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2.jpg" ContentType="image/png"/>
  <Override PartName="/ppt/media/image45.jpg" ContentType="image/png"/>
  <Override PartName="/ppt/media/image46.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8"/>
  </p:notesMasterIdLst>
  <p:sldIdLst>
    <p:sldId id="256" r:id="rId2"/>
    <p:sldId id="548" r:id="rId3"/>
    <p:sldId id="461" r:id="rId4"/>
    <p:sldId id="462" r:id="rId5"/>
    <p:sldId id="547" r:id="rId6"/>
    <p:sldId id="463" r:id="rId7"/>
    <p:sldId id="464" r:id="rId8"/>
    <p:sldId id="465" r:id="rId9"/>
    <p:sldId id="466" r:id="rId10"/>
    <p:sldId id="468" r:id="rId11"/>
    <p:sldId id="469" r:id="rId12"/>
    <p:sldId id="470" r:id="rId13"/>
    <p:sldId id="502" r:id="rId14"/>
    <p:sldId id="554" r:id="rId15"/>
    <p:sldId id="453" r:id="rId16"/>
    <p:sldId id="484" r:id="rId17"/>
    <p:sldId id="455" r:id="rId18"/>
    <p:sldId id="456" r:id="rId19"/>
    <p:sldId id="499" r:id="rId20"/>
    <p:sldId id="532" r:id="rId21"/>
    <p:sldId id="533" r:id="rId22"/>
    <p:sldId id="525" r:id="rId23"/>
    <p:sldId id="518" r:id="rId24"/>
    <p:sldId id="475" r:id="rId25"/>
    <p:sldId id="546" r:id="rId26"/>
    <p:sldId id="556" r:id="rId27"/>
    <p:sldId id="526" r:id="rId28"/>
    <p:sldId id="506" r:id="rId29"/>
    <p:sldId id="473" r:id="rId30"/>
    <p:sldId id="474" r:id="rId31"/>
    <p:sldId id="522" r:id="rId32"/>
    <p:sldId id="452" r:id="rId33"/>
    <p:sldId id="451" r:id="rId34"/>
    <p:sldId id="472" r:id="rId35"/>
    <p:sldId id="457" r:id="rId36"/>
    <p:sldId id="483" r:id="rId37"/>
    <p:sldId id="450" r:id="rId38"/>
    <p:sldId id="504" r:id="rId39"/>
    <p:sldId id="505" r:id="rId40"/>
    <p:sldId id="430" r:id="rId41"/>
    <p:sldId id="545" r:id="rId42"/>
    <p:sldId id="448" r:id="rId43"/>
    <p:sldId id="449" r:id="rId44"/>
    <p:sldId id="458" r:id="rId45"/>
    <p:sldId id="507" r:id="rId46"/>
    <p:sldId id="388" r:id="rId47"/>
    <p:sldId id="387" r:id="rId48"/>
    <p:sldId id="411" r:id="rId49"/>
    <p:sldId id="369" r:id="rId50"/>
    <p:sldId id="521" r:id="rId51"/>
    <p:sldId id="520" r:id="rId52"/>
    <p:sldId id="501" r:id="rId53"/>
    <p:sldId id="441" r:id="rId54"/>
    <p:sldId id="442" r:id="rId55"/>
    <p:sldId id="443" r:id="rId56"/>
    <p:sldId id="444" r:id="rId57"/>
    <p:sldId id="445" r:id="rId58"/>
    <p:sldId id="535" r:id="rId59"/>
    <p:sldId id="536" r:id="rId60"/>
    <p:sldId id="513" r:id="rId61"/>
    <p:sldId id="510" r:id="rId62"/>
    <p:sldId id="512" r:id="rId63"/>
    <p:sldId id="403" r:id="rId64"/>
    <p:sldId id="404" r:id="rId65"/>
    <p:sldId id="405" r:id="rId66"/>
    <p:sldId id="478" r:id="rId67"/>
    <p:sldId id="479" r:id="rId68"/>
    <p:sldId id="480" r:id="rId69"/>
    <p:sldId id="481" r:id="rId70"/>
    <p:sldId id="482" r:id="rId71"/>
    <p:sldId id="406" r:id="rId72"/>
    <p:sldId id="332" r:id="rId73"/>
    <p:sldId id="268" r:id="rId74"/>
    <p:sldId id="271" r:id="rId75"/>
    <p:sldId id="340" r:id="rId76"/>
    <p:sldId id="341" r:id="rId77"/>
    <p:sldId id="508" r:id="rId78"/>
    <p:sldId id="382" r:id="rId79"/>
    <p:sldId id="349" r:id="rId80"/>
    <p:sldId id="539" r:id="rId81"/>
    <p:sldId id="540" r:id="rId82"/>
    <p:sldId id="278" r:id="rId83"/>
    <p:sldId id="279" r:id="rId84"/>
    <p:sldId id="366" r:id="rId85"/>
    <p:sldId id="541" r:id="rId86"/>
    <p:sldId id="542" r:id="rId87"/>
    <p:sldId id="285" r:id="rId88"/>
    <p:sldId id="384" r:id="rId89"/>
    <p:sldId id="286" r:id="rId90"/>
    <p:sldId id="327" r:id="rId91"/>
    <p:sldId id="426" r:id="rId92"/>
    <p:sldId id="368" r:id="rId93"/>
    <p:sldId id="287" r:id="rId94"/>
    <p:sldId id="289" r:id="rId95"/>
    <p:sldId id="290" r:id="rId96"/>
    <p:sldId id="491" r:id="rId97"/>
    <p:sldId id="555" r:id="rId98"/>
    <p:sldId id="486" r:id="rId99"/>
    <p:sldId id="487" r:id="rId100"/>
    <p:sldId id="489" r:id="rId101"/>
    <p:sldId id="294" r:id="rId102"/>
    <p:sldId id="412" r:id="rId103"/>
    <p:sldId id="543" r:id="rId104"/>
    <p:sldId id="295" r:id="rId105"/>
    <p:sldId id="296" r:id="rId106"/>
    <p:sldId id="297" r:id="rId107"/>
    <p:sldId id="493" r:id="rId108"/>
    <p:sldId id="494" r:id="rId109"/>
    <p:sldId id="495" r:id="rId110"/>
    <p:sldId id="496" r:id="rId111"/>
    <p:sldId id="497" r:id="rId112"/>
    <p:sldId id="498" r:id="rId113"/>
    <p:sldId id="509" r:id="rId114"/>
    <p:sldId id="516" r:id="rId115"/>
    <p:sldId id="529" r:id="rId116"/>
    <p:sldId id="530" r:id="rId117"/>
    <p:sldId id="523" r:id="rId118"/>
    <p:sldId id="517" r:id="rId119"/>
    <p:sldId id="552" r:id="rId120"/>
    <p:sldId id="514" r:id="rId121"/>
    <p:sldId id="544" r:id="rId122"/>
    <p:sldId id="524" r:id="rId123"/>
    <p:sldId id="515" r:id="rId124"/>
    <p:sldId id="537" r:id="rId125"/>
    <p:sldId id="500" r:id="rId126"/>
    <p:sldId id="553"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1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14" autoAdjust="0"/>
  </p:normalViewPr>
  <p:slideViewPr>
    <p:cSldViewPr snapToGrid="0" snapToObjects="1">
      <p:cViewPr>
        <p:scale>
          <a:sx n="100" d="100"/>
          <a:sy n="100" d="100"/>
        </p:scale>
        <p:origin x="-36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65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notesMaster" Target="notesMasters/notesMaster1.xml"/><Relationship Id="rId12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7A0818-2246-0A4D-97F1-195665251E34}" type="datetimeFigureOut">
              <a:rPr lang="en-US" smtClean="0"/>
              <a:t>4/6/17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4B04A2-0F66-074A-B390-049B87D12FEA}" type="slidenum">
              <a:rPr lang="en-US" smtClean="0"/>
              <a:t>‹#›</a:t>
            </a:fld>
            <a:endParaRPr lang="en-US"/>
          </a:p>
        </p:txBody>
      </p:sp>
    </p:spTree>
    <p:extLst>
      <p:ext uri="{BB962C8B-B14F-4D97-AF65-F5344CB8AC3E}">
        <p14:creationId xmlns:p14="http://schemas.microsoft.com/office/powerpoint/2010/main" val="6979213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2</a:t>
            </a:fld>
            <a:endParaRPr lang="en-US"/>
          </a:p>
        </p:txBody>
      </p:sp>
    </p:spTree>
    <p:extLst>
      <p:ext uri="{BB962C8B-B14F-4D97-AF65-F5344CB8AC3E}">
        <p14:creationId xmlns:p14="http://schemas.microsoft.com/office/powerpoint/2010/main" val="59291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32</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34</a:t>
            </a:fld>
            <a:endParaRPr lang="en-US"/>
          </a:p>
        </p:txBody>
      </p:sp>
    </p:spTree>
    <p:extLst>
      <p:ext uri="{BB962C8B-B14F-4D97-AF65-F5344CB8AC3E}">
        <p14:creationId xmlns:p14="http://schemas.microsoft.com/office/powerpoint/2010/main" val="3528242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de-DE" dirty="0" err="1" smtClean="0"/>
              <a:t>SoyFormulaSeizuresAutism.pdf</a:t>
            </a:r>
            <a:endParaRPr lang="de-DE"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35</a:t>
            </a:fld>
            <a:endParaRPr lang="en-US"/>
          </a:p>
        </p:txBody>
      </p:sp>
    </p:spTree>
    <p:extLst>
      <p:ext uri="{BB962C8B-B14F-4D97-AF65-F5344CB8AC3E}">
        <p14:creationId xmlns:p14="http://schemas.microsoft.com/office/powerpoint/2010/main" val="368939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dirty="0" err="1" smtClean="0"/>
              <a:t>seralini_rats.png</a:t>
            </a:r>
            <a:endParaRPr lang="en-US" dirty="0" smtClean="0"/>
          </a:p>
          <a:p>
            <a:r>
              <a:rPr lang="en-US" dirty="0" smtClean="0"/>
              <a:t>./</a:t>
            </a:r>
            <a:r>
              <a:rPr lang="en-US" dirty="0" err="1" smtClean="0"/>
              <a:t>seralini_paper.pdf</a:t>
            </a:r>
            <a:endParaRPr lang="en-US" dirty="0" smtClean="0"/>
          </a:p>
          <a:p>
            <a:endParaRPr lang="en-US" dirty="0" smtClean="0"/>
          </a:p>
          <a:p>
            <a:r>
              <a:rPr lang="en-US" dirty="0" smtClean="0"/>
              <a:t>1-Seralini&amp;al.ESEU-RepublishedInVivo_June2014.pdf</a:t>
            </a:r>
          </a:p>
          <a:p>
            <a:r>
              <a:rPr lang="en-US" dirty="0" smtClean="0"/>
              <a:t>2-Seralini et al-</a:t>
            </a:r>
            <a:r>
              <a:rPr lang="en-US" dirty="0" err="1" smtClean="0"/>
              <a:t>RetTR</a:t>
            </a:r>
            <a:r>
              <a:rPr lang="en-US" dirty="0" smtClean="0"/>
              <a:t>- 1-s2.0-S0278691512005637-main.pdf</a:t>
            </a:r>
          </a:p>
          <a:p>
            <a:r>
              <a:rPr lang="en-US" dirty="0" smtClean="0"/>
              <a:t>3 Seralini&amp;al.ESEU-Conflicts_June2014.pdf</a:t>
            </a: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38</a:t>
            </a:fld>
            <a:endParaRPr lang="en-US"/>
          </a:p>
        </p:txBody>
      </p:sp>
    </p:spTree>
    <p:extLst>
      <p:ext uri="{BB962C8B-B14F-4D97-AF65-F5344CB8AC3E}">
        <p14:creationId xmlns:p14="http://schemas.microsoft.com/office/powerpoint/2010/main" val="328338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Spacedoc/mercola/GMOS_mouse_study_2012.pdf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40</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41</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GGT_BHBA_liver_disease_cattle_infertility_2013.pdf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42</a:t>
            </a:fld>
            <a:endParaRPr lang="en-US"/>
          </a:p>
        </p:txBody>
      </p:sp>
    </p:spTree>
    <p:extLst>
      <p:ext uri="{BB962C8B-B14F-4D97-AF65-F5344CB8AC3E}">
        <p14:creationId xmlns:p14="http://schemas.microsoft.com/office/powerpoint/2010/main" val="345956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./farm_study_pigs_Ib_Pedersen_2016.docx .</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43</a:t>
            </a:fld>
            <a:endParaRPr lang="en-US"/>
          </a:p>
        </p:txBody>
      </p:sp>
    </p:spTree>
    <p:extLst>
      <p:ext uri="{BB962C8B-B14F-4D97-AF65-F5344CB8AC3E}">
        <p14:creationId xmlns:p14="http://schemas.microsoft.com/office/powerpoint/2010/main" val="3262347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glypghosate</a:t>
            </a:r>
            <a:r>
              <a:rPr lang="en-US" sz="1200" kern="1200" dirty="0" smtClean="0">
                <a:solidFill>
                  <a:schemeClr val="tx1"/>
                </a:solidFill>
                <a:latin typeface="+mn-lt"/>
                <a:ea typeface="+mn-ea"/>
                <a:cs typeface="+mn-cs"/>
              </a:rPr>
              <a:t>/decline_semen_quality_China_2017.pdf</a:t>
            </a:r>
          </a:p>
          <a:p>
            <a:r>
              <a:rPr lang="en-US" dirty="0" smtClean="0"/>
              <a:t>`</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44</a:t>
            </a:fld>
            <a:endParaRPr lang="en-US"/>
          </a:p>
        </p:txBody>
      </p:sp>
    </p:spTree>
    <p:extLst>
      <p:ext uri="{BB962C8B-B14F-4D97-AF65-F5344CB8AC3E}">
        <p14:creationId xmlns:p14="http://schemas.microsoft.com/office/powerpoint/2010/main" val="275304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Sugar intake per capita in the United Kingdom from 1700 to 1978 (30, 31; E) and in the United States from 1975 to 2000 (32; 􏰏) is compared with obesity rates in the United States in non-Hispanic white men aged60–69y(17;F).Valuesfor1880-1910arebasedonstudiesconducted in male Civil War veterans aged 50–59 y (18). </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47</a:t>
            </a:fld>
            <a:endParaRPr lang="en-US"/>
          </a:p>
        </p:txBody>
      </p:sp>
    </p:spTree>
    <p:extLst>
      <p:ext uri="{BB962C8B-B14F-4D97-AF65-F5344CB8AC3E}">
        <p14:creationId xmlns:p14="http://schemas.microsoft.com/office/powerpoint/2010/main" val="3777708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arctic_instant_noodles</a:t>
            </a:r>
            <a:r>
              <a:rPr lang="en-US" baseline="0" dirty="0" err="1" smtClean="0"/>
              <a:t>.text</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48</a:t>
            </a:fld>
            <a:endParaRPr lang="en-US"/>
          </a:p>
        </p:txBody>
      </p:sp>
    </p:spTree>
    <p:extLst>
      <p:ext uri="{BB962C8B-B14F-4D97-AF65-F5344CB8AC3E}">
        <p14:creationId xmlns:p14="http://schemas.microsoft.com/office/powerpoint/2010/main" val="1225709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fast_food_and_obesity_WHO.pdf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49</a:t>
            </a:fld>
            <a:endParaRPr lang="en-US"/>
          </a:p>
        </p:txBody>
      </p:sp>
    </p:spTree>
    <p:extLst>
      <p:ext uri="{BB962C8B-B14F-4D97-AF65-F5344CB8AC3E}">
        <p14:creationId xmlns:p14="http://schemas.microsoft.com/office/powerpoint/2010/main" val="71496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rug_side_effects_rising_2017.text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60</a:t>
            </a:fld>
            <a:endParaRPr lang="en-US"/>
          </a:p>
        </p:txBody>
      </p:sp>
    </p:spTree>
    <p:extLst>
      <p:ext uri="{BB962C8B-B14F-4D97-AF65-F5344CB8AC3E}">
        <p14:creationId xmlns:p14="http://schemas.microsoft.com/office/powerpoint/2010/main" val="308403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61</a:t>
            </a:fld>
            <a:endParaRPr lang="en-US"/>
          </a:p>
        </p:txBody>
      </p:sp>
    </p:spTree>
    <p:extLst>
      <p:ext uri="{BB962C8B-B14F-4D97-AF65-F5344CB8AC3E}">
        <p14:creationId xmlns:p14="http://schemas.microsoft.com/office/powerpoint/2010/main" val="3656015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62</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glyphosate_and_breast_cancer.text</a:t>
            </a:r>
            <a:endParaRPr lang="en-US" dirty="0" smtClean="0"/>
          </a:p>
          <a:p>
            <a:r>
              <a:rPr lang="en-US" dirty="0" smtClean="0"/>
              <a:t>Swine/</a:t>
            </a:r>
            <a:r>
              <a:rPr lang="en-US" dirty="0" err="1" smtClean="0"/>
              <a:t>glyphosate_breast_cancer.pdf</a:t>
            </a:r>
            <a:endParaRPr lang="en-US" dirty="0" smtClean="0"/>
          </a:p>
          <a:p>
            <a:r>
              <a:rPr lang="en-US" dirty="0" smtClean="0"/>
              <a:t>Please make a note that this study shows Glyphosate effects down to parts per trillion (10 to the minus12th).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study, we found that glyphosate at a log interval concentration ranging from 10-12 to 10-6 M increased the cell proliferation of a </a:t>
            </a:r>
            <a:r>
              <a:rPr lang="en-US" sz="1200" kern="1200" dirty="0" err="1" smtClean="0">
                <a:solidFill>
                  <a:schemeClr val="tx1"/>
                </a:solidFill>
                <a:effectLst/>
                <a:latin typeface="+mn-lt"/>
                <a:ea typeface="+mn-ea"/>
                <a:cs typeface="+mn-cs"/>
              </a:rPr>
              <a:t>hormorne</a:t>
            </a:r>
            <a:r>
              <a:rPr lang="en-US" sz="1200" kern="1200" dirty="0" smtClean="0">
                <a:solidFill>
                  <a:schemeClr val="tx1"/>
                </a:solidFill>
                <a:effectLst/>
                <a:latin typeface="+mn-lt"/>
                <a:ea typeface="+mn-ea"/>
                <a:cs typeface="+mn-cs"/>
              </a:rPr>
              <a:t> dependent breast cancer T47D </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64</a:t>
            </a:fld>
            <a:endParaRPr lang="en-US"/>
          </a:p>
        </p:txBody>
      </p:sp>
    </p:spTree>
    <p:extLst>
      <p:ext uri="{BB962C8B-B14F-4D97-AF65-F5344CB8AC3E}">
        <p14:creationId xmlns:p14="http://schemas.microsoft.com/office/powerpoint/2010/main" val="1601069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Roundup_inhibits_StAR_protein_expression.pdf</a:t>
            </a:r>
            <a:endParaRPr lang="en-US" dirty="0" smtClean="0"/>
          </a:p>
          <a:p>
            <a:endParaRPr lang="en-US" dirty="0" smtClean="0"/>
          </a:p>
          <a:p>
            <a:r>
              <a:rPr lang="en-US" dirty="0" err="1" smtClean="0"/>
              <a:t>Leydig</a:t>
            </a:r>
            <a:r>
              <a:rPr lang="en-US" dirty="0" smtClean="0"/>
              <a:t> cells produce testosterone	</a:t>
            </a:r>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65</a:t>
            </a:fld>
            <a:endParaRPr lang="en-US"/>
          </a:p>
        </p:txBody>
      </p:sp>
    </p:spTree>
    <p:extLst>
      <p:ext uri="{BB962C8B-B14F-4D97-AF65-F5344CB8AC3E}">
        <p14:creationId xmlns:p14="http://schemas.microsoft.com/office/powerpoint/2010/main" val="2468360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./Coullery_glyphosate_neurotoxicity_2016.pdf</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67</a:t>
            </a:fld>
            <a:endParaRPr lang="en-US"/>
          </a:p>
        </p:txBody>
      </p:sp>
    </p:spTree>
    <p:extLst>
      <p:ext uri="{BB962C8B-B14F-4D97-AF65-F5344CB8AC3E}">
        <p14:creationId xmlns:p14="http://schemas.microsoft.com/office/powerpoint/2010/main" val="3576250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Glycine decarboxylase</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68</a:t>
            </a:fld>
            <a:endParaRPr lang="en-US"/>
          </a:p>
        </p:txBody>
      </p:sp>
    </p:spTree>
    <p:extLst>
      <p:ext uri="{BB962C8B-B14F-4D97-AF65-F5344CB8AC3E}">
        <p14:creationId xmlns:p14="http://schemas.microsoft.com/office/powerpoint/2010/main" val="210182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Glyphosate/Nancy/GMO-</a:t>
            </a:r>
            <a:r>
              <a:rPr lang="en-US" dirty="0" err="1" smtClean="0"/>
              <a:t>health.pdf</a:t>
            </a:r>
            <a:endParaRPr lang="en-US" dirty="0" smtClean="0"/>
          </a:p>
          <a:p>
            <a:r>
              <a:rPr lang="en-US" dirty="0" smtClean="0"/>
              <a:t>http://</a:t>
            </a:r>
            <a:r>
              <a:rPr lang="en-US" dirty="0" err="1" smtClean="0"/>
              <a:t>sustainablepulse.com</a:t>
            </a:r>
            <a:r>
              <a:rPr lang="en-US" dirty="0" smtClean="0"/>
              <a:t>/</a:t>
            </a:r>
            <a:r>
              <a:rPr lang="en-US" dirty="0" err="1" smtClean="0"/>
              <a:t>wp</a:t>
            </a:r>
            <a:r>
              <a:rPr lang="en-US" dirty="0" smtClean="0"/>
              <a:t>-content/uploads/GMO-</a:t>
            </a:r>
            <a:r>
              <a:rPr lang="en-US" dirty="0" err="1" smtClean="0"/>
              <a:t>health.pdf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12</a:t>
            </a:fld>
            <a:endParaRPr lang="en-US"/>
          </a:p>
        </p:txBody>
      </p:sp>
    </p:spTree>
    <p:extLst>
      <p:ext uri="{BB962C8B-B14F-4D97-AF65-F5344CB8AC3E}">
        <p14:creationId xmlns:p14="http://schemas.microsoft.com/office/powerpoint/2010/main" val="166431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Don Huber:</a:t>
            </a:r>
          </a:p>
          <a:p>
            <a:r>
              <a:rPr lang="en-US" dirty="0" smtClean="0"/>
              <a:t>Attached/</a:t>
            </a:r>
            <a:r>
              <a:rPr lang="en-US" dirty="0" err="1" smtClean="0"/>
              <a:t>LondonGlyphosate</a:t>
            </a:r>
            <a:r>
              <a:rPr lang="en-US" dirty="0" smtClean="0"/>
              <a:t>/</a:t>
            </a:r>
          </a:p>
          <a:p>
            <a:r>
              <a:rPr lang="sv-SE" dirty="0" smtClean="0"/>
              <a:t>2014-0618_Huber_short.ppt</a:t>
            </a:r>
            <a:endParaRPr lang="en-US" dirty="0"/>
          </a:p>
        </p:txBody>
      </p:sp>
      <p:sp>
        <p:nvSpPr>
          <p:cNvPr id="4" name="Slide Number Placeholder 3"/>
          <p:cNvSpPr>
            <a:spLocks noGrp="1"/>
          </p:cNvSpPr>
          <p:nvPr>
            <p:ph type="sldNum" sz="quarter" idx="10"/>
          </p:nvPr>
        </p:nvSpPr>
        <p:spPr/>
        <p:txBody>
          <a:bodyPr/>
          <a:lstStyle/>
          <a:p>
            <a:fld id="{59EAD673-965D-8042-AA30-6931640F8AC2}" type="slidenum">
              <a:rPr lang="en-US" smtClean="0"/>
              <a:t>70</a:t>
            </a:fld>
            <a:endParaRPr lang="en-US"/>
          </a:p>
        </p:txBody>
      </p:sp>
    </p:spTree>
    <p:extLst>
      <p:ext uri="{BB962C8B-B14F-4D97-AF65-F5344CB8AC3E}">
        <p14:creationId xmlns:p14="http://schemas.microsoft.com/office/powerpoint/2010/main" val="2887749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Nearly</a:t>
            </a:r>
            <a:r>
              <a:rPr lang="en-US" sz="1200" b="1" kern="1200" baseline="0" dirty="0" smtClean="0">
                <a:solidFill>
                  <a:schemeClr val="tx1"/>
                </a:solidFill>
                <a:effectLst/>
                <a:latin typeface="+mn-lt"/>
                <a:ea typeface="+mn-ea"/>
                <a:cs typeface="+mn-cs"/>
              </a:rPr>
              <a:t> six-fold increase from 1998 to 2010.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31: </a:t>
            </a:r>
            <a:r>
              <a:rPr lang="en-US" sz="1200" kern="1200" dirty="0" smtClean="0">
                <a:solidFill>
                  <a:schemeClr val="tx1"/>
                </a:solidFill>
                <a:effectLst/>
                <a:latin typeface="+mn-lt"/>
                <a:ea typeface="+mn-ea"/>
                <a:cs typeface="+mn-cs"/>
              </a:rPr>
              <a:t>Hospital discharge rates for newborn genitourinary disorders compared to glyphosate applications to wheat, corn and soy crops. The genitourinary disorders include: Other disorders of the kidney and ureter (ICD 593); hydrocele (watery </a:t>
            </a:r>
            <a:r>
              <a:rPr lang="en-US" sz="1200" kern="1200" dirty="0" err="1" smtClean="0">
                <a:solidFill>
                  <a:schemeClr val="tx1"/>
                </a:solidFill>
                <a:effectLst/>
                <a:latin typeface="+mn-lt"/>
                <a:ea typeface="+mn-ea"/>
                <a:cs typeface="+mn-cs"/>
              </a:rPr>
              <a:t>uid</a:t>
            </a:r>
            <a:r>
              <a:rPr lang="en-US" sz="1200" kern="1200" dirty="0" smtClean="0">
                <a:solidFill>
                  <a:schemeClr val="tx1"/>
                </a:solidFill>
                <a:effectLst/>
                <a:latin typeface="+mn-lt"/>
                <a:ea typeface="+mn-ea"/>
                <a:cs typeface="+mn-cs"/>
              </a:rPr>
              <a:t> around one or both testicles (ICD 778.6); hypospadias (ICD 752.6); and </a:t>
            </a:r>
            <a:r>
              <a:rPr lang="en-US" sz="1200" kern="1200" dirty="0" err="1" smtClean="0">
                <a:solidFill>
                  <a:schemeClr val="tx1"/>
                </a:solidFill>
                <a:effectLst/>
                <a:latin typeface="+mn-lt"/>
                <a:ea typeface="+mn-ea"/>
                <a:cs typeface="+mn-cs"/>
              </a:rPr>
              <a:t>hydronephrosis</a:t>
            </a:r>
            <a:r>
              <a:rPr lang="en-US" sz="1200" kern="1200" dirty="0" smtClean="0">
                <a:solidFill>
                  <a:schemeClr val="tx1"/>
                </a:solidFill>
                <a:effectLst/>
                <a:latin typeface="+mn-lt"/>
                <a:ea typeface="+mn-ea"/>
                <a:cs typeface="+mn-cs"/>
              </a:rPr>
              <a:t>- obstruction of urine flow (ICD 591). The Pearson correlation coefficient between the genitourinary disorders and glyphosate use is R=0.9585. </a:t>
            </a: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71</a:t>
            </a:fld>
            <a:endParaRPr lang="en-US"/>
          </a:p>
        </p:txBody>
      </p:sp>
    </p:spTree>
    <p:extLst>
      <p:ext uri="{BB962C8B-B14F-4D97-AF65-F5344CB8AC3E}">
        <p14:creationId xmlns:p14="http://schemas.microsoft.com/office/powerpoint/2010/main" val="365832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Glyphosate/interstitial_nephritis_agriculture_2017.;pdf</a:t>
            </a:r>
            <a:endParaRPr lang="en-US" dirty="0" smtClean="0"/>
          </a:p>
          <a:p>
            <a:endParaRPr lang="en-US" dirty="0" smtClean="0"/>
          </a:p>
          <a:p>
            <a:r>
              <a:rPr lang="en-US" dirty="0" smtClean="0"/>
              <a:t>http://</a:t>
            </a:r>
            <a:r>
              <a:rPr lang="en-US" dirty="0" err="1" smtClean="0"/>
              <a:t>www.ticotimes.net</a:t>
            </a:r>
            <a:r>
              <a:rPr lang="en-US" dirty="0" smtClean="0"/>
              <a:t>/More-news/News-Briefs/What-is-killing-the-young-men-of-Canas-_Wednesday-August-07-2013</a:t>
            </a:r>
          </a:p>
          <a:p>
            <a:r>
              <a:rPr lang="en-US" dirty="0" smtClean="0"/>
              <a:t>./</a:t>
            </a:r>
            <a:r>
              <a:rPr lang="it-IT" dirty="0" err="1" smtClean="0"/>
              <a:t>diabetes_farmers_costa_rica.pdf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73</a:t>
            </a:fld>
            <a:endParaRPr lang="en-US"/>
          </a:p>
        </p:txBody>
      </p:sp>
    </p:spTree>
    <p:extLst>
      <p:ext uri="{BB962C8B-B14F-4D97-AF65-F5344CB8AC3E}">
        <p14:creationId xmlns:p14="http://schemas.microsoft.com/office/powerpoint/2010/main" val="1658090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 is tryptophan</a:t>
            </a:r>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76</a:t>
            </a:fld>
            <a:endParaRPr lang="en-US"/>
          </a:p>
        </p:txBody>
      </p:sp>
    </p:spTree>
    <p:extLst>
      <p:ext uri="{BB962C8B-B14F-4D97-AF65-F5344CB8AC3E}">
        <p14:creationId xmlns:p14="http://schemas.microsoft.com/office/powerpoint/2010/main" val="2967205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 is tryptophan</a:t>
            </a:r>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77</a:t>
            </a:fld>
            <a:endParaRPr lang="en-US"/>
          </a:p>
        </p:txBody>
      </p:sp>
    </p:spTree>
    <p:extLst>
      <p:ext uri="{BB962C8B-B14F-4D97-AF65-F5344CB8AC3E}">
        <p14:creationId xmlns:p14="http://schemas.microsoft.com/office/powerpoint/2010/main" val="2967205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glyphosate_in_Belize_2011.pdf</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80</a:t>
            </a:fld>
            <a:endParaRPr lang="en-US"/>
          </a:p>
        </p:txBody>
      </p:sp>
    </p:spTree>
    <p:extLst>
      <p:ext uri="{BB962C8B-B14F-4D97-AF65-F5344CB8AC3E}">
        <p14:creationId xmlns:p14="http://schemas.microsoft.com/office/powerpoint/2010/main" val="811896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Glyphosate_in_Belize_2011.pdf</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81</a:t>
            </a:fld>
            <a:endParaRPr lang="en-US"/>
          </a:p>
        </p:txBody>
      </p:sp>
    </p:spTree>
    <p:extLst>
      <p:ext uri="{BB962C8B-B14F-4D97-AF65-F5344CB8AC3E}">
        <p14:creationId xmlns:p14="http://schemas.microsoft.com/office/powerpoint/2010/main" val="4245253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Bees, butterflies, beetles, grasshoppers, lady bugs, preying mantises</a:t>
            </a:r>
            <a:r>
              <a:rPr lang="en-US" baseline="0" dirty="0" smtClean="0"/>
              <a:t>, fire flies, toads.</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82</a:t>
            </a:fld>
            <a:endParaRPr lang="en-US"/>
          </a:p>
        </p:txBody>
      </p:sp>
    </p:spTree>
    <p:extLst>
      <p:ext uri="{BB962C8B-B14F-4D97-AF65-F5344CB8AC3E}">
        <p14:creationId xmlns:p14="http://schemas.microsoft.com/office/powerpoint/2010/main" val="2965136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Frogs -- drop 3.7% every year, meaning they could disappear in half of the habitats they now occupy nationwide in 26 years</a:t>
            </a:r>
          </a:p>
          <a:p>
            <a:r>
              <a:rPr lang="en-US" dirty="0" smtClean="0"/>
              <a:t>Monarch butterflies – milkweed</a:t>
            </a:r>
            <a:r>
              <a:rPr lang="en-US" baseline="0" dirty="0" smtClean="0"/>
              <a:t> being killed by glyphosate</a:t>
            </a:r>
          </a:p>
          <a:p>
            <a:r>
              <a:rPr lang="en-US" dirty="0" smtClean="0"/>
              <a:t>http://salsa3.salsalabs.com/o/1881/p/</a:t>
            </a:r>
            <a:r>
              <a:rPr lang="en-US" dirty="0" err="1" smtClean="0"/>
              <a:t>dia</a:t>
            </a:r>
            <a:r>
              <a:rPr lang="en-US" dirty="0" smtClean="0"/>
              <a:t>/action3/common/public/?</a:t>
            </a:r>
            <a:r>
              <a:rPr lang="en-US" dirty="0" err="1" smtClean="0"/>
              <a:t>action_KEY</a:t>
            </a:r>
            <a:r>
              <a:rPr lang="en-US" dirty="0" smtClean="0"/>
              <a:t>=12506</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84</a:t>
            </a:fld>
            <a:endParaRPr lang="en-US"/>
          </a:p>
        </p:txBody>
      </p:sp>
    </p:spTree>
    <p:extLst>
      <p:ext uri="{BB962C8B-B14F-4D97-AF65-F5344CB8AC3E}">
        <p14:creationId xmlns:p14="http://schemas.microsoft.com/office/powerpoint/2010/main" val="3655812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nature_fungus.text</a:t>
            </a:r>
            <a:endParaRPr lang="en-US" dirty="0" smtClean="0"/>
          </a:p>
          <a:p>
            <a:r>
              <a:rPr lang="en-US" dirty="0" smtClean="0"/>
              <a:t>./</a:t>
            </a:r>
            <a:r>
              <a:rPr lang="en-US" dirty="0" err="1" smtClean="0"/>
              <a:t>nature_fungus.pdf</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85</a:t>
            </a:fld>
            <a:endParaRPr lang="en-US"/>
          </a:p>
        </p:txBody>
      </p:sp>
    </p:spTree>
    <p:extLst>
      <p:ext uri="{BB962C8B-B14F-4D97-AF65-F5344CB8AC3E}">
        <p14:creationId xmlns:p14="http://schemas.microsoft.com/office/powerpoint/2010/main" val="213057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15</a:t>
            </a:fld>
            <a:endParaRPr lang="en-US"/>
          </a:p>
        </p:txBody>
      </p:sp>
    </p:spTree>
    <p:extLst>
      <p:ext uri="{BB962C8B-B14F-4D97-AF65-F5344CB8AC3E}">
        <p14:creationId xmlns:p14="http://schemas.microsoft.com/office/powerpoint/2010/main" val="269682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./DonHuber_glyphosate_and_plant_diseases_2009.pdf</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86</a:t>
            </a:fld>
            <a:endParaRPr lang="en-US"/>
          </a:p>
        </p:txBody>
      </p:sp>
    </p:spTree>
    <p:extLst>
      <p:ext uri="{BB962C8B-B14F-4D97-AF65-F5344CB8AC3E}">
        <p14:creationId xmlns:p14="http://schemas.microsoft.com/office/powerpoint/2010/main" val="307601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email_thread.text</a:t>
            </a: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87</a:t>
            </a:fld>
            <a:endParaRPr lang="en-US"/>
          </a:p>
        </p:txBody>
      </p:sp>
    </p:spTree>
    <p:extLst>
      <p:ext uri="{BB962C8B-B14F-4D97-AF65-F5344CB8AC3E}">
        <p14:creationId xmlns:p14="http://schemas.microsoft.com/office/powerpoint/2010/main" val="3171991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AnthonySamsel/nextpaper/honey_be_detox_deficit_CYP_enyzme_2006</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89</a:t>
            </a:fld>
            <a:endParaRPr lang="en-US"/>
          </a:p>
        </p:txBody>
      </p:sp>
    </p:spTree>
    <p:extLst>
      <p:ext uri="{BB962C8B-B14F-4D97-AF65-F5344CB8AC3E}">
        <p14:creationId xmlns:p14="http://schemas.microsoft.com/office/powerpoint/2010/main" val="41094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biomineralstechnologies.com</a:t>
            </a:r>
            <a:r>
              <a:rPr lang="en-US" dirty="0" smtClean="0"/>
              <a:t>/save-the-bees/honeybee-update-2017</a:t>
            </a:r>
          </a:p>
          <a:p>
            <a:r>
              <a:rPr lang="en-US" smtClean="0"/>
              <a:t>Bio Minerals Technologies</a:t>
            </a:r>
            <a:endParaRPr lang="en-US"/>
          </a:p>
        </p:txBody>
      </p:sp>
      <p:sp>
        <p:nvSpPr>
          <p:cNvPr id="4" name="Slide Number Placeholder 3"/>
          <p:cNvSpPr>
            <a:spLocks noGrp="1"/>
          </p:cNvSpPr>
          <p:nvPr>
            <p:ph type="sldNum" sz="quarter" idx="10"/>
          </p:nvPr>
        </p:nvSpPr>
        <p:spPr/>
        <p:txBody>
          <a:bodyPr/>
          <a:lstStyle/>
          <a:p>
            <a:fld id="{154B04A2-0F66-074A-B390-049B87D12FEA}" type="slidenum">
              <a:rPr lang="en-US" smtClean="0"/>
              <a:t>91</a:t>
            </a:fld>
            <a:endParaRPr lang="en-US"/>
          </a:p>
        </p:txBody>
      </p:sp>
    </p:spTree>
    <p:extLst>
      <p:ext uri="{BB962C8B-B14F-4D97-AF65-F5344CB8AC3E}">
        <p14:creationId xmlns:p14="http://schemas.microsoft.com/office/powerpoint/2010/main" val="3848260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..glyphosate_in_honey_2014.pdf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 Rubio et al., J Environ Anal </a:t>
            </a:r>
            <a:r>
              <a:rPr lang="en-US" sz="1200" kern="1200" dirty="0" err="1" smtClean="0">
                <a:solidFill>
                  <a:schemeClr val="tx1"/>
                </a:solidFill>
                <a:effectLst/>
                <a:latin typeface="+mn-lt"/>
                <a:ea typeface="+mn-ea"/>
                <a:cs typeface="+mn-cs"/>
              </a:rPr>
              <a:t>Toxicol</a:t>
            </a:r>
            <a:r>
              <a:rPr lang="en-US" sz="1200" kern="1200" dirty="0" smtClean="0">
                <a:solidFill>
                  <a:schemeClr val="tx1"/>
                </a:solidFill>
                <a:effectLst/>
                <a:latin typeface="+mn-lt"/>
                <a:ea typeface="+mn-ea"/>
                <a:cs typeface="+mn-cs"/>
              </a:rPr>
              <a:t> 2014, 5:1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5: </a:t>
            </a:r>
            <a:r>
              <a:rPr lang="en-US" sz="1200" kern="1200" dirty="0" smtClean="0">
                <a:solidFill>
                  <a:schemeClr val="tx1"/>
                </a:solidFill>
                <a:effectLst/>
                <a:latin typeface="+mn-lt"/>
                <a:ea typeface="+mn-ea"/>
                <a:cs typeface="+mn-cs"/>
              </a:rPr>
              <a:t>Concentration of glyphosate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in honey samples listed by honey origin and the allowance of GMO use: (A) Brazil, (B) Canada, (C) China, (D) Germany, (E) Greece, (F) Hungary, (G) India, (H) Korea, (I) blend of Mexico, Brazil, and Uruguay, (J) New Zealand, (K) Spain, (L) Taiwan, (M) blend of Ukraine and Vietnam, (N) USA, (O) blend of USA and Argentina, (P) blend of USA, Argentina and Canada, (Q) blend of USA, South America, (R) unknown origin. Dashed line represents LOQ of method (15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 Error bars represent concentrations obtained during duplicate analysis.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92</a:t>
            </a:fld>
            <a:endParaRPr lang="en-US"/>
          </a:p>
        </p:txBody>
      </p:sp>
    </p:spTree>
    <p:extLst>
      <p:ext uri="{BB962C8B-B14F-4D97-AF65-F5344CB8AC3E}">
        <p14:creationId xmlns:p14="http://schemas.microsoft.com/office/powerpoint/2010/main" val="4291634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Csail/2013/Anthony/bats_white_nosed_syndrome_pesticides.pdf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93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https://gmandchemicalindustry9.wordpress.com/tag/</a:t>
            </a:r>
            <a:r>
              <a:rPr lang="en-US" dirty="0" err="1" smtClean="0"/>
              <a:t>dr</a:t>
            </a:r>
            <a:r>
              <a:rPr lang="en-US" dirty="0" smtClean="0"/>
              <a:t>-rosemary-mason/</a:t>
            </a:r>
          </a:p>
          <a:p>
            <a:r>
              <a:rPr lang="en-US" dirty="0" smtClean="0"/>
              <a:t>./</a:t>
            </a:r>
            <a:r>
              <a:rPr lang="en-US" dirty="0" err="1" smtClean="0"/>
              <a:t>RosemaryMason.text</a:t>
            </a:r>
            <a:endParaRPr lang="en-US" dirty="0" smtClean="0"/>
          </a:p>
          <a:p>
            <a:r>
              <a:rPr lang="en-US" dirty="0" smtClean="0"/>
              <a:t>Japanese Knotweed</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96</a:t>
            </a:fld>
            <a:endParaRPr lang="en-US"/>
          </a:p>
        </p:txBody>
      </p:sp>
    </p:spTree>
    <p:extLst>
      <p:ext uri="{BB962C8B-B14F-4D97-AF65-F5344CB8AC3E}">
        <p14:creationId xmlns:p14="http://schemas.microsoft.com/office/powerpoint/2010/main" val="3022630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http://</a:t>
            </a:r>
            <a:r>
              <a:rPr lang="en-US" dirty="0" err="1" smtClean="0"/>
              <a:t>www.greenmedinfo.com</a:t>
            </a:r>
            <a:r>
              <a:rPr lang="en-US" dirty="0" smtClean="0"/>
              <a:t>/blog/breaking-study-links-roundup-weedkiller-overgrowth-deadly-fungal-toxins-1</a:t>
            </a:r>
          </a:p>
          <a:p>
            <a:endParaRPr lang="en-US" dirty="0" smtClean="0"/>
          </a:p>
          <a:p>
            <a:r>
              <a:rPr lang="en-US" dirty="0" smtClean="0"/>
              <a:t>13.	</a:t>
            </a:r>
            <a:r>
              <a:rPr lang="en-US" dirty="0" err="1" smtClean="0"/>
              <a:t>Barberis</a:t>
            </a:r>
            <a:r>
              <a:rPr lang="en-US" dirty="0" smtClean="0"/>
              <a:t> CL, Carranza CS, </a:t>
            </a:r>
            <a:r>
              <a:rPr lang="en-US" dirty="0" err="1" smtClean="0"/>
              <a:t>Chiacchiera</a:t>
            </a:r>
            <a:r>
              <a:rPr lang="en-US" dirty="0" smtClean="0"/>
              <a:t> SM, </a:t>
            </a:r>
            <a:r>
              <a:rPr lang="en-US" dirty="0" err="1" smtClean="0"/>
              <a:t>Magnoli</a:t>
            </a:r>
            <a:r>
              <a:rPr lang="en-US" dirty="0" smtClean="0"/>
              <a:t> CE. Influence of herbicide glyphosate on growth and </a:t>
            </a:r>
            <a:r>
              <a:rPr lang="en-US" dirty="0" err="1" smtClean="0"/>
              <a:t>aflatoxin</a:t>
            </a:r>
            <a:r>
              <a:rPr lang="en-US" dirty="0" smtClean="0"/>
              <a:t> B1 production by </a:t>
            </a:r>
            <a:r>
              <a:rPr lang="en-US" dirty="0" err="1" smtClean="0"/>
              <a:t>Aspergillus</a:t>
            </a:r>
            <a:r>
              <a:rPr lang="en-US" dirty="0" smtClean="0"/>
              <a:t> section </a:t>
            </a:r>
            <a:r>
              <a:rPr lang="en-US" dirty="0" err="1" smtClean="0"/>
              <a:t>Flavi</a:t>
            </a:r>
            <a:r>
              <a:rPr lang="en-US" dirty="0" smtClean="0"/>
              <a:t> strains isolated from soil on in vitro assay. Journal of Environmental Science and Health, Part B: Pesticides, Food Contaminants, and Agricultural Wastes. 2013, 48(12), 1070-1079.</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100</a:t>
            </a:fld>
            <a:endParaRPr lang="en-US"/>
          </a:p>
        </p:txBody>
      </p:sp>
    </p:spTree>
    <p:extLst>
      <p:ext uri="{BB962C8B-B14F-4D97-AF65-F5344CB8AC3E}">
        <p14:creationId xmlns:p14="http://schemas.microsoft.com/office/powerpoint/2010/main" val="4100194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./Kremer_Means_glyphosate_rhizosphere_2009</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101</a:t>
            </a:fld>
            <a:endParaRPr lang="en-US"/>
          </a:p>
        </p:txBody>
      </p:sp>
    </p:spTree>
    <p:extLst>
      <p:ext uri="{BB962C8B-B14F-4D97-AF65-F5344CB8AC3E}">
        <p14:creationId xmlns:p14="http://schemas.microsoft.com/office/powerpoint/2010/main" val="3350192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Aspergillosis</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103</a:t>
            </a:fld>
            <a:endParaRPr lang="en-US"/>
          </a:p>
        </p:txBody>
      </p:sp>
    </p:spTree>
    <p:extLst>
      <p:ext uri="{BB962C8B-B14F-4D97-AF65-F5344CB8AC3E}">
        <p14:creationId xmlns:p14="http://schemas.microsoft.com/office/powerpoint/2010/main" val="144062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./RosemaryMasonWales2017.text</a:t>
            </a:r>
          </a:p>
          <a:p>
            <a:r>
              <a:rPr lang="en-US" dirty="0" smtClean="0"/>
              <a:t>./RosemaryWales2017.pdf</a:t>
            </a:r>
          </a:p>
          <a:p>
            <a:r>
              <a:rPr lang="en-US" dirty="0" smtClean="0"/>
              <a:t>http://</a:t>
            </a:r>
            <a:r>
              <a:rPr lang="en-US" dirty="0" err="1" smtClean="0"/>
              <a:t>www.countercurrents.org</a:t>
            </a:r>
            <a:r>
              <a:rPr lang="en-US" dirty="0" smtClean="0"/>
              <a:t>/2017/01/27/the-british-government-has-colluded-with-monsanto-and-should-be-held-accountable-in-the-international-criminal-court/</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19</a:t>
            </a:fld>
            <a:endParaRPr lang="en-US"/>
          </a:p>
        </p:txBody>
      </p:sp>
    </p:spTree>
    <p:extLst>
      <p:ext uri="{BB962C8B-B14F-4D97-AF65-F5344CB8AC3E}">
        <p14:creationId xmlns:p14="http://schemas.microsoft.com/office/powerpoint/2010/main" val="1814475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./DonHuber_glyphosate_and_plant_diseases_2009</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104</a:t>
            </a:fld>
            <a:endParaRPr lang="en-US"/>
          </a:p>
        </p:txBody>
      </p:sp>
    </p:spTree>
    <p:extLst>
      <p:ext uri="{BB962C8B-B14F-4D97-AF65-F5344CB8AC3E}">
        <p14:creationId xmlns:p14="http://schemas.microsoft.com/office/powerpoint/2010/main" val="2820234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./DonHuber_glyphosate_and_plant_diseases_2009</a:t>
            </a: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105</a:t>
            </a:fld>
            <a:endParaRPr lang="en-US"/>
          </a:p>
        </p:txBody>
      </p:sp>
    </p:spTree>
    <p:extLst>
      <p:ext uri="{BB962C8B-B14F-4D97-AF65-F5344CB8AC3E}">
        <p14:creationId xmlns:p14="http://schemas.microsoft.com/office/powerpoint/2010/main" val="3934977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www.metronews.ca</a:t>
            </a:r>
            <a:r>
              <a:rPr lang="en-US" dirty="0" smtClean="0"/>
              <a:t>/news/</a:t>
            </a:r>
            <a:r>
              <a:rPr lang="en-US" dirty="0" err="1" smtClean="0"/>
              <a:t>halifax</a:t>
            </a:r>
            <a:r>
              <a:rPr lang="en-US" dirty="0" smtClean="0"/>
              <a:t>/2016/12/27/starfish-crabs-mussels-lobster-wash-up-nova-scotia-</a:t>
            </a:r>
            <a:r>
              <a:rPr lang="en-US" dirty="0" err="1" smtClean="0"/>
              <a:t>beaches.html</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109</a:t>
            </a:fld>
            <a:endParaRPr lang="en-US"/>
          </a:p>
        </p:txBody>
      </p:sp>
    </p:spTree>
    <p:extLst>
      <p:ext uri="{BB962C8B-B14F-4D97-AF65-F5344CB8AC3E}">
        <p14:creationId xmlns:p14="http://schemas.microsoft.com/office/powerpoint/2010/main" val="447264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www.cbc.ca</a:t>
            </a:r>
            <a:r>
              <a:rPr lang="en-US" dirty="0" smtClean="0"/>
              <a:t>/news/</a:t>
            </a:r>
            <a:r>
              <a:rPr lang="en-US" dirty="0" err="1" smtClean="0"/>
              <a:t>canada</a:t>
            </a:r>
            <a:r>
              <a:rPr lang="en-US" dirty="0" smtClean="0"/>
              <a:t>/nova-scotia/fish-kill-off-st-marys-bay-lobster-clams-crabs-beach-1.3913265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110</a:t>
            </a:fld>
            <a:endParaRPr lang="en-US"/>
          </a:p>
        </p:txBody>
      </p:sp>
    </p:spTree>
    <p:extLst>
      <p:ext uri="{BB962C8B-B14F-4D97-AF65-F5344CB8AC3E}">
        <p14:creationId xmlns:p14="http://schemas.microsoft.com/office/powerpoint/2010/main" val="2986546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NovaScotiaGlyphosate_trees.text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www.localxpress.ca</a:t>
            </a:r>
            <a:r>
              <a:rPr lang="en-US" sz="1200" kern="1200" dirty="0" smtClean="0">
                <a:solidFill>
                  <a:schemeClr val="tx1"/>
                </a:solidFill>
                <a:effectLst/>
                <a:latin typeface="+mn-lt"/>
                <a:ea typeface="+mn-ea"/>
                <a:cs typeface="+mn-cs"/>
              </a:rPr>
              <a:t>/local-news/nova-scotia-gives-ok-to-spray-hundreds-of-hectares-of-woodland-with-glyphosate-378654</a:t>
            </a:r>
          </a:p>
          <a:p>
            <a:r>
              <a:rPr lang="en-US" sz="1200" kern="1200" dirty="0" smtClean="0">
                <a:solidFill>
                  <a:schemeClr val="tx1"/>
                </a:solidFill>
                <a:effectLst/>
                <a:latin typeface="+mn-lt"/>
                <a:ea typeface="+mn-ea"/>
                <a:cs typeface="+mn-cs"/>
              </a:rPr>
              <a:t>The Nova Scotia </a:t>
            </a:r>
            <a:r>
              <a:rPr lang="en-US" sz="1200" kern="1200" dirty="0" err="1" smtClean="0">
                <a:solidFill>
                  <a:schemeClr val="tx1"/>
                </a:solidFill>
                <a:effectLst/>
                <a:latin typeface="+mn-lt"/>
                <a:ea typeface="+mn-ea"/>
                <a:cs typeface="+mn-cs"/>
              </a:rPr>
              <a:t>govenment</a:t>
            </a:r>
            <a:r>
              <a:rPr lang="en-US" sz="1200" kern="1200" dirty="0" smtClean="0">
                <a:solidFill>
                  <a:schemeClr val="tx1"/>
                </a:solidFill>
                <a:effectLst/>
                <a:latin typeface="+mn-lt"/>
                <a:ea typeface="+mn-ea"/>
                <a:cs typeface="+mn-cs"/>
              </a:rPr>
              <a:t> just approved Vision Max (Glyphosate) to be sprayed on our forests to manage tree lots this past fall. Prior to the mass die off we had a lot of rain. I think it is runoff from the spraying. https://</a:t>
            </a:r>
            <a:r>
              <a:rPr lang="en-US" sz="1200" kern="1200" dirty="0" err="1" smtClean="0">
                <a:solidFill>
                  <a:schemeClr val="tx1"/>
                </a:solidFill>
                <a:effectLst/>
                <a:latin typeface="+mn-lt"/>
                <a:ea typeface="+mn-ea"/>
                <a:cs typeface="+mn-cs"/>
              </a:rPr>
              <a:t>www.localxpress.ca</a:t>
            </a:r>
            <a:r>
              <a:rPr lang="en-US" sz="1200" kern="1200" dirty="0" smtClean="0">
                <a:solidFill>
                  <a:schemeClr val="tx1"/>
                </a:solidFill>
                <a:effectLst/>
                <a:latin typeface="+mn-lt"/>
                <a:ea typeface="+mn-ea"/>
                <a:cs typeface="+mn-cs"/>
              </a:rPr>
              <a:t>/local-news/nova-scotia-gives-ok-to-spray-hundreds-of-hectares-of-woodland-with-glyphosate-378654</a:t>
            </a:r>
          </a:p>
          <a:p>
            <a:r>
              <a:rPr lang="en-US" sz="1200" kern="1200" dirty="0" err="1" smtClean="0">
                <a:solidFill>
                  <a:schemeClr val="tx1"/>
                </a:solidFill>
                <a:effectLst/>
                <a:latin typeface="+mn-lt"/>
                <a:ea typeface="+mn-ea"/>
                <a:cs typeface="+mn-cs"/>
              </a:rPr>
              <a:t>Tera</a:t>
            </a:r>
            <a:r>
              <a:rPr lang="en-US" sz="1200" kern="1200" dirty="0" smtClean="0">
                <a:solidFill>
                  <a:schemeClr val="tx1"/>
                </a:solidFill>
                <a:effectLst/>
                <a:latin typeface="+mn-lt"/>
                <a:ea typeface="+mn-ea"/>
                <a:cs typeface="+mn-cs"/>
              </a:rPr>
              <a:t> Abraham Facebook</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111</a:t>
            </a:fld>
            <a:endParaRPr lang="en-US"/>
          </a:p>
        </p:txBody>
      </p:sp>
    </p:spTree>
    <p:extLst>
      <p:ext uri="{BB962C8B-B14F-4D97-AF65-F5344CB8AC3E}">
        <p14:creationId xmlns:p14="http://schemas.microsoft.com/office/powerpoint/2010/main" val="2980951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t>
            </a:r>
            <a:r>
              <a:rPr lang="fr-FR" dirty="0" err="1" smtClean="0"/>
              <a:t>lyphosate</a:t>
            </a:r>
            <a:r>
              <a:rPr lang="fr-FR" dirty="0" smtClean="0"/>
              <a:t>/glyphosate_persistance_sea_coral_2014.pdf</a:t>
            </a:r>
          </a:p>
          <a:p>
            <a:r>
              <a:rPr lang="en-US" dirty="0" smtClean="0"/>
              <a:t>http://</a:t>
            </a:r>
            <a:r>
              <a:rPr lang="en-US" dirty="0" err="1" smtClean="0"/>
              <a:t>www.greenmedinfo.com</a:t>
            </a:r>
            <a:r>
              <a:rPr lang="en-US" dirty="0" smtClean="0"/>
              <a:t>/blog/roundup-weed-killer-threatens-coral-reefs-persists-seawater</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113</a:t>
            </a:fld>
            <a:endParaRPr lang="en-US"/>
          </a:p>
        </p:txBody>
      </p:sp>
    </p:spTree>
    <p:extLst>
      <p:ext uri="{BB962C8B-B14F-4D97-AF65-F5344CB8AC3E}">
        <p14:creationId xmlns:p14="http://schemas.microsoft.com/office/powerpoint/2010/main" val="2354702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115</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116</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SriLanka_water_purification.text</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117</a:t>
            </a:fld>
            <a:endParaRPr lang="en-US"/>
          </a:p>
        </p:txBody>
      </p:sp>
    </p:spTree>
    <p:extLst>
      <p:ext uri="{BB962C8B-B14F-4D97-AF65-F5344CB8AC3E}">
        <p14:creationId xmlns:p14="http://schemas.microsoft.com/office/powerpoint/2010/main" val="40724438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sustainablepulse.com</a:t>
            </a:r>
            <a:r>
              <a:rPr lang="en-US" dirty="0" smtClean="0"/>
              <a:t>/2017/02/04/farmers-losing-midwest-superweeds-fight-as-glyphosate-resistance-reaches-over-75/#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118</a:t>
            </a:fld>
            <a:endParaRPr lang="en-US"/>
          </a:p>
        </p:txBody>
      </p:sp>
    </p:spTree>
    <p:extLst>
      <p:ext uri="{BB962C8B-B14F-4D97-AF65-F5344CB8AC3E}">
        <p14:creationId xmlns:p14="http://schemas.microsoft.com/office/powerpoint/2010/main" val="702689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www.tonu.org</a:t>
            </a:r>
            <a:r>
              <a:rPr lang="en-US" dirty="0" smtClean="0"/>
              <a:t>/2017/02/01/wheat/</a:t>
            </a:r>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27</a:t>
            </a:fld>
            <a:endParaRPr lang="en-US"/>
          </a:p>
        </p:txBody>
      </p:sp>
    </p:spTree>
    <p:extLst>
      <p:ext uri="{BB962C8B-B14F-4D97-AF65-F5344CB8AC3E}">
        <p14:creationId xmlns:p14="http://schemas.microsoft.com/office/powerpoint/2010/main" val="2509699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 reclaimed coal</a:t>
            </a:r>
            <a:r>
              <a:rPr lang="en-US" baseline="0" dirty="0" smtClean="0"/>
              <a:t> mine</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119</a:t>
            </a:fld>
            <a:endParaRPr lang="en-US"/>
          </a:p>
        </p:txBody>
      </p:sp>
    </p:spTree>
    <p:extLst>
      <p:ext uri="{BB962C8B-B14F-4D97-AF65-F5344CB8AC3E}">
        <p14:creationId xmlns:p14="http://schemas.microsoft.com/office/powerpoint/2010/main" val="40908827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Ecofarming.pdf</a:t>
            </a:r>
            <a:r>
              <a:rPr lang="en-US" dirty="0" smtClean="0"/>
              <a:t>., .text</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120</a:t>
            </a:fld>
            <a:endParaRPr lang="en-US"/>
          </a:p>
        </p:txBody>
      </p:sp>
    </p:spTree>
    <p:extLst>
      <p:ext uri="{BB962C8B-B14F-4D97-AF65-F5344CB8AC3E}">
        <p14:creationId xmlns:p14="http://schemas.microsoft.com/office/powerpoint/2010/main" val="32133756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Stephen: The basic pasture rotation is sheep, cows, then chickens</a:t>
            </a:r>
          </a:p>
          <a:p>
            <a:endParaRPr lang="en-US" dirty="0" smtClean="0"/>
          </a:p>
          <a:p>
            <a:r>
              <a:rPr lang="en-US" dirty="0" smtClean="0"/>
              <a:t>They are certified Demeter Biodynamic for part of their operation, but not egg production because they have been having difficulty getting organic feed that’s free of DL-methionine — allowed by USDA organic, but not Demeter.  I suggested they get the USDA certification (I think they already exceed USDA standards) to help boost sales, while continuing their attempt to get DL-free feed.  I also gave them materials needed to be considered for Cornucopia’s listing.  They really exceed at animal husbandry; the owner told me all of his animals live happy, carefree lives in the outdoors with all nature meant them to have…they only have one </a:t>
            </a:r>
            <a:r>
              <a:rPr lang="en-US" i="1" dirty="0" smtClean="0"/>
              <a:t>bad day</a:t>
            </a:r>
            <a:r>
              <a:rPr lang="en-US" dirty="0" smtClean="0"/>
              <a:t>.</a:t>
            </a: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122</a:t>
            </a:fld>
            <a:endParaRPr lang="en-US"/>
          </a:p>
        </p:txBody>
      </p:sp>
    </p:spTree>
    <p:extLst>
      <p:ext uri="{BB962C8B-B14F-4D97-AF65-F5344CB8AC3E}">
        <p14:creationId xmlns:p14="http://schemas.microsoft.com/office/powerpoint/2010/main" val="2909624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articles.mercola.com</a:t>
            </a:r>
            <a:r>
              <a:rPr lang="en-US" dirty="0" smtClean="0"/>
              <a:t>/sites/articles/archive/2017/03/26/market-rejection-of-</a:t>
            </a:r>
            <a:r>
              <a:rPr lang="en-US" dirty="0" err="1" smtClean="0"/>
              <a:t>gmos</a:t>
            </a:r>
            <a:r>
              <a:rPr lang="en-US" dirty="0" smtClean="0"/>
              <a:t>-</a:t>
            </a:r>
            <a:r>
              <a:rPr lang="en-US" dirty="0" err="1" smtClean="0"/>
              <a:t>grows.aspx</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124</a:t>
            </a:fld>
            <a:endParaRPr lang="en-US"/>
          </a:p>
        </p:txBody>
      </p:sp>
    </p:spTree>
    <p:extLst>
      <p:ext uri="{BB962C8B-B14F-4D97-AF65-F5344CB8AC3E}">
        <p14:creationId xmlns:p14="http://schemas.microsoft.com/office/powerpoint/2010/main" val="289015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./glyphosate_suicide_attempts.pdf</a:t>
            </a: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28</a:t>
            </a:fld>
            <a:endParaRPr lang="en-US"/>
          </a:p>
        </p:txBody>
      </p:sp>
    </p:spTree>
    <p:extLst>
      <p:ext uri="{BB962C8B-B14F-4D97-AF65-F5344CB8AC3E}">
        <p14:creationId xmlns:p14="http://schemas.microsoft.com/office/powerpoint/2010/main" val="3226622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30</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smtClean="0"/>
          </a:p>
          <a:p>
            <a:endParaRPr lang="en-US"/>
          </a:p>
        </p:txBody>
      </p:sp>
      <p:sp>
        <p:nvSpPr>
          <p:cNvPr id="4" name="Slide Number Placeholder 3"/>
          <p:cNvSpPr>
            <a:spLocks noGrp="1"/>
          </p:cNvSpPr>
          <p:nvPr>
            <p:ph type="sldNum" sz="quarter" idx="10"/>
          </p:nvPr>
        </p:nvSpPr>
        <p:spPr/>
        <p:txBody>
          <a:bodyPr/>
          <a:lstStyle/>
          <a:p>
            <a:fld id="{6D4A54A6-B959-0449-AF92-913A33D3C25E}" type="slidenum">
              <a:rPr lang="en-US" smtClean="0"/>
              <a:t>31</a:t>
            </a:fld>
            <a:endParaRPr lang="en-US"/>
          </a:p>
        </p:txBody>
      </p:sp>
    </p:spTree>
    <p:extLst>
      <p:ext uri="{BB962C8B-B14F-4D97-AF65-F5344CB8AC3E}">
        <p14:creationId xmlns:p14="http://schemas.microsoft.com/office/powerpoint/2010/main" val="134581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7585AB-4D6B-5147-90B1-30CEF0C38122}"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3783405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585AB-4D6B-5147-90B1-30CEF0C38122}"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65286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585AB-4D6B-5147-90B1-30CEF0C38122}"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2782883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585AB-4D6B-5147-90B1-30CEF0C38122}"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4090856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7585AB-4D6B-5147-90B1-30CEF0C38122}" type="datetimeFigureOut">
              <a:rPr lang="en-US" smtClean="0"/>
              <a:t>4/6/17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220761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585AB-4D6B-5147-90B1-30CEF0C38122}" type="datetimeFigureOut">
              <a:rPr lang="en-US" smtClean="0"/>
              <a:t>4/6/17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115487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7585AB-4D6B-5147-90B1-30CEF0C38122}" type="datetimeFigureOut">
              <a:rPr lang="en-US" smtClean="0"/>
              <a:t>4/6/17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2983329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7585AB-4D6B-5147-90B1-30CEF0C38122}" type="datetimeFigureOut">
              <a:rPr lang="en-US" smtClean="0"/>
              <a:t>4/6/17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1591664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585AB-4D6B-5147-90B1-30CEF0C38122}" type="datetimeFigureOut">
              <a:rPr lang="en-US" smtClean="0"/>
              <a:t>4/6/17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161324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585AB-4D6B-5147-90B1-30CEF0C38122}" type="datetimeFigureOut">
              <a:rPr lang="en-US" smtClean="0"/>
              <a:t>4/6/17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356531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585AB-4D6B-5147-90B1-30CEF0C38122}" type="datetimeFigureOut">
              <a:rPr lang="en-US" smtClean="0"/>
              <a:t>4/6/17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737F6-2998-BB42-BF80-DCF7D20C79B3}" type="slidenum">
              <a:rPr lang="en-US" smtClean="0"/>
              <a:t>‹#›</a:t>
            </a:fld>
            <a:endParaRPr lang="en-US"/>
          </a:p>
        </p:txBody>
      </p:sp>
    </p:spTree>
    <p:extLst>
      <p:ext uri="{BB962C8B-B14F-4D97-AF65-F5344CB8AC3E}">
        <p14:creationId xmlns:p14="http://schemas.microsoft.com/office/powerpoint/2010/main" val="18854469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585AB-4D6B-5147-90B1-30CEF0C38122}" type="datetimeFigureOut">
              <a:rPr lang="en-US" smtClean="0"/>
              <a:t>4/6/17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737F6-2998-BB42-BF80-DCF7D20C79B3}" type="slidenum">
              <a:rPr lang="en-US" smtClean="0"/>
              <a:t>‹#›</a:t>
            </a:fld>
            <a:endParaRPr lang="en-US"/>
          </a:p>
        </p:txBody>
      </p:sp>
    </p:spTree>
    <p:extLst>
      <p:ext uri="{BB962C8B-B14F-4D97-AF65-F5344CB8AC3E}">
        <p14:creationId xmlns:p14="http://schemas.microsoft.com/office/powerpoint/2010/main" val="1595122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5.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png"/><Relationship Id="rId5" Type="http://schemas.openxmlformats.org/officeDocument/2006/relationships/image" Target="../media/image105.jp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8.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jpg"/><Relationship Id="rId5" Type="http://schemas.openxmlformats.org/officeDocument/2006/relationships/image" Target="../media/image111.jpg"/><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jpg"/><Relationship Id="rId5" Type="http://schemas.openxmlformats.org/officeDocument/2006/relationships/image" Target="../media/image111.jpg"/><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4.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1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17.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4.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4.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84.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5" Type="http://schemas.openxmlformats.org/officeDocument/2006/relationships/image" Target="../media/image82.jpg"/><Relationship Id="rId6" Type="http://schemas.openxmlformats.org/officeDocument/2006/relationships/image" Target="../media/image83.jpg"/><Relationship Id="rId7" Type="http://schemas.openxmlformats.org/officeDocument/2006/relationships/image" Target="../media/image84.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 Id="rId3" Type="http://schemas.openxmlformats.org/officeDocument/2006/relationships/image" Target="../media/image91.jp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399"/>
            <a:ext cx="7772400" cy="1470025"/>
          </a:xfrm>
        </p:spPr>
        <p:txBody>
          <a:bodyPr/>
          <a:lstStyle/>
          <a:p>
            <a:r>
              <a:rPr lang="en-US" b="1" dirty="0" smtClean="0"/>
              <a:t>Why Glyphosate Should be Banned, Globally</a:t>
            </a:r>
            <a:endParaRPr lang="en-US" b="1" dirty="0"/>
          </a:p>
        </p:txBody>
      </p:sp>
      <p:sp>
        <p:nvSpPr>
          <p:cNvPr id="3" name="Subtitle 2"/>
          <p:cNvSpPr>
            <a:spLocks noGrp="1"/>
          </p:cNvSpPr>
          <p:nvPr>
            <p:ph type="subTitle" idx="1"/>
          </p:nvPr>
        </p:nvSpPr>
        <p:spPr>
          <a:xfrm>
            <a:off x="1524000" y="4762500"/>
            <a:ext cx="6400800" cy="1752600"/>
          </a:xfrm>
        </p:spPr>
        <p:txBody>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April, 2017</a:t>
            </a:r>
            <a:endParaRPr lang="en-US" dirty="0">
              <a:solidFill>
                <a:schemeClr val="tx1"/>
              </a:solidFill>
            </a:endParaRPr>
          </a:p>
        </p:txBody>
      </p:sp>
      <p:pic>
        <p:nvPicPr>
          <p:cNvPr id="4" name="Picture 3" descr="spraying_pestic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41" y="1888066"/>
            <a:ext cx="5570540" cy="2700868"/>
          </a:xfrm>
          <a:prstGeom prst="rect">
            <a:avLst/>
          </a:prstGeom>
        </p:spPr>
      </p:pic>
    </p:spTree>
    <p:extLst>
      <p:ext uri="{BB962C8B-B14F-4D97-AF65-F5344CB8AC3E}">
        <p14:creationId xmlns:p14="http://schemas.microsoft.com/office/powerpoint/2010/main" val="36991664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768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268330469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Roundup herbicide enhances the growth of </a:t>
            </a:r>
            <a:r>
              <a:rPr lang="en-US" b="1" i="1" dirty="0" err="1"/>
              <a:t>aflatoxin</a:t>
            </a:r>
            <a:r>
              <a:rPr lang="en-US" b="1" i="1" dirty="0"/>
              <a:t>-producing </a:t>
            </a:r>
            <a:r>
              <a:rPr lang="en-US" b="1" i="1" dirty="0" smtClean="0"/>
              <a:t>fungi</a:t>
            </a:r>
            <a:r>
              <a:rPr lang="en-US" b="1" i="1" dirty="0">
                <a:solidFill>
                  <a:srgbClr val="FF0000"/>
                </a:solidFill>
              </a:rPr>
              <a:t>*</a:t>
            </a:r>
            <a:endParaRPr lang="en-US" dirty="0">
              <a:solidFill>
                <a:srgbClr val="FF0000"/>
              </a:solidFill>
            </a:endParaRPr>
          </a:p>
        </p:txBody>
      </p:sp>
      <p:sp>
        <p:nvSpPr>
          <p:cNvPr id="4" name="TextBox 3"/>
          <p:cNvSpPr txBox="1"/>
          <p:nvPr/>
        </p:nvSpPr>
        <p:spPr>
          <a:xfrm>
            <a:off x="622301" y="6094968"/>
            <a:ext cx="8064500" cy="923330"/>
          </a:xfrm>
          <a:prstGeom prst="rect">
            <a:avLst/>
          </a:prstGeom>
          <a:noFill/>
        </p:spPr>
        <p:txBody>
          <a:bodyPr wrap="square" rtlCol="0">
            <a:spAutoFit/>
          </a:bodyPr>
          <a:lstStyle/>
          <a:p>
            <a:r>
              <a:rPr lang="en-US" dirty="0" smtClean="0">
                <a:solidFill>
                  <a:srgbClr val="FF0000"/>
                </a:solidFill>
              </a:rPr>
              <a:t>*</a:t>
            </a:r>
            <a:r>
              <a:rPr lang="en-US" dirty="0" err="1" smtClean="0"/>
              <a:t>Barberis</a:t>
            </a:r>
            <a:r>
              <a:rPr lang="en-US" dirty="0" smtClean="0"/>
              <a:t> et al., Journal of Environmental Science and Health, Part B: Pesticides, Food Contaminants, and Agricultural Wastes. </a:t>
            </a:r>
            <a:r>
              <a:rPr lang="en-US" dirty="0"/>
              <a:t>2013, 48(12), 1070-1079.</a:t>
            </a:r>
          </a:p>
          <a:p>
            <a:endParaRPr lang="en-US" dirty="0"/>
          </a:p>
        </p:txBody>
      </p:sp>
      <p:grpSp>
        <p:nvGrpSpPr>
          <p:cNvPr id="7" name="Group 6"/>
          <p:cNvGrpSpPr/>
          <p:nvPr/>
        </p:nvGrpSpPr>
        <p:grpSpPr>
          <a:xfrm>
            <a:off x="3314700" y="2146300"/>
            <a:ext cx="4787900" cy="3289300"/>
            <a:chOff x="3009900" y="2146300"/>
            <a:chExt cx="4787900" cy="3289300"/>
          </a:xfrm>
        </p:grpSpPr>
        <p:pic>
          <p:nvPicPr>
            <p:cNvPr id="5" name="Picture 4" descr="corn_fung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0" y="2146301"/>
              <a:ext cx="4686300" cy="3274552"/>
            </a:xfrm>
            <a:prstGeom prst="rect">
              <a:avLst/>
            </a:prstGeom>
          </p:spPr>
        </p:pic>
        <p:sp>
          <p:nvSpPr>
            <p:cNvPr id="6" name="Rectangle 5"/>
            <p:cNvSpPr/>
            <p:nvPr/>
          </p:nvSpPr>
          <p:spPr>
            <a:xfrm>
              <a:off x="3009900" y="2146300"/>
              <a:ext cx="1816100" cy="328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7200" y="2146300"/>
            <a:ext cx="3822700" cy="3581399"/>
          </a:xfrm>
        </p:spPr>
        <p:txBody>
          <a:bodyPr>
            <a:normAutofit fontScale="92500" lnSpcReduction="20000"/>
          </a:bodyPr>
          <a:lstStyle/>
          <a:p>
            <a:r>
              <a:rPr lang="en-US" dirty="0" smtClean="0"/>
              <a:t>Fungus is a growing threat in GMO Roundup-Ready corn</a:t>
            </a:r>
          </a:p>
          <a:p>
            <a:r>
              <a:rPr lang="en-US" dirty="0" smtClean="0"/>
              <a:t>Research is consistent with studies on other fungal strains such as </a:t>
            </a:r>
            <a:r>
              <a:rPr lang="en-US" dirty="0" err="1" smtClean="0"/>
              <a:t>Fusarium</a:t>
            </a:r>
            <a:r>
              <a:rPr lang="en-US" dirty="0" smtClean="0"/>
              <a:t>, Rust fungi and Blight fungi</a:t>
            </a:r>
          </a:p>
        </p:txBody>
      </p:sp>
    </p:spTree>
    <p:extLst>
      <p:ext uri="{BB962C8B-B14F-4D97-AF65-F5344CB8AC3E}">
        <p14:creationId xmlns:p14="http://schemas.microsoft.com/office/powerpoint/2010/main" val="138624569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795"/>
            <a:ext cx="8229600" cy="1143000"/>
          </a:xfrm>
        </p:spPr>
        <p:txBody>
          <a:bodyPr/>
          <a:lstStyle/>
          <a:p>
            <a:r>
              <a:rPr lang="en-US" b="1" dirty="0" smtClean="0"/>
              <a:t>Glyphosate and </a:t>
            </a:r>
            <a:r>
              <a:rPr lang="en-US" b="1" dirty="0" err="1" smtClean="0"/>
              <a:t>Fusarium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56661" y="1279663"/>
            <a:ext cx="8229600" cy="4525963"/>
          </a:xfrm>
        </p:spPr>
        <p:txBody>
          <a:bodyPr>
            <a:noAutofit/>
          </a:bodyPr>
          <a:lstStyle/>
          <a:p>
            <a:r>
              <a:rPr lang="en-US" sz="2800" dirty="0" smtClean="0"/>
              <a:t>Long</a:t>
            </a:r>
            <a:r>
              <a:rPr lang="en-US" sz="2800" dirty="0"/>
              <a:t>-term exposure of soil </a:t>
            </a:r>
            <a:r>
              <a:rPr lang="en-US" sz="2800" dirty="0" smtClean="0"/>
              <a:t>micro-                         organisms </a:t>
            </a:r>
            <a:r>
              <a:rPr lang="en-US" sz="2800" dirty="0"/>
              <a:t>to glyphosate leads to </a:t>
            </a:r>
            <a:r>
              <a:rPr lang="en-US" sz="2800" dirty="0" smtClean="0"/>
              <a:t>a                                     fungal </a:t>
            </a:r>
            <a:r>
              <a:rPr lang="en-US" sz="2800" dirty="0"/>
              <a:t>community dominated by </a:t>
            </a:r>
            <a:r>
              <a:rPr lang="en-US" sz="2800" dirty="0" smtClean="0"/>
              <a:t>                                  </a:t>
            </a:r>
            <a:r>
              <a:rPr lang="en-US" sz="2800" dirty="0" err="1" smtClean="0"/>
              <a:t>Fusarium</a:t>
            </a:r>
            <a:r>
              <a:rPr lang="en-US" sz="2800" dirty="0" smtClean="0"/>
              <a:t> </a:t>
            </a:r>
            <a:r>
              <a:rPr lang="en-US" sz="2800" dirty="0"/>
              <a:t>spp. </a:t>
            </a:r>
          </a:p>
          <a:p>
            <a:r>
              <a:rPr lang="en-US" sz="2800" dirty="0" err="1" smtClean="0"/>
              <a:t>Fusarium</a:t>
            </a:r>
            <a:r>
              <a:rPr lang="en-US" sz="2800" dirty="0" smtClean="0"/>
              <a:t> </a:t>
            </a:r>
            <a:r>
              <a:rPr lang="en-US" sz="2800" dirty="0"/>
              <a:t>species increase following glyphosate exposure for </a:t>
            </a:r>
            <a:r>
              <a:rPr lang="en-US" sz="2800" dirty="0" smtClean="0"/>
              <a:t>both peanuts </a:t>
            </a:r>
            <a:r>
              <a:rPr lang="en-US" sz="2800" dirty="0"/>
              <a:t>and maize crops.</a:t>
            </a:r>
          </a:p>
          <a:p>
            <a:r>
              <a:rPr lang="en-US" sz="2800" dirty="0" smtClean="0"/>
              <a:t>Significant </a:t>
            </a:r>
            <a:r>
              <a:rPr lang="en-US" sz="2800" dirty="0"/>
              <a:t>increase in soil </a:t>
            </a:r>
            <a:r>
              <a:rPr lang="en-US" sz="2800" dirty="0" err="1"/>
              <a:t>Fusarium</a:t>
            </a:r>
            <a:r>
              <a:rPr lang="en-US" sz="2800" dirty="0"/>
              <a:t> within 2 weeks </a:t>
            </a:r>
            <a:r>
              <a:rPr lang="en-US" sz="2800" dirty="0" smtClean="0"/>
              <a:t>after glyphosate </a:t>
            </a:r>
            <a:r>
              <a:rPr lang="en-US" sz="2800" dirty="0"/>
              <a:t>application at recommended rates</a:t>
            </a:r>
          </a:p>
          <a:p>
            <a:r>
              <a:rPr lang="en-US" sz="2800" dirty="0" smtClean="0"/>
              <a:t>Culture</a:t>
            </a:r>
            <a:r>
              <a:rPr lang="en-US" sz="2800" dirty="0"/>
              <a:t>-based studies showed that five strains of </a:t>
            </a:r>
            <a:r>
              <a:rPr lang="en-US" sz="2800" dirty="0" err="1"/>
              <a:t>Fusarium</a:t>
            </a:r>
            <a:r>
              <a:rPr lang="en-US" sz="2800" dirty="0"/>
              <a:t> </a:t>
            </a:r>
            <a:r>
              <a:rPr lang="en-US" sz="2800" dirty="0" smtClean="0"/>
              <a:t>could metabolize </a:t>
            </a:r>
            <a:r>
              <a:rPr lang="en-US" sz="2800" dirty="0"/>
              <a:t>glyphosate, using its phosphorus atom as a source </a:t>
            </a:r>
            <a:r>
              <a:rPr lang="en-US" sz="2800" dirty="0" smtClean="0"/>
              <a:t>of phosphorus</a:t>
            </a:r>
            <a:r>
              <a:rPr lang="en-US" sz="2800" dirty="0"/>
              <a:t>.</a:t>
            </a:r>
          </a:p>
        </p:txBody>
      </p:sp>
      <p:pic>
        <p:nvPicPr>
          <p:cNvPr id="4" name="Picture 3" descr="fusarium_ear_rot_symptom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874" y="1191247"/>
            <a:ext cx="2994151" cy="1919999"/>
          </a:xfrm>
          <a:prstGeom prst="rect">
            <a:avLst/>
          </a:prstGeom>
        </p:spPr>
      </p:pic>
      <p:sp>
        <p:nvSpPr>
          <p:cNvPr id="5" name="TextBox 4"/>
          <p:cNvSpPr txBox="1"/>
          <p:nvPr/>
        </p:nvSpPr>
        <p:spPr>
          <a:xfrm>
            <a:off x="457200" y="6438528"/>
            <a:ext cx="8524790" cy="400110"/>
          </a:xfrm>
          <a:prstGeom prst="rect">
            <a:avLst/>
          </a:prstGeom>
          <a:noFill/>
        </p:spPr>
        <p:txBody>
          <a:bodyPr wrap="none" rtlCol="0">
            <a:spAutoFit/>
          </a:bodyPr>
          <a:lstStyle/>
          <a:p>
            <a:r>
              <a:rPr lang="en-US" sz="2000" dirty="0">
                <a:solidFill>
                  <a:srgbClr val="FF0000"/>
                </a:solidFill>
              </a:rPr>
              <a:t>*</a:t>
            </a:r>
            <a:r>
              <a:rPr lang="en-US" sz="2000" dirty="0"/>
              <a:t>RJ Kremer and NE Means. European Journal of Agronomy 2009;31(3): 153-161.</a:t>
            </a:r>
          </a:p>
        </p:txBody>
      </p:sp>
    </p:spTree>
    <p:extLst>
      <p:ext uri="{BB962C8B-B14F-4D97-AF65-F5344CB8AC3E}">
        <p14:creationId xmlns:p14="http://schemas.microsoft.com/office/powerpoint/2010/main" val="398974093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Fusarium</a:t>
            </a:r>
            <a:r>
              <a:rPr lang="en-US" b="1" dirty="0" smtClean="0"/>
              <a:t> in Cotton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1"/>
            <a:ext cx="4588933" cy="3632200"/>
          </a:xfrm>
        </p:spPr>
        <p:txBody>
          <a:bodyPr>
            <a:normAutofit fontScale="92500" lnSpcReduction="10000"/>
          </a:bodyPr>
          <a:lstStyle/>
          <a:p>
            <a:pPr marL="0" indent="0">
              <a:buNone/>
            </a:pPr>
            <a:r>
              <a:rPr lang="en-US" dirty="0"/>
              <a:t>There has been a resurgence of </a:t>
            </a:r>
            <a:r>
              <a:rPr lang="en-US" dirty="0" err="1"/>
              <a:t>Fusarium</a:t>
            </a:r>
            <a:r>
              <a:rPr lang="en-US" dirty="0"/>
              <a:t> wilt in </a:t>
            </a:r>
            <a:r>
              <a:rPr lang="en-US" dirty="0" smtClean="0"/>
              <a:t>Roundup-Ready </a:t>
            </a:r>
            <a:r>
              <a:rPr lang="en-US" dirty="0"/>
              <a:t>cotton crops in Australia and "previous high levels of wilt resistance appear to be less effective under glyphosate management </a:t>
            </a:r>
            <a:r>
              <a:rPr lang="en-US" dirty="0" smtClean="0"/>
              <a:t>programs”</a:t>
            </a:r>
            <a:endParaRPr lang="en-US" dirty="0"/>
          </a:p>
        </p:txBody>
      </p:sp>
      <p:sp>
        <p:nvSpPr>
          <p:cNvPr id="4" name="TextBox 3"/>
          <p:cNvSpPr txBox="1"/>
          <p:nvPr/>
        </p:nvSpPr>
        <p:spPr>
          <a:xfrm>
            <a:off x="1168400" y="6366933"/>
            <a:ext cx="6915174" cy="461665"/>
          </a:xfrm>
          <a:prstGeom prst="rect">
            <a:avLst/>
          </a:prstGeom>
          <a:noFill/>
        </p:spPr>
        <p:txBody>
          <a:bodyPr wrap="none" rtlCol="0">
            <a:spAutoFit/>
          </a:bodyPr>
          <a:lstStyle/>
          <a:p>
            <a:r>
              <a:rPr lang="hr-HR" sz="2400" dirty="0">
                <a:solidFill>
                  <a:srgbClr val="FF0000"/>
                </a:solidFill>
              </a:rPr>
              <a:t>*</a:t>
            </a:r>
            <a:r>
              <a:rPr lang="hr-HR" sz="2400" dirty="0"/>
              <a:t>Johal GS, Huber DM. 2009. Eur J Agron 31(3):144-52.</a:t>
            </a:r>
            <a:endParaRPr lang="en-US" sz="2400" dirty="0"/>
          </a:p>
        </p:txBody>
      </p:sp>
      <p:pic>
        <p:nvPicPr>
          <p:cNvPr id="5" name="Picture 4" descr="CottonFusari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599" y="1600201"/>
            <a:ext cx="3824815" cy="3303249"/>
          </a:xfrm>
          <a:prstGeom prst="rect">
            <a:avLst/>
          </a:prstGeom>
        </p:spPr>
      </p:pic>
    </p:spTree>
    <p:extLst>
      <p:ext uri="{BB962C8B-B14F-4D97-AF65-F5344CB8AC3E}">
        <p14:creationId xmlns:p14="http://schemas.microsoft.com/office/powerpoint/2010/main" val="348356320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66" y="1591733"/>
            <a:ext cx="8229600" cy="4525963"/>
          </a:xfrm>
        </p:spPr>
        <p:txBody>
          <a:bodyPr>
            <a:normAutofit lnSpcReduction="10000"/>
          </a:bodyPr>
          <a:lstStyle/>
          <a:p>
            <a:pPr marL="0" indent="0">
              <a:buNone/>
            </a:pPr>
            <a:r>
              <a:rPr lang="en-US" dirty="0" smtClean="0"/>
              <a:t>“</a:t>
            </a:r>
            <a:r>
              <a:rPr lang="en-US" i="1" dirty="0" err="1" smtClean="0">
                <a:solidFill>
                  <a:srgbClr val="FF0000"/>
                </a:solidFill>
              </a:rPr>
              <a:t>Aspergillosis</a:t>
            </a:r>
            <a:r>
              <a:rPr lang="en-US" dirty="0" smtClean="0">
                <a:solidFill>
                  <a:srgbClr val="FF0000"/>
                </a:solidFill>
              </a:rPr>
              <a:t> </a:t>
            </a:r>
            <a:r>
              <a:rPr lang="en-US" dirty="0"/>
              <a:t>has been the </a:t>
            </a:r>
            <a:r>
              <a:rPr lang="en-US" dirty="0" smtClean="0"/>
              <a:t>                                        culprit </a:t>
            </a:r>
            <a:r>
              <a:rPr lang="en-US" dirty="0"/>
              <a:t>in several rapid die-</a:t>
            </a:r>
            <a:r>
              <a:rPr lang="en-US" dirty="0" smtClean="0"/>
              <a:t>offs                              </a:t>
            </a:r>
            <a:r>
              <a:rPr lang="en-US" dirty="0"/>
              <a:t>among waterfowl. From 8 </a:t>
            </a:r>
            <a:r>
              <a:rPr lang="en-US" dirty="0" smtClean="0"/>
              <a:t>                                    December </a:t>
            </a:r>
            <a:r>
              <a:rPr lang="en-US" dirty="0"/>
              <a:t>until 14 December </a:t>
            </a:r>
            <a:r>
              <a:rPr lang="en-US" dirty="0" smtClean="0"/>
              <a:t>                                        2006</a:t>
            </a:r>
            <a:r>
              <a:rPr lang="en-US" dirty="0"/>
              <a:t>, over 2,000 Mallards </a:t>
            </a:r>
            <a:r>
              <a:rPr lang="en-US" dirty="0" smtClean="0"/>
              <a:t>died                                            </a:t>
            </a:r>
            <a:r>
              <a:rPr lang="en-US" dirty="0"/>
              <a:t>in the Burley, Idaho area of </a:t>
            </a:r>
            <a:r>
              <a:rPr lang="en-US" dirty="0" smtClean="0"/>
              <a:t>the                                    </a:t>
            </a:r>
            <a:r>
              <a:rPr lang="en-US" dirty="0"/>
              <a:t>USA, an agricultural community approximately 150 miles southeast of Boise. </a:t>
            </a:r>
            <a:r>
              <a:rPr lang="en-US" dirty="0" smtClean="0"/>
              <a:t>Moldy </a:t>
            </a:r>
            <a:r>
              <a:rPr lang="en-US" dirty="0"/>
              <a:t>waste </a:t>
            </a:r>
            <a:r>
              <a:rPr lang="en-US" i="1" dirty="0">
                <a:solidFill>
                  <a:srgbClr val="FF0000"/>
                </a:solidFill>
              </a:rPr>
              <a:t>grain</a:t>
            </a:r>
            <a:r>
              <a:rPr lang="en-US" dirty="0">
                <a:solidFill>
                  <a:srgbClr val="FF0000"/>
                </a:solidFill>
              </a:rPr>
              <a:t> </a:t>
            </a:r>
            <a:r>
              <a:rPr lang="en-US" dirty="0"/>
              <a:t>from the farmland and feedlots in the area is the suspected </a:t>
            </a:r>
            <a:r>
              <a:rPr lang="en-US" dirty="0" smtClean="0"/>
              <a:t>source.”</a:t>
            </a:r>
            <a:r>
              <a:rPr lang="en-US" dirty="0" smtClean="0">
                <a:solidFill>
                  <a:srgbClr val="FF0000"/>
                </a:solidFill>
              </a:rPr>
              <a:t>*</a:t>
            </a:r>
            <a:endParaRPr lang="en-US" dirty="0">
              <a:solidFill>
                <a:srgbClr val="FF0000"/>
              </a:solidFill>
            </a:endParaRPr>
          </a:p>
        </p:txBody>
      </p:sp>
      <p:pic>
        <p:nvPicPr>
          <p:cNvPr id="4" name="Picture 3" descr="mallar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733" y="863601"/>
            <a:ext cx="3158066" cy="3158066"/>
          </a:xfrm>
          <a:prstGeom prst="rect">
            <a:avLst/>
          </a:prstGeom>
        </p:spPr>
      </p:pic>
      <p:sp>
        <p:nvSpPr>
          <p:cNvPr id="5" name="TextBox 4"/>
          <p:cNvSpPr txBox="1"/>
          <p:nvPr/>
        </p:nvSpPr>
        <p:spPr>
          <a:xfrm>
            <a:off x="897467" y="6316133"/>
            <a:ext cx="5255540"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www.proliberty.com</a:t>
            </a:r>
            <a:r>
              <a:rPr lang="en-US" dirty="0"/>
              <a:t>/observer/20061209.htm</a:t>
            </a:r>
          </a:p>
        </p:txBody>
      </p:sp>
    </p:spTree>
    <p:extLst>
      <p:ext uri="{BB962C8B-B14F-4D97-AF65-F5344CB8AC3E}">
        <p14:creationId xmlns:p14="http://schemas.microsoft.com/office/powerpoint/2010/main" val="411807522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593"/>
            <a:ext cx="8229600" cy="1143000"/>
          </a:xfrm>
        </p:spPr>
        <p:txBody>
          <a:bodyPr>
            <a:normAutofit fontScale="90000"/>
          </a:bodyPr>
          <a:lstStyle/>
          <a:p>
            <a:r>
              <a:rPr lang="en-US" b="1" dirty="0" err="1" smtClean="0"/>
              <a:t>Corynespora</a:t>
            </a:r>
            <a:r>
              <a:rPr lang="en-US" b="1" dirty="0" smtClean="0"/>
              <a:t> Root Rot in Soybeans</a:t>
            </a:r>
            <a:r>
              <a:rPr lang="en-US" b="1" dirty="0" smtClean="0">
                <a:solidFill>
                  <a:srgbClr val="FF0000"/>
                </a:solidFill>
              </a:rPr>
              <a:t>*</a:t>
            </a:r>
            <a:endParaRPr lang="en-US" b="1" dirty="0">
              <a:solidFill>
                <a:srgbClr val="FF0000"/>
              </a:solidFill>
            </a:endParaRPr>
          </a:p>
        </p:txBody>
      </p:sp>
      <p:pic>
        <p:nvPicPr>
          <p:cNvPr id="4" name="Content Placeholder 3" descr="root_rot.png"/>
          <p:cNvPicPr>
            <a:picLocks noGrp="1" noChangeAspect="1"/>
          </p:cNvPicPr>
          <p:nvPr>
            <p:ph idx="1"/>
          </p:nvPr>
        </p:nvPicPr>
        <p:blipFill>
          <a:blip r:embed="rId3">
            <a:extLst>
              <a:ext uri="{28A0092B-C50C-407E-A947-70E740481C1C}">
                <a14:useLocalDpi xmlns:a14="http://schemas.microsoft.com/office/drawing/2010/main" val="0"/>
              </a:ext>
            </a:extLst>
          </a:blip>
          <a:srcRect l="-7766" r="-7766"/>
          <a:stretch>
            <a:fillRect/>
          </a:stretch>
        </p:blipFill>
        <p:spPr>
          <a:xfrm>
            <a:off x="457200" y="1176798"/>
            <a:ext cx="8229600" cy="4525963"/>
          </a:xfrm>
        </p:spPr>
      </p:pic>
      <p:sp>
        <p:nvSpPr>
          <p:cNvPr id="5" name="TextBox 4"/>
          <p:cNvSpPr txBox="1"/>
          <p:nvPr/>
        </p:nvSpPr>
        <p:spPr>
          <a:xfrm>
            <a:off x="0" y="6457890"/>
            <a:ext cx="9231989" cy="400110"/>
          </a:xfrm>
          <a:prstGeom prst="rect">
            <a:avLst/>
          </a:prstGeom>
          <a:noFill/>
        </p:spPr>
        <p:txBody>
          <a:bodyPr wrap="none" rtlCol="0">
            <a:spAutoFit/>
          </a:bodyPr>
          <a:lstStyle/>
          <a:p>
            <a:r>
              <a:rPr lang="en-US" sz="2000" dirty="0" smtClean="0">
                <a:solidFill>
                  <a:srgbClr val="FF0000"/>
                </a:solidFill>
              </a:rPr>
              <a:t>*</a:t>
            </a:r>
            <a:r>
              <a:rPr lang="en-US" sz="2000" dirty="0" smtClean="0"/>
              <a:t>figure 1, S </a:t>
            </a:r>
            <a:r>
              <a:rPr lang="en-US" sz="2000" dirty="0" err="1"/>
              <a:t>Johal</a:t>
            </a:r>
            <a:r>
              <a:rPr lang="en-US" sz="2000" dirty="0"/>
              <a:t> and DM Huber, European Journal of Agronomy 2009;31(3):144-152.</a:t>
            </a:r>
          </a:p>
        </p:txBody>
      </p:sp>
      <p:sp>
        <p:nvSpPr>
          <p:cNvPr id="6" name="TextBox 5"/>
          <p:cNvSpPr txBox="1"/>
          <p:nvPr/>
        </p:nvSpPr>
        <p:spPr>
          <a:xfrm>
            <a:off x="1348479" y="5542626"/>
            <a:ext cx="1949265" cy="707886"/>
          </a:xfrm>
          <a:prstGeom prst="rect">
            <a:avLst/>
          </a:prstGeom>
          <a:noFill/>
        </p:spPr>
        <p:txBody>
          <a:bodyPr wrap="square" rtlCol="0">
            <a:spAutoFit/>
          </a:bodyPr>
          <a:lstStyle/>
          <a:p>
            <a:r>
              <a:rPr lang="en-US" sz="2000" dirty="0" smtClean="0"/>
              <a:t>Non-inoculated control</a:t>
            </a:r>
            <a:endParaRPr lang="en-US" sz="2000" dirty="0"/>
          </a:p>
        </p:txBody>
      </p:sp>
      <p:sp>
        <p:nvSpPr>
          <p:cNvPr id="7" name="TextBox 6"/>
          <p:cNvSpPr txBox="1"/>
          <p:nvPr/>
        </p:nvSpPr>
        <p:spPr>
          <a:xfrm>
            <a:off x="3565127" y="5702761"/>
            <a:ext cx="1949265" cy="400110"/>
          </a:xfrm>
          <a:prstGeom prst="rect">
            <a:avLst/>
          </a:prstGeom>
          <a:noFill/>
        </p:spPr>
        <p:txBody>
          <a:bodyPr wrap="square" rtlCol="0">
            <a:spAutoFit/>
          </a:bodyPr>
          <a:lstStyle/>
          <a:p>
            <a:r>
              <a:rPr lang="en-US" sz="2000" dirty="0" smtClean="0"/>
              <a:t>Inoculated</a:t>
            </a:r>
            <a:endParaRPr lang="en-US" sz="2000" dirty="0"/>
          </a:p>
        </p:txBody>
      </p:sp>
      <p:sp>
        <p:nvSpPr>
          <p:cNvPr id="9" name="TextBox 8"/>
          <p:cNvSpPr txBox="1"/>
          <p:nvPr/>
        </p:nvSpPr>
        <p:spPr>
          <a:xfrm>
            <a:off x="5897595" y="5573844"/>
            <a:ext cx="1949265" cy="707886"/>
          </a:xfrm>
          <a:prstGeom prst="rect">
            <a:avLst/>
          </a:prstGeom>
          <a:noFill/>
        </p:spPr>
        <p:txBody>
          <a:bodyPr wrap="square" rtlCol="0">
            <a:spAutoFit/>
          </a:bodyPr>
          <a:lstStyle/>
          <a:p>
            <a:r>
              <a:rPr lang="en-US" sz="2000" dirty="0" err="1" smtClean="0"/>
              <a:t>Inoculatd</a:t>
            </a:r>
            <a:r>
              <a:rPr lang="en-US" sz="2000" dirty="0" smtClean="0"/>
              <a:t> +</a:t>
            </a:r>
          </a:p>
          <a:p>
            <a:r>
              <a:rPr lang="en-US" sz="2000" dirty="0" smtClean="0"/>
              <a:t>glyphosate</a:t>
            </a:r>
            <a:endParaRPr lang="en-US" sz="2000" dirty="0"/>
          </a:p>
        </p:txBody>
      </p:sp>
    </p:spTree>
    <p:extLst>
      <p:ext uri="{BB962C8B-B14F-4D97-AF65-F5344CB8AC3E}">
        <p14:creationId xmlns:p14="http://schemas.microsoft.com/office/powerpoint/2010/main" val="326273497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Take-all root rot in wheat</a:t>
            </a:r>
            <a:r>
              <a:rPr lang="en-US" b="1" dirty="0" smtClean="0">
                <a:solidFill>
                  <a:srgbClr val="FF0000"/>
                </a:solidFill>
              </a:rPr>
              <a:t>*</a:t>
            </a:r>
            <a:endParaRPr lang="en-US" b="1" dirty="0">
              <a:solidFill>
                <a:srgbClr val="FF0000"/>
              </a:solidFill>
            </a:endParaRPr>
          </a:p>
        </p:txBody>
      </p:sp>
      <p:pic>
        <p:nvPicPr>
          <p:cNvPr id="4" name="Content Placeholder 3" descr="take_all_root_rot_wheat.png"/>
          <p:cNvPicPr>
            <a:picLocks noGrp="1" noChangeAspect="1"/>
          </p:cNvPicPr>
          <p:nvPr>
            <p:ph idx="1"/>
          </p:nvPr>
        </p:nvPicPr>
        <p:blipFill>
          <a:blip r:embed="rId3">
            <a:extLst>
              <a:ext uri="{28A0092B-C50C-407E-A947-70E740481C1C}">
                <a14:useLocalDpi xmlns:a14="http://schemas.microsoft.com/office/drawing/2010/main" val="0"/>
              </a:ext>
            </a:extLst>
          </a:blip>
          <a:srcRect l="-22377" r="-22377"/>
          <a:stretch>
            <a:fillRect/>
          </a:stretch>
        </p:blipFill>
        <p:spPr>
          <a:xfrm>
            <a:off x="1403770" y="1600200"/>
            <a:ext cx="8229600" cy="4525963"/>
          </a:xfrm>
        </p:spPr>
      </p:pic>
      <p:sp>
        <p:nvSpPr>
          <p:cNvPr id="5" name="TextBox 4"/>
          <p:cNvSpPr txBox="1"/>
          <p:nvPr/>
        </p:nvSpPr>
        <p:spPr>
          <a:xfrm>
            <a:off x="0" y="6457890"/>
            <a:ext cx="9231989" cy="400110"/>
          </a:xfrm>
          <a:prstGeom prst="rect">
            <a:avLst/>
          </a:prstGeom>
          <a:noFill/>
        </p:spPr>
        <p:txBody>
          <a:bodyPr wrap="none" rtlCol="0">
            <a:spAutoFit/>
          </a:bodyPr>
          <a:lstStyle/>
          <a:p>
            <a:r>
              <a:rPr lang="en-US" sz="2000" dirty="0" smtClean="0">
                <a:solidFill>
                  <a:srgbClr val="FF0000"/>
                </a:solidFill>
              </a:rPr>
              <a:t>*</a:t>
            </a:r>
            <a:r>
              <a:rPr lang="en-US" sz="2000" dirty="0" smtClean="0"/>
              <a:t>figure 2, S </a:t>
            </a:r>
            <a:r>
              <a:rPr lang="en-US" sz="2000" dirty="0" err="1"/>
              <a:t>Johal</a:t>
            </a:r>
            <a:r>
              <a:rPr lang="en-US" sz="2000" dirty="0"/>
              <a:t> and DM Huber, European Journal of Agronomy 2009;31(3):144-152.</a:t>
            </a:r>
          </a:p>
        </p:txBody>
      </p:sp>
      <p:sp>
        <p:nvSpPr>
          <p:cNvPr id="6" name="TextBox 5"/>
          <p:cNvSpPr txBox="1"/>
          <p:nvPr/>
        </p:nvSpPr>
        <p:spPr>
          <a:xfrm>
            <a:off x="457200" y="2050158"/>
            <a:ext cx="1704160" cy="830997"/>
          </a:xfrm>
          <a:prstGeom prst="rect">
            <a:avLst/>
          </a:prstGeom>
          <a:noFill/>
        </p:spPr>
        <p:txBody>
          <a:bodyPr wrap="square" rtlCol="0">
            <a:spAutoFit/>
          </a:bodyPr>
          <a:lstStyle/>
          <a:p>
            <a:pPr algn="r"/>
            <a:r>
              <a:rPr lang="en-US" sz="2400" dirty="0" smtClean="0"/>
              <a:t>Glyphosate exposed</a:t>
            </a:r>
            <a:endParaRPr lang="en-US" sz="2400" dirty="0"/>
          </a:p>
        </p:txBody>
      </p:sp>
      <p:cxnSp>
        <p:nvCxnSpPr>
          <p:cNvPr id="8" name="Straight Arrow Connector 7"/>
          <p:cNvCxnSpPr>
            <a:stCxn id="6" idx="3"/>
          </p:cNvCxnSpPr>
          <p:nvPr/>
        </p:nvCxnSpPr>
        <p:spPr>
          <a:xfrm>
            <a:off x="2161360" y="2465657"/>
            <a:ext cx="2673847" cy="1656943"/>
          </a:xfrm>
          <a:prstGeom prst="straightConnector1">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84777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798"/>
            <a:ext cx="8229600" cy="1143000"/>
          </a:xfrm>
        </p:spPr>
        <p:txBody>
          <a:bodyPr/>
          <a:lstStyle/>
          <a:p>
            <a:r>
              <a:rPr lang="en-US" b="1" dirty="0" smtClean="0"/>
              <a:t>Some Mechanisms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176798"/>
            <a:ext cx="8229600" cy="4525963"/>
          </a:xfrm>
        </p:spPr>
        <p:txBody>
          <a:bodyPr>
            <a:noAutofit/>
          </a:bodyPr>
          <a:lstStyle/>
          <a:p>
            <a:r>
              <a:rPr lang="en-US" dirty="0"/>
              <a:t>Glyphosate is toxic to </a:t>
            </a:r>
            <a:r>
              <a:rPr lang="en-US" dirty="0" err="1"/>
              <a:t>Mn</a:t>
            </a:r>
            <a:r>
              <a:rPr lang="en-US" dirty="0" smtClean="0"/>
              <a:t>-                          reducing </a:t>
            </a:r>
            <a:r>
              <a:rPr lang="en-US" dirty="0"/>
              <a:t>and N-fixing </a:t>
            </a:r>
            <a:r>
              <a:rPr lang="en-US" dirty="0" smtClean="0"/>
              <a:t>                                       organisms </a:t>
            </a:r>
            <a:r>
              <a:rPr lang="en-US" dirty="0"/>
              <a:t>in the soil</a:t>
            </a:r>
          </a:p>
          <a:p>
            <a:r>
              <a:rPr lang="en-US" dirty="0"/>
              <a:t>Residual glyphosate </a:t>
            </a:r>
            <a:r>
              <a:rPr lang="en-US" dirty="0" smtClean="0"/>
              <a:t>reduces                                       root </a:t>
            </a:r>
            <a:r>
              <a:rPr lang="en-US" dirty="0"/>
              <a:t>uptake of Fe, </a:t>
            </a:r>
            <a:r>
              <a:rPr lang="en-US" dirty="0" err="1"/>
              <a:t>Mn</a:t>
            </a:r>
            <a:r>
              <a:rPr lang="en-US" dirty="0"/>
              <a:t> and Cu.</a:t>
            </a:r>
          </a:p>
          <a:p>
            <a:r>
              <a:rPr lang="en-US" dirty="0"/>
              <a:t>Cereals exposed to glyphosate experience reduced resistance to disease due in part to </a:t>
            </a:r>
            <a:r>
              <a:rPr lang="en-US" dirty="0" err="1"/>
              <a:t>Mn</a:t>
            </a:r>
            <a:r>
              <a:rPr lang="en-US" dirty="0"/>
              <a:t> deficiency, inhibition of root growth by glyphosate, and increase in </a:t>
            </a:r>
            <a:r>
              <a:rPr lang="en-US" dirty="0" err="1"/>
              <a:t>Mn</a:t>
            </a:r>
            <a:r>
              <a:rPr lang="en-US" dirty="0"/>
              <a:t>-oxidizing organisms in the </a:t>
            </a:r>
            <a:r>
              <a:rPr lang="en-US" dirty="0" err="1"/>
              <a:t>rhizosphere</a:t>
            </a:r>
            <a:endParaRPr lang="en-US" dirty="0"/>
          </a:p>
          <a:p>
            <a:endParaRPr lang="en-US" dirty="0"/>
          </a:p>
        </p:txBody>
      </p:sp>
      <p:sp>
        <p:nvSpPr>
          <p:cNvPr id="4" name="TextBox 3"/>
          <p:cNvSpPr txBox="1"/>
          <p:nvPr/>
        </p:nvSpPr>
        <p:spPr>
          <a:xfrm>
            <a:off x="457200" y="6431546"/>
            <a:ext cx="8466430" cy="400110"/>
          </a:xfrm>
          <a:prstGeom prst="rect">
            <a:avLst/>
          </a:prstGeom>
          <a:noFill/>
        </p:spPr>
        <p:txBody>
          <a:bodyPr wrap="none" rtlCol="0">
            <a:spAutoFit/>
          </a:bodyPr>
          <a:lstStyle/>
          <a:p>
            <a:r>
              <a:rPr lang="en-US" sz="2000" dirty="0" smtClean="0">
                <a:solidFill>
                  <a:srgbClr val="FF0000"/>
                </a:solidFill>
              </a:rPr>
              <a:t>*</a:t>
            </a:r>
            <a:r>
              <a:rPr lang="en-US" sz="2000" dirty="0" smtClean="0"/>
              <a:t> S </a:t>
            </a:r>
            <a:r>
              <a:rPr lang="en-US" sz="2000" dirty="0" err="1"/>
              <a:t>Johal</a:t>
            </a:r>
            <a:r>
              <a:rPr lang="en-US" sz="2000" dirty="0"/>
              <a:t> and DM Huber, European Journal of Agronomy 2009;31(3):144-152.</a:t>
            </a:r>
          </a:p>
        </p:txBody>
      </p:sp>
      <p:pic>
        <p:nvPicPr>
          <p:cNvPr id="5" name="Picture 4" descr="blackrootro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209" y="1020808"/>
            <a:ext cx="2251058" cy="2725914"/>
          </a:xfrm>
          <a:prstGeom prst="rect">
            <a:avLst/>
          </a:prstGeom>
        </p:spPr>
      </p:pic>
    </p:spTree>
    <p:extLst>
      <p:ext uri="{BB962C8B-B14F-4D97-AF65-F5344CB8AC3E}">
        <p14:creationId xmlns:p14="http://schemas.microsoft.com/office/powerpoint/2010/main" val="321744419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539434" y="2218450"/>
            <a:ext cx="806520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Massive Die-off of Sea Life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6581401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Dead fish, crabs and lobsters: Nova Scotia marine mystery </a:t>
            </a:r>
            <a:r>
              <a:rPr lang="en-US" b="1" dirty="0" smtClean="0"/>
              <a:t>growing</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2142066"/>
            <a:ext cx="8229600" cy="1820333"/>
          </a:xfrm>
        </p:spPr>
        <p:txBody>
          <a:bodyPr>
            <a:normAutofit fontScale="85000" lnSpcReduction="10000"/>
          </a:bodyPr>
          <a:lstStyle/>
          <a:p>
            <a:pPr marL="0" indent="0">
              <a:buNone/>
            </a:pPr>
            <a:r>
              <a:rPr lang="en-US" dirty="0" smtClean="0"/>
              <a:t>“As </a:t>
            </a:r>
            <a:r>
              <a:rPr lang="en-US" dirty="0"/>
              <a:t>many as 20,000 fish, lobsters, starfish, scallops, crabs and other animals have turned up dead at </a:t>
            </a:r>
            <a:r>
              <a:rPr lang="en-US" dirty="0" err="1" smtClean="0"/>
              <a:t>Savary</a:t>
            </a:r>
            <a:r>
              <a:rPr lang="en-US" dirty="0" smtClean="0"/>
              <a:t> Park.”</a:t>
            </a:r>
          </a:p>
          <a:p>
            <a:pPr marL="0" indent="0">
              <a:buNone/>
            </a:pPr>
            <a:endParaRPr lang="en-US" dirty="0"/>
          </a:p>
          <a:p>
            <a:pPr marL="0" indent="0">
              <a:buNone/>
            </a:pPr>
            <a:r>
              <a:rPr lang="en-US" dirty="0" smtClean="0"/>
              <a:t>December 27, 2016</a:t>
            </a:r>
            <a:endParaRPr lang="en-US" dirty="0"/>
          </a:p>
        </p:txBody>
      </p:sp>
      <p:sp>
        <p:nvSpPr>
          <p:cNvPr id="4" name="TextBox 3"/>
          <p:cNvSpPr txBox="1"/>
          <p:nvPr/>
        </p:nvSpPr>
        <p:spPr>
          <a:xfrm>
            <a:off x="476777" y="6025402"/>
            <a:ext cx="8286218" cy="707886"/>
          </a:xfrm>
          <a:prstGeom prst="rect">
            <a:avLst/>
          </a:prstGeom>
          <a:noFill/>
        </p:spPr>
        <p:txBody>
          <a:bodyPr wrap="none" rtlCol="0">
            <a:spAutoFit/>
          </a:bodyPr>
          <a:lstStyle/>
          <a:p>
            <a:pPr algn="r"/>
            <a:r>
              <a:rPr lang="en-US" sz="2000" dirty="0">
                <a:solidFill>
                  <a:srgbClr val="FF0000"/>
                </a:solidFill>
              </a:rPr>
              <a:t>*</a:t>
            </a:r>
            <a:r>
              <a:rPr lang="en-US" sz="2000" dirty="0" err="1" smtClean="0"/>
              <a:t>www.ctvnews.ca</a:t>
            </a:r>
            <a:r>
              <a:rPr lang="en-US" sz="2000" dirty="0"/>
              <a:t>/</a:t>
            </a:r>
            <a:r>
              <a:rPr lang="en-US" sz="2000" dirty="0" err="1"/>
              <a:t>canada</a:t>
            </a:r>
            <a:r>
              <a:rPr lang="en-US" sz="2000" dirty="0" smtClean="0"/>
              <a:t>/</a:t>
            </a:r>
          </a:p>
          <a:p>
            <a:pPr algn="r"/>
            <a:r>
              <a:rPr lang="en-US" sz="2000" dirty="0" smtClean="0"/>
              <a:t>dead</a:t>
            </a:r>
            <a:r>
              <a:rPr lang="en-US" sz="2000" dirty="0"/>
              <a:t>-fish-crabs-and-lobsters-nova-scotia-marine-mystery-growing-1.3218705</a:t>
            </a:r>
          </a:p>
        </p:txBody>
      </p:sp>
    </p:spTree>
    <p:extLst>
      <p:ext uri="{BB962C8B-B14F-4D97-AF65-F5344CB8AC3E}">
        <p14:creationId xmlns:p14="http://schemas.microsoft.com/office/powerpoint/2010/main" val="294502974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552" y="6122533"/>
            <a:ext cx="7032694" cy="707886"/>
          </a:xfrm>
          <a:prstGeom prst="rect">
            <a:avLst/>
          </a:prstGeom>
          <a:noFill/>
        </p:spPr>
        <p:txBody>
          <a:bodyPr wrap="none" rtlCol="0">
            <a:spAutoFit/>
          </a:bodyPr>
          <a:lstStyle/>
          <a:p>
            <a:pPr algn="r"/>
            <a:r>
              <a:rPr lang="en-US" sz="2000" dirty="0">
                <a:solidFill>
                  <a:srgbClr val="FF0000"/>
                </a:solidFill>
              </a:rPr>
              <a:t>*</a:t>
            </a:r>
            <a:r>
              <a:rPr lang="en-US" sz="2000" dirty="0" err="1" smtClean="0"/>
              <a:t>www.metronews.ca</a:t>
            </a:r>
            <a:r>
              <a:rPr lang="en-US" sz="2000" dirty="0"/>
              <a:t>/news/</a:t>
            </a:r>
            <a:r>
              <a:rPr lang="en-US" sz="2000" dirty="0" err="1"/>
              <a:t>halifax</a:t>
            </a:r>
            <a:r>
              <a:rPr lang="en-US" sz="2000" dirty="0"/>
              <a:t>/2016/12/27</a:t>
            </a:r>
            <a:r>
              <a:rPr lang="en-US" sz="2000" dirty="0" smtClean="0"/>
              <a:t>/</a:t>
            </a:r>
          </a:p>
          <a:p>
            <a:pPr algn="r"/>
            <a:r>
              <a:rPr lang="en-US" sz="2000" dirty="0" smtClean="0"/>
              <a:t>starfish</a:t>
            </a:r>
            <a:r>
              <a:rPr lang="en-US" sz="2000" dirty="0"/>
              <a:t>-crabs-mussels-lobster-wash-up-nova-scotia-</a:t>
            </a:r>
            <a:r>
              <a:rPr lang="en-US" sz="2000" dirty="0" err="1"/>
              <a:t>beaches.html</a:t>
            </a:r>
            <a:endParaRPr lang="en-US" sz="2000" dirty="0"/>
          </a:p>
        </p:txBody>
      </p:sp>
      <p:pic>
        <p:nvPicPr>
          <p:cNvPr id="5" name="Content Placeholder 3" descr="starfish_crabs_mussels_lobsters_NS.png"/>
          <p:cNvPicPr>
            <a:picLocks noChangeAspect="1"/>
          </p:cNvPicPr>
          <p:nvPr/>
        </p:nvPicPr>
        <p:blipFill>
          <a:blip r:embed="rId3">
            <a:extLst>
              <a:ext uri="{28A0092B-C50C-407E-A947-70E740481C1C}">
                <a14:useLocalDpi xmlns:a14="http://schemas.microsoft.com/office/drawing/2010/main" val="0"/>
              </a:ext>
            </a:extLst>
          </a:blip>
          <a:srcRect l="-49874" r="-49874"/>
          <a:stretch>
            <a:fillRect/>
          </a:stretch>
        </p:blipFill>
        <p:spPr>
          <a:xfrm>
            <a:off x="-415621" y="377077"/>
            <a:ext cx="10639882" cy="5851525"/>
          </a:xfrm>
          <a:prstGeom prst="rect">
            <a:avLst/>
          </a:prstGeom>
        </p:spPr>
      </p:pic>
    </p:spTree>
    <p:extLst>
      <p:ext uri="{BB962C8B-B14F-4D97-AF65-F5344CB8AC3E}">
        <p14:creationId xmlns:p14="http://schemas.microsoft.com/office/powerpoint/2010/main" val="3087095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55"/>
            <a:ext cx="8229600" cy="1143000"/>
          </a:xfrm>
        </p:spPr>
        <p:txBody>
          <a:bodyPr/>
          <a:lstStyle/>
          <a:p>
            <a:r>
              <a:rPr lang="en-US" b="1" dirty="0" smtClean="0"/>
              <a:t>Adoption of GM Crops in U.S.</a:t>
            </a:r>
            <a:endParaRPr lang="en-US" b="1" dirty="0"/>
          </a:p>
        </p:txBody>
      </p:sp>
      <p:pic>
        <p:nvPicPr>
          <p:cNvPr id="4" name="Content Placeholder 3" descr="GMO_US.png"/>
          <p:cNvPicPr>
            <a:picLocks noGrp="1" noChangeAspect="1"/>
          </p:cNvPicPr>
          <p:nvPr>
            <p:ph idx="1"/>
          </p:nvPr>
        </p:nvPicPr>
        <p:blipFill>
          <a:blip r:embed="rId2">
            <a:extLst>
              <a:ext uri="{28A0092B-C50C-407E-A947-70E740481C1C}">
                <a14:useLocalDpi xmlns:a14="http://schemas.microsoft.com/office/drawing/2010/main" val="0"/>
              </a:ext>
            </a:extLst>
          </a:blip>
          <a:srcRect l="-22732" r="-22732"/>
          <a:stretch>
            <a:fillRect/>
          </a:stretch>
        </p:blipFill>
        <p:spPr>
          <a:xfrm>
            <a:off x="-130947" y="880540"/>
            <a:ext cx="9630547" cy="5296430"/>
          </a:xfrm>
        </p:spPr>
      </p:pic>
      <p:sp>
        <p:nvSpPr>
          <p:cNvPr id="5" name="TextBox 4"/>
          <p:cNvSpPr txBox="1"/>
          <p:nvPr/>
        </p:nvSpPr>
        <p:spPr>
          <a:xfrm>
            <a:off x="3945467" y="6314031"/>
            <a:ext cx="3937446" cy="400110"/>
          </a:xfrm>
          <a:prstGeom prst="rect">
            <a:avLst/>
          </a:prstGeom>
          <a:noFill/>
        </p:spPr>
        <p:txBody>
          <a:bodyPr wrap="none" rtlCol="0">
            <a:spAutoFit/>
          </a:bodyPr>
          <a:lstStyle/>
          <a:p>
            <a:r>
              <a:rPr lang="en-US" sz="2000" dirty="0" smtClean="0"/>
              <a:t>HT = herbicide (glyphosate) tolerant</a:t>
            </a:r>
            <a:endParaRPr lang="en-US" sz="2000" dirty="0"/>
          </a:p>
        </p:txBody>
      </p:sp>
    </p:spTree>
    <p:extLst>
      <p:ext uri="{BB962C8B-B14F-4D97-AF65-F5344CB8AC3E}">
        <p14:creationId xmlns:p14="http://schemas.microsoft.com/office/powerpoint/2010/main" val="4288650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ead_herring.jpg"/>
          <p:cNvPicPr>
            <a:picLocks noGrp="1" noChangeAspect="1"/>
          </p:cNvPicPr>
          <p:nvPr>
            <p:ph idx="1"/>
          </p:nvPr>
        </p:nvPicPr>
        <p:blipFill>
          <a:blip r:embed="rId3">
            <a:extLst>
              <a:ext uri="{28A0092B-C50C-407E-A947-70E740481C1C}">
                <a14:useLocalDpi xmlns:a14="http://schemas.microsoft.com/office/drawing/2010/main" val="0"/>
              </a:ext>
            </a:extLst>
          </a:blip>
          <a:srcRect l="-36076" r="-36076"/>
          <a:stretch>
            <a:fillRect/>
          </a:stretch>
        </p:blipFill>
        <p:spPr>
          <a:xfrm>
            <a:off x="-1459057" y="1600201"/>
            <a:ext cx="8229600" cy="4525963"/>
          </a:xfrm>
        </p:spPr>
      </p:pic>
      <p:pic>
        <p:nvPicPr>
          <p:cNvPr id="7" name="Picture 6" descr="dead_her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218"/>
            <a:ext cx="9144000" cy="1358981"/>
          </a:xfrm>
          <a:prstGeom prst="rect">
            <a:avLst/>
          </a:prstGeom>
        </p:spPr>
      </p:pic>
      <p:sp>
        <p:nvSpPr>
          <p:cNvPr id="8" name="TextBox 7"/>
          <p:cNvSpPr txBox="1"/>
          <p:nvPr/>
        </p:nvSpPr>
        <p:spPr>
          <a:xfrm>
            <a:off x="3565131" y="534823"/>
            <a:ext cx="627620"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
        <p:nvSpPr>
          <p:cNvPr id="9" name="TextBox 8"/>
          <p:cNvSpPr txBox="1"/>
          <p:nvPr/>
        </p:nvSpPr>
        <p:spPr>
          <a:xfrm>
            <a:off x="746867" y="6100249"/>
            <a:ext cx="8037477" cy="830997"/>
          </a:xfrm>
          <a:prstGeom prst="rect">
            <a:avLst/>
          </a:prstGeom>
          <a:noFill/>
        </p:spPr>
        <p:txBody>
          <a:bodyPr wrap="none" rtlCol="0">
            <a:spAutoFit/>
          </a:bodyPr>
          <a:lstStyle/>
          <a:p>
            <a:pPr algn="r"/>
            <a:r>
              <a:rPr lang="en-US" sz="2400" dirty="0">
                <a:solidFill>
                  <a:srgbClr val="FF0000"/>
                </a:solidFill>
              </a:rPr>
              <a:t>*</a:t>
            </a:r>
            <a:r>
              <a:rPr lang="en-US" sz="2400" dirty="0" err="1" smtClean="0"/>
              <a:t>www.cbc.ca</a:t>
            </a:r>
            <a:r>
              <a:rPr lang="en-US" sz="2400" dirty="0"/>
              <a:t>/news/</a:t>
            </a:r>
            <a:r>
              <a:rPr lang="en-US" sz="2400" dirty="0" err="1"/>
              <a:t>canada</a:t>
            </a:r>
            <a:r>
              <a:rPr lang="en-US" sz="2400" dirty="0"/>
              <a:t>/nova-scotia</a:t>
            </a:r>
            <a:r>
              <a:rPr lang="en-US" sz="2400" dirty="0" smtClean="0"/>
              <a:t>/</a:t>
            </a:r>
          </a:p>
          <a:p>
            <a:pPr algn="r"/>
            <a:r>
              <a:rPr lang="en-US" sz="2400" dirty="0" smtClean="0"/>
              <a:t>fish</a:t>
            </a:r>
            <a:r>
              <a:rPr lang="en-US" sz="2400" dirty="0"/>
              <a:t>-kill-off-st-marys-bay-lobster-clams-crabs-beach-1.3913265</a:t>
            </a:r>
          </a:p>
        </p:txBody>
      </p:sp>
      <p:pic>
        <p:nvPicPr>
          <p:cNvPr id="10" name="Content Placeholder 3" descr="dead_whale.jpg"/>
          <p:cNvPicPr>
            <a:picLocks noChangeAspect="1"/>
          </p:cNvPicPr>
          <p:nvPr/>
        </p:nvPicPr>
        <p:blipFill>
          <a:blip r:embed="rId5">
            <a:extLst>
              <a:ext uri="{28A0092B-C50C-407E-A947-70E740481C1C}">
                <a14:useLocalDpi xmlns:a14="http://schemas.microsoft.com/office/drawing/2010/main" val="0"/>
              </a:ext>
            </a:extLst>
          </a:blip>
          <a:srcRect l="-1317" r="-1317"/>
          <a:stretch>
            <a:fillRect/>
          </a:stretch>
        </p:blipFill>
        <p:spPr>
          <a:xfrm>
            <a:off x="5136432" y="1600201"/>
            <a:ext cx="4007568" cy="2204008"/>
          </a:xfrm>
          <a:prstGeom prst="rect">
            <a:avLst/>
          </a:prstGeom>
        </p:spPr>
      </p:pic>
      <p:sp>
        <p:nvSpPr>
          <p:cNvPr id="11" name="TextBox 10"/>
          <p:cNvSpPr txBox="1"/>
          <p:nvPr/>
        </p:nvSpPr>
        <p:spPr>
          <a:xfrm>
            <a:off x="6350387" y="3797838"/>
            <a:ext cx="1457926" cy="400110"/>
          </a:xfrm>
          <a:prstGeom prst="rect">
            <a:avLst/>
          </a:prstGeom>
          <a:noFill/>
        </p:spPr>
        <p:txBody>
          <a:bodyPr wrap="none" rtlCol="0">
            <a:spAutoFit/>
          </a:bodyPr>
          <a:lstStyle/>
          <a:p>
            <a:r>
              <a:rPr lang="en-US" sz="2000" dirty="0" smtClean="0"/>
              <a:t>Dead Whale</a:t>
            </a:r>
            <a:endParaRPr lang="en-US" sz="2000" dirty="0"/>
          </a:p>
        </p:txBody>
      </p:sp>
      <p:sp>
        <p:nvSpPr>
          <p:cNvPr id="12" name="TextBox 11"/>
          <p:cNvSpPr txBox="1"/>
          <p:nvPr/>
        </p:nvSpPr>
        <p:spPr>
          <a:xfrm>
            <a:off x="5433679" y="4260417"/>
            <a:ext cx="3350665" cy="1754327"/>
          </a:xfrm>
          <a:prstGeom prst="rect">
            <a:avLst/>
          </a:prstGeom>
          <a:noFill/>
        </p:spPr>
        <p:txBody>
          <a:bodyPr wrap="square" rtlCol="0">
            <a:spAutoFit/>
          </a:bodyPr>
          <a:lstStyle/>
          <a:p>
            <a:r>
              <a:rPr lang="en-US" dirty="0" smtClean="0"/>
              <a:t>“A </a:t>
            </a:r>
            <a:r>
              <a:rPr lang="en-US" dirty="0"/>
              <a:t>marine mystery is confounding residents of southwest Nova Scotia who are watching thousands of dead fish, starfish, crabs, clams, scallops and lobster wash up on the shore</a:t>
            </a:r>
            <a:r>
              <a:rPr lang="en-US" dirty="0" smtClean="0"/>
              <a:t>.”</a:t>
            </a:r>
            <a:endParaRPr lang="en-US" dirty="0"/>
          </a:p>
        </p:txBody>
      </p:sp>
    </p:spTree>
    <p:extLst>
      <p:ext uri="{BB962C8B-B14F-4D97-AF65-F5344CB8AC3E}">
        <p14:creationId xmlns:p14="http://schemas.microsoft.com/office/powerpoint/2010/main" val="375646763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vaScotia_glyphosate_spraying.png"/>
          <p:cNvPicPr>
            <a:picLocks noGrp="1" noChangeAspect="1"/>
          </p:cNvPicPr>
          <p:nvPr>
            <p:ph idx="1"/>
          </p:nvPr>
        </p:nvPicPr>
        <p:blipFill>
          <a:blip r:embed="rId3">
            <a:extLst>
              <a:ext uri="{28A0092B-C50C-407E-A947-70E740481C1C}">
                <a14:useLocalDpi xmlns:a14="http://schemas.microsoft.com/office/drawing/2010/main" val="0"/>
              </a:ext>
            </a:extLst>
          </a:blip>
          <a:srcRect t="-5329" b="-5329"/>
          <a:stretch>
            <a:fillRect/>
          </a:stretch>
        </p:blipFill>
        <p:spPr>
          <a:xfrm>
            <a:off x="152290" y="958227"/>
            <a:ext cx="8991710" cy="4945094"/>
          </a:xfrm>
        </p:spPr>
      </p:pic>
      <p:sp>
        <p:nvSpPr>
          <p:cNvPr id="2" name="Freeform 1"/>
          <p:cNvSpPr/>
          <p:nvPr/>
        </p:nvSpPr>
        <p:spPr>
          <a:xfrm>
            <a:off x="151184" y="5124163"/>
            <a:ext cx="1345503" cy="515199"/>
          </a:xfrm>
          <a:custGeom>
            <a:avLst/>
            <a:gdLst>
              <a:gd name="connsiteX0" fmla="*/ 526149 w 1345503"/>
              <a:gd name="connsiteY0" fmla="*/ 40504 h 515199"/>
              <a:gd name="connsiteX1" fmla="*/ 68949 w 1345503"/>
              <a:gd name="connsiteY1" fmla="*/ 159037 h 515199"/>
              <a:gd name="connsiteX2" fmla="*/ 102816 w 1345503"/>
              <a:gd name="connsiteY2" fmla="*/ 429970 h 515199"/>
              <a:gd name="connsiteX3" fmla="*/ 1017216 w 1345503"/>
              <a:gd name="connsiteY3" fmla="*/ 514637 h 515199"/>
              <a:gd name="connsiteX4" fmla="*/ 1254283 w 1345503"/>
              <a:gd name="connsiteY4" fmla="*/ 446904 h 515199"/>
              <a:gd name="connsiteX5" fmla="*/ 1305083 w 1345503"/>
              <a:gd name="connsiteY5" fmla="*/ 125170 h 515199"/>
              <a:gd name="connsiteX6" fmla="*/ 678549 w 1345503"/>
              <a:gd name="connsiteY6" fmla="*/ 6637 h 515199"/>
              <a:gd name="connsiteX7" fmla="*/ 526149 w 1345503"/>
              <a:gd name="connsiteY7" fmla="*/ 40504 h 51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503" h="515199">
                <a:moveTo>
                  <a:pt x="526149" y="40504"/>
                </a:moveTo>
                <a:cubicBezTo>
                  <a:pt x="424549" y="65904"/>
                  <a:pt x="139504" y="94126"/>
                  <a:pt x="68949" y="159037"/>
                </a:cubicBezTo>
                <a:cubicBezTo>
                  <a:pt x="-1606" y="223948"/>
                  <a:pt x="-55228" y="370703"/>
                  <a:pt x="102816" y="429970"/>
                </a:cubicBezTo>
                <a:cubicBezTo>
                  <a:pt x="260860" y="489237"/>
                  <a:pt x="825305" y="511815"/>
                  <a:pt x="1017216" y="514637"/>
                </a:cubicBezTo>
                <a:cubicBezTo>
                  <a:pt x="1209127" y="517459"/>
                  <a:pt x="1206305" y="511815"/>
                  <a:pt x="1254283" y="446904"/>
                </a:cubicBezTo>
                <a:cubicBezTo>
                  <a:pt x="1302261" y="381993"/>
                  <a:pt x="1401039" y="198548"/>
                  <a:pt x="1305083" y="125170"/>
                </a:cubicBezTo>
                <a:cubicBezTo>
                  <a:pt x="1209127" y="51792"/>
                  <a:pt x="814016" y="26392"/>
                  <a:pt x="678549" y="6637"/>
                </a:cubicBezTo>
                <a:cubicBezTo>
                  <a:pt x="543082" y="-13118"/>
                  <a:pt x="627749" y="15104"/>
                  <a:pt x="526149" y="40504"/>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33798"/>
            <a:ext cx="8229600" cy="1143000"/>
          </a:xfrm>
        </p:spPr>
        <p:txBody>
          <a:bodyPr/>
          <a:lstStyle/>
          <a:p>
            <a:r>
              <a:rPr lang="en-US" b="1" dirty="0" smtClean="0"/>
              <a:t>The Answer to the Mystery!</a:t>
            </a:r>
            <a:endParaRPr lang="en-US" b="1" dirty="0">
              <a:solidFill>
                <a:srgbClr val="FF0000"/>
              </a:solidFill>
            </a:endParaRPr>
          </a:p>
        </p:txBody>
      </p:sp>
    </p:spTree>
    <p:extLst>
      <p:ext uri="{BB962C8B-B14F-4D97-AF65-F5344CB8AC3E}">
        <p14:creationId xmlns:p14="http://schemas.microsoft.com/office/powerpoint/2010/main" val="1582992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274638"/>
            <a:ext cx="8517467" cy="1143000"/>
          </a:xfrm>
        </p:spPr>
        <p:txBody>
          <a:bodyPr>
            <a:normAutofit fontScale="90000"/>
          </a:bodyPr>
          <a:lstStyle/>
          <a:p>
            <a:r>
              <a:rPr lang="en-US" b="1" dirty="0" smtClean="0"/>
              <a:t>Counties in Nova Scotia Where Forests Were  Sprayed with Glyphosate</a:t>
            </a:r>
            <a:endParaRPr lang="en-US" b="1" dirty="0"/>
          </a:p>
        </p:txBody>
      </p:sp>
      <p:pic>
        <p:nvPicPr>
          <p:cNvPr id="4" name="Content Placeholder 3" descr="Nova_Scotia_counties_2015.png"/>
          <p:cNvPicPr>
            <a:picLocks noGrp="1" noChangeAspect="1"/>
          </p:cNvPicPr>
          <p:nvPr>
            <p:ph idx="1"/>
          </p:nvPr>
        </p:nvPicPr>
        <p:blipFill>
          <a:blip r:embed="rId2">
            <a:extLst>
              <a:ext uri="{28A0092B-C50C-407E-A947-70E740481C1C}">
                <a14:useLocalDpi xmlns:a14="http://schemas.microsoft.com/office/drawing/2010/main" val="0"/>
              </a:ext>
            </a:extLst>
          </a:blip>
          <a:srcRect t="18002" b="18002"/>
          <a:stretch>
            <a:fillRect/>
          </a:stretch>
        </p:blipFill>
        <p:spPr/>
      </p:pic>
      <p:cxnSp>
        <p:nvCxnSpPr>
          <p:cNvPr id="6" name="Straight Arrow Connector 5"/>
          <p:cNvCxnSpPr/>
          <p:nvPr/>
        </p:nvCxnSpPr>
        <p:spPr>
          <a:xfrm flipH="1">
            <a:off x="3200400" y="2091267"/>
            <a:ext cx="956733" cy="1100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157133" y="2091267"/>
            <a:ext cx="0" cy="130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615267" y="2091267"/>
            <a:ext cx="541866" cy="2082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157133" y="2091267"/>
            <a:ext cx="254000" cy="2235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148633" y="1747329"/>
            <a:ext cx="2525000" cy="369332"/>
          </a:xfrm>
          <a:prstGeom prst="rect">
            <a:avLst/>
          </a:prstGeom>
          <a:noFill/>
          <a:ln>
            <a:solidFill>
              <a:schemeClr val="tx1"/>
            </a:solidFill>
          </a:ln>
        </p:spPr>
        <p:txBody>
          <a:bodyPr wrap="none" rtlCol="0">
            <a:spAutoFit/>
          </a:bodyPr>
          <a:lstStyle/>
          <a:p>
            <a:r>
              <a:rPr lang="en-US" dirty="0" smtClean="0"/>
              <a:t>Sprayed with Glyphosate</a:t>
            </a:r>
            <a:endParaRPr lang="en-US" dirty="0"/>
          </a:p>
        </p:txBody>
      </p:sp>
      <p:sp>
        <p:nvSpPr>
          <p:cNvPr id="14" name="TextBox 13"/>
          <p:cNvSpPr txBox="1"/>
          <p:nvPr/>
        </p:nvSpPr>
        <p:spPr>
          <a:xfrm>
            <a:off x="592666" y="2417002"/>
            <a:ext cx="1633781" cy="461665"/>
          </a:xfrm>
          <a:prstGeom prst="rect">
            <a:avLst/>
          </a:prstGeom>
          <a:noFill/>
        </p:spPr>
        <p:txBody>
          <a:bodyPr wrap="none" rtlCol="0">
            <a:spAutoFit/>
          </a:bodyPr>
          <a:lstStyle/>
          <a:p>
            <a:r>
              <a:rPr lang="en-US" sz="2400" dirty="0" err="1" smtClean="0"/>
              <a:t>Savary</a:t>
            </a:r>
            <a:r>
              <a:rPr lang="en-US" sz="2400" dirty="0" smtClean="0"/>
              <a:t> Park</a:t>
            </a:r>
            <a:endParaRPr lang="en-US" dirty="0"/>
          </a:p>
        </p:txBody>
      </p:sp>
      <p:cxnSp>
        <p:nvCxnSpPr>
          <p:cNvPr id="16" name="Straight Arrow Connector 15"/>
          <p:cNvCxnSpPr/>
          <p:nvPr/>
        </p:nvCxnSpPr>
        <p:spPr>
          <a:xfrm flipH="1">
            <a:off x="1058334" y="2878667"/>
            <a:ext cx="194733" cy="24611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8900000">
            <a:off x="406001" y="4095635"/>
            <a:ext cx="1941557" cy="461665"/>
          </a:xfrm>
          <a:prstGeom prst="rect">
            <a:avLst/>
          </a:prstGeom>
          <a:noFill/>
        </p:spPr>
        <p:txBody>
          <a:bodyPr wrap="none" rtlCol="0">
            <a:spAutoFit/>
          </a:bodyPr>
          <a:lstStyle/>
          <a:p>
            <a:r>
              <a:rPr lang="en-US" sz="2400" dirty="0" smtClean="0"/>
              <a:t>Bay  of Fundy</a:t>
            </a:r>
            <a:endParaRPr lang="en-US" sz="2400" dirty="0"/>
          </a:p>
        </p:txBody>
      </p:sp>
    </p:spTree>
    <p:extLst>
      <p:ext uri="{BB962C8B-B14F-4D97-AF65-F5344CB8AC3E}">
        <p14:creationId xmlns:p14="http://schemas.microsoft.com/office/powerpoint/2010/main" val="3133008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“Glyphosate </a:t>
            </a:r>
            <a:r>
              <a:rPr lang="en-US" dirty="0"/>
              <a:t>persistence in </a:t>
            </a:r>
            <a:r>
              <a:rPr lang="en-US" dirty="0" smtClean="0"/>
              <a:t>seawater”</a:t>
            </a:r>
            <a:r>
              <a:rPr lang="en-US" dirty="0" smtClean="0">
                <a:solidFill>
                  <a:srgbClr val="FF0000"/>
                </a:solidFill>
              </a:rPr>
              <a:t>*</a:t>
            </a:r>
            <a:endParaRPr lang="en-US" dirty="0"/>
          </a:p>
        </p:txBody>
      </p:sp>
      <p:pic>
        <p:nvPicPr>
          <p:cNvPr id="5" name="Content Placeholder 4" descr="greatbarrierreef.jpg"/>
          <p:cNvPicPr>
            <a:picLocks noGrp="1" noChangeAspect="1"/>
          </p:cNvPicPr>
          <p:nvPr>
            <p:ph idx="1"/>
          </p:nvPr>
        </p:nvPicPr>
        <p:blipFill>
          <a:blip r:embed="rId3">
            <a:extLst>
              <a:ext uri="{28A0092B-C50C-407E-A947-70E740481C1C}">
                <a14:useLocalDpi xmlns:a14="http://schemas.microsoft.com/office/drawing/2010/main" val="0"/>
              </a:ext>
            </a:extLst>
          </a:blip>
          <a:srcRect l="-178934" r="-178934"/>
          <a:stretch>
            <a:fillRect/>
          </a:stretch>
        </p:blipFill>
        <p:spPr>
          <a:xfrm>
            <a:off x="-10564813" y="1417638"/>
            <a:ext cx="29559251" cy="4841875"/>
          </a:xfrm>
        </p:spPr>
      </p:pic>
      <p:sp>
        <p:nvSpPr>
          <p:cNvPr id="4" name="TextBox 3"/>
          <p:cNvSpPr txBox="1"/>
          <p:nvPr/>
        </p:nvSpPr>
        <p:spPr>
          <a:xfrm>
            <a:off x="2021828" y="6441292"/>
            <a:ext cx="8187933" cy="400110"/>
          </a:xfrm>
          <a:prstGeom prst="rect">
            <a:avLst/>
          </a:prstGeom>
          <a:noFill/>
        </p:spPr>
        <p:txBody>
          <a:bodyPr wrap="square" rtlCol="0">
            <a:spAutoFit/>
          </a:bodyPr>
          <a:lstStyle/>
          <a:p>
            <a:r>
              <a:rPr lang="en-US" sz="2000" dirty="0" smtClean="0">
                <a:solidFill>
                  <a:srgbClr val="FF0000"/>
                </a:solidFill>
              </a:rPr>
              <a:t>*</a:t>
            </a:r>
            <a:r>
              <a:rPr lang="it-IT" sz="2000" dirty="0" smtClean="0">
                <a:latin typeface="AdvGulliv"/>
              </a:rPr>
              <a:t>P. </a:t>
            </a:r>
            <a:r>
              <a:rPr lang="it-IT" sz="2000" dirty="0">
                <a:latin typeface="AdvGulliv"/>
              </a:rPr>
              <a:t>Mercurio </a:t>
            </a:r>
            <a:r>
              <a:rPr lang="en-US" sz="2000" dirty="0" smtClean="0"/>
              <a:t>et al., Marine Pollution Bulletin, 2014</a:t>
            </a:r>
            <a:r>
              <a:rPr lang="en-US" sz="2000" i="1" dirty="0" smtClean="0"/>
              <a:t>, In press</a:t>
            </a:r>
            <a:endParaRPr lang="it-IT" sz="2000" i="1" dirty="0"/>
          </a:p>
        </p:txBody>
      </p:sp>
      <p:sp>
        <p:nvSpPr>
          <p:cNvPr id="6" name="TextBox 5"/>
          <p:cNvSpPr txBox="1"/>
          <p:nvPr/>
        </p:nvSpPr>
        <p:spPr>
          <a:xfrm>
            <a:off x="1126153" y="1393680"/>
            <a:ext cx="6181859" cy="1938992"/>
          </a:xfrm>
          <a:prstGeom prst="rect">
            <a:avLst/>
          </a:prstGeom>
          <a:noFill/>
        </p:spPr>
        <p:txBody>
          <a:bodyPr wrap="square" rtlCol="0">
            <a:spAutoFit/>
          </a:bodyPr>
          <a:lstStyle/>
          <a:p>
            <a:r>
              <a:rPr lang="en-US" sz="2400" dirty="0" smtClean="0">
                <a:solidFill>
                  <a:srgbClr val="FFFF00"/>
                </a:solidFill>
              </a:rPr>
              <a:t>“Glyphosate </a:t>
            </a:r>
            <a:r>
              <a:rPr lang="en-US" sz="2400" dirty="0">
                <a:solidFill>
                  <a:srgbClr val="FFFF00"/>
                </a:solidFill>
              </a:rPr>
              <a:t>degraded most rapidly under low light conditions at 25 °C with none detected by day 180, and most slowly in the dark at 31 °C where 52% remained by day </a:t>
            </a:r>
            <a:r>
              <a:rPr lang="en-US" sz="2400" dirty="0" smtClean="0">
                <a:solidFill>
                  <a:srgbClr val="FFFF00"/>
                </a:solidFill>
              </a:rPr>
              <a:t>330“</a:t>
            </a:r>
            <a:endParaRPr lang="en-US" sz="2400" dirty="0">
              <a:solidFill>
                <a:srgbClr val="FFFF00"/>
              </a:solidFill>
            </a:endParaRPr>
          </a:p>
          <a:p>
            <a:endParaRPr lang="en-US" sz="2400" dirty="0">
              <a:solidFill>
                <a:schemeClr val="bg1"/>
              </a:solidFill>
            </a:endParaRPr>
          </a:p>
        </p:txBody>
      </p:sp>
    </p:spTree>
    <p:extLst>
      <p:ext uri="{BB962C8B-B14F-4D97-AF65-F5344CB8AC3E}">
        <p14:creationId xmlns:p14="http://schemas.microsoft.com/office/powerpoint/2010/main" val="279521974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6277" y="2218450"/>
            <a:ext cx="285152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Solutions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669451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smtClean="0"/>
              <a:t>Treating Glyphosate Poisoning in Cows</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24930295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smtClean="0"/>
              <a:t>Treating Glyphosate Poisoning in Cows</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
        <p:nvSpPr>
          <p:cNvPr id="14" name="TextBox 13"/>
          <p:cNvSpPr txBox="1"/>
          <p:nvPr/>
        </p:nvSpPr>
        <p:spPr>
          <a:xfrm>
            <a:off x="1535774" y="1531714"/>
            <a:ext cx="5779426" cy="2677656"/>
          </a:xfrm>
          <a:prstGeom prst="rect">
            <a:avLst/>
          </a:prstGeom>
          <a:solidFill>
            <a:srgbClr val="FFF9A2"/>
          </a:solidFill>
          <a:ln>
            <a:solidFill>
              <a:schemeClr val="tx1"/>
            </a:solidFill>
          </a:ln>
        </p:spPr>
        <p:txBody>
          <a:bodyPr wrap="square" rtlCol="0">
            <a:spAutoFit/>
          </a:bodyPr>
          <a:lstStyle/>
          <a:p>
            <a:pPr algn="ctr"/>
            <a:endParaRPr lang="en-US" sz="2800" dirty="0" smtClean="0"/>
          </a:p>
          <a:p>
            <a:pPr algn="ctr"/>
            <a:r>
              <a:rPr lang="en-US" sz="2800" dirty="0" err="1" smtClean="0"/>
              <a:t>Acetobacter</a:t>
            </a:r>
            <a:r>
              <a:rPr lang="en-US" sz="2800" dirty="0" smtClean="0"/>
              <a:t> in sauerkraut juice       (and apple cider vinegar) are on the very short list of microbes that can fully metabolize glyphosate (detox it)</a:t>
            </a:r>
          </a:p>
          <a:p>
            <a:pPr algn="ctr"/>
            <a:endParaRPr lang="en-US" sz="2800" dirty="0"/>
          </a:p>
        </p:txBody>
      </p:sp>
    </p:spTree>
    <p:extLst>
      <p:ext uri="{BB962C8B-B14F-4D97-AF65-F5344CB8AC3E}">
        <p14:creationId xmlns:p14="http://schemas.microsoft.com/office/powerpoint/2010/main" val="123832550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sm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740" y="914301"/>
            <a:ext cx="3203060" cy="2004310"/>
          </a:xfrm>
          <a:prstGeom prst="rect">
            <a:avLst/>
          </a:prstGeom>
        </p:spPr>
      </p:pic>
      <p:sp>
        <p:nvSpPr>
          <p:cNvPr id="2" name="Title 1"/>
          <p:cNvSpPr>
            <a:spLocks noGrp="1"/>
          </p:cNvSpPr>
          <p:nvPr>
            <p:ph type="title"/>
          </p:nvPr>
        </p:nvSpPr>
        <p:spPr>
          <a:xfrm>
            <a:off x="457200" y="-215610"/>
            <a:ext cx="8229600" cy="1143000"/>
          </a:xfrm>
        </p:spPr>
        <p:txBody>
          <a:bodyPr>
            <a:normAutofit fontScale="90000"/>
          </a:bodyPr>
          <a:lstStyle/>
          <a:p>
            <a:r>
              <a:rPr lang="en-US" b="1" dirty="0" smtClean="0"/>
              <a:t>Reverse Osmosis: Water Treatment</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457200" y="815970"/>
            <a:ext cx="8686800" cy="6827554"/>
          </a:xfrm>
        </p:spPr>
        <p:txBody>
          <a:bodyPr>
            <a:noAutofit/>
          </a:bodyPr>
          <a:lstStyle/>
          <a:p>
            <a:r>
              <a:rPr lang="en-US" sz="2400" dirty="0"/>
              <a:t>Tens of thousands of people in </a:t>
            </a:r>
            <a:r>
              <a:rPr lang="en-US" sz="2400" dirty="0" smtClean="0"/>
              <a:t>                                                           </a:t>
            </a:r>
            <a:r>
              <a:rPr lang="en-US" sz="2400" dirty="0" err="1" smtClean="0"/>
              <a:t>Rajarata</a:t>
            </a:r>
            <a:r>
              <a:rPr lang="en-US" sz="2400" dirty="0" smtClean="0"/>
              <a:t>, Sri Lanka </a:t>
            </a:r>
            <a:r>
              <a:rPr lang="en-US" sz="2400" dirty="0"/>
              <a:t>have </a:t>
            </a:r>
            <a:r>
              <a:rPr lang="en-US" sz="2400" dirty="0" smtClean="0"/>
              <a:t>died                                                                  </a:t>
            </a:r>
            <a:r>
              <a:rPr lang="en-US" sz="2400" dirty="0"/>
              <a:t>due to </a:t>
            </a:r>
            <a:r>
              <a:rPr lang="en-US" sz="2400" dirty="0" smtClean="0"/>
              <a:t>kidney failure.</a:t>
            </a:r>
          </a:p>
          <a:p>
            <a:r>
              <a:rPr lang="en-US" sz="2400" dirty="0" smtClean="0"/>
              <a:t>Reverse </a:t>
            </a:r>
            <a:r>
              <a:rPr lang="en-US" sz="2400" dirty="0"/>
              <a:t>osmosis technique </a:t>
            </a:r>
            <a:r>
              <a:rPr lang="en-US" sz="2400" dirty="0" smtClean="0"/>
              <a:t>                                                                                     can </a:t>
            </a:r>
            <a:r>
              <a:rPr lang="en-US" sz="2400" dirty="0"/>
              <a:t>produce clean and safe </a:t>
            </a:r>
            <a:r>
              <a:rPr lang="en-US" sz="2400" dirty="0" smtClean="0"/>
              <a:t>water                                                                        </a:t>
            </a:r>
            <a:r>
              <a:rPr lang="en-US" sz="2400" dirty="0"/>
              <a:t>for </a:t>
            </a:r>
            <a:r>
              <a:rPr lang="en-US" sz="2400" dirty="0" smtClean="0"/>
              <a:t>human consumption </a:t>
            </a:r>
            <a:r>
              <a:rPr lang="en-US" sz="2400" dirty="0"/>
              <a:t>at reasonable cost</a:t>
            </a:r>
            <a:r>
              <a:rPr lang="en-US" sz="2400" dirty="0" smtClean="0"/>
              <a:t>.</a:t>
            </a:r>
          </a:p>
          <a:p>
            <a:pPr lvl="1"/>
            <a:r>
              <a:rPr lang="en-US" sz="2400" dirty="0"/>
              <a:t>S</a:t>
            </a:r>
            <a:r>
              <a:rPr lang="en-US" sz="2400" dirty="0" smtClean="0"/>
              <a:t>ieves </a:t>
            </a:r>
            <a:r>
              <a:rPr lang="en-US" sz="2400" dirty="0"/>
              <a:t>out arsenic, cadmium, glyphosate and other agrochemicals</a:t>
            </a:r>
            <a:r>
              <a:rPr lang="en-US" sz="2400" dirty="0" smtClean="0"/>
              <a:t>, fluoride</a:t>
            </a:r>
            <a:r>
              <a:rPr lang="en-US" sz="2400" dirty="0"/>
              <a:t>, viruses, bacteria and algae.</a:t>
            </a:r>
          </a:p>
          <a:p>
            <a:r>
              <a:rPr lang="en-US" sz="2400" dirty="0" smtClean="0"/>
              <a:t>Evidence </a:t>
            </a:r>
            <a:r>
              <a:rPr lang="en-US" sz="2400" dirty="0"/>
              <a:t>supports drop in kidney disease following adoption of RO drinking water</a:t>
            </a:r>
          </a:p>
          <a:p>
            <a:r>
              <a:rPr lang="en-US" sz="2400" dirty="0" smtClean="0"/>
              <a:t>Agrichemical </a:t>
            </a:r>
            <a:r>
              <a:rPr lang="en-US" sz="2400" dirty="0"/>
              <a:t>lobby fears repercussion when message gets out to the </a:t>
            </a:r>
            <a:r>
              <a:rPr lang="en-US" sz="2400" dirty="0" smtClean="0"/>
              <a:t>world</a:t>
            </a:r>
            <a:endParaRPr lang="en-US" sz="2400" i="1" dirty="0">
              <a:solidFill>
                <a:srgbClr val="FF0000"/>
              </a:solidFill>
            </a:endParaRPr>
          </a:p>
          <a:p>
            <a:pPr marL="0" indent="0">
              <a:buNone/>
            </a:pPr>
            <a:r>
              <a:rPr lang="en-US" sz="2400" i="1" dirty="0" smtClean="0">
                <a:solidFill>
                  <a:srgbClr val="FF0000"/>
                </a:solidFill>
              </a:rPr>
              <a:t>*</a:t>
            </a:r>
            <a:r>
              <a:rPr lang="en-US" sz="2400" i="1" dirty="0" err="1" smtClean="0"/>
              <a:t>Eng</a:t>
            </a:r>
            <a:r>
              <a:rPr lang="en-US" sz="2400" i="1" dirty="0" smtClean="0"/>
              <a:t> </a:t>
            </a:r>
            <a:r>
              <a:rPr lang="en-US" sz="2400" i="1" dirty="0" err="1"/>
              <a:t>Harsha</a:t>
            </a:r>
            <a:r>
              <a:rPr lang="en-US" sz="2400" i="1" dirty="0"/>
              <a:t> Kumar </a:t>
            </a:r>
            <a:r>
              <a:rPr lang="en-US" sz="2400" i="1" dirty="0" err="1" smtClean="0"/>
              <a:t>Suriyaarachchi</a:t>
            </a:r>
            <a:r>
              <a:rPr lang="en-US" sz="2000" i="1" dirty="0" smtClean="0"/>
              <a:t>, Former </a:t>
            </a:r>
            <a:r>
              <a:rPr lang="en-US" sz="2000" i="1" dirty="0"/>
              <a:t>Vice chairman of NWSDB, </a:t>
            </a:r>
            <a:endParaRPr lang="en-US" sz="2000" i="1" dirty="0" smtClean="0"/>
          </a:p>
          <a:p>
            <a:pPr marL="0" indent="0">
              <a:buNone/>
            </a:pPr>
            <a:r>
              <a:rPr lang="en-US" sz="2000" i="1" dirty="0" smtClean="0"/>
              <a:t> Former </a:t>
            </a:r>
            <a:r>
              <a:rPr lang="en-US" sz="2000" i="1" dirty="0"/>
              <a:t>General Manager of </a:t>
            </a:r>
            <a:r>
              <a:rPr lang="en-US" sz="2000" i="1" dirty="0" smtClean="0"/>
              <a:t>Water Resources </a:t>
            </a:r>
            <a:r>
              <a:rPr lang="en-US" sz="2000" i="1" dirty="0"/>
              <a:t>Board. Sri Lanka.</a:t>
            </a:r>
          </a:p>
          <a:p>
            <a:pPr marL="0" indent="0">
              <a:buNone/>
            </a:pPr>
            <a:r>
              <a:rPr lang="en-US" sz="2000" dirty="0" smtClean="0"/>
              <a:t>Posted </a:t>
            </a:r>
            <a:r>
              <a:rPr lang="en-US" sz="2000" dirty="0"/>
              <a:t>on December 24, 2016</a:t>
            </a:r>
          </a:p>
        </p:txBody>
      </p:sp>
    </p:spTree>
    <p:extLst>
      <p:ext uri="{BB962C8B-B14F-4D97-AF65-F5344CB8AC3E}">
        <p14:creationId xmlns:p14="http://schemas.microsoft.com/office/powerpoint/2010/main" val="232564342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err="1" smtClean="0"/>
              <a:t>Superweeds</a:t>
            </a:r>
            <a:r>
              <a:rPr lang="en-US" b="1" dirty="0" smtClean="0"/>
              <a:t> Are Now a Huge Problem</a:t>
            </a:r>
            <a:r>
              <a:rPr lang="en-US" b="1" dirty="0" smtClean="0">
                <a:solidFill>
                  <a:srgbClr val="FF0000"/>
                </a:solidFill>
              </a:rPr>
              <a:t>*</a:t>
            </a:r>
            <a:endParaRPr lang="en-US" b="1" dirty="0">
              <a:solidFill>
                <a:srgbClr val="FF0000"/>
              </a:solidFill>
            </a:endParaRPr>
          </a:p>
        </p:txBody>
      </p:sp>
      <p:pic>
        <p:nvPicPr>
          <p:cNvPr id="5" name="Content Placeholder 4" descr="amaranth.jpg"/>
          <p:cNvPicPr>
            <a:picLocks noGrp="1" noChangeAspect="1"/>
          </p:cNvPicPr>
          <p:nvPr>
            <p:ph idx="1"/>
          </p:nvPr>
        </p:nvPicPr>
        <p:blipFill>
          <a:blip r:embed="rId3">
            <a:extLst>
              <a:ext uri="{28A0092B-C50C-407E-A947-70E740481C1C}">
                <a14:useLocalDpi xmlns:a14="http://schemas.microsoft.com/office/drawing/2010/main" val="0"/>
              </a:ext>
            </a:extLst>
          </a:blip>
          <a:srcRect l="-1890" r="-1890"/>
          <a:stretch>
            <a:fillRect/>
          </a:stretch>
        </p:blipFill>
        <p:spPr>
          <a:xfrm>
            <a:off x="4944533" y="1214438"/>
            <a:ext cx="3734467" cy="2053812"/>
          </a:xfrm>
        </p:spPr>
      </p:pic>
      <p:sp>
        <p:nvSpPr>
          <p:cNvPr id="4" name="TextBox 3"/>
          <p:cNvSpPr txBox="1"/>
          <p:nvPr/>
        </p:nvSpPr>
        <p:spPr>
          <a:xfrm>
            <a:off x="379695" y="6117994"/>
            <a:ext cx="7892906" cy="707886"/>
          </a:xfrm>
          <a:prstGeom prst="rect">
            <a:avLst/>
          </a:prstGeom>
          <a:noFill/>
        </p:spPr>
        <p:txBody>
          <a:bodyPr wrap="none" rtlCol="0">
            <a:spAutoFit/>
          </a:bodyPr>
          <a:lstStyle/>
          <a:p>
            <a:pPr algn="r"/>
            <a:r>
              <a:rPr lang="en-US" sz="2000" dirty="0">
                <a:solidFill>
                  <a:srgbClr val="FF0000"/>
                </a:solidFill>
              </a:rPr>
              <a:t>*</a:t>
            </a:r>
            <a:r>
              <a:rPr lang="en-US" sz="2000" dirty="0" err="1" smtClean="0"/>
              <a:t>sustainablepulse.com</a:t>
            </a:r>
            <a:r>
              <a:rPr lang="en-US" sz="2000" dirty="0"/>
              <a:t>/2017/02/04/farmers-losing-midwest-</a:t>
            </a:r>
            <a:r>
              <a:rPr lang="en-US" sz="2000" dirty="0" err="1"/>
              <a:t>superweeds</a:t>
            </a:r>
            <a:r>
              <a:rPr lang="en-US" sz="2000" dirty="0" smtClean="0"/>
              <a:t>-</a:t>
            </a:r>
          </a:p>
          <a:p>
            <a:pPr algn="r"/>
            <a:r>
              <a:rPr lang="en-US" sz="2000" dirty="0" smtClean="0"/>
              <a:t>fight</a:t>
            </a:r>
            <a:r>
              <a:rPr lang="en-US" sz="2000" dirty="0"/>
              <a:t>-as-glyphosate-resistance-reaches-over-75</a:t>
            </a:r>
            <a:r>
              <a:rPr lang="en-US" sz="2000" dirty="0" smtClean="0"/>
              <a:t>/</a:t>
            </a:r>
            <a:r>
              <a:rPr lang="en-US" sz="2000" dirty="0"/>
              <a:t>#</a:t>
            </a:r>
          </a:p>
        </p:txBody>
      </p:sp>
      <p:sp>
        <p:nvSpPr>
          <p:cNvPr id="7" name="Content Placeholder 2"/>
          <p:cNvSpPr txBox="1">
            <a:spLocks/>
          </p:cNvSpPr>
          <p:nvPr/>
        </p:nvSpPr>
        <p:spPr>
          <a:xfrm>
            <a:off x="186266" y="1592031"/>
            <a:ext cx="82296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76.8</a:t>
            </a:r>
            <a:r>
              <a:rPr lang="en-US" sz="2800" dirty="0"/>
              <a:t>% of samples submitted </a:t>
            </a:r>
            <a:r>
              <a:rPr lang="en-US" sz="2800" dirty="0" smtClean="0"/>
              <a:t>                                                to </a:t>
            </a:r>
            <a:r>
              <a:rPr lang="en-US" sz="2800" dirty="0"/>
              <a:t>a U of Illinois Plant </a:t>
            </a:r>
            <a:r>
              <a:rPr lang="en-US" sz="2800" dirty="0" smtClean="0"/>
              <a:t>Clinic                                                      from </a:t>
            </a:r>
            <a:r>
              <a:rPr lang="en-US" sz="2800" dirty="0"/>
              <a:t>10 states across the </a:t>
            </a:r>
            <a:r>
              <a:rPr lang="en-US" sz="2800" dirty="0" smtClean="0"/>
              <a:t>                                                   Midwest </a:t>
            </a:r>
            <a:r>
              <a:rPr lang="en-US" sz="2800" dirty="0"/>
              <a:t>showed </a:t>
            </a:r>
            <a:r>
              <a:rPr lang="en-US" sz="2800" dirty="0" smtClean="0"/>
              <a:t>glyphosate                                                               resistance</a:t>
            </a:r>
          </a:p>
          <a:p>
            <a:r>
              <a:rPr lang="en-US" sz="2800" dirty="0" smtClean="0"/>
              <a:t>“GM </a:t>
            </a:r>
            <a:r>
              <a:rPr lang="en-US" sz="2800" dirty="0"/>
              <a:t>crops are on the edge of failure in the U.S. as farmers are asked to fork out more and more money on herbicides to try to control the </a:t>
            </a:r>
            <a:r>
              <a:rPr lang="en-US" sz="2800" dirty="0" err="1"/>
              <a:t>superweeds</a:t>
            </a:r>
            <a:r>
              <a:rPr lang="en-US" sz="2800" dirty="0"/>
              <a:t>. We simply can’t afford it! It is near the end of the road for these crops and many of my  friends in the Midwest are on the edge of turning back to conventional farming methods</a:t>
            </a:r>
            <a:r>
              <a:rPr lang="en-US" sz="2800" dirty="0" smtClean="0"/>
              <a:t>.”</a:t>
            </a:r>
          </a:p>
          <a:p>
            <a:pPr lvl="1"/>
            <a:r>
              <a:rPr lang="en-US" sz="2400" dirty="0"/>
              <a:t>Bill Giles, an Illinois farmer</a:t>
            </a:r>
          </a:p>
        </p:txBody>
      </p:sp>
    </p:spTree>
    <p:extLst>
      <p:ext uri="{BB962C8B-B14F-4D97-AF65-F5344CB8AC3E}">
        <p14:creationId xmlns:p14="http://schemas.microsoft.com/office/powerpoint/2010/main" val="45042805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41"/>
            <a:ext cx="8229600" cy="1143000"/>
          </a:xfrm>
        </p:spPr>
        <p:txBody>
          <a:bodyPr/>
          <a:lstStyle/>
          <a:p>
            <a:r>
              <a:rPr lang="en-US" b="1" dirty="0" smtClean="0"/>
              <a:t>Fixing the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36241"/>
            <a:ext cx="8229600" cy="3789760"/>
          </a:xfrm>
        </p:spPr>
        <p:txBody>
          <a:bodyPr>
            <a:noAutofit/>
          </a:bodyPr>
          <a:lstStyle/>
          <a:p>
            <a:r>
              <a:rPr lang="en-US" sz="2800" dirty="0" smtClean="0"/>
              <a:t>Dirt is inert; soil is alive</a:t>
            </a:r>
          </a:p>
          <a:p>
            <a:r>
              <a:rPr lang="en-US" sz="2800" dirty="0" smtClean="0"/>
              <a:t>Missouri farmer JR Bollinger grew                                                    corn and soy on a former coal mine</a:t>
            </a:r>
          </a:p>
          <a:p>
            <a:r>
              <a:rPr lang="en-US" sz="2800" dirty="0" smtClean="0"/>
              <a:t>“We tried </a:t>
            </a:r>
            <a:r>
              <a:rPr lang="mr-IN" sz="2800" dirty="0" smtClean="0"/>
              <a:t>…</a:t>
            </a:r>
            <a:r>
              <a:rPr lang="en-US" sz="2800" dirty="0" smtClean="0"/>
              <a:t> all kinds of goodies:                             </a:t>
            </a:r>
            <a:r>
              <a:rPr lang="en-US" sz="2800" dirty="0" err="1" smtClean="0"/>
              <a:t>humates</a:t>
            </a:r>
            <a:r>
              <a:rPr lang="en-US" sz="2800" dirty="0" smtClean="0"/>
              <a:t>, </a:t>
            </a:r>
            <a:r>
              <a:rPr lang="mr-IN" sz="2800" dirty="0" smtClean="0"/>
              <a:t>…</a:t>
            </a:r>
            <a:r>
              <a:rPr lang="en-US" sz="2800" dirty="0" smtClean="0"/>
              <a:t> sea minerals, microbes,                                     fish meal and </a:t>
            </a:r>
            <a:r>
              <a:rPr lang="en-US" sz="2800" dirty="0" err="1" smtClean="0"/>
              <a:t>biochar</a:t>
            </a:r>
            <a:r>
              <a:rPr lang="en-US" sz="2800" dirty="0" smtClean="0"/>
              <a:t> powder.”</a:t>
            </a:r>
          </a:p>
          <a:p>
            <a:pPr lvl="1"/>
            <a:r>
              <a:rPr lang="en-US" sz="2400" dirty="0"/>
              <a:t>Earthworms till the </a:t>
            </a:r>
            <a:r>
              <a:rPr lang="en-US" sz="2400" dirty="0" smtClean="0"/>
              <a:t>soil</a:t>
            </a:r>
          </a:p>
          <a:p>
            <a:pPr lvl="1"/>
            <a:r>
              <a:rPr lang="en-US" sz="2400" dirty="0" smtClean="0"/>
              <a:t>Soil microbes are crucial for soil health</a:t>
            </a:r>
          </a:p>
          <a:p>
            <a:r>
              <a:rPr lang="en-US" sz="2800" dirty="0" smtClean="0"/>
              <a:t>Greatly reduce fertilizer needs and improve yield</a:t>
            </a:r>
          </a:p>
          <a:p>
            <a:endParaRPr lang="en-US" sz="2800" dirty="0" smtClean="0"/>
          </a:p>
          <a:p>
            <a:endParaRPr lang="en-US" sz="2800" dirty="0"/>
          </a:p>
        </p:txBody>
      </p:sp>
      <p:sp>
        <p:nvSpPr>
          <p:cNvPr id="4" name="TextBox 3"/>
          <p:cNvSpPr txBox="1"/>
          <p:nvPr/>
        </p:nvSpPr>
        <p:spPr>
          <a:xfrm>
            <a:off x="774700" y="5936298"/>
            <a:ext cx="7500070" cy="923330"/>
          </a:xfrm>
          <a:prstGeom prst="rect">
            <a:avLst/>
          </a:prstGeom>
          <a:noFill/>
        </p:spPr>
        <p:txBody>
          <a:bodyPr wrap="none" rtlCol="0">
            <a:spAutoFit/>
          </a:bodyPr>
          <a:lstStyle/>
          <a:p>
            <a:r>
              <a:rPr lang="en-US" dirty="0" smtClean="0"/>
              <a:t>David Yarrow</a:t>
            </a:r>
          </a:p>
          <a:p>
            <a:r>
              <a:rPr lang="en-US" dirty="0" smtClean="0"/>
              <a:t>Down the Wormhole: Customizing Biological Methods for Large Scale Farming</a:t>
            </a:r>
          </a:p>
          <a:p>
            <a:r>
              <a:rPr lang="en-US" dirty="0" smtClean="0"/>
              <a:t>Belize Ag Report 2017;34:5-17.</a:t>
            </a:r>
            <a:endParaRPr lang="en-US" dirty="0"/>
          </a:p>
        </p:txBody>
      </p:sp>
      <p:sp>
        <p:nvSpPr>
          <p:cNvPr id="5" name="TextBox 4"/>
          <p:cNvSpPr txBox="1"/>
          <p:nvPr/>
        </p:nvSpPr>
        <p:spPr>
          <a:xfrm>
            <a:off x="774700" y="5554663"/>
            <a:ext cx="8494633" cy="369332"/>
          </a:xfrm>
          <a:prstGeom prst="rect">
            <a:avLst/>
          </a:prstGeom>
          <a:noFill/>
        </p:spPr>
        <p:txBody>
          <a:bodyPr wrap="none" rtlCol="0">
            <a:spAutoFit/>
          </a:bodyPr>
          <a:lstStyle/>
          <a:p>
            <a:r>
              <a:rPr lang="en-US" dirty="0">
                <a:solidFill>
                  <a:srgbClr val="FF0000"/>
                </a:solidFill>
              </a:rPr>
              <a:t>*</a:t>
            </a:r>
            <a:r>
              <a:rPr lang="en-US" dirty="0" err="1" smtClean="0"/>
              <a:t>ecofarmingdaily.com</a:t>
            </a:r>
            <a:r>
              <a:rPr lang="en-US" dirty="0"/>
              <a:t>/wormhole-customizing-biological-methods-large-scale-farming/</a:t>
            </a:r>
          </a:p>
        </p:txBody>
      </p:sp>
      <p:pic>
        <p:nvPicPr>
          <p:cNvPr id="6" name="Picture 5" descr="Bolling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0" y="546708"/>
            <a:ext cx="1900345" cy="3392562"/>
          </a:xfrm>
          <a:prstGeom prst="rect">
            <a:avLst/>
          </a:prstGeom>
        </p:spPr>
      </p:pic>
      <p:sp>
        <p:nvSpPr>
          <p:cNvPr id="7" name="TextBox 6"/>
          <p:cNvSpPr txBox="1"/>
          <p:nvPr/>
        </p:nvSpPr>
        <p:spPr>
          <a:xfrm>
            <a:off x="7058680" y="3863070"/>
            <a:ext cx="1628120" cy="461665"/>
          </a:xfrm>
          <a:prstGeom prst="rect">
            <a:avLst/>
          </a:prstGeom>
          <a:noFill/>
        </p:spPr>
        <p:txBody>
          <a:bodyPr wrap="none" rtlCol="0">
            <a:spAutoFit/>
          </a:bodyPr>
          <a:lstStyle/>
          <a:p>
            <a:r>
              <a:rPr lang="en-US" sz="2400" dirty="0" smtClean="0"/>
              <a:t>JR Bollinger</a:t>
            </a:r>
            <a:endParaRPr lang="en-US" sz="2400" dirty="0"/>
          </a:p>
        </p:txBody>
      </p:sp>
    </p:spTree>
    <p:extLst>
      <p:ext uri="{BB962C8B-B14F-4D97-AF65-F5344CB8AC3E}">
        <p14:creationId xmlns:p14="http://schemas.microsoft.com/office/powerpoint/2010/main" val="32497106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a:t>
            </a:r>
            <a:r>
              <a:rPr lang="en-US" b="1" dirty="0" err="1" smtClean="0"/>
              <a:t>Superweeds</a:t>
            </a:r>
            <a:r>
              <a:rPr lang="en-US" b="1" dirty="0" smtClean="0"/>
              <a:t>: U.S.</a:t>
            </a:r>
            <a:r>
              <a:rPr lang="en-US" b="1" dirty="0" smtClean="0">
                <a:solidFill>
                  <a:srgbClr val="FF0000"/>
                </a:solidFill>
              </a:rPr>
              <a:t>*</a:t>
            </a:r>
            <a:endParaRPr lang="en-US" b="1" dirty="0">
              <a:solidFill>
                <a:srgbClr val="FF0000"/>
              </a:solidFill>
            </a:endParaRPr>
          </a:p>
        </p:txBody>
      </p:sp>
      <p:pic>
        <p:nvPicPr>
          <p:cNvPr id="4" name="Content Placeholder 3" descr="glyphosate_and_superweeds.png"/>
          <p:cNvPicPr>
            <a:picLocks noGrp="1" noChangeAspect="1"/>
          </p:cNvPicPr>
          <p:nvPr>
            <p:ph idx="1"/>
          </p:nvPr>
        </p:nvPicPr>
        <p:blipFill>
          <a:blip r:embed="rId3">
            <a:extLst>
              <a:ext uri="{28A0092B-C50C-407E-A947-70E740481C1C}">
                <a14:useLocalDpi xmlns:a14="http://schemas.microsoft.com/office/drawing/2010/main" val="0"/>
              </a:ext>
            </a:extLst>
          </a:blip>
          <a:srcRect l="-17686" r="-17686"/>
          <a:stretch>
            <a:fillRect/>
          </a:stretch>
        </p:blipFill>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Tree>
    <p:extLst>
      <p:ext uri="{BB962C8B-B14F-4D97-AF65-F5344CB8AC3E}">
        <p14:creationId xmlns:p14="http://schemas.microsoft.com/office/powerpoint/2010/main" val="3976696652"/>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From Uniformity to Biodiversity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3200" y="1600200"/>
            <a:ext cx="5063067" cy="4678363"/>
          </a:xfrm>
        </p:spPr>
        <p:txBody>
          <a:bodyPr>
            <a:normAutofit fontScale="77500" lnSpcReduction="20000"/>
          </a:bodyPr>
          <a:lstStyle/>
          <a:p>
            <a:r>
              <a:rPr lang="en-US" dirty="0"/>
              <a:t>"Industrial Agriculture:" crop monocultures and industrial-scale </a:t>
            </a:r>
            <a:r>
              <a:rPr lang="en-US" dirty="0" smtClean="0"/>
              <a:t>feedlots</a:t>
            </a:r>
          </a:p>
          <a:p>
            <a:pPr lvl="1"/>
            <a:r>
              <a:rPr lang="en-US" dirty="0"/>
              <a:t>C</a:t>
            </a:r>
            <a:r>
              <a:rPr lang="en-US" dirty="0" smtClean="0"/>
              <a:t>hemical </a:t>
            </a:r>
            <a:r>
              <a:rPr lang="en-US" dirty="0"/>
              <a:t>fertilizers, pesticides, </a:t>
            </a:r>
            <a:r>
              <a:rPr lang="en-US" dirty="0" smtClean="0"/>
              <a:t>antibiotics </a:t>
            </a:r>
            <a:r>
              <a:rPr lang="en-US" dirty="0" smtClean="0">
                <a:sym typeface="Wingdings"/>
              </a:rPr>
              <a:t> </a:t>
            </a:r>
            <a:r>
              <a:rPr lang="en-US" dirty="0" smtClean="0"/>
              <a:t>multiple negative outcomes</a:t>
            </a:r>
          </a:p>
          <a:p>
            <a:r>
              <a:rPr lang="en-US" dirty="0" smtClean="0"/>
              <a:t>Diversify </a:t>
            </a:r>
            <a:r>
              <a:rPr lang="en-US" dirty="0"/>
              <a:t>farming landscapes: holistic </a:t>
            </a:r>
            <a:r>
              <a:rPr lang="en-US" dirty="0" smtClean="0"/>
              <a:t>strategies</a:t>
            </a:r>
          </a:p>
          <a:p>
            <a:pPr lvl="1"/>
            <a:r>
              <a:rPr lang="en-US" dirty="0" smtClean="0"/>
              <a:t>Retain </a:t>
            </a:r>
            <a:r>
              <a:rPr lang="en-US" dirty="0"/>
              <a:t>carbon in the ground, support biodiversity, rebuild </a:t>
            </a:r>
            <a:r>
              <a:rPr lang="en-US" dirty="0" smtClean="0"/>
              <a:t>soil fertility</a:t>
            </a:r>
            <a:r>
              <a:rPr lang="en-US" dirty="0"/>
              <a:t>, sustainable high </a:t>
            </a:r>
            <a:r>
              <a:rPr lang="en-US" dirty="0" smtClean="0"/>
              <a:t>yields</a:t>
            </a:r>
            <a:endParaRPr lang="en-US" dirty="0"/>
          </a:p>
          <a:p>
            <a:r>
              <a:rPr lang="en-US" dirty="0"/>
              <a:t>Political incentives must be shifted to promote ecofriendly agriculture.</a:t>
            </a:r>
          </a:p>
          <a:p>
            <a:endParaRPr lang="en-US" dirty="0"/>
          </a:p>
        </p:txBody>
      </p:sp>
      <p:pic>
        <p:nvPicPr>
          <p:cNvPr id="4" name="Content Placeholder 3" descr="ecodiversity.png"/>
          <p:cNvPicPr>
            <a:picLocks noChangeAspect="1"/>
          </p:cNvPicPr>
          <p:nvPr/>
        </p:nvPicPr>
        <p:blipFill>
          <a:blip r:embed="rId3">
            <a:extLst>
              <a:ext uri="{28A0092B-C50C-407E-A947-70E740481C1C}">
                <a14:useLocalDpi xmlns:a14="http://schemas.microsoft.com/office/drawing/2010/main" val="0"/>
              </a:ext>
            </a:extLst>
          </a:blip>
          <a:srcRect l="-79114" r="-79114"/>
          <a:stretch>
            <a:fillRect/>
          </a:stretch>
        </p:blipFill>
        <p:spPr>
          <a:xfrm>
            <a:off x="2810933" y="1752600"/>
            <a:ext cx="8229600" cy="4525963"/>
          </a:xfrm>
          <a:prstGeom prst="rect">
            <a:avLst/>
          </a:prstGeom>
        </p:spPr>
      </p:pic>
      <p:sp>
        <p:nvSpPr>
          <p:cNvPr id="5" name="TextBox 4"/>
          <p:cNvSpPr txBox="1"/>
          <p:nvPr/>
        </p:nvSpPr>
        <p:spPr>
          <a:xfrm>
            <a:off x="457200" y="6040062"/>
            <a:ext cx="7661172" cy="707886"/>
          </a:xfrm>
          <a:prstGeom prst="rect">
            <a:avLst/>
          </a:prstGeom>
          <a:noFill/>
        </p:spPr>
        <p:txBody>
          <a:bodyPr wrap="none" rtlCol="0">
            <a:spAutoFit/>
          </a:bodyPr>
          <a:lstStyle/>
          <a:p>
            <a:r>
              <a:rPr lang="en-US" sz="2000" dirty="0" smtClean="0">
                <a:solidFill>
                  <a:srgbClr val="FF0000"/>
                </a:solidFill>
              </a:rPr>
              <a:t>*</a:t>
            </a:r>
            <a:r>
              <a:rPr lang="en-US" sz="2000" dirty="0" smtClean="0"/>
              <a:t>Emile </a:t>
            </a:r>
            <a:r>
              <a:rPr lang="en-US" sz="2000" dirty="0"/>
              <a:t>A. </a:t>
            </a:r>
            <a:r>
              <a:rPr lang="en-US" sz="2000" dirty="0" err="1"/>
              <a:t>Frison</a:t>
            </a:r>
            <a:r>
              <a:rPr lang="en-US" sz="2000" dirty="0"/>
              <a:t>, REPORT 02. 2016</a:t>
            </a:r>
          </a:p>
          <a:p>
            <a:r>
              <a:rPr lang="en-US" sz="2000" dirty="0" smtClean="0"/>
              <a:t>IPES Food:  </a:t>
            </a:r>
            <a:r>
              <a:rPr lang="en-US" sz="2000" dirty="0"/>
              <a:t>International Panel of Experts on Sustainable Food Systems</a:t>
            </a:r>
          </a:p>
        </p:txBody>
      </p:sp>
    </p:spTree>
    <p:extLst>
      <p:ext uri="{BB962C8B-B14F-4D97-AF65-F5344CB8AC3E}">
        <p14:creationId xmlns:p14="http://schemas.microsoft.com/office/powerpoint/2010/main" val="1822803301"/>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Solving Global Climate Change </a:t>
            </a:r>
            <a:br>
              <a:rPr lang="en-US" b="1" dirty="0" smtClean="0"/>
            </a:br>
            <a:r>
              <a:rPr lang="en-US" b="1" dirty="0" smtClean="0"/>
              <a:t>through Agriculture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t>“Agriculture</a:t>
            </a:r>
            <a:r>
              <a:rPr lang="en-US" dirty="0"/>
              <a:t>, with its unique ability to sequester carbon </a:t>
            </a:r>
            <a:r>
              <a:rPr lang="en-US" dirty="0" smtClean="0"/>
              <a:t>on</a:t>
            </a:r>
            <a:r>
              <a:rPr lang="en-US" dirty="0"/>
              <a:t> </a:t>
            </a:r>
            <a:r>
              <a:rPr lang="mr-IN" dirty="0" smtClean="0"/>
              <a:t>…</a:t>
            </a:r>
            <a:r>
              <a:rPr lang="en-US" dirty="0" smtClean="0"/>
              <a:t> </a:t>
            </a:r>
            <a:r>
              <a:rPr lang="en-US" dirty="0"/>
              <a:t>billions and billions of acres, is the only industry poised to </a:t>
            </a:r>
            <a:r>
              <a:rPr lang="en-US" i="1" dirty="0">
                <a:solidFill>
                  <a:srgbClr val="FF0000"/>
                </a:solidFill>
              </a:rPr>
              <a:t>reverse</a:t>
            </a:r>
            <a:r>
              <a:rPr lang="en-US" dirty="0">
                <a:solidFill>
                  <a:srgbClr val="FF0000"/>
                </a:solidFill>
              </a:rPr>
              <a:t> </a:t>
            </a:r>
            <a:r>
              <a:rPr lang="en-US" dirty="0"/>
              <a:t>global warming. Improved management of cropping and grazing heals land, boosts soil fertility, prevents flooding, enhances drought resilience, increases the nutritional content of food and restores wildlife habitat — while sequestering carbon.</a:t>
            </a:r>
          </a:p>
        </p:txBody>
      </p:sp>
      <p:sp>
        <p:nvSpPr>
          <p:cNvPr id="4" name="TextBox 3"/>
          <p:cNvSpPr txBox="1"/>
          <p:nvPr/>
        </p:nvSpPr>
        <p:spPr>
          <a:xfrm>
            <a:off x="571500" y="6126163"/>
            <a:ext cx="733258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www.rutlandherald.com</a:t>
            </a:r>
            <a:r>
              <a:rPr lang="en-US" dirty="0"/>
              <a:t>/articles/using-soil-to-fight-climate-change/</a:t>
            </a:r>
          </a:p>
        </p:txBody>
      </p:sp>
    </p:spTree>
    <p:extLst>
      <p:ext uri="{BB962C8B-B14F-4D97-AF65-F5344CB8AC3E}">
        <p14:creationId xmlns:p14="http://schemas.microsoft.com/office/powerpoint/2010/main" val="2570012082"/>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Beyond Organic: </a:t>
            </a:r>
            <a:br>
              <a:rPr lang="en-US" b="1" dirty="0" smtClean="0"/>
            </a:br>
            <a:r>
              <a:rPr lang="en-US" b="1" dirty="0" smtClean="0"/>
              <a:t>Certified Demeter Biodynamic</a:t>
            </a:r>
            <a:endParaRPr lang="en-US" b="1" dirty="0"/>
          </a:p>
        </p:txBody>
      </p:sp>
      <p:pic>
        <p:nvPicPr>
          <p:cNvPr id="4" name="Content Placeholder 3" descr="chickens.jpg"/>
          <p:cNvPicPr>
            <a:picLocks noGrp="1" noChangeAspect="1"/>
          </p:cNvPicPr>
          <p:nvPr>
            <p:ph idx="1"/>
          </p:nvPr>
        </p:nvPicPr>
        <p:blipFill>
          <a:blip r:embed="rId3">
            <a:extLst>
              <a:ext uri="{28A0092B-C50C-407E-A947-70E740481C1C}">
                <a14:useLocalDpi xmlns:a14="http://schemas.microsoft.com/office/drawing/2010/main" val="0"/>
              </a:ext>
            </a:extLst>
          </a:blip>
          <a:srcRect l="-16436" r="-16436"/>
          <a:stretch>
            <a:fillRect/>
          </a:stretch>
        </p:blipFill>
        <p:spPr>
          <a:xfrm>
            <a:off x="2870200" y="1600200"/>
            <a:ext cx="6832600" cy="3757667"/>
          </a:xfrm>
        </p:spPr>
      </p:pic>
      <p:sp>
        <p:nvSpPr>
          <p:cNvPr id="5" name="TextBox 4"/>
          <p:cNvSpPr txBox="1"/>
          <p:nvPr/>
        </p:nvSpPr>
        <p:spPr>
          <a:xfrm>
            <a:off x="1630023" y="6330434"/>
            <a:ext cx="6542702" cy="369332"/>
          </a:xfrm>
          <a:prstGeom prst="rect">
            <a:avLst/>
          </a:prstGeom>
          <a:noFill/>
        </p:spPr>
        <p:txBody>
          <a:bodyPr wrap="none" rtlCol="0">
            <a:spAutoFit/>
          </a:bodyPr>
          <a:lstStyle/>
          <a:p>
            <a:r>
              <a:rPr lang="en-US" dirty="0">
                <a:solidFill>
                  <a:srgbClr val="FF0000"/>
                </a:solidFill>
              </a:rPr>
              <a:t>*</a:t>
            </a:r>
            <a:r>
              <a:rPr lang="en-US" dirty="0" err="1" smtClean="0"/>
              <a:t>www.demeter</a:t>
            </a:r>
            <a:r>
              <a:rPr lang="en-US" dirty="0" err="1"/>
              <a:t>-usa.org</a:t>
            </a:r>
            <a:r>
              <a:rPr lang="en-US" dirty="0"/>
              <a:t>/learn-more/biodynamic-farm-</a:t>
            </a:r>
            <a:r>
              <a:rPr lang="en-US" dirty="0" err="1"/>
              <a:t>standard.asp</a:t>
            </a:r>
            <a:endParaRPr lang="en-US" dirty="0"/>
          </a:p>
        </p:txBody>
      </p:sp>
      <p:sp>
        <p:nvSpPr>
          <p:cNvPr id="6" name="Content Placeholder 2"/>
          <p:cNvSpPr txBox="1">
            <a:spLocks/>
          </p:cNvSpPr>
          <p:nvPr/>
        </p:nvSpPr>
        <p:spPr>
          <a:xfrm>
            <a:off x="203200" y="1600200"/>
            <a:ext cx="5063067" cy="4678363"/>
          </a:xfrm>
          <a:prstGeom prst="rect">
            <a:avLst/>
          </a:prstGeom>
          <a:solidFill>
            <a:srgbClr val="FFFFFF"/>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Demeter is the Greek Goddess of grain and fertility</a:t>
            </a:r>
          </a:p>
          <a:p>
            <a:pPr lvl="1"/>
            <a:r>
              <a:rPr lang="en-US" sz="2400" dirty="0" smtClean="0"/>
              <a:t>Views </a:t>
            </a:r>
            <a:r>
              <a:rPr lang="en-US" sz="2400" dirty="0"/>
              <a:t>the farm as a living “holistic organism</a:t>
            </a:r>
            <a:r>
              <a:rPr lang="en-US" sz="2400" dirty="0" smtClean="0"/>
              <a:t>”</a:t>
            </a:r>
          </a:p>
          <a:p>
            <a:r>
              <a:rPr lang="en-US" sz="2800" dirty="0" smtClean="0"/>
              <a:t>The </a:t>
            </a:r>
            <a:r>
              <a:rPr lang="en-US" sz="2800" dirty="0"/>
              <a:t>Demeter certification program was established in 1928, and as such was the first ecological label for organically produced </a:t>
            </a:r>
            <a:r>
              <a:rPr lang="en-US" sz="2800" dirty="0" smtClean="0"/>
              <a:t>foods</a:t>
            </a:r>
            <a:endParaRPr lang="en-US" sz="2800" dirty="0"/>
          </a:p>
        </p:txBody>
      </p:sp>
    </p:spTree>
    <p:extLst>
      <p:ext uri="{BB962C8B-B14F-4D97-AF65-F5344CB8AC3E}">
        <p14:creationId xmlns:p14="http://schemas.microsoft.com/office/powerpoint/2010/main" val="424406836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Small Organic Farms are the Answer</a:t>
            </a:r>
            <a:endParaRPr lang="en-US" b="1" dirty="0"/>
          </a:p>
        </p:txBody>
      </p:sp>
      <p:pic>
        <p:nvPicPr>
          <p:cNvPr id="4" name="Content Placeholder 3" descr="Bluebird-Hill-Farm-North-Carolina-1020x610.jpeg"/>
          <p:cNvPicPr>
            <a:picLocks noGrp="1" noChangeAspect="1"/>
          </p:cNvPicPr>
          <p:nvPr>
            <p:ph idx="1"/>
          </p:nvPr>
        </p:nvPicPr>
        <p:blipFill>
          <a:blip r:embed="rId2">
            <a:extLst>
              <a:ext uri="{28A0092B-C50C-407E-A947-70E740481C1C}">
                <a14:useLocalDpi xmlns:a14="http://schemas.microsoft.com/office/drawing/2010/main" val="0"/>
              </a:ext>
            </a:extLst>
          </a:blip>
          <a:srcRect l="-4371" r="-4371"/>
          <a:stretch>
            <a:fillRect/>
          </a:stretch>
        </p:blipFill>
        <p:spPr/>
      </p:pic>
      <p:sp>
        <p:nvSpPr>
          <p:cNvPr id="5" name="TextBox 4"/>
          <p:cNvSpPr txBox="1"/>
          <p:nvPr/>
        </p:nvSpPr>
        <p:spPr>
          <a:xfrm>
            <a:off x="1744133" y="6229363"/>
            <a:ext cx="5439710" cy="461665"/>
          </a:xfrm>
          <a:prstGeom prst="rect">
            <a:avLst/>
          </a:prstGeom>
          <a:noFill/>
        </p:spPr>
        <p:txBody>
          <a:bodyPr wrap="none" rtlCol="0">
            <a:spAutoFit/>
          </a:bodyPr>
          <a:lstStyle/>
          <a:p>
            <a:r>
              <a:rPr lang="en-US" sz="2400" dirty="0" smtClean="0"/>
              <a:t>Bluebird Hill Organic Farm, North Carolina</a:t>
            </a:r>
            <a:endParaRPr lang="en-US" sz="2400" dirty="0"/>
          </a:p>
        </p:txBody>
      </p:sp>
    </p:spTree>
    <p:extLst>
      <p:ext uri="{BB962C8B-B14F-4D97-AF65-F5344CB8AC3E}">
        <p14:creationId xmlns:p14="http://schemas.microsoft.com/office/powerpoint/2010/main" val="161183199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One More Quote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“It’s </a:t>
            </a:r>
            <a:r>
              <a:rPr lang="en-US" dirty="0"/>
              <a:t>interesting that in 2016, for the first time in almost 20 years, what we saw is a decrease in the amount of acreage where genetically engineered crops are growing around the world. This represents the fact that this technology is failing, in the sense of </a:t>
            </a:r>
            <a:r>
              <a:rPr lang="en-US" dirty="0" err="1"/>
              <a:t>superweeds</a:t>
            </a:r>
            <a:r>
              <a:rPr lang="en-US" dirty="0"/>
              <a:t> and </a:t>
            </a:r>
            <a:r>
              <a:rPr lang="en-US" dirty="0" err="1"/>
              <a:t>superpests</a:t>
            </a:r>
            <a:r>
              <a:rPr lang="en-US" dirty="0"/>
              <a:t> are popping up all over the world</a:t>
            </a:r>
            <a:r>
              <a:rPr lang="en-US" dirty="0" smtClean="0"/>
              <a:t>.”</a:t>
            </a:r>
          </a:p>
          <a:p>
            <a:pPr marL="0" indent="0">
              <a:buNone/>
            </a:pPr>
            <a:endParaRPr lang="en-US" dirty="0" smtClean="0"/>
          </a:p>
          <a:p>
            <a:pPr marL="0" indent="0">
              <a:buNone/>
            </a:pPr>
            <a:r>
              <a:rPr lang="en-US" i="1" dirty="0"/>
              <a:t>Ronnie Cummins, founder of the </a:t>
            </a:r>
            <a:r>
              <a:rPr lang="en-US" i="1" dirty="0" smtClean="0"/>
              <a:t>                                 Organic </a:t>
            </a:r>
            <a:r>
              <a:rPr lang="en-US" i="1" dirty="0"/>
              <a:t>Consumers Association </a:t>
            </a:r>
          </a:p>
          <a:p>
            <a:endParaRPr lang="en-US" dirty="0"/>
          </a:p>
        </p:txBody>
      </p:sp>
      <p:sp>
        <p:nvSpPr>
          <p:cNvPr id="4" name="TextBox 3"/>
          <p:cNvSpPr txBox="1"/>
          <p:nvPr/>
        </p:nvSpPr>
        <p:spPr>
          <a:xfrm>
            <a:off x="0" y="6438900"/>
            <a:ext cx="9249572" cy="369332"/>
          </a:xfrm>
          <a:prstGeom prst="rect">
            <a:avLst/>
          </a:prstGeom>
          <a:noFill/>
        </p:spPr>
        <p:txBody>
          <a:bodyPr wrap="none" rtlCol="0">
            <a:spAutoFit/>
          </a:bodyPr>
          <a:lstStyle/>
          <a:p>
            <a:r>
              <a:rPr lang="en-US" dirty="0" smtClean="0">
                <a:solidFill>
                  <a:srgbClr val="FF0000"/>
                </a:solidFill>
              </a:rPr>
              <a:t>*</a:t>
            </a:r>
            <a:r>
              <a:rPr lang="en-US" dirty="0" err="1" smtClean="0"/>
              <a:t>articles.mercola.com</a:t>
            </a:r>
            <a:r>
              <a:rPr lang="en-US" dirty="0"/>
              <a:t>/sites/articles/archive/2017/03/26/market-rejection-of-</a:t>
            </a:r>
            <a:r>
              <a:rPr lang="en-US" dirty="0" err="1"/>
              <a:t>gmos</a:t>
            </a:r>
            <a:r>
              <a:rPr lang="en-US" dirty="0"/>
              <a:t>-</a:t>
            </a:r>
            <a:r>
              <a:rPr lang="en-US" dirty="0" err="1" smtClean="0"/>
              <a:t>grows.aspx</a:t>
            </a:r>
            <a:endParaRPr lang="en-US" dirty="0"/>
          </a:p>
        </p:txBody>
      </p:sp>
    </p:spTree>
    <p:extLst>
      <p:ext uri="{BB962C8B-B14F-4D97-AF65-F5344CB8AC3E}">
        <p14:creationId xmlns:p14="http://schemas.microsoft.com/office/powerpoint/2010/main" val="361322977"/>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546100" y="1430338"/>
            <a:ext cx="8229600" cy="4525963"/>
          </a:xfrm>
        </p:spPr>
        <p:txBody>
          <a:bodyPr>
            <a:normAutofit fontScale="92500" lnSpcReduction="20000"/>
          </a:bodyPr>
          <a:lstStyle/>
          <a:p>
            <a:r>
              <a:rPr lang="en-US" sz="2800" dirty="0" smtClean="0"/>
              <a:t>Glyphosate usage is going up dramatically in the US and around the world, in step with the dramatic rise in a number of debilitating diseases and conditions</a:t>
            </a:r>
          </a:p>
          <a:p>
            <a:pPr lvl="1"/>
            <a:r>
              <a:rPr lang="en-US" sz="2400" dirty="0" smtClean="0"/>
              <a:t>Autism, dementia, diabetes, obesity, kidney failure, several different cancers, autoimmune disease, endocrine disruption, infertility, etc.</a:t>
            </a:r>
          </a:p>
          <a:p>
            <a:r>
              <a:rPr lang="en-US" sz="2800" dirty="0" smtClean="0"/>
              <a:t>Glyphosate is a major causal factor in health problems in farm animals and in massive die-offs of multiple wild species on land and in the sea</a:t>
            </a:r>
          </a:p>
          <a:p>
            <a:r>
              <a:rPr lang="en-US" sz="2800" dirty="0" smtClean="0"/>
              <a:t>Glyphosate is an insidious, cumulative toxic chemical that needs to be banned, globally</a:t>
            </a:r>
          </a:p>
          <a:p>
            <a:r>
              <a:rPr lang="en-US" sz="2800" dirty="0" smtClean="0"/>
              <a:t>We need to find the path back towards sustainable, organic agriculture</a:t>
            </a:r>
          </a:p>
          <a:p>
            <a:endParaRPr lang="en-US" sz="2800" dirty="0"/>
          </a:p>
        </p:txBody>
      </p:sp>
    </p:spTree>
    <p:extLst>
      <p:ext uri="{BB962C8B-B14F-4D97-AF65-F5344CB8AC3E}">
        <p14:creationId xmlns:p14="http://schemas.microsoft.com/office/powerpoint/2010/main" val="3209994753"/>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138"/>
          </a:xfrm>
        </p:spPr>
        <p:txBody>
          <a:bodyPr>
            <a:noAutofit/>
          </a:bodyPr>
          <a:lstStyle/>
          <a:p>
            <a:r>
              <a:rPr lang="en-US" sz="3600" b="1" dirty="0" smtClean="0"/>
              <a:t>The Big Picture</a:t>
            </a:r>
            <a:endParaRPr lang="en-US" sz="3600" b="1" dirty="0"/>
          </a:p>
        </p:txBody>
      </p:sp>
      <p:sp>
        <p:nvSpPr>
          <p:cNvPr id="3" name="Content Placeholder 2"/>
          <p:cNvSpPr>
            <a:spLocks noGrp="1"/>
          </p:cNvSpPr>
          <p:nvPr>
            <p:ph idx="1"/>
          </p:nvPr>
        </p:nvSpPr>
        <p:spPr>
          <a:xfrm>
            <a:off x="457200" y="592138"/>
            <a:ext cx="8229600" cy="4525963"/>
          </a:xfrm>
        </p:spPr>
        <p:txBody>
          <a:bodyPr>
            <a:noAutofit/>
          </a:bodyPr>
          <a:lstStyle/>
          <a:p>
            <a:pPr marL="0" indent="0">
              <a:spcBef>
                <a:spcPts val="0"/>
              </a:spcBef>
              <a:buNone/>
            </a:pPr>
            <a:r>
              <a:rPr lang="en-US" sz="2400" b="1" dirty="0" smtClean="0"/>
              <a:t>Background</a:t>
            </a:r>
          </a:p>
          <a:p>
            <a:pPr lvl="1">
              <a:spcBef>
                <a:spcPts val="0"/>
              </a:spcBef>
            </a:pPr>
            <a:r>
              <a:rPr lang="en-US" sz="2000" dirty="0" smtClean="0"/>
              <a:t>Weeds =&gt; Round</a:t>
            </a:r>
            <a:r>
              <a:rPr lang="en-US" sz="2000" dirty="0"/>
              <a:t>u</a:t>
            </a:r>
            <a:r>
              <a:rPr lang="en-US" sz="2000" dirty="0" smtClean="0"/>
              <a:t>p =&gt; Glyphosate</a:t>
            </a:r>
            <a:endParaRPr lang="en-US" sz="2000" dirty="0"/>
          </a:p>
          <a:p>
            <a:pPr lvl="1">
              <a:spcBef>
                <a:spcPts val="0"/>
              </a:spcBef>
            </a:pPr>
            <a:r>
              <a:rPr lang="en-US" sz="2000" dirty="0" smtClean="0"/>
              <a:t>Mega farms =&gt; GMOs (Roundup-Ready Crops)</a:t>
            </a:r>
          </a:p>
          <a:p>
            <a:pPr marL="0" indent="0">
              <a:spcBef>
                <a:spcPts val="0"/>
              </a:spcBef>
              <a:buNone/>
            </a:pPr>
            <a:r>
              <a:rPr lang="en-US" sz="2400" b="1" dirty="0" smtClean="0"/>
              <a:t>The Problem</a:t>
            </a:r>
            <a:endParaRPr lang="en-US" sz="2400" b="1" dirty="0"/>
          </a:p>
          <a:p>
            <a:pPr lvl="1">
              <a:spcBef>
                <a:spcPts val="0"/>
              </a:spcBef>
            </a:pPr>
            <a:r>
              <a:rPr lang="en-US" sz="2000" dirty="0" smtClean="0"/>
              <a:t>We were told Glyphosate is safe, since it disrupts the </a:t>
            </a:r>
            <a:r>
              <a:rPr lang="en-US" sz="2000" dirty="0" err="1" smtClean="0"/>
              <a:t>Shikimate</a:t>
            </a:r>
            <a:r>
              <a:rPr lang="en-US" sz="2000" dirty="0" smtClean="0"/>
              <a:t> pathway that humans do not have</a:t>
            </a:r>
          </a:p>
          <a:p>
            <a:pPr lvl="1">
              <a:spcBef>
                <a:spcPts val="0"/>
              </a:spcBef>
            </a:pPr>
            <a:r>
              <a:rPr lang="en-US" sz="2000" dirty="0" smtClean="0"/>
              <a:t>But our gut bacteria have it, and they provide essential services to us</a:t>
            </a:r>
          </a:p>
          <a:p>
            <a:pPr marL="0" indent="0">
              <a:spcBef>
                <a:spcPts val="0"/>
              </a:spcBef>
              <a:buNone/>
            </a:pPr>
            <a:r>
              <a:rPr lang="en-US" sz="2400" b="1" dirty="0" smtClean="0"/>
              <a:t>Consequences</a:t>
            </a:r>
            <a:endParaRPr lang="en-US" sz="2400" b="1" dirty="0"/>
          </a:p>
          <a:p>
            <a:pPr lvl="1">
              <a:spcBef>
                <a:spcPts val="0"/>
              </a:spcBef>
            </a:pPr>
            <a:r>
              <a:rPr lang="en-US" sz="2000" dirty="0" smtClean="0"/>
              <a:t>Incidents of many diseases have sky-rocketed</a:t>
            </a:r>
          </a:p>
          <a:p>
            <a:pPr lvl="1">
              <a:spcBef>
                <a:spcPts val="0"/>
              </a:spcBef>
            </a:pPr>
            <a:r>
              <a:rPr lang="en-US" sz="2000" dirty="0" smtClean="0"/>
              <a:t>Many creatures are affected; the earth is suffering</a:t>
            </a:r>
            <a:endParaRPr lang="en-US" sz="2000" dirty="0"/>
          </a:p>
          <a:p>
            <a:pPr marL="0" indent="0">
              <a:spcBef>
                <a:spcPts val="0"/>
              </a:spcBef>
              <a:buNone/>
            </a:pPr>
            <a:r>
              <a:rPr lang="en-US" sz="2400" b="1" dirty="0" smtClean="0"/>
              <a:t>What to </a:t>
            </a:r>
            <a:r>
              <a:rPr lang="en-US" sz="2400" b="1" dirty="0"/>
              <a:t>do</a:t>
            </a:r>
          </a:p>
          <a:p>
            <a:pPr lvl="1">
              <a:spcBef>
                <a:spcPts val="0"/>
              </a:spcBef>
            </a:pPr>
            <a:r>
              <a:rPr lang="en-US" sz="2000" dirty="0" smtClean="0"/>
              <a:t>Educate</a:t>
            </a:r>
          </a:p>
          <a:p>
            <a:pPr lvl="1">
              <a:spcBef>
                <a:spcPts val="0"/>
              </a:spcBef>
            </a:pPr>
            <a:r>
              <a:rPr lang="en-US" sz="2000" dirty="0" smtClean="0"/>
              <a:t>Advocate =&gt; legislate, litigate</a:t>
            </a:r>
            <a:endParaRPr lang="en-US" sz="2000" dirty="0"/>
          </a:p>
          <a:p>
            <a:pPr lvl="1">
              <a:spcBef>
                <a:spcPts val="0"/>
              </a:spcBef>
            </a:pPr>
            <a:r>
              <a:rPr lang="en-US" sz="2000" dirty="0" smtClean="0"/>
              <a:t>Change the way we grow and consume food</a:t>
            </a:r>
          </a:p>
          <a:p>
            <a:pPr lvl="1">
              <a:spcBef>
                <a:spcPts val="0"/>
              </a:spcBef>
            </a:pPr>
            <a:r>
              <a:rPr lang="en-US" sz="2000" dirty="0" smtClean="0"/>
              <a:t>Extend our time horizon =&gt; for our grandchildren's’ grandchildren</a:t>
            </a:r>
          </a:p>
          <a:p>
            <a:pPr marL="0" indent="0">
              <a:spcBef>
                <a:spcPts val="0"/>
              </a:spcBef>
              <a:buNone/>
            </a:pPr>
            <a:r>
              <a:rPr lang="en-US" sz="2400" b="1" dirty="0" smtClean="0"/>
              <a:t>It’s everyone’s responsibility, but why Belize?</a:t>
            </a:r>
            <a:endParaRPr lang="en-US" sz="2400" b="1" dirty="0"/>
          </a:p>
          <a:p>
            <a:pPr lvl="1">
              <a:spcBef>
                <a:spcPts val="0"/>
              </a:spcBef>
            </a:pPr>
            <a:r>
              <a:rPr lang="en-US" sz="2000" dirty="0" smtClean="0"/>
              <a:t>Small countries have advantages</a:t>
            </a:r>
          </a:p>
          <a:p>
            <a:pPr lvl="1">
              <a:spcBef>
                <a:spcPts val="0"/>
              </a:spcBef>
            </a:pPr>
            <a:r>
              <a:rPr lang="en-US" sz="2000" dirty="0" smtClean="0"/>
              <a:t>New opportunities, eco-tourism, teaching organic farming, </a:t>
            </a:r>
            <a:r>
              <a:rPr lang="en-US" sz="2000" dirty="0" err="1" smtClean="0"/>
              <a:t>etc</a:t>
            </a:r>
            <a:endParaRPr lang="en-US" sz="2000" dirty="0"/>
          </a:p>
          <a:p>
            <a:pPr lvl="1">
              <a:spcBef>
                <a:spcPts val="0"/>
              </a:spcBef>
            </a:pPr>
            <a:r>
              <a:rPr lang="en-US" sz="2000" dirty="0" smtClean="0"/>
              <a:t>Become a world leader</a:t>
            </a:r>
          </a:p>
          <a:p>
            <a:pPr lvl="1">
              <a:spcBef>
                <a:spcPts val="0"/>
              </a:spcBef>
            </a:pPr>
            <a:endParaRPr lang="en-US" sz="2000" dirty="0" smtClean="0"/>
          </a:p>
          <a:p>
            <a:pPr lvl="1">
              <a:spcBef>
                <a:spcPts val="0"/>
              </a:spcBef>
            </a:pPr>
            <a:endParaRPr lang="en-US" sz="2000" dirty="0" smtClean="0"/>
          </a:p>
          <a:p>
            <a:pPr>
              <a:spcBef>
                <a:spcPts val="0"/>
              </a:spcBef>
            </a:pPr>
            <a:endParaRPr lang="en-US" dirty="0"/>
          </a:p>
        </p:txBody>
      </p:sp>
    </p:spTree>
    <p:extLst>
      <p:ext uri="{BB962C8B-B14F-4D97-AF65-F5344CB8AC3E}">
        <p14:creationId xmlns:p14="http://schemas.microsoft.com/office/powerpoint/2010/main" val="171430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n-US" b="1" dirty="0" smtClean="0"/>
              <a:t>Glyphosate Acronym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42735" y="924610"/>
            <a:ext cx="8901265" cy="5642205"/>
          </a:xfrm>
        </p:spPr>
        <p:txBody>
          <a:bodyPr>
            <a:normAutofit lnSpcReduction="10000"/>
          </a:bodyPr>
          <a:lstStyle/>
          <a:p>
            <a:pPr marL="0" indent="0">
              <a:buNone/>
            </a:pPr>
            <a:r>
              <a:rPr lang="en-US" sz="2400" b="1" dirty="0"/>
              <a:t>G</a:t>
            </a:r>
            <a:r>
              <a:rPr lang="en-US" sz="2400" dirty="0"/>
              <a:t> </a:t>
            </a:r>
            <a:r>
              <a:rPr lang="en-US" sz="2400" dirty="0" smtClean="0"/>
              <a:t> 	</a:t>
            </a:r>
            <a:r>
              <a:rPr lang="en-US" sz="2400" b="1" dirty="0" smtClean="0"/>
              <a:t>Glycine</a:t>
            </a:r>
            <a:r>
              <a:rPr lang="en-US" sz="2400" dirty="0" smtClean="0"/>
              <a:t> </a:t>
            </a:r>
            <a:r>
              <a:rPr lang="en-US" sz="2400" dirty="0"/>
              <a:t>mimicry</a:t>
            </a:r>
            <a:r>
              <a:rPr lang="en-US" sz="2400" dirty="0" smtClean="0"/>
              <a:t>, </a:t>
            </a:r>
            <a:r>
              <a:rPr lang="en-US" sz="2400" b="1" dirty="0" smtClean="0"/>
              <a:t>Gut</a:t>
            </a:r>
            <a:r>
              <a:rPr lang="en-US" sz="2400" dirty="0" smtClean="0"/>
              <a:t> </a:t>
            </a:r>
            <a:r>
              <a:rPr lang="en-US" sz="2400" dirty="0"/>
              <a:t>bacteria disruption</a:t>
            </a:r>
          </a:p>
          <a:p>
            <a:pPr marL="0" indent="0">
              <a:buNone/>
            </a:pPr>
            <a:r>
              <a:rPr lang="en-US" sz="2400" b="1" dirty="0"/>
              <a:t>L </a:t>
            </a:r>
            <a:r>
              <a:rPr lang="en-US" sz="2400" dirty="0" smtClean="0"/>
              <a:t>	</a:t>
            </a:r>
            <a:r>
              <a:rPr lang="en-US" sz="2400" b="1" dirty="0" smtClean="0"/>
              <a:t>Lymphoma</a:t>
            </a:r>
            <a:r>
              <a:rPr lang="en-US" sz="2400" dirty="0" smtClean="0"/>
              <a:t> </a:t>
            </a:r>
            <a:r>
              <a:rPr lang="en-US" sz="2400" dirty="0"/>
              <a:t>- the cancer most </a:t>
            </a:r>
            <a:r>
              <a:rPr lang="en-US" sz="2400" dirty="0" smtClean="0"/>
              <a:t>often </a:t>
            </a:r>
            <a:r>
              <a:rPr lang="en-US" sz="2400" dirty="0"/>
              <a:t>linked to </a:t>
            </a:r>
            <a:r>
              <a:rPr lang="en-US" sz="2400" dirty="0" smtClean="0"/>
              <a:t>G</a:t>
            </a:r>
          </a:p>
          <a:p>
            <a:pPr marL="0" indent="0">
              <a:buNone/>
            </a:pPr>
            <a:r>
              <a:rPr lang="en-US" sz="2400" dirty="0"/>
              <a:t>	</a:t>
            </a:r>
            <a:r>
              <a:rPr lang="en-US" sz="2400" b="1" dirty="0" smtClean="0"/>
              <a:t>Liver</a:t>
            </a:r>
            <a:r>
              <a:rPr lang="en-US" sz="2400" dirty="0"/>
              <a:t>, one of the key organs damaged by G</a:t>
            </a:r>
          </a:p>
          <a:p>
            <a:pPr marL="0" indent="0">
              <a:buNone/>
            </a:pPr>
            <a:r>
              <a:rPr lang="en-US" sz="2400" b="1" dirty="0" smtClean="0"/>
              <a:t>YP</a:t>
            </a:r>
            <a:r>
              <a:rPr lang="en-US" sz="2400" dirty="0" smtClean="0"/>
              <a:t>  </a:t>
            </a:r>
            <a:r>
              <a:rPr lang="en-US" sz="2400" b="1" dirty="0" smtClean="0"/>
              <a:t>CYP</a:t>
            </a:r>
            <a:r>
              <a:rPr lang="en-US" sz="2400" dirty="0" smtClean="0"/>
              <a:t>-</a:t>
            </a:r>
            <a:r>
              <a:rPr lang="en-US" sz="2400" b="1" dirty="0" smtClean="0"/>
              <a:t>450</a:t>
            </a:r>
            <a:r>
              <a:rPr lang="en-US" sz="2400" dirty="0" smtClean="0"/>
              <a:t> enzyme impairment by G</a:t>
            </a:r>
            <a:endParaRPr lang="en-US" sz="2400" dirty="0"/>
          </a:p>
          <a:p>
            <a:pPr marL="0" indent="0">
              <a:buNone/>
            </a:pPr>
            <a:r>
              <a:rPr lang="en-US" sz="2400" b="1" dirty="0" smtClean="0"/>
              <a:t>H</a:t>
            </a:r>
            <a:r>
              <a:rPr lang="en-US" sz="2400" dirty="0"/>
              <a:t>	</a:t>
            </a:r>
            <a:r>
              <a:rPr lang="en-US" sz="2400" b="1" dirty="0" smtClean="0"/>
              <a:t>Hemoglobin</a:t>
            </a:r>
            <a:r>
              <a:rPr lang="en-US" sz="2400" dirty="0" smtClean="0"/>
              <a:t> </a:t>
            </a:r>
            <a:r>
              <a:rPr lang="en-US" sz="2400" dirty="0"/>
              <a:t>activity reduced due to chelation of </a:t>
            </a:r>
            <a:r>
              <a:rPr lang="en-US" sz="2400" dirty="0" smtClean="0"/>
              <a:t>iron and  	suppressed synthesis of the </a:t>
            </a:r>
            <a:r>
              <a:rPr lang="en-US" sz="2400" dirty="0" err="1" smtClean="0"/>
              <a:t>pyrrole</a:t>
            </a:r>
            <a:r>
              <a:rPr lang="en-US" sz="2400" dirty="0" smtClean="0"/>
              <a:t> ring </a:t>
            </a:r>
            <a:endParaRPr lang="en-US" sz="2400" dirty="0"/>
          </a:p>
          <a:p>
            <a:pPr marL="0" indent="0">
              <a:buNone/>
            </a:pPr>
            <a:r>
              <a:rPr lang="en-US" sz="2400" b="1" dirty="0" smtClean="0"/>
              <a:t>O</a:t>
            </a:r>
            <a:r>
              <a:rPr lang="en-US" sz="2400" dirty="0"/>
              <a:t>	</a:t>
            </a:r>
            <a:r>
              <a:rPr lang="en-US" sz="2400" b="1" dirty="0" smtClean="0"/>
              <a:t>Osteoarthritis </a:t>
            </a:r>
            <a:r>
              <a:rPr lang="en-US" sz="2400" dirty="0" smtClean="0"/>
              <a:t>due to collagen disruption</a:t>
            </a:r>
          </a:p>
          <a:p>
            <a:pPr marL="0" indent="0">
              <a:buNone/>
            </a:pPr>
            <a:r>
              <a:rPr lang="en-US" sz="2400" b="1" dirty="0" smtClean="0"/>
              <a:t>S</a:t>
            </a:r>
            <a:r>
              <a:rPr lang="en-US" sz="2400" dirty="0" smtClean="0"/>
              <a:t>	</a:t>
            </a:r>
            <a:r>
              <a:rPr lang="en-US" sz="2400" b="1" dirty="0" err="1" smtClean="0"/>
              <a:t>Shikimate</a:t>
            </a:r>
            <a:r>
              <a:rPr lang="en-US" sz="2400" dirty="0" smtClean="0"/>
              <a:t> </a:t>
            </a:r>
            <a:r>
              <a:rPr lang="en-US" sz="2400" dirty="0" smtClean="0"/>
              <a:t>pathway suppression - 'good' gut bacteria disrupted</a:t>
            </a:r>
          </a:p>
          <a:p>
            <a:pPr marL="0" indent="0">
              <a:buNone/>
            </a:pPr>
            <a:r>
              <a:rPr lang="en-US" sz="2400" dirty="0" smtClean="0"/>
              <a:t>	</a:t>
            </a:r>
            <a:r>
              <a:rPr lang="en-US" sz="2400" b="1" dirty="0" smtClean="0"/>
              <a:t>Sulfur</a:t>
            </a:r>
            <a:r>
              <a:rPr lang="en-US" sz="2400" dirty="0" smtClean="0"/>
              <a:t> pathways disrupted</a:t>
            </a:r>
          </a:p>
          <a:p>
            <a:pPr marL="0" indent="0">
              <a:buNone/>
            </a:pPr>
            <a:r>
              <a:rPr lang="en-US" sz="2400" b="1" dirty="0" smtClean="0"/>
              <a:t>A</a:t>
            </a:r>
            <a:r>
              <a:rPr lang="en-US" sz="2400" dirty="0" smtClean="0"/>
              <a:t>	</a:t>
            </a:r>
            <a:r>
              <a:rPr lang="en-US" sz="2400" b="1" dirty="0" err="1" smtClean="0"/>
              <a:t>Acinar</a:t>
            </a:r>
            <a:r>
              <a:rPr lang="en-US" sz="2400" b="1" dirty="0" smtClean="0"/>
              <a:t> Cells </a:t>
            </a:r>
            <a:r>
              <a:rPr lang="en-US" sz="2400" dirty="0" smtClean="0"/>
              <a:t>damaged in pancreas: leads to pancreatitis</a:t>
            </a:r>
            <a:endParaRPr lang="en-US" sz="2400" dirty="0"/>
          </a:p>
          <a:p>
            <a:pPr marL="0" indent="0">
              <a:buNone/>
            </a:pPr>
            <a:r>
              <a:rPr lang="en-US" sz="2400" b="1" dirty="0" smtClean="0"/>
              <a:t>T</a:t>
            </a:r>
            <a:r>
              <a:rPr lang="en-US" sz="2400" dirty="0"/>
              <a:t>	</a:t>
            </a:r>
            <a:r>
              <a:rPr lang="en-US" sz="2400" b="1" dirty="0" smtClean="0"/>
              <a:t>Tubule</a:t>
            </a:r>
            <a:r>
              <a:rPr lang="en-US" sz="2400" dirty="0" smtClean="0"/>
              <a:t> damage in kidneys: kidney failure</a:t>
            </a:r>
          </a:p>
          <a:p>
            <a:pPr marL="0" indent="0">
              <a:buNone/>
            </a:pPr>
            <a:r>
              <a:rPr lang="en-US" sz="2400" b="1" dirty="0"/>
              <a:t>	</a:t>
            </a:r>
            <a:r>
              <a:rPr lang="en-US" sz="2400" b="1" dirty="0" smtClean="0"/>
              <a:t>Transition</a:t>
            </a:r>
            <a:r>
              <a:rPr lang="en-US" sz="2400" dirty="0" smtClean="0"/>
              <a:t> </a:t>
            </a:r>
            <a:r>
              <a:rPr lang="en-US" sz="2400" dirty="0"/>
              <a:t>metal </a:t>
            </a:r>
            <a:r>
              <a:rPr lang="en-US" sz="2400" dirty="0" smtClean="0"/>
              <a:t>chelation, </a:t>
            </a:r>
            <a:r>
              <a:rPr lang="en-US" sz="2400" b="1" dirty="0" smtClean="0"/>
              <a:t>Tryptophan</a:t>
            </a:r>
            <a:r>
              <a:rPr lang="en-US" sz="2400" dirty="0" smtClean="0"/>
              <a:t> </a:t>
            </a:r>
            <a:r>
              <a:rPr lang="en-US" sz="2400" dirty="0"/>
              <a:t>deficiency</a:t>
            </a:r>
          </a:p>
          <a:p>
            <a:pPr marL="0" indent="0">
              <a:buNone/>
            </a:pPr>
            <a:r>
              <a:rPr lang="en-US" sz="2400" b="1" dirty="0" smtClean="0"/>
              <a:t>E</a:t>
            </a:r>
            <a:r>
              <a:rPr lang="en-US" sz="2400" dirty="0" smtClean="0"/>
              <a:t>	</a:t>
            </a:r>
            <a:r>
              <a:rPr lang="en-US" sz="2400" b="1" dirty="0" smtClean="0"/>
              <a:t>Enzyme</a:t>
            </a:r>
            <a:r>
              <a:rPr lang="en-US" sz="2400" dirty="0" smtClean="0"/>
              <a:t> disruption through metal chelation and glycine 	substitution during protein synthesis</a:t>
            </a:r>
            <a:endParaRPr lang="en-US" sz="2400" dirty="0"/>
          </a:p>
          <a:p>
            <a:pPr marL="0" indent="0">
              <a:buNone/>
            </a:pPr>
            <a:endParaRPr lang="en-US" sz="2400" dirty="0"/>
          </a:p>
        </p:txBody>
      </p:sp>
      <p:sp>
        <p:nvSpPr>
          <p:cNvPr id="4" name="TextBox 3"/>
          <p:cNvSpPr txBox="1"/>
          <p:nvPr/>
        </p:nvSpPr>
        <p:spPr>
          <a:xfrm>
            <a:off x="4949879" y="6291413"/>
            <a:ext cx="3890809" cy="461665"/>
          </a:xfrm>
          <a:prstGeom prst="rect">
            <a:avLst/>
          </a:prstGeom>
          <a:noFill/>
        </p:spPr>
        <p:txBody>
          <a:bodyPr wrap="none" rtlCol="0">
            <a:spAutoFit/>
          </a:bodyPr>
          <a:lstStyle/>
          <a:p>
            <a:r>
              <a:rPr lang="en-US" sz="2400" dirty="0" smtClean="0">
                <a:solidFill>
                  <a:srgbClr val="FF0000"/>
                </a:solidFill>
              </a:rPr>
              <a:t>*</a:t>
            </a:r>
            <a:r>
              <a:rPr lang="en-US" sz="2400" dirty="0" smtClean="0"/>
              <a:t>Thanks to David </a:t>
            </a:r>
            <a:r>
              <a:rPr lang="en-US" sz="2400" dirty="0" err="1" smtClean="0"/>
              <a:t>Fichtenberg</a:t>
            </a:r>
            <a:endParaRPr lang="en-US" sz="2400" dirty="0"/>
          </a:p>
        </p:txBody>
      </p:sp>
    </p:spTree>
    <p:extLst>
      <p:ext uri="{BB962C8B-B14F-4D97-AF65-F5344CB8AC3E}">
        <p14:creationId xmlns:p14="http://schemas.microsoft.com/office/powerpoint/2010/main" val="41925014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
            <a:ext cx="8229600" cy="1143000"/>
          </a:xfrm>
        </p:spPr>
        <p:txBody>
          <a:bodyPr/>
          <a:lstStyle/>
          <a:p>
            <a:r>
              <a:rPr lang="en-US" b="1" dirty="0" err="1" smtClean="0"/>
              <a:t>Shikimate</a:t>
            </a:r>
            <a:r>
              <a:rPr lang="en-US" b="1" dirty="0" smtClean="0"/>
              <a:t> Pathway Disruption</a:t>
            </a:r>
            <a:endParaRPr lang="en-US" b="1" dirty="0"/>
          </a:p>
        </p:txBody>
      </p:sp>
      <p:sp>
        <p:nvSpPr>
          <p:cNvPr id="4" name="TextBox 3"/>
          <p:cNvSpPr txBox="1"/>
          <p:nvPr/>
        </p:nvSpPr>
        <p:spPr>
          <a:xfrm>
            <a:off x="1774061" y="1998131"/>
            <a:ext cx="1801695"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a:t>shikimate</a:t>
            </a:r>
            <a:endParaRPr lang="en-US" dirty="0"/>
          </a:p>
        </p:txBody>
      </p:sp>
      <p:sp>
        <p:nvSpPr>
          <p:cNvPr id="6" name="TextBox 5"/>
          <p:cNvSpPr txBox="1"/>
          <p:nvPr/>
        </p:nvSpPr>
        <p:spPr>
          <a:xfrm>
            <a:off x="1625577" y="3877730"/>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chorismate</a:t>
            </a:r>
            <a:endParaRPr lang="en-US" dirty="0"/>
          </a:p>
        </p:txBody>
      </p:sp>
      <p:sp>
        <p:nvSpPr>
          <p:cNvPr id="7" name="TextBox 6"/>
          <p:cNvSpPr txBox="1"/>
          <p:nvPr/>
        </p:nvSpPr>
        <p:spPr>
          <a:xfrm>
            <a:off x="4843993" y="1169309"/>
            <a:ext cx="2962262" cy="156966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smtClean="0"/>
              <a:t>Phenylalanine, tryptophan, tyrosine</a:t>
            </a:r>
            <a:endParaRPr lang="en-US" dirty="0"/>
          </a:p>
        </p:txBody>
      </p:sp>
      <p:sp>
        <p:nvSpPr>
          <p:cNvPr id="8" name="TextBox 7"/>
          <p:cNvSpPr txBox="1"/>
          <p:nvPr/>
        </p:nvSpPr>
        <p:spPr>
          <a:xfrm>
            <a:off x="5275793" y="6066366"/>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folate</a:t>
            </a:r>
            <a:endParaRPr lang="en-US" dirty="0"/>
          </a:p>
        </p:txBody>
      </p:sp>
      <p:sp>
        <p:nvSpPr>
          <p:cNvPr id="9" name="TextBox 8"/>
          <p:cNvSpPr txBox="1"/>
          <p:nvPr/>
        </p:nvSpPr>
        <p:spPr>
          <a:xfrm>
            <a:off x="5275793" y="4970508"/>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v</a:t>
            </a:r>
            <a:r>
              <a:rPr lang="en-US" dirty="0" smtClean="0"/>
              <a:t>itamin K</a:t>
            </a:r>
            <a:endParaRPr lang="en-US" dirty="0"/>
          </a:p>
        </p:txBody>
      </p:sp>
      <p:cxnSp>
        <p:nvCxnSpPr>
          <p:cNvPr id="11" name="Straight Arrow Connector 10"/>
          <p:cNvCxnSpPr>
            <a:stCxn id="4" idx="2"/>
            <a:endCxn id="6" idx="0"/>
          </p:cNvCxnSpPr>
          <p:nvPr/>
        </p:nvCxnSpPr>
        <p:spPr>
          <a:xfrm flipH="1">
            <a:off x="2674908" y="2582907"/>
            <a:ext cx="1" cy="1294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p:cNvCxnSpPr>
          <p:nvPr/>
        </p:nvCxnSpPr>
        <p:spPr>
          <a:xfrm flipV="1">
            <a:off x="3724239" y="2218267"/>
            <a:ext cx="1119754" cy="1951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3724239" y="4170118"/>
            <a:ext cx="1551554" cy="10927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3724239" y="4170118"/>
            <a:ext cx="1551554" cy="21886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2798855"/>
            <a:ext cx="2937375" cy="596280"/>
            <a:chOff x="0" y="2798855"/>
            <a:chExt cx="2937375" cy="596280"/>
          </a:xfrm>
        </p:grpSpPr>
        <p:sp>
          <p:nvSpPr>
            <p:cNvPr id="18" name="TextBox 17"/>
            <p:cNvSpPr txBox="1"/>
            <p:nvPr/>
          </p:nvSpPr>
          <p:spPr>
            <a:xfrm>
              <a:off x="0" y="2798855"/>
              <a:ext cx="1834156" cy="523220"/>
            </a:xfrm>
            <a:prstGeom prst="rect">
              <a:avLst/>
            </a:prstGeom>
            <a:noFill/>
          </p:spPr>
          <p:txBody>
            <a:bodyPr wrap="none" rtlCol="0">
              <a:spAutoFit/>
            </a:bodyPr>
            <a:lstStyle/>
            <a:p>
              <a:r>
                <a:rPr lang="en-US" sz="2800" dirty="0" smtClean="0"/>
                <a:t>Glyphosate</a:t>
              </a:r>
              <a:endParaRPr lang="en-US" sz="2800" dirty="0"/>
            </a:p>
          </p:txBody>
        </p:sp>
        <p:pic>
          <p:nvPicPr>
            <p:cNvPr id="19" name="Picture 18" descr="blo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43" y="2870203"/>
              <a:ext cx="524932" cy="524932"/>
            </a:xfrm>
            <a:prstGeom prst="rect">
              <a:avLst/>
            </a:prstGeom>
          </p:spPr>
        </p:pic>
        <p:sp>
          <p:nvSpPr>
            <p:cNvPr id="23" name="Right Arrow 22"/>
            <p:cNvSpPr/>
            <p:nvPr/>
          </p:nvSpPr>
          <p:spPr>
            <a:xfrm>
              <a:off x="1800290" y="2870203"/>
              <a:ext cx="578287" cy="468805"/>
            </a:xfrm>
            <a:prstGeom prst="rightArrow">
              <a:avLst>
                <a:gd name="adj1" fmla="val 576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864100" y="2751496"/>
            <a:ext cx="3898900" cy="171101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buFont typeface="Wingdings" charset="0"/>
              <a:buChar char="à"/>
            </a:pPr>
            <a:r>
              <a:rPr lang="en-US" sz="2800" dirty="0" smtClean="0">
                <a:sym typeface="Wingdings"/>
              </a:rPr>
              <a:t>Neurotransmitters</a:t>
            </a:r>
            <a:r>
              <a:rPr lang="en-US" sz="2800" dirty="0">
                <a:sym typeface="Wingdings"/>
              </a:rPr>
              <a:t> </a:t>
            </a:r>
            <a:r>
              <a:rPr lang="en-US" sz="2800" dirty="0" smtClean="0">
                <a:sym typeface="Wingdings"/>
              </a:rPr>
              <a:t>(serotonin, melatonin, dopamine, adrenalin)</a:t>
            </a:r>
            <a:endParaRPr lang="en-US" sz="2800" dirty="0" smtClean="0">
              <a:sym typeface="Wingdings"/>
            </a:endParaRPr>
          </a:p>
          <a:p>
            <a:r>
              <a:rPr lang="en-US" sz="2800" dirty="0" smtClean="0">
                <a:sym typeface="Wingdings"/>
              </a:rPr>
              <a:t>thyroid hormone</a:t>
            </a:r>
            <a:endParaRPr lang="en-US" sz="2800" dirty="0" smtClean="0"/>
          </a:p>
        </p:txBody>
      </p:sp>
    </p:spTree>
    <p:extLst>
      <p:ext uri="{BB962C8B-B14F-4D97-AF65-F5344CB8AC3E}">
        <p14:creationId xmlns:p14="http://schemas.microsoft.com/office/powerpoint/2010/main" val="2284506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Paper Showing Strong Correlations between Glyphosate Usage</a:t>
            </a:r>
            <a:br>
              <a:rPr lang="en-US" b="1" dirty="0" smtClean="0"/>
            </a:br>
            <a:r>
              <a:rPr lang="en-US" b="1" dirty="0" smtClean="0"/>
              <a:t> and Chronic Disease</a:t>
            </a:r>
            <a:endParaRPr lang="en-US" b="1" dirty="0"/>
          </a:p>
        </p:txBody>
      </p:sp>
      <p:pic>
        <p:nvPicPr>
          <p:cNvPr id="7" name="Picture 6" descr="Nancys_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9144000" cy="3385279"/>
          </a:xfrm>
          <a:prstGeom prst="rect">
            <a:avLst/>
          </a:prstGeom>
        </p:spPr>
      </p:pic>
    </p:spTree>
    <p:extLst>
      <p:ext uri="{BB962C8B-B14F-4D97-AF65-F5344CB8AC3E}">
        <p14:creationId xmlns:p14="http://schemas.microsoft.com/office/powerpoint/2010/main" val="40283831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972"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Tree>
    <p:extLst>
      <p:ext uri="{BB962C8B-B14F-4D97-AF65-F5344CB8AC3E}">
        <p14:creationId xmlns:p14="http://schemas.microsoft.com/office/powerpoint/2010/main" val="7080112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936"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
        <p:nvSpPr>
          <p:cNvPr id="13" name="TextBox 12"/>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In 2015, WHO declared glyphosate            a “</a:t>
            </a:r>
            <a:r>
              <a:rPr lang="en-US" sz="3200" dirty="0"/>
              <a:t>p</a:t>
            </a:r>
            <a:r>
              <a:rPr lang="en-US" sz="3200" dirty="0" smtClean="0"/>
              <a:t>robable carcinogen” </a:t>
            </a:r>
            <a:endParaRPr lang="en-US" sz="3200" dirty="0"/>
          </a:p>
        </p:txBody>
      </p:sp>
    </p:spTree>
    <p:extLst>
      <p:ext uri="{BB962C8B-B14F-4D97-AF65-F5344CB8AC3E}">
        <p14:creationId xmlns:p14="http://schemas.microsoft.com/office/powerpoint/2010/main" val="31991562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Conclusion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“Although </a:t>
            </a:r>
            <a:r>
              <a:rPr lang="en-US" dirty="0"/>
              <a:t>correlation does not necessarily mean causation, when correlation coefficients of over 0.95 (with </a:t>
            </a:r>
            <a:r>
              <a:rPr lang="en-US" i="1" dirty="0"/>
              <a:t>p</a:t>
            </a:r>
            <a:r>
              <a:rPr lang="en-US" dirty="0"/>
              <a:t>-value significance levels less than 0.00001) are calculated for a list of diseases that can be directly linked to glyphosate, via its known biological effects, it would be imprudent not to consider causation as a plausible explanation</a:t>
            </a:r>
            <a:r>
              <a:rPr lang="en-US" dirty="0" smtClean="0"/>
              <a:t>.”</a:t>
            </a:r>
            <a:endParaRPr lang="en-US" dirty="0"/>
          </a:p>
          <a:p>
            <a:endParaRPr lang="en-US" dirty="0"/>
          </a:p>
        </p:txBody>
      </p:sp>
      <p:sp>
        <p:nvSpPr>
          <p:cNvPr id="5" name="TextBox 4"/>
          <p:cNvSpPr txBox="1"/>
          <p:nvPr/>
        </p:nvSpPr>
        <p:spPr>
          <a:xfrm>
            <a:off x="186267" y="5977467"/>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35510802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Wales: Excessive Roundup Use and Multiple Debilitating Diseases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Rosemary Mason </a:t>
            </a:r>
            <a:r>
              <a:rPr lang="en-US" dirty="0"/>
              <a:t>says that in Wales there are cancer/disease hotspots in the surrounding villages where Roundup has been </a:t>
            </a:r>
            <a:r>
              <a:rPr lang="en-US" dirty="0" smtClean="0"/>
              <a:t>sprayed</a:t>
            </a:r>
          </a:p>
          <a:p>
            <a:pPr lvl="1"/>
            <a:r>
              <a:rPr lang="en-US" dirty="0"/>
              <a:t>B</a:t>
            </a:r>
            <a:r>
              <a:rPr lang="en-US" dirty="0" smtClean="0"/>
              <a:t>rain tumors, </a:t>
            </a:r>
            <a:r>
              <a:rPr lang="en-US" dirty="0"/>
              <a:t>cancers of the breast, ovary, prostate, lung ,</a:t>
            </a:r>
            <a:r>
              <a:rPr lang="en-US" dirty="0" err="1" smtClean="0"/>
              <a:t>oesophagus</a:t>
            </a:r>
            <a:r>
              <a:rPr lang="en-US" dirty="0"/>
              <a:t>, colon, </a:t>
            </a:r>
            <a:r>
              <a:rPr lang="en-US" dirty="0" smtClean="0"/>
              <a:t>pancreas, </a:t>
            </a:r>
            <a:r>
              <a:rPr lang="en-US" dirty="0"/>
              <a:t>rectum, and kidney as well as non-</a:t>
            </a:r>
            <a:r>
              <a:rPr lang="en-US" dirty="0" smtClean="0"/>
              <a:t>Hodgkin’s lymphoma, </a:t>
            </a:r>
            <a:r>
              <a:rPr lang="en-US" dirty="0"/>
              <a:t>uterine </a:t>
            </a:r>
            <a:r>
              <a:rPr lang="en-US" dirty="0" smtClean="0"/>
              <a:t>carcinoma and  </a:t>
            </a:r>
            <a:r>
              <a:rPr lang="en-US" dirty="0"/>
              <a:t>multiple </a:t>
            </a:r>
            <a:r>
              <a:rPr lang="en-US" dirty="0" smtClean="0"/>
              <a:t>myeloma </a:t>
            </a:r>
          </a:p>
          <a:p>
            <a:pPr lvl="1"/>
            <a:r>
              <a:rPr lang="en-US" dirty="0" smtClean="0"/>
              <a:t>Parkinson’s disease, </a:t>
            </a:r>
            <a:r>
              <a:rPr lang="en-US" dirty="0"/>
              <a:t>multiple sclerosis, motor-</a:t>
            </a:r>
            <a:r>
              <a:rPr lang="en-US" dirty="0" err="1"/>
              <a:t>neurone</a:t>
            </a:r>
            <a:r>
              <a:rPr lang="en-US" dirty="0"/>
              <a:t> disease and Alzheimer’s</a:t>
            </a:r>
            <a:r>
              <a:rPr lang="en-US" dirty="0" smtClean="0"/>
              <a:t>/</a:t>
            </a:r>
            <a:r>
              <a:rPr lang="en-US" dirty="0"/>
              <a:t>d</a:t>
            </a:r>
            <a:r>
              <a:rPr lang="en-US" dirty="0" smtClean="0"/>
              <a:t>ementia</a:t>
            </a:r>
            <a:r>
              <a:rPr lang="en-US" dirty="0"/>
              <a:t> </a:t>
            </a:r>
          </a:p>
          <a:p>
            <a:r>
              <a:rPr lang="en-US" dirty="0" smtClean="0"/>
              <a:t>Many </a:t>
            </a:r>
            <a:r>
              <a:rPr lang="en-US" dirty="0"/>
              <a:t>of the cancers are aggressive and </a:t>
            </a:r>
            <a:r>
              <a:rPr lang="en-US" dirty="0" smtClean="0"/>
              <a:t>unusual</a:t>
            </a:r>
          </a:p>
          <a:p>
            <a:pPr lvl="1"/>
            <a:r>
              <a:rPr lang="en-US" dirty="0"/>
              <a:t>R</a:t>
            </a:r>
            <a:r>
              <a:rPr lang="en-US" dirty="0" smtClean="0"/>
              <a:t>esemble </a:t>
            </a:r>
            <a:r>
              <a:rPr lang="en-US" dirty="0"/>
              <a:t>the cancers that were seen in factory workers in the pesticides industry in the 1960s.</a:t>
            </a:r>
          </a:p>
        </p:txBody>
      </p:sp>
      <p:sp>
        <p:nvSpPr>
          <p:cNvPr id="4" name="TextBox 3"/>
          <p:cNvSpPr txBox="1"/>
          <p:nvPr/>
        </p:nvSpPr>
        <p:spPr>
          <a:xfrm>
            <a:off x="123582" y="6126163"/>
            <a:ext cx="9020418" cy="923330"/>
          </a:xfrm>
          <a:prstGeom prst="rect">
            <a:avLst/>
          </a:prstGeom>
          <a:noFill/>
        </p:spPr>
        <p:txBody>
          <a:bodyPr wrap="none" rtlCol="0">
            <a:spAutoFit/>
          </a:bodyPr>
          <a:lstStyle/>
          <a:p>
            <a:pPr algn="r"/>
            <a:r>
              <a:rPr lang="en-US" dirty="0">
                <a:solidFill>
                  <a:srgbClr val="FF0000"/>
                </a:solidFill>
              </a:rPr>
              <a:t>*</a:t>
            </a:r>
            <a:r>
              <a:rPr lang="en-US" dirty="0" err="1" smtClean="0"/>
              <a:t>www.countercurrents.org</a:t>
            </a:r>
            <a:r>
              <a:rPr lang="en-US" dirty="0"/>
              <a:t>/2017/01/27/the-british-government-has</a:t>
            </a:r>
            <a:r>
              <a:rPr lang="en-US" dirty="0" smtClean="0"/>
              <a:t>-</a:t>
            </a:r>
          </a:p>
          <a:p>
            <a:pPr algn="r"/>
            <a:r>
              <a:rPr lang="en-US" dirty="0" smtClean="0"/>
              <a:t>colluded</a:t>
            </a:r>
            <a:r>
              <a:rPr lang="en-US" dirty="0"/>
              <a:t>-with-monsanto-and-should-be-held-accountable-in-the-international-criminal-court/</a:t>
            </a:r>
          </a:p>
          <a:p>
            <a:pPr algn="r"/>
            <a:endParaRPr lang="en-US" dirty="0"/>
          </a:p>
        </p:txBody>
      </p:sp>
    </p:spTree>
    <p:extLst>
      <p:ext uri="{BB962C8B-B14F-4D97-AF65-F5344CB8AC3E}">
        <p14:creationId xmlns:p14="http://schemas.microsoft.com/office/powerpoint/2010/main" val="30390846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Professor Don Huber wrote</a:t>
            </a:r>
            <a:r>
              <a:rPr lang="mr-IN" b="1" dirty="0" smtClean="0"/>
              <a:t>…</a:t>
            </a:r>
            <a:endParaRPr lang="en-US" b="1" dirty="0"/>
          </a:p>
        </p:txBody>
      </p:sp>
      <p:sp>
        <p:nvSpPr>
          <p:cNvPr id="3" name="Content Placeholder 2"/>
          <p:cNvSpPr>
            <a:spLocks noGrp="1"/>
          </p:cNvSpPr>
          <p:nvPr>
            <p:ph idx="1"/>
          </p:nvPr>
        </p:nvSpPr>
        <p:spPr/>
        <p:txBody>
          <a:bodyPr>
            <a:normAutofit/>
          </a:bodyPr>
          <a:lstStyle/>
          <a:p>
            <a:pPr marL="0" indent="0">
              <a:buNone/>
            </a:pPr>
            <a:r>
              <a:rPr lang="en-US" sz="2800" dirty="0" smtClean="0"/>
              <a:t>“The </a:t>
            </a:r>
            <a:r>
              <a:rPr lang="en-US" sz="2800" dirty="0"/>
              <a:t>irresponsible application of this massive experiment with glyphosate and GMO crops appears to be more of a </a:t>
            </a:r>
            <a:r>
              <a:rPr lang="en-US" sz="2800" i="1" dirty="0">
                <a:solidFill>
                  <a:srgbClr val="FF0000"/>
                </a:solidFill>
              </a:rPr>
              <a:t>generalized ecocide </a:t>
            </a:r>
            <a:r>
              <a:rPr lang="en-US" sz="2800" dirty="0"/>
              <a:t>than a benefit to society as commercially promoted. </a:t>
            </a:r>
            <a:endParaRPr lang="en-US" sz="2800" dirty="0" smtClean="0"/>
          </a:p>
          <a:p>
            <a:pPr marL="0" indent="0">
              <a:buNone/>
            </a:pPr>
            <a:r>
              <a:rPr lang="en-US" sz="2800" dirty="0" smtClean="0"/>
              <a:t>Future </a:t>
            </a:r>
            <a:r>
              <a:rPr lang="en-US" sz="2800" dirty="0"/>
              <a:t>historians may well look back upon our time and write ... about how willing we are to sacrifice our children and </a:t>
            </a:r>
            <a:r>
              <a:rPr lang="en-US" sz="2800" i="1" dirty="0">
                <a:solidFill>
                  <a:srgbClr val="FF0000"/>
                </a:solidFill>
              </a:rPr>
              <a:t>jeopardize future generations</a:t>
            </a:r>
            <a:r>
              <a:rPr lang="en-US" sz="2800" dirty="0"/>
              <a:t> for this massive experiment we call genetic engineering that is based on failed promises and flawed </a:t>
            </a:r>
            <a:r>
              <a:rPr lang="en-US" sz="2800" dirty="0" smtClean="0"/>
              <a:t>science.”</a:t>
            </a:r>
            <a:endParaRPr lang="en-US" sz="2800" dirty="0"/>
          </a:p>
        </p:txBody>
      </p:sp>
    </p:spTree>
    <p:extLst>
      <p:ext uri="{BB962C8B-B14F-4D97-AF65-F5344CB8AC3E}">
        <p14:creationId xmlns:p14="http://schemas.microsoft.com/office/powerpoint/2010/main" val="24305132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Cancer Statistics in Belize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Cancer </a:t>
            </a:r>
            <a:r>
              <a:rPr lang="en-US" b="1" dirty="0" smtClean="0"/>
              <a:t>Type 			Mortality Rate 	Change </a:t>
            </a:r>
            <a:r>
              <a:rPr lang="en-US" b="1" dirty="0"/>
              <a:t>since </a:t>
            </a:r>
            <a:r>
              <a:rPr lang="en-US" b="1" dirty="0" smtClean="0"/>
              <a:t>1990</a:t>
            </a:r>
            <a:endParaRPr lang="en-US" b="1" dirty="0"/>
          </a:p>
          <a:p>
            <a:pPr marL="0" indent="0">
              <a:buNone/>
            </a:pPr>
            <a:r>
              <a:rPr lang="en-US" dirty="0"/>
              <a:t>All </a:t>
            </a:r>
            <a:r>
              <a:rPr lang="en-US" dirty="0" smtClean="0"/>
              <a:t>cancer				87.3				48%</a:t>
            </a:r>
            <a:endParaRPr lang="en-US" dirty="0"/>
          </a:p>
          <a:p>
            <a:pPr marL="0" indent="0">
              <a:buNone/>
            </a:pPr>
            <a:r>
              <a:rPr lang="en-US" dirty="0"/>
              <a:t>Pancreatic </a:t>
            </a:r>
            <a:r>
              <a:rPr lang="en-US" dirty="0" smtClean="0"/>
              <a:t>cancer	7.3					540%</a:t>
            </a:r>
            <a:endParaRPr lang="en-US" dirty="0"/>
          </a:p>
          <a:p>
            <a:pPr marL="0" indent="0">
              <a:buNone/>
            </a:pPr>
            <a:r>
              <a:rPr lang="en-US" dirty="0"/>
              <a:t>Ovarian </a:t>
            </a:r>
            <a:r>
              <a:rPr lang="en-US" dirty="0" smtClean="0"/>
              <a:t>cancer</a:t>
            </a:r>
            <a:r>
              <a:rPr lang="en-US" dirty="0"/>
              <a:t>	</a:t>
            </a:r>
            <a:r>
              <a:rPr lang="en-US" dirty="0" smtClean="0"/>
              <a:t>	4.7					539%</a:t>
            </a:r>
            <a:endParaRPr lang="en-US" dirty="0"/>
          </a:p>
          <a:p>
            <a:pPr marL="0" indent="0">
              <a:buNone/>
            </a:pPr>
            <a:r>
              <a:rPr lang="en-US" dirty="0"/>
              <a:t>Liver </a:t>
            </a:r>
            <a:r>
              <a:rPr lang="en-US" dirty="0" smtClean="0"/>
              <a:t>cancer			6.3					429%</a:t>
            </a:r>
            <a:endParaRPr lang="en-US" dirty="0"/>
          </a:p>
          <a:p>
            <a:pPr marL="0" indent="0">
              <a:buNone/>
            </a:pPr>
            <a:r>
              <a:rPr lang="en-US" dirty="0"/>
              <a:t>Testicular </a:t>
            </a:r>
            <a:r>
              <a:rPr lang="en-US" dirty="0" smtClean="0"/>
              <a:t>cancer</a:t>
            </a:r>
            <a:r>
              <a:rPr lang="en-US" dirty="0"/>
              <a:t>	</a:t>
            </a:r>
            <a:r>
              <a:rPr lang="en-US" dirty="0" smtClean="0"/>
              <a:t>0.1					193%</a:t>
            </a:r>
            <a:endParaRPr lang="en-US" dirty="0"/>
          </a:p>
          <a:p>
            <a:pPr marL="0" indent="0">
              <a:buNone/>
            </a:pPr>
            <a:r>
              <a:rPr lang="en-US" dirty="0"/>
              <a:t>Prostate </a:t>
            </a:r>
            <a:r>
              <a:rPr lang="en-US" dirty="0" smtClean="0"/>
              <a:t>cancer</a:t>
            </a:r>
            <a:r>
              <a:rPr lang="en-US" dirty="0"/>
              <a:t>	</a:t>
            </a:r>
            <a:r>
              <a:rPr lang="en-US" dirty="0" smtClean="0"/>
              <a:t>	30.4				93%</a:t>
            </a:r>
            <a:endParaRPr lang="en-US" dirty="0"/>
          </a:p>
          <a:p>
            <a:pPr marL="0" indent="0">
              <a:buNone/>
            </a:pPr>
            <a:r>
              <a:rPr lang="en-US" dirty="0"/>
              <a:t>Lung </a:t>
            </a:r>
            <a:r>
              <a:rPr lang="en-US" dirty="0" smtClean="0"/>
              <a:t>cancer</a:t>
            </a:r>
            <a:r>
              <a:rPr lang="en-US" dirty="0"/>
              <a:t>	</a:t>
            </a:r>
            <a:r>
              <a:rPr lang="en-US" dirty="0" smtClean="0"/>
              <a:t>		19.8				64%</a:t>
            </a:r>
            <a:endParaRPr lang="en-US" dirty="0"/>
          </a:p>
          <a:p>
            <a:pPr marL="0" indent="0">
              <a:buNone/>
            </a:pPr>
            <a:r>
              <a:rPr lang="en-US" dirty="0"/>
              <a:t>Breast </a:t>
            </a:r>
            <a:r>
              <a:rPr lang="en-US" dirty="0" smtClean="0"/>
              <a:t>cancer</a:t>
            </a:r>
            <a:r>
              <a:rPr lang="en-US" dirty="0"/>
              <a:t>	</a:t>
            </a:r>
            <a:r>
              <a:rPr lang="en-US" dirty="0" smtClean="0"/>
              <a:t>	15.0				62%</a:t>
            </a:r>
            <a:endParaRPr lang="en-US" dirty="0"/>
          </a:p>
          <a:p>
            <a:pPr marL="0" indent="0">
              <a:buNone/>
            </a:pPr>
            <a:r>
              <a:rPr lang="en-US" dirty="0"/>
              <a:t>Colon </a:t>
            </a:r>
            <a:r>
              <a:rPr lang="en-US" dirty="0" smtClean="0"/>
              <a:t>cancer</a:t>
            </a:r>
            <a:r>
              <a:rPr lang="en-US" dirty="0"/>
              <a:t>	</a:t>
            </a:r>
            <a:r>
              <a:rPr lang="en-US" dirty="0" smtClean="0"/>
              <a:t>		19.4				58%</a:t>
            </a:r>
            <a:endParaRPr lang="en-US" dirty="0"/>
          </a:p>
        </p:txBody>
      </p:sp>
      <p:sp>
        <p:nvSpPr>
          <p:cNvPr id="5" name="TextBox 4"/>
          <p:cNvSpPr txBox="1"/>
          <p:nvPr/>
        </p:nvSpPr>
        <p:spPr>
          <a:xfrm>
            <a:off x="3975100" y="6499255"/>
            <a:ext cx="4559862" cy="400110"/>
          </a:xfrm>
          <a:prstGeom prst="rect">
            <a:avLst/>
          </a:prstGeom>
          <a:noFill/>
        </p:spPr>
        <p:txBody>
          <a:bodyPr wrap="none" rtlCol="0">
            <a:spAutoFit/>
          </a:bodyPr>
          <a:lstStyle/>
          <a:p>
            <a:r>
              <a:rPr lang="en-US" sz="2000" dirty="0">
                <a:solidFill>
                  <a:srgbClr val="FF0000"/>
                </a:solidFill>
              </a:rPr>
              <a:t>*</a:t>
            </a:r>
            <a:r>
              <a:rPr lang="en-US" sz="2000" dirty="0" smtClean="0"/>
              <a:t>global</a:t>
            </a:r>
            <a:r>
              <a:rPr lang="en-US" sz="2000" dirty="0"/>
              <a:t>-disease-</a:t>
            </a:r>
            <a:r>
              <a:rPr lang="en-US" sz="2000" dirty="0" err="1" smtClean="0"/>
              <a:t>burden.healthgrove.com</a:t>
            </a:r>
            <a:endParaRPr lang="en-US" sz="2000" dirty="0"/>
          </a:p>
        </p:txBody>
      </p:sp>
    </p:spTree>
    <p:extLst>
      <p:ext uri="{BB962C8B-B14F-4D97-AF65-F5344CB8AC3E}">
        <p14:creationId xmlns:p14="http://schemas.microsoft.com/office/powerpoint/2010/main" val="11509731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ncer_stats_NA.png"/>
          <p:cNvPicPr>
            <a:picLocks noGrp="1" noChangeAspect="1"/>
          </p:cNvPicPr>
          <p:nvPr>
            <p:ph idx="1"/>
          </p:nvPr>
        </p:nvPicPr>
        <p:blipFill>
          <a:blip r:embed="rId2">
            <a:extLst>
              <a:ext uri="{28A0092B-C50C-407E-A947-70E740481C1C}">
                <a14:useLocalDpi xmlns:a14="http://schemas.microsoft.com/office/drawing/2010/main" val="0"/>
              </a:ext>
            </a:extLst>
          </a:blip>
          <a:srcRect l="-64818" r="-64818"/>
          <a:stretch>
            <a:fillRect/>
          </a:stretch>
        </p:blipFill>
        <p:spPr>
          <a:xfrm>
            <a:off x="-2197100" y="1054100"/>
            <a:ext cx="10053910" cy="5529263"/>
          </a:xfrm>
        </p:spPr>
      </p:pic>
      <p:sp>
        <p:nvSpPr>
          <p:cNvPr id="5" name="TextBox 4"/>
          <p:cNvSpPr txBox="1"/>
          <p:nvPr/>
        </p:nvSpPr>
        <p:spPr>
          <a:xfrm>
            <a:off x="1718276" y="6480731"/>
            <a:ext cx="6968524" cy="369332"/>
          </a:xfrm>
          <a:prstGeom prst="rect">
            <a:avLst/>
          </a:prstGeom>
          <a:noFill/>
        </p:spPr>
        <p:txBody>
          <a:bodyPr wrap="none" rtlCol="0">
            <a:spAutoFit/>
          </a:bodyPr>
          <a:lstStyle/>
          <a:p>
            <a:r>
              <a:rPr lang="en-US" dirty="0"/>
              <a:t>http://global-disease-</a:t>
            </a:r>
            <a:r>
              <a:rPr lang="en-US" dirty="0" err="1"/>
              <a:t>burden.healthgrove.com</a:t>
            </a:r>
            <a:r>
              <a:rPr lang="en-US" dirty="0"/>
              <a:t>/l/29531/Cancer-in-Belize</a:t>
            </a:r>
          </a:p>
        </p:txBody>
      </p:sp>
      <p:sp>
        <p:nvSpPr>
          <p:cNvPr id="2" name="Title 1"/>
          <p:cNvSpPr>
            <a:spLocks noGrp="1"/>
          </p:cNvSpPr>
          <p:nvPr>
            <p:ph type="title"/>
          </p:nvPr>
        </p:nvSpPr>
        <p:spPr>
          <a:xfrm>
            <a:off x="457200" y="134938"/>
            <a:ext cx="8229600" cy="1143000"/>
          </a:xfrm>
        </p:spPr>
        <p:txBody>
          <a:bodyPr/>
          <a:lstStyle/>
          <a:p>
            <a:r>
              <a:rPr lang="en-US" b="1" dirty="0" smtClean="0"/>
              <a:t>Cancer Rates in North America</a:t>
            </a:r>
            <a:endParaRPr lang="en-US" b="1" dirty="0"/>
          </a:p>
        </p:txBody>
      </p:sp>
      <p:grpSp>
        <p:nvGrpSpPr>
          <p:cNvPr id="10" name="Group 9"/>
          <p:cNvGrpSpPr/>
          <p:nvPr/>
        </p:nvGrpSpPr>
        <p:grpSpPr>
          <a:xfrm>
            <a:off x="1206500" y="1054100"/>
            <a:ext cx="1473663" cy="3544332"/>
            <a:chOff x="1206500" y="1054100"/>
            <a:chExt cx="1473663" cy="3544332"/>
          </a:xfrm>
        </p:grpSpPr>
        <p:sp>
          <p:nvSpPr>
            <p:cNvPr id="7" name="TextBox 6"/>
            <p:cNvSpPr txBox="1"/>
            <p:nvPr/>
          </p:nvSpPr>
          <p:spPr>
            <a:xfrm>
              <a:off x="1781776" y="1054100"/>
              <a:ext cx="882010" cy="369332"/>
            </a:xfrm>
            <a:prstGeom prst="rect">
              <a:avLst/>
            </a:prstGeom>
            <a:solidFill>
              <a:srgbClr val="FFFFFF"/>
            </a:solidFill>
            <a:ln>
              <a:noFill/>
            </a:ln>
          </p:spPr>
          <p:txBody>
            <a:bodyPr wrap="none" rtlCol="0">
              <a:spAutoFit/>
            </a:bodyPr>
            <a:lstStyle/>
            <a:p>
              <a:r>
                <a:rPr lang="en-US" dirty="0" smtClean="0">
                  <a:solidFill>
                    <a:srgbClr val="FF0000"/>
                  </a:solidFill>
                </a:rPr>
                <a:t>Canada</a:t>
              </a:r>
              <a:endParaRPr lang="en-US" dirty="0">
                <a:solidFill>
                  <a:srgbClr val="FF0000"/>
                </a:solidFill>
              </a:endParaRPr>
            </a:p>
          </p:txBody>
        </p:sp>
        <p:sp>
          <p:nvSpPr>
            <p:cNvPr id="8" name="TextBox 7"/>
            <p:cNvSpPr txBox="1"/>
            <p:nvPr/>
          </p:nvSpPr>
          <p:spPr>
            <a:xfrm>
              <a:off x="1206500" y="1511300"/>
              <a:ext cx="1454244" cy="369332"/>
            </a:xfrm>
            <a:prstGeom prst="rect">
              <a:avLst/>
            </a:prstGeom>
            <a:solidFill>
              <a:srgbClr val="FFFFFF"/>
            </a:solidFill>
            <a:ln>
              <a:noFill/>
            </a:ln>
          </p:spPr>
          <p:txBody>
            <a:bodyPr wrap="none" rtlCol="0">
              <a:spAutoFit/>
            </a:bodyPr>
            <a:lstStyle/>
            <a:p>
              <a:r>
                <a:rPr lang="en-US" dirty="0" smtClean="0">
                  <a:solidFill>
                    <a:srgbClr val="FF0000"/>
                  </a:solidFill>
                </a:rPr>
                <a:t>United States</a:t>
              </a:r>
              <a:endParaRPr lang="en-US" dirty="0">
                <a:solidFill>
                  <a:srgbClr val="FF0000"/>
                </a:solidFill>
              </a:endParaRPr>
            </a:p>
          </p:txBody>
        </p:sp>
        <p:sp>
          <p:nvSpPr>
            <p:cNvPr id="9" name="TextBox 8"/>
            <p:cNvSpPr txBox="1"/>
            <p:nvPr/>
          </p:nvSpPr>
          <p:spPr>
            <a:xfrm>
              <a:off x="1943100" y="4229100"/>
              <a:ext cx="737063" cy="369332"/>
            </a:xfrm>
            <a:prstGeom prst="rect">
              <a:avLst/>
            </a:prstGeom>
            <a:solidFill>
              <a:srgbClr val="FFFFFF"/>
            </a:solidFill>
            <a:ln>
              <a:noFill/>
            </a:ln>
          </p:spPr>
          <p:txBody>
            <a:bodyPr wrap="none" rtlCol="0">
              <a:spAutoFit/>
            </a:bodyPr>
            <a:lstStyle/>
            <a:p>
              <a:r>
                <a:rPr lang="en-US" dirty="0" smtClean="0">
                  <a:solidFill>
                    <a:srgbClr val="FF0000"/>
                  </a:solidFill>
                </a:rPr>
                <a:t>Belize</a:t>
              </a:r>
              <a:endParaRPr lang="en-US" dirty="0">
                <a:solidFill>
                  <a:srgbClr val="FF0000"/>
                </a:solidFill>
              </a:endParaRPr>
            </a:p>
          </p:txBody>
        </p:sp>
      </p:grpSp>
    </p:spTree>
    <p:extLst>
      <p:ext uri="{BB962C8B-B14F-4D97-AF65-F5344CB8AC3E}">
        <p14:creationId xmlns:p14="http://schemas.microsoft.com/office/powerpoint/2010/main" val="1352452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00533" cy="1143000"/>
          </a:xfrm>
        </p:spPr>
        <p:txBody>
          <a:bodyPr>
            <a:normAutofit fontScale="90000"/>
          </a:bodyPr>
          <a:lstStyle/>
          <a:p>
            <a:r>
              <a:rPr lang="en-US" b="1" dirty="0" smtClean="0"/>
              <a:t>Carey </a:t>
            </a:r>
            <a:r>
              <a:rPr lang="en-US" b="1" dirty="0" err="1" smtClean="0"/>
              <a:t>Gillam</a:t>
            </a:r>
            <a:r>
              <a:rPr lang="en-US" b="1" dirty="0" smtClean="0"/>
              <a:t> on Monsanto Corruption</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 </a:t>
            </a:r>
            <a:r>
              <a:rPr lang="en-US" dirty="0"/>
              <a:t>documents show discussions by Monsanto officials about many troubling practices, including </a:t>
            </a:r>
            <a:r>
              <a:rPr lang="en-US" i="1" dirty="0">
                <a:solidFill>
                  <a:srgbClr val="FF0000"/>
                </a:solidFill>
              </a:rPr>
              <a:t>ghostwriting</a:t>
            </a:r>
            <a:r>
              <a:rPr lang="en-US" dirty="0">
                <a:solidFill>
                  <a:srgbClr val="FF0000"/>
                </a:solidFill>
              </a:rPr>
              <a:t> </a:t>
            </a:r>
            <a:r>
              <a:rPr lang="en-US" dirty="0"/>
              <a:t>a glyphosate manuscript that would appear to be authored by a highly regarded, independent </a:t>
            </a:r>
            <a:r>
              <a:rPr lang="en-US" i="1" dirty="0">
                <a:solidFill>
                  <a:srgbClr val="FF0000"/>
                </a:solidFill>
              </a:rPr>
              <a:t>scientist</a:t>
            </a:r>
            <a:r>
              <a:rPr lang="en-US" dirty="0">
                <a:solidFill>
                  <a:srgbClr val="FF0000"/>
                </a:solidFill>
              </a:rPr>
              <a:t> </a:t>
            </a:r>
            <a:r>
              <a:rPr lang="en-US" dirty="0"/>
              <a:t>who Monsanto and other chemical industry players would </a:t>
            </a:r>
            <a:r>
              <a:rPr lang="en-US" i="1" dirty="0">
                <a:solidFill>
                  <a:srgbClr val="FF0000"/>
                </a:solidFill>
              </a:rPr>
              <a:t>pay</a:t>
            </a:r>
            <a:r>
              <a:rPr lang="en-US" dirty="0">
                <a:solidFill>
                  <a:srgbClr val="FF0000"/>
                </a:solidFill>
              </a:rPr>
              <a:t> </a:t>
            </a:r>
            <a:r>
              <a:rPr lang="en-US" dirty="0"/>
              <a:t>for participation. One such </a:t>
            </a:r>
            <a:r>
              <a:rPr lang="en-US" dirty="0" smtClean="0"/>
              <a:t>scientist </a:t>
            </a:r>
            <a:r>
              <a:rPr lang="en-US" dirty="0"/>
              <a:t>would need </a:t>
            </a:r>
            <a:r>
              <a:rPr lang="en-US" dirty="0" smtClean="0"/>
              <a:t>`less </a:t>
            </a:r>
            <a:r>
              <a:rPr lang="en-US" dirty="0"/>
              <a:t>than </a:t>
            </a:r>
            <a:r>
              <a:rPr lang="en-US" i="1" dirty="0">
                <a:solidFill>
                  <a:srgbClr val="FF0000"/>
                </a:solidFill>
              </a:rPr>
              <a:t>10 </a:t>
            </a:r>
            <a:r>
              <a:rPr lang="en-US" i="1" dirty="0" smtClean="0">
                <a:solidFill>
                  <a:srgbClr val="FF0000"/>
                </a:solidFill>
              </a:rPr>
              <a:t>days</a:t>
            </a:r>
            <a:r>
              <a:rPr lang="en-US" dirty="0" smtClean="0"/>
              <a:t>’ </a:t>
            </a:r>
            <a:r>
              <a:rPr lang="en-US" dirty="0"/>
              <a:t>to do the work needed but would require payment of more than </a:t>
            </a:r>
            <a:r>
              <a:rPr lang="en-US" i="1" dirty="0">
                <a:solidFill>
                  <a:srgbClr val="FF0000"/>
                </a:solidFill>
              </a:rPr>
              <a:t>$21,000</a:t>
            </a:r>
            <a:r>
              <a:rPr lang="en-US" dirty="0"/>
              <a:t>, the records show</a:t>
            </a:r>
            <a:r>
              <a:rPr lang="en-US" dirty="0" smtClean="0"/>
              <a:t>.” </a:t>
            </a:r>
            <a:endParaRPr lang="en-US" dirty="0"/>
          </a:p>
        </p:txBody>
      </p:sp>
      <p:sp>
        <p:nvSpPr>
          <p:cNvPr id="4" name="TextBox 3"/>
          <p:cNvSpPr txBox="1"/>
          <p:nvPr/>
        </p:nvSpPr>
        <p:spPr>
          <a:xfrm>
            <a:off x="1473200" y="6396335"/>
            <a:ext cx="7357453" cy="461665"/>
          </a:xfrm>
          <a:prstGeom prst="rect">
            <a:avLst/>
          </a:prstGeom>
          <a:noFill/>
        </p:spPr>
        <p:txBody>
          <a:bodyPr wrap="none" rtlCol="0">
            <a:spAutoFit/>
          </a:bodyPr>
          <a:lstStyle/>
          <a:p>
            <a:r>
              <a:rPr lang="en-US" sz="2000" dirty="0">
                <a:solidFill>
                  <a:srgbClr val="FF0000"/>
                </a:solidFill>
              </a:rPr>
              <a:t>*</a:t>
            </a:r>
            <a:r>
              <a:rPr lang="en-US" sz="2400" dirty="0" err="1" smtClean="0"/>
              <a:t>www.huffingtonpost.com</a:t>
            </a:r>
            <a:r>
              <a:rPr lang="en-US" sz="2000" dirty="0"/>
              <a:t>/entry/58cc5541e4b0e0d348b34348</a:t>
            </a:r>
          </a:p>
        </p:txBody>
      </p:sp>
    </p:spTree>
    <p:extLst>
      <p:ext uri="{BB962C8B-B14F-4D97-AF65-F5344CB8AC3E}">
        <p14:creationId xmlns:p14="http://schemas.microsoft.com/office/powerpoint/2010/main" val="42601066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Class Action Lawsuit</a:t>
            </a:r>
            <a:r>
              <a:rPr lang="en-US" b="1" dirty="0" smtClean="0">
                <a:solidFill>
                  <a:srgbClr val="FF0000"/>
                </a:solidFill>
              </a:rPr>
              <a:t>*</a:t>
            </a:r>
            <a:endParaRPr lang="en-US" b="1" dirty="0">
              <a:solidFill>
                <a:srgbClr val="FF0000"/>
              </a:solidFill>
            </a:endParaRPr>
          </a:p>
        </p:txBody>
      </p:sp>
      <p:pic>
        <p:nvPicPr>
          <p:cNvPr id="4" name="Content Placeholder 3" descr="lawsuit.png"/>
          <p:cNvPicPr>
            <a:picLocks noGrp="1" noChangeAspect="1"/>
          </p:cNvPicPr>
          <p:nvPr>
            <p:ph idx="1"/>
          </p:nvPr>
        </p:nvPicPr>
        <p:blipFill>
          <a:blip r:embed="rId2">
            <a:extLst>
              <a:ext uri="{28A0092B-C50C-407E-A947-70E740481C1C}">
                <a14:useLocalDpi xmlns:a14="http://schemas.microsoft.com/office/drawing/2010/main" val="0"/>
              </a:ext>
            </a:extLst>
          </a:blip>
          <a:srcRect l="-1630" r="-1630"/>
          <a:stretch>
            <a:fillRect/>
          </a:stretch>
        </p:blipFill>
        <p:spPr>
          <a:xfrm>
            <a:off x="338667" y="1143000"/>
            <a:ext cx="8667394" cy="4766733"/>
          </a:xfrm>
        </p:spPr>
      </p:pic>
      <p:sp>
        <p:nvSpPr>
          <p:cNvPr id="5" name="TextBox 4"/>
          <p:cNvSpPr txBox="1"/>
          <p:nvPr/>
        </p:nvSpPr>
        <p:spPr>
          <a:xfrm>
            <a:off x="2506133" y="6488668"/>
            <a:ext cx="5918733"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www.classaction.com</a:t>
            </a:r>
            <a:r>
              <a:rPr lang="en-US" dirty="0"/>
              <a:t>/roundup-weed-killer/lawsuit/</a:t>
            </a:r>
          </a:p>
        </p:txBody>
      </p:sp>
    </p:spTree>
    <p:extLst>
      <p:ext uri="{BB962C8B-B14F-4D97-AF65-F5344CB8AC3E}">
        <p14:creationId xmlns:p14="http://schemas.microsoft.com/office/powerpoint/2010/main" val="30665861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751" y="36513"/>
            <a:ext cx="8229600" cy="1143000"/>
          </a:xfrm>
        </p:spPr>
        <p:txBody>
          <a:bodyPr/>
          <a:lstStyle/>
          <a:p>
            <a:r>
              <a:rPr lang="en-US" b="1" dirty="0" smtClean="0"/>
              <a:t>Is Glyphosate in Our Food?</a:t>
            </a:r>
            <a:endParaRPr lang="en-US" b="1" dirty="0"/>
          </a:p>
        </p:txBody>
      </p:sp>
      <p:pic>
        <p:nvPicPr>
          <p:cNvPr id="6" name="Content Placeholder 5" descr="junkfood.jpg"/>
          <p:cNvPicPr>
            <a:picLocks noGrp="1" noChangeAspect="1"/>
          </p:cNvPicPr>
          <p:nvPr>
            <p:ph idx="1"/>
          </p:nvPr>
        </p:nvPicPr>
        <p:blipFill>
          <a:blip r:embed="rId2">
            <a:extLst>
              <a:ext uri="{28A0092B-C50C-407E-A947-70E740481C1C}">
                <a14:useLocalDpi xmlns:a14="http://schemas.microsoft.com/office/drawing/2010/main" val="0"/>
              </a:ext>
            </a:extLst>
          </a:blip>
          <a:srcRect l="-14651" r="-14651"/>
          <a:stretch>
            <a:fillRect/>
          </a:stretch>
        </p:blipFill>
        <p:spPr/>
      </p:pic>
      <p:sp>
        <p:nvSpPr>
          <p:cNvPr id="7" name="TextBox 6"/>
          <p:cNvSpPr txBox="1"/>
          <p:nvPr/>
        </p:nvSpPr>
        <p:spPr>
          <a:xfrm>
            <a:off x="4102847" y="1221102"/>
            <a:ext cx="4046450" cy="461665"/>
          </a:xfrm>
          <a:prstGeom prst="rect">
            <a:avLst/>
          </a:prstGeom>
          <a:solidFill>
            <a:srgbClr val="FFF9A2"/>
          </a:solidFill>
          <a:ln>
            <a:solidFill>
              <a:srgbClr val="000000"/>
            </a:solidFill>
          </a:ln>
        </p:spPr>
        <p:txBody>
          <a:bodyPr wrap="none" rtlCol="0">
            <a:spAutoFit/>
          </a:bodyPr>
          <a:lstStyle/>
          <a:p>
            <a:r>
              <a:rPr lang="en-US" sz="2400" dirty="0" smtClean="0"/>
              <a:t>High fructose GMO corn syrup</a:t>
            </a:r>
            <a:endParaRPr lang="en-US" sz="2400" dirty="0"/>
          </a:p>
        </p:txBody>
      </p:sp>
      <p:sp>
        <p:nvSpPr>
          <p:cNvPr id="8" name="TextBox 7"/>
          <p:cNvSpPr txBox="1"/>
          <p:nvPr/>
        </p:nvSpPr>
        <p:spPr>
          <a:xfrm>
            <a:off x="191247" y="3339548"/>
            <a:ext cx="2960967" cy="461665"/>
          </a:xfrm>
          <a:prstGeom prst="rect">
            <a:avLst/>
          </a:prstGeom>
          <a:solidFill>
            <a:srgbClr val="FFF9A2"/>
          </a:solidFill>
          <a:ln>
            <a:solidFill>
              <a:srgbClr val="000000"/>
            </a:solidFill>
          </a:ln>
        </p:spPr>
        <p:txBody>
          <a:bodyPr wrap="none" rtlCol="0">
            <a:spAutoFit/>
          </a:bodyPr>
          <a:lstStyle/>
          <a:p>
            <a:r>
              <a:rPr lang="en-US" sz="2400" dirty="0" smtClean="0"/>
              <a:t>GMO soy protein filler</a:t>
            </a:r>
            <a:endParaRPr lang="en-US" sz="2400" dirty="0"/>
          </a:p>
        </p:txBody>
      </p:sp>
      <p:sp>
        <p:nvSpPr>
          <p:cNvPr id="9" name="TextBox 8"/>
          <p:cNvSpPr txBox="1"/>
          <p:nvPr/>
        </p:nvSpPr>
        <p:spPr>
          <a:xfrm>
            <a:off x="378751" y="5664498"/>
            <a:ext cx="3724096" cy="461665"/>
          </a:xfrm>
          <a:prstGeom prst="rect">
            <a:avLst/>
          </a:prstGeom>
          <a:solidFill>
            <a:srgbClr val="FFF9A2"/>
          </a:solidFill>
          <a:ln>
            <a:solidFill>
              <a:srgbClr val="000000"/>
            </a:solidFill>
          </a:ln>
        </p:spPr>
        <p:txBody>
          <a:bodyPr wrap="none" rtlCol="0">
            <a:spAutoFit/>
          </a:bodyPr>
          <a:lstStyle/>
          <a:p>
            <a:r>
              <a:rPr lang="en-US" sz="2400" dirty="0" smtClean="0"/>
              <a:t>Cows fed GMO corn and soy</a:t>
            </a:r>
            <a:endParaRPr lang="en-US" sz="2400" dirty="0"/>
          </a:p>
        </p:txBody>
      </p:sp>
      <p:sp>
        <p:nvSpPr>
          <p:cNvPr id="10" name="TextBox 9"/>
          <p:cNvSpPr txBox="1"/>
          <p:nvPr/>
        </p:nvSpPr>
        <p:spPr>
          <a:xfrm>
            <a:off x="6140824" y="5797176"/>
            <a:ext cx="2729393" cy="848658"/>
          </a:xfrm>
          <a:prstGeom prst="rect">
            <a:avLst/>
          </a:prstGeom>
          <a:solidFill>
            <a:srgbClr val="FFF9A2"/>
          </a:solidFill>
          <a:ln>
            <a:solidFill>
              <a:srgbClr val="000000"/>
            </a:solidFill>
          </a:ln>
        </p:spPr>
        <p:txBody>
          <a:bodyPr wrap="square" rtlCol="0">
            <a:spAutoFit/>
          </a:bodyPr>
          <a:lstStyle/>
          <a:p>
            <a:r>
              <a:rPr lang="en-US" sz="2400" dirty="0" smtClean="0"/>
              <a:t>Potatoes desiccated with herbicides</a:t>
            </a:r>
            <a:endParaRPr lang="en-US" sz="2400" dirty="0"/>
          </a:p>
        </p:txBody>
      </p:sp>
      <p:sp>
        <p:nvSpPr>
          <p:cNvPr id="11" name="TextBox 10"/>
          <p:cNvSpPr txBox="1"/>
          <p:nvPr/>
        </p:nvSpPr>
        <p:spPr>
          <a:xfrm>
            <a:off x="6588685" y="3570381"/>
            <a:ext cx="2337554" cy="461665"/>
          </a:xfrm>
          <a:prstGeom prst="rect">
            <a:avLst/>
          </a:prstGeom>
          <a:solidFill>
            <a:srgbClr val="FFF9A2"/>
          </a:solidFill>
          <a:ln>
            <a:solidFill>
              <a:srgbClr val="000000"/>
            </a:solidFill>
          </a:ln>
        </p:spPr>
        <p:txBody>
          <a:bodyPr wrap="square" rtlCol="0">
            <a:spAutoFit/>
          </a:bodyPr>
          <a:lstStyle/>
          <a:p>
            <a:r>
              <a:rPr lang="en-US" sz="2400" dirty="0" smtClean="0"/>
              <a:t>GMO Canola Oil</a:t>
            </a:r>
            <a:endParaRPr lang="en-US" sz="2400" dirty="0"/>
          </a:p>
        </p:txBody>
      </p:sp>
      <p:sp>
        <p:nvSpPr>
          <p:cNvPr id="12" name="TextBox 11"/>
          <p:cNvSpPr txBox="1"/>
          <p:nvPr/>
        </p:nvSpPr>
        <p:spPr>
          <a:xfrm>
            <a:off x="994703" y="1175871"/>
            <a:ext cx="2729393" cy="848658"/>
          </a:xfrm>
          <a:prstGeom prst="rect">
            <a:avLst/>
          </a:prstGeom>
          <a:solidFill>
            <a:srgbClr val="FFF9A2"/>
          </a:solidFill>
          <a:ln>
            <a:solidFill>
              <a:srgbClr val="000000"/>
            </a:solidFill>
          </a:ln>
        </p:spPr>
        <p:txBody>
          <a:bodyPr wrap="square" rtlCol="0">
            <a:spAutoFit/>
          </a:bodyPr>
          <a:lstStyle/>
          <a:p>
            <a:r>
              <a:rPr lang="en-US" sz="2400" dirty="0" smtClean="0"/>
              <a:t>Wheat desiccated with Roundup</a:t>
            </a:r>
            <a:endParaRPr lang="en-US" sz="2400" dirty="0"/>
          </a:p>
        </p:txBody>
      </p:sp>
      <p:sp>
        <p:nvSpPr>
          <p:cNvPr id="14" name="Freeform 13"/>
          <p:cNvSpPr/>
          <p:nvPr/>
        </p:nvSpPr>
        <p:spPr>
          <a:xfrm>
            <a:off x="1635161" y="4661647"/>
            <a:ext cx="471545" cy="971176"/>
          </a:xfrm>
          <a:custGeom>
            <a:avLst/>
            <a:gdLst>
              <a:gd name="connsiteX0" fmla="*/ 217545 w 471545"/>
              <a:gd name="connsiteY0" fmla="*/ 971176 h 971176"/>
              <a:gd name="connsiteX1" fmla="*/ 8368 w 471545"/>
              <a:gd name="connsiteY1" fmla="*/ 567764 h 971176"/>
              <a:gd name="connsiteX2" fmla="*/ 471545 w 471545"/>
              <a:gd name="connsiteY2" fmla="*/ 0 h 971176"/>
            </a:gdLst>
            <a:ahLst/>
            <a:cxnLst>
              <a:cxn ang="0">
                <a:pos x="connsiteX0" y="connsiteY0"/>
              </a:cxn>
              <a:cxn ang="0">
                <a:pos x="connsiteX1" y="connsiteY1"/>
              </a:cxn>
              <a:cxn ang="0">
                <a:pos x="connsiteX2" y="connsiteY2"/>
              </a:cxn>
            </a:cxnLst>
            <a:rect l="l" t="t" r="r" b="b"/>
            <a:pathLst>
              <a:path w="471545" h="971176">
                <a:moveTo>
                  <a:pt x="217545" y="971176"/>
                </a:moveTo>
                <a:cubicBezTo>
                  <a:pt x="91790" y="850401"/>
                  <a:pt x="-33965" y="729627"/>
                  <a:pt x="8368" y="567764"/>
                </a:cubicBezTo>
                <a:cubicBezTo>
                  <a:pt x="50701" y="405901"/>
                  <a:pt x="471545" y="0"/>
                  <a:pt x="471545" y="0"/>
                </a:cubicBezTo>
              </a:path>
            </a:pathLst>
          </a:custGeom>
          <a:ln w="5715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106599" y="4527176"/>
            <a:ext cx="821872" cy="1120589"/>
          </a:xfrm>
          <a:custGeom>
            <a:avLst/>
            <a:gdLst>
              <a:gd name="connsiteX0" fmla="*/ 373636 w 821872"/>
              <a:gd name="connsiteY0" fmla="*/ 1120589 h 1120589"/>
              <a:gd name="connsiteX1" fmla="*/ 15048 w 821872"/>
              <a:gd name="connsiteY1" fmla="*/ 732118 h 1120589"/>
              <a:gd name="connsiteX2" fmla="*/ 821872 w 821872"/>
              <a:gd name="connsiteY2" fmla="*/ 0 h 1120589"/>
            </a:gdLst>
            <a:ahLst/>
            <a:cxnLst>
              <a:cxn ang="0">
                <a:pos x="connsiteX0" y="connsiteY0"/>
              </a:cxn>
              <a:cxn ang="0">
                <a:pos x="connsiteX1" y="connsiteY1"/>
              </a:cxn>
              <a:cxn ang="0">
                <a:pos x="connsiteX2" y="connsiteY2"/>
              </a:cxn>
            </a:cxnLst>
            <a:rect l="l" t="t" r="r" b="b"/>
            <a:pathLst>
              <a:path w="821872" h="1120589">
                <a:moveTo>
                  <a:pt x="373636" y="1120589"/>
                </a:moveTo>
                <a:cubicBezTo>
                  <a:pt x="156989" y="1019736"/>
                  <a:pt x="-59658" y="918883"/>
                  <a:pt x="15048" y="732118"/>
                </a:cubicBezTo>
                <a:cubicBezTo>
                  <a:pt x="89754" y="545353"/>
                  <a:pt x="821872" y="0"/>
                  <a:pt x="821872" y="0"/>
                </a:cubicBezTo>
              </a:path>
            </a:pathLst>
          </a:custGeom>
          <a:ln w="5715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995819" y="3810000"/>
            <a:ext cx="1379828" cy="836706"/>
          </a:xfrm>
          <a:custGeom>
            <a:avLst/>
            <a:gdLst>
              <a:gd name="connsiteX0" fmla="*/ 408652 w 1379828"/>
              <a:gd name="connsiteY0" fmla="*/ 0 h 836706"/>
              <a:gd name="connsiteX1" fmla="*/ 50063 w 1379828"/>
              <a:gd name="connsiteY1" fmla="*/ 508000 h 836706"/>
              <a:gd name="connsiteX2" fmla="*/ 1379828 w 1379828"/>
              <a:gd name="connsiteY2" fmla="*/ 836706 h 836706"/>
            </a:gdLst>
            <a:ahLst/>
            <a:cxnLst>
              <a:cxn ang="0">
                <a:pos x="connsiteX0" y="connsiteY0"/>
              </a:cxn>
              <a:cxn ang="0">
                <a:pos x="connsiteX1" y="connsiteY1"/>
              </a:cxn>
              <a:cxn ang="0">
                <a:pos x="connsiteX2" y="connsiteY2"/>
              </a:cxn>
            </a:cxnLst>
            <a:rect l="l" t="t" r="r" b="b"/>
            <a:pathLst>
              <a:path w="1379828" h="836706">
                <a:moveTo>
                  <a:pt x="408652" y="0"/>
                </a:moveTo>
                <a:cubicBezTo>
                  <a:pt x="148426" y="184274"/>
                  <a:pt x="-111800" y="368549"/>
                  <a:pt x="50063" y="508000"/>
                </a:cubicBezTo>
                <a:cubicBezTo>
                  <a:pt x="211926" y="647451"/>
                  <a:pt x="1379828" y="836706"/>
                  <a:pt x="1379828" y="836706"/>
                </a:cubicBezTo>
              </a:path>
            </a:pathLst>
          </a:cu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1959500" y="2017059"/>
            <a:ext cx="1536735" cy="1329765"/>
          </a:xfrm>
          <a:custGeom>
            <a:avLst/>
            <a:gdLst>
              <a:gd name="connsiteX0" fmla="*/ 356382 w 1536735"/>
              <a:gd name="connsiteY0" fmla="*/ 0 h 1329765"/>
              <a:gd name="connsiteX1" fmla="*/ 72500 w 1536735"/>
              <a:gd name="connsiteY1" fmla="*/ 672353 h 1329765"/>
              <a:gd name="connsiteX2" fmla="*/ 1536735 w 1536735"/>
              <a:gd name="connsiteY2" fmla="*/ 1329765 h 1329765"/>
            </a:gdLst>
            <a:ahLst/>
            <a:cxnLst>
              <a:cxn ang="0">
                <a:pos x="connsiteX0" y="connsiteY0"/>
              </a:cxn>
              <a:cxn ang="0">
                <a:pos x="connsiteX1" y="connsiteY1"/>
              </a:cxn>
              <a:cxn ang="0">
                <a:pos x="connsiteX2" y="connsiteY2"/>
              </a:cxn>
            </a:cxnLst>
            <a:rect l="l" t="t" r="r" b="b"/>
            <a:pathLst>
              <a:path w="1536735" h="1329765">
                <a:moveTo>
                  <a:pt x="356382" y="0"/>
                </a:moveTo>
                <a:cubicBezTo>
                  <a:pt x="116078" y="225362"/>
                  <a:pt x="-124226" y="450725"/>
                  <a:pt x="72500" y="672353"/>
                </a:cubicBezTo>
                <a:cubicBezTo>
                  <a:pt x="269226" y="893981"/>
                  <a:pt x="1536735" y="1329765"/>
                  <a:pt x="1536735" y="1329765"/>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6140824" y="4019176"/>
            <a:ext cx="1718235" cy="630358"/>
          </a:xfrm>
          <a:custGeom>
            <a:avLst/>
            <a:gdLst>
              <a:gd name="connsiteX0" fmla="*/ 1718235 w 1718235"/>
              <a:gd name="connsiteY0" fmla="*/ 0 h 630358"/>
              <a:gd name="connsiteX1" fmla="*/ 1314823 w 1718235"/>
              <a:gd name="connsiteY1" fmla="*/ 612589 h 630358"/>
              <a:gd name="connsiteX2" fmla="*/ 0 w 1718235"/>
              <a:gd name="connsiteY2" fmla="*/ 478118 h 630358"/>
            </a:gdLst>
            <a:ahLst/>
            <a:cxnLst>
              <a:cxn ang="0">
                <a:pos x="connsiteX0" y="connsiteY0"/>
              </a:cxn>
              <a:cxn ang="0">
                <a:pos x="connsiteX1" y="connsiteY1"/>
              </a:cxn>
              <a:cxn ang="0">
                <a:pos x="connsiteX2" y="connsiteY2"/>
              </a:cxn>
            </a:cxnLst>
            <a:rect l="l" t="t" r="r" b="b"/>
            <a:pathLst>
              <a:path w="1718235" h="630358">
                <a:moveTo>
                  <a:pt x="1718235" y="0"/>
                </a:moveTo>
                <a:cubicBezTo>
                  <a:pt x="1659715" y="266451"/>
                  <a:pt x="1601195" y="532903"/>
                  <a:pt x="1314823" y="612589"/>
                </a:cubicBezTo>
                <a:cubicBezTo>
                  <a:pt x="1028451" y="692275"/>
                  <a:pt x="0" y="478118"/>
                  <a:pt x="0" y="478118"/>
                </a:cubicBezTo>
              </a:path>
            </a:pathLst>
          </a:cu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632824" y="4467412"/>
            <a:ext cx="1613647" cy="1314823"/>
          </a:xfrm>
          <a:custGeom>
            <a:avLst/>
            <a:gdLst>
              <a:gd name="connsiteX0" fmla="*/ 1613647 w 1613647"/>
              <a:gd name="connsiteY0" fmla="*/ 1314823 h 1314823"/>
              <a:gd name="connsiteX1" fmla="*/ 463176 w 1613647"/>
              <a:gd name="connsiteY1" fmla="*/ 1045882 h 1314823"/>
              <a:gd name="connsiteX2" fmla="*/ 0 w 1613647"/>
              <a:gd name="connsiteY2" fmla="*/ 0 h 1314823"/>
            </a:gdLst>
            <a:ahLst/>
            <a:cxnLst>
              <a:cxn ang="0">
                <a:pos x="connsiteX0" y="connsiteY0"/>
              </a:cxn>
              <a:cxn ang="0">
                <a:pos x="connsiteX1" y="connsiteY1"/>
              </a:cxn>
              <a:cxn ang="0">
                <a:pos x="connsiteX2" y="connsiteY2"/>
              </a:cxn>
            </a:cxnLst>
            <a:rect l="l" t="t" r="r" b="b"/>
            <a:pathLst>
              <a:path w="1613647" h="1314823">
                <a:moveTo>
                  <a:pt x="1613647" y="1314823"/>
                </a:moveTo>
                <a:cubicBezTo>
                  <a:pt x="1172882" y="1289921"/>
                  <a:pt x="732117" y="1265019"/>
                  <a:pt x="463176" y="1045882"/>
                </a:cubicBezTo>
                <a:cubicBezTo>
                  <a:pt x="194235" y="826745"/>
                  <a:pt x="0" y="0"/>
                  <a:pt x="0" y="0"/>
                </a:cubicBezTo>
              </a:path>
            </a:pathLst>
          </a:cu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6409765" y="1673412"/>
            <a:ext cx="838943" cy="1538941"/>
          </a:xfrm>
          <a:custGeom>
            <a:avLst/>
            <a:gdLst>
              <a:gd name="connsiteX0" fmla="*/ 478117 w 838943"/>
              <a:gd name="connsiteY0" fmla="*/ 0 h 1538941"/>
              <a:gd name="connsiteX1" fmla="*/ 821764 w 838943"/>
              <a:gd name="connsiteY1" fmla="*/ 1195294 h 1538941"/>
              <a:gd name="connsiteX2" fmla="*/ 0 w 838943"/>
              <a:gd name="connsiteY2" fmla="*/ 1538941 h 1538941"/>
            </a:gdLst>
            <a:ahLst/>
            <a:cxnLst>
              <a:cxn ang="0">
                <a:pos x="connsiteX0" y="connsiteY0"/>
              </a:cxn>
              <a:cxn ang="0">
                <a:pos x="connsiteX1" y="connsiteY1"/>
              </a:cxn>
              <a:cxn ang="0">
                <a:pos x="connsiteX2" y="connsiteY2"/>
              </a:cxn>
            </a:cxnLst>
            <a:rect l="l" t="t" r="r" b="b"/>
            <a:pathLst>
              <a:path w="838943" h="1538941">
                <a:moveTo>
                  <a:pt x="478117" y="0"/>
                </a:moveTo>
                <a:cubicBezTo>
                  <a:pt x="689783" y="469402"/>
                  <a:pt x="901450" y="938804"/>
                  <a:pt x="821764" y="1195294"/>
                </a:cubicBezTo>
                <a:cubicBezTo>
                  <a:pt x="742078" y="1451784"/>
                  <a:pt x="0" y="1538941"/>
                  <a:pt x="0" y="1538941"/>
                </a:cubicBezTo>
              </a:path>
            </a:pathLst>
          </a:cu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4840941" y="1658471"/>
            <a:ext cx="627530" cy="1329764"/>
          </a:xfrm>
          <a:custGeom>
            <a:avLst/>
            <a:gdLst>
              <a:gd name="connsiteX0" fmla="*/ 627530 w 627530"/>
              <a:gd name="connsiteY0" fmla="*/ 0 h 1329764"/>
              <a:gd name="connsiteX1" fmla="*/ 418353 w 627530"/>
              <a:gd name="connsiteY1" fmla="*/ 836705 h 1329764"/>
              <a:gd name="connsiteX2" fmla="*/ 0 w 627530"/>
              <a:gd name="connsiteY2" fmla="*/ 1329764 h 1329764"/>
            </a:gdLst>
            <a:ahLst/>
            <a:cxnLst>
              <a:cxn ang="0">
                <a:pos x="connsiteX0" y="connsiteY0"/>
              </a:cxn>
              <a:cxn ang="0">
                <a:pos x="connsiteX1" y="connsiteY1"/>
              </a:cxn>
              <a:cxn ang="0">
                <a:pos x="connsiteX2" y="connsiteY2"/>
              </a:cxn>
            </a:cxnLst>
            <a:rect l="l" t="t" r="r" b="b"/>
            <a:pathLst>
              <a:path w="627530" h="1329764">
                <a:moveTo>
                  <a:pt x="627530" y="0"/>
                </a:moveTo>
                <a:cubicBezTo>
                  <a:pt x="575235" y="307539"/>
                  <a:pt x="522941" y="615078"/>
                  <a:pt x="418353" y="836705"/>
                </a:cubicBezTo>
                <a:cubicBezTo>
                  <a:pt x="313765" y="1058332"/>
                  <a:pt x="0" y="1329764"/>
                  <a:pt x="0" y="1329764"/>
                </a:cubicBezTo>
              </a:path>
            </a:pathLst>
          </a:custGeom>
          <a:ln w="5715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564862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Levels in Foods (ppb)</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736600" y="6337300"/>
            <a:ext cx="7276113" cy="369332"/>
          </a:xfrm>
          <a:prstGeom prst="rect">
            <a:avLst/>
          </a:prstGeom>
          <a:noFill/>
        </p:spPr>
        <p:txBody>
          <a:bodyPr wrap="none" rtlCol="0">
            <a:spAutoFit/>
          </a:bodyPr>
          <a:lstStyle/>
          <a:p>
            <a:r>
              <a:rPr lang="en-US" dirty="0">
                <a:solidFill>
                  <a:srgbClr val="FF0000"/>
                </a:solidFill>
              </a:rPr>
              <a:t>*</a:t>
            </a:r>
            <a:r>
              <a:rPr lang="en-US" dirty="0" smtClean="0"/>
              <a:t>From the Canadian government, analyzed by Tony </a:t>
            </a:r>
            <a:r>
              <a:rPr lang="en-US" dirty="0" err="1" smtClean="0"/>
              <a:t>Mitra</a:t>
            </a:r>
            <a:r>
              <a:rPr lang="en-US" dirty="0" smtClean="0"/>
              <a:t>, Canadian activist</a:t>
            </a:r>
            <a:endParaRPr lang="en-US" dirty="0"/>
          </a:p>
        </p:txBody>
      </p:sp>
      <p:pic>
        <p:nvPicPr>
          <p:cNvPr id="7" name="Content Placeholder 3" descr="NorthAmerica_glyphosate_foods.jpg"/>
          <p:cNvPicPr>
            <a:picLocks noChangeAspect="1"/>
          </p:cNvPicPr>
          <p:nvPr/>
        </p:nvPicPr>
        <p:blipFill>
          <a:blip r:embed="rId2">
            <a:extLst>
              <a:ext uri="{28A0092B-C50C-407E-A947-70E740481C1C}">
                <a14:useLocalDpi xmlns:a14="http://schemas.microsoft.com/office/drawing/2010/main" val="0"/>
              </a:ext>
            </a:extLst>
          </a:blip>
          <a:srcRect l="-7204" r="-7204"/>
          <a:stretch>
            <a:fillRect/>
          </a:stretch>
        </p:blipFill>
        <p:spPr>
          <a:xfrm>
            <a:off x="368300" y="1417638"/>
            <a:ext cx="8229600" cy="4525963"/>
          </a:xfrm>
          <a:prstGeom prst="rect">
            <a:avLst/>
          </a:prstGeom>
        </p:spPr>
      </p:pic>
    </p:spTree>
    <p:extLst>
      <p:ext uri="{BB962C8B-B14F-4D97-AF65-F5344CB8AC3E}">
        <p14:creationId xmlns:p14="http://schemas.microsoft.com/office/powerpoint/2010/main" val="100353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1143000"/>
          </a:xfrm>
        </p:spPr>
        <p:txBody>
          <a:bodyPr/>
          <a:lstStyle/>
          <a:p>
            <a:r>
              <a:rPr lang="en-US" b="1" dirty="0" smtClean="0"/>
              <a:t>More Data from Tony </a:t>
            </a:r>
            <a:r>
              <a:rPr lang="en-US" b="1" dirty="0" err="1" smtClean="0"/>
              <a:t>Mitra</a:t>
            </a:r>
            <a:endParaRPr lang="en-US" b="1" dirty="0"/>
          </a:p>
        </p:txBody>
      </p:sp>
      <p:pic>
        <p:nvPicPr>
          <p:cNvPr id="4" name="Content Placeholder 3" descr="TonyGlutenFreeOrganicChart.png"/>
          <p:cNvPicPr>
            <a:picLocks noGrp="1" noChangeAspect="1"/>
          </p:cNvPicPr>
          <p:nvPr>
            <p:ph idx="1"/>
          </p:nvPr>
        </p:nvPicPr>
        <p:blipFill>
          <a:blip r:embed="rId2">
            <a:extLst>
              <a:ext uri="{28A0092B-C50C-407E-A947-70E740481C1C}">
                <a14:useLocalDpi xmlns:a14="http://schemas.microsoft.com/office/drawing/2010/main" val="0"/>
              </a:ext>
            </a:extLst>
          </a:blip>
          <a:srcRect l="-78191" r="-78191"/>
          <a:stretch>
            <a:fillRect/>
          </a:stretch>
        </p:blipFill>
        <p:spPr>
          <a:xfrm>
            <a:off x="-449204" y="1231900"/>
            <a:ext cx="9453504" cy="5199063"/>
          </a:xfrm>
        </p:spPr>
      </p:pic>
    </p:spTree>
    <p:extLst>
      <p:ext uri="{BB962C8B-B14F-4D97-AF65-F5344CB8AC3E}">
        <p14:creationId xmlns:p14="http://schemas.microsoft.com/office/powerpoint/2010/main" val="6283748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smtClean="0"/>
              <a:t>“It </a:t>
            </a:r>
            <a:r>
              <a:rPr lang="en-US" dirty="0"/>
              <a:t>is heartbreaking to see how this toxic, dangerous and unnecessary technology can strong arm its way into every facet of a supposedly democratic system and pollute its science, regulatory mechanism, academia, media, and the widest imaginable swath of political process, leaving virtually no clear avenue for the people to correct this wholesale chemical attack on society and an assault on nature</a:t>
            </a:r>
            <a:r>
              <a:rPr lang="en-US" dirty="0" smtClean="0"/>
              <a:t>.”</a:t>
            </a:r>
          </a:p>
          <a:p>
            <a:pPr marL="0" indent="0">
              <a:buNone/>
            </a:pPr>
            <a:endParaRPr lang="en-US" dirty="0"/>
          </a:p>
          <a:p>
            <a:pPr marL="0" indent="0">
              <a:buNone/>
            </a:pPr>
            <a:r>
              <a:rPr lang="en-US" dirty="0" smtClean="0"/>
              <a:t>Tony </a:t>
            </a:r>
            <a:r>
              <a:rPr lang="en-US" dirty="0" err="1" smtClean="0"/>
              <a:t>Mitra</a:t>
            </a:r>
            <a:r>
              <a:rPr lang="en-US" dirty="0" smtClean="0"/>
              <a:t>, </a:t>
            </a:r>
            <a:r>
              <a:rPr lang="en-US" i="1" dirty="0" smtClean="0"/>
              <a:t>Canadian activist</a:t>
            </a:r>
            <a:endParaRPr lang="en-US" i="1" dirty="0"/>
          </a:p>
        </p:txBody>
      </p:sp>
      <p:sp>
        <p:nvSpPr>
          <p:cNvPr id="4" name="Title 1"/>
          <p:cNvSpPr>
            <a:spLocks noGrp="1"/>
          </p:cNvSpPr>
          <p:nvPr>
            <p:ph type="title"/>
          </p:nvPr>
        </p:nvSpPr>
        <p:spPr>
          <a:xfrm>
            <a:off x="457200" y="274638"/>
            <a:ext cx="8229600" cy="1143000"/>
          </a:xfrm>
        </p:spPr>
        <p:txBody>
          <a:bodyPr>
            <a:normAutofit fontScale="90000"/>
          </a:bodyPr>
          <a:lstStyle/>
          <a:p>
            <a:r>
              <a:rPr lang="en-US" b="1" dirty="0" smtClean="0"/>
              <a:t>On Glyphosate Contamination </a:t>
            </a:r>
            <a:br>
              <a:rPr lang="en-US" b="1" dirty="0" smtClean="0"/>
            </a:br>
            <a:r>
              <a:rPr lang="en-US" b="1" dirty="0" smtClean="0"/>
              <a:t>in Food Products </a:t>
            </a:r>
            <a:r>
              <a:rPr lang="mr-IN" b="1" dirty="0" smtClean="0"/>
              <a:t>…</a:t>
            </a:r>
            <a:endParaRPr lang="en-US" b="1" dirty="0"/>
          </a:p>
        </p:txBody>
      </p:sp>
    </p:spTree>
    <p:extLst>
      <p:ext uri="{BB962C8B-B14F-4D97-AF65-F5344CB8AC3E}">
        <p14:creationId xmlns:p14="http://schemas.microsoft.com/office/powerpoint/2010/main" val="15451493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6305"/>
            <a:ext cx="8229600" cy="1143000"/>
          </a:xfrm>
        </p:spPr>
        <p:txBody>
          <a:bodyPr>
            <a:normAutofit fontScale="90000"/>
          </a:bodyPr>
          <a:lstStyle/>
          <a:p>
            <a:r>
              <a:rPr lang="en-US" b="1" dirty="0"/>
              <a:t>Some symptoms </a:t>
            </a:r>
            <a:r>
              <a:rPr lang="en-US" b="1" dirty="0" smtClean="0"/>
              <a:t>of</a:t>
            </a:r>
            <a:br>
              <a:rPr lang="en-US" b="1" dirty="0" smtClean="0"/>
            </a:br>
            <a:r>
              <a:rPr lang="en-US" b="1" dirty="0" smtClean="0"/>
              <a:t> </a:t>
            </a:r>
            <a:r>
              <a:rPr lang="en-US" b="1" dirty="0"/>
              <a:t>severe glyphosate poisoning</a:t>
            </a:r>
            <a:r>
              <a:rPr lang="en-US" b="1" dirty="0">
                <a:solidFill>
                  <a:srgbClr val="FF0000"/>
                </a:solidFill>
              </a:rPr>
              <a:t>*</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smtClean="0"/>
              <a:t>Pulmonary </a:t>
            </a:r>
            <a:r>
              <a:rPr lang="en-US" dirty="0"/>
              <a:t>edema</a:t>
            </a:r>
          </a:p>
          <a:p>
            <a:r>
              <a:rPr lang="en-US" dirty="0"/>
              <a:t>Respiratory distress sometimes necessitating intubation</a:t>
            </a:r>
          </a:p>
          <a:p>
            <a:r>
              <a:rPr lang="en-US" dirty="0" err="1"/>
              <a:t>Dysrrhythmia</a:t>
            </a:r>
            <a:endParaRPr lang="en-US" dirty="0"/>
          </a:p>
          <a:p>
            <a:r>
              <a:rPr lang="en-US" dirty="0"/>
              <a:t>Renal failure</a:t>
            </a:r>
          </a:p>
          <a:p>
            <a:r>
              <a:rPr lang="en-US" dirty="0"/>
              <a:t>Altered consciousness</a:t>
            </a:r>
          </a:p>
          <a:p>
            <a:r>
              <a:rPr lang="en-US" dirty="0"/>
              <a:t>Shock (very low blood pressure)</a:t>
            </a:r>
          </a:p>
          <a:p>
            <a:r>
              <a:rPr lang="en-US" dirty="0"/>
              <a:t>Blood </a:t>
            </a:r>
            <a:r>
              <a:rPr lang="en-US" dirty="0" smtClean="0"/>
              <a:t>parameters</a:t>
            </a:r>
          </a:p>
          <a:p>
            <a:pPr lvl="1"/>
            <a:r>
              <a:rPr lang="en-US" dirty="0" smtClean="0"/>
              <a:t>Acidosis</a:t>
            </a:r>
          </a:p>
          <a:p>
            <a:pPr lvl="1"/>
            <a:r>
              <a:rPr lang="en-US" dirty="0" smtClean="0"/>
              <a:t>Low </a:t>
            </a:r>
            <a:r>
              <a:rPr lang="en-US" dirty="0"/>
              <a:t>serum </a:t>
            </a:r>
            <a:r>
              <a:rPr lang="en-US" dirty="0" smtClean="0"/>
              <a:t>oxygen</a:t>
            </a:r>
          </a:p>
          <a:p>
            <a:pPr lvl="1"/>
            <a:r>
              <a:rPr lang="en-US" dirty="0" smtClean="0"/>
              <a:t>High </a:t>
            </a:r>
            <a:r>
              <a:rPr lang="en-US" dirty="0"/>
              <a:t>white blood cell </a:t>
            </a:r>
            <a:r>
              <a:rPr lang="en-US" dirty="0" smtClean="0"/>
              <a:t>count</a:t>
            </a:r>
          </a:p>
          <a:p>
            <a:pPr lvl="1"/>
            <a:r>
              <a:rPr lang="en-US" dirty="0" smtClean="0"/>
              <a:t>High </a:t>
            </a:r>
            <a:r>
              <a:rPr lang="en-US" dirty="0"/>
              <a:t>serum phosphate, potassium; low serum bicarbonate</a:t>
            </a:r>
          </a:p>
          <a:p>
            <a:endParaRPr lang="en-US" dirty="0"/>
          </a:p>
        </p:txBody>
      </p:sp>
      <p:sp>
        <p:nvSpPr>
          <p:cNvPr id="5" name="TextBox 4"/>
          <p:cNvSpPr txBox="1"/>
          <p:nvPr/>
        </p:nvSpPr>
        <p:spPr>
          <a:xfrm>
            <a:off x="869000" y="6326218"/>
            <a:ext cx="7079958" cy="400110"/>
          </a:xfrm>
          <a:prstGeom prst="rect">
            <a:avLst/>
          </a:prstGeom>
          <a:noFill/>
        </p:spPr>
        <p:txBody>
          <a:bodyPr wrap="none" rtlCol="0">
            <a:spAutoFit/>
          </a:bodyPr>
          <a:lstStyle/>
          <a:p>
            <a:r>
              <a:rPr lang="en-US" sz="2000" dirty="0">
                <a:solidFill>
                  <a:srgbClr val="FF0000"/>
                </a:solidFill>
              </a:rPr>
              <a:t>*</a:t>
            </a:r>
            <a:r>
              <a:rPr lang="en-US" sz="2000" dirty="0"/>
              <a:t>H-L Lee et al, Academic Emergency Medicine 2000; 7(8):906-910.</a:t>
            </a:r>
          </a:p>
        </p:txBody>
      </p:sp>
    </p:spTree>
    <p:extLst>
      <p:ext uri="{BB962C8B-B14F-4D97-AF65-F5344CB8AC3E}">
        <p14:creationId xmlns:p14="http://schemas.microsoft.com/office/powerpoint/2010/main" val="18789186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819067" y="2218450"/>
            <a:ext cx="750593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Gut </a:t>
            </a:r>
            <a:r>
              <a:rPr lang="en-US"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Dysbiosis</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and Autism</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336688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457200" y="1193800"/>
            <a:ext cx="8229600" cy="4525963"/>
          </a:xfrm>
        </p:spPr>
        <p:txBody>
          <a:bodyPr>
            <a:noAutofit/>
          </a:bodyPr>
          <a:lstStyle/>
          <a:p>
            <a:r>
              <a:rPr lang="en-US" sz="2400" dirty="0" smtClean="0"/>
              <a:t>Overview</a:t>
            </a:r>
          </a:p>
          <a:p>
            <a:r>
              <a:rPr lang="en-US" sz="2400" dirty="0"/>
              <a:t>Gut </a:t>
            </a:r>
            <a:r>
              <a:rPr lang="en-US" sz="2400" dirty="0" err="1"/>
              <a:t>Dysbiosis</a:t>
            </a:r>
            <a:r>
              <a:rPr lang="en-US" sz="2400" dirty="0"/>
              <a:t> and </a:t>
            </a:r>
            <a:r>
              <a:rPr lang="en-US" sz="2400" dirty="0" smtClean="0"/>
              <a:t>Autism</a:t>
            </a:r>
          </a:p>
          <a:p>
            <a:r>
              <a:rPr lang="en-US" sz="2400" dirty="0" smtClean="0"/>
              <a:t>Lab Animals and Farm Animals</a:t>
            </a:r>
          </a:p>
          <a:p>
            <a:r>
              <a:rPr lang="en-US" sz="2400" dirty="0" smtClean="0"/>
              <a:t>Diabetes, Obesity &amp; Glyphosate</a:t>
            </a:r>
          </a:p>
          <a:p>
            <a:r>
              <a:rPr lang="en-US" sz="2400" dirty="0" smtClean="0"/>
              <a:t>Autoimmune Disease</a:t>
            </a:r>
          </a:p>
          <a:p>
            <a:r>
              <a:rPr lang="en-US" sz="2400" dirty="0" smtClean="0"/>
              <a:t>Endocrine Disruption and Developmental Disorders</a:t>
            </a:r>
          </a:p>
          <a:p>
            <a:r>
              <a:rPr lang="en-US" sz="2400" dirty="0" smtClean="0"/>
              <a:t>Kidney Failure</a:t>
            </a:r>
          </a:p>
          <a:p>
            <a:r>
              <a:rPr lang="en-US" sz="2400" dirty="0" smtClean="0"/>
              <a:t>Species in Distress</a:t>
            </a:r>
          </a:p>
          <a:p>
            <a:r>
              <a:rPr lang="en-US" sz="2400" dirty="0" err="1" smtClean="0"/>
              <a:t>Fusarium</a:t>
            </a:r>
            <a:r>
              <a:rPr lang="en-US" sz="2400" dirty="0" smtClean="0"/>
              <a:t> and Root Rot</a:t>
            </a:r>
          </a:p>
          <a:p>
            <a:r>
              <a:rPr lang="en-US" sz="2400" dirty="0"/>
              <a:t>Massive Die-off of Marine </a:t>
            </a:r>
            <a:r>
              <a:rPr lang="en-US" sz="2400" dirty="0" smtClean="0"/>
              <a:t>Life</a:t>
            </a:r>
          </a:p>
          <a:p>
            <a:r>
              <a:rPr lang="en-US" sz="2400" dirty="0" smtClean="0"/>
              <a:t>Solutions</a:t>
            </a:r>
          </a:p>
          <a:p>
            <a:r>
              <a:rPr lang="en-US" sz="2400" dirty="0" smtClean="0"/>
              <a:t>Summary</a:t>
            </a:r>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435507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91062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2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Toxic Clostridia metabolites lead to excess dopamine expression</a:t>
            </a:r>
          </a:p>
          <a:p>
            <a:r>
              <a:rPr lang="en-US" dirty="0" smtClean="0"/>
              <a:t>Damage to neurons in the brain through oxidative stress </a:t>
            </a:r>
            <a:endParaRPr lang="en-US" dirty="0"/>
          </a:p>
          <a:p>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20037549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1"/>
            <a:ext cx="8229600" cy="1143000"/>
          </a:xfrm>
        </p:spPr>
        <p:txBody>
          <a:bodyPr/>
          <a:lstStyle/>
          <a:p>
            <a:r>
              <a:rPr lang="en-US" b="1" dirty="0" smtClean="0"/>
              <a:t>Pathogen Overgrowth in Poultry</a:t>
            </a:r>
            <a:r>
              <a:rPr lang="en-US" b="1" dirty="0" smtClean="0">
                <a:solidFill>
                  <a:srgbClr val="FF0000"/>
                </a:solidFill>
              </a:rPr>
              <a:t>*</a:t>
            </a:r>
            <a:endParaRPr lang="en-US" b="1" dirty="0">
              <a:solidFill>
                <a:srgbClr val="FF0000"/>
              </a:solidFill>
            </a:endParaRPr>
          </a:p>
        </p:txBody>
      </p:sp>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47" y="1845337"/>
            <a:ext cx="1337757"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790700"/>
            <a:ext cx="1130548"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Tree>
    <p:extLst>
      <p:ext uri="{BB962C8B-B14F-4D97-AF65-F5344CB8AC3E}">
        <p14:creationId xmlns:p14="http://schemas.microsoft.com/office/powerpoint/2010/main" val="22293862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More evidence linking autism to 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blocks</a:t>
            </a:r>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1164375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40"/>
            <a:ext cx="8229600" cy="1143000"/>
          </a:xfrm>
        </p:spPr>
        <p:txBody>
          <a:bodyPr>
            <a:normAutofit fontScale="90000"/>
          </a:bodyPr>
          <a:lstStyle/>
          <a:p>
            <a:r>
              <a:rPr lang="en-US" b="1" dirty="0" smtClean="0"/>
              <a:t>Glyphosate and AMPA in GMO Soy</a:t>
            </a:r>
            <a:r>
              <a:rPr lang="en-US" b="1" dirty="0" smtClean="0">
                <a:solidFill>
                  <a:srgbClr val="FF0000"/>
                </a:solidFill>
              </a:rPr>
              <a:t>*</a:t>
            </a:r>
            <a:endParaRPr lang="en-US" b="1" dirty="0">
              <a:solidFill>
                <a:srgbClr val="FF0000"/>
              </a:solidFill>
            </a:endParaRPr>
          </a:p>
        </p:txBody>
      </p:sp>
      <p:pic>
        <p:nvPicPr>
          <p:cNvPr id="4" name="Content Placeholder 3" descr="glyphosate_in_GM_soy.png"/>
          <p:cNvPicPr>
            <a:picLocks noGrp="1" noChangeAspect="1"/>
          </p:cNvPicPr>
          <p:nvPr>
            <p:ph idx="1"/>
          </p:nvPr>
        </p:nvPicPr>
        <p:blipFill>
          <a:blip r:embed="rId3">
            <a:extLst>
              <a:ext uri="{28A0092B-C50C-407E-A947-70E740481C1C}">
                <a14:useLocalDpi xmlns:a14="http://schemas.microsoft.com/office/drawing/2010/main" val="0"/>
              </a:ext>
            </a:extLst>
          </a:blip>
          <a:srcRect l="-23330" r="-23330"/>
          <a:stretch>
            <a:fillRect/>
          </a:stretch>
        </p:blipFill>
        <p:spPr>
          <a:xfrm>
            <a:off x="2218269" y="1422407"/>
            <a:ext cx="8229600" cy="4525963"/>
          </a:xfrm>
        </p:spPr>
      </p:pic>
      <p:sp>
        <p:nvSpPr>
          <p:cNvPr id="5" name="TextBox 4"/>
          <p:cNvSpPr txBox="1"/>
          <p:nvPr/>
        </p:nvSpPr>
        <p:spPr>
          <a:xfrm>
            <a:off x="254002" y="6126163"/>
            <a:ext cx="8686800" cy="646331"/>
          </a:xfrm>
          <a:prstGeom prst="rect">
            <a:avLst/>
          </a:prstGeom>
          <a:noFill/>
        </p:spPr>
        <p:txBody>
          <a:bodyPr wrap="square" rtlCol="0">
            <a:spAutoFit/>
          </a:bodyPr>
          <a:lstStyle/>
          <a:p>
            <a:r>
              <a:rPr lang="en-US" dirty="0" smtClean="0">
                <a:solidFill>
                  <a:srgbClr val="FF0000"/>
                </a:solidFill>
              </a:rPr>
              <a:t>*</a:t>
            </a:r>
            <a:r>
              <a:rPr lang="en-US" dirty="0" smtClean="0"/>
              <a:t>Figure 1, T</a:t>
            </a:r>
            <a:r>
              <a:rPr lang="en-US" dirty="0"/>
              <a:t>. </a:t>
            </a:r>
            <a:r>
              <a:rPr lang="en-US" dirty="0" err="1"/>
              <a:t>Bøhn</a:t>
            </a:r>
            <a:r>
              <a:rPr lang="en-US" dirty="0"/>
              <a:t> et al., Compositional differences in soybeans on the market: glyphosate accumulates in Roundup Ready GM soybeans. Food Chemistry (2013) </a:t>
            </a:r>
            <a:r>
              <a:rPr lang="en-US" dirty="0" err="1"/>
              <a:t>Epub</a:t>
            </a:r>
            <a:r>
              <a:rPr lang="en-US" dirty="0"/>
              <a:t> ahead of print.</a:t>
            </a:r>
          </a:p>
        </p:txBody>
      </p:sp>
      <p:sp>
        <p:nvSpPr>
          <p:cNvPr id="6" name="TextBox 5"/>
          <p:cNvSpPr txBox="1"/>
          <p:nvPr/>
        </p:nvSpPr>
        <p:spPr>
          <a:xfrm>
            <a:off x="0" y="1599142"/>
            <a:ext cx="3894665" cy="3785652"/>
          </a:xfrm>
          <a:prstGeom prst="rect">
            <a:avLst/>
          </a:prstGeom>
          <a:noFill/>
        </p:spPr>
        <p:txBody>
          <a:bodyPr wrap="square" rtlCol="0">
            <a:spAutoFit/>
          </a:bodyPr>
          <a:lstStyle/>
          <a:p>
            <a:r>
              <a:rPr lang="en-US" sz="2400" dirty="0" smtClean="0"/>
              <a:t>“we were able </a:t>
            </a:r>
            <a:r>
              <a:rPr lang="en-US" sz="2400" dirty="0"/>
              <a:t>to discriminate GM, conventional and organic soybeans without exception</a:t>
            </a:r>
            <a:r>
              <a:rPr lang="en-US" sz="2400" dirty="0" smtClean="0"/>
              <a:t>,</a:t>
            </a:r>
            <a:r>
              <a:rPr lang="en-US" sz="2400" dirty="0"/>
              <a:t> </a:t>
            </a:r>
            <a:r>
              <a:rPr lang="en-US" sz="2400" dirty="0" smtClean="0"/>
              <a:t>demonstrating ‘</a:t>
            </a:r>
            <a:r>
              <a:rPr lang="en-US" sz="2400" i="1" dirty="0" smtClean="0">
                <a:solidFill>
                  <a:srgbClr val="FF0000"/>
                </a:solidFill>
              </a:rPr>
              <a:t>substantial non-equivalence</a:t>
            </a:r>
            <a:r>
              <a:rPr lang="en-US" sz="2400" dirty="0" smtClean="0"/>
              <a:t>’ in compositional characteristics for  ‘</a:t>
            </a:r>
            <a:r>
              <a:rPr lang="en-US" sz="2400" dirty="0"/>
              <a:t>ready</a:t>
            </a:r>
            <a:r>
              <a:rPr lang="en-US" sz="2400" dirty="0" smtClean="0"/>
              <a:t>-to</a:t>
            </a:r>
            <a:r>
              <a:rPr lang="en-US" sz="2400" dirty="0"/>
              <a:t>-</a:t>
            </a:r>
            <a:r>
              <a:rPr lang="en-US" sz="2400" dirty="0" smtClean="0"/>
              <a:t>market’ soybeans</a:t>
            </a:r>
            <a:r>
              <a:rPr lang="en-US" sz="2400" dirty="0"/>
              <a:t>. </a:t>
            </a:r>
          </a:p>
          <a:p>
            <a:endParaRPr lang="en-US" sz="2400" dirty="0"/>
          </a:p>
        </p:txBody>
      </p:sp>
    </p:spTree>
    <p:extLst>
      <p:ext uri="{BB962C8B-B14F-4D97-AF65-F5344CB8AC3E}">
        <p14:creationId xmlns:p14="http://schemas.microsoft.com/office/powerpoint/2010/main" val="32727681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9" y="274638"/>
            <a:ext cx="9618133" cy="1143000"/>
          </a:xfrm>
        </p:spPr>
        <p:txBody>
          <a:bodyPr>
            <a:normAutofit fontScale="90000"/>
          </a:bodyPr>
          <a:lstStyle/>
          <a:p>
            <a:r>
              <a:rPr lang="en-US" b="1" dirty="0" smtClean="0"/>
              <a:t>Soy Formula Linked to Seizures in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i="1" dirty="0"/>
              <a:t>"There was a 2.6-fold higher rate of febrile seizures, a 2.1-fold higher rate of epilepsy comorbidity and a 4-fold higher rate of simple partial seizures in the autistic children fed soy-based </a:t>
            </a:r>
            <a:r>
              <a:rPr lang="en-US" i="1" dirty="0" smtClean="0"/>
              <a:t>formula" </a:t>
            </a:r>
            <a:endParaRPr lang="en-US" dirty="0"/>
          </a:p>
          <a:p>
            <a:endParaRPr lang="en-US" dirty="0"/>
          </a:p>
        </p:txBody>
      </p:sp>
      <p:pic>
        <p:nvPicPr>
          <p:cNvPr id="4" name="Picture 3" descr="soy_seizu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066" y="3924830"/>
            <a:ext cx="3886200" cy="2184400"/>
          </a:xfrm>
          <a:prstGeom prst="rect">
            <a:avLst/>
          </a:prstGeom>
        </p:spPr>
      </p:pic>
      <p:sp>
        <p:nvSpPr>
          <p:cNvPr id="5" name="TextBox 4"/>
          <p:cNvSpPr txBox="1"/>
          <p:nvPr/>
        </p:nvSpPr>
        <p:spPr>
          <a:xfrm>
            <a:off x="746073" y="6109230"/>
            <a:ext cx="8397927" cy="400110"/>
          </a:xfrm>
          <a:prstGeom prst="rect">
            <a:avLst/>
          </a:prstGeom>
          <a:noFill/>
        </p:spPr>
        <p:txBody>
          <a:bodyPr wrap="none" rtlCol="0">
            <a:spAutoFit/>
          </a:bodyPr>
          <a:lstStyle/>
          <a:p>
            <a:r>
              <a:rPr lang="en-US" sz="2000" dirty="0">
                <a:solidFill>
                  <a:srgbClr val="FF0000"/>
                </a:solidFill>
              </a:rPr>
              <a:t>*</a:t>
            </a:r>
            <a:r>
              <a:rPr lang="en-US" sz="2000" dirty="0"/>
              <a:t>CJ </a:t>
            </a:r>
            <a:r>
              <a:rPr lang="en-US" sz="2000" dirty="0" err="1"/>
              <a:t>Westmark</a:t>
            </a:r>
            <a:r>
              <a:rPr lang="en-US" sz="2000" dirty="0"/>
              <a:t>, </a:t>
            </a:r>
            <a:r>
              <a:rPr lang="en-US" sz="2000" dirty="0" err="1"/>
              <a:t>PLOSOne</a:t>
            </a:r>
            <a:r>
              <a:rPr lang="en-US" sz="2000" dirty="0"/>
              <a:t> March 12, 2014, DOI: 10.1371/journal.pone.0080488.</a:t>
            </a:r>
          </a:p>
        </p:txBody>
      </p:sp>
    </p:spTree>
    <p:extLst>
      <p:ext uri="{BB962C8B-B14F-4D97-AF65-F5344CB8AC3E}">
        <p14:creationId xmlns:p14="http://schemas.microsoft.com/office/powerpoint/2010/main" val="41126404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3" y="274638"/>
            <a:ext cx="9414933" cy="1143000"/>
          </a:xfrm>
        </p:spPr>
        <p:txBody>
          <a:bodyPr>
            <a:normAutofit/>
          </a:bodyPr>
          <a:lstStyle/>
          <a:p>
            <a:r>
              <a:rPr lang="en-US" b="1" dirty="0" smtClean="0"/>
              <a:t>Deaths from Senile Dementia</a:t>
            </a:r>
            <a:r>
              <a:rPr lang="en-US" b="1" dirty="0" smtClean="0">
                <a:solidFill>
                  <a:srgbClr val="FF0000"/>
                </a:solidFill>
              </a:rPr>
              <a:t>*</a:t>
            </a:r>
            <a:endParaRPr lang="en-US" b="1" dirty="0">
              <a:solidFill>
                <a:srgbClr val="FF0000"/>
              </a:solidFill>
            </a:endParaRPr>
          </a:p>
        </p:txBody>
      </p:sp>
      <p:pic>
        <p:nvPicPr>
          <p:cNvPr id="4" name="Content Placeholder 3" descr="dementia age adjusted.gif"/>
          <p:cNvPicPr>
            <a:picLocks noGrp="1" noChangeAspect="1"/>
          </p:cNvPicPr>
          <p:nvPr>
            <p:ph idx="1"/>
          </p:nvPr>
        </p:nvPicPr>
        <p:blipFill>
          <a:blip r:embed="rId2">
            <a:extLst>
              <a:ext uri="{28A0092B-C50C-407E-A947-70E740481C1C}">
                <a14:useLocalDpi xmlns:a14="http://schemas.microsoft.com/office/drawing/2010/main" val="0"/>
              </a:ext>
            </a:extLst>
          </a:blip>
          <a:srcRect l="-13324" r="-13324"/>
          <a:stretch>
            <a:fillRect/>
          </a:stretch>
        </p:blipFill>
        <p:spPr>
          <a:xfrm>
            <a:off x="101600" y="1295400"/>
            <a:ext cx="9042400" cy="4972972"/>
          </a:xfrm>
        </p:spPr>
      </p:pic>
      <p:sp>
        <p:nvSpPr>
          <p:cNvPr id="5" name="TextBox 4"/>
          <p:cNvSpPr txBox="1"/>
          <p:nvPr/>
        </p:nvSpPr>
        <p:spPr>
          <a:xfrm>
            <a:off x="4859867" y="6339470"/>
            <a:ext cx="4085724" cy="400110"/>
          </a:xfrm>
          <a:prstGeom prst="rect">
            <a:avLst/>
          </a:prstGeom>
          <a:noFill/>
        </p:spPr>
        <p:txBody>
          <a:bodyPr wrap="none" rtlCol="0">
            <a:spAutoFit/>
          </a:bodyPr>
          <a:lstStyle/>
          <a:p>
            <a:r>
              <a:rPr lang="en-US" sz="2000" dirty="0" smtClean="0">
                <a:solidFill>
                  <a:srgbClr val="FF0000"/>
                </a:solidFill>
              </a:rPr>
              <a:t>*</a:t>
            </a:r>
            <a:r>
              <a:rPr lang="en-US" sz="2000" dirty="0" smtClean="0"/>
              <a:t>Plot provided by Dr. Nancy Swanson</a:t>
            </a:r>
            <a:endParaRPr lang="en-US" sz="2000" dirty="0"/>
          </a:p>
        </p:txBody>
      </p:sp>
    </p:spTree>
    <p:extLst>
      <p:ext uri="{BB962C8B-B14F-4D97-AF65-F5344CB8AC3E}">
        <p14:creationId xmlns:p14="http://schemas.microsoft.com/office/powerpoint/2010/main" val="34239916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121061" y="2218450"/>
            <a:ext cx="4901965"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Lab </a:t>
            </a: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Animals and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Farm Animals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854882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Mammary Tumors in Rats</a:t>
            </a:r>
            <a:r>
              <a:rPr lang="en-US" b="1" dirty="0" smtClean="0">
                <a:solidFill>
                  <a:srgbClr val="FF0000"/>
                </a:solidFill>
              </a:rPr>
              <a:t>*</a:t>
            </a:r>
            <a:endParaRPr lang="en-US" b="1" dirty="0">
              <a:solidFill>
                <a:srgbClr val="FF0000"/>
              </a:solidFill>
            </a:endParaRPr>
          </a:p>
        </p:txBody>
      </p:sp>
      <p:pic>
        <p:nvPicPr>
          <p:cNvPr id="4" name="Content Placeholder 3" descr="seralini_rats.png"/>
          <p:cNvPicPr>
            <a:picLocks noGrp="1" noChangeAspect="1"/>
          </p:cNvPicPr>
          <p:nvPr>
            <p:ph idx="1"/>
          </p:nvPr>
        </p:nvPicPr>
        <p:blipFill>
          <a:blip r:embed="rId3">
            <a:extLst>
              <a:ext uri="{28A0092B-C50C-407E-A947-70E740481C1C}">
                <a14:useLocalDpi xmlns:a14="http://schemas.microsoft.com/office/drawing/2010/main" val="0"/>
              </a:ext>
            </a:extLst>
          </a:blip>
          <a:srcRect l="-3769" r="-3769"/>
          <a:stretch>
            <a:fillRect/>
          </a:stretch>
        </p:blipFill>
        <p:spPr/>
      </p:pic>
      <p:sp>
        <p:nvSpPr>
          <p:cNvPr id="3" name="TextBox 2"/>
          <p:cNvSpPr txBox="1"/>
          <p:nvPr/>
        </p:nvSpPr>
        <p:spPr>
          <a:xfrm>
            <a:off x="780143" y="819834"/>
            <a:ext cx="7906657" cy="830997"/>
          </a:xfrm>
          <a:prstGeom prst="rect">
            <a:avLst/>
          </a:prstGeom>
          <a:noFill/>
        </p:spPr>
        <p:txBody>
          <a:bodyPr wrap="square" rtlCol="0">
            <a:spAutoFit/>
          </a:bodyPr>
          <a:lstStyle/>
          <a:p>
            <a:r>
              <a:rPr lang="en-US" sz="2400" dirty="0" smtClean="0"/>
              <a:t>Rats through their entire lifespan exposed to Roundup at levels well below established safety limits</a:t>
            </a:r>
            <a:endParaRPr lang="en-US" sz="2400" dirty="0"/>
          </a:p>
        </p:txBody>
      </p:sp>
      <p:sp>
        <p:nvSpPr>
          <p:cNvPr id="6" name="TextBox 5"/>
          <p:cNvSpPr txBox="1"/>
          <p:nvPr/>
        </p:nvSpPr>
        <p:spPr>
          <a:xfrm>
            <a:off x="1405458" y="6126163"/>
            <a:ext cx="6703378" cy="400110"/>
          </a:xfrm>
          <a:prstGeom prst="rect">
            <a:avLst/>
          </a:prstGeom>
          <a:noFill/>
        </p:spPr>
        <p:txBody>
          <a:bodyPr wrap="none" rtlCol="0">
            <a:spAutoFit/>
          </a:bodyPr>
          <a:lstStyle/>
          <a:p>
            <a:r>
              <a:rPr lang="fr-FR" sz="2000" dirty="0" smtClean="0">
                <a:solidFill>
                  <a:srgbClr val="FF0000"/>
                </a:solidFill>
              </a:rPr>
              <a:t>*</a:t>
            </a:r>
            <a:r>
              <a:rPr lang="fr-FR" sz="2000" dirty="0" smtClean="0"/>
              <a:t>G-E </a:t>
            </a:r>
            <a:r>
              <a:rPr lang="fr-FR" sz="2000" dirty="0" err="1" smtClean="0"/>
              <a:t>Séralini</a:t>
            </a:r>
            <a:r>
              <a:rPr lang="fr-FR" sz="2000" dirty="0" smtClean="0"/>
              <a:t> </a:t>
            </a:r>
            <a:r>
              <a:rPr lang="fr-FR" sz="2000" dirty="0"/>
              <a:t>et al. </a:t>
            </a:r>
            <a:r>
              <a:rPr lang="fr-FR" sz="2000" dirty="0" err="1"/>
              <a:t>Environmental</a:t>
            </a:r>
            <a:r>
              <a:rPr lang="fr-FR" sz="2000" dirty="0"/>
              <a:t> Sciences Europe 2014, 26:14 </a:t>
            </a:r>
          </a:p>
        </p:txBody>
      </p:sp>
    </p:spTree>
    <p:extLst>
      <p:ext uri="{BB962C8B-B14F-4D97-AF65-F5344CB8AC3E}">
        <p14:creationId xmlns:p14="http://schemas.microsoft.com/office/powerpoint/2010/main" val="23980349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Conclusions from Rat Study </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i="1" dirty="0" smtClean="0">
                <a:solidFill>
                  <a:srgbClr val="FF0000"/>
                </a:solidFill>
              </a:rPr>
              <a:t>Female rats had                                                           greatly increased risk of                                               mammary tumors</a:t>
            </a:r>
          </a:p>
          <a:p>
            <a:r>
              <a:rPr lang="en-US" dirty="0" smtClean="0"/>
              <a:t>Males had significantly                                                             increased risk of tumors                                                                        of the liver and kidney</a:t>
            </a:r>
          </a:p>
          <a:p>
            <a:r>
              <a:rPr lang="en-US" dirty="0" smtClean="0"/>
              <a:t>Sex hormone disruption                                                         for both males and females</a:t>
            </a:r>
          </a:p>
          <a:p>
            <a:r>
              <a:rPr lang="en-US" dirty="0" smtClean="0"/>
              <a:t>Enhanced oxidative stress</a:t>
            </a:r>
          </a:p>
          <a:p>
            <a:r>
              <a:rPr lang="en-US" dirty="0" smtClean="0"/>
              <a:t>Very significant kidney dysfunction</a:t>
            </a:r>
          </a:p>
          <a:p>
            <a:r>
              <a:rPr lang="en-US" i="1" dirty="0" smtClean="0">
                <a:solidFill>
                  <a:srgbClr val="FF0000"/>
                </a:solidFill>
              </a:rPr>
              <a:t>Effects didn’t become apparent until after 4 months</a:t>
            </a:r>
            <a:endParaRPr lang="en-US" i="1" dirty="0">
              <a:solidFill>
                <a:srgbClr val="FF0000"/>
              </a:solidFill>
            </a:endParaRPr>
          </a:p>
        </p:txBody>
      </p:sp>
      <p:pic>
        <p:nvPicPr>
          <p:cNvPr id="6" name="Picture 5" descr="r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955" y="1290638"/>
            <a:ext cx="3091845" cy="3280337"/>
          </a:xfrm>
          <a:prstGeom prst="rect">
            <a:avLst/>
          </a:prstGeom>
        </p:spPr>
      </p:pic>
      <p:sp>
        <p:nvSpPr>
          <p:cNvPr id="5" name="TextBox 4"/>
          <p:cNvSpPr txBox="1"/>
          <p:nvPr/>
        </p:nvSpPr>
        <p:spPr>
          <a:xfrm>
            <a:off x="812806" y="6174348"/>
            <a:ext cx="6831117" cy="707886"/>
          </a:xfrm>
          <a:prstGeom prst="rect">
            <a:avLst/>
          </a:prstGeom>
          <a:noFill/>
        </p:spPr>
        <p:txBody>
          <a:bodyPr wrap="none" rtlCol="0">
            <a:spAutoFit/>
          </a:bodyPr>
          <a:lstStyle/>
          <a:p>
            <a:r>
              <a:rPr lang="fr-FR" sz="2000" dirty="0" smtClean="0">
                <a:solidFill>
                  <a:srgbClr val="FF0000"/>
                </a:solidFill>
              </a:rPr>
              <a:t>*</a:t>
            </a:r>
            <a:r>
              <a:rPr lang="fr-FR" sz="2000" dirty="0" smtClean="0"/>
              <a:t>G-E </a:t>
            </a:r>
            <a:r>
              <a:rPr lang="fr-FR" sz="2000" dirty="0" err="1" smtClean="0"/>
              <a:t>Séralini</a:t>
            </a:r>
            <a:r>
              <a:rPr lang="fr-FR" sz="2000" dirty="0" smtClean="0"/>
              <a:t> </a:t>
            </a:r>
            <a:r>
              <a:rPr lang="fr-FR" sz="2000" dirty="0"/>
              <a:t>et al. </a:t>
            </a:r>
            <a:r>
              <a:rPr lang="fr-FR" sz="2000" dirty="0" err="1"/>
              <a:t>Environmental</a:t>
            </a:r>
            <a:r>
              <a:rPr lang="fr-FR" sz="2000" dirty="0"/>
              <a:t> Sciences Europe 2014, 26:14 </a:t>
            </a:r>
          </a:p>
          <a:p>
            <a:endParaRPr lang="en-US" sz="2000" dirty="0"/>
          </a:p>
        </p:txBody>
      </p:sp>
    </p:spTree>
    <p:extLst>
      <p:ext uri="{BB962C8B-B14F-4D97-AF65-F5344CB8AC3E}">
        <p14:creationId xmlns:p14="http://schemas.microsoft.com/office/powerpoint/2010/main" val="18832092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103153" y="2218450"/>
            <a:ext cx="293774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Overview</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690820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203200" y="1293743"/>
            <a:ext cx="8940800" cy="4917096"/>
          </a:xfrm>
        </p:spPr>
      </p:pic>
      <p:sp>
        <p:nvSpPr>
          <p:cNvPr id="2" name="Title 1"/>
          <p:cNvSpPr>
            <a:spLocks noGrp="1"/>
          </p:cNvSpPr>
          <p:nvPr>
            <p:ph type="title"/>
          </p:nvPr>
        </p:nvSpPr>
        <p:spPr>
          <a:xfrm>
            <a:off x="457200" y="189973"/>
            <a:ext cx="8229600" cy="1143000"/>
          </a:xfrm>
        </p:spPr>
        <p:txBody>
          <a:bodyPr>
            <a:normAutofit fontScale="90000"/>
          </a:bodyPr>
          <a:lstStyle/>
          <a:p>
            <a:r>
              <a:rPr lang="en-US" b="1" dirty="0" smtClean="0"/>
              <a:t>Severe Deficiency in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032933" y="6451600"/>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989935"/>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
        <p:nvSpPr>
          <p:cNvPr id="6" name="TextBox 5"/>
          <p:cNvSpPr txBox="1"/>
          <p:nvPr/>
        </p:nvSpPr>
        <p:spPr>
          <a:xfrm rot="16200000">
            <a:off x="2083762" y="4648202"/>
            <a:ext cx="1274357" cy="369332"/>
          </a:xfrm>
          <a:prstGeom prst="rect">
            <a:avLst/>
          </a:prstGeom>
          <a:solidFill>
            <a:srgbClr val="FFFFFF"/>
          </a:solidFill>
        </p:spPr>
        <p:txBody>
          <a:bodyPr wrap="none" rtlCol="0">
            <a:spAutoFit/>
          </a:bodyPr>
          <a:lstStyle/>
          <a:p>
            <a:r>
              <a:rPr lang="en-US" dirty="0" smtClean="0"/>
              <a:t>Manganese</a:t>
            </a:r>
            <a:endParaRPr lang="en-US" dirty="0"/>
          </a:p>
        </p:txBody>
      </p:sp>
      <p:sp>
        <p:nvSpPr>
          <p:cNvPr id="7" name="TextBox 6"/>
          <p:cNvSpPr txBox="1"/>
          <p:nvPr/>
        </p:nvSpPr>
        <p:spPr>
          <a:xfrm rot="16200000">
            <a:off x="2357400" y="2095499"/>
            <a:ext cx="791615" cy="369332"/>
          </a:xfrm>
          <a:prstGeom prst="rect">
            <a:avLst/>
          </a:prstGeom>
          <a:solidFill>
            <a:srgbClr val="FFFFFF"/>
          </a:solidFill>
        </p:spPr>
        <p:txBody>
          <a:bodyPr wrap="none" rtlCol="0">
            <a:spAutoFit/>
          </a:bodyPr>
          <a:lstStyle/>
          <a:p>
            <a:r>
              <a:rPr lang="en-US" dirty="0" smtClean="0"/>
              <a:t>Cobalt</a:t>
            </a:r>
            <a:endParaRPr lang="en-US" dirty="0"/>
          </a:p>
        </p:txBody>
      </p:sp>
    </p:spTree>
    <p:extLst>
      <p:ext uri="{BB962C8B-B14F-4D97-AF65-F5344CB8AC3E}">
        <p14:creationId xmlns:p14="http://schemas.microsoft.com/office/powerpoint/2010/main" val="4715667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203200" y="1293743"/>
            <a:ext cx="8940800" cy="4917096"/>
          </a:xfrm>
        </p:spPr>
      </p:pic>
      <p:sp>
        <p:nvSpPr>
          <p:cNvPr id="2" name="Title 1"/>
          <p:cNvSpPr>
            <a:spLocks noGrp="1"/>
          </p:cNvSpPr>
          <p:nvPr>
            <p:ph type="title"/>
          </p:nvPr>
        </p:nvSpPr>
        <p:spPr>
          <a:xfrm>
            <a:off x="457200" y="189973"/>
            <a:ext cx="8229600" cy="1143000"/>
          </a:xfrm>
        </p:spPr>
        <p:txBody>
          <a:bodyPr>
            <a:normAutofit fontScale="90000"/>
          </a:bodyPr>
          <a:lstStyle/>
          <a:p>
            <a:r>
              <a:rPr lang="en-US" b="1" dirty="0" smtClean="0"/>
              <a:t>Severe Deficiency in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032933" y="6451600"/>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989935"/>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
        <p:nvSpPr>
          <p:cNvPr id="6" name="TextBox 5"/>
          <p:cNvSpPr txBox="1"/>
          <p:nvPr/>
        </p:nvSpPr>
        <p:spPr>
          <a:xfrm rot="16200000">
            <a:off x="2083762" y="4648202"/>
            <a:ext cx="1274357" cy="369332"/>
          </a:xfrm>
          <a:prstGeom prst="rect">
            <a:avLst/>
          </a:prstGeom>
          <a:solidFill>
            <a:srgbClr val="FFFFFF"/>
          </a:solidFill>
        </p:spPr>
        <p:txBody>
          <a:bodyPr wrap="none" rtlCol="0">
            <a:spAutoFit/>
          </a:bodyPr>
          <a:lstStyle/>
          <a:p>
            <a:r>
              <a:rPr lang="en-US" dirty="0" smtClean="0"/>
              <a:t>Manganese</a:t>
            </a:r>
            <a:endParaRPr lang="en-US" dirty="0"/>
          </a:p>
        </p:txBody>
      </p:sp>
      <p:sp>
        <p:nvSpPr>
          <p:cNvPr id="7" name="TextBox 6"/>
          <p:cNvSpPr txBox="1"/>
          <p:nvPr/>
        </p:nvSpPr>
        <p:spPr>
          <a:xfrm rot="16200000">
            <a:off x="2357400" y="2095499"/>
            <a:ext cx="791615" cy="369332"/>
          </a:xfrm>
          <a:prstGeom prst="rect">
            <a:avLst/>
          </a:prstGeom>
          <a:solidFill>
            <a:srgbClr val="FFFFFF"/>
          </a:solidFill>
        </p:spPr>
        <p:txBody>
          <a:bodyPr wrap="none" rtlCol="0">
            <a:spAutoFit/>
          </a:bodyPr>
          <a:lstStyle/>
          <a:p>
            <a:r>
              <a:rPr lang="en-US" dirty="0" smtClean="0"/>
              <a:t>Cobalt</a:t>
            </a:r>
            <a:endParaRPr lang="en-US" dirty="0"/>
          </a:p>
        </p:txBody>
      </p:sp>
      <p:sp>
        <p:nvSpPr>
          <p:cNvPr id="8" name="TextBox 7"/>
          <p:cNvSpPr txBox="1"/>
          <p:nvPr/>
        </p:nvSpPr>
        <p:spPr>
          <a:xfrm>
            <a:off x="1535774" y="1531714"/>
            <a:ext cx="5779426" cy="2677656"/>
          </a:xfrm>
          <a:prstGeom prst="rect">
            <a:avLst/>
          </a:prstGeom>
          <a:solidFill>
            <a:srgbClr val="FFF9A2"/>
          </a:solidFill>
          <a:ln>
            <a:solidFill>
              <a:schemeClr val="tx1"/>
            </a:solidFill>
          </a:ln>
        </p:spPr>
        <p:txBody>
          <a:bodyPr wrap="square" rtlCol="0">
            <a:spAutoFit/>
          </a:bodyPr>
          <a:lstStyle/>
          <a:p>
            <a:pPr algn="ctr"/>
            <a:endParaRPr lang="en-US" sz="2800" dirty="0" smtClean="0"/>
          </a:p>
          <a:p>
            <a:pPr algn="ctr"/>
            <a:r>
              <a:rPr lang="en-US" sz="2800" dirty="0" smtClean="0"/>
              <a:t>Manganese deficiency has also      been linked to autism</a:t>
            </a:r>
            <a:r>
              <a:rPr lang="en-US" sz="2800" dirty="0" smtClean="0">
                <a:solidFill>
                  <a:srgbClr val="FF0000"/>
                </a:solidFill>
              </a:rPr>
              <a:t>**</a:t>
            </a:r>
          </a:p>
          <a:p>
            <a:pPr algn="ctr"/>
            <a:endParaRPr lang="en-US" sz="2800" dirty="0"/>
          </a:p>
          <a:p>
            <a:r>
              <a:rPr lang="en-US" sz="2800" dirty="0">
                <a:solidFill>
                  <a:srgbClr val="FF0000"/>
                </a:solidFill>
              </a:rPr>
              <a:t>**</a:t>
            </a:r>
            <a:r>
              <a:rPr lang="en-US" sz="2800" dirty="0"/>
              <a:t>A </a:t>
            </a:r>
            <a:r>
              <a:rPr lang="en-US" sz="2800" dirty="0" err="1"/>
              <a:t>Samsel</a:t>
            </a:r>
            <a:r>
              <a:rPr lang="en-US" sz="2800" dirty="0"/>
              <a:t> and S Seneff. Surgical Neurology International 2015, 6:45.</a:t>
            </a:r>
          </a:p>
        </p:txBody>
      </p:sp>
    </p:spTree>
    <p:extLst>
      <p:ext uri="{BB962C8B-B14F-4D97-AF65-F5344CB8AC3E}">
        <p14:creationId xmlns:p14="http://schemas.microsoft.com/office/powerpoint/2010/main" val="11835659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Infertility in Cattle</a:t>
            </a:r>
            <a:r>
              <a:rPr lang="en-US" b="1" dirty="0" smtClean="0">
                <a:solidFill>
                  <a:srgbClr val="FF0000"/>
                </a:solidFill>
              </a:rPr>
              <a:t>*</a:t>
            </a:r>
            <a:endParaRPr lang="en-US" b="1" dirty="0">
              <a:solidFill>
                <a:srgbClr val="FF0000"/>
              </a:solidFill>
            </a:endParaRPr>
          </a:p>
        </p:txBody>
      </p:sp>
      <p:pic>
        <p:nvPicPr>
          <p:cNvPr id="4" name="Content Placeholder 3" descr="cow-eating-grass.jpg"/>
          <p:cNvPicPr>
            <a:picLocks noGrp="1" noChangeAspect="1"/>
          </p:cNvPicPr>
          <p:nvPr>
            <p:ph idx="1"/>
          </p:nvPr>
        </p:nvPicPr>
        <p:blipFill>
          <a:blip r:embed="rId3">
            <a:extLst>
              <a:ext uri="{28A0092B-C50C-407E-A947-70E740481C1C}">
                <a14:useLocalDpi xmlns:a14="http://schemas.microsoft.com/office/drawing/2010/main" val="0"/>
              </a:ext>
            </a:extLst>
          </a:blip>
          <a:srcRect t="6461" b="6461"/>
          <a:stretch>
            <a:fillRect/>
          </a:stretch>
        </p:blipFill>
        <p:spPr>
          <a:xfrm>
            <a:off x="4893732" y="1938867"/>
            <a:ext cx="3894667" cy="2141917"/>
          </a:xfrm>
        </p:spPr>
      </p:pic>
      <p:sp>
        <p:nvSpPr>
          <p:cNvPr id="5" name="Content Placeholder 2"/>
          <p:cNvSpPr txBox="1">
            <a:spLocks/>
          </p:cNvSpPr>
          <p:nvPr/>
        </p:nvSpPr>
        <p:spPr>
          <a:xfrm>
            <a:off x="254000" y="1459971"/>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Cows with fatty liver </a:t>
            </a:r>
            <a:r>
              <a:rPr lang="en-US" dirty="0" smtClean="0"/>
              <a:t>                                              disease </a:t>
            </a:r>
            <a:r>
              <a:rPr lang="en-US" dirty="0"/>
              <a:t>had </a:t>
            </a:r>
            <a:r>
              <a:rPr lang="en-US" dirty="0" smtClean="0"/>
              <a:t>statistically                                       </a:t>
            </a:r>
            <a:r>
              <a:rPr lang="en-US" dirty="0"/>
              <a:t>significant indicators of </a:t>
            </a:r>
            <a:r>
              <a:rPr lang="en-US" dirty="0" smtClean="0"/>
              <a:t>                                       impaired </a:t>
            </a:r>
            <a:r>
              <a:rPr lang="en-US" dirty="0"/>
              <a:t>fertility</a:t>
            </a:r>
          </a:p>
          <a:p>
            <a:r>
              <a:rPr lang="en-US" dirty="0"/>
              <a:t>Elevated GGT and </a:t>
            </a:r>
            <a:r>
              <a:rPr lang="en-US" dirty="0" smtClean="0"/>
              <a:t>                                               deficient </a:t>
            </a:r>
            <a:r>
              <a:rPr lang="en-US" dirty="0"/>
              <a:t>glutathione in the follicular fluids</a:t>
            </a:r>
          </a:p>
          <a:p>
            <a:r>
              <a:rPr lang="en-US" dirty="0"/>
              <a:t>Evidence of ketosis leading to impaired glucose supply to the developing egg</a:t>
            </a:r>
            <a:endParaRPr lang="en-US" dirty="0">
              <a:solidFill>
                <a:srgbClr val="FF0000"/>
              </a:solidFill>
            </a:endParaRPr>
          </a:p>
        </p:txBody>
      </p:sp>
      <p:sp>
        <p:nvSpPr>
          <p:cNvPr id="6" name="TextBox 5"/>
          <p:cNvSpPr txBox="1"/>
          <p:nvPr/>
        </p:nvSpPr>
        <p:spPr>
          <a:xfrm>
            <a:off x="457200" y="6200801"/>
            <a:ext cx="8485090" cy="400110"/>
          </a:xfrm>
          <a:prstGeom prst="rect">
            <a:avLst/>
          </a:prstGeom>
          <a:noFill/>
        </p:spPr>
        <p:txBody>
          <a:bodyPr wrap="none" rtlCol="0">
            <a:spAutoFit/>
          </a:bodyPr>
          <a:lstStyle/>
          <a:p>
            <a:r>
              <a:rPr lang="en-US" sz="2000" dirty="0">
                <a:solidFill>
                  <a:srgbClr val="FF0000"/>
                </a:solidFill>
              </a:rPr>
              <a:t>*</a:t>
            </a:r>
            <a:r>
              <a:rPr lang="en-US" sz="2000" dirty="0"/>
              <a:t>B </a:t>
            </a:r>
            <a:r>
              <a:rPr lang="en-US" sz="2000" dirty="0" err="1"/>
              <a:t>Sarentonglaga</a:t>
            </a:r>
            <a:r>
              <a:rPr lang="en-US" sz="2000" dirty="0"/>
              <a:t> et al., J. Reproduction and Development 2013;59(2): 168-173.</a:t>
            </a:r>
          </a:p>
        </p:txBody>
      </p:sp>
    </p:spTree>
    <p:extLst>
      <p:ext uri="{BB962C8B-B14F-4D97-AF65-F5344CB8AC3E}">
        <p14:creationId xmlns:p14="http://schemas.microsoft.com/office/powerpoint/2010/main" val="115287696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7"/>
            <a:ext cx="8229600" cy="1143000"/>
          </a:xfrm>
        </p:spPr>
        <p:txBody>
          <a:bodyPr>
            <a:normAutofit fontScale="90000"/>
          </a:bodyPr>
          <a:lstStyle/>
          <a:p>
            <a:r>
              <a:rPr lang="en-US" b="1" dirty="0" err="1" smtClean="0"/>
              <a:t>Ib</a:t>
            </a:r>
            <a:r>
              <a:rPr lang="en-US" b="1" dirty="0" smtClean="0"/>
              <a:t> Pedersen: Pig Farmer in Europe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“The </a:t>
            </a:r>
            <a:r>
              <a:rPr lang="en-US" dirty="0"/>
              <a:t>summary of my findings is, </a:t>
            </a:r>
            <a:r>
              <a:rPr lang="en-US" dirty="0" smtClean="0"/>
              <a:t>                     without </a:t>
            </a:r>
            <a:r>
              <a:rPr lang="en-US" dirty="0"/>
              <a:t>a doubt, that Roundup </a:t>
            </a:r>
            <a:r>
              <a:rPr lang="en-US" dirty="0" smtClean="0"/>
              <a:t>                      sprayed </a:t>
            </a:r>
            <a:r>
              <a:rPr lang="en-US" dirty="0"/>
              <a:t>on crops is the direct reason </a:t>
            </a:r>
            <a:r>
              <a:rPr lang="en-US" dirty="0" smtClean="0"/>
              <a:t>                  for </a:t>
            </a:r>
            <a:r>
              <a:rPr lang="en-US" dirty="0"/>
              <a:t>the increase in fertility problems, </a:t>
            </a:r>
            <a:r>
              <a:rPr lang="en-US" dirty="0" smtClean="0"/>
              <a:t>                 abortions </a:t>
            </a:r>
            <a:r>
              <a:rPr lang="en-US" dirty="0"/>
              <a:t>and deformities in </a:t>
            </a:r>
            <a:r>
              <a:rPr lang="en-US" dirty="0" smtClean="0"/>
              <a:t>animals                      </a:t>
            </a:r>
            <a:r>
              <a:rPr lang="en-US" dirty="0"/>
              <a:t>and as a farmer, knowing how nature works, I quite expect that people are already affected. </a:t>
            </a:r>
            <a:endParaRPr lang="en-US" dirty="0" smtClean="0"/>
          </a:p>
          <a:p>
            <a:pPr marL="0" indent="0">
              <a:buNone/>
            </a:pPr>
            <a:r>
              <a:rPr lang="en-US" dirty="0" smtClean="0"/>
              <a:t>Glyphosate </a:t>
            </a:r>
            <a:r>
              <a:rPr lang="en-US" dirty="0"/>
              <a:t>is everywhere</a:t>
            </a:r>
            <a:r>
              <a:rPr lang="en-US" dirty="0" smtClean="0"/>
              <a:t>.” </a:t>
            </a:r>
            <a:endParaRPr lang="en-US" dirty="0"/>
          </a:p>
          <a:p>
            <a:endParaRPr lang="en-US" dirty="0"/>
          </a:p>
        </p:txBody>
      </p:sp>
      <p:pic>
        <p:nvPicPr>
          <p:cNvPr id="4" name="Billede 1"/>
          <p:cNvPicPr/>
          <p:nvPr/>
        </p:nvPicPr>
        <p:blipFill>
          <a:blip r:embed="rId3">
            <a:extLst>
              <a:ext uri="{28A0092B-C50C-407E-A947-70E740481C1C}">
                <a14:useLocalDpi xmlns:a14="http://schemas.microsoft.com/office/drawing/2010/main" val="0"/>
              </a:ext>
            </a:extLst>
          </a:blip>
          <a:srcRect/>
          <a:stretch>
            <a:fillRect/>
          </a:stretch>
        </p:blipFill>
        <p:spPr bwMode="auto">
          <a:xfrm>
            <a:off x="6878849" y="1417638"/>
            <a:ext cx="2112751" cy="2341561"/>
          </a:xfrm>
          <a:prstGeom prst="rect">
            <a:avLst/>
          </a:prstGeom>
          <a:noFill/>
        </p:spPr>
      </p:pic>
    </p:spTree>
    <p:extLst>
      <p:ext uri="{BB962C8B-B14F-4D97-AF65-F5344CB8AC3E}">
        <p14:creationId xmlns:p14="http://schemas.microsoft.com/office/powerpoint/2010/main" val="6938344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Infertility in China</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415867" cy="4525963"/>
          </a:xfrm>
        </p:spPr>
        <p:txBody>
          <a:bodyPr>
            <a:normAutofit fontScale="92500" lnSpcReduction="10000"/>
          </a:bodyPr>
          <a:lstStyle/>
          <a:p>
            <a:pPr marL="0" indent="0">
              <a:buNone/>
            </a:pPr>
            <a:r>
              <a:rPr lang="en-US" dirty="0"/>
              <a:t>S</a:t>
            </a:r>
            <a:r>
              <a:rPr lang="en-US" dirty="0" smtClean="0"/>
              <a:t>perm </a:t>
            </a:r>
            <a:r>
              <a:rPr lang="en-US" dirty="0"/>
              <a:t>donor applicants in Hunan Province, </a:t>
            </a:r>
            <a:r>
              <a:rPr lang="en-US" dirty="0" smtClean="0"/>
              <a:t>China</a:t>
            </a:r>
          </a:p>
          <a:p>
            <a:pPr marL="0" indent="0">
              <a:buNone/>
            </a:pPr>
            <a:r>
              <a:rPr lang="en-US" dirty="0" smtClean="0"/>
              <a:t>30,000 young Chinese men</a:t>
            </a:r>
            <a:endParaRPr lang="en-US" dirty="0"/>
          </a:p>
          <a:p>
            <a:pPr marL="0" indent="0">
              <a:buNone/>
            </a:pPr>
            <a:r>
              <a:rPr lang="en-US" dirty="0" smtClean="0"/>
              <a:t>Percentage of healthy sperm </a:t>
            </a:r>
          </a:p>
          <a:p>
            <a:r>
              <a:rPr lang="en-US" dirty="0" smtClean="0"/>
              <a:t>2001: 56%</a:t>
            </a:r>
          </a:p>
          <a:p>
            <a:r>
              <a:rPr lang="en-US" dirty="0" smtClean="0"/>
              <a:t>2015: 18%</a:t>
            </a:r>
          </a:p>
          <a:p>
            <a:pPr marL="0" indent="0">
              <a:buNone/>
            </a:pPr>
            <a:r>
              <a:rPr lang="en-US" dirty="0" smtClean="0"/>
              <a:t>Linear Projection:</a:t>
            </a:r>
          </a:p>
          <a:p>
            <a:r>
              <a:rPr lang="en-US" dirty="0" smtClean="0"/>
              <a:t>2022: 0%</a:t>
            </a:r>
          </a:p>
          <a:p>
            <a:r>
              <a:rPr lang="en-US" dirty="0" smtClean="0"/>
              <a:t>Infertility is a growing problem in the industrialized world</a:t>
            </a:r>
          </a:p>
          <a:p>
            <a:endParaRPr lang="en-US" dirty="0"/>
          </a:p>
        </p:txBody>
      </p:sp>
      <p:pic>
        <p:nvPicPr>
          <p:cNvPr id="4" name="Picture 3" descr="sperm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267" y="2813047"/>
            <a:ext cx="3606800" cy="2028825"/>
          </a:xfrm>
          <a:prstGeom prst="rect">
            <a:avLst/>
          </a:prstGeom>
        </p:spPr>
      </p:pic>
      <p:sp>
        <p:nvSpPr>
          <p:cNvPr id="5" name="TextBox 4"/>
          <p:cNvSpPr txBox="1"/>
          <p:nvPr/>
        </p:nvSpPr>
        <p:spPr>
          <a:xfrm>
            <a:off x="2257855" y="6316133"/>
            <a:ext cx="6615212" cy="400110"/>
          </a:xfrm>
          <a:prstGeom prst="rect">
            <a:avLst/>
          </a:prstGeom>
          <a:noFill/>
        </p:spPr>
        <p:txBody>
          <a:bodyPr wrap="none" rtlCol="0">
            <a:spAutoFit/>
          </a:bodyPr>
          <a:lstStyle/>
          <a:p>
            <a:r>
              <a:rPr lang="en-US" sz="2000" dirty="0" smtClean="0">
                <a:solidFill>
                  <a:srgbClr val="FF0000"/>
                </a:solidFill>
              </a:rPr>
              <a:t>*</a:t>
            </a:r>
            <a:r>
              <a:rPr lang="en-US" sz="2000" dirty="0" smtClean="0"/>
              <a:t>C </a:t>
            </a:r>
            <a:r>
              <a:rPr lang="en-US" sz="2000" dirty="0"/>
              <a:t>Huang et al., Fertility and Sterility Jan. 2017; 107(1): 83-88.</a:t>
            </a:r>
          </a:p>
        </p:txBody>
      </p:sp>
    </p:spTree>
    <p:extLst>
      <p:ext uri="{BB962C8B-B14F-4D97-AF65-F5344CB8AC3E}">
        <p14:creationId xmlns:p14="http://schemas.microsoft.com/office/powerpoint/2010/main" val="14043834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943878" y="2218450"/>
            <a:ext cx="5256329"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Diabetes, Obesity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&amp; Glyphosate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097825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Health Status</a:t>
            </a:r>
            <a:endParaRPr lang="en-US" b="1" dirty="0"/>
          </a:p>
        </p:txBody>
      </p:sp>
      <p:sp>
        <p:nvSpPr>
          <p:cNvPr id="3" name="Content Placeholder 2"/>
          <p:cNvSpPr>
            <a:spLocks noGrp="1"/>
          </p:cNvSpPr>
          <p:nvPr>
            <p:ph idx="1"/>
          </p:nvPr>
        </p:nvSpPr>
        <p:spPr>
          <a:xfrm>
            <a:off x="457200" y="1600200"/>
            <a:ext cx="8476902" cy="4525963"/>
          </a:xfrm>
        </p:spPr>
        <p:txBody>
          <a:bodyPr>
            <a:normAutofit fontScale="92500" lnSpcReduction="20000"/>
          </a:bodyPr>
          <a:lstStyle/>
          <a:p>
            <a:r>
              <a:rPr lang="en-US" dirty="0" smtClean="0"/>
              <a:t>US makes up 5% of the world’s population but consumes more than 50% of the world’s pharmaceutical drugs</a:t>
            </a:r>
          </a:p>
          <a:p>
            <a:r>
              <a:rPr lang="en-US" dirty="0" smtClean="0"/>
              <a:t>We spend more on health care than Japan, France, China, UK, Italy, Canada, Brazil, Spain, and Australia, </a:t>
            </a:r>
            <a:r>
              <a:rPr lang="en-US" i="1" dirty="0" smtClean="0">
                <a:solidFill>
                  <a:srgbClr val="FF0000"/>
                </a:solidFill>
              </a:rPr>
              <a:t>combined </a:t>
            </a:r>
          </a:p>
          <a:p>
            <a:r>
              <a:rPr lang="en-US" dirty="0" smtClean="0"/>
              <a:t>US ranks last or near last among developed</a:t>
            </a:r>
            <a:r>
              <a:rPr lang="en-US" i="1" dirty="0" smtClean="0"/>
              <a:t> </a:t>
            </a:r>
            <a:r>
              <a:rPr lang="en-US" dirty="0" smtClean="0"/>
              <a:t>nations on infant mortality and life expectancy</a:t>
            </a:r>
          </a:p>
          <a:p>
            <a:r>
              <a:rPr lang="en-US" dirty="0" smtClean="0"/>
              <a:t>We also suffer from more chronic illnesses</a:t>
            </a:r>
          </a:p>
          <a:p>
            <a:r>
              <a:rPr lang="en-US" i="1" dirty="0" smtClean="0">
                <a:solidFill>
                  <a:srgbClr val="FF0000"/>
                </a:solidFill>
              </a:rPr>
              <a:t>We consume 25% of the world supply of glyphosate </a:t>
            </a:r>
          </a:p>
          <a:p>
            <a:endParaRPr lang="en-US" dirty="0"/>
          </a:p>
        </p:txBody>
      </p:sp>
    </p:spTree>
    <p:extLst>
      <p:ext uri="{BB962C8B-B14F-4D97-AF65-F5344CB8AC3E}">
        <p14:creationId xmlns:p14="http://schemas.microsoft.com/office/powerpoint/2010/main" val="24888456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gar_obesity_plot.png"/>
          <p:cNvPicPr>
            <a:picLocks noGrp="1" noChangeAspect="1"/>
          </p:cNvPicPr>
          <p:nvPr>
            <p:ph idx="1"/>
          </p:nvPr>
        </p:nvPicPr>
        <p:blipFill>
          <a:blip r:embed="rId3">
            <a:extLst>
              <a:ext uri="{28A0092B-C50C-407E-A947-70E740481C1C}">
                <a14:useLocalDpi xmlns:a14="http://schemas.microsoft.com/office/drawing/2010/main" val="0"/>
              </a:ext>
            </a:extLst>
          </a:blip>
          <a:srcRect l="-11629" r="-11629"/>
          <a:stretch>
            <a:fillRect/>
          </a:stretch>
        </p:blipFill>
        <p:spPr>
          <a:xfrm>
            <a:off x="-870978" y="884695"/>
            <a:ext cx="9557778" cy="5256410"/>
          </a:xfrm>
        </p:spPr>
      </p:pic>
      <p:sp>
        <p:nvSpPr>
          <p:cNvPr id="5" name="TextBox 4"/>
          <p:cNvSpPr txBox="1"/>
          <p:nvPr/>
        </p:nvSpPr>
        <p:spPr>
          <a:xfrm>
            <a:off x="2056411" y="6366590"/>
            <a:ext cx="6844016" cy="400110"/>
          </a:xfrm>
          <a:prstGeom prst="rect">
            <a:avLst/>
          </a:prstGeom>
          <a:noFill/>
        </p:spPr>
        <p:txBody>
          <a:bodyPr wrap="none" rtlCol="0">
            <a:spAutoFit/>
          </a:bodyPr>
          <a:lstStyle/>
          <a:p>
            <a:r>
              <a:rPr lang="en-US" sz="2000" dirty="0" smtClean="0">
                <a:solidFill>
                  <a:srgbClr val="FF0000"/>
                </a:solidFill>
              </a:rPr>
              <a:t>*</a:t>
            </a:r>
            <a:r>
              <a:rPr lang="fr-FR" sz="2000" dirty="0"/>
              <a:t>Figure 1 in R.J. Johnson et al., Am J Clin </a:t>
            </a:r>
            <a:r>
              <a:rPr lang="fr-FR" sz="2000" dirty="0" err="1"/>
              <a:t>Nutr</a:t>
            </a:r>
            <a:r>
              <a:rPr lang="fr-FR" sz="2000" dirty="0"/>
              <a:t> 2007;86:899–906.</a:t>
            </a:r>
            <a:endParaRPr lang="en-US" sz="2000" dirty="0"/>
          </a:p>
        </p:txBody>
      </p:sp>
      <p:sp>
        <p:nvSpPr>
          <p:cNvPr id="2" name="Title 1"/>
          <p:cNvSpPr>
            <a:spLocks noGrp="1"/>
          </p:cNvSpPr>
          <p:nvPr>
            <p:ph type="title"/>
          </p:nvPr>
        </p:nvSpPr>
        <p:spPr>
          <a:xfrm>
            <a:off x="457200" y="-85584"/>
            <a:ext cx="8229600" cy="1143000"/>
          </a:xfrm>
          <a:solidFill>
            <a:srgbClr val="FFFFFF"/>
          </a:solidFill>
        </p:spPr>
        <p:txBody>
          <a:bodyPr/>
          <a:lstStyle/>
          <a:p>
            <a:r>
              <a:rPr lang="en-US" b="1" dirty="0" smtClean="0"/>
              <a:t>Obesity in US over Time</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1535774" y="1531714"/>
            <a:ext cx="4483386" cy="954107"/>
          </a:xfrm>
          <a:prstGeom prst="rect">
            <a:avLst/>
          </a:prstGeom>
          <a:solidFill>
            <a:srgbClr val="FFF9A2"/>
          </a:solidFill>
          <a:ln>
            <a:solidFill>
              <a:schemeClr val="tx1"/>
            </a:solidFill>
          </a:ln>
        </p:spPr>
        <p:txBody>
          <a:bodyPr wrap="square" rtlCol="0">
            <a:spAutoFit/>
          </a:bodyPr>
          <a:lstStyle/>
          <a:p>
            <a:pPr algn="ctr"/>
            <a:r>
              <a:rPr lang="en-US" sz="2800" dirty="0" smtClean="0"/>
              <a:t>Glyphosate was introduced into the food chain in 1975</a:t>
            </a:r>
            <a:endParaRPr lang="en-US" sz="2800" dirty="0"/>
          </a:p>
        </p:txBody>
      </p:sp>
      <p:cxnSp>
        <p:nvCxnSpPr>
          <p:cNvPr id="8" name="Straight Arrow Connector 7"/>
          <p:cNvCxnSpPr/>
          <p:nvPr/>
        </p:nvCxnSpPr>
        <p:spPr>
          <a:xfrm flipV="1">
            <a:off x="6140941" y="4331368"/>
            <a:ext cx="0" cy="71319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7859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 y="274638"/>
            <a:ext cx="9008534" cy="1143000"/>
          </a:xfrm>
        </p:spPr>
        <p:txBody>
          <a:bodyPr>
            <a:noAutofit/>
          </a:bodyPr>
          <a:lstStyle/>
          <a:p>
            <a:r>
              <a:rPr lang="en-US" sz="3600" b="1" dirty="0"/>
              <a:t>The First Signs of Obesity in Certain Arctic Groups Have Been Linked to Instant </a:t>
            </a:r>
            <a:r>
              <a:rPr lang="en-US" sz="3600" b="1" dirty="0" smtClean="0"/>
              <a:t>Noodles</a:t>
            </a:r>
            <a:r>
              <a:rPr lang="en-US" sz="3600" b="1" dirty="0" smtClean="0">
                <a:solidFill>
                  <a:srgbClr val="FF0000"/>
                </a:solidFill>
              </a:rPr>
              <a:t>*</a:t>
            </a:r>
            <a:r>
              <a:rPr lang="en-US" sz="3600" b="1" dirty="0" smtClean="0"/>
              <a:t> </a:t>
            </a:r>
            <a:r>
              <a:rPr lang="en-US" sz="3600" b="1" dirty="0"/>
              <a:t/>
            </a:r>
            <a:br>
              <a:rPr lang="en-US" sz="3600" b="1" dirty="0"/>
            </a:br>
            <a:endParaRPr lang="en-US" sz="3600" dirty="0"/>
          </a:p>
        </p:txBody>
      </p:sp>
      <p:pic>
        <p:nvPicPr>
          <p:cNvPr id="4" name="Content Placeholder 3" descr="arctic_family_1024.jpeg"/>
          <p:cNvPicPr>
            <a:picLocks noGrp="1" noChangeAspect="1"/>
          </p:cNvPicPr>
          <p:nvPr>
            <p:ph idx="1"/>
          </p:nvPr>
        </p:nvPicPr>
        <p:blipFill>
          <a:blip r:embed="rId3">
            <a:extLst>
              <a:ext uri="{28A0092B-C50C-407E-A947-70E740481C1C}">
                <a14:useLocalDpi xmlns:a14="http://schemas.microsoft.com/office/drawing/2010/main" val="0"/>
              </a:ext>
            </a:extLst>
          </a:blip>
          <a:srcRect l="13154" r="13154"/>
          <a:stretch>
            <a:fillRect/>
          </a:stretch>
        </p:blipFill>
        <p:spPr>
          <a:xfrm>
            <a:off x="4730281" y="1476906"/>
            <a:ext cx="4180707" cy="2299228"/>
          </a:xfrm>
        </p:spPr>
      </p:pic>
      <p:sp>
        <p:nvSpPr>
          <p:cNvPr id="5" name="Content Placeholder 2"/>
          <p:cNvSpPr txBox="1">
            <a:spLocks/>
          </p:cNvSpPr>
          <p:nvPr/>
        </p:nvSpPr>
        <p:spPr>
          <a:xfrm>
            <a:off x="16933" y="1476905"/>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err="1"/>
              <a:t>Yamalo-Nenets</a:t>
            </a:r>
            <a:r>
              <a:rPr lang="en-US" sz="2800" dirty="0"/>
              <a:t> region: </a:t>
            </a:r>
            <a:r>
              <a:rPr lang="en-US" sz="2800" dirty="0" smtClean="0"/>
              <a:t>                                                          autonomous </a:t>
            </a:r>
            <a:r>
              <a:rPr lang="en-US" sz="2800" dirty="0"/>
              <a:t>district on </a:t>
            </a:r>
            <a:r>
              <a:rPr lang="en-US" sz="2800" dirty="0" smtClean="0"/>
              <a:t>                                                       Arctic </a:t>
            </a:r>
            <a:r>
              <a:rPr lang="en-US" sz="2800" dirty="0"/>
              <a:t>Ocean in NW Siberia</a:t>
            </a:r>
          </a:p>
          <a:p>
            <a:r>
              <a:rPr lang="en-US" sz="2800" dirty="0" smtClean="0"/>
              <a:t>Only exposed to                                                              “convenience foods” in                                                           last few years</a:t>
            </a:r>
          </a:p>
          <a:p>
            <a:r>
              <a:rPr lang="en-US" sz="2800" dirty="0" smtClean="0"/>
              <a:t>Already showing signs of obesity for the first time           in history</a:t>
            </a:r>
          </a:p>
          <a:p>
            <a:r>
              <a:rPr lang="en-US" sz="2800" dirty="0" smtClean="0"/>
              <a:t>Wheat is now routinely sprayed with glyphosate right before harvest</a:t>
            </a:r>
            <a:endParaRPr lang="en-US" sz="2800" dirty="0"/>
          </a:p>
        </p:txBody>
      </p:sp>
      <p:sp>
        <p:nvSpPr>
          <p:cNvPr id="6" name="TextBox 5"/>
          <p:cNvSpPr txBox="1"/>
          <p:nvPr/>
        </p:nvSpPr>
        <p:spPr>
          <a:xfrm>
            <a:off x="1637031" y="6002868"/>
            <a:ext cx="6609502" cy="707886"/>
          </a:xfrm>
          <a:prstGeom prst="rect">
            <a:avLst/>
          </a:prstGeom>
          <a:noFill/>
        </p:spPr>
        <p:txBody>
          <a:bodyPr wrap="none" rtlCol="0">
            <a:spAutoFit/>
          </a:bodyPr>
          <a:lstStyle/>
          <a:p>
            <a:pPr algn="r"/>
            <a:r>
              <a:rPr lang="en-US" sz="2000" dirty="0">
                <a:solidFill>
                  <a:srgbClr val="FF0000"/>
                </a:solidFill>
              </a:rPr>
              <a:t>*</a:t>
            </a:r>
            <a:r>
              <a:rPr lang="en-US" sz="2000" dirty="0" smtClean="0">
                <a:solidFill>
                  <a:srgbClr val="FF0000"/>
                </a:solidFill>
              </a:rPr>
              <a:t>.</a:t>
            </a:r>
            <a:r>
              <a:rPr lang="en-US" sz="2000" dirty="0" err="1" smtClean="0"/>
              <a:t>sciencealert.com</a:t>
            </a:r>
            <a:r>
              <a:rPr lang="en-US" sz="2000" dirty="0"/>
              <a:t>/the-first-signs-of-obesity-in-certain-arctic</a:t>
            </a:r>
            <a:r>
              <a:rPr lang="en-US" sz="2000" dirty="0" smtClean="0"/>
              <a:t>-</a:t>
            </a:r>
          </a:p>
          <a:p>
            <a:pPr algn="r"/>
            <a:r>
              <a:rPr lang="en-US" sz="2000" dirty="0" smtClean="0"/>
              <a:t>groups</a:t>
            </a:r>
            <a:r>
              <a:rPr lang="en-US" sz="2000" dirty="0"/>
              <a:t>-have-been-linked-to-instant-noodles</a:t>
            </a:r>
          </a:p>
        </p:txBody>
      </p:sp>
    </p:spTree>
    <p:extLst>
      <p:ext uri="{BB962C8B-B14F-4D97-AF65-F5344CB8AC3E}">
        <p14:creationId xmlns:p14="http://schemas.microsoft.com/office/powerpoint/2010/main" val="25685457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Obesity </a:t>
            </a:r>
            <a:r>
              <a:rPr lang="en-US" b="1" dirty="0" err="1" smtClean="0"/>
              <a:t>vs</a:t>
            </a:r>
            <a:r>
              <a:rPr lang="en-US" b="1" dirty="0" smtClean="0"/>
              <a:t> Fast Food Diet</a:t>
            </a:r>
            <a:r>
              <a:rPr lang="en-US" b="1" dirty="0" smtClean="0">
                <a:solidFill>
                  <a:srgbClr val="FF0000"/>
                </a:solidFill>
              </a:rPr>
              <a:t>*</a:t>
            </a:r>
            <a:r>
              <a:rPr lang="en-US" b="1" dirty="0" smtClean="0"/>
              <a:t>  </a:t>
            </a:r>
            <a:endParaRPr lang="en-US" b="1" dirty="0"/>
          </a:p>
        </p:txBody>
      </p:sp>
      <p:pic>
        <p:nvPicPr>
          <p:cNvPr id="4" name="Content Placeholder 3" descr="fast_food_obesity.png"/>
          <p:cNvPicPr>
            <a:picLocks noGrp="1" noChangeAspect="1"/>
          </p:cNvPicPr>
          <p:nvPr>
            <p:ph idx="1"/>
          </p:nvPr>
        </p:nvPicPr>
        <p:blipFill>
          <a:blip r:embed="rId3">
            <a:extLst>
              <a:ext uri="{28A0092B-C50C-407E-A947-70E740481C1C}">
                <a14:useLocalDpi xmlns:a14="http://schemas.microsoft.com/office/drawing/2010/main" val="0"/>
              </a:ext>
            </a:extLst>
          </a:blip>
          <a:srcRect l="-26514" r="-26514"/>
          <a:stretch>
            <a:fillRect/>
          </a:stretch>
        </p:blipFill>
        <p:spPr>
          <a:xfrm>
            <a:off x="-406399" y="1075267"/>
            <a:ext cx="9719733" cy="5345479"/>
          </a:xfrm>
        </p:spPr>
      </p:pic>
      <p:sp>
        <p:nvSpPr>
          <p:cNvPr id="3" name="TextBox 2"/>
          <p:cNvSpPr txBox="1"/>
          <p:nvPr/>
        </p:nvSpPr>
        <p:spPr>
          <a:xfrm>
            <a:off x="1625600" y="6420746"/>
            <a:ext cx="7276351" cy="400110"/>
          </a:xfrm>
          <a:prstGeom prst="rect">
            <a:avLst/>
          </a:prstGeom>
          <a:noFill/>
        </p:spPr>
        <p:txBody>
          <a:bodyPr wrap="none" rtlCol="0">
            <a:spAutoFit/>
          </a:bodyPr>
          <a:lstStyle/>
          <a:p>
            <a:r>
              <a:rPr lang="en-US" sz="2000" dirty="0" smtClean="0">
                <a:solidFill>
                  <a:srgbClr val="FF0000"/>
                </a:solidFill>
              </a:rPr>
              <a:t>*</a:t>
            </a:r>
            <a:r>
              <a:rPr lang="en-US" sz="2000" dirty="0" smtClean="0"/>
              <a:t>Figure 1, De </a:t>
            </a:r>
            <a:r>
              <a:rPr lang="en-US" sz="2000" dirty="0" err="1"/>
              <a:t>Vogli</a:t>
            </a:r>
            <a:r>
              <a:rPr lang="en-US" sz="2000" dirty="0"/>
              <a:t> et al., Bull World Health Organ 2014;92:99–107A</a:t>
            </a:r>
          </a:p>
        </p:txBody>
      </p:sp>
    </p:spTree>
    <p:extLst>
      <p:ext uri="{BB962C8B-B14F-4D97-AF65-F5344CB8AC3E}">
        <p14:creationId xmlns:p14="http://schemas.microsoft.com/office/powerpoint/2010/main" val="6859662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138"/>
          </a:xfrm>
        </p:spPr>
        <p:txBody>
          <a:bodyPr>
            <a:noAutofit/>
          </a:bodyPr>
          <a:lstStyle/>
          <a:p>
            <a:r>
              <a:rPr lang="en-US" sz="3600" b="1" dirty="0" smtClean="0"/>
              <a:t>The Big Picture</a:t>
            </a:r>
            <a:endParaRPr lang="en-US" sz="3600" b="1" dirty="0"/>
          </a:p>
        </p:txBody>
      </p:sp>
      <p:sp>
        <p:nvSpPr>
          <p:cNvPr id="3" name="Content Placeholder 2"/>
          <p:cNvSpPr>
            <a:spLocks noGrp="1"/>
          </p:cNvSpPr>
          <p:nvPr>
            <p:ph idx="1"/>
          </p:nvPr>
        </p:nvSpPr>
        <p:spPr>
          <a:xfrm>
            <a:off x="457200" y="592138"/>
            <a:ext cx="8229600" cy="4525963"/>
          </a:xfrm>
        </p:spPr>
        <p:txBody>
          <a:bodyPr>
            <a:noAutofit/>
          </a:bodyPr>
          <a:lstStyle/>
          <a:p>
            <a:pPr marL="0" indent="0">
              <a:spcBef>
                <a:spcPts val="0"/>
              </a:spcBef>
              <a:buNone/>
            </a:pPr>
            <a:r>
              <a:rPr lang="en-US" sz="2400" b="1" dirty="0" smtClean="0"/>
              <a:t>Background</a:t>
            </a:r>
          </a:p>
          <a:p>
            <a:pPr lvl="1">
              <a:spcBef>
                <a:spcPts val="0"/>
              </a:spcBef>
            </a:pPr>
            <a:r>
              <a:rPr lang="en-US" sz="2000" dirty="0" smtClean="0"/>
              <a:t>Weeds =&gt; Round</a:t>
            </a:r>
            <a:r>
              <a:rPr lang="en-US" sz="2000" dirty="0"/>
              <a:t>u</a:t>
            </a:r>
            <a:r>
              <a:rPr lang="en-US" sz="2000" dirty="0" smtClean="0"/>
              <a:t>p =&gt; Glyphosate</a:t>
            </a:r>
            <a:endParaRPr lang="en-US" sz="2000" dirty="0"/>
          </a:p>
          <a:p>
            <a:pPr lvl="1">
              <a:spcBef>
                <a:spcPts val="0"/>
              </a:spcBef>
            </a:pPr>
            <a:r>
              <a:rPr lang="en-US" sz="2000" dirty="0" smtClean="0"/>
              <a:t>Mega farms =&gt; GMOs (Roundup-Ready Crops)</a:t>
            </a:r>
          </a:p>
          <a:p>
            <a:pPr marL="0" indent="0">
              <a:spcBef>
                <a:spcPts val="0"/>
              </a:spcBef>
              <a:buNone/>
            </a:pPr>
            <a:r>
              <a:rPr lang="en-US" sz="2400" b="1" dirty="0" smtClean="0"/>
              <a:t>The Problem</a:t>
            </a:r>
            <a:endParaRPr lang="en-US" sz="2400" b="1" dirty="0"/>
          </a:p>
          <a:p>
            <a:pPr lvl="1">
              <a:spcBef>
                <a:spcPts val="0"/>
              </a:spcBef>
            </a:pPr>
            <a:r>
              <a:rPr lang="en-US" sz="2000" dirty="0" smtClean="0"/>
              <a:t>We were told Glyphosate is safe, since it disrupts the </a:t>
            </a:r>
            <a:r>
              <a:rPr lang="en-US" sz="2000" dirty="0" err="1" smtClean="0"/>
              <a:t>Shikimate</a:t>
            </a:r>
            <a:r>
              <a:rPr lang="en-US" sz="2000" dirty="0" smtClean="0"/>
              <a:t> pathway that humans do not have</a:t>
            </a:r>
          </a:p>
          <a:p>
            <a:pPr lvl="1">
              <a:spcBef>
                <a:spcPts val="0"/>
              </a:spcBef>
            </a:pPr>
            <a:r>
              <a:rPr lang="en-US" sz="2000" dirty="0" smtClean="0"/>
              <a:t>But our gut bacteria have it, and they provide essential services to us</a:t>
            </a:r>
          </a:p>
          <a:p>
            <a:pPr marL="0" indent="0">
              <a:spcBef>
                <a:spcPts val="0"/>
              </a:spcBef>
              <a:buNone/>
            </a:pPr>
            <a:r>
              <a:rPr lang="en-US" sz="2400" b="1" dirty="0" smtClean="0"/>
              <a:t>Consequences</a:t>
            </a:r>
            <a:endParaRPr lang="en-US" sz="2400" b="1" dirty="0"/>
          </a:p>
          <a:p>
            <a:pPr lvl="1">
              <a:spcBef>
                <a:spcPts val="0"/>
              </a:spcBef>
            </a:pPr>
            <a:r>
              <a:rPr lang="en-US" sz="2000" dirty="0" smtClean="0"/>
              <a:t>Incidents of many diseases have sky-rocketed</a:t>
            </a:r>
          </a:p>
          <a:p>
            <a:pPr lvl="1">
              <a:spcBef>
                <a:spcPts val="0"/>
              </a:spcBef>
            </a:pPr>
            <a:r>
              <a:rPr lang="en-US" sz="2000" dirty="0" smtClean="0"/>
              <a:t>Many creatures are affected; the earth is suffering</a:t>
            </a:r>
            <a:endParaRPr lang="en-US" sz="2000" dirty="0"/>
          </a:p>
          <a:p>
            <a:pPr marL="0" indent="0">
              <a:spcBef>
                <a:spcPts val="0"/>
              </a:spcBef>
              <a:buNone/>
            </a:pPr>
            <a:r>
              <a:rPr lang="en-US" sz="2400" b="1" dirty="0" smtClean="0"/>
              <a:t>What to </a:t>
            </a:r>
            <a:r>
              <a:rPr lang="en-US" sz="2400" b="1" dirty="0"/>
              <a:t>do</a:t>
            </a:r>
          </a:p>
          <a:p>
            <a:pPr lvl="1">
              <a:spcBef>
                <a:spcPts val="0"/>
              </a:spcBef>
            </a:pPr>
            <a:r>
              <a:rPr lang="en-US" sz="2000" dirty="0" smtClean="0"/>
              <a:t>Educate</a:t>
            </a:r>
          </a:p>
          <a:p>
            <a:pPr lvl="1">
              <a:spcBef>
                <a:spcPts val="0"/>
              </a:spcBef>
            </a:pPr>
            <a:r>
              <a:rPr lang="en-US" sz="2000" dirty="0" smtClean="0"/>
              <a:t>Advocate =&gt; legislate, litigate</a:t>
            </a:r>
            <a:endParaRPr lang="en-US" sz="2000" dirty="0"/>
          </a:p>
          <a:p>
            <a:pPr lvl="1">
              <a:spcBef>
                <a:spcPts val="0"/>
              </a:spcBef>
            </a:pPr>
            <a:r>
              <a:rPr lang="en-US" sz="2000" dirty="0" smtClean="0"/>
              <a:t>Change the way we grow and consume food</a:t>
            </a:r>
          </a:p>
          <a:p>
            <a:pPr lvl="1">
              <a:spcBef>
                <a:spcPts val="0"/>
              </a:spcBef>
            </a:pPr>
            <a:r>
              <a:rPr lang="en-US" sz="2000" dirty="0" smtClean="0"/>
              <a:t>Extend our time horizon =&gt; for our grandchildren's’ grandchildren</a:t>
            </a:r>
          </a:p>
          <a:p>
            <a:pPr marL="0" indent="0">
              <a:spcBef>
                <a:spcPts val="0"/>
              </a:spcBef>
              <a:buNone/>
            </a:pPr>
            <a:r>
              <a:rPr lang="en-US" sz="2400" b="1" dirty="0" smtClean="0"/>
              <a:t>It’s everyone’s responsibility, but why Belize?</a:t>
            </a:r>
            <a:endParaRPr lang="en-US" sz="2400" b="1" dirty="0"/>
          </a:p>
          <a:p>
            <a:pPr lvl="1">
              <a:spcBef>
                <a:spcPts val="0"/>
              </a:spcBef>
            </a:pPr>
            <a:r>
              <a:rPr lang="en-US" sz="2000" dirty="0" smtClean="0"/>
              <a:t>Small countries have advantages</a:t>
            </a:r>
          </a:p>
          <a:p>
            <a:pPr lvl="1">
              <a:spcBef>
                <a:spcPts val="0"/>
              </a:spcBef>
            </a:pPr>
            <a:r>
              <a:rPr lang="en-US" sz="2000" dirty="0" smtClean="0"/>
              <a:t>New opportunities, eco-tourism, teaching organic farming, </a:t>
            </a:r>
            <a:r>
              <a:rPr lang="en-US" sz="2000" dirty="0" err="1" smtClean="0"/>
              <a:t>etc</a:t>
            </a:r>
            <a:endParaRPr lang="en-US" sz="2000" dirty="0"/>
          </a:p>
          <a:p>
            <a:pPr lvl="1">
              <a:spcBef>
                <a:spcPts val="0"/>
              </a:spcBef>
            </a:pPr>
            <a:r>
              <a:rPr lang="en-US" sz="2000" dirty="0" smtClean="0"/>
              <a:t>Become a world leader</a:t>
            </a:r>
          </a:p>
          <a:p>
            <a:pPr lvl="1">
              <a:spcBef>
                <a:spcPts val="0"/>
              </a:spcBef>
            </a:pPr>
            <a:endParaRPr lang="en-US" sz="2000" dirty="0" smtClean="0"/>
          </a:p>
          <a:p>
            <a:pPr lvl="1">
              <a:spcBef>
                <a:spcPts val="0"/>
              </a:spcBef>
            </a:pPr>
            <a:endParaRPr lang="en-US" sz="2000" dirty="0" smtClean="0"/>
          </a:p>
          <a:p>
            <a:pPr>
              <a:spcBef>
                <a:spcPts val="0"/>
              </a:spcBef>
            </a:pPr>
            <a:endParaRPr lang="en-US" dirty="0"/>
          </a:p>
        </p:txBody>
      </p:sp>
    </p:spTree>
    <p:extLst>
      <p:ext uri="{BB962C8B-B14F-4D97-AF65-F5344CB8AC3E}">
        <p14:creationId xmlns:p14="http://schemas.microsoft.com/office/powerpoint/2010/main" val="2223526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1417638"/>
            <a:ext cx="6705600" cy="5120836"/>
          </a:xfrm>
          <a:prstGeom prst="rect">
            <a:avLst/>
          </a:prstGeom>
        </p:spPr>
      </p:pic>
      <p:sp>
        <p:nvSpPr>
          <p:cNvPr id="2" name="Title 1"/>
          <p:cNvSpPr>
            <a:spLocks noGrp="1"/>
          </p:cNvSpPr>
          <p:nvPr>
            <p:ph type="title"/>
          </p:nvPr>
        </p:nvSpPr>
        <p:spPr/>
        <p:txBody>
          <a:bodyPr>
            <a:normAutofit fontScale="90000"/>
          </a:bodyPr>
          <a:lstStyle/>
          <a:p>
            <a:r>
              <a:rPr lang="en-US" b="1" dirty="0" smtClean="0"/>
              <a:t>Diabetes Prevalence in US </a:t>
            </a:r>
            <a:r>
              <a:rPr lang="en-US" b="1" dirty="0" err="1" smtClean="0"/>
              <a:t>vs</a:t>
            </a:r>
            <a:r>
              <a:rPr lang="en-US" b="1" dirty="0" smtClean="0"/>
              <a:t/>
            </a:r>
            <a:br>
              <a:rPr lang="en-US" b="1" dirty="0" smtClean="0"/>
            </a:br>
            <a:r>
              <a:rPr lang="en-US" b="1" dirty="0" smtClean="0"/>
              <a:t> GMOs and Glyphosate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2192867" y="6415557"/>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30444915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idf.org/sites/default/files/Belize_2015.jpg"/>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5943600" cy="5943600"/>
          </a:xfrm>
          <a:prstGeom prst="rect">
            <a:avLst/>
          </a:prstGeom>
          <a:noFill/>
          <a:ln>
            <a:noFill/>
          </a:ln>
        </p:spPr>
      </p:pic>
      <p:sp>
        <p:nvSpPr>
          <p:cNvPr id="5" name="TextBox 4"/>
          <p:cNvSpPr txBox="1"/>
          <p:nvPr/>
        </p:nvSpPr>
        <p:spPr>
          <a:xfrm>
            <a:off x="4076700" y="3098800"/>
            <a:ext cx="814596" cy="400110"/>
          </a:xfrm>
          <a:prstGeom prst="rect">
            <a:avLst/>
          </a:prstGeom>
          <a:noFill/>
        </p:spPr>
        <p:txBody>
          <a:bodyPr wrap="none" rtlCol="0">
            <a:spAutoFit/>
          </a:bodyPr>
          <a:lstStyle/>
          <a:p>
            <a:r>
              <a:rPr lang="en-US" sz="2000" b="1" dirty="0" smtClean="0"/>
              <a:t>Belize</a:t>
            </a:r>
            <a:endParaRPr lang="en-US" sz="2000" b="1" dirty="0"/>
          </a:p>
        </p:txBody>
      </p:sp>
      <p:sp>
        <p:nvSpPr>
          <p:cNvPr id="6" name="TextBox 5"/>
          <p:cNvSpPr txBox="1"/>
          <p:nvPr/>
        </p:nvSpPr>
        <p:spPr>
          <a:xfrm>
            <a:off x="7543800" y="4121210"/>
            <a:ext cx="644778" cy="400110"/>
          </a:xfrm>
          <a:prstGeom prst="rect">
            <a:avLst/>
          </a:prstGeom>
          <a:noFill/>
        </p:spPr>
        <p:txBody>
          <a:bodyPr wrap="none" rtlCol="0">
            <a:spAutoFit/>
          </a:bodyPr>
          <a:lstStyle/>
          <a:p>
            <a:r>
              <a:rPr lang="en-US" sz="2000" b="1" dirty="0" smtClean="0"/>
              <a:t>NAC</a:t>
            </a:r>
            <a:endParaRPr lang="en-US" sz="2000" b="1" dirty="0"/>
          </a:p>
        </p:txBody>
      </p:sp>
      <p:sp>
        <p:nvSpPr>
          <p:cNvPr id="7" name="TextBox 6"/>
          <p:cNvSpPr txBox="1"/>
          <p:nvPr/>
        </p:nvSpPr>
        <p:spPr>
          <a:xfrm>
            <a:off x="6451600" y="5467410"/>
            <a:ext cx="846781" cy="400110"/>
          </a:xfrm>
          <a:prstGeom prst="rect">
            <a:avLst/>
          </a:prstGeom>
          <a:noFill/>
        </p:spPr>
        <p:txBody>
          <a:bodyPr wrap="none" rtlCol="0">
            <a:spAutoFit/>
          </a:bodyPr>
          <a:lstStyle/>
          <a:p>
            <a:r>
              <a:rPr lang="en-US" sz="2000" b="1" dirty="0" smtClean="0"/>
              <a:t>World</a:t>
            </a:r>
            <a:endParaRPr lang="en-US" sz="2000" b="1" dirty="0"/>
          </a:p>
        </p:txBody>
      </p:sp>
      <p:cxnSp>
        <p:nvCxnSpPr>
          <p:cNvPr id="9" name="Straight Arrow Connector 8"/>
          <p:cNvCxnSpPr/>
          <p:nvPr/>
        </p:nvCxnSpPr>
        <p:spPr>
          <a:xfrm>
            <a:off x="4597400" y="3498910"/>
            <a:ext cx="977900" cy="622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1"/>
          </p:cNvCxnSpPr>
          <p:nvPr/>
        </p:nvCxnSpPr>
        <p:spPr>
          <a:xfrm flipH="1" flipV="1">
            <a:off x="6451600" y="4121210"/>
            <a:ext cx="1092200"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676900" y="4902200"/>
            <a:ext cx="774700" cy="5652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1287462"/>
          </a:xfrm>
          <a:solidFill>
            <a:srgbClr val="FFFFFF"/>
          </a:solidFill>
        </p:spPr>
        <p:txBody>
          <a:bodyPr>
            <a:normAutofit fontScale="90000"/>
          </a:bodyPr>
          <a:lstStyle/>
          <a:p>
            <a:r>
              <a:rPr lang="en-US" b="1" dirty="0" smtClean="0"/>
              <a:t>Diabetes in Belize </a:t>
            </a:r>
            <a:br>
              <a:rPr lang="en-US" b="1" dirty="0" smtClean="0"/>
            </a:br>
            <a:r>
              <a:rPr lang="en-US" b="1" dirty="0" smtClean="0"/>
              <a:t>(Prevalence by Age in 2015)</a:t>
            </a:r>
            <a:r>
              <a:rPr lang="en-US" b="1" dirty="0" smtClean="0">
                <a:solidFill>
                  <a:srgbClr val="FF0000"/>
                </a:solidFill>
              </a:rPr>
              <a:t>*</a:t>
            </a:r>
            <a:endParaRPr lang="en-US" b="1" dirty="0">
              <a:solidFill>
                <a:srgbClr val="FF0000"/>
              </a:solidFill>
            </a:endParaRPr>
          </a:p>
        </p:txBody>
      </p:sp>
      <p:sp>
        <p:nvSpPr>
          <p:cNvPr id="15" name="TextBox 14"/>
          <p:cNvSpPr txBox="1"/>
          <p:nvPr/>
        </p:nvSpPr>
        <p:spPr>
          <a:xfrm>
            <a:off x="4076700" y="6112470"/>
            <a:ext cx="1234570" cy="369332"/>
          </a:xfrm>
          <a:prstGeom prst="rect">
            <a:avLst/>
          </a:prstGeom>
          <a:solidFill>
            <a:srgbClr val="FFFFFF"/>
          </a:solidFill>
        </p:spPr>
        <p:txBody>
          <a:bodyPr wrap="none" rtlCol="0">
            <a:spAutoFit/>
          </a:bodyPr>
          <a:lstStyle/>
          <a:p>
            <a:r>
              <a:rPr lang="en-US" dirty="0" smtClean="0"/>
              <a:t>Age (years)</a:t>
            </a:r>
            <a:endParaRPr lang="en-US" dirty="0"/>
          </a:p>
        </p:txBody>
      </p:sp>
      <p:sp>
        <p:nvSpPr>
          <p:cNvPr id="16" name="TextBox 15"/>
          <p:cNvSpPr txBox="1"/>
          <p:nvPr/>
        </p:nvSpPr>
        <p:spPr>
          <a:xfrm rot="16200000">
            <a:off x="965200" y="3498909"/>
            <a:ext cx="1560531" cy="369332"/>
          </a:xfrm>
          <a:prstGeom prst="rect">
            <a:avLst/>
          </a:prstGeom>
          <a:solidFill>
            <a:srgbClr val="FFFFFF"/>
          </a:solidFill>
        </p:spPr>
        <p:txBody>
          <a:bodyPr wrap="none" rtlCol="0">
            <a:spAutoFit/>
          </a:bodyPr>
          <a:lstStyle/>
          <a:p>
            <a:r>
              <a:rPr lang="en-US" dirty="0" smtClean="0"/>
              <a:t>Population (%)</a:t>
            </a:r>
            <a:endParaRPr lang="en-US" dirty="0"/>
          </a:p>
        </p:txBody>
      </p:sp>
      <p:sp>
        <p:nvSpPr>
          <p:cNvPr id="17" name="TextBox 16"/>
          <p:cNvSpPr txBox="1"/>
          <p:nvPr/>
        </p:nvSpPr>
        <p:spPr>
          <a:xfrm>
            <a:off x="4597400" y="6488668"/>
            <a:ext cx="4426888"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www.idf.org</a:t>
            </a:r>
            <a:r>
              <a:rPr lang="en-US" dirty="0"/>
              <a:t>/membership/</a:t>
            </a:r>
            <a:r>
              <a:rPr lang="en-US" dirty="0" err="1"/>
              <a:t>nac</a:t>
            </a:r>
            <a:r>
              <a:rPr lang="en-US" dirty="0"/>
              <a:t>/</a:t>
            </a:r>
            <a:r>
              <a:rPr lang="en-US" dirty="0" err="1"/>
              <a:t>belize</a:t>
            </a:r>
            <a:endParaRPr lang="en-US" dirty="0"/>
          </a:p>
        </p:txBody>
      </p:sp>
      <p:pic>
        <p:nvPicPr>
          <p:cNvPr id="3" name="Picture 2" descr="softdrink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850" y="1562100"/>
            <a:ext cx="4356100" cy="1474502"/>
          </a:xfrm>
          <a:prstGeom prst="rect">
            <a:avLst/>
          </a:prstGeom>
        </p:spPr>
      </p:pic>
    </p:spTree>
    <p:extLst>
      <p:ext uri="{BB962C8B-B14F-4D97-AF65-F5344CB8AC3E}">
        <p14:creationId xmlns:p14="http://schemas.microsoft.com/office/powerpoint/2010/main" val="793131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406236" y="2218450"/>
            <a:ext cx="633159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96844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immunediseasesympt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8" y="1083200"/>
            <a:ext cx="3839283" cy="2971271"/>
          </a:xfrm>
          <a:prstGeom prst="rect">
            <a:avLst/>
          </a:prstGeom>
        </p:spPr>
      </p:pic>
      <p:sp>
        <p:nvSpPr>
          <p:cNvPr id="2" name="Title 1"/>
          <p:cNvSpPr>
            <a:spLocks noGrp="1"/>
          </p:cNvSpPr>
          <p:nvPr>
            <p:ph type="title"/>
          </p:nvPr>
        </p:nvSpPr>
        <p:spPr>
          <a:xfrm>
            <a:off x="434011" y="-59800"/>
            <a:ext cx="8229600" cy="1143000"/>
          </a:xfrm>
        </p:spPr>
        <p:txBody>
          <a:bodyPr/>
          <a:lstStyle/>
          <a:p>
            <a:r>
              <a:rPr lang="en-US" b="1" dirty="0" smtClean="0"/>
              <a:t>Autoimmune Disease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7071" y="1600200"/>
            <a:ext cx="7907867" cy="4525963"/>
          </a:xfrm>
        </p:spPr>
        <p:txBody>
          <a:bodyPr>
            <a:normAutofit fontScale="92500" lnSpcReduction="20000"/>
          </a:bodyPr>
          <a:lstStyle/>
          <a:p>
            <a:r>
              <a:rPr lang="en-US" dirty="0"/>
              <a:t>Autoimmune </a:t>
            </a:r>
            <a:r>
              <a:rPr lang="en-US" dirty="0" smtClean="0"/>
              <a:t>Disease (AD)                                        is a major </a:t>
            </a:r>
            <a:r>
              <a:rPr lang="en-US" dirty="0"/>
              <a:t>health </a:t>
            </a:r>
            <a:r>
              <a:rPr lang="en-US" dirty="0" smtClean="0"/>
              <a:t>problem</a:t>
            </a:r>
            <a:endParaRPr lang="en-US" dirty="0"/>
          </a:p>
          <a:p>
            <a:r>
              <a:rPr lang="en-US" dirty="0"/>
              <a:t>A</a:t>
            </a:r>
            <a:r>
              <a:rPr lang="en-US" dirty="0" smtClean="0"/>
              <a:t>nnual direct  health care                                                        costs for </a:t>
            </a:r>
            <a:r>
              <a:rPr lang="en-US" dirty="0"/>
              <a:t>AD </a:t>
            </a:r>
            <a:r>
              <a:rPr lang="en-US" dirty="0" smtClean="0"/>
              <a:t>in US estimated                                                                to be ~$</a:t>
            </a:r>
            <a:r>
              <a:rPr lang="en-US" dirty="0"/>
              <a:t>100 </a:t>
            </a:r>
            <a:r>
              <a:rPr lang="en-US" dirty="0" smtClean="0"/>
              <a:t>billion </a:t>
            </a:r>
            <a:endParaRPr lang="en-US" dirty="0"/>
          </a:p>
          <a:p>
            <a:r>
              <a:rPr lang="en-US" dirty="0"/>
              <a:t>At least 23.5 million Americans  </a:t>
            </a:r>
            <a:r>
              <a:rPr lang="en-US" dirty="0" smtClean="0"/>
              <a:t>                   suffer from one </a:t>
            </a:r>
            <a:r>
              <a:rPr lang="en-US" dirty="0"/>
              <a:t>or more autoimmune </a:t>
            </a:r>
            <a:r>
              <a:rPr lang="en-US" dirty="0" smtClean="0"/>
              <a:t>diseases</a:t>
            </a:r>
            <a:endParaRPr lang="en-US" dirty="0"/>
          </a:p>
          <a:p>
            <a:r>
              <a:rPr lang="en-US" dirty="0"/>
              <a:t>Among the top-10 causes of death in females under 64 years old</a:t>
            </a:r>
          </a:p>
          <a:p>
            <a:r>
              <a:rPr lang="en-US" dirty="0"/>
              <a:t>Immunosuppressant treatments have devastating side effects</a:t>
            </a:r>
          </a:p>
        </p:txBody>
      </p:sp>
      <p:sp>
        <p:nvSpPr>
          <p:cNvPr id="4" name="TextBox 3"/>
          <p:cNvSpPr txBox="1"/>
          <p:nvPr/>
        </p:nvSpPr>
        <p:spPr>
          <a:xfrm>
            <a:off x="643467" y="6351601"/>
            <a:ext cx="8020144"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www.aarda.org</a:t>
            </a:r>
            <a:r>
              <a:rPr lang="en-US" sz="2000" dirty="0"/>
              <a:t>/autoimmune-information/autoimmune-statistics/</a:t>
            </a:r>
          </a:p>
        </p:txBody>
      </p:sp>
    </p:spTree>
    <p:extLst>
      <p:ext uri="{BB962C8B-B14F-4D97-AF65-F5344CB8AC3E}">
        <p14:creationId xmlns:p14="http://schemas.microsoft.com/office/powerpoint/2010/main" val="184952620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6490083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G</a:t>
            </a:r>
            <a:r>
              <a:rPr lang="en-US" dirty="0" smtClean="0"/>
              <a:t>lyphosate exposure sets up a weakened immune system, a leaky gut barrier and a leaky brain barrier</a:t>
            </a:r>
          </a:p>
          <a:p>
            <a:r>
              <a:rPr lang="en-US" dirty="0" smtClean="0"/>
              <a:t>Glyphosate contamination in proteins makes them hard to break down</a:t>
            </a:r>
          </a:p>
          <a:p>
            <a:r>
              <a:rPr lang="en-US" dirty="0" smtClean="0"/>
              <a:t>Person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p>
          <a:p>
            <a:r>
              <a:rPr lang="en-US" dirty="0" smtClean="0"/>
              <a:t>This easily explains gluten intolerance and other food allergies</a:t>
            </a:r>
          </a:p>
          <a:p>
            <a:pPr marL="0" indent="0">
              <a:buNone/>
            </a:pPr>
            <a:endParaRPr lang="en-US" dirty="0"/>
          </a:p>
        </p:txBody>
      </p:sp>
    </p:spTree>
    <p:extLst>
      <p:ext uri="{BB962C8B-B14F-4D97-AF65-F5344CB8AC3E}">
        <p14:creationId xmlns:p14="http://schemas.microsoft.com/office/powerpoint/2010/main" val="23335054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13929310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399619866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767" y="1542854"/>
            <a:ext cx="3641663" cy="2540888"/>
          </a:xfrm>
          <a:prstGeom prst="rect">
            <a:avLst/>
          </a:prstGeom>
        </p:spPr>
      </p:pic>
      <p:sp>
        <p:nvSpPr>
          <p:cNvPr id="2" name="Title 1"/>
          <p:cNvSpPr>
            <a:spLocks noGrp="1"/>
          </p:cNvSpPr>
          <p:nvPr>
            <p:ph type="title"/>
          </p:nvPr>
        </p:nvSpPr>
        <p:spPr/>
        <p:txBody>
          <a:bodyPr/>
          <a:lstStyle/>
          <a:p>
            <a:r>
              <a:rPr lang="en-US" b="1" dirty="0" smtClean="0"/>
              <a:t>Collagen and Gelatin</a:t>
            </a:r>
            <a:endParaRPr lang="en-US" b="1" dirty="0"/>
          </a:p>
        </p:txBody>
      </p:sp>
      <p:sp>
        <p:nvSpPr>
          <p:cNvPr id="3" name="Content Placeholder 2"/>
          <p:cNvSpPr>
            <a:spLocks noGrp="1"/>
          </p:cNvSpPr>
          <p:nvPr>
            <p:ph idx="1"/>
          </p:nvPr>
        </p:nvSpPr>
        <p:spPr>
          <a:xfrm>
            <a:off x="457200" y="1471056"/>
            <a:ext cx="8686800" cy="5386944"/>
          </a:xfrm>
        </p:spPr>
        <p:txBody>
          <a:bodyPr>
            <a:normAutofit lnSpcReduction="10000"/>
          </a:bodyPr>
          <a:lstStyle/>
          <a:p>
            <a:r>
              <a:rPr lang="en-US" dirty="0"/>
              <a:t>25% of the protein in our body is collagen </a:t>
            </a:r>
          </a:p>
          <a:p>
            <a:r>
              <a:rPr lang="en-US" dirty="0" smtClean="0"/>
              <a:t>25% of the amino acids in                                   collagen are </a:t>
            </a:r>
            <a:r>
              <a:rPr lang="en-US" dirty="0" err="1" smtClean="0"/>
              <a:t>glycines</a:t>
            </a:r>
            <a:endParaRPr lang="en-US" dirty="0"/>
          </a:p>
          <a:p>
            <a:r>
              <a:rPr lang="en-US" dirty="0"/>
              <a:t>Glyphosate substitution for </a:t>
            </a:r>
            <a:r>
              <a:rPr lang="en-US" dirty="0" smtClean="0"/>
              <a:t>                                           glycine </a:t>
            </a:r>
            <a:r>
              <a:rPr lang="en-US" dirty="0"/>
              <a:t>will disrupt triple-helix formation and lead </a:t>
            </a:r>
            <a:r>
              <a:rPr lang="en-US" dirty="0" smtClean="0"/>
              <a:t>to </a:t>
            </a:r>
            <a:r>
              <a:rPr lang="en-US" dirty="0"/>
              <a:t>diseases of the </a:t>
            </a:r>
            <a:r>
              <a:rPr lang="en-US" dirty="0" smtClean="0"/>
              <a:t>vasculature, joints </a:t>
            </a:r>
            <a:r>
              <a:rPr lang="en-US" dirty="0"/>
              <a:t>and </a:t>
            </a:r>
            <a:r>
              <a:rPr lang="en-US" dirty="0" smtClean="0"/>
              <a:t>bones</a:t>
            </a:r>
          </a:p>
          <a:p>
            <a:r>
              <a:rPr lang="en-US" dirty="0" smtClean="0"/>
              <a:t>Gelatin is derived from collagen in bones and ligaments sourced from cows and pigs fed glyphosate-contaminated GMO Roundup-Ready feed</a:t>
            </a:r>
            <a:endParaRPr lang="en-US" dirty="0"/>
          </a:p>
        </p:txBody>
      </p:sp>
    </p:spTree>
    <p:extLst>
      <p:ext uri="{BB962C8B-B14F-4D97-AF65-F5344CB8AC3E}">
        <p14:creationId xmlns:p14="http://schemas.microsoft.com/office/powerpoint/2010/main" val="413047257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66"/>
            <a:ext cx="8229600" cy="1143000"/>
          </a:xfrm>
        </p:spPr>
        <p:txBody>
          <a:bodyPr/>
          <a:lstStyle/>
          <a:p>
            <a:r>
              <a:rPr lang="en-US" b="1" dirty="0" smtClean="0"/>
              <a:t>Products Containing Gelatin !!</a:t>
            </a:r>
            <a:endParaRPr lang="en-US" b="1" dirty="0"/>
          </a:p>
        </p:txBody>
      </p:sp>
      <p:pic>
        <p:nvPicPr>
          <p:cNvPr id="4" name="Content Placeholder 3" descr="gelatin-mold.jpg"/>
          <p:cNvPicPr>
            <a:picLocks noGrp="1" noChangeAspect="1"/>
          </p:cNvPicPr>
          <p:nvPr>
            <p:ph idx="1"/>
          </p:nvPr>
        </p:nvPicPr>
        <p:blipFill>
          <a:blip r:embed="rId2">
            <a:extLst>
              <a:ext uri="{28A0092B-C50C-407E-A947-70E740481C1C}">
                <a14:useLocalDpi xmlns:a14="http://schemas.microsoft.com/office/drawing/2010/main" val="0"/>
              </a:ext>
            </a:extLst>
          </a:blip>
          <a:srcRect l="-35972" r="-35972"/>
          <a:stretch>
            <a:fillRect/>
          </a:stretch>
        </p:blipFill>
        <p:spPr>
          <a:xfrm>
            <a:off x="5672667" y="4501690"/>
            <a:ext cx="3843866" cy="2113979"/>
          </a:xfrm>
        </p:spPr>
      </p:pic>
      <p:pic>
        <p:nvPicPr>
          <p:cNvPr id="6" name="Picture 5" descr="M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49" y="2298958"/>
            <a:ext cx="4831218" cy="3340101"/>
          </a:xfrm>
          <a:prstGeom prst="rect">
            <a:avLst/>
          </a:prstGeom>
        </p:spPr>
      </p:pic>
      <p:pic>
        <p:nvPicPr>
          <p:cNvPr id="7" name="Picture 6" descr="flu_cul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1339628"/>
            <a:ext cx="3200400" cy="2133600"/>
          </a:xfrm>
          <a:prstGeom prst="rect">
            <a:avLst/>
          </a:prstGeom>
        </p:spPr>
      </p:pic>
      <p:pic>
        <p:nvPicPr>
          <p:cNvPr id="8" name="Picture 7" descr="face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133" y="1223066"/>
            <a:ext cx="2480733" cy="3133992"/>
          </a:xfrm>
          <a:prstGeom prst="rect">
            <a:avLst/>
          </a:prstGeom>
        </p:spPr>
      </p:pic>
      <p:pic>
        <p:nvPicPr>
          <p:cNvPr id="5" name="Picture 4" descr="pi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3" y="4967694"/>
            <a:ext cx="2709332" cy="1816846"/>
          </a:xfrm>
          <a:prstGeom prst="rect">
            <a:avLst/>
          </a:prstGeom>
        </p:spPr>
      </p:pic>
    </p:spTree>
    <p:extLst>
      <p:ext uri="{BB962C8B-B14F-4D97-AF65-F5344CB8AC3E}">
        <p14:creationId xmlns:p14="http://schemas.microsoft.com/office/powerpoint/2010/main" val="36829982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Silent Spring (1962)</a:t>
            </a:r>
            <a:endParaRPr lang="en-US" b="1" dirty="0"/>
          </a:p>
        </p:txBody>
      </p:sp>
      <p:pic>
        <p:nvPicPr>
          <p:cNvPr id="4" name="Content Placeholder 3" descr="silent_spring.jpg"/>
          <p:cNvPicPr>
            <a:picLocks noGrp="1" noChangeAspect="1"/>
          </p:cNvPicPr>
          <p:nvPr>
            <p:ph idx="1"/>
          </p:nvPr>
        </p:nvPicPr>
        <p:blipFill>
          <a:blip r:embed="rId2">
            <a:extLst>
              <a:ext uri="{28A0092B-C50C-407E-A947-70E740481C1C}">
                <a14:useLocalDpi xmlns:a14="http://schemas.microsoft.com/office/drawing/2010/main" val="0"/>
              </a:ext>
            </a:extLst>
          </a:blip>
          <a:srcRect l="-13777" r="-13777"/>
          <a:stretch>
            <a:fillRect/>
          </a:stretch>
        </p:blipFill>
        <p:spPr>
          <a:xfrm>
            <a:off x="2223109" y="1515351"/>
            <a:ext cx="7718255" cy="4244743"/>
          </a:xfrm>
        </p:spPr>
      </p:pic>
      <p:sp>
        <p:nvSpPr>
          <p:cNvPr id="5" name="TextBox 4"/>
          <p:cNvSpPr txBox="1"/>
          <p:nvPr/>
        </p:nvSpPr>
        <p:spPr>
          <a:xfrm>
            <a:off x="317804" y="1657601"/>
            <a:ext cx="2651201" cy="3970318"/>
          </a:xfrm>
          <a:prstGeom prst="rect">
            <a:avLst/>
          </a:prstGeom>
          <a:noFill/>
        </p:spPr>
        <p:txBody>
          <a:bodyPr wrap="square" rtlCol="0">
            <a:spAutoFit/>
          </a:bodyPr>
          <a:lstStyle/>
          <a:p>
            <a:r>
              <a:rPr lang="en-US" sz="2800" dirty="0" smtClean="0"/>
              <a:t>Argued </a:t>
            </a:r>
            <a:r>
              <a:rPr lang="en-US" sz="2800" dirty="0"/>
              <a:t>that uncontrolled and unexamined pesticide use was harming and even killing not only animals and birds, but also humans.</a:t>
            </a:r>
          </a:p>
        </p:txBody>
      </p:sp>
    </p:spTree>
    <p:extLst>
      <p:ext uri="{BB962C8B-B14F-4D97-AF65-F5344CB8AC3E}">
        <p14:creationId xmlns:p14="http://schemas.microsoft.com/office/powerpoint/2010/main" val="249689617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Drugs and Autoimmune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466667" cy="4783667"/>
          </a:xfrm>
        </p:spPr>
        <p:txBody>
          <a:bodyPr>
            <a:normAutofit fontScale="92500" lnSpcReduction="20000"/>
          </a:bodyPr>
          <a:lstStyle/>
          <a:p>
            <a:r>
              <a:rPr lang="en-US" dirty="0"/>
              <a:t>Drugs that treat autoimmune disease have a huge problem with </a:t>
            </a:r>
            <a:r>
              <a:rPr lang="en-US" dirty="0" smtClean="0"/>
              <a:t>side effects</a:t>
            </a:r>
            <a:endParaRPr lang="en-US" dirty="0"/>
          </a:p>
          <a:p>
            <a:pPr lvl="1"/>
            <a:r>
              <a:rPr lang="en-US" dirty="0"/>
              <a:t>They suppress the immune system, and increase risk </a:t>
            </a:r>
            <a:r>
              <a:rPr lang="en-US" dirty="0" smtClean="0"/>
              <a:t>to tuberculosis</a:t>
            </a:r>
            <a:r>
              <a:rPr lang="en-US" dirty="0"/>
              <a:t>, invasive fungal infections and lymphomas (cancers of </a:t>
            </a:r>
            <a:r>
              <a:rPr lang="en-US" dirty="0" smtClean="0"/>
              <a:t>the immune </a:t>
            </a:r>
            <a:r>
              <a:rPr lang="en-US" dirty="0"/>
              <a:t>system)</a:t>
            </a:r>
          </a:p>
          <a:p>
            <a:r>
              <a:rPr lang="en-US" dirty="0" err="1"/>
              <a:t>Humira</a:t>
            </a:r>
            <a:r>
              <a:rPr lang="en-US" dirty="0"/>
              <a:t> is a TNF-alpha inhibitor, which blocks the immune response</a:t>
            </a:r>
          </a:p>
          <a:p>
            <a:pPr lvl="1"/>
            <a:r>
              <a:rPr lang="en-US" dirty="0"/>
              <a:t>It costs about $3,100 per month</a:t>
            </a:r>
          </a:p>
          <a:p>
            <a:pPr lvl="1"/>
            <a:r>
              <a:rPr lang="en-US" dirty="0"/>
              <a:t>U.S. prescriptions for </a:t>
            </a:r>
            <a:r>
              <a:rPr lang="en-US" dirty="0" err="1"/>
              <a:t>Humira</a:t>
            </a:r>
            <a:r>
              <a:rPr lang="en-US" dirty="0"/>
              <a:t> have taken off in recent </a:t>
            </a:r>
            <a:r>
              <a:rPr lang="en-US" dirty="0" smtClean="0"/>
              <a:t>years: 1.5 </a:t>
            </a:r>
            <a:r>
              <a:rPr lang="en-US" dirty="0"/>
              <a:t>million in 2011; 2.4 million in 2015.</a:t>
            </a:r>
          </a:p>
          <a:p>
            <a:pPr lvl="1"/>
            <a:r>
              <a:rPr lang="en-US" dirty="0"/>
              <a:t>It was linked to more than 209,000 adverse event reports </a:t>
            </a:r>
            <a:r>
              <a:rPr lang="en-US" dirty="0" smtClean="0"/>
              <a:t>since 2013</a:t>
            </a:r>
            <a:r>
              <a:rPr lang="en-US" dirty="0"/>
              <a:t>, including more than 4,200 deaths.</a:t>
            </a:r>
          </a:p>
        </p:txBody>
      </p:sp>
      <p:sp>
        <p:nvSpPr>
          <p:cNvPr id="4" name="TextBox 3"/>
          <p:cNvSpPr txBox="1"/>
          <p:nvPr/>
        </p:nvSpPr>
        <p:spPr>
          <a:xfrm>
            <a:off x="1222118" y="6060701"/>
            <a:ext cx="770174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 </a:t>
            </a:r>
            <a:r>
              <a:rPr lang="en-US" sz="2000" dirty="0" err="1" smtClean="0"/>
              <a:t>usatoday.com</a:t>
            </a:r>
            <a:r>
              <a:rPr lang="en-US" sz="2000" dirty="0"/>
              <a:t>/story/news/nation-now/2017/03/19</a:t>
            </a:r>
            <a:r>
              <a:rPr lang="en-US" sz="2000" dirty="0" smtClean="0"/>
              <a:t>/</a:t>
            </a:r>
          </a:p>
          <a:p>
            <a:pPr algn="r"/>
            <a:r>
              <a:rPr lang="en-US" sz="2000" dirty="0" smtClean="0"/>
              <a:t>analysis</a:t>
            </a:r>
            <a:r>
              <a:rPr lang="en-US" sz="2000" dirty="0"/>
              <a:t>-reports-drug-side-effects-increase-fivefold-12-years/99384190/</a:t>
            </a:r>
          </a:p>
        </p:txBody>
      </p:sp>
    </p:spTree>
    <p:extLst>
      <p:ext uri="{BB962C8B-B14F-4D97-AF65-F5344CB8AC3E}">
        <p14:creationId xmlns:p14="http://schemas.microsoft.com/office/powerpoint/2010/main" val="6566634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Pain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79212"/>
            <a:ext cx="8433342" cy="3980447"/>
          </a:xfrm>
        </p:spPr>
        <p:txBody>
          <a:bodyPr>
            <a:normAutofit fontScale="92500" lnSpcReduction="20000"/>
          </a:bodyPr>
          <a:lstStyle/>
          <a:p>
            <a:pPr marL="0" indent="0">
              <a:buNone/>
            </a:pPr>
            <a:r>
              <a:rPr lang="en-US" dirty="0" smtClean="0"/>
              <a:t>“The list of different types                                              of chronic pain syndrome                                            seems to be growing every                                                 day, including complex                                               regional pain syndrome,                                                failed back syndrome,                                                                 fibromyalgia, interstitial                                            cystitis, </a:t>
            </a:r>
            <a:r>
              <a:rPr lang="en-US" dirty="0" err="1" smtClean="0"/>
              <a:t>myofascial</a:t>
            </a:r>
            <a:r>
              <a:rPr lang="en-US" dirty="0" smtClean="0"/>
              <a:t> pain syndrome, </a:t>
            </a:r>
            <a:r>
              <a:rPr lang="en-US" dirty="0" err="1" smtClean="0"/>
              <a:t>postvasectomy</a:t>
            </a:r>
            <a:r>
              <a:rPr lang="en-US" dirty="0" smtClean="0"/>
              <a:t> pain, </a:t>
            </a:r>
            <a:r>
              <a:rPr lang="en-US" dirty="0" err="1" smtClean="0"/>
              <a:t>vulvodynia</a:t>
            </a:r>
            <a:r>
              <a:rPr lang="en-US" dirty="0" smtClean="0"/>
              <a:t>, pelvic pain syndrome </a:t>
            </a:r>
            <a:r>
              <a:rPr lang="mr-IN" dirty="0" smtClean="0"/>
              <a:t>–</a:t>
            </a:r>
            <a:r>
              <a:rPr lang="en-US" dirty="0" smtClean="0"/>
              <a:t>                         and on and on.“</a:t>
            </a:r>
            <a:endParaRPr lang="en-US" dirty="0"/>
          </a:p>
        </p:txBody>
      </p:sp>
      <p:sp>
        <p:nvSpPr>
          <p:cNvPr id="4" name="TextBox 3"/>
          <p:cNvSpPr txBox="1"/>
          <p:nvPr/>
        </p:nvSpPr>
        <p:spPr>
          <a:xfrm>
            <a:off x="1381486" y="5808722"/>
            <a:ext cx="6348019" cy="892552"/>
          </a:xfrm>
          <a:prstGeom prst="rect">
            <a:avLst/>
          </a:prstGeom>
          <a:noFill/>
        </p:spPr>
        <p:txBody>
          <a:bodyPr wrap="square" rtlCol="0">
            <a:spAutoFit/>
          </a:bodyPr>
          <a:lstStyle/>
          <a:p>
            <a:pPr algn="r"/>
            <a:r>
              <a:rPr lang="en-US" sz="2000" dirty="0" smtClean="0">
                <a:solidFill>
                  <a:srgbClr val="FF0000"/>
                </a:solidFill>
              </a:rPr>
              <a:t>*</a:t>
            </a:r>
            <a:r>
              <a:rPr lang="en-US" sz="2400" dirty="0" smtClean="0"/>
              <a:t>P. 42, Anna </a:t>
            </a:r>
            <a:r>
              <a:rPr lang="en-US" sz="2400" dirty="0" err="1" smtClean="0"/>
              <a:t>Lembke</a:t>
            </a:r>
            <a:r>
              <a:rPr lang="en-US" sz="2800" dirty="0" smtClean="0"/>
              <a:t>, </a:t>
            </a:r>
            <a:r>
              <a:rPr lang="en-US" sz="2400" dirty="0" smtClean="0"/>
              <a:t>Drug dealer, MD</a:t>
            </a:r>
          </a:p>
          <a:p>
            <a:pPr algn="r"/>
            <a:r>
              <a:rPr lang="en-US" sz="2400" dirty="0" smtClean="0"/>
              <a:t>.John’s Hopkins U Press, Baltimore, MD</a:t>
            </a:r>
            <a:endParaRPr lang="en-US" sz="2400" dirty="0"/>
          </a:p>
        </p:txBody>
      </p:sp>
      <p:pic>
        <p:nvPicPr>
          <p:cNvPr id="5" name="Picture 4" descr="chronic_pai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629" y="1417638"/>
            <a:ext cx="3578171" cy="2415265"/>
          </a:xfrm>
          <a:prstGeom prst="rect">
            <a:avLst/>
          </a:prstGeom>
        </p:spPr>
      </p:pic>
    </p:spTree>
    <p:extLst>
      <p:ext uri="{BB962C8B-B14F-4D97-AF65-F5344CB8AC3E}">
        <p14:creationId xmlns:p14="http://schemas.microsoft.com/office/powerpoint/2010/main" val="272652960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Tree>
    <p:extLst>
      <p:ext uri="{BB962C8B-B14F-4D97-AF65-F5344CB8AC3E}">
        <p14:creationId xmlns:p14="http://schemas.microsoft.com/office/powerpoint/2010/main" val="261052860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823645" y="2218450"/>
            <a:ext cx="7496777"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Endocrine Disruption and</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Developmental Disorders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6767433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930"/>
            <a:ext cx="8229600" cy="1143000"/>
          </a:xfrm>
        </p:spPr>
        <p:txBody>
          <a:bodyPr>
            <a:normAutofit fontScale="90000"/>
          </a:bodyPr>
          <a:lstStyle/>
          <a:p>
            <a:r>
              <a:rPr lang="en-US" b="1" dirty="0"/>
              <a:t>Glyphosate is an endocrine disruptor that promotes breast </a:t>
            </a:r>
            <a:r>
              <a:rPr lang="en-US" b="1" dirty="0" smtClean="0"/>
              <a:t>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9059" y="1490140"/>
            <a:ext cx="8447741" cy="4849903"/>
          </a:xfrm>
        </p:spPr>
        <p:txBody>
          <a:bodyPr>
            <a:normAutofit/>
          </a:bodyPr>
          <a:lstStyle/>
          <a:p>
            <a:r>
              <a:rPr lang="en-US" sz="2400" dirty="0" smtClean="0"/>
              <a:t>Low </a:t>
            </a:r>
            <a:r>
              <a:rPr lang="en-US" sz="2400" dirty="0"/>
              <a:t>and </a:t>
            </a:r>
            <a:r>
              <a:rPr lang="en-US" sz="2400" dirty="0" smtClean="0"/>
              <a:t>environmentally                                                                  </a:t>
            </a:r>
            <a:r>
              <a:rPr lang="en-US" sz="2400" dirty="0"/>
              <a:t>relevant concentrations </a:t>
            </a:r>
            <a:r>
              <a:rPr lang="en-US" sz="2400" dirty="0" smtClean="0"/>
              <a:t>of                                                                 glyphosate possess                                                                        estrogenic activity</a:t>
            </a:r>
          </a:p>
          <a:p>
            <a:endParaRPr lang="en-US" sz="2000" dirty="0"/>
          </a:p>
          <a:p>
            <a:r>
              <a:rPr lang="en-US" sz="2400" dirty="0" smtClean="0"/>
              <a:t>Glyphosate caused </a:t>
            </a:r>
            <a:r>
              <a:rPr lang="en-US" sz="2400" dirty="0"/>
              <a:t>human </a:t>
            </a:r>
            <a:r>
              <a:rPr lang="en-US" sz="2400" dirty="0" smtClean="0"/>
              <a:t>                                                                            hormone</a:t>
            </a:r>
            <a:r>
              <a:rPr lang="en-US" sz="2400" dirty="0"/>
              <a:t>-dependent </a:t>
            </a:r>
            <a:r>
              <a:rPr lang="en-US" sz="2400" dirty="0" smtClean="0"/>
              <a:t>breast                                                                               </a:t>
            </a:r>
            <a:r>
              <a:rPr lang="en-US" sz="2400" dirty="0"/>
              <a:t>cancer cells </a:t>
            </a:r>
            <a:r>
              <a:rPr lang="en-US" sz="2400" dirty="0" smtClean="0"/>
              <a:t>to proliferate at                                                                                   </a:t>
            </a:r>
            <a:r>
              <a:rPr lang="en-US" sz="2400" dirty="0"/>
              <a:t>concentrations of  </a:t>
            </a:r>
            <a:r>
              <a:rPr lang="en-US" sz="2400" i="1" dirty="0" smtClean="0">
                <a:solidFill>
                  <a:srgbClr val="FF0000"/>
                </a:solidFill>
              </a:rPr>
              <a:t>parts </a:t>
            </a:r>
            <a:r>
              <a:rPr lang="en-US" sz="2400" i="1" dirty="0">
                <a:solidFill>
                  <a:srgbClr val="FF0000"/>
                </a:solidFill>
              </a:rPr>
              <a:t>per </a:t>
            </a:r>
            <a:r>
              <a:rPr lang="en-US" sz="2400" i="1" dirty="0" smtClean="0">
                <a:solidFill>
                  <a:srgbClr val="FF0000"/>
                </a:solidFill>
              </a:rPr>
              <a:t>trillion</a:t>
            </a:r>
          </a:p>
        </p:txBody>
      </p:sp>
      <p:sp>
        <p:nvSpPr>
          <p:cNvPr id="4" name="TextBox 3"/>
          <p:cNvSpPr txBox="1"/>
          <p:nvPr/>
        </p:nvSpPr>
        <p:spPr>
          <a:xfrm>
            <a:off x="0" y="6263947"/>
            <a:ext cx="8115698" cy="369332"/>
          </a:xfrm>
          <a:prstGeom prst="rect">
            <a:avLst/>
          </a:prstGeom>
          <a:noFill/>
        </p:spPr>
        <p:txBody>
          <a:bodyPr wrap="none" rtlCol="0">
            <a:spAutoFit/>
          </a:bodyPr>
          <a:lstStyle/>
          <a:p>
            <a:r>
              <a:rPr lang="fr-FR" dirty="0">
                <a:solidFill>
                  <a:srgbClr val="FF0000"/>
                </a:solidFill>
              </a:rPr>
              <a:t>*</a:t>
            </a:r>
            <a:r>
              <a:rPr lang="fr-FR" dirty="0"/>
              <a:t> S. </a:t>
            </a:r>
            <a:r>
              <a:rPr lang="fr-FR" dirty="0" err="1"/>
              <a:t>Thongprakaisang</a:t>
            </a:r>
            <a:r>
              <a:rPr lang="fr-FR" dirty="0"/>
              <a:t> et al., Food </a:t>
            </a:r>
            <a:r>
              <a:rPr lang="fr-FR" dirty="0" err="1"/>
              <a:t>Chem</a:t>
            </a:r>
            <a:r>
              <a:rPr lang="fr-FR" dirty="0"/>
              <a:t> </a:t>
            </a:r>
            <a:r>
              <a:rPr lang="fr-FR" dirty="0" err="1"/>
              <a:t>Toxicol</a:t>
            </a:r>
            <a:r>
              <a:rPr lang="fr-FR" dirty="0"/>
              <a:t>. 2013 Jun 8. S0278-6915(13)00363-3.</a:t>
            </a:r>
            <a:endParaRPr lang="en-US" dirty="0"/>
          </a:p>
        </p:txBody>
      </p:sp>
      <p:pic>
        <p:nvPicPr>
          <p:cNvPr id="6" name="Picture 5" descr="three-legged-fro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298" y="1803400"/>
            <a:ext cx="3657600" cy="3492500"/>
          </a:xfrm>
          <a:prstGeom prst="rect">
            <a:avLst/>
          </a:prstGeom>
        </p:spPr>
      </p:pic>
    </p:spTree>
    <p:extLst>
      <p:ext uri="{BB962C8B-B14F-4D97-AF65-F5344CB8AC3E}">
        <p14:creationId xmlns:p14="http://schemas.microsoft.com/office/powerpoint/2010/main" val="319759600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118530"/>
            <a:ext cx="8365067" cy="1845733"/>
          </a:xfrm>
        </p:spPr>
        <p:txBody>
          <a:bodyPr>
            <a:noAutofit/>
          </a:bodyPr>
          <a:lstStyle/>
          <a:p>
            <a:r>
              <a:rPr lang="en-US" sz="3600" b="1" dirty="0" smtClean="0"/>
              <a:t>Roundup </a:t>
            </a:r>
            <a:r>
              <a:rPr lang="en-US" sz="3600" b="1" dirty="0"/>
              <a:t>Inhibits </a:t>
            </a:r>
            <a:r>
              <a:rPr lang="en-US" sz="3600" b="1" dirty="0" err="1"/>
              <a:t>Steroidogenesis</a:t>
            </a:r>
            <a:r>
              <a:rPr lang="en-US" sz="3600" b="1" dirty="0"/>
              <a:t> by Disrupting </a:t>
            </a:r>
            <a:r>
              <a:rPr lang="en-US" sz="3600" b="1" dirty="0" err="1" smtClean="0"/>
              <a:t>StAR</a:t>
            </a:r>
            <a:r>
              <a:rPr lang="en-US" sz="3600" b="1" dirty="0" smtClean="0"/>
              <a:t> </a:t>
            </a:r>
            <a:r>
              <a:rPr lang="en-US" sz="3600" b="1" dirty="0"/>
              <a:t>Protein </a:t>
            </a:r>
            <a:r>
              <a:rPr lang="en-US" sz="3600" b="1" dirty="0" smtClean="0"/>
              <a:t>Expression</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4" name="TextBox 3"/>
          <p:cNvSpPr txBox="1"/>
          <p:nvPr/>
        </p:nvSpPr>
        <p:spPr>
          <a:xfrm>
            <a:off x="2597542" y="6322638"/>
            <a:ext cx="6546458" cy="400110"/>
          </a:xfrm>
          <a:prstGeom prst="rect">
            <a:avLst/>
          </a:prstGeom>
          <a:noFill/>
        </p:spPr>
        <p:txBody>
          <a:bodyPr wrap="none" rtlCol="0">
            <a:spAutoFit/>
          </a:bodyPr>
          <a:lstStyle/>
          <a:p>
            <a:r>
              <a:rPr lang="en-US" sz="2000" dirty="0">
                <a:solidFill>
                  <a:srgbClr val="FF0000"/>
                </a:solidFill>
              </a:rPr>
              <a:t>*</a:t>
            </a:r>
            <a:r>
              <a:rPr lang="en-US" sz="2000" dirty="0"/>
              <a:t>LP Walsh et al., Environ Health </a:t>
            </a:r>
            <a:r>
              <a:rPr lang="en-US" sz="2000" dirty="0" err="1"/>
              <a:t>Perspect</a:t>
            </a:r>
            <a:r>
              <a:rPr lang="en-US" sz="2000" dirty="0"/>
              <a:t> 2000; 108:769-</a:t>
            </a:r>
            <a:r>
              <a:rPr lang="en-US" sz="2000" dirty="0" smtClean="0"/>
              <a:t>776</a:t>
            </a:r>
            <a:endParaRPr lang="en-US" sz="2000" dirty="0"/>
          </a:p>
        </p:txBody>
      </p:sp>
      <p:pic>
        <p:nvPicPr>
          <p:cNvPr id="8" name="Picture 7"/>
          <p:cNvPicPr>
            <a:picLocks noChangeAspect="1"/>
          </p:cNvPicPr>
          <p:nvPr/>
        </p:nvPicPr>
        <p:blipFill>
          <a:blip r:embed="rId3"/>
          <a:stretch>
            <a:fillRect/>
          </a:stretch>
        </p:blipFill>
        <p:spPr>
          <a:xfrm>
            <a:off x="6564398" y="1354666"/>
            <a:ext cx="2741184" cy="2861733"/>
          </a:xfrm>
          <a:prstGeom prst="rect">
            <a:avLst/>
          </a:prstGeom>
        </p:spPr>
      </p:pic>
      <p:sp>
        <p:nvSpPr>
          <p:cNvPr id="3" name="Content Placeholder 2"/>
          <p:cNvSpPr>
            <a:spLocks noGrp="1"/>
          </p:cNvSpPr>
          <p:nvPr>
            <p:ph idx="1"/>
          </p:nvPr>
        </p:nvSpPr>
        <p:spPr>
          <a:xfrm>
            <a:off x="135466" y="1770306"/>
            <a:ext cx="8026400" cy="4525963"/>
          </a:xfrm>
        </p:spPr>
        <p:txBody>
          <a:bodyPr>
            <a:normAutofit lnSpcReduction="10000"/>
          </a:bodyPr>
          <a:lstStyle/>
          <a:p>
            <a:r>
              <a:rPr lang="en-US" dirty="0" smtClean="0"/>
              <a:t>In vitro study on testicular </a:t>
            </a:r>
            <a:r>
              <a:rPr lang="en-US" dirty="0" err="1" smtClean="0"/>
              <a:t>Leydig</a:t>
            </a:r>
            <a:r>
              <a:rPr lang="en-US" dirty="0" smtClean="0"/>
              <a:t> cells</a:t>
            </a:r>
          </a:p>
          <a:p>
            <a:r>
              <a:rPr lang="en-US" dirty="0"/>
              <a:t>Roundup reduced </a:t>
            </a:r>
            <a:r>
              <a:rPr lang="en-US" dirty="0" smtClean="0"/>
              <a:t>testosterone                      synthesis </a:t>
            </a:r>
            <a:r>
              <a:rPr lang="en-US" i="1" dirty="0" smtClean="0">
                <a:solidFill>
                  <a:srgbClr val="FF0000"/>
                </a:solidFill>
              </a:rPr>
              <a:t>by </a:t>
            </a:r>
            <a:r>
              <a:rPr lang="en-US" i="1" dirty="0">
                <a:solidFill>
                  <a:srgbClr val="FF0000"/>
                </a:solidFill>
              </a:rPr>
              <a:t>94% </a:t>
            </a:r>
            <a:endParaRPr lang="en-US" i="1" dirty="0" smtClean="0">
              <a:solidFill>
                <a:srgbClr val="FF0000"/>
              </a:solidFill>
            </a:endParaRPr>
          </a:p>
          <a:p>
            <a:pPr lvl="1"/>
            <a:r>
              <a:rPr lang="en-US" dirty="0" smtClean="0"/>
              <a:t>Effect due to both </a:t>
            </a:r>
            <a:r>
              <a:rPr lang="en-US" dirty="0" err="1" smtClean="0"/>
              <a:t>StAR</a:t>
            </a:r>
            <a:r>
              <a:rPr lang="en-US" dirty="0" smtClean="0"/>
              <a:t>  suppression                                            and CYP suppression</a:t>
            </a:r>
          </a:p>
          <a:p>
            <a:r>
              <a:rPr lang="en-US" dirty="0" smtClean="0"/>
              <a:t>Roundup </a:t>
            </a:r>
            <a:r>
              <a:rPr lang="en-US" dirty="0"/>
              <a:t>reduced </a:t>
            </a:r>
            <a:r>
              <a:rPr lang="en-US" dirty="0" err="1"/>
              <a:t>StAR</a:t>
            </a:r>
            <a:r>
              <a:rPr lang="en-US" dirty="0"/>
              <a:t> protein levels by 90%</a:t>
            </a:r>
          </a:p>
          <a:p>
            <a:r>
              <a:rPr lang="en-US" dirty="0" smtClean="0"/>
              <a:t>Reduction </a:t>
            </a:r>
            <a:r>
              <a:rPr lang="en-US" dirty="0"/>
              <a:t>in </a:t>
            </a:r>
            <a:r>
              <a:rPr lang="en-US" dirty="0" err="1"/>
              <a:t>StAR</a:t>
            </a:r>
            <a:r>
              <a:rPr lang="en-US" dirty="0"/>
              <a:t> expression in the adrenal gland </a:t>
            </a:r>
            <a:r>
              <a:rPr lang="en-US" dirty="0" smtClean="0"/>
              <a:t>disrupts synthesis of stress hormones and sex hormones</a:t>
            </a:r>
            <a:endParaRPr lang="en-US" dirty="0"/>
          </a:p>
        </p:txBody>
      </p:sp>
    </p:spTree>
    <p:extLst>
      <p:ext uri="{BB962C8B-B14F-4D97-AF65-F5344CB8AC3E}">
        <p14:creationId xmlns:p14="http://schemas.microsoft.com/office/powerpoint/2010/main" val="2294962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561"/>
            <a:ext cx="8412152" cy="2325118"/>
          </a:xfrm>
        </p:spPr>
        <p:txBody>
          <a:bodyPr>
            <a:normAutofit fontScale="90000"/>
          </a:bodyPr>
          <a:lstStyle/>
          <a:p>
            <a:r>
              <a:rPr lang="en-US" b="1" dirty="0" smtClean="0"/>
              <a:t>“Glyphosate</a:t>
            </a:r>
            <a:r>
              <a:rPr lang="en-US" b="1" dirty="0"/>
              <a:t>-Based Herbicides Produce </a:t>
            </a:r>
            <a:r>
              <a:rPr lang="en-US" b="1" dirty="0" err="1"/>
              <a:t>Teratogenic</a:t>
            </a:r>
            <a:r>
              <a:rPr lang="en-US" b="1" dirty="0"/>
              <a:t> Effects on Vertebrates by Impairing Retinoic Acid </a:t>
            </a:r>
            <a:r>
              <a:rPr lang="en-US" b="1" dirty="0" smtClean="0"/>
              <a:t>Signaling”</a:t>
            </a:r>
            <a:r>
              <a:rPr lang="en-US" b="1" dirty="0" smtClean="0">
                <a:solidFill>
                  <a:srgbClr val="FF0000"/>
                </a:solidFill>
              </a:rPr>
              <a:t>*</a:t>
            </a:r>
            <a:r>
              <a:rPr lang="en-US" b="1" dirty="0"/>
              <a:t/>
            </a:r>
            <a:br>
              <a:rPr lang="en-US" b="1" dirty="0"/>
            </a:br>
            <a:endParaRPr lang="en-US" dirty="0"/>
          </a:p>
        </p:txBody>
      </p:sp>
      <p:pic>
        <p:nvPicPr>
          <p:cNvPr id="5" name="Content Placeholder 4" descr="glyphosate_retinoic_acid.gif"/>
          <p:cNvPicPr>
            <a:picLocks noGrp="1" noChangeAspect="1"/>
          </p:cNvPicPr>
          <p:nvPr>
            <p:ph idx="1"/>
          </p:nvPr>
        </p:nvPicPr>
        <p:blipFill>
          <a:blip r:embed="rId2">
            <a:extLst>
              <a:ext uri="{28A0092B-C50C-407E-A947-70E740481C1C}">
                <a14:useLocalDpi xmlns:a14="http://schemas.microsoft.com/office/drawing/2010/main" val="0"/>
              </a:ext>
            </a:extLst>
          </a:blip>
          <a:srcRect l="-9253" r="-9253"/>
          <a:stretch>
            <a:fillRect/>
          </a:stretch>
        </p:blipFill>
        <p:spPr>
          <a:xfrm>
            <a:off x="457200" y="2325119"/>
            <a:ext cx="8229600" cy="3097212"/>
          </a:xfrm>
        </p:spPr>
      </p:pic>
      <p:sp>
        <p:nvSpPr>
          <p:cNvPr id="4" name="TextBox 3"/>
          <p:cNvSpPr txBox="1"/>
          <p:nvPr/>
        </p:nvSpPr>
        <p:spPr>
          <a:xfrm>
            <a:off x="1253198" y="6396335"/>
            <a:ext cx="7890802" cy="461665"/>
          </a:xfrm>
          <a:prstGeom prst="rect">
            <a:avLst/>
          </a:prstGeom>
          <a:noFill/>
        </p:spPr>
        <p:txBody>
          <a:bodyPr wrap="none" rtlCol="0">
            <a:spAutoFit/>
          </a:bodyPr>
          <a:lstStyle/>
          <a:p>
            <a:r>
              <a:rPr lang="fr-FR" sz="2400" dirty="0">
                <a:solidFill>
                  <a:srgbClr val="FF0000"/>
                </a:solidFill>
              </a:rPr>
              <a:t>*</a:t>
            </a:r>
            <a:r>
              <a:rPr lang="fr-FR" sz="2400" dirty="0"/>
              <a:t>A Paganelli et al., </a:t>
            </a:r>
            <a:r>
              <a:rPr lang="fr-FR" sz="2400" dirty="0" err="1"/>
              <a:t>Chem</a:t>
            </a:r>
            <a:r>
              <a:rPr lang="fr-FR" sz="2400" dirty="0"/>
              <a:t> </a:t>
            </a:r>
            <a:r>
              <a:rPr lang="fr-FR" sz="2400" dirty="0" err="1"/>
              <a:t>Res</a:t>
            </a:r>
            <a:r>
              <a:rPr lang="fr-FR" sz="2400" dirty="0"/>
              <a:t> </a:t>
            </a:r>
            <a:r>
              <a:rPr lang="fr-FR" sz="2400" dirty="0" err="1"/>
              <a:t>Toxicol</a:t>
            </a:r>
            <a:r>
              <a:rPr lang="fr-FR" sz="2400" dirty="0"/>
              <a:t> 2010; 23(10):1586-1595.</a:t>
            </a:r>
            <a:endParaRPr lang="en-US" sz="2400" dirty="0"/>
          </a:p>
        </p:txBody>
      </p:sp>
      <p:sp>
        <p:nvSpPr>
          <p:cNvPr id="6" name="Freeform 5"/>
          <p:cNvSpPr/>
          <p:nvPr/>
        </p:nvSpPr>
        <p:spPr>
          <a:xfrm>
            <a:off x="6107032" y="3305290"/>
            <a:ext cx="2401209" cy="887388"/>
          </a:xfrm>
          <a:custGeom>
            <a:avLst/>
            <a:gdLst>
              <a:gd name="connsiteX0" fmla="*/ 1290814 w 2401209"/>
              <a:gd name="connsiteY0" fmla="*/ 256 h 887388"/>
              <a:gd name="connsiteX1" fmla="*/ 727 w 2401209"/>
              <a:gd name="connsiteY1" fmla="*/ 483994 h 887388"/>
              <a:gd name="connsiteX2" fmla="*/ 1472233 w 2401209"/>
              <a:gd name="connsiteY2" fmla="*/ 887110 h 887388"/>
              <a:gd name="connsiteX3" fmla="*/ 2399483 w 2401209"/>
              <a:gd name="connsiteY3" fmla="*/ 423527 h 887388"/>
              <a:gd name="connsiteX4" fmla="*/ 1290814 w 2401209"/>
              <a:gd name="connsiteY4" fmla="*/ 256 h 88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09" h="887388">
                <a:moveTo>
                  <a:pt x="1290814" y="256"/>
                </a:moveTo>
                <a:cubicBezTo>
                  <a:pt x="891021" y="10334"/>
                  <a:pt x="-29509" y="336185"/>
                  <a:pt x="727" y="483994"/>
                </a:cubicBezTo>
                <a:cubicBezTo>
                  <a:pt x="30963" y="631803"/>
                  <a:pt x="1072440" y="897188"/>
                  <a:pt x="1472233" y="887110"/>
                </a:cubicBezTo>
                <a:cubicBezTo>
                  <a:pt x="1872026" y="877032"/>
                  <a:pt x="2436439" y="567977"/>
                  <a:pt x="2399483" y="423527"/>
                </a:cubicBezTo>
                <a:cubicBezTo>
                  <a:pt x="2362527" y="279077"/>
                  <a:pt x="1690607" y="-9822"/>
                  <a:pt x="1290814" y="256"/>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53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2156666"/>
          </a:xfrm>
        </p:spPr>
        <p:txBody>
          <a:bodyPr>
            <a:noAutofit/>
          </a:bodyPr>
          <a:lstStyle/>
          <a:p>
            <a:r>
              <a:rPr lang="en-US" sz="3600" b="1" dirty="0" smtClean="0"/>
              <a:t/>
            </a:r>
            <a:br>
              <a:rPr lang="en-US" sz="3600" b="1" dirty="0" smtClean="0"/>
            </a:br>
            <a:r>
              <a:rPr lang="en-US" sz="3600" b="1" dirty="0" smtClean="0"/>
              <a:t>“Neuronal </a:t>
            </a:r>
            <a:r>
              <a:rPr lang="en-US" sz="3600" b="1" dirty="0"/>
              <a:t>development and axon growth are altered by glyphosate through a WNT non-canonical signaling </a:t>
            </a:r>
            <a:r>
              <a:rPr lang="en-US" sz="3600" b="1" dirty="0" smtClean="0"/>
              <a:t>pathway”</a:t>
            </a:r>
            <a:r>
              <a:rPr lang="en-US" sz="3600" b="1" dirty="0" smtClean="0">
                <a:solidFill>
                  <a:srgbClr val="FF0000"/>
                </a:solidFill>
              </a:rPr>
              <a:t>*</a:t>
            </a:r>
            <a:r>
              <a:rPr lang="en-US" sz="3600" b="1" dirty="0"/>
              <a:t/>
            </a:r>
            <a:br>
              <a:rPr lang="en-US" sz="3600" b="1" dirty="0"/>
            </a:br>
            <a:r>
              <a:rPr lang="en-US" sz="3600" b="1" dirty="0" smtClean="0"/>
              <a:t/>
            </a:r>
            <a:br>
              <a:rPr lang="en-US" sz="3600" b="1" dirty="0" smtClean="0"/>
            </a:br>
            <a:endParaRPr lang="en-US" sz="3600" b="1" dirty="0"/>
          </a:p>
        </p:txBody>
      </p:sp>
      <p:sp>
        <p:nvSpPr>
          <p:cNvPr id="3" name="Content Placeholder 2"/>
          <p:cNvSpPr>
            <a:spLocks noGrp="1"/>
          </p:cNvSpPr>
          <p:nvPr>
            <p:ph idx="1"/>
          </p:nvPr>
        </p:nvSpPr>
        <p:spPr>
          <a:xfrm>
            <a:off x="100795" y="1729030"/>
            <a:ext cx="9232183" cy="2362592"/>
          </a:xfrm>
        </p:spPr>
        <p:txBody>
          <a:bodyPr/>
          <a:lstStyle/>
          <a:p>
            <a:r>
              <a:rPr lang="en-US" dirty="0" smtClean="0"/>
              <a:t>Neurons grown in culture &amp; exposed to glyphosate</a:t>
            </a:r>
          </a:p>
          <a:p>
            <a:r>
              <a:rPr lang="en-US" dirty="0" smtClean="0"/>
              <a:t>“They </a:t>
            </a:r>
            <a:r>
              <a:rPr lang="en-US" dirty="0"/>
              <a:t>elicited shorter and </a:t>
            </a:r>
            <a:r>
              <a:rPr lang="en-US" dirty="0" err="1"/>
              <a:t>unbranched</a:t>
            </a:r>
            <a:r>
              <a:rPr lang="en-US" dirty="0"/>
              <a:t> axons and they also developed less </a:t>
            </a:r>
            <a:r>
              <a:rPr lang="en-US" dirty="0" smtClean="0"/>
              <a:t>complex dendritic arbors compared to controls”</a:t>
            </a:r>
            <a:endParaRPr lang="en-US" dirty="0"/>
          </a:p>
          <a:p>
            <a:endParaRPr lang="en-US" dirty="0"/>
          </a:p>
        </p:txBody>
      </p:sp>
      <p:pic>
        <p:nvPicPr>
          <p:cNvPr id="4" name="Picture 3" descr="neurons_glyphos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877733"/>
            <a:ext cx="5461379" cy="2550851"/>
          </a:xfrm>
          <a:prstGeom prst="rect">
            <a:avLst/>
          </a:prstGeom>
        </p:spPr>
      </p:pic>
      <p:sp>
        <p:nvSpPr>
          <p:cNvPr id="5" name="TextBox 4"/>
          <p:cNvSpPr txBox="1"/>
          <p:nvPr/>
        </p:nvSpPr>
        <p:spPr>
          <a:xfrm>
            <a:off x="4944533" y="4118001"/>
            <a:ext cx="1412203" cy="369332"/>
          </a:xfrm>
          <a:prstGeom prst="rect">
            <a:avLst/>
          </a:prstGeom>
          <a:noFill/>
          <a:ln>
            <a:noFill/>
          </a:ln>
        </p:spPr>
        <p:txBody>
          <a:bodyPr wrap="none" rtlCol="0">
            <a:spAutoFit/>
          </a:bodyPr>
          <a:lstStyle/>
          <a:p>
            <a:r>
              <a:rPr lang="en-US" dirty="0" smtClean="0">
                <a:solidFill>
                  <a:schemeClr val="bg1"/>
                </a:solidFill>
              </a:rPr>
              <a:t>+ Glyphosate</a:t>
            </a:r>
            <a:endParaRPr lang="en-US" dirty="0">
              <a:solidFill>
                <a:schemeClr val="bg1"/>
              </a:solidFill>
            </a:endParaRPr>
          </a:p>
        </p:txBody>
      </p:sp>
      <p:sp>
        <p:nvSpPr>
          <p:cNvPr id="6" name="TextBox 5"/>
          <p:cNvSpPr txBox="1"/>
          <p:nvPr/>
        </p:nvSpPr>
        <p:spPr>
          <a:xfrm>
            <a:off x="2345668" y="6428584"/>
            <a:ext cx="6987310" cy="461665"/>
          </a:xfrm>
          <a:prstGeom prst="rect">
            <a:avLst/>
          </a:prstGeom>
          <a:noFill/>
        </p:spPr>
        <p:txBody>
          <a:bodyPr wrap="none" rtlCol="0">
            <a:spAutoFit/>
          </a:bodyPr>
          <a:lstStyle/>
          <a:p>
            <a:r>
              <a:rPr lang="en-US" sz="2400" dirty="0">
                <a:solidFill>
                  <a:srgbClr val="FF0000"/>
                </a:solidFill>
              </a:rPr>
              <a:t>*</a:t>
            </a:r>
            <a:r>
              <a:rPr lang="en-US" sz="2400" dirty="0"/>
              <a:t>RP </a:t>
            </a:r>
            <a:r>
              <a:rPr lang="en-US" sz="2400" dirty="0" err="1"/>
              <a:t>Coullery</a:t>
            </a:r>
            <a:r>
              <a:rPr lang="en-US" sz="2400" dirty="0"/>
              <a:t> et al., </a:t>
            </a:r>
            <a:r>
              <a:rPr lang="en-US" sz="2400" dirty="0" err="1"/>
              <a:t>NeuroToxicology</a:t>
            </a:r>
            <a:r>
              <a:rPr lang="en-US" sz="2400" dirty="0"/>
              <a:t> 2016;52:150-161.</a:t>
            </a:r>
          </a:p>
        </p:txBody>
      </p:sp>
    </p:spTree>
    <p:extLst>
      <p:ext uri="{BB962C8B-B14F-4D97-AF65-F5344CB8AC3E}">
        <p14:creationId xmlns:p14="http://schemas.microsoft.com/office/powerpoint/2010/main" val="52204508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09668" cy="1143000"/>
          </a:xfrm>
        </p:spPr>
        <p:txBody>
          <a:bodyPr>
            <a:normAutofit fontScale="90000"/>
          </a:bodyPr>
          <a:lstStyle/>
          <a:p>
            <a:r>
              <a:rPr lang="en-US" b="1" dirty="0" smtClean="0"/>
              <a:t>Glyphosate Could Cause Microcephaly through Impaired Methylation Pathway</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Glyphosate disrupts methionine synthesis in plants and in E. </a:t>
            </a:r>
            <a:r>
              <a:rPr lang="en-US" dirty="0" smtClean="0"/>
              <a:t>coli  </a:t>
            </a:r>
          </a:p>
          <a:p>
            <a:pPr lvl="1"/>
            <a:r>
              <a:rPr lang="en-US" dirty="0" smtClean="0"/>
              <a:t>Methionine </a:t>
            </a:r>
            <a:r>
              <a:rPr lang="en-US" dirty="0"/>
              <a:t>is the universal methyl donor</a:t>
            </a:r>
          </a:p>
          <a:p>
            <a:r>
              <a:rPr lang="en-US" dirty="0" smtClean="0"/>
              <a:t>Disrupted </a:t>
            </a:r>
            <a:r>
              <a:rPr lang="en-US" dirty="0" err="1" smtClean="0"/>
              <a:t>folate</a:t>
            </a:r>
            <a:r>
              <a:rPr lang="en-US" dirty="0" smtClean="0"/>
              <a:t> one-carbon metabolism (methylation pathway) </a:t>
            </a:r>
          </a:p>
          <a:p>
            <a:pPr lvl="1"/>
            <a:r>
              <a:rPr lang="en-US" dirty="0" err="1" smtClean="0"/>
              <a:t>Folate</a:t>
            </a:r>
            <a:r>
              <a:rPr lang="en-US" dirty="0" smtClean="0"/>
              <a:t> carries the methyl group that </a:t>
            </a:r>
            <a:r>
              <a:rPr lang="en-US" dirty="0" err="1" smtClean="0"/>
              <a:t>methylates</a:t>
            </a:r>
            <a:r>
              <a:rPr lang="en-US" dirty="0" smtClean="0"/>
              <a:t> DNA during development to regulate gene expression</a:t>
            </a:r>
          </a:p>
          <a:p>
            <a:pPr lvl="1"/>
            <a:r>
              <a:rPr lang="en-US" dirty="0" err="1" smtClean="0"/>
              <a:t>Folate</a:t>
            </a:r>
            <a:r>
              <a:rPr lang="en-US" dirty="0" smtClean="0"/>
              <a:t> is produced for the host by gut microbes from the </a:t>
            </a:r>
            <a:r>
              <a:rPr lang="en-US" dirty="0" err="1" smtClean="0"/>
              <a:t>shikimate</a:t>
            </a:r>
            <a:r>
              <a:rPr lang="en-US" dirty="0" smtClean="0"/>
              <a:t> pathway</a:t>
            </a:r>
          </a:p>
          <a:p>
            <a:r>
              <a:rPr lang="en-US" dirty="0" smtClean="0"/>
              <a:t>Methyl group is provided by metabolism of glycine; a critical enzyme in this pathway depends on a glycine-rich region that glyphosate could disrupt</a:t>
            </a:r>
            <a:endParaRPr lang="en-US" dirty="0"/>
          </a:p>
        </p:txBody>
      </p:sp>
    </p:spTree>
    <p:extLst>
      <p:ext uri="{BB962C8B-B14F-4D97-AF65-F5344CB8AC3E}">
        <p14:creationId xmlns:p14="http://schemas.microsoft.com/office/powerpoint/2010/main" val="27817085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493"/>
            <a:ext cx="8229600" cy="1143000"/>
          </a:xfrm>
        </p:spPr>
        <p:txBody>
          <a:bodyPr/>
          <a:lstStyle/>
          <a:p>
            <a:r>
              <a:rPr lang="en-US" b="1" dirty="0" smtClean="0"/>
              <a:t>Glyphosate and Anencephaly</a:t>
            </a:r>
            <a:r>
              <a:rPr lang="en-US" b="1" dirty="0" smtClean="0">
                <a:solidFill>
                  <a:srgbClr val="FF0000"/>
                </a:solidFill>
              </a:rPr>
              <a:t>*</a:t>
            </a:r>
            <a:endParaRPr lang="en-US" b="1" dirty="0">
              <a:solidFill>
                <a:srgbClr val="FF0000"/>
              </a:solidFill>
            </a:endParaRPr>
          </a:p>
        </p:txBody>
      </p:sp>
      <p:pic>
        <p:nvPicPr>
          <p:cNvPr id="4" name="Content Placeholder 3" descr="anencephaly.jp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4908304" y="1417637"/>
            <a:ext cx="5093420" cy="2801185"/>
          </a:xfrm>
        </p:spPr>
      </p:pic>
      <p:sp>
        <p:nvSpPr>
          <p:cNvPr id="5" name="Content Placeholder 2"/>
          <p:cNvSpPr txBox="1">
            <a:spLocks/>
          </p:cNvSpPr>
          <p:nvPr/>
        </p:nvSpPr>
        <p:spPr>
          <a:xfrm>
            <a:off x="0" y="883110"/>
            <a:ext cx="8620867" cy="60189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Yakima</a:t>
            </a:r>
            <a:r>
              <a:rPr lang="en-US" sz="2400" dirty="0"/>
              <a:t>, Benton and Franklin </a:t>
            </a:r>
            <a:r>
              <a:rPr lang="en-US" sz="2400" dirty="0" smtClean="0"/>
              <a:t>counties in Washington State have </a:t>
            </a:r>
            <a:r>
              <a:rPr lang="en-US" sz="2400" dirty="0"/>
              <a:t>an unusually high number </a:t>
            </a:r>
            <a:r>
              <a:rPr lang="en-US" sz="2400" dirty="0" smtClean="0"/>
              <a:t>of pregnancies                             affected by anencephaly</a:t>
            </a:r>
          </a:p>
          <a:p>
            <a:r>
              <a:rPr lang="en-US" sz="2400" dirty="0" smtClean="0"/>
              <a:t>75 pesticides were analyzed in studying                                  contamination due to surrounding agriculture</a:t>
            </a:r>
          </a:p>
          <a:p>
            <a:pPr lvl="1"/>
            <a:r>
              <a:rPr lang="en-US" sz="2400" dirty="0" smtClean="0"/>
              <a:t>47 (63%) of these were detected</a:t>
            </a:r>
          </a:p>
          <a:p>
            <a:pPr lvl="1"/>
            <a:r>
              <a:rPr lang="en-US" sz="2400" dirty="0" smtClean="0"/>
              <a:t>Glyphosate was applied in large amounts,                                         </a:t>
            </a:r>
            <a:r>
              <a:rPr lang="en-US" sz="2400" i="1" dirty="0" smtClean="0"/>
              <a:t>but was not studied</a:t>
            </a:r>
          </a:p>
          <a:p>
            <a:r>
              <a:rPr lang="en-US" sz="2400" dirty="0" smtClean="0"/>
              <a:t>5% solution of glyphosate was also used heavily around irrigation ditches to control weeds</a:t>
            </a:r>
          </a:p>
          <a:p>
            <a:pPr lvl="1"/>
            <a:r>
              <a:rPr lang="en-US" sz="2400" dirty="0" smtClean="0"/>
              <a:t>Main herbicide recommended due to its “low toxicity”</a:t>
            </a:r>
            <a:endParaRPr lang="en-US" sz="2400" b="1" i="1" dirty="0" smtClean="0">
              <a:solidFill>
                <a:srgbClr val="FF0000"/>
              </a:solidFill>
            </a:endParaRPr>
          </a:p>
        </p:txBody>
      </p:sp>
      <p:sp>
        <p:nvSpPr>
          <p:cNvPr id="6" name="TextBox 5"/>
          <p:cNvSpPr txBox="1"/>
          <p:nvPr/>
        </p:nvSpPr>
        <p:spPr>
          <a:xfrm>
            <a:off x="135466" y="6146250"/>
            <a:ext cx="7146833" cy="400110"/>
          </a:xfrm>
          <a:prstGeom prst="rect">
            <a:avLst/>
          </a:prstGeom>
          <a:noFill/>
        </p:spPr>
        <p:txBody>
          <a:bodyPr wrap="none" rtlCol="0">
            <a:spAutoFit/>
          </a:bodyPr>
          <a:lstStyle/>
          <a:p>
            <a:r>
              <a:rPr lang="en-US" sz="2000" dirty="0" smtClean="0">
                <a:solidFill>
                  <a:srgbClr val="FF0000"/>
                </a:solidFill>
              </a:rPr>
              <a:t>*</a:t>
            </a:r>
            <a:r>
              <a:rPr lang="sv-SE" sz="2000" b="1" dirty="0"/>
              <a:t>Barbara H. </a:t>
            </a:r>
            <a:r>
              <a:rPr lang="sv-SE" sz="2000" b="1" dirty="0" smtClean="0"/>
              <a:t>Peterson</a:t>
            </a:r>
            <a:r>
              <a:rPr lang="sv-SE" sz="2000" dirty="0" smtClean="0"/>
              <a:t>. </a:t>
            </a:r>
            <a:r>
              <a:rPr lang="sv-SE" sz="2000" b="1" dirty="0" smtClean="0"/>
              <a:t>Farm </a:t>
            </a:r>
            <a:r>
              <a:rPr lang="sv-SE" sz="2000" b="1" dirty="0" err="1" smtClean="0"/>
              <a:t>Wars</a:t>
            </a:r>
            <a:r>
              <a:rPr lang="sv-SE" sz="2000" dirty="0" smtClean="0"/>
              <a:t>, </a:t>
            </a:r>
            <a:r>
              <a:rPr lang="pl-PL" sz="2000" dirty="0" smtClean="0"/>
              <a:t>http</a:t>
            </a:r>
            <a:r>
              <a:rPr lang="pl-PL" sz="2000" dirty="0"/>
              <a:t>://</a:t>
            </a:r>
            <a:r>
              <a:rPr lang="pl-PL" sz="2000" dirty="0" err="1"/>
              <a:t>farmwars.info</a:t>
            </a:r>
            <a:r>
              <a:rPr lang="pl-PL" sz="2000" dirty="0"/>
              <a:t>/?p=11137</a:t>
            </a:r>
            <a:endParaRPr lang="en-US" sz="2000" dirty="0"/>
          </a:p>
        </p:txBody>
      </p:sp>
    </p:spTree>
    <p:extLst>
      <p:ext uri="{BB962C8B-B14F-4D97-AF65-F5344CB8AC3E}">
        <p14:creationId xmlns:p14="http://schemas.microsoft.com/office/powerpoint/2010/main" val="37874491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1897539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3"/>
          <p:cNvSpPr txBox="1">
            <a:spLocks noChangeArrowheads="1"/>
          </p:cNvSpPr>
          <p:nvPr/>
        </p:nvSpPr>
        <p:spPr bwMode="auto">
          <a:xfrm>
            <a:off x="26332" y="5577622"/>
            <a:ext cx="805628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3200" i="1" dirty="0">
                <a:effectLst>
                  <a:outerShdw blurRad="38100" dist="38100" dir="2700000" algn="tl">
                    <a:srgbClr val="000000"/>
                  </a:outerShdw>
                </a:effectLst>
                <a:ea typeface="MS PGothic" charset="0"/>
                <a:cs typeface="MS PGothic" charset="0"/>
              </a:rPr>
              <a:t>“</a:t>
            </a:r>
            <a:r>
              <a:rPr lang="en-US" sz="3200" i="1" dirty="0">
                <a:effectLst>
                  <a:outerShdw blurRad="38100" dist="38100" dir="2700000" algn="tl">
                    <a:srgbClr val="000000"/>
                  </a:outerShdw>
                </a:effectLst>
                <a:ea typeface="MS PGothic" charset="0"/>
                <a:cs typeface="MS PGothic" charset="0"/>
              </a:rPr>
              <a:t>Glyphosate, Three Rivers, and Anencephaly</a:t>
            </a:r>
            <a:r>
              <a:rPr lang="ja-JP" altLang="en-US" sz="3200" i="1" dirty="0">
                <a:effectLst>
                  <a:outerShdw blurRad="38100" dist="38100" dir="2700000" algn="tl">
                    <a:srgbClr val="000000"/>
                  </a:outerShdw>
                </a:effectLst>
                <a:ea typeface="MS PGothic" charset="0"/>
                <a:cs typeface="MS PGothic" charset="0"/>
              </a:rPr>
              <a:t>”</a:t>
            </a:r>
            <a:endParaRPr lang="en-US" sz="3200" i="1" dirty="0">
              <a:effectLst>
                <a:outerShdw blurRad="38100" dist="38100" dir="2700000" algn="tl">
                  <a:srgbClr val="000000"/>
                </a:outerShdw>
              </a:effectLst>
              <a:ea typeface="MS PGothic" charset="0"/>
              <a:cs typeface="MS PGothic" charset="0"/>
            </a:endParaRPr>
          </a:p>
          <a:p>
            <a:pPr>
              <a:defRPr/>
            </a:pPr>
            <a:r>
              <a:rPr lang="en-US" dirty="0">
                <a:effectLst>
                  <a:outerShdw blurRad="38100" dist="38100" dir="2700000" algn="tl">
                    <a:srgbClr val="000000"/>
                  </a:outerShdw>
                </a:effectLst>
                <a:ea typeface="MS PGothic" charset="0"/>
                <a:cs typeface="MS PGothic" charset="0"/>
              </a:rPr>
              <a:t>Yakima Harold Republic</a:t>
            </a:r>
            <a:endParaRPr lang="en-US" sz="3200" i="1" dirty="0">
              <a:effectLst>
                <a:outerShdw blurRad="38100" dist="38100" dir="2700000" algn="tl">
                  <a:srgbClr val="000000"/>
                </a:outerShdw>
              </a:effectLst>
              <a:ea typeface="MS PGothic" charset="0"/>
              <a:cs typeface="MS PGothic" charset="0"/>
            </a:endParaRPr>
          </a:p>
        </p:txBody>
      </p:sp>
      <p:pic>
        <p:nvPicPr>
          <p:cNvPr id="41987" name="Picture 4" descr="imag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88520"/>
            <a:ext cx="18383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image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1312708"/>
            <a:ext cx="27432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images-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03120"/>
            <a:ext cx="18557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1488" y="3429000"/>
            <a:ext cx="232251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1" name="Group 8"/>
          <p:cNvGrpSpPr>
            <a:grpSpLocks/>
          </p:cNvGrpSpPr>
          <p:nvPr/>
        </p:nvGrpSpPr>
        <p:grpSpPr bwMode="auto">
          <a:xfrm>
            <a:off x="2084388" y="1821920"/>
            <a:ext cx="4865688" cy="3722688"/>
            <a:chOff x="1313" y="1200"/>
            <a:chExt cx="3065" cy="2345"/>
          </a:xfrm>
        </p:grpSpPr>
        <p:sp>
          <p:nvSpPr>
            <p:cNvPr id="60425" name="Line 9"/>
            <p:cNvSpPr>
              <a:spLocks noChangeShapeType="1"/>
            </p:cNvSpPr>
            <p:nvPr/>
          </p:nvSpPr>
          <p:spPr bwMode="auto">
            <a:xfrm>
              <a:off x="1594" y="1200"/>
              <a:ext cx="0" cy="20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26" name="Text Box 10"/>
            <p:cNvSpPr txBox="1">
              <a:spLocks noChangeArrowheads="1"/>
            </p:cNvSpPr>
            <p:nvPr/>
          </p:nvSpPr>
          <p:spPr bwMode="auto">
            <a:xfrm>
              <a:off x="1594" y="3312"/>
              <a:ext cx="273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ea typeface="MS PGothic" charset="0"/>
                  <a:cs typeface="MS PGothic" charset="0"/>
                </a:rPr>
                <a:t>1980	1990	2000	2010	2020</a:t>
              </a:r>
            </a:p>
          </p:txBody>
        </p:sp>
        <p:sp>
          <p:nvSpPr>
            <p:cNvPr id="60427" name="Text Box 11"/>
            <p:cNvSpPr txBox="1">
              <a:spLocks noChangeArrowheads="1"/>
            </p:cNvSpPr>
            <p:nvPr/>
          </p:nvSpPr>
          <p:spPr bwMode="auto">
            <a:xfrm>
              <a:off x="1313" y="1280"/>
              <a:ext cx="223" cy="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bg1"/>
                  </a:solidFill>
                  <a:ea typeface="MS PGothic" charset="0"/>
                  <a:cs typeface="MS PGothic" charset="0"/>
                </a:rPr>
                <a:t>8</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6</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4</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2</a:t>
              </a:r>
            </a:p>
            <a:p>
              <a:pPr>
                <a:defRPr/>
              </a:pPr>
              <a:endParaRPr lang="en-US" dirty="0">
                <a:solidFill>
                  <a:schemeClr val="bg1"/>
                </a:solidFill>
                <a:ea typeface="MS PGothic" charset="0"/>
                <a:cs typeface="MS PGothic" charset="0"/>
              </a:endParaRPr>
            </a:p>
            <a:p>
              <a:pPr>
                <a:defRPr/>
              </a:pPr>
              <a:r>
                <a:rPr lang="en-US" dirty="0">
                  <a:solidFill>
                    <a:schemeClr val="bg1"/>
                  </a:solidFill>
                  <a:ea typeface="MS PGothic" charset="0"/>
                  <a:cs typeface="MS PGothic" charset="0"/>
                </a:rPr>
                <a:t>0</a:t>
              </a:r>
            </a:p>
          </p:txBody>
        </p:sp>
        <p:sp>
          <p:nvSpPr>
            <p:cNvPr id="60428" name="Rectangle 12"/>
            <p:cNvSpPr>
              <a:spLocks noChangeArrowheads="1"/>
            </p:cNvSpPr>
            <p:nvPr/>
          </p:nvSpPr>
          <p:spPr bwMode="auto">
            <a:xfrm>
              <a:off x="2362" y="3120"/>
              <a:ext cx="192" cy="14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29" name="Rectangle 13"/>
            <p:cNvSpPr>
              <a:spLocks noChangeArrowheads="1"/>
            </p:cNvSpPr>
            <p:nvPr/>
          </p:nvSpPr>
          <p:spPr bwMode="auto">
            <a:xfrm>
              <a:off x="1786" y="3216"/>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0" name="Rectangle 14"/>
            <p:cNvSpPr>
              <a:spLocks noChangeArrowheads="1"/>
            </p:cNvSpPr>
            <p:nvPr/>
          </p:nvSpPr>
          <p:spPr bwMode="auto">
            <a:xfrm>
              <a:off x="2938" y="3024"/>
              <a:ext cx="192"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1" name="Rectangle 15"/>
            <p:cNvSpPr>
              <a:spLocks noChangeArrowheads="1"/>
            </p:cNvSpPr>
            <p:nvPr/>
          </p:nvSpPr>
          <p:spPr bwMode="auto">
            <a:xfrm>
              <a:off x="3514" y="1344"/>
              <a:ext cx="192" cy="192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2" name="Rectangle 16"/>
            <p:cNvSpPr>
              <a:spLocks noChangeArrowheads="1"/>
            </p:cNvSpPr>
            <p:nvPr/>
          </p:nvSpPr>
          <p:spPr bwMode="auto">
            <a:xfrm>
              <a:off x="3754" y="1344"/>
              <a:ext cx="192" cy="192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3" name="Line 17"/>
            <p:cNvSpPr>
              <a:spLocks noChangeShapeType="1"/>
            </p:cNvSpPr>
            <p:nvPr/>
          </p:nvSpPr>
          <p:spPr bwMode="auto">
            <a:xfrm>
              <a:off x="1594" y="3264"/>
              <a:ext cx="27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0434" name="Text Box 18"/>
            <p:cNvSpPr txBox="1">
              <a:spLocks noChangeArrowheads="1"/>
            </p:cNvSpPr>
            <p:nvPr/>
          </p:nvSpPr>
          <p:spPr bwMode="auto">
            <a:xfrm>
              <a:off x="1824" y="2111"/>
              <a:ext cx="1451"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effectLst>
                    <a:outerShdw blurRad="38100" dist="38100" dir="2700000" algn="tl">
                      <a:srgbClr val="000000"/>
                    </a:outerShdw>
                  </a:effectLst>
                  <a:ea typeface="MS PGothic" charset="0"/>
                  <a:cs typeface="MS PGothic" charset="0"/>
                </a:rPr>
                <a:t>Noxious aquatic weed </a:t>
              </a:r>
            </a:p>
            <a:p>
              <a:pPr>
                <a:defRPr/>
              </a:pPr>
              <a:r>
                <a:rPr lang="en-US" sz="1800" b="1" dirty="0">
                  <a:effectLst>
                    <a:outerShdw blurRad="38100" dist="38100" dir="2700000" algn="tl">
                      <a:srgbClr val="000000"/>
                    </a:outerShdw>
                  </a:effectLst>
                  <a:ea typeface="MS PGothic" charset="0"/>
                  <a:cs typeface="MS PGothic" charset="0"/>
                </a:rPr>
                <a:t>control program with </a:t>
              </a:r>
            </a:p>
            <a:p>
              <a:pPr>
                <a:defRPr/>
              </a:pPr>
              <a:r>
                <a:rPr lang="en-US" sz="1800" b="1" dirty="0">
                  <a:effectLst>
                    <a:outerShdw blurRad="38100" dist="38100" dir="2700000" algn="tl">
                      <a:srgbClr val="000000"/>
                    </a:outerShdw>
                  </a:effectLst>
                  <a:ea typeface="MS PGothic" charset="0"/>
                  <a:cs typeface="MS PGothic" charset="0"/>
                </a:rPr>
                <a:t>Glyphosate </a:t>
              </a:r>
              <a:r>
                <a:rPr lang="ja-JP" altLang="en-US" sz="1800" b="1" dirty="0">
                  <a:effectLst>
                    <a:outerShdw blurRad="38100" dist="38100" dir="2700000" algn="tl">
                      <a:srgbClr val="000000"/>
                    </a:outerShdw>
                  </a:effectLst>
                  <a:ea typeface="MS PGothic" charset="0"/>
                  <a:cs typeface="MS PGothic" charset="0"/>
                </a:rPr>
                <a:t>‘</a:t>
              </a:r>
              <a:r>
                <a:rPr lang="en-US" sz="1800" b="1" dirty="0">
                  <a:effectLst>
                    <a:outerShdw blurRad="38100" dist="38100" dir="2700000" algn="tl">
                      <a:srgbClr val="000000"/>
                    </a:outerShdw>
                  </a:effectLst>
                  <a:ea typeface="MS PGothic" charset="0"/>
                  <a:cs typeface="MS PGothic" charset="0"/>
                </a:rPr>
                <a:t>Rodeo</a:t>
              </a:r>
              <a:r>
                <a:rPr lang="ja-JP" altLang="en-US" sz="1800" b="1" dirty="0" smtClean="0">
                  <a:effectLst>
                    <a:outerShdw blurRad="38100" dist="38100" dir="2700000" algn="tl">
                      <a:srgbClr val="000000"/>
                    </a:outerShdw>
                  </a:effectLst>
                  <a:ea typeface="MS PGothic" charset="0"/>
                  <a:cs typeface="MS PGothic" charset="0"/>
                </a:rPr>
                <a:t>’</a:t>
              </a:r>
              <a:endParaRPr lang="en-US" sz="1800" b="1" dirty="0">
                <a:effectLst>
                  <a:outerShdw blurRad="38100" dist="38100" dir="2700000" algn="tl">
                    <a:srgbClr val="000000"/>
                  </a:outerShdw>
                </a:effectLst>
                <a:ea typeface="MS PGothic" charset="0"/>
                <a:cs typeface="MS PGothic" charset="0"/>
              </a:endParaRPr>
            </a:p>
          </p:txBody>
        </p:sp>
      </p:grpSp>
      <p:pic>
        <p:nvPicPr>
          <p:cNvPr id="41992" name="Picture 20" descr="images-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1488" y="1319769"/>
            <a:ext cx="2322512" cy="154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2"/>
          <p:cNvSpPr txBox="1">
            <a:spLocks noChangeArrowheads="1"/>
          </p:cNvSpPr>
          <p:nvPr/>
        </p:nvSpPr>
        <p:spPr bwMode="auto">
          <a:xfrm>
            <a:off x="461963" y="30163"/>
            <a:ext cx="81959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dirty="0" smtClean="0">
                <a:latin typeface="+mj-lt"/>
                <a:ea typeface="+mj-ea"/>
                <a:cs typeface="+mj-cs"/>
              </a:rPr>
              <a:t>“Glyphosate</a:t>
            </a:r>
            <a:r>
              <a:rPr lang="en-US" sz="3600" b="1" dirty="0">
                <a:latin typeface="+mj-lt"/>
                <a:ea typeface="+mj-ea"/>
                <a:cs typeface="+mj-cs"/>
              </a:rPr>
              <a:t>, Brain Damaged Babies, and </a:t>
            </a:r>
          </a:p>
          <a:p>
            <a:pPr>
              <a:defRPr/>
            </a:pPr>
            <a:r>
              <a:rPr lang="en-US" sz="3600" b="1" dirty="0">
                <a:latin typeface="+mj-lt"/>
                <a:ea typeface="+mj-ea"/>
                <a:cs typeface="+mj-cs"/>
              </a:rPr>
              <a:t>Yakima Valley - A River Runs Through It</a:t>
            </a:r>
            <a:r>
              <a:rPr lang="ja-JP" altLang="en-US" sz="3600" b="1" dirty="0" smtClean="0">
                <a:latin typeface="+mj-lt"/>
                <a:ea typeface="+mj-ea"/>
                <a:cs typeface="+mj-cs"/>
              </a:rPr>
              <a:t>”</a:t>
            </a:r>
            <a:r>
              <a:rPr lang="en-US" altLang="ja-JP" sz="3600" b="1" dirty="0" smtClean="0">
                <a:solidFill>
                  <a:srgbClr val="FF0000"/>
                </a:solidFill>
                <a:latin typeface="+mj-lt"/>
                <a:ea typeface="+mj-ea"/>
                <a:cs typeface="+mj-cs"/>
              </a:rPr>
              <a:t>*</a:t>
            </a:r>
            <a:endParaRPr lang="en-US" sz="3600" b="1" dirty="0">
              <a:solidFill>
                <a:srgbClr val="FF0000"/>
              </a:solidFill>
              <a:latin typeface="+mj-lt"/>
              <a:ea typeface="+mj-ea"/>
              <a:cs typeface="+mj-cs"/>
            </a:endParaRPr>
          </a:p>
        </p:txBody>
      </p:sp>
      <p:sp>
        <p:nvSpPr>
          <p:cNvPr id="3" name="TextBox 2"/>
          <p:cNvSpPr txBox="1"/>
          <p:nvPr/>
        </p:nvSpPr>
        <p:spPr>
          <a:xfrm>
            <a:off x="6462407" y="6208563"/>
            <a:ext cx="2681593" cy="461665"/>
          </a:xfrm>
          <a:prstGeom prst="rect">
            <a:avLst/>
          </a:prstGeom>
          <a:noFill/>
        </p:spPr>
        <p:txBody>
          <a:bodyPr wrap="none" rtlCol="0">
            <a:spAutoFit/>
          </a:bodyPr>
          <a:lstStyle/>
          <a:p>
            <a:r>
              <a:rPr lang="en-US" sz="2400" b="1" dirty="0" smtClean="0">
                <a:solidFill>
                  <a:srgbClr val="FF0000"/>
                </a:solidFill>
              </a:rPr>
              <a:t>*</a:t>
            </a:r>
            <a:r>
              <a:rPr lang="en-US" sz="2400" b="1" dirty="0" smtClean="0"/>
              <a:t>Farm </a:t>
            </a:r>
            <a:r>
              <a:rPr lang="en-US" sz="2400" b="1" dirty="0"/>
              <a:t>Wars 3/6/</a:t>
            </a:r>
            <a:r>
              <a:rPr lang="en-US" sz="2400" b="1" dirty="0" smtClean="0"/>
              <a:t>14</a:t>
            </a:r>
            <a:endParaRPr lang="en-US" sz="3200" b="1" dirty="0"/>
          </a:p>
        </p:txBody>
      </p:sp>
      <p:sp>
        <p:nvSpPr>
          <p:cNvPr id="4" name="TextBox 3"/>
          <p:cNvSpPr txBox="1"/>
          <p:nvPr/>
        </p:nvSpPr>
        <p:spPr>
          <a:xfrm>
            <a:off x="64705" y="6291781"/>
            <a:ext cx="5251032" cy="400110"/>
          </a:xfrm>
          <a:prstGeom prst="rect">
            <a:avLst/>
          </a:prstGeom>
          <a:noFill/>
        </p:spPr>
        <p:txBody>
          <a:bodyPr wrap="none" rtlCol="0">
            <a:spAutoFit/>
          </a:bodyPr>
          <a:lstStyle/>
          <a:p>
            <a:r>
              <a:rPr lang="en-US" sz="2000" dirty="0" smtClean="0"/>
              <a:t>Slide thanks to Prof. Don Huber, with permission</a:t>
            </a:r>
            <a:endParaRPr lang="en-US" sz="2000" dirty="0"/>
          </a:p>
        </p:txBody>
      </p:sp>
      <p:sp>
        <p:nvSpPr>
          <p:cNvPr id="2" name="Freeform 1"/>
          <p:cNvSpPr/>
          <p:nvPr/>
        </p:nvSpPr>
        <p:spPr>
          <a:xfrm>
            <a:off x="5322078" y="1303263"/>
            <a:ext cx="1458397" cy="4383347"/>
          </a:xfrm>
          <a:custGeom>
            <a:avLst/>
            <a:gdLst>
              <a:gd name="connsiteX0" fmla="*/ 202422 w 1458397"/>
              <a:gd name="connsiteY0" fmla="*/ 284237 h 4383347"/>
              <a:gd name="connsiteX1" fmla="*/ 27797 w 1458397"/>
              <a:gd name="connsiteY1" fmla="*/ 2379737 h 4383347"/>
              <a:gd name="connsiteX2" fmla="*/ 91297 w 1458397"/>
              <a:gd name="connsiteY2" fmla="*/ 3856112 h 4383347"/>
              <a:gd name="connsiteX3" fmla="*/ 869172 w 1458397"/>
              <a:gd name="connsiteY3" fmla="*/ 4364112 h 4383347"/>
              <a:gd name="connsiteX4" fmla="*/ 1440672 w 1458397"/>
              <a:gd name="connsiteY4" fmla="*/ 3284612 h 4383347"/>
              <a:gd name="connsiteX5" fmla="*/ 1281922 w 1458397"/>
              <a:gd name="connsiteY5" fmla="*/ 1300237 h 4383347"/>
              <a:gd name="connsiteX6" fmla="*/ 964422 w 1458397"/>
              <a:gd name="connsiteY6" fmla="*/ 395362 h 4383347"/>
              <a:gd name="connsiteX7" fmla="*/ 504047 w 1458397"/>
              <a:gd name="connsiteY7" fmla="*/ 30237 h 4383347"/>
              <a:gd name="connsiteX8" fmla="*/ 202422 w 1458397"/>
              <a:gd name="connsiteY8" fmla="*/ 284237 h 43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397" h="4383347">
                <a:moveTo>
                  <a:pt x="202422" y="284237"/>
                </a:moveTo>
                <a:cubicBezTo>
                  <a:pt x="123047" y="675820"/>
                  <a:pt x="46318" y="1784424"/>
                  <a:pt x="27797" y="2379737"/>
                </a:cubicBezTo>
                <a:cubicBezTo>
                  <a:pt x="9276" y="2975050"/>
                  <a:pt x="-48932" y="3525383"/>
                  <a:pt x="91297" y="3856112"/>
                </a:cubicBezTo>
                <a:cubicBezTo>
                  <a:pt x="231526" y="4186841"/>
                  <a:pt x="644276" y="4459362"/>
                  <a:pt x="869172" y="4364112"/>
                </a:cubicBezTo>
                <a:cubicBezTo>
                  <a:pt x="1094068" y="4268862"/>
                  <a:pt x="1371880" y="3795258"/>
                  <a:pt x="1440672" y="3284612"/>
                </a:cubicBezTo>
                <a:cubicBezTo>
                  <a:pt x="1509464" y="2773966"/>
                  <a:pt x="1361297" y="1781779"/>
                  <a:pt x="1281922" y="1300237"/>
                </a:cubicBezTo>
                <a:cubicBezTo>
                  <a:pt x="1202547" y="818695"/>
                  <a:pt x="1094068" y="607029"/>
                  <a:pt x="964422" y="395362"/>
                </a:cubicBezTo>
                <a:cubicBezTo>
                  <a:pt x="834776" y="183695"/>
                  <a:pt x="633693" y="46112"/>
                  <a:pt x="504047" y="30237"/>
                </a:cubicBezTo>
                <a:cubicBezTo>
                  <a:pt x="374401" y="14362"/>
                  <a:pt x="281797" y="-107346"/>
                  <a:pt x="202422" y="284237"/>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292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 31 genitourinary.eps"/>
          <p:cNvPicPr>
            <a:picLocks noGrp="1" noChangeAspect="1"/>
          </p:cNvPicPr>
          <p:nvPr>
            <p:ph idx="1"/>
          </p:nvPr>
        </p:nvPicPr>
        <p:blipFill>
          <a:blip r:embed="rId3">
            <a:extLst>
              <a:ext uri="{28A0092B-C50C-407E-A947-70E740481C1C}">
                <a14:useLocalDpi xmlns:a14="http://schemas.microsoft.com/office/drawing/2010/main" val="0"/>
              </a:ext>
            </a:extLst>
          </a:blip>
          <a:srcRect l="-13050" r="-13050"/>
          <a:stretch>
            <a:fillRect/>
          </a:stretch>
        </p:blipFill>
        <p:spPr>
          <a:xfrm>
            <a:off x="-221792" y="1015998"/>
            <a:ext cx="9907658" cy="5448830"/>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Newborn Genitourinary Disorders</a:t>
            </a:r>
            <a:r>
              <a:rPr lang="en-US" b="1" dirty="0" smtClean="0">
                <a:solidFill>
                  <a:srgbClr val="FF0000"/>
                </a:solidFill>
              </a:rPr>
              <a:t>*</a:t>
            </a:r>
            <a:r>
              <a:rPr lang="en-US" b="1" dirty="0" smtClean="0"/>
              <a:t/>
            </a:r>
            <a:br>
              <a:rPr lang="en-US" b="1" dirty="0" smtClean="0"/>
            </a:br>
            <a:r>
              <a:rPr lang="en-US" b="1" dirty="0" smtClean="0"/>
              <a:t>(hypospadias, hydrocele, etc.)</a:t>
            </a:r>
            <a:endParaRPr lang="en-US" b="1" dirty="0"/>
          </a:p>
        </p:txBody>
      </p:sp>
      <p:sp>
        <p:nvSpPr>
          <p:cNvPr id="5" name="TextBox 4"/>
          <p:cNvSpPr txBox="1"/>
          <p:nvPr/>
        </p:nvSpPr>
        <p:spPr>
          <a:xfrm>
            <a:off x="3674533" y="6325661"/>
            <a:ext cx="5252309" cy="461665"/>
          </a:xfrm>
          <a:prstGeom prst="rect">
            <a:avLst/>
          </a:prstGeom>
          <a:noFill/>
        </p:spPr>
        <p:txBody>
          <a:bodyPr wrap="none" rtlCol="0">
            <a:spAutoFit/>
          </a:bodyPr>
          <a:lstStyle/>
          <a:p>
            <a:r>
              <a:rPr lang="en-US" sz="2400" dirty="0" smtClean="0">
                <a:solidFill>
                  <a:srgbClr val="FF0000"/>
                </a:solidFill>
              </a:rPr>
              <a:t>*</a:t>
            </a:r>
            <a:r>
              <a:rPr lang="en-US" sz="2400" dirty="0" smtClean="0"/>
              <a:t>Hoy </a:t>
            </a:r>
            <a:r>
              <a:rPr lang="en-US" sz="2400" dirty="0"/>
              <a:t>et al., </a:t>
            </a:r>
            <a:r>
              <a:rPr lang="en-US" sz="2400" dirty="0" err="1"/>
              <a:t>Poult</a:t>
            </a:r>
            <a:r>
              <a:rPr lang="en-US" sz="2400" dirty="0"/>
              <a:t> Fish </a:t>
            </a:r>
            <a:r>
              <a:rPr lang="en-US" sz="2400" dirty="0" err="1"/>
              <a:t>Wildl</a:t>
            </a:r>
            <a:r>
              <a:rPr lang="en-US" sz="2400" dirty="0"/>
              <a:t> </a:t>
            </a:r>
            <a:r>
              <a:rPr lang="en-US" sz="2400" dirty="0" err="1"/>
              <a:t>Sci</a:t>
            </a:r>
            <a:r>
              <a:rPr lang="en-US" sz="2400" dirty="0"/>
              <a:t> 2015, 3:1 </a:t>
            </a:r>
          </a:p>
        </p:txBody>
      </p:sp>
    </p:spTree>
    <p:extLst>
      <p:ext uri="{BB962C8B-B14F-4D97-AF65-F5344CB8AC3E}">
        <p14:creationId xmlns:p14="http://schemas.microsoft.com/office/powerpoint/2010/main" val="206190487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433990" y="2218450"/>
            <a:ext cx="427608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Kidney Failure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852488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0" y="274638"/>
            <a:ext cx="8440980" cy="1143000"/>
          </a:xfrm>
        </p:spPr>
        <p:txBody>
          <a:bodyPr>
            <a:normAutofit fontScale="90000"/>
          </a:bodyPr>
          <a:lstStyle/>
          <a:p>
            <a:r>
              <a:rPr lang="en-US" b="1" dirty="0" smtClean="0"/>
              <a:t>Kidney Failure in Agricultural Workers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35100"/>
            <a:ext cx="8229600" cy="4525963"/>
          </a:xfrm>
        </p:spPr>
        <p:txBody>
          <a:bodyPr>
            <a:normAutofit fontScale="92500" lnSpcReduction="10000"/>
          </a:bodyPr>
          <a:lstStyle/>
          <a:p>
            <a:r>
              <a:rPr lang="en-US" dirty="0" smtClean="0"/>
              <a:t>Agricultural </a:t>
            </a:r>
            <a:r>
              <a:rPr lang="en-US" dirty="0"/>
              <a:t>w</a:t>
            </a:r>
            <a:r>
              <a:rPr lang="en-US" dirty="0" smtClean="0"/>
              <a:t>orkers in sugar cane fields in Central America and in India and Sri Lanka are dying at a young age in record numbers from kidney failure</a:t>
            </a:r>
          </a:p>
          <a:p>
            <a:pPr lvl="1"/>
            <a:r>
              <a:rPr lang="en-US" dirty="0" smtClean="0"/>
              <a:t>Second-most common cause of death in men in El Salvador</a:t>
            </a:r>
          </a:p>
          <a:p>
            <a:r>
              <a:rPr lang="en-US" dirty="0" smtClean="0"/>
              <a:t>Attributed to toxic metals (arsenic, cadmium) + nitrates in well water + glyphosate</a:t>
            </a:r>
            <a:endParaRPr lang="en-US" i="1" dirty="0">
              <a:solidFill>
                <a:srgbClr val="FF0000"/>
              </a:solidFill>
            </a:endParaRPr>
          </a:p>
          <a:p>
            <a:r>
              <a:rPr lang="en-US" i="1" dirty="0" smtClean="0">
                <a:solidFill>
                  <a:srgbClr val="FF0000"/>
                </a:solidFill>
              </a:rPr>
              <a:t>Glyphosate chelates arsenic and then unloads it in the acidic environment of the renal tubules**</a:t>
            </a:r>
            <a:endParaRPr lang="en-US" dirty="0" smtClean="0"/>
          </a:p>
        </p:txBody>
      </p:sp>
      <p:sp>
        <p:nvSpPr>
          <p:cNvPr id="5" name="TextBox 4"/>
          <p:cNvSpPr txBox="1"/>
          <p:nvPr/>
        </p:nvSpPr>
        <p:spPr>
          <a:xfrm>
            <a:off x="1032934" y="6006068"/>
            <a:ext cx="7874947" cy="400110"/>
          </a:xfrm>
          <a:prstGeom prst="rect">
            <a:avLst/>
          </a:prstGeom>
          <a:noFill/>
        </p:spPr>
        <p:txBody>
          <a:bodyPr wrap="none" rtlCol="0">
            <a:spAutoFit/>
          </a:bodyPr>
          <a:lstStyle/>
          <a:p>
            <a:r>
              <a:rPr lang="en-US" sz="2000" dirty="0" smtClean="0">
                <a:solidFill>
                  <a:srgbClr val="FF0000"/>
                </a:solidFill>
              </a:rPr>
              <a:t>*</a:t>
            </a:r>
            <a:r>
              <a:rPr lang="en-US" sz="2000" dirty="0" smtClean="0"/>
              <a:t> CM </a:t>
            </a:r>
            <a:r>
              <a:rPr lang="en-US" sz="2000" dirty="0" err="1" smtClean="0"/>
              <a:t>Orantes</a:t>
            </a:r>
            <a:r>
              <a:rPr lang="en-US" sz="2000" dirty="0" smtClean="0"/>
              <a:t>-Navarro et al., </a:t>
            </a:r>
            <a:r>
              <a:rPr lang="en-US" sz="2000" dirty="0" err="1" smtClean="0"/>
              <a:t>Adv</a:t>
            </a:r>
            <a:r>
              <a:rPr lang="en-US" sz="2000" dirty="0" smtClean="0"/>
              <a:t> Chronic Kidney Dis 2017;24(2):101-106.</a:t>
            </a:r>
            <a:endParaRPr lang="en-US" sz="2000" dirty="0"/>
          </a:p>
        </p:txBody>
      </p:sp>
      <p:sp>
        <p:nvSpPr>
          <p:cNvPr id="4" name="TextBox 3"/>
          <p:cNvSpPr txBox="1"/>
          <p:nvPr/>
        </p:nvSpPr>
        <p:spPr>
          <a:xfrm>
            <a:off x="1032934" y="6477000"/>
            <a:ext cx="7392318" cy="369332"/>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Jayasumana</a:t>
            </a:r>
            <a:r>
              <a:rPr lang="en-US" dirty="0"/>
              <a:t> et al. Int. J. Environ. Res. Public Health 2014, 11, 2125-2147.</a:t>
            </a:r>
          </a:p>
        </p:txBody>
      </p:sp>
    </p:spTree>
    <p:extLst>
      <p:ext uri="{BB962C8B-B14F-4D97-AF65-F5344CB8AC3E}">
        <p14:creationId xmlns:p14="http://schemas.microsoft.com/office/powerpoint/2010/main" val="241554040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b="1" dirty="0" smtClean="0"/>
              <a:t>U.S. Acute Kidney Disease Death Rate</a:t>
            </a:r>
            <a:br>
              <a:rPr lang="en-US" b="1" dirty="0" smtClean="0"/>
            </a:br>
            <a:r>
              <a:rPr lang="en-US" b="1" dirty="0" smtClean="0"/>
              <a:t>Plotted Against Glyphosate and GMOs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823611" y="6396335"/>
            <a:ext cx="7863189" cy="461665"/>
          </a:xfrm>
          <a:prstGeom prst="rect">
            <a:avLst/>
          </a:prstGeom>
          <a:noFill/>
        </p:spPr>
        <p:txBody>
          <a:bodyPr wrap="square" rtlCol="0">
            <a:spAutoFit/>
          </a:bodyPr>
          <a:lstStyle/>
          <a:p>
            <a:r>
              <a:rPr lang="en-US" sz="2400" dirty="0" smtClean="0">
                <a:solidFill>
                  <a:srgbClr val="FF0000"/>
                </a:solidFill>
              </a:rPr>
              <a:t>*</a:t>
            </a:r>
            <a:r>
              <a:rPr lang="en-US" sz="2400" dirty="0" smtClean="0"/>
              <a:t>Plot prepared by Nancy Swanson from available data online</a:t>
            </a:r>
            <a:endParaRPr lang="en-US" sz="2400" dirty="0"/>
          </a:p>
        </p:txBody>
      </p:sp>
      <p:sp>
        <p:nvSpPr>
          <p:cNvPr id="6" name="Content Placeholder 5"/>
          <p:cNvSpPr>
            <a:spLocks noGrp="1"/>
          </p:cNvSpPr>
          <p:nvPr>
            <p:ph idx="1"/>
          </p:nvPr>
        </p:nvSpPr>
        <p:spPr/>
        <p:txBody>
          <a:bodyPr/>
          <a:lstStyle/>
          <a:p>
            <a:endParaRPr lang="en-US"/>
          </a:p>
        </p:txBody>
      </p:sp>
      <p:pic>
        <p:nvPicPr>
          <p:cNvPr id="7" name="Content Placeholder 3" descr="renal falure deaths.jpg"/>
          <p:cNvPicPr>
            <a:picLocks noChangeAspect="1"/>
          </p:cNvPicPr>
          <p:nvPr/>
        </p:nvPicPr>
        <p:blipFill>
          <a:blip r:embed="rId2">
            <a:extLst>
              <a:ext uri="{28A0092B-C50C-407E-A947-70E740481C1C}">
                <a14:useLocalDpi xmlns:a14="http://schemas.microsoft.com/office/drawing/2010/main" val="0"/>
              </a:ext>
            </a:extLst>
          </a:blip>
          <a:srcRect l="-8446" r="-8446"/>
          <a:stretch>
            <a:fillRect/>
          </a:stretch>
        </p:blipFill>
        <p:spPr>
          <a:xfrm>
            <a:off x="0" y="1600200"/>
            <a:ext cx="8686800" cy="4777405"/>
          </a:xfrm>
          <a:prstGeom prst="rect">
            <a:avLst/>
          </a:prstGeom>
        </p:spPr>
      </p:pic>
    </p:spTree>
    <p:extLst>
      <p:ext uri="{BB962C8B-B14F-4D97-AF65-F5344CB8AC3E}">
        <p14:creationId xmlns:p14="http://schemas.microsoft.com/office/powerpoint/2010/main" val="5182969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rmAutofit fontScale="90000"/>
          </a:bodyPr>
          <a:lstStyle/>
          <a:p>
            <a:r>
              <a:rPr lang="en-US" b="1" dirty="0" smtClean="0"/>
              <a:t>Bacterial </a:t>
            </a:r>
            <a:r>
              <a:rPr lang="en-US" b="1" dirty="0" err="1" smtClean="0"/>
              <a:t>Siderophores</a:t>
            </a:r>
            <a:r>
              <a:rPr lang="en-US" b="1" dirty="0" smtClean="0"/>
              <a:t> &amp; Kidney Disease</a:t>
            </a:r>
            <a:endParaRPr lang="en-US" b="1" dirty="0"/>
          </a:p>
        </p:txBody>
      </p:sp>
      <p:sp>
        <p:nvSpPr>
          <p:cNvPr id="3" name="Content Placeholder 2"/>
          <p:cNvSpPr>
            <a:spLocks noGrp="1"/>
          </p:cNvSpPr>
          <p:nvPr>
            <p:ph idx="1"/>
          </p:nvPr>
        </p:nvSpPr>
        <p:spPr>
          <a:xfrm>
            <a:off x="457199" y="1600201"/>
            <a:ext cx="8398933" cy="4157132"/>
          </a:xfrm>
        </p:spPr>
        <p:txBody>
          <a:bodyPr>
            <a:normAutofit/>
          </a:bodyPr>
          <a:lstStyle/>
          <a:p>
            <a:r>
              <a:rPr lang="en-US" dirty="0"/>
              <a:t>P</a:t>
            </a:r>
            <a:r>
              <a:rPr lang="en-US" dirty="0" smtClean="0"/>
              <a:t>roximal </a:t>
            </a:r>
            <a:r>
              <a:rPr lang="en-US" dirty="0"/>
              <a:t>tubular </a:t>
            </a:r>
            <a:r>
              <a:rPr lang="en-US" dirty="0" smtClean="0"/>
              <a:t>necrosis</a:t>
            </a:r>
          </a:p>
          <a:p>
            <a:r>
              <a:rPr lang="en-US" dirty="0" smtClean="0"/>
              <a:t>Free iron in the tubule causes damage due to oxidative stress</a:t>
            </a:r>
          </a:p>
          <a:p>
            <a:r>
              <a:rPr lang="en-US" dirty="0" smtClean="0"/>
              <a:t>Defective </a:t>
            </a:r>
            <a:r>
              <a:rPr lang="en-US" dirty="0"/>
              <a:t>iron uptake from </a:t>
            </a:r>
            <a:r>
              <a:rPr lang="en-US" dirty="0" smtClean="0"/>
              <a:t>bacterial </a:t>
            </a:r>
            <a:r>
              <a:rPr lang="en-US" dirty="0" err="1" smtClean="0"/>
              <a:t>siderophores</a:t>
            </a:r>
            <a:r>
              <a:rPr lang="en-US" dirty="0" smtClean="0"/>
              <a:t> </a:t>
            </a:r>
            <a:r>
              <a:rPr lang="en-US" dirty="0"/>
              <a:t>in the proximal renal tubule can cause simultaneous iron deficiency and iron </a:t>
            </a:r>
            <a:r>
              <a:rPr lang="en-US" dirty="0" smtClean="0"/>
              <a:t>toxicity</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6417733"/>
            <a:ext cx="7625605" cy="400110"/>
          </a:xfrm>
          <a:prstGeom prst="rect">
            <a:avLst/>
          </a:prstGeom>
          <a:noFill/>
        </p:spPr>
        <p:txBody>
          <a:bodyPr wrap="none" rtlCol="0">
            <a:spAutoFit/>
          </a:bodyPr>
          <a:lstStyle/>
          <a:p>
            <a:r>
              <a:rPr lang="en-US" sz="2000" dirty="0">
                <a:solidFill>
                  <a:srgbClr val="FF0000"/>
                </a:solidFill>
              </a:rPr>
              <a:t>*</a:t>
            </a:r>
            <a:r>
              <a:rPr lang="en-US" sz="2000" dirty="0"/>
              <a:t>K Mori et al. The Journal of Clinical Investigation 2005;115(3):610-621.</a:t>
            </a:r>
          </a:p>
        </p:txBody>
      </p:sp>
    </p:spTree>
    <p:extLst>
      <p:ext uri="{BB962C8B-B14F-4D97-AF65-F5344CB8AC3E}">
        <p14:creationId xmlns:p14="http://schemas.microsoft.com/office/powerpoint/2010/main" val="98386273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How Proximal Tubule Gets Iron</a:t>
            </a:r>
            <a:r>
              <a:rPr lang="en-US" b="1" dirty="0" smtClean="0">
                <a:solidFill>
                  <a:srgbClr val="FF0000"/>
                </a:solidFill>
              </a:rPr>
              <a:t>*</a:t>
            </a:r>
            <a:endParaRPr lang="en-US" b="1" dirty="0">
              <a:solidFill>
                <a:srgbClr val="FF0000"/>
              </a:solidFill>
            </a:endParaRPr>
          </a:p>
        </p:txBody>
      </p:sp>
      <p:pic>
        <p:nvPicPr>
          <p:cNvPr id="4" name="Content Placeholder 3" descr="bacillus.jpg"/>
          <p:cNvPicPr>
            <a:picLocks noGrp="1" noChangeAspect="1"/>
          </p:cNvPicPr>
          <p:nvPr>
            <p:ph idx="1"/>
          </p:nvPr>
        </p:nvPicPr>
        <p:blipFill>
          <a:blip r:embed="rId3">
            <a:extLst>
              <a:ext uri="{28A0092B-C50C-407E-A947-70E740481C1C}">
                <a14:useLocalDpi xmlns:a14="http://schemas.microsoft.com/office/drawing/2010/main" val="0"/>
              </a:ext>
            </a:extLst>
          </a:blip>
          <a:srcRect l="-14368" r="-14368"/>
          <a:stretch>
            <a:fillRect/>
          </a:stretch>
        </p:blipFill>
        <p:spPr>
          <a:xfrm>
            <a:off x="135467" y="3937001"/>
            <a:ext cx="4047066" cy="2225731"/>
          </a:xfrm>
        </p:spPr>
      </p:pic>
      <p:sp>
        <p:nvSpPr>
          <p:cNvPr id="7" name="TextBox 6"/>
          <p:cNvSpPr txBox="1"/>
          <p:nvPr/>
        </p:nvSpPr>
        <p:spPr>
          <a:xfrm>
            <a:off x="1175215" y="3413781"/>
            <a:ext cx="1280118" cy="523220"/>
          </a:xfrm>
          <a:prstGeom prst="rect">
            <a:avLst/>
          </a:prstGeom>
          <a:noFill/>
        </p:spPr>
        <p:txBody>
          <a:bodyPr wrap="none" rtlCol="0">
            <a:spAutoFit/>
          </a:bodyPr>
          <a:lstStyle/>
          <a:p>
            <a:r>
              <a:rPr lang="en-US" sz="2800" dirty="0" smtClean="0"/>
              <a:t>Bacillus</a:t>
            </a:r>
            <a:endParaRPr lang="en-US" sz="2800" dirty="0"/>
          </a:p>
        </p:txBody>
      </p:sp>
      <p:pic>
        <p:nvPicPr>
          <p:cNvPr id="9" name="Picture 8" descr="proximal_tubu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600" y="1207860"/>
            <a:ext cx="1977497" cy="5768674"/>
          </a:xfrm>
          <a:prstGeom prst="rect">
            <a:avLst/>
          </a:prstGeom>
        </p:spPr>
      </p:pic>
      <p:sp>
        <p:nvSpPr>
          <p:cNvPr id="12" name="TextBox 11"/>
          <p:cNvSpPr txBox="1"/>
          <p:nvPr/>
        </p:nvSpPr>
        <p:spPr>
          <a:xfrm>
            <a:off x="4644134" y="4574275"/>
            <a:ext cx="1959866" cy="523220"/>
          </a:xfrm>
          <a:prstGeom prst="rect">
            <a:avLst/>
          </a:prstGeom>
          <a:noFill/>
        </p:spPr>
        <p:txBody>
          <a:bodyPr wrap="none" rtlCol="0">
            <a:spAutoFit/>
          </a:bodyPr>
          <a:lstStyle/>
          <a:p>
            <a:r>
              <a:rPr lang="en-US" sz="2800" dirty="0" err="1" smtClean="0"/>
              <a:t>siderophore</a:t>
            </a:r>
            <a:endParaRPr lang="en-US" sz="2800" dirty="0"/>
          </a:p>
        </p:txBody>
      </p:sp>
      <p:sp>
        <p:nvSpPr>
          <p:cNvPr id="13" name="TextBox 12"/>
          <p:cNvSpPr txBox="1"/>
          <p:nvPr/>
        </p:nvSpPr>
        <p:spPr>
          <a:xfrm>
            <a:off x="5808133" y="1194456"/>
            <a:ext cx="2547041" cy="523220"/>
          </a:xfrm>
          <a:prstGeom prst="rect">
            <a:avLst/>
          </a:prstGeom>
          <a:noFill/>
        </p:spPr>
        <p:txBody>
          <a:bodyPr wrap="none" rtlCol="0">
            <a:spAutoFit/>
          </a:bodyPr>
          <a:lstStyle/>
          <a:p>
            <a:r>
              <a:rPr lang="en-US" sz="2800" dirty="0" smtClean="0"/>
              <a:t>Proximal Tubule</a:t>
            </a:r>
            <a:endParaRPr lang="en-US" sz="2800" dirty="0"/>
          </a:p>
        </p:txBody>
      </p:sp>
      <p:sp>
        <p:nvSpPr>
          <p:cNvPr id="18" name="Content Placeholder 2"/>
          <p:cNvSpPr txBox="1">
            <a:spLocks/>
          </p:cNvSpPr>
          <p:nvPr/>
        </p:nvSpPr>
        <p:spPr>
          <a:xfrm>
            <a:off x="0" y="1389200"/>
            <a:ext cx="5943600" cy="1962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Protein that synthesizes </a:t>
            </a:r>
            <a:r>
              <a:rPr lang="en-US" sz="2400" dirty="0" err="1" smtClean="0"/>
              <a:t>siderophore</a:t>
            </a:r>
            <a:r>
              <a:rPr lang="en-US" sz="2400" dirty="0" smtClean="0"/>
              <a:t> in Bacillus depends on two conserved </a:t>
            </a:r>
            <a:r>
              <a:rPr lang="en-US" sz="2400" dirty="0" err="1" smtClean="0"/>
              <a:t>glycines</a:t>
            </a:r>
            <a:endParaRPr lang="en-US" sz="2400" dirty="0" smtClean="0"/>
          </a:p>
          <a:p>
            <a:r>
              <a:rPr lang="en-US" sz="2400" dirty="0" smtClean="0"/>
              <a:t>Protein that uptakes </a:t>
            </a:r>
            <a:r>
              <a:rPr lang="en-US" sz="2400" dirty="0" err="1" smtClean="0"/>
              <a:t>siderophore</a:t>
            </a:r>
            <a:r>
              <a:rPr lang="en-US" sz="2400" dirty="0" smtClean="0"/>
              <a:t> in renal tubule contain a conserved GXW motif</a:t>
            </a:r>
          </a:p>
          <a:p>
            <a:pPr marL="0" indent="0">
              <a:buNone/>
            </a:pPr>
            <a:endParaRPr lang="en-US" sz="2400" dirty="0">
              <a:solidFill>
                <a:srgbClr val="FF0000"/>
              </a:solidFill>
            </a:endParaRPr>
          </a:p>
        </p:txBody>
      </p:sp>
      <p:sp>
        <p:nvSpPr>
          <p:cNvPr id="19" name="TextBox 18"/>
          <p:cNvSpPr txBox="1"/>
          <p:nvPr/>
        </p:nvSpPr>
        <p:spPr>
          <a:xfrm>
            <a:off x="135467" y="6417733"/>
            <a:ext cx="7625605" cy="400110"/>
          </a:xfrm>
          <a:prstGeom prst="rect">
            <a:avLst/>
          </a:prstGeom>
          <a:noFill/>
        </p:spPr>
        <p:txBody>
          <a:bodyPr wrap="none" rtlCol="0">
            <a:spAutoFit/>
          </a:bodyPr>
          <a:lstStyle/>
          <a:p>
            <a:r>
              <a:rPr lang="en-US" sz="2000" dirty="0">
                <a:solidFill>
                  <a:srgbClr val="FF0000"/>
                </a:solidFill>
              </a:rPr>
              <a:t>*</a:t>
            </a:r>
            <a:r>
              <a:rPr lang="en-US" sz="2000" dirty="0"/>
              <a:t>K Mori et al. The Journal of Clinical Investigation 2005;115(3):610-621.</a:t>
            </a:r>
          </a:p>
        </p:txBody>
      </p:sp>
      <p:pic>
        <p:nvPicPr>
          <p:cNvPr id="8" name="Picture 7" descr="sideropho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949" y="3170787"/>
            <a:ext cx="2513051" cy="1403487"/>
          </a:xfrm>
          <a:prstGeom prst="rect">
            <a:avLst/>
          </a:prstGeom>
        </p:spPr>
      </p:pic>
      <p:cxnSp>
        <p:nvCxnSpPr>
          <p:cNvPr id="6" name="Straight Arrow Connector 5"/>
          <p:cNvCxnSpPr/>
          <p:nvPr/>
        </p:nvCxnSpPr>
        <p:spPr>
          <a:xfrm flipV="1">
            <a:off x="2455333" y="4348174"/>
            <a:ext cx="1888067" cy="73608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943600" y="2235200"/>
            <a:ext cx="982133" cy="117858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32002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How Proximal Tubule Gets Iron</a:t>
            </a:r>
            <a:r>
              <a:rPr lang="en-US" b="1" dirty="0" smtClean="0">
                <a:solidFill>
                  <a:srgbClr val="FF0000"/>
                </a:solidFill>
              </a:rPr>
              <a:t>*</a:t>
            </a:r>
            <a:endParaRPr lang="en-US" b="1" dirty="0">
              <a:solidFill>
                <a:srgbClr val="FF0000"/>
              </a:solidFill>
            </a:endParaRPr>
          </a:p>
        </p:txBody>
      </p:sp>
      <p:pic>
        <p:nvPicPr>
          <p:cNvPr id="4" name="Content Placeholder 3" descr="bacillus.jpg"/>
          <p:cNvPicPr>
            <a:picLocks noGrp="1" noChangeAspect="1"/>
          </p:cNvPicPr>
          <p:nvPr>
            <p:ph idx="1"/>
          </p:nvPr>
        </p:nvPicPr>
        <p:blipFill>
          <a:blip r:embed="rId3">
            <a:extLst>
              <a:ext uri="{28A0092B-C50C-407E-A947-70E740481C1C}">
                <a14:useLocalDpi xmlns:a14="http://schemas.microsoft.com/office/drawing/2010/main" val="0"/>
              </a:ext>
            </a:extLst>
          </a:blip>
          <a:srcRect l="-14368" r="-14368"/>
          <a:stretch>
            <a:fillRect/>
          </a:stretch>
        </p:blipFill>
        <p:spPr>
          <a:xfrm>
            <a:off x="135467" y="3937001"/>
            <a:ext cx="4047066" cy="2225731"/>
          </a:xfrm>
        </p:spPr>
      </p:pic>
      <p:sp>
        <p:nvSpPr>
          <p:cNvPr id="7" name="TextBox 6"/>
          <p:cNvSpPr txBox="1"/>
          <p:nvPr/>
        </p:nvSpPr>
        <p:spPr>
          <a:xfrm>
            <a:off x="1175215" y="3413781"/>
            <a:ext cx="1280118" cy="523220"/>
          </a:xfrm>
          <a:prstGeom prst="rect">
            <a:avLst/>
          </a:prstGeom>
          <a:noFill/>
        </p:spPr>
        <p:txBody>
          <a:bodyPr wrap="none" rtlCol="0">
            <a:spAutoFit/>
          </a:bodyPr>
          <a:lstStyle/>
          <a:p>
            <a:r>
              <a:rPr lang="en-US" sz="2800" dirty="0" smtClean="0"/>
              <a:t>Bacillus</a:t>
            </a:r>
            <a:endParaRPr lang="en-US" sz="2800" dirty="0"/>
          </a:p>
        </p:txBody>
      </p:sp>
      <p:pic>
        <p:nvPicPr>
          <p:cNvPr id="9" name="Picture 8" descr="proximal_tubu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600" y="1207860"/>
            <a:ext cx="1977497" cy="5768674"/>
          </a:xfrm>
          <a:prstGeom prst="rect">
            <a:avLst/>
          </a:prstGeom>
        </p:spPr>
      </p:pic>
      <p:sp>
        <p:nvSpPr>
          <p:cNvPr id="12" name="TextBox 11"/>
          <p:cNvSpPr txBox="1"/>
          <p:nvPr/>
        </p:nvSpPr>
        <p:spPr>
          <a:xfrm>
            <a:off x="4644134" y="4574275"/>
            <a:ext cx="1959866" cy="523220"/>
          </a:xfrm>
          <a:prstGeom prst="rect">
            <a:avLst/>
          </a:prstGeom>
          <a:noFill/>
        </p:spPr>
        <p:txBody>
          <a:bodyPr wrap="none" rtlCol="0">
            <a:spAutoFit/>
          </a:bodyPr>
          <a:lstStyle/>
          <a:p>
            <a:r>
              <a:rPr lang="en-US" sz="2800" dirty="0" err="1" smtClean="0"/>
              <a:t>siderophore</a:t>
            </a:r>
            <a:endParaRPr lang="en-US" sz="2800" dirty="0"/>
          </a:p>
        </p:txBody>
      </p:sp>
      <p:sp>
        <p:nvSpPr>
          <p:cNvPr id="13" name="TextBox 12"/>
          <p:cNvSpPr txBox="1"/>
          <p:nvPr/>
        </p:nvSpPr>
        <p:spPr>
          <a:xfrm>
            <a:off x="5808133" y="1194456"/>
            <a:ext cx="2547041" cy="523220"/>
          </a:xfrm>
          <a:prstGeom prst="rect">
            <a:avLst/>
          </a:prstGeom>
          <a:noFill/>
        </p:spPr>
        <p:txBody>
          <a:bodyPr wrap="none" rtlCol="0">
            <a:spAutoFit/>
          </a:bodyPr>
          <a:lstStyle/>
          <a:p>
            <a:r>
              <a:rPr lang="en-US" sz="2800" dirty="0" smtClean="0"/>
              <a:t>Proximal Tubule</a:t>
            </a:r>
            <a:endParaRPr lang="en-US" sz="2800" dirty="0"/>
          </a:p>
        </p:txBody>
      </p:sp>
      <p:sp>
        <p:nvSpPr>
          <p:cNvPr id="18" name="Content Placeholder 2"/>
          <p:cNvSpPr txBox="1">
            <a:spLocks/>
          </p:cNvSpPr>
          <p:nvPr/>
        </p:nvSpPr>
        <p:spPr>
          <a:xfrm>
            <a:off x="0" y="1389200"/>
            <a:ext cx="5943600" cy="1962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Protein that synthesizes </a:t>
            </a:r>
            <a:r>
              <a:rPr lang="en-US" sz="2400" dirty="0" err="1" smtClean="0"/>
              <a:t>siderophore</a:t>
            </a:r>
            <a:r>
              <a:rPr lang="en-US" sz="2400" dirty="0" smtClean="0"/>
              <a:t> in bacillus depends on two conserved </a:t>
            </a:r>
            <a:r>
              <a:rPr lang="en-US" sz="2400" dirty="0" err="1" smtClean="0"/>
              <a:t>glycines</a:t>
            </a:r>
            <a:endParaRPr lang="en-US" sz="2400" dirty="0" smtClean="0"/>
          </a:p>
          <a:p>
            <a:r>
              <a:rPr lang="en-US" sz="2400" dirty="0" smtClean="0"/>
              <a:t>Protein that uptakes </a:t>
            </a:r>
            <a:r>
              <a:rPr lang="en-US" sz="2400" dirty="0" err="1" smtClean="0"/>
              <a:t>siderophore</a:t>
            </a:r>
            <a:r>
              <a:rPr lang="en-US" sz="2400" dirty="0" smtClean="0"/>
              <a:t> in renal tubule contain a conserved GXW motif</a:t>
            </a:r>
          </a:p>
          <a:p>
            <a:pPr marL="0" indent="0">
              <a:buNone/>
            </a:pPr>
            <a:endParaRPr lang="en-US" sz="2400" dirty="0">
              <a:solidFill>
                <a:srgbClr val="FF0000"/>
              </a:solidFill>
            </a:endParaRPr>
          </a:p>
        </p:txBody>
      </p:sp>
      <p:sp>
        <p:nvSpPr>
          <p:cNvPr id="19" name="TextBox 18"/>
          <p:cNvSpPr txBox="1"/>
          <p:nvPr/>
        </p:nvSpPr>
        <p:spPr>
          <a:xfrm>
            <a:off x="135467" y="6417733"/>
            <a:ext cx="7625605" cy="400110"/>
          </a:xfrm>
          <a:prstGeom prst="rect">
            <a:avLst/>
          </a:prstGeom>
          <a:noFill/>
        </p:spPr>
        <p:txBody>
          <a:bodyPr wrap="none" rtlCol="0">
            <a:spAutoFit/>
          </a:bodyPr>
          <a:lstStyle/>
          <a:p>
            <a:r>
              <a:rPr lang="en-US" sz="2000" dirty="0">
                <a:solidFill>
                  <a:srgbClr val="FF0000"/>
                </a:solidFill>
              </a:rPr>
              <a:t>*</a:t>
            </a:r>
            <a:r>
              <a:rPr lang="en-US" sz="2000" dirty="0"/>
              <a:t>K Mori et al. The Journal of Clinical Investigation 2005;115(3):610-621.</a:t>
            </a:r>
          </a:p>
        </p:txBody>
      </p:sp>
      <p:pic>
        <p:nvPicPr>
          <p:cNvPr id="8" name="Picture 7" descr="sideropho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949" y="3170787"/>
            <a:ext cx="2513051" cy="1403487"/>
          </a:xfrm>
          <a:prstGeom prst="rect">
            <a:avLst/>
          </a:prstGeom>
        </p:spPr>
      </p:pic>
      <p:cxnSp>
        <p:nvCxnSpPr>
          <p:cNvPr id="6" name="Straight Arrow Connector 5"/>
          <p:cNvCxnSpPr/>
          <p:nvPr/>
        </p:nvCxnSpPr>
        <p:spPr>
          <a:xfrm flipV="1">
            <a:off x="2455333" y="4348174"/>
            <a:ext cx="1888067" cy="73608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943600" y="2235200"/>
            <a:ext cx="982133" cy="117858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22727" y="3170787"/>
            <a:ext cx="6719612" cy="954107"/>
          </a:xfrm>
          <a:prstGeom prst="rect">
            <a:avLst/>
          </a:prstGeom>
          <a:solidFill>
            <a:srgbClr val="FFF9A2"/>
          </a:solidFill>
          <a:ln>
            <a:solidFill>
              <a:srgbClr val="000000"/>
            </a:solidFill>
          </a:ln>
        </p:spPr>
        <p:txBody>
          <a:bodyPr wrap="square" rtlCol="0">
            <a:spAutoFit/>
          </a:bodyPr>
          <a:lstStyle/>
          <a:p>
            <a:r>
              <a:rPr lang="en-US" sz="2800" dirty="0" smtClean="0"/>
              <a:t>Glyphosate substitution for glycine in these proteins would disrupt their function</a:t>
            </a:r>
            <a:endParaRPr lang="en-US" sz="2800" dirty="0"/>
          </a:p>
        </p:txBody>
      </p:sp>
    </p:spTree>
    <p:extLst>
      <p:ext uri="{BB962C8B-B14F-4D97-AF65-F5344CB8AC3E}">
        <p14:creationId xmlns:p14="http://schemas.microsoft.com/office/powerpoint/2010/main" val="325720383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riLankaBansGlyphosate.png"/>
          <p:cNvPicPr>
            <a:picLocks noGrp="1" noChangeAspect="1"/>
          </p:cNvPicPr>
          <p:nvPr>
            <p:ph idx="1"/>
          </p:nvPr>
        </p:nvPicPr>
        <p:blipFill>
          <a:blip r:embed="rId2">
            <a:extLst>
              <a:ext uri="{28A0092B-C50C-407E-A947-70E740481C1C}">
                <a14:useLocalDpi xmlns:a14="http://schemas.microsoft.com/office/drawing/2010/main" val="0"/>
              </a:ext>
            </a:extLst>
          </a:blip>
          <a:srcRect l="-5903" r="-5903"/>
          <a:stretch>
            <a:fillRect/>
          </a:stretch>
        </p:blipFill>
        <p:spPr>
          <a:xfrm>
            <a:off x="-562375" y="869086"/>
            <a:ext cx="10207304" cy="5613624"/>
          </a:xfrm>
        </p:spPr>
      </p:pic>
      <p:sp>
        <p:nvSpPr>
          <p:cNvPr id="5" name="TextBox 4"/>
          <p:cNvSpPr txBox="1"/>
          <p:nvPr/>
        </p:nvSpPr>
        <p:spPr>
          <a:xfrm>
            <a:off x="23749" y="6456062"/>
            <a:ext cx="9331514" cy="369332"/>
          </a:xfrm>
          <a:prstGeom prst="rect">
            <a:avLst/>
          </a:prstGeom>
          <a:noFill/>
        </p:spPr>
        <p:txBody>
          <a:bodyPr wrap="none" rtlCol="0">
            <a:spAutoFit/>
          </a:bodyPr>
          <a:lstStyle/>
          <a:p>
            <a:r>
              <a:rPr lang="en-US" dirty="0">
                <a:solidFill>
                  <a:srgbClr val="FF0000"/>
                </a:solidFill>
              </a:rPr>
              <a:t>*</a:t>
            </a:r>
            <a:r>
              <a:rPr lang="en-US" dirty="0" err="1" smtClean="0"/>
              <a:t>naturalsociety.com</a:t>
            </a:r>
            <a:r>
              <a:rPr lang="en-US" dirty="0"/>
              <a:t>/sri-lankas-newly-elected-president-bans-glyphosate-effective-immediately/</a:t>
            </a:r>
          </a:p>
        </p:txBody>
      </p:sp>
      <p:sp>
        <p:nvSpPr>
          <p:cNvPr id="2" name="Title 1"/>
          <p:cNvSpPr>
            <a:spLocks noGrp="1"/>
          </p:cNvSpPr>
          <p:nvPr>
            <p:ph type="title"/>
          </p:nvPr>
        </p:nvSpPr>
        <p:spPr>
          <a:xfrm>
            <a:off x="457200" y="-37343"/>
            <a:ext cx="8229600" cy="1143000"/>
          </a:xfrm>
        </p:spPr>
        <p:txBody>
          <a:bodyPr/>
          <a:lstStyle/>
          <a:p>
            <a:r>
              <a:rPr lang="en-US" b="1" dirty="0" smtClean="0"/>
              <a:t>May, 2015</a:t>
            </a:r>
            <a:endParaRPr lang="en-US" b="1" dirty="0"/>
          </a:p>
        </p:txBody>
      </p:sp>
    </p:spTree>
    <p:extLst>
      <p:ext uri="{BB962C8B-B14F-4D97-AF65-F5344CB8AC3E}">
        <p14:creationId xmlns:p14="http://schemas.microsoft.com/office/powerpoint/2010/main" val="404736936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851054" y="2218450"/>
            <a:ext cx="544196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Species in Distress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416110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790700"/>
            <a:ext cx="8974668" cy="3265714"/>
          </a:xfrm>
          <a:prstGeom prst="rect">
            <a:avLst/>
          </a:prstGeom>
        </p:spPr>
      </p:pic>
      <p:sp>
        <p:nvSpPr>
          <p:cNvPr id="5" name="Content Placeholder 4"/>
          <p:cNvSpPr>
            <a:spLocks noGrp="1"/>
          </p:cNvSpPr>
          <p:nvPr>
            <p:ph idx="1"/>
          </p:nvPr>
        </p:nvSpPr>
        <p:spPr>
          <a:xfrm>
            <a:off x="237066" y="2332566"/>
            <a:ext cx="4927599" cy="2154767"/>
          </a:xfrm>
        </p:spPr>
        <p:txBody>
          <a:bodyPr>
            <a:noAutofit/>
          </a:bodyPr>
          <a:lstStyle/>
          <a:p>
            <a:pPr marL="0" indent="0">
              <a:buNone/>
            </a:pPr>
            <a:r>
              <a:rPr lang="en-US" dirty="0" smtClean="0">
                <a:solidFill>
                  <a:srgbClr val="FFFF00"/>
                </a:solidFill>
              </a:rPr>
              <a:t>Wheat, Oats, Barley, Rye, Sugar cane, Beans, Lentils, Peas, Flax, Sunflowers, Pulses, Chick Peas</a:t>
            </a:r>
            <a:endParaRPr lang="en-US" dirty="0">
              <a:solidFill>
                <a:srgbClr val="FFFF00"/>
              </a:solidFill>
            </a:endParaRPr>
          </a:p>
        </p:txBody>
      </p:sp>
    </p:spTree>
    <p:extLst>
      <p:ext uri="{BB962C8B-B14F-4D97-AF65-F5344CB8AC3E}">
        <p14:creationId xmlns:p14="http://schemas.microsoft.com/office/powerpoint/2010/main" val="68491350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Belize has one of the world’s most rich and diverse flora and fauna </a:t>
            </a:r>
          </a:p>
        </p:txBody>
      </p:sp>
      <p:pic>
        <p:nvPicPr>
          <p:cNvPr id="4" name="Picture 3" descr="central-american-river-turtl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1417638"/>
            <a:ext cx="2751667" cy="2063750"/>
          </a:xfrm>
          <a:prstGeom prst="rect">
            <a:avLst/>
          </a:prstGeom>
        </p:spPr>
      </p:pic>
      <p:sp>
        <p:nvSpPr>
          <p:cNvPr id="5" name="TextBox 4"/>
          <p:cNvSpPr txBox="1"/>
          <p:nvPr/>
        </p:nvSpPr>
        <p:spPr>
          <a:xfrm>
            <a:off x="685800" y="3482976"/>
            <a:ext cx="1422400" cy="369332"/>
          </a:xfrm>
          <a:prstGeom prst="rect">
            <a:avLst/>
          </a:prstGeom>
          <a:noFill/>
        </p:spPr>
        <p:txBody>
          <a:bodyPr wrap="square" rtlCol="0">
            <a:spAutoFit/>
          </a:bodyPr>
          <a:lstStyle/>
          <a:p>
            <a:r>
              <a:rPr lang="en-US" dirty="0" smtClean="0"/>
              <a:t>River Turtle</a:t>
            </a:r>
            <a:endParaRPr lang="en-US" dirty="0"/>
          </a:p>
        </p:txBody>
      </p:sp>
      <p:pic>
        <p:nvPicPr>
          <p:cNvPr id="6" name="Picture 5" descr="The-Bromeliad-Tree-Frog.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100" y="1612900"/>
            <a:ext cx="2476500" cy="1820228"/>
          </a:xfrm>
          <a:prstGeom prst="rect">
            <a:avLst/>
          </a:prstGeom>
        </p:spPr>
      </p:pic>
      <p:sp>
        <p:nvSpPr>
          <p:cNvPr id="7" name="TextBox 6"/>
          <p:cNvSpPr txBox="1"/>
          <p:nvPr/>
        </p:nvSpPr>
        <p:spPr>
          <a:xfrm>
            <a:off x="5956300" y="3433128"/>
            <a:ext cx="2093429" cy="369332"/>
          </a:xfrm>
          <a:prstGeom prst="rect">
            <a:avLst/>
          </a:prstGeom>
          <a:noFill/>
        </p:spPr>
        <p:txBody>
          <a:bodyPr wrap="none" rtlCol="0">
            <a:spAutoFit/>
          </a:bodyPr>
          <a:lstStyle/>
          <a:p>
            <a:r>
              <a:rPr lang="en-US" dirty="0" smtClean="0"/>
              <a:t>Bromeliad Tree Frog</a:t>
            </a:r>
            <a:endParaRPr lang="en-US" dirty="0"/>
          </a:p>
        </p:txBody>
      </p:sp>
      <p:pic>
        <p:nvPicPr>
          <p:cNvPr id="8" name="Picture 7" descr="ocellated-turke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308" y="4172466"/>
            <a:ext cx="3017992" cy="2047205"/>
          </a:xfrm>
          <a:prstGeom prst="rect">
            <a:avLst/>
          </a:prstGeom>
        </p:spPr>
      </p:pic>
      <p:sp>
        <p:nvSpPr>
          <p:cNvPr id="9" name="TextBox 8"/>
          <p:cNvSpPr txBox="1"/>
          <p:nvPr/>
        </p:nvSpPr>
        <p:spPr>
          <a:xfrm>
            <a:off x="6108700" y="6206194"/>
            <a:ext cx="1774845" cy="369332"/>
          </a:xfrm>
          <a:prstGeom prst="rect">
            <a:avLst/>
          </a:prstGeom>
          <a:noFill/>
        </p:spPr>
        <p:txBody>
          <a:bodyPr wrap="none" rtlCol="0">
            <a:spAutoFit/>
          </a:bodyPr>
          <a:lstStyle/>
          <a:p>
            <a:r>
              <a:rPr lang="en-US" dirty="0" err="1" smtClean="0"/>
              <a:t>Ocellated</a:t>
            </a:r>
            <a:r>
              <a:rPr lang="en-US" dirty="0" smtClean="0"/>
              <a:t> Turkey</a:t>
            </a:r>
            <a:endParaRPr lang="en-US" dirty="0"/>
          </a:p>
        </p:txBody>
      </p:sp>
      <p:pic>
        <p:nvPicPr>
          <p:cNvPr id="10" name="Picture 9" descr="touca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00" y="4172466"/>
            <a:ext cx="2641600" cy="2084528"/>
          </a:xfrm>
          <a:prstGeom prst="rect">
            <a:avLst/>
          </a:prstGeom>
        </p:spPr>
      </p:pic>
      <p:sp>
        <p:nvSpPr>
          <p:cNvPr id="11" name="TextBox 10"/>
          <p:cNvSpPr txBox="1"/>
          <p:nvPr/>
        </p:nvSpPr>
        <p:spPr>
          <a:xfrm>
            <a:off x="857588" y="6244294"/>
            <a:ext cx="869612" cy="369332"/>
          </a:xfrm>
          <a:prstGeom prst="rect">
            <a:avLst/>
          </a:prstGeom>
          <a:noFill/>
        </p:spPr>
        <p:txBody>
          <a:bodyPr wrap="none" rtlCol="0">
            <a:spAutoFit/>
          </a:bodyPr>
          <a:lstStyle/>
          <a:p>
            <a:r>
              <a:rPr lang="en-US" dirty="0" smtClean="0"/>
              <a:t>Toucan</a:t>
            </a:r>
            <a:endParaRPr lang="en-US" dirty="0"/>
          </a:p>
        </p:txBody>
      </p:sp>
      <p:pic>
        <p:nvPicPr>
          <p:cNvPr id="12" name="Picture 11" descr="howler-monkey-square.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7161" y="1572295"/>
            <a:ext cx="2072605" cy="2072605"/>
          </a:xfrm>
          <a:prstGeom prst="rect">
            <a:avLst/>
          </a:prstGeom>
        </p:spPr>
      </p:pic>
      <p:sp>
        <p:nvSpPr>
          <p:cNvPr id="13" name="TextBox 12"/>
          <p:cNvSpPr txBox="1"/>
          <p:nvPr/>
        </p:nvSpPr>
        <p:spPr>
          <a:xfrm>
            <a:off x="3194492" y="3644900"/>
            <a:ext cx="2224174" cy="369332"/>
          </a:xfrm>
          <a:prstGeom prst="rect">
            <a:avLst/>
          </a:prstGeom>
          <a:noFill/>
        </p:spPr>
        <p:txBody>
          <a:bodyPr wrap="none" rtlCol="0">
            <a:spAutoFit/>
          </a:bodyPr>
          <a:lstStyle/>
          <a:p>
            <a:r>
              <a:rPr lang="en-US" dirty="0" smtClean="0"/>
              <a:t>Black Howler Monkey</a:t>
            </a:r>
            <a:endParaRPr lang="en-US" dirty="0"/>
          </a:p>
        </p:txBody>
      </p:sp>
      <p:pic>
        <p:nvPicPr>
          <p:cNvPr id="14" name="Picture 13" descr="Central_American_Tapir-Belize20.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2900" y="4226595"/>
            <a:ext cx="2418693" cy="2191940"/>
          </a:xfrm>
          <a:prstGeom prst="rect">
            <a:avLst/>
          </a:prstGeom>
        </p:spPr>
      </p:pic>
      <p:sp>
        <p:nvSpPr>
          <p:cNvPr id="15" name="TextBox 14"/>
          <p:cNvSpPr txBox="1"/>
          <p:nvPr/>
        </p:nvSpPr>
        <p:spPr>
          <a:xfrm>
            <a:off x="3505200" y="6414429"/>
            <a:ext cx="1353368" cy="369332"/>
          </a:xfrm>
          <a:prstGeom prst="rect">
            <a:avLst/>
          </a:prstGeom>
          <a:noFill/>
        </p:spPr>
        <p:txBody>
          <a:bodyPr wrap="none" rtlCol="0">
            <a:spAutoFit/>
          </a:bodyPr>
          <a:lstStyle/>
          <a:p>
            <a:r>
              <a:rPr lang="en-US" dirty="0" smtClean="0"/>
              <a:t>Baird’s Tapir</a:t>
            </a:r>
            <a:endParaRPr lang="en-US" dirty="0"/>
          </a:p>
        </p:txBody>
      </p:sp>
    </p:spTree>
    <p:extLst>
      <p:ext uri="{BB962C8B-B14F-4D97-AF65-F5344CB8AC3E}">
        <p14:creationId xmlns:p14="http://schemas.microsoft.com/office/powerpoint/2010/main" val="276111062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lize_glyphosate.png"/>
          <p:cNvPicPr>
            <a:picLocks noGrp="1" noChangeAspect="1"/>
          </p:cNvPicPr>
          <p:nvPr>
            <p:ph idx="1"/>
          </p:nvPr>
        </p:nvPicPr>
        <p:blipFill>
          <a:blip r:embed="rId3">
            <a:extLst>
              <a:ext uri="{28A0092B-C50C-407E-A947-70E740481C1C}">
                <a14:useLocalDpi xmlns:a14="http://schemas.microsoft.com/office/drawing/2010/main" val="0"/>
              </a:ext>
            </a:extLst>
          </a:blip>
          <a:srcRect t="-28933" b="-28933"/>
          <a:stretch>
            <a:fillRect/>
          </a:stretch>
        </p:blipFill>
        <p:spPr>
          <a:xfrm>
            <a:off x="355600" y="-850900"/>
            <a:ext cx="8229600" cy="4525963"/>
          </a:xfrm>
        </p:spPr>
      </p:pic>
      <p:sp>
        <p:nvSpPr>
          <p:cNvPr id="5" name="Content Placeholder 2"/>
          <p:cNvSpPr txBox="1">
            <a:spLocks/>
          </p:cNvSpPr>
          <p:nvPr/>
        </p:nvSpPr>
        <p:spPr>
          <a:xfrm>
            <a:off x="1835942" y="2477142"/>
            <a:ext cx="7308057" cy="382893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Many farms surrounding the  Maya Mountain Protected Area make heavy use of glyphosate to control weeds</a:t>
            </a:r>
          </a:p>
          <a:p>
            <a:r>
              <a:rPr lang="en-US" sz="2800" dirty="0" smtClean="0"/>
              <a:t>Glyphosate was detected in ALL sites where water samples were drawn</a:t>
            </a:r>
          </a:p>
          <a:p>
            <a:pPr lvl="1"/>
            <a:r>
              <a:rPr lang="en-US" sz="2400" dirty="0" err="1" smtClean="0"/>
              <a:t>Chiquibul</a:t>
            </a:r>
            <a:r>
              <a:rPr lang="en-US" sz="2400" dirty="0" smtClean="0"/>
              <a:t>, Las Cuevas,  </a:t>
            </a:r>
            <a:r>
              <a:rPr lang="en-US" sz="2400" dirty="0"/>
              <a:t>Mount </a:t>
            </a:r>
            <a:r>
              <a:rPr lang="en-US" sz="2400" dirty="0" smtClean="0"/>
              <a:t>Margaret, </a:t>
            </a:r>
            <a:r>
              <a:rPr lang="en-US" sz="2400" dirty="0"/>
              <a:t>Natural A</a:t>
            </a:r>
            <a:r>
              <a:rPr lang="en-US" sz="2400" dirty="0" smtClean="0"/>
              <a:t>rch, Outlier,</a:t>
            </a:r>
            <a:r>
              <a:rPr lang="en-US" sz="2400" dirty="0"/>
              <a:t> </a:t>
            </a:r>
            <a:r>
              <a:rPr lang="en-US" sz="2400" dirty="0" smtClean="0"/>
              <a:t>Tiger Fern and </a:t>
            </a:r>
            <a:r>
              <a:rPr lang="en-US" sz="2400" dirty="0"/>
              <a:t>Victoria Peak </a:t>
            </a:r>
            <a:endParaRPr lang="en-US" sz="2400" dirty="0" smtClean="0"/>
          </a:p>
          <a:p>
            <a:r>
              <a:rPr lang="en-US" sz="2800" dirty="0" smtClean="0"/>
              <a:t>One sample tested above the maximum sensitivity of the test kit (&gt; 5 ppb)</a:t>
            </a:r>
            <a:endParaRPr lang="en-US" sz="2800" dirty="0"/>
          </a:p>
          <a:p>
            <a:pPr marL="457200" lvl="1" indent="0">
              <a:buNone/>
            </a:pPr>
            <a:endParaRPr lang="en-US" sz="2400" dirty="0" smtClean="0"/>
          </a:p>
          <a:p>
            <a:endParaRPr lang="en-US" sz="2800" dirty="0"/>
          </a:p>
        </p:txBody>
      </p:sp>
    </p:spTree>
    <p:extLst>
      <p:ext uri="{BB962C8B-B14F-4D97-AF65-F5344CB8AC3E}">
        <p14:creationId xmlns:p14="http://schemas.microsoft.com/office/powerpoint/2010/main" val="353502830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b="1" dirty="0" smtClean="0"/>
              <a:t>Where Have all the Insects Gone?</a:t>
            </a:r>
            <a:endParaRPr lang="en-US" b="1" dirty="0"/>
          </a:p>
        </p:txBody>
      </p:sp>
      <p:pic>
        <p:nvPicPr>
          <p:cNvPr id="4" name="Content Placeholder 3" descr="bugWindshield-1.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4180676" y="3776137"/>
            <a:ext cx="4556924" cy="2506133"/>
          </a:xfrm>
        </p:spPr>
      </p:pic>
      <p:sp>
        <p:nvSpPr>
          <p:cNvPr id="5" name="Content Placeholder 2"/>
          <p:cNvSpPr txBox="1">
            <a:spLocks/>
          </p:cNvSpPr>
          <p:nvPr/>
        </p:nvSpPr>
        <p:spPr>
          <a:xfrm>
            <a:off x="457200" y="1143000"/>
            <a:ext cx="3962400" cy="3090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“The </a:t>
            </a:r>
            <a:r>
              <a:rPr lang="en-US" dirty="0"/>
              <a:t>nine-spotted beetle commonly made her home on </a:t>
            </a:r>
            <a:r>
              <a:rPr lang="en-US" i="1" dirty="0">
                <a:solidFill>
                  <a:srgbClr val="FF0000"/>
                </a:solidFill>
              </a:rPr>
              <a:t>farmlands</a:t>
            </a:r>
            <a:r>
              <a:rPr lang="en-US" dirty="0">
                <a:solidFill>
                  <a:srgbClr val="FF0000"/>
                </a:solidFill>
              </a:rPr>
              <a:t> </a:t>
            </a:r>
            <a:r>
              <a:rPr lang="en-US" dirty="0"/>
              <a:t>for the rich source of insects these regions provided</a:t>
            </a:r>
            <a:r>
              <a:rPr lang="en-US" dirty="0" smtClean="0"/>
              <a:t>.”</a:t>
            </a:r>
          </a:p>
          <a:p>
            <a:endParaRPr lang="en-US" dirty="0" smtClean="0"/>
          </a:p>
          <a:p>
            <a:endParaRPr lang="en-US" dirty="0"/>
          </a:p>
        </p:txBody>
      </p:sp>
      <p:pic>
        <p:nvPicPr>
          <p:cNvPr id="7" name="Picture 6" descr="Ladybu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467" y="4233333"/>
            <a:ext cx="1964267" cy="1964267"/>
          </a:xfrm>
          <a:prstGeom prst="rect">
            <a:avLst/>
          </a:prstGeom>
        </p:spPr>
      </p:pic>
      <p:sp>
        <p:nvSpPr>
          <p:cNvPr id="8" name="TextBox 7"/>
          <p:cNvSpPr txBox="1"/>
          <p:nvPr/>
        </p:nvSpPr>
        <p:spPr>
          <a:xfrm>
            <a:off x="304800" y="6451600"/>
            <a:ext cx="7529375" cy="369332"/>
          </a:xfrm>
          <a:prstGeom prst="rect">
            <a:avLst/>
          </a:prstGeom>
          <a:noFill/>
        </p:spPr>
        <p:txBody>
          <a:bodyPr wrap="none" rtlCol="0">
            <a:spAutoFit/>
          </a:bodyPr>
          <a:lstStyle/>
          <a:p>
            <a:r>
              <a:rPr lang="en-US" dirty="0" smtClean="0"/>
              <a:t>*http</a:t>
            </a:r>
            <a:r>
              <a:rPr lang="en-US" dirty="0"/>
              <a:t>://</a:t>
            </a:r>
            <a:r>
              <a:rPr lang="en-US" dirty="0" err="1"/>
              <a:t>animals.pawnation.com</a:t>
            </a:r>
            <a:r>
              <a:rPr lang="en-US" dirty="0"/>
              <a:t>/causes-decline-ninespotted-beetle-6492.html</a:t>
            </a:r>
          </a:p>
        </p:txBody>
      </p:sp>
      <p:sp>
        <p:nvSpPr>
          <p:cNvPr id="9" name="TextBox 8"/>
          <p:cNvSpPr txBox="1"/>
          <p:nvPr/>
        </p:nvSpPr>
        <p:spPr>
          <a:xfrm>
            <a:off x="4533776" y="1341114"/>
            <a:ext cx="4610224" cy="2062103"/>
          </a:xfrm>
          <a:prstGeom prst="rect">
            <a:avLst/>
          </a:prstGeom>
          <a:noFill/>
        </p:spPr>
        <p:txBody>
          <a:bodyPr wrap="square" rtlCol="0">
            <a:spAutoFit/>
          </a:bodyPr>
          <a:lstStyle/>
          <a:p>
            <a:r>
              <a:rPr lang="en-US" sz="3200" dirty="0" smtClean="0"/>
              <a:t>“Until </a:t>
            </a:r>
            <a:r>
              <a:rPr lang="en-US" sz="3200" dirty="0"/>
              <a:t>the </a:t>
            </a:r>
            <a:r>
              <a:rPr lang="en-US" sz="3200" i="1" dirty="0">
                <a:solidFill>
                  <a:srgbClr val="FF0000"/>
                </a:solidFill>
              </a:rPr>
              <a:t>mid-1970s</a:t>
            </a:r>
            <a:r>
              <a:rPr lang="en-US" sz="3200" dirty="0"/>
              <a:t>, the nine-spotted beetle was one of the most common ladybug </a:t>
            </a:r>
            <a:r>
              <a:rPr lang="en-US" sz="3200" dirty="0" smtClean="0"/>
              <a:t>beetles”</a:t>
            </a:r>
            <a:endParaRPr lang="en-US" sz="3200" dirty="0"/>
          </a:p>
        </p:txBody>
      </p:sp>
    </p:spTree>
    <p:extLst>
      <p:ext uri="{BB962C8B-B14F-4D97-AF65-F5344CB8AC3E}">
        <p14:creationId xmlns:p14="http://schemas.microsoft.com/office/powerpoint/2010/main" val="158113441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Monarch Butterfly Collapse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497316"/>
            <a:ext cx="8229600" cy="4525963"/>
          </a:xfrm>
        </p:spPr>
        <p:txBody>
          <a:bodyPr/>
          <a:lstStyle/>
          <a:p>
            <a:pPr marL="0" indent="0">
              <a:buNone/>
            </a:pPr>
            <a:r>
              <a:rPr lang="en-US" dirty="0" smtClean="0"/>
              <a:t>“.. </a:t>
            </a:r>
            <a:r>
              <a:rPr lang="en-US" dirty="0"/>
              <a:t>farmers have switched in </a:t>
            </a:r>
            <a:r>
              <a:rPr lang="en-US" dirty="0" smtClean="0"/>
              <a:t>                               droves </a:t>
            </a:r>
            <a:r>
              <a:rPr lang="en-US" dirty="0"/>
              <a:t>to new varieties </a:t>
            </a:r>
            <a:r>
              <a:rPr lang="en-US" dirty="0" smtClean="0"/>
              <a:t>of                                    crops that </a:t>
            </a:r>
            <a:r>
              <a:rPr lang="en-US" dirty="0"/>
              <a:t>are genetically </a:t>
            </a:r>
            <a:r>
              <a:rPr lang="en-US" dirty="0" smtClean="0"/>
              <a:t>                                      engineered to tolerate </a:t>
            </a:r>
            <a:r>
              <a:rPr lang="en-US" i="1" dirty="0">
                <a:solidFill>
                  <a:srgbClr val="FF0000"/>
                </a:solidFill>
              </a:rPr>
              <a:t>the most widely used weed killer in the United States</a:t>
            </a:r>
            <a:r>
              <a:rPr lang="en-US" dirty="0"/>
              <a:t>. The resulting use of weed killers has wiped out much of the milkweed that once grew between crop rows and on buffer strips separating fields and roads</a:t>
            </a:r>
            <a:r>
              <a:rPr lang="en-US" dirty="0" smtClean="0"/>
              <a:t>.” </a:t>
            </a:r>
            <a:endParaRPr lang="en-US" dirty="0"/>
          </a:p>
        </p:txBody>
      </p:sp>
      <p:sp>
        <p:nvSpPr>
          <p:cNvPr id="4" name="TextBox 3"/>
          <p:cNvSpPr txBox="1"/>
          <p:nvPr/>
        </p:nvSpPr>
        <p:spPr>
          <a:xfrm>
            <a:off x="145322" y="6126163"/>
            <a:ext cx="8998678" cy="677108"/>
          </a:xfrm>
          <a:prstGeom prst="rect">
            <a:avLst/>
          </a:prstGeom>
          <a:noFill/>
        </p:spPr>
        <p:txBody>
          <a:bodyPr wrap="none" rtlCol="0">
            <a:spAutoFit/>
          </a:bodyPr>
          <a:lstStyle/>
          <a:p>
            <a:r>
              <a:rPr lang="en-US" dirty="0">
                <a:solidFill>
                  <a:srgbClr val="FF0000"/>
                </a:solidFill>
              </a:rPr>
              <a:t>*</a:t>
            </a:r>
            <a:r>
              <a:rPr lang="en-US" sz="2000" dirty="0"/>
              <a:t>M. Wines, New York Times,  Dec. 20, 2013.</a:t>
            </a:r>
          </a:p>
          <a:p>
            <a:r>
              <a:rPr lang="en-US" dirty="0" err="1"/>
              <a:t>nytimes.com</a:t>
            </a:r>
            <a:r>
              <a:rPr lang="en-US" dirty="0"/>
              <a:t>/2013/12/21/us/setting-the-table-for-a-fluttering-comeback-with-</a:t>
            </a:r>
            <a:r>
              <a:rPr lang="en-US" dirty="0" err="1"/>
              <a:t>milkweed.html</a:t>
            </a:r>
            <a:endParaRPr lang="en-US" dirty="0"/>
          </a:p>
        </p:txBody>
      </p:sp>
      <p:sp>
        <p:nvSpPr>
          <p:cNvPr id="5" name="Rectangle 4"/>
          <p:cNvSpPr/>
          <p:nvPr/>
        </p:nvSpPr>
        <p:spPr>
          <a:xfrm>
            <a:off x="257177" y="2910756"/>
            <a:ext cx="5016718" cy="1323439"/>
          </a:xfrm>
          <a:prstGeom prst="rect">
            <a:avLst/>
          </a:prstGeom>
          <a:noFill/>
        </p:spPr>
        <p:txBody>
          <a:bodyPr wrap="none" lIns="91440" tIns="45720" rIns="91440" bIns="45720">
            <a:spAutoFit/>
          </a:bodyPr>
          <a:lstStyle/>
          <a:p>
            <a:pPr algn="ctr"/>
            <a:r>
              <a:rPr lang="en-US"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Glyphosate </a:t>
            </a:r>
            <a:endPar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Picture 5" descr="mon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463" y="1363136"/>
            <a:ext cx="3670300" cy="1596582"/>
          </a:xfrm>
          <a:prstGeom prst="rect">
            <a:avLst/>
          </a:prstGeom>
        </p:spPr>
      </p:pic>
    </p:spTree>
    <p:extLst>
      <p:ext uri="{BB962C8B-B14F-4D97-AF65-F5344CB8AC3E}">
        <p14:creationId xmlns:p14="http://schemas.microsoft.com/office/powerpoint/2010/main" val="211312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626" y="3302000"/>
            <a:ext cx="3406074" cy="2971800"/>
          </a:xfrm>
          <a:prstGeom prst="rect">
            <a:avLst/>
          </a:prstGeom>
        </p:spPr>
      </p:pic>
      <p:pic>
        <p:nvPicPr>
          <p:cNvPr id="4" name="Content Placeholder 3" descr="dying_seastar.jpg"/>
          <p:cNvPicPr>
            <a:picLocks noGrp="1" noChangeAspect="1"/>
          </p:cNvPicPr>
          <p:nvPr>
            <p:ph idx="1"/>
          </p:nvPr>
        </p:nvPicPr>
        <p:blipFill>
          <a:blip r:embed="rId4">
            <a:extLst>
              <a:ext uri="{28A0092B-C50C-407E-A947-70E740481C1C}">
                <a14:useLocalDpi xmlns:a14="http://schemas.microsoft.com/office/drawing/2010/main" val="0"/>
              </a:ext>
            </a:extLst>
          </a:blip>
          <a:srcRect t="26666" b="26666"/>
          <a:stretch>
            <a:fillRect/>
          </a:stretch>
        </p:blipFill>
        <p:spPr>
          <a:xfrm>
            <a:off x="4775200" y="1138397"/>
            <a:ext cx="4127500" cy="2269966"/>
          </a:xfrm>
        </p:spPr>
      </p:pic>
      <p:pic>
        <p:nvPicPr>
          <p:cNvPr id="5" name="Picture 4" descr="monarch_butterfl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013" y="1684497"/>
            <a:ext cx="3203786" cy="2402840"/>
          </a:xfrm>
          <a:prstGeom prst="rect">
            <a:avLst/>
          </a:prstGeom>
        </p:spPr>
      </p:pic>
      <p:pic>
        <p:nvPicPr>
          <p:cNvPr id="7" name="Picture 6" descr="batsW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55" y="3848100"/>
            <a:ext cx="4097545" cy="2171699"/>
          </a:xfrm>
          <a:prstGeom prst="rect">
            <a:avLst/>
          </a:prstGeom>
        </p:spPr>
      </p:pic>
      <p:pic>
        <p:nvPicPr>
          <p:cNvPr id="9" name="Picture 8" descr="bumblebe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13" y="876300"/>
            <a:ext cx="1803400" cy="1803400"/>
          </a:xfrm>
          <a:prstGeom prst="rect">
            <a:avLst/>
          </a:prstGeom>
        </p:spPr>
      </p:pic>
      <p:sp>
        <p:nvSpPr>
          <p:cNvPr id="8" name="TextBox 7"/>
          <p:cNvSpPr txBox="1"/>
          <p:nvPr/>
        </p:nvSpPr>
        <p:spPr>
          <a:xfrm>
            <a:off x="372855" y="2655669"/>
            <a:ext cx="3000587" cy="646331"/>
          </a:xfrm>
          <a:prstGeom prst="rect">
            <a:avLst/>
          </a:prstGeom>
          <a:solidFill>
            <a:srgbClr val="FFFACF"/>
          </a:solidFill>
          <a:ln>
            <a:solidFill>
              <a:schemeClr val="tx1"/>
            </a:solidFill>
          </a:ln>
        </p:spPr>
        <p:txBody>
          <a:bodyPr wrap="square" rtlCol="0">
            <a:spAutoFit/>
          </a:bodyPr>
          <a:lstStyle/>
          <a:p>
            <a:r>
              <a:rPr lang="en-US" dirty="0" smtClean="0"/>
              <a:t>After bees, butterflies are the second largest pollinators.</a:t>
            </a:r>
            <a:endParaRPr lang="en-US" dirty="0"/>
          </a:p>
        </p:txBody>
      </p:sp>
      <p:sp>
        <p:nvSpPr>
          <p:cNvPr id="10" name="TextBox 9"/>
          <p:cNvSpPr txBox="1"/>
          <p:nvPr/>
        </p:nvSpPr>
        <p:spPr>
          <a:xfrm>
            <a:off x="203200" y="566600"/>
            <a:ext cx="1325881" cy="923330"/>
          </a:xfrm>
          <a:prstGeom prst="rect">
            <a:avLst/>
          </a:prstGeom>
          <a:solidFill>
            <a:srgbClr val="FFFACF"/>
          </a:solidFill>
          <a:ln>
            <a:solidFill>
              <a:schemeClr val="tx1"/>
            </a:solidFill>
          </a:ln>
        </p:spPr>
        <p:txBody>
          <a:bodyPr wrap="square" rtlCol="0">
            <a:spAutoFit/>
          </a:bodyPr>
          <a:lstStyle/>
          <a:p>
            <a:r>
              <a:rPr lang="en-US" dirty="0" smtClean="0"/>
              <a:t>Bee Colony Collapse Disorder</a:t>
            </a:r>
            <a:endParaRPr lang="en-US" dirty="0"/>
          </a:p>
        </p:txBody>
      </p:sp>
      <p:sp>
        <p:nvSpPr>
          <p:cNvPr id="11" name="TextBox 10"/>
          <p:cNvSpPr txBox="1"/>
          <p:nvPr/>
        </p:nvSpPr>
        <p:spPr>
          <a:xfrm>
            <a:off x="5940213" y="2269570"/>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2" name="TextBox 11"/>
          <p:cNvSpPr txBox="1"/>
          <p:nvPr/>
        </p:nvSpPr>
        <p:spPr>
          <a:xfrm>
            <a:off x="6283113" y="4377433"/>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3" name="TextBox 12"/>
          <p:cNvSpPr txBox="1"/>
          <p:nvPr/>
        </p:nvSpPr>
        <p:spPr>
          <a:xfrm>
            <a:off x="1546013" y="5534165"/>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4" name="TextBox 13"/>
          <p:cNvSpPr txBox="1"/>
          <p:nvPr/>
        </p:nvSpPr>
        <p:spPr>
          <a:xfrm>
            <a:off x="1025313" y="4989596"/>
            <a:ext cx="2708487" cy="369332"/>
          </a:xfrm>
          <a:prstGeom prst="rect">
            <a:avLst/>
          </a:prstGeom>
          <a:solidFill>
            <a:srgbClr val="FFFACF"/>
          </a:solidFill>
          <a:ln>
            <a:solidFill>
              <a:schemeClr val="tx1"/>
            </a:solidFill>
          </a:ln>
        </p:spPr>
        <p:txBody>
          <a:bodyPr wrap="square" rtlCol="0">
            <a:spAutoFit/>
          </a:bodyPr>
          <a:lstStyle/>
          <a:p>
            <a:r>
              <a:rPr lang="en-US" dirty="0" smtClean="0"/>
              <a:t>White-nose bat syndrome</a:t>
            </a:r>
            <a:endParaRPr lang="en-US" dirty="0"/>
          </a:p>
        </p:txBody>
      </p:sp>
      <p:sp>
        <p:nvSpPr>
          <p:cNvPr id="15" name="TextBox 14"/>
          <p:cNvSpPr txBox="1"/>
          <p:nvPr/>
        </p:nvSpPr>
        <p:spPr>
          <a:xfrm>
            <a:off x="2384213" y="1831599"/>
            <a:ext cx="2086187" cy="646331"/>
          </a:xfrm>
          <a:prstGeom prst="rect">
            <a:avLst/>
          </a:prstGeom>
          <a:solidFill>
            <a:srgbClr val="FFFACF"/>
          </a:solidFill>
          <a:ln>
            <a:solidFill>
              <a:schemeClr val="tx1"/>
            </a:solidFill>
          </a:ln>
        </p:spPr>
        <p:txBody>
          <a:bodyPr wrap="square" rtlCol="0">
            <a:spAutoFit/>
          </a:bodyPr>
          <a:lstStyle/>
          <a:p>
            <a:r>
              <a:rPr lang="en-US" dirty="0" smtClean="0"/>
              <a:t>Disappearing monarch butterflies</a:t>
            </a:r>
            <a:endParaRPr lang="en-US" dirty="0"/>
          </a:p>
        </p:txBody>
      </p:sp>
      <p:sp>
        <p:nvSpPr>
          <p:cNvPr id="16" name="TextBox 15"/>
          <p:cNvSpPr txBox="1"/>
          <p:nvPr/>
        </p:nvSpPr>
        <p:spPr>
          <a:xfrm>
            <a:off x="1160255" y="4100434"/>
            <a:ext cx="2213187" cy="646331"/>
          </a:xfrm>
          <a:prstGeom prst="rect">
            <a:avLst/>
          </a:prstGeom>
          <a:solidFill>
            <a:srgbClr val="FFFACF"/>
          </a:solidFill>
          <a:ln>
            <a:solidFill>
              <a:schemeClr val="tx1"/>
            </a:solidFill>
          </a:ln>
        </p:spPr>
        <p:txBody>
          <a:bodyPr wrap="square" rtlCol="0">
            <a:spAutoFit/>
          </a:bodyPr>
          <a:lstStyle/>
          <a:p>
            <a:r>
              <a:rPr lang="en-US" dirty="0" smtClean="0"/>
              <a:t>Bats eat an enormous number of insects</a:t>
            </a:r>
            <a:endParaRPr lang="en-US" dirty="0"/>
          </a:p>
        </p:txBody>
      </p:sp>
      <p:sp>
        <p:nvSpPr>
          <p:cNvPr id="17" name="TextBox 16"/>
          <p:cNvSpPr txBox="1"/>
          <p:nvPr/>
        </p:nvSpPr>
        <p:spPr>
          <a:xfrm>
            <a:off x="5940213" y="1499831"/>
            <a:ext cx="2048087" cy="369332"/>
          </a:xfrm>
          <a:prstGeom prst="rect">
            <a:avLst/>
          </a:prstGeom>
          <a:solidFill>
            <a:srgbClr val="FFFACF"/>
          </a:solidFill>
          <a:ln>
            <a:solidFill>
              <a:srgbClr val="FFFACF"/>
            </a:solidFill>
          </a:ln>
        </p:spPr>
        <p:txBody>
          <a:bodyPr wrap="square" rtlCol="0">
            <a:spAutoFit/>
          </a:bodyPr>
          <a:lstStyle/>
          <a:p>
            <a:r>
              <a:rPr lang="en-US" dirty="0" smtClean="0"/>
              <a:t>Dissolving starfish</a:t>
            </a:r>
            <a:endParaRPr lang="en-US" dirty="0"/>
          </a:p>
        </p:txBody>
      </p:sp>
      <p:sp>
        <p:nvSpPr>
          <p:cNvPr id="2" name="Title 1"/>
          <p:cNvSpPr>
            <a:spLocks noGrp="1"/>
          </p:cNvSpPr>
          <p:nvPr>
            <p:ph type="title"/>
          </p:nvPr>
        </p:nvSpPr>
        <p:spPr>
          <a:xfrm>
            <a:off x="457200" y="135097"/>
            <a:ext cx="8229600" cy="1143000"/>
          </a:xfrm>
        </p:spPr>
        <p:txBody>
          <a:bodyPr/>
          <a:lstStyle/>
          <a:p>
            <a:r>
              <a:rPr lang="en-US" b="1" dirty="0" smtClean="0"/>
              <a:t>We Should be Alarmed!</a:t>
            </a:r>
            <a:r>
              <a:rPr lang="en-US" b="1" dirty="0" smtClean="0">
                <a:solidFill>
                  <a:srgbClr val="FF0000"/>
                </a:solidFill>
              </a:rPr>
              <a:t>*</a:t>
            </a:r>
            <a:endParaRPr lang="en-US" b="1" dirty="0">
              <a:solidFill>
                <a:srgbClr val="FF0000"/>
              </a:solidFill>
            </a:endParaRPr>
          </a:p>
        </p:txBody>
      </p:sp>
      <p:sp>
        <p:nvSpPr>
          <p:cNvPr id="18" name="TextBox 17"/>
          <p:cNvSpPr txBox="1"/>
          <p:nvPr/>
        </p:nvSpPr>
        <p:spPr>
          <a:xfrm>
            <a:off x="771313" y="1462267"/>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3" name="TextBox 2"/>
          <p:cNvSpPr txBox="1"/>
          <p:nvPr/>
        </p:nvSpPr>
        <p:spPr>
          <a:xfrm>
            <a:off x="59492" y="6344633"/>
            <a:ext cx="9270561" cy="400110"/>
          </a:xfrm>
          <a:prstGeom prst="rect">
            <a:avLst/>
          </a:prstGeom>
          <a:noFill/>
        </p:spPr>
        <p:txBody>
          <a:bodyPr wrap="none" rtlCol="0">
            <a:spAutoFit/>
          </a:bodyPr>
          <a:lstStyle/>
          <a:p>
            <a:r>
              <a:rPr lang="en-US" sz="2000" dirty="0" smtClean="0">
                <a:solidFill>
                  <a:srgbClr val="FF0000"/>
                </a:solidFill>
              </a:rPr>
              <a:t>*</a:t>
            </a:r>
            <a:r>
              <a:rPr lang="en-US" sz="2000" dirty="0" smtClean="0"/>
              <a:t>R</a:t>
            </a:r>
            <a:r>
              <a:rPr lang="en-US" sz="2000" dirty="0"/>
              <a:t>. Mason et al., Journal of Environmental Immunology and Toxicology 1:1, 3-12; </a:t>
            </a:r>
            <a:r>
              <a:rPr lang="en-US" sz="2000" dirty="0" smtClean="0"/>
              <a:t>2013</a:t>
            </a:r>
            <a:endParaRPr lang="en-US" sz="2000" dirty="0"/>
          </a:p>
        </p:txBody>
      </p:sp>
    </p:spTree>
    <p:extLst>
      <p:ext uri="{BB962C8B-B14F-4D97-AF65-F5344CB8AC3E}">
        <p14:creationId xmlns:p14="http://schemas.microsoft.com/office/powerpoint/2010/main" val="2549948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604"/>
            <a:ext cx="8229600" cy="1143000"/>
          </a:xfrm>
        </p:spPr>
        <p:txBody>
          <a:bodyPr>
            <a:normAutofit fontScale="90000"/>
          </a:bodyPr>
          <a:lstStyle/>
          <a:p>
            <a:r>
              <a:rPr lang="en-US" b="1" dirty="0" smtClean="0"/>
              <a:t>“Emerging </a:t>
            </a:r>
            <a:r>
              <a:rPr lang="en-US" b="1" dirty="0"/>
              <a:t>fungal threats to animal, plant and ecosystem </a:t>
            </a:r>
            <a:r>
              <a:rPr lang="en-US" b="1" dirty="0" smtClean="0"/>
              <a:t>health”</a:t>
            </a:r>
            <a:r>
              <a:rPr lang="en-US" b="1" dirty="0" smtClean="0">
                <a:solidFill>
                  <a:srgbClr val="FF0000"/>
                </a:solidFill>
              </a:rPr>
              <a:t>*</a:t>
            </a:r>
            <a:r>
              <a:rPr lang="en-US" b="1" dirty="0"/>
              <a:t/>
            </a:r>
            <a:br>
              <a:rPr lang="en-US" b="1" dirty="0"/>
            </a:br>
            <a:endParaRPr lang="en-US" b="1" dirty="0"/>
          </a:p>
        </p:txBody>
      </p:sp>
      <p:sp>
        <p:nvSpPr>
          <p:cNvPr id="3" name="Content Placeholder 2"/>
          <p:cNvSpPr>
            <a:spLocks noGrp="1"/>
          </p:cNvSpPr>
          <p:nvPr>
            <p:ph idx="1"/>
          </p:nvPr>
        </p:nvSpPr>
        <p:spPr/>
        <p:txBody>
          <a:bodyPr/>
          <a:lstStyle/>
          <a:p>
            <a:pPr marL="0" indent="0">
              <a:buNone/>
            </a:pPr>
            <a:r>
              <a:rPr lang="en-US" dirty="0" smtClean="0"/>
              <a:t>“The </a:t>
            </a:r>
            <a:r>
              <a:rPr lang="en-US" dirty="0"/>
              <a:t>past two decades have seen an increasing number of virulent infectious diseases in natural populations and managed landscapes. In both animals and plants, an unprecedented number of fungal and fungal-like diseases have recently caused some of the most severe die-offs and extinctions ever witnessed in wild species, and are jeopardizing food security</a:t>
            </a:r>
            <a:r>
              <a:rPr lang="en-US" dirty="0" smtClean="0"/>
              <a:t>.” </a:t>
            </a:r>
            <a:endParaRPr lang="en-US" dirty="0"/>
          </a:p>
        </p:txBody>
      </p:sp>
      <p:sp>
        <p:nvSpPr>
          <p:cNvPr id="4" name="TextBox 3"/>
          <p:cNvSpPr txBox="1"/>
          <p:nvPr/>
        </p:nvSpPr>
        <p:spPr>
          <a:xfrm>
            <a:off x="1288665" y="6390972"/>
            <a:ext cx="7855335" cy="461665"/>
          </a:xfrm>
          <a:prstGeom prst="rect">
            <a:avLst/>
          </a:prstGeom>
          <a:noFill/>
        </p:spPr>
        <p:txBody>
          <a:bodyPr wrap="none" rtlCol="0">
            <a:spAutoFit/>
          </a:bodyPr>
          <a:lstStyle/>
          <a:p>
            <a:r>
              <a:rPr lang="en-US" sz="2400" dirty="0">
                <a:solidFill>
                  <a:srgbClr val="FF0000"/>
                </a:solidFill>
              </a:rPr>
              <a:t>*</a:t>
            </a:r>
            <a:r>
              <a:rPr lang="en-US" sz="2400" dirty="0"/>
              <a:t>M.C. Fisher et al., Nature Reviews </a:t>
            </a:r>
            <a:r>
              <a:rPr lang="en-US" sz="2400" dirty="0" smtClean="0"/>
              <a:t>2012;484</a:t>
            </a:r>
            <a:r>
              <a:rPr lang="en-US" sz="2400" dirty="0"/>
              <a:t>(7393), 186-194. </a:t>
            </a:r>
          </a:p>
        </p:txBody>
      </p:sp>
    </p:spTree>
    <p:extLst>
      <p:ext uri="{BB962C8B-B14F-4D97-AF65-F5344CB8AC3E}">
        <p14:creationId xmlns:p14="http://schemas.microsoft.com/office/powerpoint/2010/main" val="233168585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and Fungus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“Glyphosate </a:t>
            </a:r>
            <a:r>
              <a:rPr lang="en-US" dirty="0"/>
              <a:t>stimulation of fungal growth and enhanced virulence of pathogens such as </a:t>
            </a:r>
            <a:r>
              <a:rPr lang="en-US" i="1" dirty="0" err="1"/>
              <a:t>Fusarium</a:t>
            </a:r>
            <a:r>
              <a:rPr lang="en-US" dirty="0"/>
              <a:t>, </a:t>
            </a:r>
            <a:r>
              <a:rPr lang="en-US" i="1" dirty="0" err="1"/>
              <a:t>Gaeumannomyces</a:t>
            </a:r>
            <a:r>
              <a:rPr lang="en-US" dirty="0"/>
              <a:t>, </a:t>
            </a:r>
            <a:r>
              <a:rPr lang="en-US" i="1" dirty="0" err="1"/>
              <a:t>Phytophthora</a:t>
            </a:r>
            <a:r>
              <a:rPr lang="en-US" dirty="0"/>
              <a:t>, </a:t>
            </a:r>
            <a:r>
              <a:rPr lang="en-US" i="1" dirty="0" err="1"/>
              <a:t>Pythium</a:t>
            </a:r>
            <a:r>
              <a:rPr lang="en-US" dirty="0"/>
              <a:t>, and </a:t>
            </a:r>
            <a:r>
              <a:rPr lang="en-US" i="1" dirty="0" err="1"/>
              <a:t>Xylella</a:t>
            </a:r>
            <a:r>
              <a:rPr lang="en-US" i="1" dirty="0"/>
              <a:t> </a:t>
            </a:r>
            <a:r>
              <a:rPr lang="en-US" dirty="0"/>
              <a:t>can have serious consequences for sustainable production of a wide range of susceptible crops and lead to the functional loss of genetic resistance that is dependent on metabolites through the </a:t>
            </a:r>
            <a:r>
              <a:rPr lang="en-US" dirty="0" err="1"/>
              <a:t>shiki</a:t>
            </a:r>
            <a:r>
              <a:rPr lang="en-US" dirty="0"/>
              <a:t>- mate pathway (Larson et al., 2006</a:t>
            </a:r>
            <a:r>
              <a:rPr lang="en-US" dirty="0" smtClean="0"/>
              <a:t>).”</a:t>
            </a:r>
            <a:endParaRPr lang="en-US" dirty="0"/>
          </a:p>
          <a:p>
            <a:endParaRPr lang="en-US" dirty="0"/>
          </a:p>
        </p:txBody>
      </p:sp>
      <p:sp>
        <p:nvSpPr>
          <p:cNvPr id="4" name="TextBox 3"/>
          <p:cNvSpPr txBox="1"/>
          <p:nvPr/>
        </p:nvSpPr>
        <p:spPr>
          <a:xfrm>
            <a:off x="373031" y="6257835"/>
            <a:ext cx="8313769" cy="400110"/>
          </a:xfrm>
          <a:prstGeom prst="rect">
            <a:avLst/>
          </a:prstGeom>
          <a:noFill/>
        </p:spPr>
        <p:txBody>
          <a:bodyPr wrap="none" rtlCol="0">
            <a:spAutoFit/>
          </a:bodyPr>
          <a:lstStyle/>
          <a:p>
            <a:r>
              <a:rPr lang="en-US" sz="2000" dirty="0">
                <a:solidFill>
                  <a:srgbClr val="FF0000"/>
                </a:solidFill>
              </a:rPr>
              <a:t>*</a:t>
            </a:r>
            <a:r>
              <a:rPr lang="en-US" sz="2000" dirty="0"/>
              <a:t>GS </a:t>
            </a:r>
            <a:r>
              <a:rPr lang="en-US" sz="2000" dirty="0" err="1"/>
              <a:t>Johal</a:t>
            </a:r>
            <a:r>
              <a:rPr lang="en-US" sz="2000" dirty="0"/>
              <a:t> and DM Huber, European Journal of Agronomy 2009;31(3):144-152.</a:t>
            </a:r>
          </a:p>
        </p:txBody>
      </p:sp>
    </p:spTree>
    <p:extLst>
      <p:ext uri="{BB962C8B-B14F-4D97-AF65-F5344CB8AC3E}">
        <p14:creationId xmlns:p14="http://schemas.microsoft.com/office/powerpoint/2010/main" val="324596513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6"/>
            <a:ext cx="8229600" cy="1143000"/>
          </a:xfrm>
        </p:spPr>
        <p:txBody>
          <a:bodyPr/>
          <a:lstStyle/>
          <a:p>
            <a:r>
              <a:rPr lang="en-US" b="1" dirty="0" smtClean="0"/>
              <a:t>Bee Colony Collapse Syndrome</a:t>
            </a:r>
            <a:endParaRPr lang="en-US" b="1" dirty="0"/>
          </a:p>
        </p:txBody>
      </p:sp>
      <p:pic>
        <p:nvPicPr>
          <p:cNvPr id="4" name="Content Placeholder 3" descr="bee.jpg"/>
          <p:cNvPicPr>
            <a:picLocks noGrp="1" noChangeAspect="1"/>
          </p:cNvPicPr>
          <p:nvPr>
            <p:ph idx="1"/>
          </p:nvPr>
        </p:nvPicPr>
        <p:blipFill>
          <a:blip r:embed="rId3">
            <a:extLst>
              <a:ext uri="{28A0092B-C50C-407E-A947-70E740481C1C}">
                <a14:useLocalDpi xmlns:a14="http://schemas.microsoft.com/office/drawing/2010/main" val="0"/>
              </a:ext>
            </a:extLst>
          </a:blip>
          <a:srcRect l="-20324" r="-20324"/>
          <a:stretch>
            <a:fillRect/>
          </a:stretch>
        </p:blipFill>
        <p:spPr>
          <a:xfrm>
            <a:off x="4669579" y="2174236"/>
            <a:ext cx="4017221" cy="2209317"/>
          </a:xfrm>
        </p:spPr>
      </p:pic>
      <p:sp>
        <p:nvSpPr>
          <p:cNvPr id="5" name="Content Placeholder 2"/>
          <p:cNvSpPr txBox="1">
            <a:spLocks/>
          </p:cNvSpPr>
          <p:nvPr/>
        </p:nvSpPr>
        <p:spPr>
          <a:xfrm>
            <a:off x="248443" y="1067442"/>
            <a:ext cx="4872812" cy="38289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Bees are exposed to many insecticides from pollen</a:t>
            </a:r>
          </a:p>
          <a:p>
            <a:r>
              <a:rPr lang="en-US" sz="2800" dirty="0" smtClean="0"/>
              <a:t>Their resistance to </a:t>
            </a:r>
            <a:r>
              <a:rPr lang="fi-FI" sz="2800" dirty="0" err="1" smtClean="0"/>
              <a:t>neonicotinoids</a:t>
            </a:r>
            <a:r>
              <a:rPr lang="en-US" sz="2800" dirty="0" smtClean="0"/>
              <a:t> depends on CYP enzymes</a:t>
            </a:r>
          </a:p>
          <a:p>
            <a:r>
              <a:rPr lang="en-US" sz="2800" dirty="0" smtClean="0"/>
              <a:t>These enzymes are disrupted by glyphosate</a:t>
            </a:r>
          </a:p>
          <a:p>
            <a:endParaRPr lang="en-US" sz="2800" dirty="0"/>
          </a:p>
        </p:txBody>
      </p:sp>
      <p:sp>
        <p:nvSpPr>
          <p:cNvPr id="3" name="TextBox 2"/>
          <p:cNvSpPr txBox="1"/>
          <p:nvPr/>
        </p:nvSpPr>
        <p:spPr>
          <a:xfrm>
            <a:off x="1140440" y="4900574"/>
            <a:ext cx="6719612" cy="1384995"/>
          </a:xfrm>
          <a:prstGeom prst="rect">
            <a:avLst/>
          </a:prstGeom>
          <a:solidFill>
            <a:srgbClr val="FFF9A2"/>
          </a:solidFill>
          <a:ln>
            <a:solidFill>
              <a:srgbClr val="000000"/>
            </a:solidFill>
          </a:ln>
        </p:spPr>
        <p:txBody>
          <a:bodyPr wrap="square" rtlCol="0">
            <a:spAutoFit/>
          </a:bodyPr>
          <a:lstStyle/>
          <a:p>
            <a:r>
              <a:rPr lang="en-US" sz="2800" dirty="0" smtClean="0"/>
              <a:t>Disruption of CYP enzymes in the liver would impair humans’ ability to detoxify many environmental toxicants: synergistic effect </a:t>
            </a:r>
            <a:endParaRPr lang="en-US" sz="2800" dirty="0"/>
          </a:p>
        </p:txBody>
      </p:sp>
    </p:spTree>
    <p:extLst>
      <p:ext uri="{BB962C8B-B14F-4D97-AF65-F5344CB8AC3E}">
        <p14:creationId xmlns:p14="http://schemas.microsoft.com/office/powerpoint/2010/main" val="353086768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“Why </a:t>
            </a:r>
            <a:r>
              <a:rPr lang="en-US" b="1" dirty="0"/>
              <a:t>Honeybees Don’t Have A Chance In The Midst Of </a:t>
            </a:r>
            <a:r>
              <a:rPr lang="en-US" b="1" dirty="0" smtClean="0"/>
              <a:t>Pesticides”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600200"/>
            <a:ext cx="8686800" cy="4525963"/>
          </a:xfrm>
        </p:spPr>
        <p:txBody>
          <a:bodyPr>
            <a:normAutofit fontScale="77500" lnSpcReduction="20000"/>
          </a:bodyPr>
          <a:lstStyle/>
          <a:p>
            <a:r>
              <a:rPr lang="en-US" dirty="0" smtClean="0"/>
              <a:t>Glyphosate </a:t>
            </a:r>
            <a:r>
              <a:rPr lang="en-US" dirty="0"/>
              <a:t>depletes micronutrients in nectar</a:t>
            </a:r>
          </a:p>
          <a:p>
            <a:r>
              <a:rPr lang="en-US" dirty="0"/>
              <a:t>Glyphosate kills beneficial microbes in </a:t>
            </a:r>
            <a:r>
              <a:rPr lang="en-US" dirty="0" smtClean="0"/>
              <a:t>gut</a:t>
            </a:r>
            <a:endParaRPr lang="en-US" dirty="0"/>
          </a:p>
          <a:p>
            <a:pPr lvl="1"/>
            <a:r>
              <a:rPr lang="en-US" dirty="0" smtClean="0"/>
              <a:t>Lactobacillus </a:t>
            </a:r>
            <a:r>
              <a:rPr lang="en-US" dirty="0"/>
              <a:t>and </a:t>
            </a:r>
            <a:r>
              <a:rPr lang="en-US" dirty="0" err="1"/>
              <a:t>Bifidobacterium</a:t>
            </a:r>
            <a:endParaRPr lang="en-US" dirty="0"/>
          </a:p>
          <a:p>
            <a:r>
              <a:rPr lang="en-US" dirty="0"/>
              <a:t>Glyphosate disrupts honeybee hormones, leading to inefficient </a:t>
            </a:r>
            <a:r>
              <a:rPr lang="en-US" dirty="0" smtClean="0"/>
              <a:t>foraging and </a:t>
            </a:r>
            <a:r>
              <a:rPr lang="en-US" dirty="0"/>
              <a:t>disorientation</a:t>
            </a:r>
          </a:p>
          <a:p>
            <a:r>
              <a:rPr lang="en-US" dirty="0" err="1"/>
              <a:t>Neonicotinoids</a:t>
            </a:r>
            <a:r>
              <a:rPr lang="en-US" dirty="0"/>
              <a:t> are </a:t>
            </a:r>
            <a:r>
              <a:rPr lang="en-US" dirty="0" smtClean="0"/>
              <a:t>a                                                  straightforward nerve poison</a:t>
            </a:r>
          </a:p>
          <a:p>
            <a:endParaRPr lang="en-US" dirty="0" smtClean="0"/>
          </a:p>
          <a:p>
            <a:pPr marL="0" indent="0">
              <a:buNone/>
            </a:pPr>
            <a:endParaRPr lang="en-US" sz="3400" dirty="0" smtClean="0"/>
          </a:p>
          <a:p>
            <a:pPr marL="0" indent="0">
              <a:buNone/>
            </a:pPr>
            <a:r>
              <a:rPr lang="en-US" dirty="0" smtClean="0"/>
              <a:t>“</a:t>
            </a:r>
            <a:r>
              <a:rPr lang="en-US" dirty="0"/>
              <a:t>Put glyphosate and </a:t>
            </a:r>
            <a:r>
              <a:rPr lang="en-US" dirty="0" err="1"/>
              <a:t>n</a:t>
            </a:r>
            <a:r>
              <a:rPr lang="en-US" dirty="0" err="1" smtClean="0"/>
              <a:t>eonics</a:t>
            </a:r>
            <a:r>
              <a:rPr lang="en-US" dirty="0" smtClean="0"/>
              <a:t> </a:t>
            </a:r>
            <a:r>
              <a:rPr lang="en-US" dirty="0"/>
              <a:t>[</a:t>
            </a:r>
            <a:r>
              <a:rPr lang="en-US" dirty="0" err="1"/>
              <a:t>neonicotinoids</a:t>
            </a:r>
            <a:r>
              <a:rPr lang="en-US" dirty="0"/>
              <a:t>] together in the environment, as we have, and the bees don’t have a chance!</a:t>
            </a:r>
            <a:r>
              <a:rPr lang="en-US" dirty="0" smtClean="0"/>
              <a:t>”</a:t>
            </a:r>
          </a:p>
          <a:p>
            <a:pPr marL="0" indent="0">
              <a:buNone/>
            </a:pPr>
            <a:r>
              <a:rPr lang="en-US" dirty="0" smtClean="0"/>
              <a:t>Prof</a:t>
            </a:r>
            <a:r>
              <a:rPr lang="en-US" dirty="0"/>
              <a:t>. Don Huber</a:t>
            </a:r>
          </a:p>
        </p:txBody>
      </p:sp>
      <p:sp>
        <p:nvSpPr>
          <p:cNvPr id="4" name="TextBox 3"/>
          <p:cNvSpPr txBox="1"/>
          <p:nvPr/>
        </p:nvSpPr>
        <p:spPr>
          <a:xfrm>
            <a:off x="270933" y="6173259"/>
            <a:ext cx="8686800" cy="646331"/>
          </a:xfrm>
          <a:prstGeom prst="rect">
            <a:avLst/>
          </a:prstGeom>
          <a:noFill/>
        </p:spPr>
        <p:txBody>
          <a:bodyPr wrap="square" rtlCol="0">
            <a:spAutoFit/>
          </a:bodyPr>
          <a:lstStyle/>
          <a:p>
            <a:pPr algn="r"/>
            <a:r>
              <a:rPr lang="en-US" dirty="0">
                <a:solidFill>
                  <a:srgbClr val="FF0000"/>
                </a:solidFill>
              </a:rPr>
              <a:t>*</a:t>
            </a:r>
            <a:r>
              <a:rPr lang="en-US" dirty="0" err="1"/>
              <a:t>Evaggelos</a:t>
            </a:r>
            <a:r>
              <a:rPr lang="en-US" dirty="0"/>
              <a:t> </a:t>
            </a:r>
            <a:r>
              <a:rPr lang="en-US" dirty="0" err="1"/>
              <a:t>Vallianatos</a:t>
            </a:r>
            <a:r>
              <a:rPr lang="en-US" dirty="0"/>
              <a:t>, </a:t>
            </a:r>
            <a:r>
              <a:rPr lang="en-US" dirty="0" err="1" smtClean="0"/>
              <a:t>huffingtonpost.com</a:t>
            </a:r>
            <a:r>
              <a:rPr lang="en-US" dirty="0"/>
              <a:t>/entry</a:t>
            </a:r>
            <a:r>
              <a:rPr lang="en-US" dirty="0" smtClean="0"/>
              <a:t>/why</a:t>
            </a:r>
            <a:r>
              <a:rPr lang="en-US" dirty="0"/>
              <a:t>-honeybees-dont-</a:t>
            </a:r>
            <a:r>
              <a:rPr lang="en-US" dirty="0" smtClean="0"/>
              <a:t>have</a:t>
            </a:r>
          </a:p>
          <a:p>
            <a:pPr algn="r"/>
            <a:r>
              <a:rPr lang="en-US" dirty="0" smtClean="0"/>
              <a:t>-</a:t>
            </a:r>
            <a:r>
              <a:rPr lang="en-US" dirty="0"/>
              <a:t>a-chance-in-the-midst-</a:t>
            </a:r>
            <a:r>
              <a:rPr lang="en-US" dirty="0" smtClean="0"/>
              <a:t>of</a:t>
            </a:r>
            <a:r>
              <a:rPr lang="en-US" dirty="0"/>
              <a:t>-</a:t>
            </a:r>
            <a:r>
              <a:rPr lang="en-US" dirty="0" smtClean="0"/>
              <a:t>pesticides_us_58c1ec02e4b0c3276fb7831c</a:t>
            </a:r>
            <a:endParaRPr lang="en-US" dirty="0"/>
          </a:p>
        </p:txBody>
      </p:sp>
      <p:pic>
        <p:nvPicPr>
          <p:cNvPr id="5" name="Picture 4" descr="be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732" y="3088745"/>
            <a:ext cx="4047067" cy="1691138"/>
          </a:xfrm>
          <a:prstGeom prst="rect">
            <a:avLst/>
          </a:prstGeom>
        </p:spPr>
      </p:pic>
    </p:spTree>
    <p:extLst>
      <p:ext uri="{BB962C8B-B14F-4D97-AF65-F5344CB8AC3E}">
        <p14:creationId xmlns:p14="http://schemas.microsoft.com/office/powerpoint/2010/main" val="231814798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Honey Bees Have Fewer CYP Genes than other Insects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“It </a:t>
            </a:r>
            <a:r>
              <a:rPr lang="en-US" dirty="0"/>
              <a:t>is also a parsimonious interpretation that the deficit of detoxification genes in the honeybee will translate to </a:t>
            </a:r>
            <a:r>
              <a:rPr lang="en-US" i="1" dirty="0">
                <a:solidFill>
                  <a:srgbClr val="FF0000"/>
                </a:solidFill>
              </a:rPr>
              <a:t>less pesticide detoxification capability</a:t>
            </a:r>
            <a:r>
              <a:rPr lang="en-US" dirty="0"/>
              <a:t>, which would then explain the species’ unusual sensitivity to pesticides</a:t>
            </a:r>
            <a:r>
              <a:rPr lang="en-US" dirty="0" smtClean="0"/>
              <a:t>.” </a:t>
            </a:r>
            <a:endParaRPr lang="en-US" dirty="0"/>
          </a:p>
          <a:p>
            <a:endParaRPr lang="en-US" dirty="0"/>
          </a:p>
        </p:txBody>
      </p:sp>
      <p:sp>
        <p:nvSpPr>
          <p:cNvPr id="4" name="TextBox 3"/>
          <p:cNvSpPr txBox="1"/>
          <p:nvPr/>
        </p:nvSpPr>
        <p:spPr>
          <a:xfrm>
            <a:off x="1738923" y="6326218"/>
            <a:ext cx="7139319" cy="400110"/>
          </a:xfrm>
          <a:prstGeom prst="rect">
            <a:avLst/>
          </a:prstGeom>
          <a:noFill/>
        </p:spPr>
        <p:txBody>
          <a:bodyPr wrap="none" rtlCol="0">
            <a:spAutoFit/>
          </a:bodyPr>
          <a:lstStyle/>
          <a:p>
            <a:r>
              <a:rPr lang="en-US" sz="2000" dirty="0" smtClean="0"/>
              <a:t>*</a:t>
            </a:r>
            <a:r>
              <a:rPr lang="en-US" sz="2000" dirty="0" err="1" smtClean="0"/>
              <a:t>Claudianos</a:t>
            </a:r>
            <a:r>
              <a:rPr lang="en-US" sz="2000" dirty="0" smtClean="0"/>
              <a:t> </a:t>
            </a:r>
            <a:r>
              <a:rPr lang="en-US" sz="2000" dirty="0"/>
              <a:t>et al., Insect Molecular Biology (2006) 15(5), 615–636.</a:t>
            </a:r>
          </a:p>
        </p:txBody>
      </p:sp>
    </p:spTree>
    <p:extLst>
      <p:ext uri="{BB962C8B-B14F-4D97-AF65-F5344CB8AC3E}">
        <p14:creationId xmlns:p14="http://schemas.microsoft.com/office/powerpoint/2010/main" val="20526708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01" y="952501"/>
            <a:ext cx="11787188" cy="5715000"/>
          </a:xfrm>
          <a:prstGeom prst="rect">
            <a:avLst/>
          </a:prstGeom>
        </p:spPr>
      </p:pic>
      <p:sp>
        <p:nvSpPr>
          <p:cNvPr id="2" name="Title 1"/>
          <p:cNvSpPr>
            <a:spLocks noGrp="1"/>
          </p:cNvSpPr>
          <p:nvPr>
            <p:ph type="title"/>
          </p:nvPr>
        </p:nvSpPr>
        <p:spPr>
          <a:xfrm>
            <a:off x="2783289" y="0"/>
            <a:ext cx="6360711" cy="114300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285072" y="1430859"/>
            <a:ext cx="8350932" cy="5291674"/>
          </a:xfrm>
          <a:ln>
            <a:noFill/>
          </a:ln>
        </p:spPr>
        <p:txBody>
          <a:bodyPr>
            <a:normAutofit fontScale="70000" lnSpcReduction="20000"/>
          </a:bodyPr>
          <a:lstStyle/>
          <a:p>
            <a:r>
              <a:rPr lang="en-US" dirty="0" smtClean="0">
                <a:solidFill>
                  <a:srgbClr val="FFFF00"/>
                </a:solidFill>
              </a:rPr>
              <a:t>Glyphosate is now the #1 </a:t>
            </a:r>
            <a:r>
              <a:rPr lang="en-US" dirty="0" smtClean="0">
                <a:solidFill>
                  <a:srgbClr val="FFFF00"/>
                </a:solidFill>
              </a:rPr>
              <a:t>herbicide </a:t>
            </a:r>
            <a:r>
              <a:rPr lang="en-US" dirty="0" smtClean="0">
                <a:solidFill>
                  <a:srgbClr val="FFFF00"/>
                </a:solidFill>
              </a:rPr>
              <a:t>in use in the U.S. and is increasingly </a:t>
            </a:r>
            <a:r>
              <a:rPr lang="en-US" dirty="0" smtClean="0">
                <a:solidFill>
                  <a:srgbClr val="FFFF00"/>
                </a:solidFill>
              </a:rPr>
              <a:t> </a:t>
            </a:r>
            <a:r>
              <a:rPr lang="en-US" dirty="0" smtClean="0">
                <a:solidFill>
                  <a:srgbClr val="FFFF00"/>
                </a:solidFill>
              </a:rPr>
              <a:t>used  around the world</a:t>
            </a:r>
          </a:p>
          <a:p>
            <a:pPr lvl="1"/>
            <a:r>
              <a:rPr lang="en-US" dirty="0" smtClean="0">
                <a:solidFill>
                  <a:srgbClr val="FFFF00"/>
                </a:solidFill>
              </a:rPr>
              <a:t>Developed and patented by Monsanto         </a:t>
            </a:r>
            <a:r>
              <a:rPr lang="en-US" dirty="0" smtClean="0">
                <a:solidFill>
                  <a:srgbClr val="FFFF00"/>
                </a:solidFill>
              </a:rPr>
              <a:t>                                                 </a:t>
            </a:r>
            <a:r>
              <a:rPr lang="en-US" dirty="0" smtClean="0">
                <a:solidFill>
                  <a:srgbClr val="FFFF00"/>
                </a:solidFill>
              </a:rPr>
              <a:t>in the 1970’s</a:t>
            </a:r>
          </a:p>
          <a:p>
            <a:pPr lvl="1"/>
            <a:endParaRPr lang="en-US" dirty="0" smtClean="0">
              <a:solidFill>
                <a:srgbClr val="FFFF00"/>
              </a:solidFill>
            </a:endParaRPr>
          </a:p>
          <a:p>
            <a:pPr lvl="1"/>
            <a:endParaRPr lang="en-US" dirty="0" smtClean="0">
              <a:solidFill>
                <a:srgbClr val="FFFF00"/>
              </a:solidFill>
            </a:endParaRPr>
          </a:p>
          <a:p>
            <a:pPr lvl="1"/>
            <a:endParaRPr lang="en-US" dirty="0" smtClean="0">
              <a:solidFill>
                <a:srgbClr val="FFFF00"/>
              </a:solidFill>
            </a:endParaRPr>
          </a:p>
          <a:p>
            <a:pPr lvl="1"/>
            <a:endParaRPr lang="en-US" dirty="0" smtClean="0">
              <a:solidFill>
                <a:srgbClr val="FFFF00"/>
              </a:solidFill>
            </a:endParaRPr>
          </a:p>
          <a:p>
            <a:pPr lvl="1"/>
            <a:r>
              <a:rPr lang="en-US" dirty="0" smtClean="0">
                <a:solidFill>
                  <a:srgbClr val="FFFF00"/>
                </a:solidFill>
              </a:rPr>
              <a:t>Introduced into the US food chain in 1974</a:t>
            </a:r>
          </a:p>
          <a:p>
            <a:pPr lvl="1"/>
            <a:r>
              <a:rPr lang="en-US" dirty="0" smtClean="0">
                <a:solidFill>
                  <a:srgbClr val="FFFF00"/>
                </a:solidFill>
              </a:rPr>
              <a:t>Came out from under patent in 2000</a:t>
            </a:r>
          </a:p>
          <a:p>
            <a:pPr lvl="1"/>
            <a:endParaRPr lang="en-US" dirty="0" smtClean="0">
              <a:solidFill>
                <a:srgbClr val="FFFF00"/>
              </a:solidFill>
            </a:endParaRPr>
          </a:p>
          <a:p>
            <a:pPr lvl="1"/>
            <a:endParaRPr lang="en-US" dirty="0" smtClean="0">
              <a:solidFill>
                <a:srgbClr val="FFFF00"/>
              </a:solidFill>
            </a:endParaRPr>
          </a:p>
          <a:p>
            <a:r>
              <a:rPr lang="en-US" dirty="0" smtClean="0">
                <a:solidFill>
                  <a:srgbClr val="FFFF00"/>
                </a:solidFill>
              </a:rPr>
              <a:t>Inhibits an enzyme in the </a:t>
            </a:r>
            <a:r>
              <a:rPr lang="en-US" i="1" dirty="0" smtClean="0">
                <a:solidFill>
                  <a:srgbClr val="FFFF00"/>
                </a:solidFill>
              </a:rPr>
              <a:t> </a:t>
            </a:r>
            <a:r>
              <a:rPr lang="en-US" i="1" dirty="0" err="1" smtClean="0">
                <a:solidFill>
                  <a:srgbClr val="FFFF00"/>
                </a:solidFill>
              </a:rPr>
              <a:t>shikimate</a:t>
            </a:r>
            <a:r>
              <a:rPr lang="en-US" dirty="0" smtClean="0">
                <a:solidFill>
                  <a:srgbClr val="FFFF00"/>
                </a:solidFill>
              </a:rPr>
              <a:t>                                              pathway involved in the synthesis of tyrosine, tryptophan                                                             and phenylalanine  (the three </a:t>
            </a:r>
            <a:r>
              <a:rPr lang="en-US" i="1" dirty="0" smtClean="0">
                <a:solidFill>
                  <a:srgbClr val="FFFF00"/>
                </a:solidFill>
              </a:rPr>
              <a:t>aromatic amino acids</a:t>
            </a:r>
            <a:r>
              <a:rPr lang="en-US" dirty="0" smtClean="0">
                <a:solidFill>
                  <a:srgbClr val="FFFF00"/>
                </a:solidFill>
              </a:rPr>
              <a:t>)</a:t>
            </a:r>
          </a:p>
          <a:p>
            <a:r>
              <a:rPr lang="en-US" dirty="0" smtClean="0">
                <a:solidFill>
                  <a:srgbClr val="FFFF00"/>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145720" y="-296042"/>
            <a:ext cx="3229439" cy="1776067"/>
          </a:xfrm>
          <a:prstGeom prst="rect">
            <a:avLst/>
          </a:prstGeom>
        </p:spPr>
      </p:pic>
    </p:spTree>
    <p:extLst>
      <p:ext uri="{BB962C8B-B14F-4D97-AF65-F5344CB8AC3E}">
        <p14:creationId xmlns:p14="http://schemas.microsoft.com/office/powerpoint/2010/main" val="271802467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mbleb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400" y="4824523"/>
            <a:ext cx="1803400" cy="1803400"/>
          </a:xfrm>
          <a:prstGeom prst="rect">
            <a:avLst/>
          </a:prstGeom>
        </p:spPr>
      </p:pic>
      <p:sp>
        <p:nvSpPr>
          <p:cNvPr id="2" name="Title 1"/>
          <p:cNvSpPr>
            <a:spLocks noGrp="1"/>
          </p:cNvSpPr>
          <p:nvPr>
            <p:ph type="title"/>
          </p:nvPr>
        </p:nvSpPr>
        <p:spPr/>
        <p:txBody>
          <a:bodyPr>
            <a:normAutofit fontScale="90000"/>
          </a:bodyPr>
          <a:lstStyle/>
          <a:p>
            <a:r>
              <a:rPr lang="en-US" b="1" dirty="0" smtClean="0"/>
              <a:t>Prof. Don Huber on Bee Colony Collapse Syndrome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a:t>Glyphosate chelates minerals making them unavailable, especially manganese</a:t>
            </a:r>
          </a:p>
          <a:p>
            <a:r>
              <a:rPr lang="en-US" dirty="0"/>
              <a:t>Glyphosate kills Lactobacillus and </a:t>
            </a:r>
            <a:r>
              <a:rPr lang="en-US" dirty="0" err="1"/>
              <a:t>Bifidobacter</a:t>
            </a:r>
            <a:r>
              <a:rPr lang="en-US" dirty="0"/>
              <a:t> which interferes with digestion of honey and bee bread by </a:t>
            </a:r>
            <a:r>
              <a:rPr lang="en-US" dirty="0" smtClean="0"/>
              <a:t>larvae</a:t>
            </a:r>
          </a:p>
          <a:p>
            <a:pPr lvl="1"/>
            <a:r>
              <a:rPr lang="en-US" dirty="0" smtClean="0"/>
              <a:t>Makes </a:t>
            </a:r>
            <a:r>
              <a:rPr lang="en-US" dirty="0"/>
              <a:t>bees more susceptible to mites and viruses</a:t>
            </a:r>
          </a:p>
          <a:p>
            <a:r>
              <a:rPr lang="en-US" dirty="0"/>
              <a:t>Acting as an endocrine disruptor, glyphosate causes brain fog in the bees, and they can't find their way back to the hive after </a:t>
            </a:r>
            <a:r>
              <a:rPr lang="en-US" dirty="0" smtClean="0"/>
              <a:t>foraging</a:t>
            </a:r>
          </a:p>
          <a:p>
            <a:pPr lvl="1"/>
            <a:r>
              <a:rPr lang="en-US" dirty="0" err="1" smtClean="0"/>
              <a:t>Neonicotinoids</a:t>
            </a:r>
            <a:r>
              <a:rPr lang="en-US" dirty="0" smtClean="0"/>
              <a:t> </a:t>
            </a:r>
            <a:r>
              <a:rPr lang="en-US" dirty="0"/>
              <a:t>have a similar, synergistic effect</a:t>
            </a:r>
          </a:p>
          <a:p>
            <a:r>
              <a:rPr lang="en-US" dirty="0"/>
              <a:t>Glyphosate is a contaminant even in organic honey because it is pervasive</a:t>
            </a:r>
          </a:p>
          <a:p>
            <a:r>
              <a:rPr lang="en-US" dirty="0"/>
              <a:t>Probiotics + mineral solutions counter </a:t>
            </a:r>
            <a:r>
              <a:rPr lang="en-US" dirty="0" smtClean="0"/>
              <a:t>                           glyphosate's </a:t>
            </a:r>
            <a:r>
              <a:rPr lang="en-US" dirty="0"/>
              <a:t>effects remarkably</a:t>
            </a:r>
          </a:p>
        </p:txBody>
      </p:sp>
      <p:sp>
        <p:nvSpPr>
          <p:cNvPr id="4" name="TextBox 3"/>
          <p:cNvSpPr txBox="1"/>
          <p:nvPr/>
        </p:nvSpPr>
        <p:spPr>
          <a:xfrm>
            <a:off x="4571999" y="6356995"/>
            <a:ext cx="4741333" cy="461665"/>
          </a:xfrm>
          <a:prstGeom prst="rect">
            <a:avLst/>
          </a:prstGeom>
          <a:noFill/>
        </p:spPr>
        <p:txBody>
          <a:bodyPr wrap="square" rtlCol="0">
            <a:spAutoFit/>
          </a:bodyPr>
          <a:lstStyle/>
          <a:p>
            <a:r>
              <a:rPr lang="en-US" sz="2400" dirty="0" smtClean="0">
                <a:solidFill>
                  <a:srgbClr val="FF0000"/>
                </a:solidFill>
              </a:rPr>
              <a:t>*</a:t>
            </a:r>
            <a:r>
              <a:rPr lang="en-US" sz="2400" dirty="0" smtClean="0"/>
              <a:t>personal communication</a:t>
            </a:r>
            <a:endParaRPr lang="en-US" sz="2400" dirty="0"/>
          </a:p>
        </p:txBody>
      </p:sp>
    </p:spTree>
    <p:extLst>
      <p:ext uri="{BB962C8B-B14F-4D97-AF65-F5344CB8AC3E}">
        <p14:creationId xmlns:p14="http://schemas.microsoft.com/office/powerpoint/2010/main" val="286218339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8822266" cy="1143000"/>
          </a:xfrm>
        </p:spPr>
        <p:txBody>
          <a:bodyPr>
            <a:normAutofit fontScale="90000"/>
          </a:bodyPr>
          <a:lstStyle/>
          <a:p>
            <a:r>
              <a:rPr lang="en-US" b="1" dirty="0" smtClean="0"/>
              <a:t>Successful Treatment Protocol for Bees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38667" y="1417638"/>
            <a:ext cx="7818722" cy="4525963"/>
          </a:xfrm>
        </p:spPr>
        <p:txBody>
          <a:bodyPr>
            <a:normAutofit/>
          </a:bodyPr>
          <a:lstStyle/>
          <a:p>
            <a:r>
              <a:rPr lang="en-US" dirty="0"/>
              <a:t>Average loss rates in bee hives in the U.S. for </a:t>
            </a:r>
            <a:r>
              <a:rPr lang="en-US" dirty="0" smtClean="0"/>
              <a:t>the </a:t>
            </a:r>
            <a:r>
              <a:rPr lang="en-US" dirty="0"/>
              <a:t>winter </a:t>
            </a:r>
            <a:r>
              <a:rPr lang="en-US" dirty="0" smtClean="0"/>
              <a:t>of 2015</a:t>
            </a:r>
            <a:r>
              <a:rPr lang="en-US" dirty="0"/>
              <a:t>-2016 was 38%</a:t>
            </a:r>
          </a:p>
          <a:p>
            <a:r>
              <a:rPr lang="en-US" dirty="0"/>
              <a:t>Slide Ridge Honey had only a 5% loss </a:t>
            </a:r>
            <a:r>
              <a:rPr lang="en-US" dirty="0" smtClean="0"/>
              <a:t>rate</a:t>
            </a:r>
          </a:p>
          <a:p>
            <a:pPr lvl="1"/>
            <a:r>
              <a:rPr lang="en-US" dirty="0" smtClean="0"/>
              <a:t>Their </a:t>
            </a:r>
            <a:r>
              <a:rPr lang="en-US" dirty="0"/>
              <a:t>success was </a:t>
            </a:r>
            <a:r>
              <a:rPr lang="en-US" dirty="0" smtClean="0"/>
              <a:t>                                                      attributed </a:t>
            </a:r>
            <a:r>
              <a:rPr lang="en-US" dirty="0"/>
              <a:t>to mineral </a:t>
            </a:r>
            <a:r>
              <a:rPr lang="en-US" dirty="0" smtClean="0"/>
              <a:t>                                      supplements and                                               </a:t>
            </a:r>
            <a:r>
              <a:rPr lang="en-US" dirty="0"/>
              <a:t>probiotics</a:t>
            </a:r>
            <a:endParaRPr lang="en-US" dirty="0" smtClean="0"/>
          </a:p>
          <a:p>
            <a:pPr marL="0" indent="0">
              <a:buNone/>
            </a:pPr>
            <a:endParaRPr lang="en-US" dirty="0"/>
          </a:p>
        </p:txBody>
      </p:sp>
      <p:sp>
        <p:nvSpPr>
          <p:cNvPr id="4" name="TextBox 3"/>
          <p:cNvSpPr txBox="1"/>
          <p:nvPr/>
        </p:nvSpPr>
        <p:spPr>
          <a:xfrm>
            <a:off x="778933" y="6536267"/>
            <a:ext cx="7496989" cy="400110"/>
          </a:xfrm>
          <a:prstGeom prst="rect">
            <a:avLst/>
          </a:prstGeom>
          <a:noFill/>
        </p:spPr>
        <p:txBody>
          <a:bodyPr wrap="none" rtlCol="0">
            <a:spAutoFit/>
          </a:bodyPr>
          <a:lstStyle/>
          <a:p>
            <a:r>
              <a:rPr lang="en-US" sz="2000" dirty="0" smtClean="0">
                <a:solidFill>
                  <a:srgbClr val="FF0000"/>
                </a:solidFill>
              </a:rPr>
              <a:t>*</a:t>
            </a:r>
            <a:r>
              <a:rPr lang="en-US" sz="2000" dirty="0" err="1" smtClean="0"/>
              <a:t>biomineralstechnologies.com</a:t>
            </a:r>
            <a:r>
              <a:rPr lang="en-US" sz="2000" dirty="0"/>
              <a:t>/save-the-bees/honeybee-update-2017</a:t>
            </a:r>
          </a:p>
        </p:txBody>
      </p:sp>
      <p:pic>
        <p:nvPicPr>
          <p:cNvPr id="5" name="Picture 4" descr="honeybee_35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3244959"/>
            <a:ext cx="4182534" cy="3071175"/>
          </a:xfrm>
          <a:prstGeom prst="rect">
            <a:avLst/>
          </a:prstGeom>
        </p:spPr>
      </p:pic>
    </p:spTree>
    <p:extLst>
      <p:ext uri="{BB962C8B-B14F-4D97-AF65-F5344CB8AC3E}">
        <p14:creationId xmlns:p14="http://schemas.microsoft.com/office/powerpoint/2010/main" val="286348755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was found in 59% of Honey Samples</a:t>
            </a:r>
            <a:r>
              <a:rPr lang="en-US" b="1" dirty="0" smtClean="0">
                <a:solidFill>
                  <a:srgbClr val="FF0000"/>
                </a:solidFill>
              </a:rPr>
              <a:t>*</a:t>
            </a:r>
            <a:endParaRPr lang="en-US" b="1" dirty="0">
              <a:solidFill>
                <a:srgbClr val="FF0000"/>
              </a:solidFill>
            </a:endParaRPr>
          </a:p>
        </p:txBody>
      </p:sp>
      <p:pic>
        <p:nvPicPr>
          <p:cNvPr id="4" name="Content Placeholder 3" descr="honey_glyphosate_chart.png"/>
          <p:cNvPicPr>
            <a:picLocks noGrp="1" noChangeAspect="1"/>
          </p:cNvPicPr>
          <p:nvPr>
            <p:ph idx="1"/>
          </p:nvPr>
        </p:nvPicPr>
        <p:blipFill>
          <a:blip r:embed="rId3">
            <a:extLst>
              <a:ext uri="{28A0092B-C50C-407E-A947-70E740481C1C}">
                <a14:useLocalDpi xmlns:a14="http://schemas.microsoft.com/office/drawing/2010/main" val="0"/>
              </a:ext>
            </a:extLst>
          </a:blip>
          <a:srcRect l="-2888" r="-2888"/>
          <a:stretch>
            <a:fillRect/>
          </a:stretch>
        </p:blipFill>
        <p:spPr>
          <a:xfrm>
            <a:off x="125246" y="1417638"/>
            <a:ext cx="8561554" cy="4708525"/>
          </a:xfrm>
        </p:spPr>
      </p:pic>
      <p:sp>
        <p:nvSpPr>
          <p:cNvPr id="5" name="TextBox 4"/>
          <p:cNvSpPr txBox="1"/>
          <p:nvPr/>
        </p:nvSpPr>
        <p:spPr>
          <a:xfrm>
            <a:off x="2235200" y="6297767"/>
            <a:ext cx="4577019" cy="646331"/>
          </a:xfrm>
          <a:prstGeom prst="rect">
            <a:avLst/>
          </a:prstGeom>
          <a:noFill/>
        </p:spPr>
        <p:txBody>
          <a:bodyPr wrap="none" rtlCol="0">
            <a:spAutoFit/>
          </a:bodyPr>
          <a:lstStyle/>
          <a:p>
            <a:r>
              <a:rPr lang="en-US" dirty="0">
                <a:solidFill>
                  <a:srgbClr val="FF0000"/>
                </a:solidFill>
              </a:rPr>
              <a:t>*</a:t>
            </a:r>
            <a:r>
              <a:rPr lang="en-US" dirty="0"/>
              <a:t>F Rubio et al., J Environ Anal </a:t>
            </a:r>
            <a:r>
              <a:rPr lang="en-US" dirty="0" err="1"/>
              <a:t>Toxicol</a:t>
            </a:r>
            <a:r>
              <a:rPr lang="en-US" dirty="0"/>
              <a:t> 2014, 5:1 </a:t>
            </a:r>
          </a:p>
          <a:p>
            <a:endParaRPr lang="en-US" dirty="0"/>
          </a:p>
        </p:txBody>
      </p:sp>
      <p:sp>
        <p:nvSpPr>
          <p:cNvPr id="6" name="TextBox 5"/>
          <p:cNvSpPr txBox="1"/>
          <p:nvPr/>
        </p:nvSpPr>
        <p:spPr>
          <a:xfrm>
            <a:off x="5249332" y="5486398"/>
            <a:ext cx="701634" cy="461665"/>
          </a:xfrm>
          <a:prstGeom prst="rect">
            <a:avLst/>
          </a:prstGeom>
          <a:noFill/>
        </p:spPr>
        <p:txBody>
          <a:bodyPr wrap="none" rtlCol="0">
            <a:spAutoFit/>
          </a:bodyPr>
          <a:lstStyle/>
          <a:p>
            <a:r>
              <a:rPr lang="en-US" sz="2400" dirty="0" smtClean="0">
                <a:solidFill>
                  <a:srgbClr val="FF0000"/>
                </a:solidFill>
              </a:rPr>
              <a:t>USA</a:t>
            </a:r>
            <a:endParaRPr lang="en-US" sz="2400" dirty="0">
              <a:solidFill>
                <a:srgbClr val="FF0000"/>
              </a:solidFill>
            </a:endParaRPr>
          </a:p>
        </p:txBody>
      </p:sp>
      <p:cxnSp>
        <p:nvCxnSpPr>
          <p:cNvPr id="8" name="Straight Arrow Connector 7"/>
          <p:cNvCxnSpPr/>
          <p:nvPr/>
        </p:nvCxnSpPr>
        <p:spPr>
          <a:xfrm flipH="1" flipV="1">
            <a:off x="5029199" y="5367865"/>
            <a:ext cx="491067" cy="2370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3504405" y="1835823"/>
            <a:ext cx="2745015" cy="4064667"/>
          </a:xfrm>
          <a:custGeom>
            <a:avLst/>
            <a:gdLst>
              <a:gd name="connsiteX0" fmla="*/ 2655095 w 2745015"/>
              <a:gd name="connsiteY0" fmla="*/ 3587077 h 4064667"/>
              <a:gd name="connsiteX1" fmla="*/ 2705895 w 2745015"/>
              <a:gd name="connsiteY1" fmla="*/ 2494877 h 4064667"/>
              <a:gd name="connsiteX2" fmla="*/ 2248695 w 2745015"/>
              <a:gd name="connsiteY2" fmla="*/ 170777 h 4064667"/>
              <a:gd name="connsiteX3" fmla="*/ 229395 w 2745015"/>
              <a:gd name="connsiteY3" fmla="*/ 285077 h 4064667"/>
              <a:gd name="connsiteX4" fmla="*/ 38895 w 2745015"/>
              <a:gd name="connsiteY4" fmla="*/ 1161377 h 4064667"/>
              <a:gd name="connsiteX5" fmla="*/ 165895 w 2745015"/>
              <a:gd name="connsiteY5" fmla="*/ 2710777 h 4064667"/>
              <a:gd name="connsiteX6" fmla="*/ 330995 w 2745015"/>
              <a:gd name="connsiteY6" fmla="*/ 3460077 h 4064667"/>
              <a:gd name="connsiteX7" fmla="*/ 1359695 w 2745015"/>
              <a:gd name="connsiteY7" fmla="*/ 4006177 h 4064667"/>
              <a:gd name="connsiteX8" fmla="*/ 2540795 w 2745015"/>
              <a:gd name="connsiteY8" fmla="*/ 3993477 h 4064667"/>
              <a:gd name="connsiteX9" fmla="*/ 2743995 w 2745015"/>
              <a:gd name="connsiteY9" fmla="*/ 3510877 h 406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5015" h="4064667">
                <a:moveTo>
                  <a:pt x="2655095" y="3587077"/>
                </a:moveTo>
                <a:cubicBezTo>
                  <a:pt x="2714361" y="3325668"/>
                  <a:pt x="2773628" y="3064260"/>
                  <a:pt x="2705895" y="2494877"/>
                </a:cubicBezTo>
                <a:cubicBezTo>
                  <a:pt x="2638162" y="1925494"/>
                  <a:pt x="2661445" y="539077"/>
                  <a:pt x="2248695" y="170777"/>
                </a:cubicBezTo>
                <a:cubicBezTo>
                  <a:pt x="1835945" y="-197523"/>
                  <a:pt x="597695" y="119977"/>
                  <a:pt x="229395" y="285077"/>
                </a:cubicBezTo>
                <a:cubicBezTo>
                  <a:pt x="-138905" y="450177"/>
                  <a:pt x="49478" y="757094"/>
                  <a:pt x="38895" y="1161377"/>
                </a:cubicBezTo>
                <a:cubicBezTo>
                  <a:pt x="28312" y="1565660"/>
                  <a:pt x="117212" y="2327660"/>
                  <a:pt x="165895" y="2710777"/>
                </a:cubicBezTo>
                <a:cubicBezTo>
                  <a:pt x="214578" y="3093894"/>
                  <a:pt x="132028" y="3244177"/>
                  <a:pt x="330995" y="3460077"/>
                </a:cubicBezTo>
                <a:cubicBezTo>
                  <a:pt x="529962" y="3675977"/>
                  <a:pt x="991395" y="3917277"/>
                  <a:pt x="1359695" y="4006177"/>
                </a:cubicBezTo>
                <a:cubicBezTo>
                  <a:pt x="1727995" y="4095077"/>
                  <a:pt x="2310078" y="4076027"/>
                  <a:pt x="2540795" y="3993477"/>
                </a:cubicBezTo>
                <a:cubicBezTo>
                  <a:pt x="2771512" y="3910927"/>
                  <a:pt x="2743995" y="3510877"/>
                  <a:pt x="2743995" y="351087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3500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2"/>
            <a:ext cx="8229600" cy="1143000"/>
          </a:xfrm>
        </p:spPr>
        <p:txBody>
          <a:bodyPr/>
          <a:lstStyle/>
          <a:p>
            <a:r>
              <a:rPr lang="en-US" b="1" dirty="0" smtClean="0"/>
              <a:t>White Nose Syndrome: Bats</a:t>
            </a:r>
            <a:endParaRPr lang="en-US" b="1" dirty="0"/>
          </a:p>
        </p:txBody>
      </p:sp>
      <p:sp>
        <p:nvSpPr>
          <p:cNvPr id="3" name="Content Placeholder 2"/>
          <p:cNvSpPr>
            <a:spLocks noGrp="1"/>
          </p:cNvSpPr>
          <p:nvPr>
            <p:ph idx="1"/>
          </p:nvPr>
        </p:nvSpPr>
        <p:spPr>
          <a:xfrm>
            <a:off x="457200" y="1600200"/>
            <a:ext cx="8686800" cy="5257799"/>
          </a:xfrm>
        </p:spPr>
        <p:txBody>
          <a:bodyPr>
            <a:normAutofit lnSpcReduction="10000"/>
          </a:bodyPr>
          <a:lstStyle/>
          <a:p>
            <a:r>
              <a:rPr lang="en-US" dirty="0" smtClean="0"/>
              <a:t>Has reached epidemic                            proportions in US                                        Northeast since 2006</a:t>
            </a:r>
          </a:p>
          <a:p>
            <a:r>
              <a:rPr lang="en-US" dirty="0" smtClean="0"/>
              <a:t>Corresponds to                                                            increases in </a:t>
            </a:r>
            <a:r>
              <a:rPr lang="en-US" dirty="0" err="1" smtClean="0"/>
              <a:t>glyphosate</a:t>
            </a:r>
            <a:r>
              <a:rPr lang="en-US" dirty="0" smtClean="0"/>
              <a:t>                                   application</a:t>
            </a:r>
          </a:p>
          <a:p>
            <a:r>
              <a:rPr lang="en-US" dirty="0" smtClean="0"/>
              <a:t>At least one million bats have died since 2006.</a:t>
            </a:r>
          </a:p>
          <a:p>
            <a:pPr lvl="1"/>
            <a:r>
              <a:rPr lang="en-US" dirty="0" smtClean="0"/>
              <a:t>Gravest threat to bats ever seen</a:t>
            </a:r>
          </a:p>
          <a:p>
            <a:r>
              <a:rPr lang="en-US" dirty="0" smtClean="0"/>
              <a:t>Bats wake up repeatedly during hibernation </a:t>
            </a:r>
          </a:p>
          <a:p>
            <a:pPr lvl="1"/>
            <a:r>
              <a:rPr lang="en-US" dirty="0" smtClean="0"/>
              <a:t>Suggests melatonin deficiency</a:t>
            </a:r>
          </a:p>
          <a:p>
            <a:pPr lvl="1">
              <a:buNone/>
            </a:pPr>
            <a:endParaRPr lang="en-US" dirty="0"/>
          </a:p>
        </p:txBody>
      </p:sp>
      <p:pic>
        <p:nvPicPr>
          <p:cNvPr id="4" name="Picture 3" descr="bat.jpg"/>
          <p:cNvPicPr>
            <a:picLocks noChangeAspect="1"/>
          </p:cNvPicPr>
          <p:nvPr/>
        </p:nvPicPr>
        <p:blipFill>
          <a:blip r:embed="rId3"/>
          <a:stretch>
            <a:fillRect/>
          </a:stretch>
        </p:blipFill>
        <p:spPr>
          <a:xfrm>
            <a:off x="4911600" y="1192830"/>
            <a:ext cx="3775200" cy="2541354"/>
          </a:xfrm>
          <a:prstGeom prst="rect">
            <a:avLst/>
          </a:prstGeom>
        </p:spPr>
      </p:pic>
      <p:sp>
        <p:nvSpPr>
          <p:cNvPr id="5" name="TextBox 4"/>
          <p:cNvSpPr txBox="1"/>
          <p:nvPr/>
        </p:nvSpPr>
        <p:spPr>
          <a:xfrm>
            <a:off x="3194516" y="6412675"/>
            <a:ext cx="5758232" cy="369332"/>
          </a:xfrm>
          <a:prstGeom prst="rect">
            <a:avLst/>
          </a:prstGeom>
          <a:noFill/>
        </p:spPr>
        <p:txBody>
          <a:bodyPr wrap="none" rtlCol="0">
            <a:spAutoFit/>
          </a:bodyPr>
          <a:lstStyle/>
          <a:p>
            <a:r>
              <a:rPr lang="en-US" dirty="0" smtClean="0"/>
              <a:t>*W. Quarles, The IPM </a:t>
            </a:r>
            <a:r>
              <a:rPr lang="en-US" dirty="0" err="1" smtClean="0"/>
              <a:t>Practiioner</a:t>
            </a:r>
            <a:r>
              <a:rPr lang="en-US" dirty="0" smtClean="0"/>
              <a:t>, 33(9-10), June, 2013, 1-5.</a:t>
            </a:r>
            <a:endParaRPr lang="en-US" dirty="0"/>
          </a:p>
        </p:txBody>
      </p:sp>
    </p:spTree>
    <p:extLst>
      <p:ext uri="{BB962C8B-B14F-4D97-AF65-F5344CB8AC3E}">
        <p14:creationId xmlns:p14="http://schemas.microsoft.com/office/powerpoint/2010/main" val="186102050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Beak Deformities in Chickadees</a:t>
            </a:r>
            <a:r>
              <a:rPr lang="en-US" b="1" dirty="0" smtClean="0">
                <a:solidFill>
                  <a:srgbClr val="FF0000"/>
                </a:solidFill>
              </a:rPr>
              <a:t>*</a:t>
            </a:r>
            <a:endParaRPr lang="en-US" b="1" dirty="0">
              <a:solidFill>
                <a:srgbClr val="FF0000"/>
              </a:solidFill>
            </a:endParaRPr>
          </a:p>
        </p:txBody>
      </p:sp>
      <p:pic>
        <p:nvPicPr>
          <p:cNvPr id="4" name="Content Placeholder 3" descr="beak_deformity_handel_fig_1_l.jpg"/>
          <p:cNvPicPr>
            <a:picLocks noGrp="1" noChangeAspect="1"/>
          </p:cNvPicPr>
          <p:nvPr>
            <p:ph idx="1"/>
          </p:nvPr>
        </p:nvPicPr>
        <p:blipFill>
          <a:blip r:embed="rId2">
            <a:extLst>
              <a:ext uri="{28A0092B-C50C-407E-A947-70E740481C1C}">
                <a14:useLocalDpi xmlns:a14="http://schemas.microsoft.com/office/drawing/2010/main" val="0"/>
              </a:ext>
            </a:extLst>
          </a:blip>
          <a:srcRect t="14537" b="14537"/>
          <a:stretch>
            <a:fillRect/>
          </a:stretch>
        </p:blipFill>
        <p:spPr>
          <a:xfrm>
            <a:off x="5446132" y="1828799"/>
            <a:ext cx="3494668" cy="1921933"/>
          </a:xfrm>
        </p:spPr>
      </p:pic>
      <p:sp>
        <p:nvSpPr>
          <p:cNvPr id="5" name="TextBox 4"/>
          <p:cNvSpPr txBox="1"/>
          <p:nvPr/>
        </p:nvSpPr>
        <p:spPr>
          <a:xfrm>
            <a:off x="457200" y="6468533"/>
            <a:ext cx="7014511" cy="369332"/>
          </a:xfrm>
          <a:prstGeom prst="rect">
            <a:avLst/>
          </a:prstGeom>
          <a:noFill/>
        </p:spPr>
        <p:txBody>
          <a:bodyPr wrap="none" rtlCol="0">
            <a:spAutoFit/>
          </a:bodyPr>
          <a:lstStyle/>
          <a:p>
            <a:r>
              <a:rPr lang="en-US" dirty="0">
                <a:solidFill>
                  <a:srgbClr val="FF0000"/>
                </a:solidFill>
              </a:rPr>
              <a:t>*</a:t>
            </a:r>
            <a:r>
              <a:rPr lang="en-US" dirty="0"/>
              <a:t>CM Handel and C van </a:t>
            </a:r>
            <a:r>
              <a:rPr lang="en-US" dirty="0" err="1"/>
              <a:t>Hemert</a:t>
            </a:r>
            <a:r>
              <a:rPr lang="en-US" dirty="0"/>
              <a:t>, Environ </a:t>
            </a:r>
            <a:r>
              <a:rPr lang="en-US" dirty="0" err="1"/>
              <a:t>Toxicol</a:t>
            </a:r>
            <a:r>
              <a:rPr lang="en-US" dirty="0"/>
              <a:t> </a:t>
            </a:r>
            <a:r>
              <a:rPr lang="en-US" dirty="0" err="1"/>
              <a:t>Chem</a:t>
            </a:r>
            <a:r>
              <a:rPr lang="en-US" dirty="0"/>
              <a:t> 34, 2015; 314-327. </a:t>
            </a:r>
          </a:p>
        </p:txBody>
      </p:sp>
      <p:sp>
        <p:nvSpPr>
          <p:cNvPr id="6" name="Content Placeholder 2"/>
          <p:cNvSpPr txBox="1">
            <a:spLocks/>
          </p:cNvSpPr>
          <p:nvPr/>
        </p:nvSpPr>
        <p:spPr>
          <a:xfrm>
            <a:off x="457200" y="1510770"/>
            <a:ext cx="8483600" cy="47667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Beak deformities involving                                 excess </a:t>
            </a:r>
            <a:r>
              <a:rPr lang="en-US" i="1" dirty="0" smtClean="0">
                <a:solidFill>
                  <a:srgbClr val="FF0000"/>
                </a:solidFill>
              </a:rPr>
              <a:t>keratin</a:t>
            </a:r>
            <a:r>
              <a:rPr lang="en-US" dirty="0" smtClean="0">
                <a:solidFill>
                  <a:srgbClr val="FF0000"/>
                </a:solidFill>
              </a:rPr>
              <a:t> </a:t>
            </a:r>
            <a:r>
              <a:rPr lang="en-US" dirty="0" smtClean="0"/>
              <a:t>synthesis                                                   have been appearing                                                               among chickadees and                                                                   other birds in the Great                                            Lakes region, in central Alaska and in areas exposed to California agricultural run-off</a:t>
            </a:r>
          </a:p>
          <a:p>
            <a:r>
              <a:rPr lang="en-US" dirty="0" smtClean="0"/>
              <a:t>No link could be found with investigated toxic chemicals and metals</a:t>
            </a:r>
          </a:p>
          <a:p>
            <a:r>
              <a:rPr lang="en-US" dirty="0" smtClean="0"/>
              <a:t>Glyphosate was not investigated</a:t>
            </a:r>
            <a:endParaRPr lang="en-US" dirty="0"/>
          </a:p>
        </p:txBody>
      </p:sp>
    </p:spTree>
    <p:extLst>
      <p:ext uri="{BB962C8B-B14F-4D97-AF65-F5344CB8AC3E}">
        <p14:creationId xmlns:p14="http://schemas.microsoft.com/office/powerpoint/2010/main" val="284860831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Beak Deformities in Chickadees</a:t>
            </a:r>
            <a:r>
              <a:rPr lang="en-US" b="1" dirty="0" smtClean="0">
                <a:solidFill>
                  <a:srgbClr val="FF0000"/>
                </a:solidFill>
              </a:rPr>
              <a:t>*</a:t>
            </a:r>
            <a:endParaRPr lang="en-US" b="1" dirty="0">
              <a:solidFill>
                <a:srgbClr val="FF0000"/>
              </a:solidFill>
            </a:endParaRPr>
          </a:p>
        </p:txBody>
      </p:sp>
      <p:pic>
        <p:nvPicPr>
          <p:cNvPr id="4" name="Content Placeholder 3" descr="beak_deformity_handel_fig_1_l.jpg"/>
          <p:cNvPicPr>
            <a:picLocks noGrp="1" noChangeAspect="1"/>
          </p:cNvPicPr>
          <p:nvPr>
            <p:ph idx="1"/>
          </p:nvPr>
        </p:nvPicPr>
        <p:blipFill>
          <a:blip r:embed="rId2">
            <a:extLst>
              <a:ext uri="{28A0092B-C50C-407E-A947-70E740481C1C}">
                <a14:useLocalDpi xmlns:a14="http://schemas.microsoft.com/office/drawing/2010/main" val="0"/>
              </a:ext>
            </a:extLst>
          </a:blip>
          <a:srcRect t="14537" b="14537"/>
          <a:stretch>
            <a:fillRect/>
          </a:stretch>
        </p:blipFill>
        <p:spPr>
          <a:xfrm>
            <a:off x="5446132" y="1828799"/>
            <a:ext cx="3494668" cy="1921933"/>
          </a:xfrm>
        </p:spPr>
      </p:pic>
      <p:sp>
        <p:nvSpPr>
          <p:cNvPr id="5" name="TextBox 4"/>
          <p:cNvSpPr txBox="1"/>
          <p:nvPr/>
        </p:nvSpPr>
        <p:spPr>
          <a:xfrm>
            <a:off x="457200" y="6468533"/>
            <a:ext cx="7014511" cy="369332"/>
          </a:xfrm>
          <a:prstGeom prst="rect">
            <a:avLst/>
          </a:prstGeom>
          <a:noFill/>
        </p:spPr>
        <p:txBody>
          <a:bodyPr wrap="none" rtlCol="0">
            <a:spAutoFit/>
          </a:bodyPr>
          <a:lstStyle/>
          <a:p>
            <a:r>
              <a:rPr lang="en-US" dirty="0">
                <a:solidFill>
                  <a:srgbClr val="FF0000"/>
                </a:solidFill>
              </a:rPr>
              <a:t>*</a:t>
            </a:r>
            <a:r>
              <a:rPr lang="en-US" dirty="0"/>
              <a:t>CM Handel and C van </a:t>
            </a:r>
            <a:r>
              <a:rPr lang="en-US" dirty="0" err="1"/>
              <a:t>Hemert</a:t>
            </a:r>
            <a:r>
              <a:rPr lang="en-US" dirty="0"/>
              <a:t>, Environ </a:t>
            </a:r>
            <a:r>
              <a:rPr lang="en-US" dirty="0" err="1"/>
              <a:t>Toxicol</a:t>
            </a:r>
            <a:r>
              <a:rPr lang="en-US" dirty="0"/>
              <a:t> </a:t>
            </a:r>
            <a:r>
              <a:rPr lang="en-US" dirty="0" err="1"/>
              <a:t>Chem</a:t>
            </a:r>
            <a:r>
              <a:rPr lang="en-US" dirty="0"/>
              <a:t> 34, 2015; 314-327. </a:t>
            </a:r>
          </a:p>
        </p:txBody>
      </p:sp>
      <p:sp>
        <p:nvSpPr>
          <p:cNvPr id="6" name="Content Placeholder 2"/>
          <p:cNvSpPr txBox="1">
            <a:spLocks/>
          </p:cNvSpPr>
          <p:nvPr/>
        </p:nvSpPr>
        <p:spPr>
          <a:xfrm>
            <a:off x="457200" y="1510770"/>
            <a:ext cx="8483600" cy="47667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Beak deformities involving                                 excess </a:t>
            </a:r>
            <a:r>
              <a:rPr lang="en-US" i="1" dirty="0" smtClean="0">
                <a:solidFill>
                  <a:srgbClr val="FF0000"/>
                </a:solidFill>
              </a:rPr>
              <a:t>keratin</a:t>
            </a:r>
            <a:r>
              <a:rPr lang="en-US" dirty="0" smtClean="0">
                <a:solidFill>
                  <a:srgbClr val="FF0000"/>
                </a:solidFill>
              </a:rPr>
              <a:t> </a:t>
            </a:r>
            <a:r>
              <a:rPr lang="en-US" dirty="0" smtClean="0"/>
              <a:t>synthesis                                                   have been appearing                                                               among chickadees and                                                                   other birds in the Great                                            Lakes region, in central Alaska and in areas exposed to California agricultural run-off</a:t>
            </a:r>
          </a:p>
          <a:p>
            <a:r>
              <a:rPr lang="en-US" dirty="0" smtClean="0"/>
              <a:t>No link could be found with investigated toxic chemicals and metals</a:t>
            </a:r>
          </a:p>
          <a:p>
            <a:r>
              <a:rPr lang="en-US" dirty="0" smtClean="0"/>
              <a:t>Glyphosate was not investigated</a:t>
            </a:r>
            <a:endParaRPr lang="en-US" dirty="0"/>
          </a:p>
        </p:txBody>
      </p:sp>
      <p:sp>
        <p:nvSpPr>
          <p:cNvPr id="7" name="TextBox 6"/>
          <p:cNvSpPr txBox="1"/>
          <p:nvPr/>
        </p:nvSpPr>
        <p:spPr>
          <a:xfrm>
            <a:off x="135467" y="1708163"/>
            <a:ext cx="8737600" cy="954107"/>
          </a:xfrm>
          <a:prstGeom prst="rect">
            <a:avLst/>
          </a:prstGeom>
          <a:solidFill>
            <a:srgbClr val="FFF9A2"/>
          </a:solidFill>
          <a:ln>
            <a:solidFill>
              <a:schemeClr val="tx1"/>
            </a:solidFill>
          </a:ln>
        </p:spPr>
        <p:txBody>
          <a:bodyPr wrap="square" rtlCol="0">
            <a:spAutoFit/>
          </a:bodyPr>
          <a:lstStyle/>
          <a:p>
            <a:pPr algn="ctr"/>
            <a:r>
              <a:rPr lang="en-US" sz="2800" dirty="0" smtClean="0"/>
              <a:t>Chickadees frequent bird feeders to consume sunflower seeds sprayed with glyphosate just before harvest</a:t>
            </a:r>
          </a:p>
        </p:txBody>
      </p:sp>
      <p:pic>
        <p:nvPicPr>
          <p:cNvPr id="3" name="Picture 2" descr="black-capped-chickad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3056479"/>
            <a:ext cx="3670300" cy="2936240"/>
          </a:xfrm>
          <a:prstGeom prst="rect">
            <a:avLst/>
          </a:prstGeom>
        </p:spPr>
      </p:pic>
    </p:spTree>
    <p:extLst>
      <p:ext uri="{BB962C8B-B14F-4D97-AF65-F5344CB8AC3E}">
        <p14:creationId xmlns:p14="http://schemas.microsoft.com/office/powerpoint/2010/main" val="2856030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5129"/>
            <a:ext cx="8845976" cy="2020647"/>
          </a:xfrm>
        </p:spPr>
        <p:txBody>
          <a:bodyPr>
            <a:noAutofit/>
          </a:bodyPr>
          <a:lstStyle/>
          <a:p>
            <a:r>
              <a:rPr lang="en-US" sz="3200" b="1" dirty="0"/>
              <a:t>A personal witness to the devastating demise of wild pollinators and other species as glyphosate herbicide residues increase in the </a:t>
            </a:r>
            <a:r>
              <a:rPr lang="en-US" sz="3200" b="1" dirty="0" smtClean="0"/>
              <a:t>environment</a:t>
            </a:r>
            <a:r>
              <a:rPr lang="en-US" sz="3200" b="1" dirty="0" smtClean="0">
                <a:solidFill>
                  <a:srgbClr val="FF0000"/>
                </a:solidFill>
              </a:rPr>
              <a:t>*</a:t>
            </a:r>
            <a:endParaRPr lang="en-US" sz="3200" b="1" dirty="0">
              <a:solidFill>
                <a:srgbClr val="FF0000"/>
              </a:solidFill>
            </a:endParaRPr>
          </a:p>
        </p:txBody>
      </p:sp>
      <p:sp>
        <p:nvSpPr>
          <p:cNvPr id="3" name="Content Placeholder 2"/>
          <p:cNvSpPr>
            <a:spLocks noGrp="1"/>
          </p:cNvSpPr>
          <p:nvPr>
            <p:ph idx="1"/>
          </p:nvPr>
        </p:nvSpPr>
        <p:spPr>
          <a:xfrm>
            <a:off x="256660" y="2176635"/>
            <a:ext cx="8589315" cy="4308103"/>
          </a:xfrm>
        </p:spPr>
        <p:txBody>
          <a:bodyPr>
            <a:normAutofit fontScale="85000" lnSpcReduction="20000"/>
          </a:bodyPr>
          <a:lstStyle/>
          <a:p>
            <a:r>
              <a:rPr lang="en-US" dirty="0" smtClean="0"/>
              <a:t>Dr. Rosemary Mason’s nature                                                      reserve in South Wales</a:t>
            </a:r>
          </a:p>
          <a:p>
            <a:r>
              <a:rPr lang="en-US" dirty="0" smtClean="0"/>
              <a:t>Overnight </a:t>
            </a:r>
            <a:r>
              <a:rPr lang="en-US" dirty="0"/>
              <a:t>moth count from 2006 </a:t>
            </a:r>
          </a:p>
          <a:p>
            <a:pPr lvl="1"/>
            <a:r>
              <a:rPr lang="en-US" dirty="0"/>
              <a:t>143 </a:t>
            </a:r>
            <a:r>
              <a:rPr lang="en-US" dirty="0" smtClean="0"/>
              <a:t>species </a:t>
            </a:r>
            <a:r>
              <a:rPr lang="en-US" dirty="0"/>
              <a:t>in numbers up to 500.</a:t>
            </a:r>
          </a:p>
          <a:p>
            <a:r>
              <a:rPr lang="en-US" dirty="0"/>
              <a:t>Same experiment, 2013 </a:t>
            </a:r>
          </a:p>
          <a:p>
            <a:pPr lvl="1"/>
            <a:r>
              <a:rPr lang="en-US" dirty="0"/>
              <a:t>51 species, max count </a:t>
            </a:r>
            <a:r>
              <a:rPr lang="en-US" dirty="0" smtClean="0"/>
              <a:t>50</a:t>
            </a:r>
          </a:p>
          <a:p>
            <a:pPr lvl="1"/>
            <a:endParaRPr lang="en-US" dirty="0" smtClean="0"/>
          </a:p>
          <a:p>
            <a:pPr lvl="1"/>
            <a:endParaRPr lang="en-US" dirty="0" smtClean="0"/>
          </a:p>
          <a:p>
            <a:pPr marL="0" indent="0">
              <a:buNone/>
            </a:pPr>
            <a:r>
              <a:rPr lang="en-US" dirty="0" smtClean="0"/>
              <a:t>"</a:t>
            </a:r>
            <a:r>
              <a:rPr lang="en-US" dirty="0"/>
              <a:t>By August 2014, a naturalist friend with a reserve 3 miles away had stopped doing moth counts. He said there were so few that it wasn’t worth the effort."</a:t>
            </a:r>
          </a:p>
          <a:p>
            <a:pPr lvl="1"/>
            <a:endParaRPr lang="en-US" dirty="0"/>
          </a:p>
        </p:txBody>
      </p:sp>
      <p:pic>
        <p:nvPicPr>
          <p:cNvPr id="4" name="Picture 3" descr="mot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283" y="1602868"/>
            <a:ext cx="2160233" cy="1252053"/>
          </a:xfrm>
          <a:prstGeom prst="rect">
            <a:avLst/>
          </a:prstGeom>
        </p:spPr>
      </p:pic>
      <p:pic>
        <p:nvPicPr>
          <p:cNvPr id="5" name="Picture 4" descr="glyphosate_knotwe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283" y="3181817"/>
            <a:ext cx="2580567" cy="1925500"/>
          </a:xfrm>
          <a:prstGeom prst="rect">
            <a:avLst/>
          </a:prstGeom>
        </p:spPr>
      </p:pic>
      <p:sp>
        <p:nvSpPr>
          <p:cNvPr id="6" name="TextBox 5"/>
          <p:cNvSpPr txBox="1"/>
          <p:nvPr/>
        </p:nvSpPr>
        <p:spPr>
          <a:xfrm>
            <a:off x="602468" y="6373318"/>
            <a:ext cx="7575048" cy="677108"/>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sz="2000" dirty="0"/>
              <a:t>gmandchemicalindustry9</a:t>
            </a:r>
            <a:r>
              <a:rPr lang="en-US" dirty="0"/>
              <a:t>.wordpress.com/tag/</a:t>
            </a:r>
            <a:r>
              <a:rPr lang="en-US" dirty="0" err="1"/>
              <a:t>dr</a:t>
            </a:r>
            <a:r>
              <a:rPr lang="en-US" dirty="0"/>
              <a:t>-rosemary-mason/</a:t>
            </a:r>
          </a:p>
          <a:p>
            <a:endParaRPr lang="en-US" dirty="0"/>
          </a:p>
        </p:txBody>
      </p:sp>
    </p:spTree>
    <p:extLst>
      <p:ext uri="{BB962C8B-B14F-4D97-AF65-F5344CB8AC3E}">
        <p14:creationId xmlns:p14="http://schemas.microsoft.com/office/powerpoint/2010/main" val="105351422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92500"/>
          </a:bodyPr>
          <a:lstStyle/>
          <a:p>
            <a:r>
              <a:rPr lang="en-US" dirty="0" smtClean="0"/>
              <a:t>Many species are under stress today </a:t>
            </a:r>
            <a:r>
              <a:rPr lang="mr-IN" dirty="0" smtClean="0"/>
              <a:t>–</a:t>
            </a:r>
            <a:r>
              <a:rPr lang="en-US" dirty="0" smtClean="0"/>
              <a:t> ladybugs, bees, bats, starfish, birds, butterflies, etc.</a:t>
            </a:r>
          </a:p>
          <a:p>
            <a:r>
              <a:rPr lang="en-US" dirty="0" smtClean="0"/>
              <a:t>Although glyphosate is easily implicated in many cases, investigations rarely consider glyphosate due to its perceived nontoxicity and high cost of testing </a:t>
            </a:r>
          </a:p>
          <a:p>
            <a:r>
              <a:rPr lang="en-US" dirty="0" smtClean="0"/>
              <a:t>Glyphosate explains the explosive growth in fungus infection associated with many species die-offs </a:t>
            </a:r>
            <a:endParaRPr lang="en-US" dirty="0"/>
          </a:p>
        </p:txBody>
      </p:sp>
    </p:spTree>
    <p:extLst>
      <p:ext uri="{BB962C8B-B14F-4D97-AF65-F5344CB8AC3E}">
        <p14:creationId xmlns:p14="http://schemas.microsoft.com/office/powerpoint/2010/main" val="407575553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184596" y="2218450"/>
            <a:ext cx="6774887" cy="923330"/>
          </a:xfrm>
          <a:prstGeom prst="rect">
            <a:avLst/>
          </a:prstGeom>
          <a:noFill/>
        </p:spPr>
        <p:txBody>
          <a:bodyPr wrap="none" lIns="91440" tIns="45720" rIns="91440" bIns="45720">
            <a:spAutoFit/>
          </a:bodyPr>
          <a:lstStyle/>
          <a:p>
            <a:pPr algn="ctr"/>
            <a:r>
              <a:rPr lang="en-US"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Fusarium</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and Root Rot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5614729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Fusarium</a:t>
            </a:r>
            <a:r>
              <a:rPr lang="en-US" b="1" dirty="0" smtClean="0"/>
              <a:t> Infection in Bananas</a:t>
            </a:r>
            <a:endParaRPr lang="en-US" b="1" dirty="0"/>
          </a:p>
        </p:txBody>
      </p:sp>
      <p:pic>
        <p:nvPicPr>
          <p:cNvPr id="4" name="Content Placeholder 3" descr="banana_fusarium.jpg"/>
          <p:cNvPicPr>
            <a:picLocks noGrp="1" noChangeAspect="1"/>
          </p:cNvPicPr>
          <p:nvPr>
            <p:ph idx="1"/>
          </p:nvPr>
        </p:nvPicPr>
        <p:blipFill>
          <a:blip r:embed="rId2">
            <a:extLst>
              <a:ext uri="{28A0092B-C50C-407E-A947-70E740481C1C}">
                <a14:useLocalDpi xmlns:a14="http://schemas.microsoft.com/office/drawing/2010/main" val="0"/>
              </a:ext>
            </a:extLst>
          </a:blip>
          <a:srcRect t="4704" b="4704"/>
          <a:stretch>
            <a:fillRect/>
          </a:stretch>
        </p:blipFill>
        <p:spPr/>
      </p:pic>
    </p:spTree>
    <p:extLst>
      <p:ext uri="{BB962C8B-B14F-4D97-AF65-F5344CB8AC3E}">
        <p14:creationId xmlns:p14="http://schemas.microsoft.com/office/powerpoint/2010/main" val="21692476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78893</TotalTime>
  <Words>8082</Words>
  <Application>Microsoft Macintosh PowerPoint</Application>
  <PresentationFormat>On-screen Show (4:3)</PresentationFormat>
  <Paragraphs>856</Paragraphs>
  <Slides>126</Slides>
  <Notes>63</Notes>
  <HiddenSlides>1</HiddenSlides>
  <MMClips>0</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Office Theme</vt:lpstr>
      <vt:lpstr>Why Glyphosate Should be Banned, Globally</vt:lpstr>
      <vt:lpstr>Professor Don Huber wrote…</vt:lpstr>
      <vt:lpstr>Outline</vt:lpstr>
      <vt:lpstr>PowerPoint Presentation</vt:lpstr>
      <vt:lpstr>The Big Picture</vt:lpstr>
      <vt:lpstr>Silent Spring (1962)</vt:lpstr>
      <vt:lpstr>Roundup and GMO Crops</vt:lpstr>
      <vt:lpstr>Roundup as a Desiccant/Ripener  just before Harvest</vt:lpstr>
      <vt:lpstr>Glyphosate!!</vt:lpstr>
      <vt:lpstr>Glyphosate vs. Other Pesticides: Usage in the United States*</vt:lpstr>
      <vt:lpstr>Adoption of GM Crops in U.S.</vt:lpstr>
      <vt:lpstr>Glyphosate and Superweeds: U.S.*</vt:lpstr>
      <vt:lpstr>Glyphosate Acronym*</vt:lpstr>
      <vt:lpstr>Shikimate Pathway Disruption</vt:lpstr>
      <vt:lpstr> Paper Showing Strong Correlations between Glyphosate Usage  and Chronic Disease</vt:lpstr>
      <vt:lpstr>PowerPoint Presentation</vt:lpstr>
      <vt:lpstr>PowerPoint Presentation</vt:lpstr>
      <vt:lpstr>Quote from the Conclusion*</vt:lpstr>
      <vt:lpstr>Wales: Excessive Roundup Use and Multiple Debilitating Diseases*</vt:lpstr>
      <vt:lpstr>Cancer Statistics in Belize*</vt:lpstr>
      <vt:lpstr>Cancer Rates in North America</vt:lpstr>
      <vt:lpstr>Carey Gillam on Monsanto Corruption* </vt:lpstr>
      <vt:lpstr>Class Action Lawsuit*</vt:lpstr>
      <vt:lpstr>Is Glyphosate in Our Food?</vt:lpstr>
      <vt:lpstr>Glyphosate Levels in Foods (ppb)*</vt:lpstr>
      <vt:lpstr>More Data from Tony Mitra</vt:lpstr>
      <vt:lpstr>On Glyphosate Contamination  in Food Products …</vt:lpstr>
      <vt:lpstr>Some symptoms of  severe glyphosate poisoning* </vt:lpstr>
      <vt:lpstr>PowerPoint Presentation</vt:lpstr>
      <vt:lpstr>Autism Prevalence: 6 year olds*</vt:lpstr>
      <vt:lpstr>PowerPoint Presentation</vt:lpstr>
      <vt:lpstr>Pathogen Overgrowth in Poultry*</vt:lpstr>
      <vt:lpstr>More evidence linking autism to Clostridia overgrowth*</vt:lpstr>
      <vt:lpstr>Glyphosate and AMPA in GMO Soy*</vt:lpstr>
      <vt:lpstr>Soy Formula Linked to Seizures in Autism*</vt:lpstr>
      <vt:lpstr>Deaths from Senile Dementia*</vt:lpstr>
      <vt:lpstr>PowerPoint Presentation</vt:lpstr>
      <vt:lpstr>Mammary Tumors in Rats*</vt:lpstr>
      <vt:lpstr>Conclusions from Rat Study *</vt:lpstr>
      <vt:lpstr>Severe Deficiency in Manganese      and Cobalt in Cows*</vt:lpstr>
      <vt:lpstr>Severe Deficiency in Manganese      and Cobalt in Cows*</vt:lpstr>
      <vt:lpstr>Infertility in Cattle*</vt:lpstr>
      <vt:lpstr>Ib Pedersen: Pig Farmer in Europe*</vt:lpstr>
      <vt:lpstr>Infertility in China*</vt:lpstr>
      <vt:lpstr>PowerPoint Presentation</vt:lpstr>
      <vt:lpstr>US Health Status</vt:lpstr>
      <vt:lpstr>Obesity in US over Time*</vt:lpstr>
      <vt:lpstr>The First Signs of Obesity in Certain Arctic Groups Have Been Linked to Instant Noodles*  </vt:lpstr>
      <vt:lpstr>Obesity vs Fast Food Diet*  </vt:lpstr>
      <vt:lpstr>Diabetes Prevalence in US vs  GMOs and Glyphosate*</vt:lpstr>
      <vt:lpstr>Diabetes in Belize  (Prevalence by Age in 2015)*</vt:lpstr>
      <vt:lpstr>PowerPoint Presentation</vt:lpstr>
      <vt:lpstr>Autoimmune Disease Statistics*</vt:lpstr>
      <vt:lpstr>PowerPoint Presentation</vt:lpstr>
      <vt:lpstr>Hypothesis</vt:lpstr>
      <vt:lpstr>Food Allergies</vt:lpstr>
      <vt:lpstr>Food Allergies</vt:lpstr>
      <vt:lpstr>Collagen and Gelatin</vt:lpstr>
      <vt:lpstr>Products Containing Gelatin !!</vt:lpstr>
      <vt:lpstr>Drugs and Autoimmune Disease*</vt:lpstr>
      <vt:lpstr>Chronic Pain*</vt:lpstr>
      <vt:lpstr>US Department of Health and Human Services Data on Pain-Killer Drug Abuse*</vt:lpstr>
      <vt:lpstr>PowerPoint Presentation</vt:lpstr>
      <vt:lpstr>Glyphosate is an endocrine disruptor that promotes breast cancer*</vt:lpstr>
      <vt:lpstr>Roundup Inhibits Steroidogenesis by Disrupting StAR Protein Expression*  </vt:lpstr>
      <vt:lpstr>“Glyphosate-Based Herbicides Produce Teratogenic Effects on Vertebrates by Impairing Retinoic Acid Signaling”* </vt:lpstr>
      <vt:lpstr> “Neuronal development and axon growth are altered by glyphosate through a WNT non-canonical signaling pathway”*  </vt:lpstr>
      <vt:lpstr>Glyphosate Could Cause Microcephaly through Impaired Methylation Pathway</vt:lpstr>
      <vt:lpstr>Glyphosate and Anencephaly*</vt:lpstr>
      <vt:lpstr>PowerPoint Presentation</vt:lpstr>
      <vt:lpstr>Newborn Genitourinary Disorders* (hypospadias, hydrocele, etc.)</vt:lpstr>
      <vt:lpstr>PowerPoint Presentation</vt:lpstr>
      <vt:lpstr>Kidney Failure in Agricultural Workers*</vt:lpstr>
      <vt:lpstr>U.S. Acute Kidney Disease Death Rate Plotted Against Glyphosate and GMOs*</vt:lpstr>
      <vt:lpstr>Bacterial Siderophores &amp; Kidney Disease</vt:lpstr>
      <vt:lpstr>How Proximal Tubule Gets Iron*</vt:lpstr>
      <vt:lpstr>How Proximal Tubule Gets Iron*</vt:lpstr>
      <vt:lpstr>May, 2015</vt:lpstr>
      <vt:lpstr>PowerPoint Presentation</vt:lpstr>
      <vt:lpstr>Belize has one of the world’s most rich and diverse flora and fauna </vt:lpstr>
      <vt:lpstr>PowerPoint Presentation</vt:lpstr>
      <vt:lpstr>Where Have all the Insects Gone?</vt:lpstr>
      <vt:lpstr>Monarch Butterfly Collapse*</vt:lpstr>
      <vt:lpstr>We Should be Alarmed!*</vt:lpstr>
      <vt:lpstr>“Emerging fungal threats to animal, plant and ecosystem health”* </vt:lpstr>
      <vt:lpstr>Glyphosate and Fungus*</vt:lpstr>
      <vt:lpstr>Bee Colony Collapse Syndrome</vt:lpstr>
      <vt:lpstr>“Why Honeybees Don’t Have A Chance In The Midst Of Pesticides”*</vt:lpstr>
      <vt:lpstr>Honey Bees Have Fewer CYP Genes than other Insects*</vt:lpstr>
      <vt:lpstr>Prof. Don Huber on Bee Colony Collapse Syndrome*</vt:lpstr>
      <vt:lpstr>Successful Treatment Protocol for Bees*</vt:lpstr>
      <vt:lpstr>Glyphosate was found in 59% of Honey Samples*</vt:lpstr>
      <vt:lpstr>White Nose Syndrome: Bats</vt:lpstr>
      <vt:lpstr>Beak Deformities in Chickadees*</vt:lpstr>
      <vt:lpstr>Beak Deformities in Chickadees*</vt:lpstr>
      <vt:lpstr>A personal witness to the devastating demise of wild pollinators and other species as glyphosate herbicide residues increase in the environment*</vt:lpstr>
      <vt:lpstr>Recapitulation</vt:lpstr>
      <vt:lpstr>PowerPoint Presentation</vt:lpstr>
      <vt:lpstr>Fusarium Infection in Bananas</vt:lpstr>
      <vt:lpstr>Roundup herbicide enhances the growth of aflatoxin-producing fungi*</vt:lpstr>
      <vt:lpstr>Glyphosate and Fusarium*</vt:lpstr>
      <vt:lpstr>Fusarium in Cotton*</vt:lpstr>
      <vt:lpstr>PowerPoint Presentation</vt:lpstr>
      <vt:lpstr>Corynespora Root Rot in Soybeans*</vt:lpstr>
      <vt:lpstr>Take-all root rot in wheat*</vt:lpstr>
      <vt:lpstr>Some Mechanisms*</vt:lpstr>
      <vt:lpstr>PowerPoint Presentation</vt:lpstr>
      <vt:lpstr>Dead fish, crabs and lobsters: Nova Scotia marine mystery growing*</vt:lpstr>
      <vt:lpstr>PowerPoint Presentation</vt:lpstr>
      <vt:lpstr>PowerPoint Presentation</vt:lpstr>
      <vt:lpstr>The Answer to the Mystery!</vt:lpstr>
      <vt:lpstr>Counties in Nova Scotia Where Forests Were  Sprayed with Glyphosate</vt:lpstr>
      <vt:lpstr>“Glyphosate persistence in seawater”*</vt:lpstr>
      <vt:lpstr>PowerPoint Presentation</vt:lpstr>
      <vt:lpstr>Treating Glyphosate Poisoning in Cows*</vt:lpstr>
      <vt:lpstr>Treating Glyphosate Poisoning in Cows*</vt:lpstr>
      <vt:lpstr>Reverse Osmosis: Water Treatment* </vt:lpstr>
      <vt:lpstr>Superweeds Are Now a Huge Problem*</vt:lpstr>
      <vt:lpstr>Fixing the Soil*</vt:lpstr>
      <vt:lpstr>From Uniformity to Biodiversity*</vt:lpstr>
      <vt:lpstr>Solving Global Climate Change  through Agriculture*</vt:lpstr>
      <vt:lpstr>Beyond Organic:  Certified Demeter Biodynamic</vt:lpstr>
      <vt:lpstr>Small Organic Farms are the Answer</vt:lpstr>
      <vt:lpstr>One More Quote*</vt:lpstr>
      <vt:lpstr>Summary</vt:lpstr>
      <vt:lpstr>The Big Picture</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366</cp:revision>
  <cp:lastPrinted>2017-03-17T18:12:43Z</cp:lastPrinted>
  <dcterms:created xsi:type="dcterms:W3CDTF">2016-12-17T16:06:02Z</dcterms:created>
  <dcterms:modified xsi:type="dcterms:W3CDTF">2017-04-06T19:06:23Z</dcterms:modified>
</cp:coreProperties>
</file>