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6.jpg" ContentType="image/pn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0"/>
  </p:notesMasterIdLst>
  <p:sldIdLst>
    <p:sldId id="256" r:id="rId2"/>
    <p:sldId id="304" r:id="rId3"/>
    <p:sldId id="342" r:id="rId4"/>
    <p:sldId id="330" r:id="rId5"/>
    <p:sldId id="331" r:id="rId6"/>
    <p:sldId id="368" r:id="rId7"/>
    <p:sldId id="332" r:id="rId8"/>
    <p:sldId id="328" r:id="rId9"/>
    <p:sldId id="362" r:id="rId10"/>
    <p:sldId id="384" r:id="rId11"/>
    <p:sldId id="341" r:id="rId12"/>
    <p:sldId id="333" r:id="rId13"/>
    <p:sldId id="339" r:id="rId14"/>
    <p:sldId id="335" r:id="rId15"/>
    <p:sldId id="336" r:id="rId16"/>
    <p:sldId id="337" r:id="rId17"/>
    <p:sldId id="338" r:id="rId18"/>
    <p:sldId id="340" r:id="rId19"/>
    <p:sldId id="311" r:id="rId20"/>
    <p:sldId id="312" r:id="rId21"/>
    <p:sldId id="295" r:id="rId22"/>
    <p:sldId id="296" r:id="rId23"/>
    <p:sldId id="289" r:id="rId24"/>
    <p:sldId id="290" r:id="rId25"/>
    <p:sldId id="291" r:id="rId26"/>
    <p:sldId id="292" r:id="rId27"/>
    <p:sldId id="294" r:id="rId28"/>
    <p:sldId id="299" r:id="rId29"/>
    <p:sldId id="300" r:id="rId30"/>
    <p:sldId id="301" r:id="rId31"/>
    <p:sldId id="302" r:id="rId32"/>
    <p:sldId id="285" r:id="rId33"/>
    <p:sldId id="307" r:id="rId34"/>
    <p:sldId id="308" r:id="rId35"/>
    <p:sldId id="287" r:id="rId36"/>
    <p:sldId id="288" r:id="rId37"/>
    <p:sldId id="381" r:id="rId38"/>
    <p:sldId id="366" r:id="rId39"/>
    <p:sldId id="367" r:id="rId40"/>
    <p:sldId id="365" r:id="rId41"/>
    <p:sldId id="309" r:id="rId42"/>
    <p:sldId id="310" r:id="rId43"/>
    <p:sldId id="279" r:id="rId44"/>
    <p:sldId id="280" r:id="rId45"/>
    <p:sldId id="281" r:id="rId46"/>
    <p:sldId id="379" r:id="rId47"/>
    <p:sldId id="353" r:id="rId48"/>
    <p:sldId id="370" r:id="rId49"/>
    <p:sldId id="355" r:id="rId50"/>
    <p:sldId id="356" r:id="rId51"/>
    <p:sldId id="387" r:id="rId52"/>
    <p:sldId id="369" r:id="rId53"/>
    <p:sldId id="372" r:id="rId54"/>
    <p:sldId id="344" r:id="rId55"/>
    <p:sldId id="386" r:id="rId56"/>
    <p:sldId id="371" r:id="rId57"/>
    <p:sldId id="373" r:id="rId58"/>
    <p:sldId id="360" r:id="rId59"/>
    <p:sldId id="347" r:id="rId60"/>
    <p:sldId id="352" r:id="rId61"/>
    <p:sldId id="376" r:id="rId62"/>
    <p:sldId id="385" r:id="rId63"/>
    <p:sldId id="377" r:id="rId64"/>
    <p:sldId id="314" r:id="rId65"/>
    <p:sldId id="315" r:id="rId66"/>
    <p:sldId id="316" r:id="rId67"/>
    <p:sldId id="317" r:id="rId68"/>
    <p:sldId id="318" r:id="rId69"/>
    <p:sldId id="319" r:id="rId70"/>
    <p:sldId id="320" r:id="rId71"/>
    <p:sldId id="321" r:id="rId72"/>
    <p:sldId id="322" r:id="rId73"/>
    <p:sldId id="382" r:id="rId74"/>
    <p:sldId id="383" r:id="rId75"/>
    <p:sldId id="388" r:id="rId76"/>
    <p:sldId id="323" r:id="rId77"/>
    <p:sldId id="378" r:id="rId78"/>
    <p:sldId id="324" r:id="rId7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33" autoAdjust="0"/>
  </p:normalViewPr>
  <p:slideViewPr>
    <p:cSldViewPr snapToGrid="0" snapToObjects="1">
      <p:cViewPr varScale="1">
        <p:scale>
          <a:sx n="101" d="100"/>
          <a:sy n="101" d="100"/>
        </p:scale>
        <p:origin x="-688"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0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notesMaster" Target="notesMasters/notesMaster1.xml"/><Relationship Id="rId81" Type="http://schemas.openxmlformats.org/officeDocument/2006/relationships/printerSettings" Target="printerSettings/printerSettings1.bin"/><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5ACFA3-6703-CB41-A766-B7178CC81B0E}" type="datetimeFigureOut">
              <a:rPr lang="en-US" smtClean="0"/>
              <a:t>4/30/18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5187D9-B6CF-584E-B953-EFEE8446E16B}" type="slidenum">
              <a:rPr lang="en-US" smtClean="0"/>
              <a:t>‹#›</a:t>
            </a:fld>
            <a:endParaRPr lang="en-US"/>
          </a:p>
        </p:txBody>
      </p:sp>
    </p:spTree>
    <p:extLst>
      <p:ext uri="{BB962C8B-B14F-4D97-AF65-F5344CB8AC3E}">
        <p14:creationId xmlns:p14="http://schemas.microsoft.com/office/powerpoint/2010/main" val="34742132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Nancy/</a:t>
            </a:r>
            <a:r>
              <a:rPr lang="en-US" dirty="0" err="1" smtClean="0"/>
              <a:t>latest_plots</a:t>
            </a:r>
            <a:r>
              <a:rPr lang="en-US" dirty="0" smtClean="0"/>
              <a:t>/6-yr-old</a:t>
            </a:r>
            <a:r>
              <a:rPr lang="en-US" baseline="0" dirty="0" smtClean="0"/>
              <a:t> </a:t>
            </a:r>
            <a:r>
              <a:rPr lang="en-US" baseline="0" dirty="0" err="1" smtClean="0"/>
              <a:t>autism.gif</a:t>
            </a:r>
            <a:r>
              <a:rPr lang="en-US" baseline="0" dirty="0" smtClean="0"/>
              <a:t>	</a:t>
            </a:r>
          </a:p>
          <a:p>
            <a:endParaRPr lang="en-US" baseline="0" dirty="0" smtClean="0"/>
          </a:p>
          <a:p>
            <a:r>
              <a:rPr lang="en-US" dirty="0" smtClean="0">
                <a:effectLst/>
              </a:rPr>
              <a:t>autism: USDE</a:t>
            </a:r>
          </a:p>
          <a:p>
            <a:r>
              <a:rPr lang="en-US" dirty="0" smtClean="0">
                <a:effectLst/>
              </a:rPr>
              <a:t>oil consumption: USDA</a:t>
            </a:r>
          </a:p>
          <a:p>
            <a:r>
              <a:rPr lang="en-US" dirty="0" smtClean="0">
                <a:effectLst/>
              </a:rPr>
              <a:t>glyphosate: USDA</a:t>
            </a:r>
          </a:p>
          <a:p>
            <a:r>
              <a:rPr lang="en-US" dirty="0" smtClean="0">
                <a:effectLst/>
              </a:rPr>
              <a:t>GE crops: USDA</a:t>
            </a:r>
          </a:p>
          <a:p>
            <a:r>
              <a:rPr lang="en-US" dirty="0" smtClean="0">
                <a:effectLst/>
              </a:rPr>
              <a:t>Mortality data: CDC</a:t>
            </a:r>
          </a:p>
          <a:p>
            <a:endParaRPr lang="en-US" dirty="0"/>
          </a:p>
        </p:txBody>
      </p:sp>
      <p:sp>
        <p:nvSpPr>
          <p:cNvPr id="4" name="Slide Number Placeholder 3"/>
          <p:cNvSpPr>
            <a:spLocks noGrp="1"/>
          </p:cNvSpPr>
          <p:nvPr>
            <p:ph type="sldNum" sz="quarter" idx="10"/>
          </p:nvPr>
        </p:nvSpPr>
        <p:spPr/>
        <p:txBody>
          <a:bodyPr/>
          <a:lstStyle/>
          <a:p>
            <a:fld id="{8E3EC170-001F-0641-A9A4-825556536664}" type="slidenum">
              <a:rPr lang="en-US" smtClean="0"/>
              <a:t>8</a:t>
            </a:fld>
            <a:endParaRPr lang="en-US"/>
          </a:p>
        </p:txBody>
      </p:sp>
    </p:spTree>
    <p:extLst>
      <p:ext uri="{BB962C8B-B14F-4D97-AF65-F5344CB8AC3E}">
        <p14:creationId xmlns:p14="http://schemas.microsoft.com/office/powerpoint/2010/main" val="2075985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glyphosate/</a:t>
            </a:r>
            <a:r>
              <a:rPr lang="en-US" sz="1200" kern="1200" smtClean="0">
                <a:solidFill>
                  <a:schemeClr val="tx1"/>
                </a:solidFill>
                <a:latin typeface="+mn-lt"/>
                <a:ea typeface="+mn-ea"/>
                <a:cs typeface="+mn-cs"/>
              </a:rPr>
              <a:t>CYPs_contained_glycine_rich_motif_2014.pdf</a:t>
            </a:r>
            <a:endParaRPr lang="en-US" dirty="0" smtClean="0"/>
          </a:p>
          <a:p>
            <a:endParaRPr lang="en-US" dirty="0" smtClean="0"/>
          </a:p>
          <a:p>
            <a:r>
              <a:rPr lang="en-US" dirty="0" smtClean="0"/>
              <a:t>Glyphosate/glyphosate_rats_CYP_enzyme_suppression_2006.pdf </a:t>
            </a:r>
            <a:endParaRPr lang="en-US" dirty="0"/>
          </a:p>
        </p:txBody>
      </p:sp>
      <p:sp>
        <p:nvSpPr>
          <p:cNvPr id="4" name="Slide Number Placeholder 3"/>
          <p:cNvSpPr>
            <a:spLocks noGrp="1"/>
          </p:cNvSpPr>
          <p:nvPr>
            <p:ph type="sldNum" sz="quarter" idx="10"/>
          </p:nvPr>
        </p:nvSpPr>
        <p:spPr/>
        <p:txBody>
          <a:bodyPr/>
          <a:lstStyle/>
          <a:p>
            <a:fld id="{2B5187D9-B6CF-584E-B953-EFEE8446E16B}" type="slidenum">
              <a:rPr lang="en-US" smtClean="0"/>
              <a:t>33</a:t>
            </a:fld>
            <a:endParaRPr lang="en-US"/>
          </a:p>
        </p:txBody>
      </p:sp>
    </p:spTree>
    <p:extLst>
      <p:ext uri="{BB962C8B-B14F-4D97-AF65-F5344CB8AC3E}">
        <p14:creationId xmlns:p14="http://schemas.microsoft.com/office/powerpoint/2010/main" val="3047426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./low_acetate_gut_autism_2011.pdf</a:t>
            </a:r>
          </a:p>
          <a:p>
            <a:r>
              <a:rPr lang="en-US" dirty="0" smtClean="0"/>
              <a:t>scleroderma/glyphosate_reduces_acetate_gut_2018.</a:t>
            </a:r>
            <a:r>
              <a:rPr lang="en-US" dirty="0" smtClean="0"/>
              <a:t>pdf</a:t>
            </a:r>
          </a:p>
          <a:p>
            <a:r>
              <a:rPr lang="en-US" dirty="0" smtClean="0"/>
              <a:t>rats</a:t>
            </a:r>
            <a:endParaRPr lang="en-US" dirty="0"/>
          </a:p>
        </p:txBody>
      </p:sp>
      <p:sp>
        <p:nvSpPr>
          <p:cNvPr id="4" name="Slide Number Placeholder 3"/>
          <p:cNvSpPr>
            <a:spLocks noGrp="1"/>
          </p:cNvSpPr>
          <p:nvPr>
            <p:ph type="sldNum" sz="quarter" idx="10"/>
          </p:nvPr>
        </p:nvSpPr>
        <p:spPr/>
        <p:txBody>
          <a:bodyPr/>
          <a:lstStyle/>
          <a:p>
            <a:fld id="{D5B5BEAA-7966-6643-81D3-63FD5EE07F82}" type="slidenum">
              <a:rPr lang="en-US" smtClean="0"/>
              <a:t>35</a:t>
            </a:fld>
            <a:endParaRPr lang="en-US"/>
          </a:p>
        </p:txBody>
      </p:sp>
    </p:spTree>
    <p:extLst>
      <p:ext uri="{BB962C8B-B14F-4D97-AF65-F5344CB8AC3E}">
        <p14:creationId xmlns:p14="http://schemas.microsoft.com/office/powerpoint/2010/main" val="3935539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 ./metabolic_niche_sulfate_reducing_bacteria_human_gut_2013.pdf </a:t>
            </a:r>
            <a:endParaRPr lang="en-US" dirty="0"/>
          </a:p>
        </p:txBody>
      </p:sp>
      <p:sp>
        <p:nvSpPr>
          <p:cNvPr id="4" name="Slide Number Placeholder 3"/>
          <p:cNvSpPr>
            <a:spLocks noGrp="1"/>
          </p:cNvSpPr>
          <p:nvPr>
            <p:ph type="sldNum" sz="quarter" idx="10"/>
          </p:nvPr>
        </p:nvSpPr>
        <p:spPr/>
        <p:txBody>
          <a:bodyPr/>
          <a:lstStyle/>
          <a:p>
            <a:fld id="{2B5187D9-B6CF-584E-B953-EFEE8446E16B}" type="slidenum">
              <a:rPr lang="en-US" smtClean="0"/>
              <a:t>38</a:t>
            </a:fld>
            <a:endParaRPr lang="en-US"/>
          </a:p>
        </p:txBody>
      </p:sp>
    </p:spTree>
    <p:extLst>
      <p:ext uri="{BB962C8B-B14F-4D97-AF65-F5344CB8AC3E}">
        <p14:creationId xmlns:p14="http://schemas.microsoft.com/office/powerpoint/2010/main" val="876145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 ./metabolic_niche_sulfate_reducing_bacteria_human_gut_2013.pdf </a:t>
            </a:r>
            <a:endParaRPr lang="en-US" dirty="0"/>
          </a:p>
        </p:txBody>
      </p:sp>
      <p:sp>
        <p:nvSpPr>
          <p:cNvPr id="4" name="Slide Number Placeholder 3"/>
          <p:cNvSpPr>
            <a:spLocks noGrp="1"/>
          </p:cNvSpPr>
          <p:nvPr>
            <p:ph type="sldNum" sz="quarter" idx="10"/>
          </p:nvPr>
        </p:nvSpPr>
        <p:spPr/>
        <p:txBody>
          <a:bodyPr/>
          <a:lstStyle/>
          <a:p>
            <a:fld id="{2B5187D9-B6CF-584E-B953-EFEE8446E16B}" type="slidenum">
              <a:rPr lang="en-US" smtClean="0"/>
              <a:t>39</a:t>
            </a:fld>
            <a:endParaRPr lang="en-US"/>
          </a:p>
        </p:txBody>
      </p:sp>
    </p:spTree>
    <p:extLst>
      <p:ext uri="{BB962C8B-B14F-4D97-AF65-F5344CB8AC3E}">
        <p14:creationId xmlns:p14="http://schemas.microsoft.com/office/powerpoint/2010/main" val="876145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sulfur_assimilation_defects_iron_deficiency_anemia.pdf</a:t>
            </a:r>
            <a:endParaRPr lang="en-US" dirty="0" smtClean="0"/>
          </a:p>
          <a:p>
            <a:r>
              <a:rPr lang="en-US" dirty="0" err="1" smtClean="0"/>
              <a:t>Downregulated</a:t>
            </a:r>
            <a:r>
              <a:rPr lang="en-US" baseline="0" dirty="0" smtClean="0"/>
              <a:t> paper</a:t>
            </a:r>
            <a:endParaRPr lang="en-US" dirty="0"/>
          </a:p>
        </p:txBody>
      </p:sp>
      <p:sp>
        <p:nvSpPr>
          <p:cNvPr id="4" name="Slide Number Placeholder 3"/>
          <p:cNvSpPr>
            <a:spLocks noGrp="1"/>
          </p:cNvSpPr>
          <p:nvPr>
            <p:ph type="sldNum" sz="quarter" idx="10"/>
          </p:nvPr>
        </p:nvSpPr>
        <p:spPr/>
        <p:txBody>
          <a:bodyPr/>
          <a:lstStyle/>
          <a:p>
            <a:fld id="{2B5187D9-B6CF-584E-B953-EFEE8446E16B}" type="slidenum">
              <a:rPr lang="en-US" smtClean="0"/>
              <a:t>40</a:t>
            </a:fld>
            <a:endParaRPr lang="en-US"/>
          </a:p>
        </p:txBody>
      </p:sp>
    </p:spTree>
    <p:extLst>
      <p:ext uri="{BB962C8B-B14F-4D97-AF65-F5344CB8AC3E}">
        <p14:creationId xmlns:p14="http://schemas.microsoft.com/office/powerpoint/2010/main" val="1135038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Glyphosate/chemosphere_2017_glyphosate_histomorpholgical_changes_liver_guppies.pdf</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Anthony/scleroderma/glycine_699_pivotal_for_motor_activity_skeletal_myosin.pdf</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9E79961-F8F5-B045-8ED4-FCF5EC8A4362}" type="slidenum">
              <a:rPr lang="en-US" smtClean="0"/>
              <a:t>41</a:t>
            </a:fld>
            <a:endParaRPr lang="en-US"/>
          </a:p>
        </p:txBody>
      </p:sp>
    </p:spTree>
    <p:extLst>
      <p:ext uri="{BB962C8B-B14F-4D97-AF65-F5344CB8AC3E}">
        <p14:creationId xmlns:p14="http://schemas.microsoft.com/office/powerpoint/2010/main" val="3607172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Glyphosate/chemosphere_2017_glyphosate_histomorpholgical_changes_liver_guppies.pdf</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Anthony/scleroderma/glycine_699_pivotal_for_motor_activity_skeletal_myosin.pdf</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9E79961-F8F5-B045-8ED4-FCF5EC8A4362}" type="slidenum">
              <a:rPr lang="en-US" smtClean="0"/>
              <a:t>42</a:t>
            </a:fld>
            <a:endParaRPr lang="en-US"/>
          </a:p>
        </p:txBody>
      </p:sp>
    </p:spTree>
    <p:extLst>
      <p:ext uri="{BB962C8B-B14F-4D97-AF65-F5344CB8AC3E}">
        <p14:creationId xmlns:p14="http://schemas.microsoft.com/office/powerpoint/2010/main" val="3607172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Shaw_on_glyphosate_triplets_autism.text</a:t>
            </a:r>
            <a:endParaRPr lang="en-US" dirty="0" smtClean="0"/>
          </a:p>
          <a:p>
            <a:endParaRPr lang="en-US" dirty="0"/>
          </a:p>
        </p:txBody>
      </p:sp>
      <p:sp>
        <p:nvSpPr>
          <p:cNvPr id="4" name="Slide Number Placeholder 3"/>
          <p:cNvSpPr>
            <a:spLocks noGrp="1"/>
          </p:cNvSpPr>
          <p:nvPr>
            <p:ph type="sldNum" sz="quarter" idx="10"/>
          </p:nvPr>
        </p:nvSpPr>
        <p:spPr/>
        <p:txBody>
          <a:bodyPr/>
          <a:lstStyle/>
          <a:p>
            <a:fld id="{6D4A54A6-B959-0449-AF92-913A33D3C25E}" type="slidenum">
              <a:rPr lang="en-US" smtClean="0"/>
              <a:t>44</a:t>
            </a:fld>
            <a:endParaRPr lang="en-US"/>
          </a:p>
        </p:txBody>
      </p:sp>
    </p:spTree>
    <p:extLst>
      <p:ext uri="{BB962C8B-B14F-4D97-AF65-F5344CB8AC3E}">
        <p14:creationId xmlns:p14="http://schemas.microsoft.com/office/powerpoint/2010/main" val="1345819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Marty Michener!</a:t>
            </a:r>
          </a:p>
          <a:p>
            <a:r>
              <a:rPr lang="en-US" dirty="0" err="1" smtClean="0"/>
              <a:t>Sheehata</a:t>
            </a:r>
            <a:r>
              <a:rPr lang="en-US" baseline="0" dirty="0" smtClean="0"/>
              <a:t> paper.</a:t>
            </a:r>
          </a:p>
          <a:p>
            <a:endParaRPr lang="en-US" dirty="0"/>
          </a:p>
        </p:txBody>
      </p:sp>
      <p:sp>
        <p:nvSpPr>
          <p:cNvPr id="4" name="Slide Number Placeholder 3"/>
          <p:cNvSpPr>
            <a:spLocks noGrp="1"/>
          </p:cNvSpPr>
          <p:nvPr>
            <p:ph type="sldNum" sz="quarter" idx="10"/>
          </p:nvPr>
        </p:nvSpPr>
        <p:spPr/>
        <p:txBody>
          <a:bodyPr/>
          <a:lstStyle/>
          <a:p>
            <a:fld id="{154B04A2-0F66-074A-B390-049B87D12FEA}" type="slidenum">
              <a:rPr lang="en-US" smtClean="0"/>
              <a:t>45</a:t>
            </a:fld>
            <a:endParaRPr lang="en-US"/>
          </a:p>
        </p:txBody>
      </p:sp>
    </p:spTree>
    <p:extLst>
      <p:ext uri="{BB962C8B-B14F-4D97-AF65-F5344CB8AC3E}">
        <p14:creationId xmlns:p14="http://schemas.microsoft.com/office/powerpoint/2010/main" val="4120120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Cancer/</a:t>
            </a:r>
            <a:r>
              <a:rPr lang="en-US" dirty="0" err="1" smtClean="0"/>
              <a:t>sulfate_in_fetal_development.pdf</a:t>
            </a:r>
            <a:endParaRPr lang="en-US" dirty="0" smtClean="0"/>
          </a:p>
          <a:p>
            <a:r>
              <a:rPr lang="en-US" sz="1200" kern="1200" dirty="0" smtClean="0">
                <a:solidFill>
                  <a:schemeClr val="tx1"/>
                </a:solidFill>
                <a:latin typeface="+mn-lt"/>
                <a:ea typeface="+mn-ea"/>
                <a:cs typeface="+mn-cs"/>
              </a:rPr>
              <a:t> Dawson PA. Sulfate in fetal development. </a:t>
            </a:r>
            <a:r>
              <a:rPr lang="en-US" sz="1200" kern="1200" dirty="0" err="1" smtClean="0">
                <a:solidFill>
                  <a:schemeClr val="tx1"/>
                </a:solidFill>
                <a:latin typeface="+mn-lt"/>
                <a:ea typeface="+mn-ea"/>
                <a:cs typeface="+mn-cs"/>
              </a:rPr>
              <a:t>Semin</a:t>
            </a:r>
            <a:r>
              <a:rPr lang="en-US" sz="1200" kern="1200" dirty="0" smtClean="0">
                <a:solidFill>
                  <a:schemeClr val="tx1"/>
                </a:solidFill>
                <a:latin typeface="+mn-lt"/>
                <a:ea typeface="+mn-ea"/>
                <a:cs typeface="+mn-cs"/>
              </a:rPr>
              <a:t> Cell Dev </a:t>
            </a:r>
            <a:r>
              <a:rPr lang="en-US" sz="1200" kern="1200" dirty="0" err="1" smtClean="0">
                <a:solidFill>
                  <a:schemeClr val="tx1"/>
                </a:solidFill>
                <a:latin typeface="+mn-lt"/>
                <a:ea typeface="+mn-ea"/>
                <a:cs typeface="+mn-cs"/>
              </a:rPr>
              <a:t>Biol</a:t>
            </a:r>
            <a:r>
              <a:rPr lang="en-US" sz="1200" kern="1200" dirty="0" smtClean="0">
                <a:solidFill>
                  <a:schemeClr val="tx1"/>
                </a:solidFill>
                <a:latin typeface="+mn-lt"/>
                <a:ea typeface="+mn-ea"/>
                <a:cs typeface="+mn-cs"/>
              </a:rPr>
              <a:t> (2011), doi:10.1016/j.semcdb.2011.03.004</a:t>
            </a:r>
            <a:endParaRPr lang="en-US" dirty="0"/>
          </a:p>
        </p:txBody>
      </p:sp>
      <p:sp>
        <p:nvSpPr>
          <p:cNvPr id="4" name="Slide Number Placeholder 3"/>
          <p:cNvSpPr>
            <a:spLocks noGrp="1"/>
          </p:cNvSpPr>
          <p:nvPr>
            <p:ph type="sldNum" sz="quarter" idx="10"/>
          </p:nvPr>
        </p:nvSpPr>
        <p:spPr/>
        <p:txBody>
          <a:bodyPr/>
          <a:lstStyle/>
          <a:p>
            <a:fld id="{83BC2E42-A423-7645-BE7A-1573FF55B047}" type="slidenum">
              <a:rPr lang="en-US" smtClean="0"/>
              <a:pPr/>
              <a:t>48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Peter Good’s new article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latin typeface="+mn-lt"/>
                <a:ea typeface="+mn-ea"/>
                <a:cs typeface="+mn-cs"/>
              </a:rPr>
              <a:t>PeterGood_autism_glyphosate_2017.pdf </a:t>
            </a:r>
          </a:p>
          <a:p>
            <a:endParaRPr lang="en-US" dirty="0" smtClean="0"/>
          </a:p>
          <a:p>
            <a:r>
              <a:rPr lang="en-US" dirty="0" smtClean="0"/>
              <a:t>http://</a:t>
            </a:r>
            <a:r>
              <a:rPr lang="en-US" dirty="0" err="1" smtClean="0"/>
              <a:t>clinicalnutritionespen.com</a:t>
            </a:r>
            <a:r>
              <a:rPr lang="en-US" dirty="0" smtClean="0"/>
              <a:t>/article/S2405-4577(17)30102-X/abstract</a:t>
            </a:r>
            <a:endParaRPr lang="en-US" dirty="0"/>
          </a:p>
        </p:txBody>
      </p:sp>
      <p:sp>
        <p:nvSpPr>
          <p:cNvPr id="4" name="Slide Number Placeholder 3"/>
          <p:cNvSpPr>
            <a:spLocks noGrp="1"/>
          </p:cNvSpPr>
          <p:nvPr>
            <p:ph type="sldNum" sz="quarter" idx="10"/>
          </p:nvPr>
        </p:nvSpPr>
        <p:spPr/>
        <p:txBody>
          <a:bodyPr/>
          <a:lstStyle/>
          <a:p>
            <a:fld id="{2B5187D9-B6CF-584E-B953-EFEE8446E16B}" type="slidenum">
              <a:rPr lang="en-US" smtClean="0"/>
              <a:t>9</a:t>
            </a:fld>
            <a:endParaRPr lang="en-US"/>
          </a:p>
        </p:txBody>
      </p:sp>
    </p:spTree>
    <p:extLst>
      <p:ext uri="{BB962C8B-B14F-4D97-AF65-F5344CB8AC3E}">
        <p14:creationId xmlns:p14="http://schemas.microsoft.com/office/powerpoint/2010/main" val="3264579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Samantha/</a:t>
            </a:r>
            <a:r>
              <a:rPr lang="en-US" dirty="0" err="1" smtClean="0"/>
              <a:t>heparan_sulfate_deficiency_autism_postmortem_brain.pdf</a:t>
            </a:r>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49</a:t>
            </a:fld>
            <a:endParaRPr lang="en-US"/>
          </a:p>
        </p:txBody>
      </p:sp>
    </p:spTree>
    <p:extLst>
      <p:ext uri="{BB962C8B-B14F-4D97-AF65-F5344CB8AC3E}">
        <p14:creationId xmlns:p14="http://schemas.microsoft.com/office/powerpoint/2010/main" val="830201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Samantha/</a:t>
            </a:r>
            <a:r>
              <a:rPr lang="en-US" dirty="0" err="1" smtClean="0"/>
              <a:t>heparan_sulfate_deficiency_autism_postmortem_brain.pdf</a:t>
            </a:r>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50</a:t>
            </a:fld>
            <a:endParaRPr lang="en-US"/>
          </a:p>
        </p:txBody>
      </p:sp>
    </p:spTree>
    <p:extLst>
      <p:ext uri="{BB962C8B-B14F-4D97-AF65-F5344CB8AC3E}">
        <p14:creationId xmlns:p14="http://schemas.microsoft.com/office/powerpoint/2010/main" val="830201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err="1" smtClean="0"/>
              <a:t>csail</a:t>
            </a:r>
            <a:r>
              <a:rPr lang="en-US" dirty="0" smtClean="0"/>
              <a:t>/2018/Felix/</a:t>
            </a:r>
          </a:p>
          <a:p>
            <a:r>
              <a:rPr lang="en-US" dirty="0" smtClean="0"/>
              <a:t>./syndecan-2_induces_maturation_dendritic_spines_hippocampus_1999.pdf</a:t>
            </a:r>
          </a:p>
          <a:p>
            <a:r>
              <a:rPr lang="en-US" dirty="0" smtClean="0"/>
              <a:t>This is good for </a:t>
            </a:r>
            <a:r>
              <a:rPr lang="en-US" dirty="0" err="1" smtClean="0"/>
              <a:t>ser-gly</a:t>
            </a:r>
            <a:r>
              <a:rPr lang="en-US" dirty="0" smtClean="0"/>
              <a:t> reference:</a:t>
            </a:r>
          </a:p>
          <a:p>
            <a:r>
              <a:rPr lang="en-US" dirty="0" smtClean="0"/>
              <a:t>./Zhang_1995_serine_glycine_sequence_binds_heparan_sulfate.pdf</a:t>
            </a:r>
          </a:p>
          <a:p>
            <a:r>
              <a:rPr lang="en-US" dirty="0" smtClean="0"/>
              <a:t>**L Zhang et al. JBC 1995; 270(45) Nov 10, 27127-27135. </a:t>
            </a:r>
          </a:p>
          <a:p>
            <a:endParaRPr lang="en-US" dirty="0" smtClean="0"/>
          </a:p>
          <a:p>
            <a:r>
              <a:rPr lang="en-US" dirty="0" smtClean="0"/>
              <a:t>./</a:t>
            </a:r>
            <a:r>
              <a:rPr lang="en-US" dirty="0" err="1" smtClean="0"/>
              <a:t>dendritic_spine_dysgenesis_in_autism.pdf</a:t>
            </a:r>
            <a:endParaRPr lang="en-US" dirty="0" smtClean="0"/>
          </a:p>
          <a:p>
            <a:r>
              <a:rPr lang="en-US" dirty="0" smtClean="0"/>
              <a:t>***M Phillips and L </a:t>
            </a:r>
            <a:r>
              <a:rPr lang="en-US" dirty="0" err="1" smtClean="0"/>
              <a:t>Pozzo</a:t>
            </a:r>
            <a:r>
              <a:rPr lang="en-US" dirty="0" smtClean="0"/>
              <a:t>-Miller. </a:t>
            </a:r>
            <a:r>
              <a:rPr lang="en-US" dirty="0" err="1" smtClean="0"/>
              <a:t>Neurosci</a:t>
            </a:r>
            <a:r>
              <a:rPr lang="en-US" dirty="0" smtClean="0"/>
              <a:t> </a:t>
            </a:r>
            <a:r>
              <a:rPr lang="en-US" dirty="0" err="1" smtClean="0"/>
              <a:t>Lett</a:t>
            </a:r>
            <a:r>
              <a:rPr lang="en-US" dirty="0" smtClean="0"/>
              <a:t>. 2015; 601: 30-40</a:t>
            </a:r>
            <a:endParaRPr lang="en-US" dirty="0"/>
          </a:p>
        </p:txBody>
      </p:sp>
      <p:sp>
        <p:nvSpPr>
          <p:cNvPr id="4" name="Slide Number Placeholder 3"/>
          <p:cNvSpPr>
            <a:spLocks noGrp="1"/>
          </p:cNvSpPr>
          <p:nvPr>
            <p:ph type="sldNum" sz="quarter" idx="10"/>
          </p:nvPr>
        </p:nvSpPr>
        <p:spPr/>
        <p:txBody>
          <a:bodyPr/>
          <a:lstStyle/>
          <a:p>
            <a:fld id="{2B5187D9-B6CF-584E-B953-EFEE8446E16B}" type="slidenum">
              <a:rPr lang="en-US" smtClean="0"/>
              <a:t>51</a:t>
            </a:fld>
            <a:endParaRPr lang="en-US"/>
          </a:p>
        </p:txBody>
      </p:sp>
    </p:spTree>
    <p:extLst>
      <p:ext uri="{BB962C8B-B14F-4D97-AF65-F5344CB8AC3E}">
        <p14:creationId xmlns:p14="http://schemas.microsoft.com/office/powerpoint/2010/main" val="2616918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are they?</a:t>
            </a:r>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52</a:t>
            </a:fld>
            <a:endParaRPr lang="en-US"/>
          </a:p>
        </p:txBody>
      </p:sp>
    </p:spTree>
    <p:extLst>
      <p:ext uri="{BB962C8B-B14F-4D97-AF65-F5344CB8AC3E}">
        <p14:creationId xmlns:p14="http://schemas.microsoft.com/office/powerpoint/2010/main" val="3734777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are they?</a:t>
            </a:r>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53</a:t>
            </a:fld>
            <a:endParaRPr lang="en-US"/>
          </a:p>
        </p:txBody>
      </p:sp>
    </p:spTree>
    <p:extLst>
      <p:ext uri="{BB962C8B-B14F-4D97-AF65-F5344CB8AC3E}">
        <p14:creationId xmlns:p14="http://schemas.microsoft.com/office/powerpoint/2010/main" val="3734777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vitaminK</a:t>
            </a:r>
            <a:r>
              <a:rPr lang="en-US" dirty="0" smtClean="0"/>
              <a:t>/mice_no_heparan_sulfate_get_autism_2012.pdf</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a:t>
            </a:r>
            <a:r>
              <a:rPr lang="cs-CZ" dirty="0" err="1" smtClean="0"/>
              <a:t>amantha</a:t>
            </a:r>
            <a:r>
              <a:rPr lang="cs-CZ" dirty="0" smtClean="0"/>
              <a:t>/</a:t>
            </a:r>
            <a:r>
              <a:rPr lang="cs-CZ" dirty="0" err="1" smtClean="0"/>
              <a:t>heparan_sulfate_knockout_mice_get_autism.pdf</a:t>
            </a:r>
            <a:endParaRPr lang="cs-CZ" dirty="0" smtClean="0"/>
          </a:p>
          <a:p>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54</a:t>
            </a:fld>
            <a:endParaRPr lang="en-US"/>
          </a:p>
        </p:txBody>
      </p:sp>
    </p:spTree>
    <p:extLst>
      <p:ext uri="{BB962C8B-B14F-4D97-AF65-F5344CB8AC3E}">
        <p14:creationId xmlns:p14="http://schemas.microsoft.com/office/powerpoint/2010/main" val="310209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vitaminK</a:t>
            </a:r>
            <a:r>
              <a:rPr lang="en-US" dirty="0" smtClean="0"/>
              <a:t>/mice_no_heparan_sulfate_get_autism_2012.pdf</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a:t>
            </a:r>
            <a:r>
              <a:rPr lang="cs-CZ" dirty="0" err="1" smtClean="0"/>
              <a:t>amantha</a:t>
            </a:r>
            <a:r>
              <a:rPr lang="cs-CZ" dirty="0" smtClean="0"/>
              <a:t>/</a:t>
            </a:r>
            <a:r>
              <a:rPr lang="cs-CZ" dirty="0" err="1" smtClean="0"/>
              <a:t>heparan_sulfate_knockout_mice_get_autism.pdf</a:t>
            </a:r>
            <a:endParaRPr lang="cs-CZ" dirty="0" smtClean="0"/>
          </a:p>
          <a:p>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55</a:t>
            </a:fld>
            <a:endParaRPr lang="en-US"/>
          </a:p>
        </p:txBody>
      </p:sp>
    </p:spTree>
    <p:extLst>
      <p:ext uri="{BB962C8B-B14F-4D97-AF65-F5344CB8AC3E}">
        <p14:creationId xmlns:p14="http://schemas.microsoft.com/office/powerpoint/2010/main" val="310209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Samantha/Sulfate\ low\ in\ BTBR\ autistic\ mice\ 2012.pdf </a:t>
            </a:r>
            <a:endParaRPr lang="en-US" dirty="0"/>
          </a:p>
        </p:txBody>
      </p:sp>
      <p:sp>
        <p:nvSpPr>
          <p:cNvPr id="4" name="Slide Number Placeholder 3"/>
          <p:cNvSpPr>
            <a:spLocks noGrp="1"/>
          </p:cNvSpPr>
          <p:nvPr>
            <p:ph type="sldNum" sz="quarter" idx="10"/>
          </p:nvPr>
        </p:nvSpPr>
        <p:spPr/>
        <p:txBody>
          <a:bodyPr/>
          <a:lstStyle/>
          <a:p>
            <a:fld id="{2B5187D9-B6CF-584E-B953-EFEE8446E16B}" type="slidenum">
              <a:rPr lang="en-US" smtClean="0"/>
              <a:t>56</a:t>
            </a:fld>
            <a:endParaRPr lang="en-US"/>
          </a:p>
        </p:txBody>
      </p:sp>
    </p:spTree>
    <p:extLst>
      <p:ext uri="{BB962C8B-B14F-4D97-AF65-F5344CB8AC3E}">
        <p14:creationId xmlns:p14="http://schemas.microsoft.com/office/powerpoint/2010/main" val="29851824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are they?</a:t>
            </a:r>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57</a:t>
            </a:fld>
            <a:endParaRPr lang="en-US"/>
          </a:p>
        </p:txBody>
      </p:sp>
    </p:spTree>
    <p:extLst>
      <p:ext uri="{BB962C8B-B14F-4D97-AF65-F5344CB8AC3E}">
        <p14:creationId xmlns:p14="http://schemas.microsoft.com/office/powerpoint/2010/main" val="37347778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Samantha/Sulfate\ low\ in\ BTBR\ autistic\ mice\ 2012.pdf</a:t>
            </a:r>
            <a:endParaRPr lang="en-US" dirty="0"/>
          </a:p>
        </p:txBody>
      </p:sp>
      <p:sp>
        <p:nvSpPr>
          <p:cNvPr id="4" name="Slide Number Placeholder 3"/>
          <p:cNvSpPr>
            <a:spLocks noGrp="1"/>
          </p:cNvSpPr>
          <p:nvPr>
            <p:ph type="sldNum" sz="quarter" idx="10"/>
          </p:nvPr>
        </p:nvSpPr>
        <p:spPr/>
        <p:txBody>
          <a:bodyPr/>
          <a:lstStyle/>
          <a:p>
            <a:fld id="{2B5187D9-B6CF-584E-B953-EFEE8446E16B}" type="slidenum">
              <a:rPr lang="en-US" smtClean="0"/>
              <a:t>58</a:t>
            </a:fld>
            <a:endParaRPr lang="en-US"/>
          </a:p>
        </p:txBody>
      </p:sp>
    </p:spTree>
    <p:extLst>
      <p:ext uri="{BB962C8B-B14F-4D97-AF65-F5344CB8AC3E}">
        <p14:creationId xmlns:p14="http://schemas.microsoft.com/office/powerpoint/2010/main" val="1008132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latin typeface="+mn-lt"/>
                <a:ea typeface="+mn-ea"/>
                <a:cs typeface="+mn-cs"/>
              </a:rPr>
              <a:t>Walker_et_al_unique_gene_expression_profile_ASD_2013.pdf </a:t>
            </a:r>
          </a:p>
          <a:p>
            <a:endParaRPr lang="en-US" dirty="0"/>
          </a:p>
        </p:txBody>
      </p:sp>
      <p:sp>
        <p:nvSpPr>
          <p:cNvPr id="4" name="Slide Number Placeholder 3"/>
          <p:cNvSpPr>
            <a:spLocks noGrp="1"/>
          </p:cNvSpPr>
          <p:nvPr>
            <p:ph type="sldNum" sz="quarter" idx="10"/>
          </p:nvPr>
        </p:nvSpPr>
        <p:spPr/>
        <p:txBody>
          <a:bodyPr/>
          <a:lstStyle/>
          <a:p>
            <a:fld id="{2B5187D9-B6CF-584E-B953-EFEE8446E16B}" type="slidenum">
              <a:rPr lang="en-US" smtClean="0"/>
              <a:t>19</a:t>
            </a:fld>
            <a:endParaRPr lang="en-US"/>
          </a:p>
        </p:txBody>
      </p:sp>
    </p:spTree>
    <p:extLst>
      <p:ext uri="{BB962C8B-B14F-4D97-AF65-F5344CB8AC3E}">
        <p14:creationId xmlns:p14="http://schemas.microsoft.com/office/powerpoint/2010/main" val="27991601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SteveKette</a:t>
            </a:r>
            <a:r>
              <a:rPr lang="en-US" dirty="0" smtClean="0"/>
              <a:t>/</a:t>
            </a:r>
            <a:r>
              <a:rPr lang="en-US" dirty="0" err="1" smtClean="0"/>
              <a:t>vitamin_D_regulates_sulfate_kidney.pdf</a:t>
            </a:r>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59</a:t>
            </a:fld>
            <a:endParaRPr lang="en-US"/>
          </a:p>
        </p:txBody>
      </p:sp>
    </p:spTree>
    <p:extLst>
      <p:ext uri="{BB962C8B-B14F-4D97-AF65-F5344CB8AC3E}">
        <p14:creationId xmlns:p14="http://schemas.microsoft.com/office/powerpoint/2010/main" val="6795489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Treasures/</a:t>
            </a:r>
            <a:r>
              <a:rPr lang="en-US" dirty="0" err="1" smtClean="0"/>
              <a:t>inflammation_and_vitaminD_supplements_bad.pdf</a:t>
            </a:r>
            <a:r>
              <a:rPr lang="en-US" dirty="0" smtClean="0"/>
              <a:t> </a:t>
            </a:r>
          </a:p>
          <a:p>
            <a:endParaRPr lang="en-US" dirty="0" smtClean="0"/>
          </a:p>
          <a:p>
            <a:r>
              <a:rPr lang="en-US" dirty="0" smtClean="0"/>
              <a:t>Brilliant paper!!!</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60</a:t>
            </a:fld>
            <a:endParaRPr lang="en-US"/>
          </a:p>
        </p:txBody>
      </p:sp>
    </p:spTree>
    <p:extLst>
      <p:ext uri="{BB962C8B-B14F-4D97-AF65-F5344CB8AC3E}">
        <p14:creationId xmlns:p14="http://schemas.microsoft.com/office/powerpoint/2010/main" val="10706437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csail</a:t>
            </a:r>
            <a:r>
              <a:rPr lang="en-US" dirty="0" smtClean="0"/>
              <a:t>/2018/books/</a:t>
            </a:r>
            <a:r>
              <a:rPr lang="en-US" sz="1200" kern="1200" dirty="0" smtClean="0">
                <a:solidFill>
                  <a:schemeClr val="tx1"/>
                </a:solidFill>
                <a:latin typeface="+mn-lt"/>
                <a:ea typeface="+mn-ea"/>
                <a:cs typeface="+mn-cs"/>
              </a:rPr>
              <a:t>autismcachannelopathyPart1.pdf</a:t>
            </a:r>
          </a:p>
          <a:p>
            <a:endParaRPr lang="en-US" dirty="0"/>
          </a:p>
        </p:txBody>
      </p:sp>
      <p:sp>
        <p:nvSpPr>
          <p:cNvPr id="4" name="Slide Number Placeholder 3"/>
          <p:cNvSpPr>
            <a:spLocks noGrp="1"/>
          </p:cNvSpPr>
          <p:nvPr>
            <p:ph type="sldNum" sz="quarter" idx="10"/>
          </p:nvPr>
        </p:nvSpPr>
        <p:spPr/>
        <p:txBody>
          <a:bodyPr/>
          <a:lstStyle/>
          <a:p>
            <a:fld id="{C450D85E-44D9-C248-8E48-2E03A58B2572}" type="slidenum">
              <a:rPr lang="en-US" smtClean="0"/>
              <a:t>65</a:t>
            </a:fld>
            <a:endParaRPr lang="en-US"/>
          </a:p>
        </p:txBody>
      </p:sp>
    </p:spTree>
    <p:extLst>
      <p:ext uri="{BB962C8B-B14F-4D97-AF65-F5344CB8AC3E}">
        <p14:creationId xmlns:p14="http://schemas.microsoft.com/office/powerpoint/2010/main" val="30832056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calcium_channel_dysfunction_arrhythmia_autism.pdf</a:t>
            </a:r>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C450D85E-44D9-C248-8E48-2E03A58B2572}" type="slidenum">
              <a:rPr lang="en-US" smtClean="0"/>
              <a:t>66</a:t>
            </a:fld>
            <a:endParaRPr lang="en-US"/>
          </a:p>
        </p:txBody>
      </p:sp>
    </p:spTree>
    <p:extLst>
      <p:ext uri="{BB962C8B-B14F-4D97-AF65-F5344CB8AC3E}">
        <p14:creationId xmlns:p14="http://schemas.microsoft.com/office/powerpoint/2010/main" val="41206718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AutismOne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calcium_channel_dysfunction_arrhythmia_autism.pdf</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 =</a:t>
            </a:r>
            <a:r>
              <a:rPr lang="en-US" sz="1200" kern="1200" baseline="0" dirty="0" smtClean="0">
                <a:solidFill>
                  <a:schemeClr val="tx1"/>
                </a:solidFill>
                <a:latin typeface="+mn-lt"/>
                <a:ea typeface="+mn-ea"/>
                <a:cs typeface="+mn-cs"/>
              </a:rPr>
              <a:t> arginine</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450D85E-44D9-C248-8E48-2E03A58B2572}" type="slidenum">
              <a:rPr lang="en-US" smtClean="0"/>
              <a:t>67</a:t>
            </a:fld>
            <a:endParaRPr lang="en-US"/>
          </a:p>
        </p:txBody>
      </p:sp>
    </p:spTree>
    <p:extLst>
      <p:ext uri="{BB962C8B-B14F-4D97-AF65-F5344CB8AC3E}">
        <p14:creationId xmlns:p14="http://schemas.microsoft.com/office/powerpoint/2010/main" val="38979361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2018/Anthony/</a:t>
            </a:r>
            <a:r>
              <a:rPr lang="en-US" dirty="0" err="1" smtClean="0"/>
              <a:t>calcium_channel_glycine_mutations_Timothy_syndrome.text</a:t>
            </a:r>
            <a:endParaRPr lang="en-US" dirty="0" smtClean="0"/>
          </a:p>
          <a:p>
            <a:endParaRPr lang="en-US" dirty="0" smtClean="0"/>
          </a:p>
          <a:p>
            <a:r>
              <a:rPr lang="en-US" dirty="0" smtClean="0"/>
              <a:t>./</a:t>
            </a:r>
            <a:r>
              <a:rPr lang="en-US" dirty="0" err="1" smtClean="0"/>
              <a:t>L_type_calcium_channnels_conserved_glycine.pdf</a:t>
            </a:r>
            <a:endParaRPr lang="en-US" dirty="0"/>
          </a:p>
        </p:txBody>
      </p:sp>
      <p:sp>
        <p:nvSpPr>
          <p:cNvPr id="4" name="Slide Number Placeholder 3"/>
          <p:cNvSpPr>
            <a:spLocks noGrp="1"/>
          </p:cNvSpPr>
          <p:nvPr>
            <p:ph type="sldNum" sz="quarter" idx="10"/>
          </p:nvPr>
        </p:nvSpPr>
        <p:spPr/>
        <p:txBody>
          <a:bodyPr/>
          <a:lstStyle/>
          <a:p>
            <a:fld id="{C450D85E-44D9-C248-8E48-2E03A58B2572}" type="slidenum">
              <a:rPr lang="en-US" smtClean="0"/>
              <a:t>68</a:t>
            </a:fld>
            <a:endParaRPr lang="en-US"/>
          </a:p>
        </p:txBody>
      </p:sp>
    </p:spTree>
    <p:extLst>
      <p:ext uri="{BB962C8B-B14F-4D97-AF65-F5344CB8AC3E}">
        <p14:creationId xmlns:p14="http://schemas.microsoft.com/office/powerpoint/2010/main" val="4976047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2018/Anthony/</a:t>
            </a:r>
            <a:r>
              <a:rPr lang="en-US" dirty="0" err="1" smtClean="0"/>
              <a:t>calcium_channel_glycine_mutations_Timothy_syndrome.text</a:t>
            </a:r>
            <a:endParaRPr lang="en-US" dirty="0" smtClean="0"/>
          </a:p>
          <a:p>
            <a:endParaRPr lang="en-US" dirty="0" smtClean="0"/>
          </a:p>
          <a:p>
            <a:r>
              <a:rPr lang="en-US" dirty="0" smtClean="0"/>
              <a:t>./</a:t>
            </a:r>
            <a:r>
              <a:rPr lang="en-US" dirty="0" err="1" smtClean="0"/>
              <a:t>L_type_calcium_channnels_conserved_glycine.pdf</a:t>
            </a:r>
            <a:endParaRPr lang="en-US" dirty="0"/>
          </a:p>
        </p:txBody>
      </p:sp>
      <p:sp>
        <p:nvSpPr>
          <p:cNvPr id="4" name="Slide Number Placeholder 3"/>
          <p:cNvSpPr>
            <a:spLocks noGrp="1"/>
          </p:cNvSpPr>
          <p:nvPr>
            <p:ph type="sldNum" sz="quarter" idx="10"/>
          </p:nvPr>
        </p:nvSpPr>
        <p:spPr/>
        <p:txBody>
          <a:bodyPr/>
          <a:lstStyle/>
          <a:p>
            <a:fld id="{C450D85E-44D9-C248-8E48-2E03A58B2572}" type="slidenum">
              <a:rPr lang="en-US" smtClean="0"/>
              <a:t>69</a:t>
            </a:fld>
            <a:endParaRPr lang="en-US"/>
          </a:p>
        </p:txBody>
      </p:sp>
    </p:spTree>
    <p:extLst>
      <p:ext uri="{BB962C8B-B14F-4D97-AF65-F5344CB8AC3E}">
        <p14:creationId xmlns:p14="http://schemas.microsoft.com/office/powerpoint/2010/main" val="41795497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smtClean="0"/>
              <a:t>L_type_calcium_channnels_conserved_glycine.pdf</a:t>
            </a:r>
            <a:endParaRPr lang="en-US"/>
          </a:p>
        </p:txBody>
      </p:sp>
      <p:sp>
        <p:nvSpPr>
          <p:cNvPr id="4" name="Slide Number Placeholder 3"/>
          <p:cNvSpPr>
            <a:spLocks noGrp="1"/>
          </p:cNvSpPr>
          <p:nvPr>
            <p:ph type="sldNum" sz="quarter" idx="10"/>
          </p:nvPr>
        </p:nvSpPr>
        <p:spPr/>
        <p:txBody>
          <a:bodyPr/>
          <a:lstStyle/>
          <a:p>
            <a:fld id="{C450D85E-44D9-C248-8E48-2E03A58B2572}" type="slidenum">
              <a:rPr lang="en-US" smtClean="0"/>
              <a:t>70</a:t>
            </a:fld>
            <a:endParaRPr lang="en-US"/>
          </a:p>
        </p:txBody>
      </p:sp>
    </p:spTree>
    <p:extLst>
      <p:ext uri="{BB962C8B-B14F-4D97-AF65-F5344CB8AC3E}">
        <p14:creationId xmlns:p14="http://schemas.microsoft.com/office/powerpoint/2010/main" val="4976047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t>Glyphosate/</a:t>
            </a:r>
            <a:r>
              <a:rPr lang="en-US" sz="1200" kern="1200" smtClean="0">
                <a:solidFill>
                  <a:schemeClr val="tx1"/>
                </a:solidFill>
                <a:latin typeface="+mn-lt"/>
                <a:ea typeface="+mn-ea"/>
                <a:cs typeface="+mn-cs"/>
              </a:rPr>
              <a:t>glyphosate_mouse_testis_seralini_2013.pdf </a:t>
            </a:r>
          </a:p>
          <a:p>
            <a:endParaRPr lang="en-US" dirty="0"/>
          </a:p>
        </p:txBody>
      </p:sp>
      <p:sp>
        <p:nvSpPr>
          <p:cNvPr id="4" name="Slide Number Placeholder 3"/>
          <p:cNvSpPr>
            <a:spLocks noGrp="1"/>
          </p:cNvSpPr>
          <p:nvPr>
            <p:ph type="sldNum" sz="quarter" idx="10"/>
          </p:nvPr>
        </p:nvSpPr>
        <p:spPr/>
        <p:txBody>
          <a:bodyPr/>
          <a:lstStyle/>
          <a:p>
            <a:fld id="{D5B5BEAA-7966-6643-81D3-63FD5EE07F82}" type="slidenum">
              <a:rPr lang="en-US" smtClean="0"/>
              <a:t>71</a:t>
            </a:fld>
            <a:endParaRPr lang="en-US"/>
          </a:p>
        </p:txBody>
      </p:sp>
    </p:spTree>
    <p:extLst>
      <p:ext uri="{BB962C8B-B14F-4D97-AF65-F5344CB8AC3E}">
        <p14:creationId xmlns:p14="http://schemas.microsoft.com/office/powerpoint/2010/main" val="18282829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Glyphosate/glyphosate_cardiotoxic_effects_rat_ventricular_myocardium_in_vitro_Seralini_2016.pdf</a:t>
            </a:r>
            <a:endParaRPr lang="en-US" dirty="0"/>
          </a:p>
        </p:txBody>
      </p:sp>
      <p:sp>
        <p:nvSpPr>
          <p:cNvPr id="4" name="Slide Number Placeholder 3"/>
          <p:cNvSpPr>
            <a:spLocks noGrp="1"/>
          </p:cNvSpPr>
          <p:nvPr>
            <p:ph type="sldNum" sz="quarter" idx="10"/>
          </p:nvPr>
        </p:nvSpPr>
        <p:spPr/>
        <p:txBody>
          <a:bodyPr/>
          <a:lstStyle/>
          <a:p>
            <a:fld id="{C450D85E-44D9-C248-8E48-2E03A58B2572}" type="slidenum">
              <a:rPr lang="en-US" smtClean="0"/>
              <a:t>72</a:t>
            </a:fld>
            <a:endParaRPr lang="en-US"/>
          </a:p>
        </p:txBody>
      </p:sp>
    </p:spTree>
    <p:extLst>
      <p:ext uri="{BB962C8B-B14F-4D97-AF65-F5344CB8AC3E}">
        <p14:creationId xmlns:p14="http://schemas.microsoft.com/office/powerpoint/2010/main" val="3445315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Excellent article!!</a:t>
            </a:r>
          </a:p>
          <a:p>
            <a:r>
              <a:rPr lang="en-US" dirty="0" smtClean="0"/>
              <a:t>./</a:t>
            </a:r>
            <a:r>
              <a:rPr lang="en-US" dirty="0" err="1" smtClean="0"/>
              <a:t>glyphosate_vaccines_autism.pdf</a:t>
            </a:r>
            <a:endParaRPr lang="en-US" dirty="0" smtClean="0"/>
          </a:p>
          <a:p>
            <a:r>
              <a:rPr lang="en-US" dirty="0" smtClean="0"/>
              <a:t>http://</a:t>
            </a:r>
            <a:r>
              <a:rPr lang="en-US" dirty="0" err="1" smtClean="0"/>
              <a:t>kinseimindbody.com</a:t>
            </a:r>
            <a:r>
              <a:rPr lang="en-US" dirty="0" smtClean="0"/>
              <a:t>/synergistic-destruction-how-vaccines-and-gmos-converge-to-fuel-autism-and-neurodegenerative-conditions/</a:t>
            </a:r>
            <a:endParaRPr lang="en-US" dirty="0"/>
          </a:p>
        </p:txBody>
      </p:sp>
      <p:sp>
        <p:nvSpPr>
          <p:cNvPr id="4" name="Slide Number Placeholder 3"/>
          <p:cNvSpPr>
            <a:spLocks noGrp="1"/>
          </p:cNvSpPr>
          <p:nvPr>
            <p:ph type="sldNum" sz="quarter" idx="10"/>
          </p:nvPr>
        </p:nvSpPr>
        <p:spPr/>
        <p:txBody>
          <a:bodyPr/>
          <a:lstStyle/>
          <a:p>
            <a:fld id="{19E79961-F8F5-B045-8ED4-FCF5EC8A4362}" type="slidenum">
              <a:rPr lang="en-US" smtClean="0"/>
              <a:t>20</a:t>
            </a:fld>
            <a:endParaRPr lang="en-US"/>
          </a:p>
        </p:txBody>
      </p:sp>
    </p:spTree>
    <p:extLst>
      <p:ext uri="{BB962C8B-B14F-4D97-AF65-F5344CB8AC3E}">
        <p14:creationId xmlns:p14="http://schemas.microsoft.com/office/powerpoint/2010/main" val="15573285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Glyphosate/mechanisms_glyphosate_neurotoxicity_glutamate_rats_2014.pdf </a:t>
            </a:r>
          </a:p>
          <a:p>
            <a:endParaRPr lang="en-US" dirty="0" smtClean="0"/>
          </a:p>
          <a:p>
            <a:r>
              <a:rPr lang="en-US" dirty="0" smtClean="0"/>
              <a:t>http://</a:t>
            </a:r>
            <a:r>
              <a:rPr lang="en-US" dirty="0" err="1" smtClean="0"/>
              <a:t>www.greenmedinfo.com</a:t>
            </a:r>
            <a:r>
              <a:rPr lang="en-US" dirty="0" smtClean="0"/>
              <a:t>/blog/roundup-</a:t>
            </a:r>
            <a:r>
              <a:rPr lang="en-US" dirty="0" err="1" smtClean="0"/>
              <a:t>weedkiller</a:t>
            </a:r>
            <a:r>
              <a:rPr lang="en-US" dirty="0" smtClean="0"/>
              <a:t>-brain-damaging-neurotoxin</a:t>
            </a:r>
          </a:p>
          <a:p>
            <a:r>
              <a:rPr lang="en-US" dirty="0" smtClean="0"/>
              <a:t>acute exposure (30 minutes) and chronic (pregnancy and lactation) exposure.</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err="1" smtClean="0">
                <a:ln>
                  <a:noFill/>
                </a:ln>
                <a:solidFill>
                  <a:prstClr val="black"/>
                </a:solidFill>
                <a:effectLst/>
                <a:uLnTx/>
                <a:uFillTx/>
                <a:latin typeface="+mn-lt"/>
                <a:ea typeface="+mn-ea"/>
                <a:cs typeface="+mn-cs"/>
              </a:rPr>
              <a:t>Why</a:t>
            </a:r>
            <a:r>
              <a:rPr kumimoji="0" lang="fr-FR" sz="2000" b="0" i="0" u="none" strike="noStrike" kern="1200" cap="none" spc="0" normalizeH="0" baseline="0" noProof="0" dirty="0" smtClean="0">
                <a:ln>
                  <a:noFill/>
                </a:ln>
                <a:solidFill>
                  <a:prstClr val="black"/>
                </a:solidFill>
                <a:effectLst/>
                <a:uLnTx/>
                <a:uFillTx/>
                <a:latin typeface="+mn-lt"/>
                <a:ea typeface="+mn-ea"/>
                <a:cs typeface="+mn-cs"/>
              </a:rPr>
              <a:t> </a:t>
            </a:r>
            <a:r>
              <a:rPr kumimoji="0" lang="fr-FR" sz="2000" b="0" i="0" u="none" strike="noStrike" kern="1200" cap="none" spc="0" normalizeH="0" baseline="0" noProof="0" dirty="0" err="1" smtClean="0">
                <a:ln>
                  <a:noFill/>
                </a:ln>
                <a:solidFill>
                  <a:prstClr val="black"/>
                </a:solidFill>
                <a:effectLst/>
                <a:uLnTx/>
                <a:uFillTx/>
                <a:latin typeface="+mn-lt"/>
                <a:ea typeface="+mn-ea"/>
                <a:cs typeface="+mn-cs"/>
              </a:rPr>
              <a:t>was</a:t>
            </a:r>
            <a:r>
              <a:rPr kumimoji="0" lang="fr-FR" sz="2000" b="0" i="0" u="none" strike="noStrike" kern="1200" cap="none" spc="0" normalizeH="0" baseline="0" noProof="0" dirty="0" smtClean="0">
                <a:ln>
                  <a:noFill/>
                </a:ln>
                <a:solidFill>
                  <a:prstClr val="black"/>
                </a:solidFill>
                <a:effectLst/>
                <a:uLnTx/>
                <a:uFillTx/>
                <a:latin typeface="+mn-lt"/>
                <a:ea typeface="+mn-ea"/>
                <a:cs typeface="+mn-cs"/>
              </a:rPr>
              <a:t> </a:t>
            </a:r>
            <a:r>
              <a:rPr kumimoji="0" lang="fr-FR" sz="2000" b="0" i="0" u="none" strike="noStrike" kern="1200" cap="none" spc="0" normalizeH="0" baseline="0" noProof="0" dirty="0" err="1" smtClean="0">
                <a:ln>
                  <a:noFill/>
                </a:ln>
                <a:solidFill>
                  <a:prstClr val="black"/>
                </a:solidFill>
                <a:effectLst/>
                <a:uLnTx/>
                <a:uFillTx/>
                <a:latin typeface="+mn-lt"/>
                <a:ea typeface="+mn-ea"/>
                <a:cs typeface="+mn-cs"/>
              </a:rPr>
              <a:t>this</a:t>
            </a:r>
            <a:r>
              <a:rPr kumimoji="0" lang="fr-FR" sz="2000" b="0" i="0" u="none" strike="noStrike" kern="1200" cap="none" spc="0" normalizeH="0" baseline="0" noProof="0" dirty="0" smtClean="0">
                <a:ln>
                  <a:noFill/>
                </a:ln>
                <a:solidFill>
                  <a:prstClr val="black"/>
                </a:solidFill>
                <a:effectLst/>
                <a:uLnTx/>
                <a:uFillTx/>
                <a:latin typeface="+mn-lt"/>
                <a:ea typeface="+mn-ea"/>
                <a:cs typeface="+mn-cs"/>
              </a:rPr>
              <a:t> </a:t>
            </a:r>
            <a:r>
              <a:rPr kumimoji="0" lang="fr-FR" sz="2000" b="0" i="0" u="none" strike="noStrike" kern="1200" cap="none" spc="0" normalizeH="0" baseline="0" noProof="0" dirty="0" err="1" smtClean="0">
                <a:ln>
                  <a:noFill/>
                </a:ln>
                <a:solidFill>
                  <a:prstClr val="black"/>
                </a:solidFill>
                <a:effectLst/>
                <a:uLnTx/>
                <a:uFillTx/>
                <a:latin typeface="+mn-lt"/>
                <a:ea typeface="+mn-ea"/>
                <a:cs typeface="+mn-cs"/>
              </a:rPr>
              <a:t>referenced</a:t>
            </a:r>
            <a:r>
              <a:rPr kumimoji="0" lang="fr-FR" sz="20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err="1" smtClean="0">
                <a:ln>
                  <a:noFill/>
                </a:ln>
                <a:solidFill>
                  <a:prstClr val="black"/>
                </a:solidFill>
                <a:effectLst/>
                <a:uLnTx/>
                <a:uFillTx/>
                <a:latin typeface="+mn-lt"/>
                <a:ea typeface="+mn-ea"/>
                <a:cs typeface="+mn-cs"/>
              </a:rPr>
              <a:t>T</a:t>
            </a:r>
            <a:r>
              <a:rPr kumimoji="0" lang="fr-FR" sz="2000" b="0" i="0" u="none" strike="noStrike" kern="1200" cap="none" spc="0" normalizeH="0" baseline="0" noProof="0" dirty="0" smtClean="0">
                <a:ln>
                  <a:noFill/>
                </a:ln>
                <a:solidFill>
                  <a:prstClr val="black"/>
                </a:solidFill>
                <a:effectLst/>
                <a:uLnTx/>
                <a:uFillTx/>
                <a:latin typeface="+mn-lt"/>
                <a:ea typeface="+mn-ea"/>
                <a:cs typeface="+mn-cs"/>
              </a:rPr>
              <a:t>. Bohn et al. Food </a:t>
            </a:r>
            <a:r>
              <a:rPr kumimoji="0" lang="fr-FR" sz="2000" b="0" i="0" u="none" strike="noStrike" kern="1200" cap="none" spc="0" normalizeH="0" baseline="0" noProof="0" dirty="0" err="1" smtClean="0">
                <a:ln>
                  <a:noFill/>
                </a:ln>
                <a:solidFill>
                  <a:prstClr val="black"/>
                </a:solidFill>
                <a:effectLst/>
                <a:uLnTx/>
                <a:uFillTx/>
                <a:latin typeface="+mn-lt"/>
                <a:ea typeface="+mn-ea"/>
                <a:cs typeface="+mn-cs"/>
              </a:rPr>
              <a:t>Chemistry</a:t>
            </a:r>
            <a:r>
              <a:rPr kumimoji="0" lang="fr-FR" sz="2000" b="0" i="0" u="none" strike="noStrike" kern="1200" cap="none" spc="0" normalizeH="0" baseline="0" noProof="0" dirty="0" smtClean="0">
                <a:ln>
                  <a:noFill/>
                </a:ln>
                <a:solidFill>
                  <a:prstClr val="black"/>
                </a:solidFill>
                <a:effectLst/>
                <a:uLnTx/>
                <a:uFillTx/>
                <a:latin typeface="+mn-lt"/>
                <a:ea typeface="+mn-ea"/>
                <a:cs typeface="+mn-cs"/>
              </a:rPr>
              <a:t> 153, 15 </a:t>
            </a:r>
            <a:r>
              <a:rPr kumimoji="0" lang="fr-FR" sz="2000" b="0" i="0" u="none" strike="noStrike" kern="1200" cap="none" spc="0" normalizeH="0" baseline="0" noProof="0" dirty="0" err="1" smtClean="0">
                <a:ln>
                  <a:noFill/>
                </a:ln>
                <a:solidFill>
                  <a:prstClr val="black"/>
                </a:solidFill>
                <a:effectLst/>
                <a:uLnTx/>
                <a:uFillTx/>
                <a:latin typeface="+mn-lt"/>
                <a:ea typeface="+mn-ea"/>
                <a:cs typeface="+mn-cs"/>
              </a:rPr>
              <a:t>June</a:t>
            </a:r>
            <a:r>
              <a:rPr kumimoji="0" lang="fr-FR" sz="2000" b="0" i="0" u="none" strike="noStrike" kern="1200" cap="none" spc="0" normalizeH="0" baseline="0" noProof="0" dirty="0" smtClean="0">
                <a:ln>
                  <a:noFill/>
                </a:ln>
                <a:solidFill>
                  <a:prstClr val="black"/>
                </a:solidFill>
                <a:effectLst/>
                <a:uLnTx/>
                <a:uFillTx/>
                <a:latin typeface="+mn-lt"/>
                <a:ea typeface="+mn-ea"/>
                <a:cs typeface="+mn-cs"/>
              </a:rPr>
              <a:t> 2014, 207-215.</a:t>
            </a:r>
          </a:p>
          <a:p>
            <a:pPr marL="342900" marR="0" lvl="0" indent="-342900" algn="l" defTabSz="457200" rtl="0" eaLnBrk="1" fontAlgn="auto" latinLnBrk="0" hangingPunct="1">
              <a:lnSpc>
                <a:spcPct val="100000"/>
              </a:lnSpc>
              <a:spcBef>
                <a:spcPts val="0"/>
              </a:spcBef>
              <a:spcAft>
                <a:spcPts val="0"/>
              </a:spcAft>
              <a:buClrTx/>
              <a:buSzTx/>
              <a:buFontTx/>
              <a:buChar char="•"/>
              <a:tabLst/>
              <a:defRPr/>
            </a:pPr>
            <a:endParaRPr kumimoji="0" lang="fr-FR" sz="20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Char char="•"/>
              <a:tabLst/>
              <a:defRPr/>
            </a:pPr>
            <a:endParaRPr kumimoji="0" lang="en-US" sz="20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73</a:t>
            </a:fld>
            <a:endParaRPr lang="en-US"/>
          </a:p>
        </p:txBody>
      </p:sp>
    </p:spTree>
    <p:extLst>
      <p:ext uri="{BB962C8B-B14F-4D97-AF65-F5344CB8AC3E}">
        <p14:creationId xmlns:p14="http://schemas.microsoft.com/office/powerpoint/2010/main" val="2272792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Glyphosate/mechanisms_glyphosate_neurotoxicity_glutamate_rats_2014.pdf </a:t>
            </a:r>
          </a:p>
          <a:p>
            <a:r>
              <a:rPr lang="en-US" dirty="0" smtClean="0"/>
              <a:t>Fig.9. Fig.9. Proposed mechanism underlying hippocampal neurotoxicity of</a:t>
            </a:r>
            <a:r>
              <a:rPr lang="en-US" baseline="0" dirty="0" smtClean="0"/>
              <a:t> </a:t>
            </a:r>
            <a:r>
              <a:rPr lang="en-US" dirty="0" smtClean="0"/>
              <a:t>Roundup®. The pesticide causes Ca2+ influx by activating NMDA receptors</a:t>
            </a:r>
          </a:p>
          <a:p>
            <a:r>
              <a:rPr lang="en-US" dirty="0" smtClean="0"/>
              <a:t>and L-type voltage-dependent Ca2+ channels (L-VDCC) </a:t>
            </a:r>
            <a:r>
              <a:rPr lang="en-US" smtClean="0"/>
              <a:t>setting off</a:t>
            </a:r>
            <a:r>
              <a:rPr lang="en-US" baseline="0" smtClean="0"/>
              <a:t> </a:t>
            </a:r>
            <a:r>
              <a:rPr lang="en-US" smtClean="0"/>
              <a:t>oxidative </a:t>
            </a:r>
            <a:r>
              <a:rPr lang="en-US" dirty="0" smtClean="0"/>
              <a:t>stress and cell death. The mechanisms underlying Roundup® neurotoxicity involve the activation of Ca2+ /</a:t>
            </a:r>
            <a:r>
              <a:rPr lang="en-US" dirty="0" err="1" smtClean="0"/>
              <a:t>calmodulin</a:t>
            </a:r>
            <a:r>
              <a:rPr lang="en-US" dirty="0" smtClean="0"/>
              <a:t>-dependent protein kinase II (</a:t>
            </a:r>
            <a:r>
              <a:rPr lang="en-US" dirty="0" err="1" smtClean="0"/>
              <a:t>CaMKII</a:t>
            </a:r>
            <a:r>
              <a:rPr lang="en-US" dirty="0" smtClean="0"/>
              <a:t>) and extracellular signal-regulated kinase (ERK). Astrocytes play a key role in removing glutamate from the synaptic cleft and metabolizing it to glutamine, which serve as a glutamate precursor in neurons. Our results demonstrated that Roundup® reduced glutamate uptake and metabolism within glial cells, associated with increased release of this neurotransmitter in the synaptic cleft. Moreover, Roundup® leads to glutamine </a:t>
            </a:r>
            <a:r>
              <a:rPr lang="en-US" dirty="0" err="1" smtClean="0"/>
              <a:t>synthetase</a:t>
            </a:r>
            <a:r>
              <a:rPr lang="en-US" dirty="0" smtClean="0"/>
              <a:t>, aspartate aminotransferase (AST) and alanine aminotransferase (ALT) enzymatic activity inhibition, attesting that either glutamate uptake or its metabolism is impaired in hippocampal astrocytes exposed to the herbicide. Moreover, Roundup® reduced GSH levels and increased the amounts of </a:t>
            </a:r>
            <a:r>
              <a:rPr lang="en-US" dirty="0" err="1" smtClean="0"/>
              <a:t>thiobarbituric</a:t>
            </a:r>
            <a:r>
              <a:rPr lang="en-US" dirty="0" smtClean="0"/>
              <a:t> acid reactive species (TBARS), characterizing oxidative damage. Also, exposure to the pesticide decreased the activity of gamma-</a:t>
            </a:r>
            <a:r>
              <a:rPr lang="en-US" dirty="0" err="1" smtClean="0"/>
              <a:t>glutamyl</a:t>
            </a:r>
            <a:r>
              <a:rPr lang="en-US" dirty="0" smtClean="0"/>
              <a:t> </a:t>
            </a:r>
            <a:r>
              <a:rPr lang="en-US" dirty="0" err="1" smtClean="0"/>
              <a:t>transferase</a:t>
            </a:r>
            <a:r>
              <a:rPr lang="en-US" dirty="0" smtClean="0"/>
              <a:t> (GGT) and glucose-6-phosphate dehydrogenase, supporting the depletion of GSH. In this context, the GGT inhibition induced by Roundup® could decrease the amino acid availability to GSH de novo synthesis and the decreased activity of G6PD may reduce NADPH levels, necessary to reduce glutathione. Taken together these results demonstrated that Roundup® might lead to excessive extracellular glutamate levels and consequently to </a:t>
            </a:r>
            <a:r>
              <a:rPr lang="en-US" dirty="0" err="1" smtClean="0"/>
              <a:t>excitotoxic</a:t>
            </a:r>
            <a:r>
              <a:rPr lang="en-US" dirty="0" smtClean="0"/>
              <a:t> condition and energetic deficit in rat hippocampus.</a:t>
            </a:r>
            <a:endParaRPr lang="en-US" dirty="0"/>
          </a:p>
        </p:txBody>
      </p:sp>
      <p:sp>
        <p:nvSpPr>
          <p:cNvPr id="4" name="Slide Number Placeholder 3"/>
          <p:cNvSpPr>
            <a:spLocks noGrp="1"/>
          </p:cNvSpPr>
          <p:nvPr>
            <p:ph type="sldNum" sz="quarter" idx="10"/>
          </p:nvPr>
        </p:nvSpPr>
        <p:spPr/>
        <p:txBody>
          <a:bodyPr/>
          <a:lstStyle/>
          <a:p>
            <a:fld id="{19E79961-F8F5-B045-8ED4-FCF5EC8A4362}" type="slidenum">
              <a:rPr lang="en-US" smtClean="0"/>
              <a:t>74</a:t>
            </a:fld>
            <a:endParaRPr lang="en-US"/>
          </a:p>
        </p:txBody>
      </p:sp>
    </p:spTree>
    <p:extLst>
      <p:ext uri="{BB962C8B-B14F-4D97-AF65-F5344CB8AC3E}">
        <p14:creationId xmlns:p14="http://schemas.microsoft.com/office/powerpoint/2010/main" val="22356708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Glyphosate/mechanisms_glyphosate_neurotoxicity_glutamate_rats_2014.pdf </a:t>
            </a:r>
          </a:p>
          <a:p>
            <a:r>
              <a:rPr lang="en-US" dirty="0" smtClean="0"/>
              <a:t>Fig.9. Fig.9. Proposed mechanism underlying hippocampal neurotoxicity of</a:t>
            </a:r>
            <a:r>
              <a:rPr lang="en-US" baseline="0" dirty="0" smtClean="0"/>
              <a:t> </a:t>
            </a:r>
            <a:r>
              <a:rPr lang="en-US" dirty="0" smtClean="0"/>
              <a:t>Roundup®. The pesticide causes Ca2+ influx by activating NMDA receptors</a:t>
            </a:r>
          </a:p>
          <a:p>
            <a:r>
              <a:rPr lang="en-US" dirty="0" smtClean="0"/>
              <a:t>and L-type voltage-dependent Ca2+ channels (L-VDCC) </a:t>
            </a:r>
            <a:r>
              <a:rPr lang="en-US" smtClean="0"/>
              <a:t>setting off</a:t>
            </a:r>
            <a:r>
              <a:rPr lang="en-US" baseline="0" smtClean="0"/>
              <a:t> </a:t>
            </a:r>
            <a:r>
              <a:rPr lang="en-US" smtClean="0"/>
              <a:t>oxidative </a:t>
            </a:r>
            <a:r>
              <a:rPr lang="en-US" dirty="0" smtClean="0"/>
              <a:t>stress and cell death. The mechanisms underlying Roundup® neurotoxicity involve the activation of Ca2+ /</a:t>
            </a:r>
            <a:r>
              <a:rPr lang="en-US" dirty="0" err="1" smtClean="0"/>
              <a:t>calmodulin</a:t>
            </a:r>
            <a:r>
              <a:rPr lang="en-US" dirty="0" smtClean="0"/>
              <a:t>-dependent protein kinase II (</a:t>
            </a:r>
            <a:r>
              <a:rPr lang="en-US" dirty="0" err="1" smtClean="0"/>
              <a:t>CaMKII</a:t>
            </a:r>
            <a:r>
              <a:rPr lang="en-US" dirty="0" smtClean="0"/>
              <a:t>) and extracellular signal-regulated kinase (ERK). Astrocytes play a key role in removing glutamate from the synaptic cleft and metabolizing it to glutamine, which serve as a glutamate precursor in neurons. Our results demonstrated that Roundup® reduced glutamate uptake and metabolism within glial cells, associated with increased release of this neurotransmitter in the synaptic cleft. Moreover, Roundup® leads to glutamine </a:t>
            </a:r>
            <a:r>
              <a:rPr lang="en-US" dirty="0" err="1" smtClean="0"/>
              <a:t>synthetase</a:t>
            </a:r>
            <a:r>
              <a:rPr lang="en-US" dirty="0" smtClean="0"/>
              <a:t>, aspartate aminotransferase (AST) and alanine aminotransferase (ALT) enzymatic activity inhibition, attesting that either glutamate uptake or its metabolism is impaired in hippocampal astrocytes exposed to the herbicide. Moreover, Roundup® reduced GSH levels and increased the amounts of </a:t>
            </a:r>
            <a:r>
              <a:rPr lang="en-US" dirty="0" err="1" smtClean="0"/>
              <a:t>thiobarbituric</a:t>
            </a:r>
            <a:r>
              <a:rPr lang="en-US" dirty="0" smtClean="0"/>
              <a:t> acid reactive species (TBARS), characterizing oxidative damage. Also, exposure to the pesticide decreased the activity of gamma-</a:t>
            </a:r>
            <a:r>
              <a:rPr lang="en-US" dirty="0" err="1" smtClean="0"/>
              <a:t>glutamyl</a:t>
            </a:r>
            <a:r>
              <a:rPr lang="en-US" dirty="0" smtClean="0"/>
              <a:t> </a:t>
            </a:r>
            <a:r>
              <a:rPr lang="en-US" dirty="0" err="1" smtClean="0"/>
              <a:t>transferase</a:t>
            </a:r>
            <a:r>
              <a:rPr lang="en-US" dirty="0" smtClean="0"/>
              <a:t> (GGT) and glucose-6-phosphate dehydrogenase, supporting the depletion of GSH. In this context, the GGT inhibition induced by Roundup® could decrease the amino acid availability to GSH de novo synthesis and the decreased activity of G6PD may reduce NADPH levels, necessary to reduce glutathione. Taken together these results demonstrated that Roundup® might lead to excessive extracellular glutamate levels and consequently to </a:t>
            </a:r>
            <a:r>
              <a:rPr lang="en-US" dirty="0" err="1" smtClean="0"/>
              <a:t>excitotoxic</a:t>
            </a:r>
            <a:r>
              <a:rPr lang="en-US" dirty="0" smtClean="0"/>
              <a:t> condition and energetic deficit in rat hippocampus.</a:t>
            </a:r>
            <a:endParaRPr lang="en-US" dirty="0"/>
          </a:p>
        </p:txBody>
      </p:sp>
      <p:sp>
        <p:nvSpPr>
          <p:cNvPr id="4" name="Slide Number Placeholder 3"/>
          <p:cNvSpPr>
            <a:spLocks noGrp="1"/>
          </p:cNvSpPr>
          <p:nvPr>
            <p:ph type="sldNum" sz="quarter" idx="10"/>
          </p:nvPr>
        </p:nvSpPr>
        <p:spPr/>
        <p:txBody>
          <a:bodyPr/>
          <a:lstStyle/>
          <a:p>
            <a:fld id="{19E79961-F8F5-B045-8ED4-FCF5EC8A4362}" type="slidenum">
              <a:rPr lang="en-US" smtClean="0"/>
              <a:t>75</a:t>
            </a:fld>
            <a:endParaRPr lang="en-US"/>
          </a:p>
        </p:txBody>
      </p:sp>
    </p:spTree>
    <p:extLst>
      <p:ext uri="{BB962C8B-B14F-4D97-AF65-F5344CB8AC3E}">
        <p14:creationId xmlns:p14="http://schemas.microsoft.com/office/powerpoint/2010/main" val="2235670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Marty Michener!</a:t>
            </a:r>
          </a:p>
          <a:p>
            <a:r>
              <a:rPr lang="en-US" dirty="0" err="1" smtClean="0"/>
              <a:t>Sheehata</a:t>
            </a:r>
            <a:r>
              <a:rPr lang="en-US" baseline="0" dirty="0" smtClean="0"/>
              <a:t> paper.</a:t>
            </a:r>
          </a:p>
          <a:p>
            <a:endParaRPr lang="en-US" dirty="0"/>
          </a:p>
        </p:txBody>
      </p:sp>
      <p:sp>
        <p:nvSpPr>
          <p:cNvPr id="4" name="Slide Number Placeholder 3"/>
          <p:cNvSpPr>
            <a:spLocks noGrp="1"/>
          </p:cNvSpPr>
          <p:nvPr>
            <p:ph type="sldNum" sz="quarter" idx="10"/>
          </p:nvPr>
        </p:nvSpPr>
        <p:spPr/>
        <p:txBody>
          <a:bodyPr/>
          <a:lstStyle/>
          <a:p>
            <a:fld id="{154B04A2-0F66-074A-B390-049B87D12FEA}" type="slidenum">
              <a:rPr lang="en-US" smtClean="0"/>
              <a:t>22</a:t>
            </a:fld>
            <a:endParaRPr lang="en-US"/>
          </a:p>
        </p:txBody>
      </p:sp>
    </p:spTree>
    <p:extLst>
      <p:ext uri="{BB962C8B-B14F-4D97-AF65-F5344CB8AC3E}">
        <p14:creationId xmlns:p14="http://schemas.microsoft.com/office/powerpoint/2010/main" val="4120120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Glyphosate/Z</a:t>
            </a:r>
            <a:r>
              <a:rPr lang="en-US" sz="1200" kern="1200" dirty="0" smtClean="0">
                <a:solidFill>
                  <a:schemeClr val="tx1"/>
                </a:solidFill>
                <a:latin typeface="+mn-lt"/>
                <a:ea typeface="+mn-ea"/>
                <a:cs typeface="+mn-cs"/>
              </a:rPr>
              <a:t>achBushPaper_tight_junctions_glyphosate_2017.pdf</a:t>
            </a:r>
            <a:endParaRPr lang="en-US" dirty="0"/>
          </a:p>
        </p:txBody>
      </p:sp>
      <p:sp>
        <p:nvSpPr>
          <p:cNvPr id="4" name="Slide Number Placeholder 3"/>
          <p:cNvSpPr>
            <a:spLocks noGrp="1"/>
          </p:cNvSpPr>
          <p:nvPr>
            <p:ph type="sldNum" sz="quarter" idx="10"/>
          </p:nvPr>
        </p:nvSpPr>
        <p:spPr/>
        <p:txBody>
          <a:bodyPr/>
          <a:lstStyle/>
          <a:p>
            <a:fld id="{69433EFC-6BDA-8B42-8F3A-85F28E7F2381}" type="slidenum">
              <a:rPr lang="en-US" smtClean="0"/>
              <a:t>23</a:t>
            </a:fld>
            <a:endParaRPr lang="en-US"/>
          </a:p>
        </p:txBody>
      </p:sp>
    </p:spTree>
    <p:extLst>
      <p:ext uri="{BB962C8B-B14F-4D97-AF65-F5344CB8AC3E}">
        <p14:creationId xmlns:p14="http://schemas.microsoft.com/office/powerpoint/2010/main" val="3019155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err="1" smtClean="0"/>
              <a:t>bifidobacteria_celiac_disease.text</a:t>
            </a:r>
            <a:endParaRPr lang="en-US" dirty="0" smtClean="0"/>
          </a:p>
          <a:p>
            <a:r>
              <a:rPr lang="en-US" dirty="0" smtClean="0"/>
              <a:t>Cancer/</a:t>
            </a:r>
            <a:r>
              <a:rPr lang="en-US" dirty="0" err="1" smtClean="0"/>
              <a:t>Celiac_disease_increases_hodgkins_lymphoma.text</a:t>
            </a:r>
            <a:endParaRPr lang="en-US" dirty="0" smtClean="0"/>
          </a:p>
          <a:p>
            <a:endParaRPr lang="en-US" dirty="0" smtClean="0"/>
          </a:p>
          <a:p>
            <a:r>
              <a:rPr lang="en-US" dirty="0" smtClean="0"/>
              <a:t>./</a:t>
            </a:r>
            <a:r>
              <a:rPr lang="en-US" dirty="0" err="1" smtClean="0"/>
              <a:t>Celiac_and_bacteria.text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pPr/>
              <a:t>28</a:t>
            </a:fld>
            <a:endParaRPr lang="en-US"/>
          </a:p>
        </p:txBody>
      </p:sp>
    </p:spTree>
    <p:extLst>
      <p:ext uri="{BB962C8B-B14F-4D97-AF65-F5344CB8AC3E}">
        <p14:creationId xmlns:p14="http://schemas.microsoft.com/office/powerpoint/2010/main" val="1794094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./VanBruggen_glyphosate_antibiotic_resistance_2017.pdf </a:t>
            </a:r>
            <a:endParaRPr lang="en-US" dirty="0"/>
          </a:p>
        </p:txBody>
      </p:sp>
      <p:sp>
        <p:nvSpPr>
          <p:cNvPr id="4" name="Slide Number Placeholder 3"/>
          <p:cNvSpPr>
            <a:spLocks noGrp="1"/>
          </p:cNvSpPr>
          <p:nvPr>
            <p:ph type="sldNum" sz="quarter" idx="10"/>
          </p:nvPr>
        </p:nvSpPr>
        <p:spPr/>
        <p:txBody>
          <a:bodyPr/>
          <a:lstStyle/>
          <a:p>
            <a:fld id="{19E79961-F8F5-B045-8ED4-FCF5EC8A4362}" type="slidenum">
              <a:rPr lang="en-US" smtClean="0"/>
              <a:t>31</a:t>
            </a:fld>
            <a:endParaRPr lang="en-US"/>
          </a:p>
        </p:txBody>
      </p:sp>
    </p:spTree>
    <p:extLst>
      <p:ext uri="{BB962C8B-B14F-4D97-AF65-F5344CB8AC3E}">
        <p14:creationId xmlns:p14="http://schemas.microsoft.com/office/powerpoint/2010/main" val="836346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Anthony/scleroderma/mouse_model_autism_bile_acids_tryptophan_gut_microbes_2017.pdf</a:t>
            </a:r>
            <a:endParaRPr lang="en-US" dirty="0"/>
          </a:p>
        </p:txBody>
      </p:sp>
      <p:sp>
        <p:nvSpPr>
          <p:cNvPr id="4" name="Slide Number Placeholder 3"/>
          <p:cNvSpPr>
            <a:spLocks noGrp="1"/>
          </p:cNvSpPr>
          <p:nvPr>
            <p:ph type="sldNum" sz="quarter" idx="10"/>
          </p:nvPr>
        </p:nvSpPr>
        <p:spPr/>
        <p:txBody>
          <a:bodyPr/>
          <a:lstStyle/>
          <a:p>
            <a:fld id="{C450D85E-44D9-C248-8E48-2E03A58B2572}" type="slidenum">
              <a:rPr lang="en-US" smtClean="0"/>
              <a:t>32</a:t>
            </a:fld>
            <a:endParaRPr lang="en-US"/>
          </a:p>
        </p:txBody>
      </p:sp>
    </p:spTree>
    <p:extLst>
      <p:ext uri="{BB962C8B-B14F-4D97-AF65-F5344CB8AC3E}">
        <p14:creationId xmlns:p14="http://schemas.microsoft.com/office/powerpoint/2010/main" val="636944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F24832-4D2D-6646-A154-03A83D5473C6}" type="datetimeFigureOut">
              <a:rPr lang="en-US" smtClean="0"/>
              <a:t>4/30/18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B7E18-A0A9-6242-A249-01B22641DA6B}" type="slidenum">
              <a:rPr lang="en-US" smtClean="0"/>
              <a:t>‹#›</a:t>
            </a:fld>
            <a:endParaRPr lang="en-US"/>
          </a:p>
        </p:txBody>
      </p:sp>
    </p:spTree>
    <p:extLst>
      <p:ext uri="{BB962C8B-B14F-4D97-AF65-F5344CB8AC3E}">
        <p14:creationId xmlns:p14="http://schemas.microsoft.com/office/powerpoint/2010/main" val="29791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F24832-4D2D-6646-A154-03A83D5473C6}" type="datetimeFigureOut">
              <a:rPr lang="en-US" smtClean="0"/>
              <a:t>4/30/18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B7E18-A0A9-6242-A249-01B22641DA6B}" type="slidenum">
              <a:rPr lang="en-US" smtClean="0"/>
              <a:t>‹#›</a:t>
            </a:fld>
            <a:endParaRPr lang="en-US"/>
          </a:p>
        </p:txBody>
      </p:sp>
    </p:spTree>
    <p:extLst>
      <p:ext uri="{BB962C8B-B14F-4D97-AF65-F5344CB8AC3E}">
        <p14:creationId xmlns:p14="http://schemas.microsoft.com/office/powerpoint/2010/main" val="836022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F24832-4D2D-6646-A154-03A83D5473C6}" type="datetimeFigureOut">
              <a:rPr lang="en-US" smtClean="0"/>
              <a:t>4/30/18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B7E18-A0A9-6242-A249-01B22641DA6B}" type="slidenum">
              <a:rPr lang="en-US" smtClean="0"/>
              <a:t>‹#›</a:t>
            </a:fld>
            <a:endParaRPr lang="en-US"/>
          </a:p>
        </p:txBody>
      </p:sp>
    </p:spTree>
    <p:extLst>
      <p:ext uri="{BB962C8B-B14F-4D97-AF65-F5344CB8AC3E}">
        <p14:creationId xmlns:p14="http://schemas.microsoft.com/office/powerpoint/2010/main" val="4014150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F24832-4D2D-6646-A154-03A83D5473C6}" type="datetimeFigureOut">
              <a:rPr lang="en-US" smtClean="0"/>
              <a:t>4/30/18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B7E18-A0A9-6242-A249-01B22641DA6B}" type="slidenum">
              <a:rPr lang="en-US" smtClean="0"/>
              <a:t>‹#›</a:t>
            </a:fld>
            <a:endParaRPr lang="en-US"/>
          </a:p>
        </p:txBody>
      </p:sp>
    </p:spTree>
    <p:extLst>
      <p:ext uri="{BB962C8B-B14F-4D97-AF65-F5344CB8AC3E}">
        <p14:creationId xmlns:p14="http://schemas.microsoft.com/office/powerpoint/2010/main" val="3298430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F24832-4D2D-6646-A154-03A83D5473C6}" type="datetimeFigureOut">
              <a:rPr lang="en-US" smtClean="0"/>
              <a:t>4/30/18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B7E18-A0A9-6242-A249-01B22641DA6B}" type="slidenum">
              <a:rPr lang="en-US" smtClean="0"/>
              <a:t>‹#›</a:t>
            </a:fld>
            <a:endParaRPr lang="en-US"/>
          </a:p>
        </p:txBody>
      </p:sp>
    </p:spTree>
    <p:extLst>
      <p:ext uri="{BB962C8B-B14F-4D97-AF65-F5344CB8AC3E}">
        <p14:creationId xmlns:p14="http://schemas.microsoft.com/office/powerpoint/2010/main" val="711425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F24832-4D2D-6646-A154-03A83D5473C6}" type="datetimeFigureOut">
              <a:rPr lang="en-US" smtClean="0"/>
              <a:t>4/30/18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B7E18-A0A9-6242-A249-01B22641DA6B}" type="slidenum">
              <a:rPr lang="en-US" smtClean="0"/>
              <a:t>‹#›</a:t>
            </a:fld>
            <a:endParaRPr lang="en-US"/>
          </a:p>
        </p:txBody>
      </p:sp>
    </p:spTree>
    <p:extLst>
      <p:ext uri="{BB962C8B-B14F-4D97-AF65-F5344CB8AC3E}">
        <p14:creationId xmlns:p14="http://schemas.microsoft.com/office/powerpoint/2010/main" val="1118086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F24832-4D2D-6646-A154-03A83D5473C6}" type="datetimeFigureOut">
              <a:rPr lang="en-US" smtClean="0"/>
              <a:t>4/30/18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B7E18-A0A9-6242-A249-01B22641DA6B}" type="slidenum">
              <a:rPr lang="en-US" smtClean="0"/>
              <a:t>‹#›</a:t>
            </a:fld>
            <a:endParaRPr lang="en-US"/>
          </a:p>
        </p:txBody>
      </p:sp>
    </p:spTree>
    <p:extLst>
      <p:ext uri="{BB962C8B-B14F-4D97-AF65-F5344CB8AC3E}">
        <p14:creationId xmlns:p14="http://schemas.microsoft.com/office/powerpoint/2010/main" val="5321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F24832-4D2D-6646-A154-03A83D5473C6}" type="datetimeFigureOut">
              <a:rPr lang="en-US" smtClean="0"/>
              <a:t>4/30/18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B7E18-A0A9-6242-A249-01B22641DA6B}" type="slidenum">
              <a:rPr lang="en-US" smtClean="0"/>
              <a:t>‹#›</a:t>
            </a:fld>
            <a:endParaRPr lang="en-US"/>
          </a:p>
        </p:txBody>
      </p:sp>
    </p:spTree>
    <p:extLst>
      <p:ext uri="{BB962C8B-B14F-4D97-AF65-F5344CB8AC3E}">
        <p14:creationId xmlns:p14="http://schemas.microsoft.com/office/powerpoint/2010/main" val="3498641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24832-4D2D-6646-A154-03A83D5473C6}" type="datetimeFigureOut">
              <a:rPr lang="en-US" smtClean="0"/>
              <a:t>4/30/18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8B7E18-A0A9-6242-A249-01B22641DA6B}" type="slidenum">
              <a:rPr lang="en-US" smtClean="0"/>
              <a:t>‹#›</a:t>
            </a:fld>
            <a:endParaRPr lang="en-US"/>
          </a:p>
        </p:txBody>
      </p:sp>
    </p:spTree>
    <p:extLst>
      <p:ext uri="{BB962C8B-B14F-4D97-AF65-F5344CB8AC3E}">
        <p14:creationId xmlns:p14="http://schemas.microsoft.com/office/powerpoint/2010/main" val="1893798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24832-4D2D-6646-A154-03A83D5473C6}" type="datetimeFigureOut">
              <a:rPr lang="en-US" smtClean="0"/>
              <a:t>4/30/18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B7E18-A0A9-6242-A249-01B22641DA6B}" type="slidenum">
              <a:rPr lang="en-US" smtClean="0"/>
              <a:t>‹#›</a:t>
            </a:fld>
            <a:endParaRPr lang="en-US"/>
          </a:p>
        </p:txBody>
      </p:sp>
    </p:spTree>
    <p:extLst>
      <p:ext uri="{BB962C8B-B14F-4D97-AF65-F5344CB8AC3E}">
        <p14:creationId xmlns:p14="http://schemas.microsoft.com/office/powerpoint/2010/main" val="2577896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24832-4D2D-6646-A154-03A83D5473C6}" type="datetimeFigureOut">
              <a:rPr lang="en-US" smtClean="0"/>
              <a:t>4/30/18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B7E18-A0A9-6242-A249-01B22641DA6B}" type="slidenum">
              <a:rPr lang="en-US" smtClean="0"/>
              <a:t>‹#›</a:t>
            </a:fld>
            <a:endParaRPr lang="en-US"/>
          </a:p>
        </p:txBody>
      </p:sp>
    </p:spTree>
    <p:extLst>
      <p:ext uri="{BB962C8B-B14F-4D97-AF65-F5344CB8AC3E}">
        <p14:creationId xmlns:p14="http://schemas.microsoft.com/office/powerpoint/2010/main" val="13205852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24832-4D2D-6646-A154-03A83D5473C6}" type="datetimeFigureOut">
              <a:rPr lang="en-US" smtClean="0"/>
              <a:t>4/30/18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B7E18-A0A9-6242-A249-01B22641DA6B}" type="slidenum">
              <a:rPr lang="en-US" smtClean="0"/>
              <a:t>‹#›</a:t>
            </a:fld>
            <a:endParaRPr lang="en-US"/>
          </a:p>
        </p:txBody>
      </p:sp>
    </p:spTree>
    <p:extLst>
      <p:ext uri="{BB962C8B-B14F-4D97-AF65-F5344CB8AC3E}">
        <p14:creationId xmlns:p14="http://schemas.microsoft.com/office/powerpoint/2010/main" val="1812355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 Id="rId3" Type="http://schemas.openxmlformats.org/officeDocument/2006/relationships/image" Target="../media/image2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2.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4.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4.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7.png"/></Relationships>
</file>

<file path=ppt/slides/_rels/slide71.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1.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2.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2.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g"/><Relationship Id="rId5" Type="http://schemas.openxmlformats.org/officeDocument/2006/relationships/image" Target="../media/image11.jpg"/><Relationship Id="rId6"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705" y="293687"/>
            <a:ext cx="7772400" cy="1470025"/>
          </a:xfrm>
        </p:spPr>
        <p:txBody>
          <a:bodyPr/>
          <a:lstStyle/>
          <a:p>
            <a:r>
              <a:rPr lang="en-US" b="1" dirty="0"/>
              <a:t>Autism and Glyphosate: Connecting the Dots.</a:t>
            </a:r>
          </a:p>
        </p:txBody>
      </p:sp>
      <p:sp>
        <p:nvSpPr>
          <p:cNvPr id="3" name="Subtitle 2"/>
          <p:cNvSpPr>
            <a:spLocks noGrp="1"/>
          </p:cNvSpPr>
          <p:nvPr>
            <p:ph type="subTitle" idx="1"/>
          </p:nvPr>
        </p:nvSpPr>
        <p:spPr>
          <a:xfrm>
            <a:off x="142956" y="4424624"/>
            <a:ext cx="6400800" cy="1752600"/>
          </a:xfrm>
        </p:spPr>
        <p:txBody>
          <a:bodyPr>
            <a:noAutofit/>
          </a:bodyPr>
          <a:lstStyle/>
          <a:p>
            <a:r>
              <a:rPr lang="en-US" sz="2800" dirty="0" smtClean="0">
                <a:solidFill>
                  <a:schemeClr val="tx1"/>
                </a:solidFill>
              </a:rPr>
              <a:t>Stephanie Seneff</a:t>
            </a:r>
          </a:p>
          <a:p>
            <a:r>
              <a:rPr lang="en-US" sz="2800" dirty="0" smtClean="0">
                <a:solidFill>
                  <a:schemeClr val="tx1"/>
                </a:solidFill>
              </a:rPr>
              <a:t>MIT CSAIL</a:t>
            </a:r>
          </a:p>
          <a:p>
            <a:r>
              <a:rPr lang="en-US" sz="2800" dirty="0" smtClean="0">
                <a:solidFill>
                  <a:schemeClr val="tx1"/>
                </a:solidFill>
              </a:rPr>
              <a:t>CHNC</a:t>
            </a:r>
          </a:p>
          <a:p>
            <a:r>
              <a:rPr lang="en-US" sz="2800" dirty="0" smtClean="0">
                <a:solidFill>
                  <a:schemeClr val="tx1"/>
                </a:solidFill>
              </a:rPr>
              <a:t>May 5, 2018</a:t>
            </a:r>
          </a:p>
          <a:p>
            <a:r>
              <a:rPr lang="en-US" sz="2800" dirty="0" smtClean="0">
                <a:solidFill>
                  <a:schemeClr val="tx1"/>
                </a:solidFill>
              </a:rPr>
              <a:t> </a:t>
            </a:r>
          </a:p>
          <a:p>
            <a:endParaRPr lang="en-US" sz="2800" dirty="0"/>
          </a:p>
        </p:txBody>
      </p:sp>
      <p:pic>
        <p:nvPicPr>
          <p:cNvPr id="4" name="Picture 3" descr="roundu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7910" y="1763712"/>
            <a:ext cx="3299456" cy="4949184"/>
          </a:xfrm>
          <a:prstGeom prst="rect">
            <a:avLst/>
          </a:prstGeom>
        </p:spPr>
      </p:pic>
      <p:pic>
        <p:nvPicPr>
          <p:cNvPr id="6" name="Picture 5" descr="gu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3724" y="1763712"/>
            <a:ext cx="2648602" cy="2449957"/>
          </a:xfrm>
          <a:prstGeom prst="rect">
            <a:avLst/>
          </a:prstGeom>
        </p:spPr>
      </p:pic>
    </p:spTree>
    <p:extLst>
      <p:ext uri="{BB962C8B-B14F-4D97-AF65-F5344CB8AC3E}">
        <p14:creationId xmlns:p14="http://schemas.microsoft.com/office/powerpoint/2010/main" val="89087967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Recapitulation</a:t>
            </a:r>
            <a:endParaRPr lang="en-US" b="1" dirty="0"/>
          </a:p>
        </p:txBody>
      </p:sp>
      <p:sp>
        <p:nvSpPr>
          <p:cNvPr id="3" name="Content Placeholder 2"/>
          <p:cNvSpPr>
            <a:spLocks noGrp="1"/>
          </p:cNvSpPr>
          <p:nvPr>
            <p:ph idx="1"/>
          </p:nvPr>
        </p:nvSpPr>
        <p:spPr>
          <a:xfrm>
            <a:off x="457200" y="1411920"/>
            <a:ext cx="8229600" cy="4525963"/>
          </a:xfrm>
        </p:spPr>
        <p:txBody>
          <a:bodyPr>
            <a:normAutofit fontScale="85000" lnSpcReduction="10000"/>
          </a:bodyPr>
          <a:lstStyle/>
          <a:p>
            <a:r>
              <a:rPr lang="en-US" dirty="0" smtClean="0"/>
              <a:t>Glyphosate is by far the most used herbicide on the planet</a:t>
            </a:r>
          </a:p>
          <a:p>
            <a:r>
              <a:rPr lang="en-US" dirty="0" smtClean="0"/>
              <a:t>Its exponential growth over the past two decades matches perfectly with the growth in autism in the US</a:t>
            </a:r>
          </a:p>
          <a:p>
            <a:pPr lvl="1"/>
            <a:r>
              <a:rPr lang="en-US" dirty="0" smtClean="0"/>
              <a:t>Glyphosate is pervasive in the food supply</a:t>
            </a:r>
          </a:p>
          <a:p>
            <a:r>
              <a:rPr lang="en-US" dirty="0" smtClean="0"/>
              <a:t>Glyphosate disrupts mineral homeostasis, liver CYP enzymes and the gut </a:t>
            </a:r>
            <a:r>
              <a:rPr lang="en-US" dirty="0" err="1" smtClean="0"/>
              <a:t>microbiome</a:t>
            </a:r>
            <a:endParaRPr lang="en-US" dirty="0" smtClean="0"/>
          </a:p>
          <a:p>
            <a:r>
              <a:rPr lang="en-US" dirty="0" smtClean="0"/>
              <a:t>Synergistic effects with antibiotics and Tylenol lead to estrogen insufficiency and impaired development of corpus callosum and myelin sheath in the brain</a:t>
            </a:r>
          </a:p>
          <a:p>
            <a:pPr lvl="1"/>
            <a:r>
              <a:rPr lang="en-US" dirty="0" err="1" smtClean="0"/>
              <a:t>Hypermale</a:t>
            </a:r>
            <a:r>
              <a:rPr lang="en-US" dirty="0" smtClean="0"/>
              <a:t> brain, low serotonin, anxiety and excitability</a:t>
            </a:r>
            <a:endParaRPr lang="en-US" dirty="0"/>
          </a:p>
        </p:txBody>
      </p:sp>
    </p:spTree>
    <p:extLst>
      <p:ext uri="{BB962C8B-B14F-4D97-AF65-F5344CB8AC3E}">
        <p14:creationId xmlns:p14="http://schemas.microsoft.com/office/powerpoint/2010/main" val="356005705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39366" y="2339567"/>
            <a:ext cx="5065284" cy="1754327"/>
          </a:xfrm>
          <a:prstGeom prst="rect">
            <a:avLst/>
          </a:prstGeom>
          <a:noFill/>
        </p:spPr>
        <p:txBody>
          <a:bodyPr wrap="none" lIns="91440" tIns="45720" rIns="91440" bIns="45720">
            <a:spAutoFit/>
          </a:bodyPr>
          <a:lstStyle/>
          <a:p>
            <a:pPr algn="ctr"/>
            <a:r>
              <a:rPr lang="en-US" sz="5400"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Glyphosate as a </a:t>
            </a:r>
          </a:p>
          <a:p>
            <a:pPr algn="ctr"/>
            <a:r>
              <a:rPr lang="en-US" sz="54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Glycine Analogue</a:t>
            </a:r>
            <a:endParaRPr lang="en-US" sz="5400"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3357236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lyphosate-2D-skeletal.png"/>
          <p:cNvPicPr>
            <a:picLocks noGrp="1" noChangeAspect="1"/>
          </p:cNvPicPr>
          <p:nvPr>
            <p:ph idx="1"/>
          </p:nvPr>
        </p:nvPicPr>
        <p:blipFill>
          <a:blip r:embed="rId2">
            <a:extLst>
              <a:ext uri="{28A0092B-C50C-407E-A947-70E740481C1C}">
                <a14:useLocalDpi xmlns:a14="http://schemas.microsoft.com/office/drawing/2010/main" val="0"/>
              </a:ext>
            </a:extLst>
          </a:blip>
          <a:srcRect t="-14632" b="-14632"/>
          <a:stretch>
            <a:fillRect/>
          </a:stretch>
        </p:blipFill>
        <p:spPr>
          <a:xfrm>
            <a:off x="1154099" y="1600200"/>
            <a:ext cx="6635252" cy="3649133"/>
          </a:xfrm>
        </p:spPr>
      </p:pic>
      <p:sp>
        <p:nvSpPr>
          <p:cNvPr id="5" name="TextBox 4"/>
          <p:cNvSpPr txBox="1"/>
          <p:nvPr/>
        </p:nvSpPr>
        <p:spPr>
          <a:xfrm>
            <a:off x="4141535" y="3463330"/>
            <a:ext cx="616124" cy="923330"/>
          </a:xfrm>
          <a:prstGeom prst="rect">
            <a:avLst/>
          </a:prstGeom>
          <a:noFill/>
        </p:spPr>
        <p:txBody>
          <a:bodyPr wrap="none" rtlCol="0">
            <a:spAutoFit/>
          </a:bodyPr>
          <a:lstStyle/>
          <a:p>
            <a:r>
              <a:rPr lang="en-US" sz="5400" dirty="0" smtClean="0"/>
              <a:t>H</a:t>
            </a:r>
            <a:endParaRPr lang="en-US" sz="5400" dirty="0"/>
          </a:p>
        </p:txBody>
      </p:sp>
      <p:sp>
        <p:nvSpPr>
          <p:cNvPr id="6" name="Rectangle 5"/>
          <p:cNvSpPr/>
          <p:nvPr/>
        </p:nvSpPr>
        <p:spPr>
          <a:xfrm>
            <a:off x="4673599" y="1845733"/>
            <a:ext cx="2963333" cy="2895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150533" y="5063067"/>
            <a:ext cx="1410963" cy="584776"/>
          </a:xfrm>
          <a:prstGeom prst="rect">
            <a:avLst/>
          </a:prstGeom>
          <a:noFill/>
        </p:spPr>
        <p:txBody>
          <a:bodyPr wrap="none" rtlCol="0">
            <a:spAutoFit/>
          </a:bodyPr>
          <a:lstStyle/>
          <a:p>
            <a:r>
              <a:rPr lang="en-US" sz="3200" dirty="0" smtClean="0"/>
              <a:t>Glycine</a:t>
            </a:r>
            <a:endParaRPr lang="en-US" sz="3200" dirty="0"/>
          </a:p>
        </p:txBody>
      </p:sp>
      <p:sp>
        <p:nvSpPr>
          <p:cNvPr id="8" name="TextBox 7"/>
          <p:cNvSpPr txBox="1"/>
          <p:nvPr/>
        </p:nvSpPr>
        <p:spPr>
          <a:xfrm>
            <a:off x="2167469" y="5063070"/>
            <a:ext cx="2069797" cy="584776"/>
          </a:xfrm>
          <a:prstGeom prst="rect">
            <a:avLst/>
          </a:prstGeom>
          <a:noFill/>
        </p:spPr>
        <p:txBody>
          <a:bodyPr wrap="none" rtlCol="0">
            <a:spAutoFit/>
          </a:bodyPr>
          <a:lstStyle/>
          <a:p>
            <a:r>
              <a:rPr lang="en-US" sz="3200" dirty="0" smtClean="0"/>
              <a:t>Glyphosate</a:t>
            </a:r>
            <a:endParaRPr lang="en-US" sz="3200" dirty="0"/>
          </a:p>
        </p:txBody>
      </p:sp>
      <p:sp>
        <p:nvSpPr>
          <p:cNvPr id="9" name="Title 1"/>
          <p:cNvSpPr>
            <a:spLocks noGrp="1"/>
          </p:cNvSpPr>
          <p:nvPr>
            <p:ph type="title"/>
          </p:nvPr>
        </p:nvSpPr>
        <p:spPr>
          <a:xfrm>
            <a:off x="457200" y="274638"/>
            <a:ext cx="8229600" cy="1143000"/>
          </a:xfrm>
        </p:spPr>
        <p:txBody>
          <a:bodyPr>
            <a:normAutofit fontScale="90000"/>
          </a:bodyPr>
          <a:lstStyle/>
          <a:p>
            <a:r>
              <a:rPr lang="en-US" b="1" dirty="0" smtClean="0"/>
              <a:t>Glyphosate is a non-coding            amino acid analogue of glycine</a:t>
            </a:r>
            <a:endParaRPr lang="en-US" b="1" dirty="0"/>
          </a:p>
        </p:txBody>
      </p:sp>
    </p:spTree>
    <p:extLst>
      <p:ext uri="{BB962C8B-B14F-4D97-AF65-F5344CB8AC3E}">
        <p14:creationId xmlns:p14="http://schemas.microsoft.com/office/powerpoint/2010/main" val="15686969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If Glyphosate Could Insert Itself Into Protein Synthesis by mistake???</a:t>
            </a:r>
            <a:endParaRPr lang="en-US" b="1" dirty="0"/>
          </a:p>
        </p:txBody>
      </p:sp>
      <p:sp>
        <p:nvSpPr>
          <p:cNvPr id="5" name="Rectangle 4"/>
          <p:cNvSpPr/>
          <p:nvPr/>
        </p:nvSpPr>
        <p:spPr>
          <a:xfrm>
            <a:off x="4402648" y="4116913"/>
            <a:ext cx="355600" cy="2709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792115" y="4091513"/>
            <a:ext cx="355600" cy="2709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164649" y="4063996"/>
            <a:ext cx="355600" cy="2709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520249" y="4083046"/>
            <a:ext cx="355600" cy="2709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875849" y="4099979"/>
            <a:ext cx="355600" cy="2709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010507" y="3555996"/>
            <a:ext cx="607859" cy="369332"/>
          </a:xfrm>
          <a:prstGeom prst="rect">
            <a:avLst/>
          </a:prstGeom>
          <a:solidFill>
            <a:srgbClr val="FFFFFF"/>
          </a:solidFill>
        </p:spPr>
        <p:txBody>
          <a:bodyPr wrap="none" rtlCol="0">
            <a:spAutoFit/>
          </a:bodyPr>
          <a:lstStyle/>
          <a:p>
            <a:r>
              <a:rPr lang="en-US" dirty="0" smtClean="0"/>
              <a:t>GGC</a:t>
            </a:r>
            <a:endParaRPr lang="en-US" dirty="0"/>
          </a:p>
        </p:txBody>
      </p:sp>
      <p:pic>
        <p:nvPicPr>
          <p:cNvPr id="11" name="Picture 10" descr="glyphosat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198" y="1650067"/>
            <a:ext cx="2374900" cy="1739900"/>
          </a:xfrm>
          <a:prstGeom prst="rect">
            <a:avLst/>
          </a:prstGeom>
        </p:spPr>
      </p:pic>
      <p:sp>
        <p:nvSpPr>
          <p:cNvPr id="12" name="TextBox 11"/>
          <p:cNvSpPr txBox="1"/>
          <p:nvPr/>
        </p:nvSpPr>
        <p:spPr>
          <a:xfrm>
            <a:off x="3418774" y="3965597"/>
            <a:ext cx="776963" cy="369332"/>
          </a:xfrm>
          <a:prstGeom prst="rect">
            <a:avLst/>
          </a:prstGeom>
          <a:solidFill>
            <a:srgbClr val="FFFFFF"/>
          </a:solidFill>
        </p:spPr>
        <p:txBody>
          <a:bodyPr wrap="none" rtlCol="0">
            <a:spAutoFit/>
          </a:bodyPr>
          <a:lstStyle/>
          <a:p>
            <a:r>
              <a:rPr lang="en-US" dirty="0" smtClean="0"/>
              <a:t>mRNA</a:t>
            </a:r>
            <a:endParaRPr lang="en-US" dirty="0"/>
          </a:p>
        </p:txBody>
      </p:sp>
      <p:cxnSp>
        <p:nvCxnSpPr>
          <p:cNvPr id="15" name="Straight Arrow Connector 14"/>
          <p:cNvCxnSpPr>
            <a:stCxn id="10" idx="2"/>
          </p:cNvCxnSpPr>
          <p:nvPr/>
        </p:nvCxnSpPr>
        <p:spPr>
          <a:xfrm>
            <a:off x="5314437" y="3925328"/>
            <a:ext cx="28012" cy="291068"/>
          </a:xfrm>
          <a:prstGeom prst="straightConnector1">
            <a:avLst/>
          </a:prstGeom>
          <a:ln>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349659" y="2395547"/>
            <a:ext cx="1549222" cy="461665"/>
          </a:xfrm>
          <a:prstGeom prst="rect">
            <a:avLst/>
          </a:prstGeom>
          <a:solidFill>
            <a:srgbClr val="FFFFFF"/>
          </a:solidFill>
        </p:spPr>
        <p:txBody>
          <a:bodyPr wrap="none" rtlCol="0">
            <a:spAutoFit/>
          </a:bodyPr>
          <a:lstStyle/>
          <a:p>
            <a:r>
              <a:rPr lang="en-US" sz="2400" dirty="0" smtClean="0"/>
              <a:t>glyphosate</a:t>
            </a:r>
            <a:endParaRPr lang="en-US" sz="2400" dirty="0"/>
          </a:p>
        </p:txBody>
      </p:sp>
      <p:sp>
        <p:nvSpPr>
          <p:cNvPr id="43" name="TextBox 42"/>
          <p:cNvSpPr txBox="1"/>
          <p:nvPr/>
        </p:nvSpPr>
        <p:spPr>
          <a:xfrm>
            <a:off x="3898881" y="4552430"/>
            <a:ext cx="892154" cy="369332"/>
          </a:xfrm>
          <a:prstGeom prst="rect">
            <a:avLst/>
          </a:prstGeom>
          <a:noFill/>
          <a:ln>
            <a:solidFill>
              <a:schemeClr val="tx1"/>
            </a:solidFill>
          </a:ln>
        </p:spPr>
        <p:txBody>
          <a:bodyPr wrap="none" rtlCol="0">
            <a:spAutoFit/>
          </a:bodyPr>
          <a:lstStyle/>
          <a:p>
            <a:r>
              <a:rPr lang="en-US" dirty="0" smtClean="0"/>
              <a:t>Alanine</a:t>
            </a:r>
            <a:endParaRPr lang="en-US" dirty="0"/>
          </a:p>
        </p:txBody>
      </p:sp>
      <p:sp>
        <p:nvSpPr>
          <p:cNvPr id="44" name="TextBox 43"/>
          <p:cNvSpPr txBox="1"/>
          <p:nvPr/>
        </p:nvSpPr>
        <p:spPr>
          <a:xfrm>
            <a:off x="4916528" y="4564614"/>
            <a:ext cx="848196" cy="369332"/>
          </a:xfrm>
          <a:prstGeom prst="rect">
            <a:avLst/>
          </a:prstGeom>
          <a:noFill/>
          <a:ln>
            <a:solidFill>
              <a:schemeClr val="tx1"/>
            </a:solidFill>
          </a:ln>
        </p:spPr>
        <p:txBody>
          <a:bodyPr wrap="none" rtlCol="0">
            <a:spAutoFit/>
          </a:bodyPr>
          <a:lstStyle/>
          <a:p>
            <a:r>
              <a:rPr lang="en-US" dirty="0" err="1" smtClean="0"/>
              <a:t>Proline</a:t>
            </a:r>
            <a:endParaRPr lang="en-US" dirty="0"/>
          </a:p>
        </p:txBody>
      </p:sp>
      <p:sp>
        <p:nvSpPr>
          <p:cNvPr id="45" name="TextBox 44"/>
          <p:cNvSpPr txBox="1"/>
          <p:nvPr/>
        </p:nvSpPr>
        <p:spPr>
          <a:xfrm>
            <a:off x="2560997" y="4545564"/>
            <a:ext cx="1245052" cy="369332"/>
          </a:xfrm>
          <a:prstGeom prst="rect">
            <a:avLst/>
          </a:prstGeom>
          <a:noFill/>
          <a:ln>
            <a:solidFill>
              <a:schemeClr val="tx1"/>
            </a:solidFill>
          </a:ln>
        </p:spPr>
        <p:txBody>
          <a:bodyPr wrap="none" rtlCol="0">
            <a:spAutoFit/>
          </a:bodyPr>
          <a:lstStyle/>
          <a:p>
            <a:r>
              <a:rPr lang="en-US" dirty="0" smtClean="0"/>
              <a:t>Glyphosate</a:t>
            </a:r>
            <a:endParaRPr lang="en-US" dirty="0"/>
          </a:p>
        </p:txBody>
      </p:sp>
      <p:sp>
        <p:nvSpPr>
          <p:cNvPr id="46" name="Freeform 45"/>
          <p:cNvSpPr/>
          <p:nvPr/>
        </p:nvSpPr>
        <p:spPr>
          <a:xfrm>
            <a:off x="2759431" y="3155946"/>
            <a:ext cx="637800" cy="1289050"/>
          </a:xfrm>
          <a:custGeom>
            <a:avLst/>
            <a:gdLst>
              <a:gd name="connsiteX0" fmla="*/ 637800 w 637800"/>
              <a:gd name="connsiteY0" fmla="*/ 0 h 1289050"/>
              <a:gd name="connsiteX1" fmla="*/ 2800 w 637800"/>
              <a:gd name="connsiteY1" fmla="*/ 552450 h 1289050"/>
              <a:gd name="connsiteX2" fmla="*/ 390150 w 637800"/>
              <a:gd name="connsiteY2" fmla="*/ 1289050 h 1289050"/>
            </a:gdLst>
            <a:ahLst/>
            <a:cxnLst>
              <a:cxn ang="0">
                <a:pos x="connsiteX0" y="connsiteY0"/>
              </a:cxn>
              <a:cxn ang="0">
                <a:pos x="connsiteX1" y="connsiteY1"/>
              </a:cxn>
              <a:cxn ang="0">
                <a:pos x="connsiteX2" y="connsiteY2"/>
              </a:cxn>
            </a:cxnLst>
            <a:rect l="l" t="t" r="r" b="b"/>
            <a:pathLst>
              <a:path w="637800" h="1289050">
                <a:moveTo>
                  <a:pt x="637800" y="0"/>
                </a:moveTo>
                <a:cubicBezTo>
                  <a:pt x="340937" y="168804"/>
                  <a:pt x="44075" y="337608"/>
                  <a:pt x="2800" y="552450"/>
                </a:cubicBezTo>
                <a:cubicBezTo>
                  <a:pt x="-38475" y="767292"/>
                  <a:pt x="390150" y="1289050"/>
                  <a:pt x="390150" y="1289050"/>
                </a:cubicBezTo>
              </a:path>
            </a:pathLst>
          </a:custGeom>
          <a:ln>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Content Placeholder 46"/>
          <p:cNvSpPr>
            <a:spLocks noGrp="1"/>
          </p:cNvSpPr>
          <p:nvPr>
            <p:ph idx="1"/>
          </p:nvPr>
        </p:nvSpPr>
        <p:spPr>
          <a:xfrm>
            <a:off x="602174" y="5216190"/>
            <a:ext cx="8229600" cy="1003281"/>
          </a:xfrm>
        </p:spPr>
        <p:txBody>
          <a:bodyPr>
            <a:normAutofit lnSpcReduction="10000"/>
          </a:bodyPr>
          <a:lstStyle/>
          <a:p>
            <a:pPr marL="0" indent="0" algn="ctr">
              <a:buNone/>
            </a:pPr>
            <a:r>
              <a:rPr lang="en-US" dirty="0" smtClean="0"/>
              <a:t>Any proteins with conserved glycine residues are likely to be affected in a major way</a:t>
            </a:r>
            <a:endParaRPr lang="en-US" dirty="0"/>
          </a:p>
        </p:txBody>
      </p:sp>
      <p:sp>
        <p:nvSpPr>
          <p:cNvPr id="48" name="TextBox 47"/>
          <p:cNvSpPr txBox="1"/>
          <p:nvPr/>
        </p:nvSpPr>
        <p:spPr>
          <a:xfrm>
            <a:off x="5875849" y="4378122"/>
            <a:ext cx="634734" cy="523220"/>
          </a:xfrm>
          <a:prstGeom prst="rect">
            <a:avLst/>
          </a:prstGeom>
          <a:noFill/>
        </p:spPr>
        <p:txBody>
          <a:bodyPr wrap="none" rtlCol="0">
            <a:spAutoFit/>
          </a:bodyPr>
          <a:lstStyle/>
          <a:p>
            <a:r>
              <a:rPr lang="en-US" sz="2800" b="1" dirty="0" smtClean="0"/>
              <a:t>. . .</a:t>
            </a:r>
            <a:endParaRPr lang="en-US" sz="2800" b="1" dirty="0"/>
          </a:p>
        </p:txBody>
      </p:sp>
      <p:sp>
        <p:nvSpPr>
          <p:cNvPr id="49" name="TextBox 48"/>
          <p:cNvSpPr txBox="1"/>
          <p:nvPr/>
        </p:nvSpPr>
        <p:spPr>
          <a:xfrm>
            <a:off x="6231449" y="3903071"/>
            <a:ext cx="634734" cy="523220"/>
          </a:xfrm>
          <a:prstGeom prst="rect">
            <a:avLst/>
          </a:prstGeom>
          <a:noFill/>
        </p:spPr>
        <p:txBody>
          <a:bodyPr wrap="none" rtlCol="0">
            <a:spAutoFit/>
          </a:bodyPr>
          <a:lstStyle/>
          <a:p>
            <a:r>
              <a:rPr lang="en-US" sz="2800" b="1" dirty="0" smtClean="0"/>
              <a:t>. . .</a:t>
            </a:r>
            <a:endParaRPr lang="en-US" sz="2800" b="1" dirty="0"/>
          </a:p>
        </p:txBody>
      </p:sp>
      <p:grpSp>
        <p:nvGrpSpPr>
          <p:cNvPr id="51" name="Group 50"/>
          <p:cNvGrpSpPr/>
          <p:nvPr/>
        </p:nvGrpSpPr>
        <p:grpSpPr>
          <a:xfrm>
            <a:off x="4348674" y="2926125"/>
            <a:ext cx="993775" cy="822539"/>
            <a:chOff x="4348674" y="2926125"/>
            <a:chExt cx="993775" cy="822539"/>
          </a:xfrm>
        </p:grpSpPr>
        <p:sp>
          <p:nvSpPr>
            <p:cNvPr id="21" name="Freeform 20"/>
            <p:cNvSpPr/>
            <p:nvPr/>
          </p:nvSpPr>
          <p:spPr>
            <a:xfrm>
              <a:off x="4348674" y="2926125"/>
              <a:ext cx="558800" cy="555839"/>
            </a:xfrm>
            <a:custGeom>
              <a:avLst/>
              <a:gdLst>
                <a:gd name="connsiteX0" fmla="*/ 25400 w 558800"/>
                <a:gd name="connsiteY0" fmla="*/ 9975 h 555839"/>
                <a:gd name="connsiteX1" fmla="*/ 0 w 558800"/>
                <a:gd name="connsiteY1" fmla="*/ 86175 h 555839"/>
                <a:gd name="connsiteX2" fmla="*/ 25400 w 558800"/>
                <a:gd name="connsiteY2" fmla="*/ 187775 h 555839"/>
                <a:gd name="connsiteX3" fmla="*/ 76200 w 558800"/>
                <a:gd name="connsiteY3" fmla="*/ 257625 h 555839"/>
                <a:gd name="connsiteX4" fmla="*/ 82550 w 558800"/>
                <a:gd name="connsiteY4" fmla="*/ 340175 h 555839"/>
                <a:gd name="connsiteX5" fmla="*/ 50800 w 558800"/>
                <a:gd name="connsiteY5" fmla="*/ 448125 h 555839"/>
                <a:gd name="connsiteX6" fmla="*/ 57150 w 558800"/>
                <a:gd name="connsiteY6" fmla="*/ 537025 h 555839"/>
                <a:gd name="connsiteX7" fmla="*/ 127000 w 558800"/>
                <a:gd name="connsiteY7" fmla="*/ 549725 h 555839"/>
                <a:gd name="connsiteX8" fmla="*/ 254000 w 558800"/>
                <a:gd name="connsiteY8" fmla="*/ 460825 h 555839"/>
                <a:gd name="connsiteX9" fmla="*/ 393700 w 558800"/>
                <a:gd name="connsiteY9" fmla="*/ 283025 h 555839"/>
                <a:gd name="connsiteX10" fmla="*/ 520700 w 558800"/>
                <a:gd name="connsiteY10" fmla="*/ 156025 h 555839"/>
                <a:gd name="connsiteX11" fmla="*/ 558800 w 558800"/>
                <a:gd name="connsiteY11" fmla="*/ 73475 h 555839"/>
                <a:gd name="connsiteX12" fmla="*/ 520700 w 558800"/>
                <a:gd name="connsiteY12" fmla="*/ 3625 h 555839"/>
                <a:gd name="connsiteX13" fmla="*/ 425450 w 558800"/>
                <a:gd name="connsiteY13" fmla="*/ 22675 h 555839"/>
                <a:gd name="connsiteX14" fmla="*/ 304800 w 558800"/>
                <a:gd name="connsiteY14" fmla="*/ 98875 h 555839"/>
                <a:gd name="connsiteX15" fmla="*/ 165100 w 558800"/>
                <a:gd name="connsiteY15" fmla="*/ 35375 h 555839"/>
                <a:gd name="connsiteX16" fmla="*/ 76200 w 558800"/>
                <a:gd name="connsiteY16" fmla="*/ 3625 h 555839"/>
                <a:gd name="connsiteX17" fmla="*/ 25400 w 558800"/>
                <a:gd name="connsiteY17" fmla="*/ 9975 h 55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0" h="555839">
                  <a:moveTo>
                    <a:pt x="25400" y="9975"/>
                  </a:moveTo>
                  <a:cubicBezTo>
                    <a:pt x="12700" y="23733"/>
                    <a:pt x="0" y="56542"/>
                    <a:pt x="0" y="86175"/>
                  </a:cubicBezTo>
                  <a:cubicBezTo>
                    <a:pt x="0" y="115808"/>
                    <a:pt x="12700" y="159200"/>
                    <a:pt x="25400" y="187775"/>
                  </a:cubicBezTo>
                  <a:cubicBezTo>
                    <a:pt x="38100" y="216350"/>
                    <a:pt x="66675" y="232225"/>
                    <a:pt x="76200" y="257625"/>
                  </a:cubicBezTo>
                  <a:cubicBezTo>
                    <a:pt x="85725" y="283025"/>
                    <a:pt x="86783" y="308425"/>
                    <a:pt x="82550" y="340175"/>
                  </a:cubicBezTo>
                  <a:cubicBezTo>
                    <a:pt x="78317" y="371925"/>
                    <a:pt x="55033" y="415317"/>
                    <a:pt x="50800" y="448125"/>
                  </a:cubicBezTo>
                  <a:cubicBezTo>
                    <a:pt x="46567" y="480933"/>
                    <a:pt x="44450" y="520092"/>
                    <a:pt x="57150" y="537025"/>
                  </a:cubicBezTo>
                  <a:cubicBezTo>
                    <a:pt x="69850" y="553958"/>
                    <a:pt x="94192" y="562425"/>
                    <a:pt x="127000" y="549725"/>
                  </a:cubicBezTo>
                  <a:cubicBezTo>
                    <a:pt x="159808" y="537025"/>
                    <a:pt x="209550" y="505275"/>
                    <a:pt x="254000" y="460825"/>
                  </a:cubicBezTo>
                  <a:cubicBezTo>
                    <a:pt x="298450" y="416375"/>
                    <a:pt x="349250" y="333825"/>
                    <a:pt x="393700" y="283025"/>
                  </a:cubicBezTo>
                  <a:cubicBezTo>
                    <a:pt x="438150" y="232225"/>
                    <a:pt x="493183" y="190950"/>
                    <a:pt x="520700" y="156025"/>
                  </a:cubicBezTo>
                  <a:cubicBezTo>
                    <a:pt x="548217" y="121100"/>
                    <a:pt x="558800" y="98875"/>
                    <a:pt x="558800" y="73475"/>
                  </a:cubicBezTo>
                  <a:cubicBezTo>
                    <a:pt x="558800" y="48075"/>
                    <a:pt x="542925" y="12092"/>
                    <a:pt x="520700" y="3625"/>
                  </a:cubicBezTo>
                  <a:cubicBezTo>
                    <a:pt x="498475" y="-4842"/>
                    <a:pt x="461433" y="6800"/>
                    <a:pt x="425450" y="22675"/>
                  </a:cubicBezTo>
                  <a:cubicBezTo>
                    <a:pt x="389467" y="38550"/>
                    <a:pt x="348192" y="96758"/>
                    <a:pt x="304800" y="98875"/>
                  </a:cubicBezTo>
                  <a:cubicBezTo>
                    <a:pt x="261408" y="100992"/>
                    <a:pt x="203200" y="51250"/>
                    <a:pt x="165100" y="35375"/>
                  </a:cubicBezTo>
                  <a:cubicBezTo>
                    <a:pt x="127000" y="19500"/>
                    <a:pt x="98425" y="7858"/>
                    <a:pt x="76200" y="3625"/>
                  </a:cubicBezTo>
                  <a:cubicBezTo>
                    <a:pt x="53975" y="-608"/>
                    <a:pt x="38100" y="-3783"/>
                    <a:pt x="25400" y="9975"/>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27"/>
            <p:cNvGrpSpPr/>
            <p:nvPr/>
          </p:nvGrpSpPr>
          <p:grpSpPr>
            <a:xfrm>
              <a:off x="4513774" y="3382481"/>
              <a:ext cx="311150" cy="366183"/>
              <a:chOff x="1949450" y="3843867"/>
              <a:chExt cx="311150" cy="366183"/>
            </a:xfrm>
          </p:grpSpPr>
          <p:sp>
            <p:nvSpPr>
              <p:cNvPr id="24" name="Oval 23"/>
              <p:cNvSpPr/>
              <p:nvPr/>
            </p:nvSpPr>
            <p:spPr>
              <a:xfrm>
                <a:off x="1949450" y="3943350"/>
                <a:ext cx="273050" cy="266700"/>
              </a:xfrm>
              <a:prstGeom prst="ellipse">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Isosceles Triangle 24"/>
              <p:cNvSpPr/>
              <p:nvPr/>
            </p:nvSpPr>
            <p:spPr>
              <a:xfrm>
                <a:off x="2006600" y="3843867"/>
                <a:ext cx="254000" cy="194733"/>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4761424" y="3165523"/>
              <a:ext cx="311150" cy="366183"/>
              <a:chOff x="1949450" y="3843867"/>
              <a:chExt cx="311150" cy="366183"/>
            </a:xfrm>
          </p:grpSpPr>
          <p:sp>
            <p:nvSpPr>
              <p:cNvPr id="30" name="Oval 29"/>
              <p:cNvSpPr/>
              <p:nvPr/>
            </p:nvSpPr>
            <p:spPr>
              <a:xfrm>
                <a:off x="1949450" y="3943350"/>
                <a:ext cx="273050" cy="266700"/>
              </a:xfrm>
              <a:prstGeom prst="ellipse">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Isosceles Triangle 30"/>
              <p:cNvSpPr/>
              <p:nvPr/>
            </p:nvSpPr>
            <p:spPr>
              <a:xfrm>
                <a:off x="2006600" y="3843867"/>
                <a:ext cx="254000" cy="194733"/>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4999549" y="2959174"/>
              <a:ext cx="342900" cy="366183"/>
              <a:chOff x="1917700" y="3843867"/>
              <a:chExt cx="342900" cy="366183"/>
            </a:xfrm>
          </p:grpSpPr>
          <p:sp>
            <p:nvSpPr>
              <p:cNvPr id="33" name="Oval 32"/>
              <p:cNvSpPr/>
              <p:nvPr/>
            </p:nvSpPr>
            <p:spPr>
              <a:xfrm>
                <a:off x="1917700" y="3943350"/>
                <a:ext cx="273050" cy="266700"/>
              </a:xfrm>
              <a:prstGeom prst="ellipse">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Isosceles Triangle 33"/>
              <p:cNvSpPr/>
              <p:nvPr/>
            </p:nvSpPr>
            <p:spPr>
              <a:xfrm>
                <a:off x="2006600" y="3843867"/>
                <a:ext cx="254000" cy="194733"/>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9" name="Straight Connector 38"/>
            <p:cNvCxnSpPr/>
            <p:nvPr/>
          </p:nvCxnSpPr>
          <p:spPr>
            <a:xfrm flipV="1">
              <a:off x="4716974" y="3547580"/>
              <a:ext cx="88900" cy="10583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4966057" y="3314821"/>
              <a:ext cx="88900" cy="10583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 name="TextBox 2"/>
          <p:cNvSpPr txBox="1"/>
          <p:nvPr/>
        </p:nvSpPr>
        <p:spPr>
          <a:xfrm>
            <a:off x="6018460" y="2697753"/>
            <a:ext cx="2199040" cy="461665"/>
          </a:xfrm>
          <a:prstGeom prst="rect">
            <a:avLst/>
          </a:prstGeom>
          <a:noFill/>
        </p:spPr>
        <p:txBody>
          <a:bodyPr wrap="none" rtlCol="0">
            <a:spAutoFit/>
          </a:bodyPr>
          <a:lstStyle/>
          <a:p>
            <a:r>
              <a:rPr lang="en-US" sz="2400" dirty="0" smtClean="0"/>
              <a:t>Code for glycine</a:t>
            </a:r>
            <a:endParaRPr lang="en-US" sz="2400" dirty="0"/>
          </a:p>
        </p:txBody>
      </p:sp>
      <p:sp>
        <p:nvSpPr>
          <p:cNvPr id="4" name="Freeform 3"/>
          <p:cNvSpPr/>
          <p:nvPr/>
        </p:nvSpPr>
        <p:spPr>
          <a:xfrm>
            <a:off x="5327200" y="3104844"/>
            <a:ext cx="1711056" cy="546876"/>
          </a:xfrm>
          <a:custGeom>
            <a:avLst/>
            <a:gdLst>
              <a:gd name="connsiteX0" fmla="*/ 1711056 w 1711056"/>
              <a:gd name="connsiteY0" fmla="*/ 0 h 546876"/>
              <a:gd name="connsiteX1" fmla="*/ 282237 w 1711056"/>
              <a:gd name="connsiteY1" fmla="*/ 264618 h 546876"/>
              <a:gd name="connsiteX2" fmla="*/ 1 w 1711056"/>
              <a:gd name="connsiteY2" fmla="*/ 546876 h 546876"/>
            </a:gdLst>
            <a:ahLst/>
            <a:cxnLst>
              <a:cxn ang="0">
                <a:pos x="connsiteX0" y="connsiteY0"/>
              </a:cxn>
              <a:cxn ang="0">
                <a:pos x="connsiteX1" y="connsiteY1"/>
              </a:cxn>
              <a:cxn ang="0">
                <a:pos x="connsiteX2" y="connsiteY2"/>
              </a:cxn>
            </a:cxnLst>
            <a:rect l="l" t="t" r="r" b="b"/>
            <a:pathLst>
              <a:path w="1711056" h="546876">
                <a:moveTo>
                  <a:pt x="1711056" y="0"/>
                </a:moveTo>
                <a:cubicBezTo>
                  <a:pt x="1139234" y="86736"/>
                  <a:pt x="567413" y="173472"/>
                  <a:pt x="282237" y="264618"/>
                </a:cubicBezTo>
                <a:cubicBezTo>
                  <a:pt x="-2939" y="355764"/>
                  <a:pt x="1" y="546876"/>
                  <a:pt x="1" y="546876"/>
                </a:cubicBezTo>
              </a:path>
            </a:pathLst>
          </a:cu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924612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up)">
                                      <p:cBhvr>
                                        <p:cTn id="15" dur="5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5" grpId="0" animBg="1"/>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lyphosat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0278" y="3382894"/>
            <a:ext cx="3140380" cy="2300706"/>
          </a:xfrm>
          <a:prstGeom prst="rect">
            <a:avLst/>
          </a:prstGeom>
        </p:spPr>
      </p:pic>
      <p:sp>
        <p:nvSpPr>
          <p:cNvPr id="2" name="Title 1"/>
          <p:cNvSpPr>
            <a:spLocks noGrp="1"/>
          </p:cNvSpPr>
          <p:nvPr>
            <p:ph type="title"/>
          </p:nvPr>
        </p:nvSpPr>
        <p:spPr>
          <a:xfrm>
            <a:off x="371857" y="-26154"/>
            <a:ext cx="8229600" cy="1143000"/>
          </a:xfrm>
        </p:spPr>
        <p:txBody>
          <a:bodyPr>
            <a:normAutofit fontScale="90000"/>
          </a:bodyPr>
          <a:lstStyle/>
          <a:p>
            <a:r>
              <a:rPr lang="en-US" b="1" dirty="0" smtClean="0"/>
              <a:t>Extra Piece Sticks Out at Active Site</a:t>
            </a:r>
            <a:endParaRPr lang="en-US" b="1" dirty="0"/>
          </a:p>
        </p:txBody>
      </p:sp>
      <p:sp>
        <p:nvSpPr>
          <p:cNvPr id="5" name="TextBox 4"/>
          <p:cNvSpPr txBox="1"/>
          <p:nvPr/>
        </p:nvSpPr>
        <p:spPr>
          <a:xfrm>
            <a:off x="3898881" y="4584580"/>
            <a:ext cx="892154" cy="369332"/>
          </a:xfrm>
          <a:prstGeom prst="rect">
            <a:avLst/>
          </a:prstGeom>
          <a:noFill/>
          <a:ln w="38100" cmpd="sng">
            <a:solidFill>
              <a:schemeClr val="tx1"/>
            </a:solidFill>
          </a:ln>
        </p:spPr>
        <p:txBody>
          <a:bodyPr wrap="none" rtlCol="0">
            <a:spAutoFit/>
          </a:bodyPr>
          <a:lstStyle/>
          <a:p>
            <a:r>
              <a:rPr lang="en-US" dirty="0" smtClean="0"/>
              <a:t>Alanine</a:t>
            </a:r>
            <a:endParaRPr lang="en-US" dirty="0"/>
          </a:p>
        </p:txBody>
      </p:sp>
      <p:sp>
        <p:nvSpPr>
          <p:cNvPr id="6" name="TextBox 5"/>
          <p:cNvSpPr txBox="1"/>
          <p:nvPr/>
        </p:nvSpPr>
        <p:spPr>
          <a:xfrm>
            <a:off x="4916528" y="4564614"/>
            <a:ext cx="848196" cy="369332"/>
          </a:xfrm>
          <a:prstGeom prst="rect">
            <a:avLst/>
          </a:prstGeom>
          <a:noFill/>
          <a:ln w="38100" cmpd="sng">
            <a:solidFill>
              <a:schemeClr val="tx1"/>
            </a:solidFill>
          </a:ln>
        </p:spPr>
        <p:txBody>
          <a:bodyPr wrap="none" rtlCol="0">
            <a:spAutoFit/>
          </a:bodyPr>
          <a:lstStyle/>
          <a:p>
            <a:r>
              <a:rPr lang="en-US" dirty="0" err="1" smtClean="0"/>
              <a:t>Proline</a:t>
            </a:r>
            <a:endParaRPr lang="en-US" dirty="0"/>
          </a:p>
        </p:txBody>
      </p:sp>
      <p:sp>
        <p:nvSpPr>
          <p:cNvPr id="7" name="TextBox 6"/>
          <p:cNvSpPr txBox="1"/>
          <p:nvPr/>
        </p:nvSpPr>
        <p:spPr>
          <a:xfrm>
            <a:off x="2560997" y="4545564"/>
            <a:ext cx="1245052" cy="369332"/>
          </a:xfrm>
          <a:prstGeom prst="rect">
            <a:avLst/>
          </a:prstGeom>
          <a:solidFill>
            <a:schemeClr val="bg1"/>
          </a:solidFill>
          <a:ln w="38100" cmpd="sng">
            <a:solidFill>
              <a:schemeClr val="tx1"/>
            </a:solidFill>
          </a:ln>
        </p:spPr>
        <p:txBody>
          <a:bodyPr wrap="none" rtlCol="0">
            <a:spAutoFit/>
          </a:bodyPr>
          <a:lstStyle/>
          <a:p>
            <a:r>
              <a:rPr lang="en-US" dirty="0" smtClean="0"/>
              <a:t>Glyphosate</a:t>
            </a:r>
            <a:endParaRPr lang="en-US" dirty="0"/>
          </a:p>
        </p:txBody>
      </p:sp>
      <p:grpSp>
        <p:nvGrpSpPr>
          <p:cNvPr id="15" name="Group 14"/>
          <p:cNvGrpSpPr/>
          <p:nvPr/>
        </p:nvGrpSpPr>
        <p:grpSpPr>
          <a:xfrm>
            <a:off x="5764724" y="3842108"/>
            <a:ext cx="755568" cy="924944"/>
            <a:chOff x="5764724" y="3842108"/>
            <a:chExt cx="755568" cy="924944"/>
          </a:xfrm>
        </p:grpSpPr>
        <p:cxnSp>
          <p:nvCxnSpPr>
            <p:cNvPr id="10" name="Straight Connector 9"/>
            <p:cNvCxnSpPr/>
            <p:nvPr/>
          </p:nvCxnSpPr>
          <p:spPr>
            <a:xfrm flipV="1">
              <a:off x="5764724" y="3842108"/>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6063090" y="4063596"/>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764724" y="4552430"/>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221926" y="3856689"/>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flipH="1">
            <a:off x="5685306" y="1959493"/>
            <a:ext cx="755568" cy="924944"/>
            <a:chOff x="5764724" y="3842108"/>
            <a:chExt cx="755568" cy="924944"/>
          </a:xfrm>
        </p:grpSpPr>
        <p:cxnSp>
          <p:nvCxnSpPr>
            <p:cNvPr id="17" name="Straight Connector 16"/>
            <p:cNvCxnSpPr/>
            <p:nvPr/>
          </p:nvCxnSpPr>
          <p:spPr>
            <a:xfrm flipV="1">
              <a:off x="5764724" y="3842108"/>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6063090" y="4063596"/>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764724" y="4552430"/>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221926" y="3856689"/>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 name="Group 25"/>
          <p:cNvGrpSpPr/>
          <p:nvPr/>
        </p:nvGrpSpPr>
        <p:grpSpPr>
          <a:xfrm>
            <a:off x="1777100" y="1959493"/>
            <a:ext cx="755568" cy="924944"/>
            <a:chOff x="5764724" y="3842108"/>
            <a:chExt cx="755568" cy="924944"/>
          </a:xfrm>
        </p:grpSpPr>
        <p:cxnSp>
          <p:nvCxnSpPr>
            <p:cNvPr id="27" name="Straight Connector 26"/>
            <p:cNvCxnSpPr/>
            <p:nvPr/>
          </p:nvCxnSpPr>
          <p:spPr>
            <a:xfrm flipV="1">
              <a:off x="5764724" y="3842108"/>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6063090" y="4063596"/>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5764724" y="4552430"/>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221926" y="3856689"/>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 name="Group 30"/>
          <p:cNvGrpSpPr/>
          <p:nvPr/>
        </p:nvGrpSpPr>
        <p:grpSpPr>
          <a:xfrm flipH="1">
            <a:off x="1774641" y="3817497"/>
            <a:ext cx="755568" cy="924944"/>
            <a:chOff x="5764724" y="3842108"/>
            <a:chExt cx="755568" cy="924944"/>
          </a:xfrm>
        </p:grpSpPr>
        <p:cxnSp>
          <p:nvCxnSpPr>
            <p:cNvPr id="32" name="Straight Connector 31"/>
            <p:cNvCxnSpPr/>
            <p:nvPr/>
          </p:nvCxnSpPr>
          <p:spPr>
            <a:xfrm flipV="1">
              <a:off x="5764724" y="3842108"/>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6063090" y="4063596"/>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764724" y="4552430"/>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6221926" y="3856689"/>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6" name="Rectangle 35"/>
          <p:cNvSpPr/>
          <p:nvPr/>
        </p:nvSpPr>
        <p:spPr>
          <a:xfrm>
            <a:off x="6142508" y="2884437"/>
            <a:ext cx="377784" cy="933060"/>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1714820" y="2884437"/>
            <a:ext cx="377784" cy="933060"/>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a:off x="1478758" y="3614186"/>
            <a:ext cx="2453328" cy="2421204"/>
            <a:chOff x="1478758" y="3614186"/>
            <a:chExt cx="2453328" cy="2421204"/>
          </a:xfrm>
        </p:grpSpPr>
        <p:sp>
          <p:nvSpPr>
            <p:cNvPr id="41" name="Freeform 40"/>
            <p:cNvSpPr/>
            <p:nvPr/>
          </p:nvSpPr>
          <p:spPr>
            <a:xfrm>
              <a:off x="1478758" y="3614186"/>
              <a:ext cx="2453328" cy="2421204"/>
            </a:xfrm>
            <a:custGeom>
              <a:avLst/>
              <a:gdLst>
                <a:gd name="connsiteX0" fmla="*/ 1614694 w 2453328"/>
                <a:gd name="connsiteY0" fmla="*/ 0 h 2421204"/>
                <a:gd name="connsiteX1" fmla="*/ 2843 w 2453328"/>
                <a:gd name="connsiteY1" fmla="*/ 1253569 h 2421204"/>
                <a:gd name="connsiteX2" fmla="*/ 1240224 w 2453328"/>
                <a:gd name="connsiteY2" fmla="*/ 2393178 h 2421204"/>
                <a:gd name="connsiteX3" fmla="*/ 1907758 w 2453328"/>
                <a:gd name="connsiteY3" fmla="*/ 1969895 h 2421204"/>
                <a:gd name="connsiteX4" fmla="*/ 2445042 w 2453328"/>
                <a:gd name="connsiteY4" fmla="*/ 846567 h 2421204"/>
                <a:gd name="connsiteX5" fmla="*/ 2184540 w 2453328"/>
                <a:gd name="connsiteY5" fmla="*/ 227922 h 2421204"/>
                <a:gd name="connsiteX6" fmla="*/ 1533287 w 2453328"/>
                <a:gd name="connsiteY6" fmla="*/ 0 h 2421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3328" h="2421204">
                  <a:moveTo>
                    <a:pt x="1614694" y="0"/>
                  </a:moveTo>
                  <a:cubicBezTo>
                    <a:pt x="839974" y="427353"/>
                    <a:pt x="65255" y="854706"/>
                    <a:pt x="2843" y="1253569"/>
                  </a:cubicBezTo>
                  <a:cubicBezTo>
                    <a:pt x="-59569" y="1652432"/>
                    <a:pt x="922738" y="2273790"/>
                    <a:pt x="1240224" y="2393178"/>
                  </a:cubicBezTo>
                  <a:cubicBezTo>
                    <a:pt x="1557710" y="2512566"/>
                    <a:pt x="1706955" y="2227663"/>
                    <a:pt x="1907758" y="1969895"/>
                  </a:cubicBezTo>
                  <a:cubicBezTo>
                    <a:pt x="2108561" y="1712127"/>
                    <a:pt x="2398912" y="1136896"/>
                    <a:pt x="2445042" y="846567"/>
                  </a:cubicBezTo>
                  <a:cubicBezTo>
                    <a:pt x="2491172" y="556238"/>
                    <a:pt x="2336499" y="369017"/>
                    <a:pt x="2184540" y="227922"/>
                  </a:cubicBezTo>
                  <a:cubicBezTo>
                    <a:pt x="2032581" y="86827"/>
                    <a:pt x="1533287" y="0"/>
                    <a:pt x="1533287" y="0"/>
                  </a:cubicBezTo>
                </a:path>
              </a:pathLst>
            </a:cu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TextBox 41"/>
            <p:cNvSpPr txBox="1"/>
            <p:nvPr/>
          </p:nvSpPr>
          <p:spPr>
            <a:xfrm>
              <a:off x="1990278" y="5255508"/>
              <a:ext cx="1055097" cy="461665"/>
            </a:xfrm>
            <a:prstGeom prst="rect">
              <a:avLst/>
            </a:prstGeom>
            <a:noFill/>
          </p:spPr>
          <p:txBody>
            <a:bodyPr wrap="none" rtlCol="0">
              <a:spAutoFit/>
            </a:bodyPr>
            <a:lstStyle/>
            <a:p>
              <a:r>
                <a:rPr lang="en-US" sz="2400" dirty="0" smtClean="0">
                  <a:solidFill>
                    <a:srgbClr val="FF0000"/>
                  </a:solidFill>
                </a:rPr>
                <a:t>glycine</a:t>
              </a:r>
              <a:endParaRPr lang="en-US" sz="2400" dirty="0">
                <a:solidFill>
                  <a:srgbClr val="FF0000"/>
                </a:solidFill>
              </a:endParaRPr>
            </a:p>
          </p:txBody>
        </p:sp>
      </p:grpSp>
      <p:sp>
        <p:nvSpPr>
          <p:cNvPr id="43" name="Freeform 42"/>
          <p:cNvSpPr/>
          <p:nvPr/>
        </p:nvSpPr>
        <p:spPr>
          <a:xfrm>
            <a:off x="3682755" y="2506984"/>
            <a:ext cx="1755974" cy="2087158"/>
          </a:xfrm>
          <a:custGeom>
            <a:avLst/>
            <a:gdLst>
              <a:gd name="connsiteX0" fmla="*/ 582953 w 1755974"/>
              <a:gd name="connsiteY0" fmla="*/ 154 h 2087158"/>
              <a:gd name="connsiteX1" fmla="*/ 13106 w 1755974"/>
              <a:gd name="connsiteY1" fmla="*/ 944401 h 2087158"/>
              <a:gd name="connsiteX2" fmla="*/ 306170 w 1755974"/>
              <a:gd name="connsiteY2" fmla="*/ 1986329 h 2087158"/>
              <a:gd name="connsiteX3" fmla="*/ 1624957 w 1755974"/>
              <a:gd name="connsiteY3" fmla="*/ 1921208 h 2087158"/>
              <a:gd name="connsiteX4" fmla="*/ 1592395 w 1755974"/>
              <a:gd name="connsiteY4" fmla="*/ 879281 h 2087158"/>
              <a:gd name="connsiteX5" fmla="*/ 582953 w 1755974"/>
              <a:gd name="connsiteY5" fmla="*/ 154 h 208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74" h="2087158">
                <a:moveTo>
                  <a:pt x="582953" y="154"/>
                </a:moveTo>
                <a:cubicBezTo>
                  <a:pt x="319738" y="11007"/>
                  <a:pt x="59236" y="613372"/>
                  <a:pt x="13106" y="944401"/>
                </a:cubicBezTo>
                <a:cubicBezTo>
                  <a:pt x="-33024" y="1275430"/>
                  <a:pt x="37528" y="1823528"/>
                  <a:pt x="306170" y="1986329"/>
                </a:cubicBezTo>
                <a:cubicBezTo>
                  <a:pt x="574812" y="2149130"/>
                  <a:pt x="1410586" y="2105716"/>
                  <a:pt x="1624957" y="1921208"/>
                </a:cubicBezTo>
                <a:cubicBezTo>
                  <a:pt x="1839328" y="1736700"/>
                  <a:pt x="1763349" y="1204883"/>
                  <a:pt x="1592395" y="879281"/>
                </a:cubicBezTo>
                <a:cubicBezTo>
                  <a:pt x="1421441" y="553679"/>
                  <a:pt x="846168" y="-10699"/>
                  <a:pt x="582953" y="154"/>
                </a:cubicBezTo>
                <a:close/>
              </a:path>
            </a:pathLst>
          </a:cu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3683173" y="1839243"/>
            <a:ext cx="1494369" cy="461665"/>
          </a:xfrm>
          <a:prstGeom prst="rect">
            <a:avLst/>
          </a:prstGeom>
          <a:noFill/>
        </p:spPr>
        <p:txBody>
          <a:bodyPr wrap="none" rtlCol="0">
            <a:spAutoFit/>
          </a:bodyPr>
          <a:lstStyle/>
          <a:p>
            <a:r>
              <a:rPr lang="en-US" sz="2400" dirty="0" smtClean="0">
                <a:solidFill>
                  <a:srgbClr val="FF0000"/>
                </a:solidFill>
              </a:rPr>
              <a:t>Active Site</a:t>
            </a:r>
            <a:endParaRPr lang="en-US" sz="2400" dirty="0">
              <a:solidFill>
                <a:srgbClr val="FF0000"/>
              </a:solidFill>
            </a:endParaRPr>
          </a:p>
        </p:txBody>
      </p:sp>
      <p:grpSp>
        <p:nvGrpSpPr>
          <p:cNvPr id="9" name="Group 8"/>
          <p:cNvGrpSpPr/>
          <p:nvPr/>
        </p:nvGrpSpPr>
        <p:grpSpPr>
          <a:xfrm>
            <a:off x="2298190" y="2669815"/>
            <a:ext cx="2040018" cy="1248577"/>
            <a:chOff x="2298190" y="2669815"/>
            <a:chExt cx="2040018" cy="1248577"/>
          </a:xfrm>
        </p:grpSpPr>
        <p:sp>
          <p:nvSpPr>
            <p:cNvPr id="51" name="TextBox 50"/>
            <p:cNvSpPr txBox="1"/>
            <p:nvPr/>
          </p:nvSpPr>
          <p:spPr>
            <a:xfrm>
              <a:off x="2298190" y="2669815"/>
              <a:ext cx="1481445" cy="461665"/>
            </a:xfrm>
            <a:prstGeom prst="rect">
              <a:avLst/>
            </a:prstGeom>
            <a:noFill/>
          </p:spPr>
          <p:txBody>
            <a:bodyPr wrap="none" rtlCol="0">
              <a:spAutoFit/>
            </a:bodyPr>
            <a:lstStyle/>
            <a:p>
              <a:r>
                <a:rPr lang="en-US" sz="2400" dirty="0" smtClean="0">
                  <a:solidFill>
                    <a:srgbClr val="FF0000"/>
                  </a:solidFill>
                </a:rPr>
                <a:t>Extra Stuff</a:t>
              </a:r>
              <a:endParaRPr lang="en-US" sz="2400" dirty="0">
                <a:solidFill>
                  <a:srgbClr val="FF0000"/>
                </a:solidFill>
              </a:endParaRPr>
            </a:p>
          </p:txBody>
        </p:sp>
        <p:cxnSp>
          <p:nvCxnSpPr>
            <p:cNvPr id="53" name="Straight Arrow Connector 52"/>
            <p:cNvCxnSpPr/>
            <p:nvPr/>
          </p:nvCxnSpPr>
          <p:spPr>
            <a:xfrm>
              <a:off x="3215473" y="3131480"/>
              <a:ext cx="1122735" cy="786912"/>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60" name="Group 59"/>
          <p:cNvGrpSpPr/>
          <p:nvPr/>
        </p:nvGrpSpPr>
        <p:grpSpPr>
          <a:xfrm>
            <a:off x="5378592" y="1513055"/>
            <a:ext cx="428094" cy="446438"/>
            <a:chOff x="3682755" y="1417638"/>
            <a:chExt cx="428094" cy="446438"/>
          </a:xfrm>
        </p:grpSpPr>
        <p:sp>
          <p:nvSpPr>
            <p:cNvPr id="56" name="Oval 55"/>
            <p:cNvSpPr/>
            <p:nvPr/>
          </p:nvSpPr>
          <p:spPr>
            <a:xfrm>
              <a:off x="3682755" y="1417638"/>
              <a:ext cx="123294" cy="14163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835155" y="1570038"/>
              <a:ext cx="123294" cy="14163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3987555" y="1722438"/>
              <a:ext cx="123294" cy="14163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2385516" y="1181146"/>
            <a:ext cx="1455154" cy="969868"/>
            <a:chOff x="2530209" y="1116846"/>
            <a:chExt cx="1455154" cy="969868"/>
          </a:xfrm>
        </p:grpSpPr>
        <p:cxnSp>
          <p:nvCxnSpPr>
            <p:cNvPr id="45" name="Straight Connector 44"/>
            <p:cNvCxnSpPr/>
            <p:nvPr/>
          </p:nvCxnSpPr>
          <p:spPr>
            <a:xfrm flipV="1">
              <a:off x="2532668" y="1417638"/>
              <a:ext cx="891810" cy="33453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2685068" y="1752176"/>
              <a:ext cx="891810" cy="33453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2530209" y="1752176"/>
              <a:ext cx="154859" cy="33453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422019" y="1417638"/>
              <a:ext cx="154859" cy="33453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1" name="Group 60"/>
            <p:cNvGrpSpPr/>
            <p:nvPr/>
          </p:nvGrpSpPr>
          <p:grpSpPr>
            <a:xfrm flipV="1">
              <a:off x="3557269" y="1116846"/>
              <a:ext cx="428094" cy="446438"/>
              <a:chOff x="3682755" y="1417638"/>
              <a:chExt cx="428094" cy="446438"/>
            </a:xfrm>
          </p:grpSpPr>
          <p:sp>
            <p:nvSpPr>
              <p:cNvPr id="62" name="Oval 61"/>
              <p:cNvSpPr/>
              <p:nvPr/>
            </p:nvSpPr>
            <p:spPr>
              <a:xfrm>
                <a:off x="3682755" y="1417638"/>
                <a:ext cx="123294" cy="141638"/>
              </a:xfrm>
              <a:prstGeom prst="ellipse">
                <a:avLst/>
              </a:prstGeom>
              <a:solidFill>
                <a:schemeClr val="tx1"/>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3835155" y="1570038"/>
                <a:ext cx="123294" cy="141638"/>
              </a:xfrm>
              <a:prstGeom prst="ellipse">
                <a:avLst/>
              </a:prstGeom>
              <a:solidFill>
                <a:schemeClr val="tx1"/>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3987555" y="1722438"/>
                <a:ext cx="123294" cy="141638"/>
              </a:xfrm>
              <a:prstGeom prst="ellipse">
                <a:avLst/>
              </a:prstGeom>
              <a:solidFill>
                <a:schemeClr val="tx1"/>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5" name="TextBox 64"/>
          <p:cNvSpPr txBox="1"/>
          <p:nvPr/>
        </p:nvSpPr>
        <p:spPr>
          <a:xfrm>
            <a:off x="5298207" y="5245165"/>
            <a:ext cx="2169559" cy="523220"/>
          </a:xfrm>
          <a:prstGeom prst="rect">
            <a:avLst/>
          </a:prstGeom>
          <a:noFill/>
        </p:spPr>
        <p:txBody>
          <a:bodyPr wrap="none" rtlCol="0">
            <a:spAutoFit/>
          </a:bodyPr>
          <a:lstStyle/>
          <a:p>
            <a:r>
              <a:rPr lang="en-US" sz="2800" dirty="0" smtClean="0"/>
              <a:t>Peptide chain</a:t>
            </a:r>
            <a:endParaRPr lang="en-US" sz="2800" dirty="0"/>
          </a:p>
        </p:txBody>
      </p:sp>
      <p:sp>
        <p:nvSpPr>
          <p:cNvPr id="66" name="TextBox 65"/>
          <p:cNvSpPr txBox="1"/>
          <p:nvPr/>
        </p:nvSpPr>
        <p:spPr>
          <a:xfrm>
            <a:off x="6922226" y="1059678"/>
            <a:ext cx="2735624" cy="1384995"/>
          </a:xfrm>
          <a:prstGeom prst="rect">
            <a:avLst/>
          </a:prstGeom>
          <a:noFill/>
        </p:spPr>
        <p:txBody>
          <a:bodyPr wrap="square" rtlCol="0">
            <a:spAutoFit/>
          </a:bodyPr>
          <a:lstStyle/>
          <a:p>
            <a:r>
              <a:rPr lang="en-US" sz="2800" dirty="0" smtClean="0"/>
              <a:t>Substrate no longer fits in active site</a:t>
            </a:r>
            <a:endParaRPr lang="en-US" sz="2800" dirty="0"/>
          </a:p>
        </p:txBody>
      </p:sp>
      <p:sp>
        <p:nvSpPr>
          <p:cNvPr id="67" name="Freeform 66"/>
          <p:cNvSpPr/>
          <p:nvPr/>
        </p:nvSpPr>
        <p:spPr>
          <a:xfrm>
            <a:off x="6366637" y="3359677"/>
            <a:ext cx="566966" cy="1961151"/>
          </a:xfrm>
          <a:custGeom>
            <a:avLst/>
            <a:gdLst>
              <a:gd name="connsiteX0" fmla="*/ 0 w 566966"/>
              <a:gd name="connsiteY0" fmla="*/ 1961151 h 1961151"/>
              <a:gd name="connsiteX1" fmla="*/ 562708 w 566966"/>
              <a:gd name="connsiteY1" fmla="*/ 900200 h 1961151"/>
              <a:gd name="connsiteX2" fmla="*/ 273316 w 566966"/>
              <a:gd name="connsiteY2" fmla="*/ 0 h 1961151"/>
            </a:gdLst>
            <a:ahLst/>
            <a:cxnLst>
              <a:cxn ang="0">
                <a:pos x="connsiteX0" y="connsiteY0"/>
              </a:cxn>
              <a:cxn ang="0">
                <a:pos x="connsiteX1" y="connsiteY1"/>
              </a:cxn>
              <a:cxn ang="0">
                <a:pos x="connsiteX2" y="connsiteY2"/>
              </a:cxn>
            </a:cxnLst>
            <a:rect l="l" t="t" r="r" b="b"/>
            <a:pathLst>
              <a:path w="566966" h="1961151">
                <a:moveTo>
                  <a:pt x="0" y="1961151"/>
                </a:moveTo>
                <a:cubicBezTo>
                  <a:pt x="258577" y="1594104"/>
                  <a:pt x="517155" y="1227058"/>
                  <a:pt x="562708" y="900200"/>
                </a:cubicBezTo>
                <a:cubicBezTo>
                  <a:pt x="608261" y="573342"/>
                  <a:pt x="273316" y="0"/>
                  <a:pt x="273316" y="0"/>
                </a:cubicBezTo>
              </a:path>
            </a:pathLst>
          </a:custGeom>
          <a:ln w="57150" cmpd="sng">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955947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lyphosat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0278" y="3382894"/>
            <a:ext cx="3140380" cy="2300706"/>
          </a:xfrm>
          <a:prstGeom prst="rect">
            <a:avLst/>
          </a:prstGeom>
        </p:spPr>
      </p:pic>
      <p:sp>
        <p:nvSpPr>
          <p:cNvPr id="2" name="Title 1"/>
          <p:cNvSpPr>
            <a:spLocks noGrp="1"/>
          </p:cNvSpPr>
          <p:nvPr>
            <p:ph type="title"/>
          </p:nvPr>
        </p:nvSpPr>
        <p:spPr>
          <a:xfrm>
            <a:off x="371857" y="-26154"/>
            <a:ext cx="8229600" cy="1143000"/>
          </a:xfrm>
        </p:spPr>
        <p:txBody>
          <a:bodyPr>
            <a:normAutofit fontScale="90000"/>
          </a:bodyPr>
          <a:lstStyle/>
          <a:p>
            <a:r>
              <a:rPr lang="en-US" b="1" dirty="0" smtClean="0"/>
              <a:t>Extra Piece Sticks Out at Active Site</a:t>
            </a:r>
            <a:endParaRPr lang="en-US" b="1" dirty="0"/>
          </a:p>
        </p:txBody>
      </p:sp>
      <p:sp>
        <p:nvSpPr>
          <p:cNvPr id="5" name="TextBox 4"/>
          <p:cNvSpPr txBox="1"/>
          <p:nvPr/>
        </p:nvSpPr>
        <p:spPr>
          <a:xfrm>
            <a:off x="3898881" y="4584580"/>
            <a:ext cx="892154" cy="369332"/>
          </a:xfrm>
          <a:prstGeom prst="rect">
            <a:avLst/>
          </a:prstGeom>
          <a:noFill/>
          <a:ln w="38100" cmpd="sng">
            <a:solidFill>
              <a:schemeClr val="tx1"/>
            </a:solidFill>
          </a:ln>
        </p:spPr>
        <p:txBody>
          <a:bodyPr wrap="none" rtlCol="0">
            <a:spAutoFit/>
          </a:bodyPr>
          <a:lstStyle/>
          <a:p>
            <a:r>
              <a:rPr lang="en-US" dirty="0" smtClean="0"/>
              <a:t>Alanine</a:t>
            </a:r>
            <a:endParaRPr lang="en-US" dirty="0"/>
          </a:p>
        </p:txBody>
      </p:sp>
      <p:sp>
        <p:nvSpPr>
          <p:cNvPr id="6" name="TextBox 5"/>
          <p:cNvSpPr txBox="1"/>
          <p:nvPr/>
        </p:nvSpPr>
        <p:spPr>
          <a:xfrm>
            <a:off x="4916528" y="4564614"/>
            <a:ext cx="848196" cy="369332"/>
          </a:xfrm>
          <a:prstGeom prst="rect">
            <a:avLst/>
          </a:prstGeom>
          <a:noFill/>
          <a:ln w="38100" cmpd="sng">
            <a:solidFill>
              <a:schemeClr val="tx1"/>
            </a:solidFill>
          </a:ln>
        </p:spPr>
        <p:txBody>
          <a:bodyPr wrap="none" rtlCol="0">
            <a:spAutoFit/>
          </a:bodyPr>
          <a:lstStyle/>
          <a:p>
            <a:r>
              <a:rPr lang="en-US" dirty="0" err="1" smtClean="0"/>
              <a:t>Proline</a:t>
            </a:r>
            <a:endParaRPr lang="en-US" dirty="0"/>
          </a:p>
        </p:txBody>
      </p:sp>
      <p:sp>
        <p:nvSpPr>
          <p:cNvPr id="7" name="TextBox 6"/>
          <p:cNvSpPr txBox="1"/>
          <p:nvPr/>
        </p:nvSpPr>
        <p:spPr>
          <a:xfrm>
            <a:off x="2560997" y="4545564"/>
            <a:ext cx="1245052" cy="369332"/>
          </a:xfrm>
          <a:prstGeom prst="rect">
            <a:avLst/>
          </a:prstGeom>
          <a:solidFill>
            <a:schemeClr val="bg1"/>
          </a:solidFill>
          <a:ln w="38100" cmpd="sng">
            <a:solidFill>
              <a:schemeClr val="tx1"/>
            </a:solidFill>
          </a:ln>
        </p:spPr>
        <p:txBody>
          <a:bodyPr wrap="none" rtlCol="0">
            <a:spAutoFit/>
          </a:bodyPr>
          <a:lstStyle/>
          <a:p>
            <a:r>
              <a:rPr lang="en-US" dirty="0" smtClean="0"/>
              <a:t>Glyphosate</a:t>
            </a:r>
            <a:endParaRPr lang="en-US" dirty="0"/>
          </a:p>
        </p:txBody>
      </p:sp>
      <p:grpSp>
        <p:nvGrpSpPr>
          <p:cNvPr id="15" name="Group 14"/>
          <p:cNvGrpSpPr/>
          <p:nvPr/>
        </p:nvGrpSpPr>
        <p:grpSpPr>
          <a:xfrm>
            <a:off x="5764724" y="3842108"/>
            <a:ext cx="755568" cy="924944"/>
            <a:chOff x="5764724" y="3842108"/>
            <a:chExt cx="755568" cy="924944"/>
          </a:xfrm>
        </p:grpSpPr>
        <p:cxnSp>
          <p:nvCxnSpPr>
            <p:cNvPr id="10" name="Straight Connector 9"/>
            <p:cNvCxnSpPr/>
            <p:nvPr/>
          </p:nvCxnSpPr>
          <p:spPr>
            <a:xfrm flipV="1">
              <a:off x="5764724" y="3842108"/>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6063090" y="4063596"/>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764724" y="4552430"/>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221926" y="3856689"/>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flipH="1">
            <a:off x="5685306" y="1959493"/>
            <a:ext cx="755568" cy="924944"/>
            <a:chOff x="5764724" y="3842108"/>
            <a:chExt cx="755568" cy="924944"/>
          </a:xfrm>
        </p:grpSpPr>
        <p:cxnSp>
          <p:nvCxnSpPr>
            <p:cNvPr id="17" name="Straight Connector 16"/>
            <p:cNvCxnSpPr/>
            <p:nvPr/>
          </p:nvCxnSpPr>
          <p:spPr>
            <a:xfrm flipV="1">
              <a:off x="5764724" y="3842108"/>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6063090" y="4063596"/>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764724" y="4552430"/>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221926" y="3856689"/>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 name="Group 25"/>
          <p:cNvGrpSpPr/>
          <p:nvPr/>
        </p:nvGrpSpPr>
        <p:grpSpPr>
          <a:xfrm>
            <a:off x="1777100" y="1959493"/>
            <a:ext cx="755568" cy="924944"/>
            <a:chOff x="5764724" y="3842108"/>
            <a:chExt cx="755568" cy="924944"/>
          </a:xfrm>
        </p:grpSpPr>
        <p:cxnSp>
          <p:nvCxnSpPr>
            <p:cNvPr id="27" name="Straight Connector 26"/>
            <p:cNvCxnSpPr/>
            <p:nvPr/>
          </p:nvCxnSpPr>
          <p:spPr>
            <a:xfrm flipV="1">
              <a:off x="5764724" y="3842108"/>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6063090" y="4063596"/>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5764724" y="4552430"/>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221926" y="3856689"/>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 name="Group 30"/>
          <p:cNvGrpSpPr/>
          <p:nvPr/>
        </p:nvGrpSpPr>
        <p:grpSpPr>
          <a:xfrm flipH="1">
            <a:off x="1774641" y="3817497"/>
            <a:ext cx="755568" cy="924944"/>
            <a:chOff x="5764724" y="3842108"/>
            <a:chExt cx="755568" cy="924944"/>
          </a:xfrm>
        </p:grpSpPr>
        <p:cxnSp>
          <p:nvCxnSpPr>
            <p:cNvPr id="32" name="Straight Connector 31"/>
            <p:cNvCxnSpPr/>
            <p:nvPr/>
          </p:nvCxnSpPr>
          <p:spPr>
            <a:xfrm flipV="1">
              <a:off x="5764724" y="3842108"/>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6063090" y="4063596"/>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764724" y="4552430"/>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6221926" y="3856689"/>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6" name="Rectangle 35"/>
          <p:cNvSpPr/>
          <p:nvPr/>
        </p:nvSpPr>
        <p:spPr>
          <a:xfrm>
            <a:off x="6142508" y="2884437"/>
            <a:ext cx="377784" cy="933060"/>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1714820" y="2884437"/>
            <a:ext cx="377784" cy="933060"/>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a:off x="1478758" y="3614186"/>
            <a:ext cx="2453328" cy="2421204"/>
            <a:chOff x="1478758" y="3614186"/>
            <a:chExt cx="2453328" cy="2421204"/>
          </a:xfrm>
        </p:grpSpPr>
        <p:sp>
          <p:nvSpPr>
            <p:cNvPr id="41" name="Freeform 40"/>
            <p:cNvSpPr/>
            <p:nvPr/>
          </p:nvSpPr>
          <p:spPr>
            <a:xfrm>
              <a:off x="1478758" y="3614186"/>
              <a:ext cx="2453328" cy="2421204"/>
            </a:xfrm>
            <a:custGeom>
              <a:avLst/>
              <a:gdLst>
                <a:gd name="connsiteX0" fmla="*/ 1614694 w 2453328"/>
                <a:gd name="connsiteY0" fmla="*/ 0 h 2421204"/>
                <a:gd name="connsiteX1" fmla="*/ 2843 w 2453328"/>
                <a:gd name="connsiteY1" fmla="*/ 1253569 h 2421204"/>
                <a:gd name="connsiteX2" fmla="*/ 1240224 w 2453328"/>
                <a:gd name="connsiteY2" fmla="*/ 2393178 h 2421204"/>
                <a:gd name="connsiteX3" fmla="*/ 1907758 w 2453328"/>
                <a:gd name="connsiteY3" fmla="*/ 1969895 h 2421204"/>
                <a:gd name="connsiteX4" fmla="*/ 2445042 w 2453328"/>
                <a:gd name="connsiteY4" fmla="*/ 846567 h 2421204"/>
                <a:gd name="connsiteX5" fmla="*/ 2184540 w 2453328"/>
                <a:gd name="connsiteY5" fmla="*/ 227922 h 2421204"/>
                <a:gd name="connsiteX6" fmla="*/ 1533287 w 2453328"/>
                <a:gd name="connsiteY6" fmla="*/ 0 h 2421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3328" h="2421204">
                  <a:moveTo>
                    <a:pt x="1614694" y="0"/>
                  </a:moveTo>
                  <a:cubicBezTo>
                    <a:pt x="839974" y="427353"/>
                    <a:pt x="65255" y="854706"/>
                    <a:pt x="2843" y="1253569"/>
                  </a:cubicBezTo>
                  <a:cubicBezTo>
                    <a:pt x="-59569" y="1652432"/>
                    <a:pt x="922738" y="2273790"/>
                    <a:pt x="1240224" y="2393178"/>
                  </a:cubicBezTo>
                  <a:cubicBezTo>
                    <a:pt x="1557710" y="2512566"/>
                    <a:pt x="1706955" y="2227663"/>
                    <a:pt x="1907758" y="1969895"/>
                  </a:cubicBezTo>
                  <a:cubicBezTo>
                    <a:pt x="2108561" y="1712127"/>
                    <a:pt x="2398912" y="1136896"/>
                    <a:pt x="2445042" y="846567"/>
                  </a:cubicBezTo>
                  <a:cubicBezTo>
                    <a:pt x="2491172" y="556238"/>
                    <a:pt x="2336499" y="369017"/>
                    <a:pt x="2184540" y="227922"/>
                  </a:cubicBezTo>
                  <a:cubicBezTo>
                    <a:pt x="2032581" y="86827"/>
                    <a:pt x="1533287" y="0"/>
                    <a:pt x="1533287" y="0"/>
                  </a:cubicBezTo>
                </a:path>
              </a:pathLst>
            </a:cu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TextBox 41"/>
            <p:cNvSpPr txBox="1"/>
            <p:nvPr/>
          </p:nvSpPr>
          <p:spPr>
            <a:xfrm>
              <a:off x="1990278" y="5255508"/>
              <a:ext cx="1055097" cy="461665"/>
            </a:xfrm>
            <a:prstGeom prst="rect">
              <a:avLst/>
            </a:prstGeom>
            <a:noFill/>
          </p:spPr>
          <p:txBody>
            <a:bodyPr wrap="none" rtlCol="0">
              <a:spAutoFit/>
            </a:bodyPr>
            <a:lstStyle/>
            <a:p>
              <a:r>
                <a:rPr lang="en-US" sz="2400" dirty="0" smtClean="0">
                  <a:solidFill>
                    <a:srgbClr val="FF0000"/>
                  </a:solidFill>
                </a:rPr>
                <a:t>glycine</a:t>
              </a:r>
              <a:endParaRPr lang="en-US" sz="2400" dirty="0">
                <a:solidFill>
                  <a:srgbClr val="FF0000"/>
                </a:solidFill>
              </a:endParaRPr>
            </a:p>
          </p:txBody>
        </p:sp>
      </p:grpSp>
      <p:sp>
        <p:nvSpPr>
          <p:cNvPr id="43" name="Freeform 42"/>
          <p:cNvSpPr/>
          <p:nvPr/>
        </p:nvSpPr>
        <p:spPr>
          <a:xfrm>
            <a:off x="3682755" y="2506984"/>
            <a:ext cx="1755974" cy="2087158"/>
          </a:xfrm>
          <a:custGeom>
            <a:avLst/>
            <a:gdLst>
              <a:gd name="connsiteX0" fmla="*/ 582953 w 1755974"/>
              <a:gd name="connsiteY0" fmla="*/ 154 h 2087158"/>
              <a:gd name="connsiteX1" fmla="*/ 13106 w 1755974"/>
              <a:gd name="connsiteY1" fmla="*/ 944401 h 2087158"/>
              <a:gd name="connsiteX2" fmla="*/ 306170 w 1755974"/>
              <a:gd name="connsiteY2" fmla="*/ 1986329 h 2087158"/>
              <a:gd name="connsiteX3" fmla="*/ 1624957 w 1755974"/>
              <a:gd name="connsiteY3" fmla="*/ 1921208 h 2087158"/>
              <a:gd name="connsiteX4" fmla="*/ 1592395 w 1755974"/>
              <a:gd name="connsiteY4" fmla="*/ 879281 h 2087158"/>
              <a:gd name="connsiteX5" fmla="*/ 582953 w 1755974"/>
              <a:gd name="connsiteY5" fmla="*/ 154 h 208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74" h="2087158">
                <a:moveTo>
                  <a:pt x="582953" y="154"/>
                </a:moveTo>
                <a:cubicBezTo>
                  <a:pt x="319738" y="11007"/>
                  <a:pt x="59236" y="613372"/>
                  <a:pt x="13106" y="944401"/>
                </a:cubicBezTo>
                <a:cubicBezTo>
                  <a:pt x="-33024" y="1275430"/>
                  <a:pt x="37528" y="1823528"/>
                  <a:pt x="306170" y="1986329"/>
                </a:cubicBezTo>
                <a:cubicBezTo>
                  <a:pt x="574812" y="2149130"/>
                  <a:pt x="1410586" y="2105716"/>
                  <a:pt x="1624957" y="1921208"/>
                </a:cubicBezTo>
                <a:cubicBezTo>
                  <a:pt x="1839328" y="1736700"/>
                  <a:pt x="1763349" y="1204883"/>
                  <a:pt x="1592395" y="879281"/>
                </a:cubicBezTo>
                <a:cubicBezTo>
                  <a:pt x="1421441" y="553679"/>
                  <a:pt x="846168" y="-10699"/>
                  <a:pt x="582953" y="154"/>
                </a:cubicBezTo>
                <a:close/>
              </a:path>
            </a:pathLst>
          </a:cu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3683173" y="1839243"/>
            <a:ext cx="1494369" cy="461665"/>
          </a:xfrm>
          <a:prstGeom prst="rect">
            <a:avLst/>
          </a:prstGeom>
          <a:noFill/>
        </p:spPr>
        <p:txBody>
          <a:bodyPr wrap="none" rtlCol="0">
            <a:spAutoFit/>
          </a:bodyPr>
          <a:lstStyle/>
          <a:p>
            <a:r>
              <a:rPr lang="en-US" sz="2400" dirty="0" smtClean="0">
                <a:solidFill>
                  <a:srgbClr val="FF0000"/>
                </a:solidFill>
              </a:rPr>
              <a:t>Active Site</a:t>
            </a:r>
            <a:endParaRPr lang="en-US" sz="2400" dirty="0">
              <a:solidFill>
                <a:srgbClr val="FF0000"/>
              </a:solidFill>
            </a:endParaRPr>
          </a:p>
        </p:txBody>
      </p:sp>
      <p:grpSp>
        <p:nvGrpSpPr>
          <p:cNvPr id="9" name="Group 8"/>
          <p:cNvGrpSpPr/>
          <p:nvPr/>
        </p:nvGrpSpPr>
        <p:grpSpPr>
          <a:xfrm>
            <a:off x="2298190" y="2669815"/>
            <a:ext cx="2040018" cy="1248577"/>
            <a:chOff x="2298190" y="2669815"/>
            <a:chExt cx="2040018" cy="1248577"/>
          </a:xfrm>
        </p:grpSpPr>
        <p:sp>
          <p:nvSpPr>
            <p:cNvPr id="51" name="TextBox 50"/>
            <p:cNvSpPr txBox="1"/>
            <p:nvPr/>
          </p:nvSpPr>
          <p:spPr>
            <a:xfrm>
              <a:off x="2298190" y="2669815"/>
              <a:ext cx="1481445" cy="461665"/>
            </a:xfrm>
            <a:prstGeom prst="rect">
              <a:avLst/>
            </a:prstGeom>
            <a:noFill/>
          </p:spPr>
          <p:txBody>
            <a:bodyPr wrap="none" rtlCol="0">
              <a:spAutoFit/>
            </a:bodyPr>
            <a:lstStyle/>
            <a:p>
              <a:r>
                <a:rPr lang="en-US" sz="2400" dirty="0" smtClean="0">
                  <a:solidFill>
                    <a:srgbClr val="FF0000"/>
                  </a:solidFill>
                </a:rPr>
                <a:t>Extra Stuff</a:t>
              </a:r>
              <a:endParaRPr lang="en-US" sz="2400" dirty="0">
                <a:solidFill>
                  <a:srgbClr val="FF0000"/>
                </a:solidFill>
              </a:endParaRPr>
            </a:p>
          </p:txBody>
        </p:sp>
        <p:cxnSp>
          <p:nvCxnSpPr>
            <p:cNvPr id="53" name="Straight Arrow Connector 52"/>
            <p:cNvCxnSpPr/>
            <p:nvPr/>
          </p:nvCxnSpPr>
          <p:spPr>
            <a:xfrm>
              <a:off x="3215473" y="3131480"/>
              <a:ext cx="1122735" cy="786912"/>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60" name="Group 59"/>
          <p:cNvGrpSpPr/>
          <p:nvPr/>
        </p:nvGrpSpPr>
        <p:grpSpPr>
          <a:xfrm>
            <a:off x="5378592" y="1513055"/>
            <a:ext cx="428094" cy="446438"/>
            <a:chOff x="3682755" y="1417638"/>
            <a:chExt cx="428094" cy="446438"/>
          </a:xfrm>
        </p:grpSpPr>
        <p:sp>
          <p:nvSpPr>
            <p:cNvPr id="56" name="Oval 55"/>
            <p:cNvSpPr/>
            <p:nvPr/>
          </p:nvSpPr>
          <p:spPr>
            <a:xfrm>
              <a:off x="3682755" y="1417638"/>
              <a:ext cx="123294" cy="14163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835155" y="1570038"/>
              <a:ext cx="123294" cy="14163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3987555" y="1722438"/>
              <a:ext cx="123294" cy="14163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2385516" y="1181146"/>
            <a:ext cx="1455154" cy="969868"/>
            <a:chOff x="2530209" y="1116846"/>
            <a:chExt cx="1455154" cy="969868"/>
          </a:xfrm>
        </p:grpSpPr>
        <p:cxnSp>
          <p:nvCxnSpPr>
            <p:cNvPr id="45" name="Straight Connector 44"/>
            <p:cNvCxnSpPr/>
            <p:nvPr/>
          </p:nvCxnSpPr>
          <p:spPr>
            <a:xfrm flipV="1">
              <a:off x="2532668" y="1417638"/>
              <a:ext cx="891810" cy="33453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2685068" y="1752176"/>
              <a:ext cx="891810" cy="33453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2530209" y="1752176"/>
              <a:ext cx="154859" cy="33453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422019" y="1417638"/>
              <a:ext cx="154859" cy="33453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1" name="Group 60"/>
            <p:cNvGrpSpPr/>
            <p:nvPr/>
          </p:nvGrpSpPr>
          <p:grpSpPr>
            <a:xfrm flipV="1">
              <a:off x="3557269" y="1116846"/>
              <a:ext cx="428094" cy="446438"/>
              <a:chOff x="3682755" y="1417638"/>
              <a:chExt cx="428094" cy="446438"/>
            </a:xfrm>
          </p:grpSpPr>
          <p:sp>
            <p:nvSpPr>
              <p:cNvPr id="62" name="Oval 61"/>
              <p:cNvSpPr/>
              <p:nvPr/>
            </p:nvSpPr>
            <p:spPr>
              <a:xfrm>
                <a:off x="3682755" y="1417638"/>
                <a:ext cx="123294" cy="141638"/>
              </a:xfrm>
              <a:prstGeom prst="ellipse">
                <a:avLst/>
              </a:prstGeom>
              <a:solidFill>
                <a:schemeClr val="tx1"/>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3835155" y="1570038"/>
                <a:ext cx="123294" cy="141638"/>
              </a:xfrm>
              <a:prstGeom prst="ellipse">
                <a:avLst/>
              </a:prstGeom>
              <a:solidFill>
                <a:schemeClr val="tx1"/>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3987555" y="1722438"/>
                <a:ext cx="123294" cy="141638"/>
              </a:xfrm>
              <a:prstGeom prst="ellipse">
                <a:avLst/>
              </a:prstGeom>
              <a:solidFill>
                <a:schemeClr val="tx1"/>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5" name="TextBox 64"/>
          <p:cNvSpPr txBox="1"/>
          <p:nvPr/>
        </p:nvSpPr>
        <p:spPr>
          <a:xfrm>
            <a:off x="5298207" y="5245165"/>
            <a:ext cx="2169559" cy="523220"/>
          </a:xfrm>
          <a:prstGeom prst="rect">
            <a:avLst/>
          </a:prstGeom>
          <a:noFill/>
        </p:spPr>
        <p:txBody>
          <a:bodyPr wrap="none" rtlCol="0">
            <a:spAutoFit/>
          </a:bodyPr>
          <a:lstStyle/>
          <a:p>
            <a:r>
              <a:rPr lang="en-US" sz="2800" dirty="0" smtClean="0"/>
              <a:t>Peptide chain</a:t>
            </a:r>
            <a:endParaRPr lang="en-US" sz="2800" dirty="0"/>
          </a:p>
        </p:txBody>
      </p:sp>
      <p:sp>
        <p:nvSpPr>
          <p:cNvPr id="66" name="TextBox 65"/>
          <p:cNvSpPr txBox="1"/>
          <p:nvPr/>
        </p:nvSpPr>
        <p:spPr>
          <a:xfrm>
            <a:off x="6922226" y="1059678"/>
            <a:ext cx="2735624" cy="1384995"/>
          </a:xfrm>
          <a:prstGeom prst="rect">
            <a:avLst/>
          </a:prstGeom>
          <a:noFill/>
        </p:spPr>
        <p:txBody>
          <a:bodyPr wrap="square" rtlCol="0">
            <a:spAutoFit/>
          </a:bodyPr>
          <a:lstStyle/>
          <a:p>
            <a:r>
              <a:rPr lang="en-US" sz="2800" dirty="0" smtClean="0"/>
              <a:t>Substrate no longer fits in active site</a:t>
            </a:r>
            <a:endParaRPr lang="en-US" sz="2800" dirty="0"/>
          </a:p>
        </p:txBody>
      </p:sp>
      <p:sp>
        <p:nvSpPr>
          <p:cNvPr id="67" name="Freeform 66"/>
          <p:cNvSpPr/>
          <p:nvPr/>
        </p:nvSpPr>
        <p:spPr>
          <a:xfrm>
            <a:off x="6366637" y="3359677"/>
            <a:ext cx="566966" cy="1961151"/>
          </a:xfrm>
          <a:custGeom>
            <a:avLst/>
            <a:gdLst>
              <a:gd name="connsiteX0" fmla="*/ 0 w 566966"/>
              <a:gd name="connsiteY0" fmla="*/ 1961151 h 1961151"/>
              <a:gd name="connsiteX1" fmla="*/ 562708 w 566966"/>
              <a:gd name="connsiteY1" fmla="*/ 900200 h 1961151"/>
              <a:gd name="connsiteX2" fmla="*/ 273316 w 566966"/>
              <a:gd name="connsiteY2" fmla="*/ 0 h 1961151"/>
            </a:gdLst>
            <a:ahLst/>
            <a:cxnLst>
              <a:cxn ang="0">
                <a:pos x="connsiteX0" y="connsiteY0"/>
              </a:cxn>
              <a:cxn ang="0">
                <a:pos x="connsiteX1" y="connsiteY1"/>
              </a:cxn>
              <a:cxn ang="0">
                <a:pos x="connsiteX2" y="connsiteY2"/>
              </a:cxn>
            </a:cxnLst>
            <a:rect l="l" t="t" r="r" b="b"/>
            <a:pathLst>
              <a:path w="566966" h="1961151">
                <a:moveTo>
                  <a:pt x="0" y="1961151"/>
                </a:moveTo>
                <a:cubicBezTo>
                  <a:pt x="258577" y="1594104"/>
                  <a:pt x="517155" y="1227058"/>
                  <a:pt x="562708" y="900200"/>
                </a:cubicBezTo>
                <a:cubicBezTo>
                  <a:pt x="608261" y="573342"/>
                  <a:pt x="273316" y="0"/>
                  <a:pt x="273316" y="0"/>
                </a:cubicBezTo>
              </a:path>
            </a:pathLst>
          </a:custGeom>
          <a:ln w="57150" cmpd="sng">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Title 1"/>
          <p:cNvSpPr txBox="1">
            <a:spLocks/>
          </p:cNvSpPr>
          <p:nvPr/>
        </p:nvSpPr>
        <p:spPr>
          <a:xfrm>
            <a:off x="78530" y="1143238"/>
            <a:ext cx="9015343" cy="4724399"/>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t>Multiple species of bacteria </a:t>
            </a:r>
          </a:p>
          <a:p>
            <a:r>
              <a:rPr lang="en-US" sz="3200" dirty="0"/>
              <a:t>a</a:t>
            </a:r>
            <a:r>
              <a:rPr lang="en-US" sz="3200" dirty="0" smtClean="0"/>
              <a:t>nd multiple species of weeds </a:t>
            </a:r>
          </a:p>
          <a:p>
            <a:r>
              <a:rPr lang="en-US" sz="3200" dirty="0" smtClean="0"/>
              <a:t>have developed resistance to glyphosate   </a:t>
            </a:r>
          </a:p>
          <a:p>
            <a:r>
              <a:rPr lang="en-US" sz="3200" dirty="0" smtClean="0"/>
              <a:t>by swapping out a crucial glycine residue in </a:t>
            </a:r>
          </a:p>
          <a:p>
            <a:r>
              <a:rPr lang="en-US" sz="3200" dirty="0" smtClean="0"/>
              <a:t>the enzyme EPSP synthase in the </a:t>
            </a:r>
            <a:r>
              <a:rPr lang="en-US" sz="3200" dirty="0" err="1" smtClean="0"/>
              <a:t>shikimate</a:t>
            </a:r>
            <a:r>
              <a:rPr lang="en-US" sz="3200" dirty="0" smtClean="0"/>
              <a:t> </a:t>
            </a:r>
          </a:p>
          <a:p>
            <a:r>
              <a:rPr lang="en-US" sz="3200" dirty="0" smtClean="0"/>
              <a:t>pathway, replacing it with alanine.</a:t>
            </a:r>
            <a:r>
              <a:rPr lang="en-US" sz="3200" dirty="0" smtClean="0">
                <a:solidFill>
                  <a:srgbClr val="FF0000"/>
                </a:solidFill>
              </a:rPr>
              <a:t>*</a:t>
            </a:r>
          </a:p>
          <a:p>
            <a:endParaRPr lang="en-US" sz="3200" dirty="0">
              <a:solidFill>
                <a:srgbClr val="FF0000"/>
              </a:solidFill>
            </a:endParaRPr>
          </a:p>
          <a:p>
            <a:r>
              <a:rPr lang="en-US" sz="3200" dirty="0" smtClean="0"/>
              <a:t>A bacterial gene coding for alanine instead of glycine is the basis of the GMO Roundup-Ready crops</a:t>
            </a:r>
            <a:r>
              <a:rPr lang="en-US" sz="3200" dirty="0" smtClean="0">
                <a:solidFill>
                  <a:srgbClr val="FF0000"/>
                </a:solidFill>
              </a:rPr>
              <a:t>**</a:t>
            </a:r>
            <a:endParaRPr lang="en-US" sz="3200" dirty="0">
              <a:solidFill>
                <a:srgbClr val="FF0000"/>
              </a:solidFill>
            </a:endParaRPr>
          </a:p>
        </p:txBody>
      </p:sp>
      <p:sp>
        <p:nvSpPr>
          <p:cNvPr id="57" name="TextBox 56"/>
          <p:cNvSpPr txBox="1"/>
          <p:nvPr/>
        </p:nvSpPr>
        <p:spPr>
          <a:xfrm>
            <a:off x="1392767" y="6042567"/>
            <a:ext cx="7445643" cy="707886"/>
          </a:xfrm>
          <a:prstGeom prst="rect">
            <a:avLst/>
          </a:prstGeom>
          <a:noFill/>
        </p:spPr>
        <p:txBody>
          <a:bodyPr wrap="none" rtlCol="0">
            <a:spAutoFit/>
          </a:bodyPr>
          <a:lstStyle/>
          <a:p>
            <a:r>
              <a:rPr lang="en-US" sz="2000" dirty="0">
                <a:solidFill>
                  <a:srgbClr val="FF0000"/>
                </a:solidFill>
              </a:rPr>
              <a:t>*</a:t>
            </a:r>
            <a:r>
              <a:rPr lang="en-US" sz="2000" dirty="0"/>
              <a:t>S Seneff et al. J </a:t>
            </a:r>
            <a:r>
              <a:rPr lang="en-US" sz="2000" dirty="0" err="1"/>
              <a:t>Bioinfo</a:t>
            </a:r>
            <a:r>
              <a:rPr lang="en-US" sz="2000" dirty="0"/>
              <a:t> Proteomics Rev </a:t>
            </a:r>
            <a:r>
              <a:rPr lang="en-US" sz="2000" dirty="0" smtClean="0"/>
              <a:t>2016; 2</a:t>
            </a:r>
            <a:r>
              <a:rPr lang="en-US" sz="2000" dirty="0"/>
              <a:t>(3): 1-21</a:t>
            </a:r>
            <a:r>
              <a:rPr lang="en-US" sz="2000" dirty="0" smtClean="0"/>
              <a:t>.</a:t>
            </a:r>
          </a:p>
          <a:p>
            <a:r>
              <a:rPr lang="en-US" sz="2000" dirty="0" smtClean="0">
                <a:solidFill>
                  <a:srgbClr val="FF0000"/>
                </a:solidFill>
              </a:rPr>
              <a:t>**</a:t>
            </a:r>
            <a:r>
              <a:rPr lang="nb-NO" sz="2000" dirty="0" smtClean="0"/>
              <a:t>T </a:t>
            </a:r>
            <a:r>
              <a:rPr lang="nb-NO" sz="2000" dirty="0"/>
              <a:t>Funke et al. </a:t>
            </a:r>
            <a:r>
              <a:rPr lang="nb-NO" sz="2000" dirty="0" err="1"/>
              <a:t>Proc</a:t>
            </a:r>
            <a:r>
              <a:rPr lang="nb-NO" sz="2000" dirty="0"/>
              <a:t> </a:t>
            </a:r>
            <a:r>
              <a:rPr lang="nb-NO" sz="2000" dirty="0" err="1"/>
              <a:t>Natl</a:t>
            </a:r>
            <a:r>
              <a:rPr lang="nb-NO" sz="2000" dirty="0"/>
              <a:t> </a:t>
            </a:r>
            <a:r>
              <a:rPr lang="nb-NO" sz="2000" dirty="0" err="1"/>
              <a:t>Acad</a:t>
            </a:r>
            <a:r>
              <a:rPr lang="nb-NO" sz="2000" dirty="0"/>
              <a:t> </a:t>
            </a:r>
            <a:r>
              <a:rPr lang="nb-NO" sz="2000" dirty="0" err="1"/>
              <a:t>Sci</a:t>
            </a:r>
            <a:r>
              <a:rPr lang="nb-NO" sz="2000" dirty="0"/>
              <a:t> U S A 2006; 103(35): 13010-13015.</a:t>
            </a:r>
            <a:r>
              <a:rPr lang="en-US" sz="2000" dirty="0" smtClean="0"/>
              <a:t> </a:t>
            </a:r>
            <a:endParaRPr lang="en-US" sz="2000" dirty="0"/>
          </a:p>
        </p:txBody>
      </p:sp>
    </p:spTree>
    <p:extLst>
      <p:ext uri="{BB962C8B-B14F-4D97-AF65-F5344CB8AC3E}">
        <p14:creationId xmlns:p14="http://schemas.microsoft.com/office/powerpoint/2010/main" val="43245380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7"/>
            <a:ext cx="8229600" cy="1143000"/>
          </a:xfrm>
        </p:spPr>
        <p:txBody>
          <a:bodyPr>
            <a:normAutofit fontScale="90000"/>
          </a:bodyPr>
          <a:lstStyle/>
          <a:p>
            <a:r>
              <a:rPr lang="en-US" b="1" dirty="0" smtClean="0"/>
              <a:t>Inhibition of EPSPS by glyphosate:</a:t>
            </a:r>
            <a:br>
              <a:rPr lang="en-US" b="1" dirty="0" smtClean="0"/>
            </a:br>
            <a:r>
              <a:rPr lang="en-US" b="1" dirty="0" smtClean="0"/>
              <a:t>Resistant E coli mutant</a:t>
            </a:r>
            <a:r>
              <a:rPr lang="en-US" b="1" dirty="0" smtClean="0">
                <a:solidFill>
                  <a:srgbClr val="FF0000"/>
                </a:solidFill>
              </a:rPr>
              <a:t>*</a:t>
            </a:r>
            <a:endParaRPr lang="en-US" b="1" dirty="0">
              <a:solidFill>
                <a:srgbClr val="FF0000"/>
              </a:solidFill>
            </a:endParaRPr>
          </a:p>
        </p:txBody>
      </p:sp>
      <p:pic>
        <p:nvPicPr>
          <p:cNvPr id="4" name="Content Placeholder 3" descr="EPSPS_inhibition_glyphosate.png"/>
          <p:cNvPicPr>
            <a:picLocks noGrp="1" noChangeAspect="1"/>
          </p:cNvPicPr>
          <p:nvPr>
            <p:ph idx="1"/>
          </p:nvPr>
        </p:nvPicPr>
        <p:blipFill>
          <a:blip r:embed="rId2">
            <a:extLst>
              <a:ext uri="{28A0092B-C50C-407E-A947-70E740481C1C}">
                <a14:useLocalDpi xmlns:a14="http://schemas.microsoft.com/office/drawing/2010/main" val="0"/>
              </a:ext>
            </a:extLst>
          </a:blip>
          <a:srcRect l="-16416" r="-16416"/>
          <a:stretch>
            <a:fillRect/>
          </a:stretch>
        </p:blipFill>
        <p:spPr>
          <a:xfrm>
            <a:off x="581444" y="1600200"/>
            <a:ext cx="8229600" cy="4525963"/>
          </a:xfrm>
        </p:spPr>
      </p:pic>
      <p:sp>
        <p:nvSpPr>
          <p:cNvPr id="5" name="TextBox 4"/>
          <p:cNvSpPr txBox="1"/>
          <p:nvPr/>
        </p:nvSpPr>
        <p:spPr>
          <a:xfrm>
            <a:off x="3547851" y="6304031"/>
            <a:ext cx="5398909" cy="369332"/>
          </a:xfrm>
          <a:prstGeom prst="rect">
            <a:avLst/>
          </a:prstGeom>
          <a:noFill/>
        </p:spPr>
        <p:txBody>
          <a:bodyPr wrap="none" rtlCol="0">
            <a:spAutoFit/>
          </a:bodyPr>
          <a:lstStyle/>
          <a:p>
            <a:r>
              <a:rPr lang="en-US" dirty="0" smtClean="0">
                <a:solidFill>
                  <a:srgbClr val="FF0000"/>
                </a:solidFill>
              </a:rPr>
              <a:t>*</a:t>
            </a:r>
            <a:r>
              <a:rPr lang="en-US" dirty="0" smtClean="0"/>
              <a:t>Figure 3, S </a:t>
            </a:r>
            <a:r>
              <a:rPr lang="en-US" dirty="0" err="1" smtClean="0"/>
              <a:t>Eschenburg</a:t>
            </a:r>
            <a:r>
              <a:rPr lang="en-US" dirty="0" smtClean="0"/>
              <a:t> et al. </a:t>
            </a:r>
            <a:r>
              <a:rPr lang="en-US" dirty="0" err="1" smtClean="0"/>
              <a:t>Planta</a:t>
            </a:r>
            <a:r>
              <a:rPr lang="en-US" dirty="0" smtClean="0"/>
              <a:t> 2002;216:129-135.</a:t>
            </a:r>
            <a:endParaRPr lang="en-US" dirty="0"/>
          </a:p>
        </p:txBody>
      </p:sp>
      <p:grpSp>
        <p:nvGrpSpPr>
          <p:cNvPr id="11" name="Group 10"/>
          <p:cNvGrpSpPr/>
          <p:nvPr/>
        </p:nvGrpSpPr>
        <p:grpSpPr>
          <a:xfrm>
            <a:off x="2800750" y="3120097"/>
            <a:ext cx="2044760" cy="1867024"/>
            <a:chOff x="2800750" y="3120097"/>
            <a:chExt cx="2044760" cy="1867024"/>
          </a:xfrm>
        </p:grpSpPr>
        <p:sp>
          <p:nvSpPr>
            <p:cNvPr id="8" name="TextBox 7"/>
            <p:cNvSpPr txBox="1"/>
            <p:nvPr/>
          </p:nvSpPr>
          <p:spPr>
            <a:xfrm>
              <a:off x="2800750" y="4156124"/>
              <a:ext cx="2044760" cy="830997"/>
            </a:xfrm>
            <a:prstGeom prst="rect">
              <a:avLst/>
            </a:prstGeom>
            <a:noFill/>
          </p:spPr>
          <p:txBody>
            <a:bodyPr wrap="square" rtlCol="0">
              <a:spAutoFit/>
            </a:bodyPr>
            <a:lstStyle/>
            <a:p>
              <a:r>
                <a:rPr lang="en-US" sz="2400" dirty="0" smtClean="0"/>
                <a:t>Wild type  with glycine 96</a:t>
              </a:r>
              <a:endParaRPr lang="en-US" sz="2400" dirty="0"/>
            </a:p>
          </p:txBody>
        </p:sp>
        <p:sp>
          <p:nvSpPr>
            <p:cNvPr id="9" name="Freeform 8"/>
            <p:cNvSpPr/>
            <p:nvPr/>
          </p:nvSpPr>
          <p:spPr>
            <a:xfrm>
              <a:off x="3295120" y="3120097"/>
              <a:ext cx="349365" cy="1104459"/>
            </a:xfrm>
            <a:custGeom>
              <a:avLst/>
              <a:gdLst>
                <a:gd name="connsiteX0" fmla="*/ 73268 w 349365"/>
                <a:gd name="connsiteY0" fmla="*/ 1104459 h 1104459"/>
                <a:gd name="connsiteX1" fmla="*/ 18049 w 349365"/>
                <a:gd name="connsiteY1" fmla="*/ 386560 h 1104459"/>
                <a:gd name="connsiteX2" fmla="*/ 349365 w 349365"/>
                <a:gd name="connsiteY2" fmla="*/ 0 h 1104459"/>
              </a:gdLst>
              <a:ahLst/>
              <a:cxnLst>
                <a:cxn ang="0">
                  <a:pos x="connsiteX0" y="connsiteY0"/>
                </a:cxn>
                <a:cxn ang="0">
                  <a:pos x="connsiteX1" y="connsiteY1"/>
                </a:cxn>
                <a:cxn ang="0">
                  <a:pos x="connsiteX2" y="connsiteY2"/>
                </a:cxn>
              </a:cxnLst>
              <a:rect l="l" t="t" r="r" b="b"/>
              <a:pathLst>
                <a:path w="349365" h="1104459">
                  <a:moveTo>
                    <a:pt x="73268" y="1104459"/>
                  </a:moveTo>
                  <a:cubicBezTo>
                    <a:pt x="22650" y="837548"/>
                    <a:pt x="-27967" y="570637"/>
                    <a:pt x="18049" y="386560"/>
                  </a:cubicBezTo>
                  <a:cubicBezTo>
                    <a:pt x="64065" y="202483"/>
                    <a:pt x="349365" y="0"/>
                    <a:pt x="349365" y="0"/>
                  </a:cubicBezTo>
                </a:path>
              </a:pathLst>
            </a:custGeom>
            <a:ln w="57150" cmpd="sng">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 name="Group 11"/>
          <p:cNvGrpSpPr/>
          <p:nvPr/>
        </p:nvGrpSpPr>
        <p:grpSpPr>
          <a:xfrm>
            <a:off x="5494338" y="1184701"/>
            <a:ext cx="3452422" cy="2532025"/>
            <a:chOff x="5494338" y="1184701"/>
            <a:chExt cx="3452422" cy="2532025"/>
          </a:xfrm>
        </p:grpSpPr>
        <p:sp>
          <p:nvSpPr>
            <p:cNvPr id="7" name="TextBox 6"/>
            <p:cNvSpPr txBox="1"/>
            <p:nvPr/>
          </p:nvSpPr>
          <p:spPr>
            <a:xfrm>
              <a:off x="5614610" y="1184701"/>
              <a:ext cx="3332150" cy="830997"/>
            </a:xfrm>
            <a:prstGeom prst="rect">
              <a:avLst/>
            </a:prstGeom>
            <a:noFill/>
          </p:spPr>
          <p:txBody>
            <a:bodyPr wrap="square" rtlCol="0">
              <a:spAutoFit/>
            </a:bodyPr>
            <a:lstStyle/>
            <a:p>
              <a:r>
                <a:rPr lang="en-US" sz="2400" dirty="0" smtClean="0"/>
                <a:t>Mutant with alanine substituted for glycine 96</a:t>
              </a:r>
              <a:endParaRPr lang="en-US" sz="2400" dirty="0"/>
            </a:p>
          </p:txBody>
        </p:sp>
        <p:sp>
          <p:nvSpPr>
            <p:cNvPr id="10" name="Freeform 9"/>
            <p:cNvSpPr/>
            <p:nvPr/>
          </p:nvSpPr>
          <p:spPr>
            <a:xfrm>
              <a:off x="5494338" y="2015638"/>
              <a:ext cx="2309802" cy="1701088"/>
            </a:xfrm>
            <a:custGeom>
              <a:avLst/>
              <a:gdLst>
                <a:gd name="connsiteX0" fmla="*/ 2029316 w 2309802"/>
                <a:gd name="connsiteY0" fmla="*/ 0 h 1701088"/>
                <a:gd name="connsiteX1" fmla="*/ 2194974 w 2309802"/>
                <a:gd name="connsiteY1" fmla="*/ 1325350 h 1701088"/>
                <a:gd name="connsiteX2" fmla="*/ 524585 w 2309802"/>
                <a:gd name="connsiteY2" fmla="*/ 1670494 h 1701088"/>
                <a:gd name="connsiteX3" fmla="*/ 0 w 2309802"/>
                <a:gd name="connsiteY3" fmla="*/ 704092 h 1701088"/>
              </a:gdLst>
              <a:ahLst/>
              <a:cxnLst>
                <a:cxn ang="0">
                  <a:pos x="connsiteX0" y="connsiteY0"/>
                </a:cxn>
                <a:cxn ang="0">
                  <a:pos x="connsiteX1" y="connsiteY1"/>
                </a:cxn>
                <a:cxn ang="0">
                  <a:pos x="connsiteX2" y="connsiteY2"/>
                </a:cxn>
                <a:cxn ang="0">
                  <a:pos x="connsiteX3" y="connsiteY3"/>
                </a:cxn>
              </a:cxnLst>
              <a:rect l="l" t="t" r="r" b="b"/>
              <a:pathLst>
                <a:path w="2309802" h="1701088">
                  <a:moveTo>
                    <a:pt x="2029316" y="0"/>
                  </a:moveTo>
                  <a:cubicBezTo>
                    <a:pt x="2237539" y="523467"/>
                    <a:pt x="2445763" y="1046934"/>
                    <a:pt x="2194974" y="1325350"/>
                  </a:cubicBezTo>
                  <a:cubicBezTo>
                    <a:pt x="1944185" y="1603766"/>
                    <a:pt x="890414" y="1774037"/>
                    <a:pt x="524585" y="1670494"/>
                  </a:cubicBezTo>
                  <a:cubicBezTo>
                    <a:pt x="158756" y="1566951"/>
                    <a:pt x="0" y="704092"/>
                    <a:pt x="0" y="704092"/>
                  </a:cubicBezTo>
                </a:path>
              </a:pathLst>
            </a:custGeom>
            <a:ln w="57150" cmpd="sng">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1818841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unfis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9630" y="547238"/>
            <a:ext cx="3485416" cy="2468557"/>
          </a:xfrm>
          <a:prstGeom prst="rect">
            <a:avLst/>
          </a:prstGeom>
        </p:spPr>
      </p:pic>
      <p:sp>
        <p:nvSpPr>
          <p:cNvPr id="2" name="Title 1"/>
          <p:cNvSpPr>
            <a:spLocks noGrp="1"/>
          </p:cNvSpPr>
          <p:nvPr>
            <p:ph type="title"/>
          </p:nvPr>
        </p:nvSpPr>
        <p:spPr>
          <a:xfrm>
            <a:off x="457200" y="-219064"/>
            <a:ext cx="8229600" cy="1143000"/>
          </a:xfrm>
        </p:spPr>
        <p:txBody>
          <a:bodyPr>
            <a:normAutofit fontScale="90000"/>
          </a:bodyPr>
          <a:lstStyle/>
          <a:p>
            <a:r>
              <a:rPr lang="en-US" b="1" dirty="0" smtClean="0"/>
              <a:t>Quote from Monsanto Study (1989)</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3824913"/>
            <a:ext cx="8229600" cy="2511954"/>
          </a:xfrm>
        </p:spPr>
        <p:txBody>
          <a:bodyPr>
            <a:normAutofit lnSpcReduction="10000"/>
          </a:bodyPr>
          <a:lstStyle/>
          <a:p>
            <a:pPr marL="0" indent="0">
              <a:buNone/>
            </a:pPr>
            <a:r>
              <a:rPr lang="en-US" dirty="0"/>
              <a:t>"Proteinase K hydrolyses proteins to amino acids and small </a:t>
            </a:r>
            <a:r>
              <a:rPr lang="en-US" dirty="0" err="1"/>
              <a:t>oligopeptides</a:t>
            </a:r>
            <a:r>
              <a:rPr lang="en-US" dirty="0"/>
              <a:t>, suggesting that a significant portion of the 14C activity residing in the bluegill sunfish tissue was tightly associated with </a:t>
            </a:r>
            <a:r>
              <a:rPr lang="en-US" dirty="0" smtClean="0"/>
              <a:t>or </a:t>
            </a:r>
            <a:r>
              <a:rPr lang="en-US" i="1" dirty="0">
                <a:solidFill>
                  <a:srgbClr val="FF0000"/>
                </a:solidFill>
              </a:rPr>
              <a:t>incorporated </a:t>
            </a:r>
            <a:r>
              <a:rPr lang="en-US" i="1" dirty="0" smtClean="0">
                <a:solidFill>
                  <a:srgbClr val="FF0000"/>
                </a:solidFill>
              </a:rPr>
              <a:t>into </a:t>
            </a:r>
            <a:r>
              <a:rPr lang="en-US" dirty="0"/>
              <a:t>protein</a:t>
            </a:r>
            <a:r>
              <a:rPr lang="en-US" dirty="0" smtClean="0"/>
              <a:t>.” </a:t>
            </a:r>
            <a:endParaRPr lang="en-US" dirty="0"/>
          </a:p>
        </p:txBody>
      </p:sp>
      <p:sp>
        <p:nvSpPr>
          <p:cNvPr id="4" name="Content Placeholder 2"/>
          <p:cNvSpPr txBox="1">
            <a:spLocks/>
          </p:cNvSpPr>
          <p:nvPr/>
        </p:nvSpPr>
        <p:spPr>
          <a:xfrm>
            <a:off x="0" y="923937"/>
            <a:ext cx="6486608" cy="275498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Study exposed bluegill sunfish to carbon-14 radiolabelled glyphosate</a:t>
            </a:r>
          </a:p>
          <a:p>
            <a:r>
              <a:rPr lang="en-US" sz="2800" dirty="0" smtClean="0"/>
              <a:t>Measured radiolabel in tissues greatly exceeded measured glyphosate levels</a:t>
            </a:r>
          </a:p>
          <a:p>
            <a:r>
              <a:rPr lang="en-US" sz="2800" dirty="0" smtClean="0"/>
              <a:t>Proteolysis recovered more glyphosate</a:t>
            </a:r>
          </a:p>
          <a:p>
            <a:pPr lvl="1"/>
            <a:r>
              <a:rPr lang="en-US" sz="2400" dirty="0" smtClean="0"/>
              <a:t>20% yield </a:t>
            </a:r>
            <a:r>
              <a:rPr lang="en-US" sz="2400" dirty="0" smtClean="0">
                <a:sym typeface="Wingdings"/>
              </a:rPr>
              <a:t> 70% yield</a:t>
            </a:r>
            <a:endParaRPr lang="en-US" sz="2400" dirty="0" smtClean="0"/>
          </a:p>
          <a:p>
            <a:endParaRPr lang="en-US" sz="2800" dirty="0" smtClean="0"/>
          </a:p>
          <a:p>
            <a:endParaRPr lang="en-US" sz="2800" dirty="0"/>
          </a:p>
        </p:txBody>
      </p:sp>
      <p:sp>
        <p:nvSpPr>
          <p:cNvPr id="6" name="TextBox 5"/>
          <p:cNvSpPr txBox="1"/>
          <p:nvPr/>
        </p:nvSpPr>
        <p:spPr>
          <a:xfrm>
            <a:off x="1122810" y="6194950"/>
            <a:ext cx="7563990" cy="400110"/>
          </a:xfrm>
          <a:prstGeom prst="rect">
            <a:avLst/>
          </a:prstGeom>
          <a:noFill/>
        </p:spPr>
        <p:txBody>
          <a:bodyPr wrap="none" rtlCol="0">
            <a:spAutoFit/>
          </a:bodyPr>
          <a:lstStyle/>
          <a:p>
            <a:r>
              <a:rPr lang="en-US" sz="2000" dirty="0">
                <a:solidFill>
                  <a:srgbClr val="FF0000"/>
                </a:solidFill>
              </a:rPr>
              <a:t>*</a:t>
            </a:r>
            <a:r>
              <a:rPr lang="en-US" sz="2000" dirty="0"/>
              <a:t>WP Ridley and KA </a:t>
            </a:r>
            <a:r>
              <a:rPr lang="en-US" sz="2000" dirty="0" err="1"/>
              <a:t>Chott</a:t>
            </a:r>
            <a:r>
              <a:rPr lang="en-US" sz="2000" dirty="0"/>
              <a:t>.  Monsanto unpublished study. August, 1989.</a:t>
            </a:r>
          </a:p>
        </p:txBody>
      </p:sp>
    </p:spTree>
    <p:extLst>
      <p:ext uri="{BB962C8B-B14F-4D97-AF65-F5344CB8AC3E}">
        <p14:creationId xmlns:p14="http://schemas.microsoft.com/office/powerpoint/2010/main" val="357424466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1677560" y="2967335"/>
            <a:ext cx="5788889" cy="923330"/>
          </a:xfrm>
          <a:prstGeom prst="rect">
            <a:avLst/>
          </a:prstGeom>
          <a:noFill/>
        </p:spPr>
        <p:txBody>
          <a:bodyPr wrap="none" lIns="91440" tIns="45720" rIns="91440" bIns="45720">
            <a:spAutoFit/>
          </a:bodyPr>
          <a:lstStyle/>
          <a:p>
            <a:pPr algn="ctr"/>
            <a:r>
              <a:rPr lang="en-US" sz="5400"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Autism and the Gut</a:t>
            </a:r>
            <a:endParaRPr lang="en-US" sz="5400"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15405969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Autism and the Gut</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“Prospective</a:t>
            </a:r>
            <a:r>
              <a:rPr lang="en-US" dirty="0"/>
              <a:t>, controlled studies suggest that as many as 70% of autistic children exhibit chronic GI-related symptoms [1,5,6] including diarrhea, laxative-dependent </a:t>
            </a:r>
            <a:r>
              <a:rPr lang="en-US" dirty="0" smtClean="0"/>
              <a:t>constipation</a:t>
            </a:r>
            <a:r>
              <a:rPr lang="en-US" dirty="0"/>
              <a:t>, </a:t>
            </a:r>
            <a:r>
              <a:rPr lang="en-US" dirty="0" smtClean="0"/>
              <a:t>abdominal distension, failure to thrive, weight loss, feeding problems, and abdominal pain related to extreme irritability, aggression, and self-injury.” </a:t>
            </a:r>
            <a:endParaRPr lang="en-US" dirty="0"/>
          </a:p>
          <a:p>
            <a:endParaRPr lang="en-US" dirty="0"/>
          </a:p>
        </p:txBody>
      </p:sp>
      <p:sp>
        <p:nvSpPr>
          <p:cNvPr id="4" name="TextBox 3"/>
          <p:cNvSpPr txBox="1"/>
          <p:nvPr/>
        </p:nvSpPr>
        <p:spPr>
          <a:xfrm>
            <a:off x="762000" y="6126163"/>
            <a:ext cx="5729428" cy="400110"/>
          </a:xfrm>
          <a:prstGeom prst="rect">
            <a:avLst/>
          </a:prstGeom>
          <a:noFill/>
        </p:spPr>
        <p:txBody>
          <a:bodyPr wrap="none" rtlCol="0">
            <a:spAutoFit/>
          </a:bodyPr>
          <a:lstStyle/>
          <a:p>
            <a:r>
              <a:rPr lang="en-US" sz="2000" dirty="0">
                <a:solidFill>
                  <a:srgbClr val="FF0000"/>
                </a:solidFill>
              </a:rPr>
              <a:t>*</a:t>
            </a:r>
            <a:r>
              <a:rPr lang="en-US" sz="2000" dirty="0"/>
              <a:t>SJ Walker et al. PLOS One March 2013; 8(3):e58058.</a:t>
            </a:r>
          </a:p>
        </p:txBody>
      </p:sp>
    </p:spTree>
    <p:extLst>
      <p:ext uri="{BB962C8B-B14F-4D97-AF65-F5344CB8AC3E}">
        <p14:creationId xmlns:p14="http://schemas.microsoft.com/office/powerpoint/2010/main" val="35471670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p:txBody>
          <a:bodyPr>
            <a:normAutofit/>
          </a:bodyPr>
          <a:lstStyle/>
          <a:p>
            <a:r>
              <a:rPr lang="en-US" dirty="0"/>
              <a:t>Introduction</a:t>
            </a:r>
          </a:p>
          <a:p>
            <a:r>
              <a:rPr lang="en-US" dirty="0"/>
              <a:t>Glyphosate as a Glycine Analogue</a:t>
            </a:r>
          </a:p>
          <a:p>
            <a:r>
              <a:rPr lang="en-US" dirty="0"/>
              <a:t>Autism and the Gut</a:t>
            </a:r>
          </a:p>
          <a:p>
            <a:r>
              <a:rPr lang="en-US" dirty="0" err="1"/>
              <a:t>Heparan</a:t>
            </a:r>
            <a:r>
              <a:rPr lang="en-US" dirty="0"/>
              <a:t> Sulfate Deficiency</a:t>
            </a:r>
          </a:p>
          <a:p>
            <a:r>
              <a:rPr lang="en-US" dirty="0"/>
              <a:t>Impaired Calcium Channels</a:t>
            </a:r>
          </a:p>
          <a:p>
            <a:r>
              <a:rPr lang="en-US" dirty="0"/>
              <a:t>Other Issues</a:t>
            </a:r>
          </a:p>
          <a:p>
            <a:r>
              <a:rPr lang="en-US" dirty="0"/>
              <a:t>Summary</a:t>
            </a:r>
          </a:p>
        </p:txBody>
      </p:sp>
    </p:spTree>
    <p:extLst>
      <p:ext uri="{BB962C8B-B14F-4D97-AF65-F5344CB8AC3E}">
        <p14:creationId xmlns:p14="http://schemas.microsoft.com/office/powerpoint/2010/main" val="164117519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leakyGut.jpg"/>
          <p:cNvPicPr>
            <a:picLocks noChangeAspect="1"/>
          </p:cNvPicPr>
          <p:nvPr/>
        </p:nvPicPr>
        <p:blipFill>
          <a:blip r:embed="rId3">
            <a:extLst>
              <a:ext uri="{28A0092B-C50C-407E-A947-70E740481C1C}">
                <a14:useLocalDpi xmlns:a14="http://schemas.microsoft.com/office/drawing/2010/main" val="0"/>
              </a:ext>
            </a:extLst>
          </a:blip>
          <a:srcRect l="-24147" r="-24147"/>
          <a:stretch>
            <a:fillRect/>
          </a:stretch>
        </p:blipFill>
        <p:spPr>
          <a:xfrm>
            <a:off x="-232496" y="592667"/>
            <a:ext cx="9975968" cy="5486399"/>
          </a:xfrm>
          <a:prstGeom prst="rect">
            <a:avLst/>
          </a:prstGeom>
        </p:spPr>
      </p:pic>
    </p:spTree>
    <p:extLst>
      <p:ext uri="{BB962C8B-B14F-4D97-AF65-F5344CB8AC3E}">
        <p14:creationId xmlns:p14="http://schemas.microsoft.com/office/powerpoint/2010/main" val="189977422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Glyphosate and the Gut: </a:t>
            </a:r>
            <a:br>
              <a:rPr lang="en-US" b="1" dirty="0" smtClean="0"/>
            </a:br>
            <a:r>
              <a:rPr lang="en-US" b="1" dirty="0" smtClean="0"/>
              <a:t>Pathogen Overgrowth</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Glyphosate is an antimicrobial agent that preferentially kills beneficial microbes, allowing pathogens to flourish in the gut</a:t>
            </a:r>
            <a:endParaRPr lang="en-US" dirty="0" smtClean="0">
              <a:solidFill>
                <a:srgbClr val="FF0000"/>
              </a:solidFill>
            </a:endParaRPr>
          </a:p>
          <a:p>
            <a:r>
              <a:rPr lang="en-US" dirty="0" smtClean="0"/>
              <a:t>Immune cells invade the gut and release inflammatory cytokines </a:t>
            </a:r>
          </a:p>
          <a:p>
            <a:pPr lvl="1"/>
            <a:r>
              <a:rPr lang="en-US" dirty="0" smtClean="0"/>
              <a:t>This causes increased risk to inflammatory bowel diseases such as </a:t>
            </a:r>
            <a:r>
              <a:rPr lang="en-US" dirty="0" err="1" smtClean="0"/>
              <a:t>Crohn’s</a:t>
            </a:r>
            <a:r>
              <a:rPr lang="en-US" dirty="0" smtClean="0"/>
              <a:t> and ulcerative colitis</a:t>
            </a:r>
          </a:p>
        </p:txBody>
      </p:sp>
      <p:sp>
        <p:nvSpPr>
          <p:cNvPr id="4" name="TextBox 3"/>
          <p:cNvSpPr txBox="1"/>
          <p:nvPr/>
        </p:nvSpPr>
        <p:spPr>
          <a:xfrm>
            <a:off x="1833252" y="6178428"/>
            <a:ext cx="6547586" cy="461665"/>
          </a:xfrm>
          <a:prstGeom prst="rect">
            <a:avLst/>
          </a:prstGeom>
          <a:noFill/>
        </p:spPr>
        <p:txBody>
          <a:bodyPr wrap="none" rtlCol="0">
            <a:spAutoFit/>
          </a:bodyPr>
          <a:lstStyle/>
          <a:p>
            <a:r>
              <a:rPr lang="en-US" sz="2400" dirty="0">
                <a:solidFill>
                  <a:srgbClr val="FF0000"/>
                </a:solidFill>
              </a:rPr>
              <a:t>*</a:t>
            </a:r>
            <a:r>
              <a:rPr lang="en-US" sz="2400" dirty="0"/>
              <a:t> </a:t>
            </a:r>
            <a:r>
              <a:rPr lang="en-US" sz="2400" dirty="0" err="1"/>
              <a:t>Samsel</a:t>
            </a:r>
            <a:r>
              <a:rPr lang="en-US" sz="2400" dirty="0"/>
              <a:t> and Seneff. Entropy 2013; 15: 1416-1463.</a:t>
            </a:r>
          </a:p>
        </p:txBody>
      </p:sp>
    </p:spTree>
    <p:extLst>
      <p:ext uri="{BB962C8B-B14F-4D97-AF65-F5344CB8AC3E}">
        <p14:creationId xmlns:p14="http://schemas.microsoft.com/office/powerpoint/2010/main" val="211233527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IC_beneficial_pathogens.jpg"/>
          <p:cNvPicPr>
            <a:picLocks noGrp="1" noChangeAspect="1"/>
          </p:cNvPicPr>
          <p:nvPr>
            <p:ph idx="1"/>
          </p:nvPr>
        </p:nvPicPr>
        <p:blipFill>
          <a:blip r:embed="rId3">
            <a:extLst>
              <a:ext uri="{28A0092B-C50C-407E-A947-70E740481C1C}">
                <a14:useLocalDpi xmlns:a14="http://schemas.microsoft.com/office/drawing/2010/main" val="0"/>
              </a:ext>
            </a:extLst>
          </a:blip>
          <a:srcRect l="-16784" r="-16784"/>
          <a:stretch>
            <a:fillRect/>
          </a:stretch>
        </p:blipFill>
        <p:spPr>
          <a:xfrm>
            <a:off x="-196125" y="1134533"/>
            <a:ext cx="9729651" cy="5350933"/>
          </a:xfrm>
        </p:spPr>
      </p:pic>
      <p:sp>
        <p:nvSpPr>
          <p:cNvPr id="5" name="TextBox 4"/>
          <p:cNvSpPr txBox="1"/>
          <p:nvPr/>
        </p:nvSpPr>
        <p:spPr>
          <a:xfrm>
            <a:off x="5190598" y="6470134"/>
            <a:ext cx="3815430" cy="369332"/>
          </a:xfrm>
          <a:prstGeom prst="rect">
            <a:avLst/>
          </a:prstGeom>
          <a:noFill/>
        </p:spPr>
        <p:txBody>
          <a:bodyPr wrap="none" rtlCol="0">
            <a:spAutoFit/>
          </a:bodyPr>
          <a:lstStyle/>
          <a:p>
            <a:r>
              <a:rPr lang="en-US" dirty="0" smtClean="0">
                <a:solidFill>
                  <a:srgbClr val="FF0000"/>
                </a:solidFill>
              </a:rPr>
              <a:t>*</a:t>
            </a:r>
            <a:r>
              <a:rPr lang="en-US" dirty="0" smtClean="0"/>
              <a:t>Plot provided by Dr. Martin Michener</a:t>
            </a:r>
            <a:endParaRPr lang="en-US" dirty="0"/>
          </a:p>
        </p:txBody>
      </p:sp>
      <p:sp>
        <p:nvSpPr>
          <p:cNvPr id="8" name="TextBox 7"/>
          <p:cNvSpPr txBox="1"/>
          <p:nvPr/>
        </p:nvSpPr>
        <p:spPr>
          <a:xfrm>
            <a:off x="3666011" y="2819400"/>
            <a:ext cx="1395785" cy="461665"/>
          </a:xfrm>
          <a:prstGeom prst="rect">
            <a:avLst/>
          </a:prstGeom>
          <a:solidFill>
            <a:srgbClr val="FFFFFF"/>
          </a:solidFill>
        </p:spPr>
        <p:txBody>
          <a:bodyPr wrap="none" rtlCol="0">
            <a:spAutoFit/>
          </a:bodyPr>
          <a:lstStyle/>
          <a:p>
            <a:r>
              <a:rPr lang="en-US" sz="2400" b="1" dirty="0"/>
              <a:t>Clostridia</a:t>
            </a:r>
            <a:endParaRPr lang="en-US" b="1" dirty="0"/>
          </a:p>
        </p:txBody>
      </p:sp>
      <p:sp>
        <p:nvSpPr>
          <p:cNvPr id="9" name="TextBox 8"/>
          <p:cNvSpPr txBox="1"/>
          <p:nvPr/>
        </p:nvSpPr>
        <p:spPr>
          <a:xfrm>
            <a:off x="6707344" y="2857500"/>
            <a:ext cx="1596711" cy="461665"/>
          </a:xfrm>
          <a:prstGeom prst="rect">
            <a:avLst/>
          </a:prstGeom>
          <a:solidFill>
            <a:srgbClr val="FFFFFF"/>
          </a:solidFill>
        </p:spPr>
        <p:txBody>
          <a:bodyPr wrap="none" rtlCol="0">
            <a:spAutoFit/>
          </a:bodyPr>
          <a:lstStyle/>
          <a:p>
            <a:r>
              <a:rPr lang="en-US" sz="2400" b="1" dirty="0" smtClean="0"/>
              <a:t>Salmonella</a:t>
            </a:r>
            <a:endParaRPr lang="en-US" b="1" dirty="0"/>
          </a:p>
        </p:txBody>
      </p:sp>
      <p:sp>
        <p:nvSpPr>
          <p:cNvPr id="2" name="Title 1"/>
          <p:cNvSpPr>
            <a:spLocks noGrp="1"/>
          </p:cNvSpPr>
          <p:nvPr>
            <p:ph type="title"/>
          </p:nvPr>
        </p:nvSpPr>
        <p:spPr>
          <a:xfrm>
            <a:off x="457200" y="63581"/>
            <a:ext cx="8229600" cy="1143000"/>
          </a:xfrm>
        </p:spPr>
        <p:txBody>
          <a:bodyPr>
            <a:normAutofit fontScale="90000"/>
          </a:bodyPr>
          <a:lstStyle/>
          <a:p>
            <a:r>
              <a:rPr lang="en-US" b="1" dirty="0" smtClean="0"/>
              <a:t>Pathogen Overgrowth in Poultry Microbes Exposed to Glyphosate</a:t>
            </a:r>
            <a:r>
              <a:rPr lang="en-US" b="1" dirty="0" smtClean="0">
                <a:solidFill>
                  <a:srgbClr val="FF0000"/>
                </a:solidFill>
              </a:rPr>
              <a:t>*</a:t>
            </a:r>
            <a:endParaRPr lang="en-US" b="1" dirty="0">
              <a:solidFill>
                <a:srgbClr val="FF0000"/>
              </a:solidFill>
            </a:endParaRPr>
          </a:p>
        </p:txBody>
      </p:sp>
      <p:sp>
        <p:nvSpPr>
          <p:cNvPr id="10" name="TextBox 9"/>
          <p:cNvSpPr txBox="1"/>
          <p:nvPr/>
        </p:nvSpPr>
        <p:spPr>
          <a:xfrm>
            <a:off x="1244544" y="3458865"/>
            <a:ext cx="1978426" cy="461665"/>
          </a:xfrm>
          <a:prstGeom prst="rect">
            <a:avLst/>
          </a:prstGeom>
          <a:solidFill>
            <a:srgbClr val="FFFFFF"/>
          </a:solidFill>
        </p:spPr>
        <p:txBody>
          <a:bodyPr wrap="none" rtlCol="0">
            <a:spAutoFit/>
          </a:bodyPr>
          <a:lstStyle/>
          <a:p>
            <a:r>
              <a:rPr lang="en-US" sz="2400" b="1" dirty="0" err="1" smtClean="0"/>
              <a:t>Bifidobacteria</a:t>
            </a:r>
            <a:endParaRPr lang="en-US" b="1" dirty="0"/>
          </a:p>
        </p:txBody>
      </p:sp>
      <p:sp>
        <p:nvSpPr>
          <p:cNvPr id="11" name="Freeform 10"/>
          <p:cNvSpPr/>
          <p:nvPr/>
        </p:nvSpPr>
        <p:spPr>
          <a:xfrm>
            <a:off x="2496443" y="4760652"/>
            <a:ext cx="464809" cy="716057"/>
          </a:xfrm>
          <a:custGeom>
            <a:avLst/>
            <a:gdLst>
              <a:gd name="connsiteX0" fmla="*/ 145157 w 464809"/>
              <a:gd name="connsiteY0" fmla="*/ 31481 h 716057"/>
              <a:gd name="connsiteX1" fmla="*/ 9690 w 464809"/>
              <a:gd name="connsiteY1" fmla="*/ 505615 h 716057"/>
              <a:gd name="connsiteX2" fmla="*/ 416090 w 464809"/>
              <a:gd name="connsiteY2" fmla="*/ 708815 h 716057"/>
              <a:gd name="connsiteX3" fmla="*/ 449957 w 464809"/>
              <a:gd name="connsiteY3" fmla="*/ 268548 h 716057"/>
              <a:gd name="connsiteX4" fmla="*/ 348357 w 464809"/>
              <a:gd name="connsiteY4" fmla="*/ 65348 h 716057"/>
              <a:gd name="connsiteX5" fmla="*/ 145157 w 464809"/>
              <a:gd name="connsiteY5" fmla="*/ 31481 h 71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809" h="716057">
                <a:moveTo>
                  <a:pt x="145157" y="31481"/>
                </a:moveTo>
                <a:cubicBezTo>
                  <a:pt x="88712" y="104859"/>
                  <a:pt x="-35466" y="392726"/>
                  <a:pt x="9690" y="505615"/>
                </a:cubicBezTo>
                <a:cubicBezTo>
                  <a:pt x="54845" y="618504"/>
                  <a:pt x="342712" y="748326"/>
                  <a:pt x="416090" y="708815"/>
                </a:cubicBezTo>
                <a:cubicBezTo>
                  <a:pt x="489468" y="669304"/>
                  <a:pt x="461246" y="375792"/>
                  <a:pt x="449957" y="268548"/>
                </a:cubicBezTo>
                <a:cubicBezTo>
                  <a:pt x="438668" y="161304"/>
                  <a:pt x="399157" y="99215"/>
                  <a:pt x="348357" y="65348"/>
                </a:cubicBezTo>
                <a:cubicBezTo>
                  <a:pt x="297557" y="31481"/>
                  <a:pt x="201602" y="-41897"/>
                  <a:pt x="145157" y="31481"/>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12" name="Straight Arrow Connector 11"/>
          <p:cNvCxnSpPr/>
          <p:nvPr/>
        </p:nvCxnSpPr>
        <p:spPr>
          <a:xfrm>
            <a:off x="2353733" y="3920530"/>
            <a:ext cx="372534" cy="109173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678650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Glyphosate and the Gut: </a:t>
            </a:r>
            <a:br>
              <a:rPr lang="en-US" b="1" dirty="0" smtClean="0"/>
            </a:br>
            <a:r>
              <a:rPr lang="en-US" b="1" dirty="0" smtClean="0"/>
              <a:t>Digestive Enzymes </a:t>
            </a:r>
            <a:endParaRPr lang="en-US" b="1" dirty="0"/>
          </a:p>
        </p:txBody>
      </p:sp>
      <p:sp>
        <p:nvSpPr>
          <p:cNvPr id="3" name="Content Placeholder 2"/>
          <p:cNvSpPr>
            <a:spLocks noGrp="1"/>
          </p:cNvSpPr>
          <p:nvPr>
            <p:ph idx="1"/>
          </p:nvPr>
        </p:nvSpPr>
        <p:spPr>
          <a:xfrm>
            <a:off x="247815" y="1600200"/>
            <a:ext cx="8438985" cy="4525963"/>
          </a:xfrm>
        </p:spPr>
        <p:txBody>
          <a:bodyPr>
            <a:normAutofit/>
          </a:bodyPr>
          <a:lstStyle/>
          <a:p>
            <a:r>
              <a:rPr lang="en-US" dirty="0" smtClean="0"/>
              <a:t>Glyphosate has been found as a contaminant in digestive enzymes trypsin, pepsin and lipase</a:t>
            </a:r>
            <a:r>
              <a:rPr lang="en-US" dirty="0" smtClean="0">
                <a:solidFill>
                  <a:srgbClr val="FF0000"/>
                </a:solidFill>
              </a:rPr>
              <a:t>*</a:t>
            </a:r>
          </a:p>
          <a:p>
            <a:r>
              <a:rPr lang="en-US" dirty="0" smtClean="0"/>
              <a:t>Trypsin impairment prevents proteins like gluten in wheat from being digested</a:t>
            </a:r>
          </a:p>
          <a:p>
            <a:r>
              <a:rPr lang="en-US" dirty="0" smtClean="0"/>
              <a:t>Undigested proteins induce release of </a:t>
            </a:r>
            <a:r>
              <a:rPr lang="en-US" dirty="0" err="1" smtClean="0"/>
              <a:t>zonulin</a:t>
            </a:r>
            <a:r>
              <a:rPr lang="en-US" dirty="0" smtClean="0"/>
              <a:t> which opens up gut barrier</a:t>
            </a:r>
            <a:r>
              <a:rPr lang="en-US" dirty="0" smtClean="0">
                <a:solidFill>
                  <a:srgbClr val="FF0000"/>
                </a:solidFill>
              </a:rPr>
              <a:t>**</a:t>
            </a:r>
          </a:p>
          <a:p>
            <a:r>
              <a:rPr lang="en-US" dirty="0" err="1" smtClean="0"/>
              <a:t>Zonulin</a:t>
            </a:r>
            <a:r>
              <a:rPr lang="en-US" dirty="0" smtClean="0"/>
              <a:t> lingers because trypsin is defective</a:t>
            </a:r>
            <a:endParaRPr lang="en-US" dirty="0"/>
          </a:p>
        </p:txBody>
      </p:sp>
      <p:sp>
        <p:nvSpPr>
          <p:cNvPr id="4" name="TextBox 3"/>
          <p:cNvSpPr txBox="1"/>
          <p:nvPr/>
        </p:nvSpPr>
        <p:spPr>
          <a:xfrm>
            <a:off x="2106797" y="5828303"/>
            <a:ext cx="7037203" cy="830997"/>
          </a:xfrm>
          <a:prstGeom prst="rect">
            <a:avLst/>
          </a:prstGeom>
          <a:noFill/>
        </p:spPr>
        <p:txBody>
          <a:bodyPr wrap="none" rtlCol="0">
            <a:spAutoFit/>
          </a:bodyPr>
          <a:lstStyle/>
          <a:p>
            <a:r>
              <a:rPr lang="en-US" sz="2400" dirty="0">
                <a:solidFill>
                  <a:srgbClr val="FF0000"/>
                </a:solidFill>
              </a:rPr>
              <a:t>*</a:t>
            </a:r>
            <a:r>
              <a:rPr lang="en-US" sz="2400" dirty="0"/>
              <a:t>A </a:t>
            </a:r>
            <a:r>
              <a:rPr lang="en-US" sz="2400" dirty="0" err="1"/>
              <a:t>Samsel</a:t>
            </a:r>
            <a:r>
              <a:rPr lang="en-US" sz="2400" dirty="0"/>
              <a:t> and S Seneff. J </a:t>
            </a:r>
            <a:r>
              <a:rPr lang="en-US" sz="2400" dirty="0" err="1"/>
              <a:t>Biol</a:t>
            </a:r>
            <a:r>
              <a:rPr lang="en-US" sz="2400" dirty="0"/>
              <a:t> </a:t>
            </a:r>
            <a:r>
              <a:rPr lang="en-US" sz="2400" dirty="0" err="1"/>
              <a:t>Phys</a:t>
            </a:r>
            <a:r>
              <a:rPr lang="en-US" sz="2400" dirty="0"/>
              <a:t> </a:t>
            </a:r>
            <a:r>
              <a:rPr lang="en-US" sz="2400" dirty="0" err="1"/>
              <a:t>Chem</a:t>
            </a:r>
            <a:r>
              <a:rPr lang="en-US" sz="2400" dirty="0"/>
              <a:t> 2017;17:8-</a:t>
            </a:r>
            <a:r>
              <a:rPr lang="en-US" sz="2400" dirty="0" smtClean="0"/>
              <a:t>32</a:t>
            </a:r>
          </a:p>
          <a:p>
            <a:r>
              <a:rPr lang="en-US" sz="2400" dirty="0">
                <a:solidFill>
                  <a:srgbClr val="FF0000"/>
                </a:solidFill>
              </a:rPr>
              <a:t>** </a:t>
            </a:r>
            <a:r>
              <a:rPr lang="en-US" sz="2400" dirty="0"/>
              <a:t>JJ </a:t>
            </a:r>
            <a:r>
              <a:rPr lang="en-US" sz="2400" dirty="0" err="1"/>
              <a:t>Gildea</a:t>
            </a:r>
            <a:r>
              <a:rPr lang="en-US" sz="2400" dirty="0"/>
              <a:t> et al. J </a:t>
            </a:r>
            <a:r>
              <a:rPr lang="en-US" sz="2400" dirty="0" err="1"/>
              <a:t>Clin</a:t>
            </a:r>
            <a:r>
              <a:rPr lang="en-US" sz="2400" dirty="0"/>
              <a:t> </a:t>
            </a:r>
            <a:r>
              <a:rPr lang="en-US" sz="2400" dirty="0" err="1"/>
              <a:t>Nutr</a:t>
            </a:r>
            <a:r>
              <a:rPr lang="en-US" sz="2400" dirty="0"/>
              <a:t> Diet. 2017, 3:1.</a:t>
            </a:r>
          </a:p>
        </p:txBody>
      </p:sp>
    </p:spTree>
    <p:extLst>
      <p:ext uri="{BB962C8B-B14F-4D97-AF65-F5344CB8AC3E}">
        <p14:creationId xmlns:p14="http://schemas.microsoft.com/office/powerpoint/2010/main" val="414618164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Trypsin, Pepsin and Lipase are all contaminated with glyphosate</a:t>
            </a:r>
            <a:r>
              <a:rPr lang="en-US" b="1" dirty="0" smtClean="0">
                <a:solidFill>
                  <a:srgbClr val="FF0000"/>
                </a:solidFill>
              </a:rPr>
              <a:t>*</a:t>
            </a:r>
            <a:endParaRPr lang="en-US" b="1" dirty="0">
              <a:solidFill>
                <a:srgbClr val="FF0000"/>
              </a:solidFill>
            </a:endParaRPr>
          </a:p>
        </p:txBody>
      </p:sp>
      <p:pic>
        <p:nvPicPr>
          <p:cNvPr id="4" name="Content Placeholder 3" descr="digestive_enzymes.png"/>
          <p:cNvPicPr>
            <a:picLocks noGrp="1" noChangeAspect="1"/>
          </p:cNvPicPr>
          <p:nvPr>
            <p:ph idx="1"/>
          </p:nvPr>
        </p:nvPicPr>
        <p:blipFill>
          <a:blip r:embed="rId2">
            <a:extLst>
              <a:ext uri="{28A0092B-C50C-407E-A947-70E740481C1C}">
                <a14:useLocalDpi xmlns:a14="http://schemas.microsoft.com/office/drawing/2010/main" val="0"/>
              </a:ext>
            </a:extLst>
          </a:blip>
          <a:srcRect l="-41604" r="-41604"/>
          <a:stretch>
            <a:fillRect/>
          </a:stretch>
        </p:blipFill>
        <p:spPr>
          <a:xfrm>
            <a:off x="4690532" y="2294469"/>
            <a:ext cx="5520267" cy="3035934"/>
          </a:xfrm>
        </p:spPr>
      </p:pic>
      <p:sp>
        <p:nvSpPr>
          <p:cNvPr id="5" name="TextBox 4"/>
          <p:cNvSpPr txBox="1"/>
          <p:nvPr/>
        </p:nvSpPr>
        <p:spPr>
          <a:xfrm>
            <a:off x="338667" y="6350000"/>
            <a:ext cx="8674069" cy="400110"/>
          </a:xfrm>
          <a:prstGeom prst="rect">
            <a:avLst/>
          </a:prstGeom>
          <a:noFill/>
        </p:spPr>
        <p:txBody>
          <a:bodyPr wrap="none" rtlCol="0">
            <a:spAutoFit/>
          </a:bodyPr>
          <a:lstStyle/>
          <a:p>
            <a:r>
              <a:rPr lang="en-US" sz="2000" dirty="0">
                <a:solidFill>
                  <a:srgbClr val="FF0000"/>
                </a:solidFill>
              </a:rPr>
              <a:t>*</a:t>
            </a:r>
            <a:r>
              <a:rPr lang="en-US" sz="2000" dirty="0"/>
              <a:t>A </a:t>
            </a:r>
            <a:r>
              <a:rPr lang="en-US" sz="2000" dirty="0" err="1"/>
              <a:t>Samsel</a:t>
            </a:r>
            <a:r>
              <a:rPr lang="en-US" sz="2000" dirty="0"/>
              <a:t> and S Seneff. Journal of Biological Physics and Chemistry 2017;17: 8-32</a:t>
            </a:r>
          </a:p>
        </p:txBody>
      </p:sp>
      <p:graphicFrame>
        <p:nvGraphicFramePr>
          <p:cNvPr id="3" name="Table 2"/>
          <p:cNvGraphicFramePr>
            <a:graphicFrameLocks noGrp="1"/>
          </p:cNvGraphicFramePr>
          <p:nvPr>
            <p:extLst>
              <p:ext uri="{D42A27DB-BD31-4B8C-83A1-F6EECF244321}">
                <p14:modId xmlns:p14="http://schemas.microsoft.com/office/powerpoint/2010/main" val="698225056"/>
              </p:ext>
            </p:extLst>
          </p:nvPr>
        </p:nvGraphicFramePr>
        <p:xfrm>
          <a:off x="338667" y="2043642"/>
          <a:ext cx="4910672" cy="3108960"/>
        </p:xfrm>
        <a:graphic>
          <a:graphicData uri="http://schemas.openxmlformats.org/drawingml/2006/table">
            <a:tbl>
              <a:tblPr firstRow="1" bandRow="1">
                <a:tableStyleId>{5C22544A-7EE6-4342-B048-85BDC9FD1C3A}</a:tableStyleId>
              </a:tblPr>
              <a:tblGrid>
                <a:gridCol w="3031066"/>
                <a:gridCol w="1879606"/>
              </a:tblGrid>
              <a:tr h="0">
                <a:tc>
                  <a:txBody>
                    <a:bodyPr/>
                    <a:lstStyle/>
                    <a:p>
                      <a:r>
                        <a:rPr lang="en-US" sz="2400" dirty="0" smtClean="0"/>
                        <a:t>Enzyme</a:t>
                      </a:r>
                      <a:endParaRPr lang="en-US" sz="2400" dirty="0"/>
                    </a:p>
                  </a:txBody>
                  <a:tcPr/>
                </a:tc>
                <a:tc>
                  <a:txBody>
                    <a:bodyPr/>
                    <a:lstStyle/>
                    <a:p>
                      <a:pPr algn="r"/>
                      <a:r>
                        <a:rPr lang="en-US" sz="2400" dirty="0" smtClean="0"/>
                        <a:t>Glyphosate (PPB)</a:t>
                      </a:r>
                      <a:endParaRPr lang="en-US" sz="2400" dirty="0"/>
                    </a:p>
                  </a:txBody>
                  <a:tcPr/>
                </a:tc>
              </a:tr>
              <a:tr h="370840">
                <a:tc>
                  <a:txBody>
                    <a:bodyPr/>
                    <a:lstStyle/>
                    <a:p>
                      <a:r>
                        <a:rPr lang="en-US" sz="2400" dirty="0" smtClean="0"/>
                        <a:t>Pepsin (ELISA)</a:t>
                      </a:r>
                      <a:endParaRPr lang="en-US" sz="2400" dirty="0"/>
                    </a:p>
                  </a:txBody>
                  <a:tcPr/>
                </a:tc>
                <a:tc>
                  <a:txBody>
                    <a:bodyPr/>
                    <a:lstStyle/>
                    <a:p>
                      <a:pPr algn="r"/>
                      <a:r>
                        <a:rPr lang="en-US" sz="2400" dirty="0" smtClean="0"/>
                        <a:t>&lt;40</a:t>
                      </a:r>
                      <a:endParaRPr lang="en-US" sz="2400" dirty="0"/>
                    </a:p>
                  </a:txBody>
                  <a:tcPr/>
                </a:tc>
              </a:tr>
              <a:tr h="370840">
                <a:tc>
                  <a:txBody>
                    <a:bodyPr/>
                    <a:lstStyle/>
                    <a:p>
                      <a:r>
                        <a:rPr lang="en-US" sz="2400" dirty="0" smtClean="0"/>
                        <a:t>Pepsin (GC-MS)</a:t>
                      </a:r>
                      <a:endParaRPr lang="en-US" sz="2400" dirty="0"/>
                    </a:p>
                  </a:txBody>
                  <a:tcPr/>
                </a:tc>
                <a:tc>
                  <a:txBody>
                    <a:bodyPr/>
                    <a:lstStyle/>
                    <a:p>
                      <a:pPr algn="r"/>
                      <a:r>
                        <a:rPr lang="en-US" sz="2400" dirty="0" smtClean="0"/>
                        <a:t>430</a:t>
                      </a:r>
                      <a:endParaRPr lang="en-US" sz="2400" dirty="0"/>
                    </a:p>
                  </a:txBody>
                  <a:tcPr/>
                </a:tc>
              </a:tr>
              <a:tr h="370840">
                <a:tc>
                  <a:txBody>
                    <a:bodyPr/>
                    <a:lstStyle/>
                    <a:p>
                      <a:r>
                        <a:rPr lang="en-US" sz="2400" dirty="0" smtClean="0"/>
                        <a:t>Pepsin</a:t>
                      </a:r>
                      <a:r>
                        <a:rPr lang="en-US" sz="2400" baseline="0" dirty="0" smtClean="0"/>
                        <a:t> (HPLC-MSMS)</a:t>
                      </a:r>
                      <a:endParaRPr lang="en-US" sz="2400" dirty="0"/>
                    </a:p>
                  </a:txBody>
                  <a:tcPr/>
                </a:tc>
                <a:tc>
                  <a:txBody>
                    <a:bodyPr/>
                    <a:lstStyle/>
                    <a:p>
                      <a:pPr algn="r"/>
                      <a:r>
                        <a:rPr lang="en-US" sz="2400" dirty="0" smtClean="0"/>
                        <a:t>290</a:t>
                      </a:r>
                      <a:endParaRPr lang="en-US" sz="2400" dirty="0"/>
                    </a:p>
                  </a:txBody>
                  <a:tcPr/>
                </a:tc>
              </a:tr>
              <a:tr h="370840">
                <a:tc>
                  <a:txBody>
                    <a:bodyPr/>
                    <a:lstStyle/>
                    <a:p>
                      <a:r>
                        <a:rPr lang="en-US" sz="2400" dirty="0" smtClean="0"/>
                        <a:t>Trypsin (ELISA)</a:t>
                      </a:r>
                      <a:endParaRPr lang="en-US" sz="2400" dirty="0"/>
                    </a:p>
                  </a:txBody>
                  <a:tcPr/>
                </a:tc>
                <a:tc>
                  <a:txBody>
                    <a:bodyPr/>
                    <a:lstStyle/>
                    <a:p>
                      <a:pPr algn="r"/>
                      <a:r>
                        <a:rPr lang="en-US" sz="2400" dirty="0" smtClean="0"/>
                        <a:t>62</a:t>
                      </a:r>
                      <a:endParaRPr lang="en-US" sz="2400" dirty="0"/>
                    </a:p>
                  </a:txBody>
                  <a:tcPr/>
                </a:tc>
              </a:tr>
              <a:tr h="370840">
                <a:tc>
                  <a:txBody>
                    <a:bodyPr/>
                    <a:lstStyle/>
                    <a:p>
                      <a:r>
                        <a:rPr lang="en-US" sz="2400" dirty="0" smtClean="0"/>
                        <a:t>Lipase</a:t>
                      </a:r>
                      <a:r>
                        <a:rPr lang="en-US" sz="2400" baseline="0" dirty="0" smtClean="0"/>
                        <a:t> (ELISA)</a:t>
                      </a:r>
                      <a:endParaRPr lang="en-US" sz="2400" dirty="0"/>
                    </a:p>
                  </a:txBody>
                  <a:tcPr/>
                </a:tc>
                <a:tc>
                  <a:txBody>
                    <a:bodyPr/>
                    <a:lstStyle/>
                    <a:p>
                      <a:pPr algn="r"/>
                      <a:r>
                        <a:rPr lang="en-US" sz="2400" dirty="0" smtClean="0"/>
                        <a:t>24</a:t>
                      </a:r>
                      <a:endParaRPr lang="en-US" sz="2400" dirty="0"/>
                    </a:p>
                  </a:txBody>
                  <a:tcPr/>
                </a:tc>
              </a:tr>
            </a:tbl>
          </a:graphicData>
        </a:graphic>
      </p:graphicFrame>
    </p:spTree>
    <p:extLst>
      <p:ext uri="{BB962C8B-B14F-4D97-AF65-F5344CB8AC3E}">
        <p14:creationId xmlns:p14="http://schemas.microsoft.com/office/powerpoint/2010/main" val="151462237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Trypsin, Pepsin and Lipase are all contaminated with glyphosate</a:t>
            </a:r>
            <a:r>
              <a:rPr lang="en-US" b="1" dirty="0" smtClean="0">
                <a:solidFill>
                  <a:srgbClr val="FF0000"/>
                </a:solidFill>
              </a:rPr>
              <a:t>*</a:t>
            </a:r>
            <a:endParaRPr lang="en-US" b="1" dirty="0">
              <a:solidFill>
                <a:srgbClr val="FF0000"/>
              </a:solidFill>
            </a:endParaRPr>
          </a:p>
        </p:txBody>
      </p:sp>
      <p:pic>
        <p:nvPicPr>
          <p:cNvPr id="4" name="Content Placeholder 3" descr="digestive_enzymes.png"/>
          <p:cNvPicPr>
            <a:picLocks noGrp="1" noChangeAspect="1"/>
          </p:cNvPicPr>
          <p:nvPr>
            <p:ph idx="1"/>
          </p:nvPr>
        </p:nvPicPr>
        <p:blipFill>
          <a:blip r:embed="rId2">
            <a:extLst>
              <a:ext uri="{28A0092B-C50C-407E-A947-70E740481C1C}">
                <a14:useLocalDpi xmlns:a14="http://schemas.microsoft.com/office/drawing/2010/main" val="0"/>
              </a:ext>
            </a:extLst>
          </a:blip>
          <a:srcRect l="-41604" r="-41604"/>
          <a:stretch>
            <a:fillRect/>
          </a:stretch>
        </p:blipFill>
        <p:spPr>
          <a:xfrm>
            <a:off x="4690532" y="2294469"/>
            <a:ext cx="5520267" cy="3035934"/>
          </a:xfrm>
        </p:spPr>
      </p:pic>
      <p:sp>
        <p:nvSpPr>
          <p:cNvPr id="5" name="TextBox 4"/>
          <p:cNvSpPr txBox="1"/>
          <p:nvPr/>
        </p:nvSpPr>
        <p:spPr>
          <a:xfrm>
            <a:off x="338667" y="6350000"/>
            <a:ext cx="8674069" cy="400110"/>
          </a:xfrm>
          <a:prstGeom prst="rect">
            <a:avLst/>
          </a:prstGeom>
          <a:noFill/>
        </p:spPr>
        <p:txBody>
          <a:bodyPr wrap="none" rtlCol="0">
            <a:spAutoFit/>
          </a:bodyPr>
          <a:lstStyle/>
          <a:p>
            <a:r>
              <a:rPr lang="en-US" sz="2000" dirty="0">
                <a:solidFill>
                  <a:srgbClr val="FF0000"/>
                </a:solidFill>
              </a:rPr>
              <a:t>*</a:t>
            </a:r>
            <a:r>
              <a:rPr lang="en-US" sz="2000" dirty="0"/>
              <a:t>A </a:t>
            </a:r>
            <a:r>
              <a:rPr lang="en-US" sz="2000" dirty="0" err="1"/>
              <a:t>Samsel</a:t>
            </a:r>
            <a:r>
              <a:rPr lang="en-US" sz="2000" dirty="0"/>
              <a:t> and S Seneff. Journal of Biological Physics and Chemistry 2017;17: 8-32</a:t>
            </a:r>
          </a:p>
        </p:txBody>
      </p:sp>
      <p:graphicFrame>
        <p:nvGraphicFramePr>
          <p:cNvPr id="3" name="Table 2"/>
          <p:cNvGraphicFramePr>
            <a:graphicFrameLocks noGrp="1"/>
          </p:cNvGraphicFramePr>
          <p:nvPr>
            <p:extLst>
              <p:ext uri="{D42A27DB-BD31-4B8C-83A1-F6EECF244321}">
                <p14:modId xmlns:p14="http://schemas.microsoft.com/office/powerpoint/2010/main" val="4231281512"/>
              </p:ext>
            </p:extLst>
          </p:nvPr>
        </p:nvGraphicFramePr>
        <p:xfrm>
          <a:off x="338667" y="2043642"/>
          <a:ext cx="4910672" cy="3108960"/>
        </p:xfrm>
        <a:graphic>
          <a:graphicData uri="http://schemas.openxmlformats.org/drawingml/2006/table">
            <a:tbl>
              <a:tblPr firstRow="1" bandRow="1">
                <a:tableStyleId>{5C22544A-7EE6-4342-B048-85BDC9FD1C3A}</a:tableStyleId>
              </a:tblPr>
              <a:tblGrid>
                <a:gridCol w="3031066"/>
                <a:gridCol w="1879606"/>
              </a:tblGrid>
              <a:tr h="0">
                <a:tc>
                  <a:txBody>
                    <a:bodyPr/>
                    <a:lstStyle/>
                    <a:p>
                      <a:r>
                        <a:rPr lang="en-US" sz="2400" dirty="0" smtClean="0"/>
                        <a:t>Enzyme</a:t>
                      </a:r>
                      <a:endParaRPr lang="en-US" sz="2400" dirty="0"/>
                    </a:p>
                  </a:txBody>
                  <a:tcPr/>
                </a:tc>
                <a:tc>
                  <a:txBody>
                    <a:bodyPr/>
                    <a:lstStyle/>
                    <a:p>
                      <a:pPr algn="r"/>
                      <a:r>
                        <a:rPr lang="en-US" sz="2400" dirty="0" smtClean="0"/>
                        <a:t>Glyphosate (PPB)</a:t>
                      </a:r>
                      <a:endParaRPr lang="en-US" sz="2400" dirty="0"/>
                    </a:p>
                  </a:txBody>
                  <a:tcPr/>
                </a:tc>
              </a:tr>
              <a:tr h="370840">
                <a:tc>
                  <a:txBody>
                    <a:bodyPr/>
                    <a:lstStyle/>
                    <a:p>
                      <a:r>
                        <a:rPr lang="en-US" sz="2400" dirty="0" smtClean="0"/>
                        <a:t>Pepsin (ELISA)</a:t>
                      </a:r>
                      <a:endParaRPr lang="en-US" sz="2400" dirty="0"/>
                    </a:p>
                  </a:txBody>
                  <a:tcPr/>
                </a:tc>
                <a:tc>
                  <a:txBody>
                    <a:bodyPr/>
                    <a:lstStyle/>
                    <a:p>
                      <a:pPr algn="r"/>
                      <a:r>
                        <a:rPr lang="en-US" sz="2400" dirty="0" smtClean="0"/>
                        <a:t>&lt;40</a:t>
                      </a:r>
                      <a:endParaRPr lang="en-US" sz="2400" dirty="0"/>
                    </a:p>
                  </a:txBody>
                  <a:tcPr/>
                </a:tc>
              </a:tr>
              <a:tr h="370840">
                <a:tc>
                  <a:txBody>
                    <a:bodyPr/>
                    <a:lstStyle/>
                    <a:p>
                      <a:r>
                        <a:rPr lang="en-US" sz="2400" dirty="0" smtClean="0"/>
                        <a:t>Pepsin (GC-MS)</a:t>
                      </a:r>
                      <a:endParaRPr lang="en-US" sz="2400" dirty="0"/>
                    </a:p>
                  </a:txBody>
                  <a:tcPr/>
                </a:tc>
                <a:tc>
                  <a:txBody>
                    <a:bodyPr/>
                    <a:lstStyle/>
                    <a:p>
                      <a:pPr algn="r"/>
                      <a:r>
                        <a:rPr lang="en-US" sz="2400" dirty="0" smtClean="0"/>
                        <a:t>430</a:t>
                      </a:r>
                      <a:endParaRPr lang="en-US" sz="2400" dirty="0"/>
                    </a:p>
                  </a:txBody>
                  <a:tcPr/>
                </a:tc>
              </a:tr>
              <a:tr h="370840">
                <a:tc>
                  <a:txBody>
                    <a:bodyPr/>
                    <a:lstStyle/>
                    <a:p>
                      <a:r>
                        <a:rPr lang="en-US" sz="2400" dirty="0" smtClean="0"/>
                        <a:t>Pepsin</a:t>
                      </a:r>
                      <a:r>
                        <a:rPr lang="en-US" sz="2400" baseline="0" dirty="0" smtClean="0"/>
                        <a:t> (HPLC-MSMS)</a:t>
                      </a:r>
                      <a:endParaRPr lang="en-US" sz="2400" dirty="0"/>
                    </a:p>
                  </a:txBody>
                  <a:tcPr/>
                </a:tc>
                <a:tc>
                  <a:txBody>
                    <a:bodyPr/>
                    <a:lstStyle/>
                    <a:p>
                      <a:pPr algn="r"/>
                      <a:r>
                        <a:rPr lang="en-US" sz="2400" dirty="0" smtClean="0"/>
                        <a:t>290</a:t>
                      </a:r>
                      <a:endParaRPr lang="en-US" sz="2400" dirty="0"/>
                    </a:p>
                  </a:txBody>
                  <a:tcPr/>
                </a:tc>
              </a:tr>
              <a:tr h="370840">
                <a:tc>
                  <a:txBody>
                    <a:bodyPr/>
                    <a:lstStyle/>
                    <a:p>
                      <a:r>
                        <a:rPr lang="en-US" sz="2400" dirty="0" smtClean="0"/>
                        <a:t>Trypsin (ELISA)</a:t>
                      </a:r>
                      <a:endParaRPr lang="en-US" sz="2400" dirty="0"/>
                    </a:p>
                  </a:txBody>
                  <a:tcPr/>
                </a:tc>
                <a:tc>
                  <a:txBody>
                    <a:bodyPr/>
                    <a:lstStyle/>
                    <a:p>
                      <a:pPr algn="r"/>
                      <a:r>
                        <a:rPr lang="en-US" sz="2400" dirty="0" smtClean="0"/>
                        <a:t>62</a:t>
                      </a:r>
                      <a:endParaRPr lang="en-US" sz="2400" dirty="0"/>
                    </a:p>
                  </a:txBody>
                  <a:tcPr/>
                </a:tc>
              </a:tr>
              <a:tr h="370840">
                <a:tc>
                  <a:txBody>
                    <a:bodyPr/>
                    <a:lstStyle/>
                    <a:p>
                      <a:r>
                        <a:rPr lang="en-US" sz="2400" dirty="0" smtClean="0"/>
                        <a:t>Lipase</a:t>
                      </a:r>
                      <a:r>
                        <a:rPr lang="en-US" sz="2400" baseline="0" dirty="0" smtClean="0"/>
                        <a:t> (ELISA)</a:t>
                      </a:r>
                      <a:endParaRPr lang="en-US" sz="2400" dirty="0"/>
                    </a:p>
                  </a:txBody>
                  <a:tcPr/>
                </a:tc>
                <a:tc>
                  <a:txBody>
                    <a:bodyPr/>
                    <a:lstStyle/>
                    <a:p>
                      <a:pPr algn="r"/>
                      <a:r>
                        <a:rPr lang="en-US" sz="2400" dirty="0" smtClean="0"/>
                        <a:t>24</a:t>
                      </a:r>
                      <a:endParaRPr lang="en-US" sz="2400" dirty="0"/>
                    </a:p>
                  </a:txBody>
                  <a:tcPr/>
                </a:tc>
              </a:tr>
            </a:tbl>
          </a:graphicData>
        </a:graphic>
      </p:graphicFrame>
      <p:sp>
        <p:nvSpPr>
          <p:cNvPr id="6" name="Content Placeholder 2"/>
          <p:cNvSpPr txBox="1">
            <a:spLocks/>
          </p:cNvSpPr>
          <p:nvPr/>
        </p:nvSpPr>
        <p:spPr>
          <a:xfrm>
            <a:off x="575734" y="1889462"/>
            <a:ext cx="8111066" cy="4031872"/>
          </a:xfrm>
          <a:prstGeom prst="rect">
            <a:avLst/>
          </a:prstGeom>
          <a:solidFill>
            <a:srgbClr val="FFFA92"/>
          </a:solidFill>
          <a:ln>
            <a:solidFill>
              <a:schemeClr val="tx1"/>
            </a:solidFill>
          </a:ln>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Trypsin’s activation domain contains </a:t>
            </a:r>
            <a:r>
              <a:rPr lang="en-US" dirty="0" smtClean="0"/>
              <a:t>four </a:t>
            </a:r>
            <a:r>
              <a:rPr lang="en-US" dirty="0"/>
              <a:t>crucial glycine rich subdomains</a:t>
            </a:r>
            <a:r>
              <a:rPr lang="en-US" dirty="0" smtClean="0"/>
              <a:t>:</a:t>
            </a:r>
            <a:r>
              <a:rPr lang="en-US" dirty="0" smtClean="0">
                <a:solidFill>
                  <a:srgbClr val="FF0000"/>
                </a:solidFill>
              </a:rPr>
              <a:t>* </a:t>
            </a:r>
          </a:p>
          <a:p>
            <a:pPr marL="0" indent="0" algn="ctr">
              <a:buNone/>
            </a:pPr>
            <a:r>
              <a:rPr lang="en-US" dirty="0" smtClean="0"/>
              <a:t>N</a:t>
            </a:r>
            <a:r>
              <a:rPr lang="en-US" dirty="0"/>
              <a:t>-terminus to </a:t>
            </a:r>
            <a:r>
              <a:rPr lang="en-US" dirty="0" err="1"/>
              <a:t>Gly</a:t>
            </a:r>
            <a:r>
              <a:rPr lang="en-US" dirty="0"/>
              <a:t> </a:t>
            </a:r>
            <a:r>
              <a:rPr lang="en-US" dirty="0" smtClean="0"/>
              <a:t>19</a:t>
            </a:r>
          </a:p>
          <a:p>
            <a:pPr marL="0" indent="0" algn="ctr">
              <a:buNone/>
            </a:pPr>
            <a:r>
              <a:rPr lang="en-US" dirty="0" smtClean="0"/>
              <a:t> </a:t>
            </a:r>
            <a:r>
              <a:rPr lang="en-US" dirty="0" err="1"/>
              <a:t>Gly</a:t>
            </a:r>
            <a:r>
              <a:rPr lang="en-US" dirty="0"/>
              <a:t> 142 to Pro </a:t>
            </a:r>
            <a:r>
              <a:rPr lang="en-US" dirty="0" smtClean="0"/>
              <a:t>152</a:t>
            </a:r>
          </a:p>
          <a:p>
            <a:pPr marL="0" indent="0" algn="ctr">
              <a:buNone/>
            </a:pPr>
            <a:r>
              <a:rPr lang="en-US" dirty="0" smtClean="0"/>
              <a:t> </a:t>
            </a:r>
            <a:r>
              <a:rPr lang="en-US" dirty="0" err="1"/>
              <a:t>Gly</a:t>
            </a:r>
            <a:r>
              <a:rPr lang="en-US" dirty="0"/>
              <a:t> 184 to </a:t>
            </a:r>
            <a:r>
              <a:rPr lang="en-US" dirty="0" err="1"/>
              <a:t>Gly</a:t>
            </a:r>
            <a:r>
              <a:rPr lang="en-US" dirty="0"/>
              <a:t> </a:t>
            </a:r>
            <a:r>
              <a:rPr lang="en-US" dirty="0" smtClean="0"/>
              <a:t>193</a:t>
            </a:r>
          </a:p>
          <a:p>
            <a:pPr marL="0" indent="0" algn="ctr">
              <a:buNone/>
            </a:pPr>
            <a:r>
              <a:rPr lang="en-US" dirty="0" smtClean="0"/>
              <a:t> </a:t>
            </a:r>
            <a:r>
              <a:rPr lang="en-US" dirty="0" err="1" smtClean="0"/>
              <a:t>Gly</a:t>
            </a:r>
            <a:r>
              <a:rPr lang="en-US" dirty="0" smtClean="0"/>
              <a:t> 216 to </a:t>
            </a:r>
            <a:r>
              <a:rPr lang="en-US" dirty="0" err="1" smtClean="0"/>
              <a:t>Asn</a:t>
            </a:r>
            <a:r>
              <a:rPr lang="en-US" dirty="0" smtClean="0"/>
              <a:t> 223</a:t>
            </a:r>
          </a:p>
          <a:p>
            <a:pPr marL="0" indent="0" algn="ctr">
              <a:buNone/>
            </a:pPr>
            <a:endParaRPr lang="en-US" dirty="0">
              <a:solidFill>
                <a:srgbClr val="FF0000"/>
              </a:solidFill>
            </a:endParaRPr>
          </a:p>
        </p:txBody>
      </p:sp>
    </p:spTree>
    <p:extLst>
      <p:ext uri="{BB962C8B-B14F-4D97-AF65-F5344CB8AC3E}">
        <p14:creationId xmlns:p14="http://schemas.microsoft.com/office/powerpoint/2010/main" val="210435784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081" y="142356"/>
            <a:ext cx="8229600" cy="1143000"/>
          </a:xfrm>
        </p:spPr>
        <p:txBody>
          <a:bodyPr>
            <a:normAutofit fontScale="90000"/>
          </a:bodyPr>
          <a:lstStyle/>
          <a:p>
            <a:pPr defTabSz="120650"/>
            <a:r>
              <a:rPr lang="en-US" b="1" dirty="0" smtClean="0"/>
              <a:t>A</a:t>
            </a:r>
            <a:r>
              <a:rPr lang="en-US" dirty="0" smtClean="0"/>
              <a:t> </a:t>
            </a:r>
            <a:r>
              <a:rPr lang="en-US" b="1" dirty="0" smtClean="0"/>
              <a:t>Scenario</a:t>
            </a:r>
            <a:br>
              <a:rPr lang="en-US" b="1" dirty="0" smtClean="0"/>
            </a:br>
            <a:r>
              <a:rPr lang="en-US" b="1" dirty="0" smtClean="0"/>
              <a:t>for Gluten Intolerance</a:t>
            </a:r>
            <a:endParaRPr lang="en-US" b="1" dirty="0"/>
          </a:p>
        </p:txBody>
      </p:sp>
      <p:pic>
        <p:nvPicPr>
          <p:cNvPr id="5" name="Picture 4" descr="Gut-Brai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48" y="1285356"/>
            <a:ext cx="9144000" cy="4380776"/>
          </a:xfrm>
          <a:prstGeom prst="rect">
            <a:avLst/>
          </a:prstGeom>
        </p:spPr>
      </p:pic>
      <p:sp>
        <p:nvSpPr>
          <p:cNvPr id="14" name="TextBox 13"/>
          <p:cNvSpPr txBox="1"/>
          <p:nvPr/>
        </p:nvSpPr>
        <p:spPr>
          <a:xfrm>
            <a:off x="4638841" y="2676176"/>
            <a:ext cx="1117463" cy="461665"/>
          </a:xfrm>
          <a:prstGeom prst="rect">
            <a:avLst/>
          </a:prstGeom>
          <a:solidFill>
            <a:srgbClr val="FFFFFF"/>
          </a:solidFill>
          <a:ln>
            <a:solidFill>
              <a:srgbClr val="000000"/>
            </a:solidFill>
          </a:ln>
        </p:spPr>
        <p:txBody>
          <a:bodyPr wrap="none" rtlCol="0">
            <a:spAutoFit/>
          </a:bodyPr>
          <a:lstStyle/>
          <a:p>
            <a:r>
              <a:rPr lang="en-US" sz="2400" dirty="0" err="1" smtClean="0"/>
              <a:t>Zonulin</a:t>
            </a:r>
            <a:endParaRPr lang="en-US" sz="2400" dirty="0"/>
          </a:p>
        </p:txBody>
      </p:sp>
      <p:sp>
        <p:nvSpPr>
          <p:cNvPr id="16" name="TextBox 15"/>
          <p:cNvSpPr txBox="1"/>
          <p:nvPr/>
        </p:nvSpPr>
        <p:spPr>
          <a:xfrm>
            <a:off x="6236345" y="2907008"/>
            <a:ext cx="2320918" cy="461665"/>
          </a:xfrm>
          <a:prstGeom prst="rect">
            <a:avLst/>
          </a:prstGeom>
          <a:solidFill>
            <a:srgbClr val="FFFFFF"/>
          </a:solidFill>
          <a:ln>
            <a:solidFill>
              <a:srgbClr val="000000"/>
            </a:solidFill>
          </a:ln>
        </p:spPr>
        <p:txBody>
          <a:bodyPr wrap="none" rtlCol="0">
            <a:spAutoFit/>
          </a:bodyPr>
          <a:lstStyle/>
          <a:p>
            <a:r>
              <a:rPr lang="en-US" sz="2400" dirty="0" smtClean="0"/>
              <a:t>Trypsin defective</a:t>
            </a:r>
            <a:endParaRPr lang="en-US" sz="2400" dirty="0"/>
          </a:p>
        </p:txBody>
      </p:sp>
      <p:sp>
        <p:nvSpPr>
          <p:cNvPr id="17" name="TextBox 16"/>
          <p:cNvSpPr txBox="1"/>
          <p:nvPr/>
        </p:nvSpPr>
        <p:spPr>
          <a:xfrm>
            <a:off x="6303371" y="3545849"/>
            <a:ext cx="2253892" cy="461665"/>
          </a:xfrm>
          <a:prstGeom prst="rect">
            <a:avLst/>
          </a:prstGeom>
          <a:solidFill>
            <a:srgbClr val="FFFFFF"/>
          </a:solidFill>
          <a:ln>
            <a:solidFill>
              <a:srgbClr val="000000"/>
            </a:solidFill>
          </a:ln>
        </p:spPr>
        <p:txBody>
          <a:bodyPr wrap="none" rtlCol="0">
            <a:spAutoFit/>
          </a:bodyPr>
          <a:lstStyle/>
          <a:p>
            <a:r>
              <a:rPr lang="en-US" sz="2400" dirty="0" err="1" smtClean="0"/>
              <a:t>Zonulin</a:t>
            </a:r>
            <a:r>
              <a:rPr lang="en-US" sz="2400" dirty="0" smtClean="0"/>
              <a:t> released</a:t>
            </a:r>
            <a:endParaRPr lang="en-US" sz="2400" dirty="0"/>
          </a:p>
        </p:txBody>
      </p:sp>
      <p:sp>
        <p:nvSpPr>
          <p:cNvPr id="18" name="TextBox 17"/>
          <p:cNvSpPr txBox="1"/>
          <p:nvPr/>
        </p:nvSpPr>
        <p:spPr>
          <a:xfrm>
            <a:off x="6455771" y="4273091"/>
            <a:ext cx="1818226" cy="461665"/>
          </a:xfrm>
          <a:prstGeom prst="rect">
            <a:avLst/>
          </a:prstGeom>
          <a:solidFill>
            <a:srgbClr val="FFFFFF"/>
          </a:solidFill>
          <a:ln>
            <a:solidFill>
              <a:srgbClr val="000000"/>
            </a:solidFill>
          </a:ln>
        </p:spPr>
        <p:txBody>
          <a:bodyPr wrap="none" rtlCol="0">
            <a:spAutoFit/>
          </a:bodyPr>
          <a:lstStyle/>
          <a:p>
            <a:r>
              <a:rPr lang="en-US" sz="2400" dirty="0" smtClean="0"/>
              <a:t>Leaky barrier</a:t>
            </a:r>
            <a:endParaRPr lang="en-US" sz="2400" dirty="0"/>
          </a:p>
        </p:txBody>
      </p:sp>
      <p:sp>
        <p:nvSpPr>
          <p:cNvPr id="19" name="TextBox 18"/>
          <p:cNvSpPr txBox="1"/>
          <p:nvPr/>
        </p:nvSpPr>
        <p:spPr>
          <a:xfrm>
            <a:off x="4638841" y="4042258"/>
            <a:ext cx="1061559" cy="461665"/>
          </a:xfrm>
          <a:prstGeom prst="rect">
            <a:avLst/>
          </a:prstGeom>
          <a:solidFill>
            <a:srgbClr val="FFFFFF"/>
          </a:solidFill>
          <a:ln>
            <a:solidFill>
              <a:srgbClr val="000000"/>
            </a:solidFill>
          </a:ln>
        </p:spPr>
        <p:txBody>
          <a:bodyPr wrap="none" rtlCol="0">
            <a:spAutoFit/>
          </a:bodyPr>
          <a:lstStyle/>
          <a:p>
            <a:r>
              <a:rPr lang="en-US" sz="2400" dirty="0" err="1" smtClean="0"/>
              <a:t>Gliadin</a:t>
            </a:r>
            <a:endParaRPr lang="en-US" sz="2400" dirty="0"/>
          </a:p>
        </p:txBody>
      </p:sp>
      <p:sp>
        <p:nvSpPr>
          <p:cNvPr id="20" name="TextBox 19"/>
          <p:cNvSpPr txBox="1"/>
          <p:nvPr/>
        </p:nvSpPr>
        <p:spPr>
          <a:xfrm>
            <a:off x="1322114" y="2708973"/>
            <a:ext cx="2536572" cy="461665"/>
          </a:xfrm>
          <a:prstGeom prst="rect">
            <a:avLst/>
          </a:prstGeom>
          <a:solidFill>
            <a:srgbClr val="FFFFFF"/>
          </a:solidFill>
          <a:ln>
            <a:solidFill>
              <a:srgbClr val="000000"/>
            </a:solidFill>
          </a:ln>
        </p:spPr>
        <p:txBody>
          <a:bodyPr wrap="none" rtlCol="0">
            <a:spAutoFit/>
          </a:bodyPr>
          <a:lstStyle/>
          <a:p>
            <a:r>
              <a:rPr lang="en-US" sz="2400" dirty="0" smtClean="0"/>
              <a:t>Leaky brain barrier</a:t>
            </a:r>
            <a:endParaRPr lang="en-US" sz="2400" dirty="0"/>
          </a:p>
        </p:txBody>
      </p:sp>
      <p:pic>
        <p:nvPicPr>
          <p:cNvPr id="21" name="Picture 20" descr="bre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0350" y="452433"/>
            <a:ext cx="1590841" cy="1193131"/>
          </a:xfrm>
          <a:prstGeom prst="rect">
            <a:avLst/>
          </a:prstGeom>
        </p:spPr>
      </p:pic>
      <p:sp>
        <p:nvSpPr>
          <p:cNvPr id="15" name="TextBox 14"/>
          <p:cNvSpPr txBox="1"/>
          <p:nvPr/>
        </p:nvSpPr>
        <p:spPr>
          <a:xfrm>
            <a:off x="6281670" y="452433"/>
            <a:ext cx="2755382" cy="461665"/>
          </a:xfrm>
          <a:prstGeom prst="rect">
            <a:avLst/>
          </a:prstGeom>
          <a:solidFill>
            <a:srgbClr val="FFFFFF"/>
          </a:solidFill>
          <a:ln>
            <a:solidFill>
              <a:srgbClr val="000000"/>
            </a:solidFill>
          </a:ln>
        </p:spPr>
        <p:txBody>
          <a:bodyPr wrap="none" rtlCol="0">
            <a:spAutoFit/>
          </a:bodyPr>
          <a:lstStyle/>
          <a:p>
            <a:r>
              <a:rPr lang="en-US" sz="2400" dirty="0" smtClean="0"/>
              <a:t>Glyphosate in wheat</a:t>
            </a:r>
            <a:endParaRPr lang="en-US" sz="2400" dirty="0"/>
          </a:p>
        </p:txBody>
      </p:sp>
      <p:sp>
        <p:nvSpPr>
          <p:cNvPr id="22" name="TextBox 21"/>
          <p:cNvSpPr txBox="1"/>
          <p:nvPr/>
        </p:nvSpPr>
        <p:spPr>
          <a:xfrm>
            <a:off x="1322114" y="3377043"/>
            <a:ext cx="1828746" cy="1200328"/>
          </a:xfrm>
          <a:prstGeom prst="rect">
            <a:avLst/>
          </a:prstGeom>
          <a:solidFill>
            <a:srgbClr val="FFFFFF"/>
          </a:solidFill>
          <a:ln>
            <a:solidFill>
              <a:srgbClr val="000000"/>
            </a:solidFill>
          </a:ln>
        </p:spPr>
        <p:txBody>
          <a:bodyPr wrap="none" rtlCol="0">
            <a:spAutoFit/>
          </a:bodyPr>
          <a:lstStyle/>
          <a:p>
            <a:r>
              <a:rPr lang="en-US" sz="2400" dirty="0" smtClean="0"/>
              <a:t>Autoimmune </a:t>
            </a:r>
          </a:p>
          <a:p>
            <a:r>
              <a:rPr lang="en-US" sz="2400" dirty="0"/>
              <a:t>n</a:t>
            </a:r>
            <a:r>
              <a:rPr lang="en-US" sz="2400" dirty="0" smtClean="0"/>
              <a:t>eurological</a:t>
            </a:r>
          </a:p>
          <a:p>
            <a:r>
              <a:rPr lang="en-US" sz="2400" dirty="0" smtClean="0"/>
              <a:t>disease</a:t>
            </a:r>
            <a:endParaRPr lang="en-US" sz="2400" dirty="0"/>
          </a:p>
        </p:txBody>
      </p:sp>
      <p:grpSp>
        <p:nvGrpSpPr>
          <p:cNvPr id="25" name="Group 24"/>
          <p:cNvGrpSpPr/>
          <p:nvPr/>
        </p:nvGrpSpPr>
        <p:grpSpPr>
          <a:xfrm>
            <a:off x="4505157" y="3237479"/>
            <a:ext cx="1430421" cy="668070"/>
            <a:chOff x="4505157" y="3237479"/>
            <a:chExt cx="1430421" cy="668070"/>
          </a:xfrm>
        </p:grpSpPr>
        <p:sp>
          <p:nvSpPr>
            <p:cNvPr id="24" name="Rectangle 23"/>
            <p:cNvSpPr/>
            <p:nvPr/>
          </p:nvSpPr>
          <p:spPr>
            <a:xfrm>
              <a:off x="4505157" y="3237479"/>
              <a:ext cx="1430421" cy="668070"/>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Left Arrow 22"/>
            <p:cNvSpPr/>
            <p:nvPr/>
          </p:nvSpPr>
          <p:spPr>
            <a:xfrm>
              <a:off x="4505157" y="3237479"/>
              <a:ext cx="1430421" cy="668070"/>
            </a:xfrm>
            <a:prstGeom prst="leftArrow">
              <a:avLst/>
            </a:prstGeom>
            <a:solidFill>
              <a:srgbClr val="FFFFFF"/>
            </a:solidFill>
            <a:ln w="571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TextBox 25"/>
          <p:cNvSpPr txBox="1"/>
          <p:nvPr/>
        </p:nvSpPr>
        <p:spPr>
          <a:xfrm>
            <a:off x="2655611" y="5290508"/>
            <a:ext cx="3699091" cy="1200328"/>
          </a:xfrm>
          <a:prstGeom prst="rect">
            <a:avLst/>
          </a:prstGeom>
          <a:solidFill>
            <a:srgbClr val="FFFFFF"/>
          </a:solidFill>
          <a:ln>
            <a:solidFill>
              <a:srgbClr val="000000"/>
            </a:solidFill>
          </a:ln>
        </p:spPr>
        <p:txBody>
          <a:bodyPr wrap="square" rtlCol="0">
            <a:spAutoFit/>
          </a:bodyPr>
          <a:lstStyle/>
          <a:p>
            <a:r>
              <a:rPr lang="en-US" sz="2400" dirty="0" smtClean="0"/>
              <a:t>Systemic </a:t>
            </a:r>
            <a:r>
              <a:rPr lang="en-US" sz="2400" dirty="0"/>
              <a:t>i</a:t>
            </a:r>
            <a:r>
              <a:rPr lang="en-US" sz="2400" dirty="0" smtClean="0"/>
              <a:t>mmune response induces multiple </a:t>
            </a:r>
            <a:r>
              <a:rPr lang="en-US" sz="2400" dirty="0"/>
              <a:t>c</a:t>
            </a:r>
            <a:r>
              <a:rPr lang="en-US" sz="2400" dirty="0" smtClean="0"/>
              <a:t>omplex </a:t>
            </a:r>
            <a:r>
              <a:rPr lang="en-US" sz="2400" dirty="0"/>
              <a:t>s</a:t>
            </a:r>
            <a:r>
              <a:rPr lang="en-US" sz="2400" dirty="0" smtClean="0"/>
              <a:t>ymptoms</a:t>
            </a:r>
            <a:endParaRPr lang="en-US" sz="2400" dirty="0"/>
          </a:p>
        </p:txBody>
      </p:sp>
    </p:spTree>
    <p:extLst>
      <p:ext uri="{BB962C8B-B14F-4D97-AF65-F5344CB8AC3E}">
        <p14:creationId xmlns:p14="http://schemas.microsoft.com/office/powerpoint/2010/main" val="11145533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19" grpId="0" animBg="1"/>
      <p:bldP spid="20" grpId="0" animBg="1"/>
      <p:bldP spid="15" grpId="0" animBg="1"/>
      <p:bldP spid="22" grpId="0" animBg="1"/>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eliac &amp; wheat.jpg"/>
          <p:cNvPicPr>
            <a:picLocks noGrp="1" noChangeAspect="1"/>
          </p:cNvPicPr>
          <p:nvPr>
            <p:ph idx="1"/>
          </p:nvPr>
        </p:nvPicPr>
        <p:blipFill>
          <a:blip r:embed="rId2">
            <a:extLst>
              <a:ext uri="{28A0092B-C50C-407E-A947-70E740481C1C}">
                <a14:useLocalDpi xmlns:a14="http://schemas.microsoft.com/office/drawing/2010/main" val="0"/>
              </a:ext>
            </a:extLst>
          </a:blip>
          <a:srcRect l="-9663" r="-9663"/>
          <a:stretch>
            <a:fillRect/>
          </a:stretch>
        </p:blipFill>
        <p:spPr>
          <a:xfrm>
            <a:off x="-593581" y="511155"/>
            <a:ext cx="10209822" cy="5615009"/>
          </a:xfrm>
        </p:spPr>
      </p:pic>
      <p:sp>
        <p:nvSpPr>
          <p:cNvPr id="5" name="TextBox 4"/>
          <p:cNvSpPr txBox="1"/>
          <p:nvPr/>
        </p:nvSpPr>
        <p:spPr>
          <a:xfrm>
            <a:off x="2275851" y="6459372"/>
            <a:ext cx="6447521" cy="400108"/>
          </a:xfrm>
          <a:prstGeom prst="rect">
            <a:avLst/>
          </a:prstGeom>
          <a:noFill/>
        </p:spPr>
        <p:txBody>
          <a:bodyPr wrap="none" lIns="91439" tIns="45719" rIns="91439" bIns="45719" rtlCol="0">
            <a:spAutoFit/>
          </a:bodyPr>
          <a:lstStyle/>
          <a:p>
            <a:r>
              <a:rPr lang="it-IT" sz="2000" dirty="0" smtClean="0">
                <a:solidFill>
                  <a:srgbClr val="FF0000"/>
                </a:solidFill>
              </a:rPr>
              <a:t>*</a:t>
            </a:r>
            <a:r>
              <a:rPr lang="it-IT" sz="2000" dirty="0" err="1" smtClean="0"/>
              <a:t>Samsel</a:t>
            </a:r>
            <a:r>
              <a:rPr lang="it-IT" sz="2000" dirty="0" smtClean="0"/>
              <a:t> and Seneff, </a:t>
            </a:r>
            <a:r>
              <a:rPr lang="it-IT" sz="2000" dirty="0" err="1" smtClean="0"/>
              <a:t>Interdiscip</a:t>
            </a:r>
            <a:r>
              <a:rPr lang="it-IT" sz="2000" dirty="0" smtClean="0"/>
              <a:t> </a:t>
            </a:r>
            <a:r>
              <a:rPr lang="it-IT" sz="2000" dirty="0" err="1"/>
              <a:t>Toxicol</a:t>
            </a:r>
            <a:r>
              <a:rPr lang="it-IT" sz="2000" dirty="0"/>
              <a:t>. </a:t>
            </a:r>
            <a:r>
              <a:rPr lang="it-IT" sz="2000" dirty="0" smtClean="0"/>
              <a:t>2013;</a:t>
            </a:r>
            <a:r>
              <a:rPr lang="it-IT" sz="2000" b="1" dirty="0" smtClean="0"/>
              <a:t>6</a:t>
            </a:r>
            <a:r>
              <a:rPr lang="it-IT" sz="2000" dirty="0"/>
              <a:t>(4): 159–184. </a:t>
            </a:r>
          </a:p>
        </p:txBody>
      </p:sp>
      <p:pic>
        <p:nvPicPr>
          <p:cNvPr id="6" name="Picture 5" descr="whea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2900" y="2160909"/>
            <a:ext cx="2525770" cy="1578606"/>
          </a:xfrm>
          <a:prstGeom prst="rect">
            <a:avLst/>
          </a:prstGeom>
        </p:spPr>
      </p:pic>
      <p:sp>
        <p:nvSpPr>
          <p:cNvPr id="7" name="TextBox 6"/>
          <p:cNvSpPr txBox="1"/>
          <p:nvPr/>
        </p:nvSpPr>
        <p:spPr>
          <a:xfrm>
            <a:off x="4107068" y="2658569"/>
            <a:ext cx="1628371" cy="400110"/>
          </a:xfrm>
          <a:prstGeom prst="rect">
            <a:avLst/>
          </a:prstGeom>
          <a:noFill/>
        </p:spPr>
        <p:txBody>
          <a:bodyPr wrap="none" rtlCol="0">
            <a:spAutoFit/>
          </a:bodyPr>
          <a:lstStyle/>
          <a:p>
            <a:r>
              <a:rPr lang="en-US" sz="2000" dirty="0" smtClean="0"/>
              <a:t>Celiac disease</a:t>
            </a:r>
            <a:endParaRPr lang="en-US" sz="2000" dirty="0"/>
          </a:p>
        </p:txBody>
      </p:sp>
      <p:sp>
        <p:nvSpPr>
          <p:cNvPr id="8" name="Freeform 7"/>
          <p:cNvSpPr/>
          <p:nvPr/>
        </p:nvSpPr>
        <p:spPr>
          <a:xfrm>
            <a:off x="4385743" y="3051666"/>
            <a:ext cx="529544" cy="973234"/>
          </a:xfrm>
          <a:custGeom>
            <a:avLst/>
            <a:gdLst>
              <a:gd name="connsiteX0" fmla="*/ 529544 w 529544"/>
              <a:gd name="connsiteY0" fmla="*/ 0 h 973234"/>
              <a:gd name="connsiteX1" fmla="*/ 1728 w 529544"/>
              <a:gd name="connsiteY1" fmla="*/ 461873 h 973234"/>
              <a:gd name="connsiteX2" fmla="*/ 348107 w 529544"/>
              <a:gd name="connsiteY2" fmla="*/ 973234 h 973234"/>
            </a:gdLst>
            <a:ahLst/>
            <a:cxnLst>
              <a:cxn ang="0">
                <a:pos x="connsiteX0" y="connsiteY0"/>
              </a:cxn>
              <a:cxn ang="0">
                <a:pos x="connsiteX1" y="connsiteY1"/>
              </a:cxn>
              <a:cxn ang="0">
                <a:pos x="connsiteX2" y="connsiteY2"/>
              </a:cxn>
            </a:cxnLst>
            <a:rect l="l" t="t" r="r" b="b"/>
            <a:pathLst>
              <a:path w="529544" h="973234">
                <a:moveTo>
                  <a:pt x="529544" y="0"/>
                </a:moveTo>
                <a:cubicBezTo>
                  <a:pt x="280755" y="149833"/>
                  <a:pt x="31967" y="299667"/>
                  <a:pt x="1728" y="461873"/>
                </a:cubicBezTo>
                <a:cubicBezTo>
                  <a:pt x="-28511" y="624079"/>
                  <a:pt x="348107" y="973234"/>
                  <a:pt x="348107" y="973234"/>
                </a:cubicBezTo>
              </a:path>
            </a:pathLst>
          </a:cu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itle 1"/>
          <p:cNvSpPr txBox="1">
            <a:spLocks/>
          </p:cNvSpPr>
          <p:nvPr/>
        </p:nvSpPr>
        <p:spPr>
          <a:xfrm>
            <a:off x="457200" y="240096"/>
            <a:ext cx="8478043" cy="1143000"/>
          </a:xfrm>
          <a:prstGeom prst="rect">
            <a:avLst/>
          </a:prstGeom>
          <a:solidFill>
            <a:srgbClr val="FFFFFF"/>
          </a:solidFill>
          <a:ln>
            <a:no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Glyphosate and Celiac Disease</a:t>
            </a:r>
            <a:r>
              <a:rPr lang="en-US" b="1" dirty="0" smtClean="0">
                <a:solidFill>
                  <a:srgbClr val="FF0000"/>
                </a:solidFill>
              </a:rPr>
              <a:t>*</a:t>
            </a:r>
            <a:endParaRPr lang="en-US" b="1" dirty="0">
              <a:solidFill>
                <a:srgbClr val="FF0000"/>
              </a:solidFill>
            </a:endParaRPr>
          </a:p>
        </p:txBody>
      </p:sp>
      <p:sp>
        <p:nvSpPr>
          <p:cNvPr id="10" name="TextBox 9"/>
          <p:cNvSpPr txBox="1"/>
          <p:nvPr/>
        </p:nvSpPr>
        <p:spPr>
          <a:xfrm>
            <a:off x="4779403" y="1742139"/>
            <a:ext cx="1675584" cy="707886"/>
          </a:xfrm>
          <a:prstGeom prst="rect">
            <a:avLst/>
          </a:prstGeom>
          <a:noFill/>
        </p:spPr>
        <p:txBody>
          <a:bodyPr wrap="none" rtlCol="0">
            <a:spAutoFit/>
          </a:bodyPr>
          <a:lstStyle/>
          <a:p>
            <a:pPr algn="r"/>
            <a:r>
              <a:rPr lang="en-US" sz="2000" dirty="0" smtClean="0"/>
              <a:t>Glyphosate</a:t>
            </a:r>
          </a:p>
          <a:p>
            <a:pPr algn="r"/>
            <a:r>
              <a:rPr lang="en-US" sz="2000" dirty="0" smtClean="0"/>
              <a:t>Use on wheat</a:t>
            </a:r>
            <a:endParaRPr lang="en-US" sz="2000" dirty="0"/>
          </a:p>
        </p:txBody>
      </p:sp>
      <p:sp>
        <p:nvSpPr>
          <p:cNvPr id="11" name="Freeform 10"/>
          <p:cNvSpPr/>
          <p:nvPr/>
        </p:nvSpPr>
        <p:spPr>
          <a:xfrm>
            <a:off x="5474356" y="2452675"/>
            <a:ext cx="688840" cy="1007348"/>
          </a:xfrm>
          <a:custGeom>
            <a:avLst/>
            <a:gdLst>
              <a:gd name="connsiteX0" fmla="*/ 0 w 688840"/>
              <a:gd name="connsiteY0" fmla="*/ 0 h 1007348"/>
              <a:gd name="connsiteX1" fmla="*/ 598530 w 688840"/>
              <a:gd name="connsiteY1" fmla="*/ 423378 h 1007348"/>
              <a:gd name="connsiteX2" fmla="*/ 686120 w 688840"/>
              <a:gd name="connsiteY2" fmla="*/ 1007348 h 1007348"/>
            </a:gdLst>
            <a:ahLst/>
            <a:cxnLst>
              <a:cxn ang="0">
                <a:pos x="connsiteX0" y="connsiteY0"/>
              </a:cxn>
              <a:cxn ang="0">
                <a:pos x="connsiteX1" y="connsiteY1"/>
              </a:cxn>
              <a:cxn ang="0">
                <a:pos x="connsiteX2" y="connsiteY2"/>
              </a:cxn>
            </a:cxnLst>
            <a:rect l="l" t="t" r="r" b="b"/>
            <a:pathLst>
              <a:path w="688840" h="1007348">
                <a:moveTo>
                  <a:pt x="0" y="0"/>
                </a:moveTo>
                <a:cubicBezTo>
                  <a:pt x="242088" y="127743"/>
                  <a:pt x="484177" y="255487"/>
                  <a:pt x="598530" y="423378"/>
                </a:cubicBezTo>
                <a:cubicBezTo>
                  <a:pt x="712883" y="591269"/>
                  <a:pt x="686120" y="1007348"/>
                  <a:pt x="686120" y="1007348"/>
                </a:cubicBezTo>
              </a:path>
            </a:pathLst>
          </a:cu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2215267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Celiac Disease, Glyphosate and Non Hodgkin’s Lymphoma</a:t>
            </a:r>
            <a:endParaRPr lang="en-US" b="1" dirty="0"/>
          </a:p>
        </p:txBody>
      </p:sp>
      <p:sp>
        <p:nvSpPr>
          <p:cNvPr id="3" name="Content Placeholder 2"/>
          <p:cNvSpPr>
            <a:spLocks noGrp="1"/>
          </p:cNvSpPr>
          <p:nvPr>
            <p:ph idx="1"/>
          </p:nvPr>
        </p:nvSpPr>
        <p:spPr/>
        <p:txBody>
          <a:bodyPr/>
          <a:lstStyle/>
          <a:p>
            <a:r>
              <a:rPr lang="en-US" dirty="0" smtClean="0"/>
              <a:t>Glyphosate preferentially kills </a:t>
            </a:r>
            <a:r>
              <a:rPr lang="en-US" i="1" dirty="0" err="1">
                <a:solidFill>
                  <a:srgbClr val="FF0000"/>
                </a:solidFill>
              </a:rPr>
              <a:t>B</a:t>
            </a:r>
            <a:r>
              <a:rPr lang="en-US" i="1" dirty="0" err="1" smtClean="0">
                <a:solidFill>
                  <a:srgbClr val="FF0000"/>
                </a:solidFill>
              </a:rPr>
              <a:t>ifidobacteria</a:t>
            </a:r>
            <a:r>
              <a:rPr lang="en-US" dirty="0" smtClean="0">
                <a:solidFill>
                  <a:srgbClr val="FF0000"/>
                </a:solidFill>
              </a:rPr>
              <a:t>*</a:t>
            </a:r>
          </a:p>
          <a:p>
            <a:r>
              <a:rPr lang="en-US" dirty="0" err="1" smtClean="0"/>
              <a:t>Bifidobacteria</a:t>
            </a:r>
            <a:r>
              <a:rPr lang="en-US" dirty="0" smtClean="0"/>
              <a:t> are depleted in </a:t>
            </a:r>
            <a:r>
              <a:rPr lang="en-US" dirty="0"/>
              <a:t>c</a:t>
            </a:r>
            <a:r>
              <a:rPr lang="en-US" dirty="0" smtClean="0"/>
              <a:t>eliac disease</a:t>
            </a:r>
            <a:r>
              <a:rPr lang="en-US" dirty="0" smtClean="0">
                <a:solidFill>
                  <a:srgbClr val="FF0000"/>
                </a:solidFill>
              </a:rPr>
              <a:t>**</a:t>
            </a:r>
          </a:p>
          <a:p>
            <a:r>
              <a:rPr lang="en-US" dirty="0" smtClean="0"/>
              <a:t>Celiac disease is associated with increased risk to non Hodgkin’s lymphoma</a:t>
            </a:r>
            <a:r>
              <a:rPr lang="en-US" dirty="0" smtClean="0">
                <a:solidFill>
                  <a:srgbClr val="FF0000"/>
                </a:solidFill>
              </a:rPr>
              <a:t>***</a:t>
            </a:r>
          </a:p>
          <a:p>
            <a:r>
              <a:rPr lang="en-US" dirty="0" smtClean="0"/>
              <a:t>Glyphosate itself  is also linked directly to non Hodgkin’s lymphoma</a:t>
            </a:r>
            <a:r>
              <a:rPr lang="en-US" dirty="0" smtClean="0">
                <a:solidFill>
                  <a:srgbClr val="FF0000"/>
                </a:solidFill>
              </a:rPr>
              <a:t>****</a:t>
            </a:r>
            <a:endParaRPr lang="en-US" dirty="0">
              <a:solidFill>
                <a:srgbClr val="FF0000"/>
              </a:solidFill>
            </a:endParaRPr>
          </a:p>
        </p:txBody>
      </p:sp>
      <p:sp>
        <p:nvSpPr>
          <p:cNvPr id="4" name="TextBox 3"/>
          <p:cNvSpPr txBox="1"/>
          <p:nvPr/>
        </p:nvSpPr>
        <p:spPr>
          <a:xfrm>
            <a:off x="457200" y="5121733"/>
            <a:ext cx="8413932" cy="1569660"/>
          </a:xfrm>
          <a:prstGeom prst="rect">
            <a:avLst/>
          </a:prstGeom>
          <a:noFill/>
        </p:spPr>
        <p:txBody>
          <a:bodyPr wrap="none" rtlCol="0">
            <a:spAutoFit/>
          </a:bodyPr>
          <a:lstStyle/>
          <a:p>
            <a:r>
              <a:rPr lang="fr-FR" sz="2400" dirty="0">
                <a:solidFill>
                  <a:srgbClr val="FF0000"/>
                </a:solidFill>
              </a:rPr>
              <a:t>*</a:t>
            </a:r>
            <a:r>
              <a:rPr lang="fr-FR" sz="2400" dirty="0"/>
              <a:t>A.A. </a:t>
            </a:r>
            <a:r>
              <a:rPr lang="fr-FR" sz="2400" dirty="0" err="1"/>
              <a:t>Shehata</a:t>
            </a:r>
            <a:r>
              <a:rPr lang="fr-FR" sz="2400" dirty="0"/>
              <a:t> et al., </a:t>
            </a:r>
            <a:r>
              <a:rPr lang="fr-FR" sz="2400" dirty="0" err="1"/>
              <a:t>Curr</a:t>
            </a:r>
            <a:r>
              <a:rPr lang="fr-FR" sz="2400" dirty="0"/>
              <a:t> </a:t>
            </a:r>
            <a:r>
              <a:rPr lang="fr-FR" sz="2400" dirty="0" err="1"/>
              <a:t>Microbiol</a:t>
            </a:r>
            <a:r>
              <a:rPr lang="fr-FR" sz="2400" dirty="0"/>
              <a:t>. 2013 Apr;66(4):350-8.</a:t>
            </a:r>
          </a:p>
          <a:p>
            <a:r>
              <a:rPr lang="fr-FR" sz="2400" dirty="0">
                <a:solidFill>
                  <a:srgbClr val="FF0000"/>
                </a:solidFill>
              </a:rPr>
              <a:t>** </a:t>
            </a:r>
            <a:r>
              <a:rPr lang="fr-FR" sz="2400" dirty="0"/>
              <a:t>M. Velasquez-</a:t>
            </a:r>
            <a:r>
              <a:rPr lang="fr-FR" sz="2400" dirty="0" err="1"/>
              <a:t>Manoff</a:t>
            </a:r>
            <a:r>
              <a:rPr lang="fr-FR" sz="2400" dirty="0"/>
              <a:t>, NY Times </a:t>
            </a:r>
            <a:r>
              <a:rPr lang="fr-FR" sz="2400" dirty="0" err="1"/>
              <a:t>Sunday</a:t>
            </a:r>
            <a:r>
              <a:rPr lang="fr-FR" sz="2400" dirty="0"/>
              <a:t> </a:t>
            </a:r>
            <a:r>
              <a:rPr lang="fr-FR" sz="2400" dirty="0" err="1"/>
              <a:t>Review</a:t>
            </a:r>
            <a:r>
              <a:rPr lang="fr-FR" sz="2400" dirty="0"/>
              <a:t>, </a:t>
            </a:r>
            <a:r>
              <a:rPr lang="fr-FR" sz="2400" dirty="0" err="1"/>
              <a:t>Feb</a:t>
            </a:r>
            <a:r>
              <a:rPr lang="fr-FR" sz="2400" dirty="0"/>
              <a:t>. 23, 2013.</a:t>
            </a:r>
          </a:p>
          <a:p>
            <a:r>
              <a:rPr lang="fr-FR" sz="2400" dirty="0">
                <a:solidFill>
                  <a:srgbClr val="FF0000"/>
                </a:solidFill>
              </a:rPr>
              <a:t>*** </a:t>
            </a:r>
            <a:r>
              <a:rPr lang="fr-FR" sz="2400" dirty="0"/>
              <a:t>C. </a:t>
            </a:r>
            <a:r>
              <a:rPr lang="fr-FR" sz="2400" dirty="0" err="1"/>
              <a:t>Catassi</a:t>
            </a:r>
            <a:r>
              <a:rPr lang="fr-FR" sz="2400" dirty="0"/>
              <a:t> et all, JAMA. 2002 Mar 20;287(11):1413-9.</a:t>
            </a:r>
          </a:p>
          <a:p>
            <a:r>
              <a:rPr lang="fr-FR" sz="2400" dirty="0">
                <a:solidFill>
                  <a:srgbClr val="FF0000"/>
                </a:solidFill>
              </a:rPr>
              <a:t>****</a:t>
            </a:r>
            <a:r>
              <a:rPr lang="fr-FR" sz="2400" dirty="0"/>
              <a:t>M. Eriksson et al., Int J Cancer. 2008 </a:t>
            </a:r>
            <a:r>
              <a:rPr lang="fr-FR" sz="2400" dirty="0" err="1"/>
              <a:t>Oct</a:t>
            </a:r>
            <a:r>
              <a:rPr lang="fr-FR" sz="2400" dirty="0"/>
              <a:t> 1;123(7):1657-63. </a:t>
            </a:r>
          </a:p>
        </p:txBody>
      </p:sp>
    </p:spTree>
    <p:extLst>
      <p:ext uri="{BB962C8B-B14F-4D97-AF65-F5344CB8AC3E}">
        <p14:creationId xmlns:p14="http://schemas.microsoft.com/office/powerpoint/2010/main" val="3340940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BD.png"/>
          <p:cNvPicPr>
            <a:picLocks noGrp="1" noChangeAspect="1"/>
          </p:cNvPicPr>
          <p:nvPr>
            <p:ph idx="1"/>
          </p:nvPr>
        </p:nvPicPr>
        <p:blipFill>
          <a:blip r:embed="rId2">
            <a:extLst>
              <a:ext uri="{28A0092B-C50C-407E-A947-70E740481C1C}">
                <a14:useLocalDpi xmlns:a14="http://schemas.microsoft.com/office/drawing/2010/main" val="0"/>
              </a:ext>
            </a:extLst>
          </a:blip>
          <a:srcRect l="-13534" r="-13534"/>
          <a:stretch>
            <a:fillRect/>
          </a:stretch>
        </p:blipFill>
        <p:spPr>
          <a:xfrm>
            <a:off x="-196564" y="634964"/>
            <a:ext cx="10226116" cy="5623970"/>
          </a:xfrm>
        </p:spPr>
      </p:pic>
      <p:sp>
        <p:nvSpPr>
          <p:cNvPr id="5" name="TextBox 4"/>
          <p:cNvSpPr txBox="1"/>
          <p:nvPr/>
        </p:nvSpPr>
        <p:spPr>
          <a:xfrm>
            <a:off x="821319" y="6228698"/>
            <a:ext cx="7917903" cy="400110"/>
          </a:xfrm>
          <a:prstGeom prst="rect">
            <a:avLst/>
          </a:prstGeom>
          <a:solidFill>
            <a:schemeClr val="bg1"/>
          </a:solidFill>
        </p:spPr>
        <p:txBody>
          <a:bodyPr wrap="none" rtlCol="0">
            <a:spAutoFit/>
          </a:bodyPr>
          <a:lstStyle/>
          <a:p>
            <a:r>
              <a:rPr lang="en-US" sz="2000" dirty="0" smtClean="0">
                <a:solidFill>
                  <a:srgbClr val="FF0000"/>
                </a:solidFill>
              </a:rPr>
              <a:t>*</a:t>
            </a:r>
            <a:r>
              <a:rPr lang="en-US" sz="2000" dirty="0" smtClean="0"/>
              <a:t>Figure 20, NL Swanson et al. Journal of Organic Systems 9(2), 2014, p. 25</a:t>
            </a:r>
            <a:r>
              <a:rPr lang="en-US" sz="2000" dirty="0"/>
              <a:t>.</a:t>
            </a:r>
            <a:r>
              <a:rPr lang="en-US" sz="2000" dirty="0" smtClean="0"/>
              <a:t> </a:t>
            </a:r>
            <a:endParaRPr lang="en-US" sz="2000" dirty="0"/>
          </a:p>
        </p:txBody>
      </p:sp>
    </p:spTree>
    <p:extLst>
      <p:ext uri="{BB962C8B-B14F-4D97-AF65-F5344CB8AC3E}">
        <p14:creationId xmlns:p14="http://schemas.microsoft.com/office/powerpoint/2010/main" val="26641854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2723580" y="2967335"/>
            <a:ext cx="3696858" cy="923330"/>
          </a:xfrm>
          <a:prstGeom prst="rect">
            <a:avLst/>
          </a:prstGeom>
          <a:noFill/>
        </p:spPr>
        <p:txBody>
          <a:bodyPr wrap="none" lIns="91440" tIns="45720" rIns="91440" bIns="45720">
            <a:spAutoFit/>
          </a:bodyPr>
          <a:lstStyle/>
          <a:p>
            <a:pPr algn="ctr"/>
            <a:r>
              <a:rPr lang="en-US" sz="5400"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Introduction </a:t>
            </a:r>
            <a:r>
              <a:rPr lang="en-US" sz="54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endParaRPr lang="en-US" sz="5400"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57271687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33" y="274638"/>
            <a:ext cx="9804400" cy="1143000"/>
          </a:xfrm>
        </p:spPr>
        <p:txBody>
          <a:bodyPr>
            <a:normAutofit fontScale="90000"/>
          </a:bodyPr>
          <a:lstStyle/>
          <a:p>
            <a:r>
              <a:rPr lang="en-US" b="1" dirty="0" smtClean="0"/>
              <a:t>Glyphosate Induces Antibiotic Resistance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50799" y="1417638"/>
            <a:ext cx="8873067" cy="4525963"/>
          </a:xfrm>
        </p:spPr>
        <p:txBody>
          <a:bodyPr>
            <a:normAutofit fontScale="92500" lnSpcReduction="10000"/>
          </a:bodyPr>
          <a:lstStyle/>
          <a:p>
            <a:r>
              <a:rPr lang="en-US" dirty="0" err="1"/>
              <a:t>Actinobacteria</a:t>
            </a:r>
            <a:r>
              <a:rPr lang="en-US" dirty="0"/>
              <a:t> produce a </a:t>
            </a:r>
            <a:r>
              <a:rPr lang="en-US" dirty="0" smtClean="0"/>
              <a:t>                                             free </a:t>
            </a:r>
            <a:r>
              <a:rPr lang="en-US" dirty="0"/>
              <a:t>radical scavenger in </a:t>
            </a:r>
            <a:r>
              <a:rPr lang="en-US" dirty="0" smtClean="0"/>
              <a:t>                                         response to glyphosate                                                 that </a:t>
            </a:r>
            <a:r>
              <a:rPr lang="en-US" dirty="0"/>
              <a:t>provides resistance to </a:t>
            </a:r>
            <a:r>
              <a:rPr lang="en-US" dirty="0" smtClean="0"/>
              <a:t>                                               a </a:t>
            </a:r>
            <a:r>
              <a:rPr lang="en-US" dirty="0"/>
              <a:t>wide range of antibiotics</a:t>
            </a:r>
            <a:r>
              <a:rPr lang="en-US" dirty="0" smtClean="0"/>
              <a:t>, including </a:t>
            </a:r>
            <a:r>
              <a:rPr lang="en-US" dirty="0"/>
              <a:t>penicillin</a:t>
            </a:r>
          </a:p>
          <a:p>
            <a:r>
              <a:rPr lang="en-US" dirty="0"/>
              <a:t>E. coli exposed to glyphosate develop an "efflux pump" that </a:t>
            </a:r>
            <a:r>
              <a:rPr lang="en-US" dirty="0" smtClean="0"/>
              <a:t>increases resistance </a:t>
            </a:r>
            <a:r>
              <a:rPr lang="en-US" dirty="0"/>
              <a:t>to the </a:t>
            </a:r>
            <a:r>
              <a:rPr lang="en-US" dirty="0" err="1"/>
              <a:t>fluoroquinolone</a:t>
            </a:r>
            <a:r>
              <a:rPr lang="en-US" dirty="0"/>
              <a:t> Ciprofloxacin and the </a:t>
            </a:r>
            <a:r>
              <a:rPr lang="en-US" dirty="0" smtClean="0"/>
              <a:t>aminoglycoside Kanamycin</a:t>
            </a:r>
            <a:r>
              <a:rPr lang="en-US" dirty="0"/>
              <a:t>. </a:t>
            </a:r>
          </a:p>
          <a:p>
            <a:pPr lvl="1"/>
            <a:r>
              <a:rPr lang="en-US" dirty="0" smtClean="0"/>
              <a:t>Same </a:t>
            </a:r>
            <a:r>
              <a:rPr lang="en-US" dirty="0"/>
              <a:t>effect observed in Salmonella exposed to glyphosate </a:t>
            </a:r>
          </a:p>
        </p:txBody>
      </p:sp>
      <p:sp>
        <p:nvSpPr>
          <p:cNvPr id="4" name="TextBox 3"/>
          <p:cNvSpPr txBox="1"/>
          <p:nvPr/>
        </p:nvSpPr>
        <p:spPr>
          <a:xfrm>
            <a:off x="457200" y="6383867"/>
            <a:ext cx="8834495" cy="400110"/>
          </a:xfrm>
          <a:prstGeom prst="rect">
            <a:avLst/>
          </a:prstGeom>
          <a:noFill/>
        </p:spPr>
        <p:txBody>
          <a:bodyPr wrap="none" rtlCol="0">
            <a:spAutoFit/>
          </a:bodyPr>
          <a:lstStyle/>
          <a:p>
            <a:r>
              <a:rPr lang="en-US" sz="2000" dirty="0">
                <a:solidFill>
                  <a:srgbClr val="FF0000"/>
                </a:solidFill>
              </a:rPr>
              <a:t>*</a:t>
            </a:r>
            <a:r>
              <a:rPr lang="en-US" sz="2000" dirty="0"/>
              <a:t>AHC Van </a:t>
            </a:r>
            <a:r>
              <a:rPr lang="en-US" sz="2000" dirty="0" err="1"/>
              <a:t>Bruggen</a:t>
            </a:r>
            <a:r>
              <a:rPr lang="en-US" sz="2000" dirty="0"/>
              <a:t> et al. Science of the Total Environment 2018;616-617: 255–268.</a:t>
            </a:r>
          </a:p>
        </p:txBody>
      </p:sp>
      <p:pic>
        <p:nvPicPr>
          <p:cNvPr id="5" name="Picture 4" descr="ecoli-1184p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6133" y="1417638"/>
            <a:ext cx="3877733" cy="1405991"/>
          </a:xfrm>
          <a:prstGeom prst="rect">
            <a:avLst/>
          </a:prstGeom>
        </p:spPr>
      </p:pic>
    </p:spTree>
    <p:extLst>
      <p:ext uri="{BB962C8B-B14F-4D97-AF65-F5344CB8AC3E}">
        <p14:creationId xmlns:p14="http://schemas.microsoft.com/office/powerpoint/2010/main" val="329694616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lyphosate_and_antibiotics_papers.png"/>
          <p:cNvPicPr>
            <a:picLocks noGrp="1" noChangeAspect="1"/>
          </p:cNvPicPr>
          <p:nvPr>
            <p:ph idx="1"/>
          </p:nvPr>
        </p:nvPicPr>
        <p:blipFill>
          <a:blip r:embed="rId3">
            <a:extLst>
              <a:ext uri="{28A0092B-C50C-407E-A947-70E740481C1C}">
                <a14:useLocalDpi xmlns:a14="http://schemas.microsoft.com/office/drawing/2010/main" val="0"/>
              </a:ext>
            </a:extLst>
          </a:blip>
          <a:srcRect l="-6489" r="-6489"/>
          <a:stretch>
            <a:fillRect/>
          </a:stretch>
        </p:blipFill>
        <p:spPr>
          <a:xfrm>
            <a:off x="164623" y="1202268"/>
            <a:ext cx="9538177" cy="5245630"/>
          </a:xfrm>
        </p:spPr>
      </p:pic>
      <p:sp>
        <p:nvSpPr>
          <p:cNvPr id="2" name="Title 1"/>
          <p:cNvSpPr>
            <a:spLocks noGrp="1"/>
          </p:cNvSpPr>
          <p:nvPr>
            <p:ph type="title"/>
          </p:nvPr>
        </p:nvSpPr>
        <p:spPr/>
        <p:txBody>
          <a:bodyPr>
            <a:normAutofit fontScale="90000"/>
          </a:bodyPr>
          <a:lstStyle/>
          <a:p>
            <a:r>
              <a:rPr lang="en-US" b="1" dirty="0" smtClean="0"/>
              <a:t>Glyphosate Usage and Papers on Antibiotic Resistance</a:t>
            </a:r>
            <a:r>
              <a:rPr lang="en-US" b="1" dirty="0" smtClean="0">
                <a:solidFill>
                  <a:srgbClr val="FF0000"/>
                </a:solidFill>
              </a:rPr>
              <a:t>*</a:t>
            </a:r>
            <a:endParaRPr lang="en-US" b="1" dirty="0">
              <a:solidFill>
                <a:srgbClr val="FF0000"/>
              </a:solidFill>
            </a:endParaRPr>
          </a:p>
        </p:txBody>
      </p:sp>
      <p:sp>
        <p:nvSpPr>
          <p:cNvPr id="5" name="TextBox 4"/>
          <p:cNvSpPr txBox="1"/>
          <p:nvPr/>
        </p:nvSpPr>
        <p:spPr>
          <a:xfrm>
            <a:off x="457200" y="6383867"/>
            <a:ext cx="8834495" cy="400110"/>
          </a:xfrm>
          <a:prstGeom prst="rect">
            <a:avLst/>
          </a:prstGeom>
          <a:noFill/>
        </p:spPr>
        <p:txBody>
          <a:bodyPr wrap="none" rtlCol="0">
            <a:spAutoFit/>
          </a:bodyPr>
          <a:lstStyle/>
          <a:p>
            <a:r>
              <a:rPr lang="en-US" sz="2000" dirty="0">
                <a:solidFill>
                  <a:srgbClr val="FF0000"/>
                </a:solidFill>
              </a:rPr>
              <a:t>*</a:t>
            </a:r>
            <a:r>
              <a:rPr lang="en-US" sz="2000" dirty="0"/>
              <a:t>AHC Van </a:t>
            </a:r>
            <a:r>
              <a:rPr lang="en-US" sz="2000" dirty="0" err="1"/>
              <a:t>Bruggen</a:t>
            </a:r>
            <a:r>
              <a:rPr lang="en-US" sz="2000" dirty="0"/>
              <a:t> et al. Science of the Total Environment 2018;616-617: 255–268.</a:t>
            </a:r>
          </a:p>
        </p:txBody>
      </p:sp>
    </p:spTree>
    <p:extLst>
      <p:ext uri="{BB962C8B-B14F-4D97-AF65-F5344CB8AC3E}">
        <p14:creationId xmlns:p14="http://schemas.microsoft.com/office/powerpoint/2010/main" val="225199526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308"/>
            <a:ext cx="8229600" cy="1143000"/>
          </a:xfrm>
        </p:spPr>
        <p:txBody>
          <a:bodyPr/>
          <a:lstStyle/>
          <a:p>
            <a:r>
              <a:rPr lang="en-US" b="1" dirty="0"/>
              <a:t>A BTBR Mouse Model of </a:t>
            </a:r>
            <a:r>
              <a:rPr lang="en-US" b="1" dirty="0" smtClean="0"/>
              <a:t>Autism</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248767" y="1241611"/>
            <a:ext cx="8686800" cy="4777993"/>
          </a:xfrm>
        </p:spPr>
        <p:txBody>
          <a:bodyPr>
            <a:normAutofit fontScale="70000" lnSpcReduction="20000"/>
          </a:bodyPr>
          <a:lstStyle/>
          <a:p>
            <a:pPr marL="0" indent="0">
              <a:buNone/>
            </a:pPr>
            <a:r>
              <a:rPr lang="en-US" b="1" dirty="0" smtClean="0"/>
              <a:t>These mice had all the mouse features of autism</a:t>
            </a:r>
          </a:p>
          <a:p>
            <a:pPr marL="0" indent="0">
              <a:buNone/>
            </a:pPr>
            <a:r>
              <a:rPr lang="en-US" b="1" dirty="0" smtClean="0"/>
              <a:t>They were fed “standard rodent chow” </a:t>
            </a:r>
            <a:r>
              <a:rPr lang="mr-IN" b="1" dirty="0" smtClean="0"/>
              <a:t>–</a:t>
            </a:r>
            <a:r>
              <a:rPr lang="en-US" b="1" dirty="0" smtClean="0"/>
              <a:t> glyphosate contaminated?</a:t>
            </a:r>
          </a:p>
          <a:p>
            <a:pPr marL="0" indent="0">
              <a:buNone/>
            </a:pPr>
            <a:endParaRPr lang="en-US" b="1" dirty="0" smtClean="0"/>
          </a:p>
          <a:p>
            <a:pPr marL="0" indent="0">
              <a:buNone/>
            </a:pPr>
            <a:r>
              <a:rPr lang="en-US" b="1" dirty="0" smtClean="0"/>
              <a:t>Some features </a:t>
            </a:r>
            <a:r>
              <a:rPr lang="en-US" b="1" dirty="0"/>
              <a:t>in the gut:</a:t>
            </a:r>
          </a:p>
          <a:p>
            <a:r>
              <a:rPr lang="en-US" dirty="0"/>
              <a:t>Reduced levels of bile acids (due to impaired </a:t>
            </a:r>
            <a:r>
              <a:rPr lang="en-US" dirty="0" smtClean="0"/>
              <a:t>CYP7A1 </a:t>
            </a:r>
            <a:r>
              <a:rPr lang="en-US" dirty="0"/>
              <a:t>activity in </a:t>
            </a:r>
            <a:r>
              <a:rPr lang="en-US" dirty="0" smtClean="0"/>
              <a:t>the </a:t>
            </a:r>
            <a:r>
              <a:rPr lang="en-US" dirty="0"/>
              <a:t>liver)</a:t>
            </a:r>
          </a:p>
          <a:p>
            <a:r>
              <a:rPr lang="en-US" dirty="0"/>
              <a:t>Further reduced levels of secondary bile acids (impaired metabolism </a:t>
            </a:r>
            <a:r>
              <a:rPr lang="en-US" dirty="0" smtClean="0"/>
              <a:t>by gut </a:t>
            </a:r>
            <a:r>
              <a:rPr lang="en-US" dirty="0"/>
              <a:t>microbes)</a:t>
            </a:r>
          </a:p>
          <a:p>
            <a:r>
              <a:rPr lang="en-US" dirty="0"/>
              <a:t>Reduced levels of Lactobacillus and </a:t>
            </a:r>
            <a:r>
              <a:rPr lang="en-US" dirty="0" err="1"/>
              <a:t>Bifidobacteria</a:t>
            </a:r>
            <a:r>
              <a:rPr lang="en-US" dirty="0"/>
              <a:t> (microbes </a:t>
            </a:r>
            <a:r>
              <a:rPr lang="en-US" dirty="0" smtClean="0"/>
              <a:t>that metabolize </a:t>
            </a:r>
            <a:r>
              <a:rPr lang="en-US" dirty="0"/>
              <a:t>bile acids</a:t>
            </a:r>
            <a:r>
              <a:rPr lang="en-US" dirty="0" smtClean="0"/>
              <a:t>)</a:t>
            </a:r>
          </a:p>
          <a:p>
            <a:pPr lvl="1"/>
            <a:r>
              <a:rPr lang="en-US" dirty="0" smtClean="0"/>
              <a:t>These </a:t>
            </a:r>
            <a:r>
              <a:rPr lang="en-US" dirty="0"/>
              <a:t>microbes are </a:t>
            </a:r>
            <a:r>
              <a:rPr lang="en-US" dirty="0" smtClean="0"/>
              <a:t>preferentially </a:t>
            </a:r>
            <a:r>
              <a:rPr lang="en-US" dirty="0"/>
              <a:t>killed by glyphosate</a:t>
            </a:r>
          </a:p>
          <a:p>
            <a:r>
              <a:rPr lang="en-US" dirty="0"/>
              <a:t>Serotonin deficiency (due in part to tryptophan conversion </a:t>
            </a:r>
            <a:r>
              <a:rPr lang="en-US" dirty="0" smtClean="0"/>
              <a:t>to </a:t>
            </a:r>
            <a:r>
              <a:rPr lang="en-US" dirty="0" err="1" smtClean="0"/>
              <a:t>kynurenine</a:t>
            </a:r>
            <a:r>
              <a:rPr lang="en-US" dirty="0" smtClean="0"/>
              <a:t> </a:t>
            </a:r>
            <a:r>
              <a:rPr lang="en-US" dirty="0"/>
              <a:t>to fight infection</a:t>
            </a:r>
            <a:r>
              <a:rPr lang="en-US" dirty="0" smtClean="0"/>
              <a:t>) </a:t>
            </a:r>
          </a:p>
          <a:p>
            <a:pPr lvl="1"/>
            <a:r>
              <a:rPr lang="en-US" dirty="0" smtClean="0"/>
              <a:t>Serotonin is derived from tryptophan, a product of the </a:t>
            </a:r>
            <a:r>
              <a:rPr lang="en-US" dirty="0" err="1" smtClean="0"/>
              <a:t>shikimate</a:t>
            </a:r>
            <a:r>
              <a:rPr lang="en-US" dirty="0" smtClean="0"/>
              <a:t> pathway which glyphosate disrupts</a:t>
            </a:r>
            <a:endParaRPr lang="en-US" dirty="0"/>
          </a:p>
          <a:p>
            <a:pPr marL="0" indent="0">
              <a:buNone/>
            </a:pPr>
            <a:endParaRPr lang="en-US" dirty="0"/>
          </a:p>
        </p:txBody>
      </p:sp>
      <p:sp>
        <p:nvSpPr>
          <p:cNvPr id="4" name="TextBox 3"/>
          <p:cNvSpPr txBox="1"/>
          <p:nvPr/>
        </p:nvSpPr>
        <p:spPr>
          <a:xfrm>
            <a:off x="1125637" y="6378193"/>
            <a:ext cx="7126020" cy="461665"/>
          </a:xfrm>
          <a:prstGeom prst="rect">
            <a:avLst/>
          </a:prstGeom>
          <a:noFill/>
        </p:spPr>
        <p:txBody>
          <a:bodyPr wrap="none" rtlCol="0">
            <a:spAutoFit/>
          </a:bodyPr>
          <a:lstStyle/>
          <a:p>
            <a:r>
              <a:rPr lang="en-US" sz="2400" dirty="0">
                <a:solidFill>
                  <a:srgbClr val="FF0000"/>
                </a:solidFill>
              </a:rPr>
              <a:t>*</a:t>
            </a:r>
            <a:r>
              <a:rPr lang="en-US" sz="2400" dirty="0"/>
              <a:t>AV </a:t>
            </a:r>
            <a:r>
              <a:rPr lang="en-US" sz="2400" dirty="0" err="1"/>
              <a:t>Glubeva</a:t>
            </a:r>
            <a:r>
              <a:rPr lang="en-US" sz="2400" dirty="0"/>
              <a:t> et al. </a:t>
            </a:r>
            <a:r>
              <a:rPr lang="en-US" sz="2400" dirty="0" err="1"/>
              <a:t>EBioMedicine</a:t>
            </a:r>
            <a:r>
              <a:rPr lang="en-US" sz="2400" dirty="0"/>
              <a:t>. 2017 Oct;24:166-178.</a:t>
            </a:r>
          </a:p>
        </p:txBody>
      </p:sp>
    </p:spTree>
    <p:extLst>
      <p:ext uri="{BB962C8B-B14F-4D97-AF65-F5344CB8AC3E}">
        <p14:creationId xmlns:p14="http://schemas.microsoft.com/office/powerpoint/2010/main" val="418932766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8"/>
            <a:ext cx="8229600" cy="1143000"/>
          </a:xfrm>
        </p:spPr>
        <p:txBody>
          <a:bodyPr>
            <a:normAutofit fontScale="90000"/>
          </a:bodyPr>
          <a:lstStyle/>
          <a:p>
            <a:r>
              <a:rPr lang="en-US" b="1" dirty="0" smtClean="0"/>
              <a:t>Glyphosate Disrupts </a:t>
            </a:r>
            <a:br>
              <a:rPr lang="en-US" b="1" dirty="0" smtClean="0"/>
            </a:br>
            <a:r>
              <a:rPr lang="en-US" b="1" dirty="0" smtClean="0"/>
              <a:t>Cytochrome P450 (CYP) Enzymes</a:t>
            </a:r>
            <a:r>
              <a:rPr lang="en-US" b="1" dirty="0" smtClean="0">
                <a:solidFill>
                  <a:srgbClr val="FF0000"/>
                </a:solidFill>
              </a:rPr>
              <a:t>*</a:t>
            </a:r>
            <a:endParaRPr lang="en-US" b="1" dirty="0">
              <a:solidFill>
                <a:srgbClr val="FF0000"/>
              </a:solidFill>
            </a:endParaRPr>
          </a:p>
        </p:txBody>
      </p:sp>
      <p:pic>
        <p:nvPicPr>
          <p:cNvPr id="4" name="Content Placeholder 3" descr="CYPs_glycine.png"/>
          <p:cNvPicPr>
            <a:picLocks noGrp="1" noChangeAspect="1"/>
          </p:cNvPicPr>
          <p:nvPr>
            <p:ph idx="1"/>
          </p:nvPr>
        </p:nvPicPr>
        <p:blipFill>
          <a:blip r:embed="rId3">
            <a:extLst>
              <a:ext uri="{28A0092B-C50C-407E-A947-70E740481C1C}">
                <a14:useLocalDpi xmlns:a14="http://schemas.microsoft.com/office/drawing/2010/main" val="0"/>
              </a:ext>
            </a:extLst>
          </a:blip>
          <a:srcRect l="-31415" r="-31415"/>
          <a:stretch>
            <a:fillRect/>
          </a:stretch>
        </p:blipFill>
        <p:spPr>
          <a:xfrm>
            <a:off x="2573866" y="1226609"/>
            <a:ext cx="8229600" cy="4525963"/>
          </a:xfrm>
        </p:spPr>
      </p:pic>
      <p:sp>
        <p:nvSpPr>
          <p:cNvPr id="5" name="Content Placeholder 2"/>
          <p:cNvSpPr txBox="1">
            <a:spLocks/>
          </p:cNvSpPr>
          <p:nvPr/>
        </p:nvSpPr>
        <p:spPr>
          <a:xfrm>
            <a:off x="101600" y="1434574"/>
            <a:ext cx="4097867" cy="476673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Glyphosate has been shown to severely suppress CYP enzymes in rat liver</a:t>
            </a:r>
          </a:p>
          <a:p>
            <a:r>
              <a:rPr lang="en-US" dirty="0" smtClean="0"/>
              <a:t>CYP enzymes have a unique FXX</a:t>
            </a:r>
            <a:r>
              <a:rPr lang="en-US" dirty="0" smtClean="0">
                <a:solidFill>
                  <a:srgbClr val="FF0000"/>
                </a:solidFill>
              </a:rPr>
              <a:t>G</a:t>
            </a:r>
            <a:r>
              <a:rPr lang="en-US" dirty="0" smtClean="0"/>
              <a:t>XRXCX</a:t>
            </a:r>
            <a:r>
              <a:rPr lang="en-US" dirty="0" smtClean="0">
                <a:solidFill>
                  <a:srgbClr val="FF0000"/>
                </a:solidFill>
              </a:rPr>
              <a:t>G</a:t>
            </a:r>
            <a:r>
              <a:rPr lang="en-US" dirty="0" smtClean="0"/>
              <a:t> motif with two and sometimes three critical glycine residues</a:t>
            </a:r>
            <a:r>
              <a:rPr lang="en-US" dirty="0" smtClean="0">
                <a:solidFill>
                  <a:srgbClr val="FF0000"/>
                </a:solidFill>
              </a:rPr>
              <a:t>**   </a:t>
            </a:r>
            <a:endParaRPr lang="en-US" dirty="0">
              <a:solidFill>
                <a:srgbClr val="FF0000"/>
              </a:solidFill>
            </a:endParaRPr>
          </a:p>
        </p:txBody>
      </p:sp>
      <p:grpSp>
        <p:nvGrpSpPr>
          <p:cNvPr id="16" name="Group 15"/>
          <p:cNvGrpSpPr/>
          <p:nvPr/>
        </p:nvGrpSpPr>
        <p:grpSpPr>
          <a:xfrm>
            <a:off x="4838700" y="5513387"/>
            <a:ext cx="3917950" cy="450850"/>
            <a:chOff x="4838700" y="5513387"/>
            <a:chExt cx="3917950" cy="450850"/>
          </a:xfrm>
        </p:grpSpPr>
        <p:cxnSp>
          <p:nvCxnSpPr>
            <p:cNvPr id="7" name="Straight Arrow Connector 6"/>
            <p:cNvCxnSpPr/>
            <p:nvPr/>
          </p:nvCxnSpPr>
          <p:spPr>
            <a:xfrm flipV="1">
              <a:off x="4838700" y="5513387"/>
              <a:ext cx="0" cy="45085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5080000" y="5513387"/>
              <a:ext cx="0" cy="45085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5702300" y="5513387"/>
              <a:ext cx="0" cy="45085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6692900" y="5513387"/>
              <a:ext cx="0" cy="45085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7321550" y="5513387"/>
              <a:ext cx="0" cy="45085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7956550" y="5513387"/>
              <a:ext cx="0" cy="45085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8147050" y="5513387"/>
              <a:ext cx="0" cy="45085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8756650" y="5513387"/>
              <a:ext cx="0" cy="45085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15" name="TextBox 14"/>
          <p:cNvSpPr txBox="1"/>
          <p:nvPr/>
        </p:nvSpPr>
        <p:spPr>
          <a:xfrm>
            <a:off x="2499533" y="6078009"/>
            <a:ext cx="6257117" cy="1015663"/>
          </a:xfrm>
          <a:prstGeom prst="rect">
            <a:avLst/>
          </a:prstGeom>
          <a:noFill/>
        </p:spPr>
        <p:txBody>
          <a:bodyPr wrap="none" rtlCol="0">
            <a:spAutoFit/>
          </a:bodyPr>
          <a:lstStyle/>
          <a:p>
            <a:pPr algn="r"/>
            <a:r>
              <a:rPr lang="en-US" sz="2000" dirty="0">
                <a:solidFill>
                  <a:srgbClr val="FF0000"/>
                </a:solidFill>
              </a:rPr>
              <a:t>*</a:t>
            </a:r>
            <a:r>
              <a:rPr lang="en-US" sz="2000" dirty="0"/>
              <a:t>A </a:t>
            </a:r>
            <a:r>
              <a:rPr lang="en-US" sz="2000" dirty="0" err="1"/>
              <a:t>Samsel</a:t>
            </a:r>
            <a:r>
              <a:rPr lang="en-US" sz="2000" dirty="0"/>
              <a:t> and S Seneff. Entropy 2013; 15: 1416-1463.</a:t>
            </a:r>
          </a:p>
          <a:p>
            <a:pPr algn="r"/>
            <a:r>
              <a:rPr lang="en-US" sz="2000" dirty="0">
                <a:solidFill>
                  <a:srgbClr val="FF0000"/>
                </a:solidFill>
              </a:rPr>
              <a:t>**</a:t>
            </a:r>
            <a:r>
              <a:rPr lang="en-US" sz="2000" dirty="0"/>
              <a:t>K Syed and SS </a:t>
            </a:r>
            <a:r>
              <a:rPr lang="en-US" sz="2000" dirty="0" err="1"/>
              <a:t>Mashele</a:t>
            </a:r>
            <a:r>
              <a:rPr lang="en-US" sz="2000" dirty="0"/>
              <a:t>. PLOS ONE 2014; 9(4):| e95616.</a:t>
            </a:r>
          </a:p>
          <a:p>
            <a:pPr algn="r"/>
            <a:endParaRPr lang="en-US" sz="2000" dirty="0"/>
          </a:p>
        </p:txBody>
      </p:sp>
      <p:sp>
        <p:nvSpPr>
          <p:cNvPr id="3" name="TextBox 2"/>
          <p:cNvSpPr txBox="1"/>
          <p:nvPr/>
        </p:nvSpPr>
        <p:spPr>
          <a:xfrm>
            <a:off x="2905058" y="5616344"/>
            <a:ext cx="1390224" cy="461665"/>
          </a:xfrm>
          <a:prstGeom prst="rect">
            <a:avLst/>
          </a:prstGeom>
          <a:noFill/>
        </p:spPr>
        <p:txBody>
          <a:bodyPr wrap="none" rtlCol="0">
            <a:spAutoFit/>
          </a:bodyPr>
          <a:lstStyle/>
          <a:p>
            <a:r>
              <a:rPr lang="en-US" sz="2400" dirty="0" smtClean="0">
                <a:solidFill>
                  <a:srgbClr val="FF0000"/>
                </a:solidFill>
              </a:rPr>
              <a:t>GLYCINES</a:t>
            </a:r>
            <a:endParaRPr lang="en-US" sz="2400" dirty="0">
              <a:solidFill>
                <a:srgbClr val="FF0000"/>
              </a:solidFill>
            </a:endParaRPr>
          </a:p>
        </p:txBody>
      </p:sp>
    </p:spTree>
    <p:extLst>
      <p:ext uri="{BB962C8B-B14F-4D97-AF65-F5344CB8AC3E}">
        <p14:creationId xmlns:p14="http://schemas.microsoft.com/office/powerpoint/2010/main" val="7629303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8"/>
            <a:ext cx="8229600" cy="1143000"/>
          </a:xfrm>
        </p:spPr>
        <p:txBody>
          <a:bodyPr>
            <a:normAutofit fontScale="90000"/>
          </a:bodyPr>
          <a:lstStyle/>
          <a:p>
            <a:r>
              <a:rPr lang="en-US" b="1" dirty="0" smtClean="0"/>
              <a:t>Glyphosate Disrupts </a:t>
            </a:r>
            <a:br>
              <a:rPr lang="en-US" b="1" dirty="0" smtClean="0"/>
            </a:br>
            <a:r>
              <a:rPr lang="en-US" b="1" dirty="0" smtClean="0"/>
              <a:t>Cytochrome P450 (CYP) Enzymes</a:t>
            </a:r>
            <a:r>
              <a:rPr lang="en-US" b="1" dirty="0" smtClean="0">
                <a:solidFill>
                  <a:srgbClr val="FF0000"/>
                </a:solidFill>
              </a:rPr>
              <a:t>*</a:t>
            </a:r>
            <a:endParaRPr lang="en-US" b="1" dirty="0">
              <a:solidFill>
                <a:srgbClr val="FF0000"/>
              </a:solidFill>
            </a:endParaRPr>
          </a:p>
        </p:txBody>
      </p:sp>
      <p:pic>
        <p:nvPicPr>
          <p:cNvPr id="4" name="Content Placeholder 3" descr="CYPs_glycine.png"/>
          <p:cNvPicPr>
            <a:picLocks noGrp="1" noChangeAspect="1"/>
          </p:cNvPicPr>
          <p:nvPr>
            <p:ph idx="1"/>
          </p:nvPr>
        </p:nvPicPr>
        <p:blipFill>
          <a:blip r:embed="rId2">
            <a:extLst>
              <a:ext uri="{28A0092B-C50C-407E-A947-70E740481C1C}">
                <a14:useLocalDpi xmlns:a14="http://schemas.microsoft.com/office/drawing/2010/main" val="0"/>
              </a:ext>
            </a:extLst>
          </a:blip>
          <a:srcRect l="-31415" r="-31415"/>
          <a:stretch>
            <a:fillRect/>
          </a:stretch>
        </p:blipFill>
        <p:spPr>
          <a:xfrm>
            <a:off x="2573866" y="1226609"/>
            <a:ext cx="8229600" cy="4525963"/>
          </a:xfrm>
        </p:spPr>
      </p:pic>
      <p:sp>
        <p:nvSpPr>
          <p:cNvPr id="5" name="Content Placeholder 2"/>
          <p:cNvSpPr txBox="1">
            <a:spLocks/>
          </p:cNvSpPr>
          <p:nvPr/>
        </p:nvSpPr>
        <p:spPr>
          <a:xfrm>
            <a:off x="101600" y="1434574"/>
            <a:ext cx="4097867" cy="476673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Glyphosate has been shown to severely suppress CYP enzymes in rat liver</a:t>
            </a:r>
          </a:p>
          <a:p>
            <a:r>
              <a:rPr lang="en-US" dirty="0" smtClean="0"/>
              <a:t>CYP enzymes have a unique FXX</a:t>
            </a:r>
            <a:r>
              <a:rPr lang="en-US" dirty="0" smtClean="0">
                <a:solidFill>
                  <a:srgbClr val="FF0000"/>
                </a:solidFill>
              </a:rPr>
              <a:t>G</a:t>
            </a:r>
            <a:r>
              <a:rPr lang="en-US" dirty="0" smtClean="0"/>
              <a:t>XRXCX</a:t>
            </a:r>
            <a:r>
              <a:rPr lang="en-US" dirty="0" smtClean="0">
                <a:solidFill>
                  <a:srgbClr val="FF0000"/>
                </a:solidFill>
              </a:rPr>
              <a:t>G</a:t>
            </a:r>
            <a:r>
              <a:rPr lang="en-US" dirty="0" smtClean="0"/>
              <a:t> motif with two and sometimes three critical glycine residues</a:t>
            </a:r>
            <a:r>
              <a:rPr lang="en-US" dirty="0" smtClean="0">
                <a:solidFill>
                  <a:srgbClr val="FF0000"/>
                </a:solidFill>
              </a:rPr>
              <a:t>**   </a:t>
            </a:r>
            <a:endParaRPr lang="en-US" dirty="0">
              <a:solidFill>
                <a:srgbClr val="FF0000"/>
              </a:solidFill>
            </a:endParaRPr>
          </a:p>
        </p:txBody>
      </p:sp>
      <p:grpSp>
        <p:nvGrpSpPr>
          <p:cNvPr id="16" name="Group 15"/>
          <p:cNvGrpSpPr/>
          <p:nvPr/>
        </p:nvGrpSpPr>
        <p:grpSpPr>
          <a:xfrm>
            <a:off x="4838700" y="5513387"/>
            <a:ext cx="3917950" cy="450850"/>
            <a:chOff x="4838700" y="5513387"/>
            <a:chExt cx="3917950" cy="450850"/>
          </a:xfrm>
        </p:grpSpPr>
        <p:cxnSp>
          <p:nvCxnSpPr>
            <p:cNvPr id="7" name="Straight Arrow Connector 6"/>
            <p:cNvCxnSpPr/>
            <p:nvPr/>
          </p:nvCxnSpPr>
          <p:spPr>
            <a:xfrm flipV="1">
              <a:off x="4838700" y="5513387"/>
              <a:ext cx="0" cy="45085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5080000" y="5513387"/>
              <a:ext cx="0" cy="45085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5702300" y="5513387"/>
              <a:ext cx="0" cy="45085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6692900" y="5513387"/>
              <a:ext cx="0" cy="45085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7321550" y="5513387"/>
              <a:ext cx="0" cy="45085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7956550" y="5513387"/>
              <a:ext cx="0" cy="45085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8147050" y="5513387"/>
              <a:ext cx="0" cy="45085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8756650" y="5513387"/>
              <a:ext cx="0" cy="45085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15" name="TextBox 14"/>
          <p:cNvSpPr txBox="1"/>
          <p:nvPr/>
        </p:nvSpPr>
        <p:spPr>
          <a:xfrm>
            <a:off x="2499533" y="6078009"/>
            <a:ext cx="6257117" cy="1015663"/>
          </a:xfrm>
          <a:prstGeom prst="rect">
            <a:avLst/>
          </a:prstGeom>
          <a:noFill/>
        </p:spPr>
        <p:txBody>
          <a:bodyPr wrap="none" rtlCol="0">
            <a:spAutoFit/>
          </a:bodyPr>
          <a:lstStyle/>
          <a:p>
            <a:pPr algn="r"/>
            <a:r>
              <a:rPr lang="en-US" sz="2000" dirty="0">
                <a:solidFill>
                  <a:srgbClr val="FF0000"/>
                </a:solidFill>
              </a:rPr>
              <a:t>*</a:t>
            </a:r>
            <a:r>
              <a:rPr lang="en-US" sz="2000" dirty="0"/>
              <a:t>A </a:t>
            </a:r>
            <a:r>
              <a:rPr lang="en-US" sz="2000" dirty="0" err="1"/>
              <a:t>Samsel</a:t>
            </a:r>
            <a:r>
              <a:rPr lang="en-US" sz="2000" dirty="0"/>
              <a:t> and S Seneff. Entropy 2013; 15: 1416-1463.</a:t>
            </a:r>
          </a:p>
          <a:p>
            <a:pPr algn="r"/>
            <a:r>
              <a:rPr lang="en-US" sz="2000" dirty="0">
                <a:solidFill>
                  <a:srgbClr val="FF0000"/>
                </a:solidFill>
              </a:rPr>
              <a:t>**</a:t>
            </a:r>
            <a:r>
              <a:rPr lang="en-US" sz="2000" dirty="0"/>
              <a:t>K Syed and SS </a:t>
            </a:r>
            <a:r>
              <a:rPr lang="en-US" sz="2000" dirty="0" err="1"/>
              <a:t>Mashele</a:t>
            </a:r>
            <a:r>
              <a:rPr lang="en-US" sz="2000" dirty="0"/>
              <a:t>. PLOS ONE 2014; 9(4):| e95616.</a:t>
            </a:r>
          </a:p>
          <a:p>
            <a:pPr algn="r"/>
            <a:endParaRPr lang="en-US" sz="2000" dirty="0"/>
          </a:p>
        </p:txBody>
      </p:sp>
      <p:sp>
        <p:nvSpPr>
          <p:cNvPr id="3" name="TextBox 2"/>
          <p:cNvSpPr txBox="1"/>
          <p:nvPr/>
        </p:nvSpPr>
        <p:spPr>
          <a:xfrm>
            <a:off x="2905058" y="5616344"/>
            <a:ext cx="1390224" cy="461665"/>
          </a:xfrm>
          <a:prstGeom prst="rect">
            <a:avLst/>
          </a:prstGeom>
          <a:noFill/>
        </p:spPr>
        <p:txBody>
          <a:bodyPr wrap="none" rtlCol="0">
            <a:spAutoFit/>
          </a:bodyPr>
          <a:lstStyle/>
          <a:p>
            <a:r>
              <a:rPr lang="en-US" sz="2400" dirty="0" smtClean="0">
                <a:solidFill>
                  <a:srgbClr val="FF0000"/>
                </a:solidFill>
              </a:rPr>
              <a:t>GLYCINES</a:t>
            </a:r>
            <a:endParaRPr lang="en-US" sz="2400" dirty="0">
              <a:solidFill>
                <a:srgbClr val="FF0000"/>
              </a:solidFill>
            </a:endParaRPr>
          </a:p>
        </p:txBody>
      </p:sp>
      <p:sp>
        <p:nvSpPr>
          <p:cNvPr id="17" name="Title 1"/>
          <p:cNvSpPr txBox="1">
            <a:spLocks/>
          </p:cNvSpPr>
          <p:nvPr/>
        </p:nvSpPr>
        <p:spPr>
          <a:xfrm>
            <a:off x="522926" y="1886841"/>
            <a:ext cx="7353082" cy="2164300"/>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t>CYP enzymes are needed to produce bile acids for digesting fats, to activate vitamin D and to detoxify many environmental toxicants</a:t>
            </a:r>
          </a:p>
        </p:txBody>
      </p:sp>
    </p:spTree>
    <p:extLst>
      <p:ext uri="{BB962C8B-B14F-4D97-AF65-F5344CB8AC3E}">
        <p14:creationId xmlns:p14="http://schemas.microsoft.com/office/powerpoint/2010/main" val="275161197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TBR_acetate.png"/>
          <p:cNvPicPr>
            <a:picLocks noGrp="1" noChangeAspect="1"/>
          </p:cNvPicPr>
          <p:nvPr>
            <p:ph idx="1"/>
          </p:nvPr>
        </p:nvPicPr>
        <p:blipFill>
          <a:blip r:embed="rId3">
            <a:extLst>
              <a:ext uri="{28A0092B-C50C-407E-A947-70E740481C1C}">
                <a14:useLocalDpi xmlns:a14="http://schemas.microsoft.com/office/drawing/2010/main" val="0"/>
              </a:ext>
            </a:extLst>
          </a:blip>
          <a:srcRect l="-85171" r="-85171"/>
          <a:stretch>
            <a:fillRect/>
          </a:stretch>
        </p:blipFill>
        <p:spPr>
          <a:xfrm>
            <a:off x="-518147" y="1202917"/>
            <a:ext cx="4155387" cy="2285303"/>
          </a:xfrm>
        </p:spPr>
      </p:pic>
      <p:sp>
        <p:nvSpPr>
          <p:cNvPr id="2" name="Title 1"/>
          <p:cNvSpPr>
            <a:spLocks noGrp="1"/>
          </p:cNvSpPr>
          <p:nvPr>
            <p:ph type="title"/>
          </p:nvPr>
        </p:nvSpPr>
        <p:spPr>
          <a:xfrm>
            <a:off x="0" y="0"/>
            <a:ext cx="8919882" cy="1488421"/>
          </a:xfrm>
        </p:spPr>
        <p:txBody>
          <a:bodyPr>
            <a:noAutofit/>
          </a:bodyPr>
          <a:lstStyle/>
          <a:p>
            <a:r>
              <a:rPr lang="en-US" sz="3600" b="1" dirty="0" smtClean="0"/>
              <a:t>BTBR mice have low acetate, and glyphosate disrupts acetate synthesis in gut</a:t>
            </a:r>
            <a:r>
              <a:rPr lang="en-US" sz="3600" b="1" dirty="0" smtClean="0">
                <a:solidFill>
                  <a:srgbClr val="FF0000"/>
                </a:solidFill>
              </a:rPr>
              <a:t>*</a:t>
            </a:r>
            <a:endParaRPr lang="en-US" sz="3600" b="1" dirty="0">
              <a:solidFill>
                <a:srgbClr val="FF0000"/>
              </a:solidFill>
            </a:endParaRPr>
          </a:p>
        </p:txBody>
      </p:sp>
      <p:pic>
        <p:nvPicPr>
          <p:cNvPr id="5" name="Picture 4" descr="glyphosate_pH_aceta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903" y="3488220"/>
            <a:ext cx="9144000" cy="2558206"/>
          </a:xfrm>
          <a:prstGeom prst="rect">
            <a:avLst/>
          </a:prstGeom>
        </p:spPr>
      </p:pic>
      <p:sp>
        <p:nvSpPr>
          <p:cNvPr id="6" name="Content Placeholder 2"/>
          <p:cNvSpPr txBox="1">
            <a:spLocks/>
          </p:cNvSpPr>
          <p:nvPr/>
        </p:nvSpPr>
        <p:spPr>
          <a:xfrm>
            <a:off x="4586940" y="1470575"/>
            <a:ext cx="3864157" cy="1696954"/>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Children with autism had only 3.5 mg/ml acetate in stool samples compared to 5.1 in controls</a:t>
            </a:r>
            <a:r>
              <a:rPr lang="en-US" dirty="0" smtClean="0"/>
              <a:t>.</a:t>
            </a:r>
            <a:r>
              <a:rPr lang="en-US" dirty="0" smtClean="0">
                <a:solidFill>
                  <a:srgbClr val="FF0000"/>
                </a:solidFill>
              </a:rPr>
              <a:t>**</a:t>
            </a:r>
            <a:endParaRPr lang="en-US" dirty="0">
              <a:solidFill>
                <a:srgbClr val="FF0000"/>
              </a:solidFill>
            </a:endParaRPr>
          </a:p>
        </p:txBody>
      </p:sp>
      <p:sp>
        <p:nvSpPr>
          <p:cNvPr id="7" name="TextBox 6"/>
          <p:cNvSpPr txBox="1"/>
          <p:nvPr/>
        </p:nvSpPr>
        <p:spPr>
          <a:xfrm>
            <a:off x="2461618" y="1488421"/>
            <a:ext cx="1285729" cy="400110"/>
          </a:xfrm>
          <a:prstGeom prst="rect">
            <a:avLst/>
          </a:prstGeom>
          <a:noFill/>
        </p:spPr>
        <p:txBody>
          <a:bodyPr wrap="none" rtlCol="0">
            <a:spAutoFit/>
          </a:bodyPr>
          <a:lstStyle/>
          <a:p>
            <a:r>
              <a:rPr lang="en-US" sz="2000" dirty="0" smtClean="0"/>
              <a:t>BTBR mice</a:t>
            </a:r>
            <a:endParaRPr lang="en-US" sz="2000" dirty="0"/>
          </a:p>
        </p:txBody>
      </p:sp>
      <p:sp>
        <p:nvSpPr>
          <p:cNvPr id="8" name="Freeform 7"/>
          <p:cNvSpPr/>
          <p:nvPr/>
        </p:nvSpPr>
        <p:spPr>
          <a:xfrm>
            <a:off x="2166471" y="1897530"/>
            <a:ext cx="762000" cy="582706"/>
          </a:xfrm>
          <a:custGeom>
            <a:avLst/>
            <a:gdLst>
              <a:gd name="connsiteX0" fmla="*/ 762000 w 762000"/>
              <a:gd name="connsiteY0" fmla="*/ 0 h 971177"/>
              <a:gd name="connsiteX1" fmla="*/ 433294 w 762000"/>
              <a:gd name="connsiteY1" fmla="*/ 717177 h 971177"/>
              <a:gd name="connsiteX2" fmla="*/ 0 w 762000"/>
              <a:gd name="connsiteY2" fmla="*/ 971177 h 971177"/>
            </a:gdLst>
            <a:ahLst/>
            <a:cxnLst>
              <a:cxn ang="0">
                <a:pos x="connsiteX0" y="connsiteY0"/>
              </a:cxn>
              <a:cxn ang="0">
                <a:pos x="connsiteX1" y="connsiteY1"/>
              </a:cxn>
              <a:cxn ang="0">
                <a:pos x="connsiteX2" y="connsiteY2"/>
              </a:cxn>
            </a:cxnLst>
            <a:rect l="l" t="t" r="r" b="b"/>
            <a:pathLst>
              <a:path w="762000" h="971177">
                <a:moveTo>
                  <a:pt x="762000" y="0"/>
                </a:moveTo>
                <a:cubicBezTo>
                  <a:pt x="661147" y="277657"/>
                  <a:pt x="560294" y="555314"/>
                  <a:pt x="433294" y="717177"/>
                </a:cubicBezTo>
                <a:cubicBezTo>
                  <a:pt x="306294" y="879040"/>
                  <a:pt x="153147" y="925108"/>
                  <a:pt x="0" y="971177"/>
                </a:cubicBezTo>
              </a:path>
            </a:pathLst>
          </a:custGeom>
          <a:ln w="57150" cmpd="sng">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1585701" y="6211669"/>
            <a:ext cx="6648901" cy="707886"/>
          </a:xfrm>
          <a:prstGeom prst="rect">
            <a:avLst/>
          </a:prstGeom>
          <a:noFill/>
        </p:spPr>
        <p:txBody>
          <a:bodyPr wrap="none" rtlCol="0">
            <a:spAutoFit/>
          </a:bodyPr>
          <a:lstStyle/>
          <a:p>
            <a:r>
              <a:rPr lang="en-US" sz="2000" dirty="0">
                <a:solidFill>
                  <a:srgbClr val="FF0000"/>
                </a:solidFill>
              </a:rPr>
              <a:t>*</a:t>
            </a:r>
            <a:r>
              <a:rPr lang="en-US" sz="2000" dirty="0"/>
              <a:t>LN Nielsen et al. Environmental Pollution 2018;233:364e376</a:t>
            </a:r>
            <a:r>
              <a:rPr lang="en-US" sz="2000" dirty="0" smtClean="0"/>
              <a:t>.</a:t>
            </a:r>
          </a:p>
          <a:p>
            <a:r>
              <a:rPr lang="en-US" sz="2000" dirty="0">
                <a:solidFill>
                  <a:srgbClr val="FF0000"/>
                </a:solidFill>
              </a:rPr>
              <a:t>*</a:t>
            </a:r>
            <a:r>
              <a:rPr lang="en-US" sz="2000" dirty="0" smtClean="0">
                <a:solidFill>
                  <a:srgbClr val="FF0000"/>
                </a:solidFill>
              </a:rPr>
              <a:t>*</a:t>
            </a:r>
            <a:r>
              <a:rPr lang="en-US" sz="2000" dirty="0" smtClean="0"/>
              <a:t>Adams </a:t>
            </a:r>
            <a:r>
              <a:rPr lang="en-US" sz="2000" dirty="0"/>
              <a:t>et al. BMC Gastroenterology 2011; 11:22.</a:t>
            </a:r>
          </a:p>
        </p:txBody>
      </p:sp>
      <p:sp>
        <p:nvSpPr>
          <p:cNvPr id="3" name="TextBox 2"/>
          <p:cNvSpPr txBox="1"/>
          <p:nvPr/>
        </p:nvSpPr>
        <p:spPr>
          <a:xfrm>
            <a:off x="2461618" y="3094814"/>
            <a:ext cx="2165752" cy="400110"/>
          </a:xfrm>
          <a:prstGeom prst="rect">
            <a:avLst/>
          </a:prstGeom>
          <a:noFill/>
        </p:spPr>
        <p:txBody>
          <a:bodyPr wrap="none" rtlCol="0">
            <a:spAutoFit/>
          </a:bodyPr>
          <a:lstStyle/>
          <a:p>
            <a:r>
              <a:rPr lang="en-US" sz="2000" dirty="0" smtClean="0"/>
              <a:t>Glyphosate and pH</a:t>
            </a:r>
            <a:endParaRPr lang="en-US" sz="2000" dirty="0"/>
          </a:p>
        </p:txBody>
      </p:sp>
      <p:sp>
        <p:nvSpPr>
          <p:cNvPr id="10" name="TextBox 9"/>
          <p:cNvSpPr txBox="1"/>
          <p:nvPr/>
        </p:nvSpPr>
        <p:spPr>
          <a:xfrm>
            <a:off x="6491250" y="3094814"/>
            <a:ext cx="2677962" cy="400110"/>
          </a:xfrm>
          <a:prstGeom prst="rect">
            <a:avLst/>
          </a:prstGeom>
          <a:noFill/>
        </p:spPr>
        <p:txBody>
          <a:bodyPr wrap="none" rtlCol="0">
            <a:spAutoFit/>
          </a:bodyPr>
          <a:lstStyle/>
          <a:p>
            <a:r>
              <a:rPr lang="en-US" sz="2000" dirty="0" smtClean="0"/>
              <a:t>Glyphosate and Acetate</a:t>
            </a:r>
            <a:endParaRPr lang="en-US" sz="2000" dirty="0"/>
          </a:p>
        </p:txBody>
      </p:sp>
      <p:sp>
        <p:nvSpPr>
          <p:cNvPr id="11" name="Freeform 10"/>
          <p:cNvSpPr/>
          <p:nvPr/>
        </p:nvSpPr>
        <p:spPr>
          <a:xfrm>
            <a:off x="2598376" y="3518420"/>
            <a:ext cx="1333259" cy="472440"/>
          </a:xfrm>
          <a:custGeom>
            <a:avLst/>
            <a:gdLst>
              <a:gd name="connsiteX0" fmla="*/ 613246 w 1333259"/>
              <a:gd name="connsiteY0" fmla="*/ 29199 h 472440"/>
              <a:gd name="connsiteX1" fmla="*/ 14717 w 1333259"/>
              <a:gd name="connsiteY1" fmla="*/ 58397 h 472440"/>
              <a:gd name="connsiteX2" fmla="*/ 277486 w 1333259"/>
              <a:gd name="connsiteY2" fmla="*/ 467177 h 472440"/>
              <a:gd name="connsiteX3" fmla="*/ 1284767 w 1333259"/>
              <a:gd name="connsiteY3" fmla="*/ 277386 h 472440"/>
              <a:gd name="connsiteX4" fmla="*/ 1124186 w 1333259"/>
              <a:gd name="connsiteY4" fmla="*/ 87596 h 472440"/>
              <a:gd name="connsiteX5" fmla="*/ 686238 w 1333259"/>
              <a:gd name="connsiteY5" fmla="*/ 0 h 47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259" h="472440">
                <a:moveTo>
                  <a:pt x="613246" y="29199"/>
                </a:moveTo>
                <a:cubicBezTo>
                  <a:pt x="341961" y="7300"/>
                  <a:pt x="70677" y="-14599"/>
                  <a:pt x="14717" y="58397"/>
                </a:cubicBezTo>
                <a:cubicBezTo>
                  <a:pt x="-41243" y="131393"/>
                  <a:pt x="65811" y="430679"/>
                  <a:pt x="277486" y="467177"/>
                </a:cubicBezTo>
                <a:cubicBezTo>
                  <a:pt x="489161" y="503675"/>
                  <a:pt x="1143650" y="340649"/>
                  <a:pt x="1284767" y="277386"/>
                </a:cubicBezTo>
                <a:cubicBezTo>
                  <a:pt x="1425884" y="214123"/>
                  <a:pt x="1223941" y="133827"/>
                  <a:pt x="1124186" y="87596"/>
                </a:cubicBezTo>
                <a:cubicBezTo>
                  <a:pt x="1024431" y="41365"/>
                  <a:pt x="686238" y="0"/>
                  <a:pt x="686238" y="0"/>
                </a:cubicBez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6901343" y="3494924"/>
            <a:ext cx="1333259" cy="472440"/>
          </a:xfrm>
          <a:custGeom>
            <a:avLst/>
            <a:gdLst>
              <a:gd name="connsiteX0" fmla="*/ 613246 w 1333259"/>
              <a:gd name="connsiteY0" fmla="*/ 29199 h 472440"/>
              <a:gd name="connsiteX1" fmla="*/ 14717 w 1333259"/>
              <a:gd name="connsiteY1" fmla="*/ 58397 h 472440"/>
              <a:gd name="connsiteX2" fmla="*/ 277486 w 1333259"/>
              <a:gd name="connsiteY2" fmla="*/ 467177 h 472440"/>
              <a:gd name="connsiteX3" fmla="*/ 1284767 w 1333259"/>
              <a:gd name="connsiteY3" fmla="*/ 277386 h 472440"/>
              <a:gd name="connsiteX4" fmla="*/ 1124186 w 1333259"/>
              <a:gd name="connsiteY4" fmla="*/ 87596 h 472440"/>
              <a:gd name="connsiteX5" fmla="*/ 686238 w 1333259"/>
              <a:gd name="connsiteY5" fmla="*/ 0 h 47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259" h="472440">
                <a:moveTo>
                  <a:pt x="613246" y="29199"/>
                </a:moveTo>
                <a:cubicBezTo>
                  <a:pt x="341961" y="7300"/>
                  <a:pt x="70677" y="-14599"/>
                  <a:pt x="14717" y="58397"/>
                </a:cubicBezTo>
                <a:cubicBezTo>
                  <a:pt x="-41243" y="131393"/>
                  <a:pt x="65811" y="430679"/>
                  <a:pt x="277486" y="467177"/>
                </a:cubicBezTo>
                <a:cubicBezTo>
                  <a:pt x="489161" y="503675"/>
                  <a:pt x="1143650" y="340649"/>
                  <a:pt x="1284767" y="277386"/>
                </a:cubicBezTo>
                <a:cubicBezTo>
                  <a:pt x="1425884" y="214123"/>
                  <a:pt x="1223941" y="133827"/>
                  <a:pt x="1124186" y="87596"/>
                </a:cubicBezTo>
                <a:cubicBezTo>
                  <a:pt x="1024431" y="41365"/>
                  <a:pt x="686238" y="0"/>
                  <a:pt x="686238" y="0"/>
                </a:cubicBez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050458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TBR_acetate.png"/>
          <p:cNvPicPr>
            <a:picLocks noGrp="1" noChangeAspect="1"/>
          </p:cNvPicPr>
          <p:nvPr>
            <p:ph idx="1"/>
          </p:nvPr>
        </p:nvPicPr>
        <p:blipFill>
          <a:blip r:embed="rId2">
            <a:extLst>
              <a:ext uri="{28A0092B-C50C-407E-A947-70E740481C1C}">
                <a14:useLocalDpi xmlns:a14="http://schemas.microsoft.com/office/drawing/2010/main" val="0"/>
              </a:ext>
            </a:extLst>
          </a:blip>
          <a:srcRect l="-85171" r="-85171"/>
          <a:stretch>
            <a:fillRect/>
          </a:stretch>
        </p:blipFill>
        <p:spPr>
          <a:xfrm>
            <a:off x="-518147" y="1202917"/>
            <a:ext cx="4155387" cy="2285303"/>
          </a:xfrm>
        </p:spPr>
      </p:pic>
      <p:sp>
        <p:nvSpPr>
          <p:cNvPr id="2" name="Title 1"/>
          <p:cNvSpPr>
            <a:spLocks noGrp="1"/>
          </p:cNvSpPr>
          <p:nvPr>
            <p:ph type="title"/>
          </p:nvPr>
        </p:nvSpPr>
        <p:spPr>
          <a:xfrm>
            <a:off x="0" y="0"/>
            <a:ext cx="8919882" cy="1488421"/>
          </a:xfrm>
        </p:spPr>
        <p:txBody>
          <a:bodyPr>
            <a:noAutofit/>
          </a:bodyPr>
          <a:lstStyle/>
          <a:p>
            <a:r>
              <a:rPr lang="en-US" sz="3600" b="1" dirty="0" smtClean="0"/>
              <a:t>BTBR mice have low acetate, and glyphosate disrupts acetate synthesis in gut</a:t>
            </a:r>
            <a:r>
              <a:rPr lang="en-US" sz="3600" b="1" dirty="0" smtClean="0">
                <a:solidFill>
                  <a:srgbClr val="FF0000"/>
                </a:solidFill>
              </a:rPr>
              <a:t>*</a:t>
            </a:r>
            <a:endParaRPr lang="en-US" sz="3600" b="1" dirty="0">
              <a:solidFill>
                <a:srgbClr val="FF0000"/>
              </a:solidFill>
            </a:endParaRPr>
          </a:p>
        </p:txBody>
      </p:sp>
      <p:pic>
        <p:nvPicPr>
          <p:cNvPr id="5" name="Picture 4" descr="glyphosate_pH_aceta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903" y="3488220"/>
            <a:ext cx="9144000" cy="2558206"/>
          </a:xfrm>
          <a:prstGeom prst="rect">
            <a:avLst/>
          </a:prstGeom>
        </p:spPr>
      </p:pic>
      <p:sp>
        <p:nvSpPr>
          <p:cNvPr id="6" name="Content Placeholder 2"/>
          <p:cNvSpPr txBox="1">
            <a:spLocks/>
          </p:cNvSpPr>
          <p:nvPr/>
        </p:nvSpPr>
        <p:spPr>
          <a:xfrm>
            <a:off x="4586940" y="1470575"/>
            <a:ext cx="3864157" cy="1696954"/>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Children with autism had only 3.5 mg/ml acetate in stool samples compared to 5.1 in controls</a:t>
            </a:r>
            <a:r>
              <a:rPr lang="en-US" dirty="0" smtClean="0"/>
              <a:t>.</a:t>
            </a:r>
            <a:r>
              <a:rPr lang="en-US" dirty="0" smtClean="0">
                <a:solidFill>
                  <a:srgbClr val="FF0000"/>
                </a:solidFill>
              </a:rPr>
              <a:t>**</a:t>
            </a:r>
            <a:endParaRPr lang="en-US" dirty="0">
              <a:solidFill>
                <a:srgbClr val="FF0000"/>
              </a:solidFill>
            </a:endParaRPr>
          </a:p>
        </p:txBody>
      </p:sp>
      <p:sp>
        <p:nvSpPr>
          <p:cNvPr id="7" name="TextBox 6"/>
          <p:cNvSpPr txBox="1"/>
          <p:nvPr/>
        </p:nvSpPr>
        <p:spPr>
          <a:xfrm>
            <a:off x="2461618" y="1488421"/>
            <a:ext cx="1285729" cy="400110"/>
          </a:xfrm>
          <a:prstGeom prst="rect">
            <a:avLst/>
          </a:prstGeom>
          <a:noFill/>
        </p:spPr>
        <p:txBody>
          <a:bodyPr wrap="none" rtlCol="0">
            <a:spAutoFit/>
          </a:bodyPr>
          <a:lstStyle/>
          <a:p>
            <a:r>
              <a:rPr lang="en-US" sz="2000" dirty="0" smtClean="0"/>
              <a:t>BTBR mice</a:t>
            </a:r>
            <a:endParaRPr lang="en-US" sz="2000" dirty="0"/>
          </a:p>
        </p:txBody>
      </p:sp>
      <p:sp>
        <p:nvSpPr>
          <p:cNvPr id="8" name="Freeform 7"/>
          <p:cNvSpPr/>
          <p:nvPr/>
        </p:nvSpPr>
        <p:spPr>
          <a:xfrm>
            <a:off x="2166471" y="1897530"/>
            <a:ext cx="762000" cy="582706"/>
          </a:xfrm>
          <a:custGeom>
            <a:avLst/>
            <a:gdLst>
              <a:gd name="connsiteX0" fmla="*/ 762000 w 762000"/>
              <a:gd name="connsiteY0" fmla="*/ 0 h 971177"/>
              <a:gd name="connsiteX1" fmla="*/ 433294 w 762000"/>
              <a:gd name="connsiteY1" fmla="*/ 717177 h 971177"/>
              <a:gd name="connsiteX2" fmla="*/ 0 w 762000"/>
              <a:gd name="connsiteY2" fmla="*/ 971177 h 971177"/>
            </a:gdLst>
            <a:ahLst/>
            <a:cxnLst>
              <a:cxn ang="0">
                <a:pos x="connsiteX0" y="connsiteY0"/>
              </a:cxn>
              <a:cxn ang="0">
                <a:pos x="connsiteX1" y="connsiteY1"/>
              </a:cxn>
              <a:cxn ang="0">
                <a:pos x="connsiteX2" y="connsiteY2"/>
              </a:cxn>
            </a:cxnLst>
            <a:rect l="l" t="t" r="r" b="b"/>
            <a:pathLst>
              <a:path w="762000" h="971177">
                <a:moveTo>
                  <a:pt x="762000" y="0"/>
                </a:moveTo>
                <a:cubicBezTo>
                  <a:pt x="661147" y="277657"/>
                  <a:pt x="560294" y="555314"/>
                  <a:pt x="433294" y="717177"/>
                </a:cubicBezTo>
                <a:cubicBezTo>
                  <a:pt x="306294" y="879040"/>
                  <a:pt x="153147" y="925108"/>
                  <a:pt x="0" y="971177"/>
                </a:cubicBezTo>
              </a:path>
            </a:pathLst>
          </a:custGeom>
          <a:ln w="57150" cmpd="sng">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itle 1"/>
          <p:cNvSpPr txBox="1">
            <a:spLocks/>
          </p:cNvSpPr>
          <p:nvPr/>
        </p:nvSpPr>
        <p:spPr>
          <a:xfrm>
            <a:off x="457200" y="2015069"/>
            <a:ext cx="8229600" cy="1629469"/>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t>Elevated pH linked to glyphosate exposure results in small intestinal bacterial overgrowth (SIBO)</a:t>
            </a:r>
            <a:endParaRPr lang="en-US" sz="2800" dirty="0">
              <a:solidFill>
                <a:srgbClr val="FF0000"/>
              </a:solidFill>
            </a:endParaRPr>
          </a:p>
        </p:txBody>
      </p:sp>
    </p:spTree>
    <p:extLst>
      <p:ext uri="{BB962C8B-B14F-4D97-AF65-F5344CB8AC3E}">
        <p14:creationId xmlns:p14="http://schemas.microsoft.com/office/powerpoint/2010/main" val="46212358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Acetate synthesis </a:t>
            </a:r>
            <a:r>
              <a:rPr lang="en-US" b="1" dirty="0" smtClean="0"/>
              <a:t>by gut microbes depends </a:t>
            </a:r>
            <a:r>
              <a:rPr lang="en-US" b="1" dirty="0"/>
              <a:t>on </a:t>
            </a:r>
            <a:r>
              <a:rPr lang="en-US" b="1" dirty="0" smtClean="0"/>
              <a:t>glycine </a:t>
            </a:r>
            <a:r>
              <a:rPr lang="en-US" b="1" dirty="0"/>
              <a:t>and </a:t>
            </a:r>
            <a:r>
              <a:rPr lang="en-US" b="1" dirty="0" err="1" smtClean="0"/>
              <a:t>folate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924345" y="2280650"/>
            <a:ext cx="7031720" cy="2166408"/>
          </a:xfrm>
          <a:solidFill>
            <a:srgbClr val="FFFA97"/>
          </a:solidFill>
          <a:ln>
            <a:solidFill>
              <a:srgbClr val="000000"/>
            </a:solidFill>
          </a:ln>
        </p:spPr>
        <p:txBody>
          <a:bodyPr vert="horz" lIns="91440" tIns="45720" rIns="91440" bIns="45720" rtlCol="0" anchor="ctr">
            <a:noAutofit/>
          </a:bodyPr>
          <a:lstStyle/>
          <a:p>
            <a:pPr marL="0" algn="ctr">
              <a:spcBef>
                <a:spcPct val="0"/>
              </a:spcBef>
              <a:buNone/>
            </a:pPr>
            <a:r>
              <a:rPr lang="en-US" sz="2800" dirty="0">
                <a:latin typeface="+mj-lt"/>
                <a:ea typeface="+mj-ea"/>
                <a:cs typeface="+mj-cs"/>
              </a:rPr>
              <a:t>"The </a:t>
            </a:r>
            <a:r>
              <a:rPr lang="en-US" sz="2800" i="1" dirty="0">
                <a:solidFill>
                  <a:srgbClr val="FF0000"/>
                </a:solidFill>
                <a:latin typeface="+mj-lt"/>
                <a:ea typeface="+mj-ea"/>
                <a:cs typeface="+mj-cs"/>
              </a:rPr>
              <a:t>glycine</a:t>
            </a:r>
            <a:r>
              <a:rPr lang="en-US" sz="2800" dirty="0">
                <a:latin typeface="+mj-lt"/>
                <a:ea typeface="+mj-ea"/>
                <a:cs typeface="+mj-cs"/>
              </a:rPr>
              <a:t> is converted to serine by the addition of </a:t>
            </a:r>
            <a:r>
              <a:rPr lang="en-US" sz="2800" dirty="0" err="1">
                <a:latin typeface="+mj-lt"/>
                <a:ea typeface="+mj-ea"/>
                <a:cs typeface="+mj-cs"/>
              </a:rPr>
              <a:t>methylenetetrahydrofolate</a:t>
            </a:r>
            <a:r>
              <a:rPr lang="en-US" sz="2800" dirty="0">
                <a:latin typeface="+mj-lt"/>
                <a:ea typeface="+mj-ea"/>
                <a:cs typeface="+mj-cs"/>
              </a:rPr>
              <a:t>, and the resulting serine is converted to pyruvate, which is </a:t>
            </a:r>
            <a:r>
              <a:rPr lang="en-US" sz="2800" dirty="0" err="1">
                <a:latin typeface="+mj-lt"/>
                <a:ea typeface="+mj-ea"/>
                <a:cs typeface="+mj-cs"/>
              </a:rPr>
              <a:t>decarboxylated</a:t>
            </a:r>
            <a:r>
              <a:rPr lang="en-US" sz="2800" dirty="0">
                <a:latin typeface="+mj-lt"/>
                <a:ea typeface="+mj-ea"/>
                <a:cs typeface="+mj-cs"/>
              </a:rPr>
              <a:t> to form </a:t>
            </a:r>
            <a:r>
              <a:rPr lang="en-US" sz="2800" i="1" dirty="0">
                <a:solidFill>
                  <a:srgbClr val="FF0000"/>
                </a:solidFill>
                <a:latin typeface="+mj-lt"/>
                <a:ea typeface="+mj-ea"/>
                <a:cs typeface="+mj-cs"/>
              </a:rPr>
              <a:t>acetate</a:t>
            </a:r>
            <a:r>
              <a:rPr lang="en-US" sz="2800" dirty="0">
                <a:latin typeface="+mj-lt"/>
                <a:ea typeface="+mj-ea"/>
                <a:cs typeface="+mj-cs"/>
              </a:rPr>
              <a:t>.”</a:t>
            </a:r>
          </a:p>
        </p:txBody>
      </p:sp>
      <p:sp>
        <p:nvSpPr>
          <p:cNvPr id="4" name="TextBox 3"/>
          <p:cNvSpPr txBox="1"/>
          <p:nvPr/>
        </p:nvSpPr>
        <p:spPr>
          <a:xfrm>
            <a:off x="1211658" y="6224407"/>
            <a:ext cx="6991918" cy="400110"/>
          </a:xfrm>
          <a:prstGeom prst="rect">
            <a:avLst/>
          </a:prstGeom>
          <a:noFill/>
        </p:spPr>
        <p:txBody>
          <a:bodyPr wrap="none" rtlCol="0">
            <a:spAutoFit/>
          </a:bodyPr>
          <a:lstStyle/>
          <a:p>
            <a:r>
              <a:rPr lang="en-US" sz="2000" dirty="0">
                <a:solidFill>
                  <a:srgbClr val="FF0000"/>
                </a:solidFill>
              </a:rPr>
              <a:t>*</a:t>
            </a:r>
            <a:r>
              <a:rPr lang="en-US" sz="2000" dirty="0"/>
              <a:t>LJ </a:t>
            </a:r>
            <a:r>
              <a:rPr lang="en-US" sz="2000" dirty="0" err="1"/>
              <a:t>Waber</a:t>
            </a:r>
            <a:r>
              <a:rPr lang="en-US" sz="2000" dirty="0"/>
              <a:t> and HG Wood. J </a:t>
            </a:r>
            <a:r>
              <a:rPr lang="en-US" sz="2000" dirty="0" err="1"/>
              <a:t>Bacteriol</a:t>
            </a:r>
            <a:r>
              <a:rPr lang="en-US" sz="2000" dirty="0"/>
              <a:t>. 1979 Nov; 140(2): 468–478.</a:t>
            </a:r>
          </a:p>
        </p:txBody>
      </p:sp>
    </p:spTree>
    <p:extLst>
      <p:ext uri="{BB962C8B-B14F-4D97-AF65-F5344CB8AC3E}">
        <p14:creationId xmlns:p14="http://schemas.microsoft.com/office/powerpoint/2010/main" val="239099259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ndyb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4356" y="1077873"/>
            <a:ext cx="3246293" cy="1826040"/>
          </a:xfrm>
          <a:prstGeom prst="rect">
            <a:avLst/>
          </a:prstGeom>
        </p:spPr>
      </p:pic>
      <p:sp>
        <p:nvSpPr>
          <p:cNvPr id="2" name="Title 1"/>
          <p:cNvSpPr>
            <a:spLocks noGrp="1"/>
          </p:cNvSpPr>
          <p:nvPr>
            <p:ph type="title"/>
          </p:nvPr>
        </p:nvSpPr>
        <p:spPr>
          <a:xfrm>
            <a:off x="243699" y="0"/>
            <a:ext cx="8900301" cy="1143000"/>
          </a:xfrm>
        </p:spPr>
        <p:txBody>
          <a:bodyPr>
            <a:normAutofit fontScale="90000"/>
          </a:bodyPr>
          <a:lstStyle/>
          <a:p>
            <a:r>
              <a:rPr lang="en-US" b="1" dirty="0"/>
              <a:t>Sulfur Reducing Bacterial Overgrowth with Diet High in Simple Sugars and </a:t>
            </a:r>
            <a:r>
              <a:rPr lang="en-US" b="1" dirty="0" smtClean="0"/>
              <a:t>Fat</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29196" y="1143000"/>
            <a:ext cx="9144001" cy="4823472"/>
          </a:xfrm>
        </p:spPr>
        <p:txBody>
          <a:bodyPr>
            <a:noAutofit/>
          </a:bodyPr>
          <a:lstStyle/>
          <a:p>
            <a:r>
              <a:rPr lang="en-US" sz="2400" dirty="0"/>
              <a:t>Mouse study, two </a:t>
            </a:r>
            <a:r>
              <a:rPr lang="en-US" sz="2400" dirty="0" smtClean="0"/>
              <a:t>diets</a:t>
            </a:r>
          </a:p>
          <a:p>
            <a:pPr marL="971550" lvl="1" indent="-514350">
              <a:buFont typeface="+mj-lt"/>
              <a:buAutoNum type="arabicPeriod"/>
            </a:pPr>
            <a:r>
              <a:rPr lang="en-US" sz="2000" dirty="0" smtClean="0"/>
              <a:t>High </a:t>
            </a:r>
            <a:r>
              <a:rPr lang="en-US" sz="2000" dirty="0"/>
              <a:t>fat, high simple </a:t>
            </a:r>
            <a:r>
              <a:rPr lang="en-US" sz="2000" dirty="0" smtClean="0"/>
              <a:t>sugars</a:t>
            </a:r>
          </a:p>
          <a:p>
            <a:pPr marL="971550" lvl="1" indent="-514350">
              <a:buFont typeface="+mj-lt"/>
              <a:buAutoNum type="arabicPeriod"/>
            </a:pPr>
            <a:r>
              <a:rPr lang="en-US" sz="2000" dirty="0" smtClean="0"/>
              <a:t>Low </a:t>
            </a:r>
            <a:r>
              <a:rPr lang="en-US" sz="2000" dirty="0"/>
              <a:t>fat, high complex </a:t>
            </a:r>
            <a:r>
              <a:rPr lang="en-US" sz="2000" dirty="0" smtClean="0"/>
              <a:t>carbohydrates</a:t>
            </a:r>
            <a:endParaRPr lang="en-US" sz="2400" dirty="0"/>
          </a:p>
          <a:p>
            <a:r>
              <a:rPr lang="en-US" sz="2400" dirty="0"/>
              <a:t>Mice fed diet (1) had overgrowth of </a:t>
            </a:r>
            <a:r>
              <a:rPr lang="en-US" sz="2400" dirty="0" smtClean="0"/>
              <a:t>                                              </a:t>
            </a:r>
            <a:r>
              <a:rPr lang="en-US" sz="2400" dirty="0" err="1" smtClean="0"/>
              <a:t>Desulfovibrio</a:t>
            </a:r>
            <a:r>
              <a:rPr lang="en-US" sz="2400" dirty="0" smtClean="0"/>
              <a:t> </a:t>
            </a:r>
            <a:r>
              <a:rPr lang="en-US" sz="2400" dirty="0"/>
              <a:t>due to extraction of sulfate from host </a:t>
            </a:r>
            <a:r>
              <a:rPr lang="en-US" sz="2400" dirty="0" err="1" smtClean="0"/>
              <a:t>mucins</a:t>
            </a:r>
            <a:endParaRPr lang="en-US" sz="2400" dirty="0"/>
          </a:p>
          <a:p>
            <a:pPr lvl="1"/>
            <a:r>
              <a:rPr lang="en-US" sz="2400" dirty="0"/>
              <a:t>Associated with low levels of </a:t>
            </a:r>
            <a:r>
              <a:rPr lang="en-US" sz="2400" dirty="0" smtClean="0"/>
              <a:t>short </a:t>
            </a:r>
            <a:r>
              <a:rPr lang="en-US" sz="2400" dirty="0"/>
              <a:t>chain fatty acids, acetate </a:t>
            </a:r>
            <a:r>
              <a:rPr lang="en-US" sz="2400" dirty="0" smtClean="0"/>
              <a:t>    and </a:t>
            </a:r>
            <a:r>
              <a:rPr lang="en-US" sz="2400" dirty="0"/>
              <a:t>propionate</a:t>
            </a:r>
          </a:p>
          <a:p>
            <a:r>
              <a:rPr lang="en-US" sz="2400" dirty="0"/>
              <a:t>High levels of H</a:t>
            </a:r>
            <a:r>
              <a:rPr lang="en-US" sz="2400" baseline="-25000" dirty="0"/>
              <a:t>2</a:t>
            </a:r>
            <a:r>
              <a:rPr lang="en-US" sz="2400" dirty="0"/>
              <a:t>S led to suppression of </a:t>
            </a:r>
            <a:r>
              <a:rPr lang="en-US" sz="2400" dirty="0" smtClean="0"/>
              <a:t>cytochrome </a:t>
            </a:r>
            <a:r>
              <a:rPr lang="en-US" sz="2400" dirty="0"/>
              <a:t>c oxidase in the mitochondria of host colonic cells</a:t>
            </a:r>
          </a:p>
          <a:p>
            <a:pPr lvl="1"/>
            <a:r>
              <a:rPr lang="en-US" sz="2400" dirty="0"/>
              <a:t>Lower metabolic </a:t>
            </a:r>
            <a:r>
              <a:rPr lang="en-US" sz="2400" dirty="0" smtClean="0"/>
              <a:t>activity; Reduced </a:t>
            </a:r>
            <a:r>
              <a:rPr lang="en-US" sz="2400" dirty="0"/>
              <a:t>uptake of nutrients.</a:t>
            </a:r>
          </a:p>
          <a:p>
            <a:r>
              <a:rPr lang="en-US" sz="2400" dirty="0"/>
              <a:t>These results are consistent with observations of </a:t>
            </a:r>
            <a:r>
              <a:rPr lang="en-US" sz="2400" dirty="0" err="1"/>
              <a:t>Desulfovibrio</a:t>
            </a:r>
            <a:r>
              <a:rPr lang="en-US" sz="2400" dirty="0"/>
              <a:t> overgrowth, low acetate and propionate, and reduced nutrient uptake linked to </a:t>
            </a:r>
            <a:r>
              <a:rPr lang="en-US" sz="2400" dirty="0" smtClean="0"/>
              <a:t>autism</a:t>
            </a:r>
            <a:endParaRPr lang="en-US" sz="2400" dirty="0"/>
          </a:p>
          <a:p>
            <a:endParaRPr lang="en-US" sz="2400" dirty="0"/>
          </a:p>
        </p:txBody>
      </p:sp>
      <p:sp>
        <p:nvSpPr>
          <p:cNvPr id="4" name="TextBox 3"/>
          <p:cNvSpPr txBox="1"/>
          <p:nvPr/>
        </p:nvSpPr>
        <p:spPr>
          <a:xfrm>
            <a:off x="1197059" y="6423672"/>
            <a:ext cx="8031991" cy="400110"/>
          </a:xfrm>
          <a:prstGeom prst="rect">
            <a:avLst/>
          </a:prstGeom>
          <a:noFill/>
        </p:spPr>
        <p:txBody>
          <a:bodyPr wrap="none" rtlCol="0">
            <a:spAutoFit/>
          </a:bodyPr>
          <a:lstStyle/>
          <a:p>
            <a:r>
              <a:rPr lang="nb-NO" sz="2000" dirty="0">
                <a:solidFill>
                  <a:srgbClr val="FF0000"/>
                </a:solidFill>
              </a:rPr>
              <a:t>*</a:t>
            </a:r>
            <a:r>
              <a:rPr lang="nb-NO" sz="2000" dirty="0"/>
              <a:t>FE </a:t>
            </a:r>
            <a:r>
              <a:rPr lang="nb-NO" sz="2000" dirty="0" err="1"/>
              <a:t>Rey</a:t>
            </a:r>
            <a:r>
              <a:rPr lang="nb-NO" sz="2000" dirty="0"/>
              <a:t> et al. </a:t>
            </a:r>
            <a:r>
              <a:rPr lang="nb-NO" sz="2000" dirty="0" err="1"/>
              <a:t>Proc</a:t>
            </a:r>
            <a:r>
              <a:rPr lang="nb-NO" sz="2000" dirty="0"/>
              <a:t> </a:t>
            </a:r>
            <a:r>
              <a:rPr lang="nb-NO" sz="2000" dirty="0" err="1"/>
              <a:t>Natl</a:t>
            </a:r>
            <a:r>
              <a:rPr lang="nb-NO" sz="2000" dirty="0"/>
              <a:t> </a:t>
            </a:r>
            <a:r>
              <a:rPr lang="nb-NO" sz="2000" dirty="0" err="1"/>
              <a:t>Acad</a:t>
            </a:r>
            <a:r>
              <a:rPr lang="nb-NO" sz="2000" dirty="0"/>
              <a:t> </a:t>
            </a:r>
            <a:r>
              <a:rPr lang="nb-NO" sz="2000" dirty="0" err="1"/>
              <a:t>Sci</a:t>
            </a:r>
            <a:r>
              <a:rPr lang="nb-NO" sz="2000" dirty="0"/>
              <a:t> U S A. 2013 </a:t>
            </a:r>
            <a:r>
              <a:rPr lang="nb-NO" sz="2000" dirty="0" err="1"/>
              <a:t>Aug</a:t>
            </a:r>
            <a:r>
              <a:rPr lang="nb-NO" sz="2000" dirty="0"/>
              <a:t> 13; 110(33): 13582-13587.</a:t>
            </a:r>
            <a:endParaRPr lang="en-US" sz="2000" dirty="0"/>
          </a:p>
        </p:txBody>
      </p:sp>
    </p:spTree>
    <p:extLst>
      <p:ext uri="{BB962C8B-B14F-4D97-AF65-F5344CB8AC3E}">
        <p14:creationId xmlns:p14="http://schemas.microsoft.com/office/powerpoint/2010/main" val="220077139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ndyb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4356" y="1077873"/>
            <a:ext cx="3246293" cy="1826040"/>
          </a:xfrm>
          <a:prstGeom prst="rect">
            <a:avLst/>
          </a:prstGeom>
        </p:spPr>
      </p:pic>
      <p:sp>
        <p:nvSpPr>
          <p:cNvPr id="2" name="Title 1"/>
          <p:cNvSpPr>
            <a:spLocks noGrp="1"/>
          </p:cNvSpPr>
          <p:nvPr>
            <p:ph type="title"/>
          </p:nvPr>
        </p:nvSpPr>
        <p:spPr>
          <a:xfrm>
            <a:off x="243699" y="0"/>
            <a:ext cx="8900301" cy="1143000"/>
          </a:xfrm>
        </p:spPr>
        <p:txBody>
          <a:bodyPr>
            <a:normAutofit fontScale="90000"/>
          </a:bodyPr>
          <a:lstStyle/>
          <a:p>
            <a:r>
              <a:rPr lang="en-US" b="1" dirty="0"/>
              <a:t>Sulfur Reducing Bacterial Overgrowth with Diet High in Simple Sugars and </a:t>
            </a:r>
            <a:r>
              <a:rPr lang="en-US" b="1" dirty="0" smtClean="0"/>
              <a:t>Fat</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29196" y="1143000"/>
            <a:ext cx="9144001" cy="4823472"/>
          </a:xfrm>
        </p:spPr>
        <p:txBody>
          <a:bodyPr>
            <a:noAutofit/>
          </a:bodyPr>
          <a:lstStyle/>
          <a:p>
            <a:r>
              <a:rPr lang="en-US" sz="2400" dirty="0"/>
              <a:t>Mouse study, two </a:t>
            </a:r>
            <a:r>
              <a:rPr lang="en-US" sz="2400" dirty="0" smtClean="0"/>
              <a:t>diets</a:t>
            </a:r>
          </a:p>
          <a:p>
            <a:pPr marL="971550" lvl="1" indent="-514350">
              <a:buFont typeface="+mj-lt"/>
              <a:buAutoNum type="arabicPeriod"/>
            </a:pPr>
            <a:r>
              <a:rPr lang="en-US" sz="2000" dirty="0" smtClean="0"/>
              <a:t>High </a:t>
            </a:r>
            <a:r>
              <a:rPr lang="en-US" sz="2000" dirty="0"/>
              <a:t>fat, high simple </a:t>
            </a:r>
            <a:r>
              <a:rPr lang="en-US" sz="2000" dirty="0" smtClean="0"/>
              <a:t>sugars</a:t>
            </a:r>
          </a:p>
          <a:p>
            <a:pPr marL="971550" lvl="1" indent="-514350">
              <a:buFont typeface="+mj-lt"/>
              <a:buAutoNum type="arabicPeriod"/>
            </a:pPr>
            <a:r>
              <a:rPr lang="en-US" sz="2000" dirty="0" smtClean="0"/>
              <a:t>Low </a:t>
            </a:r>
            <a:r>
              <a:rPr lang="en-US" sz="2000" dirty="0"/>
              <a:t>fat, high complex </a:t>
            </a:r>
            <a:r>
              <a:rPr lang="en-US" sz="2000" dirty="0" smtClean="0"/>
              <a:t>carbohydrates</a:t>
            </a:r>
            <a:endParaRPr lang="en-US" sz="2400" dirty="0"/>
          </a:p>
          <a:p>
            <a:r>
              <a:rPr lang="en-US" sz="2400" dirty="0"/>
              <a:t>Mice fed diet (1) had overgrowth of </a:t>
            </a:r>
            <a:r>
              <a:rPr lang="en-US" sz="2400" dirty="0" smtClean="0"/>
              <a:t>                                              </a:t>
            </a:r>
            <a:r>
              <a:rPr lang="en-US" sz="2400" dirty="0" err="1" smtClean="0"/>
              <a:t>Desulfovibrio</a:t>
            </a:r>
            <a:r>
              <a:rPr lang="en-US" sz="2400" dirty="0" smtClean="0"/>
              <a:t> </a:t>
            </a:r>
            <a:r>
              <a:rPr lang="en-US" sz="2400" dirty="0"/>
              <a:t>due to extraction of sulfate from host </a:t>
            </a:r>
            <a:r>
              <a:rPr lang="en-US" sz="2400" dirty="0" err="1" smtClean="0"/>
              <a:t>mucins</a:t>
            </a:r>
            <a:endParaRPr lang="en-US" sz="2400" dirty="0"/>
          </a:p>
          <a:p>
            <a:pPr lvl="1"/>
            <a:r>
              <a:rPr lang="en-US" sz="2400" dirty="0"/>
              <a:t>Associated with low levels of </a:t>
            </a:r>
            <a:r>
              <a:rPr lang="en-US" sz="2400" dirty="0" smtClean="0"/>
              <a:t>short </a:t>
            </a:r>
            <a:r>
              <a:rPr lang="en-US" sz="2400" dirty="0"/>
              <a:t>chain fatty acids, acetate </a:t>
            </a:r>
            <a:r>
              <a:rPr lang="en-US" sz="2400" dirty="0" smtClean="0"/>
              <a:t>    and </a:t>
            </a:r>
            <a:r>
              <a:rPr lang="en-US" sz="2400" dirty="0"/>
              <a:t>propionate</a:t>
            </a:r>
          </a:p>
          <a:p>
            <a:r>
              <a:rPr lang="en-US" sz="2400" dirty="0"/>
              <a:t>High levels of H</a:t>
            </a:r>
            <a:r>
              <a:rPr lang="en-US" sz="2400" baseline="-25000" dirty="0"/>
              <a:t>2</a:t>
            </a:r>
            <a:r>
              <a:rPr lang="en-US" sz="2400" dirty="0"/>
              <a:t>S led to suppression of of cytochrome c oxidase in the mitochondria of host colonic cells</a:t>
            </a:r>
          </a:p>
          <a:p>
            <a:pPr lvl="1"/>
            <a:r>
              <a:rPr lang="en-US" sz="2400" dirty="0"/>
              <a:t>Lower metabolic </a:t>
            </a:r>
            <a:r>
              <a:rPr lang="en-US" sz="2400" dirty="0" smtClean="0"/>
              <a:t>activity; Reduced </a:t>
            </a:r>
            <a:r>
              <a:rPr lang="en-US" sz="2400" dirty="0"/>
              <a:t>uptake of nutrients.</a:t>
            </a:r>
          </a:p>
          <a:p>
            <a:r>
              <a:rPr lang="en-US" sz="2400" dirty="0"/>
              <a:t>These results are consistent with observations of </a:t>
            </a:r>
            <a:r>
              <a:rPr lang="en-US" sz="2400" dirty="0" err="1"/>
              <a:t>Desulfovibrio</a:t>
            </a:r>
            <a:r>
              <a:rPr lang="en-US" sz="2400" dirty="0"/>
              <a:t> overgrowth, low acetate and propionate, and reduced nutrient uptake linked to </a:t>
            </a:r>
            <a:r>
              <a:rPr lang="en-US" sz="2400" dirty="0" smtClean="0"/>
              <a:t>autism</a:t>
            </a:r>
            <a:endParaRPr lang="en-US" sz="2400" dirty="0"/>
          </a:p>
          <a:p>
            <a:endParaRPr lang="en-US" sz="2400" dirty="0"/>
          </a:p>
        </p:txBody>
      </p:sp>
      <p:sp>
        <p:nvSpPr>
          <p:cNvPr id="4" name="TextBox 3"/>
          <p:cNvSpPr txBox="1"/>
          <p:nvPr/>
        </p:nvSpPr>
        <p:spPr>
          <a:xfrm>
            <a:off x="1197059" y="6423672"/>
            <a:ext cx="8031991" cy="400110"/>
          </a:xfrm>
          <a:prstGeom prst="rect">
            <a:avLst/>
          </a:prstGeom>
          <a:noFill/>
        </p:spPr>
        <p:txBody>
          <a:bodyPr wrap="none" rtlCol="0">
            <a:spAutoFit/>
          </a:bodyPr>
          <a:lstStyle/>
          <a:p>
            <a:r>
              <a:rPr lang="nb-NO" sz="2000" dirty="0">
                <a:solidFill>
                  <a:srgbClr val="FF0000"/>
                </a:solidFill>
              </a:rPr>
              <a:t>*</a:t>
            </a:r>
            <a:r>
              <a:rPr lang="nb-NO" sz="2000" dirty="0"/>
              <a:t>FE </a:t>
            </a:r>
            <a:r>
              <a:rPr lang="nb-NO" sz="2000" dirty="0" err="1"/>
              <a:t>Rey</a:t>
            </a:r>
            <a:r>
              <a:rPr lang="nb-NO" sz="2000" dirty="0"/>
              <a:t> et al. </a:t>
            </a:r>
            <a:r>
              <a:rPr lang="nb-NO" sz="2000" dirty="0" err="1"/>
              <a:t>Proc</a:t>
            </a:r>
            <a:r>
              <a:rPr lang="nb-NO" sz="2000" dirty="0"/>
              <a:t> </a:t>
            </a:r>
            <a:r>
              <a:rPr lang="nb-NO" sz="2000" dirty="0" err="1"/>
              <a:t>Natl</a:t>
            </a:r>
            <a:r>
              <a:rPr lang="nb-NO" sz="2000" dirty="0"/>
              <a:t> </a:t>
            </a:r>
            <a:r>
              <a:rPr lang="nb-NO" sz="2000" dirty="0" err="1"/>
              <a:t>Acad</a:t>
            </a:r>
            <a:r>
              <a:rPr lang="nb-NO" sz="2000" dirty="0"/>
              <a:t> </a:t>
            </a:r>
            <a:r>
              <a:rPr lang="nb-NO" sz="2000" dirty="0" err="1"/>
              <a:t>Sci</a:t>
            </a:r>
            <a:r>
              <a:rPr lang="nb-NO" sz="2000" dirty="0"/>
              <a:t> U S A. 2013 </a:t>
            </a:r>
            <a:r>
              <a:rPr lang="nb-NO" sz="2000" dirty="0" err="1"/>
              <a:t>Aug</a:t>
            </a:r>
            <a:r>
              <a:rPr lang="nb-NO" sz="2000" dirty="0"/>
              <a:t> 13; 110(33): 13582-13587.</a:t>
            </a:r>
            <a:endParaRPr lang="en-US" sz="2000" dirty="0"/>
          </a:p>
        </p:txBody>
      </p:sp>
      <p:sp>
        <p:nvSpPr>
          <p:cNvPr id="6" name="Title 1"/>
          <p:cNvSpPr txBox="1">
            <a:spLocks/>
          </p:cNvSpPr>
          <p:nvPr/>
        </p:nvSpPr>
        <p:spPr>
          <a:xfrm>
            <a:off x="656922" y="2310220"/>
            <a:ext cx="7946941" cy="2164300"/>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t>Cheap vegetable-based fats (corn oil, soybean oil, cottonseed oil, canola oil) and simple sugars (cane sugar, beet sugar, high fructose corn syrup) can all be expected to be contaminated with glyphosate </a:t>
            </a:r>
          </a:p>
        </p:txBody>
      </p:sp>
    </p:spTree>
    <p:extLst>
      <p:ext uri="{BB962C8B-B14F-4D97-AF65-F5344CB8AC3E}">
        <p14:creationId xmlns:p14="http://schemas.microsoft.com/office/powerpoint/2010/main" val="39196111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Roundup and GMO Crops</a:t>
            </a:r>
            <a:endParaRPr lang="en-US" b="1" dirty="0"/>
          </a:p>
        </p:txBody>
      </p:sp>
      <p:pic>
        <p:nvPicPr>
          <p:cNvPr id="4" name="Content Placeholder 3" descr="roundup_on_crops.jpg"/>
          <p:cNvPicPr>
            <a:picLocks noGrp="1" noChangeAspect="1"/>
          </p:cNvPicPr>
          <p:nvPr>
            <p:ph idx="1"/>
          </p:nvPr>
        </p:nvPicPr>
        <p:blipFill>
          <a:blip r:embed="rId2">
            <a:extLst>
              <a:ext uri="{28A0092B-C50C-407E-A947-70E740481C1C}">
                <a14:useLocalDpi xmlns:a14="http://schemas.microsoft.com/office/drawing/2010/main" val="0"/>
              </a:ext>
            </a:extLst>
          </a:blip>
          <a:srcRect t="8673" b="8673"/>
          <a:stretch>
            <a:fillRect/>
          </a:stretch>
        </p:blipFill>
        <p:spPr>
          <a:xfrm>
            <a:off x="728133" y="2116666"/>
            <a:ext cx="7823200" cy="4302459"/>
          </a:xfrm>
        </p:spPr>
      </p:pic>
      <p:pic>
        <p:nvPicPr>
          <p:cNvPr id="5" name="Picture 4" descr="sprayweeds-roundu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665" y="2755034"/>
            <a:ext cx="6739467" cy="2087363"/>
          </a:xfrm>
          <a:prstGeom prst="rect">
            <a:avLst/>
          </a:prstGeom>
        </p:spPr>
      </p:pic>
      <p:sp>
        <p:nvSpPr>
          <p:cNvPr id="6" name="Title 1"/>
          <p:cNvSpPr txBox="1">
            <a:spLocks/>
          </p:cNvSpPr>
          <p:nvPr/>
        </p:nvSpPr>
        <p:spPr>
          <a:xfrm>
            <a:off x="609600" y="1125565"/>
            <a:ext cx="8077200" cy="1629469"/>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t> GMO Roundup-Ready corn, soy, canola, sugar beets</a:t>
            </a:r>
          </a:p>
          <a:p>
            <a:r>
              <a:rPr lang="en-US" sz="2800" dirty="0"/>
              <a:t>c</a:t>
            </a:r>
            <a:r>
              <a:rPr lang="en-US" sz="2800" dirty="0" smtClean="0"/>
              <a:t>otton, tobacco and alfalfa</a:t>
            </a:r>
            <a:endParaRPr lang="en-US" sz="2800" dirty="0"/>
          </a:p>
        </p:txBody>
      </p:sp>
      <p:sp>
        <p:nvSpPr>
          <p:cNvPr id="7" name="TextBox 6"/>
          <p:cNvSpPr txBox="1"/>
          <p:nvPr/>
        </p:nvSpPr>
        <p:spPr>
          <a:xfrm>
            <a:off x="2442065" y="2980266"/>
            <a:ext cx="3969731" cy="646331"/>
          </a:xfrm>
          <a:prstGeom prst="rect">
            <a:avLst/>
          </a:prstGeom>
          <a:noFill/>
        </p:spPr>
        <p:txBody>
          <a:bodyPr wrap="none" rtlCol="0">
            <a:spAutoFit/>
          </a:bodyPr>
          <a:lstStyle/>
          <a:p>
            <a:r>
              <a:rPr lang="en-US" sz="3600" dirty="0" smtClean="0"/>
              <a:t>What is glyphosate?</a:t>
            </a:r>
            <a:endParaRPr lang="en-US" sz="3600" dirty="0"/>
          </a:p>
        </p:txBody>
      </p:sp>
    </p:spTree>
    <p:extLst>
      <p:ext uri="{BB962C8B-B14F-4D97-AF65-F5344CB8AC3E}">
        <p14:creationId xmlns:p14="http://schemas.microsoft.com/office/powerpoint/2010/main" val="9653831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Dissimilatory</a:t>
            </a:r>
            <a:r>
              <a:rPr lang="en-US" b="1" dirty="0" smtClean="0"/>
              <a:t> sulfate reduction induced by glyphosate</a:t>
            </a:r>
            <a:endParaRPr lang="en-US" b="1" dirty="0"/>
          </a:p>
        </p:txBody>
      </p:sp>
      <p:sp>
        <p:nvSpPr>
          <p:cNvPr id="3" name="Content Placeholder 2"/>
          <p:cNvSpPr>
            <a:spLocks noGrp="1"/>
          </p:cNvSpPr>
          <p:nvPr>
            <p:ph idx="1"/>
          </p:nvPr>
        </p:nvSpPr>
        <p:spPr/>
        <p:txBody>
          <a:bodyPr>
            <a:normAutofit fontScale="92500" lnSpcReduction="20000"/>
          </a:bodyPr>
          <a:lstStyle/>
          <a:p>
            <a:r>
              <a:rPr lang="en-US" dirty="0"/>
              <a:t>Multiple enzymes involved in </a:t>
            </a:r>
            <a:r>
              <a:rPr lang="en-US" i="1" dirty="0">
                <a:solidFill>
                  <a:srgbClr val="FF0000"/>
                </a:solidFill>
              </a:rPr>
              <a:t>assimilatory</a:t>
            </a:r>
            <a:r>
              <a:rPr lang="en-US" dirty="0">
                <a:solidFill>
                  <a:srgbClr val="FF0000"/>
                </a:solidFill>
              </a:rPr>
              <a:t> </a:t>
            </a:r>
            <a:r>
              <a:rPr lang="en-US" dirty="0"/>
              <a:t>sulfate reduction in E coli are disrupted by glyphosate </a:t>
            </a:r>
            <a:r>
              <a:rPr lang="en-US" sz="3000" dirty="0"/>
              <a:t>(PAPS </a:t>
            </a:r>
            <a:r>
              <a:rPr lang="en-US" sz="3000" dirty="0" err="1"/>
              <a:t>reductase</a:t>
            </a:r>
            <a:r>
              <a:rPr lang="en-US" sz="3000" dirty="0"/>
              <a:t>, APS kinase, sulfite </a:t>
            </a:r>
            <a:r>
              <a:rPr lang="en-US" sz="3000" dirty="0" err="1"/>
              <a:t>reductase</a:t>
            </a:r>
            <a:r>
              <a:rPr lang="en-US" sz="3000" dirty="0"/>
              <a:t>)</a:t>
            </a:r>
            <a:r>
              <a:rPr lang="en-US" dirty="0" smtClean="0">
                <a:solidFill>
                  <a:srgbClr val="FF0000"/>
                </a:solidFill>
              </a:rPr>
              <a:t>*</a:t>
            </a:r>
          </a:p>
          <a:p>
            <a:pPr lvl="1"/>
            <a:r>
              <a:rPr lang="en-US" dirty="0"/>
              <a:t>Causes deficiency in sulfur-containing amino acids</a:t>
            </a:r>
          </a:p>
          <a:p>
            <a:pPr lvl="1"/>
            <a:r>
              <a:rPr lang="en-US" dirty="0"/>
              <a:t>Leads to increase in </a:t>
            </a:r>
            <a:r>
              <a:rPr lang="en-US" dirty="0" err="1"/>
              <a:t>Desulfovibrio</a:t>
            </a:r>
            <a:r>
              <a:rPr lang="en-US" dirty="0"/>
              <a:t> and </a:t>
            </a:r>
            <a:r>
              <a:rPr lang="en-US" dirty="0" err="1"/>
              <a:t>Bilophila</a:t>
            </a:r>
            <a:r>
              <a:rPr lang="en-US" dirty="0"/>
              <a:t> </a:t>
            </a:r>
            <a:r>
              <a:rPr lang="en-US" dirty="0" err="1"/>
              <a:t>wadsworthia</a:t>
            </a:r>
            <a:r>
              <a:rPr lang="en-US" dirty="0"/>
              <a:t> species </a:t>
            </a:r>
          </a:p>
          <a:p>
            <a:pPr lvl="1"/>
            <a:r>
              <a:rPr lang="en-US" i="1" dirty="0" err="1" smtClean="0">
                <a:solidFill>
                  <a:srgbClr val="FF0000"/>
                </a:solidFill>
              </a:rPr>
              <a:t>Dissimilatory</a:t>
            </a:r>
            <a:r>
              <a:rPr lang="en-US" dirty="0" smtClean="0">
                <a:solidFill>
                  <a:srgbClr val="FF0000"/>
                </a:solidFill>
              </a:rPr>
              <a:t> </a:t>
            </a:r>
            <a:r>
              <a:rPr lang="en-US" dirty="0"/>
              <a:t>sulfate reduction </a:t>
            </a:r>
            <a:r>
              <a:rPr lang="en-US" dirty="0" smtClean="0">
                <a:sym typeface="Wingdings"/>
              </a:rPr>
              <a:t></a:t>
            </a:r>
            <a:r>
              <a:rPr lang="en-US" dirty="0" smtClean="0"/>
              <a:t> </a:t>
            </a:r>
            <a:r>
              <a:rPr lang="en-US" dirty="0"/>
              <a:t>excessive hydrogen sulfide </a:t>
            </a:r>
            <a:r>
              <a:rPr lang="en-US" dirty="0" smtClean="0"/>
              <a:t>gas </a:t>
            </a:r>
            <a:r>
              <a:rPr lang="en-US" dirty="0" smtClean="0">
                <a:sym typeface="Wingdings"/>
              </a:rPr>
              <a:t> brain fog</a:t>
            </a:r>
            <a:endParaRPr lang="en-US" dirty="0" smtClean="0"/>
          </a:p>
          <a:p>
            <a:r>
              <a:rPr lang="en-US" dirty="0"/>
              <a:t>Disrupted sulfur assimilation leads to impaired iron absorption</a:t>
            </a:r>
            <a:r>
              <a:rPr lang="en-US" dirty="0">
                <a:solidFill>
                  <a:srgbClr val="FF0000"/>
                </a:solidFill>
              </a:rPr>
              <a:t>**</a:t>
            </a:r>
          </a:p>
          <a:p>
            <a:pPr lvl="1"/>
            <a:r>
              <a:rPr lang="en-US" dirty="0" smtClean="0"/>
              <a:t>Iron deficiency anemia is an epidemic worldwide</a:t>
            </a:r>
            <a:endParaRPr lang="en-US" dirty="0"/>
          </a:p>
        </p:txBody>
      </p:sp>
      <p:sp>
        <p:nvSpPr>
          <p:cNvPr id="4" name="TextBox 3"/>
          <p:cNvSpPr txBox="1"/>
          <p:nvPr/>
        </p:nvSpPr>
        <p:spPr>
          <a:xfrm>
            <a:off x="2802871" y="6140762"/>
            <a:ext cx="5559610" cy="707886"/>
          </a:xfrm>
          <a:prstGeom prst="rect">
            <a:avLst/>
          </a:prstGeom>
          <a:noFill/>
        </p:spPr>
        <p:txBody>
          <a:bodyPr wrap="none" rtlCol="0">
            <a:spAutoFit/>
          </a:bodyPr>
          <a:lstStyle/>
          <a:p>
            <a:r>
              <a:rPr lang="en-US" sz="2000" dirty="0">
                <a:solidFill>
                  <a:srgbClr val="FF0000"/>
                </a:solidFill>
              </a:rPr>
              <a:t>*</a:t>
            </a:r>
            <a:r>
              <a:rPr lang="en-US" sz="2000" dirty="0"/>
              <a:t>W Lu et al. </a:t>
            </a:r>
            <a:r>
              <a:rPr lang="en-US" sz="2000" dirty="0" err="1"/>
              <a:t>Mol</a:t>
            </a:r>
            <a:r>
              <a:rPr lang="en-US" sz="2000" dirty="0"/>
              <a:t> </a:t>
            </a:r>
            <a:r>
              <a:rPr lang="en-US" sz="2000" dirty="0" err="1"/>
              <a:t>Biosyst</a:t>
            </a:r>
            <a:r>
              <a:rPr lang="en-US" sz="2000" dirty="0"/>
              <a:t>. 2013 Mar;9(3):522-30.</a:t>
            </a:r>
          </a:p>
          <a:p>
            <a:r>
              <a:rPr lang="en-US" sz="2000" dirty="0">
                <a:solidFill>
                  <a:srgbClr val="FF0000"/>
                </a:solidFill>
              </a:rPr>
              <a:t>**</a:t>
            </a:r>
            <a:r>
              <a:rPr lang="en-US" sz="2000" dirty="0"/>
              <a:t>BH Hudson et al. PNAS 2018 </a:t>
            </a:r>
            <a:r>
              <a:rPr lang="en-US" sz="2000" dirty="0" err="1"/>
              <a:t>ePub</a:t>
            </a:r>
            <a:r>
              <a:rPr lang="en-US" sz="2000" dirty="0"/>
              <a:t> ahead of print.</a:t>
            </a:r>
          </a:p>
        </p:txBody>
      </p:sp>
    </p:spTree>
    <p:extLst>
      <p:ext uri="{BB962C8B-B14F-4D97-AF65-F5344CB8AC3E}">
        <p14:creationId xmlns:p14="http://schemas.microsoft.com/office/powerpoint/2010/main" val="274300718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Myosin in the Gut</a:t>
            </a:r>
            <a:endParaRPr lang="en-US" b="1" dirty="0"/>
          </a:p>
        </p:txBody>
      </p:sp>
      <p:sp>
        <p:nvSpPr>
          <p:cNvPr id="3" name="Content Placeholder 2"/>
          <p:cNvSpPr>
            <a:spLocks noGrp="1"/>
          </p:cNvSpPr>
          <p:nvPr>
            <p:ph idx="1"/>
          </p:nvPr>
        </p:nvSpPr>
        <p:spPr>
          <a:xfrm>
            <a:off x="457200" y="1417638"/>
            <a:ext cx="8229600" cy="4525963"/>
          </a:xfrm>
        </p:spPr>
        <p:txBody>
          <a:bodyPr>
            <a:normAutofit fontScale="92500" lnSpcReduction="20000"/>
          </a:bodyPr>
          <a:lstStyle/>
          <a:p>
            <a:r>
              <a:rPr lang="en-US" dirty="0" smtClean="0"/>
              <a:t>Myosin is a motor protein found in high levels in skeletal muscles</a:t>
            </a:r>
          </a:p>
          <a:p>
            <a:r>
              <a:rPr lang="en-US" dirty="0" smtClean="0"/>
              <a:t>Myosin is also essential for gut motility (peristalsis) and for the release of bile acids into the upper intestine</a:t>
            </a:r>
          </a:p>
          <a:p>
            <a:r>
              <a:rPr lang="en-US" dirty="0" smtClean="0"/>
              <a:t>Myosin contains a highly conserved glycine at position 699</a:t>
            </a:r>
            <a:r>
              <a:rPr lang="en-US" dirty="0" smtClean="0">
                <a:solidFill>
                  <a:srgbClr val="FF0000"/>
                </a:solidFill>
              </a:rPr>
              <a:t>*</a:t>
            </a:r>
          </a:p>
          <a:p>
            <a:pPr lvl="1"/>
            <a:r>
              <a:rPr lang="en-US" dirty="0" smtClean="0"/>
              <a:t>If this is changed to alanine, the proteins’ contractile ability is reduced to less than 1%.</a:t>
            </a:r>
          </a:p>
          <a:p>
            <a:r>
              <a:rPr lang="en-US" dirty="0" smtClean="0"/>
              <a:t>Glyphosate has been shown in fish studies to suppress myosin expression</a:t>
            </a:r>
            <a:r>
              <a:rPr lang="en-US" dirty="0" smtClean="0">
                <a:solidFill>
                  <a:srgbClr val="FF0000"/>
                </a:solidFill>
              </a:rPr>
              <a:t>**</a:t>
            </a:r>
            <a:endParaRPr lang="en-US" dirty="0">
              <a:solidFill>
                <a:srgbClr val="FF0000"/>
              </a:solidFill>
            </a:endParaRPr>
          </a:p>
        </p:txBody>
      </p:sp>
      <p:sp>
        <p:nvSpPr>
          <p:cNvPr id="4" name="TextBox 3"/>
          <p:cNvSpPr txBox="1"/>
          <p:nvPr/>
        </p:nvSpPr>
        <p:spPr>
          <a:xfrm>
            <a:off x="962401" y="6163231"/>
            <a:ext cx="7073796" cy="646331"/>
          </a:xfrm>
          <a:prstGeom prst="rect">
            <a:avLst/>
          </a:prstGeom>
          <a:noFill/>
        </p:spPr>
        <p:txBody>
          <a:bodyPr wrap="none" rtlCol="0">
            <a:spAutoFit/>
          </a:bodyPr>
          <a:lstStyle/>
          <a:p>
            <a:r>
              <a:rPr lang="en-US" dirty="0" smtClean="0">
                <a:solidFill>
                  <a:srgbClr val="FF0000"/>
                </a:solidFill>
              </a:rPr>
              <a:t>*</a:t>
            </a:r>
            <a:r>
              <a:rPr lang="en-US" dirty="0" smtClean="0"/>
              <a:t>F </a:t>
            </a:r>
            <a:r>
              <a:rPr lang="en-US" dirty="0" err="1"/>
              <a:t>Kinose</a:t>
            </a:r>
            <a:r>
              <a:rPr lang="en-US" dirty="0"/>
              <a:t> et al. The Journal of Cell Biology 1996;134(4): 895-909. </a:t>
            </a:r>
            <a:endParaRPr lang="en-US" dirty="0" smtClean="0"/>
          </a:p>
          <a:p>
            <a:r>
              <a:rPr lang="en-US" dirty="0" smtClean="0">
                <a:solidFill>
                  <a:srgbClr val="FF0000"/>
                </a:solidFill>
              </a:rPr>
              <a:t>**</a:t>
            </a:r>
            <a:r>
              <a:rPr lang="en-US" dirty="0" smtClean="0"/>
              <a:t>Ana </a:t>
            </a:r>
            <a:r>
              <a:rPr lang="en-US" dirty="0"/>
              <a:t>Paula </a:t>
            </a:r>
            <a:r>
              <a:rPr lang="en-US" dirty="0" err="1"/>
              <a:t>Rezende</a:t>
            </a:r>
            <a:r>
              <a:rPr lang="en-US" dirty="0"/>
              <a:t> dos Santos et al., Chemosphere 2017;168:933e943.</a:t>
            </a:r>
          </a:p>
        </p:txBody>
      </p:sp>
    </p:spTree>
    <p:extLst>
      <p:ext uri="{BB962C8B-B14F-4D97-AF65-F5344CB8AC3E}">
        <p14:creationId xmlns:p14="http://schemas.microsoft.com/office/powerpoint/2010/main" val="64698598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Myosin in the Gut</a:t>
            </a:r>
            <a:endParaRPr lang="en-US" b="1" dirty="0"/>
          </a:p>
        </p:txBody>
      </p:sp>
      <p:sp>
        <p:nvSpPr>
          <p:cNvPr id="3" name="Content Placeholder 2"/>
          <p:cNvSpPr>
            <a:spLocks noGrp="1"/>
          </p:cNvSpPr>
          <p:nvPr>
            <p:ph idx="1"/>
          </p:nvPr>
        </p:nvSpPr>
        <p:spPr>
          <a:xfrm>
            <a:off x="457200" y="1417638"/>
            <a:ext cx="8229600" cy="4525963"/>
          </a:xfrm>
        </p:spPr>
        <p:txBody>
          <a:bodyPr>
            <a:normAutofit fontScale="92500" lnSpcReduction="20000"/>
          </a:bodyPr>
          <a:lstStyle/>
          <a:p>
            <a:r>
              <a:rPr lang="en-US" dirty="0" smtClean="0"/>
              <a:t>Myosin is a motor protein found in high levels in skeletal muscles</a:t>
            </a:r>
          </a:p>
          <a:p>
            <a:r>
              <a:rPr lang="en-US" dirty="0" smtClean="0"/>
              <a:t>Myosin is also essential for gut motility (peristalsis) and for the release of bile acids into the upper intestine</a:t>
            </a:r>
          </a:p>
          <a:p>
            <a:r>
              <a:rPr lang="en-US" dirty="0" smtClean="0"/>
              <a:t>Myosin contains a highly conserved glycine at position 699</a:t>
            </a:r>
            <a:r>
              <a:rPr lang="en-US" dirty="0" smtClean="0">
                <a:solidFill>
                  <a:srgbClr val="FF0000"/>
                </a:solidFill>
              </a:rPr>
              <a:t>*</a:t>
            </a:r>
          </a:p>
          <a:p>
            <a:pPr lvl="1"/>
            <a:r>
              <a:rPr lang="en-US" dirty="0" smtClean="0"/>
              <a:t>If this is changed to alanine, the proteins’ contractile ability is reduced to less than 1%.</a:t>
            </a:r>
          </a:p>
          <a:p>
            <a:r>
              <a:rPr lang="en-US" dirty="0" smtClean="0"/>
              <a:t>Glyphosate has been shown in fish studies to suppress myosin expression</a:t>
            </a:r>
            <a:r>
              <a:rPr lang="en-US" dirty="0" smtClean="0">
                <a:solidFill>
                  <a:srgbClr val="FF0000"/>
                </a:solidFill>
              </a:rPr>
              <a:t>**</a:t>
            </a:r>
            <a:endParaRPr lang="en-US" dirty="0">
              <a:solidFill>
                <a:srgbClr val="FF0000"/>
              </a:solidFill>
            </a:endParaRPr>
          </a:p>
        </p:txBody>
      </p:sp>
      <p:sp>
        <p:nvSpPr>
          <p:cNvPr id="4" name="TextBox 3"/>
          <p:cNvSpPr txBox="1"/>
          <p:nvPr/>
        </p:nvSpPr>
        <p:spPr>
          <a:xfrm>
            <a:off x="962401" y="6163231"/>
            <a:ext cx="7355850" cy="400110"/>
          </a:xfrm>
          <a:prstGeom prst="rect">
            <a:avLst/>
          </a:prstGeom>
          <a:noFill/>
        </p:spPr>
        <p:txBody>
          <a:bodyPr wrap="none" rtlCol="0">
            <a:spAutoFit/>
          </a:bodyPr>
          <a:lstStyle/>
          <a:p>
            <a:r>
              <a:rPr lang="en-US" sz="2000" dirty="0" smtClean="0">
                <a:solidFill>
                  <a:srgbClr val="FF0000"/>
                </a:solidFill>
              </a:rPr>
              <a:t>*</a:t>
            </a:r>
            <a:r>
              <a:rPr lang="en-US" sz="2000" dirty="0" smtClean="0"/>
              <a:t>AC </a:t>
            </a:r>
            <a:r>
              <a:rPr lang="en-US" sz="2000" dirty="0" err="1"/>
              <a:t>Dukowicz</a:t>
            </a:r>
            <a:r>
              <a:rPr lang="en-US" sz="2000" dirty="0"/>
              <a:t> et al. </a:t>
            </a:r>
            <a:r>
              <a:rPr lang="en-US" sz="2000" dirty="0" err="1"/>
              <a:t>Gastroenterol</a:t>
            </a:r>
            <a:r>
              <a:rPr lang="en-US" sz="2000" dirty="0"/>
              <a:t> </a:t>
            </a:r>
            <a:r>
              <a:rPr lang="en-US" sz="2000" dirty="0" err="1"/>
              <a:t>Hepatol</a:t>
            </a:r>
            <a:r>
              <a:rPr lang="en-US" sz="2000" dirty="0"/>
              <a:t> (N Y) 2007; 3(2): 112-122.</a:t>
            </a:r>
          </a:p>
        </p:txBody>
      </p:sp>
      <p:sp>
        <p:nvSpPr>
          <p:cNvPr id="5" name="Title 1"/>
          <p:cNvSpPr txBox="1">
            <a:spLocks/>
          </p:cNvSpPr>
          <p:nvPr/>
        </p:nvSpPr>
        <p:spPr>
          <a:xfrm>
            <a:off x="774917" y="2018234"/>
            <a:ext cx="7353082" cy="2164300"/>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t>SIBO (Small Intestinal Bacterial Overgrowth)        is associated with impaired peristalsis</a:t>
            </a:r>
            <a:r>
              <a:rPr lang="en-US" sz="2800" dirty="0">
                <a:solidFill>
                  <a:srgbClr val="FF0000"/>
                </a:solidFill>
              </a:rPr>
              <a:t>*</a:t>
            </a:r>
            <a:endParaRPr lang="en-US" sz="2800" dirty="0" smtClean="0"/>
          </a:p>
        </p:txBody>
      </p:sp>
    </p:spTree>
    <p:extLst>
      <p:ext uri="{BB962C8B-B14F-4D97-AF65-F5344CB8AC3E}">
        <p14:creationId xmlns:p14="http://schemas.microsoft.com/office/powerpoint/2010/main" val="252194788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a:t>
            </a:r>
            <a:r>
              <a:rPr lang="en-US" b="1" dirty="0" smtClean="0"/>
              <a:t>vidence Linking </a:t>
            </a:r>
            <a:r>
              <a:rPr lang="en-US" b="1" dirty="0"/>
              <a:t>A</a:t>
            </a:r>
            <a:r>
              <a:rPr lang="en-US" b="1" dirty="0" smtClean="0"/>
              <a:t>utism to </a:t>
            </a:r>
            <a:br>
              <a:rPr lang="en-US" b="1" dirty="0" smtClean="0"/>
            </a:br>
            <a:r>
              <a:rPr lang="en-US" b="1" dirty="0" smtClean="0"/>
              <a:t>Clostridia Overgrowth</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US" dirty="0"/>
              <a:t>14 autistic children with gut </a:t>
            </a:r>
            <a:r>
              <a:rPr lang="en-US" dirty="0" smtClean="0"/>
              <a:t>disorder </a:t>
            </a:r>
            <a:r>
              <a:rPr lang="en-US" dirty="0"/>
              <a:t>compared to 21 controls</a:t>
            </a:r>
          </a:p>
          <a:p>
            <a:r>
              <a:rPr lang="en-US" dirty="0"/>
              <a:t>Significant increase in </a:t>
            </a:r>
            <a:r>
              <a:rPr lang="en-US" i="1" dirty="0">
                <a:solidFill>
                  <a:srgbClr val="FF0000"/>
                </a:solidFill>
              </a:rPr>
              <a:t>Clostridia</a:t>
            </a:r>
            <a:r>
              <a:rPr lang="en-US" dirty="0">
                <a:solidFill>
                  <a:srgbClr val="FF0000"/>
                </a:solidFill>
              </a:rPr>
              <a:t> </a:t>
            </a:r>
            <a:r>
              <a:rPr lang="en-US" dirty="0"/>
              <a:t>species in the gut in autistic </a:t>
            </a:r>
            <a:r>
              <a:rPr lang="en-US" dirty="0" smtClean="0"/>
              <a:t>children</a:t>
            </a:r>
          </a:p>
          <a:p>
            <a:r>
              <a:rPr lang="en-US" dirty="0" smtClean="0"/>
              <a:t>Associated with reduced tryptophan levels and increased expression of inflammatory markers </a:t>
            </a:r>
          </a:p>
          <a:p>
            <a:pPr lvl="1"/>
            <a:r>
              <a:rPr lang="en-US" dirty="0" smtClean="0"/>
              <a:t>Tryptophan </a:t>
            </a:r>
            <a:r>
              <a:rPr lang="en-US" dirty="0"/>
              <a:t>is a product of the </a:t>
            </a:r>
            <a:r>
              <a:rPr lang="en-US" dirty="0" err="1" smtClean="0"/>
              <a:t>shikimate</a:t>
            </a:r>
            <a:r>
              <a:rPr lang="en-US" dirty="0" smtClean="0"/>
              <a:t> </a:t>
            </a:r>
            <a:r>
              <a:rPr lang="en-US" dirty="0"/>
              <a:t>pathway, which glyphosate </a:t>
            </a:r>
            <a:r>
              <a:rPr lang="en-US" dirty="0" smtClean="0"/>
              <a:t>blocks</a:t>
            </a:r>
          </a:p>
          <a:p>
            <a:pPr lvl="1"/>
            <a:r>
              <a:rPr lang="en-US" dirty="0" smtClean="0"/>
              <a:t>Macrophages in inflamed tissue take up tryptophan, reducing bioavailability to the brain</a:t>
            </a:r>
            <a:endParaRPr lang="en-US" dirty="0"/>
          </a:p>
          <a:p>
            <a:r>
              <a:rPr lang="en-US" dirty="0"/>
              <a:t>Proposed role for antibiotics</a:t>
            </a:r>
          </a:p>
          <a:p>
            <a:pPr lvl="1"/>
            <a:r>
              <a:rPr lang="en-US" dirty="0"/>
              <a:t>Glyphosate is a patented antimicrobial agent (2010)</a:t>
            </a:r>
          </a:p>
          <a:p>
            <a:endParaRPr lang="en-US" dirty="0"/>
          </a:p>
        </p:txBody>
      </p:sp>
      <p:sp>
        <p:nvSpPr>
          <p:cNvPr id="4" name="TextBox 3"/>
          <p:cNvSpPr txBox="1"/>
          <p:nvPr/>
        </p:nvSpPr>
        <p:spPr>
          <a:xfrm>
            <a:off x="206299" y="6368534"/>
            <a:ext cx="8937701" cy="369332"/>
          </a:xfrm>
          <a:prstGeom prst="rect">
            <a:avLst/>
          </a:prstGeom>
          <a:noFill/>
        </p:spPr>
        <p:txBody>
          <a:bodyPr wrap="none" rtlCol="0">
            <a:spAutoFit/>
          </a:bodyPr>
          <a:lstStyle/>
          <a:p>
            <a:r>
              <a:rPr lang="en-US" dirty="0">
                <a:solidFill>
                  <a:srgbClr val="FF0000"/>
                </a:solidFill>
              </a:rPr>
              <a:t>*</a:t>
            </a:r>
            <a:r>
              <a:rPr lang="en-US" dirty="0"/>
              <a:t>RA Luna et al., Cellular and Molecular Gastroenterology and </a:t>
            </a:r>
            <a:r>
              <a:rPr lang="en-US" dirty="0" err="1"/>
              <a:t>Hepatology</a:t>
            </a:r>
            <a:r>
              <a:rPr lang="en-US" dirty="0"/>
              <a:t> 2017;3(2): 218-</a:t>
            </a:r>
            <a:r>
              <a:rPr lang="en-US" dirty="0" smtClean="0"/>
              <a:t>230</a:t>
            </a:r>
            <a:endParaRPr lang="en-US" dirty="0"/>
          </a:p>
        </p:txBody>
      </p:sp>
    </p:spTree>
    <p:extLst>
      <p:ext uri="{BB962C8B-B14F-4D97-AF65-F5344CB8AC3E}">
        <p14:creationId xmlns:p14="http://schemas.microsoft.com/office/powerpoint/2010/main" val="291710651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881260"/>
          </a:xfrm>
          <a:prstGeom prst="rect">
            <a:avLst/>
          </a:prstGeom>
        </p:spPr>
      </p:pic>
      <p:sp>
        <p:nvSpPr>
          <p:cNvPr id="3" name="Content Placeholder 2"/>
          <p:cNvSpPr>
            <a:spLocks noGrp="1"/>
          </p:cNvSpPr>
          <p:nvPr>
            <p:ph idx="1"/>
          </p:nvPr>
        </p:nvSpPr>
        <p:spPr>
          <a:xfrm>
            <a:off x="457200" y="2844800"/>
            <a:ext cx="8229600" cy="4013200"/>
          </a:xfrm>
        </p:spPr>
        <p:txBody>
          <a:bodyPr>
            <a:normAutofit fontScale="92500" lnSpcReduction="10000"/>
          </a:bodyPr>
          <a:lstStyle/>
          <a:p>
            <a:r>
              <a:rPr lang="en-US" dirty="0" smtClean="0"/>
              <a:t>Triplets: two boys, one girl. Both boys have autism and girl has seizure disorder</a:t>
            </a:r>
          </a:p>
          <a:p>
            <a:r>
              <a:rPr lang="en-US" dirty="0" smtClean="0"/>
              <a:t>Very high levels of glyphosate in urine in all three</a:t>
            </a:r>
          </a:p>
          <a:p>
            <a:r>
              <a:rPr lang="en-US" i="1" dirty="0" smtClean="0">
                <a:solidFill>
                  <a:srgbClr val="FF0000"/>
                </a:solidFill>
              </a:rPr>
              <a:t>Clostridia</a:t>
            </a:r>
            <a:r>
              <a:rPr lang="en-US" dirty="0" smtClean="0">
                <a:solidFill>
                  <a:srgbClr val="FF0000"/>
                </a:solidFill>
              </a:rPr>
              <a:t> </a:t>
            </a:r>
            <a:r>
              <a:rPr lang="en-US" dirty="0" smtClean="0"/>
              <a:t>overgrowth due to glyphosate disruption of gut microbes</a:t>
            </a:r>
          </a:p>
          <a:p>
            <a:pPr lvl="1"/>
            <a:r>
              <a:rPr lang="en-US" dirty="0" smtClean="0"/>
              <a:t>Clostridia produce toxins HPHPA </a:t>
            </a:r>
            <a:r>
              <a:rPr lang="en-US" dirty="0"/>
              <a:t>and p-</a:t>
            </a:r>
            <a:r>
              <a:rPr lang="en-US" dirty="0" smtClean="0"/>
              <a:t>cresol, which </a:t>
            </a:r>
            <a:r>
              <a:rPr lang="en-US" dirty="0"/>
              <a:t>block the conversion of dopamine to norepinephrine</a:t>
            </a:r>
            <a:r>
              <a:rPr lang="en-US" dirty="0" smtClean="0"/>
              <a:t>.</a:t>
            </a:r>
          </a:p>
          <a:p>
            <a:pPr lvl="1"/>
            <a:r>
              <a:rPr lang="en-US" dirty="0" smtClean="0"/>
              <a:t>Damage to neurons in the brain through oxidative stress </a:t>
            </a:r>
            <a:endParaRPr lang="en-US" dirty="0"/>
          </a:p>
          <a:p>
            <a:endParaRPr lang="en-US" dirty="0"/>
          </a:p>
        </p:txBody>
      </p:sp>
      <p:sp>
        <p:nvSpPr>
          <p:cNvPr id="6" name="TextBox 5"/>
          <p:cNvSpPr txBox="1"/>
          <p:nvPr/>
        </p:nvSpPr>
        <p:spPr>
          <a:xfrm>
            <a:off x="3477217" y="6470134"/>
            <a:ext cx="5429241" cy="400110"/>
          </a:xfrm>
          <a:prstGeom prst="rect">
            <a:avLst/>
          </a:prstGeom>
          <a:noFill/>
        </p:spPr>
        <p:txBody>
          <a:bodyPr wrap="none" rtlCol="0">
            <a:spAutoFit/>
          </a:bodyPr>
          <a:lstStyle/>
          <a:p>
            <a:r>
              <a:rPr lang="it-IT" sz="2000" dirty="0">
                <a:solidFill>
                  <a:srgbClr val="FF0000"/>
                </a:solidFill>
              </a:rPr>
              <a:t>*</a:t>
            </a:r>
            <a:r>
              <a:rPr lang="it-IT" sz="2000" dirty="0" err="1"/>
              <a:t>W</a:t>
            </a:r>
            <a:r>
              <a:rPr lang="it-IT" sz="2000" dirty="0"/>
              <a:t>. Shaw. Integrative Medicine 2017;16(1);50-57.</a:t>
            </a:r>
            <a:endParaRPr lang="en-US" sz="2000" dirty="0"/>
          </a:p>
        </p:txBody>
      </p:sp>
      <p:sp>
        <p:nvSpPr>
          <p:cNvPr id="7" name="TextBox 6"/>
          <p:cNvSpPr txBox="1"/>
          <p:nvPr/>
        </p:nvSpPr>
        <p:spPr>
          <a:xfrm>
            <a:off x="2150532" y="1959802"/>
            <a:ext cx="337953" cy="461665"/>
          </a:xfrm>
          <a:prstGeom prst="rect">
            <a:avLst/>
          </a:prstGeom>
          <a:noFill/>
        </p:spPr>
        <p:txBody>
          <a:bodyPr wrap="none" rtlCol="0">
            <a:spAutoFit/>
          </a:bodyPr>
          <a:lstStyle/>
          <a:p>
            <a:r>
              <a:rPr lang="en-US" sz="2400" dirty="0" smtClean="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val="85782366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IC_beneficial_pathogens.jpg"/>
          <p:cNvPicPr>
            <a:picLocks noGrp="1" noChangeAspect="1"/>
          </p:cNvPicPr>
          <p:nvPr>
            <p:ph idx="1"/>
          </p:nvPr>
        </p:nvPicPr>
        <p:blipFill>
          <a:blip r:embed="rId3">
            <a:extLst>
              <a:ext uri="{28A0092B-C50C-407E-A947-70E740481C1C}">
                <a14:useLocalDpi xmlns:a14="http://schemas.microsoft.com/office/drawing/2010/main" val="0"/>
              </a:ext>
            </a:extLst>
          </a:blip>
          <a:srcRect l="-16784" r="-16784"/>
          <a:stretch>
            <a:fillRect/>
          </a:stretch>
        </p:blipFill>
        <p:spPr>
          <a:xfrm>
            <a:off x="-196125" y="1134533"/>
            <a:ext cx="9729651" cy="5350933"/>
          </a:xfrm>
        </p:spPr>
      </p:pic>
      <p:sp>
        <p:nvSpPr>
          <p:cNvPr id="5" name="TextBox 4"/>
          <p:cNvSpPr txBox="1"/>
          <p:nvPr/>
        </p:nvSpPr>
        <p:spPr>
          <a:xfrm>
            <a:off x="5190598" y="6470134"/>
            <a:ext cx="3815430" cy="369332"/>
          </a:xfrm>
          <a:prstGeom prst="rect">
            <a:avLst/>
          </a:prstGeom>
          <a:noFill/>
        </p:spPr>
        <p:txBody>
          <a:bodyPr wrap="none" rtlCol="0">
            <a:spAutoFit/>
          </a:bodyPr>
          <a:lstStyle/>
          <a:p>
            <a:r>
              <a:rPr lang="en-US" dirty="0" smtClean="0">
                <a:solidFill>
                  <a:srgbClr val="FF0000"/>
                </a:solidFill>
              </a:rPr>
              <a:t>*</a:t>
            </a:r>
            <a:r>
              <a:rPr lang="en-US" dirty="0" smtClean="0"/>
              <a:t>Plot provided by Dr. Martin Michener</a:t>
            </a:r>
            <a:endParaRPr lang="en-US" dirty="0"/>
          </a:p>
        </p:txBody>
      </p:sp>
      <p:sp>
        <p:nvSpPr>
          <p:cNvPr id="6" name="Freeform 5"/>
          <p:cNvSpPr/>
          <p:nvPr/>
        </p:nvSpPr>
        <p:spPr>
          <a:xfrm>
            <a:off x="3026147" y="1845337"/>
            <a:ext cx="1337757" cy="3532249"/>
          </a:xfrm>
          <a:custGeom>
            <a:avLst/>
            <a:gdLst>
              <a:gd name="connsiteX0" fmla="*/ 517153 w 1337757"/>
              <a:gd name="connsiteY0" fmla="*/ 59663 h 3532249"/>
              <a:gd name="connsiteX1" fmla="*/ 9153 w 1337757"/>
              <a:gd name="connsiteY1" fmla="*/ 1367763 h 3532249"/>
              <a:gd name="connsiteX2" fmla="*/ 212353 w 1337757"/>
              <a:gd name="connsiteY2" fmla="*/ 2891763 h 3532249"/>
              <a:gd name="connsiteX3" fmla="*/ 491753 w 1337757"/>
              <a:gd name="connsiteY3" fmla="*/ 3437863 h 3532249"/>
              <a:gd name="connsiteX4" fmla="*/ 1126753 w 1337757"/>
              <a:gd name="connsiteY4" fmla="*/ 3501363 h 3532249"/>
              <a:gd name="connsiteX5" fmla="*/ 1241053 w 1337757"/>
              <a:gd name="connsiteY5" fmla="*/ 3107663 h 3532249"/>
              <a:gd name="connsiteX6" fmla="*/ 1317253 w 1337757"/>
              <a:gd name="connsiteY6" fmla="*/ 2117063 h 3532249"/>
              <a:gd name="connsiteX7" fmla="*/ 847353 w 1337757"/>
              <a:gd name="connsiteY7" fmla="*/ 415263 h 3532249"/>
              <a:gd name="connsiteX8" fmla="*/ 517153 w 1337757"/>
              <a:gd name="connsiteY8" fmla="*/ 59663 h 353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757" h="3532249">
                <a:moveTo>
                  <a:pt x="517153" y="59663"/>
                </a:moveTo>
                <a:cubicBezTo>
                  <a:pt x="377453" y="218413"/>
                  <a:pt x="59953" y="895746"/>
                  <a:pt x="9153" y="1367763"/>
                </a:cubicBezTo>
                <a:cubicBezTo>
                  <a:pt x="-41647" y="1839780"/>
                  <a:pt x="131920" y="2546746"/>
                  <a:pt x="212353" y="2891763"/>
                </a:cubicBezTo>
                <a:cubicBezTo>
                  <a:pt x="292786" y="3236780"/>
                  <a:pt x="339353" y="3336263"/>
                  <a:pt x="491753" y="3437863"/>
                </a:cubicBezTo>
                <a:cubicBezTo>
                  <a:pt x="644153" y="3539463"/>
                  <a:pt x="1001870" y="3556396"/>
                  <a:pt x="1126753" y="3501363"/>
                </a:cubicBezTo>
                <a:cubicBezTo>
                  <a:pt x="1251636" y="3446330"/>
                  <a:pt x="1209303" y="3338380"/>
                  <a:pt x="1241053" y="3107663"/>
                </a:cubicBezTo>
                <a:cubicBezTo>
                  <a:pt x="1272803" y="2876946"/>
                  <a:pt x="1382870" y="2565796"/>
                  <a:pt x="1317253" y="2117063"/>
                </a:cubicBezTo>
                <a:cubicBezTo>
                  <a:pt x="1251636" y="1668330"/>
                  <a:pt x="978586" y="758163"/>
                  <a:pt x="847353" y="415263"/>
                </a:cubicBezTo>
                <a:cubicBezTo>
                  <a:pt x="716120" y="72363"/>
                  <a:pt x="656853" y="-99087"/>
                  <a:pt x="517153" y="59663"/>
                </a:cubicBezTo>
                <a:close/>
              </a:path>
            </a:pathLst>
          </a:cu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p:cNvSpPr/>
          <p:nvPr/>
        </p:nvSpPr>
        <p:spPr>
          <a:xfrm>
            <a:off x="6375152" y="1790700"/>
            <a:ext cx="1130548" cy="3612497"/>
          </a:xfrm>
          <a:custGeom>
            <a:avLst/>
            <a:gdLst>
              <a:gd name="connsiteX0" fmla="*/ 178048 w 1130548"/>
              <a:gd name="connsiteY0" fmla="*/ 0 h 3612497"/>
              <a:gd name="connsiteX1" fmla="*/ 76448 w 1130548"/>
              <a:gd name="connsiteY1" fmla="*/ 1016000 h 3612497"/>
              <a:gd name="connsiteX2" fmla="*/ 248 w 1130548"/>
              <a:gd name="connsiteY2" fmla="*/ 2120900 h 3612497"/>
              <a:gd name="connsiteX3" fmla="*/ 101848 w 1130548"/>
              <a:gd name="connsiteY3" fmla="*/ 2794000 h 3612497"/>
              <a:gd name="connsiteX4" fmla="*/ 152648 w 1130548"/>
              <a:gd name="connsiteY4" fmla="*/ 3492500 h 3612497"/>
              <a:gd name="connsiteX5" fmla="*/ 762248 w 1130548"/>
              <a:gd name="connsiteY5" fmla="*/ 3606800 h 3612497"/>
              <a:gd name="connsiteX6" fmla="*/ 1028948 w 1130548"/>
              <a:gd name="connsiteY6" fmla="*/ 3429000 h 3612497"/>
              <a:gd name="connsiteX7" fmla="*/ 1130548 w 1130548"/>
              <a:gd name="connsiteY7" fmla="*/ 2489200 h 3612497"/>
              <a:gd name="connsiteX8" fmla="*/ 1028948 w 1130548"/>
              <a:gd name="connsiteY8" fmla="*/ 609600 h 3612497"/>
              <a:gd name="connsiteX9" fmla="*/ 724148 w 1130548"/>
              <a:gd name="connsiteY9" fmla="*/ 50800 h 3612497"/>
              <a:gd name="connsiteX10" fmla="*/ 139948 w 1130548"/>
              <a:gd name="connsiteY10" fmla="*/ 38100 h 361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548" h="3612497">
                <a:moveTo>
                  <a:pt x="178048" y="0"/>
                </a:moveTo>
                <a:cubicBezTo>
                  <a:pt x="142064" y="331258"/>
                  <a:pt x="106081" y="662517"/>
                  <a:pt x="76448" y="1016000"/>
                </a:cubicBezTo>
                <a:cubicBezTo>
                  <a:pt x="46815" y="1369483"/>
                  <a:pt x="-3985" y="1824567"/>
                  <a:pt x="248" y="2120900"/>
                </a:cubicBezTo>
                <a:cubicBezTo>
                  <a:pt x="4481" y="2417233"/>
                  <a:pt x="76448" y="2565400"/>
                  <a:pt x="101848" y="2794000"/>
                </a:cubicBezTo>
                <a:cubicBezTo>
                  <a:pt x="127248" y="3022600"/>
                  <a:pt x="42581" y="3357033"/>
                  <a:pt x="152648" y="3492500"/>
                </a:cubicBezTo>
                <a:cubicBezTo>
                  <a:pt x="262715" y="3627967"/>
                  <a:pt x="616198" y="3617383"/>
                  <a:pt x="762248" y="3606800"/>
                </a:cubicBezTo>
                <a:cubicBezTo>
                  <a:pt x="908298" y="3596217"/>
                  <a:pt x="967565" y="3615267"/>
                  <a:pt x="1028948" y="3429000"/>
                </a:cubicBezTo>
                <a:cubicBezTo>
                  <a:pt x="1090331" y="3242733"/>
                  <a:pt x="1130548" y="2959100"/>
                  <a:pt x="1130548" y="2489200"/>
                </a:cubicBezTo>
                <a:cubicBezTo>
                  <a:pt x="1130548" y="2019300"/>
                  <a:pt x="1096681" y="1016000"/>
                  <a:pt x="1028948" y="609600"/>
                </a:cubicBezTo>
                <a:cubicBezTo>
                  <a:pt x="961215" y="203200"/>
                  <a:pt x="872315" y="146050"/>
                  <a:pt x="724148" y="50800"/>
                </a:cubicBezTo>
                <a:cubicBezTo>
                  <a:pt x="575981" y="-44450"/>
                  <a:pt x="139948" y="38100"/>
                  <a:pt x="139948" y="38100"/>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3666011" y="2819400"/>
            <a:ext cx="1395785" cy="461665"/>
          </a:xfrm>
          <a:prstGeom prst="rect">
            <a:avLst/>
          </a:prstGeom>
          <a:solidFill>
            <a:srgbClr val="FFFFFF"/>
          </a:solidFill>
        </p:spPr>
        <p:txBody>
          <a:bodyPr wrap="none" rtlCol="0">
            <a:spAutoFit/>
          </a:bodyPr>
          <a:lstStyle/>
          <a:p>
            <a:r>
              <a:rPr lang="en-US" sz="2400" b="1" dirty="0"/>
              <a:t>Clostridia</a:t>
            </a:r>
            <a:endParaRPr lang="en-US" b="1" dirty="0"/>
          </a:p>
        </p:txBody>
      </p:sp>
      <p:sp>
        <p:nvSpPr>
          <p:cNvPr id="9" name="TextBox 8"/>
          <p:cNvSpPr txBox="1"/>
          <p:nvPr/>
        </p:nvSpPr>
        <p:spPr>
          <a:xfrm>
            <a:off x="6707344" y="2857500"/>
            <a:ext cx="1596711" cy="461665"/>
          </a:xfrm>
          <a:prstGeom prst="rect">
            <a:avLst/>
          </a:prstGeom>
          <a:solidFill>
            <a:srgbClr val="FFFFFF"/>
          </a:solidFill>
        </p:spPr>
        <p:txBody>
          <a:bodyPr wrap="none" rtlCol="0">
            <a:spAutoFit/>
          </a:bodyPr>
          <a:lstStyle/>
          <a:p>
            <a:r>
              <a:rPr lang="en-US" sz="2400" b="1" dirty="0" smtClean="0"/>
              <a:t>Salmonella</a:t>
            </a:r>
            <a:endParaRPr lang="en-US" b="1" dirty="0"/>
          </a:p>
        </p:txBody>
      </p:sp>
      <p:sp>
        <p:nvSpPr>
          <p:cNvPr id="2" name="Title 1"/>
          <p:cNvSpPr>
            <a:spLocks noGrp="1"/>
          </p:cNvSpPr>
          <p:nvPr>
            <p:ph type="title"/>
          </p:nvPr>
        </p:nvSpPr>
        <p:spPr>
          <a:xfrm>
            <a:off x="457200" y="63581"/>
            <a:ext cx="8229600" cy="1143000"/>
          </a:xfrm>
        </p:spPr>
        <p:txBody>
          <a:bodyPr>
            <a:normAutofit fontScale="90000"/>
          </a:bodyPr>
          <a:lstStyle/>
          <a:p>
            <a:r>
              <a:rPr lang="en-US" b="1" dirty="0" smtClean="0"/>
              <a:t>Pathogen Overgrowth in Poultry Microbes Exposed to Glyphosate</a:t>
            </a:r>
            <a:r>
              <a:rPr lang="en-US" b="1" dirty="0" smtClean="0">
                <a:solidFill>
                  <a:srgbClr val="FF0000"/>
                </a:solidFill>
              </a:rPr>
              <a:t>*</a:t>
            </a:r>
            <a:endParaRPr lang="en-US" b="1" dirty="0">
              <a:solidFill>
                <a:srgbClr val="FF0000"/>
              </a:solidFill>
            </a:endParaRPr>
          </a:p>
        </p:txBody>
      </p:sp>
      <p:sp>
        <p:nvSpPr>
          <p:cNvPr id="10" name="TextBox 9"/>
          <p:cNvSpPr txBox="1"/>
          <p:nvPr/>
        </p:nvSpPr>
        <p:spPr>
          <a:xfrm>
            <a:off x="1244544" y="3458865"/>
            <a:ext cx="1978426" cy="461665"/>
          </a:xfrm>
          <a:prstGeom prst="rect">
            <a:avLst/>
          </a:prstGeom>
          <a:solidFill>
            <a:srgbClr val="FFFFFF"/>
          </a:solidFill>
        </p:spPr>
        <p:txBody>
          <a:bodyPr wrap="none" rtlCol="0">
            <a:spAutoFit/>
          </a:bodyPr>
          <a:lstStyle/>
          <a:p>
            <a:r>
              <a:rPr lang="en-US" sz="2400" b="1" dirty="0" err="1" smtClean="0"/>
              <a:t>Bifidobacteria</a:t>
            </a:r>
            <a:endParaRPr lang="en-US" b="1" dirty="0"/>
          </a:p>
        </p:txBody>
      </p:sp>
      <p:cxnSp>
        <p:nvCxnSpPr>
          <p:cNvPr id="11" name="Straight Arrow Connector 10"/>
          <p:cNvCxnSpPr/>
          <p:nvPr/>
        </p:nvCxnSpPr>
        <p:spPr>
          <a:xfrm>
            <a:off x="2353733" y="3920530"/>
            <a:ext cx="372534" cy="109173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022063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Recapitulation</a:t>
            </a:r>
            <a:endParaRPr lang="en-US" b="1" dirty="0"/>
          </a:p>
        </p:txBody>
      </p:sp>
      <p:sp>
        <p:nvSpPr>
          <p:cNvPr id="3" name="Content Placeholder 2"/>
          <p:cNvSpPr>
            <a:spLocks noGrp="1"/>
          </p:cNvSpPr>
          <p:nvPr>
            <p:ph idx="1"/>
          </p:nvPr>
        </p:nvSpPr>
        <p:spPr>
          <a:xfrm>
            <a:off x="218970" y="1206020"/>
            <a:ext cx="8881231" cy="5013262"/>
          </a:xfrm>
        </p:spPr>
        <p:txBody>
          <a:bodyPr>
            <a:normAutofit fontScale="85000" lnSpcReduction="10000"/>
          </a:bodyPr>
          <a:lstStyle/>
          <a:p>
            <a:r>
              <a:rPr lang="en-US" dirty="0"/>
              <a:t>Autism is linked to multiple GI issues</a:t>
            </a:r>
          </a:p>
          <a:p>
            <a:r>
              <a:rPr lang="en-US" dirty="0"/>
              <a:t>Glyphosate induces leaky gut and disrupts digestive enzymes, leading to autoimmune disease and gluten intolerance</a:t>
            </a:r>
          </a:p>
          <a:p>
            <a:r>
              <a:rPr lang="en-US" dirty="0"/>
              <a:t>Glyphosate preferentially harms beneficial </a:t>
            </a:r>
            <a:r>
              <a:rPr lang="en-US" dirty="0" smtClean="0"/>
              <a:t>bacteria, particularly </a:t>
            </a:r>
            <a:r>
              <a:rPr lang="en-US" dirty="0" err="1" smtClean="0"/>
              <a:t>Bifidobacteria</a:t>
            </a:r>
            <a:endParaRPr lang="en-US" dirty="0" smtClean="0"/>
          </a:p>
          <a:p>
            <a:r>
              <a:rPr lang="en-US" dirty="0" smtClean="0"/>
              <a:t>Glyphosate suppression of myosin and bile acids leads to impaired peristalsis and SIBO</a:t>
            </a:r>
            <a:endParaRPr lang="en-US" dirty="0"/>
          </a:p>
          <a:p>
            <a:r>
              <a:rPr lang="en-US" dirty="0"/>
              <a:t>Glyphosate causes overgrowth of Clostridia and </a:t>
            </a:r>
            <a:r>
              <a:rPr lang="en-US" dirty="0" err="1"/>
              <a:t>Desulfovibrio</a:t>
            </a:r>
            <a:r>
              <a:rPr lang="en-US" dirty="0"/>
              <a:t> resulting in toxic metabolites </a:t>
            </a:r>
          </a:p>
          <a:p>
            <a:r>
              <a:rPr lang="en-US" dirty="0"/>
              <a:t>Impaired supply of acetate, sulfate, sulfur-containing amino acids, </a:t>
            </a:r>
            <a:r>
              <a:rPr lang="en-US" dirty="0" err="1" smtClean="0"/>
              <a:t>folate</a:t>
            </a:r>
            <a:r>
              <a:rPr lang="en-US" dirty="0" smtClean="0"/>
              <a:t> and </a:t>
            </a:r>
            <a:r>
              <a:rPr lang="en-US" dirty="0"/>
              <a:t>serotonin cause multiple symptoms</a:t>
            </a:r>
          </a:p>
          <a:p>
            <a:endParaRPr lang="en-US" dirty="0"/>
          </a:p>
        </p:txBody>
      </p:sp>
    </p:spTree>
    <p:extLst>
      <p:ext uri="{BB962C8B-B14F-4D97-AF65-F5344CB8AC3E}">
        <p14:creationId xmlns:p14="http://schemas.microsoft.com/office/powerpoint/2010/main" val="340245028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6834" y="1857792"/>
            <a:ext cx="7770351" cy="923330"/>
          </a:xfrm>
          <a:prstGeom prst="rect">
            <a:avLst/>
          </a:prstGeom>
          <a:noFill/>
        </p:spPr>
        <p:txBody>
          <a:bodyPr wrap="none" lIns="91440" tIns="45720" rIns="91440" bIns="45720">
            <a:spAutoFit/>
          </a:bodyPr>
          <a:lstStyle/>
          <a:p>
            <a:pPr algn="ctr"/>
            <a:r>
              <a:rPr lang="en-US" sz="5400"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Heparan</a:t>
            </a:r>
            <a:r>
              <a:rPr lang="en-US" sz="5400"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Sulfate Deficiency</a:t>
            </a:r>
            <a:endParaRPr lang="en-US" sz="5400"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31691697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Sulfate in Fetal Development</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468809"/>
            <a:ext cx="8229600" cy="4525963"/>
          </a:xfrm>
        </p:spPr>
        <p:txBody>
          <a:bodyPr>
            <a:normAutofit fontScale="92500" lnSpcReduction="20000"/>
          </a:bodyPr>
          <a:lstStyle/>
          <a:p>
            <a:r>
              <a:rPr lang="en-US" dirty="0" smtClean="0"/>
              <a:t>Fetus depends on mother for sulfate supply</a:t>
            </a:r>
          </a:p>
          <a:p>
            <a:r>
              <a:rPr lang="en-US" dirty="0" smtClean="0"/>
              <a:t>Sulfate is essential for transporting sterols (like estrogen and DHEA) and supplying extracellular matrix proteins everywhere with sufficient negative charge</a:t>
            </a:r>
          </a:p>
          <a:p>
            <a:r>
              <a:rPr lang="en-US" dirty="0" smtClean="0"/>
              <a:t>Sulfate detoxifies </a:t>
            </a:r>
            <a:r>
              <a:rPr lang="en-US" dirty="0" err="1" smtClean="0"/>
              <a:t>xenobiotics</a:t>
            </a:r>
            <a:r>
              <a:rPr lang="en-US" dirty="0" smtClean="0"/>
              <a:t> like </a:t>
            </a:r>
            <a:r>
              <a:rPr lang="en-US" dirty="0" smtClean="0">
                <a:solidFill>
                  <a:srgbClr val="FF0000"/>
                </a:solidFill>
              </a:rPr>
              <a:t>acetaminophen (</a:t>
            </a:r>
            <a:r>
              <a:rPr lang="en-US" dirty="0" err="1" smtClean="0">
                <a:solidFill>
                  <a:srgbClr val="FF0000"/>
                </a:solidFill>
              </a:rPr>
              <a:t>tylenol</a:t>
            </a:r>
            <a:r>
              <a:rPr lang="en-US" dirty="0" smtClean="0">
                <a:solidFill>
                  <a:srgbClr val="FF0000"/>
                </a:solidFill>
              </a:rPr>
              <a:t>) </a:t>
            </a:r>
            <a:r>
              <a:rPr lang="en-US" dirty="0" smtClean="0"/>
              <a:t>and is essential for excreting toxins like </a:t>
            </a:r>
            <a:r>
              <a:rPr lang="en-US" dirty="0" smtClean="0">
                <a:solidFill>
                  <a:srgbClr val="FF0000"/>
                </a:solidFill>
              </a:rPr>
              <a:t>aluminum </a:t>
            </a:r>
            <a:r>
              <a:rPr lang="en-US" dirty="0" smtClean="0"/>
              <a:t>and </a:t>
            </a:r>
            <a:r>
              <a:rPr lang="en-US" dirty="0" smtClean="0">
                <a:solidFill>
                  <a:srgbClr val="FF0000"/>
                </a:solidFill>
              </a:rPr>
              <a:t>mercury</a:t>
            </a:r>
          </a:p>
          <a:p>
            <a:r>
              <a:rPr lang="en-US" dirty="0" smtClean="0"/>
              <a:t>Sulfate is severely deficient in autistic children                   (1/3 the normal level of free sulfate in blood stream)</a:t>
            </a:r>
          </a:p>
        </p:txBody>
      </p:sp>
      <p:sp>
        <p:nvSpPr>
          <p:cNvPr id="4" name="TextBox 3"/>
          <p:cNvSpPr txBox="1"/>
          <p:nvPr/>
        </p:nvSpPr>
        <p:spPr>
          <a:xfrm>
            <a:off x="382146" y="6244694"/>
            <a:ext cx="8609448" cy="461665"/>
          </a:xfrm>
          <a:prstGeom prst="rect">
            <a:avLst/>
          </a:prstGeom>
          <a:noFill/>
        </p:spPr>
        <p:txBody>
          <a:bodyPr wrap="none" rtlCol="0">
            <a:spAutoFit/>
          </a:bodyPr>
          <a:lstStyle/>
          <a:p>
            <a:r>
              <a:rPr lang="en-US" sz="2400" dirty="0" smtClean="0">
                <a:solidFill>
                  <a:srgbClr val="FF0000"/>
                </a:solidFill>
              </a:rPr>
              <a:t>*</a:t>
            </a:r>
            <a:r>
              <a:rPr lang="en-US" sz="2400" dirty="0" smtClean="0"/>
              <a:t> Dawson, “Sulfate in Fetal Development,” </a:t>
            </a:r>
            <a:r>
              <a:rPr lang="en-US" sz="2400" dirty="0" err="1" smtClean="0"/>
              <a:t>Semin</a:t>
            </a:r>
            <a:r>
              <a:rPr lang="en-US" sz="2400" dirty="0" smtClean="0"/>
              <a:t> Cell Dev </a:t>
            </a:r>
            <a:r>
              <a:rPr lang="en-US" sz="2400" dirty="0" err="1" smtClean="0"/>
              <a:t>Biol</a:t>
            </a:r>
            <a:r>
              <a:rPr lang="en-US" sz="2400" dirty="0" smtClean="0"/>
              <a:t> 2011</a:t>
            </a:r>
            <a:endParaRPr lang="en-US" sz="2400" dirty="0"/>
          </a:p>
        </p:txBody>
      </p:sp>
    </p:spTree>
    <p:extLst>
      <p:ext uri="{BB962C8B-B14F-4D97-AF65-F5344CB8AC3E}">
        <p14:creationId xmlns:p14="http://schemas.microsoft.com/office/powerpoint/2010/main" val="3132476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67" y="-118534"/>
            <a:ext cx="9211734" cy="2319867"/>
          </a:xfrm>
        </p:spPr>
        <p:txBody>
          <a:bodyPr>
            <a:normAutofit/>
          </a:bodyPr>
          <a:lstStyle/>
          <a:p>
            <a:r>
              <a:rPr lang="en-US" sz="3600" b="1" dirty="0"/>
              <a:t>“</a:t>
            </a:r>
            <a:r>
              <a:rPr lang="en-US" sz="3600" b="1" dirty="0" err="1"/>
              <a:t>Heparan</a:t>
            </a:r>
            <a:r>
              <a:rPr lang="en-US" sz="3600" b="1" dirty="0"/>
              <a:t> sulfate deficiency in autistic postmortem brain tissue from the </a:t>
            </a:r>
            <a:r>
              <a:rPr lang="en-US" sz="3600" b="1" dirty="0" err="1"/>
              <a:t>subventricular</a:t>
            </a:r>
            <a:r>
              <a:rPr lang="en-US" sz="3600" b="1" dirty="0"/>
              <a:t> zone of the </a:t>
            </a:r>
            <a:r>
              <a:rPr lang="en-US" sz="3600" b="1" dirty="0" smtClean="0"/>
              <a:t>lateral ventricles”</a:t>
            </a:r>
            <a:r>
              <a:rPr lang="en-US" sz="3600" b="1" dirty="0" smtClean="0">
                <a:solidFill>
                  <a:srgbClr val="FF0000"/>
                </a:solidFill>
              </a:rPr>
              <a:t>*</a:t>
            </a:r>
            <a:endParaRPr lang="en-US" sz="3600" b="1" dirty="0"/>
          </a:p>
        </p:txBody>
      </p:sp>
      <p:sp>
        <p:nvSpPr>
          <p:cNvPr id="3" name="Content Placeholder 2"/>
          <p:cNvSpPr>
            <a:spLocks noGrp="1"/>
          </p:cNvSpPr>
          <p:nvPr>
            <p:ph idx="1"/>
          </p:nvPr>
        </p:nvSpPr>
        <p:spPr>
          <a:xfrm>
            <a:off x="-507999" y="5613402"/>
            <a:ext cx="9533466" cy="499532"/>
          </a:xfrm>
        </p:spPr>
        <p:txBody>
          <a:bodyPr>
            <a:normAutofit fontScale="92500" lnSpcReduction="20000"/>
          </a:bodyPr>
          <a:lstStyle/>
          <a:p>
            <a:pPr marL="0" indent="0" algn="r">
              <a:buNone/>
            </a:pPr>
            <a:r>
              <a:rPr lang="en-US" dirty="0" smtClean="0">
                <a:solidFill>
                  <a:srgbClr val="FF0000"/>
                </a:solidFill>
              </a:rPr>
              <a:t>*</a:t>
            </a:r>
            <a:r>
              <a:rPr lang="en-US" dirty="0" smtClean="0"/>
              <a:t>BL Pearson et al., </a:t>
            </a:r>
            <a:r>
              <a:rPr lang="en-US" dirty="0" err="1" smtClean="0"/>
              <a:t>Behav</a:t>
            </a:r>
            <a:r>
              <a:rPr lang="en-US" dirty="0" smtClean="0"/>
              <a:t> </a:t>
            </a:r>
            <a:r>
              <a:rPr lang="en-US" dirty="0"/>
              <a:t>Brain Res. </a:t>
            </a:r>
            <a:r>
              <a:rPr lang="en-US" dirty="0" smtClean="0"/>
              <a:t>2013;243</a:t>
            </a:r>
            <a:r>
              <a:rPr lang="en-US" dirty="0"/>
              <a:t>:138-</a:t>
            </a:r>
            <a:r>
              <a:rPr lang="en-US" dirty="0" smtClean="0"/>
              <a:t>45</a:t>
            </a:r>
            <a:endParaRPr lang="en-US" dirty="0"/>
          </a:p>
        </p:txBody>
      </p:sp>
      <p:sp>
        <p:nvSpPr>
          <p:cNvPr id="4" name="TextBox 3"/>
          <p:cNvSpPr txBox="1"/>
          <p:nvPr/>
        </p:nvSpPr>
        <p:spPr>
          <a:xfrm>
            <a:off x="406401" y="1913466"/>
            <a:ext cx="8382000" cy="3046988"/>
          </a:xfrm>
          <a:prstGeom prst="rect">
            <a:avLst/>
          </a:prstGeom>
          <a:noFill/>
        </p:spPr>
        <p:txBody>
          <a:bodyPr wrap="square" rtlCol="0">
            <a:spAutoFit/>
          </a:bodyPr>
          <a:lstStyle/>
          <a:p>
            <a:r>
              <a:rPr lang="en-US" sz="3200" dirty="0" smtClean="0"/>
              <a:t>“Aberrant </a:t>
            </a:r>
            <a:r>
              <a:rPr lang="en-US" sz="3200" dirty="0"/>
              <a:t>extracellular matrix glycosaminoglycan function localized to the </a:t>
            </a:r>
            <a:r>
              <a:rPr lang="en-US" sz="3200" dirty="0" err="1"/>
              <a:t>subventricular</a:t>
            </a:r>
            <a:r>
              <a:rPr lang="en-US" sz="3200" dirty="0"/>
              <a:t> zone of the </a:t>
            </a:r>
            <a:r>
              <a:rPr lang="en-US" sz="3200" i="1" dirty="0">
                <a:solidFill>
                  <a:srgbClr val="FF0000"/>
                </a:solidFill>
              </a:rPr>
              <a:t>lateral ventricles </a:t>
            </a:r>
            <a:r>
              <a:rPr lang="en-US" sz="3200" dirty="0"/>
              <a:t>may be a biomarker for autism, and potentially involved in the etiology of the disorder</a:t>
            </a:r>
            <a:r>
              <a:rPr lang="en-US" sz="3200" dirty="0" smtClean="0"/>
              <a:t>.”</a:t>
            </a:r>
            <a:endParaRPr lang="en-US" sz="3200" dirty="0"/>
          </a:p>
          <a:p>
            <a:endParaRPr lang="en-US" sz="3200" dirty="0"/>
          </a:p>
        </p:txBody>
      </p:sp>
    </p:spTree>
    <p:extLst>
      <p:ext uri="{BB962C8B-B14F-4D97-AF65-F5344CB8AC3E}">
        <p14:creationId xmlns:p14="http://schemas.microsoft.com/office/powerpoint/2010/main" val="266489691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t>Glyphosate vs. Other Pesticides: Usage in the United States</a:t>
            </a:r>
            <a:r>
              <a:rPr lang="en-US" b="1" dirty="0" smtClean="0">
                <a:solidFill>
                  <a:srgbClr val="FF0000"/>
                </a:solidFill>
              </a:rPr>
              <a:t>*</a:t>
            </a:r>
            <a:endParaRPr lang="en-US" b="1" dirty="0">
              <a:solidFill>
                <a:srgbClr val="FF0000"/>
              </a:solidFill>
            </a:endParaRPr>
          </a:p>
        </p:txBody>
      </p:sp>
      <p:pic>
        <p:nvPicPr>
          <p:cNvPr id="4" name="Content Placeholder 3" descr="glyphosate_percentage.png"/>
          <p:cNvPicPr>
            <a:picLocks noGrp="1" noChangeAspect="1"/>
          </p:cNvPicPr>
          <p:nvPr>
            <p:ph idx="1"/>
          </p:nvPr>
        </p:nvPicPr>
        <p:blipFill>
          <a:blip r:embed="rId2">
            <a:extLst>
              <a:ext uri="{28A0092B-C50C-407E-A947-70E740481C1C}">
                <a14:useLocalDpi xmlns:a14="http://schemas.microsoft.com/office/drawing/2010/main" val="0"/>
              </a:ext>
            </a:extLst>
          </a:blip>
          <a:srcRect l="-18111" r="-18111"/>
          <a:stretch>
            <a:fillRect/>
          </a:stretch>
        </p:blipFill>
        <p:spPr>
          <a:xfrm>
            <a:off x="-423333" y="1176866"/>
            <a:ext cx="10013600" cy="5507094"/>
          </a:xfrm>
        </p:spPr>
      </p:pic>
      <p:sp>
        <p:nvSpPr>
          <p:cNvPr id="5" name="TextBox 4"/>
          <p:cNvSpPr txBox="1"/>
          <p:nvPr/>
        </p:nvSpPr>
        <p:spPr>
          <a:xfrm>
            <a:off x="2090122" y="6458786"/>
            <a:ext cx="6596678" cy="369332"/>
          </a:xfrm>
          <a:prstGeom prst="rect">
            <a:avLst/>
          </a:prstGeom>
          <a:noFill/>
        </p:spPr>
        <p:txBody>
          <a:bodyPr wrap="none" rtlCol="0">
            <a:spAutoFit/>
          </a:bodyPr>
          <a:lstStyle/>
          <a:p>
            <a:r>
              <a:rPr lang="en-US" dirty="0">
                <a:solidFill>
                  <a:srgbClr val="FF0000"/>
                </a:solidFill>
              </a:rPr>
              <a:t>*</a:t>
            </a:r>
            <a:r>
              <a:rPr lang="en-US" dirty="0"/>
              <a:t>http://</a:t>
            </a:r>
            <a:r>
              <a:rPr lang="en-US" dirty="0" err="1"/>
              <a:t>sustainablepulse.com</a:t>
            </a:r>
            <a:r>
              <a:rPr lang="en-US" dirty="0"/>
              <a:t>/</a:t>
            </a:r>
            <a:r>
              <a:rPr lang="en-US" dirty="0" err="1"/>
              <a:t>wp</a:t>
            </a:r>
            <a:r>
              <a:rPr lang="en-US" dirty="0"/>
              <a:t>-content/uploads/GMO-</a:t>
            </a:r>
            <a:r>
              <a:rPr lang="en-US" dirty="0" err="1"/>
              <a:t>health.pdf</a:t>
            </a:r>
            <a:endParaRPr lang="en-US" dirty="0"/>
          </a:p>
        </p:txBody>
      </p:sp>
      <p:sp>
        <p:nvSpPr>
          <p:cNvPr id="7" name="Freeform 6"/>
          <p:cNvSpPr/>
          <p:nvPr/>
        </p:nvSpPr>
        <p:spPr>
          <a:xfrm>
            <a:off x="4273176" y="2868706"/>
            <a:ext cx="1344706" cy="657412"/>
          </a:xfrm>
          <a:custGeom>
            <a:avLst/>
            <a:gdLst>
              <a:gd name="connsiteX0" fmla="*/ 0 w 1344706"/>
              <a:gd name="connsiteY0" fmla="*/ 0 h 657412"/>
              <a:gd name="connsiteX1" fmla="*/ 1060824 w 1344706"/>
              <a:gd name="connsiteY1" fmla="*/ 343647 h 657412"/>
              <a:gd name="connsiteX2" fmla="*/ 1344706 w 1344706"/>
              <a:gd name="connsiteY2" fmla="*/ 657412 h 657412"/>
            </a:gdLst>
            <a:ahLst/>
            <a:cxnLst>
              <a:cxn ang="0">
                <a:pos x="connsiteX0" y="connsiteY0"/>
              </a:cxn>
              <a:cxn ang="0">
                <a:pos x="connsiteX1" y="connsiteY1"/>
              </a:cxn>
              <a:cxn ang="0">
                <a:pos x="connsiteX2" y="connsiteY2"/>
              </a:cxn>
            </a:cxnLst>
            <a:rect l="l" t="t" r="r" b="b"/>
            <a:pathLst>
              <a:path w="1344706" h="657412">
                <a:moveTo>
                  <a:pt x="0" y="0"/>
                </a:moveTo>
                <a:cubicBezTo>
                  <a:pt x="418353" y="117039"/>
                  <a:pt x="836706" y="234078"/>
                  <a:pt x="1060824" y="343647"/>
                </a:cubicBezTo>
                <a:cubicBezTo>
                  <a:pt x="1284942" y="453216"/>
                  <a:pt x="1344706" y="657412"/>
                  <a:pt x="1344706" y="657412"/>
                </a:cubicBezTo>
              </a:path>
            </a:pathLst>
          </a:custGeom>
          <a:ln w="5715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3570941" y="2413755"/>
            <a:ext cx="1598515" cy="461665"/>
          </a:xfrm>
          <a:prstGeom prst="rect">
            <a:avLst/>
          </a:prstGeom>
          <a:solidFill>
            <a:srgbClr val="FFF9A2"/>
          </a:solidFill>
          <a:ln>
            <a:solidFill>
              <a:schemeClr val="tx1"/>
            </a:solidFill>
          </a:ln>
        </p:spPr>
        <p:txBody>
          <a:bodyPr wrap="none" rtlCol="0">
            <a:spAutoFit/>
          </a:bodyPr>
          <a:lstStyle/>
          <a:p>
            <a:r>
              <a:rPr lang="en-US" sz="2400" dirty="0" smtClean="0"/>
              <a:t>Glyphosate</a:t>
            </a:r>
            <a:endParaRPr lang="en-US" sz="2400" dirty="0"/>
          </a:p>
        </p:txBody>
      </p:sp>
    </p:spTree>
    <p:extLst>
      <p:ext uri="{BB962C8B-B14F-4D97-AF65-F5344CB8AC3E}">
        <p14:creationId xmlns:p14="http://schemas.microsoft.com/office/powerpoint/2010/main" val="346635693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67" y="-118534"/>
            <a:ext cx="9211734" cy="2319867"/>
          </a:xfrm>
        </p:spPr>
        <p:txBody>
          <a:bodyPr>
            <a:normAutofit/>
          </a:bodyPr>
          <a:lstStyle/>
          <a:p>
            <a:r>
              <a:rPr lang="en-US" sz="3600" b="1" dirty="0"/>
              <a:t>“</a:t>
            </a:r>
            <a:r>
              <a:rPr lang="en-US" sz="3600" b="1" dirty="0" err="1"/>
              <a:t>Heparan</a:t>
            </a:r>
            <a:r>
              <a:rPr lang="en-US" sz="3600" b="1" dirty="0"/>
              <a:t> sulfate deficiency in autistic postmortem brain tissue from the </a:t>
            </a:r>
            <a:r>
              <a:rPr lang="en-US" sz="3600" b="1" dirty="0" err="1"/>
              <a:t>subventricular</a:t>
            </a:r>
            <a:r>
              <a:rPr lang="en-US" sz="3600" b="1" dirty="0"/>
              <a:t> zone of the </a:t>
            </a:r>
            <a:r>
              <a:rPr lang="en-US" sz="3600" b="1" dirty="0" smtClean="0"/>
              <a:t>lateral ventricles”</a:t>
            </a:r>
            <a:r>
              <a:rPr lang="en-US" sz="3600" b="1" dirty="0" smtClean="0">
                <a:solidFill>
                  <a:srgbClr val="FF0000"/>
                </a:solidFill>
              </a:rPr>
              <a:t>*</a:t>
            </a:r>
            <a:endParaRPr lang="en-US" sz="3600" b="1" dirty="0"/>
          </a:p>
        </p:txBody>
      </p:sp>
      <p:sp>
        <p:nvSpPr>
          <p:cNvPr id="3" name="Content Placeholder 2"/>
          <p:cNvSpPr>
            <a:spLocks noGrp="1"/>
          </p:cNvSpPr>
          <p:nvPr>
            <p:ph idx="1"/>
          </p:nvPr>
        </p:nvSpPr>
        <p:spPr>
          <a:xfrm>
            <a:off x="-507999" y="5613402"/>
            <a:ext cx="9533466" cy="499532"/>
          </a:xfrm>
        </p:spPr>
        <p:txBody>
          <a:bodyPr>
            <a:normAutofit fontScale="92500" lnSpcReduction="20000"/>
          </a:bodyPr>
          <a:lstStyle/>
          <a:p>
            <a:pPr marL="0" indent="0" algn="r">
              <a:buNone/>
            </a:pPr>
            <a:r>
              <a:rPr lang="en-US" dirty="0" smtClean="0">
                <a:solidFill>
                  <a:srgbClr val="FF0000"/>
                </a:solidFill>
              </a:rPr>
              <a:t>*</a:t>
            </a:r>
            <a:r>
              <a:rPr lang="en-US" dirty="0" smtClean="0"/>
              <a:t>BL Pearson et al., </a:t>
            </a:r>
            <a:r>
              <a:rPr lang="en-US" dirty="0" err="1" smtClean="0"/>
              <a:t>Behav</a:t>
            </a:r>
            <a:r>
              <a:rPr lang="en-US" dirty="0" smtClean="0"/>
              <a:t> </a:t>
            </a:r>
            <a:r>
              <a:rPr lang="en-US" dirty="0"/>
              <a:t>Brain Res. </a:t>
            </a:r>
            <a:r>
              <a:rPr lang="en-US" dirty="0" smtClean="0"/>
              <a:t>2013;243</a:t>
            </a:r>
            <a:r>
              <a:rPr lang="en-US" dirty="0"/>
              <a:t>:138-</a:t>
            </a:r>
            <a:r>
              <a:rPr lang="en-US" dirty="0" smtClean="0"/>
              <a:t>45</a:t>
            </a:r>
            <a:endParaRPr lang="en-US" dirty="0"/>
          </a:p>
        </p:txBody>
      </p:sp>
      <p:sp>
        <p:nvSpPr>
          <p:cNvPr id="4" name="TextBox 3"/>
          <p:cNvSpPr txBox="1"/>
          <p:nvPr/>
        </p:nvSpPr>
        <p:spPr>
          <a:xfrm>
            <a:off x="406401" y="1913466"/>
            <a:ext cx="8382000" cy="3046988"/>
          </a:xfrm>
          <a:prstGeom prst="rect">
            <a:avLst/>
          </a:prstGeom>
          <a:noFill/>
        </p:spPr>
        <p:txBody>
          <a:bodyPr wrap="square" rtlCol="0">
            <a:spAutoFit/>
          </a:bodyPr>
          <a:lstStyle/>
          <a:p>
            <a:r>
              <a:rPr lang="en-US" sz="3200" dirty="0" smtClean="0"/>
              <a:t>“Aberrant </a:t>
            </a:r>
            <a:r>
              <a:rPr lang="en-US" sz="3200" dirty="0"/>
              <a:t>extracellular matrix glycosaminoglycan function localized to the </a:t>
            </a:r>
            <a:r>
              <a:rPr lang="en-US" sz="3200" dirty="0" err="1"/>
              <a:t>subventricular</a:t>
            </a:r>
            <a:r>
              <a:rPr lang="en-US" sz="3200" dirty="0"/>
              <a:t> zone of the </a:t>
            </a:r>
            <a:r>
              <a:rPr lang="en-US" sz="3200" i="1" dirty="0">
                <a:solidFill>
                  <a:srgbClr val="FF0000"/>
                </a:solidFill>
              </a:rPr>
              <a:t>lateral ventricles </a:t>
            </a:r>
            <a:r>
              <a:rPr lang="en-US" sz="3200" dirty="0"/>
              <a:t>may be a biomarker for autism, and potentially involved in the etiology of the disorder</a:t>
            </a:r>
            <a:r>
              <a:rPr lang="en-US" sz="3200" dirty="0" smtClean="0"/>
              <a:t>.”</a:t>
            </a:r>
            <a:endParaRPr lang="en-US" sz="3200" dirty="0"/>
          </a:p>
          <a:p>
            <a:endParaRPr lang="en-US" sz="3200" dirty="0"/>
          </a:p>
        </p:txBody>
      </p:sp>
      <p:sp>
        <p:nvSpPr>
          <p:cNvPr id="5" name="Title 1"/>
          <p:cNvSpPr txBox="1">
            <a:spLocks/>
          </p:cNvSpPr>
          <p:nvPr/>
        </p:nvSpPr>
        <p:spPr>
          <a:xfrm>
            <a:off x="609600" y="2167469"/>
            <a:ext cx="8229600" cy="1629469"/>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t>New neurons develop from stem cells in this zone through the action of “</a:t>
            </a:r>
            <a:r>
              <a:rPr lang="en-US" sz="2800" dirty="0" err="1" smtClean="0"/>
              <a:t>fractones</a:t>
            </a:r>
            <a:r>
              <a:rPr lang="en-US" sz="2800" dirty="0" smtClean="0"/>
              <a:t>” composed of  </a:t>
            </a:r>
            <a:r>
              <a:rPr lang="en-US" sz="2800" dirty="0" err="1" smtClean="0"/>
              <a:t>heparan</a:t>
            </a:r>
            <a:r>
              <a:rPr lang="en-US" sz="2800" dirty="0" smtClean="0"/>
              <a:t> sulfate proteoglycans (HSPGs)</a:t>
            </a:r>
            <a:r>
              <a:rPr lang="en-US" sz="2800" dirty="0" smtClean="0">
                <a:solidFill>
                  <a:srgbClr val="FF0000"/>
                </a:solidFill>
              </a:rPr>
              <a:t>**</a:t>
            </a:r>
            <a:endParaRPr lang="en-US" sz="2800" dirty="0">
              <a:solidFill>
                <a:srgbClr val="FF0000"/>
              </a:solidFill>
            </a:endParaRPr>
          </a:p>
        </p:txBody>
      </p:sp>
      <p:sp>
        <p:nvSpPr>
          <p:cNvPr id="6" name="TextBox 5"/>
          <p:cNvSpPr txBox="1"/>
          <p:nvPr/>
        </p:nvSpPr>
        <p:spPr>
          <a:xfrm>
            <a:off x="186267" y="6079067"/>
            <a:ext cx="9080130" cy="523220"/>
          </a:xfrm>
          <a:prstGeom prst="rect">
            <a:avLst/>
          </a:prstGeom>
          <a:noFill/>
        </p:spPr>
        <p:txBody>
          <a:bodyPr wrap="none" rtlCol="0">
            <a:spAutoFit/>
          </a:bodyPr>
          <a:lstStyle/>
          <a:p>
            <a:r>
              <a:rPr lang="en-US" sz="2800" dirty="0" smtClean="0">
                <a:solidFill>
                  <a:srgbClr val="FF0000"/>
                </a:solidFill>
              </a:rPr>
              <a:t>**</a:t>
            </a:r>
            <a:r>
              <a:rPr lang="en-US" sz="2800" dirty="0" smtClean="0"/>
              <a:t>F. Mercier et al., Neuroscience </a:t>
            </a:r>
            <a:r>
              <a:rPr lang="en-US" sz="2800" dirty="0"/>
              <a:t>Letters 506 (2012) 208–213 </a:t>
            </a:r>
          </a:p>
        </p:txBody>
      </p:sp>
    </p:spTree>
    <p:extLst>
      <p:ext uri="{BB962C8B-B14F-4D97-AF65-F5344CB8AC3E}">
        <p14:creationId xmlns:p14="http://schemas.microsoft.com/office/powerpoint/2010/main" val="246184103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983" y="274638"/>
            <a:ext cx="8998017" cy="1143000"/>
          </a:xfrm>
        </p:spPr>
        <p:txBody>
          <a:bodyPr>
            <a:noAutofit/>
          </a:bodyPr>
          <a:lstStyle/>
          <a:p>
            <a:r>
              <a:rPr lang="en-US" sz="3600" b="1" dirty="0" smtClean="0"/>
              <a:t>Impaired Dendrite Outgrowth in Autism could be Due to Glycine Substitution by glyphosate</a:t>
            </a:r>
            <a:endParaRPr lang="en-US" sz="3600" b="1" dirty="0"/>
          </a:p>
        </p:txBody>
      </p:sp>
      <p:sp>
        <p:nvSpPr>
          <p:cNvPr id="3" name="Content Placeholder 2"/>
          <p:cNvSpPr>
            <a:spLocks noGrp="1"/>
          </p:cNvSpPr>
          <p:nvPr>
            <p:ph idx="1"/>
          </p:nvPr>
        </p:nvSpPr>
        <p:spPr>
          <a:xfrm>
            <a:off x="355012" y="1979781"/>
            <a:ext cx="8229600" cy="3772325"/>
          </a:xfrm>
        </p:spPr>
        <p:txBody>
          <a:bodyPr>
            <a:normAutofit fontScale="85000" lnSpcReduction="10000"/>
          </a:bodyPr>
          <a:lstStyle/>
          <a:p>
            <a:r>
              <a:rPr lang="en-US" dirty="0"/>
              <a:t>Major brain </a:t>
            </a:r>
            <a:r>
              <a:rPr lang="en-US" dirty="0" smtClean="0"/>
              <a:t>HSPG </a:t>
            </a:r>
            <a:r>
              <a:rPr lang="en-US" dirty="0"/>
              <a:t>syndecan-2 </a:t>
            </a:r>
            <a:r>
              <a:rPr lang="en-US" dirty="0" smtClean="0"/>
              <a:t>                                     mediates </a:t>
            </a:r>
            <a:r>
              <a:rPr lang="en-US" dirty="0"/>
              <a:t>dendritic outgrowth </a:t>
            </a:r>
            <a:r>
              <a:rPr lang="en-US" dirty="0" smtClean="0"/>
              <a:t>                                          in hippocampus</a:t>
            </a:r>
            <a:r>
              <a:rPr lang="en-US" dirty="0" smtClean="0">
                <a:solidFill>
                  <a:srgbClr val="FF0000"/>
                </a:solidFill>
              </a:rPr>
              <a:t>*</a:t>
            </a:r>
            <a:endParaRPr lang="en-US" dirty="0">
              <a:solidFill>
                <a:srgbClr val="FF0000"/>
              </a:solidFill>
            </a:endParaRPr>
          </a:p>
          <a:p>
            <a:r>
              <a:rPr lang="en-US" dirty="0" err="1"/>
              <a:t>Heparan</a:t>
            </a:r>
            <a:r>
              <a:rPr lang="en-US" dirty="0"/>
              <a:t> sulfate chains in </a:t>
            </a:r>
            <a:r>
              <a:rPr lang="en-US" dirty="0" smtClean="0"/>
              <a:t>                                      </a:t>
            </a:r>
            <a:r>
              <a:rPr lang="en-US" dirty="0" err="1" smtClean="0"/>
              <a:t>syndecan</a:t>
            </a:r>
            <a:r>
              <a:rPr lang="en-US" dirty="0" smtClean="0"/>
              <a:t> </a:t>
            </a:r>
            <a:r>
              <a:rPr lang="en-US" dirty="0"/>
              <a:t>2 are attached </a:t>
            </a:r>
            <a:r>
              <a:rPr lang="en-US" dirty="0" smtClean="0"/>
              <a:t>to                                        </a:t>
            </a:r>
            <a:r>
              <a:rPr lang="en-US" dirty="0"/>
              <a:t>serine residues that have adjacent </a:t>
            </a:r>
            <a:r>
              <a:rPr lang="en-US" i="1" dirty="0">
                <a:solidFill>
                  <a:srgbClr val="FF0000"/>
                </a:solidFill>
              </a:rPr>
              <a:t>glycine</a:t>
            </a:r>
            <a:r>
              <a:rPr lang="en-US" dirty="0">
                <a:solidFill>
                  <a:srgbClr val="FF0000"/>
                </a:solidFill>
              </a:rPr>
              <a:t> </a:t>
            </a:r>
            <a:r>
              <a:rPr lang="en-US" dirty="0" smtClean="0"/>
              <a:t>residues</a:t>
            </a:r>
            <a:r>
              <a:rPr lang="en-US" dirty="0" smtClean="0">
                <a:solidFill>
                  <a:srgbClr val="FF0000"/>
                </a:solidFill>
              </a:rPr>
              <a:t>**</a:t>
            </a:r>
          </a:p>
          <a:p>
            <a:pPr lvl="1"/>
            <a:r>
              <a:rPr lang="en-US" i="1" dirty="0" smtClean="0">
                <a:solidFill>
                  <a:srgbClr val="FF0000"/>
                </a:solidFill>
              </a:rPr>
              <a:t>Substitution of other amino acids for glycine here disrupts </a:t>
            </a:r>
            <a:r>
              <a:rPr lang="en-US" i="1" dirty="0" err="1" smtClean="0">
                <a:solidFill>
                  <a:srgbClr val="FF0000"/>
                </a:solidFill>
              </a:rPr>
              <a:t>heparan</a:t>
            </a:r>
            <a:r>
              <a:rPr lang="en-US" i="1" dirty="0" smtClean="0">
                <a:solidFill>
                  <a:srgbClr val="FF0000"/>
                </a:solidFill>
              </a:rPr>
              <a:t> sulfate binding</a:t>
            </a:r>
            <a:endParaRPr lang="en-US" i="1" dirty="0">
              <a:solidFill>
                <a:srgbClr val="FF0000"/>
              </a:solidFill>
            </a:endParaRPr>
          </a:p>
          <a:p>
            <a:r>
              <a:rPr lang="en-US" dirty="0"/>
              <a:t>Dendritic spines are defective in </a:t>
            </a:r>
            <a:r>
              <a:rPr lang="en-US" dirty="0" smtClean="0"/>
              <a:t>autism</a:t>
            </a:r>
            <a:r>
              <a:rPr lang="en-US" dirty="0" smtClean="0">
                <a:solidFill>
                  <a:srgbClr val="FF0000"/>
                </a:solidFill>
              </a:rPr>
              <a:t>***</a:t>
            </a:r>
            <a:endParaRPr lang="en-US" dirty="0">
              <a:solidFill>
                <a:srgbClr val="FF0000"/>
              </a:solidFill>
            </a:endParaRPr>
          </a:p>
        </p:txBody>
      </p:sp>
      <p:pic>
        <p:nvPicPr>
          <p:cNvPr id="4" name="Picture 3" descr="dendritic_spin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5772" y="1417638"/>
            <a:ext cx="3091042" cy="2422307"/>
          </a:xfrm>
          <a:prstGeom prst="rect">
            <a:avLst/>
          </a:prstGeom>
        </p:spPr>
      </p:pic>
      <p:sp>
        <p:nvSpPr>
          <p:cNvPr id="5" name="TextBox 4"/>
          <p:cNvSpPr txBox="1"/>
          <p:nvPr/>
        </p:nvSpPr>
        <p:spPr>
          <a:xfrm>
            <a:off x="1678803" y="5752106"/>
            <a:ext cx="6937566" cy="1015663"/>
          </a:xfrm>
          <a:prstGeom prst="rect">
            <a:avLst/>
          </a:prstGeom>
          <a:noFill/>
        </p:spPr>
        <p:txBody>
          <a:bodyPr wrap="none" rtlCol="0">
            <a:spAutoFit/>
          </a:bodyPr>
          <a:lstStyle/>
          <a:p>
            <a:r>
              <a:rPr lang="en-US" sz="2000" dirty="0">
                <a:solidFill>
                  <a:srgbClr val="FF0000"/>
                </a:solidFill>
              </a:rPr>
              <a:t>*</a:t>
            </a:r>
            <a:r>
              <a:rPr lang="en-US" sz="2000" dirty="0"/>
              <a:t>IM </a:t>
            </a:r>
            <a:r>
              <a:rPr lang="en-US" sz="2000" dirty="0" err="1"/>
              <a:t>Ethell</a:t>
            </a:r>
            <a:r>
              <a:rPr lang="en-US" sz="2000" dirty="0"/>
              <a:t> and Y. Yamaguchi. J Cell Biol. 1999;144(3):575–86.</a:t>
            </a:r>
          </a:p>
          <a:p>
            <a:r>
              <a:rPr lang="en-US" sz="2000" dirty="0">
                <a:solidFill>
                  <a:srgbClr val="FF0000"/>
                </a:solidFill>
              </a:rPr>
              <a:t>**</a:t>
            </a:r>
            <a:r>
              <a:rPr lang="en-US" sz="2000" dirty="0"/>
              <a:t>L Zhang et al. JBC 1995; 270(45) Nov 10, 27127-27135. </a:t>
            </a:r>
          </a:p>
          <a:p>
            <a:r>
              <a:rPr lang="en-US" sz="2000" dirty="0">
                <a:solidFill>
                  <a:srgbClr val="FF0000"/>
                </a:solidFill>
              </a:rPr>
              <a:t>***</a:t>
            </a:r>
            <a:r>
              <a:rPr lang="en-US" sz="2000" dirty="0"/>
              <a:t>M Phillips and L </a:t>
            </a:r>
            <a:r>
              <a:rPr lang="en-US" sz="2000" dirty="0" err="1"/>
              <a:t>Pozzo</a:t>
            </a:r>
            <a:r>
              <a:rPr lang="en-US" sz="2000" dirty="0"/>
              <a:t>-Miller. </a:t>
            </a:r>
            <a:r>
              <a:rPr lang="en-US" sz="2000" dirty="0" err="1"/>
              <a:t>Neurosci</a:t>
            </a:r>
            <a:r>
              <a:rPr lang="en-US" sz="2000" dirty="0"/>
              <a:t> </a:t>
            </a:r>
            <a:r>
              <a:rPr lang="en-US" sz="2000" dirty="0" err="1"/>
              <a:t>Lett</a:t>
            </a:r>
            <a:r>
              <a:rPr lang="en-US" sz="2000" dirty="0"/>
              <a:t>. 2015; 601: 30-40</a:t>
            </a:r>
          </a:p>
        </p:txBody>
      </p:sp>
    </p:spTree>
    <p:extLst>
      <p:ext uri="{BB962C8B-B14F-4D97-AF65-F5344CB8AC3E}">
        <p14:creationId xmlns:p14="http://schemas.microsoft.com/office/powerpoint/2010/main" val="8411932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217"/>
            <a:ext cx="7674044" cy="1712280"/>
          </a:xfrm>
        </p:spPr>
        <p:txBody>
          <a:bodyPr>
            <a:noAutofit/>
          </a:bodyPr>
          <a:lstStyle/>
          <a:p>
            <a:pPr marL="0" indent="0"/>
            <a:r>
              <a:rPr lang="en-US" sz="3600" b="1" dirty="0"/>
              <a:t>The third ventricle is depleted in </a:t>
            </a:r>
            <a:r>
              <a:rPr lang="en-US" sz="3600" b="1" dirty="0" err="1"/>
              <a:t>heparan</a:t>
            </a:r>
            <a:r>
              <a:rPr lang="en-US" sz="3600" b="1" dirty="0"/>
              <a:t> sulfate in association with autism in both humans and mice</a:t>
            </a:r>
            <a:r>
              <a:rPr lang="en-US" sz="3600" b="1" dirty="0">
                <a:solidFill>
                  <a:srgbClr val="FF0000"/>
                </a:solidFill>
              </a:rPr>
              <a:t>*</a:t>
            </a:r>
            <a:r>
              <a:rPr lang="en-US" sz="3600" b="1" baseline="30000" dirty="0">
                <a:solidFill>
                  <a:srgbClr val="FF0000"/>
                </a:solidFill>
              </a:rPr>
              <a:t>,</a:t>
            </a:r>
            <a:r>
              <a:rPr lang="en-US" sz="3600" b="1" dirty="0">
                <a:solidFill>
                  <a:srgbClr val="FF0000"/>
                </a:solidFill>
              </a:rPr>
              <a:t>**</a:t>
            </a:r>
          </a:p>
        </p:txBody>
      </p:sp>
      <p:pic>
        <p:nvPicPr>
          <p:cNvPr id="4" name="Content Placeholder 3" descr="third_ventricle.png"/>
          <p:cNvPicPr>
            <a:picLocks noGrp="1" noChangeAspect="1"/>
          </p:cNvPicPr>
          <p:nvPr>
            <p:ph idx="1"/>
          </p:nvPr>
        </p:nvPicPr>
        <p:blipFill>
          <a:blip r:embed="rId3">
            <a:extLst>
              <a:ext uri="{28A0092B-C50C-407E-A947-70E740481C1C}">
                <a14:useLocalDpi xmlns:a14="http://schemas.microsoft.com/office/drawing/2010/main" val="0"/>
              </a:ext>
            </a:extLst>
          </a:blip>
          <a:srcRect t="-3066" b="-3066"/>
          <a:stretch>
            <a:fillRect/>
          </a:stretch>
        </p:blipFill>
        <p:spPr>
          <a:xfrm>
            <a:off x="711200" y="1824027"/>
            <a:ext cx="7975600" cy="4386273"/>
          </a:xfrm>
        </p:spPr>
      </p:pic>
      <p:sp>
        <p:nvSpPr>
          <p:cNvPr id="6" name="TextBox 5"/>
          <p:cNvSpPr txBox="1"/>
          <p:nvPr/>
        </p:nvSpPr>
        <p:spPr>
          <a:xfrm>
            <a:off x="4762501" y="4546600"/>
            <a:ext cx="2186282" cy="830997"/>
          </a:xfrm>
          <a:prstGeom prst="rect">
            <a:avLst/>
          </a:prstGeom>
          <a:solidFill>
            <a:srgbClr val="FCFFBC"/>
          </a:solidFill>
          <a:ln>
            <a:solidFill>
              <a:schemeClr val="tx1"/>
            </a:solidFill>
          </a:ln>
        </p:spPr>
        <p:txBody>
          <a:bodyPr wrap="square" rtlCol="0">
            <a:spAutoFit/>
          </a:bodyPr>
          <a:lstStyle/>
          <a:p>
            <a:r>
              <a:rPr lang="en-US" sz="2400" dirty="0" err="1" smtClean="0"/>
              <a:t>Heparan</a:t>
            </a:r>
            <a:r>
              <a:rPr lang="en-US" sz="2400" dirty="0" smtClean="0"/>
              <a:t> sulfate depleted</a:t>
            </a:r>
            <a:endParaRPr lang="en-US" sz="2400" dirty="0"/>
          </a:p>
        </p:txBody>
      </p:sp>
      <p:cxnSp>
        <p:nvCxnSpPr>
          <p:cNvPr id="8" name="Straight Arrow Connector 7"/>
          <p:cNvCxnSpPr/>
          <p:nvPr/>
        </p:nvCxnSpPr>
        <p:spPr>
          <a:xfrm flipH="1" flipV="1">
            <a:off x="4140200" y="4711700"/>
            <a:ext cx="622301" cy="22860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130057" y="6199376"/>
            <a:ext cx="6020285" cy="646331"/>
          </a:xfrm>
          <a:prstGeom prst="rect">
            <a:avLst/>
          </a:prstGeom>
          <a:noFill/>
        </p:spPr>
        <p:txBody>
          <a:bodyPr wrap="none" rtlCol="0">
            <a:spAutoFit/>
          </a:bodyPr>
          <a:lstStyle/>
          <a:p>
            <a:r>
              <a:rPr lang="fr-FR" dirty="0">
                <a:solidFill>
                  <a:srgbClr val="FF0000"/>
                </a:solidFill>
              </a:rPr>
              <a:t>*</a:t>
            </a:r>
            <a:r>
              <a:rPr lang="fr-FR" dirty="0"/>
              <a:t>B.L. Pearson et al., </a:t>
            </a:r>
            <a:r>
              <a:rPr lang="fr-FR" dirty="0" err="1"/>
              <a:t>Behav</a:t>
            </a:r>
            <a:r>
              <a:rPr lang="fr-FR" dirty="0"/>
              <a:t> </a:t>
            </a:r>
            <a:r>
              <a:rPr lang="fr-FR" dirty="0" err="1"/>
              <a:t>Brain</a:t>
            </a:r>
            <a:r>
              <a:rPr lang="fr-FR" dirty="0"/>
              <a:t> </a:t>
            </a:r>
            <a:r>
              <a:rPr lang="fr-FR" dirty="0" err="1"/>
              <a:t>Res</a:t>
            </a:r>
            <a:r>
              <a:rPr lang="fr-FR" dirty="0"/>
              <a:t>. 2013 </a:t>
            </a:r>
            <a:r>
              <a:rPr lang="fr-FR" dirty="0" err="1"/>
              <a:t>Apr</a:t>
            </a:r>
            <a:r>
              <a:rPr lang="fr-FR" dirty="0"/>
              <a:t> 15;243:138-45. </a:t>
            </a:r>
          </a:p>
          <a:p>
            <a:r>
              <a:rPr lang="fr-FR" dirty="0">
                <a:solidFill>
                  <a:srgbClr val="FF0000"/>
                </a:solidFill>
              </a:rPr>
              <a:t>**</a:t>
            </a:r>
            <a:r>
              <a:rPr lang="fr-FR" dirty="0"/>
              <a:t>F Mercie et al., </a:t>
            </a:r>
            <a:r>
              <a:rPr lang="fr-FR" dirty="0" err="1"/>
              <a:t>Neurosci</a:t>
            </a:r>
            <a:r>
              <a:rPr lang="fr-FR" dirty="0"/>
              <a:t> </a:t>
            </a:r>
            <a:r>
              <a:rPr lang="fr-FR" dirty="0" err="1"/>
              <a:t>Lett</a:t>
            </a:r>
            <a:r>
              <a:rPr lang="fr-FR" dirty="0"/>
              <a:t> 506, 2012, 208-213.</a:t>
            </a:r>
            <a:endParaRPr lang="en-US" dirty="0"/>
          </a:p>
        </p:txBody>
      </p:sp>
    </p:spTree>
    <p:extLst>
      <p:ext uri="{BB962C8B-B14F-4D97-AF65-F5344CB8AC3E}">
        <p14:creationId xmlns:p14="http://schemas.microsoft.com/office/powerpoint/2010/main" val="25009093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ird_ventricle.png"/>
          <p:cNvPicPr>
            <a:picLocks noGrp="1" noChangeAspect="1"/>
          </p:cNvPicPr>
          <p:nvPr>
            <p:ph idx="1"/>
          </p:nvPr>
        </p:nvPicPr>
        <p:blipFill>
          <a:blip r:embed="rId3">
            <a:extLst>
              <a:ext uri="{28A0092B-C50C-407E-A947-70E740481C1C}">
                <a14:useLocalDpi xmlns:a14="http://schemas.microsoft.com/office/drawing/2010/main" val="0"/>
              </a:ext>
            </a:extLst>
          </a:blip>
          <a:srcRect t="-3066" b="-3066"/>
          <a:stretch>
            <a:fillRect/>
          </a:stretch>
        </p:blipFill>
        <p:spPr>
          <a:xfrm>
            <a:off x="711200" y="1824027"/>
            <a:ext cx="7975600" cy="4386273"/>
          </a:xfrm>
        </p:spPr>
      </p:pic>
      <p:sp>
        <p:nvSpPr>
          <p:cNvPr id="6" name="TextBox 5"/>
          <p:cNvSpPr txBox="1"/>
          <p:nvPr/>
        </p:nvSpPr>
        <p:spPr>
          <a:xfrm>
            <a:off x="4762501" y="4546600"/>
            <a:ext cx="1689099" cy="646331"/>
          </a:xfrm>
          <a:prstGeom prst="rect">
            <a:avLst/>
          </a:prstGeom>
          <a:solidFill>
            <a:srgbClr val="FCFFBC"/>
          </a:solidFill>
          <a:ln>
            <a:solidFill>
              <a:schemeClr val="tx1"/>
            </a:solidFill>
          </a:ln>
        </p:spPr>
        <p:txBody>
          <a:bodyPr wrap="square" rtlCol="0">
            <a:spAutoFit/>
          </a:bodyPr>
          <a:lstStyle/>
          <a:p>
            <a:r>
              <a:rPr lang="en-US" dirty="0" err="1" smtClean="0"/>
              <a:t>Heparan</a:t>
            </a:r>
            <a:r>
              <a:rPr lang="en-US" dirty="0" smtClean="0"/>
              <a:t> sulfate depleted</a:t>
            </a:r>
            <a:endParaRPr lang="en-US" dirty="0"/>
          </a:p>
        </p:txBody>
      </p:sp>
      <p:cxnSp>
        <p:nvCxnSpPr>
          <p:cNvPr id="8" name="Straight Arrow Connector 7"/>
          <p:cNvCxnSpPr/>
          <p:nvPr/>
        </p:nvCxnSpPr>
        <p:spPr>
          <a:xfrm flipH="1" flipV="1">
            <a:off x="4140200" y="4711700"/>
            <a:ext cx="622301" cy="22860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4102100" y="5245100"/>
            <a:ext cx="330200" cy="3175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953000" y="5567521"/>
            <a:ext cx="1638300" cy="400110"/>
          </a:xfrm>
          <a:prstGeom prst="rect">
            <a:avLst/>
          </a:prstGeom>
          <a:solidFill>
            <a:srgbClr val="FCFFBC"/>
          </a:solidFill>
          <a:ln>
            <a:solidFill>
              <a:schemeClr val="tx1"/>
            </a:solidFill>
          </a:ln>
        </p:spPr>
        <p:txBody>
          <a:bodyPr wrap="square" rtlCol="0">
            <a:spAutoFit/>
          </a:bodyPr>
          <a:lstStyle/>
          <a:p>
            <a:r>
              <a:rPr lang="en-US" sz="2000" dirty="0"/>
              <a:t>P</a:t>
            </a:r>
            <a:r>
              <a:rPr lang="en-US" sz="2000" dirty="0" smtClean="0"/>
              <a:t>ineal Gland</a:t>
            </a:r>
            <a:endParaRPr lang="en-US" sz="2000" dirty="0"/>
          </a:p>
        </p:txBody>
      </p:sp>
      <p:cxnSp>
        <p:nvCxnSpPr>
          <p:cNvPr id="12" name="Straight Arrow Connector 11"/>
          <p:cNvCxnSpPr>
            <a:stCxn id="10" idx="1"/>
          </p:cNvCxnSpPr>
          <p:nvPr/>
        </p:nvCxnSpPr>
        <p:spPr>
          <a:xfrm flipH="1" flipV="1">
            <a:off x="4432300" y="5461001"/>
            <a:ext cx="520700" cy="30657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130057" y="6199376"/>
            <a:ext cx="6020285" cy="646331"/>
          </a:xfrm>
          <a:prstGeom prst="rect">
            <a:avLst/>
          </a:prstGeom>
          <a:noFill/>
        </p:spPr>
        <p:txBody>
          <a:bodyPr wrap="none" rtlCol="0">
            <a:spAutoFit/>
          </a:bodyPr>
          <a:lstStyle/>
          <a:p>
            <a:r>
              <a:rPr lang="fr-FR" dirty="0">
                <a:solidFill>
                  <a:srgbClr val="FF0000"/>
                </a:solidFill>
              </a:rPr>
              <a:t>*</a:t>
            </a:r>
            <a:r>
              <a:rPr lang="fr-FR" dirty="0"/>
              <a:t>B.L. Pearson et al., </a:t>
            </a:r>
            <a:r>
              <a:rPr lang="fr-FR" dirty="0" err="1"/>
              <a:t>Behav</a:t>
            </a:r>
            <a:r>
              <a:rPr lang="fr-FR" dirty="0"/>
              <a:t> </a:t>
            </a:r>
            <a:r>
              <a:rPr lang="fr-FR" dirty="0" err="1"/>
              <a:t>Brain</a:t>
            </a:r>
            <a:r>
              <a:rPr lang="fr-FR" dirty="0"/>
              <a:t> </a:t>
            </a:r>
            <a:r>
              <a:rPr lang="fr-FR" dirty="0" err="1"/>
              <a:t>Res</a:t>
            </a:r>
            <a:r>
              <a:rPr lang="fr-FR" dirty="0"/>
              <a:t>. 2013 </a:t>
            </a:r>
            <a:r>
              <a:rPr lang="fr-FR" dirty="0" err="1"/>
              <a:t>Apr</a:t>
            </a:r>
            <a:r>
              <a:rPr lang="fr-FR" dirty="0"/>
              <a:t> 15;243:138-45. </a:t>
            </a:r>
          </a:p>
          <a:p>
            <a:r>
              <a:rPr lang="fr-FR" dirty="0">
                <a:solidFill>
                  <a:srgbClr val="FF0000"/>
                </a:solidFill>
              </a:rPr>
              <a:t>**</a:t>
            </a:r>
            <a:r>
              <a:rPr lang="fr-FR" dirty="0"/>
              <a:t>F Mercie et al., </a:t>
            </a:r>
            <a:r>
              <a:rPr lang="fr-FR" dirty="0" err="1"/>
              <a:t>Neurosci</a:t>
            </a:r>
            <a:r>
              <a:rPr lang="fr-FR" dirty="0"/>
              <a:t> </a:t>
            </a:r>
            <a:r>
              <a:rPr lang="fr-FR" dirty="0" err="1"/>
              <a:t>Lett</a:t>
            </a:r>
            <a:r>
              <a:rPr lang="fr-FR" dirty="0"/>
              <a:t> 506, 2012, 208-213.</a:t>
            </a:r>
            <a:endParaRPr lang="en-US" dirty="0"/>
          </a:p>
        </p:txBody>
      </p:sp>
      <p:sp>
        <p:nvSpPr>
          <p:cNvPr id="11" name="Title 1"/>
          <p:cNvSpPr txBox="1">
            <a:spLocks/>
          </p:cNvSpPr>
          <p:nvPr/>
        </p:nvSpPr>
        <p:spPr>
          <a:xfrm>
            <a:off x="457200" y="393302"/>
            <a:ext cx="8229600" cy="1629469"/>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t>Pineal gland normally supplies melatonin sulfate to the ventricles at night during sleep, but both melatonin and sulfate supplies are depleted by glyphosate</a:t>
            </a:r>
            <a:endParaRPr lang="en-US" sz="2800" dirty="0">
              <a:solidFill>
                <a:srgbClr val="FF0000"/>
              </a:solidFill>
            </a:endParaRPr>
          </a:p>
        </p:txBody>
      </p:sp>
    </p:spTree>
    <p:extLst>
      <p:ext uri="{BB962C8B-B14F-4D97-AF65-F5344CB8AC3E}">
        <p14:creationId xmlns:p14="http://schemas.microsoft.com/office/powerpoint/2010/main" val="39596768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2" y="274638"/>
            <a:ext cx="9076268" cy="1143000"/>
          </a:xfrm>
        </p:spPr>
        <p:txBody>
          <a:bodyPr>
            <a:noAutofit/>
          </a:bodyPr>
          <a:lstStyle/>
          <a:p>
            <a:r>
              <a:rPr lang="en-US" sz="3600" b="1" dirty="0" smtClean="0"/>
              <a:t>“Autism</a:t>
            </a:r>
            <a:r>
              <a:rPr lang="en-US" sz="3600" b="1" dirty="0"/>
              <a:t>-like socio-communicative deficits and stereotypies in mice lacking </a:t>
            </a:r>
            <a:r>
              <a:rPr lang="en-US" sz="3600" b="1" dirty="0" err="1"/>
              <a:t>heparan</a:t>
            </a:r>
            <a:r>
              <a:rPr lang="en-US" sz="3600" b="1" dirty="0"/>
              <a:t> </a:t>
            </a:r>
            <a:r>
              <a:rPr lang="en-US" sz="3600" b="1" dirty="0" smtClean="0"/>
              <a:t>sulfate”</a:t>
            </a:r>
            <a:r>
              <a:rPr lang="en-US" sz="3600" b="1" dirty="0" smtClean="0">
                <a:solidFill>
                  <a:srgbClr val="FF0000"/>
                </a:solidFill>
              </a:rPr>
              <a:t>*</a:t>
            </a:r>
            <a:endParaRPr lang="en-US" sz="3600" b="1" dirty="0">
              <a:solidFill>
                <a:srgbClr val="FF0000"/>
              </a:solidFill>
            </a:endParaRPr>
          </a:p>
        </p:txBody>
      </p:sp>
      <p:sp>
        <p:nvSpPr>
          <p:cNvPr id="3" name="Content Placeholder 2"/>
          <p:cNvSpPr>
            <a:spLocks noGrp="1"/>
          </p:cNvSpPr>
          <p:nvPr>
            <p:ph idx="1"/>
          </p:nvPr>
        </p:nvSpPr>
        <p:spPr>
          <a:xfrm>
            <a:off x="457200" y="1600200"/>
            <a:ext cx="4623220" cy="4525963"/>
          </a:xfrm>
        </p:spPr>
        <p:txBody>
          <a:bodyPr>
            <a:normAutofit lnSpcReduction="10000"/>
          </a:bodyPr>
          <a:lstStyle/>
          <a:p>
            <a:r>
              <a:rPr lang="en-US" dirty="0" smtClean="0"/>
              <a:t>Experiment with “designer” mice: defect specifically led to impaired </a:t>
            </a:r>
            <a:r>
              <a:rPr lang="en-US" dirty="0" err="1" smtClean="0"/>
              <a:t>heparan</a:t>
            </a:r>
            <a:r>
              <a:rPr lang="en-US" dirty="0" smtClean="0"/>
              <a:t> sulfate synthesis in brain</a:t>
            </a:r>
          </a:p>
          <a:p>
            <a:r>
              <a:rPr lang="en-US" dirty="0" smtClean="0"/>
              <a:t>Mice exhibited all the classic features of autism – both cognitive and social</a:t>
            </a:r>
            <a:endParaRPr lang="en-US" dirty="0"/>
          </a:p>
        </p:txBody>
      </p:sp>
      <p:pic>
        <p:nvPicPr>
          <p:cNvPr id="4" name="Picture 3" descr="mi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1381" y="2019142"/>
            <a:ext cx="3637303" cy="2727977"/>
          </a:xfrm>
          <a:prstGeom prst="rect">
            <a:avLst/>
          </a:prstGeom>
        </p:spPr>
      </p:pic>
      <p:sp>
        <p:nvSpPr>
          <p:cNvPr id="5" name="TextBox 4"/>
          <p:cNvSpPr txBox="1"/>
          <p:nvPr/>
        </p:nvSpPr>
        <p:spPr>
          <a:xfrm>
            <a:off x="1740577" y="6396795"/>
            <a:ext cx="7961707" cy="461665"/>
          </a:xfrm>
          <a:prstGeom prst="rect">
            <a:avLst/>
          </a:prstGeom>
          <a:noFill/>
        </p:spPr>
        <p:txBody>
          <a:bodyPr wrap="square" rtlCol="0">
            <a:spAutoFit/>
          </a:bodyPr>
          <a:lstStyle/>
          <a:p>
            <a:r>
              <a:rPr lang="en-US" sz="2400" dirty="0" smtClean="0">
                <a:solidFill>
                  <a:srgbClr val="FF0000"/>
                </a:solidFill>
              </a:rPr>
              <a:t>*</a:t>
            </a:r>
            <a:r>
              <a:rPr lang="en-US" sz="2400" dirty="0" smtClean="0"/>
              <a:t> F</a:t>
            </a:r>
            <a:r>
              <a:rPr lang="en-US" sz="2400" dirty="0"/>
              <a:t>. </a:t>
            </a:r>
            <a:r>
              <a:rPr lang="en-US" sz="2400" dirty="0" err="1"/>
              <a:t>Irie</a:t>
            </a:r>
            <a:r>
              <a:rPr lang="en-US" sz="2400" dirty="0"/>
              <a:t> et al., </a:t>
            </a:r>
            <a:r>
              <a:rPr lang="en-US" sz="2400" dirty="0" smtClean="0"/>
              <a:t> PNAS </a:t>
            </a:r>
            <a:r>
              <a:rPr lang="en-US" sz="2400" dirty="0"/>
              <a:t>Mar. 27, 2012, 109(13), 5052-5056.</a:t>
            </a:r>
          </a:p>
        </p:txBody>
      </p:sp>
    </p:spTree>
    <p:extLst>
      <p:ext uri="{BB962C8B-B14F-4D97-AF65-F5344CB8AC3E}">
        <p14:creationId xmlns:p14="http://schemas.microsoft.com/office/powerpoint/2010/main" val="279398782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2" y="274638"/>
            <a:ext cx="9076268" cy="1143000"/>
          </a:xfrm>
        </p:spPr>
        <p:txBody>
          <a:bodyPr>
            <a:noAutofit/>
          </a:bodyPr>
          <a:lstStyle/>
          <a:p>
            <a:r>
              <a:rPr lang="en-US" sz="3600" b="1" dirty="0" smtClean="0"/>
              <a:t>“Autism</a:t>
            </a:r>
            <a:r>
              <a:rPr lang="en-US" sz="3600" b="1" dirty="0"/>
              <a:t>-like socio-communicative deficits and stereotypies in mice lacking </a:t>
            </a:r>
            <a:r>
              <a:rPr lang="en-US" sz="3600" b="1" dirty="0" err="1"/>
              <a:t>heparan</a:t>
            </a:r>
            <a:r>
              <a:rPr lang="en-US" sz="3600" b="1" dirty="0"/>
              <a:t> </a:t>
            </a:r>
            <a:r>
              <a:rPr lang="en-US" sz="3600" b="1" dirty="0" smtClean="0"/>
              <a:t>sulfate”</a:t>
            </a:r>
            <a:r>
              <a:rPr lang="en-US" sz="3600" b="1" dirty="0" smtClean="0">
                <a:solidFill>
                  <a:srgbClr val="FF0000"/>
                </a:solidFill>
              </a:rPr>
              <a:t>*</a:t>
            </a:r>
            <a:endParaRPr lang="en-US" sz="3600" b="1" dirty="0">
              <a:solidFill>
                <a:srgbClr val="FF0000"/>
              </a:solidFill>
            </a:endParaRPr>
          </a:p>
        </p:txBody>
      </p:sp>
      <p:sp>
        <p:nvSpPr>
          <p:cNvPr id="3" name="Content Placeholder 2"/>
          <p:cNvSpPr>
            <a:spLocks noGrp="1"/>
          </p:cNvSpPr>
          <p:nvPr>
            <p:ph idx="1"/>
          </p:nvPr>
        </p:nvSpPr>
        <p:spPr>
          <a:xfrm>
            <a:off x="457200" y="1600200"/>
            <a:ext cx="4623220" cy="4525963"/>
          </a:xfrm>
        </p:spPr>
        <p:txBody>
          <a:bodyPr>
            <a:normAutofit lnSpcReduction="10000"/>
          </a:bodyPr>
          <a:lstStyle/>
          <a:p>
            <a:r>
              <a:rPr lang="en-US" dirty="0" smtClean="0"/>
              <a:t>Experiment with “designer” mice: defect specifically led to impaired </a:t>
            </a:r>
            <a:r>
              <a:rPr lang="en-US" dirty="0" err="1" smtClean="0"/>
              <a:t>heparan</a:t>
            </a:r>
            <a:r>
              <a:rPr lang="en-US" dirty="0" smtClean="0"/>
              <a:t> sulfate synthesis in brain</a:t>
            </a:r>
          </a:p>
          <a:p>
            <a:r>
              <a:rPr lang="en-US" dirty="0" smtClean="0"/>
              <a:t>Mice exhibited all the classic features of autism – both cognitive and social</a:t>
            </a:r>
            <a:endParaRPr lang="en-US" dirty="0"/>
          </a:p>
        </p:txBody>
      </p:sp>
      <p:pic>
        <p:nvPicPr>
          <p:cNvPr id="4" name="Picture 3" descr="mi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1381" y="2019142"/>
            <a:ext cx="3637303" cy="2727977"/>
          </a:xfrm>
          <a:prstGeom prst="rect">
            <a:avLst/>
          </a:prstGeom>
        </p:spPr>
      </p:pic>
      <p:sp>
        <p:nvSpPr>
          <p:cNvPr id="5" name="TextBox 4"/>
          <p:cNvSpPr txBox="1"/>
          <p:nvPr/>
        </p:nvSpPr>
        <p:spPr>
          <a:xfrm>
            <a:off x="1740577" y="6396795"/>
            <a:ext cx="7961707" cy="461665"/>
          </a:xfrm>
          <a:prstGeom prst="rect">
            <a:avLst/>
          </a:prstGeom>
          <a:noFill/>
        </p:spPr>
        <p:txBody>
          <a:bodyPr wrap="square" rtlCol="0">
            <a:spAutoFit/>
          </a:bodyPr>
          <a:lstStyle/>
          <a:p>
            <a:r>
              <a:rPr lang="en-US" sz="2400" dirty="0" smtClean="0">
                <a:solidFill>
                  <a:srgbClr val="FF0000"/>
                </a:solidFill>
              </a:rPr>
              <a:t>*</a:t>
            </a:r>
            <a:r>
              <a:rPr lang="en-US" sz="2400" dirty="0" smtClean="0"/>
              <a:t> F</a:t>
            </a:r>
            <a:r>
              <a:rPr lang="en-US" sz="2400" dirty="0"/>
              <a:t>. </a:t>
            </a:r>
            <a:r>
              <a:rPr lang="en-US" sz="2400" dirty="0" err="1"/>
              <a:t>Irie</a:t>
            </a:r>
            <a:r>
              <a:rPr lang="en-US" sz="2400" dirty="0"/>
              <a:t> et al., </a:t>
            </a:r>
            <a:r>
              <a:rPr lang="en-US" sz="2400" dirty="0" smtClean="0"/>
              <a:t> PNAS </a:t>
            </a:r>
            <a:r>
              <a:rPr lang="en-US" sz="2400" dirty="0"/>
              <a:t>Mar. 27, 2012, 109(13), 5052-5056.</a:t>
            </a:r>
          </a:p>
        </p:txBody>
      </p:sp>
      <p:sp>
        <p:nvSpPr>
          <p:cNvPr id="6" name="Title 1"/>
          <p:cNvSpPr txBox="1">
            <a:spLocks/>
          </p:cNvSpPr>
          <p:nvPr/>
        </p:nvSpPr>
        <p:spPr>
          <a:xfrm>
            <a:off x="1091291" y="1637733"/>
            <a:ext cx="7215132" cy="3459289"/>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t>” </a:t>
            </a:r>
            <a:r>
              <a:rPr lang="en-US" sz="2800" dirty="0"/>
              <a:t>Remarkably, these mutant mice recapitulate almost the full range of autistic symptoms, including impairments in social interaction, expression of stereotyped, repetitive behavior, and impairments in ultrasonic </a:t>
            </a:r>
            <a:r>
              <a:rPr lang="en-US" sz="2800" dirty="0" smtClean="0"/>
              <a:t>vocalization.”</a:t>
            </a:r>
            <a:endParaRPr lang="en-US" sz="2800" dirty="0">
              <a:solidFill>
                <a:srgbClr val="FF0000"/>
              </a:solidFill>
            </a:endParaRPr>
          </a:p>
        </p:txBody>
      </p:sp>
    </p:spTree>
    <p:extLst>
      <p:ext uri="{BB962C8B-B14F-4D97-AF65-F5344CB8AC3E}">
        <p14:creationId xmlns:p14="http://schemas.microsoft.com/office/powerpoint/2010/main" val="338292003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365152" cy="1663902"/>
          </a:xfrm>
        </p:spPr>
        <p:txBody>
          <a:bodyPr>
            <a:normAutofit fontScale="90000"/>
          </a:bodyPr>
          <a:lstStyle/>
          <a:p>
            <a:r>
              <a:rPr lang="en-US" b="1" dirty="0" smtClean="0"/>
              <a:t>“Reduced </a:t>
            </a:r>
            <a:r>
              <a:rPr lang="en-US" b="1" dirty="0"/>
              <a:t>sulfate plasma concentrations in the BTBR </a:t>
            </a:r>
            <a:r>
              <a:rPr lang="en-US" b="1" dirty="0" err="1"/>
              <a:t>T+tf</a:t>
            </a:r>
            <a:r>
              <a:rPr lang="en-US" b="1" dirty="0"/>
              <a:t>/J mouse model of </a:t>
            </a:r>
            <a:r>
              <a:rPr lang="en-US" b="1" dirty="0" smtClean="0"/>
              <a:t>autism”</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2271147"/>
            <a:ext cx="8229600" cy="3685348"/>
          </a:xfrm>
        </p:spPr>
        <p:txBody>
          <a:bodyPr>
            <a:normAutofit fontScale="92500" lnSpcReduction="10000"/>
          </a:bodyPr>
          <a:lstStyle/>
          <a:p>
            <a:r>
              <a:rPr lang="en-US" dirty="0" smtClean="0"/>
              <a:t>BTBR mice were created through multiple generations of inbreeding among laboratory mice</a:t>
            </a:r>
          </a:p>
          <a:p>
            <a:pPr lvl="1"/>
            <a:r>
              <a:rPr lang="en-US" dirty="0" smtClean="0"/>
              <a:t>Mice likely fed glyphosate-contaminated mouse feed</a:t>
            </a:r>
          </a:p>
          <a:p>
            <a:pPr lvl="1"/>
            <a:r>
              <a:rPr lang="en-US" dirty="0" smtClean="0"/>
              <a:t>They exhibit autistic behaviors</a:t>
            </a:r>
          </a:p>
          <a:p>
            <a:pPr lvl="1"/>
            <a:r>
              <a:rPr lang="en-US" dirty="0" smtClean="0"/>
              <a:t>They have multiple gut issues as previously discussed</a:t>
            </a:r>
          </a:p>
          <a:p>
            <a:r>
              <a:rPr lang="en-US" dirty="0" smtClean="0"/>
              <a:t>They also have low plasma sulfate and reduced </a:t>
            </a:r>
            <a:r>
              <a:rPr lang="en-US" dirty="0" err="1" smtClean="0"/>
              <a:t>heparan</a:t>
            </a:r>
            <a:r>
              <a:rPr lang="en-US" dirty="0" smtClean="0"/>
              <a:t> sulfate in the brain ventricles</a:t>
            </a:r>
          </a:p>
          <a:p>
            <a:r>
              <a:rPr lang="en-US" dirty="0" smtClean="0"/>
              <a:t>Their corpus callosum fails to develop</a:t>
            </a:r>
            <a:endParaRPr lang="en-US" dirty="0"/>
          </a:p>
        </p:txBody>
      </p:sp>
      <p:sp>
        <p:nvSpPr>
          <p:cNvPr id="4" name="TextBox 3"/>
          <p:cNvSpPr txBox="1"/>
          <p:nvPr/>
        </p:nvSpPr>
        <p:spPr>
          <a:xfrm>
            <a:off x="1219757" y="6400521"/>
            <a:ext cx="6440259" cy="707886"/>
          </a:xfrm>
          <a:prstGeom prst="rect">
            <a:avLst/>
          </a:prstGeom>
          <a:noFill/>
        </p:spPr>
        <p:txBody>
          <a:bodyPr wrap="none" rtlCol="0">
            <a:spAutoFit/>
          </a:bodyPr>
          <a:lstStyle/>
          <a:p>
            <a:r>
              <a:rPr lang="en-US" sz="2000" dirty="0" smtClean="0">
                <a:solidFill>
                  <a:srgbClr val="FF0000"/>
                </a:solidFill>
              </a:rPr>
              <a:t>*</a:t>
            </a:r>
            <a:r>
              <a:rPr lang="en-US" sz="2000" dirty="0" smtClean="0"/>
              <a:t>MJ Corley et al. Physiology </a:t>
            </a:r>
            <a:r>
              <a:rPr lang="en-US" sz="2000" dirty="0"/>
              <a:t>&amp; Behavior 107 (2012) 663–665 </a:t>
            </a:r>
          </a:p>
          <a:p>
            <a:endParaRPr lang="en-US" sz="2000" dirty="0"/>
          </a:p>
        </p:txBody>
      </p:sp>
    </p:spTree>
    <p:extLst>
      <p:ext uri="{BB962C8B-B14F-4D97-AF65-F5344CB8AC3E}">
        <p14:creationId xmlns:p14="http://schemas.microsoft.com/office/powerpoint/2010/main" val="183085836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ird_ventricle.png"/>
          <p:cNvPicPr>
            <a:picLocks noGrp="1" noChangeAspect="1"/>
          </p:cNvPicPr>
          <p:nvPr>
            <p:ph idx="1"/>
          </p:nvPr>
        </p:nvPicPr>
        <p:blipFill>
          <a:blip r:embed="rId3">
            <a:extLst>
              <a:ext uri="{28A0092B-C50C-407E-A947-70E740481C1C}">
                <a14:useLocalDpi xmlns:a14="http://schemas.microsoft.com/office/drawing/2010/main" val="0"/>
              </a:ext>
            </a:extLst>
          </a:blip>
          <a:srcRect t="-3066" b="-3066"/>
          <a:stretch>
            <a:fillRect/>
          </a:stretch>
        </p:blipFill>
        <p:spPr>
          <a:xfrm>
            <a:off x="711200" y="1824027"/>
            <a:ext cx="7975600" cy="4386273"/>
          </a:xfrm>
        </p:spPr>
      </p:pic>
      <p:sp>
        <p:nvSpPr>
          <p:cNvPr id="6" name="TextBox 5"/>
          <p:cNvSpPr txBox="1"/>
          <p:nvPr/>
        </p:nvSpPr>
        <p:spPr>
          <a:xfrm>
            <a:off x="4762501" y="4546600"/>
            <a:ext cx="1689099" cy="646331"/>
          </a:xfrm>
          <a:prstGeom prst="rect">
            <a:avLst/>
          </a:prstGeom>
          <a:solidFill>
            <a:srgbClr val="FCFFBC"/>
          </a:solidFill>
          <a:ln>
            <a:solidFill>
              <a:schemeClr val="tx1"/>
            </a:solidFill>
          </a:ln>
        </p:spPr>
        <p:txBody>
          <a:bodyPr wrap="square" rtlCol="0">
            <a:spAutoFit/>
          </a:bodyPr>
          <a:lstStyle/>
          <a:p>
            <a:r>
              <a:rPr lang="en-US" dirty="0" err="1" smtClean="0"/>
              <a:t>Heparan</a:t>
            </a:r>
            <a:r>
              <a:rPr lang="en-US" dirty="0" smtClean="0"/>
              <a:t> sulfate depleted</a:t>
            </a:r>
            <a:endParaRPr lang="en-US" dirty="0"/>
          </a:p>
        </p:txBody>
      </p:sp>
      <p:cxnSp>
        <p:nvCxnSpPr>
          <p:cNvPr id="8" name="Straight Arrow Connector 7"/>
          <p:cNvCxnSpPr/>
          <p:nvPr/>
        </p:nvCxnSpPr>
        <p:spPr>
          <a:xfrm flipH="1" flipV="1">
            <a:off x="4140200" y="4711700"/>
            <a:ext cx="622301" cy="22860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4102100" y="5245100"/>
            <a:ext cx="330200" cy="3175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953000" y="5567521"/>
            <a:ext cx="1638300" cy="400110"/>
          </a:xfrm>
          <a:prstGeom prst="rect">
            <a:avLst/>
          </a:prstGeom>
          <a:solidFill>
            <a:srgbClr val="FCFFBC"/>
          </a:solidFill>
          <a:ln>
            <a:solidFill>
              <a:schemeClr val="tx1"/>
            </a:solidFill>
          </a:ln>
        </p:spPr>
        <p:txBody>
          <a:bodyPr wrap="square" rtlCol="0">
            <a:spAutoFit/>
          </a:bodyPr>
          <a:lstStyle/>
          <a:p>
            <a:r>
              <a:rPr lang="en-US" sz="2000" dirty="0"/>
              <a:t>P</a:t>
            </a:r>
            <a:r>
              <a:rPr lang="en-US" sz="2000" dirty="0" smtClean="0"/>
              <a:t>ineal Gland</a:t>
            </a:r>
            <a:endParaRPr lang="en-US" sz="2000" dirty="0"/>
          </a:p>
        </p:txBody>
      </p:sp>
      <p:cxnSp>
        <p:nvCxnSpPr>
          <p:cNvPr id="12" name="Straight Arrow Connector 11"/>
          <p:cNvCxnSpPr>
            <a:stCxn id="10" idx="1"/>
          </p:cNvCxnSpPr>
          <p:nvPr/>
        </p:nvCxnSpPr>
        <p:spPr>
          <a:xfrm flipH="1" flipV="1">
            <a:off x="4432300" y="5461001"/>
            <a:ext cx="520700" cy="30657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570770" y="1285328"/>
            <a:ext cx="2757640" cy="523220"/>
          </a:xfrm>
          <a:prstGeom prst="rect">
            <a:avLst/>
          </a:prstGeom>
          <a:solidFill>
            <a:schemeClr val="bg1"/>
          </a:solidFill>
          <a:ln w="57150" cmpd="sng">
            <a:solidFill>
              <a:schemeClr val="tx1"/>
            </a:solidFill>
          </a:ln>
        </p:spPr>
        <p:txBody>
          <a:bodyPr wrap="square" rtlCol="0">
            <a:spAutoFit/>
          </a:bodyPr>
          <a:lstStyle/>
          <a:p>
            <a:r>
              <a:rPr lang="en-US" sz="2800" dirty="0" smtClean="0"/>
              <a:t>Corpus Callosum</a:t>
            </a:r>
            <a:endParaRPr lang="en-US" sz="2800" dirty="0"/>
          </a:p>
        </p:txBody>
      </p:sp>
      <p:cxnSp>
        <p:nvCxnSpPr>
          <p:cNvPr id="13" name="Straight Arrow Connector 12"/>
          <p:cNvCxnSpPr/>
          <p:nvPr/>
        </p:nvCxnSpPr>
        <p:spPr>
          <a:xfrm>
            <a:off x="2335725" y="1824027"/>
            <a:ext cx="1804475" cy="774640"/>
          </a:xfrm>
          <a:prstGeom prst="straightConnector1">
            <a:avLst/>
          </a:prstGeom>
          <a:ln w="571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66929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91291" y="1637733"/>
            <a:ext cx="6850689" cy="3459289"/>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t>"Since previous work has suggested that blood sulfate concentration may determine the rate of </a:t>
            </a:r>
            <a:r>
              <a:rPr lang="en-US" sz="2800" dirty="0" err="1"/>
              <a:t>sulfation</a:t>
            </a:r>
            <a:r>
              <a:rPr lang="en-US" sz="2800" dirty="0"/>
              <a:t> [36], we hypothesize that BTBR deficiencies in plasma sulfate may disturb processes related to properly sulfated </a:t>
            </a:r>
            <a:r>
              <a:rPr lang="en-US" sz="2800" dirty="0" err="1"/>
              <a:t>glycoaminoglycans</a:t>
            </a:r>
            <a:r>
              <a:rPr lang="en-US" sz="2800" dirty="0"/>
              <a:t> and metabolism </a:t>
            </a:r>
            <a:r>
              <a:rPr lang="en-US" sz="2800" dirty="0" smtClean="0"/>
              <a:t>of neurotransmitters.”</a:t>
            </a:r>
            <a:r>
              <a:rPr lang="en-US" sz="2800" dirty="0" smtClean="0">
                <a:solidFill>
                  <a:srgbClr val="FF0000"/>
                </a:solidFill>
              </a:rPr>
              <a:t>*</a:t>
            </a:r>
            <a:endParaRPr lang="en-US" sz="2800" dirty="0">
              <a:solidFill>
                <a:srgbClr val="FF0000"/>
              </a:solidFill>
            </a:endParaRPr>
          </a:p>
        </p:txBody>
      </p:sp>
      <p:sp>
        <p:nvSpPr>
          <p:cNvPr id="5" name="TextBox 4"/>
          <p:cNvSpPr txBox="1"/>
          <p:nvPr/>
        </p:nvSpPr>
        <p:spPr>
          <a:xfrm>
            <a:off x="1436974" y="6400521"/>
            <a:ext cx="6505006" cy="707886"/>
          </a:xfrm>
          <a:prstGeom prst="rect">
            <a:avLst/>
          </a:prstGeom>
          <a:noFill/>
        </p:spPr>
        <p:txBody>
          <a:bodyPr wrap="none" rtlCol="0">
            <a:spAutoFit/>
          </a:bodyPr>
          <a:lstStyle/>
          <a:p>
            <a:r>
              <a:rPr lang="en-US" sz="2000" dirty="0" smtClean="0">
                <a:solidFill>
                  <a:srgbClr val="FF0000"/>
                </a:solidFill>
              </a:rPr>
              <a:t>*</a:t>
            </a:r>
            <a:r>
              <a:rPr lang="en-US" sz="2000" dirty="0" smtClean="0"/>
              <a:t>MJ Corley et al. Physiology </a:t>
            </a:r>
            <a:r>
              <a:rPr lang="en-US" sz="2000" dirty="0"/>
              <a:t>&amp; Behavior 107 (2012) 663–</a:t>
            </a:r>
            <a:r>
              <a:rPr lang="en-US" sz="2000" dirty="0" smtClean="0"/>
              <a:t>665.</a:t>
            </a:r>
            <a:endParaRPr lang="en-US" sz="2000" dirty="0"/>
          </a:p>
          <a:p>
            <a:endParaRPr lang="en-US" sz="2000" dirty="0"/>
          </a:p>
        </p:txBody>
      </p:sp>
    </p:spTree>
    <p:extLst>
      <p:ext uri="{BB962C8B-B14F-4D97-AF65-F5344CB8AC3E}">
        <p14:creationId xmlns:p14="http://schemas.microsoft.com/office/powerpoint/2010/main" val="427589882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Vitamin D Prevents Sulfate Wasting</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Activated vitamin D prevents sulfate wasting from the kidney in urine</a:t>
            </a:r>
          </a:p>
          <a:p>
            <a:r>
              <a:rPr lang="en-US" dirty="0" smtClean="0"/>
              <a:t>Mice engineered to have defective vitamin D receptors or with vitamin D deficiency had significantly reduced serum sulfate levels </a:t>
            </a:r>
          </a:p>
          <a:p>
            <a:r>
              <a:rPr lang="en-US" dirty="0" smtClean="0"/>
              <a:t>This was associated with sulfate depletion in the skeleton </a:t>
            </a:r>
          </a:p>
          <a:p>
            <a:endParaRPr lang="en-US" dirty="0"/>
          </a:p>
        </p:txBody>
      </p:sp>
      <p:sp>
        <p:nvSpPr>
          <p:cNvPr id="4" name="TextBox 3"/>
          <p:cNvSpPr txBox="1"/>
          <p:nvPr/>
        </p:nvSpPr>
        <p:spPr>
          <a:xfrm>
            <a:off x="863600" y="6316133"/>
            <a:ext cx="7852029" cy="400110"/>
          </a:xfrm>
          <a:prstGeom prst="rect">
            <a:avLst/>
          </a:prstGeom>
          <a:noFill/>
        </p:spPr>
        <p:txBody>
          <a:bodyPr wrap="none" rtlCol="0">
            <a:spAutoFit/>
          </a:bodyPr>
          <a:lstStyle/>
          <a:p>
            <a:r>
              <a:rPr lang="da-DK" sz="2000" dirty="0" smtClean="0">
                <a:solidFill>
                  <a:srgbClr val="FF0000"/>
                </a:solidFill>
              </a:rPr>
              <a:t>*</a:t>
            </a:r>
            <a:r>
              <a:rPr lang="da-DK" sz="2000" dirty="0" smtClean="0"/>
              <a:t>M.J.G</a:t>
            </a:r>
            <a:r>
              <a:rPr lang="da-DK" sz="2000" dirty="0"/>
              <a:t>. Bolt et al., Am J </a:t>
            </a:r>
            <a:r>
              <a:rPr lang="da-DK" sz="2000" dirty="0" err="1"/>
              <a:t>Physiol</a:t>
            </a:r>
            <a:r>
              <a:rPr lang="da-DK" sz="2000" dirty="0"/>
              <a:t> </a:t>
            </a:r>
            <a:r>
              <a:rPr lang="da-DK" sz="2000" dirty="0" err="1"/>
              <a:t>Endocrinol</a:t>
            </a:r>
            <a:r>
              <a:rPr lang="da-DK" sz="2000" dirty="0"/>
              <a:t> </a:t>
            </a:r>
            <a:r>
              <a:rPr lang="da-DK" sz="2000" dirty="0" err="1"/>
              <a:t>Metab</a:t>
            </a:r>
            <a:r>
              <a:rPr lang="da-DK" sz="2000" dirty="0"/>
              <a:t> 287: E744 –E749, 2004.</a:t>
            </a:r>
            <a:endParaRPr lang="en-US" sz="2000" dirty="0"/>
          </a:p>
        </p:txBody>
      </p:sp>
    </p:spTree>
    <p:extLst>
      <p:ext uri="{BB962C8B-B14F-4D97-AF65-F5344CB8AC3E}">
        <p14:creationId xmlns:p14="http://schemas.microsoft.com/office/powerpoint/2010/main" val="30222265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3815" y="26904"/>
            <a:ext cx="8229600" cy="1143000"/>
          </a:xfrm>
        </p:spPr>
        <p:txBody>
          <a:bodyPr>
            <a:normAutofit fontScale="90000"/>
          </a:bodyPr>
          <a:lstStyle/>
          <a:p>
            <a:r>
              <a:rPr lang="en-US" b="1" dirty="0" smtClean="0"/>
              <a:t>Glyphosate is Pervasive</a:t>
            </a:r>
            <a:br>
              <a:rPr lang="en-US" b="1" dirty="0" smtClean="0"/>
            </a:br>
            <a:r>
              <a:rPr lang="en-US" b="1" dirty="0" smtClean="0"/>
              <a:t> in Our Food Supply!</a:t>
            </a:r>
            <a:endParaRPr lang="en-US" b="1" dirty="0"/>
          </a:p>
        </p:txBody>
      </p:sp>
      <p:pic>
        <p:nvPicPr>
          <p:cNvPr id="4" name="Content Placeholder 3" descr="baby_with_roundup.png"/>
          <p:cNvPicPr>
            <a:picLocks noGrp="1" noChangeAspect="1"/>
          </p:cNvPicPr>
          <p:nvPr>
            <p:ph idx="1"/>
          </p:nvPr>
        </p:nvPicPr>
        <p:blipFill>
          <a:blip r:embed="rId2">
            <a:extLst>
              <a:ext uri="{28A0092B-C50C-407E-A947-70E740481C1C}">
                <a14:useLocalDpi xmlns:a14="http://schemas.microsoft.com/office/drawing/2010/main" val="0"/>
              </a:ext>
            </a:extLst>
          </a:blip>
          <a:srcRect l="-36151" r="-36151"/>
          <a:stretch>
            <a:fillRect/>
          </a:stretch>
        </p:blipFill>
        <p:spPr>
          <a:xfrm>
            <a:off x="2223592" y="1600201"/>
            <a:ext cx="8666727" cy="4766366"/>
          </a:xfrm>
        </p:spPr>
      </p:pic>
      <p:pic>
        <p:nvPicPr>
          <p:cNvPr id="5" name="Picture 4" descr="MitraBoo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08" y="1169904"/>
            <a:ext cx="3824413" cy="5607644"/>
          </a:xfrm>
          <a:prstGeom prst="rect">
            <a:avLst/>
          </a:prstGeom>
        </p:spPr>
      </p:pic>
    </p:spTree>
    <p:extLst>
      <p:ext uri="{BB962C8B-B14F-4D97-AF65-F5344CB8AC3E}">
        <p14:creationId xmlns:p14="http://schemas.microsoft.com/office/powerpoint/2010/main" val="363322300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Inflammation and Vitamin D: </a:t>
            </a:r>
            <a:br>
              <a:rPr lang="en-US" b="1" dirty="0" smtClean="0"/>
            </a:br>
            <a:r>
              <a:rPr lang="en-US" b="1" dirty="0" smtClean="0"/>
              <a:t>The Infection Connection</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The problem appears to be a bottleneck in the production of 25(OH) vitamin D in the liver</a:t>
            </a:r>
          </a:p>
          <a:p>
            <a:pPr marL="0" indent="0">
              <a:buNone/>
            </a:pPr>
            <a:r>
              <a:rPr lang="en-US" dirty="0" smtClean="0"/>
              <a:t>	D3 </a:t>
            </a:r>
            <a:r>
              <a:rPr lang="en-US" dirty="0" smtClean="0">
                <a:sym typeface="Wingdings"/>
              </a:rPr>
              <a:t> 25(OH) D3  1,25(OH)2 D3</a:t>
            </a:r>
          </a:p>
          <a:p>
            <a:pPr marL="0" indent="0">
              <a:buNone/>
            </a:pPr>
            <a:r>
              <a:rPr lang="en-US" dirty="0">
                <a:sym typeface="Wingdings"/>
              </a:rPr>
              <a:t> </a:t>
            </a:r>
            <a:r>
              <a:rPr lang="en-US" dirty="0" smtClean="0">
                <a:sym typeface="Wingdings"/>
              </a:rPr>
              <a:t>                 Liver                      Kidney</a:t>
            </a:r>
          </a:p>
          <a:p>
            <a:r>
              <a:rPr lang="en-US" dirty="0" smtClean="0">
                <a:sym typeface="Wingdings"/>
              </a:rPr>
              <a:t>Both steps depend on CYP enzymes</a:t>
            </a:r>
          </a:p>
          <a:p>
            <a:r>
              <a:rPr lang="en-US" dirty="0" smtClean="0">
                <a:sym typeface="Wingdings"/>
              </a:rPr>
              <a:t>Liver CYPs are destroyed by glyphosate and aluminum??</a:t>
            </a:r>
          </a:p>
          <a:p>
            <a:pPr marL="0" indent="0">
              <a:buNone/>
            </a:pPr>
            <a:r>
              <a:rPr lang="en-US" dirty="0" smtClean="0">
                <a:sym typeface="Wingdings"/>
              </a:rPr>
              <a:t>	 1,25(OH2) D3 &gt;&gt; 25(OH) D3</a:t>
            </a:r>
          </a:p>
        </p:txBody>
      </p:sp>
      <p:sp>
        <p:nvSpPr>
          <p:cNvPr id="4" name="TextBox 3"/>
          <p:cNvSpPr txBox="1"/>
          <p:nvPr/>
        </p:nvSpPr>
        <p:spPr>
          <a:xfrm>
            <a:off x="2319866" y="6304002"/>
            <a:ext cx="6434574" cy="461665"/>
          </a:xfrm>
          <a:prstGeom prst="rect">
            <a:avLst/>
          </a:prstGeom>
          <a:noFill/>
        </p:spPr>
        <p:txBody>
          <a:bodyPr wrap="none" rtlCol="0">
            <a:spAutoFit/>
          </a:bodyPr>
          <a:lstStyle/>
          <a:p>
            <a:r>
              <a:rPr lang="en-US" sz="2400" dirty="0" smtClean="0">
                <a:solidFill>
                  <a:srgbClr val="FF0000"/>
                </a:solidFill>
              </a:rPr>
              <a:t>*</a:t>
            </a:r>
            <a:r>
              <a:rPr lang="en-US" sz="2400" dirty="0" smtClean="0"/>
              <a:t>M. </a:t>
            </a:r>
            <a:r>
              <a:rPr lang="en-US" sz="2400" dirty="0" err="1" smtClean="0"/>
              <a:t>Mangin</a:t>
            </a:r>
            <a:r>
              <a:rPr lang="en-US" sz="2400" dirty="0" smtClean="0"/>
              <a:t> et al., </a:t>
            </a:r>
            <a:r>
              <a:rPr lang="en-US" sz="2400" dirty="0" err="1" smtClean="0"/>
              <a:t>Inflamm</a:t>
            </a:r>
            <a:r>
              <a:rPr lang="en-US" sz="2400" dirty="0" smtClean="0"/>
              <a:t> Res 2014; 63:803-819.</a:t>
            </a:r>
            <a:endParaRPr lang="en-US" sz="2400" dirty="0"/>
          </a:p>
        </p:txBody>
      </p:sp>
    </p:spTree>
    <p:extLst>
      <p:ext uri="{BB962C8B-B14F-4D97-AF65-F5344CB8AC3E}">
        <p14:creationId xmlns:p14="http://schemas.microsoft.com/office/powerpoint/2010/main" val="418101099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736"/>
            <a:ext cx="8229600" cy="1143000"/>
          </a:xfrm>
        </p:spPr>
        <p:txBody>
          <a:bodyPr/>
          <a:lstStyle/>
          <a:p>
            <a:r>
              <a:rPr lang="en-US" b="1" dirty="0" err="1" smtClean="0"/>
              <a:t>Taurine</a:t>
            </a:r>
            <a:r>
              <a:rPr lang="en-US" b="1" dirty="0" smtClean="0"/>
              <a:t> </a:t>
            </a:r>
            <a:r>
              <a:rPr lang="en-US" b="1" dirty="0" smtClean="0">
                <a:sym typeface="Wingdings"/>
              </a:rPr>
              <a:t> </a:t>
            </a:r>
            <a:r>
              <a:rPr lang="en-US" b="1" dirty="0" err="1" smtClean="0">
                <a:sym typeface="Wingdings"/>
              </a:rPr>
              <a:t>Heparan</a:t>
            </a:r>
            <a:r>
              <a:rPr lang="en-US" b="1" dirty="0" smtClean="0">
                <a:sym typeface="Wingdings"/>
              </a:rPr>
              <a:t> sulfate</a:t>
            </a:r>
            <a:endParaRPr lang="en-US" b="1" dirty="0"/>
          </a:p>
        </p:txBody>
      </p:sp>
      <p:sp>
        <p:nvSpPr>
          <p:cNvPr id="3" name="Content Placeholder 2"/>
          <p:cNvSpPr>
            <a:spLocks noGrp="1"/>
          </p:cNvSpPr>
          <p:nvPr>
            <p:ph idx="1"/>
          </p:nvPr>
        </p:nvSpPr>
        <p:spPr>
          <a:xfrm>
            <a:off x="340414" y="994264"/>
            <a:ext cx="8346386" cy="5312619"/>
          </a:xfrm>
        </p:spPr>
        <p:txBody>
          <a:bodyPr>
            <a:normAutofit fontScale="92500" lnSpcReduction="20000"/>
          </a:bodyPr>
          <a:lstStyle/>
          <a:p>
            <a:r>
              <a:rPr lang="en-US" dirty="0" err="1" smtClean="0"/>
              <a:t>Taurine</a:t>
            </a:r>
            <a:r>
              <a:rPr lang="en-US" dirty="0" smtClean="0"/>
              <a:t> is a non-coding amino acid and the only </a:t>
            </a:r>
            <a:r>
              <a:rPr lang="en-US" dirty="0" err="1" smtClean="0"/>
              <a:t>sulfonated</a:t>
            </a:r>
            <a:r>
              <a:rPr lang="en-US" dirty="0" smtClean="0"/>
              <a:t> amino acid</a:t>
            </a:r>
          </a:p>
          <a:p>
            <a:pPr lvl="1"/>
            <a:r>
              <a:rPr lang="en-US" dirty="0" smtClean="0"/>
              <a:t>It is stored in large amounts in the heart and brain</a:t>
            </a:r>
          </a:p>
          <a:p>
            <a:r>
              <a:rPr lang="en-US" dirty="0" smtClean="0"/>
              <a:t>The heart releases </a:t>
            </a:r>
            <a:r>
              <a:rPr lang="en-US" dirty="0" err="1" smtClean="0"/>
              <a:t>taurine</a:t>
            </a:r>
            <a:r>
              <a:rPr lang="en-US" dirty="0" smtClean="0"/>
              <a:t> during a heart attack, and seizures induce </a:t>
            </a:r>
            <a:r>
              <a:rPr lang="en-US" dirty="0" err="1" smtClean="0"/>
              <a:t>taurine</a:t>
            </a:r>
            <a:r>
              <a:rPr lang="en-US" dirty="0" smtClean="0"/>
              <a:t> release by the brain</a:t>
            </a:r>
          </a:p>
          <a:p>
            <a:r>
              <a:rPr lang="en-US" dirty="0" err="1" smtClean="0"/>
              <a:t>Taurine</a:t>
            </a:r>
            <a:r>
              <a:rPr lang="en-US" dirty="0" smtClean="0"/>
              <a:t> is conjugated to bile acids in the liver and shipped to the gut</a:t>
            </a:r>
          </a:p>
          <a:p>
            <a:r>
              <a:rPr lang="en-US" dirty="0" smtClean="0"/>
              <a:t>Gut microbes (mainly </a:t>
            </a:r>
            <a:r>
              <a:rPr lang="en-US" dirty="0" err="1" smtClean="0"/>
              <a:t>Bifidobacteria</a:t>
            </a:r>
            <a:r>
              <a:rPr lang="en-US" dirty="0" smtClean="0"/>
              <a:t>) </a:t>
            </a:r>
            <a:r>
              <a:rPr lang="en-US" dirty="0" err="1" smtClean="0"/>
              <a:t>deconjugate</a:t>
            </a:r>
            <a:r>
              <a:rPr lang="en-US" dirty="0" smtClean="0"/>
              <a:t> </a:t>
            </a:r>
            <a:r>
              <a:rPr lang="en-US" dirty="0" err="1" smtClean="0"/>
              <a:t>taurine</a:t>
            </a:r>
            <a:r>
              <a:rPr lang="en-US" dirty="0" smtClean="0"/>
              <a:t> and metabolize it to sulfate</a:t>
            </a:r>
          </a:p>
          <a:p>
            <a:r>
              <a:rPr lang="en-US" dirty="0" smtClean="0"/>
              <a:t>Most melatonin and serotonin in the body is produced in the gut, and conjugated to sulfate before being shipped to the brain</a:t>
            </a:r>
          </a:p>
          <a:p>
            <a:pPr lvl="1"/>
            <a:r>
              <a:rPr lang="en-US" dirty="0" smtClean="0"/>
              <a:t>Does this supply sulfate to the brain??</a:t>
            </a:r>
            <a:endParaRPr lang="en-US" dirty="0"/>
          </a:p>
        </p:txBody>
      </p:sp>
      <p:sp>
        <p:nvSpPr>
          <p:cNvPr id="5" name="TextBox 4"/>
          <p:cNvSpPr txBox="1"/>
          <p:nvPr/>
        </p:nvSpPr>
        <p:spPr>
          <a:xfrm>
            <a:off x="2350324" y="6317127"/>
            <a:ext cx="6156253" cy="461665"/>
          </a:xfrm>
          <a:prstGeom prst="rect">
            <a:avLst/>
          </a:prstGeom>
          <a:noFill/>
        </p:spPr>
        <p:txBody>
          <a:bodyPr wrap="none" rtlCol="0">
            <a:spAutoFit/>
          </a:bodyPr>
          <a:lstStyle/>
          <a:p>
            <a:r>
              <a:rPr lang="nb-NO" sz="2400" dirty="0">
                <a:solidFill>
                  <a:srgbClr val="FF0000"/>
                </a:solidFill>
              </a:rPr>
              <a:t>*</a:t>
            </a:r>
            <a:r>
              <a:rPr lang="nb-NO" sz="2400" dirty="0"/>
              <a:t>W Lu et al. Mol </a:t>
            </a:r>
            <a:r>
              <a:rPr lang="nb-NO" sz="2400" dirty="0" err="1"/>
              <a:t>Biosyst</a:t>
            </a:r>
            <a:r>
              <a:rPr lang="nb-NO" sz="2400" dirty="0"/>
              <a:t>. 2013 Mar;9(3):522-30.</a:t>
            </a:r>
            <a:endParaRPr lang="en-US" sz="2400" dirty="0"/>
          </a:p>
        </p:txBody>
      </p:sp>
    </p:spTree>
    <p:extLst>
      <p:ext uri="{BB962C8B-B14F-4D97-AF65-F5344CB8AC3E}">
        <p14:creationId xmlns:p14="http://schemas.microsoft.com/office/powerpoint/2010/main" val="221280612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736"/>
            <a:ext cx="8229600" cy="1143000"/>
          </a:xfrm>
        </p:spPr>
        <p:txBody>
          <a:bodyPr/>
          <a:lstStyle/>
          <a:p>
            <a:r>
              <a:rPr lang="en-US" b="1" dirty="0" err="1" smtClean="0"/>
              <a:t>Taurine</a:t>
            </a:r>
            <a:r>
              <a:rPr lang="en-US" b="1" dirty="0" smtClean="0"/>
              <a:t> </a:t>
            </a:r>
            <a:r>
              <a:rPr lang="en-US" b="1" dirty="0" smtClean="0">
                <a:sym typeface="Wingdings"/>
              </a:rPr>
              <a:t> </a:t>
            </a:r>
            <a:r>
              <a:rPr lang="en-US" b="1" dirty="0" err="1" smtClean="0">
                <a:sym typeface="Wingdings"/>
              </a:rPr>
              <a:t>Heparan</a:t>
            </a:r>
            <a:r>
              <a:rPr lang="en-US" b="1" dirty="0" smtClean="0">
                <a:sym typeface="Wingdings"/>
              </a:rPr>
              <a:t> sulfate</a:t>
            </a:r>
            <a:endParaRPr lang="en-US" b="1" dirty="0"/>
          </a:p>
        </p:txBody>
      </p:sp>
      <p:sp>
        <p:nvSpPr>
          <p:cNvPr id="3" name="Content Placeholder 2"/>
          <p:cNvSpPr>
            <a:spLocks noGrp="1"/>
          </p:cNvSpPr>
          <p:nvPr>
            <p:ph idx="1"/>
          </p:nvPr>
        </p:nvSpPr>
        <p:spPr>
          <a:xfrm>
            <a:off x="340414" y="994264"/>
            <a:ext cx="8346386" cy="5312619"/>
          </a:xfrm>
        </p:spPr>
        <p:txBody>
          <a:bodyPr>
            <a:normAutofit fontScale="92500" lnSpcReduction="20000"/>
          </a:bodyPr>
          <a:lstStyle/>
          <a:p>
            <a:r>
              <a:rPr lang="en-US" dirty="0" err="1" smtClean="0"/>
              <a:t>Taurine</a:t>
            </a:r>
            <a:r>
              <a:rPr lang="en-US" dirty="0" smtClean="0"/>
              <a:t> is a non-coding amino acid and the only </a:t>
            </a:r>
            <a:r>
              <a:rPr lang="en-US" dirty="0" err="1" smtClean="0"/>
              <a:t>sulfonated</a:t>
            </a:r>
            <a:r>
              <a:rPr lang="en-US" dirty="0" smtClean="0"/>
              <a:t> amino acid</a:t>
            </a:r>
          </a:p>
          <a:p>
            <a:pPr lvl="1"/>
            <a:r>
              <a:rPr lang="en-US" dirty="0" smtClean="0"/>
              <a:t>It is stored in large amounts in the heart and brain</a:t>
            </a:r>
          </a:p>
          <a:p>
            <a:r>
              <a:rPr lang="en-US" dirty="0" smtClean="0"/>
              <a:t>The heart releases </a:t>
            </a:r>
            <a:r>
              <a:rPr lang="en-US" dirty="0" err="1" smtClean="0"/>
              <a:t>taurine</a:t>
            </a:r>
            <a:r>
              <a:rPr lang="en-US" dirty="0" smtClean="0"/>
              <a:t> during a heart attack, and seizures induce </a:t>
            </a:r>
            <a:r>
              <a:rPr lang="en-US" dirty="0" err="1" smtClean="0"/>
              <a:t>taurine</a:t>
            </a:r>
            <a:r>
              <a:rPr lang="en-US" dirty="0" smtClean="0"/>
              <a:t> release by the brain</a:t>
            </a:r>
          </a:p>
          <a:p>
            <a:r>
              <a:rPr lang="en-US" dirty="0" err="1" smtClean="0"/>
              <a:t>Taurine</a:t>
            </a:r>
            <a:r>
              <a:rPr lang="en-US" dirty="0" smtClean="0"/>
              <a:t> is conjugated to bile acids in the liver and shipped to the gut</a:t>
            </a:r>
          </a:p>
          <a:p>
            <a:r>
              <a:rPr lang="en-US" dirty="0" smtClean="0"/>
              <a:t>Gut microbes (mainly </a:t>
            </a:r>
            <a:r>
              <a:rPr lang="en-US" dirty="0" err="1" smtClean="0"/>
              <a:t>Bifidobacteria</a:t>
            </a:r>
            <a:r>
              <a:rPr lang="en-US" dirty="0" smtClean="0"/>
              <a:t>) </a:t>
            </a:r>
            <a:r>
              <a:rPr lang="en-US" dirty="0" err="1" smtClean="0"/>
              <a:t>deconjugate</a:t>
            </a:r>
            <a:r>
              <a:rPr lang="en-US" dirty="0" smtClean="0"/>
              <a:t> </a:t>
            </a:r>
            <a:r>
              <a:rPr lang="en-US" dirty="0" err="1" smtClean="0"/>
              <a:t>taurine</a:t>
            </a:r>
            <a:r>
              <a:rPr lang="en-US" dirty="0" smtClean="0"/>
              <a:t> and metabolize it to sulfate</a:t>
            </a:r>
          </a:p>
          <a:p>
            <a:r>
              <a:rPr lang="en-US" dirty="0" smtClean="0"/>
              <a:t>Most melatonin and serotonin in the body is produced in the gut, and conjugated to sulfate before being shipped to the brain</a:t>
            </a:r>
          </a:p>
          <a:p>
            <a:pPr lvl="1"/>
            <a:r>
              <a:rPr lang="en-US" dirty="0" smtClean="0"/>
              <a:t>Does this supply sulfate to the brain??</a:t>
            </a:r>
            <a:endParaRPr lang="en-US" dirty="0"/>
          </a:p>
        </p:txBody>
      </p:sp>
      <p:sp>
        <p:nvSpPr>
          <p:cNvPr id="4" name="TextBox 3"/>
          <p:cNvSpPr txBox="1"/>
          <p:nvPr/>
        </p:nvSpPr>
        <p:spPr>
          <a:xfrm>
            <a:off x="1416811" y="2297351"/>
            <a:ext cx="6656039" cy="2419124"/>
          </a:xfrm>
          <a:prstGeom prst="rect">
            <a:avLst/>
          </a:prstGeom>
          <a:solidFill>
            <a:srgbClr val="FFFA92"/>
          </a:solidFill>
          <a:ln>
            <a:solidFill>
              <a:schemeClr val="tx1"/>
            </a:solidFill>
          </a:ln>
        </p:spPr>
        <p:txBody>
          <a:bodyPr vert="horz" wrap="square" lIns="91440" tIns="45720" rIns="91440" bIns="45720" rtlCol="0">
            <a:spAutoFit/>
          </a:bodyPr>
          <a:lstStyle>
            <a:defPPr>
              <a:defRPr lang="en-US"/>
            </a:defPPr>
            <a:lvl1pPr indent="0" algn="ctr">
              <a:spcBef>
                <a:spcPct val="20000"/>
              </a:spcBef>
              <a:buFont typeface="Arial"/>
              <a:buNone/>
              <a:defRPr sz="2800"/>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endParaRPr lang="en-US" dirty="0" smtClean="0"/>
          </a:p>
          <a:p>
            <a:r>
              <a:rPr lang="en-US" dirty="0" smtClean="0"/>
              <a:t>In a study on E coli exposed to glyphosate, the most highly suppressed enzyme observed was a </a:t>
            </a:r>
            <a:r>
              <a:rPr lang="en-US" dirty="0" err="1" smtClean="0"/>
              <a:t>taurine</a:t>
            </a:r>
            <a:r>
              <a:rPr lang="en-US" dirty="0" smtClean="0"/>
              <a:t> transporter</a:t>
            </a:r>
            <a:r>
              <a:rPr lang="en-US" dirty="0" smtClean="0">
                <a:solidFill>
                  <a:srgbClr val="FF0000"/>
                </a:solidFill>
              </a:rPr>
              <a:t>*</a:t>
            </a:r>
          </a:p>
          <a:p>
            <a:endParaRPr lang="en-US" dirty="0"/>
          </a:p>
        </p:txBody>
      </p:sp>
      <p:sp>
        <p:nvSpPr>
          <p:cNvPr id="5" name="TextBox 4"/>
          <p:cNvSpPr txBox="1"/>
          <p:nvPr/>
        </p:nvSpPr>
        <p:spPr>
          <a:xfrm>
            <a:off x="2350324" y="6317127"/>
            <a:ext cx="6156253" cy="461665"/>
          </a:xfrm>
          <a:prstGeom prst="rect">
            <a:avLst/>
          </a:prstGeom>
          <a:noFill/>
        </p:spPr>
        <p:txBody>
          <a:bodyPr wrap="none" rtlCol="0">
            <a:spAutoFit/>
          </a:bodyPr>
          <a:lstStyle/>
          <a:p>
            <a:r>
              <a:rPr lang="nb-NO" sz="2400" dirty="0">
                <a:solidFill>
                  <a:srgbClr val="FF0000"/>
                </a:solidFill>
              </a:rPr>
              <a:t>*</a:t>
            </a:r>
            <a:r>
              <a:rPr lang="nb-NO" sz="2400" dirty="0"/>
              <a:t>W Lu et al. Mol </a:t>
            </a:r>
            <a:r>
              <a:rPr lang="nb-NO" sz="2400" dirty="0" err="1"/>
              <a:t>Biosyst</a:t>
            </a:r>
            <a:r>
              <a:rPr lang="nb-NO" sz="2400" dirty="0"/>
              <a:t>. 2013 Mar;9(3):522-30.</a:t>
            </a:r>
            <a:endParaRPr lang="en-US" sz="2400" dirty="0"/>
          </a:p>
        </p:txBody>
      </p:sp>
    </p:spTree>
    <p:extLst>
      <p:ext uri="{BB962C8B-B14F-4D97-AF65-F5344CB8AC3E}">
        <p14:creationId xmlns:p14="http://schemas.microsoft.com/office/powerpoint/2010/main" val="17868699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Recapitulation</a:t>
            </a:r>
            <a:endParaRPr lang="en-US" b="1" dirty="0"/>
          </a:p>
        </p:txBody>
      </p:sp>
      <p:sp>
        <p:nvSpPr>
          <p:cNvPr id="3" name="Content Placeholder 2"/>
          <p:cNvSpPr>
            <a:spLocks noGrp="1"/>
          </p:cNvSpPr>
          <p:nvPr>
            <p:ph idx="1"/>
          </p:nvPr>
        </p:nvSpPr>
        <p:spPr>
          <a:xfrm>
            <a:off x="457199" y="1455718"/>
            <a:ext cx="8462351" cy="4525963"/>
          </a:xfrm>
        </p:spPr>
        <p:txBody>
          <a:bodyPr>
            <a:normAutofit fontScale="85000" lnSpcReduction="10000"/>
          </a:bodyPr>
          <a:lstStyle/>
          <a:p>
            <a:r>
              <a:rPr lang="en-US" dirty="0" smtClean="0"/>
              <a:t>Sulfate is essential in fetal development and to protect from toxic chemicals</a:t>
            </a:r>
          </a:p>
          <a:p>
            <a:r>
              <a:rPr lang="en-US" dirty="0" err="1" smtClean="0"/>
              <a:t>Heparan</a:t>
            </a:r>
            <a:r>
              <a:rPr lang="en-US" dirty="0" smtClean="0"/>
              <a:t> sulfate is deficient in the brain ventricles in both humans and mice with autism</a:t>
            </a:r>
          </a:p>
          <a:p>
            <a:r>
              <a:rPr lang="en-US" dirty="0" smtClean="0"/>
              <a:t>Sulfate supply to brain depends on serotonin sulfate and melatonin sulfate, which are disrupted by glyphosate</a:t>
            </a:r>
          </a:p>
          <a:p>
            <a:r>
              <a:rPr lang="en-US" dirty="0" smtClean="0"/>
              <a:t>Vitamin D protects from sulfate wasting</a:t>
            </a:r>
          </a:p>
          <a:p>
            <a:pPr lvl="1"/>
            <a:r>
              <a:rPr lang="en-US" dirty="0" smtClean="0"/>
              <a:t>Activation by CYP enzymes in liver impaired by glyphosate</a:t>
            </a:r>
          </a:p>
          <a:p>
            <a:r>
              <a:rPr lang="en-US" dirty="0" err="1" smtClean="0"/>
              <a:t>Taurine</a:t>
            </a:r>
            <a:r>
              <a:rPr lang="en-US" dirty="0" smtClean="0"/>
              <a:t> buffers sulfate in the brain and heart</a:t>
            </a:r>
          </a:p>
          <a:p>
            <a:pPr lvl="1"/>
            <a:r>
              <a:rPr lang="en-US" dirty="0"/>
              <a:t>G</a:t>
            </a:r>
            <a:r>
              <a:rPr lang="en-US" dirty="0" smtClean="0"/>
              <a:t>ut microbes that are damaged by glyphosate (E.g., </a:t>
            </a:r>
            <a:r>
              <a:rPr lang="en-US" dirty="0" err="1" smtClean="0"/>
              <a:t>Bifidobacteria</a:t>
            </a:r>
            <a:r>
              <a:rPr lang="en-US" dirty="0" smtClean="0"/>
              <a:t>) metabolize it to sulfate</a:t>
            </a:r>
          </a:p>
          <a:p>
            <a:endParaRPr lang="en-US" dirty="0"/>
          </a:p>
        </p:txBody>
      </p:sp>
    </p:spTree>
    <p:extLst>
      <p:ext uri="{BB962C8B-B14F-4D97-AF65-F5344CB8AC3E}">
        <p14:creationId xmlns:p14="http://schemas.microsoft.com/office/powerpoint/2010/main" val="2676474696"/>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0087" y="2090171"/>
            <a:ext cx="7987095" cy="1754327"/>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Impaired Calcium Channels</a:t>
            </a:r>
          </a:p>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595863408"/>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Timothy Syndrome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A complex multisystem </a:t>
            </a:r>
            <a:r>
              <a:rPr lang="en-US" dirty="0"/>
              <a:t>disorder </a:t>
            </a:r>
            <a:endParaRPr lang="en-US" dirty="0" smtClean="0"/>
          </a:p>
          <a:p>
            <a:r>
              <a:rPr lang="en-US" dirty="0" smtClean="0"/>
              <a:t>A </a:t>
            </a:r>
            <a:r>
              <a:rPr lang="en-US" i="1" dirty="0" smtClean="0">
                <a:solidFill>
                  <a:srgbClr val="FF0000"/>
                </a:solidFill>
              </a:rPr>
              <a:t>glycine</a:t>
            </a:r>
            <a:r>
              <a:rPr lang="en-US" dirty="0" smtClean="0">
                <a:solidFill>
                  <a:srgbClr val="FF0000"/>
                </a:solidFill>
              </a:rPr>
              <a:t> </a:t>
            </a:r>
            <a:r>
              <a:rPr lang="en-US" dirty="0" smtClean="0"/>
              <a:t>mutation in the gene that encodes </a:t>
            </a:r>
            <a:r>
              <a:rPr lang="en-US" dirty="0" err="1"/>
              <a:t>Ca</a:t>
            </a:r>
            <a:r>
              <a:rPr lang="en-US" dirty="0"/>
              <a:t>(V)1.2 L-type calcium channel leads to loss of channel inactivation and </a:t>
            </a:r>
            <a:r>
              <a:rPr lang="en-US" dirty="0" smtClean="0"/>
              <a:t>intracellular </a:t>
            </a:r>
            <a:r>
              <a:rPr lang="en-US" i="1" dirty="0">
                <a:solidFill>
                  <a:srgbClr val="FF0000"/>
                </a:solidFill>
              </a:rPr>
              <a:t>calcium overload </a:t>
            </a:r>
            <a:r>
              <a:rPr lang="en-US" dirty="0"/>
              <a:t>in various cell types. </a:t>
            </a:r>
            <a:endParaRPr lang="en-US" dirty="0" smtClean="0"/>
          </a:p>
          <a:p>
            <a:r>
              <a:rPr lang="en-US" dirty="0" smtClean="0"/>
              <a:t>Multi-organ dysfunction:</a:t>
            </a:r>
          </a:p>
          <a:p>
            <a:pPr lvl="1"/>
            <a:r>
              <a:rPr lang="en-US" dirty="0"/>
              <a:t>C</a:t>
            </a:r>
            <a:r>
              <a:rPr lang="en-US" dirty="0" smtClean="0"/>
              <a:t>ongenital </a:t>
            </a:r>
            <a:r>
              <a:rPr lang="en-US" dirty="0"/>
              <a:t>heart disease, immune deficiency, irregular sleep patterns, hypoglycemia, cognitive </a:t>
            </a:r>
            <a:r>
              <a:rPr lang="en-US" dirty="0" smtClean="0"/>
              <a:t>abnormalities </a:t>
            </a:r>
            <a:r>
              <a:rPr lang="en-US" i="1" dirty="0" smtClean="0">
                <a:solidFill>
                  <a:srgbClr val="FF0000"/>
                </a:solidFill>
              </a:rPr>
              <a:t>and autism </a:t>
            </a:r>
            <a:endParaRPr lang="en-US" i="1" dirty="0">
              <a:solidFill>
                <a:srgbClr val="FF0000"/>
              </a:solidFill>
            </a:endParaRPr>
          </a:p>
          <a:p>
            <a:endParaRPr lang="en-US" dirty="0"/>
          </a:p>
        </p:txBody>
      </p:sp>
      <p:sp>
        <p:nvSpPr>
          <p:cNvPr id="4" name="TextBox 3"/>
          <p:cNvSpPr txBox="1"/>
          <p:nvPr/>
        </p:nvSpPr>
        <p:spPr>
          <a:xfrm>
            <a:off x="3392082" y="6396335"/>
            <a:ext cx="5592547" cy="461665"/>
          </a:xfrm>
          <a:prstGeom prst="rect">
            <a:avLst/>
          </a:prstGeom>
          <a:noFill/>
        </p:spPr>
        <p:txBody>
          <a:bodyPr wrap="none" rtlCol="0">
            <a:spAutoFit/>
          </a:bodyPr>
          <a:lstStyle/>
          <a:p>
            <a:r>
              <a:rPr lang="pl-PL" sz="2400" dirty="0">
                <a:solidFill>
                  <a:srgbClr val="FF0000"/>
                </a:solidFill>
              </a:rPr>
              <a:t>*</a:t>
            </a:r>
            <a:r>
              <a:rPr lang="pl-PL" sz="2400" dirty="0"/>
              <a:t>I </a:t>
            </a:r>
            <a:r>
              <a:rPr lang="pl-PL" sz="2400" dirty="0" err="1"/>
              <a:t>Splawski</a:t>
            </a:r>
            <a:r>
              <a:rPr lang="pl-PL" sz="2400" dirty="0"/>
              <a:t> </a:t>
            </a:r>
            <a:r>
              <a:rPr lang="pl-PL" sz="2400" dirty="0" smtClean="0"/>
              <a:t>et al.. </a:t>
            </a:r>
            <a:r>
              <a:rPr lang="pl-PL" sz="2400" dirty="0"/>
              <a:t>Cell Vol 2004; 119: 19-31.</a:t>
            </a:r>
            <a:endParaRPr lang="en-US" sz="2400" dirty="0"/>
          </a:p>
        </p:txBody>
      </p:sp>
    </p:spTree>
    <p:extLst>
      <p:ext uri="{BB962C8B-B14F-4D97-AF65-F5344CB8AC3E}">
        <p14:creationId xmlns:p14="http://schemas.microsoft.com/office/powerpoint/2010/main" val="3600048215"/>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406R_Timothy_syndrome.png"/>
          <p:cNvPicPr>
            <a:picLocks noGrp="1" noChangeAspect="1"/>
          </p:cNvPicPr>
          <p:nvPr>
            <p:ph idx="1"/>
          </p:nvPr>
        </p:nvPicPr>
        <p:blipFill>
          <a:blip r:embed="rId3">
            <a:extLst>
              <a:ext uri="{28A0092B-C50C-407E-A947-70E740481C1C}">
                <a14:useLocalDpi xmlns:a14="http://schemas.microsoft.com/office/drawing/2010/main" val="0"/>
              </a:ext>
            </a:extLst>
          </a:blip>
          <a:srcRect t="-8510" b="-8510"/>
          <a:stretch>
            <a:fillRect/>
          </a:stretch>
        </p:blipFill>
        <p:spPr>
          <a:xfrm>
            <a:off x="1416812" y="1417638"/>
            <a:ext cx="6400800" cy="3520193"/>
          </a:xfrm>
        </p:spPr>
      </p:pic>
      <p:sp>
        <p:nvSpPr>
          <p:cNvPr id="2" name="Title 1"/>
          <p:cNvSpPr>
            <a:spLocks noGrp="1"/>
          </p:cNvSpPr>
          <p:nvPr>
            <p:ph type="title"/>
          </p:nvPr>
        </p:nvSpPr>
        <p:spPr>
          <a:xfrm>
            <a:off x="0" y="274638"/>
            <a:ext cx="9144000" cy="1143000"/>
          </a:xfrm>
        </p:spPr>
        <p:txBody>
          <a:bodyPr>
            <a:normAutofit fontScale="90000"/>
          </a:bodyPr>
          <a:lstStyle/>
          <a:p>
            <a:r>
              <a:rPr lang="en-US" b="1" dirty="0" smtClean="0"/>
              <a:t>A Calcium Channel Glycine Mutation: Timothy Syndrome</a:t>
            </a:r>
            <a:r>
              <a:rPr lang="en-US" b="1" dirty="0" smtClean="0">
                <a:solidFill>
                  <a:srgbClr val="FF0000"/>
                </a:solidFill>
              </a:rPr>
              <a:t>*</a:t>
            </a:r>
            <a:endParaRPr lang="en-US" b="1" dirty="0">
              <a:solidFill>
                <a:srgbClr val="FF0000"/>
              </a:solidFill>
            </a:endParaRPr>
          </a:p>
        </p:txBody>
      </p:sp>
      <p:sp>
        <p:nvSpPr>
          <p:cNvPr id="6" name="TextBox 5"/>
          <p:cNvSpPr txBox="1"/>
          <p:nvPr/>
        </p:nvSpPr>
        <p:spPr>
          <a:xfrm>
            <a:off x="1416812" y="4954415"/>
            <a:ext cx="6028012" cy="1040285"/>
          </a:xfrm>
          <a:prstGeom prst="rect">
            <a:avLst/>
          </a:prstGeom>
          <a:solidFill>
            <a:srgbClr val="FFFA92"/>
          </a:solidFill>
          <a:ln>
            <a:solidFill>
              <a:schemeClr val="tx1"/>
            </a:solidFill>
          </a:ln>
        </p:spPr>
        <p:txBody>
          <a:bodyPr vert="horz" wrap="square" lIns="91440" tIns="45720" rIns="91440" bIns="45720" rtlCol="0">
            <a:spAutoFit/>
          </a:bodyPr>
          <a:lstStyle>
            <a:defPPr>
              <a:defRPr lang="en-US"/>
            </a:defPPr>
            <a:lvl1pPr indent="0" algn="ctr">
              <a:spcBef>
                <a:spcPct val="20000"/>
              </a:spcBef>
              <a:buFont typeface="Arial"/>
              <a:buNone/>
              <a:defRPr sz="2800"/>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This single mutation of a glycine residue  </a:t>
            </a:r>
          </a:p>
          <a:p>
            <a:r>
              <a:rPr lang="en-US" dirty="0"/>
              <a:t> causes severe disability and early death</a:t>
            </a:r>
          </a:p>
        </p:txBody>
      </p:sp>
      <p:sp>
        <p:nvSpPr>
          <p:cNvPr id="8" name="Freeform 7"/>
          <p:cNvSpPr/>
          <p:nvPr/>
        </p:nvSpPr>
        <p:spPr>
          <a:xfrm>
            <a:off x="2148368" y="3639075"/>
            <a:ext cx="1456390" cy="929017"/>
          </a:xfrm>
          <a:custGeom>
            <a:avLst/>
            <a:gdLst>
              <a:gd name="connsiteX0" fmla="*/ 713365 w 1456390"/>
              <a:gd name="connsiteY0" fmla="*/ 18525 h 929017"/>
              <a:gd name="connsiteX1" fmla="*/ 19099 w 1456390"/>
              <a:gd name="connsiteY1" fmla="*/ 407992 h 929017"/>
              <a:gd name="connsiteX2" fmla="*/ 290032 w 1456390"/>
              <a:gd name="connsiteY2" fmla="*/ 865192 h 929017"/>
              <a:gd name="connsiteX3" fmla="*/ 1272165 w 1456390"/>
              <a:gd name="connsiteY3" fmla="*/ 882125 h 929017"/>
              <a:gd name="connsiteX4" fmla="*/ 1441499 w 1456390"/>
              <a:gd name="connsiteY4" fmla="*/ 458792 h 929017"/>
              <a:gd name="connsiteX5" fmla="*/ 1068965 w 1456390"/>
              <a:gd name="connsiteY5" fmla="*/ 103192 h 929017"/>
              <a:gd name="connsiteX6" fmla="*/ 713365 w 1456390"/>
              <a:gd name="connsiteY6" fmla="*/ 18525 h 92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6390" h="929017">
                <a:moveTo>
                  <a:pt x="713365" y="18525"/>
                </a:moveTo>
                <a:cubicBezTo>
                  <a:pt x="538387" y="69325"/>
                  <a:pt x="89654" y="266881"/>
                  <a:pt x="19099" y="407992"/>
                </a:cubicBezTo>
                <a:cubicBezTo>
                  <a:pt x="-51456" y="549103"/>
                  <a:pt x="81188" y="786170"/>
                  <a:pt x="290032" y="865192"/>
                </a:cubicBezTo>
                <a:cubicBezTo>
                  <a:pt x="498876" y="944214"/>
                  <a:pt x="1080254" y="949858"/>
                  <a:pt x="1272165" y="882125"/>
                </a:cubicBezTo>
                <a:cubicBezTo>
                  <a:pt x="1464076" y="814392"/>
                  <a:pt x="1475366" y="588614"/>
                  <a:pt x="1441499" y="458792"/>
                </a:cubicBezTo>
                <a:cubicBezTo>
                  <a:pt x="1407632" y="328970"/>
                  <a:pt x="1190321" y="176570"/>
                  <a:pt x="1068965" y="103192"/>
                </a:cubicBezTo>
                <a:cubicBezTo>
                  <a:pt x="947609" y="29814"/>
                  <a:pt x="888343" y="-32275"/>
                  <a:pt x="713365" y="18525"/>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392082" y="6396335"/>
            <a:ext cx="5592547" cy="461665"/>
          </a:xfrm>
          <a:prstGeom prst="rect">
            <a:avLst/>
          </a:prstGeom>
          <a:noFill/>
        </p:spPr>
        <p:txBody>
          <a:bodyPr wrap="none" rtlCol="0">
            <a:spAutoFit/>
          </a:bodyPr>
          <a:lstStyle/>
          <a:p>
            <a:r>
              <a:rPr lang="pl-PL" sz="2400" dirty="0">
                <a:solidFill>
                  <a:srgbClr val="FF0000"/>
                </a:solidFill>
              </a:rPr>
              <a:t>*</a:t>
            </a:r>
            <a:r>
              <a:rPr lang="pl-PL" sz="2400" dirty="0"/>
              <a:t>I </a:t>
            </a:r>
            <a:r>
              <a:rPr lang="pl-PL" sz="2400" dirty="0" err="1"/>
              <a:t>Splawski</a:t>
            </a:r>
            <a:r>
              <a:rPr lang="pl-PL" sz="2400" dirty="0"/>
              <a:t> </a:t>
            </a:r>
            <a:r>
              <a:rPr lang="pl-PL" sz="2400" dirty="0" smtClean="0"/>
              <a:t>et al.. </a:t>
            </a:r>
            <a:r>
              <a:rPr lang="pl-PL" sz="2400" dirty="0"/>
              <a:t>Cell Vol 2004; 119: 19-31.</a:t>
            </a:r>
            <a:endParaRPr lang="en-US" sz="2400" dirty="0"/>
          </a:p>
        </p:txBody>
      </p:sp>
    </p:spTree>
    <p:extLst>
      <p:ext uri="{BB962C8B-B14F-4D97-AF65-F5344CB8AC3E}">
        <p14:creationId xmlns:p14="http://schemas.microsoft.com/office/powerpoint/2010/main" val="30098380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33" y="-220129"/>
            <a:ext cx="8534400" cy="2269067"/>
          </a:xfrm>
        </p:spPr>
        <p:txBody>
          <a:bodyPr>
            <a:normAutofit fontScale="90000"/>
          </a:bodyPr>
          <a:lstStyle/>
          <a:p>
            <a:r>
              <a:rPr lang="en-US" b="1" dirty="0" smtClean="0"/>
              <a:t>“CaV1.2 </a:t>
            </a:r>
            <a:r>
              <a:rPr lang="en-US" b="1" dirty="0"/>
              <a:t>Calcium Channel Dysfunction Causes a Multisystem Disorder Including Arrhythmia and </a:t>
            </a:r>
            <a:r>
              <a:rPr lang="en-US" b="1" dirty="0" smtClean="0"/>
              <a:t>Autism”</a:t>
            </a:r>
            <a:r>
              <a:rPr lang="en-US" b="1" dirty="0" smtClean="0">
                <a:solidFill>
                  <a:srgbClr val="FF0000"/>
                </a:solidFill>
              </a:rPr>
              <a:t>*</a:t>
            </a:r>
            <a:endParaRPr lang="en-US" dirty="0">
              <a:solidFill>
                <a:srgbClr val="FF0000"/>
              </a:solidFill>
            </a:endParaRPr>
          </a:p>
        </p:txBody>
      </p:sp>
      <p:sp>
        <p:nvSpPr>
          <p:cNvPr id="4" name="Content Placeholder 2"/>
          <p:cNvSpPr>
            <a:spLocks noGrp="1"/>
          </p:cNvSpPr>
          <p:nvPr>
            <p:ph idx="1"/>
          </p:nvPr>
        </p:nvSpPr>
        <p:spPr>
          <a:xfrm>
            <a:off x="152399" y="1863728"/>
            <a:ext cx="8534400" cy="3975100"/>
          </a:xfrm>
        </p:spPr>
        <p:txBody>
          <a:bodyPr>
            <a:noAutofit/>
          </a:bodyPr>
          <a:lstStyle/>
          <a:p>
            <a:r>
              <a:rPr lang="en-US" sz="2400" dirty="0" smtClean="0"/>
              <a:t>Single mutation in calcium channel: G406R = Timothy Syndrome</a:t>
            </a:r>
          </a:p>
          <a:p>
            <a:r>
              <a:rPr lang="en-US" sz="2400" dirty="0" smtClean="0"/>
              <a:t>Long </a:t>
            </a:r>
            <a:r>
              <a:rPr lang="en-US" sz="2400" dirty="0"/>
              <a:t>QT syndrome and life-threatening cardiac </a:t>
            </a:r>
            <a:r>
              <a:rPr lang="en-US" sz="2400" dirty="0" smtClean="0"/>
              <a:t>arrhythmias</a:t>
            </a:r>
          </a:p>
          <a:p>
            <a:pPr lvl="1"/>
            <a:r>
              <a:rPr lang="en-US" sz="2400" i="1" dirty="0" smtClean="0">
                <a:solidFill>
                  <a:srgbClr val="FF0000"/>
                </a:solidFill>
              </a:rPr>
              <a:t>Disrupted </a:t>
            </a:r>
            <a:r>
              <a:rPr lang="en-US" sz="2400" i="1" dirty="0">
                <a:solidFill>
                  <a:srgbClr val="FF0000"/>
                </a:solidFill>
              </a:rPr>
              <a:t>timing of the cardiac action potentials</a:t>
            </a:r>
          </a:p>
          <a:p>
            <a:r>
              <a:rPr lang="en-US" sz="2400" dirty="0"/>
              <a:t>Intermittent hypoglycemia - life </a:t>
            </a:r>
            <a:r>
              <a:rPr lang="en-US" sz="2400" dirty="0" smtClean="0"/>
              <a:t>threatening</a:t>
            </a:r>
          </a:p>
          <a:p>
            <a:pPr lvl="1"/>
            <a:r>
              <a:rPr lang="en-US" sz="2400" dirty="0" smtClean="0"/>
              <a:t>Disrupted </a:t>
            </a:r>
            <a:r>
              <a:rPr lang="en-US" sz="2400" dirty="0"/>
              <a:t>insulin signaling in the pancreas</a:t>
            </a:r>
          </a:p>
          <a:p>
            <a:r>
              <a:rPr lang="en-US" sz="2400" dirty="0"/>
              <a:t>Developmental issues: </a:t>
            </a:r>
            <a:r>
              <a:rPr lang="en-US" sz="2400" dirty="0" smtClean="0"/>
              <a:t>congenital heart                                       diseases and </a:t>
            </a:r>
            <a:r>
              <a:rPr lang="en-US" sz="2400" dirty="0" err="1" smtClean="0"/>
              <a:t>syndactyly</a:t>
            </a:r>
            <a:endParaRPr lang="en-US" sz="2400" dirty="0" smtClean="0"/>
          </a:p>
          <a:p>
            <a:endParaRPr lang="en-US" sz="2400" dirty="0"/>
          </a:p>
          <a:p>
            <a:r>
              <a:rPr lang="en-US" sz="2400" dirty="0"/>
              <a:t>These children typically don't </a:t>
            </a:r>
            <a:r>
              <a:rPr lang="en-US" sz="2400" dirty="0" smtClean="0"/>
              <a:t>survive beyond </a:t>
            </a:r>
            <a:r>
              <a:rPr lang="en-US" sz="2400" dirty="0"/>
              <a:t>early </a:t>
            </a:r>
            <a:r>
              <a:rPr lang="en-US" sz="2400" dirty="0" smtClean="0"/>
              <a:t>childhood</a:t>
            </a:r>
            <a:endParaRPr lang="en-US" sz="2400" dirty="0"/>
          </a:p>
          <a:p>
            <a:r>
              <a:rPr lang="en-US" sz="2400" i="1" dirty="0">
                <a:solidFill>
                  <a:srgbClr val="FF0000"/>
                </a:solidFill>
              </a:rPr>
              <a:t>Very high rate of </a:t>
            </a:r>
            <a:r>
              <a:rPr lang="en-US" sz="2400" i="1" dirty="0" smtClean="0">
                <a:solidFill>
                  <a:srgbClr val="FF0000"/>
                </a:solidFill>
              </a:rPr>
              <a:t>autism</a:t>
            </a:r>
            <a:endParaRPr lang="en-US" sz="2400" i="1" dirty="0">
              <a:solidFill>
                <a:srgbClr val="FF0000"/>
              </a:solidFill>
            </a:endParaRPr>
          </a:p>
        </p:txBody>
      </p:sp>
      <p:pic>
        <p:nvPicPr>
          <p:cNvPr id="5" name="Picture 4" descr="syndactyl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8533" y="3365507"/>
            <a:ext cx="2218266" cy="1869847"/>
          </a:xfrm>
          <a:prstGeom prst="rect">
            <a:avLst/>
          </a:prstGeom>
        </p:spPr>
      </p:pic>
      <p:sp>
        <p:nvSpPr>
          <p:cNvPr id="6" name="TextBox 5"/>
          <p:cNvSpPr txBox="1"/>
          <p:nvPr/>
        </p:nvSpPr>
        <p:spPr>
          <a:xfrm>
            <a:off x="3392082" y="6396335"/>
            <a:ext cx="5592547" cy="461665"/>
          </a:xfrm>
          <a:prstGeom prst="rect">
            <a:avLst/>
          </a:prstGeom>
          <a:noFill/>
        </p:spPr>
        <p:txBody>
          <a:bodyPr wrap="none" rtlCol="0">
            <a:spAutoFit/>
          </a:bodyPr>
          <a:lstStyle/>
          <a:p>
            <a:r>
              <a:rPr lang="pl-PL" sz="2400" dirty="0">
                <a:solidFill>
                  <a:srgbClr val="FF0000"/>
                </a:solidFill>
              </a:rPr>
              <a:t>*</a:t>
            </a:r>
            <a:r>
              <a:rPr lang="pl-PL" sz="2400" dirty="0"/>
              <a:t>I </a:t>
            </a:r>
            <a:r>
              <a:rPr lang="pl-PL" sz="2400" dirty="0" err="1"/>
              <a:t>Splawski</a:t>
            </a:r>
            <a:r>
              <a:rPr lang="pl-PL" sz="2400" dirty="0"/>
              <a:t> </a:t>
            </a:r>
            <a:r>
              <a:rPr lang="pl-PL" sz="2400" dirty="0" smtClean="0"/>
              <a:t>et al.. </a:t>
            </a:r>
            <a:r>
              <a:rPr lang="pl-PL" sz="2400" dirty="0"/>
              <a:t>Cell Vol 2004; 119: 19-31.</a:t>
            </a:r>
            <a:endParaRPr lang="en-US" sz="2400" dirty="0"/>
          </a:p>
        </p:txBody>
      </p:sp>
    </p:spTree>
    <p:extLst>
      <p:ext uri="{BB962C8B-B14F-4D97-AF65-F5344CB8AC3E}">
        <p14:creationId xmlns:p14="http://schemas.microsoft.com/office/powerpoint/2010/main" val="299011073"/>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More Highly Conserved </a:t>
            </a:r>
            <a:r>
              <a:rPr lang="en-US" b="1" dirty="0" err="1" smtClean="0"/>
              <a:t>Glycines</a:t>
            </a:r>
            <a:r>
              <a:rPr lang="en-US" b="1" dirty="0" smtClean="0"/>
              <a:t> in Calcium Channel</a:t>
            </a:r>
            <a:r>
              <a:rPr lang="en-US" b="1" dirty="0" smtClean="0">
                <a:solidFill>
                  <a:srgbClr val="FF0000"/>
                </a:solidFill>
              </a:rPr>
              <a:t>*</a:t>
            </a:r>
            <a:endParaRPr lang="en-US" b="1" dirty="0">
              <a:solidFill>
                <a:srgbClr val="FF0000"/>
              </a:solidFill>
            </a:endParaRPr>
          </a:p>
        </p:txBody>
      </p:sp>
      <p:pic>
        <p:nvPicPr>
          <p:cNvPr id="4" name="Content Placeholder 3" descr="glycines_in_calcium_channel.png"/>
          <p:cNvPicPr>
            <a:picLocks noGrp="1" noChangeAspect="1"/>
          </p:cNvPicPr>
          <p:nvPr>
            <p:ph idx="1"/>
          </p:nvPr>
        </p:nvPicPr>
        <p:blipFill>
          <a:blip r:embed="rId3">
            <a:extLst>
              <a:ext uri="{28A0092B-C50C-407E-A947-70E740481C1C}">
                <a14:useLocalDpi xmlns:a14="http://schemas.microsoft.com/office/drawing/2010/main" val="0"/>
              </a:ext>
            </a:extLst>
          </a:blip>
          <a:srcRect t="-3831" b="-3831"/>
          <a:stretch>
            <a:fillRect/>
          </a:stretch>
        </p:blipFill>
        <p:spPr/>
      </p:pic>
      <p:sp>
        <p:nvSpPr>
          <p:cNvPr id="5" name="TextBox 4"/>
          <p:cNvSpPr txBox="1"/>
          <p:nvPr/>
        </p:nvSpPr>
        <p:spPr>
          <a:xfrm>
            <a:off x="812800" y="6417733"/>
            <a:ext cx="7904879" cy="400110"/>
          </a:xfrm>
          <a:prstGeom prst="rect">
            <a:avLst/>
          </a:prstGeom>
          <a:noFill/>
        </p:spPr>
        <p:txBody>
          <a:bodyPr wrap="none" rtlCol="0">
            <a:spAutoFit/>
          </a:bodyPr>
          <a:lstStyle/>
          <a:p>
            <a:r>
              <a:rPr lang="en-US" sz="2000" dirty="0" smtClean="0">
                <a:solidFill>
                  <a:srgbClr val="FF0000"/>
                </a:solidFill>
              </a:rPr>
              <a:t>*</a:t>
            </a:r>
            <a:r>
              <a:rPr lang="en-US" sz="2000" dirty="0"/>
              <a:t>F</a:t>
            </a:r>
            <a:r>
              <a:rPr lang="en-US" sz="2000" dirty="0" smtClean="0"/>
              <a:t>igure 1. J </a:t>
            </a:r>
            <a:r>
              <a:rPr lang="en-US" sz="2000" dirty="0" err="1"/>
              <a:t>Teng</a:t>
            </a:r>
            <a:r>
              <a:rPr lang="en-US" sz="2000" dirty="0"/>
              <a:t> et al. </a:t>
            </a:r>
            <a:r>
              <a:rPr lang="en-US" sz="2000" dirty="0" err="1"/>
              <a:t>Biochimica</a:t>
            </a:r>
            <a:r>
              <a:rPr lang="en-US" sz="2000" dirty="0"/>
              <a:t> et </a:t>
            </a:r>
            <a:r>
              <a:rPr lang="en-US" sz="2000" dirty="0" err="1"/>
              <a:t>Biophysica</a:t>
            </a:r>
            <a:r>
              <a:rPr lang="en-US" sz="2000" dirty="0"/>
              <a:t> </a:t>
            </a:r>
            <a:r>
              <a:rPr lang="en-US" sz="2000" dirty="0" err="1"/>
              <a:t>Acta</a:t>
            </a:r>
            <a:r>
              <a:rPr lang="en-US" sz="2000" dirty="0"/>
              <a:t> 2010;1798: 966-974.</a:t>
            </a:r>
          </a:p>
        </p:txBody>
      </p:sp>
      <p:sp>
        <p:nvSpPr>
          <p:cNvPr id="3" name="TextBox 2"/>
          <p:cNvSpPr txBox="1"/>
          <p:nvPr/>
        </p:nvSpPr>
        <p:spPr>
          <a:xfrm>
            <a:off x="457201" y="2540000"/>
            <a:ext cx="1778000" cy="1384995"/>
          </a:xfrm>
          <a:prstGeom prst="rect">
            <a:avLst/>
          </a:prstGeom>
          <a:solidFill>
            <a:srgbClr val="FFFA92"/>
          </a:solidFill>
          <a:ln>
            <a:solidFill>
              <a:schemeClr val="tx1"/>
            </a:solidFill>
          </a:ln>
        </p:spPr>
        <p:txBody>
          <a:bodyPr vert="horz" wrap="square" lIns="91440" tIns="45720" rIns="91440" bIns="45720" rtlCol="0">
            <a:spAutoFit/>
          </a:bodyPr>
          <a:lstStyle>
            <a:defPPr>
              <a:defRPr lang="en-US"/>
            </a:defPPr>
            <a:lvl1pPr indent="0" algn="ctr">
              <a:spcBef>
                <a:spcPct val="20000"/>
              </a:spcBef>
              <a:buFont typeface="Arial"/>
              <a:buNone/>
              <a:defRPr sz="2800"/>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Timothy Gene Mutation</a:t>
            </a:r>
          </a:p>
        </p:txBody>
      </p:sp>
      <p:cxnSp>
        <p:nvCxnSpPr>
          <p:cNvPr id="8" name="Straight Arrow Connector 7"/>
          <p:cNvCxnSpPr>
            <a:stCxn id="3" idx="2"/>
          </p:cNvCxnSpPr>
          <p:nvPr/>
        </p:nvCxnSpPr>
        <p:spPr>
          <a:xfrm>
            <a:off x="1346201" y="3924995"/>
            <a:ext cx="1295399" cy="596205"/>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2641600" y="4521200"/>
            <a:ext cx="270933" cy="203200"/>
          </a:xfrm>
          <a:prstGeom prst="ellipse">
            <a:avLst/>
          </a:prstGeom>
          <a:solidFill>
            <a:srgbClr val="FF0000"/>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86610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More Highly Conserved </a:t>
            </a:r>
            <a:r>
              <a:rPr lang="en-US" b="1" dirty="0" err="1" smtClean="0"/>
              <a:t>Glycines</a:t>
            </a:r>
            <a:r>
              <a:rPr lang="en-US" b="1" dirty="0" smtClean="0"/>
              <a:t> in Calcium Channel</a:t>
            </a:r>
            <a:r>
              <a:rPr lang="en-US" b="1" dirty="0" smtClean="0">
                <a:solidFill>
                  <a:srgbClr val="FF0000"/>
                </a:solidFill>
              </a:rPr>
              <a:t>*</a:t>
            </a:r>
            <a:endParaRPr lang="en-US" b="1" dirty="0">
              <a:solidFill>
                <a:srgbClr val="FF0000"/>
              </a:solidFill>
            </a:endParaRPr>
          </a:p>
        </p:txBody>
      </p:sp>
      <p:pic>
        <p:nvPicPr>
          <p:cNvPr id="4" name="Content Placeholder 3" descr="glycines_in_calcium_channel.png"/>
          <p:cNvPicPr>
            <a:picLocks noGrp="1" noChangeAspect="1"/>
          </p:cNvPicPr>
          <p:nvPr>
            <p:ph idx="1"/>
          </p:nvPr>
        </p:nvPicPr>
        <p:blipFill>
          <a:blip r:embed="rId3">
            <a:extLst>
              <a:ext uri="{28A0092B-C50C-407E-A947-70E740481C1C}">
                <a14:useLocalDpi xmlns:a14="http://schemas.microsoft.com/office/drawing/2010/main" val="0"/>
              </a:ext>
            </a:extLst>
          </a:blip>
          <a:srcRect t="-3831" b="-3831"/>
          <a:stretch>
            <a:fillRect/>
          </a:stretch>
        </p:blipFill>
        <p:spPr/>
      </p:pic>
      <p:sp>
        <p:nvSpPr>
          <p:cNvPr id="5" name="TextBox 4"/>
          <p:cNvSpPr txBox="1"/>
          <p:nvPr/>
        </p:nvSpPr>
        <p:spPr>
          <a:xfrm>
            <a:off x="812800" y="6417733"/>
            <a:ext cx="7904879" cy="400110"/>
          </a:xfrm>
          <a:prstGeom prst="rect">
            <a:avLst/>
          </a:prstGeom>
          <a:noFill/>
        </p:spPr>
        <p:txBody>
          <a:bodyPr wrap="none" rtlCol="0">
            <a:spAutoFit/>
          </a:bodyPr>
          <a:lstStyle/>
          <a:p>
            <a:r>
              <a:rPr lang="en-US" sz="2000" dirty="0" smtClean="0">
                <a:solidFill>
                  <a:srgbClr val="FF0000"/>
                </a:solidFill>
              </a:rPr>
              <a:t>*</a:t>
            </a:r>
            <a:r>
              <a:rPr lang="en-US" sz="2000" dirty="0"/>
              <a:t>F</a:t>
            </a:r>
            <a:r>
              <a:rPr lang="en-US" sz="2000" dirty="0" smtClean="0"/>
              <a:t>igure 1. J </a:t>
            </a:r>
            <a:r>
              <a:rPr lang="en-US" sz="2000" dirty="0" err="1"/>
              <a:t>Teng</a:t>
            </a:r>
            <a:r>
              <a:rPr lang="en-US" sz="2000" dirty="0"/>
              <a:t> et al. </a:t>
            </a:r>
            <a:r>
              <a:rPr lang="en-US" sz="2000" dirty="0" err="1"/>
              <a:t>Biochimica</a:t>
            </a:r>
            <a:r>
              <a:rPr lang="en-US" sz="2000" dirty="0"/>
              <a:t> et </a:t>
            </a:r>
            <a:r>
              <a:rPr lang="en-US" sz="2000" dirty="0" err="1"/>
              <a:t>Biophysica</a:t>
            </a:r>
            <a:r>
              <a:rPr lang="en-US" sz="2000" dirty="0"/>
              <a:t> </a:t>
            </a:r>
            <a:r>
              <a:rPr lang="en-US" sz="2000" dirty="0" err="1"/>
              <a:t>Acta</a:t>
            </a:r>
            <a:r>
              <a:rPr lang="en-US" sz="2000" dirty="0"/>
              <a:t> 2010;1798: 966-974.</a:t>
            </a:r>
          </a:p>
        </p:txBody>
      </p:sp>
      <p:sp>
        <p:nvSpPr>
          <p:cNvPr id="6" name="Content Placeholder 2"/>
          <p:cNvSpPr txBox="1">
            <a:spLocks/>
          </p:cNvSpPr>
          <p:nvPr/>
        </p:nvSpPr>
        <p:spPr>
          <a:xfrm>
            <a:off x="1295618" y="1224128"/>
            <a:ext cx="5630116" cy="2246769"/>
          </a:xfrm>
          <a:prstGeom prst="rect">
            <a:avLst/>
          </a:prstGeom>
          <a:solidFill>
            <a:srgbClr val="FFFA92"/>
          </a:solidFill>
          <a:ln>
            <a:solidFill>
              <a:schemeClr val="tx1"/>
            </a:solidFill>
          </a:ln>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800" dirty="0" smtClean="0"/>
              <a:t> If this glycine residue is replaced by a negatively charged amino acid (e.g., glyphosate), it causes a similar problem as Timothy Syndrome: excessive calcium entry</a:t>
            </a:r>
            <a:endParaRPr lang="en-US" sz="2800" dirty="0">
              <a:solidFill>
                <a:srgbClr val="FF0000"/>
              </a:solidFill>
            </a:endParaRPr>
          </a:p>
        </p:txBody>
      </p:sp>
      <p:cxnSp>
        <p:nvCxnSpPr>
          <p:cNvPr id="7" name="Straight Arrow Connector 6"/>
          <p:cNvCxnSpPr/>
          <p:nvPr/>
        </p:nvCxnSpPr>
        <p:spPr>
          <a:xfrm flipH="1">
            <a:off x="3539067" y="3470897"/>
            <a:ext cx="711201" cy="105030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20011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Main Toxic Effects of Glyphosate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Disrupts gut </a:t>
            </a:r>
            <a:r>
              <a:rPr lang="en-US" dirty="0" err="1" smtClean="0"/>
              <a:t>microbiome</a:t>
            </a:r>
            <a:r>
              <a:rPr lang="en-US" dirty="0" smtClean="0"/>
              <a:t> increasing pathogens</a:t>
            </a:r>
          </a:p>
          <a:p>
            <a:r>
              <a:rPr lang="en-US" dirty="0"/>
              <a:t>Interferes with synthesis of aromatic amino acids and methionine by gut microbes</a:t>
            </a:r>
          </a:p>
          <a:p>
            <a:pPr lvl="1"/>
            <a:r>
              <a:rPr lang="en-US" dirty="0"/>
              <a:t>Leads to shortages in critical </a:t>
            </a:r>
            <a:r>
              <a:rPr lang="en-US" dirty="0" smtClean="0"/>
              <a:t>neurotransmitters (serotonin, dopamine, melatonin, epinephrine) </a:t>
            </a:r>
            <a:r>
              <a:rPr lang="en-US" dirty="0"/>
              <a:t>and </a:t>
            </a:r>
            <a:r>
              <a:rPr lang="en-US" dirty="0" err="1"/>
              <a:t>folate</a:t>
            </a:r>
            <a:endParaRPr lang="en-US" dirty="0"/>
          </a:p>
          <a:p>
            <a:r>
              <a:rPr lang="en-US" dirty="0" smtClean="0"/>
              <a:t>Interferes with function of cytochrome P450 (CYP) enzymes in the liver</a:t>
            </a:r>
          </a:p>
          <a:p>
            <a:r>
              <a:rPr lang="en-US" dirty="0" smtClean="0"/>
              <a:t>Chelates important minerals (iron, cobalt, manganese, etc.)</a:t>
            </a:r>
          </a:p>
          <a:p>
            <a:r>
              <a:rPr lang="en-US" dirty="0" smtClean="0"/>
              <a:t>Disrupts sulfate synthesis and sulfate transport</a:t>
            </a:r>
            <a:endParaRPr lang="en-US" dirty="0"/>
          </a:p>
        </p:txBody>
      </p:sp>
      <p:sp>
        <p:nvSpPr>
          <p:cNvPr id="4" name="TextBox 3"/>
          <p:cNvSpPr txBox="1"/>
          <p:nvPr/>
        </p:nvSpPr>
        <p:spPr>
          <a:xfrm>
            <a:off x="3402067" y="6126163"/>
            <a:ext cx="5342641" cy="707886"/>
          </a:xfrm>
          <a:prstGeom prst="rect">
            <a:avLst/>
          </a:prstGeom>
          <a:noFill/>
        </p:spPr>
        <p:txBody>
          <a:bodyPr wrap="none" rtlCol="0">
            <a:spAutoFit/>
          </a:bodyPr>
          <a:lstStyle/>
          <a:p>
            <a:r>
              <a:rPr lang="en-US" sz="2000" i="1" dirty="0" smtClean="0">
                <a:solidFill>
                  <a:srgbClr val="FF0000"/>
                </a:solidFill>
              </a:rPr>
              <a:t>*</a:t>
            </a:r>
            <a:r>
              <a:rPr lang="en-US" sz="2000" i="1" dirty="0" err="1" smtClean="0"/>
              <a:t>Samsel</a:t>
            </a:r>
            <a:r>
              <a:rPr lang="en-US" sz="2000" i="1" dirty="0" smtClean="0"/>
              <a:t> and Seneff, Entropy </a:t>
            </a:r>
            <a:r>
              <a:rPr lang="en-US" sz="2000" b="1" dirty="0"/>
              <a:t>2013</a:t>
            </a:r>
            <a:r>
              <a:rPr lang="en-US" sz="2000" dirty="0"/>
              <a:t>, </a:t>
            </a:r>
            <a:r>
              <a:rPr lang="en-US" sz="2000" i="1" dirty="0"/>
              <a:t>15</a:t>
            </a:r>
            <a:r>
              <a:rPr lang="en-US" sz="2000" dirty="0"/>
              <a:t>, 1416-</a:t>
            </a:r>
            <a:r>
              <a:rPr lang="en-US" sz="2000" dirty="0" smtClean="0"/>
              <a:t>1463</a:t>
            </a:r>
            <a:endParaRPr lang="en-US" sz="2000" dirty="0"/>
          </a:p>
          <a:p>
            <a:endParaRPr lang="en-US" sz="2000" dirty="0"/>
          </a:p>
        </p:txBody>
      </p:sp>
    </p:spTree>
    <p:extLst>
      <p:ext uri="{BB962C8B-B14F-4D97-AF65-F5344CB8AC3E}">
        <p14:creationId xmlns:p14="http://schemas.microsoft.com/office/powerpoint/2010/main" val="3272801535"/>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More Highly Conserved </a:t>
            </a:r>
            <a:r>
              <a:rPr lang="en-US" b="1" dirty="0" err="1" smtClean="0"/>
              <a:t>Glycines</a:t>
            </a:r>
            <a:r>
              <a:rPr lang="en-US" b="1" dirty="0" smtClean="0"/>
              <a:t> in Calcium Channel</a:t>
            </a:r>
            <a:r>
              <a:rPr lang="en-US" b="1" dirty="0" smtClean="0">
                <a:solidFill>
                  <a:srgbClr val="FF0000"/>
                </a:solidFill>
              </a:rPr>
              <a:t>*</a:t>
            </a:r>
            <a:endParaRPr lang="en-US" b="1" dirty="0">
              <a:solidFill>
                <a:srgbClr val="FF0000"/>
              </a:solidFill>
            </a:endParaRPr>
          </a:p>
        </p:txBody>
      </p:sp>
      <p:pic>
        <p:nvPicPr>
          <p:cNvPr id="4" name="Content Placeholder 3" descr="glycines_in_calcium_channel.png"/>
          <p:cNvPicPr>
            <a:picLocks noGrp="1" noChangeAspect="1"/>
          </p:cNvPicPr>
          <p:nvPr>
            <p:ph idx="1"/>
          </p:nvPr>
        </p:nvPicPr>
        <p:blipFill>
          <a:blip r:embed="rId3">
            <a:extLst>
              <a:ext uri="{28A0092B-C50C-407E-A947-70E740481C1C}">
                <a14:useLocalDpi xmlns:a14="http://schemas.microsoft.com/office/drawing/2010/main" val="0"/>
              </a:ext>
            </a:extLst>
          </a:blip>
          <a:srcRect t="-3831" b="-3831"/>
          <a:stretch>
            <a:fillRect/>
          </a:stretch>
        </p:blipFill>
        <p:spPr/>
      </p:pic>
      <p:sp>
        <p:nvSpPr>
          <p:cNvPr id="5" name="TextBox 4"/>
          <p:cNvSpPr txBox="1"/>
          <p:nvPr/>
        </p:nvSpPr>
        <p:spPr>
          <a:xfrm>
            <a:off x="812800" y="6417733"/>
            <a:ext cx="7904879" cy="400110"/>
          </a:xfrm>
          <a:prstGeom prst="rect">
            <a:avLst/>
          </a:prstGeom>
          <a:noFill/>
        </p:spPr>
        <p:txBody>
          <a:bodyPr wrap="none" rtlCol="0">
            <a:spAutoFit/>
          </a:bodyPr>
          <a:lstStyle/>
          <a:p>
            <a:r>
              <a:rPr lang="en-US" sz="2000" dirty="0" smtClean="0">
                <a:solidFill>
                  <a:srgbClr val="FF0000"/>
                </a:solidFill>
              </a:rPr>
              <a:t>*</a:t>
            </a:r>
            <a:r>
              <a:rPr lang="en-US" sz="2000" dirty="0"/>
              <a:t>F</a:t>
            </a:r>
            <a:r>
              <a:rPr lang="en-US" sz="2000" dirty="0" smtClean="0"/>
              <a:t>igure 1. J </a:t>
            </a:r>
            <a:r>
              <a:rPr lang="en-US" sz="2000" dirty="0" err="1"/>
              <a:t>Teng</a:t>
            </a:r>
            <a:r>
              <a:rPr lang="en-US" sz="2000" dirty="0"/>
              <a:t> et al. </a:t>
            </a:r>
            <a:r>
              <a:rPr lang="en-US" sz="2000" dirty="0" err="1"/>
              <a:t>Biochimica</a:t>
            </a:r>
            <a:r>
              <a:rPr lang="en-US" sz="2000" dirty="0"/>
              <a:t> et </a:t>
            </a:r>
            <a:r>
              <a:rPr lang="en-US" sz="2000" dirty="0" err="1"/>
              <a:t>Biophysica</a:t>
            </a:r>
            <a:r>
              <a:rPr lang="en-US" sz="2000" dirty="0"/>
              <a:t> </a:t>
            </a:r>
            <a:r>
              <a:rPr lang="en-US" sz="2000" dirty="0" err="1"/>
              <a:t>Acta</a:t>
            </a:r>
            <a:r>
              <a:rPr lang="en-US" sz="2000" dirty="0"/>
              <a:t> 2010;1798: 966-974.</a:t>
            </a:r>
          </a:p>
        </p:txBody>
      </p:sp>
      <p:sp>
        <p:nvSpPr>
          <p:cNvPr id="10" name="Content Placeholder 2"/>
          <p:cNvSpPr txBox="1">
            <a:spLocks/>
          </p:cNvSpPr>
          <p:nvPr/>
        </p:nvSpPr>
        <p:spPr>
          <a:xfrm>
            <a:off x="1478895" y="1940257"/>
            <a:ext cx="6733772" cy="3243965"/>
          </a:xfrm>
          <a:prstGeom prst="rect">
            <a:avLst/>
          </a:prstGeom>
          <a:solidFill>
            <a:srgbClr val="FFFA92"/>
          </a:solidFill>
          <a:ln>
            <a:solidFill>
              <a:schemeClr val="tx1"/>
            </a:solidFill>
          </a:ln>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dirty="0" smtClean="0"/>
          </a:p>
          <a:p>
            <a:pPr marL="0" indent="0" algn="ctr">
              <a:buNone/>
            </a:pPr>
            <a:r>
              <a:rPr lang="en-US" dirty="0" smtClean="0"/>
              <a:t>Calcium </a:t>
            </a:r>
            <a:r>
              <a:rPr lang="en-US" dirty="0"/>
              <a:t>mediates processes as diverse as synaptic transmission, muscle contraction, insulin secretion, fertilization, and gene </a:t>
            </a:r>
            <a:r>
              <a:rPr lang="en-US" dirty="0" smtClean="0"/>
              <a:t>expression</a:t>
            </a:r>
          </a:p>
          <a:p>
            <a:pPr marL="0" indent="0" algn="ctr">
              <a:buNone/>
            </a:pPr>
            <a:r>
              <a:rPr lang="en-US" dirty="0" smtClean="0"/>
              <a:t> </a:t>
            </a:r>
            <a:endParaRPr lang="en-US" dirty="0">
              <a:solidFill>
                <a:srgbClr val="FF0000"/>
              </a:solidFill>
            </a:endParaRPr>
          </a:p>
        </p:txBody>
      </p:sp>
    </p:spTree>
    <p:extLst>
      <p:ext uri="{BB962C8B-B14F-4D97-AF65-F5344CB8AC3E}">
        <p14:creationId xmlns:p14="http://schemas.microsoft.com/office/powerpoint/2010/main" val="2101713628"/>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ertoli_cells_calcium.png"/>
          <p:cNvPicPr>
            <a:picLocks noGrp="1" noChangeAspect="1"/>
          </p:cNvPicPr>
          <p:nvPr>
            <p:ph idx="1"/>
          </p:nvPr>
        </p:nvPicPr>
        <p:blipFill>
          <a:blip r:embed="rId3">
            <a:extLst>
              <a:ext uri="{28A0092B-C50C-407E-A947-70E740481C1C}">
                <a14:useLocalDpi xmlns:a14="http://schemas.microsoft.com/office/drawing/2010/main" val="0"/>
              </a:ext>
            </a:extLst>
          </a:blip>
          <a:srcRect t="-19286" b="-19286"/>
          <a:stretch>
            <a:fillRect/>
          </a:stretch>
        </p:blipFill>
        <p:spPr>
          <a:xfrm>
            <a:off x="0" y="-635001"/>
            <a:ext cx="9067666" cy="4986867"/>
          </a:xfrm>
        </p:spPr>
      </p:pic>
      <p:sp>
        <p:nvSpPr>
          <p:cNvPr id="5" name="Content Placeholder 2"/>
          <p:cNvSpPr txBox="1">
            <a:spLocks/>
          </p:cNvSpPr>
          <p:nvPr/>
        </p:nvSpPr>
        <p:spPr>
          <a:xfrm>
            <a:off x="795867" y="3931313"/>
            <a:ext cx="7721600" cy="2554545"/>
          </a:xfrm>
          <a:prstGeom prst="rect">
            <a:avLst/>
          </a:prstGeom>
          <a:solidFill>
            <a:srgbClr val="FFFA92"/>
          </a:solidFill>
          <a:ln>
            <a:solidFill>
              <a:schemeClr val="tx1"/>
            </a:solidFill>
          </a:ln>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"The pesticide increased intracellular Ca2+ concentration by opening </a:t>
            </a:r>
            <a:r>
              <a:rPr lang="en-US" i="1" dirty="0">
                <a:solidFill>
                  <a:srgbClr val="FF0000"/>
                </a:solidFill>
              </a:rPr>
              <a:t>L-type voltage-dependent Ca2+ channels </a:t>
            </a:r>
            <a:r>
              <a:rPr lang="en-US" dirty="0"/>
              <a:t>..., leading to Ca2+ overload within the cells, which set off oxidative stress and necrotic cell death."</a:t>
            </a:r>
            <a:endParaRPr lang="en-US" dirty="0">
              <a:solidFill>
                <a:srgbClr val="FF0000"/>
              </a:solidFill>
            </a:endParaRPr>
          </a:p>
        </p:txBody>
      </p:sp>
      <p:pic>
        <p:nvPicPr>
          <p:cNvPr id="6" name="Picture 5" descr="roundu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6233" y="592666"/>
            <a:ext cx="3073400" cy="1778000"/>
          </a:xfrm>
          <a:prstGeom prst="rect">
            <a:avLst/>
          </a:prstGeom>
        </p:spPr>
      </p:pic>
    </p:spTree>
    <p:extLst>
      <p:ext uri="{BB962C8B-B14F-4D97-AF65-F5344CB8AC3E}">
        <p14:creationId xmlns:p14="http://schemas.microsoft.com/office/powerpoint/2010/main" val="2704184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eralini_Roundup_Heart.png"/>
          <p:cNvPicPr>
            <a:picLocks noGrp="1" noChangeAspect="1"/>
          </p:cNvPicPr>
          <p:nvPr>
            <p:ph idx="1"/>
          </p:nvPr>
        </p:nvPicPr>
        <p:blipFill>
          <a:blip r:embed="rId3">
            <a:extLst>
              <a:ext uri="{28A0092B-C50C-407E-A947-70E740481C1C}">
                <a14:useLocalDpi xmlns:a14="http://schemas.microsoft.com/office/drawing/2010/main" val="0"/>
              </a:ext>
            </a:extLst>
          </a:blip>
          <a:srcRect t="-37860" b="-37860"/>
          <a:stretch>
            <a:fillRect/>
          </a:stretch>
        </p:blipFill>
        <p:spPr>
          <a:xfrm>
            <a:off x="108997" y="-660399"/>
            <a:ext cx="9035003" cy="4652962"/>
          </a:xfrm>
        </p:spPr>
      </p:pic>
      <p:sp>
        <p:nvSpPr>
          <p:cNvPr id="5" name="Content Placeholder 2"/>
          <p:cNvSpPr txBox="1">
            <a:spLocks/>
          </p:cNvSpPr>
          <p:nvPr/>
        </p:nvSpPr>
        <p:spPr>
          <a:xfrm>
            <a:off x="474134" y="3318570"/>
            <a:ext cx="8111066" cy="3046988"/>
          </a:xfrm>
          <a:prstGeom prst="rect">
            <a:avLst/>
          </a:prstGeom>
          <a:solidFill>
            <a:srgbClr val="FFFA92"/>
          </a:solidFill>
          <a:ln>
            <a:solidFill>
              <a:schemeClr val="tx1"/>
            </a:solidFill>
          </a:ln>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a:t>
            </a:r>
            <a:r>
              <a:rPr lang="en-US" dirty="0"/>
              <a:t>In </a:t>
            </a:r>
            <a:r>
              <a:rPr lang="en-US" dirty="0" smtClean="0"/>
              <a:t>GBH [glyphosate-based herbicide]-</a:t>
            </a:r>
            <a:r>
              <a:rPr lang="en-US" dirty="0"/>
              <a:t>poisoned persons, a high incidence of </a:t>
            </a:r>
            <a:r>
              <a:rPr lang="en-US" i="1" dirty="0" err="1">
                <a:solidFill>
                  <a:srgbClr val="FF0000"/>
                </a:solidFill>
              </a:rPr>
              <a:t>QTc</a:t>
            </a:r>
            <a:r>
              <a:rPr lang="en-US" i="1" dirty="0">
                <a:solidFill>
                  <a:srgbClr val="FF0000"/>
                </a:solidFill>
              </a:rPr>
              <a:t> interval prolongation </a:t>
            </a:r>
            <a:r>
              <a:rPr lang="en-US" dirty="0"/>
              <a:t>and </a:t>
            </a:r>
            <a:r>
              <a:rPr lang="en-US" dirty="0" err="1"/>
              <a:t>atrioventricular</a:t>
            </a:r>
            <a:r>
              <a:rPr lang="en-US" dirty="0"/>
              <a:t> conduction blocks (from minimal to high grade) were reported along with </a:t>
            </a:r>
            <a:r>
              <a:rPr lang="en-US" dirty="0" smtClean="0"/>
              <a:t>arrhythmias</a:t>
            </a:r>
            <a:r>
              <a:rPr lang="en-US" dirty="0"/>
              <a:t>, longer </a:t>
            </a:r>
            <a:r>
              <a:rPr lang="en-US" dirty="0" err="1"/>
              <a:t>QTc</a:t>
            </a:r>
            <a:r>
              <a:rPr lang="en-US" dirty="0"/>
              <a:t> and older age predicting mortality </a:t>
            </a:r>
            <a:r>
              <a:rPr lang="en-US" dirty="0" smtClean="0"/>
              <a:t>"</a:t>
            </a:r>
            <a:endParaRPr lang="en-US" dirty="0">
              <a:solidFill>
                <a:srgbClr val="FF0000"/>
              </a:solidFill>
            </a:endParaRPr>
          </a:p>
        </p:txBody>
      </p:sp>
      <p:sp>
        <p:nvSpPr>
          <p:cNvPr id="6" name="TextBox 5"/>
          <p:cNvSpPr txBox="1"/>
          <p:nvPr/>
        </p:nvSpPr>
        <p:spPr>
          <a:xfrm>
            <a:off x="2387599" y="4487333"/>
            <a:ext cx="3922844" cy="646331"/>
          </a:xfrm>
          <a:prstGeom prst="rect">
            <a:avLst/>
          </a:prstGeom>
          <a:solidFill>
            <a:schemeClr val="bg1"/>
          </a:solidFill>
        </p:spPr>
        <p:txBody>
          <a:bodyPr wrap="none" rtlCol="0">
            <a:spAutoFit/>
          </a:bodyPr>
          <a:lstStyle/>
          <a:p>
            <a:r>
              <a:rPr lang="en-US" sz="3600" dirty="0" smtClean="0"/>
              <a:t>Long-QT Syndrome!</a:t>
            </a:r>
            <a:endParaRPr lang="en-US" sz="3600" dirty="0"/>
          </a:p>
        </p:txBody>
      </p:sp>
    </p:spTree>
    <p:extLst>
      <p:ext uri="{BB962C8B-B14F-4D97-AF65-F5344CB8AC3E}">
        <p14:creationId xmlns:p14="http://schemas.microsoft.com/office/powerpoint/2010/main" val="28858997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174"/>
            <a:ext cx="8229600" cy="1143000"/>
          </a:xfrm>
        </p:spPr>
        <p:txBody>
          <a:bodyPr>
            <a:normAutofit fontScale="90000"/>
          </a:bodyPr>
          <a:lstStyle/>
          <a:p>
            <a:r>
              <a:rPr lang="en-US" b="1" dirty="0" smtClean="0"/>
              <a:t>Glyphosate, Calcium Channels</a:t>
            </a:r>
            <a:br>
              <a:rPr lang="en-US" b="1" dirty="0" smtClean="0"/>
            </a:br>
            <a:r>
              <a:rPr lang="en-US" b="1" dirty="0" smtClean="0"/>
              <a:t> and Glutamate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196699" y="1417638"/>
            <a:ext cx="5139661" cy="5067829"/>
          </a:xfrm>
        </p:spPr>
        <p:txBody>
          <a:bodyPr>
            <a:normAutofit/>
          </a:bodyPr>
          <a:lstStyle/>
          <a:p>
            <a:r>
              <a:rPr lang="en-US" dirty="0" smtClean="0"/>
              <a:t>Acute </a:t>
            </a:r>
            <a:r>
              <a:rPr lang="en-US" dirty="0"/>
              <a:t>exposure </a:t>
            </a:r>
            <a:r>
              <a:rPr lang="en-US" dirty="0" smtClean="0"/>
              <a:t>to the hippocampus in the brain activates NMDA </a:t>
            </a:r>
            <a:r>
              <a:rPr lang="en-US" dirty="0"/>
              <a:t>receptors and </a:t>
            </a:r>
            <a:r>
              <a:rPr lang="en-US" i="1" dirty="0">
                <a:solidFill>
                  <a:srgbClr val="FF0000"/>
                </a:solidFill>
              </a:rPr>
              <a:t>voltage-dependent </a:t>
            </a:r>
            <a:r>
              <a:rPr lang="en-US" i="1" dirty="0" smtClean="0">
                <a:solidFill>
                  <a:srgbClr val="FF0000"/>
                </a:solidFill>
              </a:rPr>
              <a:t>calcium channels</a:t>
            </a:r>
          </a:p>
          <a:p>
            <a:pPr lvl="1"/>
            <a:r>
              <a:rPr lang="en-US" dirty="0" smtClean="0"/>
              <a:t>Oxidative </a:t>
            </a:r>
            <a:r>
              <a:rPr lang="en-US" dirty="0"/>
              <a:t>stress and neural cell </a:t>
            </a:r>
            <a:r>
              <a:rPr lang="en-US" dirty="0" smtClean="0"/>
              <a:t>death</a:t>
            </a:r>
          </a:p>
          <a:p>
            <a:pPr lvl="1"/>
            <a:r>
              <a:rPr lang="en-US" dirty="0"/>
              <a:t>I</a:t>
            </a:r>
            <a:r>
              <a:rPr lang="en-US" dirty="0" smtClean="0"/>
              <a:t>ncreased </a:t>
            </a:r>
            <a:r>
              <a:rPr lang="en-US" dirty="0"/>
              <a:t>glutamate </a:t>
            </a:r>
            <a:r>
              <a:rPr lang="en-US" dirty="0" smtClean="0"/>
              <a:t>release </a:t>
            </a:r>
            <a:r>
              <a:rPr lang="en-US" dirty="0"/>
              <a:t>into </a:t>
            </a:r>
            <a:r>
              <a:rPr lang="en-US" dirty="0" smtClean="0"/>
              <a:t>the  synaptic cleft </a:t>
            </a:r>
            <a:r>
              <a:rPr lang="en-US" dirty="0" smtClean="0">
                <a:sym typeface="Wingdings"/>
              </a:rPr>
              <a:t> </a:t>
            </a:r>
            <a:r>
              <a:rPr lang="en-US" dirty="0" smtClean="0"/>
              <a:t> </a:t>
            </a:r>
            <a:r>
              <a:rPr lang="en-US" i="1" dirty="0" smtClean="0">
                <a:solidFill>
                  <a:srgbClr val="FF0000"/>
                </a:solidFill>
              </a:rPr>
              <a:t>neurotoxicity</a:t>
            </a:r>
            <a:endParaRPr lang="en-US" dirty="0"/>
          </a:p>
          <a:p>
            <a:endParaRPr lang="en-US" dirty="0"/>
          </a:p>
          <a:p>
            <a:pPr marL="0" indent="0">
              <a:buNone/>
            </a:pPr>
            <a:endParaRPr lang="en-US" dirty="0"/>
          </a:p>
          <a:p>
            <a:endParaRPr lang="en-US" dirty="0"/>
          </a:p>
        </p:txBody>
      </p:sp>
      <p:sp>
        <p:nvSpPr>
          <p:cNvPr id="7" name="TextBox 6"/>
          <p:cNvSpPr txBox="1"/>
          <p:nvPr/>
        </p:nvSpPr>
        <p:spPr>
          <a:xfrm>
            <a:off x="2773037" y="6396335"/>
            <a:ext cx="6100648" cy="461665"/>
          </a:xfrm>
          <a:prstGeom prst="rect">
            <a:avLst/>
          </a:prstGeom>
          <a:noFill/>
        </p:spPr>
        <p:txBody>
          <a:bodyPr wrap="none" rtlCol="0">
            <a:spAutoFit/>
          </a:bodyPr>
          <a:lstStyle/>
          <a:p>
            <a:pPr>
              <a:defRPr/>
            </a:pPr>
            <a:r>
              <a:rPr lang="en-US" sz="2400" dirty="0" smtClean="0">
                <a:solidFill>
                  <a:srgbClr val="FF0000"/>
                </a:solidFill>
              </a:rPr>
              <a:t>*</a:t>
            </a:r>
            <a:r>
              <a:rPr lang="hu-HU" sz="2400" dirty="0" smtClean="0"/>
              <a:t>D</a:t>
            </a:r>
            <a:r>
              <a:rPr lang="hu-HU" sz="2400" dirty="0"/>
              <a:t>. Cattani et al. / Toxicology 320 (2014) 34–</a:t>
            </a:r>
            <a:r>
              <a:rPr lang="hu-HU" sz="2400" dirty="0" smtClean="0"/>
              <a:t>45</a:t>
            </a:r>
            <a:r>
              <a:rPr lang="en-US" sz="2400" dirty="0" smtClean="0"/>
              <a:t> </a:t>
            </a:r>
            <a:endParaRPr lang="en-US" sz="2400" dirty="0"/>
          </a:p>
        </p:txBody>
      </p:sp>
      <p:pic>
        <p:nvPicPr>
          <p:cNvPr id="5" name="Picture 4" descr="NMDA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6360" y="1447800"/>
            <a:ext cx="3642539" cy="3750733"/>
          </a:xfrm>
          <a:prstGeom prst="rect">
            <a:avLst/>
          </a:prstGeom>
        </p:spPr>
      </p:pic>
      <p:sp>
        <p:nvSpPr>
          <p:cNvPr id="6" name="TextBox 5"/>
          <p:cNvSpPr txBox="1"/>
          <p:nvPr/>
        </p:nvSpPr>
        <p:spPr>
          <a:xfrm>
            <a:off x="7088285" y="2421467"/>
            <a:ext cx="1598515" cy="461665"/>
          </a:xfrm>
          <a:prstGeom prst="rect">
            <a:avLst/>
          </a:prstGeom>
          <a:solidFill>
            <a:schemeClr val="bg1"/>
          </a:solidFill>
        </p:spPr>
        <p:txBody>
          <a:bodyPr wrap="none" rtlCol="0">
            <a:spAutoFit/>
          </a:bodyPr>
          <a:lstStyle/>
          <a:p>
            <a:r>
              <a:rPr lang="en-US" sz="2400" dirty="0" smtClean="0">
                <a:solidFill>
                  <a:srgbClr val="FF0000"/>
                </a:solidFill>
              </a:rPr>
              <a:t>Glyphosate</a:t>
            </a:r>
            <a:endParaRPr lang="en-US" sz="2400" dirty="0">
              <a:solidFill>
                <a:srgbClr val="FF0000"/>
              </a:solidFill>
            </a:endParaRPr>
          </a:p>
        </p:txBody>
      </p:sp>
      <p:sp>
        <p:nvSpPr>
          <p:cNvPr id="8" name="TextBox 7"/>
          <p:cNvSpPr txBox="1"/>
          <p:nvPr/>
        </p:nvSpPr>
        <p:spPr>
          <a:xfrm>
            <a:off x="5823361" y="5238633"/>
            <a:ext cx="2529848" cy="1200328"/>
          </a:xfrm>
          <a:prstGeom prst="rect">
            <a:avLst/>
          </a:prstGeom>
          <a:solidFill>
            <a:schemeClr val="bg1"/>
          </a:solidFill>
        </p:spPr>
        <p:txBody>
          <a:bodyPr wrap="square" rtlCol="0">
            <a:spAutoFit/>
          </a:bodyPr>
          <a:lstStyle/>
          <a:p>
            <a:r>
              <a:rPr lang="en-US" sz="2400" dirty="0" smtClean="0">
                <a:solidFill>
                  <a:srgbClr val="FF0000"/>
                </a:solidFill>
              </a:rPr>
              <a:t>Calcium uptake</a:t>
            </a:r>
          </a:p>
          <a:p>
            <a:r>
              <a:rPr lang="en-US" sz="2400" dirty="0" smtClean="0">
                <a:solidFill>
                  <a:srgbClr val="FF0000"/>
                </a:solidFill>
              </a:rPr>
              <a:t>Through calcium channels</a:t>
            </a:r>
          </a:p>
        </p:txBody>
      </p:sp>
    </p:spTree>
    <p:extLst>
      <p:ext uri="{BB962C8B-B14F-4D97-AF65-F5344CB8AC3E}">
        <p14:creationId xmlns:p14="http://schemas.microsoft.com/office/powerpoint/2010/main" val="2137359118"/>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35145" y="6438961"/>
            <a:ext cx="7251655" cy="461665"/>
          </a:xfrm>
          <a:prstGeom prst="rect">
            <a:avLst/>
          </a:prstGeom>
          <a:noFill/>
        </p:spPr>
        <p:txBody>
          <a:bodyPr wrap="none" rtlCol="0">
            <a:spAutoFit/>
          </a:bodyPr>
          <a:lstStyle/>
          <a:p>
            <a:pPr>
              <a:defRPr/>
            </a:pPr>
            <a:r>
              <a:rPr lang="en-US" sz="2400" dirty="0" smtClean="0">
                <a:solidFill>
                  <a:srgbClr val="FF0000"/>
                </a:solidFill>
              </a:rPr>
              <a:t>*</a:t>
            </a:r>
            <a:r>
              <a:rPr lang="hu-HU" sz="2400" dirty="0"/>
              <a:t>F</a:t>
            </a:r>
            <a:r>
              <a:rPr lang="hu-HU" sz="2400" dirty="0" smtClean="0"/>
              <a:t>igure 9, D. </a:t>
            </a:r>
            <a:r>
              <a:rPr lang="hu-HU" sz="2400" dirty="0"/>
              <a:t>Cattani et al. / Toxicology 320 (2014) 34–</a:t>
            </a:r>
            <a:r>
              <a:rPr lang="hu-HU" sz="2400" dirty="0" smtClean="0"/>
              <a:t>45</a:t>
            </a:r>
            <a:r>
              <a:rPr lang="en-US" sz="2400" dirty="0" smtClean="0"/>
              <a:t> </a:t>
            </a:r>
            <a:endParaRPr lang="en-US" sz="2400" dirty="0"/>
          </a:p>
        </p:txBody>
      </p:sp>
      <p:pic>
        <p:nvPicPr>
          <p:cNvPr id="7" name="Content Placeholder 6" descr="glyphosate_NMDA_calcium_Cattani.png"/>
          <p:cNvPicPr>
            <a:picLocks noGrp="1" noChangeAspect="1"/>
          </p:cNvPicPr>
          <p:nvPr>
            <p:ph idx="1"/>
          </p:nvPr>
        </p:nvPicPr>
        <p:blipFill>
          <a:blip r:embed="rId3">
            <a:extLst>
              <a:ext uri="{28A0092B-C50C-407E-A947-70E740481C1C}">
                <a14:useLocalDpi xmlns:a14="http://schemas.microsoft.com/office/drawing/2010/main" val="0"/>
              </a:ext>
            </a:extLst>
          </a:blip>
          <a:srcRect t="11264" b="11264"/>
          <a:stretch>
            <a:fillRect/>
          </a:stretch>
        </p:blipFill>
        <p:spPr>
          <a:xfrm>
            <a:off x="-152401" y="1096165"/>
            <a:ext cx="9146091" cy="5029998"/>
          </a:xfrm>
        </p:spPr>
      </p:pic>
      <p:sp>
        <p:nvSpPr>
          <p:cNvPr id="8" name="Title 1"/>
          <p:cNvSpPr>
            <a:spLocks noGrp="1"/>
          </p:cNvSpPr>
          <p:nvPr>
            <p:ph type="title"/>
          </p:nvPr>
        </p:nvSpPr>
        <p:spPr>
          <a:xfrm>
            <a:off x="457200" y="139174"/>
            <a:ext cx="8229600" cy="1143000"/>
          </a:xfrm>
        </p:spPr>
        <p:txBody>
          <a:bodyPr/>
          <a:lstStyle/>
          <a:p>
            <a:r>
              <a:rPr lang="en-US" b="1" dirty="0" smtClean="0"/>
              <a:t>Glyphosate and Glutamate</a:t>
            </a:r>
            <a:r>
              <a:rPr lang="en-US" b="1" dirty="0" smtClean="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210881167"/>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35145" y="6438961"/>
            <a:ext cx="7251655" cy="461665"/>
          </a:xfrm>
          <a:prstGeom prst="rect">
            <a:avLst/>
          </a:prstGeom>
          <a:noFill/>
        </p:spPr>
        <p:txBody>
          <a:bodyPr wrap="none" rtlCol="0">
            <a:spAutoFit/>
          </a:bodyPr>
          <a:lstStyle/>
          <a:p>
            <a:pPr>
              <a:defRPr/>
            </a:pPr>
            <a:r>
              <a:rPr lang="en-US" sz="2400" dirty="0" smtClean="0">
                <a:solidFill>
                  <a:srgbClr val="FF0000"/>
                </a:solidFill>
              </a:rPr>
              <a:t>*</a:t>
            </a:r>
            <a:r>
              <a:rPr lang="hu-HU" sz="2400" dirty="0"/>
              <a:t>F</a:t>
            </a:r>
            <a:r>
              <a:rPr lang="hu-HU" sz="2400" dirty="0" smtClean="0"/>
              <a:t>igure 9, D. </a:t>
            </a:r>
            <a:r>
              <a:rPr lang="hu-HU" sz="2400" dirty="0"/>
              <a:t>Cattani et al. / Toxicology 320 (2014) 34–</a:t>
            </a:r>
            <a:r>
              <a:rPr lang="hu-HU" sz="2400" dirty="0" smtClean="0"/>
              <a:t>45</a:t>
            </a:r>
            <a:r>
              <a:rPr lang="en-US" sz="2400" dirty="0" smtClean="0"/>
              <a:t> </a:t>
            </a:r>
            <a:endParaRPr lang="en-US" sz="2400" dirty="0"/>
          </a:p>
        </p:txBody>
      </p:sp>
      <p:pic>
        <p:nvPicPr>
          <p:cNvPr id="7" name="Content Placeholder 6" descr="glyphosate_NMDA_calcium_Cattani.png"/>
          <p:cNvPicPr>
            <a:picLocks noGrp="1" noChangeAspect="1"/>
          </p:cNvPicPr>
          <p:nvPr>
            <p:ph idx="1"/>
          </p:nvPr>
        </p:nvPicPr>
        <p:blipFill>
          <a:blip r:embed="rId3">
            <a:extLst>
              <a:ext uri="{28A0092B-C50C-407E-A947-70E740481C1C}">
                <a14:useLocalDpi xmlns:a14="http://schemas.microsoft.com/office/drawing/2010/main" val="0"/>
              </a:ext>
            </a:extLst>
          </a:blip>
          <a:srcRect t="11264" b="11264"/>
          <a:stretch>
            <a:fillRect/>
          </a:stretch>
        </p:blipFill>
        <p:spPr>
          <a:xfrm>
            <a:off x="-152401" y="1096165"/>
            <a:ext cx="9146091" cy="5029998"/>
          </a:xfrm>
        </p:spPr>
      </p:pic>
      <p:sp>
        <p:nvSpPr>
          <p:cNvPr id="8" name="Title 1"/>
          <p:cNvSpPr>
            <a:spLocks noGrp="1"/>
          </p:cNvSpPr>
          <p:nvPr>
            <p:ph type="title"/>
          </p:nvPr>
        </p:nvSpPr>
        <p:spPr>
          <a:xfrm>
            <a:off x="457200" y="139174"/>
            <a:ext cx="8229600" cy="1143000"/>
          </a:xfrm>
        </p:spPr>
        <p:txBody>
          <a:bodyPr/>
          <a:lstStyle/>
          <a:p>
            <a:r>
              <a:rPr lang="en-US" b="1" dirty="0" smtClean="0"/>
              <a:t>Glyphosate and Glutamate</a:t>
            </a:r>
            <a:r>
              <a:rPr lang="en-US" b="1" dirty="0" smtClean="0">
                <a:solidFill>
                  <a:srgbClr val="FF0000"/>
                </a:solidFill>
              </a:rPr>
              <a:t>*</a:t>
            </a:r>
            <a:endParaRPr lang="en-US" b="1" dirty="0">
              <a:solidFill>
                <a:srgbClr val="FF0000"/>
              </a:solidFill>
            </a:endParaRPr>
          </a:p>
        </p:txBody>
      </p:sp>
      <p:sp>
        <p:nvSpPr>
          <p:cNvPr id="6" name="TextBox 5"/>
          <p:cNvSpPr txBox="1"/>
          <p:nvPr/>
        </p:nvSpPr>
        <p:spPr>
          <a:xfrm>
            <a:off x="786878" y="1389410"/>
            <a:ext cx="3644485" cy="1815882"/>
          </a:xfrm>
          <a:prstGeom prst="rect">
            <a:avLst/>
          </a:prstGeom>
          <a:solidFill>
            <a:srgbClr val="FFFA92"/>
          </a:solidFill>
          <a:ln>
            <a:solidFill>
              <a:schemeClr val="tx1"/>
            </a:solidFill>
          </a:ln>
        </p:spPr>
        <p:txBody>
          <a:bodyPr vert="horz" wrap="square" lIns="91440" tIns="45720" rIns="91440" bIns="45720" rtlCol="0">
            <a:spAutoFit/>
          </a:bodyPr>
          <a:lstStyle>
            <a:defPPr>
              <a:defRPr lang="en-US"/>
            </a:defPPr>
            <a:lvl1pPr indent="0" algn="ctr">
              <a:spcBef>
                <a:spcPct val="20000"/>
              </a:spcBef>
              <a:buFont typeface="Arial"/>
              <a:buNone/>
              <a:defRPr sz="2800"/>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smtClean="0"/>
              <a:t>Glyphosate inhibits glutamine </a:t>
            </a:r>
            <a:r>
              <a:rPr lang="en-US" dirty="0" err="1" smtClean="0"/>
              <a:t>synthetase</a:t>
            </a:r>
            <a:r>
              <a:rPr lang="en-US" dirty="0" smtClean="0"/>
              <a:t> (GS) possibly through manganese chelation</a:t>
            </a:r>
            <a:endParaRPr lang="en-US" dirty="0" smtClean="0">
              <a:solidFill>
                <a:srgbClr val="FF0000"/>
              </a:solidFill>
            </a:endParaRPr>
          </a:p>
        </p:txBody>
      </p:sp>
      <p:cxnSp>
        <p:nvCxnSpPr>
          <p:cNvPr id="3" name="Straight Arrow Connector 2"/>
          <p:cNvCxnSpPr/>
          <p:nvPr/>
        </p:nvCxnSpPr>
        <p:spPr>
          <a:xfrm>
            <a:off x="4431363" y="2277947"/>
            <a:ext cx="1421901" cy="27611"/>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35378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850"/>
            <a:ext cx="8229600" cy="1143000"/>
          </a:xfrm>
        </p:spPr>
        <p:txBody>
          <a:bodyPr/>
          <a:lstStyle/>
          <a:p>
            <a:r>
              <a:rPr lang="en-US" b="1" dirty="0" smtClean="0"/>
              <a:t>Recapitulation</a:t>
            </a:r>
            <a:endParaRPr lang="en-US" b="1" dirty="0"/>
          </a:p>
        </p:txBody>
      </p:sp>
      <p:sp>
        <p:nvSpPr>
          <p:cNvPr id="3" name="Content Placeholder 2"/>
          <p:cNvSpPr>
            <a:spLocks noGrp="1"/>
          </p:cNvSpPr>
          <p:nvPr>
            <p:ph idx="1"/>
          </p:nvPr>
        </p:nvSpPr>
        <p:spPr>
          <a:xfrm>
            <a:off x="251468" y="896009"/>
            <a:ext cx="8892532" cy="5793802"/>
          </a:xfrm>
        </p:spPr>
        <p:txBody>
          <a:bodyPr>
            <a:noAutofit/>
          </a:bodyPr>
          <a:lstStyle/>
          <a:p>
            <a:r>
              <a:rPr lang="en-US" sz="2800" dirty="0"/>
              <a:t>Timothy syndrome is a rare disorder that can be caused by a </a:t>
            </a:r>
            <a:r>
              <a:rPr lang="en-US" sz="2800" dirty="0" smtClean="0"/>
              <a:t>glycine mutation </a:t>
            </a:r>
            <a:r>
              <a:rPr lang="en-US" sz="2800" dirty="0"/>
              <a:t>in the L-type calcium channel</a:t>
            </a:r>
          </a:p>
          <a:p>
            <a:pPr lvl="1"/>
            <a:r>
              <a:rPr lang="en-US" sz="2400" dirty="0"/>
              <a:t>It is associated with congenital heart defects, </a:t>
            </a:r>
            <a:r>
              <a:rPr lang="en-US" sz="2400" dirty="0" smtClean="0"/>
              <a:t>immune deficiency, long </a:t>
            </a:r>
            <a:r>
              <a:rPr lang="en-US" sz="2400" dirty="0"/>
              <a:t>QT syndrome and autism</a:t>
            </a:r>
          </a:p>
          <a:p>
            <a:r>
              <a:rPr lang="en-US" sz="2800" dirty="0"/>
              <a:t>Three other highly conserved glycine residues in this calcium channel are also essential for its proper </a:t>
            </a:r>
            <a:r>
              <a:rPr lang="en-US" sz="2800" dirty="0" smtClean="0"/>
              <a:t>function.</a:t>
            </a:r>
          </a:p>
          <a:p>
            <a:pPr lvl="1"/>
            <a:r>
              <a:rPr lang="en-US" sz="2400" dirty="0" smtClean="0"/>
              <a:t>Mutations </a:t>
            </a:r>
            <a:r>
              <a:rPr lang="en-US" sz="2400" dirty="0"/>
              <a:t>lead to excessive calcium uptake</a:t>
            </a:r>
          </a:p>
          <a:p>
            <a:r>
              <a:rPr lang="en-US" sz="2800" dirty="0"/>
              <a:t>Glyphosate has been shown to induce excessive calcium uptake in experiments on multiple cell types, </a:t>
            </a:r>
            <a:r>
              <a:rPr lang="en-US" sz="2800" dirty="0" err="1" smtClean="0"/>
              <a:t>Sertoli</a:t>
            </a:r>
            <a:r>
              <a:rPr lang="en-US" sz="2800" dirty="0" smtClean="0"/>
              <a:t> </a:t>
            </a:r>
            <a:r>
              <a:rPr lang="en-US" sz="2800" dirty="0"/>
              <a:t>cells in the testes</a:t>
            </a:r>
            <a:r>
              <a:rPr lang="en-US" sz="2800" dirty="0" smtClean="0"/>
              <a:t>, </a:t>
            </a:r>
            <a:r>
              <a:rPr lang="en-US" sz="2800" dirty="0" err="1" smtClean="0"/>
              <a:t>cardiomyocytes</a:t>
            </a:r>
            <a:r>
              <a:rPr lang="en-US" sz="2800" dirty="0"/>
              <a:t>, leading to long QT </a:t>
            </a:r>
            <a:r>
              <a:rPr lang="en-US" sz="2800" dirty="0" smtClean="0"/>
              <a:t>syndrome, and neurons, leading to glutamate toxicity</a:t>
            </a:r>
            <a:endParaRPr lang="en-US" sz="2800" dirty="0"/>
          </a:p>
          <a:p>
            <a:endParaRPr lang="en-US" sz="2800" dirty="0"/>
          </a:p>
        </p:txBody>
      </p:sp>
    </p:spTree>
    <p:extLst>
      <p:ext uri="{BB962C8B-B14F-4D97-AF65-F5344CB8AC3E}">
        <p14:creationId xmlns:p14="http://schemas.microsoft.com/office/powerpoint/2010/main" val="2115668416"/>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18"/>
            <a:ext cx="8229600" cy="1143000"/>
          </a:xfrm>
        </p:spPr>
        <p:txBody>
          <a:bodyPr/>
          <a:lstStyle/>
          <a:p>
            <a:r>
              <a:rPr lang="en-US" b="1" dirty="0" smtClean="0"/>
              <a:t>Other Issues</a:t>
            </a:r>
            <a:endParaRPr lang="en-US" b="1" dirty="0"/>
          </a:p>
        </p:txBody>
      </p:sp>
      <p:sp>
        <p:nvSpPr>
          <p:cNvPr id="3" name="Content Placeholder 2"/>
          <p:cNvSpPr>
            <a:spLocks noGrp="1"/>
          </p:cNvSpPr>
          <p:nvPr>
            <p:ph idx="1"/>
          </p:nvPr>
        </p:nvSpPr>
        <p:spPr>
          <a:xfrm>
            <a:off x="457200" y="1127782"/>
            <a:ext cx="8374762" cy="5188454"/>
          </a:xfrm>
        </p:spPr>
        <p:txBody>
          <a:bodyPr>
            <a:normAutofit fontScale="92500" lnSpcReduction="10000"/>
          </a:bodyPr>
          <a:lstStyle/>
          <a:p>
            <a:r>
              <a:rPr lang="en-US" dirty="0" smtClean="0"/>
              <a:t>Glyphosate chelates manganese  </a:t>
            </a:r>
          </a:p>
          <a:p>
            <a:pPr lvl="1"/>
            <a:r>
              <a:rPr lang="en-US" dirty="0" smtClean="0"/>
              <a:t>Autism is associated with low manganese in the hair, teeth and urine</a:t>
            </a:r>
          </a:p>
          <a:p>
            <a:pPr lvl="1"/>
            <a:r>
              <a:rPr lang="en-US" dirty="0" smtClean="0"/>
              <a:t>Manganese is needed for glutamine synthesis, and glutamine is depleted in autism</a:t>
            </a:r>
          </a:p>
          <a:p>
            <a:pPr lvl="1"/>
            <a:r>
              <a:rPr lang="en-US" dirty="0" smtClean="0"/>
              <a:t>Manganese deficiency also leads to impaired ammonia clearance by the liver, linked to autism</a:t>
            </a:r>
          </a:p>
          <a:p>
            <a:r>
              <a:rPr lang="en-US" dirty="0" smtClean="0"/>
              <a:t>Glyphosate’s antibacterial effects lead to yeast overgrowth, a common feature of autism</a:t>
            </a:r>
          </a:p>
          <a:p>
            <a:r>
              <a:rPr lang="en-US" dirty="0" smtClean="0"/>
              <a:t>Glyphosate interferes with </a:t>
            </a:r>
            <a:r>
              <a:rPr lang="en-US" dirty="0" err="1" smtClean="0"/>
              <a:t>folate</a:t>
            </a:r>
            <a:r>
              <a:rPr lang="en-US" dirty="0" smtClean="0"/>
              <a:t> synthesis and with synthesis of methionine by gut microbes, causing methylation deficiencies</a:t>
            </a:r>
          </a:p>
          <a:p>
            <a:endParaRPr lang="en-US" dirty="0" smtClean="0"/>
          </a:p>
          <a:p>
            <a:endParaRPr lang="en-US" dirty="0"/>
          </a:p>
        </p:txBody>
      </p:sp>
    </p:spTree>
    <p:extLst>
      <p:ext uri="{BB962C8B-B14F-4D97-AF65-F5344CB8AC3E}">
        <p14:creationId xmlns:p14="http://schemas.microsoft.com/office/powerpoint/2010/main" val="586553855"/>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439"/>
            <a:ext cx="8229600" cy="1143000"/>
          </a:xfrm>
        </p:spPr>
        <p:txBody>
          <a:bodyPr/>
          <a:lstStyle/>
          <a:p>
            <a:r>
              <a:rPr lang="en-US" b="1" dirty="0" smtClean="0"/>
              <a:t>Summary</a:t>
            </a:r>
            <a:endParaRPr lang="en-US" b="1" dirty="0"/>
          </a:p>
        </p:txBody>
      </p:sp>
      <p:sp>
        <p:nvSpPr>
          <p:cNvPr id="3" name="Content Placeholder 2"/>
          <p:cNvSpPr>
            <a:spLocks noGrp="1"/>
          </p:cNvSpPr>
          <p:nvPr>
            <p:ph idx="1"/>
          </p:nvPr>
        </p:nvSpPr>
        <p:spPr>
          <a:xfrm>
            <a:off x="118531" y="925880"/>
            <a:ext cx="8737601" cy="5796654"/>
          </a:xfrm>
        </p:spPr>
        <p:txBody>
          <a:bodyPr>
            <a:normAutofit fontScale="77500" lnSpcReduction="20000"/>
          </a:bodyPr>
          <a:lstStyle/>
          <a:p>
            <a:r>
              <a:rPr lang="en-US" dirty="0" smtClean="0"/>
              <a:t>Glyphosate </a:t>
            </a:r>
            <a:r>
              <a:rPr lang="en-US" dirty="0"/>
              <a:t>is pervasive in our environment and its </a:t>
            </a:r>
            <a:r>
              <a:rPr lang="en-US" dirty="0" smtClean="0"/>
              <a:t>exponential </a:t>
            </a:r>
            <a:r>
              <a:rPr lang="en-US" dirty="0"/>
              <a:t>growth matches the alarming increase in autism in the US</a:t>
            </a:r>
          </a:p>
          <a:p>
            <a:r>
              <a:rPr lang="en-US" dirty="0"/>
              <a:t>Glyphosate's disruption of liver CYP enzymes impairs detoxification of other chemicals, disrupts bile acids, and prevents vitamin D </a:t>
            </a:r>
            <a:r>
              <a:rPr lang="en-US" dirty="0" smtClean="0"/>
              <a:t>activation</a:t>
            </a:r>
          </a:p>
          <a:p>
            <a:r>
              <a:rPr lang="en-US" dirty="0" smtClean="0"/>
              <a:t>Glyphosate may show an insidious cumulative toxic effect by erroneously substituting for glycine during protein synthesis</a:t>
            </a:r>
            <a:endParaRPr lang="en-US" dirty="0"/>
          </a:p>
          <a:p>
            <a:r>
              <a:rPr lang="en-US" dirty="0"/>
              <a:t>Multiple mouse studies have demonstrated a link between gut </a:t>
            </a:r>
            <a:r>
              <a:rPr lang="en-US" dirty="0" err="1"/>
              <a:t>dysbiosis</a:t>
            </a:r>
            <a:r>
              <a:rPr lang="en-US" dirty="0"/>
              <a:t> and impaired </a:t>
            </a:r>
            <a:r>
              <a:rPr lang="en-US" dirty="0" smtClean="0"/>
              <a:t>neurodevelopment in autism</a:t>
            </a:r>
          </a:p>
          <a:p>
            <a:pPr lvl="1"/>
            <a:r>
              <a:rPr lang="en-US" dirty="0" smtClean="0"/>
              <a:t>Severe </a:t>
            </a:r>
            <a:r>
              <a:rPr lang="en-US" dirty="0"/>
              <a:t>deficiency in </a:t>
            </a:r>
            <a:r>
              <a:rPr lang="en-US" dirty="0" err="1"/>
              <a:t>heparan</a:t>
            </a:r>
            <a:r>
              <a:rPr lang="en-US" dirty="0"/>
              <a:t> sulfate in the ventricles and defective or nonexistent corpus callosum</a:t>
            </a:r>
          </a:p>
          <a:p>
            <a:r>
              <a:rPr lang="en-US" dirty="0"/>
              <a:t>Overgrowth of gut pathogens leads to accumulation of toxic metabolites that disrupt neurotransmitter signaling and cause brain fog</a:t>
            </a:r>
          </a:p>
          <a:p>
            <a:r>
              <a:rPr lang="en-US" dirty="0"/>
              <a:t>Glyphosate has been shown to overexcite calcium channels in studies on neurons, </a:t>
            </a:r>
            <a:r>
              <a:rPr lang="en-US" dirty="0" err="1"/>
              <a:t>Sertoli</a:t>
            </a:r>
            <a:r>
              <a:rPr lang="en-US" dirty="0"/>
              <a:t> cells and </a:t>
            </a:r>
            <a:r>
              <a:rPr lang="en-US" dirty="0" err="1"/>
              <a:t>cardiomyocytes</a:t>
            </a:r>
            <a:endParaRPr lang="en-US" dirty="0"/>
          </a:p>
          <a:p>
            <a:pPr lvl="1"/>
            <a:r>
              <a:rPr lang="en-US" dirty="0"/>
              <a:t>Calcium channel glycine mutations are linked to autism </a:t>
            </a:r>
            <a:endParaRPr lang="en-US" dirty="0" smtClean="0"/>
          </a:p>
          <a:p>
            <a:pPr marL="0" indent="0">
              <a:buNone/>
            </a:pP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16232010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yr-old autism.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266699"/>
            <a:ext cx="9105900" cy="6413500"/>
          </a:xfrm>
          <a:prstGeom prst="rect">
            <a:avLst/>
          </a:prstGeom>
        </p:spPr>
      </p:pic>
      <p:sp>
        <p:nvSpPr>
          <p:cNvPr id="5" name="TextBox 4"/>
          <p:cNvSpPr txBox="1"/>
          <p:nvPr/>
        </p:nvSpPr>
        <p:spPr>
          <a:xfrm>
            <a:off x="1964267" y="6176962"/>
            <a:ext cx="5503630" cy="400110"/>
          </a:xfrm>
          <a:prstGeom prst="rect">
            <a:avLst/>
          </a:prstGeom>
          <a:noFill/>
        </p:spPr>
        <p:txBody>
          <a:bodyPr wrap="none" rtlCol="0">
            <a:spAutoFit/>
          </a:bodyPr>
          <a:lstStyle/>
          <a:p>
            <a:r>
              <a:rPr lang="en-US" sz="2000" dirty="0" smtClean="0">
                <a:solidFill>
                  <a:srgbClr val="FF0000"/>
                </a:solidFill>
              </a:rPr>
              <a:t>*</a:t>
            </a:r>
            <a:r>
              <a:rPr lang="en-US" sz="2000" dirty="0" smtClean="0"/>
              <a:t>Plot provided by Nancy Swanson, with permission</a:t>
            </a:r>
            <a:endParaRPr lang="en-US" sz="2000" dirty="0"/>
          </a:p>
        </p:txBody>
      </p:sp>
      <p:sp>
        <p:nvSpPr>
          <p:cNvPr id="8" name="Rectangle 7"/>
          <p:cNvSpPr/>
          <p:nvPr/>
        </p:nvSpPr>
        <p:spPr>
          <a:xfrm>
            <a:off x="4419601" y="3318933"/>
            <a:ext cx="1100664" cy="2675467"/>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5418663" y="2506136"/>
            <a:ext cx="16934" cy="1032934"/>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70933" y="6468537"/>
            <a:ext cx="9016148" cy="369332"/>
          </a:xfrm>
          <a:prstGeom prst="rect">
            <a:avLst/>
          </a:prstGeom>
          <a:noFill/>
        </p:spPr>
        <p:txBody>
          <a:bodyPr wrap="none" rtlCol="0">
            <a:spAutoFit/>
          </a:bodyPr>
          <a:lstStyle/>
          <a:p>
            <a:r>
              <a:rPr lang="en-US" dirty="0" smtClean="0"/>
              <a:t>Data sources: autism: US Department of Education; Glyphosate: US Department of Agriculture</a:t>
            </a:r>
            <a:endParaRPr lang="en-US" dirty="0"/>
          </a:p>
        </p:txBody>
      </p:sp>
      <p:sp>
        <p:nvSpPr>
          <p:cNvPr id="15" name="Rectangle 14"/>
          <p:cNvSpPr/>
          <p:nvPr/>
        </p:nvSpPr>
        <p:spPr>
          <a:xfrm>
            <a:off x="1264121" y="2412536"/>
            <a:ext cx="3172413" cy="923330"/>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R = 0.9972</a:t>
            </a:r>
            <a:endPar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2" name="Title 1"/>
          <p:cNvSpPr>
            <a:spLocks noGrp="1"/>
          </p:cNvSpPr>
          <p:nvPr>
            <p:ph type="title"/>
          </p:nvPr>
        </p:nvSpPr>
        <p:spPr>
          <a:xfrm>
            <a:off x="457200" y="-301084"/>
            <a:ext cx="8229600" cy="1143000"/>
          </a:xfrm>
          <a:solidFill>
            <a:schemeClr val="bg1"/>
          </a:solidFill>
        </p:spPr>
        <p:txBody>
          <a:bodyPr/>
          <a:lstStyle/>
          <a:p>
            <a:r>
              <a:rPr lang="en-US" b="1" dirty="0" smtClean="0"/>
              <a:t>Autism Prevalence: 6 year olds</a:t>
            </a:r>
            <a:endParaRPr lang="en-US" b="1" dirty="0">
              <a:solidFill>
                <a:srgbClr val="FF0000"/>
              </a:solidFill>
            </a:endParaRPr>
          </a:p>
        </p:txBody>
      </p:sp>
    </p:spTree>
    <p:extLst>
      <p:ext uri="{BB962C8B-B14F-4D97-AF65-F5344CB8AC3E}">
        <p14:creationId xmlns:p14="http://schemas.microsoft.com/office/powerpoint/2010/main" val="28429909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terGoodPap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26" y="-66848"/>
            <a:ext cx="8910074" cy="3121711"/>
          </a:xfrm>
          <a:prstGeom prst="rect">
            <a:avLst/>
          </a:prstGeom>
        </p:spPr>
      </p:pic>
      <p:pic>
        <p:nvPicPr>
          <p:cNvPr id="5" name="Picture 4" descr="cheerio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3578" y="4341063"/>
            <a:ext cx="2579207" cy="1464990"/>
          </a:xfrm>
          <a:prstGeom prst="rect">
            <a:avLst/>
          </a:prstGeom>
        </p:spPr>
      </p:pic>
      <p:sp>
        <p:nvSpPr>
          <p:cNvPr id="3" name="Content Placeholder 2"/>
          <p:cNvSpPr>
            <a:spLocks noGrp="1"/>
          </p:cNvSpPr>
          <p:nvPr>
            <p:ph idx="1"/>
          </p:nvPr>
        </p:nvSpPr>
        <p:spPr>
          <a:xfrm>
            <a:off x="116963" y="2967955"/>
            <a:ext cx="9144000" cy="4525963"/>
          </a:xfrm>
        </p:spPr>
        <p:txBody>
          <a:bodyPr>
            <a:normAutofit/>
          </a:bodyPr>
          <a:lstStyle/>
          <a:p>
            <a:r>
              <a:rPr lang="en-US" sz="2400" i="1" dirty="0">
                <a:solidFill>
                  <a:srgbClr val="FF0000"/>
                </a:solidFill>
              </a:rPr>
              <a:t>Acetaminophen</a:t>
            </a:r>
            <a:r>
              <a:rPr lang="en-US" sz="2400" dirty="0">
                <a:solidFill>
                  <a:srgbClr val="FF0000"/>
                </a:solidFill>
              </a:rPr>
              <a:t> </a:t>
            </a:r>
            <a:r>
              <a:rPr lang="en-US" sz="2400" dirty="0"/>
              <a:t>depletes sulfate and glutathione </a:t>
            </a:r>
            <a:r>
              <a:rPr lang="en-US" sz="2400" dirty="0" smtClean="0"/>
              <a:t> </a:t>
            </a:r>
            <a:endParaRPr lang="en-US" sz="2400" dirty="0"/>
          </a:p>
          <a:p>
            <a:r>
              <a:rPr lang="en-US" sz="2400" i="1" dirty="0">
                <a:solidFill>
                  <a:srgbClr val="FF0000"/>
                </a:solidFill>
              </a:rPr>
              <a:t>Oral antibiotics </a:t>
            </a:r>
            <a:r>
              <a:rPr lang="en-US" sz="2400" dirty="0"/>
              <a:t>and </a:t>
            </a:r>
            <a:r>
              <a:rPr lang="en-US" sz="2400" i="1" dirty="0">
                <a:solidFill>
                  <a:srgbClr val="FF0000"/>
                </a:solidFill>
              </a:rPr>
              <a:t>glyphosate</a:t>
            </a:r>
            <a:r>
              <a:rPr lang="en-US" sz="2400" dirty="0"/>
              <a:t> disrupt gut microbes</a:t>
            </a:r>
          </a:p>
          <a:p>
            <a:r>
              <a:rPr lang="en-US" sz="2400" dirty="0"/>
              <a:t>Glyphosate inhibits aromatase that converts androgen to estrogen</a:t>
            </a:r>
          </a:p>
          <a:p>
            <a:r>
              <a:rPr lang="en-US" sz="2400" dirty="0"/>
              <a:t>Placental/postnatal </a:t>
            </a:r>
            <a:r>
              <a:rPr lang="en-US" sz="2400" dirty="0" smtClean="0"/>
              <a:t>estrogens: </a:t>
            </a:r>
          </a:p>
          <a:p>
            <a:pPr lvl="1"/>
            <a:r>
              <a:rPr lang="en-US" sz="2000" dirty="0" smtClean="0"/>
              <a:t>Dehydrate and mature brain myelin sheaths</a:t>
            </a:r>
          </a:p>
          <a:p>
            <a:pPr lvl="1"/>
            <a:r>
              <a:rPr lang="en-US" sz="2000" dirty="0" smtClean="0"/>
              <a:t>Mature corpus callosum</a:t>
            </a:r>
          </a:p>
          <a:p>
            <a:pPr lvl="1"/>
            <a:r>
              <a:rPr lang="en-US" sz="2000" dirty="0" smtClean="0"/>
              <a:t>Elevate </a:t>
            </a:r>
            <a:r>
              <a:rPr lang="en-US" sz="2000" dirty="0"/>
              <a:t>brain serotonin and oxytocin</a:t>
            </a:r>
          </a:p>
          <a:p>
            <a:r>
              <a:rPr lang="en-US" sz="2400" dirty="0"/>
              <a:t>Estrogen depletion leads to extreme male brain, low brain blood flow</a:t>
            </a:r>
            <a:r>
              <a:rPr lang="en-US" sz="2400" dirty="0" smtClean="0"/>
              <a:t>, </a:t>
            </a:r>
            <a:r>
              <a:rPr lang="en-US" sz="2400" dirty="0" err="1" smtClean="0"/>
              <a:t>hyperexcitability</a:t>
            </a:r>
            <a:r>
              <a:rPr lang="en-US" sz="2400" dirty="0" smtClean="0"/>
              <a:t> </a:t>
            </a:r>
            <a:r>
              <a:rPr lang="en-US" sz="2400" dirty="0"/>
              <a:t>and social </a:t>
            </a:r>
            <a:r>
              <a:rPr lang="en-US" sz="2400" dirty="0" smtClean="0"/>
              <a:t>anxiety</a:t>
            </a:r>
            <a:endParaRPr lang="en-US" sz="2400" dirty="0"/>
          </a:p>
        </p:txBody>
      </p:sp>
      <p:pic>
        <p:nvPicPr>
          <p:cNvPr id="2" name="Picture 1" descr="tyleno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4795" y="2043894"/>
            <a:ext cx="1843845" cy="1843845"/>
          </a:xfrm>
          <a:prstGeom prst="rect">
            <a:avLst/>
          </a:prstGeom>
        </p:spPr>
      </p:pic>
      <p:pic>
        <p:nvPicPr>
          <p:cNvPr id="6" name="Picture 5" descr="antibiotic.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7206" y="2537277"/>
            <a:ext cx="1103421" cy="861356"/>
          </a:xfrm>
          <a:prstGeom prst="rect">
            <a:avLst/>
          </a:prstGeom>
        </p:spPr>
      </p:pic>
    </p:spTree>
    <p:extLst>
      <p:ext uri="{BB962C8B-B14F-4D97-AF65-F5344CB8AC3E}">
        <p14:creationId xmlns:p14="http://schemas.microsoft.com/office/powerpoint/2010/main" val="398015629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5771</TotalTime>
  <Words>6133</Words>
  <Application>Microsoft Macintosh PowerPoint</Application>
  <PresentationFormat>On-screen Show (4:3)</PresentationFormat>
  <Paragraphs>616</Paragraphs>
  <Slides>78</Slides>
  <Notes>42</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Office Theme</vt:lpstr>
      <vt:lpstr>Autism and Glyphosate: Connecting the Dots.</vt:lpstr>
      <vt:lpstr>Outline</vt:lpstr>
      <vt:lpstr>PowerPoint Presentation</vt:lpstr>
      <vt:lpstr>Roundup and GMO Crops</vt:lpstr>
      <vt:lpstr>Glyphosate vs. Other Pesticides: Usage in the United States*</vt:lpstr>
      <vt:lpstr>Glyphosate is Pervasive  in Our Food Supply!</vt:lpstr>
      <vt:lpstr>Main Toxic Effects of Glyphosate*</vt:lpstr>
      <vt:lpstr>Autism Prevalence: 6 year olds</vt:lpstr>
      <vt:lpstr>PowerPoint Presentation</vt:lpstr>
      <vt:lpstr>Recapitulation</vt:lpstr>
      <vt:lpstr>PowerPoint Presentation</vt:lpstr>
      <vt:lpstr>Glyphosate is a non-coding            amino acid analogue of glycine</vt:lpstr>
      <vt:lpstr>What If Glyphosate Could Insert Itself Into Protein Synthesis by mistake???</vt:lpstr>
      <vt:lpstr>Extra Piece Sticks Out at Active Site</vt:lpstr>
      <vt:lpstr>Extra Piece Sticks Out at Active Site</vt:lpstr>
      <vt:lpstr>Inhibition of EPSPS by glyphosate: Resistant E coli mutant*</vt:lpstr>
      <vt:lpstr>Quote from Monsanto Study (1989)*</vt:lpstr>
      <vt:lpstr>PowerPoint Presentation</vt:lpstr>
      <vt:lpstr>Autism and the Gut*</vt:lpstr>
      <vt:lpstr>PowerPoint Presentation</vt:lpstr>
      <vt:lpstr>Glyphosate and the Gut:  Pathogen Overgrowth*</vt:lpstr>
      <vt:lpstr>Pathogen Overgrowth in Poultry Microbes Exposed to Glyphosate*</vt:lpstr>
      <vt:lpstr>Glyphosate and the Gut:  Digestive Enzymes </vt:lpstr>
      <vt:lpstr>Trypsin, Pepsin and Lipase are all contaminated with glyphosate*</vt:lpstr>
      <vt:lpstr>Trypsin, Pepsin and Lipase are all contaminated with glyphosate*</vt:lpstr>
      <vt:lpstr>A Scenario for Gluten Intolerance</vt:lpstr>
      <vt:lpstr>PowerPoint Presentation</vt:lpstr>
      <vt:lpstr>Celiac Disease, Glyphosate and Non Hodgkin’s Lymphoma</vt:lpstr>
      <vt:lpstr>PowerPoint Presentation</vt:lpstr>
      <vt:lpstr>Glyphosate Induces Antibiotic Resistance*</vt:lpstr>
      <vt:lpstr>Glyphosate Usage and Papers on Antibiotic Resistance*</vt:lpstr>
      <vt:lpstr>A BTBR Mouse Model of Autism*</vt:lpstr>
      <vt:lpstr>Glyphosate Disrupts  Cytochrome P450 (CYP) Enzymes*</vt:lpstr>
      <vt:lpstr>Glyphosate Disrupts  Cytochrome P450 (CYP) Enzymes*</vt:lpstr>
      <vt:lpstr>BTBR mice have low acetate, and glyphosate disrupts acetate synthesis in gut*</vt:lpstr>
      <vt:lpstr>BTBR mice have low acetate, and glyphosate disrupts acetate synthesis in gut*</vt:lpstr>
      <vt:lpstr>Acetate synthesis by gut microbes depends on glycine and folate*</vt:lpstr>
      <vt:lpstr>Sulfur Reducing Bacterial Overgrowth with Diet High in Simple Sugars and Fat*</vt:lpstr>
      <vt:lpstr>Sulfur Reducing Bacterial Overgrowth with Diet High in Simple Sugars and Fat*</vt:lpstr>
      <vt:lpstr>Dissimilatory sulfate reduction induced by glyphosate</vt:lpstr>
      <vt:lpstr>Myosin in the Gut</vt:lpstr>
      <vt:lpstr>Myosin in the Gut</vt:lpstr>
      <vt:lpstr>Evidence Linking Autism to  Clostridia Overgrowth*</vt:lpstr>
      <vt:lpstr>PowerPoint Presentation</vt:lpstr>
      <vt:lpstr>Pathogen Overgrowth in Poultry Microbes Exposed to Glyphosate*</vt:lpstr>
      <vt:lpstr>Recapitulation</vt:lpstr>
      <vt:lpstr>PowerPoint Presentation</vt:lpstr>
      <vt:lpstr>Sulfate in Fetal Development*</vt:lpstr>
      <vt:lpstr>“Heparan sulfate deficiency in autistic postmortem brain tissue from the subventricular zone of the lateral ventricles”*</vt:lpstr>
      <vt:lpstr>“Heparan sulfate deficiency in autistic postmortem brain tissue from the subventricular zone of the lateral ventricles”*</vt:lpstr>
      <vt:lpstr>Impaired Dendrite Outgrowth in Autism could be Due to Glycine Substitution by glyphosate</vt:lpstr>
      <vt:lpstr>The third ventricle is depleted in heparan sulfate in association with autism in both humans and mice*,**</vt:lpstr>
      <vt:lpstr>PowerPoint Presentation</vt:lpstr>
      <vt:lpstr>“Autism-like socio-communicative deficits and stereotypies in mice lacking heparan sulfate”*</vt:lpstr>
      <vt:lpstr>“Autism-like socio-communicative deficits and stereotypies in mice lacking heparan sulfate”*</vt:lpstr>
      <vt:lpstr>“Reduced sulfate plasma concentrations in the BTBR T+tf/J mouse model of autism”*</vt:lpstr>
      <vt:lpstr>PowerPoint Presentation</vt:lpstr>
      <vt:lpstr>PowerPoint Presentation</vt:lpstr>
      <vt:lpstr>Vitamin D Prevents Sulfate Wasting*</vt:lpstr>
      <vt:lpstr>Inflammation and Vitamin D:  The Infection Connection*</vt:lpstr>
      <vt:lpstr>Taurine  Heparan sulfate</vt:lpstr>
      <vt:lpstr>Taurine  Heparan sulfate</vt:lpstr>
      <vt:lpstr>Recapitulation</vt:lpstr>
      <vt:lpstr>PowerPoint Presentation</vt:lpstr>
      <vt:lpstr>Timothy Syndrome*</vt:lpstr>
      <vt:lpstr>A Calcium Channel Glycine Mutation: Timothy Syndrome*</vt:lpstr>
      <vt:lpstr>“CaV1.2 Calcium Channel Dysfunction Causes a Multisystem Disorder Including Arrhythmia and Autism”*</vt:lpstr>
      <vt:lpstr>More Highly Conserved Glycines in Calcium Channel*</vt:lpstr>
      <vt:lpstr>More Highly Conserved Glycines in Calcium Channel*</vt:lpstr>
      <vt:lpstr>More Highly Conserved Glycines in Calcium Channel*</vt:lpstr>
      <vt:lpstr>PowerPoint Presentation</vt:lpstr>
      <vt:lpstr>PowerPoint Presentation</vt:lpstr>
      <vt:lpstr>Glyphosate, Calcium Channels  and Glutamate*</vt:lpstr>
      <vt:lpstr>Glyphosate and Glutamate*</vt:lpstr>
      <vt:lpstr>Glyphosate and Glutamate*</vt:lpstr>
      <vt:lpstr>Recapitulation</vt:lpstr>
      <vt:lpstr>Other Issues</vt:lpstr>
      <vt:lpstr>Summary</vt:lpstr>
    </vt:vector>
  </TitlesOfParts>
  <Company>MIT CSAIL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Seneff</dc:creator>
  <cp:lastModifiedBy>Stephanie Seneff</cp:lastModifiedBy>
  <cp:revision>110</cp:revision>
  <dcterms:created xsi:type="dcterms:W3CDTF">2017-11-16T13:54:05Z</dcterms:created>
  <dcterms:modified xsi:type="dcterms:W3CDTF">2018-04-30T13:53:25Z</dcterms:modified>
</cp:coreProperties>
</file>