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04" r:id="rId3"/>
    <p:sldId id="311" r:id="rId4"/>
    <p:sldId id="312" r:id="rId5"/>
    <p:sldId id="295" r:id="rId6"/>
    <p:sldId id="296" r:id="rId7"/>
    <p:sldId id="289" r:id="rId8"/>
    <p:sldId id="290" r:id="rId9"/>
    <p:sldId id="305" r:id="rId10"/>
    <p:sldId id="306" r:id="rId11"/>
    <p:sldId id="314" r:id="rId12"/>
    <p:sldId id="292" r:id="rId13"/>
    <p:sldId id="294" r:id="rId14"/>
    <p:sldId id="299" r:id="rId15"/>
    <p:sldId id="300" r:id="rId16"/>
    <p:sldId id="301" r:id="rId17"/>
    <p:sldId id="302" r:id="rId18"/>
    <p:sldId id="285" r:id="rId19"/>
    <p:sldId id="307" r:id="rId20"/>
    <p:sldId id="308" r:id="rId21"/>
    <p:sldId id="287" r:id="rId22"/>
    <p:sldId id="318" r:id="rId23"/>
    <p:sldId id="315" r:id="rId24"/>
    <p:sldId id="319" r:id="rId25"/>
    <p:sldId id="279" r:id="rId26"/>
    <p:sldId id="280" r:id="rId27"/>
    <p:sldId id="316" r:id="rId28"/>
    <p:sldId id="317"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792"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ACFA3-6703-CB41-A766-B7178CC81B0E}" type="datetimeFigureOut">
              <a:rPr lang="en-US" smtClean="0"/>
              <a:t>5/21/18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187D9-B6CF-584E-B953-EFEE8446E16B}" type="slidenum">
              <a:rPr lang="en-US" smtClean="0"/>
              <a:t>‹#›</a:t>
            </a:fld>
            <a:endParaRPr lang="en-US"/>
          </a:p>
        </p:txBody>
      </p:sp>
    </p:spTree>
    <p:extLst>
      <p:ext uri="{BB962C8B-B14F-4D97-AF65-F5344CB8AC3E}">
        <p14:creationId xmlns:p14="http://schemas.microsoft.com/office/powerpoint/2010/main" val="34742132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Walker_et_al_unique_gene_expression_profile_ASD_2013.pdf </a:t>
            </a:r>
          </a:p>
          <a:p>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3</a:t>
            </a:fld>
            <a:endParaRPr lang="en-US"/>
          </a:p>
        </p:txBody>
      </p:sp>
    </p:spTree>
    <p:extLst>
      <p:ext uri="{BB962C8B-B14F-4D97-AF65-F5344CB8AC3E}">
        <p14:creationId xmlns:p14="http://schemas.microsoft.com/office/powerpoint/2010/main" val="279916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Glyphosate/glyphosate_Clostridia_autism_WOW_2018.pdf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 </a:t>
            </a:r>
            <a:r>
              <a:rPr lang="en-US" sz="1200" kern="1200" dirty="0" smtClean="0">
                <a:solidFill>
                  <a:schemeClr val="tx1"/>
                </a:solidFill>
                <a:effectLst/>
                <a:latin typeface="+mn-lt"/>
                <a:ea typeface="+mn-ea"/>
                <a:cs typeface="+mn-cs"/>
              </a:rPr>
              <a:t>Glyphosate (GLY) may hypothetically contribute to ASD etiology by deleteriously influencing gut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Literature evidence suggests the link between Clostridium bacteria and developing and/or aggravating autism among children, highlighted by the present systematic review. </a:t>
            </a:r>
            <a:r>
              <a:rPr lang="en-US" sz="1200" kern="1200" smtClean="0">
                <a:solidFill>
                  <a:schemeClr val="tx1"/>
                </a:solidFill>
                <a:effectLst/>
                <a:latin typeface="+mn-lt"/>
                <a:ea typeface="+mn-ea"/>
                <a:cs typeface="+mn-cs"/>
              </a:rPr>
              <a:t>Environmental exposure to GLY could contribute to such interplay by affecting the growth of normal gastrointestinal flora and therefore, allowing the growth of harmful bacteria species such as Clostridium, which are not sensitive to this pesticide. </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922E81D-E8DE-604F-86FA-7BBD87BA9A9B}" type="slidenum">
              <a:rPr lang="en-US" smtClean="0"/>
              <a:t>23</a:t>
            </a:fld>
            <a:endParaRPr lang="en-US"/>
          </a:p>
        </p:txBody>
      </p:sp>
    </p:spTree>
    <p:extLst>
      <p:ext uri="{BB962C8B-B14F-4D97-AF65-F5344CB8AC3E}">
        <p14:creationId xmlns:p14="http://schemas.microsoft.com/office/powerpoint/2010/main" val="177462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Glyphosate/glyphosate_Clostridia_autism_WOW_2018.pdf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 </a:t>
            </a:r>
            <a:r>
              <a:rPr lang="en-US" sz="1200" kern="1200" dirty="0" smtClean="0">
                <a:solidFill>
                  <a:schemeClr val="tx1"/>
                </a:solidFill>
                <a:effectLst/>
                <a:latin typeface="+mn-lt"/>
                <a:ea typeface="+mn-ea"/>
                <a:cs typeface="+mn-cs"/>
              </a:rPr>
              <a:t>Glyphosate (GLY) may hypothetically contribute to ASD etiology by deleteriously influencing gut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Literature evidence suggests the link between Clostridium bacteria and developing and/or aggravating autism among children, highlighted by the present systematic review. </a:t>
            </a:r>
            <a:r>
              <a:rPr lang="en-US" sz="1200" kern="1200" smtClean="0">
                <a:solidFill>
                  <a:schemeClr val="tx1"/>
                </a:solidFill>
                <a:effectLst/>
                <a:latin typeface="+mn-lt"/>
                <a:ea typeface="+mn-ea"/>
                <a:cs typeface="+mn-cs"/>
              </a:rPr>
              <a:t>Environmental exposure to GLY could contribute to such interplay by affecting the growth of normal gastrointestinal flora and therefore, allowing the growth of harmful bacteria species such as Clostridium, which are not sensitive to this pesticide. </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922E81D-E8DE-604F-86FA-7BBD87BA9A9B}" type="slidenum">
              <a:rPr lang="en-US" smtClean="0"/>
              <a:t>24</a:t>
            </a:fld>
            <a:endParaRPr lang="en-US"/>
          </a:p>
        </p:txBody>
      </p:sp>
    </p:spTree>
    <p:extLst>
      <p:ext uri="{BB962C8B-B14F-4D97-AF65-F5344CB8AC3E}">
        <p14:creationId xmlns:p14="http://schemas.microsoft.com/office/powerpoint/2010/main" val="177462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samantha</a:t>
            </a:r>
            <a:r>
              <a:rPr lang="en-US" dirty="0" smtClean="0"/>
              <a:t>/distinct_microbiome_profile_in_autism_serotonin_2017.pdf </a:t>
            </a:r>
            <a:endParaRPr lang="en-US" dirty="0"/>
          </a:p>
        </p:txBody>
      </p:sp>
      <p:sp>
        <p:nvSpPr>
          <p:cNvPr id="4" name="Slide Number Placeholder 3"/>
          <p:cNvSpPr>
            <a:spLocks noGrp="1"/>
          </p:cNvSpPr>
          <p:nvPr>
            <p:ph type="sldNum" sz="quarter" idx="10"/>
          </p:nvPr>
        </p:nvSpPr>
        <p:spPr/>
        <p:txBody>
          <a:bodyPr/>
          <a:lstStyle/>
          <a:p>
            <a:fld id="{2B5187D9-B6CF-584E-B953-EFEE8446E16B}" type="slidenum">
              <a:rPr lang="en-US" smtClean="0"/>
              <a:t>25</a:t>
            </a:fld>
            <a:endParaRPr lang="en-US"/>
          </a:p>
        </p:txBody>
      </p:sp>
    </p:spTree>
    <p:extLst>
      <p:ext uri="{BB962C8B-B14F-4D97-AF65-F5344CB8AC3E}">
        <p14:creationId xmlns:p14="http://schemas.microsoft.com/office/powerpoint/2010/main" val="160466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Shaw_on_glyphosate_triplets_autism.text</a:t>
            </a:r>
            <a:endParaRPr lang="en-US" dirty="0" smtClean="0"/>
          </a:p>
          <a:p>
            <a:endParaRPr lang="en-US" dirty="0"/>
          </a:p>
        </p:txBody>
      </p:sp>
      <p:sp>
        <p:nvSpPr>
          <p:cNvPr id="4" name="Slide Number Placeholder 3"/>
          <p:cNvSpPr>
            <a:spLocks noGrp="1"/>
          </p:cNvSpPr>
          <p:nvPr>
            <p:ph type="sldNum" sz="quarter" idx="10"/>
          </p:nvPr>
        </p:nvSpPr>
        <p:spPr/>
        <p:txBody>
          <a:bodyPr/>
          <a:lstStyle/>
          <a:p>
            <a:fld id="{6D4A54A6-B959-0449-AF92-913A33D3C25E}" type="slidenum">
              <a:rPr lang="en-US" smtClean="0"/>
              <a:t>26</a:t>
            </a:fld>
            <a:endParaRPr lang="en-US"/>
          </a:p>
        </p:txBody>
      </p:sp>
    </p:spTree>
    <p:extLst>
      <p:ext uri="{BB962C8B-B14F-4D97-AF65-F5344CB8AC3E}">
        <p14:creationId xmlns:p14="http://schemas.microsoft.com/office/powerpoint/2010/main" val="1345819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Glyphosate/chemosphere_2017_glyphosate_histomorpholgical_changes_liver_guppies.pdf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Anthony/scleroderma/glycine_699_pivotal_for_motor_activity_skeletal_myosin.pdf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E79961-F8F5-B045-8ED4-FCF5EC8A4362}" type="slidenum">
              <a:rPr lang="en-US" smtClean="0"/>
              <a:t>27</a:t>
            </a:fld>
            <a:endParaRPr lang="en-US"/>
          </a:p>
        </p:txBody>
      </p:sp>
    </p:spTree>
    <p:extLst>
      <p:ext uri="{BB962C8B-B14F-4D97-AF65-F5344CB8AC3E}">
        <p14:creationId xmlns:p14="http://schemas.microsoft.com/office/powerpoint/2010/main" val="360717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Glyphosate/chemosphere_2017_glyphosate_histomorpholgical_changes_liver_guppies.pdf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Anthony/scleroderma/glycine_699_pivotal_for_motor_activity_skeletal_myosin.pdf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E79961-F8F5-B045-8ED4-FCF5EC8A4362}" type="slidenum">
              <a:rPr lang="en-US" smtClean="0"/>
              <a:t>28</a:t>
            </a:fld>
            <a:endParaRPr lang="en-US"/>
          </a:p>
        </p:txBody>
      </p:sp>
    </p:spTree>
    <p:extLst>
      <p:ext uri="{BB962C8B-B14F-4D97-AF65-F5344CB8AC3E}">
        <p14:creationId xmlns:p14="http://schemas.microsoft.com/office/powerpoint/2010/main" val="360717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Excellent article!!</a:t>
            </a:r>
          </a:p>
          <a:p>
            <a:r>
              <a:rPr lang="en-US" dirty="0" smtClean="0"/>
              <a:t>./</a:t>
            </a:r>
            <a:r>
              <a:rPr lang="en-US" dirty="0" err="1" smtClean="0"/>
              <a:t>glyphosate_vaccines_autism.pdf</a:t>
            </a:r>
            <a:endParaRPr lang="en-US" dirty="0" smtClean="0"/>
          </a:p>
          <a:p>
            <a:r>
              <a:rPr lang="en-US" dirty="0" smtClean="0"/>
              <a:t>http://</a:t>
            </a:r>
            <a:r>
              <a:rPr lang="en-US" dirty="0" err="1" smtClean="0"/>
              <a:t>kinseimindbody.com</a:t>
            </a:r>
            <a:r>
              <a:rPr lang="en-US" dirty="0" smtClean="0"/>
              <a:t>/synergistic-destruction-how-vaccines-and-gmos-converge-to-fuel-autism-and-neurodegenerative-conditions/</a:t>
            </a:r>
            <a:endParaRPr lang="en-US" dirty="0"/>
          </a:p>
        </p:txBody>
      </p:sp>
      <p:sp>
        <p:nvSpPr>
          <p:cNvPr id="4" name="Slide Number Placeholder 3"/>
          <p:cNvSpPr>
            <a:spLocks noGrp="1"/>
          </p:cNvSpPr>
          <p:nvPr>
            <p:ph type="sldNum" sz="quarter" idx="10"/>
          </p:nvPr>
        </p:nvSpPr>
        <p:spPr/>
        <p:txBody>
          <a:bodyPr/>
          <a:lstStyle/>
          <a:p>
            <a:fld id="{19E79961-F8F5-B045-8ED4-FCF5EC8A4362}" type="slidenum">
              <a:rPr lang="en-US" smtClean="0"/>
              <a:t>4</a:t>
            </a:fld>
            <a:endParaRPr lang="en-US"/>
          </a:p>
        </p:txBody>
      </p:sp>
    </p:spTree>
    <p:extLst>
      <p:ext uri="{BB962C8B-B14F-4D97-AF65-F5344CB8AC3E}">
        <p14:creationId xmlns:p14="http://schemas.microsoft.com/office/powerpoint/2010/main" val="155732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Marty Michener!</a:t>
            </a:r>
          </a:p>
          <a:p>
            <a:r>
              <a:rPr lang="en-US" dirty="0" err="1" smtClean="0"/>
              <a:t>Sheehata</a:t>
            </a:r>
            <a:r>
              <a:rPr lang="en-US" baseline="0" dirty="0" smtClean="0"/>
              <a:t> paper.</a:t>
            </a:r>
          </a:p>
          <a:p>
            <a:endParaRPr lang="en-US" dirty="0"/>
          </a:p>
        </p:txBody>
      </p:sp>
      <p:sp>
        <p:nvSpPr>
          <p:cNvPr id="4" name="Slide Number Placeholder 3"/>
          <p:cNvSpPr>
            <a:spLocks noGrp="1"/>
          </p:cNvSpPr>
          <p:nvPr>
            <p:ph type="sldNum" sz="quarter" idx="10"/>
          </p:nvPr>
        </p:nvSpPr>
        <p:spPr/>
        <p:txBody>
          <a:bodyPr/>
          <a:lstStyle/>
          <a:p>
            <a:fld id="{154B04A2-0F66-074A-B390-049B87D12FEA}" type="slidenum">
              <a:rPr lang="en-US" smtClean="0"/>
              <a:t>6</a:t>
            </a:fld>
            <a:endParaRPr lang="en-US"/>
          </a:p>
        </p:txBody>
      </p:sp>
    </p:spTree>
    <p:extLst>
      <p:ext uri="{BB962C8B-B14F-4D97-AF65-F5344CB8AC3E}">
        <p14:creationId xmlns:p14="http://schemas.microsoft.com/office/powerpoint/2010/main" val="412012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Glyphosate/Z</a:t>
            </a:r>
            <a:r>
              <a:rPr lang="en-US" sz="1200" kern="1200" dirty="0" smtClean="0">
                <a:solidFill>
                  <a:schemeClr val="tx1"/>
                </a:solidFill>
                <a:latin typeface="+mn-lt"/>
                <a:ea typeface="+mn-ea"/>
                <a:cs typeface="+mn-cs"/>
              </a:rPr>
              <a:t>achBushPaper_tight_junctions_glyphosate_2017.pdf</a:t>
            </a:r>
            <a:endParaRPr lang="en-US" dirty="0"/>
          </a:p>
        </p:txBody>
      </p:sp>
      <p:sp>
        <p:nvSpPr>
          <p:cNvPr id="4" name="Slide Number Placeholder 3"/>
          <p:cNvSpPr>
            <a:spLocks noGrp="1"/>
          </p:cNvSpPr>
          <p:nvPr>
            <p:ph type="sldNum" sz="quarter" idx="10"/>
          </p:nvPr>
        </p:nvSpPr>
        <p:spPr/>
        <p:txBody>
          <a:bodyPr/>
          <a:lstStyle/>
          <a:p>
            <a:fld id="{69433EFC-6BDA-8B42-8F3A-85F28E7F2381}" type="slidenum">
              <a:rPr lang="en-US" smtClean="0"/>
              <a:t>7</a:t>
            </a:fld>
            <a:endParaRPr lang="en-US"/>
          </a:p>
        </p:txBody>
      </p:sp>
    </p:spTree>
    <p:extLst>
      <p:ext uri="{BB962C8B-B14F-4D97-AF65-F5344CB8AC3E}">
        <p14:creationId xmlns:p14="http://schemas.microsoft.com/office/powerpoint/2010/main" val="301915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bifidobacteria_celiac_disease.text</a:t>
            </a:r>
            <a:endParaRPr lang="en-US" dirty="0" smtClean="0"/>
          </a:p>
          <a:p>
            <a:r>
              <a:rPr lang="en-US" dirty="0" smtClean="0"/>
              <a:t>Cancer/</a:t>
            </a:r>
            <a:r>
              <a:rPr lang="en-US" dirty="0" err="1" smtClean="0"/>
              <a:t>Celiac_disease_increases_hodgkins_lymphoma.text</a:t>
            </a:r>
            <a:endParaRPr lang="en-US" dirty="0" smtClean="0"/>
          </a:p>
          <a:p>
            <a:endParaRPr lang="en-US" dirty="0" smtClean="0"/>
          </a:p>
          <a:p>
            <a:r>
              <a:rPr lang="en-US" dirty="0" smtClean="0"/>
              <a:t>./</a:t>
            </a:r>
            <a:r>
              <a:rPr lang="en-US" dirty="0" err="1" smtClean="0"/>
              <a:t>Celiac_and_bacteria.text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14</a:t>
            </a:fld>
            <a:endParaRPr lang="en-US"/>
          </a:p>
        </p:txBody>
      </p:sp>
    </p:spTree>
    <p:extLst>
      <p:ext uri="{BB962C8B-B14F-4D97-AF65-F5344CB8AC3E}">
        <p14:creationId xmlns:p14="http://schemas.microsoft.com/office/powerpoint/2010/main" val="179409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./VanBruggen_glyphosate_antibiotic_resistance_2017.pdf </a:t>
            </a:r>
            <a:endParaRPr lang="en-US" dirty="0"/>
          </a:p>
        </p:txBody>
      </p:sp>
      <p:sp>
        <p:nvSpPr>
          <p:cNvPr id="4" name="Slide Number Placeholder 3"/>
          <p:cNvSpPr>
            <a:spLocks noGrp="1"/>
          </p:cNvSpPr>
          <p:nvPr>
            <p:ph type="sldNum" sz="quarter" idx="10"/>
          </p:nvPr>
        </p:nvSpPr>
        <p:spPr/>
        <p:txBody>
          <a:bodyPr/>
          <a:lstStyle/>
          <a:p>
            <a:fld id="{19E79961-F8F5-B045-8ED4-FCF5EC8A4362}" type="slidenum">
              <a:rPr lang="en-US" smtClean="0"/>
              <a:t>17</a:t>
            </a:fld>
            <a:endParaRPr lang="en-US"/>
          </a:p>
        </p:txBody>
      </p:sp>
    </p:spTree>
    <p:extLst>
      <p:ext uri="{BB962C8B-B14F-4D97-AF65-F5344CB8AC3E}">
        <p14:creationId xmlns:p14="http://schemas.microsoft.com/office/powerpoint/2010/main" val="83634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Anthony/scleroderma/mouse_model_autism_bile_acids_tryptophan_gut_microbes_2017.pdf</a:t>
            </a:r>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18</a:t>
            </a:fld>
            <a:endParaRPr lang="en-US"/>
          </a:p>
        </p:txBody>
      </p:sp>
    </p:spTree>
    <p:extLst>
      <p:ext uri="{BB962C8B-B14F-4D97-AF65-F5344CB8AC3E}">
        <p14:creationId xmlns:p14="http://schemas.microsoft.com/office/powerpoint/2010/main" val="63694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./low_acetate_gut_autism_2011.pdf</a:t>
            </a:r>
          </a:p>
          <a:p>
            <a:r>
              <a:rPr lang="en-US" dirty="0" smtClean="0"/>
              <a:t>scleroderma/glyphosate_reduces_acetate_gut_2018.</a:t>
            </a:r>
            <a:r>
              <a:rPr lang="en-US" dirty="0" smtClean="0"/>
              <a:t>pdf</a:t>
            </a:r>
          </a:p>
          <a:p>
            <a:r>
              <a:rPr lang="en-US" dirty="0" smtClean="0"/>
              <a:t>Sprague</a:t>
            </a:r>
            <a:r>
              <a:rPr lang="en-US" baseline="0" dirty="0" smtClean="0"/>
              <a:t> </a:t>
            </a:r>
            <a:r>
              <a:rPr lang="en-US" baseline="0" dirty="0" err="1" smtClean="0"/>
              <a:t>Dawley</a:t>
            </a:r>
            <a:r>
              <a:rPr lang="en-US" baseline="0" smtClean="0"/>
              <a:t> rats</a:t>
            </a:r>
            <a:endParaRPr lang="en-US" dirty="0"/>
          </a:p>
        </p:txBody>
      </p:sp>
      <p:sp>
        <p:nvSpPr>
          <p:cNvPr id="4" name="Slide Number Placeholder 3"/>
          <p:cNvSpPr>
            <a:spLocks noGrp="1"/>
          </p:cNvSpPr>
          <p:nvPr>
            <p:ph type="sldNum" sz="quarter" idx="10"/>
          </p:nvPr>
        </p:nvSpPr>
        <p:spPr/>
        <p:txBody>
          <a:bodyPr/>
          <a:lstStyle/>
          <a:p>
            <a:fld id="{D5B5BEAA-7966-6643-81D3-63FD5EE07F82}" type="slidenum">
              <a:rPr lang="en-US" smtClean="0"/>
              <a:t>21</a:t>
            </a:fld>
            <a:endParaRPr lang="en-US"/>
          </a:p>
        </p:txBody>
      </p:sp>
    </p:spTree>
    <p:extLst>
      <p:ext uri="{BB962C8B-B14F-4D97-AF65-F5344CB8AC3E}">
        <p14:creationId xmlns:p14="http://schemas.microsoft.com/office/powerpoint/2010/main" val="393553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./low_acetate_gut_autism_2011.pdf</a:t>
            </a:r>
          </a:p>
          <a:p>
            <a:r>
              <a:rPr lang="en-US" smtClean="0"/>
              <a:t>scleroderma/glyphosate_reduces_acetate_gut_2018.pdf</a:t>
            </a:r>
            <a:endParaRPr lang="en-US" dirty="0"/>
          </a:p>
        </p:txBody>
      </p:sp>
      <p:sp>
        <p:nvSpPr>
          <p:cNvPr id="4" name="Slide Number Placeholder 3"/>
          <p:cNvSpPr>
            <a:spLocks noGrp="1"/>
          </p:cNvSpPr>
          <p:nvPr>
            <p:ph type="sldNum" sz="quarter" idx="10"/>
          </p:nvPr>
        </p:nvSpPr>
        <p:spPr/>
        <p:txBody>
          <a:bodyPr/>
          <a:lstStyle/>
          <a:p>
            <a:fld id="{D5B5BEAA-7966-6643-81D3-63FD5EE07F82}" type="slidenum">
              <a:rPr lang="en-US" smtClean="0"/>
              <a:t>22</a:t>
            </a:fld>
            <a:endParaRPr lang="en-US"/>
          </a:p>
        </p:txBody>
      </p:sp>
    </p:spTree>
    <p:extLst>
      <p:ext uri="{BB962C8B-B14F-4D97-AF65-F5344CB8AC3E}">
        <p14:creationId xmlns:p14="http://schemas.microsoft.com/office/powerpoint/2010/main" val="393553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F24832-4D2D-6646-A154-03A83D5473C6}" type="datetimeFigureOut">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29791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24832-4D2D-6646-A154-03A83D5473C6}" type="datetimeFigureOut">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83602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24832-4D2D-6646-A154-03A83D5473C6}" type="datetimeFigureOut">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401415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24832-4D2D-6646-A154-03A83D5473C6}" type="datetimeFigureOut">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329843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24832-4D2D-6646-A154-03A83D5473C6}" type="datetimeFigureOut">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71142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F24832-4D2D-6646-A154-03A83D5473C6}" type="datetimeFigureOut">
              <a:rPr lang="en-US" smtClean="0"/>
              <a:t>5/21/18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111808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F24832-4D2D-6646-A154-03A83D5473C6}" type="datetimeFigureOut">
              <a:rPr lang="en-US" smtClean="0"/>
              <a:t>5/21/18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5321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F24832-4D2D-6646-A154-03A83D5473C6}" type="datetimeFigureOut">
              <a:rPr lang="en-US" smtClean="0"/>
              <a:t>5/21/18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349864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24832-4D2D-6646-A154-03A83D5473C6}" type="datetimeFigureOut">
              <a:rPr lang="en-US" smtClean="0"/>
              <a:t>5/21/18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189379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24832-4D2D-6646-A154-03A83D5473C6}" type="datetimeFigureOut">
              <a:rPr lang="en-US" smtClean="0"/>
              <a:t>5/21/18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257789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24832-4D2D-6646-A154-03A83D5473C6}" type="datetimeFigureOut">
              <a:rPr lang="en-US" smtClean="0"/>
              <a:t>5/21/18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B7E18-A0A9-6242-A249-01B22641DA6B}" type="slidenum">
              <a:rPr lang="en-US" smtClean="0"/>
              <a:t>‹#›</a:t>
            </a:fld>
            <a:endParaRPr lang="en-US"/>
          </a:p>
        </p:txBody>
      </p:sp>
    </p:spTree>
    <p:extLst>
      <p:ext uri="{BB962C8B-B14F-4D97-AF65-F5344CB8AC3E}">
        <p14:creationId xmlns:p14="http://schemas.microsoft.com/office/powerpoint/2010/main" val="1320585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24832-4D2D-6646-A154-03A83D5473C6}" type="datetimeFigureOut">
              <a:rPr lang="en-US" smtClean="0"/>
              <a:t>5/21/18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B7E18-A0A9-6242-A249-01B22641DA6B}" type="slidenum">
              <a:rPr lang="en-US" smtClean="0"/>
              <a:t>‹#›</a:t>
            </a:fld>
            <a:endParaRPr lang="en-US"/>
          </a:p>
        </p:txBody>
      </p:sp>
    </p:spTree>
    <p:extLst>
      <p:ext uri="{BB962C8B-B14F-4D97-AF65-F5344CB8AC3E}">
        <p14:creationId xmlns:p14="http://schemas.microsoft.com/office/powerpoint/2010/main" val="181235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7593" y="293687"/>
            <a:ext cx="7772400" cy="1470025"/>
          </a:xfrm>
        </p:spPr>
        <p:txBody>
          <a:bodyPr/>
          <a:lstStyle/>
          <a:p>
            <a:r>
              <a:rPr lang="en-US" b="1" dirty="0" smtClean="0"/>
              <a:t>Glyphosate </a:t>
            </a:r>
            <a:br>
              <a:rPr lang="en-US" b="1" dirty="0" smtClean="0"/>
            </a:br>
            <a:r>
              <a:rPr lang="en-US" b="1" dirty="0" smtClean="0"/>
              <a:t>and the Gut</a:t>
            </a:r>
            <a:endParaRPr lang="en-US" b="1" dirty="0"/>
          </a:p>
        </p:txBody>
      </p:sp>
      <p:sp>
        <p:nvSpPr>
          <p:cNvPr id="3" name="Subtitle 2"/>
          <p:cNvSpPr>
            <a:spLocks noGrp="1"/>
          </p:cNvSpPr>
          <p:nvPr>
            <p:ph type="subTitle" idx="1"/>
          </p:nvPr>
        </p:nvSpPr>
        <p:spPr>
          <a:xfrm>
            <a:off x="142956" y="4424624"/>
            <a:ext cx="6400800" cy="1752600"/>
          </a:xfrm>
        </p:spPr>
        <p:txBody>
          <a:bodyPr/>
          <a:lstStyle/>
          <a:p>
            <a:r>
              <a:rPr lang="en-US" dirty="0" smtClean="0"/>
              <a:t>Stephanie Seneff</a:t>
            </a:r>
          </a:p>
          <a:p>
            <a:r>
              <a:rPr lang="en-US" dirty="0" smtClean="0"/>
              <a:t>MIT CSAIL</a:t>
            </a:r>
          </a:p>
          <a:p>
            <a:r>
              <a:rPr lang="en-US" dirty="0" err="1" smtClean="0"/>
              <a:t>AutismOne</a:t>
            </a:r>
            <a:r>
              <a:rPr lang="en-US" dirty="0" smtClean="0"/>
              <a:t> 2018</a:t>
            </a:r>
          </a:p>
          <a:p>
            <a:endParaRPr lang="en-US" dirty="0"/>
          </a:p>
        </p:txBody>
      </p:sp>
      <p:pic>
        <p:nvPicPr>
          <p:cNvPr id="4" name="Picture 3"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910" y="1763712"/>
            <a:ext cx="3299456" cy="4949184"/>
          </a:xfrm>
          <a:prstGeom prst="rect">
            <a:avLst/>
          </a:prstGeom>
        </p:spPr>
      </p:pic>
      <p:pic>
        <p:nvPicPr>
          <p:cNvPr id="5" name="Picture 4" descr="g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93" y="293687"/>
            <a:ext cx="4064000" cy="3759200"/>
          </a:xfrm>
          <a:prstGeom prst="rect">
            <a:avLst/>
          </a:prstGeom>
        </p:spPr>
      </p:pic>
    </p:spTree>
    <p:extLst>
      <p:ext uri="{BB962C8B-B14F-4D97-AF65-F5344CB8AC3E}">
        <p14:creationId xmlns:p14="http://schemas.microsoft.com/office/powerpoint/2010/main" val="8908796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yphosate-2D-skeletal.png"/>
          <p:cNvPicPr>
            <a:picLocks noGrp="1" noChangeAspect="1"/>
          </p:cNvPicPr>
          <p:nvPr>
            <p:ph idx="1"/>
          </p:nvPr>
        </p:nvPicPr>
        <p:blipFill>
          <a:blip r:embed="rId2">
            <a:extLst>
              <a:ext uri="{28A0092B-C50C-407E-A947-70E740481C1C}">
                <a14:useLocalDpi xmlns:a14="http://schemas.microsoft.com/office/drawing/2010/main" val="0"/>
              </a:ext>
            </a:extLst>
          </a:blip>
          <a:srcRect t="-14632" b="-14632"/>
          <a:stretch>
            <a:fillRect/>
          </a:stretch>
        </p:blipFill>
        <p:spPr>
          <a:xfrm>
            <a:off x="1154099" y="1600200"/>
            <a:ext cx="6635252" cy="3649133"/>
          </a:xfrm>
        </p:spPr>
      </p:pic>
      <p:sp>
        <p:nvSpPr>
          <p:cNvPr id="5" name="TextBox 4"/>
          <p:cNvSpPr txBox="1"/>
          <p:nvPr/>
        </p:nvSpPr>
        <p:spPr>
          <a:xfrm>
            <a:off x="4141535" y="3463330"/>
            <a:ext cx="616124" cy="923330"/>
          </a:xfrm>
          <a:prstGeom prst="rect">
            <a:avLst/>
          </a:prstGeom>
          <a:noFill/>
        </p:spPr>
        <p:txBody>
          <a:bodyPr wrap="none" rtlCol="0">
            <a:spAutoFit/>
          </a:bodyPr>
          <a:lstStyle/>
          <a:p>
            <a:r>
              <a:rPr lang="en-US" sz="5400" dirty="0" smtClean="0"/>
              <a:t>H</a:t>
            </a:r>
            <a:endParaRPr lang="en-US" sz="5400" dirty="0"/>
          </a:p>
        </p:txBody>
      </p:sp>
      <p:sp>
        <p:nvSpPr>
          <p:cNvPr id="6" name="Rectangle 5"/>
          <p:cNvSpPr/>
          <p:nvPr/>
        </p:nvSpPr>
        <p:spPr>
          <a:xfrm>
            <a:off x="4673599" y="1845733"/>
            <a:ext cx="2963333" cy="289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67469" y="5063070"/>
            <a:ext cx="2069797" cy="584776"/>
          </a:xfrm>
          <a:prstGeom prst="rect">
            <a:avLst/>
          </a:prstGeom>
          <a:noFill/>
        </p:spPr>
        <p:txBody>
          <a:bodyPr wrap="none" rtlCol="0">
            <a:spAutoFit/>
          </a:bodyPr>
          <a:lstStyle/>
          <a:p>
            <a:r>
              <a:rPr lang="en-US" sz="3200" dirty="0" smtClean="0"/>
              <a:t>Glyphosate</a:t>
            </a:r>
            <a:endParaRPr lang="en-US" sz="3200" dirty="0"/>
          </a:p>
        </p:txBody>
      </p:sp>
      <p:sp>
        <p:nvSpPr>
          <p:cNvPr id="9" name="Title 1"/>
          <p:cNvSpPr>
            <a:spLocks noGrp="1"/>
          </p:cNvSpPr>
          <p:nvPr>
            <p:ph type="title"/>
          </p:nvPr>
        </p:nvSpPr>
        <p:spPr>
          <a:xfrm>
            <a:off x="457200" y="274638"/>
            <a:ext cx="8229600" cy="1143000"/>
          </a:xfrm>
        </p:spPr>
        <p:txBody>
          <a:bodyPr>
            <a:normAutofit fontScale="90000"/>
          </a:bodyPr>
          <a:lstStyle/>
          <a:p>
            <a:r>
              <a:rPr lang="en-US" b="1" dirty="0" smtClean="0"/>
              <a:t>Glyphosate is a non-coding            amino acid analogue of glycine</a:t>
            </a:r>
            <a:endParaRPr lang="en-US" b="1" dirty="0"/>
          </a:p>
        </p:txBody>
      </p:sp>
      <p:sp>
        <p:nvSpPr>
          <p:cNvPr id="10" name="Content Placeholder 2"/>
          <p:cNvSpPr txBox="1">
            <a:spLocks/>
          </p:cNvSpPr>
          <p:nvPr/>
        </p:nvSpPr>
        <p:spPr>
          <a:xfrm>
            <a:off x="516277" y="1615974"/>
            <a:ext cx="8111066" cy="2751522"/>
          </a:xfrm>
          <a:prstGeom prst="rect">
            <a:avLst/>
          </a:prstGeom>
          <a:solidFill>
            <a:srgbClr val="FFFA92"/>
          </a:solidFill>
          <a:ln>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 </a:t>
            </a:r>
          </a:p>
          <a:p>
            <a:pPr marL="0" indent="0" algn="ctr">
              <a:buNone/>
            </a:pPr>
            <a:r>
              <a:rPr lang="en-US" dirty="0" smtClean="0"/>
              <a:t>Glyphosate substitution by mistake for glycine during protein synthesis could explain glyphosate contamination in trypsin</a:t>
            </a:r>
          </a:p>
          <a:p>
            <a:pPr marL="0" indent="0" algn="ctr">
              <a:buNone/>
            </a:pPr>
            <a:endParaRPr lang="en-US" dirty="0">
              <a:solidFill>
                <a:srgbClr val="FF0000"/>
              </a:solidFill>
            </a:endParaRPr>
          </a:p>
        </p:txBody>
      </p:sp>
    </p:spTree>
    <p:extLst>
      <p:ext uri="{BB962C8B-B14F-4D97-AF65-F5344CB8AC3E}">
        <p14:creationId xmlns:p14="http://schemas.microsoft.com/office/powerpoint/2010/main" val="9388977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Trypsin, Pepsin and Lipase are all contaminated with glyphosate</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338667" y="6350000"/>
            <a:ext cx="8674069" cy="400110"/>
          </a:xfrm>
          <a:prstGeom prst="rect">
            <a:avLst/>
          </a:prstGeom>
          <a:noFill/>
        </p:spPr>
        <p:txBody>
          <a:bodyPr wrap="none" rtlCol="0">
            <a:spAutoFit/>
          </a:bodyPr>
          <a:lstStyle/>
          <a:p>
            <a:r>
              <a:rPr lang="en-US" sz="2000" dirty="0">
                <a:solidFill>
                  <a:srgbClr val="FF0000"/>
                </a:solidFill>
              </a:rPr>
              <a:t>*</a:t>
            </a:r>
            <a:r>
              <a:rPr lang="en-US" sz="2000" dirty="0"/>
              <a:t>A </a:t>
            </a:r>
            <a:r>
              <a:rPr lang="en-US" sz="2000" dirty="0" err="1"/>
              <a:t>Samsel</a:t>
            </a:r>
            <a:r>
              <a:rPr lang="en-US" sz="2000" dirty="0"/>
              <a:t> and S Seneff. Journal of Biological Physics and Chemistry 2017;17: 8-32</a:t>
            </a:r>
          </a:p>
        </p:txBody>
      </p:sp>
      <p:sp>
        <p:nvSpPr>
          <p:cNvPr id="6" name="Content Placeholder 2"/>
          <p:cNvSpPr txBox="1">
            <a:spLocks/>
          </p:cNvSpPr>
          <p:nvPr/>
        </p:nvSpPr>
        <p:spPr>
          <a:xfrm>
            <a:off x="575734" y="1889462"/>
            <a:ext cx="8111066" cy="4031872"/>
          </a:xfrm>
          <a:prstGeom prst="rect">
            <a:avLst/>
          </a:prstGeom>
          <a:solidFill>
            <a:srgbClr val="FFFA92"/>
          </a:solidFill>
          <a:ln>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Trypsin’s activation domain contains </a:t>
            </a:r>
            <a:r>
              <a:rPr lang="en-US" dirty="0" smtClean="0"/>
              <a:t>four </a:t>
            </a:r>
            <a:r>
              <a:rPr lang="en-US" dirty="0"/>
              <a:t>crucial glycine rich subdomains</a:t>
            </a:r>
            <a:r>
              <a:rPr lang="en-US" dirty="0" smtClean="0"/>
              <a:t>:</a:t>
            </a:r>
            <a:r>
              <a:rPr lang="en-US" dirty="0" smtClean="0">
                <a:solidFill>
                  <a:srgbClr val="FF0000"/>
                </a:solidFill>
              </a:rPr>
              <a:t>* </a:t>
            </a:r>
          </a:p>
          <a:p>
            <a:pPr marL="0" indent="0" algn="ctr">
              <a:buNone/>
            </a:pPr>
            <a:r>
              <a:rPr lang="en-US" dirty="0" smtClean="0"/>
              <a:t>N</a:t>
            </a:r>
            <a:r>
              <a:rPr lang="en-US" dirty="0"/>
              <a:t>-terminus to </a:t>
            </a:r>
            <a:r>
              <a:rPr lang="en-US" dirty="0" err="1"/>
              <a:t>Gly</a:t>
            </a:r>
            <a:r>
              <a:rPr lang="en-US" dirty="0"/>
              <a:t> </a:t>
            </a:r>
            <a:r>
              <a:rPr lang="en-US" dirty="0" smtClean="0"/>
              <a:t>19</a:t>
            </a:r>
          </a:p>
          <a:p>
            <a:pPr marL="0" indent="0" algn="ctr">
              <a:buNone/>
            </a:pPr>
            <a:r>
              <a:rPr lang="en-US" dirty="0" smtClean="0"/>
              <a:t> </a:t>
            </a:r>
            <a:r>
              <a:rPr lang="en-US" dirty="0" err="1"/>
              <a:t>Gly</a:t>
            </a:r>
            <a:r>
              <a:rPr lang="en-US" dirty="0"/>
              <a:t> 142 to Pro </a:t>
            </a:r>
            <a:r>
              <a:rPr lang="en-US" dirty="0" smtClean="0"/>
              <a:t>152</a:t>
            </a:r>
          </a:p>
          <a:p>
            <a:pPr marL="0" indent="0" algn="ctr">
              <a:buNone/>
            </a:pPr>
            <a:r>
              <a:rPr lang="en-US" dirty="0" smtClean="0"/>
              <a:t> </a:t>
            </a:r>
            <a:r>
              <a:rPr lang="en-US" dirty="0" err="1"/>
              <a:t>Gly</a:t>
            </a:r>
            <a:r>
              <a:rPr lang="en-US" dirty="0"/>
              <a:t> 184 to </a:t>
            </a:r>
            <a:r>
              <a:rPr lang="en-US" dirty="0" err="1"/>
              <a:t>Gly</a:t>
            </a:r>
            <a:r>
              <a:rPr lang="en-US" dirty="0"/>
              <a:t> </a:t>
            </a:r>
            <a:r>
              <a:rPr lang="en-US" dirty="0" smtClean="0"/>
              <a:t>193</a:t>
            </a:r>
          </a:p>
          <a:p>
            <a:pPr marL="0" indent="0" algn="ctr">
              <a:buNone/>
            </a:pPr>
            <a:r>
              <a:rPr lang="en-US" dirty="0" smtClean="0"/>
              <a:t> </a:t>
            </a:r>
            <a:r>
              <a:rPr lang="en-US" dirty="0" err="1" smtClean="0"/>
              <a:t>Gly</a:t>
            </a:r>
            <a:r>
              <a:rPr lang="en-US" dirty="0" smtClean="0"/>
              <a:t> 216 to </a:t>
            </a:r>
            <a:r>
              <a:rPr lang="en-US" dirty="0" err="1" smtClean="0"/>
              <a:t>Asn</a:t>
            </a:r>
            <a:r>
              <a:rPr lang="en-US" dirty="0" smtClean="0"/>
              <a:t> 223</a:t>
            </a:r>
          </a:p>
          <a:p>
            <a:pPr marL="0" indent="0" algn="ctr">
              <a:buNone/>
            </a:pPr>
            <a:endParaRPr lang="en-US" dirty="0">
              <a:solidFill>
                <a:srgbClr val="FF0000"/>
              </a:solidFill>
            </a:endParaRPr>
          </a:p>
        </p:txBody>
      </p:sp>
    </p:spTree>
    <p:extLst>
      <p:ext uri="{BB962C8B-B14F-4D97-AF65-F5344CB8AC3E}">
        <p14:creationId xmlns:p14="http://schemas.microsoft.com/office/powerpoint/2010/main" val="41462144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81" y="142356"/>
            <a:ext cx="8229600" cy="1143000"/>
          </a:xfrm>
        </p:spPr>
        <p:txBody>
          <a:bodyPr>
            <a:normAutofit fontScale="90000"/>
          </a:bodyPr>
          <a:lstStyle/>
          <a:p>
            <a:pPr defTabSz="120650"/>
            <a:r>
              <a:rPr lang="en-US" b="1" dirty="0" smtClean="0"/>
              <a:t>A</a:t>
            </a:r>
            <a:r>
              <a:rPr lang="en-US" dirty="0" smtClean="0"/>
              <a:t> </a:t>
            </a:r>
            <a:r>
              <a:rPr lang="en-US" b="1" dirty="0" smtClean="0"/>
              <a:t>Scenario</a:t>
            </a:r>
            <a:br>
              <a:rPr lang="en-US" b="1" dirty="0" smtClean="0"/>
            </a:br>
            <a:r>
              <a:rPr lang="en-US" b="1" dirty="0" smtClean="0"/>
              <a:t>for Gluten Intolerance</a:t>
            </a:r>
            <a:endParaRPr lang="en-US" b="1" dirty="0"/>
          </a:p>
        </p:txBody>
      </p:sp>
      <p:pic>
        <p:nvPicPr>
          <p:cNvPr id="5" name="Picture 4" descr="Gut-Br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8" y="1285356"/>
            <a:ext cx="9144000" cy="4380776"/>
          </a:xfrm>
          <a:prstGeom prst="rect">
            <a:avLst/>
          </a:prstGeom>
        </p:spPr>
      </p:pic>
      <p:sp>
        <p:nvSpPr>
          <p:cNvPr id="14" name="TextBox 13"/>
          <p:cNvSpPr txBox="1"/>
          <p:nvPr/>
        </p:nvSpPr>
        <p:spPr>
          <a:xfrm>
            <a:off x="4638841" y="2676176"/>
            <a:ext cx="1117463" cy="461665"/>
          </a:xfrm>
          <a:prstGeom prst="rect">
            <a:avLst/>
          </a:prstGeom>
          <a:solidFill>
            <a:srgbClr val="FFFFFF"/>
          </a:solidFill>
          <a:ln>
            <a:solidFill>
              <a:srgbClr val="000000"/>
            </a:solidFill>
          </a:ln>
        </p:spPr>
        <p:txBody>
          <a:bodyPr wrap="none" rtlCol="0">
            <a:spAutoFit/>
          </a:bodyPr>
          <a:lstStyle/>
          <a:p>
            <a:r>
              <a:rPr lang="en-US" sz="2400" dirty="0" err="1" smtClean="0"/>
              <a:t>Zonulin</a:t>
            </a:r>
            <a:endParaRPr lang="en-US" sz="2400" dirty="0"/>
          </a:p>
        </p:txBody>
      </p:sp>
      <p:sp>
        <p:nvSpPr>
          <p:cNvPr id="16" name="TextBox 15"/>
          <p:cNvSpPr txBox="1"/>
          <p:nvPr/>
        </p:nvSpPr>
        <p:spPr>
          <a:xfrm>
            <a:off x="6236345" y="2907008"/>
            <a:ext cx="2320918" cy="461665"/>
          </a:xfrm>
          <a:prstGeom prst="rect">
            <a:avLst/>
          </a:prstGeom>
          <a:solidFill>
            <a:srgbClr val="FFFFFF"/>
          </a:solidFill>
          <a:ln>
            <a:solidFill>
              <a:srgbClr val="000000"/>
            </a:solidFill>
          </a:ln>
        </p:spPr>
        <p:txBody>
          <a:bodyPr wrap="none" rtlCol="0">
            <a:spAutoFit/>
          </a:bodyPr>
          <a:lstStyle/>
          <a:p>
            <a:r>
              <a:rPr lang="en-US" sz="2400" dirty="0" smtClean="0"/>
              <a:t>Trypsin defective</a:t>
            </a:r>
            <a:endParaRPr lang="en-US" sz="2400" dirty="0"/>
          </a:p>
        </p:txBody>
      </p:sp>
      <p:sp>
        <p:nvSpPr>
          <p:cNvPr id="17" name="TextBox 16"/>
          <p:cNvSpPr txBox="1"/>
          <p:nvPr/>
        </p:nvSpPr>
        <p:spPr>
          <a:xfrm>
            <a:off x="6303371" y="3545849"/>
            <a:ext cx="2253892" cy="461665"/>
          </a:xfrm>
          <a:prstGeom prst="rect">
            <a:avLst/>
          </a:prstGeom>
          <a:solidFill>
            <a:srgbClr val="FFFFFF"/>
          </a:solidFill>
          <a:ln>
            <a:solidFill>
              <a:srgbClr val="000000"/>
            </a:solidFill>
          </a:ln>
        </p:spPr>
        <p:txBody>
          <a:bodyPr wrap="none" rtlCol="0">
            <a:spAutoFit/>
          </a:bodyPr>
          <a:lstStyle/>
          <a:p>
            <a:r>
              <a:rPr lang="en-US" sz="2400" dirty="0" err="1" smtClean="0"/>
              <a:t>Zonulin</a:t>
            </a:r>
            <a:r>
              <a:rPr lang="en-US" sz="2400" dirty="0" smtClean="0"/>
              <a:t> released</a:t>
            </a:r>
            <a:endParaRPr lang="en-US" sz="2400" dirty="0"/>
          </a:p>
        </p:txBody>
      </p:sp>
      <p:sp>
        <p:nvSpPr>
          <p:cNvPr id="18" name="TextBox 17"/>
          <p:cNvSpPr txBox="1"/>
          <p:nvPr/>
        </p:nvSpPr>
        <p:spPr>
          <a:xfrm>
            <a:off x="6455771" y="4273091"/>
            <a:ext cx="1818226" cy="461665"/>
          </a:xfrm>
          <a:prstGeom prst="rect">
            <a:avLst/>
          </a:prstGeom>
          <a:solidFill>
            <a:srgbClr val="FFFFFF"/>
          </a:solidFill>
          <a:ln>
            <a:solidFill>
              <a:srgbClr val="000000"/>
            </a:solidFill>
          </a:ln>
        </p:spPr>
        <p:txBody>
          <a:bodyPr wrap="none" rtlCol="0">
            <a:spAutoFit/>
          </a:bodyPr>
          <a:lstStyle/>
          <a:p>
            <a:r>
              <a:rPr lang="en-US" sz="2400" dirty="0" smtClean="0"/>
              <a:t>Leaky barrier</a:t>
            </a:r>
            <a:endParaRPr lang="en-US" sz="2400" dirty="0"/>
          </a:p>
        </p:txBody>
      </p:sp>
      <p:sp>
        <p:nvSpPr>
          <p:cNvPr id="19" name="TextBox 18"/>
          <p:cNvSpPr txBox="1"/>
          <p:nvPr/>
        </p:nvSpPr>
        <p:spPr>
          <a:xfrm>
            <a:off x="4638841" y="4042258"/>
            <a:ext cx="1061559" cy="461665"/>
          </a:xfrm>
          <a:prstGeom prst="rect">
            <a:avLst/>
          </a:prstGeom>
          <a:solidFill>
            <a:srgbClr val="FFFFFF"/>
          </a:solidFill>
          <a:ln>
            <a:solidFill>
              <a:srgbClr val="000000"/>
            </a:solidFill>
          </a:ln>
        </p:spPr>
        <p:txBody>
          <a:bodyPr wrap="none" rtlCol="0">
            <a:spAutoFit/>
          </a:bodyPr>
          <a:lstStyle/>
          <a:p>
            <a:r>
              <a:rPr lang="en-US" sz="2400" dirty="0" err="1" smtClean="0"/>
              <a:t>Gliadin</a:t>
            </a:r>
            <a:endParaRPr lang="en-US" sz="2400" dirty="0"/>
          </a:p>
        </p:txBody>
      </p:sp>
      <p:sp>
        <p:nvSpPr>
          <p:cNvPr id="20" name="TextBox 19"/>
          <p:cNvSpPr txBox="1"/>
          <p:nvPr/>
        </p:nvSpPr>
        <p:spPr>
          <a:xfrm>
            <a:off x="1322114" y="2708973"/>
            <a:ext cx="2536572" cy="461665"/>
          </a:xfrm>
          <a:prstGeom prst="rect">
            <a:avLst/>
          </a:prstGeom>
          <a:solidFill>
            <a:srgbClr val="FFFFFF"/>
          </a:solidFill>
          <a:ln>
            <a:solidFill>
              <a:srgbClr val="000000"/>
            </a:solidFill>
          </a:ln>
        </p:spPr>
        <p:txBody>
          <a:bodyPr wrap="none" rtlCol="0">
            <a:spAutoFit/>
          </a:bodyPr>
          <a:lstStyle/>
          <a:p>
            <a:r>
              <a:rPr lang="en-US" sz="2400" dirty="0" smtClean="0"/>
              <a:t>Leaky brain barrier</a:t>
            </a:r>
            <a:endParaRPr lang="en-US" sz="2400" dirty="0"/>
          </a:p>
        </p:txBody>
      </p:sp>
      <p:pic>
        <p:nvPicPr>
          <p:cNvPr id="21" name="Picture 20" descr="br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350" y="452433"/>
            <a:ext cx="1590841" cy="1193131"/>
          </a:xfrm>
          <a:prstGeom prst="rect">
            <a:avLst/>
          </a:prstGeom>
        </p:spPr>
      </p:pic>
      <p:sp>
        <p:nvSpPr>
          <p:cNvPr id="15" name="TextBox 14"/>
          <p:cNvSpPr txBox="1"/>
          <p:nvPr/>
        </p:nvSpPr>
        <p:spPr>
          <a:xfrm>
            <a:off x="6281670" y="452433"/>
            <a:ext cx="2755382" cy="461665"/>
          </a:xfrm>
          <a:prstGeom prst="rect">
            <a:avLst/>
          </a:prstGeom>
          <a:solidFill>
            <a:srgbClr val="FFFFFF"/>
          </a:solidFill>
          <a:ln>
            <a:solidFill>
              <a:srgbClr val="000000"/>
            </a:solidFill>
          </a:ln>
        </p:spPr>
        <p:txBody>
          <a:bodyPr wrap="none" rtlCol="0">
            <a:spAutoFit/>
          </a:bodyPr>
          <a:lstStyle/>
          <a:p>
            <a:r>
              <a:rPr lang="en-US" sz="2400" dirty="0" smtClean="0"/>
              <a:t>Glyphosate in wheat</a:t>
            </a:r>
            <a:endParaRPr lang="en-US" sz="2400" dirty="0"/>
          </a:p>
        </p:txBody>
      </p:sp>
      <p:sp>
        <p:nvSpPr>
          <p:cNvPr id="22" name="TextBox 21"/>
          <p:cNvSpPr txBox="1"/>
          <p:nvPr/>
        </p:nvSpPr>
        <p:spPr>
          <a:xfrm>
            <a:off x="1322114" y="3377043"/>
            <a:ext cx="1828746" cy="1200328"/>
          </a:xfrm>
          <a:prstGeom prst="rect">
            <a:avLst/>
          </a:prstGeom>
          <a:solidFill>
            <a:srgbClr val="FFFFFF"/>
          </a:solidFill>
          <a:ln>
            <a:solidFill>
              <a:srgbClr val="000000"/>
            </a:solidFill>
          </a:ln>
        </p:spPr>
        <p:txBody>
          <a:bodyPr wrap="none" rtlCol="0">
            <a:spAutoFit/>
          </a:bodyPr>
          <a:lstStyle/>
          <a:p>
            <a:r>
              <a:rPr lang="en-US" sz="2400" dirty="0" smtClean="0"/>
              <a:t>Autoimmune </a:t>
            </a:r>
          </a:p>
          <a:p>
            <a:r>
              <a:rPr lang="en-US" sz="2400" dirty="0"/>
              <a:t>n</a:t>
            </a:r>
            <a:r>
              <a:rPr lang="en-US" sz="2400" dirty="0" smtClean="0"/>
              <a:t>eurological</a:t>
            </a:r>
          </a:p>
          <a:p>
            <a:r>
              <a:rPr lang="en-US" sz="2400" dirty="0" smtClean="0"/>
              <a:t>disease</a:t>
            </a:r>
            <a:endParaRPr lang="en-US" sz="2400" dirty="0"/>
          </a:p>
        </p:txBody>
      </p:sp>
      <p:grpSp>
        <p:nvGrpSpPr>
          <p:cNvPr id="25" name="Group 24"/>
          <p:cNvGrpSpPr/>
          <p:nvPr/>
        </p:nvGrpSpPr>
        <p:grpSpPr>
          <a:xfrm>
            <a:off x="4505157" y="3237479"/>
            <a:ext cx="1430421" cy="668070"/>
            <a:chOff x="4505157" y="3237479"/>
            <a:chExt cx="1430421" cy="668070"/>
          </a:xfrm>
        </p:grpSpPr>
        <p:sp>
          <p:nvSpPr>
            <p:cNvPr id="24" name="Rectangle 23"/>
            <p:cNvSpPr/>
            <p:nvPr/>
          </p:nvSpPr>
          <p:spPr>
            <a:xfrm>
              <a:off x="4505157" y="3237479"/>
              <a:ext cx="1430421" cy="66807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a:off x="4505157" y="3237479"/>
              <a:ext cx="1430421" cy="668070"/>
            </a:xfrm>
            <a:prstGeom prst="leftArrow">
              <a:avLst/>
            </a:prstGeom>
            <a:solidFill>
              <a:srgbClr val="FFFFFF"/>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extBox 25"/>
          <p:cNvSpPr txBox="1"/>
          <p:nvPr/>
        </p:nvSpPr>
        <p:spPr>
          <a:xfrm>
            <a:off x="2655611" y="5290508"/>
            <a:ext cx="3699091" cy="1200328"/>
          </a:xfrm>
          <a:prstGeom prst="rect">
            <a:avLst/>
          </a:prstGeom>
          <a:solidFill>
            <a:srgbClr val="FFFFFF"/>
          </a:solidFill>
          <a:ln>
            <a:solidFill>
              <a:srgbClr val="000000"/>
            </a:solidFill>
          </a:ln>
        </p:spPr>
        <p:txBody>
          <a:bodyPr wrap="square" rtlCol="0">
            <a:spAutoFit/>
          </a:bodyPr>
          <a:lstStyle/>
          <a:p>
            <a:r>
              <a:rPr lang="en-US" sz="2400" dirty="0" smtClean="0"/>
              <a:t>Systemic </a:t>
            </a:r>
            <a:r>
              <a:rPr lang="en-US" sz="2400" dirty="0"/>
              <a:t>i</a:t>
            </a:r>
            <a:r>
              <a:rPr lang="en-US" sz="2400" dirty="0" smtClean="0"/>
              <a:t>mmune response induces multiple </a:t>
            </a:r>
            <a:r>
              <a:rPr lang="en-US" sz="2400" dirty="0"/>
              <a:t>c</a:t>
            </a:r>
            <a:r>
              <a:rPr lang="en-US" sz="2400" dirty="0" smtClean="0"/>
              <a:t>omplex </a:t>
            </a:r>
            <a:r>
              <a:rPr lang="en-US" sz="2400" dirty="0"/>
              <a:t>s</a:t>
            </a:r>
            <a:r>
              <a:rPr lang="en-US" sz="2400" dirty="0" smtClean="0"/>
              <a:t>ymptoms</a:t>
            </a:r>
            <a:endParaRPr lang="en-US" sz="2400" dirty="0"/>
          </a:p>
        </p:txBody>
      </p:sp>
    </p:spTree>
    <p:extLst>
      <p:ext uri="{BB962C8B-B14F-4D97-AF65-F5344CB8AC3E}">
        <p14:creationId xmlns:p14="http://schemas.microsoft.com/office/powerpoint/2010/main" val="1114553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15" grpId="0" animBg="1"/>
      <p:bldP spid="22"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iac &amp; wheat.jpg"/>
          <p:cNvPicPr>
            <a:picLocks noGrp="1" noChangeAspect="1"/>
          </p:cNvPicPr>
          <p:nvPr>
            <p:ph idx="1"/>
          </p:nvPr>
        </p:nvPicPr>
        <p:blipFill>
          <a:blip r:embed="rId2">
            <a:extLst>
              <a:ext uri="{28A0092B-C50C-407E-A947-70E740481C1C}">
                <a14:useLocalDpi xmlns:a14="http://schemas.microsoft.com/office/drawing/2010/main" val="0"/>
              </a:ext>
            </a:extLst>
          </a:blip>
          <a:srcRect l="-9663" r="-9663"/>
          <a:stretch>
            <a:fillRect/>
          </a:stretch>
        </p:blipFill>
        <p:spPr>
          <a:xfrm>
            <a:off x="-593581" y="511155"/>
            <a:ext cx="10209822" cy="5615009"/>
          </a:xfrm>
        </p:spPr>
      </p:pic>
      <p:sp>
        <p:nvSpPr>
          <p:cNvPr id="5" name="TextBox 4"/>
          <p:cNvSpPr txBox="1"/>
          <p:nvPr/>
        </p:nvSpPr>
        <p:spPr>
          <a:xfrm>
            <a:off x="2275851" y="6459372"/>
            <a:ext cx="6447521" cy="400108"/>
          </a:xfrm>
          <a:prstGeom prst="rect">
            <a:avLst/>
          </a:prstGeom>
          <a:noFill/>
        </p:spPr>
        <p:txBody>
          <a:bodyPr wrap="none" lIns="91439" tIns="45719" rIns="91439" bIns="45719" rtlCol="0">
            <a:spAutoFit/>
          </a:bodyPr>
          <a:lstStyle/>
          <a:p>
            <a:r>
              <a:rPr lang="it-IT" sz="2000" dirty="0" smtClean="0">
                <a:solidFill>
                  <a:srgbClr val="FF0000"/>
                </a:solidFill>
              </a:rPr>
              <a:t>*</a:t>
            </a:r>
            <a:r>
              <a:rPr lang="it-IT" sz="2000" dirty="0" err="1" smtClean="0"/>
              <a:t>Samsel</a:t>
            </a:r>
            <a:r>
              <a:rPr lang="it-IT" sz="2000" dirty="0" smtClean="0"/>
              <a:t> and Seneff, </a:t>
            </a:r>
            <a:r>
              <a:rPr lang="it-IT" sz="2000" dirty="0" err="1" smtClean="0"/>
              <a:t>Interdiscip</a:t>
            </a:r>
            <a:r>
              <a:rPr lang="it-IT" sz="2000" dirty="0" smtClean="0"/>
              <a:t> </a:t>
            </a:r>
            <a:r>
              <a:rPr lang="it-IT" sz="2000" dirty="0" err="1"/>
              <a:t>Toxicol</a:t>
            </a:r>
            <a:r>
              <a:rPr lang="it-IT" sz="2000" dirty="0"/>
              <a:t>. </a:t>
            </a:r>
            <a:r>
              <a:rPr lang="it-IT" sz="2000" dirty="0" smtClean="0"/>
              <a:t>2013;</a:t>
            </a:r>
            <a:r>
              <a:rPr lang="it-IT" sz="2000" b="1" dirty="0" smtClean="0"/>
              <a:t>6</a:t>
            </a:r>
            <a:r>
              <a:rPr lang="it-IT" sz="2000" dirty="0"/>
              <a:t>(4): 159–184. </a:t>
            </a:r>
          </a:p>
        </p:txBody>
      </p:sp>
      <p:pic>
        <p:nvPicPr>
          <p:cNvPr id="6" name="Picture 5" descr="whe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00" y="2160909"/>
            <a:ext cx="2525770" cy="1578606"/>
          </a:xfrm>
          <a:prstGeom prst="rect">
            <a:avLst/>
          </a:prstGeom>
        </p:spPr>
      </p:pic>
      <p:sp>
        <p:nvSpPr>
          <p:cNvPr id="7" name="TextBox 6"/>
          <p:cNvSpPr txBox="1"/>
          <p:nvPr/>
        </p:nvSpPr>
        <p:spPr>
          <a:xfrm>
            <a:off x="4107068" y="2658569"/>
            <a:ext cx="1628371" cy="400110"/>
          </a:xfrm>
          <a:prstGeom prst="rect">
            <a:avLst/>
          </a:prstGeom>
          <a:noFill/>
        </p:spPr>
        <p:txBody>
          <a:bodyPr wrap="none" rtlCol="0">
            <a:spAutoFit/>
          </a:bodyPr>
          <a:lstStyle/>
          <a:p>
            <a:r>
              <a:rPr lang="en-US" sz="2000" dirty="0" smtClean="0"/>
              <a:t>Celiac disease</a:t>
            </a:r>
            <a:endParaRPr lang="en-US" sz="2000" dirty="0"/>
          </a:p>
        </p:txBody>
      </p:sp>
      <p:sp>
        <p:nvSpPr>
          <p:cNvPr id="8" name="Freeform 7"/>
          <p:cNvSpPr/>
          <p:nvPr/>
        </p:nvSpPr>
        <p:spPr>
          <a:xfrm>
            <a:off x="4385743" y="3051666"/>
            <a:ext cx="529544" cy="973234"/>
          </a:xfrm>
          <a:custGeom>
            <a:avLst/>
            <a:gdLst>
              <a:gd name="connsiteX0" fmla="*/ 529544 w 529544"/>
              <a:gd name="connsiteY0" fmla="*/ 0 h 973234"/>
              <a:gd name="connsiteX1" fmla="*/ 1728 w 529544"/>
              <a:gd name="connsiteY1" fmla="*/ 461873 h 973234"/>
              <a:gd name="connsiteX2" fmla="*/ 348107 w 529544"/>
              <a:gd name="connsiteY2" fmla="*/ 973234 h 973234"/>
            </a:gdLst>
            <a:ahLst/>
            <a:cxnLst>
              <a:cxn ang="0">
                <a:pos x="connsiteX0" y="connsiteY0"/>
              </a:cxn>
              <a:cxn ang="0">
                <a:pos x="connsiteX1" y="connsiteY1"/>
              </a:cxn>
              <a:cxn ang="0">
                <a:pos x="connsiteX2" y="connsiteY2"/>
              </a:cxn>
            </a:cxnLst>
            <a:rect l="l" t="t" r="r" b="b"/>
            <a:pathLst>
              <a:path w="529544" h="973234">
                <a:moveTo>
                  <a:pt x="529544" y="0"/>
                </a:moveTo>
                <a:cubicBezTo>
                  <a:pt x="280755" y="149833"/>
                  <a:pt x="31967" y="299667"/>
                  <a:pt x="1728" y="461873"/>
                </a:cubicBezTo>
                <a:cubicBezTo>
                  <a:pt x="-28511" y="624079"/>
                  <a:pt x="348107" y="973234"/>
                  <a:pt x="348107" y="973234"/>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itle 1"/>
          <p:cNvSpPr txBox="1">
            <a:spLocks/>
          </p:cNvSpPr>
          <p:nvPr/>
        </p:nvSpPr>
        <p:spPr>
          <a:xfrm>
            <a:off x="457200" y="240096"/>
            <a:ext cx="8478043" cy="1143000"/>
          </a:xfrm>
          <a:prstGeom prst="rect">
            <a:avLst/>
          </a:prstGeom>
          <a:solidFill>
            <a:srgbClr val="FFFFFF"/>
          </a:solidFill>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Glyphosate and Celiac Disease</a:t>
            </a:r>
            <a:r>
              <a:rPr lang="en-US" b="1" dirty="0" smtClean="0">
                <a:solidFill>
                  <a:srgbClr val="FF0000"/>
                </a:solidFill>
              </a:rPr>
              <a:t>*</a:t>
            </a:r>
            <a:endParaRPr lang="en-US" b="1" dirty="0">
              <a:solidFill>
                <a:srgbClr val="FF0000"/>
              </a:solidFill>
            </a:endParaRPr>
          </a:p>
        </p:txBody>
      </p:sp>
      <p:sp>
        <p:nvSpPr>
          <p:cNvPr id="10" name="TextBox 9"/>
          <p:cNvSpPr txBox="1"/>
          <p:nvPr/>
        </p:nvSpPr>
        <p:spPr>
          <a:xfrm>
            <a:off x="4779403" y="1742139"/>
            <a:ext cx="1675584" cy="707886"/>
          </a:xfrm>
          <a:prstGeom prst="rect">
            <a:avLst/>
          </a:prstGeom>
          <a:noFill/>
        </p:spPr>
        <p:txBody>
          <a:bodyPr wrap="none" rtlCol="0">
            <a:spAutoFit/>
          </a:bodyPr>
          <a:lstStyle/>
          <a:p>
            <a:pPr algn="r"/>
            <a:r>
              <a:rPr lang="en-US" sz="2000" dirty="0" smtClean="0"/>
              <a:t>Glyphosate</a:t>
            </a:r>
          </a:p>
          <a:p>
            <a:pPr algn="r"/>
            <a:r>
              <a:rPr lang="en-US" sz="2000" dirty="0" smtClean="0"/>
              <a:t>Use on wheat</a:t>
            </a:r>
            <a:endParaRPr lang="en-US" sz="2000" dirty="0"/>
          </a:p>
        </p:txBody>
      </p:sp>
      <p:sp>
        <p:nvSpPr>
          <p:cNvPr id="11" name="Freeform 10"/>
          <p:cNvSpPr/>
          <p:nvPr/>
        </p:nvSpPr>
        <p:spPr>
          <a:xfrm>
            <a:off x="5474356" y="2452675"/>
            <a:ext cx="688840" cy="1007348"/>
          </a:xfrm>
          <a:custGeom>
            <a:avLst/>
            <a:gdLst>
              <a:gd name="connsiteX0" fmla="*/ 0 w 688840"/>
              <a:gd name="connsiteY0" fmla="*/ 0 h 1007348"/>
              <a:gd name="connsiteX1" fmla="*/ 598530 w 688840"/>
              <a:gd name="connsiteY1" fmla="*/ 423378 h 1007348"/>
              <a:gd name="connsiteX2" fmla="*/ 686120 w 688840"/>
              <a:gd name="connsiteY2" fmla="*/ 1007348 h 1007348"/>
            </a:gdLst>
            <a:ahLst/>
            <a:cxnLst>
              <a:cxn ang="0">
                <a:pos x="connsiteX0" y="connsiteY0"/>
              </a:cxn>
              <a:cxn ang="0">
                <a:pos x="connsiteX1" y="connsiteY1"/>
              </a:cxn>
              <a:cxn ang="0">
                <a:pos x="connsiteX2" y="connsiteY2"/>
              </a:cxn>
            </a:cxnLst>
            <a:rect l="l" t="t" r="r" b="b"/>
            <a:pathLst>
              <a:path w="688840" h="1007348">
                <a:moveTo>
                  <a:pt x="0" y="0"/>
                </a:moveTo>
                <a:cubicBezTo>
                  <a:pt x="242088" y="127743"/>
                  <a:pt x="484177" y="255487"/>
                  <a:pt x="598530" y="423378"/>
                </a:cubicBezTo>
                <a:cubicBezTo>
                  <a:pt x="712883" y="591269"/>
                  <a:pt x="686120" y="1007348"/>
                  <a:pt x="686120" y="1007348"/>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221526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Celiac Disease, Glyphosate and Non Hodgkin’s Lymphoma</a:t>
            </a:r>
            <a:endParaRPr lang="en-US" b="1" dirty="0"/>
          </a:p>
        </p:txBody>
      </p:sp>
      <p:sp>
        <p:nvSpPr>
          <p:cNvPr id="3" name="Content Placeholder 2"/>
          <p:cNvSpPr>
            <a:spLocks noGrp="1"/>
          </p:cNvSpPr>
          <p:nvPr>
            <p:ph idx="1"/>
          </p:nvPr>
        </p:nvSpPr>
        <p:spPr/>
        <p:txBody>
          <a:bodyPr/>
          <a:lstStyle/>
          <a:p>
            <a:r>
              <a:rPr lang="en-US" dirty="0" smtClean="0"/>
              <a:t>Glyphosate preferentially kills </a:t>
            </a:r>
            <a:r>
              <a:rPr lang="en-US" i="1" dirty="0" err="1">
                <a:solidFill>
                  <a:srgbClr val="FF0000"/>
                </a:solidFill>
              </a:rPr>
              <a:t>B</a:t>
            </a:r>
            <a:r>
              <a:rPr lang="en-US" i="1" dirty="0" err="1" smtClean="0">
                <a:solidFill>
                  <a:srgbClr val="FF0000"/>
                </a:solidFill>
              </a:rPr>
              <a:t>ifidobacteria</a:t>
            </a:r>
            <a:r>
              <a:rPr lang="en-US" dirty="0" smtClean="0">
                <a:solidFill>
                  <a:srgbClr val="FF0000"/>
                </a:solidFill>
              </a:rPr>
              <a:t>*</a:t>
            </a:r>
          </a:p>
          <a:p>
            <a:r>
              <a:rPr lang="en-US" dirty="0" err="1" smtClean="0"/>
              <a:t>Bifidobacteria</a:t>
            </a:r>
            <a:r>
              <a:rPr lang="en-US" dirty="0" smtClean="0"/>
              <a:t> are depleted in </a:t>
            </a:r>
            <a:r>
              <a:rPr lang="en-US" dirty="0"/>
              <a:t>c</a:t>
            </a:r>
            <a:r>
              <a:rPr lang="en-US" dirty="0" smtClean="0"/>
              <a:t>eliac disease</a:t>
            </a:r>
            <a:r>
              <a:rPr lang="en-US" dirty="0" smtClean="0">
                <a:solidFill>
                  <a:srgbClr val="FF0000"/>
                </a:solidFill>
              </a:rPr>
              <a:t>**</a:t>
            </a:r>
          </a:p>
          <a:p>
            <a:r>
              <a:rPr lang="en-US" dirty="0" smtClean="0"/>
              <a:t>Celiac disease is associated with increased risk to non Hodgkin’s lymphoma</a:t>
            </a:r>
            <a:r>
              <a:rPr lang="en-US" dirty="0" smtClean="0">
                <a:solidFill>
                  <a:srgbClr val="FF0000"/>
                </a:solidFill>
              </a:rPr>
              <a:t>***</a:t>
            </a:r>
          </a:p>
          <a:p>
            <a:r>
              <a:rPr lang="en-US" dirty="0" smtClean="0"/>
              <a:t>Glyphosate itself  is also linked directly to non Hodgkin’s lymphoma</a:t>
            </a:r>
            <a:r>
              <a:rPr lang="en-US" dirty="0" smtClean="0">
                <a:solidFill>
                  <a:srgbClr val="FF0000"/>
                </a:solidFill>
              </a:rPr>
              <a:t>****</a:t>
            </a:r>
            <a:endParaRPr lang="en-US" dirty="0">
              <a:solidFill>
                <a:srgbClr val="FF0000"/>
              </a:solidFill>
            </a:endParaRPr>
          </a:p>
        </p:txBody>
      </p:sp>
      <p:sp>
        <p:nvSpPr>
          <p:cNvPr id="4" name="TextBox 3"/>
          <p:cNvSpPr txBox="1"/>
          <p:nvPr/>
        </p:nvSpPr>
        <p:spPr>
          <a:xfrm>
            <a:off x="457200" y="5121733"/>
            <a:ext cx="8413932" cy="1569660"/>
          </a:xfrm>
          <a:prstGeom prst="rect">
            <a:avLst/>
          </a:prstGeom>
          <a:noFill/>
        </p:spPr>
        <p:txBody>
          <a:bodyPr wrap="none" rtlCol="0">
            <a:spAutoFit/>
          </a:bodyPr>
          <a:lstStyle/>
          <a:p>
            <a:r>
              <a:rPr lang="fr-FR" sz="2400" dirty="0">
                <a:solidFill>
                  <a:srgbClr val="FF0000"/>
                </a:solidFill>
              </a:rPr>
              <a:t>*</a:t>
            </a:r>
            <a:r>
              <a:rPr lang="fr-FR" sz="2400" dirty="0"/>
              <a:t>A.A. </a:t>
            </a:r>
            <a:r>
              <a:rPr lang="fr-FR" sz="2400" dirty="0" err="1"/>
              <a:t>Shehata</a:t>
            </a:r>
            <a:r>
              <a:rPr lang="fr-FR" sz="2400" dirty="0"/>
              <a:t> et al., </a:t>
            </a:r>
            <a:r>
              <a:rPr lang="fr-FR" sz="2400" dirty="0" err="1"/>
              <a:t>Curr</a:t>
            </a:r>
            <a:r>
              <a:rPr lang="fr-FR" sz="2400" dirty="0"/>
              <a:t> </a:t>
            </a:r>
            <a:r>
              <a:rPr lang="fr-FR" sz="2400" dirty="0" err="1"/>
              <a:t>Microbiol</a:t>
            </a:r>
            <a:r>
              <a:rPr lang="fr-FR" sz="2400" dirty="0"/>
              <a:t>. 2013 Apr;66(4):350-8.</a:t>
            </a:r>
          </a:p>
          <a:p>
            <a:r>
              <a:rPr lang="fr-FR" sz="2400" dirty="0">
                <a:solidFill>
                  <a:srgbClr val="FF0000"/>
                </a:solidFill>
              </a:rPr>
              <a:t>** </a:t>
            </a:r>
            <a:r>
              <a:rPr lang="fr-FR" sz="2400" dirty="0"/>
              <a:t>M. Velasquez-</a:t>
            </a:r>
            <a:r>
              <a:rPr lang="fr-FR" sz="2400" dirty="0" err="1"/>
              <a:t>Manoff</a:t>
            </a:r>
            <a:r>
              <a:rPr lang="fr-FR" sz="2400" dirty="0"/>
              <a:t>, NY Times </a:t>
            </a:r>
            <a:r>
              <a:rPr lang="fr-FR" sz="2400" dirty="0" err="1"/>
              <a:t>Sunday</a:t>
            </a:r>
            <a:r>
              <a:rPr lang="fr-FR" sz="2400" dirty="0"/>
              <a:t> </a:t>
            </a:r>
            <a:r>
              <a:rPr lang="fr-FR" sz="2400" dirty="0" err="1"/>
              <a:t>Review</a:t>
            </a:r>
            <a:r>
              <a:rPr lang="fr-FR" sz="2400" dirty="0"/>
              <a:t>, </a:t>
            </a:r>
            <a:r>
              <a:rPr lang="fr-FR" sz="2400" dirty="0" err="1"/>
              <a:t>Feb</a:t>
            </a:r>
            <a:r>
              <a:rPr lang="fr-FR" sz="2400" dirty="0"/>
              <a:t>. 23, 2013.</a:t>
            </a:r>
          </a:p>
          <a:p>
            <a:r>
              <a:rPr lang="fr-FR" sz="2400" dirty="0">
                <a:solidFill>
                  <a:srgbClr val="FF0000"/>
                </a:solidFill>
              </a:rPr>
              <a:t>*** </a:t>
            </a:r>
            <a:r>
              <a:rPr lang="fr-FR" sz="2400" dirty="0"/>
              <a:t>C. </a:t>
            </a:r>
            <a:r>
              <a:rPr lang="fr-FR" sz="2400" dirty="0" err="1"/>
              <a:t>Catassi</a:t>
            </a:r>
            <a:r>
              <a:rPr lang="fr-FR" sz="2400" dirty="0"/>
              <a:t> et all, JAMA. 2002 Mar 20;287(11):1413-9.</a:t>
            </a:r>
          </a:p>
          <a:p>
            <a:r>
              <a:rPr lang="fr-FR" sz="2400" dirty="0">
                <a:solidFill>
                  <a:srgbClr val="FF0000"/>
                </a:solidFill>
              </a:rPr>
              <a:t>****</a:t>
            </a:r>
            <a:r>
              <a:rPr lang="fr-FR" sz="2400" dirty="0"/>
              <a:t>M. Eriksson et al., Int J Cancer. 2008 </a:t>
            </a:r>
            <a:r>
              <a:rPr lang="fr-FR" sz="2400" dirty="0" err="1"/>
              <a:t>Oct</a:t>
            </a:r>
            <a:r>
              <a:rPr lang="fr-FR" sz="2400" dirty="0"/>
              <a:t> 1;123(7):1657-63. </a:t>
            </a:r>
          </a:p>
        </p:txBody>
      </p:sp>
    </p:spTree>
    <p:extLst>
      <p:ext uri="{BB962C8B-B14F-4D97-AF65-F5344CB8AC3E}">
        <p14:creationId xmlns:p14="http://schemas.microsoft.com/office/powerpoint/2010/main" val="334094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BD.png"/>
          <p:cNvPicPr>
            <a:picLocks noGrp="1" noChangeAspect="1"/>
          </p:cNvPicPr>
          <p:nvPr>
            <p:ph idx="1"/>
          </p:nvPr>
        </p:nvPicPr>
        <p:blipFill>
          <a:blip r:embed="rId2">
            <a:extLst>
              <a:ext uri="{28A0092B-C50C-407E-A947-70E740481C1C}">
                <a14:useLocalDpi xmlns:a14="http://schemas.microsoft.com/office/drawing/2010/main" val="0"/>
              </a:ext>
            </a:extLst>
          </a:blip>
          <a:srcRect l="-13534" r="-13534"/>
          <a:stretch>
            <a:fillRect/>
          </a:stretch>
        </p:blipFill>
        <p:spPr>
          <a:xfrm>
            <a:off x="-196564" y="634964"/>
            <a:ext cx="10226116" cy="5623970"/>
          </a:xfrm>
        </p:spPr>
      </p:pic>
      <p:sp>
        <p:nvSpPr>
          <p:cNvPr id="5" name="TextBox 4"/>
          <p:cNvSpPr txBox="1"/>
          <p:nvPr/>
        </p:nvSpPr>
        <p:spPr>
          <a:xfrm>
            <a:off x="821319" y="6228698"/>
            <a:ext cx="7917903" cy="400110"/>
          </a:xfrm>
          <a:prstGeom prst="rect">
            <a:avLst/>
          </a:prstGeom>
          <a:solidFill>
            <a:schemeClr val="bg1"/>
          </a:solidFill>
        </p:spPr>
        <p:txBody>
          <a:bodyPr wrap="none" rtlCol="0">
            <a:spAutoFit/>
          </a:bodyPr>
          <a:lstStyle/>
          <a:p>
            <a:r>
              <a:rPr lang="en-US" sz="2000" dirty="0" smtClean="0">
                <a:solidFill>
                  <a:srgbClr val="FF0000"/>
                </a:solidFill>
              </a:rPr>
              <a:t>*</a:t>
            </a:r>
            <a:r>
              <a:rPr lang="en-US" sz="2000" dirty="0" smtClean="0"/>
              <a:t>Figure 20, NL Swanson et al. Journal of Organic Systems 9(2), 2014, p. 25</a:t>
            </a:r>
            <a:r>
              <a:rPr lang="en-US" sz="2000" dirty="0"/>
              <a:t>.</a:t>
            </a:r>
            <a:r>
              <a:rPr lang="en-US" sz="2000" dirty="0" smtClean="0"/>
              <a:t> </a:t>
            </a:r>
            <a:endParaRPr lang="en-US" sz="2000" dirty="0"/>
          </a:p>
        </p:txBody>
      </p:sp>
    </p:spTree>
    <p:extLst>
      <p:ext uri="{BB962C8B-B14F-4D97-AF65-F5344CB8AC3E}">
        <p14:creationId xmlns:p14="http://schemas.microsoft.com/office/powerpoint/2010/main" val="26641854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274638"/>
            <a:ext cx="9804400" cy="1143000"/>
          </a:xfrm>
        </p:spPr>
        <p:txBody>
          <a:bodyPr>
            <a:normAutofit fontScale="90000"/>
          </a:bodyPr>
          <a:lstStyle/>
          <a:p>
            <a:r>
              <a:rPr lang="en-US" b="1" dirty="0" smtClean="0"/>
              <a:t>Glyphosate Induces Antibiotic Resistance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50799" y="1417638"/>
            <a:ext cx="8873067" cy="4525963"/>
          </a:xfrm>
        </p:spPr>
        <p:txBody>
          <a:bodyPr>
            <a:normAutofit fontScale="92500" lnSpcReduction="10000"/>
          </a:bodyPr>
          <a:lstStyle/>
          <a:p>
            <a:r>
              <a:rPr lang="en-US" dirty="0" err="1"/>
              <a:t>Actinobacteria</a:t>
            </a:r>
            <a:r>
              <a:rPr lang="en-US" dirty="0"/>
              <a:t> produce a </a:t>
            </a:r>
            <a:r>
              <a:rPr lang="en-US" dirty="0" smtClean="0"/>
              <a:t>                                             free </a:t>
            </a:r>
            <a:r>
              <a:rPr lang="en-US" dirty="0"/>
              <a:t>radical scavenger in </a:t>
            </a:r>
            <a:r>
              <a:rPr lang="en-US" dirty="0" smtClean="0"/>
              <a:t>                                         response to glyphosate                                                 that </a:t>
            </a:r>
            <a:r>
              <a:rPr lang="en-US" dirty="0"/>
              <a:t>provides resistance to </a:t>
            </a:r>
            <a:r>
              <a:rPr lang="en-US" dirty="0" smtClean="0"/>
              <a:t>                                               a </a:t>
            </a:r>
            <a:r>
              <a:rPr lang="en-US" dirty="0"/>
              <a:t>wide range of antibiotics</a:t>
            </a:r>
            <a:r>
              <a:rPr lang="en-US" dirty="0" smtClean="0"/>
              <a:t>, including </a:t>
            </a:r>
            <a:r>
              <a:rPr lang="en-US" dirty="0"/>
              <a:t>penicillin</a:t>
            </a:r>
          </a:p>
          <a:p>
            <a:r>
              <a:rPr lang="en-US" dirty="0"/>
              <a:t>E. coli exposed to glyphosate develop an "efflux pump" that </a:t>
            </a:r>
            <a:r>
              <a:rPr lang="en-US" dirty="0" smtClean="0"/>
              <a:t>increases resistance </a:t>
            </a:r>
            <a:r>
              <a:rPr lang="en-US" dirty="0"/>
              <a:t>to the </a:t>
            </a:r>
            <a:r>
              <a:rPr lang="en-US" dirty="0" err="1"/>
              <a:t>fluoroquinolone</a:t>
            </a:r>
            <a:r>
              <a:rPr lang="en-US" dirty="0"/>
              <a:t> Ciprofloxacin and the </a:t>
            </a:r>
            <a:r>
              <a:rPr lang="en-US" dirty="0" smtClean="0"/>
              <a:t>aminoglycoside Kanamycin</a:t>
            </a:r>
            <a:r>
              <a:rPr lang="en-US" dirty="0"/>
              <a:t>. </a:t>
            </a:r>
          </a:p>
          <a:p>
            <a:pPr lvl="1"/>
            <a:r>
              <a:rPr lang="en-US" dirty="0" smtClean="0"/>
              <a:t>Same </a:t>
            </a:r>
            <a:r>
              <a:rPr lang="en-US" dirty="0"/>
              <a:t>effect observed in Salmonella exposed to glyphosate </a:t>
            </a:r>
          </a:p>
        </p:txBody>
      </p:sp>
      <p:sp>
        <p:nvSpPr>
          <p:cNvPr id="4" name="TextBox 3"/>
          <p:cNvSpPr txBox="1"/>
          <p:nvPr/>
        </p:nvSpPr>
        <p:spPr>
          <a:xfrm>
            <a:off x="457200" y="6383867"/>
            <a:ext cx="8834495" cy="400110"/>
          </a:xfrm>
          <a:prstGeom prst="rect">
            <a:avLst/>
          </a:prstGeom>
          <a:noFill/>
        </p:spPr>
        <p:txBody>
          <a:bodyPr wrap="none" rtlCol="0">
            <a:spAutoFit/>
          </a:bodyPr>
          <a:lstStyle/>
          <a:p>
            <a:r>
              <a:rPr lang="en-US" sz="2000" dirty="0">
                <a:solidFill>
                  <a:srgbClr val="FF0000"/>
                </a:solidFill>
              </a:rPr>
              <a:t>*</a:t>
            </a:r>
            <a:r>
              <a:rPr lang="en-US" sz="2000" dirty="0"/>
              <a:t>AHC Van </a:t>
            </a:r>
            <a:r>
              <a:rPr lang="en-US" sz="2000" dirty="0" err="1"/>
              <a:t>Bruggen</a:t>
            </a:r>
            <a:r>
              <a:rPr lang="en-US" sz="2000" dirty="0"/>
              <a:t> et al. Science of the Total Environment 2018;616-617: 255–268.</a:t>
            </a:r>
          </a:p>
        </p:txBody>
      </p:sp>
      <p:pic>
        <p:nvPicPr>
          <p:cNvPr id="5" name="Picture 4" descr="ecoli-1184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3" y="1417638"/>
            <a:ext cx="3877733" cy="1405991"/>
          </a:xfrm>
          <a:prstGeom prst="rect">
            <a:avLst/>
          </a:prstGeom>
        </p:spPr>
      </p:pic>
    </p:spTree>
    <p:extLst>
      <p:ext uri="{BB962C8B-B14F-4D97-AF65-F5344CB8AC3E}">
        <p14:creationId xmlns:p14="http://schemas.microsoft.com/office/powerpoint/2010/main" val="32969461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yphosate_and_antibiotics_papers.png"/>
          <p:cNvPicPr>
            <a:picLocks noGrp="1" noChangeAspect="1"/>
          </p:cNvPicPr>
          <p:nvPr>
            <p:ph idx="1"/>
          </p:nvPr>
        </p:nvPicPr>
        <p:blipFill>
          <a:blip r:embed="rId3">
            <a:extLst>
              <a:ext uri="{28A0092B-C50C-407E-A947-70E740481C1C}">
                <a14:useLocalDpi xmlns:a14="http://schemas.microsoft.com/office/drawing/2010/main" val="0"/>
              </a:ext>
            </a:extLst>
          </a:blip>
          <a:srcRect l="-6489" r="-6489"/>
          <a:stretch>
            <a:fillRect/>
          </a:stretch>
        </p:blipFill>
        <p:spPr>
          <a:xfrm>
            <a:off x="164623" y="1202268"/>
            <a:ext cx="9538177" cy="5245630"/>
          </a:xfrm>
        </p:spPr>
      </p:pic>
      <p:sp>
        <p:nvSpPr>
          <p:cNvPr id="2" name="Title 1"/>
          <p:cNvSpPr>
            <a:spLocks noGrp="1"/>
          </p:cNvSpPr>
          <p:nvPr>
            <p:ph type="title"/>
          </p:nvPr>
        </p:nvSpPr>
        <p:spPr/>
        <p:txBody>
          <a:bodyPr>
            <a:normAutofit fontScale="90000"/>
          </a:bodyPr>
          <a:lstStyle/>
          <a:p>
            <a:r>
              <a:rPr lang="en-US" b="1" dirty="0" smtClean="0"/>
              <a:t>Glyphosate Usage and Papers on Antibiotic Resistance</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457200" y="6383867"/>
            <a:ext cx="8834495" cy="400110"/>
          </a:xfrm>
          <a:prstGeom prst="rect">
            <a:avLst/>
          </a:prstGeom>
          <a:noFill/>
        </p:spPr>
        <p:txBody>
          <a:bodyPr wrap="none" rtlCol="0">
            <a:spAutoFit/>
          </a:bodyPr>
          <a:lstStyle/>
          <a:p>
            <a:r>
              <a:rPr lang="en-US" sz="2000" dirty="0">
                <a:solidFill>
                  <a:srgbClr val="FF0000"/>
                </a:solidFill>
              </a:rPr>
              <a:t>*</a:t>
            </a:r>
            <a:r>
              <a:rPr lang="en-US" sz="2000" dirty="0"/>
              <a:t>AHC Van </a:t>
            </a:r>
            <a:r>
              <a:rPr lang="en-US" sz="2000" dirty="0" err="1"/>
              <a:t>Bruggen</a:t>
            </a:r>
            <a:r>
              <a:rPr lang="en-US" sz="2000" dirty="0"/>
              <a:t> et al. Science of the Total Environment 2018;616-617: 255–268.</a:t>
            </a:r>
          </a:p>
        </p:txBody>
      </p:sp>
    </p:spTree>
    <p:extLst>
      <p:ext uri="{BB962C8B-B14F-4D97-AF65-F5344CB8AC3E}">
        <p14:creationId xmlns:p14="http://schemas.microsoft.com/office/powerpoint/2010/main" val="22519952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08"/>
            <a:ext cx="8229600" cy="1143000"/>
          </a:xfrm>
        </p:spPr>
        <p:txBody>
          <a:bodyPr/>
          <a:lstStyle/>
          <a:p>
            <a:r>
              <a:rPr lang="en-US" b="1" dirty="0"/>
              <a:t>A BTBR Mouse Model of </a:t>
            </a:r>
            <a:r>
              <a:rPr lang="en-US" b="1" dirty="0" smtClean="0"/>
              <a:t>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48767" y="1241611"/>
            <a:ext cx="8686800" cy="4777993"/>
          </a:xfrm>
        </p:spPr>
        <p:txBody>
          <a:bodyPr>
            <a:normAutofit fontScale="70000" lnSpcReduction="20000"/>
          </a:bodyPr>
          <a:lstStyle/>
          <a:p>
            <a:pPr marL="0" indent="0">
              <a:buNone/>
            </a:pPr>
            <a:r>
              <a:rPr lang="en-US" b="1" dirty="0" smtClean="0"/>
              <a:t>These mice had all the mouse features of autism</a:t>
            </a:r>
          </a:p>
          <a:p>
            <a:pPr marL="0" indent="0">
              <a:buNone/>
            </a:pPr>
            <a:r>
              <a:rPr lang="en-US" b="1" dirty="0" smtClean="0"/>
              <a:t>They were fed “standard rodent chow” </a:t>
            </a:r>
            <a:r>
              <a:rPr lang="mr-IN" b="1" dirty="0" smtClean="0"/>
              <a:t>–</a:t>
            </a:r>
            <a:r>
              <a:rPr lang="en-US" b="1" dirty="0" smtClean="0"/>
              <a:t> glyphosate contaminated?</a:t>
            </a:r>
          </a:p>
          <a:p>
            <a:pPr marL="0" indent="0">
              <a:buNone/>
            </a:pPr>
            <a:endParaRPr lang="en-US" b="1" dirty="0" smtClean="0"/>
          </a:p>
          <a:p>
            <a:pPr marL="0" indent="0">
              <a:buNone/>
            </a:pPr>
            <a:r>
              <a:rPr lang="en-US" b="1" dirty="0" smtClean="0"/>
              <a:t>Some features </a:t>
            </a:r>
            <a:r>
              <a:rPr lang="en-US" b="1" dirty="0"/>
              <a:t>in the gut:</a:t>
            </a:r>
          </a:p>
          <a:p>
            <a:r>
              <a:rPr lang="en-US" dirty="0"/>
              <a:t>Reduced levels of bile acids (due to impaired </a:t>
            </a:r>
            <a:r>
              <a:rPr lang="en-US" dirty="0" smtClean="0"/>
              <a:t>CYP7A1 </a:t>
            </a:r>
            <a:r>
              <a:rPr lang="en-US" dirty="0"/>
              <a:t>activity in </a:t>
            </a:r>
            <a:r>
              <a:rPr lang="en-US" dirty="0" smtClean="0"/>
              <a:t>the </a:t>
            </a:r>
            <a:r>
              <a:rPr lang="en-US" dirty="0"/>
              <a:t>liver)</a:t>
            </a:r>
          </a:p>
          <a:p>
            <a:r>
              <a:rPr lang="en-US" dirty="0"/>
              <a:t>Further reduced levels of secondary bile acids (impaired metabolism </a:t>
            </a:r>
            <a:r>
              <a:rPr lang="en-US" dirty="0" smtClean="0"/>
              <a:t>by gut </a:t>
            </a:r>
            <a:r>
              <a:rPr lang="en-US" dirty="0"/>
              <a:t>microbes)</a:t>
            </a:r>
          </a:p>
          <a:p>
            <a:r>
              <a:rPr lang="en-US" dirty="0"/>
              <a:t>Reduced levels of Lactobacillus and </a:t>
            </a:r>
            <a:r>
              <a:rPr lang="en-US" dirty="0" err="1"/>
              <a:t>Bifidobacteria</a:t>
            </a:r>
            <a:r>
              <a:rPr lang="en-US" dirty="0"/>
              <a:t> (microbes </a:t>
            </a:r>
            <a:r>
              <a:rPr lang="en-US" dirty="0" smtClean="0"/>
              <a:t>that metabolize </a:t>
            </a:r>
            <a:r>
              <a:rPr lang="en-US" dirty="0"/>
              <a:t>bile acids</a:t>
            </a:r>
            <a:r>
              <a:rPr lang="en-US" dirty="0" smtClean="0"/>
              <a:t>)</a:t>
            </a:r>
          </a:p>
          <a:p>
            <a:pPr lvl="1"/>
            <a:r>
              <a:rPr lang="en-US" dirty="0" smtClean="0"/>
              <a:t>These </a:t>
            </a:r>
            <a:r>
              <a:rPr lang="en-US" dirty="0"/>
              <a:t>microbes are </a:t>
            </a:r>
            <a:r>
              <a:rPr lang="en-US" dirty="0" smtClean="0"/>
              <a:t>preferentially </a:t>
            </a:r>
            <a:r>
              <a:rPr lang="en-US" dirty="0"/>
              <a:t>killed by glyphosate</a:t>
            </a:r>
          </a:p>
          <a:p>
            <a:r>
              <a:rPr lang="en-US" dirty="0"/>
              <a:t>Serotonin deficiency (due in part to tryptophan conversion </a:t>
            </a:r>
            <a:r>
              <a:rPr lang="en-US" dirty="0" smtClean="0"/>
              <a:t>to </a:t>
            </a:r>
            <a:r>
              <a:rPr lang="en-US" dirty="0" err="1" smtClean="0"/>
              <a:t>kynurenine</a:t>
            </a:r>
            <a:r>
              <a:rPr lang="en-US" dirty="0" smtClean="0"/>
              <a:t> </a:t>
            </a:r>
            <a:r>
              <a:rPr lang="en-US" dirty="0"/>
              <a:t>to fight infection</a:t>
            </a:r>
            <a:r>
              <a:rPr lang="en-US" dirty="0" smtClean="0"/>
              <a:t>) </a:t>
            </a:r>
          </a:p>
          <a:p>
            <a:pPr lvl="1"/>
            <a:r>
              <a:rPr lang="en-US" dirty="0" smtClean="0"/>
              <a:t>Serotonin is derived from tryptophan, a product of the </a:t>
            </a:r>
            <a:r>
              <a:rPr lang="en-US" dirty="0" err="1" smtClean="0"/>
              <a:t>shikimate</a:t>
            </a:r>
            <a:r>
              <a:rPr lang="en-US" dirty="0" smtClean="0"/>
              <a:t> pathway which glyphosate disrupts</a:t>
            </a:r>
            <a:endParaRPr lang="en-US" dirty="0"/>
          </a:p>
          <a:p>
            <a:pPr marL="0" indent="0">
              <a:buNone/>
            </a:pPr>
            <a:endParaRPr lang="en-US" dirty="0"/>
          </a:p>
        </p:txBody>
      </p:sp>
      <p:sp>
        <p:nvSpPr>
          <p:cNvPr id="4" name="TextBox 3"/>
          <p:cNvSpPr txBox="1"/>
          <p:nvPr/>
        </p:nvSpPr>
        <p:spPr>
          <a:xfrm>
            <a:off x="1125637" y="6378193"/>
            <a:ext cx="7126020" cy="461665"/>
          </a:xfrm>
          <a:prstGeom prst="rect">
            <a:avLst/>
          </a:prstGeom>
          <a:noFill/>
        </p:spPr>
        <p:txBody>
          <a:bodyPr wrap="none" rtlCol="0">
            <a:spAutoFit/>
          </a:bodyPr>
          <a:lstStyle/>
          <a:p>
            <a:r>
              <a:rPr lang="en-US" sz="2400" dirty="0">
                <a:solidFill>
                  <a:srgbClr val="FF0000"/>
                </a:solidFill>
              </a:rPr>
              <a:t>*</a:t>
            </a:r>
            <a:r>
              <a:rPr lang="en-US" sz="2400" dirty="0"/>
              <a:t>AV </a:t>
            </a:r>
            <a:r>
              <a:rPr lang="en-US" sz="2400" dirty="0" err="1"/>
              <a:t>Glubeva</a:t>
            </a:r>
            <a:r>
              <a:rPr lang="en-US" sz="2400" dirty="0"/>
              <a:t> et al. </a:t>
            </a:r>
            <a:r>
              <a:rPr lang="en-US" sz="2400" dirty="0" err="1"/>
              <a:t>EBioMedicine</a:t>
            </a:r>
            <a:r>
              <a:rPr lang="en-US" sz="2400" dirty="0"/>
              <a:t>. 2017 Oct;24:166-178.</a:t>
            </a:r>
          </a:p>
        </p:txBody>
      </p:sp>
    </p:spTree>
    <p:extLst>
      <p:ext uri="{BB962C8B-B14F-4D97-AF65-F5344CB8AC3E}">
        <p14:creationId xmlns:p14="http://schemas.microsoft.com/office/powerpoint/2010/main" val="41893276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1143000"/>
          </a:xfrm>
        </p:spPr>
        <p:txBody>
          <a:bodyPr>
            <a:normAutofit fontScale="90000"/>
          </a:bodyPr>
          <a:lstStyle/>
          <a:p>
            <a:r>
              <a:rPr lang="en-US" b="1" dirty="0" smtClean="0"/>
              <a:t>Glyphosate Disrupts </a:t>
            </a:r>
            <a:br>
              <a:rPr lang="en-US" b="1" dirty="0" smtClean="0"/>
            </a:br>
            <a:r>
              <a:rPr lang="en-US" b="1" dirty="0" smtClean="0"/>
              <a:t>Cytochrome P450 (CYP) Enzymes</a:t>
            </a:r>
            <a:r>
              <a:rPr lang="en-US" b="1" dirty="0" smtClean="0">
                <a:solidFill>
                  <a:srgbClr val="FF0000"/>
                </a:solidFill>
              </a:rPr>
              <a:t>*</a:t>
            </a:r>
            <a:endParaRPr lang="en-US" b="1" dirty="0">
              <a:solidFill>
                <a:srgbClr val="FF0000"/>
              </a:solidFill>
            </a:endParaRPr>
          </a:p>
        </p:txBody>
      </p:sp>
      <p:pic>
        <p:nvPicPr>
          <p:cNvPr id="4" name="Content Placeholder 3" descr="CYPs_glycine.png"/>
          <p:cNvPicPr>
            <a:picLocks noGrp="1" noChangeAspect="1"/>
          </p:cNvPicPr>
          <p:nvPr>
            <p:ph idx="1"/>
          </p:nvPr>
        </p:nvPicPr>
        <p:blipFill>
          <a:blip r:embed="rId2">
            <a:extLst>
              <a:ext uri="{28A0092B-C50C-407E-A947-70E740481C1C}">
                <a14:useLocalDpi xmlns:a14="http://schemas.microsoft.com/office/drawing/2010/main" val="0"/>
              </a:ext>
            </a:extLst>
          </a:blip>
          <a:srcRect l="-31415" r="-31415"/>
          <a:stretch>
            <a:fillRect/>
          </a:stretch>
        </p:blipFill>
        <p:spPr>
          <a:xfrm>
            <a:off x="2573866" y="1226609"/>
            <a:ext cx="8229600" cy="4525963"/>
          </a:xfrm>
        </p:spPr>
      </p:pic>
      <p:sp>
        <p:nvSpPr>
          <p:cNvPr id="5" name="Content Placeholder 2"/>
          <p:cNvSpPr txBox="1">
            <a:spLocks/>
          </p:cNvSpPr>
          <p:nvPr/>
        </p:nvSpPr>
        <p:spPr>
          <a:xfrm>
            <a:off x="101600" y="1434574"/>
            <a:ext cx="4097867" cy="47667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Glyphosate has been shown to severely suppress CYP enzymes in rat liver</a:t>
            </a:r>
          </a:p>
          <a:p>
            <a:r>
              <a:rPr lang="en-US" dirty="0" smtClean="0"/>
              <a:t>CYP enzymes have a unique FXX</a:t>
            </a:r>
            <a:r>
              <a:rPr lang="en-US" dirty="0" smtClean="0">
                <a:solidFill>
                  <a:srgbClr val="FF0000"/>
                </a:solidFill>
              </a:rPr>
              <a:t>G</a:t>
            </a:r>
            <a:r>
              <a:rPr lang="en-US" dirty="0" smtClean="0"/>
              <a:t>XRXCX</a:t>
            </a:r>
            <a:r>
              <a:rPr lang="en-US" dirty="0" smtClean="0">
                <a:solidFill>
                  <a:srgbClr val="FF0000"/>
                </a:solidFill>
              </a:rPr>
              <a:t>G</a:t>
            </a:r>
            <a:r>
              <a:rPr lang="en-US" dirty="0" smtClean="0"/>
              <a:t> motif with two and sometimes three critical glycine residues</a:t>
            </a:r>
            <a:r>
              <a:rPr lang="en-US" dirty="0" smtClean="0">
                <a:solidFill>
                  <a:srgbClr val="FF0000"/>
                </a:solidFill>
              </a:rPr>
              <a:t>**   </a:t>
            </a:r>
            <a:endParaRPr lang="en-US" dirty="0">
              <a:solidFill>
                <a:srgbClr val="FF0000"/>
              </a:solidFill>
            </a:endParaRPr>
          </a:p>
        </p:txBody>
      </p:sp>
      <p:grpSp>
        <p:nvGrpSpPr>
          <p:cNvPr id="16" name="Group 15"/>
          <p:cNvGrpSpPr/>
          <p:nvPr/>
        </p:nvGrpSpPr>
        <p:grpSpPr>
          <a:xfrm>
            <a:off x="4838700" y="5513387"/>
            <a:ext cx="3917950" cy="450850"/>
            <a:chOff x="4838700" y="5513387"/>
            <a:chExt cx="3917950" cy="450850"/>
          </a:xfrm>
        </p:grpSpPr>
        <p:cxnSp>
          <p:nvCxnSpPr>
            <p:cNvPr id="7" name="Straight Arrow Connector 6"/>
            <p:cNvCxnSpPr/>
            <p:nvPr/>
          </p:nvCxnSpPr>
          <p:spPr>
            <a:xfrm flipV="1">
              <a:off x="48387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800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023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6929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321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956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1470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7566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99533" y="6078009"/>
            <a:ext cx="6257117" cy="1015663"/>
          </a:xfrm>
          <a:prstGeom prst="rect">
            <a:avLst/>
          </a:prstGeom>
          <a:noFill/>
        </p:spPr>
        <p:txBody>
          <a:bodyPr wrap="none" rtlCol="0">
            <a:spAutoFit/>
          </a:bodyPr>
          <a:lstStyle/>
          <a:p>
            <a:pPr algn="r"/>
            <a:r>
              <a:rPr lang="en-US" sz="2000" dirty="0">
                <a:solidFill>
                  <a:srgbClr val="FF0000"/>
                </a:solidFill>
              </a:rPr>
              <a:t>*</a:t>
            </a:r>
            <a:r>
              <a:rPr lang="en-US" sz="2000" dirty="0"/>
              <a:t>A </a:t>
            </a:r>
            <a:r>
              <a:rPr lang="en-US" sz="2000" dirty="0" err="1"/>
              <a:t>Samsel</a:t>
            </a:r>
            <a:r>
              <a:rPr lang="en-US" sz="2000" dirty="0"/>
              <a:t> and S Seneff. Entropy 2013; 15: 1416-1463.</a:t>
            </a:r>
          </a:p>
          <a:p>
            <a:pPr algn="r"/>
            <a:r>
              <a:rPr lang="en-US" sz="2000" dirty="0">
                <a:solidFill>
                  <a:srgbClr val="FF0000"/>
                </a:solidFill>
              </a:rPr>
              <a:t>**</a:t>
            </a:r>
            <a:r>
              <a:rPr lang="en-US" sz="2000" dirty="0"/>
              <a:t>K Syed and SS </a:t>
            </a:r>
            <a:r>
              <a:rPr lang="en-US" sz="2000" dirty="0" err="1"/>
              <a:t>Mashele</a:t>
            </a:r>
            <a:r>
              <a:rPr lang="en-US" sz="2000" dirty="0"/>
              <a:t>. PLOS ONE 2014; 9(4):| e95616.</a:t>
            </a:r>
          </a:p>
          <a:p>
            <a:pPr algn="r"/>
            <a:endParaRPr lang="en-US" sz="2000" dirty="0"/>
          </a:p>
        </p:txBody>
      </p:sp>
      <p:sp>
        <p:nvSpPr>
          <p:cNvPr id="3" name="TextBox 2"/>
          <p:cNvSpPr txBox="1"/>
          <p:nvPr/>
        </p:nvSpPr>
        <p:spPr>
          <a:xfrm>
            <a:off x="2905058" y="5616344"/>
            <a:ext cx="1390224" cy="461665"/>
          </a:xfrm>
          <a:prstGeom prst="rect">
            <a:avLst/>
          </a:prstGeom>
          <a:noFill/>
        </p:spPr>
        <p:txBody>
          <a:bodyPr wrap="none" rtlCol="0">
            <a:spAutoFit/>
          </a:bodyPr>
          <a:lstStyle/>
          <a:p>
            <a:r>
              <a:rPr lang="en-US" sz="2400" dirty="0" smtClean="0">
                <a:solidFill>
                  <a:srgbClr val="FF0000"/>
                </a:solidFill>
              </a:rPr>
              <a:t>GLYCINES</a:t>
            </a:r>
            <a:endParaRPr lang="en-US" sz="2400" dirty="0">
              <a:solidFill>
                <a:srgbClr val="FF0000"/>
              </a:solidFill>
            </a:endParaRPr>
          </a:p>
        </p:txBody>
      </p:sp>
    </p:spTree>
    <p:extLst>
      <p:ext uri="{BB962C8B-B14F-4D97-AF65-F5344CB8AC3E}">
        <p14:creationId xmlns:p14="http://schemas.microsoft.com/office/powerpoint/2010/main" val="762930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Autism and Gut Issues</a:t>
            </a:r>
          </a:p>
          <a:p>
            <a:r>
              <a:rPr lang="en-US" dirty="0" smtClean="0"/>
              <a:t>Pathogen </a:t>
            </a:r>
            <a:r>
              <a:rPr lang="en-US" dirty="0"/>
              <a:t>Overgrowth</a:t>
            </a:r>
          </a:p>
          <a:p>
            <a:r>
              <a:rPr lang="en-US" dirty="0"/>
              <a:t>Digestive Enzyme Impairment</a:t>
            </a:r>
          </a:p>
          <a:p>
            <a:r>
              <a:rPr lang="en-US" dirty="0"/>
              <a:t>Celiac disease</a:t>
            </a:r>
          </a:p>
          <a:p>
            <a:r>
              <a:rPr lang="en-US" dirty="0"/>
              <a:t>Antibiotic Resistance</a:t>
            </a:r>
          </a:p>
          <a:p>
            <a:r>
              <a:rPr lang="en-US" dirty="0"/>
              <a:t>BTBR Mouse model of Autism</a:t>
            </a:r>
          </a:p>
          <a:p>
            <a:r>
              <a:rPr lang="en-US" dirty="0"/>
              <a:t>Impaired CYP enzymes and Bile Acid Synthesis</a:t>
            </a:r>
          </a:p>
          <a:p>
            <a:r>
              <a:rPr lang="en-US" dirty="0"/>
              <a:t>Impaired Myosin and Peristalsis</a:t>
            </a:r>
          </a:p>
          <a:p>
            <a:r>
              <a:rPr lang="en-US" dirty="0"/>
              <a:t>Clostridia Overgrowth and Autism</a:t>
            </a:r>
          </a:p>
          <a:p>
            <a:r>
              <a:rPr lang="en-US" dirty="0"/>
              <a:t>Summary</a:t>
            </a:r>
          </a:p>
        </p:txBody>
      </p:sp>
    </p:spTree>
    <p:extLst>
      <p:ext uri="{BB962C8B-B14F-4D97-AF65-F5344CB8AC3E}">
        <p14:creationId xmlns:p14="http://schemas.microsoft.com/office/powerpoint/2010/main" val="16411751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1143000"/>
          </a:xfrm>
        </p:spPr>
        <p:txBody>
          <a:bodyPr>
            <a:normAutofit fontScale="90000"/>
          </a:bodyPr>
          <a:lstStyle/>
          <a:p>
            <a:r>
              <a:rPr lang="en-US" b="1" dirty="0" smtClean="0"/>
              <a:t>Glyphosate Disrupts </a:t>
            </a:r>
            <a:br>
              <a:rPr lang="en-US" b="1" dirty="0" smtClean="0"/>
            </a:br>
            <a:r>
              <a:rPr lang="en-US" b="1" dirty="0" smtClean="0"/>
              <a:t>Cytochrome P450 (CYP) Enzymes</a:t>
            </a:r>
            <a:r>
              <a:rPr lang="en-US" b="1" dirty="0" smtClean="0">
                <a:solidFill>
                  <a:srgbClr val="FF0000"/>
                </a:solidFill>
              </a:rPr>
              <a:t>*</a:t>
            </a:r>
            <a:endParaRPr lang="en-US" b="1" dirty="0">
              <a:solidFill>
                <a:srgbClr val="FF0000"/>
              </a:solidFill>
            </a:endParaRPr>
          </a:p>
        </p:txBody>
      </p:sp>
      <p:pic>
        <p:nvPicPr>
          <p:cNvPr id="4" name="Content Placeholder 3" descr="CYPs_glycine.png"/>
          <p:cNvPicPr>
            <a:picLocks noGrp="1" noChangeAspect="1"/>
          </p:cNvPicPr>
          <p:nvPr>
            <p:ph idx="1"/>
          </p:nvPr>
        </p:nvPicPr>
        <p:blipFill>
          <a:blip r:embed="rId2">
            <a:extLst>
              <a:ext uri="{28A0092B-C50C-407E-A947-70E740481C1C}">
                <a14:useLocalDpi xmlns:a14="http://schemas.microsoft.com/office/drawing/2010/main" val="0"/>
              </a:ext>
            </a:extLst>
          </a:blip>
          <a:srcRect l="-31415" r="-31415"/>
          <a:stretch>
            <a:fillRect/>
          </a:stretch>
        </p:blipFill>
        <p:spPr>
          <a:xfrm>
            <a:off x="2573866" y="1226609"/>
            <a:ext cx="8229600" cy="4525963"/>
          </a:xfrm>
        </p:spPr>
      </p:pic>
      <p:sp>
        <p:nvSpPr>
          <p:cNvPr id="5" name="Content Placeholder 2"/>
          <p:cNvSpPr txBox="1">
            <a:spLocks/>
          </p:cNvSpPr>
          <p:nvPr/>
        </p:nvSpPr>
        <p:spPr>
          <a:xfrm>
            <a:off x="101600" y="1434574"/>
            <a:ext cx="4097867" cy="47667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Glyphosate has been shown to severely suppress CYP enzymes in rat liver</a:t>
            </a:r>
          </a:p>
          <a:p>
            <a:r>
              <a:rPr lang="en-US" dirty="0" smtClean="0"/>
              <a:t>CYP enzymes have a unique FXX</a:t>
            </a:r>
            <a:r>
              <a:rPr lang="en-US" dirty="0" smtClean="0">
                <a:solidFill>
                  <a:srgbClr val="FF0000"/>
                </a:solidFill>
              </a:rPr>
              <a:t>G</a:t>
            </a:r>
            <a:r>
              <a:rPr lang="en-US" dirty="0" smtClean="0"/>
              <a:t>XRXCX</a:t>
            </a:r>
            <a:r>
              <a:rPr lang="en-US" dirty="0" smtClean="0">
                <a:solidFill>
                  <a:srgbClr val="FF0000"/>
                </a:solidFill>
              </a:rPr>
              <a:t>G</a:t>
            </a:r>
            <a:r>
              <a:rPr lang="en-US" dirty="0" smtClean="0"/>
              <a:t> motif with two and sometimes three critical glycine residues</a:t>
            </a:r>
            <a:r>
              <a:rPr lang="en-US" dirty="0" smtClean="0">
                <a:solidFill>
                  <a:srgbClr val="FF0000"/>
                </a:solidFill>
              </a:rPr>
              <a:t>**   </a:t>
            </a:r>
            <a:endParaRPr lang="en-US" dirty="0">
              <a:solidFill>
                <a:srgbClr val="FF0000"/>
              </a:solidFill>
            </a:endParaRPr>
          </a:p>
        </p:txBody>
      </p:sp>
      <p:grpSp>
        <p:nvGrpSpPr>
          <p:cNvPr id="16" name="Group 15"/>
          <p:cNvGrpSpPr/>
          <p:nvPr/>
        </p:nvGrpSpPr>
        <p:grpSpPr>
          <a:xfrm>
            <a:off x="4838700" y="5513387"/>
            <a:ext cx="3917950" cy="450850"/>
            <a:chOff x="4838700" y="5513387"/>
            <a:chExt cx="3917950" cy="450850"/>
          </a:xfrm>
        </p:grpSpPr>
        <p:cxnSp>
          <p:nvCxnSpPr>
            <p:cNvPr id="7" name="Straight Arrow Connector 6"/>
            <p:cNvCxnSpPr/>
            <p:nvPr/>
          </p:nvCxnSpPr>
          <p:spPr>
            <a:xfrm flipV="1">
              <a:off x="48387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800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023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6929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321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956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1470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7566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99533" y="6078009"/>
            <a:ext cx="6257117" cy="1015663"/>
          </a:xfrm>
          <a:prstGeom prst="rect">
            <a:avLst/>
          </a:prstGeom>
          <a:noFill/>
        </p:spPr>
        <p:txBody>
          <a:bodyPr wrap="none" rtlCol="0">
            <a:spAutoFit/>
          </a:bodyPr>
          <a:lstStyle/>
          <a:p>
            <a:pPr algn="r"/>
            <a:r>
              <a:rPr lang="en-US" sz="2000" dirty="0">
                <a:solidFill>
                  <a:srgbClr val="FF0000"/>
                </a:solidFill>
              </a:rPr>
              <a:t>*</a:t>
            </a:r>
            <a:r>
              <a:rPr lang="en-US" sz="2000" dirty="0"/>
              <a:t>A </a:t>
            </a:r>
            <a:r>
              <a:rPr lang="en-US" sz="2000" dirty="0" err="1"/>
              <a:t>Samsel</a:t>
            </a:r>
            <a:r>
              <a:rPr lang="en-US" sz="2000" dirty="0"/>
              <a:t> and S Seneff. Entropy 2013; 15: 1416-1463.</a:t>
            </a:r>
          </a:p>
          <a:p>
            <a:pPr algn="r"/>
            <a:r>
              <a:rPr lang="en-US" sz="2000" dirty="0">
                <a:solidFill>
                  <a:srgbClr val="FF0000"/>
                </a:solidFill>
              </a:rPr>
              <a:t>**</a:t>
            </a:r>
            <a:r>
              <a:rPr lang="en-US" sz="2000" dirty="0"/>
              <a:t>K Syed and SS </a:t>
            </a:r>
            <a:r>
              <a:rPr lang="en-US" sz="2000" dirty="0" err="1"/>
              <a:t>Mashele</a:t>
            </a:r>
            <a:r>
              <a:rPr lang="en-US" sz="2000" dirty="0"/>
              <a:t>. PLOS ONE 2014; 9(4):| e95616.</a:t>
            </a:r>
          </a:p>
          <a:p>
            <a:pPr algn="r"/>
            <a:endParaRPr lang="en-US" sz="2000" dirty="0"/>
          </a:p>
        </p:txBody>
      </p:sp>
      <p:sp>
        <p:nvSpPr>
          <p:cNvPr id="3" name="TextBox 2"/>
          <p:cNvSpPr txBox="1"/>
          <p:nvPr/>
        </p:nvSpPr>
        <p:spPr>
          <a:xfrm>
            <a:off x="2905058" y="5616344"/>
            <a:ext cx="1390224" cy="461665"/>
          </a:xfrm>
          <a:prstGeom prst="rect">
            <a:avLst/>
          </a:prstGeom>
          <a:noFill/>
        </p:spPr>
        <p:txBody>
          <a:bodyPr wrap="none" rtlCol="0">
            <a:spAutoFit/>
          </a:bodyPr>
          <a:lstStyle/>
          <a:p>
            <a:r>
              <a:rPr lang="en-US" sz="2400" dirty="0" smtClean="0">
                <a:solidFill>
                  <a:srgbClr val="FF0000"/>
                </a:solidFill>
              </a:rPr>
              <a:t>GLYCINES</a:t>
            </a:r>
            <a:endParaRPr lang="en-US" sz="2400" dirty="0">
              <a:solidFill>
                <a:srgbClr val="FF0000"/>
              </a:solidFill>
            </a:endParaRPr>
          </a:p>
        </p:txBody>
      </p:sp>
      <p:sp>
        <p:nvSpPr>
          <p:cNvPr id="17" name="Title 1"/>
          <p:cNvSpPr txBox="1">
            <a:spLocks/>
          </p:cNvSpPr>
          <p:nvPr/>
        </p:nvSpPr>
        <p:spPr>
          <a:xfrm>
            <a:off x="522926" y="1886841"/>
            <a:ext cx="7353082" cy="216430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CYP enzymes are needed to produce bile acids for digesting fats, to activate vitamin D and to detoxify many environmental toxicants</a:t>
            </a:r>
          </a:p>
        </p:txBody>
      </p:sp>
    </p:spTree>
    <p:extLst>
      <p:ext uri="{BB962C8B-B14F-4D97-AF65-F5344CB8AC3E}">
        <p14:creationId xmlns:p14="http://schemas.microsoft.com/office/powerpoint/2010/main" val="27516119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TBR_acetate.png"/>
          <p:cNvPicPr>
            <a:picLocks noGrp="1" noChangeAspect="1"/>
          </p:cNvPicPr>
          <p:nvPr>
            <p:ph idx="1"/>
          </p:nvPr>
        </p:nvPicPr>
        <p:blipFill>
          <a:blip r:embed="rId3">
            <a:extLst>
              <a:ext uri="{28A0092B-C50C-407E-A947-70E740481C1C}">
                <a14:useLocalDpi xmlns:a14="http://schemas.microsoft.com/office/drawing/2010/main" val="0"/>
              </a:ext>
            </a:extLst>
          </a:blip>
          <a:srcRect l="-85171" r="-85171"/>
          <a:stretch>
            <a:fillRect/>
          </a:stretch>
        </p:blipFill>
        <p:spPr>
          <a:xfrm>
            <a:off x="-518147" y="1202917"/>
            <a:ext cx="4155387" cy="2285303"/>
          </a:xfrm>
        </p:spPr>
      </p:pic>
      <p:sp>
        <p:nvSpPr>
          <p:cNvPr id="2" name="Title 1"/>
          <p:cNvSpPr>
            <a:spLocks noGrp="1"/>
          </p:cNvSpPr>
          <p:nvPr>
            <p:ph type="title"/>
          </p:nvPr>
        </p:nvSpPr>
        <p:spPr>
          <a:xfrm>
            <a:off x="0" y="0"/>
            <a:ext cx="8919882" cy="1488421"/>
          </a:xfrm>
        </p:spPr>
        <p:txBody>
          <a:bodyPr>
            <a:noAutofit/>
          </a:bodyPr>
          <a:lstStyle/>
          <a:p>
            <a:r>
              <a:rPr lang="en-US" sz="3600" b="1" dirty="0" smtClean="0"/>
              <a:t>BTBR mice have low acetate, and glyphosate disrupts acetate synthesis in gut</a:t>
            </a:r>
            <a:r>
              <a:rPr lang="en-US" sz="3600" b="1" dirty="0" smtClean="0">
                <a:solidFill>
                  <a:srgbClr val="FF0000"/>
                </a:solidFill>
              </a:rPr>
              <a:t>*</a:t>
            </a:r>
            <a:endParaRPr lang="en-US" sz="3600" b="1" dirty="0">
              <a:solidFill>
                <a:srgbClr val="FF0000"/>
              </a:solidFill>
            </a:endParaRPr>
          </a:p>
        </p:txBody>
      </p:sp>
      <p:pic>
        <p:nvPicPr>
          <p:cNvPr id="5" name="Picture 4" descr="glyphosate_pH_acet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03" y="3488220"/>
            <a:ext cx="9144000" cy="2558206"/>
          </a:xfrm>
          <a:prstGeom prst="rect">
            <a:avLst/>
          </a:prstGeom>
        </p:spPr>
      </p:pic>
      <p:sp>
        <p:nvSpPr>
          <p:cNvPr id="6" name="Content Placeholder 2"/>
          <p:cNvSpPr txBox="1">
            <a:spLocks/>
          </p:cNvSpPr>
          <p:nvPr/>
        </p:nvSpPr>
        <p:spPr>
          <a:xfrm>
            <a:off x="4586940" y="1470575"/>
            <a:ext cx="3864157" cy="169695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Children with autism had only 3.5 mg/ml acetate in stool samples compared to 5.1 in controls</a:t>
            </a:r>
            <a:r>
              <a:rPr lang="en-US" dirty="0" smtClean="0"/>
              <a:t>.</a:t>
            </a:r>
            <a:r>
              <a:rPr lang="en-US" dirty="0" smtClean="0">
                <a:solidFill>
                  <a:srgbClr val="FF0000"/>
                </a:solidFill>
              </a:rPr>
              <a:t>**</a:t>
            </a:r>
            <a:endParaRPr lang="en-US" dirty="0">
              <a:solidFill>
                <a:srgbClr val="FF0000"/>
              </a:solidFill>
            </a:endParaRPr>
          </a:p>
        </p:txBody>
      </p:sp>
      <p:sp>
        <p:nvSpPr>
          <p:cNvPr id="7" name="TextBox 6"/>
          <p:cNvSpPr txBox="1"/>
          <p:nvPr/>
        </p:nvSpPr>
        <p:spPr>
          <a:xfrm>
            <a:off x="2461618" y="1488421"/>
            <a:ext cx="1285729" cy="400110"/>
          </a:xfrm>
          <a:prstGeom prst="rect">
            <a:avLst/>
          </a:prstGeom>
          <a:noFill/>
        </p:spPr>
        <p:txBody>
          <a:bodyPr wrap="none" rtlCol="0">
            <a:spAutoFit/>
          </a:bodyPr>
          <a:lstStyle/>
          <a:p>
            <a:r>
              <a:rPr lang="en-US" sz="2000" dirty="0" smtClean="0"/>
              <a:t>BTBR mice</a:t>
            </a:r>
            <a:endParaRPr lang="en-US" sz="2000" dirty="0"/>
          </a:p>
        </p:txBody>
      </p:sp>
      <p:sp>
        <p:nvSpPr>
          <p:cNvPr id="8" name="Freeform 7"/>
          <p:cNvSpPr/>
          <p:nvPr/>
        </p:nvSpPr>
        <p:spPr>
          <a:xfrm>
            <a:off x="2166471" y="1897530"/>
            <a:ext cx="762000" cy="582706"/>
          </a:xfrm>
          <a:custGeom>
            <a:avLst/>
            <a:gdLst>
              <a:gd name="connsiteX0" fmla="*/ 762000 w 762000"/>
              <a:gd name="connsiteY0" fmla="*/ 0 h 971177"/>
              <a:gd name="connsiteX1" fmla="*/ 433294 w 762000"/>
              <a:gd name="connsiteY1" fmla="*/ 717177 h 971177"/>
              <a:gd name="connsiteX2" fmla="*/ 0 w 762000"/>
              <a:gd name="connsiteY2" fmla="*/ 971177 h 971177"/>
            </a:gdLst>
            <a:ahLst/>
            <a:cxnLst>
              <a:cxn ang="0">
                <a:pos x="connsiteX0" y="connsiteY0"/>
              </a:cxn>
              <a:cxn ang="0">
                <a:pos x="connsiteX1" y="connsiteY1"/>
              </a:cxn>
              <a:cxn ang="0">
                <a:pos x="connsiteX2" y="connsiteY2"/>
              </a:cxn>
            </a:cxnLst>
            <a:rect l="l" t="t" r="r" b="b"/>
            <a:pathLst>
              <a:path w="762000" h="971177">
                <a:moveTo>
                  <a:pt x="762000" y="0"/>
                </a:moveTo>
                <a:cubicBezTo>
                  <a:pt x="661147" y="277657"/>
                  <a:pt x="560294" y="555314"/>
                  <a:pt x="433294" y="717177"/>
                </a:cubicBezTo>
                <a:cubicBezTo>
                  <a:pt x="306294" y="879040"/>
                  <a:pt x="153147" y="925108"/>
                  <a:pt x="0" y="971177"/>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585701" y="6211669"/>
            <a:ext cx="6648901" cy="707886"/>
          </a:xfrm>
          <a:prstGeom prst="rect">
            <a:avLst/>
          </a:prstGeom>
          <a:noFill/>
        </p:spPr>
        <p:txBody>
          <a:bodyPr wrap="none" rtlCol="0">
            <a:spAutoFit/>
          </a:bodyPr>
          <a:lstStyle/>
          <a:p>
            <a:r>
              <a:rPr lang="en-US" sz="2000" dirty="0">
                <a:solidFill>
                  <a:srgbClr val="FF0000"/>
                </a:solidFill>
              </a:rPr>
              <a:t>*</a:t>
            </a:r>
            <a:r>
              <a:rPr lang="en-US" sz="2000" dirty="0"/>
              <a:t>LN Nielsen et al. Environmental Pollution 2018;233:364e376</a:t>
            </a:r>
            <a:r>
              <a:rPr lang="en-US" sz="2000" dirty="0" smtClean="0"/>
              <a:t>.</a:t>
            </a:r>
          </a:p>
          <a:p>
            <a:r>
              <a:rPr lang="en-US" sz="2000" dirty="0">
                <a:solidFill>
                  <a:srgbClr val="FF0000"/>
                </a:solidFill>
              </a:rPr>
              <a:t>*</a:t>
            </a:r>
            <a:r>
              <a:rPr lang="en-US" sz="2000" dirty="0" smtClean="0">
                <a:solidFill>
                  <a:srgbClr val="FF0000"/>
                </a:solidFill>
              </a:rPr>
              <a:t>*</a:t>
            </a:r>
            <a:r>
              <a:rPr lang="en-US" sz="2000" dirty="0" smtClean="0"/>
              <a:t>Adams </a:t>
            </a:r>
            <a:r>
              <a:rPr lang="en-US" sz="2000" dirty="0"/>
              <a:t>et al. BMC Gastroenterology 2011; 11:22.</a:t>
            </a:r>
          </a:p>
        </p:txBody>
      </p:sp>
    </p:spTree>
    <p:extLst>
      <p:ext uri="{BB962C8B-B14F-4D97-AF65-F5344CB8AC3E}">
        <p14:creationId xmlns:p14="http://schemas.microsoft.com/office/powerpoint/2010/main" val="31050458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TBR_acetate.png"/>
          <p:cNvPicPr>
            <a:picLocks noGrp="1" noChangeAspect="1"/>
          </p:cNvPicPr>
          <p:nvPr>
            <p:ph idx="1"/>
          </p:nvPr>
        </p:nvPicPr>
        <p:blipFill>
          <a:blip r:embed="rId3">
            <a:extLst>
              <a:ext uri="{28A0092B-C50C-407E-A947-70E740481C1C}">
                <a14:useLocalDpi xmlns:a14="http://schemas.microsoft.com/office/drawing/2010/main" val="0"/>
              </a:ext>
            </a:extLst>
          </a:blip>
          <a:srcRect l="-85171" r="-85171"/>
          <a:stretch>
            <a:fillRect/>
          </a:stretch>
        </p:blipFill>
        <p:spPr>
          <a:xfrm>
            <a:off x="-518147" y="1202917"/>
            <a:ext cx="4155387" cy="2285303"/>
          </a:xfrm>
        </p:spPr>
      </p:pic>
      <p:sp>
        <p:nvSpPr>
          <p:cNvPr id="2" name="Title 1"/>
          <p:cNvSpPr>
            <a:spLocks noGrp="1"/>
          </p:cNvSpPr>
          <p:nvPr>
            <p:ph type="title"/>
          </p:nvPr>
        </p:nvSpPr>
        <p:spPr>
          <a:xfrm>
            <a:off x="0" y="0"/>
            <a:ext cx="8919882" cy="1488421"/>
          </a:xfrm>
        </p:spPr>
        <p:txBody>
          <a:bodyPr>
            <a:noAutofit/>
          </a:bodyPr>
          <a:lstStyle/>
          <a:p>
            <a:r>
              <a:rPr lang="en-US" sz="3600" b="1" dirty="0" smtClean="0"/>
              <a:t>BTBR mice have low acetate, and glyphosate disrupts acetate synthesis in gut</a:t>
            </a:r>
            <a:r>
              <a:rPr lang="en-US" sz="3600" b="1" dirty="0" smtClean="0">
                <a:solidFill>
                  <a:srgbClr val="FF0000"/>
                </a:solidFill>
              </a:rPr>
              <a:t>*</a:t>
            </a:r>
            <a:endParaRPr lang="en-US" sz="3600" b="1" dirty="0">
              <a:solidFill>
                <a:srgbClr val="FF0000"/>
              </a:solidFill>
            </a:endParaRPr>
          </a:p>
        </p:txBody>
      </p:sp>
      <p:pic>
        <p:nvPicPr>
          <p:cNvPr id="5" name="Picture 4" descr="glyphosate_pH_acet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03" y="3488220"/>
            <a:ext cx="9144000" cy="2558206"/>
          </a:xfrm>
          <a:prstGeom prst="rect">
            <a:avLst/>
          </a:prstGeom>
        </p:spPr>
      </p:pic>
      <p:sp>
        <p:nvSpPr>
          <p:cNvPr id="6" name="Content Placeholder 2"/>
          <p:cNvSpPr txBox="1">
            <a:spLocks/>
          </p:cNvSpPr>
          <p:nvPr/>
        </p:nvSpPr>
        <p:spPr>
          <a:xfrm>
            <a:off x="4586940" y="1470575"/>
            <a:ext cx="3864157" cy="169695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Children with autism had only 3.5 mg/ml acetate in stool samples compared to 5.1 in controls</a:t>
            </a:r>
            <a:r>
              <a:rPr lang="en-US" dirty="0" smtClean="0"/>
              <a:t>.</a:t>
            </a:r>
            <a:r>
              <a:rPr lang="en-US" dirty="0" smtClean="0">
                <a:solidFill>
                  <a:srgbClr val="FF0000"/>
                </a:solidFill>
              </a:rPr>
              <a:t>**</a:t>
            </a:r>
            <a:endParaRPr lang="en-US" dirty="0">
              <a:solidFill>
                <a:srgbClr val="FF0000"/>
              </a:solidFill>
            </a:endParaRPr>
          </a:p>
        </p:txBody>
      </p:sp>
      <p:sp>
        <p:nvSpPr>
          <p:cNvPr id="7" name="TextBox 6"/>
          <p:cNvSpPr txBox="1"/>
          <p:nvPr/>
        </p:nvSpPr>
        <p:spPr>
          <a:xfrm>
            <a:off x="2461618" y="1488421"/>
            <a:ext cx="1285729" cy="400110"/>
          </a:xfrm>
          <a:prstGeom prst="rect">
            <a:avLst/>
          </a:prstGeom>
          <a:noFill/>
        </p:spPr>
        <p:txBody>
          <a:bodyPr wrap="none" rtlCol="0">
            <a:spAutoFit/>
          </a:bodyPr>
          <a:lstStyle/>
          <a:p>
            <a:r>
              <a:rPr lang="en-US" sz="2000" dirty="0" smtClean="0"/>
              <a:t>BTBR mice</a:t>
            </a:r>
            <a:endParaRPr lang="en-US" sz="2000" dirty="0"/>
          </a:p>
        </p:txBody>
      </p:sp>
      <p:sp>
        <p:nvSpPr>
          <p:cNvPr id="8" name="Freeform 7"/>
          <p:cNvSpPr/>
          <p:nvPr/>
        </p:nvSpPr>
        <p:spPr>
          <a:xfrm>
            <a:off x="2166471" y="1897530"/>
            <a:ext cx="762000" cy="582706"/>
          </a:xfrm>
          <a:custGeom>
            <a:avLst/>
            <a:gdLst>
              <a:gd name="connsiteX0" fmla="*/ 762000 w 762000"/>
              <a:gd name="connsiteY0" fmla="*/ 0 h 971177"/>
              <a:gd name="connsiteX1" fmla="*/ 433294 w 762000"/>
              <a:gd name="connsiteY1" fmla="*/ 717177 h 971177"/>
              <a:gd name="connsiteX2" fmla="*/ 0 w 762000"/>
              <a:gd name="connsiteY2" fmla="*/ 971177 h 971177"/>
            </a:gdLst>
            <a:ahLst/>
            <a:cxnLst>
              <a:cxn ang="0">
                <a:pos x="connsiteX0" y="connsiteY0"/>
              </a:cxn>
              <a:cxn ang="0">
                <a:pos x="connsiteX1" y="connsiteY1"/>
              </a:cxn>
              <a:cxn ang="0">
                <a:pos x="connsiteX2" y="connsiteY2"/>
              </a:cxn>
            </a:cxnLst>
            <a:rect l="l" t="t" r="r" b="b"/>
            <a:pathLst>
              <a:path w="762000" h="971177">
                <a:moveTo>
                  <a:pt x="762000" y="0"/>
                </a:moveTo>
                <a:cubicBezTo>
                  <a:pt x="661147" y="277657"/>
                  <a:pt x="560294" y="555314"/>
                  <a:pt x="433294" y="717177"/>
                </a:cubicBezTo>
                <a:cubicBezTo>
                  <a:pt x="306294" y="879040"/>
                  <a:pt x="153147" y="925108"/>
                  <a:pt x="0" y="971177"/>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585701" y="6211669"/>
            <a:ext cx="6648901" cy="707886"/>
          </a:xfrm>
          <a:prstGeom prst="rect">
            <a:avLst/>
          </a:prstGeom>
          <a:noFill/>
        </p:spPr>
        <p:txBody>
          <a:bodyPr wrap="none" rtlCol="0">
            <a:spAutoFit/>
          </a:bodyPr>
          <a:lstStyle/>
          <a:p>
            <a:r>
              <a:rPr lang="en-US" sz="2000" dirty="0">
                <a:solidFill>
                  <a:srgbClr val="FF0000"/>
                </a:solidFill>
              </a:rPr>
              <a:t>*</a:t>
            </a:r>
            <a:r>
              <a:rPr lang="en-US" sz="2000" dirty="0"/>
              <a:t>LN Nielsen et al. Environmental Pollution 2018;233:364e376</a:t>
            </a:r>
            <a:r>
              <a:rPr lang="en-US" sz="2000" dirty="0" smtClean="0"/>
              <a:t>.</a:t>
            </a:r>
          </a:p>
          <a:p>
            <a:r>
              <a:rPr lang="en-US" sz="2000" dirty="0">
                <a:solidFill>
                  <a:srgbClr val="FF0000"/>
                </a:solidFill>
              </a:rPr>
              <a:t>*</a:t>
            </a:r>
            <a:r>
              <a:rPr lang="en-US" sz="2000" dirty="0" smtClean="0">
                <a:solidFill>
                  <a:srgbClr val="FF0000"/>
                </a:solidFill>
              </a:rPr>
              <a:t>*</a:t>
            </a:r>
            <a:r>
              <a:rPr lang="en-US" sz="2000" dirty="0" smtClean="0"/>
              <a:t>Adams </a:t>
            </a:r>
            <a:r>
              <a:rPr lang="en-US" sz="2000" dirty="0"/>
              <a:t>et al. BMC Gastroenterology 2011; 11:22.</a:t>
            </a:r>
          </a:p>
        </p:txBody>
      </p:sp>
      <p:sp>
        <p:nvSpPr>
          <p:cNvPr id="10"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Elevated pH linked to glyphosate exposure results in small intestinal bacterial overgrowth (SIBO)</a:t>
            </a:r>
            <a:endParaRPr lang="en-US" sz="2800" dirty="0">
              <a:solidFill>
                <a:srgbClr val="FF0000"/>
              </a:solidFill>
            </a:endParaRPr>
          </a:p>
        </p:txBody>
      </p:sp>
    </p:spTree>
    <p:extLst>
      <p:ext uri="{BB962C8B-B14F-4D97-AF65-F5344CB8AC3E}">
        <p14:creationId xmlns:p14="http://schemas.microsoft.com/office/powerpoint/2010/main" val="19815250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yphosate_clostridia_autis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300"/>
            <a:ext cx="9144000" cy="5349472"/>
          </a:xfrm>
          <a:prstGeom prst="rect">
            <a:avLst/>
          </a:prstGeom>
        </p:spPr>
      </p:pic>
      <p:sp>
        <p:nvSpPr>
          <p:cNvPr id="6" name="TextBox 5"/>
          <p:cNvSpPr txBox="1"/>
          <p:nvPr/>
        </p:nvSpPr>
        <p:spPr>
          <a:xfrm>
            <a:off x="1458259" y="6364942"/>
            <a:ext cx="7428987" cy="400110"/>
          </a:xfrm>
          <a:prstGeom prst="rect">
            <a:avLst/>
          </a:prstGeom>
          <a:noFill/>
        </p:spPr>
        <p:txBody>
          <a:bodyPr wrap="none" rtlCol="0">
            <a:spAutoFit/>
          </a:bodyPr>
          <a:lstStyle/>
          <a:p>
            <a:r>
              <a:rPr lang="en-US" sz="2000" dirty="0" smtClean="0">
                <a:solidFill>
                  <a:srgbClr val="FF0000"/>
                </a:solidFill>
              </a:rPr>
              <a:t>*</a:t>
            </a:r>
            <a:r>
              <a:rPr lang="en-US" sz="2000" dirty="0" smtClean="0"/>
              <a:t>Figure </a:t>
            </a:r>
            <a:r>
              <a:rPr lang="en-US" sz="2000" dirty="0"/>
              <a:t>2. </a:t>
            </a:r>
            <a:r>
              <a:rPr lang="en-US" sz="2000" dirty="0" smtClean="0"/>
              <a:t>I </a:t>
            </a:r>
            <a:r>
              <a:rPr lang="en-US" sz="2000" dirty="0" err="1"/>
              <a:t>Argou</a:t>
            </a:r>
            <a:r>
              <a:rPr lang="en-US" sz="2000" dirty="0"/>
              <a:t>-Cardozo and F </a:t>
            </a:r>
            <a:r>
              <a:rPr lang="en-US" sz="2000" dirty="0" err="1"/>
              <a:t>Zeidán-Chuliá</a:t>
            </a:r>
            <a:r>
              <a:rPr lang="en-US" sz="2000" dirty="0"/>
              <a:t>. Med. Sci. 2018; 6: 29.  </a:t>
            </a:r>
          </a:p>
        </p:txBody>
      </p:sp>
      <p:sp>
        <p:nvSpPr>
          <p:cNvPr id="2" name="Title 1"/>
          <p:cNvSpPr>
            <a:spLocks noGrp="1"/>
          </p:cNvSpPr>
          <p:nvPr>
            <p:ph type="title"/>
          </p:nvPr>
        </p:nvSpPr>
        <p:spPr>
          <a:xfrm>
            <a:off x="457200" y="-31374"/>
            <a:ext cx="8229600" cy="1143000"/>
          </a:xfrm>
        </p:spPr>
        <p:txBody>
          <a:bodyPr/>
          <a:lstStyle/>
          <a:p>
            <a:r>
              <a:rPr lang="en-US" b="1" dirty="0" smtClean="0"/>
              <a:t>Glyphosate, Pathogens, Autism</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5014235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yphosate_clostridia_autis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300"/>
            <a:ext cx="9144000" cy="5349472"/>
          </a:xfrm>
          <a:prstGeom prst="rect">
            <a:avLst/>
          </a:prstGeom>
        </p:spPr>
      </p:pic>
      <p:sp>
        <p:nvSpPr>
          <p:cNvPr id="6" name="TextBox 5"/>
          <p:cNvSpPr txBox="1"/>
          <p:nvPr/>
        </p:nvSpPr>
        <p:spPr>
          <a:xfrm>
            <a:off x="1458259" y="6364942"/>
            <a:ext cx="7428987" cy="400110"/>
          </a:xfrm>
          <a:prstGeom prst="rect">
            <a:avLst/>
          </a:prstGeom>
          <a:noFill/>
        </p:spPr>
        <p:txBody>
          <a:bodyPr wrap="none" rtlCol="0">
            <a:spAutoFit/>
          </a:bodyPr>
          <a:lstStyle/>
          <a:p>
            <a:r>
              <a:rPr lang="en-US" sz="2000" dirty="0" smtClean="0">
                <a:solidFill>
                  <a:srgbClr val="FF0000"/>
                </a:solidFill>
              </a:rPr>
              <a:t>*</a:t>
            </a:r>
            <a:r>
              <a:rPr lang="en-US" sz="2000" dirty="0" smtClean="0"/>
              <a:t>Figure </a:t>
            </a:r>
            <a:r>
              <a:rPr lang="en-US" sz="2000" dirty="0"/>
              <a:t>2. </a:t>
            </a:r>
            <a:r>
              <a:rPr lang="en-US" sz="2000" dirty="0" smtClean="0"/>
              <a:t>I </a:t>
            </a:r>
            <a:r>
              <a:rPr lang="en-US" sz="2000" dirty="0" err="1"/>
              <a:t>Argou</a:t>
            </a:r>
            <a:r>
              <a:rPr lang="en-US" sz="2000" dirty="0"/>
              <a:t>-Cardozo and F </a:t>
            </a:r>
            <a:r>
              <a:rPr lang="en-US" sz="2000" dirty="0" err="1"/>
              <a:t>Zeidán-Chuliá</a:t>
            </a:r>
            <a:r>
              <a:rPr lang="en-US" sz="2000" dirty="0"/>
              <a:t>. Med. Sci. 2018; 6: 29.  </a:t>
            </a:r>
          </a:p>
        </p:txBody>
      </p:sp>
      <p:sp>
        <p:nvSpPr>
          <p:cNvPr id="2" name="Title 1"/>
          <p:cNvSpPr>
            <a:spLocks noGrp="1"/>
          </p:cNvSpPr>
          <p:nvPr>
            <p:ph type="title"/>
          </p:nvPr>
        </p:nvSpPr>
        <p:spPr>
          <a:xfrm>
            <a:off x="457200" y="-31374"/>
            <a:ext cx="8229600" cy="1143000"/>
          </a:xfrm>
        </p:spPr>
        <p:txBody>
          <a:bodyPr/>
          <a:lstStyle/>
          <a:p>
            <a:r>
              <a:rPr lang="en-US" b="1" dirty="0" smtClean="0"/>
              <a:t>Glyphosate, Pathogens, Autism</a:t>
            </a:r>
            <a:r>
              <a:rPr lang="en-US" b="1" dirty="0" smtClean="0">
                <a:solidFill>
                  <a:srgbClr val="FF0000"/>
                </a:solidFill>
              </a:rPr>
              <a:t>*</a:t>
            </a:r>
            <a:endParaRPr lang="en-US" b="1" dirty="0">
              <a:solidFill>
                <a:srgbClr val="FF0000"/>
              </a:solidFill>
            </a:endParaRPr>
          </a:p>
        </p:txBody>
      </p:sp>
      <p:sp>
        <p:nvSpPr>
          <p:cNvPr id="7" name="Title 1"/>
          <p:cNvSpPr txBox="1">
            <a:spLocks/>
          </p:cNvSpPr>
          <p:nvPr/>
        </p:nvSpPr>
        <p:spPr>
          <a:xfrm>
            <a:off x="575298" y="2201098"/>
            <a:ext cx="7765103" cy="216430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t>A new paper </a:t>
            </a:r>
            <a:r>
              <a:rPr lang="en-US" sz="2800" i="1" dirty="0"/>
              <a:t>In Press </a:t>
            </a:r>
            <a:r>
              <a:rPr lang="en-US" sz="2800" dirty="0"/>
              <a:t>from the </a:t>
            </a:r>
            <a:r>
              <a:rPr lang="en-US" sz="2800" dirty="0" err="1"/>
              <a:t>Ramazzini</a:t>
            </a:r>
            <a:r>
              <a:rPr lang="en-US" sz="2800" dirty="0"/>
              <a:t> </a:t>
            </a:r>
            <a:r>
              <a:rPr lang="en-US" sz="2800" dirty="0" smtClean="0"/>
              <a:t>Institute </a:t>
            </a:r>
            <a:r>
              <a:rPr lang="en-US" sz="2800" dirty="0"/>
              <a:t>in Italy showed that the gut </a:t>
            </a:r>
            <a:r>
              <a:rPr lang="en-US" sz="2800" dirty="0" err="1"/>
              <a:t>microbiome</a:t>
            </a:r>
            <a:r>
              <a:rPr lang="en-US" sz="2800" dirty="0"/>
              <a:t> was disrupted in rats exposed to "safe" levels of glyphosate.</a:t>
            </a:r>
            <a:endParaRPr lang="en-US" sz="2800" dirty="0" smtClean="0"/>
          </a:p>
        </p:txBody>
      </p:sp>
    </p:spTree>
    <p:extLst>
      <p:ext uri="{BB962C8B-B14F-4D97-AF65-F5344CB8AC3E}">
        <p14:creationId xmlns:p14="http://schemas.microsoft.com/office/powerpoint/2010/main" val="39062779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t>
            </a:r>
            <a:r>
              <a:rPr lang="en-US" b="1" dirty="0" smtClean="0"/>
              <a:t>vidence Linking </a:t>
            </a:r>
            <a:r>
              <a:rPr lang="en-US" b="1" dirty="0"/>
              <a:t>A</a:t>
            </a:r>
            <a:r>
              <a:rPr lang="en-US" b="1" dirty="0" smtClean="0"/>
              <a:t>utism to </a:t>
            </a:r>
            <a:br>
              <a:rPr lang="en-US" b="1" dirty="0" smtClean="0"/>
            </a:br>
            <a:r>
              <a:rPr lang="en-US" b="1" dirty="0" smtClean="0"/>
              <a:t>Clostridia Overgrowth</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14 autistic children with gut </a:t>
            </a:r>
            <a:r>
              <a:rPr lang="en-US" dirty="0" smtClean="0"/>
              <a:t>disorder </a:t>
            </a:r>
            <a:r>
              <a:rPr lang="en-US" dirty="0"/>
              <a:t>compared to 21 controls</a:t>
            </a:r>
          </a:p>
          <a:p>
            <a:r>
              <a:rPr lang="en-US" dirty="0"/>
              <a:t>Significant increase in </a:t>
            </a:r>
            <a:r>
              <a:rPr lang="en-US" i="1" dirty="0">
                <a:solidFill>
                  <a:srgbClr val="FF0000"/>
                </a:solidFill>
              </a:rPr>
              <a:t>Clostridia</a:t>
            </a:r>
            <a:r>
              <a:rPr lang="en-US" dirty="0">
                <a:solidFill>
                  <a:srgbClr val="FF0000"/>
                </a:solidFill>
              </a:rPr>
              <a:t> </a:t>
            </a:r>
            <a:r>
              <a:rPr lang="en-US" dirty="0"/>
              <a:t>species in the gut in autistic </a:t>
            </a:r>
            <a:r>
              <a:rPr lang="en-US" dirty="0" smtClean="0"/>
              <a:t>children</a:t>
            </a:r>
          </a:p>
          <a:p>
            <a:r>
              <a:rPr lang="en-US" dirty="0" smtClean="0"/>
              <a:t>Associated with reduced tryptophan levels and increased expression of inflammatory markers </a:t>
            </a:r>
          </a:p>
          <a:p>
            <a:pPr lvl="1"/>
            <a:r>
              <a:rPr lang="en-US" dirty="0" smtClean="0"/>
              <a:t>Tryptophan </a:t>
            </a:r>
            <a:r>
              <a:rPr lang="en-US" dirty="0"/>
              <a:t>is a product of the </a:t>
            </a:r>
            <a:r>
              <a:rPr lang="en-US" dirty="0" err="1" smtClean="0"/>
              <a:t>shikimate</a:t>
            </a:r>
            <a:r>
              <a:rPr lang="en-US" dirty="0" smtClean="0"/>
              <a:t> </a:t>
            </a:r>
            <a:r>
              <a:rPr lang="en-US" dirty="0"/>
              <a:t>pathway, which glyphosate </a:t>
            </a:r>
            <a:r>
              <a:rPr lang="en-US" dirty="0" smtClean="0"/>
              <a:t>blocks</a:t>
            </a:r>
          </a:p>
          <a:p>
            <a:pPr lvl="1"/>
            <a:r>
              <a:rPr lang="en-US" dirty="0" smtClean="0"/>
              <a:t>Macrophages in inflamed tissue take up tryptophan, reducing bioavailability to the brain</a:t>
            </a:r>
            <a:endParaRPr lang="en-US" dirty="0"/>
          </a:p>
          <a:p>
            <a:r>
              <a:rPr lang="en-US" dirty="0"/>
              <a:t>Proposed role for antibiotics</a:t>
            </a:r>
          </a:p>
          <a:p>
            <a:pPr lvl="1"/>
            <a:r>
              <a:rPr lang="en-US" dirty="0"/>
              <a:t>Glyphosate is a patented antimicrobial agent (2010)</a:t>
            </a:r>
          </a:p>
          <a:p>
            <a:endParaRPr lang="en-US" dirty="0"/>
          </a:p>
        </p:txBody>
      </p:sp>
      <p:sp>
        <p:nvSpPr>
          <p:cNvPr id="4" name="TextBox 3"/>
          <p:cNvSpPr txBox="1"/>
          <p:nvPr/>
        </p:nvSpPr>
        <p:spPr>
          <a:xfrm>
            <a:off x="206299" y="6368534"/>
            <a:ext cx="8937701" cy="369332"/>
          </a:xfrm>
          <a:prstGeom prst="rect">
            <a:avLst/>
          </a:prstGeom>
          <a:noFill/>
        </p:spPr>
        <p:txBody>
          <a:bodyPr wrap="none" rtlCol="0">
            <a:spAutoFit/>
          </a:bodyPr>
          <a:lstStyle/>
          <a:p>
            <a:r>
              <a:rPr lang="en-US" dirty="0">
                <a:solidFill>
                  <a:srgbClr val="FF0000"/>
                </a:solidFill>
              </a:rPr>
              <a:t>*</a:t>
            </a:r>
            <a:r>
              <a:rPr lang="en-US" dirty="0"/>
              <a:t>RA Luna et al., Cellular and Molecular Gastroenterology and </a:t>
            </a:r>
            <a:r>
              <a:rPr lang="en-US" dirty="0" err="1"/>
              <a:t>Hepatology</a:t>
            </a:r>
            <a:r>
              <a:rPr lang="en-US" dirty="0"/>
              <a:t> 2017;3(2): 218-</a:t>
            </a:r>
            <a:r>
              <a:rPr lang="en-US" dirty="0" smtClean="0"/>
              <a:t>230</a:t>
            </a:r>
            <a:endParaRPr lang="en-US" dirty="0"/>
          </a:p>
        </p:txBody>
      </p:sp>
    </p:spTree>
    <p:extLst>
      <p:ext uri="{BB962C8B-B14F-4D97-AF65-F5344CB8AC3E}">
        <p14:creationId xmlns:p14="http://schemas.microsoft.com/office/powerpoint/2010/main" val="29171065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881260"/>
          </a:xfrm>
          <a:prstGeom prst="rect">
            <a:avLst/>
          </a:prstGeom>
        </p:spPr>
      </p:pic>
      <p:sp>
        <p:nvSpPr>
          <p:cNvPr id="3" name="Content Placeholder 2"/>
          <p:cNvSpPr>
            <a:spLocks noGrp="1"/>
          </p:cNvSpPr>
          <p:nvPr>
            <p:ph idx="1"/>
          </p:nvPr>
        </p:nvSpPr>
        <p:spPr>
          <a:xfrm>
            <a:off x="457200" y="2844800"/>
            <a:ext cx="8229600" cy="4013200"/>
          </a:xfrm>
        </p:spPr>
        <p:txBody>
          <a:bodyPr>
            <a:normAutofit fontScale="92500" lnSpcReduction="10000"/>
          </a:bodyPr>
          <a:lstStyle/>
          <a:p>
            <a:r>
              <a:rPr lang="en-US" dirty="0" smtClean="0"/>
              <a:t>Triplets: two boys, one girl. Both boys have autism and girl has seizure disorder</a:t>
            </a:r>
          </a:p>
          <a:p>
            <a:r>
              <a:rPr lang="en-US" dirty="0" smtClean="0"/>
              <a:t>Very high levels of glyphosate in urine in all three</a:t>
            </a:r>
          </a:p>
          <a:p>
            <a:r>
              <a:rPr lang="en-US" i="1" dirty="0" smtClean="0">
                <a:solidFill>
                  <a:srgbClr val="FF0000"/>
                </a:solidFill>
              </a:rPr>
              <a:t>Clostridia</a:t>
            </a:r>
            <a:r>
              <a:rPr lang="en-US" dirty="0" smtClean="0">
                <a:solidFill>
                  <a:srgbClr val="FF0000"/>
                </a:solidFill>
              </a:rPr>
              <a:t> </a:t>
            </a:r>
            <a:r>
              <a:rPr lang="en-US" dirty="0" smtClean="0"/>
              <a:t>overgrowth due to glyphosate disruption of gut microbes</a:t>
            </a:r>
          </a:p>
          <a:p>
            <a:pPr lvl="1"/>
            <a:r>
              <a:rPr lang="en-US" dirty="0" smtClean="0"/>
              <a:t>Clostridia produce toxins HPHPA </a:t>
            </a:r>
            <a:r>
              <a:rPr lang="en-US" dirty="0"/>
              <a:t>and p-</a:t>
            </a:r>
            <a:r>
              <a:rPr lang="en-US" dirty="0" smtClean="0"/>
              <a:t>cresol, which </a:t>
            </a:r>
            <a:r>
              <a:rPr lang="en-US" dirty="0"/>
              <a:t>block the conversion of dopamine to norepinephrine</a:t>
            </a:r>
            <a:r>
              <a:rPr lang="en-US" dirty="0" smtClean="0"/>
              <a:t>.</a:t>
            </a:r>
          </a:p>
          <a:p>
            <a:pPr lvl="1"/>
            <a:r>
              <a:rPr lang="en-US" dirty="0" smtClean="0"/>
              <a:t>Damage to neurons in the brain through oxidative stress </a:t>
            </a:r>
            <a:endParaRPr lang="en-US" dirty="0"/>
          </a:p>
          <a:p>
            <a:endParaRPr lang="en-US" dirty="0"/>
          </a:p>
        </p:txBody>
      </p:sp>
      <p:sp>
        <p:nvSpPr>
          <p:cNvPr id="6" name="TextBox 5"/>
          <p:cNvSpPr txBox="1"/>
          <p:nvPr/>
        </p:nvSpPr>
        <p:spPr>
          <a:xfrm>
            <a:off x="3477217" y="6470134"/>
            <a:ext cx="5429241" cy="400110"/>
          </a:xfrm>
          <a:prstGeom prst="rect">
            <a:avLst/>
          </a:prstGeom>
          <a:noFill/>
        </p:spPr>
        <p:txBody>
          <a:bodyPr wrap="none" rtlCol="0">
            <a:spAutoFit/>
          </a:bodyPr>
          <a:lstStyle/>
          <a:p>
            <a:r>
              <a:rPr lang="it-IT" sz="2000" dirty="0">
                <a:solidFill>
                  <a:srgbClr val="FF0000"/>
                </a:solidFill>
              </a:rPr>
              <a:t>*</a:t>
            </a:r>
            <a:r>
              <a:rPr lang="it-IT" sz="2000" dirty="0" err="1"/>
              <a:t>W</a:t>
            </a:r>
            <a:r>
              <a:rPr lang="it-IT" sz="2000" dirty="0"/>
              <a:t>. Shaw. Integrative Medicine 2017;16(1);50-57.</a:t>
            </a:r>
            <a:endParaRPr lang="en-US" sz="2000" dirty="0"/>
          </a:p>
        </p:txBody>
      </p:sp>
      <p:sp>
        <p:nvSpPr>
          <p:cNvPr id="7" name="TextBox 6"/>
          <p:cNvSpPr txBox="1"/>
          <p:nvPr/>
        </p:nvSpPr>
        <p:spPr>
          <a:xfrm>
            <a:off x="2150532" y="1959802"/>
            <a:ext cx="337953" cy="461665"/>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8578236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Myosin in the Gut</a:t>
            </a:r>
            <a:endParaRPr lang="en-US" b="1"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Myosin is a motor protein found in high levels in skeletal muscles</a:t>
            </a:r>
          </a:p>
          <a:p>
            <a:r>
              <a:rPr lang="en-US" dirty="0" smtClean="0"/>
              <a:t>Myosin is also essential for gut motility (peristalsis) and for the release of bile acids into the upper intestine</a:t>
            </a:r>
          </a:p>
          <a:p>
            <a:r>
              <a:rPr lang="en-US" dirty="0" smtClean="0"/>
              <a:t>Myosin contains a highly conserved glycine at position 699</a:t>
            </a:r>
            <a:r>
              <a:rPr lang="en-US" dirty="0" smtClean="0">
                <a:solidFill>
                  <a:srgbClr val="FF0000"/>
                </a:solidFill>
              </a:rPr>
              <a:t>*</a:t>
            </a:r>
          </a:p>
          <a:p>
            <a:pPr lvl="1"/>
            <a:r>
              <a:rPr lang="en-US" dirty="0" smtClean="0"/>
              <a:t>If this is changed to alanine, the </a:t>
            </a:r>
            <a:r>
              <a:rPr lang="en-US" dirty="0" smtClean="0"/>
              <a:t>protein’s </a:t>
            </a:r>
            <a:r>
              <a:rPr lang="en-US" dirty="0" smtClean="0"/>
              <a:t>contractile ability is reduced to less than 1%.</a:t>
            </a:r>
          </a:p>
          <a:p>
            <a:r>
              <a:rPr lang="en-US" dirty="0" smtClean="0"/>
              <a:t>Glyphosate has been shown in fish studies to suppress myosin expression</a:t>
            </a:r>
            <a:r>
              <a:rPr lang="en-US" dirty="0" smtClean="0">
                <a:solidFill>
                  <a:srgbClr val="FF0000"/>
                </a:solidFill>
              </a:rPr>
              <a:t>**</a:t>
            </a:r>
            <a:endParaRPr lang="en-US" dirty="0">
              <a:solidFill>
                <a:srgbClr val="FF0000"/>
              </a:solidFill>
            </a:endParaRPr>
          </a:p>
        </p:txBody>
      </p:sp>
      <p:sp>
        <p:nvSpPr>
          <p:cNvPr id="4" name="TextBox 3"/>
          <p:cNvSpPr txBox="1"/>
          <p:nvPr/>
        </p:nvSpPr>
        <p:spPr>
          <a:xfrm>
            <a:off x="962401" y="6163231"/>
            <a:ext cx="7073796" cy="646331"/>
          </a:xfrm>
          <a:prstGeom prst="rect">
            <a:avLst/>
          </a:prstGeom>
          <a:noFill/>
        </p:spPr>
        <p:txBody>
          <a:bodyPr wrap="none" rtlCol="0">
            <a:spAutoFit/>
          </a:bodyPr>
          <a:lstStyle/>
          <a:p>
            <a:r>
              <a:rPr lang="en-US" dirty="0" smtClean="0">
                <a:solidFill>
                  <a:srgbClr val="FF0000"/>
                </a:solidFill>
              </a:rPr>
              <a:t>*</a:t>
            </a:r>
            <a:r>
              <a:rPr lang="en-US" dirty="0" smtClean="0"/>
              <a:t>F </a:t>
            </a:r>
            <a:r>
              <a:rPr lang="en-US" dirty="0" err="1"/>
              <a:t>Kinose</a:t>
            </a:r>
            <a:r>
              <a:rPr lang="en-US" dirty="0"/>
              <a:t> et al. The Journal of Cell Biology 1996;134(4): 895-909. </a:t>
            </a:r>
            <a:endParaRPr lang="en-US" dirty="0" smtClean="0"/>
          </a:p>
          <a:p>
            <a:r>
              <a:rPr lang="en-US" dirty="0" smtClean="0">
                <a:solidFill>
                  <a:srgbClr val="FF0000"/>
                </a:solidFill>
              </a:rPr>
              <a:t>**</a:t>
            </a:r>
            <a:r>
              <a:rPr lang="en-US" dirty="0" smtClean="0"/>
              <a:t>Ana </a:t>
            </a:r>
            <a:r>
              <a:rPr lang="en-US" dirty="0"/>
              <a:t>Paula </a:t>
            </a:r>
            <a:r>
              <a:rPr lang="en-US" dirty="0" err="1"/>
              <a:t>Rezende</a:t>
            </a:r>
            <a:r>
              <a:rPr lang="en-US" dirty="0"/>
              <a:t> dos Santos et al., Chemosphere 2017;168:933e943.</a:t>
            </a:r>
          </a:p>
        </p:txBody>
      </p:sp>
    </p:spTree>
    <p:extLst>
      <p:ext uri="{BB962C8B-B14F-4D97-AF65-F5344CB8AC3E}">
        <p14:creationId xmlns:p14="http://schemas.microsoft.com/office/powerpoint/2010/main" val="40198132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Myosin in the Gut</a:t>
            </a:r>
            <a:endParaRPr lang="en-US" b="1"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Myosin is a motor protein found in high levels in skeletal muscles</a:t>
            </a:r>
          </a:p>
          <a:p>
            <a:r>
              <a:rPr lang="en-US" dirty="0" smtClean="0"/>
              <a:t>Myosin is also essential for gut motility (peristalsis) and for the release of bile acids into the upper intestine</a:t>
            </a:r>
          </a:p>
          <a:p>
            <a:r>
              <a:rPr lang="en-US" dirty="0" smtClean="0"/>
              <a:t>Myosin contains a highly conserved glycine at position 699</a:t>
            </a:r>
            <a:r>
              <a:rPr lang="en-US" dirty="0" smtClean="0">
                <a:solidFill>
                  <a:srgbClr val="FF0000"/>
                </a:solidFill>
              </a:rPr>
              <a:t>*</a:t>
            </a:r>
          </a:p>
          <a:p>
            <a:pPr lvl="1"/>
            <a:r>
              <a:rPr lang="en-US" dirty="0" smtClean="0"/>
              <a:t>If this is changed to alanine, the proteins’ contractile ability is reduced to less than 1%.</a:t>
            </a:r>
          </a:p>
          <a:p>
            <a:r>
              <a:rPr lang="en-US" dirty="0" smtClean="0"/>
              <a:t>Glyphosate has been shown in fish studies to suppress myosin expression</a:t>
            </a:r>
            <a:r>
              <a:rPr lang="en-US" dirty="0" smtClean="0">
                <a:solidFill>
                  <a:srgbClr val="FF0000"/>
                </a:solidFill>
              </a:rPr>
              <a:t>**</a:t>
            </a:r>
            <a:endParaRPr lang="en-US" dirty="0">
              <a:solidFill>
                <a:srgbClr val="FF0000"/>
              </a:solidFill>
            </a:endParaRPr>
          </a:p>
        </p:txBody>
      </p:sp>
      <p:sp>
        <p:nvSpPr>
          <p:cNvPr id="4" name="TextBox 3"/>
          <p:cNvSpPr txBox="1"/>
          <p:nvPr/>
        </p:nvSpPr>
        <p:spPr>
          <a:xfrm>
            <a:off x="962401" y="6163231"/>
            <a:ext cx="7355850" cy="400110"/>
          </a:xfrm>
          <a:prstGeom prst="rect">
            <a:avLst/>
          </a:prstGeom>
          <a:noFill/>
        </p:spPr>
        <p:txBody>
          <a:bodyPr wrap="none" rtlCol="0">
            <a:spAutoFit/>
          </a:bodyPr>
          <a:lstStyle/>
          <a:p>
            <a:r>
              <a:rPr lang="en-US" sz="2000" dirty="0" smtClean="0">
                <a:solidFill>
                  <a:srgbClr val="FF0000"/>
                </a:solidFill>
              </a:rPr>
              <a:t>*</a:t>
            </a:r>
            <a:r>
              <a:rPr lang="en-US" sz="2000" dirty="0" smtClean="0"/>
              <a:t>AC </a:t>
            </a:r>
            <a:r>
              <a:rPr lang="en-US" sz="2000" dirty="0" err="1"/>
              <a:t>Dukowicz</a:t>
            </a:r>
            <a:r>
              <a:rPr lang="en-US" sz="2000" dirty="0"/>
              <a:t> et al. </a:t>
            </a:r>
            <a:r>
              <a:rPr lang="en-US" sz="2000" dirty="0" err="1"/>
              <a:t>Gastroenterol</a:t>
            </a:r>
            <a:r>
              <a:rPr lang="en-US" sz="2000" dirty="0"/>
              <a:t> </a:t>
            </a:r>
            <a:r>
              <a:rPr lang="en-US" sz="2000" dirty="0" err="1"/>
              <a:t>Hepatol</a:t>
            </a:r>
            <a:r>
              <a:rPr lang="en-US" sz="2000" dirty="0"/>
              <a:t> (N Y) 2007; 3(2): 112-122.</a:t>
            </a:r>
          </a:p>
        </p:txBody>
      </p:sp>
      <p:sp>
        <p:nvSpPr>
          <p:cNvPr id="5" name="Title 1"/>
          <p:cNvSpPr txBox="1">
            <a:spLocks/>
          </p:cNvSpPr>
          <p:nvPr/>
        </p:nvSpPr>
        <p:spPr>
          <a:xfrm>
            <a:off x="774917" y="2018234"/>
            <a:ext cx="7353082" cy="2164300"/>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SIBO (Small Intestinal Bacterial Overgrowth)        is associated with impaired peristalsis</a:t>
            </a:r>
            <a:r>
              <a:rPr lang="en-US" sz="2800" dirty="0">
                <a:solidFill>
                  <a:srgbClr val="FF0000"/>
                </a:solidFill>
              </a:rPr>
              <a:t>*</a:t>
            </a:r>
            <a:endParaRPr lang="en-US" sz="2800" dirty="0" smtClean="0"/>
          </a:p>
        </p:txBody>
      </p:sp>
    </p:spTree>
    <p:extLst>
      <p:ext uri="{BB962C8B-B14F-4D97-AF65-F5344CB8AC3E}">
        <p14:creationId xmlns:p14="http://schemas.microsoft.com/office/powerpoint/2010/main" val="27963474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39"/>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118531" y="925880"/>
            <a:ext cx="8737601" cy="5796654"/>
          </a:xfrm>
        </p:spPr>
        <p:txBody>
          <a:bodyPr>
            <a:normAutofit fontScale="85000" lnSpcReduction="10000"/>
          </a:bodyPr>
          <a:lstStyle/>
          <a:p>
            <a:r>
              <a:rPr lang="en-US" dirty="0" smtClean="0"/>
              <a:t>Glyphosate contamination in food proteins makes them hard to break down</a:t>
            </a:r>
          </a:p>
          <a:p>
            <a:pPr lvl="1"/>
            <a:r>
              <a:rPr lang="en-US" dirty="0" smtClean="0"/>
              <a:t>This leads to autoimmune disease</a:t>
            </a:r>
          </a:p>
          <a:p>
            <a:r>
              <a:rPr lang="en-US" dirty="0" smtClean="0"/>
              <a:t>Digestive enzymes are contaminated with glyphosate  </a:t>
            </a:r>
          </a:p>
          <a:p>
            <a:pPr lvl="1"/>
            <a:r>
              <a:rPr lang="en-US" dirty="0" smtClean="0"/>
              <a:t>Undigested proteins induce Celiac disease and leaky gut</a:t>
            </a:r>
          </a:p>
          <a:p>
            <a:r>
              <a:rPr lang="en-US" dirty="0"/>
              <a:t>Glyphosate is a key factor in the emergence of antibiotic resistant </a:t>
            </a:r>
            <a:r>
              <a:rPr lang="en-US" dirty="0" smtClean="0"/>
              <a:t>pathogens</a:t>
            </a:r>
          </a:p>
          <a:p>
            <a:r>
              <a:rPr lang="en-US" dirty="0" smtClean="0"/>
              <a:t>The BTBR mouse model of autism is consistent with glyphosate damage in the gut</a:t>
            </a:r>
          </a:p>
          <a:p>
            <a:r>
              <a:rPr lang="en-US" dirty="0" smtClean="0"/>
              <a:t>Glyphosate promotes Clostridia overgrowth</a:t>
            </a:r>
          </a:p>
          <a:p>
            <a:pPr lvl="1"/>
            <a:r>
              <a:rPr lang="en-US" dirty="0" smtClean="0"/>
              <a:t>This induces inflammatory bowel disease, an epidemic today</a:t>
            </a:r>
          </a:p>
          <a:p>
            <a:pPr lvl="1"/>
            <a:r>
              <a:rPr lang="en-US" dirty="0" smtClean="0"/>
              <a:t>Autism has been linked to Clostridia overgrowth</a:t>
            </a:r>
          </a:p>
          <a:p>
            <a:pPr lvl="1"/>
            <a:r>
              <a:rPr lang="en-US" dirty="0" smtClean="0"/>
              <a:t>Clostridia release toxins that induce an inflammatory  response</a:t>
            </a:r>
          </a:p>
          <a:p>
            <a:pPr marL="0" indent="0">
              <a:buNone/>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1159522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Autism and the Gut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“Prospective</a:t>
            </a:r>
            <a:r>
              <a:rPr lang="en-US" dirty="0"/>
              <a:t>, controlled studies suggest that as many as 70% of autistic children exhibit chronic GI-related symptoms [1,5,6] including diarrhea, laxative-dependent </a:t>
            </a:r>
            <a:r>
              <a:rPr lang="en-US" dirty="0" smtClean="0"/>
              <a:t>constipation</a:t>
            </a:r>
            <a:r>
              <a:rPr lang="en-US" dirty="0"/>
              <a:t>, </a:t>
            </a:r>
            <a:r>
              <a:rPr lang="en-US" dirty="0" smtClean="0"/>
              <a:t>abdominal distension, failure to thrive, weight loss, feeding problems, and abdominal pain related to extreme irritability, aggression, and self-injury.” </a:t>
            </a:r>
            <a:endParaRPr lang="en-US" dirty="0"/>
          </a:p>
          <a:p>
            <a:endParaRPr lang="en-US" dirty="0"/>
          </a:p>
        </p:txBody>
      </p:sp>
      <p:sp>
        <p:nvSpPr>
          <p:cNvPr id="4" name="TextBox 3"/>
          <p:cNvSpPr txBox="1"/>
          <p:nvPr/>
        </p:nvSpPr>
        <p:spPr>
          <a:xfrm>
            <a:off x="762000" y="6126163"/>
            <a:ext cx="5729428" cy="400110"/>
          </a:xfrm>
          <a:prstGeom prst="rect">
            <a:avLst/>
          </a:prstGeom>
          <a:noFill/>
        </p:spPr>
        <p:txBody>
          <a:bodyPr wrap="none" rtlCol="0">
            <a:spAutoFit/>
          </a:bodyPr>
          <a:lstStyle/>
          <a:p>
            <a:r>
              <a:rPr lang="en-US" sz="2000" dirty="0">
                <a:solidFill>
                  <a:srgbClr val="FF0000"/>
                </a:solidFill>
              </a:rPr>
              <a:t>*</a:t>
            </a:r>
            <a:r>
              <a:rPr lang="en-US" sz="2000" dirty="0"/>
              <a:t>SJ Walker et al. PLOS One March 2013; 8(3):e58058.</a:t>
            </a:r>
          </a:p>
        </p:txBody>
      </p:sp>
    </p:spTree>
    <p:extLst>
      <p:ext uri="{BB962C8B-B14F-4D97-AF65-F5344CB8AC3E}">
        <p14:creationId xmlns:p14="http://schemas.microsoft.com/office/powerpoint/2010/main" val="35471670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leakyGut.jpg"/>
          <p:cNvPicPr>
            <a:picLocks noChangeAspect="1"/>
          </p:cNvPicPr>
          <p:nvPr/>
        </p:nvPicPr>
        <p:blipFill>
          <a:blip r:embed="rId3">
            <a:extLst>
              <a:ext uri="{28A0092B-C50C-407E-A947-70E740481C1C}">
                <a14:useLocalDpi xmlns:a14="http://schemas.microsoft.com/office/drawing/2010/main" val="0"/>
              </a:ext>
            </a:extLst>
          </a:blip>
          <a:srcRect l="-24147" r="-24147"/>
          <a:stretch>
            <a:fillRect/>
          </a:stretch>
        </p:blipFill>
        <p:spPr>
          <a:xfrm>
            <a:off x="-232496" y="592667"/>
            <a:ext cx="9975968" cy="5486399"/>
          </a:xfrm>
          <a:prstGeom prst="rect">
            <a:avLst/>
          </a:prstGeom>
        </p:spPr>
      </p:pic>
    </p:spTree>
    <p:extLst>
      <p:ext uri="{BB962C8B-B14F-4D97-AF65-F5344CB8AC3E}">
        <p14:creationId xmlns:p14="http://schemas.microsoft.com/office/powerpoint/2010/main" val="18997742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and the Gut: </a:t>
            </a:r>
            <a:br>
              <a:rPr lang="en-US" b="1" dirty="0" smtClean="0"/>
            </a:br>
            <a:r>
              <a:rPr lang="en-US" b="1" dirty="0" smtClean="0"/>
              <a:t>Pathogen Overgrowth</a:t>
            </a:r>
            <a:endParaRPr lang="en-US" b="1" dirty="0"/>
          </a:p>
        </p:txBody>
      </p:sp>
      <p:sp>
        <p:nvSpPr>
          <p:cNvPr id="3" name="Content Placeholder 2"/>
          <p:cNvSpPr>
            <a:spLocks noGrp="1"/>
          </p:cNvSpPr>
          <p:nvPr>
            <p:ph idx="1"/>
          </p:nvPr>
        </p:nvSpPr>
        <p:spPr/>
        <p:txBody>
          <a:bodyPr/>
          <a:lstStyle/>
          <a:p>
            <a:r>
              <a:rPr lang="en-US" dirty="0" smtClean="0"/>
              <a:t>Glyphosate is an antimicrobial agent that preferentially kills beneficial microbes, allowing pathogens to flourish in the gut</a:t>
            </a:r>
            <a:r>
              <a:rPr lang="en-US" dirty="0" smtClean="0">
                <a:solidFill>
                  <a:srgbClr val="FF0000"/>
                </a:solidFill>
              </a:rPr>
              <a:t>*</a:t>
            </a:r>
          </a:p>
          <a:p>
            <a:r>
              <a:rPr lang="en-US" dirty="0" smtClean="0"/>
              <a:t>Immune cells invade the gut and release inflammatory cytokines </a:t>
            </a:r>
          </a:p>
          <a:p>
            <a:pPr lvl="1"/>
            <a:r>
              <a:rPr lang="en-US" dirty="0" smtClean="0"/>
              <a:t>This causes increased risk to inflammatory bowel diseases such as </a:t>
            </a:r>
            <a:r>
              <a:rPr lang="en-US" dirty="0" err="1" smtClean="0"/>
              <a:t>Crohn’s</a:t>
            </a:r>
            <a:r>
              <a:rPr lang="en-US" dirty="0" smtClean="0"/>
              <a:t> and ulcerative colitis</a:t>
            </a:r>
          </a:p>
        </p:txBody>
      </p:sp>
      <p:sp>
        <p:nvSpPr>
          <p:cNvPr id="4" name="TextBox 3"/>
          <p:cNvSpPr txBox="1"/>
          <p:nvPr/>
        </p:nvSpPr>
        <p:spPr>
          <a:xfrm>
            <a:off x="1833252" y="6178428"/>
            <a:ext cx="6547586" cy="461665"/>
          </a:xfrm>
          <a:prstGeom prst="rect">
            <a:avLst/>
          </a:prstGeom>
          <a:noFill/>
        </p:spPr>
        <p:txBody>
          <a:bodyPr wrap="none" rtlCol="0">
            <a:spAutoFit/>
          </a:bodyPr>
          <a:lstStyle/>
          <a:p>
            <a:r>
              <a:rPr lang="en-US" sz="2400" dirty="0">
                <a:solidFill>
                  <a:srgbClr val="FF0000"/>
                </a:solidFill>
              </a:rPr>
              <a:t>*</a:t>
            </a:r>
            <a:r>
              <a:rPr lang="en-US" sz="2400" dirty="0"/>
              <a:t> </a:t>
            </a:r>
            <a:r>
              <a:rPr lang="en-US" sz="2400" dirty="0" err="1"/>
              <a:t>Samsel</a:t>
            </a:r>
            <a:r>
              <a:rPr lang="en-US" sz="2400" dirty="0"/>
              <a:t> and Seneff. Entropy 2013; 15: 1416-1463.</a:t>
            </a:r>
          </a:p>
        </p:txBody>
      </p:sp>
    </p:spTree>
    <p:extLst>
      <p:ext uri="{BB962C8B-B14F-4D97-AF65-F5344CB8AC3E}">
        <p14:creationId xmlns:p14="http://schemas.microsoft.com/office/powerpoint/2010/main" val="2112335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_beneficial_pathogens.jpg"/>
          <p:cNvPicPr>
            <a:picLocks noGrp="1" noChangeAspect="1"/>
          </p:cNvPicPr>
          <p:nvPr>
            <p:ph idx="1"/>
          </p:nvPr>
        </p:nvPicPr>
        <p:blipFill>
          <a:blip r:embed="rId3">
            <a:extLst>
              <a:ext uri="{28A0092B-C50C-407E-A947-70E740481C1C}">
                <a14:useLocalDpi xmlns:a14="http://schemas.microsoft.com/office/drawing/2010/main" val="0"/>
              </a:ext>
            </a:extLst>
          </a:blip>
          <a:srcRect l="-16784" r="-16784"/>
          <a:stretch>
            <a:fillRect/>
          </a:stretch>
        </p:blipFill>
        <p:spPr>
          <a:xfrm>
            <a:off x="-196125" y="1134533"/>
            <a:ext cx="9729651" cy="5350933"/>
          </a:xfrm>
        </p:spPr>
      </p:pic>
      <p:sp>
        <p:nvSpPr>
          <p:cNvPr id="5" name="TextBox 4"/>
          <p:cNvSpPr txBox="1"/>
          <p:nvPr/>
        </p:nvSpPr>
        <p:spPr>
          <a:xfrm>
            <a:off x="5190598" y="6470134"/>
            <a:ext cx="3815430" cy="369332"/>
          </a:xfrm>
          <a:prstGeom prst="rect">
            <a:avLst/>
          </a:prstGeom>
          <a:noFill/>
        </p:spPr>
        <p:txBody>
          <a:bodyPr wrap="none" rtlCol="0">
            <a:spAutoFit/>
          </a:bodyPr>
          <a:lstStyle/>
          <a:p>
            <a:r>
              <a:rPr lang="en-US" dirty="0" smtClean="0">
                <a:solidFill>
                  <a:srgbClr val="FF0000"/>
                </a:solidFill>
              </a:rPr>
              <a:t>*</a:t>
            </a:r>
            <a:r>
              <a:rPr lang="en-US" dirty="0" smtClean="0"/>
              <a:t>Plot provided by Dr. Martin Michener</a:t>
            </a:r>
            <a:endParaRPr lang="en-US" dirty="0"/>
          </a:p>
        </p:txBody>
      </p:sp>
      <p:sp>
        <p:nvSpPr>
          <p:cNvPr id="8" name="TextBox 7"/>
          <p:cNvSpPr txBox="1"/>
          <p:nvPr/>
        </p:nvSpPr>
        <p:spPr>
          <a:xfrm>
            <a:off x="3666011" y="2819400"/>
            <a:ext cx="1395785" cy="461665"/>
          </a:xfrm>
          <a:prstGeom prst="rect">
            <a:avLst/>
          </a:prstGeom>
          <a:solidFill>
            <a:srgbClr val="FFFFFF"/>
          </a:solidFill>
        </p:spPr>
        <p:txBody>
          <a:bodyPr wrap="none" rtlCol="0">
            <a:spAutoFit/>
          </a:bodyPr>
          <a:lstStyle/>
          <a:p>
            <a:r>
              <a:rPr lang="en-US" sz="2400" b="1" dirty="0"/>
              <a:t>Clostridia</a:t>
            </a:r>
            <a:endParaRPr lang="en-US" b="1" dirty="0"/>
          </a:p>
        </p:txBody>
      </p:sp>
      <p:sp>
        <p:nvSpPr>
          <p:cNvPr id="9" name="TextBox 8"/>
          <p:cNvSpPr txBox="1"/>
          <p:nvPr/>
        </p:nvSpPr>
        <p:spPr>
          <a:xfrm>
            <a:off x="6707344" y="2857500"/>
            <a:ext cx="1596711" cy="461665"/>
          </a:xfrm>
          <a:prstGeom prst="rect">
            <a:avLst/>
          </a:prstGeom>
          <a:solidFill>
            <a:srgbClr val="FFFFFF"/>
          </a:solidFill>
        </p:spPr>
        <p:txBody>
          <a:bodyPr wrap="none" rtlCol="0">
            <a:spAutoFit/>
          </a:bodyPr>
          <a:lstStyle/>
          <a:p>
            <a:r>
              <a:rPr lang="en-US" sz="2400" b="1" dirty="0" smtClean="0"/>
              <a:t>Salmonella</a:t>
            </a:r>
            <a:endParaRPr lang="en-US" b="1" dirty="0"/>
          </a:p>
        </p:txBody>
      </p:sp>
      <p:sp>
        <p:nvSpPr>
          <p:cNvPr id="2" name="Title 1"/>
          <p:cNvSpPr>
            <a:spLocks noGrp="1"/>
          </p:cNvSpPr>
          <p:nvPr>
            <p:ph type="title"/>
          </p:nvPr>
        </p:nvSpPr>
        <p:spPr>
          <a:xfrm>
            <a:off x="457200" y="63581"/>
            <a:ext cx="8229600" cy="1143000"/>
          </a:xfrm>
        </p:spPr>
        <p:txBody>
          <a:bodyPr>
            <a:normAutofit fontScale="90000"/>
          </a:bodyPr>
          <a:lstStyle/>
          <a:p>
            <a:r>
              <a:rPr lang="en-US" b="1" dirty="0" smtClean="0"/>
              <a:t>Pathogen Overgrowth in Poultry Microbes Exposed to Glyphosate</a:t>
            </a:r>
            <a:r>
              <a:rPr lang="en-US" b="1" dirty="0" smtClean="0">
                <a:solidFill>
                  <a:srgbClr val="FF0000"/>
                </a:solidFill>
              </a:rPr>
              <a:t>*</a:t>
            </a:r>
            <a:endParaRPr lang="en-US" b="1" dirty="0">
              <a:solidFill>
                <a:srgbClr val="FF0000"/>
              </a:solidFill>
            </a:endParaRPr>
          </a:p>
        </p:txBody>
      </p:sp>
      <p:sp>
        <p:nvSpPr>
          <p:cNvPr id="10" name="TextBox 9"/>
          <p:cNvSpPr txBox="1"/>
          <p:nvPr/>
        </p:nvSpPr>
        <p:spPr>
          <a:xfrm>
            <a:off x="1244544" y="3458865"/>
            <a:ext cx="1978426" cy="461665"/>
          </a:xfrm>
          <a:prstGeom prst="rect">
            <a:avLst/>
          </a:prstGeom>
          <a:solidFill>
            <a:srgbClr val="FFFFFF"/>
          </a:solidFill>
        </p:spPr>
        <p:txBody>
          <a:bodyPr wrap="none" rtlCol="0">
            <a:spAutoFit/>
          </a:bodyPr>
          <a:lstStyle/>
          <a:p>
            <a:r>
              <a:rPr lang="en-US" sz="2400" b="1" dirty="0" err="1" smtClean="0"/>
              <a:t>Bifidobacteria</a:t>
            </a:r>
            <a:endParaRPr lang="en-US" b="1" dirty="0"/>
          </a:p>
        </p:txBody>
      </p:sp>
      <p:sp>
        <p:nvSpPr>
          <p:cNvPr id="11" name="Freeform 10"/>
          <p:cNvSpPr/>
          <p:nvPr/>
        </p:nvSpPr>
        <p:spPr>
          <a:xfrm>
            <a:off x="2496443" y="4760652"/>
            <a:ext cx="464809" cy="716057"/>
          </a:xfrm>
          <a:custGeom>
            <a:avLst/>
            <a:gdLst>
              <a:gd name="connsiteX0" fmla="*/ 145157 w 464809"/>
              <a:gd name="connsiteY0" fmla="*/ 31481 h 716057"/>
              <a:gd name="connsiteX1" fmla="*/ 9690 w 464809"/>
              <a:gd name="connsiteY1" fmla="*/ 505615 h 716057"/>
              <a:gd name="connsiteX2" fmla="*/ 416090 w 464809"/>
              <a:gd name="connsiteY2" fmla="*/ 708815 h 716057"/>
              <a:gd name="connsiteX3" fmla="*/ 449957 w 464809"/>
              <a:gd name="connsiteY3" fmla="*/ 268548 h 716057"/>
              <a:gd name="connsiteX4" fmla="*/ 348357 w 464809"/>
              <a:gd name="connsiteY4" fmla="*/ 65348 h 716057"/>
              <a:gd name="connsiteX5" fmla="*/ 145157 w 464809"/>
              <a:gd name="connsiteY5" fmla="*/ 31481 h 71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809" h="716057">
                <a:moveTo>
                  <a:pt x="145157" y="31481"/>
                </a:moveTo>
                <a:cubicBezTo>
                  <a:pt x="88712" y="104859"/>
                  <a:pt x="-35466" y="392726"/>
                  <a:pt x="9690" y="505615"/>
                </a:cubicBezTo>
                <a:cubicBezTo>
                  <a:pt x="54845" y="618504"/>
                  <a:pt x="342712" y="748326"/>
                  <a:pt x="416090" y="708815"/>
                </a:cubicBezTo>
                <a:cubicBezTo>
                  <a:pt x="489468" y="669304"/>
                  <a:pt x="461246" y="375792"/>
                  <a:pt x="449957" y="268548"/>
                </a:cubicBezTo>
                <a:cubicBezTo>
                  <a:pt x="438668" y="161304"/>
                  <a:pt x="399157" y="99215"/>
                  <a:pt x="348357" y="65348"/>
                </a:cubicBezTo>
                <a:cubicBezTo>
                  <a:pt x="297557" y="31481"/>
                  <a:pt x="201602" y="-41897"/>
                  <a:pt x="145157" y="31481"/>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12" name="Straight Arrow Connector 11"/>
          <p:cNvCxnSpPr/>
          <p:nvPr/>
        </p:nvCxnSpPr>
        <p:spPr>
          <a:xfrm>
            <a:off x="2353733" y="3920530"/>
            <a:ext cx="372534" cy="10917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7865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and the Gut: </a:t>
            </a:r>
            <a:br>
              <a:rPr lang="en-US" b="1" dirty="0" smtClean="0"/>
            </a:br>
            <a:r>
              <a:rPr lang="en-US" b="1" dirty="0" smtClean="0"/>
              <a:t>Digestive Enzymes </a:t>
            </a:r>
            <a:endParaRPr lang="en-US" b="1" dirty="0"/>
          </a:p>
        </p:txBody>
      </p:sp>
      <p:sp>
        <p:nvSpPr>
          <p:cNvPr id="3" name="Content Placeholder 2"/>
          <p:cNvSpPr>
            <a:spLocks noGrp="1"/>
          </p:cNvSpPr>
          <p:nvPr>
            <p:ph idx="1"/>
          </p:nvPr>
        </p:nvSpPr>
        <p:spPr>
          <a:xfrm>
            <a:off x="247815" y="1600200"/>
            <a:ext cx="8438985" cy="4525963"/>
          </a:xfrm>
        </p:spPr>
        <p:txBody>
          <a:bodyPr>
            <a:normAutofit/>
          </a:bodyPr>
          <a:lstStyle/>
          <a:p>
            <a:r>
              <a:rPr lang="en-US" dirty="0" smtClean="0"/>
              <a:t>Glyphosate has been found as a contaminant in digestive enzymes trypsin, pepsin and lipase</a:t>
            </a:r>
            <a:r>
              <a:rPr lang="en-US" dirty="0" smtClean="0">
                <a:solidFill>
                  <a:srgbClr val="FF0000"/>
                </a:solidFill>
              </a:rPr>
              <a:t>*</a:t>
            </a:r>
          </a:p>
          <a:p>
            <a:r>
              <a:rPr lang="en-US" dirty="0" smtClean="0"/>
              <a:t>Trypsin impairment prevents proteins like gluten in wheat from being digested</a:t>
            </a:r>
          </a:p>
          <a:p>
            <a:r>
              <a:rPr lang="en-US" dirty="0" smtClean="0"/>
              <a:t>Undigested proteins induce release of </a:t>
            </a:r>
            <a:r>
              <a:rPr lang="en-US" dirty="0" err="1" smtClean="0"/>
              <a:t>zonulin</a:t>
            </a:r>
            <a:r>
              <a:rPr lang="en-US" dirty="0" smtClean="0"/>
              <a:t> which opens up gut barrier</a:t>
            </a:r>
            <a:r>
              <a:rPr lang="en-US" dirty="0" smtClean="0">
                <a:solidFill>
                  <a:srgbClr val="FF0000"/>
                </a:solidFill>
              </a:rPr>
              <a:t>**</a:t>
            </a:r>
          </a:p>
          <a:p>
            <a:r>
              <a:rPr lang="en-US" dirty="0" err="1" smtClean="0"/>
              <a:t>Zonulin</a:t>
            </a:r>
            <a:r>
              <a:rPr lang="en-US" dirty="0" smtClean="0"/>
              <a:t> lingers because trypsin is defective</a:t>
            </a:r>
            <a:endParaRPr lang="en-US" dirty="0"/>
          </a:p>
        </p:txBody>
      </p:sp>
      <p:sp>
        <p:nvSpPr>
          <p:cNvPr id="4" name="TextBox 3"/>
          <p:cNvSpPr txBox="1"/>
          <p:nvPr/>
        </p:nvSpPr>
        <p:spPr>
          <a:xfrm>
            <a:off x="2106797" y="5828303"/>
            <a:ext cx="7037203" cy="830997"/>
          </a:xfrm>
          <a:prstGeom prst="rect">
            <a:avLst/>
          </a:prstGeom>
          <a:noFill/>
        </p:spPr>
        <p:txBody>
          <a:bodyPr wrap="none" rtlCol="0">
            <a:spAutoFit/>
          </a:bodyPr>
          <a:lstStyle/>
          <a:p>
            <a:r>
              <a:rPr lang="en-US" sz="2400" dirty="0">
                <a:solidFill>
                  <a:srgbClr val="FF0000"/>
                </a:solidFill>
              </a:rPr>
              <a:t>*</a:t>
            </a:r>
            <a:r>
              <a:rPr lang="en-US" sz="2400" dirty="0"/>
              <a:t>A </a:t>
            </a:r>
            <a:r>
              <a:rPr lang="en-US" sz="2400" dirty="0" err="1"/>
              <a:t>Samsel</a:t>
            </a:r>
            <a:r>
              <a:rPr lang="en-US" sz="2400" dirty="0"/>
              <a:t> and S Seneff. J </a:t>
            </a:r>
            <a:r>
              <a:rPr lang="en-US" sz="2400" dirty="0" err="1"/>
              <a:t>Biol</a:t>
            </a:r>
            <a:r>
              <a:rPr lang="en-US" sz="2400" dirty="0"/>
              <a:t> </a:t>
            </a:r>
            <a:r>
              <a:rPr lang="en-US" sz="2400" dirty="0" err="1"/>
              <a:t>Phys</a:t>
            </a:r>
            <a:r>
              <a:rPr lang="en-US" sz="2400" dirty="0"/>
              <a:t> </a:t>
            </a:r>
            <a:r>
              <a:rPr lang="en-US" sz="2400" dirty="0" err="1"/>
              <a:t>Chem</a:t>
            </a:r>
            <a:r>
              <a:rPr lang="en-US" sz="2400" dirty="0"/>
              <a:t> 2017;17:8-</a:t>
            </a:r>
            <a:r>
              <a:rPr lang="en-US" sz="2400" dirty="0" smtClean="0"/>
              <a:t>32</a:t>
            </a:r>
          </a:p>
          <a:p>
            <a:r>
              <a:rPr lang="en-US" sz="2400" dirty="0">
                <a:solidFill>
                  <a:srgbClr val="FF0000"/>
                </a:solidFill>
              </a:rPr>
              <a:t>** </a:t>
            </a:r>
            <a:r>
              <a:rPr lang="en-US" sz="2400" dirty="0"/>
              <a:t>JJ </a:t>
            </a:r>
            <a:r>
              <a:rPr lang="en-US" sz="2400" dirty="0" err="1"/>
              <a:t>Gildea</a:t>
            </a:r>
            <a:r>
              <a:rPr lang="en-US" sz="2400" dirty="0"/>
              <a:t> et al. J </a:t>
            </a:r>
            <a:r>
              <a:rPr lang="en-US" sz="2400" dirty="0" err="1"/>
              <a:t>Clin</a:t>
            </a:r>
            <a:r>
              <a:rPr lang="en-US" sz="2400" dirty="0"/>
              <a:t> </a:t>
            </a:r>
            <a:r>
              <a:rPr lang="en-US" sz="2400" dirty="0" err="1"/>
              <a:t>Nutr</a:t>
            </a:r>
            <a:r>
              <a:rPr lang="en-US" sz="2400" dirty="0"/>
              <a:t> Diet. 2017, 3:1.</a:t>
            </a:r>
          </a:p>
        </p:txBody>
      </p:sp>
    </p:spTree>
    <p:extLst>
      <p:ext uri="{BB962C8B-B14F-4D97-AF65-F5344CB8AC3E}">
        <p14:creationId xmlns:p14="http://schemas.microsoft.com/office/powerpoint/2010/main" val="4146181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Trypsin, Pepsin and Lipase are all contaminated with glyphosate</a:t>
            </a:r>
            <a:r>
              <a:rPr lang="en-US" b="1" dirty="0" smtClean="0">
                <a:solidFill>
                  <a:srgbClr val="FF0000"/>
                </a:solidFill>
              </a:rPr>
              <a:t>*</a:t>
            </a:r>
            <a:endParaRPr lang="en-US" b="1" dirty="0">
              <a:solidFill>
                <a:srgbClr val="FF0000"/>
              </a:solidFill>
            </a:endParaRPr>
          </a:p>
        </p:txBody>
      </p:sp>
      <p:pic>
        <p:nvPicPr>
          <p:cNvPr id="4" name="Content Placeholder 3" descr="digestive_enzymes.png"/>
          <p:cNvPicPr>
            <a:picLocks noGrp="1" noChangeAspect="1"/>
          </p:cNvPicPr>
          <p:nvPr>
            <p:ph idx="1"/>
          </p:nvPr>
        </p:nvPicPr>
        <p:blipFill>
          <a:blip r:embed="rId2">
            <a:extLst>
              <a:ext uri="{28A0092B-C50C-407E-A947-70E740481C1C}">
                <a14:useLocalDpi xmlns:a14="http://schemas.microsoft.com/office/drawing/2010/main" val="0"/>
              </a:ext>
            </a:extLst>
          </a:blip>
          <a:srcRect l="-41604" r="-41604"/>
          <a:stretch>
            <a:fillRect/>
          </a:stretch>
        </p:blipFill>
        <p:spPr>
          <a:xfrm>
            <a:off x="4690532" y="2294469"/>
            <a:ext cx="5520267" cy="3035934"/>
          </a:xfrm>
        </p:spPr>
      </p:pic>
      <p:sp>
        <p:nvSpPr>
          <p:cNvPr id="5" name="TextBox 4"/>
          <p:cNvSpPr txBox="1"/>
          <p:nvPr/>
        </p:nvSpPr>
        <p:spPr>
          <a:xfrm>
            <a:off x="338667" y="6350000"/>
            <a:ext cx="8674069" cy="400110"/>
          </a:xfrm>
          <a:prstGeom prst="rect">
            <a:avLst/>
          </a:prstGeom>
          <a:noFill/>
        </p:spPr>
        <p:txBody>
          <a:bodyPr wrap="none" rtlCol="0">
            <a:spAutoFit/>
          </a:bodyPr>
          <a:lstStyle/>
          <a:p>
            <a:r>
              <a:rPr lang="en-US" sz="2000" dirty="0">
                <a:solidFill>
                  <a:srgbClr val="FF0000"/>
                </a:solidFill>
              </a:rPr>
              <a:t>*</a:t>
            </a:r>
            <a:r>
              <a:rPr lang="en-US" sz="2000" dirty="0"/>
              <a:t>A </a:t>
            </a:r>
            <a:r>
              <a:rPr lang="en-US" sz="2000" dirty="0" err="1"/>
              <a:t>Samsel</a:t>
            </a:r>
            <a:r>
              <a:rPr lang="en-US" sz="2000" dirty="0"/>
              <a:t> and S Seneff. Journal of Biological Physics and Chemistry 2017;17: 8-32</a:t>
            </a:r>
          </a:p>
        </p:txBody>
      </p:sp>
      <p:graphicFrame>
        <p:nvGraphicFramePr>
          <p:cNvPr id="3" name="Table 2"/>
          <p:cNvGraphicFramePr>
            <a:graphicFrameLocks noGrp="1"/>
          </p:cNvGraphicFramePr>
          <p:nvPr>
            <p:extLst>
              <p:ext uri="{D42A27DB-BD31-4B8C-83A1-F6EECF244321}">
                <p14:modId xmlns:p14="http://schemas.microsoft.com/office/powerpoint/2010/main" val="698225056"/>
              </p:ext>
            </p:extLst>
          </p:nvPr>
        </p:nvGraphicFramePr>
        <p:xfrm>
          <a:off x="338667" y="2043642"/>
          <a:ext cx="4910672" cy="3108960"/>
        </p:xfrm>
        <a:graphic>
          <a:graphicData uri="http://schemas.openxmlformats.org/drawingml/2006/table">
            <a:tbl>
              <a:tblPr firstRow="1" bandRow="1">
                <a:tableStyleId>{5C22544A-7EE6-4342-B048-85BDC9FD1C3A}</a:tableStyleId>
              </a:tblPr>
              <a:tblGrid>
                <a:gridCol w="3031066"/>
                <a:gridCol w="1879606"/>
              </a:tblGrid>
              <a:tr h="0">
                <a:tc>
                  <a:txBody>
                    <a:bodyPr/>
                    <a:lstStyle/>
                    <a:p>
                      <a:r>
                        <a:rPr lang="en-US" sz="2400" dirty="0" smtClean="0"/>
                        <a:t>Enzyme</a:t>
                      </a:r>
                      <a:endParaRPr lang="en-US" sz="2400" dirty="0"/>
                    </a:p>
                  </a:txBody>
                  <a:tcPr/>
                </a:tc>
                <a:tc>
                  <a:txBody>
                    <a:bodyPr/>
                    <a:lstStyle/>
                    <a:p>
                      <a:pPr algn="r"/>
                      <a:r>
                        <a:rPr lang="en-US" sz="2400" dirty="0" smtClean="0"/>
                        <a:t>Glyphosate (PPB)</a:t>
                      </a:r>
                      <a:endParaRPr lang="en-US" sz="2400" dirty="0"/>
                    </a:p>
                  </a:txBody>
                  <a:tcPr/>
                </a:tc>
              </a:tr>
              <a:tr h="370840">
                <a:tc>
                  <a:txBody>
                    <a:bodyPr/>
                    <a:lstStyle/>
                    <a:p>
                      <a:r>
                        <a:rPr lang="en-US" sz="2400" dirty="0" smtClean="0"/>
                        <a:t>Pepsin (ELISA)</a:t>
                      </a:r>
                      <a:endParaRPr lang="en-US" sz="2400" dirty="0"/>
                    </a:p>
                  </a:txBody>
                  <a:tcPr/>
                </a:tc>
                <a:tc>
                  <a:txBody>
                    <a:bodyPr/>
                    <a:lstStyle/>
                    <a:p>
                      <a:pPr algn="r"/>
                      <a:r>
                        <a:rPr lang="en-US" sz="2400" dirty="0" smtClean="0"/>
                        <a:t>&lt;40</a:t>
                      </a:r>
                      <a:endParaRPr lang="en-US" sz="2400" dirty="0"/>
                    </a:p>
                  </a:txBody>
                  <a:tcPr/>
                </a:tc>
              </a:tr>
              <a:tr h="370840">
                <a:tc>
                  <a:txBody>
                    <a:bodyPr/>
                    <a:lstStyle/>
                    <a:p>
                      <a:r>
                        <a:rPr lang="en-US" sz="2400" dirty="0" smtClean="0"/>
                        <a:t>Pepsin (GC-MS)</a:t>
                      </a:r>
                      <a:endParaRPr lang="en-US" sz="2400" dirty="0"/>
                    </a:p>
                  </a:txBody>
                  <a:tcPr/>
                </a:tc>
                <a:tc>
                  <a:txBody>
                    <a:bodyPr/>
                    <a:lstStyle/>
                    <a:p>
                      <a:pPr algn="r"/>
                      <a:r>
                        <a:rPr lang="en-US" sz="2400" dirty="0" smtClean="0"/>
                        <a:t>430</a:t>
                      </a:r>
                      <a:endParaRPr lang="en-US" sz="2400" dirty="0"/>
                    </a:p>
                  </a:txBody>
                  <a:tcPr/>
                </a:tc>
              </a:tr>
              <a:tr h="370840">
                <a:tc>
                  <a:txBody>
                    <a:bodyPr/>
                    <a:lstStyle/>
                    <a:p>
                      <a:r>
                        <a:rPr lang="en-US" sz="2400" dirty="0" smtClean="0"/>
                        <a:t>Pepsin</a:t>
                      </a:r>
                      <a:r>
                        <a:rPr lang="en-US" sz="2400" baseline="0" dirty="0" smtClean="0"/>
                        <a:t> (HPLC-MSMS)</a:t>
                      </a:r>
                      <a:endParaRPr lang="en-US" sz="2400" dirty="0"/>
                    </a:p>
                  </a:txBody>
                  <a:tcPr/>
                </a:tc>
                <a:tc>
                  <a:txBody>
                    <a:bodyPr/>
                    <a:lstStyle/>
                    <a:p>
                      <a:pPr algn="r"/>
                      <a:r>
                        <a:rPr lang="en-US" sz="2400" dirty="0" smtClean="0"/>
                        <a:t>290</a:t>
                      </a:r>
                      <a:endParaRPr lang="en-US" sz="2400" dirty="0"/>
                    </a:p>
                  </a:txBody>
                  <a:tcPr/>
                </a:tc>
              </a:tr>
              <a:tr h="370840">
                <a:tc>
                  <a:txBody>
                    <a:bodyPr/>
                    <a:lstStyle/>
                    <a:p>
                      <a:r>
                        <a:rPr lang="en-US" sz="2400" dirty="0" smtClean="0"/>
                        <a:t>Trypsin (ELISA)</a:t>
                      </a:r>
                      <a:endParaRPr lang="en-US" sz="2400" dirty="0"/>
                    </a:p>
                  </a:txBody>
                  <a:tcPr/>
                </a:tc>
                <a:tc>
                  <a:txBody>
                    <a:bodyPr/>
                    <a:lstStyle/>
                    <a:p>
                      <a:pPr algn="r"/>
                      <a:r>
                        <a:rPr lang="en-US" sz="2400" dirty="0" smtClean="0"/>
                        <a:t>62</a:t>
                      </a:r>
                      <a:endParaRPr lang="en-US" sz="2400" dirty="0"/>
                    </a:p>
                  </a:txBody>
                  <a:tcPr/>
                </a:tc>
              </a:tr>
              <a:tr h="370840">
                <a:tc>
                  <a:txBody>
                    <a:bodyPr/>
                    <a:lstStyle/>
                    <a:p>
                      <a:r>
                        <a:rPr lang="en-US" sz="2400" dirty="0" smtClean="0"/>
                        <a:t>Lipase</a:t>
                      </a:r>
                      <a:r>
                        <a:rPr lang="en-US" sz="2400" baseline="0" dirty="0" smtClean="0"/>
                        <a:t> (ELISA)</a:t>
                      </a:r>
                      <a:endParaRPr lang="en-US" sz="2400" dirty="0"/>
                    </a:p>
                  </a:txBody>
                  <a:tcPr/>
                </a:tc>
                <a:tc>
                  <a:txBody>
                    <a:bodyPr/>
                    <a:lstStyle/>
                    <a:p>
                      <a:pPr algn="r"/>
                      <a:r>
                        <a:rPr lang="en-US" sz="2400" dirty="0" smtClean="0"/>
                        <a:t>24</a:t>
                      </a:r>
                      <a:endParaRPr lang="en-US" sz="2400" dirty="0"/>
                    </a:p>
                  </a:txBody>
                  <a:tcPr/>
                </a:tc>
              </a:tr>
            </a:tbl>
          </a:graphicData>
        </a:graphic>
      </p:graphicFrame>
    </p:spTree>
    <p:extLst>
      <p:ext uri="{BB962C8B-B14F-4D97-AF65-F5344CB8AC3E}">
        <p14:creationId xmlns:p14="http://schemas.microsoft.com/office/powerpoint/2010/main" val="15146223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yphosate-2D-skeletal.png"/>
          <p:cNvPicPr>
            <a:picLocks noGrp="1" noChangeAspect="1"/>
          </p:cNvPicPr>
          <p:nvPr>
            <p:ph idx="1"/>
          </p:nvPr>
        </p:nvPicPr>
        <p:blipFill>
          <a:blip r:embed="rId2">
            <a:extLst>
              <a:ext uri="{28A0092B-C50C-407E-A947-70E740481C1C}">
                <a14:useLocalDpi xmlns:a14="http://schemas.microsoft.com/office/drawing/2010/main" val="0"/>
              </a:ext>
            </a:extLst>
          </a:blip>
          <a:srcRect t="-14632" b="-14632"/>
          <a:stretch>
            <a:fillRect/>
          </a:stretch>
        </p:blipFill>
        <p:spPr>
          <a:xfrm>
            <a:off x="1154099" y="1600200"/>
            <a:ext cx="6635252" cy="3649133"/>
          </a:xfrm>
        </p:spPr>
      </p:pic>
      <p:sp>
        <p:nvSpPr>
          <p:cNvPr id="5" name="TextBox 4"/>
          <p:cNvSpPr txBox="1"/>
          <p:nvPr/>
        </p:nvSpPr>
        <p:spPr>
          <a:xfrm>
            <a:off x="4141535" y="3463330"/>
            <a:ext cx="616124" cy="923330"/>
          </a:xfrm>
          <a:prstGeom prst="rect">
            <a:avLst/>
          </a:prstGeom>
          <a:noFill/>
        </p:spPr>
        <p:txBody>
          <a:bodyPr wrap="none" rtlCol="0">
            <a:spAutoFit/>
          </a:bodyPr>
          <a:lstStyle/>
          <a:p>
            <a:r>
              <a:rPr lang="en-US" sz="5400" dirty="0" smtClean="0"/>
              <a:t>H</a:t>
            </a:r>
            <a:endParaRPr lang="en-US" sz="5400" dirty="0"/>
          </a:p>
        </p:txBody>
      </p:sp>
      <p:sp>
        <p:nvSpPr>
          <p:cNvPr id="6" name="Rectangle 5"/>
          <p:cNvSpPr/>
          <p:nvPr/>
        </p:nvSpPr>
        <p:spPr>
          <a:xfrm>
            <a:off x="4673599" y="1845733"/>
            <a:ext cx="2963333" cy="289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50533" y="5063067"/>
            <a:ext cx="1410963" cy="584776"/>
          </a:xfrm>
          <a:prstGeom prst="rect">
            <a:avLst/>
          </a:prstGeom>
          <a:noFill/>
        </p:spPr>
        <p:txBody>
          <a:bodyPr wrap="none" rtlCol="0">
            <a:spAutoFit/>
          </a:bodyPr>
          <a:lstStyle/>
          <a:p>
            <a:r>
              <a:rPr lang="en-US" sz="3200" dirty="0" smtClean="0"/>
              <a:t>Glycine</a:t>
            </a:r>
            <a:endParaRPr lang="en-US" sz="3200" dirty="0"/>
          </a:p>
        </p:txBody>
      </p:sp>
      <p:sp>
        <p:nvSpPr>
          <p:cNvPr id="8" name="TextBox 7"/>
          <p:cNvSpPr txBox="1"/>
          <p:nvPr/>
        </p:nvSpPr>
        <p:spPr>
          <a:xfrm>
            <a:off x="2167469" y="5063070"/>
            <a:ext cx="2069797" cy="584776"/>
          </a:xfrm>
          <a:prstGeom prst="rect">
            <a:avLst/>
          </a:prstGeom>
          <a:noFill/>
        </p:spPr>
        <p:txBody>
          <a:bodyPr wrap="none" rtlCol="0">
            <a:spAutoFit/>
          </a:bodyPr>
          <a:lstStyle/>
          <a:p>
            <a:r>
              <a:rPr lang="en-US" sz="3200" dirty="0" smtClean="0"/>
              <a:t>Glyphosate</a:t>
            </a:r>
            <a:endParaRPr lang="en-US" sz="3200" dirty="0"/>
          </a:p>
        </p:txBody>
      </p:sp>
      <p:sp>
        <p:nvSpPr>
          <p:cNvPr id="9" name="Title 1"/>
          <p:cNvSpPr>
            <a:spLocks noGrp="1"/>
          </p:cNvSpPr>
          <p:nvPr>
            <p:ph type="title"/>
          </p:nvPr>
        </p:nvSpPr>
        <p:spPr>
          <a:xfrm>
            <a:off x="457200" y="274638"/>
            <a:ext cx="8229600" cy="1143000"/>
          </a:xfrm>
        </p:spPr>
        <p:txBody>
          <a:bodyPr>
            <a:normAutofit fontScale="90000"/>
          </a:bodyPr>
          <a:lstStyle/>
          <a:p>
            <a:r>
              <a:rPr lang="en-US" b="1" dirty="0" smtClean="0"/>
              <a:t>Glyphosate is a non-coding            amino acid analogue of glycine</a:t>
            </a:r>
            <a:endParaRPr lang="en-US" b="1" dirty="0"/>
          </a:p>
        </p:txBody>
      </p:sp>
    </p:spTree>
    <p:extLst>
      <p:ext uri="{BB962C8B-B14F-4D97-AF65-F5344CB8AC3E}">
        <p14:creationId xmlns:p14="http://schemas.microsoft.com/office/powerpoint/2010/main" val="514185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4785</TotalTime>
  <Words>2111</Words>
  <Application>Microsoft Macintosh PowerPoint</Application>
  <PresentationFormat>On-screen Show (4:3)</PresentationFormat>
  <Paragraphs>230</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Glyphosate  and the Gut</vt:lpstr>
      <vt:lpstr>Outline</vt:lpstr>
      <vt:lpstr>Autism and the Gut*</vt:lpstr>
      <vt:lpstr>PowerPoint Presentation</vt:lpstr>
      <vt:lpstr>Glyphosate and the Gut:  Pathogen Overgrowth</vt:lpstr>
      <vt:lpstr>Pathogen Overgrowth in Poultry Microbes Exposed to Glyphosate*</vt:lpstr>
      <vt:lpstr>Glyphosate and the Gut:  Digestive Enzymes </vt:lpstr>
      <vt:lpstr>Trypsin, Pepsin and Lipase are all contaminated with glyphosate*</vt:lpstr>
      <vt:lpstr>Glyphosate is a non-coding            amino acid analogue of glycine</vt:lpstr>
      <vt:lpstr>Glyphosate is a non-coding            amino acid analogue of glycine</vt:lpstr>
      <vt:lpstr>Trypsin, Pepsin and Lipase are all contaminated with glyphosate*</vt:lpstr>
      <vt:lpstr>A Scenario for Gluten Intolerance</vt:lpstr>
      <vt:lpstr>PowerPoint Presentation</vt:lpstr>
      <vt:lpstr>Celiac Disease, Glyphosate and Non Hodgkin’s Lymphoma</vt:lpstr>
      <vt:lpstr>PowerPoint Presentation</vt:lpstr>
      <vt:lpstr>Glyphosate Induces Antibiotic Resistance*</vt:lpstr>
      <vt:lpstr>Glyphosate Usage and Papers on Antibiotic Resistance*</vt:lpstr>
      <vt:lpstr>A BTBR Mouse Model of Autism*</vt:lpstr>
      <vt:lpstr>Glyphosate Disrupts  Cytochrome P450 (CYP) Enzymes*</vt:lpstr>
      <vt:lpstr>Glyphosate Disrupts  Cytochrome P450 (CYP) Enzymes*</vt:lpstr>
      <vt:lpstr>BTBR mice have low acetate, and glyphosate disrupts acetate synthesis in gut*</vt:lpstr>
      <vt:lpstr>BTBR mice have low acetate, and glyphosate disrupts acetate synthesis in gut*</vt:lpstr>
      <vt:lpstr>Glyphosate, Pathogens, Autism*</vt:lpstr>
      <vt:lpstr>Glyphosate, Pathogens, Autism*</vt:lpstr>
      <vt:lpstr>Evidence Linking Autism to  Clostridia Overgrowth*</vt:lpstr>
      <vt:lpstr>PowerPoint Presentation</vt:lpstr>
      <vt:lpstr>Myosin in the Gut</vt:lpstr>
      <vt:lpstr>Myosin in the Gut</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30</cp:revision>
  <dcterms:created xsi:type="dcterms:W3CDTF">2017-11-16T13:54:05Z</dcterms:created>
  <dcterms:modified xsi:type="dcterms:W3CDTF">2018-05-24T18:25:22Z</dcterms:modified>
</cp:coreProperties>
</file>