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75.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Default Extension="gif" ContentType="image/gif"/>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s/slide46.xml" ContentType="application/vnd.openxmlformats-officedocument.presentationml.slide+xml"/>
  <Override PartName="/ppt/notesSlides/notesSlide8.xml" ContentType="application/vnd.openxmlformats-officedocument.presentationml.notesSlide+xml"/>
  <Override PartName="/ppt/slides/slide70.xml" ContentType="application/vnd.openxmlformats-officedocument.presentationml.slide+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69.xml" ContentType="application/vnd.openxmlformats-officedocument.presentationml.slide+xml"/>
  <Override PartName="/ppt/slides/slide72.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charts/chart1.xml" ContentType="application/vnd.openxmlformats-officedocument.drawingml.chart+xml"/>
  <Override PartName="/ppt/theme/theme2.xml" ContentType="application/vnd.openxmlformats-officedocument.them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slides/slide71.xml" ContentType="application/vnd.openxmlformats-officedocument.presentationml.slide+xml"/>
  <Override PartName="/ppt/notesSlides/notesSlide11.xml" ContentType="application/vnd.openxmlformats-officedocument.presentationml.notesSlide+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73.xml" ContentType="application/vnd.openxmlformats-officedocument.presentationml.slide+xml"/>
  <Override PartName="/ppt/slides/slide1.xml" ContentType="application/vnd.openxmlformats-officedocument.presentationml.slide+xml"/>
  <Default Extension="xlsx" ContentType="application/vnd.openxmlformats-officedocument.spreadsheetml.sheet"/>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slides/slide63.xml" ContentType="application/vnd.openxmlformats-officedocument.presentationml.slide+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67.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s/slide32.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slides/slide74.xml" ContentType="application/vnd.openxmlformats-officedocument.presentationml.slide+xml"/>
  <Override PartName="/ppt/slides/slide2.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Default Extension="pdf" ContentType="application/pdf"/>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78"/>
  </p:notesMasterIdLst>
  <p:sldIdLst>
    <p:sldId id="287" r:id="rId2"/>
    <p:sldId id="322" r:id="rId3"/>
    <p:sldId id="288" r:id="rId4"/>
    <p:sldId id="289" r:id="rId5"/>
    <p:sldId id="350" r:id="rId6"/>
    <p:sldId id="290" r:id="rId7"/>
    <p:sldId id="291" r:id="rId8"/>
    <p:sldId id="292" r:id="rId9"/>
    <p:sldId id="293" r:id="rId10"/>
    <p:sldId id="294" r:id="rId11"/>
    <p:sldId id="295" r:id="rId12"/>
    <p:sldId id="296" r:id="rId13"/>
    <p:sldId id="297" r:id="rId14"/>
    <p:sldId id="298" r:id="rId15"/>
    <p:sldId id="299" r:id="rId16"/>
    <p:sldId id="301" r:id="rId17"/>
    <p:sldId id="302" r:id="rId18"/>
    <p:sldId id="304" r:id="rId19"/>
    <p:sldId id="305" r:id="rId20"/>
    <p:sldId id="346" r:id="rId21"/>
    <p:sldId id="306" r:id="rId22"/>
    <p:sldId id="330" r:id="rId23"/>
    <p:sldId id="307" r:id="rId24"/>
    <p:sldId id="308" r:id="rId25"/>
    <p:sldId id="343" r:id="rId26"/>
    <p:sldId id="344" r:id="rId27"/>
    <p:sldId id="339" r:id="rId28"/>
    <p:sldId id="309" r:id="rId29"/>
    <p:sldId id="320" r:id="rId30"/>
    <p:sldId id="318" r:id="rId31"/>
    <p:sldId id="335" r:id="rId32"/>
    <p:sldId id="319" r:id="rId33"/>
    <p:sldId id="311" r:id="rId34"/>
    <p:sldId id="312" r:id="rId35"/>
    <p:sldId id="314" r:id="rId36"/>
    <p:sldId id="313" r:id="rId37"/>
    <p:sldId id="317" r:id="rId38"/>
    <p:sldId id="340" r:id="rId39"/>
    <p:sldId id="310" r:id="rId40"/>
    <p:sldId id="275" r:id="rId41"/>
    <p:sldId id="345" r:id="rId42"/>
    <p:sldId id="276" r:id="rId43"/>
    <p:sldId id="277" r:id="rId44"/>
    <p:sldId id="278" r:id="rId45"/>
    <p:sldId id="279" r:id="rId46"/>
    <p:sldId id="280" r:id="rId47"/>
    <p:sldId id="281" r:id="rId48"/>
    <p:sldId id="315" r:id="rId49"/>
    <p:sldId id="336" r:id="rId50"/>
    <p:sldId id="283" r:id="rId51"/>
    <p:sldId id="257" r:id="rId52"/>
    <p:sldId id="258" r:id="rId53"/>
    <p:sldId id="265" r:id="rId54"/>
    <p:sldId id="266" r:id="rId55"/>
    <p:sldId id="261" r:id="rId56"/>
    <p:sldId id="260" r:id="rId57"/>
    <p:sldId id="347" r:id="rId58"/>
    <p:sldId id="348" r:id="rId59"/>
    <p:sldId id="273" r:id="rId60"/>
    <p:sldId id="270" r:id="rId61"/>
    <p:sldId id="263" r:id="rId62"/>
    <p:sldId id="271" r:id="rId63"/>
    <p:sldId id="264" r:id="rId64"/>
    <p:sldId id="262" r:id="rId65"/>
    <p:sldId id="274" r:id="rId66"/>
    <p:sldId id="267" r:id="rId67"/>
    <p:sldId id="272" r:id="rId68"/>
    <p:sldId id="285" r:id="rId69"/>
    <p:sldId id="286" r:id="rId70"/>
    <p:sldId id="323" r:id="rId71"/>
    <p:sldId id="328" r:id="rId72"/>
    <p:sldId id="329" r:id="rId73"/>
    <p:sldId id="325" r:id="rId74"/>
    <p:sldId id="326" r:id="rId75"/>
    <p:sldId id="327" r:id="rId76"/>
    <p:sldId id="349" r:id="rId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EF4E41"/>
    <a:srgbClr val="FCFFE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2" d="100"/>
          <a:sy n="92" d="100"/>
        </p:scale>
        <p:origin x="-608" y="-120"/>
      </p:cViewPr>
      <p:guideLst>
        <p:guide orient="horz" pos="2160"/>
        <p:guide pos="2630"/>
      </p:guideLst>
    </p:cSldViewPr>
  </p:slideViewPr>
  <p:notesTextViewPr>
    <p:cViewPr>
      <p:scale>
        <a:sx n="100" d="100"/>
        <a:sy n="100" d="100"/>
      </p:scale>
      <p:origin x="0" y="0"/>
    </p:cViewPr>
  </p:notesTextViewPr>
  <p:sorterViewPr>
    <p:cViewPr>
      <p:scale>
        <a:sx n="100" d="100"/>
        <a:sy n="100" d="100"/>
      </p:scale>
      <p:origin x="0" y="1581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esProps" Target="presProps.xml"/><Relationship Id="rId81" Type="http://schemas.openxmlformats.org/officeDocument/2006/relationships/viewProps" Target="viewProps.xml"/><Relationship Id="rId82" Type="http://schemas.openxmlformats.org/officeDocument/2006/relationships/theme" Target="theme/theme1.xml"/><Relationship Id="rId83"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notesMaster" Target="notesMasters/notesMaster1.xml"/><Relationship Id="rId79" Type="http://schemas.openxmlformats.org/officeDocument/2006/relationships/printerSettings" Target="printerSettings/printerSettings1.bin"/><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0934936084378341"/>
          <c:y val="0.0471413487030274"/>
          <c:w val="0.672749222319432"/>
          <c:h val="0.600908359171297"/>
        </c:manualLayout>
      </c:layout>
      <c:barChart>
        <c:barDir val="col"/>
        <c:grouping val="clustered"/>
        <c:ser>
          <c:idx val="0"/>
          <c:order val="0"/>
          <c:tx>
            <c:strRef>
              <c:f>Sheet1!$B$1</c:f>
              <c:strCache>
                <c:ptCount val="1"/>
                <c:pt idx="0">
                  <c:v>No. vaccines</c:v>
                </c:pt>
              </c:strCache>
            </c:strRef>
          </c:tx>
          <c:cat>
            <c:strRef>
              <c:f>Sheet1!$A$2:$A$31</c:f>
              <c:strCache>
                <c:ptCount val="30"/>
                <c:pt idx="0">
                  <c:v>United States</c:v>
                </c:pt>
                <c:pt idx="1">
                  <c:v>Canada</c:v>
                </c:pt>
                <c:pt idx="2">
                  <c:v>Australia</c:v>
                </c:pt>
                <c:pt idx="3">
                  <c:v>Ireland</c:v>
                </c:pt>
                <c:pt idx="4">
                  <c:v>Luxembourg</c:v>
                </c:pt>
                <c:pt idx="5">
                  <c:v>Cyprus</c:v>
                </c:pt>
                <c:pt idx="6">
                  <c:v>Germany</c:v>
                </c:pt>
                <c:pt idx="7">
                  <c:v>New Zealand</c:v>
                </c:pt>
                <c:pt idx="8">
                  <c:v>United Kingdom</c:v>
                </c:pt>
                <c:pt idx="9">
                  <c:v>Spain</c:v>
                </c:pt>
                <c:pt idx="10">
                  <c:v>Netherlands</c:v>
                </c:pt>
                <c:pt idx="11">
                  <c:v>Czech Republic</c:v>
                </c:pt>
                <c:pt idx="12">
                  <c:v>Portugal</c:v>
                </c:pt>
                <c:pt idx="13">
                  <c:v>Austria</c:v>
                </c:pt>
                <c:pt idx="14">
                  <c:v>Croatia</c:v>
                </c:pt>
                <c:pt idx="15">
                  <c:v>Belgium</c:v>
                </c:pt>
                <c:pt idx="16">
                  <c:v>France</c:v>
                </c:pt>
                <c:pt idx="17">
                  <c:v>Switzerland</c:v>
                </c:pt>
                <c:pt idx="18">
                  <c:v>Slovenia</c:v>
                </c:pt>
                <c:pt idx="19">
                  <c:v>Malta</c:v>
                </c:pt>
                <c:pt idx="20">
                  <c:v>Singapore</c:v>
                </c:pt>
                <c:pt idx="21">
                  <c:v>Norway</c:v>
                </c:pt>
                <c:pt idx="22">
                  <c:v>Italy</c:v>
                </c:pt>
                <c:pt idx="23">
                  <c:v>Hong Kong</c:v>
                </c:pt>
                <c:pt idx="24">
                  <c:v>Finland</c:v>
                </c:pt>
                <c:pt idx="25">
                  <c:v>Denmark</c:v>
                </c:pt>
                <c:pt idx="26">
                  <c:v>Sweden</c:v>
                </c:pt>
                <c:pt idx="27">
                  <c:v>Japan</c:v>
                </c:pt>
                <c:pt idx="28">
                  <c:v>Israel</c:v>
                </c:pt>
                <c:pt idx="29">
                  <c:v>Iceland</c:v>
                </c:pt>
              </c:strCache>
            </c:strRef>
          </c:cat>
          <c:val>
            <c:numRef>
              <c:f>Sheet1!$B$2:$B$31</c:f>
              <c:numCache>
                <c:formatCode>General</c:formatCode>
                <c:ptCount val="30"/>
                <c:pt idx="0">
                  <c:v>36.0</c:v>
                </c:pt>
                <c:pt idx="1">
                  <c:v>28.0</c:v>
                </c:pt>
                <c:pt idx="2">
                  <c:v>27.0</c:v>
                </c:pt>
                <c:pt idx="3">
                  <c:v>24.0</c:v>
                </c:pt>
                <c:pt idx="4">
                  <c:v>23.0</c:v>
                </c:pt>
                <c:pt idx="5">
                  <c:v>23.0</c:v>
                </c:pt>
                <c:pt idx="6">
                  <c:v>22.0</c:v>
                </c:pt>
                <c:pt idx="7">
                  <c:v>21.0</c:v>
                </c:pt>
                <c:pt idx="8">
                  <c:v>20.0</c:v>
                </c:pt>
                <c:pt idx="9">
                  <c:v>20.0</c:v>
                </c:pt>
                <c:pt idx="10">
                  <c:v>20.0</c:v>
                </c:pt>
                <c:pt idx="11">
                  <c:v>20.0</c:v>
                </c:pt>
                <c:pt idx="12">
                  <c:v>19.0</c:v>
                </c:pt>
                <c:pt idx="13">
                  <c:v>19.0</c:v>
                </c:pt>
                <c:pt idx="14">
                  <c:v>18.0</c:v>
                </c:pt>
                <c:pt idx="15">
                  <c:v>18.0</c:v>
                </c:pt>
                <c:pt idx="16">
                  <c:v>17.0</c:v>
                </c:pt>
                <c:pt idx="17">
                  <c:v>16.0</c:v>
                </c:pt>
                <c:pt idx="18">
                  <c:v>14.0</c:v>
                </c:pt>
                <c:pt idx="19">
                  <c:v>14.0</c:v>
                </c:pt>
                <c:pt idx="20">
                  <c:v>13.0</c:v>
                </c:pt>
                <c:pt idx="21">
                  <c:v>13.0</c:v>
                </c:pt>
                <c:pt idx="22">
                  <c:v>13.0</c:v>
                </c:pt>
                <c:pt idx="23">
                  <c:v>13.0</c:v>
                </c:pt>
                <c:pt idx="24">
                  <c:v>12.0</c:v>
                </c:pt>
                <c:pt idx="25">
                  <c:v>12.0</c:v>
                </c:pt>
                <c:pt idx="26">
                  <c:v>11.0</c:v>
                </c:pt>
                <c:pt idx="27">
                  <c:v>11.0</c:v>
                </c:pt>
                <c:pt idx="28">
                  <c:v>11.0</c:v>
                </c:pt>
                <c:pt idx="29">
                  <c:v>11.0</c:v>
                </c:pt>
              </c:numCache>
            </c:numRef>
          </c:val>
        </c:ser>
        <c:ser>
          <c:idx val="1"/>
          <c:order val="1"/>
          <c:tx>
            <c:strRef>
              <c:f>Sheet1!$C$1</c:f>
              <c:strCache>
                <c:ptCount val="1"/>
                <c:pt idx="0">
                  <c:v>Mortality &lt;5</c:v>
                </c:pt>
              </c:strCache>
            </c:strRef>
          </c:tx>
          <c:cat>
            <c:strRef>
              <c:f>Sheet1!$A$2:$A$31</c:f>
              <c:strCache>
                <c:ptCount val="30"/>
                <c:pt idx="0">
                  <c:v>United States</c:v>
                </c:pt>
                <c:pt idx="1">
                  <c:v>Canada</c:v>
                </c:pt>
                <c:pt idx="2">
                  <c:v>Australia</c:v>
                </c:pt>
                <c:pt idx="3">
                  <c:v>Ireland</c:v>
                </c:pt>
                <c:pt idx="4">
                  <c:v>Luxembourg</c:v>
                </c:pt>
                <c:pt idx="5">
                  <c:v>Cyprus</c:v>
                </c:pt>
                <c:pt idx="6">
                  <c:v>Germany</c:v>
                </c:pt>
                <c:pt idx="7">
                  <c:v>New Zealand</c:v>
                </c:pt>
                <c:pt idx="8">
                  <c:v>United Kingdom</c:v>
                </c:pt>
                <c:pt idx="9">
                  <c:v>Spain</c:v>
                </c:pt>
                <c:pt idx="10">
                  <c:v>Netherlands</c:v>
                </c:pt>
                <c:pt idx="11">
                  <c:v>Czech Republic</c:v>
                </c:pt>
                <c:pt idx="12">
                  <c:v>Portugal</c:v>
                </c:pt>
                <c:pt idx="13">
                  <c:v>Austria</c:v>
                </c:pt>
                <c:pt idx="14">
                  <c:v>Croatia</c:v>
                </c:pt>
                <c:pt idx="15">
                  <c:v>Belgium</c:v>
                </c:pt>
                <c:pt idx="16">
                  <c:v>France</c:v>
                </c:pt>
                <c:pt idx="17">
                  <c:v>Switzerland</c:v>
                </c:pt>
                <c:pt idx="18">
                  <c:v>Slovenia</c:v>
                </c:pt>
                <c:pt idx="19">
                  <c:v>Malta</c:v>
                </c:pt>
                <c:pt idx="20">
                  <c:v>Singapore</c:v>
                </c:pt>
                <c:pt idx="21">
                  <c:v>Norway</c:v>
                </c:pt>
                <c:pt idx="22">
                  <c:v>Italy</c:v>
                </c:pt>
                <c:pt idx="23">
                  <c:v>Hong Kong</c:v>
                </c:pt>
                <c:pt idx="24">
                  <c:v>Finland</c:v>
                </c:pt>
                <c:pt idx="25">
                  <c:v>Denmark</c:v>
                </c:pt>
                <c:pt idx="26">
                  <c:v>Sweden</c:v>
                </c:pt>
                <c:pt idx="27">
                  <c:v>Japan</c:v>
                </c:pt>
                <c:pt idx="28">
                  <c:v>Israel</c:v>
                </c:pt>
                <c:pt idx="29">
                  <c:v>Iceland</c:v>
                </c:pt>
              </c:strCache>
            </c:strRef>
          </c:cat>
          <c:val>
            <c:numRef>
              <c:f>Sheet1!$C$2:$C$31</c:f>
              <c:numCache>
                <c:formatCode>General</c:formatCode>
                <c:ptCount val="30"/>
                <c:pt idx="0">
                  <c:v>78.0</c:v>
                </c:pt>
                <c:pt idx="1">
                  <c:v>59.0</c:v>
                </c:pt>
                <c:pt idx="2">
                  <c:v>56.0</c:v>
                </c:pt>
                <c:pt idx="3">
                  <c:v>62.0</c:v>
                </c:pt>
                <c:pt idx="4">
                  <c:v>66.0</c:v>
                </c:pt>
                <c:pt idx="5">
                  <c:v>69.0</c:v>
                </c:pt>
                <c:pt idx="6">
                  <c:v>54.0</c:v>
                </c:pt>
                <c:pt idx="7">
                  <c:v>64.0</c:v>
                </c:pt>
                <c:pt idx="8">
                  <c:v>60.0</c:v>
                </c:pt>
                <c:pt idx="9">
                  <c:v>53.0</c:v>
                </c:pt>
                <c:pt idx="10">
                  <c:v>59.0</c:v>
                </c:pt>
                <c:pt idx="11">
                  <c:v>48.0</c:v>
                </c:pt>
                <c:pt idx="12">
                  <c:v>66.0</c:v>
                </c:pt>
                <c:pt idx="13">
                  <c:v>54.0</c:v>
                </c:pt>
                <c:pt idx="14">
                  <c:v>77.0</c:v>
                </c:pt>
                <c:pt idx="15">
                  <c:v>53.0</c:v>
                </c:pt>
                <c:pt idx="16">
                  <c:v>52.0</c:v>
                </c:pt>
                <c:pt idx="17">
                  <c:v>51.0</c:v>
                </c:pt>
                <c:pt idx="18">
                  <c:v>64.0</c:v>
                </c:pt>
                <c:pt idx="19">
                  <c:v>76.0</c:v>
                </c:pt>
                <c:pt idx="20">
                  <c:v>41.0</c:v>
                </c:pt>
                <c:pt idx="21">
                  <c:v>44.0</c:v>
                </c:pt>
                <c:pt idx="22">
                  <c:v>61.0</c:v>
                </c:pt>
                <c:pt idx="23">
                  <c:v>47.0</c:v>
                </c:pt>
                <c:pt idx="24">
                  <c:v>47.0</c:v>
                </c:pt>
                <c:pt idx="25">
                  <c:v>58.0</c:v>
                </c:pt>
                <c:pt idx="26">
                  <c:v>40.0</c:v>
                </c:pt>
                <c:pt idx="27">
                  <c:v>42.0</c:v>
                </c:pt>
                <c:pt idx="28">
                  <c:v>57.0</c:v>
                </c:pt>
                <c:pt idx="29">
                  <c:v>39.0</c:v>
                </c:pt>
              </c:numCache>
            </c:numRef>
          </c:val>
        </c:ser>
        <c:axId val="500083240"/>
        <c:axId val="499490968"/>
      </c:barChart>
      <c:catAx>
        <c:axId val="500083240"/>
        <c:scaling>
          <c:orientation val="minMax"/>
        </c:scaling>
        <c:axPos val="b"/>
        <c:numFmt formatCode="m/d/yy" sourceLinked="1"/>
        <c:tickLblPos val="nextTo"/>
        <c:txPr>
          <a:bodyPr/>
          <a:lstStyle/>
          <a:p>
            <a:pPr>
              <a:defRPr sz="1200"/>
            </a:pPr>
            <a:endParaRPr lang="en-US"/>
          </a:p>
        </c:txPr>
        <c:crossAx val="499490968"/>
        <c:crosses val="autoZero"/>
        <c:auto val="1"/>
        <c:lblAlgn val="ctr"/>
        <c:lblOffset val="100"/>
      </c:catAx>
      <c:valAx>
        <c:axId val="499490968"/>
        <c:scaling>
          <c:orientation val="minMax"/>
        </c:scaling>
        <c:axPos val="l"/>
        <c:majorGridlines/>
        <c:numFmt formatCode="General" sourceLinked="1"/>
        <c:tickLblPos val="nextTo"/>
        <c:crossAx val="500083240"/>
        <c:crosses val="autoZero"/>
        <c:crossBetween val="between"/>
      </c:valAx>
    </c:plotArea>
    <c:legend>
      <c:legendPos val="r"/>
      <c:layout/>
    </c:legend>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3EAE33-75E7-FD43-8DAF-CA6A893AFA74}" type="datetimeFigureOut">
              <a:rPr lang="en-US" smtClean="0"/>
              <a:pPr/>
              <a:t>11/10/11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48B0B9-25BC-F34B-9F6D-D8315F2AA1C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 Id="rId3" Type="http://schemas.openxmlformats.org/officeDocument/2006/relationships/hyperlink" Target="http://vaccinationcouncil.org/2011/06/01/"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0" indent="-342900">
              <a:spcBef>
                <a:spcPct val="20000"/>
              </a:spcBef>
            </a:pPr>
            <a:r>
              <a:rPr lang="en-US" sz="1200" dirty="0" smtClean="0"/>
              <a:t>Mahatma Gandhi (1869-1948) was an Indian Philosopher, internationally recognized for his doctrine of nonviolent protest</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83BC2E42-A423-7645-BE7A-1573FF55B047}"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http://en.wikipedia.org/wiki/Ca2%2B/calmodulin-dependent_protein_kinase</a:t>
            </a:r>
          </a:p>
          <a:p>
            <a:r>
              <a:rPr lang="en-US" dirty="0" smtClean="0"/>
              <a:t>Cancer/</a:t>
            </a:r>
            <a:r>
              <a:rPr lang="en-US" dirty="0" err="1" smtClean="0"/>
              <a:t>README.autism</a:t>
            </a:r>
            <a:endParaRPr lang="en-US" dirty="0" smtClean="0"/>
          </a:p>
          <a:p>
            <a:r>
              <a:rPr lang="en-US" dirty="0" smtClean="0"/>
              <a:t>Cancer/</a:t>
            </a:r>
            <a:r>
              <a:rPr lang="en-US" dirty="0" err="1" smtClean="0"/>
              <a:t>autism_neuroligin_thesis.pdf</a:t>
            </a:r>
            <a:endParaRPr lang="en-US" dirty="0" smtClean="0"/>
          </a:p>
          <a:p>
            <a:r>
              <a:rPr lang="en-US" dirty="0" smtClean="0"/>
              <a:t>Cancer/</a:t>
            </a:r>
            <a:r>
              <a:rPr lang="en-US" dirty="0" err="1" smtClean="0"/>
              <a:t>neuroligin_activation.pdf</a:t>
            </a:r>
            <a:endParaRPr lang="en-US" dirty="0" smtClean="0"/>
          </a:p>
          <a:p>
            <a:endParaRPr lang="en-US" dirty="0" smtClean="0"/>
          </a:p>
          <a:p>
            <a:r>
              <a:rPr lang="en-US" dirty="0" err="1" smtClean="0"/>
              <a:t>neuroligins</a:t>
            </a:r>
            <a:r>
              <a:rPr lang="en-US" dirty="0" smtClean="0"/>
              <a:t> contribute to the use-dependent formation of neural circuits.</a:t>
            </a:r>
          </a:p>
          <a:p>
            <a:endParaRPr lang="en-US" dirty="0"/>
          </a:p>
        </p:txBody>
      </p:sp>
      <p:sp>
        <p:nvSpPr>
          <p:cNvPr id="4" name="Slide Number Placeholder 3"/>
          <p:cNvSpPr>
            <a:spLocks noGrp="1"/>
          </p:cNvSpPr>
          <p:nvPr>
            <p:ph type="sldNum" sz="quarter" idx="10"/>
          </p:nvPr>
        </p:nvSpPr>
        <p:spPr/>
        <p:txBody>
          <a:bodyPr/>
          <a:lstStyle/>
          <a:p>
            <a:fld id="{83BC2E42-A423-7645-BE7A-1573FF55B047}" type="slidenum">
              <a:rPr lang="en-US" smtClean="0"/>
              <a:pPr/>
              <a:t>36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http://www.hindawi.com/journals/ijad/2011/276393/cta/</a:t>
            </a:r>
            <a:endParaRPr lang="en-US" dirty="0"/>
          </a:p>
        </p:txBody>
      </p:sp>
      <p:sp>
        <p:nvSpPr>
          <p:cNvPr id="4" name="Slide Number Placeholder 3"/>
          <p:cNvSpPr>
            <a:spLocks noGrp="1"/>
          </p:cNvSpPr>
          <p:nvPr>
            <p:ph type="sldNum" sz="quarter" idx="10"/>
          </p:nvPr>
        </p:nvSpPr>
        <p:spPr/>
        <p:txBody>
          <a:bodyPr/>
          <a:lstStyle/>
          <a:p>
            <a:fld id="{0748B0B9-25BC-F34B-9F6D-D8315F2AA1CA}" type="slidenum">
              <a:rPr lang="en-US" smtClean="0"/>
              <a:pPr/>
              <a:t>37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Barbara Fisher is the author</a:t>
            </a:r>
          </a:p>
          <a:p>
            <a:endParaRPr lang="en-US" dirty="0"/>
          </a:p>
        </p:txBody>
      </p:sp>
      <p:sp>
        <p:nvSpPr>
          <p:cNvPr id="4" name="Slide Number Placeholder 3"/>
          <p:cNvSpPr>
            <a:spLocks noGrp="1"/>
          </p:cNvSpPr>
          <p:nvPr>
            <p:ph type="sldNum" sz="quarter" idx="10"/>
          </p:nvPr>
        </p:nvSpPr>
        <p:spPr/>
        <p:txBody>
          <a:bodyPr/>
          <a:lstStyle/>
          <a:p>
            <a:fld id="{83BC2E42-A423-7645-BE7A-1573FF55B047}" type="slidenum">
              <a:rPr lang="en-US" smtClean="0"/>
              <a:pPr/>
              <a:t>42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a:ln/>
        </p:spPr>
      </p:sp>
      <p:sp>
        <p:nvSpPr>
          <p:cNvPr id="22531" name="Notes Placeholder 2"/>
          <p:cNvSpPr>
            <a:spLocks noGrp="1"/>
          </p:cNvSpPr>
          <p:nvPr>
            <p:ph type="body" idx="1"/>
          </p:nvPr>
        </p:nvSpPr>
        <p:spPr>
          <a:noFill/>
          <a:ln w="9525"/>
        </p:spPr>
        <p:txBody>
          <a:bodyPr/>
          <a:lstStyle/>
          <a:p>
            <a:r>
              <a:rPr lang="en-US" dirty="0" err="1" smtClean="0"/>
              <a:t>Robert_davidson/SIDS_DPT.pdf</a:t>
            </a:r>
            <a:endParaRPr lang="en-US" dirty="0" smtClean="0"/>
          </a:p>
          <a:p>
            <a:endParaRPr lang="en-US" dirty="0" smtClean="0"/>
          </a:p>
          <a:p>
            <a:r>
              <a:rPr lang="en-US" sz="1200" kern="1200" dirty="0" smtClean="0">
                <a:solidFill>
                  <a:schemeClr val="tx1"/>
                </a:solidFill>
                <a:latin typeface="+mn-lt"/>
                <a:ea typeface="+mn-ea"/>
                <a:cs typeface="+mn-cs"/>
              </a:rPr>
              <a:t>Walker</a:t>
            </a:r>
            <a:r>
              <a:rPr lang="en-US" sz="1200" kern="1200" baseline="0" dirty="0" smtClean="0">
                <a:solidFill>
                  <a:schemeClr val="tx1"/>
                </a:solidFill>
                <a:latin typeface="+mn-lt"/>
                <a:ea typeface="+mn-ea"/>
                <a:cs typeface="+mn-cs"/>
              </a:rPr>
              <a:t> et al., “</a:t>
            </a:r>
            <a:r>
              <a:rPr lang="en-US" sz="1200" kern="1200" dirty="0" smtClean="0">
                <a:solidFill>
                  <a:schemeClr val="tx1"/>
                </a:solidFill>
                <a:latin typeface="+mn-lt"/>
                <a:ea typeface="+mn-ea"/>
                <a:cs typeface="+mn-cs"/>
              </a:rPr>
              <a:t>Diphtheria-Tetanus-</a:t>
            </a:r>
            <a:r>
              <a:rPr lang="en-US" sz="1200" kern="1200" dirty="0" err="1" smtClean="0">
                <a:solidFill>
                  <a:schemeClr val="tx1"/>
                </a:solidFill>
                <a:latin typeface="+mn-lt"/>
                <a:ea typeface="+mn-ea"/>
                <a:cs typeface="+mn-cs"/>
              </a:rPr>
              <a:t>Pertussis</a:t>
            </a:r>
            <a:r>
              <a:rPr lang="en-US" sz="1200" kern="1200" dirty="0" smtClean="0">
                <a:solidFill>
                  <a:schemeClr val="tx1"/>
                </a:solidFill>
                <a:latin typeface="+mn-lt"/>
                <a:ea typeface="+mn-ea"/>
                <a:cs typeface="+mn-cs"/>
              </a:rPr>
              <a:t> Immunization and Sudden Infant Death Syndrome” AJPH</a:t>
            </a:r>
            <a:r>
              <a:rPr lang="en-US" sz="1200" kern="1200" baseline="0" dirty="0" smtClean="0">
                <a:solidFill>
                  <a:schemeClr val="tx1"/>
                </a:solidFill>
                <a:latin typeface="+mn-lt"/>
                <a:ea typeface="+mn-ea"/>
                <a:cs typeface="+mn-cs"/>
              </a:rPr>
              <a:t> 77(8) 1987</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http://www.sciencebasedmedicine.org/index.php/a-shot-in-the-dark-revisited/</a:t>
            </a:r>
            <a:endParaRPr lang="en-US" dirty="0"/>
          </a:p>
        </p:txBody>
      </p:sp>
      <p:sp>
        <p:nvSpPr>
          <p:cNvPr id="4" name="Slide Number Placeholder 3"/>
          <p:cNvSpPr>
            <a:spLocks noGrp="1"/>
          </p:cNvSpPr>
          <p:nvPr>
            <p:ph type="sldNum" sz="quarter" idx="10"/>
          </p:nvPr>
        </p:nvSpPr>
        <p:spPr/>
        <p:txBody>
          <a:bodyPr/>
          <a:lstStyle/>
          <a:p>
            <a:fld id="{83BC2E42-A423-7645-BE7A-1573FF55B047}" type="slidenum">
              <a:rPr lang="en-US" smtClean="0"/>
              <a:pPr/>
              <a:t>44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Robert_davidson/MortalityRateschildren.pdf</a:t>
            </a:r>
            <a:endParaRPr lang="en-US" dirty="0" smtClean="0"/>
          </a:p>
          <a:p>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45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VaccineTruthInterview.pdf</a:t>
            </a:r>
            <a:endParaRPr lang="en-US" dirty="0"/>
          </a:p>
        </p:txBody>
      </p:sp>
      <p:sp>
        <p:nvSpPr>
          <p:cNvPr id="4" name="Slide Number Placeholder 3"/>
          <p:cNvSpPr>
            <a:spLocks noGrp="1"/>
          </p:cNvSpPr>
          <p:nvPr>
            <p:ph type="sldNum" sz="quarter" idx="10"/>
          </p:nvPr>
        </p:nvSpPr>
        <p:spPr/>
        <p:txBody>
          <a:bodyPr/>
          <a:lstStyle/>
          <a:p>
            <a:fld id="{83BC2E42-A423-7645-BE7A-1573FF55B047}" type="slidenum">
              <a:rPr lang="en-US" smtClean="0"/>
              <a:pPr/>
              <a:t>46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 10,000 children</a:t>
            </a:r>
          </a:p>
          <a:p>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47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robert_davidson/case_study_autism_vaccine.pdf</a:t>
            </a:r>
            <a:endParaRPr lang="en-US" dirty="0" smtClean="0"/>
          </a:p>
          <a:p>
            <a:r>
              <a:rPr lang="en-US" dirty="0" smtClean="0"/>
              <a:t>./</a:t>
            </a:r>
            <a:r>
              <a:rPr lang="en-US" dirty="0" err="1" smtClean="0"/>
              <a:t>case_study_autism.text</a:t>
            </a:r>
            <a:endParaRPr lang="en-US" dirty="0" smtClean="0"/>
          </a:p>
          <a:p>
            <a:endParaRPr lang="en-US" dirty="0"/>
          </a:p>
        </p:txBody>
      </p:sp>
      <p:sp>
        <p:nvSpPr>
          <p:cNvPr id="4" name="Slide Number Placeholder 3"/>
          <p:cNvSpPr>
            <a:spLocks noGrp="1"/>
          </p:cNvSpPr>
          <p:nvPr>
            <p:ph type="sldNum" sz="quarter" idx="10"/>
          </p:nvPr>
        </p:nvSpPr>
        <p:spPr/>
        <p:txBody>
          <a:bodyPr/>
          <a:lstStyle/>
          <a:p>
            <a:fld id="{83BC2E42-A423-7645-BE7A-1573FF55B047}" type="slidenum">
              <a:rPr lang="en-US" smtClean="0"/>
              <a:pPr/>
              <a:t>48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Robert_davidson/vaccinationcouncil.org-Vaccines_and_Brain_Inflammation__International_Medical_Council_on_Vaccination.pdf</a:t>
            </a:r>
            <a:endParaRPr lang="en-US" dirty="0" smtClean="0"/>
          </a:p>
          <a:p>
            <a:r>
              <a:rPr lang="en-US" dirty="0" smtClean="0"/>
              <a:t>Cancer/</a:t>
            </a:r>
            <a:r>
              <a:rPr lang="en-US" dirty="0" err="1" smtClean="0"/>
              <a:t>Sugar_neutrophils_infection.pdf</a:t>
            </a:r>
            <a:endParaRPr lang="en-US" dirty="0" smtClean="0"/>
          </a:p>
          <a:p>
            <a:endParaRPr lang="en-US" dirty="0" smtClean="0"/>
          </a:p>
          <a:p>
            <a:r>
              <a:rPr lang="en-US" dirty="0" err="1" smtClean="0"/>
              <a:t>Robert_davidson/aluminum_vaccine_adjuvants_unsafe.pdf</a:t>
            </a:r>
            <a:endParaRPr lang="en-US" dirty="0" smtClean="0"/>
          </a:p>
          <a:p>
            <a:endParaRPr lang="en-US" dirty="0"/>
          </a:p>
        </p:txBody>
      </p:sp>
      <p:sp>
        <p:nvSpPr>
          <p:cNvPr id="4" name="Slide Number Placeholder 3"/>
          <p:cNvSpPr>
            <a:spLocks noGrp="1"/>
          </p:cNvSpPr>
          <p:nvPr>
            <p:ph type="sldNum" sz="quarter" idx="10"/>
          </p:nvPr>
        </p:nvSpPr>
        <p:spPr/>
        <p:txBody>
          <a:bodyPr/>
          <a:lstStyle/>
          <a:p>
            <a:fld id="{83BC2E42-A423-7645-BE7A-1573FF55B047}" type="slidenum">
              <a:rPr lang="en-US" smtClean="0"/>
              <a:pPr/>
              <a:t>50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Wiki on </a:t>
            </a:r>
            <a:r>
              <a:rPr lang="en-US" dirty="0" err="1" smtClean="0"/>
              <a:t>choline</a:t>
            </a:r>
            <a:r>
              <a:rPr lang="en-US" dirty="0" smtClean="0"/>
              <a:t>: “A human infant consumes a great amount of </a:t>
            </a:r>
            <a:r>
              <a:rPr lang="en-US" dirty="0" err="1" smtClean="0"/>
              <a:t>choline</a:t>
            </a:r>
            <a:r>
              <a:rPr lang="en-US" dirty="0" smtClean="0"/>
              <a:t> from breast milk”</a:t>
            </a:r>
          </a:p>
          <a:p>
            <a:r>
              <a:rPr lang="en-US" dirty="0" smtClean="0"/>
              <a:t>Cancer/</a:t>
            </a:r>
            <a:r>
              <a:rPr lang="en-US" dirty="0" err="1" smtClean="0"/>
              <a:t>Breast_milk_zinc_bangladesh.pdf</a:t>
            </a:r>
            <a:endParaRPr lang="en-US" dirty="0"/>
          </a:p>
        </p:txBody>
      </p:sp>
      <p:sp>
        <p:nvSpPr>
          <p:cNvPr id="4" name="Slide Number Placeholder 3"/>
          <p:cNvSpPr>
            <a:spLocks noGrp="1"/>
          </p:cNvSpPr>
          <p:nvPr>
            <p:ph type="sldNum" sz="quarter" idx="10"/>
          </p:nvPr>
        </p:nvSpPr>
        <p:spPr/>
        <p:txBody>
          <a:bodyPr/>
          <a:lstStyle/>
          <a:p>
            <a:fld id="{83BC2E42-A423-7645-BE7A-1573FF55B047}" type="slidenum">
              <a:rPr lang="en-US" smtClean="0"/>
              <a:pPr/>
              <a:t>10</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http://www.oasisadvancedwellness.com/health-articles/wp-content/uploads/2009/10/vaccination-comic-2.jpg</a:t>
            </a:r>
            <a:endParaRPr lang="en-US" dirty="0"/>
          </a:p>
        </p:txBody>
      </p:sp>
      <p:sp>
        <p:nvSpPr>
          <p:cNvPr id="4" name="Slide Number Placeholder 3"/>
          <p:cNvSpPr>
            <a:spLocks noGrp="1"/>
          </p:cNvSpPr>
          <p:nvPr>
            <p:ph type="sldNum" sz="quarter" idx="10"/>
          </p:nvPr>
        </p:nvSpPr>
        <p:spPr/>
        <p:txBody>
          <a:bodyPr/>
          <a:lstStyle/>
          <a:p>
            <a:fld id="{0748B0B9-25BC-F34B-9F6D-D8315F2AA1CA}" type="slidenum">
              <a:rPr lang="en-US" smtClean="0"/>
              <a:pPr/>
              <a:t>58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robert_davidson</a:t>
            </a:r>
            <a:r>
              <a:rPr lang="en-US" dirty="0" smtClean="0"/>
              <a:t>/Miller on Alum in </a:t>
            </a:r>
            <a:r>
              <a:rPr lang="en-US" dirty="0" err="1" smtClean="0"/>
              <a:t>vaccines.pdf</a:t>
            </a:r>
            <a:endParaRPr lang="en-US" dirty="0" smtClean="0"/>
          </a:p>
          <a:p>
            <a:r>
              <a:rPr lang="en-US" dirty="0" smtClean="0"/>
              <a:t>--&gt; images/</a:t>
            </a:r>
            <a:r>
              <a:rPr lang="en-US" dirty="0" err="1" smtClean="0"/>
              <a:t>aluminum_in_vaccines.png</a:t>
            </a:r>
            <a:endParaRPr lang="en-US" dirty="0"/>
          </a:p>
        </p:txBody>
      </p:sp>
      <p:sp>
        <p:nvSpPr>
          <p:cNvPr id="4" name="Slide Number Placeholder 3"/>
          <p:cNvSpPr>
            <a:spLocks noGrp="1"/>
          </p:cNvSpPr>
          <p:nvPr>
            <p:ph type="sldNum" sz="quarter" idx="10"/>
          </p:nvPr>
        </p:nvSpPr>
        <p:spPr/>
        <p:txBody>
          <a:bodyPr/>
          <a:lstStyle/>
          <a:p>
            <a:fld id="{83BC2E42-A423-7645-BE7A-1573FF55B047}" type="slidenum">
              <a:rPr lang="en-US" smtClean="0"/>
              <a:pPr/>
              <a:t>60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Slide 23 in </a:t>
            </a:r>
            <a:r>
              <a:rPr lang="en-US" dirty="0" err="1" smtClean="0"/>
              <a:t>Shaw_PPT.pdf</a:t>
            </a:r>
            <a:endParaRPr lang="en-US" dirty="0" smtClean="0"/>
          </a:p>
          <a:p>
            <a:endParaRPr lang="en-US" dirty="0" smtClean="0"/>
          </a:p>
          <a:p>
            <a:r>
              <a:rPr lang="en-US" sz="1200" kern="1200" dirty="0" err="1" smtClean="0">
                <a:solidFill>
                  <a:schemeClr val="tx1"/>
                </a:solidFill>
                <a:latin typeface="+mn-lt"/>
                <a:ea typeface="+mn-ea"/>
                <a:cs typeface="+mn-cs"/>
              </a:rPr>
              <a:t>DTaP</a:t>
            </a:r>
            <a:r>
              <a:rPr lang="en-US" sz="1200" kern="1200" dirty="0" smtClean="0">
                <a:solidFill>
                  <a:schemeClr val="tx1"/>
                </a:solidFill>
                <a:latin typeface="+mn-lt"/>
                <a:ea typeface="+mn-ea"/>
                <a:cs typeface="+mn-cs"/>
              </a:rPr>
              <a:t>=Diphtheria, Tetanus, and </a:t>
            </a:r>
            <a:r>
              <a:rPr lang="en-US" sz="1200" kern="1200" dirty="0" err="1" smtClean="0">
                <a:solidFill>
                  <a:schemeClr val="tx1"/>
                </a:solidFill>
                <a:latin typeface="+mn-lt"/>
                <a:ea typeface="+mn-ea"/>
                <a:cs typeface="+mn-cs"/>
              </a:rPr>
              <a:t>acellular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Persussis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HepA</a:t>
            </a:r>
            <a:r>
              <a:rPr lang="en-US" sz="1200" kern="1200" dirty="0" smtClean="0">
                <a:solidFill>
                  <a:schemeClr val="tx1"/>
                </a:solidFill>
                <a:latin typeface="+mn-lt"/>
                <a:ea typeface="+mn-ea"/>
                <a:cs typeface="+mn-cs"/>
              </a:rPr>
              <a:t>=Hepatitis A; </a:t>
            </a:r>
            <a:r>
              <a:rPr lang="en-US" sz="1200" kern="1200" dirty="0" err="1" smtClean="0">
                <a:solidFill>
                  <a:schemeClr val="tx1"/>
                </a:solidFill>
                <a:latin typeface="+mn-lt"/>
                <a:ea typeface="+mn-ea"/>
                <a:cs typeface="+mn-cs"/>
              </a:rPr>
              <a:t>HepB</a:t>
            </a:r>
            <a:r>
              <a:rPr lang="en-US" sz="1200" kern="1200" dirty="0" smtClean="0">
                <a:solidFill>
                  <a:schemeClr val="tx1"/>
                </a:solidFill>
                <a:latin typeface="+mn-lt"/>
                <a:ea typeface="+mn-ea"/>
                <a:cs typeface="+mn-cs"/>
              </a:rPr>
              <a:t>=Hepatitis B </a:t>
            </a:r>
            <a:r>
              <a:rPr lang="en-US" sz="1200" kern="1200" dirty="0" err="1" smtClean="0">
                <a:solidFill>
                  <a:schemeClr val="tx1"/>
                </a:solidFill>
                <a:latin typeface="+mn-lt"/>
                <a:ea typeface="+mn-ea"/>
                <a:cs typeface="+mn-cs"/>
              </a:rPr>
              <a:t>Hib</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Haemophilus</a:t>
            </a:r>
            <a:r>
              <a:rPr lang="en-US" sz="1200" kern="1200" dirty="0" smtClean="0">
                <a:solidFill>
                  <a:schemeClr val="tx1"/>
                </a:solidFill>
                <a:latin typeface="+mn-lt"/>
                <a:ea typeface="+mn-ea"/>
                <a:cs typeface="+mn-cs"/>
              </a:rPr>
              <a:t> influenza type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PCV=Pneumococcal; </a:t>
            </a:r>
            <a:r>
              <a:rPr lang="en-US" sz="1200" kern="1200" dirty="0" err="1" smtClean="0">
                <a:solidFill>
                  <a:schemeClr val="tx1"/>
                </a:solidFill>
                <a:latin typeface="+mn-lt"/>
                <a:ea typeface="+mn-ea"/>
                <a:cs typeface="+mn-cs"/>
              </a:rPr>
              <a:t>MenC</a:t>
            </a:r>
            <a:r>
              <a:rPr lang="en-US" sz="1200" kern="1200" dirty="0" smtClean="0">
                <a:solidFill>
                  <a:schemeClr val="tx1"/>
                </a:solidFill>
                <a:latin typeface="+mn-lt"/>
                <a:ea typeface="+mn-ea"/>
                <a:cs typeface="+mn-cs"/>
              </a:rPr>
              <a:t>=Meningococcal group C</a:t>
            </a:r>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62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From: Schultz ST. National Acetaminophen Sales and Autistic Disorder in California.12 Adapted by Schultz from: Changes in the population of persons with autism and pervasive developmental disorders in California’s developmental services system: 1987 through 1998. A report to the legislature (California Department of Developmental Services, 1999). Used with permission.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Originally from spacedoc/robert_davidson/autism_report_1999.pdf</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3BC2E42-A423-7645-BE7A-1573FF55B047}" type="slidenum">
              <a:rPr lang="en-US" smtClean="0"/>
              <a:pPr/>
              <a:t>68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Robert_davidson/VaccinesAllergies.pdf</a:t>
            </a:r>
            <a:endParaRPr lang="en-US" dirty="0" smtClean="0"/>
          </a:p>
          <a:p>
            <a:r>
              <a:rPr lang="en-US" dirty="0" smtClean="0"/>
              <a:t>Project/2011/food_allergies.text</a:t>
            </a:r>
          </a:p>
          <a:p>
            <a:r>
              <a:rPr lang="en-US" sz="1200" dirty="0" smtClean="0">
                <a:hlinkClick r:id="rId3"/>
              </a:rPr>
              <a:t>http://vaccinationcouncil.org/2011/05/28/</a:t>
            </a:r>
            <a:endParaRPr lang="en-US" sz="1200" dirty="0" smtClean="0"/>
          </a:p>
          <a:p>
            <a:r>
              <a:rPr lang="en-US" sz="1200" dirty="0" smtClean="0"/>
              <a:t>rise-in-childhood-food-allergies-being-linked-to-vaccinations </a:t>
            </a:r>
          </a:p>
          <a:p>
            <a:r>
              <a:rPr lang="en-US" sz="1200" dirty="0" err="1" smtClean="0"/>
              <a:t>Robert_davidson/peanut_oil_in_vaccines.text</a:t>
            </a:r>
            <a:endParaRPr lang="en-US" sz="1200" dirty="0" smtClean="0"/>
          </a:p>
          <a:p>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3BC2E42-A423-7645-BE7A-1573FF55B047}" type="slidenum">
              <a:rPr lang="en-US" smtClean="0"/>
              <a:pPr/>
              <a:t>70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ThePaper/foods_in_vaccines.pdf</a:t>
            </a:r>
            <a:endParaRPr lang="en-US" dirty="0" smtClean="0"/>
          </a:p>
          <a:p>
            <a:r>
              <a:rPr lang="en-US" dirty="0" smtClean="0"/>
              <a:t>Peanut_oil_in_vaccines2.text (</a:t>
            </a:r>
            <a:r>
              <a:rPr lang="en-US" dirty="0" err="1" smtClean="0"/>
              <a:t>iin</a:t>
            </a:r>
            <a:r>
              <a:rPr lang="en-US" baseline="0" dirty="0" smtClean="0"/>
              <a:t> </a:t>
            </a:r>
            <a:r>
              <a:rPr lang="en-US" baseline="0" dirty="0" err="1" smtClean="0"/>
              <a:t>robert_davidson</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83BC2E42-A423-7645-BE7A-1573FF55B047}" type="slidenum">
              <a:rPr lang="en-US" smtClean="0"/>
              <a:pPr/>
              <a:t>71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Robert_davidson/vaccinationcouncil.org-Vaccines_and_Brain_Inflammation__International_Medical_Council_on_Vaccination.pdf</a:t>
            </a:r>
            <a:endParaRPr lang="en-US" dirty="0" smtClean="0"/>
          </a:p>
          <a:p>
            <a:r>
              <a:rPr lang="en-US" dirty="0" smtClean="0"/>
              <a:t>Cancer/</a:t>
            </a:r>
            <a:r>
              <a:rPr lang="en-US" dirty="0" err="1" smtClean="0"/>
              <a:t>Sugar_neutrophils_infection.pdf</a:t>
            </a:r>
            <a:endParaRPr lang="en-US" dirty="0" smtClean="0"/>
          </a:p>
          <a:p>
            <a:endParaRPr lang="en-US" dirty="0" smtClean="0"/>
          </a:p>
          <a:p>
            <a:r>
              <a:rPr lang="en-US" dirty="0" err="1" smtClean="0"/>
              <a:t>Robert_davidson/aluminum_vaccine_adjuvants_unsafe.pdf</a:t>
            </a:r>
            <a:endParaRPr lang="en-US" smtClean="0"/>
          </a:p>
          <a:p>
            <a:endParaRPr lang="en-US" dirty="0"/>
          </a:p>
        </p:txBody>
      </p:sp>
      <p:sp>
        <p:nvSpPr>
          <p:cNvPr id="4" name="Slide Number Placeholder 3"/>
          <p:cNvSpPr>
            <a:spLocks noGrp="1"/>
          </p:cNvSpPr>
          <p:nvPr>
            <p:ph type="sldNum" sz="quarter" idx="10"/>
          </p:nvPr>
        </p:nvSpPr>
        <p:spPr/>
        <p:txBody>
          <a:bodyPr/>
          <a:lstStyle/>
          <a:p>
            <a:fld id="{83BC2E42-A423-7645-BE7A-1573FF55B047}" type="slidenum">
              <a:rPr lang="en-US" smtClean="0"/>
              <a:pPr/>
              <a:t>72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http://www.nejm.org/doi/full/10.1056/NEJMct0708376</a:t>
            </a:r>
          </a:p>
          <a:p>
            <a:endParaRPr lang="en-US" dirty="0" smtClean="0"/>
          </a:p>
          <a:p>
            <a:r>
              <a:rPr lang="en-US" dirty="0" err="1" smtClean="0"/>
              <a:t>Bilirubin</a:t>
            </a:r>
            <a:r>
              <a:rPr lang="en-US" baseline="0" dirty="0" smtClean="0"/>
              <a:t> is produced when </a:t>
            </a:r>
            <a:r>
              <a:rPr lang="en-US" baseline="0" dirty="0" err="1" smtClean="0"/>
              <a:t>heme</a:t>
            </a:r>
            <a:r>
              <a:rPr lang="en-US" baseline="0" dirty="0" smtClean="0"/>
              <a:t> </a:t>
            </a:r>
            <a:r>
              <a:rPr lang="en-US" baseline="0" dirty="0" err="1" smtClean="0"/>
              <a:t>oxygenase</a:t>
            </a:r>
            <a:r>
              <a:rPr lang="en-US" baseline="0" dirty="0" smtClean="0"/>
              <a:t> releases CO and Fe++ from hemoglobin.</a:t>
            </a:r>
          </a:p>
          <a:p>
            <a:r>
              <a:rPr lang="en-US" baseline="0" dirty="0" smtClean="0"/>
              <a:t>Red Blood cells have shorter lifespan in neonates.</a:t>
            </a:r>
          </a:p>
          <a:p>
            <a:r>
              <a:rPr lang="en-US" baseline="0" dirty="0" smtClean="0"/>
              <a:t>Liver enzyme is not up to the task of disposal.</a:t>
            </a:r>
          </a:p>
          <a:p>
            <a:r>
              <a:rPr lang="en-US" baseline="0" dirty="0" smtClean="0"/>
              <a:t>Did the biology expect that the infant would be exposed to adequate sunlight??</a:t>
            </a:r>
          </a:p>
          <a:p>
            <a:r>
              <a:rPr lang="en-US" baseline="0" dirty="0" smtClean="0"/>
              <a:t>Picture goes with cancer/definitions/neonatal jaundice.</a:t>
            </a:r>
          </a:p>
          <a:p>
            <a:endParaRPr lang="en-US" dirty="0"/>
          </a:p>
        </p:txBody>
      </p:sp>
      <p:sp>
        <p:nvSpPr>
          <p:cNvPr id="4" name="Slide Number Placeholder 3"/>
          <p:cNvSpPr>
            <a:spLocks noGrp="1"/>
          </p:cNvSpPr>
          <p:nvPr>
            <p:ph type="sldNum" sz="quarter" idx="10"/>
          </p:nvPr>
        </p:nvSpPr>
        <p:spPr/>
        <p:txBody>
          <a:bodyPr/>
          <a:lstStyle/>
          <a:p>
            <a:fld id="{83BC2E42-A423-7645-BE7A-1573FF55B047}" type="slidenum">
              <a:rPr lang="en-US" smtClean="0"/>
              <a:pPr/>
              <a:t>18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Cancer/</a:t>
            </a:r>
            <a:r>
              <a:rPr lang="en-US" dirty="0" err="1" smtClean="0"/>
              <a:t>sulfate_in_fetal_development.pdf</a:t>
            </a:r>
            <a:endParaRPr lang="en-US" dirty="0" smtClean="0"/>
          </a:p>
          <a:p>
            <a:r>
              <a:rPr lang="en-US" sz="1200" kern="1200" dirty="0" smtClean="0">
                <a:solidFill>
                  <a:schemeClr val="tx1"/>
                </a:solidFill>
                <a:latin typeface="+mn-lt"/>
                <a:ea typeface="+mn-ea"/>
                <a:cs typeface="+mn-cs"/>
              </a:rPr>
              <a:t> Dawson PA. Sulfate in fetal development. </a:t>
            </a:r>
            <a:r>
              <a:rPr lang="en-US" sz="1200" kern="1200" dirty="0" err="1" smtClean="0">
                <a:solidFill>
                  <a:schemeClr val="tx1"/>
                </a:solidFill>
                <a:latin typeface="+mn-lt"/>
                <a:ea typeface="+mn-ea"/>
                <a:cs typeface="+mn-cs"/>
              </a:rPr>
              <a:t>Semin</a:t>
            </a:r>
            <a:r>
              <a:rPr lang="en-US" sz="1200" kern="1200" dirty="0" smtClean="0">
                <a:solidFill>
                  <a:schemeClr val="tx1"/>
                </a:solidFill>
                <a:latin typeface="+mn-lt"/>
                <a:ea typeface="+mn-ea"/>
                <a:cs typeface="+mn-cs"/>
              </a:rPr>
              <a:t> Cell Dev </a:t>
            </a:r>
            <a:r>
              <a:rPr lang="en-US" sz="1200" kern="1200" dirty="0" err="1" smtClean="0">
                <a:solidFill>
                  <a:schemeClr val="tx1"/>
                </a:solidFill>
                <a:latin typeface="+mn-lt"/>
                <a:ea typeface="+mn-ea"/>
                <a:cs typeface="+mn-cs"/>
              </a:rPr>
              <a:t>Biol</a:t>
            </a:r>
            <a:r>
              <a:rPr lang="en-US" sz="1200" kern="1200" dirty="0" smtClean="0">
                <a:solidFill>
                  <a:schemeClr val="tx1"/>
                </a:solidFill>
                <a:latin typeface="+mn-lt"/>
                <a:ea typeface="+mn-ea"/>
                <a:cs typeface="+mn-cs"/>
              </a:rPr>
              <a:t> (2011), doi:10.1016/j.semcdb.2011.03.004</a:t>
            </a:r>
            <a:endParaRPr lang="en-US" dirty="0"/>
          </a:p>
        </p:txBody>
      </p:sp>
      <p:sp>
        <p:nvSpPr>
          <p:cNvPr id="4" name="Slide Number Placeholder 3"/>
          <p:cNvSpPr>
            <a:spLocks noGrp="1"/>
          </p:cNvSpPr>
          <p:nvPr>
            <p:ph type="sldNum" sz="quarter" idx="10"/>
          </p:nvPr>
        </p:nvSpPr>
        <p:spPr/>
        <p:txBody>
          <a:bodyPr/>
          <a:lstStyle/>
          <a:p>
            <a:fld id="{83BC2E42-A423-7645-BE7A-1573FF55B047}" type="slidenum">
              <a:rPr lang="en-US" smtClean="0"/>
              <a:pPr/>
              <a:t>21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Palinski</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Circ. Res. 2009;104;569-571</a:t>
            </a:r>
          </a:p>
          <a:p>
            <a:r>
              <a:rPr lang="en-US" sz="1200" i="1" kern="1200" dirty="0" err="1" smtClean="0">
                <a:solidFill>
                  <a:schemeClr val="tx1"/>
                </a:solidFill>
                <a:latin typeface="+mn-lt"/>
                <a:ea typeface="+mn-ea"/>
                <a:cs typeface="+mn-cs"/>
              </a:rPr>
              <a:t>Maternal_cholesterol_placenta.pdf</a:t>
            </a:r>
            <a:endParaRPr lang="en-US" sz="1200" i="1"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3BC2E42-A423-7645-BE7A-1573FF55B047}" type="slidenum">
              <a:rPr lang="en-US" smtClean="0"/>
              <a:pPr/>
              <a:t>23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Cancer/</a:t>
            </a:r>
            <a:r>
              <a:rPr lang="en-US" dirty="0" err="1" smtClean="0"/>
              <a:t>dhea_sulfate_reduced_autism.text</a:t>
            </a:r>
            <a:endParaRPr lang="en-US" dirty="0" smtClean="0"/>
          </a:p>
          <a:p>
            <a:r>
              <a:rPr lang="en-US" dirty="0" smtClean="0"/>
              <a:t>Cancer/</a:t>
            </a:r>
            <a:r>
              <a:rPr lang="en-US" dirty="0" err="1" smtClean="0"/>
              <a:t>DHEA_deficiency_lethal</a:t>
            </a:r>
            <a:r>
              <a:rPr lang="en-US" baseline="0" dirty="0" err="1" smtClean="0"/>
              <a:t>_mouse_embryos.pdf</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24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RH WARING PAPER 2000.pdf in </a:t>
            </a:r>
            <a:r>
              <a:rPr lang="en-US" sz="1200" kern="1200" dirty="0" err="1" smtClean="0">
                <a:solidFill>
                  <a:schemeClr val="tx1"/>
                </a:solidFill>
                <a:latin typeface="+mn-lt"/>
                <a:ea typeface="+mn-ea"/>
                <a:cs typeface="+mn-cs"/>
              </a:rPr>
              <a:t>robert_davidson/ThePaper</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Gastrointestinal </a:t>
            </a:r>
            <a:r>
              <a:rPr lang="en-US" sz="1200" kern="1200" dirty="0" err="1" smtClean="0">
                <a:solidFill>
                  <a:schemeClr val="tx1"/>
                </a:solidFill>
                <a:latin typeface="+mn-lt"/>
                <a:ea typeface="+mn-ea"/>
                <a:cs typeface="+mn-cs"/>
              </a:rPr>
              <a:t>FunctionSulphation</a:t>
            </a:r>
            <a:r>
              <a:rPr lang="en-US" sz="1200" kern="1200" dirty="0" smtClean="0">
                <a:solidFill>
                  <a:schemeClr val="tx1"/>
                </a:solidFill>
                <a:latin typeface="+mn-lt"/>
                <a:ea typeface="+mn-ea"/>
                <a:cs typeface="+mn-cs"/>
              </a:rPr>
              <a:t> capacity also affects the gastrointestinal tract. The </a:t>
            </a:r>
            <a:r>
              <a:rPr lang="en-US" sz="1200" kern="1200" dirty="0" err="1" smtClean="0">
                <a:solidFill>
                  <a:schemeClr val="tx1"/>
                </a:solidFill>
                <a:latin typeface="+mn-lt"/>
                <a:ea typeface="+mn-ea"/>
                <a:cs typeface="+mn-cs"/>
              </a:rPr>
              <a:t>mucins</a:t>
            </a:r>
            <a:r>
              <a:rPr lang="en-US" sz="1200" kern="1200" dirty="0" smtClean="0">
                <a:solidFill>
                  <a:schemeClr val="tx1"/>
                </a:solidFill>
                <a:latin typeface="+mn-lt"/>
                <a:ea typeface="+mn-ea"/>
                <a:cs typeface="+mn-cs"/>
              </a:rPr>
              <a:t> which line the gut, providing both protective and adhesive properties, are </a:t>
            </a:r>
            <a:r>
              <a:rPr lang="en-US" sz="1200" kern="1200" dirty="0" err="1" smtClean="0">
                <a:solidFill>
                  <a:schemeClr val="tx1"/>
                </a:solidFill>
                <a:latin typeface="+mn-lt"/>
                <a:ea typeface="+mn-ea"/>
                <a:cs typeface="+mn-cs"/>
              </a:rPr>
              <a:t>sulphated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glycoproteins</a:t>
            </a:r>
            <a:r>
              <a:rPr lang="en-US" sz="1200" kern="1200" dirty="0" smtClean="0">
                <a:solidFill>
                  <a:schemeClr val="tx1"/>
                </a:solidFill>
                <a:latin typeface="+mn-lt"/>
                <a:ea typeface="+mn-ea"/>
                <a:cs typeface="+mn-cs"/>
              </a:rPr>
              <a:t> which rely on the degree of </a:t>
            </a:r>
            <a:r>
              <a:rPr lang="en-US" sz="1200" kern="1200" dirty="0" err="1" smtClean="0">
                <a:solidFill>
                  <a:schemeClr val="tx1"/>
                </a:solidFill>
                <a:latin typeface="+mn-lt"/>
                <a:ea typeface="+mn-ea"/>
                <a:cs typeface="+mn-cs"/>
              </a:rPr>
              <a:t>sulphation</a:t>
            </a:r>
            <a:r>
              <a:rPr lang="en-US" sz="1200" kern="1200" dirty="0" smtClean="0">
                <a:solidFill>
                  <a:schemeClr val="tx1"/>
                </a:solidFill>
                <a:latin typeface="+mn-lt"/>
                <a:ea typeface="+mn-ea"/>
                <a:cs typeface="+mn-cs"/>
              </a:rPr>
              <a:t> and the addition of negative charges to maintain their structures in an extended </a:t>
            </a:r>
            <a:r>
              <a:rPr lang="en-US" sz="1200" kern="1200" dirty="0" err="1" smtClean="0">
                <a:solidFill>
                  <a:schemeClr val="tx1"/>
                </a:solidFill>
                <a:latin typeface="+mn-lt"/>
                <a:ea typeface="+mn-ea"/>
                <a:cs typeface="+mn-cs"/>
              </a:rPr>
              <a:t>con􏲵guration</a:t>
            </a:r>
            <a:r>
              <a:rPr lang="en-US" sz="1200" kern="1200" dirty="0" smtClean="0">
                <a:solidFill>
                  <a:schemeClr val="tx1"/>
                </a:solidFill>
                <a:latin typeface="+mn-lt"/>
                <a:ea typeface="+mn-ea"/>
                <a:cs typeface="+mn-cs"/>
              </a:rPr>
              <a:t> [30]. Reduced </a:t>
            </a:r>
            <a:r>
              <a:rPr lang="en-US" sz="1200" kern="1200" dirty="0" err="1" smtClean="0">
                <a:solidFill>
                  <a:schemeClr val="tx1"/>
                </a:solidFill>
                <a:latin typeface="+mn-lt"/>
                <a:ea typeface="+mn-ea"/>
                <a:cs typeface="+mn-cs"/>
              </a:rPr>
              <a:t>sulphation</a:t>
            </a:r>
            <a:r>
              <a:rPr lang="en-US" sz="1200" kern="1200" dirty="0" smtClean="0">
                <a:solidFill>
                  <a:schemeClr val="tx1"/>
                </a:solidFill>
                <a:latin typeface="+mn-lt"/>
                <a:ea typeface="+mn-ea"/>
                <a:cs typeface="+mn-cs"/>
              </a:rPr>
              <a:t> has been associated with </a:t>
            </a:r>
            <a:r>
              <a:rPr lang="en-US" sz="1200" kern="1200" dirty="0" err="1" smtClean="0">
                <a:solidFill>
                  <a:schemeClr val="tx1"/>
                </a:solidFill>
                <a:latin typeface="+mn-lt"/>
                <a:ea typeface="+mn-ea"/>
                <a:cs typeface="+mn-cs"/>
              </a:rPr>
              <a:t>in􏲶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ammation</a:t>
            </a:r>
            <a:r>
              <a:rPr lang="en-US" sz="1200" kern="1200" dirty="0" smtClean="0">
                <a:solidFill>
                  <a:schemeClr val="tx1"/>
                </a:solidFill>
                <a:latin typeface="+mn-lt"/>
                <a:ea typeface="+mn-ea"/>
                <a:cs typeface="+mn-cs"/>
              </a:rPr>
              <a:t> and gut dysfunction, coupled with a breakdown in the protective properties of the </a:t>
            </a:r>
            <a:r>
              <a:rPr lang="en-US" sz="1200" kern="1200" dirty="0" err="1" smtClean="0">
                <a:solidFill>
                  <a:schemeClr val="tx1"/>
                </a:solidFill>
                <a:latin typeface="+mn-lt"/>
                <a:ea typeface="+mn-ea"/>
                <a:cs typeface="+mn-cs"/>
              </a:rPr>
              <a:t>mucins</a:t>
            </a:r>
            <a:r>
              <a:rPr lang="en-US" sz="1200" kern="1200" dirty="0" smtClean="0">
                <a:solidFill>
                  <a:schemeClr val="tx1"/>
                </a:solidFill>
                <a:latin typeface="+mn-lt"/>
                <a:ea typeface="+mn-ea"/>
                <a:cs typeface="+mn-cs"/>
              </a:rPr>
              <a:t> and an increase in permeability [31]. Many children with autism also have digestive problems and 9 out of 20 (42%) in one survey had increased gut permeability when challenged by the </a:t>
            </a:r>
            <a:r>
              <a:rPr lang="en-US" sz="1200" kern="1200" dirty="0" err="1" smtClean="0">
                <a:solidFill>
                  <a:schemeClr val="tx1"/>
                </a:solidFill>
                <a:latin typeface="+mn-lt"/>
                <a:ea typeface="+mn-ea"/>
                <a:cs typeface="+mn-cs"/>
              </a:rPr>
              <a:t>mannitol/lactulose</a:t>
            </a:r>
            <a:r>
              <a:rPr lang="en-US" sz="1200" kern="1200" dirty="0" smtClean="0">
                <a:solidFill>
                  <a:schemeClr val="tx1"/>
                </a:solidFill>
                <a:latin typeface="+mn-lt"/>
                <a:ea typeface="+mn-ea"/>
                <a:cs typeface="+mn-cs"/>
              </a:rPr>
              <a:t> test [32]. This </a:t>
            </a:r>
            <a:r>
              <a:rPr lang="en-US" sz="1200" kern="1200" dirty="0" err="1" smtClean="0">
                <a:solidFill>
                  <a:schemeClr val="tx1"/>
                </a:solidFill>
                <a:latin typeface="+mn-lt"/>
                <a:ea typeface="+mn-ea"/>
                <a:cs typeface="+mn-cs"/>
              </a:rPr>
              <a: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nding</a:t>
            </a:r>
            <a:r>
              <a:rPr lang="en-US" sz="1200" kern="1200" dirty="0" smtClean="0">
                <a:solidFill>
                  <a:schemeClr val="tx1"/>
                </a:solidFill>
                <a:latin typeface="+mn-lt"/>
                <a:ea typeface="+mn-ea"/>
                <a:cs typeface="+mn-cs"/>
              </a:rPr>
              <a:t> has led to the idea that a “leaky” gut may be more permeable to dietary proteins and peptides. Groups working in two separate laboratories have found diet-derived peptides in urine from children with autism [33,34] which were attributed to incomplete hydrolysis of casein and gluten proteins from milk and wheat respectively [35]. Peptides of this type can show “</a:t>
            </a:r>
            <a:r>
              <a:rPr lang="en-US" sz="1200" kern="1200" dirty="0" err="1" smtClean="0">
                <a:solidFill>
                  <a:schemeClr val="tx1"/>
                </a:solidFill>
                <a:latin typeface="+mn-lt"/>
                <a:ea typeface="+mn-ea"/>
                <a:cs typeface="+mn-cs"/>
              </a:rPr>
              <a:t>opioid</a:t>
            </a:r>
            <a:r>
              <a:rPr lang="en-US" sz="1200" kern="1200" dirty="0" smtClean="0">
                <a:solidFill>
                  <a:schemeClr val="tx1"/>
                </a:solidFill>
                <a:latin typeface="+mn-lt"/>
                <a:ea typeface="+mn-ea"/>
                <a:cs typeface="+mn-cs"/>
              </a:rPr>
              <a:t>” activity, crossing the gut wall and penetrating the blood–brain barrier to act on the central nervous system [36]. They may be responsible for the social withdrawal, insensitivity to pain and altered responses to sensory stimuli which are commonly described in autism. Use of </a:t>
            </a:r>
            <a:r>
              <a:rPr lang="en-US" sz="1200" kern="1200" dirty="0" err="1" smtClean="0">
                <a:solidFill>
                  <a:schemeClr val="tx1"/>
                </a:solidFill>
                <a:latin typeface="+mn-lt"/>
                <a:ea typeface="+mn-ea"/>
                <a:cs typeface="+mn-cs"/>
              </a:rPr>
              <a:t>naloxone</a:t>
            </a:r>
            <a:r>
              <a:rPr lang="en-US" sz="1200" kern="1200" dirty="0" smtClean="0">
                <a:solidFill>
                  <a:schemeClr val="tx1"/>
                </a:solidFill>
                <a:latin typeface="+mn-lt"/>
                <a:ea typeface="+mn-ea"/>
                <a:cs typeface="+mn-cs"/>
              </a:rPr>
              <a:t> and other opiate antagonists has been reported to reduce the levels of self-injury, again suggesting that “</a:t>
            </a:r>
            <a:r>
              <a:rPr lang="en-US" sz="1200" kern="1200" dirty="0" err="1" smtClean="0">
                <a:solidFill>
                  <a:schemeClr val="tx1"/>
                </a:solidFill>
                <a:latin typeface="+mn-lt"/>
                <a:ea typeface="+mn-ea"/>
                <a:cs typeface="+mn-cs"/>
              </a:rPr>
              <a:t>opioid</a:t>
            </a:r>
            <a:r>
              <a:rPr lang="en-US" sz="1200" kern="1200" dirty="0" smtClean="0">
                <a:solidFill>
                  <a:schemeClr val="tx1"/>
                </a:solidFill>
                <a:latin typeface="+mn-lt"/>
                <a:ea typeface="+mn-ea"/>
                <a:cs typeface="+mn-cs"/>
              </a:rPr>
              <a:t> excess” may be a factor in autistic </a:t>
            </a:r>
            <a:r>
              <a:rPr lang="en-US" sz="1200" kern="1200" dirty="0" err="1" smtClean="0">
                <a:solidFill>
                  <a:schemeClr val="tx1"/>
                </a:solidFill>
                <a:latin typeface="+mn-lt"/>
                <a:ea typeface="+mn-ea"/>
                <a:cs typeface="+mn-cs"/>
              </a:rPr>
              <a:t>behaviour</a:t>
            </a:r>
            <a:r>
              <a:rPr lang="en-US" sz="1200" kern="1200" dirty="0" smtClean="0">
                <a:solidFill>
                  <a:schemeClr val="tx1"/>
                </a:solidFill>
                <a:latin typeface="+mn-lt"/>
                <a:ea typeface="+mn-ea"/>
                <a:cs typeface="+mn-cs"/>
              </a:rPr>
              <a:t> [37]. </a:t>
            </a:r>
            <a:endParaRPr lang="en-US" dirty="0"/>
          </a:p>
        </p:txBody>
      </p:sp>
      <p:sp>
        <p:nvSpPr>
          <p:cNvPr id="4" name="Slide Number Placeholder 3"/>
          <p:cNvSpPr>
            <a:spLocks noGrp="1"/>
          </p:cNvSpPr>
          <p:nvPr>
            <p:ph type="sldNum" sz="quarter" idx="10"/>
          </p:nvPr>
        </p:nvSpPr>
        <p:spPr/>
        <p:txBody>
          <a:bodyPr/>
          <a:lstStyle/>
          <a:p>
            <a:fld id="{0748B0B9-25BC-F34B-9F6D-D8315F2AA1CA}" type="slidenum">
              <a:rPr lang="en-US" smtClean="0"/>
              <a:pPr/>
              <a:t>25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r>
              <a:rPr lang="en-US" b="1" dirty="0" smtClean="0"/>
              <a:t>http://</a:t>
            </a:r>
            <a:r>
              <a:rPr lang="en-US" b="1" dirty="0" err="1" smtClean="0"/>
              <a:t>www.autismhelpforyou.com/about_us.htm</a:t>
            </a:r>
            <a:endParaRPr lang="en-US" b="1" dirty="0" smtClean="0"/>
          </a:p>
          <a:p>
            <a:r>
              <a:rPr lang="en-US" b="1" dirty="0" err="1" smtClean="0"/>
              <a:t>spacedoc/mothers_day/Why</a:t>
            </a:r>
            <a:r>
              <a:rPr lang="en-US" b="1" dirty="0" smtClean="0"/>
              <a:t>\</a:t>
            </a:r>
            <a:r>
              <a:rPr lang="en-US" b="1" baseline="0" dirty="0" smtClean="0"/>
              <a:t> </a:t>
            </a:r>
            <a:r>
              <a:rPr lang="en-US" b="1" baseline="0" dirty="0" err="1" smtClean="0"/>
              <a:t>autism.pdf</a:t>
            </a:r>
            <a:endParaRPr lang="en-US" b="1" dirty="0" smtClean="0"/>
          </a:p>
          <a:p>
            <a:r>
              <a:rPr lang="en-US" b="1" dirty="0" err="1" smtClean="0"/>
              <a:t>Autism.pdf</a:t>
            </a:r>
            <a:endParaRPr lang="en-US" b="1" dirty="0" smtClean="0"/>
          </a:p>
          <a:p>
            <a:endParaRPr lang="en-US" dirty="0"/>
          </a:p>
        </p:txBody>
      </p:sp>
      <p:sp>
        <p:nvSpPr>
          <p:cNvPr id="4" name="Slide Number Placeholder 3"/>
          <p:cNvSpPr>
            <a:spLocks noGrp="1"/>
          </p:cNvSpPr>
          <p:nvPr>
            <p:ph type="sldNum" sz="quarter" idx="10"/>
          </p:nvPr>
        </p:nvSpPr>
        <p:spPr/>
        <p:txBody>
          <a:bodyPr/>
          <a:lstStyle/>
          <a:p>
            <a:fld id="{0748B0B9-25BC-F34B-9F6D-D8315F2AA1CA}" type="slidenum">
              <a:rPr lang="en-US" smtClean="0"/>
              <a:pPr/>
              <a:t>29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Calmodulin_stimulates_sphingomyelinase.text</a:t>
            </a:r>
            <a:endParaRPr lang="en-US" dirty="0" smtClean="0"/>
          </a:p>
          <a:p>
            <a:r>
              <a:rPr lang="en-US" dirty="0" smtClean="0"/>
              <a:t>Cancer/</a:t>
            </a:r>
            <a:r>
              <a:rPr lang="en-US" dirty="0" err="1" smtClean="0"/>
              <a:t>prenatal_aluminum_nNOS.pdf</a:t>
            </a:r>
            <a:endParaRPr lang="en-US" dirty="0" smtClean="0"/>
          </a:p>
          <a:p>
            <a:endParaRPr lang="en-US" dirty="0" smtClean="0"/>
          </a:p>
          <a:p>
            <a:r>
              <a:rPr lang="en-US" dirty="0" err="1" smtClean="0"/>
              <a:t>Excess_neurons_in_autism.text</a:t>
            </a:r>
            <a:endParaRPr lang="en-US" dirty="0" smtClean="0"/>
          </a:p>
          <a:p>
            <a:endParaRPr lang="en-US" dirty="0"/>
          </a:p>
        </p:txBody>
      </p:sp>
      <p:sp>
        <p:nvSpPr>
          <p:cNvPr id="4" name="Slide Number Placeholder 3"/>
          <p:cNvSpPr>
            <a:spLocks noGrp="1"/>
          </p:cNvSpPr>
          <p:nvPr>
            <p:ph type="sldNum" sz="quarter" idx="10"/>
          </p:nvPr>
        </p:nvSpPr>
        <p:spPr/>
        <p:txBody>
          <a:bodyPr/>
          <a:lstStyle/>
          <a:p>
            <a:fld id="{83BC2E42-A423-7645-BE7A-1573FF55B047}" type="slidenum">
              <a:rPr lang="en-US" smtClean="0"/>
              <a:pPr/>
              <a:t>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E5527E-41D3-AC45-9FFC-414FDAA7901F}" type="datetimeFigureOut">
              <a:rPr lang="en-US" smtClean="0"/>
              <a:pPr/>
              <a:t>11/10/11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3F91C-ED86-8F4C-9CCB-F6AD693A5D9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E5527E-41D3-AC45-9FFC-414FDAA7901F}" type="datetimeFigureOut">
              <a:rPr lang="en-US" smtClean="0"/>
              <a:pPr/>
              <a:t>11/10/11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3F91C-ED86-8F4C-9CCB-F6AD693A5D9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E5527E-41D3-AC45-9FFC-414FDAA7901F}" type="datetimeFigureOut">
              <a:rPr lang="en-US" smtClean="0"/>
              <a:pPr/>
              <a:t>11/10/11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3F91C-ED86-8F4C-9CCB-F6AD693A5D9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E5527E-41D3-AC45-9FFC-414FDAA7901F}" type="datetimeFigureOut">
              <a:rPr lang="en-US" smtClean="0"/>
              <a:pPr/>
              <a:t>11/10/11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3F91C-ED86-8F4C-9CCB-F6AD693A5D9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E5527E-41D3-AC45-9FFC-414FDAA7901F}" type="datetimeFigureOut">
              <a:rPr lang="en-US" smtClean="0"/>
              <a:pPr/>
              <a:t>11/10/11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3F91C-ED86-8F4C-9CCB-F6AD693A5D9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E5527E-41D3-AC45-9FFC-414FDAA7901F}" type="datetimeFigureOut">
              <a:rPr lang="en-US" smtClean="0"/>
              <a:pPr/>
              <a:t>11/10/11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3F91C-ED86-8F4C-9CCB-F6AD693A5D9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E5527E-41D3-AC45-9FFC-414FDAA7901F}" type="datetimeFigureOut">
              <a:rPr lang="en-US" smtClean="0"/>
              <a:pPr/>
              <a:t>11/10/11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93F91C-ED86-8F4C-9CCB-F6AD693A5D9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E5527E-41D3-AC45-9FFC-414FDAA7901F}" type="datetimeFigureOut">
              <a:rPr lang="en-US" smtClean="0"/>
              <a:pPr/>
              <a:t>11/10/11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93F91C-ED86-8F4C-9CCB-F6AD693A5D9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5527E-41D3-AC45-9FFC-414FDAA7901F}" type="datetimeFigureOut">
              <a:rPr lang="en-US" smtClean="0"/>
              <a:pPr/>
              <a:t>11/10/11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93F91C-ED86-8F4C-9CCB-F6AD693A5D9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5527E-41D3-AC45-9FFC-414FDAA7901F}" type="datetimeFigureOut">
              <a:rPr lang="en-US" smtClean="0"/>
              <a:pPr/>
              <a:t>11/10/11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3F91C-ED86-8F4C-9CCB-F6AD693A5D9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5527E-41D3-AC45-9FFC-414FDAA7901F}" type="datetimeFigureOut">
              <a:rPr lang="en-US" smtClean="0"/>
              <a:pPr/>
              <a:t>11/10/11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3F91C-ED86-8F4C-9CCB-F6AD693A5D9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5527E-41D3-AC45-9FFC-414FDAA7901F}" type="datetimeFigureOut">
              <a:rPr lang="en-US" smtClean="0"/>
              <a:pPr/>
              <a:t>11/10/11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3F91C-ED86-8F4C-9CCB-F6AD693A5D9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 Id="rId3" Type="http://schemas.openxmlformats.org/officeDocument/2006/relationships/image" Target="../media/image6.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oyalrife.com/flu_shots.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Immunologic_adjuvant%23cite_note-2" TargetMode="External"/><Relationship Id="rId3" Type="http://schemas.openxmlformats.org/officeDocument/2006/relationships/hyperlink" Target="http://en.wikipedia.org/wiki/Immunologic_adjuvant%23cite_note-3"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hart" Target="../charts/char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4.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df"/><Relationship Id="rId3" Type="http://schemas.openxmlformats.org/officeDocument/2006/relationships/image" Target="../media/image2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df"/><Relationship Id="rId3" Type="http://schemas.openxmlformats.org/officeDocument/2006/relationships/image" Target="../media/image3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df"/><Relationship Id="rId3" Type="http://schemas.openxmlformats.org/officeDocument/2006/relationships/image" Target="../media/image27.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4.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392" y="1300745"/>
            <a:ext cx="5994400" cy="1470025"/>
          </a:xfrm>
        </p:spPr>
        <p:txBody>
          <a:bodyPr>
            <a:normAutofit/>
          </a:bodyPr>
          <a:lstStyle/>
          <a:p>
            <a:r>
              <a:rPr lang="en-US" dirty="0" smtClean="0"/>
              <a:t>Autism, Vaccines, and Cholesterol Sulfate</a:t>
            </a:r>
            <a:endParaRPr lang="en-US" dirty="0"/>
          </a:p>
        </p:txBody>
      </p:sp>
      <p:sp>
        <p:nvSpPr>
          <p:cNvPr id="3" name="Subtitle 2"/>
          <p:cNvSpPr>
            <a:spLocks noGrp="1"/>
          </p:cNvSpPr>
          <p:nvPr>
            <p:ph type="subTitle" idx="1"/>
          </p:nvPr>
        </p:nvSpPr>
        <p:spPr>
          <a:xfrm>
            <a:off x="341770" y="3387102"/>
            <a:ext cx="8116430" cy="2607425"/>
          </a:xfrm>
        </p:spPr>
        <p:txBody>
          <a:bodyPr>
            <a:noAutofit/>
          </a:bodyPr>
          <a:lstStyle/>
          <a:p>
            <a:r>
              <a:rPr lang="en-US" sz="2800" dirty="0" smtClean="0">
                <a:solidFill>
                  <a:schemeClr val="tx1"/>
                </a:solidFill>
              </a:rPr>
              <a:t>Stephanie Seneff</a:t>
            </a:r>
          </a:p>
          <a:p>
            <a:r>
              <a:rPr lang="en-US" sz="2800" dirty="0" smtClean="0">
                <a:solidFill>
                  <a:schemeClr val="tx1"/>
                </a:solidFill>
              </a:rPr>
              <a:t>Computer Science and Artificial Intelligence Laboratory</a:t>
            </a:r>
          </a:p>
          <a:p>
            <a:r>
              <a:rPr lang="en-US" sz="2800" dirty="0" smtClean="0">
                <a:solidFill>
                  <a:schemeClr val="tx1"/>
                </a:solidFill>
              </a:rPr>
              <a:t>MIT</a:t>
            </a:r>
          </a:p>
          <a:p>
            <a:r>
              <a:rPr lang="en-US" sz="2800" dirty="0" smtClean="0">
                <a:solidFill>
                  <a:schemeClr val="tx1"/>
                </a:solidFill>
              </a:rPr>
              <a:t>WAPF Wise Traditions Conference</a:t>
            </a:r>
          </a:p>
          <a:p>
            <a:r>
              <a:rPr lang="en-US" sz="2800" dirty="0" smtClean="0">
                <a:solidFill>
                  <a:schemeClr val="tx1"/>
                </a:solidFill>
              </a:rPr>
              <a:t>November 11, 2011</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Eggs and Milk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Chickens produce egg yolk to provide nutrients to the embryo:</a:t>
            </a:r>
          </a:p>
          <a:p>
            <a:pPr lvl="1"/>
            <a:r>
              <a:rPr lang="en-US" dirty="0" smtClean="0"/>
              <a:t>Cholesterol, fat, vitamin D, zinc, and </a:t>
            </a:r>
            <a:r>
              <a:rPr lang="en-US" dirty="0" err="1" smtClean="0"/>
              <a:t>choline</a:t>
            </a:r>
            <a:r>
              <a:rPr lang="en-US" dirty="0" smtClean="0"/>
              <a:t> </a:t>
            </a:r>
          </a:p>
          <a:p>
            <a:r>
              <a:rPr lang="en-US" dirty="0" smtClean="0"/>
              <a:t>Fish produce egg roe (caviar) to provide nutrition to their offspring:</a:t>
            </a:r>
          </a:p>
          <a:p>
            <a:pPr lvl="1"/>
            <a:r>
              <a:rPr lang="en-US" dirty="0" smtClean="0"/>
              <a:t>Cholesterol, fat, vitamin D, zinc, and </a:t>
            </a:r>
            <a:r>
              <a:rPr lang="en-US" dirty="0" err="1" smtClean="0"/>
              <a:t>choline</a:t>
            </a:r>
            <a:endParaRPr lang="en-US" dirty="0" smtClean="0"/>
          </a:p>
          <a:p>
            <a:r>
              <a:rPr lang="en-US" dirty="0" smtClean="0"/>
              <a:t>Human breast milk is significantly fattier than cow’s milk.  It also contains:</a:t>
            </a:r>
          </a:p>
          <a:p>
            <a:pPr lvl="1"/>
            <a:r>
              <a:rPr lang="en-US" dirty="0" smtClean="0"/>
              <a:t>Cholesterol, vitamin D, zinc, and </a:t>
            </a:r>
            <a:r>
              <a:rPr lang="en-US" dirty="0" err="1" smtClean="0"/>
              <a:t>choline</a:t>
            </a:r>
            <a:endParaRPr lang="en-US" dirty="0" smtClean="0"/>
          </a:p>
          <a:p>
            <a:pPr lvl="1"/>
            <a:r>
              <a:rPr lang="en-US" dirty="0" smtClean="0"/>
              <a:t>The mother’s deficiencies will translate to the child’s deficiencies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neuron_axon.gif"/>
          <p:cNvPicPr>
            <a:picLocks noChangeAspect="1"/>
          </p:cNvPicPr>
          <p:nvPr/>
        </p:nvPicPr>
        <p:blipFill>
          <a:blip r:embed="rId2"/>
          <a:srcRect l="-610" r="-610"/>
          <a:stretch>
            <a:fillRect/>
          </a:stretch>
        </p:blipFill>
        <p:spPr>
          <a:xfrm flipH="1">
            <a:off x="4314102" y="4120179"/>
            <a:ext cx="4705858" cy="2588041"/>
          </a:xfrm>
          <a:prstGeom prst="rect">
            <a:avLst/>
          </a:prstGeom>
        </p:spPr>
      </p:pic>
      <p:pic>
        <p:nvPicPr>
          <p:cNvPr id="4" name="Content Placeholder 3" descr="synapse1.gif"/>
          <p:cNvPicPr>
            <a:picLocks noChangeAspect="1"/>
          </p:cNvPicPr>
          <p:nvPr/>
        </p:nvPicPr>
        <p:blipFill>
          <a:blip r:embed="rId3"/>
          <a:srcRect l="-48242" r="-48242"/>
          <a:stretch>
            <a:fillRect/>
          </a:stretch>
        </p:blipFill>
        <p:spPr>
          <a:xfrm>
            <a:off x="5365528" y="1866107"/>
            <a:ext cx="4211263" cy="2316032"/>
          </a:xfrm>
          <a:prstGeom prst="rect">
            <a:avLst/>
          </a:prstGeom>
        </p:spPr>
      </p:pic>
      <p:sp>
        <p:nvSpPr>
          <p:cNvPr id="2" name="Title 1"/>
          <p:cNvSpPr>
            <a:spLocks noGrp="1"/>
          </p:cNvSpPr>
          <p:nvPr>
            <p:ph type="title"/>
          </p:nvPr>
        </p:nvSpPr>
        <p:spPr>
          <a:xfrm>
            <a:off x="457200" y="-19672"/>
            <a:ext cx="8229600" cy="1143000"/>
          </a:xfrm>
        </p:spPr>
        <p:txBody>
          <a:bodyPr/>
          <a:lstStyle/>
          <a:p>
            <a:r>
              <a:rPr lang="en-US" dirty="0" smtClean="0"/>
              <a:t>Cholesterol in the Brain</a:t>
            </a:r>
            <a:endParaRPr lang="en-US" dirty="0"/>
          </a:p>
        </p:txBody>
      </p:sp>
      <p:sp>
        <p:nvSpPr>
          <p:cNvPr id="3" name="Content Placeholder 2"/>
          <p:cNvSpPr>
            <a:spLocks noGrp="1"/>
          </p:cNvSpPr>
          <p:nvPr>
            <p:ph idx="1"/>
          </p:nvPr>
        </p:nvSpPr>
        <p:spPr>
          <a:xfrm>
            <a:off x="457200" y="912020"/>
            <a:ext cx="8229600" cy="4525963"/>
          </a:xfrm>
        </p:spPr>
        <p:txBody>
          <a:bodyPr/>
          <a:lstStyle/>
          <a:p>
            <a:r>
              <a:rPr lang="en-US" dirty="0" smtClean="0"/>
              <a:t>The brain houses 25% of the body’s  cholesterol with only 2% of the total mass</a:t>
            </a:r>
          </a:p>
          <a:p>
            <a:r>
              <a:rPr lang="en-US" dirty="0" smtClean="0"/>
              <a:t>Cholesterol enhances signal                   transport at synapse</a:t>
            </a:r>
          </a:p>
          <a:p>
            <a:r>
              <a:rPr lang="en-US" dirty="0" smtClean="0"/>
              <a:t>Cholesterol protects signal from              leakage in myelin sheath</a:t>
            </a:r>
          </a:p>
          <a:p>
            <a:r>
              <a:rPr lang="en-US" dirty="0" smtClean="0"/>
              <a:t>Cholesterol protects cells from                          oxidative damage</a:t>
            </a:r>
            <a:endParaRPr lang="en-US" dirty="0"/>
          </a:p>
        </p:txBody>
      </p:sp>
      <p:sp>
        <p:nvSpPr>
          <p:cNvPr id="6" name="TextBox 5"/>
          <p:cNvSpPr txBox="1"/>
          <p:nvPr/>
        </p:nvSpPr>
        <p:spPr>
          <a:xfrm>
            <a:off x="5439696" y="5872954"/>
            <a:ext cx="1639642" cy="400110"/>
          </a:xfrm>
          <a:prstGeom prst="rect">
            <a:avLst/>
          </a:prstGeom>
          <a:noFill/>
        </p:spPr>
        <p:txBody>
          <a:bodyPr wrap="none" rtlCol="0">
            <a:spAutoFit/>
          </a:bodyPr>
          <a:lstStyle/>
          <a:p>
            <a:r>
              <a:rPr lang="en-US" sz="2000" dirty="0" smtClean="0"/>
              <a:t>myelin sheath</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94"/>
            <a:ext cx="8229600" cy="1143000"/>
          </a:xfrm>
        </p:spPr>
        <p:txBody>
          <a:bodyPr/>
          <a:lstStyle/>
          <a:p>
            <a:r>
              <a:rPr lang="en-US" dirty="0" smtClean="0"/>
              <a:t>Cholesterol is a Miracle Worker</a:t>
            </a:r>
            <a:endParaRPr lang="en-US" dirty="0"/>
          </a:p>
        </p:txBody>
      </p:sp>
      <p:sp>
        <p:nvSpPr>
          <p:cNvPr id="3" name="Content Placeholder 2"/>
          <p:cNvSpPr>
            <a:spLocks noGrp="1"/>
          </p:cNvSpPr>
          <p:nvPr>
            <p:ph idx="1"/>
          </p:nvPr>
        </p:nvSpPr>
        <p:spPr>
          <a:xfrm>
            <a:off x="457200" y="1185544"/>
            <a:ext cx="7784549" cy="5461888"/>
          </a:xfrm>
        </p:spPr>
        <p:txBody>
          <a:bodyPr>
            <a:normAutofit fontScale="85000" lnSpcReduction="20000"/>
          </a:bodyPr>
          <a:lstStyle/>
          <a:p>
            <a:r>
              <a:rPr lang="en-US" dirty="0" smtClean="0"/>
              <a:t>In the brain:</a:t>
            </a:r>
          </a:p>
          <a:p>
            <a:pPr lvl="1"/>
            <a:r>
              <a:rPr lang="en-US" dirty="0" smtClean="0"/>
              <a:t>Synapse: promotes cell-cell communication</a:t>
            </a:r>
          </a:p>
          <a:p>
            <a:pPr lvl="1"/>
            <a:r>
              <a:rPr lang="en-US" dirty="0" smtClean="0"/>
              <a:t>Myelin sheath: insulates channel from signal loss</a:t>
            </a:r>
          </a:p>
          <a:p>
            <a:r>
              <a:rPr lang="en-US" dirty="0" smtClean="0"/>
              <a:t>In the membranes of all cells</a:t>
            </a:r>
          </a:p>
          <a:p>
            <a:pPr lvl="1"/>
            <a:r>
              <a:rPr lang="en-US" dirty="0" smtClean="0"/>
              <a:t>Protects from oxidative damage </a:t>
            </a:r>
          </a:p>
          <a:p>
            <a:pPr lvl="1"/>
            <a:r>
              <a:rPr lang="en-US" dirty="0" smtClean="0"/>
              <a:t>Protects from pathogens (microbes)</a:t>
            </a:r>
          </a:p>
          <a:p>
            <a:r>
              <a:rPr lang="en-US" dirty="0" smtClean="0"/>
              <a:t>In the LDL</a:t>
            </a:r>
          </a:p>
          <a:p>
            <a:pPr lvl="1"/>
            <a:r>
              <a:rPr lang="en-US" dirty="0" smtClean="0"/>
              <a:t>Essential for protecting fats and antioxidants in transport to cells; fights infection</a:t>
            </a:r>
          </a:p>
          <a:p>
            <a:r>
              <a:rPr lang="en-US" dirty="0" smtClean="0"/>
              <a:t>Precursor to vital hormones</a:t>
            </a:r>
          </a:p>
          <a:p>
            <a:pPr lvl="1"/>
            <a:r>
              <a:rPr lang="en-US" dirty="0" smtClean="0"/>
              <a:t>Vitamin D</a:t>
            </a:r>
          </a:p>
          <a:p>
            <a:pPr lvl="1"/>
            <a:r>
              <a:rPr lang="en-US" dirty="0" smtClean="0"/>
              <a:t>All the sex hormones (testosterone, estrogen, etc.)</a:t>
            </a:r>
          </a:p>
          <a:p>
            <a:pPr lvl="1"/>
            <a:r>
              <a:rPr lang="en-US" dirty="0" smtClean="0"/>
              <a:t>Cortisone: the stress hormone</a:t>
            </a:r>
          </a:p>
          <a:p>
            <a:r>
              <a:rPr lang="en-US" dirty="0" smtClean="0"/>
              <a:t>Aids in digestion of fats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700"/>
            <a:ext cx="8432800" cy="1163638"/>
          </a:xfrm>
        </p:spPr>
        <p:txBody>
          <a:bodyPr>
            <a:noAutofit/>
          </a:bodyPr>
          <a:lstStyle/>
          <a:p>
            <a:r>
              <a:rPr lang="en-US" sz="3600" dirty="0" smtClean="0">
                <a:solidFill>
                  <a:srgbClr val="000000"/>
                </a:solidFill>
              </a:rPr>
              <a:t> </a:t>
            </a:r>
            <a:r>
              <a:rPr lang="en-US" sz="3600" dirty="0" err="1" smtClean="0">
                <a:solidFill>
                  <a:srgbClr val="000000"/>
                </a:solidFill>
              </a:rPr>
              <a:t>Choline</a:t>
            </a:r>
            <a:r>
              <a:rPr lang="en-US" sz="3600" dirty="0" smtClean="0">
                <a:solidFill>
                  <a:srgbClr val="000000"/>
                </a:solidFill>
              </a:rPr>
              <a:t>: Essential for                               Normal Development of Memory</a:t>
            </a:r>
            <a:r>
              <a:rPr lang="en-US" sz="3600" dirty="0" smtClean="0">
                <a:ln>
                  <a:solidFill>
                    <a:srgbClr val="FF0000"/>
                  </a:solidFill>
                </a:ln>
                <a:solidFill>
                  <a:srgbClr val="000000"/>
                </a:solidFill>
              </a:rPr>
              <a:t>*</a:t>
            </a:r>
            <a:endParaRPr lang="en-US" sz="3600" dirty="0">
              <a:solidFill>
                <a:srgbClr val="000000"/>
              </a:solidFill>
            </a:endParaRPr>
          </a:p>
        </p:txBody>
      </p:sp>
      <p:sp>
        <p:nvSpPr>
          <p:cNvPr id="4" name="TextBox 3"/>
          <p:cNvSpPr txBox="1"/>
          <p:nvPr/>
        </p:nvSpPr>
        <p:spPr>
          <a:xfrm>
            <a:off x="812800" y="1587500"/>
            <a:ext cx="7874000" cy="3970318"/>
          </a:xfrm>
          <a:prstGeom prst="rect">
            <a:avLst/>
          </a:prstGeom>
          <a:noFill/>
        </p:spPr>
        <p:txBody>
          <a:bodyPr wrap="square" rtlCol="0">
            <a:spAutoFit/>
          </a:bodyPr>
          <a:lstStyle/>
          <a:p>
            <a:r>
              <a:rPr lang="en-US" sz="2800" dirty="0" smtClean="0"/>
              <a:t>“</a:t>
            </a:r>
            <a:r>
              <a:rPr lang="en-US" sz="2800" dirty="0" err="1" smtClean="0"/>
              <a:t>Choline</a:t>
            </a:r>
            <a:r>
              <a:rPr lang="en-US" sz="2800" dirty="0" smtClean="0"/>
              <a:t> is a dietary component essential for normal function</a:t>
            </a:r>
            <a:r>
              <a:rPr lang="en-US" sz="2800" baseline="30000" dirty="0" smtClean="0"/>
              <a:t> </a:t>
            </a:r>
            <a:r>
              <a:rPr lang="en-US" sz="2800" dirty="0" smtClean="0"/>
              <a:t>of all cells. It, or its metabolites, assures the </a:t>
            </a:r>
            <a:r>
              <a:rPr lang="en-US" sz="2800" dirty="0" smtClean="0">
                <a:ln>
                  <a:solidFill>
                    <a:srgbClr val="FF0000"/>
                  </a:solidFill>
                </a:ln>
              </a:rPr>
              <a:t>structural</a:t>
            </a:r>
            <a:r>
              <a:rPr lang="en-US" sz="2800" baseline="30000" dirty="0" smtClean="0">
                <a:ln>
                  <a:solidFill>
                    <a:srgbClr val="FF0000"/>
                  </a:solidFill>
                </a:ln>
              </a:rPr>
              <a:t> </a:t>
            </a:r>
            <a:r>
              <a:rPr lang="en-US" sz="2800" dirty="0" smtClean="0">
                <a:ln>
                  <a:solidFill>
                    <a:srgbClr val="FF0000"/>
                  </a:solidFill>
                </a:ln>
              </a:rPr>
              <a:t>integrity and signaling functions of cell membranes</a:t>
            </a:r>
            <a:r>
              <a:rPr lang="en-US" sz="2800" dirty="0" smtClean="0"/>
              <a:t>; it is the</a:t>
            </a:r>
            <a:r>
              <a:rPr lang="en-US" sz="2800" baseline="30000" dirty="0" smtClean="0"/>
              <a:t> </a:t>
            </a:r>
            <a:r>
              <a:rPr lang="en-US" sz="2800" dirty="0" smtClean="0"/>
              <a:t>major source of methyl-groups in the diet  … and it directly affects </a:t>
            </a:r>
            <a:r>
              <a:rPr lang="en-US" sz="2800" dirty="0" smtClean="0">
                <a:ln>
                  <a:solidFill>
                    <a:srgbClr val="FF0000"/>
                  </a:solidFill>
                </a:ln>
              </a:rPr>
              <a:t>nerve signaling,</a:t>
            </a:r>
            <a:r>
              <a:rPr lang="en-US" sz="2800" baseline="30000" dirty="0" smtClean="0">
                <a:ln>
                  <a:solidFill>
                    <a:srgbClr val="FF0000"/>
                  </a:solidFill>
                </a:ln>
              </a:rPr>
              <a:t> </a:t>
            </a:r>
            <a:r>
              <a:rPr lang="en-US" sz="2800" dirty="0" smtClean="0">
                <a:ln>
                  <a:solidFill>
                    <a:srgbClr val="FF0000"/>
                  </a:solidFill>
                </a:ln>
              </a:rPr>
              <a:t>cell signaling and lipid transport/metabolism</a:t>
            </a:r>
            <a:r>
              <a:rPr lang="en-US" sz="2800" dirty="0" smtClean="0"/>
              <a:t>. In 1998, the</a:t>
            </a:r>
            <a:r>
              <a:rPr lang="en-US" sz="2800" baseline="30000" dirty="0" smtClean="0"/>
              <a:t> </a:t>
            </a:r>
            <a:r>
              <a:rPr lang="en-US" sz="2800" dirty="0" smtClean="0"/>
              <a:t>National Academy of Sciences, USA, issued a report identifying</a:t>
            </a:r>
            <a:r>
              <a:rPr lang="en-US" sz="2800" baseline="30000" dirty="0" smtClean="0"/>
              <a:t> </a:t>
            </a:r>
            <a:r>
              <a:rPr lang="en-US" sz="2800" dirty="0" err="1" smtClean="0"/>
              <a:t>choline</a:t>
            </a:r>
            <a:r>
              <a:rPr lang="en-US" sz="2800" dirty="0" smtClean="0"/>
              <a:t> as a required nutrient for humans and recommended daily</a:t>
            </a:r>
            <a:r>
              <a:rPr lang="en-US" sz="2800" baseline="30000" dirty="0" smtClean="0"/>
              <a:t> </a:t>
            </a:r>
            <a:r>
              <a:rPr lang="en-US" sz="2800" dirty="0" smtClean="0"/>
              <a:t>intake amounts.”</a:t>
            </a:r>
            <a:endParaRPr lang="en-US" sz="2800" dirty="0"/>
          </a:p>
        </p:txBody>
      </p:sp>
      <p:sp>
        <p:nvSpPr>
          <p:cNvPr id="6" name="TextBox 5"/>
          <p:cNvSpPr txBox="1"/>
          <p:nvPr/>
        </p:nvSpPr>
        <p:spPr>
          <a:xfrm>
            <a:off x="985823" y="6266933"/>
            <a:ext cx="8180845" cy="461665"/>
          </a:xfrm>
          <a:prstGeom prst="rect">
            <a:avLst/>
          </a:prstGeom>
          <a:noFill/>
        </p:spPr>
        <p:txBody>
          <a:bodyPr wrap="none" rtlCol="0">
            <a:spAutoFit/>
          </a:bodyPr>
          <a:lstStyle/>
          <a:p>
            <a:r>
              <a:rPr lang="en-US" sz="2400" dirty="0" smtClean="0">
                <a:ln>
                  <a:solidFill>
                    <a:srgbClr val="FF0000"/>
                  </a:solidFill>
                </a:ln>
              </a:rPr>
              <a:t>*</a:t>
            </a:r>
            <a:r>
              <a:rPr lang="en-US" sz="2400" dirty="0" smtClean="0">
                <a:solidFill>
                  <a:srgbClr val="000000"/>
                </a:solidFill>
              </a:rPr>
              <a:t>Quote from abstract, Steven </a:t>
            </a:r>
            <a:r>
              <a:rPr lang="en-US" sz="2400" dirty="0" err="1" smtClean="0"/>
              <a:t>Zeisel</a:t>
            </a:r>
            <a:r>
              <a:rPr lang="en-US" sz="2400" dirty="0" smtClean="0"/>
              <a:t>, J. </a:t>
            </a:r>
            <a:r>
              <a:rPr lang="en-US" sz="2400" dirty="0" err="1" smtClean="0"/>
              <a:t>Amer</a:t>
            </a:r>
            <a:r>
              <a:rPr lang="en-US" sz="2400" dirty="0" smtClean="0"/>
              <a:t> College </a:t>
            </a:r>
            <a:r>
              <a:rPr lang="en-US" sz="2400" dirty="0" err="1" smtClean="0"/>
              <a:t>Nutr</a:t>
            </a:r>
            <a:r>
              <a:rPr lang="en-US" sz="2400" dirty="0" smtClean="0"/>
              <a:t>, 2000</a:t>
            </a:r>
            <a:endParaRPr lang="en-US" sz="2400" dirty="0"/>
          </a:p>
        </p:txBody>
      </p:sp>
      <p:sp>
        <p:nvSpPr>
          <p:cNvPr id="5" name="TextBox 4"/>
          <p:cNvSpPr txBox="1"/>
          <p:nvPr/>
        </p:nvSpPr>
        <p:spPr>
          <a:xfrm>
            <a:off x="2107798" y="2364246"/>
            <a:ext cx="5066865" cy="1631216"/>
          </a:xfrm>
          <a:prstGeom prst="rect">
            <a:avLst/>
          </a:prstGeom>
          <a:solidFill>
            <a:srgbClr val="FCFFE0"/>
          </a:solidFill>
          <a:effectLst>
            <a:outerShdw blurRad="50800" dist="38100" dir="2700000">
              <a:srgbClr val="000000">
                <a:alpha val="43000"/>
              </a:srgbClr>
            </a:outerShdw>
          </a:effectLst>
        </p:spPr>
        <p:txBody>
          <a:bodyPr wrap="square" rtlCol="0">
            <a:spAutoFit/>
          </a:bodyPr>
          <a:lstStyle/>
          <a:p>
            <a:endParaRPr lang="en-US" dirty="0" smtClean="0"/>
          </a:p>
          <a:p>
            <a:pPr algn="ctr"/>
            <a:r>
              <a:rPr lang="en-US" sz="3200" dirty="0" smtClean="0"/>
              <a:t>Eggs and fatty meats are the   best sources of </a:t>
            </a:r>
            <a:r>
              <a:rPr lang="en-US" sz="3200" dirty="0" err="1" smtClean="0"/>
              <a:t>choline</a:t>
            </a:r>
            <a:endParaRPr lang="en-US" sz="32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a:t>
            </a:r>
            <a:r>
              <a:rPr lang="en-US" dirty="0" err="1" smtClean="0"/>
              <a:t>Choline</a:t>
            </a:r>
            <a:r>
              <a:rPr lang="en-US" dirty="0" smtClean="0">
                <a:solidFill>
                  <a:srgbClr val="FF0000"/>
                </a:solidFill>
              </a:rPr>
              <a:t>*</a:t>
            </a:r>
            <a:r>
              <a:rPr lang="en-US" baseline="30000" dirty="0" smtClean="0">
                <a:solidFill>
                  <a:srgbClr val="FF0000"/>
                </a:solidFill>
              </a:rPr>
              <a:t>,</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The human fetus has 7x as much </a:t>
            </a:r>
            <a:r>
              <a:rPr lang="en-US" dirty="0" err="1" smtClean="0"/>
              <a:t>choline</a:t>
            </a:r>
            <a:r>
              <a:rPr lang="en-US" dirty="0" smtClean="0"/>
              <a:t> in the blood stream as the adult</a:t>
            </a:r>
          </a:p>
          <a:p>
            <a:r>
              <a:rPr lang="en-US" dirty="0" err="1" smtClean="0"/>
              <a:t>Choline</a:t>
            </a:r>
            <a:r>
              <a:rPr lang="en-US" dirty="0" smtClean="0"/>
              <a:t> supplements are beneficial for asthma, a condition associated with autism</a:t>
            </a:r>
          </a:p>
          <a:p>
            <a:r>
              <a:rPr lang="en-US" dirty="0" err="1" smtClean="0"/>
              <a:t>Choline</a:t>
            </a:r>
            <a:r>
              <a:rPr lang="en-US" dirty="0" smtClean="0"/>
              <a:t> deficient diet leads to fatty liver and liver dysfunction because </a:t>
            </a:r>
            <a:r>
              <a:rPr lang="en-US" dirty="0" err="1" smtClean="0"/>
              <a:t>choline</a:t>
            </a:r>
            <a:r>
              <a:rPr lang="en-US" dirty="0" smtClean="0"/>
              <a:t> is needed to export synthesized fats</a:t>
            </a:r>
            <a:endParaRPr lang="en-US" dirty="0"/>
          </a:p>
        </p:txBody>
      </p:sp>
      <p:sp>
        <p:nvSpPr>
          <p:cNvPr id="4" name="TextBox 3"/>
          <p:cNvSpPr txBox="1"/>
          <p:nvPr/>
        </p:nvSpPr>
        <p:spPr>
          <a:xfrm>
            <a:off x="1750286" y="5710664"/>
            <a:ext cx="6936514" cy="830997"/>
          </a:xfrm>
          <a:prstGeom prst="rect">
            <a:avLst/>
          </a:prstGeom>
          <a:noFill/>
        </p:spPr>
        <p:txBody>
          <a:bodyPr wrap="none" rtlCol="0">
            <a:spAutoFit/>
          </a:bodyPr>
          <a:lstStyle/>
          <a:p>
            <a:r>
              <a:rPr lang="en-US" sz="2400" dirty="0" smtClean="0">
                <a:ln>
                  <a:solidFill>
                    <a:srgbClr val="FF0000"/>
                  </a:solidFill>
                </a:ln>
              </a:rPr>
              <a:t>  *</a:t>
            </a:r>
            <a:r>
              <a:rPr lang="en-US" sz="2400" dirty="0" smtClean="0">
                <a:solidFill>
                  <a:srgbClr val="000000"/>
                </a:solidFill>
              </a:rPr>
              <a:t>S.  </a:t>
            </a:r>
            <a:r>
              <a:rPr lang="en-US" sz="2400" dirty="0" err="1" smtClean="0"/>
              <a:t>Zeisel,J</a:t>
            </a:r>
            <a:r>
              <a:rPr lang="en-US" sz="2400" dirty="0" smtClean="0"/>
              <a:t>. </a:t>
            </a:r>
            <a:r>
              <a:rPr lang="en-US" sz="2400" dirty="0" err="1" smtClean="0"/>
              <a:t>Amer</a:t>
            </a:r>
            <a:r>
              <a:rPr lang="en-US" sz="2400" dirty="0" smtClean="0"/>
              <a:t> College </a:t>
            </a:r>
            <a:r>
              <a:rPr lang="en-US" sz="2400" dirty="0" err="1" smtClean="0"/>
              <a:t>Nutr</a:t>
            </a:r>
            <a:r>
              <a:rPr lang="en-US" sz="2400" dirty="0" smtClean="0"/>
              <a:t>, 528s-531s, 2000</a:t>
            </a:r>
          </a:p>
          <a:p>
            <a:r>
              <a:rPr lang="en-US" sz="2400" dirty="0" smtClean="0">
                <a:ln>
                  <a:solidFill>
                    <a:srgbClr val="EF4E41"/>
                  </a:solidFill>
                </a:ln>
              </a:rPr>
              <a:t>** </a:t>
            </a:r>
            <a:r>
              <a:rPr lang="en-US" sz="2400" dirty="0" smtClean="0"/>
              <a:t>Mehta et al. </a:t>
            </a:r>
            <a:r>
              <a:rPr lang="en-US" sz="2400" dirty="0" err="1" smtClean="0"/>
              <a:t>Immunobiology</a:t>
            </a:r>
            <a:r>
              <a:rPr lang="en-US" sz="2400" dirty="0" smtClean="0"/>
              <a:t> 215(7) 527-534, 2010.</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662"/>
            <a:ext cx="8229600" cy="1143000"/>
          </a:xfrm>
        </p:spPr>
        <p:txBody>
          <a:bodyPr/>
          <a:lstStyle/>
          <a:p>
            <a:r>
              <a:rPr lang="en-US" dirty="0" err="1" smtClean="0"/>
              <a:t>Choline</a:t>
            </a:r>
            <a:r>
              <a:rPr lang="en-US" dirty="0" smtClean="0"/>
              <a:t> and Pregnancy</a:t>
            </a:r>
            <a:r>
              <a:rPr lang="en-US" dirty="0" smtClean="0">
                <a:ln>
                  <a:solidFill>
                    <a:srgbClr val="FF0000"/>
                  </a:solidFill>
                </a:ln>
              </a:rPr>
              <a:t>*</a:t>
            </a:r>
            <a:r>
              <a:rPr lang="en-US" dirty="0" smtClean="0"/>
              <a:t> </a:t>
            </a:r>
            <a:endParaRPr lang="en-US" dirty="0"/>
          </a:p>
        </p:txBody>
      </p:sp>
      <p:sp>
        <p:nvSpPr>
          <p:cNvPr id="3" name="Content Placeholder 2"/>
          <p:cNvSpPr>
            <a:spLocks noGrp="1"/>
          </p:cNvSpPr>
          <p:nvPr>
            <p:ph idx="1"/>
          </p:nvPr>
        </p:nvSpPr>
        <p:spPr>
          <a:xfrm>
            <a:off x="457200" y="1308101"/>
            <a:ext cx="4947455" cy="1917700"/>
          </a:xfrm>
        </p:spPr>
        <p:txBody>
          <a:bodyPr>
            <a:normAutofit fontScale="92500"/>
          </a:bodyPr>
          <a:lstStyle/>
          <a:p>
            <a:r>
              <a:rPr lang="en-US" sz="2800" dirty="0" err="1" smtClean="0"/>
              <a:t>Choline</a:t>
            </a:r>
            <a:r>
              <a:rPr lang="en-US" sz="2800" dirty="0" smtClean="0"/>
              <a:t> supplements in rodents during gestation led to lifelong benefit in spatial memory and                                   attention in offspring</a:t>
            </a:r>
          </a:p>
        </p:txBody>
      </p:sp>
      <p:pic>
        <p:nvPicPr>
          <p:cNvPr id="4" name="Picture 3" descr="mice.jpg"/>
          <p:cNvPicPr>
            <a:picLocks noChangeAspect="1"/>
          </p:cNvPicPr>
          <p:nvPr/>
        </p:nvPicPr>
        <p:blipFill>
          <a:blip r:embed="rId2"/>
          <a:stretch>
            <a:fillRect/>
          </a:stretch>
        </p:blipFill>
        <p:spPr>
          <a:xfrm>
            <a:off x="5635559" y="1227075"/>
            <a:ext cx="2835072" cy="1998726"/>
          </a:xfrm>
          <a:prstGeom prst="rect">
            <a:avLst/>
          </a:prstGeom>
        </p:spPr>
      </p:pic>
      <p:sp>
        <p:nvSpPr>
          <p:cNvPr id="5" name="Content Placeholder 2"/>
          <p:cNvSpPr txBox="1">
            <a:spLocks/>
          </p:cNvSpPr>
          <p:nvPr/>
        </p:nvSpPr>
        <p:spPr>
          <a:xfrm>
            <a:off x="3060700" y="3378331"/>
            <a:ext cx="6083300" cy="4525963"/>
          </a:xfrm>
          <a:prstGeom prst="rect">
            <a:avLst/>
          </a:prstGeom>
        </p:spPr>
        <p:txBody>
          <a:bodyPr vert="horz" lIns="91440" tIns="45720" rIns="91440" bIns="45720" rtlCol="0">
            <a:normAutofit/>
          </a:bodyPr>
          <a:lstStyle/>
          <a:p>
            <a:pPr marL="342900" lvl="0" indent="-342900">
              <a:spcBef>
                <a:spcPct val="20000"/>
              </a:spcBef>
              <a:buFont typeface="Arial"/>
              <a:buChar char="•"/>
              <a:defRPr/>
            </a:pPr>
            <a:r>
              <a:rPr lang="en-US" sz="2800" dirty="0" err="1"/>
              <a:t>Choline</a:t>
            </a:r>
            <a:r>
              <a:rPr lang="en-US" sz="2800" dirty="0"/>
              <a:t> concentration in amniotic fluid is tenfold greater than</a:t>
            </a:r>
            <a:r>
              <a:rPr lang="en-US" sz="2800" dirty="0" smtClean="0"/>
              <a:t> in maternal blood </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For women with folic acid deficiency:</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Lowest dietary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choline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group had 4x risk of neural tube defects in offspring compared to highest</a:t>
            </a:r>
          </a:p>
        </p:txBody>
      </p:sp>
      <p:pic>
        <p:nvPicPr>
          <p:cNvPr id="6" name="Picture 5" descr="pregnant_woman.jpg"/>
          <p:cNvPicPr>
            <a:picLocks noChangeAspect="1"/>
          </p:cNvPicPr>
          <p:nvPr/>
        </p:nvPicPr>
        <p:blipFill>
          <a:blip r:embed="rId3"/>
          <a:stretch>
            <a:fillRect/>
          </a:stretch>
        </p:blipFill>
        <p:spPr>
          <a:xfrm flipH="1">
            <a:off x="736600" y="3479800"/>
            <a:ext cx="2082800" cy="3124200"/>
          </a:xfrm>
          <a:prstGeom prst="rect">
            <a:avLst/>
          </a:prstGeom>
        </p:spPr>
      </p:pic>
      <p:sp>
        <p:nvSpPr>
          <p:cNvPr id="7" name="TextBox 6"/>
          <p:cNvSpPr txBox="1"/>
          <p:nvPr/>
        </p:nvSpPr>
        <p:spPr>
          <a:xfrm>
            <a:off x="4749800" y="6375400"/>
            <a:ext cx="4388416" cy="400110"/>
          </a:xfrm>
          <a:prstGeom prst="rect">
            <a:avLst/>
          </a:prstGeom>
          <a:noFill/>
        </p:spPr>
        <p:txBody>
          <a:bodyPr wrap="none" rtlCol="0">
            <a:spAutoFit/>
          </a:bodyPr>
          <a:lstStyle/>
          <a:p>
            <a:r>
              <a:rPr lang="en-US" sz="2000" dirty="0" smtClean="0">
                <a:ln>
                  <a:solidFill>
                    <a:srgbClr val="FF0000"/>
                  </a:solidFill>
                </a:ln>
              </a:rPr>
              <a:t>*</a:t>
            </a:r>
            <a:r>
              <a:rPr lang="en-US" sz="2000" dirty="0" err="1" smtClean="0"/>
              <a:t>Zeistel</a:t>
            </a:r>
            <a:r>
              <a:rPr lang="en-US" sz="2000" dirty="0" smtClean="0"/>
              <a:t>, Am J </a:t>
            </a:r>
            <a:r>
              <a:rPr lang="en-US" sz="2000" dirty="0" err="1" smtClean="0"/>
              <a:t>Clin</a:t>
            </a:r>
            <a:r>
              <a:rPr lang="en-US" sz="2000" dirty="0" smtClean="0"/>
              <a:t> </a:t>
            </a:r>
            <a:r>
              <a:rPr lang="en-US" sz="2000" dirty="0" err="1" smtClean="0"/>
              <a:t>Nutr</a:t>
            </a:r>
            <a:r>
              <a:rPr lang="en-US" sz="2000" dirty="0" smtClean="0"/>
              <a:t> 82, 719-20, 2005</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93901"/>
            <a:ext cx="8229600" cy="787400"/>
          </a:xfrm>
        </p:spPr>
        <p:txBody>
          <a:bodyPr>
            <a:normAutofit/>
          </a:bodyPr>
          <a:lstStyle/>
          <a:p>
            <a:pPr algn="ctr">
              <a:buNone/>
            </a:pPr>
            <a:r>
              <a:rPr lang="en-US" sz="4400" dirty="0" smtClean="0">
                <a:solidFill>
                  <a:srgbClr val="FF0000"/>
                </a:solidFill>
              </a:rPr>
              <a:t>Inadequate Sunlight</a:t>
            </a:r>
            <a:endParaRPr lang="en-US" sz="4400"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evendehydrocholesterol.jpg"/>
          <p:cNvPicPr>
            <a:picLocks noChangeAspect="1"/>
          </p:cNvPicPr>
          <p:nvPr/>
        </p:nvPicPr>
        <p:blipFill>
          <a:blip r:embed="rId2"/>
          <a:stretch>
            <a:fillRect/>
          </a:stretch>
        </p:blipFill>
        <p:spPr>
          <a:xfrm>
            <a:off x="45245" y="1258196"/>
            <a:ext cx="4468181" cy="2412817"/>
          </a:xfrm>
          <a:prstGeom prst="rect">
            <a:avLst/>
          </a:prstGeom>
        </p:spPr>
      </p:pic>
      <p:pic>
        <p:nvPicPr>
          <p:cNvPr id="10" name="Picture 9" descr="sun.gif"/>
          <p:cNvPicPr>
            <a:picLocks noChangeAspect="1"/>
          </p:cNvPicPr>
          <p:nvPr/>
        </p:nvPicPr>
        <p:blipFill>
          <a:blip r:embed="rId3"/>
          <a:stretch>
            <a:fillRect/>
          </a:stretch>
        </p:blipFill>
        <p:spPr>
          <a:xfrm>
            <a:off x="3446321" y="1987772"/>
            <a:ext cx="1424315" cy="1374577"/>
          </a:xfrm>
          <a:prstGeom prst="rect">
            <a:avLst/>
          </a:prstGeom>
        </p:spPr>
      </p:pic>
      <p:sp>
        <p:nvSpPr>
          <p:cNvPr id="2" name="Title 1"/>
          <p:cNvSpPr>
            <a:spLocks noGrp="1"/>
          </p:cNvSpPr>
          <p:nvPr>
            <p:ph type="title"/>
          </p:nvPr>
        </p:nvSpPr>
        <p:spPr>
          <a:xfrm>
            <a:off x="457200" y="-97122"/>
            <a:ext cx="8229600" cy="1143000"/>
          </a:xfrm>
        </p:spPr>
        <p:txBody>
          <a:bodyPr/>
          <a:lstStyle/>
          <a:p>
            <a:r>
              <a:rPr lang="en-US" dirty="0" smtClean="0"/>
              <a:t>Cholesterol and Vitamin D</a:t>
            </a:r>
            <a:endParaRPr lang="en-US" dirty="0"/>
          </a:p>
        </p:txBody>
      </p:sp>
      <p:pic>
        <p:nvPicPr>
          <p:cNvPr id="5" name="Content Placeholder 4" descr="vitamindthree.jpg"/>
          <p:cNvPicPr>
            <a:picLocks noGrp="1" noChangeAspect="1"/>
          </p:cNvPicPr>
          <p:nvPr>
            <p:ph idx="1"/>
          </p:nvPr>
        </p:nvPicPr>
        <p:blipFill>
          <a:blip r:embed="rId4"/>
          <a:srcRect l="-5458" r="-5458"/>
          <a:stretch>
            <a:fillRect/>
          </a:stretch>
        </p:blipFill>
        <p:spPr>
          <a:xfrm>
            <a:off x="4708492" y="1068752"/>
            <a:ext cx="4566852" cy="2511594"/>
          </a:xfrm>
        </p:spPr>
      </p:pic>
      <p:sp>
        <p:nvSpPr>
          <p:cNvPr id="6" name="TextBox 5"/>
          <p:cNvSpPr txBox="1"/>
          <p:nvPr/>
        </p:nvSpPr>
        <p:spPr>
          <a:xfrm>
            <a:off x="1285542" y="3362349"/>
            <a:ext cx="1837838" cy="523220"/>
          </a:xfrm>
          <a:prstGeom prst="rect">
            <a:avLst/>
          </a:prstGeom>
          <a:noFill/>
        </p:spPr>
        <p:txBody>
          <a:bodyPr wrap="none" rtlCol="0">
            <a:spAutoFit/>
          </a:bodyPr>
          <a:lstStyle/>
          <a:p>
            <a:r>
              <a:rPr lang="en-US" sz="2800" dirty="0" smtClean="0"/>
              <a:t>Cholesterol</a:t>
            </a:r>
            <a:endParaRPr lang="en-US" sz="2800" dirty="0"/>
          </a:p>
        </p:txBody>
      </p:sp>
      <p:sp>
        <p:nvSpPr>
          <p:cNvPr id="7" name="TextBox 6"/>
          <p:cNvSpPr txBox="1"/>
          <p:nvPr/>
        </p:nvSpPr>
        <p:spPr>
          <a:xfrm>
            <a:off x="6239364" y="3362349"/>
            <a:ext cx="1618677" cy="523220"/>
          </a:xfrm>
          <a:prstGeom prst="rect">
            <a:avLst/>
          </a:prstGeom>
          <a:noFill/>
        </p:spPr>
        <p:txBody>
          <a:bodyPr wrap="none" rtlCol="0">
            <a:spAutoFit/>
          </a:bodyPr>
          <a:lstStyle/>
          <a:p>
            <a:r>
              <a:rPr lang="en-US" sz="2800" dirty="0" smtClean="0"/>
              <a:t>Vitamin D</a:t>
            </a:r>
            <a:endParaRPr lang="en-US" sz="2800" dirty="0"/>
          </a:p>
        </p:txBody>
      </p:sp>
      <p:sp>
        <p:nvSpPr>
          <p:cNvPr id="8" name="Content Placeholder 2"/>
          <p:cNvSpPr txBox="1">
            <a:spLocks/>
          </p:cNvSpPr>
          <p:nvPr/>
        </p:nvSpPr>
        <p:spPr>
          <a:xfrm>
            <a:off x="398626" y="4148899"/>
            <a:ext cx="8229600" cy="2677196"/>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Cholesterol and Vitamin D are nearly identical</a:t>
            </a:r>
            <a:r>
              <a:rPr kumimoji="0" lang="en-US" sz="3200" b="0" i="0" u="none" strike="noStrike" kern="1200" cap="none" spc="0" normalizeH="0" noProof="0" dirty="0" smtClean="0">
                <a:ln>
                  <a:noFill/>
                </a:ln>
                <a:solidFill>
                  <a:schemeClr val="tx1"/>
                </a:solidFill>
                <a:effectLst/>
                <a:uLnTx/>
                <a:uFillTx/>
                <a:latin typeface="+mn-lt"/>
                <a:ea typeface="+mn-ea"/>
                <a:cs typeface="+mn-cs"/>
              </a:rPr>
              <a:t> in chemical structure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baseline="0" dirty="0" smtClean="0"/>
              <a:t>Vitamin</a:t>
            </a:r>
            <a:r>
              <a:rPr lang="en-US" sz="3200" dirty="0" smtClean="0"/>
              <a:t> D is synthesized from cholesterol in the skin upon exposure to sunlight</a:t>
            </a:r>
          </a:p>
        </p:txBody>
      </p:sp>
      <p:sp>
        <p:nvSpPr>
          <p:cNvPr id="9" name="Right Arrow 8"/>
          <p:cNvSpPr/>
          <p:nvPr/>
        </p:nvSpPr>
        <p:spPr>
          <a:xfrm>
            <a:off x="3654045" y="2919992"/>
            <a:ext cx="1054447" cy="6603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Neonatal Jaundice</a:t>
            </a:r>
            <a:endParaRPr lang="en-US" dirty="0"/>
          </a:p>
        </p:txBody>
      </p:sp>
      <p:pic>
        <p:nvPicPr>
          <p:cNvPr id="4" name="Content Placeholder 3" descr="neonatal_jaundice.png"/>
          <p:cNvPicPr>
            <a:picLocks noGrp="1" noChangeAspect="1"/>
          </p:cNvPicPr>
          <p:nvPr>
            <p:ph idx="1"/>
          </p:nvPr>
        </p:nvPicPr>
        <p:blipFill>
          <a:blip r:embed="rId3"/>
          <a:srcRect l="-41757" r="-41757"/>
          <a:stretch>
            <a:fillRect/>
          </a:stretch>
        </p:blipFill>
        <p:spPr>
          <a:xfrm>
            <a:off x="1748933" y="1417638"/>
            <a:ext cx="9560306" cy="5257800"/>
          </a:xfrm>
        </p:spPr>
      </p:pic>
      <p:sp>
        <p:nvSpPr>
          <p:cNvPr id="5" name="Content Placeholder 2"/>
          <p:cNvSpPr txBox="1">
            <a:spLocks/>
          </p:cNvSpPr>
          <p:nvPr/>
        </p:nvSpPr>
        <p:spPr>
          <a:xfrm>
            <a:off x="457199" y="1600200"/>
            <a:ext cx="3166533" cy="4525963"/>
          </a:xfrm>
          <a:prstGeom prst="rect">
            <a:avLst/>
          </a:prstGeom>
        </p:spPr>
        <p:txBody>
          <a:bodyPr vert="horz" lIns="91440" tIns="45720" rIns="91440" bIns="45720" rtlCol="0">
            <a:normAutofit fontScale="92500"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Neonatal jaundice is associated with a four-fold increased risk to autism</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smtClean="0"/>
              <a:t>Jaundice can be treated by exposure to sunlight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Sunlight Promotes Sulfate Synthesis</a:t>
            </a:r>
            <a:endParaRPr lang="en-US" dirty="0"/>
          </a:p>
        </p:txBody>
      </p:sp>
      <p:sp>
        <p:nvSpPr>
          <p:cNvPr id="3" name="Content Placeholder 2"/>
          <p:cNvSpPr>
            <a:spLocks noGrp="1"/>
          </p:cNvSpPr>
          <p:nvPr>
            <p:ph idx="1"/>
          </p:nvPr>
        </p:nvSpPr>
        <p:spPr/>
        <p:txBody>
          <a:bodyPr>
            <a:normAutofit/>
          </a:bodyPr>
          <a:lstStyle/>
          <a:p>
            <a:r>
              <a:rPr lang="en-US" dirty="0" smtClean="0"/>
              <a:t>I have presented a theory this morning that sulfate is produced by red blood cells, platelets, mast cells, and specialized cells in the skin </a:t>
            </a:r>
            <a:r>
              <a:rPr lang="en-US" dirty="0" smtClean="0">
                <a:ln>
                  <a:solidFill>
                    <a:srgbClr val="FF0000"/>
                  </a:solidFill>
                </a:ln>
              </a:rPr>
              <a:t>upon sun exposure.</a:t>
            </a:r>
            <a:endParaRPr lang="en-US" dirty="0" smtClean="0">
              <a:ln>
                <a:solidFill>
                  <a:srgbClr val="EF4E41"/>
                </a:solidFill>
              </a:ln>
            </a:endParaRPr>
          </a:p>
          <a:p>
            <a:r>
              <a:rPr lang="en-US" dirty="0" err="1" smtClean="0"/>
              <a:t>Sulfation</a:t>
            </a:r>
            <a:r>
              <a:rPr lang="en-US" dirty="0" smtClean="0"/>
              <a:t> makes fat-soluble sterols, like vitamin D3, estrogen, DHEA and cholesterol,  </a:t>
            </a:r>
            <a:r>
              <a:rPr lang="en-US" dirty="0" smtClean="0">
                <a:ln>
                  <a:solidFill>
                    <a:srgbClr val="FF0000"/>
                  </a:solidFill>
                </a:ln>
              </a:rPr>
              <a:t>water</a:t>
            </a:r>
            <a:r>
              <a:rPr lang="en-US" dirty="0" smtClean="0"/>
              <a:t> </a:t>
            </a:r>
            <a:r>
              <a:rPr lang="en-US" dirty="0" smtClean="0">
                <a:ln>
                  <a:solidFill>
                    <a:srgbClr val="FF0000"/>
                  </a:solidFill>
                </a:ln>
              </a:rPr>
              <a:t>soluble</a:t>
            </a:r>
            <a:r>
              <a:rPr lang="en-US" dirty="0" smtClean="0"/>
              <a:t>, so that they can be transported freely in the blood </a:t>
            </a:r>
            <a:r>
              <a:rPr lang="en-US" i="1" dirty="0" smtClean="0">
                <a:ln>
                  <a:solidFill>
                    <a:srgbClr val="FF0000"/>
                  </a:solidFill>
                </a:ln>
              </a:rPr>
              <a:t>AND TO THE DEVELOPING FETUS.</a:t>
            </a:r>
            <a:endParaRPr lang="en-US" i="1" dirty="0">
              <a:ln>
                <a:solidFill>
                  <a:srgbClr val="FF0000"/>
                </a:solidFill>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Outline</a:t>
            </a:r>
            <a:endParaRPr lang="en-US" dirty="0"/>
          </a:p>
        </p:txBody>
      </p:sp>
      <p:sp>
        <p:nvSpPr>
          <p:cNvPr id="3" name="Content Placeholder 2"/>
          <p:cNvSpPr>
            <a:spLocks noGrp="1"/>
          </p:cNvSpPr>
          <p:nvPr>
            <p:ph idx="1"/>
          </p:nvPr>
        </p:nvSpPr>
        <p:spPr>
          <a:xfrm>
            <a:off x="457200" y="1488544"/>
            <a:ext cx="8229600" cy="4525963"/>
          </a:xfrm>
        </p:spPr>
        <p:txBody>
          <a:bodyPr>
            <a:normAutofit lnSpcReduction="10000"/>
          </a:bodyPr>
          <a:lstStyle/>
          <a:p>
            <a:r>
              <a:rPr lang="en-US" dirty="0" smtClean="0"/>
              <a:t>Introduction</a:t>
            </a:r>
          </a:p>
          <a:p>
            <a:r>
              <a:rPr lang="en-US" dirty="0" smtClean="0"/>
              <a:t>Dietary deficiencies</a:t>
            </a:r>
          </a:p>
          <a:p>
            <a:r>
              <a:rPr lang="en-US" dirty="0" smtClean="0"/>
              <a:t>Inadequate sunlight</a:t>
            </a:r>
          </a:p>
          <a:p>
            <a:r>
              <a:rPr lang="en-US" dirty="0" smtClean="0"/>
              <a:t>Sulfate in fetal development</a:t>
            </a:r>
          </a:p>
          <a:p>
            <a:r>
              <a:rPr lang="en-US" dirty="0" smtClean="0"/>
              <a:t>Aluminum toxicity</a:t>
            </a:r>
          </a:p>
          <a:p>
            <a:r>
              <a:rPr lang="en-US" dirty="0" smtClean="0"/>
              <a:t>Vaccines and </a:t>
            </a:r>
            <a:r>
              <a:rPr lang="en-US" dirty="0"/>
              <a:t>a</a:t>
            </a:r>
            <a:r>
              <a:rPr lang="en-US" dirty="0" smtClean="0"/>
              <a:t>utism</a:t>
            </a:r>
          </a:p>
          <a:p>
            <a:r>
              <a:rPr lang="en-US" dirty="0" smtClean="0"/>
              <a:t>Studies with VAERS database</a:t>
            </a:r>
          </a:p>
          <a:p>
            <a:r>
              <a:rPr lang="en-US" dirty="0" smtClean="0"/>
              <a:t>Conclusion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421467"/>
            <a:ext cx="8229600" cy="618067"/>
          </a:xfrm>
        </p:spPr>
        <p:txBody>
          <a:bodyPr>
            <a:noAutofit/>
          </a:bodyPr>
          <a:lstStyle/>
          <a:p>
            <a:pPr algn="ctr">
              <a:buNone/>
            </a:pPr>
            <a:r>
              <a:rPr lang="en-US" sz="4400" dirty="0" smtClean="0">
                <a:solidFill>
                  <a:srgbClr val="FF0000"/>
                </a:solidFill>
              </a:rPr>
              <a:t>Sulfate in Fetal development</a:t>
            </a:r>
            <a:endParaRPr lang="en-US" sz="4400"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Sulfate in Fetal Development</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Fetus depends on mother for sulfate supply</a:t>
            </a:r>
          </a:p>
          <a:p>
            <a:r>
              <a:rPr lang="en-US" dirty="0" smtClean="0"/>
              <a:t>Sulfate is essential for transporting sterols (like estrogen and DHEA) and supplying extracellular matrix proteins everywhere with sufficient negative charge</a:t>
            </a:r>
          </a:p>
          <a:p>
            <a:r>
              <a:rPr lang="en-US" dirty="0" smtClean="0"/>
              <a:t>Sulfate detoxifies </a:t>
            </a:r>
            <a:r>
              <a:rPr lang="en-US" dirty="0" err="1" smtClean="0"/>
              <a:t>xenobiotics</a:t>
            </a:r>
            <a:r>
              <a:rPr lang="en-US" dirty="0" smtClean="0"/>
              <a:t> like </a:t>
            </a:r>
            <a:r>
              <a:rPr lang="en-US" dirty="0" smtClean="0">
                <a:solidFill>
                  <a:srgbClr val="FF0000"/>
                </a:solidFill>
              </a:rPr>
              <a:t>acetaminophen (</a:t>
            </a:r>
            <a:r>
              <a:rPr lang="en-US" dirty="0" err="1" smtClean="0">
                <a:solidFill>
                  <a:srgbClr val="FF0000"/>
                </a:solidFill>
              </a:rPr>
              <a:t>tylenol</a:t>
            </a:r>
            <a:r>
              <a:rPr lang="en-US" dirty="0" smtClean="0">
                <a:solidFill>
                  <a:srgbClr val="FF0000"/>
                </a:solidFill>
              </a:rPr>
              <a:t>) </a:t>
            </a:r>
            <a:r>
              <a:rPr lang="en-US" dirty="0" smtClean="0"/>
              <a:t>and is essential for exporting toxins like </a:t>
            </a:r>
            <a:r>
              <a:rPr lang="en-US" dirty="0" smtClean="0">
                <a:solidFill>
                  <a:srgbClr val="FF0000"/>
                </a:solidFill>
              </a:rPr>
              <a:t>aluminum </a:t>
            </a:r>
            <a:r>
              <a:rPr lang="en-US" dirty="0" smtClean="0"/>
              <a:t>and </a:t>
            </a:r>
            <a:r>
              <a:rPr lang="en-US" dirty="0" smtClean="0">
                <a:solidFill>
                  <a:srgbClr val="FF0000"/>
                </a:solidFill>
              </a:rPr>
              <a:t>mercury</a:t>
            </a:r>
          </a:p>
          <a:p>
            <a:r>
              <a:rPr lang="en-US" dirty="0" smtClean="0"/>
              <a:t>Sulfate is severely deficient in autistic children                   (1/3 the normal level of free sulfate in blood stream)</a:t>
            </a:r>
          </a:p>
        </p:txBody>
      </p:sp>
      <p:sp>
        <p:nvSpPr>
          <p:cNvPr id="4" name="TextBox 3"/>
          <p:cNvSpPr txBox="1"/>
          <p:nvPr/>
        </p:nvSpPr>
        <p:spPr>
          <a:xfrm>
            <a:off x="382146" y="6244694"/>
            <a:ext cx="8609448" cy="461665"/>
          </a:xfrm>
          <a:prstGeom prst="rect">
            <a:avLst/>
          </a:prstGeom>
          <a:noFill/>
        </p:spPr>
        <p:txBody>
          <a:bodyPr wrap="none" rtlCol="0">
            <a:spAutoFit/>
          </a:bodyPr>
          <a:lstStyle/>
          <a:p>
            <a:r>
              <a:rPr lang="en-US" sz="2400" dirty="0" smtClean="0">
                <a:solidFill>
                  <a:srgbClr val="FF0000"/>
                </a:solidFill>
              </a:rPr>
              <a:t>*</a:t>
            </a:r>
            <a:r>
              <a:rPr lang="en-US" sz="2400" dirty="0" smtClean="0"/>
              <a:t> Dawson, “Sulfate in Fetal Development,” </a:t>
            </a:r>
            <a:r>
              <a:rPr lang="en-US" sz="2400" dirty="0" err="1" smtClean="0"/>
              <a:t>Semin</a:t>
            </a:r>
            <a:r>
              <a:rPr lang="en-US" sz="2400" dirty="0" smtClean="0"/>
              <a:t> Cell Dev </a:t>
            </a:r>
            <a:r>
              <a:rPr lang="en-US" sz="2400" dirty="0" err="1" smtClean="0"/>
              <a:t>Biol</a:t>
            </a:r>
            <a:r>
              <a:rPr lang="en-US" sz="2400" dirty="0" smtClean="0"/>
              <a:t> 2011</a:t>
            </a:r>
            <a:endParaRPr 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939"/>
            <a:ext cx="8229600" cy="1143000"/>
          </a:xfrm>
        </p:spPr>
        <p:txBody>
          <a:bodyPr>
            <a:normAutofit fontScale="90000"/>
          </a:bodyPr>
          <a:lstStyle/>
          <a:p>
            <a:r>
              <a:rPr lang="en-US" dirty="0" smtClean="0"/>
              <a:t>Cholesterol sulfate in Placental </a:t>
            </a:r>
            <a:r>
              <a:rPr lang="en-US" dirty="0" err="1" smtClean="0"/>
              <a:t>Villi</a:t>
            </a:r>
            <a:r>
              <a:rPr lang="en-US" dirty="0" smtClean="0">
                <a:ln>
                  <a:solidFill>
                    <a:srgbClr val="FF0000"/>
                  </a:solidFill>
                </a:ln>
              </a:rPr>
              <a:t>*</a:t>
            </a:r>
            <a:endParaRPr lang="en-US" dirty="0">
              <a:ln>
                <a:solidFill>
                  <a:srgbClr val="FF0000"/>
                </a:solidFill>
              </a:ln>
            </a:endParaRPr>
          </a:p>
        </p:txBody>
      </p:sp>
      <p:pic>
        <p:nvPicPr>
          <p:cNvPr id="4" name="Content Placeholder 3" descr="placental_villi.gif"/>
          <p:cNvPicPr>
            <a:picLocks noGrp="1" noChangeAspect="1"/>
          </p:cNvPicPr>
          <p:nvPr>
            <p:ph idx="1"/>
          </p:nvPr>
        </p:nvPicPr>
        <p:blipFill>
          <a:blip r:embed="rId2"/>
          <a:srcRect l="-18530" r="-18530"/>
          <a:stretch>
            <a:fillRect/>
          </a:stretch>
        </p:blipFill>
        <p:spPr>
          <a:xfrm>
            <a:off x="5243089" y="1307104"/>
            <a:ext cx="3764675" cy="2070426"/>
          </a:xfrm>
        </p:spPr>
      </p:pic>
      <p:sp>
        <p:nvSpPr>
          <p:cNvPr id="5" name="Content Placeholder 2"/>
          <p:cNvSpPr txBox="1">
            <a:spLocks/>
          </p:cNvSpPr>
          <p:nvPr/>
        </p:nvSpPr>
        <p:spPr>
          <a:xfrm>
            <a:off x="457200" y="1417638"/>
            <a:ext cx="7832058" cy="5440362"/>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Placental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villi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are highly                         enriched in cholesterol                                sulfate, especially</a:t>
            </a:r>
            <a:r>
              <a:rPr kumimoji="0" lang="en-US" sz="3200" b="0" i="0" u="none" strike="noStrike" kern="1200" cap="none" spc="0" normalizeH="0" noProof="0" dirty="0" smtClean="0">
                <a:ln>
                  <a:noFill/>
                </a:ln>
                <a:solidFill>
                  <a:schemeClr val="tx1"/>
                </a:solidFill>
                <a:effectLst/>
                <a:uLnTx/>
                <a:uFillTx/>
                <a:latin typeface="+mn-lt"/>
                <a:ea typeface="+mn-ea"/>
                <a:cs typeface="+mn-cs"/>
              </a:rPr>
              <a:t> in third                        trimester of pregnancy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baseline="0" dirty="0" smtClean="0"/>
              <a:t>Mother’s serum cholesterol sulfate steadily rises through pregnancy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smtClean="0"/>
              <a:t>In third trimester, </a:t>
            </a:r>
            <a:r>
              <a:rPr lang="en-US" sz="3200" dirty="0" err="1" smtClean="0"/>
              <a:t>villi</a:t>
            </a:r>
            <a:r>
              <a:rPr lang="en-US" sz="3200" dirty="0" smtClean="0"/>
              <a:t> contain 24 </a:t>
            </a:r>
            <a:r>
              <a:rPr lang="en-US" sz="3200" dirty="0" err="1" smtClean="0"/>
              <a:t>pmol</a:t>
            </a:r>
            <a:r>
              <a:rPr lang="en-US" sz="3200" dirty="0" smtClean="0"/>
              <a:t>/mg of cholesterol sulfate, compared to only 1.5 in blood serum of a non-pregnant woman</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1451809" y="6260129"/>
            <a:ext cx="7663877" cy="830997"/>
          </a:xfrm>
          <a:prstGeom prst="rect">
            <a:avLst/>
          </a:prstGeom>
          <a:noFill/>
        </p:spPr>
        <p:txBody>
          <a:bodyPr wrap="none" rtlCol="0">
            <a:spAutoFit/>
          </a:bodyPr>
          <a:lstStyle/>
          <a:p>
            <a:r>
              <a:rPr lang="en-US" sz="2400" dirty="0" smtClean="0">
                <a:ln>
                  <a:solidFill>
                    <a:srgbClr val="FF0000"/>
                  </a:solidFill>
                </a:ln>
              </a:rPr>
              <a:t>*</a:t>
            </a:r>
            <a:r>
              <a:rPr lang="en-US" sz="2400" dirty="0" smtClean="0"/>
              <a:t> Lin et al., Journal </a:t>
            </a:r>
            <a:r>
              <a:rPr lang="en-US" sz="2400" dirty="0"/>
              <a:t>of Chromatography B, 704 (1997) 99–</a:t>
            </a:r>
            <a:r>
              <a:rPr lang="en-US" sz="2400" dirty="0" smtClean="0"/>
              <a:t>104</a:t>
            </a:r>
          </a:p>
          <a:p>
            <a:r>
              <a:rPr lang="en-US" sz="2400" dirty="0" smtClean="0"/>
              <a: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Paradoxical Effect of                              Mother’s High Cholesterol</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Women with high serum cholesterol paradoxically give birth to children with </a:t>
            </a:r>
            <a:r>
              <a:rPr lang="en-US" i="1" dirty="0" smtClean="0">
                <a:solidFill>
                  <a:srgbClr val="FF0000"/>
                </a:solidFill>
              </a:rPr>
              <a:t>low </a:t>
            </a:r>
            <a:r>
              <a:rPr lang="en-US" dirty="0" smtClean="0"/>
              <a:t>serum cholesterol</a:t>
            </a:r>
          </a:p>
          <a:p>
            <a:r>
              <a:rPr lang="en-US" dirty="0" smtClean="0"/>
              <a:t>These children already have fatty streaks in their arteries (beginnings of atherosclerosis)</a:t>
            </a:r>
          </a:p>
          <a:p>
            <a:r>
              <a:rPr lang="en-US" dirty="0" smtClean="0"/>
              <a:t>Hypothesis: cholesterol sulfate is mode of transport of cholesterol across placenta</a:t>
            </a:r>
          </a:p>
          <a:p>
            <a:r>
              <a:rPr lang="en-US" dirty="0" smtClean="0"/>
              <a:t>Corollary: high serum cholesterol (LDL) is associated with low serum cholesterol sulfate</a:t>
            </a:r>
            <a:endParaRPr lang="en-US" dirty="0"/>
          </a:p>
        </p:txBody>
      </p:sp>
      <p:sp>
        <p:nvSpPr>
          <p:cNvPr id="4" name="TextBox 3"/>
          <p:cNvSpPr txBox="1"/>
          <p:nvPr/>
        </p:nvSpPr>
        <p:spPr>
          <a:xfrm>
            <a:off x="3420537" y="6211669"/>
            <a:ext cx="5828025" cy="954107"/>
          </a:xfrm>
          <a:prstGeom prst="rect">
            <a:avLst/>
          </a:prstGeom>
          <a:noFill/>
        </p:spPr>
        <p:txBody>
          <a:bodyPr wrap="none" rtlCol="0">
            <a:spAutoFit/>
          </a:bodyPr>
          <a:lstStyle/>
          <a:p>
            <a:r>
              <a:rPr lang="en-US" sz="2800" dirty="0" smtClean="0">
                <a:solidFill>
                  <a:srgbClr val="FF0000"/>
                </a:solidFill>
              </a:rPr>
              <a:t>*</a:t>
            </a:r>
            <a:r>
              <a:rPr lang="en-US" sz="2800" dirty="0" smtClean="0"/>
              <a:t> </a:t>
            </a:r>
            <a:r>
              <a:rPr lang="en-US" sz="2800" dirty="0" err="1" smtClean="0"/>
              <a:t>Palinski</a:t>
            </a:r>
            <a:r>
              <a:rPr lang="en-US" sz="2800" dirty="0" smtClean="0"/>
              <a:t>, </a:t>
            </a:r>
            <a:r>
              <a:rPr lang="en-US" sz="2800" i="1" dirty="0" smtClean="0"/>
              <a:t>Circ. Res. 2009;104;569-571</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69"/>
            <a:ext cx="8229600" cy="1143000"/>
          </a:xfrm>
        </p:spPr>
        <p:txBody>
          <a:bodyPr/>
          <a:lstStyle/>
          <a:p>
            <a:r>
              <a:rPr lang="en-US" dirty="0" smtClean="0"/>
              <a:t>DHEA Sulfate</a:t>
            </a:r>
            <a:endParaRPr lang="en-US" dirty="0"/>
          </a:p>
        </p:txBody>
      </p:sp>
      <p:sp>
        <p:nvSpPr>
          <p:cNvPr id="3" name="Content Placeholder 2"/>
          <p:cNvSpPr>
            <a:spLocks noGrp="1"/>
          </p:cNvSpPr>
          <p:nvPr>
            <p:ph idx="1"/>
          </p:nvPr>
        </p:nvSpPr>
        <p:spPr>
          <a:xfrm>
            <a:off x="457200" y="1152455"/>
            <a:ext cx="8229600" cy="4356629"/>
          </a:xfrm>
        </p:spPr>
        <p:txBody>
          <a:bodyPr>
            <a:normAutofit fontScale="92500" lnSpcReduction="20000"/>
          </a:bodyPr>
          <a:lstStyle/>
          <a:p>
            <a:r>
              <a:rPr lang="en-US" dirty="0" smtClean="0"/>
              <a:t>DHEA is a sterol synthesized from cholesterol</a:t>
            </a:r>
          </a:p>
          <a:p>
            <a:r>
              <a:rPr lang="en-US" dirty="0" smtClean="0"/>
              <a:t>DHEA transport depends on </a:t>
            </a:r>
            <a:r>
              <a:rPr lang="en-US" dirty="0" err="1" smtClean="0"/>
              <a:t>sulfation</a:t>
            </a:r>
            <a:endParaRPr lang="en-US" dirty="0" smtClean="0"/>
          </a:p>
          <a:p>
            <a:r>
              <a:rPr lang="en-US" dirty="0" smtClean="0"/>
              <a:t>Autistic adults had significantly lower serum levels of DHEA sulfate</a:t>
            </a:r>
            <a:r>
              <a:rPr lang="en-US" dirty="0" smtClean="0">
                <a:ln>
                  <a:solidFill>
                    <a:srgbClr val="FF0000"/>
                  </a:solidFill>
                </a:ln>
              </a:rPr>
              <a:t>*</a:t>
            </a:r>
            <a:endParaRPr lang="en-US" dirty="0" smtClean="0"/>
          </a:p>
          <a:p>
            <a:r>
              <a:rPr lang="en-US" dirty="0" smtClean="0"/>
              <a:t>DHEA sulfate is the most common steroid in the blood stream</a:t>
            </a:r>
          </a:p>
          <a:p>
            <a:r>
              <a:rPr lang="en-US" dirty="0" smtClean="0"/>
              <a:t>DHEA sulfate stimulates </a:t>
            </a:r>
            <a:r>
              <a:rPr lang="en-US" dirty="0" err="1" smtClean="0"/>
              <a:t>dendritic</a:t>
            </a:r>
            <a:r>
              <a:rPr lang="en-US" dirty="0" smtClean="0"/>
              <a:t> growth in mouse neurons</a:t>
            </a:r>
            <a:r>
              <a:rPr lang="en-US" dirty="0" smtClean="0">
                <a:ln>
                  <a:solidFill>
                    <a:srgbClr val="FF0000"/>
                  </a:solidFill>
                </a:ln>
              </a:rPr>
              <a:t>**</a:t>
            </a:r>
          </a:p>
          <a:p>
            <a:r>
              <a:rPr lang="en-US" dirty="0" smtClean="0"/>
              <a:t>Genetically engineered mice with defective DHEA synthesis die as 8 day-old embryos</a:t>
            </a:r>
            <a:r>
              <a:rPr lang="en-US" dirty="0" smtClean="0">
                <a:ln>
                  <a:solidFill>
                    <a:srgbClr val="FF0000"/>
                  </a:solidFill>
                </a:ln>
              </a:rPr>
              <a:t>**</a:t>
            </a:r>
          </a:p>
          <a:p>
            <a:endParaRPr lang="en-US" dirty="0"/>
          </a:p>
        </p:txBody>
      </p:sp>
      <p:sp>
        <p:nvSpPr>
          <p:cNvPr id="4" name="TextBox 3"/>
          <p:cNvSpPr txBox="1"/>
          <p:nvPr/>
        </p:nvSpPr>
        <p:spPr>
          <a:xfrm>
            <a:off x="783675" y="5509084"/>
            <a:ext cx="7364967" cy="1200328"/>
          </a:xfrm>
          <a:prstGeom prst="rect">
            <a:avLst/>
          </a:prstGeom>
          <a:noFill/>
        </p:spPr>
        <p:txBody>
          <a:bodyPr wrap="none" rtlCol="0">
            <a:spAutoFit/>
          </a:bodyPr>
          <a:lstStyle/>
          <a:p>
            <a:r>
              <a:rPr lang="en-US" sz="2400" dirty="0" smtClean="0">
                <a:ln>
                  <a:solidFill>
                    <a:srgbClr val="FF0000"/>
                  </a:solidFill>
                </a:ln>
              </a:rPr>
              <a:t>*</a:t>
            </a:r>
            <a:r>
              <a:rPr lang="en-US" sz="2400" dirty="0" smtClean="0"/>
              <a:t> </a:t>
            </a:r>
            <a:r>
              <a:rPr lang="en-US" sz="2400" dirty="0" err="1" smtClean="0"/>
              <a:t>Strous</a:t>
            </a:r>
            <a:r>
              <a:rPr lang="en-US" sz="2400" dirty="0" smtClean="0"/>
              <a:t> et al. </a:t>
            </a:r>
            <a:r>
              <a:rPr lang="en-US" sz="2400" dirty="0" err="1" smtClean="0"/>
              <a:t>Neuropsychopharmacol</a:t>
            </a:r>
            <a:r>
              <a:rPr lang="en-US" sz="2400" dirty="0" smtClean="0"/>
              <a:t>, 15(3):305-9. 2005</a:t>
            </a:r>
          </a:p>
          <a:p>
            <a:r>
              <a:rPr lang="en-US" sz="2400" dirty="0" smtClean="0">
                <a:ln>
                  <a:solidFill>
                    <a:srgbClr val="FF0000"/>
                  </a:solidFill>
                </a:ln>
              </a:rPr>
              <a:t>** </a:t>
            </a:r>
            <a:r>
              <a:rPr lang="en-US" sz="2400" dirty="0" smtClean="0"/>
              <a:t>Bair and Melon, Molecular and Cellular Biology, 24(12)</a:t>
            </a:r>
          </a:p>
          <a:p>
            <a:r>
              <a:rPr lang="en-US" sz="2400" dirty="0" smtClean="0"/>
              <a:t>     5383–5390, 2004</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Sulfate Deficiency Explains          Autistic Correlates</a:t>
            </a:r>
            <a:endParaRPr lang="en-US" dirty="0"/>
          </a:p>
        </p:txBody>
      </p:sp>
      <p:sp>
        <p:nvSpPr>
          <p:cNvPr id="3" name="Content Placeholder 2"/>
          <p:cNvSpPr>
            <a:spLocks noGrp="1"/>
          </p:cNvSpPr>
          <p:nvPr>
            <p:ph idx="1"/>
          </p:nvPr>
        </p:nvSpPr>
        <p:spPr>
          <a:xfrm>
            <a:off x="283752" y="1505630"/>
            <a:ext cx="8860248" cy="4525963"/>
          </a:xfrm>
        </p:spPr>
        <p:txBody>
          <a:bodyPr>
            <a:normAutofit/>
          </a:bodyPr>
          <a:lstStyle/>
          <a:p>
            <a:r>
              <a:rPr lang="en-US" dirty="0" smtClean="0"/>
              <a:t>Autism is associated with several health issues:</a:t>
            </a:r>
          </a:p>
          <a:p>
            <a:pPr lvl="1"/>
            <a:r>
              <a:rPr lang="en-US" dirty="0" smtClean="0"/>
              <a:t>Eczema, asthma, digestive problems</a:t>
            </a:r>
          </a:p>
          <a:p>
            <a:pPr lvl="1"/>
            <a:r>
              <a:rPr lang="en-US" dirty="0" smtClean="0"/>
              <a:t>Susceptibility to infection</a:t>
            </a:r>
          </a:p>
          <a:p>
            <a:r>
              <a:rPr lang="en-US" dirty="0" smtClean="0"/>
              <a:t>Cholesterol sulfate in skin stimulates </a:t>
            </a:r>
            <a:r>
              <a:rPr lang="en-US" dirty="0" err="1" smtClean="0"/>
              <a:t>filaggrin</a:t>
            </a:r>
            <a:r>
              <a:rPr lang="en-US" dirty="0" smtClean="0"/>
              <a:t> synthesis </a:t>
            </a:r>
            <a:r>
              <a:rPr lang="en-US" dirty="0" smtClean="0">
                <a:ln>
                  <a:solidFill>
                    <a:srgbClr val="FF0000"/>
                  </a:solidFill>
                </a:ln>
              </a:rPr>
              <a:t>*</a:t>
            </a:r>
          </a:p>
          <a:p>
            <a:pPr lvl="1"/>
            <a:r>
              <a:rPr lang="en-US" dirty="0" err="1" smtClean="0"/>
              <a:t>Filaggrin</a:t>
            </a:r>
            <a:r>
              <a:rPr lang="en-US" dirty="0" smtClean="0"/>
              <a:t> deficiency leads to eczema and asthma</a:t>
            </a:r>
          </a:p>
          <a:p>
            <a:r>
              <a:rPr lang="en-US" dirty="0" smtClean="0"/>
              <a:t>Sulfate protects cells in blood from bacteria</a:t>
            </a:r>
          </a:p>
          <a:p>
            <a:r>
              <a:rPr lang="en-US" dirty="0" smtClean="0"/>
              <a:t>Sulfate deficiency leads to leaky gut syndrome </a:t>
            </a:r>
            <a:r>
              <a:rPr lang="en-US" dirty="0" smtClean="0">
                <a:ln>
                  <a:solidFill>
                    <a:srgbClr val="FF0000"/>
                  </a:solidFill>
                </a:ln>
              </a:rPr>
              <a:t>**</a:t>
            </a:r>
            <a:endParaRPr lang="en-US" dirty="0">
              <a:ln>
                <a:solidFill>
                  <a:srgbClr val="FF0000"/>
                </a:solidFill>
              </a:ln>
            </a:endParaRPr>
          </a:p>
        </p:txBody>
      </p:sp>
      <p:sp>
        <p:nvSpPr>
          <p:cNvPr id="4" name="TextBox 3"/>
          <p:cNvSpPr txBox="1"/>
          <p:nvPr/>
        </p:nvSpPr>
        <p:spPr>
          <a:xfrm>
            <a:off x="283752" y="6027003"/>
            <a:ext cx="8472392" cy="830997"/>
          </a:xfrm>
          <a:prstGeom prst="rect">
            <a:avLst/>
          </a:prstGeom>
          <a:noFill/>
        </p:spPr>
        <p:txBody>
          <a:bodyPr wrap="none" rtlCol="0">
            <a:spAutoFit/>
          </a:bodyPr>
          <a:lstStyle/>
          <a:p>
            <a:r>
              <a:rPr lang="en-US" sz="2400" dirty="0" smtClean="0"/>
              <a:t>  </a:t>
            </a:r>
            <a:r>
              <a:rPr lang="en-US" sz="2400" dirty="0" smtClean="0">
                <a:ln>
                  <a:solidFill>
                    <a:srgbClr val="FF0000"/>
                  </a:solidFill>
                </a:ln>
              </a:rPr>
              <a:t> * </a:t>
            </a:r>
            <a:r>
              <a:rPr lang="en-US" sz="2400" dirty="0" err="1" smtClean="0"/>
              <a:t>Nakae</a:t>
            </a:r>
            <a:r>
              <a:rPr lang="en-US" sz="2400" dirty="0" smtClean="0"/>
              <a:t> et al. The FASEB Journal 22:782.2, 2008</a:t>
            </a:r>
          </a:p>
          <a:p>
            <a:r>
              <a:rPr lang="en-US" sz="2400" dirty="0" smtClean="0">
                <a:ln>
                  <a:solidFill>
                    <a:srgbClr val="FF0000"/>
                  </a:solidFill>
                </a:ln>
              </a:rPr>
              <a:t>** </a:t>
            </a:r>
            <a:r>
              <a:rPr lang="en-US" sz="2400" dirty="0" err="1" smtClean="0"/>
              <a:t>Waring</a:t>
            </a:r>
            <a:r>
              <a:rPr lang="en-US" sz="2400" dirty="0" smtClean="0"/>
              <a:t> and </a:t>
            </a:r>
            <a:r>
              <a:rPr lang="en-US" sz="2400" dirty="0" err="1" smtClean="0"/>
              <a:t>Klovrza</a:t>
            </a:r>
            <a:r>
              <a:rPr lang="en-US" sz="2400" dirty="0" smtClean="0"/>
              <a:t>, J </a:t>
            </a:r>
            <a:r>
              <a:rPr lang="en-US" sz="2400" dirty="0" err="1" smtClean="0"/>
              <a:t>Nutr</a:t>
            </a:r>
            <a:r>
              <a:rPr lang="en-US" sz="2400" dirty="0" smtClean="0"/>
              <a:t> &amp; Environ Medicine 10, 25-32, 2000. </a:t>
            </a:r>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on Autism</a:t>
            </a:r>
            <a:endParaRPr lang="en-US" dirty="0"/>
          </a:p>
        </p:txBody>
      </p:sp>
      <p:sp>
        <p:nvSpPr>
          <p:cNvPr id="3" name="Content Placeholder 2"/>
          <p:cNvSpPr>
            <a:spLocks noGrp="1"/>
          </p:cNvSpPr>
          <p:nvPr>
            <p:ph idx="1"/>
          </p:nvPr>
        </p:nvSpPr>
        <p:spPr>
          <a:xfrm>
            <a:off x="457200" y="1600201"/>
            <a:ext cx="8229600" cy="4128028"/>
          </a:xfrm>
          <a:solidFill>
            <a:srgbClr val="FCFFE0"/>
          </a:solidFill>
          <a:effectLst>
            <a:outerShdw blurRad="50800" dist="38100" dir="2700000">
              <a:srgbClr val="000000">
                <a:alpha val="43000"/>
              </a:srgbClr>
            </a:outerShdw>
          </a:effectLst>
        </p:spPr>
        <p:txBody>
          <a:bodyPr>
            <a:normAutofit/>
          </a:bodyPr>
          <a:lstStyle/>
          <a:p>
            <a:pPr algn="ctr">
              <a:buNone/>
            </a:pPr>
            <a:r>
              <a:rPr lang="en-US" b="1" dirty="0" smtClean="0"/>
              <a:t>“ Might cholesterol sulfate deficiency contribute to the development of autistic spectrum disorder?”</a:t>
            </a:r>
          </a:p>
          <a:p>
            <a:pPr algn="ctr">
              <a:buNone/>
            </a:pPr>
            <a:endParaRPr lang="en-US" b="1" dirty="0" smtClean="0"/>
          </a:p>
          <a:p>
            <a:pPr algn="ctr">
              <a:buNone/>
            </a:pPr>
            <a:r>
              <a:rPr lang="en-US" b="1" dirty="0" smtClean="0"/>
              <a:t>Stephanie Seneff, Robert Davidson                   and Luca </a:t>
            </a:r>
            <a:r>
              <a:rPr lang="en-US" b="1" dirty="0" err="1" smtClean="0"/>
              <a:t>Mascitelli</a:t>
            </a:r>
            <a:endParaRPr lang="en-US" b="1" dirty="0" smtClean="0"/>
          </a:p>
          <a:p>
            <a:pPr algn="ctr">
              <a:buNone/>
            </a:pPr>
            <a:r>
              <a:rPr lang="en-US" b="1" i="1" dirty="0" smtClean="0"/>
              <a:t>To Appear</a:t>
            </a:r>
            <a:r>
              <a:rPr lang="en-US" b="1" dirty="0" smtClean="0"/>
              <a:t>, Medical Hypotheses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Recapitulation</a:t>
            </a:r>
            <a:endParaRPr lang="en-US" dirty="0"/>
          </a:p>
        </p:txBody>
      </p:sp>
      <p:sp>
        <p:nvSpPr>
          <p:cNvPr id="3" name="Content Placeholder 2"/>
          <p:cNvSpPr>
            <a:spLocks noGrp="1"/>
          </p:cNvSpPr>
          <p:nvPr>
            <p:ph idx="1"/>
          </p:nvPr>
        </p:nvSpPr>
        <p:spPr>
          <a:xfrm>
            <a:off x="457200" y="1417638"/>
            <a:ext cx="8229600" cy="4525963"/>
          </a:xfrm>
        </p:spPr>
        <p:txBody>
          <a:bodyPr>
            <a:normAutofit fontScale="92500" lnSpcReduction="20000"/>
          </a:bodyPr>
          <a:lstStyle/>
          <a:p>
            <a:r>
              <a:rPr lang="en-US" dirty="0" smtClean="0"/>
              <a:t>Sun exposure produces sulfate (a theory)</a:t>
            </a:r>
          </a:p>
          <a:p>
            <a:r>
              <a:rPr lang="en-US" dirty="0" smtClean="0"/>
              <a:t>Sulfate deficiency is a strong feature of autism </a:t>
            </a:r>
          </a:p>
          <a:p>
            <a:pPr lvl="1"/>
            <a:r>
              <a:rPr lang="en-US" dirty="0" smtClean="0"/>
              <a:t>Autistic kids have 1/3 the free sulfate in blood serum as controls</a:t>
            </a:r>
          </a:p>
          <a:p>
            <a:r>
              <a:rPr lang="en-US" dirty="0" smtClean="0"/>
              <a:t>Sulfate deficiency interferes with supply of essential sterols to the fetus:</a:t>
            </a:r>
          </a:p>
          <a:p>
            <a:pPr lvl="1"/>
            <a:r>
              <a:rPr lang="en-US" dirty="0" smtClean="0"/>
              <a:t>Cholesterol, DHEA, vitamin D3, estrogen, …</a:t>
            </a:r>
          </a:p>
          <a:p>
            <a:r>
              <a:rPr lang="en-US" dirty="0" smtClean="0"/>
              <a:t>Sulfate plays an important role in detoxifying and eliminating toxins like aluminum</a:t>
            </a:r>
          </a:p>
          <a:p>
            <a:r>
              <a:rPr lang="en-US" dirty="0" smtClean="0"/>
              <a:t>Eczema, asthma, leaky gut, susceptibility to infection are all explained by sulfate deficiency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624667"/>
            <a:ext cx="8229600" cy="1024467"/>
          </a:xfrm>
        </p:spPr>
        <p:txBody>
          <a:bodyPr>
            <a:normAutofit/>
          </a:bodyPr>
          <a:lstStyle/>
          <a:p>
            <a:pPr algn="ctr">
              <a:buNone/>
            </a:pPr>
            <a:r>
              <a:rPr lang="en-US" sz="4400" dirty="0" smtClean="0">
                <a:solidFill>
                  <a:srgbClr val="FF0000"/>
                </a:solidFill>
              </a:rPr>
              <a:t>Aluminum Toxicity</a:t>
            </a:r>
            <a:endParaRPr lang="en-US" sz="4400"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Interesting Proposal</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457200" y="1800422"/>
            <a:ext cx="8229600" cy="3265880"/>
          </a:xfrm>
        </p:spPr>
        <p:txBody>
          <a:bodyPr/>
          <a:lstStyle/>
          <a:p>
            <a:r>
              <a:rPr lang="en-US" dirty="0" smtClean="0"/>
              <a:t>Alzheimer’s and Autism are the same syndrome, manifested in different age groups</a:t>
            </a:r>
          </a:p>
          <a:p>
            <a:r>
              <a:rPr lang="en-US" dirty="0" smtClean="0"/>
              <a:t>Proposed by Jeanne </a:t>
            </a:r>
            <a:r>
              <a:rPr lang="en-US" dirty="0" err="1" smtClean="0"/>
              <a:t>Brohart</a:t>
            </a:r>
            <a:r>
              <a:rPr lang="en-US" dirty="0" smtClean="0"/>
              <a:t>, the mother of an autistic child</a:t>
            </a:r>
          </a:p>
          <a:p>
            <a:r>
              <a:rPr lang="en-US" dirty="0" smtClean="0"/>
              <a:t>I think it has a lot of merit</a:t>
            </a:r>
            <a:endParaRPr lang="en-US" dirty="0"/>
          </a:p>
        </p:txBody>
      </p:sp>
      <p:sp>
        <p:nvSpPr>
          <p:cNvPr id="5" name="TextBox 4"/>
          <p:cNvSpPr txBox="1"/>
          <p:nvPr/>
        </p:nvSpPr>
        <p:spPr>
          <a:xfrm>
            <a:off x="1995562" y="5875803"/>
            <a:ext cx="7213333" cy="1323439"/>
          </a:xfrm>
          <a:prstGeom prst="rect">
            <a:avLst/>
          </a:prstGeom>
          <a:noFill/>
        </p:spPr>
        <p:txBody>
          <a:bodyPr wrap="none" rtlCol="0">
            <a:spAutoFit/>
          </a:bodyPr>
          <a:lstStyle/>
          <a:p>
            <a:pPr lvl="0"/>
            <a:r>
              <a:rPr lang="en-US" sz="2000" dirty="0" smtClean="0">
                <a:solidFill>
                  <a:srgbClr val="FF0000"/>
                </a:solidFill>
              </a:rPr>
              <a:t>*</a:t>
            </a:r>
            <a:r>
              <a:rPr lang="en-US" dirty="0" smtClean="0"/>
              <a:t> </a:t>
            </a:r>
            <a:r>
              <a:rPr lang="en-US" sz="2400" dirty="0" smtClean="0"/>
              <a:t>http://</a:t>
            </a:r>
            <a:r>
              <a:rPr lang="en-US" sz="2400" dirty="0" err="1" smtClean="0"/>
              <a:t>www.autismhelpforyou.com</a:t>
            </a:r>
            <a:r>
              <a:rPr lang="en-US" sz="2400" dirty="0" smtClean="0"/>
              <a:t>/ </a:t>
            </a:r>
          </a:p>
          <a:p>
            <a:pPr lvl="0"/>
            <a:r>
              <a:rPr lang="en-US" sz="2400" dirty="0" smtClean="0"/>
              <a:t>New – Autism Alzheimer’s Schizophrenia </a:t>
            </a:r>
            <a:r>
              <a:rPr lang="en-US" sz="2400" dirty="0" err="1" smtClean="0"/>
              <a:t>Compared.htm</a:t>
            </a:r>
            <a:endParaRPr lang="en-US" sz="2400" dirty="0" smtClean="0"/>
          </a:p>
          <a:p>
            <a:pPr lvl="0"/>
            <a:r>
              <a:rPr lang="en-US" sz="3200" b="1" dirty="0" smtClean="0">
                <a:ln>
                  <a:solidFill>
                    <a:srgbClr val="1F497D"/>
                  </a:solidFill>
                </a:ln>
                <a:solidFill>
                  <a:srgbClr val="000000"/>
                </a:solidFill>
              </a:rPr>
              <a:t> </a:t>
            </a:r>
            <a:endParaRPr lang="en-US" sz="2400" dirty="0">
              <a:ln>
                <a:solidFill>
                  <a:srgbClr val="1F497D"/>
                </a:solidFill>
              </a:l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9800" y="1905000"/>
            <a:ext cx="7404100" cy="3543300"/>
          </a:xfrm>
        </p:spPr>
        <p:txBody>
          <a:bodyPr>
            <a:normAutofit lnSpcReduction="10000"/>
          </a:bodyPr>
          <a:lstStyle/>
          <a:p>
            <a:pPr>
              <a:buNone/>
            </a:pPr>
            <a:r>
              <a:rPr lang="en-US" dirty="0" smtClean="0">
                <a:latin typeface="Apple Casual"/>
              </a:rPr>
              <a:t> 	</a:t>
            </a:r>
            <a:r>
              <a:rPr lang="en-US" sz="3294" dirty="0" smtClean="0">
                <a:latin typeface="Apple Casual"/>
              </a:rPr>
              <a:t>First they ignore you, </a:t>
            </a:r>
          </a:p>
          <a:p>
            <a:pPr>
              <a:buNone/>
            </a:pPr>
            <a:r>
              <a:rPr lang="en-US" sz="3294" dirty="0" smtClean="0">
                <a:latin typeface="Apple Casual"/>
              </a:rPr>
              <a:t>     then they laugh at you, </a:t>
            </a:r>
          </a:p>
          <a:p>
            <a:pPr>
              <a:buNone/>
            </a:pPr>
            <a:r>
              <a:rPr lang="en-US" sz="3294" dirty="0" smtClean="0">
                <a:latin typeface="Apple Casual"/>
              </a:rPr>
              <a:t>        then they fight you.</a:t>
            </a:r>
          </a:p>
          <a:p>
            <a:pPr>
              <a:buNone/>
            </a:pPr>
            <a:r>
              <a:rPr lang="en-US" sz="3294" dirty="0" smtClean="0">
                <a:latin typeface="Apple Casual"/>
              </a:rPr>
              <a:t>            then you win!</a:t>
            </a:r>
          </a:p>
          <a:p>
            <a:pPr>
              <a:buNone/>
            </a:pPr>
            <a:endParaRPr lang="en-US" sz="3294" dirty="0" smtClean="0">
              <a:latin typeface="Apple Casual"/>
            </a:endParaRPr>
          </a:p>
          <a:p>
            <a:pPr>
              <a:buNone/>
            </a:pPr>
            <a:r>
              <a:rPr lang="en-US" sz="3294" dirty="0" smtClean="0">
                <a:latin typeface="Apple Casual"/>
              </a:rPr>
              <a:t>								-- Mahatma Gandhi</a:t>
            </a:r>
            <a:endParaRPr lang="en-US" sz="3294" dirty="0" smtClean="0">
              <a:ln>
                <a:solidFill>
                  <a:srgbClr val="FF0000"/>
                </a:solidFill>
              </a:ln>
              <a:latin typeface="Apple Casual"/>
            </a:endParaRPr>
          </a:p>
        </p:txBody>
      </p:sp>
      <p:sp>
        <p:nvSpPr>
          <p:cNvPr id="5" name="Title 4"/>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 Shots and Alzheimer’s</a:t>
            </a:r>
            <a:r>
              <a:rPr lang="en-US" dirty="0" smtClean="0">
                <a:ln>
                  <a:solidFill>
                    <a:srgbClr val="FF0000"/>
                  </a:solidFill>
                </a:ln>
              </a:rPr>
              <a:t>*</a:t>
            </a:r>
            <a:endParaRPr lang="en-US" dirty="0">
              <a:ln>
                <a:solidFill>
                  <a:srgbClr val="FF0000"/>
                </a:solidFill>
              </a:ln>
            </a:endParaRPr>
          </a:p>
        </p:txBody>
      </p:sp>
      <p:sp>
        <p:nvSpPr>
          <p:cNvPr id="3" name="Content Placeholder 2"/>
          <p:cNvSpPr>
            <a:spLocks noGrp="1"/>
          </p:cNvSpPr>
          <p:nvPr>
            <p:ph idx="1"/>
          </p:nvPr>
        </p:nvSpPr>
        <p:spPr>
          <a:xfrm>
            <a:off x="457200" y="1462140"/>
            <a:ext cx="8229600" cy="4525963"/>
          </a:xfrm>
        </p:spPr>
        <p:txBody>
          <a:bodyPr>
            <a:normAutofit fontScale="92500" lnSpcReduction="20000"/>
          </a:bodyPr>
          <a:lstStyle/>
          <a:p>
            <a:pPr>
              <a:buNone/>
            </a:pPr>
            <a:r>
              <a:rPr lang="en-US" dirty="0" smtClean="0"/>
              <a:t>   “According to Hugh </a:t>
            </a:r>
            <a:r>
              <a:rPr lang="en-US" dirty="0" err="1" smtClean="0"/>
              <a:t>Fudenberg</a:t>
            </a:r>
            <a:r>
              <a:rPr lang="en-US" dirty="0" smtClean="0"/>
              <a:t>, MD, the world's leading </a:t>
            </a:r>
            <a:r>
              <a:rPr lang="en-US" dirty="0" err="1" smtClean="0"/>
              <a:t>immunogeneticist</a:t>
            </a:r>
            <a:r>
              <a:rPr lang="en-US" dirty="0" smtClean="0"/>
              <a:t> and 13th most quoted biologist of our times: If an individual has had 5 consecutive flu shots between 1970 and 1980 (the years studied) </a:t>
            </a:r>
            <a:r>
              <a:rPr lang="en-US" b="1" dirty="0" smtClean="0"/>
              <a:t>his/her chances of getting Alzheimer's Disease is 10 times higher</a:t>
            </a:r>
            <a:r>
              <a:rPr lang="en-US" dirty="0" smtClean="0"/>
              <a:t> than if he/she had one, 2 or no shots. Dr. </a:t>
            </a:r>
            <a:r>
              <a:rPr lang="en-US" dirty="0" err="1" smtClean="0"/>
              <a:t>Fudenberg</a:t>
            </a:r>
            <a:r>
              <a:rPr lang="en-US" dirty="0" smtClean="0"/>
              <a:t> said it … was due to mercury and aluminum that is in every flu shot. The gradual mercury and aluminum buildup in the brain causes cognitive dysfunction”</a:t>
            </a:r>
            <a:endParaRPr lang="en-US" dirty="0"/>
          </a:p>
        </p:txBody>
      </p:sp>
      <p:sp>
        <p:nvSpPr>
          <p:cNvPr id="4" name="TextBox 3"/>
          <p:cNvSpPr txBox="1"/>
          <p:nvPr/>
        </p:nvSpPr>
        <p:spPr>
          <a:xfrm>
            <a:off x="2823189" y="6098551"/>
            <a:ext cx="6378669" cy="830997"/>
          </a:xfrm>
          <a:prstGeom prst="rect">
            <a:avLst/>
          </a:prstGeom>
          <a:noFill/>
        </p:spPr>
        <p:txBody>
          <a:bodyPr wrap="none" rtlCol="0">
            <a:spAutoFit/>
          </a:bodyPr>
          <a:lstStyle/>
          <a:p>
            <a:r>
              <a:rPr lang="en-US" sz="2400" dirty="0" smtClean="0">
                <a:ln>
                  <a:solidFill>
                    <a:srgbClr val="FF0000"/>
                  </a:solidFill>
                </a:ln>
                <a:hlinkClick r:id="rId2"/>
              </a:rPr>
              <a:t>*</a:t>
            </a:r>
            <a:r>
              <a:rPr lang="en-US" sz="2400" dirty="0" smtClean="0">
                <a:hlinkClick r:id="rId2"/>
              </a:rPr>
              <a:t> http://www.royalrife.com/flu_shots.html</a:t>
            </a:r>
            <a:endParaRPr lang="en-US" sz="2400" dirty="0" smtClean="0"/>
          </a:p>
          <a:p>
            <a:r>
              <a:rPr lang="en-US" sz="2400" dirty="0" smtClean="0"/>
              <a:t>Dr. Hugh </a:t>
            </a:r>
            <a:r>
              <a:rPr lang="en-US" sz="2400" dirty="0" err="1" smtClean="0"/>
              <a:t>Fudenberg</a:t>
            </a:r>
            <a:r>
              <a:rPr lang="en-US" sz="2400" dirty="0" smtClean="0"/>
              <a:t>, J. </a:t>
            </a:r>
            <a:r>
              <a:rPr lang="en-US" sz="2400" dirty="0" err="1" smtClean="0"/>
              <a:t>Clin</a:t>
            </a:r>
            <a:r>
              <a:rPr lang="en-US" sz="2400" dirty="0" smtClean="0"/>
              <a:t>. Invest, 2000 &amp; 2004.</a:t>
            </a:r>
            <a:endParaRPr lang="en-US"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 on “Adjuvant”</a:t>
            </a:r>
            <a:endParaRPr lang="en-US" dirty="0"/>
          </a:p>
        </p:txBody>
      </p:sp>
      <p:sp>
        <p:nvSpPr>
          <p:cNvPr id="3" name="Content Placeholder 2"/>
          <p:cNvSpPr>
            <a:spLocks noGrp="1"/>
          </p:cNvSpPr>
          <p:nvPr>
            <p:ph idx="1"/>
          </p:nvPr>
        </p:nvSpPr>
        <p:spPr/>
        <p:txBody>
          <a:bodyPr/>
          <a:lstStyle/>
          <a:p>
            <a:pPr>
              <a:buNone/>
            </a:pPr>
            <a:r>
              <a:rPr lang="en-US" dirty="0" smtClean="0"/>
              <a:t>  “An immunologic adjuvant is defined as any substance that acts to accelerate, prolong, or enhance antigen-specific immune responses when used in combination with specific vaccine antigens.</a:t>
            </a:r>
            <a:r>
              <a:rPr lang="en-US" baseline="30000" dirty="0" smtClean="0">
                <a:hlinkClick r:id="rId2"/>
              </a:rPr>
              <a:t>[3]</a:t>
            </a:r>
            <a:r>
              <a:rPr lang="en-US" baseline="30000" dirty="0" smtClean="0"/>
              <a:t>”</a:t>
            </a:r>
            <a:endParaRPr lang="en-US" dirty="0" smtClean="0"/>
          </a:p>
          <a:p>
            <a:pPr>
              <a:buNone/>
            </a:pPr>
            <a:r>
              <a:rPr lang="en-US" dirty="0" smtClean="0"/>
              <a:t>  “</a:t>
            </a:r>
            <a:r>
              <a:rPr lang="en-US" dirty="0" err="1" smtClean="0"/>
              <a:t>Adjuvants</a:t>
            </a:r>
            <a:r>
              <a:rPr lang="en-US" dirty="0" smtClean="0"/>
              <a:t> have been whimsically called the </a:t>
            </a:r>
            <a:r>
              <a:rPr lang="en-US" i="1" dirty="0" smtClean="0"/>
              <a:t>dirty little secret</a:t>
            </a:r>
            <a:r>
              <a:rPr lang="en-US" dirty="0" smtClean="0"/>
              <a:t> of vaccines</a:t>
            </a:r>
            <a:r>
              <a:rPr lang="en-US" baseline="30000" dirty="0" smtClean="0">
                <a:hlinkClick r:id="rId3"/>
              </a:rPr>
              <a:t>[4</a:t>
            </a:r>
            <a:r>
              <a:rPr lang="en-US" baseline="30000" dirty="0" smtClean="0">
                <a:hlinkClick r:id="rId2"/>
              </a:rPr>
              <a:t>]</a:t>
            </a:r>
            <a:r>
              <a:rPr lang="en-US" baseline="30000" dirty="0" smtClean="0"/>
              <a:t>”</a:t>
            </a:r>
            <a:endParaRPr lang="en-US" dirty="0" smtClean="0"/>
          </a:p>
          <a:p>
            <a:endParaRPr lang="en-US" dirty="0"/>
          </a:p>
        </p:txBody>
      </p:sp>
      <p:sp>
        <p:nvSpPr>
          <p:cNvPr id="4" name="TextBox 3"/>
          <p:cNvSpPr txBox="1"/>
          <p:nvPr/>
        </p:nvSpPr>
        <p:spPr>
          <a:xfrm>
            <a:off x="1594374" y="5525579"/>
            <a:ext cx="6432971" cy="584776"/>
          </a:xfrm>
          <a:prstGeom prst="rect">
            <a:avLst/>
          </a:prstGeom>
          <a:solidFill>
            <a:srgbClr val="FCFBE6"/>
          </a:solidFill>
          <a:effectLst>
            <a:outerShdw blurRad="50800" dist="38100" dir="2700000">
              <a:srgbClr val="000000">
                <a:alpha val="43000"/>
              </a:srgbClr>
            </a:outerShdw>
          </a:effectLst>
        </p:spPr>
        <p:txBody>
          <a:bodyPr wrap="none" rtlCol="0">
            <a:spAutoFit/>
          </a:bodyPr>
          <a:lstStyle/>
          <a:p>
            <a:r>
              <a:rPr lang="en-US" sz="3200" dirty="0" smtClean="0"/>
              <a:t>Mercury and aluminum are </a:t>
            </a:r>
            <a:r>
              <a:rPr lang="en-US" sz="3200" dirty="0" err="1" smtClean="0"/>
              <a:t>adjuvants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Aluminum, Dialysis, and Dementia</a:t>
            </a:r>
            <a:r>
              <a:rPr lang="en-US" dirty="0" smtClean="0">
                <a:solidFill>
                  <a:srgbClr val="FF0000"/>
                </a:solidFill>
              </a:rPr>
              <a:t>*</a:t>
            </a:r>
            <a:endParaRPr lang="en-US" dirty="0">
              <a:solidFill>
                <a:srgbClr val="FF0000"/>
              </a:solidFill>
            </a:endParaRPr>
          </a:p>
        </p:txBody>
      </p:sp>
      <p:pic>
        <p:nvPicPr>
          <p:cNvPr id="5" name="Content Placeholder 4" descr="brain.jpg"/>
          <p:cNvPicPr>
            <a:picLocks noGrp="1" noChangeAspect="1"/>
          </p:cNvPicPr>
          <p:nvPr>
            <p:ph idx="1"/>
          </p:nvPr>
        </p:nvPicPr>
        <p:blipFill>
          <a:blip r:embed="rId2"/>
          <a:srcRect l="-19702" r="-19702"/>
          <a:stretch>
            <a:fillRect/>
          </a:stretch>
        </p:blipFill>
        <p:spPr>
          <a:xfrm>
            <a:off x="4435469" y="1417638"/>
            <a:ext cx="5226255" cy="2874239"/>
          </a:xfrm>
        </p:spPr>
      </p:pic>
      <p:sp>
        <p:nvSpPr>
          <p:cNvPr id="4" name="TextBox 3"/>
          <p:cNvSpPr txBox="1"/>
          <p:nvPr/>
        </p:nvSpPr>
        <p:spPr>
          <a:xfrm>
            <a:off x="-17072" y="6288613"/>
            <a:ext cx="9246191" cy="461665"/>
          </a:xfrm>
          <a:prstGeom prst="rect">
            <a:avLst/>
          </a:prstGeom>
          <a:noFill/>
        </p:spPr>
        <p:txBody>
          <a:bodyPr wrap="none" rtlCol="0">
            <a:spAutoFit/>
          </a:bodyPr>
          <a:lstStyle/>
          <a:p>
            <a:r>
              <a:rPr lang="en-US" sz="2400" dirty="0" smtClean="0">
                <a:solidFill>
                  <a:srgbClr val="FF0000"/>
                </a:solidFill>
              </a:rPr>
              <a:t>*</a:t>
            </a:r>
            <a:r>
              <a:rPr lang="en-US" sz="2400" dirty="0" smtClean="0"/>
              <a:t> Wills and Savory, Environmental Health Perspectives </a:t>
            </a:r>
            <a:r>
              <a:rPr lang="en-US" sz="2400" dirty="0"/>
              <a:t>63</a:t>
            </a:r>
            <a:r>
              <a:rPr lang="en-US" sz="2400" dirty="0" smtClean="0"/>
              <a:t>, </a:t>
            </a:r>
            <a:r>
              <a:rPr lang="en-US" sz="2400" dirty="0"/>
              <a:t>141-147, 1985</a:t>
            </a:r>
          </a:p>
        </p:txBody>
      </p:sp>
      <p:sp>
        <p:nvSpPr>
          <p:cNvPr id="6" name="Content Placeholder 2"/>
          <p:cNvSpPr txBox="1">
            <a:spLocks/>
          </p:cNvSpPr>
          <p:nvPr/>
        </p:nvSpPr>
        <p:spPr>
          <a:xfrm>
            <a:off x="457200" y="1417638"/>
            <a:ext cx="8686800" cy="4174067"/>
          </a:xfrm>
          <a:prstGeom prst="rect">
            <a:avLst/>
          </a:prstGeom>
        </p:spPr>
        <p:txBody>
          <a:bodyPr vert="horz" lIns="91440" tIns="45720" rIns="91440" bIns="45720" rtlCol="0">
            <a:normAutofit fontScale="925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smtClean="0"/>
              <a:t>Patients with end-stage                                          kidney disease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Aluminum in water                                                            in the</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noProof="0" dirty="0" err="1" smtClean="0">
                <a:ln>
                  <a:noFill/>
                </a:ln>
                <a:solidFill>
                  <a:schemeClr val="tx1"/>
                </a:solidFill>
                <a:effectLst/>
                <a:uLnTx/>
                <a:uFillTx/>
                <a:latin typeface="+mn-lt"/>
                <a:ea typeface="+mn-ea"/>
                <a:cs typeface="+mn-cs"/>
              </a:rPr>
              <a:t>dialysate</a:t>
            </a:r>
            <a:endParaRPr kumimoji="0" lang="en-US" sz="32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baseline="0" dirty="0" smtClean="0"/>
              <a:t>Leads</a:t>
            </a:r>
            <a:r>
              <a:rPr lang="en-US" sz="3200" dirty="0" smtClean="0"/>
              <a:t> to severe dementia</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smtClean="0"/>
              <a:t>Occurs after three to five                                          years of dialysis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noProof="0" dirty="0" smtClean="0"/>
              <a:t>Can be avoided by careful filtering of water supply</a:t>
            </a:r>
            <a:endParaRPr kumimoji="0" lang="en-US" sz="3200" b="0" i="0" u="none" strike="noStrike" kern="1200" cap="none" spc="0" normalizeH="0" baseline="0" noProof="0" dirty="0" smtClean="0">
              <a:ln>
                <a:solidFill>
                  <a:srgbClr val="1F497D"/>
                </a:solidFill>
              </a:ln>
              <a:solidFill>
                <a:srgbClr val="FF0000"/>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7857067" cy="3615267"/>
          </a:xfrm>
          <a:solidFill>
            <a:srgbClr val="FFF9C5"/>
          </a:solidFill>
          <a:effectLst>
            <a:outerShdw blurRad="50800" dist="38100" dir="2700000">
              <a:srgbClr val="000000">
                <a:alpha val="43000"/>
              </a:srgbClr>
            </a:outerShdw>
          </a:effectLst>
        </p:spPr>
        <p:txBody>
          <a:bodyPr/>
          <a:lstStyle/>
          <a:p>
            <a:pPr>
              <a:buNone/>
            </a:pPr>
            <a:r>
              <a:rPr lang="en-US" dirty="0" smtClean="0"/>
              <a:t>  “Synapse formation and maturation are essential for the normal establishment and remodeling of neuronal circuits in the brain, and impairments in synapse formation and maturation are major factors in the pathogenesis of brain disorders such as autism and mental retardation.”</a:t>
            </a:r>
            <a:r>
              <a:rPr lang="en-US" dirty="0" smtClean="0">
                <a:solidFill>
                  <a:srgbClr val="FF0000"/>
                </a:solidFill>
              </a:rPr>
              <a:t>*</a:t>
            </a:r>
            <a:endParaRPr lang="en-US" dirty="0">
              <a:solidFill>
                <a:srgbClr val="FF0000"/>
              </a:solidFill>
            </a:endParaRPr>
          </a:p>
        </p:txBody>
      </p:sp>
      <p:sp>
        <p:nvSpPr>
          <p:cNvPr id="4" name="TextBox 3"/>
          <p:cNvSpPr txBox="1"/>
          <p:nvPr/>
        </p:nvSpPr>
        <p:spPr>
          <a:xfrm>
            <a:off x="2311330" y="6396335"/>
            <a:ext cx="6832670" cy="461665"/>
          </a:xfrm>
          <a:prstGeom prst="rect">
            <a:avLst/>
          </a:prstGeom>
          <a:noFill/>
        </p:spPr>
        <p:txBody>
          <a:bodyPr wrap="none" rtlCol="0">
            <a:spAutoFit/>
          </a:bodyPr>
          <a:lstStyle/>
          <a:p>
            <a:r>
              <a:rPr lang="en-US" sz="2400" dirty="0" smtClean="0">
                <a:solidFill>
                  <a:srgbClr val="FF0000"/>
                </a:solidFill>
              </a:rPr>
              <a:t>*</a:t>
            </a:r>
            <a:r>
              <a:rPr lang="en-US" sz="2400" dirty="0" smtClean="0"/>
              <a:t> </a:t>
            </a:r>
            <a:r>
              <a:rPr lang="en-US" sz="2400" dirty="0" err="1" smtClean="0"/>
              <a:t>Chubykin</a:t>
            </a:r>
            <a:r>
              <a:rPr lang="en-US" sz="2400" dirty="0" smtClean="0"/>
              <a:t> et al., Neuron 54, 919–931, June 21, 2007</a:t>
            </a:r>
            <a:endParaRPr lang="en-U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Defective Synapse Formation </a:t>
            </a:r>
            <a:br>
              <a:rPr lang="en-US" dirty="0" smtClean="0"/>
            </a:br>
            <a:r>
              <a:rPr lang="en-US" dirty="0" smtClean="0"/>
              <a:t>in Autistic Brain</a:t>
            </a:r>
            <a:r>
              <a:rPr lang="en-US" dirty="0" smtClean="0">
                <a:ln>
                  <a:solidFill>
                    <a:srgbClr val="FF0000"/>
                  </a:solidFill>
                </a:ln>
              </a:rPr>
              <a:t>*</a:t>
            </a:r>
            <a:endParaRPr lang="en-US" dirty="0">
              <a:ln>
                <a:solidFill>
                  <a:srgbClr val="FF0000"/>
                </a:solidFill>
              </a:ln>
            </a:endParaRPr>
          </a:p>
        </p:txBody>
      </p:sp>
      <p:pic>
        <p:nvPicPr>
          <p:cNvPr id="4" name="Content Placeholder 3" descr="autism_synapses.jpg"/>
          <p:cNvPicPr>
            <a:picLocks noGrp="1" noChangeAspect="1"/>
          </p:cNvPicPr>
          <p:nvPr>
            <p:ph idx="1"/>
          </p:nvPr>
        </p:nvPicPr>
        <p:blipFill>
          <a:blip r:embed="rId2"/>
          <a:srcRect l="-19702" r="-19702"/>
          <a:stretch>
            <a:fillRect/>
          </a:stretch>
        </p:blipFill>
        <p:spPr/>
      </p:pic>
      <p:sp>
        <p:nvSpPr>
          <p:cNvPr id="5" name="TextBox 4"/>
          <p:cNvSpPr txBox="1"/>
          <p:nvPr/>
        </p:nvSpPr>
        <p:spPr>
          <a:xfrm>
            <a:off x="2875783" y="3419096"/>
            <a:ext cx="1272289" cy="584776"/>
          </a:xfrm>
          <a:prstGeom prst="rect">
            <a:avLst/>
          </a:prstGeom>
          <a:solidFill>
            <a:schemeClr val="bg1"/>
          </a:solidFill>
        </p:spPr>
        <p:txBody>
          <a:bodyPr wrap="square" rtlCol="0">
            <a:spAutoFit/>
          </a:bodyPr>
          <a:lstStyle/>
          <a:p>
            <a:r>
              <a:rPr lang="en-US" sz="1600" dirty="0" smtClean="0"/>
              <a:t>Too many synapses</a:t>
            </a:r>
            <a:endParaRPr lang="en-US" sz="1600" dirty="0"/>
          </a:p>
        </p:txBody>
      </p:sp>
      <p:sp>
        <p:nvSpPr>
          <p:cNvPr id="6" name="TextBox 5"/>
          <p:cNvSpPr txBox="1"/>
          <p:nvPr/>
        </p:nvSpPr>
        <p:spPr>
          <a:xfrm>
            <a:off x="4609046" y="3163480"/>
            <a:ext cx="1272289" cy="584776"/>
          </a:xfrm>
          <a:prstGeom prst="rect">
            <a:avLst/>
          </a:prstGeom>
          <a:solidFill>
            <a:schemeClr val="bg1"/>
          </a:solidFill>
        </p:spPr>
        <p:txBody>
          <a:bodyPr wrap="square" rtlCol="0">
            <a:spAutoFit/>
          </a:bodyPr>
          <a:lstStyle/>
          <a:p>
            <a:r>
              <a:rPr lang="en-US" sz="1600" dirty="0" smtClean="0"/>
              <a:t>Weakened synapses</a:t>
            </a:r>
            <a:endParaRPr lang="en-US" sz="1600" dirty="0"/>
          </a:p>
        </p:txBody>
      </p:sp>
      <p:sp>
        <p:nvSpPr>
          <p:cNvPr id="7" name="TextBox 6"/>
          <p:cNvSpPr txBox="1"/>
          <p:nvPr/>
        </p:nvSpPr>
        <p:spPr>
          <a:xfrm>
            <a:off x="6356919" y="2031417"/>
            <a:ext cx="1155554" cy="830997"/>
          </a:xfrm>
          <a:prstGeom prst="rect">
            <a:avLst/>
          </a:prstGeom>
          <a:solidFill>
            <a:schemeClr val="bg1"/>
          </a:solidFill>
        </p:spPr>
        <p:txBody>
          <a:bodyPr wrap="square" rtlCol="0">
            <a:spAutoFit/>
          </a:bodyPr>
          <a:lstStyle/>
          <a:p>
            <a:r>
              <a:rPr lang="en-US" sz="1600" dirty="0" smtClean="0"/>
              <a:t>Too few excitatory synapses</a:t>
            </a:r>
            <a:endParaRPr lang="en-US" sz="1600" dirty="0"/>
          </a:p>
        </p:txBody>
      </p:sp>
      <p:sp>
        <p:nvSpPr>
          <p:cNvPr id="8" name="TextBox 7"/>
          <p:cNvSpPr txBox="1"/>
          <p:nvPr/>
        </p:nvSpPr>
        <p:spPr>
          <a:xfrm>
            <a:off x="0" y="6363197"/>
            <a:ext cx="8865553" cy="400110"/>
          </a:xfrm>
          <a:prstGeom prst="rect">
            <a:avLst/>
          </a:prstGeom>
          <a:noFill/>
        </p:spPr>
        <p:txBody>
          <a:bodyPr wrap="none" rtlCol="0">
            <a:spAutoFit/>
          </a:bodyPr>
          <a:lstStyle/>
          <a:p>
            <a:r>
              <a:rPr lang="en-US" sz="2000" dirty="0" smtClean="0">
                <a:ln>
                  <a:solidFill>
                    <a:srgbClr val="FF0000"/>
                  </a:solidFill>
                </a:ln>
              </a:rPr>
              <a:t>*</a:t>
            </a:r>
            <a:r>
              <a:rPr lang="en-US" sz="2000" dirty="0" smtClean="0"/>
              <a:t> http://www.childrenshospital.org/vector/vector_fall08/making_connections.html</a:t>
            </a:r>
            <a:endParaRPr lang="en-US"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Defective Pruning: Role of Aluminum</a:t>
            </a:r>
            <a:r>
              <a:rPr lang="en-US" dirty="0" smtClean="0">
                <a:ln>
                  <a:solidFill>
                    <a:srgbClr val="FF0000"/>
                  </a:solidFill>
                </a:ln>
              </a:rPr>
              <a:t>*</a:t>
            </a:r>
            <a:endParaRPr lang="en-US" dirty="0">
              <a:ln>
                <a:solidFill>
                  <a:srgbClr val="FF0000"/>
                </a:solidFill>
              </a:ln>
            </a:endParaRPr>
          </a:p>
        </p:txBody>
      </p:sp>
      <p:sp>
        <p:nvSpPr>
          <p:cNvPr id="3" name="Content Placeholder 2"/>
          <p:cNvSpPr>
            <a:spLocks noGrp="1"/>
          </p:cNvSpPr>
          <p:nvPr>
            <p:ph idx="1"/>
          </p:nvPr>
        </p:nvSpPr>
        <p:spPr/>
        <p:txBody>
          <a:bodyPr>
            <a:normAutofit fontScale="92500" lnSpcReduction="20000"/>
          </a:bodyPr>
          <a:lstStyle/>
          <a:p>
            <a:r>
              <a:rPr lang="en-US" dirty="0" smtClean="0"/>
              <a:t>Autistic brains are too big: too many neurons</a:t>
            </a:r>
            <a:r>
              <a:rPr lang="en-US" dirty="0" smtClean="0">
                <a:ln>
                  <a:solidFill>
                    <a:srgbClr val="FF0000"/>
                  </a:solidFill>
                </a:ln>
              </a:rPr>
              <a:t>**</a:t>
            </a:r>
          </a:p>
          <a:p>
            <a:r>
              <a:rPr lang="en-US" dirty="0" smtClean="0"/>
              <a:t>In normal brain, massive pruning takes place between ages of 1 and 2.</a:t>
            </a:r>
          </a:p>
          <a:p>
            <a:r>
              <a:rPr lang="en-US" dirty="0" smtClean="0"/>
              <a:t>Pruning process involves “death” signaling cascade, triggered by </a:t>
            </a:r>
            <a:r>
              <a:rPr lang="en-US" dirty="0" err="1" smtClean="0"/>
              <a:t>ceramide</a:t>
            </a:r>
            <a:endParaRPr lang="en-US" dirty="0" smtClean="0"/>
          </a:p>
          <a:p>
            <a:r>
              <a:rPr lang="en-US" dirty="0" err="1" smtClean="0"/>
              <a:t>Calmodulin</a:t>
            </a:r>
            <a:r>
              <a:rPr lang="en-US" dirty="0" smtClean="0"/>
              <a:t> (</a:t>
            </a:r>
            <a:r>
              <a:rPr lang="en-US" dirty="0" err="1" smtClean="0"/>
              <a:t>CaM</a:t>
            </a:r>
            <a:r>
              <a:rPr lang="en-US" dirty="0" smtClean="0"/>
              <a:t>) activates enzyme that produces </a:t>
            </a:r>
            <a:r>
              <a:rPr lang="en-US" dirty="0" err="1" smtClean="0"/>
              <a:t>ceramide</a:t>
            </a:r>
            <a:r>
              <a:rPr lang="en-US" dirty="0" smtClean="0"/>
              <a:t> from </a:t>
            </a:r>
            <a:r>
              <a:rPr lang="en-US" dirty="0" err="1" smtClean="0"/>
              <a:t>sphingomyelin</a:t>
            </a:r>
            <a:endParaRPr lang="en-US" dirty="0" smtClean="0"/>
          </a:p>
          <a:p>
            <a:r>
              <a:rPr lang="en-US" dirty="0" smtClean="0">
                <a:solidFill>
                  <a:srgbClr val="FF0000"/>
                </a:solidFill>
              </a:rPr>
              <a:t>Aluminum </a:t>
            </a:r>
            <a:r>
              <a:rPr lang="en-US" dirty="0" smtClean="0"/>
              <a:t>interferes with </a:t>
            </a:r>
            <a:r>
              <a:rPr lang="en-US" dirty="0" err="1" smtClean="0"/>
              <a:t>CaM</a:t>
            </a:r>
            <a:r>
              <a:rPr lang="en-US" dirty="0" smtClean="0"/>
              <a:t> signaling</a:t>
            </a:r>
          </a:p>
          <a:p>
            <a:r>
              <a:rPr lang="en-US" dirty="0" smtClean="0"/>
              <a:t>Result is proliferation instead of programmed death</a:t>
            </a:r>
            <a:endParaRPr lang="en-US" dirty="0"/>
          </a:p>
        </p:txBody>
      </p:sp>
      <p:sp>
        <p:nvSpPr>
          <p:cNvPr id="5" name="TextBox 4"/>
          <p:cNvSpPr txBox="1"/>
          <p:nvPr/>
        </p:nvSpPr>
        <p:spPr>
          <a:xfrm>
            <a:off x="2249164" y="5926108"/>
            <a:ext cx="4701978" cy="461665"/>
          </a:xfrm>
          <a:prstGeom prst="rect">
            <a:avLst/>
          </a:prstGeom>
          <a:noFill/>
        </p:spPr>
        <p:txBody>
          <a:bodyPr wrap="none" rtlCol="0">
            <a:spAutoFit/>
          </a:bodyPr>
          <a:lstStyle/>
          <a:p>
            <a:r>
              <a:rPr lang="en-US" sz="2400" dirty="0" smtClean="0">
                <a:solidFill>
                  <a:srgbClr val="FF0000"/>
                </a:solidFill>
              </a:rPr>
              <a:t>* </a:t>
            </a:r>
            <a:r>
              <a:rPr lang="en-US" sz="2400" dirty="0" err="1" smtClean="0"/>
              <a:t>Llansola</a:t>
            </a:r>
            <a:r>
              <a:rPr lang="en-US" sz="2400" dirty="0" smtClean="0"/>
              <a:t> </a:t>
            </a:r>
            <a:r>
              <a:rPr lang="en-US" sz="2400" i="1" dirty="0" smtClean="0"/>
              <a:t>et al.</a:t>
            </a:r>
            <a:r>
              <a:rPr lang="en-US" sz="2400" dirty="0" smtClean="0"/>
              <a:t>, J. Neurochem.73(2)  </a:t>
            </a:r>
            <a:endParaRPr lang="en-US" sz="2400" dirty="0"/>
          </a:p>
        </p:txBody>
      </p:sp>
      <p:sp>
        <p:nvSpPr>
          <p:cNvPr id="6" name="TextBox 5"/>
          <p:cNvSpPr txBox="1"/>
          <p:nvPr/>
        </p:nvSpPr>
        <p:spPr>
          <a:xfrm>
            <a:off x="2095659" y="6278563"/>
            <a:ext cx="6958305" cy="461665"/>
          </a:xfrm>
          <a:prstGeom prst="rect">
            <a:avLst/>
          </a:prstGeom>
          <a:noFill/>
        </p:spPr>
        <p:txBody>
          <a:bodyPr wrap="none" rtlCol="0">
            <a:spAutoFit/>
          </a:bodyPr>
          <a:lstStyle/>
          <a:p>
            <a:r>
              <a:rPr lang="en-US" sz="2400" dirty="0" smtClean="0">
                <a:solidFill>
                  <a:srgbClr val="FF0000"/>
                </a:solidFill>
              </a:rPr>
              <a:t>** </a:t>
            </a:r>
            <a:r>
              <a:rPr lang="en-US" sz="2400" dirty="0" err="1" smtClean="0"/>
              <a:t>Courchesne</a:t>
            </a:r>
            <a:r>
              <a:rPr lang="en-US" sz="2400" dirty="0" smtClean="0"/>
              <a:t> et al.,  JAMA 306(13):2001-2010, 2011.</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CaM-kinase-II</a:t>
            </a:r>
            <a:r>
              <a:rPr lang="en-US" dirty="0" smtClean="0"/>
              <a:t> and </a:t>
            </a:r>
            <a:r>
              <a:rPr lang="en-US" dirty="0" err="1" smtClean="0"/>
              <a:t>Neuroligin</a:t>
            </a:r>
            <a:r>
              <a:rPr lang="en-US" dirty="0" smtClean="0"/>
              <a:t>-I</a:t>
            </a:r>
            <a:endParaRPr lang="en-US" dirty="0"/>
          </a:p>
        </p:txBody>
      </p:sp>
      <p:pic>
        <p:nvPicPr>
          <p:cNvPr id="4" name="Content Placeholder 3" descr="CaM_kinase_ii.jpg"/>
          <p:cNvPicPr>
            <a:picLocks noGrp="1" noChangeAspect="1"/>
          </p:cNvPicPr>
          <p:nvPr>
            <p:ph idx="1"/>
          </p:nvPr>
        </p:nvPicPr>
        <p:blipFill>
          <a:blip r:embed="rId3"/>
          <a:srcRect l="-18187" r="-18187"/>
          <a:stretch>
            <a:fillRect/>
          </a:stretch>
        </p:blipFill>
        <p:spPr>
          <a:xfrm>
            <a:off x="4838605" y="1618983"/>
            <a:ext cx="5277521" cy="2902433"/>
          </a:xfrm>
        </p:spPr>
      </p:pic>
      <p:sp>
        <p:nvSpPr>
          <p:cNvPr id="5" name="Content Placeholder 2"/>
          <p:cNvSpPr txBox="1">
            <a:spLocks/>
          </p:cNvSpPr>
          <p:nvPr/>
        </p:nvSpPr>
        <p:spPr>
          <a:xfrm>
            <a:off x="457200" y="1600200"/>
            <a:ext cx="5724856" cy="3968545"/>
          </a:xfrm>
          <a:prstGeom prst="rect">
            <a:avLst/>
          </a:prstGeom>
        </p:spPr>
        <p:txBody>
          <a:bodyPr vert="horz" lIns="91440" tIns="45720" rIns="91440" bIns="45720" rtlCol="0">
            <a:normAutofit fontScale="925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noProof="0" dirty="0" err="1" smtClean="0"/>
              <a:t>Neuroligin</a:t>
            </a:r>
            <a:r>
              <a:rPr lang="en-US" sz="3200" noProof="0" dirty="0" smtClean="0"/>
              <a:t>-I plays a critical role in the formation of synaptic connections in the brain</a:t>
            </a:r>
            <a:r>
              <a:rPr lang="en-US" sz="3200" noProof="0" dirty="0" smtClean="0">
                <a:solidFill>
                  <a:srgbClr val="FF0000"/>
                </a:solidFill>
              </a:rPr>
              <a: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Defective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neuroligin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-I</a:t>
            </a:r>
            <a:r>
              <a:rPr kumimoji="0" lang="en-US" sz="3200" b="0" i="0" u="none" strike="noStrike" kern="1200" cap="none" spc="0" normalizeH="0" noProof="0" dirty="0" smtClean="0">
                <a:ln>
                  <a:noFill/>
                </a:ln>
                <a:solidFill>
                  <a:schemeClr val="tx1"/>
                </a:solidFill>
                <a:effectLst/>
                <a:uLnTx/>
                <a:uFillTx/>
                <a:latin typeface="+mn-lt"/>
                <a:ea typeface="+mn-ea"/>
                <a:cs typeface="+mn-cs"/>
              </a:rPr>
              <a:t> associated </a:t>
            </a:r>
            <a:r>
              <a:rPr kumimoji="0" lang="en-US" sz="3200" b="0" i="0" u="none" strike="noStrike" kern="1200" cap="none" spc="0" normalizeH="0" noProof="0" dirty="0" err="1" smtClean="0">
                <a:ln>
                  <a:noFill/>
                </a:ln>
                <a:solidFill>
                  <a:schemeClr val="tx1"/>
                </a:solidFill>
                <a:effectLst/>
                <a:uLnTx/>
                <a:uFillTx/>
                <a:latin typeface="+mn-lt"/>
                <a:ea typeface="+mn-ea"/>
                <a:cs typeface="+mn-cs"/>
              </a:rPr>
              <a:t>w</a:t>
            </a:r>
            <a:r>
              <a:rPr kumimoji="0" lang="en-US" sz="3200" b="0" i="0" u="none" strike="noStrike" kern="1200" cap="none" spc="0" normalizeH="0" noProof="0" dirty="0" smtClean="0">
                <a:ln>
                  <a:noFill/>
                </a:ln>
                <a:solidFill>
                  <a:schemeClr val="tx1"/>
                </a:solidFill>
                <a:effectLst/>
                <a:uLnTx/>
                <a:uFillTx/>
                <a:latin typeface="+mn-lt"/>
                <a:ea typeface="+mn-ea"/>
                <a:cs typeface="+mn-cs"/>
              </a:rPr>
              <a:t>/ autism</a:t>
            </a:r>
            <a:r>
              <a:rPr kumimoji="0" lang="en-US" sz="3200" b="0" i="0" u="none" strike="noStrike" kern="1200" cap="none" spc="0" normalizeH="0" noProof="0" dirty="0" smtClean="0">
                <a:ln>
                  <a:noFill/>
                </a:ln>
                <a:solidFill>
                  <a:srgbClr val="FF0000"/>
                </a:solidFill>
                <a:effectLst/>
                <a:uLnTx/>
                <a:uFillTx/>
                <a:latin typeface="+mn-lt"/>
                <a:ea typeface="+mn-ea"/>
                <a:cs typeface="+mn-cs"/>
              </a:rPr>
              <a:t>**</a:t>
            </a:r>
            <a:endParaRPr kumimoji="0" lang="en-US" sz="3200" b="0"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CaM-kinase-II</a:t>
            </a:r>
            <a:r>
              <a:rPr kumimoji="0" lang="en-US" sz="3200" b="0" i="0" u="none" strike="noStrike" kern="1200" cap="none" spc="0" normalizeH="0" noProof="0" dirty="0" smtClean="0">
                <a:ln>
                  <a:noFill/>
                </a:ln>
                <a:solidFill>
                  <a:schemeClr val="tx1"/>
                </a:solidFill>
                <a:effectLst/>
                <a:uLnTx/>
                <a:uFillTx/>
                <a:latin typeface="+mn-lt"/>
                <a:ea typeface="+mn-ea"/>
                <a:cs typeface="+mn-cs"/>
              </a:rPr>
              <a:t> activates </a:t>
            </a:r>
            <a:r>
              <a:rPr kumimoji="0" lang="en-US" sz="3200" b="0" i="0" u="none" strike="noStrike" kern="1200" cap="none" spc="0" normalizeH="0" noProof="0" dirty="0" err="1" smtClean="0">
                <a:ln>
                  <a:noFill/>
                </a:ln>
                <a:solidFill>
                  <a:schemeClr val="tx1"/>
                </a:solidFill>
                <a:effectLst/>
                <a:uLnTx/>
                <a:uFillTx/>
                <a:latin typeface="+mn-lt"/>
                <a:ea typeface="+mn-ea"/>
                <a:cs typeface="+mn-cs"/>
              </a:rPr>
              <a:t>neuroligin</a:t>
            </a:r>
            <a:r>
              <a:rPr lang="en-US" sz="3200" dirty="0" smtClean="0"/>
              <a:t>-I</a:t>
            </a:r>
            <a:r>
              <a:rPr lang="en-US" sz="3200" dirty="0" smtClean="0">
                <a:solidFill>
                  <a:srgbClr val="FF0000"/>
                </a:solidFill>
              </a:rPr>
              <a: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rgbClr val="FF0000"/>
                </a:solidFill>
                <a:effectLst/>
                <a:uLnTx/>
                <a:uFillTx/>
                <a:latin typeface="+mn-lt"/>
                <a:ea typeface="+mn-ea"/>
                <a:cs typeface="+mn-cs"/>
              </a:rPr>
              <a:t>Aluminum</a:t>
            </a:r>
            <a:r>
              <a:rPr kumimoji="0" lang="en-US" sz="3200" b="0" i="0" u="none" strike="noStrike" kern="1200" cap="none" spc="0" normalizeH="0" noProof="0" dirty="0" smtClean="0">
                <a:ln>
                  <a:noFill/>
                </a:ln>
                <a:solidFill>
                  <a:srgbClr val="FF0000"/>
                </a:solidFill>
                <a:effectLst/>
                <a:uLnTx/>
                <a:uFillTx/>
                <a:latin typeface="+mn-lt"/>
                <a:ea typeface="+mn-ea"/>
                <a:cs typeface="+mn-cs"/>
              </a:rPr>
              <a:t> </a:t>
            </a:r>
            <a:r>
              <a:rPr kumimoji="0" lang="en-US" sz="3200" b="0" i="0" u="none" strike="noStrike" kern="1200" cap="none" spc="0" normalizeH="0" noProof="0" dirty="0" smtClean="0">
                <a:ln>
                  <a:noFill/>
                </a:ln>
                <a:solidFill>
                  <a:schemeClr val="tx1"/>
                </a:solidFill>
                <a:effectLst/>
                <a:uLnTx/>
                <a:uFillTx/>
                <a:latin typeface="+mn-lt"/>
                <a:ea typeface="+mn-ea"/>
                <a:cs typeface="+mn-cs"/>
              </a:rPr>
              <a:t>interferes with function of </a:t>
            </a:r>
            <a:r>
              <a:rPr kumimoji="0" lang="en-US" sz="3200" b="0" i="0" u="none" strike="noStrike" kern="1200" cap="none" spc="0" normalizeH="0" noProof="0" dirty="0" err="1" smtClean="0">
                <a:ln>
                  <a:noFill/>
                </a:ln>
                <a:solidFill>
                  <a:schemeClr val="tx1"/>
                </a:solidFill>
                <a:effectLst/>
                <a:uLnTx/>
                <a:uFillTx/>
                <a:latin typeface="+mn-lt"/>
                <a:ea typeface="+mn-ea"/>
                <a:cs typeface="+mn-cs"/>
              </a:rPr>
              <a:t>CaM-kinase</a:t>
            </a:r>
            <a:r>
              <a:rPr lang="en-US" sz="3200" noProof="0" dirty="0" err="1" smtClean="0"/>
              <a:t>-II</a:t>
            </a:r>
            <a:r>
              <a:rPr lang="en-US" sz="3200" noProof="0" dirty="0" smtClean="0">
                <a:solidFill>
                  <a:srgbClr val="FF0000"/>
                </a:solidFill>
              </a:rPr>
              <a:t>****</a:t>
            </a:r>
            <a:endParaRPr kumimoji="0" lang="en-US" sz="3200" b="0" i="0" u="none" strike="noStrike" kern="1200" cap="none" spc="0" normalizeH="0" baseline="0" noProof="0" dirty="0">
              <a:ln>
                <a:noFill/>
              </a:ln>
              <a:solidFill>
                <a:srgbClr val="FF0000"/>
              </a:solidFill>
              <a:effectLst/>
              <a:uLnTx/>
              <a:uFillTx/>
              <a:latin typeface="+mn-lt"/>
              <a:ea typeface="+mn-ea"/>
              <a:cs typeface="+mn-cs"/>
            </a:endParaRPr>
          </a:p>
        </p:txBody>
      </p:sp>
      <p:sp>
        <p:nvSpPr>
          <p:cNvPr id="6" name="TextBox 5"/>
          <p:cNvSpPr txBox="1"/>
          <p:nvPr/>
        </p:nvSpPr>
        <p:spPr>
          <a:xfrm>
            <a:off x="3148937" y="5695530"/>
            <a:ext cx="4936693" cy="400110"/>
          </a:xfrm>
          <a:prstGeom prst="rect">
            <a:avLst/>
          </a:prstGeom>
          <a:noFill/>
        </p:spPr>
        <p:txBody>
          <a:bodyPr wrap="none" rtlCol="0">
            <a:spAutoFit/>
          </a:bodyPr>
          <a:lstStyle/>
          <a:p>
            <a:r>
              <a:rPr lang="en-US" sz="2000" dirty="0" smtClean="0">
                <a:solidFill>
                  <a:srgbClr val="FF0000"/>
                </a:solidFill>
              </a:rPr>
              <a:t>** </a:t>
            </a:r>
            <a:r>
              <a:rPr lang="en-US" sz="2000" dirty="0" err="1" smtClean="0"/>
              <a:t>Ylisaukko-oja</a:t>
            </a:r>
            <a:r>
              <a:rPr lang="en-US" sz="2000" dirty="0" smtClean="0"/>
              <a:t> </a:t>
            </a:r>
            <a:r>
              <a:rPr lang="en-US" sz="2000" i="1" dirty="0" smtClean="0"/>
              <a:t>et al.</a:t>
            </a:r>
            <a:r>
              <a:rPr lang="en-US" sz="2000" dirty="0" smtClean="0"/>
              <a:t>, </a:t>
            </a:r>
            <a:r>
              <a:rPr lang="en-US" sz="2000" dirty="0" err="1" smtClean="0"/>
              <a:t>Eur</a:t>
            </a:r>
            <a:r>
              <a:rPr lang="en-US" sz="2000" dirty="0" smtClean="0"/>
              <a:t> J Hum Genet. 2005</a:t>
            </a:r>
            <a:endParaRPr lang="en-US" sz="2000" dirty="0"/>
          </a:p>
        </p:txBody>
      </p:sp>
      <p:sp>
        <p:nvSpPr>
          <p:cNvPr id="7" name="TextBox 6"/>
          <p:cNvSpPr txBox="1"/>
          <p:nvPr/>
        </p:nvSpPr>
        <p:spPr>
          <a:xfrm>
            <a:off x="3148937" y="5377990"/>
            <a:ext cx="5277206" cy="400110"/>
          </a:xfrm>
          <a:prstGeom prst="rect">
            <a:avLst/>
          </a:prstGeom>
          <a:noFill/>
        </p:spPr>
        <p:txBody>
          <a:bodyPr wrap="none" rtlCol="0">
            <a:spAutoFit/>
          </a:bodyPr>
          <a:lstStyle/>
          <a:p>
            <a:r>
              <a:rPr lang="en-US" sz="2000" dirty="0" smtClean="0">
                <a:solidFill>
                  <a:srgbClr val="FF0000"/>
                </a:solidFill>
              </a:rPr>
              <a:t>*</a:t>
            </a:r>
            <a:r>
              <a:rPr lang="en-US" sz="2000" dirty="0" smtClean="0"/>
              <a:t>A. </a:t>
            </a:r>
            <a:r>
              <a:rPr lang="en-US" sz="2000" dirty="0" err="1" smtClean="0"/>
              <a:t>Chubykin</a:t>
            </a:r>
            <a:r>
              <a:rPr lang="en-US" sz="2000" dirty="0" smtClean="0"/>
              <a:t>, PhD Thesis, U. Texas Dallas, 2006</a:t>
            </a:r>
            <a:endParaRPr lang="en-US" sz="2000" dirty="0"/>
          </a:p>
        </p:txBody>
      </p:sp>
      <p:sp>
        <p:nvSpPr>
          <p:cNvPr id="9" name="TextBox 8"/>
          <p:cNvSpPr txBox="1"/>
          <p:nvPr/>
        </p:nvSpPr>
        <p:spPr>
          <a:xfrm>
            <a:off x="3148937" y="6013070"/>
            <a:ext cx="6038131" cy="400110"/>
          </a:xfrm>
          <a:prstGeom prst="rect">
            <a:avLst/>
          </a:prstGeom>
          <a:noFill/>
        </p:spPr>
        <p:txBody>
          <a:bodyPr wrap="none" rtlCol="0">
            <a:spAutoFit/>
          </a:bodyPr>
          <a:lstStyle/>
          <a:p>
            <a:r>
              <a:rPr lang="en-US" sz="2000" dirty="0" smtClean="0">
                <a:solidFill>
                  <a:srgbClr val="FF0000"/>
                </a:solidFill>
              </a:rPr>
              <a:t>***  </a:t>
            </a:r>
            <a:r>
              <a:rPr lang="en-US" sz="2000" dirty="0" err="1" smtClean="0"/>
              <a:t>Chubykin</a:t>
            </a:r>
            <a:r>
              <a:rPr lang="en-US" sz="2000" dirty="0" smtClean="0"/>
              <a:t> </a:t>
            </a:r>
            <a:r>
              <a:rPr lang="en-US" sz="2000" i="1" dirty="0" smtClean="0"/>
              <a:t>et al</a:t>
            </a:r>
            <a:r>
              <a:rPr lang="en-US" sz="2000" dirty="0" smtClean="0"/>
              <a:t>., Neuron 54, 919–931, June 21, 2007  </a:t>
            </a:r>
            <a:endParaRPr lang="en-US" sz="2000" dirty="0"/>
          </a:p>
        </p:txBody>
      </p:sp>
      <p:sp>
        <p:nvSpPr>
          <p:cNvPr id="10" name="TextBox 9"/>
          <p:cNvSpPr txBox="1"/>
          <p:nvPr/>
        </p:nvSpPr>
        <p:spPr>
          <a:xfrm>
            <a:off x="6707871" y="4532717"/>
            <a:ext cx="1566004" cy="400110"/>
          </a:xfrm>
          <a:prstGeom prst="rect">
            <a:avLst/>
          </a:prstGeom>
          <a:noFill/>
        </p:spPr>
        <p:txBody>
          <a:bodyPr wrap="none" rtlCol="0">
            <a:spAutoFit/>
          </a:bodyPr>
          <a:lstStyle/>
          <a:p>
            <a:r>
              <a:rPr lang="en-US" sz="2000" dirty="0" smtClean="0"/>
              <a:t>cam-</a:t>
            </a:r>
            <a:r>
              <a:rPr lang="en-US" sz="2000" dirty="0" err="1" smtClean="0"/>
              <a:t>kinase</a:t>
            </a:r>
            <a:r>
              <a:rPr lang="en-US" sz="2000" dirty="0" smtClean="0"/>
              <a:t>-II</a:t>
            </a:r>
            <a:endParaRPr lang="en-US" sz="2000" dirty="0"/>
          </a:p>
        </p:txBody>
      </p:sp>
      <p:sp>
        <p:nvSpPr>
          <p:cNvPr id="11" name="TextBox 10"/>
          <p:cNvSpPr txBox="1"/>
          <p:nvPr/>
        </p:nvSpPr>
        <p:spPr>
          <a:xfrm>
            <a:off x="3203652" y="6360191"/>
            <a:ext cx="5297619" cy="400110"/>
          </a:xfrm>
          <a:prstGeom prst="rect">
            <a:avLst/>
          </a:prstGeom>
          <a:noFill/>
        </p:spPr>
        <p:txBody>
          <a:bodyPr wrap="none" rtlCol="0">
            <a:spAutoFit/>
          </a:bodyPr>
          <a:lstStyle/>
          <a:p>
            <a:r>
              <a:rPr lang="en-US" sz="2000" dirty="0" smtClean="0">
                <a:solidFill>
                  <a:srgbClr val="FF0000"/>
                </a:solidFill>
              </a:rPr>
              <a:t>****</a:t>
            </a:r>
            <a:r>
              <a:rPr lang="en-US" sz="2000" dirty="0" smtClean="0"/>
              <a:t>Yamamoto et al., J. </a:t>
            </a:r>
            <a:r>
              <a:rPr lang="en-US" sz="2000" dirty="0" err="1" smtClean="0"/>
              <a:t>Neurochem</a:t>
            </a:r>
            <a:r>
              <a:rPr lang="en-US" sz="2000" dirty="0" smtClean="0"/>
              <a:t>, 55(2)   1990</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Aluminum’s Many Effects in the Brain</a:t>
            </a:r>
            <a:endParaRPr lang="en-US" dirty="0"/>
          </a:p>
        </p:txBody>
      </p:sp>
      <p:pic>
        <p:nvPicPr>
          <p:cNvPr id="4" name="Content Placeholder 3" descr="aluminum_toxicity.png"/>
          <p:cNvPicPr>
            <a:picLocks noGrp="1" noChangeAspect="1"/>
          </p:cNvPicPr>
          <p:nvPr>
            <p:ph idx="1"/>
          </p:nvPr>
        </p:nvPicPr>
        <p:blipFill>
          <a:blip r:embed="rId3"/>
          <a:srcRect l="-6210" r="-6210"/>
          <a:stretch>
            <a:fillRect/>
          </a:stretch>
        </p:blipFill>
        <p:spPr>
          <a:xfrm>
            <a:off x="0" y="1348758"/>
            <a:ext cx="8686800" cy="4777405"/>
          </a:xfrm>
        </p:spPr>
      </p:pic>
      <p:sp>
        <p:nvSpPr>
          <p:cNvPr id="5" name="TextBox 4"/>
          <p:cNvSpPr txBox="1"/>
          <p:nvPr/>
        </p:nvSpPr>
        <p:spPr>
          <a:xfrm>
            <a:off x="9" y="6380158"/>
            <a:ext cx="9315020" cy="400110"/>
          </a:xfrm>
          <a:prstGeom prst="rect">
            <a:avLst/>
          </a:prstGeom>
          <a:noFill/>
        </p:spPr>
        <p:txBody>
          <a:bodyPr wrap="none" rtlCol="0">
            <a:spAutoFit/>
          </a:bodyPr>
          <a:lstStyle/>
          <a:p>
            <a:r>
              <a:rPr lang="en-US" sz="2000" dirty="0" smtClean="0"/>
              <a:t>Kawahara and Kato-</a:t>
            </a:r>
            <a:r>
              <a:rPr lang="en-US" sz="2000" dirty="0" err="1" smtClean="0"/>
              <a:t>Negishi</a:t>
            </a:r>
            <a:r>
              <a:rPr lang="en-US" sz="2000" dirty="0" smtClean="0"/>
              <a:t>, International J. Alzheimer’s Disease 2011, Article ID 276393</a:t>
            </a:r>
            <a:endParaRPr lang="en-US" sz="2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1143000"/>
          </a:xfrm>
        </p:spPr>
        <p:txBody>
          <a:bodyPr>
            <a:normAutofit fontScale="90000"/>
          </a:bodyPr>
          <a:lstStyle/>
          <a:p>
            <a:r>
              <a:rPr lang="en-US" dirty="0" smtClean="0"/>
              <a:t>Aluminum and Autism: Recapitulation</a:t>
            </a:r>
            <a:endParaRPr lang="en-US" dirty="0"/>
          </a:p>
        </p:txBody>
      </p:sp>
      <p:sp>
        <p:nvSpPr>
          <p:cNvPr id="3" name="Content Placeholder 2"/>
          <p:cNvSpPr>
            <a:spLocks noGrp="1"/>
          </p:cNvSpPr>
          <p:nvPr>
            <p:ph idx="1"/>
          </p:nvPr>
        </p:nvSpPr>
        <p:spPr>
          <a:xfrm>
            <a:off x="457199" y="1417638"/>
            <a:ext cx="8501015" cy="4525963"/>
          </a:xfrm>
        </p:spPr>
        <p:txBody>
          <a:bodyPr>
            <a:normAutofit lnSpcReduction="10000"/>
          </a:bodyPr>
          <a:lstStyle/>
          <a:p>
            <a:r>
              <a:rPr lang="en-US" dirty="0" smtClean="0"/>
              <a:t>Autism and Alzheimer's may be manifestations of the same problem</a:t>
            </a:r>
          </a:p>
          <a:p>
            <a:pPr lvl="1"/>
            <a:r>
              <a:rPr lang="en-US" dirty="0" smtClean="0"/>
              <a:t>Flu shots increase risk to Alzheimer’s</a:t>
            </a:r>
          </a:p>
          <a:p>
            <a:pPr lvl="1"/>
            <a:r>
              <a:rPr lang="en-US" dirty="0" smtClean="0"/>
              <a:t>Aluminum in dialysis fluid leads to dementia</a:t>
            </a:r>
          </a:p>
          <a:p>
            <a:r>
              <a:rPr lang="en-US" dirty="0" smtClean="0"/>
              <a:t>Aluminum adjuvant is present in many vaccines </a:t>
            </a:r>
          </a:p>
          <a:p>
            <a:r>
              <a:rPr lang="en-US" dirty="0" smtClean="0"/>
              <a:t>Sulfate is needed to eliminate aluminum from the body</a:t>
            </a:r>
          </a:p>
          <a:p>
            <a:r>
              <a:rPr lang="en-US" dirty="0" smtClean="0"/>
              <a:t>Aluminum accumulation in brain causes many problems that could explain autism symptoms</a:t>
            </a:r>
          </a:p>
          <a:p>
            <a:pPr>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0000"/>
                </a:solidFill>
              </a:rPr>
              <a:t>Vaccines and Autism</a:t>
            </a:r>
            <a:endParaRPr lang="en-US" dirty="0">
              <a:solidFill>
                <a:srgbClr val="FF0000"/>
              </a:solidFill>
            </a:endParaRPr>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2"/>
          <p:cNvSpPr txBox="1">
            <a:spLocks/>
          </p:cNvSpPr>
          <p:nvPr/>
        </p:nvSpPr>
        <p:spPr>
          <a:xfrm>
            <a:off x="939799" y="1253067"/>
            <a:ext cx="7679267" cy="3543300"/>
          </a:xfrm>
          <a:prstGeom prst="rect">
            <a:avLst/>
          </a:prstGeom>
        </p:spPr>
        <p:txBody>
          <a:bodyPr vert="horz" lIns="91440" tIns="45720" rIns="91440" bIns="45720" rtlCol="0">
            <a:normAutofit fontScale="85000"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chemeClr val="tx1"/>
                </a:solidFill>
                <a:effectLst/>
                <a:uLnTx/>
                <a:uFillTx/>
                <a:latin typeface="Apple Casual"/>
                <a:ea typeface="+mn-ea"/>
                <a:cs typeface="+mn-cs"/>
              </a:rPr>
              <a:t> 	</a:t>
            </a:r>
          </a:p>
          <a:p>
            <a:pPr marL="342900" lvl="0" indent="-342900">
              <a:spcBef>
                <a:spcPct val="20000"/>
              </a:spcBef>
            </a:pPr>
            <a:r>
              <a:rPr lang="en-US" sz="3600" dirty="0" smtClean="0"/>
              <a:t>  </a:t>
            </a:r>
            <a:r>
              <a:rPr lang="en-US" sz="3600" noProof="0" dirty="0" smtClean="0"/>
              <a:t>“</a:t>
            </a:r>
            <a:r>
              <a:rPr kumimoji="0" lang="en-US" sz="3294" b="0" i="0" u="none" strike="noStrike" kern="1200" cap="none" spc="0" normalizeH="0" baseline="0" noProof="0" dirty="0" smtClean="0">
                <a:ln>
                  <a:noFill/>
                </a:ln>
                <a:solidFill>
                  <a:schemeClr val="tx1"/>
                </a:solidFill>
                <a:effectLst/>
                <a:uLnTx/>
                <a:uFillTx/>
                <a:latin typeface="Apple Casual"/>
                <a:ea typeface="+mn-ea"/>
                <a:cs typeface="+mn-cs"/>
              </a:rPr>
              <a:t>It</a:t>
            </a:r>
            <a:r>
              <a:rPr kumimoji="0" lang="en-US" sz="3294" b="0" i="0" u="none" strike="noStrike" kern="1200" cap="none" spc="0" normalizeH="0" noProof="0" dirty="0" smtClean="0">
                <a:ln>
                  <a:noFill/>
                </a:ln>
                <a:solidFill>
                  <a:schemeClr val="tx1"/>
                </a:solidFill>
                <a:effectLst/>
                <a:uLnTx/>
                <a:uFillTx/>
                <a:latin typeface="Apple Casual"/>
                <a:ea typeface="+mn-ea"/>
                <a:cs typeface="+mn-cs"/>
              </a:rPr>
              <a:t> is not the function of our Government to keep the citizen from falling into error, it is the function of the citizen to keep the Government from falling into error.”</a:t>
            </a:r>
          </a:p>
          <a:p>
            <a:pPr marL="342900" lvl="0" indent="-342900">
              <a:spcBef>
                <a:spcPct val="20000"/>
              </a:spcBef>
            </a:pPr>
            <a:endParaRPr kumimoji="0" lang="en-US" sz="3294" b="0" i="0" u="none" strike="noStrike" kern="1200" cap="none" spc="0" normalizeH="0" noProof="0" dirty="0" smtClean="0">
              <a:ln>
                <a:noFill/>
              </a:ln>
              <a:solidFill>
                <a:schemeClr val="tx1"/>
              </a:solidFill>
              <a:effectLst/>
              <a:uLnTx/>
              <a:uFillTx/>
              <a:latin typeface="Apple Casual"/>
              <a:ea typeface="+mn-ea"/>
              <a:cs typeface="+mn-cs"/>
            </a:endParaRPr>
          </a:p>
          <a:p>
            <a:pPr marL="342900" lvl="0" indent="-342900">
              <a:spcBef>
                <a:spcPct val="20000"/>
              </a:spcBef>
            </a:pPr>
            <a:r>
              <a:rPr lang="en-US" sz="3294" baseline="0" dirty="0" smtClean="0">
                <a:latin typeface="Apple Casual"/>
              </a:rPr>
              <a:t>  Robert </a:t>
            </a:r>
            <a:r>
              <a:rPr lang="en-US" sz="3294" baseline="0" dirty="0" err="1" smtClean="0">
                <a:latin typeface="Apple Casual"/>
              </a:rPr>
              <a:t>Houghwout</a:t>
            </a:r>
            <a:r>
              <a:rPr lang="en-US" sz="3294" dirty="0" smtClean="0">
                <a:latin typeface="Apple Casual"/>
              </a:rPr>
              <a:t> Jackson, Chief Judge at the War-crimes Tribunal in Nuremberg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Vaccines</a:t>
            </a:r>
            <a:endParaRPr lang="en-US" dirty="0"/>
          </a:p>
        </p:txBody>
      </p:sp>
      <p:sp>
        <p:nvSpPr>
          <p:cNvPr id="3" name="Content Placeholder 2"/>
          <p:cNvSpPr>
            <a:spLocks noGrp="1"/>
          </p:cNvSpPr>
          <p:nvPr>
            <p:ph idx="1"/>
          </p:nvPr>
        </p:nvSpPr>
        <p:spPr>
          <a:xfrm>
            <a:off x="457200" y="1600200"/>
            <a:ext cx="8686800" cy="4525963"/>
          </a:xfrm>
        </p:spPr>
        <p:txBody>
          <a:bodyPr/>
          <a:lstStyle/>
          <a:p>
            <a:pPr>
              <a:buNone/>
            </a:pPr>
            <a:r>
              <a:rPr lang="en-US" b="1" i="1" dirty="0" smtClean="0"/>
              <a:t>“The only safe vaccine is one that is never used.”</a:t>
            </a:r>
            <a:br>
              <a:rPr lang="en-US" b="1" i="1" dirty="0" smtClean="0"/>
            </a:br>
            <a:endParaRPr lang="en-US" b="1" i="1" dirty="0" smtClean="0"/>
          </a:p>
          <a:p>
            <a:pPr>
              <a:buNone/>
            </a:pPr>
            <a:r>
              <a:rPr lang="en-US" b="1" i="1" dirty="0" smtClean="0"/>
              <a:t>---</a:t>
            </a:r>
            <a:r>
              <a:rPr lang="en-US" dirty="0" smtClean="0"/>
              <a:t>Dr. James R. Shannon, former Director, National Institute of Health [1955-68]</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From "How Many More of these "Unavoidably Unsafe" Drugs Will Become Mandatory?</a:t>
            </a:r>
            <a:r>
              <a:rPr lang="en-US" sz="2800" dirty="0" smtClean="0"/>
              <a:t> </a:t>
            </a:r>
            <a:br>
              <a:rPr lang="en-US" sz="2800" dirty="0" smtClean="0"/>
            </a:br>
            <a:r>
              <a:rPr lang="en-US" sz="2800" dirty="0" smtClean="0"/>
              <a:t>by Barbara </a:t>
            </a:r>
            <a:r>
              <a:rPr lang="en-US" sz="2800" dirty="0" err="1" smtClean="0"/>
              <a:t>Loe</a:t>
            </a:r>
            <a:r>
              <a:rPr lang="en-US" sz="2800" dirty="0" smtClean="0"/>
              <a:t> Fisher</a:t>
            </a:r>
            <a:r>
              <a:rPr lang="en-US" sz="2800" dirty="0" smtClean="0">
                <a:solidFill>
                  <a:srgbClr val="FF0000"/>
                </a:solidFill>
              </a:rPr>
              <a:t>*</a:t>
            </a:r>
            <a:endParaRPr lang="en-US" sz="28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buNone/>
            </a:pPr>
            <a:r>
              <a:rPr lang="en-US" dirty="0" smtClean="0"/>
              <a:t> “Today, 1 child in 6 in America is</a:t>
            </a:r>
            <a:r>
              <a:rPr lang="en-US" dirty="0" smtClean="0">
                <a:solidFill>
                  <a:srgbClr val="FF0000"/>
                </a:solidFill>
              </a:rPr>
              <a:t> learning disabled</a:t>
            </a:r>
            <a:r>
              <a:rPr lang="en-US" dirty="0" smtClean="0"/>
              <a:t>;  1 in 9 has </a:t>
            </a:r>
            <a:r>
              <a:rPr lang="en-US" dirty="0" smtClean="0">
                <a:solidFill>
                  <a:srgbClr val="FF0000"/>
                </a:solidFill>
              </a:rPr>
              <a:t>asthma</a:t>
            </a:r>
            <a:r>
              <a:rPr lang="en-US" dirty="0" smtClean="0"/>
              <a:t>; 1 in 10 is diagnosed with </a:t>
            </a:r>
            <a:r>
              <a:rPr lang="en-US" dirty="0" smtClean="0">
                <a:solidFill>
                  <a:srgbClr val="FF0000"/>
                </a:solidFill>
              </a:rPr>
              <a:t>ADHD</a:t>
            </a:r>
            <a:r>
              <a:rPr lang="en-US" dirty="0" smtClean="0"/>
              <a:t>; 1 in 110 develops </a:t>
            </a:r>
            <a:r>
              <a:rPr lang="en-US" dirty="0" smtClean="0">
                <a:solidFill>
                  <a:srgbClr val="FF0000"/>
                </a:solidFill>
              </a:rPr>
              <a:t>autism</a:t>
            </a:r>
            <a:r>
              <a:rPr lang="en-US" dirty="0" smtClean="0"/>
              <a:t>; 1 in 450 becomes </a:t>
            </a:r>
            <a:r>
              <a:rPr lang="en-US" dirty="0" smtClean="0">
                <a:solidFill>
                  <a:srgbClr val="FF0000"/>
                </a:solidFill>
              </a:rPr>
              <a:t>diabetic</a:t>
            </a:r>
            <a:r>
              <a:rPr lang="en-US" dirty="0" smtClean="0"/>
              <a:t>, and millions more are suffering with severe </a:t>
            </a:r>
            <a:r>
              <a:rPr lang="en-US" dirty="0" smtClean="0">
                <a:solidFill>
                  <a:srgbClr val="FF0000"/>
                </a:solidFill>
              </a:rPr>
              <a:t>allergies</a:t>
            </a:r>
            <a:r>
              <a:rPr lang="en-US" dirty="0" smtClean="0"/>
              <a:t>, </a:t>
            </a:r>
            <a:r>
              <a:rPr lang="en-US" dirty="0" smtClean="0">
                <a:solidFill>
                  <a:srgbClr val="FF0000"/>
                </a:solidFill>
              </a:rPr>
              <a:t>inflammatory bowel disorders</a:t>
            </a:r>
            <a:r>
              <a:rPr lang="en-US" dirty="0" smtClean="0"/>
              <a:t>, crippling </a:t>
            </a:r>
            <a:r>
              <a:rPr lang="en-US" dirty="0" smtClean="0">
                <a:solidFill>
                  <a:srgbClr val="FF0000"/>
                </a:solidFill>
              </a:rPr>
              <a:t>depression </a:t>
            </a:r>
            <a:r>
              <a:rPr lang="en-US" dirty="0" smtClean="0"/>
              <a:t>and other kinds of brain and immune system dysfunction, while America's infant mortality rate ranks </a:t>
            </a:r>
            <a:r>
              <a:rPr lang="en-US" dirty="0" smtClean="0">
                <a:solidFill>
                  <a:srgbClr val="FF0000"/>
                </a:solidFill>
              </a:rPr>
              <a:t>among the worst </a:t>
            </a:r>
            <a:r>
              <a:rPr lang="en-US" dirty="0" smtClean="0"/>
              <a:t>of all developed nations: 6 out of 1,000 babies born live in America die before their first birthday.</a:t>
            </a:r>
            <a:r>
              <a:rPr lang="en-US" dirty="0" smtClean="0"/>
              <a:t>”</a:t>
            </a:r>
          </a:p>
        </p:txBody>
      </p:sp>
      <p:sp>
        <p:nvSpPr>
          <p:cNvPr id="4" name="TextBox 3"/>
          <p:cNvSpPr txBox="1"/>
          <p:nvPr/>
        </p:nvSpPr>
        <p:spPr>
          <a:xfrm>
            <a:off x="1808438" y="6336831"/>
            <a:ext cx="5666786" cy="461665"/>
          </a:xfrm>
          <a:prstGeom prst="rect">
            <a:avLst/>
          </a:prstGeom>
          <a:noFill/>
        </p:spPr>
        <p:txBody>
          <a:bodyPr wrap="none" rtlCol="0">
            <a:spAutoFit/>
          </a:bodyPr>
          <a:lstStyle/>
          <a:p>
            <a:r>
              <a:rPr lang="en-US" sz="2400" dirty="0" smtClean="0">
                <a:solidFill>
                  <a:srgbClr val="FF0000"/>
                </a:solidFill>
              </a:rPr>
              <a:t>*</a:t>
            </a:r>
            <a:r>
              <a:rPr lang="en-US" sz="2400" dirty="0" smtClean="0"/>
              <a:t> Dr. </a:t>
            </a:r>
            <a:r>
              <a:rPr lang="en-US" sz="2400" dirty="0" err="1" smtClean="0"/>
              <a:t>Mercola</a:t>
            </a:r>
            <a:r>
              <a:rPr lang="en-US" sz="2400" dirty="0" smtClean="0"/>
              <a:t> Newsletter November 5, 2011</a:t>
            </a:r>
            <a:endParaRPr lang="en-US"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Barbara </a:t>
            </a:r>
            <a:r>
              <a:rPr lang="en-US" dirty="0" err="1" smtClean="0"/>
              <a:t>Loe</a:t>
            </a:r>
            <a:r>
              <a:rPr lang="en-US" dirty="0" smtClean="0"/>
              <a:t> Fisher was Prescient </a:t>
            </a:r>
            <a:br>
              <a:rPr lang="en-US" dirty="0" smtClean="0"/>
            </a:br>
            <a:r>
              <a:rPr lang="en-US" dirty="0" smtClean="0"/>
              <a:t>in 1985</a:t>
            </a:r>
            <a:endParaRPr lang="en-US" dirty="0"/>
          </a:p>
        </p:txBody>
      </p:sp>
      <p:pic>
        <p:nvPicPr>
          <p:cNvPr id="4" name="Content Placeholder 3" descr="shot_in_dark.jpg"/>
          <p:cNvPicPr>
            <a:picLocks noGrp="1" noChangeAspect="1"/>
          </p:cNvPicPr>
          <p:nvPr>
            <p:ph idx="1"/>
          </p:nvPr>
        </p:nvPicPr>
        <p:blipFill>
          <a:blip r:embed="rId3"/>
          <a:srcRect l="-105402" r="-105402"/>
          <a:stretch>
            <a:fillRect/>
          </a:stretch>
        </p:blipFill>
        <p:spPr>
          <a:xfrm>
            <a:off x="3562006" y="1417638"/>
            <a:ext cx="8229600" cy="4525963"/>
          </a:xfrm>
        </p:spPr>
      </p:pic>
      <p:pic>
        <p:nvPicPr>
          <p:cNvPr id="5" name="Picture 4" descr="barbara_fisher.jpg"/>
          <p:cNvPicPr>
            <a:picLocks noChangeAspect="1"/>
          </p:cNvPicPr>
          <p:nvPr/>
        </p:nvPicPr>
        <p:blipFill>
          <a:blip r:embed="rId4"/>
          <a:stretch>
            <a:fillRect/>
          </a:stretch>
        </p:blipFill>
        <p:spPr>
          <a:xfrm>
            <a:off x="169080" y="1637772"/>
            <a:ext cx="1409700" cy="2019300"/>
          </a:xfrm>
          <a:prstGeom prst="rect">
            <a:avLst/>
          </a:prstGeom>
        </p:spPr>
      </p:pic>
      <p:sp>
        <p:nvSpPr>
          <p:cNvPr id="6" name="TextBox 5"/>
          <p:cNvSpPr txBox="1"/>
          <p:nvPr/>
        </p:nvSpPr>
        <p:spPr>
          <a:xfrm>
            <a:off x="1869967" y="1637772"/>
            <a:ext cx="4298134" cy="3785652"/>
          </a:xfrm>
          <a:prstGeom prst="rect">
            <a:avLst/>
          </a:prstGeom>
          <a:noFill/>
        </p:spPr>
        <p:txBody>
          <a:bodyPr wrap="square" rtlCol="0">
            <a:spAutoFit/>
          </a:bodyPr>
          <a:lstStyle/>
          <a:p>
            <a:r>
              <a:rPr lang="en-US" sz="2400" dirty="0" smtClean="0"/>
              <a:t>"Back then, I was a young mother in my early 30’s with a four-year-old DPT vaccine injured son and I was pregnant with my second child. Working as a freelance writer out of my home, I was gathering information for a book I wanted to write for parents about preventing</a:t>
            </a:r>
          </a:p>
          <a:p>
            <a:r>
              <a:rPr lang="en-US" sz="2400" dirty="0" smtClean="0"/>
              <a:t>DPT vaccine injury and death.”</a:t>
            </a:r>
            <a:r>
              <a:rPr lang="en-US" sz="2400" dirty="0" smtClean="0">
                <a:ln>
                  <a:solidFill>
                    <a:srgbClr val="FF0000"/>
                  </a:solidFill>
                </a:ln>
              </a:rPr>
              <a:t>*</a:t>
            </a:r>
            <a:endParaRPr lang="en-US" sz="2400" dirty="0">
              <a:ln>
                <a:solidFill>
                  <a:srgbClr val="FF0000"/>
                </a:solidFill>
              </a:ln>
            </a:endParaRPr>
          </a:p>
        </p:txBody>
      </p:sp>
      <p:sp>
        <p:nvSpPr>
          <p:cNvPr id="7" name="TextBox 6"/>
          <p:cNvSpPr txBox="1"/>
          <p:nvPr/>
        </p:nvSpPr>
        <p:spPr>
          <a:xfrm>
            <a:off x="457200" y="6488668"/>
            <a:ext cx="8641158" cy="369332"/>
          </a:xfrm>
          <a:prstGeom prst="rect">
            <a:avLst/>
          </a:prstGeom>
          <a:noFill/>
        </p:spPr>
        <p:txBody>
          <a:bodyPr wrap="none" rtlCol="0">
            <a:spAutoFit/>
          </a:bodyPr>
          <a:lstStyle/>
          <a:p>
            <a:r>
              <a:rPr lang="en-US" dirty="0" smtClean="0">
                <a:ln>
                  <a:solidFill>
                    <a:srgbClr val="FF0000"/>
                  </a:solidFill>
                </a:ln>
              </a:rPr>
              <a:t>*</a:t>
            </a:r>
            <a:r>
              <a:rPr lang="en-US" dirty="0" smtClean="0"/>
              <a:t> http://vaccineawakening.blogspot.com/2010/03/harris-coulter-was-brave-visionary.html</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r>
              <a:rPr lang="en-US" dirty="0" smtClean="0"/>
              <a:t>Already by 1987 the experts knew vaccines were problematic</a:t>
            </a:r>
            <a:endParaRPr lang="en-US" dirty="0"/>
          </a:p>
        </p:txBody>
      </p:sp>
      <p:sp>
        <p:nvSpPr>
          <p:cNvPr id="21507" name="Content Placeholder 2"/>
          <p:cNvSpPr>
            <a:spLocks noGrp="1"/>
          </p:cNvSpPr>
          <p:nvPr>
            <p:ph idx="1"/>
          </p:nvPr>
        </p:nvSpPr>
        <p:spPr>
          <a:xfrm>
            <a:off x="457200" y="1761066"/>
            <a:ext cx="8229600" cy="2946400"/>
          </a:xfrm>
          <a:solidFill>
            <a:srgbClr val="FCF9D6"/>
          </a:solidFill>
          <a:effectLst>
            <a:outerShdw blurRad="50800" dist="38100" dir="2700000">
              <a:srgbClr val="000000">
                <a:alpha val="43000"/>
              </a:srgbClr>
            </a:outerShdw>
          </a:effectLst>
        </p:spPr>
        <p:txBody>
          <a:bodyPr>
            <a:normAutofit/>
          </a:bodyPr>
          <a:lstStyle/>
          <a:p>
            <a:pPr>
              <a:buNone/>
            </a:pPr>
            <a:r>
              <a:rPr lang="en-US" dirty="0" smtClean="0"/>
              <a:t> "The major finding of the present study is an apparent 7.3 fold elevation in the risk for SIDS [Sudden Infant Death Syndrome]  in the first four days following immunization with DTP in the first year of life.” </a:t>
            </a:r>
            <a:r>
              <a:rPr lang="en-US" dirty="0" smtClean="0">
                <a:ln>
                  <a:solidFill>
                    <a:srgbClr val="FF0000"/>
                  </a:solidFill>
                </a:ln>
              </a:rPr>
              <a:t>*</a:t>
            </a:r>
          </a:p>
          <a:p>
            <a:endParaRPr lang="en-US" dirty="0" smtClean="0"/>
          </a:p>
        </p:txBody>
      </p:sp>
      <p:sp>
        <p:nvSpPr>
          <p:cNvPr id="21508" name="Slide Number Placeholder 3"/>
          <p:cNvSpPr>
            <a:spLocks noGrp="1"/>
          </p:cNvSpPr>
          <p:nvPr>
            <p:ph type="sldNum" sz="quarter" idx="10"/>
          </p:nvPr>
        </p:nvSpPr>
        <p:spPr>
          <a:noFill/>
        </p:spPr>
        <p:txBody>
          <a:bodyPr/>
          <a:lstStyle/>
          <a:p>
            <a:fld id="{FF134644-076D-7A4E-A8CC-AAAB469635E4}" type="slidenum">
              <a:rPr lang="en-US" smtClean="0"/>
              <a:pPr/>
              <a:t>43</a:t>
            </a:fld>
            <a:endParaRPr lang="en-US" smtClean="0"/>
          </a:p>
        </p:txBody>
      </p:sp>
      <p:sp>
        <p:nvSpPr>
          <p:cNvPr id="5" name="TextBox 4"/>
          <p:cNvSpPr txBox="1"/>
          <p:nvPr/>
        </p:nvSpPr>
        <p:spPr>
          <a:xfrm>
            <a:off x="1405463" y="5382221"/>
            <a:ext cx="7738533" cy="1815882"/>
          </a:xfrm>
          <a:prstGeom prst="rect">
            <a:avLst/>
          </a:prstGeom>
          <a:noFill/>
        </p:spPr>
        <p:txBody>
          <a:bodyPr wrap="square" rtlCol="0">
            <a:spAutoFit/>
          </a:bodyPr>
          <a:lstStyle/>
          <a:p>
            <a:r>
              <a:rPr lang="en-US" sz="2800" dirty="0" smtClean="0">
                <a:ln>
                  <a:solidFill>
                    <a:srgbClr val="FF0000"/>
                  </a:solidFill>
                </a:ln>
              </a:rPr>
              <a:t>*</a:t>
            </a:r>
            <a:r>
              <a:rPr lang="en-US" sz="2800" dirty="0" smtClean="0"/>
              <a:t> Walker et al., “Diphtheria-Tetanus-</a:t>
            </a:r>
            <a:r>
              <a:rPr lang="en-US" sz="2800" dirty="0" err="1" smtClean="0"/>
              <a:t>Pertussis</a:t>
            </a:r>
            <a:r>
              <a:rPr lang="en-US" sz="2800" dirty="0" smtClean="0"/>
              <a:t> Immunization and Sudden Infant Death Syndrome” AJPH 77(8) 1987</a:t>
            </a:r>
          </a:p>
          <a:p>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5" grpId="0"/>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Industry Responded</a:t>
            </a:r>
            <a:endParaRPr lang="en-US" dirty="0"/>
          </a:p>
        </p:txBody>
      </p:sp>
      <p:sp>
        <p:nvSpPr>
          <p:cNvPr id="3" name="Content Placeholder 2"/>
          <p:cNvSpPr>
            <a:spLocks noGrp="1"/>
          </p:cNvSpPr>
          <p:nvPr>
            <p:ph idx="1"/>
          </p:nvPr>
        </p:nvSpPr>
        <p:spPr>
          <a:xfrm>
            <a:off x="457200" y="1600200"/>
            <a:ext cx="8686800" cy="2831071"/>
          </a:xfrm>
        </p:spPr>
        <p:txBody>
          <a:bodyPr>
            <a:normAutofit fontScale="92500"/>
          </a:bodyPr>
          <a:lstStyle/>
          <a:p>
            <a:r>
              <a:rPr lang="en-US" dirty="0" smtClean="0"/>
              <a:t>DPT (Diphtheria, </a:t>
            </a:r>
            <a:r>
              <a:rPr lang="en-US" dirty="0" err="1" smtClean="0"/>
              <a:t>Pertussis</a:t>
            </a:r>
            <a:r>
              <a:rPr lang="en-US" dirty="0" smtClean="0"/>
              <a:t>, and Tetanus)                 was replaced with … </a:t>
            </a:r>
          </a:p>
          <a:p>
            <a:r>
              <a:rPr lang="en-US" dirty="0" err="1" smtClean="0"/>
              <a:t>DTaP</a:t>
            </a:r>
            <a:r>
              <a:rPr lang="en-US" dirty="0" smtClean="0"/>
              <a:t> (Diphtheria, Tetanus, and </a:t>
            </a:r>
            <a:r>
              <a:rPr lang="en-US" i="1" dirty="0" err="1" smtClean="0">
                <a:ln>
                  <a:solidFill>
                    <a:srgbClr val="FF0000"/>
                  </a:solidFill>
                </a:ln>
              </a:rPr>
              <a:t>Acellular</a:t>
            </a:r>
            <a:r>
              <a:rPr lang="en-US" i="1" dirty="0" smtClean="0">
                <a:ln>
                  <a:solidFill>
                    <a:srgbClr val="FF0000"/>
                  </a:solidFill>
                </a:ln>
              </a:rPr>
              <a:t> </a:t>
            </a:r>
            <a:r>
              <a:rPr lang="en-US" dirty="0" err="1" smtClean="0"/>
              <a:t>Pertussis</a:t>
            </a:r>
            <a:r>
              <a:rPr lang="en-US" dirty="0" smtClean="0"/>
              <a:t>) </a:t>
            </a:r>
          </a:p>
          <a:p>
            <a:r>
              <a:rPr lang="en-US" dirty="0" smtClean="0"/>
              <a:t>The claim was that this solved the problem</a:t>
            </a:r>
          </a:p>
          <a:p>
            <a:r>
              <a:rPr lang="en-US" dirty="0" smtClean="0"/>
              <a:t>But did it really?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682"/>
            <a:ext cx="8229600" cy="1143000"/>
          </a:xfrm>
        </p:spPr>
        <p:txBody>
          <a:bodyPr/>
          <a:lstStyle/>
          <a:p>
            <a:r>
              <a:rPr lang="en-US" dirty="0" smtClean="0"/>
              <a:t>Skip Forward to Today</a:t>
            </a:r>
            <a:endParaRPr lang="en-US" dirty="0"/>
          </a:p>
        </p:txBody>
      </p:sp>
      <p:sp>
        <p:nvSpPr>
          <p:cNvPr id="3" name="Content Placeholder 2"/>
          <p:cNvSpPr>
            <a:spLocks noGrp="1"/>
          </p:cNvSpPr>
          <p:nvPr>
            <p:ph idx="1"/>
          </p:nvPr>
        </p:nvSpPr>
        <p:spPr>
          <a:xfrm>
            <a:off x="457200" y="1054100"/>
            <a:ext cx="8229600" cy="4008967"/>
          </a:xfrm>
          <a:solidFill>
            <a:srgbClr val="FCF9D6"/>
          </a:solidFill>
          <a:effectLst>
            <a:outerShdw blurRad="50800" dist="38100" dir="2700000">
              <a:srgbClr val="000000">
                <a:alpha val="43000"/>
              </a:srgbClr>
            </a:outerShdw>
          </a:effectLst>
        </p:spPr>
        <p:txBody>
          <a:bodyPr/>
          <a:lstStyle/>
          <a:p>
            <a:pPr>
              <a:buNone/>
            </a:pPr>
            <a:r>
              <a:rPr lang="en-US" b="1" dirty="0" smtClean="0"/>
              <a:t>  </a:t>
            </a:r>
            <a:r>
              <a:rPr lang="en-US" dirty="0" smtClean="0"/>
              <a:t>“The United States has the highest number of mandated vaccines for children under 5 in the world (36, double the Western world average of 18), the highest autism rate in the world    (1 in 150 children, 10 times or more the rate of some other Western countries), but only places 34th in the world for its children under 5 mortality rate. What’s going on?”</a:t>
            </a:r>
            <a:r>
              <a:rPr lang="en-US" dirty="0" smtClean="0">
                <a:ln>
                  <a:solidFill>
                    <a:srgbClr val="FF0000"/>
                  </a:solidFill>
                </a:ln>
              </a:rPr>
              <a:t>*</a:t>
            </a:r>
            <a:endParaRPr lang="en-US" dirty="0">
              <a:ln>
                <a:solidFill>
                  <a:srgbClr val="FF0000"/>
                </a:solidFill>
              </a:ln>
            </a:endParaRPr>
          </a:p>
        </p:txBody>
      </p:sp>
      <p:sp>
        <p:nvSpPr>
          <p:cNvPr id="4" name="TextBox 3"/>
          <p:cNvSpPr txBox="1"/>
          <p:nvPr/>
        </p:nvSpPr>
        <p:spPr>
          <a:xfrm>
            <a:off x="-25400" y="6299256"/>
            <a:ext cx="9325665" cy="400110"/>
          </a:xfrm>
          <a:prstGeom prst="rect">
            <a:avLst/>
          </a:prstGeom>
          <a:noFill/>
        </p:spPr>
        <p:txBody>
          <a:bodyPr wrap="none" rtlCol="0">
            <a:spAutoFit/>
          </a:bodyPr>
          <a:lstStyle/>
          <a:p>
            <a:r>
              <a:rPr lang="en-US" sz="2000" dirty="0" smtClean="0">
                <a:ln>
                  <a:solidFill>
                    <a:srgbClr val="FF0000"/>
                  </a:solidFill>
                </a:ln>
              </a:rPr>
              <a:t>*</a:t>
            </a:r>
            <a:r>
              <a:rPr lang="en-US" sz="2000" dirty="0" smtClean="0"/>
              <a:t> Vaccine Schedules, Autism Rates, and Under 5 Mortality, Generation Rescue, Inc. 2009</a:t>
            </a:r>
            <a:endParaRPr lang="en-US" sz="2000" dirty="0"/>
          </a:p>
        </p:txBody>
      </p:sp>
      <p:sp>
        <p:nvSpPr>
          <p:cNvPr id="5" name="TextBox 4"/>
          <p:cNvSpPr txBox="1"/>
          <p:nvPr/>
        </p:nvSpPr>
        <p:spPr>
          <a:xfrm>
            <a:off x="1386168" y="2067026"/>
            <a:ext cx="6126197" cy="1815882"/>
          </a:xfrm>
          <a:prstGeom prst="rect">
            <a:avLst/>
          </a:prstGeom>
          <a:solidFill>
            <a:srgbClr val="000000"/>
          </a:solidFill>
          <a:ln>
            <a:solidFill>
              <a:schemeClr val="bg1"/>
            </a:solidFill>
          </a:ln>
          <a:effectLst/>
        </p:spPr>
        <p:txBody>
          <a:bodyPr wrap="none" rtlCol="0">
            <a:spAutoFit/>
          </a:bodyPr>
          <a:lstStyle/>
          <a:p>
            <a:pPr algn="ctr"/>
            <a:endParaRPr lang="en-US" sz="2800" dirty="0" smtClean="0"/>
          </a:p>
          <a:p>
            <a:pPr algn="ctr"/>
            <a:r>
              <a:rPr lang="en-US" sz="2800" dirty="0" smtClean="0">
                <a:ln>
                  <a:solidFill>
                    <a:srgbClr val="FFFFFF"/>
                  </a:solidFill>
                </a:ln>
              </a:rPr>
              <a:t>This was two years ago and </a:t>
            </a:r>
          </a:p>
          <a:p>
            <a:pPr algn="ctr"/>
            <a:r>
              <a:rPr lang="en-US" sz="2800" dirty="0" smtClean="0">
                <a:ln>
                  <a:solidFill>
                    <a:srgbClr val="FFFFFF"/>
                  </a:solidFill>
                </a:ln>
              </a:rPr>
              <a:t>things have only gotten worse since then</a:t>
            </a:r>
          </a:p>
          <a:p>
            <a:pPr algn="ct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900" decel="100000" fill="hold"/>
                                        <p:tgtEl>
                                          <p:spTgt spid="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solidFill>
            <a:srgbClr val="FFF9C5"/>
          </a:solidFill>
          <a:effectLst>
            <a:outerShdw blurRad="50800" dist="38100" dir="2700000">
              <a:srgbClr val="000000">
                <a:alpha val="43000"/>
              </a:srgbClr>
            </a:outerShdw>
          </a:effectLst>
        </p:spPr>
        <p:txBody>
          <a:bodyPr/>
          <a:lstStyle/>
          <a:p>
            <a:pPr>
              <a:buNone/>
            </a:pPr>
            <a:r>
              <a:rPr lang="en-US" dirty="0" smtClean="0"/>
              <a:t>  “In the USA, in 2010, 50 doses of 14 vaccines are given by the age of six years with Hip B given at birth, and again at 2 months along with Rotavirus, Diphtheria, Tetanus, </a:t>
            </a:r>
            <a:r>
              <a:rPr lang="en-US" dirty="0" err="1" smtClean="0"/>
              <a:t>Pertussis</a:t>
            </a:r>
            <a:r>
              <a:rPr lang="en-US" dirty="0" smtClean="0"/>
              <a:t> (three vaccines in one injection), Homophiles influenza type </a:t>
            </a:r>
            <a:r>
              <a:rPr lang="en-US" dirty="0" err="1" smtClean="0"/>
              <a:t>b</a:t>
            </a:r>
            <a:r>
              <a:rPr lang="en-US" dirty="0" smtClean="0"/>
              <a:t>, pneumococcal, and inactivated poliovirus (CDC, 2010). “</a:t>
            </a:r>
          </a:p>
          <a:p>
            <a:pPr>
              <a:buNone/>
            </a:pPr>
            <a:r>
              <a:rPr lang="en-US" dirty="0" smtClean="0"/>
              <a:t>-Helen </a:t>
            </a:r>
            <a:r>
              <a:rPr lang="en-US" dirty="0" err="1" smtClean="0"/>
              <a:t>Ratajczak</a:t>
            </a:r>
            <a:r>
              <a:rPr lang="en-US" dirty="0" smtClean="0"/>
              <a:t>, interview with Vaccine Council</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Mortality &lt; 5 </a:t>
            </a:r>
            <a:r>
              <a:rPr lang="en-US" dirty="0" err="1" smtClean="0"/>
              <a:t>vs</a:t>
            </a:r>
            <a:r>
              <a:rPr lang="en-US" dirty="0" smtClean="0"/>
              <a:t> </a:t>
            </a:r>
            <a:br>
              <a:rPr lang="en-US" dirty="0" smtClean="0"/>
            </a:br>
            <a:r>
              <a:rPr lang="en-US" dirty="0" smtClean="0"/>
              <a:t>Number of Required Vaccines</a:t>
            </a:r>
            <a:r>
              <a:rPr lang="en-US" dirty="0" smtClean="0">
                <a:ln>
                  <a:solidFill>
                    <a:srgbClr val="FF0000"/>
                  </a:solidFill>
                </a:ln>
              </a:rPr>
              <a:t>*</a:t>
            </a:r>
            <a:endParaRPr lang="en-US" dirty="0">
              <a:ln>
                <a:solidFill>
                  <a:srgbClr val="FF0000"/>
                </a:solidFill>
              </a:ln>
            </a:endParaRPr>
          </a:p>
        </p:txBody>
      </p:sp>
      <p:graphicFrame>
        <p:nvGraphicFramePr>
          <p:cNvPr id="4" name="Content Placeholder 3"/>
          <p:cNvGraphicFramePr>
            <a:graphicFrameLocks noGrp="1"/>
          </p:cNvGraphicFramePr>
          <p:nvPr>
            <p:ph idx="1"/>
          </p:nvPr>
        </p:nvGraphicFramePr>
        <p:xfrm>
          <a:off x="457200" y="16256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916852" y="2209800"/>
            <a:ext cx="1769948" cy="646331"/>
          </a:xfrm>
          <a:prstGeom prst="rect">
            <a:avLst/>
          </a:prstGeom>
          <a:solidFill>
            <a:srgbClr val="FCF9D6"/>
          </a:solidFill>
          <a:effectLst>
            <a:outerShdw blurRad="50800" dist="38100" dir="2700000">
              <a:srgbClr val="000000">
                <a:alpha val="43000"/>
              </a:srgbClr>
            </a:outerShdw>
          </a:effectLst>
        </p:spPr>
        <p:txBody>
          <a:bodyPr wrap="none" rtlCol="0">
            <a:spAutoFit/>
          </a:bodyPr>
          <a:lstStyle/>
          <a:p>
            <a:r>
              <a:rPr lang="en-US" dirty="0" smtClean="0"/>
              <a:t>Fewest vaccines, </a:t>
            </a:r>
          </a:p>
          <a:p>
            <a:r>
              <a:rPr lang="en-US" dirty="0" smtClean="0"/>
              <a:t>Lowest Mortality</a:t>
            </a:r>
            <a:endParaRPr lang="en-US" dirty="0"/>
          </a:p>
        </p:txBody>
      </p:sp>
      <p:sp>
        <p:nvSpPr>
          <p:cNvPr id="6" name="TextBox 5"/>
          <p:cNvSpPr txBox="1"/>
          <p:nvPr/>
        </p:nvSpPr>
        <p:spPr>
          <a:xfrm>
            <a:off x="0" y="1302434"/>
            <a:ext cx="1815822" cy="646331"/>
          </a:xfrm>
          <a:prstGeom prst="rect">
            <a:avLst/>
          </a:prstGeom>
          <a:solidFill>
            <a:srgbClr val="FCF9D6"/>
          </a:solidFill>
          <a:effectLst>
            <a:outerShdw blurRad="50800" dist="38100" dir="2700000">
              <a:srgbClr val="000000">
                <a:alpha val="43000"/>
              </a:srgbClr>
            </a:outerShdw>
          </a:effectLst>
        </p:spPr>
        <p:txBody>
          <a:bodyPr wrap="none" rtlCol="0">
            <a:spAutoFit/>
          </a:bodyPr>
          <a:lstStyle/>
          <a:p>
            <a:r>
              <a:rPr lang="en-US" dirty="0" smtClean="0"/>
              <a:t>Most vaccines, </a:t>
            </a:r>
          </a:p>
          <a:p>
            <a:r>
              <a:rPr lang="en-US" dirty="0" smtClean="0"/>
              <a:t>Highest Mortality</a:t>
            </a:r>
            <a:endParaRPr lang="en-US" dirty="0"/>
          </a:p>
        </p:txBody>
      </p:sp>
      <p:cxnSp>
        <p:nvCxnSpPr>
          <p:cNvPr id="8" name="Straight Arrow Connector 7"/>
          <p:cNvCxnSpPr/>
          <p:nvPr/>
        </p:nvCxnSpPr>
        <p:spPr>
          <a:xfrm rot="5400000">
            <a:off x="6697375" y="2902456"/>
            <a:ext cx="1032450" cy="93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16200000" flipH="1">
            <a:off x="505167" y="2053198"/>
            <a:ext cx="907366" cy="698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Freeform 10"/>
          <p:cNvSpPr/>
          <p:nvPr/>
        </p:nvSpPr>
        <p:spPr>
          <a:xfrm>
            <a:off x="6561667" y="4597400"/>
            <a:ext cx="353483" cy="844550"/>
          </a:xfrm>
          <a:custGeom>
            <a:avLst/>
            <a:gdLst>
              <a:gd name="connsiteX0" fmla="*/ 67733 w 353483"/>
              <a:gd name="connsiteY0" fmla="*/ 50800 h 844550"/>
              <a:gd name="connsiteX1" fmla="*/ 4233 w 353483"/>
              <a:gd name="connsiteY1" fmla="*/ 533400 h 844550"/>
              <a:gd name="connsiteX2" fmla="*/ 93133 w 353483"/>
              <a:gd name="connsiteY2" fmla="*/ 812800 h 844550"/>
              <a:gd name="connsiteX3" fmla="*/ 347133 w 353483"/>
              <a:gd name="connsiteY3" fmla="*/ 342900 h 844550"/>
              <a:gd name="connsiteX4" fmla="*/ 55033 w 353483"/>
              <a:gd name="connsiteY4" fmla="*/ 0 h 844550"/>
              <a:gd name="connsiteX5" fmla="*/ 55033 w 353483"/>
              <a:gd name="connsiteY5" fmla="*/ 0 h 84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483" h="844550">
                <a:moveTo>
                  <a:pt x="67733" y="50800"/>
                </a:moveTo>
                <a:cubicBezTo>
                  <a:pt x="33866" y="228600"/>
                  <a:pt x="0" y="406400"/>
                  <a:pt x="4233" y="533400"/>
                </a:cubicBezTo>
                <a:cubicBezTo>
                  <a:pt x="8466" y="660400"/>
                  <a:pt x="35983" y="844550"/>
                  <a:pt x="93133" y="812800"/>
                </a:cubicBezTo>
                <a:cubicBezTo>
                  <a:pt x="150283" y="781050"/>
                  <a:pt x="353483" y="478367"/>
                  <a:pt x="347133" y="342900"/>
                </a:cubicBezTo>
                <a:cubicBezTo>
                  <a:pt x="340783" y="207433"/>
                  <a:pt x="55033" y="0"/>
                  <a:pt x="55033" y="0"/>
                </a:cubicBezTo>
                <a:lnTo>
                  <a:pt x="55033"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1051983" y="4567767"/>
            <a:ext cx="486834" cy="1238250"/>
          </a:xfrm>
          <a:custGeom>
            <a:avLst/>
            <a:gdLst>
              <a:gd name="connsiteX0" fmla="*/ 243417 w 486834"/>
              <a:gd name="connsiteY0" fmla="*/ 16933 h 1238250"/>
              <a:gd name="connsiteX1" fmla="*/ 14817 w 486834"/>
              <a:gd name="connsiteY1" fmla="*/ 270933 h 1238250"/>
              <a:gd name="connsiteX2" fmla="*/ 154517 w 486834"/>
              <a:gd name="connsiteY2" fmla="*/ 1121833 h 1238250"/>
              <a:gd name="connsiteX3" fmla="*/ 446617 w 486834"/>
              <a:gd name="connsiteY3" fmla="*/ 969433 h 1238250"/>
              <a:gd name="connsiteX4" fmla="*/ 395817 w 486834"/>
              <a:gd name="connsiteY4" fmla="*/ 169333 h 1238250"/>
              <a:gd name="connsiteX5" fmla="*/ 243417 w 486834"/>
              <a:gd name="connsiteY5" fmla="*/ 16933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34" h="1238250">
                <a:moveTo>
                  <a:pt x="243417" y="16933"/>
                </a:moveTo>
                <a:cubicBezTo>
                  <a:pt x="179917" y="33866"/>
                  <a:pt x="29634" y="86783"/>
                  <a:pt x="14817" y="270933"/>
                </a:cubicBezTo>
                <a:cubicBezTo>
                  <a:pt x="0" y="455083"/>
                  <a:pt x="82550" y="1005416"/>
                  <a:pt x="154517" y="1121833"/>
                </a:cubicBezTo>
                <a:cubicBezTo>
                  <a:pt x="226484" y="1238250"/>
                  <a:pt x="406400" y="1128183"/>
                  <a:pt x="446617" y="969433"/>
                </a:cubicBezTo>
                <a:cubicBezTo>
                  <a:pt x="486834" y="810683"/>
                  <a:pt x="431800" y="325966"/>
                  <a:pt x="395817" y="169333"/>
                </a:cubicBezTo>
                <a:cubicBezTo>
                  <a:pt x="359834" y="12700"/>
                  <a:pt x="306917" y="0"/>
                  <a:pt x="243417" y="16933"/>
                </a:cubicBez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25400" y="6282323"/>
            <a:ext cx="9325665" cy="400110"/>
          </a:xfrm>
          <a:prstGeom prst="rect">
            <a:avLst/>
          </a:prstGeom>
          <a:noFill/>
        </p:spPr>
        <p:txBody>
          <a:bodyPr wrap="none" rtlCol="0">
            <a:spAutoFit/>
          </a:bodyPr>
          <a:lstStyle/>
          <a:p>
            <a:r>
              <a:rPr lang="en-US" sz="2000" dirty="0" smtClean="0">
                <a:ln>
                  <a:solidFill>
                    <a:srgbClr val="FF0000"/>
                  </a:solidFill>
                </a:ln>
              </a:rPr>
              <a:t>*</a:t>
            </a:r>
            <a:r>
              <a:rPr lang="en-US" sz="2000" dirty="0" smtClean="0"/>
              <a:t> Vaccine Schedules, Autism Rates, and Under 5 Mortality, Generation Rescue, Inc. 2009</a:t>
            </a:r>
            <a:endParaRPr lang="en-US" sz="2000" dirty="0"/>
          </a:p>
        </p:txBody>
      </p:sp>
      <p:sp>
        <p:nvSpPr>
          <p:cNvPr id="13" name="TextBox 12"/>
          <p:cNvSpPr txBox="1"/>
          <p:nvPr/>
        </p:nvSpPr>
        <p:spPr>
          <a:xfrm>
            <a:off x="457200" y="3323453"/>
            <a:ext cx="8326333" cy="954107"/>
          </a:xfrm>
          <a:prstGeom prst="rect">
            <a:avLst/>
          </a:prstGeom>
          <a:solidFill>
            <a:srgbClr val="FCF9D6"/>
          </a:solidFill>
          <a:effectLst>
            <a:outerShdw blurRad="50800" dist="38100" dir="2700000">
              <a:srgbClr val="000000">
                <a:alpha val="43000"/>
              </a:srgbClr>
            </a:outerShdw>
          </a:effectLst>
        </p:spPr>
        <p:txBody>
          <a:bodyPr wrap="square" rtlCol="0">
            <a:spAutoFit/>
          </a:bodyPr>
          <a:lstStyle/>
          <a:p>
            <a:pPr algn="ctr"/>
            <a:r>
              <a:rPr lang="en-US" sz="2800" dirty="0" smtClean="0"/>
              <a:t>If vaccines are protecting our children from death due to infection, they’re not doing a very good job!</a:t>
            </a:r>
            <a:endParaRPr lang="en-US" sz="2800" dirty="0"/>
          </a:p>
        </p:txBody>
      </p:sp>
      <p:cxnSp>
        <p:nvCxnSpPr>
          <p:cNvPr id="16" name="Straight Connector 15"/>
          <p:cNvCxnSpPr/>
          <p:nvPr/>
        </p:nvCxnSpPr>
        <p:spPr>
          <a:xfrm>
            <a:off x="1308100" y="2620935"/>
            <a:ext cx="5435600" cy="70251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900" decel="100000" fill="hold"/>
                                        <p:tgtEl>
                                          <p:spTgt spid="13"/>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2" grpId="0" animBg="1"/>
      <p:bldP spid="13" grpId="0" animBg="1"/>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Case Study</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457200" y="1448334"/>
            <a:ext cx="8229600" cy="4525963"/>
          </a:xfrm>
        </p:spPr>
        <p:txBody>
          <a:bodyPr>
            <a:normAutofit/>
          </a:bodyPr>
          <a:lstStyle/>
          <a:p>
            <a:r>
              <a:rPr lang="en-US" dirty="0" smtClean="0"/>
              <a:t>Girl with normal development to 19 months</a:t>
            </a:r>
          </a:p>
          <a:p>
            <a:r>
              <a:rPr lang="en-US" dirty="0" smtClean="0"/>
              <a:t>Within 48 hours of </a:t>
            </a:r>
            <a:r>
              <a:rPr lang="en-US" dirty="0" err="1" smtClean="0"/>
              <a:t>DTaP</a:t>
            </a:r>
            <a:r>
              <a:rPr lang="en-US" dirty="0" smtClean="0"/>
              <a:t> vaccine: high fever, inconsolable crying, lethargy</a:t>
            </a:r>
          </a:p>
          <a:p>
            <a:r>
              <a:rPr lang="en-US" dirty="0" smtClean="0"/>
              <a:t>Later lost all language ability; typical autistic behavior</a:t>
            </a:r>
          </a:p>
          <a:p>
            <a:r>
              <a:rPr lang="en-US" dirty="0" smtClean="0"/>
              <a:t>Serum </a:t>
            </a:r>
            <a:r>
              <a:rPr lang="en-US" dirty="0" err="1" smtClean="0"/>
              <a:t>alanine</a:t>
            </a:r>
            <a:r>
              <a:rPr lang="en-US" dirty="0" smtClean="0"/>
              <a:t>/lysine ratio elevated (lysine deficient)</a:t>
            </a:r>
          </a:p>
          <a:p>
            <a:r>
              <a:rPr lang="en-US" dirty="0" smtClean="0"/>
              <a:t>Lactic acidosis; muscle atrophy</a:t>
            </a:r>
          </a:p>
          <a:p>
            <a:endParaRPr lang="en-US" dirty="0"/>
          </a:p>
        </p:txBody>
      </p:sp>
      <p:sp>
        <p:nvSpPr>
          <p:cNvPr id="4" name="TextBox 3"/>
          <p:cNvSpPr txBox="1"/>
          <p:nvPr/>
        </p:nvSpPr>
        <p:spPr>
          <a:xfrm>
            <a:off x="2453346" y="6257835"/>
            <a:ext cx="6690654" cy="461665"/>
          </a:xfrm>
          <a:prstGeom prst="rect">
            <a:avLst/>
          </a:prstGeom>
          <a:noFill/>
        </p:spPr>
        <p:txBody>
          <a:bodyPr wrap="none" rtlCol="0">
            <a:spAutoFit/>
          </a:bodyPr>
          <a:lstStyle/>
          <a:p>
            <a:r>
              <a:rPr lang="en-US" sz="2400" dirty="0" smtClean="0">
                <a:solidFill>
                  <a:srgbClr val="FF0000"/>
                </a:solidFill>
              </a:rPr>
              <a:t>*</a:t>
            </a:r>
            <a:r>
              <a:rPr lang="en-US" sz="2400" dirty="0" smtClean="0"/>
              <a:t>Poling et al.,  J Child Neurol. 21(2): 170–172, 2006</a:t>
            </a:r>
            <a:endParaRPr lang="en-US" sz="2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Safety Trials are Rigged</a:t>
            </a:r>
            <a:r>
              <a:rPr lang="en-US" dirty="0" smtClean="0">
                <a:ln>
                  <a:solidFill>
                    <a:srgbClr val="FF0000"/>
                  </a:solidFill>
                </a:ln>
              </a:rPr>
              <a:t>*</a:t>
            </a:r>
            <a:endParaRPr lang="en-US" dirty="0">
              <a:ln>
                <a:solidFill>
                  <a:srgbClr val="FF0000"/>
                </a:solidFill>
              </a:ln>
            </a:endParaRPr>
          </a:p>
        </p:txBody>
      </p:sp>
      <p:sp>
        <p:nvSpPr>
          <p:cNvPr id="3" name="Content Placeholder 2"/>
          <p:cNvSpPr>
            <a:spLocks noGrp="1"/>
          </p:cNvSpPr>
          <p:nvPr>
            <p:ph idx="1"/>
          </p:nvPr>
        </p:nvSpPr>
        <p:spPr/>
        <p:txBody>
          <a:bodyPr/>
          <a:lstStyle/>
          <a:p>
            <a:r>
              <a:rPr lang="en-US" dirty="0" smtClean="0"/>
              <a:t>The industry has gotten by with putting aluminum into the so-called “placebo”</a:t>
            </a:r>
          </a:p>
          <a:p>
            <a:r>
              <a:rPr lang="en-US" dirty="0" smtClean="0"/>
              <a:t>They can titrate it so that the vaccine has just enough extra adverse reactions to be believable</a:t>
            </a:r>
          </a:p>
          <a:p>
            <a:r>
              <a:rPr lang="en-US" dirty="0" smtClean="0"/>
              <a:t>The placebo itself is unsafe</a:t>
            </a:r>
          </a:p>
        </p:txBody>
      </p:sp>
      <p:sp>
        <p:nvSpPr>
          <p:cNvPr id="4" name="TextBox 3"/>
          <p:cNvSpPr txBox="1"/>
          <p:nvPr/>
        </p:nvSpPr>
        <p:spPr>
          <a:xfrm>
            <a:off x="1430629" y="5802997"/>
            <a:ext cx="7256171" cy="769441"/>
          </a:xfrm>
          <a:prstGeom prst="rect">
            <a:avLst/>
          </a:prstGeom>
          <a:noFill/>
        </p:spPr>
        <p:txBody>
          <a:bodyPr wrap="square" rtlCol="0">
            <a:spAutoFit/>
          </a:bodyPr>
          <a:lstStyle/>
          <a:p>
            <a:r>
              <a:rPr lang="en-US" sz="2400" dirty="0" smtClean="0">
                <a:ln>
                  <a:solidFill>
                    <a:srgbClr val="FF0000"/>
                  </a:solidFill>
                </a:ln>
              </a:rPr>
              <a:t>* </a:t>
            </a:r>
            <a:r>
              <a:rPr lang="en-US" sz="2000" dirty="0" err="1" smtClean="0"/>
              <a:t>Tomljenovic</a:t>
            </a:r>
            <a:r>
              <a:rPr lang="en-US" sz="2000" dirty="0" smtClean="0"/>
              <a:t> and Shaw,  “</a:t>
            </a:r>
            <a:r>
              <a:rPr lang="en-US" sz="2000" dirty="0"/>
              <a:t>Aluminum Vaccine </a:t>
            </a:r>
            <a:r>
              <a:rPr lang="en-US" sz="2000" dirty="0" err="1"/>
              <a:t>Adjuvants</a:t>
            </a:r>
            <a:r>
              <a:rPr lang="en-US" sz="2000" dirty="0"/>
              <a:t>: Are they Safe</a:t>
            </a:r>
            <a:r>
              <a:rPr lang="en-US" sz="2000" dirty="0" smtClean="0"/>
              <a:t>?” </a:t>
            </a:r>
            <a:r>
              <a:rPr lang="en-US" sz="2000" i="1" dirty="0" smtClean="0"/>
              <a:t>Current </a:t>
            </a:r>
            <a:r>
              <a:rPr lang="en-US" sz="2000" i="1" dirty="0"/>
              <a:t>Medicinal Chemistry, 2011, 18, 2630-2637</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12"/>
            <a:ext cx="8229600" cy="1143000"/>
          </a:xfrm>
        </p:spPr>
        <p:txBody>
          <a:bodyPr/>
          <a:lstStyle/>
          <a:p>
            <a:r>
              <a:rPr lang="en-US" dirty="0" smtClean="0"/>
              <a:t>WIKI on Autism</a:t>
            </a:r>
            <a:endParaRPr lang="en-US" dirty="0"/>
          </a:p>
        </p:txBody>
      </p:sp>
      <p:sp>
        <p:nvSpPr>
          <p:cNvPr id="3" name="Content Placeholder 2"/>
          <p:cNvSpPr>
            <a:spLocks noGrp="1"/>
          </p:cNvSpPr>
          <p:nvPr>
            <p:ph idx="1"/>
          </p:nvPr>
        </p:nvSpPr>
        <p:spPr>
          <a:xfrm>
            <a:off x="457200" y="1124541"/>
            <a:ext cx="8229600" cy="4525963"/>
          </a:xfrm>
        </p:spPr>
        <p:txBody>
          <a:bodyPr>
            <a:normAutofit/>
          </a:bodyPr>
          <a:lstStyle/>
          <a:p>
            <a:pPr>
              <a:buNone/>
            </a:pPr>
            <a:r>
              <a:rPr lang="en-US" dirty="0" smtClean="0"/>
              <a:t> "Autism is a disorder of neural development characterized by </a:t>
            </a:r>
            <a:r>
              <a:rPr lang="en-US" dirty="0" smtClean="0">
                <a:solidFill>
                  <a:srgbClr val="FF0000"/>
                </a:solidFill>
              </a:rPr>
              <a:t>impaired social interaction and communication</a:t>
            </a:r>
            <a:r>
              <a:rPr lang="en-US" dirty="0" smtClean="0"/>
              <a:t>, and by </a:t>
            </a:r>
            <a:r>
              <a:rPr lang="en-US" dirty="0" smtClean="0">
                <a:solidFill>
                  <a:srgbClr val="FF0000"/>
                </a:solidFill>
              </a:rPr>
              <a:t>restricted and repetitive behavior</a:t>
            </a:r>
            <a:r>
              <a:rPr lang="en-US" dirty="0" smtClean="0"/>
              <a:t>. These signs all begin before a child is three years old.[2] Autism affects information processing in the brain by altering </a:t>
            </a:r>
            <a:r>
              <a:rPr lang="en-US" dirty="0" smtClean="0">
                <a:solidFill>
                  <a:srgbClr val="FF0000"/>
                </a:solidFill>
              </a:rPr>
              <a:t>how nerve cells and their synapses connect and organize</a:t>
            </a:r>
            <a:r>
              <a:rPr lang="en-US" dirty="0" smtClean="0"/>
              <a:t>; how this occurs is not well understood.[3]"</a:t>
            </a:r>
          </a:p>
          <a:p>
            <a:endParaRPr lang="en-US" dirty="0"/>
          </a:p>
        </p:txBody>
      </p:sp>
      <p:sp>
        <p:nvSpPr>
          <p:cNvPr id="4" name="TextBox 3"/>
          <p:cNvSpPr txBox="1"/>
          <p:nvPr/>
        </p:nvSpPr>
        <p:spPr>
          <a:xfrm>
            <a:off x="1213931" y="5664461"/>
            <a:ext cx="7700245" cy="1200328"/>
          </a:xfrm>
          <a:prstGeom prst="rect">
            <a:avLst/>
          </a:prstGeom>
          <a:noFill/>
        </p:spPr>
        <p:txBody>
          <a:bodyPr wrap="none" rtlCol="0">
            <a:spAutoFit/>
          </a:bodyPr>
          <a:lstStyle/>
          <a:p>
            <a:r>
              <a:rPr lang="en-US" sz="2400" dirty="0" smtClean="0"/>
              <a:t>[2] American Psychiatric Association. </a:t>
            </a:r>
          </a:p>
          <a:p>
            <a:r>
              <a:rPr lang="en-US" sz="2400" dirty="0" smtClean="0"/>
              <a:t>Diagnostic and Statistical Manual of Mental Disorders, 2000. </a:t>
            </a:r>
          </a:p>
          <a:p>
            <a:r>
              <a:rPr lang="en-US" sz="2400" dirty="0" smtClean="0"/>
              <a:t>[3] Levy et al., "Autism," Lancet, 2009;374(9701):1627–38.</a:t>
            </a:r>
            <a:endParaRPr lang="en-US"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Amish are Protected</a:t>
            </a:r>
            <a:endParaRPr lang="en-US" dirty="0"/>
          </a:p>
        </p:txBody>
      </p:sp>
      <p:sp>
        <p:nvSpPr>
          <p:cNvPr id="3" name="Content Placeholder 2"/>
          <p:cNvSpPr>
            <a:spLocks noGrp="1"/>
          </p:cNvSpPr>
          <p:nvPr>
            <p:ph idx="1"/>
          </p:nvPr>
        </p:nvSpPr>
        <p:spPr/>
        <p:txBody>
          <a:bodyPr/>
          <a:lstStyle/>
          <a:p>
            <a:pPr>
              <a:buNone/>
            </a:pPr>
            <a:r>
              <a:rPr lang="en-US" dirty="0" smtClean="0"/>
              <a:t>  “Several autism-free zones exist in the United States in what is otherwise a sea of childhood autism. Most prominent among these are Amish communities in Pennsylvania and Ohio where parents rarely vaccinate their children. The only exceptions were several vaccinated children that were adopted. [61]”</a:t>
            </a:r>
            <a:r>
              <a:rPr lang="en-US" dirty="0" smtClean="0">
                <a:ln>
                  <a:solidFill>
                    <a:srgbClr val="FF0000"/>
                  </a:solidFill>
                </a:ln>
              </a:rPr>
              <a:t>* </a:t>
            </a:r>
          </a:p>
          <a:p>
            <a:endParaRPr lang="en-US" dirty="0"/>
          </a:p>
        </p:txBody>
      </p:sp>
      <p:sp>
        <p:nvSpPr>
          <p:cNvPr id="4" name="TextBox 3"/>
          <p:cNvSpPr txBox="1"/>
          <p:nvPr/>
        </p:nvSpPr>
        <p:spPr>
          <a:xfrm>
            <a:off x="820212" y="6126163"/>
            <a:ext cx="8323788" cy="523220"/>
          </a:xfrm>
          <a:prstGeom prst="rect">
            <a:avLst/>
          </a:prstGeom>
          <a:noFill/>
        </p:spPr>
        <p:txBody>
          <a:bodyPr wrap="none" rtlCol="0">
            <a:spAutoFit/>
          </a:bodyPr>
          <a:lstStyle/>
          <a:p>
            <a:r>
              <a:rPr lang="en-US" sz="2800" dirty="0" smtClean="0">
                <a:ln>
                  <a:solidFill>
                    <a:srgbClr val="FF0000"/>
                  </a:solidFill>
                </a:ln>
              </a:rPr>
              <a:t>*</a:t>
            </a:r>
            <a:r>
              <a:rPr lang="en-US" sz="2000" dirty="0" smtClean="0"/>
              <a:t> http://vaccinationcouncil.org/2011/06/01/vaccines-and-brain-inflammation</a:t>
            </a:r>
            <a:endParaRPr lang="en-US" sz="2000" dirty="0"/>
          </a:p>
        </p:txBody>
      </p:sp>
      <p:pic>
        <p:nvPicPr>
          <p:cNvPr id="5" name="Picture 4" descr="amish131.jpg"/>
          <p:cNvPicPr>
            <a:picLocks noChangeAspect="1"/>
          </p:cNvPicPr>
          <p:nvPr/>
        </p:nvPicPr>
        <p:blipFill>
          <a:blip r:embed="rId3"/>
          <a:stretch>
            <a:fillRect/>
          </a:stretch>
        </p:blipFill>
        <p:spPr>
          <a:xfrm>
            <a:off x="2032000" y="1625600"/>
            <a:ext cx="5080000" cy="3606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8131" y="2539875"/>
            <a:ext cx="5839223" cy="1453053"/>
          </a:xfrm>
          <a:solidFill>
            <a:srgbClr val="FFF9CC"/>
          </a:solidFill>
          <a:effectLst>
            <a:outerShdw blurRad="50800" dist="38100" dir="2700000">
              <a:srgbClr val="000000">
                <a:alpha val="43000"/>
              </a:srgbClr>
            </a:outerShdw>
          </a:effectLst>
        </p:spPr>
        <p:txBody>
          <a:bodyPr/>
          <a:lstStyle/>
          <a:p>
            <a:pPr algn="ctr">
              <a:buNone/>
            </a:pPr>
            <a:r>
              <a:rPr lang="en-US" dirty="0" smtClean="0"/>
              <a:t>  </a:t>
            </a:r>
            <a:r>
              <a:rPr lang="en-US" sz="4000" dirty="0" smtClean="0"/>
              <a:t>Experiments with the VAERS database</a:t>
            </a:r>
            <a:r>
              <a:rPr lang="en-US" sz="4000" dirty="0" smtClean="0">
                <a:solidFill>
                  <a:srgbClr val="FF0000"/>
                </a:solidFill>
              </a:rPr>
              <a:t>*</a:t>
            </a:r>
            <a:endParaRPr lang="en-US" dirty="0">
              <a:solidFill>
                <a:srgbClr val="FF0000"/>
              </a:solidFill>
            </a:endParaRPr>
          </a:p>
        </p:txBody>
      </p:sp>
      <p:sp>
        <p:nvSpPr>
          <p:cNvPr id="4" name="TextBox 3"/>
          <p:cNvSpPr txBox="1"/>
          <p:nvPr/>
        </p:nvSpPr>
        <p:spPr>
          <a:xfrm>
            <a:off x="873551" y="6161701"/>
            <a:ext cx="8039280" cy="461665"/>
          </a:xfrm>
          <a:prstGeom prst="rect">
            <a:avLst/>
          </a:prstGeom>
          <a:noFill/>
        </p:spPr>
        <p:txBody>
          <a:bodyPr wrap="none" rtlCol="0">
            <a:spAutoFit/>
          </a:bodyPr>
          <a:lstStyle/>
          <a:p>
            <a:r>
              <a:rPr lang="en-US" sz="2400" dirty="0" smtClean="0">
                <a:solidFill>
                  <a:srgbClr val="FF0000"/>
                </a:solidFill>
              </a:rPr>
              <a:t>*</a:t>
            </a:r>
            <a:r>
              <a:rPr lang="en-US" sz="2400" dirty="0" smtClean="0"/>
              <a:t> My ongoing research at MIT with my PhD student </a:t>
            </a:r>
            <a:r>
              <a:rPr lang="en-US" sz="2400" dirty="0" err="1" smtClean="0"/>
              <a:t>Jingjing</a:t>
            </a:r>
            <a:r>
              <a:rPr lang="en-US" sz="2400" dirty="0" smtClean="0"/>
              <a:t> Liu </a:t>
            </a:r>
            <a:endParaRPr lang="en-US" sz="2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VAERS: Provided by the CDC</a:t>
            </a:r>
            <a:endParaRPr lang="en-US" dirty="0"/>
          </a:p>
        </p:txBody>
      </p:sp>
      <p:sp>
        <p:nvSpPr>
          <p:cNvPr id="3" name="Content Placeholder 2"/>
          <p:cNvSpPr>
            <a:spLocks noGrp="1"/>
          </p:cNvSpPr>
          <p:nvPr>
            <p:ph idx="1"/>
          </p:nvPr>
        </p:nvSpPr>
        <p:spPr/>
        <p:txBody>
          <a:bodyPr/>
          <a:lstStyle/>
          <a:p>
            <a:r>
              <a:rPr lang="en-US" dirty="0" smtClean="0"/>
              <a:t>“Vaccine Adverse Event Recording System”</a:t>
            </a:r>
          </a:p>
          <a:p>
            <a:r>
              <a:rPr lang="en-US" dirty="0" smtClean="0"/>
              <a:t>&gt;330,000 events available for download</a:t>
            </a:r>
          </a:p>
          <a:p>
            <a:r>
              <a:rPr lang="en-US" dirty="0" smtClean="0"/>
              <a:t>From 1990 to 2011</a:t>
            </a:r>
          </a:p>
          <a:p>
            <a:r>
              <a:rPr lang="en-US" dirty="0" smtClean="0"/>
              <a:t>Each event includes fields for age, </a:t>
            </a:r>
            <a:r>
              <a:rPr lang="en-US" dirty="0" err="1" smtClean="0"/>
              <a:t>vaccine(s</a:t>
            </a:r>
            <a:r>
              <a:rPr lang="en-US" dirty="0" smtClean="0"/>
              <a:t>) administered, symptoms, history, etc.</a:t>
            </a:r>
          </a:p>
          <a:p>
            <a:r>
              <a:rPr lang="en-US" dirty="0" smtClean="0"/>
              <a:t>Freely available for download</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Experimental Technique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Organize symptoms into classes</a:t>
            </a:r>
          </a:p>
          <a:p>
            <a:pPr lvl="1"/>
            <a:r>
              <a:rPr lang="en-US" dirty="0" smtClean="0"/>
              <a:t>E.g., “abdominal pain” includes  </a:t>
            </a:r>
            <a:r>
              <a:rPr lang="en-US" dirty="0"/>
              <a:t>“abdominal discomfort,” “abdominal distention,” and “</a:t>
            </a:r>
            <a:r>
              <a:rPr lang="en-US" dirty="0" smtClean="0"/>
              <a:t>abdominal </a:t>
            </a:r>
            <a:r>
              <a:rPr lang="en-US" dirty="0"/>
              <a:t>tenderness”</a:t>
            </a:r>
            <a:r>
              <a:rPr lang="en-US" dirty="0" smtClean="0"/>
              <a:t>  </a:t>
            </a:r>
          </a:p>
          <a:p>
            <a:r>
              <a:rPr lang="en-US" dirty="0" smtClean="0"/>
              <a:t>Count frequencies of symptom classes in various subsets of the data</a:t>
            </a:r>
          </a:p>
          <a:p>
            <a:r>
              <a:rPr lang="en-US" dirty="0" smtClean="0"/>
              <a:t>Compare selected subset (e.g., “autism”) with age-matched randomly selected control dataset</a:t>
            </a:r>
          </a:p>
          <a:p>
            <a:r>
              <a:rPr lang="en-US" dirty="0" smtClean="0"/>
              <a:t>Use standard log-likelihood ratio techniques to measure likelihood that observed distribution could occur by chance (</a:t>
            </a:r>
            <a:r>
              <a:rPr lang="en-US" dirty="0" err="1" smtClean="0"/>
              <a:t>p</a:t>
            </a:r>
            <a:r>
              <a:rPr lang="en-US" dirty="0" smtClean="0"/>
              <a:t>-value)</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Findings</a:t>
            </a:r>
            <a:endParaRPr lang="en-US" dirty="0"/>
          </a:p>
        </p:txBody>
      </p:sp>
      <p:sp>
        <p:nvSpPr>
          <p:cNvPr id="3" name="Content Placeholder 2"/>
          <p:cNvSpPr>
            <a:spLocks noGrp="1"/>
          </p:cNvSpPr>
          <p:nvPr>
            <p:ph idx="1"/>
          </p:nvPr>
        </p:nvSpPr>
        <p:spPr/>
        <p:txBody>
          <a:bodyPr>
            <a:normAutofit fontScale="92500"/>
          </a:bodyPr>
          <a:lstStyle/>
          <a:p>
            <a:r>
              <a:rPr lang="en-US" dirty="0" smtClean="0"/>
              <a:t>Autism much more prevalent after 2000:           14x as many cases on average per year</a:t>
            </a:r>
          </a:p>
          <a:p>
            <a:r>
              <a:rPr lang="en-US" dirty="0" smtClean="0"/>
              <a:t>Many symptoms occur much more frequently after 2000 that also occur much more frequently associated with aluminum-containing vaccines</a:t>
            </a:r>
          </a:p>
          <a:p>
            <a:r>
              <a:rPr lang="en-US" dirty="0" smtClean="0"/>
              <a:t>Autism records are 2.7x as common in association with MMR</a:t>
            </a:r>
          </a:p>
          <a:p>
            <a:r>
              <a:rPr lang="en-US" dirty="0" smtClean="0"/>
              <a:t>Autism is statistically highly correlated with </a:t>
            </a:r>
            <a:r>
              <a:rPr lang="en-US" dirty="0" err="1" smtClean="0"/>
              <a:t>Hep</a:t>
            </a:r>
            <a:r>
              <a:rPr lang="en-US" dirty="0" smtClean="0"/>
              <a:t>-</a:t>
            </a:r>
            <a:r>
              <a:rPr lang="en-US" dirty="0"/>
              <a:t>B</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Associated with Autism</a:t>
            </a:r>
            <a:endParaRPr lang="en-US" dirty="0"/>
          </a:p>
        </p:txBody>
      </p:sp>
      <p:pic>
        <p:nvPicPr>
          <p:cNvPr id="4" name="Content Placeholder 3" descr="autism_symptoms.png"/>
          <p:cNvPicPr>
            <a:picLocks noGrp="1" noChangeAspect="1"/>
          </p:cNvPicPr>
          <p:nvPr>
            <p:ph idx="1"/>
          </p:nvPr>
        </p:nvPicPr>
        <p:blipFill>
          <a:blip r:embed="rId2"/>
          <a:srcRect l="-15749" r="-15749"/>
          <a:stretch>
            <a:fillRect/>
          </a:stretch>
        </p:blipFill>
        <p:spPr>
          <a:xfrm>
            <a:off x="457200" y="1384040"/>
            <a:ext cx="8229600" cy="4525963"/>
          </a:xfrm>
        </p:spPr>
      </p:pic>
      <p:sp>
        <p:nvSpPr>
          <p:cNvPr id="5" name="TextBox 4"/>
          <p:cNvSpPr txBox="1"/>
          <p:nvPr/>
        </p:nvSpPr>
        <p:spPr>
          <a:xfrm>
            <a:off x="1099129" y="2116379"/>
            <a:ext cx="6994759" cy="1815882"/>
          </a:xfrm>
          <a:prstGeom prst="rect">
            <a:avLst/>
          </a:prstGeom>
          <a:solidFill>
            <a:srgbClr val="FCFFE0"/>
          </a:solidFill>
          <a:ln>
            <a:solidFill>
              <a:srgbClr val="000000"/>
            </a:solidFill>
          </a:ln>
          <a:effectLst>
            <a:outerShdw blurRad="50800" dist="38100" dir="2700000">
              <a:srgbClr val="000000">
                <a:alpha val="43000"/>
              </a:srgbClr>
            </a:outerShdw>
          </a:effectLst>
        </p:spPr>
        <p:txBody>
          <a:bodyPr wrap="square" rtlCol="0">
            <a:spAutoFit/>
          </a:bodyPr>
          <a:lstStyle/>
          <a:p>
            <a:pPr algn="ctr"/>
            <a:endParaRPr lang="en-US" sz="2800" dirty="0" smtClean="0"/>
          </a:p>
          <a:p>
            <a:pPr algn="ctr"/>
            <a:r>
              <a:rPr lang="en-US" sz="2800" dirty="0" smtClean="0"/>
              <a:t>These all make sense based on the autism literature and validate our methods</a:t>
            </a:r>
          </a:p>
          <a:p>
            <a:pPr algn="ct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 Frequencies in Data</a:t>
            </a:r>
            <a:endParaRPr lang="en-US" dirty="0"/>
          </a:p>
        </p:txBody>
      </p:sp>
      <p:pic>
        <p:nvPicPr>
          <p:cNvPr id="4" name="Content Placeholder 3" descr="autism_vaccine_ratios.png"/>
          <p:cNvPicPr>
            <a:picLocks noGrp="1" noChangeAspect="1"/>
          </p:cNvPicPr>
          <p:nvPr>
            <p:ph idx="1"/>
          </p:nvPr>
        </p:nvPicPr>
        <p:blipFill>
          <a:blip r:embed="rId2"/>
          <a:srcRect l="-11410" r="-11410"/>
          <a:stretch>
            <a:fillRect/>
          </a:stretch>
        </p:blipFill>
        <p:spPr/>
      </p:pic>
      <p:sp>
        <p:nvSpPr>
          <p:cNvPr id="5" name="Freeform 4"/>
          <p:cNvSpPr/>
          <p:nvPr/>
        </p:nvSpPr>
        <p:spPr>
          <a:xfrm>
            <a:off x="6782841" y="2330470"/>
            <a:ext cx="1092192" cy="621459"/>
          </a:xfrm>
          <a:custGeom>
            <a:avLst/>
            <a:gdLst>
              <a:gd name="connsiteX0" fmla="*/ 472908 w 1092192"/>
              <a:gd name="connsiteY0" fmla="*/ 6755 h 621459"/>
              <a:gd name="connsiteX1" fmla="*/ 13512 w 1092192"/>
              <a:gd name="connsiteY1" fmla="*/ 155365 h 621459"/>
              <a:gd name="connsiteX2" fmla="*/ 391838 w 1092192"/>
              <a:gd name="connsiteY2" fmla="*/ 574174 h 621459"/>
              <a:gd name="connsiteX3" fmla="*/ 999862 w 1092192"/>
              <a:gd name="connsiteY3" fmla="*/ 439074 h 621459"/>
              <a:gd name="connsiteX4" fmla="*/ 945815 w 1092192"/>
              <a:gd name="connsiteY4" fmla="*/ 114835 h 621459"/>
              <a:gd name="connsiteX5" fmla="*/ 472908 w 1092192"/>
              <a:gd name="connsiteY5" fmla="*/ 6755 h 62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192" h="621459">
                <a:moveTo>
                  <a:pt x="472908" y="6755"/>
                </a:moveTo>
                <a:cubicBezTo>
                  <a:pt x="317524" y="13510"/>
                  <a:pt x="27024" y="60795"/>
                  <a:pt x="13512" y="155365"/>
                </a:cubicBezTo>
                <a:cubicBezTo>
                  <a:pt x="0" y="249935"/>
                  <a:pt x="227446" y="526889"/>
                  <a:pt x="391838" y="574174"/>
                </a:cubicBezTo>
                <a:cubicBezTo>
                  <a:pt x="556230" y="621459"/>
                  <a:pt x="907532" y="515631"/>
                  <a:pt x="999862" y="439074"/>
                </a:cubicBezTo>
                <a:cubicBezTo>
                  <a:pt x="1092192" y="362517"/>
                  <a:pt x="1040397" y="184637"/>
                  <a:pt x="945815" y="114835"/>
                </a:cubicBezTo>
                <a:cubicBezTo>
                  <a:pt x="851234" y="45034"/>
                  <a:pt x="628292" y="0"/>
                  <a:pt x="472908" y="6755"/>
                </a:cubicBezTo>
                <a:close/>
              </a:path>
            </a:pathLst>
          </a:cu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6854169" y="2644990"/>
            <a:ext cx="1092192" cy="621459"/>
          </a:xfrm>
          <a:custGeom>
            <a:avLst/>
            <a:gdLst>
              <a:gd name="connsiteX0" fmla="*/ 472908 w 1092192"/>
              <a:gd name="connsiteY0" fmla="*/ 6755 h 621459"/>
              <a:gd name="connsiteX1" fmla="*/ 13512 w 1092192"/>
              <a:gd name="connsiteY1" fmla="*/ 155365 h 621459"/>
              <a:gd name="connsiteX2" fmla="*/ 391838 w 1092192"/>
              <a:gd name="connsiteY2" fmla="*/ 574174 h 621459"/>
              <a:gd name="connsiteX3" fmla="*/ 999862 w 1092192"/>
              <a:gd name="connsiteY3" fmla="*/ 439074 h 621459"/>
              <a:gd name="connsiteX4" fmla="*/ 945815 w 1092192"/>
              <a:gd name="connsiteY4" fmla="*/ 114835 h 621459"/>
              <a:gd name="connsiteX5" fmla="*/ 472908 w 1092192"/>
              <a:gd name="connsiteY5" fmla="*/ 6755 h 62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192" h="621459">
                <a:moveTo>
                  <a:pt x="472908" y="6755"/>
                </a:moveTo>
                <a:cubicBezTo>
                  <a:pt x="317524" y="13510"/>
                  <a:pt x="27024" y="60795"/>
                  <a:pt x="13512" y="155365"/>
                </a:cubicBezTo>
                <a:cubicBezTo>
                  <a:pt x="0" y="249935"/>
                  <a:pt x="227446" y="526889"/>
                  <a:pt x="391838" y="574174"/>
                </a:cubicBezTo>
                <a:cubicBezTo>
                  <a:pt x="556230" y="621459"/>
                  <a:pt x="907532" y="515631"/>
                  <a:pt x="999862" y="439074"/>
                </a:cubicBezTo>
                <a:cubicBezTo>
                  <a:pt x="1092192" y="362517"/>
                  <a:pt x="1040397" y="184637"/>
                  <a:pt x="945815" y="114835"/>
                </a:cubicBezTo>
                <a:cubicBezTo>
                  <a:pt x="851234" y="45034"/>
                  <a:pt x="628292" y="0"/>
                  <a:pt x="472908" y="6755"/>
                </a:cubicBezTo>
                <a:close/>
              </a:path>
            </a:pathLst>
          </a:cu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p:cNvSpPr/>
          <p:nvPr/>
        </p:nvSpPr>
        <p:spPr>
          <a:xfrm>
            <a:off x="6898473" y="3054080"/>
            <a:ext cx="1092192" cy="621459"/>
          </a:xfrm>
          <a:custGeom>
            <a:avLst/>
            <a:gdLst>
              <a:gd name="connsiteX0" fmla="*/ 472908 w 1092192"/>
              <a:gd name="connsiteY0" fmla="*/ 6755 h 621459"/>
              <a:gd name="connsiteX1" fmla="*/ 13512 w 1092192"/>
              <a:gd name="connsiteY1" fmla="*/ 155365 h 621459"/>
              <a:gd name="connsiteX2" fmla="*/ 391838 w 1092192"/>
              <a:gd name="connsiteY2" fmla="*/ 574174 h 621459"/>
              <a:gd name="connsiteX3" fmla="*/ 999862 w 1092192"/>
              <a:gd name="connsiteY3" fmla="*/ 439074 h 621459"/>
              <a:gd name="connsiteX4" fmla="*/ 945815 w 1092192"/>
              <a:gd name="connsiteY4" fmla="*/ 114835 h 621459"/>
              <a:gd name="connsiteX5" fmla="*/ 472908 w 1092192"/>
              <a:gd name="connsiteY5" fmla="*/ 6755 h 62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192" h="621459">
                <a:moveTo>
                  <a:pt x="472908" y="6755"/>
                </a:moveTo>
                <a:cubicBezTo>
                  <a:pt x="317524" y="13510"/>
                  <a:pt x="27024" y="60795"/>
                  <a:pt x="13512" y="155365"/>
                </a:cubicBezTo>
                <a:cubicBezTo>
                  <a:pt x="0" y="249935"/>
                  <a:pt x="227446" y="526889"/>
                  <a:pt x="391838" y="574174"/>
                </a:cubicBezTo>
                <a:cubicBezTo>
                  <a:pt x="556230" y="621459"/>
                  <a:pt x="907532" y="515631"/>
                  <a:pt x="999862" y="439074"/>
                </a:cubicBezTo>
                <a:cubicBezTo>
                  <a:pt x="1092192" y="362517"/>
                  <a:pt x="1040397" y="184637"/>
                  <a:pt x="945815" y="114835"/>
                </a:cubicBezTo>
                <a:cubicBezTo>
                  <a:pt x="851234" y="45034"/>
                  <a:pt x="628292" y="0"/>
                  <a:pt x="472908" y="6755"/>
                </a:cubicBezTo>
                <a:close/>
              </a:path>
            </a:pathLst>
          </a:cu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p:cNvSpPr/>
          <p:nvPr/>
        </p:nvSpPr>
        <p:spPr>
          <a:xfrm>
            <a:off x="3492025" y="5504704"/>
            <a:ext cx="1092192" cy="621459"/>
          </a:xfrm>
          <a:custGeom>
            <a:avLst/>
            <a:gdLst>
              <a:gd name="connsiteX0" fmla="*/ 472908 w 1092192"/>
              <a:gd name="connsiteY0" fmla="*/ 6755 h 621459"/>
              <a:gd name="connsiteX1" fmla="*/ 13512 w 1092192"/>
              <a:gd name="connsiteY1" fmla="*/ 155365 h 621459"/>
              <a:gd name="connsiteX2" fmla="*/ 391838 w 1092192"/>
              <a:gd name="connsiteY2" fmla="*/ 574174 h 621459"/>
              <a:gd name="connsiteX3" fmla="*/ 999862 w 1092192"/>
              <a:gd name="connsiteY3" fmla="*/ 439074 h 621459"/>
              <a:gd name="connsiteX4" fmla="*/ 945815 w 1092192"/>
              <a:gd name="connsiteY4" fmla="*/ 114835 h 621459"/>
              <a:gd name="connsiteX5" fmla="*/ 472908 w 1092192"/>
              <a:gd name="connsiteY5" fmla="*/ 6755 h 62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192" h="621459">
                <a:moveTo>
                  <a:pt x="472908" y="6755"/>
                </a:moveTo>
                <a:cubicBezTo>
                  <a:pt x="317524" y="13510"/>
                  <a:pt x="27024" y="60795"/>
                  <a:pt x="13512" y="155365"/>
                </a:cubicBezTo>
                <a:cubicBezTo>
                  <a:pt x="0" y="249935"/>
                  <a:pt x="227446" y="526889"/>
                  <a:pt x="391838" y="574174"/>
                </a:cubicBezTo>
                <a:cubicBezTo>
                  <a:pt x="556230" y="621459"/>
                  <a:pt x="907532" y="515631"/>
                  <a:pt x="999862" y="439074"/>
                </a:cubicBezTo>
                <a:cubicBezTo>
                  <a:pt x="1092192" y="362517"/>
                  <a:pt x="1040397" y="184637"/>
                  <a:pt x="945815" y="114835"/>
                </a:cubicBezTo>
                <a:cubicBezTo>
                  <a:pt x="851234" y="45034"/>
                  <a:pt x="628292" y="0"/>
                  <a:pt x="472908" y="6755"/>
                </a:cubicBezTo>
                <a:close/>
              </a:path>
            </a:pathLst>
          </a:cu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188618" y="2146139"/>
            <a:ext cx="6802047" cy="2677656"/>
          </a:xfrm>
          <a:prstGeom prst="rect">
            <a:avLst/>
          </a:prstGeom>
          <a:solidFill>
            <a:srgbClr val="FCFFE0"/>
          </a:solidFill>
          <a:ln>
            <a:solidFill>
              <a:schemeClr val="tx1"/>
            </a:solidFill>
          </a:ln>
          <a:effectLst>
            <a:outerShdw blurRad="50800" dist="38100" dir="2700000">
              <a:srgbClr val="000000">
                <a:alpha val="43000"/>
              </a:srgbClr>
            </a:outerShdw>
          </a:effectLst>
        </p:spPr>
        <p:txBody>
          <a:bodyPr wrap="square" rtlCol="0">
            <a:spAutoFit/>
          </a:bodyPr>
          <a:lstStyle/>
          <a:p>
            <a:pPr algn="ctr"/>
            <a:endParaRPr lang="en-US" sz="2800" dirty="0" smtClean="0"/>
          </a:p>
          <a:p>
            <a:pPr algn="ctr"/>
            <a:r>
              <a:rPr lang="en-US" sz="2800" dirty="0" smtClean="0"/>
              <a:t>A theory: </a:t>
            </a:r>
            <a:r>
              <a:rPr lang="en-US" sz="2800" dirty="0" err="1" smtClean="0"/>
              <a:t>Hep</a:t>
            </a:r>
            <a:r>
              <a:rPr lang="en-US" sz="2800" dirty="0" smtClean="0"/>
              <a:t>-B and </a:t>
            </a:r>
            <a:r>
              <a:rPr lang="en-US" sz="2800" dirty="0" err="1" smtClean="0"/>
              <a:t>HiB</a:t>
            </a:r>
            <a:r>
              <a:rPr lang="en-US" sz="2800" dirty="0" smtClean="0"/>
              <a:t> Titer both contain aluminum: Could the aluminum in these simultaneously administered vaccines be causing over-exuberant reaction to MMR?</a:t>
            </a:r>
          </a:p>
          <a:p>
            <a:pPr algn="ct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900" decel="100000" fill="hold"/>
                                        <p:tgtEl>
                                          <p:spTgt spid="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 Schedules U.S. 2011</a:t>
            </a:r>
            <a:endParaRPr lang="en-US" dirty="0"/>
          </a:p>
        </p:txBody>
      </p:sp>
      <p:pic>
        <p:nvPicPr>
          <p:cNvPr id="4" name="Content Placeholder 3" descr="vaccine_schedules.png"/>
          <p:cNvPicPr>
            <a:picLocks noGrp="1" noChangeAspect="1"/>
          </p:cNvPicPr>
          <p:nvPr>
            <p:ph idx="1"/>
          </p:nvPr>
        </p:nvPicPr>
        <p:blipFill>
          <a:blip r:embed="rId2"/>
          <a:srcRect t="-15731" b="-15731"/>
          <a:stretch>
            <a:fillRect/>
          </a:stretch>
        </p:blipFill>
        <p:spPr>
          <a:xfrm>
            <a:off x="-135464" y="609600"/>
            <a:ext cx="8974661" cy="5516563"/>
          </a:xfrm>
        </p:spPr>
      </p:pic>
      <p:sp>
        <p:nvSpPr>
          <p:cNvPr id="5" name="TextBox 4"/>
          <p:cNvSpPr txBox="1"/>
          <p:nvPr/>
        </p:nvSpPr>
        <p:spPr>
          <a:xfrm>
            <a:off x="8534403" y="1316040"/>
            <a:ext cx="652643" cy="369332"/>
          </a:xfrm>
          <a:prstGeom prst="rect">
            <a:avLst/>
          </a:prstGeom>
          <a:solidFill>
            <a:schemeClr val="bg1"/>
          </a:solidFill>
        </p:spPr>
        <p:txBody>
          <a:bodyPr wrap="none" rtlCol="0">
            <a:spAutoFit/>
          </a:bodyPr>
          <a:lstStyle/>
          <a:p>
            <a:r>
              <a:rPr lang="en-US" b="1" dirty="0" smtClean="0"/>
              <a:t>2011</a:t>
            </a:r>
            <a:endParaRPr lang="en-US" b="1" dirty="0"/>
          </a:p>
        </p:txBody>
      </p:sp>
      <p:sp>
        <p:nvSpPr>
          <p:cNvPr id="6" name="TextBox 5"/>
          <p:cNvSpPr txBox="1"/>
          <p:nvPr/>
        </p:nvSpPr>
        <p:spPr>
          <a:xfrm>
            <a:off x="284479" y="5736522"/>
            <a:ext cx="8710889" cy="830997"/>
          </a:xfrm>
          <a:prstGeom prst="rect">
            <a:avLst/>
          </a:prstGeom>
          <a:solidFill>
            <a:srgbClr val="FCFFE0"/>
          </a:solidFill>
          <a:ln>
            <a:solidFill>
              <a:schemeClr val="tx1"/>
            </a:solidFill>
          </a:ln>
          <a:effectLst>
            <a:outerShdw blurRad="50800" dist="38100" dir="2700000">
              <a:srgbClr val="000000">
                <a:alpha val="43000"/>
              </a:srgbClr>
            </a:outerShdw>
          </a:effectLst>
        </p:spPr>
        <p:txBody>
          <a:bodyPr wrap="none" rtlCol="0">
            <a:spAutoFit/>
          </a:bodyPr>
          <a:lstStyle/>
          <a:p>
            <a:r>
              <a:rPr lang="en-US" sz="2400" dirty="0" smtClean="0"/>
              <a:t>MMR is often administered simultaneously with </a:t>
            </a:r>
            <a:r>
              <a:rPr lang="en-US" sz="2400" dirty="0" err="1" smtClean="0"/>
              <a:t>HepB</a:t>
            </a:r>
            <a:r>
              <a:rPr lang="en-US" sz="2400" dirty="0" smtClean="0"/>
              <a:t> and </a:t>
            </a:r>
            <a:r>
              <a:rPr lang="en-US" sz="2400" dirty="0" err="1" smtClean="0"/>
              <a:t>HiB</a:t>
            </a:r>
            <a:r>
              <a:rPr lang="en-US" sz="2400" dirty="0" smtClean="0"/>
              <a:t>-Titer;</a:t>
            </a:r>
          </a:p>
          <a:p>
            <a:r>
              <a:rPr lang="en-US" sz="2400" dirty="0" smtClean="0"/>
              <a:t>While MMR does not contain aluminum, these other two do</a:t>
            </a:r>
            <a:endParaRPr lang="en-US" sz="2400" dirty="0"/>
          </a:p>
        </p:txBody>
      </p:sp>
      <p:sp>
        <p:nvSpPr>
          <p:cNvPr id="7" name="Freeform 6"/>
          <p:cNvSpPr/>
          <p:nvPr/>
        </p:nvSpPr>
        <p:spPr>
          <a:xfrm>
            <a:off x="4659207" y="2161596"/>
            <a:ext cx="1065167" cy="745301"/>
          </a:xfrm>
          <a:custGeom>
            <a:avLst/>
            <a:gdLst>
              <a:gd name="connsiteX0" fmla="*/ 220690 w 1065167"/>
              <a:gd name="connsiteY0" fmla="*/ 256690 h 745301"/>
              <a:gd name="connsiteX1" fmla="*/ 693597 w 1065167"/>
              <a:gd name="connsiteY1" fmla="*/ 13510 h 745301"/>
              <a:gd name="connsiteX2" fmla="*/ 1058411 w 1065167"/>
              <a:gd name="connsiteY2" fmla="*/ 337750 h 745301"/>
              <a:gd name="connsiteX3" fmla="*/ 653062 w 1065167"/>
              <a:gd name="connsiteY3" fmla="*/ 729539 h 745301"/>
              <a:gd name="connsiteX4" fmla="*/ 72062 w 1065167"/>
              <a:gd name="connsiteY4" fmla="*/ 432320 h 745301"/>
              <a:gd name="connsiteX5" fmla="*/ 220690 w 1065167"/>
              <a:gd name="connsiteY5" fmla="*/ 256690 h 74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167" h="745301">
                <a:moveTo>
                  <a:pt x="220690" y="256690"/>
                </a:moveTo>
                <a:cubicBezTo>
                  <a:pt x="324279" y="186888"/>
                  <a:pt x="553977" y="0"/>
                  <a:pt x="693597" y="13510"/>
                </a:cubicBezTo>
                <a:cubicBezTo>
                  <a:pt x="833217" y="27020"/>
                  <a:pt x="1065167" y="218412"/>
                  <a:pt x="1058411" y="337750"/>
                </a:cubicBezTo>
                <a:cubicBezTo>
                  <a:pt x="1051655" y="457088"/>
                  <a:pt x="817454" y="713777"/>
                  <a:pt x="653062" y="729539"/>
                </a:cubicBezTo>
                <a:cubicBezTo>
                  <a:pt x="488671" y="745301"/>
                  <a:pt x="144124" y="517883"/>
                  <a:pt x="72062" y="432320"/>
                </a:cubicBezTo>
                <a:cubicBezTo>
                  <a:pt x="0" y="346757"/>
                  <a:pt x="117101" y="326492"/>
                  <a:pt x="220690" y="256690"/>
                </a:cubicBezTo>
                <a:close/>
              </a:path>
            </a:pathLst>
          </a:cu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Freeform 8"/>
          <p:cNvSpPr/>
          <p:nvPr/>
        </p:nvSpPr>
        <p:spPr>
          <a:xfrm>
            <a:off x="4659207" y="2906897"/>
            <a:ext cx="1065167" cy="745301"/>
          </a:xfrm>
          <a:custGeom>
            <a:avLst/>
            <a:gdLst>
              <a:gd name="connsiteX0" fmla="*/ 220690 w 1065167"/>
              <a:gd name="connsiteY0" fmla="*/ 256690 h 745301"/>
              <a:gd name="connsiteX1" fmla="*/ 693597 w 1065167"/>
              <a:gd name="connsiteY1" fmla="*/ 13510 h 745301"/>
              <a:gd name="connsiteX2" fmla="*/ 1058411 w 1065167"/>
              <a:gd name="connsiteY2" fmla="*/ 337750 h 745301"/>
              <a:gd name="connsiteX3" fmla="*/ 653062 w 1065167"/>
              <a:gd name="connsiteY3" fmla="*/ 729539 h 745301"/>
              <a:gd name="connsiteX4" fmla="*/ 72062 w 1065167"/>
              <a:gd name="connsiteY4" fmla="*/ 432320 h 745301"/>
              <a:gd name="connsiteX5" fmla="*/ 220690 w 1065167"/>
              <a:gd name="connsiteY5" fmla="*/ 256690 h 74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167" h="745301">
                <a:moveTo>
                  <a:pt x="220690" y="256690"/>
                </a:moveTo>
                <a:cubicBezTo>
                  <a:pt x="324279" y="186888"/>
                  <a:pt x="553977" y="0"/>
                  <a:pt x="693597" y="13510"/>
                </a:cubicBezTo>
                <a:cubicBezTo>
                  <a:pt x="833217" y="27020"/>
                  <a:pt x="1065167" y="218412"/>
                  <a:pt x="1058411" y="337750"/>
                </a:cubicBezTo>
                <a:cubicBezTo>
                  <a:pt x="1051655" y="457088"/>
                  <a:pt x="817454" y="713777"/>
                  <a:pt x="653062" y="729539"/>
                </a:cubicBezTo>
                <a:cubicBezTo>
                  <a:pt x="488671" y="745301"/>
                  <a:pt x="144124" y="517883"/>
                  <a:pt x="72062" y="432320"/>
                </a:cubicBezTo>
                <a:cubicBezTo>
                  <a:pt x="0" y="346757"/>
                  <a:pt x="117101" y="326492"/>
                  <a:pt x="220690" y="256690"/>
                </a:cubicBezTo>
                <a:close/>
              </a:path>
            </a:pathLst>
          </a:cu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Freeform 9"/>
          <p:cNvSpPr/>
          <p:nvPr/>
        </p:nvSpPr>
        <p:spPr>
          <a:xfrm>
            <a:off x="4659207" y="4145309"/>
            <a:ext cx="1065167" cy="745301"/>
          </a:xfrm>
          <a:custGeom>
            <a:avLst/>
            <a:gdLst>
              <a:gd name="connsiteX0" fmla="*/ 220690 w 1065167"/>
              <a:gd name="connsiteY0" fmla="*/ 256690 h 745301"/>
              <a:gd name="connsiteX1" fmla="*/ 693597 w 1065167"/>
              <a:gd name="connsiteY1" fmla="*/ 13510 h 745301"/>
              <a:gd name="connsiteX2" fmla="*/ 1058411 w 1065167"/>
              <a:gd name="connsiteY2" fmla="*/ 337750 h 745301"/>
              <a:gd name="connsiteX3" fmla="*/ 653062 w 1065167"/>
              <a:gd name="connsiteY3" fmla="*/ 729539 h 745301"/>
              <a:gd name="connsiteX4" fmla="*/ 72062 w 1065167"/>
              <a:gd name="connsiteY4" fmla="*/ 432320 h 745301"/>
              <a:gd name="connsiteX5" fmla="*/ 220690 w 1065167"/>
              <a:gd name="connsiteY5" fmla="*/ 256690 h 74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167" h="745301">
                <a:moveTo>
                  <a:pt x="220690" y="256690"/>
                </a:moveTo>
                <a:cubicBezTo>
                  <a:pt x="324279" y="186888"/>
                  <a:pt x="553977" y="0"/>
                  <a:pt x="693597" y="13510"/>
                </a:cubicBezTo>
                <a:cubicBezTo>
                  <a:pt x="833217" y="27020"/>
                  <a:pt x="1065167" y="218412"/>
                  <a:pt x="1058411" y="337750"/>
                </a:cubicBezTo>
                <a:cubicBezTo>
                  <a:pt x="1051655" y="457088"/>
                  <a:pt x="817454" y="713777"/>
                  <a:pt x="653062" y="729539"/>
                </a:cubicBezTo>
                <a:cubicBezTo>
                  <a:pt x="488671" y="745301"/>
                  <a:pt x="144124" y="517883"/>
                  <a:pt x="72062" y="432320"/>
                </a:cubicBezTo>
                <a:cubicBezTo>
                  <a:pt x="0" y="346757"/>
                  <a:pt x="117101" y="326492"/>
                  <a:pt x="220690" y="256690"/>
                </a:cubicBezTo>
                <a:close/>
              </a:path>
            </a:pathLst>
          </a:cu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vaccination_comic.jpg"/>
          <p:cNvPicPr>
            <a:picLocks noGrp="1" noChangeAspect="1"/>
          </p:cNvPicPr>
          <p:nvPr>
            <p:ph idx="1"/>
          </p:nvPr>
        </p:nvPicPr>
        <p:blipFill>
          <a:blip r:embed="rId3"/>
          <a:srcRect l="-13469" r="-13469"/>
          <a:stretch>
            <a:fillRect/>
          </a:stretch>
        </p:blipFill>
        <p:spPr>
          <a:xfrm>
            <a:off x="-732887" y="661988"/>
            <a:ext cx="10339661" cy="5686415"/>
          </a:xfrm>
        </p:spPr>
      </p:pic>
      <p:sp>
        <p:nvSpPr>
          <p:cNvPr id="5" name="TextBox 4"/>
          <p:cNvSpPr txBox="1"/>
          <p:nvPr/>
        </p:nvSpPr>
        <p:spPr>
          <a:xfrm>
            <a:off x="-87044" y="6348403"/>
            <a:ext cx="9439403" cy="338554"/>
          </a:xfrm>
          <a:prstGeom prst="rect">
            <a:avLst/>
          </a:prstGeom>
          <a:noFill/>
        </p:spPr>
        <p:txBody>
          <a:bodyPr wrap="none" rtlCol="0">
            <a:spAutoFit/>
          </a:bodyPr>
          <a:lstStyle/>
          <a:p>
            <a:r>
              <a:rPr lang="en-US" sz="1600" dirty="0" smtClean="0"/>
              <a:t>http://www.oasisadvancedwellness.com/health-articles/wp-content/uploads/2009/10/vaccination-comic-2.jpg</a:t>
            </a:r>
            <a:endParaRPr lang="en-US" sz="16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1"/>
            <a:ext cx="8229600" cy="2667000"/>
          </a:xfrm>
          <a:solidFill>
            <a:srgbClr val="FFF9C5"/>
          </a:solidFill>
          <a:effectLst>
            <a:outerShdw blurRad="50800" dist="38100" dir="2700000">
              <a:srgbClr val="000000">
                <a:alpha val="43000"/>
              </a:srgbClr>
            </a:outerShdw>
          </a:effectLst>
        </p:spPr>
        <p:txBody>
          <a:bodyPr/>
          <a:lstStyle/>
          <a:p>
            <a:pPr>
              <a:buNone/>
            </a:pPr>
            <a:r>
              <a:rPr lang="en-US" b="1" i="1" dirty="0" smtClean="0"/>
              <a:t>  “Aluminum is not perceived, I believe, by the public as a dangerous metal. Therefore, we are in a much more comfortable wicket in terms of defending its presence in vaccines.” —Dr. John Clements, WHO vaccine advisor</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Proposal: </a:t>
            </a:r>
            <a:br>
              <a:rPr lang="en-US" dirty="0" smtClean="0"/>
            </a:br>
            <a:r>
              <a:rPr lang="en-US" dirty="0" smtClean="0"/>
              <a:t>Three Important Factors in Autism</a:t>
            </a:r>
            <a:endParaRPr lang="en-US" dirty="0"/>
          </a:p>
        </p:txBody>
      </p:sp>
      <p:sp>
        <p:nvSpPr>
          <p:cNvPr id="3" name="Content Placeholder 2"/>
          <p:cNvSpPr>
            <a:spLocks noGrp="1"/>
          </p:cNvSpPr>
          <p:nvPr>
            <p:ph idx="1"/>
          </p:nvPr>
        </p:nvSpPr>
        <p:spPr>
          <a:xfrm>
            <a:off x="591631" y="1600201"/>
            <a:ext cx="4606907" cy="1955800"/>
          </a:xfrm>
        </p:spPr>
        <p:txBody>
          <a:bodyPr>
            <a:noAutofit/>
          </a:bodyPr>
          <a:lstStyle/>
          <a:p>
            <a:r>
              <a:rPr lang="en-US" sz="3600" dirty="0" smtClean="0"/>
              <a:t>Dietary deficiencies</a:t>
            </a:r>
          </a:p>
          <a:p>
            <a:r>
              <a:rPr lang="en-US" sz="3600" dirty="0" smtClean="0"/>
              <a:t>Inadequate sunlight</a:t>
            </a:r>
          </a:p>
          <a:p>
            <a:r>
              <a:rPr lang="en-US" sz="3600" dirty="0" smtClean="0"/>
              <a:t>Aluminum toxicity</a:t>
            </a:r>
            <a:endParaRPr lang="en-US" sz="3600" dirty="0"/>
          </a:p>
        </p:txBody>
      </p:sp>
      <p:pic>
        <p:nvPicPr>
          <p:cNvPr id="4" name="Picture 3" descr="sunscreen.jpg"/>
          <p:cNvPicPr>
            <a:picLocks noChangeAspect="1"/>
          </p:cNvPicPr>
          <p:nvPr/>
        </p:nvPicPr>
        <p:blipFill>
          <a:blip r:embed="rId2"/>
          <a:stretch>
            <a:fillRect/>
          </a:stretch>
        </p:blipFill>
        <p:spPr>
          <a:xfrm>
            <a:off x="862560" y="4021570"/>
            <a:ext cx="3360420" cy="2400300"/>
          </a:xfrm>
          <a:prstGeom prst="rect">
            <a:avLst/>
          </a:prstGeom>
        </p:spPr>
      </p:pic>
      <p:pic>
        <p:nvPicPr>
          <p:cNvPr id="6" name="Picture 5" descr="vaccination.jpg"/>
          <p:cNvPicPr>
            <a:picLocks noChangeAspect="1"/>
          </p:cNvPicPr>
          <p:nvPr/>
        </p:nvPicPr>
        <p:blipFill>
          <a:blip r:embed="rId3"/>
          <a:stretch>
            <a:fillRect/>
          </a:stretch>
        </p:blipFill>
        <p:spPr>
          <a:xfrm>
            <a:off x="5083691" y="4025677"/>
            <a:ext cx="3390900" cy="2400300"/>
          </a:xfrm>
          <a:prstGeom prst="rect">
            <a:avLst/>
          </a:prstGeom>
        </p:spPr>
      </p:pic>
      <p:pic>
        <p:nvPicPr>
          <p:cNvPr id="7" name="Picture 6" descr="child_healthy_eating.jpg"/>
          <p:cNvPicPr>
            <a:picLocks noChangeAspect="1"/>
          </p:cNvPicPr>
          <p:nvPr/>
        </p:nvPicPr>
        <p:blipFill>
          <a:blip r:embed="rId4"/>
          <a:stretch>
            <a:fillRect/>
          </a:stretch>
        </p:blipFill>
        <p:spPr>
          <a:xfrm>
            <a:off x="4983458" y="1417638"/>
            <a:ext cx="3703343" cy="2455477"/>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Aluminum in Vaccines: </a:t>
            </a:r>
            <a:br>
              <a:rPr lang="en-US" dirty="0" smtClean="0"/>
            </a:br>
            <a:r>
              <a:rPr lang="en-US" dirty="0" smtClean="0"/>
              <a:t>A Neurological Gamble</a:t>
            </a:r>
            <a:r>
              <a:rPr lang="en-US" dirty="0" smtClean="0">
                <a:solidFill>
                  <a:srgbClr val="FF0000"/>
                </a:solidFill>
              </a:rPr>
              <a:t>*</a:t>
            </a:r>
            <a:endParaRPr lang="en-US" dirty="0">
              <a:solidFill>
                <a:srgbClr val="FF0000"/>
              </a:solidFill>
            </a:endParaRPr>
          </a:p>
        </p:txBody>
      </p:sp>
      <p:pic>
        <p:nvPicPr>
          <p:cNvPr id="4" name="Content Placeholder 3" descr="aluminum_in_vaccines.png"/>
          <p:cNvPicPr>
            <a:picLocks noGrp="1" noChangeAspect="1"/>
          </p:cNvPicPr>
          <p:nvPr>
            <p:ph idx="1"/>
          </p:nvPr>
        </p:nvPicPr>
        <p:blipFill>
          <a:blip r:embed="rId3"/>
          <a:srcRect l="-27359" r="-27359"/>
          <a:stretch>
            <a:fillRect/>
          </a:stretch>
        </p:blipFill>
        <p:spPr/>
      </p:pic>
      <p:sp>
        <p:nvSpPr>
          <p:cNvPr id="5" name="TextBox 4"/>
          <p:cNvSpPr txBox="1"/>
          <p:nvPr/>
        </p:nvSpPr>
        <p:spPr>
          <a:xfrm>
            <a:off x="-16924" y="6244694"/>
            <a:ext cx="9277750" cy="461665"/>
          </a:xfrm>
          <a:prstGeom prst="rect">
            <a:avLst/>
          </a:prstGeom>
          <a:noFill/>
        </p:spPr>
        <p:txBody>
          <a:bodyPr wrap="none" rtlCol="0">
            <a:spAutoFit/>
          </a:bodyPr>
          <a:lstStyle/>
          <a:p>
            <a:r>
              <a:rPr lang="en-US" sz="2400" dirty="0" smtClean="0">
                <a:solidFill>
                  <a:srgbClr val="FF0000"/>
                </a:solidFill>
              </a:rPr>
              <a:t>*</a:t>
            </a:r>
            <a:r>
              <a:rPr lang="en-US" sz="2400" dirty="0" smtClean="0"/>
              <a:t> Neil Z. Miller, </a:t>
            </a:r>
            <a:r>
              <a:rPr lang="en-US" sz="2400" dirty="0" err="1" smtClean="0"/>
              <a:t>Thinktwice</a:t>
            </a:r>
            <a:r>
              <a:rPr lang="en-US" sz="2400" dirty="0" smtClean="0"/>
              <a:t> Global Vaccine Institute, </a:t>
            </a:r>
            <a:r>
              <a:rPr lang="en-US" sz="2400" dirty="0" err="1" smtClean="0"/>
              <a:t>www.thinktwice.com</a:t>
            </a:r>
            <a:endParaRPr lang="en-US" sz="2400" dirty="0"/>
          </a:p>
        </p:txBody>
      </p:sp>
      <p:sp>
        <p:nvSpPr>
          <p:cNvPr id="8" name="TextBox 7"/>
          <p:cNvSpPr txBox="1"/>
          <p:nvPr/>
        </p:nvSpPr>
        <p:spPr>
          <a:xfrm>
            <a:off x="457200" y="322927"/>
            <a:ext cx="5568989" cy="2554545"/>
          </a:xfrm>
          <a:prstGeom prst="rect">
            <a:avLst/>
          </a:prstGeom>
          <a:solidFill>
            <a:srgbClr val="FCFFE0"/>
          </a:solidFill>
          <a:ln>
            <a:solidFill>
              <a:srgbClr val="000000"/>
            </a:solidFill>
          </a:ln>
          <a:effectLst>
            <a:outerShdw blurRad="50800" dist="38100" dir="2700000">
              <a:srgbClr val="000000">
                <a:alpha val="43000"/>
              </a:srgbClr>
            </a:outerShdw>
          </a:effectLst>
        </p:spPr>
        <p:txBody>
          <a:bodyPr wrap="square" rtlCol="0">
            <a:spAutoFit/>
          </a:bodyPr>
          <a:lstStyle/>
          <a:p>
            <a:pPr algn="ctr"/>
            <a:r>
              <a:rPr lang="en-US" sz="3200" dirty="0" smtClean="0"/>
              <a:t>In 1999, vaccine industry responded to autism parents’ concerns about mercury, but simultaneously began increasing aluminum exposure</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Frequencies of Autism over Time</a:t>
            </a:r>
            <a:endParaRPr lang="en-US" dirty="0"/>
          </a:p>
        </p:txBody>
      </p:sp>
      <p:pic>
        <p:nvPicPr>
          <p:cNvPr id="4" name="Content Placeholder 3" descr="autism_jingjing.pdf"/>
          <p:cNvPicPr>
            <a:picLocks noGrp="1" noChangeAspect="1"/>
          </p:cNvPicPr>
          <p:nvPr>
            <p:ph idx="1"/>
          </p:nvPr>
        </p:nvPicPr>
        <mc:AlternateContent>
          <mc:Choice xmlns:ma="http://schemas.microsoft.com/office/mac/drawingml/2008/main" Requires="ma">
            <p:blipFill>
              <a:blip r:embed="rId2"/>
              <a:srcRect l="-11025" r="-11025"/>
              <a:stretch>
                <a:fillRect/>
              </a:stretch>
            </p:blipFill>
          </mc:Choice>
          <mc:Fallback>
            <p:blipFill>
              <a:blip r:embed="rId3"/>
              <a:srcRect l="-11025" r="-11025"/>
              <a:stretch>
                <a:fillRect/>
              </a:stretch>
            </p:blipFill>
          </mc:Fallback>
        </mc:AlternateContent>
        <p:spPr>
          <a:xfrm>
            <a:off x="-412785" y="1586690"/>
            <a:ext cx="9227265" cy="5074640"/>
          </a:xfrm>
        </p:spPr>
      </p:pic>
      <p:sp>
        <p:nvSpPr>
          <p:cNvPr id="5" name="Up Arrow 4"/>
          <p:cNvSpPr/>
          <p:nvPr/>
        </p:nvSpPr>
        <p:spPr>
          <a:xfrm>
            <a:off x="3936958" y="6038958"/>
            <a:ext cx="270233" cy="737982"/>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705"/>
            <a:ext cx="8229600" cy="1143000"/>
          </a:xfrm>
        </p:spPr>
        <p:txBody>
          <a:bodyPr/>
          <a:lstStyle/>
          <a:p>
            <a:r>
              <a:rPr lang="en-US" dirty="0" smtClean="0"/>
              <a:t>Aluminum in Vaccines</a:t>
            </a:r>
            <a:r>
              <a:rPr lang="en-US" dirty="0" smtClean="0">
                <a:ln>
                  <a:solidFill>
                    <a:srgbClr val="FF0000"/>
                  </a:solidFill>
                </a:ln>
              </a:rPr>
              <a:t>*</a:t>
            </a:r>
            <a:endParaRPr lang="en-US" dirty="0">
              <a:ln>
                <a:solidFill>
                  <a:srgbClr val="FF0000"/>
                </a:solidFill>
              </a:ln>
            </a:endParaRPr>
          </a:p>
        </p:txBody>
      </p:sp>
      <p:pic>
        <p:nvPicPr>
          <p:cNvPr id="6" name="Content Placeholder 5" descr="aluminum_content_in_vaccines.png"/>
          <p:cNvPicPr>
            <a:picLocks noGrp="1" noChangeAspect="1"/>
          </p:cNvPicPr>
          <p:nvPr>
            <p:ph idx="1"/>
          </p:nvPr>
        </p:nvPicPr>
        <p:blipFill>
          <a:blip r:embed="rId3"/>
          <a:srcRect l="-7622" r="-7622"/>
          <a:stretch>
            <a:fillRect/>
          </a:stretch>
        </p:blipFill>
        <p:spPr>
          <a:xfrm>
            <a:off x="457200" y="1363138"/>
            <a:ext cx="8229600" cy="4525963"/>
          </a:xfrm>
        </p:spPr>
      </p:pic>
      <p:sp>
        <p:nvSpPr>
          <p:cNvPr id="7" name="TextBox 6"/>
          <p:cNvSpPr txBox="1"/>
          <p:nvPr/>
        </p:nvSpPr>
        <p:spPr>
          <a:xfrm>
            <a:off x="237067" y="5974602"/>
            <a:ext cx="8449733" cy="830997"/>
          </a:xfrm>
          <a:prstGeom prst="rect">
            <a:avLst/>
          </a:prstGeom>
          <a:noFill/>
        </p:spPr>
        <p:txBody>
          <a:bodyPr wrap="square" rtlCol="0">
            <a:spAutoFit/>
          </a:bodyPr>
          <a:lstStyle/>
          <a:p>
            <a:r>
              <a:rPr lang="en-US" sz="2400" dirty="0" smtClean="0">
                <a:ln>
                  <a:solidFill>
                    <a:srgbClr val="FF0000"/>
                  </a:solidFill>
                </a:ln>
              </a:rPr>
              <a:t>*</a:t>
            </a:r>
            <a:r>
              <a:rPr lang="en-US" sz="2400" dirty="0" smtClean="0"/>
              <a:t>from presentation by Dr. Christopher Shaw, in Workshop on Vaccine Safety: Evaluating the Science, Jamaica, Jan. 3-7, 2011.</a:t>
            </a:r>
            <a:endParaRPr lang="en-US" sz="24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46968" cy="1143000"/>
          </a:xfrm>
        </p:spPr>
        <p:txBody>
          <a:bodyPr>
            <a:normAutofit fontScale="90000"/>
          </a:bodyPr>
          <a:lstStyle/>
          <a:p>
            <a:r>
              <a:rPr lang="en-US" dirty="0" smtClean="0"/>
              <a:t>Symptoms associated with “after 2000” and with aluminum-containing vaccines</a:t>
            </a:r>
            <a:endParaRPr lang="en-US" dirty="0"/>
          </a:p>
        </p:txBody>
      </p:sp>
      <p:pic>
        <p:nvPicPr>
          <p:cNvPr id="4" name="Content Placeholder 3" descr="aluminum_symptoms.png"/>
          <p:cNvPicPr>
            <a:picLocks noGrp="1" noChangeAspect="1"/>
          </p:cNvPicPr>
          <p:nvPr>
            <p:ph idx="1"/>
          </p:nvPr>
        </p:nvPicPr>
        <p:blipFill>
          <a:blip r:embed="rId2"/>
          <a:srcRect t="-13450" b="-13450"/>
          <a:stretch>
            <a:fillRect/>
          </a:stretch>
        </p:blipFill>
        <p:spPr>
          <a:xfrm>
            <a:off x="0" y="1348758"/>
            <a:ext cx="9144000" cy="5028847"/>
          </a:xfr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symptoms_jingjing.pdf"/>
          <p:cNvPicPr>
            <a:picLocks noGrp="1" noChangeAspect="1"/>
          </p:cNvPicPr>
          <p:nvPr>
            <p:ph idx="1"/>
          </p:nvPr>
        </p:nvPicPr>
        <mc:AlternateContent>
          <mc:Choice xmlns:ma="http://schemas.microsoft.com/office/mac/drawingml/2008/main" Requires="ma">
            <p:blipFill>
              <a:blip r:embed="rId2"/>
              <a:srcRect l="-13877" r="-13877"/>
              <a:stretch>
                <a:fillRect/>
              </a:stretch>
            </p:blipFill>
          </mc:Choice>
          <mc:Fallback>
            <p:blipFill>
              <a:blip r:embed="rId3"/>
              <a:srcRect l="-13877" r="-13877"/>
              <a:stretch>
                <a:fillRect/>
              </a:stretch>
            </p:blipFill>
          </mc:Fallback>
        </mc:AlternateContent>
        <p:spPr>
          <a:xfrm>
            <a:off x="-1377283" y="1046757"/>
            <a:ext cx="10724632" cy="5898135"/>
          </a:xfrm>
        </p:spPr>
      </p:pic>
      <p:sp>
        <p:nvSpPr>
          <p:cNvPr id="2" name="Title 1"/>
          <p:cNvSpPr>
            <a:spLocks noGrp="1"/>
          </p:cNvSpPr>
          <p:nvPr>
            <p:ph type="title"/>
          </p:nvPr>
        </p:nvSpPr>
        <p:spPr>
          <a:xfrm>
            <a:off x="457200" y="93197"/>
            <a:ext cx="8229600" cy="1143000"/>
          </a:xfrm>
        </p:spPr>
        <p:txBody>
          <a:bodyPr>
            <a:normAutofit fontScale="90000"/>
          </a:bodyPr>
          <a:lstStyle/>
          <a:p>
            <a:r>
              <a:rPr lang="en-US" dirty="0" smtClean="0"/>
              <a:t>Frequencies of Aluminum-related Symptoms over Time</a:t>
            </a:r>
            <a:endParaRPr lang="en-US" dirty="0"/>
          </a:p>
        </p:txBody>
      </p:sp>
      <p:sp>
        <p:nvSpPr>
          <p:cNvPr id="5" name="Up Arrow 4"/>
          <p:cNvSpPr/>
          <p:nvPr/>
        </p:nvSpPr>
        <p:spPr>
          <a:xfrm>
            <a:off x="4006193" y="6332055"/>
            <a:ext cx="270233" cy="436973"/>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Frequencies of Autism over Time</a:t>
            </a:r>
            <a:endParaRPr lang="en-US" dirty="0"/>
          </a:p>
        </p:txBody>
      </p:sp>
      <p:pic>
        <p:nvPicPr>
          <p:cNvPr id="4" name="Content Placeholder 3" descr="autism_jingjing.pdf"/>
          <p:cNvPicPr>
            <a:picLocks noGrp="1" noChangeAspect="1"/>
          </p:cNvPicPr>
          <p:nvPr>
            <p:ph idx="1"/>
          </p:nvPr>
        </p:nvPicPr>
        <mc:AlternateContent>
          <mc:Choice xmlns:ma="http://schemas.microsoft.com/office/mac/drawingml/2008/main" Requires="ma">
            <p:blipFill>
              <a:blip r:embed="rId2"/>
              <a:srcRect l="-11025" r="-11025"/>
              <a:stretch>
                <a:fillRect/>
              </a:stretch>
            </p:blipFill>
          </mc:Choice>
          <mc:Fallback>
            <p:blipFill>
              <a:blip r:embed="rId3"/>
              <a:srcRect l="-11025" r="-11025"/>
              <a:stretch>
                <a:fillRect/>
              </a:stretch>
            </p:blipFill>
          </mc:Fallback>
        </mc:AlternateContent>
        <p:spPr>
          <a:xfrm>
            <a:off x="-540465" y="1586690"/>
            <a:ext cx="9684465" cy="5326082"/>
          </a:xfrm>
        </p:spPr>
      </p:pic>
      <p:sp>
        <p:nvSpPr>
          <p:cNvPr id="5" name="Up Arrow 4"/>
          <p:cNvSpPr/>
          <p:nvPr/>
        </p:nvSpPr>
        <p:spPr>
          <a:xfrm>
            <a:off x="4039187" y="6255118"/>
            <a:ext cx="270233" cy="513379"/>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Symptoms Associated with </a:t>
            </a:r>
            <a:r>
              <a:rPr lang="en-US" dirty="0" err="1" smtClean="0"/>
              <a:t>Hep</a:t>
            </a:r>
            <a:r>
              <a:rPr lang="en-US" dirty="0" smtClean="0"/>
              <a:t>-B</a:t>
            </a:r>
            <a:r>
              <a:rPr lang="en-US" dirty="0" smtClean="0">
                <a:ln>
                  <a:solidFill>
                    <a:srgbClr val="FF0000"/>
                  </a:solidFill>
                </a:ln>
              </a:rPr>
              <a:t>*</a:t>
            </a:r>
            <a:endParaRPr lang="en-US" dirty="0">
              <a:ln>
                <a:solidFill>
                  <a:srgbClr val="FF0000"/>
                </a:solidFill>
              </a:ln>
            </a:endParaRPr>
          </a:p>
        </p:txBody>
      </p:sp>
      <p:pic>
        <p:nvPicPr>
          <p:cNvPr id="4" name="Content Placeholder 3" descr="autism_hepb.png"/>
          <p:cNvPicPr>
            <a:picLocks noGrp="1" noChangeAspect="1"/>
          </p:cNvPicPr>
          <p:nvPr>
            <p:ph idx="1"/>
          </p:nvPr>
        </p:nvPicPr>
        <p:blipFill>
          <a:blip r:embed="rId2"/>
          <a:srcRect t="-10071" b="-10071"/>
          <a:stretch>
            <a:fillRect/>
          </a:stretch>
        </p:blipFill>
        <p:spPr>
          <a:xfrm>
            <a:off x="75071" y="1158410"/>
            <a:ext cx="9058287" cy="4981709"/>
          </a:xfrm>
        </p:spPr>
      </p:pic>
      <p:sp>
        <p:nvSpPr>
          <p:cNvPr id="5" name="TextBox 4"/>
          <p:cNvSpPr txBox="1"/>
          <p:nvPr/>
        </p:nvSpPr>
        <p:spPr>
          <a:xfrm>
            <a:off x="457200" y="5866968"/>
            <a:ext cx="7511093" cy="892552"/>
          </a:xfrm>
          <a:prstGeom prst="rect">
            <a:avLst/>
          </a:prstGeom>
          <a:noFill/>
        </p:spPr>
        <p:txBody>
          <a:bodyPr wrap="square" rtlCol="0">
            <a:spAutoFit/>
          </a:bodyPr>
          <a:lstStyle/>
          <a:p>
            <a:r>
              <a:rPr lang="en-US" sz="2800" dirty="0" smtClean="0">
                <a:ln>
                  <a:solidFill>
                    <a:srgbClr val="FF0000"/>
                  </a:solidFill>
                </a:ln>
              </a:rPr>
              <a:t>*</a:t>
            </a:r>
            <a:r>
              <a:rPr lang="en-US" sz="2400" dirty="0" smtClean="0"/>
              <a:t> An aluminum-containing vaccine administered at birth     and twice subsequently</a:t>
            </a:r>
            <a:endParaRPr lang="en-US" sz="24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Explanation of </a:t>
            </a:r>
            <a:r>
              <a:rPr lang="en-US" dirty="0" err="1" smtClean="0"/>
              <a:t>Hep</a:t>
            </a:r>
            <a:r>
              <a:rPr lang="en-US" dirty="0" smtClean="0"/>
              <a:t>-B Data</a:t>
            </a:r>
            <a:endParaRPr lang="en-US" dirty="0"/>
          </a:p>
        </p:txBody>
      </p:sp>
      <p:sp>
        <p:nvSpPr>
          <p:cNvPr id="3" name="Content Placeholder 2"/>
          <p:cNvSpPr>
            <a:spLocks noGrp="1"/>
          </p:cNvSpPr>
          <p:nvPr>
            <p:ph idx="1"/>
          </p:nvPr>
        </p:nvSpPr>
        <p:spPr/>
        <p:txBody>
          <a:bodyPr/>
          <a:lstStyle/>
          <a:p>
            <a:r>
              <a:rPr lang="en-US" dirty="0" smtClean="0"/>
              <a:t>“Rash” and “chicken pox” are reactions to the </a:t>
            </a:r>
            <a:r>
              <a:rPr lang="en-US" dirty="0" err="1" smtClean="0"/>
              <a:t>Varicella</a:t>
            </a:r>
            <a:r>
              <a:rPr lang="en-US" dirty="0" smtClean="0"/>
              <a:t> vaccine administered concurrently</a:t>
            </a:r>
          </a:p>
          <a:p>
            <a:r>
              <a:rPr lang="en-US" dirty="0" smtClean="0"/>
              <a:t>Autism association is striking  </a:t>
            </a:r>
          </a:p>
          <a:p>
            <a:r>
              <a:rPr lang="en-US" dirty="0" smtClean="0"/>
              <a:t>All the other symptoms (</a:t>
            </a:r>
            <a:r>
              <a:rPr lang="en-US" dirty="0" err="1" smtClean="0"/>
              <a:t>macule</a:t>
            </a:r>
            <a:r>
              <a:rPr lang="en-US" dirty="0" smtClean="0"/>
              <a:t>, blister, </a:t>
            </a:r>
            <a:r>
              <a:rPr lang="en-US" dirty="0" err="1" smtClean="0"/>
              <a:t>cellulitis</a:t>
            </a:r>
            <a:r>
              <a:rPr lang="en-US" dirty="0" smtClean="0"/>
              <a:t>, seizure, infection, abscess, death, low appetite) are all also associated with aluminum-containing vaccines in general</a:t>
            </a:r>
          </a:p>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174"/>
            <a:ext cx="8229600" cy="1143000"/>
          </a:xfrm>
        </p:spPr>
        <p:txBody>
          <a:bodyPr/>
          <a:lstStyle/>
          <a:p>
            <a:r>
              <a:rPr lang="en-US" dirty="0" smtClean="0"/>
              <a:t>Tylenol and Autism</a:t>
            </a:r>
            <a:endParaRPr lang="en-US" dirty="0"/>
          </a:p>
        </p:txBody>
      </p:sp>
      <p:pic>
        <p:nvPicPr>
          <p:cNvPr id="4" name="Content Placeholder 3" descr="tylenol.png"/>
          <p:cNvPicPr>
            <a:picLocks noGrp="1" noChangeAspect="1"/>
          </p:cNvPicPr>
          <p:nvPr>
            <p:ph idx="1"/>
          </p:nvPr>
        </p:nvPicPr>
        <p:blipFill>
          <a:blip r:embed="rId3"/>
          <a:srcRect l="-8142" r="-8142"/>
          <a:stretch>
            <a:fillRect/>
          </a:stretch>
        </p:blipFill>
        <p:spPr>
          <a:xfrm>
            <a:off x="0" y="1264093"/>
            <a:ext cx="8686800" cy="4777405"/>
          </a:xfrm>
        </p:spPr>
      </p:pic>
      <p:sp>
        <p:nvSpPr>
          <p:cNvPr id="5" name="TextBox 4"/>
          <p:cNvSpPr txBox="1"/>
          <p:nvPr/>
        </p:nvSpPr>
        <p:spPr>
          <a:xfrm>
            <a:off x="457200" y="5995331"/>
            <a:ext cx="8466666" cy="923330"/>
          </a:xfrm>
          <a:prstGeom prst="rect">
            <a:avLst/>
          </a:prstGeom>
          <a:noFill/>
        </p:spPr>
        <p:txBody>
          <a:bodyPr wrap="square" rtlCol="0">
            <a:spAutoFit/>
          </a:bodyPr>
          <a:lstStyle/>
          <a:p>
            <a:r>
              <a:rPr lang="en-US" b="1" dirty="0" smtClean="0"/>
              <a:t>Adapted by Schultz From: Changes in the Population of Persons with Autism and Pervasive Developmental Disorders in California’s Developmental Services System: 1987 through 1998</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Conclusions</a:t>
            </a:r>
            <a:endParaRPr lang="en-US" dirty="0"/>
          </a:p>
        </p:txBody>
      </p:sp>
      <p:sp>
        <p:nvSpPr>
          <p:cNvPr id="3" name="Content Placeholder 2"/>
          <p:cNvSpPr>
            <a:spLocks noGrp="1"/>
          </p:cNvSpPr>
          <p:nvPr>
            <p:ph idx="1"/>
          </p:nvPr>
        </p:nvSpPr>
        <p:spPr>
          <a:xfrm>
            <a:off x="457200" y="1478610"/>
            <a:ext cx="8229600" cy="4525963"/>
          </a:xfrm>
        </p:spPr>
        <p:txBody>
          <a:bodyPr>
            <a:normAutofit fontScale="85000" lnSpcReduction="10000"/>
          </a:bodyPr>
          <a:lstStyle/>
          <a:p>
            <a:r>
              <a:rPr lang="en-US" dirty="0" smtClean="0"/>
              <a:t>Steady increase in aluminum exposure from vaccines is contributing significantly to adverse reactions, especially since the year 2000</a:t>
            </a:r>
          </a:p>
          <a:p>
            <a:r>
              <a:rPr lang="en-US" dirty="0" smtClean="0"/>
              <a:t>Due to cholesterol sulfate deficiency, autistic children are especially susceptible to aluminum</a:t>
            </a:r>
          </a:p>
          <a:p>
            <a:r>
              <a:rPr lang="en-US" dirty="0" smtClean="0"/>
              <a:t>Simultaneous administration of MMR and aluminum-containing vaccines produces compounding effects</a:t>
            </a:r>
          </a:p>
          <a:p>
            <a:r>
              <a:rPr lang="en-US" dirty="0" err="1" smtClean="0"/>
              <a:t>Hep</a:t>
            </a:r>
            <a:r>
              <a:rPr lang="en-US" dirty="0" smtClean="0"/>
              <a:t>-B administered at birth is especially dangerous and should be reconsidered</a:t>
            </a:r>
          </a:p>
          <a:p>
            <a:r>
              <a:rPr lang="en-US" dirty="0" smtClean="0"/>
              <a:t>Acetaminophen (</a:t>
            </a:r>
            <a:r>
              <a:rPr lang="en-US" dirty="0" err="1" smtClean="0"/>
              <a:t>tylenol</a:t>
            </a:r>
            <a:r>
              <a:rPr lang="en-US" dirty="0" smtClean="0"/>
              <a:t>) administered to control fever following MMR may be contributing additional toxicity</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421467"/>
            <a:ext cx="8229600" cy="618067"/>
          </a:xfrm>
        </p:spPr>
        <p:txBody>
          <a:bodyPr>
            <a:noAutofit/>
          </a:bodyPr>
          <a:lstStyle/>
          <a:p>
            <a:pPr algn="ctr">
              <a:buNone/>
            </a:pPr>
            <a:r>
              <a:rPr lang="en-US" sz="4400" dirty="0" smtClean="0">
                <a:solidFill>
                  <a:srgbClr val="FF0000"/>
                </a:solidFill>
              </a:rPr>
              <a:t>Dietary Deficiencies</a:t>
            </a:r>
            <a:endParaRPr lang="en-US" sz="4400" dirty="0">
              <a:solidFill>
                <a:srgbClr val="FF000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Vaccines and Food Allergies</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457200" y="1376888"/>
            <a:ext cx="8229600" cy="4525963"/>
          </a:xfrm>
        </p:spPr>
        <p:txBody>
          <a:bodyPr>
            <a:normAutofit fontScale="92500"/>
          </a:bodyPr>
          <a:lstStyle/>
          <a:p>
            <a:r>
              <a:rPr lang="en-US" dirty="0" smtClean="0"/>
              <a:t>The number one and number two most common allergies in the U.S. are to peanuts and eggs</a:t>
            </a:r>
          </a:p>
          <a:p>
            <a:pPr lvl="1"/>
            <a:r>
              <a:rPr lang="en-US" dirty="0" smtClean="0"/>
              <a:t>1.5% of population in 2009 allergic to peanuts</a:t>
            </a:r>
          </a:p>
          <a:p>
            <a:pPr lvl="1"/>
            <a:r>
              <a:rPr lang="en-US" dirty="0" smtClean="0"/>
              <a:t>Similar number for eggs</a:t>
            </a:r>
          </a:p>
          <a:p>
            <a:pPr lvl="1"/>
            <a:r>
              <a:rPr lang="en-US" dirty="0" smtClean="0"/>
              <a:t>Immunoglobulin-mediated: anaphylactic shock</a:t>
            </a:r>
          </a:p>
          <a:p>
            <a:r>
              <a:rPr lang="en-US" dirty="0" smtClean="0"/>
              <a:t>Both are commonly found in vaccines due to the processing methods</a:t>
            </a:r>
          </a:p>
          <a:p>
            <a:r>
              <a:rPr lang="en-US" dirty="0" smtClean="0"/>
              <a:t>The association with toxic antigens in vaccines induces immune reaction</a:t>
            </a:r>
          </a:p>
          <a:p>
            <a:endParaRPr lang="en-US" dirty="0" smtClean="0"/>
          </a:p>
          <a:p>
            <a:endParaRPr lang="en-US" dirty="0"/>
          </a:p>
        </p:txBody>
      </p:sp>
      <p:sp>
        <p:nvSpPr>
          <p:cNvPr id="4" name="TextBox 3"/>
          <p:cNvSpPr txBox="1"/>
          <p:nvPr/>
        </p:nvSpPr>
        <p:spPr>
          <a:xfrm>
            <a:off x="738634" y="6396335"/>
            <a:ext cx="8405366" cy="461665"/>
          </a:xfrm>
          <a:prstGeom prst="rect">
            <a:avLst/>
          </a:prstGeom>
          <a:noFill/>
        </p:spPr>
        <p:txBody>
          <a:bodyPr wrap="none" rtlCol="0">
            <a:spAutoFit/>
          </a:bodyPr>
          <a:lstStyle/>
          <a:p>
            <a:r>
              <a:rPr lang="en-US" sz="2400" dirty="0" smtClean="0">
                <a:solidFill>
                  <a:srgbClr val="FF0000"/>
                </a:solidFill>
              </a:rPr>
              <a:t>*</a:t>
            </a:r>
            <a:r>
              <a:rPr lang="en-US" sz="2400" dirty="0" smtClean="0"/>
              <a:t>“The History of the Peanut Allergy Epidemic” by Heather Fraser</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Peanut and Other Suspect Allergies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Experiment: Peanut oil (</a:t>
            </a:r>
            <a:r>
              <a:rPr lang="en-US" dirty="0" err="1" smtClean="0"/>
              <a:t>Arachnis</a:t>
            </a:r>
            <a:r>
              <a:rPr lang="en-US" dirty="0" smtClean="0"/>
              <a:t>) was added to inactivated measles vaccine, and it was shown that it yielded an equally high immune reaction in  monkeys as that to live measles vaccine</a:t>
            </a:r>
            <a:r>
              <a:rPr lang="en-US" dirty="0" smtClean="0">
                <a:solidFill>
                  <a:srgbClr val="FF0000"/>
                </a:solidFill>
              </a:rPr>
              <a:t>* </a:t>
            </a:r>
          </a:p>
          <a:p>
            <a:r>
              <a:rPr lang="en-US" dirty="0" smtClean="0"/>
              <a:t>Other common foods found in vaccines (which are also associated with common food allergies):</a:t>
            </a:r>
          </a:p>
          <a:p>
            <a:pPr lvl="1"/>
            <a:r>
              <a:rPr lang="en-US" dirty="0" smtClean="0"/>
              <a:t>Soybeans (</a:t>
            </a:r>
            <a:r>
              <a:rPr lang="en-US" dirty="0" err="1" smtClean="0"/>
              <a:t>glycine</a:t>
            </a:r>
            <a:r>
              <a:rPr lang="en-US" dirty="0" smtClean="0"/>
              <a:t>)</a:t>
            </a:r>
          </a:p>
          <a:p>
            <a:pPr lvl="1"/>
            <a:r>
              <a:rPr lang="en-US" dirty="0" smtClean="0"/>
              <a:t>Gelatin</a:t>
            </a:r>
          </a:p>
          <a:p>
            <a:pPr lvl="1"/>
            <a:r>
              <a:rPr lang="en-US" dirty="0" smtClean="0"/>
              <a:t>Lactose</a:t>
            </a:r>
          </a:p>
          <a:p>
            <a:pPr lvl="1"/>
            <a:r>
              <a:rPr lang="en-US" dirty="0" smtClean="0"/>
              <a:t>Yeast – could this be related to gluten allergy?</a:t>
            </a:r>
            <a:endParaRPr lang="en-US" dirty="0"/>
          </a:p>
        </p:txBody>
      </p:sp>
      <p:sp>
        <p:nvSpPr>
          <p:cNvPr id="4" name="TextBox 3"/>
          <p:cNvSpPr txBox="1"/>
          <p:nvPr/>
        </p:nvSpPr>
        <p:spPr>
          <a:xfrm>
            <a:off x="2912536" y="6250004"/>
            <a:ext cx="6237855" cy="523220"/>
          </a:xfrm>
          <a:prstGeom prst="rect">
            <a:avLst/>
          </a:prstGeom>
          <a:noFill/>
        </p:spPr>
        <p:txBody>
          <a:bodyPr wrap="none" rtlCol="0">
            <a:spAutoFit/>
          </a:bodyPr>
          <a:lstStyle/>
          <a:p>
            <a:r>
              <a:rPr lang="en-US" sz="2800" dirty="0" smtClean="0">
                <a:solidFill>
                  <a:srgbClr val="FF0000"/>
                </a:solidFill>
              </a:rPr>
              <a:t>*</a:t>
            </a:r>
            <a:r>
              <a:rPr lang="en-US" sz="2400" dirty="0" smtClean="0"/>
              <a:t> </a:t>
            </a:r>
            <a:r>
              <a:rPr lang="en-US" sz="2400" dirty="0" err="1" smtClean="0"/>
              <a:t>Eghafona</a:t>
            </a:r>
            <a:r>
              <a:rPr lang="en-US" sz="2400" dirty="0" smtClean="0"/>
              <a:t>, Vaccine 14(17-18) 1703-1706,1996</a:t>
            </a:r>
            <a:endParaRPr lang="en-US" sz="24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Safeguard Your Child </a:t>
            </a:r>
            <a:r>
              <a:rPr lang="en-US" dirty="0" smtClean="0">
                <a:ln>
                  <a:solidFill>
                    <a:srgbClr val="FF0000"/>
                  </a:solidFill>
                </a:ln>
              </a:rPr>
              <a:t>*</a:t>
            </a:r>
            <a:endParaRPr lang="en-US" dirty="0">
              <a:ln>
                <a:solidFill>
                  <a:srgbClr val="FF0000"/>
                </a:solidFill>
              </a:ln>
            </a:endParaRPr>
          </a:p>
        </p:txBody>
      </p:sp>
      <p:sp>
        <p:nvSpPr>
          <p:cNvPr id="3" name="Content Placeholder 2"/>
          <p:cNvSpPr>
            <a:spLocks noGrp="1"/>
          </p:cNvSpPr>
          <p:nvPr>
            <p:ph idx="1"/>
          </p:nvPr>
        </p:nvSpPr>
        <p:spPr>
          <a:xfrm>
            <a:off x="457200" y="1600200"/>
            <a:ext cx="8229600" cy="3790279"/>
          </a:xfrm>
        </p:spPr>
        <p:txBody>
          <a:bodyPr>
            <a:normAutofit/>
          </a:bodyPr>
          <a:lstStyle/>
          <a:p>
            <a:pPr marL="514350" indent="-514350">
              <a:buFont typeface="+mj-lt"/>
              <a:buAutoNum type="arabicPeriod"/>
            </a:pPr>
            <a:r>
              <a:rPr lang="en-US" sz="2800" dirty="0" smtClean="0"/>
              <a:t>Postpone vaccination if he/she                                      is sick (even a slight cold)</a:t>
            </a:r>
          </a:p>
          <a:p>
            <a:pPr marL="514350" indent="-514350">
              <a:buFont typeface="+mj-lt"/>
              <a:buAutoNum type="arabicPeriod"/>
            </a:pPr>
            <a:r>
              <a:rPr lang="en-US" sz="2800" dirty="0" smtClean="0"/>
              <a:t>Never allow more than 2 vaccines                             per visit; avoid all combo vaccines</a:t>
            </a:r>
          </a:p>
          <a:p>
            <a:pPr marL="514350" indent="-514350">
              <a:buFont typeface="+mj-lt"/>
              <a:buAutoNum type="arabicPeriod"/>
            </a:pPr>
            <a:r>
              <a:rPr lang="en-US" sz="2800" dirty="0" smtClean="0"/>
              <a:t>Administer vitamin C and vitamin A                        before and after each vaccination</a:t>
            </a:r>
          </a:p>
          <a:p>
            <a:pPr marL="514350" indent="-514350">
              <a:buFont typeface="+mj-lt"/>
              <a:buAutoNum type="arabicPeriod"/>
            </a:pPr>
            <a:r>
              <a:rPr lang="en-US" sz="2800" dirty="0" smtClean="0"/>
              <a:t>Eliminate sugar from the diet several                     days before and after the vaccination</a:t>
            </a:r>
          </a:p>
          <a:p>
            <a:pPr marL="514350" indent="-514350">
              <a:buFont typeface="+mj-lt"/>
              <a:buAutoNum type="arabicPeriod"/>
            </a:pPr>
            <a:endParaRPr lang="en-US" sz="2800" dirty="0"/>
          </a:p>
        </p:txBody>
      </p:sp>
      <p:sp>
        <p:nvSpPr>
          <p:cNvPr id="4" name="TextBox 3"/>
          <p:cNvSpPr txBox="1"/>
          <p:nvPr/>
        </p:nvSpPr>
        <p:spPr>
          <a:xfrm>
            <a:off x="1659768" y="6430747"/>
            <a:ext cx="7502212" cy="461665"/>
          </a:xfrm>
          <a:prstGeom prst="rect">
            <a:avLst/>
          </a:prstGeom>
          <a:noFill/>
        </p:spPr>
        <p:txBody>
          <a:bodyPr wrap="none" rtlCol="0">
            <a:spAutoFit/>
          </a:bodyPr>
          <a:lstStyle/>
          <a:p>
            <a:r>
              <a:rPr lang="en-US" sz="2400" dirty="0" smtClean="0">
                <a:ln>
                  <a:solidFill>
                    <a:srgbClr val="FF0000"/>
                  </a:solidFill>
                </a:ln>
              </a:rPr>
              <a:t>*</a:t>
            </a:r>
            <a:r>
              <a:rPr lang="en-US" dirty="0" smtClean="0"/>
              <a:t> http://vaccinationcouncil.org/2011/06/01/vaccines-and-brain-inflammation</a:t>
            </a:r>
            <a:endParaRPr lang="en-US" dirty="0"/>
          </a:p>
        </p:txBody>
      </p:sp>
      <p:pic>
        <p:nvPicPr>
          <p:cNvPr id="5" name="Picture 4" descr="child_vaccine.jpg"/>
          <p:cNvPicPr>
            <a:picLocks noChangeAspect="1"/>
          </p:cNvPicPr>
          <p:nvPr/>
        </p:nvPicPr>
        <p:blipFill>
          <a:blip r:embed="rId3"/>
          <a:stretch>
            <a:fillRect/>
          </a:stretch>
        </p:blipFill>
        <p:spPr>
          <a:xfrm>
            <a:off x="6604286" y="1600200"/>
            <a:ext cx="2298700" cy="3530600"/>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Time to Rethink Vaccines!</a:t>
            </a:r>
            <a:endParaRPr lang="en-US" dirty="0"/>
          </a:p>
        </p:txBody>
      </p:sp>
      <p:sp>
        <p:nvSpPr>
          <p:cNvPr id="3" name="Content Placeholder 2"/>
          <p:cNvSpPr>
            <a:spLocks noGrp="1"/>
          </p:cNvSpPr>
          <p:nvPr>
            <p:ph idx="1"/>
          </p:nvPr>
        </p:nvSpPr>
        <p:spPr/>
        <p:txBody>
          <a:bodyPr>
            <a:normAutofit fontScale="92500"/>
          </a:bodyPr>
          <a:lstStyle/>
          <a:p>
            <a:r>
              <a:rPr lang="en-US" dirty="0" smtClean="0"/>
              <a:t>Most childhood diseases, like chicken pox, come and go without significant damage</a:t>
            </a:r>
          </a:p>
          <a:p>
            <a:r>
              <a:rPr lang="en-US" dirty="0" smtClean="0"/>
              <a:t>Serious disease had already declined in incidence prior to introduction of vaccines, due mainly to improved sanitation and nutrition.</a:t>
            </a:r>
          </a:p>
          <a:p>
            <a:r>
              <a:rPr lang="en-US" dirty="0" smtClean="0"/>
              <a:t>The more dangerous diseases, like small pox, rabies or meningitis, are rare</a:t>
            </a:r>
          </a:p>
          <a:p>
            <a:r>
              <a:rPr lang="en-US" dirty="0" smtClean="0"/>
              <a:t>The time to reexamine the cost/benefit ratio of vaccines is long overdue</a:t>
            </a:r>
          </a:p>
          <a:p>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in the Mean Time …</a:t>
            </a:r>
            <a:endParaRPr lang="en-US" dirty="0"/>
          </a:p>
        </p:txBody>
      </p:sp>
      <p:sp>
        <p:nvSpPr>
          <p:cNvPr id="3" name="Content Placeholder 2"/>
          <p:cNvSpPr>
            <a:spLocks noGrp="1"/>
          </p:cNvSpPr>
          <p:nvPr>
            <p:ph idx="1"/>
          </p:nvPr>
        </p:nvSpPr>
        <p:spPr/>
        <p:txBody>
          <a:bodyPr>
            <a:normAutofit lnSpcReduction="10000"/>
          </a:bodyPr>
          <a:lstStyle/>
          <a:p>
            <a:r>
              <a:rPr lang="en-US" dirty="0" smtClean="0"/>
              <a:t>We should make sure mothers and children get adequate supplies of cholesterol and sulfur in their diet</a:t>
            </a:r>
          </a:p>
          <a:p>
            <a:r>
              <a:rPr lang="en-US" dirty="0" smtClean="0"/>
              <a:t>We should make sure mothers and children get plenty of sunlight exposure</a:t>
            </a:r>
          </a:p>
          <a:p>
            <a:r>
              <a:rPr lang="en-US" dirty="0" smtClean="0"/>
              <a:t>Vaccination should be denied if serum sulfate levels are too low</a:t>
            </a:r>
          </a:p>
          <a:p>
            <a:r>
              <a:rPr lang="en-US" dirty="0" smtClean="0"/>
              <a:t>Aluminum </a:t>
            </a:r>
            <a:r>
              <a:rPr lang="en-US" dirty="0" err="1" smtClean="0"/>
              <a:t>adjuvants</a:t>
            </a:r>
            <a:r>
              <a:rPr lang="en-US" dirty="0" smtClean="0"/>
              <a:t> should be replaced with something safer</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600200"/>
            <a:ext cx="7757875" cy="4525963"/>
          </a:xfrm>
        </p:spPr>
        <p:txBody>
          <a:bodyPr>
            <a:normAutofit fontScale="92500"/>
          </a:bodyPr>
          <a:lstStyle/>
          <a:p>
            <a:r>
              <a:rPr lang="en-US" dirty="0" smtClean="0"/>
              <a:t>Autism is a devastating condition that is alarmingly on the rise </a:t>
            </a:r>
          </a:p>
          <a:p>
            <a:r>
              <a:rPr lang="en-US" dirty="0" smtClean="0"/>
              <a:t>We propose deficiencies in cholesterol, </a:t>
            </a:r>
            <a:r>
              <a:rPr lang="en-US" dirty="0" err="1" smtClean="0"/>
              <a:t>choline</a:t>
            </a:r>
            <a:r>
              <a:rPr lang="en-US" dirty="0" smtClean="0"/>
              <a:t>, sulfur, zinc, and sunlight exposure as principal contributing factors</a:t>
            </a:r>
          </a:p>
          <a:p>
            <a:r>
              <a:rPr lang="en-US" dirty="0" smtClean="0"/>
              <a:t>Toxic exposure to aluminum and mercury in vaccines is synergistic with sulfate deficiency</a:t>
            </a:r>
          </a:p>
          <a:p>
            <a:r>
              <a:rPr lang="en-US" dirty="0" smtClean="0"/>
              <a:t>Simple lifestyle modifications could solve the problem</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4400" dirty="0" smtClean="0">
                <a:ln>
                  <a:solidFill>
                    <a:srgbClr val="FF0000"/>
                  </a:solidFill>
                </a:ln>
                <a:solidFill>
                  <a:srgbClr val="FF0000"/>
                </a:solidFill>
              </a:rPr>
              <a:t>Thank You!</a:t>
            </a:r>
            <a:endParaRPr lang="en-US" sz="4400" dirty="0">
              <a:ln>
                <a:solidFill>
                  <a:srgbClr val="FF0000"/>
                </a:solidFill>
              </a:ln>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72"/>
            <a:ext cx="8229600" cy="1143000"/>
          </a:xfrm>
        </p:spPr>
        <p:txBody>
          <a:bodyPr/>
          <a:lstStyle/>
          <a:p>
            <a:r>
              <a:rPr lang="en-US" dirty="0" smtClean="0"/>
              <a:t>What’s Wrong with This Picture?</a:t>
            </a:r>
            <a:endParaRPr lang="en-US" dirty="0"/>
          </a:p>
        </p:txBody>
      </p:sp>
      <p:sp>
        <p:nvSpPr>
          <p:cNvPr id="3" name="Content Placeholder 2"/>
          <p:cNvSpPr>
            <a:spLocks noGrp="1"/>
          </p:cNvSpPr>
          <p:nvPr>
            <p:ph idx="1"/>
          </p:nvPr>
        </p:nvSpPr>
        <p:spPr/>
        <p:txBody>
          <a:bodyPr/>
          <a:lstStyle/>
          <a:p>
            <a:endParaRPr lang="en-US"/>
          </a:p>
        </p:txBody>
      </p:sp>
      <p:pic>
        <p:nvPicPr>
          <p:cNvPr id="4" name="Picture 3" descr="bad_diet.jpg"/>
          <p:cNvPicPr>
            <a:picLocks noChangeAspect="1"/>
          </p:cNvPicPr>
          <p:nvPr/>
        </p:nvPicPr>
        <p:blipFill>
          <a:blip r:embed="rId2"/>
          <a:stretch>
            <a:fillRect/>
          </a:stretch>
        </p:blipFill>
        <p:spPr>
          <a:xfrm>
            <a:off x="1705266" y="1082912"/>
            <a:ext cx="5577506" cy="557750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Diet and Lifestyle in America</a:t>
            </a:r>
            <a:endParaRPr lang="en-US" dirty="0"/>
          </a:p>
        </p:txBody>
      </p:sp>
      <p:sp>
        <p:nvSpPr>
          <p:cNvPr id="3" name="Content Placeholder 2"/>
          <p:cNvSpPr>
            <a:spLocks noGrp="1"/>
          </p:cNvSpPr>
          <p:nvPr>
            <p:ph idx="1"/>
          </p:nvPr>
        </p:nvSpPr>
        <p:spPr/>
        <p:txBody>
          <a:bodyPr/>
          <a:lstStyle/>
          <a:p>
            <a:r>
              <a:rPr lang="en-US" dirty="0" smtClean="0"/>
              <a:t>The American mother is encouraged to eat a diet low in fat and cholesterol and to be sure her children do the same</a:t>
            </a:r>
          </a:p>
          <a:p>
            <a:r>
              <a:rPr lang="en-US" dirty="0" smtClean="0"/>
              <a:t>The American mother is encouraged to avoid sun exposure, and be sure her children do the same, including making liberal use of sunscreen when the children go outside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54590</TotalTime>
  <Words>4918</Words>
  <Application>Microsoft Macintosh PowerPoint</Application>
  <PresentationFormat>On-screen Show (4:3)</PresentationFormat>
  <Paragraphs>446</Paragraphs>
  <Slides>76</Slides>
  <Notes>26</Notes>
  <HiddenSlides>0</HiddenSlides>
  <MMClips>0</MMClips>
  <ScaleCrop>false</ScaleCrop>
  <HeadingPairs>
    <vt:vector size="4" baseType="variant">
      <vt:variant>
        <vt:lpstr>Design Template</vt:lpstr>
      </vt:variant>
      <vt:variant>
        <vt:i4>1</vt:i4>
      </vt:variant>
      <vt:variant>
        <vt:lpstr>Slide Titles</vt:lpstr>
      </vt:variant>
      <vt:variant>
        <vt:i4>76</vt:i4>
      </vt:variant>
    </vt:vector>
  </HeadingPairs>
  <TitlesOfParts>
    <vt:vector size="77" baseType="lpstr">
      <vt:lpstr>Office Theme</vt:lpstr>
      <vt:lpstr>Autism, Vaccines, and Cholesterol Sulfate</vt:lpstr>
      <vt:lpstr>Outline</vt:lpstr>
      <vt:lpstr>Slide 3</vt:lpstr>
      <vt:lpstr>Slide 4</vt:lpstr>
      <vt:lpstr>WIKI on Autism</vt:lpstr>
      <vt:lpstr>A Proposal:  Three Important Factors in Autism</vt:lpstr>
      <vt:lpstr>Slide 7</vt:lpstr>
      <vt:lpstr>What’s Wrong with This Picture?</vt:lpstr>
      <vt:lpstr>Diet and Lifestyle in America</vt:lpstr>
      <vt:lpstr>Eggs and Milk</vt:lpstr>
      <vt:lpstr>Cholesterol in the Brain</vt:lpstr>
      <vt:lpstr>Cholesterol is a Miracle Worker</vt:lpstr>
      <vt:lpstr> Choline: Essential for                               Normal Development of Memory*</vt:lpstr>
      <vt:lpstr>More on Choline*,**</vt:lpstr>
      <vt:lpstr>Choline and Pregnancy* </vt:lpstr>
      <vt:lpstr>Slide 16</vt:lpstr>
      <vt:lpstr>Cholesterol and Vitamin D</vt:lpstr>
      <vt:lpstr>Neonatal Jaundice</vt:lpstr>
      <vt:lpstr>Sunlight Promotes Sulfate Synthesis</vt:lpstr>
      <vt:lpstr>Slide 20</vt:lpstr>
      <vt:lpstr>Sulfate in Fetal Development*</vt:lpstr>
      <vt:lpstr>Cholesterol sulfate in Placental Villi*</vt:lpstr>
      <vt:lpstr>Paradoxical Effect of                              Mother’s High Cholesterol*</vt:lpstr>
      <vt:lpstr>DHEA Sulfate</vt:lpstr>
      <vt:lpstr>Sulfate Deficiency Explains          Autistic Correlates</vt:lpstr>
      <vt:lpstr>Article on Autism</vt:lpstr>
      <vt:lpstr>Recapitulation</vt:lpstr>
      <vt:lpstr>Slide 28</vt:lpstr>
      <vt:lpstr>An Interesting Proposal*</vt:lpstr>
      <vt:lpstr>Flu Shots and Alzheimer’s*</vt:lpstr>
      <vt:lpstr>WIKI on “Adjuvant”</vt:lpstr>
      <vt:lpstr>Aluminum, Dialysis, and Dementia*</vt:lpstr>
      <vt:lpstr>Slide 33</vt:lpstr>
      <vt:lpstr>Defective Synapse Formation  in Autistic Brain*</vt:lpstr>
      <vt:lpstr>Defective Pruning: Role of Aluminum*</vt:lpstr>
      <vt:lpstr>CaM-kinase-II and Neuroligin-I</vt:lpstr>
      <vt:lpstr>Aluminum’s Many Effects in the Brain</vt:lpstr>
      <vt:lpstr>Aluminum and Autism: Recapitulation</vt:lpstr>
      <vt:lpstr>Vaccines and Autism</vt:lpstr>
      <vt:lpstr>Vaccines</vt:lpstr>
      <vt:lpstr>From "How Many More of these "Unavoidably Unsafe" Drugs Will Become Mandatory?  by Barbara Loe Fisher*</vt:lpstr>
      <vt:lpstr>Barbara Loe Fisher was Prescient  in 1985</vt:lpstr>
      <vt:lpstr>Already by 1987 the experts knew vaccines were problematic</vt:lpstr>
      <vt:lpstr>The Industry Responded</vt:lpstr>
      <vt:lpstr>Skip Forward to Today</vt:lpstr>
      <vt:lpstr>Slide 46</vt:lpstr>
      <vt:lpstr>Mortality &lt; 5 vs  Number of Required Vaccines*</vt:lpstr>
      <vt:lpstr>A Case Study*</vt:lpstr>
      <vt:lpstr>The Safety Trials are Rigged*</vt:lpstr>
      <vt:lpstr>The Amish are Protected</vt:lpstr>
      <vt:lpstr>Slide 51</vt:lpstr>
      <vt:lpstr>VAERS: Provided by the CDC</vt:lpstr>
      <vt:lpstr>Our Experimental Technique</vt:lpstr>
      <vt:lpstr>Overall Findings</vt:lpstr>
      <vt:lpstr>Symptoms Associated with Autism</vt:lpstr>
      <vt:lpstr>Vaccine Frequencies in Data</vt:lpstr>
      <vt:lpstr>Vaccine Schedules U.S. 2011</vt:lpstr>
      <vt:lpstr>Slide 58</vt:lpstr>
      <vt:lpstr>Slide 59</vt:lpstr>
      <vt:lpstr>Aluminum in Vaccines:  A Neurological Gamble*</vt:lpstr>
      <vt:lpstr>Frequencies of Autism over Time</vt:lpstr>
      <vt:lpstr>Aluminum in Vaccines*</vt:lpstr>
      <vt:lpstr>Symptoms associated with “after 2000” and with aluminum-containing vaccines</vt:lpstr>
      <vt:lpstr>Frequencies of Aluminum-related Symptoms over Time</vt:lpstr>
      <vt:lpstr>Frequencies of Autism over Time</vt:lpstr>
      <vt:lpstr>Symptoms Associated with Hep-B*</vt:lpstr>
      <vt:lpstr>Explanation of Hep-B Data</vt:lpstr>
      <vt:lpstr>Tylenol and Autism</vt:lpstr>
      <vt:lpstr>Our Conclusions</vt:lpstr>
      <vt:lpstr>Vaccines and Food Allergies*</vt:lpstr>
      <vt:lpstr>Peanut and Other Suspect Allergies </vt:lpstr>
      <vt:lpstr>How to Safeguard Your Child *</vt:lpstr>
      <vt:lpstr>It’s Time to Rethink Vaccines!</vt:lpstr>
      <vt:lpstr>But in the Mean Time …</vt:lpstr>
      <vt:lpstr>Summary</vt:lpstr>
      <vt:lpstr>Slide 76</vt:lpstr>
    </vt:vector>
  </TitlesOfParts>
  <Company>MIT CSAIL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Stephanie Seneff</dc:creator>
  <cp:lastModifiedBy>Stephanie Seneff</cp:lastModifiedBy>
  <cp:revision>87</cp:revision>
  <cp:lastPrinted>2011-09-30T02:37:19Z</cp:lastPrinted>
  <dcterms:created xsi:type="dcterms:W3CDTF">2011-11-10T19:14:27Z</dcterms:created>
  <dcterms:modified xsi:type="dcterms:W3CDTF">2011-11-13T13:28:42Z</dcterms:modified>
</cp:coreProperties>
</file>