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5" r:id="rId3"/>
    <p:sldId id="263" r:id="rId4"/>
    <p:sldId id="264" r:id="rId5"/>
    <p:sldId id="269" r:id="rId6"/>
    <p:sldId id="266" r:id="rId7"/>
    <p:sldId id="267" r:id="rId8"/>
    <p:sldId id="262" r:id="rId9"/>
    <p:sldId id="273" r:id="rId10"/>
    <p:sldId id="274" r:id="rId11"/>
    <p:sldId id="275" r:id="rId12"/>
    <p:sldId id="272" r:id="rId13"/>
    <p:sldId id="278" r:id="rId14"/>
    <p:sldId id="279" r:id="rId15"/>
    <p:sldId id="270" r:id="rId16"/>
    <p:sldId id="257" r:id="rId17"/>
    <p:sldId id="276" r:id="rId18"/>
    <p:sldId id="259" r:id="rId19"/>
    <p:sldId id="261" r:id="rId20"/>
    <p:sldId id="260" r:id="rId21"/>
    <p:sldId id="280" r:id="rId22"/>
    <p:sldId id="28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790" autoAdjust="0"/>
  </p:normalViewPr>
  <p:slideViewPr>
    <p:cSldViewPr snapToGrid="0" snapToObjects="1">
      <p:cViewPr>
        <p:scale>
          <a:sx n="76" d="100"/>
          <a:sy n="76" d="100"/>
        </p:scale>
        <p:origin x="-8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B8461-828C-8042-9AC8-824A94B53A64}" type="datetimeFigureOut">
              <a:rPr lang="en-US" smtClean="0"/>
              <a:t>6/14/16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0696-7A92-8649-845D-066F56581D1D}" type="slidenum">
              <a:rPr lang="en-US" smtClean="0"/>
              <a:t>‹#›</a:t>
            </a:fld>
            <a:endParaRPr lang="en-US"/>
          </a:p>
        </p:txBody>
      </p:sp>
    </p:spTree>
    <p:extLst>
      <p:ext uri="{BB962C8B-B14F-4D97-AF65-F5344CB8AC3E}">
        <p14:creationId xmlns:p14="http://schemas.microsoft.com/office/powerpoint/2010/main" val="29630578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en.wikipedia.org/wiki/Lactate_dehydrogenas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sz="1200" u="sng" kern="1200" dirty="0" smtClean="0">
                <a:solidFill>
                  <a:schemeClr val="tx1"/>
                </a:solidFill>
                <a:latin typeface="+mn-lt"/>
                <a:ea typeface="+mn-ea"/>
                <a:cs typeface="+mn-cs"/>
              </a:rPr>
              <a:t>http://</a:t>
            </a:r>
            <a:r>
              <a:rPr lang="en-US" sz="1200" u="sng" kern="1200" dirty="0" err="1" smtClean="0">
                <a:solidFill>
                  <a:schemeClr val="tx1"/>
                </a:solidFill>
                <a:latin typeface="+mn-lt"/>
                <a:ea typeface="+mn-ea"/>
                <a:cs typeface="+mn-cs"/>
              </a:rPr>
              <a:t>surgicalneurologyint.com</a:t>
            </a:r>
            <a:r>
              <a:rPr lang="en-US" sz="1200" u="sng" kern="1200" dirty="0" smtClean="0">
                <a:solidFill>
                  <a:schemeClr val="tx1"/>
                </a:solidFill>
                <a:latin typeface="+mn-lt"/>
                <a:ea typeface="+mn-ea"/>
                <a:cs typeface="+mn-cs"/>
              </a:rPr>
              <a:t>/</a:t>
            </a:r>
            <a:r>
              <a:rPr lang="en-US" sz="1200" u="sng" kern="1200" dirty="0" err="1" smtClean="0">
                <a:solidFill>
                  <a:schemeClr val="tx1"/>
                </a:solidFill>
                <a:latin typeface="+mn-lt"/>
                <a:ea typeface="+mn-ea"/>
                <a:cs typeface="+mn-cs"/>
              </a:rPr>
              <a:t>surgicalint_articles</a:t>
            </a:r>
            <a:r>
              <a:rPr lang="en-US" sz="1200" u="sng" kern="1200" dirty="0" smtClean="0">
                <a:solidFill>
                  <a:schemeClr val="tx1"/>
                </a:solidFill>
                <a:latin typeface="+mn-lt"/>
                <a:ea typeface="+mn-ea"/>
                <a:cs typeface="+mn-cs"/>
              </a:rPr>
              <a:t>/glyphosate-pathways-to-modern-diseases-iii-manganese-neurological-diseases-and-associated-pathologies</a:t>
            </a:r>
          </a:p>
          <a:p>
            <a:pPr marL="228600" indent="-228600">
              <a:buAutoNum type="arabicParenBoth"/>
            </a:pPr>
            <a:r>
              <a:rPr lang="en-US" sz="1200" u="sng" kern="1200" dirty="0" smtClean="0">
                <a:solidFill>
                  <a:schemeClr val="tx1"/>
                </a:solidFill>
                <a:latin typeface="+mn-lt"/>
                <a:ea typeface="+mn-ea"/>
                <a:cs typeface="+mn-cs"/>
              </a:rPr>
              <a:t>http://</a:t>
            </a:r>
            <a:r>
              <a:rPr lang="en-US" sz="1200" u="sng" kern="1200" dirty="0" err="1" smtClean="0">
                <a:solidFill>
                  <a:schemeClr val="tx1"/>
                </a:solidFill>
                <a:latin typeface="+mn-lt"/>
                <a:ea typeface="+mn-ea"/>
                <a:cs typeface="+mn-cs"/>
              </a:rPr>
              <a:t>www.gmoevidence.com</a:t>
            </a:r>
            <a:r>
              <a:rPr lang="en-US" sz="1200" u="sng" kern="1200" dirty="0" smtClean="0">
                <a:solidFill>
                  <a:schemeClr val="tx1"/>
                </a:solidFill>
                <a:latin typeface="+mn-lt"/>
                <a:ea typeface="+mn-ea"/>
                <a:cs typeface="+mn-cs"/>
              </a:rPr>
              <a:t>/dr-samsel-glyphosate-chelation-of-manganese-is-a-serious-problem/</a:t>
            </a:r>
          </a:p>
          <a:p>
            <a:pPr marL="0" indent="0">
              <a:buNone/>
            </a:pPr>
            <a:r>
              <a:rPr lang="en-US" dirty="0" smtClean="0"/>
              <a:t>(3) http://</a:t>
            </a:r>
            <a:r>
              <a:rPr lang="en-US" dirty="0" err="1" smtClean="0"/>
              <a:t>www.ncbi.nlm.nih.gov</a:t>
            </a:r>
            <a:r>
              <a:rPr lang="en-US" dirty="0" smtClean="0"/>
              <a:t>/</a:t>
            </a:r>
            <a:r>
              <a:rPr lang="en-US" dirty="0" err="1" smtClean="0"/>
              <a:t>pmc</a:t>
            </a:r>
            <a:r>
              <a:rPr lang="en-US" dirty="0" smtClean="0"/>
              <a:t>/articles/PMC3471221/</a:t>
            </a:r>
            <a:endParaRPr lang="en-US" dirty="0"/>
          </a:p>
        </p:txBody>
      </p:sp>
      <p:sp>
        <p:nvSpPr>
          <p:cNvPr id="4" name="Slide Number Placeholder 3"/>
          <p:cNvSpPr>
            <a:spLocks noGrp="1"/>
          </p:cNvSpPr>
          <p:nvPr>
            <p:ph type="sldNum" sz="quarter" idx="10"/>
          </p:nvPr>
        </p:nvSpPr>
        <p:spPr/>
        <p:txBody>
          <a:bodyPr/>
          <a:lstStyle/>
          <a:p>
            <a:fld id="{55B80696-7A92-8649-845D-066F56581D1D}" type="slidenum">
              <a:rPr lang="en-US" smtClean="0"/>
              <a:t>2</a:t>
            </a:fld>
            <a:endParaRPr lang="en-US"/>
          </a:p>
        </p:txBody>
      </p:sp>
    </p:spTree>
    <p:extLst>
      <p:ext uri="{BB962C8B-B14F-4D97-AF65-F5344CB8AC3E}">
        <p14:creationId xmlns:p14="http://schemas.microsoft.com/office/powerpoint/2010/main" val="92596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hlinkClick r:id="rId3"/>
              </a:rPr>
              <a:t>Lactate dehydrogenase (LDH)</a:t>
            </a:r>
            <a:r>
              <a:rPr lang="en-US" sz="1200" b="0" kern="1200" dirty="0" smtClean="0">
                <a:solidFill>
                  <a:schemeClr val="tx1"/>
                </a:solidFill>
                <a:latin typeface="+mn-lt"/>
                <a:ea typeface="+mn-ea"/>
                <a:cs typeface="+mn-cs"/>
                <a:hlinkClick r:id="rId3"/>
              </a:rPr>
              <a:t> is one such enzyme that directly competes with GRHPR for substrates and converts glyoxylate to oxalate. However, due to the relatively large concentration of NADPH compared to NADH under normal cellular concentration, the GRHPR activity is greater than that of LDH so the production of glycolate is dominant</a:t>
            </a:r>
            <a:endParaRPr lang="en-US" dirty="0"/>
          </a:p>
        </p:txBody>
      </p:sp>
      <p:sp>
        <p:nvSpPr>
          <p:cNvPr id="4" name="Slide Number Placeholder 3"/>
          <p:cNvSpPr>
            <a:spLocks noGrp="1"/>
          </p:cNvSpPr>
          <p:nvPr>
            <p:ph type="sldNum" sz="quarter" idx="10"/>
          </p:nvPr>
        </p:nvSpPr>
        <p:spPr/>
        <p:txBody>
          <a:bodyPr/>
          <a:lstStyle/>
          <a:p>
            <a:fld id="{55B80696-7A92-8649-845D-066F56581D1D}" type="slidenum">
              <a:rPr lang="en-US" smtClean="0"/>
              <a:t>4</a:t>
            </a:fld>
            <a:endParaRPr lang="en-US"/>
          </a:p>
        </p:txBody>
      </p:sp>
    </p:spTree>
    <p:extLst>
      <p:ext uri="{BB962C8B-B14F-4D97-AF65-F5344CB8AC3E}">
        <p14:creationId xmlns:p14="http://schemas.microsoft.com/office/powerpoint/2010/main" val="367741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www.journal</a:t>
            </a:r>
            <a:r>
              <a:rPr lang="en-US" dirty="0" smtClean="0"/>
              <a:t>-of-</a:t>
            </a:r>
            <a:r>
              <a:rPr lang="en-US" dirty="0" err="1" smtClean="0"/>
              <a:t>hepatology.eu</a:t>
            </a:r>
            <a:r>
              <a:rPr lang="en-US" dirty="0" smtClean="0"/>
              <a:t>/article/S0168-8278(10)00901-3/</a:t>
            </a:r>
            <a:r>
              <a:rPr lang="en-US" dirty="0" err="1" smtClean="0"/>
              <a:t>fulltext</a:t>
            </a:r>
            <a:endParaRPr lang="en-US" dirty="0" smtClean="0"/>
          </a:p>
          <a:p>
            <a:r>
              <a:rPr lang="en-US" dirty="0" smtClean="0"/>
              <a:t>http://</a:t>
            </a:r>
            <a:r>
              <a:rPr lang="en-US" dirty="0" err="1" smtClean="0"/>
              <a:t>surgicalneurologyint.com</a:t>
            </a:r>
            <a:r>
              <a:rPr lang="en-US" dirty="0" smtClean="0"/>
              <a:t>/</a:t>
            </a:r>
            <a:r>
              <a:rPr lang="en-US" dirty="0" err="1" smtClean="0"/>
              <a:t>surgicalint_articles</a:t>
            </a:r>
            <a:r>
              <a:rPr lang="en-US" dirty="0" smtClean="0"/>
              <a:t>/glyphosate-pathways-to-modern-diseases-iii-manganese-neurological-diseases-and-associated-pathologies/</a:t>
            </a:r>
          </a:p>
          <a:p>
            <a:r>
              <a:rPr lang="en-US" dirty="0" smtClean="0"/>
              <a:t>Endogenous substances cleared:</a:t>
            </a:r>
          </a:p>
          <a:p>
            <a:pPr lvl="0"/>
            <a:r>
              <a:rPr lang="en-US" sz="1200" u="none" strike="noStrike" kern="1200" dirty="0" smtClean="0">
                <a:solidFill>
                  <a:schemeClr val="tx1"/>
                </a:solidFill>
                <a:effectLst/>
                <a:latin typeface="+mn-lt"/>
                <a:ea typeface="+mn-ea"/>
                <a:cs typeface="+mn-cs"/>
              </a:rPr>
              <a:t>DHEA</a:t>
            </a:r>
          </a:p>
          <a:p>
            <a:pPr lvl="0"/>
            <a:r>
              <a:rPr lang="en-US" sz="1200" u="none" strike="noStrike" kern="1200" dirty="0" err="1" smtClean="0">
                <a:solidFill>
                  <a:schemeClr val="tx1"/>
                </a:solidFill>
                <a:effectLst/>
                <a:latin typeface="+mn-lt"/>
                <a:ea typeface="+mn-ea"/>
                <a:cs typeface="+mn-cs"/>
              </a:rPr>
              <a:t>Quercitin</a:t>
            </a:r>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Bile acids</a:t>
            </a:r>
          </a:p>
          <a:p>
            <a:pPr lvl="0"/>
            <a:r>
              <a:rPr lang="en-US" sz="1200" u="none" strike="noStrike" kern="1200" dirty="0" err="1" smtClean="0">
                <a:solidFill>
                  <a:schemeClr val="tx1"/>
                </a:solidFill>
                <a:effectLst/>
                <a:latin typeface="+mn-lt"/>
                <a:ea typeface="+mn-ea"/>
                <a:cs typeface="+mn-cs"/>
              </a:rPr>
              <a:t>Safrole</a:t>
            </a:r>
            <a:endParaRPr lang="en-US" sz="1200" u="none" strike="noStrike" kern="1200" dirty="0" smtClean="0">
              <a:solidFill>
                <a:schemeClr val="tx1"/>
              </a:solidFill>
              <a:effectLst/>
              <a:latin typeface="+mn-lt"/>
              <a:ea typeface="+mn-ea"/>
              <a:cs typeface="+mn-cs"/>
            </a:endParaRPr>
          </a:p>
          <a:p>
            <a:pPr lvl="0"/>
            <a:r>
              <a:rPr lang="en-US" sz="1200" u="none" strike="noStrike" kern="1200" dirty="0" err="1" smtClean="0">
                <a:solidFill>
                  <a:schemeClr val="tx1"/>
                </a:solidFill>
                <a:effectLst/>
                <a:latin typeface="+mn-lt"/>
                <a:ea typeface="+mn-ea"/>
                <a:cs typeface="+mn-cs"/>
              </a:rPr>
              <a:t>Tyramine</a:t>
            </a:r>
            <a:endParaRPr lang="en-US" sz="1200" u="none" strike="noStrike" kern="1200" dirty="0" smtClean="0">
              <a:solidFill>
                <a:schemeClr val="tx1"/>
              </a:solidFill>
              <a:effectLst/>
              <a:latin typeface="+mn-lt"/>
              <a:ea typeface="+mn-ea"/>
              <a:cs typeface="+mn-cs"/>
            </a:endParaRPr>
          </a:p>
          <a:p>
            <a:pPr lvl="0"/>
            <a:r>
              <a:rPr lang="en-US" sz="1200" u="none" strike="noStrike" kern="1200" dirty="0" err="1" smtClean="0">
                <a:solidFill>
                  <a:schemeClr val="tx1"/>
                </a:solidFill>
                <a:effectLst/>
                <a:latin typeface="+mn-lt"/>
                <a:ea typeface="+mn-ea"/>
                <a:cs typeface="+mn-cs"/>
              </a:rPr>
              <a:t>Thyroxine</a:t>
            </a:r>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Estrogens</a:t>
            </a:r>
          </a:p>
          <a:p>
            <a:pPr lvl="0"/>
            <a:r>
              <a:rPr lang="en-US" sz="1200" u="none" strike="noStrike" kern="1200" dirty="0" smtClean="0">
                <a:solidFill>
                  <a:schemeClr val="tx1"/>
                </a:solidFill>
                <a:effectLst/>
                <a:latin typeface="+mn-lt"/>
                <a:ea typeface="+mn-ea"/>
                <a:cs typeface="+mn-cs"/>
              </a:rPr>
              <a:t>Testosterone</a:t>
            </a:r>
          </a:p>
          <a:p>
            <a:pPr lvl="0"/>
            <a:r>
              <a:rPr lang="en-US" sz="1200" u="none" strike="noStrike" kern="1200" dirty="0" smtClean="0">
                <a:solidFill>
                  <a:schemeClr val="tx1"/>
                </a:solidFill>
                <a:effectLst/>
                <a:latin typeface="+mn-lt"/>
                <a:ea typeface="+mn-ea"/>
                <a:cs typeface="+mn-cs"/>
              </a:rPr>
              <a:t>Cortisol</a:t>
            </a:r>
          </a:p>
          <a:p>
            <a:pPr lvl="0"/>
            <a:r>
              <a:rPr lang="en-US" sz="1200" u="none" strike="noStrike" kern="1200" dirty="0" err="1" smtClean="0">
                <a:solidFill>
                  <a:schemeClr val="tx1"/>
                </a:solidFill>
                <a:effectLst/>
                <a:latin typeface="+mn-lt"/>
                <a:ea typeface="+mn-ea"/>
                <a:cs typeface="+mn-cs"/>
              </a:rPr>
              <a:t>Catecholamines</a:t>
            </a:r>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Melatonin</a:t>
            </a:r>
          </a:p>
          <a:p>
            <a:pPr lvl="0"/>
            <a:r>
              <a:rPr lang="en-US" sz="1200" u="none" strike="noStrike" kern="1200" dirty="0" smtClean="0">
                <a:solidFill>
                  <a:schemeClr val="tx1"/>
                </a:solidFill>
                <a:effectLst/>
                <a:latin typeface="+mn-lt"/>
                <a:ea typeface="+mn-ea"/>
                <a:cs typeface="+mn-cs"/>
              </a:rPr>
              <a:t>3-hydroxy </a:t>
            </a:r>
            <a:r>
              <a:rPr lang="en-US" sz="1200" u="none" strike="noStrike" kern="1200" dirty="0" err="1" smtClean="0">
                <a:solidFill>
                  <a:schemeClr val="tx1"/>
                </a:solidFill>
                <a:effectLst/>
                <a:latin typeface="+mn-lt"/>
                <a:ea typeface="+mn-ea"/>
                <a:cs typeface="+mn-cs"/>
              </a:rPr>
              <a:t>coumarin</a:t>
            </a:r>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25 </a:t>
            </a:r>
            <a:r>
              <a:rPr lang="en-US" sz="1200" u="none" strike="noStrike" kern="1200" dirty="0" err="1" smtClean="0">
                <a:solidFill>
                  <a:schemeClr val="tx1"/>
                </a:solidFill>
                <a:effectLst/>
                <a:latin typeface="+mn-lt"/>
                <a:ea typeface="+mn-ea"/>
                <a:cs typeface="+mn-cs"/>
              </a:rPr>
              <a:t>hydroxy</a:t>
            </a:r>
            <a:r>
              <a:rPr lang="en-US" sz="1200" u="none" strike="noStrike" kern="1200" dirty="0" smtClean="0">
                <a:solidFill>
                  <a:schemeClr val="tx1"/>
                </a:solidFill>
                <a:effectLst/>
                <a:latin typeface="+mn-lt"/>
                <a:ea typeface="+mn-ea"/>
                <a:cs typeface="+mn-cs"/>
              </a:rPr>
              <a:t> Vitamin D</a:t>
            </a:r>
          </a:p>
          <a:p>
            <a:pPr lvl="0"/>
            <a:r>
              <a:rPr lang="en-US" sz="1200" u="none" strike="noStrike" kern="1200" dirty="0" smtClean="0">
                <a:solidFill>
                  <a:schemeClr val="tx1"/>
                </a:solidFill>
                <a:effectLst/>
                <a:latin typeface="+mn-lt"/>
                <a:ea typeface="+mn-ea"/>
                <a:cs typeface="+mn-cs"/>
              </a:rPr>
              <a:t>Ethyl alcohol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5B80696-7A92-8649-845D-066F56581D1D}" type="slidenum">
              <a:rPr lang="en-US" smtClean="0"/>
              <a:t>11</a:t>
            </a:fld>
            <a:endParaRPr lang="en-US"/>
          </a:p>
        </p:txBody>
      </p:sp>
    </p:spTree>
    <p:extLst>
      <p:ext uri="{BB962C8B-B14F-4D97-AF65-F5344CB8AC3E}">
        <p14:creationId xmlns:p14="http://schemas.microsoft.com/office/powerpoint/2010/main" val="404824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www.ncbi.nlm.nih.gov</a:t>
            </a:r>
            <a:r>
              <a:rPr lang="en-US" dirty="0" smtClean="0"/>
              <a:t>/</a:t>
            </a:r>
            <a:r>
              <a:rPr lang="en-US" dirty="0" err="1" smtClean="0"/>
              <a:t>pubmed</a:t>
            </a:r>
            <a:r>
              <a:rPr lang="en-US" dirty="0" smtClean="0"/>
              <a:t>/17320505</a:t>
            </a:r>
          </a:p>
          <a:p>
            <a:r>
              <a:rPr lang="en-US" sz="1200" kern="1200" dirty="0" smtClean="0">
                <a:solidFill>
                  <a:schemeClr val="tx1"/>
                </a:solidFill>
                <a:latin typeface="+mn-lt"/>
                <a:ea typeface="+mn-ea"/>
                <a:cs typeface="+mn-cs"/>
              </a:rPr>
              <a:t>Conley, A.B., King Jordan, I. (2012). Endogenous Retroviruses and the </a:t>
            </a:r>
            <a:r>
              <a:rPr lang="en-US" sz="1200" kern="1200" dirty="0" err="1" smtClean="0">
                <a:solidFill>
                  <a:schemeClr val="tx1"/>
                </a:solidFill>
                <a:latin typeface="+mn-lt"/>
                <a:ea typeface="+mn-ea"/>
                <a:cs typeface="+mn-cs"/>
              </a:rPr>
              <a:t>Epigenome</a:t>
            </a:r>
            <a:r>
              <a:rPr lang="en-US" sz="1200" kern="1200" dirty="0" smtClean="0">
                <a:solidFill>
                  <a:schemeClr val="tx1"/>
                </a:solidFill>
                <a:latin typeface="+mn-lt"/>
                <a:ea typeface="+mn-ea"/>
                <a:cs typeface="+mn-cs"/>
              </a:rPr>
              <a:t>. In: </a:t>
            </a:r>
            <a:r>
              <a:rPr lang="en-US" sz="1200" kern="1200" dirty="0" err="1" smtClean="0">
                <a:solidFill>
                  <a:schemeClr val="tx1"/>
                </a:solidFill>
                <a:latin typeface="+mn-lt"/>
                <a:ea typeface="+mn-ea"/>
                <a:cs typeface="+mn-cs"/>
              </a:rPr>
              <a:t>Witzany</a:t>
            </a:r>
            <a:r>
              <a:rPr lang="en-US" sz="1200" kern="1200" dirty="0" smtClean="0">
                <a:solidFill>
                  <a:schemeClr val="tx1"/>
                </a:solidFill>
                <a:latin typeface="+mn-lt"/>
                <a:ea typeface="+mn-ea"/>
                <a:cs typeface="+mn-cs"/>
              </a:rPr>
              <a:t>, G. (</a:t>
            </a:r>
            <a:r>
              <a:rPr lang="en-US" sz="1200" kern="1200" dirty="0" err="1" smtClean="0">
                <a:solidFill>
                  <a:schemeClr val="tx1"/>
                </a:solidFill>
                <a:latin typeface="+mn-lt"/>
                <a:ea typeface="+mn-ea"/>
                <a:cs typeface="+mn-cs"/>
              </a:rPr>
              <a:t>ed</a:t>
            </a:r>
            <a:r>
              <a:rPr lang="en-US" sz="1200" kern="1200" dirty="0" smtClean="0">
                <a:solidFill>
                  <a:schemeClr val="tx1"/>
                </a:solidFill>
                <a:latin typeface="+mn-lt"/>
                <a:ea typeface="+mn-ea"/>
                <a:cs typeface="+mn-cs"/>
              </a:rPr>
              <a:t>). Viruses: Essential Agents of Life, Springer, Dordrecht, pp. 309-323</a:t>
            </a:r>
          </a:p>
          <a:p>
            <a:r>
              <a:rPr lang="en-US" sz="1200" i="1" kern="1200" dirty="0" smtClean="0">
                <a:solidFill>
                  <a:schemeClr val="tx1"/>
                </a:solidFill>
                <a:latin typeface="+mn-lt"/>
                <a:ea typeface="+mn-ea"/>
                <a:cs typeface="+mn-cs"/>
              </a:rPr>
              <a:t>Human </a:t>
            </a:r>
            <a:r>
              <a:rPr lang="en-US" sz="1200" i="1" kern="1200" dirty="0" err="1" smtClean="0">
                <a:solidFill>
                  <a:schemeClr val="tx1"/>
                </a:solidFill>
                <a:latin typeface="+mn-lt"/>
                <a:ea typeface="+mn-ea"/>
                <a:cs typeface="+mn-cs"/>
              </a:rPr>
              <a:t>Epigenome</a:t>
            </a:r>
            <a:r>
              <a:rPr lang="en-US" sz="1200" i="1" kern="1200" dirty="0" smtClean="0">
                <a:solidFill>
                  <a:schemeClr val="tx1"/>
                </a:solidFill>
                <a:latin typeface="+mn-lt"/>
                <a:ea typeface="+mn-ea"/>
                <a:cs typeface="+mn-cs"/>
              </a:rPr>
              <a:t> Project</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5B80696-7A92-8649-845D-066F56581D1D}" type="slidenum">
              <a:rPr lang="en-US" smtClean="0"/>
              <a:t>17</a:t>
            </a:fld>
            <a:endParaRPr lang="en-US"/>
          </a:p>
        </p:txBody>
      </p:sp>
    </p:spTree>
    <p:extLst>
      <p:ext uri="{BB962C8B-B14F-4D97-AF65-F5344CB8AC3E}">
        <p14:creationId xmlns:p14="http://schemas.microsoft.com/office/powerpoint/2010/main" val="66337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Pyrimidines</a:t>
            </a:r>
            <a:r>
              <a:rPr lang="en-US" dirty="0" smtClean="0"/>
              <a:t> – </a:t>
            </a:r>
            <a:r>
              <a:rPr lang="en-US" dirty="0" err="1" smtClean="0"/>
              <a:t>Nucelobases</a:t>
            </a:r>
            <a:r>
              <a:rPr lang="en-US" dirty="0" smtClean="0"/>
              <a:t> Cytosine, Thymine, </a:t>
            </a:r>
            <a:r>
              <a:rPr lang="en-US" dirty="0" err="1" smtClean="0"/>
              <a:t>Urasil</a:t>
            </a:r>
            <a:endParaRPr lang="en-US" dirty="0" smtClean="0"/>
          </a:p>
          <a:p>
            <a:r>
              <a:rPr lang="en-US" dirty="0" smtClean="0"/>
              <a:t>Purines – </a:t>
            </a:r>
            <a:r>
              <a:rPr lang="en-US" dirty="0" err="1" smtClean="0"/>
              <a:t>Nucleobases</a:t>
            </a:r>
            <a:r>
              <a:rPr lang="en-US" baseline="0" dirty="0" smtClean="0"/>
              <a:t> Adenine, Guanine</a:t>
            </a:r>
          </a:p>
          <a:p>
            <a:r>
              <a:rPr lang="en-US" baseline="0" dirty="0" smtClean="0"/>
              <a:t>RNA - Uracil replaces Thymine</a:t>
            </a:r>
            <a:endParaRPr lang="en-US" dirty="0"/>
          </a:p>
        </p:txBody>
      </p:sp>
      <p:sp>
        <p:nvSpPr>
          <p:cNvPr id="4" name="Slide Number Placeholder 3"/>
          <p:cNvSpPr>
            <a:spLocks noGrp="1"/>
          </p:cNvSpPr>
          <p:nvPr>
            <p:ph type="sldNum" sz="quarter" idx="10"/>
          </p:nvPr>
        </p:nvSpPr>
        <p:spPr/>
        <p:txBody>
          <a:bodyPr/>
          <a:lstStyle/>
          <a:p>
            <a:fld id="{55B80696-7A92-8649-845D-066F56581D1D}" type="slidenum">
              <a:rPr lang="en-US" smtClean="0"/>
              <a:t>21</a:t>
            </a:fld>
            <a:endParaRPr lang="en-US"/>
          </a:p>
        </p:txBody>
      </p:sp>
    </p:spTree>
    <p:extLst>
      <p:ext uri="{BB962C8B-B14F-4D97-AF65-F5344CB8AC3E}">
        <p14:creationId xmlns:p14="http://schemas.microsoft.com/office/powerpoint/2010/main" val="224041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Purines and Pyrimidine</a:t>
            </a:r>
            <a:r>
              <a:rPr lang="en-US" baseline="0" dirty="0" smtClean="0"/>
              <a:t> generation requires methylation pathway</a:t>
            </a:r>
            <a:endParaRPr lang="en-US" dirty="0"/>
          </a:p>
        </p:txBody>
      </p:sp>
      <p:sp>
        <p:nvSpPr>
          <p:cNvPr id="4" name="Slide Number Placeholder 3"/>
          <p:cNvSpPr>
            <a:spLocks noGrp="1"/>
          </p:cNvSpPr>
          <p:nvPr>
            <p:ph type="sldNum" sz="quarter" idx="10"/>
          </p:nvPr>
        </p:nvSpPr>
        <p:spPr/>
        <p:txBody>
          <a:bodyPr/>
          <a:lstStyle/>
          <a:p>
            <a:fld id="{55B80696-7A92-8649-845D-066F56581D1D}" type="slidenum">
              <a:rPr lang="en-US" smtClean="0"/>
              <a:t>22</a:t>
            </a:fld>
            <a:endParaRPr lang="en-US"/>
          </a:p>
        </p:txBody>
      </p:sp>
    </p:spTree>
    <p:extLst>
      <p:ext uri="{BB962C8B-B14F-4D97-AF65-F5344CB8AC3E}">
        <p14:creationId xmlns:p14="http://schemas.microsoft.com/office/powerpoint/2010/main" val="355503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C1B83E-D01C-CF47-8BC1-11AA86D82BF0}"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0BE7-361D-BD4C-801B-6487D25D9C4C}" type="slidenum">
              <a:rPr lang="en-US" smtClean="0"/>
              <a:t>‹#›</a:t>
            </a:fld>
            <a:endParaRPr lang="en-US"/>
          </a:p>
        </p:txBody>
      </p:sp>
    </p:spTree>
    <p:extLst>
      <p:ext uri="{BB962C8B-B14F-4D97-AF65-F5344CB8AC3E}">
        <p14:creationId xmlns:p14="http://schemas.microsoft.com/office/powerpoint/2010/main" val="428599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1B83E-D01C-CF47-8BC1-11AA86D82BF0}"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0BE7-361D-BD4C-801B-6487D25D9C4C}" type="slidenum">
              <a:rPr lang="en-US" smtClean="0"/>
              <a:t>‹#›</a:t>
            </a:fld>
            <a:endParaRPr lang="en-US"/>
          </a:p>
        </p:txBody>
      </p:sp>
    </p:spTree>
    <p:extLst>
      <p:ext uri="{BB962C8B-B14F-4D97-AF65-F5344CB8AC3E}">
        <p14:creationId xmlns:p14="http://schemas.microsoft.com/office/powerpoint/2010/main" val="4244086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1B83E-D01C-CF47-8BC1-11AA86D82BF0}"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0BE7-361D-BD4C-801B-6487D25D9C4C}" type="slidenum">
              <a:rPr lang="en-US" smtClean="0"/>
              <a:t>‹#›</a:t>
            </a:fld>
            <a:endParaRPr lang="en-US"/>
          </a:p>
        </p:txBody>
      </p:sp>
    </p:spTree>
    <p:extLst>
      <p:ext uri="{BB962C8B-B14F-4D97-AF65-F5344CB8AC3E}">
        <p14:creationId xmlns:p14="http://schemas.microsoft.com/office/powerpoint/2010/main" val="122106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1B83E-D01C-CF47-8BC1-11AA86D82BF0}"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0BE7-361D-BD4C-801B-6487D25D9C4C}" type="slidenum">
              <a:rPr lang="en-US" smtClean="0"/>
              <a:t>‹#›</a:t>
            </a:fld>
            <a:endParaRPr lang="en-US"/>
          </a:p>
        </p:txBody>
      </p:sp>
    </p:spTree>
    <p:extLst>
      <p:ext uri="{BB962C8B-B14F-4D97-AF65-F5344CB8AC3E}">
        <p14:creationId xmlns:p14="http://schemas.microsoft.com/office/powerpoint/2010/main" val="206144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1B83E-D01C-CF47-8BC1-11AA86D82BF0}" type="datetimeFigureOut">
              <a:rPr lang="en-US" smtClean="0"/>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0BE7-361D-BD4C-801B-6487D25D9C4C}" type="slidenum">
              <a:rPr lang="en-US" smtClean="0"/>
              <a:t>‹#›</a:t>
            </a:fld>
            <a:endParaRPr lang="en-US"/>
          </a:p>
        </p:txBody>
      </p:sp>
    </p:spTree>
    <p:extLst>
      <p:ext uri="{BB962C8B-B14F-4D97-AF65-F5344CB8AC3E}">
        <p14:creationId xmlns:p14="http://schemas.microsoft.com/office/powerpoint/2010/main" val="346644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C1B83E-D01C-CF47-8BC1-11AA86D82BF0}" type="datetimeFigureOut">
              <a:rPr lang="en-US" smtClean="0"/>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0BE7-361D-BD4C-801B-6487D25D9C4C}" type="slidenum">
              <a:rPr lang="en-US" smtClean="0"/>
              <a:t>‹#›</a:t>
            </a:fld>
            <a:endParaRPr lang="en-US"/>
          </a:p>
        </p:txBody>
      </p:sp>
    </p:spTree>
    <p:extLst>
      <p:ext uri="{BB962C8B-B14F-4D97-AF65-F5344CB8AC3E}">
        <p14:creationId xmlns:p14="http://schemas.microsoft.com/office/powerpoint/2010/main" val="88526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C1B83E-D01C-CF47-8BC1-11AA86D82BF0}" type="datetimeFigureOut">
              <a:rPr lang="en-US" smtClean="0"/>
              <a:t>6/14/16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60BE7-361D-BD4C-801B-6487D25D9C4C}" type="slidenum">
              <a:rPr lang="en-US" smtClean="0"/>
              <a:t>‹#›</a:t>
            </a:fld>
            <a:endParaRPr lang="en-US"/>
          </a:p>
        </p:txBody>
      </p:sp>
    </p:spTree>
    <p:extLst>
      <p:ext uri="{BB962C8B-B14F-4D97-AF65-F5344CB8AC3E}">
        <p14:creationId xmlns:p14="http://schemas.microsoft.com/office/powerpoint/2010/main" val="250017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C1B83E-D01C-CF47-8BC1-11AA86D82BF0}" type="datetimeFigureOut">
              <a:rPr lang="en-US" smtClean="0"/>
              <a:t>6/14/16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60BE7-361D-BD4C-801B-6487D25D9C4C}" type="slidenum">
              <a:rPr lang="en-US" smtClean="0"/>
              <a:t>‹#›</a:t>
            </a:fld>
            <a:endParaRPr lang="en-US"/>
          </a:p>
        </p:txBody>
      </p:sp>
    </p:spTree>
    <p:extLst>
      <p:ext uri="{BB962C8B-B14F-4D97-AF65-F5344CB8AC3E}">
        <p14:creationId xmlns:p14="http://schemas.microsoft.com/office/powerpoint/2010/main" val="9575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B83E-D01C-CF47-8BC1-11AA86D82BF0}" type="datetimeFigureOut">
              <a:rPr lang="en-US" smtClean="0"/>
              <a:t>6/14/16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60BE7-361D-BD4C-801B-6487D25D9C4C}" type="slidenum">
              <a:rPr lang="en-US" smtClean="0"/>
              <a:t>‹#›</a:t>
            </a:fld>
            <a:endParaRPr lang="en-US"/>
          </a:p>
        </p:txBody>
      </p:sp>
    </p:spTree>
    <p:extLst>
      <p:ext uri="{BB962C8B-B14F-4D97-AF65-F5344CB8AC3E}">
        <p14:creationId xmlns:p14="http://schemas.microsoft.com/office/powerpoint/2010/main" val="276584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1B83E-D01C-CF47-8BC1-11AA86D82BF0}" type="datetimeFigureOut">
              <a:rPr lang="en-US" smtClean="0"/>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0BE7-361D-BD4C-801B-6487D25D9C4C}" type="slidenum">
              <a:rPr lang="en-US" smtClean="0"/>
              <a:t>‹#›</a:t>
            </a:fld>
            <a:endParaRPr lang="en-US"/>
          </a:p>
        </p:txBody>
      </p:sp>
    </p:spTree>
    <p:extLst>
      <p:ext uri="{BB962C8B-B14F-4D97-AF65-F5344CB8AC3E}">
        <p14:creationId xmlns:p14="http://schemas.microsoft.com/office/powerpoint/2010/main" val="343539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1B83E-D01C-CF47-8BC1-11AA86D82BF0}" type="datetimeFigureOut">
              <a:rPr lang="en-US" smtClean="0"/>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0BE7-361D-BD4C-801B-6487D25D9C4C}" type="slidenum">
              <a:rPr lang="en-US" smtClean="0"/>
              <a:t>‹#›</a:t>
            </a:fld>
            <a:endParaRPr lang="en-US"/>
          </a:p>
        </p:txBody>
      </p:sp>
    </p:spTree>
    <p:extLst>
      <p:ext uri="{BB962C8B-B14F-4D97-AF65-F5344CB8AC3E}">
        <p14:creationId xmlns:p14="http://schemas.microsoft.com/office/powerpoint/2010/main" val="8508058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1B83E-D01C-CF47-8BC1-11AA86D82BF0}" type="datetimeFigureOut">
              <a:rPr lang="en-US" smtClean="0"/>
              <a:t>6/14/16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0BE7-361D-BD4C-801B-6487D25D9C4C}" type="slidenum">
              <a:rPr lang="en-US" smtClean="0"/>
              <a:t>‹#›</a:t>
            </a:fld>
            <a:endParaRPr lang="en-US"/>
          </a:p>
        </p:txBody>
      </p:sp>
    </p:spTree>
    <p:extLst>
      <p:ext uri="{BB962C8B-B14F-4D97-AF65-F5344CB8AC3E}">
        <p14:creationId xmlns:p14="http://schemas.microsoft.com/office/powerpoint/2010/main" val="361373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topdocumentaryfilms.com/the-ghost-in-our-gen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hyperlink" Target="http://www.vulvarpainfoundation.org/Low_oxa-late_treatment.htm" TargetMode="External"/><Relationship Id="rId4" Type="http://schemas.openxmlformats.org/officeDocument/2006/relationships/image" Target="../media/image2.png"/><Relationship Id="rId5" Type="http://schemas.openxmlformats.org/officeDocument/2006/relationships/hyperlink" Target="https://www2.cpfs.mpg.de/web/forschung/forschproj/biomi/biogr.aspx?action=PrintView" TargetMode="External"/><Relationship Id="rId1" Type="http://schemas.openxmlformats.org/officeDocument/2006/relationships/slideLayout" Target="../slideLayouts/slideLayout2.xml"/><Relationship Id="rId2" Type="http://schemas.openxmlformats.org/officeDocument/2006/relationships/hyperlink" Target="http://www.greatplainslaboratory.com/home/eng/oxalates.a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reatplainslaboratory.com/home/eng/oxalates.asp" TargetMode="Externa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557"/>
            <a:ext cx="7772400" cy="2214632"/>
          </a:xfrm>
        </p:spPr>
        <p:txBody>
          <a:bodyPr>
            <a:normAutofit/>
          </a:bodyPr>
          <a:lstStyle/>
          <a:p>
            <a:r>
              <a:rPr lang="en-US" dirty="0" smtClean="0"/>
              <a:t>Impacts of Glyphosate on Our Biochemistry and DNA Expression</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solidFill>
                  <a:srgbClr val="3366FF"/>
                </a:solidFill>
              </a:rPr>
              <a:t>Direct and Indirect Impacts to Genetic Expression</a:t>
            </a:r>
          </a:p>
          <a:p>
            <a:endParaRPr lang="en-US" dirty="0">
              <a:solidFill>
                <a:srgbClr val="3366FF"/>
              </a:solidFill>
            </a:endParaRPr>
          </a:p>
          <a:p>
            <a:r>
              <a:rPr lang="en-US" sz="2200" dirty="0" smtClean="0">
                <a:solidFill>
                  <a:srgbClr val="3366FF"/>
                </a:solidFill>
              </a:rPr>
              <a:t>Cynthia </a:t>
            </a:r>
            <a:r>
              <a:rPr lang="en-US" sz="2200" dirty="0" smtClean="0">
                <a:solidFill>
                  <a:srgbClr val="3366FF"/>
                </a:solidFill>
              </a:rPr>
              <a:t>Smith</a:t>
            </a:r>
          </a:p>
          <a:p>
            <a:r>
              <a:rPr lang="en-US" sz="2200" dirty="0" smtClean="0">
                <a:solidFill>
                  <a:srgbClr val="3366FF"/>
                </a:solidFill>
              </a:rPr>
              <a:t>Congressional Hearing</a:t>
            </a:r>
            <a:r>
              <a:rPr lang="en-US" sz="2200" smtClean="0">
                <a:solidFill>
                  <a:srgbClr val="3366FF"/>
                </a:solidFill>
              </a:rPr>
              <a:t>, June 14, 2016</a:t>
            </a:r>
            <a:endParaRPr lang="en-US" sz="2200" dirty="0">
              <a:solidFill>
                <a:srgbClr val="3366FF"/>
              </a:solidFill>
            </a:endParaRPr>
          </a:p>
        </p:txBody>
      </p:sp>
    </p:spTree>
    <p:extLst>
      <p:ext uri="{BB962C8B-B14F-4D97-AF65-F5344CB8AC3E}">
        <p14:creationId xmlns:p14="http://schemas.microsoft.com/office/powerpoint/2010/main" val="14779165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Domino Effect: Example 2; Impacts due to Chelation of Fe </a:t>
            </a:r>
            <a:endParaRPr lang="en-US" sz="3600" dirty="0"/>
          </a:p>
        </p:txBody>
      </p:sp>
      <p:sp>
        <p:nvSpPr>
          <p:cNvPr id="3" name="Content Placeholder 2"/>
          <p:cNvSpPr>
            <a:spLocks noGrp="1"/>
          </p:cNvSpPr>
          <p:nvPr>
            <p:ph sz="half" idx="1"/>
          </p:nvPr>
        </p:nvSpPr>
        <p:spPr>
          <a:xfrm>
            <a:off x="457200" y="1600200"/>
            <a:ext cx="3623314" cy="4695447"/>
          </a:xfrm>
        </p:spPr>
        <p:txBody>
          <a:bodyPr>
            <a:normAutofit fontScale="92500"/>
          </a:bodyPr>
          <a:lstStyle/>
          <a:p>
            <a:r>
              <a:rPr lang="en-US" dirty="0"/>
              <a:t>Global impact to </a:t>
            </a:r>
            <a:r>
              <a:rPr lang="en-US" b="1" dirty="0" err="1" smtClean="0"/>
              <a:t>heme</a:t>
            </a:r>
            <a:r>
              <a:rPr lang="en-US" b="1" dirty="0" smtClean="0"/>
              <a:t> –dependent</a:t>
            </a:r>
            <a:r>
              <a:rPr lang="en-US" dirty="0" smtClean="0"/>
              <a:t> Phase </a:t>
            </a:r>
            <a:r>
              <a:rPr lang="en-US" dirty="0"/>
              <a:t>I </a:t>
            </a:r>
            <a:r>
              <a:rPr lang="en-US" i="1" dirty="0"/>
              <a:t>liver detox enzymes </a:t>
            </a:r>
            <a:r>
              <a:rPr lang="en-US" dirty="0"/>
              <a:t>(CYP450’</a:t>
            </a:r>
            <a:r>
              <a:rPr lang="en-US" dirty="0" smtClean="0"/>
              <a:t>s)</a:t>
            </a:r>
          </a:p>
          <a:p>
            <a:pPr lvl="1"/>
            <a:r>
              <a:rPr lang="en-US" dirty="0" smtClean="0"/>
              <a:t>Impaired ability to detoxify </a:t>
            </a:r>
            <a:r>
              <a:rPr lang="en-US" dirty="0" err="1" smtClean="0"/>
              <a:t>xenobiotics</a:t>
            </a:r>
            <a:endParaRPr lang="en-US" dirty="0" smtClean="0"/>
          </a:p>
          <a:p>
            <a:pPr lvl="1"/>
            <a:r>
              <a:rPr lang="en-US" dirty="0" smtClean="0"/>
              <a:t>Impaired ability to detoxify hormones, and potential build up of dangerous estrogen intermediary metabolites (4-OH)</a:t>
            </a:r>
            <a:endParaRPr lang="en-US" dirty="0"/>
          </a:p>
        </p:txBody>
      </p:sp>
      <p:sp>
        <p:nvSpPr>
          <p:cNvPr id="4" name="Content Placeholder 3"/>
          <p:cNvSpPr>
            <a:spLocks noGrp="1"/>
          </p:cNvSpPr>
          <p:nvPr>
            <p:ph sz="half" idx="2"/>
          </p:nvPr>
        </p:nvSpPr>
        <p:spPr>
          <a:xfrm>
            <a:off x="4229142" y="1600200"/>
            <a:ext cx="4457658" cy="4830547"/>
          </a:xfrm>
        </p:spPr>
        <p:txBody>
          <a:bodyPr>
            <a:normAutofit fontScale="92500"/>
          </a:bodyPr>
          <a:lstStyle/>
          <a:p>
            <a:r>
              <a:rPr lang="en-US" dirty="0" smtClean="0"/>
              <a:t>Major impact to the CBS enzyme; big player in the </a:t>
            </a:r>
            <a:r>
              <a:rPr lang="en-US" i="1" dirty="0" err="1" smtClean="0"/>
              <a:t>Transsulfuration</a:t>
            </a:r>
            <a:r>
              <a:rPr lang="en-US" i="1" dirty="0" smtClean="0"/>
              <a:t> Pathway</a:t>
            </a:r>
          </a:p>
          <a:p>
            <a:pPr lvl="1"/>
            <a:r>
              <a:rPr lang="en-US" dirty="0" err="1"/>
              <a:t>Cystathionine</a:t>
            </a:r>
            <a:r>
              <a:rPr lang="en-US" dirty="0"/>
              <a:t> beta</a:t>
            </a:r>
            <a:r>
              <a:rPr lang="en-US" dirty="0" smtClean="0"/>
              <a:t>-synthase </a:t>
            </a:r>
            <a:r>
              <a:rPr lang="en-US" dirty="0"/>
              <a:t>(CBS) is a unique </a:t>
            </a:r>
            <a:r>
              <a:rPr lang="en-US" b="1" dirty="0" err="1"/>
              <a:t>heme</a:t>
            </a:r>
            <a:r>
              <a:rPr lang="en-US" b="1" dirty="0"/>
              <a:t>-containing enzyme </a:t>
            </a:r>
            <a:r>
              <a:rPr lang="en-US" dirty="0"/>
              <a:t>that catalyzes a </a:t>
            </a:r>
            <a:r>
              <a:rPr lang="en-US" dirty="0" smtClean="0"/>
              <a:t>P5P-</a:t>
            </a:r>
            <a:r>
              <a:rPr lang="en-US" dirty="0"/>
              <a:t>dependent condensation of serine and </a:t>
            </a:r>
            <a:r>
              <a:rPr lang="en-US" dirty="0" err="1"/>
              <a:t>homocysteine</a:t>
            </a:r>
            <a:r>
              <a:rPr lang="en-US" dirty="0"/>
              <a:t> to give </a:t>
            </a:r>
            <a:r>
              <a:rPr lang="en-US" dirty="0" err="1" smtClean="0"/>
              <a:t>cystathionine</a:t>
            </a:r>
            <a:r>
              <a:rPr lang="en-US" dirty="0" smtClean="0"/>
              <a:t>.</a:t>
            </a:r>
          </a:p>
          <a:p>
            <a:pPr lvl="1"/>
            <a:r>
              <a:rPr lang="en-US" dirty="0" smtClean="0"/>
              <a:t>High </a:t>
            </a:r>
            <a:r>
              <a:rPr lang="en-US" dirty="0" err="1" smtClean="0"/>
              <a:t>homocysteine</a:t>
            </a:r>
            <a:r>
              <a:rPr lang="en-US" dirty="0" smtClean="0"/>
              <a:t> (a sulfur containing amino acid) is a marker for heart disease. </a:t>
            </a:r>
            <a:endParaRPr lang="en-US" dirty="0"/>
          </a:p>
        </p:txBody>
      </p:sp>
    </p:spTree>
    <p:extLst>
      <p:ext uri="{BB962C8B-B14F-4D97-AF65-F5344CB8AC3E}">
        <p14:creationId xmlns:p14="http://schemas.microsoft.com/office/powerpoint/2010/main" val="235713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Domino Effect: Example 3; </a:t>
            </a:r>
            <a:r>
              <a:rPr lang="en-US" sz="3600" dirty="0"/>
              <a:t>S</a:t>
            </a:r>
            <a:r>
              <a:rPr lang="en-US" sz="3600" dirty="0" smtClean="0"/>
              <a:t>ulfate Anion Transporter 1 (aka gene SLC26A1) Impact</a:t>
            </a:r>
            <a:endParaRPr lang="en-US" sz="3600" dirty="0"/>
          </a:p>
        </p:txBody>
      </p:sp>
      <p:sp>
        <p:nvSpPr>
          <p:cNvPr id="3" name="Content Placeholder 2"/>
          <p:cNvSpPr>
            <a:spLocks noGrp="1"/>
          </p:cNvSpPr>
          <p:nvPr>
            <p:ph sz="half" idx="1"/>
          </p:nvPr>
        </p:nvSpPr>
        <p:spPr>
          <a:xfrm>
            <a:off x="457199" y="1600200"/>
            <a:ext cx="4055687" cy="4695447"/>
          </a:xfrm>
        </p:spPr>
        <p:txBody>
          <a:bodyPr>
            <a:normAutofit fontScale="85000" lnSpcReduction="10000"/>
          </a:bodyPr>
          <a:lstStyle/>
          <a:p>
            <a:r>
              <a:rPr lang="en-US" dirty="0" smtClean="0"/>
              <a:t>SLC26A1 has high </a:t>
            </a:r>
            <a:r>
              <a:rPr lang="en-US" dirty="0"/>
              <a:t>affinity uptake of sulfate. Accepts </a:t>
            </a:r>
            <a:r>
              <a:rPr lang="en-US" dirty="0" smtClean="0"/>
              <a:t>oxalate	also. </a:t>
            </a:r>
            <a:r>
              <a:rPr lang="en-US" dirty="0"/>
              <a:t>Mediates sulfate and oxalate transport</a:t>
            </a:r>
            <a:r>
              <a:rPr lang="en-US" dirty="0" smtClean="0"/>
              <a:t>:</a:t>
            </a:r>
          </a:p>
          <a:p>
            <a:pPr lvl="1"/>
            <a:r>
              <a:rPr lang="en-US" dirty="0" smtClean="0"/>
              <a:t>Therefore oxalate may “compete” with sulfate for the transporter.</a:t>
            </a:r>
          </a:p>
          <a:p>
            <a:pPr lvl="1"/>
            <a:r>
              <a:rPr lang="en-US" dirty="0" smtClean="0"/>
              <a:t>Excess </a:t>
            </a:r>
            <a:r>
              <a:rPr lang="en-US" dirty="0" err="1" smtClean="0"/>
              <a:t>glyoxylate</a:t>
            </a:r>
            <a:r>
              <a:rPr lang="en-US" dirty="0"/>
              <a:t>, and oxalate, likely, </a:t>
            </a:r>
            <a:r>
              <a:rPr lang="en-US" dirty="0" smtClean="0"/>
              <a:t>disrupt </a:t>
            </a:r>
            <a:r>
              <a:rPr lang="en-US" dirty="0"/>
              <a:t>sulfate homeostasis in the </a:t>
            </a:r>
            <a:r>
              <a:rPr lang="en-US" dirty="0" smtClean="0"/>
              <a:t>liver</a:t>
            </a:r>
          </a:p>
          <a:p>
            <a:pPr marL="0" indent="0">
              <a:buNone/>
            </a:pPr>
            <a:endParaRPr lang="en-US" dirty="0" smtClean="0"/>
          </a:p>
        </p:txBody>
      </p:sp>
      <p:sp>
        <p:nvSpPr>
          <p:cNvPr id="4" name="Content Placeholder 3"/>
          <p:cNvSpPr>
            <a:spLocks noGrp="1"/>
          </p:cNvSpPr>
          <p:nvPr>
            <p:ph sz="half" idx="2"/>
          </p:nvPr>
        </p:nvSpPr>
        <p:spPr>
          <a:xfrm>
            <a:off x="4931746" y="1600200"/>
            <a:ext cx="3755053" cy="4830547"/>
          </a:xfrm>
        </p:spPr>
        <p:txBody>
          <a:bodyPr>
            <a:normAutofit fontScale="85000" lnSpcReduction="10000"/>
          </a:bodyPr>
          <a:lstStyle/>
          <a:p>
            <a:r>
              <a:rPr lang="en-US" dirty="0" smtClean="0"/>
              <a:t>Sulfate gets dumped/wasted in presence of high </a:t>
            </a:r>
            <a:r>
              <a:rPr lang="en-US" dirty="0" err="1" smtClean="0"/>
              <a:t>glyoxylate</a:t>
            </a:r>
            <a:r>
              <a:rPr lang="en-US" dirty="0" smtClean="0"/>
              <a:t> and oxalate burden</a:t>
            </a:r>
          </a:p>
          <a:p>
            <a:pPr lvl="1"/>
            <a:r>
              <a:rPr lang="en-US" dirty="0" smtClean="0"/>
              <a:t>Sulfate </a:t>
            </a:r>
            <a:r>
              <a:rPr lang="en-US" dirty="0"/>
              <a:t>is critical for bile acid </a:t>
            </a:r>
            <a:r>
              <a:rPr lang="en-US" dirty="0" smtClean="0"/>
              <a:t>formation; assimilation of fatty acids</a:t>
            </a:r>
          </a:p>
          <a:p>
            <a:pPr lvl="1"/>
            <a:r>
              <a:rPr lang="en-US" dirty="0" smtClean="0"/>
              <a:t>Sulfate is critical to Phase 2 Liver Detox </a:t>
            </a:r>
          </a:p>
          <a:p>
            <a:pPr lvl="2"/>
            <a:r>
              <a:rPr lang="en-US" dirty="0" err="1" smtClean="0"/>
              <a:t>Sulfation</a:t>
            </a:r>
            <a:r>
              <a:rPr lang="en-US" dirty="0" smtClean="0"/>
              <a:t> involves </a:t>
            </a:r>
            <a:r>
              <a:rPr lang="en-US" dirty="0"/>
              <a:t>binding toxins with sulfur-containing amino acids so they can be excreted.  </a:t>
            </a:r>
            <a:r>
              <a:rPr lang="en-US" dirty="0" smtClean="0"/>
              <a:t>Sulfur</a:t>
            </a:r>
            <a:r>
              <a:rPr lang="en-US" dirty="0"/>
              <a:t>-containing amino acids include methionine, glycine and n-acetyl-cysteine</a:t>
            </a:r>
          </a:p>
        </p:txBody>
      </p:sp>
    </p:spTree>
    <p:extLst>
      <p:ext uri="{BB962C8B-B14F-4D97-AF65-F5344CB8AC3E}">
        <p14:creationId xmlns:p14="http://schemas.microsoft.com/office/powerpoint/2010/main" val="25942787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My Clients Report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Brain fog, poor memory</a:t>
            </a:r>
          </a:p>
          <a:p>
            <a:r>
              <a:rPr lang="en-US" dirty="0" smtClean="0"/>
              <a:t>GI Issues</a:t>
            </a:r>
          </a:p>
          <a:p>
            <a:pPr lvl="1"/>
            <a:r>
              <a:rPr lang="en-US" dirty="0" smtClean="0"/>
              <a:t>Bloating</a:t>
            </a:r>
          </a:p>
          <a:p>
            <a:r>
              <a:rPr lang="en-US" dirty="0" smtClean="0"/>
              <a:t>Low energy</a:t>
            </a:r>
          </a:p>
          <a:p>
            <a:pPr lvl="1"/>
            <a:r>
              <a:rPr lang="en-US" dirty="0" smtClean="0"/>
              <a:t>Poor ATP production</a:t>
            </a:r>
          </a:p>
          <a:p>
            <a:pPr lvl="1"/>
            <a:r>
              <a:rPr lang="en-US" dirty="0" smtClean="0"/>
              <a:t>Oxidative stress at cellular level (impaired SOD2 due to low </a:t>
            </a:r>
            <a:r>
              <a:rPr lang="en-US" dirty="0" err="1" smtClean="0"/>
              <a:t>Mn</a:t>
            </a:r>
            <a:r>
              <a:rPr lang="en-US" dirty="0" smtClean="0"/>
              <a:t>)</a:t>
            </a:r>
          </a:p>
          <a:p>
            <a:pPr lvl="1"/>
            <a:r>
              <a:rPr lang="en-US" dirty="0" smtClean="0"/>
              <a:t>Poor </a:t>
            </a:r>
            <a:r>
              <a:rPr lang="en-US" dirty="0"/>
              <a:t>fat </a:t>
            </a:r>
            <a:r>
              <a:rPr lang="en-US" dirty="0" smtClean="0"/>
              <a:t>assimilation so less “fuel” for Krebs</a:t>
            </a:r>
            <a:endParaRPr lang="en-US" dirty="0"/>
          </a:p>
          <a:p>
            <a:pPr lvl="2"/>
            <a:r>
              <a:rPr lang="en-US" dirty="0"/>
              <a:t>Food in stools, </a:t>
            </a:r>
            <a:r>
              <a:rPr lang="en-US" dirty="0" smtClean="0"/>
              <a:t>bloating, floating </a:t>
            </a:r>
            <a:r>
              <a:rPr lang="en-US" dirty="0"/>
              <a:t>stool, gas, </a:t>
            </a:r>
            <a:r>
              <a:rPr lang="en-US" dirty="0" smtClean="0"/>
              <a:t>heartburn</a:t>
            </a:r>
          </a:p>
          <a:p>
            <a:pPr lvl="3"/>
            <a:r>
              <a:rPr lang="en-US" dirty="0" smtClean="0"/>
              <a:t>Think about how many folks are medicating heartburn with PPIs, and resulting impact to </a:t>
            </a:r>
            <a:r>
              <a:rPr lang="en-US" dirty="0" err="1" smtClean="0"/>
              <a:t>Vit</a:t>
            </a:r>
            <a:r>
              <a:rPr lang="en-US" dirty="0" smtClean="0"/>
              <a:t> B12 absorption and impaired methylation and all  that flows from that.   </a:t>
            </a:r>
          </a:p>
          <a:p>
            <a:pPr lvl="3"/>
            <a:r>
              <a:rPr lang="en-US" dirty="0" smtClean="0"/>
              <a:t>Carb cravings to compensate for lose of fatty acid “fuels”</a:t>
            </a:r>
          </a:p>
          <a:p>
            <a:r>
              <a:rPr lang="en-US" dirty="0" smtClean="0"/>
              <a:t>Extreme PMS and Infertility</a:t>
            </a:r>
          </a:p>
          <a:p>
            <a:r>
              <a:rPr lang="en-US" dirty="0" smtClean="0"/>
              <a:t>Low libido</a:t>
            </a:r>
          </a:p>
          <a:p>
            <a:r>
              <a:rPr lang="en-US" dirty="0" smtClean="0"/>
              <a:t>Kidney stones as a high oxalate accumulation</a:t>
            </a:r>
          </a:p>
          <a:p>
            <a:pPr lvl="1"/>
            <a:r>
              <a:rPr lang="en-US" dirty="0" smtClean="0"/>
              <a:t>Genetics are in play, encourage by conversion of Glyphosate to Oxalates.</a:t>
            </a:r>
          </a:p>
        </p:txBody>
      </p:sp>
    </p:spTree>
    <p:extLst>
      <p:ext uri="{BB962C8B-B14F-4D97-AF65-F5344CB8AC3E}">
        <p14:creationId xmlns:p14="http://schemas.microsoft.com/office/powerpoint/2010/main" val="37578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542262"/>
            <a:ext cx="7772400" cy="1726627"/>
          </a:xfrm>
        </p:spPr>
        <p:txBody>
          <a:bodyPr>
            <a:normAutofit fontScale="90000"/>
          </a:bodyPr>
          <a:lstStyle/>
          <a:p>
            <a:r>
              <a:rPr lang="en-US" dirty="0" smtClean="0"/>
              <a:t>(3) </a:t>
            </a:r>
            <a:r>
              <a:rPr lang="en-US" dirty="0" err="1" smtClean="0"/>
              <a:t>Gyphosate</a:t>
            </a:r>
            <a:r>
              <a:rPr lang="en-US" dirty="0" smtClean="0"/>
              <a:t> : </a:t>
            </a:r>
            <a:r>
              <a:rPr lang="en-US" dirty="0"/>
              <a:t>Resulting proteins/enzymes are </a:t>
            </a:r>
            <a:r>
              <a:rPr lang="en-US" dirty="0" err="1"/>
              <a:t>mis</a:t>
            </a:r>
            <a:r>
              <a:rPr lang="en-US" dirty="0"/>
              <a:t>-folded and dysfunctional</a:t>
            </a:r>
            <a:r>
              <a:rPr lang="en-US" dirty="0" smtClean="0"/>
              <a:t/>
            </a:r>
            <a:br>
              <a:rPr lang="en-US" dirty="0" smtClean="0"/>
            </a:br>
            <a:endParaRPr lang="en-US" dirty="0"/>
          </a:p>
        </p:txBody>
      </p:sp>
      <p:sp>
        <p:nvSpPr>
          <p:cNvPr id="3" name="Text Placeholder 2"/>
          <p:cNvSpPr>
            <a:spLocks noGrp="1"/>
          </p:cNvSpPr>
          <p:nvPr>
            <p:ph type="body" idx="1"/>
          </p:nvPr>
        </p:nvSpPr>
        <p:spPr>
          <a:xfrm>
            <a:off x="722313" y="1920485"/>
            <a:ext cx="7772400" cy="1500187"/>
          </a:xfrm>
        </p:spPr>
        <p:txBody>
          <a:bodyPr/>
          <a:lstStyle/>
          <a:p>
            <a:r>
              <a:rPr lang="en-US" dirty="0"/>
              <a:t>Glyphosate forms </a:t>
            </a:r>
            <a:r>
              <a:rPr lang="en-US" dirty="0" err="1"/>
              <a:t>peptoids</a:t>
            </a:r>
            <a:r>
              <a:rPr lang="en-US" dirty="0"/>
              <a:t> and </a:t>
            </a:r>
            <a:r>
              <a:rPr lang="en-US" dirty="0" err="1"/>
              <a:t>mis</a:t>
            </a:r>
            <a:r>
              <a:rPr lang="en-US" dirty="0"/>
              <a:t>-incorporates into protein structure just as  any other </a:t>
            </a:r>
            <a:r>
              <a:rPr lang="en-US" b="1" dirty="0"/>
              <a:t>glycine</a:t>
            </a:r>
            <a:r>
              <a:rPr lang="en-US" dirty="0"/>
              <a:t> analog</a:t>
            </a:r>
          </a:p>
        </p:txBody>
      </p:sp>
    </p:spTree>
    <p:extLst>
      <p:ext uri="{BB962C8B-B14F-4D97-AF65-F5344CB8AC3E}">
        <p14:creationId xmlns:p14="http://schemas.microsoft.com/office/powerpoint/2010/main" val="25282707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Glyphosate: Synthetic </a:t>
            </a:r>
            <a:r>
              <a:rPr lang="en-US" dirty="0"/>
              <a:t>A</a:t>
            </a:r>
            <a:r>
              <a:rPr lang="en-US" dirty="0" smtClean="0"/>
              <a:t>mino Acid</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M</a:t>
            </a:r>
            <a:r>
              <a:rPr lang="en-US" dirty="0" err="1" smtClean="0"/>
              <a:t>is</a:t>
            </a:r>
            <a:r>
              <a:rPr lang="en-US" dirty="0"/>
              <a:t>-incorporates into </a:t>
            </a:r>
            <a:r>
              <a:rPr lang="en-US" dirty="0" smtClean="0"/>
              <a:t>proteins/enzymes as any </a:t>
            </a:r>
            <a:r>
              <a:rPr lang="en-US" dirty="0"/>
              <a:t>other </a:t>
            </a:r>
            <a:r>
              <a:rPr lang="en-US" b="1" dirty="0"/>
              <a:t>G</a:t>
            </a:r>
            <a:r>
              <a:rPr lang="en-US" b="1" dirty="0" smtClean="0"/>
              <a:t>lycine</a:t>
            </a:r>
            <a:r>
              <a:rPr lang="en-US" dirty="0" smtClean="0"/>
              <a:t> analog would</a:t>
            </a:r>
          </a:p>
          <a:p>
            <a:r>
              <a:rPr lang="en-US" dirty="0"/>
              <a:t>Amino acids determine protein structure, folding and function</a:t>
            </a:r>
            <a:r>
              <a:rPr lang="en-US" dirty="0" smtClean="0"/>
              <a:t>.</a:t>
            </a:r>
          </a:p>
          <a:p>
            <a:r>
              <a:rPr lang="en-US" dirty="0"/>
              <a:t>Capable of acetylation, methylation (purines and </a:t>
            </a:r>
            <a:r>
              <a:rPr lang="en-US" dirty="0" err="1"/>
              <a:t>pyrimidines</a:t>
            </a:r>
            <a:r>
              <a:rPr lang="en-US" dirty="0"/>
              <a:t>), </a:t>
            </a:r>
            <a:r>
              <a:rPr lang="en-US" dirty="0" err="1"/>
              <a:t>formylation</a:t>
            </a:r>
            <a:r>
              <a:rPr lang="en-US" dirty="0"/>
              <a:t> (purines &amp; histone modification), </a:t>
            </a:r>
            <a:r>
              <a:rPr lang="en-US" dirty="0" err="1"/>
              <a:t>nitrosylation</a:t>
            </a:r>
            <a:endParaRPr lang="en-US" dirty="0"/>
          </a:p>
          <a:p>
            <a:endParaRPr lang="en-US" dirty="0" smtClean="0"/>
          </a:p>
          <a:p>
            <a:r>
              <a:rPr lang="en-US" dirty="0" smtClean="0"/>
              <a:t>Resulting proteins are </a:t>
            </a:r>
            <a:r>
              <a:rPr lang="en-US" dirty="0" err="1"/>
              <a:t>mis</a:t>
            </a:r>
            <a:r>
              <a:rPr lang="en-US" dirty="0"/>
              <a:t>-folded and </a:t>
            </a:r>
            <a:r>
              <a:rPr lang="en-US" dirty="0" smtClean="0"/>
              <a:t>dysfunctional which leads to</a:t>
            </a:r>
          </a:p>
          <a:p>
            <a:pPr lvl="1"/>
            <a:r>
              <a:rPr lang="en-US" dirty="0" smtClean="0"/>
              <a:t>APOPTOSIS -&gt; cellular </a:t>
            </a:r>
            <a:r>
              <a:rPr lang="en-US" dirty="0"/>
              <a:t>destruction and a field of debris inducing chronic inflammation.  </a:t>
            </a:r>
            <a:endParaRPr lang="en-US" dirty="0" smtClean="0"/>
          </a:p>
          <a:p>
            <a:pPr lvl="1"/>
            <a:r>
              <a:rPr lang="en-US" dirty="0" smtClean="0"/>
              <a:t>Destruction </a:t>
            </a:r>
            <a:r>
              <a:rPr lang="en-US" dirty="0"/>
              <a:t>of collagen, elastin, basement membrane structure i.e. and</a:t>
            </a:r>
            <a:r>
              <a:rPr lang="en-US" b="1" dirty="0"/>
              <a:t> </a:t>
            </a:r>
            <a:r>
              <a:rPr lang="en-US" b="1" dirty="0" smtClean="0"/>
              <a:t>negative consequences to every </a:t>
            </a:r>
            <a:r>
              <a:rPr lang="en-US" b="1" dirty="0"/>
              <a:t>gland and </a:t>
            </a:r>
            <a:r>
              <a:rPr lang="en-US" b="1" dirty="0" smtClean="0"/>
              <a:t>organ</a:t>
            </a:r>
          </a:p>
          <a:p>
            <a:pPr lvl="1"/>
            <a:r>
              <a:rPr lang="en-US" dirty="0" smtClean="0"/>
              <a:t>Bioaccumulation and passing to subsequent generations via sperm and egg</a:t>
            </a:r>
            <a:endParaRPr lang="en-US" dirty="0"/>
          </a:p>
        </p:txBody>
      </p:sp>
    </p:spTree>
    <p:extLst>
      <p:ext uri="{BB962C8B-B14F-4D97-AF65-F5344CB8AC3E}">
        <p14:creationId xmlns:p14="http://schemas.microsoft.com/office/powerpoint/2010/main" val="39443783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542262"/>
            <a:ext cx="7772400" cy="1362075"/>
          </a:xfrm>
        </p:spPr>
        <p:txBody>
          <a:bodyPr>
            <a:normAutofit fontScale="90000"/>
          </a:bodyPr>
          <a:lstStyle/>
          <a:p>
            <a:r>
              <a:rPr lang="en-US" dirty="0" smtClean="0"/>
              <a:t>(4) </a:t>
            </a:r>
            <a:r>
              <a:rPr lang="en-US" dirty="0" err="1" smtClean="0"/>
              <a:t>Gyphosate</a:t>
            </a:r>
            <a:r>
              <a:rPr lang="en-US" dirty="0" smtClean="0"/>
              <a:t> : negative impacts to genetic expression via </a:t>
            </a:r>
            <a:r>
              <a:rPr lang="en-US" dirty="0" err="1" smtClean="0"/>
              <a:t>epigenome</a:t>
            </a:r>
            <a:r>
              <a:rPr lang="en-US" dirty="0" smtClean="0"/>
              <a:t/>
            </a:r>
            <a:br>
              <a:rPr lang="en-US" dirty="0" smtClean="0"/>
            </a:br>
            <a:endParaRPr lang="en-US" dirty="0"/>
          </a:p>
        </p:txBody>
      </p:sp>
      <p:sp>
        <p:nvSpPr>
          <p:cNvPr id="3" name="Text Placeholder 2"/>
          <p:cNvSpPr>
            <a:spLocks noGrp="1"/>
          </p:cNvSpPr>
          <p:nvPr>
            <p:ph type="body" idx="1"/>
          </p:nvPr>
        </p:nvSpPr>
        <p:spPr>
          <a:xfrm>
            <a:off x="722313" y="1920485"/>
            <a:ext cx="7772400" cy="1500187"/>
          </a:xfrm>
        </p:spPr>
        <p:txBody>
          <a:bodyPr/>
          <a:lstStyle/>
          <a:p>
            <a:r>
              <a:rPr lang="en-US" dirty="0" smtClean="0"/>
              <a:t>Modification of “which portion” of our DNA </a:t>
            </a:r>
            <a:r>
              <a:rPr lang="en-US" i="1" dirty="0" smtClean="0"/>
              <a:t>can</a:t>
            </a:r>
            <a:r>
              <a:rPr lang="en-US" dirty="0" smtClean="0"/>
              <a:t> and</a:t>
            </a:r>
            <a:r>
              <a:rPr lang="en-US" i="1" dirty="0" smtClean="0"/>
              <a:t> cannot </a:t>
            </a:r>
            <a:r>
              <a:rPr lang="en-US" dirty="0" smtClean="0"/>
              <a:t>be copied as a blueprint for making our enzymes, carrier proteins and receptors</a:t>
            </a:r>
            <a:endParaRPr lang="en-US" dirty="0"/>
          </a:p>
        </p:txBody>
      </p:sp>
    </p:spTree>
    <p:extLst>
      <p:ext uri="{BB962C8B-B14F-4D97-AF65-F5344CB8AC3E}">
        <p14:creationId xmlns:p14="http://schemas.microsoft.com/office/powerpoint/2010/main" val="17264334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68398"/>
          </a:xfrm>
        </p:spPr>
        <p:txBody>
          <a:bodyPr>
            <a:normAutofit fontScale="90000"/>
          </a:bodyPr>
          <a:lstStyle/>
          <a:p>
            <a:r>
              <a:rPr lang="en-US" dirty="0" smtClean="0"/>
              <a:t>Our Genes Have Not Changed These Past Few Generations, So What the Heck is Going On?</a:t>
            </a:r>
            <a:endParaRPr lang="en-US" dirty="0"/>
          </a:p>
        </p:txBody>
      </p:sp>
      <p:sp>
        <p:nvSpPr>
          <p:cNvPr id="3" name="Content Placeholder 2"/>
          <p:cNvSpPr>
            <a:spLocks noGrp="1"/>
          </p:cNvSpPr>
          <p:nvPr>
            <p:ph idx="1"/>
          </p:nvPr>
        </p:nvSpPr>
        <p:spPr>
          <a:xfrm>
            <a:off x="457200" y="2200467"/>
            <a:ext cx="8229600" cy="4002192"/>
          </a:xfrm>
        </p:spPr>
        <p:txBody>
          <a:bodyPr>
            <a:normAutofit fontScale="77500" lnSpcReduction="20000"/>
          </a:bodyPr>
          <a:lstStyle/>
          <a:p>
            <a:r>
              <a:rPr lang="en-US" dirty="0" smtClean="0"/>
              <a:t>Increased;</a:t>
            </a:r>
          </a:p>
          <a:p>
            <a:pPr lvl="1"/>
            <a:r>
              <a:rPr lang="en-US" dirty="0" smtClean="0"/>
              <a:t>Infertility</a:t>
            </a:r>
          </a:p>
          <a:p>
            <a:pPr lvl="1"/>
            <a:r>
              <a:rPr lang="en-US" dirty="0" smtClean="0"/>
              <a:t>Depression, Bi-polar</a:t>
            </a:r>
          </a:p>
          <a:p>
            <a:pPr lvl="1"/>
            <a:r>
              <a:rPr lang="en-US" dirty="0" smtClean="0"/>
              <a:t>Autism Spectrum Disorders, </a:t>
            </a:r>
            <a:r>
              <a:rPr lang="en-US" dirty="0" err="1" smtClean="0"/>
              <a:t>Parkinsons</a:t>
            </a:r>
            <a:r>
              <a:rPr lang="en-US" dirty="0" smtClean="0"/>
              <a:t>, AD</a:t>
            </a:r>
          </a:p>
          <a:p>
            <a:pPr lvl="1"/>
            <a:r>
              <a:rPr lang="en-US" dirty="0" smtClean="0"/>
              <a:t>ADHD and other </a:t>
            </a:r>
            <a:r>
              <a:rPr lang="en-US" dirty="0" err="1" smtClean="0"/>
              <a:t>neuro</a:t>
            </a:r>
            <a:r>
              <a:rPr lang="en-US" dirty="0" smtClean="0"/>
              <a:t>-excitatory issues</a:t>
            </a:r>
          </a:p>
          <a:p>
            <a:pPr lvl="1"/>
            <a:r>
              <a:rPr lang="en-US" dirty="0" smtClean="0"/>
              <a:t>Autoimmune disease rates, including </a:t>
            </a:r>
            <a:r>
              <a:rPr lang="en-US" b="1" i="1" dirty="0" smtClean="0"/>
              <a:t>autoimmune dementia</a:t>
            </a:r>
          </a:p>
          <a:p>
            <a:pPr lvl="1"/>
            <a:r>
              <a:rPr lang="en-US" dirty="0" smtClean="0"/>
              <a:t>Type II Diabetes</a:t>
            </a:r>
          </a:p>
          <a:p>
            <a:pPr lvl="1"/>
            <a:r>
              <a:rPr lang="en-US" dirty="0" smtClean="0"/>
              <a:t>And more </a:t>
            </a:r>
            <a:r>
              <a:rPr lang="is-IS" dirty="0" smtClean="0"/>
              <a:t>….</a:t>
            </a:r>
          </a:p>
          <a:p>
            <a:endParaRPr lang="en-US" dirty="0" smtClean="0"/>
          </a:p>
          <a:p>
            <a:r>
              <a:rPr lang="en-US" dirty="0" smtClean="0"/>
              <a:t>How many of us over 50 recall a childhood classmate on the Autism Spectrum, or with Type II diabetes?</a:t>
            </a:r>
          </a:p>
          <a:p>
            <a:pPr lvl="1"/>
            <a:endParaRPr lang="en-US" dirty="0"/>
          </a:p>
        </p:txBody>
      </p:sp>
    </p:spTree>
    <p:extLst>
      <p:ext uri="{BB962C8B-B14F-4D97-AF65-F5344CB8AC3E}">
        <p14:creationId xmlns:p14="http://schemas.microsoft.com/office/powerpoint/2010/main" val="17228611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Epigenome</a:t>
            </a:r>
            <a:r>
              <a:rPr lang="en-US" dirty="0" smtClean="0"/>
              <a:t>: What is It?</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E</a:t>
            </a:r>
            <a:r>
              <a:rPr lang="en-US" dirty="0" err="1" smtClean="0"/>
              <a:t>pigenome</a:t>
            </a:r>
            <a:r>
              <a:rPr lang="en-US" dirty="0" smtClean="0"/>
              <a:t> is</a:t>
            </a:r>
          </a:p>
          <a:p>
            <a:pPr lvl="1"/>
            <a:r>
              <a:rPr lang="en-US" dirty="0" smtClean="0"/>
              <a:t>A “record” </a:t>
            </a:r>
            <a:r>
              <a:rPr lang="en-US" dirty="0"/>
              <a:t>of the chemical changes to the </a:t>
            </a:r>
            <a:r>
              <a:rPr lang="en-US" dirty="0" smtClean="0"/>
              <a:t>DNA and histone protein of an organism; </a:t>
            </a:r>
          </a:p>
          <a:p>
            <a:pPr lvl="1"/>
            <a:r>
              <a:rPr lang="en-US" dirty="0"/>
              <a:t>C</a:t>
            </a:r>
            <a:r>
              <a:rPr lang="en-US" dirty="0" smtClean="0"/>
              <a:t>hanges can be passed down to an organism’s offspring via </a:t>
            </a:r>
            <a:r>
              <a:rPr lang="en-US" b="1" i="1" dirty="0" err="1" smtClean="0"/>
              <a:t>transgenerational</a:t>
            </a:r>
            <a:r>
              <a:rPr lang="en-US" b="1" i="1" dirty="0" smtClean="0"/>
              <a:t> epigenetic inheritance</a:t>
            </a:r>
            <a:r>
              <a:rPr lang="en-US" dirty="0" smtClean="0"/>
              <a:t>.</a:t>
            </a:r>
          </a:p>
          <a:p>
            <a:pPr lvl="2"/>
            <a:r>
              <a:rPr lang="en-US" dirty="0" smtClean="0"/>
              <a:t>“The sins of the father”</a:t>
            </a:r>
          </a:p>
          <a:p>
            <a:pPr lvl="1"/>
            <a:r>
              <a:rPr lang="en-US" dirty="0" smtClean="0"/>
              <a:t>Changes </a:t>
            </a:r>
            <a:r>
              <a:rPr lang="en-US" dirty="0"/>
              <a:t>to the </a:t>
            </a:r>
            <a:r>
              <a:rPr lang="en-US" dirty="0" err="1"/>
              <a:t>epigenome</a:t>
            </a:r>
            <a:r>
              <a:rPr lang="en-US" dirty="0"/>
              <a:t> can result in changes to the structure of </a:t>
            </a:r>
            <a:r>
              <a:rPr lang="en-US" dirty="0" smtClean="0"/>
              <a:t>chromatin (histones that compact DNA) and changes to the function of the genome. </a:t>
            </a:r>
            <a:endParaRPr lang="en-US" dirty="0"/>
          </a:p>
          <a:p>
            <a:pPr lvl="1"/>
            <a:r>
              <a:rPr lang="en-US" dirty="0" smtClean="0"/>
              <a:t>Is </a:t>
            </a:r>
            <a:r>
              <a:rPr lang="en-US" dirty="0"/>
              <a:t>involved in regulating gene expression, development, tissue differentiation, and suppression of </a:t>
            </a:r>
            <a:r>
              <a:rPr lang="en-US" dirty="0" smtClean="0"/>
              <a:t>transposable elements.</a:t>
            </a:r>
          </a:p>
          <a:p>
            <a:pPr lvl="1"/>
            <a:r>
              <a:rPr lang="en-US" dirty="0" smtClean="0"/>
              <a:t>Can be </a:t>
            </a:r>
            <a:r>
              <a:rPr lang="en-US" b="1" i="1" dirty="0"/>
              <a:t>dynamically altered by environmental </a:t>
            </a:r>
            <a:r>
              <a:rPr lang="en-US" b="1" i="1" dirty="0" smtClean="0"/>
              <a:t>conditions </a:t>
            </a:r>
            <a:r>
              <a:rPr lang="en-US" dirty="0" smtClean="0"/>
              <a:t>(e.g., food, toxicants, viruses, etc.).</a:t>
            </a:r>
          </a:p>
          <a:p>
            <a:r>
              <a:rPr lang="en-US" dirty="0"/>
              <a:t>Interesting video on </a:t>
            </a:r>
            <a:r>
              <a:rPr lang="en-US" dirty="0" smtClean="0"/>
              <a:t>Epigenetics from NOVA:</a:t>
            </a:r>
            <a:endParaRPr lang="en-US" dirty="0"/>
          </a:p>
          <a:p>
            <a:r>
              <a:rPr lang="en-US" u="sng" dirty="0">
                <a:hlinkClick r:id="rId3"/>
              </a:rPr>
              <a:t>http://topdocumentaryfilms.com/the-ghost-in-our-genes/</a:t>
            </a:r>
            <a:endParaRPr lang="en-US" dirty="0"/>
          </a:p>
          <a:p>
            <a:pPr lvl="1"/>
            <a:endParaRPr lang="en-US" dirty="0"/>
          </a:p>
        </p:txBody>
      </p:sp>
    </p:spTree>
    <p:extLst>
      <p:ext uri="{BB962C8B-B14F-4D97-AF65-F5344CB8AC3E}">
        <p14:creationId xmlns:p14="http://schemas.microsoft.com/office/powerpoint/2010/main" val="3148299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Epigenome</a:t>
            </a:r>
            <a:endParaRPr lang="en-US" sz="3600" dirty="0"/>
          </a:p>
        </p:txBody>
      </p:sp>
      <p:pic>
        <p:nvPicPr>
          <p:cNvPr id="5" name="Content Placeholder 4" descr="Glyphosate.pdf"/>
          <p:cNvPicPr>
            <a:picLocks noGrp="1" noChangeAspect="1"/>
          </p:cNvPicPr>
          <p:nvPr>
            <p:ph idx="1"/>
          </p:nvPr>
        </p:nvPicPr>
        <p:blipFill>
          <a:blip r:embed="rId2">
            <a:extLst>
              <a:ext uri="{28A0092B-C50C-407E-A947-70E740481C1C}">
                <a14:useLocalDpi xmlns:a14="http://schemas.microsoft.com/office/drawing/2010/main" val="0"/>
              </a:ext>
            </a:extLst>
          </a:blip>
          <a:srcRect t="14414" b="14414"/>
          <a:stretch>
            <a:fillRect/>
          </a:stretch>
        </p:blipFill>
        <p:spPr>
          <a:xfrm>
            <a:off x="457200" y="1260530"/>
            <a:ext cx="8229600" cy="4735374"/>
          </a:xfrm>
        </p:spPr>
      </p:pic>
    </p:spTree>
    <p:extLst>
      <p:ext uri="{BB962C8B-B14F-4D97-AF65-F5344CB8AC3E}">
        <p14:creationId xmlns:p14="http://schemas.microsoft.com/office/powerpoint/2010/main" val="13490432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6864"/>
          </a:xfrm>
        </p:spPr>
        <p:txBody>
          <a:bodyPr>
            <a:normAutofit fontScale="90000"/>
          </a:bodyPr>
          <a:lstStyle/>
          <a:p>
            <a:r>
              <a:rPr lang="en-US" dirty="0" err="1"/>
              <a:t>Epigenome</a:t>
            </a:r>
            <a:endParaRPr lang="en-US" dirty="0"/>
          </a:p>
        </p:txBody>
      </p:sp>
      <p:pic>
        <p:nvPicPr>
          <p:cNvPr id="4" name="Content Placeholder 3" descr="Epigenetic_mechanisms.jpg"/>
          <p:cNvPicPr>
            <a:picLocks noGrp="1" noChangeAspect="1"/>
          </p:cNvPicPr>
          <p:nvPr>
            <p:ph idx="1"/>
          </p:nvPr>
        </p:nvPicPr>
        <p:blipFill>
          <a:blip r:embed="rId2">
            <a:extLst>
              <a:ext uri="{28A0092B-C50C-407E-A947-70E740481C1C}">
                <a14:useLocalDpi xmlns:a14="http://schemas.microsoft.com/office/drawing/2010/main" val="0"/>
              </a:ext>
            </a:extLst>
          </a:blip>
          <a:srcRect t="1004" b="1004"/>
          <a:stretch>
            <a:fillRect/>
          </a:stretch>
        </p:blipFill>
        <p:spPr>
          <a:xfrm>
            <a:off x="457199" y="1254812"/>
            <a:ext cx="8229601" cy="5170429"/>
          </a:xfrm>
        </p:spPr>
      </p:pic>
    </p:spTree>
    <p:extLst>
      <p:ext uri="{BB962C8B-B14F-4D97-AF65-F5344CB8AC3E}">
        <p14:creationId xmlns:p14="http://schemas.microsoft.com/office/powerpoint/2010/main" val="21238300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Impacts of </a:t>
            </a:r>
            <a:r>
              <a:rPr lang="en-US" dirty="0" smtClean="0"/>
              <a:t>Glyphosate Due To:</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(1) Nutrient Cofactor Depletions</a:t>
            </a:r>
          </a:p>
          <a:p>
            <a:pPr lvl="1"/>
            <a:r>
              <a:rPr lang="en-US" dirty="0" smtClean="0"/>
              <a:t>Direct negative impact to many enzymes that run our biochemistry as a result of depletion of their nutrient cofactors by glyphosate metabolism</a:t>
            </a:r>
          </a:p>
          <a:p>
            <a:pPr lvl="2"/>
            <a:r>
              <a:rPr lang="en-US" dirty="0" smtClean="0"/>
              <a:t>Enzymes do not have their “tools” (nutrient cofactors) to do their jobs</a:t>
            </a:r>
          </a:p>
          <a:p>
            <a:pPr lvl="1"/>
            <a:r>
              <a:rPr lang="en-US" dirty="0"/>
              <a:t>Direct negative impact to “good” GI bacteria, and all that flows from that via Immune </a:t>
            </a:r>
            <a:r>
              <a:rPr lang="en-US" dirty="0" smtClean="0"/>
              <a:t>System</a:t>
            </a:r>
            <a:endParaRPr lang="en-US" dirty="0"/>
          </a:p>
          <a:p>
            <a:pPr lvl="1"/>
            <a:r>
              <a:rPr lang="en-US" dirty="0" smtClean="0"/>
              <a:t>Dr. Stephanie </a:t>
            </a:r>
            <a:r>
              <a:rPr lang="en-US" dirty="0" err="1" smtClean="0"/>
              <a:t>Seneff</a:t>
            </a:r>
            <a:r>
              <a:rPr lang="en-US" dirty="0" smtClean="0"/>
              <a:t> discussed </a:t>
            </a:r>
          </a:p>
          <a:p>
            <a:r>
              <a:rPr lang="en-US" dirty="0" smtClean="0"/>
              <a:t>(2) The Domino </a:t>
            </a:r>
            <a:r>
              <a:rPr lang="en-US" dirty="0"/>
              <a:t>E</a:t>
            </a:r>
            <a:r>
              <a:rPr lang="en-US" dirty="0" smtClean="0"/>
              <a:t>ffect</a:t>
            </a:r>
          </a:p>
          <a:p>
            <a:pPr lvl="1"/>
            <a:r>
              <a:rPr lang="en-US" dirty="0" smtClean="0"/>
              <a:t>E.g., glyphosate chelates </a:t>
            </a:r>
            <a:r>
              <a:rPr lang="en-US" dirty="0" err="1" smtClean="0"/>
              <a:t>Mn</a:t>
            </a:r>
            <a:r>
              <a:rPr lang="en-US" dirty="0" smtClean="0"/>
              <a:t>-&gt; depleted Lactobacillus-&gt; crippled SOD enzyme-&gt; increased oxidative stress and/or anxiety.</a:t>
            </a:r>
          </a:p>
          <a:p>
            <a:r>
              <a:rPr lang="en-US" dirty="0" smtClean="0"/>
              <a:t>(3) </a:t>
            </a:r>
            <a:r>
              <a:rPr lang="en-US" dirty="0"/>
              <a:t>Glyphosate forms </a:t>
            </a:r>
            <a:r>
              <a:rPr lang="en-US" dirty="0" err="1"/>
              <a:t>peptoids</a:t>
            </a:r>
            <a:r>
              <a:rPr lang="en-US" dirty="0"/>
              <a:t> and </a:t>
            </a:r>
            <a:r>
              <a:rPr lang="en-US" dirty="0" err="1"/>
              <a:t>mis</a:t>
            </a:r>
            <a:r>
              <a:rPr lang="en-US" dirty="0"/>
              <a:t>-incorporates into protein structure just as  any other </a:t>
            </a:r>
            <a:r>
              <a:rPr lang="en-US" b="1" dirty="0"/>
              <a:t>glycine</a:t>
            </a:r>
            <a:r>
              <a:rPr lang="en-US" dirty="0"/>
              <a:t> </a:t>
            </a:r>
            <a:r>
              <a:rPr lang="en-US" dirty="0" smtClean="0"/>
              <a:t>analog; the </a:t>
            </a:r>
            <a:r>
              <a:rPr lang="en-US" dirty="0" err="1" smtClean="0"/>
              <a:t>mis</a:t>
            </a:r>
            <a:r>
              <a:rPr lang="en-US" dirty="0" smtClean="0"/>
              <a:t>-folding effect</a:t>
            </a:r>
          </a:p>
          <a:p>
            <a:pPr lvl="1"/>
            <a:r>
              <a:rPr lang="en-US" dirty="0" smtClean="0"/>
              <a:t>Resulting proteins/enzymes </a:t>
            </a:r>
            <a:r>
              <a:rPr lang="en-US" dirty="0"/>
              <a:t>are </a:t>
            </a:r>
            <a:r>
              <a:rPr lang="en-US" dirty="0" err="1"/>
              <a:t>mis</a:t>
            </a:r>
            <a:r>
              <a:rPr lang="en-US" dirty="0"/>
              <a:t>-folded and </a:t>
            </a:r>
            <a:r>
              <a:rPr lang="en-US" dirty="0" smtClean="0"/>
              <a:t>dysfunctional, including some used for Phase 2 liver detoxification and DNA/RNA formation</a:t>
            </a:r>
          </a:p>
          <a:p>
            <a:pPr lvl="1"/>
            <a:r>
              <a:rPr lang="en-US" dirty="0" smtClean="0"/>
              <a:t>Dr.  Anthony </a:t>
            </a:r>
            <a:r>
              <a:rPr lang="en-US" dirty="0" err="1" smtClean="0"/>
              <a:t>Samsel</a:t>
            </a:r>
            <a:r>
              <a:rPr lang="en-US" dirty="0" smtClean="0"/>
              <a:t> discussed</a:t>
            </a:r>
          </a:p>
          <a:p>
            <a:r>
              <a:rPr lang="en-US" dirty="0" smtClean="0"/>
              <a:t>(</a:t>
            </a:r>
            <a:r>
              <a:rPr lang="en-US" dirty="0"/>
              <a:t>4</a:t>
            </a:r>
            <a:r>
              <a:rPr lang="en-US" dirty="0" smtClean="0"/>
              <a:t>) Modification by Glyphosate of </a:t>
            </a:r>
            <a:r>
              <a:rPr lang="en-US" dirty="0"/>
              <a:t>“which portion” of our DNA can and/or cannot be copied </a:t>
            </a:r>
            <a:r>
              <a:rPr lang="en-US" dirty="0" smtClean="0"/>
              <a:t>to make our enzymes - Epigenetics</a:t>
            </a:r>
            <a:endParaRPr lang="en-US" dirty="0"/>
          </a:p>
          <a:p>
            <a:pPr lvl="1"/>
            <a:r>
              <a:rPr lang="en-US" dirty="0"/>
              <a:t>Methylation</a:t>
            </a:r>
          </a:p>
          <a:p>
            <a:pPr lvl="1"/>
            <a:r>
              <a:rPr lang="en-US" dirty="0"/>
              <a:t>Histone </a:t>
            </a:r>
            <a:r>
              <a:rPr lang="en-US" dirty="0" smtClean="0"/>
              <a:t>winding</a:t>
            </a:r>
          </a:p>
          <a:p>
            <a:pPr lvl="1"/>
            <a:r>
              <a:rPr lang="en-US" dirty="0" smtClean="0"/>
              <a:t>DNA polymorphisms, exacerbated</a:t>
            </a:r>
          </a:p>
          <a:p>
            <a:endParaRPr lang="en-US" dirty="0"/>
          </a:p>
        </p:txBody>
      </p:sp>
    </p:spTree>
    <p:extLst>
      <p:ext uri="{BB962C8B-B14F-4D97-AF65-F5344CB8AC3E}">
        <p14:creationId xmlns:p14="http://schemas.microsoft.com/office/powerpoint/2010/main" val="33576139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7350" y="2051050"/>
            <a:ext cx="5626100" cy="4089400"/>
          </a:xfrm>
          <a:prstGeom prst="rect">
            <a:avLst/>
          </a:prstGeom>
        </p:spPr>
      </p:pic>
      <p:pic>
        <p:nvPicPr>
          <p:cNvPr id="4" name="Picture 3" descr="41423_t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39" y="4642680"/>
            <a:ext cx="2328229" cy="1497770"/>
          </a:xfrm>
          <a:prstGeom prst="rect">
            <a:avLst/>
          </a:prstGeom>
        </p:spPr>
      </p:pic>
      <p:pic>
        <p:nvPicPr>
          <p:cNvPr id="5" name="Picture 4" descr="Piano-Play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65" y="1912141"/>
            <a:ext cx="2098441" cy="943352"/>
          </a:xfrm>
          <a:prstGeom prst="rect">
            <a:avLst/>
          </a:prstGeom>
        </p:spPr>
      </p:pic>
      <p:pic>
        <p:nvPicPr>
          <p:cNvPr id="6" name="Picture 5" descr="are-sound-waves-the-future-of-mobile-marketing-68005190f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572" y="6140450"/>
            <a:ext cx="1359718" cy="330146"/>
          </a:xfrm>
          <a:prstGeom prst="rect">
            <a:avLst/>
          </a:prstGeom>
        </p:spPr>
      </p:pic>
      <p:sp>
        <p:nvSpPr>
          <p:cNvPr id="7" name="TextBox 6"/>
          <p:cNvSpPr txBox="1"/>
          <p:nvPr/>
        </p:nvSpPr>
        <p:spPr>
          <a:xfrm>
            <a:off x="2507324" y="2066030"/>
            <a:ext cx="1228659" cy="307777"/>
          </a:xfrm>
          <a:prstGeom prst="rect">
            <a:avLst/>
          </a:prstGeom>
          <a:noFill/>
        </p:spPr>
        <p:txBody>
          <a:bodyPr wrap="none" rtlCol="0">
            <a:spAutoFit/>
          </a:bodyPr>
          <a:lstStyle/>
          <a:p>
            <a:r>
              <a:rPr lang="en-US" sz="1400" dirty="0" smtClean="0"/>
              <a:t>Finger Strike 1</a:t>
            </a:r>
            <a:endParaRPr lang="en-US" sz="1400" dirty="0"/>
          </a:p>
        </p:txBody>
      </p:sp>
      <p:sp>
        <p:nvSpPr>
          <p:cNvPr id="9" name="TextBox 8"/>
          <p:cNvSpPr txBox="1"/>
          <p:nvPr/>
        </p:nvSpPr>
        <p:spPr>
          <a:xfrm>
            <a:off x="5880347" y="2051050"/>
            <a:ext cx="1228659" cy="307777"/>
          </a:xfrm>
          <a:prstGeom prst="rect">
            <a:avLst/>
          </a:prstGeom>
          <a:noFill/>
        </p:spPr>
        <p:txBody>
          <a:bodyPr wrap="none" rtlCol="0">
            <a:spAutoFit/>
          </a:bodyPr>
          <a:lstStyle/>
          <a:p>
            <a:r>
              <a:rPr lang="en-US" sz="1400" dirty="0" smtClean="0"/>
              <a:t>Finger Strike 2</a:t>
            </a:r>
            <a:endParaRPr lang="en-US" sz="1400" dirty="0"/>
          </a:p>
        </p:txBody>
      </p:sp>
      <p:sp>
        <p:nvSpPr>
          <p:cNvPr id="10" name="TextBox 9"/>
          <p:cNvSpPr txBox="1"/>
          <p:nvPr/>
        </p:nvSpPr>
        <p:spPr>
          <a:xfrm>
            <a:off x="7109006" y="1604364"/>
            <a:ext cx="1228659" cy="307777"/>
          </a:xfrm>
          <a:prstGeom prst="rect">
            <a:avLst/>
          </a:prstGeom>
          <a:noFill/>
        </p:spPr>
        <p:txBody>
          <a:bodyPr wrap="none" rtlCol="0">
            <a:spAutoFit/>
          </a:bodyPr>
          <a:lstStyle/>
          <a:p>
            <a:r>
              <a:rPr lang="en-US" sz="1400" dirty="0" smtClean="0"/>
              <a:t>Finger Strike 3</a:t>
            </a:r>
            <a:endParaRPr lang="en-US" sz="1400" dirty="0"/>
          </a:p>
        </p:txBody>
      </p:sp>
      <p:sp>
        <p:nvSpPr>
          <p:cNvPr id="11" name="TextBox 10"/>
          <p:cNvSpPr txBox="1"/>
          <p:nvPr/>
        </p:nvSpPr>
        <p:spPr>
          <a:xfrm>
            <a:off x="4651688" y="1891587"/>
            <a:ext cx="1228659" cy="307777"/>
          </a:xfrm>
          <a:prstGeom prst="rect">
            <a:avLst/>
          </a:prstGeom>
          <a:noFill/>
        </p:spPr>
        <p:txBody>
          <a:bodyPr wrap="none" rtlCol="0">
            <a:spAutoFit/>
          </a:bodyPr>
          <a:lstStyle/>
          <a:p>
            <a:r>
              <a:rPr lang="en-US" sz="1400" dirty="0" smtClean="0"/>
              <a:t>Finger Strike 4</a:t>
            </a:r>
            <a:endParaRPr lang="en-US" sz="1400" dirty="0"/>
          </a:p>
        </p:txBody>
      </p:sp>
      <p:sp>
        <p:nvSpPr>
          <p:cNvPr id="12" name="TextBox 11"/>
          <p:cNvSpPr txBox="1"/>
          <p:nvPr/>
        </p:nvSpPr>
        <p:spPr>
          <a:xfrm>
            <a:off x="7915341" y="2092319"/>
            <a:ext cx="1228659" cy="307777"/>
          </a:xfrm>
          <a:prstGeom prst="rect">
            <a:avLst/>
          </a:prstGeom>
          <a:noFill/>
        </p:spPr>
        <p:txBody>
          <a:bodyPr wrap="none" rtlCol="0">
            <a:spAutoFit/>
          </a:bodyPr>
          <a:lstStyle/>
          <a:p>
            <a:r>
              <a:rPr lang="en-US" sz="1400" dirty="0" smtClean="0"/>
              <a:t>Finger Strike 5</a:t>
            </a:r>
            <a:endParaRPr lang="en-US" sz="1400" dirty="0"/>
          </a:p>
        </p:txBody>
      </p:sp>
      <p:sp>
        <p:nvSpPr>
          <p:cNvPr id="13" name="TextBox 12"/>
          <p:cNvSpPr txBox="1"/>
          <p:nvPr/>
        </p:nvSpPr>
        <p:spPr>
          <a:xfrm>
            <a:off x="3582062" y="1735378"/>
            <a:ext cx="1228659" cy="307777"/>
          </a:xfrm>
          <a:prstGeom prst="rect">
            <a:avLst/>
          </a:prstGeom>
          <a:noFill/>
        </p:spPr>
        <p:txBody>
          <a:bodyPr wrap="none" rtlCol="0">
            <a:spAutoFit/>
          </a:bodyPr>
          <a:lstStyle/>
          <a:p>
            <a:r>
              <a:rPr lang="en-US" sz="1400" dirty="0" smtClean="0"/>
              <a:t>Finger Strike 6</a:t>
            </a:r>
            <a:endParaRPr lang="en-US" sz="1400" dirty="0"/>
          </a:p>
        </p:txBody>
      </p:sp>
      <p:pic>
        <p:nvPicPr>
          <p:cNvPr id="14" name="Picture 13" descr="41423_t6.jpg"/>
          <p:cNvPicPr>
            <a:picLocks noChangeAspect="1"/>
          </p:cNvPicPr>
          <p:nvPr/>
        </p:nvPicPr>
        <p:blipFill rotWithShape="1">
          <a:blip r:embed="rId3">
            <a:extLst>
              <a:ext uri="{28A0092B-C50C-407E-A947-70E740481C1C}">
                <a14:useLocalDpi xmlns:a14="http://schemas.microsoft.com/office/drawing/2010/main" val="0"/>
              </a:ext>
            </a:extLst>
          </a:blip>
          <a:srcRect l="34954" t="57643" r="25553" b="9363"/>
          <a:stretch/>
        </p:blipFill>
        <p:spPr>
          <a:xfrm>
            <a:off x="508462" y="3590576"/>
            <a:ext cx="1593260" cy="710556"/>
          </a:xfrm>
          <a:prstGeom prst="rect">
            <a:avLst/>
          </a:prstGeom>
        </p:spPr>
      </p:pic>
      <p:sp>
        <p:nvSpPr>
          <p:cNvPr id="18" name="Title 1"/>
          <p:cNvSpPr txBox="1">
            <a:spLocks/>
          </p:cNvSpPr>
          <p:nvPr/>
        </p:nvSpPr>
        <p:spPr>
          <a:xfrm>
            <a:off x="508462" y="30808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err="1" smtClean="0"/>
              <a:t>Epigenome</a:t>
            </a:r>
            <a:r>
              <a:rPr lang="en-US" sz="3600" dirty="0" smtClean="0"/>
              <a:t> Analogy</a:t>
            </a:r>
            <a:endParaRPr lang="en-US" sz="3600" dirty="0"/>
          </a:p>
        </p:txBody>
      </p:sp>
    </p:spTree>
    <p:extLst>
      <p:ext uri="{BB962C8B-B14F-4D97-AF65-F5344CB8AC3E}">
        <p14:creationId xmlns:p14="http://schemas.microsoft.com/office/powerpoint/2010/main" val="28351374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Glyphosate -&gt; Impact to Gene Expression</a:t>
            </a:r>
            <a:endParaRPr lang="en-US" dirty="0"/>
          </a:p>
        </p:txBody>
      </p:sp>
      <p:sp>
        <p:nvSpPr>
          <p:cNvPr id="3" name="Content Placeholder 2"/>
          <p:cNvSpPr>
            <a:spLocks noGrp="1"/>
          </p:cNvSpPr>
          <p:nvPr>
            <p:ph idx="1"/>
          </p:nvPr>
        </p:nvSpPr>
        <p:spPr/>
        <p:txBody>
          <a:bodyPr>
            <a:normAutofit fontScale="55000" lnSpcReduction="20000"/>
          </a:bodyPr>
          <a:lstStyle/>
          <a:p>
            <a:r>
              <a:rPr lang="en-US" sz="3800" i="1" dirty="0" smtClean="0"/>
              <a:t>Glyphosate </a:t>
            </a:r>
            <a:r>
              <a:rPr lang="en-US" sz="3800" i="1" dirty="0" err="1" smtClean="0"/>
              <a:t>mis</a:t>
            </a:r>
            <a:r>
              <a:rPr lang="en-US" sz="3800" i="1" dirty="0"/>
              <a:t>-incorporates into proteins/enzymes as any other </a:t>
            </a:r>
            <a:r>
              <a:rPr lang="en-US" sz="3800" b="1" i="1" dirty="0"/>
              <a:t>Glycine</a:t>
            </a:r>
            <a:r>
              <a:rPr lang="en-US" sz="3800" i="1" dirty="0"/>
              <a:t> analog </a:t>
            </a:r>
            <a:r>
              <a:rPr lang="en-US" sz="3800" i="1" dirty="0" smtClean="0"/>
              <a:t>would</a:t>
            </a:r>
          </a:p>
          <a:p>
            <a:pPr marL="0" indent="0">
              <a:buNone/>
            </a:pPr>
            <a:endParaRPr lang="en-US" i="1" dirty="0"/>
          </a:p>
          <a:p>
            <a:r>
              <a:rPr lang="en-US" dirty="0" smtClean="0"/>
              <a:t>Glyphosate is therefore capable </a:t>
            </a:r>
            <a:r>
              <a:rPr lang="en-US" dirty="0"/>
              <a:t>of </a:t>
            </a:r>
            <a:r>
              <a:rPr lang="en-US" dirty="0" smtClean="0">
                <a:solidFill>
                  <a:srgbClr val="0000FF"/>
                </a:solidFill>
              </a:rPr>
              <a:t>acetylation</a:t>
            </a:r>
          </a:p>
          <a:p>
            <a:pPr lvl="1"/>
            <a:r>
              <a:rPr lang="en-US" b="1" dirty="0" smtClean="0"/>
              <a:t>Participates in co-translational &amp; post-translational modification of protein</a:t>
            </a:r>
            <a:r>
              <a:rPr lang="en-US" dirty="0" smtClean="0"/>
              <a:t>	</a:t>
            </a:r>
          </a:p>
          <a:p>
            <a:pPr lvl="2"/>
            <a:r>
              <a:rPr lang="en-US" dirty="0" smtClean="0"/>
              <a:t>Histones</a:t>
            </a:r>
          </a:p>
          <a:p>
            <a:pPr lvl="2"/>
            <a:r>
              <a:rPr lang="en-US" dirty="0" smtClean="0"/>
              <a:t>P53 (Tumor suppressor protein)</a:t>
            </a:r>
          </a:p>
          <a:p>
            <a:pPr lvl="2"/>
            <a:r>
              <a:rPr lang="en-US" dirty="0" smtClean="0"/>
              <a:t>Tubulins</a:t>
            </a:r>
          </a:p>
          <a:p>
            <a:pPr marL="0" indent="0">
              <a:buNone/>
            </a:pPr>
            <a:r>
              <a:rPr lang="en-US" b="1" u="sng" dirty="0" smtClean="0"/>
              <a:t>Direct DNA/RNA Impacts:</a:t>
            </a:r>
          </a:p>
          <a:p>
            <a:r>
              <a:rPr lang="en-US" dirty="0" smtClean="0"/>
              <a:t>Glyphosate is therefore capable </a:t>
            </a:r>
            <a:r>
              <a:rPr lang="en-US" dirty="0"/>
              <a:t>of </a:t>
            </a:r>
            <a:r>
              <a:rPr lang="en-US" dirty="0">
                <a:solidFill>
                  <a:srgbClr val="0000FF"/>
                </a:solidFill>
              </a:rPr>
              <a:t>methylation</a:t>
            </a:r>
            <a:r>
              <a:rPr lang="en-US" dirty="0"/>
              <a:t> </a:t>
            </a:r>
            <a:r>
              <a:rPr lang="en-US" dirty="0" err="1" smtClean="0"/>
              <a:t>mis</a:t>
            </a:r>
            <a:r>
              <a:rPr lang="en-US" dirty="0" smtClean="0"/>
              <a:t>-expression</a:t>
            </a:r>
          </a:p>
          <a:p>
            <a:pPr lvl="1"/>
            <a:r>
              <a:rPr lang="en-US" b="1" smtClean="0"/>
              <a:t>Methylation participates </a:t>
            </a:r>
            <a:r>
              <a:rPr lang="en-US" b="1" dirty="0"/>
              <a:t>in purine and pyrimidine biosynthesis </a:t>
            </a:r>
            <a:endParaRPr lang="en-US" dirty="0" smtClean="0"/>
          </a:p>
          <a:p>
            <a:pPr marL="342900" lvl="1" indent="-342900">
              <a:buFont typeface="Arial"/>
              <a:buChar char="•"/>
            </a:pPr>
            <a:r>
              <a:rPr lang="en-US" sz="3300" dirty="0"/>
              <a:t>Glyphosate is </a:t>
            </a:r>
            <a:r>
              <a:rPr lang="en-US" sz="3300" dirty="0" smtClean="0"/>
              <a:t>therefore </a:t>
            </a:r>
            <a:r>
              <a:rPr lang="en-US" sz="3300" dirty="0"/>
              <a:t>capable of  </a:t>
            </a:r>
            <a:r>
              <a:rPr lang="en-US" sz="3300" dirty="0" err="1" smtClean="0">
                <a:solidFill>
                  <a:srgbClr val="0000FF"/>
                </a:solidFill>
              </a:rPr>
              <a:t>formylation</a:t>
            </a:r>
            <a:r>
              <a:rPr lang="en-US" sz="3300" dirty="0" smtClean="0">
                <a:solidFill>
                  <a:srgbClr val="0000FF"/>
                </a:solidFill>
              </a:rPr>
              <a:t> </a:t>
            </a:r>
            <a:r>
              <a:rPr lang="en-US" sz="3300" dirty="0" err="1" smtClean="0"/>
              <a:t>mis</a:t>
            </a:r>
            <a:r>
              <a:rPr lang="en-US" sz="3300" dirty="0" smtClean="0"/>
              <a:t>-expression</a:t>
            </a:r>
            <a:endParaRPr lang="en-US" sz="3300" dirty="0"/>
          </a:p>
          <a:p>
            <a:pPr lvl="1"/>
            <a:r>
              <a:rPr lang="en-US" b="1" dirty="0" smtClean="0"/>
              <a:t> </a:t>
            </a:r>
            <a:r>
              <a:rPr lang="en-US" b="1" dirty="0" err="1" smtClean="0"/>
              <a:t>Formylation</a:t>
            </a:r>
            <a:r>
              <a:rPr lang="en-US" b="1" dirty="0" smtClean="0"/>
              <a:t> participates in purine </a:t>
            </a:r>
            <a:r>
              <a:rPr lang="en-US" b="1" dirty="0"/>
              <a:t>biosynthesis &amp; histone </a:t>
            </a:r>
            <a:r>
              <a:rPr lang="en-US" b="1" dirty="0" smtClean="0"/>
              <a:t>modification </a:t>
            </a:r>
            <a:endParaRPr lang="en-US" b="1" dirty="0"/>
          </a:p>
          <a:p>
            <a:r>
              <a:rPr lang="en-US" dirty="0"/>
              <a:t>Glyphosate </a:t>
            </a:r>
            <a:r>
              <a:rPr lang="en-US" dirty="0" smtClean="0"/>
              <a:t>is therefore capable </a:t>
            </a:r>
            <a:r>
              <a:rPr lang="en-US" dirty="0"/>
              <a:t>of </a:t>
            </a:r>
            <a:r>
              <a:rPr lang="en-US" dirty="0" err="1" smtClean="0">
                <a:solidFill>
                  <a:srgbClr val="0000FF"/>
                </a:solidFill>
              </a:rPr>
              <a:t>nitrosylation</a:t>
            </a:r>
            <a:r>
              <a:rPr lang="en-US" dirty="0" smtClean="0">
                <a:solidFill>
                  <a:srgbClr val="0000FF"/>
                </a:solidFill>
              </a:rPr>
              <a:t> </a:t>
            </a:r>
            <a:r>
              <a:rPr lang="en-US" dirty="0" err="1" smtClean="0"/>
              <a:t>mis</a:t>
            </a:r>
            <a:r>
              <a:rPr lang="en-US" dirty="0" smtClean="0"/>
              <a:t>-expression</a:t>
            </a:r>
            <a:endParaRPr lang="en-US" dirty="0"/>
          </a:p>
          <a:p>
            <a:pPr lvl="1"/>
            <a:r>
              <a:rPr lang="en-US" b="1" dirty="0" err="1" smtClean="0"/>
              <a:t>Nitrosylation</a:t>
            </a:r>
            <a:r>
              <a:rPr lang="en-US" b="1" dirty="0" smtClean="0"/>
              <a:t> participates in DNA </a:t>
            </a:r>
            <a:r>
              <a:rPr lang="en-US" b="1" dirty="0"/>
              <a:t>repair mechanism and regulation of cellular </a:t>
            </a:r>
            <a:r>
              <a:rPr lang="en-US" b="1" dirty="0" smtClean="0"/>
              <a:t>processes</a:t>
            </a:r>
          </a:p>
          <a:p>
            <a:pPr marL="914400" lvl="2" indent="0">
              <a:buNone/>
            </a:pPr>
            <a:endParaRPr lang="en-US" dirty="0"/>
          </a:p>
          <a:p>
            <a:pPr marL="0" indent="0">
              <a:buNone/>
            </a:pPr>
            <a:r>
              <a:rPr lang="en-US" b="1" u="sng" dirty="0" smtClean="0"/>
              <a:t>Exacerbates DNA Expression</a:t>
            </a:r>
          </a:p>
          <a:p>
            <a:pPr marL="0" indent="0">
              <a:buNone/>
            </a:pPr>
            <a:r>
              <a:rPr lang="en-US" b="1" dirty="0" smtClean="0"/>
              <a:t>	SNPs  -- Sterling will discuss</a:t>
            </a:r>
            <a:endParaRPr lang="en-US" b="1" dirty="0"/>
          </a:p>
          <a:p>
            <a:pPr lvl="1"/>
            <a:endParaRPr lang="en-US" b="1" dirty="0"/>
          </a:p>
          <a:p>
            <a:endParaRPr lang="en-US" dirty="0"/>
          </a:p>
        </p:txBody>
      </p:sp>
    </p:spTree>
    <p:extLst>
      <p:ext uri="{BB962C8B-B14F-4D97-AF65-F5344CB8AC3E}">
        <p14:creationId xmlns:p14="http://schemas.microsoft.com/office/powerpoint/2010/main" val="41882173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18116"/>
          </a:xfrm>
        </p:spPr>
        <p:txBody>
          <a:bodyPr>
            <a:normAutofit fontScale="90000"/>
          </a:bodyPr>
          <a:lstStyle/>
          <a:p>
            <a:r>
              <a:rPr lang="en-US" sz="3600" dirty="0" smtClean="0"/>
              <a:t>Example: Methylation</a:t>
            </a:r>
            <a:endParaRPr lang="en-US" sz="3600" dirty="0"/>
          </a:p>
        </p:txBody>
      </p:sp>
      <p:pic>
        <p:nvPicPr>
          <p:cNvPr id="7" name="Content Placeholder 6" descr="MainMethylation.pdf"/>
          <p:cNvPicPr>
            <a:picLocks noGrp="1" noChangeAspect="1"/>
          </p:cNvPicPr>
          <p:nvPr>
            <p:ph idx="1"/>
          </p:nvPr>
        </p:nvPicPr>
        <p:blipFill>
          <a:blip r:embed="rId3">
            <a:extLst>
              <a:ext uri="{28A0092B-C50C-407E-A947-70E740481C1C}">
                <a14:useLocalDpi xmlns:a14="http://schemas.microsoft.com/office/drawing/2010/main" val="0"/>
              </a:ext>
            </a:extLst>
          </a:blip>
          <a:srcRect t="3543" b="3543"/>
          <a:stretch>
            <a:fillRect/>
          </a:stretch>
        </p:blipFill>
        <p:spPr>
          <a:xfrm>
            <a:off x="457200" y="766763"/>
            <a:ext cx="8229600" cy="5908675"/>
          </a:xfrm>
        </p:spPr>
      </p:pic>
    </p:spTree>
    <p:extLst>
      <p:ext uri="{BB962C8B-B14F-4D97-AF65-F5344CB8AC3E}">
        <p14:creationId xmlns:p14="http://schemas.microsoft.com/office/powerpoint/2010/main" val="5601414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517891"/>
            <a:ext cx="7772400" cy="1362075"/>
          </a:xfrm>
        </p:spPr>
        <p:txBody>
          <a:bodyPr>
            <a:normAutofit fontScale="90000"/>
          </a:bodyPr>
          <a:lstStyle/>
          <a:p>
            <a:r>
              <a:rPr lang="en-US" dirty="0" smtClean="0"/>
              <a:t>(1) </a:t>
            </a:r>
            <a:r>
              <a:rPr lang="en-US" dirty="0" err="1" smtClean="0"/>
              <a:t>Gyphosate</a:t>
            </a:r>
            <a:r>
              <a:rPr lang="en-US" dirty="0" smtClean="0"/>
              <a:t>: causes Nutrient Depletions &amp; increases oxalate burden</a:t>
            </a:r>
            <a:endParaRPr lang="en-US" dirty="0"/>
          </a:p>
        </p:txBody>
      </p:sp>
      <p:sp>
        <p:nvSpPr>
          <p:cNvPr id="3" name="Text Placeholder 2"/>
          <p:cNvSpPr>
            <a:spLocks noGrp="1"/>
          </p:cNvSpPr>
          <p:nvPr>
            <p:ph type="body" idx="1"/>
          </p:nvPr>
        </p:nvSpPr>
        <p:spPr>
          <a:xfrm>
            <a:off x="722313" y="1949574"/>
            <a:ext cx="7772400" cy="1500187"/>
          </a:xfrm>
        </p:spPr>
        <p:txBody>
          <a:bodyPr>
            <a:normAutofit/>
          </a:bodyPr>
          <a:lstStyle/>
          <a:p>
            <a:r>
              <a:rPr lang="en-US" dirty="0" smtClean="0"/>
              <a:t>Ingested glyphosate depletes specific nutrient cofactors required for enzyme, </a:t>
            </a:r>
            <a:r>
              <a:rPr lang="en-US" dirty="0"/>
              <a:t>carrier </a:t>
            </a:r>
            <a:r>
              <a:rPr lang="en-US" dirty="0" smtClean="0"/>
              <a:t>protein </a:t>
            </a:r>
            <a:r>
              <a:rPr lang="en-US" dirty="0"/>
              <a:t>and </a:t>
            </a:r>
            <a:r>
              <a:rPr lang="en-US" dirty="0" smtClean="0"/>
              <a:t>receptors function.  For example, ingested </a:t>
            </a:r>
            <a:r>
              <a:rPr lang="en-US" dirty="0"/>
              <a:t>glyphosate </a:t>
            </a:r>
            <a:r>
              <a:rPr lang="en-US" dirty="0" smtClean="0"/>
              <a:t>-&gt; </a:t>
            </a:r>
            <a:r>
              <a:rPr lang="en-US" dirty="0" err="1" smtClean="0"/>
              <a:t>glyoxylate</a:t>
            </a:r>
            <a:r>
              <a:rPr lang="en-US" dirty="0" smtClean="0"/>
              <a:t> -&gt; oxalate depletes the active form of Vitamin B6 (P5P) and </a:t>
            </a:r>
            <a:r>
              <a:rPr lang="en-US" dirty="0" err="1" smtClean="0"/>
              <a:t>Mn</a:t>
            </a:r>
            <a:r>
              <a:rPr lang="en-US" dirty="0" smtClean="0"/>
              <a:t>.</a:t>
            </a:r>
            <a:endParaRPr lang="en-US" dirty="0"/>
          </a:p>
        </p:txBody>
      </p:sp>
    </p:spTree>
    <p:extLst>
      <p:ext uri="{BB962C8B-B14F-4D97-AF65-F5344CB8AC3E}">
        <p14:creationId xmlns:p14="http://schemas.microsoft.com/office/powerpoint/2010/main" val="409635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yphos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19095504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40"/>
            <a:ext cx="8229600" cy="815974"/>
          </a:xfrm>
          <a:ln/>
        </p:spPr>
        <p:txBody>
          <a:bodyPr/>
          <a:lstStyle/>
          <a:p>
            <a:r>
              <a:rPr lang="en-US" sz="3900" dirty="0" smtClean="0"/>
              <a:t>What </a:t>
            </a:r>
            <a:r>
              <a:rPr lang="en-US" sz="3900" dirty="0"/>
              <a:t>i</a:t>
            </a:r>
            <a:r>
              <a:rPr lang="en-US" sz="3900" dirty="0" smtClean="0"/>
              <a:t>s an Oxalate? </a:t>
            </a:r>
            <a:endParaRPr lang="en-US" sz="3900" dirty="0"/>
          </a:p>
        </p:txBody>
      </p:sp>
      <p:sp>
        <p:nvSpPr>
          <p:cNvPr id="6146" name="Rectangle 2"/>
          <p:cNvSpPr>
            <a:spLocks noGrp="1" noChangeArrowheads="1"/>
          </p:cNvSpPr>
          <p:nvPr>
            <p:ph type="body" idx="1"/>
          </p:nvPr>
        </p:nvSpPr>
        <p:spPr>
          <a:xfrm>
            <a:off x="356086" y="1090613"/>
            <a:ext cx="8071290" cy="4416359"/>
          </a:xfrm>
          <a:ln/>
        </p:spPr>
        <p:txBody>
          <a:bodyPr>
            <a:normAutofit/>
          </a:bodyPr>
          <a:lstStyle/>
          <a:p>
            <a:pPr marL="704850" lvl="1"/>
            <a:r>
              <a:rPr lang="en-US" sz="1400" dirty="0"/>
              <a:t>What is an Oxalate</a:t>
            </a:r>
            <a:r>
              <a:rPr lang="en-US" sz="1400" dirty="0" smtClean="0"/>
              <a:t>?</a:t>
            </a:r>
          </a:p>
          <a:p>
            <a:pPr marL="704850" lvl="1"/>
            <a:r>
              <a:rPr lang="en-US" sz="1400" dirty="0"/>
              <a:t>	</a:t>
            </a:r>
            <a:r>
              <a:rPr lang="en-US" sz="1400" dirty="0" smtClean="0"/>
              <a:t>	Organic acids</a:t>
            </a:r>
            <a:endParaRPr lang="en-US" sz="1400" dirty="0"/>
          </a:p>
          <a:p>
            <a:pPr marL="704850" lvl="1"/>
            <a:r>
              <a:rPr lang="en-US" sz="1400" dirty="0" smtClean="0"/>
              <a:t>		Diet: Plant “defense system”</a:t>
            </a:r>
          </a:p>
          <a:p>
            <a:pPr marL="704850" lvl="1"/>
            <a:r>
              <a:rPr lang="en-US" sz="1400" dirty="0" smtClean="0"/>
              <a:t>		Fungus: </a:t>
            </a:r>
            <a:r>
              <a:rPr lang="en-US" sz="1400" dirty="0" err="1" smtClean="0"/>
              <a:t>Aspergillus</a:t>
            </a:r>
            <a:r>
              <a:rPr lang="en-US" sz="1400" dirty="0" smtClean="0"/>
              <a:t>, Candida</a:t>
            </a:r>
          </a:p>
          <a:p>
            <a:pPr marL="704850" lvl="1"/>
            <a:r>
              <a:rPr lang="en-US" sz="1400" dirty="0" smtClean="0"/>
              <a:t>		Human metabolism</a:t>
            </a:r>
            <a:endParaRPr lang="en-US" sz="600" dirty="0" smtClean="0"/>
          </a:p>
          <a:p>
            <a:pPr marL="419100" lvl="1" indent="0">
              <a:buNone/>
            </a:pPr>
            <a:endParaRPr lang="en-US" sz="1400" dirty="0" smtClean="0"/>
          </a:p>
          <a:p>
            <a:pPr marL="704850" lvl="1"/>
            <a:r>
              <a:rPr lang="en-US" sz="1400" dirty="0" smtClean="0"/>
              <a:t>Can cause kidney stones</a:t>
            </a:r>
          </a:p>
          <a:p>
            <a:pPr marL="704850" lvl="1">
              <a:spcAft>
                <a:spcPts val="400"/>
              </a:spcAft>
            </a:pPr>
            <a:r>
              <a:rPr lang="en-US" sz="1400" dirty="0"/>
              <a:t>In addition to kidney stones…</a:t>
            </a:r>
          </a:p>
          <a:p>
            <a:pPr marL="704850" lvl="1">
              <a:spcAft>
                <a:spcPts val="400"/>
              </a:spcAft>
            </a:pPr>
            <a:r>
              <a:rPr lang="en-US" sz="1400" dirty="0"/>
              <a:t>Connection with autism </a:t>
            </a:r>
          </a:p>
          <a:p>
            <a:pPr marL="1104900" lvl="2">
              <a:spcAft>
                <a:spcPts val="400"/>
              </a:spcAft>
            </a:pPr>
            <a:r>
              <a:rPr lang="en-US" sz="1400" dirty="0"/>
              <a:t>84% of the children on the autistic spectrum had oxalate values outside the normal range (mean ± 2 </a:t>
            </a:r>
            <a:r>
              <a:rPr lang="en-US" sz="1400" dirty="0" err="1"/>
              <a:t>sd</a:t>
            </a:r>
            <a:r>
              <a:rPr lang="en-US" sz="1400" dirty="0"/>
              <a:t>)</a:t>
            </a:r>
          </a:p>
          <a:p>
            <a:pPr marL="1104900" lvl="2">
              <a:spcAft>
                <a:spcPts val="400"/>
              </a:spcAft>
            </a:pPr>
            <a:r>
              <a:rPr lang="en-US" sz="1400" dirty="0" err="1"/>
              <a:t>Vit</a:t>
            </a:r>
            <a:r>
              <a:rPr lang="en-US" sz="1400" dirty="0"/>
              <a:t> B6 depletion-&gt; CBS impact-&gt;high sulfur and/or ammonia; low glutathione</a:t>
            </a:r>
          </a:p>
          <a:p>
            <a:pPr marL="1104900" lvl="2">
              <a:spcAft>
                <a:spcPts val="400"/>
              </a:spcAft>
            </a:pPr>
            <a:r>
              <a:rPr lang="en-US" sz="1200" dirty="0">
                <a:hlinkClick r:id="rId2"/>
              </a:rPr>
              <a:t>http://www.greatplainslaboratory.com/home/eng/oxalates.asp</a:t>
            </a:r>
            <a:endParaRPr lang="en-US" sz="1200" dirty="0"/>
          </a:p>
          <a:p>
            <a:pPr marL="704850" lvl="1">
              <a:spcAft>
                <a:spcPts val="400"/>
              </a:spcAft>
            </a:pPr>
            <a:r>
              <a:rPr lang="en-US" sz="1400" dirty="0"/>
              <a:t>Connection with vulvar pain (</a:t>
            </a:r>
            <a:r>
              <a:rPr lang="en-US" sz="1400" dirty="0" err="1"/>
              <a:t>vulvodynia</a:t>
            </a:r>
            <a:r>
              <a:rPr lang="en-US" sz="1400" dirty="0"/>
              <a:t>)</a:t>
            </a:r>
          </a:p>
          <a:p>
            <a:pPr marL="1104900" lvl="2">
              <a:spcAft>
                <a:spcPts val="400"/>
              </a:spcAft>
            </a:pPr>
            <a:r>
              <a:rPr lang="en-US" sz="1200" dirty="0">
                <a:hlinkClick r:id="rId3"/>
              </a:rPr>
              <a:t>http://www.vulvarpainfoundation.org/Low_oxa-late_treatment.htm</a:t>
            </a:r>
            <a:endParaRPr lang="en-US" sz="1200" dirty="0"/>
          </a:p>
          <a:p>
            <a:pPr marL="704850" lvl="1"/>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352" y="1234322"/>
            <a:ext cx="3184113" cy="215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round/>
                <a:headEnd/>
                <a:tailEnd/>
              </a14:hiddenLine>
            </a:ext>
          </a:extLst>
        </p:spPr>
      </p:pic>
      <p:sp>
        <p:nvSpPr>
          <p:cNvPr id="6149" name="Rectangle 5"/>
          <p:cNvSpPr>
            <a:spLocks/>
          </p:cNvSpPr>
          <p:nvPr/>
        </p:nvSpPr>
        <p:spPr bwMode="auto">
          <a:xfrm>
            <a:off x="1905000" y="6096001"/>
            <a:ext cx="4787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200" u="sng" dirty="0">
                <a:solidFill>
                  <a:schemeClr val="tx1"/>
                </a:solidFill>
                <a:ea typeface="ＭＳ Ｐゴシック" charset="0"/>
                <a:cs typeface="Gill Sans" charset="0"/>
                <a:hlinkClick r:id="rId5"/>
              </a:rPr>
              <a:t>https://www2.cpfs.mpg.de/web/forschung/forschproj/biomi/biogr.aspx?action=PrintView</a:t>
            </a:r>
            <a:endParaRPr lang="en-US" sz="1200" u="sng" dirty="0">
              <a:solidFill>
                <a:schemeClr val="tx1"/>
              </a:solidFill>
              <a:ea typeface="ＭＳ Ｐゴシック" charset="0"/>
              <a:cs typeface="Gill Sans" charset="0"/>
            </a:endParaRPr>
          </a:p>
        </p:txBody>
      </p:sp>
      <p:sp>
        <p:nvSpPr>
          <p:cNvPr id="4" name="Slide Number Placeholder 3"/>
          <p:cNvSpPr>
            <a:spLocks noGrp="1"/>
          </p:cNvSpPr>
          <p:nvPr>
            <p:ph type="sldNum" sz="quarter" idx="12"/>
          </p:nvPr>
        </p:nvSpPr>
        <p:spPr/>
        <p:txBody>
          <a:bodyPr/>
          <a:lstStyle/>
          <a:p>
            <a:fld id="{AB735C2C-FFE1-404D-A64B-75574382EF1F}" type="slidenum">
              <a:rPr lang="en-US" smtClean="0"/>
              <a:t>5</a:t>
            </a:fld>
            <a:endParaRPr lang="en-US"/>
          </a:p>
        </p:txBody>
      </p:sp>
    </p:spTree>
    <p:extLst>
      <p:ext uri="{BB962C8B-B14F-4D97-AF65-F5344CB8AC3E}">
        <p14:creationId xmlns:p14="http://schemas.microsoft.com/office/powerpoint/2010/main" val="41955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ln/>
        </p:spPr>
        <p:txBody>
          <a:bodyPr/>
          <a:lstStyle/>
          <a:p>
            <a:r>
              <a:rPr lang="en-US" dirty="0"/>
              <a:t>Why Should I Care about Oxalates? </a:t>
            </a:r>
          </a:p>
        </p:txBody>
      </p:sp>
      <p:sp>
        <p:nvSpPr>
          <p:cNvPr id="7171" name="Rectangle 3"/>
          <p:cNvSpPr>
            <a:spLocks noGrp="1" noChangeArrowheads="1"/>
          </p:cNvSpPr>
          <p:nvPr>
            <p:ph type="body" idx="1"/>
          </p:nvPr>
        </p:nvSpPr>
        <p:spPr>
          <a:xfrm>
            <a:off x="80085" y="1256427"/>
            <a:ext cx="5372100" cy="5601574"/>
          </a:xfrm>
          <a:ln/>
        </p:spPr>
        <p:txBody>
          <a:bodyPr>
            <a:normAutofit fontScale="77500" lnSpcReduction="20000"/>
          </a:bodyPr>
          <a:lstStyle/>
          <a:p>
            <a:pPr marL="704850" lvl="1"/>
            <a:r>
              <a:rPr lang="en-US" dirty="0" smtClean="0"/>
              <a:t>Leaky Gut; oxalates can travel into tissues</a:t>
            </a:r>
            <a:endParaRPr lang="en-US" dirty="0"/>
          </a:p>
          <a:p>
            <a:pPr marL="1104900" lvl="2"/>
            <a:r>
              <a:rPr lang="en-US" dirty="0" smtClean="0"/>
              <a:t>May form crystals in </a:t>
            </a:r>
            <a:r>
              <a:rPr lang="en-US" dirty="0"/>
              <a:t>the heart, bone, </a:t>
            </a:r>
            <a:r>
              <a:rPr lang="en-US" dirty="0" smtClean="0"/>
              <a:t>brain, kidney (stones) </a:t>
            </a:r>
            <a:endParaRPr lang="en-US" dirty="0"/>
          </a:p>
          <a:p>
            <a:pPr marL="704850" lvl="1"/>
            <a:r>
              <a:rPr lang="en-US" dirty="0" smtClean="0"/>
              <a:t>Inhibit glycolysis</a:t>
            </a:r>
          </a:p>
          <a:p>
            <a:pPr marL="1104900" lvl="2"/>
            <a:r>
              <a:rPr lang="en-US" dirty="0" smtClean="0"/>
              <a:t>Impairs carb metabolism to </a:t>
            </a:r>
            <a:r>
              <a:rPr lang="en-US" b="1" dirty="0" smtClean="0"/>
              <a:t>Acetyl CoA -&gt; Krebs</a:t>
            </a:r>
            <a:endParaRPr lang="en-US" dirty="0" smtClean="0"/>
          </a:p>
          <a:p>
            <a:pPr marL="704850" lvl="1"/>
            <a:r>
              <a:rPr lang="en-US" b="1" dirty="0"/>
              <a:t>Vitamin B6 </a:t>
            </a:r>
            <a:r>
              <a:rPr lang="en-US" dirty="0"/>
              <a:t>is a cofactor for one of </a:t>
            </a:r>
            <a:r>
              <a:rPr lang="en-US" dirty="0" smtClean="0"/>
              <a:t>the primary </a:t>
            </a:r>
            <a:r>
              <a:rPr lang="en-US" dirty="0"/>
              <a:t>enzymes that degrade oxalate in the </a:t>
            </a:r>
            <a:r>
              <a:rPr lang="en-US" dirty="0" smtClean="0"/>
              <a:t>body, so it can become depleted in the presence of high oxalates.</a:t>
            </a:r>
          </a:p>
          <a:p>
            <a:pPr marL="1104900" lvl="2"/>
            <a:r>
              <a:rPr lang="en-US" dirty="0" err="1" smtClean="0"/>
              <a:t>Vit</a:t>
            </a:r>
            <a:r>
              <a:rPr lang="en-US" dirty="0" smtClean="0"/>
              <a:t> B6 is key to making neurotransmitters</a:t>
            </a:r>
          </a:p>
          <a:p>
            <a:pPr marL="1104900" lvl="2"/>
            <a:r>
              <a:rPr lang="en-US" dirty="0" smtClean="0"/>
              <a:t>Oxalates (2-) also bond with:</a:t>
            </a:r>
          </a:p>
          <a:p>
            <a:pPr marL="1562100" lvl="3"/>
            <a:r>
              <a:rPr lang="en-US" dirty="0"/>
              <a:t>M</a:t>
            </a:r>
            <a:r>
              <a:rPr lang="en-US" dirty="0" smtClean="0"/>
              <a:t>inerals (</a:t>
            </a:r>
            <a:r>
              <a:rPr lang="en-US" b="1" dirty="0" err="1" smtClean="0"/>
              <a:t>Mn</a:t>
            </a:r>
            <a:r>
              <a:rPr lang="en-US" dirty="0" smtClean="0"/>
              <a:t>, </a:t>
            </a:r>
            <a:r>
              <a:rPr lang="en-US" b="1" dirty="0" err="1" smtClean="0"/>
              <a:t>Ca</a:t>
            </a:r>
            <a:r>
              <a:rPr lang="en-US" b="1" dirty="0" smtClean="0"/>
              <a:t>, Zn</a:t>
            </a:r>
            <a:r>
              <a:rPr lang="en-US" dirty="0" smtClean="0"/>
              <a:t>) preventing their absorption </a:t>
            </a:r>
          </a:p>
          <a:p>
            <a:pPr marL="1562100" lvl="3"/>
            <a:r>
              <a:rPr lang="en-US" b="1" dirty="0" smtClean="0"/>
              <a:t>Hg &amp; </a:t>
            </a:r>
            <a:r>
              <a:rPr lang="en-US" b="1" dirty="0" err="1" smtClean="0"/>
              <a:t>Pb</a:t>
            </a:r>
            <a:r>
              <a:rPr lang="en-US" b="1" dirty="0" smtClean="0"/>
              <a:t> </a:t>
            </a:r>
            <a:r>
              <a:rPr lang="en-US" dirty="0" smtClean="0"/>
              <a:t>preventing their release</a:t>
            </a:r>
          </a:p>
          <a:p>
            <a:pPr marL="1104900" lvl="2"/>
            <a:r>
              <a:rPr lang="en-US" sz="1500" dirty="0">
                <a:hlinkClick r:id="rId2"/>
              </a:rPr>
              <a:t>http://www.greatplainslaboratory.com/home/eng/oxalates.asp</a:t>
            </a:r>
            <a:endParaRPr lang="en-US" sz="1500" dirty="0"/>
          </a:p>
          <a:p>
            <a:pPr marL="1104900" lvl="2"/>
            <a:r>
              <a:rPr lang="en-US" sz="1800" dirty="0" err="1" smtClean="0"/>
              <a:t>Mn</a:t>
            </a:r>
            <a:r>
              <a:rPr lang="en-US" sz="1800" dirty="0" smtClean="0"/>
              <a:t> is </a:t>
            </a:r>
            <a:r>
              <a:rPr lang="en-US" sz="1800" dirty="0"/>
              <a:t>key to </a:t>
            </a:r>
            <a:r>
              <a:rPr lang="en-US" sz="1800" dirty="0" smtClean="0"/>
              <a:t>SOD function, and quenching </a:t>
            </a:r>
            <a:r>
              <a:rPr lang="en-US" sz="1800" dirty="0"/>
              <a:t>oxidative </a:t>
            </a:r>
            <a:r>
              <a:rPr lang="en-US" sz="1800" dirty="0" smtClean="0"/>
              <a:t>stress at mitochondrial level; heart, muscles, digestion</a:t>
            </a:r>
          </a:p>
          <a:p>
            <a:pPr marL="1562100" lvl="3"/>
            <a:r>
              <a:rPr lang="en-US" sz="1400" dirty="0" smtClean="0"/>
              <a:t>Congestive heart failure</a:t>
            </a:r>
          </a:p>
          <a:p>
            <a:pPr marL="1562100" lvl="3"/>
            <a:r>
              <a:rPr lang="en-US" sz="1400" dirty="0" smtClean="0"/>
              <a:t>Heartburn</a:t>
            </a:r>
            <a:endParaRPr lang="en-US" sz="1400" dirty="0"/>
          </a:p>
          <a:p>
            <a:pPr marL="704850" lvl="1"/>
            <a:endParaRPr lang="en-US" sz="2400"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l="2800" t="1613" r="400" b="16774"/>
          <a:stretch>
            <a:fillRect/>
          </a:stretch>
        </p:blipFill>
        <p:spPr bwMode="auto">
          <a:xfrm>
            <a:off x="5575300" y="2070101"/>
            <a:ext cx="30734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round/>
                <a:headEnd/>
                <a:tailEnd/>
              </a14:hiddenLine>
            </a:ext>
          </a:extLst>
        </p:spPr>
      </p:pic>
      <p:sp>
        <p:nvSpPr>
          <p:cNvPr id="4" name="Slide Number Placeholder 3"/>
          <p:cNvSpPr>
            <a:spLocks noGrp="1"/>
          </p:cNvSpPr>
          <p:nvPr>
            <p:ph type="sldNum" sz="quarter" idx="12"/>
          </p:nvPr>
        </p:nvSpPr>
        <p:spPr/>
        <p:txBody>
          <a:bodyPr/>
          <a:lstStyle/>
          <a:p>
            <a:fld id="{AB735C2C-FFE1-404D-A64B-75574382EF1F}" type="slidenum">
              <a:rPr lang="en-US" smtClean="0"/>
              <a:t>6</a:t>
            </a:fld>
            <a:endParaRPr lang="en-US"/>
          </a:p>
        </p:txBody>
      </p:sp>
    </p:spTree>
    <p:extLst>
      <p:ext uri="{BB962C8B-B14F-4D97-AF65-F5344CB8AC3E}">
        <p14:creationId xmlns:p14="http://schemas.microsoft.com/office/powerpoint/2010/main" val="41791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ln/>
        </p:spPr>
        <p:txBody>
          <a:bodyPr>
            <a:normAutofit fontScale="90000"/>
          </a:bodyPr>
          <a:lstStyle/>
          <a:p>
            <a:r>
              <a:rPr lang="en-US" sz="3600" dirty="0" smtClean="0"/>
              <a:t>Indications of High </a:t>
            </a:r>
            <a:r>
              <a:rPr lang="en-US" sz="3600" dirty="0"/>
              <a:t>G</a:t>
            </a:r>
            <a:r>
              <a:rPr lang="en-US" sz="3600" dirty="0" smtClean="0"/>
              <a:t>lyphosate </a:t>
            </a:r>
            <a:r>
              <a:rPr lang="en-US" sz="3600" dirty="0"/>
              <a:t>-&gt; </a:t>
            </a:r>
            <a:r>
              <a:rPr lang="en-US" sz="3600" dirty="0" err="1" smtClean="0"/>
              <a:t>Glyoxylate</a:t>
            </a:r>
            <a:r>
              <a:rPr lang="en-US" sz="3600" dirty="0" smtClean="0"/>
              <a:t> </a:t>
            </a:r>
            <a:r>
              <a:rPr lang="en-US" sz="3600" dirty="0"/>
              <a:t>-&gt; </a:t>
            </a:r>
            <a:r>
              <a:rPr lang="en-US" sz="3600" dirty="0" smtClean="0"/>
              <a:t>Oxalate </a:t>
            </a:r>
            <a:endParaRPr lang="en-US" sz="3600" dirty="0"/>
          </a:p>
        </p:txBody>
      </p:sp>
      <p:sp>
        <p:nvSpPr>
          <p:cNvPr id="8194" name="Rectangle 2"/>
          <p:cNvSpPr>
            <a:spLocks noGrp="1" noChangeArrowheads="1"/>
          </p:cNvSpPr>
          <p:nvPr>
            <p:ph type="body" idx="1"/>
          </p:nvPr>
        </p:nvSpPr>
        <p:spPr>
          <a:xfrm>
            <a:off x="304800" y="1295400"/>
            <a:ext cx="8610600" cy="5410200"/>
          </a:xfrm>
          <a:ln/>
        </p:spPr>
        <p:txBody>
          <a:bodyPr>
            <a:normAutofit lnSpcReduction="10000"/>
          </a:bodyPr>
          <a:lstStyle/>
          <a:p>
            <a:pPr marL="704850" lvl="1">
              <a:spcBef>
                <a:spcPct val="0"/>
              </a:spcBef>
              <a:spcAft>
                <a:spcPts val="1000"/>
              </a:spcAft>
            </a:pPr>
            <a:r>
              <a:rPr lang="en-US" sz="2400" dirty="0" smtClean="0"/>
              <a:t>High GI yeast  (e.g., high Arabinose) </a:t>
            </a:r>
            <a:endParaRPr lang="en-US" sz="2400" dirty="0"/>
          </a:p>
          <a:p>
            <a:pPr marL="1104900" lvl="2">
              <a:spcBef>
                <a:spcPct val="0"/>
              </a:spcBef>
              <a:spcAft>
                <a:spcPts val="1000"/>
              </a:spcAft>
            </a:pPr>
            <a:r>
              <a:rPr lang="en-US" dirty="0" smtClean="0"/>
              <a:t>Possible low </a:t>
            </a:r>
            <a:r>
              <a:rPr lang="en-US" dirty="0"/>
              <a:t>Lactobacillus when oxalates </a:t>
            </a:r>
            <a:r>
              <a:rPr lang="en-US" dirty="0" smtClean="0"/>
              <a:t>excessive</a:t>
            </a:r>
            <a:endParaRPr lang="en-US" dirty="0"/>
          </a:p>
          <a:p>
            <a:pPr marL="704850" lvl="1">
              <a:spcBef>
                <a:spcPct val="0"/>
              </a:spcBef>
              <a:spcAft>
                <a:spcPts val="1000"/>
              </a:spcAft>
            </a:pPr>
            <a:r>
              <a:rPr lang="en-US" sz="2400" dirty="0" smtClean="0"/>
              <a:t>Low Vitamin B6 </a:t>
            </a:r>
          </a:p>
          <a:p>
            <a:pPr marL="1104900" lvl="2">
              <a:spcBef>
                <a:spcPct val="0"/>
              </a:spcBef>
              <a:spcAft>
                <a:spcPts val="1000"/>
              </a:spcAft>
            </a:pPr>
            <a:r>
              <a:rPr lang="en-US" dirty="0" smtClean="0"/>
              <a:t>Nutrient Cofactor required for oxalate degrading enzymes, but also for neurotransmitter production</a:t>
            </a:r>
          </a:p>
          <a:p>
            <a:pPr marL="1562100" lvl="3">
              <a:spcBef>
                <a:spcPct val="0"/>
              </a:spcBef>
              <a:spcAft>
                <a:spcPts val="1000"/>
              </a:spcAft>
            </a:pPr>
            <a:r>
              <a:rPr lang="en-US" i="1" dirty="0" smtClean="0"/>
              <a:t>Lysine required for P5P docking and activation </a:t>
            </a:r>
          </a:p>
          <a:p>
            <a:pPr marL="704850" lvl="1">
              <a:spcBef>
                <a:spcPct val="0"/>
              </a:spcBef>
              <a:spcAft>
                <a:spcPts val="1000"/>
              </a:spcAft>
            </a:pPr>
            <a:r>
              <a:rPr lang="en-US" sz="2400" dirty="0" smtClean="0"/>
              <a:t>Low Vitamin C (oxidizes to oxalates). </a:t>
            </a:r>
            <a:r>
              <a:rPr lang="en-US" sz="2400" dirty="0" err="1" smtClean="0"/>
              <a:t>Vit</a:t>
            </a:r>
            <a:r>
              <a:rPr lang="en-US" sz="2400" dirty="0" smtClean="0"/>
              <a:t> C is one of our antioxidants.</a:t>
            </a:r>
          </a:p>
          <a:p>
            <a:pPr marL="1104900" lvl="2">
              <a:spcBef>
                <a:spcPct val="0"/>
              </a:spcBef>
              <a:spcAft>
                <a:spcPts val="1000"/>
              </a:spcAft>
            </a:pPr>
            <a:r>
              <a:rPr lang="en-US" dirty="0" smtClean="0"/>
              <a:t>In the presence of high free Cu and/or Fe</a:t>
            </a:r>
          </a:p>
          <a:p>
            <a:pPr marL="704850" lvl="1">
              <a:spcBef>
                <a:spcPct val="0"/>
              </a:spcBef>
              <a:spcAft>
                <a:spcPts val="1000"/>
              </a:spcAft>
            </a:pPr>
            <a:r>
              <a:rPr lang="en-US" sz="2400" dirty="0" smtClean="0"/>
              <a:t>Low Zn (bounded-up by oxalates)  Zn is required for many enzymatic functions; GI enzymes, Neurotransmitter enzymes, </a:t>
            </a:r>
            <a:r>
              <a:rPr lang="en-US" sz="2400" dirty="0" err="1" smtClean="0"/>
              <a:t>Sulfation</a:t>
            </a:r>
            <a:r>
              <a:rPr lang="en-US" sz="2400" dirty="0" smtClean="0"/>
              <a:t> enzymes, etc.</a:t>
            </a:r>
          </a:p>
          <a:p>
            <a:pPr marL="704850" lvl="1">
              <a:spcBef>
                <a:spcPct val="0"/>
              </a:spcBef>
              <a:spcAft>
                <a:spcPts val="1000"/>
              </a:spcAft>
            </a:pPr>
            <a:r>
              <a:rPr lang="en-US" sz="2400" dirty="0" smtClean="0"/>
              <a:t>Low Manganese (</a:t>
            </a:r>
            <a:r>
              <a:rPr lang="en-US" sz="2400" dirty="0" err="1" smtClean="0"/>
              <a:t>Mn</a:t>
            </a:r>
            <a:r>
              <a:rPr lang="en-US" sz="2400" dirty="0" smtClean="0"/>
              <a:t>)</a:t>
            </a:r>
          </a:p>
        </p:txBody>
      </p:sp>
      <p:sp>
        <p:nvSpPr>
          <p:cNvPr id="4" name="Slide Number Placeholder 3"/>
          <p:cNvSpPr>
            <a:spLocks noGrp="1"/>
          </p:cNvSpPr>
          <p:nvPr>
            <p:ph type="sldNum" sz="quarter" idx="12"/>
          </p:nvPr>
        </p:nvSpPr>
        <p:spPr/>
        <p:txBody>
          <a:bodyPr/>
          <a:lstStyle/>
          <a:p>
            <a:fld id="{AB735C2C-FFE1-404D-A64B-75574382EF1F}" type="slidenum">
              <a:rPr lang="en-US" smtClean="0"/>
              <a:t>7</a:t>
            </a:fld>
            <a:endParaRPr lang="en-US"/>
          </a:p>
        </p:txBody>
      </p:sp>
    </p:spTree>
    <p:extLst>
      <p:ext uri="{BB962C8B-B14F-4D97-AF65-F5344CB8AC3E}">
        <p14:creationId xmlns:p14="http://schemas.microsoft.com/office/powerpoint/2010/main" val="251749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a:t>
            </a:r>
            <a:r>
              <a:rPr lang="en-US" dirty="0" err="1" smtClean="0"/>
              <a:t>Gyphosate</a:t>
            </a:r>
            <a:r>
              <a:rPr lang="en-US" dirty="0" smtClean="0"/>
              <a:t> : A negative Domino Effect</a:t>
            </a:r>
            <a:r>
              <a:rPr lang="en-US" dirty="0"/>
              <a:t> </a:t>
            </a:r>
            <a:r>
              <a:rPr lang="en-US" dirty="0" smtClean="0"/>
              <a:t>on health</a:t>
            </a:r>
            <a:endParaRPr lang="en-US" dirty="0"/>
          </a:p>
        </p:txBody>
      </p:sp>
      <p:sp>
        <p:nvSpPr>
          <p:cNvPr id="3" name="Text Placeholder 2"/>
          <p:cNvSpPr>
            <a:spLocks noGrp="1"/>
          </p:cNvSpPr>
          <p:nvPr>
            <p:ph type="body" idx="1"/>
          </p:nvPr>
        </p:nvSpPr>
        <p:spPr/>
        <p:txBody>
          <a:bodyPr>
            <a:normAutofit lnSpcReduction="10000"/>
          </a:bodyPr>
          <a:lstStyle/>
          <a:p>
            <a:r>
              <a:rPr lang="en-US" dirty="0"/>
              <a:t>Ingested glyphosate depletes specific nutrient cofactors required for enzyme, carrier protein and receptors function.  For example, ingested glyphosate depletes the active form of Vitamin B6 (P5P</a:t>
            </a:r>
            <a:r>
              <a:rPr lang="en-US" dirty="0" smtClean="0"/>
              <a:t>) and Manganese (</a:t>
            </a:r>
            <a:r>
              <a:rPr lang="en-US" dirty="0" err="1" smtClean="0"/>
              <a:t>Mn</a:t>
            </a:r>
            <a:r>
              <a:rPr lang="en-US" dirty="0" smtClean="0"/>
              <a:t>).  P5P and </a:t>
            </a:r>
            <a:r>
              <a:rPr lang="en-US" dirty="0" err="1" smtClean="0"/>
              <a:t>Mn</a:t>
            </a:r>
            <a:r>
              <a:rPr lang="en-US" dirty="0" smtClean="0"/>
              <a:t> is a required nutrient cofactor for many of the neurotransmitter enzymes.</a:t>
            </a:r>
            <a:endParaRPr lang="en-US" dirty="0"/>
          </a:p>
        </p:txBody>
      </p:sp>
    </p:spTree>
    <p:extLst>
      <p:ext uri="{BB962C8B-B14F-4D97-AF65-F5344CB8AC3E}">
        <p14:creationId xmlns:p14="http://schemas.microsoft.com/office/powerpoint/2010/main" val="591488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Domino </a:t>
            </a:r>
            <a:r>
              <a:rPr lang="en-US" sz="3600" dirty="0" smtClean="0"/>
              <a:t>Effect: </a:t>
            </a:r>
            <a:r>
              <a:rPr lang="en-US" sz="3600" dirty="0"/>
              <a:t>Example 1; There Are Many</a:t>
            </a:r>
          </a:p>
        </p:txBody>
      </p:sp>
      <p:sp>
        <p:nvSpPr>
          <p:cNvPr id="3" name="Content Placeholder 2"/>
          <p:cNvSpPr>
            <a:spLocks noGrp="1"/>
          </p:cNvSpPr>
          <p:nvPr>
            <p:ph idx="1"/>
          </p:nvPr>
        </p:nvSpPr>
        <p:spPr/>
        <p:txBody>
          <a:bodyPr>
            <a:normAutofit fontScale="62500" lnSpcReduction="20000"/>
          </a:bodyPr>
          <a:lstStyle/>
          <a:p>
            <a:pPr lvl="1"/>
            <a:r>
              <a:rPr lang="en-US" dirty="0"/>
              <a:t>G</a:t>
            </a:r>
            <a:r>
              <a:rPr lang="en-US" dirty="0" smtClean="0"/>
              <a:t>lyphosate </a:t>
            </a:r>
            <a:r>
              <a:rPr lang="en-US" dirty="0"/>
              <a:t>chelates </a:t>
            </a:r>
            <a:r>
              <a:rPr lang="en-US" dirty="0" err="1" smtClean="0"/>
              <a:t>Mn</a:t>
            </a:r>
            <a:r>
              <a:rPr lang="en-US" dirty="0" smtClean="0"/>
              <a:t> so it is not useable by </a:t>
            </a:r>
            <a:r>
              <a:rPr lang="en-US" dirty="0" err="1" smtClean="0"/>
              <a:t>Mn</a:t>
            </a:r>
            <a:r>
              <a:rPr lang="en-US" dirty="0" smtClean="0"/>
              <a:t>-dependent enzymes</a:t>
            </a:r>
          </a:p>
          <a:p>
            <a:pPr lvl="1"/>
            <a:r>
              <a:rPr lang="en-US" dirty="0" smtClean="0"/>
              <a:t>Low </a:t>
            </a:r>
            <a:r>
              <a:rPr lang="en-US" dirty="0" err="1" smtClean="0"/>
              <a:t>Mn</a:t>
            </a:r>
            <a:r>
              <a:rPr lang="en-US" dirty="0"/>
              <a:t> </a:t>
            </a:r>
            <a:r>
              <a:rPr lang="en-US" dirty="0" smtClean="0"/>
              <a:t>depletes Lactobacillus growth, which impacts immune system control</a:t>
            </a:r>
            <a:r>
              <a:rPr lang="is-IS" dirty="0" smtClean="0"/>
              <a:t>…auto-immune, cancer, fighting off viruses.</a:t>
            </a:r>
            <a:endParaRPr lang="en-US" dirty="0" smtClean="0"/>
          </a:p>
          <a:p>
            <a:pPr lvl="1"/>
            <a:r>
              <a:rPr lang="en-US" dirty="0" smtClean="0"/>
              <a:t>Low </a:t>
            </a:r>
            <a:r>
              <a:rPr lang="en-US" dirty="0" err="1" smtClean="0"/>
              <a:t>Mn</a:t>
            </a:r>
            <a:r>
              <a:rPr lang="en-US" dirty="0" smtClean="0"/>
              <a:t> cripples SOD2 (</a:t>
            </a:r>
            <a:r>
              <a:rPr lang="en-US" dirty="0" err="1" smtClean="0"/>
              <a:t>Mn</a:t>
            </a:r>
            <a:r>
              <a:rPr lang="en-US" dirty="0" smtClean="0"/>
              <a:t>-SOD) enzyme that protects our mitochondria = energy production and brain health</a:t>
            </a:r>
          </a:p>
          <a:p>
            <a:pPr lvl="1"/>
            <a:r>
              <a:rPr lang="en-US" dirty="0" smtClean="0"/>
              <a:t>Low </a:t>
            </a:r>
            <a:r>
              <a:rPr lang="en-US" dirty="0" err="1" smtClean="0"/>
              <a:t>Mn</a:t>
            </a:r>
            <a:r>
              <a:rPr lang="en-US" dirty="0" smtClean="0"/>
              <a:t> increases </a:t>
            </a:r>
            <a:r>
              <a:rPr lang="en-US" dirty="0"/>
              <a:t>oxidative stress and/or </a:t>
            </a:r>
            <a:r>
              <a:rPr lang="en-US" dirty="0" smtClean="0"/>
              <a:t>anxiety as the overloaded ammonia clearing pathway requires </a:t>
            </a:r>
            <a:r>
              <a:rPr lang="en-US" dirty="0" err="1" smtClean="0"/>
              <a:t>Mn</a:t>
            </a:r>
            <a:r>
              <a:rPr lang="en-US" dirty="0" smtClean="0"/>
              <a:t> for SOD2 to “put out the fire” of oxidative stress.</a:t>
            </a:r>
          </a:p>
          <a:p>
            <a:pPr lvl="2"/>
            <a:r>
              <a:rPr lang="en-US" dirty="0" smtClean="0"/>
              <a:t>Over-stimulated NMDA receptors -&gt; </a:t>
            </a:r>
            <a:r>
              <a:rPr lang="en-US" dirty="0" err="1" smtClean="0"/>
              <a:t>Neuropathologies</a:t>
            </a:r>
            <a:r>
              <a:rPr lang="en-US" dirty="0" smtClean="0"/>
              <a:t> (e.g., AD, Autism)</a:t>
            </a:r>
          </a:p>
          <a:p>
            <a:pPr lvl="1"/>
            <a:r>
              <a:rPr lang="en-US" dirty="0"/>
              <a:t>Cascade effect as BH4 is depleted when addressing impacts of glyphosate and clearing ammonia from “stressed” pathway, as well as </a:t>
            </a:r>
            <a:r>
              <a:rPr lang="en-US" dirty="0" smtClean="0"/>
              <a:t>arginine </a:t>
            </a:r>
            <a:r>
              <a:rPr lang="en-US" dirty="0" smtClean="0">
                <a:sym typeface="Wingdings"/>
              </a:rPr>
              <a:t> excessive ammonia</a:t>
            </a:r>
            <a:endParaRPr lang="en-US" dirty="0" smtClean="0"/>
          </a:p>
          <a:p>
            <a:pPr lvl="1"/>
            <a:r>
              <a:rPr lang="en-US" dirty="0" smtClean="0"/>
              <a:t>Neurotransmitter levels impacted by low BH4. Dopamine, Nor-</a:t>
            </a:r>
            <a:r>
              <a:rPr lang="en-US" dirty="0" err="1" smtClean="0"/>
              <a:t>epi</a:t>
            </a:r>
            <a:r>
              <a:rPr lang="en-US" dirty="0" smtClean="0"/>
              <a:t>, </a:t>
            </a:r>
            <a:r>
              <a:rPr lang="en-US" dirty="0" err="1" smtClean="0"/>
              <a:t>Epi</a:t>
            </a:r>
            <a:r>
              <a:rPr lang="en-US" dirty="0" smtClean="0"/>
              <a:t> and Serotonin require BH4 for their production.</a:t>
            </a:r>
          </a:p>
          <a:p>
            <a:pPr lvl="2"/>
            <a:r>
              <a:rPr lang="en-US" dirty="0" smtClean="0"/>
              <a:t>Vicious cycle </a:t>
            </a:r>
            <a:r>
              <a:rPr lang="en-US" dirty="0" err="1" smtClean="0"/>
              <a:t>wrt</a:t>
            </a:r>
            <a:r>
              <a:rPr lang="en-US" dirty="0" smtClean="0"/>
              <a:t> neurotransmitter production</a:t>
            </a:r>
          </a:p>
          <a:p>
            <a:pPr lvl="2"/>
            <a:r>
              <a:rPr lang="en-US" dirty="0" smtClean="0"/>
              <a:t>Prozac?</a:t>
            </a:r>
            <a:endParaRPr lang="en-US" dirty="0"/>
          </a:p>
        </p:txBody>
      </p:sp>
    </p:spTree>
    <p:extLst>
      <p:ext uri="{BB962C8B-B14F-4D97-AF65-F5344CB8AC3E}">
        <p14:creationId xmlns:p14="http://schemas.microsoft.com/office/powerpoint/2010/main" val="162932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12695</TotalTime>
  <Words>1728</Words>
  <Application>Microsoft Macintosh PowerPoint</Application>
  <PresentationFormat>On-screen Show (4:3)</PresentationFormat>
  <Paragraphs>203</Paragraphs>
  <Slides>22</Slides>
  <Notes>6</Notes>
  <HiddenSlides>6</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Impacts of Glyphosate on Our Biochemistry and DNA Expression</vt:lpstr>
      <vt:lpstr>Impacts of Glyphosate Due To:</vt:lpstr>
      <vt:lpstr>(1) Gyphosate: causes Nutrient Depletions &amp; increases oxalate burden</vt:lpstr>
      <vt:lpstr>PowerPoint Presentation</vt:lpstr>
      <vt:lpstr>What is an Oxalate? </vt:lpstr>
      <vt:lpstr>Why Should I Care about Oxalates? </vt:lpstr>
      <vt:lpstr>Indications of High Glyphosate -&gt; Glyoxylate -&gt; Oxalate </vt:lpstr>
      <vt:lpstr>(2) Gyphosate : A negative Domino Effect on health</vt:lpstr>
      <vt:lpstr>Domino Effect: Example 1; There Are Many</vt:lpstr>
      <vt:lpstr>Domino Effect: Example 2; Impacts due to Chelation of Fe </vt:lpstr>
      <vt:lpstr>Domino Effect: Example 3; Sulfate Anion Transporter 1 (aka gene SLC26A1) Impact</vt:lpstr>
      <vt:lpstr>What My Clients Report</vt:lpstr>
      <vt:lpstr>(3) Gyphosate : Resulting proteins/enzymes are mis-folded and dysfunctional </vt:lpstr>
      <vt:lpstr>Glyphosate: Synthetic Amino Acid</vt:lpstr>
      <vt:lpstr>(4) Gyphosate : negative impacts to genetic expression via epigenome </vt:lpstr>
      <vt:lpstr>Our Genes Have Not Changed These Past Few Generations, So What the Heck is Going On?</vt:lpstr>
      <vt:lpstr>Epigenome: What is It?</vt:lpstr>
      <vt:lpstr>Epigenome</vt:lpstr>
      <vt:lpstr>Epigenome</vt:lpstr>
      <vt:lpstr>PowerPoint Presentation</vt:lpstr>
      <vt:lpstr>Glyphosate -&gt; Impact to Gene Expression</vt:lpstr>
      <vt:lpstr>Example: Methylation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to Our Genome Expression Due to Glyphosate Exposure/Ingestion</dc:title>
  <dc:creator>Cynthia L. Smith</dc:creator>
  <cp:lastModifiedBy>Stephanie Seneff</cp:lastModifiedBy>
  <cp:revision>96</cp:revision>
  <dcterms:created xsi:type="dcterms:W3CDTF">2016-05-24T23:08:41Z</dcterms:created>
  <dcterms:modified xsi:type="dcterms:W3CDTF">2016-06-17T10:15:02Z</dcterms:modified>
</cp:coreProperties>
</file>