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79" r:id="rId4"/>
    <p:sldId id="284" r:id="rId5"/>
    <p:sldId id="259" r:id="rId6"/>
    <p:sldId id="273" r:id="rId7"/>
    <p:sldId id="283" r:id="rId8"/>
    <p:sldId id="285" r:id="rId9"/>
    <p:sldId id="267" r:id="rId10"/>
    <p:sldId id="257" r:id="rId11"/>
    <p:sldId id="277" r:id="rId12"/>
    <p:sldId id="263" r:id="rId13"/>
    <p:sldId id="266" r:id="rId14"/>
    <p:sldId id="265" r:id="rId15"/>
    <p:sldId id="281" r:id="rId16"/>
    <p:sldId id="280" r:id="rId17"/>
    <p:sldId id="264" r:id="rId18"/>
    <p:sldId id="261" r:id="rId19"/>
    <p:sldId id="262" r:id="rId20"/>
    <p:sldId id="282" r:id="rId21"/>
    <p:sldId id="258" r:id="rId22"/>
    <p:sldId id="276" r:id="rId23"/>
    <p:sldId id="268" r:id="rId24"/>
    <p:sldId id="271" r:id="rId25"/>
    <p:sldId id="272" r:id="rId26"/>
    <p:sldId id="275" r:id="rId27"/>
    <p:sldId id="269" r:id="rId28"/>
    <p:sldId id="270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272" autoAdjust="0"/>
  </p:normalViewPr>
  <p:slideViewPr>
    <p:cSldViewPr snapToGrid="0" snapToObjects="1">
      <p:cViewPr>
        <p:scale>
          <a:sx n="100" d="100"/>
          <a:sy n="100" d="100"/>
        </p:scale>
        <p:origin x="-2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A590-9A99-CE47-A099-78285616AD43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23340-EFA1-E14A-BF71-6BE5DF228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Sugar intake per capita in the United Kingdom from 1700 to 1978 (30, 31; E) and in the United States from 1975 to 2000 (32; 􏰏) is compared with obesity rates in the United States in non-Hispanic white men aged60–69y(17;F).Valuesfor1880-1910arebasedonstudiesconducted in male Civil War veterans aged 50–59 y (18).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Individuals with Disabilities Education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8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2015/</a:t>
            </a:r>
            <a:r>
              <a:rPr lang="en-US" dirty="0" err="1" smtClean="0"/>
              <a:t>JudyHoy</a:t>
            </a:r>
            <a:r>
              <a:rPr lang="en-US" dirty="0" smtClean="0"/>
              <a:t>/submission/figures/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DF57-4F12-8447-812E-FAD3C70D52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2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Pineal_gland_paper_2015.pdf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23340-EFA1-E14A-BF71-6BE5DF2287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Pineal_gland_paper_2015.pdf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23340-EFA1-E14A-BF71-6BE5DF2287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5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3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1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0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C57B5-CB96-D14D-A3DF-1B7DFD9B6D4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1724-3F42-D34E-8D2A-FECB3C04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Glyphosate Correlations </a:t>
            </a:r>
            <a:br>
              <a:rPr lang="en-US" b="1" smtClean="0"/>
            </a:br>
            <a:r>
              <a:rPr lang="en-US" b="1" smtClean="0"/>
              <a:t>with </a:t>
            </a:r>
            <a:r>
              <a:rPr lang="en-US" b="1" dirty="0" smtClean="0"/>
              <a:t>Disease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Stephanie </a:t>
            </a:r>
            <a:r>
              <a:rPr lang="en-US" dirty="0" smtClean="0"/>
              <a:t>Seneff</a:t>
            </a:r>
          </a:p>
          <a:p>
            <a:r>
              <a:rPr lang="en-US" dirty="0" smtClean="0"/>
              <a:t>U.S. Congressional Hearing</a:t>
            </a:r>
            <a:endParaRPr lang="en-US" dirty="0" smtClean="0"/>
          </a:p>
          <a:p>
            <a:r>
              <a:rPr lang="en-US" dirty="0" smtClean="0"/>
              <a:t>June 14,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8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Autism, Glyphosate, Vaccine Reactions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VAERS_reports_autism_aluminum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4" r="-99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87500" y="6138863"/>
            <a:ext cx="430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Collaboration with Dr. Nancy Swanson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22815" y="1591733"/>
            <a:ext cx="4198585" cy="369332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 application to corn and soy, 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6700" y="4954030"/>
            <a:ext cx="2961080" cy="369332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# Adverse Reactions in VAERS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3943" y="3448566"/>
            <a:ext cx="2518638" cy="369332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Children with Autism, US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82581" y="1961065"/>
            <a:ext cx="664119" cy="20414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98404" y="4546600"/>
            <a:ext cx="722996" cy="406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49600" y="3817898"/>
            <a:ext cx="1358900" cy="6271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1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anson_et_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37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bet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5" r="-9565"/>
          <a:stretch>
            <a:fillRect/>
          </a:stretch>
        </p:blipFill>
        <p:spPr>
          <a:xfrm>
            <a:off x="-433987" y="494194"/>
            <a:ext cx="10437828" cy="5740403"/>
          </a:xfrm>
        </p:spPr>
      </p:pic>
      <p:sp>
        <p:nvSpPr>
          <p:cNvPr id="5" name="TextBox 4"/>
          <p:cNvSpPr txBox="1"/>
          <p:nvPr/>
        </p:nvSpPr>
        <p:spPr>
          <a:xfrm>
            <a:off x="863599" y="6417733"/>
            <a:ext cx="782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14, Swanson et </a:t>
            </a:r>
            <a:r>
              <a:rPr lang="en-US" dirty="0"/>
              <a:t>al. Journal of Organic Systems 2014; 9(2):6-37.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4825" y="3090167"/>
            <a:ext cx="1466668" cy="523220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Diabetes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768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nal_dise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7" y="574842"/>
            <a:ext cx="7771504" cy="5809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3036" y="3284607"/>
            <a:ext cx="1821232" cy="830997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End stage </a:t>
            </a:r>
          </a:p>
          <a:p>
            <a:r>
              <a:rPr lang="en-US" sz="2400" dirty="0" smtClean="0"/>
              <a:t>renal disease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3599" y="6417733"/>
            <a:ext cx="782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18, Swanson et </a:t>
            </a:r>
            <a:r>
              <a:rPr lang="en-US" dirty="0"/>
              <a:t>al. Journal of Organic Systems 2014; 9(2):6-37. </a:t>
            </a:r>
          </a:p>
        </p:txBody>
      </p:sp>
    </p:spTree>
    <p:extLst>
      <p:ext uri="{BB962C8B-B14F-4D97-AF65-F5344CB8AC3E}">
        <p14:creationId xmlns:p14="http://schemas.microsoft.com/office/powerpoint/2010/main" val="242508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dder_can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" y="274638"/>
            <a:ext cx="9019384" cy="6099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6590" y="3005040"/>
            <a:ext cx="3130884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Urinary/bladder cancer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3599" y="6417733"/>
            <a:ext cx="782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, Swanson et </a:t>
            </a:r>
            <a:r>
              <a:rPr lang="en-US" dirty="0"/>
              <a:t>al. Journal of Organic Systems 2014; 9(2):6-37. </a:t>
            </a:r>
          </a:p>
        </p:txBody>
      </p:sp>
    </p:spTree>
    <p:extLst>
      <p:ext uri="{BB962C8B-B14F-4D97-AF65-F5344CB8AC3E}">
        <p14:creationId xmlns:p14="http://schemas.microsoft.com/office/powerpoint/2010/main" val="307603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stinal_inf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46100"/>
            <a:ext cx="8992224" cy="575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1965" y="3005040"/>
            <a:ext cx="2759910" cy="830997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Deaths from</a:t>
            </a:r>
          </a:p>
          <a:p>
            <a:r>
              <a:rPr lang="en-US" sz="2400" dirty="0" smtClean="0"/>
              <a:t> intestinal infection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3599" y="6417733"/>
            <a:ext cx="782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21, Swanson et </a:t>
            </a:r>
            <a:r>
              <a:rPr lang="en-US" dirty="0"/>
              <a:t>al. Journal of Organic Systems 2014; 9(2):6-37. </a:t>
            </a:r>
          </a:p>
        </p:txBody>
      </p:sp>
    </p:spTree>
    <p:extLst>
      <p:ext uri="{BB962C8B-B14F-4D97-AF65-F5344CB8AC3E}">
        <p14:creationId xmlns:p14="http://schemas.microsoft.com/office/powerpoint/2010/main" val="255914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19100"/>
            <a:ext cx="8877916" cy="599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590" y="2993830"/>
            <a:ext cx="3966410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Inflammatory Bowel Disease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3599" y="6417733"/>
            <a:ext cx="782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20, Swanson et </a:t>
            </a:r>
            <a:r>
              <a:rPr lang="en-US" dirty="0"/>
              <a:t>al. Journal of Organic Systems 2014; 9(2):6-37. </a:t>
            </a:r>
          </a:p>
        </p:txBody>
      </p:sp>
    </p:spTree>
    <p:extLst>
      <p:ext uri="{BB962C8B-B14F-4D97-AF65-F5344CB8AC3E}">
        <p14:creationId xmlns:p14="http://schemas.microsoft.com/office/powerpoint/2010/main" val="323806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yroid_can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106"/>
            <a:ext cx="8991315" cy="6186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972" y="3103296"/>
            <a:ext cx="2037036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Thyroid cancer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3599" y="6417733"/>
            <a:ext cx="782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10, Swanson et </a:t>
            </a:r>
            <a:r>
              <a:rPr lang="en-US" dirty="0"/>
              <a:t>al. Journal of Organic Systems 2014; 9(2):6-37. </a:t>
            </a:r>
          </a:p>
        </p:txBody>
      </p:sp>
    </p:spTree>
    <p:extLst>
      <p:ext uri="{BB962C8B-B14F-4D97-AF65-F5344CB8AC3E}">
        <p14:creationId xmlns:p14="http://schemas.microsoft.com/office/powerpoint/2010/main" val="96454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mentia age adjuste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24" r="-13324"/>
          <a:stretch>
            <a:fillRect/>
          </a:stretch>
        </p:blipFill>
        <p:spPr>
          <a:xfrm>
            <a:off x="-941211" y="724402"/>
            <a:ext cx="10622561" cy="5842000"/>
          </a:xfrm>
        </p:spPr>
      </p:pic>
      <p:sp>
        <p:nvSpPr>
          <p:cNvPr id="6" name="TextBox 5"/>
          <p:cNvSpPr txBox="1"/>
          <p:nvPr/>
        </p:nvSpPr>
        <p:spPr>
          <a:xfrm>
            <a:off x="1704773" y="3519985"/>
            <a:ext cx="3997157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Deaths from Senile Dementia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3599" y="6417733"/>
            <a:ext cx="782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24, Swanson et </a:t>
            </a:r>
            <a:r>
              <a:rPr lang="en-US" dirty="0"/>
              <a:t>al. Journal of Organic Systems 2014; 9(2):6-37. </a:t>
            </a:r>
          </a:p>
        </p:txBody>
      </p:sp>
    </p:spTree>
    <p:extLst>
      <p:ext uri="{BB962C8B-B14F-4D97-AF65-F5344CB8AC3E}">
        <p14:creationId xmlns:p14="http://schemas.microsoft.com/office/powerpoint/2010/main" val="239416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besit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2" r="-12972"/>
          <a:stretch>
            <a:fillRect/>
          </a:stretch>
        </p:blipFill>
        <p:spPr>
          <a:xfrm>
            <a:off x="-944271" y="0"/>
            <a:ext cx="11271290" cy="6198775"/>
          </a:xfrm>
        </p:spPr>
      </p:pic>
      <p:sp>
        <p:nvSpPr>
          <p:cNvPr id="5" name="TextBox 4"/>
          <p:cNvSpPr txBox="1"/>
          <p:nvPr/>
        </p:nvSpPr>
        <p:spPr>
          <a:xfrm>
            <a:off x="795561" y="6384035"/>
            <a:ext cx="7229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/>
              <a:t>F</a:t>
            </a:r>
            <a:r>
              <a:rPr lang="en-US" sz="2000" dirty="0" smtClean="0"/>
              <a:t>igure 13, N Swanson et al.,</a:t>
            </a:r>
            <a:r>
              <a:rPr lang="en-US" sz="2000" dirty="0"/>
              <a:t> </a:t>
            </a:r>
            <a:r>
              <a:rPr lang="en-US" sz="2000" i="1" dirty="0" smtClean="0"/>
              <a:t>Journal </a:t>
            </a:r>
            <a:r>
              <a:rPr lang="en-US" sz="2000" i="1" dirty="0"/>
              <a:t>of Organic Systems</a:t>
            </a:r>
            <a:r>
              <a:rPr lang="en-US" sz="2000" dirty="0"/>
              <a:t>, 9(2), 2014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8481" y="3058319"/>
            <a:ext cx="3002686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Death due to Obesity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234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_childhood_Ameri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540740" y="622357"/>
            <a:ext cx="10639882" cy="5851525"/>
          </a:xfrm>
        </p:spPr>
      </p:pic>
      <p:grpSp>
        <p:nvGrpSpPr>
          <p:cNvPr id="7" name="Group 6"/>
          <p:cNvGrpSpPr/>
          <p:nvPr/>
        </p:nvGrpSpPr>
        <p:grpSpPr>
          <a:xfrm>
            <a:off x="1879600" y="3251204"/>
            <a:ext cx="1219201" cy="287863"/>
            <a:chOff x="1879600" y="3251204"/>
            <a:chExt cx="1219201" cy="2878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79600" y="3285067"/>
              <a:ext cx="1134533" cy="2540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964268" y="3251204"/>
              <a:ext cx="1134533" cy="2540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84400" y="3285071"/>
            <a:ext cx="1164051" cy="523220"/>
          </a:xfrm>
          <a:prstGeom prst="rect">
            <a:avLst/>
          </a:prstGeom>
          <a:solidFill>
            <a:srgbClr val="F7F5D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in 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11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iac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"/>
            <a:ext cx="9144000" cy="41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liac &amp; whe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" r="-9663"/>
          <a:stretch>
            <a:fillRect/>
          </a:stretch>
        </p:blipFill>
        <p:spPr>
          <a:xfrm>
            <a:off x="-593581" y="511155"/>
            <a:ext cx="10209822" cy="5615009"/>
          </a:xfrm>
        </p:spPr>
      </p:pic>
      <p:sp>
        <p:nvSpPr>
          <p:cNvPr id="5" name="TextBox 4"/>
          <p:cNvSpPr txBox="1"/>
          <p:nvPr/>
        </p:nvSpPr>
        <p:spPr>
          <a:xfrm>
            <a:off x="2275851" y="6459372"/>
            <a:ext cx="6447521" cy="400108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*</a:t>
            </a:r>
            <a:r>
              <a:rPr lang="it-IT" sz="2000" dirty="0" err="1" smtClean="0"/>
              <a:t>Samsel</a:t>
            </a:r>
            <a:r>
              <a:rPr lang="it-IT" sz="2000" dirty="0" smtClean="0"/>
              <a:t> and Seneff, </a:t>
            </a:r>
            <a:r>
              <a:rPr lang="it-IT" sz="2000" dirty="0" err="1" smtClean="0"/>
              <a:t>Interdiscip</a:t>
            </a:r>
            <a:r>
              <a:rPr lang="it-IT" sz="2000" dirty="0" smtClean="0"/>
              <a:t> </a:t>
            </a:r>
            <a:r>
              <a:rPr lang="it-IT" sz="2000" dirty="0" err="1"/>
              <a:t>Toxicol</a:t>
            </a:r>
            <a:r>
              <a:rPr lang="it-IT" sz="2000" dirty="0"/>
              <a:t>. </a:t>
            </a:r>
            <a:r>
              <a:rPr lang="it-IT" sz="2000" dirty="0" smtClean="0"/>
              <a:t>2013;</a:t>
            </a:r>
            <a:r>
              <a:rPr lang="it-IT" sz="2000" b="1" dirty="0" smtClean="0"/>
              <a:t>6</a:t>
            </a:r>
            <a:r>
              <a:rPr lang="it-IT" sz="2000" dirty="0"/>
              <a:t>(4): 159–184. </a:t>
            </a:r>
          </a:p>
        </p:txBody>
      </p:sp>
      <p:pic>
        <p:nvPicPr>
          <p:cNvPr id="6" name="Picture 5" descr="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00" y="2160909"/>
            <a:ext cx="2525770" cy="1578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068" y="2658569"/>
            <a:ext cx="162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Celiac disease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4385743" y="3051666"/>
            <a:ext cx="529544" cy="973234"/>
          </a:xfrm>
          <a:custGeom>
            <a:avLst/>
            <a:gdLst>
              <a:gd name="connsiteX0" fmla="*/ 529544 w 529544"/>
              <a:gd name="connsiteY0" fmla="*/ 0 h 973234"/>
              <a:gd name="connsiteX1" fmla="*/ 1728 w 529544"/>
              <a:gd name="connsiteY1" fmla="*/ 461873 h 973234"/>
              <a:gd name="connsiteX2" fmla="*/ 348107 w 529544"/>
              <a:gd name="connsiteY2" fmla="*/ 973234 h 9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544" h="973234">
                <a:moveTo>
                  <a:pt x="529544" y="0"/>
                </a:moveTo>
                <a:cubicBezTo>
                  <a:pt x="280755" y="149833"/>
                  <a:pt x="31967" y="299667"/>
                  <a:pt x="1728" y="461873"/>
                </a:cubicBezTo>
                <a:cubicBezTo>
                  <a:pt x="-28511" y="624079"/>
                  <a:pt x="348107" y="973234"/>
                  <a:pt x="348107" y="973234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40096"/>
            <a:ext cx="8478043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Glyphosate and Celiac Disease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9403" y="1742139"/>
            <a:ext cx="1675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Glyphosate</a:t>
            </a:r>
          </a:p>
          <a:p>
            <a:pPr algn="r"/>
            <a:r>
              <a:rPr lang="en-US" sz="2000" dirty="0" smtClean="0"/>
              <a:t>Use on wheat</a:t>
            </a:r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5474356" y="2452675"/>
            <a:ext cx="688840" cy="1007348"/>
          </a:xfrm>
          <a:custGeom>
            <a:avLst/>
            <a:gdLst>
              <a:gd name="connsiteX0" fmla="*/ 0 w 688840"/>
              <a:gd name="connsiteY0" fmla="*/ 0 h 1007348"/>
              <a:gd name="connsiteX1" fmla="*/ 598530 w 688840"/>
              <a:gd name="connsiteY1" fmla="*/ 423378 h 1007348"/>
              <a:gd name="connsiteX2" fmla="*/ 686120 w 688840"/>
              <a:gd name="connsiteY2" fmla="*/ 1007348 h 10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840" h="1007348">
                <a:moveTo>
                  <a:pt x="0" y="0"/>
                </a:moveTo>
                <a:cubicBezTo>
                  <a:pt x="242088" y="127743"/>
                  <a:pt x="484177" y="255487"/>
                  <a:pt x="598530" y="423378"/>
                </a:cubicBezTo>
                <a:cubicBezTo>
                  <a:pt x="712883" y="591269"/>
                  <a:pt x="686120" y="1007348"/>
                  <a:pt x="686120" y="1007348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y_et_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516"/>
            <a:ext cx="9144000" cy="26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3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 22 hear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6273"/>
          <a:stretch>
            <a:fillRect/>
          </a:stretch>
        </p:blipFill>
        <p:spPr>
          <a:xfrm>
            <a:off x="144942" y="1015763"/>
            <a:ext cx="8541858" cy="4697693"/>
          </a:xfrm>
        </p:spPr>
      </p:pic>
      <p:sp>
        <p:nvSpPr>
          <p:cNvPr id="7" name="TextBox 6"/>
          <p:cNvSpPr txBox="1"/>
          <p:nvPr/>
        </p:nvSpPr>
        <p:spPr>
          <a:xfrm>
            <a:off x="3542506" y="6285721"/>
            <a:ext cx="514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Figure 22, J. Hoy et al.</a:t>
            </a:r>
            <a:r>
              <a:rPr lang="cs-CZ" dirty="0"/>
              <a:t> </a:t>
            </a:r>
            <a:r>
              <a:rPr lang="cs-CZ" dirty="0" err="1"/>
              <a:t>Poult</a:t>
            </a:r>
            <a:r>
              <a:rPr lang="cs-CZ" dirty="0"/>
              <a:t>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Wildl</a:t>
            </a:r>
            <a:r>
              <a:rPr lang="cs-CZ" dirty="0"/>
              <a:t> </a:t>
            </a:r>
            <a:r>
              <a:rPr lang="cs-CZ" dirty="0" err="1"/>
              <a:t>Sci</a:t>
            </a:r>
            <a:r>
              <a:rPr lang="cs-CZ" dirty="0"/>
              <a:t> 2015, 3:</a:t>
            </a:r>
            <a:r>
              <a:rPr lang="cs-CZ" dirty="0" smtClean="0"/>
              <a:t>1</a:t>
            </a:r>
            <a:endParaRPr lang="cs-CZ" dirty="0"/>
          </a:p>
        </p:txBody>
      </p:sp>
      <p:grpSp>
        <p:nvGrpSpPr>
          <p:cNvPr id="9" name="Group 8"/>
          <p:cNvGrpSpPr/>
          <p:nvPr/>
        </p:nvGrpSpPr>
        <p:grpSpPr>
          <a:xfrm>
            <a:off x="1252422" y="2826457"/>
            <a:ext cx="3268443" cy="1176220"/>
            <a:chOff x="1252422" y="3228332"/>
            <a:chExt cx="3268443" cy="1176220"/>
          </a:xfrm>
        </p:grpSpPr>
        <p:sp>
          <p:nvSpPr>
            <p:cNvPr id="6" name="TextBox 5"/>
            <p:cNvSpPr txBox="1"/>
            <p:nvPr/>
          </p:nvSpPr>
          <p:spPr>
            <a:xfrm>
              <a:off x="1252422" y="3228332"/>
              <a:ext cx="3268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Enlarged Right Ventricle, Adults</a:t>
              </a: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84893" y="3600802"/>
              <a:ext cx="1052127" cy="803750"/>
            </a:xfrm>
            <a:custGeom>
              <a:avLst/>
              <a:gdLst>
                <a:gd name="connsiteX0" fmla="*/ 216104 w 1052127"/>
                <a:gd name="connsiteY0" fmla="*/ 0 h 803750"/>
                <a:gd name="connsiteX1" fmla="*/ 55330 w 1052127"/>
                <a:gd name="connsiteY1" fmla="*/ 514400 h 803750"/>
                <a:gd name="connsiteX2" fmla="*/ 1052127 w 1052127"/>
                <a:gd name="connsiteY2" fmla="*/ 803750 h 80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2127" h="803750">
                  <a:moveTo>
                    <a:pt x="216104" y="0"/>
                  </a:moveTo>
                  <a:cubicBezTo>
                    <a:pt x="66048" y="190221"/>
                    <a:pt x="-84007" y="380442"/>
                    <a:pt x="55330" y="514400"/>
                  </a:cubicBezTo>
                  <a:cubicBezTo>
                    <a:pt x="194667" y="648358"/>
                    <a:pt x="1052127" y="803750"/>
                    <a:pt x="1052127" y="803750"/>
                  </a:cubicBezTo>
                </a:path>
              </a:pathLst>
            </a:custGeom>
            <a:ln w="381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83706" y="2833352"/>
            <a:ext cx="4015392" cy="606695"/>
            <a:chOff x="1347782" y="3165784"/>
            <a:chExt cx="4015392" cy="606695"/>
          </a:xfrm>
        </p:grpSpPr>
        <p:sp>
          <p:nvSpPr>
            <p:cNvPr id="10" name="TextBox 9"/>
            <p:cNvSpPr txBox="1"/>
            <p:nvPr/>
          </p:nvSpPr>
          <p:spPr>
            <a:xfrm>
              <a:off x="1347782" y="3165784"/>
              <a:ext cx="380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Congenital Heart Condition, Newborns</a:t>
              </a: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94664" y="3515279"/>
              <a:ext cx="1768510" cy="257200"/>
            </a:xfrm>
            <a:custGeom>
              <a:avLst/>
              <a:gdLst>
                <a:gd name="connsiteX0" fmla="*/ 0 w 1768510"/>
                <a:gd name="connsiteY0" fmla="*/ 0 h 257200"/>
                <a:gd name="connsiteX1" fmla="*/ 1768510 w 1768510"/>
                <a:gd name="connsiteY1" fmla="*/ 257200 h 2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8510" h="257200">
                  <a:moveTo>
                    <a:pt x="0" y="0"/>
                  </a:moveTo>
                  <a:lnTo>
                    <a:pt x="1768510" y="257200"/>
                  </a:lnTo>
                </a:path>
              </a:pathLst>
            </a:custGeom>
            <a:ln w="57150" cmpd="sng">
              <a:solidFill>
                <a:srgbClr val="3366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63717" y="1704344"/>
            <a:ext cx="2326400" cy="931957"/>
            <a:chOff x="4763717" y="2106219"/>
            <a:chExt cx="2326400" cy="931957"/>
          </a:xfrm>
        </p:grpSpPr>
        <p:sp>
          <p:nvSpPr>
            <p:cNvPr id="12" name="TextBox 11"/>
            <p:cNvSpPr txBox="1"/>
            <p:nvPr/>
          </p:nvSpPr>
          <p:spPr>
            <a:xfrm>
              <a:off x="4763717" y="2106219"/>
              <a:ext cx="2027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Glyphosate usage</a:t>
              </a:r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84315" y="2523776"/>
              <a:ext cx="1205802" cy="514400"/>
            </a:xfrm>
            <a:custGeom>
              <a:avLst/>
              <a:gdLst>
                <a:gd name="connsiteX0" fmla="*/ 0 w 1205802"/>
                <a:gd name="connsiteY0" fmla="*/ 0 h 514400"/>
                <a:gd name="connsiteX1" fmla="*/ 1205802 w 1205802"/>
                <a:gd name="connsiteY1" fmla="*/ 514400 h 514400"/>
                <a:gd name="connsiteX2" fmla="*/ 1205802 w 1205802"/>
                <a:gd name="connsiteY2" fmla="*/ 514400 h 5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802" h="514400">
                  <a:moveTo>
                    <a:pt x="0" y="0"/>
                  </a:moveTo>
                  <a:lnTo>
                    <a:pt x="1205802" y="514400"/>
                  </a:lnTo>
                  <a:lnTo>
                    <a:pt x="1205802" y="514400"/>
                  </a:lnTo>
                </a:path>
              </a:pathLst>
            </a:custGeom>
            <a:ln w="57150" cmpd="sng">
              <a:solidFill>
                <a:srgbClr val="BF004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43427" y="919312"/>
            <a:ext cx="6045088" cy="6885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14"/>
            <a:ext cx="8229600" cy="1143000"/>
          </a:xfrm>
        </p:spPr>
        <p:txBody>
          <a:bodyPr/>
          <a:lstStyle/>
          <a:p>
            <a:r>
              <a:rPr lang="en-US" b="1" dirty="0" smtClean="0"/>
              <a:t>Glyphosate and Heart Disease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7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ymph_disorder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5" b="1048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73036" y="3284607"/>
            <a:ext cx="2190473" cy="830997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Disorders of the </a:t>
            </a:r>
          </a:p>
          <a:p>
            <a:r>
              <a:rPr lang="en-US" sz="2400" dirty="0" smtClean="0"/>
              <a:t>Lymph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506" y="6285721"/>
            <a:ext cx="514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Figure 19, J. Hoy et al.</a:t>
            </a:r>
            <a:r>
              <a:rPr lang="cs-CZ" dirty="0"/>
              <a:t> </a:t>
            </a:r>
            <a:r>
              <a:rPr lang="cs-CZ" dirty="0" err="1"/>
              <a:t>Poult</a:t>
            </a:r>
            <a:r>
              <a:rPr lang="cs-CZ" dirty="0"/>
              <a:t>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Wildl</a:t>
            </a:r>
            <a:r>
              <a:rPr lang="cs-CZ" dirty="0"/>
              <a:t> </a:t>
            </a:r>
            <a:r>
              <a:rPr lang="cs-CZ" dirty="0" err="1"/>
              <a:t>Sci</a:t>
            </a:r>
            <a:r>
              <a:rPr lang="cs-CZ" dirty="0"/>
              <a:t> 2015, 3:</a:t>
            </a:r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2" name="Rectangle 1"/>
          <p:cNvSpPr/>
          <p:nvPr/>
        </p:nvSpPr>
        <p:spPr>
          <a:xfrm>
            <a:off x="1524000" y="1130300"/>
            <a:ext cx="6299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 15 newborn bloo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8" r="-13268"/>
          <a:stretch>
            <a:fillRect/>
          </a:stretch>
        </p:blipFill>
        <p:spPr>
          <a:xfrm>
            <a:off x="-666634" y="844675"/>
            <a:ext cx="10301999" cy="5665703"/>
          </a:xfrm>
        </p:spPr>
      </p:pic>
      <p:sp>
        <p:nvSpPr>
          <p:cNvPr id="5" name="TextBox 4"/>
          <p:cNvSpPr txBox="1"/>
          <p:nvPr/>
        </p:nvSpPr>
        <p:spPr>
          <a:xfrm>
            <a:off x="2173036" y="3067753"/>
            <a:ext cx="2143435" cy="830997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Newborn Blood </a:t>
            </a:r>
          </a:p>
          <a:p>
            <a:r>
              <a:rPr lang="en-US" sz="2400" dirty="0" smtClean="0"/>
              <a:t>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506" y="6285721"/>
            <a:ext cx="514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Figure 19, J. Hoy et al.</a:t>
            </a:r>
            <a:r>
              <a:rPr lang="cs-CZ" dirty="0"/>
              <a:t> </a:t>
            </a:r>
            <a:r>
              <a:rPr lang="cs-CZ" dirty="0" err="1"/>
              <a:t>Poult</a:t>
            </a:r>
            <a:r>
              <a:rPr lang="cs-CZ" dirty="0"/>
              <a:t>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Wildl</a:t>
            </a:r>
            <a:r>
              <a:rPr lang="cs-CZ" dirty="0"/>
              <a:t> </a:t>
            </a:r>
            <a:r>
              <a:rPr lang="cs-CZ" dirty="0" err="1"/>
              <a:t>Sci</a:t>
            </a:r>
            <a:r>
              <a:rPr lang="cs-CZ" dirty="0"/>
              <a:t> 2015, 3:</a:t>
            </a:r>
            <a:r>
              <a:rPr lang="cs-CZ" dirty="0" smtClean="0"/>
              <a:t>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69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eal_gland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1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eep_disord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6" r="-3046"/>
          <a:stretch>
            <a:fillRect/>
          </a:stretch>
        </p:blipFill>
        <p:spPr>
          <a:xfrm>
            <a:off x="-776421" y="263928"/>
            <a:ext cx="11106732" cy="6108275"/>
          </a:xfrm>
        </p:spPr>
      </p:pic>
      <p:sp>
        <p:nvSpPr>
          <p:cNvPr id="5" name="TextBox 4"/>
          <p:cNvSpPr txBox="1"/>
          <p:nvPr/>
        </p:nvSpPr>
        <p:spPr>
          <a:xfrm>
            <a:off x="2440037" y="3289152"/>
            <a:ext cx="2025016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Sleep Disorder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99941" y="6251280"/>
            <a:ext cx="7043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5, S. Seneff et al., Agricultural Sciences 2015; 6:42-70.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972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H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4" r="-12464"/>
          <a:stretch>
            <a:fillRect/>
          </a:stretch>
        </p:blipFill>
        <p:spPr>
          <a:xfrm>
            <a:off x="-681790" y="802105"/>
            <a:ext cx="10315407" cy="5673076"/>
          </a:xfrm>
        </p:spPr>
      </p:pic>
      <p:sp>
        <p:nvSpPr>
          <p:cNvPr id="5" name="Rectangle 4"/>
          <p:cNvSpPr/>
          <p:nvPr/>
        </p:nvSpPr>
        <p:spPr>
          <a:xfrm>
            <a:off x="1599941" y="6251280"/>
            <a:ext cx="7043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7, S. Seneff et al., Agricultural Sciences 2015; 6:42-70.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99807" y="3289152"/>
            <a:ext cx="1040250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ADHD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23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58" r="-20058"/>
          <a:stretch>
            <a:fillRect/>
          </a:stretch>
        </p:blipFill>
        <p:spPr>
          <a:xfrm>
            <a:off x="-1077228" y="316691"/>
            <a:ext cx="11589166" cy="6373595"/>
          </a:xfrm>
        </p:spPr>
      </p:pic>
      <p:sp>
        <p:nvSpPr>
          <p:cNvPr id="5" name="TextBox 4"/>
          <p:cNvSpPr txBox="1"/>
          <p:nvPr/>
        </p:nvSpPr>
        <p:spPr>
          <a:xfrm>
            <a:off x="2489519" y="3058319"/>
            <a:ext cx="1518583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Anxiety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99941" y="6251280"/>
            <a:ext cx="7043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8, S. Seneff et al., Agricultural Sciences 2015; 6:42-70.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274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Health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690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 makes up 5% of the world’s population but consumes more than 50% of the world’s pharmaceutical drugs</a:t>
            </a:r>
          </a:p>
          <a:p>
            <a:r>
              <a:rPr lang="en-US" dirty="0" smtClean="0"/>
              <a:t>We spend more on health care than Japan, France, China, UK, Italy, Canada, Brazil, Spain, and Australia, </a:t>
            </a:r>
            <a:r>
              <a:rPr lang="en-US" i="1" dirty="0" smtClean="0">
                <a:solidFill>
                  <a:srgbClr val="FF0000"/>
                </a:solidFill>
              </a:rPr>
              <a:t>combined </a:t>
            </a:r>
          </a:p>
          <a:p>
            <a:r>
              <a:rPr lang="en-US" dirty="0" smtClean="0"/>
              <a:t>US ranks last or near last among developed</a:t>
            </a:r>
            <a:r>
              <a:rPr lang="en-US" i="1" dirty="0" smtClean="0"/>
              <a:t> </a:t>
            </a:r>
            <a:r>
              <a:rPr lang="en-US" dirty="0" smtClean="0"/>
              <a:t>nations on infant mortality and life expectancy</a:t>
            </a:r>
          </a:p>
          <a:p>
            <a:r>
              <a:rPr lang="en-US" dirty="0" smtClean="0"/>
              <a:t>We also suffer from more chronic illnesses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We consume 25% of the world supply of glyphosate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0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NN_Americans_Dying_bann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49" b="-68349"/>
          <a:stretch>
            <a:fillRect/>
          </a:stretch>
        </p:blipFill>
        <p:spPr>
          <a:xfrm>
            <a:off x="298433" y="274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39126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84541" y="6415237"/>
            <a:ext cx="593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Figure 15, Seneff et al., Agricultural </a:t>
            </a:r>
            <a:r>
              <a:rPr lang="en-US" dirty="0"/>
              <a:t>Sciences, 2015, 6, 42-70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5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fant_mortality_r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47" r="-8747"/>
          <a:stretch>
            <a:fillRect/>
          </a:stretch>
        </p:blipFill>
        <p:spPr>
          <a:xfrm>
            <a:off x="-710776" y="871088"/>
            <a:ext cx="10462596" cy="5754025"/>
          </a:xfrm>
        </p:spPr>
      </p:pic>
      <p:sp>
        <p:nvSpPr>
          <p:cNvPr id="5" name="TextBox 4"/>
          <p:cNvSpPr txBox="1"/>
          <p:nvPr/>
        </p:nvSpPr>
        <p:spPr>
          <a:xfrm>
            <a:off x="5387474" y="1719040"/>
            <a:ext cx="3130884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Infant Mortality Rate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78163" y="4089791"/>
            <a:ext cx="601679" cy="461665"/>
          </a:xfrm>
          <a:prstGeom prst="rect">
            <a:avLst/>
          </a:prstGeom>
          <a:solidFill>
            <a:srgbClr val="F2EF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7508128" y="4551456"/>
            <a:ext cx="470875" cy="560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3200" y="6540500"/>
            <a:ext cx="86487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4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Herbicide Use on Corn in US</a:t>
            </a:r>
            <a:endParaRPr lang="en-US" b="1" dirty="0"/>
          </a:p>
        </p:txBody>
      </p:sp>
      <p:pic>
        <p:nvPicPr>
          <p:cNvPr id="4" name="Content Placeholder 3" descr="USDA_herbicide_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r="-1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988473" y="4379044"/>
            <a:ext cx="154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555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22238"/>
            <a:ext cx="8509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Use of Glyphosate in Public School Yards in California and Public Parks in New York City</a:t>
            </a:r>
            <a:endParaRPr lang="en-US" sz="3600" b="1" dirty="0"/>
          </a:p>
        </p:txBody>
      </p:sp>
      <p:pic>
        <p:nvPicPr>
          <p:cNvPr id="4" name="Content Placeholder 3" descr="California_school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23" r="-27323"/>
          <a:stretch>
            <a:fillRect/>
          </a:stretch>
        </p:blipFill>
        <p:spPr>
          <a:xfrm>
            <a:off x="-2095500" y="1387923"/>
            <a:ext cx="8229600" cy="4525963"/>
          </a:xfrm>
        </p:spPr>
      </p:pic>
      <p:pic>
        <p:nvPicPr>
          <p:cNvPr id="5" name="Picture 4" descr="NYCity_par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50" y="1417638"/>
            <a:ext cx="4629011" cy="44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gar_obesity_pl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9" r="-11629"/>
          <a:stretch>
            <a:fillRect/>
          </a:stretch>
        </p:blipFill>
        <p:spPr>
          <a:xfrm>
            <a:off x="-870978" y="884695"/>
            <a:ext cx="9557778" cy="5256410"/>
          </a:xfrm>
        </p:spPr>
      </p:pic>
      <p:sp>
        <p:nvSpPr>
          <p:cNvPr id="5" name="TextBox 4"/>
          <p:cNvSpPr txBox="1"/>
          <p:nvPr/>
        </p:nvSpPr>
        <p:spPr>
          <a:xfrm>
            <a:off x="2056411" y="6366590"/>
            <a:ext cx="659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/>
              <a:t>Figure </a:t>
            </a:r>
            <a:r>
              <a:rPr lang="fr-FR" sz="2000" dirty="0" smtClean="0"/>
              <a:t>1, R.J</a:t>
            </a:r>
            <a:r>
              <a:rPr lang="fr-FR" sz="2000" dirty="0"/>
              <a:t>. Johnson et al., Am J Clin </a:t>
            </a:r>
            <a:r>
              <a:rPr lang="fr-FR" sz="2000" dirty="0" err="1"/>
              <a:t>Nutr</a:t>
            </a:r>
            <a:r>
              <a:rPr lang="fr-FR" sz="2000" dirty="0"/>
              <a:t> 2007;86:899–906.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584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b="1" dirty="0" smtClean="0"/>
              <a:t>Obesity in US over Time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774" y="1531714"/>
            <a:ext cx="4483386" cy="95410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Glyphosate was introduced into the food chain in 1975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40941" y="4331368"/>
            <a:ext cx="0" cy="71319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4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5990</TotalTime>
  <Words>716</Words>
  <Application>Microsoft Macintosh PowerPoint</Application>
  <PresentationFormat>On-screen Show (4:3)</PresentationFormat>
  <Paragraphs>85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Glyphosate Correlations  with Disease</vt:lpstr>
      <vt:lpstr>PowerPoint Presentation</vt:lpstr>
      <vt:lpstr>US Health Status</vt:lpstr>
      <vt:lpstr>PowerPoint Presentation</vt:lpstr>
      <vt:lpstr>Autism Prevalence: 6 year olds*</vt:lpstr>
      <vt:lpstr>PowerPoint Presentation</vt:lpstr>
      <vt:lpstr>Herbicide Use on Corn in US</vt:lpstr>
      <vt:lpstr>Use of Glyphosate in Public School Yards in California and Public Parks in New York City</vt:lpstr>
      <vt:lpstr>Obesity in US over Time*</vt:lpstr>
      <vt:lpstr>Autism, Glyphosate, Vaccine Reactions*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Glyphosate and Heart Disease*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Correlations with Disease</dc:title>
  <dc:creator>Stephanie Seneff</dc:creator>
  <cp:lastModifiedBy>Stephanie Seneff</cp:lastModifiedBy>
  <cp:revision>23</cp:revision>
  <dcterms:created xsi:type="dcterms:W3CDTF">2016-05-13T15:35:38Z</dcterms:created>
  <dcterms:modified xsi:type="dcterms:W3CDTF">2016-06-17T10:19:09Z</dcterms:modified>
</cp:coreProperties>
</file>