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0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D099-C9F0-4E5B-875B-10F98507443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9A90-BC12-4E71-9736-313AE48C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m.sciencemag.org/node/185385.full" TargetMode="External"/><Relationship Id="rId4" Type="http://schemas.openxmlformats.org/officeDocument/2006/relationships/hyperlink" Target="http://journals.plos.org/plosone/article?id=10.1371/journal.pone.009486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ciencecentral.org/journals/the-high-cost-of-pesticides-human-and-animal-diseases-2375-446X-1000132.php?aid=5647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hyperlink" Target="http://www.uniprot.org/uniprot/Q109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925443912000695" TargetMode="External"/><Relationship Id="rId4" Type="http://schemas.openxmlformats.org/officeDocument/2006/relationships/hyperlink" Target="http://www.uniprot.org/uniprot/P1980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prot.org/uniprot/P1492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7492767?dopt=Abstract" TargetMode="External"/><Relationship Id="rId3" Type="http://schemas.openxmlformats.org/officeDocument/2006/relationships/hyperlink" Target="https://humupd.oxfordjournals.org/content/14/5/485.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762" y="0"/>
            <a:ext cx="10668000" cy="902043"/>
          </a:xfrm>
        </p:spPr>
        <p:txBody>
          <a:bodyPr>
            <a:noAutofit/>
          </a:bodyPr>
          <a:lstStyle/>
          <a:p>
            <a:r>
              <a:rPr lang="en-US" sz="4800" dirty="0" smtClean="0"/>
              <a:t>Glyphosate, And How it Impacts DNA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411" y="848969"/>
            <a:ext cx="10668000" cy="10394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 </a:t>
            </a:r>
            <a:r>
              <a:rPr lang="en-US" sz="2000" dirty="0" smtClean="0"/>
              <a:t>Sterling Hill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U.S. </a:t>
            </a:r>
            <a:r>
              <a:rPr lang="en-US" sz="2000" smtClean="0"/>
              <a:t>Congressional Hearing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June 14, 2016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5" y="1939330"/>
            <a:ext cx="9342726" cy="48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/>
              <a:t>oxalate inhibits the breakdown of </a:t>
            </a:r>
            <a:r>
              <a:rPr lang="en-US" dirty="0" err="1">
                <a:hlinkClick r:id="rId2"/>
              </a:rPr>
              <a:t>glyoxylate</a:t>
            </a:r>
            <a:r>
              <a:rPr lang="en-US" dirty="0">
                <a:hlinkClick r:id="rId2"/>
              </a:rPr>
              <a:t>, </a:t>
            </a:r>
            <a:r>
              <a:rPr lang="en-US" dirty="0"/>
              <a:t>which is a disintegration product of </a:t>
            </a:r>
            <a:r>
              <a:rPr lang="en-US" dirty="0" smtClean="0"/>
              <a:t>glyphosate, this </a:t>
            </a:r>
            <a:r>
              <a:rPr lang="en-US" dirty="0"/>
              <a:t>would lead to an accumulation of </a:t>
            </a:r>
            <a:r>
              <a:rPr lang="en-US" dirty="0" err="1"/>
              <a:t>glyoxylate</a:t>
            </a:r>
            <a:r>
              <a:rPr lang="en-US" dirty="0"/>
              <a:t>, a strong </a:t>
            </a:r>
            <a:r>
              <a:rPr lang="en-US" dirty="0" err="1" smtClean="0"/>
              <a:t>glycating</a:t>
            </a:r>
            <a:r>
              <a:rPr lang="en-US" dirty="0" smtClean="0"/>
              <a:t> agent. </a:t>
            </a:r>
          </a:p>
          <a:p>
            <a:r>
              <a:rPr lang="en-US" i="1" dirty="0" err="1"/>
              <a:t>Oxalobacter</a:t>
            </a:r>
            <a:r>
              <a:rPr lang="en-US" i="1" dirty="0"/>
              <a:t> </a:t>
            </a:r>
            <a:r>
              <a:rPr lang="en-US" i="1" dirty="0" err="1"/>
              <a:t>formigines</a:t>
            </a:r>
            <a:r>
              <a:rPr lang="en-US" dirty="0"/>
              <a:t>, a resident gut species that degrades dietary oxalates, is associated with protection from </a:t>
            </a:r>
            <a:r>
              <a:rPr lang="en-US" dirty="0" err="1" smtClean="0">
                <a:hlinkClick r:id="rId3"/>
              </a:rPr>
              <a:t>hyperoxaluria</a:t>
            </a:r>
            <a:r>
              <a:rPr lang="en-US" dirty="0" smtClean="0"/>
              <a:t>. </a:t>
            </a:r>
          </a:p>
          <a:p>
            <a:r>
              <a:rPr lang="en-US" i="1" dirty="0" err="1"/>
              <a:t>Akkermansia</a:t>
            </a:r>
            <a:r>
              <a:rPr lang="en-US" dirty="0"/>
              <a:t> have α-L-</a:t>
            </a:r>
            <a:r>
              <a:rPr lang="en-US" dirty="0" err="1"/>
              <a:t>fucosidases</a:t>
            </a:r>
            <a:r>
              <a:rPr lang="en-US" dirty="0"/>
              <a:t>, and </a:t>
            </a:r>
            <a:r>
              <a:rPr lang="en-US" dirty="0" smtClean="0"/>
              <a:t>β-galactosidases</a:t>
            </a:r>
            <a:r>
              <a:rPr lang="en-US" dirty="0"/>
              <a:t> allowing them to remove the terminal and other sugar moieties of the ABO </a:t>
            </a:r>
            <a:r>
              <a:rPr lang="en-US" dirty="0" smtClean="0"/>
              <a:t>(FUT2) </a:t>
            </a:r>
            <a:r>
              <a:rPr lang="en-US" dirty="0" err="1" smtClean="0"/>
              <a:t>histo</a:t>
            </a:r>
            <a:r>
              <a:rPr lang="en-US" dirty="0" smtClean="0"/>
              <a:t>-blood </a:t>
            </a:r>
            <a:r>
              <a:rPr lang="en-US" dirty="0"/>
              <a:t>group antigens, whereas </a:t>
            </a:r>
            <a:r>
              <a:rPr lang="en-US" i="1" dirty="0" err="1">
                <a:hlinkClick r:id="rId4"/>
              </a:rPr>
              <a:t>Oxalobacter</a:t>
            </a:r>
            <a:r>
              <a:rPr lang="en-US" dirty="0">
                <a:hlinkClick r:id="rId4"/>
              </a:rPr>
              <a:t>,</a:t>
            </a:r>
            <a:r>
              <a:rPr lang="en-US" dirty="0"/>
              <a:t> unable to grow on sugars </a:t>
            </a:r>
            <a:r>
              <a:rPr lang="en-US" dirty="0" smtClean="0"/>
              <a:t>, </a:t>
            </a:r>
            <a:r>
              <a:rPr lang="en-US" dirty="0"/>
              <a:t>could benefit from end products of </a:t>
            </a:r>
            <a:r>
              <a:rPr lang="en-US" i="1" dirty="0" err="1" smtClean="0"/>
              <a:t>Akkermansia</a:t>
            </a:r>
            <a:r>
              <a:rPr lang="en-US" i="1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1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19% Of The Population Are FUT2 Non Secretors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487"/>
            <a:ext cx="5181600" cy="43416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Creates a soluble precursor </a:t>
            </a:r>
            <a:r>
              <a:rPr lang="en-US" dirty="0">
                <a:hlinkClick r:id="rId3"/>
              </a:rPr>
              <a:t>oligosaccharide</a:t>
            </a:r>
            <a:r>
              <a:rPr lang="en-US" dirty="0"/>
              <a:t> </a:t>
            </a:r>
            <a:r>
              <a:rPr lang="en-US" dirty="0" err="1"/>
              <a:t>FuC</a:t>
            </a:r>
            <a:r>
              <a:rPr lang="en-US" dirty="0"/>
              <a:t>-alpha ((1,2)</a:t>
            </a:r>
            <a:r>
              <a:rPr lang="en-US" dirty="0" err="1"/>
              <a:t>Galbeta</a:t>
            </a:r>
            <a:r>
              <a:rPr lang="en-US" dirty="0"/>
              <a:t>-) called the H antigen which is an essential substrate for the final step in the soluble A and B antigen synthesis pathway. H and Se enzymes </a:t>
            </a:r>
            <a:r>
              <a:rPr lang="en-US" dirty="0" err="1"/>
              <a:t>fucosylate</a:t>
            </a:r>
            <a:r>
              <a:rPr lang="en-US" dirty="0"/>
              <a:t> the same acceptor substrates but exhibit different Km </a:t>
            </a:r>
            <a:r>
              <a:rPr lang="en-US" dirty="0" smtClean="0"/>
              <a:t>values.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DAO’s metabolic process part of </a:t>
            </a:r>
            <a:r>
              <a:rPr lang="en-US" dirty="0" err="1" smtClean="0">
                <a:hlinkClick r:id="rId2"/>
              </a:rPr>
              <a:t>glyoxylate</a:t>
            </a:r>
            <a:r>
              <a:rPr lang="en-US" dirty="0" smtClean="0"/>
              <a:t>. </a:t>
            </a:r>
          </a:p>
          <a:p>
            <a:r>
              <a:rPr lang="en-US" dirty="0" err="1">
                <a:hlinkClick r:id="rId3"/>
              </a:rPr>
              <a:t>Glyoxylate</a:t>
            </a:r>
            <a:r>
              <a:rPr lang="en-US" dirty="0">
                <a:hlinkClick r:id="rId3"/>
              </a:rPr>
              <a:t> accumulation </a:t>
            </a:r>
            <a:r>
              <a:rPr lang="en-US" dirty="0"/>
              <a:t>in the cytosol is readily transformed by lactate dehydrogenase into oxalate, a dicarboxylic acid that cannot be metabolized by mammals and forms tissue-damaging calcium oxalate </a:t>
            </a:r>
            <a:r>
              <a:rPr lang="en-US" dirty="0" smtClean="0"/>
              <a:t>crystals. </a:t>
            </a:r>
          </a:p>
          <a:p>
            <a:r>
              <a:rPr lang="en-US" dirty="0">
                <a:hlinkClick r:id="rId4"/>
              </a:rPr>
              <a:t>Catalyzes the degradation of compounds </a:t>
            </a:r>
            <a:r>
              <a:rPr lang="en-US" dirty="0"/>
              <a:t>such as putrescine, histamine, </a:t>
            </a:r>
            <a:r>
              <a:rPr lang="en-US" dirty="0" err="1"/>
              <a:t>spermine</a:t>
            </a:r>
            <a:r>
              <a:rPr lang="en-US" dirty="0"/>
              <a:t>, and spermidine, substances involved in allergic and immune responses, cell proliferation, tissue differentiation, tumor formation, and possibly apoptosis. Placental DAO is thought to play a role in the regulation of the female reproductive function.</a:t>
            </a:r>
          </a:p>
        </p:txBody>
      </p:sp>
    </p:spTree>
    <p:extLst>
      <p:ext uri="{BB962C8B-B14F-4D97-AF65-F5344CB8AC3E}">
        <p14:creationId xmlns:p14="http://schemas.microsoft.com/office/powerpoint/2010/main" val="55024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DAO Enzyme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hlinkClick r:id="rId2"/>
              </a:rPr>
              <a:t>Schizoprhenia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Miscarriage</a:t>
            </a:r>
            <a:endParaRPr lang="en-US" dirty="0" smtClean="0"/>
          </a:p>
          <a:p>
            <a:r>
              <a:rPr lang="en-US" dirty="0" smtClean="0"/>
              <a:t>Mast Cell</a:t>
            </a:r>
          </a:p>
          <a:p>
            <a:r>
              <a:rPr lang="en-US" dirty="0"/>
              <a:t>D</a:t>
            </a:r>
            <a:r>
              <a:rPr lang="en-US" dirty="0" smtClean="0"/>
              <a:t>iarrhea </a:t>
            </a:r>
          </a:p>
          <a:p>
            <a:r>
              <a:rPr lang="en-US" dirty="0" smtClean="0"/>
              <a:t>Headache </a:t>
            </a:r>
          </a:p>
          <a:p>
            <a:r>
              <a:rPr lang="en-US" dirty="0" err="1" smtClean="0"/>
              <a:t>Rhinoconjunctival</a:t>
            </a:r>
            <a:r>
              <a:rPr lang="en-US" dirty="0" smtClean="0"/>
              <a:t> symptoms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Arrhythmia </a:t>
            </a:r>
          </a:p>
          <a:p>
            <a:r>
              <a:rPr lang="en-US" dirty="0" err="1" smtClean="0"/>
              <a:t>Urticaria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Pruritus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241</Words>
  <Application>Microsoft Macintosh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Glyphosate, And How it Impacts DNA </vt:lpstr>
      <vt:lpstr>FUT2</vt:lpstr>
      <vt:lpstr>19% Of The Population Are FUT2 Non Secretors</vt:lpstr>
      <vt:lpstr>DAO</vt:lpstr>
      <vt:lpstr>DAO Enzyme Deficiency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Glyphosate</dc:title>
  <dc:creator>Sterling Hill</dc:creator>
  <cp:lastModifiedBy>Stephanie Seneff</cp:lastModifiedBy>
  <cp:revision>15</cp:revision>
  <dcterms:created xsi:type="dcterms:W3CDTF">2016-06-09T16:05:34Z</dcterms:created>
  <dcterms:modified xsi:type="dcterms:W3CDTF">2016-06-17T10:22:08Z</dcterms:modified>
</cp:coreProperties>
</file>