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9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9" r:id="rId2"/>
    <p:sldId id="260" r:id="rId3"/>
    <p:sldId id="261" r:id="rId4"/>
    <p:sldId id="308" r:id="rId5"/>
    <p:sldId id="279" r:id="rId6"/>
    <p:sldId id="310" r:id="rId7"/>
    <p:sldId id="311" r:id="rId8"/>
    <p:sldId id="265" r:id="rId9"/>
    <p:sldId id="267" r:id="rId10"/>
    <p:sldId id="268" r:id="rId11"/>
    <p:sldId id="315" r:id="rId12"/>
    <p:sldId id="317" r:id="rId13"/>
    <p:sldId id="271" r:id="rId14"/>
    <p:sldId id="318" r:id="rId15"/>
    <p:sldId id="301" r:id="rId16"/>
    <p:sldId id="302" r:id="rId17"/>
    <p:sldId id="304" r:id="rId18"/>
    <p:sldId id="312" r:id="rId19"/>
    <p:sldId id="313" r:id="rId20"/>
    <p:sldId id="309" r:id="rId21"/>
    <p:sldId id="314" r:id="rId22"/>
    <p:sldId id="32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EADEA2"/>
    <a:srgbClr val="EDE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57" autoAdjust="0"/>
  </p:normalViewPr>
  <p:slideViewPr>
    <p:cSldViewPr snapToGrid="0" snapToObjects="1">
      <p:cViewPr varScale="1">
        <p:scale>
          <a:sx n="86" d="100"/>
          <a:sy n="86" d="100"/>
        </p:scale>
        <p:origin x="-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6D345-02DE-744F-AB44-A1584FDBCF7C}" type="datetimeFigureOut">
              <a:rPr lang="en-US" smtClean="0"/>
              <a:t>10/3/14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66000-9688-2948-8D93-6F3FD9823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89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72D98-A531-8B4A-9AA5-A526D1E82D43}" type="datetimeFigureOut">
              <a:rPr lang="en-US" smtClean="0"/>
              <a:t>10/3/14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6584E-990D-564D-B389-E052C5C16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  <a:r>
              <a:rPr lang="en-US" dirty="0" err="1" smtClean="0"/>
              <a:t>NatureAutismRising.pdf</a:t>
            </a:r>
            <a:endParaRPr lang="en-US" dirty="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Nancy/</a:t>
            </a:r>
            <a:r>
              <a:rPr lang="en-US" dirty="0" err="1" smtClean="0"/>
              <a:t>latest_plots</a:t>
            </a:r>
            <a:r>
              <a:rPr lang="en-US" dirty="0" smtClean="0"/>
              <a:t>/6-yr-old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autism.gif</a:t>
            </a:r>
            <a:r>
              <a:rPr lang="en-US" baseline="0" dirty="0" smtClean="0"/>
              <a:t>	</a:t>
            </a:r>
          </a:p>
          <a:p>
            <a:endParaRPr lang="en-US" baseline="0" dirty="0" smtClean="0"/>
          </a:p>
          <a:p>
            <a:r>
              <a:rPr lang="en-US" dirty="0" smtClean="0">
                <a:effectLst/>
              </a:rPr>
              <a:t>autism: USDE</a:t>
            </a:r>
          </a:p>
          <a:p>
            <a:r>
              <a:rPr lang="en-US" dirty="0" smtClean="0">
                <a:effectLst/>
              </a:rPr>
              <a:t>oil consumption: USDA</a:t>
            </a:r>
          </a:p>
          <a:p>
            <a:r>
              <a:rPr lang="en-US" dirty="0" smtClean="0">
                <a:effectLst/>
              </a:rPr>
              <a:t>glyphosate: USDA</a:t>
            </a:r>
          </a:p>
          <a:p>
            <a:r>
              <a:rPr lang="en-US" dirty="0" smtClean="0">
                <a:effectLst/>
              </a:rPr>
              <a:t>GE crops: USDA</a:t>
            </a:r>
          </a:p>
          <a:p>
            <a:r>
              <a:rPr lang="en-US" dirty="0" smtClean="0">
                <a:effectLst/>
              </a:rPr>
              <a:t>Mortality data: CDC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C170-001F-0641-A9A4-8255565366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85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Enlist Duo 2,4 D and </a:t>
            </a:r>
            <a:r>
              <a:rPr lang="en-US" dirty="0" smtClean="0"/>
              <a:t>glyphosate – cotton corn, soy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6584E-990D-564D-B389-E052C5C162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55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Glyphosate</a:t>
            </a:r>
            <a:r>
              <a:rPr lang="en-US" dirty="0" smtClean="0"/>
              <a:t>/</a:t>
            </a:r>
            <a:r>
              <a:rPr lang="sv-SE" dirty="0" smtClean="0"/>
              <a:t>seralini_2014_pesticide_toxicity_adjuvants.pdf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BEF46-CDE8-734E-B046-8EFCF61323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18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Glyphosate/ </a:t>
            </a:r>
            <a:r>
              <a:rPr lang="hr-HR" dirty="0" smtClean="0"/>
              <a:t>Mesnage_Seralini_2014_glyphosate_toxicity_proven.pdf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first time that all these formulated pesticides have been tested on human cells well below agricultural dilutions.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adjuvants were also more cytotoxic through the disruption of membrane and mitochondrial respiration,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1000-fold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enhancement w/ adjuvants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68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www.greenmedinfo.com</a:t>
            </a:r>
            <a:r>
              <a:rPr lang="en-US" dirty="0" smtClean="0"/>
              <a:t>/blog/how-extreme-levels-roundup-food-became-industry-normal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58B92-B5BA-6747-B32B-63F71F4D37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48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  <a:r>
              <a:rPr lang="en-US" dirty="0" err="1" smtClean="0"/>
              <a:t>inflammatory_bowel_disease_children.text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63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54437-502D-5742-A19B-72BDA7285C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54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Glyphosate/</a:t>
            </a:r>
            <a:r>
              <a:rPr lang="en-US" dirty="0" err="1" smtClean="0"/>
              <a:t>seralini</a:t>
            </a:r>
            <a:r>
              <a:rPr lang="en-US" dirty="0" smtClean="0"/>
              <a:t>/1-, 2-, 3-</a:t>
            </a:r>
          </a:p>
          <a:p>
            <a:endParaRPr lang="en-US" dirty="0" smtClean="0"/>
          </a:p>
          <a:p>
            <a:r>
              <a:rPr lang="en-US" dirty="0" smtClean="0"/>
              <a:t>Also glyphosate/</a:t>
            </a:r>
            <a:r>
              <a:rPr lang="en-US" dirty="0" err="1" smtClean="0"/>
              <a:t>SeraliniPaper.pdf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6584E-990D-564D-B389-E052C5C162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1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FD4-16B3-DD45-B0C5-7337C7CD4F02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E5-09F4-3D4D-BC99-1A61B2F7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9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FD4-16B3-DD45-B0C5-7337C7CD4F02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E5-09F4-3D4D-BC99-1A61B2F7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4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FD4-16B3-DD45-B0C5-7337C7CD4F02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E5-09F4-3D4D-BC99-1A61B2F7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5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FD4-16B3-DD45-B0C5-7337C7CD4F02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E5-09F4-3D4D-BC99-1A61B2F7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4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FD4-16B3-DD45-B0C5-7337C7CD4F02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E5-09F4-3D4D-BC99-1A61B2F7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7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FD4-16B3-DD45-B0C5-7337C7CD4F02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E5-09F4-3D4D-BC99-1A61B2F7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7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FD4-16B3-DD45-B0C5-7337C7CD4F02}" type="datetimeFigureOut">
              <a:rPr lang="en-US" smtClean="0"/>
              <a:t>10/3/14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E5-09F4-3D4D-BC99-1A61B2F7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6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FD4-16B3-DD45-B0C5-7337C7CD4F02}" type="datetimeFigureOut">
              <a:rPr lang="en-US" smtClean="0"/>
              <a:t>10/3/14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E5-09F4-3D4D-BC99-1A61B2F7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6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FD4-16B3-DD45-B0C5-7337C7CD4F02}" type="datetimeFigureOut">
              <a:rPr lang="en-US" smtClean="0"/>
              <a:t>10/3/14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E5-09F4-3D4D-BC99-1A61B2F7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3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FD4-16B3-DD45-B0C5-7337C7CD4F02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E5-09F4-3D4D-BC99-1A61B2F7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1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5FD4-16B3-DD45-B0C5-7337C7CD4F02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0DE5-09F4-3D4D-BC99-1A61B2F7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2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5FD4-16B3-DD45-B0C5-7337C7CD4F02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50DE5-09F4-3D4D-BC99-1A61B2F7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4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ay_plane_flori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202" y="0"/>
            <a:ext cx="11005426" cy="7175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810" y="0"/>
            <a:ext cx="7772400" cy="1470025"/>
          </a:xfrm>
        </p:spPr>
        <p:txBody>
          <a:bodyPr/>
          <a:lstStyle/>
          <a:p>
            <a:r>
              <a:rPr lang="en-US" b="1" dirty="0" smtClean="0"/>
              <a:t>GMOs and Glyphosate:</a:t>
            </a:r>
            <a:br>
              <a:rPr lang="en-US" b="1" dirty="0" smtClean="0"/>
            </a:br>
            <a:r>
              <a:rPr lang="en-US" b="1" dirty="0" smtClean="0"/>
              <a:t>A Dangerous Combination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2304" y="1790719"/>
            <a:ext cx="10202765" cy="143953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Stephanie </a:t>
            </a:r>
            <a:r>
              <a:rPr lang="en-US" dirty="0" smtClean="0">
                <a:solidFill>
                  <a:schemeClr val="tx1"/>
                </a:solidFill>
              </a:rPr>
              <a:t>Seneff, MIT CSAIL, Oct </a:t>
            </a:r>
            <a:r>
              <a:rPr lang="en-US" dirty="0" smtClean="0">
                <a:solidFill>
                  <a:schemeClr val="tx1"/>
                </a:solidFill>
              </a:rPr>
              <a:t>6, 2014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2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Roundup Safety Claims Disputed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“It </a:t>
            </a:r>
            <a:r>
              <a:rPr lang="en-US" dirty="0"/>
              <a:t>is commonly believed that Roundup is among the safest pesticides.  </a:t>
            </a:r>
            <a:r>
              <a:rPr lang="en-US" dirty="0" smtClean="0"/>
              <a:t>… Despite </a:t>
            </a:r>
            <a:r>
              <a:rPr lang="en-US" dirty="0"/>
              <a:t>its reputation, </a:t>
            </a:r>
            <a:r>
              <a:rPr lang="en-US" i="1" dirty="0">
                <a:solidFill>
                  <a:srgbClr val="FF0000"/>
                </a:solidFill>
              </a:rPr>
              <a:t>Roundup was by far the most toxic among the herbicides and insecticides tested</a:t>
            </a:r>
            <a:r>
              <a:rPr lang="en-US" dirty="0"/>
              <a:t>. This inconsistency between scientific fact and industrial claim may be attributed to huge economic interests, which have been found to falsify health risk assessments and </a:t>
            </a:r>
            <a:r>
              <a:rPr lang="en-US" i="1" dirty="0">
                <a:solidFill>
                  <a:srgbClr val="FF0000"/>
                </a:solidFill>
              </a:rPr>
              <a:t>delay health policy </a:t>
            </a:r>
            <a:r>
              <a:rPr lang="en-US" i="1" dirty="0" smtClean="0">
                <a:solidFill>
                  <a:srgbClr val="FF0000"/>
                </a:solidFill>
              </a:rPr>
              <a:t>decisions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2534" y="6086899"/>
            <a:ext cx="7751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R. </a:t>
            </a:r>
            <a:r>
              <a:rPr lang="en-US" sz="2000" dirty="0" err="1" smtClean="0"/>
              <a:t>Mesnage</a:t>
            </a:r>
            <a:r>
              <a:rPr lang="en-US" sz="2000" dirty="0" smtClean="0"/>
              <a:t> et al., Biomed Research International, </a:t>
            </a:r>
            <a:r>
              <a:rPr lang="fr-FR" sz="2000" dirty="0"/>
              <a:t>Volume 2014 (2014), </a:t>
            </a:r>
            <a:endParaRPr lang="fr-FR" sz="2000" dirty="0" smtClean="0"/>
          </a:p>
          <a:p>
            <a:r>
              <a:rPr lang="fr-FR" sz="2000" dirty="0" smtClean="0"/>
              <a:t>Article </a:t>
            </a:r>
            <a:r>
              <a:rPr lang="fr-FR" sz="2000" dirty="0"/>
              <a:t>ID </a:t>
            </a:r>
            <a:r>
              <a:rPr lang="fr-FR" sz="2000" dirty="0" smtClean="0"/>
              <a:t>179691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44936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Main Toxic Effects of Glyphosate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Kills beneficial gut bacteria and allows pathogens to overgrow</a:t>
            </a:r>
          </a:p>
          <a:p>
            <a:r>
              <a:rPr lang="en-US" dirty="0" smtClean="0"/>
              <a:t>Interferes with function of cytochrome P450 (CYP) enzymes</a:t>
            </a:r>
          </a:p>
          <a:p>
            <a:r>
              <a:rPr lang="en-US" dirty="0" smtClean="0"/>
              <a:t>Chelates important minerals (iron, cobalt, manganese, etc.)</a:t>
            </a:r>
          </a:p>
          <a:p>
            <a:r>
              <a:rPr lang="en-US" dirty="0" smtClean="0"/>
              <a:t>Interferes with synthesis of aromatic amino acids and methionine</a:t>
            </a:r>
          </a:p>
          <a:p>
            <a:pPr lvl="1"/>
            <a:r>
              <a:rPr lang="en-US" dirty="0" smtClean="0"/>
              <a:t>Leads to shortages in critical neurotransmitters and </a:t>
            </a:r>
            <a:r>
              <a:rPr lang="en-US" dirty="0" err="1" smtClean="0"/>
              <a:t>folate</a:t>
            </a:r>
            <a:endParaRPr lang="en-US" dirty="0" smtClean="0"/>
          </a:p>
          <a:p>
            <a:r>
              <a:rPr lang="en-US" dirty="0" smtClean="0"/>
              <a:t>Disrupts sulfate synthesis and sulfate transport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02067" y="6126163"/>
            <a:ext cx="5342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*</a:t>
            </a:r>
            <a:r>
              <a:rPr lang="en-US" sz="2000" i="1" dirty="0" err="1" smtClean="0"/>
              <a:t>Samsel</a:t>
            </a:r>
            <a:r>
              <a:rPr lang="en-US" sz="2000" i="1" dirty="0" smtClean="0"/>
              <a:t> and Seneff, Entropy </a:t>
            </a:r>
            <a:r>
              <a:rPr lang="en-US" sz="2000" b="1" dirty="0"/>
              <a:t>2013</a:t>
            </a:r>
            <a:r>
              <a:rPr lang="en-US" sz="2000" dirty="0"/>
              <a:t>, </a:t>
            </a:r>
            <a:r>
              <a:rPr lang="en-US" sz="2000" i="1" dirty="0"/>
              <a:t>15</a:t>
            </a:r>
            <a:r>
              <a:rPr lang="en-US" sz="2000" dirty="0"/>
              <a:t>, 1416-</a:t>
            </a:r>
            <a:r>
              <a:rPr lang="en-US" sz="2000" dirty="0" smtClean="0"/>
              <a:t>1463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009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9692" y="1897903"/>
            <a:ext cx="7503517" cy="2350480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These biological effects of glyphosate align remarkably well with the complex disease profile of autism spectrum disorder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3934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undupLevelsInSoybean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87" r="-28187"/>
          <a:stretch>
            <a:fillRect/>
          </a:stretch>
        </p:blipFill>
        <p:spPr>
          <a:xfrm>
            <a:off x="1158833" y="964068"/>
            <a:ext cx="7264400" cy="3995140"/>
          </a:xfrm>
        </p:spPr>
      </p:pic>
      <p:sp>
        <p:nvSpPr>
          <p:cNvPr id="5" name="TextBox 4"/>
          <p:cNvSpPr txBox="1"/>
          <p:nvPr/>
        </p:nvSpPr>
        <p:spPr>
          <a:xfrm>
            <a:off x="0" y="6385467"/>
            <a:ext cx="897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www.greenmedinfo.com</a:t>
            </a:r>
            <a:r>
              <a:rPr lang="en-US" dirty="0"/>
              <a:t>/blog/how-extreme-levels-roundup-food-became-industry-normal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2400" y="5915004"/>
            <a:ext cx="738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*</a:t>
            </a:r>
            <a:r>
              <a:rPr lang="fr-FR" sz="2000" dirty="0" smtClean="0"/>
              <a:t>Figure 1,  </a:t>
            </a:r>
            <a:r>
              <a:rPr lang="fr-FR" sz="2000" dirty="0" err="1"/>
              <a:t>T</a:t>
            </a:r>
            <a:r>
              <a:rPr lang="fr-FR" sz="2000" dirty="0"/>
              <a:t>. Bohn et al. Food </a:t>
            </a:r>
            <a:r>
              <a:rPr lang="fr-FR" sz="2000" dirty="0" err="1"/>
              <a:t>Chemistry</a:t>
            </a:r>
            <a:r>
              <a:rPr lang="fr-FR" sz="2000" dirty="0"/>
              <a:t> 153, 15 </a:t>
            </a:r>
            <a:r>
              <a:rPr lang="fr-FR" sz="2000" dirty="0" err="1"/>
              <a:t>June</a:t>
            </a:r>
            <a:r>
              <a:rPr lang="fr-FR" sz="2000" dirty="0"/>
              <a:t> 2014, 207-215.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273425" y="2906760"/>
            <a:ext cx="578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5.6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0615"/>
            <a:ext cx="8229600" cy="1629469"/>
          </a:xfrm>
          <a:solidFill>
            <a:srgbClr val="FFFA97"/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/>
              <a:t>“Another </a:t>
            </a:r>
            <a:r>
              <a:rPr lang="en-US" sz="2800" dirty="0"/>
              <a:t>claim of Monsanto's has been that residue levels of up to </a:t>
            </a:r>
            <a:r>
              <a:rPr lang="en-US" sz="2800" i="1" dirty="0">
                <a:solidFill>
                  <a:srgbClr val="FF0000"/>
                </a:solidFill>
              </a:rPr>
              <a:t>5.6</a:t>
            </a:r>
            <a:r>
              <a:rPr lang="en-US" sz="2800" dirty="0"/>
              <a:t> mg/kg in GM-soy </a:t>
            </a:r>
            <a:r>
              <a:rPr lang="en-US" sz="2800" dirty="0" smtClean="0"/>
              <a:t>represent "</a:t>
            </a:r>
            <a:r>
              <a:rPr lang="en-US" sz="2800" dirty="0"/>
              <a:t>...</a:t>
            </a:r>
            <a:r>
              <a:rPr lang="en-US" sz="2800" i="1" dirty="0">
                <a:solidFill>
                  <a:srgbClr val="FF0000"/>
                </a:solidFill>
              </a:rPr>
              <a:t>extreme levels</a:t>
            </a:r>
            <a:r>
              <a:rPr lang="en-US" sz="2800" dirty="0"/>
              <a:t>, and far higher </a:t>
            </a:r>
            <a:r>
              <a:rPr lang="en-US" sz="2800" dirty="0" smtClean="0"/>
              <a:t>                                                    than </a:t>
            </a:r>
            <a:r>
              <a:rPr lang="en-US" sz="2800" dirty="0"/>
              <a:t>those typically found" (Monsanto 1999)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73947" y="9961"/>
            <a:ext cx="8112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Study of glyphosate and AMPA (breakdown product) residues in soy crops</a:t>
            </a:r>
            <a:r>
              <a:rPr lang="en-US" sz="3200" b="1" dirty="0" smtClean="0">
                <a:solidFill>
                  <a:srgbClr val="FF0000"/>
                </a:solidFill>
              </a:rPr>
              <a:t>*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947165" y="3306215"/>
            <a:ext cx="3929554" cy="239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10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eep_disorder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05" r="-22105"/>
          <a:stretch>
            <a:fillRect/>
          </a:stretch>
        </p:blipFill>
        <p:spPr>
          <a:xfrm>
            <a:off x="-1918232" y="0"/>
            <a:ext cx="12521117" cy="6886132"/>
          </a:xfrm>
        </p:spPr>
      </p:pic>
      <p:sp>
        <p:nvSpPr>
          <p:cNvPr id="5" name="TextBox 4"/>
          <p:cNvSpPr txBox="1"/>
          <p:nvPr/>
        </p:nvSpPr>
        <p:spPr>
          <a:xfrm>
            <a:off x="1399790" y="2954414"/>
            <a:ext cx="3044851" cy="1200328"/>
          </a:xfrm>
          <a:prstGeom prst="rect">
            <a:avLst/>
          </a:prstGeom>
          <a:solidFill>
            <a:srgbClr val="EADE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Melatonin synthesis depends on </a:t>
            </a:r>
            <a:r>
              <a:rPr lang="en-US" sz="2400" dirty="0" err="1" smtClean="0"/>
              <a:t>shikimate</a:t>
            </a:r>
            <a:r>
              <a:rPr lang="en-US" sz="2400" dirty="0" smtClean="0"/>
              <a:t> pathway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835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692" y="142674"/>
            <a:ext cx="9231109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“Dramatic </a:t>
            </a:r>
            <a:r>
              <a:rPr lang="en-US" sz="3600" b="1" dirty="0"/>
              <a:t>Increase in Hospitalization of US </a:t>
            </a:r>
            <a:r>
              <a:rPr lang="en-US" sz="3600" b="1" dirty="0" smtClean="0"/>
              <a:t>Children With Inflammatory Bowel Disease”</a:t>
            </a:r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conducted at Case </a:t>
            </a:r>
            <a:r>
              <a:rPr lang="en-US" dirty="0"/>
              <a:t>Western Reserve University School of Medicine</a:t>
            </a:r>
          </a:p>
          <a:p>
            <a:r>
              <a:rPr lang="en-US" dirty="0" smtClean="0"/>
              <a:t>&gt; </a:t>
            </a:r>
            <a:r>
              <a:rPr lang="en-US" dirty="0"/>
              <a:t>11 Million </a:t>
            </a:r>
            <a:r>
              <a:rPr lang="en-US" dirty="0" smtClean="0"/>
              <a:t>hospitalization </a:t>
            </a:r>
            <a:r>
              <a:rPr lang="en-US" dirty="0"/>
              <a:t>records examined</a:t>
            </a:r>
          </a:p>
          <a:p>
            <a:r>
              <a:rPr lang="en-US" dirty="0" smtClean="0"/>
              <a:t>Patients &lt; 20 years old</a:t>
            </a:r>
            <a:endParaRPr lang="en-US" dirty="0"/>
          </a:p>
          <a:p>
            <a:pPr lvl="1"/>
            <a:r>
              <a:rPr lang="en-US" dirty="0" smtClean="0"/>
              <a:t>49% increase from 2000 to 2009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 Crohn’s disease discharges</a:t>
            </a:r>
          </a:p>
          <a:p>
            <a:pPr lvl="1"/>
            <a:r>
              <a:rPr lang="en-US" dirty="0" smtClean="0"/>
              <a:t>71</a:t>
            </a:r>
            <a:r>
              <a:rPr lang="en-US" dirty="0"/>
              <a:t>% </a:t>
            </a:r>
            <a:r>
              <a:rPr lang="en-US" dirty="0" smtClean="0"/>
              <a:t> increase in ulcerative colitis discharges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28677" y="6488668"/>
            <a:ext cx="3907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*</a:t>
            </a:r>
            <a:r>
              <a:rPr lang="fr-FR" sz="2400" dirty="0" smtClean="0"/>
              <a:t> Science </a:t>
            </a:r>
            <a:r>
              <a:rPr lang="fr-FR" sz="2400" dirty="0"/>
              <a:t>Daily, </a:t>
            </a:r>
            <a:r>
              <a:rPr lang="fr-FR" sz="2400" dirty="0" err="1"/>
              <a:t>June</a:t>
            </a:r>
            <a:r>
              <a:rPr lang="fr-FR" sz="2400" dirty="0"/>
              <a:t> 25, 2013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597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aths_Intestinal Infection age adj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47" r="-16147"/>
          <a:stretch>
            <a:fillRect/>
          </a:stretch>
        </p:blipFill>
        <p:spPr>
          <a:xfrm>
            <a:off x="-802032" y="274638"/>
            <a:ext cx="10818860" cy="5949956"/>
          </a:xfrm>
        </p:spPr>
      </p:pic>
      <p:sp>
        <p:nvSpPr>
          <p:cNvPr id="6" name="TextBox 5"/>
          <p:cNvSpPr txBox="1"/>
          <p:nvPr/>
        </p:nvSpPr>
        <p:spPr>
          <a:xfrm>
            <a:off x="797365" y="6396334"/>
            <a:ext cx="7863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Plot provided by Dr. Nancy Swanson from available US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5383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Acute Kidney Disease Death Rate</a:t>
            </a:r>
            <a:br>
              <a:rPr lang="en-US" b="1" dirty="0" smtClean="0"/>
            </a:br>
            <a:r>
              <a:rPr lang="en-US" b="1" dirty="0" smtClean="0"/>
              <a:t>Plotted Against Glyphosate and GMOs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611" y="6362922"/>
            <a:ext cx="7863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Plot prepared by Nancy Swanson from available data online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 descr="renal falure death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46" r="-8446"/>
          <a:stretch>
            <a:fillRect/>
          </a:stretch>
        </p:blipFill>
        <p:spPr>
          <a:xfrm>
            <a:off x="0" y="1600200"/>
            <a:ext cx="8686800" cy="477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9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Seralini’s</a:t>
            </a:r>
            <a:r>
              <a:rPr lang="en-US" b="1" dirty="0" smtClean="0"/>
              <a:t> study on rats </a:t>
            </a:r>
            <a:br>
              <a:rPr lang="en-US" b="1" dirty="0" smtClean="0"/>
            </a:br>
            <a:r>
              <a:rPr lang="en-US" b="1" dirty="0" smtClean="0"/>
              <a:t>fed GM corn and soy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gm_tumor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2" r="-1192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457200" y="6396335"/>
            <a:ext cx="8007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*</a:t>
            </a:r>
            <a:r>
              <a:rPr lang="fr-FR" sz="2400" dirty="0" smtClean="0"/>
              <a:t>G-E </a:t>
            </a:r>
            <a:r>
              <a:rPr lang="fr-FR" sz="2400" dirty="0" err="1" smtClean="0"/>
              <a:t>Séralini</a:t>
            </a:r>
            <a:r>
              <a:rPr lang="fr-FR" sz="2400" dirty="0" smtClean="0"/>
              <a:t> </a:t>
            </a:r>
            <a:r>
              <a:rPr lang="fr-FR" sz="2400" dirty="0"/>
              <a:t>et al. </a:t>
            </a:r>
            <a:r>
              <a:rPr lang="fr-FR" sz="2400" dirty="0" err="1"/>
              <a:t>Environmental</a:t>
            </a:r>
            <a:r>
              <a:rPr lang="fr-FR" sz="2400" dirty="0"/>
              <a:t> Sciences Europe 2014, 26:</a:t>
            </a:r>
            <a:r>
              <a:rPr lang="fr-FR" sz="2400" dirty="0" smtClean="0"/>
              <a:t>13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1550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of </a:t>
            </a:r>
            <a:r>
              <a:rPr lang="en-US" b="1" dirty="0" err="1" smtClean="0"/>
              <a:t>Seralini’s</a:t>
            </a:r>
            <a:r>
              <a:rPr lang="en-US" b="1" dirty="0" smtClean="0"/>
              <a:t>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Rats fed GM corn and soy throughout lifespan</a:t>
            </a:r>
          </a:p>
          <a:p>
            <a:r>
              <a:rPr lang="en-US" dirty="0" smtClean="0"/>
              <a:t>Females developed massive mammary tumors</a:t>
            </a:r>
          </a:p>
          <a:p>
            <a:r>
              <a:rPr lang="en-US" dirty="0" smtClean="0"/>
              <a:t>Males developed liver and kidney disease</a:t>
            </a:r>
          </a:p>
          <a:p>
            <a:r>
              <a:rPr lang="en-US" dirty="0" smtClean="0"/>
              <a:t>Animals died prematurely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Frightening Trend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7600" y="6400799"/>
            <a:ext cx="612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</a:rPr>
              <a:t>*</a:t>
            </a:r>
            <a:r>
              <a:rPr lang="sv-SE" sz="2400" dirty="0"/>
              <a:t>K. </a:t>
            </a:r>
            <a:r>
              <a:rPr lang="sv-SE" sz="2400" dirty="0" err="1"/>
              <a:t>Weintraub</a:t>
            </a:r>
            <a:r>
              <a:rPr lang="sv-SE" sz="2400" dirty="0"/>
              <a:t>, Nature 479, Nov. 3 2011, 22-24.</a:t>
            </a:r>
            <a:endParaRPr lang="en-US" sz="2400" dirty="0"/>
          </a:p>
        </p:txBody>
      </p:sp>
      <p:pic>
        <p:nvPicPr>
          <p:cNvPr id="6" name="Picture 5" descr="autism_rising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402870"/>
            <a:ext cx="5735245" cy="48397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74667" y="1417638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685721" y="-531657"/>
            <a:ext cx="1583380" cy="3291790"/>
            <a:chOff x="6759551" y="220133"/>
            <a:chExt cx="1351516" cy="2540000"/>
          </a:xfrm>
        </p:grpSpPr>
        <p:sp>
          <p:nvSpPr>
            <p:cNvPr id="7" name="Freeform 6"/>
            <p:cNvSpPr/>
            <p:nvPr/>
          </p:nvSpPr>
          <p:spPr>
            <a:xfrm>
              <a:off x="7281333" y="220133"/>
              <a:ext cx="829734" cy="2540000"/>
            </a:xfrm>
            <a:custGeom>
              <a:avLst/>
              <a:gdLst>
                <a:gd name="connsiteX0" fmla="*/ 0 w 829734"/>
                <a:gd name="connsiteY0" fmla="*/ 2540000 h 2540000"/>
                <a:gd name="connsiteX1" fmla="*/ 338667 w 829734"/>
                <a:gd name="connsiteY1" fmla="*/ 1456267 h 2540000"/>
                <a:gd name="connsiteX2" fmla="*/ 829734 w 829734"/>
                <a:gd name="connsiteY2" fmla="*/ 0 h 2540000"/>
                <a:gd name="connsiteX3" fmla="*/ 829734 w 829734"/>
                <a:gd name="connsiteY3" fmla="*/ 0 h 2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734" h="2540000">
                  <a:moveTo>
                    <a:pt x="0" y="2540000"/>
                  </a:moveTo>
                  <a:lnTo>
                    <a:pt x="338667" y="1456267"/>
                  </a:lnTo>
                  <a:lnTo>
                    <a:pt x="829734" y="0"/>
                  </a:lnTo>
                  <a:lnTo>
                    <a:pt x="829734" y="0"/>
                  </a:ln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flipH="1">
              <a:off x="6759551" y="1092703"/>
              <a:ext cx="135151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 flipH="1">
            <a:off x="7272534" y="5656235"/>
            <a:ext cx="14112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8627736" y="-88611"/>
            <a:ext cx="56075" cy="573007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559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51" y="36513"/>
            <a:ext cx="8229600" cy="1143000"/>
          </a:xfrm>
        </p:spPr>
        <p:txBody>
          <a:bodyPr/>
          <a:lstStyle/>
          <a:p>
            <a:r>
              <a:rPr lang="en-US" b="1" dirty="0" smtClean="0"/>
              <a:t>Is Glyphosate in Our Food?</a:t>
            </a:r>
            <a:endParaRPr lang="en-US" b="1" dirty="0"/>
          </a:p>
        </p:txBody>
      </p:sp>
      <p:pic>
        <p:nvPicPr>
          <p:cNvPr id="6" name="Content Placeholder 5" descr="junkfoo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51" r="-14651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4102847" y="1221102"/>
            <a:ext cx="4046450" cy="461665"/>
          </a:xfrm>
          <a:prstGeom prst="rect">
            <a:avLst/>
          </a:prstGeom>
          <a:solidFill>
            <a:srgbClr val="FFF9A2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 fructose GMO corn syrup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1247" y="3339548"/>
            <a:ext cx="2960967" cy="461665"/>
          </a:xfrm>
          <a:prstGeom prst="rect">
            <a:avLst/>
          </a:prstGeom>
          <a:solidFill>
            <a:srgbClr val="FFF9A2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GMO soy protein filler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8751" y="5664498"/>
            <a:ext cx="3724096" cy="461665"/>
          </a:xfrm>
          <a:prstGeom prst="rect">
            <a:avLst/>
          </a:prstGeom>
          <a:solidFill>
            <a:srgbClr val="FFF9A2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Cows fed GMO corn and soy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40824" y="5797176"/>
            <a:ext cx="2729393" cy="848658"/>
          </a:xfrm>
          <a:prstGeom prst="rect">
            <a:avLst/>
          </a:prstGeom>
          <a:solidFill>
            <a:srgbClr val="FFF9A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Potatoes desiccated with herbicides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88685" y="3570381"/>
            <a:ext cx="2337554" cy="461665"/>
          </a:xfrm>
          <a:prstGeom prst="rect">
            <a:avLst/>
          </a:prstGeom>
          <a:solidFill>
            <a:srgbClr val="FFF9A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GMO Canola Oil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4703" y="1175871"/>
            <a:ext cx="2729393" cy="848658"/>
          </a:xfrm>
          <a:prstGeom prst="rect">
            <a:avLst/>
          </a:prstGeom>
          <a:solidFill>
            <a:srgbClr val="FFF9A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Wheat desiccated with Roundup</a:t>
            </a:r>
            <a:endParaRPr lang="en-US" sz="2400" dirty="0"/>
          </a:p>
        </p:txBody>
      </p:sp>
      <p:sp>
        <p:nvSpPr>
          <p:cNvPr id="14" name="Freeform 13"/>
          <p:cNvSpPr/>
          <p:nvPr/>
        </p:nvSpPr>
        <p:spPr>
          <a:xfrm>
            <a:off x="1635161" y="4661647"/>
            <a:ext cx="471545" cy="971176"/>
          </a:xfrm>
          <a:custGeom>
            <a:avLst/>
            <a:gdLst>
              <a:gd name="connsiteX0" fmla="*/ 217545 w 471545"/>
              <a:gd name="connsiteY0" fmla="*/ 971176 h 971176"/>
              <a:gd name="connsiteX1" fmla="*/ 8368 w 471545"/>
              <a:gd name="connsiteY1" fmla="*/ 567764 h 971176"/>
              <a:gd name="connsiteX2" fmla="*/ 471545 w 471545"/>
              <a:gd name="connsiteY2" fmla="*/ 0 h 97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545" h="971176">
                <a:moveTo>
                  <a:pt x="217545" y="971176"/>
                </a:moveTo>
                <a:cubicBezTo>
                  <a:pt x="91790" y="850401"/>
                  <a:pt x="-33965" y="729627"/>
                  <a:pt x="8368" y="567764"/>
                </a:cubicBezTo>
                <a:cubicBezTo>
                  <a:pt x="50701" y="405901"/>
                  <a:pt x="471545" y="0"/>
                  <a:pt x="471545" y="0"/>
                </a:cubicBezTo>
              </a:path>
            </a:pathLst>
          </a:cu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106599" y="4527176"/>
            <a:ext cx="821872" cy="1120589"/>
          </a:xfrm>
          <a:custGeom>
            <a:avLst/>
            <a:gdLst>
              <a:gd name="connsiteX0" fmla="*/ 373636 w 821872"/>
              <a:gd name="connsiteY0" fmla="*/ 1120589 h 1120589"/>
              <a:gd name="connsiteX1" fmla="*/ 15048 w 821872"/>
              <a:gd name="connsiteY1" fmla="*/ 732118 h 1120589"/>
              <a:gd name="connsiteX2" fmla="*/ 821872 w 821872"/>
              <a:gd name="connsiteY2" fmla="*/ 0 h 112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1872" h="1120589">
                <a:moveTo>
                  <a:pt x="373636" y="1120589"/>
                </a:moveTo>
                <a:cubicBezTo>
                  <a:pt x="156989" y="1019736"/>
                  <a:pt x="-59658" y="918883"/>
                  <a:pt x="15048" y="732118"/>
                </a:cubicBezTo>
                <a:cubicBezTo>
                  <a:pt x="89754" y="545353"/>
                  <a:pt x="821872" y="0"/>
                  <a:pt x="821872" y="0"/>
                </a:cubicBezTo>
              </a:path>
            </a:pathLst>
          </a:cu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95819" y="3810000"/>
            <a:ext cx="1379828" cy="836706"/>
          </a:xfrm>
          <a:custGeom>
            <a:avLst/>
            <a:gdLst>
              <a:gd name="connsiteX0" fmla="*/ 408652 w 1379828"/>
              <a:gd name="connsiteY0" fmla="*/ 0 h 836706"/>
              <a:gd name="connsiteX1" fmla="*/ 50063 w 1379828"/>
              <a:gd name="connsiteY1" fmla="*/ 508000 h 836706"/>
              <a:gd name="connsiteX2" fmla="*/ 1379828 w 1379828"/>
              <a:gd name="connsiteY2" fmla="*/ 836706 h 83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9828" h="836706">
                <a:moveTo>
                  <a:pt x="408652" y="0"/>
                </a:moveTo>
                <a:cubicBezTo>
                  <a:pt x="148426" y="184274"/>
                  <a:pt x="-111800" y="368549"/>
                  <a:pt x="50063" y="508000"/>
                </a:cubicBezTo>
                <a:cubicBezTo>
                  <a:pt x="211926" y="647451"/>
                  <a:pt x="1379828" y="836706"/>
                  <a:pt x="1379828" y="836706"/>
                </a:cubicBezTo>
              </a:path>
            </a:pathLst>
          </a:custGeom>
          <a:ln w="5715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959500" y="2017059"/>
            <a:ext cx="1536735" cy="1329765"/>
          </a:xfrm>
          <a:custGeom>
            <a:avLst/>
            <a:gdLst>
              <a:gd name="connsiteX0" fmla="*/ 356382 w 1536735"/>
              <a:gd name="connsiteY0" fmla="*/ 0 h 1329765"/>
              <a:gd name="connsiteX1" fmla="*/ 72500 w 1536735"/>
              <a:gd name="connsiteY1" fmla="*/ 672353 h 1329765"/>
              <a:gd name="connsiteX2" fmla="*/ 1536735 w 1536735"/>
              <a:gd name="connsiteY2" fmla="*/ 1329765 h 132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6735" h="1329765">
                <a:moveTo>
                  <a:pt x="356382" y="0"/>
                </a:moveTo>
                <a:cubicBezTo>
                  <a:pt x="116078" y="225362"/>
                  <a:pt x="-124226" y="450725"/>
                  <a:pt x="72500" y="672353"/>
                </a:cubicBezTo>
                <a:cubicBezTo>
                  <a:pt x="269226" y="893981"/>
                  <a:pt x="1536735" y="1329765"/>
                  <a:pt x="1536735" y="1329765"/>
                </a:cubicBezTo>
              </a:path>
            </a:pathLst>
          </a:custGeom>
          <a:ln w="5715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140824" y="4019176"/>
            <a:ext cx="1718235" cy="630358"/>
          </a:xfrm>
          <a:custGeom>
            <a:avLst/>
            <a:gdLst>
              <a:gd name="connsiteX0" fmla="*/ 1718235 w 1718235"/>
              <a:gd name="connsiteY0" fmla="*/ 0 h 630358"/>
              <a:gd name="connsiteX1" fmla="*/ 1314823 w 1718235"/>
              <a:gd name="connsiteY1" fmla="*/ 612589 h 630358"/>
              <a:gd name="connsiteX2" fmla="*/ 0 w 1718235"/>
              <a:gd name="connsiteY2" fmla="*/ 478118 h 63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8235" h="630358">
                <a:moveTo>
                  <a:pt x="1718235" y="0"/>
                </a:moveTo>
                <a:cubicBezTo>
                  <a:pt x="1659715" y="266451"/>
                  <a:pt x="1601195" y="532903"/>
                  <a:pt x="1314823" y="612589"/>
                </a:cubicBezTo>
                <a:cubicBezTo>
                  <a:pt x="1028451" y="692275"/>
                  <a:pt x="0" y="478118"/>
                  <a:pt x="0" y="478118"/>
                </a:cubicBezTo>
              </a:path>
            </a:pathLst>
          </a:custGeom>
          <a:ln w="5715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632824" y="4467412"/>
            <a:ext cx="1613647" cy="1314823"/>
          </a:xfrm>
          <a:custGeom>
            <a:avLst/>
            <a:gdLst>
              <a:gd name="connsiteX0" fmla="*/ 1613647 w 1613647"/>
              <a:gd name="connsiteY0" fmla="*/ 1314823 h 1314823"/>
              <a:gd name="connsiteX1" fmla="*/ 463176 w 1613647"/>
              <a:gd name="connsiteY1" fmla="*/ 1045882 h 1314823"/>
              <a:gd name="connsiteX2" fmla="*/ 0 w 1613647"/>
              <a:gd name="connsiteY2" fmla="*/ 0 h 131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3647" h="1314823">
                <a:moveTo>
                  <a:pt x="1613647" y="1314823"/>
                </a:moveTo>
                <a:cubicBezTo>
                  <a:pt x="1172882" y="1289921"/>
                  <a:pt x="732117" y="1265019"/>
                  <a:pt x="463176" y="1045882"/>
                </a:cubicBezTo>
                <a:cubicBezTo>
                  <a:pt x="194235" y="826745"/>
                  <a:pt x="0" y="0"/>
                  <a:pt x="0" y="0"/>
                </a:cubicBezTo>
              </a:path>
            </a:pathLst>
          </a:custGeom>
          <a:ln w="5715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409765" y="1673412"/>
            <a:ext cx="838943" cy="1538941"/>
          </a:xfrm>
          <a:custGeom>
            <a:avLst/>
            <a:gdLst>
              <a:gd name="connsiteX0" fmla="*/ 478117 w 838943"/>
              <a:gd name="connsiteY0" fmla="*/ 0 h 1538941"/>
              <a:gd name="connsiteX1" fmla="*/ 821764 w 838943"/>
              <a:gd name="connsiteY1" fmla="*/ 1195294 h 1538941"/>
              <a:gd name="connsiteX2" fmla="*/ 0 w 838943"/>
              <a:gd name="connsiteY2" fmla="*/ 1538941 h 153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943" h="1538941">
                <a:moveTo>
                  <a:pt x="478117" y="0"/>
                </a:moveTo>
                <a:cubicBezTo>
                  <a:pt x="689783" y="469402"/>
                  <a:pt x="901450" y="938804"/>
                  <a:pt x="821764" y="1195294"/>
                </a:cubicBezTo>
                <a:cubicBezTo>
                  <a:pt x="742078" y="1451784"/>
                  <a:pt x="0" y="1538941"/>
                  <a:pt x="0" y="1538941"/>
                </a:cubicBezTo>
              </a:path>
            </a:pathLst>
          </a:custGeom>
          <a:ln w="5715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840941" y="1658471"/>
            <a:ext cx="627530" cy="1329764"/>
          </a:xfrm>
          <a:custGeom>
            <a:avLst/>
            <a:gdLst>
              <a:gd name="connsiteX0" fmla="*/ 627530 w 627530"/>
              <a:gd name="connsiteY0" fmla="*/ 0 h 1329764"/>
              <a:gd name="connsiteX1" fmla="*/ 418353 w 627530"/>
              <a:gd name="connsiteY1" fmla="*/ 836705 h 1329764"/>
              <a:gd name="connsiteX2" fmla="*/ 0 w 627530"/>
              <a:gd name="connsiteY2" fmla="*/ 1329764 h 132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530" h="1329764">
                <a:moveTo>
                  <a:pt x="627530" y="0"/>
                </a:moveTo>
                <a:cubicBezTo>
                  <a:pt x="575235" y="307539"/>
                  <a:pt x="522941" y="615078"/>
                  <a:pt x="418353" y="836705"/>
                </a:cubicBezTo>
                <a:cubicBezTo>
                  <a:pt x="313765" y="1058332"/>
                  <a:pt x="0" y="1329764"/>
                  <a:pt x="0" y="1329764"/>
                </a:cubicBezTo>
              </a:path>
            </a:pathLst>
          </a:custGeom>
          <a:ln w="5715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35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Further Exploration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408" y="1406421"/>
            <a:ext cx="8376392" cy="5257800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Samsel and Seneff </a:t>
            </a:r>
            <a:r>
              <a:rPr lang="pl-PL" dirty="0" err="1" smtClean="0"/>
              <a:t>paper</a:t>
            </a:r>
            <a:r>
              <a:rPr lang="pl-PL" dirty="0" smtClean="0"/>
              <a:t>:</a:t>
            </a:r>
          </a:p>
          <a:p>
            <a:pPr marL="0" indent="0">
              <a:buNone/>
            </a:pPr>
            <a:r>
              <a:rPr lang="pl-PL" dirty="0" smtClean="0"/>
              <a:t>http</a:t>
            </a:r>
            <a:r>
              <a:rPr lang="pl-PL" dirty="0"/>
              <a:t>://www.mdpi.com/1099-4300/15/4/</a:t>
            </a:r>
            <a:r>
              <a:rPr lang="pl-PL" dirty="0" smtClean="0"/>
              <a:t>1416</a:t>
            </a:r>
          </a:p>
          <a:p>
            <a:r>
              <a:rPr lang="pl-PL" dirty="0" err="1" smtClean="0"/>
              <a:t>Seralini</a:t>
            </a:r>
            <a:r>
              <a:rPr lang="pl-PL" dirty="0" smtClean="0"/>
              <a:t> </a:t>
            </a:r>
            <a:r>
              <a:rPr lang="pl-PL" dirty="0" err="1" smtClean="0"/>
              <a:t>paper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http://</a:t>
            </a:r>
            <a:r>
              <a:rPr lang="pl-PL" dirty="0" err="1"/>
              <a:t>www.enveurope.com</a:t>
            </a:r>
            <a:r>
              <a:rPr lang="pl-PL" dirty="0"/>
              <a:t>/</a:t>
            </a:r>
            <a:r>
              <a:rPr lang="pl-PL" dirty="0" err="1"/>
              <a:t>content</a:t>
            </a:r>
            <a:r>
              <a:rPr lang="pl-PL" dirty="0"/>
              <a:t>/26/1/14</a:t>
            </a:r>
            <a:endParaRPr lang="pl-PL" dirty="0" smtClean="0"/>
          </a:p>
          <a:p>
            <a:r>
              <a:rPr lang="pl-PL" dirty="0" err="1" smtClean="0"/>
              <a:t>Short</a:t>
            </a:r>
            <a:r>
              <a:rPr lang="pl-PL" dirty="0" smtClean="0"/>
              <a:t> video: Dr. Oz on </a:t>
            </a:r>
            <a:r>
              <a:rPr lang="pl-PL" dirty="0" err="1" smtClean="0"/>
              <a:t>new</a:t>
            </a:r>
            <a:r>
              <a:rPr lang="pl-PL" dirty="0" smtClean="0"/>
              <a:t> 2,4-D</a:t>
            </a:r>
          </a:p>
          <a:p>
            <a:pPr marL="0" indent="0">
              <a:buNone/>
            </a:pPr>
            <a:r>
              <a:rPr lang="en-US" dirty="0"/>
              <a:t>http://www.doctoroz.com/episode/new-gmo-pesticide-doctors-are-warning-</a:t>
            </a:r>
            <a:r>
              <a:rPr lang="en-US" dirty="0" smtClean="0"/>
              <a:t>against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Mercola</a:t>
            </a:r>
            <a:r>
              <a:rPr lang="en-US" dirty="0" smtClean="0"/>
              <a:t> interview with Dr. Seneff:</a:t>
            </a:r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://articles.mercola.com/sites/articles/archive/2013/06/09/monsanto-roundup-</a:t>
            </a:r>
            <a:r>
              <a:rPr lang="en-US" dirty="0" smtClean="0"/>
              <a:t>herbicide.aspx</a:t>
            </a:r>
          </a:p>
          <a:p>
            <a:r>
              <a:rPr lang="en-US" dirty="0" smtClean="0"/>
              <a:t>Jeffrey Smith interview with Dr. Seneff:</a:t>
            </a:r>
          </a:p>
          <a:p>
            <a:pPr marL="0" indent="0">
              <a:buNone/>
            </a:pPr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vimeo.com</a:t>
            </a:r>
            <a:r>
              <a:rPr lang="pt-BR" dirty="0"/>
              <a:t>/65914121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1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6589" y="2389993"/>
            <a:ext cx="677082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listening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89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/>
              <a:t>“If </a:t>
            </a:r>
            <a:r>
              <a:rPr lang="en-US" sz="3200" b="1" i="1" dirty="0"/>
              <a:t>it is an environmental cause contributing to an increase, we certainly want to find it</a:t>
            </a:r>
            <a:r>
              <a:rPr lang="en-US" sz="3200" b="1" i="1" dirty="0" smtClean="0"/>
              <a:t>.”</a:t>
            </a:r>
            <a:r>
              <a:rPr lang="en-US" sz="3200" b="1" i="1" dirty="0" smtClean="0">
                <a:solidFill>
                  <a:srgbClr val="FF0000"/>
                </a:solidFill>
              </a:rPr>
              <a:t>*</a:t>
            </a:r>
            <a:r>
              <a:rPr lang="en-US" sz="3200" b="1" i="1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Content Placeholder 3" descr="Reasons8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06" r="-3000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842434" y="6334780"/>
            <a:ext cx="7116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>
                <a:solidFill>
                  <a:srgbClr val="FF0000"/>
                </a:solidFill>
              </a:rPr>
              <a:t>*</a:t>
            </a:r>
            <a:r>
              <a:rPr lang="sv-SE" sz="2800" dirty="0"/>
              <a:t>K. </a:t>
            </a:r>
            <a:r>
              <a:rPr lang="sv-SE" sz="2800" dirty="0" err="1"/>
              <a:t>Weintraub</a:t>
            </a:r>
            <a:r>
              <a:rPr lang="sv-SE" sz="2800" dirty="0"/>
              <a:t>, Nature 479, Nov. 3 2011, 22-24.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646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und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57" y="128730"/>
            <a:ext cx="6626835" cy="66268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8810" y="1125025"/>
            <a:ext cx="3979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GLYPHOSATE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Picture 1" descr="Glyphosate-3D-vd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10" y="4754819"/>
            <a:ext cx="3979876" cy="229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8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yr-old auti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66699"/>
            <a:ext cx="9105900" cy="641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4267" y="6176962"/>
            <a:ext cx="550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Plot provided by Nancy Swanson, with permission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419601" y="3318933"/>
            <a:ext cx="1100664" cy="267546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18663" y="2506136"/>
            <a:ext cx="16934" cy="103293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0933" y="6468537"/>
            <a:ext cx="90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sources: autism: US Department of Education; Glyphosate: US Department of Agriculture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64121" y="2412536"/>
            <a:ext cx="3172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 = 0.9972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084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Autism Prevalence: 6 year olds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3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06" y="113246"/>
            <a:ext cx="8229600" cy="1143000"/>
          </a:xfrm>
        </p:spPr>
        <p:txBody>
          <a:bodyPr/>
          <a:lstStyle/>
          <a:p>
            <a:r>
              <a:rPr lang="en-US" b="1" dirty="0" smtClean="0"/>
              <a:t>GMO Roundup Ready Crops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06" y="1425378"/>
            <a:ext cx="8876128" cy="503924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Core crops of processed food                                               industry:  corn, soy, canola,                                             alfalfa, sugar beets, </a:t>
            </a:r>
            <a:r>
              <a:rPr lang="en-US" sz="2800" dirty="0" smtClean="0"/>
              <a:t>cotton</a:t>
            </a:r>
            <a:endParaRPr lang="en-US" sz="2800" dirty="0" smtClean="0"/>
          </a:p>
          <a:p>
            <a:r>
              <a:rPr lang="en-US" sz="2800" dirty="0" smtClean="0"/>
              <a:t>Introduced around 1998 –                                                       dramatic increase up to 80-90%   </a:t>
            </a:r>
            <a:r>
              <a:rPr lang="en-US" sz="2800" dirty="0" smtClean="0"/>
              <a:t>                                                  </a:t>
            </a:r>
            <a:r>
              <a:rPr lang="en-US" sz="2800" dirty="0" smtClean="0"/>
              <a:t>of the crop by 2010</a:t>
            </a:r>
          </a:p>
          <a:p>
            <a:r>
              <a:rPr lang="en-US" sz="2800" dirty="0" smtClean="0"/>
              <a:t>“Roundup-ready” weeds quickly evolved</a:t>
            </a:r>
          </a:p>
          <a:p>
            <a:pPr lvl="1"/>
            <a:r>
              <a:rPr lang="en-US" sz="2400" dirty="0" smtClean="0"/>
              <a:t>Escalating use of Roundup followed</a:t>
            </a:r>
          </a:p>
          <a:p>
            <a:r>
              <a:rPr lang="en-US" sz="2800" dirty="0" smtClean="0"/>
              <a:t>Now they’re introducing 2,4-D resistant corn and soy</a:t>
            </a:r>
          </a:p>
          <a:p>
            <a:pPr lvl="1"/>
            <a:r>
              <a:rPr lang="en-US" sz="2400" dirty="0" smtClean="0"/>
              <a:t>“</a:t>
            </a:r>
            <a:r>
              <a:rPr lang="en-US" sz="2400" dirty="0"/>
              <a:t>T</a:t>
            </a:r>
            <a:r>
              <a:rPr lang="en-US" sz="2400" dirty="0" smtClean="0"/>
              <a:t>riple-stack” </a:t>
            </a:r>
            <a:r>
              <a:rPr lang="en-US" sz="2400" dirty="0" err="1" smtClean="0"/>
              <a:t>Bt</a:t>
            </a:r>
            <a:r>
              <a:rPr lang="en-US" sz="2400" dirty="0" smtClean="0"/>
              <a:t>, Roundup-ready and 2,4-D resistant corn coming?</a:t>
            </a:r>
          </a:p>
          <a:p>
            <a:pPr lvl="1"/>
            <a:r>
              <a:rPr lang="en-US" sz="2400" dirty="0" err="1" smtClean="0"/>
              <a:t>Bt</a:t>
            </a:r>
            <a:r>
              <a:rPr lang="en-US" sz="2400" dirty="0" smtClean="0"/>
              <a:t> is a toxin that blows up the stomach of insects</a:t>
            </a:r>
          </a:p>
          <a:p>
            <a:pPr lvl="1"/>
            <a:r>
              <a:rPr lang="en-US" sz="2400" dirty="0" smtClean="0"/>
              <a:t>2,4-D is a component of Agent Orange </a:t>
            </a:r>
            <a:endParaRPr lang="en-US" sz="2400" dirty="0"/>
          </a:p>
        </p:txBody>
      </p:sp>
      <p:pic>
        <p:nvPicPr>
          <p:cNvPr id="4" name="Picture 3" descr="GMO-Co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19" y="1171187"/>
            <a:ext cx="3495559" cy="231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4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 5 percent corn treate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63" r="-25763"/>
          <a:stretch>
            <a:fillRect/>
          </a:stretch>
        </p:blipFill>
        <p:spPr>
          <a:xfrm>
            <a:off x="-1096197" y="274638"/>
            <a:ext cx="11139258" cy="6126163"/>
          </a:xfrm>
        </p:spPr>
      </p:pic>
      <p:sp>
        <p:nvSpPr>
          <p:cNvPr id="5" name="TextBox 4"/>
          <p:cNvSpPr txBox="1"/>
          <p:nvPr/>
        </p:nvSpPr>
        <p:spPr>
          <a:xfrm>
            <a:off x="-1366757" y="6046858"/>
            <a:ext cx="10053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Plot provided by Dr. Nancy Swanson, with permission: </a:t>
            </a:r>
          </a:p>
          <a:p>
            <a:pPr algn="r"/>
            <a:r>
              <a:rPr lang="en-US" sz="2000" dirty="0" smtClean="0"/>
              <a:t>gathered from US data readily available on the web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3" y="20638"/>
            <a:ext cx="8541657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>Percent of GM herbicide-tolerant corn crops plotted alongside %corn treated with glyphosate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7362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6112" y="287841"/>
            <a:ext cx="8229600" cy="1143000"/>
          </a:xfrm>
        </p:spPr>
        <p:txBody>
          <a:bodyPr/>
          <a:lstStyle/>
          <a:p>
            <a:r>
              <a:rPr lang="en-US" b="1" i="1" dirty="0" smtClean="0"/>
              <a:t>Is Glyphosate </a:t>
            </a:r>
            <a:r>
              <a:rPr lang="en-US" b="1" i="1" dirty="0"/>
              <a:t>T</a:t>
            </a:r>
            <a:r>
              <a:rPr lang="en-US" b="1" i="1" dirty="0" smtClean="0"/>
              <a:t>oxic?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8686800" cy="50795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Monsanto has argued that glyphosate                         is harmless to humans because our cells don’t have the </a:t>
            </a:r>
            <a:r>
              <a:rPr lang="en-US" dirty="0" err="1" smtClean="0"/>
              <a:t>shikimate</a:t>
            </a:r>
            <a:r>
              <a:rPr lang="en-US" dirty="0" smtClean="0"/>
              <a:t> pathway, which it inhibits</a:t>
            </a:r>
          </a:p>
          <a:p>
            <a:r>
              <a:rPr lang="en-US" dirty="0" smtClean="0"/>
              <a:t>However, our gut bacteria DO have this pathway</a:t>
            </a:r>
          </a:p>
          <a:p>
            <a:pPr lvl="1"/>
            <a:r>
              <a:rPr lang="en-US" dirty="0" smtClean="0"/>
              <a:t>We depend upon them to supply us with essential amino acids (among many other things)</a:t>
            </a:r>
          </a:p>
          <a:p>
            <a:r>
              <a:rPr lang="en-US" dirty="0" smtClean="0">
                <a:sym typeface="Wingdings"/>
              </a:rPr>
              <a:t>Other ingredients in Roundup greatly increase glyphosate’s toxic effects</a:t>
            </a:r>
          </a:p>
          <a:p>
            <a:pPr lvl="1"/>
            <a:r>
              <a:rPr lang="en-US" dirty="0" smtClean="0">
                <a:sym typeface="Wingdings"/>
              </a:rPr>
              <a:t>Studies done by the chemical industry leave these  out</a:t>
            </a:r>
          </a:p>
          <a:p>
            <a:r>
              <a:rPr lang="en-US" dirty="0" smtClean="0">
                <a:sym typeface="Wingdings"/>
              </a:rPr>
              <a:t>Insidious effects of glyphosate accumulate over time</a:t>
            </a:r>
          </a:p>
          <a:p>
            <a:pPr lvl="1"/>
            <a:r>
              <a:rPr lang="en-US" dirty="0" smtClean="0">
                <a:sym typeface="Wingdings"/>
              </a:rPr>
              <a:t> Most studies are too short to detect damage</a:t>
            </a:r>
            <a:endParaRPr lang="en-US" dirty="0"/>
          </a:p>
        </p:txBody>
      </p:sp>
      <p:pic>
        <p:nvPicPr>
          <p:cNvPr id="4" name="Picture 3" descr="Glyphosate-3D-vd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87" y="0"/>
            <a:ext cx="3249222" cy="187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3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Enhancing Effect of Adjuvants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152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“Adjuvants </a:t>
            </a:r>
            <a:r>
              <a:rPr lang="en-US" dirty="0"/>
              <a:t>in pesticides are generally declared as </a:t>
            </a:r>
            <a:r>
              <a:rPr lang="en-US" dirty="0" err="1"/>
              <a:t>inerts</a:t>
            </a:r>
            <a:r>
              <a:rPr lang="en-US" dirty="0"/>
              <a:t>, and for this reason they are not tested in long-term regulatory experiments. It is thus very surprising that they amplify </a:t>
            </a:r>
            <a:r>
              <a:rPr lang="en-US" i="1" dirty="0">
                <a:solidFill>
                  <a:srgbClr val="FF0000"/>
                </a:solidFill>
              </a:rPr>
              <a:t>up to 1000 times </a:t>
            </a:r>
            <a:r>
              <a:rPr lang="en-US" dirty="0"/>
              <a:t>the toxicity of their APs </a:t>
            </a:r>
            <a:r>
              <a:rPr lang="en-US" dirty="0" smtClean="0"/>
              <a:t>[Active Principles] in </a:t>
            </a:r>
            <a:r>
              <a:rPr lang="en-US" dirty="0"/>
              <a:t>100% of the cases where they are indicated to be present by the </a:t>
            </a:r>
            <a:r>
              <a:rPr lang="en-US" dirty="0" smtClean="0"/>
              <a:t>manufacturer.”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5067" y="6434667"/>
            <a:ext cx="7255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/>
              <a:t>R. </a:t>
            </a:r>
            <a:r>
              <a:rPr lang="en-US" dirty="0" err="1"/>
              <a:t>Mesnage</a:t>
            </a:r>
            <a:r>
              <a:rPr lang="en-US" dirty="0"/>
              <a:t> et </a:t>
            </a:r>
            <a:r>
              <a:rPr lang="en-US" dirty="0" err="1"/>
              <a:t>al.BioMed</a:t>
            </a:r>
            <a:r>
              <a:rPr lang="en-US" dirty="0"/>
              <a:t> Research International 2014; Article ID:179691.</a:t>
            </a:r>
          </a:p>
        </p:txBody>
      </p:sp>
    </p:spTree>
    <p:extLst>
      <p:ext uri="{BB962C8B-B14F-4D97-AF65-F5344CB8AC3E}">
        <p14:creationId xmlns:p14="http://schemas.microsoft.com/office/powerpoint/2010/main" val="417245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21426</TotalTime>
  <Words>1110</Words>
  <Application>Microsoft Macintosh PowerPoint</Application>
  <PresentationFormat>On-screen Show (4:3)</PresentationFormat>
  <Paragraphs>121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GMOs and Glyphosate: A Dangerous Combination</vt:lpstr>
      <vt:lpstr>A Frightening Trend*</vt:lpstr>
      <vt:lpstr>“If it is an environmental cause contributing to an increase, we certainly want to find it.”*  </vt:lpstr>
      <vt:lpstr>PowerPoint Presentation</vt:lpstr>
      <vt:lpstr>Autism Prevalence: 6 year olds</vt:lpstr>
      <vt:lpstr>GMO Roundup Ready Crops</vt:lpstr>
      <vt:lpstr>Percent of GM herbicide-tolerant corn crops plotted alongside %corn treated with glyphosate</vt:lpstr>
      <vt:lpstr>Is Glyphosate Toxic?</vt:lpstr>
      <vt:lpstr>The Enhancing Effect of Adjuvants*</vt:lpstr>
      <vt:lpstr>Roundup Safety Claims Disputed*</vt:lpstr>
      <vt:lpstr>Main Toxic Effects of Glyphosate*</vt:lpstr>
      <vt:lpstr>PowerPoint Presentation</vt:lpstr>
      <vt:lpstr>“Another claim of Monsanto's has been that residue levels of up to 5.6 mg/kg in GM-soy represent "...extreme levels, and far higher                                                     than those typically found" (Monsanto 1999).</vt:lpstr>
      <vt:lpstr>PowerPoint Presentation</vt:lpstr>
      <vt:lpstr>“Dramatic Increase in Hospitalization of US Children With Inflammatory Bowel Disease”*</vt:lpstr>
      <vt:lpstr>PowerPoint Presentation</vt:lpstr>
      <vt:lpstr>Acute Kidney Disease Death Rate Plotted Against Glyphosate and GMOs*</vt:lpstr>
      <vt:lpstr>Seralini’s study on rats  fed GM corn and soy*</vt:lpstr>
      <vt:lpstr>Summary of Seralini’s study</vt:lpstr>
      <vt:lpstr>Is Glyphosate in Our Food?</vt:lpstr>
      <vt:lpstr>Further Exploration</vt:lpstr>
      <vt:lpstr>PowerPoint Presentation</vt:lpstr>
    </vt:vector>
  </TitlesOfParts>
  <Company>MIT CSAIL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Seneff</dc:creator>
  <cp:lastModifiedBy>Stephanie Seneff</cp:lastModifiedBy>
  <cp:revision>42</cp:revision>
  <cp:lastPrinted>2014-10-03T21:42:58Z</cp:lastPrinted>
  <dcterms:created xsi:type="dcterms:W3CDTF">2014-04-11T11:07:53Z</dcterms:created>
  <dcterms:modified xsi:type="dcterms:W3CDTF">2014-10-06T10:21:08Z</dcterms:modified>
</cp:coreProperties>
</file>