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2.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5"/>
  </p:notesMasterIdLst>
  <p:handoutMasterIdLst>
    <p:handoutMasterId r:id="rId116"/>
  </p:handoutMasterIdLst>
  <p:sldIdLst>
    <p:sldId id="670" r:id="rId2"/>
    <p:sldId id="666" r:id="rId3"/>
    <p:sldId id="569" r:id="rId4"/>
    <p:sldId id="570" r:id="rId5"/>
    <p:sldId id="571" r:id="rId6"/>
    <p:sldId id="572" r:id="rId7"/>
    <p:sldId id="573" r:id="rId8"/>
    <p:sldId id="574" r:id="rId9"/>
    <p:sldId id="575" r:id="rId10"/>
    <p:sldId id="576" r:id="rId11"/>
    <p:sldId id="577" r:id="rId12"/>
    <p:sldId id="578" r:id="rId13"/>
    <p:sldId id="579" r:id="rId14"/>
    <p:sldId id="580" r:id="rId15"/>
    <p:sldId id="581" r:id="rId16"/>
    <p:sldId id="582" r:id="rId17"/>
    <p:sldId id="583" r:id="rId18"/>
    <p:sldId id="584" r:id="rId19"/>
    <p:sldId id="585" r:id="rId20"/>
    <p:sldId id="586" r:id="rId21"/>
    <p:sldId id="587" r:id="rId22"/>
    <p:sldId id="588" r:id="rId23"/>
    <p:sldId id="589" r:id="rId24"/>
    <p:sldId id="590" r:id="rId25"/>
    <p:sldId id="591" r:id="rId26"/>
    <p:sldId id="592" r:id="rId27"/>
    <p:sldId id="593" r:id="rId28"/>
    <p:sldId id="594" r:id="rId29"/>
    <p:sldId id="595" r:id="rId30"/>
    <p:sldId id="596" r:id="rId31"/>
    <p:sldId id="597" r:id="rId32"/>
    <p:sldId id="598" r:id="rId33"/>
    <p:sldId id="599" r:id="rId34"/>
    <p:sldId id="600" r:id="rId35"/>
    <p:sldId id="601" r:id="rId36"/>
    <p:sldId id="602" r:id="rId37"/>
    <p:sldId id="603" r:id="rId38"/>
    <p:sldId id="604" r:id="rId39"/>
    <p:sldId id="605" r:id="rId40"/>
    <p:sldId id="671" r:id="rId41"/>
    <p:sldId id="607" r:id="rId42"/>
    <p:sldId id="608" r:id="rId43"/>
    <p:sldId id="609" r:id="rId44"/>
    <p:sldId id="610" r:id="rId45"/>
    <p:sldId id="611" r:id="rId46"/>
    <p:sldId id="612" r:id="rId47"/>
    <p:sldId id="613" r:id="rId48"/>
    <p:sldId id="614" r:id="rId49"/>
    <p:sldId id="615" r:id="rId50"/>
    <p:sldId id="616" r:id="rId51"/>
    <p:sldId id="617" r:id="rId52"/>
    <p:sldId id="618" r:id="rId53"/>
    <p:sldId id="619" r:id="rId54"/>
    <p:sldId id="620" r:id="rId55"/>
    <p:sldId id="621" r:id="rId56"/>
    <p:sldId id="622" r:id="rId57"/>
    <p:sldId id="623" r:id="rId58"/>
    <p:sldId id="624" r:id="rId59"/>
    <p:sldId id="625" r:id="rId60"/>
    <p:sldId id="626" r:id="rId61"/>
    <p:sldId id="627" r:id="rId62"/>
    <p:sldId id="628" r:id="rId63"/>
    <p:sldId id="629" r:id="rId64"/>
    <p:sldId id="630" r:id="rId65"/>
    <p:sldId id="631" r:id="rId66"/>
    <p:sldId id="632" r:id="rId67"/>
    <p:sldId id="633" r:id="rId68"/>
    <p:sldId id="634" r:id="rId69"/>
    <p:sldId id="635" r:id="rId70"/>
    <p:sldId id="636" r:id="rId71"/>
    <p:sldId id="637" r:id="rId72"/>
    <p:sldId id="638" r:id="rId73"/>
    <p:sldId id="639" r:id="rId74"/>
    <p:sldId id="640" r:id="rId75"/>
    <p:sldId id="641" r:id="rId76"/>
    <p:sldId id="642" r:id="rId77"/>
    <p:sldId id="643" r:id="rId78"/>
    <p:sldId id="644" r:id="rId79"/>
    <p:sldId id="667" r:id="rId80"/>
    <p:sldId id="646" r:id="rId81"/>
    <p:sldId id="651" r:id="rId82"/>
    <p:sldId id="668" r:id="rId83"/>
    <p:sldId id="652" r:id="rId84"/>
    <p:sldId id="673" r:id="rId85"/>
    <p:sldId id="672" r:id="rId86"/>
    <p:sldId id="654" r:id="rId87"/>
    <p:sldId id="655" r:id="rId88"/>
    <p:sldId id="656" r:id="rId89"/>
    <p:sldId id="657" r:id="rId90"/>
    <p:sldId id="658" r:id="rId91"/>
    <p:sldId id="659" r:id="rId92"/>
    <p:sldId id="660" r:id="rId93"/>
    <p:sldId id="661" r:id="rId94"/>
    <p:sldId id="664" r:id="rId95"/>
    <p:sldId id="662" r:id="rId96"/>
    <p:sldId id="663" r:id="rId97"/>
    <p:sldId id="368" r:id="rId98"/>
    <p:sldId id="558" r:id="rId99"/>
    <p:sldId id="439" r:id="rId100"/>
    <p:sldId id="440" r:id="rId101"/>
    <p:sldId id="335" r:id="rId102"/>
    <p:sldId id="550" r:id="rId103"/>
    <p:sldId id="551" r:id="rId104"/>
    <p:sldId id="555" r:id="rId105"/>
    <p:sldId id="560" r:id="rId106"/>
    <p:sldId id="564" r:id="rId107"/>
    <p:sldId id="565" r:id="rId108"/>
    <p:sldId id="419" r:id="rId109"/>
    <p:sldId id="649" r:id="rId110"/>
    <p:sldId id="650" r:id="rId111"/>
    <p:sldId id="647" r:id="rId112"/>
    <p:sldId id="674" r:id="rId113"/>
    <p:sldId id="648" r:id="rId1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FFF9A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506" autoAdjust="0"/>
  </p:normalViewPr>
  <p:slideViewPr>
    <p:cSldViewPr snapToGrid="0" snapToObjects="1">
      <p:cViewPr varScale="1">
        <p:scale>
          <a:sx n="84" d="100"/>
          <a:sy n="84" d="100"/>
        </p:scale>
        <p:origin x="-1144" y="-11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theme" Target="theme/theme1.xml"/><Relationship Id="rId121"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notesMaster" Target="notesMasters/notesMaster1.xml"/><Relationship Id="rId116" Type="http://schemas.openxmlformats.org/officeDocument/2006/relationships/handoutMaster" Target="handoutMasters/handoutMaster1.xml"/><Relationship Id="rId117" Type="http://schemas.openxmlformats.org/officeDocument/2006/relationships/printerSettings" Target="printerSettings/printerSettings1.bin"/><Relationship Id="rId118" Type="http://schemas.openxmlformats.org/officeDocument/2006/relationships/presProps" Target="presProps.xml"/><Relationship Id="rId119" Type="http://schemas.openxmlformats.org/officeDocument/2006/relationships/viewProps" Target="viewProp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8A97CFD-E95C-D145-977F-1D2E18D6C518}" type="datetimeFigureOut">
              <a:rPr lang="en-US" smtClean="0"/>
              <a:pPr/>
              <a:t>2/6/14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B6455F6-55A0-2F4A-8492-C3E17BBBDC88}" type="slidenum">
              <a:rPr lang="en-US" smtClean="0"/>
              <a:pPr/>
              <a:t>‹#›</a:t>
            </a:fld>
            <a:endParaRPr lang="en-US"/>
          </a:p>
        </p:txBody>
      </p:sp>
    </p:spTree>
    <p:extLst>
      <p:ext uri="{BB962C8B-B14F-4D97-AF65-F5344CB8AC3E}">
        <p14:creationId xmlns:p14="http://schemas.microsoft.com/office/powerpoint/2010/main" val="3162789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3058C7-DC31-A54A-BBCA-256ECB8466A3}" type="datetimeFigureOut">
              <a:rPr lang="en-US" smtClean="0"/>
              <a:pPr/>
              <a:t>2/6/14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951A16-258A-AD48-A949-5046997759BB}" type="slidenum">
              <a:rPr lang="en-US" smtClean="0"/>
              <a:pPr/>
              <a:t>‹#›</a:t>
            </a:fld>
            <a:endParaRPr lang="en-US"/>
          </a:p>
        </p:txBody>
      </p:sp>
    </p:spTree>
    <p:extLst>
      <p:ext uri="{BB962C8B-B14F-4D97-AF65-F5344CB8AC3E}">
        <p14:creationId xmlns:p14="http://schemas.microsoft.com/office/powerpoint/2010/main" val="40519912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boston.com/bigpicture/2013/10/agrochemical_spraying_in_argen.html%23photo17" TargetMode="External"/><Relationship Id="rId4" Type="http://schemas.openxmlformats.org/officeDocument/2006/relationships/hyperlink" Target="http://www.boston.com/bigpicture/2013/10/agrochemical_spraying_in_argen.html%23photo15" TargetMode="External"/><Relationship Id="rId5" Type="http://schemas.openxmlformats.org/officeDocument/2006/relationships/hyperlink" Target="http://www.boston.com/bigpicture/2013/10/agrochemical_spraying_in_argen.html%23photo4" TargetMode="External"/><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Rosemary:</a:t>
            </a:r>
          </a:p>
          <a:p>
            <a:r>
              <a:rPr lang="en-US" dirty="0" smtClean="0"/>
              <a:t>http://gmandchemicalindustry9.wordpress.com/european-food-safety-authority-and-the-seralini-paper-on-rat-tumours/</a:t>
            </a:r>
          </a:p>
          <a:p>
            <a:endParaRPr lang="en-US" dirty="0" smtClean="0"/>
          </a:p>
          <a:p>
            <a:r>
              <a:rPr lang="en-US" dirty="0" smtClean="0"/>
              <a:t>http://</a:t>
            </a:r>
            <a:r>
              <a:rPr lang="en-US" dirty="0" err="1" smtClean="0"/>
              <a:t>www.emagazine.com</a:t>
            </a:r>
            <a:r>
              <a:rPr lang="en-US" dirty="0" smtClean="0"/>
              <a:t>/earth-talk/pesticides-and-</a:t>
            </a:r>
            <a:r>
              <a:rPr lang="en-US" dirty="0" err="1" smtClean="0"/>
              <a:t>childrens</a:t>
            </a:r>
            <a:r>
              <a:rPr lang="en-US" dirty="0" smtClean="0"/>
              <a:t>-health</a:t>
            </a:r>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6</a:t>
            </a:fld>
            <a:endParaRPr lang="en-US"/>
          </a:p>
        </p:txBody>
      </p:sp>
    </p:spTree>
    <p:extLst>
      <p:ext uri="{BB962C8B-B14F-4D97-AF65-F5344CB8AC3E}">
        <p14:creationId xmlns:p14="http://schemas.microsoft.com/office/powerpoint/2010/main" val="203554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Celiac/</a:t>
            </a:r>
            <a:r>
              <a:rPr lang="pl-PL" sz="1200" kern="1200" smtClean="0">
                <a:solidFill>
                  <a:schemeClr val="tx1"/>
                </a:solidFill>
                <a:effectLst/>
                <a:latin typeface="+mn-lt"/>
                <a:ea typeface="+mn-ea"/>
                <a:cs typeface="+mn-cs"/>
              </a:rPr>
              <a:t>hepatic_activation_D3_CYP_enzymes.pdf</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1. Enzymatic activation of 1·-</a:t>
            </a:r>
            <a:r>
              <a:rPr lang="en-US" sz="1200" kern="1200" dirty="0" err="1" smtClean="0">
                <a:solidFill>
                  <a:schemeClr val="tx1"/>
                </a:solidFill>
                <a:effectLst/>
                <a:latin typeface="+mn-lt"/>
                <a:ea typeface="+mn-ea"/>
                <a:cs typeface="+mn-cs"/>
              </a:rPr>
              <a:t>hydroxylated</a:t>
            </a:r>
            <a:r>
              <a:rPr lang="en-US" sz="1200" kern="1200" dirty="0" smtClean="0">
                <a:solidFill>
                  <a:schemeClr val="tx1"/>
                </a:solidFill>
                <a:effectLst/>
                <a:latin typeface="+mn-lt"/>
                <a:ea typeface="+mn-ea"/>
                <a:cs typeface="+mn-cs"/>
              </a:rPr>
              <a:t> vitamin D </a:t>
            </a:r>
            <a:r>
              <a:rPr lang="en-US" sz="1200" kern="1200" dirty="0" err="1" smtClean="0">
                <a:solidFill>
                  <a:schemeClr val="tx1"/>
                </a:solidFill>
                <a:effectLst/>
                <a:latin typeface="+mn-lt"/>
                <a:ea typeface="+mn-ea"/>
                <a:cs typeface="+mn-cs"/>
              </a:rPr>
              <a:t>prodrugs</a:t>
            </a:r>
            <a:r>
              <a:rPr lang="en-US" sz="1200" kern="1200" dirty="0" smtClean="0">
                <a:solidFill>
                  <a:schemeClr val="tx1"/>
                </a:solidFill>
                <a:effectLst/>
                <a:latin typeface="+mn-lt"/>
                <a:ea typeface="+mn-ea"/>
                <a:cs typeface="+mn-cs"/>
              </a:rPr>
              <a:t> by liver enzymes. The putative cytochrome P450 species are indicated by the letter codes. All CYPs, except for the mitochondrial CYP27A1, are microsomal.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25</a:t>
            </a:fld>
            <a:endParaRPr lang="en-US"/>
          </a:p>
        </p:txBody>
      </p:sp>
    </p:spTree>
    <p:extLst>
      <p:ext uri="{BB962C8B-B14F-4D97-AF65-F5344CB8AC3E}">
        <p14:creationId xmlns:p14="http://schemas.microsoft.com/office/powerpoint/2010/main" val="3049645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Celiac/</a:t>
            </a:r>
            <a:r>
              <a:rPr lang="pl-PL" sz="1200" kern="1200" smtClean="0">
                <a:solidFill>
                  <a:schemeClr val="tx1"/>
                </a:solidFill>
                <a:effectLst/>
                <a:latin typeface="+mn-lt"/>
                <a:ea typeface="+mn-ea"/>
                <a:cs typeface="+mn-cs"/>
              </a:rPr>
              <a:t>hepatic_activation_D3_CYP_enzymes.pdf</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1. Enzymatic activation of 1·-</a:t>
            </a:r>
            <a:r>
              <a:rPr lang="en-US" sz="1200" kern="1200" dirty="0" err="1" smtClean="0">
                <a:solidFill>
                  <a:schemeClr val="tx1"/>
                </a:solidFill>
                <a:effectLst/>
                <a:latin typeface="+mn-lt"/>
                <a:ea typeface="+mn-ea"/>
                <a:cs typeface="+mn-cs"/>
              </a:rPr>
              <a:t>hydroxylated</a:t>
            </a:r>
            <a:r>
              <a:rPr lang="en-US" sz="1200" kern="1200" dirty="0" smtClean="0">
                <a:solidFill>
                  <a:schemeClr val="tx1"/>
                </a:solidFill>
                <a:effectLst/>
                <a:latin typeface="+mn-lt"/>
                <a:ea typeface="+mn-ea"/>
                <a:cs typeface="+mn-cs"/>
              </a:rPr>
              <a:t> vitamin D </a:t>
            </a:r>
            <a:r>
              <a:rPr lang="en-US" sz="1200" kern="1200" dirty="0" err="1" smtClean="0">
                <a:solidFill>
                  <a:schemeClr val="tx1"/>
                </a:solidFill>
                <a:effectLst/>
                <a:latin typeface="+mn-lt"/>
                <a:ea typeface="+mn-ea"/>
                <a:cs typeface="+mn-cs"/>
              </a:rPr>
              <a:t>prodrugs</a:t>
            </a:r>
            <a:r>
              <a:rPr lang="en-US" sz="1200" kern="1200" dirty="0" smtClean="0">
                <a:solidFill>
                  <a:schemeClr val="tx1"/>
                </a:solidFill>
                <a:effectLst/>
                <a:latin typeface="+mn-lt"/>
                <a:ea typeface="+mn-ea"/>
                <a:cs typeface="+mn-cs"/>
              </a:rPr>
              <a:t> by liver enzymes. The putative cytochrome P450 species are indicated by the letter codes. All CYPs, except for the mitochondrial CYP27A1, are microsomal.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26</a:t>
            </a:fld>
            <a:endParaRPr lang="en-US"/>
          </a:p>
        </p:txBody>
      </p:sp>
    </p:spTree>
    <p:extLst>
      <p:ext uri="{BB962C8B-B14F-4D97-AF65-F5344CB8AC3E}">
        <p14:creationId xmlns:p14="http://schemas.microsoft.com/office/powerpoint/2010/main" val="3049645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www.sciencedirect.com</a:t>
            </a:r>
            <a:r>
              <a:rPr lang="en-US" dirty="0" smtClean="0"/>
              <a:t>/science/article/</a:t>
            </a:r>
            <a:r>
              <a:rPr lang="en-US" dirty="0" err="1" smtClean="0"/>
              <a:t>pii</a:t>
            </a:r>
            <a:r>
              <a:rPr lang="en-US" dirty="0" smtClean="0"/>
              <a:t>/S0887899406001949</a:t>
            </a:r>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pPr/>
              <a:t>27</a:t>
            </a:fld>
            <a:endParaRPr lang="en-US"/>
          </a:p>
        </p:txBody>
      </p:sp>
    </p:spTree>
    <p:extLst>
      <p:ext uri="{BB962C8B-B14F-4D97-AF65-F5344CB8AC3E}">
        <p14:creationId xmlns:p14="http://schemas.microsoft.com/office/powerpoint/2010/main" val="4178312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www.sciencedirect.com</a:t>
            </a:r>
            <a:r>
              <a:rPr lang="en-US" dirty="0" smtClean="0"/>
              <a:t>/science/article/</a:t>
            </a:r>
            <a:r>
              <a:rPr lang="en-US" dirty="0" err="1" smtClean="0"/>
              <a:t>pii</a:t>
            </a:r>
            <a:r>
              <a:rPr lang="en-US" dirty="0" smtClean="0"/>
              <a:t>/S0887899406001949</a:t>
            </a:r>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pPr/>
              <a:t>28</a:t>
            </a:fld>
            <a:endParaRPr lang="en-US"/>
          </a:p>
        </p:txBody>
      </p:sp>
    </p:spTree>
    <p:extLst>
      <p:ext uri="{BB962C8B-B14F-4D97-AF65-F5344CB8AC3E}">
        <p14:creationId xmlns:p14="http://schemas.microsoft.com/office/powerpoint/2010/main" val="4178312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Sugar intake per capita in the United Kingdom from 1700 to 1978 (30, 31; E) and in the United States from 1975 to 2000 (32; 􏰏) is compared with obesity rates in the United States in non-Hispanic white men aged60–69y(17;F).Valuesfor1880-1910arebasedonstudiesconducted in male Civil War veterans aged 50–59 y (18). </a:t>
            </a:r>
            <a:endParaRPr lang="en-US"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33</a:t>
            </a:fld>
            <a:endParaRPr lang="en-US"/>
          </a:p>
        </p:txBody>
      </p:sp>
    </p:spTree>
    <p:extLst>
      <p:ext uri="{BB962C8B-B14F-4D97-AF65-F5344CB8AC3E}">
        <p14:creationId xmlns:p14="http://schemas.microsoft.com/office/powerpoint/2010/main" val="3777708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*See: http://</a:t>
            </a:r>
            <a:r>
              <a:rPr lang="en-US" dirty="0" err="1" smtClean="0"/>
              <a:t>www.usaprepares.com</a:t>
            </a:r>
            <a:r>
              <a:rPr lang="en-US" dirty="0" smtClean="0"/>
              <a:t>/health/scientists-link-obesity-to-gut-bacteria</a:t>
            </a:r>
          </a:p>
          <a:p>
            <a:endParaRPr lang="en-US" dirty="0"/>
          </a:p>
        </p:txBody>
      </p:sp>
      <p:sp>
        <p:nvSpPr>
          <p:cNvPr id="4" name="Slide Number Placeholder 3"/>
          <p:cNvSpPr>
            <a:spLocks noGrp="1"/>
          </p:cNvSpPr>
          <p:nvPr>
            <p:ph type="sldNum" sz="quarter" idx="10"/>
          </p:nvPr>
        </p:nvSpPr>
        <p:spPr/>
        <p:txBody>
          <a:bodyPr/>
          <a:lstStyle/>
          <a:p>
            <a:fld id="{5217B3BF-44F7-9147-85FA-CE6DB64F1243}" type="slidenum">
              <a:rPr lang="en-US" smtClean="0"/>
              <a:pPr/>
              <a:t>35</a:t>
            </a:fld>
            <a:endParaRPr lang="en-US"/>
          </a:p>
        </p:txBody>
      </p:sp>
    </p:spTree>
    <p:extLst>
      <p:ext uri="{BB962C8B-B14F-4D97-AF65-F5344CB8AC3E}">
        <p14:creationId xmlns:p14="http://schemas.microsoft.com/office/powerpoint/2010/main" val="2775872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Wendy/Chatelier_microbiome_metabolic_markers_2013.pdf</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Also treasures/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3 | Functional and phylogenetic shifts in the LGC </a:t>
            </a:r>
            <a:r>
              <a:rPr lang="en-US" sz="1200" kern="1200" dirty="0" err="1" smtClean="0">
                <a:solidFill>
                  <a:schemeClr val="tx1"/>
                </a:solidFill>
                <a:effectLst/>
                <a:latin typeface="+mn-lt"/>
                <a:ea typeface="+mn-ea"/>
                <a:cs typeface="+mn-cs"/>
              </a:rPr>
              <a:t>microbiome</a:t>
            </a:r>
            <a:r>
              <a:rPr lang="en-US" sz="1200" kern="1200" dirty="0" smtClean="0">
                <a:solidFill>
                  <a:schemeClr val="tx1"/>
                </a:solidFill>
                <a:effectLst/>
                <a:latin typeface="+mn-lt"/>
                <a:ea typeface="+mn-ea"/>
                <a:cs typeface="+mn-cs"/>
              </a:rPr>
              <a:t>. Top, observed increase (red) or decrease (green) of functions and phylogenetic groups. Bottom, potential drivers (yellow) of inflammation related to decreased richness. Left, antibiotic-mediated perturbation of the richness; Right, </a:t>
            </a:r>
            <a:r>
              <a:rPr lang="en-US" sz="1200" kern="1200" dirty="0" err="1" smtClean="0">
                <a:solidFill>
                  <a:schemeClr val="tx1"/>
                </a:solidFill>
                <a:effectLst/>
                <a:latin typeface="+mn-lt"/>
                <a:ea typeface="+mn-ea"/>
                <a:cs typeface="+mn-cs"/>
              </a:rPr>
              <a:t>proteobacterial</a:t>
            </a:r>
            <a:r>
              <a:rPr lang="en-US" sz="1200" kern="1200" dirty="0" smtClean="0">
                <a:solidFill>
                  <a:schemeClr val="tx1"/>
                </a:solidFill>
                <a:effectLst/>
                <a:latin typeface="+mn-lt"/>
                <a:ea typeface="+mn-ea"/>
                <a:cs typeface="+mn-cs"/>
              </a:rPr>
              <a:t> lipopolysaccharide-mediated perturbation of the richness. AB, antibiotic; IR, insulin resistance. </a:t>
            </a:r>
            <a:endParaRPr lang="en-US"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36</a:t>
            </a:fld>
            <a:endParaRPr lang="en-US"/>
          </a:p>
        </p:txBody>
      </p:sp>
    </p:spTree>
    <p:extLst>
      <p:ext uri="{BB962C8B-B14F-4D97-AF65-F5344CB8AC3E}">
        <p14:creationId xmlns:p14="http://schemas.microsoft.com/office/powerpoint/2010/main" val="2897198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37</a:t>
            </a:fld>
            <a:endParaRPr lang="en-US"/>
          </a:p>
        </p:txBody>
      </p:sp>
    </p:spTree>
    <p:extLst>
      <p:ext uri="{BB962C8B-B14F-4D97-AF65-F5344CB8AC3E}">
        <p14:creationId xmlns:p14="http://schemas.microsoft.com/office/powerpoint/2010/main" val="1201055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Chelate cobalt and manganese</a:t>
            </a:r>
          </a:p>
          <a:p>
            <a:r>
              <a:rPr lang="en-US" dirty="0" smtClean="0"/>
              <a:t>Gut</a:t>
            </a:r>
            <a:r>
              <a:rPr lang="en-US" baseline="0" dirty="0" smtClean="0"/>
              <a:t> bacteria antibiotic</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38</a:t>
            </a:fld>
            <a:endParaRPr lang="en-US"/>
          </a:p>
        </p:txBody>
      </p:sp>
    </p:spTree>
    <p:extLst>
      <p:ext uri="{BB962C8B-B14F-4D97-AF65-F5344CB8AC3E}">
        <p14:creationId xmlns:p14="http://schemas.microsoft.com/office/powerpoint/2010/main" val="1336195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Swine/</a:t>
            </a:r>
            <a:r>
              <a:rPr lang="en-US" dirty="0" err="1" smtClean="0"/>
              <a:t>pigs_fed_GMOs_inflamed_gut.pdf</a:t>
            </a:r>
            <a:endParaRPr lang="en-US" dirty="0" smtClean="0"/>
          </a:p>
          <a:p>
            <a:r>
              <a:rPr lang="en-US" dirty="0" smtClean="0"/>
              <a:t>Also </a:t>
            </a:r>
            <a:r>
              <a:rPr lang="sv-SE" dirty="0" err="1" smtClean="0"/>
              <a:t>pigs_GMOs_summary.pdf</a:t>
            </a:r>
            <a:endParaRPr lang="sv-SE" dirty="0" smtClean="0"/>
          </a:p>
          <a:p>
            <a:r>
              <a:rPr lang="pl-PL" dirty="0" smtClean="0"/>
              <a:t>./</a:t>
            </a:r>
            <a:r>
              <a:rPr lang="pl-PL" dirty="0" err="1" smtClean="0"/>
              <a:t>Pigs_Study_NaturalNews.pdf</a:t>
            </a:r>
            <a:endParaRPr lang="pl-PL" dirty="0" smtClean="0"/>
          </a:p>
          <a:p>
            <a:endParaRPr lang="pl-PL" dirty="0" smtClean="0"/>
          </a:p>
          <a:p>
            <a:r>
              <a:rPr lang="en-US" dirty="0" smtClean="0"/>
              <a:t>http://</a:t>
            </a:r>
            <a:r>
              <a:rPr lang="en-US" dirty="0" err="1" smtClean="0"/>
              <a:t>www.beyondpesticides.org</a:t>
            </a:r>
            <a:r>
              <a:rPr lang="en-US" dirty="0" smtClean="0"/>
              <a:t>/</a:t>
            </a:r>
            <a:r>
              <a:rPr lang="en-US" dirty="0" err="1" smtClean="0"/>
              <a:t>dailynewsblog</a:t>
            </a:r>
            <a:r>
              <a:rPr lang="en-US" dirty="0" smtClean="0"/>
              <a:t>/?p=10823</a:t>
            </a:r>
            <a:endParaRPr lang="en-US" dirty="0"/>
          </a:p>
        </p:txBody>
      </p:sp>
      <p:sp>
        <p:nvSpPr>
          <p:cNvPr id="4" name="Slide Number Placeholder 3"/>
          <p:cNvSpPr>
            <a:spLocks noGrp="1"/>
          </p:cNvSpPr>
          <p:nvPr>
            <p:ph type="sldNum" sz="quarter" idx="10"/>
          </p:nvPr>
        </p:nvSpPr>
        <p:spPr/>
        <p:txBody>
          <a:bodyPr/>
          <a:lstStyle/>
          <a:p>
            <a:fld id="{FC46DD34-02D7-3B47-B066-80BA7DEE6CDF}" type="slidenum">
              <a:rPr lang="en-US" smtClean="0"/>
              <a:pPr/>
              <a:t>39</a:t>
            </a:fld>
            <a:endParaRPr lang="en-US"/>
          </a:p>
        </p:txBody>
      </p:sp>
    </p:spTree>
    <p:extLst>
      <p:ext uri="{BB962C8B-B14F-4D97-AF65-F5344CB8AC3E}">
        <p14:creationId xmlns:p14="http://schemas.microsoft.com/office/powerpoint/2010/main" val="240308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Laura!!</a:t>
            </a:r>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8</a:t>
            </a:fld>
            <a:endParaRPr lang="en-US"/>
          </a:p>
        </p:txBody>
      </p:sp>
    </p:spTree>
    <p:extLst>
      <p:ext uri="{BB962C8B-B14F-4D97-AF65-F5344CB8AC3E}">
        <p14:creationId xmlns:p14="http://schemas.microsoft.com/office/powerpoint/2010/main" val="2796825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Swine/</a:t>
            </a:r>
            <a:r>
              <a:rPr lang="en-US" dirty="0" err="1" smtClean="0"/>
              <a:t>pigs_fed_GMOs_inflamed_gut.pdf</a:t>
            </a:r>
            <a:endParaRPr lang="en-US" dirty="0" smtClean="0"/>
          </a:p>
          <a:p>
            <a:r>
              <a:rPr lang="en-US" dirty="0" smtClean="0"/>
              <a:t>Also </a:t>
            </a:r>
            <a:r>
              <a:rPr lang="sv-SE" dirty="0" err="1" smtClean="0"/>
              <a:t>pigs_GMOs_summary.pdf</a:t>
            </a:r>
            <a:endParaRPr lang="sv-SE" dirty="0" smtClean="0"/>
          </a:p>
          <a:p>
            <a:r>
              <a:rPr lang="pl-PL" dirty="0" smtClean="0"/>
              <a:t>./</a:t>
            </a:r>
            <a:r>
              <a:rPr lang="pl-PL" dirty="0" err="1" smtClean="0"/>
              <a:t>Pigs_Study_NaturalNews.pdf</a:t>
            </a:r>
            <a:endParaRPr lang="en-US" dirty="0"/>
          </a:p>
        </p:txBody>
      </p:sp>
      <p:sp>
        <p:nvSpPr>
          <p:cNvPr id="4" name="Slide Number Placeholder 3"/>
          <p:cNvSpPr>
            <a:spLocks noGrp="1"/>
          </p:cNvSpPr>
          <p:nvPr>
            <p:ph type="sldNum" sz="quarter" idx="10"/>
          </p:nvPr>
        </p:nvSpPr>
        <p:spPr/>
        <p:txBody>
          <a:bodyPr/>
          <a:lstStyle/>
          <a:p>
            <a:fld id="{FC46DD34-02D7-3B47-B066-80BA7DEE6CDF}" type="slidenum">
              <a:rPr lang="en-US" smtClean="0"/>
              <a:pPr/>
              <a:t>40</a:t>
            </a:fld>
            <a:endParaRPr lang="en-US"/>
          </a:p>
        </p:txBody>
      </p:sp>
    </p:spTree>
    <p:extLst>
      <p:ext uri="{BB962C8B-B14F-4D97-AF65-F5344CB8AC3E}">
        <p14:creationId xmlns:p14="http://schemas.microsoft.com/office/powerpoint/2010/main" val="240308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2014/</a:t>
            </a:r>
            <a:r>
              <a:rPr lang="en-US" dirty="0" err="1" smtClean="0"/>
              <a:t>sickpigs.pdf</a:t>
            </a:r>
            <a:endParaRPr lang="en-US" dirty="0" smtClean="0"/>
          </a:p>
          <a:p>
            <a:r>
              <a:rPr lang="en-US" dirty="0" smtClean="0"/>
              <a:t>2014/</a:t>
            </a:r>
            <a:r>
              <a:rPr lang="en-US" dirty="0" err="1" smtClean="0"/>
              <a:t>naturalNews_on_GMO_feed_to_pigs_in_Europe.pdf</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41</a:t>
            </a:fld>
            <a:endParaRPr lang="en-US"/>
          </a:p>
        </p:txBody>
      </p:sp>
    </p:spTree>
    <p:extLst>
      <p:ext uri="{BB962C8B-B14F-4D97-AF65-F5344CB8AC3E}">
        <p14:creationId xmlns:p14="http://schemas.microsoft.com/office/powerpoint/2010/main" val="4054037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bifidobacteria_celiac_disease.text</a:t>
            </a:r>
            <a:endParaRPr lang="en-US" dirty="0" smtClean="0"/>
          </a:p>
          <a:p>
            <a:r>
              <a:rPr lang="en-US" dirty="0" smtClean="0"/>
              <a:t>Cancer/</a:t>
            </a:r>
            <a:r>
              <a:rPr lang="en-US" dirty="0" err="1" smtClean="0"/>
              <a:t>Celiac_disease_increases_hodgkins_lymphoma.text</a:t>
            </a:r>
            <a:endParaRPr lang="en-US" dirty="0" smtClean="0"/>
          </a:p>
          <a:p>
            <a:endParaRPr lang="en-US" dirty="0" smtClean="0"/>
          </a:p>
          <a:p>
            <a:r>
              <a:rPr lang="en-US" dirty="0" smtClean="0"/>
              <a:t>./</a:t>
            </a:r>
            <a:r>
              <a:rPr lang="en-US" dirty="0" err="1" smtClean="0"/>
              <a:t>Celiac_and_bacteria.text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46</a:t>
            </a:fld>
            <a:endParaRPr lang="en-US"/>
          </a:p>
        </p:txBody>
      </p:sp>
    </p:spTree>
    <p:extLst>
      <p:ext uri="{BB962C8B-B14F-4D97-AF65-F5344CB8AC3E}">
        <p14:creationId xmlns:p14="http://schemas.microsoft.com/office/powerpoint/2010/main" val="1794094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inflammatory_bowel_disease_children.text</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50</a:t>
            </a:fld>
            <a:endParaRPr lang="en-US"/>
          </a:p>
        </p:txBody>
      </p:sp>
    </p:spTree>
    <p:extLst>
      <p:ext uri="{BB962C8B-B14F-4D97-AF65-F5344CB8AC3E}">
        <p14:creationId xmlns:p14="http://schemas.microsoft.com/office/powerpoint/2010/main" val="2167963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www.ticotimes.net</a:t>
            </a:r>
            <a:r>
              <a:rPr lang="en-US" dirty="0" smtClean="0"/>
              <a:t>/More-news/News-Briefs/What-is-killing-the-young-men-of-Canas-_Wednesday-August-07-2013</a:t>
            </a:r>
          </a:p>
          <a:p>
            <a:r>
              <a:rPr lang="en-US" dirty="0" smtClean="0"/>
              <a:t>./</a:t>
            </a:r>
            <a:r>
              <a:rPr lang="it-IT" dirty="0" err="1" smtClean="0"/>
              <a:t>diabetes_farmers_costa_rica.pdf</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52</a:t>
            </a:fld>
            <a:endParaRPr lang="en-US"/>
          </a:p>
        </p:txBody>
      </p:sp>
    </p:spTree>
    <p:extLst>
      <p:ext uri="{BB962C8B-B14F-4D97-AF65-F5344CB8AC3E}">
        <p14:creationId xmlns:p14="http://schemas.microsoft.com/office/powerpoint/2010/main" val="1658090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www.ticotimes.net</a:t>
            </a:r>
            <a:r>
              <a:rPr lang="en-US" dirty="0" smtClean="0"/>
              <a:t>/More-news/News-Briefs/What-is-killing-the-young-men-of-Canas-_Wednesday-August-07-2013</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r>
              <a:rPr lang="it-IT" dirty="0" err="1" smtClean="0"/>
              <a:t>diabetes_farmers_costa_rica.pdf</a:t>
            </a:r>
            <a:endParaRPr lang="en-US"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53</a:t>
            </a:fld>
            <a:endParaRPr lang="en-US"/>
          </a:p>
        </p:txBody>
      </p:sp>
    </p:spTree>
    <p:extLst>
      <p:ext uri="{BB962C8B-B14F-4D97-AF65-F5344CB8AC3E}">
        <p14:creationId xmlns:p14="http://schemas.microsoft.com/office/powerpoint/2010/main" val="1913789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www.ticotimes.net</a:t>
            </a:r>
            <a:r>
              <a:rPr lang="en-US" dirty="0" smtClean="0"/>
              <a:t>/More-news/News-Briefs/What-is-killing-the-young-men-of-Canas-_Wednesday-August-07-2013</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r>
              <a:rPr lang="it-IT" dirty="0" err="1" smtClean="0"/>
              <a:t>diabetes_farmers_costa_rica.pdf</a:t>
            </a:r>
            <a:endParaRPr lang="en-US" dirty="0" smtClean="0"/>
          </a:p>
          <a:p>
            <a:r>
              <a:rPr lang="en-US" dirty="0" smtClean="0"/>
              <a:t>http://</a:t>
            </a:r>
            <a:r>
              <a:rPr lang="en-US" dirty="0" err="1" smtClean="0"/>
              <a:t>www.cabdirect.org</a:t>
            </a:r>
            <a:r>
              <a:rPr lang="en-US" dirty="0" smtClean="0"/>
              <a:t>/abstracts/19916778875.html;jsessionid=93B05D1723894A0DF7BC4E82BD31A06F</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54</a:t>
            </a:fld>
            <a:endParaRPr lang="en-US"/>
          </a:p>
        </p:txBody>
      </p:sp>
    </p:spTree>
    <p:extLst>
      <p:ext uri="{BB962C8B-B14F-4D97-AF65-F5344CB8AC3E}">
        <p14:creationId xmlns:p14="http://schemas.microsoft.com/office/powerpoint/2010/main" val="1913789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move_over_God.pdf</a:t>
            </a:r>
            <a:endParaRPr lang="en-US" dirty="0" smtClean="0"/>
          </a:p>
          <a:p>
            <a:endParaRPr lang="en-US" dirty="0"/>
          </a:p>
        </p:txBody>
      </p:sp>
      <p:sp>
        <p:nvSpPr>
          <p:cNvPr id="4" name="Slide Number Placeholder 3"/>
          <p:cNvSpPr>
            <a:spLocks noGrp="1"/>
          </p:cNvSpPr>
          <p:nvPr>
            <p:ph type="sldNum" sz="quarter" idx="10"/>
          </p:nvPr>
        </p:nvSpPr>
        <p:spPr/>
        <p:txBody>
          <a:bodyPr/>
          <a:lstStyle/>
          <a:p>
            <a:fld id="{FC46DD34-02D7-3B47-B066-80BA7DEE6CDF}" type="slidenum">
              <a:rPr lang="en-US" smtClean="0"/>
              <a:pPr/>
              <a:t>58</a:t>
            </a:fld>
            <a:endParaRPr lang="en-US"/>
          </a:p>
        </p:txBody>
      </p:sp>
    </p:spTree>
    <p:extLst>
      <p:ext uri="{BB962C8B-B14F-4D97-AF65-F5344CB8AC3E}">
        <p14:creationId xmlns:p14="http://schemas.microsoft.com/office/powerpoint/2010/main" val="3750426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2013?/GMO-</a:t>
            </a:r>
            <a:r>
              <a:rPr lang="en-US" dirty="0" err="1" smtClean="0"/>
              <a:t>Health.pdf</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61</a:t>
            </a:fld>
            <a:endParaRPr lang="en-US"/>
          </a:p>
        </p:txBody>
      </p:sp>
    </p:spTree>
    <p:extLst>
      <p:ext uri="{BB962C8B-B14F-4D97-AF65-F5344CB8AC3E}">
        <p14:creationId xmlns:p14="http://schemas.microsoft.com/office/powerpoint/2010/main" val="14211801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Glyphosate/Nancy/GMO-</a:t>
            </a:r>
            <a:r>
              <a:rPr lang="en-US" dirty="0" err="1" smtClean="0"/>
              <a:t>health.pdf</a:t>
            </a:r>
            <a:endParaRPr lang="en-US" dirty="0" smtClean="0"/>
          </a:p>
          <a:p>
            <a:r>
              <a:rPr lang="en-US" dirty="0" smtClean="0"/>
              <a:t>http://</a:t>
            </a:r>
            <a:r>
              <a:rPr lang="en-US" dirty="0" err="1" smtClean="0"/>
              <a:t>sustainablepulse.com</a:t>
            </a:r>
            <a:r>
              <a:rPr lang="en-US" dirty="0" smtClean="0"/>
              <a:t>/</a:t>
            </a:r>
            <a:r>
              <a:rPr lang="en-US" dirty="0" err="1" smtClean="0"/>
              <a:t>wp</a:t>
            </a:r>
            <a:r>
              <a:rPr lang="en-US" dirty="0" smtClean="0"/>
              <a:t>-content/uploads/GMO-</a:t>
            </a:r>
            <a:r>
              <a:rPr lang="en-US" dirty="0" err="1" smtClean="0"/>
              <a:t>health.pdf</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63</a:t>
            </a:fld>
            <a:endParaRPr lang="en-US"/>
          </a:p>
        </p:txBody>
      </p:sp>
    </p:spTree>
    <p:extLst>
      <p:ext uri="{BB962C8B-B14F-4D97-AF65-F5344CB8AC3E}">
        <p14:creationId xmlns:p14="http://schemas.microsoft.com/office/powerpoint/2010/main" val="1664313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WIKI</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16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64</a:t>
            </a:fld>
            <a:endParaRPr lang="en-US"/>
          </a:p>
        </p:txBody>
      </p:sp>
    </p:spTree>
    <p:extLst>
      <p:ext uri="{BB962C8B-B14F-4D97-AF65-F5344CB8AC3E}">
        <p14:creationId xmlns:p14="http://schemas.microsoft.com/office/powerpoint/2010/main" val="35282428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alfalfa_GMOs_NYTimes.text</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65</a:t>
            </a:fld>
            <a:endParaRPr lang="en-US"/>
          </a:p>
        </p:txBody>
      </p:sp>
    </p:spTree>
    <p:extLst>
      <p:ext uri="{BB962C8B-B14F-4D97-AF65-F5344CB8AC3E}">
        <p14:creationId xmlns:p14="http://schemas.microsoft.com/office/powerpoint/2010/main" val="1305338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 had three paired plots (fields) of RR and non-RR alfalfa for a year before the RR was plowed because it 'gave' out early (after three years). The mineral levels are significantly reduced (</a:t>
            </a:r>
            <a:r>
              <a:rPr lang="en-US" dirty="0" err="1" smtClean="0"/>
              <a:t>Mn</a:t>
            </a:r>
            <a:r>
              <a:rPr lang="en-US" dirty="0" smtClean="0"/>
              <a:t> by 31" S by 52 %, amino acids by 15% </a:t>
            </a:r>
            <a:r>
              <a:rPr lang="en-US" dirty="0" err="1" smtClean="0"/>
              <a:t>etc</a:t>
            </a:r>
            <a:r>
              <a:rPr lang="en-US" dirty="0" smtClean="0"/>
              <a:t>.,etc.)  EPA says 400 ppm is OK in alfalfa, 80 % stays in the plant and 20 % moves into the soil in root exudates to poison the soil microbes that have the shipmate pathway, etc.  These are Rhizobia/</a:t>
            </a:r>
            <a:r>
              <a:rPr lang="en-US" dirty="0" err="1" smtClean="0"/>
              <a:t>Bradyrhizobia</a:t>
            </a:r>
            <a:r>
              <a:rPr lang="en-US" dirty="0" smtClean="0"/>
              <a:t>, Pseudomonads, Bacillus, </a:t>
            </a:r>
            <a:r>
              <a:rPr lang="en-US" dirty="0" err="1" smtClean="0"/>
              <a:t>Mycorrhizae</a:t>
            </a:r>
            <a:r>
              <a:rPr lang="en-US" dirty="0" smtClean="0"/>
              <a:t>, etc. etc. It only takes 0.1 ppm to produce </a:t>
            </a:r>
            <a:r>
              <a:rPr lang="en-US" dirty="0" err="1" smtClean="0"/>
              <a:t>dysbiosis</a:t>
            </a:r>
            <a:r>
              <a:rPr lang="en-US" dirty="0" smtClean="0"/>
              <a:t> of the GI tract for chronic botulism, leaky gut, etc. Don </a:t>
            </a:r>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66</a:t>
            </a:fld>
            <a:endParaRPr lang="en-US"/>
          </a:p>
        </p:txBody>
      </p:sp>
    </p:spTree>
    <p:extLst>
      <p:ext uri="{BB962C8B-B14F-4D97-AF65-F5344CB8AC3E}">
        <p14:creationId xmlns:p14="http://schemas.microsoft.com/office/powerpoint/2010/main" val="9860443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Frogs -- drop 3.7% every year, meaning they could disappear in half of the habitats they now occupy nationwide in 26 years</a:t>
            </a:r>
          </a:p>
          <a:p>
            <a:r>
              <a:rPr lang="en-US" dirty="0" smtClean="0"/>
              <a:t>Monarch butterflies – milkweed</a:t>
            </a:r>
            <a:r>
              <a:rPr lang="en-US" baseline="0" dirty="0" smtClean="0"/>
              <a:t> being killed by glyphosate</a:t>
            </a:r>
          </a:p>
          <a:p>
            <a:r>
              <a:rPr lang="en-US" dirty="0" smtClean="0"/>
              <a:t>http://salsa3.salsalabs.com/o/1881/p/</a:t>
            </a:r>
            <a:r>
              <a:rPr lang="en-US" dirty="0" err="1" smtClean="0"/>
              <a:t>dia</a:t>
            </a:r>
            <a:r>
              <a:rPr lang="en-US" dirty="0" smtClean="0"/>
              <a:t>/action3/common/public/?</a:t>
            </a:r>
            <a:r>
              <a:rPr lang="en-US" dirty="0" err="1" smtClean="0"/>
              <a:t>action_KEY</a:t>
            </a:r>
            <a:r>
              <a:rPr lang="en-US" dirty="0" smtClean="0"/>
              <a:t>=12506</a:t>
            </a:r>
            <a:endParaRPr lang="en-US" dirty="0"/>
          </a:p>
        </p:txBody>
      </p:sp>
      <p:sp>
        <p:nvSpPr>
          <p:cNvPr id="4" name="Slide Number Placeholder 3"/>
          <p:cNvSpPr>
            <a:spLocks noGrp="1"/>
          </p:cNvSpPr>
          <p:nvPr>
            <p:ph type="sldNum" sz="quarter" idx="10"/>
          </p:nvPr>
        </p:nvSpPr>
        <p:spPr/>
        <p:txBody>
          <a:bodyPr/>
          <a:lstStyle/>
          <a:p>
            <a:fld id="{7D1833DE-2F22-6E47-9E31-8407BA9180BF}" type="slidenum">
              <a:rPr lang="en-US" smtClean="0"/>
              <a:t>72</a:t>
            </a:fld>
            <a:endParaRPr lang="en-US"/>
          </a:p>
        </p:txBody>
      </p:sp>
    </p:spTree>
    <p:extLst>
      <p:ext uri="{BB962C8B-B14F-4D97-AF65-F5344CB8AC3E}">
        <p14:creationId xmlns:p14="http://schemas.microsoft.com/office/powerpoint/2010/main" val="36558126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http://</a:t>
            </a:r>
            <a:r>
              <a:rPr lang="en-US" dirty="0" err="1" smtClean="0"/>
              <a:t>www.greenmedinfo.com</a:t>
            </a:r>
            <a:r>
              <a:rPr lang="en-US" dirty="0" smtClean="0"/>
              <a:t>/blog/breaking-study-links-roundup-weedkiller-overgrowth-deadly-fungal-toxins-1</a:t>
            </a:r>
          </a:p>
          <a:p>
            <a:endParaRPr lang="en-US" dirty="0" smtClean="0"/>
          </a:p>
          <a:p>
            <a:r>
              <a:rPr lang="en-US" dirty="0" smtClean="0"/>
              <a:t>13.	</a:t>
            </a:r>
            <a:r>
              <a:rPr lang="en-US" dirty="0" err="1" smtClean="0"/>
              <a:t>Barberis</a:t>
            </a:r>
            <a:r>
              <a:rPr lang="en-US" dirty="0" smtClean="0"/>
              <a:t> CL, Carranza CS, </a:t>
            </a:r>
            <a:r>
              <a:rPr lang="en-US" dirty="0" err="1" smtClean="0"/>
              <a:t>Chiacchiera</a:t>
            </a:r>
            <a:r>
              <a:rPr lang="en-US" dirty="0" smtClean="0"/>
              <a:t> SM, </a:t>
            </a:r>
            <a:r>
              <a:rPr lang="en-US" dirty="0" err="1" smtClean="0"/>
              <a:t>Magnoli</a:t>
            </a:r>
            <a:r>
              <a:rPr lang="en-US" dirty="0" smtClean="0"/>
              <a:t> CE. Influence of herbicide glyphosate on growth and </a:t>
            </a:r>
            <a:r>
              <a:rPr lang="en-US" dirty="0" err="1" smtClean="0"/>
              <a:t>aflatoxin</a:t>
            </a:r>
            <a:r>
              <a:rPr lang="en-US" dirty="0" smtClean="0"/>
              <a:t> B1 production by </a:t>
            </a:r>
            <a:r>
              <a:rPr lang="en-US" dirty="0" err="1" smtClean="0"/>
              <a:t>Aspergillus</a:t>
            </a:r>
            <a:r>
              <a:rPr lang="en-US" dirty="0" smtClean="0"/>
              <a:t> section </a:t>
            </a:r>
            <a:r>
              <a:rPr lang="en-US" dirty="0" err="1" smtClean="0"/>
              <a:t>Flavi</a:t>
            </a:r>
            <a:r>
              <a:rPr lang="en-US" dirty="0" smtClean="0"/>
              <a:t> strains isolated from soil on in vitro assay. Journal of Environmental Science and Health, Part B: Pesticides, Food Contaminants, and Agricultural Wastes. 2013, 48(12), 1070-1079.</a:t>
            </a:r>
            <a:endParaRPr lang="en-US" dirty="0"/>
          </a:p>
        </p:txBody>
      </p:sp>
      <p:sp>
        <p:nvSpPr>
          <p:cNvPr id="4" name="Slide Number Placeholder 3"/>
          <p:cNvSpPr>
            <a:spLocks noGrp="1"/>
          </p:cNvSpPr>
          <p:nvPr>
            <p:ph type="sldNum" sz="quarter" idx="10"/>
          </p:nvPr>
        </p:nvSpPr>
        <p:spPr/>
        <p:txBody>
          <a:bodyPr/>
          <a:lstStyle/>
          <a:p>
            <a:fld id="{7D1833DE-2F22-6E47-9E31-8407BA9180BF}" type="slidenum">
              <a:rPr lang="en-US" smtClean="0"/>
              <a:t>73</a:t>
            </a:fld>
            <a:endParaRPr lang="en-US"/>
          </a:p>
        </p:txBody>
      </p:sp>
    </p:spTree>
    <p:extLst>
      <p:ext uri="{BB962C8B-B14F-4D97-AF65-F5344CB8AC3E}">
        <p14:creationId xmlns:p14="http://schemas.microsoft.com/office/powerpoint/2010/main" val="4100194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nature_fungus.text</a:t>
            </a:r>
            <a:endParaRPr lang="en-US" dirty="0" smtClean="0"/>
          </a:p>
          <a:p>
            <a:r>
              <a:rPr lang="en-US" dirty="0" smtClean="0"/>
              <a:t>./</a:t>
            </a:r>
            <a:r>
              <a:rPr lang="en-US" dirty="0" err="1" smtClean="0"/>
              <a:t>nature_fungus.pdf</a:t>
            </a:r>
            <a:endParaRPr lang="en-US"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74</a:t>
            </a:fld>
            <a:endParaRPr lang="en-US"/>
          </a:p>
        </p:txBody>
      </p:sp>
    </p:spTree>
    <p:extLst>
      <p:ext uri="{BB962C8B-B14F-4D97-AF65-F5344CB8AC3E}">
        <p14:creationId xmlns:p14="http://schemas.microsoft.com/office/powerpoint/2010/main" val="21305745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2014/</a:t>
            </a:r>
            <a:r>
              <a:rPr lang="en-US" dirty="0" err="1" smtClean="0"/>
              <a:t>nature_fungus.pdf</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d</a:t>
            </a:r>
            <a:r>
              <a:rPr lang="en-US" sz="1200" kern="1200" dirty="0" smtClean="0">
                <a:solidFill>
                  <a:schemeClr val="tx1"/>
                </a:solidFill>
                <a:effectLst/>
                <a:latin typeface="+mn-lt"/>
                <a:ea typeface="+mn-ea"/>
                <a:cs typeface="+mn-cs"/>
              </a:rPr>
              <a:t>, Relative proportions of species extinction and/or extirpation events for major classes of infectious disease agents (</a:t>
            </a:r>
            <a:r>
              <a:rPr lang="en-US" sz="1200" b="1" kern="12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 and their temporal trends for fungal pathogens (</a:t>
            </a:r>
            <a:r>
              <a:rPr lang="en-US" sz="1200" b="1" kern="1200" dirty="0" smtClean="0">
                <a:solidFill>
                  <a:schemeClr val="tx1"/>
                </a:solidFill>
                <a:effectLst/>
                <a:latin typeface="+mn-lt"/>
                <a:ea typeface="+mn-ea"/>
                <a:cs typeface="+mn-cs"/>
              </a:rPr>
              <a:t>d</a:t>
            </a:r>
            <a:r>
              <a:rPr lang="en-US" sz="1200" kern="1200" dirty="0" smtClean="0">
                <a:solidFill>
                  <a:schemeClr val="tx1"/>
                </a:solidFill>
                <a:effectLst/>
                <a:latin typeface="+mn-lt"/>
                <a:ea typeface="+mn-ea"/>
                <a:cs typeface="+mn-cs"/>
              </a:rPr>
              <a:t>). Primary data sources are given in the Supplementary Information.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75</a:t>
            </a:fld>
            <a:endParaRPr lang="en-US"/>
          </a:p>
        </p:txBody>
      </p:sp>
    </p:spTree>
    <p:extLst>
      <p:ext uri="{BB962C8B-B14F-4D97-AF65-F5344CB8AC3E}">
        <p14:creationId xmlns:p14="http://schemas.microsoft.com/office/powerpoint/2010/main" val="4012128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AnthonySamsel/nextpaper/honey_be_detox_deficit_CYP_enyzme_2006</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77</a:t>
            </a:fld>
            <a:endParaRPr lang="en-US"/>
          </a:p>
        </p:txBody>
      </p:sp>
    </p:spTree>
    <p:extLst>
      <p:ext uri="{BB962C8B-B14F-4D97-AF65-F5344CB8AC3E}">
        <p14:creationId xmlns:p14="http://schemas.microsoft.com/office/powerpoint/2010/main" val="410940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Csail/2013/Anthony/bats_white_nosed_syndrome_pesticides.pdf</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78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t>
            </a:r>
            <a:r>
              <a:rPr lang="fr-FR" dirty="0" err="1" smtClean="0"/>
              <a:t>lyphosate</a:t>
            </a:r>
            <a:r>
              <a:rPr lang="fr-FR" dirty="0" smtClean="0"/>
              <a:t>/glyphosate_persistance_sea_coral_2014.pdf</a:t>
            </a:r>
          </a:p>
          <a:p>
            <a:r>
              <a:rPr lang="en-US" dirty="0" smtClean="0"/>
              <a:t>http://</a:t>
            </a:r>
            <a:r>
              <a:rPr lang="en-US" dirty="0" err="1" smtClean="0"/>
              <a:t>www.greenmedinfo.com</a:t>
            </a:r>
            <a:r>
              <a:rPr lang="en-US" dirty="0" smtClean="0"/>
              <a:t>/blog/roundup-weed-killer-threatens-coral-reefs-persists-seawater</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79</a:t>
            </a:fld>
            <a:endParaRPr lang="en-US"/>
          </a:p>
        </p:txBody>
      </p:sp>
    </p:spTree>
    <p:extLst>
      <p:ext uri="{BB962C8B-B14F-4D97-AF65-F5344CB8AC3E}">
        <p14:creationId xmlns:p14="http://schemas.microsoft.com/office/powerpoint/2010/main" val="235470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Samantha/</a:t>
            </a:r>
            <a:r>
              <a:rPr lang="en-US" dirty="0" err="1" smtClean="0"/>
              <a:t>zinc_deficiency_autism.text</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18</a:t>
            </a:fld>
            <a:endParaRPr lang="en-US"/>
          </a:p>
        </p:txBody>
      </p:sp>
    </p:spTree>
    <p:extLst>
      <p:ext uri="{BB962C8B-B14F-4D97-AF65-F5344CB8AC3E}">
        <p14:creationId xmlns:p14="http://schemas.microsoft.com/office/powerpoint/2010/main" val="4280340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Glypohsate</a:t>
            </a:r>
            <a:r>
              <a:rPr lang="en-US" dirty="0" smtClean="0"/>
              <a:t>/ </a:t>
            </a:r>
            <a:r>
              <a:rPr lang="hr-HR" dirty="0" smtClean="0"/>
              <a:t>Mesnage_Seralini_2014_glyphosate_toxicity_proven.pdf</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82</a:t>
            </a:fld>
            <a:endParaRPr lang="en-US"/>
          </a:p>
        </p:txBody>
      </p:sp>
    </p:spTree>
    <p:extLst>
      <p:ext uri="{BB962C8B-B14F-4D97-AF65-F5344CB8AC3E}">
        <p14:creationId xmlns:p14="http://schemas.microsoft.com/office/powerpoint/2010/main" val="3900868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glyphosate_and_breast_cancer.text</a:t>
            </a:r>
            <a:endParaRPr lang="en-US" dirty="0" smtClean="0"/>
          </a:p>
          <a:p>
            <a:r>
              <a:rPr lang="en-US" dirty="0" smtClean="0"/>
              <a:t>Swine/</a:t>
            </a:r>
            <a:r>
              <a:rPr lang="en-US" dirty="0" err="1" smtClean="0"/>
              <a:t>glyphosate_breast_cancer.pdf</a:t>
            </a:r>
            <a:endParaRPr lang="en-US" dirty="0" smtClean="0"/>
          </a:p>
          <a:p>
            <a:r>
              <a:rPr lang="en-US" dirty="0" smtClean="0"/>
              <a:t>Please make a note that this study shows Glyphosate effects down to parts per trillion (10 to the minus12th).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study, we found that glyphosate at a log interval concentration ranging from 10-12 to 10-6 M increased the cell proliferation of a </a:t>
            </a:r>
            <a:r>
              <a:rPr lang="en-US" sz="1200" kern="1200" dirty="0" err="1" smtClean="0">
                <a:solidFill>
                  <a:schemeClr val="tx1"/>
                </a:solidFill>
                <a:effectLst/>
                <a:latin typeface="+mn-lt"/>
                <a:ea typeface="+mn-ea"/>
                <a:cs typeface="+mn-cs"/>
              </a:rPr>
              <a:t>hormorne</a:t>
            </a:r>
            <a:r>
              <a:rPr lang="en-US" sz="1200" kern="1200" dirty="0" smtClean="0">
                <a:solidFill>
                  <a:schemeClr val="tx1"/>
                </a:solidFill>
                <a:effectLst/>
                <a:latin typeface="+mn-lt"/>
                <a:ea typeface="+mn-ea"/>
                <a:cs typeface="+mn-cs"/>
              </a:rPr>
              <a:t> dependent breast cancer T47D </a:t>
            </a:r>
            <a:r>
              <a:rPr lang="en-US" sz="1200" kern="1200" dirty="0" err="1" smtClean="0">
                <a:solidFill>
                  <a:schemeClr val="tx1"/>
                </a:solidFill>
                <a:effectLst/>
                <a:latin typeface="+mn-lt"/>
                <a:ea typeface="+mn-ea"/>
                <a:cs typeface="+mn-cs"/>
              </a:rPr>
              <a:t>ce</a:t>
            </a:r>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83</a:t>
            </a:fld>
            <a:endParaRPr lang="en-US"/>
          </a:p>
        </p:txBody>
      </p:sp>
    </p:spTree>
    <p:extLst>
      <p:ext uri="{BB962C8B-B14F-4D97-AF65-F5344CB8AC3E}">
        <p14:creationId xmlns:p14="http://schemas.microsoft.com/office/powerpoint/2010/main" val="16010698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falling_sperm_counts.text</a:t>
            </a:r>
            <a:endParaRPr lang="en-US" dirty="0" smtClean="0"/>
          </a:p>
          <a:p>
            <a:r>
              <a:rPr lang="en-US" dirty="0" err="1" smtClean="0"/>
              <a:t>Falling_sperm_counts.article.text</a:t>
            </a:r>
            <a:endParaRPr lang="en-US"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87</a:t>
            </a:fld>
            <a:endParaRPr lang="en-US"/>
          </a:p>
        </p:txBody>
      </p:sp>
    </p:spTree>
    <p:extLst>
      <p:ext uri="{BB962C8B-B14F-4D97-AF65-F5344CB8AC3E}">
        <p14:creationId xmlns:p14="http://schemas.microsoft.com/office/powerpoint/2010/main" val="11024898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r>
              <a:rPr lang="en-US" dirty="0" err="1" smtClean="0"/>
              <a:t>falling_sperm_counts.text</a:t>
            </a:r>
            <a:r>
              <a:rPr lang="en-US" dirty="0" smtClean="0"/>
              <a:t> –</a:t>
            </a:r>
            <a:r>
              <a:rPr lang="en-US" baseline="0" dirty="0" smtClean="0"/>
              <a:t> SECOND HALF!!! (later in document)</a:t>
            </a:r>
            <a:endParaRPr lang="en-US"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88</a:t>
            </a:fld>
            <a:endParaRPr lang="en-US"/>
          </a:p>
        </p:txBody>
      </p:sp>
    </p:spTree>
    <p:extLst>
      <p:ext uri="{BB962C8B-B14F-4D97-AF65-F5344CB8AC3E}">
        <p14:creationId xmlns:p14="http://schemas.microsoft.com/office/powerpoint/2010/main" val="41425721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a:t>
            </a:r>
            <a:r>
              <a:rPr lang="en-US" dirty="0" err="1" smtClean="0"/>
              <a:t>seralini_rats.png</a:t>
            </a:r>
            <a:endParaRPr lang="en-US" dirty="0" smtClean="0"/>
          </a:p>
          <a:p>
            <a:r>
              <a:rPr lang="en-US" dirty="0" smtClean="0"/>
              <a:t>./</a:t>
            </a:r>
            <a:r>
              <a:rPr lang="en-US" dirty="0" err="1" smtClean="0"/>
              <a:t>seralini_paper.pdf</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89</a:t>
            </a:fld>
            <a:endParaRPr lang="en-US"/>
          </a:p>
        </p:txBody>
      </p:sp>
    </p:spTree>
    <p:extLst>
      <p:ext uri="{BB962C8B-B14F-4D97-AF65-F5344CB8AC3E}">
        <p14:creationId xmlns:p14="http://schemas.microsoft.com/office/powerpoint/2010/main" val="32833812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Spacedoc/mercola/GMOS_mouse_study_2012.pdf</a:t>
            </a:r>
          </a:p>
          <a:p>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90</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Spacedoc/mercola/GMOS_mouse_study_2012.pdf</a:t>
            </a:r>
          </a:p>
          <a:p>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91</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lots of respiratory illnesses</a:t>
            </a:r>
          </a:p>
          <a:p>
            <a:r>
              <a:rPr lang="en-US" dirty="0" smtClean="0"/>
              <a:t>+ hydrocephalus</a:t>
            </a:r>
          </a:p>
          <a:p>
            <a:endParaRPr lang="en-US" dirty="0" smtClean="0"/>
          </a:p>
          <a:p>
            <a:r>
              <a:rPr lang="en-US" dirty="0" smtClean="0"/>
              <a:t>Moles with hairs growing out of them.</a:t>
            </a:r>
          </a:p>
          <a:p>
            <a:r>
              <a:rPr lang="en-US" dirty="0" err="1" smtClean="0"/>
              <a:t>Aixa</a:t>
            </a:r>
            <a:r>
              <a:rPr lang="en-US" dirty="0" smtClean="0"/>
              <a:t> Cano, 5, who has hairy moles all over her body that doctors can't explain, sits on a stoop outside her home in </a:t>
            </a:r>
            <a:r>
              <a:rPr lang="en-US" dirty="0" err="1" smtClean="0"/>
              <a:t>Avia</a:t>
            </a:r>
            <a:r>
              <a:rPr lang="en-US" dirty="0" smtClean="0"/>
              <a:t> </a:t>
            </a:r>
            <a:r>
              <a:rPr lang="en-US" dirty="0" err="1" smtClean="0"/>
              <a:t>Terai</a:t>
            </a:r>
            <a:r>
              <a:rPr lang="en-US" dirty="0" smtClean="0"/>
              <a:t>, in Chaco province, Argentina on April 1. Although it's nearly impossible to prove, doctors say </a:t>
            </a:r>
            <a:r>
              <a:rPr lang="en-US" dirty="0" err="1" smtClean="0"/>
              <a:t>Aixa's</a:t>
            </a:r>
            <a:r>
              <a:rPr lang="en-US" dirty="0" smtClean="0"/>
              <a:t> birth defect may be linked to agrochemicals. In Chaco, children are four times more likely to be born with devastating birth defects since biotechnology dramatically expanded farming in Argentina. . (</a:t>
            </a:r>
            <a:r>
              <a:rPr lang="en-US" dirty="0" err="1" smtClean="0"/>
              <a:t>Natacha</a:t>
            </a:r>
            <a:r>
              <a:rPr lang="en-US" dirty="0" smtClean="0"/>
              <a:t> </a:t>
            </a:r>
            <a:r>
              <a:rPr lang="en-US" dirty="0" err="1" smtClean="0"/>
              <a:t>Pisarenko</a:t>
            </a:r>
            <a:r>
              <a:rPr lang="en-US" dirty="0" smtClean="0"/>
              <a:t>/Associated Press) </a:t>
            </a:r>
            <a:r>
              <a:rPr lang="en-US" sz="1200" kern="1200" dirty="0" smtClean="0">
                <a:solidFill>
                  <a:schemeClr val="tx1"/>
                </a:solidFill>
                <a:effectLst/>
                <a:latin typeface="+mn-lt"/>
                <a:ea typeface="+mn-ea"/>
                <a:cs typeface="+mn-cs"/>
                <a:hlinkClick r:id="rId3"/>
              </a:rPr>
              <a:t>#</a:t>
            </a:r>
            <a:endParaRPr lang="en-US" dirty="0" smtClean="0"/>
          </a:p>
          <a:p>
            <a:endParaRPr lang="en-US" dirty="0" smtClean="0"/>
          </a:p>
          <a:p>
            <a:r>
              <a:rPr lang="en-US" dirty="0" smtClean="0"/>
              <a:t>Dying from exposure in agriculture</a:t>
            </a:r>
          </a:p>
          <a:p>
            <a:r>
              <a:rPr lang="en-US" dirty="0" smtClean="0"/>
              <a:t>Former farmworker Fabian </a:t>
            </a:r>
            <a:r>
              <a:rPr lang="en-US" dirty="0" err="1" smtClean="0"/>
              <a:t>Tomasi</a:t>
            </a:r>
            <a:r>
              <a:rPr lang="en-US" dirty="0" smtClean="0"/>
              <a:t>, 47, shows the condition of his emaciated body as he stands inside his home in </a:t>
            </a:r>
            <a:r>
              <a:rPr lang="en-US" dirty="0" err="1" smtClean="0"/>
              <a:t>Basavilbaso</a:t>
            </a:r>
            <a:r>
              <a:rPr lang="en-US" dirty="0" smtClean="0"/>
              <a:t>, in Entre Rios province, Argentina on March 29. </a:t>
            </a:r>
            <a:r>
              <a:rPr lang="en-US" dirty="0" err="1" smtClean="0"/>
              <a:t>Tomasi's</a:t>
            </a:r>
            <a:r>
              <a:rPr lang="en-US" dirty="0" smtClean="0"/>
              <a:t> job was to keep the crop dusters flying by quickly filling their tanks but he says he was never trained to handle pesticides. Now he is near death from polyneuropathy. "I prepared millions of liters of poison without any kind of protection, no gloves, masks or special clothing. I didn't know anything. I only learned later what it did to me, after contacting scientists," he said. (</a:t>
            </a:r>
            <a:r>
              <a:rPr lang="en-US" dirty="0" err="1" smtClean="0"/>
              <a:t>Natacha</a:t>
            </a:r>
            <a:r>
              <a:rPr lang="en-US" dirty="0" smtClean="0"/>
              <a:t> </a:t>
            </a:r>
            <a:r>
              <a:rPr lang="en-US" dirty="0" err="1" smtClean="0"/>
              <a:t>Pisarenko</a:t>
            </a:r>
            <a:r>
              <a:rPr lang="en-US" dirty="0" smtClean="0"/>
              <a:t>/Associated Press) </a:t>
            </a:r>
            <a:r>
              <a:rPr lang="en-US" sz="1200" kern="1200" dirty="0" smtClean="0">
                <a:solidFill>
                  <a:schemeClr val="tx1"/>
                </a:solidFill>
                <a:effectLst/>
                <a:latin typeface="+mn-lt"/>
                <a:ea typeface="+mn-ea"/>
                <a:cs typeface="+mn-cs"/>
                <a:hlinkClick r:id="rId4"/>
              </a:rPr>
              <a:t>#</a:t>
            </a:r>
            <a:endParaRPr lang="en-US" sz="1200" kern="1200" dirty="0" smtClean="0">
              <a:solidFill>
                <a:schemeClr val="tx1"/>
              </a:solidFill>
              <a:effectLst/>
              <a:latin typeface="+mn-lt"/>
              <a:ea typeface="+mn-ea"/>
              <a:cs typeface="+mn-cs"/>
            </a:endParaRPr>
          </a:p>
          <a:p>
            <a:endParaRPr lang="en-US" dirty="0" smtClean="0"/>
          </a:p>
          <a:p>
            <a:r>
              <a:rPr lang="en-US" dirty="0" smtClean="0"/>
              <a:t>Multiple developmental problems.</a:t>
            </a:r>
          </a:p>
          <a:p>
            <a:r>
              <a:rPr lang="en-US" sz="1200" kern="1200" dirty="0" err="1" smtClean="0">
                <a:solidFill>
                  <a:schemeClr val="tx1"/>
                </a:solidFill>
                <a:effectLst/>
                <a:latin typeface="+mn-lt"/>
                <a:ea typeface="+mn-ea"/>
                <a:cs typeface="+mn-cs"/>
              </a:rPr>
              <a:t>Camila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Veron</a:t>
            </a:r>
            <a:r>
              <a:rPr lang="en-US" sz="1200" kern="1200" dirty="0" smtClean="0">
                <a:solidFill>
                  <a:schemeClr val="tx1"/>
                </a:solidFill>
                <a:effectLst/>
                <a:latin typeface="+mn-lt"/>
                <a:ea typeface="+mn-ea"/>
                <a:cs typeface="+mn-cs"/>
              </a:rPr>
              <a:t>, 2, born with multiple organ problems and severely disabled, stands outside her home in </a:t>
            </a:r>
            <a:r>
              <a:rPr lang="en-US" sz="1200" kern="1200" dirty="0" err="1" smtClean="0">
                <a:solidFill>
                  <a:schemeClr val="tx1"/>
                </a:solidFill>
                <a:effectLst/>
                <a:latin typeface="+mn-lt"/>
                <a:ea typeface="+mn-ea"/>
                <a:cs typeface="+mn-cs"/>
              </a:rPr>
              <a:t>Avia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Terai</a:t>
            </a:r>
            <a:r>
              <a:rPr lang="en-US" sz="1200" kern="1200" dirty="0" smtClean="0">
                <a:solidFill>
                  <a:schemeClr val="tx1"/>
                </a:solidFill>
                <a:effectLst/>
                <a:latin typeface="+mn-lt"/>
                <a:ea typeface="+mn-ea"/>
                <a:cs typeface="+mn-cs"/>
              </a:rPr>
              <a:t>, in Chaco province, Argentina on March 31. Doctors told </a:t>
            </a:r>
            <a:r>
              <a:rPr lang="en-US" sz="1200" kern="1200" dirty="0" err="1" smtClean="0">
                <a:solidFill>
                  <a:schemeClr val="tx1"/>
                </a:solidFill>
                <a:effectLst/>
                <a:latin typeface="+mn-lt"/>
                <a:ea typeface="+mn-ea"/>
                <a:cs typeface="+mn-cs"/>
              </a:rPr>
              <a:t>Camila's</a:t>
            </a:r>
            <a:r>
              <a:rPr lang="en-US" sz="1200" kern="1200" dirty="0" smtClean="0">
                <a:solidFill>
                  <a:schemeClr val="tx1"/>
                </a:solidFill>
                <a:effectLst/>
                <a:latin typeface="+mn-lt"/>
                <a:ea typeface="+mn-ea"/>
                <a:cs typeface="+mn-cs"/>
              </a:rPr>
              <a:t> mother, Silvia </a:t>
            </a:r>
            <a:r>
              <a:rPr lang="en-US" sz="1200" kern="1200" dirty="0" err="1" smtClean="0">
                <a:solidFill>
                  <a:schemeClr val="tx1"/>
                </a:solidFill>
                <a:effectLst/>
                <a:latin typeface="+mn-lt"/>
                <a:ea typeface="+mn-ea"/>
                <a:cs typeface="+mn-cs"/>
              </a:rPr>
              <a:t>Achaval</a:t>
            </a:r>
            <a:r>
              <a:rPr lang="en-US" sz="1200" kern="1200" dirty="0" smtClean="0">
                <a:solidFill>
                  <a:schemeClr val="tx1"/>
                </a:solidFill>
                <a:effectLst/>
                <a:latin typeface="+mn-lt"/>
                <a:ea typeface="+mn-ea"/>
                <a:cs typeface="+mn-cs"/>
              </a:rPr>
              <a:t>, that agrochemicals may be to blame. It's nearly impossible to prove that exposure to a specific chemical caused an individual's cancer or birth defect, but doctors say these cases merit a rigorous government investigation. "They told me that the water made this happen, because they spray a lot of poison here," said </a:t>
            </a:r>
            <a:r>
              <a:rPr lang="en-US" sz="1200" kern="1200" dirty="0" err="1" smtClean="0">
                <a:solidFill>
                  <a:schemeClr val="tx1"/>
                </a:solidFill>
                <a:effectLst/>
                <a:latin typeface="+mn-lt"/>
                <a:ea typeface="+mn-ea"/>
                <a:cs typeface="+mn-cs"/>
              </a:rPr>
              <a:t>Achaval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Natacha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Pisarenko</a:t>
            </a:r>
            <a:r>
              <a:rPr lang="en-US" sz="1200" kern="1200" dirty="0" smtClean="0">
                <a:solidFill>
                  <a:schemeClr val="tx1"/>
                </a:solidFill>
                <a:effectLst/>
                <a:latin typeface="+mn-lt"/>
                <a:ea typeface="+mn-ea"/>
                <a:cs typeface="+mn-cs"/>
              </a:rPr>
              <a:t>/Associated Press) </a:t>
            </a:r>
            <a:r>
              <a:rPr lang="en-US" sz="1200" kern="1200" dirty="0" smtClean="0">
                <a:solidFill>
                  <a:schemeClr val="tx1"/>
                </a:solidFill>
                <a:effectLst/>
                <a:latin typeface="+mn-lt"/>
                <a:ea typeface="+mn-ea"/>
                <a:cs typeface="+mn-cs"/>
                <a:hlinkClick r:id="rId5"/>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t>94</a:t>
            </a:fld>
            <a:endParaRPr lang="en-US"/>
          </a:p>
        </p:txBody>
      </p:sp>
    </p:spTree>
    <p:extLst>
      <p:ext uri="{BB962C8B-B14F-4D97-AF65-F5344CB8AC3E}">
        <p14:creationId xmlns:p14="http://schemas.microsoft.com/office/powerpoint/2010/main" val="8330264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 Don Huber</a:t>
            </a:r>
          </a:p>
          <a:p>
            <a:r>
              <a:rPr lang="en-US" dirty="0" smtClean="0"/>
              <a:t>http://drleonardcoldwell.com/2011/01/16/monsanto%E2%80%99s-roundup-triggers-over-40-plant-diseases-and-endangers-human-and-animal-health/</a:t>
            </a:r>
          </a:p>
          <a:p>
            <a:r>
              <a:rPr lang="en-US" dirty="0" smtClean="0"/>
              <a:t>./</a:t>
            </a:r>
            <a:r>
              <a:rPr lang="en-US" dirty="0" err="1" smtClean="0"/>
              <a:t>roundup_depletes_plant_nutrients_DrHuber.pdf</a:t>
            </a:r>
            <a:endParaRPr lang="en-US" dirty="0" smtClean="0"/>
          </a:p>
          <a:p>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97</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a:t>
            </a:r>
            <a:r>
              <a:rPr lang="pl-PL" dirty="0" err="1" smtClean="0"/>
              <a:t>cows_cobalt_deficiency_glyphosate.pdf</a:t>
            </a:r>
            <a:endParaRPr lang="en-US" dirty="0"/>
          </a:p>
        </p:txBody>
      </p:sp>
      <p:sp>
        <p:nvSpPr>
          <p:cNvPr id="4" name="Slide Number Placeholder 3"/>
          <p:cNvSpPr>
            <a:spLocks noGrp="1"/>
          </p:cNvSpPr>
          <p:nvPr>
            <p:ph type="sldNum" sz="quarter" idx="10"/>
          </p:nvPr>
        </p:nvSpPr>
        <p:spPr/>
        <p:txBody>
          <a:bodyPr/>
          <a:lstStyle/>
          <a:p>
            <a:fld id="{7D1833DE-2F22-6E47-9E31-8407BA9180BF}" type="slidenum">
              <a:rPr lang="en-US" smtClean="0"/>
              <a:t>98</a:t>
            </a:fld>
            <a:endParaRPr lang="en-US"/>
          </a:p>
        </p:txBody>
      </p:sp>
    </p:spTree>
    <p:extLst>
      <p:ext uri="{BB962C8B-B14F-4D97-AF65-F5344CB8AC3E}">
        <p14:creationId xmlns:p14="http://schemas.microsoft.com/office/powerpoint/2010/main" val="3581036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Samantha/</a:t>
            </a:r>
            <a:r>
              <a:rPr lang="en-US" dirty="0" err="1" smtClean="0"/>
              <a:t>zinc_deficiency_autism.text</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19</a:t>
            </a:fld>
            <a:endParaRPr lang="en-US"/>
          </a:p>
        </p:txBody>
      </p:sp>
    </p:spTree>
    <p:extLst>
      <p:ext uri="{BB962C8B-B14F-4D97-AF65-F5344CB8AC3E}">
        <p14:creationId xmlns:p14="http://schemas.microsoft.com/office/powerpoint/2010/main" val="4280340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www.momsacrossamerica.com</a:t>
            </a:r>
            <a:r>
              <a:rPr lang="en-US" dirty="0" smtClean="0"/>
              <a:t>/</a:t>
            </a:r>
            <a:r>
              <a:rPr lang="en-US" dirty="0" err="1" smtClean="0"/>
              <a:t>stunning_corn_comparison_gmo_versus_non_gmo</a:t>
            </a:r>
            <a:endParaRPr lang="en-US" dirty="0" smtClean="0"/>
          </a:p>
          <a:p>
            <a:r>
              <a:rPr lang="en-US" dirty="0" smtClean="0"/>
              <a:t>./</a:t>
            </a:r>
            <a:r>
              <a:rPr lang="en-US" dirty="0" err="1" smtClean="0"/>
              <a:t>GMO_corn.nutrients</a:t>
            </a:r>
            <a:endParaRPr lang="en-US" dirty="0" smtClean="0"/>
          </a:p>
          <a:p>
            <a:r>
              <a:rPr lang="en-US" dirty="0" smtClean="0"/>
              <a:t>./</a:t>
            </a:r>
            <a:r>
              <a:rPr lang="en-US" dirty="0" err="1" smtClean="0"/>
              <a:t>MonsantoOnGMOCorn.pdf</a:t>
            </a:r>
            <a:endParaRPr lang="en-US" dirty="0" smtClean="0"/>
          </a:p>
          <a:p>
            <a:endParaRPr lang="en-US" dirty="0" smtClean="0"/>
          </a:p>
          <a:p>
            <a:pPr lvl="0"/>
            <a:r>
              <a:rPr lang="en-US" sz="1200" kern="1200" dirty="0" smtClean="0">
                <a:solidFill>
                  <a:schemeClr val="tx1"/>
                </a:solidFill>
                <a:effectLst/>
                <a:latin typeface="+mn-lt"/>
                <a:ea typeface="+mn-ea"/>
                <a:cs typeface="+mn-cs"/>
              </a:rPr>
              <a:t>A 2012 nutritional analysis of GMO versus non-GMO corn shows shocking differences in nutritional content. Non-GMO corn contains 437 times more calcium, 56 times more magnesium, and 7 times more manganese than GMO corn</a:t>
            </a:r>
            <a:endParaRPr lang="en-US" dirty="0" smtClean="0">
              <a:effectLst/>
            </a:endParaRPr>
          </a:p>
          <a:p>
            <a:pPr lvl="0"/>
            <a:r>
              <a:rPr lang="en-US" sz="1200" kern="1200" dirty="0" smtClean="0">
                <a:solidFill>
                  <a:schemeClr val="tx1"/>
                </a:solidFill>
                <a:effectLst/>
                <a:latin typeface="+mn-lt"/>
                <a:ea typeface="+mn-ea"/>
                <a:cs typeface="+mn-cs"/>
              </a:rPr>
              <a:t>·         GMO corn was also found to contain 13 ppm of glyphosate, compared to zero in non-GMO corn. EPA “safe” level for glyphosate in American water supplies is 0.7 ppm, and organ damage in animals has occurred at levels as low as 0.1 ppm</a:t>
            </a:r>
            <a:endParaRPr lang="en-US" dirty="0" smtClean="0">
              <a:effectLst/>
            </a:endParaRPr>
          </a:p>
          <a:p>
            <a:pPr lvl="0"/>
            <a:r>
              <a:rPr lang="en-US" sz="1200" kern="1200" dirty="0" smtClean="0">
                <a:solidFill>
                  <a:schemeClr val="tx1"/>
                </a:solidFill>
                <a:effectLst/>
                <a:latin typeface="+mn-lt"/>
                <a:ea typeface="+mn-ea"/>
                <a:cs typeface="+mn-cs"/>
              </a:rPr>
              <a:t>·         GMO corn contains extremely high levels of formaldehyde—about 200 times the amount found toxic to animals</a:t>
            </a:r>
            <a:endParaRPr lang="en-US" dirty="0" smtClean="0">
              <a:effectLst/>
            </a:endParaRPr>
          </a:p>
          <a:p>
            <a:pPr lvl="0"/>
            <a:r>
              <a:rPr lang="en-US" sz="1200" kern="1200" dirty="0" smtClean="0">
                <a:solidFill>
                  <a:schemeClr val="tx1"/>
                </a:solidFill>
                <a:effectLst/>
                <a:latin typeface="+mn-lt"/>
                <a:ea typeface="+mn-ea"/>
                <a:cs typeface="+mn-cs"/>
              </a:rPr>
              <a:t>·         Research by a Texas teenager using fruit flies, which began when she was in middle school, shows that in virtually every health measure, including fertility, stress resistance and longevity, flies that fed on organic bananas and potatoes fared better than those who fed on conventionally raised produce. Her research was recently published in a respected science journal</a:t>
            </a:r>
            <a:endParaRPr lang="en-US" dirty="0" smtClean="0">
              <a:effectLst/>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C46DD34-02D7-3B47-B066-80BA7DEE6CDF}" type="slidenum">
              <a:rPr lang="en-US" smtClean="0"/>
              <a:pPr/>
              <a:t>99</a:t>
            </a:fld>
            <a:endParaRPr lang="en-US"/>
          </a:p>
        </p:txBody>
      </p:sp>
    </p:spTree>
    <p:extLst>
      <p:ext uri="{BB962C8B-B14F-4D97-AF65-F5344CB8AC3E}">
        <p14:creationId xmlns:p14="http://schemas.microsoft.com/office/powerpoint/2010/main" val="19322579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www.momsacrossamerica.com</a:t>
            </a:r>
            <a:r>
              <a:rPr lang="en-US" dirty="0" smtClean="0"/>
              <a:t>/</a:t>
            </a:r>
            <a:r>
              <a:rPr lang="en-US" dirty="0" err="1" smtClean="0"/>
              <a:t>stunning_corn_comparison_gmo_versus_non_gmo</a:t>
            </a:r>
            <a:endParaRPr lang="en-US" dirty="0" smtClean="0"/>
          </a:p>
          <a:p>
            <a:r>
              <a:rPr lang="en-US" dirty="0" smtClean="0"/>
              <a:t>./</a:t>
            </a:r>
            <a:r>
              <a:rPr lang="en-US" dirty="0" err="1" smtClean="0"/>
              <a:t>GMO_corn.nutrients</a:t>
            </a:r>
            <a:endParaRPr lang="en-US" dirty="0" smtClean="0"/>
          </a:p>
          <a:p>
            <a:r>
              <a:rPr lang="en-US" dirty="0" smtClean="0"/>
              <a:t>./</a:t>
            </a:r>
            <a:r>
              <a:rPr lang="en-US" dirty="0" err="1" smtClean="0"/>
              <a:t>MonsantoOnGMOCorn.pdf</a:t>
            </a:r>
            <a:endParaRPr lang="en-US" dirty="0" smtClean="0"/>
          </a:p>
          <a:p>
            <a:endParaRPr lang="en-US" dirty="0" smtClean="0"/>
          </a:p>
          <a:p>
            <a:pPr lvl="0"/>
            <a:r>
              <a:rPr lang="en-US" sz="1200" kern="1200" dirty="0" smtClean="0">
                <a:solidFill>
                  <a:schemeClr val="tx1"/>
                </a:solidFill>
                <a:effectLst/>
                <a:latin typeface="+mn-lt"/>
                <a:ea typeface="+mn-ea"/>
                <a:cs typeface="+mn-cs"/>
              </a:rPr>
              <a:t>A 2012 nutritional analysis of GMO versus non-GMO corn shows shocking differences in nutritional content. Non-GMO corn contains 437 times more calcium, 56 times more magnesium, and 7 times more manganese than GMO corn</a:t>
            </a:r>
            <a:endParaRPr lang="en-US" dirty="0" smtClean="0">
              <a:effectLst/>
            </a:endParaRPr>
          </a:p>
          <a:p>
            <a:pPr lvl="0"/>
            <a:r>
              <a:rPr lang="en-US" sz="1200" kern="1200" dirty="0" smtClean="0">
                <a:solidFill>
                  <a:schemeClr val="tx1"/>
                </a:solidFill>
                <a:effectLst/>
                <a:latin typeface="+mn-lt"/>
                <a:ea typeface="+mn-ea"/>
                <a:cs typeface="+mn-cs"/>
              </a:rPr>
              <a:t>·         GMO corn was also found to contain 13 ppm of glyphosate, compared to zero in non-GMO corn. EPA “safe” level for glyphosate in American water supplies is 0.7 ppm, and organ damage in animals has occurred at levels as low as 0.1 ppm</a:t>
            </a:r>
            <a:endParaRPr lang="en-US" dirty="0" smtClean="0">
              <a:effectLst/>
            </a:endParaRPr>
          </a:p>
          <a:p>
            <a:pPr lvl="0"/>
            <a:r>
              <a:rPr lang="en-US" sz="1200" kern="1200" dirty="0" smtClean="0">
                <a:solidFill>
                  <a:schemeClr val="tx1"/>
                </a:solidFill>
                <a:effectLst/>
                <a:latin typeface="+mn-lt"/>
                <a:ea typeface="+mn-ea"/>
                <a:cs typeface="+mn-cs"/>
              </a:rPr>
              <a:t>·         GMO corn contains extremely high levels of formaldehyde—about 200 times the amount found toxic to animals</a:t>
            </a:r>
            <a:endParaRPr lang="en-US" dirty="0" smtClean="0">
              <a:effectLst/>
            </a:endParaRPr>
          </a:p>
          <a:p>
            <a:pPr lvl="0"/>
            <a:r>
              <a:rPr lang="en-US" sz="1200" kern="1200" dirty="0" smtClean="0">
                <a:solidFill>
                  <a:schemeClr val="tx1"/>
                </a:solidFill>
                <a:effectLst/>
                <a:latin typeface="+mn-lt"/>
                <a:ea typeface="+mn-ea"/>
                <a:cs typeface="+mn-cs"/>
              </a:rPr>
              <a:t>·         Research by a Texas teenager using fruit flies, which began when she was in middle school, shows that in virtually every health measure, including fertility, stress resistance and longevity, flies that fed on organic bananas and potatoes fared better than those who fed on conventionally raised produce. Her research was recently published in a respected science journal</a:t>
            </a:r>
            <a:endParaRPr lang="en-US" dirty="0" smtClean="0">
              <a:effectLst/>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C46DD34-02D7-3B47-B066-80BA7DEE6CDF}" type="slidenum">
              <a:rPr lang="en-US" smtClean="0"/>
              <a:pPr/>
              <a:t>100</a:t>
            </a:fld>
            <a:endParaRPr lang="en-US"/>
          </a:p>
        </p:txBody>
      </p:sp>
    </p:spTree>
    <p:extLst>
      <p:ext uri="{BB962C8B-B14F-4D97-AF65-F5344CB8AC3E}">
        <p14:creationId xmlns:p14="http://schemas.microsoft.com/office/powerpoint/2010/main" val="19322579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sulfur_depletion_in_the_soil.text</a:t>
            </a:r>
            <a:endParaRPr lang="en-US" dirty="0" smtClean="0"/>
          </a:p>
          <a:p>
            <a:endParaRPr lang="en-US" dirty="0"/>
          </a:p>
        </p:txBody>
      </p:sp>
      <p:sp>
        <p:nvSpPr>
          <p:cNvPr id="4" name="Slide Number Placeholder 3"/>
          <p:cNvSpPr>
            <a:spLocks noGrp="1"/>
          </p:cNvSpPr>
          <p:nvPr>
            <p:ph type="sldNum" sz="quarter" idx="10"/>
          </p:nvPr>
        </p:nvSpPr>
        <p:spPr/>
        <p:txBody>
          <a:bodyPr/>
          <a:lstStyle/>
          <a:p>
            <a:fld id="{FC46DD34-02D7-3B47-B066-80BA7DEE6CDF}" type="slidenum">
              <a:rPr lang="en-US" smtClean="0"/>
              <a:pPr/>
              <a:t>101</a:t>
            </a:fld>
            <a:endParaRPr lang="en-US"/>
          </a:p>
        </p:txBody>
      </p:sp>
    </p:spTree>
    <p:extLst>
      <p:ext uri="{BB962C8B-B14F-4D97-AF65-F5344CB8AC3E}">
        <p14:creationId xmlns:p14="http://schemas.microsoft.com/office/powerpoint/2010/main" val="146466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Csail</a:t>
            </a:r>
            <a:r>
              <a:rPr lang="en-US" dirty="0" smtClean="0"/>
              <a:t>/2013/project/Anthony/</a:t>
            </a:r>
            <a:r>
              <a:rPr lang="en-US" dirty="0" err="1" smtClean="0"/>
              <a:t>glyphosate_soil_arylsulfatase_climate_change.pdf</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102</a:t>
            </a:fld>
            <a:endParaRPr lang="en-US"/>
          </a:p>
        </p:txBody>
      </p:sp>
    </p:spTree>
    <p:extLst>
      <p:ext uri="{BB962C8B-B14F-4D97-AF65-F5344CB8AC3E}">
        <p14:creationId xmlns:p14="http://schemas.microsoft.com/office/powerpoint/2010/main" val="19886098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Treasures/</a:t>
            </a:r>
            <a:r>
              <a:rPr lang="en-US" dirty="0" err="1" smtClean="0"/>
              <a:t>plants_warning_through_fungus.pdf</a:t>
            </a:r>
            <a:endParaRPr lang="en-US" dirty="0" smtClean="0"/>
          </a:p>
          <a:p>
            <a:r>
              <a:rPr lang="en-US" dirty="0" smtClean="0"/>
              <a:t>http://</a:t>
            </a:r>
            <a:r>
              <a:rPr lang="en-US" dirty="0" err="1" smtClean="0"/>
              <a:t>onlinelibrary.wiley.com</a:t>
            </a:r>
            <a:r>
              <a:rPr lang="en-US" dirty="0" smtClean="0"/>
              <a:t>/</a:t>
            </a:r>
            <a:r>
              <a:rPr lang="en-US" dirty="0" err="1" smtClean="0"/>
              <a:t>doi</a:t>
            </a:r>
            <a:r>
              <a:rPr lang="en-US" dirty="0" smtClean="0"/>
              <a:t>/10.1111/j.1439-0329.1987.tb01017.x/abstract</a:t>
            </a:r>
          </a:p>
          <a:p>
            <a:r>
              <a:rPr lang="en-US" dirty="0" smtClean="0"/>
              <a:t>./</a:t>
            </a:r>
            <a:r>
              <a:rPr lang="en-US" dirty="0" err="1" smtClean="0"/>
              <a:t>glyphosate_mycorhizal_fungus.text</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103</a:t>
            </a:fld>
            <a:endParaRPr lang="en-US"/>
          </a:p>
        </p:txBody>
      </p:sp>
    </p:spTree>
    <p:extLst>
      <p:ext uri="{BB962C8B-B14F-4D97-AF65-F5344CB8AC3E}">
        <p14:creationId xmlns:p14="http://schemas.microsoft.com/office/powerpoint/2010/main" val="34790108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Meadow vegetation</a:t>
            </a:r>
            <a:endParaRPr lang="en-US" dirty="0"/>
          </a:p>
        </p:txBody>
      </p:sp>
      <p:sp>
        <p:nvSpPr>
          <p:cNvPr id="4" name="Slide Number Placeholder 3"/>
          <p:cNvSpPr>
            <a:spLocks noGrp="1"/>
          </p:cNvSpPr>
          <p:nvPr>
            <p:ph type="sldNum" sz="quarter" idx="10"/>
          </p:nvPr>
        </p:nvSpPr>
        <p:spPr/>
        <p:txBody>
          <a:bodyPr/>
          <a:lstStyle/>
          <a:p>
            <a:fld id="{7D1833DE-2F22-6E47-9E31-8407BA9180BF}" type="slidenum">
              <a:rPr lang="en-US" smtClean="0"/>
              <a:t>104</a:t>
            </a:fld>
            <a:endParaRPr lang="en-US"/>
          </a:p>
        </p:txBody>
      </p:sp>
    </p:spTree>
    <p:extLst>
      <p:ext uri="{BB962C8B-B14F-4D97-AF65-F5344CB8AC3E}">
        <p14:creationId xmlns:p14="http://schemas.microsoft.com/office/powerpoint/2010/main" val="14430168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Meadow vegetation</a:t>
            </a:r>
            <a:endParaRPr lang="en-US" dirty="0"/>
          </a:p>
        </p:txBody>
      </p:sp>
      <p:sp>
        <p:nvSpPr>
          <p:cNvPr id="4" name="Slide Number Placeholder 3"/>
          <p:cNvSpPr>
            <a:spLocks noGrp="1"/>
          </p:cNvSpPr>
          <p:nvPr>
            <p:ph type="sldNum" sz="quarter" idx="10"/>
          </p:nvPr>
        </p:nvSpPr>
        <p:spPr/>
        <p:txBody>
          <a:bodyPr/>
          <a:lstStyle/>
          <a:p>
            <a:fld id="{7D1833DE-2F22-6E47-9E31-8407BA9180BF}" type="slidenum">
              <a:rPr lang="en-US" smtClean="0"/>
              <a:t>105</a:t>
            </a:fld>
            <a:endParaRPr lang="en-US"/>
          </a:p>
        </p:txBody>
      </p:sp>
    </p:spTree>
    <p:extLst>
      <p:ext uri="{BB962C8B-B14F-4D97-AF65-F5344CB8AC3E}">
        <p14:creationId xmlns:p14="http://schemas.microsoft.com/office/powerpoint/2010/main" val="14430168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hard to find, but there is an article.</a:t>
            </a:r>
          </a:p>
          <a:p>
            <a:r>
              <a:rPr lang="fr-FR" dirty="0" smtClean="0"/>
              <a:t>Environ. </a:t>
            </a:r>
            <a:r>
              <a:rPr lang="fr-FR" dirty="0" err="1" smtClean="0"/>
              <a:t>Sci</a:t>
            </a:r>
            <a:r>
              <a:rPr lang="fr-FR" dirty="0" smtClean="0"/>
              <a:t>. </a:t>
            </a:r>
            <a:r>
              <a:rPr lang="fr-FR" dirty="0" err="1" smtClean="0"/>
              <a:t>Technol</a:t>
            </a:r>
            <a:r>
              <a:rPr lang="fr-FR" dirty="0" smtClean="0"/>
              <a:t>. 2013, DOI: 10.1021/es403146c</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107</a:t>
            </a:fld>
            <a:endParaRPr lang="en-US"/>
          </a:p>
        </p:txBody>
      </p:sp>
    </p:spTree>
    <p:extLst>
      <p:ext uri="{BB962C8B-B14F-4D97-AF65-F5344CB8AC3E}">
        <p14:creationId xmlns:p14="http://schemas.microsoft.com/office/powerpoint/2010/main" val="12659817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Europe Urine </a:t>
            </a:r>
          </a:p>
          <a:p>
            <a:r>
              <a:rPr lang="en-US" dirty="0" smtClean="0"/>
              <a:t>./</a:t>
            </a:r>
            <a:r>
              <a:rPr lang="en-US" dirty="0" err="1" smtClean="0"/>
              <a:t>WeedKillerHumanUrine.pdf</a:t>
            </a:r>
            <a:endParaRPr lang="en-US" dirty="0" smtClean="0"/>
          </a:p>
          <a:p>
            <a:r>
              <a:rPr lang="en-US" dirty="0" smtClean="0"/>
              <a:t>Swine/</a:t>
            </a:r>
            <a:r>
              <a:rPr lang="en-US" dirty="0" err="1" smtClean="0"/>
              <a:t>glyphosate_in_urine_Europe.pdf</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109</a:t>
            </a:fld>
            <a:endParaRPr lang="en-US"/>
          </a:p>
        </p:txBody>
      </p:sp>
    </p:spTree>
    <p:extLst>
      <p:ext uri="{BB962C8B-B14F-4D97-AF65-F5344CB8AC3E}">
        <p14:creationId xmlns:p14="http://schemas.microsoft.com/office/powerpoint/2010/main" val="21895988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Europe Urine </a:t>
            </a:r>
          </a:p>
          <a:p>
            <a:r>
              <a:rPr lang="en-US" dirty="0" smtClean="0"/>
              <a:t>./</a:t>
            </a:r>
            <a:r>
              <a:rPr lang="en-US" dirty="0" err="1" smtClean="0"/>
              <a:t>WeedKillerHumanUrine.pdf</a:t>
            </a:r>
            <a:endParaRPr lang="en-US" dirty="0" smtClean="0"/>
          </a:p>
          <a:p>
            <a:r>
              <a:rPr lang="en-US" dirty="0" smtClean="0"/>
              <a:t>Swine/</a:t>
            </a:r>
            <a:r>
              <a:rPr lang="en-US" dirty="0" err="1" smtClean="0"/>
              <a:t>glyphosate_in_urine_Europe.pdf</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110</a:t>
            </a:fld>
            <a:endParaRPr lang="en-US"/>
          </a:p>
        </p:txBody>
      </p:sp>
    </p:spTree>
    <p:extLst>
      <p:ext uri="{BB962C8B-B14F-4D97-AF65-F5344CB8AC3E}">
        <p14:creationId xmlns:p14="http://schemas.microsoft.com/office/powerpoint/2010/main" val="2189598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Samantha/</a:t>
            </a:r>
            <a:r>
              <a:rPr lang="da-DK" dirty="0" err="1" smtClean="0"/>
              <a:t>aromatase_autism_PlosONE.pdf</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21</a:t>
            </a:fld>
            <a:endParaRPr lang="en-US"/>
          </a:p>
        </p:txBody>
      </p:sp>
    </p:spTree>
    <p:extLst>
      <p:ext uri="{BB962C8B-B14F-4D97-AF65-F5344CB8AC3E}">
        <p14:creationId xmlns:p14="http://schemas.microsoft.com/office/powerpoint/2010/main" val="6216930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 </a:t>
            </a:r>
            <a:r>
              <a:rPr lang="en-US" dirty="0" err="1" smtClean="0"/>
              <a:t>Mercola</a:t>
            </a:r>
            <a:r>
              <a:rPr lang="en-US" dirty="0" smtClean="0"/>
              <a:t> interview:http://articles.mercola.com/sites/articles/archive/2012/01/15/dr-don-huber-interview-part-2.aspx</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112</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paper has a lot more</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113</a:t>
            </a:fld>
            <a:endParaRPr lang="en-US"/>
          </a:p>
        </p:txBody>
      </p:sp>
    </p:spTree>
    <p:extLst>
      <p:ext uri="{BB962C8B-B14F-4D97-AF65-F5344CB8AC3E}">
        <p14:creationId xmlns:p14="http://schemas.microsoft.com/office/powerpoint/2010/main" val="1481166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mouse_autism_probiotics.text</a:t>
            </a:r>
            <a:endParaRPr lang="en-US" dirty="0" smtClean="0"/>
          </a:p>
          <a:p>
            <a:endParaRPr lang="en-US" dirty="0" smtClean="0"/>
          </a:p>
          <a:p>
            <a:r>
              <a:rPr lang="en-US" dirty="0" smtClean="0"/>
              <a:t>http://</a:t>
            </a:r>
            <a:r>
              <a:rPr lang="en-US" dirty="0" err="1" smtClean="0"/>
              <a:t>www.scientificamerican.com</a:t>
            </a:r>
            <a:r>
              <a:rPr lang="en-US" dirty="0" smtClean="0"/>
              <a:t>/</a:t>
            </a:r>
            <a:r>
              <a:rPr lang="en-US" dirty="0" err="1" smtClean="0"/>
              <a:t>article.cfm?id</a:t>
            </a:r>
            <a:r>
              <a:rPr lang="en-US" dirty="0" smtClean="0"/>
              <a:t>=</a:t>
            </a:r>
            <a:r>
              <a:rPr lang="en-US" dirty="0" err="1" smtClean="0"/>
              <a:t>bacterium-reverses-autism-like-behavior-in-mice&amp;utm_source</a:t>
            </a:r>
            <a:r>
              <a:rPr lang="en-US" dirty="0" smtClean="0"/>
              <a:t>=</a:t>
            </a:r>
            <a:r>
              <a:rPr lang="en-US" dirty="0" err="1" smtClean="0"/>
              <a:t>feedburner&amp;utm_medium</a:t>
            </a:r>
            <a:r>
              <a:rPr lang="en-US" dirty="0" smtClean="0"/>
              <a:t>=</a:t>
            </a:r>
            <a:r>
              <a:rPr lang="en-US" dirty="0" err="1" smtClean="0"/>
              <a:t>feed&amp;utm_campaign</a:t>
            </a:r>
            <a:r>
              <a:rPr lang="en-US" dirty="0" smtClean="0"/>
              <a:t>=Feed%3A+ScientificAmerican-News+%28Content%3A+News%29</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22</a:t>
            </a:fld>
            <a:endParaRPr lang="en-US"/>
          </a:p>
        </p:txBody>
      </p:sp>
    </p:spTree>
    <p:extLst>
      <p:ext uri="{BB962C8B-B14F-4D97-AF65-F5344CB8AC3E}">
        <p14:creationId xmlns:p14="http://schemas.microsoft.com/office/powerpoint/2010/main" val="2029172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smtClean="0"/>
              <a:t>p_cresol_sulfate_brain_mice_autism_Cell_2014.text</a:t>
            </a:r>
          </a:p>
          <a:p>
            <a:r>
              <a:rPr lang="en-US" dirty="0" smtClean="0"/>
              <a:t>T</a:t>
            </a:r>
            <a:r>
              <a:rPr lang="pt-BR" dirty="0" err="1" smtClean="0"/>
              <a:t>reasures</a:t>
            </a:r>
            <a:r>
              <a:rPr lang="pt-BR" dirty="0" smtClean="0"/>
              <a:t>/p_cresol_sulfate_autism_Cell_2013.pdf</a:t>
            </a:r>
            <a:endParaRPr lang="ro-RO" dirty="0" smtClean="0"/>
          </a:p>
          <a:p>
            <a:endParaRPr lang="ro-RO" dirty="0" smtClean="0"/>
          </a:p>
          <a:p>
            <a:r>
              <a:rPr lang="en-US" dirty="0" smtClean="0"/>
              <a:t>V</a:t>
            </a:r>
            <a:r>
              <a:rPr lang="ro-RO" dirty="0" smtClean="0"/>
              <a:t>irus infection</a:t>
            </a:r>
            <a:r>
              <a:rPr lang="ro-RO" baseline="0" dirty="0" smtClean="0"/>
              <a:t> in mother during pregnancy</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23</a:t>
            </a:fld>
            <a:endParaRPr lang="en-US"/>
          </a:p>
        </p:txBody>
      </p:sp>
    </p:spTree>
    <p:extLst>
      <p:ext uri="{BB962C8B-B14F-4D97-AF65-F5344CB8AC3E}">
        <p14:creationId xmlns:p14="http://schemas.microsoft.com/office/powerpoint/2010/main" val="751550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Celiac/</a:t>
            </a:r>
            <a:r>
              <a:rPr lang="pl-PL" sz="1200" kern="1200" smtClean="0">
                <a:solidFill>
                  <a:schemeClr val="tx1"/>
                </a:solidFill>
                <a:effectLst/>
                <a:latin typeface="+mn-lt"/>
                <a:ea typeface="+mn-ea"/>
                <a:cs typeface="+mn-cs"/>
              </a:rPr>
              <a:t>hepatic_activation_D3_CYP_enzymes.pdf</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1. Enzymatic activation of 1·-</a:t>
            </a:r>
            <a:r>
              <a:rPr lang="en-US" sz="1200" kern="1200" dirty="0" err="1" smtClean="0">
                <a:solidFill>
                  <a:schemeClr val="tx1"/>
                </a:solidFill>
                <a:effectLst/>
                <a:latin typeface="+mn-lt"/>
                <a:ea typeface="+mn-ea"/>
                <a:cs typeface="+mn-cs"/>
              </a:rPr>
              <a:t>hydroxylated</a:t>
            </a:r>
            <a:r>
              <a:rPr lang="en-US" sz="1200" kern="1200" dirty="0" smtClean="0">
                <a:solidFill>
                  <a:schemeClr val="tx1"/>
                </a:solidFill>
                <a:effectLst/>
                <a:latin typeface="+mn-lt"/>
                <a:ea typeface="+mn-ea"/>
                <a:cs typeface="+mn-cs"/>
              </a:rPr>
              <a:t> vitamin D </a:t>
            </a:r>
            <a:r>
              <a:rPr lang="en-US" sz="1200" kern="1200" dirty="0" err="1" smtClean="0">
                <a:solidFill>
                  <a:schemeClr val="tx1"/>
                </a:solidFill>
                <a:effectLst/>
                <a:latin typeface="+mn-lt"/>
                <a:ea typeface="+mn-ea"/>
                <a:cs typeface="+mn-cs"/>
              </a:rPr>
              <a:t>prodrugs</a:t>
            </a:r>
            <a:r>
              <a:rPr lang="en-US" sz="1200" kern="1200" dirty="0" smtClean="0">
                <a:solidFill>
                  <a:schemeClr val="tx1"/>
                </a:solidFill>
                <a:effectLst/>
                <a:latin typeface="+mn-lt"/>
                <a:ea typeface="+mn-ea"/>
                <a:cs typeface="+mn-cs"/>
              </a:rPr>
              <a:t> by liver enzymes. The putative cytochrome P450 species are indicated by the letter codes. All CYPs, except for the mitochondrial CYP27A1, are microsomal.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24</a:t>
            </a:fld>
            <a:endParaRPr lang="en-US"/>
          </a:p>
        </p:txBody>
      </p:sp>
    </p:spTree>
    <p:extLst>
      <p:ext uri="{BB962C8B-B14F-4D97-AF65-F5344CB8AC3E}">
        <p14:creationId xmlns:p14="http://schemas.microsoft.com/office/powerpoint/2010/main" val="3049645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53274D-993D-814D-9E16-E42C05396A62}" type="datetimeFigureOut">
              <a:rPr lang="en-US" smtClean="0"/>
              <a:pPr/>
              <a:t>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622E4-D29C-1F4B-9750-3805559C518E}" type="slidenum">
              <a:rPr lang="en-US" smtClean="0"/>
              <a:pPr/>
              <a:t>‹#›</a:t>
            </a:fld>
            <a:endParaRPr lang="en-US"/>
          </a:p>
        </p:txBody>
      </p:sp>
    </p:spTree>
    <p:extLst>
      <p:ext uri="{BB962C8B-B14F-4D97-AF65-F5344CB8AC3E}">
        <p14:creationId xmlns:p14="http://schemas.microsoft.com/office/powerpoint/2010/main" val="1052007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53274D-993D-814D-9E16-E42C05396A62}" type="datetimeFigureOut">
              <a:rPr lang="en-US" smtClean="0"/>
              <a:pPr/>
              <a:t>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622E4-D29C-1F4B-9750-3805559C518E}" type="slidenum">
              <a:rPr lang="en-US" smtClean="0"/>
              <a:pPr/>
              <a:t>‹#›</a:t>
            </a:fld>
            <a:endParaRPr lang="en-US"/>
          </a:p>
        </p:txBody>
      </p:sp>
    </p:spTree>
    <p:extLst>
      <p:ext uri="{BB962C8B-B14F-4D97-AF65-F5344CB8AC3E}">
        <p14:creationId xmlns:p14="http://schemas.microsoft.com/office/powerpoint/2010/main" val="2801462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53274D-993D-814D-9E16-E42C05396A62}" type="datetimeFigureOut">
              <a:rPr lang="en-US" smtClean="0"/>
              <a:pPr/>
              <a:t>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622E4-D29C-1F4B-9750-3805559C518E}" type="slidenum">
              <a:rPr lang="en-US" smtClean="0"/>
              <a:pPr/>
              <a:t>‹#›</a:t>
            </a:fld>
            <a:endParaRPr lang="en-US"/>
          </a:p>
        </p:txBody>
      </p:sp>
    </p:spTree>
    <p:extLst>
      <p:ext uri="{BB962C8B-B14F-4D97-AF65-F5344CB8AC3E}">
        <p14:creationId xmlns:p14="http://schemas.microsoft.com/office/powerpoint/2010/main" val="2536706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53274D-993D-814D-9E16-E42C05396A62}" type="datetimeFigureOut">
              <a:rPr lang="en-US" smtClean="0"/>
              <a:pPr/>
              <a:t>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622E4-D29C-1F4B-9750-3805559C518E}" type="slidenum">
              <a:rPr lang="en-US" smtClean="0"/>
              <a:pPr/>
              <a:t>‹#›</a:t>
            </a:fld>
            <a:endParaRPr lang="en-US"/>
          </a:p>
        </p:txBody>
      </p:sp>
    </p:spTree>
    <p:extLst>
      <p:ext uri="{BB962C8B-B14F-4D97-AF65-F5344CB8AC3E}">
        <p14:creationId xmlns:p14="http://schemas.microsoft.com/office/powerpoint/2010/main" val="2338010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53274D-993D-814D-9E16-E42C05396A62}" type="datetimeFigureOut">
              <a:rPr lang="en-US" smtClean="0"/>
              <a:pPr/>
              <a:t>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622E4-D29C-1F4B-9750-3805559C518E}" type="slidenum">
              <a:rPr lang="en-US" smtClean="0"/>
              <a:pPr/>
              <a:t>‹#›</a:t>
            </a:fld>
            <a:endParaRPr lang="en-US"/>
          </a:p>
        </p:txBody>
      </p:sp>
    </p:spTree>
    <p:extLst>
      <p:ext uri="{BB962C8B-B14F-4D97-AF65-F5344CB8AC3E}">
        <p14:creationId xmlns:p14="http://schemas.microsoft.com/office/powerpoint/2010/main" val="3251418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53274D-993D-814D-9E16-E42C05396A62}" type="datetimeFigureOut">
              <a:rPr lang="en-US" smtClean="0"/>
              <a:pPr/>
              <a:t>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622E4-D29C-1F4B-9750-3805559C518E}" type="slidenum">
              <a:rPr lang="en-US" smtClean="0"/>
              <a:pPr/>
              <a:t>‹#›</a:t>
            </a:fld>
            <a:endParaRPr lang="en-US"/>
          </a:p>
        </p:txBody>
      </p:sp>
    </p:spTree>
    <p:extLst>
      <p:ext uri="{BB962C8B-B14F-4D97-AF65-F5344CB8AC3E}">
        <p14:creationId xmlns:p14="http://schemas.microsoft.com/office/powerpoint/2010/main" val="3319158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53274D-993D-814D-9E16-E42C05396A62}" type="datetimeFigureOut">
              <a:rPr lang="en-US" smtClean="0"/>
              <a:pPr/>
              <a:t>2/6/14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D622E4-D29C-1F4B-9750-3805559C518E}" type="slidenum">
              <a:rPr lang="en-US" smtClean="0"/>
              <a:pPr/>
              <a:t>‹#›</a:t>
            </a:fld>
            <a:endParaRPr lang="en-US"/>
          </a:p>
        </p:txBody>
      </p:sp>
    </p:spTree>
    <p:extLst>
      <p:ext uri="{BB962C8B-B14F-4D97-AF65-F5344CB8AC3E}">
        <p14:creationId xmlns:p14="http://schemas.microsoft.com/office/powerpoint/2010/main" val="59501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53274D-993D-814D-9E16-E42C05396A62}" type="datetimeFigureOut">
              <a:rPr lang="en-US" smtClean="0"/>
              <a:pPr/>
              <a:t>2/6/14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D622E4-D29C-1F4B-9750-3805559C518E}" type="slidenum">
              <a:rPr lang="en-US" smtClean="0"/>
              <a:pPr/>
              <a:t>‹#›</a:t>
            </a:fld>
            <a:endParaRPr lang="en-US"/>
          </a:p>
        </p:txBody>
      </p:sp>
    </p:spTree>
    <p:extLst>
      <p:ext uri="{BB962C8B-B14F-4D97-AF65-F5344CB8AC3E}">
        <p14:creationId xmlns:p14="http://schemas.microsoft.com/office/powerpoint/2010/main" val="4088752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3274D-993D-814D-9E16-E42C05396A62}" type="datetimeFigureOut">
              <a:rPr lang="en-US" smtClean="0"/>
              <a:pPr/>
              <a:t>2/6/14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D622E4-D29C-1F4B-9750-3805559C518E}" type="slidenum">
              <a:rPr lang="en-US" smtClean="0"/>
              <a:pPr/>
              <a:t>‹#›</a:t>
            </a:fld>
            <a:endParaRPr lang="en-US"/>
          </a:p>
        </p:txBody>
      </p:sp>
    </p:spTree>
    <p:extLst>
      <p:ext uri="{BB962C8B-B14F-4D97-AF65-F5344CB8AC3E}">
        <p14:creationId xmlns:p14="http://schemas.microsoft.com/office/powerpoint/2010/main" val="1588470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53274D-993D-814D-9E16-E42C05396A62}" type="datetimeFigureOut">
              <a:rPr lang="en-US" smtClean="0"/>
              <a:pPr/>
              <a:t>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622E4-D29C-1F4B-9750-3805559C518E}" type="slidenum">
              <a:rPr lang="en-US" smtClean="0"/>
              <a:pPr/>
              <a:t>‹#›</a:t>
            </a:fld>
            <a:endParaRPr lang="en-US"/>
          </a:p>
        </p:txBody>
      </p:sp>
    </p:spTree>
    <p:extLst>
      <p:ext uri="{BB962C8B-B14F-4D97-AF65-F5344CB8AC3E}">
        <p14:creationId xmlns:p14="http://schemas.microsoft.com/office/powerpoint/2010/main" val="387989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53274D-993D-814D-9E16-E42C05396A62}" type="datetimeFigureOut">
              <a:rPr lang="en-US" smtClean="0"/>
              <a:pPr/>
              <a:t>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622E4-D29C-1F4B-9750-3805559C518E}" type="slidenum">
              <a:rPr lang="en-US" smtClean="0"/>
              <a:pPr/>
              <a:t>‹#›</a:t>
            </a:fld>
            <a:endParaRPr lang="en-US"/>
          </a:p>
        </p:txBody>
      </p:sp>
    </p:spTree>
    <p:extLst>
      <p:ext uri="{BB962C8B-B14F-4D97-AF65-F5344CB8AC3E}">
        <p14:creationId xmlns:p14="http://schemas.microsoft.com/office/powerpoint/2010/main" val="37832148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3274D-993D-814D-9E16-E42C05396A62}" type="datetimeFigureOut">
              <a:rPr lang="en-US" smtClean="0"/>
              <a:pPr/>
              <a:t>2/6/14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D622E4-D29C-1F4B-9750-3805559C518E}" type="slidenum">
              <a:rPr lang="en-US" smtClean="0"/>
              <a:pPr/>
              <a:t>‹#›</a:t>
            </a:fld>
            <a:endParaRPr lang="en-US"/>
          </a:p>
        </p:txBody>
      </p:sp>
    </p:spTree>
    <p:extLst>
      <p:ext uri="{BB962C8B-B14F-4D97-AF65-F5344CB8AC3E}">
        <p14:creationId xmlns:p14="http://schemas.microsoft.com/office/powerpoint/2010/main" val="2699210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4.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5.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5.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6.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6.emf"/><Relationship Id="rId5" Type="http://schemas.openxmlformats.org/officeDocument/2006/relationships/hyperlink" Target="http://www.examiner.com/article/" TargetMode="External"/><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5.emf"/><Relationship Id="rId5" Type="http://schemas.openxmlformats.org/officeDocument/2006/relationships/hyperlink" Target="http://www.examiner.com/article/" TargetMode="External"/><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hyperlink" Target="http://www.americastwoheadedpig.com"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 Id="rId3" Type="http://schemas.openxmlformats.org/officeDocument/2006/relationships/image" Target="../media/image4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5" Type="http://schemas.openxmlformats.org/officeDocument/2006/relationships/image" Target="../media/image44.jpg"/><Relationship Id="rId6" Type="http://schemas.openxmlformats.org/officeDocument/2006/relationships/image" Target="../media/image45.jpg"/><Relationship Id="rId7" Type="http://schemas.openxmlformats.org/officeDocument/2006/relationships/image" Target="../media/image46.jp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7.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0.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2.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gi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5.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7.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7.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image" Target="../media/image60.jpg"/><Relationship Id="rId5" Type="http://schemas.openxmlformats.org/officeDocument/2006/relationships/image" Target="../media/image61.jp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2.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descr="he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973" y="0"/>
            <a:ext cx="14291760" cy="7145880"/>
          </a:xfrm>
          <a:prstGeom prst="rect">
            <a:avLst/>
          </a:prstGeom>
        </p:spPr>
      </p:pic>
      <p:pic>
        <p:nvPicPr>
          <p:cNvPr id="8" name="Picture 7" descr="married-for-mone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30499"/>
            <a:ext cx="4138081" cy="3009514"/>
          </a:xfrm>
          <a:prstGeom prst="rect">
            <a:avLst/>
          </a:prstGeom>
        </p:spPr>
      </p:pic>
      <p:sp>
        <p:nvSpPr>
          <p:cNvPr id="10" name="Title 1"/>
          <p:cNvSpPr txBox="1">
            <a:spLocks/>
          </p:cNvSpPr>
          <p:nvPr/>
        </p:nvSpPr>
        <p:spPr>
          <a:xfrm>
            <a:off x="-215866" y="274638"/>
            <a:ext cx="10484115"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solidFill>
              </a:rPr>
              <a:t>GMOs and Roundup: </a:t>
            </a:r>
          </a:p>
          <a:p>
            <a:r>
              <a:rPr lang="en-US" b="1" dirty="0" smtClean="0">
                <a:solidFill>
                  <a:schemeClr val="bg1"/>
                </a:solidFill>
              </a:rPr>
              <a:t>A Marriage Made in Hell</a:t>
            </a:r>
            <a:endParaRPr lang="en-US" b="1" dirty="0">
              <a:solidFill>
                <a:schemeClr val="bg1"/>
              </a:solidFill>
            </a:endParaRPr>
          </a:p>
        </p:txBody>
      </p:sp>
      <p:sp>
        <p:nvSpPr>
          <p:cNvPr id="11" name="Subtitle 2"/>
          <p:cNvSpPr txBox="1">
            <a:spLocks/>
          </p:cNvSpPr>
          <p:nvPr/>
        </p:nvSpPr>
        <p:spPr>
          <a:xfrm>
            <a:off x="2983095" y="1674536"/>
            <a:ext cx="6400800" cy="1752600"/>
          </a:xfrm>
          <a:prstGeom prst="rect">
            <a:avLst/>
          </a:prstGeom>
          <a:ln>
            <a:no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solidFill>
                  <a:schemeClr val="bg1"/>
                </a:solidFill>
              </a:rPr>
              <a:t>Stephanie Seneff</a:t>
            </a:r>
          </a:p>
          <a:p>
            <a:pPr marL="0" indent="0" algn="ctr">
              <a:buNone/>
            </a:pPr>
            <a:r>
              <a:rPr lang="en-US" dirty="0" smtClean="0">
                <a:solidFill>
                  <a:schemeClr val="bg1"/>
                </a:solidFill>
              </a:rPr>
              <a:t>Wise Traditions Workshop, London</a:t>
            </a:r>
          </a:p>
          <a:p>
            <a:pPr marL="0" indent="0" algn="ctr">
              <a:buNone/>
            </a:pPr>
            <a:r>
              <a:rPr lang="en-US" dirty="0" smtClean="0">
                <a:solidFill>
                  <a:schemeClr val="bg1"/>
                </a:solidFill>
              </a:rPr>
              <a:t>February 8, 2014</a:t>
            </a:r>
          </a:p>
          <a:p>
            <a:pPr marL="0" indent="0" algn="ctr">
              <a:buNone/>
            </a:pPr>
            <a:endParaRPr lang="en-US" dirty="0" smtClean="0">
              <a:solidFill>
                <a:schemeClr val="bg1"/>
              </a:solidFill>
            </a:endParaRPr>
          </a:p>
          <a:p>
            <a:pPr algn="ctr"/>
            <a:endParaRPr lang="en-US" dirty="0">
              <a:solidFill>
                <a:schemeClr val="bg1"/>
              </a:solidFill>
            </a:endParaRPr>
          </a:p>
        </p:txBody>
      </p:sp>
    </p:spTree>
    <p:extLst>
      <p:ext uri="{BB962C8B-B14F-4D97-AF65-F5344CB8AC3E}">
        <p14:creationId xmlns:p14="http://schemas.microsoft.com/office/powerpoint/2010/main" val="59037923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84918" y="750939"/>
            <a:ext cx="7742220" cy="3464410"/>
          </a:xfrm>
          <a:solidFill>
            <a:srgbClr val="FFF9A2"/>
          </a:solidFill>
          <a:ln>
            <a:solidFill>
              <a:srgbClr val="000000"/>
            </a:solidFill>
          </a:ln>
        </p:spPr>
        <p:txBody>
          <a:bodyPr>
            <a:normAutofit lnSpcReduction="10000"/>
          </a:bodyPr>
          <a:lstStyle/>
          <a:p>
            <a:pPr marL="0" indent="0">
              <a:buNone/>
            </a:pPr>
            <a:r>
              <a:rPr lang="en-US" dirty="0" smtClean="0"/>
              <a:t>“One </a:t>
            </a:r>
            <a:r>
              <a:rPr lang="en-US" dirty="0"/>
              <a:t>of the puzzling aspects of autism is the marked increase in the incidence of autism that began in the United States in the early 1980s and has appeared to increase continuously since </a:t>
            </a:r>
            <a:r>
              <a:rPr lang="en-US" dirty="0" smtClean="0"/>
              <a:t>then.”</a:t>
            </a:r>
          </a:p>
          <a:p>
            <a:pPr marL="0" indent="0">
              <a:buNone/>
            </a:pPr>
            <a:r>
              <a:rPr lang="en-US" b="1" dirty="0" smtClean="0"/>
              <a:t>-</a:t>
            </a:r>
            <a:r>
              <a:rPr lang="en-US" dirty="0" smtClean="0"/>
              <a:t>William Shaw, Journal </a:t>
            </a:r>
            <a:r>
              <a:rPr lang="en-US" dirty="0"/>
              <a:t>of Restorative Medicine 2013; 2: </a:t>
            </a:r>
            <a:r>
              <a:rPr lang="en-US" dirty="0" smtClean="0"/>
              <a:t>First line of Introduction. </a:t>
            </a:r>
            <a:endParaRPr lang="en-US" dirty="0"/>
          </a:p>
        </p:txBody>
      </p:sp>
      <p:sp>
        <p:nvSpPr>
          <p:cNvPr id="4" name="Rectangle 3"/>
          <p:cNvSpPr/>
          <p:nvPr/>
        </p:nvSpPr>
        <p:spPr>
          <a:xfrm>
            <a:off x="4479667" y="2967335"/>
            <a:ext cx="184666" cy="923330"/>
          </a:xfrm>
          <a:prstGeom prst="rect">
            <a:avLst/>
          </a:prstGeom>
          <a:noFill/>
        </p:spPr>
        <p:txBody>
          <a:bodyPr wrap="none" lIns="91440" tIns="45720" rIns="91440" bIns="45720">
            <a:spAutoFit/>
          </a:bodyPr>
          <a:lstStyle/>
          <a:p>
            <a:pPr algn="ct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Rectangle 4"/>
          <p:cNvSpPr/>
          <p:nvPr/>
        </p:nvSpPr>
        <p:spPr>
          <a:xfrm>
            <a:off x="-659206" y="4601348"/>
            <a:ext cx="10277746" cy="1754327"/>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rate was one in fifty in the most recent estimate last year</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TextBox 5"/>
          <p:cNvSpPr txBox="1"/>
          <p:nvPr/>
        </p:nvSpPr>
        <p:spPr>
          <a:xfrm>
            <a:off x="7372507" y="4011794"/>
            <a:ext cx="4940819"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675893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GMO Corn: Nutrient Deficient</a:t>
            </a:r>
            <a:r>
              <a:rPr lang="en-US" b="1" dirty="0" smtClean="0">
                <a:solidFill>
                  <a:srgbClr val="FF0000"/>
                </a:solidFill>
              </a:rPr>
              <a:t>*</a:t>
            </a:r>
            <a:endParaRPr lang="en-US" b="1" dirty="0">
              <a:solidFill>
                <a:srgbClr val="FF0000"/>
              </a:solidFill>
            </a:endParaRPr>
          </a:p>
        </p:txBody>
      </p:sp>
      <p:sp>
        <p:nvSpPr>
          <p:cNvPr id="4" name="TextBox 3"/>
          <p:cNvSpPr txBox="1"/>
          <p:nvPr/>
        </p:nvSpPr>
        <p:spPr>
          <a:xfrm>
            <a:off x="0" y="6488668"/>
            <a:ext cx="8779116" cy="369332"/>
          </a:xfrm>
          <a:prstGeom prst="rect">
            <a:avLst/>
          </a:prstGeom>
          <a:noFill/>
        </p:spPr>
        <p:txBody>
          <a:bodyPr wrap="none" rtlCol="0">
            <a:spAutoFit/>
          </a:bodyPr>
          <a:lstStyle/>
          <a:p>
            <a:r>
              <a:rPr lang="en-US" dirty="0">
                <a:solidFill>
                  <a:srgbClr val="FF0000"/>
                </a:solidFill>
              </a:rPr>
              <a:t>*</a:t>
            </a:r>
            <a:r>
              <a:rPr lang="en-US" dirty="0"/>
              <a:t>http://</a:t>
            </a:r>
            <a:r>
              <a:rPr lang="en-US" dirty="0" err="1"/>
              <a:t>www.momsacrossamerica.com</a:t>
            </a:r>
            <a:r>
              <a:rPr lang="en-US" dirty="0"/>
              <a:t>/</a:t>
            </a:r>
            <a:r>
              <a:rPr lang="en-US" dirty="0" err="1"/>
              <a:t>stunning_corn_comparison_gmo_versus_non_gmo</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639229863"/>
              </p:ext>
            </p:extLst>
          </p:nvPr>
        </p:nvGraphicFramePr>
        <p:xfrm>
          <a:off x="1452181" y="1587339"/>
          <a:ext cx="6096000" cy="4572000"/>
        </p:xfrm>
        <a:graphic>
          <a:graphicData uri="http://schemas.openxmlformats.org/drawingml/2006/table">
            <a:tbl>
              <a:tblPr firstRow="1" bandRow="1">
                <a:tableStyleId>{D7AC3CCA-C797-4891-BE02-D94E43425B78}</a:tableStyleId>
              </a:tblPr>
              <a:tblGrid>
                <a:gridCol w="2032000"/>
                <a:gridCol w="2032000"/>
                <a:gridCol w="2032000"/>
              </a:tblGrid>
              <a:tr h="370840">
                <a:tc>
                  <a:txBody>
                    <a:bodyPr/>
                    <a:lstStyle/>
                    <a:p>
                      <a:r>
                        <a:rPr lang="en-US" sz="2400" dirty="0" smtClean="0">
                          <a:solidFill>
                            <a:schemeClr val="tx1"/>
                          </a:solidFill>
                        </a:rPr>
                        <a:t>Nutrient</a:t>
                      </a:r>
                      <a:endParaRPr lang="en-US" sz="2400" dirty="0">
                        <a:solidFill>
                          <a:schemeClr val="tx1"/>
                        </a:solidFill>
                      </a:endParaRPr>
                    </a:p>
                  </a:txBody>
                  <a:tcPr/>
                </a:tc>
                <a:tc>
                  <a:txBody>
                    <a:bodyPr/>
                    <a:lstStyle/>
                    <a:p>
                      <a:pPr algn="r"/>
                      <a:r>
                        <a:rPr lang="en-US" sz="2400" dirty="0" smtClean="0">
                          <a:solidFill>
                            <a:schemeClr val="tx1"/>
                          </a:solidFill>
                        </a:rPr>
                        <a:t>GMO</a:t>
                      </a:r>
                      <a:endParaRPr lang="en-US" sz="2400" dirty="0">
                        <a:solidFill>
                          <a:schemeClr val="tx1"/>
                        </a:solidFill>
                      </a:endParaRPr>
                    </a:p>
                  </a:txBody>
                  <a:tcPr/>
                </a:tc>
                <a:tc>
                  <a:txBody>
                    <a:bodyPr/>
                    <a:lstStyle/>
                    <a:p>
                      <a:pPr algn="r"/>
                      <a:r>
                        <a:rPr lang="en-US" sz="2400" dirty="0" smtClean="0">
                          <a:solidFill>
                            <a:schemeClr val="tx1"/>
                          </a:solidFill>
                        </a:rPr>
                        <a:t>Non-GMO</a:t>
                      </a:r>
                      <a:endParaRPr lang="en-US" sz="2400" dirty="0">
                        <a:solidFill>
                          <a:schemeClr val="tx1"/>
                        </a:solidFill>
                      </a:endParaRPr>
                    </a:p>
                  </a:txBody>
                  <a:tcPr/>
                </a:tc>
              </a:tr>
              <a:tr h="370840">
                <a:tc>
                  <a:txBody>
                    <a:bodyPr/>
                    <a:lstStyle/>
                    <a:p>
                      <a:r>
                        <a:rPr lang="en-US" sz="2400" dirty="0" smtClean="0">
                          <a:solidFill>
                            <a:srgbClr val="FF0000"/>
                          </a:solidFill>
                        </a:rPr>
                        <a:t>sulfur</a:t>
                      </a:r>
                      <a:endParaRPr lang="en-US" sz="2400" dirty="0">
                        <a:solidFill>
                          <a:srgbClr val="FF0000"/>
                        </a:solidFill>
                      </a:endParaRPr>
                    </a:p>
                  </a:txBody>
                  <a:tcPr/>
                </a:tc>
                <a:tc>
                  <a:txBody>
                    <a:bodyPr/>
                    <a:lstStyle/>
                    <a:p>
                      <a:pPr algn="r"/>
                      <a:r>
                        <a:rPr lang="en-US" sz="2400" dirty="0" smtClean="0">
                          <a:solidFill>
                            <a:srgbClr val="FF0000"/>
                          </a:solidFill>
                        </a:rPr>
                        <a:t>3</a:t>
                      </a:r>
                      <a:endParaRPr lang="en-US" sz="2400" dirty="0">
                        <a:solidFill>
                          <a:srgbClr val="FF0000"/>
                        </a:solidFill>
                      </a:endParaRPr>
                    </a:p>
                  </a:txBody>
                  <a:tcPr/>
                </a:tc>
                <a:tc>
                  <a:txBody>
                    <a:bodyPr/>
                    <a:lstStyle/>
                    <a:p>
                      <a:pPr algn="r"/>
                      <a:r>
                        <a:rPr lang="en-US" sz="2400" dirty="0" smtClean="0">
                          <a:solidFill>
                            <a:srgbClr val="FF0000"/>
                          </a:solidFill>
                        </a:rPr>
                        <a:t>42</a:t>
                      </a:r>
                      <a:endParaRPr lang="en-US" sz="2400" dirty="0">
                        <a:solidFill>
                          <a:srgbClr val="FF0000"/>
                        </a:solidFill>
                      </a:endParaRPr>
                    </a:p>
                  </a:txBody>
                  <a:tcPr/>
                </a:tc>
              </a:tr>
              <a:tr h="370840">
                <a:tc>
                  <a:txBody>
                    <a:bodyPr/>
                    <a:lstStyle/>
                    <a:p>
                      <a:r>
                        <a:rPr lang="en-US" sz="2400" dirty="0" smtClean="0"/>
                        <a:t>zinc</a:t>
                      </a:r>
                      <a:endParaRPr lang="en-US" sz="2400" dirty="0"/>
                    </a:p>
                  </a:txBody>
                  <a:tcPr/>
                </a:tc>
                <a:tc>
                  <a:txBody>
                    <a:bodyPr/>
                    <a:lstStyle/>
                    <a:p>
                      <a:pPr algn="r"/>
                      <a:r>
                        <a:rPr lang="en-US" sz="2400" dirty="0" smtClean="0"/>
                        <a:t>2.3</a:t>
                      </a:r>
                      <a:endParaRPr lang="en-US" sz="2400" dirty="0"/>
                    </a:p>
                  </a:txBody>
                  <a:tcPr/>
                </a:tc>
                <a:tc>
                  <a:txBody>
                    <a:bodyPr/>
                    <a:lstStyle/>
                    <a:p>
                      <a:pPr algn="r"/>
                      <a:r>
                        <a:rPr lang="en-US" sz="2400" dirty="0" smtClean="0"/>
                        <a:t>14</a:t>
                      </a:r>
                      <a:endParaRPr lang="en-US" sz="2400" dirty="0"/>
                    </a:p>
                  </a:txBody>
                  <a:tcPr/>
                </a:tc>
              </a:tr>
              <a:tr h="370840">
                <a:tc>
                  <a:txBody>
                    <a:bodyPr/>
                    <a:lstStyle/>
                    <a:p>
                      <a:r>
                        <a:rPr lang="en-US" sz="2400" dirty="0" smtClean="0"/>
                        <a:t>manganese</a:t>
                      </a:r>
                      <a:endParaRPr lang="en-US" sz="2400" dirty="0"/>
                    </a:p>
                  </a:txBody>
                  <a:tcPr/>
                </a:tc>
                <a:tc>
                  <a:txBody>
                    <a:bodyPr/>
                    <a:lstStyle/>
                    <a:p>
                      <a:pPr algn="r"/>
                      <a:r>
                        <a:rPr lang="en-US" sz="2400" dirty="0" smtClean="0"/>
                        <a:t>2</a:t>
                      </a:r>
                      <a:endParaRPr lang="en-US" sz="2400" dirty="0"/>
                    </a:p>
                  </a:txBody>
                  <a:tcPr/>
                </a:tc>
                <a:tc>
                  <a:txBody>
                    <a:bodyPr/>
                    <a:lstStyle/>
                    <a:p>
                      <a:pPr algn="r"/>
                      <a:r>
                        <a:rPr lang="en-US" sz="2400" dirty="0" smtClean="0"/>
                        <a:t>14</a:t>
                      </a:r>
                      <a:endParaRPr lang="en-US" sz="2400" dirty="0"/>
                    </a:p>
                  </a:txBody>
                  <a:tcPr/>
                </a:tc>
              </a:tr>
              <a:tr h="370840">
                <a:tc>
                  <a:txBody>
                    <a:bodyPr/>
                    <a:lstStyle/>
                    <a:p>
                      <a:r>
                        <a:rPr lang="en-US" sz="2400" dirty="0" smtClean="0"/>
                        <a:t>iron</a:t>
                      </a:r>
                      <a:endParaRPr lang="en-US" sz="2400" dirty="0"/>
                    </a:p>
                  </a:txBody>
                  <a:tcPr/>
                </a:tc>
                <a:tc>
                  <a:txBody>
                    <a:bodyPr/>
                    <a:lstStyle/>
                    <a:p>
                      <a:pPr algn="r"/>
                      <a:r>
                        <a:rPr lang="en-US" sz="2400" dirty="0" smtClean="0"/>
                        <a:t>2</a:t>
                      </a:r>
                      <a:endParaRPr lang="en-US" sz="2400" dirty="0"/>
                    </a:p>
                  </a:txBody>
                  <a:tcPr/>
                </a:tc>
                <a:tc>
                  <a:txBody>
                    <a:bodyPr/>
                    <a:lstStyle/>
                    <a:p>
                      <a:pPr algn="r"/>
                      <a:r>
                        <a:rPr lang="en-US" sz="2400" dirty="0" smtClean="0"/>
                        <a:t>14</a:t>
                      </a:r>
                      <a:endParaRPr lang="en-US" sz="2400" dirty="0"/>
                    </a:p>
                  </a:txBody>
                  <a:tcPr/>
                </a:tc>
              </a:tr>
              <a:tr h="370840">
                <a:tc>
                  <a:txBody>
                    <a:bodyPr/>
                    <a:lstStyle/>
                    <a:p>
                      <a:r>
                        <a:rPr lang="en-US" sz="2400" dirty="0" smtClean="0"/>
                        <a:t>copper</a:t>
                      </a:r>
                      <a:endParaRPr lang="en-US" sz="2400" dirty="0"/>
                    </a:p>
                  </a:txBody>
                  <a:tcPr/>
                </a:tc>
                <a:tc>
                  <a:txBody>
                    <a:bodyPr/>
                    <a:lstStyle/>
                    <a:p>
                      <a:pPr algn="r"/>
                      <a:r>
                        <a:rPr lang="en-US" sz="2400" dirty="0" smtClean="0"/>
                        <a:t>2.6</a:t>
                      </a:r>
                      <a:endParaRPr lang="en-US" sz="2400" dirty="0"/>
                    </a:p>
                  </a:txBody>
                  <a:tcPr/>
                </a:tc>
                <a:tc>
                  <a:txBody>
                    <a:bodyPr/>
                    <a:lstStyle/>
                    <a:p>
                      <a:pPr algn="r"/>
                      <a:r>
                        <a:rPr lang="en-US" sz="2400" dirty="0" smtClean="0"/>
                        <a:t>16</a:t>
                      </a:r>
                      <a:endParaRPr lang="en-US" sz="2400" dirty="0"/>
                    </a:p>
                  </a:txBody>
                  <a:tcPr/>
                </a:tc>
              </a:tr>
              <a:tr h="370840">
                <a:tc>
                  <a:txBody>
                    <a:bodyPr/>
                    <a:lstStyle/>
                    <a:p>
                      <a:r>
                        <a:rPr lang="en-US" sz="2400" dirty="0" smtClean="0"/>
                        <a:t>molybdenum</a:t>
                      </a:r>
                      <a:endParaRPr lang="en-US" sz="2400" dirty="0"/>
                    </a:p>
                  </a:txBody>
                  <a:tcPr/>
                </a:tc>
                <a:tc>
                  <a:txBody>
                    <a:bodyPr/>
                    <a:lstStyle/>
                    <a:p>
                      <a:pPr algn="r"/>
                      <a:r>
                        <a:rPr lang="en-US" sz="2400" dirty="0" smtClean="0"/>
                        <a:t>0.2</a:t>
                      </a:r>
                      <a:endParaRPr lang="en-US" sz="2400" dirty="0"/>
                    </a:p>
                  </a:txBody>
                  <a:tcPr/>
                </a:tc>
                <a:tc>
                  <a:txBody>
                    <a:bodyPr/>
                    <a:lstStyle/>
                    <a:p>
                      <a:pPr algn="r"/>
                      <a:r>
                        <a:rPr lang="en-US" sz="2400" dirty="0" smtClean="0"/>
                        <a:t>1.5</a:t>
                      </a:r>
                      <a:endParaRPr lang="en-US" sz="2400" dirty="0"/>
                    </a:p>
                  </a:txBody>
                  <a:tcPr/>
                </a:tc>
              </a:tr>
              <a:tr h="370840">
                <a:tc>
                  <a:txBody>
                    <a:bodyPr/>
                    <a:lstStyle/>
                    <a:p>
                      <a:r>
                        <a:rPr lang="en-US" sz="2400" b="1" dirty="0" smtClean="0">
                          <a:solidFill>
                            <a:srgbClr val="000000"/>
                          </a:solidFill>
                        </a:rPr>
                        <a:t>Toxin</a:t>
                      </a:r>
                      <a:endParaRPr lang="en-US" sz="2400" b="1" dirty="0">
                        <a:solidFill>
                          <a:srgbClr val="000000"/>
                        </a:solidFill>
                      </a:endParaRPr>
                    </a:p>
                  </a:txBody>
                  <a:tcPr/>
                </a:tc>
                <a:tc>
                  <a:txBody>
                    <a:bodyPr/>
                    <a:lstStyle/>
                    <a:p>
                      <a:pPr algn="r"/>
                      <a:r>
                        <a:rPr lang="en-US" sz="2400" b="1" dirty="0" smtClean="0">
                          <a:solidFill>
                            <a:srgbClr val="000000"/>
                          </a:solidFill>
                        </a:rPr>
                        <a:t>GMO</a:t>
                      </a:r>
                      <a:endParaRPr lang="en-US" sz="2400" b="1" dirty="0">
                        <a:solidFill>
                          <a:srgbClr val="000000"/>
                        </a:solidFill>
                      </a:endParaRPr>
                    </a:p>
                  </a:txBody>
                  <a:tcPr/>
                </a:tc>
                <a:tc>
                  <a:txBody>
                    <a:bodyPr/>
                    <a:lstStyle/>
                    <a:p>
                      <a:pPr algn="r"/>
                      <a:r>
                        <a:rPr lang="en-US" sz="2400" b="1" dirty="0" smtClean="0">
                          <a:solidFill>
                            <a:srgbClr val="000000"/>
                          </a:solidFill>
                        </a:rPr>
                        <a:t>Non-GMO</a:t>
                      </a:r>
                      <a:endParaRPr lang="en-US" sz="2400" b="1" dirty="0">
                        <a:solidFill>
                          <a:srgbClr val="000000"/>
                        </a:solidFill>
                      </a:endParaRPr>
                    </a:p>
                  </a:txBody>
                  <a:tcPr/>
                </a:tc>
              </a:tr>
              <a:tr h="370840">
                <a:tc>
                  <a:txBody>
                    <a:bodyPr/>
                    <a:lstStyle/>
                    <a:p>
                      <a:r>
                        <a:rPr lang="en-US" sz="2400" dirty="0" smtClean="0"/>
                        <a:t>formaldehyde</a:t>
                      </a:r>
                      <a:endParaRPr lang="en-US" sz="2400" dirty="0">
                        <a:solidFill>
                          <a:srgbClr val="FF0000"/>
                        </a:solidFill>
                      </a:endParaRPr>
                    </a:p>
                  </a:txBody>
                  <a:tcPr/>
                </a:tc>
                <a:tc>
                  <a:txBody>
                    <a:bodyPr/>
                    <a:lstStyle/>
                    <a:p>
                      <a:pPr algn="r"/>
                      <a:r>
                        <a:rPr lang="en-US" sz="2400" dirty="0" smtClean="0"/>
                        <a:t>200</a:t>
                      </a:r>
                      <a:r>
                        <a:rPr lang="en-US" sz="2400" baseline="0" dirty="0" smtClean="0"/>
                        <a:t> </a:t>
                      </a:r>
                      <a:endParaRPr lang="en-US" sz="2400" dirty="0"/>
                    </a:p>
                  </a:txBody>
                  <a:tcPr/>
                </a:tc>
                <a:tc>
                  <a:txBody>
                    <a:bodyPr/>
                    <a:lstStyle/>
                    <a:p>
                      <a:pPr algn="r"/>
                      <a:r>
                        <a:rPr lang="en-US" sz="2400" dirty="0" smtClean="0"/>
                        <a:t>0</a:t>
                      </a:r>
                      <a:endParaRPr lang="en-US" sz="2400" dirty="0"/>
                    </a:p>
                  </a:txBody>
                  <a:tcPr/>
                </a:tc>
              </a:tr>
              <a:tr h="370840">
                <a:tc>
                  <a:txBody>
                    <a:bodyPr/>
                    <a:lstStyle/>
                    <a:p>
                      <a:r>
                        <a:rPr lang="en-US" sz="2400" dirty="0" smtClean="0"/>
                        <a:t>glyphosate</a:t>
                      </a:r>
                      <a:endParaRPr lang="en-US" sz="2400" dirty="0">
                        <a:solidFill>
                          <a:srgbClr val="FF0000"/>
                        </a:solidFill>
                      </a:endParaRPr>
                    </a:p>
                  </a:txBody>
                  <a:tcPr/>
                </a:tc>
                <a:tc>
                  <a:txBody>
                    <a:bodyPr/>
                    <a:lstStyle/>
                    <a:p>
                      <a:pPr algn="r"/>
                      <a:r>
                        <a:rPr lang="en-US" sz="2400" dirty="0" smtClean="0"/>
                        <a:t>13</a:t>
                      </a:r>
                      <a:endParaRPr lang="en-US" sz="2400" dirty="0"/>
                    </a:p>
                  </a:txBody>
                  <a:tcPr/>
                </a:tc>
                <a:tc>
                  <a:txBody>
                    <a:bodyPr/>
                    <a:lstStyle/>
                    <a:p>
                      <a:pPr algn="r"/>
                      <a:r>
                        <a:rPr lang="en-US" sz="2400" dirty="0" smtClean="0"/>
                        <a:t>0</a:t>
                      </a:r>
                      <a:endParaRPr lang="en-US" sz="2400" dirty="0"/>
                    </a:p>
                  </a:txBody>
                  <a:tcPr/>
                </a:tc>
              </a:tr>
            </a:tbl>
          </a:graphicData>
        </a:graphic>
      </p:graphicFrame>
      <p:sp>
        <p:nvSpPr>
          <p:cNvPr id="3" name="TextBox 2"/>
          <p:cNvSpPr txBox="1"/>
          <p:nvPr/>
        </p:nvSpPr>
        <p:spPr>
          <a:xfrm>
            <a:off x="5776775" y="6171730"/>
            <a:ext cx="2625088" cy="369332"/>
          </a:xfrm>
          <a:prstGeom prst="rect">
            <a:avLst/>
          </a:prstGeom>
          <a:noFill/>
        </p:spPr>
        <p:txBody>
          <a:bodyPr wrap="none" rtlCol="0">
            <a:spAutoFit/>
          </a:bodyPr>
          <a:lstStyle/>
          <a:p>
            <a:r>
              <a:rPr lang="en-US" dirty="0" smtClean="0"/>
              <a:t>Units are parts per million</a:t>
            </a:r>
            <a:endParaRPr lang="en-US" dirty="0"/>
          </a:p>
        </p:txBody>
      </p:sp>
    </p:spTree>
    <p:extLst>
      <p:ext uri="{BB962C8B-B14F-4D97-AF65-F5344CB8AC3E}">
        <p14:creationId xmlns:p14="http://schemas.microsoft.com/office/powerpoint/2010/main" val="500528123"/>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110" y="-351888"/>
            <a:ext cx="8198090" cy="2555016"/>
          </a:xfrm>
        </p:spPr>
        <p:txBody>
          <a:bodyPr/>
          <a:lstStyle/>
          <a:p>
            <a:r>
              <a:rPr lang="en-US" sz="3600" b="1" dirty="0"/>
              <a:t>"Sulfur is deficient in 90(+)% of </a:t>
            </a:r>
            <a:r>
              <a:rPr lang="en-US" sz="3600" b="1" dirty="0" smtClean="0"/>
              <a:t>the soil </a:t>
            </a:r>
            <a:r>
              <a:rPr lang="en-US" sz="3600" b="1" dirty="0"/>
              <a:t>samples I review, no matter</a:t>
            </a:r>
            <a:br>
              <a:rPr lang="en-US" sz="3600" b="1" dirty="0"/>
            </a:br>
            <a:r>
              <a:rPr lang="en-US" sz="3600" b="1" dirty="0"/>
              <a:t>where they come from</a:t>
            </a:r>
            <a:r>
              <a:rPr lang="en-US" sz="3600" b="1" dirty="0" smtClean="0"/>
              <a:t>.”</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260110" y="1935301"/>
            <a:ext cx="8256919" cy="4114800"/>
          </a:xfrm>
        </p:spPr>
        <p:txBody>
          <a:bodyPr>
            <a:noAutofit/>
          </a:bodyPr>
          <a:lstStyle/>
          <a:p>
            <a:r>
              <a:rPr lang="en-US" sz="2800" dirty="0" smtClean="0"/>
              <a:t>Rainfall </a:t>
            </a:r>
            <a:r>
              <a:rPr lang="en-US" sz="2800" dirty="0"/>
              <a:t>leaches sulfur out of the root zone in low humus soils </a:t>
            </a:r>
          </a:p>
          <a:p>
            <a:r>
              <a:rPr lang="en-US" sz="2800" dirty="0" smtClean="0"/>
              <a:t>Humus </a:t>
            </a:r>
            <a:r>
              <a:rPr lang="en-US" sz="2800" dirty="0"/>
              <a:t>levels have dropped considerably following industrial farming </a:t>
            </a:r>
            <a:r>
              <a:rPr lang="en-US" sz="2800" dirty="0" smtClean="0"/>
              <a:t>practices</a:t>
            </a:r>
          </a:p>
          <a:p>
            <a:pPr lvl="1"/>
            <a:r>
              <a:rPr lang="en-US" sz="2400" dirty="0" smtClean="0"/>
              <a:t>Humus </a:t>
            </a:r>
            <a:r>
              <a:rPr lang="en-US" sz="2400" dirty="0"/>
              <a:t>levels have fallen from as high as 20% to 3% or less.</a:t>
            </a:r>
          </a:p>
          <a:p>
            <a:r>
              <a:rPr lang="en-US" sz="2800" dirty="0" smtClean="0"/>
              <a:t>Many </a:t>
            </a:r>
            <a:r>
              <a:rPr lang="en-US" sz="2800" dirty="0"/>
              <a:t>commercial fertilizers used to be sulfated but this </a:t>
            </a:r>
            <a:r>
              <a:rPr lang="en-US" sz="2800" dirty="0" smtClean="0"/>
              <a:t>is changing</a:t>
            </a:r>
            <a:r>
              <a:rPr lang="en-US" sz="2800" dirty="0"/>
              <a:t>.</a:t>
            </a:r>
          </a:p>
          <a:p>
            <a:r>
              <a:rPr lang="en-US" sz="2800" dirty="0" smtClean="0"/>
              <a:t>Adequate </a:t>
            </a:r>
            <a:r>
              <a:rPr lang="en-US" sz="2800" dirty="0"/>
              <a:t>amounts of sulfur are needed for nitrogen fixing </a:t>
            </a:r>
            <a:r>
              <a:rPr lang="en-US" sz="2800" dirty="0" smtClean="0"/>
              <a:t>soil bacteria</a:t>
            </a:r>
            <a:endParaRPr lang="en-US" sz="2800" dirty="0"/>
          </a:p>
        </p:txBody>
      </p:sp>
      <p:sp>
        <p:nvSpPr>
          <p:cNvPr id="4" name="TextBox 3"/>
          <p:cNvSpPr txBox="1"/>
          <p:nvPr/>
        </p:nvSpPr>
        <p:spPr>
          <a:xfrm>
            <a:off x="1843203" y="6441089"/>
            <a:ext cx="7300797" cy="461665"/>
          </a:xfrm>
          <a:prstGeom prst="rect">
            <a:avLst/>
          </a:prstGeom>
          <a:noFill/>
        </p:spPr>
        <p:txBody>
          <a:bodyPr wrap="none" rtlCol="0">
            <a:spAutoFit/>
          </a:bodyPr>
          <a:lstStyle/>
          <a:p>
            <a:r>
              <a:rPr lang="fr-FR" sz="2400" dirty="0">
                <a:solidFill>
                  <a:srgbClr val="FF0000"/>
                </a:solidFill>
              </a:rPr>
              <a:t>* </a:t>
            </a:r>
            <a:r>
              <a:rPr lang="fr-FR" sz="2400" dirty="0"/>
              <a:t>Jerry </a:t>
            </a:r>
            <a:r>
              <a:rPr lang="fr-FR" sz="2400" dirty="0" err="1"/>
              <a:t>Brunetti</a:t>
            </a:r>
            <a:r>
              <a:rPr lang="fr-FR" sz="2400" dirty="0"/>
              <a:t>, </a:t>
            </a:r>
            <a:r>
              <a:rPr lang="fr-FR" sz="2400" dirty="0" err="1"/>
              <a:t>soil</a:t>
            </a:r>
            <a:r>
              <a:rPr lang="fr-FR" sz="2400" dirty="0"/>
              <a:t> expert, </a:t>
            </a:r>
            <a:r>
              <a:rPr lang="fr-FR" sz="2400" dirty="0" err="1"/>
              <a:t>personal</a:t>
            </a:r>
            <a:r>
              <a:rPr lang="fr-FR" sz="2400" dirty="0"/>
              <a:t> communication</a:t>
            </a:r>
            <a:endParaRPr lang="en-US" sz="2400" dirty="0"/>
          </a:p>
        </p:txBody>
      </p:sp>
    </p:spTree>
    <p:extLst>
      <p:ext uri="{BB962C8B-B14F-4D97-AF65-F5344CB8AC3E}">
        <p14:creationId xmlns:p14="http://schemas.microsoft.com/office/powerpoint/2010/main" val="2972770090"/>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Glyphosate and Climate Change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t>“The </a:t>
            </a:r>
            <a:r>
              <a:rPr lang="en-US" dirty="0"/>
              <a:t>metabolic quotient obviously signaled unfavorable soil maintenance with higher efflux of CO</a:t>
            </a:r>
            <a:r>
              <a:rPr lang="en-US" baseline="-25000" dirty="0"/>
              <a:t>2</a:t>
            </a:r>
            <a:r>
              <a:rPr lang="en-US" dirty="0"/>
              <a:t> to the atmosphere</a:t>
            </a:r>
            <a:r>
              <a:rPr lang="en-US" dirty="0" smtClean="0"/>
              <a:t>.”</a:t>
            </a:r>
          </a:p>
          <a:p>
            <a:pPr marL="0" indent="0">
              <a:buNone/>
            </a:pPr>
            <a:r>
              <a:rPr lang="en-US" dirty="0" smtClean="0"/>
              <a:t>“Dying </a:t>
            </a:r>
            <a:r>
              <a:rPr lang="en-US" dirty="0"/>
              <a:t>plants upon </a:t>
            </a:r>
            <a:r>
              <a:rPr lang="en-US" dirty="0" smtClean="0"/>
              <a:t>desiccation leads </a:t>
            </a:r>
            <a:r>
              <a:rPr lang="en-US" dirty="0"/>
              <a:t>to the highest average </a:t>
            </a:r>
            <a:r>
              <a:rPr lang="en-US" dirty="0" smtClean="0"/>
              <a:t>values … </a:t>
            </a:r>
            <a:r>
              <a:rPr lang="en-US" dirty="0"/>
              <a:t>in the course of </a:t>
            </a:r>
            <a:r>
              <a:rPr lang="en-US" dirty="0" smtClean="0"/>
              <a:t>the experiment.” </a:t>
            </a:r>
          </a:p>
          <a:p>
            <a:pPr marL="0" indent="0">
              <a:buNone/>
            </a:pPr>
            <a:r>
              <a:rPr lang="en-US" dirty="0" smtClean="0"/>
              <a:t>“organic </a:t>
            </a:r>
            <a:r>
              <a:rPr lang="en-US" dirty="0"/>
              <a:t>practices rapidly improve soil microbial characteristics and slowly increase soil organic </a:t>
            </a:r>
            <a:r>
              <a:rPr lang="en-US" dirty="0" smtClean="0"/>
              <a:t>C (Carbon).” </a:t>
            </a:r>
            <a:endParaRPr lang="en-US" dirty="0"/>
          </a:p>
          <a:p>
            <a:pPr marL="0" indent="0">
              <a:buNone/>
            </a:pPr>
            <a:endParaRPr lang="en-US" dirty="0"/>
          </a:p>
          <a:p>
            <a:pPr marL="0" indent="0">
              <a:buNone/>
            </a:pPr>
            <a:endParaRPr lang="en-US" dirty="0"/>
          </a:p>
          <a:p>
            <a:endParaRPr lang="en-US" dirty="0"/>
          </a:p>
        </p:txBody>
      </p:sp>
      <p:sp>
        <p:nvSpPr>
          <p:cNvPr id="4" name="TextBox 3"/>
          <p:cNvSpPr txBox="1"/>
          <p:nvPr/>
        </p:nvSpPr>
        <p:spPr>
          <a:xfrm>
            <a:off x="1506121" y="6378829"/>
            <a:ext cx="7637879" cy="461665"/>
          </a:xfrm>
          <a:prstGeom prst="rect">
            <a:avLst/>
          </a:prstGeom>
          <a:noFill/>
        </p:spPr>
        <p:txBody>
          <a:bodyPr wrap="square" rtlCol="0">
            <a:spAutoFit/>
          </a:bodyPr>
          <a:lstStyle/>
          <a:p>
            <a:r>
              <a:rPr lang="en-US" sz="2400" dirty="0" smtClean="0">
                <a:solidFill>
                  <a:srgbClr val="FF0000"/>
                </a:solidFill>
              </a:rPr>
              <a:t>*</a:t>
            </a:r>
            <a:r>
              <a:rPr lang="en-US" sz="2400" dirty="0" smtClean="0"/>
              <a:t>M. </a:t>
            </a:r>
            <a:r>
              <a:rPr lang="sk-SK" sz="2400" dirty="0" smtClean="0"/>
              <a:t>Růžková  </a:t>
            </a:r>
            <a:r>
              <a:rPr lang="en-US" sz="2400" dirty="0" smtClean="0"/>
              <a:t>et al.,</a:t>
            </a:r>
            <a:r>
              <a:rPr lang="en-US" sz="2400" dirty="0"/>
              <a:t> </a:t>
            </a:r>
            <a:r>
              <a:rPr lang="en-US" sz="2400" dirty="0" smtClean="0"/>
              <a:t>Plant Soil Environ 57(2), 2011, 88-94.   </a:t>
            </a:r>
            <a:endParaRPr lang="en-US" sz="2400" dirty="0"/>
          </a:p>
        </p:txBody>
      </p:sp>
    </p:spTree>
    <p:extLst>
      <p:ext uri="{BB962C8B-B14F-4D97-AF65-F5344CB8AC3E}">
        <p14:creationId xmlns:p14="http://schemas.microsoft.com/office/powerpoint/2010/main" val="2222919392"/>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4" y="274638"/>
            <a:ext cx="9525894" cy="1143000"/>
          </a:xfrm>
        </p:spPr>
        <p:txBody>
          <a:bodyPr>
            <a:normAutofit fontScale="90000"/>
          </a:bodyPr>
          <a:lstStyle/>
          <a:p>
            <a:r>
              <a:rPr lang="en-US" b="1" dirty="0"/>
              <a:t>"Plants Warn One Another of Pest Attack through </a:t>
            </a:r>
            <a:r>
              <a:rPr lang="en-US" b="1" dirty="0" err="1"/>
              <a:t>Mycorrhizal</a:t>
            </a:r>
            <a:r>
              <a:rPr lang="en-US" b="1" dirty="0"/>
              <a:t> Fungal Network"</a:t>
            </a:r>
            <a:r>
              <a:rPr lang="en-US" b="1" dirty="0">
                <a:solidFill>
                  <a:srgbClr val="FF0000"/>
                </a:solidFill>
              </a:rPr>
              <a:t>*</a:t>
            </a:r>
          </a:p>
        </p:txBody>
      </p:sp>
      <p:sp>
        <p:nvSpPr>
          <p:cNvPr id="3" name="Content Placeholder 2"/>
          <p:cNvSpPr>
            <a:spLocks noGrp="1"/>
          </p:cNvSpPr>
          <p:nvPr>
            <p:ph idx="1"/>
          </p:nvPr>
        </p:nvSpPr>
        <p:spPr>
          <a:xfrm>
            <a:off x="17172" y="1507662"/>
            <a:ext cx="8229600" cy="4525963"/>
          </a:xfrm>
        </p:spPr>
        <p:txBody>
          <a:bodyPr>
            <a:normAutofit fontScale="92500" lnSpcReduction="20000"/>
          </a:bodyPr>
          <a:lstStyle/>
          <a:p>
            <a:r>
              <a:rPr lang="en-US" dirty="0"/>
              <a:t>Form symbiotic relationships with </a:t>
            </a:r>
            <a:r>
              <a:rPr lang="en-US" dirty="0" smtClean="0"/>
              <a:t>plants</a:t>
            </a:r>
          </a:p>
          <a:p>
            <a:pPr lvl="1"/>
            <a:r>
              <a:rPr lang="en-US" dirty="0" smtClean="0"/>
              <a:t>Increase </a:t>
            </a:r>
            <a:r>
              <a:rPr lang="en-US" dirty="0"/>
              <a:t>mineral </a:t>
            </a:r>
            <a:r>
              <a:rPr lang="en-US" dirty="0" smtClean="0"/>
              <a:t>uptake</a:t>
            </a:r>
          </a:p>
          <a:p>
            <a:pPr lvl="1"/>
            <a:r>
              <a:rPr lang="en-US" dirty="0" smtClean="0"/>
              <a:t>Redistribute </a:t>
            </a:r>
            <a:r>
              <a:rPr lang="en-US" dirty="0"/>
              <a:t>water during drought stress</a:t>
            </a:r>
          </a:p>
          <a:p>
            <a:pPr lvl="1"/>
            <a:r>
              <a:rPr lang="en-US" dirty="0" smtClean="0"/>
              <a:t>Increase </a:t>
            </a:r>
            <a:r>
              <a:rPr lang="en-US" dirty="0"/>
              <a:t>tolerance to root and shoot </a:t>
            </a:r>
            <a:r>
              <a:rPr lang="en-US" dirty="0" smtClean="0"/>
              <a:t>pathogens</a:t>
            </a:r>
          </a:p>
          <a:p>
            <a:r>
              <a:rPr lang="en-US" dirty="0" smtClean="0"/>
              <a:t>When </a:t>
            </a:r>
            <a:r>
              <a:rPr lang="en-US" dirty="0"/>
              <a:t>one plant is infected by aphids, </a:t>
            </a:r>
            <a:r>
              <a:rPr lang="en-US" dirty="0" smtClean="0"/>
              <a:t>chemical </a:t>
            </a:r>
            <a:r>
              <a:rPr lang="en-US" dirty="0"/>
              <a:t>signals are transmitted through fungus network in ground to neighboring </a:t>
            </a:r>
            <a:r>
              <a:rPr lang="en-US" dirty="0" smtClean="0"/>
              <a:t>plants</a:t>
            </a:r>
          </a:p>
          <a:p>
            <a:pPr lvl="1"/>
            <a:r>
              <a:rPr lang="en-US" dirty="0" smtClean="0"/>
              <a:t>Neighbors </a:t>
            </a:r>
            <a:r>
              <a:rPr lang="en-US" dirty="0"/>
              <a:t>release chemicals to repel aphids and attract predatory wasps</a:t>
            </a:r>
          </a:p>
          <a:p>
            <a:r>
              <a:rPr lang="en-US" i="1" dirty="0">
                <a:solidFill>
                  <a:srgbClr val="FF0000"/>
                </a:solidFill>
              </a:rPr>
              <a:t>Glyphosate disrupted growth of five species of </a:t>
            </a:r>
            <a:r>
              <a:rPr lang="en-US" i="1" dirty="0" err="1">
                <a:solidFill>
                  <a:srgbClr val="FF0000"/>
                </a:solidFill>
              </a:rPr>
              <a:t>ectomycorrhizal</a:t>
            </a:r>
            <a:r>
              <a:rPr lang="en-US" i="1" dirty="0">
                <a:solidFill>
                  <a:srgbClr val="FF0000"/>
                </a:solidFill>
              </a:rPr>
              <a:t> fungi tested in vitro**</a:t>
            </a:r>
          </a:p>
        </p:txBody>
      </p:sp>
      <p:sp>
        <p:nvSpPr>
          <p:cNvPr id="4" name="TextBox 3"/>
          <p:cNvSpPr txBox="1"/>
          <p:nvPr/>
        </p:nvSpPr>
        <p:spPr>
          <a:xfrm>
            <a:off x="34328" y="6126163"/>
            <a:ext cx="9060443" cy="646331"/>
          </a:xfrm>
          <a:prstGeom prst="rect">
            <a:avLst/>
          </a:prstGeom>
          <a:noFill/>
        </p:spPr>
        <p:txBody>
          <a:bodyPr wrap="none" rtlCol="0">
            <a:spAutoFit/>
          </a:bodyPr>
          <a:lstStyle/>
          <a:p>
            <a:r>
              <a:rPr lang="en-US" dirty="0">
                <a:solidFill>
                  <a:srgbClr val="FF0000"/>
                </a:solidFill>
              </a:rPr>
              <a:t>*</a:t>
            </a:r>
            <a:r>
              <a:rPr lang="en-US" dirty="0"/>
              <a:t>ISIS Report 28/10/13, http://</a:t>
            </a:r>
            <a:r>
              <a:rPr lang="en-US" dirty="0" err="1"/>
              <a:t>www.i-sis.org.uk</a:t>
            </a:r>
            <a:r>
              <a:rPr lang="en-US" dirty="0"/>
              <a:t>/</a:t>
            </a:r>
            <a:r>
              <a:rPr lang="en-US" dirty="0" err="1"/>
              <a:t>mycorrhizae_and_plant_communication.php</a:t>
            </a:r>
            <a:endParaRPr lang="en-US" dirty="0"/>
          </a:p>
          <a:p>
            <a:r>
              <a:rPr lang="en-US" dirty="0">
                <a:solidFill>
                  <a:srgbClr val="FF0000"/>
                </a:solidFill>
              </a:rPr>
              <a:t>** </a:t>
            </a:r>
            <a:r>
              <a:rPr lang="en-US" dirty="0"/>
              <a:t>P. </a:t>
            </a:r>
            <a:r>
              <a:rPr lang="en-US" dirty="0" err="1"/>
              <a:t>Chakravarty</a:t>
            </a:r>
            <a:r>
              <a:rPr lang="en-US" dirty="0"/>
              <a:t> and S.S. </a:t>
            </a:r>
            <a:r>
              <a:rPr lang="en-US" dirty="0" err="1"/>
              <a:t>Sidhu</a:t>
            </a:r>
            <a:r>
              <a:rPr lang="en-US" dirty="0"/>
              <a:t>, European Journal of Forest Pathology 17(4-5), 204-210, 1987.</a:t>
            </a:r>
          </a:p>
        </p:txBody>
      </p:sp>
      <p:pic>
        <p:nvPicPr>
          <p:cNvPr id="5" name="Picture 4" descr="Pink_aphi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322" y="1507662"/>
            <a:ext cx="1845947" cy="1268864"/>
          </a:xfrm>
          <a:prstGeom prst="rect">
            <a:avLst/>
          </a:prstGeom>
        </p:spPr>
      </p:pic>
    </p:spTree>
    <p:extLst>
      <p:ext uri="{BB962C8B-B14F-4D97-AF65-F5344CB8AC3E}">
        <p14:creationId xmlns:p14="http://schemas.microsoft.com/office/powerpoint/2010/main" val="434420788"/>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599" y="3705"/>
            <a:ext cx="9364133" cy="1143000"/>
          </a:xfrm>
        </p:spPr>
        <p:txBody>
          <a:bodyPr>
            <a:normAutofit fontScale="90000"/>
          </a:bodyPr>
          <a:lstStyle/>
          <a:p>
            <a:r>
              <a:rPr lang="en-US" b="1" dirty="0" smtClean="0"/>
              <a:t>“Predators </a:t>
            </a:r>
            <a:r>
              <a:rPr lang="en-US" b="1" dirty="0"/>
              <a:t>Help Plants Put Away </a:t>
            </a:r>
            <a:r>
              <a:rPr lang="en-US" b="1" dirty="0" smtClean="0"/>
              <a:t>Carbon”</a:t>
            </a:r>
            <a:r>
              <a:rPr lang="en-US" b="1" dirty="0" smtClean="0">
                <a:solidFill>
                  <a:srgbClr val="FF0000"/>
                </a:solidFill>
              </a:rPr>
              <a:t>*</a:t>
            </a:r>
            <a:endParaRPr lang="en-US" b="1" dirty="0">
              <a:solidFill>
                <a:srgbClr val="FF0000"/>
              </a:solidFill>
            </a:endParaRPr>
          </a:p>
        </p:txBody>
      </p:sp>
      <p:pic>
        <p:nvPicPr>
          <p:cNvPr id="5" name="Content Placeholder 4" descr="the-spider-in-the-grass_1.jpg"/>
          <p:cNvPicPr>
            <a:picLocks noGrp="1" noChangeAspect="1"/>
          </p:cNvPicPr>
          <p:nvPr>
            <p:ph idx="1"/>
          </p:nvPr>
        </p:nvPicPr>
        <p:blipFill>
          <a:blip r:embed="rId3">
            <a:extLst>
              <a:ext uri="{28A0092B-C50C-407E-A947-70E740481C1C}">
                <a14:useLocalDpi xmlns:a14="http://schemas.microsoft.com/office/drawing/2010/main" val="0"/>
              </a:ext>
            </a:extLst>
          </a:blip>
          <a:srcRect t="22502" b="22502"/>
          <a:stretch>
            <a:fillRect/>
          </a:stretch>
        </p:blipFill>
        <p:spPr>
          <a:xfrm>
            <a:off x="5529846" y="2582309"/>
            <a:ext cx="3556000" cy="1955663"/>
          </a:xfrm>
        </p:spPr>
      </p:pic>
      <p:sp>
        <p:nvSpPr>
          <p:cNvPr id="4" name="TextBox 3"/>
          <p:cNvSpPr txBox="1"/>
          <p:nvPr/>
        </p:nvSpPr>
        <p:spPr>
          <a:xfrm>
            <a:off x="457200" y="6251601"/>
            <a:ext cx="6613584" cy="400110"/>
          </a:xfrm>
          <a:prstGeom prst="rect">
            <a:avLst/>
          </a:prstGeom>
          <a:noFill/>
        </p:spPr>
        <p:txBody>
          <a:bodyPr wrap="none" rtlCol="0">
            <a:spAutoFit/>
          </a:bodyPr>
          <a:lstStyle/>
          <a:p>
            <a:r>
              <a:rPr lang="en-US" sz="2000" dirty="0" smtClean="0">
                <a:solidFill>
                  <a:srgbClr val="FF0000"/>
                </a:solidFill>
              </a:rPr>
              <a:t>*</a:t>
            </a:r>
            <a:r>
              <a:rPr lang="en-US" sz="2000" dirty="0" smtClean="0"/>
              <a:t>A </a:t>
            </a:r>
            <a:r>
              <a:rPr lang="en-US" sz="2000" dirty="0" err="1" smtClean="0"/>
              <a:t>Duhaime</a:t>
            </a:r>
            <a:r>
              <a:rPr lang="en-US" sz="2000" dirty="0" smtClean="0"/>
              <a:t>-Ross, Scientific American, September 2013, p. 16</a:t>
            </a:r>
            <a:endParaRPr lang="en-US" sz="2000" dirty="0"/>
          </a:p>
        </p:txBody>
      </p:sp>
      <p:sp>
        <p:nvSpPr>
          <p:cNvPr id="6" name="Content Placeholder 2"/>
          <p:cNvSpPr txBox="1">
            <a:spLocks/>
          </p:cNvSpPr>
          <p:nvPr/>
        </p:nvSpPr>
        <p:spPr>
          <a:xfrm>
            <a:off x="457200" y="1600200"/>
            <a:ext cx="8229600" cy="452596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Yale University study</a:t>
            </a:r>
          </a:p>
          <a:p>
            <a:r>
              <a:rPr lang="en-US" dirty="0" smtClean="0"/>
              <a:t>Plants with three conditions                                              in enclosed environment:</a:t>
            </a:r>
          </a:p>
          <a:p>
            <a:pPr lvl="1"/>
            <a:r>
              <a:rPr lang="en-US" dirty="0" smtClean="0"/>
              <a:t>No predators</a:t>
            </a:r>
          </a:p>
          <a:p>
            <a:pPr lvl="1"/>
            <a:r>
              <a:rPr lang="en-US" dirty="0" smtClean="0"/>
              <a:t>Grasshoppers only</a:t>
            </a:r>
          </a:p>
          <a:p>
            <a:pPr lvl="1"/>
            <a:r>
              <a:rPr lang="en-US" dirty="0" smtClean="0"/>
              <a:t>Grasshoppers and spiders</a:t>
            </a:r>
          </a:p>
          <a:p>
            <a:r>
              <a:rPr lang="en-US" dirty="0" smtClean="0"/>
              <a:t>Surprisingly, the condition with spiders resulted in 20% more carbon storage in the plants compared to the isolated plants</a:t>
            </a:r>
            <a:endParaRPr lang="en-US" dirty="0"/>
          </a:p>
        </p:txBody>
      </p:sp>
    </p:spTree>
    <p:extLst>
      <p:ext uri="{BB962C8B-B14F-4D97-AF65-F5344CB8AC3E}">
        <p14:creationId xmlns:p14="http://schemas.microsoft.com/office/powerpoint/2010/main" val="72396764"/>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599" y="3705"/>
            <a:ext cx="9364133" cy="1143000"/>
          </a:xfrm>
        </p:spPr>
        <p:txBody>
          <a:bodyPr>
            <a:normAutofit fontScale="90000"/>
          </a:bodyPr>
          <a:lstStyle/>
          <a:p>
            <a:r>
              <a:rPr lang="en-US" b="1" dirty="0" smtClean="0"/>
              <a:t>“Predators </a:t>
            </a:r>
            <a:r>
              <a:rPr lang="en-US" b="1" dirty="0"/>
              <a:t>Help Plants Put Away </a:t>
            </a:r>
            <a:r>
              <a:rPr lang="en-US" b="1" dirty="0" smtClean="0"/>
              <a:t>Carbon”</a:t>
            </a:r>
            <a:r>
              <a:rPr lang="en-US" b="1" dirty="0" smtClean="0">
                <a:solidFill>
                  <a:srgbClr val="FF0000"/>
                </a:solidFill>
              </a:rPr>
              <a:t>*</a:t>
            </a:r>
            <a:endParaRPr lang="en-US" b="1" dirty="0">
              <a:solidFill>
                <a:srgbClr val="FF0000"/>
              </a:solidFill>
            </a:endParaRPr>
          </a:p>
        </p:txBody>
      </p:sp>
      <p:pic>
        <p:nvPicPr>
          <p:cNvPr id="5" name="Content Placeholder 4" descr="the-spider-in-the-grass_1.jpg"/>
          <p:cNvPicPr>
            <a:picLocks noGrp="1" noChangeAspect="1"/>
          </p:cNvPicPr>
          <p:nvPr>
            <p:ph idx="1"/>
          </p:nvPr>
        </p:nvPicPr>
        <p:blipFill>
          <a:blip r:embed="rId3">
            <a:extLst>
              <a:ext uri="{28A0092B-C50C-407E-A947-70E740481C1C}">
                <a14:useLocalDpi xmlns:a14="http://schemas.microsoft.com/office/drawing/2010/main" val="0"/>
              </a:ext>
            </a:extLst>
          </a:blip>
          <a:srcRect t="22502" b="22502"/>
          <a:stretch>
            <a:fillRect/>
          </a:stretch>
        </p:blipFill>
        <p:spPr>
          <a:xfrm>
            <a:off x="5529846" y="2582309"/>
            <a:ext cx="3556000" cy="1955663"/>
          </a:xfrm>
        </p:spPr>
      </p:pic>
      <p:sp>
        <p:nvSpPr>
          <p:cNvPr id="4" name="TextBox 3"/>
          <p:cNvSpPr txBox="1"/>
          <p:nvPr/>
        </p:nvSpPr>
        <p:spPr>
          <a:xfrm>
            <a:off x="457200" y="6251601"/>
            <a:ext cx="6613584" cy="400110"/>
          </a:xfrm>
          <a:prstGeom prst="rect">
            <a:avLst/>
          </a:prstGeom>
          <a:noFill/>
        </p:spPr>
        <p:txBody>
          <a:bodyPr wrap="none" rtlCol="0">
            <a:spAutoFit/>
          </a:bodyPr>
          <a:lstStyle/>
          <a:p>
            <a:r>
              <a:rPr lang="en-US" sz="2000" dirty="0" smtClean="0">
                <a:solidFill>
                  <a:srgbClr val="FF0000"/>
                </a:solidFill>
              </a:rPr>
              <a:t>*</a:t>
            </a:r>
            <a:r>
              <a:rPr lang="en-US" sz="2000" dirty="0" smtClean="0"/>
              <a:t>A </a:t>
            </a:r>
            <a:r>
              <a:rPr lang="en-US" sz="2000" dirty="0" err="1" smtClean="0"/>
              <a:t>Duhaime</a:t>
            </a:r>
            <a:r>
              <a:rPr lang="en-US" sz="2000" dirty="0" smtClean="0"/>
              <a:t>-Ross, Scientific American, September 2013, p. 16</a:t>
            </a:r>
            <a:endParaRPr lang="en-US" sz="2000" dirty="0"/>
          </a:p>
        </p:txBody>
      </p:sp>
      <p:sp>
        <p:nvSpPr>
          <p:cNvPr id="6" name="Content Placeholder 2"/>
          <p:cNvSpPr txBox="1">
            <a:spLocks/>
          </p:cNvSpPr>
          <p:nvPr/>
        </p:nvSpPr>
        <p:spPr>
          <a:xfrm>
            <a:off x="457200" y="1600200"/>
            <a:ext cx="8229600" cy="452596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Yale University study</a:t>
            </a:r>
          </a:p>
          <a:p>
            <a:r>
              <a:rPr lang="en-US" dirty="0" smtClean="0"/>
              <a:t>Plants with three conditions                                              in enclosed environment:</a:t>
            </a:r>
          </a:p>
          <a:p>
            <a:pPr lvl="1"/>
            <a:r>
              <a:rPr lang="en-US" dirty="0" smtClean="0"/>
              <a:t>No predators</a:t>
            </a:r>
          </a:p>
          <a:p>
            <a:pPr lvl="1"/>
            <a:r>
              <a:rPr lang="en-US" dirty="0" smtClean="0"/>
              <a:t>Grasshoppers only</a:t>
            </a:r>
          </a:p>
          <a:p>
            <a:pPr lvl="1"/>
            <a:r>
              <a:rPr lang="en-US" dirty="0" smtClean="0"/>
              <a:t>Grasshoppers and spiders</a:t>
            </a:r>
          </a:p>
          <a:p>
            <a:r>
              <a:rPr lang="en-US" dirty="0" smtClean="0"/>
              <a:t>Surprisingly, the condition with spiders resulted in 20% more carbon storage in the plants compared to the isolated plants</a:t>
            </a:r>
            <a:endParaRPr lang="en-US" dirty="0"/>
          </a:p>
        </p:txBody>
      </p:sp>
      <p:sp>
        <p:nvSpPr>
          <p:cNvPr id="3" name="TextBox 2"/>
          <p:cNvSpPr txBox="1"/>
          <p:nvPr/>
        </p:nvSpPr>
        <p:spPr>
          <a:xfrm>
            <a:off x="730250" y="1809750"/>
            <a:ext cx="7667625" cy="1569660"/>
          </a:xfrm>
          <a:prstGeom prst="rect">
            <a:avLst/>
          </a:prstGeom>
          <a:solidFill>
            <a:srgbClr val="FFF9A2"/>
          </a:solidFill>
          <a:ln>
            <a:solidFill>
              <a:schemeClr val="tx1"/>
            </a:solidFill>
          </a:ln>
        </p:spPr>
        <p:txBody>
          <a:bodyPr wrap="square" rtlCol="0">
            <a:spAutoFit/>
          </a:bodyPr>
          <a:lstStyle/>
          <a:p>
            <a:pPr algn="ctr"/>
            <a:endParaRPr lang="en-US" sz="3200" dirty="0" smtClean="0"/>
          </a:p>
          <a:p>
            <a:pPr algn="ctr"/>
            <a:r>
              <a:rPr lang="en-US" sz="3200" dirty="0" smtClean="0"/>
              <a:t>This has a direct effect on global warming!!</a:t>
            </a:r>
          </a:p>
          <a:p>
            <a:pPr algn="ctr"/>
            <a:endParaRPr lang="en-US" sz="3200" dirty="0"/>
          </a:p>
        </p:txBody>
      </p:sp>
    </p:spTree>
    <p:extLst>
      <p:ext uri="{BB962C8B-B14F-4D97-AF65-F5344CB8AC3E}">
        <p14:creationId xmlns:p14="http://schemas.microsoft.com/office/powerpoint/2010/main" val="3185173106"/>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094"/>
            <a:ext cx="8229600" cy="1143000"/>
          </a:xfrm>
        </p:spPr>
        <p:txBody>
          <a:bodyPr/>
          <a:lstStyle/>
          <a:p>
            <a:r>
              <a:rPr lang="en-US" b="1" dirty="0" smtClean="0"/>
              <a:t>Corn (Maize) </a:t>
            </a:r>
            <a:r>
              <a:rPr lang="en-US" b="1" dirty="0" err="1" smtClean="0"/>
              <a:t>Monocrop</a:t>
            </a:r>
            <a:r>
              <a:rPr lang="en-US" b="1" dirty="0" smtClean="0"/>
              <a:t> in US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206664"/>
            <a:ext cx="8229600" cy="4525963"/>
          </a:xfrm>
        </p:spPr>
        <p:txBody>
          <a:bodyPr>
            <a:normAutofit lnSpcReduction="10000"/>
          </a:bodyPr>
          <a:lstStyle/>
          <a:p>
            <a:pPr marL="0" indent="0">
              <a:buNone/>
            </a:pPr>
            <a:r>
              <a:rPr lang="en-US" dirty="0" smtClean="0"/>
              <a:t>“Maize </a:t>
            </a:r>
            <a:r>
              <a:rPr lang="en-US" dirty="0"/>
              <a:t>production in the United States, the world’s largest producer, is </a:t>
            </a:r>
            <a:r>
              <a:rPr lang="en-US" i="1" dirty="0">
                <a:solidFill>
                  <a:srgbClr val="FF0000"/>
                </a:solidFill>
              </a:rPr>
              <a:t>heavily </a:t>
            </a:r>
            <a:r>
              <a:rPr lang="en-US" i="1" dirty="0" err="1">
                <a:solidFill>
                  <a:srgbClr val="FF0000"/>
                </a:solidFill>
              </a:rPr>
              <a:t>subsidised</a:t>
            </a:r>
            <a:r>
              <a:rPr lang="en-US" dirty="0"/>
              <a:t>, coming to some $84 billion between </a:t>
            </a:r>
            <a:r>
              <a:rPr lang="en-US" dirty="0" smtClean="0"/>
              <a:t>1995 and </a:t>
            </a:r>
            <a:r>
              <a:rPr lang="en-US" dirty="0"/>
              <a:t>2010</a:t>
            </a:r>
            <a:r>
              <a:rPr lang="en-US" dirty="0" smtClean="0"/>
              <a:t>.[15] </a:t>
            </a:r>
            <a:r>
              <a:rPr lang="en-US" dirty="0"/>
              <a:t>In 2012 subsidies to US maize farmers were </a:t>
            </a:r>
            <a:r>
              <a:rPr lang="en-US" i="1" dirty="0">
                <a:solidFill>
                  <a:srgbClr val="FF0000"/>
                </a:solidFill>
              </a:rPr>
              <a:t>greater than South Africa’s entire agricultural budget</a:t>
            </a:r>
            <a:r>
              <a:rPr lang="en-US" dirty="0" smtClean="0"/>
              <a:t>.[16] </a:t>
            </a:r>
            <a:r>
              <a:rPr lang="en-US" dirty="0"/>
              <a:t>Additionally, a range of tax incentives (worth $45 billion from 1980 </a:t>
            </a:r>
            <a:r>
              <a:rPr lang="en-US" dirty="0" smtClean="0"/>
              <a:t>to </a:t>
            </a:r>
            <a:r>
              <a:rPr lang="en-US" dirty="0"/>
              <a:t>2011</a:t>
            </a:r>
            <a:r>
              <a:rPr lang="en-US" dirty="0" smtClean="0"/>
              <a:t>)[17] </a:t>
            </a:r>
            <a:r>
              <a:rPr lang="en-US" dirty="0"/>
              <a:t>mean that now over 40% of annual maize production is used to produce </a:t>
            </a:r>
            <a:r>
              <a:rPr lang="en-US" i="1" dirty="0">
                <a:solidFill>
                  <a:srgbClr val="FF0000"/>
                </a:solidFill>
              </a:rPr>
              <a:t>ethanol</a:t>
            </a:r>
            <a:r>
              <a:rPr lang="en-US" dirty="0"/>
              <a:t>, a prodigious waste of resources</a:t>
            </a:r>
            <a:r>
              <a:rPr lang="en-US" dirty="0" smtClean="0"/>
              <a:t>.[18] </a:t>
            </a:r>
            <a:endParaRPr lang="en-US" dirty="0"/>
          </a:p>
          <a:p>
            <a:pPr marL="0" indent="0">
              <a:buNone/>
            </a:pPr>
            <a:endParaRPr lang="en-US" dirty="0"/>
          </a:p>
        </p:txBody>
      </p:sp>
      <p:sp>
        <p:nvSpPr>
          <p:cNvPr id="6" name="TextBox 5"/>
          <p:cNvSpPr txBox="1"/>
          <p:nvPr/>
        </p:nvSpPr>
        <p:spPr>
          <a:xfrm>
            <a:off x="178857" y="5772255"/>
            <a:ext cx="8965144" cy="1138773"/>
          </a:xfrm>
          <a:prstGeom prst="rect">
            <a:avLst/>
          </a:prstGeom>
          <a:noFill/>
        </p:spPr>
        <p:txBody>
          <a:bodyPr wrap="square" rtlCol="0">
            <a:spAutoFit/>
          </a:bodyPr>
          <a:lstStyle/>
          <a:p>
            <a:r>
              <a:rPr lang="en-US" sz="2400" dirty="0">
                <a:solidFill>
                  <a:srgbClr val="FF0000"/>
                </a:solidFill>
              </a:rPr>
              <a:t>*</a:t>
            </a:r>
            <a:r>
              <a:rPr lang="en-US" sz="2400" dirty="0"/>
              <a:t>GM Maize: lessons for Africa - Cartels collusion and control of South Africa's staple food. Nov. 5, 2013.</a:t>
            </a:r>
          </a:p>
          <a:p>
            <a:r>
              <a:rPr lang="en-US" sz="2000" dirty="0" err="1" smtClean="0"/>
              <a:t>acbio.org.za</a:t>
            </a:r>
            <a:r>
              <a:rPr lang="en-US" sz="2000" dirty="0"/>
              <a:t>/</a:t>
            </a:r>
            <a:r>
              <a:rPr lang="en-US" sz="2000" dirty="0" err="1"/>
              <a:t>index.php</a:t>
            </a:r>
            <a:r>
              <a:rPr lang="en-US" sz="2000" dirty="0"/>
              <a:t>/publications/rest-of-</a:t>
            </a:r>
            <a:r>
              <a:rPr lang="en-US" sz="2000" dirty="0" err="1"/>
              <a:t>africa</a:t>
            </a:r>
            <a:r>
              <a:rPr lang="en-US" sz="2000" dirty="0"/>
              <a:t>/449-gm-maize-lessons-for-africa</a:t>
            </a:r>
          </a:p>
        </p:txBody>
      </p:sp>
    </p:spTree>
    <p:extLst>
      <p:ext uri="{BB962C8B-B14F-4D97-AF65-F5344CB8AC3E}">
        <p14:creationId xmlns:p14="http://schemas.microsoft.com/office/powerpoint/2010/main" val="3192429463"/>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Biofuel?  Maybe not!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600201"/>
            <a:ext cx="8686801" cy="4718492"/>
          </a:xfrm>
        </p:spPr>
        <p:txBody>
          <a:bodyPr>
            <a:normAutofit/>
          </a:bodyPr>
          <a:lstStyle/>
          <a:p>
            <a:r>
              <a:rPr lang="en-US" sz="2800" dirty="0"/>
              <a:t>Inflammatory response was higher for the biofuel than for the standard </a:t>
            </a:r>
            <a:r>
              <a:rPr lang="en-US" sz="2800" dirty="0" smtClean="0"/>
              <a:t>diesel</a:t>
            </a:r>
          </a:p>
          <a:p>
            <a:pPr lvl="1"/>
            <a:r>
              <a:rPr lang="en-US" sz="2400" dirty="0" smtClean="0"/>
              <a:t>Biofuel </a:t>
            </a:r>
            <a:r>
              <a:rPr lang="en-US" sz="2400" dirty="0"/>
              <a:t>= 20/80 blend of soy biodiesel and standard </a:t>
            </a:r>
            <a:r>
              <a:rPr lang="en-US" sz="2400" dirty="0" smtClean="0"/>
              <a:t>diesel</a:t>
            </a:r>
          </a:p>
          <a:p>
            <a:pPr lvl="1"/>
            <a:r>
              <a:rPr lang="en-US" sz="2400" dirty="0"/>
              <a:t>Measured in </a:t>
            </a:r>
            <a:r>
              <a:rPr lang="en-US" sz="2400" dirty="0" err="1"/>
              <a:t>bronchoalveolar</a:t>
            </a:r>
            <a:r>
              <a:rPr lang="en-US" sz="2400" dirty="0"/>
              <a:t> lavage fluid of exposed mice</a:t>
            </a:r>
          </a:p>
          <a:p>
            <a:pPr lvl="1"/>
            <a:r>
              <a:rPr lang="en-US" sz="2400" dirty="0"/>
              <a:t>Levels were 20-30% higher for biodiesel fuel</a:t>
            </a:r>
          </a:p>
          <a:p>
            <a:r>
              <a:rPr lang="en-US" sz="2800" dirty="0"/>
              <a:t>Reduces particulate emissions but may be more damaging to </a:t>
            </a:r>
            <a:r>
              <a:rPr lang="en-US" sz="2800" dirty="0" smtClean="0"/>
              <a:t>health </a:t>
            </a:r>
            <a:endParaRPr lang="en-US" sz="2800" dirty="0"/>
          </a:p>
          <a:p>
            <a:pPr marL="0" indent="0">
              <a:buNone/>
            </a:pPr>
            <a:endParaRPr lang="en-US" sz="2400" dirty="0" smtClean="0"/>
          </a:p>
          <a:p>
            <a:pPr marL="0" indent="0" algn="ctr">
              <a:buNone/>
            </a:pPr>
            <a:r>
              <a:rPr lang="en-US" sz="2800" i="1" dirty="0" smtClean="0">
                <a:solidFill>
                  <a:srgbClr val="FF0000"/>
                </a:solidFill>
              </a:rPr>
              <a:t>Is </a:t>
            </a:r>
            <a:r>
              <a:rPr lang="en-US" sz="2800" i="1" dirty="0">
                <a:solidFill>
                  <a:srgbClr val="FF0000"/>
                </a:solidFill>
              </a:rPr>
              <a:t>this Due to Glyphosate Contamination</a:t>
            </a:r>
            <a:r>
              <a:rPr lang="en-US" sz="2800" i="1" dirty="0" smtClean="0">
                <a:solidFill>
                  <a:srgbClr val="FF0000"/>
                </a:solidFill>
              </a:rPr>
              <a:t>?</a:t>
            </a:r>
            <a:endParaRPr lang="en-US" sz="2800" i="1" dirty="0">
              <a:solidFill>
                <a:srgbClr val="FF0000"/>
              </a:solidFill>
            </a:endParaRPr>
          </a:p>
        </p:txBody>
      </p:sp>
      <p:sp>
        <p:nvSpPr>
          <p:cNvPr id="4" name="TextBox 3"/>
          <p:cNvSpPr txBox="1"/>
          <p:nvPr/>
        </p:nvSpPr>
        <p:spPr>
          <a:xfrm>
            <a:off x="734427" y="6318693"/>
            <a:ext cx="5243368" cy="369332"/>
          </a:xfrm>
          <a:prstGeom prst="rect">
            <a:avLst/>
          </a:prstGeom>
          <a:noFill/>
        </p:spPr>
        <p:txBody>
          <a:bodyPr wrap="none" rtlCol="0">
            <a:spAutoFit/>
          </a:bodyPr>
          <a:lstStyle/>
          <a:p>
            <a:r>
              <a:rPr lang="fr-FR" dirty="0" smtClean="0">
                <a:solidFill>
                  <a:srgbClr val="FF0000"/>
                </a:solidFill>
              </a:rPr>
              <a:t>*</a:t>
            </a:r>
            <a:r>
              <a:rPr lang="fr-FR" dirty="0" smtClean="0"/>
              <a:t>Environ</a:t>
            </a:r>
            <a:r>
              <a:rPr lang="fr-FR" dirty="0"/>
              <a:t>. </a:t>
            </a:r>
            <a:r>
              <a:rPr lang="fr-FR" dirty="0" err="1"/>
              <a:t>Sci</a:t>
            </a:r>
            <a:r>
              <a:rPr lang="fr-FR" dirty="0"/>
              <a:t>. </a:t>
            </a:r>
            <a:r>
              <a:rPr lang="fr-FR" dirty="0" err="1"/>
              <a:t>Technol</a:t>
            </a:r>
            <a:r>
              <a:rPr lang="fr-FR" dirty="0"/>
              <a:t>. 2013, DOI: 10.1021/es403146c</a:t>
            </a:r>
            <a:endParaRPr lang="en-US" dirty="0"/>
          </a:p>
        </p:txBody>
      </p:sp>
    </p:spTree>
    <p:extLst>
      <p:ext uri="{BB962C8B-B14F-4D97-AF65-F5344CB8AC3E}">
        <p14:creationId xmlns:p14="http://schemas.microsoft.com/office/powerpoint/2010/main" val="2779433300"/>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87"/>
            <a:ext cx="8229600" cy="1143000"/>
          </a:xfrm>
        </p:spPr>
        <p:txBody>
          <a:bodyPr/>
          <a:lstStyle/>
          <a:p>
            <a:r>
              <a:rPr lang="en-US" b="1" dirty="0" smtClean="0"/>
              <a:t>Recapitulation</a:t>
            </a:r>
            <a:endParaRPr lang="en-US" b="1" dirty="0"/>
          </a:p>
        </p:txBody>
      </p:sp>
      <p:sp>
        <p:nvSpPr>
          <p:cNvPr id="3" name="Content Placeholder 2"/>
          <p:cNvSpPr>
            <a:spLocks noGrp="1"/>
          </p:cNvSpPr>
          <p:nvPr>
            <p:ph idx="1"/>
          </p:nvPr>
        </p:nvSpPr>
        <p:spPr>
          <a:xfrm>
            <a:off x="313805" y="1118232"/>
            <a:ext cx="8686800" cy="5257800"/>
          </a:xfrm>
        </p:spPr>
        <p:txBody>
          <a:bodyPr>
            <a:normAutofit lnSpcReduction="10000"/>
          </a:bodyPr>
          <a:lstStyle/>
          <a:p>
            <a:r>
              <a:rPr lang="en-US" dirty="0" smtClean="0"/>
              <a:t> GMO corn is depleted in many nutrients, including sulfur, zinc, manganese, iron, and copper</a:t>
            </a:r>
          </a:p>
          <a:p>
            <a:r>
              <a:rPr lang="en-US" dirty="0" smtClean="0"/>
              <a:t>Glyphosate may be playing a direct role in climate change by interfering with CO</a:t>
            </a:r>
            <a:r>
              <a:rPr lang="en-US" baseline="-25000" dirty="0" smtClean="0"/>
              <a:t>2</a:t>
            </a:r>
            <a:r>
              <a:rPr lang="en-US" dirty="0" smtClean="0"/>
              <a:t> </a:t>
            </a:r>
            <a:r>
              <a:rPr lang="en-US" dirty="0"/>
              <a:t>f</a:t>
            </a:r>
            <a:r>
              <a:rPr lang="en-US" dirty="0" smtClean="0"/>
              <a:t>ixation in plants and soil.</a:t>
            </a:r>
          </a:p>
          <a:p>
            <a:pPr lvl="1"/>
            <a:r>
              <a:rPr lang="en-US" dirty="0" smtClean="0"/>
              <a:t>Destroying </a:t>
            </a:r>
            <a:r>
              <a:rPr lang="ro-RO" dirty="0"/>
              <a:t>ectomycorrhizal fungi </a:t>
            </a:r>
            <a:endParaRPr lang="ro-RO" dirty="0" smtClean="0"/>
          </a:p>
          <a:p>
            <a:pPr lvl="1"/>
            <a:r>
              <a:rPr lang="ro-RO" dirty="0" smtClean="0"/>
              <a:t>Desiccation</a:t>
            </a:r>
          </a:p>
          <a:p>
            <a:pPr lvl="1"/>
            <a:r>
              <a:rPr lang="ro-RO" dirty="0" smtClean="0"/>
              <a:t>Destroying predators</a:t>
            </a:r>
            <a:endParaRPr lang="en-US" dirty="0" smtClean="0"/>
          </a:p>
          <a:p>
            <a:r>
              <a:rPr lang="en-US" dirty="0" smtClean="0"/>
              <a:t>Soy and corn as biofuels may not be such a good idea due to toxicity of burning pesticides  </a:t>
            </a:r>
          </a:p>
          <a:p>
            <a:pPr marL="0" indent="0">
              <a:buNone/>
            </a:pPr>
            <a:endParaRPr lang="en-US" dirty="0"/>
          </a:p>
        </p:txBody>
      </p:sp>
    </p:spTree>
    <p:extLst>
      <p:ext uri="{BB962C8B-B14F-4D97-AF65-F5344CB8AC3E}">
        <p14:creationId xmlns:p14="http://schemas.microsoft.com/office/powerpoint/2010/main" val="3342541325"/>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rine-specimen-c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1412" y="1286435"/>
            <a:ext cx="1882588" cy="1882588"/>
          </a:xfrm>
          <a:prstGeom prst="rect">
            <a:avLst/>
          </a:prstGeom>
        </p:spPr>
      </p:pic>
      <p:sp>
        <p:nvSpPr>
          <p:cNvPr id="2" name="Title 1"/>
          <p:cNvSpPr>
            <a:spLocks noGrp="1"/>
          </p:cNvSpPr>
          <p:nvPr>
            <p:ph type="title"/>
          </p:nvPr>
        </p:nvSpPr>
        <p:spPr>
          <a:xfrm>
            <a:off x="0" y="274638"/>
            <a:ext cx="8686800" cy="1143000"/>
          </a:xfrm>
        </p:spPr>
        <p:txBody>
          <a:bodyPr>
            <a:noAutofit/>
          </a:bodyPr>
          <a:lstStyle/>
          <a:p>
            <a:r>
              <a:rPr lang="en-US" sz="3200" b="1" dirty="0" smtClean="0"/>
              <a:t>“Determination </a:t>
            </a:r>
            <a:r>
              <a:rPr lang="en-US" sz="3200" b="1" dirty="0"/>
              <a:t>of Glyphosate residues in human urine samples from 18 European </a:t>
            </a:r>
            <a:r>
              <a:rPr lang="en-US" sz="3200" b="1" dirty="0" smtClean="0"/>
              <a:t>countries”</a:t>
            </a:r>
            <a:r>
              <a:rPr lang="en-US" sz="3200" b="1" dirty="0" smtClean="0">
                <a:solidFill>
                  <a:srgbClr val="FF0000"/>
                </a:solidFill>
              </a:rPr>
              <a:t>*</a:t>
            </a:r>
            <a:endParaRPr lang="en-US" sz="3200"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182 </a:t>
            </a:r>
            <a:r>
              <a:rPr lang="en-US" dirty="0"/>
              <a:t>urine samples from 18 </a:t>
            </a:r>
            <a:r>
              <a:rPr lang="en-US" dirty="0" smtClean="0"/>
              <a:t>European                </a:t>
            </a:r>
            <a:r>
              <a:rPr lang="en-US" dirty="0"/>
              <a:t>countries analyzed for </a:t>
            </a:r>
            <a:r>
              <a:rPr lang="en-US" dirty="0" smtClean="0"/>
              <a:t>glyphosate  </a:t>
            </a:r>
            <a:endParaRPr lang="en-US" dirty="0"/>
          </a:p>
          <a:p>
            <a:pPr lvl="1"/>
            <a:r>
              <a:rPr lang="en-US" dirty="0" smtClean="0"/>
              <a:t>city</a:t>
            </a:r>
            <a:r>
              <a:rPr lang="en-US" dirty="0"/>
              <a:t>-dwellers who had never handled </a:t>
            </a:r>
            <a:r>
              <a:rPr lang="en-US" dirty="0" smtClean="0"/>
              <a:t>                          roundup </a:t>
            </a:r>
            <a:r>
              <a:rPr lang="en-US" dirty="0"/>
              <a:t>or any herbicides</a:t>
            </a:r>
            <a:r>
              <a:rPr lang="en-US" dirty="0" smtClean="0"/>
              <a:t>.</a:t>
            </a:r>
          </a:p>
          <a:p>
            <a:r>
              <a:rPr lang="en-US" dirty="0" smtClean="0"/>
              <a:t>44</a:t>
            </a:r>
            <a:r>
              <a:rPr lang="en-US" dirty="0"/>
              <a:t>% of the samples contained quantifiable amounts of glyphosate</a:t>
            </a:r>
          </a:p>
          <a:p>
            <a:r>
              <a:rPr lang="en-US" dirty="0" smtClean="0"/>
              <a:t>7</a:t>
            </a:r>
            <a:r>
              <a:rPr lang="en-US" dirty="0"/>
              <a:t>% of the participants exceed 0.8 micrograms/Liter, the </a:t>
            </a:r>
            <a:r>
              <a:rPr lang="en-US" dirty="0" smtClean="0"/>
              <a:t>reference cutoff </a:t>
            </a:r>
            <a:r>
              <a:rPr lang="en-US" dirty="0"/>
              <a:t>for "</a:t>
            </a:r>
            <a:r>
              <a:rPr lang="en-US" dirty="0" smtClean="0"/>
              <a:t>safety”</a:t>
            </a:r>
            <a:endParaRPr lang="en-US" dirty="0"/>
          </a:p>
          <a:p>
            <a:r>
              <a:rPr lang="en-US" dirty="0" smtClean="0"/>
              <a:t>Diet </a:t>
            </a:r>
            <a:r>
              <a:rPr lang="en-US" dirty="0"/>
              <a:t>seems to be the main source of exposure</a:t>
            </a:r>
          </a:p>
          <a:p>
            <a:r>
              <a:rPr lang="en-US" dirty="0" smtClean="0"/>
              <a:t>These </a:t>
            </a:r>
            <a:r>
              <a:rPr lang="en-US" dirty="0"/>
              <a:t>numbers would be much worse if they were measured in the U.S.</a:t>
            </a:r>
          </a:p>
        </p:txBody>
      </p:sp>
      <p:sp>
        <p:nvSpPr>
          <p:cNvPr id="4" name="TextBox 3"/>
          <p:cNvSpPr txBox="1"/>
          <p:nvPr/>
        </p:nvSpPr>
        <p:spPr>
          <a:xfrm>
            <a:off x="457200" y="6424706"/>
            <a:ext cx="8174033" cy="369332"/>
          </a:xfrm>
          <a:prstGeom prst="rect">
            <a:avLst/>
          </a:prstGeom>
          <a:noFill/>
        </p:spPr>
        <p:txBody>
          <a:bodyPr wrap="none" rtlCol="0">
            <a:spAutoFit/>
          </a:bodyPr>
          <a:lstStyle/>
          <a:p>
            <a:r>
              <a:rPr lang="en-US" dirty="0" smtClean="0">
                <a:solidFill>
                  <a:srgbClr val="FF0000"/>
                </a:solidFill>
              </a:rPr>
              <a:t>*</a:t>
            </a:r>
            <a:r>
              <a:rPr lang="nl-NL" dirty="0" err="1"/>
              <a:t>https</a:t>
            </a:r>
            <a:r>
              <a:rPr lang="nl-NL" dirty="0"/>
              <a:t>://</a:t>
            </a:r>
            <a:r>
              <a:rPr lang="nl-NL" dirty="0" err="1"/>
              <a:t>www.foeeurope.org</a:t>
            </a:r>
            <a:r>
              <a:rPr lang="nl-NL" dirty="0"/>
              <a:t>/sites/default/files/glyphosate_studyresults_june12.pdf</a:t>
            </a:r>
            <a:endParaRPr lang="en-US" dirty="0"/>
          </a:p>
        </p:txBody>
      </p:sp>
    </p:spTree>
    <p:extLst>
      <p:ext uri="{BB962C8B-B14F-4D97-AF65-F5344CB8AC3E}">
        <p14:creationId xmlns:p14="http://schemas.microsoft.com/office/powerpoint/2010/main" val="11166791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Conditions Associated with Autism</a:t>
            </a:r>
            <a:endParaRPr lang="en-US" sz="3600" b="1" dirty="0"/>
          </a:p>
        </p:txBody>
      </p:sp>
      <p:sp>
        <p:nvSpPr>
          <p:cNvPr id="3" name="Content Placeholder 2"/>
          <p:cNvSpPr>
            <a:spLocks noGrp="1"/>
          </p:cNvSpPr>
          <p:nvPr>
            <p:ph idx="1"/>
          </p:nvPr>
        </p:nvSpPr>
        <p:spPr/>
        <p:txBody>
          <a:bodyPr/>
          <a:lstStyle/>
          <a:p>
            <a:r>
              <a:rPr lang="en-US" dirty="0" smtClean="0"/>
              <a:t>Disrupted gut bacteria</a:t>
            </a:r>
          </a:p>
          <a:p>
            <a:r>
              <a:rPr lang="en-US" dirty="0" smtClean="0"/>
              <a:t>Deficiencies in  serotonin and melatonin</a:t>
            </a:r>
          </a:p>
          <a:p>
            <a:r>
              <a:rPr lang="en-US" dirty="0" smtClean="0"/>
              <a:t>Impaired sulfur metabolism</a:t>
            </a:r>
            <a:endParaRPr lang="en-US" dirty="0"/>
          </a:p>
        </p:txBody>
      </p:sp>
      <p:sp>
        <p:nvSpPr>
          <p:cNvPr id="4" name="TextBox 3"/>
          <p:cNvSpPr txBox="1"/>
          <p:nvPr/>
        </p:nvSpPr>
        <p:spPr>
          <a:xfrm>
            <a:off x="1792660" y="3791656"/>
            <a:ext cx="6040599" cy="2677656"/>
          </a:xfrm>
          <a:prstGeom prst="rect">
            <a:avLst/>
          </a:prstGeom>
          <a:solidFill>
            <a:srgbClr val="FFF9A2"/>
          </a:solidFill>
          <a:ln>
            <a:solidFill>
              <a:srgbClr val="000000"/>
            </a:solidFill>
          </a:ln>
        </p:spPr>
        <p:txBody>
          <a:bodyPr wrap="square" rtlCol="0">
            <a:spAutoFit/>
          </a:bodyPr>
          <a:lstStyle/>
          <a:p>
            <a:endParaRPr lang="en-US" sz="2800" dirty="0" smtClean="0"/>
          </a:p>
          <a:p>
            <a:pPr algn="ctr"/>
            <a:r>
              <a:rPr lang="en-US" sz="2800" i="1" dirty="0" smtClean="0"/>
              <a:t>Is there a toxic environmental   substance that has been on the rise since 1980 and  that could account       for these comorbidities?</a:t>
            </a:r>
          </a:p>
          <a:p>
            <a:endParaRPr lang="en-US" sz="2800" dirty="0"/>
          </a:p>
        </p:txBody>
      </p:sp>
    </p:spTree>
    <p:extLst>
      <p:ext uri="{BB962C8B-B14F-4D97-AF65-F5344CB8AC3E}">
        <p14:creationId xmlns:p14="http://schemas.microsoft.com/office/powerpoint/2010/main" val="25957663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rine-specimen-c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1412" y="1286435"/>
            <a:ext cx="1882588" cy="1882588"/>
          </a:xfrm>
          <a:prstGeom prst="rect">
            <a:avLst/>
          </a:prstGeom>
        </p:spPr>
      </p:pic>
      <p:sp>
        <p:nvSpPr>
          <p:cNvPr id="2" name="Title 1"/>
          <p:cNvSpPr>
            <a:spLocks noGrp="1"/>
          </p:cNvSpPr>
          <p:nvPr>
            <p:ph type="title"/>
          </p:nvPr>
        </p:nvSpPr>
        <p:spPr>
          <a:xfrm>
            <a:off x="0" y="274638"/>
            <a:ext cx="8686800" cy="1143000"/>
          </a:xfrm>
        </p:spPr>
        <p:txBody>
          <a:bodyPr>
            <a:noAutofit/>
          </a:bodyPr>
          <a:lstStyle/>
          <a:p>
            <a:r>
              <a:rPr lang="en-US" sz="3200" b="1" dirty="0" smtClean="0"/>
              <a:t>“Determination </a:t>
            </a:r>
            <a:r>
              <a:rPr lang="en-US" sz="3200" b="1" dirty="0"/>
              <a:t>of Glyphosate residues in human urine samples from 18 European </a:t>
            </a:r>
            <a:r>
              <a:rPr lang="en-US" sz="3200" b="1" dirty="0" smtClean="0"/>
              <a:t>countries”</a:t>
            </a:r>
            <a:r>
              <a:rPr lang="en-US" sz="3200" b="1" dirty="0" smtClean="0">
                <a:solidFill>
                  <a:srgbClr val="FF0000"/>
                </a:solidFill>
              </a:rPr>
              <a:t>*</a:t>
            </a:r>
            <a:endParaRPr lang="en-US" sz="3200"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182 </a:t>
            </a:r>
            <a:r>
              <a:rPr lang="en-US" dirty="0"/>
              <a:t>urine samples from 18 </a:t>
            </a:r>
            <a:r>
              <a:rPr lang="en-US" dirty="0" smtClean="0"/>
              <a:t>European                </a:t>
            </a:r>
            <a:r>
              <a:rPr lang="en-US" dirty="0"/>
              <a:t>countries analyzed for </a:t>
            </a:r>
            <a:r>
              <a:rPr lang="en-US" dirty="0" smtClean="0"/>
              <a:t>glyphosate  </a:t>
            </a:r>
            <a:endParaRPr lang="en-US" dirty="0"/>
          </a:p>
          <a:p>
            <a:pPr lvl="1"/>
            <a:r>
              <a:rPr lang="en-US" dirty="0" smtClean="0"/>
              <a:t>city</a:t>
            </a:r>
            <a:r>
              <a:rPr lang="en-US" dirty="0"/>
              <a:t>-dwellers who had never handled </a:t>
            </a:r>
            <a:r>
              <a:rPr lang="en-US" dirty="0" smtClean="0"/>
              <a:t>                          roundup </a:t>
            </a:r>
            <a:r>
              <a:rPr lang="en-US" dirty="0"/>
              <a:t>or any herbicides</a:t>
            </a:r>
            <a:r>
              <a:rPr lang="en-US" dirty="0" smtClean="0"/>
              <a:t>.</a:t>
            </a:r>
          </a:p>
          <a:p>
            <a:r>
              <a:rPr lang="en-US" dirty="0" smtClean="0"/>
              <a:t>44</a:t>
            </a:r>
            <a:r>
              <a:rPr lang="en-US" dirty="0"/>
              <a:t>% of the samples contained quantifiable amounts of glyphosate</a:t>
            </a:r>
          </a:p>
          <a:p>
            <a:r>
              <a:rPr lang="en-US" dirty="0" smtClean="0"/>
              <a:t>7</a:t>
            </a:r>
            <a:r>
              <a:rPr lang="en-US" dirty="0"/>
              <a:t>% of the participants exceed 0.8 micrograms/Liter, the </a:t>
            </a:r>
            <a:r>
              <a:rPr lang="en-US" dirty="0" smtClean="0"/>
              <a:t>reference cutoff </a:t>
            </a:r>
            <a:r>
              <a:rPr lang="en-US" dirty="0"/>
              <a:t>for "</a:t>
            </a:r>
            <a:r>
              <a:rPr lang="en-US" dirty="0" smtClean="0"/>
              <a:t>safety”</a:t>
            </a:r>
            <a:endParaRPr lang="en-US" dirty="0"/>
          </a:p>
          <a:p>
            <a:r>
              <a:rPr lang="en-US" dirty="0" smtClean="0"/>
              <a:t>Diet </a:t>
            </a:r>
            <a:r>
              <a:rPr lang="en-US" dirty="0"/>
              <a:t>seems to be the main source of exposure</a:t>
            </a:r>
          </a:p>
          <a:p>
            <a:r>
              <a:rPr lang="en-US" dirty="0" smtClean="0"/>
              <a:t>These </a:t>
            </a:r>
            <a:r>
              <a:rPr lang="en-US" dirty="0"/>
              <a:t>numbers would be much worse if they were measured in the U.S.</a:t>
            </a:r>
          </a:p>
        </p:txBody>
      </p:sp>
      <p:sp>
        <p:nvSpPr>
          <p:cNvPr id="4" name="TextBox 3"/>
          <p:cNvSpPr txBox="1"/>
          <p:nvPr/>
        </p:nvSpPr>
        <p:spPr>
          <a:xfrm>
            <a:off x="457200" y="6424706"/>
            <a:ext cx="8174033" cy="369332"/>
          </a:xfrm>
          <a:prstGeom prst="rect">
            <a:avLst/>
          </a:prstGeom>
          <a:noFill/>
        </p:spPr>
        <p:txBody>
          <a:bodyPr wrap="none" rtlCol="0">
            <a:spAutoFit/>
          </a:bodyPr>
          <a:lstStyle/>
          <a:p>
            <a:r>
              <a:rPr lang="en-US" dirty="0" smtClean="0">
                <a:solidFill>
                  <a:srgbClr val="FF0000"/>
                </a:solidFill>
              </a:rPr>
              <a:t>*</a:t>
            </a:r>
            <a:r>
              <a:rPr lang="nl-NL" dirty="0" err="1"/>
              <a:t>https</a:t>
            </a:r>
            <a:r>
              <a:rPr lang="nl-NL" dirty="0"/>
              <a:t>://</a:t>
            </a:r>
            <a:r>
              <a:rPr lang="nl-NL" dirty="0" err="1"/>
              <a:t>www.foeeurope.org</a:t>
            </a:r>
            <a:r>
              <a:rPr lang="nl-NL" dirty="0"/>
              <a:t>/sites/default/files/glyphosate_studyresults_june12.pdf</a:t>
            </a:r>
            <a:endParaRPr lang="en-US" dirty="0"/>
          </a:p>
        </p:txBody>
      </p:sp>
      <p:sp>
        <p:nvSpPr>
          <p:cNvPr id="6" name="TextBox 5"/>
          <p:cNvSpPr txBox="1"/>
          <p:nvPr/>
        </p:nvSpPr>
        <p:spPr>
          <a:xfrm>
            <a:off x="1165412" y="868082"/>
            <a:ext cx="6858000" cy="5016757"/>
          </a:xfrm>
          <a:prstGeom prst="rect">
            <a:avLst/>
          </a:prstGeom>
          <a:solidFill>
            <a:srgbClr val="FFF9A2"/>
          </a:solidFill>
          <a:ln>
            <a:solidFill>
              <a:schemeClr val="tx1"/>
            </a:solidFill>
          </a:ln>
        </p:spPr>
        <p:txBody>
          <a:bodyPr wrap="square" rtlCol="0">
            <a:spAutoFit/>
          </a:bodyPr>
          <a:lstStyle/>
          <a:p>
            <a:r>
              <a:rPr lang="en-US" sz="3200" dirty="0"/>
              <a:t>"Our testing highlights a serious lack of action by public authorities across Europe and indicates that this weed killer is being widely overused. Governments need to step-up their monitoring and bring in urgent measures to reduce its use. This includes rejecting any </a:t>
            </a:r>
            <a:r>
              <a:rPr lang="en-US" sz="3200" i="1" dirty="0">
                <a:solidFill>
                  <a:srgbClr val="FF0000"/>
                </a:solidFill>
              </a:rPr>
              <a:t>genetically modified crops</a:t>
            </a:r>
            <a:r>
              <a:rPr lang="en-US" sz="3200" dirty="0"/>
              <a:t> that would increase the use of glyphosate."</a:t>
            </a:r>
          </a:p>
        </p:txBody>
      </p:sp>
    </p:spTree>
    <p:extLst>
      <p:ext uri="{BB962C8B-B14F-4D97-AF65-F5344CB8AC3E}">
        <p14:creationId xmlns:p14="http://schemas.microsoft.com/office/powerpoint/2010/main" val="2560424035"/>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rganic_kauai.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2101025" y="-566316"/>
            <a:ext cx="13499701" cy="7424316"/>
          </a:xfrm>
        </p:spPr>
      </p:pic>
      <p:sp>
        <p:nvSpPr>
          <p:cNvPr id="3" name="TextBox 2"/>
          <p:cNvSpPr txBox="1"/>
          <p:nvPr/>
        </p:nvSpPr>
        <p:spPr>
          <a:xfrm>
            <a:off x="1774366" y="-318022"/>
            <a:ext cx="6270692" cy="1938992"/>
          </a:xfrm>
          <a:prstGeom prst="rect">
            <a:avLst/>
          </a:prstGeom>
          <a:noFill/>
        </p:spPr>
        <p:txBody>
          <a:bodyPr wrap="none" rtlCol="0">
            <a:spAutoFit/>
          </a:bodyPr>
          <a:lstStyle/>
          <a:p>
            <a:pPr algn="ctr"/>
            <a:r>
              <a:rPr lang="en-US" sz="6000" dirty="0" smtClean="0">
                <a:solidFill>
                  <a:schemeClr val="bg1"/>
                </a:solidFill>
              </a:rPr>
              <a:t>One Final Message:</a:t>
            </a:r>
          </a:p>
          <a:p>
            <a:pPr algn="ctr"/>
            <a:r>
              <a:rPr lang="en-US" sz="6000" dirty="0" smtClean="0">
                <a:solidFill>
                  <a:schemeClr val="bg1"/>
                </a:solidFill>
              </a:rPr>
              <a:t>Go Organic!</a:t>
            </a:r>
            <a:endParaRPr lang="en-US" sz="6000" dirty="0">
              <a:solidFill>
                <a:schemeClr val="bg1"/>
              </a:solidFill>
            </a:endParaRPr>
          </a:p>
        </p:txBody>
      </p:sp>
    </p:spTree>
    <p:extLst>
      <p:ext uri="{BB962C8B-B14F-4D97-AF65-F5344CB8AC3E}">
        <p14:creationId xmlns:p14="http://schemas.microsoft.com/office/powerpoint/2010/main" val="3485603951"/>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Prof. Don Huber on Glyphosate</a:t>
            </a:r>
            <a:r>
              <a:rPr lang="en-US" b="1" dirty="0" smtClean="0">
                <a:solidFill>
                  <a:srgbClr val="FF0000"/>
                </a:solidFill>
              </a:rPr>
              <a:t>*</a:t>
            </a:r>
            <a:endParaRPr lang="en-US" b="1" dirty="0">
              <a:solidFill>
                <a:srgbClr val="FF0000"/>
              </a:solidFill>
            </a:endParaRPr>
          </a:p>
        </p:txBody>
      </p:sp>
      <p:sp>
        <p:nvSpPr>
          <p:cNvPr id="4" name="TextBox 3"/>
          <p:cNvSpPr txBox="1"/>
          <p:nvPr/>
        </p:nvSpPr>
        <p:spPr>
          <a:xfrm>
            <a:off x="457200" y="1724958"/>
            <a:ext cx="8229600" cy="4031873"/>
          </a:xfrm>
          <a:prstGeom prst="rect">
            <a:avLst/>
          </a:prstGeom>
          <a:noFill/>
        </p:spPr>
        <p:txBody>
          <a:bodyPr wrap="square" rtlCol="0">
            <a:spAutoFit/>
          </a:bodyPr>
          <a:lstStyle/>
          <a:p>
            <a:r>
              <a:rPr lang="en-US" sz="3200" dirty="0" smtClean="0"/>
              <a:t>“When future historians write about our time, they're not going to write about the tons of chemicals that we did or didn't apply. When it comes to </a:t>
            </a:r>
            <a:r>
              <a:rPr lang="en-US" sz="3200" dirty="0" err="1" smtClean="0"/>
              <a:t>glyphosate</a:t>
            </a:r>
            <a:r>
              <a:rPr lang="en-US" sz="3200" dirty="0" smtClean="0"/>
              <a:t>, they're going to write about our willingness to sacrifice our children and jeopardize our existence, while threatening and jeopardizing the very basis of our existence; the sustainability of our agriculture.”</a:t>
            </a:r>
            <a:endParaRPr lang="en-US" sz="3200" dirty="0"/>
          </a:p>
        </p:txBody>
      </p:sp>
      <p:sp>
        <p:nvSpPr>
          <p:cNvPr id="3" name="TextBox 2"/>
          <p:cNvSpPr txBox="1"/>
          <p:nvPr/>
        </p:nvSpPr>
        <p:spPr>
          <a:xfrm>
            <a:off x="169330" y="6016471"/>
            <a:ext cx="8840882" cy="923330"/>
          </a:xfrm>
          <a:prstGeom prst="rect">
            <a:avLst/>
          </a:prstGeom>
          <a:noFill/>
        </p:spPr>
        <p:txBody>
          <a:bodyPr wrap="none" rtlCol="0">
            <a:spAutoFit/>
          </a:bodyPr>
          <a:lstStyle/>
          <a:p>
            <a:r>
              <a:rPr lang="en-US" dirty="0" smtClean="0">
                <a:solidFill>
                  <a:srgbClr val="FF0000"/>
                </a:solidFill>
              </a:rPr>
              <a:t>*</a:t>
            </a:r>
            <a:r>
              <a:rPr lang="en-US" dirty="0" smtClean="0"/>
              <a:t>Retired professor from Purdue University; Expert in plant pathology</a:t>
            </a:r>
          </a:p>
          <a:p>
            <a:r>
              <a:rPr lang="en-US" dirty="0" err="1" smtClean="0"/>
              <a:t>articles.mercola.com</a:t>
            </a:r>
            <a:r>
              <a:rPr lang="en-US" dirty="0"/>
              <a:t>/sites/articles/archive/2012/01/15/dr-don-huber-interview-part-2.aspx</a:t>
            </a:r>
          </a:p>
          <a:p>
            <a:endParaRPr lang="en-US" dirty="0"/>
          </a:p>
        </p:txBody>
      </p:sp>
    </p:spTree>
    <p:extLst>
      <p:ext uri="{BB962C8B-B14F-4D97-AF65-F5344CB8AC3E}">
        <p14:creationId xmlns:p14="http://schemas.microsoft.com/office/powerpoint/2010/main" val="2166499717"/>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285"/>
            <a:ext cx="8229600" cy="1143000"/>
          </a:xfrm>
        </p:spPr>
        <p:txBody>
          <a:bodyPr/>
          <a:lstStyle/>
          <a:p>
            <a:r>
              <a:rPr lang="en-US" b="1" dirty="0" smtClean="0"/>
              <a:t>Summary</a:t>
            </a:r>
            <a:endParaRPr lang="en-US" b="1" dirty="0"/>
          </a:p>
        </p:txBody>
      </p:sp>
      <p:sp>
        <p:nvSpPr>
          <p:cNvPr id="3" name="Content Placeholder 2"/>
          <p:cNvSpPr>
            <a:spLocks noGrp="1"/>
          </p:cNvSpPr>
          <p:nvPr>
            <p:ph idx="1"/>
          </p:nvPr>
        </p:nvSpPr>
        <p:spPr>
          <a:xfrm>
            <a:off x="457200" y="1417638"/>
            <a:ext cx="8229600" cy="5033962"/>
          </a:xfrm>
        </p:spPr>
        <p:txBody>
          <a:bodyPr>
            <a:normAutofit fontScale="92500" lnSpcReduction="10000"/>
          </a:bodyPr>
          <a:lstStyle/>
          <a:p>
            <a:r>
              <a:rPr lang="en-US" dirty="0" smtClean="0"/>
              <a:t>I believe we need to be very worried about glyphosate in the food and water supplies</a:t>
            </a:r>
          </a:p>
          <a:p>
            <a:r>
              <a:rPr lang="en-US" dirty="0" smtClean="0"/>
              <a:t>Glyphosate’s disruption of gut bacteria, depletion of essential amino acids and minerals, and interference with cytochrome P450 enzymes have widespread consequences</a:t>
            </a:r>
          </a:p>
          <a:p>
            <a:r>
              <a:rPr lang="en-US" dirty="0" smtClean="0"/>
              <a:t>Glyphosate may be the most important factor in the recent  die-off of many species</a:t>
            </a:r>
          </a:p>
          <a:p>
            <a:r>
              <a:rPr lang="en-US" dirty="0" smtClean="0"/>
              <a:t>Glyphosate may be the most important factor in the U.S. health crisis related to obesity, autism, celiac disease, kidney failure, infertility, etc.</a:t>
            </a:r>
          </a:p>
          <a:p>
            <a:endParaRPr lang="en-US" dirty="0"/>
          </a:p>
        </p:txBody>
      </p:sp>
    </p:spTree>
    <p:extLst>
      <p:ext uri="{BB962C8B-B14F-4D97-AF65-F5344CB8AC3E}">
        <p14:creationId xmlns:p14="http://schemas.microsoft.com/office/powerpoint/2010/main" val="348953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descr="round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357" y="231165"/>
            <a:ext cx="6626835" cy="6626835"/>
          </a:xfrm>
          <a:prstGeom prst="rect">
            <a:avLst/>
          </a:prstGeom>
        </p:spPr>
      </p:pic>
      <p:sp>
        <p:nvSpPr>
          <p:cNvPr id="5" name="Rectangle 4"/>
          <p:cNvSpPr/>
          <p:nvPr/>
        </p:nvSpPr>
        <p:spPr>
          <a:xfrm>
            <a:off x="2778810" y="1600200"/>
            <a:ext cx="3979876" cy="923330"/>
          </a:xfrm>
          <a:prstGeom prst="rect">
            <a:avLst/>
          </a:prstGeom>
          <a:noFill/>
        </p:spPr>
        <p:txBody>
          <a:bodyPr wrap="none" lIns="91440" tIns="45720" rIns="91440" bIns="45720">
            <a:spAutoFit/>
          </a:bodyPr>
          <a:lstStyle/>
          <a:p>
            <a:pPr algn="ct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GLYPHOSATE</a:t>
            </a:r>
            <a:endPar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1406921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9736" y="6027003"/>
            <a:ext cx="8244264" cy="830997"/>
          </a:xfrm>
          <a:prstGeom prst="rect">
            <a:avLst/>
          </a:prstGeom>
          <a:noFill/>
        </p:spPr>
        <p:txBody>
          <a:bodyPr wrap="none" rtlCol="0">
            <a:spAutoFit/>
          </a:bodyPr>
          <a:lstStyle/>
          <a:p>
            <a:r>
              <a:rPr lang="en-US" sz="2400" dirty="0" smtClean="0">
                <a:solidFill>
                  <a:srgbClr val="FF0000"/>
                </a:solidFill>
              </a:rPr>
              <a:t>*</a:t>
            </a:r>
            <a:r>
              <a:rPr lang="en-US" sz="2400" dirty="0" smtClean="0"/>
              <a:t>Cherry </a:t>
            </a:r>
            <a:r>
              <a:rPr lang="en-US" sz="2400" dirty="0"/>
              <a:t>B. GM crops increase herbicide use in the United States. </a:t>
            </a:r>
            <a:endParaRPr lang="en-US" sz="2400" dirty="0" smtClean="0"/>
          </a:p>
          <a:p>
            <a:r>
              <a:rPr lang="en-US" sz="2400" dirty="0" smtClean="0"/>
              <a:t>Science </a:t>
            </a:r>
            <a:r>
              <a:rPr lang="en-US" sz="2400" dirty="0"/>
              <a:t>in Society 45, 44-46, 2010 </a:t>
            </a:r>
          </a:p>
        </p:txBody>
      </p:sp>
      <p:sp>
        <p:nvSpPr>
          <p:cNvPr id="5" name="TextBox 4"/>
          <p:cNvSpPr txBox="1"/>
          <p:nvPr/>
        </p:nvSpPr>
        <p:spPr>
          <a:xfrm>
            <a:off x="524130" y="1017154"/>
            <a:ext cx="7971509" cy="1384995"/>
          </a:xfrm>
          <a:prstGeom prst="rect">
            <a:avLst/>
          </a:prstGeom>
          <a:solidFill>
            <a:srgbClr val="FCFFBC"/>
          </a:solidFill>
          <a:ln>
            <a:solidFill>
              <a:srgbClr val="000000"/>
            </a:solidFill>
          </a:ln>
        </p:spPr>
        <p:txBody>
          <a:bodyPr wrap="square" rtlCol="0">
            <a:spAutoFit/>
          </a:bodyPr>
          <a:lstStyle/>
          <a:p>
            <a:pPr algn="ctr"/>
            <a:endParaRPr lang="en-US" sz="2800" dirty="0" smtClean="0"/>
          </a:p>
          <a:p>
            <a:pPr algn="ctr"/>
            <a:r>
              <a:rPr lang="en-US" sz="2800" dirty="0" smtClean="0"/>
              <a:t>Glyphosate </a:t>
            </a:r>
            <a:r>
              <a:rPr lang="en-US" sz="2800" dirty="0"/>
              <a:t>use rose 1500% from 1994 to 2005</a:t>
            </a:r>
            <a:r>
              <a:rPr lang="en-US" sz="2800" dirty="0" smtClean="0"/>
              <a:t>.</a:t>
            </a:r>
            <a:r>
              <a:rPr lang="en-US" sz="2800" dirty="0" smtClean="0">
                <a:solidFill>
                  <a:srgbClr val="FF0000"/>
                </a:solidFill>
              </a:rPr>
              <a:t>*</a:t>
            </a:r>
            <a:r>
              <a:rPr lang="en-US" sz="2800" dirty="0" smtClean="0"/>
              <a:t> </a:t>
            </a:r>
            <a:endParaRPr lang="en-US" sz="2800" dirty="0"/>
          </a:p>
          <a:p>
            <a:pPr algn="ctr"/>
            <a:endParaRPr lang="en-US" sz="2800" dirty="0"/>
          </a:p>
        </p:txBody>
      </p:sp>
      <p:sp>
        <p:nvSpPr>
          <p:cNvPr id="6" name="TextBox 5"/>
          <p:cNvSpPr txBox="1"/>
          <p:nvPr/>
        </p:nvSpPr>
        <p:spPr>
          <a:xfrm>
            <a:off x="524130" y="2777807"/>
            <a:ext cx="7971509" cy="1815882"/>
          </a:xfrm>
          <a:prstGeom prst="rect">
            <a:avLst/>
          </a:prstGeom>
          <a:solidFill>
            <a:srgbClr val="FCFFBC"/>
          </a:solidFill>
          <a:ln>
            <a:solidFill>
              <a:srgbClr val="000000"/>
            </a:solidFill>
          </a:ln>
        </p:spPr>
        <p:txBody>
          <a:bodyPr wrap="square" rtlCol="0">
            <a:spAutoFit/>
          </a:bodyPr>
          <a:lstStyle/>
          <a:p>
            <a:pPr algn="ctr"/>
            <a:endParaRPr lang="en-US" sz="2800" dirty="0" smtClean="0"/>
          </a:p>
          <a:p>
            <a:pPr algn="ctr"/>
            <a:r>
              <a:rPr lang="en-US" sz="2800" dirty="0" smtClean="0"/>
              <a:t>100 </a:t>
            </a:r>
            <a:r>
              <a:rPr lang="en-US" sz="2800" dirty="0"/>
              <a:t>million pounds of glyphosate is </a:t>
            </a:r>
            <a:r>
              <a:rPr lang="en-US" sz="2800" dirty="0" smtClean="0"/>
              <a:t>used                    </a:t>
            </a:r>
            <a:r>
              <a:rPr lang="en-US" sz="2800" dirty="0"/>
              <a:t>every year on more than a billion acres. </a:t>
            </a:r>
          </a:p>
          <a:p>
            <a:pPr algn="ctr"/>
            <a:endParaRPr lang="en-US" sz="2800" dirty="0"/>
          </a:p>
        </p:txBody>
      </p:sp>
    </p:spTree>
    <p:extLst>
      <p:ext uri="{BB962C8B-B14F-4D97-AF65-F5344CB8AC3E}">
        <p14:creationId xmlns:p14="http://schemas.microsoft.com/office/powerpoint/2010/main" val="1234014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Object 2"/>
          <p:cNvGraphicFramePr>
            <a:graphicFrameLocks noChangeAspect="1"/>
          </p:cNvGraphicFramePr>
          <p:nvPr>
            <p:extLst>
              <p:ext uri="{D42A27DB-BD31-4B8C-83A1-F6EECF244321}">
                <p14:modId xmlns:p14="http://schemas.microsoft.com/office/powerpoint/2010/main" val="537233086"/>
              </p:ext>
            </p:extLst>
          </p:nvPr>
        </p:nvGraphicFramePr>
        <p:xfrm>
          <a:off x="143574" y="75586"/>
          <a:ext cx="8803862" cy="6132882"/>
        </p:xfrm>
        <a:graphic>
          <a:graphicData uri="http://schemas.openxmlformats.org/presentationml/2006/ole">
            <mc:AlternateContent xmlns:mc="http://schemas.openxmlformats.org/markup-compatibility/2006">
              <mc:Choice xmlns:v="urn:schemas-microsoft-com:vml" Requires="v">
                <p:oleObj spid="_x0000_s1065" r:id="rId3" imgW="7546320" imgH="5256720" progId="">
                  <p:embed/>
                </p:oleObj>
              </mc:Choice>
              <mc:Fallback>
                <p:oleObj r:id="rId3" imgW="7546320" imgH="52567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74" y="75586"/>
                        <a:ext cx="8803862" cy="6132882"/>
                      </a:xfrm>
                      <a:prstGeom prst="rect">
                        <a:avLst/>
                      </a:prstGeom>
                      <a:noFill/>
                      <a:effectLst/>
                    </p:spPr>
                  </p:pic>
                </p:oleObj>
              </mc:Fallback>
            </mc:AlternateContent>
          </a:graphicData>
        </a:graphic>
      </p:graphicFrame>
      <p:sp>
        <p:nvSpPr>
          <p:cNvPr id="6" name="TextBox 5"/>
          <p:cNvSpPr txBox="1"/>
          <p:nvPr/>
        </p:nvSpPr>
        <p:spPr>
          <a:xfrm>
            <a:off x="1284299" y="6126163"/>
            <a:ext cx="7201609" cy="646329"/>
          </a:xfrm>
          <a:prstGeom prst="rect">
            <a:avLst/>
          </a:prstGeom>
          <a:noFill/>
        </p:spPr>
        <p:txBody>
          <a:bodyPr wrap="none" lIns="91439" tIns="45719" rIns="91439" bIns="45719" rtlCol="0">
            <a:spAutoFit/>
          </a:bodyPr>
          <a:lstStyle/>
          <a:p>
            <a:pPr algn="ctr"/>
            <a:r>
              <a:rPr lang="en-US" dirty="0" smtClean="0"/>
              <a:t>Nancy Swanson, </a:t>
            </a:r>
            <a:r>
              <a:rPr lang="en-US" dirty="0" smtClean="0">
                <a:hlinkClick r:id="rId5"/>
              </a:rPr>
              <a:t>http</a:t>
            </a:r>
            <a:r>
              <a:rPr lang="en-US" dirty="0">
                <a:hlinkClick r:id="rId5"/>
              </a:rPr>
              <a:t>://www.examiner.com/article</a:t>
            </a:r>
            <a:r>
              <a:rPr lang="en-US" dirty="0" smtClean="0">
                <a:hlinkClick r:id="rId5"/>
              </a:rPr>
              <a:t>/</a:t>
            </a:r>
            <a:endParaRPr lang="en-US" dirty="0" smtClean="0"/>
          </a:p>
          <a:p>
            <a:pPr algn="ctr"/>
            <a:r>
              <a:rPr lang="en-US" dirty="0" smtClean="0"/>
              <a:t>data</a:t>
            </a:r>
            <a:r>
              <a:rPr lang="en-US" dirty="0"/>
              <a:t>-show-correlations-between-increase-neurological-diseases-and-gmos</a:t>
            </a:r>
          </a:p>
        </p:txBody>
      </p:sp>
    </p:spTree>
    <p:extLst>
      <p:ext uri="{BB962C8B-B14F-4D97-AF65-F5344CB8AC3E}">
        <p14:creationId xmlns:p14="http://schemas.microsoft.com/office/powerpoint/2010/main" val="1768310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029"/>
            <a:ext cx="8229600" cy="1143000"/>
          </a:xfrm>
        </p:spPr>
        <p:txBody>
          <a:bodyPr/>
          <a:lstStyle/>
          <a:p>
            <a:r>
              <a:rPr lang="en-US" b="1" dirty="0" smtClean="0"/>
              <a:t>Recent Publication</a:t>
            </a:r>
            <a:endParaRPr lang="en-US" b="1" dirty="0"/>
          </a:p>
        </p:txBody>
      </p:sp>
      <p:pic>
        <p:nvPicPr>
          <p:cNvPr id="6" name="Picture 5"/>
          <p:cNvPicPr>
            <a:picLocks noChangeAspect="1"/>
          </p:cNvPicPr>
          <p:nvPr/>
        </p:nvPicPr>
        <p:blipFill>
          <a:blip r:embed="rId2"/>
          <a:stretch>
            <a:fillRect/>
          </a:stretch>
        </p:blipFill>
        <p:spPr>
          <a:xfrm>
            <a:off x="1372178" y="1048939"/>
            <a:ext cx="6182315" cy="5294422"/>
          </a:xfrm>
          <a:prstGeom prst="rect">
            <a:avLst/>
          </a:prstGeom>
          <a:ln w="19050">
            <a:solidFill>
              <a:srgbClr val="000000"/>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90441894"/>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8873" y="245310"/>
            <a:ext cx="2794000" cy="2794000"/>
          </a:xfrm>
          <a:prstGeom prst="rect">
            <a:avLst/>
          </a:prstGeom>
        </p:spPr>
      </p:pic>
      <p:sp>
        <p:nvSpPr>
          <p:cNvPr id="2" name="Title 1"/>
          <p:cNvSpPr>
            <a:spLocks noGrp="1"/>
          </p:cNvSpPr>
          <p:nvPr>
            <p:ph type="title"/>
          </p:nvPr>
        </p:nvSpPr>
        <p:spPr>
          <a:xfrm>
            <a:off x="1446371" y="0"/>
            <a:ext cx="6360711" cy="1143000"/>
          </a:xfrm>
        </p:spPr>
        <p:txBody>
          <a:bodyPr/>
          <a:lstStyle/>
          <a:p>
            <a:r>
              <a:rPr lang="en-US" i="1" dirty="0" smtClean="0">
                <a:solidFill>
                  <a:srgbClr val="FF0000"/>
                </a:solidFill>
              </a:rPr>
              <a:t>Glyphosate!!</a:t>
            </a:r>
            <a:endParaRPr lang="en-US" i="1" dirty="0">
              <a:solidFill>
                <a:srgbClr val="FF0000"/>
              </a:solidFill>
            </a:endParaRPr>
          </a:p>
        </p:txBody>
      </p:sp>
      <p:sp>
        <p:nvSpPr>
          <p:cNvPr id="3" name="Content Placeholder 2"/>
          <p:cNvSpPr>
            <a:spLocks noGrp="1"/>
          </p:cNvSpPr>
          <p:nvPr>
            <p:ph idx="1"/>
          </p:nvPr>
        </p:nvSpPr>
        <p:spPr>
          <a:xfrm>
            <a:off x="321733" y="1854200"/>
            <a:ext cx="8229600" cy="4525963"/>
          </a:xfrm>
        </p:spPr>
        <p:txBody>
          <a:bodyPr>
            <a:normAutofit fontScale="85000" lnSpcReduction="10000"/>
          </a:bodyPr>
          <a:lstStyle/>
          <a:p>
            <a:r>
              <a:rPr lang="en-US" dirty="0" smtClean="0"/>
              <a:t>Glyphosate is now the #1 herbicide                                   in use in the U.S. and is increasingly                               used  around the world</a:t>
            </a:r>
          </a:p>
          <a:p>
            <a:pPr lvl="1"/>
            <a:r>
              <a:rPr lang="en-US" dirty="0" smtClean="0"/>
              <a:t>Developed and patented by Monsanto in the 1970’s</a:t>
            </a:r>
          </a:p>
          <a:p>
            <a:pPr lvl="1"/>
            <a:r>
              <a:rPr lang="en-US" dirty="0" smtClean="0"/>
              <a:t>Introduced into the US food chain in 1974</a:t>
            </a:r>
          </a:p>
          <a:p>
            <a:pPr lvl="1"/>
            <a:r>
              <a:rPr lang="en-US" dirty="0" smtClean="0"/>
              <a:t>Came out from under patent in 2000</a:t>
            </a:r>
          </a:p>
          <a:p>
            <a:pPr lvl="1"/>
            <a:r>
              <a:rPr lang="en-US" dirty="0" smtClean="0"/>
              <a:t>Inhibits an enzyme in the </a:t>
            </a:r>
            <a:r>
              <a:rPr lang="en-US" i="1" dirty="0"/>
              <a:t>s</a:t>
            </a:r>
            <a:r>
              <a:rPr lang="en-US" i="1" dirty="0" smtClean="0"/>
              <a:t>hikimate pathway </a:t>
            </a:r>
            <a:r>
              <a:rPr lang="en-US" dirty="0" smtClean="0"/>
              <a:t>involved in synthesis of tyrosine, tryptophan and phenylalanine (the three </a:t>
            </a:r>
            <a:r>
              <a:rPr lang="en-US" i="1" dirty="0" smtClean="0"/>
              <a:t>aromatic amino acids</a:t>
            </a:r>
            <a:r>
              <a:rPr lang="en-US" dirty="0" smtClean="0"/>
              <a:t>)</a:t>
            </a:r>
          </a:p>
          <a:p>
            <a:r>
              <a:rPr lang="en-US" dirty="0" smtClean="0"/>
              <a:t>Huge expansion of GMO corn, soy, cotton and canola crops has led to sharp increases in the last decade</a:t>
            </a:r>
          </a:p>
        </p:txBody>
      </p:sp>
      <p:pic>
        <p:nvPicPr>
          <p:cNvPr id="4" name="Content Placeholder 4" descr="glyphosate.png"/>
          <p:cNvPicPr>
            <a:picLocks noChangeAspect="1"/>
          </p:cNvPicPr>
          <p:nvPr/>
        </p:nvPicPr>
        <p:blipFill>
          <a:blip r:embed="rId4"/>
          <a:srcRect t="-14632" b="-14632"/>
          <a:stretch>
            <a:fillRect/>
          </a:stretch>
        </p:blipFill>
        <p:spPr>
          <a:xfrm>
            <a:off x="321733" y="245310"/>
            <a:ext cx="3375160" cy="1856208"/>
          </a:xfrm>
          <a:prstGeom prst="rect">
            <a:avLst/>
          </a:prstGeom>
        </p:spPr>
      </p:pic>
    </p:spTree>
    <p:extLst>
      <p:ext uri="{BB962C8B-B14F-4D97-AF65-F5344CB8AC3E}">
        <p14:creationId xmlns:p14="http://schemas.microsoft.com/office/powerpoint/2010/main" val="344600330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Is Glyphosate Nontoxic?</a:t>
            </a:r>
            <a:endParaRPr lang="en-US" b="1" i="1" dirty="0"/>
          </a:p>
        </p:txBody>
      </p:sp>
      <p:sp>
        <p:nvSpPr>
          <p:cNvPr id="3" name="Content Placeholder 2"/>
          <p:cNvSpPr>
            <a:spLocks noGrp="1"/>
          </p:cNvSpPr>
          <p:nvPr>
            <p:ph idx="1"/>
          </p:nvPr>
        </p:nvSpPr>
        <p:spPr>
          <a:xfrm>
            <a:off x="0" y="1417638"/>
            <a:ext cx="8686800" cy="5079501"/>
          </a:xfrm>
        </p:spPr>
        <p:txBody>
          <a:bodyPr>
            <a:normAutofit fontScale="92500"/>
          </a:bodyPr>
          <a:lstStyle/>
          <a:p>
            <a:r>
              <a:rPr lang="en-US" dirty="0" smtClean="0"/>
              <a:t>Monsanto has argued that glyphosate is harmless to humans because we don’t have the </a:t>
            </a:r>
            <a:r>
              <a:rPr lang="en-US" dirty="0" err="1" smtClean="0"/>
              <a:t>shikimate</a:t>
            </a:r>
            <a:r>
              <a:rPr lang="en-US" dirty="0" smtClean="0"/>
              <a:t> pathway</a:t>
            </a:r>
          </a:p>
          <a:p>
            <a:r>
              <a:rPr lang="en-US" dirty="0" smtClean="0"/>
              <a:t>However, our gut bacteria DO have this pathway</a:t>
            </a:r>
          </a:p>
          <a:p>
            <a:pPr lvl="1"/>
            <a:r>
              <a:rPr lang="en-US" dirty="0" smtClean="0"/>
              <a:t>We depend upon them to supply us with essential amino acids (among many other things)</a:t>
            </a:r>
          </a:p>
          <a:p>
            <a:r>
              <a:rPr lang="en-US" dirty="0" smtClean="0">
                <a:sym typeface="Wingdings"/>
              </a:rPr>
              <a:t>Other ingredients in Roundup greatly increase glyphosate’s toxic effects</a:t>
            </a:r>
          </a:p>
          <a:p>
            <a:r>
              <a:rPr lang="en-US" dirty="0" smtClean="0">
                <a:sym typeface="Wingdings"/>
              </a:rPr>
              <a:t>Insidious effects of glyphosate accumulate over time</a:t>
            </a:r>
          </a:p>
          <a:p>
            <a:pPr lvl="1"/>
            <a:r>
              <a:rPr lang="en-US" dirty="0" smtClean="0">
                <a:sym typeface="Wingdings"/>
              </a:rPr>
              <a:t> Most studies are too short to detect damage</a:t>
            </a:r>
            <a:endParaRPr lang="en-US" dirty="0"/>
          </a:p>
        </p:txBody>
      </p:sp>
    </p:spTree>
    <p:extLst>
      <p:ext uri="{BB962C8B-B14F-4D97-AF65-F5344CB8AC3E}">
        <p14:creationId xmlns:p14="http://schemas.microsoft.com/office/powerpoint/2010/main" val="104218495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tismribb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706" y="1741752"/>
            <a:ext cx="1434662" cy="2514306"/>
          </a:xfrm>
          <a:prstGeom prst="rect">
            <a:avLst/>
          </a:prstGeom>
        </p:spPr>
      </p:pic>
      <p:sp>
        <p:nvSpPr>
          <p:cNvPr id="2" name="Title 1"/>
          <p:cNvSpPr>
            <a:spLocks noGrp="1"/>
          </p:cNvSpPr>
          <p:nvPr>
            <p:ph type="title"/>
          </p:nvPr>
        </p:nvSpPr>
        <p:spPr>
          <a:xfrm>
            <a:off x="457200" y="2510"/>
            <a:ext cx="8229600" cy="1143000"/>
          </a:xfrm>
        </p:spPr>
        <p:txBody>
          <a:bodyPr/>
          <a:lstStyle/>
          <a:p>
            <a:r>
              <a:rPr lang="en-US" b="1" dirty="0" smtClean="0"/>
              <a:t>Some Biomarkers for Autism</a:t>
            </a:r>
            <a:endParaRPr lang="en-US" b="1" dirty="0"/>
          </a:p>
        </p:txBody>
      </p:sp>
      <p:sp>
        <p:nvSpPr>
          <p:cNvPr id="3" name="Content Placeholder 2"/>
          <p:cNvSpPr>
            <a:spLocks noGrp="1"/>
          </p:cNvSpPr>
          <p:nvPr>
            <p:ph idx="1"/>
          </p:nvPr>
        </p:nvSpPr>
        <p:spPr>
          <a:xfrm>
            <a:off x="457200" y="1282718"/>
            <a:ext cx="8386168" cy="5257800"/>
          </a:xfrm>
        </p:spPr>
        <p:txBody>
          <a:bodyPr>
            <a:normAutofit fontScale="92500" lnSpcReduction="10000"/>
          </a:bodyPr>
          <a:lstStyle/>
          <a:p>
            <a:r>
              <a:rPr lang="en-US" dirty="0"/>
              <a:t>Disrupted gut bacteria; inflammatory bowel</a:t>
            </a:r>
          </a:p>
          <a:p>
            <a:r>
              <a:rPr lang="en-US" dirty="0" smtClean="0"/>
              <a:t>Low serum sulfate</a:t>
            </a:r>
          </a:p>
          <a:p>
            <a:r>
              <a:rPr lang="en-US" dirty="0"/>
              <a:t>Methionine deficiency</a:t>
            </a:r>
          </a:p>
          <a:p>
            <a:r>
              <a:rPr lang="en-US" dirty="0"/>
              <a:t>Serotonin and melatonin </a:t>
            </a:r>
            <a:r>
              <a:rPr lang="en-US" dirty="0" smtClean="0"/>
              <a:t>deficiency</a:t>
            </a:r>
          </a:p>
          <a:p>
            <a:r>
              <a:rPr lang="en-US" dirty="0"/>
              <a:t>Defective </a:t>
            </a:r>
            <a:r>
              <a:rPr lang="en-US" dirty="0" smtClean="0"/>
              <a:t>aromatase</a:t>
            </a:r>
          </a:p>
          <a:p>
            <a:r>
              <a:rPr lang="en-US" dirty="0" smtClean="0"/>
              <a:t>Zinc, iron and vitamin D deficiency</a:t>
            </a:r>
          </a:p>
          <a:p>
            <a:r>
              <a:rPr lang="en-US" dirty="0" smtClean="0"/>
              <a:t>Urinary p-cresol</a:t>
            </a:r>
          </a:p>
          <a:p>
            <a:r>
              <a:rPr lang="en-US" dirty="0" smtClean="0"/>
              <a:t>High serum nitrate and ammonia</a:t>
            </a:r>
          </a:p>
          <a:p>
            <a:r>
              <a:rPr lang="en-US" dirty="0" smtClean="0"/>
              <a:t>Impaired immune function</a:t>
            </a:r>
          </a:p>
          <a:p>
            <a:r>
              <a:rPr lang="en-US" dirty="0" smtClean="0"/>
              <a:t>Chronic low-grade inflammation in the brain</a:t>
            </a:r>
          </a:p>
          <a:p>
            <a:endParaRPr lang="en-US" dirty="0"/>
          </a:p>
        </p:txBody>
      </p:sp>
    </p:spTree>
    <p:extLst>
      <p:ext uri="{BB962C8B-B14F-4D97-AF65-F5344CB8AC3E}">
        <p14:creationId xmlns:p14="http://schemas.microsoft.com/office/powerpoint/2010/main" val="194374601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tismribb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706" y="1741752"/>
            <a:ext cx="1434662" cy="2514306"/>
          </a:xfrm>
          <a:prstGeom prst="rect">
            <a:avLst/>
          </a:prstGeom>
        </p:spPr>
      </p:pic>
      <p:sp>
        <p:nvSpPr>
          <p:cNvPr id="2" name="Title 1"/>
          <p:cNvSpPr>
            <a:spLocks noGrp="1"/>
          </p:cNvSpPr>
          <p:nvPr>
            <p:ph type="title"/>
          </p:nvPr>
        </p:nvSpPr>
        <p:spPr>
          <a:xfrm>
            <a:off x="457200" y="2510"/>
            <a:ext cx="8229600" cy="1143000"/>
          </a:xfrm>
        </p:spPr>
        <p:txBody>
          <a:bodyPr/>
          <a:lstStyle/>
          <a:p>
            <a:r>
              <a:rPr lang="en-US" b="1" dirty="0" smtClean="0"/>
              <a:t>Some Biomarkers for Autism</a:t>
            </a:r>
            <a:endParaRPr lang="en-US" b="1" dirty="0"/>
          </a:p>
        </p:txBody>
      </p:sp>
      <p:sp>
        <p:nvSpPr>
          <p:cNvPr id="3" name="Content Placeholder 2"/>
          <p:cNvSpPr>
            <a:spLocks noGrp="1"/>
          </p:cNvSpPr>
          <p:nvPr>
            <p:ph idx="1"/>
          </p:nvPr>
        </p:nvSpPr>
        <p:spPr>
          <a:xfrm>
            <a:off x="457200" y="1282718"/>
            <a:ext cx="8386168" cy="5257800"/>
          </a:xfrm>
        </p:spPr>
        <p:txBody>
          <a:bodyPr>
            <a:normAutofit fontScale="92500" lnSpcReduction="10000"/>
          </a:bodyPr>
          <a:lstStyle/>
          <a:p>
            <a:r>
              <a:rPr lang="en-US" dirty="0"/>
              <a:t>Disrupted gut bacteria; inflammatory bowel</a:t>
            </a:r>
          </a:p>
          <a:p>
            <a:r>
              <a:rPr lang="en-US" dirty="0" smtClean="0"/>
              <a:t>Low serum sulfate</a:t>
            </a:r>
          </a:p>
          <a:p>
            <a:r>
              <a:rPr lang="en-US" dirty="0"/>
              <a:t>Methionine deficiency</a:t>
            </a:r>
          </a:p>
          <a:p>
            <a:r>
              <a:rPr lang="en-US" dirty="0"/>
              <a:t>Serotonin and melatonin </a:t>
            </a:r>
            <a:r>
              <a:rPr lang="en-US" dirty="0" smtClean="0"/>
              <a:t>deficiency</a:t>
            </a:r>
          </a:p>
          <a:p>
            <a:r>
              <a:rPr lang="en-US" dirty="0"/>
              <a:t>Defective </a:t>
            </a:r>
            <a:r>
              <a:rPr lang="en-US" dirty="0" smtClean="0"/>
              <a:t>aromatase</a:t>
            </a:r>
          </a:p>
          <a:p>
            <a:r>
              <a:rPr lang="en-US" dirty="0" smtClean="0"/>
              <a:t>Zinc and iron deficiency</a:t>
            </a:r>
          </a:p>
          <a:p>
            <a:r>
              <a:rPr lang="en-US" dirty="0" smtClean="0"/>
              <a:t>Urinary p-cresol</a:t>
            </a:r>
          </a:p>
          <a:p>
            <a:r>
              <a:rPr lang="en-US" dirty="0" smtClean="0"/>
              <a:t>High serum nitrate and ammonia</a:t>
            </a:r>
          </a:p>
          <a:p>
            <a:r>
              <a:rPr lang="en-US" dirty="0" smtClean="0"/>
              <a:t>Impaired immune function</a:t>
            </a:r>
          </a:p>
          <a:p>
            <a:r>
              <a:rPr lang="en-US" dirty="0" smtClean="0"/>
              <a:t>Chronic low-grade inflammation in the brain</a:t>
            </a:r>
          </a:p>
          <a:p>
            <a:endParaRPr lang="en-US" dirty="0"/>
          </a:p>
        </p:txBody>
      </p:sp>
      <p:sp>
        <p:nvSpPr>
          <p:cNvPr id="5" name="TextBox 4"/>
          <p:cNvSpPr txBox="1"/>
          <p:nvPr/>
        </p:nvSpPr>
        <p:spPr>
          <a:xfrm>
            <a:off x="457201" y="2401467"/>
            <a:ext cx="7289800" cy="1815882"/>
          </a:xfrm>
          <a:prstGeom prst="rect">
            <a:avLst/>
          </a:prstGeom>
          <a:solidFill>
            <a:srgbClr val="FFF9A2"/>
          </a:solidFill>
          <a:ln>
            <a:solidFill>
              <a:schemeClr val="tx1"/>
            </a:solidFill>
          </a:ln>
        </p:spPr>
        <p:txBody>
          <a:bodyPr wrap="square" rtlCol="0">
            <a:spAutoFit/>
          </a:bodyPr>
          <a:lstStyle/>
          <a:p>
            <a:endParaRPr lang="en-US" sz="2800" dirty="0" smtClean="0"/>
          </a:p>
          <a:p>
            <a:pPr algn="ctr"/>
            <a:r>
              <a:rPr lang="en-US" sz="2800" dirty="0" smtClean="0"/>
              <a:t>These can all be explained as potential         effects of glyphosate on biological systems</a:t>
            </a:r>
          </a:p>
          <a:p>
            <a:endParaRPr lang="en-US" sz="2800" dirty="0"/>
          </a:p>
        </p:txBody>
      </p:sp>
    </p:spTree>
    <p:extLst>
      <p:ext uri="{BB962C8B-B14F-4D97-AF65-F5344CB8AC3E}">
        <p14:creationId xmlns:p14="http://schemas.microsoft.com/office/powerpoint/2010/main" val="95806224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Download These Slides</a:t>
            </a:r>
            <a:endParaRPr lang="en-US" b="1" dirty="0"/>
          </a:p>
        </p:txBody>
      </p:sp>
      <p:sp>
        <p:nvSpPr>
          <p:cNvPr id="3" name="Content Placeholder 2"/>
          <p:cNvSpPr>
            <a:spLocks noGrp="1"/>
          </p:cNvSpPr>
          <p:nvPr>
            <p:ph idx="1"/>
          </p:nvPr>
        </p:nvSpPr>
        <p:spPr/>
        <p:txBody>
          <a:bodyPr/>
          <a:lstStyle/>
          <a:p>
            <a:pPr marL="0" indent="0">
              <a:buNone/>
            </a:pPr>
            <a:r>
              <a:rPr lang="en-US" dirty="0" smtClean="0"/>
              <a:t>http://</a:t>
            </a:r>
            <a:r>
              <a:rPr lang="en-US" dirty="0" err="1" smtClean="0"/>
              <a:t>people.csail.mit.edu</a:t>
            </a:r>
            <a:r>
              <a:rPr lang="en-US" dirty="0" smtClean="0"/>
              <a:t>/</a:t>
            </a:r>
            <a:r>
              <a:rPr lang="en-US" dirty="0" err="1" smtClean="0"/>
              <a:t>seneff</a:t>
            </a:r>
            <a:r>
              <a:rPr lang="en-US" dirty="0" smtClean="0"/>
              <a:t>/London2014/SeneffGlyphosate2014.pptx</a:t>
            </a:r>
          </a:p>
          <a:p>
            <a:endParaRPr lang="en-US" dirty="0"/>
          </a:p>
        </p:txBody>
      </p:sp>
    </p:spTree>
    <p:extLst>
      <p:ext uri="{BB962C8B-B14F-4D97-AF65-F5344CB8AC3E}">
        <p14:creationId xmlns:p14="http://schemas.microsoft.com/office/powerpoint/2010/main" val="311844665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Main Toxic Effects of Glyphosate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Kills beneficial gut bacteria and allows pathogens to overgrow</a:t>
            </a:r>
          </a:p>
          <a:p>
            <a:r>
              <a:rPr lang="en-US" dirty="0" smtClean="0"/>
              <a:t>Interferes with function of cytochrome P450 (CYP) enzymes</a:t>
            </a:r>
          </a:p>
          <a:p>
            <a:r>
              <a:rPr lang="en-US" dirty="0" smtClean="0"/>
              <a:t>Chelates important minerals</a:t>
            </a:r>
          </a:p>
          <a:p>
            <a:r>
              <a:rPr lang="en-US" dirty="0" smtClean="0"/>
              <a:t>Interferes with synthesis of aromatic amino acids and methionine</a:t>
            </a:r>
          </a:p>
          <a:p>
            <a:r>
              <a:rPr lang="en-US" dirty="0" smtClean="0"/>
              <a:t>Disrupts sulfate synthesis and sulfate transport</a:t>
            </a:r>
            <a:endParaRPr lang="en-US" dirty="0"/>
          </a:p>
        </p:txBody>
      </p:sp>
      <p:sp>
        <p:nvSpPr>
          <p:cNvPr id="4" name="TextBox 3"/>
          <p:cNvSpPr txBox="1"/>
          <p:nvPr/>
        </p:nvSpPr>
        <p:spPr>
          <a:xfrm>
            <a:off x="3402067" y="6126163"/>
            <a:ext cx="5342641" cy="707886"/>
          </a:xfrm>
          <a:prstGeom prst="rect">
            <a:avLst/>
          </a:prstGeom>
          <a:noFill/>
        </p:spPr>
        <p:txBody>
          <a:bodyPr wrap="none" rtlCol="0">
            <a:spAutoFit/>
          </a:bodyPr>
          <a:lstStyle/>
          <a:p>
            <a:r>
              <a:rPr lang="en-US" sz="2000" i="1" dirty="0" smtClean="0">
                <a:solidFill>
                  <a:srgbClr val="FF0000"/>
                </a:solidFill>
              </a:rPr>
              <a:t>*</a:t>
            </a:r>
            <a:r>
              <a:rPr lang="en-US" sz="2000" i="1" dirty="0" err="1" smtClean="0"/>
              <a:t>Samsel</a:t>
            </a:r>
            <a:r>
              <a:rPr lang="en-US" sz="2000" i="1" dirty="0" smtClean="0"/>
              <a:t> and Seneff, Entropy </a:t>
            </a:r>
            <a:r>
              <a:rPr lang="en-US" sz="2000" b="1" dirty="0"/>
              <a:t>2013</a:t>
            </a:r>
            <a:r>
              <a:rPr lang="en-US" sz="2000" dirty="0"/>
              <a:t>, </a:t>
            </a:r>
            <a:r>
              <a:rPr lang="en-US" sz="2000" i="1" dirty="0"/>
              <a:t>15</a:t>
            </a:r>
            <a:r>
              <a:rPr lang="en-US" sz="2000" dirty="0"/>
              <a:t>, 1416-</a:t>
            </a:r>
            <a:r>
              <a:rPr lang="en-US" sz="2000" dirty="0" smtClean="0"/>
              <a:t>1463</a:t>
            </a:r>
            <a:endParaRPr lang="en-US" sz="2000" dirty="0"/>
          </a:p>
          <a:p>
            <a:endParaRPr lang="en-US" sz="2000" dirty="0"/>
          </a:p>
        </p:txBody>
      </p:sp>
    </p:spTree>
    <p:extLst>
      <p:ext uri="{BB962C8B-B14F-4D97-AF65-F5344CB8AC3E}">
        <p14:creationId xmlns:p14="http://schemas.microsoft.com/office/powerpoint/2010/main" val="362438764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Aromatase</a:t>
            </a:r>
            <a:endParaRPr lang="en-US" b="1" dirty="0"/>
          </a:p>
        </p:txBody>
      </p:sp>
      <p:sp>
        <p:nvSpPr>
          <p:cNvPr id="3" name="Content Placeholder 2"/>
          <p:cNvSpPr>
            <a:spLocks noGrp="1"/>
          </p:cNvSpPr>
          <p:nvPr>
            <p:ph idx="1"/>
          </p:nvPr>
        </p:nvSpPr>
        <p:spPr>
          <a:xfrm>
            <a:off x="457200" y="1600200"/>
            <a:ext cx="8229600" cy="4646435"/>
          </a:xfrm>
        </p:spPr>
        <p:txBody>
          <a:bodyPr>
            <a:normAutofit lnSpcReduction="10000"/>
          </a:bodyPr>
          <a:lstStyle/>
          <a:p>
            <a:pPr marL="0" indent="0" algn="ctr">
              <a:buNone/>
            </a:pPr>
            <a:r>
              <a:rPr lang="en-US" dirty="0" smtClean="0"/>
              <a:t>“Aromatase </a:t>
            </a:r>
            <a:r>
              <a:rPr lang="en-US" dirty="0"/>
              <a:t>protein is significantly reduced in the frontal cortex of autistic subjects </a:t>
            </a:r>
            <a:r>
              <a:rPr lang="en-US" dirty="0" smtClean="0"/>
              <a:t>relative    </a:t>
            </a:r>
            <a:r>
              <a:rPr lang="en-US" dirty="0"/>
              <a:t>to sex- and age-matched </a:t>
            </a:r>
            <a:r>
              <a:rPr lang="en-US" dirty="0" smtClean="0"/>
              <a:t>controls”</a:t>
            </a:r>
            <a:r>
              <a:rPr lang="en-US" dirty="0" smtClean="0">
                <a:solidFill>
                  <a:srgbClr val="FF0000"/>
                </a:solidFill>
              </a:rPr>
              <a:t>*</a:t>
            </a:r>
          </a:p>
          <a:p>
            <a:pPr marL="0" indent="0">
              <a:buNone/>
            </a:pPr>
            <a:endParaRPr lang="en-US" dirty="0" smtClean="0"/>
          </a:p>
          <a:p>
            <a:r>
              <a:rPr lang="en-US" dirty="0" smtClean="0"/>
              <a:t>Aromatase is a </a:t>
            </a:r>
            <a:r>
              <a:rPr lang="en-US" i="1" dirty="0" smtClean="0">
                <a:solidFill>
                  <a:srgbClr val="FF0000"/>
                </a:solidFill>
              </a:rPr>
              <a:t>CYP enzyme </a:t>
            </a:r>
            <a:r>
              <a:rPr lang="en-US" dirty="0" smtClean="0"/>
              <a:t>that converts testosterone to estrogen</a:t>
            </a:r>
          </a:p>
          <a:p>
            <a:r>
              <a:rPr lang="en-US" dirty="0" smtClean="0"/>
              <a:t>Its association with autism explains the fact that boys are four to five times as susceptible as girls to autism.</a:t>
            </a:r>
          </a:p>
          <a:p>
            <a:pPr marL="0" indent="0">
              <a:buNone/>
            </a:pPr>
            <a:endParaRPr lang="en-US" dirty="0"/>
          </a:p>
          <a:p>
            <a:endParaRPr lang="en-US" dirty="0"/>
          </a:p>
        </p:txBody>
      </p:sp>
      <p:sp>
        <p:nvSpPr>
          <p:cNvPr id="4" name="TextBox 3"/>
          <p:cNvSpPr txBox="1"/>
          <p:nvPr/>
        </p:nvSpPr>
        <p:spPr>
          <a:xfrm>
            <a:off x="1973833" y="6452569"/>
            <a:ext cx="6943878" cy="461665"/>
          </a:xfrm>
          <a:prstGeom prst="rect">
            <a:avLst/>
          </a:prstGeom>
          <a:noFill/>
        </p:spPr>
        <p:txBody>
          <a:bodyPr wrap="none" rtlCol="0">
            <a:spAutoFit/>
          </a:bodyPr>
          <a:lstStyle/>
          <a:p>
            <a:r>
              <a:rPr lang="en-US" sz="2400" dirty="0" smtClean="0">
                <a:solidFill>
                  <a:srgbClr val="FF0000"/>
                </a:solidFill>
              </a:rPr>
              <a:t>*</a:t>
            </a:r>
            <a:r>
              <a:rPr lang="fr-FR" sz="2400" dirty="0" err="1"/>
              <a:t>T</a:t>
            </a:r>
            <a:r>
              <a:rPr lang="fr-FR" sz="2400" dirty="0"/>
              <a:t>. </a:t>
            </a:r>
            <a:r>
              <a:rPr lang="fr-FR" sz="2400" dirty="0" err="1"/>
              <a:t>Sarachana</a:t>
            </a:r>
            <a:r>
              <a:rPr lang="fr-FR" sz="2400" dirty="0"/>
              <a:t> et al., </a:t>
            </a:r>
            <a:r>
              <a:rPr lang="fr-FR" sz="2400" dirty="0" err="1"/>
              <a:t>PLoSONE</a:t>
            </a:r>
            <a:r>
              <a:rPr lang="fr-FR" sz="2400" dirty="0"/>
              <a:t>, </a:t>
            </a:r>
            <a:r>
              <a:rPr lang="fr-FR" sz="2400" dirty="0" err="1"/>
              <a:t>Feb</a:t>
            </a:r>
            <a:r>
              <a:rPr lang="fr-FR" sz="2400" dirty="0"/>
              <a:t>. 2011, 6(2):e17116 </a:t>
            </a:r>
            <a:endParaRPr lang="en-US" sz="2400" dirty="0"/>
          </a:p>
        </p:txBody>
      </p:sp>
    </p:spTree>
    <p:extLst>
      <p:ext uri="{BB962C8B-B14F-4D97-AF65-F5344CB8AC3E}">
        <p14:creationId xmlns:p14="http://schemas.microsoft.com/office/powerpoint/2010/main" val="99597761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462"/>
            <a:ext cx="8229600" cy="1143000"/>
          </a:xfrm>
        </p:spPr>
        <p:txBody>
          <a:bodyPr/>
          <a:lstStyle/>
          <a:p>
            <a:r>
              <a:rPr lang="en-US" b="1" dirty="0" smtClean="0"/>
              <a:t>Probiotics Treat Mouse Autism</a:t>
            </a:r>
            <a:r>
              <a:rPr lang="en-US" b="1" dirty="0" smtClean="0">
                <a:solidFill>
                  <a:srgbClr val="FF0000"/>
                </a:solidFill>
              </a:rPr>
              <a:t>*</a:t>
            </a:r>
            <a:endParaRPr lang="en-US" b="1" dirty="0">
              <a:solidFill>
                <a:srgbClr val="FF0000"/>
              </a:solidFill>
            </a:endParaRPr>
          </a:p>
        </p:txBody>
      </p:sp>
      <p:pic>
        <p:nvPicPr>
          <p:cNvPr id="4" name="Content Placeholder 3" descr="probiotics_autism.jpg"/>
          <p:cNvPicPr>
            <a:picLocks noGrp="1" noChangeAspect="1"/>
          </p:cNvPicPr>
          <p:nvPr>
            <p:ph idx="1"/>
          </p:nvPr>
        </p:nvPicPr>
        <p:blipFill>
          <a:blip r:embed="rId3">
            <a:extLst>
              <a:ext uri="{28A0092B-C50C-407E-A947-70E740481C1C}">
                <a14:useLocalDpi xmlns:a14="http://schemas.microsoft.com/office/drawing/2010/main" val="0"/>
              </a:ext>
            </a:extLst>
          </a:blip>
          <a:srcRect l="-40915" r="-40915"/>
          <a:stretch>
            <a:fillRect/>
          </a:stretch>
        </p:blipFill>
        <p:spPr>
          <a:xfrm>
            <a:off x="-337531" y="1155888"/>
            <a:ext cx="9481531" cy="5214477"/>
          </a:xfrm>
        </p:spPr>
      </p:pic>
      <p:sp>
        <p:nvSpPr>
          <p:cNvPr id="5" name="TextBox 4"/>
          <p:cNvSpPr txBox="1"/>
          <p:nvPr/>
        </p:nvSpPr>
        <p:spPr>
          <a:xfrm>
            <a:off x="2537810" y="6496265"/>
            <a:ext cx="6310141" cy="400110"/>
          </a:xfrm>
          <a:prstGeom prst="rect">
            <a:avLst/>
          </a:prstGeom>
          <a:noFill/>
        </p:spPr>
        <p:txBody>
          <a:bodyPr wrap="none" rtlCol="0">
            <a:spAutoFit/>
          </a:bodyPr>
          <a:lstStyle/>
          <a:p>
            <a:r>
              <a:rPr lang="en-US" sz="2000" dirty="0" smtClean="0"/>
              <a:t>*Graphical Abstract from E.Y. Hsiao et al., Cell, Dec. 5, 2013 </a:t>
            </a:r>
            <a:endParaRPr lang="en-US" sz="2000" dirty="0"/>
          </a:p>
        </p:txBody>
      </p:sp>
      <p:sp>
        <p:nvSpPr>
          <p:cNvPr id="3" name="TextBox 2"/>
          <p:cNvSpPr txBox="1"/>
          <p:nvPr/>
        </p:nvSpPr>
        <p:spPr>
          <a:xfrm>
            <a:off x="240362" y="4124753"/>
            <a:ext cx="1181784" cy="461665"/>
          </a:xfrm>
          <a:prstGeom prst="rect">
            <a:avLst/>
          </a:prstGeom>
          <a:solidFill>
            <a:srgbClr val="FFF9A2"/>
          </a:solidFill>
          <a:ln>
            <a:solidFill>
              <a:srgbClr val="000000"/>
            </a:solidFill>
          </a:ln>
        </p:spPr>
        <p:txBody>
          <a:bodyPr wrap="none" rtlCol="0">
            <a:spAutoFit/>
          </a:bodyPr>
          <a:lstStyle/>
          <a:p>
            <a:r>
              <a:rPr lang="en-US" sz="2400" dirty="0" smtClean="0"/>
              <a:t>P-cresol</a:t>
            </a:r>
            <a:endParaRPr lang="en-US" sz="2400" dirty="0"/>
          </a:p>
        </p:txBody>
      </p:sp>
      <p:cxnSp>
        <p:nvCxnSpPr>
          <p:cNvPr id="7" name="Straight Arrow Connector 6"/>
          <p:cNvCxnSpPr/>
          <p:nvPr/>
        </p:nvCxnSpPr>
        <p:spPr>
          <a:xfrm flipV="1">
            <a:off x="1422146" y="4244138"/>
            <a:ext cx="699773" cy="92937"/>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26079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u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1584" y="148687"/>
            <a:ext cx="3467100" cy="2349500"/>
          </a:xfrm>
          <a:prstGeom prst="rect">
            <a:avLst/>
          </a:prstGeom>
        </p:spPr>
      </p:pic>
      <p:sp>
        <p:nvSpPr>
          <p:cNvPr id="2" name="Title 1"/>
          <p:cNvSpPr>
            <a:spLocks noGrp="1"/>
          </p:cNvSpPr>
          <p:nvPr>
            <p:ph type="title"/>
          </p:nvPr>
        </p:nvSpPr>
        <p:spPr>
          <a:xfrm>
            <a:off x="457200" y="14156"/>
            <a:ext cx="8229600" cy="1143000"/>
          </a:xfrm>
        </p:spPr>
        <p:txBody>
          <a:bodyPr/>
          <a:lstStyle/>
          <a:p>
            <a:r>
              <a:rPr lang="en-US" b="1" dirty="0" smtClean="0"/>
              <a:t>P-Cresol is Key</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97674" y="1323437"/>
            <a:ext cx="8229600" cy="4525963"/>
          </a:xfrm>
        </p:spPr>
        <p:txBody>
          <a:bodyPr>
            <a:normAutofit fontScale="92500" lnSpcReduction="10000"/>
          </a:bodyPr>
          <a:lstStyle/>
          <a:p>
            <a:r>
              <a:rPr lang="en-US" dirty="0" smtClean="0"/>
              <a:t>Studied mice engineered to be autistic</a:t>
            </a:r>
          </a:p>
          <a:p>
            <a:pPr lvl="1"/>
            <a:r>
              <a:rPr lang="en-US" dirty="0" smtClean="0"/>
              <a:t>They suffered from a leaky gut</a:t>
            </a:r>
          </a:p>
          <a:p>
            <a:pPr lvl="1"/>
            <a:r>
              <a:rPr lang="en-US" dirty="0" smtClean="0"/>
              <a:t>Reduced levels of </a:t>
            </a:r>
            <a:r>
              <a:rPr lang="tr-TR" i="1" dirty="0" err="1"/>
              <a:t>Bacteroides</a:t>
            </a:r>
            <a:r>
              <a:rPr lang="tr-TR" i="1" dirty="0"/>
              <a:t> </a:t>
            </a:r>
            <a:r>
              <a:rPr lang="tr-TR" i="1" dirty="0" err="1" smtClean="0"/>
              <a:t>fragilis</a:t>
            </a:r>
            <a:r>
              <a:rPr lang="tr-TR" i="1" dirty="0" smtClean="0"/>
              <a:t> in gut</a:t>
            </a:r>
          </a:p>
          <a:p>
            <a:pPr lvl="1"/>
            <a:r>
              <a:rPr lang="en-US" dirty="0" smtClean="0"/>
              <a:t>Level of 4</a:t>
            </a:r>
            <a:r>
              <a:rPr lang="en-US" dirty="0"/>
              <a:t>-ethylphenylsulphate (4EPS) </a:t>
            </a:r>
            <a:r>
              <a:rPr lang="en-US" dirty="0" smtClean="0"/>
              <a:t>was </a:t>
            </a:r>
            <a:r>
              <a:rPr lang="en-US" i="1" dirty="0" smtClean="0">
                <a:solidFill>
                  <a:srgbClr val="FF0000"/>
                </a:solidFill>
              </a:rPr>
              <a:t>46x</a:t>
            </a:r>
            <a:r>
              <a:rPr lang="en-US" dirty="0" smtClean="0"/>
              <a:t> </a:t>
            </a:r>
            <a:r>
              <a:rPr lang="en-US" dirty="0"/>
              <a:t>higher than that of the control group</a:t>
            </a:r>
            <a:endParaRPr lang="en-US" dirty="0" smtClean="0"/>
          </a:p>
          <a:p>
            <a:pPr lvl="1"/>
            <a:r>
              <a:rPr lang="en-US" dirty="0" smtClean="0"/>
              <a:t> 4EPS is closely related to p-Cresol (a toxic phenol)</a:t>
            </a:r>
          </a:p>
          <a:p>
            <a:pPr lvl="1"/>
            <a:r>
              <a:rPr lang="en-US" dirty="0"/>
              <a:t>p</a:t>
            </a:r>
            <a:r>
              <a:rPr lang="en-US" dirty="0" smtClean="0"/>
              <a:t>-Cresol is produced by Clostridium </a:t>
            </a:r>
            <a:r>
              <a:rPr lang="en-US" i="1" dirty="0" err="1" smtClean="0"/>
              <a:t>difficile</a:t>
            </a:r>
            <a:endParaRPr lang="en-US" i="1" dirty="0" smtClean="0"/>
          </a:p>
          <a:p>
            <a:pPr lvl="1"/>
            <a:r>
              <a:rPr lang="en-US" dirty="0" smtClean="0">
                <a:solidFill>
                  <a:srgbClr val="FF0000"/>
                </a:solidFill>
              </a:rPr>
              <a:t>Glyphosate induces Clostridium </a:t>
            </a:r>
            <a:r>
              <a:rPr lang="en-US" i="1" dirty="0" err="1" smtClean="0">
                <a:solidFill>
                  <a:srgbClr val="FF0000"/>
                </a:solidFill>
              </a:rPr>
              <a:t>difficile</a:t>
            </a:r>
            <a:r>
              <a:rPr lang="en-US" dirty="0" smtClean="0">
                <a:solidFill>
                  <a:srgbClr val="FF0000"/>
                </a:solidFill>
              </a:rPr>
              <a:t> overgrowth</a:t>
            </a:r>
          </a:p>
          <a:p>
            <a:r>
              <a:rPr lang="en-US" dirty="0" smtClean="0"/>
              <a:t>Exposing normal mice to 4EPS induces autistic behaviors</a:t>
            </a:r>
            <a:endParaRPr lang="en-US" dirty="0"/>
          </a:p>
        </p:txBody>
      </p:sp>
      <p:sp>
        <p:nvSpPr>
          <p:cNvPr id="4" name="TextBox 3"/>
          <p:cNvSpPr txBox="1"/>
          <p:nvPr/>
        </p:nvSpPr>
        <p:spPr>
          <a:xfrm>
            <a:off x="4312474" y="6396335"/>
            <a:ext cx="4544333" cy="461665"/>
          </a:xfrm>
          <a:prstGeom prst="rect">
            <a:avLst/>
          </a:prstGeom>
          <a:noFill/>
        </p:spPr>
        <p:txBody>
          <a:bodyPr wrap="none" rtlCol="0">
            <a:spAutoFit/>
          </a:bodyPr>
          <a:lstStyle/>
          <a:p>
            <a:r>
              <a:rPr lang="en-US" sz="2400" dirty="0" smtClean="0">
                <a:solidFill>
                  <a:srgbClr val="FF0000"/>
                </a:solidFill>
              </a:rPr>
              <a:t>*</a:t>
            </a:r>
            <a:r>
              <a:rPr lang="en-US" sz="2400" dirty="0" smtClean="0"/>
              <a:t>E.Y. Hsiao et al., Cell, Dec. 5, 2013 </a:t>
            </a:r>
            <a:endParaRPr lang="en-US" sz="2400" dirty="0"/>
          </a:p>
        </p:txBody>
      </p:sp>
    </p:spTree>
    <p:extLst>
      <p:ext uri="{BB962C8B-B14F-4D97-AF65-F5344CB8AC3E}">
        <p14:creationId xmlns:p14="http://schemas.microsoft.com/office/powerpoint/2010/main" val="358333199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082"/>
            <a:ext cx="9038290" cy="1143000"/>
          </a:xfrm>
        </p:spPr>
        <p:txBody>
          <a:bodyPr/>
          <a:lstStyle/>
          <a:p>
            <a:r>
              <a:rPr lang="en-US" b="1" dirty="0" smtClean="0"/>
              <a:t>CYP Enzymes Activate Vitamin D3</a:t>
            </a:r>
            <a:r>
              <a:rPr lang="en-US" b="1" dirty="0" smtClean="0">
                <a:solidFill>
                  <a:srgbClr val="FF0000"/>
                </a:solidFill>
              </a:rPr>
              <a:t>*</a:t>
            </a:r>
            <a:endParaRPr lang="en-US" b="1" dirty="0">
              <a:solidFill>
                <a:srgbClr val="FF0000"/>
              </a:solidFill>
            </a:endParaRPr>
          </a:p>
        </p:txBody>
      </p:sp>
      <p:pic>
        <p:nvPicPr>
          <p:cNvPr id="4" name="Content Placeholder 3" descr="vitamin_D3_activation.png"/>
          <p:cNvPicPr>
            <a:picLocks noGrp="1" noChangeAspect="1"/>
          </p:cNvPicPr>
          <p:nvPr>
            <p:ph idx="1"/>
          </p:nvPr>
        </p:nvPicPr>
        <p:blipFill>
          <a:blip r:embed="rId3">
            <a:extLst>
              <a:ext uri="{28A0092B-C50C-407E-A947-70E740481C1C}">
                <a14:useLocalDpi xmlns:a14="http://schemas.microsoft.com/office/drawing/2010/main" val="0"/>
              </a:ext>
            </a:extLst>
          </a:blip>
          <a:srcRect t="-2384" b="-2384"/>
          <a:stretch>
            <a:fillRect/>
          </a:stretch>
        </p:blipFill>
        <p:spPr/>
      </p:pic>
      <p:sp>
        <p:nvSpPr>
          <p:cNvPr id="5" name="TextBox 4"/>
          <p:cNvSpPr txBox="1"/>
          <p:nvPr/>
        </p:nvSpPr>
        <p:spPr>
          <a:xfrm>
            <a:off x="1772923" y="828705"/>
            <a:ext cx="6606334" cy="830997"/>
          </a:xfrm>
          <a:prstGeom prst="rect">
            <a:avLst/>
          </a:prstGeom>
          <a:noFill/>
        </p:spPr>
        <p:txBody>
          <a:bodyPr wrap="square" rtlCol="0">
            <a:spAutoFit/>
          </a:bodyPr>
          <a:lstStyle/>
          <a:p>
            <a:r>
              <a:rPr lang="en-US" sz="2400" dirty="0" smtClean="0"/>
              <a:t>This takes place in the liver, and the same enzymes detoxify a number of pharmaceutical drugs</a:t>
            </a:r>
            <a:endParaRPr lang="en-US" sz="2400" dirty="0"/>
          </a:p>
        </p:txBody>
      </p:sp>
      <p:sp>
        <p:nvSpPr>
          <p:cNvPr id="6" name="TextBox 5"/>
          <p:cNvSpPr txBox="1"/>
          <p:nvPr/>
        </p:nvSpPr>
        <p:spPr>
          <a:xfrm>
            <a:off x="457200" y="6381696"/>
            <a:ext cx="7493871" cy="369332"/>
          </a:xfrm>
          <a:prstGeom prst="rect">
            <a:avLst/>
          </a:prstGeom>
          <a:noFill/>
        </p:spPr>
        <p:txBody>
          <a:bodyPr wrap="none" rtlCol="0">
            <a:spAutoFit/>
          </a:bodyPr>
          <a:lstStyle/>
          <a:p>
            <a:r>
              <a:rPr lang="en-US" dirty="0" smtClean="0">
                <a:solidFill>
                  <a:srgbClr val="FF0000"/>
                </a:solidFill>
              </a:rPr>
              <a:t>*</a:t>
            </a:r>
            <a:r>
              <a:rPr lang="en-US" dirty="0" smtClean="0"/>
              <a:t> Figure </a:t>
            </a:r>
            <a:r>
              <a:rPr lang="en-US" dirty="0"/>
              <a:t>1 in </a:t>
            </a:r>
            <a:r>
              <a:rPr lang="en-US" dirty="0" smtClean="0"/>
              <a:t>Glenville </a:t>
            </a:r>
            <a:r>
              <a:rPr lang="en-US" dirty="0"/>
              <a:t>Jones et al., Anticancer Research 26: 2589-2596 (2006)</a:t>
            </a:r>
          </a:p>
        </p:txBody>
      </p:sp>
    </p:spTree>
    <p:extLst>
      <p:ext uri="{BB962C8B-B14F-4D97-AF65-F5344CB8AC3E}">
        <p14:creationId xmlns:p14="http://schemas.microsoft.com/office/powerpoint/2010/main" val="144520211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082"/>
            <a:ext cx="9038290" cy="1143000"/>
          </a:xfrm>
        </p:spPr>
        <p:txBody>
          <a:bodyPr/>
          <a:lstStyle/>
          <a:p>
            <a:r>
              <a:rPr lang="en-US" b="1" dirty="0" smtClean="0"/>
              <a:t>CYP Enzymes Activate Vitamin D3</a:t>
            </a:r>
            <a:r>
              <a:rPr lang="en-US" b="1" dirty="0" smtClean="0">
                <a:solidFill>
                  <a:srgbClr val="FF0000"/>
                </a:solidFill>
              </a:rPr>
              <a:t>*</a:t>
            </a:r>
            <a:endParaRPr lang="en-US" b="1" dirty="0">
              <a:solidFill>
                <a:srgbClr val="FF0000"/>
              </a:solidFill>
            </a:endParaRPr>
          </a:p>
        </p:txBody>
      </p:sp>
      <p:pic>
        <p:nvPicPr>
          <p:cNvPr id="4" name="Content Placeholder 3" descr="vitamin_D3_activation.png"/>
          <p:cNvPicPr>
            <a:picLocks noGrp="1" noChangeAspect="1"/>
          </p:cNvPicPr>
          <p:nvPr>
            <p:ph idx="1"/>
          </p:nvPr>
        </p:nvPicPr>
        <p:blipFill>
          <a:blip r:embed="rId3">
            <a:extLst>
              <a:ext uri="{28A0092B-C50C-407E-A947-70E740481C1C}">
                <a14:useLocalDpi xmlns:a14="http://schemas.microsoft.com/office/drawing/2010/main" val="0"/>
              </a:ext>
            </a:extLst>
          </a:blip>
          <a:srcRect t="-2384" b="-2384"/>
          <a:stretch>
            <a:fillRect/>
          </a:stretch>
        </p:blipFill>
        <p:spPr/>
      </p:pic>
      <p:sp>
        <p:nvSpPr>
          <p:cNvPr id="5" name="TextBox 4"/>
          <p:cNvSpPr txBox="1"/>
          <p:nvPr/>
        </p:nvSpPr>
        <p:spPr>
          <a:xfrm>
            <a:off x="1772923" y="828705"/>
            <a:ext cx="6606334" cy="830997"/>
          </a:xfrm>
          <a:prstGeom prst="rect">
            <a:avLst/>
          </a:prstGeom>
          <a:noFill/>
        </p:spPr>
        <p:txBody>
          <a:bodyPr wrap="square" rtlCol="0">
            <a:spAutoFit/>
          </a:bodyPr>
          <a:lstStyle/>
          <a:p>
            <a:r>
              <a:rPr lang="en-US" sz="2400" dirty="0" smtClean="0"/>
              <a:t>This takes place in the liver, and the same enzymes detoxify a number of pharmaceutical drugs</a:t>
            </a:r>
            <a:endParaRPr lang="en-US" sz="2400" dirty="0"/>
          </a:p>
        </p:txBody>
      </p:sp>
      <p:sp>
        <p:nvSpPr>
          <p:cNvPr id="6" name="TextBox 5"/>
          <p:cNvSpPr txBox="1"/>
          <p:nvPr/>
        </p:nvSpPr>
        <p:spPr>
          <a:xfrm>
            <a:off x="457200" y="6381696"/>
            <a:ext cx="7493871" cy="369332"/>
          </a:xfrm>
          <a:prstGeom prst="rect">
            <a:avLst/>
          </a:prstGeom>
          <a:noFill/>
        </p:spPr>
        <p:txBody>
          <a:bodyPr wrap="none" rtlCol="0">
            <a:spAutoFit/>
          </a:bodyPr>
          <a:lstStyle/>
          <a:p>
            <a:r>
              <a:rPr lang="en-US" dirty="0" smtClean="0">
                <a:solidFill>
                  <a:srgbClr val="FF0000"/>
                </a:solidFill>
              </a:rPr>
              <a:t>*</a:t>
            </a:r>
            <a:r>
              <a:rPr lang="en-US" dirty="0" smtClean="0"/>
              <a:t> Figure </a:t>
            </a:r>
            <a:r>
              <a:rPr lang="en-US" dirty="0"/>
              <a:t>1 in </a:t>
            </a:r>
            <a:r>
              <a:rPr lang="en-US" dirty="0" smtClean="0"/>
              <a:t>Glenville </a:t>
            </a:r>
            <a:r>
              <a:rPr lang="en-US" dirty="0"/>
              <a:t>Jones et al., Anticancer Research 26: 2589-2596 (2006)</a:t>
            </a:r>
          </a:p>
        </p:txBody>
      </p:sp>
      <p:sp>
        <p:nvSpPr>
          <p:cNvPr id="3" name="TextBox 2"/>
          <p:cNvSpPr txBox="1"/>
          <p:nvPr/>
        </p:nvSpPr>
        <p:spPr>
          <a:xfrm>
            <a:off x="1772922" y="2591324"/>
            <a:ext cx="6053758" cy="1569660"/>
          </a:xfrm>
          <a:prstGeom prst="rect">
            <a:avLst/>
          </a:prstGeom>
          <a:solidFill>
            <a:srgbClr val="FFF9A2"/>
          </a:solidFill>
          <a:ln>
            <a:solidFill>
              <a:schemeClr val="tx1"/>
            </a:solidFill>
          </a:ln>
        </p:spPr>
        <p:txBody>
          <a:bodyPr wrap="square" rtlCol="0">
            <a:spAutoFit/>
          </a:bodyPr>
          <a:lstStyle/>
          <a:p>
            <a:pPr algn="ctr"/>
            <a:r>
              <a:rPr lang="en-US" sz="3200" dirty="0" smtClean="0"/>
              <a:t>Might this explain the epidemic in vitamin D3 deficiency that we’re seeing now in the United States?</a:t>
            </a:r>
            <a:endParaRPr lang="en-US" sz="3200" dirty="0"/>
          </a:p>
        </p:txBody>
      </p:sp>
    </p:spTree>
    <p:extLst>
      <p:ext uri="{BB962C8B-B14F-4D97-AF65-F5344CB8AC3E}">
        <p14:creationId xmlns:p14="http://schemas.microsoft.com/office/powerpoint/2010/main" val="42228778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082"/>
            <a:ext cx="9038290" cy="1143000"/>
          </a:xfrm>
        </p:spPr>
        <p:txBody>
          <a:bodyPr/>
          <a:lstStyle/>
          <a:p>
            <a:r>
              <a:rPr lang="en-US" b="1" dirty="0" smtClean="0"/>
              <a:t>CYP Enzymes Activate Vitamin D3</a:t>
            </a:r>
            <a:r>
              <a:rPr lang="en-US" b="1" dirty="0" smtClean="0">
                <a:solidFill>
                  <a:srgbClr val="FF0000"/>
                </a:solidFill>
              </a:rPr>
              <a:t>*</a:t>
            </a:r>
            <a:endParaRPr lang="en-US" b="1" dirty="0">
              <a:solidFill>
                <a:srgbClr val="FF0000"/>
              </a:solidFill>
            </a:endParaRPr>
          </a:p>
        </p:txBody>
      </p:sp>
      <p:pic>
        <p:nvPicPr>
          <p:cNvPr id="4" name="Content Placeholder 3" descr="vitamin_D3_activation.png"/>
          <p:cNvPicPr>
            <a:picLocks noGrp="1" noChangeAspect="1"/>
          </p:cNvPicPr>
          <p:nvPr>
            <p:ph idx="1"/>
          </p:nvPr>
        </p:nvPicPr>
        <p:blipFill>
          <a:blip r:embed="rId3">
            <a:extLst>
              <a:ext uri="{28A0092B-C50C-407E-A947-70E740481C1C}">
                <a14:useLocalDpi xmlns:a14="http://schemas.microsoft.com/office/drawing/2010/main" val="0"/>
              </a:ext>
            </a:extLst>
          </a:blip>
          <a:srcRect t="-2384" b="-2384"/>
          <a:stretch>
            <a:fillRect/>
          </a:stretch>
        </p:blipFill>
        <p:spPr/>
      </p:pic>
      <p:sp>
        <p:nvSpPr>
          <p:cNvPr id="5" name="TextBox 4"/>
          <p:cNvSpPr txBox="1"/>
          <p:nvPr/>
        </p:nvSpPr>
        <p:spPr>
          <a:xfrm>
            <a:off x="1772923" y="828705"/>
            <a:ext cx="6606334" cy="830997"/>
          </a:xfrm>
          <a:prstGeom prst="rect">
            <a:avLst/>
          </a:prstGeom>
          <a:noFill/>
        </p:spPr>
        <p:txBody>
          <a:bodyPr wrap="square" rtlCol="0">
            <a:spAutoFit/>
          </a:bodyPr>
          <a:lstStyle/>
          <a:p>
            <a:r>
              <a:rPr lang="en-US" sz="2400" dirty="0" smtClean="0"/>
              <a:t>This takes place in the liver, and the same enzymes detoxify a number of pharmaceutical drugs</a:t>
            </a:r>
            <a:endParaRPr lang="en-US" sz="2400" dirty="0"/>
          </a:p>
        </p:txBody>
      </p:sp>
      <p:sp>
        <p:nvSpPr>
          <p:cNvPr id="6" name="TextBox 5"/>
          <p:cNvSpPr txBox="1"/>
          <p:nvPr/>
        </p:nvSpPr>
        <p:spPr>
          <a:xfrm>
            <a:off x="457200" y="6381696"/>
            <a:ext cx="7493871" cy="369332"/>
          </a:xfrm>
          <a:prstGeom prst="rect">
            <a:avLst/>
          </a:prstGeom>
          <a:noFill/>
        </p:spPr>
        <p:txBody>
          <a:bodyPr wrap="none" rtlCol="0">
            <a:spAutoFit/>
          </a:bodyPr>
          <a:lstStyle/>
          <a:p>
            <a:r>
              <a:rPr lang="en-US" dirty="0" smtClean="0">
                <a:solidFill>
                  <a:srgbClr val="FF0000"/>
                </a:solidFill>
              </a:rPr>
              <a:t>*</a:t>
            </a:r>
            <a:r>
              <a:rPr lang="en-US" dirty="0" smtClean="0"/>
              <a:t> Figure </a:t>
            </a:r>
            <a:r>
              <a:rPr lang="en-US" dirty="0"/>
              <a:t>1 in </a:t>
            </a:r>
            <a:r>
              <a:rPr lang="en-US" dirty="0" smtClean="0"/>
              <a:t>Glenville </a:t>
            </a:r>
            <a:r>
              <a:rPr lang="en-US" dirty="0"/>
              <a:t>Jones et al., Anticancer Research 26: 2589-2596 (2006)</a:t>
            </a:r>
          </a:p>
        </p:txBody>
      </p:sp>
      <p:sp>
        <p:nvSpPr>
          <p:cNvPr id="3" name="TextBox 2"/>
          <p:cNvSpPr txBox="1"/>
          <p:nvPr/>
        </p:nvSpPr>
        <p:spPr>
          <a:xfrm>
            <a:off x="1772922" y="2591324"/>
            <a:ext cx="6053758" cy="1077218"/>
          </a:xfrm>
          <a:prstGeom prst="rect">
            <a:avLst/>
          </a:prstGeom>
          <a:solidFill>
            <a:srgbClr val="FFF9A2"/>
          </a:solidFill>
          <a:ln>
            <a:solidFill>
              <a:schemeClr val="tx1"/>
            </a:solidFill>
          </a:ln>
        </p:spPr>
        <p:txBody>
          <a:bodyPr wrap="square" rtlCol="0">
            <a:spAutoFit/>
          </a:bodyPr>
          <a:lstStyle/>
          <a:p>
            <a:pPr algn="ctr"/>
            <a:r>
              <a:rPr lang="en-US" sz="3200" dirty="0" smtClean="0"/>
              <a:t>Autism is associated with       vitamin D3 deficiency</a:t>
            </a:r>
            <a:endParaRPr lang="en-US" sz="3200" dirty="0"/>
          </a:p>
        </p:txBody>
      </p:sp>
    </p:spTree>
    <p:extLst>
      <p:ext uri="{BB962C8B-B14F-4D97-AF65-F5344CB8AC3E}">
        <p14:creationId xmlns:p14="http://schemas.microsoft.com/office/powerpoint/2010/main" val="371563789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457200" y="1293380"/>
            <a:ext cx="8434179" cy="830997"/>
          </a:xfrm>
          <a:prstGeom prst="rect">
            <a:avLst/>
          </a:prstGeom>
          <a:solidFill>
            <a:srgbClr val="FCFFBC"/>
          </a:solidFill>
          <a:ln>
            <a:solidFill>
              <a:srgbClr val="000000"/>
            </a:solidFill>
          </a:ln>
        </p:spPr>
        <p:txBody>
          <a:bodyPr wrap="square" rtlCol="0">
            <a:spAutoFit/>
          </a:bodyPr>
          <a:lstStyle/>
          <a:p>
            <a:r>
              <a:rPr lang="en-US" sz="2400" dirty="0" smtClean="0"/>
              <a:t>Tryptophan, an aromatic amino acid disrupted by glyphosate,        is the sole precursor to serotonin and melatonin</a:t>
            </a:r>
            <a:endParaRPr lang="en-US" sz="2400" dirty="0">
              <a:solidFill>
                <a:srgbClr val="FF0000"/>
              </a:solidFill>
            </a:endParaRPr>
          </a:p>
        </p:txBody>
      </p:sp>
      <p:sp>
        <p:nvSpPr>
          <p:cNvPr id="3" name="TextBox 2"/>
          <p:cNvSpPr txBox="1"/>
          <p:nvPr/>
        </p:nvSpPr>
        <p:spPr>
          <a:xfrm>
            <a:off x="457200" y="1276137"/>
            <a:ext cx="8434179" cy="830997"/>
          </a:xfrm>
          <a:prstGeom prst="rect">
            <a:avLst/>
          </a:prstGeom>
          <a:solidFill>
            <a:srgbClr val="FCFFBC"/>
          </a:solidFill>
          <a:ln>
            <a:solidFill>
              <a:srgbClr val="000000"/>
            </a:solidFill>
          </a:ln>
        </p:spPr>
        <p:txBody>
          <a:bodyPr wrap="square" rtlCol="0">
            <a:spAutoFit/>
          </a:bodyPr>
          <a:lstStyle/>
          <a:p>
            <a:r>
              <a:rPr lang="en-US" sz="2400" dirty="0"/>
              <a:t>Plasma serotonin levels in autism mothers were significantly lower than in mothers of normal children (</a:t>
            </a:r>
            <a:r>
              <a:rPr lang="en-US" sz="2400" i="1" dirty="0"/>
              <a:t>P</a:t>
            </a:r>
            <a:r>
              <a:rPr lang="en-US" sz="2400" dirty="0"/>
              <a:t> = 0.002</a:t>
            </a:r>
            <a:r>
              <a:rPr lang="en-US" sz="2400" dirty="0" smtClean="0"/>
              <a:t>)</a:t>
            </a:r>
            <a:r>
              <a:rPr lang="en-US" sz="2400" dirty="0" smtClean="0">
                <a:solidFill>
                  <a:srgbClr val="FF0000"/>
                </a:solidFill>
              </a:rPr>
              <a:t>*</a:t>
            </a:r>
            <a:endParaRPr lang="en-US" sz="2400" dirty="0">
              <a:solidFill>
                <a:srgbClr val="FF0000"/>
              </a:solidFill>
            </a:endParaRPr>
          </a:p>
        </p:txBody>
      </p:sp>
      <p:sp>
        <p:nvSpPr>
          <p:cNvPr id="2" name="Title 1"/>
          <p:cNvSpPr>
            <a:spLocks noGrp="1"/>
          </p:cNvSpPr>
          <p:nvPr>
            <p:ph type="title"/>
          </p:nvPr>
        </p:nvSpPr>
        <p:spPr>
          <a:xfrm>
            <a:off x="436393" y="-47072"/>
            <a:ext cx="8229600" cy="1143000"/>
          </a:xfrm>
        </p:spPr>
        <p:txBody>
          <a:bodyPr>
            <a:normAutofit fontScale="90000"/>
          </a:bodyPr>
          <a:lstStyle/>
          <a:p>
            <a:r>
              <a:rPr lang="en-US" b="1" dirty="0" smtClean="0"/>
              <a:t>How Glyphosate Depletes     Serotonin and Melatonin</a:t>
            </a:r>
            <a:endParaRPr lang="en-US" b="1" dirty="0"/>
          </a:p>
        </p:txBody>
      </p:sp>
      <p:sp>
        <p:nvSpPr>
          <p:cNvPr id="4" name="TextBox 3"/>
          <p:cNvSpPr txBox="1"/>
          <p:nvPr/>
        </p:nvSpPr>
        <p:spPr>
          <a:xfrm>
            <a:off x="581606" y="3985753"/>
            <a:ext cx="1640894" cy="461665"/>
          </a:xfrm>
          <a:prstGeom prst="rect">
            <a:avLst/>
          </a:prstGeom>
          <a:noFill/>
        </p:spPr>
        <p:txBody>
          <a:bodyPr wrap="none" rtlCol="0">
            <a:spAutoFit/>
          </a:bodyPr>
          <a:lstStyle/>
          <a:p>
            <a:r>
              <a:rPr lang="en-US" sz="2400" dirty="0" smtClean="0"/>
              <a:t>Tryptophan</a:t>
            </a:r>
            <a:endParaRPr lang="en-US" sz="2400" dirty="0"/>
          </a:p>
        </p:txBody>
      </p:sp>
      <p:sp>
        <p:nvSpPr>
          <p:cNvPr id="5" name="TextBox 4"/>
          <p:cNvSpPr txBox="1"/>
          <p:nvPr/>
        </p:nvSpPr>
        <p:spPr>
          <a:xfrm>
            <a:off x="679110" y="5059299"/>
            <a:ext cx="1651827" cy="369332"/>
          </a:xfrm>
          <a:prstGeom prst="rect">
            <a:avLst/>
          </a:prstGeom>
          <a:noFill/>
        </p:spPr>
        <p:txBody>
          <a:bodyPr wrap="none" rtlCol="0">
            <a:spAutoFit/>
          </a:bodyPr>
          <a:lstStyle/>
          <a:p>
            <a:r>
              <a:rPr lang="en-US" dirty="0" smtClean="0"/>
              <a:t>Dietary Sources</a:t>
            </a:r>
            <a:endParaRPr lang="en-US" dirty="0"/>
          </a:p>
        </p:txBody>
      </p:sp>
      <p:sp>
        <p:nvSpPr>
          <p:cNvPr id="6" name="TextBox 5"/>
          <p:cNvSpPr txBox="1"/>
          <p:nvPr/>
        </p:nvSpPr>
        <p:spPr>
          <a:xfrm>
            <a:off x="794238" y="2683037"/>
            <a:ext cx="1650999" cy="646331"/>
          </a:xfrm>
          <a:prstGeom prst="rect">
            <a:avLst/>
          </a:prstGeom>
          <a:noFill/>
        </p:spPr>
        <p:txBody>
          <a:bodyPr wrap="square" rtlCol="0">
            <a:spAutoFit/>
          </a:bodyPr>
          <a:lstStyle/>
          <a:p>
            <a:r>
              <a:rPr lang="en-US" dirty="0" smtClean="0"/>
              <a:t>Synthesis by Gut Microbes</a:t>
            </a:r>
            <a:endParaRPr lang="en-US" dirty="0"/>
          </a:p>
        </p:txBody>
      </p:sp>
      <p:grpSp>
        <p:nvGrpSpPr>
          <p:cNvPr id="9" name="Group 8"/>
          <p:cNvGrpSpPr/>
          <p:nvPr/>
        </p:nvGrpSpPr>
        <p:grpSpPr>
          <a:xfrm>
            <a:off x="3021956" y="4699522"/>
            <a:ext cx="2506086" cy="1477328"/>
            <a:chOff x="3021956" y="4684404"/>
            <a:chExt cx="2506086" cy="1477328"/>
          </a:xfrm>
        </p:grpSpPr>
        <p:sp>
          <p:nvSpPr>
            <p:cNvPr id="7" name="TextBox 6"/>
            <p:cNvSpPr txBox="1"/>
            <p:nvPr/>
          </p:nvSpPr>
          <p:spPr>
            <a:xfrm>
              <a:off x="3060700" y="4684404"/>
              <a:ext cx="2467342" cy="1477328"/>
            </a:xfrm>
            <a:prstGeom prst="rect">
              <a:avLst/>
            </a:prstGeom>
            <a:noFill/>
          </p:spPr>
          <p:txBody>
            <a:bodyPr wrap="none" rtlCol="0">
              <a:spAutoFit/>
            </a:bodyPr>
            <a:lstStyle/>
            <a:p>
              <a:r>
                <a:rPr lang="en-US" dirty="0" smtClean="0">
                  <a:sym typeface="Wingdings"/>
                </a:rPr>
                <a:t> </a:t>
              </a:r>
            </a:p>
            <a:p>
              <a:pPr marL="285750" indent="-285750" algn="ctr">
                <a:buFont typeface="Wingdings" charset="0"/>
                <a:buChar char="à"/>
              </a:pPr>
              <a:r>
                <a:rPr lang="en-US" dirty="0">
                  <a:sym typeface="Wingdings"/>
                </a:rPr>
                <a:t> </a:t>
              </a:r>
              <a:r>
                <a:rPr lang="en-US" dirty="0" err="1" smtClean="0">
                  <a:sym typeface="Wingdings"/>
                </a:rPr>
                <a:t>Kynurenine</a:t>
              </a:r>
              <a:r>
                <a:rPr lang="en-US" dirty="0" smtClean="0">
                  <a:sym typeface="Wingdings"/>
                </a:rPr>
                <a:t>  NAD+</a:t>
              </a:r>
            </a:p>
            <a:p>
              <a:pPr marL="285750" indent="-285750" algn="ctr">
                <a:buFont typeface="Wingdings" charset="0"/>
                <a:buChar char="à"/>
              </a:pPr>
              <a:r>
                <a:rPr lang="en-US" dirty="0" smtClean="0">
                  <a:sym typeface="Wingdings"/>
                </a:rPr>
                <a:t> </a:t>
              </a:r>
              <a:r>
                <a:rPr lang="en-US" dirty="0">
                  <a:sym typeface="Wingdings"/>
                </a:rPr>
                <a:t>Metabolized to ATP</a:t>
              </a:r>
            </a:p>
            <a:p>
              <a:pPr algn="ctr"/>
              <a:r>
                <a:rPr lang="en-US" dirty="0">
                  <a:sym typeface="Wingdings"/>
                </a:rPr>
                <a:t> </a:t>
              </a:r>
              <a:r>
                <a:rPr lang="en-US" dirty="0" smtClean="0">
                  <a:sym typeface="Wingdings"/>
                </a:rPr>
                <a:t>              </a:t>
              </a:r>
              <a:r>
                <a:rPr lang="en-US" dirty="0" smtClean="0"/>
                <a:t>(Liver)</a:t>
              </a:r>
            </a:p>
            <a:p>
              <a:pPr algn="ctr"/>
              <a:endParaRPr lang="en-US" dirty="0"/>
            </a:p>
          </p:txBody>
        </p:sp>
        <p:sp>
          <p:nvSpPr>
            <p:cNvPr id="8" name="TextBox 7"/>
            <p:cNvSpPr txBox="1"/>
            <p:nvPr/>
          </p:nvSpPr>
          <p:spPr>
            <a:xfrm>
              <a:off x="3021956" y="4705627"/>
              <a:ext cx="546744" cy="338554"/>
            </a:xfrm>
            <a:prstGeom prst="rect">
              <a:avLst/>
            </a:prstGeom>
            <a:noFill/>
          </p:spPr>
          <p:txBody>
            <a:bodyPr wrap="none" rtlCol="0">
              <a:spAutoFit/>
            </a:bodyPr>
            <a:lstStyle/>
            <a:p>
              <a:r>
                <a:rPr lang="en-US" sz="1600" dirty="0" smtClean="0"/>
                <a:t>TDO</a:t>
              </a:r>
              <a:endParaRPr lang="en-US" sz="1600" dirty="0"/>
            </a:p>
          </p:txBody>
        </p:sp>
      </p:grpSp>
      <p:grpSp>
        <p:nvGrpSpPr>
          <p:cNvPr id="12" name="Group 11"/>
          <p:cNvGrpSpPr/>
          <p:nvPr/>
        </p:nvGrpSpPr>
        <p:grpSpPr>
          <a:xfrm>
            <a:off x="2622228" y="2493762"/>
            <a:ext cx="1707827" cy="821681"/>
            <a:chOff x="2965128" y="2498684"/>
            <a:chExt cx="1707827" cy="821681"/>
          </a:xfrm>
        </p:grpSpPr>
        <p:sp>
          <p:nvSpPr>
            <p:cNvPr id="10" name="TextBox 9"/>
            <p:cNvSpPr txBox="1"/>
            <p:nvPr/>
          </p:nvSpPr>
          <p:spPr>
            <a:xfrm>
              <a:off x="3021956" y="2674034"/>
              <a:ext cx="1650999" cy="646331"/>
            </a:xfrm>
            <a:prstGeom prst="rect">
              <a:avLst/>
            </a:prstGeom>
            <a:noFill/>
          </p:spPr>
          <p:txBody>
            <a:bodyPr wrap="square" rtlCol="0">
              <a:spAutoFit/>
            </a:bodyPr>
            <a:lstStyle/>
            <a:p>
              <a:pPr marL="285750" indent="-285750">
                <a:buFont typeface="Wingdings" charset="0"/>
                <a:buChar char="à"/>
              </a:pPr>
              <a:r>
                <a:rPr lang="en-US" dirty="0" err="1" smtClean="0">
                  <a:sym typeface="Wingdings"/>
                </a:rPr>
                <a:t>Kynurenine</a:t>
              </a:r>
              <a:r>
                <a:rPr lang="en-US" dirty="0" smtClean="0">
                  <a:sym typeface="Wingdings"/>
                </a:rPr>
                <a:t> </a:t>
              </a:r>
            </a:p>
            <a:p>
              <a:r>
                <a:rPr lang="en-US" dirty="0" smtClean="0">
                  <a:sym typeface="Wingdings"/>
                </a:rPr>
                <a:t>(Macrophages)</a:t>
              </a:r>
              <a:endParaRPr lang="en-US" dirty="0"/>
            </a:p>
          </p:txBody>
        </p:sp>
        <p:sp>
          <p:nvSpPr>
            <p:cNvPr id="11" name="TextBox 10"/>
            <p:cNvSpPr txBox="1"/>
            <p:nvPr/>
          </p:nvSpPr>
          <p:spPr>
            <a:xfrm>
              <a:off x="2965128" y="2498684"/>
              <a:ext cx="498454" cy="338554"/>
            </a:xfrm>
            <a:prstGeom prst="rect">
              <a:avLst/>
            </a:prstGeom>
            <a:noFill/>
          </p:spPr>
          <p:txBody>
            <a:bodyPr wrap="none" rtlCol="0">
              <a:spAutoFit/>
            </a:bodyPr>
            <a:lstStyle/>
            <a:p>
              <a:r>
                <a:rPr lang="en-US" sz="1600" dirty="0"/>
                <a:t>I</a:t>
              </a:r>
              <a:r>
                <a:rPr lang="en-US" sz="1600" dirty="0" smtClean="0"/>
                <a:t>DO</a:t>
              </a:r>
              <a:endParaRPr lang="en-US" sz="1600" dirty="0"/>
            </a:p>
          </p:txBody>
        </p:sp>
      </p:grpSp>
      <p:grpSp>
        <p:nvGrpSpPr>
          <p:cNvPr id="13" name="Group 12"/>
          <p:cNvGrpSpPr/>
          <p:nvPr/>
        </p:nvGrpSpPr>
        <p:grpSpPr>
          <a:xfrm>
            <a:off x="4486937" y="2468450"/>
            <a:ext cx="1931044" cy="1126305"/>
            <a:chOff x="2965128" y="2498684"/>
            <a:chExt cx="1707827" cy="973013"/>
          </a:xfrm>
        </p:grpSpPr>
        <p:sp>
          <p:nvSpPr>
            <p:cNvPr id="14" name="TextBox 13"/>
            <p:cNvSpPr txBox="1"/>
            <p:nvPr/>
          </p:nvSpPr>
          <p:spPr>
            <a:xfrm>
              <a:off x="3021956" y="2674034"/>
              <a:ext cx="1650999" cy="797663"/>
            </a:xfrm>
            <a:prstGeom prst="rect">
              <a:avLst/>
            </a:prstGeom>
            <a:noFill/>
          </p:spPr>
          <p:txBody>
            <a:bodyPr wrap="square" rtlCol="0">
              <a:spAutoFit/>
            </a:bodyPr>
            <a:lstStyle/>
            <a:p>
              <a:pPr marL="285750" indent="-285750">
                <a:buFont typeface="Wingdings" charset="0"/>
                <a:buChar char="à"/>
              </a:pPr>
              <a:r>
                <a:rPr lang="en-US" dirty="0" err="1" smtClean="0">
                  <a:sym typeface="Wingdings"/>
                </a:rPr>
                <a:t>Kynurenine</a:t>
              </a:r>
              <a:r>
                <a:rPr lang="en-US" dirty="0" smtClean="0">
                  <a:sym typeface="Wingdings"/>
                </a:rPr>
                <a:t> </a:t>
              </a:r>
            </a:p>
            <a:p>
              <a:r>
                <a:rPr lang="en-US" dirty="0" smtClean="0">
                  <a:sym typeface="Wingdings"/>
                </a:rPr>
                <a:t>(Endothelial Wall)</a:t>
              </a:r>
              <a:endParaRPr lang="en-US" dirty="0"/>
            </a:p>
          </p:txBody>
        </p:sp>
        <p:sp>
          <p:nvSpPr>
            <p:cNvPr id="15" name="TextBox 14"/>
            <p:cNvSpPr txBox="1"/>
            <p:nvPr/>
          </p:nvSpPr>
          <p:spPr>
            <a:xfrm>
              <a:off x="2965128" y="2498684"/>
              <a:ext cx="498454" cy="338554"/>
            </a:xfrm>
            <a:prstGeom prst="rect">
              <a:avLst/>
            </a:prstGeom>
            <a:noFill/>
          </p:spPr>
          <p:txBody>
            <a:bodyPr wrap="none" rtlCol="0">
              <a:spAutoFit/>
            </a:bodyPr>
            <a:lstStyle/>
            <a:p>
              <a:r>
                <a:rPr lang="en-US" sz="1600" dirty="0"/>
                <a:t>I</a:t>
              </a:r>
              <a:r>
                <a:rPr lang="en-US" sz="1600" dirty="0" smtClean="0"/>
                <a:t>DO</a:t>
              </a:r>
              <a:endParaRPr lang="en-US" sz="1600" dirty="0"/>
            </a:p>
          </p:txBody>
        </p:sp>
      </p:grpSp>
      <p:sp>
        <p:nvSpPr>
          <p:cNvPr id="17" name="TextBox 16"/>
          <p:cNvSpPr txBox="1"/>
          <p:nvPr/>
        </p:nvSpPr>
        <p:spPr>
          <a:xfrm>
            <a:off x="6502401" y="5532800"/>
            <a:ext cx="2616199" cy="646331"/>
          </a:xfrm>
          <a:prstGeom prst="rect">
            <a:avLst/>
          </a:prstGeom>
          <a:noFill/>
        </p:spPr>
        <p:txBody>
          <a:bodyPr wrap="square" rtlCol="0">
            <a:spAutoFit/>
          </a:bodyPr>
          <a:lstStyle/>
          <a:p>
            <a:pPr marL="285750" indent="-285750" algn="ctr">
              <a:buFont typeface="Wingdings" charset="0"/>
              <a:buChar char="à"/>
            </a:pPr>
            <a:r>
              <a:rPr lang="en-US" dirty="0" smtClean="0">
                <a:sym typeface="Wingdings"/>
              </a:rPr>
              <a:t>Serotonin melatonin   (Brain)</a:t>
            </a:r>
          </a:p>
        </p:txBody>
      </p:sp>
      <p:sp>
        <p:nvSpPr>
          <p:cNvPr id="19" name="TextBox 18"/>
          <p:cNvSpPr txBox="1"/>
          <p:nvPr/>
        </p:nvSpPr>
        <p:spPr>
          <a:xfrm>
            <a:off x="6184901" y="2683037"/>
            <a:ext cx="2616199" cy="646331"/>
          </a:xfrm>
          <a:prstGeom prst="rect">
            <a:avLst/>
          </a:prstGeom>
          <a:noFill/>
        </p:spPr>
        <p:txBody>
          <a:bodyPr wrap="square" rtlCol="0">
            <a:spAutoFit/>
          </a:bodyPr>
          <a:lstStyle/>
          <a:p>
            <a:pPr marL="285750" indent="-285750" algn="ctr">
              <a:buFont typeface="Wingdings" charset="0"/>
              <a:buChar char="à"/>
            </a:pPr>
            <a:r>
              <a:rPr lang="en-US" dirty="0" smtClean="0">
                <a:sym typeface="Wingdings"/>
              </a:rPr>
              <a:t>Protein Synthesis</a:t>
            </a:r>
          </a:p>
          <a:p>
            <a:pPr algn="ctr"/>
            <a:r>
              <a:rPr lang="en-US" smtClean="0">
                <a:sym typeface="Wingdings"/>
              </a:rPr>
              <a:t>(Tissues</a:t>
            </a:r>
            <a:r>
              <a:rPr lang="en-US" dirty="0" smtClean="0">
                <a:sym typeface="Wingdings"/>
              </a:rPr>
              <a:t>)</a:t>
            </a:r>
          </a:p>
        </p:txBody>
      </p:sp>
      <p:sp>
        <p:nvSpPr>
          <p:cNvPr id="20" name="Bent-Up Arrow 19"/>
          <p:cNvSpPr/>
          <p:nvPr/>
        </p:nvSpPr>
        <p:spPr>
          <a:xfrm>
            <a:off x="2222500" y="3505855"/>
            <a:ext cx="1206500" cy="667435"/>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Bent-Up Arrow 21"/>
          <p:cNvSpPr/>
          <p:nvPr/>
        </p:nvSpPr>
        <p:spPr>
          <a:xfrm>
            <a:off x="4406255" y="3494749"/>
            <a:ext cx="1206500" cy="667435"/>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Bent-Up Arrow 22"/>
          <p:cNvSpPr/>
          <p:nvPr/>
        </p:nvSpPr>
        <p:spPr>
          <a:xfrm>
            <a:off x="6502401" y="3505855"/>
            <a:ext cx="1206500" cy="667435"/>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Bent-Up Arrow 23"/>
          <p:cNvSpPr/>
          <p:nvPr/>
        </p:nvSpPr>
        <p:spPr>
          <a:xfrm flipV="1">
            <a:off x="7670799" y="4447418"/>
            <a:ext cx="177801" cy="1110782"/>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2184400" y="4345818"/>
            <a:ext cx="1206500" cy="2413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390256" y="4396618"/>
            <a:ext cx="2137786"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528042" y="4422018"/>
            <a:ext cx="2137786" cy="76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Down Arrow 28"/>
          <p:cNvSpPr/>
          <p:nvPr/>
        </p:nvSpPr>
        <p:spPr>
          <a:xfrm>
            <a:off x="1308100" y="3515733"/>
            <a:ext cx="228600" cy="50571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Down Arrow 29"/>
          <p:cNvSpPr/>
          <p:nvPr/>
        </p:nvSpPr>
        <p:spPr>
          <a:xfrm flipV="1">
            <a:off x="1282700" y="4472818"/>
            <a:ext cx="228600" cy="50571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3" name="Group 32"/>
          <p:cNvGrpSpPr/>
          <p:nvPr/>
        </p:nvGrpSpPr>
        <p:grpSpPr>
          <a:xfrm>
            <a:off x="1197219" y="2366850"/>
            <a:ext cx="450362" cy="400110"/>
            <a:chOff x="794238" y="1981200"/>
            <a:chExt cx="450362" cy="400110"/>
          </a:xfrm>
        </p:grpSpPr>
        <p:sp>
          <p:nvSpPr>
            <p:cNvPr id="18" name="TextBox 17"/>
            <p:cNvSpPr txBox="1"/>
            <p:nvPr/>
          </p:nvSpPr>
          <p:spPr>
            <a:xfrm>
              <a:off x="794238" y="1981200"/>
              <a:ext cx="346469" cy="400110"/>
            </a:xfrm>
            <a:prstGeom prst="rect">
              <a:avLst/>
            </a:prstGeom>
            <a:noFill/>
          </p:spPr>
          <p:txBody>
            <a:bodyPr wrap="none" rtlCol="0">
              <a:spAutoFit/>
            </a:bodyPr>
            <a:lstStyle/>
            <a:p>
              <a:r>
                <a:rPr lang="en-US" sz="2000" dirty="0" smtClean="0"/>
                <a:t>G</a:t>
              </a:r>
              <a:r>
                <a:rPr lang="en-US" dirty="0" smtClean="0"/>
                <a:t> </a:t>
              </a:r>
              <a:endParaRPr lang="en-US" dirty="0"/>
            </a:p>
          </p:txBody>
        </p:sp>
        <p:sp>
          <p:nvSpPr>
            <p:cNvPr id="21" name="Down Arrow 20"/>
            <p:cNvSpPr/>
            <p:nvPr/>
          </p:nvSpPr>
          <p:spPr>
            <a:xfrm>
              <a:off x="1061027" y="2082800"/>
              <a:ext cx="183573" cy="268932"/>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3143244" y="2293707"/>
            <a:ext cx="450362" cy="400110"/>
            <a:chOff x="1708638" y="1930400"/>
            <a:chExt cx="450362" cy="400110"/>
          </a:xfrm>
        </p:grpSpPr>
        <p:sp>
          <p:nvSpPr>
            <p:cNvPr id="31" name="TextBox 30"/>
            <p:cNvSpPr txBox="1"/>
            <p:nvPr/>
          </p:nvSpPr>
          <p:spPr>
            <a:xfrm>
              <a:off x="1708638" y="1930400"/>
              <a:ext cx="346469" cy="400110"/>
            </a:xfrm>
            <a:prstGeom prst="rect">
              <a:avLst/>
            </a:prstGeom>
            <a:noFill/>
          </p:spPr>
          <p:txBody>
            <a:bodyPr wrap="none" rtlCol="0">
              <a:spAutoFit/>
            </a:bodyPr>
            <a:lstStyle/>
            <a:p>
              <a:r>
                <a:rPr lang="en-US" sz="2000" dirty="0" smtClean="0"/>
                <a:t>G</a:t>
              </a:r>
              <a:r>
                <a:rPr lang="en-US" dirty="0" smtClean="0"/>
                <a:t> </a:t>
              </a:r>
              <a:endParaRPr lang="en-US" dirty="0"/>
            </a:p>
          </p:txBody>
        </p:sp>
        <p:sp>
          <p:nvSpPr>
            <p:cNvPr id="32" name="Down Arrow 31"/>
            <p:cNvSpPr/>
            <p:nvPr/>
          </p:nvSpPr>
          <p:spPr>
            <a:xfrm flipV="1">
              <a:off x="1975427" y="2032000"/>
              <a:ext cx="183573" cy="268932"/>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5091504" y="2322340"/>
            <a:ext cx="450362" cy="400110"/>
            <a:chOff x="1708638" y="1930400"/>
            <a:chExt cx="450362" cy="400110"/>
          </a:xfrm>
        </p:grpSpPr>
        <p:sp>
          <p:nvSpPr>
            <p:cNvPr id="35" name="TextBox 34"/>
            <p:cNvSpPr txBox="1"/>
            <p:nvPr/>
          </p:nvSpPr>
          <p:spPr>
            <a:xfrm>
              <a:off x="1708638" y="1930400"/>
              <a:ext cx="346469" cy="400110"/>
            </a:xfrm>
            <a:prstGeom prst="rect">
              <a:avLst/>
            </a:prstGeom>
            <a:noFill/>
          </p:spPr>
          <p:txBody>
            <a:bodyPr wrap="none" rtlCol="0">
              <a:spAutoFit/>
            </a:bodyPr>
            <a:lstStyle/>
            <a:p>
              <a:r>
                <a:rPr lang="en-US" sz="2000" dirty="0" smtClean="0"/>
                <a:t>G</a:t>
              </a:r>
              <a:r>
                <a:rPr lang="en-US" dirty="0" smtClean="0"/>
                <a:t> </a:t>
              </a:r>
              <a:endParaRPr lang="en-US" dirty="0"/>
            </a:p>
          </p:txBody>
        </p:sp>
        <p:sp>
          <p:nvSpPr>
            <p:cNvPr id="36" name="Down Arrow 35"/>
            <p:cNvSpPr/>
            <p:nvPr/>
          </p:nvSpPr>
          <p:spPr>
            <a:xfrm flipV="1">
              <a:off x="1975427" y="2032000"/>
              <a:ext cx="183573" cy="268932"/>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1131365" y="5320045"/>
            <a:ext cx="450362" cy="400110"/>
            <a:chOff x="794238" y="1981200"/>
            <a:chExt cx="450362" cy="400110"/>
          </a:xfrm>
        </p:grpSpPr>
        <p:sp>
          <p:nvSpPr>
            <p:cNvPr id="38" name="TextBox 37"/>
            <p:cNvSpPr txBox="1"/>
            <p:nvPr/>
          </p:nvSpPr>
          <p:spPr>
            <a:xfrm>
              <a:off x="794238" y="1981200"/>
              <a:ext cx="346469" cy="400110"/>
            </a:xfrm>
            <a:prstGeom prst="rect">
              <a:avLst/>
            </a:prstGeom>
            <a:noFill/>
          </p:spPr>
          <p:txBody>
            <a:bodyPr wrap="none" rtlCol="0">
              <a:spAutoFit/>
            </a:bodyPr>
            <a:lstStyle/>
            <a:p>
              <a:r>
                <a:rPr lang="en-US" sz="2000" dirty="0" smtClean="0"/>
                <a:t>G</a:t>
              </a:r>
              <a:r>
                <a:rPr lang="en-US" dirty="0" smtClean="0"/>
                <a:t> </a:t>
              </a:r>
              <a:endParaRPr lang="en-US" dirty="0"/>
            </a:p>
          </p:txBody>
        </p:sp>
        <p:sp>
          <p:nvSpPr>
            <p:cNvPr id="39" name="Down Arrow 38"/>
            <p:cNvSpPr/>
            <p:nvPr/>
          </p:nvSpPr>
          <p:spPr>
            <a:xfrm>
              <a:off x="1061027" y="2082800"/>
              <a:ext cx="183573" cy="268932"/>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7662735" y="6149553"/>
            <a:ext cx="450362" cy="400110"/>
            <a:chOff x="794238" y="1981200"/>
            <a:chExt cx="450362" cy="400110"/>
          </a:xfrm>
        </p:grpSpPr>
        <p:sp>
          <p:nvSpPr>
            <p:cNvPr id="41" name="TextBox 40"/>
            <p:cNvSpPr txBox="1"/>
            <p:nvPr/>
          </p:nvSpPr>
          <p:spPr>
            <a:xfrm>
              <a:off x="794238" y="1981200"/>
              <a:ext cx="346469" cy="400110"/>
            </a:xfrm>
            <a:prstGeom prst="rect">
              <a:avLst/>
            </a:prstGeom>
            <a:noFill/>
          </p:spPr>
          <p:txBody>
            <a:bodyPr wrap="none" rtlCol="0">
              <a:spAutoFit/>
            </a:bodyPr>
            <a:lstStyle/>
            <a:p>
              <a:r>
                <a:rPr lang="en-US" sz="2000" dirty="0" smtClean="0"/>
                <a:t>G</a:t>
              </a:r>
              <a:r>
                <a:rPr lang="en-US" dirty="0" smtClean="0"/>
                <a:t> </a:t>
              </a:r>
              <a:endParaRPr lang="en-US" dirty="0"/>
            </a:p>
          </p:txBody>
        </p:sp>
        <p:sp>
          <p:nvSpPr>
            <p:cNvPr id="42" name="Down Arrow 41"/>
            <p:cNvSpPr/>
            <p:nvPr/>
          </p:nvSpPr>
          <p:spPr>
            <a:xfrm>
              <a:off x="1061027" y="2082800"/>
              <a:ext cx="183573" cy="268932"/>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TextBox 15"/>
          <p:cNvSpPr txBox="1"/>
          <p:nvPr/>
        </p:nvSpPr>
        <p:spPr>
          <a:xfrm>
            <a:off x="101444" y="6488668"/>
            <a:ext cx="9075208" cy="369332"/>
          </a:xfrm>
          <a:prstGeom prst="rect">
            <a:avLst/>
          </a:prstGeom>
          <a:noFill/>
        </p:spPr>
        <p:txBody>
          <a:bodyPr wrap="none" rtlCol="0">
            <a:spAutoFit/>
          </a:bodyPr>
          <a:lstStyle/>
          <a:p>
            <a:r>
              <a:rPr lang="en-US" dirty="0">
                <a:solidFill>
                  <a:srgbClr val="FF0000"/>
                </a:solidFill>
              </a:rPr>
              <a:t>*</a:t>
            </a:r>
            <a:r>
              <a:rPr lang="en-US" dirty="0"/>
              <a:t>S.L. Connors et al., Plasma Serotonin in Autism. Pediatric Neurology 35(3), Sep 2006, 182-186.</a:t>
            </a:r>
          </a:p>
        </p:txBody>
      </p:sp>
    </p:spTree>
    <p:extLst>
      <p:ext uri="{BB962C8B-B14F-4D97-AF65-F5344CB8AC3E}">
        <p14:creationId xmlns:p14="http://schemas.microsoft.com/office/powerpoint/2010/main" val="35259938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93" y="-47072"/>
            <a:ext cx="8229600" cy="1143000"/>
          </a:xfrm>
        </p:spPr>
        <p:txBody>
          <a:bodyPr>
            <a:normAutofit fontScale="90000"/>
          </a:bodyPr>
          <a:lstStyle/>
          <a:p>
            <a:r>
              <a:rPr lang="en-US" b="1" dirty="0" smtClean="0"/>
              <a:t>How Glyphosate Depletes     Serotonin and Melatonin</a:t>
            </a:r>
            <a:endParaRPr lang="en-US" b="1" dirty="0"/>
          </a:p>
        </p:txBody>
      </p:sp>
      <p:sp>
        <p:nvSpPr>
          <p:cNvPr id="4" name="TextBox 3"/>
          <p:cNvSpPr txBox="1"/>
          <p:nvPr/>
        </p:nvSpPr>
        <p:spPr>
          <a:xfrm>
            <a:off x="581606" y="3985753"/>
            <a:ext cx="1640894" cy="461665"/>
          </a:xfrm>
          <a:prstGeom prst="rect">
            <a:avLst/>
          </a:prstGeom>
          <a:noFill/>
        </p:spPr>
        <p:txBody>
          <a:bodyPr wrap="none" rtlCol="0">
            <a:spAutoFit/>
          </a:bodyPr>
          <a:lstStyle/>
          <a:p>
            <a:r>
              <a:rPr lang="en-US" sz="2400" dirty="0" smtClean="0"/>
              <a:t>Tryptophan</a:t>
            </a:r>
            <a:endParaRPr lang="en-US" sz="2400" dirty="0"/>
          </a:p>
        </p:txBody>
      </p:sp>
      <p:sp>
        <p:nvSpPr>
          <p:cNvPr id="5" name="TextBox 4"/>
          <p:cNvSpPr txBox="1"/>
          <p:nvPr/>
        </p:nvSpPr>
        <p:spPr>
          <a:xfrm>
            <a:off x="679110" y="5059299"/>
            <a:ext cx="1651827" cy="369332"/>
          </a:xfrm>
          <a:prstGeom prst="rect">
            <a:avLst/>
          </a:prstGeom>
          <a:noFill/>
        </p:spPr>
        <p:txBody>
          <a:bodyPr wrap="none" rtlCol="0">
            <a:spAutoFit/>
          </a:bodyPr>
          <a:lstStyle/>
          <a:p>
            <a:r>
              <a:rPr lang="en-US" dirty="0" smtClean="0"/>
              <a:t>Dietary Sources</a:t>
            </a:r>
            <a:endParaRPr lang="en-US" dirty="0"/>
          </a:p>
        </p:txBody>
      </p:sp>
      <p:sp>
        <p:nvSpPr>
          <p:cNvPr id="6" name="TextBox 5"/>
          <p:cNvSpPr txBox="1"/>
          <p:nvPr/>
        </p:nvSpPr>
        <p:spPr>
          <a:xfrm>
            <a:off x="794238" y="2683037"/>
            <a:ext cx="1650999" cy="646331"/>
          </a:xfrm>
          <a:prstGeom prst="rect">
            <a:avLst/>
          </a:prstGeom>
          <a:noFill/>
        </p:spPr>
        <p:txBody>
          <a:bodyPr wrap="square" rtlCol="0">
            <a:spAutoFit/>
          </a:bodyPr>
          <a:lstStyle/>
          <a:p>
            <a:r>
              <a:rPr lang="en-US" dirty="0" smtClean="0"/>
              <a:t>Synthesis by Gut Microbes</a:t>
            </a:r>
            <a:endParaRPr lang="en-US" dirty="0"/>
          </a:p>
        </p:txBody>
      </p:sp>
      <p:grpSp>
        <p:nvGrpSpPr>
          <p:cNvPr id="9" name="Group 8"/>
          <p:cNvGrpSpPr/>
          <p:nvPr/>
        </p:nvGrpSpPr>
        <p:grpSpPr>
          <a:xfrm>
            <a:off x="3021956" y="4699522"/>
            <a:ext cx="2506086" cy="1477328"/>
            <a:chOff x="3021956" y="4684404"/>
            <a:chExt cx="2506086" cy="1477328"/>
          </a:xfrm>
        </p:grpSpPr>
        <p:sp>
          <p:nvSpPr>
            <p:cNvPr id="7" name="TextBox 6"/>
            <p:cNvSpPr txBox="1"/>
            <p:nvPr/>
          </p:nvSpPr>
          <p:spPr>
            <a:xfrm>
              <a:off x="3060700" y="4684404"/>
              <a:ext cx="2467342" cy="1477328"/>
            </a:xfrm>
            <a:prstGeom prst="rect">
              <a:avLst/>
            </a:prstGeom>
            <a:noFill/>
          </p:spPr>
          <p:txBody>
            <a:bodyPr wrap="none" rtlCol="0">
              <a:spAutoFit/>
            </a:bodyPr>
            <a:lstStyle/>
            <a:p>
              <a:r>
                <a:rPr lang="en-US" dirty="0" smtClean="0">
                  <a:sym typeface="Wingdings"/>
                </a:rPr>
                <a:t> </a:t>
              </a:r>
            </a:p>
            <a:p>
              <a:pPr marL="285750" indent="-285750" algn="ctr">
                <a:buFont typeface="Wingdings" charset="0"/>
                <a:buChar char="à"/>
              </a:pPr>
              <a:r>
                <a:rPr lang="en-US" dirty="0">
                  <a:sym typeface="Wingdings"/>
                </a:rPr>
                <a:t> </a:t>
              </a:r>
              <a:r>
                <a:rPr lang="en-US" dirty="0" err="1" smtClean="0">
                  <a:sym typeface="Wingdings"/>
                </a:rPr>
                <a:t>Kynurenine</a:t>
              </a:r>
              <a:r>
                <a:rPr lang="en-US" dirty="0" smtClean="0">
                  <a:sym typeface="Wingdings"/>
                </a:rPr>
                <a:t>  NAD+</a:t>
              </a:r>
            </a:p>
            <a:p>
              <a:pPr marL="285750" indent="-285750" algn="ctr">
                <a:buFont typeface="Wingdings" charset="0"/>
                <a:buChar char="à"/>
              </a:pPr>
              <a:r>
                <a:rPr lang="en-US" dirty="0" smtClean="0">
                  <a:sym typeface="Wingdings"/>
                </a:rPr>
                <a:t> </a:t>
              </a:r>
              <a:r>
                <a:rPr lang="en-US" dirty="0">
                  <a:sym typeface="Wingdings"/>
                </a:rPr>
                <a:t>Metabolized to ATP</a:t>
              </a:r>
            </a:p>
            <a:p>
              <a:pPr algn="ctr"/>
              <a:r>
                <a:rPr lang="en-US" dirty="0">
                  <a:sym typeface="Wingdings"/>
                </a:rPr>
                <a:t> </a:t>
              </a:r>
              <a:r>
                <a:rPr lang="en-US" dirty="0" smtClean="0">
                  <a:sym typeface="Wingdings"/>
                </a:rPr>
                <a:t>              </a:t>
              </a:r>
              <a:r>
                <a:rPr lang="en-US" dirty="0" smtClean="0"/>
                <a:t>(Liver)</a:t>
              </a:r>
            </a:p>
            <a:p>
              <a:pPr algn="ctr"/>
              <a:endParaRPr lang="en-US" dirty="0"/>
            </a:p>
          </p:txBody>
        </p:sp>
        <p:sp>
          <p:nvSpPr>
            <p:cNvPr id="8" name="TextBox 7"/>
            <p:cNvSpPr txBox="1"/>
            <p:nvPr/>
          </p:nvSpPr>
          <p:spPr>
            <a:xfrm>
              <a:off x="3021956" y="4705627"/>
              <a:ext cx="546744" cy="338554"/>
            </a:xfrm>
            <a:prstGeom prst="rect">
              <a:avLst/>
            </a:prstGeom>
            <a:noFill/>
          </p:spPr>
          <p:txBody>
            <a:bodyPr wrap="none" rtlCol="0">
              <a:spAutoFit/>
            </a:bodyPr>
            <a:lstStyle/>
            <a:p>
              <a:r>
                <a:rPr lang="en-US" sz="1600" dirty="0" smtClean="0"/>
                <a:t>TDO</a:t>
              </a:r>
              <a:endParaRPr lang="en-US" sz="1600" dirty="0"/>
            </a:p>
          </p:txBody>
        </p:sp>
      </p:grpSp>
      <p:grpSp>
        <p:nvGrpSpPr>
          <p:cNvPr id="12" name="Group 11"/>
          <p:cNvGrpSpPr/>
          <p:nvPr/>
        </p:nvGrpSpPr>
        <p:grpSpPr>
          <a:xfrm>
            <a:off x="2622228" y="2493762"/>
            <a:ext cx="1707827" cy="821681"/>
            <a:chOff x="2965128" y="2498684"/>
            <a:chExt cx="1707827" cy="821681"/>
          </a:xfrm>
        </p:grpSpPr>
        <p:sp>
          <p:nvSpPr>
            <p:cNvPr id="10" name="TextBox 9"/>
            <p:cNvSpPr txBox="1"/>
            <p:nvPr/>
          </p:nvSpPr>
          <p:spPr>
            <a:xfrm>
              <a:off x="3021956" y="2674034"/>
              <a:ext cx="1650999" cy="646331"/>
            </a:xfrm>
            <a:prstGeom prst="rect">
              <a:avLst/>
            </a:prstGeom>
            <a:noFill/>
          </p:spPr>
          <p:txBody>
            <a:bodyPr wrap="square" rtlCol="0">
              <a:spAutoFit/>
            </a:bodyPr>
            <a:lstStyle/>
            <a:p>
              <a:pPr marL="285750" indent="-285750">
                <a:buFont typeface="Wingdings" charset="0"/>
                <a:buChar char="à"/>
              </a:pPr>
              <a:r>
                <a:rPr lang="en-US" dirty="0" err="1" smtClean="0">
                  <a:sym typeface="Wingdings"/>
                </a:rPr>
                <a:t>Kynurenine</a:t>
              </a:r>
              <a:r>
                <a:rPr lang="en-US" dirty="0" smtClean="0">
                  <a:sym typeface="Wingdings"/>
                </a:rPr>
                <a:t> </a:t>
              </a:r>
            </a:p>
            <a:p>
              <a:r>
                <a:rPr lang="en-US" dirty="0" smtClean="0">
                  <a:sym typeface="Wingdings"/>
                </a:rPr>
                <a:t>(Macrophages)</a:t>
              </a:r>
              <a:endParaRPr lang="en-US" dirty="0"/>
            </a:p>
          </p:txBody>
        </p:sp>
        <p:sp>
          <p:nvSpPr>
            <p:cNvPr id="11" name="TextBox 10"/>
            <p:cNvSpPr txBox="1"/>
            <p:nvPr/>
          </p:nvSpPr>
          <p:spPr>
            <a:xfrm>
              <a:off x="2965128" y="2498684"/>
              <a:ext cx="498454" cy="338554"/>
            </a:xfrm>
            <a:prstGeom prst="rect">
              <a:avLst/>
            </a:prstGeom>
            <a:noFill/>
          </p:spPr>
          <p:txBody>
            <a:bodyPr wrap="none" rtlCol="0">
              <a:spAutoFit/>
            </a:bodyPr>
            <a:lstStyle/>
            <a:p>
              <a:r>
                <a:rPr lang="en-US" sz="1600" dirty="0"/>
                <a:t>I</a:t>
              </a:r>
              <a:r>
                <a:rPr lang="en-US" sz="1600" dirty="0" smtClean="0"/>
                <a:t>DO</a:t>
              </a:r>
              <a:endParaRPr lang="en-US" sz="1600" dirty="0"/>
            </a:p>
          </p:txBody>
        </p:sp>
      </p:grpSp>
      <p:grpSp>
        <p:nvGrpSpPr>
          <p:cNvPr id="13" name="Group 12"/>
          <p:cNvGrpSpPr/>
          <p:nvPr/>
        </p:nvGrpSpPr>
        <p:grpSpPr>
          <a:xfrm>
            <a:off x="4486937" y="2468450"/>
            <a:ext cx="1931044" cy="1126305"/>
            <a:chOff x="2965128" y="2498684"/>
            <a:chExt cx="1707827" cy="973013"/>
          </a:xfrm>
        </p:grpSpPr>
        <p:sp>
          <p:nvSpPr>
            <p:cNvPr id="14" name="TextBox 13"/>
            <p:cNvSpPr txBox="1"/>
            <p:nvPr/>
          </p:nvSpPr>
          <p:spPr>
            <a:xfrm>
              <a:off x="3021956" y="2674034"/>
              <a:ext cx="1650999" cy="797663"/>
            </a:xfrm>
            <a:prstGeom prst="rect">
              <a:avLst/>
            </a:prstGeom>
            <a:noFill/>
          </p:spPr>
          <p:txBody>
            <a:bodyPr wrap="square" rtlCol="0">
              <a:spAutoFit/>
            </a:bodyPr>
            <a:lstStyle/>
            <a:p>
              <a:pPr marL="285750" indent="-285750">
                <a:buFont typeface="Wingdings" charset="0"/>
                <a:buChar char="à"/>
              </a:pPr>
              <a:r>
                <a:rPr lang="en-US" dirty="0" err="1" smtClean="0">
                  <a:sym typeface="Wingdings"/>
                </a:rPr>
                <a:t>Kynurenine</a:t>
              </a:r>
              <a:r>
                <a:rPr lang="en-US" dirty="0" smtClean="0">
                  <a:sym typeface="Wingdings"/>
                </a:rPr>
                <a:t> </a:t>
              </a:r>
            </a:p>
            <a:p>
              <a:r>
                <a:rPr lang="en-US" dirty="0" smtClean="0">
                  <a:sym typeface="Wingdings"/>
                </a:rPr>
                <a:t>(Endothelial Wall)</a:t>
              </a:r>
              <a:endParaRPr lang="en-US" dirty="0"/>
            </a:p>
          </p:txBody>
        </p:sp>
        <p:sp>
          <p:nvSpPr>
            <p:cNvPr id="15" name="TextBox 14"/>
            <p:cNvSpPr txBox="1"/>
            <p:nvPr/>
          </p:nvSpPr>
          <p:spPr>
            <a:xfrm>
              <a:off x="2965128" y="2498684"/>
              <a:ext cx="498454" cy="338554"/>
            </a:xfrm>
            <a:prstGeom prst="rect">
              <a:avLst/>
            </a:prstGeom>
            <a:noFill/>
          </p:spPr>
          <p:txBody>
            <a:bodyPr wrap="none" rtlCol="0">
              <a:spAutoFit/>
            </a:bodyPr>
            <a:lstStyle/>
            <a:p>
              <a:r>
                <a:rPr lang="en-US" sz="1600" dirty="0"/>
                <a:t>I</a:t>
              </a:r>
              <a:r>
                <a:rPr lang="en-US" sz="1600" dirty="0" smtClean="0"/>
                <a:t>DO</a:t>
              </a:r>
              <a:endParaRPr lang="en-US" sz="1600" dirty="0"/>
            </a:p>
          </p:txBody>
        </p:sp>
      </p:grpSp>
      <p:sp>
        <p:nvSpPr>
          <p:cNvPr id="17" name="TextBox 16"/>
          <p:cNvSpPr txBox="1"/>
          <p:nvPr/>
        </p:nvSpPr>
        <p:spPr>
          <a:xfrm>
            <a:off x="6502401" y="5532800"/>
            <a:ext cx="2616199" cy="646331"/>
          </a:xfrm>
          <a:prstGeom prst="rect">
            <a:avLst/>
          </a:prstGeom>
          <a:noFill/>
        </p:spPr>
        <p:txBody>
          <a:bodyPr wrap="square" rtlCol="0">
            <a:spAutoFit/>
          </a:bodyPr>
          <a:lstStyle/>
          <a:p>
            <a:pPr marL="285750" indent="-285750" algn="ctr">
              <a:buFont typeface="Wingdings" charset="0"/>
              <a:buChar char="à"/>
            </a:pPr>
            <a:r>
              <a:rPr lang="en-US" dirty="0" smtClean="0">
                <a:sym typeface="Wingdings"/>
              </a:rPr>
              <a:t>Serotonin melatonin   (Brain)</a:t>
            </a:r>
          </a:p>
        </p:txBody>
      </p:sp>
      <p:sp>
        <p:nvSpPr>
          <p:cNvPr id="19" name="TextBox 18"/>
          <p:cNvSpPr txBox="1"/>
          <p:nvPr/>
        </p:nvSpPr>
        <p:spPr>
          <a:xfrm>
            <a:off x="6184901" y="2683037"/>
            <a:ext cx="2616199" cy="646331"/>
          </a:xfrm>
          <a:prstGeom prst="rect">
            <a:avLst/>
          </a:prstGeom>
          <a:noFill/>
        </p:spPr>
        <p:txBody>
          <a:bodyPr wrap="square" rtlCol="0">
            <a:spAutoFit/>
          </a:bodyPr>
          <a:lstStyle/>
          <a:p>
            <a:pPr marL="285750" indent="-285750" algn="ctr">
              <a:buFont typeface="Wingdings" charset="0"/>
              <a:buChar char="à"/>
            </a:pPr>
            <a:r>
              <a:rPr lang="en-US" dirty="0" smtClean="0">
                <a:sym typeface="Wingdings"/>
              </a:rPr>
              <a:t>Protein Synthesis</a:t>
            </a:r>
          </a:p>
          <a:p>
            <a:pPr algn="ctr"/>
            <a:r>
              <a:rPr lang="en-US" smtClean="0">
                <a:sym typeface="Wingdings"/>
              </a:rPr>
              <a:t>(Tissues</a:t>
            </a:r>
            <a:r>
              <a:rPr lang="en-US" dirty="0" smtClean="0">
                <a:sym typeface="Wingdings"/>
              </a:rPr>
              <a:t>)</a:t>
            </a:r>
          </a:p>
        </p:txBody>
      </p:sp>
      <p:sp>
        <p:nvSpPr>
          <p:cNvPr id="20" name="Bent-Up Arrow 19"/>
          <p:cNvSpPr/>
          <p:nvPr/>
        </p:nvSpPr>
        <p:spPr>
          <a:xfrm>
            <a:off x="2222500" y="3505855"/>
            <a:ext cx="1206500" cy="667435"/>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Bent-Up Arrow 21"/>
          <p:cNvSpPr/>
          <p:nvPr/>
        </p:nvSpPr>
        <p:spPr>
          <a:xfrm>
            <a:off x="4406255" y="3494749"/>
            <a:ext cx="1206500" cy="667435"/>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Bent-Up Arrow 22"/>
          <p:cNvSpPr/>
          <p:nvPr/>
        </p:nvSpPr>
        <p:spPr>
          <a:xfrm>
            <a:off x="6502401" y="3505855"/>
            <a:ext cx="1206500" cy="667435"/>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Bent-Up Arrow 23"/>
          <p:cNvSpPr/>
          <p:nvPr/>
        </p:nvSpPr>
        <p:spPr>
          <a:xfrm flipV="1">
            <a:off x="7670799" y="4447418"/>
            <a:ext cx="177801" cy="1110782"/>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2184400" y="4345818"/>
            <a:ext cx="1206500" cy="2413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390256" y="4396618"/>
            <a:ext cx="2137786"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528042" y="4422018"/>
            <a:ext cx="2137786" cy="76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Down Arrow 28"/>
          <p:cNvSpPr/>
          <p:nvPr/>
        </p:nvSpPr>
        <p:spPr>
          <a:xfrm>
            <a:off x="1308100" y="3515733"/>
            <a:ext cx="228600" cy="50571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Down Arrow 29"/>
          <p:cNvSpPr/>
          <p:nvPr/>
        </p:nvSpPr>
        <p:spPr>
          <a:xfrm flipV="1">
            <a:off x="1282700" y="4472818"/>
            <a:ext cx="228600" cy="50571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3" name="Group 32"/>
          <p:cNvGrpSpPr/>
          <p:nvPr/>
        </p:nvGrpSpPr>
        <p:grpSpPr>
          <a:xfrm>
            <a:off x="1197219" y="2366850"/>
            <a:ext cx="450362" cy="400110"/>
            <a:chOff x="794238" y="1981200"/>
            <a:chExt cx="450362" cy="400110"/>
          </a:xfrm>
        </p:grpSpPr>
        <p:sp>
          <p:nvSpPr>
            <p:cNvPr id="18" name="TextBox 17"/>
            <p:cNvSpPr txBox="1"/>
            <p:nvPr/>
          </p:nvSpPr>
          <p:spPr>
            <a:xfrm>
              <a:off x="794238" y="1981200"/>
              <a:ext cx="346469" cy="400110"/>
            </a:xfrm>
            <a:prstGeom prst="rect">
              <a:avLst/>
            </a:prstGeom>
            <a:noFill/>
          </p:spPr>
          <p:txBody>
            <a:bodyPr wrap="none" rtlCol="0">
              <a:spAutoFit/>
            </a:bodyPr>
            <a:lstStyle/>
            <a:p>
              <a:r>
                <a:rPr lang="en-US" sz="2000" dirty="0" smtClean="0"/>
                <a:t>G</a:t>
              </a:r>
              <a:r>
                <a:rPr lang="en-US" dirty="0" smtClean="0"/>
                <a:t> </a:t>
              </a:r>
              <a:endParaRPr lang="en-US" dirty="0"/>
            </a:p>
          </p:txBody>
        </p:sp>
        <p:sp>
          <p:nvSpPr>
            <p:cNvPr id="21" name="Down Arrow 20"/>
            <p:cNvSpPr/>
            <p:nvPr/>
          </p:nvSpPr>
          <p:spPr>
            <a:xfrm>
              <a:off x="1061027" y="2082800"/>
              <a:ext cx="183573" cy="268932"/>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3143244" y="2293707"/>
            <a:ext cx="450362" cy="400110"/>
            <a:chOff x="1708638" y="1930400"/>
            <a:chExt cx="450362" cy="400110"/>
          </a:xfrm>
        </p:grpSpPr>
        <p:sp>
          <p:nvSpPr>
            <p:cNvPr id="31" name="TextBox 30"/>
            <p:cNvSpPr txBox="1"/>
            <p:nvPr/>
          </p:nvSpPr>
          <p:spPr>
            <a:xfrm>
              <a:off x="1708638" y="1930400"/>
              <a:ext cx="346469" cy="400110"/>
            </a:xfrm>
            <a:prstGeom prst="rect">
              <a:avLst/>
            </a:prstGeom>
            <a:noFill/>
          </p:spPr>
          <p:txBody>
            <a:bodyPr wrap="none" rtlCol="0">
              <a:spAutoFit/>
            </a:bodyPr>
            <a:lstStyle/>
            <a:p>
              <a:r>
                <a:rPr lang="en-US" sz="2000" dirty="0" smtClean="0"/>
                <a:t>G</a:t>
              </a:r>
              <a:r>
                <a:rPr lang="en-US" dirty="0" smtClean="0"/>
                <a:t> </a:t>
              </a:r>
              <a:endParaRPr lang="en-US" dirty="0"/>
            </a:p>
          </p:txBody>
        </p:sp>
        <p:sp>
          <p:nvSpPr>
            <p:cNvPr id="32" name="Down Arrow 31"/>
            <p:cNvSpPr/>
            <p:nvPr/>
          </p:nvSpPr>
          <p:spPr>
            <a:xfrm flipV="1">
              <a:off x="1975427" y="2032000"/>
              <a:ext cx="183573" cy="268932"/>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5091504" y="2322340"/>
            <a:ext cx="450362" cy="400110"/>
            <a:chOff x="1708638" y="1930400"/>
            <a:chExt cx="450362" cy="400110"/>
          </a:xfrm>
        </p:grpSpPr>
        <p:sp>
          <p:nvSpPr>
            <p:cNvPr id="35" name="TextBox 34"/>
            <p:cNvSpPr txBox="1"/>
            <p:nvPr/>
          </p:nvSpPr>
          <p:spPr>
            <a:xfrm>
              <a:off x="1708638" y="1930400"/>
              <a:ext cx="346469" cy="400110"/>
            </a:xfrm>
            <a:prstGeom prst="rect">
              <a:avLst/>
            </a:prstGeom>
            <a:noFill/>
          </p:spPr>
          <p:txBody>
            <a:bodyPr wrap="none" rtlCol="0">
              <a:spAutoFit/>
            </a:bodyPr>
            <a:lstStyle/>
            <a:p>
              <a:r>
                <a:rPr lang="en-US" sz="2000" dirty="0" smtClean="0"/>
                <a:t>G</a:t>
              </a:r>
              <a:r>
                <a:rPr lang="en-US" dirty="0" smtClean="0"/>
                <a:t> </a:t>
              </a:r>
              <a:endParaRPr lang="en-US" dirty="0"/>
            </a:p>
          </p:txBody>
        </p:sp>
        <p:sp>
          <p:nvSpPr>
            <p:cNvPr id="36" name="Down Arrow 35"/>
            <p:cNvSpPr/>
            <p:nvPr/>
          </p:nvSpPr>
          <p:spPr>
            <a:xfrm flipV="1">
              <a:off x="1975427" y="2032000"/>
              <a:ext cx="183573" cy="268932"/>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1131365" y="5320045"/>
            <a:ext cx="450362" cy="400110"/>
            <a:chOff x="794238" y="1981200"/>
            <a:chExt cx="450362" cy="400110"/>
          </a:xfrm>
        </p:grpSpPr>
        <p:sp>
          <p:nvSpPr>
            <p:cNvPr id="38" name="TextBox 37"/>
            <p:cNvSpPr txBox="1"/>
            <p:nvPr/>
          </p:nvSpPr>
          <p:spPr>
            <a:xfrm>
              <a:off x="794238" y="1981200"/>
              <a:ext cx="346469" cy="400110"/>
            </a:xfrm>
            <a:prstGeom prst="rect">
              <a:avLst/>
            </a:prstGeom>
            <a:noFill/>
          </p:spPr>
          <p:txBody>
            <a:bodyPr wrap="none" rtlCol="0">
              <a:spAutoFit/>
            </a:bodyPr>
            <a:lstStyle/>
            <a:p>
              <a:r>
                <a:rPr lang="en-US" sz="2000" dirty="0" smtClean="0"/>
                <a:t>G</a:t>
              </a:r>
              <a:r>
                <a:rPr lang="en-US" dirty="0" smtClean="0"/>
                <a:t> </a:t>
              </a:r>
              <a:endParaRPr lang="en-US" dirty="0"/>
            </a:p>
          </p:txBody>
        </p:sp>
        <p:sp>
          <p:nvSpPr>
            <p:cNvPr id="39" name="Down Arrow 38"/>
            <p:cNvSpPr/>
            <p:nvPr/>
          </p:nvSpPr>
          <p:spPr>
            <a:xfrm>
              <a:off x="1061027" y="2082800"/>
              <a:ext cx="183573" cy="268932"/>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7662735" y="6149553"/>
            <a:ext cx="450362" cy="400110"/>
            <a:chOff x="794238" y="1981200"/>
            <a:chExt cx="450362" cy="400110"/>
          </a:xfrm>
        </p:grpSpPr>
        <p:sp>
          <p:nvSpPr>
            <p:cNvPr id="41" name="TextBox 40"/>
            <p:cNvSpPr txBox="1"/>
            <p:nvPr/>
          </p:nvSpPr>
          <p:spPr>
            <a:xfrm>
              <a:off x="794238" y="1981200"/>
              <a:ext cx="346469" cy="400110"/>
            </a:xfrm>
            <a:prstGeom prst="rect">
              <a:avLst/>
            </a:prstGeom>
            <a:noFill/>
          </p:spPr>
          <p:txBody>
            <a:bodyPr wrap="none" rtlCol="0">
              <a:spAutoFit/>
            </a:bodyPr>
            <a:lstStyle/>
            <a:p>
              <a:r>
                <a:rPr lang="en-US" sz="2000" dirty="0" smtClean="0"/>
                <a:t>G</a:t>
              </a:r>
              <a:r>
                <a:rPr lang="en-US" dirty="0" smtClean="0"/>
                <a:t> </a:t>
              </a:r>
              <a:endParaRPr lang="en-US" dirty="0"/>
            </a:p>
          </p:txBody>
        </p:sp>
        <p:sp>
          <p:nvSpPr>
            <p:cNvPr id="42" name="Down Arrow 41"/>
            <p:cNvSpPr/>
            <p:nvPr/>
          </p:nvSpPr>
          <p:spPr>
            <a:xfrm>
              <a:off x="1061027" y="2082800"/>
              <a:ext cx="183573" cy="268932"/>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TextBox 15"/>
          <p:cNvSpPr txBox="1"/>
          <p:nvPr/>
        </p:nvSpPr>
        <p:spPr>
          <a:xfrm>
            <a:off x="101444" y="6488668"/>
            <a:ext cx="9075208" cy="369332"/>
          </a:xfrm>
          <a:prstGeom prst="rect">
            <a:avLst/>
          </a:prstGeom>
          <a:noFill/>
        </p:spPr>
        <p:txBody>
          <a:bodyPr wrap="none" rtlCol="0">
            <a:spAutoFit/>
          </a:bodyPr>
          <a:lstStyle/>
          <a:p>
            <a:r>
              <a:rPr lang="en-US" dirty="0">
                <a:solidFill>
                  <a:srgbClr val="FF0000"/>
                </a:solidFill>
              </a:rPr>
              <a:t>*</a:t>
            </a:r>
            <a:r>
              <a:rPr lang="en-US" dirty="0"/>
              <a:t>S.L. Connors et al., Plasma Serotonin in Autism. Pediatric Neurology 35(3), Sep 2006, 182-186.</a:t>
            </a:r>
          </a:p>
        </p:txBody>
      </p:sp>
      <p:sp>
        <p:nvSpPr>
          <p:cNvPr id="44" name="TextBox 43"/>
          <p:cNvSpPr txBox="1"/>
          <p:nvPr/>
        </p:nvSpPr>
        <p:spPr>
          <a:xfrm>
            <a:off x="463448" y="1283029"/>
            <a:ext cx="8434179" cy="830997"/>
          </a:xfrm>
          <a:prstGeom prst="rect">
            <a:avLst/>
          </a:prstGeom>
          <a:solidFill>
            <a:srgbClr val="FCFFBC"/>
          </a:solidFill>
          <a:ln>
            <a:solidFill>
              <a:srgbClr val="000000"/>
            </a:solidFill>
          </a:ln>
        </p:spPr>
        <p:txBody>
          <a:bodyPr wrap="square" rtlCol="0">
            <a:spAutoFit/>
          </a:bodyPr>
          <a:lstStyle/>
          <a:p>
            <a:r>
              <a:rPr lang="en-US" sz="2400" dirty="0" smtClean="0"/>
              <a:t>Serotonin deficiency is linked to not only autism but also obesity, depression, Alzheimer’s disease and violent behavior</a:t>
            </a:r>
            <a:endParaRPr lang="en-US" sz="2400" dirty="0">
              <a:solidFill>
                <a:srgbClr val="FF0000"/>
              </a:solidFill>
            </a:endParaRPr>
          </a:p>
        </p:txBody>
      </p:sp>
    </p:spTree>
    <p:extLst>
      <p:ext uri="{BB962C8B-B14F-4D97-AF65-F5344CB8AC3E}">
        <p14:creationId xmlns:p14="http://schemas.microsoft.com/office/powerpoint/2010/main" val="90676926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p:txBody>
          <a:bodyPr>
            <a:normAutofit fontScale="92500"/>
          </a:bodyPr>
          <a:lstStyle/>
          <a:p>
            <a:r>
              <a:rPr lang="en-US" dirty="0" smtClean="0"/>
              <a:t>Autism rates have been increasing at an alarming rate in recent years, in step with increases in glyphosate application to GMO crops</a:t>
            </a:r>
          </a:p>
          <a:p>
            <a:r>
              <a:rPr lang="en-US" dirty="0" smtClean="0"/>
              <a:t>Autism is associated with disrupted gut bacteria, overproduction of p-cresol, and deficiencies in  serotonin, zinc, iron, vitamin D3, and aromatase</a:t>
            </a:r>
          </a:p>
          <a:p>
            <a:r>
              <a:rPr lang="en-US" dirty="0" smtClean="0"/>
              <a:t>Most of the biomarkers associated with autism can be explained by known biological effects of glyphosate</a:t>
            </a:r>
            <a:endParaRPr lang="en-US" dirty="0"/>
          </a:p>
        </p:txBody>
      </p:sp>
    </p:spTree>
    <p:extLst>
      <p:ext uri="{BB962C8B-B14F-4D97-AF65-F5344CB8AC3E}">
        <p14:creationId xmlns:p14="http://schemas.microsoft.com/office/powerpoint/2010/main" val="74871810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2076451"/>
            <a:ext cx="8229600" cy="2755558"/>
          </a:xfrm>
          <a:prstGeom prst="rect">
            <a:avLst/>
          </a:prstGeom>
        </p:spPr>
        <p:txBody>
          <a:bodyPr vert="horz" lIns="91440" tIns="45720" rIns="91440" bIns="45720" rtlCol="0">
            <a:noAutofit/>
          </a:bodyPr>
          <a:lstStyle/>
          <a:p>
            <a:pPr marL="342900" lvl="0" indent="-342900" algn="ctr">
              <a:spcBef>
                <a:spcPct val="20000"/>
              </a:spcBef>
              <a:defRPr/>
            </a:pPr>
            <a:r>
              <a:rPr lang="en-US" sz="2800" dirty="0" smtClean="0">
                <a:latin typeface="Apple Casual"/>
              </a:rPr>
              <a:t>Never doubt that a small group of thoughtful,  committed citizens can change the world.       Indeed, it is the </a:t>
            </a:r>
            <a:r>
              <a:rPr lang="en-US" sz="2800" dirty="0" smtClean="0">
                <a:solidFill>
                  <a:srgbClr val="FF0000"/>
                </a:solidFill>
                <a:latin typeface="Apple Casual"/>
              </a:rPr>
              <a:t>only thing that ever has.</a:t>
            </a:r>
          </a:p>
          <a:p>
            <a:pPr marL="342900" lvl="0" indent="-342900" algn="ctr">
              <a:spcBef>
                <a:spcPct val="20000"/>
              </a:spcBef>
              <a:defRPr/>
            </a:pPr>
            <a:endParaRPr lang="en-US" sz="2400" dirty="0" smtClean="0">
              <a:latin typeface="Apple Casual"/>
            </a:endParaRPr>
          </a:p>
          <a:p>
            <a:pPr marL="342900" lvl="0" indent="-342900">
              <a:spcBef>
                <a:spcPct val="20000"/>
              </a:spcBef>
              <a:defRPr/>
            </a:pPr>
            <a:r>
              <a:rPr lang="en-US" sz="2400" dirty="0" smtClean="0">
                <a:latin typeface="Apple Casual"/>
              </a:rPr>
              <a:t>-- Margaret Mead</a:t>
            </a:r>
          </a:p>
          <a:p>
            <a:pPr marL="342900" lvl="0" indent="-342900">
              <a:spcBef>
                <a:spcPct val="20000"/>
              </a:spcBef>
              <a:defRPr/>
            </a:pPr>
            <a:r>
              <a:rPr lang="en-US" sz="2400" i="1" dirty="0" smtClean="0">
                <a:latin typeface="Apple Casual"/>
              </a:rPr>
              <a:t>US anthropologist (1901 - 1978)</a:t>
            </a:r>
            <a:r>
              <a:rPr lang="en-US" sz="2400" dirty="0" smtClean="0">
                <a:latin typeface="Apple Casual"/>
              </a:rPr>
              <a:t>   </a:t>
            </a:r>
            <a:endParaRPr kumimoji="0" lang="en-US" sz="2400" b="0" i="0" u="none" strike="noStrike" kern="1200" cap="none" spc="0" normalizeH="0" baseline="0" noProof="0" dirty="0">
              <a:ln>
                <a:noFill/>
              </a:ln>
              <a:solidFill>
                <a:srgbClr val="FF0000"/>
              </a:solidFill>
              <a:effectLst/>
              <a:uLnTx/>
              <a:uFillTx/>
              <a:latin typeface="Apple Casual"/>
              <a:ea typeface="+mn-ea"/>
              <a:cs typeface="+mn-cs"/>
            </a:endParaRPr>
          </a:p>
        </p:txBody>
      </p:sp>
    </p:spTree>
    <p:extLst>
      <p:ext uri="{BB962C8B-B14F-4D97-AF65-F5344CB8AC3E}">
        <p14:creationId xmlns:p14="http://schemas.microsoft.com/office/powerpoint/2010/main" val="180960192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457200" y="2841999"/>
            <a:ext cx="8157492" cy="769441"/>
          </a:xfrm>
          <a:prstGeom prst="rect">
            <a:avLst/>
          </a:prstGeom>
          <a:noFill/>
        </p:spPr>
        <p:txBody>
          <a:bodyPr wrap="none" rtlCol="0">
            <a:spAutoFit/>
          </a:bodyPr>
          <a:lstStyle/>
          <a:p>
            <a:r>
              <a:rPr lang="en-US" sz="4400" dirty="0" smtClean="0">
                <a:latin typeface="Apple Casual"/>
              </a:rPr>
              <a:t>Obesity and Digestive Disorders</a:t>
            </a:r>
            <a:endParaRPr lang="en-US" sz="4400" dirty="0">
              <a:latin typeface="Apple Casual"/>
            </a:endParaRPr>
          </a:p>
        </p:txBody>
      </p:sp>
    </p:spTree>
    <p:extLst>
      <p:ext uri="{BB962C8B-B14F-4D97-AF65-F5344CB8AC3E}">
        <p14:creationId xmlns:p14="http://schemas.microsoft.com/office/powerpoint/2010/main" val="116997236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585" y="316523"/>
            <a:ext cx="7772400" cy="1143000"/>
          </a:xfrm>
        </p:spPr>
        <p:txBody>
          <a:bodyPr/>
          <a:lstStyle/>
          <a:p>
            <a:r>
              <a:rPr lang="en-US" b="1" dirty="0" smtClean="0"/>
              <a:t>Dr. Roy </a:t>
            </a:r>
            <a:r>
              <a:rPr lang="en-US" b="1" dirty="0" err="1" smtClean="0"/>
              <a:t>Dittman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685800" y="1981200"/>
            <a:ext cx="7772400" cy="1320800"/>
          </a:xfrm>
        </p:spPr>
        <p:txBody>
          <a:bodyPr/>
          <a:lstStyle/>
          <a:p>
            <a:pPr marL="0" indent="0">
              <a:buNone/>
            </a:pPr>
            <a:r>
              <a:rPr lang="en-US" dirty="0" smtClean="0"/>
              <a:t>“If the microbial world is the substrate for life, why are we waging war on it?”</a:t>
            </a:r>
            <a:endParaRPr lang="en-US" dirty="0"/>
          </a:p>
        </p:txBody>
      </p:sp>
      <p:sp>
        <p:nvSpPr>
          <p:cNvPr id="4" name="Content Placeholder 2"/>
          <p:cNvSpPr txBox="1">
            <a:spLocks/>
          </p:cNvSpPr>
          <p:nvPr/>
        </p:nvSpPr>
        <p:spPr bwMode="auto">
          <a:xfrm>
            <a:off x="685800" y="3540369"/>
            <a:ext cx="7772400" cy="13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FontTx/>
              <a:buNone/>
            </a:pPr>
            <a:r>
              <a:rPr lang="en-US" dirty="0" smtClean="0"/>
              <a:t>“The same chemicals we use to sterilize our environment sterilize us.”</a:t>
            </a:r>
            <a:endParaRPr lang="en-US" dirty="0"/>
          </a:p>
        </p:txBody>
      </p:sp>
      <p:sp>
        <p:nvSpPr>
          <p:cNvPr id="5" name="TextBox 4"/>
          <p:cNvSpPr txBox="1"/>
          <p:nvPr/>
        </p:nvSpPr>
        <p:spPr>
          <a:xfrm>
            <a:off x="2016703" y="6321642"/>
            <a:ext cx="6748462" cy="400110"/>
          </a:xfrm>
          <a:prstGeom prst="rect">
            <a:avLst/>
          </a:prstGeom>
          <a:noFill/>
        </p:spPr>
        <p:txBody>
          <a:bodyPr wrap="none" rtlCol="0">
            <a:spAutoFit/>
          </a:bodyPr>
          <a:lstStyle/>
          <a:p>
            <a:r>
              <a:rPr lang="en-US" sz="2000" dirty="0" smtClean="0">
                <a:solidFill>
                  <a:srgbClr val="FF0000"/>
                </a:solidFill>
              </a:rPr>
              <a:t>*</a:t>
            </a:r>
            <a:r>
              <a:rPr lang="en-US" sz="2000" dirty="0" smtClean="0"/>
              <a:t>Talk at AutismOne Conference, May 25, 2013 Chicago, Illinois</a:t>
            </a:r>
            <a:endParaRPr lang="en-US" sz="2000" dirty="0"/>
          </a:p>
        </p:txBody>
      </p:sp>
    </p:spTree>
    <p:extLst>
      <p:ext uri="{BB962C8B-B14F-4D97-AF65-F5344CB8AC3E}">
        <p14:creationId xmlns:p14="http://schemas.microsoft.com/office/powerpoint/2010/main" val="46831268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Glyphosate Making Us Obese?</a:t>
            </a:r>
            <a:endParaRPr lang="en-US" dirty="0"/>
          </a:p>
        </p:txBody>
      </p:sp>
      <p:pic>
        <p:nvPicPr>
          <p:cNvPr id="4" name="Content Placeholder 3" descr="Obesity.jpg"/>
          <p:cNvPicPr>
            <a:picLocks noGrp="1" noChangeAspect="1"/>
          </p:cNvPicPr>
          <p:nvPr>
            <p:ph idx="1"/>
          </p:nvPr>
        </p:nvPicPr>
        <p:blipFill>
          <a:blip r:embed="rId2">
            <a:extLst>
              <a:ext uri="{28A0092B-C50C-407E-A947-70E740481C1C}">
                <a14:useLocalDpi xmlns:a14="http://schemas.microsoft.com/office/drawing/2010/main" val="0"/>
              </a:ext>
            </a:extLst>
          </a:blip>
          <a:srcRect l="-15776" r="-15776"/>
          <a:stretch>
            <a:fillRect/>
          </a:stretch>
        </p:blipFill>
        <p:spPr/>
      </p:pic>
    </p:spTree>
    <p:extLst>
      <p:ext uri="{BB962C8B-B14F-4D97-AF65-F5344CB8AC3E}">
        <p14:creationId xmlns:p14="http://schemas.microsoft.com/office/powerpoint/2010/main" val="94637425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ugar_obesity_plot.png"/>
          <p:cNvPicPr>
            <a:picLocks noGrp="1" noChangeAspect="1"/>
          </p:cNvPicPr>
          <p:nvPr>
            <p:ph idx="1"/>
          </p:nvPr>
        </p:nvPicPr>
        <p:blipFill>
          <a:blip r:embed="rId3">
            <a:extLst>
              <a:ext uri="{28A0092B-C50C-407E-A947-70E740481C1C}">
                <a14:useLocalDpi xmlns:a14="http://schemas.microsoft.com/office/drawing/2010/main" val="0"/>
              </a:ext>
            </a:extLst>
          </a:blip>
          <a:srcRect l="-11629" r="-11629"/>
          <a:stretch>
            <a:fillRect/>
          </a:stretch>
        </p:blipFill>
        <p:spPr>
          <a:xfrm>
            <a:off x="-870978" y="884695"/>
            <a:ext cx="9557778" cy="5256410"/>
          </a:xfrm>
        </p:spPr>
      </p:pic>
      <p:sp>
        <p:nvSpPr>
          <p:cNvPr id="5" name="TextBox 4"/>
          <p:cNvSpPr txBox="1"/>
          <p:nvPr/>
        </p:nvSpPr>
        <p:spPr>
          <a:xfrm>
            <a:off x="2056411" y="6366590"/>
            <a:ext cx="6844016" cy="400110"/>
          </a:xfrm>
          <a:prstGeom prst="rect">
            <a:avLst/>
          </a:prstGeom>
          <a:noFill/>
        </p:spPr>
        <p:txBody>
          <a:bodyPr wrap="none" rtlCol="0">
            <a:spAutoFit/>
          </a:bodyPr>
          <a:lstStyle/>
          <a:p>
            <a:r>
              <a:rPr lang="en-US" sz="2000" dirty="0" smtClean="0">
                <a:solidFill>
                  <a:srgbClr val="FF0000"/>
                </a:solidFill>
              </a:rPr>
              <a:t>*</a:t>
            </a:r>
            <a:r>
              <a:rPr lang="fr-FR" sz="2000" dirty="0"/>
              <a:t>Figure 1 in R.J. Johnson et al., Am J Clin </a:t>
            </a:r>
            <a:r>
              <a:rPr lang="fr-FR" sz="2000" dirty="0" err="1"/>
              <a:t>Nutr</a:t>
            </a:r>
            <a:r>
              <a:rPr lang="fr-FR" sz="2000" dirty="0"/>
              <a:t> 2007;86:899–906.</a:t>
            </a:r>
            <a:endParaRPr lang="en-US" sz="2000" dirty="0"/>
          </a:p>
        </p:txBody>
      </p:sp>
      <p:sp>
        <p:nvSpPr>
          <p:cNvPr id="2" name="Title 1"/>
          <p:cNvSpPr>
            <a:spLocks noGrp="1"/>
          </p:cNvSpPr>
          <p:nvPr>
            <p:ph type="title"/>
          </p:nvPr>
        </p:nvSpPr>
        <p:spPr>
          <a:xfrm>
            <a:off x="457200" y="-85584"/>
            <a:ext cx="8229600" cy="1143000"/>
          </a:xfrm>
          <a:solidFill>
            <a:srgbClr val="FFFFFF"/>
          </a:solidFill>
        </p:spPr>
        <p:txBody>
          <a:bodyPr/>
          <a:lstStyle/>
          <a:p>
            <a:r>
              <a:rPr lang="en-US" b="1" dirty="0" smtClean="0"/>
              <a:t>Obesity in US over Time</a:t>
            </a:r>
            <a:r>
              <a:rPr lang="en-US" b="1" dirty="0" smtClean="0">
                <a:solidFill>
                  <a:srgbClr val="FF0000"/>
                </a:solidFill>
              </a:rPr>
              <a:t>*</a:t>
            </a:r>
            <a:endParaRPr lang="en-US" b="1" dirty="0">
              <a:solidFill>
                <a:srgbClr val="FF0000"/>
              </a:solidFill>
            </a:endParaRPr>
          </a:p>
        </p:txBody>
      </p:sp>
      <p:sp>
        <p:nvSpPr>
          <p:cNvPr id="6" name="TextBox 5"/>
          <p:cNvSpPr txBox="1"/>
          <p:nvPr/>
        </p:nvSpPr>
        <p:spPr>
          <a:xfrm>
            <a:off x="1535774" y="1531714"/>
            <a:ext cx="4483386" cy="954107"/>
          </a:xfrm>
          <a:prstGeom prst="rect">
            <a:avLst/>
          </a:prstGeom>
          <a:solidFill>
            <a:srgbClr val="FFF9A2"/>
          </a:solidFill>
          <a:ln>
            <a:solidFill>
              <a:schemeClr val="tx1"/>
            </a:solidFill>
          </a:ln>
        </p:spPr>
        <p:txBody>
          <a:bodyPr wrap="square" rtlCol="0">
            <a:spAutoFit/>
          </a:bodyPr>
          <a:lstStyle/>
          <a:p>
            <a:pPr algn="ctr"/>
            <a:r>
              <a:rPr lang="en-US" sz="2800" dirty="0" smtClean="0"/>
              <a:t>Glyphosate was introduced into the food chain in 1975</a:t>
            </a:r>
            <a:endParaRPr lang="en-US" sz="2800" dirty="0"/>
          </a:p>
        </p:txBody>
      </p:sp>
      <p:cxnSp>
        <p:nvCxnSpPr>
          <p:cNvPr id="8" name="Straight Arrow Connector 7"/>
          <p:cNvCxnSpPr/>
          <p:nvPr/>
        </p:nvCxnSpPr>
        <p:spPr>
          <a:xfrm flipV="1">
            <a:off x="6140941" y="4331368"/>
            <a:ext cx="0" cy="71319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92688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Object 2"/>
          <p:cNvGraphicFramePr>
            <a:graphicFrameLocks noChangeAspect="1"/>
          </p:cNvGraphicFramePr>
          <p:nvPr>
            <p:extLst>
              <p:ext uri="{D42A27DB-BD31-4B8C-83A1-F6EECF244321}">
                <p14:modId xmlns:p14="http://schemas.microsoft.com/office/powerpoint/2010/main" val="2152775559"/>
              </p:ext>
            </p:extLst>
          </p:nvPr>
        </p:nvGraphicFramePr>
        <p:xfrm>
          <a:off x="848719" y="641350"/>
          <a:ext cx="7545388" cy="5484813"/>
        </p:xfrm>
        <a:graphic>
          <a:graphicData uri="http://schemas.openxmlformats.org/presentationml/2006/ole">
            <mc:AlternateContent xmlns:mc="http://schemas.openxmlformats.org/markup-compatibility/2006">
              <mc:Choice xmlns:v="urn:schemas-microsoft-com:vml" Requires="v">
                <p:oleObj spid="_x0000_s2089" r:id="rId3" imgW="7546320" imgH="5485320" progId="">
                  <p:embed/>
                </p:oleObj>
              </mc:Choice>
              <mc:Fallback>
                <p:oleObj r:id="rId3" imgW="7546320" imgH="54853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719" y="641350"/>
                        <a:ext cx="7545388" cy="5484813"/>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 name="TextBox 4"/>
          <p:cNvSpPr txBox="1"/>
          <p:nvPr/>
        </p:nvSpPr>
        <p:spPr>
          <a:xfrm>
            <a:off x="1284299" y="6126163"/>
            <a:ext cx="7201609" cy="646329"/>
          </a:xfrm>
          <a:prstGeom prst="rect">
            <a:avLst/>
          </a:prstGeom>
          <a:noFill/>
        </p:spPr>
        <p:txBody>
          <a:bodyPr wrap="none" lIns="91439" tIns="45719" rIns="91439" bIns="45719" rtlCol="0">
            <a:spAutoFit/>
          </a:bodyPr>
          <a:lstStyle/>
          <a:p>
            <a:pPr algn="ctr"/>
            <a:r>
              <a:rPr lang="en-US" dirty="0" smtClean="0"/>
              <a:t>Nancy Swanson, </a:t>
            </a:r>
            <a:r>
              <a:rPr lang="en-US" dirty="0" smtClean="0">
                <a:hlinkClick r:id="rId5"/>
              </a:rPr>
              <a:t>http</a:t>
            </a:r>
            <a:r>
              <a:rPr lang="en-US" dirty="0">
                <a:hlinkClick r:id="rId5"/>
              </a:rPr>
              <a:t>://www.examiner.com/article</a:t>
            </a:r>
            <a:r>
              <a:rPr lang="en-US" dirty="0" smtClean="0">
                <a:hlinkClick r:id="rId5"/>
              </a:rPr>
              <a:t>/</a:t>
            </a:r>
            <a:endParaRPr lang="en-US" dirty="0" smtClean="0"/>
          </a:p>
          <a:p>
            <a:pPr algn="ctr"/>
            <a:r>
              <a:rPr lang="en-US" dirty="0" smtClean="0"/>
              <a:t>data</a:t>
            </a:r>
            <a:r>
              <a:rPr lang="en-US" dirty="0"/>
              <a:t>-show-correlations-between-increase-neurological-diseases-and-gmos</a:t>
            </a:r>
          </a:p>
        </p:txBody>
      </p:sp>
    </p:spTree>
    <p:extLst>
      <p:ext uri="{BB962C8B-B14F-4D97-AF65-F5344CB8AC3E}">
        <p14:creationId xmlns:p14="http://schemas.microsoft.com/office/powerpoint/2010/main" val="250978789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crob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solidFill>
                  <a:srgbClr val="FFFF00"/>
                </a:solidFill>
              </a:rPr>
              <a:t>Gut Microbes and Obesity</a:t>
            </a:r>
            <a:endParaRPr lang="en-US" dirty="0">
              <a:solidFill>
                <a:srgbClr val="FFFF00"/>
              </a:solidFill>
            </a:endParaRPr>
          </a:p>
        </p:txBody>
      </p:sp>
      <p:sp>
        <p:nvSpPr>
          <p:cNvPr id="3" name="Content Placeholder 2"/>
          <p:cNvSpPr>
            <a:spLocks noGrp="1"/>
          </p:cNvSpPr>
          <p:nvPr>
            <p:ph idx="1"/>
          </p:nvPr>
        </p:nvSpPr>
        <p:spPr>
          <a:xfrm>
            <a:off x="268782" y="1417638"/>
            <a:ext cx="8418018" cy="4525963"/>
          </a:xfrm>
        </p:spPr>
        <p:txBody>
          <a:bodyPr>
            <a:normAutofit fontScale="92500" lnSpcReduction="10000"/>
          </a:bodyPr>
          <a:lstStyle/>
          <a:p>
            <a:r>
              <a:rPr lang="en-US" dirty="0" smtClean="0">
                <a:solidFill>
                  <a:srgbClr val="FFFF00"/>
                </a:solidFill>
              </a:rPr>
              <a:t>Our microbes outnumber our own cells 10 to 1</a:t>
            </a:r>
          </a:p>
          <a:p>
            <a:r>
              <a:rPr lang="en-US" dirty="0" smtClean="0">
                <a:solidFill>
                  <a:srgbClr val="FFFF00"/>
                </a:solidFill>
              </a:rPr>
              <a:t>There </a:t>
            </a:r>
            <a:r>
              <a:rPr lang="en-US" dirty="0">
                <a:solidFill>
                  <a:srgbClr val="FFFF00"/>
                </a:solidFill>
              </a:rPr>
              <a:t>are between 200 and 300 different species in a typical person</a:t>
            </a:r>
            <a:r>
              <a:rPr lang="en-US" dirty="0" smtClean="0">
                <a:solidFill>
                  <a:srgbClr val="FFFF00"/>
                </a:solidFill>
              </a:rPr>
              <a:t>.</a:t>
            </a:r>
          </a:p>
          <a:p>
            <a:r>
              <a:rPr lang="en-US" dirty="0" smtClean="0">
                <a:solidFill>
                  <a:srgbClr val="FFFF00"/>
                </a:solidFill>
              </a:rPr>
              <a:t>Environmental toxins like glyphosate can cause an overgrowth of pathogens in the gut</a:t>
            </a:r>
          </a:p>
          <a:p>
            <a:pPr lvl="1"/>
            <a:r>
              <a:rPr lang="en-US" dirty="0" smtClean="0">
                <a:solidFill>
                  <a:srgbClr val="FFFF00"/>
                </a:solidFill>
              </a:rPr>
              <a:t>They release toxic phenols</a:t>
            </a:r>
          </a:p>
          <a:p>
            <a:pPr lvl="1"/>
            <a:r>
              <a:rPr lang="en-US" dirty="0" smtClean="0">
                <a:solidFill>
                  <a:srgbClr val="FFFF00"/>
                </a:solidFill>
              </a:rPr>
              <a:t>This can lead to inflammatory bowel disease</a:t>
            </a:r>
          </a:p>
          <a:p>
            <a:pPr lvl="2"/>
            <a:r>
              <a:rPr lang="en-US" dirty="0" smtClean="0">
                <a:solidFill>
                  <a:srgbClr val="FFFF00"/>
                </a:solidFill>
              </a:rPr>
              <a:t> And a direct path to obesity!</a:t>
            </a:r>
          </a:p>
          <a:p>
            <a:r>
              <a:rPr lang="en-US" dirty="0" smtClean="0">
                <a:solidFill>
                  <a:srgbClr val="FFFF00"/>
                </a:solidFill>
              </a:rPr>
              <a:t>Gut microbes from an obese person induced obesity in mice*</a:t>
            </a:r>
            <a:endParaRPr lang="en-US" dirty="0">
              <a:solidFill>
                <a:srgbClr val="FFFF00"/>
              </a:solidFill>
            </a:endParaRPr>
          </a:p>
        </p:txBody>
      </p:sp>
      <p:sp>
        <p:nvSpPr>
          <p:cNvPr id="5" name="TextBox 4"/>
          <p:cNvSpPr txBox="1"/>
          <p:nvPr/>
        </p:nvSpPr>
        <p:spPr>
          <a:xfrm>
            <a:off x="803036" y="6387491"/>
            <a:ext cx="7247898" cy="400110"/>
          </a:xfrm>
          <a:prstGeom prst="rect">
            <a:avLst/>
          </a:prstGeom>
          <a:noFill/>
        </p:spPr>
        <p:txBody>
          <a:bodyPr wrap="none" rtlCol="0">
            <a:spAutoFit/>
          </a:bodyPr>
          <a:lstStyle/>
          <a:p>
            <a:r>
              <a:rPr lang="en-US" sz="2000" dirty="0" smtClean="0">
                <a:solidFill>
                  <a:srgbClr val="FFFF00"/>
                </a:solidFill>
              </a:rPr>
              <a:t>*N.  </a:t>
            </a:r>
            <a:r>
              <a:rPr lang="en-US" sz="2000" dirty="0" err="1" smtClean="0">
                <a:solidFill>
                  <a:srgbClr val="FFFF00"/>
                </a:solidFill>
              </a:rPr>
              <a:t>Fei</a:t>
            </a:r>
            <a:r>
              <a:rPr lang="en-US" sz="2000" dirty="0" smtClean="0">
                <a:solidFill>
                  <a:srgbClr val="FFFF00"/>
                </a:solidFill>
              </a:rPr>
              <a:t> and L.  Zhao, The ISME Journal, Online Publication Dec. 2012 </a:t>
            </a:r>
            <a:endParaRPr lang="en-US" sz="2000" dirty="0">
              <a:solidFill>
                <a:srgbClr val="FFFF00"/>
              </a:solidFill>
            </a:endParaRPr>
          </a:p>
        </p:txBody>
      </p:sp>
    </p:spTree>
    <p:extLst>
      <p:ext uri="{BB962C8B-B14F-4D97-AF65-F5344CB8AC3E}">
        <p14:creationId xmlns:p14="http://schemas.microsoft.com/office/powerpoint/2010/main" val="320102447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icrobiome_H2S.png"/>
          <p:cNvPicPr>
            <a:picLocks noGrp="1" noChangeAspect="1"/>
          </p:cNvPicPr>
          <p:nvPr>
            <p:ph idx="1"/>
          </p:nvPr>
        </p:nvPicPr>
        <p:blipFill>
          <a:blip r:embed="rId3">
            <a:extLst>
              <a:ext uri="{28A0092B-C50C-407E-A947-70E740481C1C}">
                <a14:useLocalDpi xmlns:a14="http://schemas.microsoft.com/office/drawing/2010/main" val="0"/>
              </a:ext>
            </a:extLst>
          </a:blip>
          <a:srcRect l="-12977" r="-12977"/>
          <a:stretch>
            <a:fillRect/>
          </a:stretch>
        </p:blipFill>
        <p:spPr>
          <a:xfrm>
            <a:off x="-666530" y="538566"/>
            <a:ext cx="10639882" cy="5851525"/>
          </a:xfrm>
        </p:spPr>
      </p:pic>
      <p:sp>
        <p:nvSpPr>
          <p:cNvPr id="5" name="TextBox 4"/>
          <p:cNvSpPr txBox="1"/>
          <p:nvPr/>
        </p:nvSpPr>
        <p:spPr>
          <a:xfrm>
            <a:off x="1854200" y="6540500"/>
            <a:ext cx="6238043" cy="369332"/>
          </a:xfrm>
          <a:prstGeom prst="rect">
            <a:avLst/>
          </a:prstGeom>
          <a:noFill/>
        </p:spPr>
        <p:txBody>
          <a:bodyPr wrap="none" rtlCol="0">
            <a:spAutoFit/>
          </a:bodyPr>
          <a:lstStyle/>
          <a:p>
            <a:r>
              <a:rPr lang="fr-FR" dirty="0">
                <a:solidFill>
                  <a:srgbClr val="FF0000"/>
                </a:solidFill>
              </a:rPr>
              <a:t>*</a:t>
            </a:r>
            <a:r>
              <a:rPr lang="fr-FR" dirty="0"/>
              <a:t>Figure 3, Le Chatelier et al., Nature 500, </a:t>
            </a:r>
            <a:r>
              <a:rPr lang="fr-FR" dirty="0" err="1"/>
              <a:t>Aug</a:t>
            </a:r>
            <a:r>
              <a:rPr lang="fr-FR" dirty="0"/>
              <a:t> 29, 2013, 541-548.</a:t>
            </a:r>
            <a:endParaRPr lang="en-US" dirty="0"/>
          </a:p>
        </p:txBody>
      </p:sp>
      <p:sp>
        <p:nvSpPr>
          <p:cNvPr id="2" name="Title 1"/>
          <p:cNvSpPr>
            <a:spLocks noGrp="1"/>
          </p:cNvSpPr>
          <p:nvPr>
            <p:ph type="title"/>
          </p:nvPr>
        </p:nvSpPr>
        <p:spPr>
          <a:xfrm>
            <a:off x="457200" y="-296862"/>
            <a:ext cx="8229600" cy="1143000"/>
          </a:xfrm>
        </p:spPr>
        <p:txBody>
          <a:bodyPr/>
          <a:lstStyle/>
          <a:p>
            <a:r>
              <a:rPr lang="en-US" dirty="0" smtClean="0"/>
              <a:t>Obesity Switch</a:t>
            </a:r>
            <a:r>
              <a:rPr lang="en-US" dirty="0" smtClean="0">
                <a:solidFill>
                  <a:srgbClr val="FF0000"/>
                </a:solidFill>
              </a:rPr>
              <a:t>*</a:t>
            </a:r>
            <a:endParaRPr lang="en-US" dirty="0">
              <a:solidFill>
                <a:srgbClr val="FF0000"/>
              </a:solidFill>
            </a:endParaRPr>
          </a:p>
        </p:txBody>
      </p:sp>
      <p:sp>
        <p:nvSpPr>
          <p:cNvPr id="3" name="TextBox 2"/>
          <p:cNvSpPr txBox="1"/>
          <p:nvPr/>
        </p:nvSpPr>
        <p:spPr>
          <a:xfrm>
            <a:off x="212384" y="5790371"/>
            <a:ext cx="2068044" cy="523220"/>
          </a:xfrm>
          <a:prstGeom prst="rect">
            <a:avLst/>
          </a:prstGeom>
          <a:solidFill>
            <a:srgbClr val="FCFFBC"/>
          </a:solidFill>
          <a:ln>
            <a:solidFill>
              <a:srgbClr val="000000"/>
            </a:solidFill>
          </a:ln>
        </p:spPr>
        <p:txBody>
          <a:bodyPr wrap="none" rtlCol="0">
            <a:spAutoFit/>
          </a:bodyPr>
          <a:lstStyle/>
          <a:p>
            <a:r>
              <a:rPr lang="en-US" sz="2800" dirty="0" smtClean="0"/>
              <a:t>Glyphosate!!</a:t>
            </a:r>
            <a:endParaRPr lang="en-US" sz="2800" dirty="0"/>
          </a:p>
        </p:txBody>
      </p:sp>
      <p:sp>
        <p:nvSpPr>
          <p:cNvPr id="8" name="TextBox 7"/>
          <p:cNvSpPr txBox="1"/>
          <p:nvPr/>
        </p:nvSpPr>
        <p:spPr>
          <a:xfrm>
            <a:off x="4377401" y="4187873"/>
            <a:ext cx="2374017" cy="972602"/>
          </a:xfrm>
          <a:prstGeom prst="rect">
            <a:avLst/>
          </a:prstGeom>
          <a:solidFill>
            <a:srgbClr val="FCFFBC"/>
          </a:solidFill>
          <a:ln>
            <a:solidFill>
              <a:srgbClr val="000000"/>
            </a:solidFill>
          </a:ln>
        </p:spPr>
        <p:txBody>
          <a:bodyPr wrap="square" rtlCol="0">
            <a:spAutoFit/>
          </a:bodyPr>
          <a:lstStyle/>
          <a:p>
            <a:r>
              <a:rPr lang="en-US" sz="2800" dirty="0" smtClean="0"/>
              <a:t>Overgrowth of </a:t>
            </a:r>
            <a:r>
              <a:rPr lang="en-US" sz="2800" dirty="0" smtClean="0"/>
              <a:t>Pathogens</a:t>
            </a:r>
            <a:endParaRPr lang="en-US" sz="2800" dirty="0"/>
          </a:p>
        </p:txBody>
      </p:sp>
      <p:sp>
        <p:nvSpPr>
          <p:cNvPr id="10" name="TextBox 9"/>
          <p:cNvSpPr txBox="1"/>
          <p:nvPr/>
        </p:nvSpPr>
        <p:spPr>
          <a:xfrm>
            <a:off x="4945680" y="833227"/>
            <a:ext cx="1698632" cy="954107"/>
          </a:xfrm>
          <a:prstGeom prst="rect">
            <a:avLst/>
          </a:prstGeom>
          <a:solidFill>
            <a:srgbClr val="FCFFBC"/>
          </a:solidFill>
          <a:ln>
            <a:solidFill>
              <a:srgbClr val="000000"/>
            </a:solidFill>
          </a:ln>
        </p:spPr>
        <p:txBody>
          <a:bodyPr wrap="square" rtlCol="0">
            <a:spAutoFit/>
          </a:bodyPr>
          <a:lstStyle/>
          <a:p>
            <a:r>
              <a:rPr lang="en-US" sz="2800" dirty="0" smtClean="0"/>
              <a:t>Reduced sulfate</a:t>
            </a:r>
            <a:endParaRPr lang="en-US" sz="2800" dirty="0"/>
          </a:p>
        </p:txBody>
      </p:sp>
      <p:sp>
        <p:nvSpPr>
          <p:cNvPr id="11" name="TextBox 10"/>
          <p:cNvSpPr txBox="1"/>
          <p:nvPr/>
        </p:nvSpPr>
        <p:spPr>
          <a:xfrm>
            <a:off x="3247047" y="3092192"/>
            <a:ext cx="2901872" cy="954107"/>
          </a:xfrm>
          <a:prstGeom prst="rect">
            <a:avLst/>
          </a:prstGeom>
          <a:solidFill>
            <a:srgbClr val="FCFFBC"/>
          </a:solidFill>
          <a:ln>
            <a:solidFill>
              <a:srgbClr val="000000"/>
            </a:solidFill>
          </a:ln>
        </p:spPr>
        <p:txBody>
          <a:bodyPr wrap="square" rtlCol="0">
            <a:spAutoFit/>
          </a:bodyPr>
          <a:lstStyle/>
          <a:p>
            <a:r>
              <a:rPr lang="en-US" sz="2800" dirty="0" smtClean="0"/>
              <a:t>Loss of     beneficial bacteria</a:t>
            </a:r>
            <a:endParaRPr lang="en-US" sz="2800" dirty="0"/>
          </a:p>
        </p:txBody>
      </p:sp>
      <p:sp>
        <p:nvSpPr>
          <p:cNvPr id="12" name="TextBox 11"/>
          <p:cNvSpPr txBox="1"/>
          <p:nvPr/>
        </p:nvSpPr>
        <p:spPr>
          <a:xfrm>
            <a:off x="7242927" y="4412373"/>
            <a:ext cx="1698632" cy="523220"/>
          </a:xfrm>
          <a:prstGeom prst="rect">
            <a:avLst/>
          </a:prstGeom>
          <a:solidFill>
            <a:srgbClr val="FCFFBC"/>
          </a:solidFill>
          <a:ln>
            <a:solidFill>
              <a:srgbClr val="000000"/>
            </a:solidFill>
          </a:ln>
        </p:spPr>
        <p:txBody>
          <a:bodyPr wrap="square" rtlCol="0">
            <a:spAutoFit/>
          </a:bodyPr>
          <a:lstStyle/>
          <a:p>
            <a:r>
              <a:rPr lang="en-US" sz="2800" dirty="0" smtClean="0"/>
              <a:t>Leaky Gut</a:t>
            </a:r>
            <a:endParaRPr lang="en-US" sz="2800" dirty="0"/>
          </a:p>
        </p:txBody>
      </p:sp>
    </p:spTree>
    <p:extLst>
      <p:ext uri="{BB962C8B-B14F-4D97-AF65-F5344CB8AC3E}">
        <p14:creationId xmlns:p14="http://schemas.microsoft.com/office/powerpoint/2010/main" val="2514816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862"/>
            <a:ext cx="8229600" cy="1143000"/>
          </a:xfrm>
        </p:spPr>
        <p:txBody>
          <a:bodyPr/>
          <a:lstStyle/>
          <a:p>
            <a:r>
              <a:rPr lang="en-US" b="1" dirty="0" smtClean="0"/>
              <a:t>America’s Two-Headed Pig</a:t>
            </a:r>
            <a:r>
              <a:rPr lang="en-US" b="1" dirty="0" smtClean="0">
                <a:solidFill>
                  <a:srgbClr val="FF0000"/>
                </a:solidFill>
              </a:rPr>
              <a:t>*</a:t>
            </a:r>
            <a:endParaRPr lang="en-US" b="1" dirty="0">
              <a:solidFill>
                <a:srgbClr val="FF0000"/>
              </a:solidFill>
            </a:endParaRPr>
          </a:p>
        </p:txBody>
      </p:sp>
      <p:pic>
        <p:nvPicPr>
          <p:cNvPr id="4" name="Content Placeholder 3" descr="two-headed-pig.jpg"/>
          <p:cNvPicPr>
            <a:picLocks noGrp="1" noChangeAspect="1"/>
          </p:cNvPicPr>
          <p:nvPr>
            <p:ph idx="1"/>
          </p:nvPr>
        </p:nvPicPr>
        <p:blipFill>
          <a:blip r:embed="rId3">
            <a:extLst>
              <a:ext uri="{28A0092B-C50C-407E-A947-70E740481C1C}">
                <a14:useLocalDpi xmlns:a14="http://schemas.microsoft.com/office/drawing/2010/main" val="0"/>
              </a:ext>
            </a:extLst>
          </a:blip>
          <a:srcRect l="-9293" r="-9293"/>
          <a:stretch>
            <a:fillRect/>
          </a:stretch>
        </p:blipFill>
        <p:spPr>
          <a:xfrm>
            <a:off x="1085706" y="2027802"/>
            <a:ext cx="7601094" cy="4180309"/>
          </a:xfrm>
        </p:spPr>
      </p:pic>
      <p:sp>
        <p:nvSpPr>
          <p:cNvPr id="5" name="TextBox 4"/>
          <p:cNvSpPr txBox="1"/>
          <p:nvPr/>
        </p:nvSpPr>
        <p:spPr>
          <a:xfrm>
            <a:off x="457200" y="6208111"/>
            <a:ext cx="8327520" cy="461665"/>
          </a:xfrm>
          <a:prstGeom prst="rect">
            <a:avLst/>
          </a:prstGeom>
          <a:noFill/>
        </p:spPr>
        <p:txBody>
          <a:bodyPr wrap="none" rtlCol="0">
            <a:spAutoFit/>
          </a:bodyPr>
          <a:lstStyle/>
          <a:p>
            <a:r>
              <a:rPr lang="en-US" sz="2400" dirty="0" smtClean="0">
                <a:solidFill>
                  <a:srgbClr val="FF0000"/>
                </a:solidFill>
              </a:rPr>
              <a:t>*</a:t>
            </a:r>
            <a:r>
              <a:rPr lang="en-US" sz="2400" dirty="0" smtClean="0"/>
              <a:t>book by Leah Dunham, </a:t>
            </a:r>
            <a:r>
              <a:rPr lang="en-US" sz="2400" dirty="0" smtClean="0">
                <a:hlinkClick r:id="rId4"/>
              </a:rPr>
              <a:t>www.americastwoheadedpig.com</a:t>
            </a:r>
            <a:r>
              <a:rPr lang="en-US" sz="2400" dirty="0" smtClean="0"/>
              <a:t>, 2013</a:t>
            </a:r>
            <a:endParaRPr lang="en-US" sz="2400" dirty="0"/>
          </a:p>
        </p:txBody>
      </p:sp>
      <p:sp>
        <p:nvSpPr>
          <p:cNvPr id="6" name="TextBox 5"/>
          <p:cNvSpPr txBox="1"/>
          <p:nvPr/>
        </p:nvSpPr>
        <p:spPr>
          <a:xfrm>
            <a:off x="904518" y="478629"/>
            <a:ext cx="7880202" cy="1569660"/>
          </a:xfrm>
          <a:prstGeom prst="rect">
            <a:avLst/>
          </a:prstGeom>
          <a:noFill/>
          <a:ln>
            <a:noFill/>
          </a:ln>
        </p:spPr>
        <p:txBody>
          <a:bodyPr wrap="square" rtlCol="0">
            <a:spAutoFit/>
          </a:bodyPr>
          <a:lstStyle/>
          <a:p>
            <a:r>
              <a:rPr lang="en-US" sz="3200" dirty="0" smtClean="0">
                <a:solidFill>
                  <a:srgbClr val="000000"/>
                </a:solidFill>
              </a:rPr>
              <a:t>Treating Nutritional Deficiencies and Disease in a Genetically Modified, Antibiotic Resistant and Pesticide Dependent World</a:t>
            </a:r>
            <a:endParaRPr lang="en-US" sz="3200" dirty="0">
              <a:solidFill>
                <a:srgbClr val="000000"/>
              </a:solidFill>
            </a:endParaRPr>
          </a:p>
        </p:txBody>
      </p:sp>
    </p:spTree>
    <p:extLst>
      <p:ext uri="{BB962C8B-B14F-4D97-AF65-F5344CB8AC3E}">
        <p14:creationId xmlns:p14="http://schemas.microsoft.com/office/powerpoint/2010/main" val="19502345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Some Observations from                 Leah Dunham’s Book</a:t>
            </a:r>
            <a:endParaRPr lang="en-US" b="1" dirty="0"/>
          </a:p>
        </p:txBody>
      </p:sp>
      <p:sp>
        <p:nvSpPr>
          <p:cNvPr id="3" name="Content Placeholder 2"/>
          <p:cNvSpPr>
            <a:spLocks noGrp="1"/>
          </p:cNvSpPr>
          <p:nvPr>
            <p:ph idx="1"/>
          </p:nvPr>
        </p:nvSpPr>
        <p:spPr/>
        <p:txBody>
          <a:bodyPr/>
          <a:lstStyle/>
          <a:p>
            <a:r>
              <a:rPr lang="en-US" dirty="0" smtClean="0"/>
              <a:t>Calves are </a:t>
            </a:r>
            <a:r>
              <a:rPr lang="en-US" dirty="0"/>
              <a:t>born too weak to walk, with enlarged joints and limb deformities. </a:t>
            </a:r>
            <a:endParaRPr lang="en-US" dirty="0" smtClean="0"/>
          </a:p>
          <a:p>
            <a:r>
              <a:rPr lang="en-US" dirty="0" smtClean="0"/>
              <a:t>As many as 20% of piglets experience a “failure to thrive” following weaning</a:t>
            </a:r>
          </a:p>
          <a:p>
            <a:r>
              <a:rPr lang="en-US" dirty="0" smtClean="0"/>
              <a:t>Cows on a diet of GMO corn and soy develop twisted gut, ulcers and other digestive disorders</a:t>
            </a:r>
          </a:p>
          <a:p>
            <a:r>
              <a:rPr lang="en-US" dirty="0" smtClean="0"/>
              <a:t>She suspects glyphosate as a major player</a:t>
            </a:r>
            <a:endParaRPr lang="en-US" dirty="0"/>
          </a:p>
          <a:p>
            <a:endParaRPr lang="en-US" dirty="0"/>
          </a:p>
        </p:txBody>
      </p:sp>
    </p:spTree>
    <p:extLst>
      <p:ext uri="{BB962C8B-B14F-4D97-AF65-F5344CB8AC3E}">
        <p14:creationId xmlns:p14="http://schemas.microsoft.com/office/powerpoint/2010/main" val="52895415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28" y="-54701"/>
            <a:ext cx="9278815" cy="1143000"/>
          </a:xfrm>
        </p:spPr>
        <p:txBody>
          <a:bodyPr/>
          <a:lstStyle/>
          <a:p>
            <a:r>
              <a:rPr lang="en-US" sz="4000" b="1" dirty="0" smtClean="0"/>
              <a:t>Pigs Fed GMOs Develop Inflamed Gut</a:t>
            </a:r>
            <a:r>
              <a:rPr lang="en-US" sz="4000" b="1" dirty="0" smtClean="0">
                <a:solidFill>
                  <a:srgbClr val="FF0000"/>
                </a:solidFill>
              </a:rPr>
              <a:t>*</a:t>
            </a:r>
            <a:endParaRPr lang="en-US" sz="4000" b="1" dirty="0">
              <a:solidFill>
                <a:srgbClr val="FF0000"/>
              </a:solidFill>
            </a:endParaRPr>
          </a:p>
        </p:txBody>
      </p:sp>
      <p:sp>
        <p:nvSpPr>
          <p:cNvPr id="5" name="TextBox 4"/>
          <p:cNvSpPr txBox="1"/>
          <p:nvPr/>
        </p:nvSpPr>
        <p:spPr>
          <a:xfrm>
            <a:off x="605692" y="6408615"/>
            <a:ext cx="8378466" cy="461665"/>
          </a:xfrm>
          <a:prstGeom prst="rect">
            <a:avLst/>
          </a:prstGeom>
          <a:noFill/>
        </p:spPr>
        <p:txBody>
          <a:bodyPr wrap="none" rtlCol="0">
            <a:spAutoFit/>
          </a:bodyPr>
          <a:lstStyle/>
          <a:p>
            <a:r>
              <a:rPr lang="en-US" sz="2400" dirty="0" smtClean="0">
                <a:solidFill>
                  <a:srgbClr val="FF0000"/>
                </a:solidFill>
              </a:rPr>
              <a:t>*</a:t>
            </a:r>
            <a:r>
              <a:rPr lang="en-US" sz="2400" dirty="0" smtClean="0"/>
              <a:t>J.A</a:t>
            </a:r>
            <a:r>
              <a:rPr lang="en-US" sz="2400" dirty="0"/>
              <a:t>. Carman et al., Journal of Organic Systems, 8(1), 2013.</a:t>
            </a:r>
          </a:p>
        </p:txBody>
      </p:sp>
      <p:sp>
        <p:nvSpPr>
          <p:cNvPr id="3" name="Content Placeholder 2"/>
          <p:cNvSpPr>
            <a:spLocks noGrp="1"/>
          </p:cNvSpPr>
          <p:nvPr>
            <p:ph idx="1"/>
          </p:nvPr>
        </p:nvSpPr>
        <p:spPr>
          <a:xfrm>
            <a:off x="234462" y="941195"/>
            <a:ext cx="8538305" cy="5115727"/>
          </a:xfrm>
        </p:spPr>
        <p:txBody>
          <a:bodyPr>
            <a:normAutofit lnSpcReduction="10000"/>
          </a:bodyPr>
          <a:lstStyle/>
          <a:p>
            <a:r>
              <a:rPr lang="en-US" sz="2800" dirty="0" smtClean="0"/>
              <a:t>Pigs </a:t>
            </a:r>
            <a:r>
              <a:rPr lang="en-US" sz="2800" dirty="0"/>
              <a:t>have a similar digestive system to humans</a:t>
            </a:r>
          </a:p>
          <a:p>
            <a:r>
              <a:rPr lang="en-US" sz="2800" dirty="0" smtClean="0"/>
              <a:t>Digestive </a:t>
            </a:r>
            <a:r>
              <a:rPr lang="en-US" sz="2800" dirty="0"/>
              <a:t>problems observed anecdotally in </a:t>
            </a:r>
            <a:r>
              <a:rPr lang="en-US" sz="2800" dirty="0" smtClean="0"/>
              <a:t> GMO</a:t>
            </a:r>
            <a:r>
              <a:rPr lang="en-US" sz="2800" dirty="0"/>
              <a:t>-fed </a:t>
            </a:r>
            <a:r>
              <a:rPr lang="en-US" sz="2800" dirty="0" smtClean="0"/>
              <a:t>pigs</a:t>
            </a:r>
          </a:p>
          <a:p>
            <a:pPr lvl="1"/>
            <a:r>
              <a:rPr lang="en-US" sz="2400" dirty="0" smtClean="0"/>
              <a:t>inflammation </a:t>
            </a:r>
            <a:r>
              <a:rPr lang="en-US" sz="2400" dirty="0"/>
              <a:t>in stomach </a:t>
            </a:r>
            <a:r>
              <a:rPr lang="en-US" sz="2400" dirty="0" smtClean="0"/>
              <a:t>and                                          </a:t>
            </a:r>
            <a:r>
              <a:rPr lang="en-US" sz="2400" dirty="0"/>
              <a:t>intestine, </a:t>
            </a:r>
            <a:r>
              <a:rPr lang="en-US" sz="2400" dirty="0" smtClean="0"/>
              <a:t> stomach </a:t>
            </a:r>
            <a:r>
              <a:rPr lang="en-US" sz="2400" dirty="0"/>
              <a:t>ulcers</a:t>
            </a:r>
            <a:r>
              <a:rPr lang="en-US" sz="2400" dirty="0" smtClean="0"/>
              <a:t>,                                                     </a:t>
            </a:r>
            <a:r>
              <a:rPr lang="en-US" sz="2400" dirty="0"/>
              <a:t>thinning </a:t>
            </a:r>
            <a:r>
              <a:rPr lang="en-US" sz="2400" dirty="0" smtClean="0"/>
              <a:t>of intestinal walls,                                                       increase </a:t>
            </a:r>
            <a:r>
              <a:rPr lang="en-US" sz="2400" dirty="0"/>
              <a:t>in </a:t>
            </a:r>
            <a:r>
              <a:rPr lang="en-US" sz="2400" dirty="0" smtClean="0"/>
              <a:t>haemorrhagic                                                       </a:t>
            </a:r>
            <a:r>
              <a:rPr lang="en-US" sz="2400" dirty="0"/>
              <a:t>bowel </a:t>
            </a:r>
            <a:r>
              <a:rPr lang="en-US" sz="2400" dirty="0" smtClean="0"/>
              <a:t>disease</a:t>
            </a:r>
            <a:endParaRPr lang="en-US" sz="2800" dirty="0"/>
          </a:p>
          <a:p>
            <a:pPr marL="0" indent="0">
              <a:buNone/>
            </a:pPr>
            <a:r>
              <a:rPr lang="en-US" sz="2800" dirty="0" smtClean="0"/>
              <a:t>Follow-on Experiment</a:t>
            </a:r>
            <a:r>
              <a:rPr lang="en-US" sz="2800" dirty="0"/>
              <a:t>:</a:t>
            </a:r>
          </a:p>
          <a:p>
            <a:r>
              <a:rPr lang="en-US" sz="2800" dirty="0" smtClean="0"/>
              <a:t>168 </a:t>
            </a:r>
            <a:r>
              <a:rPr lang="en-US" sz="2800" dirty="0"/>
              <a:t>just-weaned pigs fed </a:t>
            </a:r>
            <a:r>
              <a:rPr lang="en-US" sz="2800" dirty="0" smtClean="0"/>
              <a:t>                                          "typical diet,”  soy </a:t>
            </a:r>
            <a:r>
              <a:rPr lang="en-US" sz="2800" dirty="0"/>
              <a:t>and </a:t>
            </a:r>
            <a:r>
              <a:rPr lang="en-US" sz="2800" dirty="0" smtClean="0"/>
              <a:t>corn, until slaughtered</a:t>
            </a:r>
          </a:p>
          <a:p>
            <a:pPr lvl="1"/>
            <a:r>
              <a:rPr lang="en-US" sz="2400" dirty="0" smtClean="0"/>
              <a:t>Half </a:t>
            </a:r>
            <a:r>
              <a:rPr lang="en-US" sz="2400" dirty="0"/>
              <a:t>fed GMO versions, half organic.</a:t>
            </a:r>
          </a:p>
          <a:p>
            <a:endParaRPr lang="en-US" sz="2800" dirty="0"/>
          </a:p>
        </p:txBody>
      </p:sp>
      <p:pic>
        <p:nvPicPr>
          <p:cNvPr id="7" name="Picture 6" descr="pig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2189" y="2123946"/>
            <a:ext cx="3497385" cy="2623039"/>
          </a:xfrm>
          <a:prstGeom prst="rect">
            <a:avLst/>
          </a:prstGeom>
        </p:spPr>
      </p:pic>
    </p:spTree>
    <p:extLst>
      <p:ext uri="{BB962C8B-B14F-4D97-AF65-F5344CB8AC3E}">
        <p14:creationId xmlns:p14="http://schemas.microsoft.com/office/powerpoint/2010/main" val="13715275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lease_help_others_dog.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p:pic>
    </p:spTree>
    <p:extLst>
      <p:ext uri="{BB962C8B-B14F-4D97-AF65-F5344CB8AC3E}">
        <p14:creationId xmlns:p14="http://schemas.microsoft.com/office/powerpoint/2010/main" val="149377291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28" y="-54701"/>
            <a:ext cx="9278815" cy="1143000"/>
          </a:xfrm>
        </p:spPr>
        <p:txBody>
          <a:bodyPr/>
          <a:lstStyle/>
          <a:p>
            <a:r>
              <a:rPr lang="en-US" sz="4000" b="1" dirty="0" smtClean="0"/>
              <a:t>Pigs Fed GMOs Develop Inflamed Gut</a:t>
            </a:r>
            <a:r>
              <a:rPr lang="en-US" sz="4000" b="1" dirty="0" smtClean="0">
                <a:solidFill>
                  <a:srgbClr val="FF0000"/>
                </a:solidFill>
              </a:rPr>
              <a:t>*</a:t>
            </a:r>
            <a:endParaRPr lang="en-US" sz="4000" b="1" dirty="0">
              <a:solidFill>
                <a:srgbClr val="FF0000"/>
              </a:solidFill>
            </a:endParaRPr>
          </a:p>
        </p:txBody>
      </p:sp>
      <p:sp>
        <p:nvSpPr>
          <p:cNvPr id="5" name="TextBox 4"/>
          <p:cNvSpPr txBox="1"/>
          <p:nvPr/>
        </p:nvSpPr>
        <p:spPr>
          <a:xfrm>
            <a:off x="605692" y="6408615"/>
            <a:ext cx="7501272" cy="461665"/>
          </a:xfrm>
          <a:prstGeom prst="rect">
            <a:avLst/>
          </a:prstGeom>
          <a:noFill/>
        </p:spPr>
        <p:txBody>
          <a:bodyPr wrap="none" rtlCol="0">
            <a:spAutoFit/>
          </a:bodyPr>
          <a:lstStyle/>
          <a:p>
            <a:r>
              <a:rPr lang="en-US" sz="2400" dirty="0" smtClean="0">
                <a:solidFill>
                  <a:srgbClr val="FF0000"/>
                </a:solidFill>
              </a:rPr>
              <a:t>*</a:t>
            </a:r>
            <a:r>
              <a:rPr lang="en-US" sz="2400" dirty="0" smtClean="0"/>
              <a:t>J.A</a:t>
            </a:r>
            <a:r>
              <a:rPr lang="en-US" sz="2400" dirty="0"/>
              <a:t>. Carman et al., </a:t>
            </a:r>
            <a:r>
              <a:rPr lang="en-US" sz="2400" i="1" dirty="0"/>
              <a:t>Journal of Organic Systems</a:t>
            </a:r>
            <a:r>
              <a:rPr lang="en-US" sz="2400" dirty="0"/>
              <a:t>, 8(1), 2013.</a:t>
            </a:r>
          </a:p>
        </p:txBody>
      </p:sp>
      <p:sp>
        <p:nvSpPr>
          <p:cNvPr id="6" name="Content Placeholder 2"/>
          <p:cNvSpPr txBox="1">
            <a:spLocks/>
          </p:cNvSpPr>
          <p:nvPr/>
        </p:nvSpPr>
        <p:spPr bwMode="auto">
          <a:xfrm>
            <a:off x="274939" y="1256548"/>
            <a:ext cx="4707369"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sz="2800" dirty="0" smtClean="0"/>
              <a:t>Blind </a:t>
            </a:r>
            <a:r>
              <a:rPr lang="en-US" sz="2800" dirty="0"/>
              <a:t>autopsies </a:t>
            </a:r>
            <a:r>
              <a:rPr lang="en-US" sz="2800" dirty="0" smtClean="0"/>
              <a:t>conducted</a:t>
            </a:r>
          </a:p>
          <a:p>
            <a:pPr lvl="1"/>
            <a:r>
              <a:rPr lang="en-US" sz="2400" dirty="0" smtClean="0"/>
              <a:t>Female </a:t>
            </a:r>
            <a:r>
              <a:rPr lang="en-US" sz="2400" dirty="0"/>
              <a:t>pigs' uterus 25% larger in GMO-fed </a:t>
            </a:r>
            <a:r>
              <a:rPr lang="en-US" sz="2400" dirty="0" smtClean="0"/>
              <a:t>pigs</a:t>
            </a:r>
          </a:p>
          <a:p>
            <a:pPr lvl="1"/>
            <a:r>
              <a:rPr lang="en-US" sz="2400" dirty="0"/>
              <a:t>Female pigs 2.2x more likely to get severe stomach </a:t>
            </a:r>
            <a:r>
              <a:rPr lang="en-US" sz="2400" dirty="0" smtClean="0"/>
              <a:t>inflammation on GMO diet</a:t>
            </a:r>
            <a:endParaRPr lang="en-US" sz="2400" dirty="0"/>
          </a:p>
          <a:p>
            <a:pPr lvl="1"/>
            <a:r>
              <a:rPr lang="en-US" sz="2400" dirty="0"/>
              <a:t>Males were 4x more </a:t>
            </a:r>
            <a:r>
              <a:rPr lang="en-US" sz="2400" dirty="0" smtClean="0"/>
              <a:t>likely</a:t>
            </a:r>
            <a:endParaRPr lang="en-US" sz="2400" dirty="0"/>
          </a:p>
          <a:p>
            <a:endParaRPr lang="en-US" sz="2800" dirty="0" smtClean="0"/>
          </a:p>
          <a:p>
            <a:endParaRPr lang="en-US" sz="2800" dirty="0"/>
          </a:p>
        </p:txBody>
      </p:sp>
      <p:sp>
        <p:nvSpPr>
          <p:cNvPr id="11" name="TextBox 10"/>
          <p:cNvSpPr txBox="1"/>
          <p:nvPr/>
        </p:nvSpPr>
        <p:spPr>
          <a:xfrm>
            <a:off x="274939" y="5916107"/>
            <a:ext cx="4081637" cy="369332"/>
          </a:xfrm>
          <a:prstGeom prst="rect">
            <a:avLst/>
          </a:prstGeom>
          <a:noFill/>
        </p:spPr>
        <p:txBody>
          <a:bodyPr wrap="square" rtlCol="0">
            <a:spAutoFit/>
          </a:bodyPr>
          <a:lstStyle/>
          <a:p>
            <a:r>
              <a:rPr lang="en-US" dirty="0" smtClean="0"/>
              <a:t>Photos kindly provided by Howard </a:t>
            </a:r>
            <a:r>
              <a:rPr lang="en-US" dirty="0" err="1" smtClean="0"/>
              <a:t>Vlieger</a:t>
            </a:r>
            <a:endParaRPr lang="en-US" dirty="0"/>
          </a:p>
        </p:txBody>
      </p:sp>
      <p:pic>
        <p:nvPicPr>
          <p:cNvPr id="12"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125173" y="931038"/>
            <a:ext cx="4703377" cy="2782831"/>
          </a:xfrm>
          <a:prstGeom prst="rect">
            <a:avLst/>
          </a:prstGeom>
        </p:spPr>
      </p:pic>
      <p:pic>
        <p:nvPicPr>
          <p:cNvPr id="13"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5066348" y="3886355"/>
            <a:ext cx="4140009" cy="2553006"/>
          </a:xfrm>
        </p:spPr>
      </p:pic>
      <p:sp>
        <p:nvSpPr>
          <p:cNvPr id="9" name="TextBox 8"/>
          <p:cNvSpPr txBox="1"/>
          <p:nvPr/>
        </p:nvSpPr>
        <p:spPr>
          <a:xfrm>
            <a:off x="5418705" y="5977695"/>
            <a:ext cx="1204026" cy="369332"/>
          </a:xfrm>
          <a:prstGeom prst="rect">
            <a:avLst/>
          </a:prstGeom>
          <a:noFill/>
          <a:effectLst/>
        </p:spPr>
        <p:txBody>
          <a:bodyPr wrap="none" rtlCol="0">
            <a:spAutoFit/>
          </a:bodyPr>
          <a:lstStyle/>
          <a:p>
            <a:r>
              <a:rPr lang="en-US" b="1" dirty="0">
                <a:solidFill>
                  <a:schemeClr val="bg1"/>
                </a:solidFill>
              </a:rPr>
              <a:t>G</a:t>
            </a:r>
            <a:r>
              <a:rPr lang="en-US" b="1" dirty="0" smtClean="0">
                <a:solidFill>
                  <a:schemeClr val="bg1"/>
                </a:solidFill>
              </a:rPr>
              <a:t>MO Feed</a:t>
            </a:r>
            <a:endParaRPr lang="en-US" b="1" dirty="0">
              <a:solidFill>
                <a:schemeClr val="bg1"/>
              </a:solidFill>
            </a:endParaRPr>
          </a:p>
        </p:txBody>
      </p:sp>
      <p:sp>
        <p:nvSpPr>
          <p:cNvPr id="10" name="TextBox 9"/>
          <p:cNvSpPr txBox="1"/>
          <p:nvPr/>
        </p:nvSpPr>
        <p:spPr>
          <a:xfrm>
            <a:off x="5202404" y="4258209"/>
            <a:ext cx="1189711" cy="369332"/>
          </a:xfrm>
          <a:prstGeom prst="rect">
            <a:avLst/>
          </a:prstGeom>
          <a:noFill/>
        </p:spPr>
        <p:txBody>
          <a:bodyPr wrap="none" rtlCol="0">
            <a:spAutoFit/>
          </a:bodyPr>
          <a:lstStyle/>
          <a:p>
            <a:r>
              <a:rPr lang="en-US" dirty="0" smtClean="0"/>
              <a:t>GMO Feed</a:t>
            </a:r>
            <a:endParaRPr lang="en-US" dirty="0"/>
          </a:p>
        </p:txBody>
      </p:sp>
      <p:sp>
        <p:nvSpPr>
          <p:cNvPr id="16" name="TextBox 15"/>
          <p:cNvSpPr txBox="1"/>
          <p:nvPr/>
        </p:nvSpPr>
        <p:spPr>
          <a:xfrm>
            <a:off x="5418705" y="3158957"/>
            <a:ext cx="1674707" cy="369332"/>
          </a:xfrm>
          <a:prstGeom prst="rect">
            <a:avLst/>
          </a:prstGeom>
          <a:noFill/>
          <a:effectLst/>
        </p:spPr>
        <p:txBody>
          <a:bodyPr wrap="none" rtlCol="0">
            <a:spAutoFit/>
          </a:bodyPr>
          <a:lstStyle/>
          <a:p>
            <a:r>
              <a:rPr lang="en-US" b="1" dirty="0" smtClean="0">
                <a:solidFill>
                  <a:schemeClr val="bg1"/>
                </a:solidFill>
              </a:rPr>
              <a:t>Non-GMO Feed</a:t>
            </a:r>
            <a:endParaRPr lang="en-US" b="1" dirty="0">
              <a:solidFill>
                <a:schemeClr val="bg1"/>
              </a:solidFill>
            </a:endParaRPr>
          </a:p>
        </p:txBody>
      </p:sp>
    </p:spTree>
    <p:extLst>
      <p:ext uri="{BB962C8B-B14F-4D97-AF65-F5344CB8AC3E}">
        <p14:creationId xmlns:p14="http://schemas.microsoft.com/office/powerpoint/2010/main" val="304574236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661" y="274638"/>
            <a:ext cx="8438139" cy="1143000"/>
          </a:xfrm>
        </p:spPr>
        <p:txBody>
          <a:bodyPr>
            <a:noAutofit/>
          </a:bodyPr>
          <a:lstStyle/>
          <a:p>
            <a:r>
              <a:rPr lang="en-US" sz="3600" b="1" dirty="0" smtClean="0"/>
              <a:t>“Deformities</a:t>
            </a:r>
            <a:r>
              <a:rPr lang="en-US" sz="3600" b="1" dirty="0"/>
              <a:t>, sickness and livestock deaths: the real cost of GM animal feed</a:t>
            </a:r>
            <a:r>
              <a:rPr lang="en-US" sz="3600" b="1" dirty="0" smtClean="0"/>
              <a:t>?”</a:t>
            </a:r>
            <a:r>
              <a:rPr lang="en-US" sz="3600" b="1" dirty="0" smtClean="0">
                <a:solidFill>
                  <a:srgbClr val="FF0000"/>
                </a:solidFill>
              </a:rPr>
              <a:t>*</a:t>
            </a:r>
            <a:r>
              <a:rPr lang="en-US" sz="3600" b="1" dirty="0" smtClean="0"/>
              <a:t> </a:t>
            </a:r>
            <a:r>
              <a:rPr lang="en-US" sz="3600" b="1" dirty="0"/>
              <a:t/>
            </a:r>
            <a:br>
              <a:rPr lang="en-US" sz="3600" b="1" dirty="0"/>
            </a:br>
            <a:endParaRPr lang="en-US" sz="3600" dirty="0"/>
          </a:p>
        </p:txBody>
      </p:sp>
      <p:sp>
        <p:nvSpPr>
          <p:cNvPr id="3" name="Content Placeholder 2"/>
          <p:cNvSpPr>
            <a:spLocks noGrp="1"/>
          </p:cNvSpPr>
          <p:nvPr>
            <p:ph idx="1"/>
          </p:nvPr>
        </p:nvSpPr>
        <p:spPr>
          <a:xfrm>
            <a:off x="248661" y="1600200"/>
            <a:ext cx="5937814" cy="4380269"/>
          </a:xfrm>
        </p:spPr>
        <p:txBody>
          <a:bodyPr/>
          <a:lstStyle/>
          <a:p>
            <a:pPr marL="0" indent="0">
              <a:buNone/>
            </a:pPr>
            <a:r>
              <a:rPr lang="en-US" dirty="0"/>
              <a:t>"When using GM feed I saw symptoms of bloat, stomach </a:t>
            </a:r>
            <a:r>
              <a:rPr lang="en-US" dirty="0" smtClean="0"/>
              <a:t>  ulcers</a:t>
            </a:r>
            <a:r>
              <a:rPr lang="en-US" dirty="0"/>
              <a:t>, high rates of </a:t>
            </a:r>
            <a:r>
              <a:rPr lang="en-US" dirty="0" err="1"/>
              <a:t>diarrhoea</a:t>
            </a:r>
            <a:r>
              <a:rPr lang="en-US" dirty="0"/>
              <a:t>, </a:t>
            </a:r>
            <a:r>
              <a:rPr lang="en-US" dirty="0" smtClean="0"/>
              <a:t>   pigs </a:t>
            </a:r>
            <a:r>
              <a:rPr lang="en-US" dirty="0"/>
              <a:t>born with </a:t>
            </a:r>
            <a:r>
              <a:rPr lang="en-US" dirty="0" smtClean="0"/>
              <a:t>the deformities .</a:t>
            </a:r>
            <a:r>
              <a:rPr lang="en-US" dirty="0"/>
              <a:t>.. but when I switched [to non GM feed] these problems went away, some within a matter of days</a:t>
            </a:r>
            <a:r>
              <a:rPr lang="en-US" dirty="0" smtClean="0"/>
              <a:t>.”</a:t>
            </a:r>
            <a:endParaRPr lang="en-US" dirty="0"/>
          </a:p>
        </p:txBody>
      </p:sp>
      <p:sp>
        <p:nvSpPr>
          <p:cNvPr id="4" name="TextBox 3"/>
          <p:cNvSpPr txBox="1"/>
          <p:nvPr/>
        </p:nvSpPr>
        <p:spPr>
          <a:xfrm>
            <a:off x="-143395" y="6150114"/>
            <a:ext cx="9243599" cy="646331"/>
          </a:xfrm>
          <a:prstGeom prst="rect">
            <a:avLst/>
          </a:prstGeom>
          <a:noFill/>
        </p:spPr>
        <p:txBody>
          <a:bodyPr wrap="none" rtlCol="0">
            <a:spAutoFit/>
          </a:bodyPr>
          <a:lstStyle/>
          <a:p>
            <a:pPr algn="r"/>
            <a:r>
              <a:rPr lang="en-US" dirty="0">
                <a:solidFill>
                  <a:srgbClr val="FF0000"/>
                </a:solidFill>
              </a:rPr>
              <a:t>*</a:t>
            </a:r>
            <a:r>
              <a:rPr lang="en-US" dirty="0"/>
              <a:t>Andrew </a:t>
            </a:r>
            <a:r>
              <a:rPr lang="en-US" dirty="0" err="1"/>
              <a:t>Wasley</a:t>
            </a:r>
            <a:r>
              <a:rPr lang="en-US" dirty="0"/>
              <a:t>, Nov. 28, 2013</a:t>
            </a:r>
            <a:r>
              <a:rPr lang="en-US" dirty="0" smtClean="0"/>
              <a:t>, The Ecologist., </a:t>
            </a:r>
            <a:r>
              <a:rPr lang="en-US" dirty="0" err="1" smtClean="0"/>
              <a:t>theecologist.org</a:t>
            </a:r>
            <a:r>
              <a:rPr lang="en-US" dirty="0"/>
              <a:t>/News/</a:t>
            </a:r>
            <a:r>
              <a:rPr lang="en-US" dirty="0" err="1"/>
              <a:t>news_analysis</a:t>
            </a:r>
            <a:r>
              <a:rPr lang="en-US" dirty="0"/>
              <a:t>/2176082/</a:t>
            </a:r>
          </a:p>
          <a:p>
            <a:r>
              <a:rPr lang="en-US" dirty="0"/>
              <a:t>deformities_sickness_and_livestock_deaths_the_real_cost_of_gm_animal_feed.html</a:t>
            </a:r>
          </a:p>
        </p:txBody>
      </p:sp>
      <p:pic>
        <p:nvPicPr>
          <p:cNvPr id="5" name="Picture 4" descr="sickpi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9927" y="1417638"/>
            <a:ext cx="3057769" cy="2293327"/>
          </a:xfrm>
          <a:prstGeom prst="rect">
            <a:avLst/>
          </a:prstGeom>
        </p:spPr>
      </p:pic>
      <p:sp>
        <p:nvSpPr>
          <p:cNvPr id="6" name="TextBox 5"/>
          <p:cNvSpPr txBox="1"/>
          <p:nvPr/>
        </p:nvSpPr>
        <p:spPr>
          <a:xfrm>
            <a:off x="662050" y="5149472"/>
            <a:ext cx="7512775" cy="830997"/>
          </a:xfrm>
          <a:prstGeom prst="rect">
            <a:avLst/>
          </a:prstGeom>
          <a:noFill/>
        </p:spPr>
        <p:txBody>
          <a:bodyPr wrap="square" rtlCol="0">
            <a:spAutoFit/>
          </a:bodyPr>
          <a:lstStyle/>
          <a:p>
            <a:r>
              <a:rPr lang="en-US" sz="2400" dirty="0" smtClean="0"/>
              <a:t>Quote from </a:t>
            </a:r>
            <a:r>
              <a:rPr lang="en-US" sz="2400" dirty="0" err="1" smtClean="0"/>
              <a:t>Ib</a:t>
            </a:r>
            <a:r>
              <a:rPr lang="en-US" sz="2400" dirty="0" smtClean="0"/>
              <a:t> </a:t>
            </a:r>
            <a:r>
              <a:rPr lang="en-US" sz="2400" dirty="0"/>
              <a:t>Pedersen, producer of 13,000 pigs a year supplying Europe's largest pork company, Danish Crown</a:t>
            </a:r>
          </a:p>
        </p:txBody>
      </p:sp>
    </p:spTree>
    <p:extLst>
      <p:ext uri="{BB962C8B-B14F-4D97-AF65-F5344CB8AC3E}">
        <p14:creationId xmlns:p14="http://schemas.microsoft.com/office/powerpoint/2010/main" val="299038721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Human Digestive System Disorders</a:t>
            </a:r>
            <a:endParaRPr lang="en-US" b="1" dirty="0"/>
          </a:p>
        </p:txBody>
      </p:sp>
      <p:sp>
        <p:nvSpPr>
          <p:cNvPr id="3" name="Content Placeholder 2"/>
          <p:cNvSpPr>
            <a:spLocks noGrp="1"/>
          </p:cNvSpPr>
          <p:nvPr>
            <p:ph idx="1"/>
          </p:nvPr>
        </p:nvSpPr>
        <p:spPr/>
        <p:txBody>
          <a:bodyPr/>
          <a:lstStyle/>
          <a:p>
            <a:r>
              <a:rPr lang="en-US" dirty="0" smtClean="0"/>
              <a:t>We are seeing an alarming increase in the US in many diseases related to the gut</a:t>
            </a:r>
          </a:p>
          <a:p>
            <a:pPr lvl="1"/>
            <a:r>
              <a:rPr lang="en-US" dirty="0" err="1" smtClean="0"/>
              <a:t>Crohn’s</a:t>
            </a:r>
            <a:r>
              <a:rPr lang="en-US" dirty="0" smtClean="0"/>
              <a:t> disease, inflammatory bowel disease, colitis, acid reflux disease, gluten and casein intolerance, celiac disease, leaky gut</a:t>
            </a:r>
          </a:p>
          <a:p>
            <a:r>
              <a:rPr lang="en-US" dirty="0" smtClean="0"/>
              <a:t>The gut-brain axis links neurological disorders with gut disorders</a:t>
            </a:r>
          </a:p>
          <a:p>
            <a:r>
              <a:rPr lang="en-US" dirty="0" smtClean="0"/>
              <a:t>I believe that glyphosate is a major cause</a:t>
            </a:r>
            <a:endParaRPr lang="en-US" dirty="0"/>
          </a:p>
        </p:txBody>
      </p:sp>
    </p:spTree>
    <p:extLst>
      <p:ext uri="{BB962C8B-B14F-4D97-AF65-F5344CB8AC3E}">
        <p14:creationId xmlns:p14="http://schemas.microsoft.com/office/powerpoint/2010/main" val="48456577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b="1" dirty="0" smtClean="0"/>
              <a:t>Inflammatory Bowel Disease and </a:t>
            </a:r>
            <a:r>
              <a:rPr lang="en-US" b="1" dirty="0" err="1" smtClean="0"/>
              <a:t>Bt</a:t>
            </a:r>
            <a:r>
              <a:rPr lang="en-US" b="1" dirty="0" smtClean="0"/>
              <a:t> Corn</a:t>
            </a:r>
            <a:r>
              <a:rPr lang="en-US" b="1" dirty="0" smtClean="0">
                <a:solidFill>
                  <a:srgbClr val="FF0000"/>
                </a:solidFill>
              </a:rPr>
              <a:t>*</a:t>
            </a:r>
            <a:endParaRPr lang="en-US" b="1" dirty="0">
              <a:solidFill>
                <a:srgbClr val="FF0000"/>
              </a:solidFill>
            </a:endParaRPr>
          </a:p>
        </p:txBody>
      </p:sp>
      <p:pic>
        <p:nvPicPr>
          <p:cNvPr id="4" name="Content Placeholder 3" descr="inflammatory bowel.jpg"/>
          <p:cNvPicPr>
            <a:picLocks noGrp="1" noChangeAspect="1"/>
          </p:cNvPicPr>
          <p:nvPr>
            <p:ph idx="1"/>
          </p:nvPr>
        </p:nvPicPr>
        <p:blipFill>
          <a:blip r:embed="rId2">
            <a:extLst>
              <a:ext uri="{28A0092B-C50C-407E-A947-70E740481C1C}">
                <a14:useLocalDpi xmlns:a14="http://schemas.microsoft.com/office/drawing/2010/main" val="0"/>
              </a:ext>
            </a:extLst>
          </a:blip>
          <a:srcRect l="-10649" r="-10649"/>
          <a:stretch>
            <a:fillRect/>
          </a:stretch>
        </p:blipFill>
        <p:spPr>
          <a:xfrm>
            <a:off x="432463" y="1239562"/>
            <a:ext cx="8834411" cy="4858586"/>
          </a:xfrm>
        </p:spPr>
      </p:pic>
      <p:sp>
        <p:nvSpPr>
          <p:cNvPr id="5" name="TextBox 4"/>
          <p:cNvSpPr txBox="1"/>
          <p:nvPr/>
        </p:nvSpPr>
        <p:spPr>
          <a:xfrm>
            <a:off x="2090122" y="6458786"/>
            <a:ext cx="6596678" cy="369332"/>
          </a:xfrm>
          <a:prstGeom prst="rect">
            <a:avLst/>
          </a:prstGeom>
          <a:noFill/>
        </p:spPr>
        <p:txBody>
          <a:bodyPr wrap="none" rtlCol="0">
            <a:spAutoFit/>
          </a:bodyPr>
          <a:lstStyle/>
          <a:p>
            <a:r>
              <a:rPr lang="en-US" dirty="0">
                <a:solidFill>
                  <a:srgbClr val="FF0000"/>
                </a:solidFill>
              </a:rPr>
              <a:t>*</a:t>
            </a:r>
            <a:r>
              <a:rPr lang="en-US" dirty="0"/>
              <a:t>http://</a:t>
            </a:r>
            <a:r>
              <a:rPr lang="en-US" dirty="0" err="1"/>
              <a:t>sustainablepulse.com</a:t>
            </a:r>
            <a:r>
              <a:rPr lang="en-US" dirty="0"/>
              <a:t>/</a:t>
            </a:r>
            <a:r>
              <a:rPr lang="en-US" dirty="0" err="1"/>
              <a:t>wp</a:t>
            </a:r>
            <a:r>
              <a:rPr lang="en-US" dirty="0"/>
              <a:t>-content/uploads/GMO-</a:t>
            </a:r>
            <a:r>
              <a:rPr lang="en-US" dirty="0" err="1"/>
              <a:t>health.pdf</a:t>
            </a:r>
            <a:endParaRPr lang="en-US" dirty="0"/>
          </a:p>
        </p:txBody>
      </p:sp>
    </p:spTree>
    <p:extLst>
      <p:ext uri="{BB962C8B-B14F-4D97-AF65-F5344CB8AC3E}">
        <p14:creationId xmlns:p14="http://schemas.microsoft.com/office/powerpoint/2010/main" val="112837671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gluten_free.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0" y="1026566"/>
            <a:ext cx="9342321" cy="5137917"/>
          </a:xfrm>
        </p:spPr>
      </p:pic>
    </p:spTree>
    <p:extLst>
      <p:ext uri="{BB962C8B-B14F-4D97-AF65-F5344CB8AC3E}">
        <p14:creationId xmlns:p14="http://schemas.microsoft.com/office/powerpoint/2010/main" val="110216158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eliac.jpg"/>
          <p:cNvPicPr>
            <a:picLocks noGrp="1" noChangeAspect="1"/>
          </p:cNvPicPr>
          <p:nvPr>
            <p:ph idx="1"/>
          </p:nvPr>
        </p:nvPicPr>
        <p:blipFill>
          <a:blip r:embed="rId2">
            <a:extLst>
              <a:ext uri="{28A0092B-C50C-407E-A947-70E740481C1C}">
                <a14:useLocalDpi xmlns:a14="http://schemas.microsoft.com/office/drawing/2010/main" val="0"/>
              </a:ext>
            </a:extLst>
          </a:blip>
          <a:srcRect l="-87422" r="-87422"/>
          <a:stretch>
            <a:fillRect/>
          </a:stretch>
        </p:blipFill>
        <p:spPr>
          <a:xfrm>
            <a:off x="-765956" y="577674"/>
            <a:ext cx="9909956" cy="5450094"/>
          </a:xfrm>
        </p:spPr>
      </p:pic>
    </p:spTree>
    <p:extLst>
      <p:ext uri="{BB962C8B-B14F-4D97-AF65-F5344CB8AC3E}">
        <p14:creationId xmlns:p14="http://schemas.microsoft.com/office/powerpoint/2010/main" val="421652806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Celiac Disease, Glyphosate and Non Hodgkin’s Lymphoma</a:t>
            </a:r>
            <a:endParaRPr lang="en-US" b="1" dirty="0"/>
          </a:p>
        </p:txBody>
      </p:sp>
      <p:sp>
        <p:nvSpPr>
          <p:cNvPr id="3" name="Content Placeholder 2"/>
          <p:cNvSpPr>
            <a:spLocks noGrp="1"/>
          </p:cNvSpPr>
          <p:nvPr>
            <p:ph idx="1"/>
          </p:nvPr>
        </p:nvSpPr>
        <p:spPr/>
        <p:txBody>
          <a:bodyPr/>
          <a:lstStyle/>
          <a:p>
            <a:r>
              <a:rPr lang="en-US" dirty="0" smtClean="0"/>
              <a:t>Glyphosate preferentially kills </a:t>
            </a:r>
            <a:r>
              <a:rPr lang="en-US" dirty="0" err="1" smtClean="0"/>
              <a:t>bifidobacteria</a:t>
            </a:r>
            <a:r>
              <a:rPr lang="en-US" dirty="0" smtClean="0">
                <a:solidFill>
                  <a:srgbClr val="FF0000"/>
                </a:solidFill>
              </a:rPr>
              <a:t>*</a:t>
            </a:r>
          </a:p>
          <a:p>
            <a:r>
              <a:rPr lang="en-US" dirty="0" err="1" smtClean="0"/>
              <a:t>Bifidobacteria</a:t>
            </a:r>
            <a:r>
              <a:rPr lang="en-US" dirty="0" smtClean="0"/>
              <a:t> are depleted in </a:t>
            </a:r>
            <a:r>
              <a:rPr lang="en-US" dirty="0"/>
              <a:t>c</a:t>
            </a:r>
            <a:r>
              <a:rPr lang="en-US" dirty="0" smtClean="0"/>
              <a:t>eliac disease</a:t>
            </a:r>
            <a:r>
              <a:rPr lang="en-US" dirty="0" smtClean="0">
                <a:solidFill>
                  <a:srgbClr val="FF0000"/>
                </a:solidFill>
              </a:rPr>
              <a:t>**</a:t>
            </a:r>
          </a:p>
          <a:p>
            <a:r>
              <a:rPr lang="en-US" dirty="0" smtClean="0"/>
              <a:t>Celiac disease is associated with increased risk to non Hodgkin’s lymphoma</a:t>
            </a:r>
            <a:r>
              <a:rPr lang="en-US" dirty="0" smtClean="0">
                <a:solidFill>
                  <a:srgbClr val="FF0000"/>
                </a:solidFill>
              </a:rPr>
              <a:t>***</a:t>
            </a:r>
          </a:p>
          <a:p>
            <a:r>
              <a:rPr lang="en-US" dirty="0" smtClean="0"/>
              <a:t>Glyphosate itself  is also linked directly to non Hodgkin’s lymphoma</a:t>
            </a:r>
            <a:r>
              <a:rPr lang="en-US" dirty="0" smtClean="0">
                <a:solidFill>
                  <a:srgbClr val="FF0000"/>
                </a:solidFill>
              </a:rPr>
              <a:t>****</a:t>
            </a:r>
            <a:endParaRPr lang="en-US" dirty="0">
              <a:solidFill>
                <a:srgbClr val="FF0000"/>
              </a:solidFill>
            </a:endParaRPr>
          </a:p>
        </p:txBody>
      </p:sp>
      <p:sp>
        <p:nvSpPr>
          <p:cNvPr id="4" name="TextBox 3"/>
          <p:cNvSpPr txBox="1"/>
          <p:nvPr/>
        </p:nvSpPr>
        <p:spPr>
          <a:xfrm>
            <a:off x="457200" y="5121733"/>
            <a:ext cx="8413932" cy="1569660"/>
          </a:xfrm>
          <a:prstGeom prst="rect">
            <a:avLst/>
          </a:prstGeom>
          <a:noFill/>
        </p:spPr>
        <p:txBody>
          <a:bodyPr wrap="none" rtlCol="0">
            <a:spAutoFit/>
          </a:bodyPr>
          <a:lstStyle/>
          <a:p>
            <a:r>
              <a:rPr lang="fr-FR" sz="2400" dirty="0">
                <a:solidFill>
                  <a:srgbClr val="FF0000"/>
                </a:solidFill>
              </a:rPr>
              <a:t>*</a:t>
            </a:r>
            <a:r>
              <a:rPr lang="fr-FR" sz="2400" dirty="0"/>
              <a:t>A.A. </a:t>
            </a:r>
            <a:r>
              <a:rPr lang="fr-FR" sz="2400" dirty="0" err="1"/>
              <a:t>Shehata</a:t>
            </a:r>
            <a:r>
              <a:rPr lang="fr-FR" sz="2400" dirty="0"/>
              <a:t> et al., </a:t>
            </a:r>
            <a:r>
              <a:rPr lang="fr-FR" sz="2400" dirty="0" err="1"/>
              <a:t>Curr</a:t>
            </a:r>
            <a:r>
              <a:rPr lang="fr-FR" sz="2400" dirty="0"/>
              <a:t> </a:t>
            </a:r>
            <a:r>
              <a:rPr lang="fr-FR" sz="2400" dirty="0" err="1"/>
              <a:t>Microbiol</a:t>
            </a:r>
            <a:r>
              <a:rPr lang="fr-FR" sz="2400" dirty="0"/>
              <a:t>. 2013 Apr;66(4):350-8.</a:t>
            </a:r>
          </a:p>
          <a:p>
            <a:r>
              <a:rPr lang="fr-FR" sz="2400" dirty="0">
                <a:solidFill>
                  <a:srgbClr val="FF0000"/>
                </a:solidFill>
              </a:rPr>
              <a:t>** </a:t>
            </a:r>
            <a:r>
              <a:rPr lang="fr-FR" sz="2400" dirty="0"/>
              <a:t>M. Velasquez-</a:t>
            </a:r>
            <a:r>
              <a:rPr lang="fr-FR" sz="2400" dirty="0" err="1"/>
              <a:t>Manoff</a:t>
            </a:r>
            <a:r>
              <a:rPr lang="fr-FR" sz="2400" dirty="0"/>
              <a:t>, NY Times </a:t>
            </a:r>
            <a:r>
              <a:rPr lang="fr-FR" sz="2400" dirty="0" err="1"/>
              <a:t>Sunday</a:t>
            </a:r>
            <a:r>
              <a:rPr lang="fr-FR" sz="2400" dirty="0"/>
              <a:t> </a:t>
            </a:r>
            <a:r>
              <a:rPr lang="fr-FR" sz="2400" dirty="0" err="1"/>
              <a:t>Review</a:t>
            </a:r>
            <a:r>
              <a:rPr lang="fr-FR" sz="2400" dirty="0"/>
              <a:t>, </a:t>
            </a:r>
            <a:r>
              <a:rPr lang="fr-FR" sz="2400" dirty="0" err="1"/>
              <a:t>Feb</a:t>
            </a:r>
            <a:r>
              <a:rPr lang="fr-FR" sz="2400" dirty="0"/>
              <a:t>. 23, 2013.</a:t>
            </a:r>
          </a:p>
          <a:p>
            <a:r>
              <a:rPr lang="fr-FR" sz="2400" dirty="0">
                <a:solidFill>
                  <a:srgbClr val="FF0000"/>
                </a:solidFill>
              </a:rPr>
              <a:t>*** </a:t>
            </a:r>
            <a:r>
              <a:rPr lang="fr-FR" sz="2400" dirty="0"/>
              <a:t>C. </a:t>
            </a:r>
            <a:r>
              <a:rPr lang="fr-FR" sz="2400" dirty="0" err="1"/>
              <a:t>Catassi</a:t>
            </a:r>
            <a:r>
              <a:rPr lang="fr-FR" sz="2400" dirty="0"/>
              <a:t> et all, JAMA. 2002 Mar 20;287(11):1413-9.</a:t>
            </a:r>
          </a:p>
          <a:p>
            <a:r>
              <a:rPr lang="fr-FR" sz="2400" dirty="0">
                <a:solidFill>
                  <a:srgbClr val="FF0000"/>
                </a:solidFill>
              </a:rPr>
              <a:t>****</a:t>
            </a:r>
            <a:r>
              <a:rPr lang="fr-FR" sz="2400" dirty="0"/>
              <a:t>M. Eriksson et al., Int J Cancer. 2008 </a:t>
            </a:r>
            <a:r>
              <a:rPr lang="fr-FR" sz="2400" dirty="0" err="1"/>
              <a:t>Oct</a:t>
            </a:r>
            <a:r>
              <a:rPr lang="fr-FR" sz="2400" dirty="0"/>
              <a:t> 1;123(7):1657-63. </a:t>
            </a:r>
          </a:p>
        </p:txBody>
      </p:sp>
    </p:spTree>
    <p:extLst>
      <p:ext uri="{BB962C8B-B14F-4D97-AF65-F5344CB8AC3E}">
        <p14:creationId xmlns:p14="http://schemas.microsoft.com/office/powerpoint/2010/main" val="54178426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“Herbicide Resistant Ryegrass Troubling </a:t>
            </a:r>
            <a:r>
              <a:rPr lang="en-US" b="1" dirty="0"/>
              <a:t>for </a:t>
            </a:r>
            <a:r>
              <a:rPr lang="en-US" b="1" dirty="0" smtClean="0"/>
              <a:t>Wheat </a:t>
            </a:r>
            <a:r>
              <a:rPr lang="en-US" b="1" dirty="0"/>
              <a:t>G</a:t>
            </a:r>
            <a:r>
              <a:rPr lang="en-US" b="1" dirty="0" smtClean="0"/>
              <a:t>rowers”</a:t>
            </a:r>
            <a:r>
              <a:rPr lang="en-US" b="1"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600201"/>
            <a:ext cx="8229600" cy="4607339"/>
          </a:xfrm>
        </p:spPr>
        <p:txBody>
          <a:bodyPr>
            <a:noAutofit/>
          </a:bodyPr>
          <a:lstStyle/>
          <a:p>
            <a:pPr marL="0" indent="0">
              <a:buNone/>
            </a:pPr>
            <a:r>
              <a:rPr lang="en-US" sz="2400" dirty="0" smtClean="0"/>
              <a:t>“</a:t>
            </a:r>
            <a:r>
              <a:rPr lang="en-US" sz="2400" dirty="0"/>
              <a:t>If you see ryegrass at harvest following an Axial XL application, </a:t>
            </a:r>
            <a:r>
              <a:rPr lang="en-US" sz="2400" dirty="0" smtClean="0"/>
              <a:t>it may </a:t>
            </a:r>
            <a:r>
              <a:rPr lang="en-US" sz="2400" dirty="0"/>
              <a:t>be resistant. And you can scatter seed all over the field </a:t>
            </a:r>
            <a:r>
              <a:rPr lang="en-US" sz="2400" dirty="0" smtClean="0"/>
              <a:t>with the combine.”</a:t>
            </a:r>
          </a:p>
          <a:p>
            <a:pPr marL="0" indent="0">
              <a:buNone/>
            </a:pPr>
            <a:r>
              <a:rPr lang="en-US" sz="2400" dirty="0" smtClean="0"/>
              <a:t>“A </a:t>
            </a:r>
            <a:r>
              <a:rPr lang="en-US" sz="2400" dirty="0"/>
              <a:t>reduced-tillage approach, using a </a:t>
            </a:r>
            <a:r>
              <a:rPr lang="en-US" sz="2400" dirty="0" err="1"/>
              <a:t>burndown</a:t>
            </a:r>
            <a:r>
              <a:rPr lang="en-US" sz="2400" dirty="0"/>
              <a:t> herbicide ahead of planting in a stale seedbed, also holds promise for improved control</a:t>
            </a:r>
            <a:r>
              <a:rPr lang="en-US" sz="2400" dirty="0" smtClean="0"/>
              <a:t>.”</a:t>
            </a:r>
          </a:p>
          <a:p>
            <a:pPr marL="0" indent="0">
              <a:buNone/>
            </a:pPr>
            <a:endParaRPr lang="en-US" sz="2400" dirty="0" smtClean="0"/>
          </a:p>
          <a:p>
            <a:pPr marL="0" indent="0" algn="ctr">
              <a:buNone/>
            </a:pPr>
            <a:r>
              <a:rPr lang="en-US" sz="2800" i="1" dirty="0" smtClean="0">
                <a:solidFill>
                  <a:srgbClr val="FF0000"/>
                </a:solidFill>
              </a:rPr>
              <a:t>“ ‘We </a:t>
            </a:r>
            <a:r>
              <a:rPr lang="en-US" sz="2800" i="1" dirty="0">
                <a:solidFill>
                  <a:srgbClr val="FF0000"/>
                </a:solidFill>
              </a:rPr>
              <a:t>may be able to knock out </a:t>
            </a:r>
            <a:r>
              <a:rPr lang="en-US" sz="2800" i="1" dirty="0" smtClean="0">
                <a:solidFill>
                  <a:srgbClr val="FF0000"/>
                </a:solidFill>
              </a:rPr>
              <a:t>80% </a:t>
            </a:r>
            <a:r>
              <a:rPr lang="en-US" sz="2800" i="1" dirty="0">
                <a:solidFill>
                  <a:srgbClr val="FF0000"/>
                </a:solidFill>
              </a:rPr>
              <a:t>to </a:t>
            </a:r>
            <a:r>
              <a:rPr lang="en-US" sz="2800" i="1" dirty="0" smtClean="0">
                <a:solidFill>
                  <a:srgbClr val="FF0000"/>
                </a:solidFill>
              </a:rPr>
              <a:t>90%                                          of </a:t>
            </a:r>
            <a:r>
              <a:rPr lang="en-US" sz="2800" i="1" dirty="0">
                <a:solidFill>
                  <a:srgbClr val="FF0000"/>
                </a:solidFill>
              </a:rPr>
              <a:t>the resistant ryegrass with </a:t>
            </a:r>
            <a:r>
              <a:rPr lang="en-US" sz="2800" i="1" dirty="0" smtClean="0">
                <a:solidFill>
                  <a:srgbClr val="FF0000"/>
                </a:solidFill>
              </a:rPr>
              <a:t>glyphosate.’ ”</a:t>
            </a:r>
          </a:p>
          <a:p>
            <a:pPr marL="0" indent="0" algn="ctr">
              <a:buNone/>
            </a:pPr>
            <a:endParaRPr lang="en-US" sz="2800" dirty="0"/>
          </a:p>
          <a:p>
            <a:pPr marL="0" indent="0">
              <a:buNone/>
            </a:pPr>
            <a:r>
              <a:rPr lang="en-US" sz="2400" dirty="0" smtClean="0"/>
              <a:t>-- Jim </a:t>
            </a:r>
            <a:r>
              <a:rPr lang="en-US" sz="2400" dirty="0"/>
              <a:t>Swart, </a:t>
            </a:r>
            <a:r>
              <a:rPr lang="en-US" sz="2400" dirty="0" smtClean="0"/>
              <a:t> </a:t>
            </a:r>
            <a:r>
              <a:rPr lang="en-US" sz="2400" dirty="0"/>
              <a:t>integrated pest management </a:t>
            </a:r>
            <a:r>
              <a:rPr lang="en-US" sz="2400" dirty="0" smtClean="0"/>
              <a:t>specialist </a:t>
            </a:r>
            <a:endParaRPr lang="en-US" sz="2400" dirty="0"/>
          </a:p>
        </p:txBody>
      </p:sp>
      <p:sp>
        <p:nvSpPr>
          <p:cNvPr id="4" name="TextBox 3"/>
          <p:cNvSpPr txBox="1"/>
          <p:nvPr/>
        </p:nvSpPr>
        <p:spPr>
          <a:xfrm>
            <a:off x="1112720" y="6391639"/>
            <a:ext cx="6175489" cy="461665"/>
          </a:xfrm>
          <a:prstGeom prst="rect">
            <a:avLst/>
          </a:prstGeom>
          <a:noFill/>
        </p:spPr>
        <p:txBody>
          <a:bodyPr wrap="none" rtlCol="0">
            <a:spAutoFit/>
          </a:bodyPr>
          <a:lstStyle/>
          <a:p>
            <a:r>
              <a:rPr lang="en-US" sz="2400" dirty="0" smtClean="0">
                <a:solidFill>
                  <a:srgbClr val="FF0000"/>
                </a:solidFill>
              </a:rPr>
              <a:t>*</a:t>
            </a:r>
            <a:r>
              <a:rPr lang="en-US" sz="2400" dirty="0" smtClean="0"/>
              <a:t>Ron Smith, Western Farm Press, Mar. 23, 2013</a:t>
            </a:r>
            <a:endParaRPr lang="en-US" sz="2400" dirty="0"/>
          </a:p>
        </p:txBody>
      </p:sp>
    </p:spTree>
    <p:extLst>
      <p:ext uri="{BB962C8B-B14F-4D97-AF65-F5344CB8AC3E}">
        <p14:creationId xmlns:p14="http://schemas.microsoft.com/office/powerpoint/2010/main" val="209670508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8259"/>
            <a:ext cx="8229600" cy="1771906"/>
          </a:xfrm>
        </p:spPr>
        <p:txBody>
          <a:bodyPr>
            <a:noAutofit/>
          </a:bodyPr>
          <a:lstStyle/>
          <a:p>
            <a:r>
              <a:rPr lang="en-US" sz="4000" b="1" dirty="0" smtClean="0"/>
              <a:t> Desiccation:  It’s Not Just Wheat</a:t>
            </a:r>
            <a:endParaRPr lang="en-US" sz="4000" b="1" dirty="0"/>
          </a:p>
        </p:txBody>
      </p:sp>
      <p:pic>
        <p:nvPicPr>
          <p:cNvPr id="4" name="Content Placeholder 3" descr="dessicated_potatoes.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4975976" y="1613647"/>
            <a:ext cx="4048494" cy="2226516"/>
          </a:xfrm>
        </p:spPr>
      </p:pic>
      <p:sp>
        <p:nvSpPr>
          <p:cNvPr id="5" name="Content Placeholder 2"/>
          <p:cNvSpPr txBox="1">
            <a:spLocks/>
          </p:cNvSpPr>
          <p:nvPr/>
        </p:nvSpPr>
        <p:spPr>
          <a:xfrm>
            <a:off x="457200" y="1427301"/>
            <a:ext cx="7757386" cy="41148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Advantages:</a:t>
            </a:r>
          </a:p>
          <a:p>
            <a:pPr lvl="1"/>
            <a:r>
              <a:rPr lang="en-US" sz="2000" dirty="0" smtClean="0"/>
              <a:t>Hastens </a:t>
            </a:r>
            <a:r>
              <a:rPr lang="en-US" sz="2000" dirty="0"/>
              <a:t>maturity to harvest </a:t>
            </a:r>
          </a:p>
          <a:p>
            <a:pPr lvl="1"/>
            <a:r>
              <a:rPr lang="en-US" sz="2000" dirty="0" smtClean="0"/>
              <a:t>Weed control for next year's crop</a:t>
            </a:r>
          </a:p>
          <a:p>
            <a:pPr lvl="1"/>
            <a:r>
              <a:rPr lang="en-US" sz="2000" dirty="0" smtClean="0"/>
              <a:t>Reduces green material and                                                                                    therefore strain on harvesting                                                               machinery</a:t>
            </a:r>
          </a:p>
          <a:p>
            <a:r>
              <a:rPr lang="en-US" sz="2400" dirty="0" smtClean="0"/>
              <a:t>Disadvantages</a:t>
            </a:r>
          </a:p>
          <a:p>
            <a:pPr lvl="1"/>
            <a:r>
              <a:rPr lang="en-US" sz="2000" dirty="0" smtClean="0"/>
              <a:t>Herbicide cannot be washed out prior to human use. </a:t>
            </a:r>
          </a:p>
          <a:p>
            <a:pPr lvl="1"/>
            <a:r>
              <a:rPr lang="en-US" sz="2000" dirty="0" smtClean="0"/>
              <a:t>Animals </a:t>
            </a:r>
            <a:r>
              <a:rPr lang="en-US" sz="2000" dirty="0"/>
              <a:t>fed </a:t>
            </a:r>
            <a:r>
              <a:rPr lang="en-US" sz="2000" dirty="0" smtClean="0"/>
              <a:t>herbicide-treated </a:t>
            </a:r>
            <a:r>
              <a:rPr lang="en-US" sz="2000" dirty="0"/>
              <a:t>crops --&gt; contamination in </a:t>
            </a:r>
            <a:r>
              <a:rPr lang="en-US" sz="2000" dirty="0" smtClean="0"/>
              <a:t>animal products</a:t>
            </a:r>
            <a:endParaRPr lang="en-US" sz="2400" dirty="0"/>
          </a:p>
          <a:p>
            <a:r>
              <a:rPr lang="en-US" sz="2400" dirty="0" smtClean="0"/>
              <a:t>Crops </a:t>
            </a:r>
            <a:r>
              <a:rPr lang="en-US" sz="2400" dirty="0"/>
              <a:t>include wheat, barley, legumes, corn, sunflower, kiwi, grapes (wine)</a:t>
            </a:r>
            <a:r>
              <a:rPr lang="en-US" sz="2400" dirty="0" smtClean="0"/>
              <a:t>, raspberries</a:t>
            </a:r>
            <a:r>
              <a:rPr lang="en-US" sz="2400" dirty="0"/>
              <a:t>, apples, soybeans, alfalfa, sugar cane</a:t>
            </a:r>
          </a:p>
        </p:txBody>
      </p:sp>
    </p:spTree>
    <p:extLst>
      <p:ext uri="{BB962C8B-B14F-4D97-AF65-F5344CB8AC3E}">
        <p14:creationId xmlns:p14="http://schemas.microsoft.com/office/powerpoint/2010/main" val="286286552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eliac &amp; wheat.jpg"/>
          <p:cNvPicPr>
            <a:picLocks noGrp="1" noChangeAspect="1"/>
          </p:cNvPicPr>
          <p:nvPr>
            <p:ph idx="1"/>
          </p:nvPr>
        </p:nvPicPr>
        <p:blipFill>
          <a:blip r:embed="rId2">
            <a:extLst>
              <a:ext uri="{28A0092B-C50C-407E-A947-70E740481C1C}">
                <a14:useLocalDpi xmlns:a14="http://schemas.microsoft.com/office/drawing/2010/main" val="0"/>
              </a:ext>
            </a:extLst>
          </a:blip>
          <a:srcRect l="-9663" r="-9663"/>
          <a:stretch>
            <a:fillRect/>
          </a:stretch>
        </p:blipFill>
        <p:spPr>
          <a:xfrm>
            <a:off x="-593581" y="511155"/>
            <a:ext cx="10209822" cy="5615009"/>
          </a:xfrm>
        </p:spPr>
      </p:pic>
      <p:sp>
        <p:nvSpPr>
          <p:cNvPr id="5" name="TextBox 4"/>
          <p:cNvSpPr txBox="1"/>
          <p:nvPr/>
        </p:nvSpPr>
        <p:spPr>
          <a:xfrm>
            <a:off x="3808670" y="6310828"/>
            <a:ext cx="5064718" cy="369330"/>
          </a:xfrm>
          <a:prstGeom prst="rect">
            <a:avLst/>
          </a:prstGeom>
          <a:noFill/>
        </p:spPr>
        <p:txBody>
          <a:bodyPr wrap="none" lIns="91439" tIns="45719" rIns="91439" bIns="45719" rtlCol="0">
            <a:spAutoFit/>
          </a:bodyPr>
          <a:lstStyle/>
          <a:p>
            <a:pPr algn="ctr"/>
            <a:r>
              <a:rPr lang="en-US" dirty="0" smtClean="0"/>
              <a:t>Graph provided by Nancy Swanson, with permission</a:t>
            </a:r>
            <a:endParaRPr lang="en-US" dirty="0"/>
          </a:p>
        </p:txBody>
      </p:sp>
      <p:sp>
        <p:nvSpPr>
          <p:cNvPr id="3" name="TextBox 2"/>
          <p:cNvSpPr txBox="1"/>
          <p:nvPr/>
        </p:nvSpPr>
        <p:spPr>
          <a:xfrm>
            <a:off x="4140067" y="729847"/>
            <a:ext cx="1100932" cy="523220"/>
          </a:xfrm>
          <a:prstGeom prst="rect">
            <a:avLst/>
          </a:prstGeom>
          <a:solidFill>
            <a:schemeClr val="bg1"/>
          </a:solidFill>
        </p:spPr>
        <p:txBody>
          <a:bodyPr wrap="none" rtlCol="0">
            <a:spAutoFit/>
          </a:bodyPr>
          <a:lstStyle/>
          <a:p>
            <a:r>
              <a:rPr lang="en-US" sz="2800" dirty="0" smtClean="0">
                <a:solidFill>
                  <a:srgbClr val="FF0000"/>
                </a:solidFill>
              </a:rPr>
              <a:t>wheat</a:t>
            </a:r>
            <a:endParaRPr lang="en-US" sz="2800" dirty="0">
              <a:solidFill>
                <a:srgbClr val="FF0000"/>
              </a:solidFill>
            </a:endParaRPr>
          </a:p>
        </p:txBody>
      </p:sp>
    </p:spTree>
    <p:extLst>
      <p:ext uri="{BB962C8B-B14F-4D97-AF65-F5344CB8AC3E}">
        <p14:creationId xmlns:p14="http://schemas.microsoft.com/office/powerpoint/2010/main" val="8471851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p:txBody>
          <a:bodyPr>
            <a:normAutofit/>
          </a:bodyPr>
          <a:lstStyle/>
          <a:p>
            <a:r>
              <a:rPr lang="en-US" dirty="0" smtClean="0"/>
              <a:t>Introduction</a:t>
            </a:r>
          </a:p>
          <a:p>
            <a:r>
              <a:rPr lang="en-US" dirty="0" smtClean="0"/>
              <a:t>Autism</a:t>
            </a:r>
          </a:p>
          <a:p>
            <a:r>
              <a:rPr lang="en-US" dirty="0" smtClean="0"/>
              <a:t>Obesity and Digestive Disorders</a:t>
            </a:r>
            <a:endParaRPr lang="en-US" dirty="0"/>
          </a:p>
          <a:p>
            <a:r>
              <a:rPr lang="en-US" dirty="0"/>
              <a:t>GMO Crops and Dying </a:t>
            </a:r>
            <a:r>
              <a:rPr lang="en-US" dirty="0" smtClean="0"/>
              <a:t>Species</a:t>
            </a:r>
          </a:p>
          <a:p>
            <a:r>
              <a:rPr lang="en-US" dirty="0" smtClean="0"/>
              <a:t>Endocrine Disruption and Cancer</a:t>
            </a:r>
          </a:p>
          <a:p>
            <a:r>
              <a:rPr lang="en-US" dirty="0" smtClean="0"/>
              <a:t>Nutrient Deficiencies and Climate Change</a:t>
            </a:r>
          </a:p>
          <a:p>
            <a:r>
              <a:rPr lang="en-US" dirty="0" smtClean="0"/>
              <a:t>Summary</a:t>
            </a:r>
          </a:p>
        </p:txBody>
      </p:sp>
    </p:spTree>
    <p:extLst>
      <p:ext uri="{BB962C8B-B14F-4D97-AF65-F5344CB8AC3E}">
        <p14:creationId xmlns:p14="http://schemas.microsoft.com/office/powerpoint/2010/main" val="403488187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92" y="142674"/>
            <a:ext cx="9231109" cy="1143000"/>
          </a:xfrm>
        </p:spPr>
        <p:txBody>
          <a:bodyPr>
            <a:noAutofit/>
          </a:bodyPr>
          <a:lstStyle/>
          <a:p>
            <a:r>
              <a:rPr lang="en-US" sz="3600" b="1" dirty="0" smtClean="0"/>
              <a:t>“Dramatic </a:t>
            </a:r>
            <a:r>
              <a:rPr lang="en-US" sz="3600" b="1" dirty="0"/>
              <a:t>Increase in Hospitalization of US </a:t>
            </a:r>
            <a:r>
              <a:rPr lang="en-US" sz="3600" b="1" dirty="0" smtClean="0"/>
              <a:t>Children With Inflammatory Bowel Disease”</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p:txBody>
          <a:bodyPr/>
          <a:lstStyle/>
          <a:p>
            <a:r>
              <a:rPr lang="en-US" dirty="0" smtClean="0"/>
              <a:t>Study conducted at Case </a:t>
            </a:r>
            <a:r>
              <a:rPr lang="en-US" dirty="0"/>
              <a:t>Western Reserve University School of Medicine</a:t>
            </a:r>
          </a:p>
          <a:p>
            <a:r>
              <a:rPr lang="en-US" dirty="0" smtClean="0"/>
              <a:t>&gt; </a:t>
            </a:r>
            <a:r>
              <a:rPr lang="en-US" dirty="0"/>
              <a:t>11 Million </a:t>
            </a:r>
            <a:r>
              <a:rPr lang="en-US" dirty="0" smtClean="0"/>
              <a:t>hospitalization </a:t>
            </a:r>
            <a:r>
              <a:rPr lang="en-US" dirty="0"/>
              <a:t>records examined</a:t>
            </a:r>
          </a:p>
          <a:p>
            <a:r>
              <a:rPr lang="en-US" dirty="0" smtClean="0"/>
              <a:t>Patients &lt; 20 years old</a:t>
            </a:r>
            <a:endParaRPr lang="en-US" dirty="0"/>
          </a:p>
          <a:p>
            <a:pPr lvl="1"/>
            <a:r>
              <a:rPr lang="en-US" dirty="0" smtClean="0"/>
              <a:t>49% increase from 2000 to 2009</a:t>
            </a:r>
            <a:r>
              <a:rPr lang="en-US" dirty="0" smtClean="0">
                <a:solidFill>
                  <a:srgbClr val="FF0000"/>
                </a:solidFill>
              </a:rPr>
              <a:t> </a:t>
            </a:r>
            <a:r>
              <a:rPr lang="en-US" dirty="0" smtClean="0"/>
              <a:t>in Crohn’s disease discharges</a:t>
            </a:r>
          </a:p>
          <a:p>
            <a:pPr lvl="1"/>
            <a:r>
              <a:rPr lang="en-US" dirty="0" smtClean="0"/>
              <a:t>71</a:t>
            </a:r>
            <a:r>
              <a:rPr lang="en-US" dirty="0"/>
              <a:t>% </a:t>
            </a:r>
            <a:r>
              <a:rPr lang="en-US" dirty="0" smtClean="0"/>
              <a:t> increase in ulcerative colitis discharges</a:t>
            </a:r>
            <a:endParaRPr lang="en-US" dirty="0"/>
          </a:p>
        </p:txBody>
      </p:sp>
      <p:sp>
        <p:nvSpPr>
          <p:cNvPr id="4" name="TextBox 3"/>
          <p:cNvSpPr txBox="1"/>
          <p:nvPr/>
        </p:nvSpPr>
        <p:spPr>
          <a:xfrm>
            <a:off x="5228677" y="6488668"/>
            <a:ext cx="3907740" cy="461665"/>
          </a:xfrm>
          <a:prstGeom prst="rect">
            <a:avLst/>
          </a:prstGeom>
          <a:noFill/>
        </p:spPr>
        <p:txBody>
          <a:bodyPr wrap="none" rtlCol="0">
            <a:spAutoFit/>
          </a:bodyPr>
          <a:lstStyle/>
          <a:p>
            <a:r>
              <a:rPr lang="fr-FR" sz="2400" dirty="0" smtClean="0">
                <a:solidFill>
                  <a:srgbClr val="FF0000"/>
                </a:solidFill>
              </a:rPr>
              <a:t>*</a:t>
            </a:r>
            <a:r>
              <a:rPr lang="fr-FR" sz="2400" dirty="0" smtClean="0"/>
              <a:t> Science </a:t>
            </a:r>
            <a:r>
              <a:rPr lang="fr-FR" sz="2400" dirty="0"/>
              <a:t>Daily, </a:t>
            </a:r>
            <a:r>
              <a:rPr lang="fr-FR" sz="2400" dirty="0" err="1"/>
              <a:t>June</a:t>
            </a:r>
            <a:r>
              <a:rPr lang="fr-FR" sz="2400" dirty="0"/>
              <a:t> 25, 2013</a:t>
            </a:r>
            <a:endParaRPr lang="en-US" sz="2400" dirty="0"/>
          </a:p>
        </p:txBody>
      </p:sp>
    </p:spTree>
    <p:extLst>
      <p:ext uri="{BB962C8B-B14F-4D97-AF65-F5344CB8AC3E}">
        <p14:creationId xmlns:p14="http://schemas.microsoft.com/office/powerpoint/2010/main" val="136084339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Pseudomonas and Formaldehyde</a:t>
            </a:r>
            <a:endParaRPr lang="en-US" b="1" dirty="0"/>
          </a:p>
        </p:txBody>
      </p:sp>
      <p:sp>
        <p:nvSpPr>
          <p:cNvPr id="3" name="Content Placeholder 2"/>
          <p:cNvSpPr>
            <a:spLocks noGrp="1"/>
          </p:cNvSpPr>
          <p:nvPr>
            <p:ph idx="1"/>
          </p:nvPr>
        </p:nvSpPr>
        <p:spPr>
          <a:xfrm>
            <a:off x="50866" y="1417638"/>
            <a:ext cx="8635933" cy="4887539"/>
          </a:xfrm>
        </p:spPr>
        <p:txBody>
          <a:bodyPr>
            <a:normAutofit/>
          </a:bodyPr>
          <a:lstStyle/>
          <a:p>
            <a:r>
              <a:rPr lang="en-US" sz="2800" dirty="0" smtClean="0"/>
              <a:t>There are only a few bacteria that can                        break down glyphosate completely:                                               </a:t>
            </a:r>
            <a:r>
              <a:rPr lang="sv-SE" sz="2800" dirty="0" err="1"/>
              <a:t>Pseudomonas</a:t>
            </a:r>
            <a:r>
              <a:rPr lang="sv-SE" sz="2800" dirty="0"/>
              <a:t> </a:t>
            </a:r>
            <a:r>
              <a:rPr lang="sv-SE" sz="2800" dirty="0" err="1"/>
              <a:t>aeruginosa</a:t>
            </a:r>
            <a:r>
              <a:rPr lang="sv-SE" sz="2800" dirty="0" smtClean="0"/>
              <a:t>,                                                   </a:t>
            </a:r>
            <a:r>
              <a:rPr lang="sv-SE" sz="2800" dirty="0" err="1"/>
              <a:t>Pseudomonas</a:t>
            </a:r>
            <a:r>
              <a:rPr lang="sv-SE" sz="2800" dirty="0"/>
              <a:t> sp, and </a:t>
            </a:r>
            <a:r>
              <a:rPr lang="sv-SE" sz="2800" dirty="0" err="1"/>
              <a:t>Alcaligenes</a:t>
            </a:r>
            <a:r>
              <a:rPr lang="sv-SE" sz="2800" dirty="0"/>
              <a:t> sp.</a:t>
            </a:r>
            <a:r>
              <a:rPr lang="en-US" sz="2800" dirty="0" smtClean="0"/>
              <a:t>  </a:t>
            </a:r>
          </a:p>
          <a:p>
            <a:r>
              <a:rPr lang="sv-SE" sz="2800" dirty="0" err="1"/>
              <a:t>Pseudomonas</a:t>
            </a:r>
            <a:r>
              <a:rPr lang="sv-SE" sz="2800" dirty="0"/>
              <a:t> </a:t>
            </a:r>
            <a:r>
              <a:rPr lang="sv-SE" sz="2800" dirty="0" err="1" smtClean="0"/>
              <a:t>aeruginosa</a:t>
            </a:r>
            <a:r>
              <a:rPr lang="sv-SE" sz="2800" dirty="0"/>
              <a:t>,</a:t>
            </a:r>
            <a:r>
              <a:rPr lang="sv-SE" sz="2800" dirty="0" smtClean="0"/>
              <a:t> a gram                                      negative </a:t>
            </a:r>
            <a:r>
              <a:rPr lang="sv-SE" sz="2800" dirty="0" err="1" smtClean="0"/>
              <a:t>bacterium</a:t>
            </a:r>
            <a:r>
              <a:rPr lang="sv-SE" sz="2800" dirty="0" smtClean="0"/>
              <a:t>, is a major problem                            </a:t>
            </a:r>
            <a:r>
              <a:rPr lang="sv-SE" sz="2800" dirty="0" err="1" smtClean="0"/>
              <a:t>today</a:t>
            </a:r>
            <a:r>
              <a:rPr lang="sv-SE" sz="2800" dirty="0" smtClean="0"/>
              <a:t> in hospitals </a:t>
            </a:r>
            <a:r>
              <a:rPr lang="sv-SE" sz="2800" dirty="0" err="1" smtClean="0"/>
              <a:t>due</a:t>
            </a:r>
            <a:r>
              <a:rPr lang="sv-SE" sz="2800" dirty="0" smtClean="0"/>
              <a:t> </a:t>
            </a:r>
            <a:r>
              <a:rPr lang="sv-SE" sz="2800" dirty="0" err="1" smtClean="0"/>
              <a:t>to</a:t>
            </a:r>
            <a:r>
              <a:rPr lang="sv-SE" sz="2800" dirty="0" smtClean="0"/>
              <a:t> </a:t>
            </a:r>
            <a:r>
              <a:rPr lang="sv-SE" sz="2800" dirty="0" err="1" smtClean="0"/>
              <a:t>its</a:t>
            </a:r>
            <a:r>
              <a:rPr lang="sv-SE" sz="2800" dirty="0" smtClean="0"/>
              <a:t> </a:t>
            </a:r>
            <a:r>
              <a:rPr lang="sv-SE" sz="2800" dirty="0" err="1" smtClean="0"/>
              <a:t>resistance</a:t>
            </a:r>
            <a:r>
              <a:rPr lang="sv-SE" sz="2800" dirty="0" smtClean="0"/>
              <a:t>                             </a:t>
            </a:r>
            <a:r>
              <a:rPr lang="sv-SE" sz="2800" dirty="0" err="1" smtClean="0"/>
              <a:t>to</a:t>
            </a:r>
            <a:r>
              <a:rPr lang="sv-SE" sz="2800" dirty="0" smtClean="0"/>
              <a:t> </a:t>
            </a:r>
            <a:r>
              <a:rPr lang="sv-SE" sz="2800" dirty="0" err="1" smtClean="0"/>
              <a:t>multiple</a:t>
            </a:r>
            <a:r>
              <a:rPr lang="sv-SE" sz="2800" dirty="0" smtClean="0"/>
              <a:t> </a:t>
            </a:r>
            <a:r>
              <a:rPr lang="sv-SE" sz="2800" dirty="0" err="1" smtClean="0"/>
              <a:t>antibiotics</a:t>
            </a:r>
            <a:r>
              <a:rPr lang="en-US" sz="2800" dirty="0">
                <a:solidFill>
                  <a:srgbClr val="FF0000"/>
                </a:solidFill>
              </a:rPr>
              <a:t>*</a:t>
            </a:r>
            <a:endParaRPr lang="en-US" sz="2800" dirty="0" smtClean="0">
              <a:solidFill>
                <a:srgbClr val="FF0000"/>
              </a:solidFill>
            </a:endParaRPr>
          </a:p>
          <a:p>
            <a:pPr lvl="1"/>
            <a:r>
              <a:rPr lang="en-US" sz="2400" dirty="0" smtClean="0"/>
              <a:t>It produces formaldehyde (a well established neurotoxin) as a by-product of glyphosate breakdown</a:t>
            </a:r>
          </a:p>
          <a:p>
            <a:pPr lvl="1"/>
            <a:r>
              <a:rPr lang="en-US" sz="2400" dirty="0" smtClean="0"/>
              <a:t> It requires (and depletes) thiamine </a:t>
            </a:r>
            <a:endParaRPr lang="en-US" sz="2400" dirty="0"/>
          </a:p>
        </p:txBody>
      </p:sp>
      <p:sp>
        <p:nvSpPr>
          <p:cNvPr id="4" name="TextBox 3"/>
          <p:cNvSpPr txBox="1"/>
          <p:nvPr/>
        </p:nvSpPr>
        <p:spPr>
          <a:xfrm>
            <a:off x="1060823" y="6305177"/>
            <a:ext cx="7219644" cy="369332"/>
          </a:xfrm>
          <a:prstGeom prst="rect">
            <a:avLst/>
          </a:prstGeom>
          <a:noFill/>
        </p:spPr>
        <p:txBody>
          <a:bodyPr wrap="none" rtlCol="0">
            <a:spAutoFit/>
          </a:bodyPr>
          <a:lstStyle/>
          <a:p>
            <a:r>
              <a:rPr lang="en-US" dirty="0" smtClean="0">
                <a:solidFill>
                  <a:srgbClr val="FF0000"/>
                </a:solidFill>
              </a:rPr>
              <a:t>*</a:t>
            </a:r>
            <a:r>
              <a:rPr lang="fr-FR" dirty="0"/>
              <a:t>S. de </a:t>
            </a:r>
            <a:r>
              <a:rPr lang="fr-FR" dirty="0" err="1"/>
              <a:t>Betnzmann</a:t>
            </a:r>
            <a:r>
              <a:rPr lang="fr-FR" dirty="0"/>
              <a:t> and P. </a:t>
            </a:r>
            <a:r>
              <a:rPr lang="fr-FR" dirty="0" err="1"/>
              <a:t>Plésiat</a:t>
            </a:r>
            <a:r>
              <a:rPr lang="fr-FR" dirty="0"/>
              <a:t> Environ </a:t>
            </a:r>
            <a:r>
              <a:rPr lang="fr-FR" dirty="0" err="1"/>
              <a:t>Microbiol</a:t>
            </a:r>
            <a:r>
              <a:rPr lang="fr-FR" dirty="0"/>
              <a:t>. 2011 Jul;13(7):1655-65. </a:t>
            </a:r>
            <a:endParaRPr lang="en-US" dirty="0"/>
          </a:p>
        </p:txBody>
      </p:sp>
      <p:pic>
        <p:nvPicPr>
          <p:cNvPr id="5" name="Picture 4" descr="Multidrug_resistant_Pseudomonas_aeruginosa_65453743_1-222x22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8124" y="1417638"/>
            <a:ext cx="2564012" cy="2633310"/>
          </a:xfrm>
          <a:prstGeom prst="rect">
            <a:avLst/>
          </a:prstGeom>
        </p:spPr>
      </p:pic>
    </p:spTree>
    <p:extLst>
      <p:ext uri="{BB962C8B-B14F-4D97-AF65-F5344CB8AC3E}">
        <p14:creationId xmlns:p14="http://schemas.microsoft.com/office/powerpoint/2010/main" val="397389859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820" y="274638"/>
            <a:ext cx="8440980" cy="1143000"/>
          </a:xfrm>
        </p:spPr>
        <p:txBody>
          <a:bodyPr>
            <a:normAutofit fontScale="90000"/>
          </a:bodyPr>
          <a:lstStyle/>
          <a:p>
            <a:r>
              <a:rPr lang="en-US" b="1" dirty="0" smtClean="0"/>
              <a:t>Kidney Failure in Agricultural Workers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r>
              <a:rPr lang="en-US" dirty="0" smtClean="0"/>
              <a:t>Workers in sugarcane fields in Central America and in India are dying at a young age in record numbers from kidney failure</a:t>
            </a:r>
          </a:p>
          <a:p>
            <a:r>
              <a:rPr lang="en-US" dirty="0" smtClean="0"/>
              <a:t>Arsenic exposure from drinking water?</a:t>
            </a:r>
          </a:p>
          <a:p>
            <a:r>
              <a:rPr lang="en-US" dirty="0" smtClean="0"/>
              <a:t>Excess use of </a:t>
            </a:r>
            <a:r>
              <a:rPr lang="en-US" dirty="0" err="1" smtClean="0"/>
              <a:t>tylenol</a:t>
            </a:r>
            <a:r>
              <a:rPr lang="en-US" dirty="0" smtClean="0"/>
              <a:t>?</a:t>
            </a:r>
          </a:p>
          <a:p>
            <a:endParaRPr lang="en-US" dirty="0"/>
          </a:p>
          <a:p>
            <a:pPr marL="0" indent="0" algn="ctr">
              <a:buNone/>
            </a:pPr>
            <a:r>
              <a:rPr lang="en-US" i="1" dirty="0" smtClean="0">
                <a:solidFill>
                  <a:srgbClr val="FF0000"/>
                </a:solidFill>
              </a:rPr>
              <a:t>Glyphosate disrupts the CYP enzyme that breaks down </a:t>
            </a:r>
            <a:r>
              <a:rPr lang="en-US" i="1" dirty="0" err="1" smtClean="0">
                <a:solidFill>
                  <a:srgbClr val="FF0000"/>
                </a:solidFill>
              </a:rPr>
              <a:t>tylenol</a:t>
            </a:r>
            <a:r>
              <a:rPr lang="en-US" i="1" dirty="0" smtClean="0">
                <a:solidFill>
                  <a:srgbClr val="FF0000"/>
                </a:solidFill>
              </a:rPr>
              <a:t>, leading to </a:t>
            </a:r>
            <a:r>
              <a:rPr lang="en-US" i="1" dirty="0" err="1" smtClean="0">
                <a:solidFill>
                  <a:srgbClr val="FF0000"/>
                </a:solidFill>
              </a:rPr>
              <a:t>tylenol</a:t>
            </a:r>
            <a:r>
              <a:rPr lang="en-US" i="1" dirty="0" smtClean="0">
                <a:solidFill>
                  <a:srgbClr val="FF0000"/>
                </a:solidFill>
              </a:rPr>
              <a:t> toxicity</a:t>
            </a:r>
            <a:endParaRPr lang="en-US" i="1" dirty="0">
              <a:solidFill>
                <a:srgbClr val="FF0000"/>
              </a:solidFill>
            </a:endParaRPr>
          </a:p>
        </p:txBody>
      </p:sp>
      <p:sp>
        <p:nvSpPr>
          <p:cNvPr id="4" name="TextBox 3"/>
          <p:cNvSpPr txBox="1"/>
          <p:nvPr/>
        </p:nvSpPr>
        <p:spPr>
          <a:xfrm>
            <a:off x="2300851" y="6453099"/>
            <a:ext cx="6707185" cy="461665"/>
          </a:xfrm>
          <a:prstGeom prst="rect">
            <a:avLst/>
          </a:prstGeom>
          <a:noFill/>
        </p:spPr>
        <p:txBody>
          <a:bodyPr wrap="none" rtlCol="0">
            <a:spAutoFit/>
          </a:bodyPr>
          <a:lstStyle/>
          <a:p>
            <a:r>
              <a:rPr lang="en-US" sz="2400" dirty="0" smtClean="0">
                <a:solidFill>
                  <a:srgbClr val="FF0000"/>
                </a:solidFill>
              </a:rPr>
              <a:t>*</a:t>
            </a:r>
            <a:r>
              <a:rPr lang="en-US" sz="2400" dirty="0" err="1" smtClean="0"/>
              <a:t>ticotimes.net</a:t>
            </a:r>
            <a:r>
              <a:rPr lang="en-US" sz="2400" dirty="0" smtClean="0"/>
              <a:t>, San Jose, Costa Rica, August 8, 2013. </a:t>
            </a:r>
            <a:endParaRPr lang="en-US" sz="2400" dirty="0"/>
          </a:p>
        </p:txBody>
      </p:sp>
    </p:spTree>
    <p:extLst>
      <p:ext uri="{BB962C8B-B14F-4D97-AF65-F5344CB8AC3E}">
        <p14:creationId xmlns:p14="http://schemas.microsoft.com/office/powerpoint/2010/main" val="319250077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40" y="274638"/>
            <a:ext cx="9287395" cy="1143000"/>
          </a:xfrm>
        </p:spPr>
        <p:txBody>
          <a:bodyPr>
            <a:normAutofit fontScale="90000"/>
          </a:bodyPr>
          <a:lstStyle/>
          <a:p>
            <a:r>
              <a:rPr lang="en-US" b="1" dirty="0" smtClean="0"/>
              <a:t>“What </a:t>
            </a:r>
            <a:r>
              <a:rPr lang="en-US" b="1" dirty="0"/>
              <a:t>is killing the young men of </a:t>
            </a:r>
            <a:r>
              <a:rPr lang="en-US" b="1" dirty="0" err="1"/>
              <a:t>Cañas</a:t>
            </a:r>
            <a:r>
              <a:rPr lang="en-US" b="1" dirty="0" smtClean="0"/>
              <a:t>?”</a:t>
            </a:r>
            <a:r>
              <a:rPr lang="en-US" b="1" dirty="0" smtClean="0">
                <a:solidFill>
                  <a:srgbClr val="FF0000"/>
                </a:solidFill>
              </a:rPr>
              <a:t>*</a:t>
            </a:r>
            <a:r>
              <a:rPr lang="en-US" b="1" dirty="0"/>
              <a:t/>
            </a:r>
            <a:br>
              <a:rPr lang="en-US" b="1" dirty="0"/>
            </a:br>
            <a:endParaRPr lang="en-US" dirty="0"/>
          </a:p>
        </p:txBody>
      </p:sp>
      <p:pic>
        <p:nvPicPr>
          <p:cNvPr id="5" name="Content Placeholder 4" descr="CanasCropDuster.jpg"/>
          <p:cNvPicPr>
            <a:picLocks noGrp="1" noChangeAspect="1"/>
          </p:cNvPicPr>
          <p:nvPr>
            <p:ph idx="1"/>
          </p:nvPr>
        </p:nvPicPr>
        <p:blipFill>
          <a:blip r:embed="rId3">
            <a:extLst>
              <a:ext uri="{28A0092B-C50C-407E-A947-70E740481C1C}">
                <a14:useLocalDpi xmlns:a14="http://schemas.microsoft.com/office/drawing/2010/main" val="0"/>
              </a:ext>
            </a:extLst>
          </a:blip>
          <a:srcRect l="-8862" r="-8862"/>
          <a:stretch>
            <a:fillRect/>
          </a:stretch>
        </p:blipFill>
        <p:spPr/>
      </p:pic>
      <p:sp>
        <p:nvSpPr>
          <p:cNvPr id="4" name="TextBox 3"/>
          <p:cNvSpPr txBox="1"/>
          <p:nvPr/>
        </p:nvSpPr>
        <p:spPr>
          <a:xfrm>
            <a:off x="2300851" y="6453099"/>
            <a:ext cx="6707185" cy="461665"/>
          </a:xfrm>
          <a:prstGeom prst="rect">
            <a:avLst/>
          </a:prstGeom>
          <a:noFill/>
        </p:spPr>
        <p:txBody>
          <a:bodyPr wrap="none" rtlCol="0">
            <a:spAutoFit/>
          </a:bodyPr>
          <a:lstStyle/>
          <a:p>
            <a:r>
              <a:rPr lang="en-US" sz="2400" dirty="0" smtClean="0">
                <a:solidFill>
                  <a:srgbClr val="FF0000"/>
                </a:solidFill>
              </a:rPr>
              <a:t>*</a:t>
            </a:r>
            <a:r>
              <a:rPr lang="en-US" sz="2400" dirty="0" err="1" smtClean="0"/>
              <a:t>ticotimes.net</a:t>
            </a:r>
            <a:r>
              <a:rPr lang="en-US" sz="2400" dirty="0" smtClean="0"/>
              <a:t>, San Jose, </a:t>
            </a:r>
            <a:r>
              <a:rPr lang="en-US" sz="2400" i="1" dirty="0" smtClean="0">
                <a:solidFill>
                  <a:srgbClr val="FF0000"/>
                </a:solidFill>
              </a:rPr>
              <a:t>Costa Rica</a:t>
            </a:r>
            <a:r>
              <a:rPr lang="en-US" sz="2400" dirty="0" smtClean="0"/>
              <a:t>, August 8, 2013. </a:t>
            </a:r>
            <a:endParaRPr lang="en-US" sz="2400" dirty="0"/>
          </a:p>
        </p:txBody>
      </p:sp>
      <p:sp>
        <p:nvSpPr>
          <p:cNvPr id="6" name="TextBox 5"/>
          <p:cNvSpPr txBox="1"/>
          <p:nvPr/>
        </p:nvSpPr>
        <p:spPr>
          <a:xfrm>
            <a:off x="1823167" y="1752531"/>
            <a:ext cx="3352601" cy="584776"/>
          </a:xfrm>
          <a:prstGeom prst="rect">
            <a:avLst/>
          </a:prstGeom>
          <a:solidFill>
            <a:srgbClr val="FFF9A2"/>
          </a:solidFill>
          <a:ln>
            <a:solidFill>
              <a:schemeClr val="tx1"/>
            </a:solidFill>
          </a:ln>
        </p:spPr>
        <p:txBody>
          <a:bodyPr wrap="none" rtlCol="0">
            <a:spAutoFit/>
          </a:bodyPr>
          <a:lstStyle/>
          <a:p>
            <a:r>
              <a:rPr lang="en-US" sz="3200" dirty="0" smtClean="0"/>
              <a:t>Crop Dusting Plane</a:t>
            </a:r>
            <a:endParaRPr lang="en-US" sz="3200" dirty="0"/>
          </a:p>
        </p:txBody>
      </p:sp>
      <p:sp>
        <p:nvSpPr>
          <p:cNvPr id="7" name="Freeform 6"/>
          <p:cNvSpPr/>
          <p:nvPr/>
        </p:nvSpPr>
        <p:spPr>
          <a:xfrm>
            <a:off x="3113723" y="2335510"/>
            <a:ext cx="2888387" cy="808271"/>
          </a:xfrm>
          <a:custGeom>
            <a:avLst/>
            <a:gdLst>
              <a:gd name="connsiteX0" fmla="*/ 0 w 2888387"/>
              <a:gd name="connsiteY0" fmla="*/ 0 h 808271"/>
              <a:gd name="connsiteX1" fmla="*/ 1085706 w 2888387"/>
              <a:gd name="connsiteY1" fmla="*/ 758017 h 808271"/>
              <a:gd name="connsiteX2" fmla="*/ 2519657 w 2888387"/>
              <a:gd name="connsiteY2" fmla="*/ 696556 h 808271"/>
              <a:gd name="connsiteX3" fmla="*/ 2888387 w 2888387"/>
              <a:gd name="connsiteY3" fmla="*/ 368765 h 808271"/>
            </a:gdLst>
            <a:ahLst/>
            <a:cxnLst>
              <a:cxn ang="0">
                <a:pos x="connsiteX0" y="connsiteY0"/>
              </a:cxn>
              <a:cxn ang="0">
                <a:pos x="connsiteX1" y="connsiteY1"/>
              </a:cxn>
              <a:cxn ang="0">
                <a:pos x="connsiteX2" y="connsiteY2"/>
              </a:cxn>
              <a:cxn ang="0">
                <a:pos x="connsiteX3" y="connsiteY3"/>
              </a:cxn>
            </a:cxnLst>
            <a:rect l="l" t="t" r="r" b="b"/>
            <a:pathLst>
              <a:path w="2888387" h="808271">
                <a:moveTo>
                  <a:pt x="0" y="0"/>
                </a:moveTo>
                <a:cubicBezTo>
                  <a:pt x="332881" y="320962"/>
                  <a:pt x="665763" y="641924"/>
                  <a:pt x="1085706" y="758017"/>
                </a:cubicBezTo>
                <a:cubicBezTo>
                  <a:pt x="1505649" y="874110"/>
                  <a:pt x="2219210" y="761431"/>
                  <a:pt x="2519657" y="696556"/>
                </a:cubicBezTo>
                <a:cubicBezTo>
                  <a:pt x="2820104" y="631681"/>
                  <a:pt x="2888387" y="368765"/>
                  <a:pt x="2888387" y="368765"/>
                </a:cubicBezTo>
              </a:path>
            </a:pathLst>
          </a:cu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503886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left)">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40" y="274638"/>
            <a:ext cx="9287395" cy="1143000"/>
          </a:xfrm>
        </p:spPr>
        <p:txBody>
          <a:bodyPr>
            <a:normAutofit fontScale="90000"/>
          </a:bodyPr>
          <a:lstStyle/>
          <a:p>
            <a:r>
              <a:rPr lang="en-US" b="1" dirty="0" smtClean="0"/>
              <a:t>“What </a:t>
            </a:r>
            <a:r>
              <a:rPr lang="en-US" b="1" dirty="0"/>
              <a:t>is killing the young men of </a:t>
            </a:r>
            <a:r>
              <a:rPr lang="en-US" b="1" dirty="0" err="1"/>
              <a:t>Cañas</a:t>
            </a:r>
            <a:r>
              <a:rPr lang="en-US" b="1" dirty="0" smtClean="0"/>
              <a:t>?”</a:t>
            </a:r>
            <a:r>
              <a:rPr lang="en-US" b="1" dirty="0" smtClean="0">
                <a:solidFill>
                  <a:srgbClr val="FF0000"/>
                </a:solidFill>
              </a:rPr>
              <a:t>*</a:t>
            </a:r>
            <a:r>
              <a:rPr lang="en-US" b="1" dirty="0"/>
              <a:t/>
            </a:r>
            <a:br>
              <a:rPr lang="en-US" b="1" dirty="0"/>
            </a:br>
            <a:endParaRPr lang="en-US" dirty="0"/>
          </a:p>
        </p:txBody>
      </p:sp>
      <p:pic>
        <p:nvPicPr>
          <p:cNvPr id="5" name="Content Placeholder 4" descr="CanasCropDuster.jpg"/>
          <p:cNvPicPr>
            <a:picLocks noGrp="1" noChangeAspect="1"/>
          </p:cNvPicPr>
          <p:nvPr>
            <p:ph idx="1"/>
          </p:nvPr>
        </p:nvPicPr>
        <p:blipFill>
          <a:blip r:embed="rId3">
            <a:extLst>
              <a:ext uri="{28A0092B-C50C-407E-A947-70E740481C1C}">
                <a14:useLocalDpi xmlns:a14="http://schemas.microsoft.com/office/drawing/2010/main" val="0"/>
              </a:ext>
            </a:extLst>
          </a:blip>
          <a:srcRect l="-8862" r="-8862"/>
          <a:stretch>
            <a:fillRect/>
          </a:stretch>
        </p:blipFill>
        <p:spPr/>
      </p:pic>
      <p:sp>
        <p:nvSpPr>
          <p:cNvPr id="3" name="Rectangle 2"/>
          <p:cNvSpPr/>
          <p:nvPr/>
        </p:nvSpPr>
        <p:spPr>
          <a:xfrm>
            <a:off x="1638801" y="1632145"/>
            <a:ext cx="6186476" cy="923330"/>
          </a:xfrm>
          <a:prstGeom prst="rect">
            <a:avLst/>
          </a:prstGeom>
        </p:spPr>
        <p:txBody>
          <a:bodyPr wrap="square">
            <a:spAutoFit/>
          </a:bodyPr>
          <a:lstStyle/>
          <a:p>
            <a:r>
              <a:rPr lang="en-US" b="1" dirty="0" smtClean="0"/>
              <a:t>Abstract: The </a:t>
            </a:r>
            <a:r>
              <a:rPr lang="en-US" b="1" dirty="0"/>
              <a:t>effect of the aerial application of 0.86 kg </a:t>
            </a:r>
            <a:r>
              <a:rPr lang="en-US" b="1" dirty="0" err="1"/>
              <a:t>a.i</a:t>
            </a:r>
            <a:r>
              <a:rPr lang="en-US" b="1" dirty="0"/>
              <a:t>./ha of glyphosate in 75 l of water on the ripening of 3 sugar cane varieties was studied </a:t>
            </a:r>
            <a:r>
              <a:rPr lang="en-US" b="1" i="1" dirty="0">
                <a:solidFill>
                  <a:srgbClr val="FF0000"/>
                </a:solidFill>
              </a:rPr>
              <a:t>in Costa Rica</a:t>
            </a:r>
            <a:r>
              <a:rPr lang="en-US" b="1" dirty="0"/>
              <a:t>. </a:t>
            </a:r>
            <a:r>
              <a:rPr lang="en-US" b="1" dirty="0" smtClean="0"/>
              <a:t> …</a:t>
            </a:r>
            <a:endParaRPr lang="en-US" b="1" dirty="0"/>
          </a:p>
        </p:txBody>
      </p:sp>
      <p:sp>
        <p:nvSpPr>
          <p:cNvPr id="9" name="TextBox 8"/>
          <p:cNvSpPr txBox="1"/>
          <p:nvPr/>
        </p:nvSpPr>
        <p:spPr>
          <a:xfrm>
            <a:off x="1331525" y="6126163"/>
            <a:ext cx="7019970" cy="707886"/>
          </a:xfrm>
          <a:prstGeom prst="rect">
            <a:avLst/>
          </a:prstGeom>
          <a:noFill/>
        </p:spPr>
        <p:txBody>
          <a:bodyPr wrap="none" rtlCol="0">
            <a:spAutoFit/>
          </a:bodyPr>
          <a:lstStyle/>
          <a:p>
            <a:r>
              <a:rPr lang="en-US" sz="2000" dirty="0" smtClean="0">
                <a:solidFill>
                  <a:srgbClr val="FF0000"/>
                </a:solidFill>
              </a:rPr>
              <a:t>*</a:t>
            </a:r>
            <a:r>
              <a:rPr lang="en-US" sz="2000" dirty="0" smtClean="0"/>
              <a:t>J.F</a:t>
            </a:r>
            <a:r>
              <a:rPr lang="en-US" sz="2000" dirty="0"/>
              <a:t>. </a:t>
            </a:r>
            <a:r>
              <a:rPr lang="en-US" sz="2000" dirty="0" err="1"/>
              <a:t>Subiros</a:t>
            </a:r>
            <a:r>
              <a:rPr lang="en-US" sz="2000" dirty="0"/>
              <a:t>, The effect of applying glyphosate as </a:t>
            </a:r>
            <a:r>
              <a:rPr lang="en-US" sz="2000" dirty="0" err="1"/>
              <a:t>ripener</a:t>
            </a:r>
            <a:r>
              <a:rPr lang="en-US" sz="2000" dirty="0"/>
              <a:t> in three</a:t>
            </a:r>
          </a:p>
          <a:p>
            <a:r>
              <a:rPr lang="en-US" sz="2000" dirty="0"/>
              <a:t>sugar cane varieties, </a:t>
            </a:r>
            <a:r>
              <a:rPr lang="en-US" sz="2000" dirty="0" err="1"/>
              <a:t>Turrialba</a:t>
            </a:r>
            <a:r>
              <a:rPr lang="en-US" sz="2000" dirty="0"/>
              <a:t> </a:t>
            </a:r>
            <a:r>
              <a:rPr lang="en-US" sz="2000" i="1" dirty="0" smtClean="0">
                <a:solidFill>
                  <a:srgbClr val="FF0000"/>
                </a:solidFill>
              </a:rPr>
              <a:t>1990</a:t>
            </a:r>
            <a:r>
              <a:rPr lang="en-US" sz="2000" dirty="0" smtClean="0"/>
              <a:t>, </a:t>
            </a:r>
            <a:r>
              <a:rPr lang="en-US" sz="2000" dirty="0"/>
              <a:t>40(4), 527-534.</a:t>
            </a:r>
          </a:p>
        </p:txBody>
      </p:sp>
    </p:spTree>
    <p:extLst>
      <p:ext uri="{BB962C8B-B14F-4D97-AF65-F5344CB8AC3E}">
        <p14:creationId xmlns:p14="http://schemas.microsoft.com/office/powerpoint/2010/main" val="300626278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b="1" dirty="0" smtClean="0"/>
              <a:t>Acute Kidney Disease Death Rate</a:t>
            </a:r>
            <a:br>
              <a:rPr lang="en-US" b="1" dirty="0" smtClean="0"/>
            </a:br>
            <a:r>
              <a:rPr lang="en-US" b="1" dirty="0" smtClean="0"/>
              <a:t>Plotted Against Glyphosate and GMOs</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823611" y="6396335"/>
            <a:ext cx="7863189" cy="461665"/>
          </a:xfrm>
          <a:prstGeom prst="rect">
            <a:avLst/>
          </a:prstGeom>
          <a:noFill/>
        </p:spPr>
        <p:txBody>
          <a:bodyPr wrap="square" rtlCol="0">
            <a:spAutoFit/>
          </a:bodyPr>
          <a:lstStyle/>
          <a:p>
            <a:r>
              <a:rPr lang="en-US" sz="2400" dirty="0" smtClean="0">
                <a:solidFill>
                  <a:srgbClr val="FF0000"/>
                </a:solidFill>
              </a:rPr>
              <a:t>*</a:t>
            </a:r>
            <a:r>
              <a:rPr lang="en-US" sz="2400" dirty="0" smtClean="0"/>
              <a:t>Plot prepared by Nancy Swanson from available data online</a:t>
            </a:r>
            <a:endParaRPr lang="en-US" sz="2400" dirty="0"/>
          </a:p>
        </p:txBody>
      </p:sp>
      <p:sp>
        <p:nvSpPr>
          <p:cNvPr id="6" name="Content Placeholder 5"/>
          <p:cNvSpPr>
            <a:spLocks noGrp="1"/>
          </p:cNvSpPr>
          <p:nvPr>
            <p:ph idx="1"/>
          </p:nvPr>
        </p:nvSpPr>
        <p:spPr/>
        <p:txBody>
          <a:bodyPr/>
          <a:lstStyle/>
          <a:p>
            <a:endParaRPr lang="en-US"/>
          </a:p>
        </p:txBody>
      </p:sp>
      <p:pic>
        <p:nvPicPr>
          <p:cNvPr id="7" name="Content Placeholder 3" descr="renal falure deaths.jpg"/>
          <p:cNvPicPr>
            <a:picLocks noChangeAspect="1"/>
          </p:cNvPicPr>
          <p:nvPr/>
        </p:nvPicPr>
        <p:blipFill>
          <a:blip r:embed="rId2">
            <a:extLst>
              <a:ext uri="{28A0092B-C50C-407E-A947-70E740481C1C}">
                <a14:useLocalDpi xmlns:a14="http://schemas.microsoft.com/office/drawing/2010/main" val="0"/>
              </a:ext>
            </a:extLst>
          </a:blip>
          <a:srcRect l="-8446" r="-8446"/>
          <a:stretch>
            <a:fillRect/>
          </a:stretch>
        </p:blipFill>
        <p:spPr>
          <a:xfrm>
            <a:off x="0" y="1600200"/>
            <a:ext cx="8686800" cy="4777405"/>
          </a:xfrm>
          <a:prstGeom prst="rect">
            <a:avLst/>
          </a:prstGeom>
        </p:spPr>
      </p:pic>
    </p:spTree>
    <p:extLst>
      <p:ext uri="{BB962C8B-B14F-4D97-AF65-F5344CB8AC3E}">
        <p14:creationId xmlns:p14="http://schemas.microsoft.com/office/powerpoint/2010/main" val="169271808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82"/>
            <a:ext cx="8229600" cy="1143000"/>
          </a:xfrm>
        </p:spPr>
        <p:txBody>
          <a:bodyPr/>
          <a:lstStyle/>
          <a:p>
            <a:r>
              <a:rPr lang="en-US" b="1" dirty="0" smtClean="0"/>
              <a:t>Recapitulation</a:t>
            </a:r>
            <a:endParaRPr lang="en-US" b="1" dirty="0"/>
          </a:p>
        </p:txBody>
      </p:sp>
      <p:sp>
        <p:nvSpPr>
          <p:cNvPr id="3" name="Content Placeholder 2"/>
          <p:cNvSpPr>
            <a:spLocks noGrp="1"/>
          </p:cNvSpPr>
          <p:nvPr>
            <p:ph idx="1"/>
          </p:nvPr>
        </p:nvSpPr>
        <p:spPr>
          <a:xfrm>
            <a:off x="457200" y="1251922"/>
            <a:ext cx="8474268" cy="5037566"/>
          </a:xfrm>
        </p:spPr>
        <p:txBody>
          <a:bodyPr>
            <a:normAutofit fontScale="92500" lnSpcReduction="10000"/>
          </a:bodyPr>
          <a:lstStyle/>
          <a:p>
            <a:r>
              <a:rPr lang="en-US" dirty="0" smtClean="0"/>
              <a:t>Glyphosate disrupts gut bacteria, favoring pathogen overgrowth</a:t>
            </a:r>
          </a:p>
          <a:p>
            <a:pPr lvl="1"/>
            <a:r>
              <a:rPr lang="en-US" dirty="0" smtClean="0"/>
              <a:t>Obesity can be encoded in gut microbe distributions</a:t>
            </a:r>
          </a:p>
          <a:p>
            <a:r>
              <a:rPr lang="en-US" dirty="0" smtClean="0"/>
              <a:t>Pigs fed a GMO diet develop inflammatory gut</a:t>
            </a:r>
          </a:p>
          <a:p>
            <a:pPr lvl="1"/>
            <a:r>
              <a:rPr lang="en-US" dirty="0" smtClean="0"/>
              <a:t>Piglets fed GMOs fail to thrive</a:t>
            </a:r>
          </a:p>
          <a:p>
            <a:r>
              <a:rPr lang="en-US" dirty="0" smtClean="0"/>
              <a:t>Inflammatory bowel diseases are on the rise in America’s youth</a:t>
            </a:r>
          </a:p>
          <a:p>
            <a:r>
              <a:rPr lang="en-US" dirty="0" smtClean="0"/>
              <a:t>Kidneys are failing in agricultural workers exposed to glyphosate</a:t>
            </a:r>
          </a:p>
          <a:p>
            <a:pPr lvl="1"/>
            <a:r>
              <a:rPr lang="en-US" dirty="0"/>
              <a:t>G</a:t>
            </a:r>
            <a:r>
              <a:rPr lang="en-US" dirty="0" smtClean="0"/>
              <a:t>lyphosate application over time correlates with deaths from kidney disease</a:t>
            </a:r>
          </a:p>
          <a:p>
            <a:endParaRPr lang="en-US" dirty="0"/>
          </a:p>
        </p:txBody>
      </p:sp>
    </p:spTree>
    <p:extLst>
      <p:ext uri="{BB962C8B-B14F-4D97-AF65-F5344CB8AC3E}">
        <p14:creationId xmlns:p14="http://schemas.microsoft.com/office/powerpoint/2010/main" val="219376320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1011711" y="2683396"/>
            <a:ext cx="7675089" cy="769441"/>
          </a:xfrm>
          <a:prstGeom prst="rect">
            <a:avLst/>
          </a:prstGeom>
          <a:noFill/>
        </p:spPr>
        <p:txBody>
          <a:bodyPr wrap="none" rtlCol="0">
            <a:spAutoFit/>
          </a:bodyPr>
          <a:lstStyle/>
          <a:p>
            <a:r>
              <a:rPr lang="en-US" sz="4400" dirty="0" smtClean="0">
                <a:latin typeface="Apple Casual"/>
              </a:rPr>
              <a:t>GMO Crops and Dying Species</a:t>
            </a:r>
            <a:endParaRPr lang="en-US" sz="4400" dirty="0">
              <a:latin typeface="Apple Casual"/>
            </a:endParaRPr>
          </a:p>
        </p:txBody>
      </p:sp>
    </p:spTree>
    <p:extLst>
      <p:ext uri="{BB962C8B-B14F-4D97-AF65-F5344CB8AC3E}">
        <p14:creationId xmlns:p14="http://schemas.microsoft.com/office/powerpoint/2010/main" val="188311704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orn_gm.jpg"/>
          <p:cNvPicPr>
            <a:picLocks noGrp="1" noChangeAspect="1"/>
          </p:cNvPicPr>
          <p:nvPr>
            <p:ph idx="1"/>
          </p:nvPr>
        </p:nvPicPr>
        <p:blipFill>
          <a:blip r:embed="rId3">
            <a:extLst>
              <a:ext uri="{28A0092B-C50C-407E-A947-70E740481C1C}">
                <a14:useLocalDpi xmlns:a14="http://schemas.microsoft.com/office/drawing/2010/main" val="0"/>
              </a:ext>
            </a:extLst>
          </a:blip>
          <a:srcRect l="-12963" r="-12963"/>
          <a:stretch>
            <a:fillRect/>
          </a:stretch>
        </p:blipFill>
        <p:spPr>
          <a:xfrm>
            <a:off x="-1387015" y="0"/>
            <a:ext cx="11937765" cy="6319994"/>
          </a:xfrm>
        </p:spPr>
      </p:pic>
      <p:sp>
        <p:nvSpPr>
          <p:cNvPr id="5" name="TextBox 4"/>
          <p:cNvSpPr txBox="1"/>
          <p:nvPr/>
        </p:nvSpPr>
        <p:spPr>
          <a:xfrm>
            <a:off x="2227386" y="6408867"/>
            <a:ext cx="5432159" cy="369332"/>
          </a:xfrm>
          <a:prstGeom prst="rect">
            <a:avLst/>
          </a:prstGeom>
          <a:noFill/>
        </p:spPr>
        <p:txBody>
          <a:bodyPr wrap="none" rtlCol="0">
            <a:spAutoFit/>
          </a:bodyPr>
          <a:lstStyle/>
          <a:p>
            <a:r>
              <a:rPr lang="en-US" dirty="0"/>
              <a:t>https://</a:t>
            </a:r>
            <a:r>
              <a:rPr lang="en-US" dirty="0" err="1"/>
              <a:t>www.commondreams.org</a:t>
            </a:r>
            <a:r>
              <a:rPr lang="en-US" dirty="0"/>
              <a:t>/view/2013/05/29-4</a:t>
            </a:r>
          </a:p>
        </p:txBody>
      </p:sp>
    </p:spTree>
    <p:extLst>
      <p:ext uri="{BB962C8B-B14F-4D97-AF65-F5344CB8AC3E}">
        <p14:creationId xmlns:p14="http://schemas.microsoft.com/office/powerpoint/2010/main" val="233996550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05"/>
            <a:ext cx="8229600" cy="1143000"/>
          </a:xfrm>
        </p:spPr>
        <p:txBody>
          <a:bodyPr/>
          <a:lstStyle/>
          <a:p>
            <a:r>
              <a:rPr lang="en-US" b="1" dirty="0" smtClean="0"/>
              <a:t>From </a:t>
            </a:r>
            <a:r>
              <a:rPr lang="en-US" b="1" dirty="0" err="1" smtClean="0"/>
              <a:t>WIKILeaks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229600" cy="4525963"/>
          </a:xfrm>
        </p:spPr>
        <p:txBody>
          <a:bodyPr>
            <a:normAutofit fontScale="85000" lnSpcReduction="10000"/>
          </a:bodyPr>
          <a:lstStyle/>
          <a:p>
            <a:r>
              <a:rPr lang="en-US" dirty="0" smtClean="0"/>
              <a:t>“The </a:t>
            </a:r>
            <a:r>
              <a:rPr lang="en-US" dirty="0"/>
              <a:t>United States is </a:t>
            </a:r>
            <a:r>
              <a:rPr lang="en-US" i="1" dirty="0">
                <a:solidFill>
                  <a:srgbClr val="FF0000"/>
                </a:solidFill>
              </a:rPr>
              <a:t>threatening nations </a:t>
            </a:r>
            <a:r>
              <a:rPr lang="en-US" i="1" dirty="0"/>
              <a:t>who oppose Monsanto’s</a:t>
            </a:r>
            <a:r>
              <a:rPr lang="en-US" dirty="0"/>
              <a:t> genetically modified (GM) crops with military-style trade </a:t>
            </a:r>
            <a:r>
              <a:rPr lang="en-US" dirty="0" smtClean="0"/>
              <a:t>wars.” </a:t>
            </a:r>
            <a:endParaRPr lang="en-US" dirty="0"/>
          </a:p>
          <a:p>
            <a:r>
              <a:rPr lang="en-US" dirty="0" smtClean="0"/>
              <a:t>“Nations </a:t>
            </a:r>
            <a:r>
              <a:rPr lang="en-US" dirty="0"/>
              <a:t>like France, which have moved to ban one of Monsanto’s GM corn varieties, were requested to be ‘</a:t>
            </a:r>
            <a:r>
              <a:rPr lang="en-US" i="1" dirty="0">
                <a:solidFill>
                  <a:srgbClr val="FF0000"/>
                </a:solidFill>
              </a:rPr>
              <a:t>penalized</a:t>
            </a:r>
            <a:r>
              <a:rPr lang="en-US" dirty="0"/>
              <a:t>’ by the United States for opposing Monsanto and genetically modified foods</a:t>
            </a:r>
            <a:r>
              <a:rPr lang="en-US" dirty="0" smtClean="0"/>
              <a:t>.” </a:t>
            </a:r>
            <a:endParaRPr lang="en-US" dirty="0"/>
          </a:p>
          <a:p>
            <a:r>
              <a:rPr lang="en-US" dirty="0" smtClean="0"/>
              <a:t>“The </a:t>
            </a:r>
            <a:r>
              <a:rPr lang="en-US" dirty="0"/>
              <a:t>information reveals just how deep Monsanto’s roots have penetrated key positions within the United States government, with the cables reporting that many </a:t>
            </a:r>
            <a:r>
              <a:rPr lang="en-US" i="1" dirty="0">
                <a:solidFill>
                  <a:srgbClr val="FF0000"/>
                </a:solidFill>
              </a:rPr>
              <a:t>U.S. diplomats work directly for Monsanto</a:t>
            </a:r>
            <a:r>
              <a:rPr lang="en-US" dirty="0" smtClean="0"/>
              <a:t>.”</a:t>
            </a:r>
            <a:endParaRPr lang="en-US" dirty="0"/>
          </a:p>
        </p:txBody>
      </p:sp>
      <p:sp>
        <p:nvSpPr>
          <p:cNvPr id="4" name="TextBox 3"/>
          <p:cNvSpPr txBox="1"/>
          <p:nvPr/>
        </p:nvSpPr>
        <p:spPr>
          <a:xfrm>
            <a:off x="1198333" y="6121836"/>
            <a:ext cx="7557979" cy="707886"/>
          </a:xfrm>
          <a:prstGeom prst="rect">
            <a:avLst/>
          </a:prstGeom>
          <a:noFill/>
        </p:spPr>
        <p:txBody>
          <a:bodyPr wrap="none" rtlCol="0">
            <a:spAutoFit/>
          </a:bodyPr>
          <a:lstStyle/>
          <a:p>
            <a:r>
              <a:rPr lang="en-US" sz="2000" dirty="0" smtClean="0">
                <a:solidFill>
                  <a:srgbClr val="FF0000"/>
                </a:solidFill>
              </a:rPr>
              <a:t>*</a:t>
            </a:r>
            <a:r>
              <a:rPr lang="es-ES_tradnl" sz="2000" dirty="0"/>
              <a:t>http://</a:t>
            </a:r>
            <a:r>
              <a:rPr lang="es-ES_tradnl" sz="2000" dirty="0" err="1"/>
              <a:t>www.bibliotecapleyades.net</a:t>
            </a:r>
            <a:r>
              <a:rPr lang="es-ES_tradnl" sz="2000" dirty="0"/>
              <a:t>/ciencia/ciencia_monsanto81.</a:t>
            </a:r>
            <a:r>
              <a:rPr lang="es-ES_tradnl" sz="2000" dirty="0" smtClean="0"/>
              <a:t>htm</a:t>
            </a:r>
          </a:p>
          <a:p>
            <a:r>
              <a:rPr lang="en-US" sz="2000" dirty="0" smtClean="0">
                <a:solidFill>
                  <a:srgbClr val="FF0000"/>
                </a:solidFill>
              </a:rPr>
              <a:t>*</a:t>
            </a:r>
            <a:r>
              <a:rPr lang="en-US" sz="2000" dirty="0" smtClean="0"/>
              <a:t>http</a:t>
            </a:r>
            <a:r>
              <a:rPr lang="en-US" sz="2000" dirty="0"/>
              <a:t>://</a:t>
            </a:r>
            <a:r>
              <a:rPr lang="en-US" sz="2000" dirty="0" err="1"/>
              <a:t>www.youtube.com</a:t>
            </a:r>
            <a:r>
              <a:rPr lang="en-US" sz="2000" dirty="0"/>
              <a:t>/</a:t>
            </a:r>
            <a:r>
              <a:rPr lang="en-US" sz="2000" dirty="0" err="1"/>
              <a:t>watch?v</a:t>
            </a:r>
            <a:r>
              <a:rPr lang="en-US" sz="2000" dirty="0"/>
              <a:t>=eiK_RF3ioRw&amp;feature=</a:t>
            </a:r>
            <a:r>
              <a:rPr lang="en-US" sz="2000" dirty="0" err="1"/>
              <a:t>youtu.be</a:t>
            </a:r>
            <a:endParaRPr lang="en-US" sz="2000" dirty="0"/>
          </a:p>
        </p:txBody>
      </p:sp>
    </p:spTree>
    <p:extLst>
      <p:ext uri="{BB962C8B-B14F-4D97-AF65-F5344CB8AC3E}">
        <p14:creationId xmlns:p14="http://schemas.microsoft.com/office/powerpoint/2010/main" val="8471267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US" dirty="0"/>
              <a:t>“</a:t>
            </a:r>
            <a:r>
              <a:rPr lang="en-US" i="1" dirty="0"/>
              <a:t>Children today are sicker than they were a generation ago. From childhood cancers to autism, birth defects and asthma, a wide range of childhood diseases and disorders are on the rise. Our assessment of the latest science leaves little room for doubt: pesticides are one key driver of this sobering trend</a:t>
            </a:r>
            <a:r>
              <a:rPr lang="en-US" i="1" dirty="0" smtClean="0"/>
              <a:t>.”</a:t>
            </a:r>
            <a:r>
              <a:rPr lang="en-US" i="1" dirty="0" smtClean="0">
                <a:solidFill>
                  <a:srgbClr val="FF0000"/>
                </a:solidFill>
              </a:rPr>
              <a:t>*</a:t>
            </a:r>
            <a:endParaRPr lang="en-US" dirty="0">
              <a:solidFill>
                <a:srgbClr val="FF0000"/>
              </a:solidFill>
            </a:endParaRPr>
          </a:p>
        </p:txBody>
      </p:sp>
      <p:sp>
        <p:nvSpPr>
          <p:cNvPr id="4" name="TextBox 3"/>
          <p:cNvSpPr txBox="1"/>
          <p:nvPr/>
        </p:nvSpPr>
        <p:spPr>
          <a:xfrm>
            <a:off x="781538" y="6467231"/>
            <a:ext cx="7758354" cy="400110"/>
          </a:xfrm>
          <a:prstGeom prst="rect">
            <a:avLst/>
          </a:prstGeom>
          <a:noFill/>
        </p:spPr>
        <p:txBody>
          <a:bodyPr wrap="none" rtlCol="0">
            <a:spAutoFit/>
          </a:bodyPr>
          <a:lstStyle/>
          <a:p>
            <a:r>
              <a:rPr lang="en-US" sz="2000" dirty="0" smtClean="0">
                <a:solidFill>
                  <a:srgbClr val="FF0000"/>
                </a:solidFill>
              </a:rPr>
              <a:t>*</a:t>
            </a:r>
            <a:r>
              <a:rPr lang="en-US" sz="2000" dirty="0" smtClean="0"/>
              <a:t>http</a:t>
            </a:r>
            <a:r>
              <a:rPr lang="en-US" sz="2000" dirty="0"/>
              <a:t>://</a:t>
            </a:r>
            <a:r>
              <a:rPr lang="en-US" sz="2000" dirty="0" err="1"/>
              <a:t>www.emagazine.com</a:t>
            </a:r>
            <a:r>
              <a:rPr lang="en-US" sz="2000" dirty="0"/>
              <a:t>/earth-talk/pesticides-and-</a:t>
            </a:r>
            <a:r>
              <a:rPr lang="en-US" sz="2000" dirty="0" err="1"/>
              <a:t>childrens</a:t>
            </a:r>
            <a:r>
              <a:rPr lang="en-US" sz="2000" dirty="0"/>
              <a:t>-health</a:t>
            </a:r>
          </a:p>
        </p:txBody>
      </p:sp>
    </p:spTree>
    <p:extLst>
      <p:ext uri="{BB962C8B-B14F-4D97-AF65-F5344CB8AC3E}">
        <p14:creationId xmlns:p14="http://schemas.microsoft.com/office/powerpoint/2010/main" val="257720994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620"/>
            <a:ext cx="8229600" cy="1143000"/>
          </a:xfrm>
        </p:spPr>
        <p:txBody>
          <a:bodyPr/>
          <a:lstStyle/>
          <a:p>
            <a:r>
              <a:rPr lang="en-US" b="1" dirty="0" smtClean="0"/>
              <a:t>Have GMOs Worked?</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977380"/>
            <a:ext cx="8507506" cy="5111698"/>
          </a:xfrm>
        </p:spPr>
        <p:txBody>
          <a:bodyPr>
            <a:normAutofit fontScale="92500" lnSpcReduction="20000"/>
          </a:bodyPr>
          <a:lstStyle/>
          <a:p>
            <a:pPr marL="0" indent="0">
              <a:buNone/>
            </a:pPr>
            <a:r>
              <a:rPr lang="en-US" dirty="0" smtClean="0"/>
              <a:t>“Exactly </a:t>
            </a:r>
            <a:r>
              <a:rPr lang="en-US" i="1" dirty="0">
                <a:solidFill>
                  <a:srgbClr val="FF0000"/>
                </a:solidFill>
              </a:rPr>
              <a:t>none</a:t>
            </a:r>
            <a:r>
              <a:rPr lang="en-US" dirty="0"/>
              <a:t> of the supposed benefits of GM crops - increased yields, more food production, controlled pests and weeds, reductions in chemical use in agriculture or drought-tolerant seeds - have actually materialized. </a:t>
            </a:r>
            <a:r>
              <a:rPr lang="en-US" dirty="0" smtClean="0"/>
              <a:t> …  GMOs </a:t>
            </a:r>
            <a:r>
              <a:rPr lang="en-US" dirty="0"/>
              <a:t>have resulted in </a:t>
            </a:r>
            <a:r>
              <a:rPr lang="en-US" i="1" dirty="0">
                <a:solidFill>
                  <a:srgbClr val="FF0000"/>
                </a:solidFill>
              </a:rPr>
              <a:t>greater pesticide use </a:t>
            </a:r>
            <a:r>
              <a:rPr lang="en-US" dirty="0"/>
              <a:t>and the predictable emergence of </a:t>
            </a:r>
            <a:r>
              <a:rPr lang="en-US" i="1" dirty="0">
                <a:solidFill>
                  <a:srgbClr val="FF0000"/>
                </a:solidFill>
              </a:rPr>
              <a:t>herbicide resistant super weeds</a:t>
            </a:r>
            <a:r>
              <a:rPr lang="en-US" dirty="0"/>
              <a:t>. In fact, 130 types of weeds in 40 states are now herbicide-resistant, increasing costs, cutting yields and leading to the use of </a:t>
            </a:r>
            <a:r>
              <a:rPr lang="en-US" i="1" dirty="0">
                <a:solidFill>
                  <a:srgbClr val="FF0000"/>
                </a:solidFill>
              </a:rPr>
              <a:t>more powerful and increasingly toxic chemical herbicides</a:t>
            </a:r>
            <a:r>
              <a:rPr lang="en-US" dirty="0" smtClean="0">
                <a:solidFill>
                  <a:srgbClr val="FF0000"/>
                </a:solidFill>
              </a:rPr>
              <a:t>.”</a:t>
            </a:r>
          </a:p>
          <a:p>
            <a:pPr marL="0" indent="0">
              <a:buNone/>
            </a:pPr>
            <a:endParaRPr lang="en-US" dirty="0" smtClean="0">
              <a:solidFill>
                <a:srgbClr val="FF0000"/>
              </a:solidFill>
            </a:endParaRPr>
          </a:p>
          <a:p>
            <a:pPr marL="0" indent="0">
              <a:buNone/>
            </a:pPr>
            <a:r>
              <a:rPr lang="en-US" sz="2800" dirty="0" smtClean="0"/>
              <a:t>Dr. </a:t>
            </a:r>
            <a:r>
              <a:rPr lang="en-US" sz="2800" dirty="0"/>
              <a:t>Brian Moench, </a:t>
            </a:r>
            <a:r>
              <a:rPr lang="en-US" sz="2800" dirty="0" err="1" smtClean="0"/>
              <a:t>Truthout</a:t>
            </a:r>
            <a:r>
              <a:rPr lang="en-US" sz="2800" dirty="0" smtClean="0"/>
              <a:t>,</a:t>
            </a:r>
            <a:r>
              <a:rPr lang="en-US" sz="2800" dirty="0">
                <a:solidFill>
                  <a:srgbClr val="FF0000"/>
                </a:solidFill>
              </a:rPr>
              <a:t> </a:t>
            </a:r>
            <a:r>
              <a:rPr lang="en-US" sz="2800" dirty="0" smtClean="0">
                <a:solidFill>
                  <a:srgbClr val="FF0000"/>
                </a:solidFill>
              </a:rPr>
              <a:t> </a:t>
            </a:r>
            <a:r>
              <a:rPr lang="en-US" sz="2800" b="1" dirty="0" smtClean="0"/>
              <a:t>Mankind</a:t>
            </a:r>
            <a:r>
              <a:rPr lang="en-US" sz="2800" b="1" dirty="0"/>
              <a:t>: Death by </a:t>
            </a:r>
            <a:r>
              <a:rPr lang="en-US" sz="2800" b="1" dirty="0" smtClean="0"/>
              <a:t>Corporation</a:t>
            </a:r>
          </a:p>
          <a:p>
            <a:pPr marL="0" indent="0">
              <a:buNone/>
            </a:pPr>
            <a:endParaRPr lang="en-US" b="1" dirty="0"/>
          </a:p>
        </p:txBody>
      </p:sp>
      <p:sp>
        <p:nvSpPr>
          <p:cNvPr id="5" name="TextBox 4"/>
          <p:cNvSpPr txBox="1"/>
          <p:nvPr/>
        </p:nvSpPr>
        <p:spPr>
          <a:xfrm>
            <a:off x="485563" y="6311788"/>
            <a:ext cx="8068810" cy="400110"/>
          </a:xfrm>
          <a:prstGeom prst="rect">
            <a:avLst/>
          </a:prstGeom>
          <a:noFill/>
        </p:spPr>
        <p:txBody>
          <a:bodyPr wrap="none" rtlCol="0">
            <a:spAutoFit/>
          </a:bodyPr>
          <a:lstStyle/>
          <a:p>
            <a:r>
              <a:rPr lang="en-US" sz="2000" dirty="0" smtClean="0">
                <a:solidFill>
                  <a:srgbClr val="FF0000"/>
                </a:solidFill>
              </a:rPr>
              <a:t>*</a:t>
            </a:r>
            <a:r>
              <a:rPr lang="en-US" sz="2000" dirty="0" smtClean="0"/>
              <a:t>http</a:t>
            </a:r>
            <a:r>
              <a:rPr lang="en-US" sz="2000" dirty="0"/>
              <a:t>://truth-</a:t>
            </a:r>
            <a:r>
              <a:rPr lang="en-US" sz="2000" dirty="0" err="1"/>
              <a:t>out.org</a:t>
            </a:r>
            <a:r>
              <a:rPr lang="en-US" sz="2000" dirty="0"/>
              <a:t>/opinion/item/17178-mankind-death-by-corporation</a:t>
            </a:r>
          </a:p>
        </p:txBody>
      </p:sp>
    </p:spTree>
    <p:extLst>
      <p:ext uri="{BB962C8B-B14F-4D97-AF65-F5344CB8AC3E}">
        <p14:creationId xmlns:p14="http://schemas.microsoft.com/office/powerpoint/2010/main" val="125946635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ercent_GE_crops_in_US_Nancy.png"/>
          <p:cNvPicPr>
            <a:picLocks noGrp="1" noChangeAspect="1"/>
          </p:cNvPicPr>
          <p:nvPr>
            <p:ph idx="1"/>
          </p:nvPr>
        </p:nvPicPr>
        <p:blipFill>
          <a:blip r:embed="rId3">
            <a:extLst>
              <a:ext uri="{28A0092B-C50C-407E-A947-70E740481C1C}">
                <a14:useLocalDpi xmlns:a14="http://schemas.microsoft.com/office/drawing/2010/main" val="0"/>
              </a:ext>
            </a:extLst>
          </a:blip>
          <a:srcRect l="-16226" r="-16226"/>
          <a:stretch>
            <a:fillRect/>
          </a:stretch>
        </p:blipFill>
        <p:spPr>
          <a:xfrm>
            <a:off x="-551561" y="733547"/>
            <a:ext cx="11163200" cy="6139330"/>
          </a:xfrm>
        </p:spPr>
      </p:pic>
      <p:sp>
        <p:nvSpPr>
          <p:cNvPr id="2" name="Title 1"/>
          <p:cNvSpPr>
            <a:spLocks noGrp="1"/>
          </p:cNvSpPr>
          <p:nvPr>
            <p:ph type="title"/>
          </p:nvPr>
        </p:nvSpPr>
        <p:spPr>
          <a:xfrm>
            <a:off x="457200" y="16903"/>
            <a:ext cx="8229600" cy="1143000"/>
          </a:xfrm>
          <a:solidFill>
            <a:schemeClr val="bg1"/>
          </a:solidFill>
        </p:spPr>
        <p:txBody>
          <a:bodyPr>
            <a:normAutofit fontScale="90000"/>
          </a:bodyPr>
          <a:lstStyle/>
          <a:p>
            <a:r>
              <a:rPr lang="en-US" b="1" dirty="0" smtClean="0"/>
              <a:t>Tremendous Growth in GE </a:t>
            </a:r>
            <a:r>
              <a:rPr lang="en-US" b="1" dirty="0"/>
              <a:t>C</a:t>
            </a:r>
            <a:r>
              <a:rPr lang="en-US" b="1" dirty="0" smtClean="0"/>
              <a:t>rops in Last 15 Years (U.S.)</a:t>
            </a:r>
            <a:endParaRPr lang="en-US" b="1" dirty="0"/>
          </a:p>
        </p:txBody>
      </p:sp>
      <p:sp>
        <p:nvSpPr>
          <p:cNvPr id="3" name="TextBox 2"/>
          <p:cNvSpPr txBox="1"/>
          <p:nvPr/>
        </p:nvSpPr>
        <p:spPr>
          <a:xfrm>
            <a:off x="4196950" y="6046801"/>
            <a:ext cx="4947050" cy="369332"/>
          </a:xfrm>
          <a:prstGeom prst="rect">
            <a:avLst/>
          </a:prstGeom>
          <a:noFill/>
        </p:spPr>
        <p:txBody>
          <a:bodyPr wrap="none" rtlCol="0">
            <a:spAutoFit/>
          </a:bodyPr>
          <a:lstStyle/>
          <a:p>
            <a:r>
              <a:rPr lang="en-US" dirty="0" smtClean="0"/>
              <a:t>Plots provided by Nancy Swanson, with permission</a:t>
            </a:r>
            <a:endParaRPr lang="en-US" dirty="0"/>
          </a:p>
        </p:txBody>
      </p:sp>
      <p:sp>
        <p:nvSpPr>
          <p:cNvPr id="5" name="TextBox 4"/>
          <p:cNvSpPr txBox="1"/>
          <p:nvPr/>
        </p:nvSpPr>
        <p:spPr>
          <a:xfrm>
            <a:off x="4605868" y="3206802"/>
            <a:ext cx="2523066" cy="1200328"/>
          </a:xfrm>
          <a:prstGeom prst="rect">
            <a:avLst/>
          </a:prstGeom>
          <a:solidFill>
            <a:srgbClr val="FFF9A2"/>
          </a:solidFill>
          <a:ln>
            <a:solidFill>
              <a:schemeClr val="tx1"/>
            </a:solidFill>
          </a:ln>
        </p:spPr>
        <p:txBody>
          <a:bodyPr wrap="square" rtlCol="0">
            <a:spAutoFit/>
          </a:bodyPr>
          <a:lstStyle/>
          <a:p>
            <a:pPr algn="ctr"/>
            <a:r>
              <a:rPr lang="en-US" sz="2400" dirty="0" smtClean="0">
                <a:latin typeface="Apple Casual"/>
              </a:rPr>
              <a:t>2,4-D resistant plants are coming soon</a:t>
            </a:r>
            <a:endParaRPr lang="en-US" sz="2400" dirty="0">
              <a:latin typeface="Apple Casual"/>
            </a:endParaRPr>
          </a:p>
        </p:txBody>
      </p:sp>
    </p:spTree>
    <p:extLst>
      <p:ext uri="{BB962C8B-B14F-4D97-AF65-F5344CB8AC3E}">
        <p14:creationId xmlns:p14="http://schemas.microsoft.com/office/powerpoint/2010/main" val="4222420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477"/>
            <a:ext cx="8229600" cy="1143000"/>
          </a:xfrm>
        </p:spPr>
        <p:txBody>
          <a:bodyPr/>
          <a:lstStyle/>
          <a:p>
            <a:r>
              <a:rPr lang="en-US" b="1" dirty="0" smtClean="0"/>
              <a:t>Glyphosate vs. Other Pesticides</a:t>
            </a:r>
            <a:r>
              <a:rPr lang="en-US" b="1" dirty="0" smtClean="0">
                <a:solidFill>
                  <a:srgbClr val="FF0000"/>
                </a:solidFill>
              </a:rPr>
              <a:t>*</a:t>
            </a:r>
            <a:endParaRPr lang="en-US" b="1" dirty="0">
              <a:solidFill>
                <a:srgbClr val="FF0000"/>
              </a:solidFill>
            </a:endParaRPr>
          </a:p>
        </p:txBody>
      </p:sp>
      <p:pic>
        <p:nvPicPr>
          <p:cNvPr id="4" name="Content Placeholder 3" descr="glyphosate_percentage.png"/>
          <p:cNvPicPr>
            <a:picLocks noGrp="1" noChangeAspect="1"/>
          </p:cNvPicPr>
          <p:nvPr>
            <p:ph idx="1"/>
          </p:nvPr>
        </p:nvPicPr>
        <p:blipFill>
          <a:blip r:embed="rId2">
            <a:extLst>
              <a:ext uri="{28A0092B-C50C-407E-A947-70E740481C1C}">
                <a14:useLocalDpi xmlns:a14="http://schemas.microsoft.com/office/drawing/2010/main" val="0"/>
              </a:ext>
            </a:extLst>
          </a:blip>
          <a:srcRect l="-18111" r="-18111"/>
          <a:stretch>
            <a:fillRect/>
          </a:stretch>
        </p:blipFill>
        <p:spPr>
          <a:xfrm>
            <a:off x="-659391" y="821767"/>
            <a:ext cx="10486724" cy="5767294"/>
          </a:xfrm>
        </p:spPr>
      </p:pic>
      <p:sp>
        <p:nvSpPr>
          <p:cNvPr id="5" name="TextBox 4"/>
          <p:cNvSpPr txBox="1"/>
          <p:nvPr/>
        </p:nvSpPr>
        <p:spPr>
          <a:xfrm>
            <a:off x="2090122" y="6458786"/>
            <a:ext cx="6596678" cy="369332"/>
          </a:xfrm>
          <a:prstGeom prst="rect">
            <a:avLst/>
          </a:prstGeom>
          <a:noFill/>
        </p:spPr>
        <p:txBody>
          <a:bodyPr wrap="none" rtlCol="0">
            <a:spAutoFit/>
          </a:bodyPr>
          <a:lstStyle/>
          <a:p>
            <a:r>
              <a:rPr lang="en-US" dirty="0">
                <a:solidFill>
                  <a:srgbClr val="FF0000"/>
                </a:solidFill>
              </a:rPr>
              <a:t>*</a:t>
            </a:r>
            <a:r>
              <a:rPr lang="en-US" dirty="0"/>
              <a:t>http://</a:t>
            </a:r>
            <a:r>
              <a:rPr lang="en-US" dirty="0" err="1"/>
              <a:t>sustainablepulse.com</a:t>
            </a:r>
            <a:r>
              <a:rPr lang="en-US" dirty="0"/>
              <a:t>/</a:t>
            </a:r>
            <a:r>
              <a:rPr lang="en-US" dirty="0" err="1"/>
              <a:t>wp</a:t>
            </a:r>
            <a:r>
              <a:rPr lang="en-US" dirty="0"/>
              <a:t>-content/uploads/GMO-</a:t>
            </a:r>
            <a:r>
              <a:rPr lang="en-US" dirty="0" err="1"/>
              <a:t>health.pdf</a:t>
            </a:r>
            <a:endParaRPr lang="en-US" dirty="0"/>
          </a:p>
        </p:txBody>
      </p:sp>
      <p:sp>
        <p:nvSpPr>
          <p:cNvPr id="7" name="Freeform 6"/>
          <p:cNvSpPr/>
          <p:nvPr/>
        </p:nvSpPr>
        <p:spPr>
          <a:xfrm>
            <a:off x="4273176" y="2868706"/>
            <a:ext cx="1344706" cy="657412"/>
          </a:xfrm>
          <a:custGeom>
            <a:avLst/>
            <a:gdLst>
              <a:gd name="connsiteX0" fmla="*/ 0 w 1344706"/>
              <a:gd name="connsiteY0" fmla="*/ 0 h 657412"/>
              <a:gd name="connsiteX1" fmla="*/ 1060824 w 1344706"/>
              <a:gd name="connsiteY1" fmla="*/ 343647 h 657412"/>
              <a:gd name="connsiteX2" fmla="*/ 1344706 w 1344706"/>
              <a:gd name="connsiteY2" fmla="*/ 657412 h 657412"/>
            </a:gdLst>
            <a:ahLst/>
            <a:cxnLst>
              <a:cxn ang="0">
                <a:pos x="connsiteX0" y="connsiteY0"/>
              </a:cxn>
              <a:cxn ang="0">
                <a:pos x="connsiteX1" y="connsiteY1"/>
              </a:cxn>
              <a:cxn ang="0">
                <a:pos x="connsiteX2" y="connsiteY2"/>
              </a:cxn>
            </a:cxnLst>
            <a:rect l="l" t="t" r="r" b="b"/>
            <a:pathLst>
              <a:path w="1344706" h="657412">
                <a:moveTo>
                  <a:pt x="0" y="0"/>
                </a:moveTo>
                <a:cubicBezTo>
                  <a:pt x="418353" y="117039"/>
                  <a:pt x="836706" y="234078"/>
                  <a:pt x="1060824" y="343647"/>
                </a:cubicBezTo>
                <a:cubicBezTo>
                  <a:pt x="1284942" y="453216"/>
                  <a:pt x="1344706" y="657412"/>
                  <a:pt x="1344706" y="657412"/>
                </a:cubicBezTo>
              </a:path>
            </a:pathLst>
          </a:cu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3570941" y="2413755"/>
            <a:ext cx="1598515" cy="461665"/>
          </a:xfrm>
          <a:prstGeom prst="rect">
            <a:avLst/>
          </a:prstGeom>
          <a:solidFill>
            <a:srgbClr val="FFF9A2"/>
          </a:solidFill>
          <a:ln>
            <a:solidFill>
              <a:schemeClr val="tx1"/>
            </a:solidFill>
          </a:ln>
        </p:spPr>
        <p:txBody>
          <a:bodyPr wrap="none" rtlCol="0">
            <a:spAutoFit/>
          </a:bodyPr>
          <a:lstStyle/>
          <a:p>
            <a:r>
              <a:rPr lang="en-US" sz="2400" dirty="0" smtClean="0"/>
              <a:t>Glyphosate</a:t>
            </a:r>
            <a:endParaRPr lang="en-US" sz="2400" dirty="0"/>
          </a:p>
        </p:txBody>
      </p:sp>
    </p:spTree>
    <p:extLst>
      <p:ext uri="{BB962C8B-B14F-4D97-AF65-F5344CB8AC3E}">
        <p14:creationId xmlns:p14="http://schemas.microsoft.com/office/powerpoint/2010/main" val="11457481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and </a:t>
            </a:r>
            <a:r>
              <a:rPr lang="en-US" b="1" dirty="0" err="1" smtClean="0"/>
              <a:t>Superweeds</a:t>
            </a:r>
            <a:r>
              <a:rPr lang="en-US" b="1" dirty="0" smtClean="0"/>
              <a:t>: U.S.</a:t>
            </a:r>
            <a:r>
              <a:rPr lang="en-US" b="1" dirty="0" smtClean="0">
                <a:solidFill>
                  <a:srgbClr val="FF0000"/>
                </a:solidFill>
              </a:rPr>
              <a:t>*</a:t>
            </a:r>
            <a:endParaRPr lang="en-US" b="1" dirty="0">
              <a:solidFill>
                <a:srgbClr val="FF0000"/>
              </a:solidFill>
            </a:endParaRPr>
          </a:p>
        </p:txBody>
      </p:sp>
      <p:pic>
        <p:nvPicPr>
          <p:cNvPr id="4" name="Content Placeholder 3" descr="glyphosate_and_superweeds.png"/>
          <p:cNvPicPr>
            <a:picLocks noGrp="1" noChangeAspect="1"/>
          </p:cNvPicPr>
          <p:nvPr>
            <p:ph idx="1"/>
          </p:nvPr>
        </p:nvPicPr>
        <p:blipFill>
          <a:blip r:embed="rId3">
            <a:extLst>
              <a:ext uri="{28A0092B-C50C-407E-A947-70E740481C1C}">
                <a14:useLocalDpi xmlns:a14="http://schemas.microsoft.com/office/drawing/2010/main" val="0"/>
              </a:ext>
            </a:extLst>
          </a:blip>
          <a:srcRect l="-17686" r="-17686"/>
          <a:stretch>
            <a:fillRect/>
          </a:stretch>
        </p:blipFill>
        <p:spPr/>
      </p:pic>
      <p:sp>
        <p:nvSpPr>
          <p:cNvPr id="5" name="TextBox 4"/>
          <p:cNvSpPr txBox="1"/>
          <p:nvPr/>
        </p:nvSpPr>
        <p:spPr>
          <a:xfrm>
            <a:off x="2090122" y="6458786"/>
            <a:ext cx="6596678" cy="369332"/>
          </a:xfrm>
          <a:prstGeom prst="rect">
            <a:avLst/>
          </a:prstGeom>
          <a:noFill/>
        </p:spPr>
        <p:txBody>
          <a:bodyPr wrap="none" rtlCol="0">
            <a:spAutoFit/>
          </a:bodyPr>
          <a:lstStyle/>
          <a:p>
            <a:r>
              <a:rPr lang="en-US" dirty="0">
                <a:solidFill>
                  <a:srgbClr val="FF0000"/>
                </a:solidFill>
              </a:rPr>
              <a:t>*</a:t>
            </a:r>
            <a:r>
              <a:rPr lang="en-US" dirty="0"/>
              <a:t>http://</a:t>
            </a:r>
            <a:r>
              <a:rPr lang="en-US" dirty="0" err="1"/>
              <a:t>sustainablepulse.com</a:t>
            </a:r>
            <a:r>
              <a:rPr lang="en-US" dirty="0"/>
              <a:t>/</a:t>
            </a:r>
            <a:r>
              <a:rPr lang="en-US" dirty="0" err="1"/>
              <a:t>wp</a:t>
            </a:r>
            <a:r>
              <a:rPr lang="en-US" dirty="0"/>
              <a:t>-content/uploads/GMO-</a:t>
            </a:r>
            <a:r>
              <a:rPr lang="en-US" dirty="0" err="1"/>
              <a:t>health.pdf</a:t>
            </a:r>
            <a:endParaRPr lang="en-US" dirty="0"/>
          </a:p>
        </p:txBody>
      </p:sp>
    </p:spTree>
    <p:extLst>
      <p:ext uri="{BB962C8B-B14F-4D97-AF65-F5344CB8AC3E}">
        <p14:creationId xmlns:p14="http://schemas.microsoft.com/office/powerpoint/2010/main" val="338743365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040"/>
            <a:ext cx="8229600" cy="1143000"/>
          </a:xfrm>
        </p:spPr>
        <p:txBody>
          <a:bodyPr>
            <a:normAutofit fontScale="90000"/>
          </a:bodyPr>
          <a:lstStyle/>
          <a:p>
            <a:r>
              <a:rPr lang="en-US" b="1" dirty="0" smtClean="0"/>
              <a:t>Glyphosate and AMPA in GMO Soy</a:t>
            </a:r>
            <a:r>
              <a:rPr lang="en-US" b="1" dirty="0" smtClean="0">
                <a:solidFill>
                  <a:srgbClr val="FF0000"/>
                </a:solidFill>
              </a:rPr>
              <a:t>*</a:t>
            </a:r>
            <a:endParaRPr lang="en-US" b="1" dirty="0">
              <a:solidFill>
                <a:srgbClr val="FF0000"/>
              </a:solidFill>
            </a:endParaRPr>
          </a:p>
        </p:txBody>
      </p:sp>
      <p:pic>
        <p:nvPicPr>
          <p:cNvPr id="4" name="Content Placeholder 3" descr="glyphosate_in_GM_soy.png"/>
          <p:cNvPicPr>
            <a:picLocks noGrp="1" noChangeAspect="1"/>
          </p:cNvPicPr>
          <p:nvPr>
            <p:ph idx="1"/>
          </p:nvPr>
        </p:nvPicPr>
        <p:blipFill>
          <a:blip r:embed="rId3">
            <a:extLst>
              <a:ext uri="{28A0092B-C50C-407E-A947-70E740481C1C}">
                <a14:useLocalDpi xmlns:a14="http://schemas.microsoft.com/office/drawing/2010/main" val="0"/>
              </a:ext>
            </a:extLst>
          </a:blip>
          <a:srcRect l="-23330" r="-23330"/>
          <a:stretch>
            <a:fillRect/>
          </a:stretch>
        </p:blipFill>
        <p:spPr>
          <a:xfrm>
            <a:off x="2218269" y="1422407"/>
            <a:ext cx="8229600" cy="4525963"/>
          </a:xfrm>
        </p:spPr>
      </p:pic>
      <p:sp>
        <p:nvSpPr>
          <p:cNvPr id="5" name="TextBox 4"/>
          <p:cNvSpPr txBox="1"/>
          <p:nvPr/>
        </p:nvSpPr>
        <p:spPr>
          <a:xfrm>
            <a:off x="254002" y="6126163"/>
            <a:ext cx="8686800" cy="646331"/>
          </a:xfrm>
          <a:prstGeom prst="rect">
            <a:avLst/>
          </a:prstGeom>
          <a:noFill/>
        </p:spPr>
        <p:txBody>
          <a:bodyPr wrap="square" rtlCol="0">
            <a:spAutoFit/>
          </a:bodyPr>
          <a:lstStyle/>
          <a:p>
            <a:r>
              <a:rPr lang="en-US" dirty="0" smtClean="0">
                <a:solidFill>
                  <a:srgbClr val="FF0000"/>
                </a:solidFill>
              </a:rPr>
              <a:t>*</a:t>
            </a:r>
            <a:r>
              <a:rPr lang="en-US" dirty="0" smtClean="0"/>
              <a:t>Figure 1, T</a:t>
            </a:r>
            <a:r>
              <a:rPr lang="en-US" dirty="0"/>
              <a:t>. </a:t>
            </a:r>
            <a:r>
              <a:rPr lang="en-US" dirty="0" err="1"/>
              <a:t>Bøhn</a:t>
            </a:r>
            <a:r>
              <a:rPr lang="en-US" dirty="0"/>
              <a:t> et al., Compositional differences in soybeans on the market: glyphosate accumulates in Roundup Ready GM soybeans. Food Chemistry (2013) </a:t>
            </a:r>
            <a:r>
              <a:rPr lang="en-US" dirty="0" err="1"/>
              <a:t>Epub</a:t>
            </a:r>
            <a:r>
              <a:rPr lang="en-US" dirty="0"/>
              <a:t> ahead of print.</a:t>
            </a:r>
          </a:p>
        </p:txBody>
      </p:sp>
      <p:sp>
        <p:nvSpPr>
          <p:cNvPr id="6" name="TextBox 5"/>
          <p:cNvSpPr txBox="1"/>
          <p:nvPr/>
        </p:nvSpPr>
        <p:spPr>
          <a:xfrm>
            <a:off x="0" y="1599142"/>
            <a:ext cx="3894665" cy="3785652"/>
          </a:xfrm>
          <a:prstGeom prst="rect">
            <a:avLst/>
          </a:prstGeom>
          <a:noFill/>
        </p:spPr>
        <p:txBody>
          <a:bodyPr wrap="square" rtlCol="0">
            <a:spAutoFit/>
          </a:bodyPr>
          <a:lstStyle/>
          <a:p>
            <a:r>
              <a:rPr lang="en-US" sz="2400" dirty="0" smtClean="0"/>
              <a:t>“we were able </a:t>
            </a:r>
            <a:r>
              <a:rPr lang="en-US" sz="2400" dirty="0"/>
              <a:t>to discriminate GM, conventional and organic soybeans without exception</a:t>
            </a:r>
            <a:r>
              <a:rPr lang="en-US" sz="2400" dirty="0" smtClean="0"/>
              <a:t>,</a:t>
            </a:r>
            <a:r>
              <a:rPr lang="en-US" sz="2400" dirty="0"/>
              <a:t> </a:t>
            </a:r>
            <a:r>
              <a:rPr lang="en-US" sz="2400" dirty="0" smtClean="0"/>
              <a:t>demonstrating ‘</a:t>
            </a:r>
            <a:r>
              <a:rPr lang="en-US" sz="2400" i="1" dirty="0" smtClean="0">
                <a:solidFill>
                  <a:srgbClr val="FF0000"/>
                </a:solidFill>
              </a:rPr>
              <a:t>substantial non-equivalence</a:t>
            </a:r>
            <a:r>
              <a:rPr lang="en-US" sz="2400" dirty="0" smtClean="0"/>
              <a:t>’ in compositional characteristics for  ‘</a:t>
            </a:r>
            <a:r>
              <a:rPr lang="en-US" sz="2400" dirty="0"/>
              <a:t>ready</a:t>
            </a:r>
            <a:r>
              <a:rPr lang="en-US" sz="2400" dirty="0" smtClean="0"/>
              <a:t>-to</a:t>
            </a:r>
            <a:r>
              <a:rPr lang="en-US" sz="2400" dirty="0"/>
              <a:t>-</a:t>
            </a:r>
            <a:r>
              <a:rPr lang="en-US" sz="2400" dirty="0" smtClean="0"/>
              <a:t>market’ soybeans</a:t>
            </a:r>
            <a:r>
              <a:rPr lang="en-US" sz="2400" dirty="0"/>
              <a:t>. </a:t>
            </a:r>
          </a:p>
          <a:p>
            <a:endParaRPr lang="en-US" sz="2400" dirty="0"/>
          </a:p>
        </p:txBody>
      </p:sp>
    </p:spTree>
    <p:extLst>
      <p:ext uri="{BB962C8B-B14F-4D97-AF65-F5344CB8AC3E}">
        <p14:creationId xmlns:p14="http://schemas.microsoft.com/office/powerpoint/2010/main" val="164595991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763" y="467910"/>
            <a:ext cx="8598144" cy="1143000"/>
          </a:xfrm>
        </p:spPr>
        <p:txBody>
          <a:bodyPr>
            <a:noAutofit/>
          </a:bodyPr>
          <a:lstStyle/>
          <a:p>
            <a:r>
              <a:rPr lang="en-US" sz="3600" b="1" dirty="0"/>
              <a:t>U.S. Approves Genetically Modified </a:t>
            </a:r>
            <a:r>
              <a:rPr lang="en-US" sz="3600" b="1" dirty="0" smtClean="0"/>
              <a:t>Alfalfa</a:t>
            </a:r>
            <a:r>
              <a:rPr lang="en-US" sz="3600" b="1" dirty="0" smtClean="0">
                <a:solidFill>
                  <a:srgbClr val="FF0000"/>
                </a:solidFill>
              </a:rPr>
              <a:t>*</a:t>
            </a:r>
            <a:r>
              <a:rPr lang="en-US" sz="3600" b="1" dirty="0">
                <a:solidFill>
                  <a:srgbClr val="FF0000"/>
                </a:solidFill>
              </a:rPr>
              <a:t/>
            </a:r>
            <a:br>
              <a:rPr lang="en-US" sz="3600" b="1" dirty="0">
                <a:solidFill>
                  <a:srgbClr val="FF0000"/>
                </a:solidFill>
              </a:rPr>
            </a:br>
            <a:endParaRPr lang="en-US" sz="3600" b="1" dirty="0">
              <a:solidFill>
                <a:srgbClr val="FF0000"/>
              </a:solidFill>
            </a:endParaRPr>
          </a:p>
        </p:txBody>
      </p:sp>
      <p:sp>
        <p:nvSpPr>
          <p:cNvPr id="3" name="Content Placeholder 2"/>
          <p:cNvSpPr>
            <a:spLocks noGrp="1"/>
          </p:cNvSpPr>
          <p:nvPr>
            <p:ph idx="1"/>
          </p:nvPr>
        </p:nvSpPr>
        <p:spPr>
          <a:xfrm>
            <a:off x="457199" y="1439985"/>
            <a:ext cx="6439877" cy="4501512"/>
          </a:xfrm>
        </p:spPr>
        <p:txBody>
          <a:bodyPr>
            <a:normAutofit/>
          </a:bodyPr>
          <a:lstStyle/>
          <a:p>
            <a:r>
              <a:rPr lang="en-US" dirty="0" smtClean="0"/>
              <a:t>Alfalfa is the major 		            	source of hay for                         cattle and horses</a:t>
            </a:r>
          </a:p>
          <a:p>
            <a:r>
              <a:rPr lang="en-US" dirty="0" smtClean="0"/>
              <a:t>Nation’s fourth</a:t>
            </a:r>
            <a:r>
              <a:rPr lang="en-US" dirty="0"/>
              <a:t>-</a:t>
            </a:r>
            <a:r>
              <a:rPr lang="en-US" dirty="0" smtClean="0"/>
              <a:t>largest                  crop </a:t>
            </a:r>
            <a:r>
              <a:rPr lang="en-US" dirty="0"/>
              <a:t>by acreage, </a:t>
            </a:r>
            <a:r>
              <a:rPr lang="en-US" dirty="0" smtClean="0"/>
              <a:t>                      behind </a:t>
            </a:r>
            <a:r>
              <a:rPr lang="en-US" dirty="0"/>
              <a:t>corn, </a:t>
            </a:r>
            <a:r>
              <a:rPr lang="en-US" dirty="0" smtClean="0"/>
              <a:t> soybeans </a:t>
            </a:r>
            <a:r>
              <a:rPr lang="en-US" dirty="0"/>
              <a:t>and </a:t>
            </a:r>
            <a:r>
              <a:rPr lang="en-US" dirty="0" smtClean="0"/>
              <a:t>wheat</a:t>
            </a:r>
          </a:p>
          <a:p>
            <a:r>
              <a:rPr lang="en-US" dirty="0" smtClean="0"/>
              <a:t>GMO alfalfa is “Roundup Ready” </a:t>
            </a:r>
            <a:endParaRPr lang="en-US" dirty="0"/>
          </a:p>
        </p:txBody>
      </p:sp>
      <p:sp>
        <p:nvSpPr>
          <p:cNvPr id="4" name="TextBox 3"/>
          <p:cNvSpPr txBox="1"/>
          <p:nvPr/>
        </p:nvSpPr>
        <p:spPr>
          <a:xfrm>
            <a:off x="2160674" y="5941497"/>
            <a:ext cx="6713233" cy="646331"/>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www.nytimes.com</a:t>
            </a:r>
            <a:r>
              <a:rPr lang="en-US" dirty="0"/>
              <a:t>/2011/01/28/business/28alfalfa.html?_r=</a:t>
            </a:r>
            <a:r>
              <a:rPr lang="en-US" dirty="0" smtClean="0"/>
              <a:t>0</a:t>
            </a:r>
          </a:p>
          <a:p>
            <a:r>
              <a:rPr lang="en-US" dirty="0" smtClean="0"/>
              <a:t>Andrew Pollack, NY Times, January 27, 2011.</a:t>
            </a:r>
            <a:endParaRPr lang="en-US" dirty="0"/>
          </a:p>
        </p:txBody>
      </p:sp>
      <p:pic>
        <p:nvPicPr>
          <p:cNvPr id="5" name="Picture 4" descr="alfalfa_co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490" y="1439985"/>
            <a:ext cx="4012417" cy="2444112"/>
          </a:xfrm>
          <a:prstGeom prst="rect">
            <a:avLst/>
          </a:prstGeom>
        </p:spPr>
      </p:pic>
    </p:spTree>
    <p:extLst>
      <p:ext uri="{BB962C8B-B14F-4D97-AF65-F5344CB8AC3E}">
        <p14:creationId xmlns:p14="http://schemas.microsoft.com/office/powerpoint/2010/main" val="285828028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Prof. Don Huber on Alfalfa</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85000" lnSpcReduction="10000"/>
          </a:bodyPr>
          <a:lstStyle/>
          <a:p>
            <a:r>
              <a:rPr lang="en-US" dirty="0"/>
              <a:t>Roundup-Ready alfalfa compared to traditional plants</a:t>
            </a:r>
          </a:p>
          <a:p>
            <a:r>
              <a:rPr lang="en-US" dirty="0"/>
              <a:t>Manganese levels reduced by 31%, sulfur by 52%, amino acids by 15%</a:t>
            </a:r>
          </a:p>
          <a:p>
            <a:r>
              <a:rPr lang="en-US" dirty="0"/>
              <a:t>EPA says </a:t>
            </a:r>
            <a:r>
              <a:rPr lang="en-US" i="1" dirty="0">
                <a:solidFill>
                  <a:srgbClr val="FF0000"/>
                </a:solidFill>
              </a:rPr>
              <a:t>400 ppm </a:t>
            </a:r>
            <a:r>
              <a:rPr lang="en-US" dirty="0"/>
              <a:t>glyphosate residue is okay in alfalfa</a:t>
            </a:r>
          </a:p>
          <a:p>
            <a:pPr lvl="1"/>
            <a:r>
              <a:rPr lang="en-US" dirty="0"/>
              <a:t>80% stays in plant and 20% moves into soil in root exudates</a:t>
            </a:r>
          </a:p>
          <a:p>
            <a:pPr lvl="1"/>
            <a:r>
              <a:rPr lang="en-US" dirty="0"/>
              <a:t>Rhizobia/</a:t>
            </a:r>
            <a:r>
              <a:rPr lang="en-US" dirty="0" err="1"/>
              <a:t>Bradyrhizobia</a:t>
            </a:r>
            <a:r>
              <a:rPr lang="en-US" dirty="0"/>
              <a:t>, Pseudomonads, Bacillus, </a:t>
            </a:r>
            <a:r>
              <a:rPr lang="en-US" dirty="0" err="1"/>
              <a:t>Mycorrhizae</a:t>
            </a:r>
            <a:r>
              <a:rPr lang="en-US" dirty="0"/>
              <a:t>, etc. etc. are harmed</a:t>
            </a:r>
          </a:p>
          <a:p>
            <a:r>
              <a:rPr lang="en-US" dirty="0"/>
              <a:t>It takes only </a:t>
            </a:r>
            <a:r>
              <a:rPr lang="en-US" i="1" dirty="0">
                <a:solidFill>
                  <a:srgbClr val="FF0000"/>
                </a:solidFill>
              </a:rPr>
              <a:t>0.1 ppm</a:t>
            </a:r>
            <a:r>
              <a:rPr lang="en-US" dirty="0"/>
              <a:t> to produce </a:t>
            </a:r>
            <a:r>
              <a:rPr lang="en-US" dirty="0" err="1"/>
              <a:t>dysbiosis</a:t>
            </a:r>
            <a:r>
              <a:rPr lang="en-US" dirty="0"/>
              <a:t> of the GI tract for chronic botulism, leaky gut, etc. </a:t>
            </a:r>
          </a:p>
          <a:p>
            <a:endParaRPr lang="en-US" dirty="0"/>
          </a:p>
        </p:txBody>
      </p:sp>
      <p:sp>
        <p:nvSpPr>
          <p:cNvPr id="4" name="TextBox 3"/>
          <p:cNvSpPr txBox="1"/>
          <p:nvPr/>
        </p:nvSpPr>
        <p:spPr>
          <a:xfrm>
            <a:off x="5470768" y="6428153"/>
            <a:ext cx="5392615" cy="461665"/>
          </a:xfrm>
          <a:prstGeom prst="rect">
            <a:avLst/>
          </a:prstGeom>
          <a:noFill/>
        </p:spPr>
        <p:txBody>
          <a:bodyPr wrap="square" rtlCol="0">
            <a:spAutoFit/>
          </a:bodyPr>
          <a:lstStyle/>
          <a:p>
            <a:r>
              <a:rPr lang="en-US" sz="2400" dirty="0" smtClean="0">
                <a:solidFill>
                  <a:srgbClr val="FF0000"/>
                </a:solidFill>
              </a:rPr>
              <a:t>*</a:t>
            </a:r>
            <a:r>
              <a:rPr lang="en-US" sz="2400" dirty="0" smtClean="0"/>
              <a:t>Personal communication</a:t>
            </a:r>
            <a:endParaRPr lang="en-US" sz="2400" dirty="0"/>
          </a:p>
        </p:txBody>
      </p:sp>
    </p:spTree>
    <p:extLst>
      <p:ext uri="{BB962C8B-B14F-4D97-AF65-F5344CB8AC3E}">
        <p14:creationId xmlns:p14="http://schemas.microsoft.com/office/powerpoint/2010/main" val="367491847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
            <a:ext cx="7772400" cy="1143000"/>
          </a:xfrm>
        </p:spPr>
        <p:txBody>
          <a:bodyPr/>
          <a:lstStyle/>
          <a:p>
            <a:r>
              <a:rPr lang="en-US" b="1" dirty="0" smtClean="0"/>
              <a:t>One Square Foot</a:t>
            </a:r>
            <a:endParaRPr lang="en-US" b="1" dirty="0"/>
          </a:p>
        </p:txBody>
      </p:sp>
      <p:pic>
        <p:nvPicPr>
          <p:cNvPr id="4" name="Content Placeholder 3" descr="one_square_foot.jpg"/>
          <p:cNvPicPr>
            <a:picLocks noGrp="1" noChangeAspect="1"/>
          </p:cNvPicPr>
          <p:nvPr>
            <p:ph idx="1"/>
          </p:nvPr>
        </p:nvPicPr>
        <p:blipFill>
          <a:blip r:embed="rId2">
            <a:extLst>
              <a:ext uri="{28A0092B-C50C-407E-A947-70E740481C1C}">
                <a14:useLocalDpi xmlns:a14="http://schemas.microsoft.com/office/drawing/2010/main" val="0"/>
              </a:ext>
            </a:extLst>
          </a:blip>
          <a:srcRect t="-3131" b="-3131"/>
          <a:stretch>
            <a:fillRect/>
          </a:stretch>
        </p:blipFill>
        <p:spPr/>
      </p:pic>
      <p:sp>
        <p:nvSpPr>
          <p:cNvPr id="5" name="TextBox 4"/>
          <p:cNvSpPr txBox="1"/>
          <p:nvPr/>
        </p:nvSpPr>
        <p:spPr>
          <a:xfrm>
            <a:off x="1055077" y="1181100"/>
            <a:ext cx="6195451" cy="523220"/>
          </a:xfrm>
          <a:prstGeom prst="rect">
            <a:avLst/>
          </a:prstGeom>
          <a:noFill/>
        </p:spPr>
        <p:txBody>
          <a:bodyPr wrap="none" rtlCol="0">
            <a:spAutoFit/>
          </a:bodyPr>
          <a:lstStyle/>
          <a:p>
            <a:r>
              <a:rPr lang="en-US" sz="2800" dirty="0"/>
              <a:t>P</a:t>
            </a:r>
            <a:r>
              <a:rPr lang="en-US" sz="2800" dirty="0" smtClean="0"/>
              <a:t>ublic </a:t>
            </a:r>
            <a:r>
              <a:rPr lang="en-US" sz="2800" dirty="0"/>
              <a:t>park near Cape Town, South Africa</a:t>
            </a:r>
          </a:p>
        </p:txBody>
      </p:sp>
      <p:sp>
        <p:nvSpPr>
          <p:cNvPr id="6" name="TextBox 5"/>
          <p:cNvSpPr txBox="1"/>
          <p:nvPr/>
        </p:nvSpPr>
        <p:spPr>
          <a:xfrm>
            <a:off x="1094832" y="6223051"/>
            <a:ext cx="7891904" cy="646331"/>
          </a:xfrm>
          <a:prstGeom prst="rect">
            <a:avLst/>
          </a:prstGeom>
          <a:noFill/>
        </p:spPr>
        <p:txBody>
          <a:bodyPr wrap="none" rtlCol="0">
            <a:spAutoFit/>
          </a:bodyPr>
          <a:lstStyle/>
          <a:p>
            <a:r>
              <a:rPr lang="en-US" dirty="0" smtClean="0">
                <a:solidFill>
                  <a:srgbClr val="FF0000"/>
                </a:solidFill>
              </a:rPr>
              <a:t>*</a:t>
            </a:r>
            <a:r>
              <a:rPr lang="en-US" dirty="0" smtClean="0"/>
              <a:t>Robert </a:t>
            </a:r>
            <a:r>
              <a:rPr lang="en-US" dirty="0" err="1" smtClean="0"/>
              <a:t>Krulwich</a:t>
            </a:r>
            <a:r>
              <a:rPr lang="en-US" dirty="0" smtClean="0"/>
              <a:t>, http</a:t>
            </a:r>
            <a:r>
              <a:rPr lang="en-US" dirty="0"/>
              <a:t>://</a:t>
            </a:r>
            <a:r>
              <a:rPr lang="en-US" dirty="0" err="1"/>
              <a:t>www.npr.org</a:t>
            </a:r>
            <a:r>
              <a:rPr lang="en-US" dirty="0"/>
              <a:t>/blogs/</a:t>
            </a:r>
            <a:r>
              <a:rPr lang="en-US" dirty="0" err="1"/>
              <a:t>krulwich</a:t>
            </a:r>
            <a:r>
              <a:rPr lang="en-US" dirty="0"/>
              <a:t>/2012/11/29/166156242</a:t>
            </a:r>
            <a:r>
              <a:rPr lang="en-US" dirty="0" smtClean="0"/>
              <a:t>/</a:t>
            </a:r>
          </a:p>
          <a:p>
            <a:r>
              <a:rPr lang="en-US" dirty="0" smtClean="0"/>
              <a:t>cornstalks</a:t>
            </a:r>
            <a:r>
              <a:rPr lang="en-US" dirty="0"/>
              <a:t>-everywhere-but-nothing-else-not-even-a-bee</a:t>
            </a:r>
          </a:p>
        </p:txBody>
      </p:sp>
    </p:spTree>
    <p:extLst>
      <p:ext uri="{BB962C8B-B14F-4D97-AF65-F5344CB8AC3E}">
        <p14:creationId xmlns:p14="http://schemas.microsoft.com/office/powerpoint/2010/main" val="197539647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030" y="199291"/>
            <a:ext cx="8067432" cy="1461477"/>
          </a:xfrm>
        </p:spPr>
        <p:txBody>
          <a:bodyPr>
            <a:normAutofit fontScale="90000"/>
          </a:bodyPr>
          <a:lstStyle/>
          <a:p>
            <a:r>
              <a:rPr lang="en-US" sz="3600" b="1" dirty="0" smtClean="0"/>
              <a:t>GMO Corn: Cornstalks </a:t>
            </a:r>
            <a:r>
              <a:rPr lang="en-US" sz="3600" b="1" dirty="0"/>
              <a:t>Everywhere But Nothing Else, Not Even A </a:t>
            </a:r>
            <a:r>
              <a:rPr lang="en-US" sz="3600" b="1" dirty="0" smtClean="0"/>
              <a:t>Bee</a:t>
            </a:r>
            <a:r>
              <a:rPr lang="en-US" sz="3600" b="1" dirty="0" smtClean="0">
                <a:solidFill>
                  <a:srgbClr val="FF0000"/>
                </a:solidFill>
              </a:rPr>
              <a:t>*</a:t>
            </a:r>
            <a:r>
              <a:rPr lang="en-US" sz="3600" b="1" dirty="0"/>
              <a:t/>
            </a:r>
            <a:br>
              <a:rPr lang="en-US" sz="3600" b="1" dirty="0"/>
            </a:br>
            <a:endParaRPr lang="en-US" sz="3600" b="1" dirty="0"/>
          </a:p>
        </p:txBody>
      </p:sp>
      <p:pic>
        <p:nvPicPr>
          <p:cNvPr id="5" name="Content Placeholder 4" descr="cornstalks_everywhere.jpg"/>
          <p:cNvPicPr>
            <a:picLocks noGrp="1" noChangeAspect="1"/>
          </p:cNvPicPr>
          <p:nvPr>
            <p:ph idx="1"/>
          </p:nvPr>
        </p:nvPicPr>
        <p:blipFill>
          <a:blip r:embed="rId2">
            <a:extLst>
              <a:ext uri="{28A0092B-C50C-407E-A947-70E740481C1C}">
                <a14:useLocalDpi xmlns:a14="http://schemas.microsoft.com/office/drawing/2010/main" val="0"/>
              </a:ext>
            </a:extLst>
          </a:blip>
          <a:srcRect l="-17460" r="-17460"/>
          <a:stretch>
            <a:fillRect/>
          </a:stretch>
        </p:blipFill>
        <p:spPr/>
      </p:pic>
      <p:sp>
        <p:nvSpPr>
          <p:cNvPr id="4" name="TextBox 3"/>
          <p:cNvSpPr txBox="1"/>
          <p:nvPr/>
        </p:nvSpPr>
        <p:spPr>
          <a:xfrm>
            <a:off x="1094832" y="6223051"/>
            <a:ext cx="7891904" cy="646331"/>
          </a:xfrm>
          <a:prstGeom prst="rect">
            <a:avLst/>
          </a:prstGeom>
          <a:noFill/>
        </p:spPr>
        <p:txBody>
          <a:bodyPr wrap="none" rtlCol="0">
            <a:spAutoFit/>
          </a:bodyPr>
          <a:lstStyle/>
          <a:p>
            <a:r>
              <a:rPr lang="en-US" dirty="0" smtClean="0">
                <a:solidFill>
                  <a:srgbClr val="FF0000"/>
                </a:solidFill>
              </a:rPr>
              <a:t>*</a:t>
            </a:r>
            <a:r>
              <a:rPr lang="en-US" dirty="0" smtClean="0"/>
              <a:t>Robert </a:t>
            </a:r>
            <a:r>
              <a:rPr lang="en-US" dirty="0" err="1" smtClean="0"/>
              <a:t>Krulwich</a:t>
            </a:r>
            <a:r>
              <a:rPr lang="en-US" dirty="0" smtClean="0"/>
              <a:t>, http</a:t>
            </a:r>
            <a:r>
              <a:rPr lang="en-US" dirty="0"/>
              <a:t>://</a:t>
            </a:r>
            <a:r>
              <a:rPr lang="en-US" dirty="0" err="1"/>
              <a:t>www.npr.org</a:t>
            </a:r>
            <a:r>
              <a:rPr lang="en-US" dirty="0"/>
              <a:t>/blogs/</a:t>
            </a:r>
            <a:r>
              <a:rPr lang="en-US" dirty="0" err="1"/>
              <a:t>krulwich</a:t>
            </a:r>
            <a:r>
              <a:rPr lang="en-US" dirty="0"/>
              <a:t>/2012/11/29/166156242</a:t>
            </a:r>
            <a:r>
              <a:rPr lang="en-US" dirty="0" smtClean="0"/>
              <a:t>/</a:t>
            </a:r>
          </a:p>
          <a:p>
            <a:r>
              <a:rPr lang="en-US" dirty="0" smtClean="0"/>
              <a:t>cornstalks</a:t>
            </a:r>
            <a:r>
              <a:rPr lang="en-US" dirty="0"/>
              <a:t>-everywhere-but-nothing-else-not-even-a-bee</a:t>
            </a:r>
          </a:p>
        </p:txBody>
      </p:sp>
    </p:spTree>
    <p:extLst>
      <p:ext uri="{BB962C8B-B14F-4D97-AF65-F5344CB8AC3E}">
        <p14:creationId xmlns:p14="http://schemas.microsoft.com/office/powerpoint/2010/main" val="196987090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normAutofit/>
          </a:bodyPr>
          <a:lstStyle/>
          <a:p>
            <a:r>
              <a:rPr lang="en-US" b="1" dirty="0" smtClean="0"/>
              <a:t>Where Have all the Insects Gone?</a:t>
            </a:r>
            <a:endParaRPr lang="en-US" b="1" dirty="0"/>
          </a:p>
        </p:txBody>
      </p:sp>
      <p:pic>
        <p:nvPicPr>
          <p:cNvPr id="4" name="Content Placeholder 3" descr="bugWindshield-1.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4180676" y="3776137"/>
            <a:ext cx="4556924" cy="2506133"/>
          </a:xfrm>
        </p:spPr>
      </p:pic>
      <p:sp>
        <p:nvSpPr>
          <p:cNvPr id="5" name="Content Placeholder 2"/>
          <p:cNvSpPr txBox="1">
            <a:spLocks/>
          </p:cNvSpPr>
          <p:nvPr/>
        </p:nvSpPr>
        <p:spPr>
          <a:xfrm>
            <a:off x="457200" y="1143000"/>
            <a:ext cx="3962400" cy="3090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“The </a:t>
            </a:r>
            <a:r>
              <a:rPr lang="en-US" dirty="0"/>
              <a:t>nine-spotted beetle commonly made her home on </a:t>
            </a:r>
            <a:r>
              <a:rPr lang="en-US" i="1" dirty="0">
                <a:solidFill>
                  <a:srgbClr val="FF0000"/>
                </a:solidFill>
              </a:rPr>
              <a:t>farmlands</a:t>
            </a:r>
            <a:r>
              <a:rPr lang="en-US" dirty="0">
                <a:solidFill>
                  <a:srgbClr val="FF0000"/>
                </a:solidFill>
              </a:rPr>
              <a:t> </a:t>
            </a:r>
            <a:r>
              <a:rPr lang="en-US" dirty="0"/>
              <a:t>for the rich source of insects these regions provided</a:t>
            </a:r>
            <a:r>
              <a:rPr lang="en-US" dirty="0" smtClean="0"/>
              <a:t>.”</a:t>
            </a:r>
          </a:p>
          <a:p>
            <a:endParaRPr lang="en-US" dirty="0" smtClean="0"/>
          </a:p>
          <a:p>
            <a:endParaRPr lang="en-US" dirty="0"/>
          </a:p>
        </p:txBody>
      </p:sp>
      <p:pic>
        <p:nvPicPr>
          <p:cNvPr id="7" name="Picture 6" descr="Ladybu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467" y="4233333"/>
            <a:ext cx="1964267" cy="1964267"/>
          </a:xfrm>
          <a:prstGeom prst="rect">
            <a:avLst/>
          </a:prstGeom>
        </p:spPr>
      </p:pic>
      <p:sp>
        <p:nvSpPr>
          <p:cNvPr id="8" name="TextBox 7"/>
          <p:cNvSpPr txBox="1"/>
          <p:nvPr/>
        </p:nvSpPr>
        <p:spPr>
          <a:xfrm>
            <a:off x="304800" y="6451600"/>
            <a:ext cx="7529375" cy="369332"/>
          </a:xfrm>
          <a:prstGeom prst="rect">
            <a:avLst/>
          </a:prstGeom>
          <a:noFill/>
        </p:spPr>
        <p:txBody>
          <a:bodyPr wrap="none" rtlCol="0">
            <a:spAutoFit/>
          </a:bodyPr>
          <a:lstStyle/>
          <a:p>
            <a:r>
              <a:rPr lang="en-US" dirty="0" smtClean="0"/>
              <a:t>*http</a:t>
            </a:r>
            <a:r>
              <a:rPr lang="en-US" dirty="0"/>
              <a:t>://</a:t>
            </a:r>
            <a:r>
              <a:rPr lang="en-US" dirty="0" err="1"/>
              <a:t>animals.pawnation.com</a:t>
            </a:r>
            <a:r>
              <a:rPr lang="en-US" dirty="0"/>
              <a:t>/causes-decline-ninespotted-beetle-6492.html</a:t>
            </a:r>
          </a:p>
        </p:txBody>
      </p:sp>
      <p:sp>
        <p:nvSpPr>
          <p:cNvPr id="9" name="TextBox 8"/>
          <p:cNvSpPr txBox="1"/>
          <p:nvPr/>
        </p:nvSpPr>
        <p:spPr>
          <a:xfrm>
            <a:off x="4533776" y="1341114"/>
            <a:ext cx="4610224" cy="2062103"/>
          </a:xfrm>
          <a:prstGeom prst="rect">
            <a:avLst/>
          </a:prstGeom>
          <a:noFill/>
        </p:spPr>
        <p:txBody>
          <a:bodyPr wrap="square" rtlCol="0">
            <a:spAutoFit/>
          </a:bodyPr>
          <a:lstStyle/>
          <a:p>
            <a:r>
              <a:rPr lang="en-US" sz="3200" dirty="0" smtClean="0"/>
              <a:t>“Until </a:t>
            </a:r>
            <a:r>
              <a:rPr lang="en-US" sz="3200" dirty="0"/>
              <a:t>the </a:t>
            </a:r>
            <a:r>
              <a:rPr lang="en-US" sz="3200" i="1" dirty="0">
                <a:solidFill>
                  <a:srgbClr val="FF0000"/>
                </a:solidFill>
              </a:rPr>
              <a:t>mid-1970s</a:t>
            </a:r>
            <a:r>
              <a:rPr lang="en-US" sz="3200" dirty="0"/>
              <a:t>, the nine-spotted beetle was one of the most common ladybug </a:t>
            </a:r>
            <a:r>
              <a:rPr lang="en-US" sz="3200" dirty="0" smtClean="0"/>
              <a:t>beetles”</a:t>
            </a:r>
            <a:endParaRPr lang="en-US" sz="3200" dirty="0"/>
          </a:p>
        </p:txBody>
      </p:sp>
    </p:spTree>
    <p:extLst>
      <p:ext uri="{BB962C8B-B14F-4D97-AF65-F5344CB8AC3E}">
        <p14:creationId xmlns:p14="http://schemas.microsoft.com/office/powerpoint/2010/main" val="8086159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Silent Spring (1962)</a:t>
            </a:r>
            <a:endParaRPr lang="en-US" b="1" dirty="0"/>
          </a:p>
        </p:txBody>
      </p:sp>
      <p:pic>
        <p:nvPicPr>
          <p:cNvPr id="4" name="Content Placeholder 3" descr="silent_spring.jpg"/>
          <p:cNvPicPr>
            <a:picLocks noGrp="1" noChangeAspect="1"/>
          </p:cNvPicPr>
          <p:nvPr>
            <p:ph idx="1"/>
          </p:nvPr>
        </p:nvPicPr>
        <p:blipFill>
          <a:blip r:embed="rId2">
            <a:extLst>
              <a:ext uri="{28A0092B-C50C-407E-A947-70E740481C1C}">
                <a14:useLocalDpi xmlns:a14="http://schemas.microsoft.com/office/drawing/2010/main" val="0"/>
              </a:ext>
            </a:extLst>
          </a:blip>
          <a:srcRect l="-13777" r="-13777"/>
          <a:stretch>
            <a:fillRect/>
          </a:stretch>
        </p:blipFill>
        <p:spPr>
          <a:xfrm>
            <a:off x="2223109" y="1515351"/>
            <a:ext cx="7718255" cy="4244743"/>
          </a:xfrm>
        </p:spPr>
      </p:pic>
      <p:sp>
        <p:nvSpPr>
          <p:cNvPr id="5" name="TextBox 4"/>
          <p:cNvSpPr txBox="1"/>
          <p:nvPr/>
        </p:nvSpPr>
        <p:spPr>
          <a:xfrm>
            <a:off x="317804" y="1657601"/>
            <a:ext cx="2651201" cy="3970318"/>
          </a:xfrm>
          <a:prstGeom prst="rect">
            <a:avLst/>
          </a:prstGeom>
          <a:noFill/>
        </p:spPr>
        <p:txBody>
          <a:bodyPr wrap="square" rtlCol="0">
            <a:spAutoFit/>
          </a:bodyPr>
          <a:lstStyle/>
          <a:p>
            <a:r>
              <a:rPr lang="en-US" sz="2800" dirty="0" smtClean="0"/>
              <a:t>Argued </a:t>
            </a:r>
            <a:r>
              <a:rPr lang="en-US" sz="2800" dirty="0"/>
              <a:t>that uncontrolled and unexamined pesticide use was harming and even killing not only animals and birds, but also humans.</a:t>
            </a:r>
          </a:p>
        </p:txBody>
      </p:sp>
    </p:spTree>
    <p:extLst>
      <p:ext uri="{BB962C8B-B14F-4D97-AF65-F5344CB8AC3E}">
        <p14:creationId xmlns:p14="http://schemas.microsoft.com/office/powerpoint/2010/main" val="92461654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Monarch Butterfly Collapse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0" y="1497316"/>
            <a:ext cx="8229600" cy="4525963"/>
          </a:xfrm>
        </p:spPr>
        <p:txBody>
          <a:bodyPr/>
          <a:lstStyle/>
          <a:p>
            <a:pPr marL="0" indent="0">
              <a:buNone/>
            </a:pPr>
            <a:r>
              <a:rPr lang="en-US" dirty="0" smtClean="0"/>
              <a:t>“.. </a:t>
            </a:r>
            <a:r>
              <a:rPr lang="en-US" dirty="0"/>
              <a:t>farmers have switched in </a:t>
            </a:r>
            <a:r>
              <a:rPr lang="en-US" dirty="0" smtClean="0"/>
              <a:t>                               droves </a:t>
            </a:r>
            <a:r>
              <a:rPr lang="en-US" dirty="0"/>
              <a:t>to new varieties </a:t>
            </a:r>
            <a:r>
              <a:rPr lang="en-US" dirty="0" smtClean="0"/>
              <a:t>of                                    crops that </a:t>
            </a:r>
            <a:r>
              <a:rPr lang="en-US" dirty="0"/>
              <a:t>are genetically </a:t>
            </a:r>
            <a:r>
              <a:rPr lang="en-US" dirty="0" smtClean="0"/>
              <a:t>                                      engineered to tolerate </a:t>
            </a:r>
            <a:r>
              <a:rPr lang="en-US" i="1" dirty="0">
                <a:solidFill>
                  <a:srgbClr val="FF0000"/>
                </a:solidFill>
              </a:rPr>
              <a:t>the most widely used weed killer in the United States</a:t>
            </a:r>
            <a:r>
              <a:rPr lang="en-US" dirty="0"/>
              <a:t>. The resulting use of weed killers has wiped out much of the milkweed that once grew between crop rows and on buffer strips separating fields and roads</a:t>
            </a:r>
            <a:r>
              <a:rPr lang="en-US" dirty="0" smtClean="0"/>
              <a:t>.” </a:t>
            </a:r>
            <a:endParaRPr lang="en-US" dirty="0"/>
          </a:p>
        </p:txBody>
      </p:sp>
      <p:sp>
        <p:nvSpPr>
          <p:cNvPr id="4" name="TextBox 3"/>
          <p:cNvSpPr txBox="1"/>
          <p:nvPr/>
        </p:nvSpPr>
        <p:spPr>
          <a:xfrm>
            <a:off x="145322" y="6126163"/>
            <a:ext cx="8998678" cy="677108"/>
          </a:xfrm>
          <a:prstGeom prst="rect">
            <a:avLst/>
          </a:prstGeom>
          <a:noFill/>
        </p:spPr>
        <p:txBody>
          <a:bodyPr wrap="none" rtlCol="0">
            <a:spAutoFit/>
          </a:bodyPr>
          <a:lstStyle/>
          <a:p>
            <a:r>
              <a:rPr lang="en-US" dirty="0">
                <a:solidFill>
                  <a:srgbClr val="FF0000"/>
                </a:solidFill>
              </a:rPr>
              <a:t>*</a:t>
            </a:r>
            <a:r>
              <a:rPr lang="en-US" sz="2000" dirty="0"/>
              <a:t>M. Wines, New York Times,  Dec. 20, 2013.</a:t>
            </a:r>
          </a:p>
          <a:p>
            <a:r>
              <a:rPr lang="en-US" dirty="0" err="1"/>
              <a:t>nytimes.com</a:t>
            </a:r>
            <a:r>
              <a:rPr lang="en-US" dirty="0"/>
              <a:t>/2013/12/21/us/setting-the-table-for-a-fluttering-comeback-with-</a:t>
            </a:r>
            <a:r>
              <a:rPr lang="en-US" dirty="0" err="1"/>
              <a:t>milkweed.html</a:t>
            </a:r>
            <a:endParaRPr lang="en-US" dirty="0"/>
          </a:p>
        </p:txBody>
      </p:sp>
      <p:sp>
        <p:nvSpPr>
          <p:cNvPr id="5" name="Rectangle 4"/>
          <p:cNvSpPr/>
          <p:nvPr/>
        </p:nvSpPr>
        <p:spPr>
          <a:xfrm>
            <a:off x="257177" y="2910756"/>
            <a:ext cx="5016718" cy="1323439"/>
          </a:xfrm>
          <a:prstGeom prst="rect">
            <a:avLst/>
          </a:prstGeom>
          <a:noFill/>
        </p:spPr>
        <p:txBody>
          <a:bodyPr wrap="none" lIns="91440" tIns="45720" rIns="91440" bIns="45720">
            <a:spAutoFit/>
          </a:bodyPr>
          <a:lstStyle/>
          <a:p>
            <a:pPr algn="ctr"/>
            <a:r>
              <a:rPr lang="en-US" sz="8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Glyphosate </a:t>
            </a:r>
            <a:endParaRPr lang="en-US" sz="8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6" name="Picture 5" descr="monar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7463" y="1363136"/>
            <a:ext cx="3670300" cy="1596582"/>
          </a:xfrm>
          <a:prstGeom prst="rect">
            <a:avLst/>
          </a:prstGeom>
        </p:spPr>
      </p:pic>
    </p:spTree>
    <p:extLst>
      <p:ext uri="{BB962C8B-B14F-4D97-AF65-F5344CB8AC3E}">
        <p14:creationId xmlns:p14="http://schemas.microsoft.com/office/powerpoint/2010/main" val="2541019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862" y="274638"/>
            <a:ext cx="8500938" cy="1143000"/>
          </a:xfrm>
        </p:spPr>
        <p:txBody>
          <a:bodyPr>
            <a:noAutofit/>
          </a:bodyPr>
          <a:lstStyle/>
          <a:p>
            <a:r>
              <a:rPr lang="en-US" sz="3200" b="1" dirty="0" smtClean="0"/>
              <a:t>Bee Colony Collapse Syndrome</a:t>
            </a:r>
            <a:br>
              <a:rPr lang="en-US" sz="3200" b="1" dirty="0" smtClean="0"/>
            </a:br>
            <a:r>
              <a:rPr lang="en-US" sz="3200" b="1" dirty="0" smtClean="0"/>
              <a:t>(Explained in </a:t>
            </a:r>
            <a:r>
              <a:rPr lang="en-US" sz="3200" b="1" dirty="0" err="1" smtClean="0"/>
              <a:t>Mercola</a:t>
            </a:r>
            <a:r>
              <a:rPr lang="en-US" sz="3200" b="1" dirty="0" smtClean="0"/>
              <a:t> Interview with Don Huber)</a:t>
            </a:r>
            <a:endParaRPr lang="en-US" sz="3200" b="1" dirty="0"/>
          </a:p>
        </p:txBody>
      </p:sp>
      <p:sp>
        <p:nvSpPr>
          <p:cNvPr id="3" name="Content Placeholder 2"/>
          <p:cNvSpPr>
            <a:spLocks noGrp="1"/>
          </p:cNvSpPr>
          <p:nvPr>
            <p:ph idx="1"/>
          </p:nvPr>
        </p:nvSpPr>
        <p:spPr/>
        <p:txBody>
          <a:bodyPr>
            <a:normAutofit fontScale="85000" lnSpcReduction="10000"/>
          </a:bodyPr>
          <a:lstStyle/>
          <a:p>
            <a:r>
              <a:rPr lang="en-US" dirty="0" smtClean="0"/>
              <a:t>Factors associated with bee colony collapse</a:t>
            </a:r>
          </a:p>
          <a:p>
            <a:pPr lvl="1"/>
            <a:r>
              <a:rPr lang="en-US" dirty="0" smtClean="0"/>
              <a:t>Bees are mineral deficient for micronutrients</a:t>
            </a:r>
          </a:p>
          <a:p>
            <a:pPr lvl="1"/>
            <a:r>
              <a:rPr lang="en-US" dirty="0" smtClean="0"/>
              <a:t>Plenty of food present, but they can’t utilize it</a:t>
            </a:r>
          </a:p>
          <a:p>
            <a:pPr lvl="1"/>
            <a:r>
              <a:rPr lang="en-US" dirty="0" smtClean="0"/>
              <a:t>They’re devoid of the lactobacillus and </a:t>
            </a:r>
            <a:r>
              <a:rPr lang="en-US" dirty="0" err="1" smtClean="0"/>
              <a:t>bifidobacterium</a:t>
            </a:r>
            <a:endParaRPr lang="en-US" dirty="0" smtClean="0"/>
          </a:p>
          <a:p>
            <a:pPr lvl="1"/>
            <a:r>
              <a:rPr lang="en-US" dirty="0" smtClean="0"/>
              <a:t>They become disoriented (endocrine hormone disruption)</a:t>
            </a:r>
          </a:p>
          <a:p>
            <a:r>
              <a:rPr lang="en-US" dirty="0" smtClean="0"/>
              <a:t>Glyphosate explains all of these features </a:t>
            </a:r>
          </a:p>
          <a:p>
            <a:pPr lvl="1"/>
            <a:r>
              <a:rPr lang="en-US" dirty="0" smtClean="0"/>
              <a:t>Chelation of micronutrients and disruption of gut bacteria </a:t>
            </a:r>
          </a:p>
          <a:p>
            <a:pPr lvl="1"/>
            <a:r>
              <a:rPr lang="en-US" dirty="0" smtClean="0"/>
              <a:t>30% mortality in bees drinking water containing glyphosate at levels found commonly in our drinking water</a:t>
            </a:r>
          </a:p>
          <a:p>
            <a:r>
              <a:rPr lang="en-US" dirty="0" smtClean="0"/>
              <a:t>The other canary in the coal mine are frogs and amphibians: they’re disappearing just like the bees</a:t>
            </a:r>
          </a:p>
          <a:p>
            <a:endParaRPr lang="en-US" dirty="0"/>
          </a:p>
        </p:txBody>
      </p:sp>
    </p:spTree>
    <p:extLst>
      <p:ext uri="{BB962C8B-B14F-4D97-AF65-F5344CB8AC3E}">
        <p14:creationId xmlns:p14="http://schemas.microsoft.com/office/powerpoint/2010/main" val="425879721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ro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6626" y="3302000"/>
            <a:ext cx="3406074" cy="2971800"/>
          </a:xfrm>
          <a:prstGeom prst="rect">
            <a:avLst/>
          </a:prstGeom>
        </p:spPr>
      </p:pic>
      <p:pic>
        <p:nvPicPr>
          <p:cNvPr id="4" name="Content Placeholder 3" descr="dying_seastar.jpg"/>
          <p:cNvPicPr>
            <a:picLocks noGrp="1" noChangeAspect="1"/>
          </p:cNvPicPr>
          <p:nvPr>
            <p:ph idx="1"/>
          </p:nvPr>
        </p:nvPicPr>
        <p:blipFill>
          <a:blip r:embed="rId4">
            <a:extLst>
              <a:ext uri="{28A0092B-C50C-407E-A947-70E740481C1C}">
                <a14:useLocalDpi xmlns:a14="http://schemas.microsoft.com/office/drawing/2010/main" val="0"/>
              </a:ext>
            </a:extLst>
          </a:blip>
          <a:srcRect t="26666" b="26666"/>
          <a:stretch>
            <a:fillRect/>
          </a:stretch>
        </p:blipFill>
        <p:spPr>
          <a:xfrm>
            <a:off x="4775200" y="1138397"/>
            <a:ext cx="4127500" cy="2269966"/>
          </a:xfrm>
        </p:spPr>
      </p:pic>
      <p:pic>
        <p:nvPicPr>
          <p:cNvPr id="5" name="Picture 4" descr="monarch_butterfl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3013" y="1684497"/>
            <a:ext cx="3203786" cy="2402840"/>
          </a:xfrm>
          <a:prstGeom prst="rect">
            <a:avLst/>
          </a:prstGeom>
        </p:spPr>
      </p:pic>
      <p:pic>
        <p:nvPicPr>
          <p:cNvPr id="7" name="Picture 6" descr="batsWN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855" y="3848100"/>
            <a:ext cx="4097545" cy="2171699"/>
          </a:xfrm>
          <a:prstGeom prst="rect">
            <a:avLst/>
          </a:prstGeom>
        </p:spPr>
      </p:pic>
      <p:pic>
        <p:nvPicPr>
          <p:cNvPr id="9" name="Picture 8" descr="bumblebe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13" y="876300"/>
            <a:ext cx="1803400" cy="1803400"/>
          </a:xfrm>
          <a:prstGeom prst="rect">
            <a:avLst/>
          </a:prstGeom>
        </p:spPr>
      </p:pic>
      <p:sp>
        <p:nvSpPr>
          <p:cNvPr id="8" name="TextBox 7"/>
          <p:cNvSpPr txBox="1"/>
          <p:nvPr/>
        </p:nvSpPr>
        <p:spPr>
          <a:xfrm>
            <a:off x="372855" y="2655669"/>
            <a:ext cx="3000587" cy="646331"/>
          </a:xfrm>
          <a:prstGeom prst="rect">
            <a:avLst/>
          </a:prstGeom>
          <a:solidFill>
            <a:srgbClr val="FFFACF"/>
          </a:solidFill>
          <a:ln>
            <a:solidFill>
              <a:schemeClr val="tx1"/>
            </a:solidFill>
          </a:ln>
        </p:spPr>
        <p:txBody>
          <a:bodyPr wrap="square" rtlCol="0">
            <a:spAutoFit/>
          </a:bodyPr>
          <a:lstStyle/>
          <a:p>
            <a:r>
              <a:rPr lang="en-US" dirty="0" smtClean="0"/>
              <a:t>After bees, butterflies are the second largest pollinators.</a:t>
            </a:r>
            <a:endParaRPr lang="en-US" dirty="0"/>
          </a:p>
        </p:txBody>
      </p:sp>
      <p:sp>
        <p:nvSpPr>
          <p:cNvPr id="10" name="TextBox 9"/>
          <p:cNvSpPr txBox="1"/>
          <p:nvPr/>
        </p:nvSpPr>
        <p:spPr>
          <a:xfrm>
            <a:off x="203200" y="566600"/>
            <a:ext cx="1325881" cy="923330"/>
          </a:xfrm>
          <a:prstGeom prst="rect">
            <a:avLst/>
          </a:prstGeom>
          <a:solidFill>
            <a:srgbClr val="FFFACF"/>
          </a:solidFill>
          <a:ln>
            <a:solidFill>
              <a:schemeClr val="tx1"/>
            </a:solidFill>
          </a:ln>
        </p:spPr>
        <p:txBody>
          <a:bodyPr wrap="square" rtlCol="0">
            <a:spAutoFit/>
          </a:bodyPr>
          <a:lstStyle/>
          <a:p>
            <a:r>
              <a:rPr lang="en-US" dirty="0" smtClean="0"/>
              <a:t>Bee Colony Collapse Disorder</a:t>
            </a:r>
            <a:endParaRPr lang="en-US" dirty="0"/>
          </a:p>
        </p:txBody>
      </p:sp>
      <p:sp>
        <p:nvSpPr>
          <p:cNvPr id="11" name="TextBox 10"/>
          <p:cNvSpPr txBox="1"/>
          <p:nvPr/>
        </p:nvSpPr>
        <p:spPr>
          <a:xfrm>
            <a:off x="5940213" y="2269570"/>
            <a:ext cx="1794087" cy="369332"/>
          </a:xfrm>
          <a:prstGeom prst="rect">
            <a:avLst/>
          </a:prstGeom>
          <a:solidFill>
            <a:srgbClr val="FF988B"/>
          </a:solidFill>
          <a:ln>
            <a:solidFill>
              <a:schemeClr val="tx1"/>
            </a:solidFill>
          </a:ln>
        </p:spPr>
        <p:txBody>
          <a:bodyPr wrap="square" rtlCol="0">
            <a:spAutoFit/>
          </a:bodyPr>
          <a:lstStyle/>
          <a:p>
            <a:r>
              <a:rPr lang="en-US" dirty="0" smtClean="0"/>
              <a:t>Fungus Infection</a:t>
            </a:r>
            <a:endParaRPr lang="en-US" dirty="0"/>
          </a:p>
        </p:txBody>
      </p:sp>
      <p:sp>
        <p:nvSpPr>
          <p:cNvPr id="12" name="TextBox 11"/>
          <p:cNvSpPr txBox="1"/>
          <p:nvPr/>
        </p:nvSpPr>
        <p:spPr>
          <a:xfrm>
            <a:off x="6283113" y="4377433"/>
            <a:ext cx="1794087" cy="369332"/>
          </a:xfrm>
          <a:prstGeom prst="rect">
            <a:avLst/>
          </a:prstGeom>
          <a:solidFill>
            <a:srgbClr val="FF988B"/>
          </a:solidFill>
          <a:ln>
            <a:solidFill>
              <a:schemeClr val="tx1"/>
            </a:solidFill>
          </a:ln>
        </p:spPr>
        <p:txBody>
          <a:bodyPr wrap="square" rtlCol="0">
            <a:spAutoFit/>
          </a:bodyPr>
          <a:lstStyle/>
          <a:p>
            <a:r>
              <a:rPr lang="en-US" dirty="0" smtClean="0"/>
              <a:t>Fungus Infection</a:t>
            </a:r>
            <a:endParaRPr lang="en-US" dirty="0"/>
          </a:p>
        </p:txBody>
      </p:sp>
      <p:sp>
        <p:nvSpPr>
          <p:cNvPr id="13" name="TextBox 12"/>
          <p:cNvSpPr txBox="1"/>
          <p:nvPr/>
        </p:nvSpPr>
        <p:spPr>
          <a:xfrm>
            <a:off x="1546013" y="5534165"/>
            <a:ext cx="1794087" cy="369332"/>
          </a:xfrm>
          <a:prstGeom prst="rect">
            <a:avLst/>
          </a:prstGeom>
          <a:solidFill>
            <a:srgbClr val="FF988B"/>
          </a:solidFill>
          <a:ln>
            <a:solidFill>
              <a:schemeClr val="tx1"/>
            </a:solidFill>
          </a:ln>
        </p:spPr>
        <p:txBody>
          <a:bodyPr wrap="square" rtlCol="0">
            <a:spAutoFit/>
          </a:bodyPr>
          <a:lstStyle/>
          <a:p>
            <a:r>
              <a:rPr lang="en-US" dirty="0" smtClean="0"/>
              <a:t>Fungus Infection</a:t>
            </a:r>
            <a:endParaRPr lang="en-US" dirty="0"/>
          </a:p>
        </p:txBody>
      </p:sp>
      <p:sp>
        <p:nvSpPr>
          <p:cNvPr id="14" name="TextBox 13"/>
          <p:cNvSpPr txBox="1"/>
          <p:nvPr/>
        </p:nvSpPr>
        <p:spPr>
          <a:xfrm>
            <a:off x="1025313" y="4989596"/>
            <a:ext cx="2708487" cy="369332"/>
          </a:xfrm>
          <a:prstGeom prst="rect">
            <a:avLst/>
          </a:prstGeom>
          <a:solidFill>
            <a:srgbClr val="FFFACF"/>
          </a:solidFill>
          <a:ln>
            <a:solidFill>
              <a:schemeClr val="tx1"/>
            </a:solidFill>
          </a:ln>
        </p:spPr>
        <p:txBody>
          <a:bodyPr wrap="square" rtlCol="0">
            <a:spAutoFit/>
          </a:bodyPr>
          <a:lstStyle/>
          <a:p>
            <a:r>
              <a:rPr lang="en-US" dirty="0" smtClean="0"/>
              <a:t>White-nose bat syndrome</a:t>
            </a:r>
            <a:endParaRPr lang="en-US" dirty="0"/>
          </a:p>
        </p:txBody>
      </p:sp>
      <p:sp>
        <p:nvSpPr>
          <p:cNvPr id="15" name="TextBox 14"/>
          <p:cNvSpPr txBox="1"/>
          <p:nvPr/>
        </p:nvSpPr>
        <p:spPr>
          <a:xfrm>
            <a:off x="2384213" y="1831599"/>
            <a:ext cx="2086187" cy="646331"/>
          </a:xfrm>
          <a:prstGeom prst="rect">
            <a:avLst/>
          </a:prstGeom>
          <a:solidFill>
            <a:srgbClr val="FFFACF"/>
          </a:solidFill>
          <a:ln>
            <a:solidFill>
              <a:schemeClr val="tx1"/>
            </a:solidFill>
          </a:ln>
        </p:spPr>
        <p:txBody>
          <a:bodyPr wrap="square" rtlCol="0">
            <a:spAutoFit/>
          </a:bodyPr>
          <a:lstStyle/>
          <a:p>
            <a:r>
              <a:rPr lang="en-US" dirty="0" smtClean="0"/>
              <a:t>Disappearing monarch butterflies</a:t>
            </a:r>
            <a:endParaRPr lang="en-US" dirty="0"/>
          </a:p>
        </p:txBody>
      </p:sp>
      <p:sp>
        <p:nvSpPr>
          <p:cNvPr id="16" name="TextBox 15"/>
          <p:cNvSpPr txBox="1"/>
          <p:nvPr/>
        </p:nvSpPr>
        <p:spPr>
          <a:xfrm>
            <a:off x="1160255" y="4100434"/>
            <a:ext cx="2213187" cy="646331"/>
          </a:xfrm>
          <a:prstGeom prst="rect">
            <a:avLst/>
          </a:prstGeom>
          <a:solidFill>
            <a:srgbClr val="FFFACF"/>
          </a:solidFill>
          <a:ln>
            <a:solidFill>
              <a:schemeClr val="tx1"/>
            </a:solidFill>
          </a:ln>
        </p:spPr>
        <p:txBody>
          <a:bodyPr wrap="square" rtlCol="0">
            <a:spAutoFit/>
          </a:bodyPr>
          <a:lstStyle/>
          <a:p>
            <a:r>
              <a:rPr lang="en-US" dirty="0" smtClean="0"/>
              <a:t>Bats eat an enormous number of insects</a:t>
            </a:r>
            <a:endParaRPr lang="en-US" dirty="0"/>
          </a:p>
        </p:txBody>
      </p:sp>
      <p:sp>
        <p:nvSpPr>
          <p:cNvPr id="17" name="TextBox 16"/>
          <p:cNvSpPr txBox="1"/>
          <p:nvPr/>
        </p:nvSpPr>
        <p:spPr>
          <a:xfrm>
            <a:off x="5940213" y="1499831"/>
            <a:ext cx="2048087" cy="369332"/>
          </a:xfrm>
          <a:prstGeom prst="rect">
            <a:avLst/>
          </a:prstGeom>
          <a:solidFill>
            <a:srgbClr val="FFFACF"/>
          </a:solidFill>
          <a:ln>
            <a:solidFill>
              <a:srgbClr val="FFFACF"/>
            </a:solidFill>
          </a:ln>
        </p:spPr>
        <p:txBody>
          <a:bodyPr wrap="square" rtlCol="0">
            <a:spAutoFit/>
          </a:bodyPr>
          <a:lstStyle/>
          <a:p>
            <a:r>
              <a:rPr lang="en-US" dirty="0" smtClean="0"/>
              <a:t>Dissolving starfish</a:t>
            </a:r>
            <a:endParaRPr lang="en-US" dirty="0"/>
          </a:p>
        </p:txBody>
      </p:sp>
      <p:sp>
        <p:nvSpPr>
          <p:cNvPr id="2" name="Title 1"/>
          <p:cNvSpPr>
            <a:spLocks noGrp="1"/>
          </p:cNvSpPr>
          <p:nvPr>
            <p:ph type="title"/>
          </p:nvPr>
        </p:nvSpPr>
        <p:spPr>
          <a:xfrm>
            <a:off x="457200" y="135097"/>
            <a:ext cx="8229600" cy="1143000"/>
          </a:xfrm>
        </p:spPr>
        <p:txBody>
          <a:bodyPr/>
          <a:lstStyle/>
          <a:p>
            <a:r>
              <a:rPr lang="en-US" b="1" dirty="0" smtClean="0"/>
              <a:t>We Should be Alarmed!</a:t>
            </a:r>
            <a:r>
              <a:rPr lang="en-US" b="1" dirty="0" smtClean="0">
                <a:solidFill>
                  <a:srgbClr val="FF0000"/>
                </a:solidFill>
              </a:rPr>
              <a:t>*</a:t>
            </a:r>
            <a:endParaRPr lang="en-US" b="1" dirty="0">
              <a:solidFill>
                <a:srgbClr val="FF0000"/>
              </a:solidFill>
            </a:endParaRPr>
          </a:p>
        </p:txBody>
      </p:sp>
      <p:sp>
        <p:nvSpPr>
          <p:cNvPr id="18" name="TextBox 17"/>
          <p:cNvSpPr txBox="1"/>
          <p:nvPr/>
        </p:nvSpPr>
        <p:spPr>
          <a:xfrm>
            <a:off x="771313" y="1462267"/>
            <a:ext cx="1794087" cy="369332"/>
          </a:xfrm>
          <a:prstGeom prst="rect">
            <a:avLst/>
          </a:prstGeom>
          <a:solidFill>
            <a:srgbClr val="FF988B"/>
          </a:solidFill>
          <a:ln>
            <a:solidFill>
              <a:schemeClr val="tx1"/>
            </a:solidFill>
          </a:ln>
        </p:spPr>
        <p:txBody>
          <a:bodyPr wrap="square" rtlCol="0">
            <a:spAutoFit/>
          </a:bodyPr>
          <a:lstStyle/>
          <a:p>
            <a:r>
              <a:rPr lang="en-US" dirty="0" smtClean="0"/>
              <a:t>Fungus Infection</a:t>
            </a:r>
            <a:endParaRPr lang="en-US" dirty="0"/>
          </a:p>
        </p:txBody>
      </p:sp>
      <p:sp>
        <p:nvSpPr>
          <p:cNvPr id="3" name="TextBox 2"/>
          <p:cNvSpPr txBox="1"/>
          <p:nvPr/>
        </p:nvSpPr>
        <p:spPr>
          <a:xfrm>
            <a:off x="59492" y="6344633"/>
            <a:ext cx="9270561" cy="400110"/>
          </a:xfrm>
          <a:prstGeom prst="rect">
            <a:avLst/>
          </a:prstGeom>
          <a:noFill/>
        </p:spPr>
        <p:txBody>
          <a:bodyPr wrap="none" rtlCol="0">
            <a:spAutoFit/>
          </a:bodyPr>
          <a:lstStyle/>
          <a:p>
            <a:r>
              <a:rPr lang="en-US" sz="2000" dirty="0" smtClean="0">
                <a:solidFill>
                  <a:srgbClr val="FF0000"/>
                </a:solidFill>
              </a:rPr>
              <a:t>*</a:t>
            </a:r>
            <a:r>
              <a:rPr lang="en-US" sz="2000" dirty="0" smtClean="0"/>
              <a:t>R</a:t>
            </a:r>
            <a:r>
              <a:rPr lang="en-US" sz="2000" dirty="0"/>
              <a:t>. Mason et al., Journal of Environmental Immunology and Toxicology 1:1, 3-12; </a:t>
            </a:r>
            <a:r>
              <a:rPr lang="en-US" sz="2000" dirty="0" smtClean="0"/>
              <a:t>2013</a:t>
            </a:r>
            <a:endParaRPr lang="en-US" sz="2000" dirty="0"/>
          </a:p>
        </p:txBody>
      </p:sp>
    </p:spTree>
    <p:extLst>
      <p:ext uri="{BB962C8B-B14F-4D97-AF65-F5344CB8AC3E}">
        <p14:creationId xmlns:p14="http://schemas.microsoft.com/office/powerpoint/2010/main" val="8911847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t>Roundup herbicide enhances the growth of </a:t>
            </a:r>
            <a:r>
              <a:rPr lang="en-US" b="1" i="1" dirty="0" err="1"/>
              <a:t>aflatoxin</a:t>
            </a:r>
            <a:r>
              <a:rPr lang="en-US" b="1" i="1" dirty="0"/>
              <a:t>-producing </a:t>
            </a:r>
            <a:r>
              <a:rPr lang="en-US" b="1" i="1" dirty="0" smtClean="0"/>
              <a:t>fungi</a:t>
            </a:r>
            <a:r>
              <a:rPr lang="en-US" b="1" i="1" dirty="0">
                <a:solidFill>
                  <a:srgbClr val="FF0000"/>
                </a:solidFill>
              </a:rPr>
              <a:t>*</a:t>
            </a:r>
            <a:endParaRPr lang="en-US" dirty="0">
              <a:solidFill>
                <a:srgbClr val="FF0000"/>
              </a:solidFill>
            </a:endParaRPr>
          </a:p>
        </p:txBody>
      </p:sp>
      <p:sp>
        <p:nvSpPr>
          <p:cNvPr id="4" name="TextBox 3"/>
          <p:cNvSpPr txBox="1"/>
          <p:nvPr/>
        </p:nvSpPr>
        <p:spPr>
          <a:xfrm>
            <a:off x="622301" y="6094968"/>
            <a:ext cx="8064500" cy="923330"/>
          </a:xfrm>
          <a:prstGeom prst="rect">
            <a:avLst/>
          </a:prstGeom>
          <a:noFill/>
        </p:spPr>
        <p:txBody>
          <a:bodyPr wrap="square" rtlCol="0">
            <a:spAutoFit/>
          </a:bodyPr>
          <a:lstStyle/>
          <a:p>
            <a:r>
              <a:rPr lang="en-US" dirty="0" smtClean="0">
                <a:solidFill>
                  <a:srgbClr val="FF0000"/>
                </a:solidFill>
              </a:rPr>
              <a:t>*</a:t>
            </a:r>
            <a:r>
              <a:rPr lang="en-US" dirty="0" err="1" smtClean="0"/>
              <a:t>Barberis</a:t>
            </a:r>
            <a:r>
              <a:rPr lang="en-US" dirty="0" smtClean="0"/>
              <a:t> et al., Journal of Environmental Science and Health, Part B: Pesticides, Food Contaminants, and Agricultural Wastes. </a:t>
            </a:r>
            <a:r>
              <a:rPr lang="en-US" dirty="0"/>
              <a:t>2013, 48(12), 1070-1079.</a:t>
            </a:r>
          </a:p>
          <a:p>
            <a:endParaRPr lang="en-US" dirty="0"/>
          </a:p>
        </p:txBody>
      </p:sp>
      <p:grpSp>
        <p:nvGrpSpPr>
          <p:cNvPr id="7" name="Group 6"/>
          <p:cNvGrpSpPr/>
          <p:nvPr/>
        </p:nvGrpSpPr>
        <p:grpSpPr>
          <a:xfrm>
            <a:off x="3314700" y="2146300"/>
            <a:ext cx="4787900" cy="3289300"/>
            <a:chOff x="3009900" y="2146300"/>
            <a:chExt cx="4787900" cy="3289300"/>
          </a:xfrm>
        </p:grpSpPr>
        <p:pic>
          <p:nvPicPr>
            <p:cNvPr id="5" name="Picture 4" descr="corn_fungu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500" y="2146301"/>
              <a:ext cx="4686300" cy="3274552"/>
            </a:xfrm>
            <a:prstGeom prst="rect">
              <a:avLst/>
            </a:prstGeom>
          </p:spPr>
        </p:pic>
        <p:sp>
          <p:nvSpPr>
            <p:cNvPr id="6" name="Rectangle 5"/>
            <p:cNvSpPr/>
            <p:nvPr/>
          </p:nvSpPr>
          <p:spPr>
            <a:xfrm>
              <a:off x="3009900" y="2146300"/>
              <a:ext cx="1816100" cy="3289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57200" y="2146300"/>
            <a:ext cx="3822700" cy="3581399"/>
          </a:xfrm>
        </p:spPr>
        <p:txBody>
          <a:bodyPr>
            <a:normAutofit fontScale="92500" lnSpcReduction="10000"/>
          </a:bodyPr>
          <a:lstStyle/>
          <a:p>
            <a:r>
              <a:rPr lang="en-US" dirty="0" smtClean="0"/>
              <a:t>Fungus is a growing threat in GMO Roundup-Ready corn</a:t>
            </a:r>
          </a:p>
          <a:p>
            <a:r>
              <a:rPr lang="en-US" dirty="0" smtClean="0"/>
              <a:t>Research consistent with studies on other fungal strains such as </a:t>
            </a:r>
            <a:r>
              <a:rPr lang="en-US" dirty="0" err="1" smtClean="0"/>
              <a:t>Fusarium</a:t>
            </a:r>
            <a:r>
              <a:rPr lang="en-US" dirty="0" smtClean="0"/>
              <a:t>, Rust fungi and Blight fungi</a:t>
            </a:r>
          </a:p>
        </p:txBody>
      </p:sp>
    </p:spTree>
    <p:extLst>
      <p:ext uri="{BB962C8B-B14F-4D97-AF65-F5344CB8AC3E}">
        <p14:creationId xmlns:p14="http://schemas.microsoft.com/office/powerpoint/2010/main" val="187823597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7604"/>
            <a:ext cx="8229600" cy="1143000"/>
          </a:xfrm>
        </p:spPr>
        <p:txBody>
          <a:bodyPr>
            <a:normAutofit fontScale="90000"/>
          </a:bodyPr>
          <a:lstStyle/>
          <a:p>
            <a:r>
              <a:rPr lang="en-US" b="1" dirty="0" smtClean="0"/>
              <a:t>“Emerging </a:t>
            </a:r>
            <a:r>
              <a:rPr lang="en-US" b="1" dirty="0"/>
              <a:t>fungal threats to animal, plant and ecosystem </a:t>
            </a:r>
            <a:r>
              <a:rPr lang="en-US" b="1" dirty="0" smtClean="0"/>
              <a:t>health”</a:t>
            </a:r>
            <a:r>
              <a:rPr lang="en-US" b="1" dirty="0" smtClean="0">
                <a:solidFill>
                  <a:srgbClr val="FF0000"/>
                </a:solidFill>
              </a:rPr>
              <a:t>*</a:t>
            </a:r>
            <a:r>
              <a:rPr lang="en-US" b="1" dirty="0"/>
              <a:t/>
            </a:r>
            <a:br>
              <a:rPr lang="en-US" b="1" dirty="0"/>
            </a:br>
            <a:endParaRPr lang="en-US" b="1" dirty="0"/>
          </a:p>
        </p:txBody>
      </p:sp>
      <p:sp>
        <p:nvSpPr>
          <p:cNvPr id="3" name="Content Placeholder 2"/>
          <p:cNvSpPr>
            <a:spLocks noGrp="1"/>
          </p:cNvSpPr>
          <p:nvPr>
            <p:ph idx="1"/>
          </p:nvPr>
        </p:nvSpPr>
        <p:spPr/>
        <p:txBody>
          <a:bodyPr/>
          <a:lstStyle/>
          <a:p>
            <a:pPr marL="0" indent="0">
              <a:buNone/>
            </a:pPr>
            <a:r>
              <a:rPr lang="en-US" dirty="0" smtClean="0"/>
              <a:t>“The </a:t>
            </a:r>
            <a:r>
              <a:rPr lang="en-US" dirty="0"/>
              <a:t>past two decades have seen an increasing number of virulent infectious diseases in natural populations and managed landscapes. In both animals and plants, an unprecedented number of fungal and fungal-like diseases have recently caused some of the most severe die-offs and extinctions ever witnessed in wild species, and are jeopardizing food security</a:t>
            </a:r>
            <a:r>
              <a:rPr lang="en-US" dirty="0" smtClean="0"/>
              <a:t>.” </a:t>
            </a:r>
            <a:endParaRPr lang="en-US" dirty="0"/>
          </a:p>
        </p:txBody>
      </p:sp>
      <p:sp>
        <p:nvSpPr>
          <p:cNvPr id="4" name="TextBox 3"/>
          <p:cNvSpPr txBox="1"/>
          <p:nvPr/>
        </p:nvSpPr>
        <p:spPr>
          <a:xfrm>
            <a:off x="1994988" y="6390972"/>
            <a:ext cx="7149012" cy="461665"/>
          </a:xfrm>
          <a:prstGeom prst="rect">
            <a:avLst/>
          </a:prstGeom>
          <a:noFill/>
        </p:spPr>
        <p:txBody>
          <a:bodyPr wrap="none" rtlCol="0">
            <a:spAutoFit/>
          </a:bodyPr>
          <a:lstStyle/>
          <a:p>
            <a:r>
              <a:rPr lang="en-US" sz="2400" dirty="0">
                <a:solidFill>
                  <a:srgbClr val="FF0000"/>
                </a:solidFill>
              </a:rPr>
              <a:t>*</a:t>
            </a:r>
            <a:r>
              <a:rPr lang="en-US" sz="2400" dirty="0"/>
              <a:t>M.C. Fisher et al., Nature Reviews 484(7393), 186-194. </a:t>
            </a:r>
          </a:p>
        </p:txBody>
      </p:sp>
    </p:spTree>
    <p:extLst>
      <p:ext uri="{BB962C8B-B14F-4D97-AF65-F5344CB8AC3E}">
        <p14:creationId xmlns:p14="http://schemas.microsoft.com/office/powerpoint/2010/main" val="136933965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ungus_infection_worldwide.png"/>
          <p:cNvPicPr>
            <a:picLocks noGrp="1" noChangeAspect="1"/>
          </p:cNvPicPr>
          <p:nvPr>
            <p:ph idx="1"/>
          </p:nvPr>
        </p:nvPicPr>
        <p:blipFill>
          <a:blip r:embed="rId3">
            <a:extLst>
              <a:ext uri="{28A0092B-C50C-407E-A947-70E740481C1C}">
                <a14:useLocalDpi xmlns:a14="http://schemas.microsoft.com/office/drawing/2010/main" val="0"/>
              </a:ext>
            </a:extLst>
          </a:blip>
          <a:srcRect l="-7365" r="-7365"/>
          <a:stretch>
            <a:fillRect/>
          </a:stretch>
        </p:blipFill>
        <p:spPr>
          <a:xfrm>
            <a:off x="-676974" y="858053"/>
            <a:ext cx="10703028" cy="5886253"/>
          </a:xfrm>
        </p:spPr>
      </p:pic>
      <p:sp>
        <p:nvSpPr>
          <p:cNvPr id="2" name="Title 1"/>
          <p:cNvSpPr>
            <a:spLocks noGrp="1"/>
          </p:cNvSpPr>
          <p:nvPr>
            <p:ph type="title"/>
          </p:nvPr>
        </p:nvSpPr>
        <p:spPr>
          <a:xfrm>
            <a:off x="457200" y="-125311"/>
            <a:ext cx="8229600" cy="1143000"/>
          </a:xfrm>
        </p:spPr>
        <p:txBody>
          <a:bodyPr/>
          <a:lstStyle/>
          <a:p>
            <a:r>
              <a:rPr lang="en-US" b="1" dirty="0" smtClean="0"/>
              <a:t>Figure 1, Nature Reviews Paper</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1994988" y="6425294"/>
            <a:ext cx="7149012" cy="461665"/>
          </a:xfrm>
          <a:prstGeom prst="rect">
            <a:avLst/>
          </a:prstGeom>
          <a:noFill/>
        </p:spPr>
        <p:txBody>
          <a:bodyPr wrap="none" rtlCol="0">
            <a:spAutoFit/>
          </a:bodyPr>
          <a:lstStyle/>
          <a:p>
            <a:r>
              <a:rPr lang="en-US" sz="2400" dirty="0">
                <a:solidFill>
                  <a:srgbClr val="FF0000"/>
                </a:solidFill>
              </a:rPr>
              <a:t>*</a:t>
            </a:r>
            <a:r>
              <a:rPr lang="en-US" sz="2400" dirty="0"/>
              <a:t>M.C. Fisher et al., Nature Reviews 484(7393), 186-194. </a:t>
            </a:r>
          </a:p>
        </p:txBody>
      </p:sp>
      <p:sp>
        <p:nvSpPr>
          <p:cNvPr id="3" name="TextBox 2"/>
          <p:cNvSpPr txBox="1"/>
          <p:nvPr/>
        </p:nvSpPr>
        <p:spPr>
          <a:xfrm>
            <a:off x="777667" y="5809734"/>
            <a:ext cx="2063335" cy="369332"/>
          </a:xfrm>
          <a:prstGeom prst="rect">
            <a:avLst/>
          </a:prstGeom>
          <a:noFill/>
        </p:spPr>
        <p:txBody>
          <a:bodyPr wrap="none" rtlCol="0">
            <a:spAutoFit/>
          </a:bodyPr>
          <a:lstStyle/>
          <a:p>
            <a:r>
              <a:rPr lang="en-US" dirty="0" smtClean="0"/>
              <a:t>Causes of Extinction</a:t>
            </a:r>
            <a:endParaRPr lang="en-US" dirty="0"/>
          </a:p>
        </p:txBody>
      </p:sp>
    </p:spTree>
    <p:extLst>
      <p:ext uri="{BB962C8B-B14F-4D97-AF65-F5344CB8AC3E}">
        <p14:creationId xmlns:p14="http://schemas.microsoft.com/office/powerpoint/2010/main" val="425462651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6"/>
            <a:ext cx="8229600" cy="1143000"/>
          </a:xfrm>
        </p:spPr>
        <p:txBody>
          <a:bodyPr/>
          <a:lstStyle/>
          <a:p>
            <a:r>
              <a:rPr lang="en-US" b="1" dirty="0" smtClean="0"/>
              <a:t>Bee Colony Collapse Syndrome</a:t>
            </a:r>
            <a:endParaRPr lang="en-US" b="1" dirty="0"/>
          </a:p>
        </p:txBody>
      </p:sp>
      <p:pic>
        <p:nvPicPr>
          <p:cNvPr id="4" name="Content Placeholder 3" descr="bee.jpg"/>
          <p:cNvPicPr>
            <a:picLocks noGrp="1" noChangeAspect="1"/>
          </p:cNvPicPr>
          <p:nvPr>
            <p:ph idx="1"/>
          </p:nvPr>
        </p:nvPicPr>
        <p:blipFill>
          <a:blip r:embed="rId2">
            <a:extLst>
              <a:ext uri="{28A0092B-C50C-407E-A947-70E740481C1C}">
                <a14:useLocalDpi xmlns:a14="http://schemas.microsoft.com/office/drawing/2010/main" val="0"/>
              </a:ext>
            </a:extLst>
          </a:blip>
          <a:srcRect l="-20324" r="-20324"/>
          <a:stretch>
            <a:fillRect/>
          </a:stretch>
        </p:blipFill>
        <p:spPr>
          <a:xfrm>
            <a:off x="4669579" y="2174236"/>
            <a:ext cx="4017221" cy="2209317"/>
          </a:xfrm>
        </p:spPr>
      </p:pic>
      <p:sp>
        <p:nvSpPr>
          <p:cNvPr id="5" name="Content Placeholder 2"/>
          <p:cNvSpPr txBox="1">
            <a:spLocks/>
          </p:cNvSpPr>
          <p:nvPr/>
        </p:nvSpPr>
        <p:spPr>
          <a:xfrm>
            <a:off x="248443" y="1067442"/>
            <a:ext cx="4872812" cy="382893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Bees are exposed to many insecticides from pollen</a:t>
            </a:r>
          </a:p>
          <a:p>
            <a:r>
              <a:rPr lang="en-US" sz="2800" dirty="0" smtClean="0"/>
              <a:t>Their resistance to </a:t>
            </a:r>
            <a:r>
              <a:rPr lang="fi-FI" sz="2800" dirty="0" err="1" smtClean="0"/>
              <a:t>neonicotinoids</a:t>
            </a:r>
            <a:r>
              <a:rPr lang="en-US" sz="2800" dirty="0" smtClean="0"/>
              <a:t> depends on CYP enzymes</a:t>
            </a:r>
          </a:p>
          <a:p>
            <a:r>
              <a:rPr lang="en-US" sz="2800" dirty="0" smtClean="0"/>
              <a:t>These enzymes are disrupted by glyphosate</a:t>
            </a:r>
          </a:p>
          <a:p>
            <a:endParaRPr lang="en-US" sz="2800" dirty="0"/>
          </a:p>
        </p:txBody>
      </p:sp>
      <p:sp>
        <p:nvSpPr>
          <p:cNvPr id="3" name="TextBox 2"/>
          <p:cNvSpPr txBox="1"/>
          <p:nvPr/>
        </p:nvSpPr>
        <p:spPr>
          <a:xfrm>
            <a:off x="1309773" y="5134998"/>
            <a:ext cx="6719612" cy="1384995"/>
          </a:xfrm>
          <a:prstGeom prst="rect">
            <a:avLst/>
          </a:prstGeom>
          <a:solidFill>
            <a:srgbClr val="FFF9A2"/>
          </a:solidFill>
          <a:ln>
            <a:solidFill>
              <a:srgbClr val="000000"/>
            </a:solidFill>
          </a:ln>
        </p:spPr>
        <p:txBody>
          <a:bodyPr wrap="square" rtlCol="0">
            <a:spAutoFit/>
          </a:bodyPr>
          <a:lstStyle/>
          <a:p>
            <a:r>
              <a:rPr lang="en-US" sz="2800" dirty="0" smtClean="0"/>
              <a:t>Disruption of CYP enzymes in the liver would impair humans’ ability to detoxify many environmental toxicants: synergistic effect </a:t>
            </a:r>
            <a:endParaRPr lang="en-US" sz="2800" dirty="0"/>
          </a:p>
        </p:txBody>
      </p:sp>
    </p:spTree>
    <p:extLst>
      <p:ext uri="{BB962C8B-B14F-4D97-AF65-F5344CB8AC3E}">
        <p14:creationId xmlns:p14="http://schemas.microsoft.com/office/powerpoint/2010/main" val="148828240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Honey Bees Have Fewer CYP Genes than other Insects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“It </a:t>
            </a:r>
            <a:r>
              <a:rPr lang="en-US" dirty="0"/>
              <a:t>is also a parsimonious interpretation that the deficit of detoxification genes in the honeybee will translate to </a:t>
            </a:r>
            <a:r>
              <a:rPr lang="en-US" i="1" dirty="0">
                <a:solidFill>
                  <a:srgbClr val="FF0000"/>
                </a:solidFill>
              </a:rPr>
              <a:t>less pesticide detoxification capability</a:t>
            </a:r>
            <a:r>
              <a:rPr lang="en-US" dirty="0"/>
              <a:t>, which would then explain the species’ unusual sensitivity to pesticides</a:t>
            </a:r>
            <a:r>
              <a:rPr lang="en-US" dirty="0" smtClean="0"/>
              <a:t>.” </a:t>
            </a:r>
            <a:endParaRPr lang="en-US" dirty="0"/>
          </a:p>
          <a:p>
            <a:endParaRPr lang="en-US" dirty="0"/>
          </a:p>
        </p:txBody>
      </p:sp>
      <p:sp>
        <p:nvSpPr>
          <p:cNvPr id="4" name="TextBox 3"/>
          <p:cNvSpPr txBox="1"/>
          <p:nvPr/>
        </p:nvSpPr>
        <p:spPr>
          <a:xfrm>
            <a:off x="1738923" y="6326218"/>
            <a:ext cx="7139319" cy="400110"/>
          </a:xfrm>
          <a:prstGeom prst="rect">
            <a:avLst/>
          </a:prstGeom>
          <a:noFill/>
        </p:spPr>
        <p:txBody>
          <a:bodyPr wrap="none" rtlCol="0">
            <a:spAutoFit/>
          </a:bodyPr>
          <a:lstStyle/>
          <a:p>
            <a:r>
              <a:rPr lang="en-US" sz="2000" dirty="0" smtClean="0"/>
              <a:t>*</a:t>
            </a:r>
            <a:r>
              <a:rPr lang="en-US" sz="2000" dirty="0" err="1" smtClean="0"/>
              <a:t>Claudianos</a:t>
            </a:r>
            <a:r>
              <a:rPr lang="en-US" sz="2000" dirty="0" smtClean="0"/>
              <a:t> </a:t>
            </a:r>
            <a:r>
              <a:rPr lang="en-US" sz="2000" dirty="0"/>
              <a:t>et al., Insect Molecular Biology (2006) 15(5), 615–636.</a:t>
            </a:r>
          </a:p>
        </p:txBody>
      </p:sp>
    </p:spTree>
    <p:extLst>
      <p:ext uri="{BB962C8B-B14F-4D97-AF65-F5344CB8AC3E}">
        <p14:creationId xmlns:p14="http://schemas.microsoft.com/office/powerpoint/2010/main" val="403670445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2"/>
            <a:ext cx="8229600" cy="1143000"/>
          </a:xfrm>
        </p:spPr>
        <p:txBody>
          <a:bodyPr/>
          <a:lstStyle/>
          <a:p>
            <a:r>
              <a:rPr lang="en-US" b="1" dirty="0" smtClean="0"/>
              <a:t>White Nose Syndrome: Bats</a:t>
            </a:r>
            <a:endParaRPr lang="en-US" b="1" dirty="0"/>
          </a:p>
        </p:txBody>
      </p:sp>
      <p:sp>
        <p:nvSpPr>
          <p:cNvPr id="3" name="Content Placeholder 2"/>
          <p:cNvSpPr>
            <a:spLocks noGrp="1"/>
          </p:cNvSpPr>
          <p:nvPr>
            <p:ph idx="1"/>
          </p:nvPr>
        </p:nvSpPr>
        <p:spPr>
          <a:xfrm>
            <a:off x="457200" y="1600200"/>
            <a:ext cx="8686800" cy="5257799"/>
          </a:xfrm>
        </p:spPr>
        <p:txBody>
          <a:bodyPr>
            <a:normAutofit lnSpcReduction="10000"/>
          </a:bodyPr>
          <a:lstStyle/>
          <a:p>
            <a:r>
              <a:rPr lang="en-US" dirty="0" smtClean="0"/>
              <a:t>Has reached epidemic                            proportions in US                                        Northeast since 2006</a:t>
            </a:r>
          </a:p>
          <a:p>
            <a:r>
              <a:rPr lang="en-US" dirty="0" smtClean="0"/>
              <a:t>Corresponds to                                                            increases in </a:t>
            </a:r>
            <a:r>
              <a:rPr lang="en-US" dirty="0" err="1" smtClean="0"/>
              <a:t>glyphosate</a:t>
            </a:r>
            <a:r>
              <a:rPr lang="en-US" dirty="0" smtClean="0"/>
              <a:t>                                   application</a:t>
            </a:r>
          </a:p>
          <a:p>
            <a:r>
              <a:rPr lang="en-US" dirty="0" smtClean="0"/>
              <a:t>At least one million bats have died since 2006.</a:t>
            </a:r>
          </a:p>
          <a:p>
            <a:pPr lvl="1"/>
            <a:r>
              <a:rPr lang="en-US" dirty="0" smtClean="0"/>
              <a:t>Gravest threat to bats ever seen</a:t>
            </a:r>
          </a:p>
          <a:p>
            <a:r>
              <a:rPr lang="en-US" dirty="0" smtClean="0"/>
              <a:t>Bats wake up repeatedly during hibernation </a:t>
            </a:r>
          </a:p>
          <a:p>
            <a:pPr lvl="1"/>
            <a:r>
              <a:rPr lang="en-US" dirty="0" smtClean="0"/>
              <a:t>Suggests melatonin deficiency</a:t>
            </a:r>
          </a:p>
          <a:p>
            <a:pPr lvl="1">
              <a:buNone/>
            </a:pPr>
            <a:endParaRPr lang="en-US" dirty="0"/>
          </a:p>
        </p:txBody>
      </p:sp>
      <p:pic>
        <p:nvPicPr>
          <p:cNvPr id="4" name="Picture 3" descr="bat.jpg"/>
          <p:cNvPicPr>
            <a:picLocks noChangeAspect="1"/>
          </p:cNvPicPr>
          <p:nvPr/>
        </p:nvPicPr>
        <p:blipFill>
          <a:blip r:embed="rId3"/>
          <a:stretch>
            <a:fillRect/>
          </a:stretch>
        </p:blipFill>
        <p:spPr>
          <a:xfrm>
            <a:off x="4911600" y="1192830"/>
            <a:ext cx="3775200" cy="2541354"/>
          </a:xfrm>
          <a:prstGeom prst="rect">
            <a:avLst/>
          </a:prstGeom>
        </p:spPr>
      </p:pic>
      <p:sp>
        <p:nvSpPr>
          <p:cNvPr id="5" name="TextBox 4"/>
          <p:cNvSpPr txBox="1"/>
          <p:nvPr/>
        </p:nvSpPr>
        <p:spPr>
          <a:xfrm>
            <a:off x="3194516" y="6412675"/>
            <a:ext cx="5758232" cy="369332"/>
          </a:xfrm>
          <a:prstGeom prst="rect">
            <a:avLst/>
          </a:prstGeom>
          <a:noFill/>
        </p:spPr>
        <p:txBody>
          <a:bodyPr wrap="none" rtlCol="0">
            <a:spAutoFit/>
          </a:bodyPr>
          <a:lstStyle/>
          <a:p>
            <a:r>
              <a:rPr lang="en-US" dirty="0" smtClean="0"/>
              <a:t>*W. Quarles, The IPM </a:t>
            </a:r>
            <a:r>
              <a:rPr lang="en-US" dirty="0" err="1" smtClean="0"/>
              <a:t>Practiioner</a:t>
            </a:r>
            <a:r>
              <a:rPr lang="en-US" dirty="0" smtClean="0"/>
              <a:t>, 33(9-10), June, 2013, 1-5.</a:t>
            </a:r>
            <a:endParaRPr lang="en-US" dirty="0"/>
          </a:p>
        </p:txBody>
      </p:sp>
    </p:spTree>
    <p:extLst>
      <p:ext uri="{BB962C8B-B14F-4D97-AF65-F5344CB8AC3E}">
        <p14:creationId xmlns:p14="http://schemas.microsoft.com/office/powerpoint/2010/main" val="261565182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“Glyphosate </a:t>
            </a:r>
            <a:r>
              <a:rPr lang="en-US" dirty="0"/>
              <a:t>persistence in </a:t>
            </a:r>
            <a:r>
              <a:rPr lang="en-US" dirty="0" smtClean="0"/>
              <a:t>seawater”</a:t>
            </a:r>
            <a:r>
              <a:rPr lang="en-US" dirty="0" smtClean="0">
                <a:solidFill>
                  <a:srgbClr val="FF0000"/>
                </a:solidFill>
              </a:rPr>
              <a:t>*</a:t>
            </a:r>
            <a:endParaRPr lang="en-US" dirty="0"/>
          </a:p>
        </p:txBody>
      </p:sp>
      <p:pic>
        <p:nvPicPr>
          <p:cNvPr id="5" name="Content Placeholder 4" descr="greatbarrierreef.jpg"/>
          <p:cNvPicPr>
            <a:picLocks noGrp="1" noChangeAspect="1"/>
          </p:cNvPicPr>
          <p:nvPr>
            <p:ph idx="1"/>
          </p:nvPr>
        </p:nvPicPr>
        <p:blipFill>
          <a:blip r:embed="rId3">
            <a:extLst>
              <a:ext uri="{28A0092B-C50C-407E-A947-70E740481C1C}">
                <a14:useLocalDpi xmlns:a14="http://schemas.microsoft.com/office/drawing/2010/main" val="0"/>
              </a:ext>
            </a:extLst>
          </a:blip>
          <a:srcRect l="-178934" r="-178934"/>
          <a:stretch>
            <a:fillRect/>
          </a:stretch>
        </p:blipFill>
        <p:spPr>
          <a:xfrm>
            <a:off x="-10564813" y="1417638"/>
            <a:ext cx="29559251" cy="4841875"/>
          </a:xfrm>
        </p:spPr>
      </p:pic>
      <p:sp>
        <p:nvSpPr>
          <p:cNvPr id="4" name="TextBox 3"/>
          <p:cNvSpPr txBox="1"/>
          <p:nvPr/>
        </p:nvSpPr>
        <p:spPr>
          <a:xfrm>
            <a:off x="2021828" y="6441292"/>
            <a:ext cx="8187933" cy="400110"/>
          </a:xfrm>
          <a:prstGeom prst="rect">
            <a:avLst/>
          </a:prstGeom>
          <a:noFill/>
        </p:spPr>
        <p:txBody>
          <a:bodyPr wrap="square" rtlCol="0">
            <a:spAutoFit/>
          </a:bodyPr>
          <a:lstStyle/>
          <a:p>
            <a:r>
              <a:rPr lang="en-US" sz="2000" dirty="0" smtClean="0">
                <a:solidFill>
                  <a:srgbClr val="FF0000"/>
                </a:solidFill>
              </a:rPr>
              <a:t>*</a:t>
            </a:r>
            <a:r>
              <a:rPr lang="it-IT" sz="2000" dirty="0" smtClean="0">
                <a:latin typeface="AdvGulliv"/>
              </a:rPr>
              <a:t>P. </a:t>
            </a:r>
            <a:r>
              <a:rPr lang="it-IT" sz="2000" dirty="0">
                <a:latin typeface="AdvGulliv"/>
              </a:rPr>
              <a:t>Mercurio </a:t>
            </a:r>
            <a:r>
              <a:rPr lang="en-US" sz="2000" dirty="0" smtClean="0"/>
              <a:t>et al., Marine Pollution Bulletin, 2014</a:t>
            </a:r>
            <a:r>
              <a:rPr lang="en-US" sz="2000" i="1" dirty="0" smtClean="0"/>
              <a:t>, In press</a:t>
            </a:r>
            <a:endParaRPr lang="it-IT" sz="2000" i="1" dirty="0"/>
          </a:p>
        </p:txBody>
      </p:sp>
      <p:sp>
        <p:nvSpPr>
          <p:cNvPr id="6" name="TextBox 5"/>
          <p:cNvSpPr txBox="1"/>
          <p:nvPr/>
        </p:nvSpPr>
        <p:spPr>
          <a:xfrm>
            <a:off x="1126153" y="1393680"/>
            <a:ext cx="6181859" cy="1938992"/>
          </a:xfrm>
          <a:prstGeom prst="rect">
            <a:avLst/>
          </a:prstGeom>
          <a:noFill/>
        </p:spPr>
        <p:txBody>
          <a:bodyPr wrap="square" rtlCol="0">
            <a:spAutoFit/>
          </a:bodyPr>
          <a:lstStyle/>
          <a:p>
            <a:r>
              <a:rPr lang="en-US" sz="2400" dirty="0" smtClean="0">
                <a:solidFill>
                  <a:srgbClr val="FFFF00"/>
                </a:solidFill>
              </a:rPr>
              <a:t>“Glyphosate </a:t>
            </a:r>
            <a:r>
              <a:rPr lang="en-US" sz="2400" dirty="0">
                <a:solidFill>
                  <a:srgbClr val="FFFF00"/>
                </a:solidFill>
              </a:rPr>
              <a:t>degraded most rapidly under low light conditions at 25 °C with none detected by day 180, and most slowly in the dark at 31 °C where 52% remained by day </a:t>
            </a:r>
            <a:r>
              <a:rPr lang="en-US" sz="2400" dirty="0" smtClean="0">
                <a:solidFill>
                  <a:srgbClr val="FFFF00"/>
                </a:solidFill>
              </a:rPr>
              <a:t>330“</a:t>
            </a:r>
            <a:endParaRPr lang="en-US" sz="2400" dirty="0">
              <a:solidFill>
                <a:srgbClr val="FFFF00"/>
              </a:solidFill>
            </a:endParaRPr>
          </a:p>
          <a:p>
            <a:endParaRPr lang="en-US" sz="2400" dirty="0">
              <a:solidFill>
                <a:schemeClr val="bg1"/>
              </a:solidFill>
            </a:endParaRPr>
          </a:p>
        </p:txBody>
      </p:sp>
    </p:spTree>
    <p:extLst>
      <p:ext uri="{BB962C8B-B14F-4D97-AF65-F5344CB8AC3E}">
        <p14:creationId xmlns:p14="http://schemas.microsoft.com/office/powerpoint/2010/main" val="91685764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8862"/>
            <a:ext cx="8229600" cy="1143000"/>
          </a:xfrm>
        </p:spPr>
        <p:txBody>
          <a:bodyPr>
            <a:noAutofit/>
          </a:bodyPr>
          <a:lstStyle/>
          <a:p>
            <a:r>
              <a:rPr lang="en-US" sz="3600" b="1" dirty="0"/>
              <a:t>Industry Attacks on Dissent: </a:t>
            </a:r>
            <a:r>
              <a:rPr lang="en-US" sz="3600" b="1" dirty="0" smtClean="0"/>
              <a:t>                   From </a:t>
            </a:r>
            <a:r>
              <a:rPr lang="en-US" sz="3600" b="1" dirty="0"/>
              <a:t>Rachel </a:t>
            </a:r>
            <a:r>
              <a:rPr lang="en-US" sz="3600" b="1" dirty="0" smtClean="0"/>
              <a:t>Carson </a:t>
            </a:r>
            <a:r>
              <a:rPr lang="en-US" sz="3600" b="1" dirty="0"/>
              <a:t>to </a:t>
            </a:r>
            <a:r>
              <a:rPr lang="en-US" sz="3600" b="1" dirty="0" smtClean="0"/>
              <a:t>Oprah</a:t>
            </a:r>
            <a:r>
              <a:rPr lang="en-US" sz="3600" b="1" dirty="0" smtClean="0">
                <a:solidFill>
                  <a:srgbClr val="FF0000"/>
                </a:solidFill>
              </a:rPr>
              <a:t>*</a:t>
            </a:r>
            <a:r>
              <a:rPr lang="en-US" sz="3600" b="1" dirty="0" smtClean="0"/>
              <a:t> </a:t>
            </a:r>
            <a:r>
              <a:rPr lang="en-US" sz="3600" b="1" dirty="0"/>
              <a:t/>
            </a:r>
            <a:br>
              <a:rPr lang="en-US" sz="3600" b="1" dirty="0"/>
            </a:br>
            <a:endParaRPr lang="en-US" sz="3600" b="1" dirty="0"/>
          </a:p>
        </p:txBody>
      </p:sp>
      <p:sp>
        <p:nvSpPr>
          <p:cNvPr id="4" name="Content Placeholder 3"/>
          <p:cNvSpPr>
            <a:spLocks noGrp="1"/>
          </p:cNvSpPr>
          <p:nvPr>
            <p:ph idx="1"/>
          </p:nvPr>
        </p:nvSpPr>
        <p:spPr>
          <a:xfrm>
            <a:off x="457200" y="1202982"/>
            <a:ext cx="8357934" cy="5016756"/>
          </a:xfrm>
          <a:prstGeom prst="rect">
            <a:avLst/>
          </a:prstGeom>
        </p:spPr>
        <p:txBody>
          <a:bodyPr wrap="square">
            <a:spAutoFit/>
          </a:bodyPr>
          <a:lstStyle/>
          <a:p>
            <a:pPr marL="0" indent="0">
              <a:buNone/>
            </a:pPr>
            <a:r>
              <a:rPr lang="en-US" sz="4000" baseline="30000" dirty="0" smtClean="0"/>
              <a:t>“Monsanto </a:t>
            </a:r>
            <a:r>
              <a:rPr lang="en-US" sz="4000" baseline="30000" dirty="0"/>
              <a:t>manufactured </a:t>
            </a:r>
            <a:r>
              <a:rPr lang="en-US" sz="4000" b="1" i="1" baseline="30000" dirty="0">
                <a:solidFill>
                  <a:srgbClr val="FF0000"/>
                </a:solidFill>
              </a:rPr>
              <a:t>DDT</a:t>
            </a:r>
            <a:r>
              <a:rPr lang="en-US" sz="4000" baseline="30000" dirty="0">
                <a:solidFill>
                  <a:srgbClr val="FF0000"/>
                </a:solidFill>
              </a:rPr>
              <a:t> </a:t>
            </a:r>
            <a:r>
              <a:rPr lang="en-US" sz="4000" baseline="30000" dirty="0"/>
              <a:t>and polychlorinated biphenyls (</a:t>
            </a:r>
            <a:r>
              <a:rPr lang="en-US" sz="4400" b="1" i="1" baseline="30000" dirty="0">
                <a:solidFill>
                  <a:srgbClr val="FF0000"/>
                </a:solidFill>
              </a:rPr>
              <a:t>PCBs</a:t>
            </a:r>
            <a:r>
              <a:rPr lang="en-US" sz="4000" baseline="30000" dirty="0"/>
              <a:t>) before they were banned by the U.S. Environmental Protection Agency in the 1970s. It still makes a long list of synthetic chemicals and aggressively markets genetically engineered products like </a:t>
            </a:r>
            <a:r>
              <a:rPr lang="en-US" sz="4000" b="1" i="1" baseline="30000" dirty="0">
                <a:solidFill>
                  <a:srgbClr val="FF0000"/>
                </a:solidFill>
              </a:rPr>
              <a:t>bovine growth hormone</a:t>
            </a:r>
            <a:r>
              <a:rPr lang="en-US" sz="4000" baseline="30000" dirty="0"/>
              <a:t> </a:t>
            </a:r>
            <a:r>
              <a:rPr lang="en-US" sz="4000" baseline="30000" dirty="0" smtClean="0"/>
              <a:t>… </a:t>
            </a:r>
            <a:r>
              <a:rPr lang="en-US" sz="4000" baseline="30000" dirty="0"/>
              <a:t>and genetically modified seeds. A billion-dollar company when "Silent Spring" first appeared, Monsanto published a parody of Carson's work, called "The Desolate Year," in the October 1962 issue of Monsanto Magazine. Since then, Monsanto has become a </a:t>
            </a:r>
            <a:r>
              <a:rPr lang="en-US" sz="4000" b="1" i="1" baseline="30000" dirty="0">
                <a:solidFill>
                  <a:srgbClr val="FF0000"/>
                </a:solidFill>
              </a:rPr>
              <a:t>corporate role model in sugar-coating unpalatable facts and silencing dissent</a:t>
            </a:r>
            <a:r>
              <a:rPr lang="en-US" sz="4000" i="1" baseline="30000" dirty="0" smtClean="0">
                <a:solidFill>
                  <a:srgbClr val="FF0000"/>
                </a:solidFill>
              </a:rPr>
              <a:t>.</a:t>
            </a:r>
            <a:r>
              <a:rPr lang="en-US" sz="4000" baseline="30000" dirty="0" smtClean="0"/>
              <a:t>”</a:t>
            </a:r>
            <a:endParaRPr lang="en-US" sz="4000" dirty="0"/>
          </a:p>
        </p:txBody>
      </p:sp>
      <p:sp>
        <p:nvSpPr>
          <p:cNvPr id="5" name="TextBox 4"/>
          <p:cNvSpPr txBox="1"/>
          <p:nvPr/>
        </p:nvSpPr>
        <p:spPr>
          <a:xfrm>
            <a:off x="604132" y="6027003"/>
            <a:ext cx="8539868" cy="830997"/>
          </a:xfrm>
          <a:prstGeom prst="rect">
            <a:avLst/>
          </a:prstGeom>
          <a:noFill/>
        </p:spPr>
        <p:txBody>
          <a:bodyPr wrap="none" rtlCol="0">
            <a:spAutoFit/>
          </a:bodyPr>
          <a:lstStyle/>
          <a:p>
            <a:r>
              <a:rPr lang="nl-NL" sz="2400" dirty="0" smtClean="0">
                <a:solidFill>
                  <a:srgbClr val="FF0000"/>
                </a:solidFill>
              </a:rPr>
              <a:t>*</a:t>
            </a:r>
            <a:r>
              <a:rPr lang="nl-NL" sz="2400" dirty="0" smtClean="0"/>
              <a:t>Laura Orlando</a:t>
            </a:r>
          </a:p>
          <a:p>
            <a:r>
              <a:rPr lang="nl-NL" sz="2400" dirty="0" smtClean="0"/>
              <a:t>http</a:t>
            </a:r>
            <a:r>
              <a:rPr lang="nl-NL" sz="2400" dirty="0"/>
              <a:t>://</a:t>
            </a:r>
            <a:r>
              <a:rPr lang="nl-NL" sz="2400" dirty="0" err="1"/>
              <a:t>www.dollarsandsense.org</a:t>
            </a:r>
            <a:r>
              <a:rPr lang="nl-NL" sz="2400" dirty="0"/>
              <a:t>/</a:t>
            </a:r>
            <a:r>
              <a:rPr lang="nl-NL" sz="2400" dirty="0" err="1"/>
              <a:t>archives</a:t>
            </a:r>
            <a:r>
              <a:rPr lang="nl-NL" sz="2400" dirty="0"/>
              <a:t>/2002/0302orlando.html</a:t>
            </a:r>
            <a:endParaRPr lang="en-US" sz="2400" dirty="0"/>
          </a:p>
        </p:txBody>
      </p:sp>
    </p:spTree>
    <p:extLst>
      <p:ext uri="{BB962C8B-B14F-4D97-AF65-F5344CB8AC3E}">
        <p14:creationId xmlns:p14="http://schemas.microsoft.com/office/powerpoint/2010/main" val="152450338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a:xfrm>
            <a:off x="457200" y="1538240"/>
            <a:ext cx="8229600" cy="4525963"/>
          </a:xfrm>
        </p:spPr>
        <p:txBody>
          <a:bodyPr>
            <a:normAutofit fontScale="85000" lnSpcReduction="10000"/>
          </a:bodyPr>
          <a:lstStyle/>
          <a:p>
            <a:r>
              <a:rPr lang="en-US" dirty="0" smtClean="0"/>
              <a:t>According to </a:t>
            </a:r>
            <a:r>
              <a:rPr lang="en-US" dirty="0" err="1" smtClean="0"/>
              <a:t>WIKILeaks</a:t>
            </a:r>
            <a:r>
              <a:rPr lang="en-US" dirty="0" smtClean="0"/>
              <a:t>, the </a:t>
            </a:r>
            <a:r>
              <a:rPr lang="en-US" dirty="0"/>
              <a:t>US is launching military style trade wars against other nations on GMO </a:t>
            </a:r>
            <a:r>
              <a:rPr lang="en-US" dirty="0" smtClean="0"/>
              <a:t>issues</a:t>
            </a:r>
          </a:p>
          <a:p>
            <a:r>
              <a:rPr lang="en-US" dirty="0" smtClean="0"/>
              <a:t>Tremendous </a:t>
            </a:r>
            <a:r>
              <a:rPr lang="en-US" dirty="0"/>
              <a:t>growth in GMO crops corresponds to tremendous growth in </a:t>
            </a:r>
            <a:r>
              <a:rPr lang="en-US" dirty="0" smtClean="0"/>
              <a:t>glyphosate </a:t>
            </a:r>
            <a:r>
              <a:rPr lang="en-US" dirty="0"/>
              <a:t>usage</a:t>
            </a:r>
          </a:p>
          <a:p>
            <a:r>
              <a:rPr lang="en-US" dirty="0"/>
              <a:t>Bees, bats, frogs, lady bugs, starfish</a:t>
            </a:r>
            <a:r>
              <a:rPr lang="en-US" dirty="0" smtClean="0"/>
              <a:t>, </a:t>
            </a:r>
            <a:r>
              <a:rPr lang="en-US" dirty="0"/>
              <a:t>monarch butterflies, </a:t>
            </a:r>
            <a:r>
              <a:rPr lang="en-US" dirty="0" smtClean="0"/>
              <a:t>and coral, among </a:t>
            </a:r>
            <a:r>
              <a:rPr lang="en-US" dirty="0"/>
              <a:t>many other species, are suffering an </a:t>
            </a:r>
            <a:r>
              <a:rPr lang="en-US" dirty="0" smtClean="0"/>
              <a:t>unexplained collapse in recent years</a:t>
            </a:r>
          </a:p>
          <a:p>
            <a:pPr lvl="1"/>
            <a:r>
              <a:rPr lang="en-US" dirty="0" smtClean="0"/>
              <a:t>Fungus infection is a major factor</a:t>
            </a:r>
          </a:p>
          <a:p>
            <a:pPr lvl="1"/>
            <a:r>
              <a:rPr lang="en-US" dirty="0" smtClean="0"/>
              <a:t>Glyphosate induces fungus infection in plants</a:t>
            </a:r>
          </a:p>
          <a:p>
            <a:pPr lvl="1"/>
            <a:r>
              <a:rPr lang="en-US" dirty="0" smtClean="0"/>
              <a:t>Fungus disease rates are growing alarmingly in both plants and animals</a:t>
            </a:r>
          </a:p>
          <a:p>
            <a:pPr marL="0" indent="0">
              <a:buNone/>
            </a:pPr>
            <a:endParaRPr lang="en-US" dirty="0"/>
          </a:p>
        </p:txBody>
      </p:sp>
    </p:spTree>
    <p:extLst>
      <p:ext uri="{BB962C8B-B14F-4D97-AF65-F5344CB8AC3E}">
        <p14:creationId xmlns:p14="http://schemas.microsoft.com/office/powerpoint/2010/main" val="263932586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437800" y="2911407"/>
            <a:ext cx="8355019" cy="769441"/>
          </a:xfrm>
          <a:prstGeom prst="rect">
            <a:avLst/>
          </a:prstGeom>
          <a:noFill/>
        </p:spPr>
        <p:txBody>
          <a:bodyPr wrap="none" rtlCol="0">
            <a:spAutoFit/>
          </a:bodyPr>
          <a:lstStyle/>
          <a:p>
            <a:r>
              <a:rPr lang="en-US" sz="4400" dirty="0" smtClean="0">
                <a:latin typeface="Apple Casual"/>
              </a:rPr>
              <a:t>Endocrine Disruption and Cancer</a:t>
            </a:r>
            <a:endParaRPr lang="en-US" sz="4400" dirty="0">
              <a:latin typeface="Apple Casual"/>
            </a:endParaRPr>
          </a:p>
        </p:txBody>
      </p:sp>
    </p:spTree>
    <p:extLst>
      <p:ext uri="{BB962C8B-B14F-4D97-AF65-F5344CB8AC3E}">
        <p14:creationId xmlns:p14="http://schemas.microsoft.com/office/powerpoint/2010/main" val="304419147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Roundup Safety Claims Disputed</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43247"/>
            <a:ext cx="8229600" cy="4525963"/>
          </a:xfrm>
        </p:spPr>
        <p:txBody>
          <a:bodyPr>
            <a:normAutofit/>
          </a:bodyPr>
          <a:lstStyle/>
          <a:p>
            <a:pPr marL="0" indent="0">
              <a:buNone/>
            </a:pPr>
            <a:r>
              <a:rPr lang="en-US" dirty="0" smtClean="0"/>
              <a:t>“It </a:t>
            </a:r>
            <a:r>
              <a:rPr lang="en-US" dirty="0"/>
              <a:t>is commonly believed that Roundup is among the safest pesticides.  </a:t>
            </a:r>
            <a:r>
              <a:rPr lang="en-US" dirty="0" smtClean="0"/>
              <a:t>… Despite </a:t>
            </a:r>
            <a:r>
              <a:rPr lang="en-US" dirty="0"/>
              <a:t>its reputation, Roundup was by far the most toxic among the herbicides and insecticides tested. This inconsistency between scientific fact and industrial claim may be attributed to huge economic interests, which have been found to falsify health risk assessments and delay health policy </a:t>
            </a:r>
            <a:r>
              <a:rPr lang="en-US" dirty="0" smtClean="0"/>
              <a:t>decisions.”</a:t>
            </a:r>
            <a:endParaRPr lang="en-US" dirty="0"/>
          </a:p>
        </p:txBody>
      </p:sp>
      <p:sp>
        <p:nvSpPr>
          <p:cNvPr id="4" name="TextBox 3"/>
          <p:cNvSpPr txBox="1"/>
          <p:nvPr/>
        </p:nvSpPr>
        <p:spPr>
          <a:xfrm>
            <a:off x="1356262" y="6423121"/>
            <a:ext cx="7050841" cy="400110"/>
          </a:xfrm>
          <a:prstGeom prst="rect">
            <a:avLst/>
          </a:prstGeom>
          <a:noFill/>
        </p:spPr>
        <p:txBody>
          <a:bodyPr wrap="none" rtlCol="0">
            <a:spAutoFit/>
          </a:bodyPr>
          <a:lstStyle/>
          <a:p>
            <a:r>
              <a:rPr lang="en-US" sz="2000" dirty="0" smtClean="0">
                <a:solidFill>
                  <a:srgbClr val="FF0000"/>
                </a:solidFill>
              </a:rPr>
              <a:t>*</a:t>
            </a:r>
            <a:r>
              <a:rPr lang="en-US" sz="2000" dirty="0" smtClean="0"/>
              <a:t>R. </a:t>
            </a:r>
            <a:r>
              <a:rPr lang="en-US" sz="2000" dirty="0" err="1" smtClean="0"/>
              <a:t>Mesnage</a:t>
            </a:r>
            <a:r>
              <a:rPr lang="en-US" sz="2000" dirty="0" smtClean="0"/>
              <a:t> et al., Biomed Research International, 2014  </a:t>
            </a:r>
            <a:r>
              <a:rPr lang="en-US" sz="2000" i="1" dirty="0" smtClean="0"/>
              <a:t>In Press</a:t>
            </a:r>
            <a:endParaRPr lang="en-US" sz="2000" i="1" dirty="0"/>
          </a:p>
        </p:txBody>
      </p:sp>
    </p:spTree>
    <p:extLst>
      <p:ext uri="{BB962C8B-B14F-4D97-AF65-F5344CB8AC3E}">
        <p14:creationId xmlns:p14="http://schemas.microsoft.com/office/powerpoint/2010/main" val="1061654903"/>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394"/>
            <a:ext cx="8229600" cy="1143000"/>
          </a:xfrm>
        </p:spPr>
        <p:txBody>
          <a:bodyPr>
            <a:normAutofit fontScale="90000"/>
          </a:bodyPr>
          <a:lstStyle/>
          <a:p>
            <a:r>
              <a:rPr lang="en-US" b="1" dirty="0"/>
              <a:t>Glyphosate is an endocrine disruptor that promotes breast </a:t>
            </a:r>
            <a:r>
              <a:rPr lang="en-US" b="1" dirty="0" smtClean="0"/>
              <a:t>cancer</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39059" y="1625604"/>
            <a:ext cx="8447741" cy="4849903"/>
          </a:xfrm>
        </p:spPr>
        <p:txBody>
          <a:bodyPr>
            <a:normAutofit/>
          </a:bodyPr>
          <a:lstStyle/>
          <a:p>
            <a:r>
              <a:rPr lang="en-US" sz="2400" dirty="0" smtClean="0"/>
              <a:t>Low </a:t>
            </a:r>
            <a:r>
              <a:rPr lang="en-US" sz="2400" dirty="0"/>
              <a:t>and </a:t>
            </a:r>
            <a:r>
              <a:rPr lang="en-US" sz="2400" dirty="0" smtClean="0"/>
              <a:t>environmentally                                                                  </a:t>
            </a:r>
            <a:r>
              <a:rPr lang="en-US" sz="2400" dirty="0"/>
              <a:t>relevant concentrations </a:t>
            </a:r>
            <a:r>
              <a:rPr lang="en-US" sz="2400" dirty="0" smtClean="0"/>
              <a:t>of                                                                 glyphosate possess                                                                        estrogenic </a:t>
            </a:r>
            <a:r>
              <a:rPr lang="en-US" sz="2400" dirty="0"/>
              <a:t>activity</a:t>
            </a:r>
          </a:p>
          <a:p>
            <a:r>
              <a:rPr lang="en-US" sz="2400" dirty="0" smtClean="0"/>
              <a:t>Glyphosate caused </a:t>
            </a:r>
            <a:r>
              <a:rPr lang="en-US" sz="2400" dirty="0"/>
              <a:t>human </a:t>
            </a:r>
            <a:r>
              <a:rPr lang="en-US" sz="2400" dirty="0" smtClean="0"/>
              <a:t>                                                                            hormone</a:t>
            </a:r>
            <a:r>
              <a:rPr lang="en-US" sz="2400" dirty="0"/>
              <a:t>-dependent </a:t>
            </a:r>
            <a:r>
              <a:rPr lang="en-US" sz="2400" dirty="0" smtClean="0"/>
              <a:t>breast                                                                               </a:t>
            </a:r>
            <a:r>
              <a:rPr lang="en-US" sz="2400" dirty="0"/>
              <a:t>cancer cells </a:t>
            </a:r>
            <a:r>
              <a:rPr lang="en-US" sz="2400" dirty="0" smtClean="0"/>
              <a:t>to proliferate at                                                                                   </a:t>
            </a:r>
            <a:r>
              <a:rPr lang="en-US" sz="2400" dirty="0"/>
              <a:t>concentrations of  </a:t>
            </a:r>
            <a:r>
              <a:rPr lang="en-US" sz="2400" dirty="0" smtClean="0"/>
              <a:t>                                                                                     </a:t>
            </a:r>
            <a:r>
              <a:rPr lang="en-US" sz="2400" i="1" dirty="0" smtClean="0">
                <a:solidFill>
                  <a:srgbClr val="FF0000"/>
                </a:solidFill>
              </a:rPr>
              <a:t>parts </a:t>
            </a:r>
            <a:r>
              <a:rPr lang="en-US" sz="2400" i="1" dirty="0">
                <a:solidFill>
                  <a:srgbClr val="FF0000"/>
                </a:solidFill>
              </a:rPr>
              <a:t>per trillion</a:t>
            </a:r>
          </a:p>
          <a:p>
            <a:r>
              <a:rPr lang="en-US" sz="2400" dirty="0"/>
              <a:t>Estrogenic activity mediated </a:t>
            </a:r>
            <a:r>
              <a:rPr lang="en-US" sz="2400" dirty="0" smtClean="0"/>
              <a:t>                                                                                 by </a:t>
            </a:r>
            <a:r>
              <a:rPr lang="en-US" sz="2400" dirty="0"/>
              <a:t>estrogen receptors</a:t>
            </a:r>
          </a:p>
          <a:p>
            <a:r>
              <a:rPr lang="en-US" sz="2400" dirty="0" smtClean="0"/>
              <a:t>Additive </a:t>
            </a:r>
            <a:r>
              <a:rPr lang="en-US" sz="2400" dirty="0"/>
              <a:t>effect from </a:t>
            </a:r>
            <a:r>
              <a:rPr lang="en-US" sz="2400" dirty="0" err="1"/>
              <a:t>genistein</a:t>
            </a:r>
            <a:r>
              <a:rPr lang="en-US" sz="2400" dirty="0"/>
              <a:t>, a phytoestrogen in soybeans</a:t>
            </a:r>
          </a:p>
        </p:txBody>
      </p:sp>
      <p:sp>
        <p:nvSpPr>
          <p:cNvPr id="4" name="TextBox 3"/>
          <p:cNvSpPr txBox="1"/>
          <p:nvPr/>
        </p:nvSpPr>
        <p:spPr>
          <a:xfrm>
            <a:off x="457200" y="6499412"/>
            <a:ext cx="8115698" cy="369332"/>
          </a:xfrm>
          <a:prstGeom prst="rect">
            <a:avLst/>
          </a:prstGeom>
          <a:noFill/>
        </p:spPr>
        <p:txBody>
          <a:bodyPr wrap="none" rtlCol="0">
            <a:spAutoFit/>
          </a:bodyPr>
          <a:lstStyle/>
          <a:p>
            <a:r>
              <a:rPr lang="fr-FR" dirty="0">
                <a:solidFill>
                  <a:srgbClr val="FF0000"/>
                </a:solidFill>
              </a:rPr>
              <a:t>*</a:t>
            </a:r>
            <a:r>
              <a:rPr lang="fr-FR" dirty="0"/>
              <a:t> S. </a:t>
            </a:r>
            <a:r>
              <a:rPr lang="fr-FR" dirty="0" err="1"/>
              <a:t>Thongprakaisang</a:t>
            </a:r>
            <a:r>
              <a:rPr lang="fr-FR" dirty="0"/>
              <a:t> et al., Food </a:t>
            </a:r>
            <a:r>
              <a:rPr lang="fr-FR" dirty="0" err="1"/>
              <a:t>Chem</a:t>
            </a:r>
            <a:r>
              <a:rPr lang="fr-FR" dirty="0"/>
              <a:t> </a:t>
            </a:r>
            <a:r>
              <a:rPr lang="fr-FR" dirty="0" err="1"/>
              <a:t>Toxicol</a:t>
            </a:r>
            <a:r>
              <a:rPr lang="fr-FR" dirty="0"/>
              <a:t>. 2013 Jun 8. S0278-6915(13)00363-3.</a:t>
            </a:r>
            <a:endParaRPr lang="en-US" dirty="0"/>
          </a:p>
        </p:txBody>
      </p:sp>
      <p:pic>
        <p:nvPicPr>
          <p:cNvPr id="6" name="Picture 5" descr="Argentina-GM-human-pic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790" y="1625604"/>
            <a:ext cx="3781108" cy="3894542"/>
          </a:xfrm>
          <a:prstGeom prst="rect">
            <a:avLst/>
          </a:prstGeom>
        </p:spPr>
      </p:pic>
    </p:spTree>
    <p:extLst>
      <p:ext uri="{BB962C8B-B14F-4D97-AF65-F5344CB8AC3E}">
        <p14:creationId xmlns:p14="http://schemas.microsoft.com/office/powerpoint/2010/main" val="247225193"/>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62"/>
            <a:ext cx="8229600" cy="1143000"/>
          </a:xfrm>
        </p:spPr>
        <p:txBody>
          <a:bodyPr/>
          <a:lstStyle/>
          <a:p>
            <a:r>
              <a:rPr lang="en-US" b="1" dirty="0" smtClean="0"/>
              <a:t>Glyphosate and Anencephaly</a:t>
            </a:r>
            <a:r>
              <a:rPr lang="en-US" b="1" dirty="0" smtClean="0">
                <a:solidFill>
                  <a:srgbClr val="FF0000"/>
                </a:solidFill>
              </a:rPr>
              <a:t>*</a:t>
            </a:r>
            <a:endParaRPr lang="en-US" b="1" dirty="0">
              <a:solidFill>
                <a:srgbClr val="FF0000"/>
              </a:solidFill>
            </a:endParaRPr>
          </a:p>
        </p:txBody>
      </p:sp>
      <p:pic>
        <p:nvPicPr>
          <p:cNvPr id="4" name="Content Placeholder 3" descr="anencephaly.jpg"/>
          <p:cNvPicPr>
            <a:picLocks noGrp="1" noChangeAspect="1"/>
          </p:cNvPicPr>
          <p:nvPr>
            <p:ph idx="1"/>
          </p:nvPr>
        </p:nvPicPr>
        <p:blipFill>
          <a:blip r:embed="rId2">
            <a:extLst>
              <a:ext uri="{28A0092B-C50C-407E-A947-70E740481C1C}">
                <a14:useLocalDpi xmlns:a14="http://schemas.microsoft.com/office/drawing/2010/main" val="0"/>
              </a:ext>
            </a:extLst>
          </a:blip>
          <a:srcRect l="-71221" r="-71221"/>
          <a:stretch>
            <a:fillRect/>
          </a:stretch>
        </p:blipFill>
        <p:spPr>
          <a:xfrm>
            <a:off x="4908304" y="1417637"/>
            <a:ext cx="5093420" cy="2801185"/>
          </a:xfrm>
        </p:spPr>
      </p:pic>
      <p:sp>
        <p:nvSpPr>
          <p:cNvPr id="5" name="Content Placeholder 2"/>
          <p:cNvSpPr txBox="1">
            <a:spLocks/>
          </p:cNvSpPr>
          <p:nvPr/>
        </p:nvSpPr>
        <p:spPr>
          <a:xfrm>
            <a:off x="0" y="950842"/>
            <a:ext cx="8620867" cy="601899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Yakima</a:t>
            </a:r>
            <a:r>
              <a:rPr lang="en-US" sz="2400" dirty="0"/>
              <a:t>, Benton and Franklin </a:t>
            </a:r>
            <a:r>
              <a:rPr lang="en-US" sz="2400" dirty="0" smtClean="0"/>
              <a:t>counties in Washington State have </a:t>
            </a:r>
            <a:r>
              <a:rPr lang="en-US" sz="2400" dirty="0"/>
              <a:t>an unusually high number </a:t>
            </a:r>
            <a:r>
              <a:rPr lang="en-US" sz="2400" dirty="0" smtClean="0"/>
              <a:t>of pregnancies                             affected by </a:t>
            </a:r>
            <a:r>
              <a:rPr lang="en-US" sz="2400" dirty="0"/>
              <a:t>the birth </a:t>
            </a:r>
            <a:r>
              <a:rPr lang="en-US" sz="2400" dirty="0" smtClean="0"/>
              <a:t>defect, anencephaly</a:t>
            </a:r>
          </a:p>
          <a:p>
            <a:r>
              <a:rPr lang="en-US" sz="2400" dirty="0" smtClean="0"/>
              <a:t>75 pesticides were analyzed in studying                                  contamination due to surrounding agriculture</a:t>
            </a:r>
          </a:p>
          <a:p>
            <a:pPr lvl="1"/>
            <a:r>
              <a:rPr lang="en-US" sz="2400" dirty="0" smtClean="0"/>
              <a:t>47 (63%) of these were detected</a:t>
            </a:r>
          </a:p>
          <a:p>
            <a:pPr lvl="1"/>
            <a:r>
              <a:rPr lang="en-US" sz="2400" dirty="0" smtClean="0"/>
              <a:t>Glyphosate was applied in large amounts,                                         but was not studied</a:t>
            </a:r>
          </a:p>
          <a:p>
            <a:r>
              <a:rPr lang="en-US" sz="2400" dirty="0" smtClean="0"/>
              <a:t>5% solution of glyphosate was also used heavily around irrigation ditches to control weeds</a:t>
            </a:r>
          </a:p>
          <a:p>
            <a:pPr lvl="1"/>
            <a:r>
              <a:rPr lang="en-US" sz="2400" dirty="0" smtClean="0"/>
              <a:t>Main herbicide recommended due to its “low toxicity”</a:t>
            </a:r>
            <a:endParaRPr lang="en-US" sz="2400" b="1" i="1" dirty="0" smtClean="0">
              <a:solidFill>
                <a:srgbClr val="FF0000"/>
              </a:solidFill>
            </a:endParaRPr>
          </a:p>
          <a:p>
            <a:pPr marL="0" indent="0" algn="ctr">
              <a:buNone/>
            </a:pPr>
            <a:r>
              <a:rPr lang="en-US" sz="2800" b="1" i="1" dirty="0" smtClean="0">
                <a:solidFill>
                  <a:srgbClr val="FF0000"/>
                </a:solidFill>
              </a:rPr>
              <a:t>Glyphosate has been linked to anencephaly                                     due to its effect on retinoic acid</a:t>
            </a:r>
            <a:endParaRPr lang="en-US" sz="2800" dirty="0">
              <a:solidFill>
                <a:srgbClr val="FF0000"/>
              </a:solidFill>
            </a:endParaRPr>
          </a:p>
        </p:txBody>
      </p:sp>
      <p:sp>
        <p:nvSpPr>
          <p:cNvPr id="6" name="TextBox 5"/>
          <p:cNvSpPr txBox="1"/>
          <p:nvPr/>
        </p:nvSpPr>
        <p:spPr>
          <a:xfrm>
            <a:off x="1997167" y="6369618"/>
            <a:ext cx="7146833" cy="400110"/>
          </a:xfrm>
          <a:prstGeom prst="rect">
            <a:avLst/>
          </a:prstGeom>
          <a:noFill/>
        </p:spPr>
        <p:txBody>
          <a:bodyPr wrap="none" rtlCol="0">
            <a:spAutoFit/>
          </a:bodyPr>
          <a:lstStyle/>
          <a:p>
            <a:r>
              <a:rPr lang="en-US" sz="2000" dirty="0" smtClean="0">
                <a:solidFill>
                  <a:srgbClr val="FF0000"/>
                </a:solidFill>
              </a:rPr>
              <a:t>*</a:t>
            </a:r>
            <a:r>
              <a:rPr lang="sv-SE" sz="2000" b="1" dirty="0"/>
              <a:t>Barbara H. </a:t>
            </a:r>
            <a:r>
              <a:rPr lang="sv-SE" sz="2000" b="1" dirty="0" smtClean="0"/>
              <a:t>Peterson</a:t>
            </a:r>
            <a:r>
              <a:rPr lang="sv-SE" sz="2000" dirty="0" smtClean="0"/>
              <a:t>. </a:t>
            </a:r>
            <a:r>
              <a:rPr lang="sv-SE" sz="2000" b="1" dirty="0" smtClean="0"/>
              <a:t>Farm </a:t>
            </a:r>
            <a:r>
              <a:rPr lang="sv-SE" sz="2000" b="1" dirty="0" err="1" smtClean="0"/>
              <a:t>Wars</a:t>
            </a:r>
            <a:r>
              <a:rPr lang="sv-SE" sz="2000" dirty="0" smtClean="0"/>
              <a:t>, </a:t>
            </a:r>
            <a:r>
              <a:rPr lang="pl-PL" sz="2000" dirty="0" smtClean="0"/>
              <a:t>http</a:t>
            </a:r>
            <a:r>
              <a:rPr lang="pl-PL" sz="2000" dirty="0"/>
              <a:t>://</a:t>
            </a:r>
            <a:r>
              <a:rPr lang="pl-PL" sz="2000" dirty="0" err="1"/>
              <a:t>farmwars.info</a:t>
            </a:r>
            <a:r>
              <a:rPr lang="pl-PL" sz="2000" dirty="0"/>
              <a:t>/?p=11137</a:t>
            </a:r>
            <a:endParaRPr lang="en-US" sz="2000" dirty="0"/>
          </a:p>
        </p:txBody>
      </p:sp>
    </p:spTree>
    <p:extLst>
      <p:ext uri="{BB962C8B-B14F-4D97-AF65-F5344CB8AC3E}">
        <p14:creationId xmlns:p14="http://schemas.microsoft.com/office/powerpoint/2010/main" val="55522551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318"/>
            <a:ext cx="8515238" cy="1143000"/>
          </a:xfrm>
        </p:spPr>
        <p:txBody>
          <a:bodyPr>
            <a:normAutofit fontScale="90000"/>
          </a:bodyPr>
          <a:lstStyle/>
          <a:p>
            <a:r>
              <a:rPr lang="en-US" b="1" dirty="0" smtClean="0"/>
              <a:t>Glyphosate </a:t>
            </a:r>
            <a:r>
              <a:rPr lang="en-US" b="1" dirty="0" err="1" smtClean="0"/>
              <a:t>Upregulates</a:t>
            </a:r>
            <a:r>
              <a:rPr lang="en-US" b="1" dirty="0" smtClean="0"/>
              <a:t> Retinoic Acid</a:t>
            </a:r>
            <a:r>
              <a:rPr lang="en-US" b="1" dirty="0" smtClean="0">
                <a:solidFill>
                  <a:srgbClr val="FF0000"/>
                </a:solidFill>
              </a:rPr>
              <a:t>*</a:t>
            </a:r>
            <a:endParaRPr lang="en-US" b="1" dirty="0">
              <a:solidFill>
                <a:srgbClr val="FF0000"/>
              </a:solidFill>
            </a:endParaRPr>
          </a:p>
        </p:txBody>
      </p:sp>
      <p:pic>
        <p:nvPicPr>
          <p:cNvPr id="4" name="Content Placeholder 3" descr="glyphosate_teratogen.gif"/>
          <p:cNvPicPr>
            <a:picLocks noGrp="1" noChangeAspect="1"/>
          </p:cNvPicPr>
          <p:nvPr>
            <p:ph idx="1"/>
          </p:nvPr>
        </p:nvPicPr>
        <p:blipFill>
          <a:blip r:embed="rId2">
            <a:extLst>
              <a:ext uri="{28A0092B-C50C-407E-A947-70E740481C1C}">
                <a14:useLocalDpi xmlns:a14="http://schemas.microsoft.com/office/drawing/2010/main" val="0"/>
              </a:ext>
            </a:extLst>
          </a:blip>
          <a:srcRect t="-11655" b="-11655"/>
          <a:stretch>
            <a:fillRect/>
          </a:stretch>
        </p:blipFill>
        <p:spPr>
          <a:xfrm>
            <a:off x="457200" y="932956"/>
            <a:ext cx="8229600" cy="4525963"/>
          </a:xfrm>
        </p:spPr>
      </p:pic>
      <p:sp>
        <p:nvSpPr>
          <p:cNvPr id="5" name="Freeform 4"/>
          <p:cNvSpPr/>
          <p:nvPr/>
        </p:nvSpPr>
        <p:spPr>
          <a:xfrm>
            <a:off x="6532235" y="2924799"/>
            <a:ext cx="2219469" cy="518774"/>
          </a:xfrm>
          <a:custGeom>
            <a:avLst/>
            <a:gdLst>
              <a:gd name="connsiteX0" fmla="*/ 985767 w 2219469"/>
              <a:gd name="connsiteY0" fmla="*/ 54631 h 518774"/>
              <a:gd name="connsiteX1" fmla="*/ 2486 w 2219469"/>
              <a:gd name="connsiteY1" fmla="*/ 54631 h 518774"/>
              <a:gd name="connsiteX2" fmla="*/ 739946 w 2219469"/>
              <a:gd name="connsiteY2" fmla="*/ 505343 h 518774"/>
              <a:gd name="connsiteX3" fmla="*/ 1825652 w 2219469"/>
              <a:gd name="connsiteY3" fmla="*/ 382422 h 518774"/>
              <a:gd name="connsiteX4" fmla="*/ 2194383 w 2219469"/>
              <a:gd name="connsiteY4" fmla="*/ 198039 h 518774"/>
              <a:gd name="connsiteX5" fmla="*/ 1211102 w 2219469"/>
              <a:gd name="connsiteY5" fmla="*/ 13657 h 518774"/>
              <a:gd name="connsiteX6" fmla="*/ 658006 w 2219469"/>
              <a:gd name="connsiteY6" fmla="*/ 13657 h 51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9469" h="518774">
                <a:moveTo>
                  <a:pt x="985767" y="54631"/>
                </a:moveTo>
                <a:cubicBezTo>
                  <a:pt x="514611" y="17071"/>
                  <a:pt x="43456" y="-20488"/>
                  <a:pt x="2486" y="54631"/>
                </a:cubicBezTo>
                <a:cubicBezTo>
                  <a:pt x="-38484" y="129750"/>
                  <a:pt x="436085" y="450711"/>
                  <a:pt x="739946" y="505343"/>
                </a:cubicBezTo>
                <a:cubicBezTo>
                  <a:pt x="1043807" y="559975"/>
                  <a:pt x="1583246" y="433639"/>
                  <a:pt x="1825652" y="382422"/>
                </a:cubicBezTo>
                <a:cubicBezTo>
                  <a:pt x="2068058" y="331205"/>
                  <a:pt x="2296808" y="259500"/>
                  <a:pt x="2194383" y="198039"/>
                </a:cubicBezTo>
                <a:cubicBezTo>
                  <a:pt x="2091958" y="136578"/>
                  <a:pt x="1467165" y="44387"/>
                  <a:pt x="1211102" y="13657"/>
                </a:cubicBezTo>
                <a:cubicBezTo>
                  <a:pt x="955039" y="-17073"/>
                  <a:pt x="658006" y="13657"/>
                  <a:pt x="658006" y="13657"/>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6985391" y="1545344"/>
            <a:ext cx="1818026" cy="523220"/>
          </a:xfrm>
          <a:prstGeom prst="rect">
            <a:avLst/>
          </a:prstGeom>
          <a:solidFill>
            <a:srgbClr val="FFF9A2"/>
          </a:solidFill>
          <a:ln>
            <a:solidFill>
              <a:schemeClr val="tx1"/>
            </a:solidFill>
          </a:ln>
        </p:spPr>
        <p:txBody>
          <a:bodyPr wrap="none" rtlCol="0">
            <a:spAutoFit/>
          </a:bodyPr>
          <a:lstStyle/>
          <a:p>
            <a:r>
              <a:rPr lang="en-US" sz="2800" dirty="0" smtClean="0"/>
              <a:t>Small Brain</a:t>
            </a:r>
            <a:endParaRPr lang="en-US" sz="2800" dirty="0"/>
          </a:p>
        </p:txBody>
      </p:sp>
      <p:cxnSp>
        <p:nvCxnSpPr>
          <p:cNvPr id="8" name="Straight Arrow Connector 7"/>
          <p:cNvCxnSpPr/>
          <p:nvPr/>
        </p:nvCxnSpPr>
        <p:spPr>
          <a:xfrm flipH="1">
            <a:off x="7886732" y="2068564"/>
            <a:ext cx="225335" cy="85623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50991" y="5453028"/>
            <a:ext cx="8600713" cy="1323439"/>
          </a:xfrm>
          <a:prstGeom prst="rect">
            <a:avLst/>
          </a:prstGeom>
          <a:noFill/>
        </p:spPr>
        <p:txBody>
          <a:bodyPr wrap="square" rtlCol="0">
            <a:spAutoFit/>
          </a:bodyPr>
          <a:lstStyle/>
          <a:p>
            <a:r>
              <a:rPr lang="en-US" sz="2000" dirty="0">
                <a:solidFill>
                  <a:srgbClr val="FF0000"/>
                </a:solidFill>
              </a:rPr>
              <a:t>*</a:t>
            </a:r>
            <a:r>
              <a:rPr lang="en-US" sz="2000" dirty="0"/>
              <a:t>A. Carrasco, </a:t>
            </a:r>
            <a:r>
              <a:rPr lang="en-US" sz="2000" dirty="0" err="1"/>
              <a:t>Teratogenesis</a:t>
            </a:r>
            <a:r>
              <a:rPr lang="en-US" sz="2000" dirty="0"/>
              <a:t> by glyphosate based herbicides and other pesticides. Relationship with the retinoic acid pathway. In  </a:t>
            </a:r>
            <a:r>
              <a:rPr lang="en-US" sz="2000" dirty="0" err="1"/>
              <a:t>Breckling</a:t>
            </a:r>
            <a:r>
              <a:rPr lang="en-US" sz="2000" dirty="0"/>
              <a:t>, B. &amp; </a:t>
            </a:r>
            <a:r>
              <a:rPr lang="en-US" sz="2000" dirty="0" err="1"/>
              <a:t>Verhoeven</a:t>
            </a:r>
            <a:r>
              <a:rPr lang="en-US" sz="2000" dirty="0"/>
              <a:t>, R. (2013) GM-Crop Cultivation – Ecological Effects on a Landscape Scale. </a:t>
            </a:r>
            <a:r>
              <a:rPr lang="en-US" sz="2000" dirty="0" err="1"/>
              <a:t>Theorie</a:t>
            </a:r>
            <a:r>
              <a:rPr lang="en-US" sz="2000" dirty="0"/>
              <a:t> in der </a:t>
            </a:r>
            <a:r>
              <a:rPr lang="en-US" sz="2000" dirty="0" err="1"/>
              <a:t>Ökologie</a:t>
            </a:r>
            <a:r>
              <a:rPr lang="en-US" sz="2000" dirty="0"/>
              <a:t> 17. Frankfurt, Peter Lang.</a:t>
            </a:r>
          </a:p>
        </p:txBody>
      </p:sp>
    </p:spTree>
    <p:extLst>
      <p:ext uri="{BB962C8B-B14F-4D97-AF65-F5344CB8AC3E}">
        <p14:creationId xmlns:p14="http://schemas.microsoft.com/office/powerpoint/2010/main" val="23756565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b="1" dirty="0" smtClean="0"/>
              <a:t>Fertility Rates are Dropping Worldwide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Fertility rates are falling rapidly in countries around the world, often to below 2.0.</a:t>
            </a:r>
          </a:p>
          <a:p>
            <a:pPr lvl="1"/>
            <a:r>
              <a:rPr lang="en-US" dirty="0" smtClean="0"/>
              <a:t>Cultural changes play a role</a:t>
            </a:r>
          </a:p>
          <a:p>
            <a:pPr lvl="1"/>
            <a:r>
              <a:rPr lang="en-US" dirty="0" smtClean="0"/>
              <a:t>But glyphosate is likely contributing as well</a:t>
            </a:r>
          </a:p>
          <a:p>
            <a:r>
              <a:rPr lang="en-US" dirty="0" smtClean="0"/>
              <a:t>Sperm depend on cholesterol sulfate for decapitation and fertilization</a:t>
            </a:r>
          </a:p>
          <a:p>
            <a:r>
              <a:rPr lang="en-US" dirty="0" smtClean="0"/>
              <a:t>Cholesterol sulfate synthesis depends on cytochrome P450 (CYP) enzymes </a:t>
            </a:r>
          </a:p>
          <a:p>
            <a:r>
              <a:rPr lang="en-US" dirty="0" smtClean="0"/>
              <a:t>Glyphosate disrupts CYP enzyme function</a:t>
            </a:r>
            <a:endParaRPr lang="en-US" dirty="0"/>
          </a:p>
        </p:txBody>
      </p:sp>
      <p:sp>
        <p:nvSpPr>
          <p:cNvPr id="4" name="TextBox 3"/>
          <p:cNvSpPr txBox="1"/>
          <p:nvPr/>
        </p:nvSpPr>
        <p:spPr>
          <a:xfrm>
            <a:off x="1500751" y="6396335"/>
            <a:ext cx="7080033" cy="461665"/>
          </a:xfrm>
          <a:prstGeom prst="rect">
            <a:avLst/>
          </a:prstGeom>
          <a:noFill/>
        </p:spPr>
        <p:txBody>
          <a:bodyPr wrap="none" rtlCol="0">
            <a:spAutoFit/>
          </a:bodyPr>
          <a:lstStyle/>
          <a:p>
            <a:r>
              <a:rPr lang="en-US" sz="2400" dirty="0" smtClean="0">
                <a:solidFill>
                  <a:srgbClr val="FF0000"/>
                </a:solidFill>
              </a:rPr>
              <a:t>*</a:t>
            </a:r>
            <a:r>
              <a:rPr lang="en-US" sz="2400" dirty="0" smtClean="0"/>
              <a:t>A</a:t>
            </a:r>
            <a:r>
              <a:rPr lang="en-US" sz="2400" dirty="0"/>
              <a:t>. </a:t>
            </a:r>
            <a:r>
              <a:rPr lang="en-US" sz="2400" dirty="0" err="1"/>
              <a:t>Samsel</a:t>
            </a:r>
            <a:r>
              <a:rPr lang="en-US" sz="2400" dirty="0"/>
              <a:t> and S. Seneff, Entropy 2013, 15, 1416-1463.</a:t>
            </a:r>
          </a:p>
        </p:txBody>
      </p:sp>
    </p:spTree>
    <p:extLst>
      <p:ext uri="{BB962C8B-B14F-4D97-AF65-F5344CB8AC3E}">
        <p14:creationId xmlns:p14="http://schemas.microsoft.com/office/powerpoint/2010/main" val="169038590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"Male fertility under threat as average sperm counts </a:t>
            </a:r>
            <a:r>
              <a:rPr lang="en-US" b="1" dirty="0" smtClean="0"/>
              <a:t>drop”</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r>
              <a:rPr lang="en-US" dirty="0"/>
              <a:t>Study of 26,600 men in France found sperm concentration had decreased by 32% since the 1990s.</a:t>
            </a:r>
          </a:p>
          <a:p>
            <a:r>
              <a:rPr lang="en-US" dirty="0"/>
              <a:t>Numbers steadily dropped by 2% per year from 1989 to 2005.</a:t>
            </a:r>
          </a:p>
          <a:p>
            <a:r>
              <a:rPr lang="en-US" dirty="0"/>
              <a:t>Proportion of normally formed sperm also declined by about 1/3.</a:t>
            </a:r>
          </a:p>
        </p:txBody>
      </p:sp>
      <p:pic>
        <p:nvPicPr>
          <p:cNvPr id="4" name="Picture 3" descr="sper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6810" y="4819201"/>
            <a:ext cx="2059845" cy="1544884"/>
          </a:xfrm>
          <a:prstGeom prst="rect">
            <a:avLst/>
          </a:prstGeom>
        </p:spPr>
      </p:pic>
      <p:sp>
        <p:nvSpPr>
          <p:cNvPr id="5" name="TextBox 4"/>
          <p:cNvSpPr txBox="1"/>
          <p:nvPr/>
        </p:nvSpPr>
        <p:spPr>
          <a:xfrm>
            <a:off x="457200" y="6333371"/>
            <a:ext cx="6070317" cy="400110"/>
          </a:xfrm>
          <a:prstGeom prst="rect">
            <a:avLst/>
          </a:prstGeom>
          <a:noFill/>
        </p:spPr>
        <p:txBody>
          <a:bodyPr wrap="none" rtlCol="0">
            <a:spAutoFit/>
          </a:bodyPr>
          <a:lstStyle/>
          <a:p>
            <a:r>
              <a:rPr lang="fr-FR" sz="2000" dirty="0">
                <a:solidFill>
                  <a:srgbClr val="FF0000"/>
                </a:solidFill>
              </a:rPr>
              <a:t>*</a:t>
            </a:r>
            <a:r>
              <a:rPr lang="fr-FR" sz="2000" dirty="0"/>
              <a:t> M. Rolland et al., Hum </a:t>
            </a:r>
            <a:r>
              <a:rPr lang="fr-FR" sz="2000" dirty="0" err="1"/>
              <a:t>Reprod</a:t>
            </a:r>
            <a:r>
              <a:rPr lang="fr-FR" sz="2000" dirty="0"/>
              <a:t>. 2013 Feb;28(2):462-70.</a:t>
            </a:r>
            <a:endParaRPr lang="en-US" sz="2000" dirty="0"/>
          </a:p>
        </p:txBody>
      </p:sp>
    </p:spTree>
    <p:extLst>
      <p:ext uri="{BB962C8B-B14F-4D97-AF65-F5344CB8AC3E}">
        <p14:creationId xmlns:p14="http://schemas.microsoft.com/office/powerpoint/2010/main" val="90986953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This Defect Likely Transfers to Subsequent Generations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a:bodyPr>
          <a:lstStyle/>
          <a:p>
            <a:r>
              <a:rPr lang="en-US" dirty="0"/>
              <a:t>Designer mice (obesity gene) fed a diet mimicking fast food diet</a:t>
            </a:r>
          </a:p>
          <a:p>
            <a:r>
              <a:rPr lang="en-US" dirty="0"/>
              <a:t>This initiated subfertility in both male and female </a:t>
            </a:r>
            <a:r>
              <a:rPr lang="en-US" dirty="0" smtClean="0"/>
              <a:t>offspring lasting </a:t>
            </a:r>
            <a:r>
              <a:rPr lang="en-US" dirty="0"/>
              <a:t>over two generations</a:t>
            </a:r>
          </a:p>
          <a:p>
            <a:r>
              <a:rPr lang="en-US" dirty="0"/>
              <a:t>Suggest altering of </a:t>
            </a:r>
            <a:r>
              <a:rPr lang="en-US" dirty="0" err="1"/>
              <a:t>epigenome</a:t>
            </a:r>
            <a:r>
              <a:rPr lang="en-US" dirty="0"/>
              <a:t> of sperm, leading to </a:t>
            </a:r>
            <a:r>
              <a:rPr lang="en-US" dirty="0" smtClean="0"/>
              <a:t>developmental programming </a:t>
            </a:r>
            <a:r>
              <a:rPr lang="en-US" dirty="0"/>
              <a:t>of subfertility </a:t>
            </a:r>
            <a:r>
              <a:rPr lang="en-US" dirty="0" smtClean="0"/>
              <a:t>outcome</a:t>
            </a:r>
          </a:p>
        </p:txBody>
      </p:sp>
      <p:sp>
        <p:nvSpPr>
          <p:cNvPr id="4" name="TextBox 3"/>
          <p:cNvSpPr txBox="1"/>
          <p:nvPr/>
        </p:nvSpPr>
        <p:spPr>
          <a:xfrm>
            <a:off x="904299" y="6254319"/>
            <a:ext cx="8203989" cy="461665"/>
          </a:xfrm>
          <a:prstGeom prst="rect">
            <a:avLst/>
          </a:prstGeom>
          <a:noFill/>
        </p:spPr>
        <p:txBody>
          <a:bodyPr wrap="none" rtlCol="0">
            <a:spAutoFit/>
          </a:bodyPr>
          <a:lstStyle/>
          <a:p>
            <a:r>
              <a:rPr lang="fr-FR" sz="2400" dirty="0" smtClean="0">
                <a:solidFill>
                  <a:srgbClr val="FF0000"/>
                </a:solidFill>
              </a:rPr>
              <a:t>*</a:t>
            </a:r>
            <a:r>
              <a:rPr lang="fr-FR" sz="2400" dirty="0" err="1" smtClean="0"/>
              <a:t>T</a:t>
            </a:r>
            <a:r>
              <a:rPr lang="fr-FR" sz="2400" dirty="0"/>
              <a:t>. </a:t>
            </a:r>
            <a:r>
              <a:rPr lang="fr-FR" sz="2400" dirty="0" err="1"/>
              <a:t>Fullston</a:t>
            </a:r>
            <a:r>
              <a:rPr lang="fr-FR" sz="2400" dirty="0"/>
              <a:t> et al., </a:t>
            </a:r>
            <a:r>
              <a:rPr lang="fr-FR" sz="2400" dirty="0" err="1"/>
              <a:t>Human</a:t>
            </a:r>
            <a:r>
              <a:rPr lang="fr-FR" sz="2400" dirty="0"/>
              <a:t> Reproduction 27(5), 1391-1400, 2012.</a:t>
            </a:r>
            <a:endParaRPr lang="en-US" sz="2400" dirty="0"/>
          </a:p>
        </p:txBody>
      </p:sp>
    </p:spTree>
    <p:extLst>
      <p:ext uri="{BB962C8B-B14F-4D97-AF65-F5344CB8AC3E}">
        <p14:creationId xmlns:p14="http://schemas.microsoft.com/office/powerpoint/2010/main" val="1086982555"/>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Mammary Tumors in Rats</a:t>
            </a:r>
            <a:r>
              <a:rPr lang="en-US" b="1" dirty="0" smtClean="0">
                <a:solidFill>
                  <a:srgbClr val="FF0000"/>
                </a:solidFill>
              </a:rPr>
              <a:t>*</a:t>
            </a:r>
            <a:endParaRPr lang="en-US" b="1" dirty="0">
              <a:solidFill>
                <a:srgbClr val="FF0000"/>
              </a:solidFill>
            </a:endParaRPr>
          </a:p>
        </p:txBody>
      </p:sp>
      <p:pic>
        <p:nvPicPr>
          <p:cNvPr id="4" name="Content Placeholder 3" descr="seralini_rats.png"/>
          <p:cNvPicPr>
            <a:picLocks noGrp="1" noChangeAspect="1"/>
          </p:cNvPicPr>
          <p:nvPr>
            <p:ph idx="1"/>
          </p:nvPr>
        </p:nvPicPr>
        <p:blipFill>
          <a:blip r:embed="rId3">
            <a:extLst>
              <a:ext uri="{28A0092B-C50C-407E-A947-70E740481C1C}">
                <a14:useLocalDpi xmlns:a14="http://schemas.microsoft.com/office/drawing/2010/main" val="0"/>
              </a:ext>
            </a:extLst>
          </a:blip>
          <a:srcRect l="-3769" r="-3769"/>
          <a:stretch>
            <a:fillRect/>
          </a:stretch>
        </p:blipFill>
        <p:spPr/>
      </p:pic>
      <p:sp>
        <p:nvSpPr>
          <p:cNvPr id="5" name="TextBox 4"/>
          <p:cNvSpPr txBox="1"/>
          <p:nvPr/>
        </p:nvSpPr>
        <p:spPr>
          <a:xfrm>
            <a:off x="1643530" y="6127394"/>
            <a:ext cx="5171257" cy="1015663"/>
          </a:xfrm>
          <a:prstGeom prst="rect">
            <a:avLst/>
          </a:prstGeom>
          <a:noFill/>
        </p:spPr>
        <p:txBody>
          <a:bodyPr wrap="none" rtlCol="0">
            <a:spAutoFit/>
          </a:bodyPr>
          <a:lstStyle/>
          <a:p>
            <a:r>
              <a:rPr lang="fr-FR" sz="2000" dirty="0" smtClean="0">
                <a:solidFill>
                  <a:srgbClr val="FF0000"/>
                </a:solidFill>
              </a:rPr>
              <a:t>*</a:t>
            </a:r>
            <a:r>
              <a:rPr lang="fr-FR" sz="2000" dirty="0" smtClean="0"/>
              <a:t>G</a:t>
            </a:r>
            <a:r>
              <a:rPr lang="fr-FR" sz="2000" dirty="0"/>
              <a:t>.-E. </a:t>
            </a:r>
            <a:r>
              <a:rPr lang="fr-FR" sz="2000" dirty="0" err="1"/>
              <a:t>Séralini</a:t>
            </a:r>
            <a:r>
              <a:rPr lang="fr-FR" sz="2000" dirty="0"/>
              <a:t> et al., Food </a:t>
            </a:r>
            <a:r>
              <a:rPr lang="fr-FR" sz="2000" dirty="0" err="1"/>
              <a:t>Chem</a:t>
            </a:r>
            <a:r>
              <a:rPr lang="fr-FR" sz="2000" dirty="0"/>
              <a:t>. </a:t>
            </a:r>
            <a:r>
              <a:rPr lang="fr-FR" sz="2000" dirty="0" err="1"/>
              <a:t>Toxicol</a:t>
            </a:r>
            <a:r>
              <a:rPr lang="fr-FR" sz="2000" dirty="0"/>
              <a:t>. (2012) </a:t>
            </a:r>
          </a:p>
          <a:p>
            <a:r>
              <a:rPr lang="fr-FR" sz="2000" dirty="0"/>
              <a:t>http://</a:t>
            </a:r>
            <a:r>
              <a:rPr lang="fr-FR" sz="2000" dirty="0" err="1"/>
              <a:t>dx.doi.org</a:t>
            </a:r>
            <a:r>
              <a:rPr lang="fr-FR" sz="2000" dirty="0"/>
              <a:t>/10.1016/j.fct.2012.08.005</a:t>
            </a:r>
          </a:p>
          <a:p>
            <a:endParaRPr lang="en-US" sz="2000" dirty="0"/>
          </a:p>
        </p:txBody>
      </p:sp>
      <p:sp>
        <p:nvSpPr>
          <p:cNvPr id="3" name="TextBox 2"/>
          <p:cNvSpPr txBox="1"/>
          <p:nvPr/>
        </p:nvSpPr>
        <p:spPr>
          <a:xfrm>
            <a:off x="780143" y="819834"/>
            <a:ext cx="7906657" cy="830997"/>
          </a:xfrm>
          <a:prstGeom prst="rect">
            <a:avLst/>
          </a:prstGeom>
          <a:noFill/>
        </p:spPr>
        <p:txBody>
          <a:bodyPr wrap="square" rtlCol="0">
            <a:spAutoFit/>
          </a:bodyPr>
          <a:lstStyle/>
          <a:p>
            <a:r>
              <a:rPr lang="en-US" sz="2400" dirty="0" smtClean="0"/>
              <a:t>Rats through their entire lifespan exposed to Roundup at levels well below established safety limits</a:t>
            </a:r>
            <a:endParaRPr lang="en-US" sz="2400" dirty="0"/>
          </a:p>
        </p:txBody>
      </p:sp>
    </p:spTree>
    <p:extLst>
      <p:ext uri="{BB962C8B-B14F-4D97-AF65-F5344CB8AC3E}">
        <p14:creationId xmlns:p14="http://schemas.microsoft.com/office/powerpoint/2010/main" val="28283538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3588357" y="3068773"/>
            <a:ext cx="1806879" cy="769441"/>
          </a:xfrm>
          <a:prstGeom prst="rect">
            <a:avLst/>
          </a:prstGeom>
          <a:noFill/>
        </p:spPr>
        <p:txBody>
          <a:bodyPr wrap="none" rtlCol="0">
            <a:spAutoFit/>
          </a:bodyPr>
          <a:lstStyle/>
          <a:p>
            <a:r>
              <a:rPr lang="en-US" sz="4400" dirty="0" smtClean="0">
                <a:latin typeface="Apple Casual"/>
              </a:rPr>
              <a:t>Autism</a:t>
            </a:r>
            <a:endParaRPr lang="en-US" sz="4400" dirty="0">
              <a:latin typeface="Apple Casual"/>
            </a:endParaRPr>
          </a:p>
        </p:txBody>
      </p:sp>
    </p:spTree>
    <p:extLst>
      <p:ext uri="{BB962C8B-B14F-4D97-AF65-F5344CB8AC3E}">
        <p14:creationId xmlns:p14="http://schemas.microsoft.com/office/powerpoint/2010/main" val="801576562"/>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Conclusions from Rat Study </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229600" cy="4525963"/>
          </a:xfrm>
        </p:spPr>
        <p:txBody>
          <a:bodyPr>
            <a:normAutofit fontScale="85000" lnSpcReduction="20000"/>
          </a:bodyPr>
          <a:lstStyle/>
          <a:p>
            <a:r>
              <a:rPr lang="en-US" dirty="0" smtClean="0"/>
              <a:t>Female rats had                                                           greatly increased risk of                                               breast cancer</a:t>
            </a:r>
          </a:p>
          <a:p>
            <a:r>
              <a:rPr lang="en-US" dirty="0" smtClean="0"/>
              <a:t>Males had significantly                                                             increased risk of tumors                                                                        of the liver and kidney</a:t>
            </a:r>
          </a:p>
          <a:p>
            <a:r>
              <a:rPr lang="en-US" dirty="0" smtClean="0"/>
              <a:t>Sex hormone disruption                                                         for both males and females</a:t>
            </a:r>
          </a:p>
          <a:p>
            <a:r>
              <a:rPr lang="en-US" dirty="0" smtClean="0"/>
              <a:t>Enhanced oxidative stress</a:t>
            </a:r>
          </a:p>
          <a:p>
            <a:r>
              <a:rPr lang="en-US" dirty="0" smtClean="0"/>
              <a:t>Very significant kidney dysfunction</a:t>
            </a:r>
          </a:p>
          <a:p>
            <a:r>
              <a:rPr lang="en-US" i="1" dirty="0" smtClean="0">
                <a:solidFill>
                  <a:srgbClr val="FF0000"/>
                </a:solidFill>
              </a:rPr>
              <a:t>Effects didn’t become apparent until after 4 months</a:t>
            </a:r>
            <a:endParaRPr lang="en-US" i="1" dirty="0">
              <a:solidFill>
                <a:srgbClr val="FF0000"/>
              </a:solidFill>
            </a:endParaRPr>
          </a:p>
        </p:txBody>
      </p:sp>
      <p:sp>
        <p:nvSpPr>
          <p:cNvPr id="4" name="TextBox 3"/>
          <p:cNvSpPr txBox="1"/>
          <p:nvPr/>
        </p:nvSpPr>
        <p:spPr>
          <a:xfrm>
            <a:off x="917222" y="6220557"/>
            <a:ext cx="7769578" cy="400110"/>
          </a:xfrm>
          <a:prstGeom prst="rect">
            <a:avLst/>
          </a:prstGeom>
          <a:noFill/>
        </p:spPr>
        <p:txBody>
          <a:bodyPr wrap="square" rtlCol="0">
            <a:spAutoFit/>
          </a:bodyPr>
          <a:lstStyle/>
          <a:p>
            <a:r>
              <a:rPr lang="en-US" sz="2000" dirty="0" smtClean="0">
                <a:solidFill>
                  <a:srgbClr val="FF0000"/>
                </a:solidFill>
              </a:rPr>
              <a:t>*</a:t>
            </a:r>
            <a:r>
              <a:rPr lang="en-US" sz="2000" dirty="0" smtClean="0"/>
              <a:t>G.-E. </a:t>
            </a:r>
            <a:r>
              <a:rPr lang="en-US" sz="2000" dirty="0" err="1" smtClean="0"/>
              <a:t>Séralini</a:t>
            </a:r>
            <a:r>
              <a:rPr lang="en-US" sz="2000" dirty="0" smtClean="0"/>
              <a:t>  et al., Food and Chemical Toxicology, 2012, </a:t>
            </a:r>
            <a:r>
              <a:rPr lang="en-US" sz="2000" i="1" dirty="0" smtClean="0"/>
              <a:t>in press</a:t>
            </a:r>
            <a:endParaRPr lang="en-US" sz="2000" i="1" dirty="0"/>
          </a:p>
        </p:txBody>
      </p:sp>
      <p:pic>
        <p:nvPicPr>
          <p:cNvPr id="6" name="Picture 5" descr="r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4955" y="1290638"/>
            <a:ext cx="3091845" cy="3280337"/>
          </a:xfrm>
          <a:prstGeom prst="rect">
            <a:avLst/>
          </a:prstGeom>
        </p:spPr>
      </p:pic>
    </p:spTree>
    <p:extLst>
      <p:ext uri="{BB962C8B-B14F-4D97-AF65-F5344CB8AC3E}">
        <p14:creationId xmlns:p14="http://schemas.microsoft.com/office/powerpoint/2010/main" val="1633862658"/>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Conclusions from Rat Study </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229600" cy="4525963"/>
          </a:xfrm>
        </p:spPr>
        <p:txBody>
          <a:bodyPr>
            <a:normAutofit fontScale="85000" lnSpcReduction="20000"/>
          </a:bodyPr>
          <a:lstStyle/>
          <a:p>
            <a:r>
              <a:rPr lang="en-US" dirty="0" smtClean="0"/>
              <a:t>Female rats had                                                           greatly increased risk of                                               breast cancer</a:t>
            </a:r>
          </a:p>
          <a:p>
            <a:r>
              <a:rPr lang="en-US" dirty="0" smtClean="0"/>
              <a:t>Males had significantly                                                             increased risk of tumors                                                                        of the liver and kidney</a:t>
            </a:r>
          </a:p>
          <a:p>
            <a:r>
              <a:rPr lang="en-US" dirty="0" smtClean="0"/>
              <a:t>Sex hormone disruption                                                         for both males and females</a:t>
            </a:r>
          </a:p>
          <a:p>
            <a:r>
              <a:rPr lang="en-US" dirty="0" smtClean="0"/>
              <a:t>Enhanced oxidative stress</a:t>
            </a:r>
          </a:p>
          <a:p>
            <a:r>
              <a:rPr lang="en-US" dirty="0" smtClean="0"/>
              <a:t>Very significant kidney dysfunction</a:t>
            </a:r>
          </a:p>
          <a:p>
            <a:r>
              <a:rPr lang="en-US" i="1" dirty="0" smtClean="0">
                <a:solidFill>
                  <a:srgbClr val="FF0000"/>
                </a:solidFill>
              </a:rPr>
              <a:t>Effects didn’t become apparent until after 4 months</a:t>
            </a:r>
            <a:endParaRPr lang="en-US" i="1" dirty="0">
              <a:solidFill>
                <a:srgbClr val="FF0000"/>
              </a:solidFill>
            </a:endParaRPr>
          </a:p>
        </p:txBody>
      </p:sp>
      <p:sp>
        <p:nvSpPr>
          <p:cNvPr id="4" name="TextBox 3"/>
          <p:cNvSpPr txBox="1"/>
          <p:nvPr/>
        </p:nvSpPr>
        <p:spPr>
          <a:xfrm>
            <a:off x="917222" y="6220557"/>
            <a:ext cx="7769578" cy="400110"/>
          </a:xfrm>
          <a:prstGeom prst="rect">
            <a:avLst/>
          </a:prstGeom>
          <a:noFill/>
        </p:spPr>
        <p:txBody>
          <a:bodyPr wrap="square" rtlCol="0">
            <a:spAutoFit/>
          </a:bodyPr>
          <a:lstStyle/>
          <a:p>
            <a:r>
              <a:rPr lang="en-US" sz="2000" dirty="0" smtClean="0">
                <a:solidFill>
                  <a:srgbClr val="FF0000"/>
                </a:solidFill>
              </a:rPr>
              <a:t>*</a:t>
            </a:r>
            <a:r>
              <a:rPr lang="en-US" sz="2000" dirty="0" smtClean="0"/>
              <a:t>G.-E. </a:t>
            </a:r>
            <a:r>
              <a:rPr lang="en-US" sz="2000" dirty="0" err="1" smtClean="0"/>
              <a:t>Séralini</a:t>
            </a:r>
            <a:r>
              <a:rPr lang="en-US" sz="2000" dirty="0" smtClean="0"/>
              <a:t>  et al., Food and Chemical Toxicology, 2012, </a:t>
            </a:r>
            <a:r>
              <a:rPr lang="en-US" sz="2000" i="1" dirty="0" smtClean="0"/>
              <a:t>in press</a:t>
            </a:r>
            <a:endParaRPr lang="en-US" sz="2000" i="1" dirty="0"/>
          </a:p>
        </p:txBody>
      </p:sp>
      <p:pic>
        <p:nvPicPr>
          <p:cNvPr id="6" name="Picture 5" descr="r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4955" y="1290638"/>
            <a:ext cx="3091845" cy="3280337"/>
          </a:xfrm>
          <a:prstGeom prst="rect">
            <a:avLst/>
          </a:prstGeom>
        </p:spPr>
      </p:pic>
      <p:sp>
        <p:nvSpPr>
          <p:cNvPr id="5" name="TextBox 4"/>
          <p:cNvSpPr txBox="1"/>
          <p:nvPr/>
        </p:nvSpPr>
        <p:spPr>
          <a:xfrm>
            <a:off x="1112721" y="2245216"/>
            <a:ext cx="6302856" cy="3046988"/>
          </a:xfrm>
          <a:prstGeom prst="rect">
            <a:avLst/>
          </a:prstGeom>
          <a:solidFill>
            <a:srgbClr val="FFF9A2"/>
          </a:solidFill>
          <a:ln>
            <a:solidFill>
              <a:schemeClr val="tx1"/>
            </a:solidFill>
          </a:ln>
        </p:spPr>
        <p:txBody>
          <a:bodyPr wrap="square" rtlCol="0">
            <a:spAutoFit/>
          </a:bodyPr>
          <a:lstStyle/>
          <a:p>
            <a:endParaRPr lang="en-US" sz="3200" dirty="0" smtClean="0"/>
          </a:p>
          <a:p>
            <a:pPr algn="ctr"/>
            <a:r>
              <a:rPr lang="en-US" sz="3200" dirty="0" smtClean="0"/>
              <a:t>Under a great deal of pressure     from the agrichemical industry,     the journal retracted this paper       on </a:t>
            </a:r>
            <a:r>
              <a:rPr lang="en-US" sz="3200" dirty="0" err="1" smtClean="0"/>
              <a:t>Thanksigiving</a:t>
            </a:r>
            <a:r>
              <a:rPr lang="en-US" sz="3200" dirty="0" smtClean="0"/>
              <a:t>, 2013</a:t>
            </a:r>
          </a:p>
          <a:p>
            <a:pPr algn="ctr"/>
            <a:endParaRPr lang="en-US" sz="3200" dirty="0"/>
          </a:p>
        </p:txBody>
      </p:sp>
    </p:spTree>
    <p:extLst>
      <p:ext uri="{BB962C8B-B14F-4D97-AF65-F5344CB8AC3E}">
        <p14:creationId xmlns:p14="http://schemas.microsoft.com/office/powerpoint/2010/main" val="98383935"/>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50" y="-132513"/>
            <a:ext cx="8447741" cy="1143000"/>
          </a:xfrm>
        </p:spPr>
        <p:txBody>
          <a:bodyPr>
            <a:noAutofit/>
          </a:bodyPr>
          <a:lstStyle/>
          <a:p>
            <a:r>
              <a:rPr lang="en-US" sz="3600" b="1" dirty="0" smtClean="0"/>
              <a:t>Dr. </a:t>
            </a:r>
            <a:r>
              <a:rPr lang="en-US" sz="3600" b="1" dirty="0" err="1" smtClean="0"/>
              <a:t>Mercola</a:t>
            </a:r>
            <a:r>
              <a:rPr lang="en-US" sz="3600" b="1" dirty="0" smtClean="0"/>
              <a:t> on Glyphosate in Soybean Oil</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218141" y="1448734"/>
            <a:ext cx="8229600" cy="4525963"/>
          </a:xfrm>
        </p:spPr>
        <p:txBody>
          <a:bodyPr>
            <a:normAutofit fontScale="92500" lnSpcReduction="20000"/>
          </a:bodyPr>
          <a:lstStyle/>
          <a:p>
            <a:r>
              <a:rPr lang="en-US" dirty="0" smtClean="0"/>
              <a:t>“Glyphosate </a:t>
            </a:r>
            <a:r>
              <a:rPr lang="en-US" dirty="0"/>
              <a:t>is easily one of </a:t>
            </a:r>
            <a:r>
              <a:rPr lang="en-US" dirty="0" smtClean="0"/>
              <a:t> the                                world's </a:t>
            </a:r>
            <a:r>
              <a:rPr lang="en-US" dirty="0"/>
              <a:t>most overlooked </a:t>
            </a:r>
            <a:r>
              <a:rPr lang="en-US" dirty="0" smtClean="0"/>
              <a:t>poisons”</a:t>
            </a:r>
            <a:endParaRPr lang="en-US" dirty="0"/>
          </a:p>
          <a:p>
            <a:r>
              <a:rPr lang="en-US" dirty="0" smtClean="0"/>
              <a:t>Birth </a:t>
            </a:r>
            <a:r>
              <a:rPr lang="en-US" dirty="0"/>
              <a:t>defects in frog and chicken </a:t>
            </a:r>
            <a:r>
              <a:rPr lang="en-US" dirty="0" smtClean="0"/>
              <a:t>                              embryos </a:t>
            </a:r>
            <a:r>
              <a:rPr lang="en-US" dirty="0"/>
              <a:t>occurred at 2 mg/</a:t>
            </a:r>
            <a:r>
              <a:rPr lang="en-US" dirty="0" smtClean="0"/>
              <a:t>kg</a:t>
            </a:r>
          </a:p>
          <a:p>
            <a:pPr lvl="1"/>
            <a:r>
              <a:rPr lang="en-US" dirty="0"/>
              <a:t>T</a:t>
            </a:r>
            <a:r>
              <a:rPr lang="en-US" dirty="0" smtClean="0"/>
              <a:t>his </a:t>
            </a:r>
            <a:r>
              <a:rPr lang="en-US" dirty="0"/>
              <a:t>is 10 times lower than the </a:t>
            </a:r>
            <a:r>
              <a:rPr lang="en-US" dirty="0" smtClean="0"/>
              <a:t>                                         residue </a:t>
            </a:r>
            <a:r>
              <a:rPr lang="en-US" dirty="0"/>
              <a:t>limit set by the </a:t>
            </a:r>
            <a:r>
              <a:rPr lang="en-US" dirty="0" smtClean="0"/>
              <a:t>European Union</a:t>
            </a:r>
            <a:endParaRPr lang="en-US" dirty="0"/>
          </a:p>
          <a:p>
            <a:r>
              <a:rPr lang="en-US" dirty="0" smtClean="0"/>
              <a:t>Glyphosate </a:t>
            </a:r>
            <a:r>
              <a:rPr lang="en-US" dirty="0"/>
              <a:t>causes endocrine disruption, DNA damage, </a:t>
            </a:r>
            <a:r>
              <a:rPr lang="en-US" dirty="0" smtClean="0"/>
              <a:t>developmental toxicity</a:t>
            </a:r>
            <a:r>
              <a:rPr lang="en-US" dirty="0"/>
              <a:t>, neurotoxicity, reproductive toxicity, and cancer.</a:t>
            </a:r>
          </a:p>
          <a:p>
            <a:r>
              <a:rPr lang="en-US" dirty="0" smtClean="0"/>
              <a:t>GMO </a:t>
            </a:r>
            <a:r>
              <a:rPr lang="en-US" dirty="0"/>
              <a:t>crops soak up glyphosate so it can't be washed off</a:t>
            </a:r>
          </a:p>
        </p:txBody>
      </p:sp>
      <p:sp>
        <p:nvSpPr>
          <p:cNvPr id="4" name="TextBox 3"/>
          <p:cNvSpPr txBox="1"/>
          <p:nvPr/>
        </p:nvSpPr>
        <p:spPr>
          <a:xfrm>
            <a:off x="-582706" y="6141160"/>
            <a:ext cx="9442824" cy="1015663"/>
          </a:xfrm>
          <a:prstGeom prst="rect">
            <a:avLst/>
          </a:prstGeom>
          <a:noFill/>
        </p:spPr>
        <p:txBody>
          <a:bodyPr wrap="square" rtlCol="0">
            <a:spAutoFit/>
          </a:bodyPr>
          <a:lstStyle/>
          <a:p>
            <a:pPr algn="r"/>
            <a:r>
              <a:rPr lang="en-US" sz="2000" dirty="0" smtClean="0">
                <a:solidFill>
                  <a:srgbClr val="FF0000"/>
                </a:solidFill>
              </a:rPr>
              <a:t>*</a:t>
            </a:r>
            <a:r>
              <a:rPr lang="en-US" sz="2000" dirty="0"/>
              <a:t>Soybean Oil: One of the Most Harmful </a:t>
            </a:r>
            <a:r>
              <a:rPr lang="en-US" sz="2000" dirty="0" smtClean="0"/>
              <a:t>Ingredients </a:t>
            </a:r>
            <a:r>
              <a:rPr lang="en-US" sz="2000" dirty="0"/>
              <a:t>in Processed </a:t>
            </a:r>
            <a:r>
              <a:rPr lang="en-US" sz="2000" dirty="0" smtClean="0"/>
              <a:t>Foods. </a:t>
            </a:r>
          </a:p>
          <a:p>
            <a:pPr algn="r"/>
            <a:r>
              <a:rPr lang="en-US" sz="2000" dirty="0" smtClean="0"/>
              <a:t> January 27, 2013 </a:t>
            </a:r>
            <a:endParaRPr lang="en-US" sz="2000" dirty="0"/>
          </a:p>
          <a:p>
            <a:pPr algn="r"/>
            <a:endParaRPr lang="en-US" sz="2000" dirty="0"/>
          </a:p>
        </p:txBody>
      </p:sp>
      <p:pic>
        <p:nvPicPr>
          <p:cNvPr id="5" name="Picture 4" descr="soybean_oi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6272" y="879754"/>
            <a:ext cx="1859963" cy="2795027"/>
          </a:xfrm>
          <a:prstGeom prst="rect">
            <a:avLst/>
          </a:prstGeom>
        </p:spPr>
      </p:pic>
    </p:spTree>
    <p:extLst>
      <p:ext uri="{BB962C8B-B14F-4D97-AF65-F5344CB8AC3E}">
        <p14:creationId xmlns:p14="http://schemas.microsoft.com/office/powerpoint/2010/main" val="2578855781"/>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Glyphosate kills Liver Cells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r>
              <a:rPr lang="en-US" dirty="0" smtClean="0"/>
              <a:t>Doses </a:t>
            </a:r>
            <a:r>
              <a:rPr lang="en-US" dirty="0"/>
              <a:t>far below those used in agriculture kill liver cells in vitro</a:t>
            </a:r>
          </a:p>
          <a:p>
            <a:r>
              <a:rPr lang="en-US" dirty="0" err="1" smtClean="0"/>
              <a:t>Downregulated</a:t>
            </a:r>
            <a:r>
              <a:rPr lang="en-US" dirty="0" smtClean="0"/>
              <a:t> </a:t>
            </a:r>
            <a:r>
              <a:rPr lang="en-US" dirty="0"/>
              <a:t>synthesis of glutathione, critical for detox of environmental chemicals</a:t>
            </a:r>
          </a:p>
          <a:p>
            <a:r>
              <a:rPr lang="en-US" dirty="0" err="1" smtClean="0"/>
              <a:t>Upregulated</a:t>
            </a:r>
            <a:r>
              <a:rPr lang="en-US" dirty="0" smtClean="0"/>
              <a:t> </a:t>
            </a:r>
            <a:r>
              <a:rPr lang="en-US" dirty="0"/>
              <a:t>synthesis of CYP </a:t>
            </a:r>
            <a:r>
              <a:rPr lang="en-US" dirty="0" smtClean="0"/>
              <a:t>enzymes</a:t>
            </a:r>
          </a:p>
          <a:p>
            <a:pPr lvl="1"/>
            <a:r>
              <a:rPr lang="en-US" dirty="0" smtClean="0"/>
              <a:t> Likely </a:t>
            </a:r>
            <a:r>
              <a:rPr lang="en-US" dirty="0"/>
              <a:t>due to interference with their </a:t>
            </a:r>
            <a:r>
              <a:rPr lang="en-US" dirty="0" smtClean="0"/>
              <a:t>function</a:t>
            </a:r>
            <a:endParaRPr lang="en-US" dirty="0"/>
          </a:p>
        </p:txBody>
      </p:sp>
      <p:sp>
        <p:nvSpPr>
          <p:cNvPr id="4" name="TextBox 3"/>
          <p:cNvSpPr txBox="1"/>
          <p:nvPr/>
        </p:nvSpPr>
        <p:spPr>
          <a:xfrm>
            <a:off x="762000" y="6305176"/>
            <a:ext cx="7570289" cy="369332"/>
          </a:xfrm>
          <a:prstGeom prst="rect">
            <a:avLst/>
          </a:prstGeom>
          <a:noFill/>
        </p:spPr>
        <p:txBody>
          <a:bodyPr wrap="none" rtlCol="0">
            <a:spAutoFit/>
          </a:bodyPr>
          <a:lstStyle/>
          <a:p>
            <a:r>
              <a:rPr lang="en-US" dirty="0">
                <a:solidFill>
                  <a:srgbClr val="FF0000"/>
                </a:solidFill>
              </a:rPr>
              <a:t>*</a:t>
            </a:r>
            <a:r>
              <a:rPr lang="en-US" dirty="0"/>
              <a:t>C. </a:t>
            </a:r>
            <a:r>
              <a:rPr lang="en-US" dirty="0" err="1"/>
              <a:t>Gasnier</a:t>
            </a:r>
            <a:r>
              <a:rPr lang="en-US" dirty="0"/>
              <a:t> et al., Journal of Occupational Medicine and Toxicology 2010, 5:29.</a:t>
            </a:r>
          </a:p>
        </p:txBody>
      </p:sp>
    </p:spTree>
    <p:extLst>
      <p:ext uri="{BB962C8B-B14F-4D97-AF65-F5344CB8AC3E}">
        <p14:creationId xmlns:p14="http://schemas.microsoft.com/office/powerpoint/2010/main" val="338744856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37" y="687026"/>
            <a:ext cx="3202266" cy="2364640"/>
          </a:xfrm>
        </p:spPr>
        <p:txBody>
          <a:bodyPr>
            <a:noAutofit/>
          </a:bodyPr>
          <a:lstStyle/>
          <a:p>
            <a:r>
              <a:rPr lang="en-US" sz="3200" dirty="0" smtClean="0"/>
              <a:t>Photos from Argentina, where GMO Soy has replaced Grass-fed Cattle Farms</a:t>
            </a:r>
            <a:endParaRPr lang="en-US" sz="3200" dirty="0"/>
          </a:p>
        </p:txBody>
      </p:sp>
      <p:pic>
        <p:nvPicPr>
          <p:cNvPr id="4" name="Content Placeholder 3" descr="Argentina3.jpg"/>
          <p:cNvPicPr>
            <a:picLocks noGrp="1" noChangeAspect="1"/>
          </p:cNvPicPr>
          <p:nvPr>
            <p:ph idx="1"/>
          </p:nvPr>
        </p:nvPicPr>
        <p:blipFill>
          <a:blip r:embed="rId3">
            <a:extLst>
              <a:ext uri="{28A0092B-C50C-407E-A947-70E740481C1C}">
                <a14:useLocalDpi xmlns:a14="http://schemas.microsoft.com/office/drawing/2010/main" val="0"/>
              </a:ext>
            </a:extLst>
          </a:blip>
          <a:srcRect l="-4267" r="-4267"/>
          <a:stretch>
            <a:fillRect/>
          </a:stretch>
        </p:blipFill>
        <p:spPr>
          <a:xfrm>
            <a:off x="4964770" y="3228993"/>
            <a:ext cx="6088761" cy="3348584"/>
          </a:xfrm>
        </p:spPr>
      </p:pic>
      <p:pic>
        <p:nvPicPr>
          <p:cNvPr id="5" name="Picture 4" descr="Argentina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466" y="274638"/>
            <a:ext cx="3274306" cy="4840892"/>
          </a:xfrm>
          <a:prstGeom prst="rect">
            <a:avLst/>
          </a:prstGeom>
        </p:spPr>
      </p:pic>
      <p:pic>
        <p:nvPicPr>
          <p:cNvPr id="6" name="Picture 5" descr="Argentina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037" y="4041207"/>
            <a:ext cx="3807734" cy="2536370"/>
          </a:xfrm>
          <a:prstGeom prst="rect">
            <a:avLst/>
          </a:prstGeom>
        </p:spPr>
      </p:pic>
      <p:sp>
        <p:nvSpPr>
          <p:cNvPr id="7" name="TextBox 6"/>
          <p:cNvSpPr txBox="1"/>
          <p:nvPr/>
        </p:nvSpPr>
        <p:spPr>
          <a:xfrm>
            <a:off x="7224482" y="907252"/>
            <a:ext cx="1919518" cy="646331"/>
          </a:xfrm>
          <a:prstGeom prst="rect">
            <a:avLst/>
          </a:prstGeom>
          <a:noFill/>
        </p:spPr>
        <p:txBody>
          <a:bodyPr wrap="square" rtlCol="0">
            <a:spAutoFit/>
          </a:bodyPr>
          <a:lstStyle/>
          <a:p>
            <a:r>
              <a:rPr lang="en-US" dirty="0" smtClean="0"/>
              <a:t>Boston Globe, October 30, 2013</a:t>
            </a:r>
            <a:endParaRPr lang="en-US" dirty="0"/>
          </a:p>
        </p:txBody>
      </p:sp>
    </p:spTree>
    <p:extLst>
      <p:ext uri="{BB962C8B-B14F-4D97-AF65-F5344CB8AC3E}">
        <p14:creationId xmlns:p14="http://schemas.microsoft.com/office/powerpoint/2010/main" val="1306589762"/>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a:xfrm>
            <a:off x="457200" y="1417638"/>
            <a:ext cx="8686800" cy="5003800"/>
          </a:xfrm>
        </p:spPr>
        <p:txBody>
          <a:bodyPr>
            <a:normAutofit fontScale="85000" lnSpcReduction="20000"/>
          </a:bodyPr>
          <a:lstStyle/>
          <a:p>
            <a:r>
              <a:rPr lang="en-US" dirty="0" smtClean="0"/>
              <a:t>Glyphosate has carcinogenic and endocrine disrupting properties </a:t>
            </a:r>
            <a:r>
              <a:rPr lang="en-US" dirty="0" smtClean="0">
                <a:sym typeface="Wingdings"/>
              </a:rPr>
              <a:t> microcephaly</a:t>
            </a:r>
            <a:endParaRPr lang="en-US" dirty="0" smtClean="0"/>
          </a:p>
          <a:p>
            <a:r>
              <a:rPr lang="en-US" dirty="0" smtClean="0"/>
              <a:t>Low concentrations of glyphosate induce estrogenic activity</a:t>
            </a:r>
          </a:p>
          <a:p>
            <a:pPr lvl="1"/>
            <a:r>
              <a:rPr lang="en-US" dirty="0" smtClean="0"/>
              <a:t>At parts per </a:t>
            </a:r>
            <a:r>
              <a:rPr lang="en-US" i="1" dirty="0" smtClean="0">
                <a:solidFill>
                  <a:srgbClr val="FF0000"/>
                </a:solidFill>
              </a:rPr>
              <a:t>trillion</a:t>
            </a:r>
            <a:r>
              <a:rPr lang="en-US" dirty="0" smtClean="0"/>
              <a:t>, it can induce tumor growth in vitro</a:t>
            </a:r>
          </a:p>
          <a:p>
            <a:r>
              <a:rPr lang="en-US" dirty="0" smtClean="0"/>
              <a:t>Female rats fed glyphosate contaminated food </a:t>
            </a:r>
            <a:r>
              <a:rPr lang="en-US" dirty="0" smtClean="0"/>
              <a:t>  developed </a:t>
            </a:r>
            <a:r>
              <a:rPr lang="en-US" dirty="0" smtClean="0"/>
              <a:t>massive mammary tumors</a:t>
            </a:r>
          </a:p>
          <a:p>
            <a:pPr lvl="1"/>
            <a:r>
              <a:rPr lang="en-US" dirty="0" smtClean="0"/>
              <a:t>Male </a:t>
            </a:r>
            <a:r>
              <a:rPr lang="en-US" dirty="0"/>
              <a:t>rats had liver and kidney </a:t>
            </a:r>
            <a:r>
              <a:rPr lang="en-US" dirty="0" smtClean="0"/>
              <a:t>dysfunction</a:t>
            </a:r>
          </a:p>
          <a:p>
            <a:r>
              <a:rPr lang="en-US" dirty="0"/>
              <a:t>Glyphosate kills liver cells at low </a:t>
            </a:r>
            <a:r>
              <a:rPr lang="en-US" dirty="0" smtClean="0"/>
              <a:t>doses in vitro</a:t>
            </a:r>
            <a:endParaRPr lang="en-US" dirty="0"/>
          </a:p>
          <a:p>
            <a:r>
              <a:rPr lang="en-US" dirty="0" smtClean="0"/>
              <a:t>Glyphosate </a:t>
            </a:r>
            <a:r>
              <a:rPr lang="en-US" dirty="0"/>
              <a:t>in minute amounts causes birth defects </a:t>
            </a:r>
            <a:r>
              <a:rPr lang="en-US" dirty="0" smtClean="0"/>
              <a:t>in  </a:t>
            </a:r>
            <a:r>
              <a:rPr lang="en-US" dirty="0"/>
              <a:t>frog and chicken embryos </a:t>
            </a:r>
            <a:endParaRPr lang="en-US" dirty="0" smtClean="0"/>
          </a:p>
          <a:p>
            <a:r>
              <a:rPr lang="en-US" dirty="0" smtClean="0"/>
              <a:t>Exposed children and agricultural workers are getting sick</a:t>
            </a:r>
            <a:endParaRPr lang="en-US" dirty="0" smtClean="0"/>
          </a:p>
          <a:p>
            <a:pPr marL="0" indent="0">
              <a:buNone/>
            </a:pPr>
            <a:endParaRPr lang="en-US" dirty="0"/>
          </a:p>
        </p:txBody>
      </p:sp>
    </p:spTree>
    <p:extLst>
      <p:ext uri="{BB962C8B-B14F-4D97-AF65-F5344CB8AC3E}">
        <p14:creationId xmlns:p14="http://schemas.microsoft.com/office/powerpoint/2010/main" val="4026834327"/>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9874" y="2228782"/>
            <a:ext cx="6286501" cy="1569660"/>
          </a:xfrm>
          <a:prstGeom prst="rect">
            <a:avLst/>
          </a:prstGeom>
          <a:noFill/>
        </p:spPr>
        <p:txBody>
          <a:bodyPr wrap="square" rtlCol="0">
            <a:spAutoFit/>
          </a:bodyPr>
          <a:lstStyle/>
          <a:p>
            <a:r>
              <a:rPr lang="en-US" sz="4800" dirty="0" smtClean="0">
                <a:latin typeface="Apple Casual"/>
              </a:rPr>
              <a:t>Nutrient Deficiencies &amp; Climate Change</a:t>
            </a:r>
            <a:endParaRPr lang="en-US" sz="4800" dirty="0">
              <a:latin typeface="Apple Casual"/>
            </a:endParaRPr>
          </a:p>
        </p:txBody>
      </p:sp>
    </p:spTree>
    <p:extLst>
      <p:ext uri="{BB962C8B-B14F-4D97-AF65-F5344CB8AC3E}">
        <p14:creationId xmlns:p14="http://schemas.microsoft.com/office/powerpoint/2010/main" val="3430640612"/>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Glyphosate Depletes Nutrients</a:t>
            </a:r>
            <a:r>
              <a:rPr lang="en-US" b="1" dirty="0" smtClean="0">
                <a:solidFill>
                  <a:srgbClr val="FF0000"/>
                </a:solidFill>
              </a:rPr>
              <a:t>*</a:t>
            </a:r>
            <a:endParaRPr lang="en-US" b="1" dirty="0">
              <a:solidFill>
                <a:srgbClr val="FF0000"/>
              </a:solidFill>
            </a:endParaRPr>
          </a:p>
        </p:txBody>
      </p:sp>
      <p:pic>
        <p:nvPicPr>
          <p:cNvPr id="4" name="Content Placeholder 3" descr="glyphosate_cation_depletion.jpg"/>
          <p:cNvPicPr>
            <a:picLocks noGrp="1" noChangeAspect="1"/>
          </p:cNvPicPr>
          <p:nvPr>
            <p:ph idx="1"/>
          </p:nvPr>
        </p:nvPicPr>
        <p:blipFill>
          <a:blip r:embed="rId3"/>
          <a:srcRect l="-16713" r="-16713"/>
          <a:stretch>
            <a:fillRect/>
          </a:stretch>
        </p:blipFill>
        <p:spPr/>
      </p:pic>
      <p:sp>
        <p:nvSpPr>
          <p:cNvPr id="6" name="TextBox 5"/>
          <p:cNvSpPr txBox="1"/>
          <p:nvPr/>
        </p:nvSpPr>
        <p:spPr>
          <a:xfrm>
            <a:off x="2136553" y="6105526"/>
            <a:ext cx="7007447" cy="707886"/>
          </a:xfrm>
          <a:prstGeom prst="rect">
            <a:avLst/>
          </a:prstGeom>
          <a:noFill/>
        </p:spPr>
        <p:txBody>
          <a:bodyPr wrap="none" rtlCol="0">
            <a:spAutoFit/>
          </a:bodyPr>
          <a:lstStyle/>
          <a:p>
            <a:r>
              <a:rPr lang="en-US" sz="2000" dirty="0" smtClean="0">
                <a:solidFill>
                  <a:srgbClr val="FF0000"/>
                </a:solidFill>
              </a:rPr>
              <a:t>*</a:t>
            </a:r>
            <a:r>
              <a:rPr lang="en-US" sz="2000" dirty="0" smtClean="0"/>
              <a:t>Jeffrey M. Smith, Jan 16, 2011</a:t>
            </a:r>
          </a:p>
          <a:p>
            <a:r>
              <a:rPr lang="pl-PL" sz="2000" dirty="0"/>
              <a:t>http://</a:t>
            </a:r>
            <a:r>
              <a:rPr lang="pl-PL" sz="2000" dirty="0" err="1"/>
              <a:t>www.naturalnews.com</a:t>
            </a:r>
            <a:r>
              <a:rPr lang="pl-PL" sz="2000" dirty="0"/>
              <a:t>/031138_Monsanto_Roundup.html</a:t>
            </a:r>
            <a:endParaRPr lang="en-US" sz="2000" dirty="0"/>
          </a:p>
        </p:txBody>
      </p:sp>
      <p:sp>
        <p:nvSpPr>
          <p:cNvPr id="3" name="Freeform 2"/>
          <p:cNvSpPr/>
          <p:nvPr/>
        </p:nvSpPr>
        <p:spPr>
          <a:xfrm>
            <a:off x="2289360" y="1438697"/>
            <a:ext cx="4045719" cy="544265"/>
          </a:xfrm>
          <a:custGeom>
            <a:avLst/>
            <a:gdLst>
              <a:gd name="connsiteX0" fmla="*/ 159926 w 4045719"/>
              <a:gd name="connsiteY0" fmla="*/ 321160 h 544265"/>
              <a:gd name="connsiteX1" fmla="*/ 1212211 w 4045719"/>
              <a:gd name="connsiteY1" fmla="*/ 30874 h 544265"/>
              <a:gd name="connsiteX2" fmla="*/ 2863211 w 4045719"/>
              <a:gd name="connsiteY2" fmla="*/ 30874 h 544265"/>
              <a:gd name="connsiteX3" fmla="*/ 3734069 w 4045719"/>
              <a:gd name="connsiteY3" fmla="*/ 230446 h 544265"/>
              <a:gd name="connsiteX4" fmla="*/ 4024354 w 4045719"/>
              <a:gd name="connsiteY4" fmla="*/ 303017 h 544265"/>
              <a:gd name="connsiteX5" fmla="*/ 3226069 w 4045719"/>
              <a:gd name="connsiteY5" fmla="*/ 502589 h 544265"/>
              <a:gd name="connsiteX6" fmla="*/ 1266640 w 4045719"/>
              <a:gd name="connsiteY6" fmla="*/ 520732 h 544265"/>
              <a:gd name="connsiteX7" fmla="*/ 87354 w 4045719"/>
              <a:gd name="connsiteY7" fmla="*/ 520732 h 544265"/>
              <a:gd name="connsiteX8" fmla="*/ 87354 w 4045719"/>
              <a:gd name="connsiteY8" fmla="*/ 212303 h 54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5719" h="544265">
                <a:moveTo>
                  <a:pt x="159926" y="321160"/>
                </a:moveTo>
                <a:cubicBezTo>
                  <a:pt x="460795" y="200207"/>
                  <a:pt x="761664" y="79255"/>
                  <a:pt x="1212211" y="30874"/>
                </a:cubicBezTo>
                <a:cubicBezTo>
                  <a:pt x="1662758" y="-17507"/>
                  <a:pt x="2442901" y="-2388"/>
                  <a:pt x="2863211" y="30874"/>
                </a:cubicBezTo>
                <a:cubicBezTo>
                  <a:pt x="3283521" y="64136"/>
                  <a:pt x="3540545" y="185089"/>
                  <a:pt x="3734069" y="230446"/>
                </a:cubicBezTo>
                <a:cubicBezTo>
                  <a:pt x="3927593" y="275803"/>
                  <a:pt x="4109021" y="257660"/>
                  <a:pt x="4024354" y="303017"/>
                </a:cubicBezTo>
                <a:cubicBezTo>
                  <a:pt x="3939687" y="348374"/>
                  <a:pt x="3685688" y="466303"/>
                  <a:pt x="3226069" y="502589"/>
                </a:cubicBezTo>
                <a:cubicBezTo>
                  <a:pt x="2766450" y="538875"/>
                  <a:pt x="1266640" y="520732"/>
                  <a:pt x="1266640" y="520732"/>
                </a:cubicBezTo>
                <a:cubicBezTo>
                  <a:pt x="743521" y="523756"/>
                  <a:pt x="283902" y="572137"/>
                  <a:pt x="87354" y="520732"/>
                </a:cubicBezTo>
                <a:cubicBezTo>
                  <a:pt x="-109194" y="469327"/>
                  <a:pt x="87354" y="212303"/>
                  <a:pt x="87354" y="212303"/>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805289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nganese_cobalt_depletion_cows.png"/>
          <p:cNvPicPr>
            <a:picLocks noGrp="1" noChangeAspect="1"/>
          </p:cNvPicPr>
          <p:nvPr>
            <p:ph idx="1"/>
          </p:nvPr>
        </p:nvPicPr>
        <p:blipFill>
          <a:blip r:embed="rId3">
            <a:extLst>
              <a:ext uri="{28A0092B-C50C-407E-A947-70E740481C1C}">
                <a14:useLocalDpi xmlns:a14="http://schemas.microsoft.com/office/drawing/2010/main" val="0"/>
              </a:ext>
            </a:extLst>
          </a:blip>
          <a:srcRect l="-57426" r="-57426"/>
          <a:stretch>
            <a:fillRect/>
          </a:stretch>
        </p:blipFill>
        <p:spPr>
          <a:xfrm>
            <a:off x="203200" y="1293743"/>
            <a:ext cx="8940800" cy="4917096"/>
          </a:xfrm>
        </p:spPr>
      </p:pic>
      <p:sp>
        <p:nvSpPr>
          <p:cNvPr id="2" name="Title 1"/>
          <p:cNvSpPr>
            <a:spLocks noGrp="1"/>
          </p:cNvSpPr>
          <p:nvPr>
            <p:ph type="title"/>
          </p:nvPr>
        </p:nvSpPr>
        <p:spPr>
          <a:xfrm>
            <a:off x="457200" y="189973"/>
            <a:ext cx="8229600" cy="1143000"/>
          </a:xfrm>
        </p:spPr>
        <p:txBody>
          <a:bodyPr>
            <a:normAutofit fontScale="90000"/>
          </a:bodyPr>
          <a:lstStyle/>
          <a:p>
            <a:r>
              <a:rPr lang="en-US" b="1" dirty="0" smtClean="0"/>
              <a:t>Severe Deficiency in Manganese      and Cobalt in Cows</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1032933" y="6451600"/>
            <a:ext cx="6351318" cy="461665"/>
          </a:xfrm>
          <a:prstGeom prst="rect">
            <a:avLst/>
          </a:prstGeom>
          <a:noFill/>
        </p:spPr>
        <p:txBody>
          <a:bodyPr wrap="none" rtlCol="0">
            <a:spAutoFit/>
          </a:bodyPr>
          <a:lstStyle/>
          <a:p>
            <a:r>
              <a:rPr lang="fr-FR" sz="2400" dirty="0" smtClean="0">
                <a:solidFill>
                  <a:srgbClr val="FF0000"/>
                </a:solidFill>
              </a:rPr>
              <a:t>*</a:t>
            </a:r>
            <a:r>
              <a:rPr lang="fr-FR" sz="2400" dirty="0" smtClean="0"/>
              <a:t>M</a:t>
            </a:r>
            <a:r>
              <a:rPr lang="fr-FR" sz="2400" dirty="0"/>
              <a:t>. Krüger et al., J Environ Anal </a:t>
            </a:r>
            <a:r>
              <a:rPr lang="fr-FR" sz="2400" dirty="0" err="1"/>
              <a:t>Toxicol</a:t>
            </a:r>
            <a:r>
              <a:rPr lang="fr-FR" sz="2400" dirty="0"/>
              <a:t> 2013, 3:5</a:t>
            </a:r>
            <a:endParaRPr lang="en-US" sz="2400" dirty="0"/>
          </a:p>
        </p:txBody>
      </p:sp>
    </p:spTree>
    <p:extLst>
      <p:ext uri="{BB962C8B-B14F-4D97-AF65-F5344CB8AC3E}">
        <p14:creationId xmlns:p14="http://schemas.microsoft.com/office/powerpoint/2010/main" val="40133498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GMO Corn: Nutrient Deficient</a:t>
            </a:r>
            <a:r>
              <a:rPr lang="en-US" b="1" dirty="0" smtClean="0">
                <a:solidFill>
                  <a:srgbClr val="FF0000"/>
                </a:solidFill>
              </a:rPr>
              <a:t>*</a:t>
            </a:r>
            <a:endParaRPr lang="en-US" b="1" dirty="0">
              <a:solidFill>
                <a:srgbClr val="FF0000"/>
              </a:solidFill>
            </a:endParaRPr>
          </a:p>
        </p:txBody>
      </p:sp>
      <p:sp>
        <p:nvSpPr>
          <p:cNvPr id="4" name="TextBox 3"/>
          <p:cNvSpPr txBox="1"/>
          <p:nvPr/>
        </p:nvSpPr>
        <p:spPr>
          <a:xfrm>
            <a:off x="0" y="6488668"/>
            <a:ext cx="8779116" cy="369332"/>
          </a:xfrm>
          <a:prstGeom prst="rect">
            <a:avLst/>
          </a:prstGeom>
          <a:noFill/>
        </p:spPr>
        <p:txBody>
          <a:bodyPr wrap="none" rtlCol="0">
            <a:spAutoFit/>
          </a:bodyPr>
          <a:lstStyle/>
          <a:p>
            <a:r>
              <a:rPr lang="en-US" dirty="0">
                <a:solidFill>
                  <a:srgbClr val="FF0000"/>
                </a:solidFill>
              </a:rPr>
              <a:t>*</a:t>
            </a:r>
            <a:r>
              <a:rPr lang="en-US" dirty="0"/>
              <a:t>http://</a:t>
            </a:r>
            <a:r>
              <a:rPr lang="en-US" dirty="0" err="1"/>
              <a:t>www.momsacrossamerica.com</a:t>
            </a:r>
            <a:r>
              <a:rPr lang="en-US" dirty="0"/>
              <a:t>/</a:t>
            </a:r>
            <a:r>
              <a:rPr lang="en-US" dirty="0" err="1"/>
              <a:t>stunning_corn_comparison_gmo_versus_non_gmo</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324164118"/>
              </p:ext>
            </p:extLst>
          </p:nvPr>
        </p:nvGraphicFramePr>
        <p:xfrm>
          <a:off x="1452181" y="1587339"/>
          <a:ext cx="6096000" cy="4572000"/>
        </p:xfrm>
        <a:graphic>
          <a:graphicData uri="http://schemas.openxmlformats.org/drawingml/2006/table">
            <a:tbl>
              <a:tblPr firstRow="1" bandRow="1">
                <a:tableStyleId>{D7AC3CCA-C797-4891-BE02-D94E43425B78}</a:tableStyleId>
              </a:tblPr>
              <a:tblGrid>
                <a:gridCol w="2032000"/>
                <a:gridCol w="2032000"/>
                <a:gridCol w="2032000"/>
              </a:tblGrid>
              <a:tr h="370840">
                <a:tc>
                  <a:txBody>
                    <a:bodyPr/>
                    <a:lstStyle/>
                    <a:p>
                      <a:r>
                        <a:rPr lang="en-US" sz="2400" dirty="0" smtClean="0">
                          <a:solidFill>
                            <a:schemeClr val="tx1"/>
                          </a:solidFill>
                        </a:rPr>
                        <a:t>Nutrient</a:t>
                      </a:r>
                      <a:endParaRPr lang="en-US" sz="2400" dirty="0">
                        <a:solidFill>
                          <a:schemeClr val="tx1"/>
                        </a:solidFill>
                      </a:endParaRPr>
                    </a:p>
                  </a:txBody>
                  <a:tcPr/>
                </a:tc>
                <a:tc>
                  <a:txBody>
                    <a:bodyPr/>
                    <a:lstStyle/>
                    <a:p>
                      <a:pPr algn="r"/>
                      <a:r>
                        <a:rPr lang="en-US" sz="2400" dirty="0" smtClean="0">
                          <a:solidFill>
                            <a:schemeClr val="tx1"/>
                          </a:solidFill>
                        </a:rPr>
                        <a:t>GMO</a:t>
                      </a:r>
                      <a:endParaRPr lang="en-US" sz="2400" dirty="0">
                        <a:solidFill>
                          <a:schemeClr val="tx1"/>
                        </a:solidFill>
                      </a:endParaRPr>
                    </a:p>
                  </a:txBody>
                  <a:tcPr/>
                </a:tc>
                <a:tc>
                  <a:txBody>
                    <a:bodyPr/>
                    <a:lstStyle/>
                    <a:p>
                      <a:pPr algn="r"/>
                      <a:r>
                        <a:rPr lang="en-US" sz="2400" dirty="0" smtClean="0">
                          <a:solidFill>
                            <a:schemeClr val="tx1"/>
                          </a:solidFill>
                        </a:rPr>
                        <a:t>Non-GMO</a:t>
                      </a:r>
                      <a:endParaRPr lang="en-US" sz="2400" dirty="0">
                        <a:solidFill>
                          <a:schemeClr val="tx1"/>
                        </a:solidFill>
                      </a:endParaRPr>
                    </a:p>
                  </a:txBody>
                  <a:tcPr/>
                </a:tc>
              </a:tr>
              <a:tr h="370840">
                <a:tc>
                  <a:txBody>
                    <a:bodyPr/>
                    <a:lstStyle/>
                    <a:p>
                      <a:r>
                        <a:rPr lang="en-US" sz="2400" dirty="0" smtClean="0"/>
                        <a:t>sulfur</a:t>
                      </a:r>
                      <a:endParaRPr lang="en-US" sz="2400" dirty="0"/>
                    </a:p>
                  </a:txBody>
                  <a:tcPr/>
                </a:tc>
                <a:tc>
                  <a:txBody>
                    <a:bodyPr/>
                    <a:lstStyle/>
                    <a:p>
                      <a:pPr algn="r"/>
                      <a:r>
                        <a:rPr lang="en-US" sz="2400" dirty="0" smtClean="0"/>
                        <a:t>3</a:t>
                      </a:r>
                      <a:endParaRPr lang="en-US" sz="2400" dirty="0"/>
                    </a:p>
                  </a:txBody>
                  <a:tcPr/>
                </a:tc>
                <a:tc>
                  <a:txBody>
                    <a:bodyPr/>
                    <a:lstStyle/>
                    <a:p>
                      <a:pPr algn="r"/>
                      <a:r>
                        <a:rPr lang="en-US" sz="2400" dirty="0" smtClean="0"/>
                        <a:t>42</a:t>
                      </a:r>
                      <a:endParaRPr lang="en-US" sz="2400" dirty="0"/>
                    </a:p>
                  </a:txBody>
                  <a:tcPr/>
                </a:tc>
              </a:tr>
              <a:tr h="370840">
                <a:tc>
                  <a:txBody>
                    <a:bodyPr/>
                    <a:lstStyle/>
                    <a:p>
                      <a:r>
                        <a:rPr lang="en-US" sz="2400" dirty="0" smtClean="0"/>
                        <a:t>zinc</a:t>
                      </a:r>
                      <a:endParaRPr lang="en-US" sz="2400" dirty="0"/>
                    </a:p>
                  </a:txBody>
                  <a:tcPr/>
                </a:tc>
                <a:tc>
                  <a:txBody>
                    <a:bodyPr/>
                    <a:lstStyle/>
                    <a:p>
                      <a:pPr algn="r"/>
                      <a:r>
                        <a:rPr lang="en-US" sz="2400" dirty="0" smtClean="0"/>
                        <a:t>2.3</a:t>
                      </a:r>
                      <a:endParaRPr lang="en-US" sz="2400" dirty="0"/>
                    </a:p>
                  </a:txBody>
                  <a:tcPr/>
                </a:tc>
                <a:tc>
                  <a:txBody>
                    <a:bodyPr/>
                    <a:lstStyle/>
                    <a:p>
                      <a:pPr algn="r"/>
                      <a:r>
                        <a:rPr lang="en-US" sz="2400" dirty="0" smtClean="0"/>
                        <a:t>14</a:t>
                      </a:r>
                      <a:endParaRPr lang="en-US" sz="2400" dirty="0"/>
                    </a:p>
                  </a:txBody>
                  <a:tcPr/>
                </a:tc>
              </a:tr>
              <a:tr h="370840">
                <a:tc>
                  <a:txBody>
                    <a:bodyPr/>
                    <a:lstStyle/>
                    <a:p>
                      <a:r>
                        <a:rPr lang="en-US" sz="2400" dirty="0" smtClean="0"/>
                        <a:t>manganese</a:t>
                      </a:r>
                      <a:endParaRPr lang="en-US" sz="2400" dirty="0"/>
                    </a:p>
                  </a:txBody>
                  <a:tcPr/>
                </a:tc>
                <a:tc>
                  <a:txBody>
                    <a:bodyPr/>
                    <a:lstStyle/>
                    <a:p>
                      <a:pPr algn="r"/>
                      <a:r>
                        <a:rPr lang="en-US" sz="2400" dirty="0" smtClean="0"/>
                        <a:t>2</a:t>
                      </a:r>
                      <a:endParaRPr lang="en-US" sz="2400" dirty="0"/>
                    </a:p>
                  </a:txBody>
                  <a:tcPr/>
                </a:tc>
                <a:tc>
                  <a:txBody>
                    <a:bodyPr/>
                    <a:lstStyle/>
                    <a:p>
                      <a:pPr algn="r"/>
                      <a:r>
                        <a:rPr lang="en-US" sz="2400" dirty="0" smtClean="0"/>
                        <a:t>14</a:t>
                      </a:r>
                      <a:endParaRPr lang="en-US" sz="2400" dirty="0"/>
                    </a:p>
                  </a:txBody>
                  <a:tcPr/>
                </a:tc>
              </a:tr>
              <a:tr h="370840">
                <a:tc>
                  <a:txBody>
                    <a:bodyPr/>
                    <a:lstStyle/>
                    <a:p>
                      <a:r>
                        <a:rPr lang="en-US" sz="2400" dirty="0" smtClean="0"/>
                        <a:t>iron</a:t>
                      </a:r>
                      <a:endParaRPr lang="en-US" sz="2400" dirty="0"/>
                    </a:p>
                  </a:txBody>
                  <a:tcPr/>
                </a:tc>
                <a:tc>
                  <a:txBody>
                    <a:bodyPr/>
                    <a:lstStyle/>
                    <a:p>
                      <a:pPr algn="r"/>
                      <a:r>
                        <a:rPr lang="en-US" sz="2400" dirty="0" smtClean="0"/>
                        <a:t>2</a:t>
                      </a:r>
                      <a:endParaRPr lang="en-US" sz="2400" dirty="0"/>
                    </a:p>
                  </a:txBody>
                  <a:tcPr/>
                </a:tc>
                <a:tc>
                  <a:txBody>
                    <a:bodyPr/>
                    <a:lstStyle/>
                    <a:p>
                      <a:pPr algn="r"/>
                      <a:r>
                        <a:rPr lang="en-US" sz="2400" dirty="0" smtClean="0"/>
                        <a:t>14</a:t>
                      </a:r>
                      <a:endParaRPr lang="en-US" sz="2400" dirty="0"/>
                    </a:p>
                  </a:txBody>
                  <a:tcPr/>
                </a:tc>
              </a:tr>
              <a:tr h="370840">
                <a:tc>
                  <a:txBody>
                    <a:bodyPr/>
                    <a:lstStyle/>
                    <a:p>
                      <a:r>
                        <a:rPr lang="en-US" sz="2400" dirty="0" smtClean="0"/>
                        <a:t>copper</a:t>
                      </a:r>
                      <a:endParaRPr lang="en-US" sz="2400" dirty="0"/>
                    </a:p>
                  </a:txBody>
                  <a:tcPr/>
                </a:tc>
                <a:tc>
                  <a:txBody>
                    <a:bodyPr/>
                    <a:lstStyle/>
                    <a:p>
                      <a:pPr algn="r"/>
                      <a:r>
                        <a:rPr lang="en-US" sz="2400" dirty="0" smtClean="0"/>
                        <a:t>2.6</a:t>
                      </a:r>
                      <a:endParaRPr lang="en-US" sz="2400" dirty="0"/>
                    </a:p>
                  </a:txBody>
                  <a:tcPr/>
                </a:tc>
                <a:tc>
                  <a:txBody>
                    <a:bodyPr/>
                    <a:lstStyle/>
                    <a:p>
                      <a:pPr algn="r"/>
                      <a:r>
                        <a:rPr lang="en-US" sz="2400" dirty="0" smtClean="0"/>
                        <a:t>16</a:t>
                      </a:r>
                      <a:endParaRPr lang="en-US" sz="2400" dirty="0"/>
                    </a:p>
                  </a:txBody>
                  <a:tcPr/>
                </a:tc>
              </a:tr>
              <a:tr h="370840">
                <a:tc>
                  <a:txBody>
                    <a:bodyPr/>
                    <a:lstStyle/>
                    <a:p>
                      <a:r>
                        <a:rPr lang="en-US" sz="2400" dirty="0" smtClean="0"/>
                        <a:t>molybdenum</a:t>
                      </a:r>
                      <a:endParaRPr lang="en-US" sz="2400" dirty="0"/>
                    </a:p>
                  </a:txBody>
                  <a:tcPr/>
                </a:tc>
                <a:tc>
                  <a:txBody>
                    <a:bodyPr/>
                    <a:lstStyle/>
                    <a:p>
                      <a:pPr algn="r"/>
                      <a:r>
                        <a:rPr lang="en-US" sz="2400" dirty="0" smtClean="0"/>
                        <a:t>0.2</a:t>
                      </a:r>
                      <a:endParaRPr lang="en-US" sz="2400" dirty="0"/>
                    </a:p>
                  </a:txBody>
                  <a:tcPr/>
                </a:tc>
                <a:tc>
                  <a:txBody>
                    <a:bodyPr/>
                    <a:lstStyle/>
                    <a:p>
                      <a:pPr algn="r"/>
                      <a:r>
                        <a:rPr lang="en-US" sz="2400" dirty="0" smtClean="0"/>
                        <a:t>1.5</a:t>
                      </a:r>
                      <a:endParaRPr lang="en-US" sz="2400" dirty="0"/>
                    </a:p>
                  </a:txBody>
                  <a:tcPr/>
                </a:tc>
              </a:tr>
              <a:tr h="370840">
                <a:tc>
                  <a:txBody>
                    <a:bodyPr/>
                    <a:lstStyle/>
                    <a:p>
                      <a:r>
                        <a:rPr lang="en-US" sz="2400" b="1" dirty="0" smtClean="0">
                          <a:solidFill>
                            <a:srgbClr val="000000"/>
                          </a:solidFill>
                        </a:rPr>
                        <a:t>Toxin</a:t>
                      </a:r>
                      <a:endParaRPr lang="en-US" sz="2400" b="1" dirty="0">
                        <a:solidFill>
                          <a:srgbClr val="000000"/>
                        </a:solidFill>
                      </a:endParaRPr>
                    </a:p>
                  </a:txBody>
                  <a:tcPr/>
                </a:tc>
                <a:tc>
                  <a:txBody>
                    <a:bodyPr/>
                    <a:lstStyle/>
                    <a:p>
                      <a:pPr algn="r"/>
                      <a:r>
                        <a:rPr lang="en-US" sz="2400" b="1" dirty="0" smtClean="0">
                          <a:solidFill>
                            <a:srgbClr val="000000"/>
                          </a:solidFill>
                        </a:rPr>
                        <a:t>GMO</a:t>
                      </a:r>
                      <a:endParaRPr lang="en-US" sz="2400" b="1" dirty="0">
                        <a:solidFill>
                          <a:srgbClr val="000000"/>
                        </a:solidFill>
                      </a:endParaRPr>
                    </a:p>
                  </a:txBody>
                  <a:tcPr/>
                </a:tc>
                <a:tc>
                  <a:txBody>
                    <a:bodyPr/>
                    <a:lstStyle/>
                    <a:p>
                      <a:pPr algn="r"/>
                      <a:r>
                        <a:rPr lang="en-US" sz="2400" b="1" dirty="0" smtClean="0">
                          <a:solidFill>
                            <a:srgbClr val="000000"/>
                          </a:solidFill>
                        </a:rPr>
                        <a:t>Non-GMO</a:t>
                      </a:r>
                      <a:endParaRPr lang="en-US" sz="2400" b="1" dirty="0">
                        <a:solidFill>
                          <a:srgbClr val="000000"/>
                        </a:solidFill>
                      </a:endParaRPr>
                    </a:p>
                  </a:txBody>
                  <a:tcPr/>
                </a:tc>
              </a:tr>
              <a:tr h="370840">
                <a:tc>
                  <a:txBody>
                    <a:bodyPr/>
                    <a:lstStyle/>
                    <a:p>
                      <a:r>
                        <a:rPr lang="en-US" sz="2400" dirty="0" smtClean="0"/>
                        <a:t>formaldehyde</a:t>
                      </a:r>
                      <a:endParaRPr lang="en-US" sz="2400" dirty="0">
                        <a:solidFill>
                          <a:srgbClr val="FF0000"/>
                        </a:solidFill>
                      </a:endParaRPr>
                    </a:p>
                  </a:txBody>
                  <a:tcPr/>
                </a:tc>
                <a:tc>
                  <a:txBody>
                    <a:bodyPr/>
                    <a:lstStyle/>
                    <a:p>
                      <a:pPr algn="r"/>
                      <a:r>
                        <a:rPr lang="en-US" sz="2400" dirty="0" smtClean="0"/>
                        <a:t>200</a:t>
                      </a:r>
                      <a:r>
                        <a:rPr lang="en-US" sz="2400" baseline="0" dirty="0" smtClean="0"/>
                        <a:t> </a:t>
                      </a:r>
                      <a:endParaRPr lang="en-US" sz="2400" dirty="0"/>
                    </a:p>
                  </a:txBody>
                  <a:tcPr/>
                </a:tc>
                <a:tc>
                  <a:txBody>
                    <a:bodyPr/>
                    <a:lstStyle/>
                    <a:p>
                      <a:pPr algn="r"/>
                      <a:r>
                        <a:rPr lang="en-US" sz="2400" dirty="0" smtClean="0"/>
                        <a:t>0</a:t>
                      </a:r>
                      <a:endParaRPr lang="en-US" sz="2400" dirty="0"/>
                    </a:p>
                  </a:txBody>
                  <a:tcPr/>
                </a:tc>
              </a:tr>
              <a:tr h="370840">
                <a:tc>
                  <a:txBody>
                    <a:bodyPr/>
                    <a:lstStyle/>
                    <a:p>
                      <a:r>
                        <a:rPr lang="en-US" sz="2400" dirty="0" smtClean="0"/>
                        <a:t>glyphosate</a:t>
                      </a:r>
                      <a:endParaRPr lang="en-US" sz="2400" dirty="0">
                        <a:solidFill>
                          <a:srgbClr val="FF0000"/>
                        </a:solidFill>
                      </a:endParaRPr>
                    </a:p>
                  </a:txBody>
                  <a:tcPr/>
                </a:tc>
                <a:tc>
                  <a:txBody>
                    <a:bodyPr/>
                    <a:lstStyle/>
                    <a:p>
                      <a:pPr algn="r"/>
                      <a:r>
                        <a:rPr lang="en-US" sz="2400" dirty="0" smtClean="0"/>
                        <a:t>13</a:t>
                      </a:r>
                      <a:endParaRPr lang="en-US" sz="2400" dirty="0"/>
                    </a:p>
                  </a:txBody>
                  <a:tcPr/>
                </a:tc>
                <a:tc>
                  <a:txBody>
                    <a:bodyPr/>
                    <a:lstStyle/>
                    <a:p>
                      <a:pPr algn="r"/>
                      <a:r>
                        <a:rPr lang="en-US" sz="2400" dirty="0" smtClean="0"/>
                        <a:t>0</a:t>
                      </a:r>
                      <a:endParaRPr lang="en-US" sz="2400" dirty="0"/>
                    </a:p>
                  </a:txBody>
                  <a:tcPr/>
                </a:tc>
              </a:tr>
            </a:tbl>
          </a:graphicData>
        </a:graphic>
      </p:graphicFrame>
      <p:sp>
        <p:nvSpPr>
          <p:cNvPr id="3" name="TextBox 2"/>
          <p:cNvSpPr txBox="1"/>
          <p:nvPr/>
        </p:nvSpPr>
        <p:spPr>
          <a:xfrm>
            <a:off x="5776775" y="6171730"/>
            <a:ext cx="2625088" cy="369332"/>
          </a:xfrm>
          <a:prstGeom prst="rect">
            <a:avLst/>
          </a:prstGeom>
          <a:noFill/>
        </p:spPr>
        <p:txBody>
          <a:bodyPr wrap="none" rtlCol="0">
            <a:spAutoFit/>
          </a:bodyPr>
          <a:lstStyle/>
          <a:p>
            <a:r>
              <a:rPr lang="en-US" dirty="0" smtClean="0"/>
              <a:t>Units are parts per million</a:t>
            </a:r>
            <a:endParaRPr lang="en-US" dirty="0"/>
          </a:p>
        </p:txBody>
      </p:sp>
    </p:spTree>
    <p:extLst>
      <p:ext uri="{BB962C8B-B14F-4D97-AF65-F5344CB8AC3E}">
        <p14:creationId xmlns:p14="http://schemas.microsoft.com/office/powerpoint/2010/main" val="245586692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143376</TotalTime>
  <Words>8431</Words>
  <Application>Microsoft Macintosh PowerPoint</Application>
  <PresentationFormat>On-screen Show (4:3)</PresentationFormat>
  <Paragraphs>870</Paragraphs>
  <Slides>113</Slides>
  <Notes>61</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113</vt:i4>
      </vt:variant>
    </vt:vector>
  </HeadingPairs>
  <TitlesOfParts>
    <vt:vector size="114" baseType="lpstr">
      <vt:lpstr>Office Theme</vt:lpstr>
      <vt:lpstr>PowerPoint Presentation</vt:lpstr>
      <vt:lpstr>Download These Slides</vt:lpstr>
      <vt:lpstr>PowerPoint Presentation</vt:lpstr>
      <vt:lpstr>PowerPoint Presentation</vt:lpstr>
      <vt:lpstr>Outline</vt:lpstr>
      <vt:lpstr>PowerPoint Presentation</vt:lpstr>
      <vt:lpstr>Silent Spring (1962)</vt:lpstr>
      <vt:lpstr>Industry Attacks on Dissent:                    From Rachel Carson to Oprah*  </vt:lpstr>
      <vt:lpstr>PowerPoint Presentation</vt:lpstr>
      <vt:lpstr>PowerPoint Presentation</vt:lpstr>
      <vt:lpstr>Conditions Associated with Autism</vt:lpstr>
      <vt:lpstr>PowerPoint Presentation</vt:lpstr>
      <vt:lpstr>PowerPoint Presentation</vt:lpstr>
      <vt:lpstr>PowerPoint Presentation</vt:lpstr>
      <vt:lpstr>Recent Publication</vt:lpstr>
      <vt:lpstr>Glyphosate!!</vt:lpstr>
      <vt:lpstr>Is Glyphosate Nontoxic?</vt:lpstr>
      <vt:lpstr>Some Biomarkers for Autism</vt:lpstr>
      <vt:lpstr>Some Biomarkers for Autism</vt:lpstr>
      <vt:lpstr>Main Toxic Effects of Glyphosate*</vt:lpstr>
      <vt:lpstr>Aromatase</vt:lpstr>
      <vt:lpstr>Probiotics Treat Mouse Autism*</vt:lpstr>
      <vt:lpstr>P-Cresol is Key*</vt:lpstr>
      <vt:lpstr>CYP Enzymes Activate Vitamin D3*</vt:lpstr>
      <vt:lpstr>CYP Enzymes Activate Vitamin D3*</vt:lpstr>
      <vt:lpstr>CYP Enzymes Activate Vitamin D3*</vt:lpstr>
      <vt:lpstr>How Glyphosate Depletes     Serotonin and Melatonin</vt:lpstr>
      <vt:lpstr>How Glyphosate Depletes     Serotonin and Melatonin</vt:lpstr>
      <vt:lpstr>Recapitulation</vt:lpstr>
      <vt:lpstr>PowerPoint Presentation</vt:lpstr>
      <vt:lpstr>Dr. Roy Dittman*</vt:lpstr>
      <vt:lpstr>Is Glyphosate Making Us Obese?</vt:lpstr>
      <vt:lpstr>Obesity in US over Time*</vt:lpstr>
      <vt:lpstr>PowerPoint Presentation</vt:lpstr>
      <vt:lpstr>Gut Microbes and Obesity</vt:lpstr>
      <vt:lpstr>Obesity Switch*</vt:lpstr>
      <vt:lpstr>America’s Two-Headed Pig*</vt:lpstr>
      <vt:lpstr>Some Observations from                 Leah Dunham’s Book</vt:lpstr>
      <vt:lpstr>Pigs Fed GMOs Develop Inflamed Gut*</vt:lpstr>
      <vt:lpstr>Pigs Fed GMOs Develop Inflamed Gut*</vt:lpstr>
      <vt:lpstr>“Deformities, sickness and livestock deaths: the real cost of GM animal feed?”*  </vt:lpstr>
      <vt:lpstr>Human Digestive System Disorders</vt:lpstr>
      <vt:lpstr>Inflammatory Bowel Disease and Bt Corn*</vt:lpstr>
      <vt:lpstr>PowerPoint Presentation</vt:lpstr>
      <vt:lpstr>PowerPoint Presentation</vt:lpstr>
      <vt:lpstr>Celiac Disease, Glyphosate and Non Hodgkin’s Lymphoma</vt:lpstr>
      <vt:lpstr>“Herbicide Resistant Ryegrass Troubling for Wheat Growers”*</vt:lpstr>
      <vt:lpstr> Desiccation:  It’s Not Just Wheat</vt:lpstr>
      <vt:lpstr>PowerPoint Presentation</vt:lpstr>
      <vt:lpstr>“Dramatic Increase in Hospitalization of US Children With Inflammatory Bowel Disease”*</vt:lpstr>
      <vt:lpstr>Pseudomonas and Formaldehyde</vt:lpstr>
      <vt:lpstr>Kidney Failure in Agricultural Workers*</vt:lpstr>
      <vt:lpstr>“What is killing the young men of Cañas?”* </vt:lpstr>
      <vt:lpstr>“What is killing the young men of Cañas?”* </vt:lpstr>
      <vt:lpstr>Acute Kidney Disease Death Rate Plotted Against Glyphosate and GMOs*</vt:lpstr>
      <vt:lpstr>Recapitulation</vt:lpstr>
      <vt:lpstr>PowerPoint Presentation</vt:lpstr>
      <vt:lpstr>PowerPoint Presentation</vt:lpstr>
      <vt:lpstr>From WIKILeaks*</vt:lpstr>
      <vt:lpstr>Have GMOs Worked?*</vt:lpstr>
      <vt:lpstr>Tremendous Growth in GE Crops in Last 15 Years (U.S.)</vt:lpstr>
      <vt:lpstr>Glyphosate vs. Other Pesticides*</vt:lpstr>
      <vt:lpstr>Glyphosate and Superweeds: U.S.*</vt:lpstr>
      <vt:lpstr>Glyphosate and AMPA in GMO Soy*</vt:lpstr>
      <vt:lpstr>U.S. Approves Genetically Modified Alfalfa* </vt:lpstr>
      <vt:lpstr>Prof. Don Huber on Alfalfa*</vt:lpstr>
      <vt:lpstr>One Square Foot</vt:lpstr>
      <vt:lpstr>GMO Corn: Cornstalks Everywhere But Nothing Else, Not Even A Bee* </vt:lpstr>
      <vt:lpstr>Where Have all the Insects Gone?</vt:lpstr>
      <vt:lpstr>Monarch Butterfly Collapse*</vt:lpstr>
      <vt:lpstr>Bee Colony Collapse Syndrome (Explained in Mercola Interview with Don Huber)</vt:lpstr>
      <vt:lpstr>We Should be Alarmed!*</vt:lpstr>
      <vt:lpstr>Roundup herbicide enhances the growth of aflatoxin-producing fungi*</vt:lpstr>
      <vt:lpstr>“Emerging fungal threats to animal, plant and ecosystem health”* </vt:lpstr>
      <vt:lpstr>Figure 1, Nature Reviews Paper*</vt:lpstr>
      <vt:lpstr>Bee Colony Collapse Syndrome</vt:lpstr>
      <vt:lpstr>Honey Bees Have Fewer CYP Genes than other Insects*</vt:lpstr>
      <vt:lpstr>White Nose Syndrome: Bats</vt:lpstr>
      <vt:lpstr>“Glyphosate persistence in seawater”*</vt:lpstr>
      <vt:lpstr>Recapitulation</vt:lpstr>
      <vt:lpstr>PowerPoint Presentation</vt:lpstr>
      <vt:lpstr>Roundup Safety Claims Disputed*</vt:lpstr>
      <vt:lpstr>Glyphosate is an endocrine disruptor that promotes breast cancer*</vt:lpstr>
      <vt:lpstr>Glyphosate and Anencephaly*</vt:lpstr>
      <vt:lpstr>Glyphosate Upregulates Retinoic Acid*</vt:lpstr>
      <vt:lpstr>Fertility Rates are Dropping Worldwide*</vt:lpstr>
      <vt:lpstr>"Male fertility under threat as average sperm counts drop”*</vt:lpstr>
      <vt:lpstr>This Defect Likely Transfers to Subsequent Generations*</vt:lpstr>
      <vt:lpstr>Mammary Tumors in Rats*</vt:lpstr>
      <vt:lpstr>Conclusions from Rat Study *</vt:lpstr>
      <vt:lpstr>Conclusions from Rat Study *</vt:lpstr>
      <vt:lpstr>Dr. Mercola on Glyphosate in Soybean Oil*</vt:lpstr>
      <vt:lpstr>Glyphosate kills Liver Cells*</vt:lpstr>
      <vt:lpstr>Photos from Argentina, where GMO Soy has replaced Grass-fed Cattle Farms</vt:lpstr>
      <vt:lpstr>Recapitulation</vt:lpstr>
      <vt:lpstr>PowerPoint Presentation</vt:lpstr>
      <vt:lpstr>Glyphosate Depletes Nutrients*</vt:lpstr>
      <vt:lpstr>Severe Deficiency in Manganese      and Cobalt in Cows*</vt:lpstr>
      <vt:lpstr>GMO Corn: Nutrient Deficient*</vt:lpstr>
      <vt:lpstr>GMO Corn: Nutrient Deficient*</vt:lpstr>
      <vt:lpstr>"Sulfur is deficient in 90(+)% of the soil samples I review, no matter where they come from.”*</vt:lpstr>
      <vt:lpstr>Glyphosate and Climate Change*</vt:lpstr>
      <vt:lpstr>"Plants Warn One Another of Pest Attack through Mycorrhizal Fungal Network"*</vt:lpstr>
      <vt:lpstr>“Predators Help Plants Put Away Carbon”*</vt:lpstr>
      <vt:lpstr>“Predators Help Plants Put Away Carbon”*</vt:lpstr>
      <vt:lpstr>Corn (Maize) Monocrop in US*</vt:lpstr>
      <vt:lpstr>Biofuel?  Maybe not!*</vt:lpstr>
      <vt:lpstr>Recapitulation</vt:lpstr>
      <vt:lpstr>“Determination of Glyphosate residues in human urine samples from 18 European countries”*</vt:lpstr>
      <vt:lpstr>“Determination of Glyphosate residues in human urine samples from 18 European countries”*</vt:lpstr>
      <vt:lpstr>PowerPoint Presentation</vt:lpstr>
      <vt:lpstr>Prof. Don Huber on Glyphosate*</vt:lpstr>
      <vt:lpstr>Summary</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Glyphosate:  The Elephant in the Room</dc:title>
  <dc:creator>Stephanie Seneff</dc:creator>
  <cp:lastModifiedBy>Stephanie Seneff</cp:lastModifiedBy>
  <cp:revision>496</cp:revision>
  <cp:lastPrinted>2013-06-20T14:49:49Z</cp:lastPrinted>
  <dcterms:created xsi:type="dcterms:W3CDTF">2013-11-20T18:33:51Z</dcterms:created>
  <dcterms:modified xsi:type="dcterms:W3CDTF">2014-02-07T06:54:55Z</dcterms:modified>
</cp:coreProperties>
</file>