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slides/slide95.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docProps/core.xml" ContentType="application/vnd.openxmlformats-package.core-properties+xml"/>
  <Override PartName="/ppt/slides/slide91.xml" ContentType="application/vnd.openxmlformats-officedocument.presentationml.slide+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s/slide63.xml" ContentType="application/vnd.openxmlformats-officedocument.presentationml.slide+xml"/>
  <Override PartName="/ppt/slides/slide72.xml" ContentType="application/vnd.openxmlformats-officedocument.presentationml.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slides/slide35.xml" ContentType="application/vnd.openxmlformats-officedocument.presentationml.slide+xml"/>
  <Override PartName="/ppt/slides/slide7.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Override PartName="/ppt/slides/slide93.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97"/>
  </p:notesMasterIdLst>
  <p:handoutMasterIdLst>
    <p:handoutMasterId r:id="rId98"/>
  </p:handoutMasterIdLst>
  <p:sldIdLst>
    <p:sldId id="312" r:id="rId2"/>
    <p:sldId id="411" r:id="rId3"/>
    <p:sldId id="260" r:id="rId4"/>
    <p:sldId id="261" r:id="rId5"/>
    <p:sldId id="284" r:id="rId6"/>
    <p:sldId id="268" r:id="rId7"/>
    <p:sldId id="316" r:id="rId8"/>
    <p:sldId id="317" r:id="rId9"/>
    <p:sldId id="305" r:id="rId10"/>
    <p:sldId id="301" r:id="rId11"/>
    <p:sldId id="304" r:id="rId12"/>
    <p:sldId id="303" r:id="rId13"/>
    <p:sldId id="283" r:id="rId14"/>
    <p:sldId id="396" r:id="rId15"/>
    <p:sldId id="291" r:id="rId16"/>
    <p:sldId id="292" r:id="rId17"/>
    <p:sldId id="290" r:id="rId18"/>
    <p:sldId id="402" r:id="rId19"/>
    <p:sldId id="278" r:id="rId20"/>
    <p:sldId id="277" r:id="rId21"/>
    <p:sldId id="279" r:id="rId22"/>
    <p:sldId id="280" r:id="rId23"/>
    <p:sldId id="400" r:id="rId24"/>
    <p:sldId id="401" r:id="rId25"/>
    <p:sldId id="257" r:id="rId26"/>
    <p:sldId id="327" r:id="rId27"/>
    <p:sldId id="328" r:id="rId28"/>
    <p:sldId id="319" r:id="rId29"/>
    <p:sldId id="320" r:id="rId30"/>
    <p:sldId id="321" r:id="rId31"/>
    <p:sldId id="412" r:id="rId32"/>
    <p:sldId id="322" r:id="rId33"/>
    <p:sldId id="405" r:id="rId34"/>
    <p:sldId id="406" r:id="rId35"/>
    <p:sldId id="429" r:id="rId36"/>
    <p:sldId id="408" r:id="rId37"/>
    <p:sldId id="409" r:id="rId38"/>
    <p:sldId id="410" r:id="rId39"/>
    <p:sldId id="404" r:id="rId40"/>
    <p:sldId id="323" r:id="rId41"/>
    <p:sldId id="324" r:id="rId42"/>
    <p:sldId id="325" r:id="rId43"/>
    <p:sldId id="403" r:id="rId44"/>
    <p:sldId id="326" r:id="rId45"/>
    <p:sldId id="413" r:id="rId46"/>
    <p:sldId id="377" r:id="rId47"/>
    <p:sldId id="329" r:id="rId48"/>
    <p:sldId id="330" r:id="rId49"/>
    <p:sldId id="331" r:id="rId50"/>
    <p:sldId id="332" r:id="rId51"/>
    <p:sldId id="333" r:id="rId52"/>
    <p:sldId id="334" r:id="rId53"/>
    <p:sldId id="335" r:id="rId54"/>
    <p:sldId id="336" r:id="rId55"/>
    <p:sldId id="399" r:id="rId56"/>
    <p:sldId id="338" r:id="rId57"/>
    <p:sldId id="339" r:id="rId58"/>
    <p:sldId id="427" r:id="rId59"/>
    <p:sldId id="428" r:id="rId60"/>
    <p:sldId id="340" r:id="rId61"/>
    <p:sldId id="341" r:id="rId62"/>
    <p:sldId id="342" r:id="rId63"/>
    <p:sldId id="364" r:id="rId64"/>
    <p:sldId id="315" r:id="rId65"/>
    <p:sldId id="347" r:id="rId66"/>
    <p:sldId id="418" r:id="rId67"/>
    <p:sldId id="391" r:id="rId68"/>
    <p:sldId id="349" r:id="rId69"/>
    <p:sldId id="417" r:id="rId70"/>
    <p:sldId id="383" r:id="rId71"/>
    <p:sldId id="384" r:id="rId72"/>
    <p:sldId id="385" r:id="rId73"/>
    <p:sldId id="386" r:id="rId74"/>
    <p:sldId id="387" r:id="rId75"/>
    <p:sldId id="389" r:id="rId76"/>
    <p:sldId id="388" r:id="rId77"/>
    <p:sldId id="390" r:id="rId78"/>
    <p:sldId id="350" r:id="rId79"/>
    <p:sldId id="366" r:id="rId80"/>
    <p:sldId id="367" r:id="rId81"/>
    <p:sldId id="415" r:id="rId82"/>
    <p:sldId id="416" r:id="rId83"/>
    <p:sldId id="362" r:id="rId84"/>
    <p:sldId id="430" r:id="rId85"/>
    <p:sldId id="419" r:id="rId86"/>
    <p:sldId id="420" r:id="rId87"/>
    <p:sldId id="421" r:id="rId88"/>
    <p:sldId id="422" r:id="rId89"/>
    <p:sldId id="423" r:id="rId90"/>
    <p:sldId id="424" r:id="rId91"/>
    <p:sldId id="425" r:id="rId92"/>
    <p:sldId id="426" r:id="rId93"/>
    <p:sldId id="395" r:id="rId94"/>
    <p:sldId id="363" r:id="rId95"/>
    <p:sldId id="414"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FFF9CC"/>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86062" autoAdjust="0"/>
  </p:normalViewPr>
  <p:slideViewPr>
    <p:cSldViewPr snapToGrid="0" snapToObjects="1">
      <p:cViewPr varScale="1">
        <p:scale>
          <a:sx n="89" d="100"/>
          <a:sy n="89" d="100"/>
        </p:scale>
        <p:origin x="-800"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44"/>
    </p:cViewPr>
  </p:sorter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notesMaster" Target="notesMasters/notesMaster1.xml"/><Relationship Id="rId98" Type="http://schemas.openxmlformats.org/officeDocument/2006/relationships/handoutMaster" Target="handoutMasters/handout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2F6ADC-F6B4-0544-A70B-986EFAE37FDC}" type="datetimeFigureOut">
              <a:rPr lang="en-US" smtClean="0"/>
              <a:pPr/>
              <a:t>11/10/11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857A23B-94A3-CC4A-A6A0-33E4964104E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03096C-029C-F645-900C-CBD73027D633}" type="datetimeFigureOut">
              <a:rPr lang="en-US" smtClean="0"/>
              <a:pPr/>
              <a:t>11/10/11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1216C8-1BD3-DB4C-86B7-FCE9D1E0B72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www.Lewrockwell.com"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www.Lewrockwell.co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www.Lewrockwell.com"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Nutrition\ \&amp;\ Metabolism\ \|\ Full\ text\ \|\ Schizophrenia,\ gluten,\ and\ low-carbohydrate,\ </a:t>
            </a:r>
            <a:r>
              <a:rPr lang="en-US" dirty="0" err="1" smtClean="0"/>
              <a:t>ketogenic</a:t>
            </a:r>
            <a:r>
              <a:rPr lang="en-US" dirty="0" smtClean="0"/>
              <a:t>\ diets:\ a\ case\ report\ and\ review\ of\ the\ </a:t>
            </a:r>
            <a:r>
              <a:rPr lang="en-US" dirty="0" err="1" smtClean="0"/>
              <a:t>literature.pdf</a:t>
            </a:r>
            <a:r>
              <a:rPr lang="en-US" dirty="0" smtClean="0"/>
              <a:t> </a:t>
            </a:r>
          </a:p>
          <a:p>
            <a:r>
              <a:rPr lang="en-US" dirty="0" err="1" smtClean="0"/>
              <a:t>Laurie_lentz/Nutrition_and_schizophrenia.text</a:t>
            </a:r>
            <a:r>
              <a:rPr lang="en-US" dirty="0" smtClean="0"/>
              <a:t> </a:t>
            </a:r>
            <a:endParaRPr lang="en-US" dirty="0"/>
          </a:p>
        </p:txBody>
      </p:sp>
      <p:sp>
        <p:nvSpPr>
          <p:cNvPr id="4" name="Slide Number Placeholder 3"/>
          <p:cNvSpPr>
            <a:spLocks noGrp="1"/>
          </p:cNvSpPr>
          <p:nvPr>
            <p:ph type="sldNum" sz="quarter" idx="10"/>
          </p:nvPr>
        </p:nvSpPr>
        <p:spPr/>
        <p:txBody>
          <a:bodyPr/>
          <a:lstStyle/>
          <a:p>
            <a:fld id="{83BC2E42-A423-7645-BE7A-1573FF55B047}" type="slidenum">
              <a:rPr lang="en-US" smtClean="0"/>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Richard </a:t>
            </a:r>
            <a:r>
              <a:rPr lang="en-US" dirty="0" err="1" smtClean="0"/>
              <a:t>Feinman</a:t>
            </a:r>
            <a:r>
              <a:rPr lang="en-US" dirty="0" smtClean="0"/>
              <a:t> and Jeff </a:t>
            </a:r>
            <a:r>
              <a:rPr lang="en-US" dirty="0" err="1" smtClean="0"/>
              <a:t>Volek</a:t>
            </a:r>
            <a:r>
              <a:rPr lang="en-US" dirty="0" smtClean="0"/>
              <a:t>,</a:t>
            </a:r>
          </a:p>
          <a:p>
            <a:r>
              <a:rPr lang="en-US" dirty="0" smtClean="0"/>
              <a:t>"Low carbohydrate diets improve </a:t>
            </a:r>
            <a:r>
              <a:rPr lang="en-US" dirty="0" err="1" smtClean="0"/>
              <a:t>atherogenic</a:t>
            </a:r>
            <a:r>
              <a:rPr lang="en-US" dirty="0" smtClean="0"/>
              <a:t> </a:t>
            </a:r>
            <a:r>
              <a:rPr lang="en-US" dirty="0" err="1" smtClean="0"/>
              <a:t>dyslipidemia</a:t>
            </a:r>
            <a:r>
              <a:rPr lang="en-US" dirty="0" smtClean="0"/>
              <a:t> even in the</a:t>
            </a:r>
          </a:p>
          <a:p>
            <a:r>
              <a:rPr lang="en-US" dirty="0" smtClean="0"/>
              <a:t>absence of weight loss." Nutrition and Metabolism, 3:24, 2006.</a:t>
            </a:r>
          </a:p>
          <a:p>
            <a:r>
              <a:rPr lang="en-US" dirty="0" smtClean="0"/>
              <a:t>Cancer/</a:t>
            </a:r>
            <a:r>
              <a:rPr lang="en-US" dirty="0" err="1" smtClean="0"/>
              <a:t>low_carb_diet_benefits_heart_richard_feinman.pdf</a:t>
            </a:r>
            <a:endParaRPr lang="en-US" dirty="0" smtClean="0"/>
          </a:p>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25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Hopefully,</a:t>
            </a:r>
            <a:r>
              <a:rPr lang="en-US" baseline="0" dirty="0" smtClean="0"/>
              <a:t> Laurie is here!!!</a:t>
            </a:r>
          </a:p>
          <a:p>
            <a:r>
              <a:rPr lang="en-US" baseline="0" dirty="0" err="1" smtClean="0"/>
              <a:t>Laurie_lentz</a:t>
            </a:r>
            <a:r>
              <a:rPr lang="en-US" baseline="0" smtClean="0"/>
              <a:t>/Loveetal09.pdf</a:t>
            </a:r>
          </a:p>
          <a:p>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28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32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Desktop/Presentations/Project/2011/Choline.pdf</a:t>
            </a:r>
          </a:p>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http://medicalnewsonline.net/uncategorized/new-findings-on-role-of-zinc-in-overall-health-immunity/</a:t>
            </a:r>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37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ketogenic_diet_alzheimers.pdf</a:t>
            </a:r>
            <a:endParaRPr lang="en-US" dirty="0" smtClean="0"/>
          </a:p>
          <a:p>
            <a:r>
              <a:rPr lang="en-US" dirty="0" smtClean="0"/>
              <a:t>Cancer/</a:t>
            </a:r>
            <a:r>
              <a:rPr lang="en-US" dirty="0" err="1" smtClean="0"/>
              <a:t>antidepressant_ketogenic_diet.pdf</a:t>
            </a:r>
            <a:endParaRPr lang="en-US" dirty="0" smtClean="0"/>
          </a:p>
          <a:p>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40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ketogenic_diet_helps_depression.pdf</a:t>
            </a:r>
            <a:endParaRPr lang="en-US" dirty="0" smtClean="0"/>
          </a:p>
          <a:p>
            <a:r>
              <a:rPr lang="en-US" dirty="0" smtClean="0"/>
              <a:t>Cancer/</a:t>
            </a:r>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41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Another random note: </a:t>
            </a:r>
            <a:r>
              <a:rPr lang="en-US" dirty="0" err="1" smtClean="0"/>
              <a:t>Aspartate</a:t>
            </a:r>
            <a:r>
              <a:rPr lang="en-US" dirty="0" smtClean="0"/>
              <a:t> </a:t>
            </a:r>
            <a:r>
              <a:rPr lang="en-US" dirty="0" err="1" smtClean="0"/>
              <a:t>transaminase</a:t>
            </a:r>
            <a:r>
              <a:rPr lang="en-US" dirty="0" smtClean="0"/>
              <a:t> catalyzes the </a:t>
            </a:r>
            <a:r>
              <a:rPr lang="en-US" dirty="0" err="1" smtClean="0"/>
              <a:t>interconversion</a:t>
            </a:r>
            <a:r>
              <a:rPr lang="en-US" dirty="0" smtClean="0"/>
              <a:t> of </a:t>
            </a:r>
            <a:r>
              <a:rPr lang="en-US" dirty="0" err="1" smtClean="0"/>
              <a:t>aspartate</a:t>
            </a:r>
            <a:r>
              <a:rPr lang="en-US" dirty="0" smtClean="0"/>
              <a:t> and</a:t>
            </a:r>
          </a:p>
          <a:p>
            <a:r>
              <a:rPr lang="en-US" dirty="0" err="1" smtClean="0"/>
              <a:t>α-ketoglutarate</a:t>
            </a:r>
            <a:r>
              <a:rPr lang="en-US" dirty="0" smtClean="0"/>
              <a:t> to </a:t>
            </a:r>
            <a:r>
              <a:rPr lang="en-US" dirty="0" err="1" smtClean="0"/>
              <a:t>oxaloacetate</a:t>
            </a:r>
            <a:r>
              <a:rPr lang="en-US" dirty="0" smtClean="0"/>
              <a:t> and glutamate (this</a:t>
            </a:r>
            <a:r>
              <a:rPr lang="en-US" baseline="0" dirty="0" smtClean="0"/>
              <a:t> is the enzyme that’s monitored with </a:t>
            </a:r>
            <a:r>
              <a:rPr lang="en-US" baseline="0" dirty="0" err="1" smtClean="0"/>
              <a:t>statin</a:t>
            </a:r>
            <a:r>
              <a:rPr lang="en-US" baseline="0" dirty="0" smtClean="0"/>
              <a:t> therapy and shows up </a:t>
            </a:r>
            <a:r>
              <a:rPr lang="en-US" baseline="0" dirty="0" err="1" smtClean="0"/>
              <a:t>w</a:t>
            </a:r>
            <a:r>
              <a:rPr lang="en-US" baseline="0" dirty="0" smtClean="0"/>
              <a:t>/ niacin treatment as well)</a:t>
            </a:r>
            <a:endParaRPr lang="en-US" dirty="0" smtClean="0"/>
          </a:p>
          <a:p>
            <a:endParaRPr lang="en-US" dirty="0" smtClean="0"/>
          </a:p>
          <a:p>
            <a:r>
              <a:rPr lang="en-US" dirty="0" smtClean="0"/>
              <a:t>Random</a:t>
            </a:r>
            <a:r>
              <a:rPr lang="en-US" baseline="0" dirty="0" smtClean="0"/>
              <a:t> </a:t>
            </a:r>
            <a:r>
              <a:rPr lang="en-US" dirty="0" smtClean="0"/>
              <a:t>Note: vitamin K2 catalyzes the conversion of glutamate</a:t>
            </a:r>
            <a:r>
              <a:rPr lang="en-US" baseline="0" dirty="0" smtClean="0"/>
              <a:t> to gamma-</a:t>
            </a:r>
            <a:r>
              <a:rPr lang="en-US" baseline="0" dirty="0" err="1" smtClean="0"/>
              <a:t>carboxy</a:t>
            </a:r>
            <a:r>
              <a:rPr lang="en-US" baseline="0" dirty="0" smtClean="0"/>
              <a:t> </a:t>
            </a:r>
            <a:r>
              <a:rPr lang="en-US" baseline="0" dirty="0" err="1" smtClean="0"/>
              <a:t>glutarate</a:t>
            </a:r>
            <a:r>
              <a:rPr lang="en-US" baseline="0" dirty="0" smtClean="0"/>
              <a:t> (possibly relevant)</a:t>
            </a:r>
            <a:endParaRPr lang="en-US" dirty="0" smtClean="0"/>
          </a:p>
          <a:p>
            <a:endParaRPr lang="en-US" dirty="0" smtClean="0"/>
          </a:p>
          <a:p>
            <a:r>
              <a:rPr lang="en-US" dirty="0" err="1" smtClean="0"/>
              <a:t>Ketone_body_action.png</a:t>
            </a:r>
            <a:r>
              <a:rPr lang="en-US" dirty="0" smtClean="0"/>
              <a:t>,</a:t>
            </a:r>
            <a:r>
              <a:rPr lang="en-US" baseline="0" dirty="0" smtClean="0"/>
              <a:t> .caption</a:t>
            </a:r>
          </a:p>
          <a:p>
            <a:r>
              <a:rPr lang="en-US" baseline="0" dirty="0" smtClean="0"/>
              <a:t>Cancer/</a:t>
            </a:r>
            <a:r>
              <a:rPr lang="en-US" baseline="0" dirty="0" err="1" smtClean="0"/>
              <a:t>ketogenic_diet_LONG.pdf</a:t>
            </a:r>
            <a:endParaRPr lang="en-US" dirty="0" smtClean="0"/>
          </a:p>
          <a:p>
            <a:endParaRPr lang="en-US" dirty="0" smtClean="0"/>
          </a:p>
          <a:p>
            <a:r>
              <a:rPr lang="en-US" dirty="0" smtClean="0"/>
              <a:t>Fig. 3. Diagram illustrating the metabolic inter-relationships between</a:t>
            </a:r>
          </a:p>
          <a:p>
            <a:r>
              <a:rPr lang="en-US" dirty="0" smtClean="0"/>
              <a:t>brain metabolism of glutamate, </a:t>
            </a:r>
            <a:r>
              <a:rPr lang="en-US" dirty="0" err="1" smtClean="0"/>
              <a:t>ketone</a:t>
            </a:r>
            <a:r>
              <a:rPr lang="en-US" dirty="0" smtClean="0"/>
              <a:t> bodies and glucose. In ketosis,</a:t>
            </a:r>
          </a:p>
          <a:p>
            <a:r>
              <a:rPr lang="en-US" dirty="0" smtClean="0"/>
              <a:t>3-OH-butyrate (beta-</a:t>
            </a:r>
            <a:r>
              <a:rPr lang="en-US" dirty="0" err="1" smtClean="0"/>
              <a:t>hydroxybutyrate</a:t>
            </a:r>
            <a:r>
              <a:rPr lang="en-US" dirty="0" smtClean="0"/>
              <a:t>) and </a:t>
            </a:r>
            <a:r>
              <a:rPr lang="en-US" dirty="0" err="1" smtClean="0"/>
              <a:t>acetoacetate</a:t>
            </a:r>
            <a:r>
              <a:rPr lang="en-US" dirty="0" smtClean="0"/>
              <a:t> contribute</a:t>
            </a:r>
          </a:p>
          <a:p>
            <a:r>
              <a:rPr lang="en-US" dirty="0" smtClean="0"/>
              <a:t>heavily to brain energy needs. A variable fraction of </a:t>
            </a:r>
            <a:r>
              <a:rPr lang="en-US" dirty="0" err="1" smtClean="0"/>
              <a:t>pyruvate</a:t>
            </a:r>
            <a:r>
              <a:rPr lang="en-US" dirty="0" smtClean="0"/>
              <a:t> (1) is</a:t>
            </a:r>
          </a:p>
          <a:p>
            <a:r>
              <a:rPr lang="en-US" dirty="0" smtClean="0"/>
              <a:t>ordinarily converted to acetyl-</a:t>
            </a:r>
            <a:r>
              <a:rPr lang="en-US" dirty="0" err="1" smtClean="0"/>
              <a:t>CoA</a:t>
            </a:r>
            <a:r>
              <a:rPr lang="en-US" dirty="0" smtClean="0"/>
              <a:t> via </a:t>
            </a:r>
            <a:r>
              <a:rPr lang="en-US" dirty="0" err="1" smtClean="0"/>
              <a:t>pyruvate</a:t>
            </a:r>
            <a:r>
              <a:rPr lang="en-US" dirty="0" smtClean="0"/>
              <a:t> </a:t>
            </a:r>
            <a:r>
              <a:rPr lang="en-US" dirty="0" err="1" smtClean="0"/>
              <a:t>dehydrogenase</a:t>
            </a:r>
            <a:r>
              <a:rPr lang="en-US" dirty="0" smtClean="0"/>
              <a:t>. In</a:t>
            </a:r>
          </a:p>
          <a:p>
            <a:r>
              <a:rPr lang="en-US" dirty="0" smtClean="0"/>
              <a:t>contrast, all </a:t>
            </a:r>
            <a:r>
              <a:rPr lang="en-US" dirty="0" err="1" smtClean="0"/>
              <a:t>ketone</a:t>
            </a:r>
            <a:r>
              <a:rPr lang="en-US" dirty="0" smtClean="0"/>
              <a:t> bodies generate acetyl-</a:t>
            </a:r>
            <a:r>
              <a:rPr lang="en-US" dirty="0" err="1" smtClean="0"/>
              <a:t>CoA</a:t>
            </a:r>
            <a:r>
              <a:rPr lang="en-US" dirty="0" smtClean="0"/>
              <a:t> which enters the</a:t>
            </a:r>
          </a:p>
          <a:p>
            <a:r>
              <a:rPr lang="en-US" dirty="0" err="1" smtClean="0"/>
              <a:t>tricarboxylic</a:t>
            </a:r>
            <a:r>
              <a:rPr lang="en-US" dirty="0" smtClean="0"/>
              <a:t> acid (TCA) cycle via the citrate </a:t>
            </a:r>
            <a:r>
              <a:rPr lang="en-US" dirty="0" err="1" smtClean="0"/>
              <a:t>synthetase</a:t>
            </a:r>
            <a:r>
              <a:rPr lang="en-US" dirty="0" smtClean="0"/>
              <a:t> pathway</a:t>
            </a:r>
          </a:p>
          <a:p>
            <a:r>
              <a:rPr lang="en-US" dirty="0" smtClean="0"/>
              <a:t>(2). This involves the consumption of </a:t>
            </a:r>
            <a:r>
              <a:rPr lang="en-US" dirty="0" err="1" smtClean="0"/>
              <a:t>oxaloacetate</a:t>
            </a:r>
            <a:r>
              <a:rPr lang="en-US" dirty="0" smtClean="0"/>
              <a:t>, which is necessary</a:t>
            </a:r>
          </a:p>
          <a:p>
            <a:r>
              <a:rPr lang="en-US" dirty="0" smtClean="0"/>
              <a:t>for the </a:t>
            </a:r>
            <a:r>
              <a:rPr lang="en-US" dirty="0" err="1" smtClean="0"/>
              <a:t>transamination</a:t>
            </a:r>
            <a:r>
              <a:rPr lang="en-US" dirty="0" smtClean="0"/>
              <a:t> of glutamate to </a:t>
            </a:r>
            <a:r>
              <a:rPr lang="en-US" dirty="0" err="1" smtClean="0"/>
              <a:t>aspartate</a:t>
            </a:r>
            <a:r>
              <a:rPr lang="en-US" dirty="0" smtClean="0"/>
              <a:t>. </a:t>
            </a:r>
            <a:r>
              <a:rPr lang="en-US" dirty="0" err="1" smtClean="0"/>
              <a:t>Oxaloacetate</a:t>
            </a:r>
            <a:r>
              <a:rPr lang="en-US" dirty="0" smtClean="0"/>
              <a:t> is then</a:t>
            </a:r>
          </a:p>
          <a:p>
            <a:r>
              <a:rPr lang="en-US" dirty="0" smtClean="0"/>
              <a:t>less available as a reactant of the </a:t>
            </a:r>
            <a:r>
              <a:rPr lang="en-US" dirty="0" err="1" smtClean="0"/>
              <a:t>aspartate</a:t>
            </a:r>
            <a:r>
              <a:rPr lang="en-US" dirty="0" smtClean="0"/>
              <a:t> </a:t>
            </a:r>
            <a:r>
              <a:rPr lang="en-US" dirty="0" err="1" smtClean="0"/>
              <a:t>aminotransferase</a:t>
            </a:r>
            <a:r>
              <a:rPr lang="en-US" dirty="0" smtClean="0"/>
              <a:t> pathway</a:t>
            </a:r>
          </a:p>
          <a:p>
            <a:r>
              <a:rPr lang="en-US" dirty="0" smtClean="0"/>
              <a:t>which couples the glutamate–</a:t>
            </a:r>
            <a:r>
              <a:rPr lang="en-US" dirty="0" err="1" smtClean="0"/>
              <a:t>aspartate</a:t>
            </a:r>
            <a:r>
              <a:rPr lang="en-US" dirty="0" smtClean="0"/>
              <a:t> interchange via </a:t>
            </a:r>
            <a:r>
              <a:rPr lang="en-US" dirty="0" err="1" smtClean="0"/>
              <a:t>transamination</a:t>
            </a:r>
            <a:endParaRPr lang="en-US" dirty="0" smtClean="0"/>
          </a:p>
          <a:p>
            <a:r>
              <a:rPr lang="en-US" dirty="0" smtClean="0"/>
              <a:t>to the metabolism of glucose through the TCA cycle. Less glutamate is</a:t>
            </a:r>
          </a:p>
          <a:p>
            <a:r>
              <a:rPr lang="en-US" dirty="0" smtClean="0"/>
              <a:t>converted to </a:t>
            </a:r>
            <a:r>
              <a:rPr lang="en-US" dirty="0" err="1" smtClean="0"/>
              <a:t>aspartate</a:t>
            </a:r>
            <a:r>
              <a:rPr lang="en-US" dirty="0" smtClean="0"/>
              <a:t> and thus, more glutamate is available for</a:t>
            </a:r>
          </a:p>
          <a:p>
            <a:r>
              <a:rPr lang="en-US" dirty="0" smtClean="0"/>
              <a:t>synthesis of GABA (3) through </a:t>
            </a:r>
            <a:r>
              <a:rPr lang="en-US" dirty="0" err="1" smtClean="0"/>
              <a:t>glutamic</a:t>
            </a:r>
            <a:r>
              <a:rPr lang="en-US" dirty="0" smtClean="0"/>
              <a:t> acid </a:t>
            </a:r>
            <a:r>
              <a:rPr lang="en-US" dirty="0" err="1" smtClean="0"/>
              <a:t>decarboxylase</a:t>
            </a:r>
            <a:endParaRPr lang="en-US" dirty="0" smtClean="0"/>
          </a:p>
          <a:p>
            <a:r>
              <a:rPr lang="en-US" dirty="0" smtClean="0"/>
              <a:t>(GAD). Adapted from </a:t>
            </a:r>
            <a:r>
              <a:rPr lang="en-US" dirty="0" err="1" smtClean="0"/>
              <a:t>Yudkoff</a:t>
            </a:r>
            <a:r>
              <a:rPr lang="en-US" dirty="0" smtClean="0"/>
              <a:t> et al. (2004c) with permission.</a:t>
            </a:r>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42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Lactate_neuron_memory.pdf</a:t>
            </a:r>
            <a:endParaRPr lang="en-US" dirty="0" smtClean="0"/>
          </a:p>
          <a:p>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Sulfur/</a:t>
            </a:r>
            <a:r>
              <a:rPr lang="en-US" dirty="0" err="1" smtClean="0"/>
              <a:t>acid_rain_sulfur_deficiency_soil.pdf</a:t>
            </a:r>
            <a:endParaRPr lang="en-US" smtClean="0"/>
          </a:p>
          <a:p>
            <a:endParaRPr lang="en-US"/>
          </a:p>
        </p:txBody>
      </p:sp>
      <p:sp>
        <p:nvSpPr>
          <p:cNvPr id="4" name="Slide Number Placeholder 3"/>
          <p:cNvSpPr>
            <a:spLocks noGrp="1"/>
          </p:cNvSpPr>
          <p:nvPr>
            <p:ph type="sldNum" sz="quarter" idx="10"/>
          </p:nvPr>
        </p:nvSpPr>
        <p:spPr/>
        <p:txBody>
          <a:bodyPr/>
          <a:lstStyle/>
          <a:p>
            <a:fld id="{BDBBEDE5-A2AB-BF4A-B449-71171C343C35}" type="slidenum">
              <a:rPr lang="en-US" smtClean="0"/>
              <a:pPr/>
              <a:t>59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Coastal Plain soils tend to be low in sulfur for several reasons. Many</a:t>
            </a:r>
          </a:p>
          <a:p>
            <a:r>
              <a:rPr lang="en-US" dirty="0" smtClean="0"/>
              <a:t>are low in organic matter, which is a major source of sulfur, and most</a:t>
            </a:r>
          </a:p>
          <a:p>
            <a:r>
              <a:rPr lang="en-US" dirty="0" smtClean="0"/>
              <a:t>are sandy and tend to loose nutrients easily, especially during rain</a:t>
            </a:r>
          </a:p>
          <a:p>
            <a:r>
              <a:rPr lang="en-US" dirty="0" smtClean="0"/>
              <a:t>events. Several factors increase the problem: high analysis</a:t>
            </a:r>
          </a:p>
          <a:p>
            <a:r>
              <a:rPr lang="en-US" dirty="0" smtClean="0"/>
              <a:t>fertilizers that contain little or no sulfur, high-yielding crops that</a:t>
            </a:r>
          </a:p>
          <a:p>
            <a:r>
              <a:rPr lang="en-US" dirty="0" smtClean="0"/>
              <a:t>remove sulfur from the soil, reduction in crop residue turned to the</a:t>
            </a:r>
          </a:p>
          <a:p>
            <a:r>
              <a:rPr lang="en-US" dirty="0" smtClean="0"/>
              <a:t>soil, stringent restrictions on industry sulfur emissions, and a</a:t>
            </a:r>
          </a:p>
          <a:p>
            <a:r>
              <a:rPr lang="en-US" dirty="0" smtClean="0"/>
              <a:t>decline in the use of sulfur-containing pesticides. </a:t>
            </a:r>
          </a:p>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60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63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72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NOS_review.pdf</a:t>
            </a:r>
            <a:endParaRPr lang="en-US" dirty="0" smtClean="0"/>
          </a:p>
          <a:p>
            <a:endParaRPr lang="en-US" dirty="0" smtClean="0"/>
          </a:p>
          <a:p>
            <a:r>
              <a:rPr lang="en-US" sz="1200" b="1" kern="1200" dirty="0" smtClean="0">
                <a:solidFill>
                  <a:schemeClr val="tx1"/>
                </a:solidFill>
                <a:latin typeface="+mn-lt"/>
                <a:ea typeface="+mn-ea"/>
                <a:cs typeface="+mn-cs"/>
              </a:rPr>
              <a:t>Michel (Series Editor) and Olivier </a:t>
            </a:r>
            <a:r>
              <a:rPr lang="en-US" sz="1200" b="1" kern="1200" dirty="0" err="1" smtClean="0">
                <a:solidFill>
                  <a:schemeClr val="tx1"/>
                </a:solidFill>
                <a:latin typeface="+mn-lt"/>
                <a:ea typeface="+mn-ea"/>
                <a:cs typeface="+mn-cs"/>
              </a:rPr>
              <a:t>Feron</a:t>
            </a:r>
            <a:endParaRPr lang="en-US" sz="1200" b="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 </a:t>
            </a:r>
            <a:r>
              <a:rPr lang="en-US" sz="1200" kern="1200" dirty="0" err="1" smtClean="0">
                <a:solidFill>
                  <a:schemeClr val="tx1"/>
                </a:solidFill>
                <a:latin typeface="+mn-lt"/>
                <a:ea typeface="+mn-ea"/>
                <a:cs typeface="+mn-cs"/>
              </a:rPr>
              <a:t>Clin</a:t>
            </a:r>
            <a:r>
              <a:rPr lang="en-US" sz="1200" kern="1200" dirty="0" smtClean="0">
                <a:solidFill>
                  <a:schemeClr val="tx1"/>
                </a:solidFill>
                <a:latin typeface="+mn-lt"/>
                <a:ea typeface="+mn-ea"/>
                <a:cs typeface="+mn-cs"/>
              </a:rPr>
              <a:t>. Invest. © The American Society for Clinical Investigation, Inc. 0021-9738/97/11/2146/07 $2.00 Volume 100, Number 9, November 1997, 2146–2152 http://</a:t>
            </a:r>
            <a:r>
              <a:rPr lang="en-US" sz="1200" kern="1200" dirty="0" err="1" smtClean="0">
                <a:solidFill>
                  <a:schemeClr val="tx1"/>
                </a:solidFill>
                <a:latin typeface="+mn-lt"/>
                <a:ea typeface="+mn-ea"/>
                <a:cs typeface="+mn-cs"/>
              </a:rPr>
              <a:t>www.jci.org</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Michel</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Feron</a:t>
            </a:r>
            <a:r>
              <a:rPr lang="en-US" sz="1200" kern="1200" baseline="0" dirty="0" smtClean="0">
                <a:solidFill>
                  <a:schemeClr val="tx1"/>
                </a:solidFill>
                <a:latin typeface="+mn-lt"/>
                <a:ea typeface="+mn-ea"/>
                <a:cs typeface="+mn-cs"/>
              </a:rPr>
              <a:t>, J. </a:t>
            </a:r>
            <a:r>
              <a:rPr lang="en-US" sz="1200" kern="1200" baseline="0" dirty="0" err="1" smtClean="0">
                <a:solidFill>
                  <a:schemeClr val="tx1"/>
                </a:solidFill>
                <a:latin typeface="+mn-lt"/>
                <a:ea typeface="+mn-ea"/>
                <a:cs typeface="+mn-cs"/>
              </a:rPr>
              <a:t>Clin</a:t>
            </a:r>
            <a:r>
              <a:rPr lang="en-US" sz="1200" kern="1200" baseline="0" dirty="0" smtClean="0">
                <a:solidFill>
                  <a:schemeClr val="tx1"/>
                </a:solidFill>
                <a:latin typeface="+mn-lt"/>
                <a:ea typeface="+mn-ea"/>
                <a:cs typeface="+mn-cs"/>
              </a:rPr>
              <a:t>. Invest. 100(9) 2146-2152, 1997</a:t>
            </a:r>
          </a:p>
          <a:p>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Palmitoylation</a:t>
            </a:r>
            <a:r>
              <a:rPr lang="en-US" sz="1200" kern="1200" baseline="0" dirty="0" smtClean="0">
                <a:solidFill>
                  <a:schemeClr val="tx1"/>
                </a:solidFill>
                <a:latin typeface="+mn-lt"/>
                <a:ea typeface="+mn-ea"/>
                <a:cs typeface="+mn-cs"/>
              </a:rPr>
              <a:t> contributes to membrane association.</a:t>
            </a:r>
            <a:endParaRPr lang="en-US" dirty="0"/>
          </a:p>
        </p:txBody>
      </p:sp>
      <p:sp>
        <p:nvSpPr>
          <p:cNvPr id="4" name="Slide Number Placeholder 3"/>
          <p:cNvSpPr>
            <a:spLocks noGrp="1"/>
          </p:cNvSpPr>
          <p:nvPr>
            <p:ph type="sldNum" sz="quarter" idx="10"/>
          </p:nvPr>
        </p:nvSpPr>
        <p:spPr/>
        <p:txBody>
          <a:bodyPr/>
          <a:lstStyle/>
          <a:p>
            <a:fld id="{BDBBEDE5-A2AB-BF4A-B449-71171C343C35}" type="slidenum">
              <a:rPr lang="en-US" smtClean="0"/>
              <a:pPr/>
              <a:t>73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Sulfur/tetrahydrobiopterin/tetrahydrobiopterin_endothelial_dysfunction.pdf</a:t>
            </a:r>
            <a:endParaRPr lang="en-US" dirty="0"/>
          </a:p>
        </p:txBody>
      </p:sp>
      <p:sp>
        <p:nvSpPr>
          <p:cNvPr id="4" name="Slide Number Placeholder 3"/>
          <p:cNvSpPr>
            <a:spLocks noGrp="1"/>
          </p:cNvSpPr>
          <p:nvPr>
            <p:ph type="sldNum" sz="quarter" idx="10"/>
          </p:nvPr>
        </p:nvSpPr>
        <p:spPr/>
        <p:txBody>
          <a:bodyPr/>
          <a:lstStyle/>
          <a:p>
            <a:fld id="{BDBBEDE5-A2AB-BF4A-B449-71171C343C35}" type="slidenum">
              <a:rPr lang="en-US" smtClean="0"/>
              <a:pPr/>
              <a:t>74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BBEDE5-A2AB-BF4A-B449-71171C343C35}" type="slidenum">
              <a:rPr lang="en-US" smtClean="0"/>
              <a:pPr/>
              <a:t>76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http://evolvingwellness.com/posts/2533/is-sunscreen-protecting-you-from-skin-cancer-or-causing-you-to-get-it/</a:t>
            </a:r>
          </a:p>
          <a:p>
            <a:endParaRPr lang="en-US" dirty="0" smtClean="0"/>
          </a:p>
          <a:p>
            <a:r>
              <a:rPr lang="en-US" dirty="0" smtClean="0"/>
              <a:t>Cancer/</a:t>
            </a:r>
            <a:r>
              <a:rPr lang="en-US" dirty="0" err="1" smtClean="0"/>
              <a:t>sunscreen_problematic.pdf</a:t>
            </a:r>
            <a:endParaRPr lang="en-US" dirty="0" smtClean="0"/>
          </a:p>
          <a:p>
            <a:endParaRPr lang="en-US" dirty="0"/>
          </a:p>
        </p:txBody>
      </p:sp>
      <p:sp>
        <p:nvSpPr>
          <p:cNvPr id="4" name="Slide Number Placeholder 3"/>
          <p:cNvSpPr>
            <a:spLocks noGrp="1"/>
          </p:cNvSpPr>
          <p:nvPr>
            <p:ph type="sldNum" sz="quarter" idx="10"/>
          </p:nvPr>
        </p:nvSpPr>
        <p:spPr/>
        <p:txBody>
          <a:bodyPr/>
          <a:lstStyle/>
          <a:p>
            <a:fld id="{BDBBEDE5-A2AB-BF4A-B449-71171C343C35}" type="slidenum">
              <a:rPr lang="en-US" smtClean="0"/>
              <a:pPr/>
              <a:t>78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vitamin_d_and_pneumonia.text</a:t>
            </a:r>
            <a:endParaRPr lang="en-US" dirty="0" smtClean="0"/>
          </a:p>
          <a:p>
            <a:r>
              <a:rPr lang="en-US" dirty="0" smtClean="0"/>
              <a:t>http://news.xinhuanet.com/english2010/health/2011-05/13/c_13873372.htm</a:t>
            </a:r>
          </a:p>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79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http://www.sciencedaily.com/releases/2008/01/080125223302.htm</a:t>
            </a:r>
          </a:p>
          <a:p>
            <a:endParaRPr lang="en-US" dirty="0" smtClean="0"/>
          </a:p>
          <a:p>
            <a:r>
              <a:rPr lang="en-US" dirty="0" smtClean="0"/>
              <a:t>Marshall's research has demonstrated how ingested vitamin D can actually block VDR activation, the opposite effect to that of Sunshine. </a:t>
            </a:r>
          </a:p>
          <a:p>
            <a:endParaRPr lang="en-US" dirty="0" smtClean="0"/>
          </a:p>
          <a:p>
            <a:r>
              <a:rPr lang="en-US" dirty="0" smtClean="0"/>
              <a:t>Marshall TG. Vitamin D discovery outpaces FDA decision making. </a:t>
            </a:r>
            <a:r>
              <a:rPr lang="en-US" dirty="0" err="1" smtClean="0"/>
              <a:t>Bioessays</a:t>
            </a:r>
            <a:r>
              <a:rPr lang="en-US" dirty="0" smtClean="0"/>
              <a:t>. 2008 Jan 15;30(2):173-182 [</a:t>
            </a:r>
            <a:r>
              <a:rPr lang="en-US" dirty="0" err="1" smtClean="0"/>
              <a:t>Epub</a:t>
            </a:r>
            <a:r>
              <a:rPr lang="en-US" dirty="0" smtClean="0"/>
              <a:t> ahead of print] Online ISSN: 1521-1878 Print ISSN: 0265-9247 PMID: 18200565</a:t>
            </a:r>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80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 Miller is professor of surgery, cardiothoracic division, Univ. Washington, and writes frequently for </a:t>
            </a:r>
            <a:r>
              <a:rPr lang="en-US" dirty="0" smtClean="0">
                <a:hlinkClick r:id="rId3" tooltip="http://www.Lewrockwell.com"/>
              </a:rPr>
              <a:t>http://www.Lewrockwell.com</a:t>
            </a:r>
            <a:r>
              <a:rPr lang="en-US" dirty="0" smtClean="0"/>
              <a:t>.</a:t>
            </a:r>
          </a:p>
          <a:p>
            <a:endParaRPr lang="en-US" dirty="0" smtClean="0"/>
          </a:p>
          <a:p>
            <a:r>
              <a:rPr lang="en-US" dirty="0" smtClean="0"/>
              <a:t>Mary </a:t>
            </a:r>
            <a:r>
              <a:rPr lang="en-US" dirty="0" err="1" smtClean="0"/>
              <a:t>Enig</a:t>
            </a:r>
            <a:r>
              <a:rPr lang="en-US" dirty="0" smtClean="0"/>
              <a:t> </a:t>
            </a:r>
            <a:r>
              <a:rPr lang="en-US" dirty="0" err="1" smtClean="0"/>
              <a:t>Univ</a:t>
            </a:r>
            <a:r>
              <a:rPr lang="en-US" dirty="0" smtClean="0"/>
              <a:t> of ?? Trans</a:t>
            </a:r>
            <a:r>
              <a:rPr lang="en-US" baseline="0" dirty="0" smtClean="0"/>
              <a:t> fats bad</a:t>
            </a:r>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10</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Libby – </a:t>
            </a:r>
          </a:p>
          <a:p>
            <a:r>
              <a:rPr lang="en-US" dirty="0" smtClean="0"/>
              <a:t>.cancer/</a:t>
            </a:r>
            <a:r>
              <a:rPr lang="en-US" dirty="0" err="1" smtClean="0"/>
              <a:t>libby_inflammation_heart_disease.pdf</a:t>
            </a:r>
            <a:endParaRPr lang="en-US" dirty="0" smtClean="0"/>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86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Libby_inflammation_and_heart_disease.pdf</a:t>
            </a:r>
            <a:endParaRPr lang="en-US" dirty="0" smtClean="0"/>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87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Vitamink/peroxynitrite_fights_infetion.text</a:t>
            </a:r>
            <a:endParaRPr lang="en-US" dirty="0" smtClean="0"/>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88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91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 Miller is professor of surgery, cardiothoracic division, Univ. Washington, and writes frequently for </a:t>
            </a:r>
            <a:r>
              <a:rPr lang="en-US" dirty="0" smtClean="0">
                <a:hlinkClick r:id="rId3" tooltip="http://www.Lewrockwell.com"/>
              </a:rPr>
              <a:t>http://www.Lewrockwell.com</a:t>
            </a:r>
            <a:r>
              <a:rPr lang="en-US" dirty="0" smtClean="0"/>
              <a:t>.</a:t>
            </a:r>
          </a:p>
          <a:p>
            <a:r>
              <a:rPr lang="en-US" dirty="0" smtClean="0"/>
              <a:t>./</a:t>
            </a:r>
            <a:r>
              <a:rPr lang="en-US" dirty="0" err="1" smtClean="0"/>
              <a:t>no_association_Sat_fat_heart_disease.pdf</a:t>
            </a:r>
            <a:endParaRPr lang="en-US" dirty="0" smtClean="0"/>
          </a:p>
          <a:p>
            <a:r>
              <a:rPr lang="en-US" dirty="0" smtClean="0"/>
              <a:t>Mary </a:t>
            </a:r>
            <a:r>
              <a:rPr lang="en-US" dirty="0" err="1" smtClean="0"/>
              <a:t>Enig</a:t>
            </a:r>
            <a:r>
              <a:rPr lang="en-US" dirty="0" smtClean="0"/>
              <a:t> </a:t>
            </a:r>
            <a:r>
              <a:rPr lang="en-US" dirty="0" err="1" smtClean="0"/>
              <a:t>Univ</a:t>
            </a:r>
            <a:r>
              <a:rPr lang="en-US" dirty="0" smtClean="0"/>
              <a:t> of ?? Trans</a:t>
            </a:r>
            <a:r>
              <a:rPr lang="en-US" baseline="0" dirty="0" smtClean="0"/>
              <a:t> fats bad</a:t>
            </a:r>
          </a:p>
          <a:p>
            <a:endParaRPr lang="en-US" baseline="0" dirty="0" smtClean="0"/>
          </a:p>
          <a:p>
            <a:r>
              <a:rPr lang="en-US" baseline="0" dirty="0" smtClean="0"/>
              <a:t>Replacing sat fats with </a:t>
            </a:r>
            <a:r>
              <a:rPr lang="en-US" baseline="0" dirty="0" err="1" smtClean="0"/>
              <a:t>carbs</a:t>
            </a:r>
            <a:r>
              <a:rPr lang="en-US" baseline="0" dirty="0" smtClean="0"/>
              <a:t> increases risk of heart disease</a:t>
            </a:r>
          </a:p>
          <a:p>
            <a:r>
              <a:rPr lang="en-US" baseline="0" dirty="0" smtClean="0"/>
              <a:t>Coconut oil in group </a:t>
            </a:r>
            <a:r>
              <a:rPr lang="en-US" baseline="0" dirty="0" err="1" smtClean="0"/>
              <a:t>c</a:t>
            </a:r>
            <a:r>
              <a:rPr lang="en-US" baseline="0" dirty="0" smtClean="0"/>
              <a:t>  other 20 took 30 ml soybean oil for twelve weeks</a:t>
            </a:r>
          </a:p>
          <a:p>
            <a:r>
              <a:rPr lang="en-US" baseline="0" dirty="0" smtClean="0"/>
              <a:t>Coconut oil significant reduction in waist circumference 0.005 </a:t>
            </a:r>
            <a:r>
              <a:rPr lang="en-US" baseline="0" dirty="0" err="1" smtClean="0"/>
              <a:t>p</a:t>
            </a:r>
            <a:r>
              <a:rPr lang="en-US" baseline="0" dirty="0" smtClean="0"/>
              <a:t>-value.</a:t>
            </a:r>
          </a:p>
          <a:p>
            <a:r>
              <a:rPr lang="en-US" baseline="0" dirty="0" smtClean="0"/>
              <a:t>No change in soybean group</a:t>
            </a:r>
          </a:p>
          <a:p>
            <a:r>
              <a:rPr lang="en-US" baseline="0" dirty="0" smtClean="0"/>
              <a:t>-- coconut also raised HDL levels</a:t>
            </a:r>
          </a:p>
          <a:p>
            <a:r>
              <a:rPr lang="en-US" baseline="0" dirty="0" smtClean="0"/>
              <a:t>Overweight people.</a:t>
            </a:r>
          </a:p>
          <a:p>
            <a:endParaRPr lang="en-US" baseline="0" dirty="0" smtClean="0"/>
          </a:p>
          <a:p>
            <a:r>
              <a:rPr lang="en-US" baseline="0" dirty="0" smtClean="0"/>
              <a:t>Sally Fallon: eat fat lose fat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 Miller is professor of surgery, cardiothoracic division, Univ. Washington, and writes frequently for </a:t>
            </a:r>
            <a:r>
              <a:rPr lang="en-US" dirty="0" smtClean="0">
                <a:hlinkClick r:id="rId3" tooltip="http://www.Lewrockwell.com"/>
              </a:rPr>
              <a:t>http://www.Lewrockwell.com</a:t>
            </a:r>
            <a:r>
              <a:rPr lang="en-US" dirty="0" smtClean="0"/>
              <a:t>.</a:t>
            </a:r>
          </a:p>
          <a:p>
            <a:endParaRPr lang="en-US" dirty="0" smtClean="0"/>
          </a:p>
          <a:p>
            <a:r>
              <a:rPr lang="en-US" dirty="0" smtClean="0"/>
              <a:t>Mary </a:t>
            </a:r>
            <a:r>
              <a:rPr lang="en-US" dirty="0" err="1" smtClean="0"/>
              <a:t>Enig</a:t>
            </a:r>
            <a:r>
              <a:rPr lang="en-US" dirty="0" smtClean="0"/>
              <a:t> </a:t>
            </a:r>
            <a:r>
              <a:rPr lang="en-US" dirty="0" err="1" smtClean="0"/>
              <a:t>Univ</a:t>
            </a:r>
            <a:r>
              <a:rPr lang="en-US" dirty="0" smtClean="0"/>
              <a:t> of ?? Trans</a:t>
            </a:r>
            <a:r>
              <a:rPr lang="en-US" baseline="0" dirty="0" smtClean="0"/>
              <a:t> </a:t>
            </a:r>
            <a:r>
              <a:rPr lang="en-US" baseline="0" smtClean="0"/>
              <a:t>fats bad</a:t>
            </a:r>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soft_drinks_cardiovascular_risk.pdf</a:t>
            </a:r>
            <a:endParaRPr lang="en-US" dirty="0" smtClean="0"/>
          </a:p>
          <a:p>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fructose_review_LONG.pdf</a:t>
            </a:r>
            <a:endParaRPr lang="en-US" dirty="0" smtClean="0"/>
          </a:p>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vegetarians_AGE.pdf</a:t>
            </a:r>
            <a:endParaRPr lang="en-US" dirty="0" smtClean="0"/>
          </a:p>
          <a:p>
            <a:r>
              <a:rPr lang="en-US" dirty="0" smtClean="0"/>
              <a:t>Cancer/</a:t>
            </a:r>
            <a:r>
              <a:rPr lang="en-US" dirty="0" err="1" smtClean="0"/>
              <a:t>glyoxalase_I_zinc.text</a:t>
            </a:r>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21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wheat_belly.text</a:t>
            </a:r>
            <a:endParaRPr lang="en-US" dirty="0" smtClean="0"/>
          </a:p>
          <a:p>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1927F5-FCC9-894D-AFCA-5CDD934D2974}" type="datetimeFigureOut">
              <a:rPr lang="en-US" smtClean="0"/>
              <a:pPr/>
              <a:t>11/10/11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67182-0F6E-0B49-BE27-4F3350883A0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1927F5-FCC9-894D-AFCA-5CDD934D2974}" type="datetimeFigureOut">
              <a:rPr lang="en-US" smtClean="0"/>
              <a:pPr/>
              <a:t>11/10/11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67182-0F6E-0B49-BE27-4F3350883A0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1927F5-FCC9-894D-AFCA-5CDD934D2974}" type="datetimeFigureOut">
              <a:rPr lang="en-US" smtClean="0"/>
              <a:pPr/>
              <a:t>11/10/11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67182-0F6E-0B49-BE27-4F3350883A0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1927F5-FCC9-894D-AFCA-5CDD934D2974}" type="datetimeFigureOut">
              <a:rPr lang="en-US" smtClean="0"/>
              <a:pPr/>
              <a:t>11/10/11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67182-0F6E-0B49-BE27-4F3350883A0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1927F5-FCC9-894D-AFCA-5CDD934D2974}" type="datetimeFigureOut">
              <a:rPr lang="en-US" smtClean="0"/>
              <a:pPr/>
              <a:t>11/10/11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67182-0F6E-0B49-BE27-4F3350883A0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1927F5-FCC9-894D-AFCA-5CDD934D2974}" type="datetimeFigureOut">
              <a:rPr lang="en-US" smtClean="0"/>
              <a:pPr/>
              <a:t>11/10/11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467182-0F6E-0B49-BE27-4F3350883A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1927F5-FCC9-894D-AFCA-5CDD934D2974}" type="datetimeFigureOut">
              <a:rPr lang="en-US" smtClean="0"/>
              <a:pPr/>
              <a:t>11/10/11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467182-0F6E-0B49-BE27-4F3350883A0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1927F5-FCC9-894D-AFCA-5CDD934D2974}" type="datetimeFigureOut">
              <a:rPr lang="en-US" smtClean="0"/>
              <a:pPr/>
              <a:t>11/10/11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467182-0F6E-0B49-BE27-4F3350883A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1927F5-FCC9-894D-AFCA-5CDD934D2974}" type="datetimeFigureOut">
              <a:rPr lang="en-US" smtClean="0"/>
              <a:pPr/>
              <a:t>11/10/11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467182-0F6E-0B49-BE27-4F3350883A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1927F5-FCC9-894D-AFCA-5CDD934D2974}" type="datetimeFigureOut">
              <a:rPr lang="en-US" smtClean="0"/>
              <a:pPr/>
              <a:t>11/10/11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467182-0F6E-0B49-BE27-4F3350883A0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1927F5-FCC9-894D-AFCA-5CDD934D2974}" type="datetimeFigureOut">
              <a:rPr lang="en-US" smtClean="0"/>
              <a:pPr/>
              <a:t>11/10/11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467182-0F6E-0B49-BE27-4F3350883A0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1927F5-FCC9-894D-AFCA-5CDD934D2974}" type="datetimeFigureOut">
              <a:rPr lang="en-US" smtClean="0"/>
              <a:pPr/>
              <a:t>11/10/11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67182-0F6E-0B49-BE27-4F3350883A0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hyperlink" Target="http://en.wikipedia.org/wiki/Uric_acid" TargetMode="External"/><Relationship Id="rId4" Type="http://schemas.openxmlformats.org/officeDocument/2006/relationships/hyperlink" Target="http://en.wikipedia.org/wiki/Phosphoric_acid" TargetMode="External"/><Relationship Id="rId5" Type="http://schemas.openxmlformats.org/officeDocument/2006/relationships/hyperlink" Target="http://en.wikipedia.org/wiki/Oxalic_acid" TargetMode="External"/><Relationship Id="rId6" Type="http://schemas.openxmlformats.org/officeDocument/2006/relationships/hyperlink" Target="http://en.wikipedia.org/wiki/Carbonic_acid" TargetMode="External"/><Relationship Id="rId7" Type="http://schemas.openxmlformats.org/officeDocument/2006/relationships/hyperlink" Target="http://en.wikipedia.org/wiki/Acids" TargetMode="External"/><Relationship Id="rId8" Type="http://schemas.openxmlformats.org/officeDocument/2006/relationships/hyperlink" Target="http://en.wikipedia.org/wiki/Nitrate" TargetMode="External"/><Relationship Id="rId1" Type="http://schemas.openxmlformats.org/officeDocument/2006/relationships/slideLayout" Target="../slideLayouts/slideLayout2.xml"/><Relationship Id="rId2" Type="http://schemas.openxmlformats.org/officeDocument/2006/relationships/hyperlink" Target="http://en.wikipedia.org/wiki/Ammonia"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6.gi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jpeg"/><Relationship Id="rId10"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21.jpeg"/><Relationship Id="rId5"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heheart.org/article/1203979.do"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g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gif"/><Relationship Id="rId3" Type="http://schemas.openxmlformats.org/officeDocument/2006/relationships/image" Target="../media/image6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72.xml.rels><?xml version="1.0" encoding="UTF-8" standalone="yes"?>
<Relationships xmlns="http://schemas.openxmlformats.org/package/2006/relationships"><Relationship Id="rId3" Type="http://schemas.openxmlformats.org/officeDocument/2006/relationships/image" Target="../media/image70.gif"/><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6.gi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8348"/>
            <a:ext cx="7772400" cy="1470025"/>
          </a:xfrm>
        </p:spPr>
        <p:txBody>
          <a:bodyPr>
            <a:normAutofit fontScale="90000"/>
          </a:bodyPr>
          <a:lstStyle/>
          <a:p>
            <a:r>
              <a:rPr lang="en-US" dirty="0" smtClean="0"/>
              <a:t>Cholesterol, Sulfur, Lactate, and Sunlight: a New Paradigm for Health</a:t>
            </a:r>
            <a:endParaRPr lang="en-US" dirty="0"/>
          </a:p>
        </p:txBody>
      </p:sp>
      <p:sp>
        <p:nvSpPr>
          <p:cNvPr id="3" name="Subtitle 2"/>
          <p:cNvSpPr>
            <a:spLocks noGrp="1"/>
          </p:cNvSpPr>
          <p:nvPr>
            <p:ph type="subTitle" idx="1"/>
          </p:nvPr>
        </p:nvSpPr>
        <p:spPr>
          <a:xfrm>
            <a:off x="341770" y="3387102"/>
            <a:ext cx="8116430" cy="2607425"/>
          </a:xfrm>
        </p:spPr>
        <p:txBody>
          <a:bodyPr>
            <a:noAutofit/>
          </a:bodyPr>
          <a:lstStyle/>
          <a:p>
            <a:r>
              <a:rPr lang="en-US" sz="2800" dirty="0" smtClean="0">
                <a:solidFill>
                  <a:schemeClr val="tx1"/>
                </a:solidFill>
              </a:rPr>
              <a:t>Stephanie Seneff</a:t>
            </a:r>
          </a:p>
          <a:p>
            <a:r>
              <a:rPr lang="en-US" sz="2800" dirty="0" smtClean="0">
                <a:solidFill>
                  <a:schemeClr val="tx1"/>
                </a:solidFill>
              </a:rPr>
              <a:t>Computer Science and Artificial Intelligence Laboratory</a:t>
            </a:r>
          </a:p>
          <a:p>
            <a:r>
              <a:rPr lang="en-US" sz="2800" dirty="0" smtClean="0">
                <a:solidFill>
                  <a:schemeClr val="tx1"/>
                </a:solidFill>
              </a:rPr>
              <a:t>MIT</a:t>
            </a:r>
          </a:p>
          <a:p>
            <a:r>
              <a:rPr lang="en-US" sz="2800" dirty="0" smtClean="0">
                <a:solidFill>
                  <a:schemeClr val="tx1"/>
                </a:solidFill>
              </a:rPr>
              <a:t>WAPF Wise Traditions Conference</a:t>
            </a:r>
          </a:p>
          <a:p>
            <a:r>
              <a:rPr lang="en-US" sz="2800" dirty="0" smtClean="0">
                <a:solidFill>
                  <a:schemeClr val="tx1"/>
                </a:solidFill>
              </a:rPr>
              <a:t>November 11, 2011</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maasai.png"/>
          <p:cNvPicPr>
            <a:picLocks noGrp="1" noChangeAspect="1"/>
          </p:cNvPicPr>
          <p:nvPr>
            <p:ph idx="1"/>
          </p:nvPr>
        </p:nvPicPr>
        <p:blipFill>
          <a:blip r:embed="rId3"/>
          <a:srcRect l="-273" r="-273"/>
          <a:stretch>
            <a:fillRect/>
          </a:stretch>
        </p:blipFill>
        <p:spPr>
          <a:xfrm>
            <a:off x="-209613" y="274638"/>
            <a:ext cx="9517948" cy="5234505"/>
          </a:xfrm>
        </p:spPr>
      </p:pic>
      <p:sp>
        <p:nvSpPr>
          <p:cNvPr id="6" name="TextBox 5"/>
          <p:cNvSpPr txBox="1"/>
          <p:nvPr/>
        </p:nvSpPr>
        <p:spPr>
          <a:xfrm>
            <a:off x="-29232" y="5683171"/>
            <a:ext cx="9278502" cy="1569660"/>
          </a:xfrm>
          <a:prstGeom prst="rect">
            <a:avLst/>
          </a:prstGeom>
          <a:noFill/>
        </p:spPr>
        <p:txBody>
          <a:bodyPr wrap="none" rtlCol="0">
            <a:spAutoFit/>
          </a:bodyPr>
          <a:lstStyle/>
          <a:p>
            <a:r>
              <a:rPr lang="en-US" sz="2400" b="1" dirty="0" smtClean="0"/>
              <a:t>From </a:t>
            </a:r>
            <a:r>
              <a:rPr lang="en-US" sz="2400" b="1" dirty="0" err="1" smtClean="0"/>
              <a:t>Youtube</a:t>
            </a:r>
            <a:r>
              <a:rPr lang="en-US" sz="2400" b="1" dirty="0" smtClean="0"/>
              <a:t> video: Enjoy Eating Saturated Fats: They're Good for You. </a:t>
            </a:r>
          </a:p>
          <a:p>
            <a:r>
              <a:rPr lang="en-US" sz="2400" b="1" dirty="0" smtClean="0"/>
              <a:t>Donald W. Miller, Jr., M.D. </a:t>
            </a:r>
          </a:p>
          <a:p>
            <a:r>
              <a:rPr lang="en-US" sz="2400" b="1" dirty="0" smtClean="0"/>
              <a:t>http://</a:t>
            </a:r>
            <a:r>
              <a:rPr lang="en-US" sz="2400" b="1" dirty="0" err="1" smtClean="0"/>
              <a:t>www.youtube.com/watch?v</a:t>
            </a:r>
            <a:r>
              <a:rPr lang="en-US" sz="2400" b="1" dirty="0" smtClean="0"/>
              <a:t>=vRe9z32NZHY</a:t>
            </a:r>
          </a:p>
          <a:p>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29232" y="5683171"/>
            <a:ext cx="9278502" cy="1569660"/>
          </a:xfrm>
          <a:prstGeom prst="rect">
            <a:avLst/>
          </a:prstGeom>
          <a:noFill/>
        </p:spPr>
        <p:txBody>
          <a:bodyPr wrap="none" rtlCol="0">
            <a:spAutoFit/>
          </a:bodyPr>
          <a:lstStyle/>
          <a:p>
            <a:r>
              <a:rPr lang="en-US" sz="2400" b="1" dirty="0" smtClean="0"/>
              <a:t>From </a:t>
            </a:r>
            <a:r>
              <a:rPr lang="en-US" sz="2400" b="1" dirty="0" err="1" smtClean="0"/>
              <a:t>Youtube</a:t>
            </a:r>
            <a:r>
              <a:rPr lang="en-US" sz="2400" b="1" dirty="0" smtClean="0"/>
              <a:t> video: Enjoy Eating Saturated Fats: They're Good for You. </a:t>
            </a:r>
          </a:p>
          <a:p>
            <a:r>
              <a:rPr lang="en-US" sz="2400" b="1" dirty="0" smtClean="0"/>
              <a:t>Donald W. Miller, Jr., M.D. </a:t>
            </a:r>
          </a:p>
          <a:p>
            <a:r>
              <a:rPr lang="en-US" sz="2400" b="1" dirty="0" smtClean="0"/>
              <a:t>http://</a:t>
            </a:r>
            <a:r>
              <a:rPr lang="en-US" sz="2400" b="1" dirty="0" err="1" smtClean="0"/>
              <a:t>www.youtube.com/watch?v</a:t>
            </a:r>
            <a:r>
              <a:rPr lang="en-US" sz="2400" b="1" dirty="0" smtClean="0"/>
              <a:t>=vRe9z32NZHY</a:t>
            </a:r>
          </a:p>
          <a:p>
            <a:endParaRPr lang="en-US" sz="2400" dirty="0"/>
          </a:p>
        </p:txBody>
      </p:sp>
      <p:pic>
        <p:nvPicPr>
          <p:cNvPr id="4" name="Picture 3" descr="cracks_in_wall.png"/>
          <p:cNvPicPr>
            <a:picLocks noChangeAspect="1"/>
          </p:cNvPicPr>
          <p:nvPr/>
        </p:nvPicPr>
        <p:blipFill>
          <a:blip r:embed="rId3"/>
          <a:stretch>
            <a:fillRect/>
          </a:stretch>
        </p:blipFill>
        <p:spPr>
          <a:xfrm>
            <a:off x="-29232" y="67270"/>
            <a:ext cx="9144000" cy="507524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29232" y="5683171"/>
            <a:ext cx="9278502" cy="1569660"/>
          </a:xfrm>
          <a:prstGeom prst="rect">
            <a:avLst/>
          </a:prstGeom>
          <a:noFill/>
        </p:spPr>
        <p:txBody>
          <a:bodyPr wrap="none" rtlCol="0">
            <a:spAutoFit/>
          </a:bodyPr>
          <a:lstStyle/>
          <a:p>
            <a:r>
              <a:rPr lang="en-US" sz="2400" b="1" dirty="0" smtClean="0"/>
              <a:t>From </a:t>
            </a:r>
            <a:r>
              <a:rPr lang="en-US" sz="2400" b="1" dirty="0" err="1" smtClean="0"/>
              <a:t>Youtube</a:t>
            </a:r>
            <a:r>
              <a:rPr lang="en-US" sz="2400" b="1" dirty="0" smtClean="0"/>
              <a:t> video: Enjoy Eating Saturated Fats: They're Good for You. </a:t>
            </a:r>
          </a:p>
          <a:p>
            <a:r>
              <a:rPr lang="en-US" sz="2400" b="1" dirty="0" smtClean="0"/>
              <a:t>Donald W. Miller, Jr., M.D. </a:t>
            </a:r>
          </a:p>
          <a:p>
            <a:r>
              <a:rPr lang="en-US" sz="2400" b="1" dirty="0" smtClean="0"/>
              <a:t>http://</a:t>
            </a:r>
            <a:r>
              <a:rPr lang="en-US" sz="2400" b="1" dirty="0" err="1" smtClean="0"/>
              <a:t>www.youtube.com/watch?v</a:t>
            </a:r>
            <a:r>
              <a:rPr lang="en-US" sz="2400" b="1" dirty="0" smtClean="0"/>
              <a:t>=vRe9z32NZHY</a:t>
            </a:r>
          </a:p>
          <a:p>
            <a:endParaRPr lang="en-US" sz="2400" dirty="0"/>
          </a:p>
        </p:txBody>
      </p:sp>
      <p:pic>
        <p:nvPicPr>
          <p:cNvPr id="3" name="Picture 2" descr="saturated_fat.png"/>
          <p:cNvPicPr>
            <a:picLocks noChangeAspect="1"/>
          </p:cNvPicPr>
          <p:nvPr/>
        </p:nvPicPr>
        <p:blipFill>
          <a:blip r:embed="rId3"/>
          <a:stretch>
            <a:fillRect/>
          </a:stretch>
        </p:blipFill>
        <p:spPr>
          <a:xfrm>
            <a:off x="-351303" y="-19336"/>
            <a:ext cx="9849983" cy="550813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68993"/>
            <a:ext cx="8229600" cy="1424811"/>
          </a:xfrm>
        </p:spPr>
        <p:txBody>
          <a:bodyPr>
            <a:normAutofit/>
          </a:bodyPr>
          <a:lstStyle/>
          <a:p>
            <a:pPr algn="ctr">
              <a:buNone/>
            </a:pPr>
            <a:r>
              <a:rPr lang="en-US" sz="4000" dirty="0" smtClean="0">
                <a:ln>
                  <a:solidFill>
                    <a:srgbClr val="FF0000"/>
                  </a:solidFill>
                </a:ln>
              </a:rPr>
              <a:t>What’s bad about diets that are enriched in sugar and starch?</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a:buNone/>
            </a:pPr>
            <a:r>
              <a:rPr lang="en-US" i="1" dirty="0" smtClean="0"/>
              <a:t>    For a long time, we had falsely believed that carbohydrate was our best energy source because it neither was greasy nor caused us fat, and that we could not live without it.... Now, we have known that carbohydrate can harm our health and develop diseases such as morbid obesity, diabetes mellitus, cardiovascular diseases, cancer, Alzheimer’s disease, and many more.</a:t>
            </a:r>
          </a:p>
          <a:p>
            <a:pPr>
              <a:buNone/>
            </a:pPr>
            <a:endParaRPr lang="en-US" i="1" dirty="0" smtClean="0"/>
          </a:p>
          <a:p>
            <a:pPr lvl="1"/>
            <a:r>
              <a:rPr lang="en-US" dirty="0" smtClean="0"/>
              <a:t>Robert Su, M.D. Author, Carbohydrates Can Kill </a:t>
            </a:r>
            <a:r>
              <a:rPr lang="en-US" dirty="0" err="1" smtClean="0"/>
              <a:t>www.carbohydratescankill.com</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 Obesity Epidemic</a:t>
            </a:r>
            <a:r>
              <a:rPr lang="en-US" dirty="0" smtClean="0">
                <a:solidFill>
                  <a:srgbClr val="FF0000"/>
                </a:solidFill>
              </a:rPr>
              <a:t>*</a:t>
            </a:r>
            <a:endParaRPr lang="en-US" dirty="0">
              <a:solidFill>
                <a:srgbClr val="FF0000"/>
              </a:solidFill>
            </a:endParaRPr>
          </a:p>
        </p:txBody>
      </p:sp>
      <p:pic>
        <p:nvPicPr>
          <p:cNvPr id="6" name="Content Placeholder 5" descr="Obesity2009A.jpg"/>
          <p:cNvPicPr>
            <a:picLocks noGrp="1" noChangeAspect="1"/>
          </p:cNvPicPr>
          <p:nvPr>
            <p:ph idx="1"/>
          </p:nvPr>
        </p:nvPicPr>
        <p:blipFill>
          <a:blip r:embed="rId2"/>
          <a:srcRect l="-2913" r="-2913"/>
          <a:stretch>
            <a:fillRect/>
          </a:stretch>
        </p:blipFill>
        <p:spPr>
          <a:xfrm>
            <a:off x="3074242" y="1600201"/>
            <a:ext cx="6208671" cy="3414530"/>
          </a:xfrm>
        </p:spPr>
      </p:pic>
      <p:pic>
        <p:nvPicPr>
          <p:cNvPr id="7" name="Picture 6" descr="Obesity_1990__2004.gif"/>
          <p:cNvPicPr>
            <a:picLocks noChangeAspect="1"/>
          </p:cNvPicPr>
          <p:nvPr/>
        </p:nvPicPr>
        <p:blipFill>
          <a:blip r:embed="rId3"/>
          <a:stretch>
            <a:fillRect/>
          </a:stretch>
        </p:blipFill>
        <p:spPr>
          <a:xfrm>
            <a:off x="246014" y="1497608"/>
            <a:ext cx="3223785" cy="4709255"/>
          </a:xfrm>
          <a:prstGeom prst="rect">
            <a:avLst/>
          </a:prstGeom>
        </p:spPr>
      </p:pic>
      <p:sp>
        <p:nvSpPr>
          <p:cNvPr id="8" name="TextBox 7"/>
          <p:cNvSpPr txBox="1"/>
          <p:nvPr/>
        </p:nvSpPr>
        <p:spPr>
          <a:xfrm>
            <a:off x="1337857" y="1352848"/>
            <a:ext cx="997822" cy="400110"/>
          </a:xfrm>
          <a:prstGeom prst="rect">
            <a:avLst/>
          </a:prstGeom>
          <a:noFill/>
        </p:spPr>
        <p:txBody>
          <a:bodyPr wrap="square" rtlCol="0">
            <a:spAutoFit/>
          </a:bodyPr>
          <a:lstStyle/>
          <a:p>
            <a:r>
              <a:rPr lang="en-US" sz="2000" dirty="0" smtClean="0">
                <a:solidFill>
                  <a:srgbClr val="FF0000"/>
                </a:solidFill>
              </a:rPr>
              <a:t>1990</a:t>
            </a:r>
            <a:endParaRPr lang="en-US" sz="2000" dirty="0">
              <a:solidFill>
                <a:srgbClr val="FF0000"/>
              </a:solidFill>
            </a:endParaRPr>
          </a:p>
        </p:txBody>
      </p:sp>
      <p:sp>
        <p:nvSpPr>
          <p:cNvPr id="9" name="TextBox 8"/>
          <p:cNvSpPr txBox="1"/>
          <p:nvPr/>
        </p:nvSpPr>
        <p:spPr>
          <a:xfrm>
            <a:off x="1347715" y="3718935"/>
            <a:ext cx="1143472" cy="400110"/>
          </a:xfrm>
          <a:prstGeom prst="rect">
            <a:avLst/>
          </a:prstGeom>
          <a:noFill/>
        </p:spPr>
        <p:txBody>
          <a:bodyPr wrap="square" rtlCol="0">
            <a:spAutoFit/>
          </a:bodyPr>
          <a:lstStyle/>
          <a:p>
            <a:r>
              <a:rPr lang="en-US" sz="2000" dirty="0" smtClean="0">
                <a:solidFill>
                  <a:srgbClr val="FF0000"/>
                </a:solidFill>
              </a:rPr>
              <a:t>2004</a:t>
            </a:r>
            <a:endParaRPr lang="en-US" sz="2000" dirty="0">
              <a:solidFill>
                <a:srgbClr val="FF0000"/>
              </a:solidFill>
            </a:endParaRPr>
          </a:p>
        </p:txBody>
      </p:sp>
      <p:sp>
        <p:nvSpPr>
          <p:cNvPr id="10" name="TextBox 9"/>
          <p:cNvSpPr txBox="1"/>
          <p:nvPr/>
        </p:nvSpPr>
        <p:spPr>
          <a:xfrm>
            <a:off x="5799332" y="1353999"/>
            <a:ext cx="1055834" cy="523220"/>
          </a:xfrm>
          <a:prstGeom prst="rect">
            <a:avLst/>
          </a:prstGeom>
          <a:noFill/>
        </p:spPr>
        <p:txBody>
          <a:bodyPr wrap="square" rtlCol="0">
            <a:spAutoFit/>
          </a:bodyPr>
          <a:lstStyle/>
          <a:p>
            <a:r>
              <a:rPr lang="en-US" sz="2800" dirty="0" smtClean="0">
                <a:solidFill>
                  <a:srgbClr val="FF0000"/>
                </a:solidFill>
              </a:rPr>
              <a:t>2008</a:t>
            </a:r>
            <a:endParaRPr lang="en-US" sz="2800" dirty="0">
              <a:solidFill>
                <a:srgbClr val="FF0000"/>
              </a:solidFill>
            </a:endParaRPr>
          </a:p>
        </p:txBody>
      </p:sp>
      <p:sp>
        <p:nvSpPr>
          <p:cNvPr id="11" name="TextBox 10"/>
          <p:cNvSpPr txBox="1"/>
          <p:nvPr/>
        </p:nvSpPr>
        <p:spPr>
          <a:xfrm>
            <a:off x="1857243" y="6206863"/>
            <a:ext cx="7266983" cy="461665"/>
          </a:xfrm>
          <a:prstGeom prst="rect">
            <a:avLst/>
          </a:prstGeom>
          <a:noFill/>
        </p:spPr>
        <p:txBody>
          <a:bodyPr wrap="none" rtlCol="0">
            <a:spAutoFit/>
          </a:bodyPr>
          <a:lstStyle/>
          <a:p>
            <a:r>
              <a:rPr lang="en-US" sz="2400" dirty="0" smtClean="0">
                <a:solidFill>
                  <a:srgbClr val="FF0000"/>
                </a:solidFill>
              </a:rPr>
              <a:t>*</a:t>
            </a:r>
            <a:r>
              <a:rPr lang="en-US" sz="2400" dirty="0" smtClean="0"/>
              <a:t> Source: CDC Behavioral Risk Factor Surveillance System</a:t>
            </a:r>
            <a:endParaRPr lang="en-US"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Sugar Levels after a Meal</a:t>
            </a:r>
            <a:endParaRPr lang="en-US" dirty="0"/>
          </a:p>
        </p:txBody>
      </p:sp>
      <p:pic>
        <p:nvPicPr>
          <p:cNvPr id="4" name="Content Placeholder 3" descr="Blood-glucose-levels-chart.jpg"/>
          <p:cNvPicPr>
            <a:picLocks noGrp="1" noChangeAspect="1"/>
          </p:cNvPicPr>
          <p:nvPr>
            <p:ph idx="1"/>
          </p:nvPr>
        </p:nvPicPr>
        <p:blipFill>
          <a:blip r:embed="rId2"/>
          <a:srcRect l="-48871" r="-48871"/>
          <a:stretch>
            <a:fillRect/>
          </a:stretch>
        </p:blipFill>
        <p:spPr/>
      </p:pic>
      <p:grpSp>
        <p:nvGrpSpPr>
          <p:cNvPr id="11" name="Group 10"/>
          <p:cNvGrpSpPr/>
          <p:nvPr/>
        </p:nvGrpSpPr>
        <p:grpSpPr>
          <a:xfrm>
            <a:off x="457200" y="3134314"/>
            <a:ext cx="2947732" cy="607948"/>
            <a:chOff x="457200" y="3134314"/>
            <a:chExt cx="2947732" cy="607948"/>
          </a:xfrm>
        </p:grpSpPr>
        <p:sp>
          <p:nvSpPr>
            <p:cNvPr id="5" name="TextBox 4"/>
            <p:cNvSpPr txBox="1"/>
            <p:nvPr/>
          </p:nvSpPr>
          <p:spPr>
            <a:xfrm>
              <a:off x="457200" y="3134314"/>
              <a:ext cx="2729308" cy="400110"/>
            </a:xfrm>
            <a:prstGeom prst="rect">
              <a:avLst/>
            </a:prstGeom>
            <a:solidFill>
              <a:srgbClr val="FFF9CC"/>
            </a:solidFill>
            <a:effectLst>
              <a:outerShdw blurRad="50800" dist="38100" dir="2700000">
                <a:srgbClr val="000000">
                  <a:alpha val="43000"/>
                </a:srgbClr>
              </a:outerShdw>
            </a:effectLst>
          </p:spPr>
          <p:txBody>
            <a:bodyPr wrap="none" rtlCol="0">
              <a:spAutoFit/>
            </a:bodyPr>
            <a:lstStyle/>
            <a:p>
              <a:r>
                <a:rPr lang="en-US" sz="2000" dirty="0" smtClean="0"/>
                <a:t>Too many carbohydrates</a:t>
              </a:r>
              <a:endParaRPr lang="en-US" sz="2000" dirty="0"/>
            </a:p>
          </p:txBody>
        </p:sp>
        <p:cxnSp>
          <p:nvCxnSpPr>
            <p:cNvPr id="8" name="Straight Arrow Connector 7"/>
            <p:cNvCxnSpPr/>
            <p:nvPr/>
          </p:nvCxnSpPr>
          <p:spPr>
            <a:xfrm>
              <a:off x="1594373" y="3534424"/>
              <a:ext cx="1810559" cy="2078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4663091" y="4363721"/>
            <a:ext cx="1434883" cy="1269939"/>
            <a:chOff x="4663091" y="4363721"/>
            <a:chExt cx="1434883" cy="1269939"/>
          </a:xfrm>
        </p:grpSpPr>
        <p:sp>
          <p:nvSpPr>
            <p:cNvPr id="6" name="TextBox 5"/>
            <p:cNvSpPr txBox="1"/>
            <p:nvPr/>
          </p:nvSpPr>
          <p:spPr>
            <a:xfrm>
              <a:off x="4663091" y="4363721"/>
              <a:ext cx="1434883" cy="400110"/>
            </a:xfrm>
            <a:prstGeom prst="rect">
              <a:avLst/>
            </a:prstGeom>
            <a:solidFill>
              <a:srgbClr val="FFF9CC"/>
            </a:solidFill>
            <a:effectLst>
              <a:outerShdw blurRad="50800" dist="38100" dir="2700000">
                <a:srgbClr val="000000">
                  <a:alpha val="43000"/>
                </a:srgbClr>
              </a:outerShdw>
            </a:effectLst>
          </p:spPr>
          <p:txBody>
            <a:bodyPr wrap="none" rtlCol="0">
              <a:spAutoFit/>
            </a:bodyPr>
            <a:lstStyle/>
            <a:p>
              <a:r>
                <a:rPr lang="en-US" sz="2000" dirty="0" smtClean="0"/>
                <a:t>Too few fats</a:t>
              </a:r>
              <a:endParaRPr lang="en-US" sz="2000" dirty="0"/>
            </a:p>
          </p:txBody>
        </p:sp>
        <p:cxnSp>
          <p:nvCxnSpPr>
            <p:cNvPr id="10" name="Straight Arrow Connector 9"/>
            <p:cNvCxnSpPr>
              <a:stCxn id="6" idx="2"/>
            </p:cNvCxnSpPr>
            <p:nvPr/>
          </p:nvCxnSpPr>
          <p:spPr>
            <a:xfrm rot="5400000">
              <a:off x="4903634" y="5156760"/>
              <a:ext cx="869828" cy="839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900" decel="100000" fill="hold"/>
                                        <p:tgtEl>
                                          <p:spTgt spid="1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702"/>
            <a:ext cx="8229600" cy="1143000"/>
          </a:xfrm>
        </p:spPr>
        <p:txBody>
          <a:bodyPr/>
          <a:lstStyle/>
          <a:p>
            <a:r>
              <a:rPr lang="en-US" dirty="0" smtClean="0"/>
              <a:t>Soft Drink Consumption</a:t>
            </a:r>
            <a:endParaRPr lang="en-US" dirty="0"/>
          </a:p>
        </p:txBody>
      </p:sp>
      <p:pic>
        <p:nvPicPr>
          <p:cNvPr id="5" name="Picture 4" descr="soft_drinks.png"/>
          <p:cNvPicPr>
            <a:picLocks noChangeAspect="1"/>
          </p:cNvPicPr>
          <p:nvPr/>
        </p:nvPicPr>
        <p:blipFill>
          <a:blip r:embed="rId3"/>
          <a:stretch>
            <a:fillRect/>
          </a:stretch>
        </p:blipFill>
        <p:spPr>
          <a:xfrm>
            <a:off x="1397000" y="868070"/>
            <a:ext cx="6350000" cy="4635500"/>
          </a:xfrm>
          <a:prstGeom prst="rect">
            <a:avLst/>
          </a:prstGeom>
        </p:spPr>
      </p:pic>
      <p:sp>
        <p:nvSpPr>
          <p:cNvPr id="3" name="Content Placeholder 2"/>
          <p:cNvSpPr>
            <a:spLocks noGrp="1"/>
          </p:cNvSpPr>
          <p:nvPr>
            <p:ph idx="1"/>
          </p:nvPr>
        </p:nvSpPr>
        <p:spPr>
          <a:xfrm>
            <a:off x="457200" y="1802850"/>
            <a:ext cx="8229600" cy="4525963"/>
          </a:xfrm>
          <a:solidFill>
            <a:schemeClr val="bg1"/>
          </a:solidFill>
        </p:spPr>
        <p:txBody>
          <a:bodyPr>
            <a:normAutofit fontScale="85000" lnSpcReduction="20000"/>
          </a:bodyPr>
          <a:lstStyle/>
          <a:p>
            <a:endParaRPr lang="en-US" dirty="0" smtClean="0"/>
          </a:p>
          <a:p>
            <a:r>
              <a:rPr lang="en-US" dirty="0" smtClean="0"/>
              <a:t>Nurse's Health Study: 90,000 women monitored over 8 years</a:t>
            </a:r>
          </a:p>
          <a:p>
            <a:pPr lvl="1"/>
            <a:r>
              <a:rPr lang="en-US" dirty="0" smtClean="0"/>
              <a:t>Women who reported drinking one soda per day gained on average ten pounds over four years</a:t>
            </a:r>
          </a:p>
          <a:p>
            <a:pPr lvl="1"/>
            <a:r>
              <a:rPr lang="en-US" dirty="0" smtClean="0"/>
              <a:t>Women who drank one or more servings per day of a sugar-sweetened drink were twice as likely to have developed type 2 diabetes compared to those who rarely drank these beverages</a:t>
            </a:r>
          </a:p>
          <a:p>
            <a:r>
              <a:rPr lang="en-US" dirty="0" err="1" smtClean="0"/>
              <a:t>Dhingra</a:t>
            </a:r>
            <a:r>
              <a:rPr lang="en-US" dirty="0" smtClean="0"/>
              <a:t> </a:t>
            </a:r>
            <a:r>
              <a:rPr lang="en-US" i="1" dirty="0" smtClean="0"/>
              <a:t>et al.</a:t>
            </a:r>
            <a:r>
              <a:rPr lang="en-US" dirty="0" smtClean="0"/>
              <a:t>, Circulation (116) 480-488, 2007</a:t>
            </a:r>
          </a:p>
          <a:p>
            <a:pPr lvl="1"/>
            <a:r>
              <a:rPr lang="en-US" dirty="0" smtClean="0"/>
              <a:t>Higher risk of obesity, high blood pressure, and diabetes for middle-aged adults who consumed at least one soft drink per day.</a:t>
            </a:r>
          </a:p>
          <a:p>
            <a:endParaRPr lang="en-US" dirty="0" smtClean="0"/>
          </a:p>
          <a:p>
            <a:endParaRPr lang="en-US" dirty="0"/>
          </a:p>
        </p:txBody>
      </p:sp>
      <p:pic>
        <p:nvPicPr>
          <p:cNvPr id="4" name="Picture 3" descr="mountain_dew.jpg"/>
          <p:cNvPicPr>
            <a:picLocks noChangeAspect="1"/>
          </p:cNvPicPr>
          <p:nvPr/>
        </p:nvPicPr>
        <p:blipFill>
          <a:blip r:embed="rId4"/>
          <a:stretch>
            <a:fillRect/>
          </a:stretch>
        </p:blipFill>
        <p:spPr>
          <a:xfrm>
            <a:off x="154880" y="297220"/>
            <a:ext cx="1079342" cy="18260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Sugar: the Bitter Truth</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Robert </a:t>
            </a:r>
            <a:r>
              <a:rPr lang="en-US" dirty="0" err="1" smtClean="0"/>
              <a:t>Lustig</a:t>
            </a:r>
            <a:r>
              <a:rPr lang="en-US" dirty="0" smtClean="0"/>
              <a:t>, UCSF Professor</a:t>
            </a:r>
          </a:p>
          <a:p>
            <a:r>
              <a:rPr lang="en-US" dirty="0" smtClean="0"/>
              <a:t> &gt;1.7 million uploads</a:t>
            </a:r>
          </a:p>
          <a:p>
            <a:r>
              <a:rPr lang="en-US" dirty="0" smtClean="0"/>
              <a:t>Blames fructose for the obesity epidemic</a:t>
            </a:r>
          </a:p>
          <a:p>
            <a:r>
              <a:rPr lang="en-US" dirty="0" smtClean="0"/>
              <a:t>Discusses how liver converts fructose to fat and releases it as LDL</a:t>
            </a:r>
            <a:endParaRPr lang="en-US" dirty="0"/>
          </a:p>
        </p:txBody>
      </p:sp>
      <p:sp>
        <p:nvSpPr>
          <p:cNvPr id="4" name="TextBox 3"/>
          <p:cNvSpPr txBox="1"/>
          <p:nvPr/>
        </p:nvSpPr>
        <p:spPr>
          <a:xfrm>
            <a:off x="2540199" y="6126163"/>
            <a:ext cx="6621975" cy="461665"/>
          </a:xfrm>
          <a:prstGeom prst="rect">
            <a:avLst/>
          </a:prstGeom>
          <a:noFill/>
        </p:spPr>
        <p:txBody>
          <a:bodyPr wrap="none" rtlCol="0">
            <a:spAutoFit/>
          </a:bodyPr>
          <a:lstStyle/>
          <a:p>
            <a:r>
              <a:rPr lang="en-US" sz="2400" dirty="0" smtClean="0">
                <a:solidFill>
                  <a:srgbClr val="FF0000"/>
                </a:solidFill>
              </a:rPr>
              <a:t>*</a:t>
            </a:r>
            <a:r>
              <a:rPr lang="en-US" sz="2400" dirty="0" smtClean="0"/>
              <a:t> http://</a:t>
            </a:r>
            <a:r>
              <a:rPr lang="en-US" sz="2400" dirty="0" err="1" smtClean="0"/>
              <a:t>www.youtube.com/watch?v</a:t>
            </a:r>
            <a:r>
              <a:rPr lang="en-US" sz="2400" dirty="0" smtClean="0"/>
              <a:t>=dBnniua6-oM</a:t>
            </a:r>
            <a:endParaRPr lang="en-US" sz="2400" dirty="0"/>
          </a:p>
        </p:txBody>
      </p:sp>
      <p:sp>
        <p:nvSpPr>
          <p:cNvPr id="5" name="TextBox 4"/>
          <p:cNvSpPr txBox="1"/>
          <p:nvPr/>
        </p:nvSpPr>
        <p:spPr>
          <a:xfrm>
            <a:off x="241650" y="2362918"/>
            <a:ext cx="8712329" cy="2677656"/>
          </a:xfrm>
          <a:prstGeom prst="rect">
            <a:avLst/>
          </a:prstGeom>
          <a:solidFill>
            <a:srgbClr val="FFF9CC"/>
          </a:solidFill>
          <a:ln>
            <a:solidFill>
              <a:srgbClr val="000000"/>
            </a:solidFill>
          </a:ln>
          <a:effectLst>
            <a:outerShdw blurRad="50800" dist="38100" dir="2700000">
              <a:srgbClr val="000000">
                <a:alpha val="43000"/>
              </a:srgbClr>
            </a:outerShdw>
          </a:effectLst>
        </p:spPr>
        <p:txBody>
          <a:bodyPr wrap="square" rtlCol="0">
            <a:spAutoFit/>
          </a:bodyPr>
          <a:lstStyle/>
          <a:p>
            <a:pPr algn="ctr"/>
            <a:endParaRPr lang="en-US" sz="2800" dirty="0" smtClean="0"/>
          </a:p>
          <a:p>
            <a:pPr algn="ctr"/>
            <a:r>
              <a:rPr lang="en-US" sz="2800" dirty="0" smtClean="0"/>
              <a:t>"You can make dog poop taste good with enough sugar.     In essence, that is what the food industry has done.”</a:t>
            </a:r>
          </a:p>
          <a:p>
            <a:pPr algn="ctr"/>
            <a:endParaRPr lang="en-US" sz="2800" dirty="0" smtClean="0"/>
          </a:p>
          <a:p>
            <a:pPr algn="ctr"/>
            <a:r>
              <a:rPr lang="en-US" sz="2800" dirty="0" smtClean="0"/>
              <a:t>-Robert </a:t>
            </a:r>
            <a:r>
              <a:rPr lang="en-US" sz="2800" dirty="0" err="1" smtClean="0"/>
              <a:t>Lustig</a:t>
            </a:r>
            <a:r>
              <a:rPr lang="en-US" sz="2800" dirty="0" smtClean="0"/>
              <a:t> in interview with New Scientist</a:t>
            </a:r>
          </a:p>
          <a:p>
            <a:pPr algn="ct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Advanced </a:t>
            </a:r>
            <a:r>
              <a:rPr lang="en-US" dirty="0" err="1" smtClean="0"/>
              <a:t>Glycation</a:t>
            </a:r>
            <a:r>
              <a:rPr lang="en-US" dirty="0" smtClean="0"/>
              <a:t> End Products</a:t>
            </a:r>
            <a:br>
              <a:rPr lang="en-US" dirty="0" smtClean="0"/>
            </a:br>
            <a:r>
              <a:rPr lang="en-US" dirty="0" smtClean="0"/>
              <a:t>(</a:t>
            </a:r>
            <a:r>
              <a:rPr lang="en-US" dirty="0" err="1" smtClean="0"/>
              <a:t>AGE’s</a:t>
            </a:r>
            <a:r>
              <a:rPr lang="en-US" dirty="0" smtClean="0"/>
              <a:t>)</a:t>
            </a:r>
            <a:endParaRPr lang="en-US" dirty="0"/>
          </a:p>
        </p:txBody>
      </p:sp>
      <p:sp>
        <p:nvSpPr>
          <p:cNvPr id="3" name="Content Placeholder 2"/>
          <p:cNvSpPr>
            <a:spLocks noGrp="1"/>
          </p:cNvSpPr>
          <p:nvPr>
            <p:ph idx="1"/>
          </p:nvPr>
        </p:nvSpPr>
        <p:spPr/>
        <p:txBody>
          <a:bodyPr>
            <a:normAutofit fontScale="85000" lnSpcReduction="20000"/>
          </a:bodyPr>
          <a:lstStyle/>
          <a:p>
            <a:endParaRPr lang="en-US" dirty="0" smtClean="0"/>
          </a:p>
          <a:p>
            <a:r>
              <a:rPr lang="en-US" dirty="0" smtClean="0"/>
              <a:t>Aptly named, as they accumulate as                              we age and make us age faster</a:t>
            </a:r>
          </a:p>
          <a:p>
            <a:r>
              <a:rPr lang="en-US" dirty="0"/>
              <a:t>G</a:t>
            </a:r>
            <a:r>
              <a:rPr lang="en-US" dirty="0" smtClean="0"/>
              <a:t>enerated by reactions between                                           sugars and proteins, and they're hard to get rid of</a:t>
            </a:r>
          </a:p>
          <a:p>
            <a:r>
              <a:rPr lang="en-US" dirty="0"/>
              <a:t>I</a:t>
            </a:r>
            <a:r>
              <a:rPr lang="en-US" dirty="0" smtClean="0"/>
              <a:t>nterfere with function of affected proteins</a:t>
            </a:r>
          </a:p>
          <a:p>
            <a:r>
              <a:rPr lang="en-US" dirty="0" smtClean="0"/>
              <a:t>Fructose is far more reactive than glucose</a:t>
            </a:r>
          </a:p>
          <a:p>
            <a:r>
              <a:rPr lang="en-US" i="1" dirty="0" err="1" smtClean="0">
                <a:solidFill>
                  <a:srgbClr val="FF0000"/>
                </a:solidFill>
              </a:rPr>
              <a:t>Methylglyoxal</a:t>
            </a:r>
            <a:r>
              <a:rPr lang="en-US" dirty="0" smtClean="0"/>
              <a:t>, generated as a by-product when corn starch is converted to fructose non-</a:t>
            </a:r>
            <a:r>
              <a:rPr lang="en-US" dirty="0" err="1" smtClean="0"/>
              <a:t>enzymatically</a:t>
            </a:r>
            <a:r>
              <a:rPr lang="en-US" dirty="0" smtClean="0"/>
              <a:t>, is the worst  </a:t>
            </a:r>
            <a:r>
              <a:rPr lang="en-US" dirty="0" err="1" smtClean="0"/>
              <a:t>AGE'ing</a:t>
            </a:r>
            <a:r>
              <a:rPr lang="en-US" dirty="0" smtClean="0"/>
              <a:t> agent known</a:t>
            </a:r>
          </a:p>
          <a:p>
            <a:r>
              <a:rPr lang="en-US" dirty="0" smtClean="0"/>
              <a:t>Hemoglobin A1c is an example of an AGE product</a:t>
            </a:r>
          </a:p>
          <a:p>
            <a:endParaRPr lang="en-US" dirty="0" smtClean="0"/>
          </a:p>
          <a:p>
            <a:endParaRPr lang="en-US" dirty="0"/>
          </a:p>
        </p:txBody>
      </p:sp>
      <p:pic>
        <p:nvPicPr>
          <p:cNvPr id="4" name="Picture 3" descr="cokes.jpg"/>
          <p:cNvPicPr>
            <a:picLocks noChangeAspect="1"/>
          </p:cNvPicPr>
          <p:nvPr/>
        </p:nvPicPr>
        <p:blipFill>
          <a:blip r:embed="rId2"/>
          <a:stretch>
            <a:fillRect/>
          </a:stretch>
        </p:blipFill>
        <p:spPr>
          <a:xfrm>
            <a:off x="5980657" y="1040268"/>
            <a:ext cx="2965773" cy="201045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334"/>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1042302" y="989568"/>
            <a:ext cx="5850483" cy="5668666"/>
          </a:xfrm>
        </p:spPr>
        <p:txBody>
          <a:bodyPr>
            <a:noAutofit/>
          </a:bodyPr>
          <a:lstStyle/>
          <a:p>
            <a:pPr>
              <a:spcBef>
                <a:spcPts val="72"/>
              </a:spcBef>
            </a:pPr>
            <a:r>
              <a:rPr lang="en-US" sz="2800" dirty="0" smtClean="0"/>
              <a:t>The Perfect Storm</a:t>
            </a:r>
          </a:p>
          <a:p>
            <a:pPr>
              <a:spcBef>
                <a:spcPts val="72"/>
              </a:spcBef>
            </a:pPr>
            <a:r>
              <a:rPr lang="en-US" sz="2800" dirty="0" smtClean="0"/>
              <a:t>What's bad about diets that are  enriched in sugar and starch?</a:t>
            </a:r>
          </a:p>
          <a:p>
            <a:pPr>
              <a:spcBef>
                <a:spcPts val="72"/>
              </a:spcBef>
            </a:pPr>
            <a:r>
              <a:rPr lang="en-US" sz="2800" dirty="0" smtClean="0"/>
              <a:t>What's good about diets that are enriched in fat and cholesterol?</a:t>
            </a:r>
          </a:p>
          <a:p>
            <a:pPr>
              <a:spcBef>
                <a:spcPts val="72"/>
              </a:spcBef>
            </a:pPr>
            <a:r>
              <a:rPr lang="en-US" sz="2800" dirty="0" err="1" smtClean="0"/>
              <a:t>Choline</a:t>
            </a:r>
            <a:r>
              <a:rPr lang="en-US" sz="2800" dirty="0" smtClean="0"/>
              <a:t>, zinc and </a:t>
            </a:r>
            <a:r>
              <a:rPr lang="en-US" sz="2800" dirty="0" err="1" smtClean="0"/>
              <a:t>folate</a:t>
            </a:r>
            <a:endParaRPr lang="en-US" sz="2800" dirty="0" smtClean="0"/>
          </a:p>
          <a:p>
            <a:pPr>
              <a:spcBef>
                <a:spcPts val="72"/>
              </a:spcBef>
            </a:pPr>
            <a:r>
              <a:rPr lang="en-US" sz="2800" dirty="0" err="1" smtClean="0"/>
              <a:t>Ketogenic</a:t>
            </a:r>
            <a:r>
              <a:rPr lang="en-US" sz="2800" dirty="0" smtClean="0"/>
              <a:t> diet</a:t>
            </a:r>
          </a:p>
          <a:p>
            <a:pPr>
              <a:spcBef>
                <a:spcPts val="72"/>
              </a:spcBef>
            </a:pPr>
            <a:r>
              <a:rPr lang="en-US" sz="2800" dirty="0" smtClean="0"/>
              <a:t>Lactate</a:t>
            </a:r>
          </a:p>
          <a:p>
            <a:pPr>
              <a:spcBef>
                <a:spcPts val="72"/>
              </a:spcBef>
            </a:pPr>
            <a:r>
              <a:rPr lang="en-US" sz="2800" dirty="0" smtClean="0"/>
              <a:t>Sulfur</a:t>
            </a:r>
          </a:p>
          <a:p>
            <a:pPr>
              <a:spcBef>
                <a:spcPts val="72"/>
              </a:spcBef>
            </a:pPr>
            <a:r>
              <a:rPr lang="en-US" sz="2800" dirty="0" smtClean="0"/>
              <a:t>Cholesterol sulfate and endothelial  Nitric Oxide </a:t>
            </a:r>
            <a:r>
              <a:rPr lang="en-US" sz="2800" dirty="0" err="1" smtClean="0"/>
              <a:t>Synthase</a:t>
            </a:r>
            <a:endParaRPr lang="en-US" sz="2800" dirty="0" smtClean="0"/>
          </a:p>
          <a:p>
            <a:pPr>
              <a:spcBef>
                <a:spcPts val="72"/>
              </a:spcBef>
            </a:pPr>
            <a:r>
              <a:rPr lang="en-US" sz="2800" dirty="0" smtClean="0"/>
              <a:t>(Time Permitting) The silver lining in cardiovascular disease</a:t>
            </a:r>
          </a:p>
          <a:p>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Sucrose </a:t>
            </a:r>
            <a:r>
              <a:rPr lang="en-US" dirty="0" err="1" smtClean="0"/>
              <a:t>vs</a:t>
            </a:r>
            <a:r>
              <a:rPr lang="en-US" dirty="0" smtClean="0"/>
              <a:t> HFCS Consumption in U.S.*</a:t>
            </a:r>
            <a:endParaRPr lang="en-US" dirty="0"/>
          </a:p>
        </p:txBody>
      </p:sp>
      <p:pic>
        <p:nvPicPr>
          <p:cNvPr id="4" name="Content Placeholder 3" descr="fructose_sucrose_consumption_US.png"/>
          <p:cNvPicPr>
            <a:picLocks noGrp="1" noChangeAspect="1"/>
          </p:cNvPicPr>
          <p:nvPr>
            <p:ph idx="1"/>
          </p:nvPr>
        </p:nvPicPr>
        <p:blipFill>
          <a:blip r:embed="rId3"/>
          <a:srcRect t="-12482" b="-12482"/>
          <a:stretch>
            <a:fillRect/>
          </a:stretch>
        </p:blipFill>
        <p:spPr>
          <a:xfrm>
            <a:off x="0" y="1054100"/>
            <a:ext cx="8229600" cy="4525963"/>
          </a:xfrm>
        </p:spPr>
      </p:pic>
      <p:sp>
        <p:nvSpPr>
          <p:cNvPr id="5" name="TextBox 4"/>
          <p:cNvSpPr txBox="1"/>
          <p:nvPr/>
        </p:nvSpPr>
        <p:spPr>
          <a:xfrm>
            <a:off x="3354196" y="6180010"/>
            <a:ext cx="5778500" cy="461665"/>
          </a:xfrm>
          <a:prstGeom prst="rect">
            <a:avLst/>
          </a:prstGeom>
          <a:noFill/>
        </p:spPr>
        <p:txBody>
          <a:bodyPr wrap="square" rtlCol="0">
            <a:spAutoFit/>
          </a:bodyPr>
          <a:lstStyle/>
          <a:p>
            <a:r>
              <a:rPr lang="en-US" sz="2400" dirty="0" smtClean="0"/>
              <a:t>* </a:t>
            </a:r>
            <a:r>
              <a:rPr lang="en-US" sz="2400" dirty="0" err="1" smtClean="0"/>
              <a:t>Tappy</a:t>
            </a:r>
            <a:r>
              <a:rPr lang="en-US" sz="2400" dirty="0" smtClean="0"/>
              <a:t> and Le, </a:t>
            </a:r>
            <a:r>
              <a:rPr lang="en-US" sz="2400" dirty="0" err="1" smtClean="0"/>
              <a:t>Physiol</a:t>
            </a:r>
            <a:r>
              <a:rPr lang="en-US" sz="2400" dirty="0" smtClean="0"/>
              <a:t> Rev 90, 23–46, 2010</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2"/>
            <a:ext cx="8229600" cy="1143000"/>
          </a:xfrm>
        </p:spPr>
        <p:txBody>
          <a:bodyPr/>
          <a:lstStyle/>
          <a:p>
            <a:r>
              <a:rPr lang="en-US" dirty="0" smtClean="0"/>
              <a:t>More on </a:t>
            </a:r>
            <a:r>
              <a:rPr lang="en-US" dirty="0" err="1" smtClean="0"/>
              <a:t>AGE’s</a:t>
            </a:r>
            <a:endParaRPr lang="en-US" dirty="0">
              <a:ln>
                <a:solidFill>
                  <a:srgbClr val="FF0000"/>
                </a:solidFill>
              </a:ln>
            </a:endParaRPr>
          </a:p>
        </p:txBody>
      </p:sp>
      <p:sp>
        <p:nvSpPr>
          <p:cNvPr id="3" name="Content Placeholder 2"/>
          <p:cNvSpPr>
            <a:spLocks noGrp="1"/>
          </p:cNvSpPr>
          <p:nvPr>
            <p:ph idx="1"/>
          </p:nvPr>
        </p:nvSpPr>
        <p:spPr>
          <a:xfrm>
            <a:off x="1159817" y="5555611"/>
            <a:ext cx="8229600" cy="966695"/>
          </a:xfrm>
        </p:spPr>
        <p:txBody>
          <a:bodyPr>
            <a:normAutofit/>
          </a:bodyPr>
          <a:lstStyle/>
          <a:p>
            <a:pPr>
              <a:buNone/>
            </a:pPr>
            <a:r>
              <a:rPr lang="en-US" b="1" dirty="0" smtClean="0"/>
              <a:t>	</a:t>
            </a:r>
            <a:r>
              <a:rPr lang="en-US" b="1" dirty="0" smtClean="0">
                <a:ln>
                  <a:solidFill>
                    <a:srgbClr val="FF0000"/>
                  </a:solidFill>
                </a:ln>
              </a:rPr>
              <a:t>*</a:t>
            </a:r>
            <a:r>
              <a:rPr lang="en-US" b="1" dirty="0" smtClean="0"/>
              <a:t> </a:t>
            </a:r>
            <a:r>
              <a:rPr lang="en-US" sz="2000" dirty="0" err="1" smtClean="0"/>
              <a:t>Krajcovicova-kudlackova</a:t>
            </a:r>
            <a:r>
              <a:rPr lang="en-US" sz="2000" dirty="0" smtClean="0"/>
              <a:t> et al. </a:t>
            </a:r>
            <a:r>
              <a:rPr lang="en-US" sz="2000" b="1" dirty="0" smtClean="0"/>
              <a:t>“</a:t>
            </a:r>
            <a:r>
              <a:rPr lang="en-US" sz="2000" dirty="0"/>
              <a:t>Advanced </a:t>
            </a:r>
            <a:r>
              <a:rPr lang="en-US" sz="2000" dirty="0" err="1"/>
              <a:t>Glycation</a:t>
            </a:r>
            <a:r>
              <a:rPr lang="en-US" sz="2000" dirty="0"/>
              <a:t> End Products and </a:t>
            </a:r>
            <a:r>
              <a:rPr lang="en-US" sz="2000" dirty="0" smtClean="0"/>
              <a:t>Nutrition”,</a:t>
            </a:r>
            <a:r>
              <a:rPr lang="en-US" sz="2000" dirty="0"/>
              <a:t> Physiol. Res. 51: 313-316, </a:t>
            </a:r>
            <a:r>
              <a:rPr lang="en-US" sz="2000" dirty="0" smtClean="0"/>
              <a:t>2002</a:t>
            </a:r>
          </a:p>
        </p:txBody>
      </p:sp>
      <p:sp>
        <p:nvSpPr>
          <p:cNvPr id="4" name="Content Placeholder 2"/>
          <p:cNvSpPr txBox="1">
            <a:spLocks/>
          </p:cNvSpPr>
          <p:nvPr/>
        </p:nvSpPr>
        <p:spPr>
          <a:xfrm>
            <a:off x="457200" y="1029648"/>
            <a:ext cx="8686800" cy="452596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Result of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Maillard</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reaction, mainly involving lysine</a:t>
            </a:r>
            <a:r>
              <a:rPr lang="en-US" sz="2800" dirty="0" err="1"/>
              <a:t>s</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in proteins</a:t>
            </a:r>
          </a:p>
          <a:p>
            <a:pPr marL="342900" lvl="0" indent="-342900">
              <a:spcBef>
                <a:spcPct val="20000"/>
              </a:spcBef>
              <a:buFont typeface="Arial"/>
              <a:buChar cha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Vegetarians </a:t>
            </a:r>
            <a:r>
              <a:rPr lang="en-US" sz="2800" dirty="0" smtClean="0"/>
              <a:t>have much higher risk</a:t>
            </a:r>
          </a:p>
          <a:p>
            <a:pPr marL="800100" lvl="1" indent="-342900">
              <a:spcBef>
                <a:spcPct val="20000"/>
              </a:spcBef>
              <a:buFont typeface="Arial"/>
              <a:buChar char="•"/>
            </a:pPr>
            <a:r>
              <a:rPr lang="en-US" sz="2400" dirty="0" smtClean="0"/>
              <a:t>Attributable in part to excess fructose consumption  and inadequate dietary lysine</a:t>
            </a:r>
            <a:r>
              <a:rPr lang="en-US" sz="2400" dirty="0" smtClean="0">
                <a:ln>
                  <a:solidFill>
                    <a:srgbClr val="FF0000"/>
                  </a:solidFill>
                </a:ln>
              </a:rPr>
              <a:t>*</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a:buChar char="•"/>
            </a:pPr>
            <a:r>
              <a:rPr lang="en-US" sz="2800" dirty="0" smtClean="0"/>
              <a:t>The enzyme </a:t>
            </a:r>
            <a:r>
              <a:rPr lang="en-US" sz="2800" dirty="0" err="1" smtClean="0"/>
              <a:t>g</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lyoxalase</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converts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methylglyoxal</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back to a non-toxic molecule </a:t>
            </a:r>
            <a:r>
              <a:rPr lang="en-US" sz="2800" dirty="0" smtClean="0">
                <a:ln>
                  <a:solidFill>
                    <a:srgbClr val="FF0000"/>
                  </a:solidFill>
                </a:ln>
              </a:rPr>
              <a:t>**</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800100" lvl="1" indent="-342900">
              <a:spcBef>
                <a:spcPct val="20000"/>
              </a:spcBef>
              <a:buFont typeface="Arial"/>
              <a:buChar char="•"/>
            </a:pPr>
            <a:r>
              <a:rPr lang="en-US" sz="2400" dirty="0" smtClean="0"/>
              <a:t>Depends on glutathione (</a:t>
            </a:r>
            <a:r>
              <a:rPr lang="en-US" sz="2400" dirty="0" smtClean="0">
                <a:solidFill>
                  <a:srgbClr val="FF0000"/>
                </a:solidFill>
              </a:rPr>
              <a:t>sulfur</a:t>
            </a:r>
            <a:r>
              <a:rPr lang="en-US" sz="2400" dirty="0" smtClean="0"/>
              <a:t>) and on </a:t>
            </a:r>
            <a:r>
              <a:rPr lang="en-US" sz="2400" dirty="0" smtClean="0">
                <a:solidFill>
                  <a:srgbClr val="FF0000"/>
                </a:solidFill>
              </a:rPr>
              <a:t>zinc </a:t>
            </a:r>
          </a:p>
          <a:p>
            <a:pPr marL="800100" lvl="1" indent="-342900">
              <a:spcBef>
                <a:spcPct val="20000"/>
              </a:spcBef>
              <a:buFont typeface="Arial"/>
              <a:buChar char="•"/>
            </a:pPr>
            <a:r>
              <a:rPr lang="en-US" sz="2400" dirty="0" smtClean="0"/>
              <a:t>These both depend on adequate dietary intake of foods containing cholesterol</a:t>
            </a:r>
          </a:p>
        </p:txBody>
      </p:sp>
      <p:sp>
        <p:nvSpPr>
          <p:cNvPr id="5" name="Content Placeholder 2"/>
          <p:cNvSpPr txBox="1">
            <a:spLocks/>
          </p:cNvSpPr>
          <p:nvPr/>
        </p:nvSpPr>
        <p:spPr>
          <a:xfrm>
            <a:off x="1090056" y="6274773"/>
            <a:ext cx="8229600" cy="966695"/>
          </a:xfrm>
          <a:prstGeom prst="rect">
            <a:avLst/>
          </a:prstGeom>
        </p:spPr>
        <p:txBody>
          <a:bodyPr vert="horz" lIns="91440" tIns="45720" rIns="91440" bIns="45720" rtlCol="0">
            <a:normAutofit/>
          </a:bodyPr>
          <a:lstStyle/>
          <a:p>
            <a:pPr marL="342900" indent="-342900">
              <a:spcBef>
                <a:spcPct val="20000"/>
              </a:spcBef>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	</a:t>
            </a:r>
            <a:r>
              <a:rPr lang="en-US" sz="2800" b="1" dirty="0" smtClean="0">
                <a:ln>
                  <a:solidFill>
                    <a:srgbClr val="FF0000"/>
                  </a:solidFill>
                </a:ln>
              </a:rPr>
              <a:t>**</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 </a:t>
            </a:r>
            <a:r>
              <a:rPr lang="en-US" sz="2000" dirty="0" smtClean="0"/>
              <a:t>Creighton and Hamilton, Arch </a:t>
            </a:r>
            <a:r>
              <a:rPr lang="en-US" sz="2000" dirty="0" err="1" smtClean="0"/>
              <a:t>Biochem</a:t>
            </a:r>
            <a:r>
              <a:rPr lang="en-US" sz="2000" dirty="0" smtClean="0"/>
              <a:t> </a:t>
            </a:r>
            <a:r>
              <a:rPr lang="en-US" sz="2000" dirty="0" err="1" smtClean="0"/>
              <a:t>Biophys</a:t>
            </a:r>
            <a:r>
              <a:rPr lang="en-US" sz="2000" dirty="0" smtClean="0"/>
              <a:t>. 387(1), 1-10, 2001</a:t>
            </a:r>
            <a:r>
              <a:rPr lang="en-US" sz="2800" dirty="0"/>
              <a:t>.</a:t>
            </a:r>
            <a:endParaRPr lang="en-US" sz="2800" dirty="0" smtClean="0"/>
          </a:p>
          <a:p>
            <a:pPr marL="342900" lvl="0" indent="-342900">
              <a:spcBef>
                <a:spcPct val="20000"/>
              </a:spcBef>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bldLvl="2"/>
      <p:bldP spid="5"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Articles on Fructose and Health</a:t>
            </a:r>
            <a:endParaRPr lang="en-US" dirty="0"/>
          </a:p>
        </p:txBody>
      </p:sp>
      <p:sp>
        <p:nvSpPr>
          <p:cNvPr id="3" name="Content Placeholder 2"/>
          <p:cNvSpPr>
            <a:spLocks noGrp="1"/>
          </p:cNvSpPr>
          <p:nvPr>
            <p:ph idx="1"/>
          </p:nvPr>
        </p:nvSpPr>
        <p:spPr>
          <a:xfrm>
            <a:off x="457199" y="1812584"/>
            <a:ext cx="8487503" cy="4525963"/>
          </a:xfrm>
        </p:spPr>
        <p:txBody>
          <a:bodyPr>
            <a:noAutofit/>
          </a:bodyPr>
          <a:lstStyle/>
          <a:p>
            <a:endParaRPr lang="en-US" sz="2800" dirty="0" smtClean="0"/>
          </a:p>
          <a:p>
            <a:pPr>
              <a:buNone/>
            </a:pPr>
            <a:r>
              <a:rPr lang="en-US" sz="2800" dirty="0" smtClean="0"/>
              <a:t>  “Is the metabolic syndrome caused by a high fructose, and relatively low fat, low cholesterol diet?'’                                 S. Seneff, G. Wainwright, and L. </a:t>
            </a:r>
            <a:r>
              <a:rPr lang="en-US" sz="2800" dirty="0" err="1" smtClean="0"/>
              <a:t>Mascitelli</a:t>
            </a:r>
            <a:r>
              <a:rPr lang="en-US" sz="2800" dirty="0" smtClean="0"/>
              <a:t>,                             Archives of Medical Science, 7(1) 8-20, 2011</a:t>
            </a:r>
          </a:p>
          <a:p>
            <a:endParaRPr lang="en-US" sz="2800" dirty="0" smtClean="0"/>
          </a:p>
          <a:p>
            <a:pPr>
              <a:buNone/>
            </a:pPr>
            <a:r>
              <a:rPr lang="en-US" sz="2800" dirty="0" smtClean="0"/>
              <a:t>  “</a:t>
            </a:r>
            <a:r>
              <a:rPr lang="en-US" sz="2800" dirty="0" smtClean="0"/>
              <a:t>Nutrition and Alzheimer's Disease:                              </a:t>
            </a:r>
            <a:r>
              <a:rPr lang="en-US" sz="2800" dirty="0" smtClean="0"/>
              <a:t> </a:t>
            </a:r>
            <a:r>
              <a:rPr lang="en-US" sz="2800" dirty="0" smtClean="0"/>
              <a:t>  </a:t>
            </a:r>
            <a:r>
              <a:rPr lang="en-US" sz="2800" dirty="0" smtClean="0"/>
              <a:t>the </a:t>
            </a:r>
            <a:r>
              <a:rPr lang="en-US" sz="2800" dirty="0" smtClean="0"/>
              <a:t>Detrimental Role of a High Carbohydrate Diet,''                                    S. Seneff, G. Wainwright, and L. </a:t>
            </a:r>
            <a:r>
              <a:rPr lang="en-US" sz="2800" dirty="0" err="1" smtClean="0"/>
              <a:t>Mascitelli</a:t>
            </a:r>
            <a:r>
              <a:rPr lang="en-US" sz="2800" dirty="0" smtClean="0"/>
              <a:t>,         European Journal of Internal Medicine, 2011. </a:t>
            </a:r>
          </a:p>
          <a:p>
            <a:pPr>
              <a:buNone/>
            </a:pPr>
            <a:endParaRPr lang="en-US" sz="2800" dirty="0"/>
          </a:p>
        </p:txBody>
      </p:sp>
      <p:sp>
        <p:nvSpPr>
          <p:cNvPr id="4" name="TextBox 3"/>
          <p:cNvSpPr txBox="1"/>
          <p:nvPr/>
        </p:nvSpPr>
        <p:spPr>
          <a:xfrm>
            <a:off x="2057989" y="1347853"/>
            <a:ext cx="4849725" cy="954107"/>
          </a:xfrm>
          <a:prstGeom prst="rect">
            <a:avLst/>
          </a:prstGeom>
          <a:solidFill>
            <a:srgbClr val="FCF9D6"/>
          </a:solidFill>
          <a:effectLst>
            <a:outerShdw blurRad="50800" dist="38100" dir="2700000">
              <a:srgbClr val="000000">
                <a:alpha val="43000"/>
              </a:srgbClr>
            </a:outerShdw>
          </a:effectLst>
        </p:spPr>
        <p:txBody>
          <a:bodyPr wrap="square" rtlCol="0">
            <a:spAutoFit/>
          </a:bodyPr>
          <a:lstStyle/>
          <a:p>
            <a:pPr algn="ctr"/>
            <a:r>
              <a:rPr lang="en-US" sz="2800" dirty="0" smtClean="0">
                <a:solidFill>
                  <a:srgbClr val="000000"/>
                </a:solidFill>
              </a:rPr>
              <a:t>These topics were covered in my talks last year at WAPF</a:t>
            </a:r>
            <a:endParaRPr lang="en-US" sz="28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“Wheat Belly: </a:t>
            </a:r>
            <a:br>
              <a:rPr lang="en-US" dirty="0" smtClean="0"/>
            </a:br>
            <a:r>
              <a:rPr lang="en-US" dirty="0" smtClean="0"/>
              <a:t>Lose the Wheat, Lose  the Weight”</a:t>
            </a:r>
            <a:r>
              <a:rPr lang="en-US" dirty="0" smtClean="0">
                <a:ln>
                  <a:solidFill>
                    <a:srgbClr val="FF0000"/>
                  </a:solidFill>
                </a:ln>
              </a:rPr>
              <a:t>*</a:t>
            </a:r>
            <a:endParaRPr lang="en-US" dirty="0">
              <a:ln>
                <a:solidFill>
                  <a:srgbClr val="FF0000"/>
                </a:solidFill>
              </a:ln>
            </a:endParaRPr>
          </a:p>
        </p:txBody>
      </p:sp>
      <p:sp>
        <p:nvSpPr>
          <p:cNvPr id="3" name="Content Placeholder 2"/>
          <p:cNvSpPr>
            <a:spLocks noGrp="1"/>
          </p:cNvSpPr>
          <p:nvPr>
            <p:ph idx="1"/>
          </p:nvPr>
        </p:nvSpPr>
        <p:spPr/>
        <p:txBody>
          <a:bodyPr>
            <a:normAutofit lnSpcReduction="10000"/>
          </a:bodyPr>
          <a:lstStyle/>
          <a:p>
            <a:r>
              <a:rPr lang="en-US" dirty="0" smtClean="0"/>
              <a:t>Wheat has a high </a:t>
            </a:r>
            <a:r>
              <a:rPr lang="en-US" dirty="0" err="1" smtClean="0"/>
              <a:t>glycemic</a:t>
            </a:r>
            <a:r>
              <a:rPr lang="en-US" dirty="0" smtClean="0"/>
              <a:t> index (even whole wheat)</a:t>
            </a:r>
          </a:p>
          <a:p>
            <a:r>
              <a:rPr lang="en-US" dirty="0" err="1" smtClean="0"/>
              <a:t>Phytate</a:t>
            </a:r>
            <a:r>
              <a:rPr lang="en-US" dirty="0" smtClean="0"/>
              <a:t> in wheat </a:t>
            </a:r>
            <a:r>
              <a:rPr lang="en-US" dirty="0" err="1" smtClean="0"/>
              <a:t>chelates</a:t>
            </a:r>
            <a:r>
              <a:rPr lang="en-US" dirty="0" smtClean="0"/>
              <a:t> iron and zinc</a:t>
            </a:r>
          </a:p>
          <a:p>
            <a:r>
              <a:rPr lang="en-US" dirty="0" err="1" smtClean="0"/>
              <a:t>Gliadin</a:t>
            </a:r>
            <a:r>
              <a:rPr lang="en-US" dirty="0" smtClean="0"/>
              <a:t> (peptide in wheat) causes psychological and neurological damage</a:t>
            </a:r>
          </a:p>
          <a:p>
            <a:r>
              <a:rPr lang="en-US" dirty="0" smtClean="0"/>
              <a:t>Incidence of celiac disease (wheat allergy) has quadrupled over the last 50 years</a:t>
            </a:r>
          </a:p>
          <a:p>
            <a:r>
              <a:rPr lang="en-US" dirty="0" smtClean="0"/>
              <a:t>Author proposes obesity epidemic due to excess dietary wheat</a:t>
            </a:r>
          </a:p>
          <a:p>
            <a:endParaRPr lang="en-US" dirty="0"/>
          </a:p>
        </p:txBody>
      </p:sp>
      <p:sp>
        <p:nvSpPr>
          <p:cNvPr id="4" name="TextBox 3"/>
          <p:cNvSpPr txBox="1"/>
          <p:nvPr/>
        </p:nvSpPr>
        <p:spPr>
          <a:xfrm>
            <a:off x="2936051" y="6364769"/>
            <a:ext cx="6207949" cy="461665"/>
          </a:xfrm>
          <a:prstGeom prst="rect">
            <a:avLst/>
          </a:prstGeom>
          <a:noFill/>
        </p:spPr>
        <p:txBody>
          <a:bodyPr wrap="none" rtlCol="0">
            <a:spAutoFit/>
          </a:bodyPr>
          <a:lstStyle/>
          <a:p>
            <a:r>
              <a:rPr lang="en-US" sz="2400" dirty="0" smtClean="0">
                <a:ln>
                  <a:solidFill>
                    <a:srgbClr val="FF0000"/>
                  </a:solidFill>
                </a:ln>
              </a:rPr>
              <a:t>*</a:t>
            </a:r>
            <a:r>
              <a:rPr lang="en-US" sz="2400" dirty="0" smtClean="0"/>
              <a:t> By William Davis, M.D., published August 2011</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noChangeAspect="1"/>
          </p:cNvSpPr>
          <p:nvPr>
            <p:ph type="title"/>
          </p:nvPr>
        </p:nvSpPr>
        <p:spPr/>
        <p:txBody>
          <a:bodyPr/>
          <a:lstStyle/>
          <a:p>
            <a:r>
              <a:rPr lang="en-US" dirty="0" smtClean="0"/>
              <a:t>Schizophrenia and Gluten</a:t>
            </a:r>
            <a:r>
              <a:rPr lang="en-US" dirty="0" smtClean="0">
                <a:ln>
                  <a:solidFill>
                    <a:srgbClr val="FF0000"/>
                  </a:solidFill>
                </a:ln>
              </a:rPr>
              <a:t>*</a:t>
            </a:r>
            <a:endParaRPr lang="en-US" dirty="0">
              <a:ln>
                <a:solidFill>
                  <a:srgbClr val="FF0000"/>
                </a:solidFill>
              </a:ln>
            </a:endParaRPr>
          </a:p>
        </p:txBody>
      </p:sp>
      <p:sp>
        <p:nvSpPr>
          <p:cNvPr id="3" name="Content Placeholder 2"/>
          <p:cNvSpPr>
            <a:spLocks noGrp="1"/>
          </p:cNvSpPr>
          <p:nvPr>
            <p:ph idx="1"/>
          </p:nvPr>
        </p:nvSpPr>
        <p:spPr>
          <a:xfrm>
            <a:off x="457199" y="1462140"/>
            <a:ext cx="8419331" cy="4525963"/>
          </a:xfrm>
        </p:spPr>
        <p:txBody>
          <a:bodyPr>
            <a:normAutofit fontScale="92500" lnSpcReduction="10000"/>
          </a:bodyPr>
          <a:lstStyle/>
          <a:p>
            <a:pPr>
              <a:buNone/>
            </a:pPr>
            <a:r>
              <a:rPr lang="en-US" dirty="0" smtClean="0"/>
              <a:t>Observation:</a:t>
            </a:r>
          </a:p>
          <a:p>
            <a:r>
              <a:rPr lang="en-US" dirty="0" smtClean="0"/>
              <a:t>Schizophrenia is rare in populations where grains are avoided</a:t>
            </a:r>
          </a:p>
          <a:p>
            <a:pPr>
              <a:buNone/>
            </a:pPr>
            <a:r>
              <a:rPr lang="en-US" dirty="0" smtClean="0"/>
              <a:t>Case study:</a:t>
            </a:r>
            <a:r>
              <a:rPr lang="en-US" dirty="0" smtClean="0">
                <a:solidFill>
                  <a:srgbClr val="FF0000"/>
                </a:solidFill>
              </a:rPr>
              <a:t>*</a:t>
            </a:r>
          </a:p>
          <a:p>
            <a:r>
              <a:rPr lang="en-US" dirty="0" smtClean="0"/>
              <a:t>Woman, currently 70 years old</a:t>
            </a:r>
          </a:p>
          <a:p>
            <a:r>
              <a:rPr lang="en-US" dirty="0" smtClean="0"/>
              <a:t>Schizophrenic since age of 17.</a:t>
            </a:r>
          </a:p>
          <a:p>
            <a:r>
              <a:rPr lang="en-US" dirty="0" smtClean="0"/>
              <a:t>Treatment program: low-</a:t>
            </a:r>
            <a:r>
              <a:rPr lang="en-US" dirty="0" err="1" smtClean="0"/>
              <a:t>carb</a:t>
            </a:r>
            <a:r>
              <a:rPr lang="en-US" dirty="0" smtClean="0"/>
              <a:t>, gluten-free diet (</a:t>
            </a:r>
            <a:r>
              <a:rPr lang="en-US" dirty="0" err="1" smtClean="0"/>
              <a:t>ketogenic</a:t>
            </a:r>
            <a:r>
              <a:rPr lang="en-US" dirty="0" smtClean="0"/>
              <a:t>)</a:t>
            </a:r>
          </a:p>
          <a:p>
            <a:pPr lvl="1"/>
            <a:r>
              <a:rPr lang="en-US" dirty="0" smtClean="0"/>
              <a:t> Auditory and visual hallucinations quickly disappeared </a:t>
            </a:r>
          </a:p>
          <a:p>
            <a:endParaRPr lang="en-US" dirty="0"/>
          </a:p>
        </p:txBody>
      </p:sp>
      <p:sp>
        <p:nvSpPr>
          <p:cNvPr id="4" name="TextBox 3"/>
          <p:cNvSpPr txBox="1"/>
          <p:nvPr/>
        </p:nvSpPr>
        <p:spPr>
          <a:xfrm>
            <a:off x="2236394" y="6378220"/>
            <a:ext cx="7035400" cy="461665"/>
          </a:xfrm>
          <a:prstGeom prst="rect">
            <a:avLst/>
          </a:prstGeom>
          <a:noFill/>
        </p:spPr>
        <p:txBody>
          <a:bodyPr wrap="none" rtlCol="0">
            <a:spAutoFit/>
          </a:bodyPr>
          <a:lstStyle/>
          <a:p>
            <a:r>
              <a:rPr lang="en-US" sz="2400" dirty="0" smtClean="0">
                <a:ln>
                  <a:solidFill>
                    <a:srgbClr val="FF0000"/>
                  </a:solidFill>
                </a:ln>
              </a:rPr>
              <a:t>*</a:t>
            </a:r>
            <a:r>
              <a:rPr lang="en-US" sz="2400" dirty="0" smtClean="0"/>
              <a:t> Kraft and </a:t>
            </a:r>
            <a:r>
              <a:rPr lang="en-US" sz="2400" dirty="0" err="1" smtClean="0"/>
              <a:t>Westman</a:t>
            </a:r>
            <a:r>
              <a:rPr lang="en-US" sz="2400" dirty="0" smtClean="0"/>
              <a:t>, Nutrition and Metabolism, 2009.</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Dieting and Serum Cholesterol</a:t>
            </a:r>
            <a:r>
              <a:rPr lang="en-US" dirty="0" smtClean="0">
                <a:ln>
                  <a:solidFill>
                    <a:srgbClr val="FF0000"/>
                  </a:solidFill>
                </a:ln>
              </a:rPr>
              <a:t>*</a:t>
            </a:r>
            <a:endParaRPr lang="en-US" dirty="0">
              <a:ln>
                <a:solidFill>
                  <a:srgbClr val="FF0000"/>
                </a:solidFill>
              </a:ln>
            </a:endParaRPr>
          </a:p>
        </p:txBody>
      </p:sp>
      <p:sp>
        <p:nvSpPr>
          <p:cNvPr id="3" name="Content Placeholder 2"/>
          <p:cNvSpPr>
            <a:spLocks noGrp="1"/>
          </p:cNvSpPr>
          <p:nvPr>
            <p:ph idx="1"/>
          </p:nvPr>
        </p:nvSpPr>
        <p:spPr/>
        <p:txBody>
          <a:bodyPr>
            <a:normAutofit fontScale="77500" lnSpcReduction="20000"/>
          </a:bodyPr>
          <a:lstStyle/>
          <a:p>
            <a:r>
              <a:rPr lang="en-US" dirty="0" smtClean="0"/>
              <a:t>High </a:t>
            </a:r>
            <a:r>
              <a:rPr lang="en-US" dirty="0" err="1" smtClean="0"/>
              <a:t>carb</a:t>
            </a:r>
            <a:r>
              <a:rPr lang="en-US" dirty="0" smtClean="0"/>
              <a:t> diet:</a:t>
            </a:r>
          </a:p>
          <a:p>
            <a:pPr lvl="1"/>
            <a:r>
              <a:rPr lang="en-US" dirty="0" smtClean="0"/>
              <a:t>Dieters lose weight only by starving                                  themselves</a:t>
            </a:r>
          </a:p>
          <a:p>
            <a:pPr lvl="1"/>
            <a:r>
              <a:rPr lang="en-US" dirty="0" smtClean="0"/>
              <a:t>Only show improvements in serum                                                         LDL/HDL if weight is lost (burn body fat)</a:t>
            </a:r>
          </a:p>
          <a:p>
            <a:r>
              <a:rPr lang="en-US" dirty="0" smtClean="0"/>
              <a:t>High protein diet:</a:t>
            </a:r>
          </a:p>
          <a:p>
            <a:pPr lvl="1"/>
            <a:r>
              <a:rPr lang="en-US" dirty="0" smtClean="0"/>
              <a:t>Dieters get to where they can’t stand                                                 to face another lean pork chop</a:t>
            </a:r>
          </a:p>
          <a:p>
            <a:pPr lvl="1"/>
            <a:r>
              <a:rPr lang="en-US" dirty="0" smtClean="0"/>
              <a:t>Lose weight because food is repulsive</a:t>
            </a:r>
          </a:p>
          <a:p>
            <a:r>
              <a:rPr lang="en-US" dirty="0" smtClean="0"/>
              <a:t>High fat diet:</a:t>
            </a:r>
          </a:p>
          <a:p>
            <a:pPr lvl="1"/>
            <a:r>
              <a:rPr lang="en-US" dirty="0" smtClean="0"/>
              <a:t>Dieters can lose weight without feeling hungry all the time</a:t>
            </a:r>
          </a:p>
          <a:p>
            <a:pPr lvl="1"/>
            <a:r>
              <a:rPr lang="en-US" dirty="0" smtClean="0"/>
              <a:t>Even those who don’t lose any weight improve their serum LDL/HDL levels</a:t>
            </a:r>
            <a:r>
              <a:rPr lang="en-US" dirty="0" smtClean="0">
                <a:ln>
                  <a:solidFill>
                    <a:srgbClr val="FF0000"/>
                  </a:solidFill>
                </a:ln>
              </a:rPr>
              <a:t>**</a:t>
            </a:r>
            <a:endParaRPr lang="en-US" dirty="0">
              <a:ln>
                <a:solidFill>
                  <a:srgbClr val="FF0000"/>
                </a:solidFill>
              </a:ln>
            </a:endParaRPr>
          </a:p>
        </p:txBody>
      </p:sp>
      <p:sp>
        <p:nvSpPr>
          <p:cNvPr id="4" name="TextBox 3"/>
          <p:cNvSpPr txBox="1"/>
          <p:nvPr/>
        </p:nvSpPr>
        <p:spPr>
          <a:xfrm>
            <a:off x="3098753" y="5894461"/>
            <a:ext cx="4775140" cy="400110"/>
          </a:xfrm>
          <a:prstGeom prst="rect">
            <a:avLst/>
          </a:prstGeom>
          <a:noFill/>
        </p:spPr>
        <p:txBody>
          <a:bodyPr wrap="none" rtlCol="0">
            <a:spAutoFit/>
          </a:bodyPr>
          <a:lstStyle/>
          <a:p>
            <a:r>
              <a:rPr lang="en-US" sz="2000" dirty="0" smtClean="0">
                <a:ln>
                  <a:solidFill>
                    <a:srgbClr val="FF0000"/>
                  </a:solidFill>
                </a:ln>
              </a:rPr>
              <a:t>*</a:t>
            </a:r>
            <a:r>
              <a:rPr lang="en-US" sz="2000" dirty="0" smtClean="0"/>
              <a:t> Gary </a:t>
            </a:r>
            <a:r>
              <a:rPr lang="en-US" sz="2000" dirty="0" err="1" smtClean="0"/>
              <a:t>Taubes</a:t>
            </a:r>
            <a:r>
              <a:rPr lang="en-US" sz="2000" dirty="0" smtClean="0"/>
              <a:t>, “Good Calories Bad Calories”</a:t>
            </a:r>
          </a:p>
        </p:txBody>
      </p:sp>
      <p:pic>
        <p:nvPicPr>
          <p:cNvPr id="5" name="Picture 4" descr="good_bad_calories.jpg"/>
          <p:cNvPicPr>
            <a:picLocks noChangeAspect="1"/>
          </p:cNvPicPr>
          <p:nvPr/>
        </p:nvPicPr>
        <p:blipFill>
          <a:blip r:embed="rId3"/>
          <a:stretch>
            <a:fillRect/>
          </a:stretch>
        </p:blipFill>
        <p:spPr>
          <a:xfrm>
            <a:off x="6062134" y="1349906"/>
            <a:ext cx="2336800" cy="3467100"/>
          </a:xfrm>
          <a:prstGeom prst="rect">
            <a:avLst/>
          </a:prstGeom>
        </p:spPr>
      </p:pic>
      <p:sp>
        <p:nvSpPr>
          <p:cNvPr id="7" name="TextBox 6"/>
          <p:cNvSpPr txBox="1"/>
          <p:nvPr/>
        </p:nvSpPr>
        <p:spPr>
          <a:xfrm>
            <a:off x="3064890" y="6319444"/>
            <a:ext cx="5977768" cy="400110"/>
          </a:xfrm>
          <a:prstGeom prst="rect">
            <a:avLst/>
          </a:prstGeom>
          <a:noFill/>
        </p:spPr>
        <p:txBody>
          <a:bodyPr wrap="none" rtlCol="0">
            <a:spAutoFit/>
          </a:bodyPr>
          <a:lstStyle/>
          <a:p>
            <a:r>
              <a:rPr lang="en-US" sz="2000" dirty="0" smtClean="0">
                <a:ln>
                  <a:solidFill>
                    <a:srgbClr val="FF0000"/>
                  </a:solidFill>
                </a:ln>
              </a:rPr>
              <a:t>**  </a:t>
            </a:r>
            <a:r>
              <a:rPr lang="en-US" sz="2000" dirty="0" err="1" smtClean="0"/>
              <a:t>Feinman</a:t>
            </a:r>
            <a:r>
              <a:rPr lang="en-US" sz="2000" dirty="0" smtClean="0"/>
              <a:t> and </a:t>
            </a:r>
            <a:r>
              <a:rPr lang="en-US" sz="2000" dirty="0" err="1" smtClean="0"/>
              <a:t>Volek</a:t>
            </a:r>
            <a:r>
              <a:rPr lang="en-US" sz="2000" dirty="0" smtClean="0"/>
              <a:t>, Nutrition and Metabolism, 2006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840691"/>
            <a:ext cx="8229600" cy="1424811"/>
          </a:xfrm>
        </p:spPr>
        <p:txBody>
          <a:bodyPr>
            <a:normAutofit/>
          </a:bodyPr>
          <a:lstStyle/>
          <a:p>
            <a:pPr algn="ctr">
              <a:buNone/>
            </a:pPr>
            <a:r>
              <a:rPr lang="en-US" sz="4000" dirty="0" smtClean="0">
                <a:ln>
                  <a:solidFill>
                    <a:srgbClr val="FF0000"/>
                  </a:solidFill>
                </a:ln>
              </a:rPr>
              <a:t>What’s good about diets that are enriched in fat and cholesterol?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 of these nutrients are likely to be deficient in a diet that actively avoids saturated fat and cholesterol</a:t>
            </a:r>
            <a:endParaRPr lang="en-US" dirty="0"/>
          </a:p>
        </p:txBody>
      </p:sp>
      <p:sp>
        <p:nvSpPr>
          <p:cNvPr id="4" name="TextBox 3"/>
          <p:cNvSpPr txBox="1"/>
          <p:nvPr/>
        </p:nvSpPr>
        <p:spPr>
          <a:xfrm>
            <a:off x="1351163" y="2026496"/>
            <a:ext cx="1246630" cy="523220"/>
          </a:xfrm>
          <a:prstGeom prst="rect">
            <a:avLst/>
          </a:prstGeom>
          <a:solidFill>
            <a:srgbClr val="FFF9CC"/>
          </a:solidFill>
          <a:effectLst>
            <a:outerShdw blurRad="50800" dist="38100" dir="2700000">
              <a:srgbClr val="000000">
                <a:alpha val="43000"/>
              </a:srgbClr>
            </a:outerShdw>
          </a:effectLst>
        </p:spPr>
        <p:txBody>
          <a:bodyPr wrap="none" rtlCol="0">
            <a:spAutoFit/>
          </a:bodyPr>
          <a:lstStyle/>
          <a:p>
            <a:r>
              <a:rPr lang="en-US" sz="2800" dirty="0" err="1" smtClean="0"/>
              <a:t>choline</a:t>
            </a:r>
            <a:endParaRPr lang="en-US" dirty="0"/>
          </a:p>
        </p:txBody>
      </p:sp>
      <p:sp>
        <p:nvSpPr>
          <p:cNvPr id="5" name="TextBox 4"/>
          <p:cNvSpPr txBox="1"/>
          <p:nvPr/>
        </p:nvSpPr>
        <p:spPr>
          <a:xfrm>
            <a:off x="4695508" y="2178896"/>
            <a:ext cx="749399" cy="523220"/>
          </a:xfrm>
          <a:prstGeom prst="rect">
            <a:avLst/>
          </a:prstGeom>
          <a:solidFill>
            <a:srgbClr val="FFF9CC"/>
          </a:solidFill>
          <a:effectLst>
            <a:outerShdw blurRad="50800" dist="38100" dir="2700000">
              <a:srgbClr val="000000">
                <a:alpha val="43000"/>
              </a:srgbClr>
            </a:outerShdw>
          </a:effectLst>
        </p:spPr>
        <p:txBody>
          <a:bodyPr wrap="none" rtlCol="0">
            <a:spAutoFit/>
          </a:bodyPr>
          <a:lstStyle/>
          <a:p>
            <a:r>
              <a:rPr lang="en-US" sz="2800" dirty="0" smtClean="0"/>
              <a:t>zinc</a:t>
            </a:r>
            <a:endParaRPr lang="en-US" dirty="0"/>
          </a:p>
        </p:txBody>
      </p:sp>
      <p:sp>
        <p:nvSpPr>
          <p:cNvPr id="6" name="TextBox 5"/>
          <p:cNvSpPr txBox="1"/>
          <p:nvPr/>
        </p:nvSpPr>
        <p:spPr>
          <a:xfrm>
            <a:off x="6209384" y="2440506"/>
            <a:ext cx="1019580" cy="523220"/>
          </a:xfrm>
          <a:prstGeom prst="rect">
            <a:avLst/>
          </a:prstGeom>
          <a:solidFill>
            <a:srgbClr val="FFF9CC"/>
          </a:solidFill>
          <a:effectLst>
            <a:outerShdw blurRad="50800" dist="38100" dir="2700000">
              <a:srgbClr val="000000">
                <a:alpha val="43000"/>
              </a:srgbClr>
            </a:outerShdw>
          </a:effectLst>
        </p:spPr>
        <p:txBody>
          <a:bodyPr wrap="none" rtlCol="0">
            <a:spAutoFit/>
          </a:bodyPr>
          <a:lstStyle/>
          <a:p>
            <a:r>
              <a:rPr lang="en-US" sz="2800" dirty="0" smtClean="0"/>
              <a:t>sulfur</a:t>
            </a:r>
            <a:endParaRPr lang="en-US" dirty="0"/>
          </a:p>
        </p:txBody>
      </p:sp>
      <p:sp>
        <p:nvSpPr>
          <p:cNvPr id="7" name="TextBox 6"/>
          <p:cNvSpPr txBox="1"/>
          <p:nvPr/>
        </p:nvSpPr>
        <p:spPr>
          <a:xfrm>
            <a:off x="3931031" y="4110701"/>
            <a:ext cx="764477" cy="523220"/>
          </a:xfrm>
          <a:prstGeom prst="rect">
            <a:avLst/>
          </a:prstGeom>
          <a:solidFill>
            <a:srgbClr val="FFF9CC"/>
          </a:solidFill>
          <a:effectLst>
            <a:outerShdw blurRad="50800" dist="38100" dir="2700000">
              <a:srgbClr val="000000">
                <a:alpha val="43000"/>
              </a:srgbClr>
            </a:outerShdw>
          </a:effectLst>
        </p:spPr>
        <p:txBody>
          <a:bodyPr wrap="none" rtlCol="0">
            <a:spAutoFit/>
          </a:bodyPr>
          <a:lstStyle/>
          <a:p>
            <a:r>
              <a:rPr lang="en-US" sz="2800" dirty="0" smtClean="0"/>
              <a:t>iron</a:t>
            </a:r>
            <a:endParaRPr lang="en-US" dirty="0"/>
          </a:p>
        </p:txBody>
      </p:sp>
      <p:sp>
        <p:nvSpPr>
          <p:cNvPr id="8" name="TextBox 7"/>
          <p:cNvSpPr txBox="1"/>
          <p:nvPr/>
        </p:nvSpPr>
        <p:spPr>
          <a:xfrm>
            <a:off x="5444907" y="4263101"/>
            <a:ext cx="1022210" cy="523220"/>
          </a:xfrm>
          <a:prstGeom prst="rect">
            <a:avLst/>
          </a:prstGeom>
          <a:solidFill>
            <a:srgbClr val="FFF9CC"/>
          </a:solidFill>
          <a:effectLst>
            <a:outerShdw blurRad="50800" dist="38100" dir="2700000">
              <a:srgbClr val="000000">
                <a:alpha val="43000"/>
              </a:srgbClr>
            </a:outerShdw>
          </a:effectLst>
        </p:spPr>
        <p:txBody>
          <a:bodyPr wrap="none" rtlCol="0">
            <a:spAutoFit/>
          </a:bodyPr>
          <a:lstStyle/>
          <a:p>
            <a:r>
              <a:rPr lang="en-US" sz="2800" dirty="0" err="1" smtClean="0"/>
              <a:t>folate</a:t>
            </a:r>
            <a:endParaRPr lang="en-US" dirty="0"/>
          </a:p>
        </p:txBody>
      </p:sp>
      <p:sp>
        <p:nvSpPr>
          <p:cNvPr id="9" name="TextBox 8"/>
          <p:cNvSpPr txBox="1"/>
          <p:nvPr/>
        </p:nvSpPr>
        <p:spPr>
          <a:xfrm>
            <a:off x="2597793" y="3116126"/>
            <a:ext cx="1577124" cy="523220"/>
          </a:xfrm>
          <a:prstGeom prst="rect">
            <a:avLst/>
          </a:prstGeom>
          <a:solidFill>
            <a:srgbClr val="FFF9CC"/>
          </a:solidFill>
          <a:effectLst>
            <a:outerShdw blurRad="50800" dist="38100" dir="2700000">
              <a:srgbClr val="000000">
                <a:alpha val="43000"/>
              </a:srgbClr>
            </a:outerShdw>
          </a:effectLst>
        </p:spPr>
        <p:txBody>
          <a:bodyPr wrap="none" rtlCol="0">
            <a:spAutoFit/>
          </a:bodyPr>
          <a:lstStyle/>
          <a:p>
            <a:r>
              <a:rPr lang="en-US" sz="2800" dirty="0" smtClean="0"/>
              <a:t>vitamin D</a:t>
            </a:r>
            <a:endParaRPr lang="en-US" dirty="0"/>
          </a:p>
        </p:txBody>
      </p:sp>
      <p:sp>
        <p:nvSpPr>
          <p:cNvPr id="10" name="TextBox 9"/>
          <p:cNvSpPr txBox="1"/>
          <p:nvPr/>
        </p:nvSpPr>
        <p:spPr>
          <a:xfrm>
            <a:off x="1044327" y="4110701"/>
            <a:ext cx="1563975" cy="523220"/>
          </a:xfrm>
          <a:prstGeom prst="rect">
            <a:avLst/>
          </a:prstGeom>
          <a:solidFill>
            <a:srgbClr val="FFF9CC"/>
          </a:solidFill>
          <a:effectLst>
            <a:outerShdw blurRad="50800" dist="38100" dir="2700000">
              <a:srgbClr val="000000">
                <a:alpha val="43000"/>
              </a:srgbClr>
            </a:outerShdw>
          </a:effectLst>
        </p:spPr>
        <p:txBody>
          <a:bodyPr wrap="none" rtlCol="0">
            <a:spAutoFit/>
          </a:bodyPr>
          <a:lstStyle/>
          <a:p>
            <a:r>
              <a:rPr lang="en-US" sz="2800" dirty="0" smtClean="0"/>
              <a:t>vitamin A</a:t>
            </a:r>
            <a:endParaRPr lang="en-US" dirty="0"/>
          </a:p>
        </p:txBody>
      </p:sp>
      <p:sp>
        <p:nvSpPr>
          <p:cNvPr id="11" name="TextBox 10"/>
          <p:cNvSpPr txBox="1"/>
          <p:nvPr/>
        </p:nvSpPr>
        <p:spPr>
          <a:xfrm>
            <a:off x="1351163" y="5174320"/>
            <a:ext cx="2028720" cy="584776"/>
          </a:xfrm>
          <a:prstGeom prst="rect">
            <a:avLst/>
          </a:prstGeom>
          <a:solidFill>
            <a:srgbClr val="FFF9CC"/>
          </a:solidFill>
          <a:effectLst>
            <a:outerShdw blurRad="50800" dist="38100" dir="2700000">
              <a:srgbClr val="000000">
                <a:alpha val="43000"/>
              </a:srgbClr>
            </a:outerShdw>
          </a:effectLst>
        </p:spPr>
        <p:txBody>
          <a:bodyPr wrap="none" rtlCol="0">
            <a:spAutoFit/>
          </a:bodyPr>
          <a:lstStyle/>
          <a:p>
            <a:r>
              <a:rPr lang="en-US" sz="3200" dirty="0" smtClean="0">
                <a:solidFill>
                  <a:srgbClr val="FF0000"/>
                </a:solidFill>
              </a:rPr>
              <a:t>cholesterol</a:t>
            </a:r>
            <a:endParaRPr lang="en-US" sz="2000" dirty="0">
              <a:solidFill>
                <a:srgbClr val="FF0000"/>
              </a:solidFill>
            </a:endParaRPr>
          </a:p>
        </p:txBody>
      </p:sp>
      <p:sp>
        <p:nvSpPr>
          <p:cNvPr id="12" name="TextBox 11"/>
          <p:cNvSpPr txBox="1"/>
          <p:nvPr/>
        </p:nvSpPr>
        <p:spPr>
          <a:xfrm>
            <a:off x="5311392" y="5466708"/>
            <a:ext cx="2311450" cy="584776"/>
          </a:xfrm>
          <a:prstGeom prst="rect">
            <a:avLst/>
          </a:prstGeom>
          <a:solidFill>
            <a:srgbClr val="FFF9CC"/>
          </a:solidFill>
          <a:effectLst>
            <a:outerShdw blurRad="50800" dist="38100" dir="2700000">
              <a:srgbClr val="000000">
                <a:alpha val="43000"/>
              </a:srgbClr>
            </a:outerShdw>
          </a:effectLst>
        </p:spPr>
        <p:txBody>
          <a:bodyPr wrap="none" rtlCol="0">
            <a:spAutoFit/>
          </a:bodyPr>
          <a:lstStyle/>
          <a:p>
            <a:r>
              <a:rPr lang="en-US" sz="3200" dirty="0" smtClean="0">
                <a:solidFill>
                  <a:srgbClr val="FF0000"/>
                </a:solidFill>
              </a:rPr>
              <a:t>saturated fat</a:t>
            </a:r>
            <a:endParaRPr lang="en-US" sz="2000" dirty="0">
              <a:solidFill>
                <a:srgbClr val="FF0000"/>
              </a:solidFill>
            </a:endParaRPr>
          </a:p>
        </p:txBody>
      </p:sp>
      <p:sp>
        <p:nvSpPr>
          <p:cNvPr id="13" name="TextBox 12"/>
          <p:cNvSpPr txBox="1"/>
          <p:nvPr/>
        </p:nvSpPr>
        <p:spPr>
          <a:xfrm>
            <a:off x="6834280" y="3587481"/>
            <a:ext cx="1542760" cy="523220"/>
          </a:xfrm>
          <a:prstGeom prst="rect">
            <a:avLst/>
          </a:prstGeom>
          <a:solidFill>
            <a:srgbClr val="FFF9CC"/>
          </a:solidFill>
          <a:effectLst>
            <a:outerShdw blurRad="50800" dist="38100" dir="2700000">
              <a:srgbClr val="000000">
                <a:alpha val="43000"/>
              </a:srgbClr>
            </a:outerShdw>
          </a:effectLst>
        </p:spPr>
        <p:txBody>
          <a:bodyPr wrap="none" rtlCol="0">
            <a:spAutoFit/>
          </a:bodyPr>
          <a:lstStyle/>
          <a:p>
            <a:r>
              <a:rPr lang="en-US" sz="2800" dirty="0" smtClean="0"/>
              <a:t>vitamin K</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158408"/>
            <a:ext cx="8229600" cy="4087499"/>
          </a:xfrm>
        </p:spPr>
        <p:txBody>
          <a:bodyPr>
            <a:noAutofit/>
          </a:bodyPr>
          <a:lstStyle/>
          <a:p>
            <a:pPr>
              <a:buNone/>
            </a:pPr>
            <a:r>
              <a:rPr lang="en-US" dirty="0" smtClean="0"/>
              <a:t>  “Part of the reason for the evolution of human life and the presence or our outstanding well developed brains is the invention/discovery of proto-cholesterol 3/4 of a billion years ago and … sequestering and concentrating of it in our BRAINS. “ </a:t>
            </a:r>
            <a:r>
              <a:rPr lang="en-US" dirty="0" smtClean="0">
                <a:ln>
                  <a:solidFill>
                    <a:srgbClr val="FF0000"/>
                  </a:solidFill>
                </a:ln>
              </a:rPr>
              <a:t>*</a:t>
            </a:r>
          </a:p>
          <a:p>
            <a:pPr>
              <a:buNone/>
            </a:pPr>
            <a:r>
              <a:rPr lang="en-US" dirty="0" smtClean="0"/>
              <a:t>-- Laurie Lentz-Marino, chemist, Mount Holyoke</a:t>
            </a:r>
            <a:endParaRPr lang="en-US" dirty="0"/>
          </a:p>
        </p:txBody>
      </p:sp>
      <p:sp>
        <p:nvSpPr>
          <p:cNvPr id="4" name="TextBox 3"/>
          <p:cNvSpPr txBox="1"/>
          <p:nvPr/>
        </p:nvSpPr>
        <p:spPr>
          <a:xfrm>
            <a:off x="729628" y="6174058"/>
            <a:ext cx="5837355" cy="461665"/>
          </a:xfrm>
          <a:prstGeom prst="rect">
            <a:avLst/>
          </a:prstGeom>
          <a:noFill/>
        </p:spPr>
        <p:txBody>
          <a:bodyPr wrap="none" rtlCol="0">
            <a:spAutoFit/>
          </a:bodyPr>
          <a:lstStyle/>
          <a:p>
            <a:r>
              <a:rPr lang="en-US" sz="2400" dirty="0" smtClean="0">
                <a:ln>
                  <a:solidFill>
                    <a:srgbClr val="FF0000"/>
                  </a:solidFill>
                </a:ln>
              </a:rPr>
              <a:t>*</a:t>
            </a:r>
            <a:r>
              <a:rPr lang="en-US" sz="2400" dirty="0" smtClean="0"/>
              <a:t> Comment based on Love et al. 457(</a:t>
            </a:r>
            <a:r>
              <a:rPr lang="en-US" sz="2400" smtClean="0"/>
              <a:t>5), </a:t>
            </a:r>
            <a:r>
              <a:rPr lang="en-US" sz="2400" dirty="0" smtClean="0"/>
              <a:t>2009</a:t>
            </a:r>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Cholesterol is Essential for Mobility and a Nervous System</a:t>
            </a:r>
            <a:endParaRPr lang="en-US" dirty="0"/>
          </a:p>
        </p:txBody>
      </p:sp>
      <p:sp>
        <p:nvSpPr>
          <p:cNvPr id="3" name="Content Placeholder 2"/>
          <p:cNvSpPr>
            <a:spLocks noGrp="1"/>
          </p:cNvSpPr>
          <p:nvPr>
            <p:ph idx="1"/>
          </p:nvPr>
        </p:nvSpPr>
        <p:spPr>
          <a:xfrm>
            <a:off x="457200" y="1676400"/>
            <a:ext cx="6921500" cy="2946399"/>
          </a:xfrm>
        </p:spPr>
        <p:txBody>
          <a:bodyPr>
            <a:normAutofit fontScale="92500" lnSpcReduction="10000"/>
          </a:bodyPr>
          <a:lstStyle/>
          <a:p>
            <a:r>
              <a:rPr lang="en-US" dirty="0" smtClean="0"/>
              <a:t>Plants contain no cholesterol</a:t>
            </a:r>
          </a:p>
          <a:p>
            <a:r>
              <a:rPr lang="en-US" dirty="0" smtClean="0"/>
              <a:t>Plants can’t move</a:t>
            </a:r>
          </a:p>
          <a:p>
            <a:r>
              <a:rPr lang="en-US" dirty="0" smtClean="0"/>
              <a:t>Plants don’t have a                                      nervous system</a:t>
            </a:r>
          </a:p>
          <a:p>
            <a:r>
              <a:rPr lang="en-US" dirty="0" smtClean="0"/>
              <a:t>In a sense, cholesterol is to animals         as chlorophyll is to plants</a:t>
            </a:r>
            <a:endParaRPr lang="en-US" dirty="0"/>
          </a:p>
        </p:txBody>
      </p:sp>
      <p:pic>
        <p:nvPicPr>
          <p:cNvPr id="6" name="Picture 5" descr="koala.jpg"/>
          <p:cNvPicPr>
            <a:picLocks noChangeAspect="1"/>
          </p:cNvPicPr>
          <p:nvPr/>
        </p:nvPicPr>
        <p:blipFill>
          <a:blip r:embed="rId2"/>
          <a:stretch>
            <a:fillRect/>
          </a:stretch>
        </p:blipFill>
        <p:spPr>
          <a:xfrm>
            <a:off x="457201" y="4614862"/>
            <a:ext cx="3251200" cy="2438400"/>
          </a:xfrm>
          <a:prstGeom prst="rect">
            <a:avLst/>
          </a:prstGeom>
        </p:spPr>
      </p:pic>
      <p:pic>
        <p:nvPicPr>
          <p:cNvPr id="4" name="Picture 3" descr="plant.jpg"/>
          <p:cNvPicPr>
            <a:picLocks noChangeAspect="1"/>
          </p:cNvPicPr>
          <p:nvPr/>
        </p:nvPicPr>
        <p:blipFill>
          <a:blip r:embed="rId3"/>
          <a:stretch>
            <a:fillRect/>
          </a:stretch>
        </p:blipFill>
        <p:spPr>
          <a:xfrm>
            <a:off x="5623789" y="1600200"/>
            <a:ext cx="2357581" cy="2074671"/>
          </a:xfrm>
          <a:prstGeom prst="rect">
            <a:avLst/>
          </a:prstGeom>
        </p:spPr>
      </p:pic>
      <p:pic>
        <p:nvPicPr>
          <p:cNvPr id="7" name="Picture 6" descr="chicken.jpg"/>
          <p:cNvPicPr>
            <a:picLocks noChangeAspect="1"/>
          </p:cNvPicPr>
          <p:nvPr/>
        </p:nvPicPr>
        <p:blipFill>
          <a:blip r:embed="rId4"/>
          <a:stretch>
            <a:fillRect/>
          </a:stretch>
        </p:blipFill>
        <p:spPr>
          <a:xfrm>
            <a:off x="6689235" y="3192462"/>
            <a:ext cx="2454765" cy="1841074"/>
          </a:xfrm>
          <a:prstGeom prst="rect">
            <a:avLst/>
          </a:prstGeom>
        </p:spPr>
      </p:pic>
      <p:pic>
        <p:nvPicPr>
          <p:cNvPr id="5" name="Picture 4" descr="tiger.jpg"/>
          <p:cNvPicPr>
            <a:picLocks noChangeAspect="1"/>
          </p:cNvPicPr>
          <p:nvPr/>
        </p:nvPicPr>
        <p:blipFill>
          <a:blip r:embed="rId5"/>
          <a:stretch>
            <a:fillRect/>
          </a:stretch>
        </p:blipFill>
        <p:spPr>
          <a:xfrm>
            <a:off x="4449234" y="4627562"/>
            <a:ext cx="2929466" cy="2197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Perfect Storm</a:t>
            </a:r>
            <a:endParaRPr lang="en-US" dirty="0"/>
          </a:p>
        </p:txBody>
      </p:sp>
      <p:sp>
        <p:nvSpPr>
          <p:cNvPr id="3" name="Content Placeholder 2"/>
          <p:cNvSpPr>
            <a:spLocks noGrp="1"/>
          </p:cNvSpPr>
          <p:nvPr>
            <p:ph idx="1"/>
          </p:nvPr>
        </p:nvSpPr>
        <p:spPr>
          <a:xfrm>
            <a:off x="457200" y="1465100"/>
            <a:ext cx="8229600" cy="4525963"/>
          </a:xfrm>
        </p:spPr>
        <p:txBody>
          <a:bodyPr/>
          <a:lstStyle/>
          <a:p>
            <a:r>
              <a:rPr lang="en-US" dirty="0" smtClean="0"/>
              <a:t>Low dietary fats and (especially) cholesterol</a:t>
            </a:r>
          </a:p>
          <a:p>
            <a:pPr lvl="1"/>
            <a:r>
              <a:rPr lang="en-US" dirty="0" smtClean="0"/>
              <a:t>Deficiencies in zinc, </a:t>
            </a:r>
            <a:r>
              <a:rPr lang="en-US" dirty="0" err="1" smtClean="0"/>
              <a:t>choline</a:t>
            </a:r>
            <a:r>
              <a:rPr lang="en-US" dirty="0" smtClean="0"/>
              <a:t>, folic acid, sulfur, …</a:t>
            </a:r>
          </a:p>
          <a:p>
            <a:r>
              <a:rPr lang="en-US" dirty="0" smtClean="0"/>
              <a:t>High dietary carbohydrates, especially high fructose corn syrup (HFCS) and wheat</a:t>
            </a:r>
          </a:p>
          <a:p>
            <a:r>
              <a:rPr lang="en-US" dirty="0" smtClean="0"/>
              <a:t>High consumption of heavily processed foods</a:t>
            </a:r>
          </a:p>
          <a:p>
            <a:r>
              <a:rPr lang="en-US" dirty="0" smtClean="0"/>
              <a:t>Extreme avoidance of sun exposure</a:t>
            </a:r>
          </a:p>
          <a:p>
            <a:r>
              <a:rPr lang="en-US" dirty="0" smtClean="0"/>
              <a:t>Cumulative exposure to aluminum</a:t>
            </a:r>
          </a:p>
          <a:p>
            <a:pPr lvl="1"/>
            <a:r>
              <a:rPr lang="en-US" dirty="0" smtClean="0"/>
              <a:t>In deodorants, vaccines, sunscreen, cookware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Cholesterol in the Brain</a:t>
            </a:r>
            <a:endParaRPr lang="en-US" dirty="0"/>
          </a:p>
        </p:txBody>
      </p:sp>
      <p:sp>
        <p:nvSpPr>
          <p:cNvPr id="3" name="Content Placeholder 2"/>
          <p:cNvSpPr>
            <a:spLocks noGrp="1"/>
          </p:cNvSpPr>
          <p:nvPr>
            <p:ph idx="1"/>
          </p:nvPr>
        </p:nvSpPr>
        <p:spPr/>
        <p:txBody>
          <a:bodyPr/>
          <a:lstStyle/>
          <a:p>
            <a:r>
              <a:rPr lang="en-US" dirty="0" smtClean="0"/>
              <a:t>The brain contains 2% of the body’s weight and 25% of the body’s cholesterol</a:t>
            </a:r>
          </a:p>
          <a:p>
            <a:r>
              <a:rPr lang="en-US" dirty="0" smtClean="0"/>
              <a:t>Cholesterol is essential in the brain for neurotransmitter transport at                            synapses and for signal insulation                        in the long-distance axons</a:t>
            </a:r>
            <a:endParaRPr lang="en-US" dirty="0"/>
          </a:p>
        </p:txBody>
      </p:sp>
      <p:pic>
        <p:nvPicPr>
          <p:cNvPr id="4" name="Picture 3" descr="cholesterol.svg.png"/>
          <p:cNvPicPr>
            <a:picLocks noChangeAspect="1"/>
          </p:cNvPicPr>
          <p:nvPr/>
        </p:nvPicPr>
        <p:blipFill>
          <a:blip r:embed="rId2"/>
          <a:stretch>
            <a:fillRect/>
          </a:stretch>
        </p:blipFill>
        <p:spPr>
          <a:xfrm>
            <a:off x="3556000" y="2919216"/>
            <a:ext cx="5588000" cy="37592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59"/>
            <a:ext cx="8229600" cy="1143000"/>
          </a:xfrm>
        </p:spPr>
        <p:txBody>
          <a:bodyPr/>
          <a:lstStyle/>
          <a:p>
            <a:r>
              <a:rPr lang="en-US" dirty="0" smtClean="0"/>
              <a:t>Cholesterol-enriched Lipid Rafts</a:t>
            </a:r>
            <a:endParaRPr lang="en-US" dirty="0"/>
          </a:p>
        </p:txBody>
      </p:sp>
      <p:sp>
        <p:nvSpPr>
          <p:cNvPr id="3" name="Content Placeholder 2"/>
          <p:cNvSpPr>
            <a:spLocks noGrp="1"/>
          </p:cNvSpPr>
          <p:nvPr>
            <p:ph idx="1"/>
          </p:nvPr>
        </p:nvSpPr>
        <p:spPr>
          <a:xfrm>
            <a:off x="0" y="1186681"/>
            <a:ext cx="9638434" cy="5221200"/>
          </a:xfrm>
        </p:spPr>
        <p:txBody>
          <a:bodyPr>
            <a:normAutofit/>
          </a:bodyPr>
          <a:lstStyle/>
          <a:p>
            <a:r>
              <a:rPr lang="en-US" sz="2800" dirty="0" smtClean="0"/>
              <a:t>Lipid rafts are special regions of cell membranes</a:t>
            </a:r>
          </a:p>
          <a:p>
            <a:r>
              <a:rPr lang="en-US" sz="2800" dirty="0" smtClean="0"/>
              <a:t>Prominent role in muscle metabolism and contraction</a:t>
            </a:r>
          </a:p>
          <a:p>
            <a:r>
              <a:rPr lang="en-US" sz="2800" dirty="0" smtClean="0"/>
              <a:t>Regulate neurotransmission and receptor trafficking</a:t>
            </a:r>
          </a:p>
          <a:p>
            <a:r>
              <a:rPr lang="en-US" sz="2800" dirty="0" smtClean="0"/>
              <a:t>Disruption of lipid rafts in neurons leads to:</a:t>
            </a:r>
          </a:p>
          <a:p>
            <a:pPr lvl="1"/>
            <a:r>
              <a:rPr lang="en-US" sz="2400" dirty="0" smtClean="0"/>
              <a:t>Depletion of excitatory  and                                                                          inhibitory synapses</a:t>
            </a:r>
          </a:p>
          <a:p>
            <a:pPr lvl="1"/>
            <a:r>
              <a:rPr lang="en-US" sz="2400" dirty="0" smtClean="0"/>
              <a:t>Loss of </a:t>
            </a:r>
            <a:r>
              <a:rPr lang="en-US" sz="2400" dirty="0" err="1" smtClean="0"/>
              <a:t>dendritic</a:t>
            </a:r>
            <a:r>
              <a:rPr lang="en-US" sz="2400" dirty="0" smtClean="0"/>
              <a:t> spines</a:t>
            </a:r>
          </a:p>
          <a:p>
            <a:pPr lvl="1"/>
            <a:r>
              <a:rPr lang="en-US" sz="2400" dirty="0" smtClean="0"/>
              <a:t>Receptor instability</a:t>
            </a:r>
            <a:endParaRPr lang="en-US" sz="2400" dirty="0"/>
          </a:p>
        </p:txBody>
      </p:sp>
      <p:pic>
        <p:nvPicPr>
          <p:cNvPr id="4" name="Content Placeholder 3" descr="caveolin_lipid_rafts.jpg"/>
          <p:cNvPicPr>
            <a:picLocks noChangeAspect="1"/>
          </p:cNvPicPr>
          <p:nvPr/>
        </p:nvPicPr>
        <p:blipFill>
          <a:blip r:embed="rId2"/>
          <a:srcRect l="-18187" r="-18187"/>
          <a:stretch>
            <a:fillRect/>
          </a:stretch>
        </p:blipFill>
        <p:spPr>
          <a:xfrm>
            <a:off x="4058128" y="3324659"/>
            <a:ext cx="5580306" cy="306895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Nutrition and Physical Degeneration</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Weston Price, a dentist from Minnesota, traveled all around the world, comparing </a:t>
            </a:r>
            <a:r>
              <a:rPr lang="en-US" i="1" dirty="0" smtClean="0">
                <a:ln>
                  <a:solidFill>
                    <a:srgbClr val="FF0000"/>
                  </a:solidFill>
                </a:ln>
              </a:rPr>
              <a:t>traditional </a:t>
            </a:r>
            <a:r>
              <a:rPr lang="en-US" dirty="0" smtClean="0"/>
              <a:t>diets with </a:t>
            </a:r>
            <a:r>
              <a:rPr lang="en-US" i="1" dirty="0" smtClean="0">
                <a:ln>
                  <a:solidFill>
                    <a:srgbClr val="FF0000"/>
                  </a:solidFill>
                </a:ln>
              </a:rPr>
              <a:t>Western influenced </a:t>
            </a:r>
            <a:r>
              <a:rPr lang="en-US" dirty="0" smtClean="0"/>
              <a:t>diets</a:t>
            </a:r>
          </a:p>
          <a:p>
            <a:r>
              <a:rPr lang="en-US" dirty="0" smtClean="0"/>
              <a:t>Repeatedly, he observed that foods the natives treasured were ones that I know to be extremely high in </a:t>
            </a:r>
            <a:r>
              <a:rPr lang="en-US" i="1" dirty="0" smtClean="0"/>
              <a:t>fat and cholesterol  </a:t>
            </a:r>
          </a:p>
          <a:p>
            <a:pPr lvl="1"/>
            <a:r>
              <a:rPr lang="en-US" dirty="0" smtClean="0"/>
              <a:t>Fish eggs, shrimp, coconut, organ meats, oysters, chicken eggs, sweetbreads, . . . </a:t>
            </a:r>
          </a:p>
          <a:p>
            <a:r>
              <a:rPr lang="en-US" dirty="0" smtClean="0"/>
              <a:t>People who adopted the Western diet, particularly </a:t>
            </a:r>
            <a:r>
              <a:rPr lang="en-US" i="1" dirty="0" smtClean="0">
                <a:ln>
                  <a:solidFill>
                    <a:srgbClr val="FF0000"/>
                  </a:solidFill>
                </a:ln>
              </a:rPr>
              <a:t>white flour </a:t>
            </a:r>
            <a:r>
              <a:rPr lang="en-US" dirty="0" smtClean="0"/>
              <a:t>and </a:t>
            </a:r>
            <a:r>
              <a:rPr lang="en-US" i="1" dirty="0" smtClean="0">
                <a:ln>
                  <a:solidFill>
                    <a:srgbClr val="FF0000"/>
                  </a:solidFill>
                </a:ln>
              </a:rPr>
              <a:t>white sugar</a:t>
            </a:r>
            <a:r>
              <a:rPr lang="en-US" dirty="0" smtClean="0"/>
              <a:t>, were generally much less healthy</a:t>
            </a:r>
            <a:endParaRPr lang="en-US" dirty="0"/>
          </a:p>
        </p:txBody>
      </p:sp>
      <p:sp>
        <p:nvSpPr>
          <p:cNvPr id="4" name="TextBox 3"/>
          <p:cNvSpPr txBox="1"/>
          <p:nvPr/>
        </p:nvSpPr>
        <p:spPr>
          <a:xfrm>
            <a:off x="3156839" y="6334780"/>
            <a:ext cx="5987161" cy="523220"/>
          </a:xfrm>
          <a:prstGeom prst="rect">
            <a:avLst/>
          </a:prstGeom>
          <a:noFill/>
        </p:spPr>
        <p:txBody>
          <a:bodyPr wrap="none" rtlCol="0">
            <a:spAutoFit/>
          </a:bodyPr>
          <a:lstStyle/>
          <a:p>
            <a:r>
              <a:rPr lang="en-US" sz="2800" dirty="0" smtClean="0">
                <a:solidFill>
                  <a:srgbClr val="FF0000"/>
                </a:solidFill>
              </a:rPr>
              <a:t>*</a:t>
            </a:r>
            <a:r>
              <a:rPr lang="en-US" sz="2000" dirty="0" smtClean="0"/>
              <a:t> </a:t>
            </a:r>
            <a:r>
              <a:rPr lang="en-US" sz="2400" dirty="0" smtClean="0"/>
              <a:t>Weston Price’s famous book, written in 1939</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869229"/>
            <a:ext cx="8229600" cy="1424811"/>
          </a:xfrm>
        </p:spPr>
        <p:txBody>
          <a:bodyPr>
            <a:normAutofit/>
          </a:bodyPr>
          <a:lstStyle/>
          <a:p>
            <a:pPr algn="ctr">
              <a:buNone/>
            </a:pPr>
            <a:r>
              <a:rPr lang="en-US" sz="4000" dirty="0" err="1" smtClean="0">
                <a:ln>
                  <a:solidFill>
                    <a:srgbClr val="FF0000"/>
                  </a:solidFill>
                </a:ln>
              </a:rPr>
              <a:t>Choline</a:t>
            </a:r>
            <a:r>
              <a:rPr lang="en-US" sz="4000" dirty="0" smtClean="0">
                <a:ln>
                  <a:solidFill>
                    <a:srgbClr val="FF0000"/>
                  </a:solidFill>
                </a:ln>
              </a:rPr>
              <a:t>, Zinc and </a:t>
            </a:r>
            <a:r>
              <a:rPr lang="en-US" sz="4000" dirty="0" err="1" smtClean="0">
                <a:ln>
                  <a:solidFill>
                    <a:srgbClr val="FF0000"/>
                  </a:solidFill>
                </a:ln>
              </a:rPr>
              <a:t>Folate</a:t>
            </a:r>
            <a:r>
              <a:rPr lang="en-US" sz="4000" dirty="0" smtClean="0">
                <a:ln>
                  <a:solidFill>
                    <a:srgbClr val="FF0000"/>
                  </a:solidFill>
                </a:ln>
              </a:rPr>
              <a:t> </a:t>
            </a:r>
            <a:endParaRPr lang="en-US" sz="4000" dirty="0">
              <a:ln>
                <a:solidFill>
                  <a:srgbClr val="FF0000"/>
                </a:solidFill>
              </a:ln>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87343" y="320297"/>
            <a:ext cx="5579483" cy="1143000"/>
          </a:xfrm>
        </p:spPr>
        <p:txBody>
          <a:bodyPr/>
          <a:lstStyle/>
          <a:p>
            <a:r>
              <a:rPr lang="en-US" dirty="0" err="1" smtClean="0"/>
              <a:t>Choline’s</a:t>
            </a:r>
            <a:r>
              <a:rPr lang="en-US" dirty="0" smtClean="0"/>
              <a:t> Pathways</a:t>
            </a:r>
            <a:endParaRPr lang="en-US" dirty="0"/>
          </a:p>
        </p:txBody>
      </p:sp>
      <p:pic>
        <p:nvPicPr>
          <p:cNvPr id="4" name="Content Placeholder 3" descr="methionine_choline_homocysteine_pathway.jpg"/>
          <p:cNvPicPr>
            <a:picLocks noGrp="1" noChangeAspect="1"/>
          </p:cNvPicPr>
          <p:nvPr>
            <p:ph idx="1"/>
          </p:nvPr>
        </p:nvPicPr>
        <p:blipFill>
          <a:blip r:embed="rId2"/>
          <a:srcRect l="-12622" r="-12622"/>
          <a:stretch>
            <a:fillRect/>
          </a:stretch>
        </p:blipFill>
        <p:spPr>
          <a:xfrm>
            <a:off x="-420316" y="1371595"/>
            <a:ext cx="9767516" cy="5008563"/>
          </a:xfrm>
        </p:spPr>
      </p:pic>
      <p:sp>
        <p:nvSpPr>
          <p:cNvPr id="6" name="Freeform 5"/>
          <p:cNvSpPr/>
          <p:nvPr/>
        </p:nvSpPr>
        <p:spPr>
          <a:xfrm>
            <a:off x="3175000" y="3129844"/>
            <a:ext cx="1899356" cy="807156"/>
          </a:xfrm>
          <a:custGeom>
            <a:avLst/>
            <a:gdLst>
              <a:gd name="connsiteX0" fmla="*/ 939800 w 1899356"/>
              <a:gd name="connsiteY0" fmla="*/ 36689 h 807156"/>
              <a:gd name="connsiteX1" fmla="*/ 262467 w 1899356"/>
              <a:gd name="connsiteY1" fmla="*/ 87489 h 807156"/>
              <a:gd name="connsiteX2" fmla="*/ 110067 w 1899356"/>
              <a:gd name="connsiteY2" fmla="*/ 476956 h 807156"/>
              <a:gd name="connsiteX3" fmla="*/ 922867 w 1899356"/>
              <a:gd name="connsiteY3" fmla="*/ 798689 h 807156"/>
              <a:gd name="connsiteX4" fmla="*/ 1803400 w 1899356"/>
              <a:gd name="connsiteY4" fmla="*/ 527756 h 807156"/>
              <a:gd name="connsiteX5" fmla="*/ 1498600 w 1899356"/>
              <a:gd name="connsiteY5" fmla="*/ 87489 h 807156"/>
              <a:gd name="connsiteX6" fmla="*/ 702733 w 1899356"/>
              <a:gd name="connsiteY6" fmla="*/ 2823 h 807156"/>
              <a:gd name="connsiteX7" fmla="*/ 702733 w 1899356"/>
              <a:gd name="connsiteY7" fmla="*/ 2823 h 807156"/>
              <a:gd name="connsiteX8" fmla="*/ 702733 w 1899356"/>
              <a:gd name="connsiteY8" fmla="*/ 2823 h 8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9356" h="807156">
                <a:moveTo>
                  <a:pt x="939800" y="36689"/>
                </a:moveTo>
                <a:cubicBezTo>
                  <a:pt x="670278" y="25400"/>
                  <a:pt x="400756" y="14111"/>
                  <a:pt x="262467" y="87489"/>
                </a:cubicBezTo>
                <a:cubicBezTo>
                  <a:pt x="124178" y="160867"/>
                  <a:pt x="0" y="358423"/>
                  <a:pt x="110067" y="476956"/>
                </a:cubicBezTo>
                <a:cubicBezTo>
                  <a:pt x="220134" y="595489"/>
                  <a:pt x="640645" y="790222"/>
                  <a:pt x="922867" y="798689"/>
                </a:cubicBezTo>
                <a:cubicBezTo>
                  <a:pt x="1205089" y="807156"/>
                  <a:pt x="1707445" y="646289"/>
                  <a:pt x="1803400" y="527756"/>
                </a:cubicBezTo>
                <a:cubicBezTo>
                  <a:pt x="1899356" y="409223"/>
                  <a:pt x="1682045" y="174978"/>
                  <a:pt x="1498600" y="87489"/>
                </a:cubicBezTo>
                <a:cubicBezTo>
                  <a:pt x="1315156" y="0"/>
                  <a:pt x="702733" y="2823"/>
                  <a:pt x="702733" y="2823"/>
                </a:cubicBezTo>
                <a:lnTo>
                  <a:pt x="702733" y="2823"/>
                </a:lnTo>
                <a:lnTo>
                  <a:pt x="702733" y="2823"/>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4732839" y="4196626"/>
            <a:ext cx="1899356" cy="807156"/>
          </a:xfrm>
          <a:custGeom>
            <a:avLst/>
            <a:gdLst>
              <a:gd name="connsiteX0" fmla="*/ 939800 w 1899356"/>
              <a:gd name="connsiteY0" fmla="*/ 36689 h 807156"/>
              <a:gd name="connsiteX1" fmla="*/ 262467 w 1899356"/>
              <a:gd name="connsiteY1" fmla="*/ 87489 h 807156"/>
              <a:gd name="connsiteX2" fmla="*/ 110067 w 1899356"/>
              <a:gd name="connsiteY2" fmla="*/ 476956 h 807156"/>
              <a:gd name="connsiteX3" fmla="*/ 922867 w 1899356"/>
              <a:gd name="connsiteY3" fmla="*/ 798689 h 807156"/>
              <a:gd name="connsiteX4" fmla="*/ 1803400 w 1899356"/>
              <a:gd name="connsiteY4" fmla="*/ 527756 h 807156"/>
              <a:gd name="connsiteX5" fmla="*/ 1498600 w 1899356"/>
              <a:gd name="connsiteY5" fmla="*/ 87489 h 807156"/>
              <a:gd name="connsiteX6" fmla="*/ 702733 w 1899356"/>
              <a:gd name="connsiteY6" fmla="*/ 2823 h 807156"/>
              <a:gd name="connsiteX7" fmla="*/ 702733 w 1899356"/>
              <a:gd name="connsiteY7" fmla="*/ 2823 h 807156"/>
              <a:gd name="connsiteX8" fmla="*/ 702733 w 1899356"/>
              <a:gd name="connsiteY8" fmla="*/ 2823 h 8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9356" h="807156">
                <a:moveTo>
                  <a:pt x="939800" y="36689"/>
                </a:moveTo>
                <a:cubicBezTo>
                  <a:pt x="670278" y="25400"/>
                  <a:pt x="400756" y="14111"/>
                  <a:pt x="262467" y="87489"/>
                </a:cubicBezTo>
                <a:cubicBezTo>
                  <a:pt x="124178" y="160867"/>
                  <a:pt x="0" y="358423"/>
                  <a:pt x="110067" y="476956"/>
                </a:cubicBezTo>
                <a:cubicBezTo>
                  <a:pt x="220134" y="595489"/>
                  <a:pt x="640645" y="790222"/>
                  <a:pt x="922867" y="798689"/>
                </a:cubicBezTo>
                <a:cubicBezTo>
                  <a:pt x="1205089" y="807156"/>
                  <a:pt x="1707445" y="646289"/>
                  <a:pt x="1803400" y="527756"/>
                </a:cubicBezTo>
                <a:cubicBezTo>
                  <a:pt x="1899356" y="409223"/>
                  <a:pt x="1682045" y="174978"/>
                  <a:pt x="1498600" y="87489"/>
                </a:cubicBezTo>
                <a:cubicBezTo>
                  <a:pt x="1315156" y="0"/>
                  <a:pt x="702733" y="2823"/>
                  <a:pt x="702733" y="2823"/>
                </a:cubicBezTo>
                <a:lnTo>
                  <a:pt x="702733" y="2823"/>
                </a:lnTo>
                <a:lnTo>
                  <a:pt x="702733" y="2823"/>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2768614" y="5398872"/>
            <a:ext cx="1899356" cy="807156"/>
          </a:xfrm>
          <a:custGeom>
            <a:avLst/>
            <a:gdLst>
              <a:gd name="connsiteX0" fmla="*/ 939800 w 1899356"/>
              <a:gd name="connsiteY0" fmla="*/ 36689 h 807156"/>
              <a:gd name="connsiteX1" fmla="*/ 262467 w 1899356"/>
              <a:gd name="connsiteY1" fmla="*/ 87489 h 807156"/>
              <a:gd name="connsiteX2" fmla="*/ 110067 w 1899356"/>
              <a:gd name="connsiteY2" fmla="*/ 476956 h 807156"/>
              <a:gd name="connsiteX3" fmla="*/ 922867 w 1899356"/>
              <a:gd name="connsiteY3" fmla="*/ 798689 h 807156"/>
              <a:gd name="connsiteX4" fmla="*/ 1803400 w 1899356"/>
              <a:gd name="connsiteY4" fmla="*/ 527756 h 807156"/>
              <a:gd name="connsiteX5" fmla="*/ 1498600 w 1899356"/>
              <a:gd name="connsiteY5" fmla="*/ 87489 h 807156"/>
              <a:gd name="connsiteX6" fmla="*/ 702733 w 1899356"/>
              <a:gd name="connsiteY6" fmla="*/ 2823 h 807156"/>
              <a:gd name="connsiteX7" fmla="*/ 702733 w 1899356"/>
              <a:gd name="connsiteY7" fmla="*/ 2823 h 807156"/>
              <a:gd name="connsiteX8" fmla="*/ 702733 w 1899356"/>
              <a:gd name="connsiteY8" fmla="*/ 2823 h 8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9356" h="807156">
                <a:moveTo>
                  <a:pt x="939800" y="36689"/>
                </a:moveTo>
                <a:cubicBezTo>
                  <a:pt x="670278" y="25400"/>
                  <a:pt x="400756" y="14111"/>
                  <a:pt x="262467" y="87489"/>
                </a:cubicBezTo>
                <a:cubicBezTo>
                  <a:pt x="124178" y="160867"/>
                  <a:pt x="0" y="358423"/>
                  <a:pt x="110067" y="476956"/>
                </a:cubicBezTo>
                <a:cubicBezTo>
                  <a:pt x="220134" y="595489"/>
                  <a:pt x="640645" y="790222"/>
                  <a:pt x="922867" y="798689"/>
                </a:cubicBezTo>
                <a:cubicBezTo>
                  <a:pt x="1205089" y="807156"/>
                  <a:pt x="1707445" y="646289"/>
                  <a:pt x="1803400" y="527756"/>
                </a:cubicBezTo>
                <a:cubicBezTo>
                  <a:pt x="1899356" y="409223"/>
                  <a:pt x="1682045" y="174978"/>
                  <a:pt x="1498600" y="87489"/>
                </a:cubicBezTo>
                <a:cubicBezTo>
                  <a:pt x="1315156" y="0"/>
                  <a:pt x="702733" y="2823"/>
                  <a:pt x="702733" y="2823"/>
                </a:cubicBezTo>
                <a:lnTo>
                  <a:pt x="702733" y="2823"/>
                </a:lnTo>
                <a:lnTo>
                  <a:pt x="702733" y="2823"/>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96711" y="2675467"/>
            <a:ext cx="2641600" cy="1072444"/>
          </a:xfrm>
          <a:custGeom>
            <a:avLst/>
            <a:gdLst>
              <a:gd name="connsiteX0" fmla="*/ 1264356 w 2641600"/>
              <a:gd name="connsiteY0" fmla="*/ 16933 h 1072444"/>
              <a:gd name="connsiteX1" fmla="*/ 316089 w 2641600"/>
              <a:gd name="connsiteY1" fmla="*/ 152400 h 1072444"/>
              <a:gd name="connsiteX2" fmla="*/ 129822 w 2641600"/>
              <a:gd name="connsiteY2" fmla="*/ 609600 h 1072444"/>
              <a:gd name="connsiteX3" fmla="*/ 1095022 w 2641600"/>
              <a:gd name="connsiteY3" fmla="*/ 1032933 h 1072444"/>
              <a:gd name="connsiteX4" fmla="*/ 2398889 w 2641600"/>
              <a:gd name="connsiteY4" fmla="*/ 846666 h 1072444"/>
              <a:gd name="connsiteX5" fmla="*/ 2551289 w 2641600"/>
              <a:gd name="connsiteY5" fmla="*/ 474133 h 1072444"/>
              <a:gd name="connsiteX6" fmla="*/ 1857022 w 2641600"/>
              <a:gd name="connsiteY6" fmla="*/ 84666 h 1072444"/>
              <a:gd name="connsiteX7" fmla="*/ 1145822 w 2641600"/>
              <a:gd name="connsiteY7" fmla="*/ 0 h 10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1600" h="1072444">
                <a:moveTo>
                  <a:pt x="1264356" y="16933"/>
                </a:moveTo>
                <a:cubicBezTo>
                  <a:pt x="884767" y="35277"/>
                  <a:pt x="505178" y="53622"/>
                  <a:pt x="316089" y="152400"/>
                </a:cubicBezTo>
                <a:cubicBezTo>
                  <a:pt x="127000" y="251178"/>
                  <a:pt x="0" y="462845"/>
                  <a:pt x="129822" y="609600"/>
                </a:cubicBezTo>
                <a:cubicBezTo>
                  <a:pt x="259644" y="756355"/>
                  <a:pt x="716844" y="993422"/>
                  <a:pt x="1095022" y="1032933"/>
                </a:cubicBezTo>
                <a:cubicBezTo>
                  <a:pt x="1473200" y="1072444"/>
                  <a:pt x="2156178" y="939799"/>
                  <a:pt x="2398889" y="846666"/>
                </a:cubicBezTo>
                <a:cubicBezTo>
                  <a:pt x="2641600" y="753533"/>
                  <a:pt x="2641600" y="601133"/>
                  <a:pt x="2551289" y="474133"/>
                </a:cubicBezTo>
                <a:cubicBezTo>
                  <a:pt x="2460978" y="347133"/>
                  <a:pt x="2091267" y="163688"/>
                  <a:pt x="1857022" y="84666"/>
                </a:cubicBezTo>
                <a:cubicBezTo>
                  <a:pt x="1622778" y="5644"/>
                  <a:pt x="1145822" y="0"/>
                  <a:pt x="1145822" y="0"/>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6036683" y="5077145"/>
            <a:ext cx="1899356" cy="807156"/>
          </a:xfrm>
          <a:custGeom>
            <a:avLst/>
            <a:gdLst>
              <a:gd name="connsiteX0" fmla="*/ 939800 w 1899356"/>
              <a:gd name="connsiteY0" fmla="*/ 36689 h 807156"/>
              <a:gd name="connsiteX1" fmla="*/ 262467 w 1899356"/>
              <a:gd name="connsiteY1" fmla="*/ 87489 h 807156"/>
              <a:gd name="connsiteX2" fmla="*/ 110067 w 1899356"/>
              <a:gd name="connsiteY2" fmla="*/ 476956 h 807156"/>
              <a:gd name="connsiteX3" fmla="*/ 922867 w 1899356"/>
              <a:gd name="connsiteY3" fmla="*/ 798689 h 807156"/>
              <a:gd name="connsiteX4" fmla="*/ 1803400 w 1899356"/>
              <a:gd name="connsiteY4" fmla="*/ 527756 h 807156"/>
              <a:gd name="connsiteX5" fmla="*/ 1498600 w 1899356"/>
              <a:gd name="connsiteY5" fmla="*/ 87489 h 807156"/>
              <a:gd name="connsiteX6" fmla="*/ 702733 w 1899356"/>
              <a:gd name="connsiteY6" fmla="*/ 2823 h 807156"/>
              <a:gd name="connsiteX7" fmla="*/ 702733 w 1899356"/>
              <a:gd name="connsiteY7" fmla="*/ 2823 h 807156"/>
              <a:gd name="connsiteX8" fmla="*/ 702733 w 1899356"/>
              <a:gd name="connsiteY8" fmla="*/ 2823 h 8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9356" h="807156">
                <a:moveTo>
                  <a:pt x="939800" y="36689"/>
                </a:moveTo>
                <a:cubicBezTo>
                  <a:pt x="670278" y="25400"/>
                  <a:pt x="400756" y="14111"/>
                  <a:pt x="262467" y="87489"/>
                </a:cubicBezTo>
                <a:cubicBezTo>
                  <a:pt x="124178" y="160867"/>
                  <a:pt x="0" y="358423"/>
                  <a:pt x="110067" y="476956"/>
                </a:cubicBezTo>
                <a:cubicBezTo>
                  <a:pt x="220134" y="595489"/>
                  <a:pt x="640645" y="790222"/>
                  <a:pt x="922867" y="798689"/>
                </a:cubicBezTo>
                <a:cubicBezTo>
                  <a:pt x="1205089" y="807156"/>
                  <a:pt x="1707445" y="646289"/>
                  <a:pt x="1803400" y="527756"/>
                </a:cubicBezTo>
                <a:cubicBezTo>
                  <a:pt x="1899356" y="409223"/>
                  <a:pt x="1682045" y="174978"/>
                  <a:pt x="1498600" y="87489"/>
                </a:cubicBezTo>
                <a:cubicBezTo>
                  <a:pt x="1315156" y="0"/>
                  <a:pt x="702733" y="2823"/>
                  <a:pt x="702733" y="2823"/>
                </a:cubicBezTo>
                <a:lnTo>
                  <a:pt x="702733" y="2823"/>
                </a:lnTo>
                <a:lnTo>
                  <a:pt x="702733" y="2823"/>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6562695" y="4430814"/>
            <a:ext cx="2401168" cy="830997"/>
          </a:xfrm>
          <a:prstGeom prst="rect">
            <a:avLst/>
          </a:prstGeom>
          <a:solidFill>
            <a:srgbClr val="FCF9D6"/>
          </a:solidFill>
          <a:ln>
            <a:solidFill>
              <a:schemeClr val="tx1"/>
            </a:solidFill>
          </a:ln>
        </p:spPr>
        <p:txBody>
          <a:bodyPr wrap="none" rtlCol="0">
            <a:spAutoFit/>
          </a:bodyPr>
          <a:lstStyle/>
          <a:p>
            <a:pPr algn="ctr"/>
            <a:r>
              <a:rPr lang="en-US" sz="2400" dirty="0" smtClean="0"/>
              <a:t>Important</a:t>
            </a:r>
          </a:p>
          <a:p>
            <a:pPr algn="ctr"/>
            <a:r>
              <a:rPr lang="en-US" sz="2400" dirty="0" smtClean="0"/>
              <a:t> neurotransmitter</a:t>
            </a:r>
            <a:endParaRPr lang="en-US" sz="2400" dirty="0"/>
          </a:p>
        </p:txBody>
      </p:sp>
      <p:sp>
        <p:nvSpPr>
          <p:cNvPr id="12" name="TextBox 11"/>
          <p:cNvSpPr txBox="1"/>
          <p:nvPr/>
        </p:nvSpPr>
        <p:spPr>
          <a:xfrm>
            <a:off x="127502" y="2490801"/>
            <a:ext cx="2822257" cy="461665"/>
          </a:xfrm>
          <a:prstGeom prst="rect">
            <a:avLst/>
          </a:prstGeom>
          <a:solidFill>
            <a:srgbClr val="FCF9D6"/>
          </a:solidFill>
          <a:ln>
            <a:solidFill>
              <a:schemeClr val="tx1"/>
            </a:solidFill>
          </a:ln>
        </p:spPr>
        <p:txBody>
          <a:bodyPr wrap="none" rtlCol="0">
            <a:spAutoFit/>
          </a:bodyPr>
          <a:lstStyle/>
          <a:p>
            <a:pPr algn="ctr"/>
            <a:r>
              <a:rPr lang="en-US" sz="2400" dirty="0" smtClean="0"/>
              <a:t>Protects from Cancer</a:t>
            </a:r>
            <a:endParaRPr lang="en-US" sz="2400" dirty="0"/>
          </a:p>
        </p:txBody>
      </p:sp>
      <p:grpSp>
        <p:nvGrpSpPr>
          <p:cNvPr id="3" name="Group 17"/>
          <p:cNvGrpSpPr/>
          <p:nvPr/>
        </p:nvGrpSpPr>
        <p:grpSpPr>
          <a:xfrm>
            <a:off x="863871" y="3539067"/>
            <a:ext cx="3868968" cy="2116666"/>
            <a:chOff x="863871" y="3539067"/>
            <a:chExt cx="3868968" cy="2116666"/>
          </a:xfrm>
        </p:grpSpPr>
        <p:sp>
          <p:nvSpPr>
            <p:cNvPr id="13" name="TextBox 12"/>
            <p:cNvSpPr txBox="1"/>
            <p:nvPr/>
          </p:nvSpPr>
          <p:spPr>
            <a:xfrm>
              <a:off x="863871" y="4196626"/>
              <a:ext cx="3868968" cy="461665"/>
            </a:xfrm>
            <a:prstGeom prst="rect">
              <a:avLst/>
            </a:prstGeom>
            <a:solidFill>
              <a:srgbClr val="FCF9D6"/>
            </a:solidFill>
            <a:ln>
              <a:solidFill>
                <a:schemeClr val="tx1"/>
              </a:solidFill>
            </a:ln>
          </p:spPr>
          <p:txBody>
            <a:bodyPr wrap="none" rtlCol="0">
              <a:spAutoFit/>
            </a:bodyPr>
            <a:lstStyle/>
            <a:p>
              <a:pPr algn="ctr"/>
              <a:r>
                <a:rPr lang="en-US" sz="2400" dirty="0" smtClean="0"/>
                <a:t>Sulfur-containing amino acids</a:t>
              </a:r>
              <a:endParaRPr lang="en-US" sz="2400" dirty="0"/>
            </a:p>
          </p:txBody>
        </p:sp>
        <p:cxnSp>
          <p:nvCxnSpPr>
            <p:cNvPr id="15" name="Straight Arrow Connector 14"/>
            <p:cNvCxnSpPr/>
            <p:nvPr/>
          </p:nvCxnSpPr>
          <p:spPr>
            <a:xfrm flipV="1">
              <a:off x="2949759" y="3539067"/>
              <a:ext cx="690908" cy="6575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2"/>
            </p:cNvCxnSpPr>
            <p:nvPr/>
          </p:nvCxnSpPr>
          <p:spPr>
            <a:xfrm rot="16200000" flipH="1">
              <a:off x="2720790" y="4735856"/>
              <a:ext cx="997442" cy="8423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20" name="Picture 19" descr="choline.png"/>
          <p:cNvPicPr>
            <a:picLocks noChangeAspect="1"/>
          </p:cNvPicPr>
          <p:nvPr/>
        </p:nvPicPr>
        <p:blipFill>
          <a:blip r:embed="rId3"/>
          <a:stretch>
            <a:fillRect/>
          </a:stretch>
        </p:blipFill>
        <p:spPr>
          <a:xfrm>
            <a:off x="84674" y="320297"/>
            <a:ext cx="3085778" cy="1323837"/>
          </a:xfrm>
          <a:prstGeom prst="rect">
            <a:avLst/>
          </a:prstGeom>
        </p:spPr>
      </p:pic>
      <p:sp>
        <p:nvSpPr>
          <p:cNvPr id="18" name="Freeform 17"/>
          <p:cNvSpPr/>
          <p:nvPr/>
        </p:nvSpPr>
        <p:spPr>
          <a:xfrm>
            <a:off x="4352999" y="1904906"/>
            <a:ext cx="2808168" cy="693512"/>
          </a:xfrm>
          <a:custGeom>
            <a:avLst/>
            <a:gdLst>
              <a:gd name="connsiteX0" fmla="*/ 1159749 w 2808168"/>
              <a:gd name="connsiteY0" fmla="*/ 13510 h 693512"/>
              <a:gd name="connsiteX1" fmla="*/ 200422 w 2808168"/>
              <a:gd name="connsiteY1" fmla="*/ 148610 h 693512"/>
              <a:gd name="connsiteX2" fmla="*/ 308516 w 2808168"/>
              <a:gd name="connsiteY2" fmla="*/ 594439 h 693512"/>
              <a:gd name="connsiteX3" fmla="*/ 2051517 w 2808168"/>
              <a:gd name="connsiteY3" fmla="*/ 675499 h 693512"/>
              <a:gd name="connsiteX4" fmla="*/ 2659540 w 2808168"/>
              <a:gd name="connsiteY4" fmla="*/ 486359 h 693512"/>
              <a:gd name="connsiteX5" fmla="*/ 2537936 w 2808168"/>
              <a:gd name="connsiteY5" fmla="*/ 189140 h 693512"/>
              <a:gd name="connsiteX6" fmla="*/ 1038144 w 2808168"/>
              <a:gd name="connsiteY6" fmla="*/ 0 h 693512"/>
              <a:gd name="connsiteX7" fmla="*/ 1038144 w 2808168"/>
              <a:gd name="connsiteY7" fmla="*/ 0 h 69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8168" h="693512">
                <a:moveTo>
                  <a:pt x="1159749" y="13510"/>
                </a:moveTo>
                <a:cubicBezTo>
                  <a:pt x="751021" y="32649"/>
                  <a:pt x="342294" y="51789"/>
                  <a:pt x="200422" y="148610"/>
                </a:cubicBezTo>
                <a:cubicBezTo>
                  <a:pt x="58550" y="245431"/>
                  <a:pt x="0" y="506624"/>
                  <a:pt x="308516" y="594439"/>
                </a:cubicBezTo>
                <a:cubicBezTo>
                  <a:pt x="617032" y="682254"/>
                  <a:pt x="1659680" y="693512"/>
                  <a:pt x="2051517" y="675499"/>
                </a:cubicBezTo>
                <a:cubicBezTo>
                  <a:pt x="2443354" y="657486"/>
                  <a:pt x="2578470" y="567419"/>
                  <a:pt x="2659540" y="486359"/>
                </a:cubicBezTo>
                <a:cubicBezTo>
                  <a:pt x="2740610" y="405299"/>
                  <a:pt x="2808168" y="270200"/>
                  <a:pt x="2537936" y="189140"/>
                </a:cubicBezTo>
                <a:cubicBezTo>
                  <a:pt x="2267704" y="108080"/>
                  <a:pt x="1038144" y="0"/>
                  <a:pt x="1038144" y="0"/>
                </a:cubicBezTo>
                <a:lnTo>
                  <a:pt x="1038144"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n>
                <a:solidFill>
                  <a:srgbClr val="FF0000"/>
                </a:solidFill>
              </a:ln>
              <a:solidFill>
                <a:srgbClr val="FF0000"/>
              </a:solidFill>
            </a:endParaRPr>
          </a:p>
        </p:txBody>
      </p:sp>
      <p:sp>
        <p:nvSpPr>
          <p:cNvPr id="19" name="TextBox 18"/>
          <p:cNvSpPr txBox="1"/>
          <p:nvPr/>
        </p:nvSpPr>
        <p:spPr>
          <a:xfrm>
            <a:off x="5777085" y="1644134"/>
            <a:ext cx="2997185" cy="461665"/>
          </a:xfrm>
          <a:prstGeom prst="rect">
            <a:avLst/>
          </a:prstGeom>
          <a:solidFill>
            <a:srgbClr val="FCF9D6"/>
          </a:solidFill>
          <a:ln>
            <a:solidFill>
              <a:schemeClr val="tx1"/>
            </a:solidFill>
          </a:ln>
        </p:spPr>
        <p:txBody>
          <a:bodyPr wrap="none" rtlCol="0">
            <a:spAutoFit/>
          </a:bodyPr>
          <a:lstStyle/>
          <a:p>
            <a:pPr algn="ctr"/>
            <a:r>
              <a:rPr lang="en-US" sz="2400" dirty="0" smtClean="0"/>
              <a:t>Cell Membrane Health</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Choline</a:t>
            </a:r>
            <a:r>
              <a:rPr lang="en-US" dirty="0" smtClean="0"/>
              <a:t> Content of Common Foods</a:t>
            </a:r>
            <a:r>
              <a:rPr lang="en-US" dirty="0" smtClean="0">
                <a:ln>
                  <a:solidFill>
                    <a:srgbClr val="FF0000"/>
                  </a:solidFill>
                </a:ln>
              </a:rPr>
              <a:t>*</a:t>
            </a:r>
            <a:endParaRPr lang="en-US" dirty="0">
              <a:ln>
                <a:solidFill>
                  <a:srgbClr val="FF0000"/>
                </a:solidFill>
              </a:ln>
            </a:endParaRPr>
          </a:p>
        </p:txBody>
      </p:sp>
      <p:graphicFrame>
        <p:nvGraphicFramePr>
          <p:cNvPr id="4" name="Content Placeholder 3"/>
          <p:cNvGraphicFramePr>
            <a:graphicFrameLocks noGrp="1"/>
          </p:cNvGraphicFramePr>
          <p:nvPr>
            <p:ph idx="1"/>
          </p:nvPr>
        </p:nvGraphicFramePr>
        <p:xfrm>
          <a:off x="457200" y="1397000"/>
          <a:ext cx="8229600" cy="333248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smtClean="0"/>
                        <a:t>Source</a:t>
                      </a:r>
                      <a:endParaRPr lang="en-US" dirty="0"/>
                    </a:p>
                  </a:txBody>
                  <a:tcPr/>
                </a:tc>
                <a:tc>
                  <a:txBody>
                    <a:bodyPr/>
                    <a:lstStyle/>
                    <a:p>
                      <a:r>
                        <a:rPr lang="en-US" dirty="0" smtClean="0"/>
                        <a:t>Mg choline/100gram </a:t>
                      </a:r>
                      <a:endParaRPr lang="en-US" dirty="0"/>
                    </a:p>
                  </a:txBody>
                  <a:tcPr/>
                </a:tc>
              </a:tr>
              <a:tr h="370840">
                <a:tc>
                  <a:txBody>
                    <a:bodyPr/>
                    <a:lstStyle/>
                    <a:p>
                      <a:r>
                        <a:rPr lang="en-US" dirty="0" smtClean="0"/>
                        <a:t>egg white</a:t>
                      </a:r>
                      <a:endParaRPr lang="en-US" dirty="0"/>
                    </a:p>
                  </a:txBody>
                  <a:tcPr/>
                </a:tc>
                <a:tc>
                  <a:txBody>
                    <a:bodyPr/>
                    <a:lstStyle/>
                    <a:p>
                      <a:r>
                        <a:rPr lang="en-US" dirty="0" smtClean="0"/>
                        <a:t>1</a:t>
                      </a:r>
                      <a:endParaRPr lang="en-US" dirty="0"/>
                    </a:p>
                  </a:txBody>
                  <a:tcPr/>
                </a:tc>
              </a:tr>
              <a:tr h="370840">
                <a:tc>
                  <a:txBody>
                    <a:bodyPr/>
                    <a:lstStyle/>
                    <a:p>
                      <a:r>
                        <a:rPr lang="en-US" dirty="0" smtClean="0"/>
                        <a:t>egg yolk</a:t>
                      </a:r>
                      <a:endParaRPr lang="en-US" dirty="0"/>
                    </a:p>
                  </a:txBody>
                  <a:tcPr/>
                </a:tc>
                <a:tc>
                  <a:txBody>
                    <a:bodyPr/>
                    <a:lstStyle/>
                    <a:p>
                      <a:r>
                        <a:rPr lang="en-US" dirty="0" smtClean="0"/>
                        <a:t>682</a:t>
                      </a:r>
                      <a:endParaRPr lang="en-US" dirty="0"/>
                    </a:p>
                  </a:txBody>
                  <a:tcPr/>
                </a:tc>
              </a:tr>
              <a:tr h="370840">
                <a:tc>
                  <a:txBody>
                    <a:bodyPr/>
                    <a:lstStyle/>
                    <a:p>
                      <a:r>
                        <a:rPr lang="en-US" dirty="0" smtClean="0"/>
                        <a:t>caviar</a:t>
                      </a:r>
                      <a:endParaRPr lang="en-US" dirty="0"/>
                    </a:p>
                  </a:txBody>
                  <a:tcPr/>
                </a:tc>
                <a:tc>
                  <a:txBody>
                    <a:bodyPr/>
                    <a:lstStyle/>
                    <a:p>
                      <a:r>
                        <a:rPr lang="en-US" dirty="0" smtClean="0"/>
                        <a:t>491</a:t>
                      </a:r>
                      <a:endParaRPr lang="en-US" dirty="0"/>
                    </a:p>
                  </a:txBody>
                  <a:tcPr/>
                </a:tc>
              </a:tr>
              <a:tr h="370840">
                <a:tc>
                  <a:txBody>
                    <a:bodyPr/>
                    <a:lstStyle/>
                    <a:p>
                      <a:r>
                        <a:rPr lang="en-US" dirty="0" smtClean="0"/>
                        <a:t>chicken liver      (meats)</a:t>
                      </a:r>
                      <a:endParaRPr lang="en-US" dirty="0"/>
                    </a:p>
                  </a:txBody>
                  <a:tcPr/>
                </a:tc>
                <a:tc>
                  <a:txBody>
                    <a:bodyPr/>
                    <a:lstStyle/>
                    <a:p>
                      <a:r>
                        <a:rPr lang="en-US" dirty="0" smtClean="0"/>
                        <a:t>300</a:t>
                      </a:r>
                      <a:endParaRPr lang="en-US" dirty="0"/>
                    </a:p>
                  </a:txBody>
                  <a:tcPr/>
                </a:tc>
              </a:tr>
              <a:tr h="370840">
                <a:tc>
                  <a:txBody>
                    <a:bodyPr/>
                    <a:lstStyle/>
                    <a:p>
                      <a:r>
                        <a:rPr lang="en-US" dirty="0" smtClean="0"/>
                        <a:t>shrimp                 (seafood)</a:t>
                      </a:r>
                      <a:endParaRPr lang="en-US" dirty="0"/>
                    </a:p>
                  </a:txBody>
                  <a:tcPr/>
                </a:tc>
                <a:tc>
                  <a:txBody>
                    <a:bodyPr/>
                    <a:lstStyle/>
                    <a:p>
                      <a:r>
                        <a:rPr lang="en-US" dirty="0" smtClean="0"/>
                        <a:t>81</a:t>
                      </a:r>
                      <a:endParaRPr lang="en-US" dirty="0"/>
                    </a:p>
                  </a:txBody>
                  <a:tcPr/>
                </a:tc>
              </a:tr>
              <a:tr h="370840">
                <a:tc>
                  <a:txBody>
                    <a:bodyPr/>
                    <a:lstStyle/>
                    <a:p>
                      <a:r>
                        <a:rPr lang="en-US" dirty="0" smtClean="0"/>
                        <a:t>pistachio</a:t>
                      </a:r>
                      <a:r>
                        <a:rPr lang="en-US" baseline="0" dirty="0" smtClean="0"/>
                        <a:t> nuts     (nuts)</a:t>
                      </a:r>
                      <a:endParaRPr lang="en-US" dirty="0"/>
                    </a:p>
                  </a:txBody>
                  <a:tcPr/>
                </a:tc>
                <a:tc>
                  <a:txBody>
                    <a:bodyPr/>
                    <a:lstStyle/>
                    <a:p>
                      <a:r>
                        <a:rPr lang="en-US" dirty="0" smtClean="0"/>
                        <a:t>71</a:t>
                      </a:r>
                      <a:endParaRPr lang="en-US" dirty="0"/>
                    </a:p>
                  </a:txBody>
                  <a:tcPr/>
                </a:tc>
              </a:tr>
              <a:tr h="0">
                <a:tc>
                  <a:txBody>
                    <a:bodyPr/>
                    <a:lstStyle/>
                    <a:p>
                      <a:r>
                        <a:rPr lang="en-US" dirty="0" smtClean="0"/>
                        <a:t>dried figs             (fruits)</a:t>
                      </a:r>
                      <a:endParaRPr lang="en-US" dirty="0"/>
                    </a:p>
                  </a:txBody>
                  <a:tcPr/>
                </a:tc>
                <a:tc>
                  <a:txBody>
                    <a:bodyPr/>
                    <a:lstStyle/>
                    <a:p>
                      <a:r>
                        <a:rPr lang="en-US" dirty="0" smtClean="0"/>
                        <a:t>16</a:t>
                      </a:r>
                      <a:endParaRPr lang="en-US" dirty="0"/>
                    </a:p>
                  </a:txBody>
                  <a:tcPr/>
                </a:tc>
              </a:tr>
              <a:tr h="370840">
                <a:tc>
                  <a:txBody>
                    <a:bodyPr/>
                    <a:lstStyle/>
                    <a:p>
                      <a:r>
                        <a:rPr lang="en-US" dirty="0" err="1" smtClean="0"/>
                        <a:t>brussel</a:t>
                      </a:r>
                      <a:r>
                        <a:rPr lang="en-US" dirty="0" smtClean="0"/>
                        <a:t> sprouts </a:t>
                      </a:r>
                      <a:r>
                        <a:rPr lang="en-US" baseline="0" dirty="0" smtClean="0"/>
                        <a:t> </a:t>
                      </a:r>
                      <a:r>
                        <a:rPr lang="en-US" dirty="0" smtClean="0"/>
                        <a:t>(vegetables)           </a:t>
                      </a:r>
                      <a:endParaRPr lang="en-US" dirty="0"/>
                    </a:p>
                  </a:txBody>
                  <a:tcPr/>
                </a:tc>
                <a:tc>
                  <a:txBody>
                    <a:bodyPr/>
                    <a:lstStyle/>
                    <a:p>
                      <a:r>
                        <a:rPr lang="en-US" dirty="0" smtClean="0"/>
                        <a:t>41</a:t>
                      </a:r>
                      <a:endParaRPr lang="en-US" dirty="0"/>
                    </a:p>
                  </a:txBody>
                  <a:tcPr/>
                </a:tc>
              </a:tr>
            </a:tbl>
          </a:graphicData>
        </a:graphic>
      </p:graphicFrame>
      <p:sp>
        <p:nvSpPr>
          <p:cNvPr id="6" name="TextBox 5"/>
          <p:cNvSpPr txBox="1"/>
          <p:nvPr/>
        </p:nvSpPr>
        <p:spPr>
          <a:xfrm>
            <a:off x="3594100" y="6191364"/>
            <a:ext cx="5549900" cy="461665"/>
          </a:xfrm>
          <a:prstGeom prst="rect">
            <a:avLst/>
          </a:prstGeom>
          <a:noFill/>
        </p:spPr>
        <p:txBody>
          <a:bodyPr wrap="square" rtlCol="0">
            <a:spAutoFit/>
          </a:bodyPr>
          <a:lstStyle/>
          <a:p>
            <a:r>
              <a:rPr lang="en-US" sz="2400" dirty="0" smtClean="0">
                <a:ln>
                  <a:solidFill>
                    <a:srgbClr val="FF0000"/>
                  </a:solidFill>
                </a:ln>
              </a:rPr>
              <a:t>*</a:t>
            </a:r>
            <a:r>
              <a:rPr lang="en-US" sz="2400" dirty="0" smtClean="0"/>
              <a:t> USDA Database for </a:t>
            </a:r>
            <a:r>
              <a:rPr lang="en-US" sz="2400" dirty="0" err="1" smtClean="0"/>
              <a:t>Choline</a:t>
            </a:r>
            <a:r>
              <a:rPr lang="en-US" sz="2400" dirty="0" smtClean="0"/>
              <a:t>, March, 2004</a:t>
            </a:r>
            <a:endParaRPr lang="en-US" sz="2400" dirty="0"/>
          </a:p>
        </p:txBody>
      </p:sp>
      <p:sp>
        <p:nvSpPr>
          <p:cNvPr id="7" name="Freeform 6"/>
          <p:cNvSpPr/>
          <p:nvPr/>
        </p:nvSpPr>
        <p:spPr>
          <a:xfrm>
            <a:off x="3817433" y="1736052"/>
            <a:ext cx="1881364" cy="936992"/>
          </a:xfrm>
          <a:custGeom>
            <a:avLst/>
            <a:gdLst>
              <a:gd name="connsiteX0" fmla="*/ 1134526 w 1881364"/>
              <a:gd name="connsiteY0" fmla="*/ 61832 h 936992"/>
              <a:gd name="connsiteX1" fmla="*/ 78489 w 1881364"/>
              <a:gd name="connsiteY1" fmla="*/ 204521 h 936992"/>
              <a:gd name="connsiteX2" fmla="*/ 663591 w 1881364"/>
              <a:gd name="connsiteY2" fmla="*/ 875160 h 936992"/>
              <a:gd name="connsiteX3" fmla="*/ 1805253 w 1881364"/>
              <a:gd name="connsiteY3" fmla="*/ 575513 h 936992"/>
              <a:gd name="connsiteX4" fmla="*/ 1134526 w 1881364"/>
              <a:gd name="connsiteY4" fmla="*/ 61832 h 93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64" h="936992">
                <a:moveTo>
                  <a:pt x="1134526" y="61832"/>
                </a:moveTo>
                <a:cubicBezTo>
                  <a:pt x="846732" y="0"/>
                  <a:pt x="156978" y="68966"/>
                  <a:pt x="78489" y="204521"/>
                </a:cubicBezTo>
                <a:cubicBezTo>
                  <a:pt x="0" y="340076"/>
                  <a:pt x="375797" y="813328"/>
                  <a:pt x="663591" y="875160"/>
                </a:cubicBezTo>
                <a:cubicBezTo>
                  <a:pt x="951385" y="936992"/>
                  <a:pt x="1729142" y="715824"/>
                  <a:pt x="1805253" y="575513"/>
                </a:cubicBezTo>
                <a:cubicBezTo>
                  <a:pt x="1881364" y="435202"/>
                  <a:pt x="1422320" y="123664"/>
                  <a:pt x="1134526" y="61832"/>
                </a:cubicBezTo>
                <a:close/>
              </a:path>
            </a:pathLst>
          </a:cu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257409" y="4857901"/>
            <a:ext cx="8229600" cy="1163584"/>
          </a:xfrm>
          <a:prstGeom prst="rect">
            <a:avLst/>
          </a:prstGeom>
        </p:spPr>
        <p:txBody>
          <a:bodyPr vert="horz" lIns="91440" tIns="45720" rIns="91440" bIns="45720" rtlCol="0">
            <a:normAutofit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Each item is the best source in its class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Egg yolk contains all the </a:t>
            </a:r>
            <a:r>
              <a:rPr lang="en-US" sz="3200" dirty="0" err="1" smtClean="0"/>
              <a:t>choline</a:t>
            </a:r>
            <a:r>
              <a:rPr lang="en-US" sz="3200" dirty="0" smtClean="0"/>
              <a:t> in eggs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fade">
                                      <p:cBhvr>
                                        <p:cTn id="15" dur="1000"/>
                                        <p:tgtEl>
                                          <p:spTgt spid="7">
                                            <p:bg/>
                                          </p:spTgt>
                                        </p:tgtEl>
                                      </p:cBhvr>
                                    </p:animEffect>
                                    <p:anim calcmode="lin" valueType="num">
                                      <p:cBhvr>
                                        <p:cTn id="16" dur="1000" fill="hold"/>
                                        <p:tgtEl>
                                          <p:spTgt spid="7">
                                            <p:bg/>
                                          </p:spTgt>
                                        </p:tgtEl>
                                        <p:attrNameLst>
                                          <p:attrName>ppt_x</p:attrName>
                                        </p:attrNameLst>
                                      </p:cBhvr>
                                      <p:tavLst>
                                        <p:tav tm="0">
                                          <p:val>
                                            <p:strVal val="#ppt_x"/>
                                          </p:val>
                                        </p:tav>
                                        <p:tav tm="100000">
                                          <p:val>
                                            <p:strVal val="#ppt_x"/>
                                          </p:val>
                                        </p:tav>
                                      </p:tavLst>
                                    </p:anim>
                                    <p:anim calcmode="lin" valueType="num">
                                      <p:cBhvr>
                                        <p:cTn id="17" dur="900" decel="100000" fill="hold"/>
                                        <p:tgtEl>
                                          <p:spTgt spid="7">
                                            <p:bg/>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bg/>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nodePh="1">
                                  <p:stCondLst>
                                    <p:cond delay="0"/>
                                  </p:stCondLst>
                                  <p:endCondLst>
                                    <p:cond evt="begin" delay="0">
                                      <p:tn val="21"/>
                                    </p:cond>
                                  </p:end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anim calcmode="lin" valueType="num">
                                      <p:cBhvr>
                                        <p:cTn id="2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animBg="1"/>
      <p:bldP spid="8" grpId="0" build="p"/>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Choline</a:t>
            </a:r>
            <a:r>
              <a:rPr lang="en-US" dirty="0" smtClean="0"/>
              <a:t> Deficiency and                              Liver and Heart Disease*</a:t>
            </a:r>
            <a:endParaRPr lang="en-US" dirty="0"/>
          </a:p>
        </p:txBody>
      </p:sp>
      <p:sp>
        <p:nvSpPr>
          <p:cNvPr id="3" name="Content Placeholder 2"/>
          <p:cNvSpPr>
            <a:spLocks noGrp="1"/>
          </p:cNvSpPr>
          <p:nvPr>
            <p:ph idx="1"/>
          </p:nvPr>
        </p:nvSpPr>
        <p:spPr>
          <a:xfrm>
            <a:off x="457200" y="1532468"/>
            <a:ext cx="8229600" cy="4525963"/>
          </a:xfrm>
        </p:spPr>
        <p:txBody>
          <a:bodyPr/>
          <a:lstStyle/>
          <a:p>
            <a:r>
              <a:rPr lang="en-US" dirty="0" smtClean="0"/>
              <a:t>Cholesterol-rich foods are a major source of </a:t>
            </a:r>
            <a:r>
              <a:rPr lang="en-US" dirty="0" err="1" smtClean="0"/>
              <a:t>choline</a:t>
            </a:r>
            <a:r>
              <a:rPr lang="en-US" dirty="0" smtClean="0"/>
              <a:t>, an essential nutrient</a:t>
            </a:r>
          </a:p>
          <a:p>
            <a:r>
              <a:rPr lang="en-US" dirty="0" err="1" smtClean="0"/>
              <a:t>Choline</a:t>
            </a:r>
            <a:r>
              <a:rPr lang="en-US" dirty="0" smtClean="0"/>
              <a:t> is needed to release VLDL from liver</a:t>
            </a:r>
          </a:p>
          <a:p>
            <a:pPr lvl="1"/>
            <a:r>
              <a:rPr lang="en-US" dirty="0" smtClean="0"/>
              <a:t>Especially in context of high fructose diet</a:t>
            </a:r>
          </a:p>
          <a:p>
            <a:r>
              <a:rPr lang="en-US" dirty="0" err="1" smtClean="0"/>
              <a:t>Choline</a:t>
            </a:r>
            <a:r>
              <a:rPr lang="en-US" dirty="0" smtClean="0"/>
              <a:t> deficiency </a:t>
            </a:r>
            <a:r>
              <a:rPr lang="en-US" dirty="0" err="1" smtClean="0">
                <a:sym typeface="Wingdings"/>
              </a:rPr>
              <a:t></a:t>
            </a:r>
            <a:r>
              <a:rPr lang="en-US" dirty="0" smtClean="0">
                <a:sym typeface="Wingdings"/>
              </a:rPr>
              <a:t> fatty liver </a:t>
            </a:r>
          </a:p>
          <a:p>
            <a:r>
              <a:rPr lang="en-US" dirty="0" err="1" smtClean="0">
                <a:sym typeface="Wingdings"/>
              </a:rPr>
              <a:t>Choline</a:t>
            </a:r>
            <a:r>
              <a:rPr lang="en-US" dirty="0" smtClean="0">
                <a:sym typeface="Wingdings"/>
              </a:rPr>
              <a:t> deficiency </a:t>
            </a:r>
            <a:r>
              <a:rPr lang="en-US" dirty="0" err="1" smtClean="0">
                <a:sym typeface="Wingdings"/>
              </a:rPr>
              <a:t></a:t>
            </a:r>
            <a:r>
              <a:rPr lang="en-US" dirty="0" smtClean="0">
                <a:sym typeface="Wingdings"/>
              </a:rPr>
              <a:t> elevated </a:t>
            </a:r>
            <a:r>
              <a:rPr lang="en-US" dirty="0" err="1" smtClean="0">
                <a:sym typeface="Wingdings"/>
              </a:rPr>
              <a:t>homocysteine</a:t>
            </a:r>
            <a:endParaRPr lang="en-US" dirty="0" smtClean="0">
              <a:sym typeface="Wingdings"/>
            </a:endParaRPr>
          </a:p>
          <a:p>
            <a:r>
              <a:rPr lang="en-US" dirty="0" smtClean="0">
                <a:sym typeface="Wingdings"/>
              </a:rPr>
              <a:t>Elevated </a:t>
            </a:r>
            <a:r>
              <a:rPr lang="en-US" dirty="0" err="1" smtClean="0">
                <a:sym typeface="Wingdings"/>
              </a:rPr>
              <a:t>homocysteine</a:t>
            </a:r>
            <a:r>
              <a:rPr lang="en-US" dirty="0" smtClean="0">
                <a:sym typeface="Wingdings"/>
              </a:rPr>
              <a:t> is a risk factor for heart disease (and later I will explain why)</a:t>
            </a:r>
            <a:endParaRPr lang="en-US" dirty="0"/>
          </a:p>
        </p:txBody>
      </p:sp>
      <p:sp>
        <p:nvSpPr>
          <p:cNvPr id="4" name="TextBox 3"/>
          <p:cNvSpPr txBox="1"/>
          <p:nvPr/>
        </p:nvSpPr>
        <p:spPr>
          <a:xfrm>
            <a:off x="2969820" y="6218496"/>
            <a:ext cx="5716980" cy="461665"/>
          </a:xfrm>
          <a:prstGeom prst="rect">
            <a:avLst/>
          </a:prstGeom>
          <a:noFill/>
        </p:spPr>
        <p:txBody>
          <a:bodyPr wrap="none" rtlCol="0">
            <a:spAutoFit/>
          </a:bodyPr>
          <a:lstStyle/>
          <a:p>
            <a:r>
              <a:rPr lang="en-US" sz="2400" dirty="0" smtClean="0"/>
              <a:t>* </a:t>
            </a:r>
            <a:r>
              <a:rPr lang="en-US" sz="2400" dirty="0" err="1" smtClean="0"/>
              <a:t>Da</a:t>
            </a:r>
            <a:r>
              <a:rPr lang="en-US" sz="2400" dirty="0" smtClean="0"/>
              <a:t> Costa et al., Am J </a:t>
            </a:r>
            <a:r>
              <a:rPr lang="en-US" sz="2400" dirty="0" err="1" smtClean="0"/>
              <a:t>Clin</a:t>
            </a:r>
            <a:r>
              <a:rPr lang="en-US" sz="2400" dirty="0" smtClean="0"/>
              <a:t> </a:t>
            </a:r>
            <a:r>
              <a:rPr lang="en-US" sz="2400" dirty="0" err="1" smtClean="0"/>
              <a:t>Nutr</a:t>
            </a:r>
            <a:r>
              <a:rPr lang="en-US" sz="2400" dirty="0" smtClean="0"/>
              <a:t>, 440-4, 2005</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888"/>
            <a:ext cx="8229600" cy="1143000"/>
          </a:xfrm>
        </p:spPr>
        <p:txBody>
          <a:bodyPr/>
          <a:lstStyle/>
          <a:p>
            <a:r>
              <a:rPr lang="en-US" dirty="0" smtClean="0"/>
              <a:t>Zinc</a:t>
            </a:r>
            <a:endParaRPr lang="en-US" dirty="0"/>
          </a:p>
        </p:txBody>
      </p:sp>
      <p:pic>
        <p:nvPicPr>
          <p:cNvPr id="4" name="Content Placeholder 3" descr="zinc_DNA.png"/>
          <p:cNvPicPr>
            <a:picLocks noGrp="1" noChangeAspect="1"/>
          </p:cNvPicPr>
          <p:nvPr>
            <p:ph idx="1"/>
          </p:nvPr>
        </p:nvPicPr>
        <p:blipFill>
          <a:blip r:embed="rId3"/>
          <a:srcRect l="-35157" r="-35157"/>
          <a:stretch>
            <a:fillRect/>
          </a:stretch>
        </p:blipFill>
        <p:spPr>
          <a:xfrm>
            <a:off x="528583" y="4177599"/>
            <a:ext cx="4411941" cy="2426397"/>
          </a:xfrm>
        </p:spPr>
      </p:pic>
      <p:pic>
        <p:nvPicPr>
          <p:cNvPr id="5" name="Picture 4" descr="oysters.jpg"/>
          <p:cNvPicPr>
            <a:picLocks noChangeAspect="1"/>
          </p:cNvPicPr>
          <p:nvPr/>
        </p:nvPicPr>
        <p:blipFill>
          <a:blip r:embed="rId4"/>
          <a:stretch>
            <a:fillRect/>
          </a:stretch>
        </p:blipFill>
        <p:spPr>
          <a:xfrm>
            <a:off x="5794252" y="742221"/>
            <a:ext cx="2372861" cy="1589817"/>
          </a:xfrm>
          <a:prstGeom prst="rect">
            <a:avLst/>
          </a:prstGeom>
        </p:spPr>
      </p:pic>
      <p:sp>
        <p:nvSpPr>
          <p:cNvPr id="6" name="Content Placeholder 2"/>
          <p:cNvSpPr txBox="1">
            <a:spLocks/>
          </p:cNvSpPr>
          <p:nvPr/>
        </p:nvSpPr>
        <p:spPr>
          <a:xfrm>
            <a:off x="457200" y="742221"/>
            <a:ext cx="4572000" cy="4525963"/>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Adequate zinc intake is essential for fighting off infectious disease, boosting immune function, repairing   DNA damage and fighting cancer.</a:t>
            </a:r>
          </a:p>
          <a:p>
            <a:pPr marL="342900" lvl="0" indent="-342900">
              <a:spcBef>
                <a:spcPct val="20000"/>
              </a:spcBef>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Content Placeholder 2"/>
          <p:cNvSpPr txBox="1">
            <a:spLocks/>
          </p:cNvSpPr>
          <p:nvPr/>
        </p:nvSpPr>
        <p:spPr>
          <a:xfrm>
            <a:off x="4736916" y="2332037"/>
            <a:ext cx="4383712" cy="4525963"/>
          </a:xfrm>
          <a:prstGeom prst="rect">
            <a:avLst/>
          </a:prstGeom>
        </p:spPr>
        <p:txBody>
          <a:bodyPr vert="horz" lIns="91440" tIns="45720" rIns="91440" bIns="45720" rtlCol="0">
            <a:normAutofit fontScale="92500"/>
          </a:bodyPr>
          <a:lstStyle/>
          <a:p>
            <a:pPr marL="342900" indent="-342900">
              <a:spcBef>
                <a:spcPct val="20000"/>
              </a:spcBef>
              <a:buFont typeface="Arial"/>
              <a:buChar char="•"/>
            </a:pPr>
            <a:r>
              <a:rPr lang="en-US" sz="3200" dirty="0" smtClean="0"/>
              <a:t>As many as 12% of Americans are deficient, and 40% of the elderly in America</a:t>
            </a:r>
          </a:p>
          <a:p>
            <a:pPr marL="342900" lvl="0" indent="-342900">
              <a:spcBef>
                <a:spcPct val="20000"/>
              </a:spcBef>
              <a:buFont typeface="Arial"/>
              <a:buChar char="•"/>
            </a:pPr>
            <a:r>
              <a:rPr lang="en-US" sz="3200" dirty="0" smtClean="0"/>
              <a:t>Oysters are the very best source; other options are beef and poultry; </a:t>
            </a:r>
          </a:p>
          <a:p>
            <a:pPr marL="342900" lvl="0" indent="-342900">
              <a:spcBef>
                <a:spcPct val="20000"/>
              </a:spcBef>
              <a:buFont typeface="Arial"/>
              <a:buChar char="•"/>
            </a:pPr>
            <a:r>
              <a:rPr lang="en-US" sz="3200" dirty="0" smtClean="0"/>
              <a:t>Zinc is poorly absorbed from plant sources</a:t>
            </a:r>
          </a:p>
          <a:p>
            <a:pPr marL="342900" lvl="0" indent="-342900">
              <a:spcBef>
                <a:spcPct val="20000"/>
              </a:spcBef>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phsphoadenosine_phsphosulfate_PAPS.png"/>
          <p:cNvPicPr>
            <a:picLocks noChangeAspect="1"/>
          </p:cNvPicPr>
          <p:nvPr/>
        </p:nvPicPr>
        <p:blipFill>
          <a:blip r:embed="rId2"/>
          <a:stretch>
            <a:fillRect/>
          </a:stretch>
        </p:blipFill>
        <p:spPr>
          <a:xfrm>
            <a:off x="6107261" y="4316222"/>
            <a:ext cx="2741684" cy="2398973"/>
          </a:xfrm>
          <a:prstGeom prst="rect">
            <a:avLst/>
          </a:prstGeom>
        </p:spPr>
      </p:pic>
      <p:sp>
        <p:nvSpPr>
          <p:cNvPr id="2" name="Title 1"/>
          <p:cNvSpPr>
            <a:spLocks noGrp="1"/>
          </p:cNvSpPr>
          <p:nvPr>
            <p:ph type="title"/>
          </p:nvPr>
        </p:nvSpPr>
        <p:spPr>
          <a:xfrm>
            <a:off x="457200" y="54509"/>
            <a:ext cx="8229600" cy="1143000"/>
          </a:xfrm>
        </p:spPr>
        <p:txBody>
          <a:bodyPr>
            <a:normAutofit/>
          </a:bodyPr>
          <a:lstStyle/>
          <a:p>
            <a:r>
              <a:rPr lang="en-US" dirty="0" smtClean="0"/>
              <a:t>What’s the Role of Folic Acid?</a:t>
            </a:r>
            <a:endParaRPr lang="en-US" dirty="0"/>
          </a:p>
        </p:txBody>
      </p:sp>
      <p:sp>
        <p:nvSpPr>
          <p:cNvPr id="3" name="Content Placeholder 2"/>
          <p:cNvSpPr>
            <a:spLocks noGrp="1"/>
          </p:cNvSpPr>
          <p:nvPr>
            <p:ph idx="1"/>
          </p:nvPr>
        </p:nvSpPr>
        <p:spPr>
          <a:xfrm>
            <a:off x="457200" y="1227674"/>
            <a:ext cx="8229600" cy="4525963"/>
          </a:xfrm>
        </p:spPr>
        <p:txBody>
          <a:bodyPr>
            <a:normAutofit lnSpcReduction="10000"/>
          </a:bodyPr>
          <a:lstStyle/>
          <a:p>
            <a:r>
              <a:rPr lang="en-US" dirty="0" err="1" smtClean="0"/>
              <a:t>Homocysteine</a:t>
            </a:r>
            <a:r>
              <a:rPr lang="en-US" dirty="0" smtClean="0"/>
              <a:t> is a precursor for </a:t>
            </a:r>
            <a:r>
              <a:rPr lang="en-US" dirty="0" err="1" smtClean="0"/>
              <a:t>methionine</a:t>
            </a:r>
            <a:endParaRPr lang="en-US" dirty="0" smtClean="0"/>
          </a:p>
          <a:p>
            <a:pPr lvl="1"/>
            <a:r>
              <a:rPr lang="en-US" dirty="0" smtClean="0"/>
              <a:t>Folic acid catalyzes the reaction</a:t>
            </a:r>
          </a:p>
          <a:p>
            <a:pPr lvl="1"/>
            <a:r>
              <a:rPr lang="en-US" dirty="0" smtClean="0"/>
              <a:t>Folic acid absorption through the gut depends on sufficient cholesterol in lining of intestines</a:t>
            </a:r>
          </a:p>
          <a:p>
            <a:pPr lvl="1"/>
            <a:r>
              <a:rPr lang="en-US" dirty="0" err="1" smtClean="0"/>
              <a:t>Methionine</a:t>
            </a:r>
            <a:r>
              <a:rPr lang="en-US" dirty="0" smtClean="0"/>
              <a:t> is critical for protein synthesis</a:t>
            </a:r>
          </a:p>
          <a:p>
            <a:r>
              <a:rPr lang="en-US" dirty="0" smtClean="0"/>
              <a:t>When folic acid is insufficient, </a:t>
            </a:r>
            <a:r>
              <a:rPr lang="en-US" dirty="0" err="1" smtClean="0"/>
              <a:t>homocysteine</a:t>
            </a:r>
            <a:r>
              <a:rPr lang="en-US" dirty="0" smtClean="0"/>
              <a:t> is converted to PAPS</a:t>
            </a:r>
            <a:r>
              <a:rPr lang="en-US" dirty="0" smtClean="0">
                <a:solidFill>
                  <a:srgbClr val="FF0000"/>
                </a:solidFill>
              </a:rPr>
              <a:t>*</a:t>
            </a:r>
            <a:r>
              <a:rPr lang="en-US" dirty="0" smtClean="0"/>
              <a:t> instead, and ultimately to </a:t>
            </a:r>
            <a:r>
              <a:rPr lang="en-US" dirty="0" smtClean="0"/>
              <a:t>sulfate</a:t>
            </a:r>
          </a:p>
          <a:p>
            <a:pPr lvl="1"/>
            <a:r>
              <a:rPr lang="en-US" dirty="0" smtClean="0"/>
              <a:t>Protein synthesis is impaired</a:t>
            </a:r>
          </a:p>
          <a:p>
            <a:pPr>
              <a:buNone/>
            </a:pPr>
            <a:endParaRPr lang="en-US" dirty="0" smtClean="0"/>
          </a:p>
          <a:p>
            <a:endParaRPr lang="en-US" dirty="0" smtClean="0"/>
          </a:p>
        </p:txBody>
      </p:sp>
      <p:sp>
        <p:nvSpPr>
          <p:cNvPr id="4" name="TextBox 3"/>
          <p:cNvSpPr txBox="1"/>
          <p:nvPr/>
        </p:nvSpPr>
        <p:spPr>
          <a:xfrm>
            <a:off x="457200" y="6068864"/>
            <a:ext cx="4790945" cy="738664"/>
          </a:xfrm>
          <a:prstGeom prst="rect">
            <a:avLst/>
          </a:prstGeom>
          <a:noFill/>
        </p:spPr>
        <p:txBody>
          <a:bodyPr wrap="none" rtlCol="0">
            <a:spAutoFit/>
          </a:bodyPr>
          <a:lstStyle/>
          <a:p>
            <a:r>
              <a:rPr lang="en-US" sz="2400" dirty="0" smtClean="0">
                <a:solidFill>
                  <a:srgbClr val="FF0000"/>
                </a:solidFill>
              </a:rPr>
              <a:t>*</a:t>
            </a:r>
            <a:r>
              <a:rPr lang="en-US" sz="2400" dirty="0" smtClean="0"/>
              <a:t> </a:t>
            </a:r>
            <a:r>
              <a:rPr lang="en-US" sz="2400" dirty="0" err="1" smtClean="0"/>
              <a:t>phosphoadenosine</a:t>
            </a:r>
            <a:r>
              <a:rPr lang="en-US" sz="2400" dirty="0" smtClean="0"/>
              <a:t> </a:t>
            </a:r>
            <a:r>
              <a:rPr lang="en-US" sz="2400" dirty="0" err="1" smtClean="0"/>
              <a:t>phosphosulfate</a:t>
            </a:r>
            <a:endParaRPr lang="en-US" sz="2400"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Content Placeholder 2"/>
          <p:cNvSpPr txBox="1">
            <a:spLocks/>
          </p:cNvSpPr>
          <p:nvPr/>
        </p:nvSpPr>
        <p:spPr>
          <a:xfrm>
            <a:off x="0" y="2639751"/>
            <a:ext cx="8229600" cy="103955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4400" noProof="0" dirty="0" err="1" smtClean="0">
                <a:ln>
                  <a:solidFill>
                    <a:srgbClr val="FF0000"/>
                  </a:solidFill>
                </a:ln>
              </a:rPr>
              <a:t>Ketogenic</a:t>
            </a:r>
            <a:r>
              <a:rPr lang="en-US" sz="4400" noProof="0" dirty="0" smtClean="0">
                <a:ln>
                  <a:solidFill>
                    <a:srgbClr val="FF0000"/>
                  </a:solidFill>
                </a:ln>
              </a:rPr>
              <a:t> Diet</a:t>
            </a:r>
            <a:endParaRPr kumimoji="0" lang="en-US" sz="3200" b="0" i="0" u="none" strike="noStrike" kern="1200" cap="none" spc="0" normalizeH="0" baseline="0" noProof="0" dirty="0">
              <a:ln>
                <a:solidFill>
                  <a:srgbClr val="FF0000"/>
                </a:solid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Consequences</a:t>
            </a:r>
            <a:endParaRPr lang="en-US" dirty="0"/>
          </a:p>
        </p:txBody>
      </p:sp>
      <p:sp>
        <p:nvSpPr>
          <p:cNvPr id="4" name="TextBox 3"/>
          <p:cNvSpPr txBox="1"/>
          <p:nvPr/>
        </p:nvSpPr>
        <p:spPr>
          <a:xfrm>
            <a:off x="1003243" y="4462509"/>
            <a:ext cx="1606329"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diabetes</a:t>
            </a:r>
            <a:endParaRPr lang="en-US" sz="3200" dirty="0"/>
          </a:p>
        </p:txBody>
      </p:sp>
      <p:sp>
        <p:nvSpPr>
          <p:cNvPr id="5" name="TextBox 4"/>
          <p:cNvSpPr txBox="1"/>
          <p:nvPr/>
        </p:nvSpPr>
        <p:spPr>
          <a:xfrm>
            <a:off x="871364" y="2447202"/>
            <a:ext cx="2123498"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Alzheimer’s</a:t>
            </a:r>
            <a:endParaRPr lang="en-US" sz="3200" dirty="0"/>
          </a:p>
        </p:txBody>
      </p:sp>
      <p:sp>
        <p:nvSpPr>
          <p:cNvPr id="6" name="TextBox 5"/>
          <p:cNvSpPr txBox="1"/>
          <p:nvPr/>
        </p:nvSpPr>
        <p:spPr>
          <a:xfrm>
            <a:off x="1388533" y="1570038"/>
            <a:ext cx="1287732"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cancer</a:t>
            </a:r>
            <a:endParaRPr lang="en-US" sz="3200" dirty="0"/>
          </a:p>
        </p:txBody>
      </p:sp>
      <p:sp>
        <p:nvSpPr>
          <p:cNvPr id="7" name="TextBox 6"/>
          <p:cNvSpPr txBox="1"/>
          <p:nvPr/>
        </p:nvSpPr>
        <p:spPr>
          <a:xfrm>
            <a:off x="5956811" y="2415793"/>
            <a:ext cx="2009084"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depression</a:t>
            </a:r>
            <a:endParaRPr lang="en-US" sz="3200" dirty="0"/>
          </a:p>
        </p:txBody>
      </p:sp>
      <p:sp>
        <p:nvSpPr>
          <p:cNvPr id="8" name="TextBox 7"/>
          <p:cNvSpPr txBox="1"/>
          <p:nvPr/>
        </p:nvSpPr>
        <p:spPr>
          <a:xfrm>
            <a:off x="5808133" y="3292957"/>
            <a:ext cx="1563248"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allergies</a:t>
            </a:r>
            <a:endParaRPr lang="en-US" sz="3200" dirty="0"/>
          </a:p>
        </p:txBody>
      </p:sp>
      <p:sp>
        <p:nvSpPr>
          <p:cNvPr id="9" name="TextBox 8"/>
          <p:cNvSpPr txBox="1"/>
          <p:nvPr/>
        </p:nvSpPr>
        <p:spPr>
          <a:xfrm>
            <a:off x="4397285" y="4758267"/>
            <a:ext cx="3382657"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Parkinson’s disease</a:t>
            </a:r>
            <a:endParaRPr lang="en-US" sz="3200" dirty="0"/>
          </a:p>
        </p:txBody>
      </p:sp>
      <p:sp>
        <p:nvSpPr>
          <p:cNvPr id="10" name="TextBox 9"/>
          <p:cNvSpPr txBox="1"/>
          <p:nvPr/>
        </p:nvSpPr>
        <p:spPr>
          <a:xfrm>
            <a:off x="3411008" y="3877733"/>
            <a:ext cx="2244725"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fibromyalgia</a:t>
            </a:r>
            <a:endParaRPr lang="en-US" sz="3200" dirty="0"/>
          </a:p>
        </p:txBody>
      </p:sp>
      <p:sp>
        <p:nvSpPr>
          <p:cNvPr id="11" name="TextBox 10"/>
          <p:cNvSpPr txBox="1"/>
          <p:nvPr/>
        </p:nvSpPr>
        <p:spPr>
          <a:xfrm>
            <a:off x="3931450" y="2708181"/>
            <a:ext cx="1414570"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asthma</a:t>
            </a:r>
            <a:endParaRPr lang="en-US" sz="3200" dirty="0"/>
          </a:p>
        </p:txBody>
      </p:sp>
      <p:sp>
        <p:nvSpPr>
          <p:cNvPr id="12" name="TextBox 11"/>
          <p:cNvSpPr txBox="1"/>
          <p:nvPr/>
        </p:nvSpPr>
        <p:spPr>
          <a:xfrm>
            <a:off x="3550618" y="1570038"/>
            <a:ext cx="3901028"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cardiovascular disease</a:t>
            </a:r>
            <a:endParaRPr lang="en-US" sz="3200" dirty="0"/>
          </a:p>
        </p:txBody>
      </p:sp>
      <p:sp>
        <p:nvSpPr>
          <p:cNvPr id="13" name="TextBox 12"/>
          <p:cNvSpPr txBox="1"/>
          <p:nvPr/>
        </p:nvSpPr>
        <p:spPr>
          <a:xfrm>
            <a:off x="457200" y="5829403"/>
            <a:ext cx="2233905"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heart failure</a:t>
            </a:r>
            <a:endParaRPr lang="en-US" sz="3200" dirty="0"/>
          </a:p>
        </p:txBody>
      </p:sp>
      <p:sp>
        <p:nvSpPr>
          <p:cNvPr id="14" name="TextBox 13"/>
          <p:cNvSpPr txBox="1"/>
          <p:nvPr/>
        </p:nvSpPr>
        <p:spPr>
          <a:xfrm>
            <a:off x="3563408" y="5635431"/>
            <a:ext cx="1119217"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GERD</a:t>
            </a:r>
            <a:endParaRPr lang="en-US" sz="3200" dirty="0"/>
          </a:p>
        </p:txBody>
      </p:sp>
      <p:sp>
        <p:nvSpPr>
          <p:cNvPr id="15" name="TextBox 14"/>
          <p:cNvSpPr txBox="1"/>
          <p:nvPr/>
        </p:nvSpPr>
        <p:spPr>
          <a:xfrm>
            <a:off x="5655733" y="5927819"/>
            <a:ext cx="1313781"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autism</a:t>
            </a:r>
            <a:endParaRPr lang="en-US" sz="3200" dirty="0"/>
          </a:p>
        </p:txBody>
      </p:sp>
      <p:sp>
        <p:nvSpPr>
          <p:cNvPr id="16" name="TextBox 15"/>
          <p:cNvSpPr txBox="1"/>
          <p:nvPr/>
        </p:nvSpPr>
        <p:spPr>
          <a:xfrm>
            <a:off x="7270592" y="3877733"/>
            <a:ext cx="1182736"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ADHD</a:t>
            </a:r>
            <a:endParaRPr lang="en-US" sz="3200" dirty="0"/>
          </a:p>
        </p:txBody>
      </p:sp>
      <p:sp>
        <p:nvSpPr>
          <p:cNvPr id="17" name="TextBox 16"/>
          <p:cNvSpPr txBox="1"/>
          <p:nvPr/>
        </p:nvSpPr>
        <p:spPr>
          <a:xfrm>
            <a:off x="457200" y="3292957"/>
            <a:ext cx="3058049"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multiple sclerosis</a:t>
            </a:r>
            <a:endParaRPr lang="en-US" sz="3200" dirty="0"/>
          </a:p>
        </p:txBody>
      </p:sp>
      <p:sp>
        <p:nvSpPr>
          <p:cNvPr id="18" name="TextBox 17"/>
          <p:cNvSpPr txBox="1"/>
          <p:nvPr/>
        </p:nvSpPr>
        <p:spPr>
          <a:xfrm>
            <a:off x="7205110" y="5635431"/>
            <a:ext cx="1521570"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seizures</a:t>
            </a:r>
            <a:endParaRPr lang="en-US" sz="3200" dirty="0"/>
          </a:p>
        </p:txBody>
      </p:sp>
      <p:sp>
        <p:nvSpPr>
          <p:cNvPr id="19" name="TextBox 18"/>
          <p:cNvSpPr txBox="1"/>
          <p:nvPr/>
        </p:nvSpPr>
        <p:spPr>
          <a:xfrm>
            <a:off x="2662080" y="5050655"/>
            <a:ext cx="1398740" cy="584776"/>
          </a:xfrm>
          <a:prstGeom prst="rect">
            <a:avLst/>
          </a:prstGeom>
          <a:solidFill>
            <a:srgbClr val="FCF9D6"/>
          </a:solidFill>
          <a:effectLst>
            <a:outerShdw blurRad="50800" dist="38100" dir="2700000">
              <a:srgbClr val="000000">
                <a:alpha val="43000"/>
              </a:srgbClr>
            </a:outerShdw>
          </a:effectLst>
        </p:spPr>
        <p:txBody>
          <a:bodyPr wrap="none" rtlCol="0">
            <a:spAutoFit/>
          </a:bodyPr>
          <a:lstStyle/>
          <a:p>
            <a:r>
              <a:rPr lang="en-US" sz="3200" dirty="0" smtClean="0"/>
              <a:t>obesity</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5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grpId="0" nodeType="afterEffect">
                                  <p:stCondLst>
                                    <p:cond delay="5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grpId="0" nodeType="afterEffect">
                                  <p:stCondLst>
                                    <p:cond delay="500"/>
                                  </p:stCondLst>
                                  <p:childTnLst>
                                    <p:set>
                                      <p:cBhvr>
                                        <p:cTn id="39" dur="1" fill="hold">
                                          <p:stCondLst>
                                            <p:cond delay="0"/>
                                          </p:stCondLst>
                                        </p:cTn>
                                        <p:tgtEl>
                                          <p:spTgt spid="13"/>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50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grpId="0" nodeType="afterEffect">
                                  <p:stCondLst>
                                    <p:cond delay="500"/>
                                  </p:stCondLst>
                                  <p:childTnLst>
                                    <p:set>
                                      <p:cBhvr>
                                        <p:cTn id="45" dur="1" fill="hold">
                                          <p:stCondLst>
                                            <p:cond delay="0"/>
                                          </p:stCondLst>
                                        </p:cTn>
                                        <p:tgtEl>
                                          <p:spTgt spid="9"/>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grpId="0" nodeType="afterEffect">
                                  <p:stCondLst>
                                    <p:cond delay="500"/>
                                  </p:stCondLst>
                                  <p:childTnLst>
                                    <p:set>
                                      <p:cBhvr>
                                        <p:cTn id="48" dur="1" fill="hold">
                                          <p:stCondLst>
                                            <p:cond delay="0"/>
                                          </p:stCondLst>
                                        </p:cTn>
                                        <p:tgtEl>
                                          <p:spTgt spid="8"/>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grpId="0" nodeType="afterEffect">
                                  <p:stCondLst>
                                    <p:cond delay="5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York Times Article</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a:bodyPr>
          <a:lstStyle/>
          <a:p>
            <a:pPr>
              <a:buNone/>
            </a:pPr>
            <a:r>
              <a:rPr lang="en-US" dirty="0" smtClean="0"/>
              <a:t>  “There is no crusade against </a:t>
            </a:r>
            <a:r>
              <a:rPr lang="en-US" i="1" dirty="0" smtClean="0">
                <a:solidFill>
                  <a:srgbClr val="FF0000"/>
                </a:solidFill>
              </a:rPr>
              <a:t>unhealthful </a:t>
            </a:r>
            <a:r>
              <a:rPr lang="en-US" dirty="0" smtClean="0"/>
              <a:t>food in our house. Some might argue that unhealthful food is all we let Sam eat. His breakfast </a:t>
            </a:r>
            <a:r>
              <a:rPr lang="en-US" dirty="0" smtClean="0">
                <a:solidFill>
                  <a:srgbClr val="FF0000"/>
                </a:solidFill>
              </a:rPr>
              <a:t>eggs </a:t>
            </a:r>
            <a:r>
              <a:rPr lang="en-US" dirty="0" smtClean="0"/>
              <a:t>are mixed with </a:t>
            </a:r>
            <a:r>
              <a:rPr lang="en-US" dirty="0" smtClean="0">
                <a:solidFill>
                  <a:srgbClr val="FF0000"/>
                </a:solidFill>
              </a:rPr>
              <a:t>heavy cream </a:t>
            </a:r>
            <a:r>
              <a:rPr lang="en-US" dirty="0" smtClean="0"/>
              <a:t>and served with </a:t>
            </a:r>
            <a:r>
              <a:rPr lang="en-US" dirty="0" smtClean="0">
                <a:solidFill>
                  <a:srgbClr val="FF0000"/>
                </a:solidFill>
              </a:rPr>
              <a:t>bacon</a:t>
            </a:r>
            <a:r>
              <a:rPr lang="en-US" dirty="0" smtClean="0"/>
              <a:t>. A typical lunch is </a:t>
            </a:r>
            <a:r>
              <a:rPr lang="en-US" dirty="0" smtClean="0">
                <a:solidFill>
                  <a:srgbClr val="FF0000"/>
                </a:solidFill>
              </a:rPr>
              <a:t>full-fat Greek yogurt </a:t>
            </a:r>
            <a:r>
              <a:rPr lang="en-US" dirty="0" smtClean="0"/>
              <a:t>mixed with </a:t>
            </a:r>
            <a:r>
              <a:rPr lang="en-US" dirty="0" smtClean="0">
                <a:solidFill>
                  <a:srgbClr val="FF0000"/>
                </a:solidFill>
              </a:rPr>
              <a:t>coconut oil</a:t>
            </a:r>
            <a:r>
              <a:rPr lang="en-US" dirty="0" smtClean="0"/>
              <a:t>. Dinner is </a:t>
            </a:r>
            <a:r>
              <a:rPr lang="en-US" dirty="0" smtClean="0">
                <a:solidFill>
                  <a:srgbClr val="FF0000"/>
                </a:solidFill>
              </a:rPr>
              <a:t>hot dogs</a:t>
            </a:r>
            <a:r>
              <a:rPr lang="en-US" dirty="0" smtClean="0"/>
              <a:t>, </a:t>
            </a:r>
            <a:r>
              <a:rPr lang="en-US" dirty="0" smtClean="0">
                <a:solidFill>
                  <a:srgbClr val="FF0000"/>
                </a:solidFill>
              </a:rPr>
              <a:t>bacon</a:t>
            </a:r>
            <a:r>
              <a:rPr lang="en-US" dirty="0" smtClean="0"/>
              <a:t>, </a:t>
            </a:r>
            <a:r>
              <a:rPr lang="en-US" dirty="0" smtClean="0">
                <a:solidFill>
                  <a:srgbClr val="FF0000"/>
                </a:solidFill>
              </a:rPr>
              <a:t>macadamia nuts </a:t>
            </a:r>
            <a:r>
              <a:rPr lang="en-US" dirty="0" smtClean="0"/>
              <a:t>and </a:t>
            </a:r>
            <a:r>
              <a:rPr lang="en-US" dirty="0" smtClean="0">
                <a:solidFill>
                  <a:srgbClr val="FF0000"/>
                </a:solidFill>
              </a:rPr>
              <a:t>cheese</a:t>
            </a:r>
            <a:r>
              <a:rPr lang="en-US" dirty="0" smtClean="0"/>
              <a:t>… Sam’s diet is just shy of 90% fat”. </a:t>
            </a:r>
            <a:endParaRPr lang="en-US" dirty="0"/>
          </a:p>
        </p:txBody>
      </p:sp>
      <p:sp>
        <p:nvSpPr>
          <p:cNvPr id="4" name="TextBox 3"/>
          <p:cNvSpPr txBox="1"/>
          <p:nvPr/>
        </p:nvSpPr>
        <p:spPr>
          <a:xfrm>
            <a:off x="1688955" y="6176652"/>
            <a:ext cx="7310765" cy="461665"/>
          </a:xfrm>
          <a:prstGeom prst="rect">
            <a:avLst/>
          </a:prstGeom>
          <a:noFill/>
        </p:spPr>
        <p:txBody>
          <a:bodyPr wrap="none" rtlCol="0">
            <a:spAutoFit/>
          </a:bodyPr>
          <a:lstStyle/>
          <a:p>
            <a:r>
              <a:rPr lang="en-US" sz="2400" dirty="0" smtClean="0">
                <a:solidFill>
                  <a:srgbClr val="FF0000"/>
                </a:solidFill>
              </a:rPr>
              <a:t>*</a:t>
            </a:r>
            <a:r>
              <a:rPr lang="en-US" sz="2000" dirty="0" smtClean="0"/>
              <a:t>http://www.nytimes.com/2010/11/21/magazine/21Epilepsy-t.html</a:t>
            </a:r>
            <a:endParaRPr lang="en-US" sz="2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err="1" smtClean="0"/>
              <a:t>Ketogenic</a:t>
            </a:r>
            <a:r>
              <a:rPr lang="en-US" dirty="0" smtClean="0"/>
              <a:t> Diet is Good for a lot more than Epilepsy</a:t>
            </a:r>
            <a:endParaRPr lang="en-US" dirty="0"/>
          </a:p>
        </p:txBody>
      </p:sp>
      <p:sp>
        <p:nvSpPr>
          <p:cNvPr id="3" name="Content Placeholder 2"/>
          <p:cNvSpPr>
            <a:spLocks noGrp="1"/>
          </p:cNvSpPr>
          <p:nvPr>
            <p:ph idx="1"/>
          </p:nvPr>
        </p:nvSpPr>
        <p:spPr>
          <a:xfrm>
            <a:off x="457199" y="1600200"/>
            <a:ext cx="8419945" cy="4525963"/>
          </a:xfrm>
        </p:spPr>
        <p:txBody>
          <a:bodyPr>
            <a:normAutofit fontScale="92500" lnSpcReduction="20000"/>
          </a:bodyPr>
          <a:lstStyle/>
          <a:p>
            <a:r>
              <a:rPr lang="en-US" i="1" dirty="0" smtClean="0">
                <a:solidFill>
                  <a:srgbClr val="FF0000"/>
                </a:solidFill>
              </a:rPr>
              <a:t>Epilepsy </a:t>
            </a:r>
            <a:r>
              <a:rPr lang="en-US" dirty="0" smtClean="0"/>
              <a:t>(</a:t>
            </a:r>
            <a:r>
              <a:rPr lang="en-US" dirty="0" err="1" smtClean="0"/>
              <a:t>MacKracken</a:t>
            </a:r>
            <a:r>
              <a:rPr lang="en-US" dirty="0" smtClean="0"/>
              <a:t> and </a:t>
            </a:r>
            <a:r>
              <a:rPr lang="en-US" dirty="0" err="1" smtClean="0"/>
              <a:t>Scalizi</a:t>
            </a:r>
            <a:r>
              <a:rPr lang="en-US" dirty="0" smtClean="0"/>
              <a:t> J. Am Diet Assoc 1999)</a:t>
            </a:r>
          </a:p>
          <a:p>
            <a:r>
              <a:rPr lang="en-US" i="1" dirty="0" smtClean="0">
                <a:solidFill>
                  <a:srgbClr val="FF0000"/>
                </a:solidFill>
              </a:rPr>
              <a:t>Depression </a:t>
            </a:r>
            <a:r>
              <a:rPr lang="en-US" dirty="0" smtClean="0"/>
              <a:t>(Murphy </a:t>
            </a:r>
            <a:r>
              <a:rPr lang="en-US" i="1" dirty="0" smtClean="0"/>
              <a:t>et al. </a:t>
            </a:r>
            <a:r>
              <a:rPr lang="en-US" dirty="0" err="1" smtClean="0"/>
              <a:t>Biol</a:t>
            </a:r>
            <a:r>
              <a:rPr lang="en-US" dirty="0" smtClean="0"/>
              <a:t> Psych 2004)</a:t>
            </a:r>
          </a:p>
          <a:p>
            <a:r>
              <a:rPr lang="en-US" i="1" dirty="0" smtClean="0">
                <a:solidFill>
                  <a:srgbClr val="FF0000"/>
                </a:solidFill>
              </a:rPr>
              <a:t>Autism </a:t>
            </a:r>
            <a:r>
              <a:rPr lang="en-US" dirty="0" smtClean="0"/>
              <a:t>(</a:t>
            </a:r>
            <a:r>
              <a:rPr lang="en-US" dirty="0" err="1" smtClean="0"/>
              <a:t>Evangelieu</a:t>
            </a:r>
            <a:r>
              <a:rPr lang="en-US" dirty="0" smtClean="0"/>
              <a:t> </a:t>
            </a:r>
            <a:r>
              <a:rPr lang="en-US" i="1" dirty="0" smtClean="0"/>
              <a:t>et al.</a:t>
            </a:r>
            <a:r>
              <a:rPr lang="en-US" dirty="0" smtClean="0"/>
              <a:t> J. Child </a:t>
            </a:r>
            <a:r>
              <a:rPr lang="en-US" dirty="0" err="1" smtClean="0"/>
              <a:t>Neurol</a:t>
            </a:r>
            <a:r>
              <a:rPr lang="en-US" dirty="0" smtClean="0"/>
              <a:t> 2003)</a:t>
            </a:r>
          </a:p>
          <a:p>
            <a:r>
              <a:rPr lang="en-US" i="1" dirty="0" smtClean="0">
                <a:solidFill>
                  <a:srgbClr val="FF0000"/>
                </a:solidFill>
              </a:rPr>
              <a:t>Alzheimer’s </a:t>
            </a:r>
            <a:r>
              <a:rPr lang="en-US" dirty="0" smtClean="0"/>
              <a:t>(</a:t>
            </a:r>
            <a:r>
              <a:rPr lang="en-US" dirty="0" err="1" smtClean="0"/>
              <a:t>Reger</a:t>
            </a:r>
            <a:r>
              <a:rPr lang="en-US" dirty="0" smtClean="0"/>
              <a:t> </a:t>
            </a:r>
            <a:r>
              <a:rPr lang="en-US" i="1" dirty="0" smtClean="0"/>
              <a:t>et al. </a:t>
            </a:r>
            <a:r>
              <a:rPr lang="en-US" dirty="0" err="1" smtClean="0"/>
              <a:t>Neurobiol</a:t>
            </a:r>
            <a:r>
              <a:rPr lang="en-US" dirty="0" smtClean="0"/>
              <a:t> Aging 2004)</a:t>
            </a:r>
          </a:p>
          <a:p>
            <a:r>
              <a:rPr lang="en-US" i="1" dirty="0" smtClean="0">
                <a:solidFill>
                  <a:srgbClr val="FF0000"/>
                </a:solidFill>
              </a:rPr>
              <a:t>ADHD </a:t>
            </a:r>
            <a:r>
              <a:rPr lang="en-US" dirty="0" smtClean="0"/>
              <a:t>(Murphy </a:t>
            </a:r>
            <a:r>
              <a:rPr lang="en-US" i="1" dirty="0" smtClean="0"/>
              <a:t>et al </a:t>
            </a:r>
            <a:r>
              <a:rPr lang="en-US" dirty="0" err="1" smtClean="0"/>
              <a:t>Pediatr</a:t>
            </a:r>
            <a:r>
              <a:rPr lang="en-US" dirty="0" smtClean="0"/>
              <a:t> Res. 2005)</a:t>
            </a:r>
          </a:p>
          <a:p>
            <a:r>
              <a:rPr lang="en-US" i="1" dirty="0" smtClean="0">
                <a:solidFill>
                  <a:srgbClr val="FF0000"/>
                </a:solidFill>
              </a:rPr>
              <a:t>Parkinson’s disease </a:t>
            </a:r>
            <a:r>
              <a:rPr lang="en-US" dirty="0" smtClean="0"/>
              <a:t>((</a:t>
            </a:r>
            <a:r>
              <a:rPr lang="en-US" dirty="0" err="1" smtClean="0"/>
              <a:t>VanItallie</a:t>
            </a:r>
            <a:r>
              <a:rPr lang="en-US" dirty="0" smtClean="0"/>
              <a:t> </a:t>
            </a:r>
            <a:r>
              <a:rPr lang="en-US" i="1" dirty="0" smtClean="0"/>
              <a:t>et al.</a:t>
            </a:r>
            <a:r>
              <a:rPr lang="en-US" dirty="0" smtClean="0"/>
              <a:t> Neurology</a:t>
            </a:r>
            <a:r>
              <a:rPr lang="en-US" i="1" dirty="0" smtClean="0"/>
              <a:t> 2005)</a:t>
            </a:r>
          </a:p>
          <a:p>
            <a:r>
              <a:rPr lang="en-US" i="1" dirty="0" smtClean="0">
                <a:solidFill>
                  <a:srgbClr val="FF0000"/>
                </a:solidFill>
              </a:rPr>
              <a:t>Schizophrenia </a:t>
            </a:r>
            <a:r>
              <a:rPr lang="en-US" dirty="0" smtClean="0"/>
              <a:t>(Kraft and </a:t>
            </a:r>
            <a:r>
              <a:rPr lang="en-US" dirty="0" err="1" smtClean="0"/>
              <a:t>Westman</a:t>
            </a:r>
            <a:r>
              <a:rPr lang="en-US" dirty="0" smtClean="0"/>
              <a:t>, </a:t>
            </a:r>
            <a:r>
              <a:rPr lang="en-US" dirty="0" err="1" smtClean="0"/>
              <a:t>Nutr</a:t>
            </a:r>
            <a:r>
              <a:rPr lang="en-US" dirty="0" smtClean="0"/>
              <a:t> </a:t>
            </a:r>
            <a:r>
              <a:rPr lang="en-US" dirty="0" err="1" smtClean="0"/>
              <a:t>Metab</a:t>
            </a:r>
            <a:r>
              <a:rPr lang="en-US" dirty="0" smtClean="0"/>
              <a:t> 2009)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err="1" smtClean="0"/>
              <a:t>Ketogenic</a:t>
            </a:r>
            <a:r>
              <a:rPr lang="en-US" dirty="0" smtClean="0"/>
              <a:t> Diet is Good</a:t>
            </a:r>
            <a:r>
              <a:rPr lang="en-US" dirty="0" smtClean="0">
                <a:solidFill>
                  <a:srgbClr val="FF0000"/>
                </a:solidFill>
              </a:rPr>
              <a:t>*</a:t>
            </a:r>
            <a:endParaRPr lang="en-US" dirty="0">
              <a:solidFill>
                <a:srgbClr val="FF0000"/>
              </a:solidFill>
            </a:endParaRPr>
          </a:p>
        </p:txBody>
      </p:sp>
      <p:pic>
        <p:nvPicPr>
          <p:cNvPr id="4" name="Content Placeholder 3" descr="ketone_body_action.png"/>
          <p:cNvPicPr>
            <a:picLocks noGrp="1" noChangeAspect="1"/>
          </p:cNvPicPr>
          <p:nvPr>
            <p:ph idx="1"/>
          </p:nvPr>
        </p:nvPicPr>
        <p:blipFill>
          <a:blip r:embed="rId3"/>
          <a:srcRect t="-4112" b="-4112"/>
          <a:stretch>
            <a:fillRect/>
          </a:stretch>
        </p:blipFill>
        <p:spPr>
          <a:xfrm>
            <a:off x="-237504" y="1180690"/>
            <a:ext cx="8903814" cy="4896755"/>
          </a:xfrm>
        </p:spPr>
      </p:pic>
      <p:sp>
        <p:nvSpPr>
          <p:cNvPr id="5" name="Freeform 4"/>
          <p:cNvSpPr/>
          <p:nvPr/>
        </p:nvSpPr>
        <p:spPr>
          <a:xfrm>
            <a:off x="5769469" y="1337487"/>
            <a:ext cx="0" cy="2107556"/>
          </a:xfrm>
          <a:custGeom>
            <a:avLst/>
            <a:gdLst>
              <a:gd name="connsiteX0" fmla="*/ 0 w 0"/>
              <a:gd name="connsiteY0" fmla="*/ 0 h 2107556"/>
              <a:gd name="connsiteX1" fmla="*/ 0 w 0"/>
              <a:gd name="connsiteY1" fmla="*/ 2107556 h 2107556"/>
              <a:gd name="connsiteX2" fmla="*/ 0 w 0"/>
              <a:gd name="connsiteY2" fmla="*/ 2107556 h 2107556"/>
            </a:gdLst>
            <a:ahLst/>
            <a:cxnLst>
              <a:cxn ang="0">
                <a:pos x="connsiteX0" y="connsiteY0"/>
              </a:cxn>
              <a:cxn ang="0">
                <a:pos x="connsiteX1" y="connsiteY1"/>
              </a:cxn>
              <a:cxn ang="0">
                <a:pos x="connsiteX2" y="connsiteY2"/>
              </a:cxn>
            </a:cxnLst>
            <a:rect l="l" t="t" r="r" b="b"/>
            <a:pathLst>
              <a:path h="2107556">
                <a:moveTo>
                  <a:pt x="0" y="0"/>
                </a:moveTo>
                <a:lnTo>
                  <a:pt x="0" y="2107556"/>
                </a:lnTo>
                <a:lnTo>
                  <a:pt x="0" y="2107556"/>
                </a:ln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6503019" y="1823846"/>
            <a:ext cx="1537840" cy="2085040"/>
          </a:xfrm>
          <a:custGeom>
            <a:avLst/>
            <a:gdLst>
              <a:gd name="connsiteX0" fmla="*/ 1824071 w 2155106"/>
              <a:gd name="connsiteY0" fmla="*/ 0 h 2085040"/>
              <a:gd name="connsiteX1" fmla="*/ 1851094 w 2155106"/>
              <a:gd name="connsiteY1" fmla="*/ 1783317 h 2085040"/>
              <a:gd name="connsiteX2" fmla="*/ 0 w 2155106"/>
              <a:gd name="connsiteY2" fmla="*/ 1810337 h 2085040"/>
            </a:gdLst>
            <a:ahLst/>
            <a:cxnLst>
              <a:cxn ang="0">
                <a:pos x="connsiteX0" y="connsiteY0"/>
              </a:cxn>
              <a:cxn ang="0">
                <a:pos x="connsiteX1" y="connsiteY1"/>
              </a:cxn>
              <a:cxn ang="0">
                <a:pos x="connsiteX2" y="connsiteY2"/>
              </a:cxn>
            </a:cxnLst>
            <a:rect l="l" t="t" r="r" b="b"/>
            <a:pathLst>
              <a:path w="2155106" h="2085040">
                <a:moveTo>
                  <a:pt x="1824071" y="0"/>
                </a:moveTo>
                <a:cubicBezTo>
                  <a:pt x="1989588" y="740797"/>
                  <a:pt x="2155106" y="1481594"/>
                  <a:pt x="1851094" y="1783317"/>
                </a:cubicBezTo>
                <a:cubicBezTo>
                  <a:pt x="1547082" y="2085040"/>
                  <a:pt x="0" y="1810337"/>
                  <a:pt x="0" y="1810337"/>
                </a:cubicBez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4891212" y="1283447"/>
            <a:ext cx="851234" cy="1301461"/>
          </a:xfrm>
          <a:custGeom>
            <a:avLst/>
            <a:gdLst>
              <a:gd name="connsiteX0" fmla="*/ 851234 w 851234"/>
              <a:gd name="connsiteY0" fmla="*/ 0 h 1301461"/>
              <a:gd name="connsiteX1" fmla="*/ 675582 w 851234"/>
              <a:gd name="connsiteY1" fmla="*/ 1107818 h 1301461"/>
              <a:gd name="connsiteX2" fmla="*/ 0 w 851234"/>
              <a:gd name="connsiteY2" fmla="*/ 1161858 h 1301461"/>
            </a:gdLst>
            <a:ahLst/>
            <a:cxnLst>
              <a:cxn ang="0">
                <a:pos x="connsiteX0" y="connsiteY0"/>
              </a:cxn>
              <a:cxn ang="0">
                <a:pos x="connsiteX1" y="connsiteY1"/>
              </a:cxn>
              <a:cxn ang="0">
                <a:pos x="connsiteX2" y="connsiteY2"/>
              </a:cxn>
            </a:cxnLst>
            <a:rect l="l" t="t" r="r" b="b"/>
            <a:pathLst>
              <a:path w="851234" h="1301461">
                <a:moveTo>
                  <a:pt x="851234" y="0"/>
                </a:moveTo>
                <a:cubicBezTo>
                  <a:pt x="834344" y="457087"/>
                  <a:pt x="817454" y="914175"/>
                  <a:pt x="675582" y="1107818"/>
                </a:cubicBezTo>
                <a:cubicBezTo>
                  <a:pt x="533710" y="1301461"/>
                  <a:pt x="0" y="1161858"/>
                  <a:pt x="0" y="1161858"/>
                </a:cubicBez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2530769" y="6203672"/>
            <a:ext cx="6423353" cy="461665"/>
          </a:xfrm>
          <a:prstGeom prst="rect">
            <a:avLst/>
          </a:prstGeom>
          <a:noFill/>
        </p:spPr>
        <p:txBody>
          <a:bodyPr wrap="none" rtlCol="0">
            <a:spAutoFit/>
          </a:bodyPr>
          <a:lstStyle/>
          <a:p>
            <a:r>
              <a:rPr lang="en-US" sz="2400" dirty="0" smtClean="0">
                <a:solidFill>
                  <a:srgbClr val="FF0000"/>
                </a:solidFill>
              </a:rPr>
              <a:t>*</a:t>
            </a:r>
            <a:r>
              <a:rPr lang="en-US" sz="2000" dirty="0" smtClean="0"/>
              <a:t>  Adapted from Freeman et al., Epilepsy Research (68) 2006 </a:t>
            </a:r>
            <a:endParaRPr lang="en-US" sz="2000" dirty="0"/>
          </a:p>
        </p:txBody>
      </p:sp>
      <p:sp>
        <p:nvSpPr>
          <p:cNvPr id="10" name="TextBox 9"/>
          <p:cNvSpPr txBox="1"/>
          <p:nvPr/>
        </p:nvSpPr>
        <p:spPr>
          <a:xfrm>
            <a:off x="1838723" y="2249718"/>
            <a:ext cx="1567707" cy="461665"/>
          </a:xfrm>
          <a:prstGeom prst="rect">
            <a:avLst/>
          </a:prstGeom>
          <a:noFill/>
        </p:spPr>
        <p:txBody>
          <a:bodyPr wrap="none" rtlCol="0">
            <a:spAutoFit/>
          </a:bodyPr>
          <a:lstStyle/>
          <a:p>
            <a:r>
              <a:rPr lang="en-US" sz="2400" dirty="0" smtClean="0">
                <a:solidFill>
                  <a:srgbClr val="FF0000"/>
                </a:solidFill>
              </a:rPr>
              <a:t>cholesterol</a:t>
            </a:r>
            <a:endParaRPr lang="en-US" sz="2000" dirty="0">
              <a:solidFill>
                <a:srgbClr val="FF0000"/>
              </a:solidFill>
            </a:endParaRPr>
          </a:p>
        </p:txBody>
      </p:sp>
      <p:cxnSp>
        <p:nvCxnSpPr>
          <p:cNvPr id="12" name="Straight Arrow Connector 11"/>
          <p:cNvCxnSpPr/>
          <p:nvPr/>
        </p:nvCxnSpPr>
        <p:spPr>
          <a:xfrm rot="10800000">
            <a:off x="2530769" y="2700112"/>
            <a:ext cx="2618618" cy="914686"/>
          </a:xfrm>
          <a:prstGeom prst="straightConnector1">
            <a:avLst/>
          </a:prstGeom>
          <a:ln>
            <a:tailEnd type="arrow" w="lg" len="lg"/>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946532" y="2184798"/>
            <a:ext cx="888860" cy="400110"/>
          </a:xfrm>
          <a:prstGeom prst="rect">
            <a:avLst/>
          </a:prstGeom>
          <a:solidFill>
            <a:srgbClr val="FFFFFF"/>
          </a:solidFill>
        </p:spPr>
        <p:txBody>
          <a:bodyPr wrap="none" rtlCol="0">
            <a:spAutoFit/>
          </a:bodyPr>
          <a:lstStyle/>
          <a:p>
            <a:r>
              <a:rPr lang="en-US" sz="2000" dirty="0" smtClean="0">
                <a:solidFill>
                  <a:srgbClr val="FF0000"/>
                </a:solidFill>
              </a:rPr>
              <a:t>lactate</a:t>
            </a:r>
            <a:endParaRPr lang="en-US" sz="2000" dirty="0">
              <a:solidFill>
                <a:srgbClr val="FF0000"/>
              </a:solidFill>
            </a:endParaRPr>
          </a:p>
        </p:txBody>
      </p:sp>
      <p:sp>
        <p:nvSpPr>
          <p:cNvPr id="16" name="TextBox 15"/>
          <p:cNvSpPr txBox="1"/>
          <p:nvPr/>
        </p:nvSpPr>
        <p:spPr>
          <a:xfrm>
            <a:off x="1990784" y="3214689"/>
            <a:ext cx="787395" cy="400110"/>
          </a:xfrm>
          <a:prstGeom prst="rect">
            <a:avLst/>
          </a:prstGeom>
          <a:solidFill>
            <a:srgbClr val="FFFFFF"/>
          </a:solidFill>
        </p:spPr>
        <p:txBody>
          <a:bodyPr wrap="none" rtlCol="0">
            <a:spAutoFit/>
          </a:bodyPr>
          <a:lstStyle/>
          <a:p>
            <a:r>
              <a:rPr lang="en-US" sz="2000" dirty="0" smtClean="0">
                <a:solidFill>
                  <a:srgbClr val="FF0000"/>
                </a:solidFill>
              </a:rPr>
              <a:t>GABA</a:t>
            </a:r>
            <a:endParaRPr lang="en-US" sz="2000" dirty="0">
              <a:solidFill>
                <a:srgbClr val="FF0000"/>
              </a:solidFill>
            </a:endParaRPr>
          </a:p>
        </p:txBody>
      </p:sp>
      <p:sp>
        <p:nvSpPr>
          <p:cNvPr id="17" name="TextBox 16"/>
          <p:cNvSpPr txBox="1"/>
          <p:nvPr/>
        </p:nvSpPr>
        <p:spPr>
          <a:xfrm>
            <a:off x="7441633" y="5117469"/>
            <a:ext cx="570514" cy="400110"/>
          </a:xfrm>
          <a:prstGeom prst="rect">
            <a:avLst/>
          </a:prstGeom>
          <a:noFill/>
        </p:spPr>
        <p:txBody>
          <a:bodyPr wrap="none" rtlCol="0">
            <a:spAutoFit/>
          </a:bodyPr>
          <a:lstStyle/>
          <a:p>
            <a:r>
              <a:rPr lang="en-US" sz="2000" dirty="0" smtClean="0">
                <a:solidFill>
                  <a:srgbClr val="FF0000"/>
                </a:solidFill>
              </a:rPr>
              <a:t>ATP</a:t>
            </a:r>
            <a:endParaRPr lang="en-US" sz="2000" dirty="0">
              <a:solidFill>
                <a:srgbClr val="FF0000"/>
              </a:solidFill>
            </a:endParaRPr>
          </a:p>
        </p:txBody>
      </p:sp>
      <p:cxnSp>
        <p:nvCxnSpPr>
          <p:cNvPr id="19" name="Straight Arrow Connector 18"/>
          <p:cNvCxnSpPr/>
          <p:nvPr/>
        </p:nvCxnSpPr>
        <p:spPr>
          <a:xfrm>
            <a:off x="6949579" y="5089555"/>
            <a:ext cx="492054" cy="200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Freeform 14"/>
          <p:cNvSpPr/>
          <p:nvPr/>
        </p:nvSpPr>
        <p:spPr>
          <a:xfrm>
            <a:off x="6930972" y="1819030"/>
            <a:ext cx="1869968" cy="869971"/>
          </a:xfrm>
          <a:custGeom>
            <a:avLst/>
            <a:gdLst>
              <a:gd name="connsiteX0" fmla="*/ 74427 w 1869968"/>
              <a:gd name="connsiteY0" fmla="*/ 483834 h 869971"/>
              <a:gd name="connsiteX1" fmla="*/ 646582 w 1869968"/>
              <a:gd name="connsiteY1" fmla="*/ 51175 h 869971"/>
              <a:gd name="connsiteX2" fmla="*/ 1637385 w 1869968"/>
              <a:gd name="connsiteY2" fmla="*/ 176786 h 869971"/>
              <a:gd name="connsiteX3" fmla="*/ 1735070 w 1869968"/>
              <a:gd name="connsiteY3" fmla="*/ 721099 h 869971"/>
              <a:gd name="connsiteX4" fmla="*/ 827996 w 1869968"/>
              <a:gd name="connsiteY4" fmla="*/ 860667 h 869971"/>
              <a:gd name="connsiteX5" fmla="*/ 200022 w 1869968"/>
              <a:gd name="connsiteY5" fmla="*/ 776926 h 869971"/>
              <a:gd name="connsiteX6" fmla="*/ 74427 w 1869968"/>
              <a:gd name="connsiteY6" fmla="*/ 483834 h 86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9968" h="869971">
                <a:moveTo>
                  <a:pt x="74427" y="483834"/>
                </a:moveTo>
                <a:cubicBezTo>
                  <a:pt x="148854" y="362875"/>
                  <a:pt x="386089" y="102350"/>
                  <a:pt x="646582" y="51175"/>
                </a:cubicBezTo>
                <a:cubicBezTo>
                  <a:pt x="907075" y="0"/>
                  <a:pt x="1455970" y="65132"/>
                  <a:pt x="1637385" y="176786"/>
                </a:cubicBezTo>
                <a:cubicBezTo>
                  <a:pt x="1818800" y="288440"/>
                  <a:pt x="1869968" y="607119"/>
                  <a:pt x="1735070" y="721099"/>
                </a:cubicBezTo>
                <a:cubicBezTo>
                  <a:pt x="1600172" y="835079"/>
                  <a:pt x="1083837" y="851363"/>
                  <a:pt x="827996" y="860667"/>
                </a:cubicBezTo>
                <a:cubicBezTo>
                  <a:pt x="572155" y="869971"/>
                  <a:pt x="325617" y="844384"/>
                  <a:pt x="200022" y="776926"/>
                </a:cubicBezTo>
                <a:cubicBezTo>
                  <a:pt x="74427" y="709468"/>
                  <a:pt x="0" y="604793"/>
                  <a:pt x="74427" y="483834"/>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Freeform 17"/>
          <p:cNvSpPr/>
          <p:nvPr/>
        </p:nvSpPr>
        <p:spPr>
          <a:xfrm>
            <a:off x="4005078" y="4338215"/>
            <a:ext cx="1869968" cy="869971"/>
          </a:xfrm>
          <a:custGeom>
            <a:avLst/>
            <a:gdLst>
              <a:gd name="connsiteX0" fmla="*/ 74427 w 1869968"/>
              <a:gd name="connsiteY0" fmla="*/ 483834 h 869971"/>
              <a:gd name="connsiteX1" fmla="*/ 646582 w 1869968"/>
              <a:gd name="connsiteY1" fmla="*/ 51175 h 869971"/>
              <a:gd name="connsiteX2" fmla="*/ 1637385 w 1869968"/>
              <a:gd name="connsiteY2" fmla="*/ 176786 h 869971"/>
              <a:gd name="connsiteX3" fmla="*/ 1735070 w 1869968"/>
              <a:gd name="connsiteY3" fmla="*/ 721099 h 869971"/>
              <a:gd name="connsiteX4" fmla="*/ 827996 w 1869968"/>
              <a:gd name="connsiteY4" fmla="*/ 860667 h 869971"/>
              <a:gd name="connsiteX5" fmla="*/ 200022 w 1869968"/>
              <a:gd name="connsiteY5" fmla="*/ 776926 h 869971"/>
              <a:gd name="connsiteX6" fmla="*/ 74427 w 1869968"/>
              <a:gd name="connsiteY6" fmla="*/ 483834 h 86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9968" h="869971">
                <a:moveTo>
                  <a:pt x="74427" y="483834"/>
                </a:moveTo>
                <a:cubicBezTo>
                  <a:pt x="148854" y="362875"/>
                  <a:pt x="386089" y="102350"/>
                  <a:pt x="646582" y="51175"/>
                </a:cubicBezTo>
                <a:cubicBezTo>
                  <a:pt x="907075" y="0"/>
                  <a:pt x="1455970" y="65132"/>
                  <a:pt x="1637385" y="176786"/>
                </a:cubicBezTo>
                <a:cubicBezTo>
                  <a:pt x="1818800" y="288440"/>
                  <a:pt x="1869968" y="607119"/>
                  <a:pt x="1735070" y="721099"/>
                </a:cubicBezTo>
                <a:cubicBezTo>
                  <a:pt x="1600172" y="835079"/>
                  <a:pt x="1083837" y="851363"/>
                  <a:pt x="827996" y="860667"/>
                </a:cubicBezTo>
                <a:cubicBezTo>
                  <a:pt x="572155" y="869971"/>
                  <a:pt x="325617" y="844384"/>
                  <a:pt x="200022" y="776926"/>
                </a:cubicBezTo>
                <a:cubicBezTo>
                  <a:pt x="74427" y="709468"/>
                  <a:pt x="0" y="604793"/>
                  <a:pt x="74427" y="483834"/>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righ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10" grpId="0"/>
      <p:bldP spid="15" grpId="0" animBg="1"/>
      <p:bldP spid="18" grpId="0" animBg="1"/>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2639751"/>
            <a:ext cx="8229600" cy="1039550"/>
          </a:xfrm>
        </p:spPr>
        <p:txBody>
          <a:bodyPr>
            <a:normAutofit/>
          </a:bodyPr>
          <a:lstStyle/>
          <a:p>
            <a:pPr algn="ctr">
              <a:buNone/>
            </a:pPr>
            <a:r>
              <a:rPr lang="en-US" sz="4800" dirty="0" smtClean="0">
                <a:ln>
                  <a:solidFill>
                    <a:srgbClr val="FF0000"/>
                  </a:solidFill>
                </a:ln>
              </a:rPr>
              <a:t>Lactate</a:t>
            </a:r>
            <a:endParaRPr lang="en-US" sz="3600" dirty="0">
              <a:ln>
                <a:solidFill>
                  <a:srgbClr val="FF0000"/>
                </a:solidFill>
              </a:ln>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bratwurst-with-sauerkraut.jpg"/>
          <p:cNvPicPr>
            <a:picLocks noChangeAspect="1"/>
          </p:cNvPicPr>
          <p:nvPr/>
        </p:nvPicPr>
        <p:blipFill>
          <a:blip r:embed="rId2"/>
          <a:stretch>
            <a:fillRect/>
          </a:stretch>
        </p:blipFill>
        <p:spPr>
          <a:xfrm>
            <a:off x="4708069" y="3597306"/>
            <a:ext cx="2550012" cy="1524031"/>
          </a:xfrm>
          <a:prstGeom prst="rect">
            <a:avLst/>
          </a:prstGeom>
        </p:spPr>
      </p:pic>
      <p:sp>
        <p:nvSpPr>
          <p:cNvPr id="2" name="Title 1"/>
          <p:cNvSpPr>
            <a:spLocks noGrp="1"/>
          </p:cNvSpPr>
          <p:nvPr>
            <p:ph type="title"/>
          </p:nvPr>
        </p:nvSpPr>
        <p:spPr/>
        <p:txBody>
          <a:bodyPr/>
          <a:lstStyle/>
          <a:p>
            <a:r>
              <a:rPr lang="en-US" dirty="0" smtClean="0"/>
              <a:t>Lactate: The Perfect Food</a:t>
            </a:r>
            <a:endParaRPr lang="en-US" dirty="0"/>
          </a:p>
        </p:txBody>
      </p:sp>
      <p:sp>
        <p:nvSpPr>
          <p:cNvPr id="3" name="Content Placeholder 2"/>
          <p:cNvSpPr>
            <a:spLocks noGrp="1"/>
          </p:cNvSpPr>
          <p:nvPr>
            <p:ph idx="1"/>
          </p:nvPr>
        </p:nvSpPr>
        <p:spPr>
          <a:xfrm>
            <a:off x="457200" y="1600200"/>
            <a:ext cx="5736317" cy="4949235"/>
          </a:xfrm>
        </p:spPr>
        <p:txBody>
          <a:bodyPr>
            <a:normAutofit lnSpcReduction="10000"/>
          </a:bodyPr>
          <a:lstStyle/>
          <a:p>
            <a:r>
              <a:rPr lang="en-US" dirty="0" smtClean="0"/>
              <a:t>Doesn’t generate </a:t>
            </a:r>
            <a:r>
              <a:rPr lang="en-US" dirty="0" err="1" smtClean="0"/>
              <a:t>AGEs</a:t>
            </a:r>
            <a:r>
              <a:rPr lang="en-US" dirty="0" smtClean="0"/>
              <a:t> like sugar and starch</a:t>
            </a:r>
          </a:p>
          <a:p>
            <a:r>
              <a:rPr lang="en-US" dirty="0" smtClean="0"/>
              <a:t>Doesn’t generate oxidative damage like unsaturated fats</a:t>
            </a:r>
          </a:p>
          <a:p>
            <a:r>
              <a:rPr lang="en-US" dirty="0" smtClean="0"/>
              <a:t>Carries a negative charge:          helps fight acidosis</a:t>
            </a:r>
          </a:p>
          <a:p>
            <a:r>
              <a:rPr lang="en-US" dirty="0" smtClean="0"/>
              <a:t>Binds with iron to form </a:t>
            </a:r>
            <a:r>
              <a:rPr lang="en-US" dirty="0" err="1" smtClean="0"/>
              <a:t>lactoferrin</a:t>
            </a:r>
            <a:r>
              <a:rPr lang="en-US" dirty="0" smtClean="0"/>
              <a:t>, a potent antibiotic</a:t>
            </a:r>
          </a:p>
          <a:p>
            <a:r>
              <a:rPr lang="en-US" dirty="0" smtClean="0"/>
              <a:t>Heart, liver, and brain get first dibs</a:t>
            </a:r>
            <a:endParaRPr lang="en-US" dirty="0"/>
          </a:p>
        </p:txBody>
      </p:sp>
      <p:pic>
        <p:nvPicPr>
          <p:cNvPr id="6" name="Picture 5" descr="beer.jpg"/>
          <p:cNvPicPr>
            <a:picLocks noChangeAspect="1"/>
          </p:cNvPicPr>
          <p:nvPr/>
        </p:nvPicPr>
        <p:blipFill>
          <a:blip r:embed="rId3"/>
          <a:stretch>
            <a:fillRect/>
          </a:stretch>
        </p:blipFill>
        <p:spPr>
          <a:xfrm>
            <a:off x="6967100" y="4682156"/>
            <a:ext cx="1775504" cy="2118768"/>
          </a:xfrm>
          <a:prstGeom prst="rect">
            <a:avLst/>
          </a:prstGeom>
        </p:spPr>
      </p:pic>
      <p:pic>
        <p:nvPicPr>
          <p:cNvPr id="7" name="Picture 6" descr="stinky_tofu.jpg"/>
          <p:cNvPicPr>
            <a:picLocks noChangeAspect="1"/>
          </p:cNvPicPr>
          <p:nvPr/>
        </p:nvPicPr>
        <p:blipFill>
          <a:blip r:embed="rId4"/>
          <a:stretch>
            <a:fillRect/>
          </a:stretch>
        </p:blipFill>
        <p:spPr>
          <a:xfrm>
            <a:off x="5808206" y="1326598"/>
            <a:ext cx="2071462" cy="1893316"/>
          </a:xfrm>
          <a:prstGeom prst="rect">
            <a:avLst/>
          </a:prstGeom>
        </p:spPr>
      </p:pic>
      <p:pic>
        <p:nvPicPr>
          <p:cNvPr id="5" name="Picture 4" descr="SourCream.jpg"/>
          <p:cNvPicPr>
            <a:picLocks noChangeAspect="1"/>
          </p:cNvPicPr>
          <p:nvPr/>
        </p:nvPicPr>
        <p:blipFill>
          <a:blip r:embed="rId5"/>
          <a:stretch>
            <a:fillRect/>
          </a:stretch>
        </p:blipFill>
        <p:spPr>
          <a:xfrm>
            <a:off x="7357978" y="2920265"/>
            <a:ext cx="1529144" cy="175053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Lactate-rich Foods in Taiwan</a:t>
            </a:r>
            <a:endParaRPr lang="en-US" dirty="0"/>
          </a:p>
        </p:txBody>
      </p:sp>
      <p:pic>
        <p:nvPicPr>
          <p:cNvPr id="4" name="Content Placeholder 3" descr="stinky_tofu.jpg"/>
          <p:cNvPicPr>
            <a:picLocks noGrp="1" noChangeAspect="1"/>
          </p:cNvPicPr>
          <p:nvPr>
            <p:ph idx="1"/>
          </p:nvPr>
        </p:nvPicPr>
        <p:blipFill>
          <a:blip r:embed="rId2"/>
          <a:srcRect l="-33097" r="-33097"/>
          <a:stretch>
            <a:fillRect/>
          </a:stretch>
        </p:blipFill>
        <p:spPr>
          <a:xfrm>
            <a:off x="-585102" y="1645941"/>
            <a:ext cx="5145891" cy="2830042"/>
          </a:xfrm>
        </p:spPr>
      </p:pic>
      <p:pic>
        <p:nvPicPr>
          <p:cNvPr id="5" name="Picture 4" descr="suan_cai_bai_rou_huo_guo.jpg"/>
          <p:cNvPicPr>
            <a:picLocks noChangeAspect="1"/>
          </p:cNvPicPr>
          <p:nvPr/>
        </p:nvPicPr>
        <p:blipFill>
          <a:blip r:embed="rId3"/>
          <a:stretch>
            <a:fillRect/>
          </a:stretch>
        </p:blipFill>
        <p:spPr>
          <a:xfrm>
            <a:off x="3923622" y="2996474"/>
            <a:ext cx="4763178" cy="3557682"/>
          </a:xfrm>
          <a:prstGeom prst="rect">
            <a:avLst/>
          </a:prstGeom>
        </p:spPr>
      </p:pic>
      <p:sp>
        <p:nvSpPr>
          <p:cNvPr id="6" name="TextBox 5"/>
          <p:cNvSpPr txBox="1"/>
          <p:nvPr/>
        </p:nvSpPr>
        <p:spPr>
          <a:xfrm>
            <a:off x="1127392" y="4532456"/>
            <a:ext cx="1444626" cy="461665"/>
          </a:xfrm>
          <a:prstGeom prst="rect">
            <a:avLst/>
          </a:prstGeom>
          <a:noFill/>
        </p:spPr>
        <p:txBody>
          <a:bodyPr wrap="none" rtlCol="0">
            <a:spAutoFit/>
          </a:bodyPr>
          <a:lstStyle/>
          <a:p>
            <a:r>
              <a:rPr lang="en-US" sz="2400" dirty="0" smtClean="0"/>
              <a:t>Chou Tofu</a:t>
            </a:r>
            <a:endParaRPr lang="en-US" sz="2400" dirty="0"/>
          </a:p>
        </p:txBody>
      </p:sp>
      <p:sp>
        <p:nvSpPr>
          <p:cNvPr id="7" name="TextBox 6"/>
          <p:cNvSpPr txBox="1"/>
          <p:nvPr/>
        </p:nvSpPr>
        <p:spPr>
          <a:xfrm>
            <a:off x="4560789" y="2311565"/>
            <a:ext cx="3431198" cy="461665"/>
          </a:xfrm>
          <a:prstGeom prst="rect">
            <a:avLst/>
          </a:prstGeom>
          <a:noFill/>
        </p:spPr>
        <p:txBody>
          <a:bodyPr wrap="none" rtlCol="0">
            <a:spAutoFit/>
          </a:bodyPr>
          <a:lstStyle/>
          <a:p>
            <a:r>
              <a:rPr lang="en-US" sz="2400" dirty="0" err="1" smtClean="0"/>
              <a:t>Suan</a:t>
            </a:r>
            <a:r>
              <a:rPr lang="en-US" sz="2400" dirty="0" smtClean="0"/>
              <a:t> </a:t>
            </a:r>
            <a:r>
              <a:rPr lang="en-US" sz="2400" dirty="0" err="1" smtClean="0"/>
              <a:t>Cai</a:t>
            </a:r>
            <a:r>
              <a:rPr lang="en-US" sz="2400" dirty="0" smtClean="0"/>
              <a:t> </a:t>
            </a:r>
            <a:r>
              <a:rPr lang="en-US" sz="2400" dirty="0" err="1" smtClean="0"/>
              <a:t>Bai</a:t>
            </a:r>
            <a:r>
              <a:rPr lang="en-US" sz="2400" dirty="0" smtClean="0"/>
              <a:t> Rou </a:t>
            </a:r>
            <a:r>
              <a:rPr lang="en-US" sz="2400" dirty="0" err="1" smtClean="0"/>
              <a:t>Huo</a:t>
            </a:r>
            <a:r>
              <a:rPr lang="en-US" sz="2400" dirty="0" smtClean="0"/>
              <a:t> </a:t>
            </a:r>
            <a:r>
              <a:rPr lang="en-US" sz="2400" dirty="0" err="1" smtClean="0"/>
              <a:t>Guo</a:t>
            </a:r>
            <a:endParaRPr lang="en-US" sz="2400" dirty="0"/>
          </a:p>
        </p:txBody>
      </p:sp>
      <p:sp>
        <p:nvSpPr>
          <p:cNvPr id="8" name="TextBox 7"/>
          <p:cNvSpPr txBox="1"/>
          <p:nvPr/>
        </p:nvSpPr>
        <p:spPr>
          <a:xfrm>
            <a:off x="727810" y="5065466"/>
            <a:ext cx="2540198" cy="1200328"/>
          </a:xfrm>
          <a:prstGeom prst="rect">
            <a:avLst/>
          </a:prstGeom>
          <a:solidFill>
            <a:srgbClr val="FCFADF"/>
          </a:solidFill>
          <a:effectLst>
            <a:outerShdw blurRad="50800" dist="38100" dir="2700000">
              <a:srgbClr val="000000">
                <a:alpha val="43000"/>
              </a:srgbClr>
            </a:outerShdw>
          </a:effectLst>
        </p:spPr>
        <p:txBody>
          <a:bodyPr wrap="square" rtlCol="0">
            <a:spAutoFit/>
          </a:bodyPr>
          <a:lstStyle/>
          <a:p>
            <a:pPr algn="ctr"/>
            <a:r>
              <a:rPr lang="en-US" sz="2400" dirty="0" smtClean="0"/>
              <a:t>These foods are also a great source of vitamin K</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Lactate in the Brain</a:t>
            </a:r>
            <a:r>
              <a:rPr lang="en-US" dirty="0" smtClean="0">
                <a:ln>
                  <a:solidFill>
                    <a:srgbClr val="FF0000"/>
                  </a:solidFill>
                </a:ln>
              </a:rPr>
              <a:t>*</a:t>
            </a:r>
            <a:endParaRPr lang="en-US" dirty="0">
              <a:ln>
                <a:solidFill>
                  <a:srgbClr val="FF0000"/>
                </a:solidFill>
              </a:ln>
            </a:endParaRPr>
          </a:p>
        </p:txBody>
      </p:sp>
      <p:pic>
        <p:nvPicPr>
          <p:cNvPr id="5" name="Picture 4" descr="neuron.jpg"/>
          <p:cNvPicPr>
            <a:picLocks noChangeAspect="1"/>
          </p:cNvPicPr>
          <p:nvPr/>
        </p:nvPicPr>
        <p:blipFill>
          <a:blip r:embed="rId3"/>
          <a:stretch>
            <a:fillRect/>
          </a:stretch>
        </p:blipFill>
        <p:spPr>
          <a:xfrm>
            <a:off x="1037158" y="1981200"/>
            <a:ext cx="3028949" cy="3028949"/>
          </a:xfrm>
          <a:prstGeom prst="rect">
            <a:avLst/>
          </a:prstGeom>
        </p:spPr>
      </p:pic>
      <p:grpSp>
        <p:nvGrpSpPr>
          <p:cNvPr id="3" name="Group 13"/>
          <p:cNvGrpSpPr/>
          <p:nvPr/>
        </p:nvGrpSpPr>
        <p:grpSpPr>
          <a:xfrm>
            <a:off x="3410669" y="2048931"/>
            <a:ext cx="3723213" cy="3484438"/>
            <a:chOff x="3410669" y="2048931"/>
            <a:chExt cx="3723213" cy="3484438"/>
          </a:xfrm>
        </p:grpSpPr>
        <p:pic>
          <p:nvPicPr>
            <p:cNvPr id="4" name="Picture 3" descr="astrocyte.jpg"/>
            <p:cNvPicPr>
              <a:picLocks noChangeAspect="1"/>
            </p:cNvPicPr>
            <p:nvPr/>
          </p:nvPicPr>
          <p:blipFill>
            <a:blip r:embed="rId4"/>
            <a:stretch>
              <a:fillRect/>
            </a:stretch>
          </p:blipFill>
          <p:spPr>
            <a:xfrm>
              <a:off x="3935598" y="2571749"/>
              <a:ext cx="2910417" cy="2636955"/>
            </a:xfrm>
            <a:prstGeom prst="rect">
              <a:avLst/>
            </a:prstGeom>
          </p:spPr>
        </p:pic>
        <p:sp>
          <p:nvSpPr>
            <p:cNvPr id="9" name="Rectangle 8"/>
            <p:cNvSpPr/>
            <p:nvPr/>
          </p:nvSpPr>
          <p:spPr>
            <a:xfrm>
              <a:off x="6524282" y="2252133"/>
              <a:ext cx="609600" cy="3281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410669" y="2252133"/>
              <a:ext cx="609600" cy="3281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5400000">
              <a:off x="4966416" y="3568086"/>
              <a:ext cx="609600" cy="3281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5400000">
              <a:off x="4966416" y="713113"/>
              <a:ext cx="609600" cy="3281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4557572" y="3132672"/>
            <a:ext cx="1550475" cy="523220"/>
          </a:xfrm>
          <a:prstGeom prst="rect">
            <a:avLst/>
          </a:prstGeom>
          <a:noFill/>
        </p:spPr>
        <p:txBody>
          <a:bodyPr wrap="none" rtlCol="0">
            <a:spAutoFit/>
          </a:bodyPr>
          <a:lstStyle/>
          <a:p>
            <a:r>
              <a:rPr lang="en-US" sz="2800" dirty="0" err="1" smtClean="0"/>
              <a:t>galactose</a:t>
            </a:r>
            <a:endParaRPr lang="en-US" sz="2800" dirty="0"/>
          </a:p>
        </p:txBody>
      </p:sp>
      <p:sp>
        <p:nvSpPr>
          <p:cNvPr id="8" name="TextBox 7"/>
          <p:cNvSpPr txBox="1"/>
          <p:nvPr/>
        </p:nvSpPr>
        <p:spPr>
          <a:xfrm>
            <a:off x="3040580" y="4588934"/>
            <a:ext cx="1170538" cy="523220"/>
          </a:xfrm>
          <a:prstGeom prst="rect">
            <a:avLst/>
          </a:prstGeom>
          <a:noFill/>
        </p:spPr>
        <p:txBody>
          <a:bodyPr wrap="square" rtlCol="0">
            <a:spAutoFit/>
          </a:bodyPr>
          <a:lstStyle/>
          <a:p>
            <a:r>
              <a:rPr lang="en-US" sz="2800" dirty="0" smtClean="0"/>
              <a:t>lactate</a:t>
            </a:r>
            <a:endParaRPr lang="en-US" sz="2800" dirty="0"/>
          </a:p>
        </p:txBody>
      </p:sp>
      <p:sp>
        <p:nvSpPr>
          <p:cNvPr id="6" name="TextBox 5"/>
          <p:cNvSpPr txBox="1"/>
          <p:nvPr/>
        </p:nvSpPr>
        <p:spPr>
          <a:xfrm>
            <a:off x="6846015" y="2396921"/>
            <a:ext cx="1282047" cy="523220"/>
          </a:xfrm>
          <a:prstGeom prst="rect">
            <a:avLst/>
          </a:prstGeom>
          <a:noFill/>
        </p:spPr>
        <p:txBody>
          <a:bodyPr wrap="none" rtlCol="0">
            <a:spAutoFit/>
          </a:bodyPr>
          <a:lstStyle/>
          <a:p>
            <a:r>
              <a:rPr lang="en-US" sz="2800" dirty="0" smtClean="0"/>
              <a:t>glucose</a:t>
            </a:r>
            <a:endParaRPr lang="en-US" sz="2800" dirty="0"/>
          </a:p>
        </p:txBody>
      </p:sp>
      <p:cxnSp>
        <p:nvCxnSpPr>
          <p:cNvPr id="16" name="Straight Arrow Connector 15"/>
          <p:cNvCxnSpPr/>
          <p:nvPr/>
        </p:nvCxnSpPr>
        <p:spPr>
          <a:xfrm rot="10800000" flipV="1">
            <a:off x="6108047" y="2658530"/>
            <a:ext cx="737968" cy="4741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3627564" y="3658926"/>
            <a:ext cx="933042" cy="9269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6200000" flipV="1">
            <a:off x="2386899" y="3565163"/>
            <a:ext cx="1151461" cy="896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387034" y="1457980"/>
            <a:ext cx="1170538" cy="523220"/>
          </a:xfrm>
          <a:prstGeom prst="rect">
            <a:avLst/>
          </a:prstGeom>
          <a:noFill/>
        </p:spPr>
        <p:txBody>
          <a:bodyPr wrap="none" rtlCol="0">
            <a:spAutoFit/>
          </a:bodyPr>
          <a:lstStyle/>
          <a:p>
            <a:r>
              <a:rPr lang="en-US" sz="2800" dirty="0" smtClean="0"/>
              <a:t>lactate</a:t>
            </a:r>
            <a:endParaRPr lang="en-US" sz="2800" dirty="0"/>
          </a:p>
        </p:txBody>
      </p:sp>
      <p:cxnSp>
        <p:nvCxnSpPr>
          <p:cNvPr id="23" name="Straight Arrow Connector 22"/>
          <p:cNvCxnSpPr/>
          <p:nvPr/>
        </p:nvCxnSpPr>
        <p:spPr>
          <a:xfrm rot="5400000">
            <a:off x="2771927" y="1978520"/>
            <a:ext cx="880538" cy="8368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739752" y="3832837"/>
            <a:ext cx="1569059" cy="523220"/>
          </a:xfrm>
          <a:prstGeom prst="rect">
            <a:avLst/>
          </a:prstGeom>
          <a:noFill/>
        </p:spPr>
        <p:txBody>
          <a:bodyPr wrap="none" rtlCol="0">
            <a:spAutoFit/>
          </a:bodyPr>
          <a:lstStyle/>
          <a:p>
            <a:r>
              <a:rPr lang="en-US" sz="2800" dirty="0" err="1" smtClean="0"/>
              <a:t>Astrocyte</a:t>
            </a:r>
            <a:endParaRPr lang="en-US" sz="2800" dirty="0"/>
          </a:p>
        </p:txBody>
      </p:sp>
      <p:sp>
        <p:nvSpPr>
          <p:cNvPr id="25" name="TextBox 24"/>
          <p:cNvSpPr txBox="1"/>
          <p:nvPr/>
        </p:nvSpPr>
        <p:spPr>
          <a:xfrm>
            <a:off x="795860" y="3571227"/>
            <a:ext cx="1281170" cy="523220"/>
          </a:xfrm>
          <a:prstGeom prst="rect">
            <a:avLst/>
          </a:prstGeom>
          <a:noFill/>
        </p:spPr>
        <p:txBody>
          <a:bodyPr wrap="square" rtlCol="0">
            <a:spAutoFit/>
          </a:bodyPr>
          <a:lstStyle/>
          <a:p>
            <a:r>
              <a:rPr lang="en-US" sz="2800" dirty="0" smtClean="0"/>
              <a:t>Neuron</a:t>
            </a:r>
            <a:endParaRPr lang="en-US" sz="2800" dirty="0"/>
          </a:p>
        </p:txBody>
      </p:sp>
      <p:sp>
        <p:nvSpPr>
          <p:cNvPr id="30" name="Content Placeholder 2"/>
          <p:cNvSpPr>
            <a:spLocks noGrp="1"/>
          </p:cNvSpPr>
          <p:nvPr>
            <p:ph idx="1"/>
          </p:nvPr>
        </p:nvSpPr>
        <p:spPr>
          <a:xfrm>
            <a:off x="87172" y="5114962"/>
            <a:ext cx="8599628" cy="1775106"/>
          </a:xfrm>
        </p:spPr>
        <p:txBody>
          <a:bodyPr>
            <a:noAutofit/>
          </a:bodyPr>
          <a:lstStyle/>
          <a:p>
            <a:r>
              <a:rPr lang="en-US" sz="2400" dirty="0" smtClean="0"/>
              <a:t>Neuron requires lactate to be able to form long-term memories</a:t>
            </a:r>
          </a:p>
          <a:p>
            <a:r>
              <a:rPr lang="en-US" sz="2400" dirty="0" err="1" smtClean="0"/>
              <a:t>Astrocyte</a:t>
            </a:r>
            <a:r>
              <a:rPr lang="en-US" sz="2400" dirty="0" smtClean="0"/>
              <a:t> can supply it (by conversion from glucose) or it can come directly from the medium (diet)</a:t>
            </a:r>
          </a:p>
          <a:p>
            <a:pPr>
              <a:buNone/>
            </a:pPr>
            <a:endParaRPr lang="en-US" sz="2400" dirty="0"/>
          </a:p>
        </p:txBody>
      </p:sp>
      <p:sp>
        <p:nvSpPr>
          <p:cNvPr id="22" name="TextBox 21"/>
          <p:cNvSpPr txBox="1"/>
          <p:nvPr/>
        </p:nvSpPr>
        <p:spPr>
          <a:xfrm>
            <a:off x="3040580" y="6306865"/>
            <a:ext cx="5931406" cy="523220"/>
          </a:xfrm>
          <a:prstGeom prst="rect">
            <a:avLst/>
          </a:prstGeom>
          <a:noFill/>
        </p:spPr>
        <p:txBody>
          <a:bodyPr wrap="none" rtlCol="0">
            <a:spAutoFit/>
          </a:bodyPr>
          <a:lstStyle/>
          <a:p>
            <a:r>
              <a:rPr lang="en-US" sz="2800" dirty="0" smtClean="0">
                <a:ln>
                  <a:solidFill>
                    <a:srgbClr val="FF0000"/>
                  </a:solidFill>
                </a:ln>
              </a:rPr>
              <a:t>*</a:t>
            </a:r>
            <a:r>
              <a:rPr lang="en-US" sz="2800" dirty="0" smtClean="0"/>
              <a:t> Suzuki et al., Cell 144, 810–823,  2011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0"/>
                            </p:stCondLst>
                            <p:childTnLst>
                              <p:par>
                                <p:cTn id="29" presetID="22" presetClass="entr" presetSubtype="1"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21" grpId="0"/>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56875" y="2168876"/>
            <a:ext cx="8229600" cy="1176145"/>
          </a:xfrm>
        </p:spPr>
        <p:txBody>
          <a:bodyPr>
            <a:noAutofit/>
          </a:bodyPr>
          <a:lstStyle/>
          <a:p>
            <a:pPr algn="ctr">
              <a:buNone/>
            </a:pPr>
            <a:r>
              <a:rPr lang="en-US" sz="4800" dirty="0" smtClean="0">
                <a:ln>
                  <a:solidFill>
                    <a:srgbClr val="FF0000"/>
                  </a:solidFill>
                </a:ln>
              </a:rPr>
              <a:t>SULFUR!!!</a:t>
            </a:r>
            <a:endParaRPr lang="en-US" sz="2800" dirty="0">
              <a:ln>
                <a:solidFill>
                  <a:srgbClr val="FF0000"/>
                </a:solidFill>
              </a:ln>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txBox="1">
            <a:spLocks/>
          </p:cNvSpPr>
          <p:nvPr/>
        </p:nvSpPr>
        <p:spPr>
          <a:xfrm>
            <a:off x="457200" y="2283185"/>
            <a:ext cx="8229600" cy="2661465"/>
          </a:xfrm>
          <a:prstGeom prst="rect">
            <a:avLst/>
          </a:prstGeom>
          <a:solidFill>
            <a:srgbClr val="FFF9CC"/>
          </a:solidFill>
          <a:effectLst>
            <a:outerShdw blurRad="50800" dist="38100" dir="2700000">
              <a:srgbClr val="000000">
                <a:alpha val="43000"/>
              </a:srgbClr>
            </a:outerShdw>
          </a:effectLst>
        </p:spPr>
        <p:txBody>
          <a:bodyPr vert="horz" lIns="91440" tIns="45720" rIns="91440" bIns="45720" rtlCol="0">
            <a:noAutofit/>
          </a:bodyPr>
          <a:lstStyle/>
          <a:p>
            <a:pPr marL="342900" lvl="0" indent="-342900" algn="ctr">
              <a:spcBef>
                <a:spcPct val="20000"/>
              </a:spcBef>
              <a:defRPr/>
            </a:pPr>
            <a:r>
              <a:rPr lang="en-US" sz="2400" dirty="0" smtClean="0"/>
              <a:t> </a:t>
            </a:r>
            <a:r>
              <a:rPr lang="en-US" sz="3200" dirty="0" smtClean="0"/>
              <a:t>“New scientific truth does not triumph by convincing its opponents and making them see the light, but rather because its opponents eventually die, and a new generation grows up that is familiar with it.”  -- Max Planck</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Places where Obesity and Heart Disease Rates are LOW</a:t>
            </a:r>
            <a:endParaRPr lang="en-US" dirty="0"/>
          </a:p>
        </p:txBody>
      </p:sp>
      <p:sp>
        <p:nvSpPr>
          <p:cNvPr id="3" name="Content Placeholder 2"/>
          <p:cNvSpPr>
            <a:spLocks noGrp="1"/>
          </p:cNvSpPr>
          <p:nvPr>
            <p:ph idx="1"/>
          </p:nvPr>
        </p:nvSpPr>
        <p:spPr/>
        <p:txBody>
          <a:bodyPr/>
          <a:lstStyle/>
          <a:p>
            <a:r>
              <a:rPr lang="en-US" dirty="0" smtClean="0"/>
              <a:t>Worldwide:</a:t>
            </a:r>
          </a:p>
          <a:p>
            <a:pPr lvl="1"/>
            <a:r>
              <a:rPr lang="en-US" dirty="0" smtClean="0"/>
              <a:t>Japan, Greece, Italy, Iceland</a:t>
            </a:r>
          </a:p>
          <a:p>
            <a:r>
              <a:rPr lang="en-US" dirty="0" smtClean="0"/>
              <a:t>In the U.S.</a:t>
            </a:r>
          </a:p>
          <a:p>
            <a:pPr lvl="1"/>
            <a:r>
              <a:rPr lang="en-US" dirty="0" smtClean="0"/>
              <a:t>Oregon has the lowest obesity rate among children</a:t>
            </a:r>
          </a:p>
          <a:p>
            <a:pPr lvl="1"/>
            <a:r>
              <a:rPr lang="en-US" dirty="0" smtClean="0"/>
              <a:t>Hawaii has low obesity but is quickly losing ground (</a:t>
            </a:r>
            <a:r>
              <a:rPr lang="en-US" dirty="0" err="1" smtClean="0"/>
              <a:t>WalMart</a:t>
            </a:r>
            <a:r>
              <a:rPr lang="en-US" dirty="0" smtClean="0"/>
              <a:t>)</a:t>
            </a:r>
          </a:p>
          <a:p>
            <a:r>
              <a:rPr lang="en-US" dirty="0" smtClean="0"/>
              <a:t>What do these places have in common??</a:t>
            </a:r>
          </a:p>
          <a:p>
            <a:pPr lvl="1"/>
            <a:endParaRPr lang="en-US" dirty="0" smtClean="0"/>
          </a:p>
        </p:txBody>
      </p:sp>
      <p:sp>
        <p:nvSpPr>
          <p:cNvPr id="4" name="TextBox 3"/>
          <p:cNvSpPr txBox="1"/>
          <p:nvPr/>
        </p:nvSpPr>
        <p:spPr>
          <a:xfrm>
            <a:off x="1077705" y="2240221"/>
            <a:ext cx="7124424" cy="1569660"/>
          </a:xfrm>
          <a:prstGeom prst="rect">
            <a:avLst/>
          </a:prstGeom>
          <a:solidFill>
            <a:srgbClr val="FCF9D6"/>
          </a:solidFill>
          <a:ln>
            <a:solidFill>
              <a:schemeClr val="tx1"/>
            </a:solidFill>
          </a:ln>
        </p:spPr>
        <p:txBody>
          <a:bodyPr wrap="square" rtlCol="0">
            <a:spAutoFit/>
          </a:bodyPr>
          <a:lstStyle/>
          <a:p>
            <a:pPr algn="ctr"/>
            <a:endParaRPr lang="en-US" sz="3200" dirty="0" smtClean="0"/>
          </a:p>
          <a:p>
            <a:pPr algn="ctr"/>
            <a:r>
              <a:rPr lang="en-US" sz="3200" dirty="0" smtClean="0"/>
              <a:t>Basalt Volcanic Rock!</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900" decel="100000" fill="hold"/>
                                        <p:tgtEl>
                                          <p:spTgt spid="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bread.jpg"/>
          <p:cNvPicPr>
            <a:picLocks noChangeAspect="1"/>
          </p:cNvPicPr>
          <p:nvPr/>
        </p:nvPicPr>
        <p:blipFill>
          <a:blip r:embed="rId2"/>
          <a:stretch>
            <a:fillRect/>
          </a:stretch>
        </p:blipFill>
        <p:spPr>
          <a:xfrm>
            <a:off x="1483533" y="3082033"/>
            <a:ext cx="1406506" cy="1797202"/>
          </a:xfrm>
          <a:prstGeom prst="rect">
            <a:avLst/>
          </a:prstGeom>
        </p:spPr>
      </p:pic>
      <p:sp>
        <p:nvSpPr>
          <p:cNvPr id="2" name="Title 1"/>
          <p:cNvSpPr>
            <a:spLocks noGrp="1"/>
          </p:cNvSpPr>
          <p:nvPr>
            <p:ph type="title"/>
          </p:nvPr>
        </p:nvSpPr>
        <p:spPr>
          <a:xfrm>
            <a:off x="457200" y="44968"/>
            <a:ext cx="8229600" cy="1143000"/>
          </a:xfrm>
        </p:spPr>
        <p:txBody>
          <a:bodyPr/>
          <a:lstStyle/>
          <a:p>
            <a:r>
              <a:rPr lang="en-US" dirty="0" smtClean="0"/>
              <a:t>Unhealthy Foods</a:t>
            </a:r>
            <a:endParaRPr lang="en-US" dirty="0"/>
          </a:p>
        </p:txBody>
      </p:sp>
      <p:pic>
        <p:nvPicPr>
          <p:cNvPr id="4" name="Picture 3" descr="cupcake.jpg"/>
          <p:cNvPicPr>
            <a:picLocks noChangeAspect="1"/>
          </p:cNvPicPr>
          <p:nvPr/>
        </p:nvPicPr>
        <p:blipFill>
          <a:blip r:embed="rId3"/>
          <a:stretch>
            <a:fillRect/>
          </a:stretch>
        </p:blipFill>
        <p:spPr>
          <a:xfrm>
            <a:off x="404191" y="4552797"/>
            <a:ext cx="1660062" cy="1763816"/>
          </a:xfrm>
          <a:prstGeom prst="rect">
            <a:avLst/>
          </a:prstGeom>
        </p:spPr>
      </p:pic>
      <p:pic>
        <p:nvPicPr>
          <p:cNvPr id="6" name="Picture 5" descr="pasta.jpg"/>
          <p:cNvPicPr>
            <a:picLocks noChangeAspect="1"/>
          </p:cNvPicPr>
          <p:nvPr/>
        </p:nvPicPr>
        <p:blipFill>
          <a:blip r:embed="rId4"/>
          <a:stretch>
            <a:fillRect/>
          </a:stretch>
        </p:blipFill>
        <p:spPr>
          <a:xfrm>
            <a:off x="2749952" y="4674387"/>
            <a:ext cx="2761706" cy="1850930"/>
          </a:xfrm>
          <a:prstGeom prst="rect">
            <a:avLst/>
          </a:prstGeom>
        </p:spPr>
      </p:pic>
      <p:pic>
        <p:nvPicPr>
          <p:cNvPr id="7" name="Picture 6" descr="mountain_dew.jpg"/>
          <p:cNvPicPr>
            <a:picLocks noChangeAspect="1"/>
          </p:cNvPicPr>
          <p:nvPr/>
        </p:nvPicPr>
        <p:blipFill>
          <a:blip r:embed="rId5"/>
          <a:stretch>
            <a:fillRect/>
          </a:stretch>
        </p:blipFill>
        <p:spPr>
          <a:xfrm>
            <a:off x="404191" y="2398698"/>
            <a:ext cx="1079342" cy="1826010"/>
          </a:xfrm>
          <a:prstGeom prst="rect">
            <a:avLst/>
          </a:prstGeom>
        </p:spPr>
      </p:pic>
      <p:pic>
        <p:nvPicPr>
          <p:cNvPr id="8" name="Picture 7" descr="turkey-tv-dinner.jpg"/>
          <p:cNvPicPr>
            <a:picLocks noChangeAspect="1"/>
          </p:cNvPicPr>
          <p:nvPr/>
        </p:nvPicPr>
        <p:blipFill>
          <a:blip r:embed="rId6"/>
          <a:stretch>
            <a:fillRect/>
          </a:stretch>
        </p:blipFill>
        <p:spPr>
          <a:xfrm>
            <a:off x="5606242" y="3620674"/>
            <a:ext cx="3379596" cy="2449057"/>
          </a:xfrm>
          <a:prstGeom prst="rect">
            <a:avLst/>
          </a:prstGeom>
        </p:spPr>
      </p:pic>
      <p:pic>
        <p:nvPicPr>
          <p:cNvPr id="9" name="Picture 8" descr="rice.jpg"/>
          <p:cNvPicPr>
            <a:picLocks noChangeAspect="1"/>
          </p:cNvPicPr>
          <p:nvPr/>
        </p:nvPicPr>
        <p:blipFill>
          <a:blip r:embed="rId7"/>
          <a:stretch>
            <a:fillRect/>
          </a:stretch>
        </p:blipFill>
        <p:spPr>
          <a:xfrm>
            <a:off x="3415883" y="1032477"/>
            <a:ext cx="2190359" cy="1522666"/>
          </a:xfrm>
          <a:prstGeom prst="rect">
            <a:avLst/>
          </a:prstGeom>
        </p:spPr>
      </p:pic>
      <p:pic>
        <p:nvPicPr>
          <p:cNvPr id="11" name="Picture 10" descr="mashed_potatoes.jpg"/>
          <p:cNvPicPr>
            <a:picLocks noChangeAspect="1"/>
          </p:cNvPicPr>
          <p:nvPr/>
        </p:nvPicPr>
        <p:blipFill>
          <a:blip r:embed="rId8"/>
          <a:stretch>
            <a:fillRect/>
          </a:stretch>
        </p:blipFill>
        <p:spPr>
          <a:xfrm>
            <a:off x="5952722" y="1411026"/>
            <a:ext cx="2394853" cy="1900677"/>
          </a:xfrm>
          <a:prstGeom prst="rect">
            <a:avLst/>
          </a:prstGeom>
        </p:spPr>
      </p:pic>
      <p:pic>
        <p:nvPicPr>
          <p:cNvPr id="12" name="Picture 11" descr="low_fat_muffins.png"/>
          <p:cNvPicPr>
            <a:picLocks noChangeAspect="1"/>
          </p:cNvPicPr>
          <p:nvPr/>
        </p:nvPicPr>
        <p:blipFill>
          <a:blip r:embed="rId9"/>
          <a:stretch>
            <a:fillRect/>
          </a:stretch>
        </p:blipFill>
        <p:spPr>
          <a:xfrm>
            <a:off x="1581348" y="1020493"/>
            <a:ext cx="1578983" cy="1870384"/>
          </a:xfrm>
          <a:prstGeom prst="rect">
            <a:avLst/>
          </a:prstGeom>
        </p:spPr>
      </p:pic>
      <p:pic>
        <p:nvPicPr>
          <p:cNvPr id="13" name="Picture 12" descr="special_k.jpg"/>
          <p:cNvPicPr>
            <a:picLocks noChangeAspect="1"/>
          </p:cNvPicPr>
          <p:nvPr/>
        </p:nvPicPr>
        <p:blipFill>
          <a:blip r:embed="rId10"/>
          <a:stretch>
            <a:fillRect/>
          </a:stretch>
        </p:blipFill>
        <p:spPr>
          <a:xfrm>
            <a:off x="3238605" y="2398698"/>
            <a:ext cx="2273053" cy="2273053"/>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2"/>
            <a:ext cx="8229600" cy="1143000"/>
          </a:xfrm>
        </p:spPr>
        <p:txBody>
          <a:bodyPr/>
          <a:lstStyle/>
          <a:p>
            <a:r>
              <a:rPr lang="en-US" dirty="0" smtClean="0"/>
              <a:t>Corfu and Crete</a:t>
            </a:r>
            <a:endParaRPr lang="en-US" dirty="0"/>
          </a:p>
        </p:txBody>
      </p:sp>
      <p:sp>
        <p:nvSpPr>
          <p:cNvPr id="3" name="Content Placeholder 2"/>
          <p:cNvSpPr>
            <a:spLocks noGrp="1"/>
          </p:cNvSpPr>
          <p:nvPr>
            <p:ph idx="1"/>
          </p:nvPr>
        </p:nvSpPr>
        <p:spPr>
          <a:xfrm>
            <a:off x="469900" y="1308100"/>
            <a:ext cx="3164985" cy="4525963"/>
          </a:xfrm>
        </p:spPr>
        <p:txBody>
          <a:bodyPr>
            <a:normAutofit lnSpcReduction="10000"/>
          </a:bodyPr>
          <a:lstStyle/>
          <a:p>
            <a:r>
              <a:rPr lang="en-US" dirty="0" smtClean="0"/>
              <a:t>Two islands in Mediterranean</a:t>
            </a:r>
          </a:p>
          <a:p>
            <a:r>
              <a:rPr lang="en-US" dirty="0" smtClean="0"/>
              <a:t>Identical diet</a:t>
            </a:r>
          </a:p>
          <a:p>
            <a:r>
              <a:rPr lang="en-US" dirty="0" smtClean="0"/>
              <a:t>5x risk of heart disease in Corfu compared to Crete</a:t>
            </a:r>
          </a:p>
          <a:p>
            <a:r>
              <a:rPr lang="en-US" dirty="0" smtClean="0"/>
              <a:t>What’s different? </a:t>
            </a:r>
            <a:endParaRPr lang="en-US" dirty="0"/>
          </a:p>
        </p:txBody>
      </p:sp>
      <p:grpSp>
        <p:nvGrpSpPr>
          <p:cNvPr id="9" name="Group 8"/>
          <p:cNvGrpSpPr/>
          <p:nvPr/>
        </p:nvGrpSpPr>
        <p:grpSpPr>
          <a:xfrm>
            <a:off x="3622185" y="1250950"/>
            <a:ext cx="4978400" cy="4660900"/>
            <a:chOff x="2082800" y="1098550"/>
            <a:chExt cx="4978400" cy="4660900"/>
          </a:xfrm>
        </p:grpSpPr>
        <p:pic>
          <p:nvPicPr>
            <p:cNvPr id="4" name="Picture 3" descr="corfu_crete.png"/>
            <p:cNvPicPr>
              <a:picLocks noChangeAspect="1"/>
            </p:cNvPicPr>
            <p:nvPr/>
          </p:nvPicPr>
          <p:blipFill>
            <a:blip r:embed="rId2"/>
            <a:stretch>
              <a:fillRect/>
            </a:stretch>
          </p:blipFill>
          <p:spPr>
            <a:xfrm>
              <a:off x="2082800" y="1098550"/>
              <a:ext cx="4978400" cy="4660900"/>
            </a:xfrm>
            <a:prstGeom prst="rect">
              <a:avLst/>
            </a:prstGeom>
          </p:spPr>
        </p:pic>
        <p:sp>
          <p:nvSpPr>
            <p:cNvPr id="5" name="Freeform 4"/>
            <p:cNvSpPr/>
            <p:nvPr/>
          </p:nvSpPr>
          <p:spPr>
            <a:xfrm>
              <a:off x="2584450" y="1504950"/>
              <a:ext cx="706967" cy="651933"/>
            </a:xfrm>
            <a:custGeom>
              <a:avLst/>
              <a:gdLst>
                <a:gd name="connsiteX0" fmla="*/ 146050 w 706967"/>
                <a:gd name="connsiteY0" fmla="*/ 57150 h 651933"/>
                <a:gd name="connsiteX1" fmla="*/ 44450 w 706967"/>
                <a:gd name="connsiteY1" fmla="*/ 450850 h 651933"/>
                <a:gd name="connsiteX2" fmla="*/ 412750 w 706967"/>
                <a:gd name="connsiteY2" fmla="*/ 641350 h 651933"/>
                <a:gd name="connsiteX3" fmla="*/ 704850 w 706967"/>
                <a:gd name="connsiteY3" fmla="*/ 514350 h 651933"/>
                <a:gd name="connsiteX4" fmla="*/ 400050 w 706967"/>
                <a:gd name="connsiteY4" fmla="*/ 107950 h 651933"/>
                <a:gd name="connsiteX5" fmla="*/ 146050 w 706967"/>
                <a:gd name="connsiteY5" fmla="*/ 5715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967" h="651933">
                  <a:moveTo>
                    <a:pt x="146050" y="57150"/>
                  </a:moveTo>
                  <a:cubicBezTo>
                    <a:pt x="86783" y="114300"/>
                    <a:pt x="0" y="353483"/>
                    <a:pt x="44450" y="450850"/>
                  </a:cubicBezTo>
                  <a:cubicBezTo>
                    <a:pt x="88900" y="548217"/>
                    <a:pt x="302683" y="630767"/>
                    <a:pt x="412750" y="641350"/>
                  </a:cubicBezTo>
                  <a:cubicBezTo>
                    <a:pt x="522817" y="651933"/>
                    <a:pt x="706967" y="603250"/>
                    <a:pt x="704850" y="514350"/>
                  </a:cubicBezTo>
                  <a:cubicBezTo>
                    <a:pt x="702733" y="425450"/>
                    <a:pt x="495300" y="184150"/>
                    <a:pt x="400050" y="107950"/>
                  </a:cubicBezTo>
                  <a:cubicBezTo>
                    <a:pt x="304800" y="31750"/>
                    <a:pt x="205317" y="0"/>
                    <a:pt x="146050" y="57150"/>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476750" y="4406900"/>
              <a:ext cx="2514600" cy="1257300"/>
            </a:xfrm>
            <a:custGeom>
              <a:avLst/>
              <a:gdLst>
                <a:gd name="connsiteX0" fmla="*/ 1377950 w 2514600"/>
                <a:gd name="connsiteY0" fmla="*/ 0 h 1257300"/>
                <a:gd name="connsiteX1" fmla="*/ 374650 w 2514600"/>
                <a:gd name="connsiteY1" fmla="*/ 241300 h 1257300"/>
                <a:gd name="connsiteX2" fmla="*/ 146050 w 2514600"/>
                <a:gd name="connsiteY2" fmla="*/ 800100 h 1257300"/>
                <a:gd name="connsiteX3" fmla="*/ 1250950 w 2514600"/>
                <a:gd name="connsiteY3" fmla="*/ 1219200 h 1257300"/>
                <a:gd name="connsiteX4" fmla="*/ 2343150 w 2514600"/>
                <a:gd name="connsiteY4" fmla="*/ 1028700 h 1257300"/>
                <a:gd name="connsiteX5" fmla="*/ 2279650 w 2514600"/>
                <a:gd name="connsiteY5" fmla="*/ 342900 h 1257300"/>
                <a:gd name="connsiteX6" fmla="*/ 1263650 w 2514600"/>
                <a:gd name="connsiteY6" fmla="*/ 254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4600" h="1257300">
                  <a:moveTo>
                    <a:pt x="1377950" y="0"/>
                  </a:moveTo>
                  <a:cubicBezTo>
                    <a:pt x="978958" y="53975"/>
                    <a:pt x="579967" y="107950"/>
                    <a:pt x="374650" y="241300"/>
                  </a:cubicBezTo>
                  <a:cubicBezTo>
                    <a:pt x="169333" y="374650"/>
                    <a:pt x="0" y="637117"/>
                    <a:pt x="146050" y="800100"/>
                  </a:cubicBezTo>
                  <a:cubicBezTo>
                    <a:pt x="292100" y="963083"/>
                    <a:pt x="884767" y="1181100"/>
                    <a:pt x="1250950" y="1219200"/>
                  </a:cubicBezTo>
                  <a:cubicBezTo>
                    <a:pt x="1617133" y="1257300"/>
                    <a:pt x="2171700" y="1174750"/>
                    <a:pt x="2343150" y="1028700"/>
                  </a:cubicBezTo>
                  <a:cubicBezTo>
                    <a:pt x="2514600" y="882650"/>
                    <a:pt x="2459567" y="510117"/>
                    <a:pt x="2279650" y="342900"/>
                  </a:cubicBezTo>
                  <a:cubicBezTo>
                    <a:pt x="2099733" y="175683"/>
                    <a:pt x="1263650" y="25400"/>
                    <a:pt x="1263650" y="254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2209800" y="1949450"/>
              <a:ext cx="701672" cy="369332"/>
            </a:xfrm>
            <a:prstGeom prst="rect">
              <a:avLst/>
            </a:prstGeom>
            <a:noFill/>
          </p:spPr>
          <p:txBody>
            <a:bodyPr wrap="none" rtlCol="0">
              <a:spAutoFit/>
            </a:bodyPr>
            <a:lstStyle/>
            <a:p>
              <a:r>
                <a:rPr lang="en-US" dirty="0" smtClean="0"/>
                <a:t>Corfu</a:t>
              </a:r>
              <a:endParaRPr lang="en-US" dirty="0"/>
            </a:p>
          </p:txBody>
        </p:sp>
        <p:sp>
          <p:nvSpPr>
            <p:cNvPr id="8" name="TextBox 7"/>
            <p:cNvSpPr txBox="1"/>
            <p:nvPr/>
          </p:nvSpPr>
          <p:spPr>
            <a:xfrm>
              <a:off x="5422900" y="4406900"/>
              <a:ext cx="688485" cy="369332"/>
            </a:xfrm>
            <a:prstGeom prst="rect">
              <a:avLst/>
            </a:prstGeom>
            <a:noFill/>
          </p:spPr>
          <p:txBody>
            <a:bodyPr wrap="none" rtlCol="0">
              <a:spAutoFit/>
            </a:bodyPr>
            <a:lstStyle/>
            <a:p>
              <a:r>
                <a:rPr lang="en-US" dirty="0" smtClean="0"/>
                <a:t>Crete</a:t>
              </a:r>
              <a:endParaRPr lang="en-US" dirty="0"/>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Geology!</a:t>
            </a:r>
            <a:endParaRPr lang="en-US" dirty="0"/>
          </a:p>
        </p:txBody>
      </p:sp>
      <p:sp>
        <p:nvSpPr>
          <p:cNvPr id="3" name="Content Placeholder 2"/>
          <p:cNvSpPr>
            <a:spLocks noGrp="1"/>
          </p:cNvSpPr>
          <p:nvPr>
            <p:ph idx="1"/>
          </p:nvPr>
        </p:nvSpPr>
        <p:spPr>
          <a:xfrm>
            <a:off x="457200" y="1417638"/>
            <a:ext cx="8229600" cy="3397031"/>
          </a:xfrm>
        </p:spPr>
        <p:txBody>
          <a:bodyPr/>
          <a:lstStyle/>
          <a:p>
            <a:r>
              <a:rPr lang="en-US" dirty="0" smtClean="0"/>
              <a:t>Corfu is the old limestone summit of a submerged mountain</a:t>
            </a:r>
          </a:p>
          <a:p>
            <a:r>
              <a:rPr lang="en-US" dirty="0" smtClean="0"/>
              <a:t>Crete has a volcanic rift zone cutting through it</a:t>
            </a:r>
          </a:p>
          <a:p>
            <a:pPr lvl="1"/>
            <a:r>
              <a:rPr lang="en-US" dirty="0" smtClean="0"/>
              <a:t>Rift basin filled by flood basalt</a:t>
            </a:r>
          </a:p>
          <a:p>
            <a:pPr lvl="1"/>
            <a:r>
              <a:rPr lang="en-US" dirty="0" smtClean="0"/>
              <a:t>“Thick basaltic andesitic volcanogenic sequence (lavas and </a:t>
            </a:r>
            <a:r>
              <a:rPr lang="en-US" dirty="0" err="1" smtClean="0"/>
              <a:t>volcaniclastic</a:t>
            </a:r>
            <a:r>
              <a:rPr lang="en-US" dirty="0" smtClean="0"/>
              <a:t> sediments).”</a:t>
            </a:r>
            <a:r>
              <a:rPr lang="en-US" dirty="0" smtClean="0">
                <a:ln>
                  <a:solidFill>
                    <a:srgbClr val="FF0000"/>
                  </a:solidFill>
                </a:ln>
              </a:rPr>
              <a:t>*</a:t>
            </a:r>
          </a:p>
          <a:p>
            <a:endParaRPr lang="en-US" dirty="0"/>
          </a:p>
        </p:txBody>
      </p:sp>
      <p:sp>
        <p:nvSpPr>
          <p:cNvPr id="4" name="TextBox 3"/>
          <p:cNvSpPr txBox="1"/>
          <p:nvPr/>
        </p:nvSpPr>
        <p:spPr>
          <a:xfrm>
            <a:off x="2572460" y="5379134"/>
            <a:ext cx="6469940" cy="707886"/>
          </a:xfrm>
          <a:prstGeom prst="rect">
            <a:avLst/>
          </a:prstGeom>
          <a:noFill/>
        </p:spPr>
        <p:txBody>
          <a:bodyPr wrap="none" rtlCol="0">
            <a:spAutoFit/>
          </a:bodyPr>
          <a:lstStyle/>
          <a:p>
            <a:r>
              <a:rPr lang="en-US" sz="2000" u="sng" dirty="0" smtClean="0">
                <a:ln>
                  <a:solidFill>
                    <a:srgbClr val="FF0000"/>
                  </a:solidFill>
                </a:ln>
              </a:rPr>
              <a:t>*</a:t>
            </a:r>
            <a:r>
              <a:rPr lang="en-US" sz="2000" u="sng" dirty="0" smtClean="0"/>
              <a:t>Tectonic development of the Eastern Mediterranean region</a:t>
            </a:r>
          </a:p>
          <a:p>
            <a:r>
              <a:rPr lang="en-US" sz="2000" dirty="0" smtClean="0"/>
              <a:t> By A. H. F. Robertson and </a:t>
            </a:r>
            <a:r>
              <a:rPr lang="en-US" sz="2000" dirty="0" err="1" smtClean="0"/>
              <a:t>Demosthenis</a:t>
            </a:r>
            <a:r>
              <a:rPr lang="en-US" sz="2000" dirty="0" smtClean="0"/>
              <a:t> </a:t>
            </a:r>
            <a:r>
              <a:rPr lang="en-US" sz="2000" dirty="0" err="1" smtClean="0"/>
              <a:t>Mountrakis</a:t>
            </a:r>
            <a:endParaRPr lang="en-US" sz="20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Volcanic Rock is Sulfur-Enriched!!</a:t>
            </a:r>
            <a:endParaRPr lang="en-US" dirty="0"/>
          </a:p>
        </p:txBody>
      </p:sp>
      <p:pic>
        <p:nvPicPr>
          <p:cNvPr id="4" name="Content Placeholder 3" descr="volcano.jpg"/>
          <p:cNvPicPr>
            <a:picLocks noGrp="1" noChangeAspect="1"/>
          </p:cNvPicPr>
          <p:nvPr>
            <p:ph idx="1"/>
          </p:nvPr>
        </p:nvPicPr>
        <p:blipFill>
          <a:blip r:embed="rId2"/>
          <a:srcRect l="-18104" r="-18104"/>
          <a:stretch>
            <a:fillRect/>
          </a:stretch>
        </p:blip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Gaelics</a:t>
            </a:r>
            <a:r>
              <a:rPr lang="en-US" dirty="0" smtClean="0"/>
              <a:t> of the Outer Hebrides</a:t>
            </a:r>
            <a:r>
              <a:rPr lang="en-US" dirty="0" smtClean="0">
                <a:ln>
                  <a:solidFill>
                    <a:srgbClr val="FF0000"/>
                  </a:solidFill>
                </a:ln>
              </a:rPr>
              <a:t>*</a:t>
            </a:r>
            <a:endParaRPr lang="en-US" dirty="0">
              <a:ln>
                <a:solidFill>
                  <a:srgbClr val="FF0000"/>
                </a:solidFill>
              </a:ln>
            </a:endParaRPr>
          </a:p>
        </p:txBody>
      </p:sp>
      <p:pic>
        <p:nvPicPr>
          <p:cNvPr id="4" name="Content Placeholder 3" descr="black_houses.jpg"/>
          <p:cNvPicPr>
            <a:picLocks noGrp="1" noChangeAspect="1"/>
          </p:cNvPicPr>
          <p:nvPr>
            <p:ph idx="1"/>
          </p:nvPr>
        </p:nvPicPr>
        <p:blipFill>
          <a:blip r:embed="rId2"/>
          <a:srcRect l="-18187" r="-18187"/>
          <a:stretch>
            <a:fillRect/>
          </a:stretch>
        </p:blipFill>
        <p:spPr>
          <a:xfrm>
            <a:off x="4631227" y="3951057"/>
            <a:ext cx="4580321" cy="2519000"/>
          </a:xfrm>
        </p:spPr>
      </p:pic>
      <p:sp>
        <p:nvSpPr>
          <p:cNvPr id="6" name="TextBox 5"/>
          <p:cNvSpPr txBox="1"/>
          <p:nvPr/>
        </p:nvSpPr>
        <p:spPr>
          <a:xfrm>
            <a:off x="5211188" y="6303017"/>
            <a:ext cx="3932812" cy="523220"/>
          </a:xfrm>
          <a:prstGeom prst="rect">
            <a:avLst/>
          </a:prstGeom>
          <a:noFill/>
        </p:spPr>
        <p:txBody>
          <a:bodyPr wrap="none" rtlCol="0">
            <a:spAutoFit/>
          </a:bodyPr>
          <a:lstStyle/>
          <a:p>
            <a:r>
              <a:rPr lang="en-US" sz="2800" dirty="0" smtClean="0">
                <a:ln>
                  <a:solidFill>
                    <a:srgbClr val="FF0000"/>
                  </a:solidFill>
                </a:ln>
              </a:rPr>
              <a:t>*</a:t>
            </a:r>
            <a:r>
              <a:rPr lang="en-US" sz="2000" dirty="0" smtClean="0"/>
              <a:t> Chapter 4, Weston A. Price’s book</a:t>
            </a:r>
            <a:endParaRPr lang="en-US" sz="2000" dirty="0"/>
          </a:p>
        </p:txBody>
      </p:sp>
      <p:pic>
        <p:nvPicPr>
          <p:cNvPr id="7" name="Picture 6" descr="outer_hebrides.jpg"/>
          <p:cNvPicPr>
            <a:picLocks noChangeAspect="1"/>
          </p:cNvPicPr>
          <p:nvPr/>
        </p:nvPicPr>
        <p:blipFill>
          <a:blip r:embed="rId3"/>
          <a:stretch>
            <a:fillRect/>
          </a:stretch>
        </p:blipFill>
        <p:spPr>
          <a:xfrm>
            <a:off x="1028700" y="4221257"/>
            <a:ext cx="3543300" cy="2298700"/>
          </a:xfrm>
          <a:prstGeom prst="rect">
            <a:avLst/>
          </a:prstGeom>
        </p:spPr>
      </p:pic>
      <p:sp>
        <p:nvSpPr>
          <p:cNvPr id="8" name="Content Placeholder 2"/>
          <p:cNvSpPr txBox="1">
            <a:spLocks/>
          </p:cNvSpPr>
          <p:nvPr/>
        </p:nvSpPr>
        <p:spPr>
          <a:xfrm>
            <a:off x="457200" y="1783316"/>
            <a:ext cx="8229600" cy="1730186"/>
          </a:xfrm>
          <a:prstGeom prst="rect">
            <a:avLst/>
          </a:prstGeom>
          <a:solidFill>
            <a:srgbClr val="FFF9CC"/>
          </a:solidFill>
          <a:effectLst>
            <a:outerShdw blurRad="50800" dist="38100" dir="2700000">
              <a:srgbClr val="000000">
                <a:alpha val="43000"/>
              </a:srgbClr>
            </a:outerShdw>
          </a:effectLst>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lang="en-US" sz="3200" dirty="0" smtClean="0"/>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“This island has so little </a:t>
            </a:r>
            <a:r>
              <a:rPr kumimoji="0" lang="en-US" sz="3200" b="0" i="1" u="none" strike="noStrike" kern="1200" cap="none" spc="0" normalizeH="0" baseline="0" noProof="0" dirty="0" smtClean="0">
                <a:ln>
                  <a:noFill/>
                </a:ln>
                <a:solidFill>
                  <a:srgbClr val="FF0000"/>
                </a:solidFill>
                <a:effectLst/>
                <a:uLnTx/>
                <a:uFillTx/>
                <a:latin typeface="+mn-lt"/>
                <a:ea typeface="+mn-ea"/>
                <a:cs typeface="+mn-cs"/>
              </a:rPr>
              <a:t>lime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in its soil that it is said that there are no trees in the entire </a:t>
            </a:r>
            <a:r>
              <a:rPr lang="en-US" sz="3200" dirty="0" smtClean="0"/>
              <a:t>island except a few which have been planted” (</a:t>
            </a:r>
            <a:r>
              <a:rPr lang="en-US" sz="3200" dirty="0" err="1" smtClean="0"/>
              <a:t>p</a:t>
            </a:r>
            <a:r>
              <a:rPr lang="en-US" sz="3200" dirty="0" smtClean="0"/>
              <a:t>. 41)</a:t>
            </a:r>
            <a:endParaRPr kumimoji="0" lang="en-US" sz="2800" b="0" i="0" u="none" strike="noStrike" kern="1200" cap="none" spc="0" normalizeH="0" baseline="0" noProof="0" dirty="0" smtClean="0">
              <a:ln>
                <a:solidFill>
                  <a:srgbClr val="FF0000"/>
                </a:solid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Gaelics</a:t>
            </a:r>
            <a:r>
              <a:rPr lang="en-US" dirty="0" smtClean="0"/>
              <a:t> of the Outer Hebrides</a:t>
            </a:r>
            <a:r>
              <a:rPr lang="en-US" dirty="0" smtClean="0">
                <a:ln>
                  <a:solidFill>
                    <a:srgbClr val="FF0000"/>
                  </a:solidFill>
                </a:ln>
              </a:rPr>
              <a:t>*</a:t>
            </a:r>
            <a:endParaRPr lang="en-US" dirty="0">
              <a:ln>
                <a:solidFill>
                  <a:srgbClr val="FF0000"/>
                </a:solidFill>
              </a:ln>
            </a:endParaRPr>
          </a:p>
        </p:txBody>
      </p:sp>
      <p:pic>
        <p:nvPicPr>
          <p:cNvPr id="4" name="Content Placeholder 3" descr="black_houses.jpg"/>
          <p:cNvPicPr>
            <a:picLocks noGrp="1" noChangeAspect="1"/>
          </p:cNvPicPr>
          <p:nvPr>
            <p:ph idx="1"/>
          </p:nvPr>
        </p:nvPicPr>
        <p:blipFill>
          <a:blip r:embed="rId2"/>
          <a:srcRect l="-18187" r="-18187"/>
          <a:stretch>
            <a:fillRect/>
          </a:stretch>
        </p:blipFill>
        <p:spPr>
          <a:xfrm>
            <a:off x="4631227" y="3951057"/>
            <a:ext cx="4580321" cy="2519000"/>
          </a:xfrm>
        </p:spPr>
      </p:pic>
      <p:sp>
        <p:nvSpPr>
          <p:cNvPr id="6" name="TextBox 5"/>
          <p:cNvSpPr txBox="1"/>
          <p:nvPr/>
        </p:nvSpPr>
        <p:spPr>
          <a:xfrm>
            <a:off x="5211188" y="6303017"/>
            <a:ext cx="3932812" cy="523220"/>
          </a:xfrm>
          <a:prstGeom prst="rect">
            <a:avLst/>
          </a:prstGeom>
          <a:noFill/>
        </p:spPr>
        <p:txBody>
          <a:bodyPr wrap="none" rtlCol="0">
            <a:spAutoFit/>
          </a:bodyPr>
          <a:lstStyle/>
          <a:p>
            <a:r>
              <a:rPr lang="en-US" sz="2800" dirty="0" smtClean="0">
                <a:ln>
                  <a:solidFill>
                    <a:srgbClr val="FF0000"/>
                  </a:solidFill>
                </a:ln>
              </a:rPr>
              <a:t>*</a:t>
            </a:r>
            <a:r>
              <a:rPr lang="en-US" sz="2000" dirty="0" smtClean="0"/>
              <a:t> Chapter 4, Weston A. Price’s book</a:t>
            </a:r>
            <a:endParaRPr lang="en-US" sz="2000" dirty="0"/>
          </a:p>
        </p:txBody>
      </p:sp>
      <p:pic>
        <p:nvPicPr>
          <p:cNvPr id="7" name="Picture 6" descr="outer_hebrides.jpg"/>
          <p:cNvPicPr>
            <a:picLocks noChangeAspect="1"/>
          </p:cNvPicPr>
          <p:nvPr/>
        </p:nvPicPr>
        <p:blipFill>
          <a:blip r:embed="rId3"/>
          <a:stretch>
            <a:fillRect/>
          </a:stretch>
        </p:blipFill>
        <p:spPr>
          <a:xfrm>
            <a:off x="1028700" y="4221257"/>
            <a:ext cx="3543300" cy="2298700"/>
          </a:xfrm>
          <a:prstGeom prst="rect">
            <a:avLst/>
          </a:prstGeom>
        </p:spPr>
      </p:pic>
      <p:sp>
        <p:nvSpPr>
          <p:cNvPr id="5" name="Content Placeholder 2"/>
          <p:cNvSpPr txBox="1">
            <a:spLocks/>
          </p:cNvSpPr>
          <p:nvPr/>
        </p:nvSpPr>
        <p:spPr>
          <a:xfrm>
            <a:off x="457200" y="1391525"/>
            <a:ext cx="8229600" cy="3093786"/>
          </a:xfrm>
          <a:prstGeom prst="rect">
            <a:avLst/>
          </a:prstGeom>
          <a:solidFill>
            <a:srgbClr val="FFF9CC"/>
          </a:solidFill>
          <a:effectLst>
            <a:outerShdw blurRad="50800" dist="38100" dir="2700000">
              <a:srgbClr val="000000">
                <a:alpha val="43000"/>
              </a:srgbClr>
            </a:outerShdw>
          </a:effectLst>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lang="en-US" sz="2400" dirty="0" smtClean="0"/>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a:t>
            </a:r>
            <a:r>
              <a:rPr kumimoji="0" lang="en-US" sz="2400" b="0" i="1" u="none" strike="noStrike" kern="1200" cap="none" spc="0" normalizeH="0" baseline="0" noProof="0" dirty="0" smtClean="0">
                <a:ln>
                  <a:noFill/>
                </a:ln>
                <a:solidFill>
                  <a:srgbClr val="FF0000"/>
                </a:solidFill>
                <a:effectLst/>
                <a:uLnTx/>
                <a:uFillTx/>
                <a:latin typeface="+mn-lt"/>
                <a:ea typeface="+mn-ea"/>
                <a:cs typeface="+mn-cs"/>
              </a:rPr>
              <a:t>thatch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of the roofs</a:t>
            </a:r>
            <a:r>
              <a:rPr kumimoji="0" lang="en-US" sz="2400" b="0" i="0" u="none" strike="noStrike" kern="1200" cap="none" spc="0" normalizeH="0" noProof="0" dirty="0" smtClean="0">
                <a:ln>
                  <a:noFill/>
                </a:ln>
                <a:solidFill>
                  <a:schemeClr val="tx1"/>
                </a:solidFill>
                <a:effectLst/>
                <a:uLnTx/>
                <a:uFillTx/>
                <a:latin typeface="+mn-lt"/>
                <a:ea typeface="+mn-ea"/>
                <a:cs typeface="+mn-cs"/>
              </a:rPr>
              <a:t> plays a very important role.  It is replaced each October and the old thatch is believed by the natives to have great value as a </a:t>
            </a:r>
            <a:r>
              <a:rPr kumimoji="0" lang="en-US" sz="2400" b="0" i="1" u="none" strike="noStrike" kern="1200" cap="none" spc="0" normalizeH="0" noProof="0" dirty="0" smtClean="0">
                <a:ln>
                  <a:noFill/>
                </a:ln>
                <a:solidFill>
                  <a:srgbClr val="FF0000"/>
                </a:solidFill>
                <a:effectLst/>
                <a:uLnTx/>
                <a:uFillTx/>
                <a:latin typeface="+mn-lt"/>
                <a:ea typeface="+mn-ea"/>
                <a:cs typeface="+mn-cs"/>
              </a:rPr>
              <a:t>special fertilizer </a:t>
            </a:r>
            <a:r>
              <a:rPr kumimoji="0" lang="en-US" sz="2400" b="0" i="0" u="none" strike="noStrike" kern="1200" cap="none" spc="0" normalizeH="0" noProof="0" dirty="0" smtClean="0">
                <a:ln>
                  <a:noFill/>
                </a:ln>
                <a:solidFill>
                  <a:schemeClr val="tx1"/>
                </a:solidFill>
                <a:effectLst/>
                <a:uLnTx/>
                <a:uFillTx/>
                <a:latin typeface="+mn-lt"/>
                <a:ea typeface="+mn-ea"/>
                <a:cs typeface="+mn-cs"/>
              </a:rPr>
              <a:t>for their soil because of its impregnation with chemicals that have been obtained from the </a:t>
            </a:r>
            <a:r>
              <a:rPr kumimoji="0" lang="en-US" sz="2400" b="0" i="1" u="none" strike="noStrike" kern="1200" cap="none" spc="0" normalizeH="0" noProof="0" dirty="0" smtClean="0">
                <a:ln>
                  <a:noFill/>
                </a:ln>
                <a:solidFill>
                  <a:srgbClr val="FF0000"/>
                </a:solidFill>
                <a:effectLst/>
                <a:uLnTx/>
                <a:uFillTx/>
                <a:latin typeface="+mn-lt"/>
                <a:ea typeface="+mn-ea"/>
                <a:cs typeface="+mn-cs"/>
              </a:rPr>
              <a:t>peat smoke </a:t>
            </a:r>
            <a:r>
              <a:rPr kumimoji="0" lang="en-US" sz="2400" b="0" i="0" u="none" strike="noStrike" kern="1200" cap="none" spc="0" normalizeH="0" noProof="0" dirty="0" smtClean="0">
                <a:ln>
                  <a:noFill/>
                </a:ln>
                <a:solidFill>
                  <a:schemeClr val="tx1"/>
                </a:solidFill>
                <a:effectLst/>
                <a:uLnTx/>
                <a:uFillTx/>
                <a:latin typeface="+mn-lt"/>
                <a:ea typeface="+mn-ea"/>
                <a:cs typeface="+mn-cs"/>
              </a:rPr>
              <a:t>which may be seen seeping through all parts of the roof at all seasons of the year.  Peat fires are kept burning for this explicit purpose even when the heat is not needed.” </a:t>
            </a:r>
            <a:r>
              <a:rPr lang="en-US" sz="2400" dirty="0" smtClean="0"/>
              <a:t>(</a:t>
            </a:r>
            <a:r>
              <a:rPr lang="en-US" sz="2400" dirty="0" err="1" smtClean="0"/>
              <a:t>p</a:t>
            </a:r>
            <a:r>
              <a:rPr lang="en-US" sz="2400" dirty="0" smtClean="0"/>
              <a:t>. 43)</a:t>
            </a:r>
            <a:endParaRPr kumimoji="0" lang="en-US" b="0" i="0" u="none" strike="noStrike" kern="1200" cap="none" spc="0" normalizeH="0" baseline="0" noProof="0" dirty="0" smtClean="0">
              <a:ln>
                <a:solidFill>
                  <a:srgbClr val="FF0000"/>
                </a:solid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Taiwan and Sulfur Hot Springs</a:t>
            </a:r>
            <a:endParaRPr lang="en-US" dirty="0"/>
          </a:p>
        </p:txBody>
      </p:sp>
      <p:pic>
        <p:nvPicPr>
          <p:cNvPr id="5" name="Picture 4" descr="Yangmingshan_Taiwan_hot_springs.jpg"/>
          <p:cNvPicPr>
            <a:picLocks noChangeAspect="1"/>
          </p:cNvPicPr>
          <p:nvPr/>
        </p:nvPicPr>
        <p:blipFill>
          <a:blip r:embed="rId2"/>
          <a:stretch>
            <a:fillRect/>
          </a:stretch>
        </p:blipFill>
        <p:spPr>
          <a:xfrm>
            <a:off x="6292556" y="2689436"/>
            <a:ext cx="2693074" cy="3595253"/>
          </a:xfrm>
          <a:prstGeom prst="rect">
            <a:avLst/>
          </a:prstGeom>
        </p:spPr>
      </p:pic>
      <p:sp>
        <p:nvSpPr>
          <p:cNvPr id="6" name="TextBox 5"/>
          <p:cNvSpPr txBox="1"/>
          <p:nvPr/>
        </p:nvSpPr>
        <p:spPr>
          <a:xfrm>
            <a:off x="6704016" y="6358562"/>
            <a:ext cx="1982784" cy="461665"/>
          </a:xfrm>
          <a:prstGeom prst="rect">
            <a:avLst/>
          </a:prstGeom>
          <a:noFill/>
        </p:spPr>
        <p:txBody>
          <a:bodyPr wrap="none" rtlCol="0">
            <a:spAutoFit/>
          </a:bodyPr>
          <a:lstStyle/>
          <a:p>
            <a:r>
              <a:rPr lang="en-US" sz="2400" dirty="0" err="1" smtClean="0"/>
              <a:t>Yangmingshan</a:t>
            </a:r>
            <a:endParaRPr lang="en-US" sz="2400" dirty="0"/>
          </a:p>
        </p:txBody>
      </p:sp>
      <p:pic>
        <p:nvPicPr>
          <p:cNvPr id="7" name="Picture 6" descr="Beitou_hot_springs.jpg"/>
          <p:cNvPicPr>
            <a:picLocks noChangeAspect="1"/>
          </p:cNvPicPr>
          <p:nvPr/>
        </p:nvPicPr>
        <p:blipFill>
          <a:blip r:embed="rId3"/>
          <a:stretch>
            <a:fillRect/>
          </a:stretch>
        </p:blipFill>
        <p:spPr>
          <a:xfrm>
            <a:off x="165962" y="2689436"/>
            <a:ext cx="2693061" cy="3590748"/>
          </a:xfrm>
          <a:prstGeom prst="rect">
            <a:avLst/>
          </a:prstGeom>
        </p:spPr>
      </p:pic>
      <p:pic>
        <p:nvPicPr>
          <p:cNvPr id="4" name="Content Placeholder 3" descr="taiwan_hikers.jpg"/>
          <p:cNvPicPr>
            <a:picLocks noGrp="1" noChangeAspect="1"/>
          </p:cNvPicPr>
          <p:nvPr>
            <p:ph idx="1"/>
          </p:nvPr>
        </p:nvPicPr>
        <p:blipFill>
          <a:blip r:embed="rId4"/>
          <a:srcRect l="-28087" r="-28087"/>
          <a:stretch>
            <a:fillRect/>
          </a:stretch>
        </p:blipFill>
        <p:spPr>
          <a:xfrm>
            <a:off x="1840726" y="1441159"/>
            <a:ext cx="5421816" cy="2981790"/>
          </a:xfrm>
        </p:spPr>
      </p:pic>
      <p:sp>
        <p:nvSpPr>
          <p:cNvPr id="8" name="TextBox 7"/>
          <p:cNvSpPr txBox="1"/>
          <p:nvPr/>
        </p:nvSpPr>
        <p:spPr>
          <a:xfrm>
            <a:off x="128439" y="6298958"/>
            <a:ext cx="2504261" cy="461665"/>
          </a:xfrm>
          <a:prstGeom prst="rect">
            <a:avLst/>
          </a:prstGeom>
          <a:noFill/>
        </p:spPr>
        <p:txBody>
          <a:bodyPr wrap="none" rtlCol="0">
            <a:spAutoFit/>
          </a:bodyPr>
          <a:lstStyle/>
          <a:p>
            <a:r>
              <a:rPr lang="en-US" sz="2400" dirty="0" err="1" smtClean="0">
                <a:solidFill>
                  <a:srgbClr val="000000"/>
                </a:solidFill>
              </a:rPr>
              <a:t>Beitou</a:t>
            </a:r>
            <a:r>
              <a:rPr lang="en-US" sz="2400" dirty="0" smtClean="0">
                <a:solidFill>
                  <a:srgbClr val="000000"/>
                </a:solidFill>
              </a:rPr>
              <a:t> Hot Springs</a:t>
            </a:r>
            <a:endParaRPr lang="en-US" sz="2400" dirty="0">
              <a:solidFill>
                <a:srgbClr val="000000"/>
              </a:solidFill>
            </a:endParaRPr>
          </a:p>
        </p:txBody>
      </p:sp>
      <p:pic>
        <p:nvPicPr>
          <p:cNvPr id="9" name="Picture 8" descr="hot_spring_us.jpg"/>
          <p:cNvPicPr>
            <a:picLocks noChangeAspect="1"/>
          </p:cNvPicPr>
          <p:nvPr/>
        </p:nvPicPr>
        <p:blipFill>
          <a:blip r:embed="rId5"/>
          <a:stretch>
            <a:fillRect/>
          </a:stretch>
        </p:blipFill>
        <p:spPr>
          <a:xfrm>
            <a:off x="3125298" y="4594592"/>
            <a:ext cx="2888041" cy="2166031"/>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888"/>
            <a:ext cx="8229600" cy="1143000"/>
          </a:xfrm>
        </p:spPr>
        <p:txBody>
          <a:bodyPr/>
          <a:lstStyle/>
          <a:p>
            <a:r>
              <a:rPr lang="en-US" dirty="0" smtClean="0"/>
              <a:t>Highest Obesity Rates Here</a:t>
            </a:r>
            <a:endParaRPr lang="en-US" dirty="0"/>
          </a:p>
        </p:txBody>
      </p:sp>
      <p:grpSp>
        <p:nvGrpSpPr>
          <p:cNvPr id="3" name="Group 10"/>
          <p:cNvGrpSpPr/>
          <p:nvPr/>
        </p:nvGrpSpPr>
        <p:grpSpPr>
          <a:xfrm>
            <a:off x="0" y="1019168"/>
            <a:ext cx="9144000" cy="4955128"/>
            <a:chOff x="0" y="951436"/>
            <a:chExt cx="9144000" cy="4955128"/>
          </a:xfrm>
        </p:grpSpPr>
        <p:pic>
          <p:nvPicPr>
            <p:cNvPr id="5" name="Picture 4" descr="american_samoa1.png"/>
            <p:cNvPicPr>
              <a:picLocks noChangeAspect="1"/>
            </p:cNvPicPr>
            <p:nvPr/>
          </p:nvPicPr>
          <p:blipFill>
            <a:blip r:embed="rId2"/>
            <a:stretch>
              <a:fillRect/>
            </a:stretch>
          </p:blipFill>
          <p:spPr>
            <a:xfrm>
              <a:off x="0" y="951436"/>
              <a:ext cx="9144000" cy="4955128"/>
            </a:xfrm>
            <a:prstGeom prst="rect">
              <a:avLst/>
            </a:prstGeom>
          </p:spPr>
        </p:pic>
        <p:sp>
          <p:nvSpPr>
            <p:cNvPr id="8" name="Freeform 7"/>
            <p:cNvSpPr/>
            <p:nvPr/>
          </p:nvSpPr>
          <p:spPr>
            <a:xfrm>
              <a:off x="5985933" y="3623734"/>
              <a:ext cx="2271889" cy="984955"/>
            </a:xfrm>
            <a:custGeom>
              <a:avLst/>
              <a:gdLst>
                <a:gd name="connsiteX0" fmla="*/ 770467 w 2271889"/>
                <a:gd name="connsiteY0" fmla="*/ 101599 h 984955"/>
                <a:gd name="connsiteX1" fmla="*/ 25400 w 2271889"/>
                <a:gd name="connsiteY1" fmla="*/ 457199 h 984955"/>
                <a:gd name="connsiteX2" fmla="*/ 618067 w 2271889"/>
                <a:gd name="connsiteY2" fmla="*/ 931333 h 984955"/>
                <a:gd name="connsiteX3" fmla="*/ 1769534 w 2271889"/>
                <a:gd name="connsiteY3" fmla="*/ 778933 h 984955"/>
                <a:gd name="connsiteX4" fmla="*/ 2159000 w 2271889"/>
                <a:gd name="connsiteY4" fmla="*/ 237066 h 984955"/>
                <a:gd name="connsiteX5" fmla="*/ 1092200 w 2271889"/>
                <a:gd name="connsiteY5" fmla="*/ 16933 h 984955"/>
                <a:gd name="connsiteX6" fmla="*/ 702734 w 2271889"/>
                <a:gd name="connsiteY6" fmla="*/ 135466 h 98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1889" h="984955">
                  <a:moveTo>
                    <a:pt x="770467" y="101599"/>
                  </a:moveTo>
                  <a:cubicBezTo>
                    <a:pt x="410633" y="210254"/>
                    <a:pt x="50800" y="318910"/>
                    <a:pt x="25400" y="457199"/>
                  </a:cubicBezTo>
                  <a:cubicBezTo>
                    <a:pt x="0" y="595488"/>
                    <a:pt x="327378" y="877711"/>
                    <a:pt x="618067" y="931333"/>
                  </a:cubicBezTo>
                  <a:cubicBezTo>
                    <a:pt x="908756" y="984955"/>
                    <a:pt x="1512712" y="894644"/>
                    <a:pt x="1769534" y="778933"/>
                  </a:cubicBezTo>
                  <a:cubicBezTo>
                    <a:pt x="2026356" y="663222"/>
                    <a:pt x="2271889" y="364066"/>
                    <a:pt x="2159000" y="237066"/>
                  </a:cubicBezTo>
                  <a:cubicBezTo>
                    <a:pt x="2046111" y="110066"/>
                    <a:pt x="1334911" y="33866"/>
                    <a:pt x="1092200" y="16933"/>
                  </a:cubicBezTo>
                  <a:cubicBezTo>
                    <a:pt x="849489" y="0"/>
                    <a:pt x="702734" y="135466"/>
                    <a:pt x="702734" y="13546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6350000" y="3318933"/>
              <a:ext cx="1763974" cy="369332"/>
            </a:xfrm>
            <a:prstGeom prst="rect">
              <a:avLst/>
            </a:prstGeom>
            <a:noFill/>
          </p:spPr>
          <p:txBody>
            <a:bodyPr wrap="none" rtlCol="0">
              <a:spAutoFit/>
            </a:bodyPr>
            <a:lstStyle/>
            <a:p>
              <a:r>
                <a:rPr lang="en-US" dirty="0" smtClean="0"/>
                <a:t>American Samoa</a:t>
              </a:r>
              <a:endParaRPr lang="en-US" dirty="0"/>
            </a:p>
          </p:txBody>
        </p:sp>
      </p:grpSp>
      <p:pic>
        <p:nvPicPr>
          <p:cNvPr id="12" name="Content Placeholder 3" descr="american_samoa.png"/>
          <p:cNvPicPr>
            <a:picLocks noGrp="1" noChangeAspect="1"/>
          </p:cNvPicPr>
          <p:nvPr>
            <p:ph idx="1"/>
          </p:nvPr>
        </p:nvPicPr>
        <p:blipFill>
          <a:blip r:embed="rId3"/>
          <a:srcRect t="-3274" b="-3274"/>
          <a:stretch>
            <a:fillRect/>
          </a:stretch>
        </p:blipFill>
        <p:spPr>
          <a:xfrm>
            <a:off x="-246678" y="960447"/>
            <a:ext cx="9390678" cy="5164511"/>
          </a:xfrm>
        </p:spPr>
      </p:pic>
      <p:grpSp>
        <p:nvGrpSpPr>
          <p:cNvPr id="4" name="Group 12"/>
          <p:cNvGrpSpPr/>
          <p:nvPr/>
        </p:nvGrpSpPr>
        <p:grpSpPr>
          <a:xfrm>
            <a:off x="3146778" y="3064940"/>
            <a:ext cx="4642555" cy="2740371"/>
            <a:chOff x="3146778" y="3064940"/>
            <a:chExt cx="4642555" cy="2740371"/>
          </a:xfrm>
        </p:grpSpPr>
        <p:sp>
          <p:nvSpPr>
            <p:cNvPr id="14" name="Freeform 13"/>
            <p:cNvSpPr/>
            <p:nvPr/>
          </p:nvSpPr>
          <p:spPr>
            <a:xfrm>
              <a:off x="3146778" y="5080000"/>
              <a:ext cx="1072444" cy="685800"/>
            </a:xfrm>
            <a:custGeom>
              <a:avLst/>
              <a:gdLst>
                <a:gd name="connsiteX0" fmla="*/ 476955 w 1072444"/>
                <a:gd name="connsiteY0" fmla="*/ 16933 h 685800"/>
                <a:gd name="connsiteX1" fmla="*/ 53622 w 1072444"/>
                <a:gd name="connsiteY1" fmla="*/ 508000 h 685800"/>
                <a:gd name="connsiteX2" fmla="*/ 798689 w 1072444"/>
                <a:gd name="connsiteY2" fmla="*/ 660400 h 685800"/>
                <a:gd name="connsiteX3" fmla="*/ 1069622 w 1072444"/>
                <a:gd name="connsiteY3" fmla="*/ 355600 h 685800"/>
                <a:gd name="connsiteX4" fmla="*/ 815622 w 1072444"/>
                <a:gd name="connsiteY4" fmla="*/ 118533 h 685800"/>
                <a:gd name="connsiteX5" fmla="*/ 409222 w 1072444"/>
                <a:gd name="connsiteY5"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444" h="685800">
                  <a:moveTo>
                    <a:pt x="476955" y="16933"/>
                  </a:moveTo>
                  <a:cubicBezTo>
                    <a:pt x="238477" y="208844"/>
                    <a:pt x="0" y="400756"/>
                    <a:pt x="53622" y="508000"/>
                  </a:cubicBezTo>
                  <a:cubicBezTo>
                    <a:pt x="107244" y="615244"/>
                    <a:pt x="629356" y="685800"/>
                    <a:pt x="798689" y="660400"/>
                  </a:cubicBezTo>
                  <a:cubicBezTo>
                    <a:pt x="968022" y="635000"/>
                    <a:pt x="1066800" y="445911"/>
                    <a:pt x="1069622" y="355600"/>
                  </a:cubicBezTo>
                  <a:cubicBezTo>
                    <a:pt x="1072444" y="265289"/>
                    <a:pt x="925689" y="177800"/>
                    <a:pt x="815622" y="118533"/>
                  </a:cubicBezTo>
                  <a:cubicBezTo>
                    <a:pt x="705555" y="59266"/>
                    <a:pt x="409222" y="0"/>
                    <a:pt x="40922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3292727" y="4764344"/>
              <a:ext cx="734584" cy="369332"/>
            </a:xfrm>
            <a:prstGeom prst="rect">
              <a:avLst/>
            </a:prstGeom>
            <a:noFill/>
          </p:spPr>
          <p:txBody>
            <a:bodyPr wrap="none" rtlCol="0">
              <a:spAutoFit/>
            </a:bodyPr>
            <a:lstStyle/>
            <a:p>
              <a:r>
                <a:rPr lang="en-US" dirty="0" smtClean="0"/>
                <a:t>Tonga</a:t>
              </a:r>
              <a:endParaRPr lang="en-US" dirty="0"/>
            </a:p>
          </p:txBody>
        </p:sp>
        <p:sp>
          <p:nvSpPr>
            <p:cNvPr id="16" name="TextBox 15"/>
            <p:cNvSpPr txBox="1"/>
            <p:nvPr/>
          </p:nvSpPr>
          <p:spPr>
            <a:xfrm>
              <a:off x="6418496" y="4572010"/>
              <a:ext cx="881672" cy="646331"/>
            </a:xfrm>
            <a:prstGeom prst="rect">
              <a:avLst/>
            </a:prstGeom>
            <a:noFill/>
          </p:spPr>
          <p:txBody>
            <a:bodyPr wrap="none" rtlCol="0">
              <a:spAutoFit/>
            </a:bodyPr>
            <a:lstStyle/>
            <a:p>
              <a:r>
                <a:rPr lang="en-US" dirty="0" smtClean="0"/>
                <a:t>Cook</a:t>
              </a:r>
            </a:p>
            <a:p>
              <a:r>
                <a:rPr lang="en-US" dirty="0" smtClean="0"/>
                <a:t> Islands</a:t>
              </a:r>
              <a:endParaRPr lang="en-US" dirty="0"/>
            </a:p>
          </p:txBody>
        </p:sp>
        <p:sp>
          <p:nvSpPr>
            <p:cNvPr id="17" name="TextBox 16"/>
            <p:cNvSpPr txBox="1"/>
            <p:nvPr/>
          </p:nvSpPr>
          <p:spPr>
            <a:xfrm>
              <a:off x="4219222" y="3064940"/>
              <a:ext cx="1763974" cy="369332"/>
            </a:xfrm>
            <a:prstGeom prst="rect">
              <a:avLst/>
            </a:prstGeom>
            <a:noFill/>
          </p:spPr>
          <p:txBody>
            <a:bodyPr wrap="none" rtlCol="0">
              <a:spAutoFit/>
            </a:bodyPr>
            <a:lstStyle/>
            <a:p>
              <a:r>
                <a:rPr lang="en-US" dirty="0" smtClean="0"/>
                <a:t>American Samoa</a:t>
              </a:r>
              <a:endParaRPr lang="en-US" dirty="0"/>
            </a:p>
          </p:txBody>
        </p:sp>
        <p:sp>
          <p:nvSpPr>
            <p:cNvPr id="18" name="Freeform 17"/>
            <p:cNvSpPr/>
            <p:nvPr/>
          </p:nvSpPr>
          <p:spPr>
            <a:xfrm>
              <a:off x="4027311" y="3366911"/>
              <a:ext cx="1312333" cy="685800"/>
            </a:xfrm>
            <a:custGeom>
              <a:avLst/>
              <a:gdLst>
                <a:gd name="connsiteX0" fmla="*/ 544689 w 1312333"/>
                <a:gd name="connsiteY0" fmla="*/ 172156 h 685800"/>
                <a:gd name="connsiteX1" fmla="*/ 53622 w 1312333"/>
                <a:gd name="connsiteY1" fmla="*/ 443089 h 685800"/>
                <a:gd name="connsiteX2" fmla="*/ 866422 w 1312333"/>
                <a:gd name="connsiteY2" fmla="*/ 680156 h 685800"/>
                <a:gd name="connsiteX3" fmla="*/ 1306689 w 1312333"/>
                <a:gd name="connsiteY3" fmla="*/ 409222 h 685800"/>
                <a:gd name="connsiteX4" fmla="*/ 900289 w 1312333"/>
                <a:gd name="connsiteY4" fmla="*/ 36689 h 685800"/>
                <a:gd name="connsiteX5" fmla="*/ 493889 w 1312333"/>
                <a:gd name="connsiteY5" fmla="*/ 189089 h 685800"/>
                <a:gd name="connsiteX6" fmla="*/ 544689 w 1312333"/>
                <a:gd name="connsiteY6" fmla="*/ 172156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333" h="685800">
                  <a:moveTo>
                    <a:pt x="544689" y="172156"/>
                  </a:moveTo>
                  <a:cubicBezTo>
                    <a:pt x="471311" y="214489"/>
                    <a:pt x="0" y="358422"/>
                    <a:pt x="53622" y="443089"/>
                  </a:cubicBezTo>
                  <a:cubicBezTo>
                    <a:pt x="107244" y="527756"/>
                    <a:pt x="657578" y="685800"/>
                    <a:pt x="866422" y="680156"/>
                  </a:cubicBezTo>
                  <a:cubicBezTo>
                    <a:pt x="1075266" y="674512"/>
                    <a:pt x="1301045" y="516466"/>
                    <a:pt x="1306689" y="409222"/>
                  </a:cubicBezTo>
                  <a:cubicBezTo>
                    <a:pt x="1312333" y="301978"/>
                    <a:pt x="1035756" y="73378"/>
                    <a:pt x="900289" y="36689"/>
                  </a:cubicBezTo>
                  <a:cubicBezTo>
                    <a:pt x="764822" y="0"/>
                    <a:pt x="558800" y="163689"/>
                    <a:pt x="493889" y="189089"/>
                  </a:cubicBezTo>
                  <a:cubicBezTo>
                    <a:pt x="428978" y="214489"/>
                    <a:pt x="618067" y="129823"/>
                    <a:pt x="544689" y="172156"/>
                  </a:cubicBez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6858000" y="4967111"/>
              <a:ext cx="931333" cy="838200"/>
            </a:xfrm>
            <a:custGeom>
              <a:avLst/>
              <a:gdLst>
                <a:gd name="connsiteX0" fmla="*/ 880533 w 931333"/>
                <a:gd name="connsiteY0" fmla="*/ 553156 h 838200"/>
                <a:gd name="connsiteX1" fmla="*/ 321733 w 931333"/>
                <a:gd name="connsiteY1" fmla="*/ 824089 h 838200"/>
                <a:gd name="connsiteX2" fmla="*/ 50800 w 931333"/>
                <a:gd name="connsiteY2" fmla="*/ 468489 h 838200"/>
                <a:gd name="connsiteX3" fmla="*/ 626533 w 931333"/>
                <a:gd name="connsiteY3" fmla="*/ 28222 h 838200"/>
                <a:gd name="connsiteX4" fmla="*/ 931333 w 931333"/>
                <a:gd name="connsiteY4" fmla="*/ 299156 h 838200"/>
                <a:gd name="connsiteX5" fmla="*/ 829733 w 931333"/>
                <a:gd name="connsiteY5" fmla="*/ 570089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333" h="838200">
                  <a:moveTo>
                    <a:pt x="880533" y="553156"/>
                  </a:moveTo>
                  <a:cubicBezTo>
                    <a:pt x="670277" y="695678"/>
                    <a:pt x="460022" y="838200"/>
                    <a:pt x="321733" y="824089"/>
                  </a:cubicBezTo>
                  <a:cubicBezTo>
                    <a:pt x="183444" y="809978"/>
                    <a:pt x="0" y="601134"/>
                    <a:pt x="50800" y="468489"/>
                  </a:cubicBezTo>
                  <a:cubicBezTo>
                    <a:pt x="101600" y="335845"/>
                    <a:pt x="479778" y="56444"/>
                    <a:pt x="626533" y="28222"/>
                  </a:cubicBezTo>
                  <a:cubicBezTo>
                    <a:pt x="773289" y="0"/>
                    <a:pt x="897466" y="208845"/>
                    <a:pt x="931333" y="299156"/>
                  </a:cubicBezTo>
                  <a:lnTo>
                    <a:pt x="829733" y="570089"/>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20" name="Picture 19" descr="american_samoa3.png"/>
          <p:cNvPicPr>
            <a:picLocks noChangeAspect="1"/>
          </p:cNvPicPr>
          <p:nvPr/>
        </p:nvPicPr>
        <p:blipFill>
          <a:blip r:embed="rId4"/>
          <a:stretch>
            <a:fillRect/>
          </a:stretch>
        </p:blipFill>
        <p:spPr>
          <a:xfrm>
            <a:off x="0" y="961652"/>
            <a:ext cx="9144000" cy="4934695"/>
          </a:xfrm>
          <a:prstGeom prst="rect">
            <a:avLst/>
          </a:prstGeom>
        </p:spPr>
      </p:pic>
      <p:sp>
        <p:nvSpPr>
          <p:cNvPr id="21" name="Freeform 20"/>
          <p:cNvSpPr/>
          <p:nvPr/>
        </p:nvSpPr>
        <p:spPr>
          <a:xfrm>
            <a:off x="3674533" y="2983089"/>
            <a:ext cx="1532467" cy="1258711"/>
          </a:xfrm>
          <a:custGeom>
            <a:avLst/>
            <a:gdLst>
              <a:gd name="connsiteX0" fmla="*/ 457200 w 1532467"/>
              <a:gd name="connsiteY0" fmla="*/ 217311 h 1258711"/>
              <a:gd name="connsiteX1" fmla="*/ 338667 w 1532467"/>
              <a:gd name="connsiteY1" fmla="*/ 217311 h 1258711"/>
              <a:gd name="connsiteX2" fmla="*/ 50800 w 1532467"/>
              <a:gd name="connsiteY2" fmla="*/ 759178 h 1258711"/>
              <a:gd name="connsiteX3" fmla="*/ 643467 w 1532467"/>
              <a:gd name="connsiteY3" fmla="*/ 1216378 h 1258711"/>
              <a:gd name="connsiteX4" fmla="*/ 1439334 w 1532467"/>
              <a:gd name="connsiteY4" fmla="*/ 1013178 h 1258711"/>
              <a:gd name="connsiteX5" fmla="*/ 1202267 w 1532467"/>
              <a:gd name="connsiteY5" fmla="*/ 285044 h 1258711"/>
              <a:gd name="connsiteX6" fmla="*/ 711200 w 1532467"/>
              <a:gd name="connsiteY6" fmla="*/ 14111 h 1258711"/>
              <a:gd name="connsiteX7" fmla="*/ 389467 w 1532467"/>
              <a:gd name="connsiteY7" fmla="*/ 200378 h 125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2467" h="1258711">
                <a:moveTo>
                  <a:pt x="457200" y="217311"/>
                </a:moveTo>
                <a:cubicBezTo>
                  <a:pt x="431800" y="172155"/>
                  <a:pt x="406400" y="127000"/>
                  <a:pt x="338667" y="217311"/>
                </a:cubicBezTo>
                <a:cubicBezTo>
                  <a:pt x="270934" y="307622"/>
                  <a:pt x="0" y="592667"/>
                  <a:pt x="50800" y="759178"/>
                </a:cubicBezTo>
                <a:cubicBezTo>
                  <a:pt x="101600" y="925689"/>
                  <a:pt x="412045" y="1174045"/>
                  <a:pt x="643467" y="1216378"/>
                </a:cubicBezTo>
                <a:cubicBezTo>
                  <a:pt x="874889" y="1258711"/>
                  <a:pt x="1346201" y="1168400"/>
                  <a:pt x="1439334" y="1013178"/>
                </a:cubicBezTo>
                <a:cubicBezTo>
                  <a:pt x="1532467" y="857956"/>
                  <a:pt x="1323623" y="451555"/>
                  <a:pt x="1202267" y="285044"/>
                </a:cubicBezTo>
                <a:cubicBezTo>
                  <a:pt x="1080911" y="118533"/>
                  <a:pt x="846667" y="28222"/>
                  <a:pt x="711200" y="14111"/>
                </a:cubicBezTo>
                <a:cubicBezTo>
                  <a:pt x="575733" y="0"/>
                  <a:pt x="389467" y="200378"/>
                  <a:pt x="389467" y="20037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p:cNvSpPr txBox="1"/>
          <p:nvPr/>
        </p:nvSpPr>
        <p:spPr>
          <a:xfrm>
            <a:off x="4619457" y="2752256"/>
            <a:ext cx="4125048" cy="461665"/>
          </a:xfrm>
          <a:prstGeom prst="rect">
            <a:avLst/>
          </a:prstGeom>
          <a:solidFill>
            <a:srgbClr val="FCF9D6"/>
          </a:solidFill>
          <a:ln>
            <a:solidFill>
              <a:srgbClr val="000000"/>
            </a:solidFill>
          </a:ln>
        </p:spPr>
        <p:txBody>
          <a:bodyPr wrap="none" rtlCol="0">
            <a:spAutoFit/>
          </a:bodyPr>
          <a:lstStyle/>
          <a:p>
            <a:r>
              <a:rPr lang="en-US" sz="2400" dirty="0" smtClean="0"/>
              <a:t>The middle of the Pacific Ocean</a:t>
            </a:r>
            <a:endParaRPr lang="en-US" sz="2400" dirty="0"/>
          </a:p>
        </p:txBody>
      </p:sp>
      <p:sp>
        <p:nvSpPr>
          <p:cNvPr id="23" name="TextBox 22"/>
          <p:cNvSpPr txBox="1"/>
          <p:nvPr/>
        </p:nvSpPr>
        <p:spPr>
          <a:xfrm>
            <a:off x="4876799" y="2752256"/>
            <a:ext cx="3524523" cy="461665"/>
          </a:xfrm>
          <a:prstGeom prst="rect">
            <a:avLst/>
          </a:prstGeom>
          <a:solidFill>
            <a:srgbClr val="FCF9D6"/>
          </a:solidFill>
          <a:ln>
            <a:solidFill>
              <a:srgbClr val="000000"/>
            </a:solidFill>
          </a:ln>
        </p:spPr>
        <p:txBody>
          <a:bodyPr wrap="none" rtlCol="0">
            <a:spAutoFit/>
          </a:bodyPr>
          <a:lstStyle/>
          <a:p>
            <a:r>
              <a:rPr lang="en-US" sz="2400" dirty="0" smtClean="0"/>
              <a:t>Migratory birds: GUANO!!!</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Wikipedia on Guano</a:t>
            </a:r>
            <a:endParaRPr lang="en-US" dirty="0"/>
          </a:p>
        </p:txBody>
      </p:sp>
      <p:sp>
        <p:nvSpPr>
          <p:cNvPr id="3" name="Content Placeholder 2"/>
          <p:cNvSpPr>
            <a:spLocks noGrp="1"/>
          </p:cNvSpPr>
          <p:nvPr>
            <p:ph idx="1"/>
          </p:nvPr>
        </p:nvSpPr>
        <p:spPr>
          <a:xfrm>
            <a:off x="457200" y="1600201"/>
            <a:ext cx="8229600" cy="2209800"/>
          </a:xfrm>
          <a:solidFill>
            <a:srgbClr val="FCF9D6"/>
          </a:solidFill>
          <a:effectLst>
            <a:outerShdw blurRad="50800" dist="38100" dir="2700000">
              <a:srgbClr val="000000">
                <a:alpha val="43000"/>
              </a:srgbClr>
            </a:outerShdw>
          </a:effectLst>
        </p:spPr>
        <p:txBody>
          <a:bodyPr/>
          <a:lstStyle/>
          <a:p>
            <a:pPr>
              <a:buNone/>
            </a:pPr>
            <a:r>
              <a:rPr lang="en-US" dirty="0" smtClean="0"/>
              <a:t>	Guano consists of </a:t>
            </a:r>
            <a:r>
              <a:rPr lang="en-US" dirty="0" smtClean="0">
                <a:hlinkClick r:id="rId2" tooltip="Ammonia"/>
              </a:rPr>
              <a:t>ammonia</a:t>
            </a:r>
            <a:r>
              <a:rPr lang="en-US" dirty="0" smtClean="0"/>
              <a:t>, along with </a:t>
            </a:r>
            <a:r>
              <a:rPr lang="en-US" dirty="0" smtClean="0">
                <a:hlinkClick r:id="rId3" tooltip="Uric acid"/>
              </a:rPr>
              <a:t>uric</a:t>
            </a:r>
            <a:r>
              <a:rPr lang="en-US" dirty="0" smtClean="0"/>
              <a:t>, </a:t>
            </a:r>
            <a:r>
              <a:rPr lang="en-US" dirty="0" smtClean="0">
                <a:hlinkClick r:id="rId4" tooltip="Phosphoric acid"/>
              </a:rPr>
              <a:t>phosphoric</a:t>
            </a:r>
            <a:r>
              <a:rPr lang="en-US" dirty="0" smtClean="0"/>
              <a:t>, </a:t>
            </a:r>
            <a:r>
              <a:rPr lang="en-US" dirty="0" smtClean="0">
                <a:hlinkClick r:id="rId5" tooltip="Oxalic acid"/>
              </a:rPr>
              <a:t>oxalic</a:t>
            </a:r>
            <a:r>
              <a:rPr lang="en-US" dirty="0" smtClean="0"/>
              <a:t>, and </a:t>
            </a:r>
            <a:r>
              <a:rPr lang="en-US" dirty="0" smtClean="0">
                <a:hlinkClick r:id="rId6" tooltip="Carbonic acid"/>
              </a:rPr>
              <a:t>carbonic</a:t>
            </a:r>
            <a:r>
              <a:rPr lang="en-US" dirty="0" smtClean="0"/>
              <a:t> </a:t>
            </a:r>
            <a:r>
              <a:rPr lang="en-US" dirty="0" smtClean="0">
                <a:hlinkClick r:id="rId7" tooltip="Acids"/>
              </a:rPr>
              <a:t>acids</a:t>
            </a:r>
            <a:r>
              <a:rPr lang="en-US" dirty="0" smtClean="0"/>
              <a:t>, as well as some earth salts and impurities. Guano also has a high concentration of </a:t>
            </a:r>
            <a:r>
              <a:rPr lang="en-US" dirty="0" smtClean="0">
                <a:hlinkClick r:id="rId8" tooltip="Nitrate"/>
              </a:rPr>
              <a:t>nitrates</a:t>
            </a:r>
            <a:r>
              <a:rPr lang="en-US" dirty="0" smtClean="0"/>
              <a:t>.</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Singapore and Sulfur: SHIPS!</a:t>
            </a:r>
            <a:r>
              <a:rPr lang="en-US" dirty="0" smtClean="0">
                <a:ln>
                  <a:solidFill>
                    <a:srgbClr val="FF0000"/>
                  </a:solidFill>
                </a:ln>
              </a:rPr>
              <a:t>*</a:t>
            </a:r>
            <a:endParaRPr lang="en-US" dirty="0">
              <a:ln>
                <a:solidFill>
                  <a:srgbClr val="FF0000"/>
                </a:solidFill>
              </a:ln>
            </a:endParaRPr>
          </a:p>
        </p:txBody>
      </p:sp>
      <p:pic>
        <p:nvPicPr>
          <p:cNvPr id="4" name="Content Placeholder 3" descr="ship_in_singapore.jpg"/>
          <p:cNvPicPr>
            <a:picLocks noGrp="1" noChangeAspect="1"/>
          </p:cNvPicPr>
          <p:nvPr>
            <p:ph idx="1"/>
          </p:nvPr>
        </p:nvPicPr>
        <p:blipFill>
          <a:blip r:embed="rId2"/>
          <a:srcRect l="-13251" r="-13251"/>
          <a:stretch>
            <a:fillRect/>
          </a:stretch>
        </p:blipFill>
        <p:spPr>
          <a:xfrm>
            <a:off x="4065783" y="2201333"/>
            <a:ext cx="5572998" cy="3064934"/>
          </a:xfrm>
        </p:spPr>
      </p:pic>
      <p:sp>
        <p:nvSpPr>
          <p:cNvPr id="5" name="Content Placeholder 2"/>
          <p:cNvSpPr txBox="1">
            <a:spLocks/>
          </p:cNvSpPr>
          <p:nvPr/>
        </p:nvSpPr>
        <p:spPr>
          <a:xfrm>
            <a:off x="152406" y="1417638"/>
            <a:ext cx="4267200" cy="4390495"/>
          </a:xfrm>
          <a:prstGeom prst="rect">
            <a:avLst/>
          </a:prstGeom>
        </p:spPr>
        <p:txBody>
          <a:bodyPr vert="horz" lIns="91440" tIns="45720" rIns="91440" bIns="45720" rtlCol="0">
            <a:normAutofit fontScale="85000" lnSpcReduction="20000"/>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3200" b="0" i="0" u="none" strike="noStrike" kern="1200" cap="none" spc="0" normalizeH="0" noProof="0" dirty="0" smtClean="0">
              <a:ln>
                <a:noFill/>
              </a:ln>
              <a:solidFill>
                <a:schemeClr val="tx1"/>
              </a:solidFill>
              <a:effectLst/>
              <a:uLnTx/>
              <a:uFillTx/>
              <a:latin typeface="+mn-lt"/>
              <a:ea typeface="+mn-ea"/>
              <a:cs typeface="+mn-cs"/>
            </a:endParaRPr>
          </a:p>
          <a:p>
            <a:pPr marL="342900" lvl="0" indent="-342900">
              <a:spcBef>
                <a:spcPct val="20000"/>
              </a:spcBef>
            </a:pPr>
            <a:r>
              <a:rPr lang="en-US" sz="3200" dirty="0" smtClean="0"/>
              <a:t>  “Primary sulfate, or SO</a:t>
            </a:r>
            <a:r>
              <a:rPr lang="en-US" sz="3200" baseline="-25000" dirty="0" smtClean="0"/>
              <a:t>4</a:t>
            </a:r>
            <a:r>
              <a:rPr lang="en-US" sz="3200" dirty="0" smtClean="0"/>
              <a:t>, is produced when ships burn a cheap, sulfur-rich fuel called "bunker oil." Most of the sulfur emitted by ships burning bunker oil is released as sulfur dioxide, or SO</a:t>
            </a:r>
            <a:r>
              <a:rPr lang="en-US" sz="3200" baseline="-25000" dirty="0" smtClean="0"/>
              <a:t>2</a:t>
            </a:r>
            <a:r>
              <a:rPr lang="en-US" sz="3200" dirty="0" smtClean="0"/>
              <a:t>, a gaseous pollutant which is eventually converted to sulfate in the atmosphere. </a:t>
            </a:r>
            <a:r>
              <a:rPr lang="en-US" sz="2800" dirty="0" smtClean="0"/>
              <a:t>“</a:t>
            </a:r>
            <a:endParaRPr kumimoji="0" lang="en-US" sz="2800" b="0" i="0" u="none" strike="noStrike" kern="1200" cap="none" spc="0" normalizeH="0" baseline="0" noProof="0" dirty="0" smtClean="0">
              <a:ln>
                <a:solidFill>
                  <a:srgbClr val="FF0000"/>
                </a:solid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69838" y="6126163"/>
            <a:ext cx="8744702" cy="400110"/>
          </a:xfrm>
          <a:prstGeom prst="rect">
            <a:avLst/>
          </a:prstGeom>
          <a:noFill/>
        </p:spPr>
        <p:txBody>
          <a:bodyPr wrap="none" rtlCol="0">
            <a:spAutoFit/>
          </a:bodyPr>
          <a:lstStyle/>
          <a:p>
            <a:r>
              <a:rPr lang="en-US" sz="2000" dirty="0" smtClean="0">
                <a:ln>
                  <a:solidFill>
                    <a:srgbClr val="FF0000"/>
                  </a:solidFill>
                </a:ln>
              </a:rPr>
              <a:t>*</a:t>
            </a:r>
            <a:r>
              <a:rPr lang="en-US" sz="2000" dirty="0" smtClean="0"/>
              <a:t> http://wildshores.blogspot.com/2008/10/singapore-to-be-sulphur-emission.html</a:t>
            </a:r>
            <a:endParaRPr lang="en-US" sz="2000" dirty="0"/>
          </a:p>
        </p:txBody>
      </p:sp>
      <p:sp>
        <p:nvSpPr>
          <p:cNvPr id="7" name="TextBox 6"/>
          <p:cNvSpPr txBox="1"/>
          <p:nvPr/>
        </p:nvSpPr>
        <p:spPr>
          <a:xfrm>
            <a:off x="1359821" y="3410272"/>
            <a:ext cx="6589001" cy="954107"/>
          </a:xfrm>
          <a:prstGeom prst="rect">
            <a:avLst/>
          </a:prstGeom>
          <a:solidFill>
            <a:srgbClr val="FFF9CC"/>
          </a:solidFill>
          <a:effectLst>
            <a:outerShdw blurRad="50800" dist="38100" dir="2700000">
              <a:srgbClr val="000000">
                <a:alpha val="43000"/>
              </a:srgbClr>
            </a:outerShdw>
          </a:effectLst>
        </p:spPr>
        <p:txBody>
          <a:bodyPr wrap="square" rtlCol="0">
            <a:spAutoFit/>
          </a:bodyPr>
          <a:lstStyle/>
          <a:p>
            <a:pPr algn="ctr"/>
            <a:r>
              <a:rPr lang="en-US" sz="2800" dirty="0" smtClean="0"/>
              <a:t>Singapore has high life expectancy rates   and low infant mortality</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York Times Article</a:t>
            </a:r>
            <a:endParaRPr lang="en-US" dirty="0"/>
          </a:p>
        </p:txBody>
      </p:sp>
      <p:sp>
        <p:nvSpPr>
          <p:cNvPr id="3" name="Content Placeholder 2"/>
          <p:cNvSpPr>
            <a:spLocks noGrp="1"/>
          </p:cNvSpPr>
          <p:nvPr>
            <p:ph idx="1"/>
          </p:nvPr>
        </p:nvSpPr>
        <p:spPr>
          <a:xfrm>
            <a:off x="457200" y="1428973"/>
            <a:ext cx="8229600" cy="1439080"/>
          </a:xfrm>
        </p:spPr>
        <p:txBody>
          <a:bodyPr/>
          <a:lstStyle/>
          <a:p>
            <a:pPr algn="ctr">
              <a:buNone/>
            </a:pPr>
            <a:r>
              <a:rPr lang="en-US" dirty="0" smtClean="0"/>
              <a:t>“Farmers Seek Sulfur as Acid Rain Declines”</a:t>
            </a:r>
          </a:p>
          <a:p>
            <a:pPr algn="ctr">
              <a:buNone/>
            </a:pPr>
            <a:r>
              <a:rPr lang="en-US" dirty="0" smtClean="0"/>
              <a:t>Wednesday, Sept. 9, 2009.</a:t>
            </a:r>
            <a:endParaRPr lang="en-US" dirty="0"/>
          </a:p>
        </p:txBody>
      </p:sp>
      <p:pic>
        <p:nvPicPr>
          <p:cNvPr id="4" name="Picture 3" descr="acidrain.gif"/>
          <p:cNvPicPr>
            <a:picLocks noChangeAspect="1"/>
          </p:cNvPicPr>
          <p:nvPr/>
        </p:nvPicPr>
        <p:blipFill>
          <a:blip r:embed="rId3"/>
          <a:stretch>
            <a:fillRect/>
          </a:stretch>
        </p:blipFill>
        <p:spPr>
          <a:xfrm>
            <a:off x="2568739" y="3039281"/>
            <a:ext cx="4878673" cy="37565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garlic.jpg"/>
          <p:cNvPicPr>
            <a:picLocks noChangeAspect="1"/>
          </p:cNvPicPr>
          <p:nvPr/>
        </p:nvPicPr>
        <p:blipFill>
          <a:blip r:embed="rId3"/>
          <a:stretch>
            <a:fillRect/>
          </a:stretch>
        </p:blipFill>
        <p:spPr>
          <a:xfrm>
            <a:off x="2750732" y="4808007"/>
            <a:ext cx="1772963" cy="1337577"/>
          </a:xfrm>
          <a:prstGeom prst="rect">
            <a:avLst/>
          </a:prstGeom>
        </p:spPr>
      </p:pic>
      <p:sp>
        <p:nvSpPr>
          <p:cNvPr id="2" name="Title 1"/>
          <p:cNvSpPr>
            <a:spLocks noGrp="1"/>
          </p:cNvSpPr>
          <p:nvPr>
            <p:ph type="title"/>
          </p:nvPr>
        </p:nvSpPr>
        <p:spPr>
          <a:xfrm>
            <a:off x="457200" y="46038"/>
            <a:ext cx="8229600" cy="1143000"/>
          </a:xfrm>
        </p:spPr>
        <p:txBody>
          <a:bodyPr/>
          <a:lstStyle/>
          <a:p>
            <a:r>
              <a:rPr lang="en-US" dirty="0" smtClean="0"/>
              <a:t>Healthy Foods</a:t>
            </a:r>
            <a:endParaRPr lang="en-US" dirty="0"/>
          </a:p>
        </p:txBody>
      </p:sp>
      <p:pic>
        <p:nvPicPr>
          <p:cNvPr id="4" name="Content Placeholder 3" descr="oysters.jpg"/>
          <p:cNvPicPr>
            <a:picLocks noGrp="1" noChangeAspect="1"/>
          </p:cNvPicPr>
          <p:nvPr>
            <p:ph idx="1"/>
          </p:nvPr>
        </p:nvPicPr>
        <p:blipFill>
          <a:blip r:embed="rId4"/>
          <a:srcRect l="-10913" r="-10913"/>
          <a:stretch>
            <a:fillRect/>
          </a:stretch>
        </p:blipFill>
        <p:spPr>
          <a:xfrm>
            <a:off x="6465265" y="1625600"/>
            <a:ext cx="2678735" cy="1473201"/>
          </a:xfrm>
        </p:spPr>
      </p:pic>
      <p:pic>
        <p:nvPicPr>
          <p:cNvPr id="5" name="Picture 4" descr="chicken_livers.jpg"/>
          <p:cNvPicPr>
            <a:picLocks noChangeAspect="1"/>
          </p:cNvPicPr>
          <p:nvPr/>
        </p:nvPicPr>
        <p:blipFill>
          <a:blip r:embed="rId5"/>
          <a:stretch>
            <a:fillRect/>
          </a:stretch>
        </p:blipFill>
        <p:spPr>
          <a:xfrm>
            <a:off x="457200" y="1121259"/>
            <a:ext cx="2210762" cy="1655938"/>
          </a:xfrm>
          <a:prstGeom prst="rect">
            <a:avLst/>
          </a:prstGeom>
        </p:spPr>
      </p:pic>
      <p:pic>
        <p:nvPicPr>
          <p:cNvPr id="6" name="Picture 5" descr="eggs.jpg"/>
          <p:cNvPicPr>
            <a:picLocks noChangeAspect="1"/>
          </p:cNvPicPr>
          <p:nvPr/>
        </p:nvPicPr>
        <p:blipFill>
          <a:blip r:embed="rId6"/>
          <a:stretch>
            <a:fillRect/>
          </a:stretch>
        </p:blipFill>
        <p:spPr>
          <a:xfrm>
            <a:off x="3124560" y="1670375"/>
            <a:ext cx="2196261" cy="1501855"/>
          </a:xfrm>
          <a:prstGeom prst="rect">
            <a:avLst/>
          </a:prstGeom>
        </p:spPr>
      </p:pic>
      <p:sp>
        <p:nvSpPr>
          <p:cNvPr id="7" name="TextBox 6"/>
          <p:cNvSpPr txBox="1"/>
          <p:nvPr/>
        </p:nvSpPr>
        <p:spPr>
          <a:xfrm>
            <a:off x="3409413" y="1256268"/>
            <a:ext cx="1114282" cy="400110"/>
          </a:xfrm>
          <a:prstGeom prst="rect">
            <a:avLst/>
          </a:prstGeom>
          <a:noFill/>
        </p:spPr>
        <p:txBody>
          <a:bodyPr wrap="none" rtlCol="0">
            <a:spAutoFit/>
          </a:bodyPr>
          <a:lstStyle/>
          <a:p>
            <a:r>
              <a:rPr lang="en-US" sz="2000" dirty="0" smtClean="0"/>
              <a:t>CHOLINE</a:t>
            </a:r>
            <a:endParaRPr lang="en-US" sz="2000" dirty="0"/>
          </a:p>
        </p:txBody>
      </p:sp>
      <p:sp>
        <p:nvSpPr>
          <p:cNvPr id="10" name="TextBox 9"/>
          <p:cNvSpPr txBox="1"/>
          <p:nvPr/>
        </p:nvSpPr>
        <p:spPr>
          <a:xfrm>
            <a:off x="3319290" y="4360378"/>
            <a:ext cx="1452381" cy="400110"/>
          </a:xfrm>
          <a:prstGeom prst="rect">
            <a:avLst/>
          </a:prstGeom>
          <a:noFill/>
        </p:spPr>
        <p:txBody>
          <a:bodyPr wrap="square" rtlCol="0">
            <a:spAutoFit/>
          </a:bodyPr>
          <a:lstStyle/>
          <a:p>
            <a:r>
              <a:rPr lang="en-US" sz="2000" dirty="0" smtClean="0"/>
              <a:t>SULFUR</a:t>
            </a:r>
            <a:endParaRPr lang="en-US" sz="2000" dirty="0"/>
          </a:p>
        </p:txBody>
      </p:sp>
      <p:pic>
        <p:nvPicPr>
          <p:cNvPr id="11" name="Picture 10" descr="bacon.jpg"/>
          <p:cNvPicPr>
            <a:picLocks noChangeAspect="1"/>
          </p:cNvPicPr>
          <p:nvPr/>
        </p:nvPicPr>
        <p:blipFill>
          <a:blip r:embed="rId7"/>
          <a:stretch>
            <a:fillRect/>
          </a:stretch>
        </p:blipFill>
        <p:spPr>
          <a:xfrm rot="16200000">
            <a:off x="6929014" y="2620342"/>
            <a:ext cx="1778000" cy="2442817"/>
          </a:xfrm>
          <a:prstGeom prst="rect">
            <a:avLst/>
          </a:prstGeom>
        </p:spPr>
      </p:pic>
      <p:sp>
        <p:nvSpPr>
          <p:cNvPr id="12" name="TextBox 11"/>
          <p:cNvSpPr txBox="1"/>
          <p:nvPr/>
        </p:nvSpPr>
        <p:spPr>
          <a:xfrm>
            <a:off x="5152085" y="3822751"/>
            <a:ext cx="1313180" cy="400110"/>
          </a:xfrm>
          <a:prstGeom prst="rect">
            <a:avLst/>
          </a:prstGeom>
          <a:noFill/>
        </p:spPr>
        <p:txBody>
          <a:bodyPr wrap="none" rtlCol="0">
            <a:spAutoFit/>
          </a:bodyPr>
          <a:lstStyle/>
          <a:p>
            <a:r>
              <a:rPr lang="en-US" sz="2000" dirty="0" smtClean="0"/>
              <a:t>VITAMIN A</a:t>
            </a:r>
            <a:endParaRPr lang="en-US" sz="2000" dirty="0"/>
          </a:p>
        </p:txBody>
      </p:sp>
      <p:pic>
        <p:nvPicPr>
          <p:cNvPr id="15" name="Picture 14" descr="bratwurst-with-sauerkraut.jpg"/>
          <p:cNvPicPr>
            <a:picLocks noChangeAspect="1"/>
          </p:cNvPicPr>
          <p:nvPr/>
        </p:nvPicPr>
        <p:blipFill>
          <a:blip r:embed="rId8"/>
          <a:stretch>
            <a:fillRect/>
          </a:stretch>
        </p:blipFill>
        <p:spPr>
          <a:xfrm>
            <a:off x="-75607" y="4437593"/>
            <a:ext cx="2550012" cy="1524031"/>
          </a:xfrm>
          <a:prstGeom prst="rect">
            <a:avLst/>
          </a:prstGeom>
        </p:spPr>
      </p:pic>
      <p:pic>
        <p:nvPicPr>
          <p:cNvPr id="17" name="Picture 16" descr="SourCream.jpg"/>
          <p:cNvPicPr>
            <a:picLocks noChangeAspect="1"/>
          </p:cNvPicPr>
          <p:nvPr/>
        </p:nvPicPr>
        <p:blipFill>
          <a:blip r:embed="rId9"/>
          <a:stretch>
            <a:fillRect/>
          </a:stretch>
        </p:blipFill>
        <p:spPr>
          <a:xfrm>
            <a:off x="1707722" y="2871724"/>
            <a:ext cx="1529144" cy="1750535"/>
          </a:xfrm>
          <a:prstGeom prst="rect">
            <a:avLst/>
          </a:prstGeom>
        </p:spPr>
      </p:pic>
      <p:sp>
        <p:nvSpPr>
          <p:cNvPr id="18" name="TextBox 17"/>
          <p:cNvSpPr txBox="1"/>
          <p:nvPr/>
        </p:nvSpPr>
        <p:spPr>
          <a:xfrm>
            <a:off x="1139873" y="751927"/>
            <a:ext cx="667746" cy="369332"/>
          </a:xfrm>
          <a:prstGeom prst="rect">
            <a:avLst/>
          </a:prstGeom>
          <a:noFill/>
        </p:spPr>
        <p:txBody>
          <a:bodyPr wrap="none" rtlCol="0">
            <a:spAutoFit/>
          </a:bodyPr>
          <a:lstStyle/>
          <a:p>
            <a:r>
              <a:rPr lang="en-US" dirty="0" smtClean="0"/>
              <a:t>IRON</a:t>
            </a:r>
            <a:endParaRPr lang="en-US" dirty="0"/>
          </a:p>
        </p:txBody>
      </p:sp>
      <p:sp>
        <p:nvSpPr>
          <p:cNvPr id="13" name="TextBox 12"/>
          <p:cNvSpPr txBox="1"/>
          <p:nvPr/>
        </p:nvSpPr>
        <p:spPr>
          <a:xfrm>
            <a:off x="3236866" y="3314920"/>
            <a:ext cx="1534805" cy="400110"/>
          </a:xfrm>
          <a:prstGeom prst="rect">
            <a:avLst/>
          </a:prstGeom>
          <a:noFill/>
        </p:spPr>
        <p:txBody>
          <a:bodyPr wrap="square" rtlCol="0">
            <a:spAutoFit/>
          </a:bodyPr>
          <a:lstStyle/>
          <a:p>
            <a:r>
              <a:rPr lang="en-US" sz="2000" dirty="0" smtClean="0"/>
              <a:t>VITAMIN D3</a:t>
            </a:r>
            <a:endParaRPr lang="en-US" sz="2000" dirty="0"/>
          </a:p>
        </p:txBody>
      </p:sp>
      <p:sp>
        <p:nvSpPr>
          <p:cNvPr id="20" name="TextBox 19"/>
          <p:cNvSpPr txBox="1"/>
          <p:nvPr/>
        </p:nvSpPr>
        <p:spPr>
          <a:xfrm>
            <a:off x="6205678" y="1625600"/>
            <a:ext cx="671703" cy="400110"/>
          </a:xfrm>
          <a:prstGeom prst="rect">
            <a:avLst/>
          </a:prstGeom>
          <a:noFill/>
        </p:spPr>
        <p:txBody>
          <a:bodyPr wrap="none" rtlCol="0">
            <a:spAutoFit/>
          </a:bodyPr>
          <a:lstStyle/>
          <a:p>
            <a:r>
              <a:rPr lang="en-US" sz="2000" dirty="0" smtClean="0"/>
              <a:t>ZINC</a:t>
            </a:r>
            <a:endParaRPr lang="en-US" sz="2000" dirty="0"/>
          </a:p>
        </p:txBody>
      </p:sp>
      <p:pic>
        <p:nvPicPr>
          <p:cNvPr id="21" name="Picture 20" descr="a-simmering-hot-pot.jpg"/>
          <p:cNvPicPr>
            <a:picLocks noChangeAspect="1"/>
          </p:cNvPicPr>
          <p:nvPr/>
        </p:nvPicPr>
        <p:blipFill>
          <a:blip r:embed="rId10"/>
          <a:stretch>
            <a:fillRect/>
          </a:stretch>
        </p:blipFill>
        <p:spPr>
          <a:xfrm>
            <a:off x="5877445" y="4729710"/>
            <a:ext cx="2609561" cy="1959543"/>
          </a:xfrm>
          <a:prstGeom prst="rect">
            <a:avLst/>
          </a:prstGeom>
        </p:spPr>
      </p:pic>
      <p:sp>
        <p:nvSpPr>
          <p:cNvPr id="22" name="TextBox 21"/>
          <p:cNvSpPr txBox="1"/>
          <p:nvPr/>
        </p:nvSpPr>
        <p:spPr>
          <a:xfrm>
            <a:off x="4142246" y="6118294"/>
            <a:ext cx="1686980" cy="400110"/>
          </a:xfrm>
          <a:prstGeom prst="rect">
            <a:avLst/>
          </a:prstGeom>
          <a:noFill/>
        </p:spPr>
        <p:txBody>
          <a:bodyPr wrap="none" rtlCol="0">
            <a:spAutoFit/>
          </a:bodyPr>
          <a:lstStyle/>
          <a:p>
            <a:r>
              <a:rPr lang="en-US" sz="2000" dirty="0" smtClean="0"/>
              <a:t>ELECTROLYTES</a:t>
            </a:r>
            <a:endParaRPr lang="en-US" sz="2000" dirty="0"/>
          </a:p>
        </p:txBody>
      </p:sp>
      <p:sp>
        <p:nvSpPr>
          <p:cNvPr id="23" name="TextBox 22"/>
          <p:cNvSpPr txBox="1"/>
          <p:nvPr/>
        </p:nvSpPr>
        <p:spPr>
          <a:xfrm>
            <a:off x="419269" y="5892259"/>
            <a:ext cx="1813317" cy="400110"/>
          </a:xfrm>
          <a:prstGeom prst="rect">
            <a:avLst/>
          </a:prstGeom>
          <a:noFill/>
        </p:spPr>
        <p:txBody>
          <a:bodyPr wrap="none" rtlCol="0">
            <a:spAutoFit/>
          </a:bodyPr>
          <a:lstStyle/>
          <a:p>
            <a:r>
              <a:rPr lang="en-US" sz="2000" dirty="0" smtClean="0"/>
              <a:t>SATURATED FAT</a:t>
            </a:r>
            <a:endParaRPr lang="en-US" sz="2000" dirty="0"/>
          </a:p>
        </p:txBody>
      </p:sp>
      <p:sp>
        <p:nvSpPr>
          <p:cNvPr id="24" name="TextBox 23"/>
          <p:cNvSpPr txBox="1"/>
          <p:nvPr/>
        </p:nvSpPr>
        <p:spPr>
          <a:xfrm>
            <a:off x="4839343" y="3083411"/>
            <a:ext cx="1672253" cy="400110"/>
          </a:xfrm>
          <a:prstGeom prst="rect">
            <a:avLst/>
          </a:prstGeom>
          <a:noFill/>
        </p:spPr>
        <p:txBody>
          <a:bodyPr wrap="none" rtlCol="0">
            <a:spAutoFit/>
          </a:bodyPr>
          <a:lstStyle/>
          <a:p>
            <a:r>
              <a:rPr lang="en-US" sz="2000" dirty="0" smtClean="0"/>
              <a:t>CHOLESTEROL</a:t>
            </a:r>
            <a:endParaRPr lang="en-US" sz="2000" dirty="0"/>
          </a:p>
        </p:txBody>
      </p:sp>
      <p:sp>
        <p:nvSpPr>
          <p:cNvPr id="16" name="TextBox 15"/>
          <p:cNvSpPr txBox="1"/>
          <p:nvPr/>
        </p:nvSpPr>
        <p:spPr>
          <a:xfrm>
            <a:off x="910476" y="4068262"/>
            <a:ext cx="1155398" cy="400110"/>
          </a:xfrm>
          <a:prstGeom prst="rect">
            <a:avLst/>
          </a:prstGeom>
          <a:noFill/>
        </p:spPr>
        <p:txBody>
          <a:bodyPr wrap="square" rtlCol="0">
            <a:spAutoFit/>
          </a:bodyPr>
          <a:lstStyle/>
          <a:p>
            <a:r>
              <a:rPr lang="en-US" sz="2000" dirty="0" smtClean="0"/>
              <a:t>LACTATE</a:t>
            </a:r>
            <a:endParaRPr lang="en-US" sz="2000" dirty="0"/>
          </a:p>
        </p:txBody>
      </p:sp>
      <p:sp>
        <p:nvSpPr>
          <p:cNvPr id="25" name="TextBox 24"/>
          <p:cNvSpPr txBox="1"/>
          <p:nvPr/>
        </p:nvSpPr>
        <p:spPr>
          <a:xfrm>
            <a:off x="519166" y="2862811"/>
            <a:ext cx="879305" cy="369332"/>
          </a:xfrm>
          <a:prstGeom prst="rect">
            <a:avLst/>
          </a:prstGeom>
          <a:noFill/>
        </p:spPr>
        <p:txBody>
          <a:bodyPr wrap="none" rtlCol="0">
            <a:spAutoFit/>
          </a:bodyPr>
          <a:lstStyle/>
          <a:p>
            <a:r>
              <a:rPr lang="en-US" dirty="0" smtClean="0"/>
              <a:t>FOLATE</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What does Cotton have to do with it?</a:t>
            </a:r>
            <a:endParaRPr lang="en-US" dirty="0"/>
          </a:p>
        </p:txBody>
      </p:sp>
      <p:pic>
        <p:nvPicPr>
          <p:cNvPr id="4" name="Content Placeholder 3" descr="cotton.stalk_small.jpg"/>
          <p:cNvPicPr>
            <a:picLocks noGrp="1" noChangeAspect="1"/>
          </p:cNvPicPr>
          <p:nvPr>
            <p:ph idx="1"/>
          </p:nvPr>
        </p:nvPicPr>
        <p:blipFill>
          <a:blip r:embed="rId3"/>
          <a:srcRect l="-90919" r="-90919"/>
          <a:stretch>
            <a:fillRect/>
          </a:stretch>
        </p:blipFill>
        <p:spPr>
          <a:xfrm>
            <a:off x="5626100" y="1143000"/>
            <a:ext cx="4799622" cy="2639607"/>
          </a:xfrm>
        </p:spPr>
      </p:pic>
      <p:pic>
        <p:nvPicPr>
          <p:cNvPr id="7" name="Content Placeholder 5" descr="Obesity2009A.jpg"/>
          <p:cNvPicPr>
            <a:picLocks noChangeAspect="1"/>
          </p:cNvPicPr>
          <p:nvPr/>
        </p:nvPicPr>
        <p:blipFill>
          <a:blip r:embed="rId4"/>
          <a:srcRect l="-2913" r="-2913"/>
          <a:stretch>
            <a:fillRect/>
          </a:stretch>
        </p:blipFill>
        <p:spPr>
          <a:xfrm>
            <a:off x="2935329" y="3975100"/>
            <a:ext cx="6208671" cy="3632199"/>
          </a:xfrm>
          <a:prstGeom prst="rect">
            <a:avLst/>
          </a:prstGeom>
        </p:spPr>
      </p:pic>
      <p:pic>
        <p:nvPicPr>
          <p:cNvPr id="6" name="Picture 5" descr="cotton_in_south.jpg"/>
          <p:cNvPicPr>
            <a:picLocks noChangeAspect="1"/>
          </p:cNvPicPr>
          <p:nvPr/>
        </p:nvPicPr>
        <p:blipFill>
          <a:blip r:embed="rId5"/>
          <a:stretch>
            <a:fillRect/>
          </a:stretch>
        </p:blipFill>
        <p:spPr>
          <a:xfrm>
            <a:off x="457200" y="1117600"/>
            <a:ext cx="5373077" cy="3352800"/>
          </a:xfrm>
          <a:prstGeom prst="rect">
            <a:avLst/>
          </a:prstGeom>
        </p:spPr>
      </p:pic>
      <p:sp>
        <p:nvSpPr>
          <p:cNvPr id="12" name="Freeform 11"/>
          <p:cNvSpPr/>
          <p:nvPr/>
        </p:nvSpPr>
        <p:spPr>
          <a:xfrm>
            <a:off x="3463763" y="1930400"/>
            <a:ext cx="1555205" cy="1219679"/>
          </a:xfrm>
          <a:custGeom>
            <a:avLst/>
            <a:gdLst>
              <a:gd name="connsiteX0" fmla="*/ 41437 w 1555205"/>
              <a:gd name="connsiteY0" fmla="*/ 279400 h 1219679"/>
              <a:gd name="connsiteX1" fmla="*/ 130337 w 1555205"/>
              <a:gd name="connsiteY1" fmla="*/ 203200 h 1219679"/>
              <a:gd name="connsiteX2" fmla="*/ 219237 w 1555205"/>
              <a:gd name="connsiteY2" fmla="*/ 127000 h 1219679"/>
              <a:gd name="connsiteX3" fmla="*/ 295437 w 1555205"/>
              <a:gd name="connsiteY3" fmla="*/ 101600 h 1219679"/>
              <a:gd name="connsiteX4" fmla="*/ 333537 w 1555205"/>
              <a:gd name="connsiteY4" fmla="*/ 88900 h 1219679"/>
              <a:gd name="connsiteX5" fmla="*/ 562137 w 1555205"/>
              <a:gd name="connsiteY5" fmla="*/ 76200 h 1219679"/>
              <a:gd name="connsiteX6" fmla="*/ 638337 w 1555205"/>
              <a:gd name="connsiteY6" fmla="*/ 50800 h 1219679"/>
              <a:gd name="connsiteX7" fmla="*/ 778037 w 1555205"/>
              <a:gd name="connsiteY7" fmla="*/ 25400 h 1219679"/>
              <a:gd name="connsiteX8" fmla="*/ 1120937 w 1555205"/>
              <a:gd name="connsiteY8" fmla="*/ 0 h 1219679"/>
              <a:gd name="connsiteX9" fmla="*/ 1247937 w 1555205"/>
              <a:gd name="connsiteY9" fmla="*/ 25400 h 1219679"/>
              <a:gd name="connsiteX10" fmla="*/ 1324137 w 1555205"/>
              <a:gd name="connsiteY10" fmla="*/ 88900 h 1219679"/>
              <a:gd name="connsiteX11" fmla="*/ 1349537 w 1555205"/>
              <a:gd name="connsiteY11" fmla="*/ 139700 h 1219679"/>
              <a:gd name="connsiteX12" fmla="*/ 1387637 w 1555205"/>
              <a:gd name="connsiteY12" fmla="*/ 215900 h 1219679"/>
              <a:gd name="connsiteX13" fmla="*/ 1425737 w 1555205"/>
              <a:gd name="connsiteY13" fmla="*/ 241300 h 1219679"/>
              <a:gd name="connsiteX14" fmla="*/ 1489237 w 1555205"/>
              <a:gd name="connsiteY14" fmla="*/ 304800 h 1219679"/>
              <a:gd name="connsiteX15" fmla="*/ 1540037 w 1555205"/>
              <a:gd name="connsiteY15" fmla="*/ 381000 h 1219679"/>
              <a:gd name="connsiteX16" fmla="*/ 1552737 w 1555205"/>
              <a:gd name="connsiteY16" fmla="*/ 431800 h 1219679"/>
              <a:gd name="connsiteX17" fmla="*/ 1489237 w 1555205"/>
              <a:gd name="connsiteY17" fmla="*/ 495300 h 1219679"/>
              <a:gd name="connsiteX18" fmla="*/ 1425737 w 1555205"/>
              <a:gd name="connsiteY18" fmla="*/ 609600 h 1219679"/>
              <a:gd name="connsiteX19" fmla="*/ 1413037 w 1555205"/>
              <a:gd name="connsiteY19" fmla="*/ 685800 h 1219679"/>
              <a:gd name="connsiteX20" fmla="*/ 1387637 w 1555205"/>
              <a:gd name="connsiteY20" fmla="*/ 762000 h 1219679"/>
              <a:gd name="connsiteX21" fmla="*/ 1349537 w 1555205"/>
              <a:gd name="connsiteY21" fmla="*/ 787400 h 1219679"/>
              <a:gd name="connsiteX22" fmla="*/ 1273337 w 1555205"/>
              <a:gd name="connsiteY22" fmla="*/ 825500 h 1219679"/>
              <a:gd name="connsiteX23" fmla="*/ 1247937 w 1555205"/>
              <a:gd name="connsiteY23" fmla="*/ 863600 h 1219679"/>
              <a:gd name="connsiteX24" fmla="*/ 1209837 w 1555205"/>
              <a:gd name="connsiteY24" fmla="*/ 889000 h 1219679"/>
              <a:gd name="connsiteX25" fmla="*/ 1197137 w 1555205"/>
              <a:gd name="connsiteY25" fmla="*/ 927100 h 1219679"/>
              <a:gd name="connsiteX26" fmla="*/ 1146337 w 1555205"/>
              <a:gd name="connsiteY26" fmla="*/ 1003300 h 1219679"/>
              <a:gd name="connsiteX27" fmla="*/ 1120937 w 1555205"/>
              <a:gd name="connsiteY27" fmla="*/ 1041400 h 1219679"/>
              <a:gd name="connsiteX28" fmla="*/ 1095537 w 1555205"/>
              <a:gd name="connsiteY28" fmla="*/ 1079500 h 1219679"/>
              <a:gd name="connsiteX29" fmla="*/ 1019337 w 1555205"/>
              <a:gd name="connsiteY29" fmla="*/ 1130300 h 1219679"/>
              <a:gd name="connsiteX30" fmla="*/ 993937 w 1555205"/>
              <a:gd name="connsiteY30" fmla="*/ 1168400 h 1219679"/>
              <a:gd name="connsiteX31" fmla="*/ 981237 w 1555205"/>
              <a:gd name="connsiteY31" fmla="*/ 1206500 h 1219679"/>
              <a:gd name="connsiteX32" fmla="*/ 943137 w 1555205"/>
              <a:gd name="connsiteY32" fmla="*/ 1193800 h 1219679"/>
              <a:gd name="connsiteX33" fmla="*/ 879637 w 1555205"/>
              <a:gd name="connsiteY33" fmla="*/ 1143000 h 1219679"/>
              <a:gd name="connsiteX34" fmla="*/ 841537 w 1555205"/>
              <a:gd name="connsiteY34" fmla="*/ 1092200 h 1219679"/>
              <a:gd name="connsiteX35" fmla="*/ 778037 w 1555205"/>
              <a:gd name="connsiteY35" fmla="*/ 990600 h 1219679"/>
              <a:gd name="connsiteX36" fmla="*/ 765337 w 1555205"/>
              <a:gd name="connsiteY36" fmla="*/ 952500 h 1219679"/>
              <a:gd name="connsiteX37" fmla="*/ 651037 w 1555205"/>
              <a:gd name="connsiteY37" fmla="*/ 863600 h 1219679"/>
              <a:gd name="connsiteX38" fmla="*/ 612937 w 1555205"/>
              <a:gd name="connsiteY38" fmla="*/ 825500 h 1219679"/>
              <a:gd name="connsiteX39" fmla="*/ 587537 w 1555205"/>
              <a:gd name="connsiteY39" fmla="*/ 787400 h 1219679"/>
              <a:gd name="connsiteX40" fmla="*/ 511337 w 1555205"/>
              <a:gd name="connsiteY40" fmla="*/ 736600 h 1219679"/>
              <a:gd name="connsiteX41" fmla="*/ 485937 w 1555205"/>
              <a:gd name="connsiteY41" fmla="*/ 660400 h 1219679"/>
              <a:gd name="connsiteX42" fmla="*/ 473237 w 1555205"/>
              <a:gd name="connsiteY42" fmla="*/ 622300 h 1219679"/>
              <a:gd name="connsiteX43" fmla="*/ 435137 w 1555205"/>
              <a:gd name="connsiteY43" fmla="*/ 596900 h 1219679"/>
              <a:gd name="connsiteX44" fmla="*/ 422437 w 1555205"/>
              <a:gd name="connsiteY44" fmla="*/ 558800 h 1219679"/>
              <a:gd name="connsiteX45" fmla="*/ 397037 w 1555205"/>
              <a:gd name="connsiteY45" fmla="*/ 508000 h 1219679"/>
              <a:gd name="connsiteX46" fmla="*/ 371637 w 1555205"/>
              <a:gd name="connsiteY46" fmla="*/ 406400 h 1219679"/>
              <a:gd name="connsiteX47" fmla="*/ 358937 w 1555205"/>
              <a:gd name="connsiteY47" fmla="*/ 355600 h 1219679"/>
              <a:gd name="connsiteX48" fmla="*/ 270037 w 1555205"/>
              <a:gd name="connsiteY48" fmla="*/ 304800 h 1219679"/>
              <a:gd name="connsiteX49" fmla="*/ 181137 w 1555205"/>
              <a:gd name="connsiteY49" fmla="*/ 279400 h 1219679"/>
              <a:gd name="connsiteX50" fmla="*/ 143037 w 1555205"/>
              <a:gd name="connsiteY50" fmla="*/ 254000 h 1219679"/>
              <a:gd name="connsiteX51" fmla="*/ 104937 w 1555205"/>
              <a:gd name="connsiteY51" fmla="*/ 165100 h 1219679"/>
              <a:gd name="connsiteX52" fmla="*/ 104937 w 1555205"/>
              <a:gd name="connsiteY52" fmla="*/ 165100 h 121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55205" h="1219679">
                <a:moveTo>
                  <a:pt x="41437" y="279400"/>
                </a:moveTo>
                <a:cubicBezTo>
                  <a:pt x="149801" y="171036"/>
                  <a:pt x="0" y="317245"/>
                  <a:pt x="130337" y="203200"/>
                </a:cubicBezTo>
                <a:cubicBezTo>
                  <a:pt x="162825" y="174773"/>
                  <a:pt x="179763" y="144544"/>
                  <a:pt x="219237" y="127000"/>
                </a:cubicBezTo>
                <a:cubicBezTo>
                  <a:pt x="243703" y="116126"/>
                  <a:pt x="270037" y="110067"/>
                  <a:pt x="295437" y="101600"/>
                </a:cubicBezTo>
                <a:cubicBezTo>
                  <a:pt x="308137" y="97367"/>
                  <a:pt x="320171" y="89643"/>
                  <a:pt x="333537" y="88900"/>
                </a:cubicBezTo>
                <a:lnTo>
                  <a:pt x="562137" y="76200"/>
                </a:lnTo>
                <a:cubicBezTo>
                  <a:pt x="587537" y="67733"/>
                  <a:pt x="612083" y="56051"/>
                  <a:pt x="638337" y="50800"/>
                </a:cubicBezTo>
                <a:cubicBezTo>
                  <a:pt x="678441" y="42779"/>
                  <a:pt x="738576" y="30042"/>
                  <a:pt x="778037" y="25400"/>
                </a:cubicBezTo>
                <a:cubicBezTo>
                  <a:pt x="884821" y="12837"/>
                  <a:pt x="1016939" y="6500"/>
                  <a:pt x="1120937" y="0"/>
                </a:cubicBezTo>
                <a:cubicBezTo>
                  <a:pt x="1138127" y="2865"/>
                  <a:pt x="1223825" y="15066"/>
                  <a:pt x="1247937" y="25400"/>
                </a:cubicBezTo>
                <a:cubicBezTo>
                  <a:pt x="1270871" y="35229"/>
                  <a:pt x="1310675" y="70053"/>
                  <a:pt x="1324137" y="88900"/>
                </a:cubicBezTo>
                <a:cubicBezTo>
                  <a:pt x="1335141" y="104306"/>
                  <a:pt x="1342079" y="122299"/>
                  <a:pt x="1349537" y="139700"/>
                </a:cubicBezTo>
                <a:cubicBezTo>
                  <a:pt x="1365031" y="175852"/>
                  <a:pt x="1357129" y="185392"/>
                  <a:pt x="1387637" y="215900"/>
                </a:cubicBezTo>
                <a:cubicBezTo>
                  <a:pt x="1398430" y="226693"/>
                  <a:pt x="1413037" y="232833"/>
                  <a:pt x="1425737" y="241300"/>
                </a:cubicBezTo>
                <a:cubicBezTo>
                  <a:pt x="1455521" y="330651"/>
                  <a:pt x="1410770" y="226333"/>
                  <a:pt x="1489237" y="304800"/>
                </a:cubicBezTo>
                <a:cubicBezTo>
                  <a:pt x="1510823" y="326386"/>
                  <a:pt x="1540037" y="381000"/>
                  <a:pt x="1540037" y="381000"/>
                </a:cubicBezTo>
                <a:cubicBezTo>
                  <a:pt x="1544270" y="397933"/>
                  <a:pt x="1555205" y="414521"/>
                  <a:pt x="1552737" y="431800"/>
                </a:cubicBezTo>
                <a:cubicBezTo>
                  <a:pt x="1548281" y="462993"/>
                  <a:pt x="1510626" y="481040"/>
                  <a:pt x="1489237" y="495300"/>
                </a:cubicBezTo>
                <a:cubicBezTo>
                  <a:pt x="1456498" y="544408"/>
                  <a:pt x="1436914" y="559305"/>
                  <a:pt x="1425737" y="609600"/>
                </a:cubicBezTo>
                <a:cubicBezTo>
                  <a:pt x="1420151" y="634737"/>
                  <a:pt x="1419282" y="660818"/>
                  <a:pt x="1413037" y="685800"/>
                </a:cubicBezTo>
                <a:cubicBezTo>
                  <a:pt x="1406543" y="711775"/>
                  <a:pt x="1409914" y="747148"/>
                  <a:pt x="1387637" y="762000"/>
                </a:cubicBezTo>
                <a:cubicBezTo>
                  <a:pt x="1374937" y="770467"/>
                  <a:pt x="1363189" y="780574"/>
                  <a:pt x="1349537" y="787400"/>
                </a:cubicBezTo>
                <a:cubicBezTo>
                  <a:pt x="1244377" y="839980"/>
                  <a:pt x="1382526" y="752707"/>
                  <a:pt x="1273337" y="825500"/>
                </a:cubicBezTo>
                <a:cubicBezTo>
                  <a:pt x="1264870" y="838200"/>
                  <a:pt x="1258730" y="852807"/>
                  <a:pt x="1247937" y="863600"/>
                </a:cubicBezTo>
                <a:cubicBezTo>
                  <a:pt x="1237144" y="874393"/>
                  <a:pt x="1219372" y="877081"/>
                  <a:pt x="1209837" y="889000"/>
                </a:cubicBezTo>
                <a:cubicBezTo>
                  <a:pt x="1201474" y="899453"/>
                  <a:pt x="1203638" y="915398"/>
                  <a:pt x="1197137" y="927100"/>
                </a:cubicBezTo>
                <a:cubicBezTo>
                  <a:pt x="1182312" y="953785"/>
                  <a:pt x="1163270" y="977900"/>
                  <a:pt x="1146337" y="1003300"/>
                </a:cubicBezTo>
                <a:lnTo>
                  <a:pt x="1120937" y="1041400"/>
                </a:lnTo>
                <a:cubicBezTo>
                  <a:pt x="1112470" y="1054100"/>
                  <a:pt x="1108237" y="1071033"/>
                  <a:pt x="1095537" y="1079500"/>
                </a:cubicBezTo>
                <a:lnTo>
                  <a:pt x="1019337" y="1130300"/>
                </a:lnTo>
                <a:cubicBezTo>
                  <a:pt x="1010870" y="1143000"/>
                  <a:pt x="1000763" y="1154748"/>
                  <a:pt x="993937" y="1168400"/>
                </a:cubicBezTo>
                <a:cubicBezTo>
                  <a:pt x="987950" y="1180374"/>
                  <a:pt x="993211" y="1200513"/>
                  <a:pt x="981237" y="1206500"/>
                </a:cubicBezTo>
                <a:cubicBezTo>
                  <a:pt x="969263" y="1212487"/>
                  <a:pt x="955837" y="1198033"/>
                  <a:pt x="943137" y="1193800"/>
                </a:cubicBezTo>
                <a:cubicBezTo>
                  <a:pt x="865348" y="1077117"/>
                  <a:pt x="971652" y="1219679"/>
                  <a:pt x="879637" y="1143000"/>
                </a:cubicBezTo>
                <a:cubicBezTo>
                  <a:pt x="863376" y="1129449"/>
                  <a:pt x="854237" y="1109133"/>
                  <a:pt x="841537" y="1092200"/>
                </a:cubicBezTo>
                <a:cubicBezTo>
                  <a:pt x="811310" y="1001520"/>
                  <a:pt x="838414" y="1030852"/>
                  <a:pt x="778037" y="990600"/>
                </a:cubicBezTo>
                <a:cubicBezTo>
                  <a:pt x="773804" y="977900"/>
                  <a:pt x="772763" y="963639"/>
                  <a:pt x="765337" y="952500"/>
                </a:cubicBezTo>
                <a:cubicBezTo>
                  <a:pt x="729587" y="898876"/>
                  <a:pt x="701497" y="914060"/>
                  <a:pt x="651037" y="863600"/>
                </a:cubicBezTo>
                <a:cubicBezTo>
                  <a:pt x="638337" y="850900"/>
                  <a:pt x="624435" y="839298"/>
                  <a:pt x="612937" y="825500"/>
                </a:cubicBezTo>
                <a:cubicBezTo>
                  <a:pt x="603166" y="813774"/>
                  <a:pt x="599024" y="797451"/>
                  <a:pt x="587537" y="787400"/>
                </a:cubicBezTo>
                <a:cubicBezTo>
                  <a:pt x="564563" y="767298"/>
                  <a:pt x="511337" y="736600"/>
                  <a:pt x="511337" y="736600"/>
                </a:cubicBezTo>
                <a:lnTo>
                  <a:pt x="485937" y="660400"/>
                </a:lnTo>
                <a:cubicBezTo>
                  <a:pt x="481704" y="647700"/>
                  <a:pt x="484376" y="629726"/>
                  <a:pt x="473237" y="622300"/>
                </a:cubicBezTo>
                <a:lnTo>
                  <a:pt x="435137" y="596900"/>
                </a:lnTo>
                <a:cubicBezTo>
                  <a:pt x="430904" y="584200"/>
                  <a:pt x="427710" y="571105"/>
                  <a:pt x="422437" y="558800"/>
                </a:cubicBezTo>
                <a:cubicBezTo>
                  <a:pt x="414979" y="541399"/>
                  <a:pt x="403024" y="525961"/>
                  <a:pt x="397037" y="508000"/>
                </a:cubicBezTo>
                <a:cubicBezTo>
                  <a:pt x="385998" y="474882"/>
                  <a:pt x="380104" y="440267"/>
                  <a:pt x="371637" y="406400"/>
                </a:cubicBezTo>
                <a:cubicBezTo>
                  <a:pt x="367404" y="389467"/>
                  <a:pt x="373460" y="365282"/>
                  <a:pt x="358937" y="355600"/>
                </a:cubicBezTo>
                <a:cubicBezTo>
                  <a:pt x="320673" y="330091"/>
                  <a:pt x="315153" y="324136"/>
                  <a:pt x="270037" y="304800"/>
                </a:cubicBezTo>
                <a:cubicBezTo>
                  <a:pt x="244530" y="293868"/>
                  <a:pt x="206916" y="285845"/>
                  <a:pt x="181137" y="279400"/>
                </a:cubicBezTo>
                <a:cubicBezTo>
                  <a:pt x="168437" y="270933"/>
                  <a:pt x="151127" y="266943"/>
                  <a:pt x="143037" y="254000"/>
                </a:cubicBezTo>
                <a:cubicBezTo>
                  <a:pt x="52060" y="108436"/>
                  <a:pt x="150809" y="210972"/>
                  <a:pt x="104937" y="165100"/>
                </a:cubicBezTo>
                <a:lnTo>
                  <a:pt x="104937" y="16510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457200" y="4610100"/>
            <a:ext cx="2654300" cy="1569660"/>
          </a:xfrm>
          <a:prstGeom prst="rect">
            <a:avLst/>
          </a:prstGeom>
          <a:noFill/>
        </p:spPr>
        <p:txBody>
          <a:bodyPr wrap="square" rtlCol="0">
            <a:spAutoFit/>
          </a:bodyPr>
          <a:lstStyle/>
          <a:p>
            <a:r>
              <a:rPr lang="en-US" sz="2400" dirty="0" smtClean="0"/>
              <a:t>Each dot represents 2,000 bales of cotton production in 1860</a:t>
            </a:r>
            <a:endParaRPr lang="en-US" sz="2400" dirty="0"/>
          </a:p>
        </p:txBody>
      </p:sp>
      <p:sp>
        <p:nvSpPr>
          <p:cNvPr id="19" name="Freeform 18"/>
          <p:cNvSpPr/>
          <p:nvPr/>
        </p:nvSpPr>
        <p:spPr>
          <a:xfrm>
            <a:off x="2044700" y="2192889"/>
            <a:ext cx="1117600" cy="1858411"/>
          </a:xfrm>
          <a:custGeom>
            <a:avLst/>
            <a:gdLst>
              <a:gd name="connsiteX0" fmla="*/ 355600 w 1117600"/>
              <a:gd name="connsiteY0" fmla="*/ 1858411 h 1858411"/>
              <a:gd name="connsiteX1" fmla="*/ 381000 w 1117600"/>
              <a:gd name="connsiteY1" fmla="*/ 1807611 h 1858411"/>
              <a:gd name="connsiteX2" fmla="*/ 393700 w 1117600"/>
              <a:gd name="connsiteY2" fmla="*/ 1693311 h 1858411"/>
              <a:gd name="connsiteX3" fmla="*/ 317500 w 1117600"/>
              <a:gd name="connsiteY3" fmla="*/ 1655211 h 1858411"/>
              <a:gd name="connsiteX4" fmla="*/ 330200 w 1117600"/>
              <a:gd name="connsiteY4" fmla="*/ 1579011 h 1858411"/>
              <a:gd name="connsiteX5" fmla="*/ 482600 w 1117600"/>
              <a:gd name="connsiteY5" fmla="*/ 1566311 h 1858411"/>
              <a:gd name="connsiteX6" fmla="*/ 571500 w 1117600"/>
              <a:gd name="connsiteY6" fmla="*/ 1553611 h 1858411"/>
              <a:gd name="connsiteX7" fmla="*/ 685800 w 1117600"/>
              <a:gd name="connsiteY7" fmla="*/ 1515511 h 1858411"/>
              <a:gd name="connsiteX8" fmla="*/ 800100 w 1117600"/>
              <a:gd name="connsiteY8" fmla="*/ 1502811 h 1858411"/>
              <a:gd name="connsiteX9" fmla="*/ 927100 w 1117600"/>
              <a:gd name="connsiteY9" fmla="*/ 1477411 h 1858411"/>
              <a:gd name="connsiteX10" fmla="*/ 977900 w 1117600"/>
              <a:gd name="connsiteY10" fmla="*/ 1464711 h 1858411"/>
              <a:gd name="connsiteX11" fmla="*/ 1117600 w 1117600"/>
              <a:gd name="connsiteY11" fmla="*/ 1464711 h 1858411"/>
              <a:gd name="connsiteX12" fmla="*/ 1104900 w 1117600"/>
              <a:gd name="connsiteY12" fmla="*/ 893211 h 1858411"/>
              <a:gd name="connsiteX13" fmla="*/ 1092200 w 1117600"/>
              <a:gd name="connsiteY13" fmla="*/ 855111 h 1858411"/>
              <a:gd name="connsiteX14" fmla="*/ 1066800 w 1117600"/>
              <a:gd name="connsiteY14" fmla="*/ 817011 h 1858411"/>
              <a:gd name="connsiteX15" fmla="*/ 1003300 w 1117600"/>
              <a:gd name="connsiteY15" fmla="*/ 715411 h 1858411"/>
              <a:gd name="connsiteX16" fmla="*/ 990600 w 1117600"/>
              <a:gd name="connsiteY16" fmla="*/ 537611 h 1858411"/>
              <a:gd name="connsiteX17" fmla="*/ 787400 w 1117600"/>
              <a:gd name="connsiteY17" fmla="*/ 29611 h 1858411"/>
              <a:gd name="connsiteX18" fmla="*/ 609600 w 1117600"/>
              <a:gd name="connsiteY18" fmla="*/ 29611 h 1858411"/>
              <a:gd name="connsiteX19" fmla="*/ 25400 w 1117600"/>
              <a:gd name="connsiteY19" fmla="*/ 42311 h 1858411"/>
              <a:gd name="connsiteX20" fmla="*/ 25400 w 1117600"/>
              <a:gd name="connsiteY20" fmla="*/ 42311 h 1858411"/>
              <a:gd name="connsiteX21" fmla="*/ 0 w 1117600"/>
              <a:gd name="connsiteY21" fmla="*/ 1337711 h 1858411"/>
              <a:gd name="connsiteX22" fmla="*/ 88900 w 1117600"/>
              <a:gd name="connsiteY22" fmla="*/ 1820311 h 1858411"/>
              <a:gd name="connsiteX23" fmla="*/ 355600 w 1117600"/>
              <a:gd name="connsiteY23" fmla="*/ 1858411 h 185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7600" h="1858411">
                <a:moveTo>
                  <a:pt x="355600" y="1858411"/>
                </a:moveTo>
                <a:cubicBezTo>
                  <a:pt x="364067" y="1841478"/>
                  <a:pt x="373311" y="1824911"/>
                  <a:pt x="381000" y="1807611"/>
                </a:cubicBezTo>
                <a:cubicBezTo>
                  <a:pt x="399135" y="1766807"/>
                  <a:pt x="422455" y="1736443"/>
                  <a:pt x="393700" y="1693311"/>
                </a:cubicBezTo>
                <a:cubicBezTo>
                  <a:pt x="379632" y="1672209"/>
                  <a:pt x="339234" y="1662456"/>
                  <a:pt x="317500" y="1655211"/>
                </a:cubicBezTo>
                <a:cubicBezTo>
                  <a:pt x="321733" y="1629811"/>
                  <a:pt x="307528" y="1591219"/>
                  <a:pt x="330200" y="1579011"/>
                </a:cubicBezTo>
                <a:cubicBezTo>
                  <a:pt x="375083" y="1554843"/>
                  <a:pt x="431904" y="1571647"/>
                  <a:pt x="482600" y="1566311"/>
                </a:cubicBezTo>
                <a:cubicBezTo>
                  <a:pt x="512370" y="1563177"/>
                  <a:pt x="541867" y="1557844"/>
                  <a:pt x="571500" y="1553611"/>
                </a:cubicBezTo>
                <a:cubicBezTo>
                  <a:pt x="614005" y="1536609"/>
                  <a:pt x="641366" y="1522347"/>
                  <a:pt x="685800" y="1515511"/>
                </a:cubicBezTo>
                <a:cubicBezTo>
                  <a:pt x="723689" y="1509682"/>
                  <a:pt x="762235" y="1508790"/>
                  <a:pt x="800100" y="1502811"/>
                </a:cubicBezTo>
                <a:cubicBezTo>
                  <a:pt x="842743" y="1496078"/>
                  <a:pt x="885217" y="1487882"/>
                  <a:pt x="927100" y="1477411"/>
                </a:cubicBezTo>
                <a:cubicBezTo>
                  <a:pt x="944033" y="1473178"/>
                  <a:pt x="960484" y="1465872"/>
                  <a:pt x="977900" y="1464711"/>
                </a:cubicBezTo>
                <a:cubicBezTo>
                  <a:pt x="1024364" y="1461613"/>
                  <a:pt x="1071033" y="1464711"/>
                  <a:pt x="1117600" y="1464711"/>
                </a:cubicBezTo>
                <a:cubicBezTo>
                  <a:pt x="1113367" y="1274211"/>
                  <a:pt x="1112833" y="1083593"/>
                  <a:pt x="1104900" y="893211"/>
                </a:cubicBezTo>
                <a:cubicBezTo>
                  <a:pt x="1104343" y="879836"/>
                  <a:pt x="1098187" y="867085"/>
                  <a:pt x="1092200" y="855111"/>
                </a:cubicBezTo>
                <a:cubicBezTo>
                  <a:pt x="1085374" y="841459"/>
                  <a:pt x="1072999" y="830959"/>
                  <a:pt x="1066800" y="817011"/>
                </a:cubicBezTo>
                <a:cubicBezTo>
                  <a:pt x="1022255" y="716785"/>
                  <a:pt x="1071840" y="761104"/>
                  <a:pt x="1003300" y="715411"/>
                </a:cubicBezTo>
                <a:cubicBezTo>
                  <a:pt x="975874" y="633134"/>
                  <a:pt x="990600" y="690698"/>
                  <a:pt x="990600" y="537611"/>
                </a:cubicBezTo>
                <a:lnTo>
                  <a:pt x="787400" y="29611"/>
                </a:lnTo>
                <a:cubicBezTo>
                  <a:pt x="698568" y="0"/>
                  <a:pt x="784891" y="23119"/>
                  <a:pt x="609600" y="29611"/>
                </a:cubicBezTo>
                <a:cubicBezTo>
                  <a:pt x="258728" y="42606"/>
                  <a:pt x="231080" y="42311"/>
                  <a:pt x="25400" y="42311"/>
                </a:cubicBezTo>
                <a:lnTo>
                  <a:pt x="25400" y="42311"/>
                </a:lnTo>
                <a:lnTo>
                  <a:pt x="0" y="1337711"/>
                </a:lnTo>
                <a:lnTo>
                  <a:pt x="88900" y="1820311"/>
                </a:lnTo>
                <a:lnTo>
                  <a:pt x="355600" y="1858411"/>
                </a:lnTo>
                <a:close/>
              </a:path>
            </a:pathLst>
          </a:cu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977900" y="2260600"/>
            <a:ext cx="1143000" cy="1921486"/>
          </a:xfrm>
          <a:custGeom>
            <a:avLst/>
            <a:gdLst>
              <a:gd name="connsiteX0" fmla="*/ 1143000 w 1143000"/>
              <a:gd name="connsiteY0" fmla="*/ 1752600 h 1921486"/>
              <a:gd name="connsiteX1" fmla="*/ 1028700 w 1143000"/>
              <a:gd name="connsiteY1" fmla="*/ 1765300 h 1921486"/>
              <a:gd name="connsiteX2" fmla="*/ 952500 w 1143000"/>
              <a:gd name="connsiteY2" fmla="*/ 1790700 h 1921486"/>
              <a:gd name="connsiteX3" fmla="*/ 812800 w 1143000"/>
              <a:gd name="connsiteY3" fmla="*/ 1866900 h 1921486"/>
              <a:gd name="connsiteX4" fmla="*/ 774700 w 1143000"/>
              <a:gd name="connsiteY4" fmla="*/ 1917700 h 1921486"/>
              <a:gd name="connsiteX5" fmla="*/ 774700 w 1143000"/>
              <a:gd name="connsiteY5" fmla="*/ 1917700 h 1921486"/>
              <a:gd name="connsiteX6" fmla="*/ 609600 w 1143000"/>
              <a:gd name="connsiteY6" fmla="*/ 1663700 h 1921486"/>
              <a:gd name="connsiteX7" fmla="*/ 673100 w 1143000"/>
              <a:gd name="connsiteY7" fmla="*/ 1549400 h 1921486"/>
              <a:gd name="connsiteX8" fmla="*/ 279400 w 1143000"/>
              <a:gd name="connsiteY8" fmla="*/ 1498600 h 1921486"/>
              <a:gd name="connsiteX9" fmla="*/ 38100 w 1143000"/>
              <a:gd name="connsiteY9" fmla="*/ 1587500 h 1921486"/>
              <a:gd name="connsiteX10" fmla="*/ 139700 w 1143000"/>
              <a:gd name="connsiteY10" fmla="*/ 1143000 h 1921486"/>
              <a:gd name="connsiteX11" fmla="*/ 0 w 1143000"/>
              <a:gd name="connsiteY11" fmla="*/ 1003300 h 1921486"/>
              <a:gd name="connsiteX12" fmla="*/ 165100 w 1143000"/>
              <a:gd name="connsiteY12" fmla="*/ 520700 h 1921486"/>
              <a:gd name="connsiteX13" fmla="*/ 419100 w 1143000"/>
              <a:gd name="connsiteY13" fmla="*/ 76200 h 1921486"/>
              <a:gd name="connsiteX14" fmla="*/ 1079500 w 1143000"/>
              <a:gd name="connsiteY14" fmla="*/ 0 h 1921486"/>
              <a:gd name="connsiteX15" fmla="*/ 1079500 w 1143000"/>
              <a:gd name="connsiteY15" fmla="*/ 0 h 192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000" h="1921486">
                <a:moveTo>
                  <a:pt x="1143000" y="1752600"/>
                </a:moveTo>
                <a:cubicBezTo>
                  <a:pt x="1104900" y="1756833"/>
                  <a:pt x="1066290" y="1757782"/>
                  <a:pt x="1028700" y="1765300"/>
                </a:cubicBezTo>
                <a:cubicBezTo>
                  <a:pt x="1002446" y="1770551"/>
                  <a:pt x="976447" y="1778726"/>
                  <a:pt x="952500" y="1790700"/>
                </a:cubicBezTo>
                <a:cubicBezTo>
                  <a:pt x="837248" y="1848326"/>
                  <a:pt x="882405" y="1820497"/>
                  <a:pt x="812800" y="1866900"/>
                </a:cubicBezTo>
                <a:cubicBezTo>
                  <a:pt x="785507" y="1921486"/>
                  <a:pt x="806332" y="1917700"/>
                  <a:pt x="774700" y="1917700"/>
                </a:cubicBezTo>
                <a:lnTo>
                  <a:pt x="774700" y="1917700"/>
                </a:lnTo>
                <a:lnTo>
                  <a:pt x="609600" y="1663700"/>
                </a:lnTo>
                <a:lnTo>
                  <a:pt x="673100" y="1549400"/>
                </a:lnTo>
                <a:lnTo>
                  <a:pt x="279400" y="1498600"/>
                </a:lnTo>
                <a:lnTo>
                  <a:pt x="38100" y="1587500"/>
                </a:lnTo>
                <a:lnTo>
                  <a:pt x="139700" y="1143000"/>
                </a:lnTo>
                <a:lnTo>
                  <a:pt x="0" y="1003300"/>
                </a:lnTo>
                <a:lnTo>
                  <a:pt x="165100" y="520700"/>
                </a:lnTo>
                <a:lnTo>
                  <a:pt x="419100" y="76200"/>
                </a:lnTo>
                <a:lnTo>
                  <a:pt x="1079500" y="0"/>
                </a:lnTo>
                <a:lnTo>
                  <a:pt x="107950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6588208" y="5567625"/>
            <a:ext cx="2148490" cy="1309450"/>
          </a:xfrm>
          <a:custGeom>
            <a:avLst/>
            <a:gdLst>
              <a:gd name="connsiteX0" fmla="*/ 1680892 w 2148490"/>
              <a:gd name="connsiteY0" fmla="*/ 162451 h 1309450"/>
              <a:gd name="connsiteX1" fmla="*/ 248566 w 2148490"/>
              <a:gd name="connsiteY1" fmla="*/ 280597 h 1309450"/>
              <a:gd name="connsiteX2" fmla="*/ 278098 w 2148490"/>
              <a:gd name="connsiteY2" fmla="*/ 1196227 h 1309450"/>
              <a:gd name="connsiteX3" fmla="*/ 1917152 w 2148490"/>
              <a:gd name="connsiteY3" fmla="*/ 959936 h 1309450"/>
              <a:gd name="connsiteX4" fmla="*/ 1666125 w 2148490"/>
              <a:gd name="connsiteY4" fmla="*/ 0 h 1309450"/>
              <a:gd name="connsiteX5" fmla="*/ 1666125 w 2148490"/>
              <a:gd name="connsiteY5" fmla="*/ 0 h 1309450"/>
              <a:gd name="connsiteX6" fmla="*/ 1680892 w 2148490"/>
              <a:gd name="connsiteY6" fmla="*/ 162451 h 130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490" h="1309450">
                <a:moveTo>
                  <a:pt x="1680892" y="162451"/>
                </a:moveTo>
                <a:cubicBezTo>
                  <a:pt x="1081628" y="135376"/>
                  <a:pt x="482365" y="108301"/>
                  <a:pt x="248566" y="280597"/>
                </a:cubicBezTo>
                <a:cubicBezTo>
                  <a:pt x="14767" y="452893"/>
                  <a:pt x="0" y="1083004"/>
                  <a:pt x="278098" y="1196227"/>
                </a:cubicBezTo>
                <a:cubicBezTo>
                  <a:pt x="556196" y="1309450"/>
                  <a:pt x="1685814" y="1159307"/>
                  <a:pt x="1917152" y="959936"/>
                </a:cubicBezTo>
                <a:cubicBezTo>
                  <a:pt x="2148490" y="760565"/>
                  <a:pt x="1666125" y="0"/>
                  <a:pt x="1666125" y="0"/>
                </a:cubicBezTo>
                <a:lnTo>
                  <a:pt x="1666125" y="0"/>
                </a:lnTo>
                <a:lnTo>
                  <a:pt x="1680892" y="162451"/>
                </a:lnTo>
                <a:close/>
              </a:path>
            </a:pathLst>
          </a:cu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Obesity and Heart Disease </a:t>
            </a:r>
            <a:br>
              <a:rPr lang="en-US" dirty="0" smtClean="0"/>
            </a:br>
            <a:r>
              <a:rPr lang="en-US" dirty="0" smtClean="0"/>
              <a:t>in the Cotton Belt</a:t>
            </a:r>
            <a:endParaRPr lang="en-US" dirty="0"/>
          </a:p>
        </p:txBody>
      </p:sp>
      <p:sp>
        <p:nvSpPr>
          <p:cNvPr id="3" name="Content Placeholder 2"/>
          <p:cNvSpPr>
            <a:spLocks noGrp="1"/>
          </p:cNvSpPr>
          <p:nvPr>
            <p:ph idx="1"/>
          </p:nvPr>
        </p:nvSpPr>
        <p:spPr/>
        <p:txBody>
          <a:bodyPr/>
          <a:lstStyle/>
          <a:p>
            <a:r>
              <a:rPr lang="en-US" b="1" dirty="0" smtClean="0"/>
              <a:t>“Dr Richard </a:t>
            </a:r>
            <a:r>
              <a:rPr lang="en-US" b="1" dirty="0" err="1" smtClean="0"/>
              <a:t>Milani</a:t>
            </a:r>
            <a:r>
              <a:rPr lang="en-US" dirty="0" smtClean="0"/>
              <a:t> (</a:t>
            </a:r>
            <a:r>
              <a:rPr lang="en-US" dirty="0" err="1" smtClean="0"/>
              <a:t>Ochsner</a:t>
            </a:r>
            <a:r>
              <a:rPr lang="en-US" dirty="0" smtClean="0"/>
              <a:t> Health Center, Metairie, LA) speaks glumly about the swath of </a:t>
            </a:r>
            <a:r>
              <a:rPr lang="en-US" dirty="0" err="1" smtClean="0"/>
              <a:t>cardiometabolic</a:t>
            </a:r>
            <a:r>
              <a:rPr lang="en-US" dirty="0" smtClean="0"/>
              <a:t> disease shrouding Mississippi, Louisiana, and Alabama—with rates "typically in the highest </a:t>
            </a:r>
            <a:r>
              <a:rPr lang="en-US" dirty="0" err="1" smtClean="0"/>
              <a:t>decile</a:t>
            </a:r>
            <a:r>
              <a:rPr lang="en-US" dirty="0" smtClean="0"/>
              <a:t> for stroke and heart disease in the nation"—and New Orleans "right in the thick of it." New Orleans itself, he adds, consistently ranks as one of the most obese cities in the US.”</a:t>
            </a:r>
            <a:endParaRPr lang="en-US" dirty="0"/>
          </a:p>
        </p:txBody>
      </p:sp>
      <p:sp>
        <p:nvSpPr>
          <p:cNvPr id="4" name="TextBox 3"/>
          <p:cNvSpPr txBox="1"/>
          <p:nvPr/>
        </p:nvSpPr>
        <p:spPr>
          <a:xfrm>
            <a:off x="1587500" y="6211669"/>
            <a:ext cx="6507072" cy="646331"/>
          </a:xfrm>
          <a:prstGeom prst="rect">
            <a:avLst/>
          </a:prstGeom>
          <a:noFill/>
        </p:spPr>
        <p:txBody>
          <a:bodyPr wrap="none" rtlCol="0">
            <a:spAutoFit/>
          </a:bodyPr>
          <a:lstStyle/>
          <a:p>
            <a:r>
              <a:rPr lang="en-US" b="1" i="1" dirty="0" smtClean="0">
                <a:hlinkClick r:id="rId2"/>
              </a:rPr>
              <a:t>*Betty Crocker</a:t>
            </a:r>
            <a:r>
              <a:rPr lang="en-US" b="1" dirty="0" smtClean="0">
                <a:hlinkClick r:id="rId2"/>
              </a:rPr>
              <a:t>, </a:t>
            </a:r>
            <a:r>
              <a:rPr lang="en-US" b="1" i="1" dirty="0" smtClean="0">
                <a:hlinkClick r:id="rId2"/>
              </a:rPr>
              <a:t>Coke, and CardioSmart at ACC 2011</a:t>
            </a:r>
            <a:r>
              <a:rPr lang="en-US" b="1" dirty="0" smtClean="0">
                <a:hlinkClick r:id="rId2"/>
              </a:rPr>
              <a:t> | theheart.org</a:t>
            </a:r>
            <a:endParaRPr lang="en-US" b="1" dirty="0" smtClean="0"/>
          </a:p>
          <a:p>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Sulfur Deficiency in the Soil </a:t>
            </a:r>
            <a:endParaRPr lang="en-US" dirty="0"/>
          </a:p>
        </p:txBody>
      </p:sp>
      <p:sp>
        <p:nvSpPr>
          <p:cNvPr id="3" name="Content Placeholder 2"/>
          <p:cNvSpPr>
            <a:spLocks noGrp="1"/>
          </p:cNvSpPr>
          <p:nvPr>
            <p:ph idx="1"/>
          </p:nvPr>
        </p:nvSpPr>
        <p:spPr/>
        <p:txBody>
          <a:bodyPr>
            <a:normAutofit/>
          </a:bodyPr>
          <a:lstStyle/>
          <a:p>
            <a:r>
              <a:rPr lang="en-US" dirty="0" smtClean="0"/>
              <a:t>Coastal plain soils are low in sulfur*</a:t>
            </a:r>
          </a:p>
          <a:p>
            <a:pPr lvl="1"/>
            <a:r>
              <a:rPr lang="en-US" dirty="0" smtClean="0"/>
              <a:t>Low in organic matter: a major source of sulfur</a:t>
            </a:r>
          </a:p>
          <a:p>
            <a:pPr lvl="1"/>
            <a:r>
              <a:rPr lang="en-US" dirty="0" smtClean="0"/>
              <a:t>Sandy soils lose nutrients easily</a:t>
            </a:r>
          </a:p>
          <a:p>
            <a:pPr lvl="1"/>
            <a:r>
              <a:rPr lang="en-US" dirty="0" smtClean="0"/>
              <a:t>Fertilizers used often contain little or no sulfur</a:t>
            </a:r>
          </a:p>
          <a:p>
            <a:pPr lvl="1"/>
            <a:r>
              <a:rPr lang="en-US" dirty="0" smtClean="0"/>
              <a:t>Stringent restrictions on industry sulfur emissions</a:t>
            </a:r>
          </a:p>
          <a:p>
            <a:pPr lvl="1"/>
            <a:r>
              <a:rPr lang="en-US" dirty="0" smtClean="0"/>
              <a:t>High-yield crops and farming methods </a:t>
            </a:r>
          </a:p>
          <a:p>
            <a:pPr lvl="1"/>
            <a:r>
              <a:rPr lang="en-US" dirty="0" smtClean="0"/>
              <a:t>Decline in use of sulfur-containing pesticides</a:t>
            </a:r>
          </a:p>
          <a:p>
            <a:endParaRPr lang="en-US" dirty="0" smtClean="0"/>
          </a:p>
          <a:p>
            <a:endParaRPr lang="en-US" dirty="0" smtClean="0"/>
          </a:p>
          <a:p>
            <a:endParaRPr lang="en-US" dirty="0"/>
          </a:p>
        </p:txBody>
      </p:sp>
      <p:sp>
        <p:nvSpPr>
          <p:cNvPr id="4" name="TextBox 3"/>
          <p:cNvSpPr txBox="1"/>
          <p:nvPr/>
        </p:nvSpPr>
        <p:spPr>
          <a:xfrm>
            <a:off x="1016000" y="6107668"/>
            <a:ext cx="5166273" cy="369332"/>
          </a:xfrm>
          <a:prstGeom prst="rect">
            <a:avLst/>
          </a:prstGeom>
          <a:noFill/>
        </p:spPr>
        <p:txBody>
          <a:bodyPr wrap="none" rtlCol="0">
            <a:spAutoFit/>
          </a:bodyPr>
          <a:lstStyle/>
          <a:p>
            <a:r>
              <a:rPr lang="en-US" dirty="0" smtClean="0"/>
              <a:t>* www.ncagr.gov/agronomi/release/5-00agrosulf.htm</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water_filter.jpg"/>
          <p:cNvPicPr>
            <a:picLocks noChangeAspect="1"/>
          </p:cNvPicPr>
          <p:nvPr/>
        </p:nvPicPr>
        <p:blipFill>
          <a:blip r:embed="rId3"/>
          <a:stretch>
            <a:fillRect/>
          </a:stretch>
        </p:blipFill>
        <p:spPr>
          <a:xfrm>
            <a:off x="-728119" y="702745"/>
            <a:ext cx="3539067" cy="3539067"/>
          </a:xfrm>
          <a:prstGeom prst="rect">
            <a:avLst/>
          </a:prstGeom>
        </p:spPr>
      </p:pic>
      <p:sp>
        <p:nvSpPr>
          <p:cNvPr id="2" name="Title 1"/>
          <p:cNvSpPr>
            <a:spLocks noGrp="1"/>
          </p:cNvSpPr>
          <p:nvPr>
            <p:ph type="title"/>
          </p:nvPr>
        </p:nvSpPr>
        <p:spPr>
          <a:xfrm>
            <a:off x="2133607" y="131245"/>
            <a:ext cx="5774267" cy="1143000"/>
          </a:xfrm>
        </p:spPr>
        <p:txBody>
          <a:bodyPr>
            <a:normAutofit fontScale="90000"/>
          </a:bodyPr>
          <a:lstStyle/>
          <a:p>
            <a:r>
              <a:rPr lang="en-US" dirty="0" smtClean="0"/>
              <a:t>How to Maintain Adequate Sulfur (and good health)</a:t>
            </a:r>
            <a:endParaRPr lang="en-US" dirty="0"/>
          </a:p>
        </p:txBody>
      </p:sp>
      <p:pic>
        <p:nvPicPr>
          <p:cNvPr id="4" name="Content Placeholder 3" descr="half_dozen_eggs.jpg"/>
          <p:cNvPicPr>
            <a:picLocks noGrp="1" noChangeAspect="1"/>
          </p:cNvPicPr>
          <p:nvPr>
            <p:ph idx="1"/>
          </p:nvPr>
        </p:nvPicPr>
        <p:blipFill>
          <a:blip r:embed="rId4"/>
          <a:srcRect l="-10500" r="-10500"/>
          <a:stretch>
            <a:fillRect/>
          </a:stretch>
        </p:blipFill>
        <p:spPr>
          <a:xfrm>
            <a:off x="5979360" y="1417638"/>
            <a:ext cx="3164640" cy="1740430"/>
          </a:xfrm>
        </p:spPr>
      </p:pic>
      <p:pic>
        <p:nvPicPr>
          <p:cNvPr id="6" name="Picture 5" descr="sulfur_hot_springs2.jpg"/>
          <p:cNvPicPr>
            <a:picLocks noChangeAspect="1"/>
          </p:cNvPicPr>
          <p:nvPr/>
        </p:nvPicPr>
        <p:blipFill>
          <a:blip r:embed="rId5"/>
          <a:stretch>
            <a:fillRect/>
          </a:stretch>
        </p:blipFill>
        <p:spPr>
          <a:xfrm>
            <a:off x="4638690" y="4021683"/>
            <a:ext cx="4251306" cy="2616188"/>
          </a:xfrm>
          <a:prstGeom prst="rect">
            <a:avLst/>
          </a:prstGeom>
        </p:spPr>
      </p:pic>
      <p:sp>
        <p:nvSpPr>
          <p:cNvPr id="8" name="Content Placeholder 2"/>
          <p:cNvSpPr txBox="1">
            <a:spLocks/>
          </p:cNvSpPr>
          <p:nvPr/>
        </p:nvSpPr>
        <p:spPr>
          <a:xfrm>
            <a:off x="2106210" y="1380071"/>
            <a:ext cx="5064960" cy="264161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Eat eggs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Avoid filtered</a:t>
            </a:r>
            <a:r>
              <a:rPr kumimoji="0" lang="en-US" sz="3200" b="0" i="0" u="none" strike="noStrike" kern="1200" cap="none" spc="0" normalizeH="0" noProof="0" dirty="0" smtClean="0">
                <a:ln>
                  <a:noFill/>
                </a:ln>
                <a:solidFill>
                  <a:schemeClr val="tx1"/>
                </a:solidFill>
                <a:effectLst/>
                <a:uLnTx/>
                <a:uFillTx/>
                <a:latin typeface="+mn-lt"/>
                <a:ea typeface="+mn-ea"/>
                <a:cs typeface="+mn-cs"/>
              </a:rPr>
              <a:t> water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Soak in </a:t>
            </a:r>
            <a:r>
              <a:rPr lang="en-US" sz="3200" dirty="0" err="1" smtClean="0"/>
              <a:t>epsom</a:t>
            </a:r>
            <a:r>
              <a:rPr lang="en-US" sz="3200" dirty="0" smtClean="0"/>
              <a:t> salts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Bask in the sun</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8" descr="sunbathing3.jpg"/>
          <p:cNvPicPr>
            <a:picLocks noChangeAspect="1"/>
          </p:cNvPicPr>
          <p:nvPr/>
        </p:nvPicPr>
        <p:blipFill>
          <a:blip r:embed="rId6"/>
          <a:stretch>
            <a:fillRect/>
          </a:stretch>
        </p:blipFill>
        <p:spPr>
          <a:xfrm>
            <a:off x="694267" y="4115966"/>
            <a:ext cx="3944423" cy="2742034"/>
          </a:xfrm>
          <a:prstGeom prst="rect">
            <a:avLst/>
          </a:prstGeom>
        </p:spPr>
      </p:pic>
      <p:grpSp>
        <p:nvGrpSpPr>
          <p:cNvPr id="3" name="Group 12"/>
          <p:cNvGrpSpPr/>
          <p:nvPr/>
        </p:nvGrpSpPr>
        <p:grpSpPr>
          <a:xfrm>
            <a:off x="888999" y="611195"/>
            <a:ext cx="1134536" cy="1612885"/>
            <a:chOff x="1456267" y="114314"/>
            <a:chExt cx="1134536" cy="1612885"/>
          </a:xfrm>
        </p:grpSpPr>
        <p:cxnSp>
          <p:nvCxnSpPr>
            <p:cNvPr id="11" name="Straight Connector 10"/>
            <p:cNvCxnSpPr/>
            <p:nvPr/>
          </p:nvCxnSpPr>
          <p:spPr>
            <a:xfrm rot="16200000" flipH="1">
              <a:off x="1225556" y="361955"/>
              <a:ext cx="1595955" cy="11345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1225559" y="345025"/>
              <a:ext cx="1595955" cy="11345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accel="50000" decel="5000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accel="50000" decel="5000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1" presetClass="entr" presetSubtype="0" fill="hold" nodeType="afterEffect">
                                  <p:stCondLst>
                                    <p:cond delay="10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accel="50000" decel="5000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accel="50000" decel="5000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948747"/>
            <a:ext cx="8229600" cy="1418717"/>
          </a:xfrm>
        </p:spPr>
        <p:txBody>
          <a:bodyPr>
            <a:noAutofit/>
          </a:bodyPr>
          <a:lstStyle/>
          <a:p>
            <a:pPr algn="ctr">
              <a:buNone/>
            </a:pPr>
            <a:r>
              <a:rPr lang="en-US" sz="3600" dirty="0" smtClean="0">
                <a:ln>
                  <a:solidFill>
                    <a:srgbClr val="FF0000"/>
                  </a:solidFill>
                </a:ln>
              </a:rPr>
              <a:t>Cholesterol Sulfate and </a:t>
            </a:r>
          </a:p>
          <a:p>
            <a:pPr algn="ctr">
              <a:buNone/>
            </a:pPr>
            <a:r>
              <a:rPr lang="en-US" sz="3600" dirty="0" smtClean="0">
                <a:ln>
                  <a:solidFill>
                    <a:srgbClr val="FF0000"/>
                  </a:solidFill>
                </a:ln>
              </a:rPr>
              <a:t>Endothelial Nitric Oxide </a:t>
            </a:r>
            <a:r>
              <a:rPr lang="en-US" sz="3600" dirty="0" err="1" smtClean="0">
                <a:ln>
                  <a:solidFill>
                    <a:srgbClr val="FF0000"/>
                  </a:solidFill>
                </a:ln>
              </a:rPr>
              <a:t>Synthase</a:t>
            </a:r>
            <a:endParaRPr lang="en-US" sz="3600" dirty="0">
              <a:ln>
                <a:solidFill>
                  <a:srgbClr val="FF0000"/>
                </a:solidFill>
              </a:ln>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cholesterol_sulfate.jpg"/>
          <p:cNvPicPr>
            <a:picLocks noChangeAspect="1"/>
          </p:cNvPicPr>
          <p:nvPr/>
        </p:nvPicPr>
        <p:blipFill>
          <a:blip r:embed="rId2"/>
          <a:stretch>
            <a:fillRect/>
          </a:stretch>
        </p:blipFill>
        <p:spPr>
          <a:xfrm>
            <a:off x="4296150" y="3373710"/>
            <a:ext cx="5039625" cy="3299323"/>
          </a:xfrm>
          <a:prstGeom prst="rect">
            <a:avLst/>
          </a:prstGeom>
        </p:spPr>
      </p:pic>
      <p:sp>
        <p:nvSpPr>
          <p:cNvPr id="2" name="Title 1"/>
          <p:cNvSpPr>
            <a:spLocks noGrp="1"/>
          </p:cNvSpPr>
          <p:nvPr>
            <p:ph type="title"/>
          </p:nvPr>
        </p:nvSpPr>
        <p:spPr>
          <a:xfrm>
            <a:off x="203200" y="173038"/>
            <a:ext cx="8940800" cy="1143000"/>
          </a:xfrm>
        </p:spPr>
        <p:txBody>
          <a:bodyPr>
            <a:normAutofit fontScale="90000"/>
          </a:bodyPr>
          <a:lstStyle/>
          <a:p>
            <a:r>
              <a:rPr lang="en-US" dirty="0" smtClean="0"/>
              <a:t>Cholesterol Sulfate: What’s It All About?</a:t>
            </a:r>
            <a:r>
              <a:rPr lang="en-US" dirty="0" smtClean="0">
                <a:ln>
                  <a:solidFill>
                    <a:srgbClr val="FF0000"/>
                  </a:solidFill>
                </a:ln>
              </a:rPr>
              <a:t>*</a:t>
            </a:r>
            <a:endParaRPr lang="en-US" dirty="0">
              <a:ln>
                <a:solidFill>
                  <a:srgbClr val="FF0000"/>
                </a:solidFill>
              </a:ln>
            </a:endParaRPr>
          </a:p>
        </p:txBody>
      </p:sp>
      <p:sp>
        <p:nvSpPr>
          <p:cNvPr id="3" name="Content Placeholder 2"/>
          <p:cNvSpPr>
            <a:spLocks noGrp="1"/>
          </p:cNvSpPr>
          <p:nvPr>
            <p:ph idx="1"/>
          </p:nvPr>
        </p:nvSpPr>
        <p:spPr>
          <a:xfrm>
            <a:off x="457200" y="1335585"/>
            <a:ext cx="8229600" cy="4525963"/>
          </a:xfrm>
        </p:spPr>
        <p:txBody>
          <a:bodyPr>
            <a:normAutofit lnSpcReduction="10000"/>
          </a:bodyPr>
          <a:lstStyle/>
          <a:p>
            <a:r>
              <a:rPr lang="en-US" dirty="0" smtClean="0"/>
              <a:t>Synthesized in the skin and by red blood cells and platelets</a:t>
            </a:r>
          </a:p>
          <a:p>
            <a:r>
              <a:rPr lang="en-US" dirty="0" smtClean="0"/>
              <a:t>Omnipresent in blood serum in small amounts</a:t>
            </a:r>
          </a:p>
          <a:p>
            <a:r>
              <a:rPr lang="en-US" dirty="0" smtClean="0"/>
              <a:t>Collects around exterior of red blood cells and gives them a negative charge field</a:t>
            </a:r>
          </a:p>
          <a:p>
            <a:pPr lvl="1"/>
            <a:r>
              <a:rPr lang="en-US" dirty="0" smtClean="0"/>
              <a:t>Keeps cells from sticking together                                    or sticking to capillary walls</a:t>
            </a:r>
          </a:p>
          <a:p>
            <a:r>
              <a:rPr lang="en-US" dirty="0" smtClean="0"/>
              <a:t>Can travel freely in blood and                                readily enters cell walls</a:t>
            </a:r>
            <a:endParaRPr lang="en-US" dirty="0"/>
          </a:p>
        </p:txBody>
      </p:sp>
      <p:sp>
        <p:nvSpPr>
          <p:cNvPr id="4" name="TextBox 3"/>
          <p:cNvSpPr txBox="1"/>
          <p:nvPr/>
        </p:nvSpPr>
        <p:spPr>
          <a:xfrm>
            <a:off x="275463" y="6232008"/>
            <a:ext cx="3773727" cy="461665"/>
          </a:xfrm>
          <a:prstGeom prst="rect">
            <a:avLst/>
          </a:prstGeom>
          <a:noFill/>
        </p:spPr>
        <p:txBody>
          <a:bodyPr wrap="none" rtlCol="0">
            <a:spAutoFit/>
          </a:bodyPr>
          <a:lstStyle/>
          <a:p>
            <a:r>
              <a:rPr lang="en-US" dirty="0" smtClean="0">
                <a:ln>
                  <a:solidFill>
                    <a:srgbClr val="FF0000"/>
                  </a:solidFill>
                </a:ln>
              </a:rPr>
              <a:t>*</a:t>
            </a:r>
            <a:r>
              <a:rPr lang="en-US" dirty="0" smtClean="0"/>
              <a:t> </a:t>
            </a:r>
            <a:r>
              <a:rPr lang="en-US" sz="2400" dirty="0" err="1" smtClean="0"/>
              <a:t>Strott</a:t>
            </a:r>
            <a:r>
              <a:rPr lang="en-US" sz="2400" dirty="0" smtClean="0"/>
              <a:t>, J. Lipid Res. 44, 2003 </a:t>
            </a:r>
            <a:endParaRPr lang="en-US" sz="24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Blood Cell Membrane</a:t>
            </a:r>
            <a:endParaRPr lang="en-US" dirty="0"/>
          </a:p>
        </p:txBody>
      </p:sp>
      <p:pic>
        <p:nvPicPr>
          <p:cNvPr id="6" name="Content Placeholder 5" descr="cholesterol_sulfate_in_membrane.jpg"/>
          <p:cNvPicPr>
            <a:picLocks noGrp="1" noChangeAspect="1"/>
          </p:cNvPicPr>
          <p:nvPr>
            <p:ph idx="1"/>
          </p:nvPr>
        </p:nvPicPr>
        <p:blipFill>
          <a:blip r:embed="rId2"/>
          <a:srcRect l="-3363" r="-3363"/>
          <a:stretch>
            <a:fillRect/>
          </a:stretch>
        </p:blipFill>
        <p:spPr/>
      </p:pic>
      <p:sp>
        <p:nvSpPr>
          <p:cNvPr id="7" name="Freeform 6"/>
          <p:cNvSpPr/>
          <p:nvPr/>
        </p:nvSpPr>
        <p:spPr>
          <a:xfrm>
            <a:off x="3027783" y="1258043"/>
            <a:ext cx="2975457" cy="2746767"/>
          </a:xfrm>
          <a:custGeom>
            <a:avLst/>
            <a:gdLst>
              <a:gd name="connsiteX0" fmla="*/ 1053659 w 2975457"/>
              <a:gd name="connsiteY0" fmla="*/ 2123691 h 2746767"/>
              <a:gd name="connsiteX1" fmla="*/ 2181050 w 2975457"/>
              <a:gd name="connsiteY1" fmla="*/ 2480414 h 2746767"/>
              <a:gd name="connsiteX2" fmla="*/ 2780423 w 2975457"/>
              <a:gd name="connsiteY2" fmla="*/ 525572 h 2746767"/>
              <a:gd name="connsiteX3" fmla="*/ 1010847 w 2975457"/>
              <a:gd name="connsiteY3" fmla="*/ 26160 h 2746767"/>
              <a:gd name="connsiteX4" fmla="*/ 26163 w 2975457"/>
              <a:gd name="connsiteY4" fmla="*/ 682530 h 2746767"/>
              <a:gd name="connsiteX5" fmla="*/ 1167825 w 2975457"/>
              <a:gd name="connsiteY5" fmla="*/ 2223574 h 2746767"/>
              <a:gd name="connsiteX6" fmla="*/ 1167825 w 2975457"/>
              <a:gd name="connsiteY6" fmla="*/ 2252111 h 274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5457" h="2746767">
                <a:moveTo>
                  <a:pt x="1053659" y="2123691"/>
                </a:moveTo>
                <a:cubicBezTo>
                  <a:pt x="1473457" y="2435229"/>
                  <a:pt x="1893256" y="2746767"/>
                  <a:pt x="2181050" y="2480414"/>
                </a:cubicBezTo>
                <a:cubicBezTo>
                  <a:pt x="2468844" y="2214061"/>
                  <a:pt x="2975457" y="934614"/>
                  <a:pt x="2780423" y="525572"/>
                </a:cubicBezTo>
                <a:cubicBezTo>
                  <a:pt x="2585389" y="116530"/>
                  <a:pt x="1469890" y="0"/>
                  <a:pt x="1010847" y="26160"/>
                </a:cubicBezTo>
                <a:cubicBezTo>
                  <a:pt x="551804" y="52320"/>
                  <a:pt x="0" y="316294"/>
                  <a:pt x="26163" y="682530"/>
                </a:cubicBezTo>
                <a:cubicBezTo>
                  <a:pt x="52326" y="1048766"/>
                  <a:pt x="977548" y="1961977"/>
                  <a:pt x="1167825" y="2223574"/>
                </a:cubicBezTo>
                <a:cubicBezTo>
                  <a:pt x="1358102" y="2485171"/>
                  <a:pt x="1167825" y="2252111"/>
                  <a:pt x="1167825" y="2252111"/>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1655410" y="4080042"/>
            <a:ext cx="6692994" cy="1200328"/>
          </a:xfrm>
          <a:prstGeom prst="rect">
            <a:avLst/>
          </a:prstGeom>
          <a:solidFill>
            <a:srgbClr val="FFF9CC"/>
          </a:solidFill>
          <a:effectLst>
            <a:outerShdw blurRad="50800" dist="38100" dir="2700000">
              <a:srgbClr val="000000">
                <a:alpha val="43000"/>
              </a:srgbClr>
            </a:outerShdw>
          </a:effectLst>
        </p:spPr>
        <p:txBody>
          <a:bodyPr wrap="square" rtlCol="0">
            <a:spAutoFit/>
          </a:bodyPr>
          <a:lstStyle/>
          <a:p>
            <a:pPr algn="ctr"/>
            <a:endParaRPr lang="en-US" sz="2400" dirty="0" smtClean="0"/>
          </a:p>
          <a:p>
            <a:pPr algn="ctr"/>
            <a:r>
              <a:rPr lang="en-US" sz="2400" dirty="0" smtClean="0"/>
              <a:t>Cholesterol Sulfate easily pops out of membrane</a:t>
            </a:r>
          </a:p>
          <a:p>
            <a:pPr algn="ctr"/>
            <a:endParaRPr lang="en-US" sz="2400" dirty="0"/>
          </a:p>
        </p:txBody>
      </p:sp>
      <p:sp>
        <p:nvSpPr>
          <p:cNvPr id="9" name="TextBox 8"/>
          <p:cNvSpPr txBox="1"/>
          <p:nvPr/>
        </p:nvSpPr>
        <p:spPr>
          <a:xfrm>
            <a:off x="5142240" y="6306863"/>
            <a:ext cx="3914152" cy="400110"/>
          </a:xfrm>
          <a:prstGeom prst="rect">
            <a:avLst/>
          </a:prstGeom>
          <a:noFill/>
        </p:spPr>
        <p:txBody>
          <a:bodyPr wrap="none" rtlCol="0">
            <a:spAutoFit/>
          </a:bodyPr>
          <a:lstStyle/>
          <a:p>
            <a:r>
              <a:rPr lang="en-US" sz="2000" dirty="0" smtClean="0"/>
              <a:t>Figure provided by Glyn Wainwright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1143000"/>
          </a:xfrm>
        </p:spPr>
        <p:txBody>
          <a:bodyPr>
            <a:normAutofit fontScale="90000"/>
          </a:bodyPr>
          <a:lstStyle/>
          <a:p>
            <a:r>
              <a:rPr lang="en-US" dirty="0" smtClean="0"/>
              <a:t>Sulfated </a:t>
            </a:r>
            <a:r>
              <a:rPr lang="en-US" dirty="0" err="1" smtClean="0"/>
              <a:t>Glycosaminoglycans</a:t>
            </a:r>
            <a:r>
              <a:rPr lang="en-US" dirty="0" smtClean="0"/>
              <a:t> (</a:t>
            </a:r>
            <a:r>
              <a:rPr lang="en-US" dirty="0" err="1" smtClean="0"/>
              <a:t>GAGs</a:t>
            </a:r>
            <a:r>
              <a:rPr lang="en-US" dirty="0" smtClean="0"/>
              <a:t>)</a:t>
            </a:r>
            <a:endParaRPr lang="en-US" dirty="0"/>
          </a:p>
        </p:txBody>
      </p:sp>
      <p:pic>
        <p:nvPicPr>
          <p:cNvPr id="4" name="Content Placeholder 3" descr="sulfated_proteoglycans.gif"/>
          <p:cNvPicPr>
            <a:picLocks noGrp="1" noChangeAspect="1"/>
          </p:cNvPicPr>
          <p:nvPr>
            <p:ph idx="1"/>
          </p:nvPr>
        </p:nvPicPr>
        <p:blipFill>
          <a:blip r:embed="rId2"/>
          <a:srcRect l="-48228" r="-48228"/>
          <a:stretch>
            <a:fillRect/>
          </a:stretch>
        </p:blipFill>
        <p:spPr>
          <a:xfrm>
            <a:off x="1337421" y="1155700"/>
            <a:ext cx="9952879" cy="5473700"/>
          </a:xfrm>
        </p:spPr>
      </p:pic>
      <p:sp>
        <p:nvSpPr>
          <p:cNvPr id="5" name="Content Placeholder 2"/>
          <p:cNvSpPr txBox="1">
            <a:spLocks/>
          </p:cNvSpPr>
          <p:nvPr/>
        </p:nvSpPr>
        <p:spPr>
          <a:xfrm>
            <a:off x="457200" y="1155700"/>
            <a:ext cx="3302000" cy="5029200"/>
          </a:xfrm>
          <a:prstGeom prst="rect">
            <a:avLst/>
          </a:prstGeom>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Prominent in extracellular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matrix of all cells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Amount of sulfate depends on availability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Crucial for maintaining negative </a:t>
            </a:r>
            <a:r>
              <a:rPr lang="en-US" sz="3200" dirty="0" smtClean="0"/>
              <a:t>charge and protecting from infection</a:t>
            </a:r>
          </a:p>
          <a:p>
            <a:pPr marL="342900" lvl="0" indent="-342900">
              <a:spcBef>
                <a:spcPct val="20000"/>
              </a:spcBef>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5829300" y="2616200"/>
            <a:ext cx="482600" cy="279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70600" y="4876800"/>
            <a:ext cx="469900" cy="3048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29300" y="3975100"/>
            <a:ext cx="482600" cy="2540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16600" y="5359400"/>
            <a:ext cx="482600" cy="3429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96000" y="6223000"/>
            <a:ext cx="469900" cy="406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711700" y="6210300"/>
            <a:ext cx="469900" cy="406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829300" y="1244600"/>
            <a:ext cx="482600" cy="279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77800" y="6337300"/>
            <a:ext cx="4470400" cy="369332"/>
          </a:xfrm>
          <a:prstGeom prst="rect">
            <a:avLst/>
          </a:prstGeom>
          <a:noFill/>
        </p:spPr>
        <p:txBody>
          <a:bodyPr wrap="square" rtlCol="0">
            <a:spAutoFit/>
          </a:bodyPr>
          <a:lstStyle/>
          <a:p>
            <a:r>
              <a:rPr lang="en-US" dirty="0" err="1" smtClean="0"/>
              <a:t>http://www.science-autism.org/sulphate.htm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163"/>
            <a:ext cx="8229600" cy="1143000"/>
          </a:xfrm>
        </p:spPr>
        <p:txBody>
          <a:bodyPr/>
          <a:lstStyle/>
          <a:p>
            <a:r>
              <a:rPr lang="en-US" dirty="0" smtClean="0"/>
              <a:t>How It’s Supposed to Work</a:t>
            </a:r>
            <a:endParaRPr lang="en-US" dirty="0"/>
          </a:p>
        </p:txBody>
      </p:sp>
      <p:pic>
        <p:nvPicPr>
          <p:cNvPr id="4" name="Content Placeholder 3" descr="sunbathing.jpg"/>
          <p:cNvPicPr>
            <a:picLocks noGrp="1" noChangeAspect="1"/>
          </p:cNvPicPr>
          <p:nvPr>
            <p:ph idx="1"/>
          </p:nvPr>
        </p:nvPicPr>
        <p:blipFill>
          <a:blip r:embed="rId2"/>
          <a:srcRect l="-18099" r="-18099"/>
          <a:stretch>
            <a:fillRect/>
          </a:stretch>
        </p:blipFill>
        <p:spPr>
          <a:xfrm>
            <a:off x="3246682" y="1388556"/>
            <a:ext cx="6489964" cy="3569230"/>
          </a:xfrm>
        </p:spPr>
      </p:pic>
      <p:sp>
        <p:nvSpPr>
          <p:cNvPr id="5" name="Content Placeholder 2"/>
          <p:cNvSpPr txBox="1">
            <a:spLocks/>
          </p:cNvSpPr>
          <p:nvPr/>
        </p:nvSpPr>
        <p:spPr>
          <a:xfrm>
            <a:off x="457200" y="978824"/>
            <a:ext cx="3234267" cy="385233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Plenty of dietary sulfur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Plenty</a:t>
            </a:r>
            <a:r>
              <a:rPr kumimoji="0" lang="en-US" sz="3200" b="0" i="0" u="none" strike="noStrike" kern="1200" cap="none" spc="0" normalizeH="0" noProof="0" dirty="0" smtClean="0">
                <a:ln>
                  <a:noFill/>
                </a:ln>
                <a:solidFill>
                  <a:schemeClr val="tx1"/>
                </a:solidFill>
                <a:effectLst/>
                <a:uLnTx/>
                <a:uFillTx/>
                <a:latin typeface="+mn-lt"/>
                <a:ea typeface="+mn-ea"/>
                <a:cs typeface="+mn-cs"/>
              </a:rPr>
              <a:t> of dietary cholesterol</a:t>
            </a:r>
          </a:p>
          <a:p>
            <a:pPr marL="342900" indent="-342900">
              <a:spcBef>
                <a:spcPct val="20000"/>
              </a:spcBef>
              <a:buFont typeface="Arial"/>
              <a:buChar char="•"/>
            </a:pPr>
            <a:r>
              <a:rPr lang="en-US" sz="3200" dirty="0" smtClean="0"/>
              <a:t>Plenty of sun exposure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0303"/>
            <a:ext cx="8229600" cy="4525963"/>
          </a:xfrm>
        </p:spPr>
        <p:txBody>
          <a:bodyPr>
            <a:normAutofit lnSpcReduction="10000"/>
          </a:bodyPr>
          <a:lstStyle/>
          <a:p>
            <a:r>
              <a:rPr lang="en-US" dirty="0" smtClean="0"/>
              <a:t>Cholesterol sulfate supplies                        oxygen, sulfur, cholesterol,                   energy energy and negative charge to                                   the tissues</a:t>
            </a:r>
          </a:p>
          <a:p>
            <a:r>
              <a:rPr lang="en-US" dirty="0" smtClean="0"/>
              <a:t>Sulfate synthesized from sulfide in skin and blood stream utilizing energy in sunlight</a:t>
            </a:r>
          </a:p>
          <a:p>
            <a:pPr lvl="1"/>
            <a:r>
              <a:rPr lang="en-US" dirty="0" smtClean="0"/>
              <a:t>Protects from UV damage and keeps microbes out</a:t>
            </a:r>
          </a:p>
          <a:p>
            <a:r>
              <a:rPr lang="en-US" dirty="0" smtClean="0"/>
              <a:t>Endothelial Nitric Oxide </a:t>
            </a:r>
            <a:r>
              <a:rPr lang="en-US" dirty="0" err="1" smtClean="0"/>
              <a:t>Synthase</a:t>
            </a:r>
            <a:r>
              <a:rPr lang="en-US" dirty="0" smtClean="0"/>
              <a:t>               (</a:t>
            </a:r>
            <a:r>
              <a:rPr lang="en-US" dirty="0" err="1" smtClean="0"/>
              <a:t>eNOS</a:t>
            </a:r>
            <a:r>
              <a:rPr lang="en-US" dirty="0" smtClean="0"/>
              <a:t>) performs the magic</a:t>
            </a:r>
            <a:endParaRPr lang="en-US" dirty="0"/>
          </a:p>
        </p:txBody>
      </p:sp>
      <p:pic>
        <p:nvPicPr>
          <p:cNvPr id="4" name="Picture 3" descr="sun.gif"/>
          <p:cNvPicPr>
            <a:picLocks noChangeAspect="1"/>
          </p:cNvPicPr>
          <p:nvPr/>
        </p:nvPicPr>
        <p:blipFill>
          <a:blip r:embed="rId2"/>
          <a:stretch>
            <a:fillRect/>
          </a:stretch>
        </p:blipFill>
        <p:spPr>
          <a:xfrm>
            <a:off x="6031379" y="470000"/>
            <a:ext cx="2655421" cy="2562692"/>
          </a:xfrm>
          <a:prstGeom prst="rect">
            <a:avLst/>
          </a:prstGeom>
        </p:spPr>
      </p:pic>
      <p:pic>
        <p:nvPicPr>
          <p:cNvPr id="5" name="Picture 4" descr="Recombinant_Human_Nitric_Oxide_Synthase_3_Endothelial.jpg"/>
          <p:cNvPicPr>
            <a:picLocks noChangeAspect="1"/>
          </p:cNvPicPr>
          <p:nvPr/>
        </p:nvPicPr>
        <p:blipFill>
          <a:blip r:embed="rId3"/>
          <a:stretch>
            <a:fillRect/>
          </a:stretch>
        </p:blipFill>
        <p:spPr>
          <a:xfrm>
            <a:off x="6666360" y="4587446"/>
            <a:ext cx="2477640" cy="2477640"/>
          </a:xfrm>
          <a:prstGeom prst="rect">
            <a:avLst/>
          </a:prstGeom>
        </p:spPr>
      </p:pic>
      <p:sp>
        <p:nvSpPr>
          <p:cNvPr id="6" name="TextBox 5"/>
          <p:cNvSpPr txBox="1"/>
          <p:nvPr/>
        </p:nvSpPr>
        <p:spPr>
          <a:xfrm>
            <a:off x="1125261" y="1691336"/>
            <a:ext cx="6666360" cy="1569660"/>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endParaRPr lang="en-US" sz="3200" dirty="0" smtClean="0"/>
          </a:p>
          <a:p>
            <a:pPr algn="ctr"/>
            <a:r>
              <a:rPr lang="en-US" sz="3200" dirty="0" smtClean="0"/>
              <a:t>The skin is a solar powered battery!</a:t>
            </a:r>
          </a:p>
          <a:p>
            <a:pPr algn="ctr"/>
            <a:endParaRPr lang="en-US" sz="3200" dirty="0"/>
          </a:p>
        </p:txBody>
      </p:sp>
      <p:sp>
        <p:nvSpPr>
          <p:cNvPr id="2" name="Title 1"/>
          <p:cNvSpPr>
            <a:spLocks noGrp="1"/>
          </p:cNvSpPr>
          <p:nvPr>
            <p:ph type="title"/>
          </p:nvPr>
        </p:nvSpPr>
        <p:spPr>
          <a:xfrm>
            <a:off x="457200" y="27664"/>
            <a:ext cx="8229600" cy="1143000"/>
          </a:xfrm>
        </p:spPr>
        <p:txBody>
          <a:bodyPr/>
          <a:lstStyle/>
          <a:p>
            <a:r>
              <a:rPr lang="en-US" dirty="0" smtClean="0"/>
              <a:t>A</a:t>
            </a:r>
            <a:r>
              <a:rPr lang="en-US" dirty="0" smtClean="0"/>
              <a:t> Radical Proposal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Truisms?</a:t>
            </a:r>
            <a:endParaRPr lang="en-US" dirty="0"/>
          </a:p>
        </p:txBody>
      </p:sp>
      <p:sp>
        <p:nvSpPr>
          <p:cNvPr id="4" name="TextBox 3"/>
          <p:cNvSpPr txBox="1"/>
          <p:nvPr/>
        </p:nvSpPr>
        <p:spPr>
          <a:xfrm>
            <a:off x="2053769" y="1918416"/>
            <a:ext cx="4958770" cy="1384995"/>
          </a:xfrm>
          <a:prstGeom prst="rect">
            <a:avLst/>
          </a:prstGeom>
          <a:solidFill>
            <a:srgbClr val="FFF9CC"/>
          </a:solidFill>
          <a:effectLst>
            <a:outerShdw blurRad="50800" dist="38100" dir="2700000">
              <a:srgbClr val="000000">
                <a:alpha val="43000"/>
              </a:srgbClr>
            </a:outerShdw>
          </a:effectLst>
        </p:spPr>
        <p:txBody>
          <a:bodyPr wrap="square" rtlCol="0">
            <a:spAutoFit/>
          </a:bodyPr>
          <a:lstStyle/>
          <a:p>
            <a:pPr algn="ctr"/>
            <a:r>
              <a:rPr lang="en-US" sz="2800" dirty="0" smtClean="0"/>
              <a:t>You should be sure to eat plenty of </a:t>
            </a:r>
            <a:r>
              <a:rPr lang="en-US" sz="2800" b="1" dirty="0" smtClean="0"/>
              <a:t>carbohydrates </a:t>
            </a:r>
            <a:r>
              <a:rPr lang="en-US" sz="2800" dirty="0" smtClean="0"/>
              <a:t>because the brain can not utilize fats as fuel</a:t>
            </a:r>
            <a:endParaRPr lang="en-US" sz="2800" dirty="0"/>
          </a:p>
        </p:txBody>
      </p:sp>
      <p:sp>
        <p:nvSpPr>
          <p:cNvPr id="5" name="TextBox 4"/>
          <p:cNvSpPr txBox="1"/>
          <p:nvPr/>
        </p:nvSpPr>
        <p:spPr>
          <a:xfrm>
            <a:off x="1837586" y="3985442"/>
            <a:ext cx="5472213" cy="1384995"/>
          </a:xfrm>
          <a:prstGeom prst="rect">
            <a:avLst/>
          </a:prstGeom>
          <a:solidFill>
            <a:srgbClr val="FFF9CC"/>
          </a:solidFill>
          <a:effectLst>
            <a:outerShdw blurRad="50800" dist="38100" dir="2700000">
              <a:srgbClr val="000000">
                <a:alpha val="43000"/>
              </a:srgbClr>
            </a:outerShdw>
          </a:effectLst>
        </p:spPr>
        <p:txBody>
          <a:bodyPr wrap="square" rtlCol="0">
            <a:spAutoFit/>
          </a:bodyPr>
          <a:lstStyle/>
          <a:p>
            <a:pPr algn="ctr"/>
            <a:r>
              <a:rPr lang="en-US" sz="2800" dirty="0" smtClean="0"/>
              <a:t>You should avoid dietary </a:t>
            </a:r>
            <a:r>
              <a:rPr lang="en-US" sz="2800" b="1" dirty="0" smtClean="0"/>
              <a:t>cholesterol </a:t>
            </a:r>
            <a:r>
              <a:rPr lang="en-US" sz="2800" dirty="0" smtClean="0"/>
              <a:t>because the body can synthesize all the cholesterol it needs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eNOS</a:t>
            </a:r>
            <a:r>
              <a:rPr lang="en-US" dirty="0" smtClean="0"/>
              <a:t>!!</a:t>
            </a:r>
            <a:endParaRPr lang="en-US" dirty="0"/>
          </a:p>
        </p:txBody>
      </p:sp>
      <p:sp>
        <p:nvSpPr>
          <p:cNvPr id="3" name="Content Placeholder 2"/>
          <p:cNvSpPr>
            <a:spLocks noGrp="1"/>
          </p:cNvSpPr>
          <p:nvPr>
            <p:ph idx="1"/>
          </p:nvPr>
        </p:nvSpPr>
        <p:spPr>
          <a:xfrm>
            <a:off x="457200" y="1295400"/>
            <a:ext cx="8229600" cy="4525963"/>
          </a:xfrm>
        </p:spPr>
        <p:txBody>
          <a:bodyPr/>
          <a:lstStyle/>
          <a:p>
            <a:r>
              <a:rPr lang="en-US" dirty="0" smtClean="0"/>
              <a:t>Endothelial nitric oxide </a:t>
            </a:r>
            <a:r>
              <a:rPr lang="en-US" dirty="0" err="1" smtClean="0"/>
              <a:t>synthase</a:t>
            </a:r>
            <a:r>
              <a:rPr lang="en-US" dirty="0" smtClean="0"/>
              <a:t> (</a:t>
            </a:r>
            <a:r>
              <a:rPr lang="en-US" dirty="0" err="1" smtClean="0"/>
              <a:t>eNOS</a:t>
            </a:r>
            <a:r>
              <a:rPr lang="en-US" dirty="0" smtClean="0"/>
              <a:t>) is a very interesting molecule</a:t>
            </a:r>
          </a:p>
          <a:p>
            <a:r>
              <a:rPr lang="en-US" dirty="0" smtClean="0"/>
              <a:t>It’s known for its role in synthesizing nitric oxide (NO) from L-</a:t>
            </a:r>
            <a:r>
              <a:rPr lang="en-US" dirty="0" err="1" smtClean="0"/>
              <a:t>arginine</a:t>
            </a:r>
            <a:endParaRPr lang="en-US" dirty="0" smtClean="0"/>
          </a:p>
          <a:p>
            <a:r>
              <a:rPr lang="en-US" dirty="0" smtClean="0"/>
              <a:t>But I think it has a much more important role as well, which is its primary role:</a:t>
            </a:r>
          </a:p>
          <a:p>
            <a:pPr lvl="1"/>
            <a:r>
              <a:rPr lang="en-US" dirty="0" smtClean="0"/>
              <a:t>To synthesize sulfate from sulfur in the presence of sunlight</a:t>
            </a:r>
            <a:endParaRPr lang="en-US" dirty="0"/>
          </a:p>
        </p:txBody>
      </p:sp>
      <p:sp>
        <p:nvSpPr>
          <p:cNvPr id="4" name="TextBox 3"/>
          <p:cNvSpPr txBox="1"/>
          <p:nvPr/>
        </p:nvSpPr>
        <p:spPr>
          <a:xfrm>
            <a:off x="3479800" y="5344309"/>
            <a:ext cx="3024285" cy="954107"/>
          </a:xfrm>
          <a:prstGeom prst="rect">
            <a:avLst/>
          </a:prstGeom>
          <a:noFill/>
        </p:spPr>
        <p:txBody>
          <a:bodyPr wrap="none" rtlCol="0">
            <a:spAutoFit/>
          </a:bodyPr>
          <a:lstStyle/>
          <a:p>
            <a:r>
              <a:rPr lang="en-US" sz="2800" dirty="0" smtClean="0"/>
              <a:t>N  </a:t>
            </a:r>
            <a:r>
              <a:rPr lang="en-US" sz="2800" dirty="0" err="1" smtClean="0">
                <a:sym typeface="Wingdings"/>
              </a:rPr>
              <a:t></a:t>
            </a:r>
            <a:r>
              <a:rPr lang="en-US" sz="2800" dirty="0" smtClean="0">
                <a:sym typeface="Wingdings"/>
              </a:rPr>
              <a:t>  NO  </a:t>
            </a:r>
            <a:r>
              <a:rPr lang="en-US" sz="2800" dirty="0" err="1" smtClean="0">
                <a:sym typeface="Wingdings"/>
              </a:rPr>
              <a:t></a:t>
            </a:r>
            <a:r>
              <a:rPr lang="en-US" sz="2800" dirty="0" smtClean="0">
                <a:sym typeface="Wingdings"/>
              </a:rPr>
              <a:t>  NO</a:t>
            </a:r>
            <a:r>
              <a:rPr lang="en-US" sz="2800" baseline="-25000" dirty="0" smtClean="0">
                <a:sym typeface="Wingdings"/>
              </a:rPr>
              <a:t>3</a:t>
            </a:r>
            <a:r>
              <a:rPr lang="en-US" sz="2800" baseline="30000" dirty="0" smtClean="0">
                <a:sym typeface="Wingdings"/>
              </a:rPr>
              <a:t>-2</a:t>
            </a:r>
          </a:p>
          <a:p>
            <a:r>
              <a:rPr lang="en-US" sz="2800" dirty="0" smtClean="0">
                <a:sym typeface="Wingdings"/>
              </a:rPr>
              <a:t>S   </a:t>
            </a:r>
            <a:r>
              <a:rPr lang="en-US" sz="2800" dirty="0" err="1" smtClean="0">
                <a:sym typeface="Wingdings"/>
              </a:rPr>
              <a:t></a:t>
            </a:r>
            <a:r>
              <a:rPr lang="en-US" sz="2800" dirty="0" smtClean="0">
                <a:sym typeface="Wingdings"/>
              </a:rPr>
              <a:t>  SO</a:t>
            </a:r>
            <a:r>
              <a:rPr lang="en-US" sz="2800" baseline="-25000" dirty="0" smtClean="0">
                <a:sym typeface="Wingdings"/>
              </a:rPr>
              <a:t>2 </a:t>
            </a:r>
            <a:r>
              <a:rPr lang="en-US" sz="2800" dirty="0" smtClean="0">
                <a:sym typeface="Wingdings"/>
              </a:rPr>
              <a:t> </a:t>
            </a:r>
            <a:r>
              <a:rPr lang="en-US" sz="2800" dirty="0" err="1" smtClean="0">
                <a:sym typeface="Wingdings"/>
              </a:rPr>
              <a:t></a:t>
            </a:r>
            <a:r>
              <a:rPr lang="en-US" sz="2800" dirty="0" smtClean="0">
                <a:sym typeface="Wingdings"/>
              </a:rPr>
              <a:t>  SO</a:t>
            </a:r>
            <a:r>
              <a:rPr lang="en-US" sz="2800" baseline="-25000" dirty="0" smtClean="0">
                <a:sym typeface="Wingdings"/>
              </a:rPr>
              <a:t>4</a:t>
            </a:r>
            <a:r>
              <a:rPr lang="en-US" sz="2800" baseline="30000" dirty="0" smtClean="0">
                <a:sym typeface="Wingdings"/>
              </a:rPr>
              <a:t>-2</a:t>
            </a:r>
            <a:r>
              <a:rPr lang="en-US" sz="2800" dirty="0" smtClean="0">
                <a:sym typeface="Wingdings"/>
              </a:rPr>
              <a:t> </a:t>
            </a:r>
            <a:endParaRPr lang="en-US" sz="28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edbloodcell.jpg"/>
          <p:cNvPicPr>
            <a:picLocks noChangeAspect="1"/>
          </p:cNvPicPr>
          <p:nvPr/>
        </p:nvPicPr>
        <p:blipFill>
          <a:blip r:embed="rId2"/>
          <a:stretch>
            <a:fillRect/>
          </a:stretch>
        </p:blipFill>
        <p:spPr>
          <a:xfrm>
            <a:off x="6574368" y="1562082"/>
            <a:ext cx="1905000" cy="1905000"/>
          </a:xfrm>
          <a:prstGeom prst="rect">
            <a:avLst/>
          </a:prstGeom>
        </p:spPr>
      </p:pic>
      <p:sp>
        <p:nvSpPr>
          <p:cNvPr id="2" name="Title 1"/>
          <p:cNvSpPr>
            <a:spLocks noGrp="1"/>
          </p:cNvSpPr>
          <p:nvPr>
            <p:ph type="title"/>
          </p:nvPr>
        </p:nvSpPr>
        <p:spPr/>
        <p:txBody>
          <a:bodyPr>
            <a:normAutofit fontScale="90000"/>
          </a:bodyPr>
          <a:lstStyle/>
          <a:p>
            <a:r>
              <a:rPr lang="en-US" dirty="0" smtClean="0"/>
              <a:t>Where is </a:t>
            </a:r>
            <a:r>
              <a:rPr lang="en-US" dirty="0" err="1" smtClean="0"/>
              <a:t>eNOS</a:t>
            </a:r>
            <a:r>
              <a:rPr lang="en-US" dirty="0" smtClean="0"/>
              <a:t> Found?</a:t>
            </a:r>
            <a:br>
              <a:rPr lang="en-US" dirty="0" smtClean="0"/>
            </a:br>
            <a:r>
              <a:rPr lang="en-US" dirty="0" smtClean="0"/>
              <a:t>What does it do?</a:t>
            </a:r>
            <a:endParaRPr lang="en-US" dirty="0"/>
          </a:p>
        </p:txBody>
      </p:sp>
      <p:sp>
        <p:nvSpPr>
          <p:cNvPr id="3" name="Content Placeholder 2"/>
          <p:cNvSpPr>
            <a:spLocks noGrp="1"/>
          </p:cNvSpPr>
          <p:nvPr>
            <p:ph idx="1"/>
          </p:nvPr>
        </p:nvSpPr>
        <p:spPr>
          <a:xfrm>
            <a:off x="457200" y="1837262"/>
            <a:ext cx="8229600" cy="4525963"/>
          </a:xfrm>
        </p:spPr>
        <p:txBody>
          <a:bodyPr/>
          <a:lstStyle/>
          <a:p>
            <a:r>
              <a:rPr lang="en-US" dirty="0" smtClean="0"/>
              <a:t>In </a:t>
            </a:r>
            <a:r>
              <a:rPr lang="en-US" dirty="0" err="1" smtClean="0"/>
              <a:t>melanocytes</a:t>
            </a:r>
            <a:r>
              <a:rPr lang="en-US" dirty="0" smtClean="0"/>
              <a:t> in the skin                             (cells that synthesize melanin                                    for tanning)</a:t>
            </a:r>
          </a:p>
          <a:p>
            <a:r>
              <a:rPr lang="en-US" dirty="0" smtClean="0"/>
              <a:t>In the endothelial cells lining artery walls</a:t>
            </a:r>
          </a:p>
          <a:p>
            <a:r>
              <a:rPr lang="en-US" dirty="0" smtClean="0"/>
              <a:t>In</a:t>
            </a:r>
            <a:r>
              <a:rPr lang="en-US" dirty="0" smtClean="0"/>
              <a:t> several </a:t>
            </a:r>
            <a:r>
              <a:rPr lang="en-US" dirty="0" smtClean="0"/>
              <a:t>cell types in the blood:</a:t>
            </a:r>
          </a:p>
          <a:p>
            <a:pPr lvl="1"/>
            <a:r>
              <a:rPr lang="en-US" dirty="0" smtClean="0"/>
              <a:t>red </a:t>
            </a:r>
            <a:r>
              <a:rPr lang="en-US" dirty="0" smtClean="0"/>
              <a:t>blood </a:t>
            </a:r>
            <a:r>
              <a:rPr lang="en-US" dirty="0" smtClean="0"/>
              <a:t>cells, platelets, mast cells</a:t>
            </a:r>
          </a:p>
          <a:p>
            <a:r>
              <a:rPr lang="en-US" dirty="0" err="1" smtClean="0"/>
              <a:t>eNOS</a:t>
            </a:r>
            <a:r>
              <a:rPr lang="en-US" dirty="0" smtClean="0"/>
              <a:t> synthesizes nitric oxide from L-</a:t>
            </a:r>
            <a:r>
              <a:rPr lang="en-US" dirty="0" err="1" smtClean="0"/>
              <a:t>arginine</a:t>
            </a:r>
            <a:endParaRPr lang="en-US" dirty="0" smtClean="0"/>
          </a:p>
        </p:txBody>
      </p:sp>
      <p:sp>
        <p:nvSpPr>
          <p:cNvPr id="5" name="TextBox 4"/>
          <p:cNvSpPr txBox="1"/>
          <p:nvPr/>
        </p:nvSpPr>
        <p:spPr>
          <a:xfrm>
            <a:off x="795861" y="2568406"/>
            <a:ext cx="7518406" cy="2062103"/>
          </a:xfrm>
          <a:prstGeom prst="rect">
            <a:avLst/>
          </a:prstGeom>
          <a:solidFill>
            <a:srgbClr val="FCF9D6"/>
          </a:solidFill>
          <a:ln>
            <a:solidFill>
              <a:srgbClr val="000000"/>
            </a:solidFill>
          </a:ln>
        </p:spPr>
        <p:txBody>
          <a:bodyPr wrap="square" rtlCol="0">
            <a:spAutoFit/>
          </a:bodyPr>
          <a:lstStyle/>
          <a:p>
            <a:pPr algn="ctr"/>
            <a:endParaRPr lang="en-US" sz="3200" dirty="0" smtClean="0"/>
          </a:p>
          <a:p>
            <a:pPr algn="ctr"/>
            <a:r>
              <a:rPr lang="en-US" sz="3200" dirty="0" smtClean="0"/>
              <a:t>It makes no sense for a red blood cell to synthesize nitric oxide!!</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red_blood_cell.gif"/>
          <p:cNvPicPr>
            <a:picLocks noGrp="1" noChangeAspect="1"/>
          </p:cNvPicPr>
          <p:nvPr>
            <p:ph idx="1"/>
          </p:nvPr>
        </p:nvPicPr>
        <p:blipFill>
          <a:blip r:embed="rId3"/>
          <a:srcRect l="-38906" r="-38906"/>
          <a:stretch>
            <a:fillRect/>
          </a:stretch>
        </p:blipFill>
        <p:spPr>
          <a:xfrm>
            <a:off x="2017691" y="3660248"/>
            <a:ext cx="5819317" cy="3200400"/>
          </a:xfrm>
        </p:spPr>
      </p:pic>
      <p:pic>
        <p:nvPicPr>
          <p:cNvPr id="5" name="Picture 4" descr="L-arginine.gif"/>
          <p:cNvPicPr>
            <a:picLocks noChangeAspect="1"/>
          </p:cNvPicPr>
          <p:nvPr/>
        </p:nvPicPr>
        <p:blipFill>
          <a:blip r:embed="rId4"/>
          <a:stretch>
            <a:fillRect/>
          </a:stretch>
        </p:blipFill>
        <p:spPr>
          <a:xfrm>
            <a:off x="84674" y="2478693"/>
            <a:ext cx="3522133" cy="2256181"/>
          </a:xfrm>
          <a:prstGeom prst="rect">
            <a:avLst/>
          </a:prstGeom>
        </p:spPr>
      </p:pic>
      <p:sp>
        <p:nvSpPr>
          <p:cNvPr id="6" name="TextBox 5"/>
          <p:cNvSpPr txBox="1"/>
          <p:nvPr/>
        </p:nvSpPr>
        <p:spPr>
          <a:xfrm>
            <a:off x="795860" y="4734874"/>
            <a:ext cx="1647506" cy="461665"/>
          </a:xfrm>
          <a:prstGeom prst="rect">
            <a:avLst/>
          </a:prstGeom>
          <a:noFill/>
        </p:spPr>
        <p:txBody>
          <a:bodyPr wrap="none" rtlCol="0">
            <a:spAutoFit/>
          </a:bodyPr>
          <a:lstStyle/>
          <a:p>
            <a:r>
              <a:rPr lang="en-US" sz="2400" dirty="0" smtClean="0"/>
              <a:t>L-ARGININE</a:t>
            </a:r>
            <a:endParaRPr lang="en-US" sz="2400" dirty="0"/>
          </a:p>
        </p:txBody>
      </p:sp>
      <p:cxnSp>
        <p:nvCxnSpPr>
          <p:cNvPr id="8" name="Straight Arrow Connector 7"/>
          <p:cNvCxnSpPr/>
          <p:nvPr/>
        </p:nvCxnSpPr>
        <p:spPr>
          <a:xfrm>
            <a:off x="2578830" y="4182513"/>
            <a:ext cx="1163441" cy="440267"/>
          </a:xfrm>
          <a:prstGeom prst="straightConnector1">
            <a:avLst/>
          </a:prstGeom>
          <a:ln w="762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3" name="Group 11"/>
          <p:cNvGrpSpPr/>
          <p:nvPr/>
        </p:nvGrpSpPr>
        <p:grpSpPr>
          <a:xfrm>
            <a:off x="2578830" y="3877714"/>
            <a:ext cx="894335" cy="857160"/>
            <a:chOff x="7416800" y="1648976"/>
            <a:chExt cx="894335" cy="857160"/>
          </a:xfrm>
        </p:grpSpPr>
        <p:cxnSp>
          <p:nvCxnSpPr>
            <p:cNvPr id="10" name="Straight Connector 9"/>
            <p:cNvCxnSpPr/>
            <p:nvPr/>
          </p:nvCxnSpPr>
          <p:spPr>
            <a:xfrm flipV="1">
              <a:off x="7416800" y="1648976"/>
              <a:ext cx="860466" cy="840224"/>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7450669" y="1665912"/>
              <a:ext cx="860466" cy="840224"/>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12" name="Picture 11" descr="Zinc_sulfate.png"/>
          <p:cNvPicPr>
            <a:picLocks noChangeAspect="1"/>
          </p:cNvPicPr>
          <p:nvPr/>
        </p:nvPicPr>
        <p:blipFill>
          <a:blip r:embed="rId5"/>
          <a:stretch>
            <a:fillRect/>
          </a:stretch>
        </p:blipFill>
        <p:spPr>
          <a:xfrm>
            <a:off x="4050872" y="2084901"/>
            <a:ext cx="4263394" cy="2594955"/>
          </a:xfrm>
          <a:prstGeom prst="rect">
            <a:avLst/>
          </a:prstGeom>
        </p:spPr>
      </p:pic>
      <p:sp>
        <p:nvSpPr>
          <p:cNvPr id="17" name="Rectangle 16"/>
          <p:cNvSpPr/>
          <p:nvPr/>
        </p:nvSpPr>
        <p:spPr>
          <a:xfrm>
            <a:off x="5567481" y="3274984"/>
            <a:ext cx="254996" cy="7791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050872" y="2059779"/>
            <a:ext cx="1771605" cy="147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37008" y="2059779"/>
            <a:ext cx="477258" cy="24203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rot="5400000" flipH="1" flipV="1">
            <a:off x="5493029" y="3734700"/>
            <a:ext cx="1074626" cy="925722"/>
          </a:xfrm>
          <a:prstGeom prst="straightConnector1">
            <a:avLst/>
          </a:prstGeom>
          <a:ln w="762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453474" y="4904151"/>
            <a:ext cx="1114007" cy="584776"/>
          </a:xfrm>
          <a:prstGeom prst="rect">
            <a:avLst/>
          </a:prstGeom>
          <a:noFill/>
        </p:spPr>
        <p:txBody>
          <a:bodyPr wrap="none" rtlCol="0">
            <a:spAutoFit/>
          </a:bodyPr>
          <a:lstStyle/>
          <a:p>
            <a:r>
              <a:rPr lang="en-US" sz="3200" dirty="0" err="1" smtClean="0"/>
              <a:t>eNOS</a:t>
            </a:r>
            <a:endParaRPr lang="en-US" sz="3200" dirty="0"/>
          </a:p>
        </p:txBody>
      </p:sp>
      <p:sp>
        <p:nvSpPr>
          <p:cNvPr id="19" name="TextBox 18"/>
          <p:cNvSpPr txBox="1"/>
          <p:nvPr/>
        </p:nvSpPr>
        <p:spPr>
          <a:xfrm>
            <a:off x="779897" y="343181"/>
            <a:ext cx="7518406" cy="2062103"/>
          </a:xfrm>
          <a:prstGeom prst="rect">
            <a:avLst/>
          </a:prstGeom>
          <a:solidFill>
            <a:srgbClr val="FCF9D6"/>
          </a:solidFill>
          <a:ln>
            <a:solidFill>
              <a:srgbClr val="000000"/>
            </a:solidFill>
          </a:ln>
        </p:spPr>
        <p:txBody>
          <a:bodyPr wrap="square" rtlCol="0">
            <a:spAutoFit/>
          </a:bodyPr>
          <a:lstStyle/>
          <a:p>
            <a:pPr algn="ctr"/>
            <a:endParaRPr lang="en-US" sz="3200" dirty="0" smtClean="0"/>
          </a:p>
          <a:p>
            <a:pPr algn="ctr"/>
            <a:r>
              <a:rPr lang="en-US" sz="3200" dirty="0" smtClean="0"/>
              <a:t>Hemoglobin binds strongly to nitric oxide: this neutralizes the effect of both of them!</a:t>
            </a:r>
          </a:p>
          <a:p>
            <a:pPr algn="ctr"/>
            <a:endParaRPr lang="en-US" sz="3200" dirty="0"/>
          </a:p>
        </p:txBody>
      </p:sp>
      <p:sp>
        <p:nvSpPr>
          <p:cNvPr id="15" name="TextBox 14"/>
          <p:cNvSpPr txBox="1"/>
          <p:nvPr/>
        </p:nvSpPr>
        <p:spPr>
          <a:xfrm>
            <a:off x="779897" y="359514"/>
            <a:ext cx="7518406" cy="2062103"/>
          </a:xfrm>
          <a:prstGeom prst="rect">
            <a:avLst/>
          </a:prstGeom>
          <a:solidFill>
            <a:srgbClr val="FCF9D6"/>
          </a:solidFill>
          <a:ln>
            <a:solidFill>
              <a:srgbClr val="000000"/>
            </a:solidFill>
          </a:ln>
        </p:spPr>
        <p:txBody>
          <a:bodyPr wrap="square" rtlCol="0">
            <a:spAutoFit/>
          </a:bodyPr>
          <a:lstStyle/>
          <a:p>
            <a:pPr algn="ctr"/>
            <a:r>
              <a:rPr lang="en-US" sz="3200" dirty="0" smtClean="0"/>
              <a:t>The red blood cell keeps the substrate for nitric oxide synthesis out:</a:t>
            </a:r>
            <a:r>
              <a:rPr lang="en-US" sz="3200" dirty="0" smtClean="0"/>
              <a:t> </a:t>
            </a:r>
          </a:p>
          <a:p>
            <a:pPr algn="ctr"/>
            <a:r>
              <a:rPr lang="en-US" sz="3200" dirty="0" smtClean="0"/>
              <a:t>I </a:t>
            </a:r>
            <a:r>
              <a:rPr lang="en-US" sz="3200" dirty="0" smtClean="0"/>
              <a:t>hypothesize that  it uses </a:t>
            </a:r>
            <a:r>
              <a:rPr lang="en-US" sz="3200" dirty="0" err="1" smtClean="0"/>
              <a:t>eNOS</a:t>
            </a:r>
            <a:r>
              <a:rPr lang="en-US" sz="3200" dirty="0" smtClean="0"/>
              <a:t> to make sulfate instead</a:t>
            </a:r>
            <a:r>
              <a:rPr lang="en-US" sz="3200" dirty="0" smtClean="0"/>
              <a:t> !</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900" decel="100000" fill="hold"/>
                                        <p:tgtEl>
                                          <p:spTgt spid="3"/>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eNOS</a:t>
            </a:r>
            <a:r>
              <a:rPr lang="en-US" dirty="0" smtClean="0"/>
              <a:t> and </a:t>
            </a:r>
            <a:r>
              <a:rPr lang="en-US" dirty="0" err="1" smtClean="0"/>
              <a:t>Caveolae</a:t>
            </a:r>
            <a:endParaRPr lang="en-US" dirty="0"/>
          </a:p>
        </p:txBody>
      </p:sp>
      <p:pic>
        <p:nvPicPr>
          <p:cNvPr id="4" name="Content Placeholder 3" descr="eNOS_caveolae.png"/>
          <p:cNvPicPr>
            <a:picLocks noGrp="1" noChangeAspect="1"/>
          </p:cNvPicPr>
          <p:nvPr>
            <p:ph idx="1"/>
          </p:nvPr>
        </p:nvPicPr>
        <p:blipFill>
          <a:blip r:embed="rId3"/>
          <a:srcRect t="-5430" b="-5430"/>
          <a:stretch>
            <a:fillRect/>
          </a:stretch>
        </p:blipFill>
        <p:spPr>
          <a:xfrm>
            <a:off x="457200" y="1423790"/>
            <a:ext cx="8229600" cy="4525963"/>
          </a:xfrm>
        </p:spPr>
      </p:pic>
      <p:sp>
        <p:nvSpPr>
          <p:cNvPr id="5" name="TextBox 4"/>
          <p:cNvSpPr txBox="1"/>
          <p:nvPr/>
        </p:nvSpPr>
        <p:spPr>
          <a:xfrm>
            <a:off x="1958010" y="6400463"/>
            <a:ext cx="7247146" cy="461665"/>
          </a:xfrm>
          <a:prstGeom prst="rect">
            <a:avLst/>
          </a:prstGeom>
          <a:noFill/>
        </p:spPr>
        <p:txBody>
          <a:bodyPr wrap="none" rtlCol="0">
            <a:spAutoFit/>
          </a:bodyPr>
          <a:lstStyle/>
          <a:p>
            <a:r>
              <a:rPr lang="en-US" sz="2400" dirty="0" smtClean="0"/>
              <a:t>Michel and </a:t>
            </a:r>
            <a:r>
              <a:rPr lang="en-US" sz="2400" dirty="0" err="1" smtClean="0"/>
              <a:t>Feron</a:t>
            </a:r>
            <a:r>
              <a:rPr lang="en-US" sz="2400" dirty="0" smtClean="0"/>
              <a:t>, J. </a:t>
            </a:r>
            <a:r>
              <a:rPr lang="en-US" sz="2400" dirty="0" err="1" smtClean="0"/>
              <a:t>Clin</a:t>
            </a:r>
            <a:r>
              <a:rPr lang="en-US" sz="2400" dirty="0" smtClean="0"/>
              <a:t>. Invest. 100(9) 2146-2152, 1997</a:t>
            </a:r>
            <a:endParaRPr lang="en-US" sz="2400" dirty="0"/>
          </a:p>
        </p:txBody>
      </p:sp>
      <p:sp>
        <p:nvSpPr>
          <p:cNvPr id="6" name="TextBox 5"/>
          <p:cNvSpPr txBox="1"/>
          <p:nvPr/>
        </p:nvSpPr>
        <p:spPr>
          <a:xfrm>
            <a:off x="1958010" y="2468522"/>
            <a:ext cx="1162473" cy="523220"/>
          </a:xfrm>
          <a:prstGeom prst="rect">
            <a:avLst/>
          </a:prstGeom>
          <a:noFill/>
        </p:spPr>
        <p:txBody>
          <a:bodyPr wrap="none" rtlCol="0">
            <a:spAutoFit/>
          </a:bodyPr>
          <a:lstStyle/>
          <a:p>
            <a:r>
              <a:rPr lang="en-US" sz="2800" dirty="0" smtClean="0">
                <a:ln>
                  <a:solidFill>
                    <a:srgbClr val="FFFFFF"/>
                  </a:solidFill>
                </a:ln>
                <a:solidFill>
                  <a:srgbClr val="FFFF00"/>
                </a:solidFill>
              </a:rPr>
              <a:t>sulfate</a:t>
            </a:r>
            <a:endParaRPr lang="en-US" dirty="0">
              <a:ln>
                <a:solidFill>
                  <a:srgbClr val="FFFFFF"/>
                </a:solidFill>
              </a:ln>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eNOS</a:t>
            </a:r>
            <a:r>
              <a:rPr lang="en-US" dirty="0" smtClean="0"/>
              <a:t> with and without L-</a:t>
            </a:r>
            <a:r>
              <a:rPr lang="en-US" dirty="0" err="1" smtClean="0"/>
              <a:t>Arginine</a:t>
            </a:r>
            <a:endParaRPr lang="en-US" dirty="0"/>
          </a:p>
        </p:txBody>
      </p:sp>
      <p:pic>
        <p:nvPicPr>
          <p:cNvPr id="4" name="Content Placeholder 3" descr="eNOS_decoupling.png"/>
          <p:cNvPicPr>
            <a:picLocks noGrp="1" noChangeAspect="1"/>
          </p:cNvPicPr>
          <p:nvPr>
            <p:ph idx="1"/>
          </p:nvPr>
        </p:nvPicPr>
        <p:blipFill>
          <a:blip r:embed="rId3"/>
          <a:srcRect l="-48786" r="-48786"/>
          <a:stretch>
            <a:fillRect/>
          </a:stretch>
        </p:blipFill>
        <p:spPr>
          <a:xfrm>
            <a:off x="-1983894" y="1416699"/>
            <a:ext cx="9491750" cy="5220097"/>
          </a:xfrm>
        </p:spPr>
      </p:pic>
      <p:sp>
        <p:nvSpPr>
          <p:cNvPr id="5" name="TextBox 4"/>
          <p:cNvSpPr txBox="1"/>
          <p:nvPr/>
        </p:nvSpPr>
        <p:spPr>
          <a:xfrm>
            <a:off x="5022962" y="2037686"/>
            <a:ext cx="3911712" cy="3046988"/>
          </a:xfrm>
          <a:prstGeom prst="rect">
            <a:avLst/>
          </a:prstGeom>
          <a:noFill/>
        </p:spPr>
        <p:txBody>
          <a:bodyPr wrap="square" rtlCol="0">
            <a:spAutoFit/>
          </a:bodyPr>
          <a:lstStyle/>
          <a:p>
            <a:r>
              <a:rPr lang="en-US" sz="2400" dirty="0" smtClean="0"/>
              <a:t>If either L-</a:t>
            </a:r>
            <a:r>
              <a:rPr lang="en-US" sz="2400" dirty="0" err="1" smtClean="0"/>
              <a:t>arginine</a:t>
            </a:r>
            <a:r>
              <a:rPr lang="en-US" sz="2400" dirty="0" smtClean="0"/>
              <a:t> substrate or BH</a:t>
            </a:r>
            <a:r>
              <a:rPr lang="en-US" sz="2400" baseline="-25000" dirty="0" smtClean="0"/>
              <a:t>4</a:t>
            </a:r>
            <a:r>
              <a:rPr lang="en-US" sz="2400" dirty="0" smtClean="0"/>
              <a:t> cofactor is reduced, </a:t>
            </a:r>
            <a:r>
              <a:rPr lang="en-US" sz="2400" dirty="0" err="1" smtClean="0"/>
              <a:t>eNOS</a:t>
            </a:r>
            <a:r>
              <a:rPr lang="en-US" sz="2400" dirty="0" smtClean="0"/>
              <a:t> synthesizes O</a:t>
            </a:r>
            <a:r>
              <a:rPr lang="en-US" sz="2400" baseline="-25000" dirty="0" smtClean="0"/>
              <a:t>2</a:t>
            </a:r>
            <a:r>
              <a:rPr lang="en-US" sz="2400" baseline="30000" dirty="0" smtClean="0"/>
              <a:t>-</a:t>
            </a:r>
            <a:r>
              <a:rPr lang="en-US" sz="2400" dirty="0" smtClean="0"/>
              <a:t> (superoxide) instead of NO</a:t>
            </a:r>
          </a:p>
          <a:p>
            <a:endParaRPr lang="en-US" sz="2400" dirty="0" smtClean="0"/>
          </a:p>
          <a:p>
            <a:r>
              <a:rPr lang="en-US" sz="2400" dirty="0" smtClean="0"/>
              <a:t>O</a:t>
            </a:r>
            <a:r>
              <a:rPr lang="en-US" sz="2400" baseline="-25000" dirty="0" smtClean="0"/>
              <a:t>2</a:t>
            </a:r>
            <a:r>
              <a:rPr lang="en-US" sz="2400" baseline="30000" dirty="0" smtClean="0"/>
              <a:t>-</a:t>
            </a:r>
            <a:r>
              <a:rPr lang="en-US" sz="2400" dirty="0" smtClean="0"/>
              <a:t> and NO combine to make OONO</a:t>
            </a:r>
            <a:r>
              <a:rPr lang="en-US" sz="2400" baseline="30000" dirty="0" smtClean="0"/>
              <a:t>-</a:t>
            </a:r>
            <a:r>
              <a:rPr lang="en-US" sz="2400" dirty="0" smtClean="0"/>
              <a:t>, a potent oxidizing agent</a:t>
            </a:r>
            <a:endParaRPr lang="en-US" sz="2400" dirty="0"/>
          </a:p>
        </p:txBody>
      </p:sp>
      <p:sp>
        <p:nvSpPr>
          <p:cNvPr id="6" name="TextBox 5"/>
          <p:cNvSpPr txBox="1"/>
          <p:nvPr/>
        </p:nvSpPr>
        <p:spPr>
          <a:xfrm>
            <a:off x="5344757" y="5928910"/>
            <a:ext cx="3589917" cy="707886"/>
          </a:xfrm>
          <a:prstGeom prst="rect">
            <a:avLst/>
          </a:prstGeom>
          <a:noFill/>
        </p:spPr>
        <p:txBody>
          <a:bodyPr wrap="square" rtlCol="0">
            <a:spAutoFit/>
          </a:bodyPr>
          <a:lstStyle/>
          <a:p>
            <a:r>
              <a:rPr lang="en-US" sz="2000" b="1" dirty="0" err="1" smtClean="0"/>
              <a:t>Katusic</a:t>
            </a:r>
            <a:r>
              <a:rPr lang="en-US" sz="2000" b="1" dirty="0" smtClean="0"/>
              <a:t>, </a:t>
            </a:r>
            <a:r>
              <a:rPr lang="en-US" sz="2000" b="1" i="1" dirty="0" smtClean="0"/>
              <a:t>Am J </a:t>
            </a:r>
            <a:r>
              <a:rPr lang="en-US" sz="2000" b="1" i="1" dirty="0" err="1" smtClean="0"/>
              <a:t>Physiol</a:t>
            </a:r>
            <a:r>
              <a:rPr lang="en-US" sz="2000" b="1" i="1" dirty="0" smtClean="0"/>
              <a:t> Heart Circ </a:t>
            </a:r>
            <a:r>
              <a:rPr lang="en-US" sz="2000" b="1" i="1" dirty="0" err="1" smtClean="0"/>
              <a:t>Physiol</a:t>
            </a:r>
            <a:r>
              <a:rPr lang="en-US" sz="2000" b="1" i="1" dirty="0" smtClean="0"/>
              <a:t> 281:H981-H986, 2001.</a:t>
            </a:r>
            <a:endParaRPr lang="en-US" sz="2000" dirty="0"/>
          </a:p>
        </p:txBody>
      </p:sp>
      <p:sp>
        <p:nvSpPr>
          <p:cNvPr id="7" name="Freeform 6"/>
          <p:cNvSpPr/>
          <p:nvPr/>
        </p:nvSpPr>
        <p:spPr>
          <a:xfrm>
            <a:off x="3381756" y="5634843"/>
            <a:ext cx="539593" cy="628055"/>
          </a:xfrm>
          <a:custGeom>
            <a:avLst/>
            <a:gdLst>
              <a:gd name="connsiteX0" fmla="*/ 311662 w 539593"/>
              <a:gd name="connsiteY0" fmla="*/ 34892 h 628055"/>
              <a:gd name="connsiteX1" fmla="*/ 4652 w 539593"/>
              <a:gd name="connsiteY1" fmla="*/ 202373 h 628055"/>
              <a:gd name="connsiteX2" fmla="*/ 283752 w 539593"/>
              <a:gd name="connsiteY2" fmla="*/ 593163 h 628055"/>
              <a:gd name="connsiteX3" fmla="*/ 534941 w 539593"/>
              <a:gd name="connsiteY3" fmla="*/ 411725 h 628055"/>
              <a:gd name="connsiteX4" fmla="*/ 311662 w 539593"/>
              <a:gd name="connsiteY4" fmla="*/ 34892 h 628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93" h="628055">
                <a:moveTo>
                  <a:pt x="311662" y="34892"/>
                </a:moveTo>
                <a:cubicBezTo>
                  <a:pt x="223281" y="0"/>
                  <a:pt x="9304" y="109328"/>
                  <a:pt x="4652" y="202373"/>
                </a:cubicBezTo>
                <a:cubicBezTo>
                  <a:pt x="0" y="295418"/>
                  <a:pt x="195371" y="558271"/>
                  <a:pt x="283752" y="593163"/>
                </a:cubicBezTo>
                <a:cubicBezTo>
                  <a:pt x="372133" y="628055"/>
                  <a:pt x="530289" y="511749"/>
                  <a:pt x="534941" y="411725"/>
                </a:cubicBezTo>
                <a:cubicBezTo>
                  <a:pt x="539593" y="311702"/>
                  <a:pt x="400043" y="69784"/>
                  <a:pt x="311662" y="34892"/>
                </a:cubicBezTo>
                <a:close/>
              </a:path>
            </a:pathLst>
          </a:cu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664082" y="5658339"/>
            <a:ext cx="539593" cy="628055"/>
          </a:xfrm>
          <a:custGeom>
            <a:avLst/>
            <a:gdLst>
              <a:gd name="connsiteX0" fmla="*/ 311662 w 539593"/>
              <a:gd name="connsiteY0" fmla="*/ 34892 h 628055"/>
              <a:gd name="connsiteX1" fmla="*/ 4652 w 539593"/>
              <a:gd name="connsiteY1" fmla="*/ 202373 h 628055"/>
              <a:gd name="connsiteX2" fmla="*/ 283752 w 539593"/>
              <a:gd name="connsiteY2" fmla="*/ 593163 h 628055"/>
              <a:gd name="connsiteX3" fmla="*/ 534941 w 539593"/>
              <a:gd name="connsiteY3" fmla="*/ 411725 h 628055"/>
              <a:gd name="connsiteX4" fmla="*/ 311662 w 539593"/>
              <a:gd name="connsiteY4" fmla="*/ 34892 h 628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93" h="628055">
                <a:moveTo>
                  <a:pt x="311662" y="34892"/>
                </a:moveTo>
                <a:cubicBezTo>
                  <a:pt x="223281" y="0"/>
                  <a:pt x="9304" y="109328"/>
                  <a:pt x="4652" y="202373"/>
                </a:cubicBezTo>
                <a:cubicBezTo>
                  <a:pt x="0" y="295418"/>
                  <a:pt x="195371" y="558271"/>
                  <a:pt x="283752" y="593163"/>
                </a:cubicBezTo>
                <a:cubicBezTo>
                  <a:pt x="372133" y="628055"/>
                  <a:pt x="530289" y="511749"/>
                  <a:pt x="534941" y="411725"/>
                </a:cubicBezTo>
                <a:cubicBezTo>
                  <a:pt x="539593" y="311702"/>
                  <a:pt x="400043" y="69784"/>
                  <a:pt x="311662" y="34892"/>
                </a:cubicBezTo>
                <a:close/>
              </a:path>
            </a:pathLst>
          </a:cu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2068883" y="5237074"/>
            <a:ext cx="539593" cy="628055"/>
          </a:xfrm>
          <a:custGeom>
            <a:avLst/>
            <a:gdLst>
              <a:gd name="connsiteX0" fmla="*/ 311662 w 539593"/>
              <a:gd name="connsiteY0" fmla="*/ 34892 h 628055"/>
              <a:gd name="connsiteX1" fmla="*/ 4652 w 539593"/>
              <a:gd name="connsiteY1" fmla="*/ 202373 h 628055"/>
              <a:gd name="connsiteX2" fmla="*/ 283752 w 539593"/>
              <a:gd name="connsiteY2" fmla="*/ 593163 h 628055"/>
              <a:gd name="connsiteX3" fmla="*/ 534941 w 539593"/>
              <a:gd name="connsiteY3" fmla="*/ 411725 h 628055"/>
              <a:gd name="connsiteX4" fmla="*/ 311662 w 539593"/>
              <a:gd name="connsiteY4" fmla="*/ 34892 h 628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93" h="628055">
                <a:moveTo>
                  <a:pt x="311662" y="34892"/>
                </a:moveTo>
                <a:cubicBezTo>
                  <a:pt x="223281" y="0"/>
                  <a:pt x="9304" y="109328"/>
                  <a:pt x="4652" y="202373"/>
                </a:cubicBezTo>
                <a:cubicBezTo>
                  <a:pt x="0" y="295418"/>
                  <a:pt x="195371" y="558271"/>
                  <a:pt x="283752" y="593163"/>
                </a:cubicBezTo>
                <a:cubicBezTo>
                  <a:pt x="372133" y="628055"/>
                  <a:pt x="530289" y="511749"/>
                  <a:pt x="534941" y="411725"/>
                </a:cubicBezTo>
                <a:cubicBezTo>
                  <a:pt x="539593" y="311702"/>
                  <a:pt x="400043" y="69784"/>
                  <a:pt x="311662" y="34892"/>
                </a:cubicBezTo>
                <a:close/>
              </a:path>
            </a:pathLst>
          </a:cu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755"/>
            <a:ext cx="8229600" cy="1143000"/>
          </a:xfrm>
        </p:spPr>
        <p:txBody>
          <a:bodyPr>
            <a:normAutofit fontScale="90000"/>
          </a:bodyPr>
          <a:lstStyle/>
          <a:p>
            <a:r>
              <a:rPr lang="en-US" dirty="0" err="1" smtClean="0"/>
              <a:t>eNOS</a:t>
            </a:r>
            <a:r>
              <a:rPr lang="en-US" dirty="0" smtClean="0"/>
              <a:t> </a:t>
            </a:r>
            <a:r>
              <a:rPr lang="en-US" dirty="0" err="1" smtClean="0"/>
              <a:t>Dimer</a:t>
            </a:r>
            <a:r>
              <a:rPr lang="en-US" dirty="0" smtClean="0"/>
              <a:t> Synthesizes Sulfate:          A proposal</a:t>
            </a:r>
            <a:endParaRPr lang="en-US" dirty="0"/>
          </a:p>
        </p:txBody>
      </p:sp>
      <p:sp>
        <p:nvSpPr>
          <p:cNvPr id="8" name="Freeform 7"/>
          <p:cNvSpPr/>
          <p:nvPr/>
        </p:nvSpPr>
        <p:spPr>
          <a:xfrm>
            <a:off x="5194300" y="2811767"/>
            <a:ext cx="1921933" cy="3683000"/>
          </a:xfrm>
          <a:custGeom>
            <a:avLst/>
            <a:gdLst>
              <a:gd name="connsiteX0" fmla="*/ 1320800 w 1921933"/>
              <a:gd name="connsiteY0" fmla="*/ 1191683 h 3683000"/>
              <a:gd name="connsiteX1" fmla="*/ 1828800 w 1921933"/>
              <a:gd name="connsiteY1" fmla="*/ 810683 h 3683000"/>
              <a:gd name="connsiteX2" fmla="*/ 1752600 w 1921933"/>
              <a:gd name="connsiteY2" fmla="*/ 226483 h 3683000"/>
              <a:gd name="connsiteX3" fmla="*/ 863600 w 1921933"/>
              <a:gd name="connsiteY3" fmla="*/ 162983 h 3683000"/>
              <a:gd name="connsiteX4" fmla="*/ 139700 w 1921933"/>
              <a:gd name="connsiteY4" fmla="*/ 1204383 h 3683000"/>
              <a:gd name="connsiteX5" fmla="*/ 190500 w 1921933"/>
              <a:gd name="connsiteY5" fmla="*/ 2779183 h 3683000"/>
              <a:gd name="connsiteX6" fmla="*/ 1282700 w 1921933"/>
              <a:gd name="connsiteY6" fmla="*/ 3553883 h 3683000"/>
              <a:gd name="connsiteX7" fmla="*/ 1803400 w 1921933"/>
              <a:gd name="connsiteY7" fmla="*/ 3553883 h 3683000"/>
              <a:gd name="connsiteX8" fmla="*/ 1866900 w 1921933"/>
              <a:gd name="connsiteY8" fmla="*/ 2918883 h 3683000"/>
              <a:gd name="connsiteX9" fmla="*/ 1473200 w 1921933"/>
              <a:gd name="connsiteY9" fmla="*/ 2487083 h 3683000"/>
              <a:gd name="connsiteX10" fmla="*/ 1054100 w 1921933"/>
              <a:gd name="connsiteY10" fmla="*/ 2182283 h 3683000"/>
              <a:gd name="connsiteX11" fmla="*/ 1028700 w 1921933"/>
              <a:gd name="connsiteY11" fmla="*/ 1636183 h 3683000"/>
              <a:gd name="connsiteX12" fmla="*/ 1358900 w 1921933"/>
              <a:gd name="connsiteY12" fmla="*/ 1102783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1933" h="3683000">
                <a:moveTo>
                  <a:pt x="1320800" y="1191683"/>
                </a:moveTo>
                <a:cubicBezTo>
                  <a:pt x="1538816" y="1081616"/>
                  <a:pt x="1756833" y="971550"/>
                  <a:pt x="1828800" y="810683"/>
                </a:cubicBezTo>
                <a:cubicBezTo>
                  <a:pt x="1900767" y="649816"/>
                  <a:pt x="1913467" y="334433"/>
                  <a:pt x="1752600" y="226483"/>
                </a:cubicBezTo>
                <a:cubicBezTo>
                  <a:pt x="1591733" y="118533"/>
                  <a:pt x="1132417" y="0"/>
                  <a:pt x="863600" y="162983"/>
                </a:cubicBezTo>
                <a:cubicBezTo>
                  <a:pt x="594783" y="325966"/>
                  <a:pt x="251883" y="768350"/>
                  <a:pt x="139700" y="1204383"/>
                </a:cubicBezTo>
                <a:cubicBezTo>
                  <a:pt x="27517" y="1640416"/>
                  <a:pt x="0" y="2387600"/>
                  <a:pt x="190500" y="2779183"/>
                </a:cubicBezTo>
                <a:cubicBezTo>
                  <a:pt x="381000" y="3170766"/>
                  <a:pt x="1013883" y="3424766"/>
                  <a:pt x="1282700" y="3553883"/>
                </a:cubicBezTo>
                <a:cubicBezTo>
                  <a:pt x="1551517" y="3683000"/>
                  <a:pt x="1706033" y="3659716"/>
                  <a:pt x="1803400" y="3553883"/>
                </a:cubicBezTo>
                <a:cubicBezTo>
                  <a:pt x="1900767" y="3448050"/>
                  <a:pt x="1921933" y="3096683"/>
                  <a:pt x="1866900" y="2918883"/>
                </a:cubicBezTo>
                <a:cubicBezTo>
                  <a:pt x="1811867" y="2741083"/>
                  <a:pt x="1608667" y="2609850"/>
                  <a:pt x="1473200" y="2487083"/>
                </a:cubicBezTo>
                <a:cubicBezTo>
                  <a:pt x="1337733" y="2364316"/>
                  <a:pt x="1128183" y="2324100"/>
                  <a:pt x="1054100" y="2182283"/>
                </a:cubicBezTo>
                <a:cubicBezTo>
                  <a:pt x="980017" y="2040466"/>
                  <a:pt x="977900" y="1816100"/>
                  <a:pt x="1028700" y="1636183"/>
                </a:cubicBezTo>
                <a:cubicBezTo>
                  <a:pt x="1079500" y="1456266"/>
                  <a:pt x="1358900" y="1102783"/>
                  <a:pt x="1358900" y="110278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flipH="1">
            <a:off x="6972300" y="2786367"/>
            <a:ext cx="1921933" cy="3683000"/>
          </a:xfrm>
          <a:custGeom>
            <a:avLst/>
            <a:gdLst>
              <a:gd name="connsiteX0" fmla="*/ 1320800 w 1921933"/>
              <a:gd name="connsiteY0" fmla="*/ 1191683 h 3683000"/>
              <a:gd name="connsiteX1" fmla="*/ 1828800 w 1921933"/>
              <a:gd name="connsiteY1" fmla="*/ 810683 h 3683000"/>
              <a:gd name="connsiteX2" fmla="*/ 1752600 w 1921933"/>
              <a:gd name="connsiteY2" fmla="*/ 226483 h 3683000"/>
              <a:gd name="connsiteX3" fmla="*/ 863600 w 1921933"/>
              <a:gd name="connsiteY3" fmla="*/ 162983 h 3683000"/>
              <a:gd name="connsiteX4" fmla="*/ 139700 w 1921933"/>
              <a:gd name="connsiteY4" fmla="*/ 1204383 h 3683000"/>
              <a:gd name="connsiteX5" fmla="*/ 190500 w 1921933"/>
              <a:gd name="connsiteY5" fmla="*/ 2779183 h 3683000"/>
              <a:gd name="connsiteX6" fmla="*/ 1282700 w 1921933"/>
              <a:gd name="connsiteY6" fmla="*/ 3553883 h 3683000"/>
              <a:gd name="connsiteX7" fmla="*/ 1803400 w 1921933"/>
              <a:gd name="connsiteY7" fmla="*/ 3553883 h 3683000"/>
              <a:gd name="connsiteX8" fmla="*/ 1866900 w 1921933"/>
              <a:gd name="connsiteY8" fmla="*/ 2918883 h 3683000"/>
              <a:gd name="connsiteX9" fmla="*/ 1473200 w 1921933"/>
              <a:gd name="connsiteY9" fmla="*/ 2487083 h 3683000"/>
              <a:gd name="connsiteX10" fmla="*/ 1054100 w 1921933"/>
              <a:gd name="connsiteY10" fmla="*/ 2182283 h 3683000"/>
              <a:gd name="connsiteX11" fmla="*/ 1028700 w 1921933"/>
              <a:gd name="connsiteY11" fmla="*/ 1636183 h 3683000"/>
              <a:gd name="connsiteX12" fmla="*/ 1358900 w 1921933"/>
              <a:gd name="connsiteY12" fmla="*/ 1102783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1933" h="3683000">
                <a:moveTo>
                  <a:pt x="1320800" y="1191683"/>
                </a:moveTo>
                <a:cubicBezTo>
                  <a:pt x="1538816" y="1081616"/>
                  <a:pt x="1756833" y="971550"/>
                  <a:pt x="1828800" y="810683"/>
                </a:cubicBezTo>
                <a:cubicBezTo>
                  <a:pt x="1900767" y="649816"/>
                  <a:pt x="1913467" y="334433"/>
                  <a:pt x="1752600" y="226483"/>
                </a:cubicBezTo>
                <a:cubicBezTo>
                  <a:pt x="1591733" y="118533"/>
                  <a:pt x="1132417" y="0"/>
                  <a:pt x="863600" y="162983"/>
                </a:cubicBezTo>
                <a:cubicBezTo>
                  <a:pt x="594783" y="325966"/>
                  <a:pt x="251883" y="768350"/>
                  <a:pt x="139700" y="1204383"/>
                </a:cubicBezTo>
                <a:cubicBezTo>
                  <a:pt x="27517" y="1640416"/>
                  <a:pt x="0" y="2387600"/>
                  <a:pt x="190500" y="2779183"/>
                </a:cubicBezTo>
                <a:cubicBezTo>
                  <a:pt x="381000" y="3170766"/>
                  <a:pt x="1013883" y="3424766"/>
                  <a:pt x="1282700" y="3553883"/>
                </a:cubicBezTo>
                <a:cubicBezTo>
                  <a:pt x="1551517" y="3683000"/>
                  <a:pt x="1706033" y="3659716"/>
                  <a:pt x="1803400" y="3553883"/>
                </a:cubicBezTo>
                <a:cubicBezTo>
                  <a:pt x="1900767" y="3448050"/>
                  <a:pt x="1921933" y="3096683"/>
                  <a:pt x="1866900" y="2918883"/>
                </a:cubicBezTo>
                <a:cubicBezTo>
                  <a:pt x="1811867" y="2741083"/>
                  <a:pt x="1608667" y="2609850"/>
                  <a:pt x="1473200" y="2487083"/>
                </a:cubicBezTo>
                <a:cubicBezTo>
                  <a:pt x="1337733" y="2364316"/>
                  <a:pt x="1128183" y="2324100"/>
                  <a:pt x="1054100" y="2182283"/>
                </a:cubicBezTo>
                <a:cubicBezTo>
                  <a:pt x="980017" y="2040466"/>
                  <a:pt x="977900" y="1816100"/>
                  <a:pt x="1028700" y="1636183"/>
                </a:cubicBezTo>
                <a:cubicBezTo>
                  <a:pt x="1079500" y="1456266"/>
                  <a:pt x="1358900" y="1102783"/>
                  <a:pt x="1358900" y="110278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6833925" y="4415684"/>
            <a:ext cx="564615" cy="369332"/>
          </a:xfrm>
          <a:prstGeom prst="rect">
            <a:avLst/>
          </a:prstGeom>
          <a:noFill/>
        </p:spPr>
        <p:txBody>
          <a:bodyPr wrap="none" rtlCol="0">
            <a:spAutoFit/>
          </a:bodyPr>
          <a:lstStyle/>
          <a:p>
            <a:r>
              <a:rPr lang="en-US" dirty="0" smtClean="0"/>
              <a:t>Zinc</a:t>
            </a:r>
            <a:endParaRPr lang="en-US" dirty="0"/>
          </a:p>
        </p:txBody>
      </p:sp>
      <p:sp>
        <p:nvSpPr>
          <p:cNvPr id="12" name="TextBox 11"/>
          <p:cNvSpPr txBox="1"/>
          <p:nvPr/>
        </p:nvSpPr>
        <p:spPr>
          <a:xfrm>
            <a:off x="7162800" y="4746916"/>
            <a:ext cx="737176" cy="369332"/>
          </a:xfrm>
          <a:prstGeom prst="rect">
            <a:avLst/>
          </a:prstGeom>
          <a:noFill/>
        </p:spPr>
        <p:txBody>
          <a:bodyPr wrap="none" rtlCol="0">
            <a:spAutoFit/>
          </a:bodyPr>
          <a:lstStyle/>
          <a:p>
            <a:r>
              <a:rPr lang="en-US" dirty="0" smtClean="0"/>
              <a:t>Sulfur</a:t>
            </a:r>
            <a:endParaRPr lang="en-US" dirty="0"/>
          </a:p>
        </p:txBody>
      </p:sp>
      <p:sp>
        <p:nvSpPr>
          <p:cNvPr id="13" name="TextBox 12"/>
          <p:cNvSpPr txBox="1"/>
          <p:nvPr/>
        </p:nvSpPr>
        <p:spPr>
          <a:xfrm>
            <a:off x="7106152" y="4044183"/>
            <a:ext cx="737176" cy="369332"/>
          </a:xfrm>
          <a:prstGeom prst="rect">
            <a:avLst/>
          </a:prstGeom>
          <a:noFill/>
        </p:spPr>
        <p:txBody>
          <a:bodyPr wrap="none" rtlCol="0">
            <a:spAutoFit/>
          </a:bodyPr>
          <a:lstStyle/>
          <a:p>
            <a:r>
              <a:rPr lang="en-US" dirty="0" smtClean="0"/>
              <a:t>Sulfur</a:t>
            </a:r>
            <a:endParaRPr lang="en-US" dirty="0"/>
          </a:p>
        </p:txBody>
      </p:sp>
      <p:sp>
        <p:nvSpPr>
          <p:cNvPr id="14" name="TextBox 13"/>
          <p:cNvSpPr txBox="1"/>
          <p:nvPr/>
        </p:nvSpPr>
        <p:spPr>
          <a:xfrm>
            <a:off x="6235124" y="4785016"/>
            <a:ext cx="737176" cy="369332"/>
          </a:xfrm>
          <a:prstGeom prst="rect">
            <a:avLst/>
          </a:prstGeom>
          <a:noFill/>
        </p:spPr>
        <p:txBody>
          <a:bodyPr wrap="none" rtlCol="0">
            <a:spAutoFit/>
          </a:bodyPr>
          <a:lstStyle/>
          <a:p>
            <a:r>
              <a:rPr lang="en-US" dirty="0" smtClean="0"/>
              <a:t>Sulfur</a:t>
            </a:r>
            <a:endParaRPr lang="en-US" dirty="0"/>
          </a:p>
        </p:txBody>
      </p:sp>
      <p:sp>
        <p:nvSpPr>
          <p:cNvPr id="15" name="TextBox 14"/>
          <p:cNvSpPr txBox="1"/>
          <p:nvPr/>
        </p:nvSpPr>
        <p:spPr>
          <a:xfrm>
            <a:off x="6260524" y="4038349"/>
            <a:ext cx="737176" cy="369332"/>
          </a:xfrm>
          <a:prstGeom prst="rect">
            <a:avLst/>
          </a:prstGeom>
          <a:noFill/>
        </p:spPr>
        <p:txBody>
          <a:bodyPr wrap="none" rtlCol="0">
            <a:spAutoFit/>
          </a:bodyPr>
          <a:lstStyle/>
          <a:p>
            <a:r>
              <a:rPr lang="en-US" dirty="0" smtClean="0"/>
              <a:t>Sulfur</a:t>
            </a:r>
            <a:endParaRPr lang="en-US" dirty="0"/>
          </a:p>
        </p:txBody>
      </p:sp>
      <p:sp>
        <p:nvSpPr>
          <p:cNvPr id="16" name="TextBox 15"/>
          <p:cNvSpPr txBox="1"/>
          <p:nvPr/>
        </p:nvSpPr>
        <p:spPr>
          <a:xfrm>
            <a:off x="6822259" y="4560081"/>
            <a:ext cx="300082" cy="369332"/>
          </a:xfrm>
          <a:prstGeom prst="rect">
            <a:avLst/>
          </a:prstGeom>
          <a:noFill/>
        </p:spPr>
        <p:txBody>
          <a:bodyPr wrap="none" rtlCol="0">
            <a:spAutoFit/>
          </a:bodyPr>
          <a:lstStyle/>
          <a:p>
            <a:r>
              <a:rPr lang="en-US" dirty="0" smtClean="0"/>
              <a:t>+</a:t>
            </a:r>
            <a:endParaRPr lang="en-US" dirty="0"/>
          </a:p>
        </p:txBody>
      </p:sp>
      <p:sp>
        <p:nvSpPr>
          <p:cNvPr id="17" name="TextBox 16"/>
          <p:cNvSpPr txBox="1"/>
          <p:nvPr/>
        </p:nvSpPr>
        <p:spPr>
          <a:xfrm>
            <a:off x="7014633" y="4301384"/>
            <a:ext cx="300082" cy="369332"/>
          </a:xfrm>
          <a:prstGeom prst="rect">
            <a:avLst/>
          </a:prstGeom>
          <a:noFill/>
        </p:spPr>
        <p:txBody>
          <a:bodyPr wrap="none" rtlCol="0">
            <a:spAutoFit/>
          </a:bodyPr>
          <a:lstStyle/>
          <a:p>
            <a:r>
              <a:rPr lang="en-US" dirty="0" smtClean="0"/>
              <a:t>+</a:t>
            </a:r>
            <a:endParaRPr lang="en-US" dirty="0"/>
          </a:p>
        </p:txBody>
      </p:sp>
      <p:sp>
        <p:nvSpPr>
          <p:cNvPr id="18" name="TextBox 17"/>
          <p:cNvSpPr txBox="1"/>
          <p:nvPr/>
        </p:nvSpPr>
        <p:spPr>
          <a:xfrm>
            <a:off x="7162800" y="4521981"/>
            <a:ext cx="300082" cy="369332"/>
          </a:xfrm>
          <a:prstGeom prst="rect">
            <a:avLst/>
          </a:prstGeom>
          <a:noFill/>
        </p:spPr>
        <p:txBody>
          <a:bodyPr wrap="none" rtlCol="0">
            <a:spAutoFit/>
          </a:bodyPr>
          <a:lstStyle/>
          <a:p>
            <a:r>
              <a:rPr lang="en-US" dirty="0" smtClean="0"/>
              <a:t>+</a:t>
            </a:r>
            <a:endParaRPr lang="en-US" dirty="0"/>
          </a:p>
        </p:txBody>
      </p:sp>
      <p:sp>
        <p:nvSpPr>
          <p:cNvPr id="19" name="TextBox 18"/>
          <p:cNvSpPr txBox="1"/>
          <p:nvPr/>
        </p:nvSpPr>
        <p:spPr>
          <a:xfrm>
            <a:off x="7012759" y="4600350"/>
            <a:ext cx="300082" cy="369332"/>
          </a:xfrm>
          <a:prstGeom prst="rect">
            <a:avLst/>
          </a:prstGeom>
          <a:noFill/>
        </p:spPr>
        <p:txBody>
          <a:bodyPr wrap="none" rtlCol="0">
            <a:spAutoFit/>
          </a:bodyPr>
          <a:lstStyle/>
          <a:p>
            <a:r>
              <a:rPr lang="en-US" dirty="0" smtClean="0"/>
              <a:t>+</a:t>
            </a:r>
            <a:endParaRPr lang="en-US" dirty="0"/>
          </a:p>
        </p:txBody>
      </p:sp>
      <p:sp>
        <p:nvSpPr>
          <p:cNvPr id="20" name="TextBox 19"/>
          <p:cNvSpPr txBox="1"/>
          <p:nvPr/>
        </p:nvSpPr>
        <p:spPr>
          <a:xfrm>
            <a:off x="6748418" y="4307218"/>
            <a:ext cx="300082" cy="369332"/>
          </a:xfrm>
          <a:prstGeom prst="rect">
            <a:avLst/>
          </a:prstGeom>
          <a:noFill/>
        </p:spPr>
        <p:txBody>
          <a:bodyPr wrap="none" rtlCol="0">
            <a:spAutoFit/>
          </a:bodyPr>
          <a:lstStyle/>
          <a:p>
            <a:r>
              <a:rPr lang="en-US" dirty="0" smtClean="0"/>
              <a:t>+</a:t>
            </a:r>
            <a:endParaRPr lang="en-US" dirty="0"/>
          </a:p>
        </p:txBody>
      </p:sp>
      <p:sp>
        <p:nvSpPr>
          <p:cNvPr id="21" name="TextBox 20"/>
          <p:cNvSpPr txBox="1"/>
          <p:nvPr/>
        </p:nvSpPr>
        <p:spPr>
          <a:xfrm>
            <a:off x="7268633" y="4415684"/>
            <a:ext cx="300082" cy="369332"/>
          </a:xfrm>
          <a:prstGeom prst="rect">
            <a:avLst/>
          </a:prstGeom>
          <a:noFill/>
        </p:spPr>
        <p:txBody>
          <a:bodyPr wrap="none" rtlCol="0">
            <a:spAutoFit/>
          </a:bodyPr>
          <a:lstStyle/>
          <a:p>
            <a:r>
              <a:rPr lang="en-US" dirty="0" smtClean="0"/>
              <a:t>+</a:t>
            </a:r>
            <a:endParaRPr lang="en-US" dirty="0"/>
          </a:p>
        </p:txBody>
      </p:sp>
      <p:grpSp>
        <p:nvGrpSpPr>
          <p:cNvPr id="57" name="Group 56"/>
          <p:cNvGrpSpPr/>
          <p:nvPr/>
        </p:nvGrpSpPr>
        <p:grpSpPr>
          <a:xfrm>
            <a:off x="6489700" y="2974750"/>
            <a:ext cx="1353628" cy="369332"/>
            <a:chOff x="6489700" y="2974750"/>
            <a:chExt cx="1353628" cy="369332"/>
          </a:xfrm>
        </p:grpSpPr>
        <p:cxnSp>
          <p:nvCxnSpPr>
            <p:cNvPr id="23" name="Straight Arrow Connector 22"/>
            <p:cNvCxnSpPr/>
            <p:nvPr/>
          </p:nvCxnSpPr>
          <p:spPr>
            <a:xfrm>
              <a:off x="6489700" y="3313417"/>
              <a:ext cx="1353628" cy="1588"/>
            </a:xfrm>
            <a:prstGeom prst="straightConnector1">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684918" y="2974750"/>
              <a:ext cx="1056700" cy="369332"/>
            </a:xfrm>
            <a:prstGeom prst="rect">
              <a:avLst/>
            </a:prstGeom>
            <a:noFill/>
          </p:spPr>
          <p:txBody>
            <a:bodyPr wrap="none" rtlCol="0">
              <a:spAutoFit/>
            </a:bodyPr>
            <a:lstStyle/>
            <a:p>
              <a:r>
                <a:rPr lang="en-US" dirty="0" smtClean="0"/>
                <a:t>electrons</a:t>
              </a:r>
              <a:endParaRPr lang="en-US" dirty="0"/>
            </a:p>
          </p:txBody>
        </p:sp>
      </p:grpSp>
      <p:grpSp>
        <p:nvGrpSpPr>
          <p:cNvPr id="58" name="Group 57"/>
          <p:cNvGrpSpPr/>
          <p:nvPr/>
        </p:nvGrpSpPr>
        <p:grpSpPr>
          <a:xfrm>
            <a:off x="6413500" y="5692550"/>
            <a:ext cx="1353628" cy="369332"/>
            <a:chOff x="6413500" y="5692550"/>
            <a:chExt cx="1353628" cy="369332"/>
          </a:xfrm>
        </p:grpSpPr>
        <p:cxnSp>
          <p:nvCxnSpPr>
            <p:cNvPr id="25" name="Straight Arrow Connector 24"/>
            <p:cNvCxnSpPr/>
            <p:nvPr/>
          </p:nvCxnSpPr>
          <p:spPr>
            <a:xfrm flipH="1">
              <a:off x="6413500" y="6031217"/>
              <a:ext cx="1353628" cy="1588"/>
            </a:xfrm>
            <a:prstGeom prst="straightConnector1">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608718" y="5692550"/>
              <a:ext cx="1056700" cy="369332"/>
            </a:xfrm>
            <a:prstGeom prst="rect">
              <a:avLst/>
            </a:prstGeom>
            <a:noFill/>
          </p:spPr>
          <p:txBody>
            <a:bodyPr wrap="none" rtlCol="0">
              <a:spAutoFit/>
            </a:bodyPr>
            <a:lstStyle/>
            <a:p>
              <a:r>
                <a:rPr lang="en-US" dirty="0" smtClean="0"/>
                <a:t>electrons</a:t>
              </a:r>
              <a:endParaRPr lang="en-US" dirty="0"/>
            </a:p>
          </p:txBody>
        </p:sp>
      </p:grpSp>
      <p:sp>
        <p:nvSpPr>
          <p:cNvPr id="27" name="TextBox 26"/>
          <p:cNvSpPr txBox="1"/>
          <p:nvPr/>
        </p:nvSpPr>
        <p:spPr>
          <a:xfrm>
            <a:off x="7561218" y="3298084"/>
            <a:ext cx="751265" cy="369332"/>
          </a:xfrm>
          <a:prstGeom prst="rect">
            <a:avLst/>
          </a:prstGeom>
          <a:noFill/>
        </p:spPr>
        <p:txBody>
          <a:bodyPr wrap="none" rtlCol="0">
            <a:spAutoFit/>
          </a:bodyPr>
          <a:lstStyle/>
          <a:p>
            <a:r>
              <a:rPr lang="en-US" dirty="0" smtClean="0"/>
              <a:t>HEME</a:t>
            </a:r>
            <a:endParaRPr lang="en-US" dirty="0"/>
          </a:p>
        </p:txBody>
      </p:sp>
      <p:sp>
        <p:nvSpPr>
          <p:cNvPr id="28" name="TextBox 27"/>
          <p:cNvSpPr txBox="1"/>
          <p:nvPr/>
        </p:nvSpPr>
        <p:spPr>
          <a:xfrm>
            <a:off x="5713035" y="5622184"/>
            <a:ext cx="751265" cy="369332"/>
          </a:xfrm>
          <a:prstGeom prst="rect">
            <a:avLst/>
          </a:prstGeom>
          <a:noFill/>
        </p:spPr>
        <p:txBody>
          <a:bodyPr wrap="none" rtlCol="0">
            <a:spAutoFit/>
          </a:bodyPr>
          <a:lstStyle/>
          <a:p>
            <a:r>
              <a:rPr lang="en-US" dirty="0" smtClean="0"/>
              <a:t>HEME</a:t>
            </a:r>
            <a:endParaRPr lang="en-US" dirty="0"/>
          </a:p>
        </p:txBody>
      </p:sp>
      <p:sp>
        <p:nvSpPr>
          <p:cNvPr id="29" name="TextBox 28"/>
          <p:cNvSpPr txBox="1"/>
          <p:nvPr/>
        </p:nvSpPr>
        <p:spPr>
          <a:xfrm>
            <a:off x="5534203" y="3313417"/>
            <a:ext cx="955497" cy="369332"/>
          </a:xfrm>
          <a:prstGeom prst="rect">
            <a:avLst/>
          </a:prstGeom>
          <a:noFill/>
        </p:spPr>
        <p:txBody>
          <a:bodyPr wrap="none" rtlCol="0">
            <a:spAutoFit/>
          </a:bodyPr>
          <a:lstStyle/>
          <a:p>
            <a:r>
              <a:rPr lang="en-US" dirty="0" smtClean="0"/>
              <a:t>FLAVINS</a:t>
            </a:r>
            <a:endParaRPr lang="en-US" dirty="0"/>
          </a:p>
        </p:txBody>
      </p:sp>
      <p:sp>
        <p:nvSpPr>
          <p:cNvPr id="30" name="TextBox 29"/>
          <p:cNvSpPr txBox="1"/>
          <p:nvPr/>
        </p:nvSpPr>
        <p:spPr>
          <a:xfrm>
            <a:off x="7568715" y="5507884"/>
            <a:ext cx="955497" cy="369332"/>
          </a:xfrm>
          <a:prstGeom prst="rect">
            <a:avLst/>
          </a:prstGeom>
          <a:noFill/>
        </p:spPr>
        <p:txBody>
          <a:bodyPr wrap="none" rtlCol="0">
            <a:spAutoFit/>
          </a:bodyPr>
          <a:lstStyle/>
          <a:p>
            <a:r>
              <a:rPr lang="en-US" dirty="0" smtClean="0"/>
              <a:t>FLAVINS</a:t>
            </a:r>
            <a:endParaRPr lang="en-US" dirty="0"/>
          </a:p>
        </p:txBody>
      </p:sp>
      <p:grpSp>
        <p:nvGrpSpPr>
          <p:cNvPr id="4" name="Group 33"/>
          <p:cNvGrpSpPr/>
          <p:nvPr/>
        </p:nvGrpSpPr>
        <p:grpSpPr>
          <a:xfrm>
            <a:off x="7169940" y="3486183"/>
            <a:ext cx="533401" cy="616465"/>
            <a:chOff x="7340600" y="1943100"/>
            <a:chExt cx="533401" cy="616465"/>
          </a:xfrm>
        </p:grpSpPr>
        <p:cxnSp>
          <p:nvCxnSpPr>
            <p:cNvPr id="32" name="Straight Arrow Connector 31"/>
            <p:cNvCxnSpPr/>
            <p:nvPr/>
          </p:nvCxnSpPr>
          <p:spPr>
            <a:xfrm rot="5400000">
              <a:off x="7481101" y="2166666"/>
              <a:ext cx="468299" cy="317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340600" y="1943100"/>
              <a:ext cx="479618" cy="369332"/>
            </a:xfrm>
            <a:prstGeom prst="rect">
              <a:avLst/>
            </a:prstGeom>
            <a:noFill/>
          </p:spPr>
          <p:txBody>
            <a:bodyPr wrap="none" rtlCol="0">
              <a:spAutoFit/>
            </a:bodyPr>
            <a:lstStyle/>
            <a:p>
              <a:r>
                <a:rPr lang="en-US" dirty="0" smtClean="0">
                  <a:ln>
                    <a:solidFill>
                      <a:srgbClr val="FF0000"/>
                    </a:solidFill>
                  </a:ln>
                </a:rPr>
                <a:t>O</a:t>
              </a:r>
              <a:r>
                <a:rPr lang="en-US" baseline="-25000" dirty="0" smtClean="0">
                  <a:ln>
                    <a:solidFill>
                      <a:srgbClr val="FF0000"/>
                    </a:solidFill>
                  </a:ln>
                </a:rPr>
                <a:t>2</a:t>
              </a:r>
              <a:r>
                <a:rPr lang="en-US" sz="2400" baseline="30000" dirty="0" smtClean="0">
                  <a:ln>
                    <a:solidFill>
                      <a:srgbClr val="FF0000"/>
                    </a:solidFill>
                  </a:ln>
                </a:rPr>
                <a:t>-</a:t>
              </a:r>
              <a:endParaRPr lang="en-US" sz="2400" baseline="30000" dirty="0">
                <a:ln>
                  <a:solidFill>
                    <a:srgbClr val="FF0000"/>
                  </a:solidFill>
                </a:ln>
              </a:endParaRPr>
            </a:p>
          </p:txBody>
        </p:sp>
      </p:grpSp>
      <p:grpSp>
        <p:nvGrpSpPr>
          <p:cNvPr id="5" name="Group 37"/>
          <p:cNvGrpSpPr/>
          <p:nvPr/>
        </p:nvGrpSpPr>
        <p:grpSpPr>
          <a:xfrm>
            <a:off x="6108124" y="5134782"/>
            <a:ext cx="608800" cy="541066"/>
            <a:chOff x="7493000" y="3708400"/>
            <a:chExt cx="608800" cy="541066"/>
          </a:xfrm>
        </p:grpSpPr>
        <p:cxnSp>
          <p:nvCxnSpPr>
            <p:cNvPr id="36" name="Straight Arrow Connector 35"/>
            <p:cNvCxnSpPr/>
            <p:nvPr/>
          </p:nvCxnSpPr>
          <p:spPr>
            <a:xfrm rot="10800000" flipH="1">
              <a:off x="7633501" y="3931966"/>
              <a:ext cx="468299" cy="317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493000" y="3708400"/>
              <a:ext cx="479618" cy="369332"/>
            </a:xfrm>
            <a:prstGeom prst="rect">
              <a:avLst/>
            </a:prstGeom>
            <a:noFill/>
          </p:spPr>
          <p:txBody>
            <a:bodyPr wrap="none" rtlCol="0">
              <a:spAutoFit/>
            </a:bodyPr>
            <a:lstStyle/>
            <a:p>
              <a:r>
                <a:rPr lang="en-US" dirty="0" smtClean="0">
                  <a:ln>
                    <a:solidFill>
                      <a:srgbClr val="FF0000"/>
                    </a:solidFill>
                  </a:ln>
                </a:rPr>
                <a:t>O</a:t>
              </a:r>
              <a:r>
                <a:rPr lang="en-US" baseline="-25000" dirty="0" smtClean="0">
                  <a:ln>
                    <a:solidFill>
                      <a:srgbClr val="FF0000"/>
                    </a:solidFill>
                  </a:ln>
                </a:rPr>
                <a:t>2</a:t>
              </a:r>
              <a:r>
                <a:rPr lang="en-US" sz="2400" baseline="30000" dirty="0" smtClean="0">
                  <a:ln>
                    <a:solidFill>
                      <a:srgbClr val="FF0000"/>
                    </a:solidFill>
                  </a:ln>
                </a:rPr>
                <a:t>-</a:t>
              </a:r>
              <a:endParaRPr lang="en-US" sz="2400" baseline="30000" dirty="0">
                <a:ln>
                  <a:solidFill>
                    <a:srgbClr val="FF0000"/>
                  </a:solidFill>
                </a:ln>
              </a:endParaRPr>
            </a:p>
          </p:txBody>
        </p:sp>
      </p:grpSp>
      <p:cxnSp>
        <p:nvCxnSpPr>
          <p:cNvPr id="39" name="Straight Connector 38"/>
          <p:cNvCxnSpPr/>
          <p:nvPr/>
        </p:nvCxnSpPr>
        <p:spPr>
          <a:xfrm rot="16200000" flipH="1">
            <a:off x="7601659" y="1169645"/>
            <a:ext cx="344983" cy="29812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grpSp>
        <p:nvGrpSpPr>
          <p:cNvPr id="6" name="Group 38"/>
          <p:cNvGrpSpPr/>
          <p:nvPr/>
        </p:nvGrpSpPr>
        <p:grpSpPr>
          <a:xfrm>
            <a:off x="7510492" y="987089"/>
            <a:ext cx="1563913" cy="1660939"/>
            <a:chOff x="2445271" y="-39736"/>
            <a:chExt cx="1563913" cy="1660939"/>
          </a:xfrm>
        </p:grpSpPr>
        <p:sp>
          <p:nvSpPr>
            <p:cNvPr id="41" name="Oval 40"/>
            <p:cNvSpPr/>
            <p:nvPr/>
          </p:nvSpPr>
          <p:spPr>
            <a:xfrm>
              <a:off x="2729349" y="405300"/>
              <a:ext cx="878417" cy="864638"/>
            </a:xfrm>
            <a:prstGeom prst="ellipse">
              <a:avLst/>
            </a:prstGeom>
            <a:solidFill>
              <a:srgbClr val="FEFAC9"/>
            </a:solidFill>
            <a:ln>
              <a:solidFill>
                <a:srgbClr val="FEFAC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Connector 41"/>
            <p:cNvCxnSpPr/>
            <p:nvPr/>
          </p:nvCxnSpPr>
          <p:spPr>
            <a:xfrm rot="5400000" flipH="1" flipV="1">
              <a:off x="3224984" y="86318"/>
              <a:ext cx="404509" cy="152401"/>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3489334" y="243776"/>
              <a:ext cx="328033" cy="29982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655840" y="710102"/>
              <a:ext cx="353344" cy="1588"/>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H="1">
              <a:off x="3161578" y="1431740"/>
              <a:ext cx="351264" cy="27656"/>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H="1" flipV="1">
              <a:off x="2447980" y="1123076"/>
              <a:ext cx="337275" cy="314348"/>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2459441" y="959209"/>
              <a:ext cx="210023" cy="15240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45271" y="392602"/>
              <a:ext cx="284077" cy="152400"/>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459441" y="710102"/>
              <a:ext cx="210021" cy="1588"/>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3655840" y="959209"/>
              <a:ext cx="168116" cy="15240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6200000" flipH="1">
              <a:off x="3532775" y="1146874"/>
              <a:ext cx="158328" cy="8780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6200000" flipV="1">
              <a:off x="2720119" y="54467"/>
              <a:ext cx="338546" cy="231199"/>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a:off x="2713761" y="1329970"/>
              <a:ext cx="351264" cy="231201"/>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grpSp>
      <p:sp>
        <p:nvSpPr>
          <p:cNvPr id="54" name="Content Placeholder 2"/>
          <p:cNvSpPr>
            <a:spLocks noGrp="1"/>
          </p:cNvSpPr>
          <p:nvPr>
            <p:ph idx="1"/>
          </p:nvPr>
        </p:nvSpPr>
        <p:spPr>
          <a:xfrm>
            <a:off x="297112" y="1318658"/>
            <a:ext cx="7243803" cy="5438728"/>
          </a:xfrm>
        </p:spPr>
        <p:txBody>
          <a:bodyPr>
            <a:noAutofit/>
          </a:bodyPr>
          <a:lstStyle/>
          <a:p>
            <a:r>
              <a:rPr lang="en-US" sz="2800" dirty="0" err="1" smtClean="0"/>
              <a:t>Dimer</a:t>
            </a:r>
            <a:r>
              <a:rPr lang="en-US" sz="2800" dirty="0" smtClean="0"/>
              <a:t> (two </a:t>
            </a:r>
            <a:r>
              <a:rPr lang="en-US" sz="2800" dirty="0" err="1" smtClean="0"/>
              <a:t>eNOS</a:t>
            </a:r>
            <a:r>
              <a:rPr lang="en-US" sz="2800" dirty="0" smtClean="0"/>
              <a:t> molecules) creates cavity</a:t>
            </a:r>
          </a:p>
          <a:p>
            <a:r>
              <a:rPr lang="en-US" sz="2800" dirty="0" smtClean="0"/>
              <a:t>Zinc atom in cavity creates positive charge field</a:t>
            </a:r>
          </a:p>
          <a:p>
            <a:r>
              <a:rPr lang="en-US" sz="2800" dirty="0" smtClean="0"/>
              <a:t>Sulfurs in </a:t>
            </a:r>
            <a:r>
              <a:rPr lang="en-US" sz="2800" dirty="0" err="1" smtClean="0"/>
              <a:t>cysteine</a:t>
            </a:r>
            <a:r>
              <a:rPr lang="en-US" sz="2800" dirty="0" smtClean="0"/>
              <a:t> peptides                      attracted to zinc</a:t>
            </a:r>
          </a:p>
          <a:p>
            <a:r>
              <a:rPr lang="en-US" sz="2800" dirty="0" err="1" smtClean="0"/>
              <a:t>Flavins</a:t>
            </a:r>
            <a:r>
              <a:rPr lang="en-US" sz="2800" dirty="0" smtClean="0"/>
              <a:t> respond to sunlight by                   emitting electrons</a:t>
            </a:r>
          </a:p>
          <a:p>
            <a:r>
              <a:rPr lang="en-US" sz="2800" dirty="0" smtClean="0"/>
              <a:t>Electrons create charged                              oxygen </a:t>
            </a:r>
            <a:r>
              <a:rPr lang="en-US" sz="2800" dirty="0" err="1" smtClean="0"/>
              <a:t>dimers</a:t>
            </a:r>
            <a:r>
              <a:rPr lang="en-US" sz="2800" dirty="0" smtClean="0"/>
              <a:t> (O</a:t>
            </a:r>
            <a:r>
              <a:rPr lang="en-US" sz="2800" baseline="-25000" dirty="0" smtClean="0"/>
              <a:t>2</a:t>
            </a:r>
            <a:r>
              <a:rPr lang="en-US" sz="2800" baseline="30000" dirty="0" smtClean="0"/>
              <a:t>-</a:t>
            </a:r>
            <a:r>
              <a:rPr lang="en-US" sz="2800" dirty="0" smtClean="0"/>
              <a:t>)</a:t>
            </a:r>
          </a:p>
          <a:p>
            <a:r>
              <a:rPr lang="en-US" sz="2800" dirty="0" smtClean="0"/>
              <a:t>Oxygen combines with sulfur                                to form sulfate (capture energy)</a:t>
            </a:r>
          </a:p>
          <a:p>
            <a:pPr>
              <a:buNone/>
            </a:pPr>
            <a:endParaRPr lang="en-US" sz="2800" dirty="0" smtClean="0"/>
          </a:p>
          <a:p>
            <a:endParaRPr lang="en-US" dirty="0"/>
          </a:p>
        </p:txBody>
      </p:sp>
      <p:sp>
        <p:nvSpPr>
          <p:cNvPr id="56" name="Freeform 55"/>
          <p:cNvSpPr/>
          <p:nvPr/>
        </p:nvSpPr>
        <p:spPr>
          <a:xfrm>
            <a:off x="6040967" y="3609750"/>
            <a:ext cx="1911350" cy="1983317"/>
          </a:xfrm>
          <a:custGeom>
            <a:avLst/>
            <a:gdLst>
              <a:gd name="connsiteX0" fmla="*/ 1121833 w 1911350"/>
              <a:gd name="connsiteY0" fmla="*/ 0 h 1983317"/>
              <a:gd name="connsiteX1" fmla="*/ 347133 w 1911350"/>
              <a:gd name="connsiteY1" fmla="*/ 330200 h 1983317"/>
              <a:gd name="connsiteX2" fmla="*/ 80433 w 1911350"/>
              <a:gd name="connsiteY2" fmla="*/ 1219200 h 1983317"/>
              <a:gd name="connsiteX3" fmla="*/ 829733 w 1911350"/>
              <a:gd name="connsiteY3" fmla="*/ 1892300 h 1983317"/>
              <a:gd name="connsiteX4" fmla="*/ 1540933 w 1911350"/>
              <a:gd name="connsiteY4" fmla="*/ 1765300 h 1983317"/>
              <a:gd name="connsiteX5" fmla="*/ 1909233 w 1911350"/>
              <a:gd name="connsiteY5" fmla="*/ 1066800 h 1983317"/>
              <a:gd name="connsiteX6" fmla="*/ 1553633 w 1911350"/>
              <a:gd name="connsiteY6" fmla="*/ 317500 h 1983317"/>
              <a:gd name="connsiteX7" fmla="*/ 1007533 w 1911350"/>
              <a:gd name="connsiteY7" fmla="*/ 25400 h 198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1350" h="1983317">
                <a:moveTo>
                  <a:pt x="1121833" y="0"/>
                </a:moveTo>
                <a:cubicBezTo>
                  <a:pt x="821266" y="63500"/>
                  <a:pt x="520700" y="127000"/>
                  <a:pt x="347133" y="330200"/>
                </a:cubicBezTo>
                <a:cubicBezTo>
                  <a:pt x="173566" y="533400"/>
                  <a:pt x="0" y="958850"/>
                  <a:pt x="80433" y="1219200"/>
                </a:cubicBezTo>
                <a:cubicBezTo>
                  <a:pt x="160866" y="1479550"/>
                  <a:pt x="586316" y="1801283"/>
                  <a:pt x="829733" y="1892300"/>
                </a:cubicBezTo>
                <a:cubicBezTo>
                  <a:pt x="1073150" y="1983317"/>
                  <a:pt x="1361016" y="1902883"/>
                  <a:pt x="1540933" y="1765300"/>
                </a:cubicBezTo>
                <a:cubicBezTo>
                  <a:pt x="1720850" y="1627717"/>
                  <a:pt x="1907116" y="1308100"/>
                  <a:pt x="1909233" y="1066800"/>
                </a:cubicBezTo>
                <a:cubicBezTo>
                  <a:pt x="1911350" y="825500"/>
                  <a:pt x="1703916" y="491067"/>
                  <a:pt x="1553633" y="317500"/>
                </a:cubicBezTo>
                <a:cubicBezTo>
                  <a:pt x="1403350" y="143933"/>
                  <a:pt x="1007533" y="25400"/>
                  <a:pt x="1007533" y="254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6726293" y="4352021"/>
            <a:ext cx="720674" cy="601673"/>
          </a:xfrm>
          <a:custGeom>
            <a:avLst/>
            <a:gdLst>
              <a:gd name="connsiteX0" fmla="*/ 52326 w 720674"/>
              <a:gd name="connsiteY0" fmla="*/ 114151 h 601673"/>
              <a:gd name="connsiteX1" fmla="*/ 366283 w 720674"/>
              <a:gd name="connsiteY1" fmla="*/ 0 h 601673"/>
              <a:gd name="connsiteX2" fmla="*/ 665969 w 720674"/>
              <a:gd name="connsiteY2" fmla="*/ 114151 h 601673"/>
              <a:gd name="connsiteX3" fmla="*/ 694511 w 720674"/>
              <a:gd name="connsiteY3" fmla="*/ 399530 h 601673"/>
              <a:gd name="connsiteX4" fmla="*/ 537532 w 720674"/>
              <a:gd name="connsiteY4" fmla="*/ 570757 h 601673"/>
              <a:gd name="connsiteX5" fmla="*/ 266387 w 720674"/>
              <a:gd name="connsiteY5" fmla="*/ 570757 h 601673"/>
              <a:gd name="connsiteX6" fmla="*/ 52326 w 720674"/>
              <a:gd name="connsiteY6" fmla="*/ 385261 h 601673"/>
              <a:gd name="connsiteX7" fmla="*/ 52326 w 720674"/>
              <a:gd name="connsiteY7" fmla="*/ 114151 h 60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674" h="601673">
                <a:moveTo>
                  <a:pt x="52326" y="114151"/>
                </a:moveTo>
                <a:cubicBezTo>
                  <a:pt x="104652" y="49941"/>
                  <a:pt x="264009" y="0"/>
                  <a:pt x="366283" y="0"/>
                </a:cubicBezTo>
                <a:cubicBezTo>
                  <a:pt x="468557" y="0"/>
                  <a:pt x="611264" y="47563"/>
                  <a:pt x="665969" y="114151"/>
                </a:cubicBezTo>
                <a:cubicBezTo>
                  <a:pt x="720674" y="180739"/>
                  <a:pt x="715917" y="323429"/>
                  <a:pt x="694511" y="399530"/>
                </a:cubicBezTo>
                <a:cubicBezTo>
                  <a:pt x="673105" y="475631"/>
                  <a:pt x="608886" y="542219"/>
                  <a:pt x="537532" y="570757"/>
                </a:cubicBezTo>
                <a:cubicBezTo>
                  <a:pt x="466178" y="599295"/>
                  <a:pt x="347255" y="601673"/>
                  <a:pt x="266387" y="570757"/>
                </a:cubicBezTo>
                <a:cubicBezTo>
                  <a:pt x="185519" y="539841"/>
                  <a:pt x="80867" y="463740"/>
                  <a:pt x="52326" y="385261"/>
                </a:cubicBezTo>
                <a:cubicBezTo>
                  <a:pt x="23785" y="306782"/>
                  <a:pt x="0" y="178361"/>
                  <a:pt x="52326" y="114151"/>
                </a:cubicBezTo>
                <a:close/>
              </a:path>
            </a:pathLst>
          </a:cu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6487085" y="4223696"/>
            <a:ext cx="1162473" cy="523220"/>
          </a:xfrm>
          <a:prstGeom prst="rect">
            <a:avLst/>
          </a:prstGeom>
          <a:solidFill>
            <a:srgbClr val="FCFBE6"/>
          </a:solidFill>
          <a:ln>
            <a:solidFill>
              <a:schemeClr val="tx1"/>
            </a:solidFill>
          </a:ln>
          <a:effectLst>
            <a:outerShdw blurRad="50800" dist="38100" dir="2700000">
              <a:srgbClr val="000000">
                <a:alpha val="43000"/>
              </a:srgbClr>
            </a:outerShdw>
          </a:effectLst>
        </p:spPr>
        <p:txBody>
          <a:bodyPr wrap="none" rtlCol="0">
            <a:spAutoFit/>
          </a:bodyPr>
          <a:lstStyle/>
          <a:p>
            <a:r>
              <a:rPr lang="en-US" sz="2800" dirty="0" smtClean="0"/>
              <a:t>sulfate</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left)">
                                      <p:cBhvr>
                                        <p:cTn id="31" dur="50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right)">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4">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4">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uild="p"/>
      <p:bldP spid="56" grpId="0" animBg="1"/>
      <p:bldP spid="55" grpId="0" animBg="1"/>
      <p:bldP spid="59" grpId="0" animBg="1"/>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Storing Energy while Fixating </a:t>
            </a:r>
            <a:br>
              <a:rPr lang="en-US" dirty="0" smtClean="0"/>
            </a:br>
            <a:r>
              <a:rPr lang="en-US" dirty="0" smtClean="0"/>
              <a:t>Oxygen and Sulfur</a:t>
            </a:r>
            <a:endParaRPr lang="en-US" dirty="0"/>
          </a:p>
        </p:txBody>
      </p:sp>
      <p:sp>
        <p:nvSpPr>
          <p:cNvPr id="3" name="Content Placeholder 2"/>
          <p:cNvSpPr>
            <a:spLocks noGrp="1"/>
          </p:cNvSpPr>
          <p:nvPr>
            <p:ph idx="1"/>
          </p:nvPr>
        </p:nvSpPr>
        <p:spPr>
          <a:xfrm>
            <a:off x="457200" y="1480490"/>
            <a:ext cx="4558760" cy="4797835"/>
          </a:xfrm>
        </p:spPr>
        <p:txBody>
          <a:bodyPr>
            <a:noAutofit/>
          </a:bodyPr>
          <a:lstStyle/>
          <a:p>
            <a:r>
              <a:rPr lang="en-US" sz="2800" dirty="0" smtClean="0"/>
              <a:t>Sunlight energy can be stored in the sulfate molecule</a:t>
            </a:r>
          </a:p>
          <a:p>
            <a:r>
              <a:rPr lang="en-US" sz="2800" dirty="0" smtClean="0"/>
              <a:t>Oxygen and sulfur are also easily transported through the blood stream via sulfate</a:t>
            </a:r>
          </a:p>
          <a:p>
            <a:pPr lvl="1"/>
            <a:r>
              <a:rPr lang="en-US" sz="2400" dirty="0" smtClean="0"/>
              <a:t>Extracellular matrix proteins are a silo for sulfate reserves</a:t>
            </a:r>
          </a:p>
          <a:p>
            <a:r>
              <a:rPr lang="en-US" sz="2800" dirty="0" smtClean="0"/>
              <a:t>Stored energy can later be utilized by a muscle cell to </a:t>
            </a:r>
            <a:r>
              <a:rPr lang="en-US" sz="2800" dirty="0" smtClean="0"/>
              <a:t>contract</a:t>
            </a:r>
          </a:p>
        </p:txBody>
      </p:sp>
      <p:sp>
        <p:nvSpPr>
          <p:cNvPr id="23" name="TextBox 22"/>
          <p:cNvSpPr txBox="1"/>
          <p:nvPr/>
        </p:nvSpPr>
        <p:spPr>
          <a:xfrm>
            <a:off x="7423011" y="2384141"/>
            <a:ext cx="543739" cy="523220"/>
          </a:xfrm>
          <a:prstGeom prst="rect">
            <a:avLst/>
          </a:prstGeom>
          <a:noFill/>
        </p:spPr>
        <p:txBody>
          <a:bodyPr wrap="square" rtlCol="0">
            <a:spAutoFit/>
          </a:bodyPr>
          <a:lstStyle/>
          <a:p>
            <a:r>
              <a:rPr lang="en-US" sz="2800" dirty="0" smtClean="0">
                <a:solidFill>
                  <a:srgbClr val="000000"/>
                </a:solidFill>
              </a:rPr>
              <a:t>O</a:t>
            </a:r>
            <a:r>
              <a:rPr lang="en-US" sz="2800" baseline="-25000" dirty="0" smtClean="0">
                <a:solidFill>
                  <a:srgbClr val="000000"/>
                </a:solidFill>
              </a:rPr>
              <a:t>2</a:t>
            </a:r>
            <a:endParaRPr lang="en-US" sz="2800" baseline="-25000" dirty="0">
              <a:solidFill>
                <a:srgbClr val="000000"/>
              </a:solidFill>
            </a:endParaRPr>
          </a:p>
        </p:txBody>
      </p:sp>
      <p:sp>
        <p:nvSpPr>
          <p:cNvPr id="29" name="TextBox 28"/>
          <p:cNvSpPr txBox="1"/>
          <p:nvPr/>
        </p:nvSpPr>
        <p:spPr>
          <a:xfrm>
            <a:off x="5448300" y="4711700"/>
            <a:ext cx="3479800" cy="954107"/>
          </a:xfrm>
          <a:prstGeom prst="rect">
            <a:avLst/>
          </a:prstGeom>
          <a:solidFill>
            <a:srgbClr val="FCF9D6"/>
          </a:solidFill>
          <a:ln>
            <a:solidFill>
              <a:schemeClr val="tx1"/>
            </a:solidFill>
          </a:ln>
        </p:spPr>
        <p:txBody>
          <a:bodyPr wrap="square" rtlCol="0">
            <a:spAutoFit/>
          </a:bodyPr>
          <a:lstStyle/>
          <a:p>
            <a:pPr algn="ctr"/>
            <a:r>
              <a:rPr lang="en-US" sz="2800" dirty="0" smtClean="0">
                <a:solidFill>
                  <a:srgbClr val="000000"/>
                </a:solidFill>
              </a:rPr>
              <a:t>Exothermic Reaction: Energy Released</a:t>
            </a:r>
            <a:endParaRPr lang="en-US" sz="2800" baseline="-25000" dirty="0">
              <a:solidFill>
                <a:srgbClr val="000000"/>
              </a:solidFill>
            </a:endParaRPr>
          </a:p>
        </p:txBody>
      </p:sp>
      <p:grpSp>
        <p:nvGrpSpPr>
          <p:cNvPr id="4" name="Group 14"/>
          <p:cNvGrpSpPr/>
          <p:nvPr/>
        </p:nvGrpSpPr>
        <p:grpSpPr>
          <a:xfrm>
            <a:off x="5015960" y="2299060"/>
            <a:ext cx="1311539" cy="1554440"/>
            <a:chOff x="5381361" y="2410480"/>
            <a:chExt cx="1311539" cy="1554440"/>
          </a:xfrm>
        </p:grpSpPr>
        <p:sp>
          <p:nvSpPr>
            <p:cNvPr id="32" name="TextBox 31"/>
            <p:cNvSpPr txBox="1"/>
            <p:nvPr/>
          </p:nvSpPr>
          <p:spPr>
            <a:xfrm>
              <a:off x="5867400" y="2933700"/>
              <a:ext cx="349650" cy="523220"/>
            </a:xfrm>
            <a:prstGeom prst="rect">
              <a:avLst/>
            </a:prstGeom>
            <a:noFill/>
          </p:spPr>
          <p:txBody>
            <a:bodyPr wrap="none" rtlCol="0">
              <a:spAutoFit/>
            </a:bodyPr>
            <a:lstStyle/>
            <a:p>
              <a:r>
                <a:rPr lang="en-US" sz="2800" dirty="0" smtClean="0">
                  <a:solidFill>
                    <a:srgbClr val="000000"/>
                  </a:solidFill>
                </a:rPr>
                <a:t>S</a:t>
              </a:r>
              <a:endParaRPr lang="en-US" sz="2800" dirty="0">
                <a:solidFill>
                  <a:srgbClr val="000000"/>
                </a:solidFill>
              </a:endParaRPr>
            </a:p>
          </p:txBody>
        </p:sp>
        <p:sp>
          <p:nvSpPr>
            <p:cNvPr id="33" name="TextBox 32"/>
            <p:cNvSpPr txBox="1"/>
            <p:nvPr/>
          </p:nvSpPr>
          <p:spPr>
            <a:xfrm>
              <a:off x="5842000" y="3441700"/>
              <a:ext cx="505267" cy="523220"/>
            </a:xfrm>
            <a:prstGeom prst="rect">
              <a:avLst/>
            </a:prstGeom>
            <a:noFill/>
          </p:spPr>
          <p:txBody>
            <a:bodyPr wrap="none" rtlCol="0">
              <a:spAutoFit/>
            </a:bodyPr>
            <a:lstStyle/>
            <a:p>
              <a:r>
                <a:rPr lang="en-US" sz="2800" dirty="0" smtClean="0">
                  <a:solidFill>
                    <a:srgbClr val="000000"/>
                  </a:solidFill>
                </a:rPr>
                <a:t>O</a:t>
              </a:r>
              <a:r>
                <a:rPr lang="en-US" sz="2800" baseline="30000" dirty="0" smtClean="0">
                  <a:solidFill>
                    <a:srgbClr val="000000"/>
                  </a:solidFill>
                </a:rPr>
                <a:t>-</a:t>
              </a:r>
              <a:endParaRPr lang="en-US" sz="2800" dirty="0">
                <a:solidFill>
                  <a:srgbClr val="000000"/>
                </a:solidFill>
              </a:endParaRPr>
            </a:p>
          </p:txBody>
        </p:sp>
        <p:sp>
          <p:nvSpPr>
            <p:cNvPr id="34" name="TextBox 33"/>
            <p:cNvSpPr txBox="1"/>
            <p:nvPr/>
          </p:nvSpPr>
          <p:spPr>
            <a:xfrm>
              <a:off x="5841872" y="2410480"/>
              <a:ext cx="505267" cy="523220"/>
            </a:xfrm>
            <a:prstGeom prst="rect">
              <a:avLst/>
            </a:prstGeom>
            <a:noFill/>
          </p:spPr>
          <p:txBody>
            <a:bodyPr wrap="none" rtlCol="0">
              <a:spAutoFit/>
            </a:bodyPr>
            <a:lstStyle/>
            <a:p>
              <a:r>
                <a:rPr lang="en-US" sz="2800" dirty="0" smtClean="0">
                  <a:solidFill>
                    <a:srgbClr val="000000"/>
                  </a:solidFill>
                </a:rPr>
                <a:t>O</a:t>
              </a:r>
              <a:r>
                <a:rPr lang="en-US" sz="2800" baseline="30000" dirty="0" smtClean="0">
                  <a:solidFill>
                    <a:srgbClr val="000000"/>
                  </a:solidFill>
                </a:rPr>
                <a:t>-</a:t>
              </a:r>
              <a:endParaRPr lang="en-US" sz="2800" baseline="30000" dirty="0">
                <a:solidFill>
                  <a:srgbClr val="000000"/>
                </a:solidFill>
              </a:endParaRPr>
            </a:p>
          </p:txBody>
        </p:sp>
        <p:sp>
          <p:nvSpPr>
            <p:cNvPr id="35" name="TextBox 34"/>
            <p:cNvSpPr txBox="1"/>
            <p:nvPr/>
          </p:nvSpPr>
          <p:spPr>
            <a:xfrm>
              <a:off x="5381361" y="2933700"/>
              <a:ext cx="601246" cy="523220"/>
            </a:xfrm>
            <a:prstGeom prst="rect">
              <a:avLst/>
            </a:prstGeom>
            <a:noFill/>
          </p:spPr>
          <p:txBody>
            <a:bodyPr wrap="none" rtlCol="0">
              <a:spAutoFit/>
            </a:bodyPr>
            <a:lstStyle/>
            <a:p>
              <a:r>
                <a:rPr lang="en-US" sz="2800" dirty="0" smtClean="0">
                  <a:solidFill>
                    <a:srgbClr val="000000"/>
                  </a:solidFill>
                </a:rPr>
                <a:t>O=</a:t>
              </a:r>
              <a:endParaRPr lang="en-US" sz="2800" dirty="0">
                <a:solidFill>
                  <a:srgbClr val="000000"/>
                </a:solidFill>
              </a:endParaRPr>
            </a:p>
          </p:txBody>
        </p:sp>
        <p:sp>
          <p:nvSpPr>
            <p:cNvPr id="36" name="TextBox 35"/>
            <p:cNvSpPr txBox="1"/>
            <p:nvPr/>
          </p:nvSpPr>
          <p:spPr>
            <a:xfrm flipV="1">
              <a:off x="5981700" y="2997199"/>
              <a:ext cx="711200" cy="523220"/>
            </a:xfrm>
            <a:prstGeom prst="rect">
              <a:avLst/>
            </a:prstGeom>
            <a:noFill/>
          </p:spPr>
          <p:txBody>
            <a:bodyPr wrap="square" rtlCol="0">
              <a:spAutoFit/>
            </a:bodyPr>
            <a:lstStyle/>
            <a:p>
              <a:r>
                <a:rPr lang="en-US" sz="2800" dirty="0" smtClean="0">
                  <a:solidFill>
                    <a:srgbClr val="000000"/>
                  </a:solidFill>
                </a:rPr>
                <a:t>O=</a:t>
              </a:r>
              <a:endParaRPr lang="en-US" sz="2800" dirty="0">
                <a:solidFill>
                  <a:srgbClr val="000000"/>
                </a:solidFill>
              </a:endParaRPr>
            </a:p>
          </p:txBody>
        </p:sp>
        <p:sp>
          <p:nvSpPr>
            <p:cNvPr id="37" name="TextBox 36"/>
            <p:cNvSpPr txBox="1"/>
            <p:nvPr/>
          </p:nvSpPr>
          <p:spPr>
            <a:xfrm rot="16200000">
              <a:off x="5803899" y="3072199"/>
              <a:ext cx="357415" cy="769441"/>
            </a:xfrm>
            <a:prstGeom prst="rect">
              <a:avLst/>
            </a:prstGeom>
            <a:noFill/>
          </p:spPr>
          <p:txBody>
            <a:bodyPr wrap="square" rtlCol="0">
              <a:spAutoFit/>
            </a:bodyPr>
            <a:lstStyle/>
            <a:p>
              <a:r>
                <a:rPr lang="en-US" sz="4400" dirty="0" smtClean="0"/>
                <a:t>-</a:t>
              </a:r>
              <a:endParaRPr lang="en-US" sz="4400" dirty="0"/>
            </a:p>
          </p:txBody>
        </p:sp>
        <p:sp>
          <p:nvSpPr>
            <p:cNvPr id="38" name="TextBox 37"/>
            <p:cNvSpPr txBox="1"/>
            <p:nvPr/>
          </p:nvSpPr>
          <p:spPr>
            <a:xfrm rot="16200000">
              <a:off x="5803899" y="2612478"/>
              <a:ext cx="357415" cy="769441"/>
            </a:xfrm>
            <a:prstGeom prst="rect">
              <a:avLst/>
            </a:prstGeom>
            <a:noFill/>
          </p:spPr>
          <p:txBody>
            <a:bodyPr wrap="square" rtlCol="0">
              <a:spAutoFit/>
            </a:bodyPr>
            <a:lstStyle/>
            <a:p>
              <a:r>
                <a:rPr lang="en-US" sz="4400" dirty="0" smtClean="0"/>
                <a:t>-</a:t>
              </a:r>
              <a:endParaRPr lang="en-US" sz="4400" dirty="0"/>
            </a:p>
          </p:txBody>
        </p:sp>
      </p:grpSp>
      <p:sp>
        <p:nvSpPr>
          <p:cNvPr id="40" name="TextBox 39"/>
          <p:cNvSpPr txBox="1"/>
          <p:nvPr/>
        </p:nvSpPr>
        <p:spPr>
          <a:xfrm>
            <a:off x="7423011" y="3384187"/>
            <a:ext cx="543739" cy="523220"/>
          </a:xfrm>
          <a:prstGeom prst="rect">
            <a:avLst/>
          </a:prstGeom>
          <a:noFill/>
        </p:spPr>
        <p:txBody>
          <a:bodyPr wrap="none" rtlCol="0">
            <a:spAutoFit/>
          </a:bodyPr>
          <a:lstStyle/>
          <a:p>
            <a:r>
              <a:rPr lang="en-US" sz="2800" dirty="0" smtClean="0">
                <a:solidFill>
                  <a:srgbClr val="000000"/>
                </a:solidFill>
              </a:rPr>
              <a:t>O</a:t>
            </a:r>
            <a:r>
              <a:rPr lang="en-US" sz="2800" baseline="-25000" dirty="0" smtClean="0">
                <a:solidFill>
                  <a:srgbClr val="000000"/>
                </a:solidFill>
              </a:rPr>
              <a:t>2</a:t>
            </a:r>
            <a:endParaRPr lang="en-US" sz="2800" baseline="-25000" dirty="0">
              <a:solidFill>
                <a:srgbClr val="000000"/>
              </a:solidFill>
            </a:endParaRPr>
          </a:p>
        </p:txBody>
      </p:sp>
      <p:sp>
        <p:nvSpPr>
          <p:cNvPr id="41" name="TextBox 40"/>
          <p:cNvSpPr txBox="1"/>
          <p:nvPr/>
        </p:nvSpPr>
        <p:spPr>
          <a:xfrm>
            <a:off x="7449772" y="2924694"/>
            <a:ext cx="544264" cy="523220"/>
          </a:xfrm>
          <a:prstGeom prst="rect">
            <a:avLst/>
          </a:prstGeom>
          <a:noFill/>
        </p:spPr>
        <p:txBody>
          <a:bodyPr wrap="none" rtlCol="0">
            <a:spAutoFit/>
          </a:bodyPr>
          <a:lstStyle/>
          <a:p>
            <a:r>
              <a:rPr lang="en-US" sz="2800" dirty="0" smtClean="0">
                <a:solidFill>
                  <a:srgbClr val="000000"/>
                </a:solidFill>
              </a:rPr>
              <a:t>S</a:t>
            </a:r>
            <a:r>
              <a:rPr lang="en-US" sz="2800" baseline="30000" dirty="0" smtClean="0">
                <a:solidFill>
                  <a:srgbClr val="000000"/>
                </a:solidFill>
              </a:rPr>
              <a:t>-2</a:t>
            </a:r>
            <a:endParaRPr lang="en-US" sz="2800" dirty="0">
              <a:solidFill>
                <a:srgbClr val="000000"/>
              </a:solidFill>
            </a:endParaRPr>
          </a:p>
        </p:txBody>
      </p:sp>
      <p:sp>
        <p:nvSpPr>
          <p:cNvPr id="42" name="Right Arrow 41"/>
          <p:cNvSpPr/>
          <p:nvPr/>
        </p:nvSpPr>
        <p:spPr>
          <a:xfrm>
            <a:off x="6449107" y="2956406"/>
            <a:ext cx="746963" cy="38342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40" grpId="0"/>
      <p:bldP spid="41" grpId="0"/>
      <p:bldP spid="42" grpId="0" animBg="1"/>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Oval 8"/>
          <p:cNvSpPr/>
          <p:nvPr/>
        </p:nvSpPr>
        <p:spPr>
          <a:xfrm>
            <a:off x="4294271" y="3972022"/>
            <a:ext cx="878256" cy="8646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780964" y="4404341"/>
            <a:ext cx="1567350" cy="121589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3" name="Picture 72"/>
          <p:cNvPicPr>
            <a:picLocks noChangeAspect="1"/>
          </p:cNvPicPr>
          <p:nvPr/>
        </p:nvPicPr>
        <p:blipFill>
          <a:blip r:embed="rId2"/>
          <a:stretch>
            <a:fillRect/>
          </a:stretch>
        </p:blipFill>
        <p:spPr>
          <a:xfrm>
            <a:off x="4213199" y="4631080"/>
            <a:ext cx="655614" cy="780492"/>
          </a:xfrm>
          <a:prstGeom prst="rect">
            <a:avLst/>
          </a:prstGeom>
        </p:spPr>
      </p:pic>
      <p:sp>
        <p:nvSpPr>
          <p:cNvPr id="7" name="Oval 6"/>
          <p:cNvSpPr/>
          <p:nvPr/>
        </p:nvSpPr>
        <p:spPr>
          <a:xfrm>
            <a:off x="4834732" y="4539441"/>
            <a:ext cx="1567350" cy="121589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915935" y="5295999"/>
            <a:ext cx="878256" cy="8646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780964" y="4886137"/>
            <a:ext cx="556563" cy="369332"/>
          </a:xfrm>
          <a:prstGeom prst="rect">
            <a:avLst/>
          </a:prstGeom>
          <a:noFill/>
        </p:spPr>
        <p:txBody>
          <a:bodyPr wrap="none" rtlCol="0">
            <a:spAutoFit/>
          </a:bodyPr>
          <a:lstStyle/>
          <a:p>
            <a:r>
              <a:rPr lang="en-US" dirty="0" smtClean="0"/>
              <a:t>FAD</a:t>
            </a:r>
            <a:endParaRPr lang="en-US" dirty="0"/>
          </a:p>
        </p:txBody>
      </p:sp>
      <p:sp>
        <p:nvSpPr>
          <p:cNvPr id="11" name="TextBox 10"/>
          <p:cNvSpPr txBox="1"/>
          <p:nvPr/>
        </p:nvSpPr>
        <p:spPr>
          <a:xfrm>
            <a:off x="5697300" y="5093708"/>
            <a:ext cx="556563" cy="369332"/>
          </a:xfrm>
          <a:prstGeom prst="rect">
            <a:avLst/>
          </a:prstGeom>
          <a:noFill/>
        </p:spPr>
        <p:txBody>
          <a:bodyPr wrap="none" rtlCol="0">
            <a:spAutoFit/>
          </a:bodyPr>
          <a:lstStyle/>
          <a:p>
            <a:r>
              <a:rPr lang="en-US" dirty="0" smtClean="0"/>
              <a:t>FAD</a:t>
            </a:r>
            <a:endParaRPr lang="en-US" dirty="0"/>
          </a:p>
        </p:txBody>
      </p:sp>
      <p:sp>
        <p:nvSpPr>
          <p:cNvPr id="12" name="TextBox 11"/>
          <p:cNvSpPr txBox="1"/>
          <p:nvPr/>
        </p:nvSpPr>
        <p:spPr>
          <a:xfrm>
            <a:off x="4979140" y="5246522"/>
            <a:ext cx="637088" cy="369332"/>
          </a:xfrm>
          <a:prstGeom prst="rect">
            <a:avLst/>
          </a:prstGeom>
          <a:noFill/>
        </p:spPr>
        <p:txBody>
          <a:bodyPr wrap="none" rtlCol="0">
            <a:spAutoFit/>
          </a:bodyPr>
          <a:lstStyle/>
          <a:p>
            <a:r>
              <a:rPr lang="en-US" dirty="0" smtClean="0"/>
              <a:t>FMN</a:t>
            </a:r>
            <a:endParaRPr lang="en-US" dirty="0"/>
          </a:p>
        </p:txBody>
      </p:sp>
      <p:sp>
        <p:nvSpPr>
          <p:cNvPr id="13" name="TextBox 12"/>
          <p:cNvSpPr txBox="1"/>
          <p:nvPr/>
        </p:nvSpPr>
        <p:spPr>
          <a:xfrm>
            <a:off x="3576111" y="4651994"/>
            <a:ext cx="637088" cy="369332"/>
          </a:xfrm>
          <a:prstGeom prst="rect">
            <a:avLst/>
          </a:prstGeom>
          <a:noFill/>
        </p:spPr>
        <p:txBody>
          <a:bodyPr wrap="none" rtlCol="0">
            <a:spAutoFit/>
          </a:bodyPr>
          <a:lstStyle/>
          <a:p>
            <a:r>
              <a:rPr lang="en-US" dirty="0" smtClean="0"/>
              <a:t>FMN</a:t>
            </a:r>
            <a:endParaRPr lang="en-US" dirty="0"/>
          </a:p>
        </p:txBody>
      </p:sp>
      <p:sp>
        <p:nvSpPr>
          <p:cNvPr id="14" name="TextBox 13"/>
          <p:cNvSpPr txBox="1"/>
          <p:nvPr/>
        </p:nvSpPr>
        <p:spPr>
          <a:xfrm>
            <a:off x="4348314" y="4246695"/>
            <a:ext cx="402198" cy="369332"/>
          </a:xfrm>
          <a:prstGeom prst="rect">
            <a:avLst/>
          </a:prstGeom>
          <a:noFill/>
        </p:spPr>
        <p:txBody>
          <a:bodyPr wrap="none" rtlCol="0">
            <a:spAutoFit/>
          </a:bodyPr>
          <a:lstStyle/>
          <a:p>
            <a:r>
              <a:rPr lang="en-US" dirty="0" smtClean="0"/>
              <a:t>Fe</a:t>
            </a:r>
            <a:endParaRPr lang="en-US" dirty="0"/>
          </a:p>
        </p:txBody>
      </p:sp>
      <p:sp>
        <p:nvSpPr>
          <p:cNvPr id="18" name="TextBox 17"/>
          <p:cNvSpPr txBox="1"/>
          <p:nvPr/>
        </p:nvSpPr>
        <p:spPr>
          <a:xfrm>
            <a:off x="3461423" y="6403817"/>
            <a:ext cx="905003" cy="369332"/>
          </a:xfrm>
          <a:prstGeom prst="rect">
            <a:avLst/>
          </a:prstGeom>
          <a:noFill/>
        </p:spPr>
        <p:txBody>
          <a:bodyPr wrap="none" rtlCol="0">
            <a:spAutoFit/>
          </a:bodyPr>
          <a:lstStyle/>
          <a:p>
            <a:r>
              <a:rPr lang="en-US" dirty="0" smtClean="0"/>
              <a:t>S + 2O</a:t>
            </a:r>
            <a:r>
              <a:rPr lang="en-US" baseline="-25000" dirty="0" smtClean="0"/>
              <a:t>2</a:t>
            </a:r>
            <a:r>
              <a:rPr lang="en-US" baseline="30000" dirty="0" smtClean="0"/>
              <a:t>-</a:t>
            </a:r>
            <a:endParaRPr lang="en-US" baseline="30000" dirty="0"/>
          </a:p>
        </p:txBody>
      </p:sp>
      <p:sp>
        <p:nvSpPr>
          <p:cNvPr id="21" name="TextBox 20"/>
          <p:cNvSpPr txBox="1"/>
          <p:nvPr/>
        </p:nvSpPr>
        <p:spPr>
          <a:xfrm>
            <a:off x="4372885" y="6381359"/>
            <a:ext cx="646669" cy="369332"/>
          </a:xfrm>
          <a:prstGeom prst="rect">
            <a:avLst/>
          </a:prstGeom>
          <a:noFill/>
        </p:spPr>
        <p:txBody>
          <a:bodyPr wrap="none" rtlCol="0">
            <a:spAutoFit/>
          </a:bodyPr>
          <a:lstStyle/>
          <a:p>
            <a:r>
              <a:rPr lang="en-US" dirty="0" smtClean="0"/>
              <a:t>SO</a:t>
            </a:r>
            <a:r>
              <a:rPr lang="en-US" baseline="-25000" dirty="0" smtClean="0"/>
              <a:t>4</a:t>
            </a:r>
            <a:r>
              <a:rPr lang="en-US" baseline="30000" dirty="0" smtClean="0"/>
              <a:t>-2</a:t>
            </a:r>
            <a:endParaRPr lang="en-US" baseline="30000" dirty="0"/>
          </a:p>
        </p:txBody>
      </p:sp>
      <p:grpSp>
        <p:nvGrpSpPr>
          <p:cNvPr id="2" name="Group 36"/>
          <p:cNvGrpSpPr/>
          <p:nvPr/>
        </p:nvGrpSpPr>
        <p:grpSpPr>
          <a:xfrm>
            <a:off x="2975261" y="3554158"/>
            <a:ext cx="1613816" cy="1313312"/>
            <a:chOff x="2491275" y="1703202"/>
            <a:chExt cx="1613816" cy="1313312"/>
          </a:xfrm>
        </p:grpSpPr>
        <p:grpSp>
          <p:nvGrpSpPr>
            <p:cNvPr id="3" name="Group 32"/>
            <p:cNvGrpSpPr/>
            <p:nvPr/>
          </p:nvGrpSpPr>
          <p:grpSpPr>
            <a:xfrm>
              <a:off x="3318975" y="1703202"/>
              <a:ext cx="786116" cy="985816"/>
              <a:chOff x="2296978" y="5124843"/>
              <a:chExt cx="786116" cy="985816"/>
            </a:xfrm>
          </p:grpSpPr>
          <p:sp>
            <p:nvSpPr>
              <p:cNvPr id="28" name="Freeform 27"/>
              <p:cNvSpPr/>
              <p:nvPr/>
            </p:nvSpPr>
            <p:spPr>
              <a:xfrm>
                <a:off x="2296978" y="5559002"/>
                <a:ext cx="786116" cy="551657"/>
              </a:xfrm>
              <a:custGeom>
                <a:avLst/>
                <a:gdLst>
                  <a:gd name="connsiteX0" fmla="*/ 0 w 1040396"/>
                  <a:gd name="connsiteY0" fmla="*/ 551657 h 551657"/>
                  <a:gd name="connsiteX1" fmla="*/ 202674 w 1040396"/>
                  <a:gd name="connsiteY1" fmla="*/ 159868 h 551657"/>
                  <a:gd name="connsiteX2" fmla="*/ 513442 w 1040396"/>
                  <a:gd name="connsiteY2" fmla="*/ 11258 h 551657"/>
                  <a:gd name="connsiteX3" fmla="*/ 797186 w 1040396"/>
                  <a:gd name="connsiteY3" fmla="*/ 92318 h 551657"/>
                  <a:gd name="connsiteX4" fmla="*/ 999861 w 1040396"/>
                  <a:gd name="connsiteY4" fmla="*/ 335498 h 551657"/>
                  <a:gd name="connsiteX5" fmla="*/ 1040396 w 1040396"/>
                  <a:gd name="connsiteY5" fmla="*/ 389537 h 5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396" h="551657">
                    <a:moveTo>
                      <a:pt x="0" y="551657"/>
                    </a:moveTo>
                    <a:cubicBezTo>
                      <a:pt x="58550" y="400795"/>
                      <a:pt x="117100" y="249934"/>
                      <a:pt x="202674" y="159868"/>
                    </a:cubicBezTo>
                    <a:cubicBezTo>
                      <a:pt x="288248" y="69802"/>
                      <a:pt x="414357" y="22516"/>
                      <a:pt x="513442" y="11258"/>
                    </a:cubicBezTo>
                    <a:cubicBezTo>
                      <a:pt x="612527" y="0"/>
                      <a:pt x="716116" y="38278"/>
                      <a:pt x="797186" y="92318"/>
                    </a:cubicBezTo>
                    <a:cubicBezTo>
                      <a:pt x="878256" y="146358"/>
                      <a:pt x="959326" y="285962"/>
                      <a:pt x="999861" y="335498"/>
                    </a:cubicBezTo>
                    <a:cubicBezTo>
                      <a:pt x="1040396" y="385034"/>
                      <a:pt x="1040396" y="389537"/>
                      <a:pt x="1040396" y="389537"/>
                    </a:cubicBez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2319608" y="5124843"/>
                <a:ext cx="402674" cy="461665"/>
              </a:xfrm>
              <a:prstGeom prst="rect">
                <a:avLst/>
              </a:prstGeom>
              <a:noFill/>
            </p:spPr>
            <p:txBody>
              <a:bodyPr wrap="none" rtlCol="0">
                <a:spAutoFit/>
              </a:bodyPr>
              <a:lstStyle/>
              <a:p>
                <a:r>
                  <a:rPr lang="en-US" sz="2400" dirty="0" err="1"/>
                  <a:t>e</a:t>
                </a:r>
                <a:r>
                  <a:rPr lang="en-US" sz="2400" baseline="30000" dirty="0" smtClean="0"/>
                  <a:t>-</a:t>
                </a:r>
                <a:endParaRPr lang="en-US" sz="2400" baseline="30000" dirty="0"/>
              </a:p>
            </p:txBody>
          </p:sp>
        </p:grpSp>
        <p:grpSp>
          <p:nvGrpSpPr>
            <p:cNvPr id="4" name="Group 33"/>
            <p:cNvGrpSpPr/>
            <p:nvPr/>
          </p:nvGrpSpPr>
          <p:grpSpPr>
            <a:xfrm>
              <a:off x="2491275" y="2030698"/>
              <a:ext cx="786116" cy="985816"/>
              <a:chOff x="2296978" y="5124843"/>
              <a:chExt cx="786116" cy="985816"/>
            </a:xfrm>
          </p:grpSpPr>
          <p:sp>
            <p:nvSpPr>
              <p:cNvPr id="35" name="Freeform 34"/>
              <p:cNvSpPr/>
              <p:nvPr/>
            </p:nvSpPr>
            <p:spPr>
              <a:xfrm>
                <a:off x="2296978" y="5559002"/>
                <a:ext cx="786116" cy="551657"/>
              </a:xfrm>
              <a:custGeom>
                <a:avLst/>
                <a:gdLst>
                  <a:gd name="connsiteX0" fmla="*/ 0 w 1040396"/>
                  <a:gd name="connsiteY0" fmla="*/ 551657 h 551657"/>
                  <a:gd name="connsiteX1" fmla="*/ 202674 w 1040396"/>
                  <a:gd name="connsiteY1" fmla="*/ 159868 h 551657"/>
                  <a:gd name="connsiteX2" fmla="*/ 513442 w 1040396"/>
                  <a:gd name="connsiteY2" fmla="*/ 11258 h 551657"/>
                  <a:gd name="connsiteX3" fmla="*/ 797186 w 1040396"/>
                  <a:gd name="connsiteY3" fmla="*/ 92318 h 551657"/>
                  <a:gd name="connsiteX4" fmla="*/ 999861 w 1040396"/>
                  <a:gd name="connsiteY4" fmla="*/ 335498 h 551657"/>
                  <a:gd name="connsiteX5" fmla="*/ 1040396 w 1040396"/>
                  <a:gd name="connsiteY5" fmla="*/ 389537 h 5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396" h="551657">
                    <a:moveTo>
                      <a:pt x="0" y="551657"/>
                    </a:moveTo>
                    <a:cubicBezTo>
                      <a:pt x="58550" y="400795"/>
                      <a:pt x="117100" y="249934"/>
                      <a:pt x="202674" y="159868"/>
                    </a:cubicBezTo>
                    <a:cubicBezTo>
                      <a:pt x="288248" y="69802"/>
                      <a:pt x="414357" y="22516"/>
                      <a:pt x="513442" y="11258"/>
                    </a:cubicBezTo>
                    <a:cubicBezTo>
                      <a:pt x="612527" y="0"/>
                      <a:pt x="716116" y="38278"/>
                      <a:pt x="797186" y="92318"/>
                    </a:cubicBezTo>
                    <a:cubicBezTo>
                      <a:pt x="878256" y="146358"/>
                      <a:pt x="959326" y="285962"/>
                      <a:pt x="999861" y="335498"/>
                    </a:cubicBezTo>
                    <a:cubicBezTo>
                      <a:pt x="1040396" y="385034"/>
                      <a:pt x="1040396" y="389537"/>
                      <a:pt x="1040396" y="389537"/>
                    </a:cubicBez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35"/>
              <p:cNvSpPr txBox="1"/>
              <p:nvPr/>
            </p:nvSpPr>
            <p:spPr>
              <a:xfrm>
                <a:off x="2319608" y="5124843"/>
                <a:ext cx="402674" cy="461665"/>
              </a:xfrm>
              <a:prstGeom prst="rect">
                <a:avLst/>
              </a:prstGeom>
              <a:noFill/>
            </p:spPr>
            <p:txBody>
              <a:bodyPr wrap="none" rtlCol="0">
                <a:spAutoFit/>
              </a:bodyPr>
              <a:lstStyle/>
              <a:p>
                <a:r>
                  <a:rPr lang="en-US" sz="2400" dirty="0" err="1"/>
                  <a:t>e</a:t>
                </a:r>
                <a:r>
                  <a:rPr lang="en-US" sz="2400" baseline="30000" dirty="0" smtClean="0"/>
                  <a:t>-</a:t>
                </a:r>
                <a:endParaRPr lang="en-US" sz="2400" baseline="30000" dirty="0"/>
              </a:p>
            </p:txBody>
          </p:sp>
        </p:grpSp>
      </p:grpSp>
      <p:grpSp>
        <p:nvGrpSpPr>
          <p:cNvPr id="5" name="Group 38"/>
          <p:cNvGrpSpPr/>
          <p:nvPr/>
        </p:nvGrpSpPr>
        <p:grpSpPr>
          <a:xfrm>
            <a:off x="2553367" y="42134"/>
            <a:ext cx="1563913" cy="1660939"/>
            <a:chOff x="2445271" y="-39736"/>
            <a:chExt cx="1563913" cy="1660939"/>
          </a:xfrm>
        </p:grpSpPr>
        <p:sp>
          <p:nvSpPr>
            <p:cNvPr id="40" name="Oval 39"/>
            <p:cNvSpPr/>
            <p:nvPr/>
          </p:nvSpPr>
          <p:spPr>
            <a:xfrm>
              <a:off x="2729349" y="405300"/>
              <a:ext cx="878417" cy="864638"/>
            </a:xfrm>
            <a:prstGeom prst="ellipse">
              <a:avLst/>
            </a:prstGeom>
            <a:solidFill>
              <a:srgbClr val="FEFAC9"/>
            </a:solidFill>
            <a:ln>
              <a:solidFill>
                <a:srgbClr val="FEFAC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p:cNvCxnSpPr/>
            <p:nvPr/>
          </p:nvCxnSpPr>
          <p:spPr>
            <a:xfrm rot="5400000" flipH="1" flipV="1">
              <a:off x="3224984" y="86318"/>
              <a:ext cx="404509" cy="152401"/>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flipH="1" flipV="1">
              <a:off x="3489334" y="243776"/>
              <a:ext cx="328033" cy="29982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655840" y="710102"/>
              <a:ext cx="353344" cy="1588"/>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6200000" flipH="1">
              <a:off x="3161578" y="1431740"/>
              <a:ext cx="351264" cy="27656"/>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flipH="1" flipV="1">
              <a:off x="2447980" y="1123076"/>
              <a:ext cx="337275" cy="314348"/>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459441" y="959209"/>
              <a:ext cx="210023" cy="15240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445271" y="392602"/>
              <a:ext cx="284077" cy="152400"/>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59441" y="710102"/>
              <a:ext cx="210021" cy="1588"/>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655840" y="959209"/>
              <a:ext cx="168116" cy="15240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6200000" flipH="1">
              <a:off x="3532775" y="1146874"/>
              <a:ext cx="158328" cy="8780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6200000" flipV="1">
              <a:off x="2720119" y="54467"/>
              <a:ext cx="338546" cy="231199"/>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2713761" y="1329970"/>
              <a:ext cx="351264" cy="231201"/>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grpSp>
      <p:cxnSp>
        <p:nvCxnSpPr>
          <p:cNvPr id="53" name="Straight Connector 52"/>
          <p:cNvCxnSpPr/>
          <p:nvPr/>
        </p:nvCxnSpPr>
        <p:spPr>
          <a:xfrm rot="16200000" flipH="1">
            <a:off x="1651164" y="3053482"/>
            <a:ext cx="3295813" cy="202990"/>
          </a:xfrm>
          <a:prstGeom prst="line">
            <a:avLst/>
          </a:prstGeom>
          <a:ln w="38100" cap="flat" cmpd="sng" algn="ctr">
            <a:solidFill>
              <a:srgbClr val="3366FF"/>
            </a:solidFill>
            <a:prstDash val="dash"/>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6200000" flipH="1">
            <a:off x="3048269" y="1992369"/>
            <a:ext cx="3472155" cy="2216425"/>
          </a:xfrm>
          <a:prstGeom prst="line">
            <a:avLst/>
          </a:prstGeom>
          <a:ln w="38100" cap="flat" cmpd="sng" algn="ctr">
            <a:solidFill>
              <a:srgbClr val="3366FF"/>
            </a:solidFill>
            <a:prstDash val="dash"/>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16200000" flipH="1">
            <a:off x="2571091" y="2302106"/>
            <a:ext cx="2883752" cy="1103088"/>
          </a:xfrm>
          <a:prstGeom prst="line">
            <a:avLst/>
          </a:prstGeom>
          <a:ln w="38100" cap="flat" cmpd="sng" algn="ctr">
            <a:solidFill>
              <a:srgbClr val="FF6600"/>
            </a:solidFill>
            <a:prstDash val="dash"/>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6200000" flipH="1">
            <a:off x="3221999" y="1913392"/>
            <a:ext cx="1748826" cy="936197"/>
          </a:xfrm>
          <a:prstGeom prst="line">
            <a:avLst/>
          </a:prstGeom>
          <a:ln w="38100" cap="flat" cmpd="sng" algn="ctr">
            <a:solidFill>
              <a:srgbClr val="DC25FF"/>
            </a:solidFill>
            <a:prstDash val="dash"/>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40" idx="4"/>
          </p:cNvCxnSpPr>
          <p:nvPr/>
        </p:nvCxnSpPr>
        <p:spPr>
          <a:xfrm rot="16200000" flipH="1">
            <a:off x="1348059" y="3280402"/>
            <a:ext cx="4552947" cy="695757"/>
          </a:xfrm>
          <a:prstGeom prst="line">
            <a:avLst/>
          </a:prstGeom>
          <a:ln w="38100" cap="flat" cmpd="sng" algn="ctr">
            <a:solidFill>
              <a:srgbClr val="DC25FF"/>
            </a:solidFill>
            <a:prstDash val="dash"/>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16200000" flipH="1">
            <a:off x="1862521" y="3076025"/>
            <a:ext cx="3973683" cy="835769"/>
          </a:xfrm>
          <a:prstGeom prst="line">
            <a:avLst/>
          </a:prstGeom>
          <a:ln w="38100" cap="flat" cmpd="sng" algn="ctr">
            <a:solidFill>
              <a:srgbClr val="FF6600"/>
            </a:solidFill>
            <a:prstDash val="dash"/>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4159151" y="4976322"/>
            <a:ext cx="364628" cy="400110"/>
          </a:xfrm>
          <a:prstGeom prst="rect">
            <a:avLst/>
          </a:prstGeom>
          <a:noFill/>
        </p:spPr>
        <p:txBody>
          <a:bodyPr wrap="square" rtlCol="0">
            <a:spAutoFit/>
          </a:bodyPr>
          <a:lstStyle/>
          <a:p>
            <a:r>
              <a:rPr lang="en-US" sz="2000" dirty="0" err="1"/>
              <a:t>e</a:t>
            </a:r>
            <a:r>
              <a:rPr lang="en-US" sz="2000" baseline="30000" dirty="0" smtClean="0"/>
              <a:t>-</a:t>
            </a:r>
            <a:endParaRPr lang="en-US" sz="2000" baseline="30000" dirty="0"/>
          </a:p>
        </p:txBody>
      </p:sp>
      <p:grpSp>
        <p:nvGrpSpPr>
          <p:cNvPr id="19" name="Group 75"/>
          <p:cNvGrpSpPr/>
          <p:nvPr/>
        </p:nvGrpSpPr>
        <p:grpSpPr>
          <a:xfrm>
            <a:off x="5262892" y="4432065"/>
            <a:ext cx="749895" cy="917974"/>
            <a:chOff x="8256689" y="4747010"/>
            <a:chExt cx="749895" cy="917974"/>
          </a:xfrm>
        </p:grpSpPr>
        <p:sp>
          <p:nvSpPr>
            <p:cNvPr id="61" name="TextBox 60"/>
            <p:cNvSpPr txBox="1"/>
            <p:nvPr/>
          </p:nvSpPr>
          <p:spPr>
            <a:xfrm>
              <a:off x="8279332" y="4747010"/>
              <a:ext cx="402674" cy="461665"/>
            </a:xfrm>
            <a:prstGeom prst="rect">
              <a:avLst/>
            </a:prstGeom>
            <a:noFill/>
          </p:spPr>
          <p:txBody>
            <a:bodyPr wrap="none" rtlCol="0">
              <a:spAutoFit/>
            </a:bodyPr>
            <a:lstStyle/>
            <a:p>
              <a:r>
                <a:rPr lang="en-US" sz="2400" dirty="0" err="1"/>
                <a:t>e</a:t>
              </a:r>
              <a:r>
                <a:rPr lang="en-US" sz="2400" baseline="30000" dirty="0" smtClean="0"/>
                <a:t>-</a:t>
              </a:r>
              <a:endParaRPr lang="en-US" sz="2400" baseline="30000" dirty="0"/>
            </a:p>
          </p:txBody>
        </p:sp>
        <p:sp>
          <p:nvSpPr>
            <p:cNvPr id="62" name="Freeform 61"/>
            <p:cNvSpPr/>
            <p:nvPr/>
          </p:nvSpPr>
          <p:spPr>
            <a:xfrm>
              <a:off x="8256689" y="5117830"/>
              <a:ext cx="749895" cy="547154"/>
            </a:xfrm>
            <a:custGeom>
              <a:avLst/>
              <a:gdLst>
                <a:gd name="connsiteX0" fmla="*/ 749895 w 749895"/>
                <a:gd name="connsiteY0" fmla="*/ 364769 h 547154"/>
                <a:gd name="connsiteX1" fmla="*/ 547221 w 749895"/>
                <a:gd name="connsiteY1" fmla="*/ 54040 h 547154"/>
                <a:gd name="connsiteX2" fmla="*/ 358058 w 749895"/>
                <a:gd name="connsiteY2" fmla="*/ 40530 h 547154"/>
                <a:gd name="connsiteX3" fmla="*/ 141871 w 749895"/>
                <a:gd name="connsiteY3" fmla="*/ 229669 h 547154"/>
                <a:gd name="connsiteX4" fmla="*/ 20267 w 749895"/>
                <a:gd name="connsiteY4" fmla="*/ 499869 h 547154"/>
                <a:gd name="connsiteX5" fmla="*/ 20267 w 749895"/>
                <a:gd name="connsiteY5" fmla="*/ 513379 h 547154"/>
                <a:gd name="connsiteX6" fmla="*/ 20267 w 749895"/>
                <a:gd name="connsiteY6" fmla="*/ 513379 h 54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895" h="547154">
                  <a:moveTo>
                    <a:pt x="749895" y="364769"/>
                  </a:moveTo>
                  <a:cubicBezTo>
                    <a:pt x="681211" y="236424"/>
                    <a:pt x="612527" y="108080"/>
                    <a:pt x="547221" y="54040"/>
                  </a:cubicBezTo>
                  <a:cubicBezTo>
                    <a:pt x="481915" y="0"/>
                    <a:pt x="425616" y="11259"/>
                    <a:pt x="358058" y="40530"/>
                  </a:cubicBezTo>
                  <a:cubicBezTo>
                    <a:pt x="290500" y="69801"/>
                    <a:pt x="198169" y="153113"/>
                    <a:pt x="141871" y="229669"/>
                  </a:cubicBezTo>
                  <a:cubicBezTo>
                    <a:pt x="85573" y="306225"/>
                    <a:pt x="40534" y="452584"/>
                    <a:pt x="20267" y="499869"/>
                  </a:cubicBezTo>
                  <a:cubicBezTo>
                    <a:pt x="0" y="547154"/>
                    <a:pt x="20267" y="513379"/>
                    <a:pt x="20267" y="513379"/>
                  </a:cubicBezTo>
                  <a:lnTo>
                    <a:pt x="20267" y="513379"/>
                  </a:lnTo>
                </a:path>
              </a:pathLst>
            </a:custGeom>
            <a:ln>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78" name="Straight Arrow Connector 77"/>
          <p:cNvCxnSpPr/>
          <p:nvPr/>
        </p:nvCxnSpPr>
        <p:spPr>
          <a:xfrm flipV="1">
            <a:off x="3348121" y="4603324"/>
            <a:ext cx="675401" cy="310726"/>
          </a:xfrm>
          <a:prstGeom prst="straightConnector1">
            <a:avLst/>
          </a:prstGeom>
          <a:ln w="25400" cap="flat" cmpd="sng" algn="ctr">
            <a:solidFill>
              <a:srgbClr val="00A700"/>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4610134" y="5017628"/>
            <a:ext cx="675401" cy="310726"/>
          </a:xfrm>
          <a:prstGeom prst="straightConnector1">
            <a:avLst/>
          </a:prstGeom>
          <a:ln w="25400" cap="flat" cmpd="sng" algn="ctr">
            <a:solidFill>
              <a:srgbClr val="00A700"/>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676802" y="4392754"/>
            <a:ext cx="532042" cy="369332"/>
          </a:xfrm>
          <a:prstGeom prst="rect">
            <a:avLst/>
          </a:prstGeom>
          <a:solidFill>
            <a:srgbClr val="FFFF00"/>
          </a:solidFill>
          <a:ln>
            <a:solidFill>
              <a:srgbClr val="000000"/>
            </a:solidFill>
          </a:ln>
        </p:spPr>
        <p:txBody>
          <a:bodyPr wrap="square" rtlCol="0">
            <a:spAutoFit/>
          </a:bodyPr>
          <a:lstStyle/>
          <a:p>
            <a:r>
              <a:rPr lang="en-US" dirty="0" smtClean="0"/>
              <a:t>BH</a:t>
            </a:r>
            <a:r>
              <a:rPr lang="en-US" baseline="-25000" dirty="0" smtClean="0"/>
              <a:t>4</a:t>
            </a:r>
            <a:endParaRPr lang="en-US" baseline="-25000" dirty="0"/>
          </a:p>
        </p:txBody>
      </p:sp>
      <p:grpSp>
        <p:nvGrpSpPr>
          <p:cNvPr id="20" name="Group 83"/>
          <p:cNvGrpSpPr/>
          <p:nvPr/>
        </p:nvGrpSpPr>
        <p:grpSpPr>
          <a:xfrm>
            <a:off x="3956469" y="5458118"/>
            <a:ext cx="1094450" cy="943540"/>
            <a:chOff x="3956469" y="5458118"/>
            <a:chExt cx="1094450" cy="943540"/>
          </a:xfrm>
        </p:grpSpPr>
        <p:sp>
          <p:nvSpPr>
            <p:cNvPr id="15" name="TextBox 14"/>
            <p:cNvSpPr txBox="1"/>
            <p:nvPr/>
          </p:nvSpPr>
          <p:spPr>
            <a:xfrm>
              <a:off x="4023522" y="5458118"/>
              <a:ext cx="473410" cy="369332"/>
            </a:xfrm>
            <a:prstGeom prst="rect">
              <a:avLst/>
            </a:prstGeom>
            <a:noFill/>
          </p:spPr>
          <p:txBody>
            <a:bodyPr wrap="square" rtlCol="0">
              <a:spAutoFit/>
            </a:bodyPr>
            <a:lstStyle/>
            <a:p>
              <a:r>
                <a:rPr lang="en-US" dirty="0" smtClean="0"/>
                <a:t>Fe</a:t>
              </a:r>
              <a:endParaRPr lang="en-US" dirty="0"/>
            </a:p>
          </p:txBody>
        </p:sp>
        <p:sp>
          <p:nvSpPr>
            <p:cNvPr id="24" name="Curved Right Arrow 23"/>
            <p:cNvSpPr/>
            <p:nvPr/>
          </p:nvSpPr>
          <p:spPr>
            <a:xfrm rot="5400000" flipV="1">
              <a:off x="4048770" y="5782403"/>
              <a:ext cx="526954" cy="711555"/>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4518877" y="5553102"/>
              <a:ext cx="532042" cy="369332"/>
            </a:xfrm>
            <a:prstGeom prst="rect">
              <a:avLst/>
            </a:prstGeom>
            <a:solidFill>
              <a:srgbClr val="FFFF00"/>
            </a:solidFill>
            <a:ln>
              <a:solidFill>
                <a:srgbClr val="000000"/>
              </a:solidFill>
            </a:ln>
          </p:spPr>
          <p:txBody>
            <a:bodyPr wrap="none" rtlCol="0">
              <a:spAutoFit/>
            </a:bodyPr>
            <a:lstStyle/>
            <a:p>
              <a:r>
                <a:rPr lang="en-US" dirty="0" smtClean="0"/>
                <a:t>BH</a:t>
              </a:r>
              <a:r>
                <a:rPr lang="en-US" baseline="-25000" dirty="0" smtClean="0"/>
                <a:t>4</a:t>
              </a:r>
              <a:endParaRPr lang="en-US" baseline="-25000" dirty="0"/>
            </a:p>
          </p:txBody>
        </p:sp>
      </p:grpSp>
      <p:sp>
        <p:nvSpPr>
          <p:cNvPr id="64" name="Freeform 63"/>
          <p:cNvSpPr/>
          <p:nvPr/>
        </p:nvSpPr>
        <p:spPr>
          <a:xfrm>
            <a:off x="4229245" y="5068700"/>
            <a:ext cx="749895" cy="547154"/>
          </a:xfrm>
          <a:custGeom>
            <a:avLst/>
            <a:gdLst>
              <a:gd name="connsiteX0" fmla="*/ 749895 w 749895"/>
              <a:gd name="connsiteY0" fmla="*/ 364769 h 547154"/>
              <a:gd name="connsiteX1" fmla="*/ 547221 w 749895"/>
              <a:gd name="connsiteY1" fmla="*/ 54040 h 547154"/>
              <a:gd name="connsiteX2" fmla="*/ 358058 w 749895"/>
              <a:gd name="connsiteY2" fmla="*/ 40530 h 547154"/>
              <a:gd name="connsiteX3" fmla="*/ 141871 w 749895"/>
              <a:gd name="connsiteY3" fmla="*/ 229669 h 547154"/>
              <a:gd name="connsiteX4" fmla="*/ 20267 w 749895"/>
              <a:gd name="connsiteY4" fmla="*/ 499869 h 547154"/>
              <a:gd name="connsiteX5" fmla="*/ 20267 w 749895"/>
              <a:gd name="connsiteY5" fmla="*/ 513379 h 547154"/>
              <a:gd name="connsiteX6" fmla="*/ 20267 w 749895"/>
              <a:gd name="connsiteY6" fmla="*/ 513379 h 54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895" h="547154">
                <a:moveTo>
                  <a:pt x="749895" y="364769"/>
                </a:moveTo>
                <a:cubicBezTo>
                  <a:pt x="681211" y="236424"/>
                  <a:pt x="612527" y="108080"/>
                  <a:pt x="547221" y="54040"/>
                </a:cubicBezTo>
                <a:cubicBezTo>
                  <a:pt x="481915" y="0"/>
                  <a:pt x="425616" y="11259"/>
                  <a:pt x="358058" y="40530"/>
                </a:cubicBezTo>
                <a:cubicBezTo>
                  <a:pt x="290500" y="69801"/>
                  <a:pt x="198169" y="153113"/>
                  <a:pt x="141871" y="229669"/>
                </a:cubicBezTo>
                <a:cubicBezTo>
                  <a:pt x="85573" y="306225"/>
                  <a:pt x="40534" y="452584"/>
                  <a:pt x="20267" y="499869"/>
                </a:cubicBezTo>
                <a:cubicBezTo>
                  <a:pt x="0" y="547154"/>
                  <a:pt x="20267" y="513379"/>
                  <a:pt x="20267" y="513379"/>
                </a:cubicBezTo>
                <a:lnTo>
                  <a:pt x="20267" y="513379"/>
                </a:lnTo>
              </a:path>
            </a:pathLst>
          </a:custGeom>
          <a:ln>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4174067" y="6172200"/>
            <a:ext cx="1151466" cy="696383"/>
          </a:xfrm>
          <a:custGeom>
            <a:avLst/>
            <a:gdLst>
              <a:gd name="connsiteX0" fmla="*/ 842433 w 1151466"/>
              <a:gd name="connsiteY0" fmla="*/ 127000 h 696383"/>
              <a:gd name="connsiteX1" fmla="*/ 448733 w 1151466"/>
              <a:gd name="connsiteY1" fmla="*/ 50800 h 696383"/>
              <a:gd name="connsiteX2" fmla="*/ 16933 w 1151466"/>
              <a:gd name="connsiteY2" fmla="*/ 431800 h 696383"/>
              <a:gd name="connsiteX3" fmla="*/ 550333 w 1151466"/>
              <a:gd name="connsiteY3" fmla="*/ 685800 h 696383"/>
              <a:gd name="connsiteX4" fmla="*/ 1109133 w 1151466"/>
              <a:gd name="connsiteY4" fmla="*/ 368300 h 696383"/>
              <a:gd name="connsiteX5" fmla="*/ 842433 w 1151466"/>
              <a:gd name="connsiteY5" fmla="*/ 127000 h 69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466" h="696383">
                <a:moveTo>
                  <a:pt x="842433" y="127000"/>
                </a:moveTo>
                <a:cubicBezTo>
                  <a:pt x="732366" y="74083"/>
                  <a:pt x="586316" y="0"/>
                  <a:pt x="448733" y="50800"/>
                </a:cubicBezTo>
                <a:cubicBezTo>
                  <a:pt x="311150" y="101600"/>
                  <a:pt x="0" y="325967"/>
                  <a:pt x="16933" y="431800"/>
                </a:cubicBezTo>
                <a:cubicBezTo>
                  <a:pt x="33866" y="537633"/>
                  <a:pt x="368300" y="696383"/>
                  <a:pt x="550333" y="685800"/>
                </a:cubicBezTo>
                <a:cubicBezTo>
                  <a:pt x="732366" y="675217"/>
                  <a:pt x="1066800" y="463550"/>
                  <a:pt x="1109133" y="368300"/>
                </a:cubicBezTo>
                <a:cubicBezTo>
                  <a:pt x="1151466" y="273050"/>
                  <a:pt x="952500" y="179917"/>
                  <a:pt x="842433" y="127000"/>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5892558" y="731815"/>
            <a:ext cx="3251441" cy="2554545"/>
          </a:xfrm>
          <a:prstGeom prst="rect">
            <a:avLst/>
          </a:prstGeom>
          <a:noFill/>
        </p:spPr>
        <p:txBody>
          <a:bodyPr wrap="square" rtlCol="0">
            <a:spAutoFit/>
          </a:bodyPr>
          <a:lstStyle/>
          <a:p>
            <a:r>
              <a:rPr lang="en-US" sz="2000" dirty="0" smtClean="0"/>
              <a:t>FAD, FMN: </a:t>
            </a:r>
            <a:r>
              <a:rPr lang="en-US" sz="2000" dirty="0" err="1" smtClean="0"/>
              <a:t>flavins</a:t>
            </a:r>
            <a:r>
              <a:rPr lang="en-US" sz="2000" dirty="0" smtClean="0"/>
              <a:t>        (respond to sunlight by emitting electrons)</a:t>
            </a:r>
          </a:p>
          <a:p>
            <a:endParaRPr lang="en-US" sz="2000" dirty="0" smtClean="0"/>
          </a:p>
          <a:p>
            <a:r>
              <a:rPr lang="en-US" sz="2000" dirty="0" smtClean="0"/>
              <a:t>Fe = Iron in the </a:t>
            </a:r>
            <a:r>
              <a:rPr lang="en-US" sz="2000" dirty="0" err="1" smtClean="0"/>
              <a:t>heme</a:t>
            </a:r>
            <a:r>
              <a:rPr lang="en-US" sz="2000" dirty="0" smtClean="0"/>
              <a:t> group</a:t>
            </a:r>
          </a:p>
          <a:p>
            <a:endParaRPr lang="en-US" sz="2000" dirty="0" smtClean="0"/>
          </a:p>
          <a:p>
            <a:r>
              <a:rPr lang="en-US" sz="2000" dirty="0" smtClean="0"/>
              <a:t>BH</a:t>
            </a:r>
            <a:r>
              <a:rPr lang="en-US" sz="2000" baseline="-25000" dirty="0" smtClean="0"/>
              <a:t>4</a:t>
            </a:r>
            <a:r>
              <a:rPr lang="en-US" sz="2000" dirty="0" smtClean="0"/>
              <a:t> = </a:t>
            </a:r>
            <a:r>
              <a:rPr lang="en-US" sz="2000" dirty="0" err="1" smtClean="0"/>
              <a:t>tetrahydrobioperin</a:t>
            </a:r>
            <a:r>
              <a:rPr lang="en-US" sz="2000" dirty="0" smtClean="0"/>
              <a:t> (catalyst)</a:t>
            </a:r>
            <a:endParaRPr lang="en-US" sz="2000" dirty="0"/>
          </a:p>
        </p:txBody>
      </p:sp>
      <p:sp>
        <p:nvSpPr>
          <p:cNvPr id="57" name="TextBox 56"/>
          <p:cNvSpPr txBox="1"/>
          <p:nvPr/>
        </p:nvSpPr>
        <p:spPr>
          <a:xfrm>
            <a:off x="427606" y="2513434"/>
            <a:ext cx="2570285" cy="2677656"/>
          </a:xfrm>
          <a:prstGeom prst="rect">
            <a:avLst/>
          </a:prstGeom>
          <a:noFill/>
        </p:spPr>
        <p:txBody>
          <a:bodyPr wrap="square" rtlCol="0">
            <a:spAutoFit/>
          </a:bodyPr>
          <a:lstStyle/>
          <a:p>
            <a:r>
              <a:rPr lang="en-US" sz="2400" dirty="0" smtClean="0"/>
              <a:t>Zinc in the cavity </a:t>
            </a:r>
          </a:p>
          <a:p>
            <a:r>
              <a:rPr lang="en-US" sz="2400" dirty="0" smtClean="0"/>
              <a:t>between the two</a:t>
            </a:r>
          </a:p>
          <a:p>
            <a:r>
              <a:rPr lang="en-US" sz="2400" dirty="0" err="1" smtClean="0"/>
              <a:t>eNOS</a:t>
            </a:r>
            <a:r>
              <a:rPr lang="en-US" sz="2400" dirty="0" smtClean="0"/>
              <a:t> molecules</a:t>
            </a:r>
          </a:p>
          <a:p>
            <a:r>
              <a:rPr lang="en-US" sz="2400" dirty="0" smtClean="0"/>
              <a:t> binds four sulfur </a:t>
            </a:r>
          </a:p>
          <a:p>
            <a:r>
              <a:rPr lang="en-US" sz="2400" dirty="0" smtClean="0"/>
              <a:t>atoms and attracts ionized oxygen    </a:t>
            </a:r>
            <a:r>
              <a:rPr lang="en-US" sz="2400" dirty="0" err="1" smtClean="0">
                <a:sym typeface="Wingdings"/>
              </a:rPr>
              <a:t></a:t>
            </a:r>
            <a:r>
              <a:rPr lang="en-US" sz="2400" dirty="0" smtClean="0">
                <a:sym typeface="Wingdings"/>
              </a:rPr>
              <a:t> </a:t>
            </a:r>
            <a:r>
              <a:rPr lang="en-US" sz="2400" dirty="0" smtClean="0">
                <a:ln>
                  <a:solidFill>
                    <a:srgbClr val="FF0000"/>
                  </a:solidFill>
                </a:ln>
                <a:sym typeface="Wingdings"/>
              </a:rPr>
              <a:t>SO</a:t>
            </a:r>
            <a:r>
              <a:rPr lang="en-US" sz="2400" baseline="-25000" dirty="0" smtClean="0">
                <a:ln>
                  <a:solidFill>
                    <a:srgbClr val="FF0000"/>
                  </a:solidFill>
                </a:ln>
                <a:sym typeface="Wingdings"/>
              </a:rPr>
              <a:t>4</a:t>
            </a:r>
            <a:r>
              <a:rPr lang="en-US" sz="2400" baseline="30000" dirty="0" smtClean="0">
                <a:ln>
                  <a:solidFill>
                    <a:srgbClr val="FF0000"/>
                  </a:solidFill>
                </a:ln>
                <a:sym typeface="Wingdings"/>
              </a:rPr>
              <a:t>-2</a:t>
            </a:r>
            <a:endParaRPr lang="en-US" sz="2400" baseline="30000" dirty="0" smtClean="0">
              <a:ln>
                <a:solidFill>
                  <a:srgbClr val="FF0000"/>
                </a:solidFill>
              </a:ln>
            </a:endParaRPr>
          </a:p>
        </p:txBody>
      </p:sp>
      <p:sp>
        <p:nvSpPr>
          <p:cNvPr id="59" name="TextBox 58"/>
          <p:cNvSpPr txBox="1"/>
          <p:nvPr/>
        </p:nvSpPr>
        <p:spPr>
          <a:xfrm>
            <a:off x="6694130" y="3703703"/>
            <a:ext cx="2267917" cy="2677656"/>
          </a:xfrm>
          <a:prstGeom prst="rect">
            <a:avLst/>
          </a:prstGeom>
          <a:noFill/>
        </p:spPr>
        <p:txBody>
          <a:bodyPr wrap="square" rtlCol="0">
            <a:spAutoFit/>
          </a:bodyPr>
          <a:lstStyle/>
          <a:p>
            <a:r>
              <a:rPr lang="en-US" sz="2400" dirty="0" smtClean="0"/>
              <a:t>In cells in the skin, endothelial cells lining the artery walls, red blood cells, platelets and mast cells</a:t>
            </a:r>
            <a:endParaRPr lang="en-US" sz="2400" dirty="0"/>
          </a:p>
        </p:txBody>
      </p:sp>
      <p:sp>
        <p:nvSpPr>
          <p:cNvPr id="65" name="TextBox 64"/>
          <p:cNvSpPr txBox="1"/>
          <p:nvPr/>
        </p:nvSpPr>
        <p:spPr>
          <a:xfrm>
            <a:off x="3544657" y="5555283"/>
            <a:ext cx="1627870" cy="400110"/>
          </a:xfrm>
          <a:prstGeom prst="rect">
            <a:avLst/>
          </a:prstGeom>
          <a:solidFill>
            <a:srgbClr val="FCF9D6"/>
          </a:solidFill>
          <a:ln>
            <a:noFill/>
          </a:ln>
        </p:spPr>
        <p:txBody>
          <a:bodyPr wrap="none" rtlCol="0">
            <a:spAutoFit/>
          </a:bodyPr>
          <a:lstStyle/>
          <a:p>
            <a:r>
              <a:rPr lang="en-US" sz="2000" dirty="0" smtClean="0">
                <a:ln>
                  <a:solidFill>
                    <a:srgbClr val="FF0000"/>
                  </a:solidFill>
                </a:ln>
              </a:rPr>
              <a:t>Oxygen Anion</a:t>
            </a:r>
            <a:endParaRPr lang="en-US" sz="2000" dirty="0">
              <a:ln>
                <a:solidFill>
                  <a:srgbClr val="FF0000"/>
                </a:solidFill>
              </a:ln>
            </a:endParaRPr>
          </a:p>
        </p:txBody>
      </p:sp>
      <p:sp>
        <p:nvSpPr>
          <p:cNvPr id="66" name="TextBox 65"/>
          <p:cNvSpPr txBox="1"/>
          <p:nvPr/>
        </p:nvSpPr>
        <p:spPr>
          <a:xfrm>
            <a:off x="4348314" y="3881654"/>
            <a:ext cx="1627870" cy="400110"/>
          </a:xfrm>
          <a:prstGeom prst="rect">
            <a:avLst/>
          </a:prstGeom>
          <a:solidFill>
            <a:srgbClr val="FCF9D6"/>
          </a:solidFill>
          <a:ln>
            <a:noFill/>
          </a:ln>
        </p:spPr>
        <p:txBody>
          <a:bodyPr wrap="none" rtlCol="0">
            <a:spAutoFit/>
          </a:bodyPr>
          <a:lstStyle/>
          <a:p>
            <a:r>
              <a:rPr lang="en-US" sz="2000" dirty="0" smtClean="0">
                <a:ln>
                  <a:solidFill>
                    <a:srgbClr val="FF0000"/>
                  </a:solidFill>
                </a:ln>
              </a:rPr>
              <a:t>Oxygen Anion</a:t>
            </a:r>
            <a:endParaRPr lang="en-US" sz="2000" dirty="0">
              <a:ln>
                <a:solidFill>
                  <a:srgbClr val="FF0000"/>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wipe(right)">
                                      <p:cBhvr>
                                        <p:cTn id="20" dur="500"/>
                                        <p:tgtEl>
                                          <p:spTgt spid="6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accel="50000" decel="5000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500" fill="hold"/>
                                        <p:tgtEl>
                                          <p:spTgt spid="55"/>
                                        </p:tgtEl>
                                        <p:attrNameLst>
                                          <p:attrName>ppt_x</p:attrName>
                                        </p:attrNameLst>
                                      </p:cBhvr>
                                      <p:tavLst>
                                        <p:tav tm="0">
                                          <p:val>
                                            <p:strVal val="#ppt_x"/>
                                          </p:val>
                                        </p:tav>
                                        <p:tav tm="100000">
                                          <p:val>
                                            <p:strVal val="#ppt_x"/>
                                          </p:val>
                                        </p:tav>
                                      </p:tavLst>
                                    </p:anim>
                                    <p:anim calcmode="lin" valueType="num">
                                      <p:cBhvr additive="base">
                                        <p:cTn id="3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55" grpId="0" animBg="1"/>
      <p:bldP spid="57" grpId="0"/>
      <p:bldP spid="65" grpId="0" animBg="1"/>
      <p:bldP spid="66" grpId="0" animBg="1"/>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900"/>
            <a:ext cx="8229600" cy="1143000"/>
          </a:xfrm>
        </p:spPr>
        <p:txBody>
          <a:bodyPr/>
          <a:lstStyle/>
          <a:p>
            <a:r>
              <a:rPr lang="en-US" dirty="0" smtClean="0"/>
              <a:t>Sunscreen Use and Skin Cancer</a:t>
            </a:r>
            <a:endParaRPr lang="en-US" dirty="0"/>
          </a:p>
        </p:txBody>
      </p:sp>
      <p:pic>
        <p:nvPicPr>
          <p:cNvPr id="4" name="Content Placeholder 3" descr="malignant_melanoma_skin_cancer.gif"/>
          <p:cNvPicPr>
            <a:picLocks noGrp="1" noChangeAspect="1"/>
          </p:cNvPicPr>
          <p:nvPr>
            <p:ph idx="1"/>
          </p:nvPr>
        </p:nvPicPr>
        <p:blipFill>
          <a:blip r:embed="rId3"/>
          <a:srcRect l="-6310" r="-6310"/>
          <a:stretch>
            <a:fillRect/>
          </a:stretch>
        </p:blipFill>
        <p:spPr>
          <a:xfrm>
            <a:off x="186815" y="1023187"/>
            <a:ext cx="8499985" cy="4674665"/>
          </a:xfrm>
        </p:spPr>
      </p:pic>
      <p:sp>
        <p:nvSpPr>
          <p:cNvPr id="5" name="TextBox 4"/>
          <p:cNvSpPr txBox="1"/>
          <p:nvPr/>
        </p:nvSpPr>
        <p:spPr>
          <a:xfrm>
            <a:off x="-89640" y="6395486"/>
            <a:ext cx="9366667" cy="369332"/>
          </a:xfrm>
          <a:prstGeom prst="rect">
            <a:avLst/>
          </a:prstGeom>
          <a:noFill/>
        </p:spPr>
        <p:txBody>
          <a:bodyPr wrap="none" rtlCol="0">
            <a:spAutoFit/>
          </a:bodyPr>
          <a:lstStyle/>
          <a:p>
            <a:r>
              <a:rPr lang="en-US" dirty="0" smtClean="0"/>
              <a:t>http://evolvingwellness.com/wp-content/uploads/2011/07/malignant_melanoma_skin_cancer.gif</a:t>
            </a:r>
            <a:endParaRPr lang="en-US" dirty="0"/>
          </a:p>
        </p:txBody>
      </p:sp>
      <p:sp>
        <p:nvSpPr>
          <p:cNvPr id="6" name="TextBox 5"/>
          <p:cNvSpPr txBox="1"/>
          <p:nvPr/>
        </p:nvSpPr>
        <p:spPr>
          <a:xfrm>
            <a:off x="204624" y="5864556"/>
            <a:ext cx="8494633" cy="461665"/>
          </a:xfrm>
          <a:prstGeom prst="rect">
            <a:avLst/>
          </a:prstGeom>
          <a:noFill/>
        </p:spPr>
        <p:txBody>
          <a:bodyPr wrap="none" rtlCol="0">
            <a:spAutoFit/>
          </a:bodyPr>
          <a:lstStyle/>
          <a:p>
            <a:pPr marL="225425" indent="-225425">
              <a:buFont typeface="Arial"/>
              <a:buChar char="•"/>
            </a:pPr>
            <a:r>
              <a:rPr lang="en-US" sz="2400" b="1" dirty="0" smtClean="0"/>
              <a:t>The use of sunscreen grew thirty fold in the same time interval!</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Sunlight Exposure Fights Pneumonia</a:t>
            </a:r>
            <a:r>
              <a:rPr lang="en-US" dirty="0" smtClean="0">
                <a:ln>
                  <a:solidFill>
                    <a:srgbClr val="FF0000"/>
                  </a:solidFill>
                </a:ln>
              </a:rPr>
              <a:t>*</a:t>
            </a:r>
            <a:endParaRPr lang="en-US" dirty="0">
              <a:ln>
                <a:solidFill>
                  <a:srgbClr val="FF0000"/>
                </a:solidFill>
              </a:ln>
            </a:endParaRPr>
          </a:p>
        </p:txBody>
      </p:sp>
      <p:sp>
        <p:nvSpPr>
          <p:cNvPr id="3" name="Content Placeholder 2"/>
          <p:cNvSpPr>
            <a:spLocks noGrp="1"/>
          </p:cNvSpPr>
          <p:nvPr>
            <p:ph idx="1"/>
          </p:nvPr>
        </p:nvSpPr>
        <p:spPr>
          <a:xfrm>
            <a:off x="457200" y="1409700"/>
            <a:ext cx="8229600" cy="4525963"/>
          </a:xfrm>
        </p:spPr>
        <p:txBody>
          <a:bodyPr>
            <a:normAutofit/>
          </a:bodyPr>
          <a:lstStyle/>
          <a:p>
            <a:r>
              <a:rPr lang="en-US" dirty="0" smtClean="0"/>
              <a:t>Pneumonia is the single largest cause of death in children worldwide</a:t>
            </a:r>
          </a:p>
          <a:p>
            <a:r>
              <a:rPr lang="en-US" dirty="0" smtClean="0"/>
              <a:t>Exposure to sunlight is a major factor in survival rate of pneumonia patients</a:t>
            </a:r>
          </a:p>
          <a:p>
            <a:r>
              <a:rPr lang="en-US" dirty="0" smtClean="0"/>
              <a:t>29% mortality rate for those patients with low vitamin D status, as compared with 4% for the remainder </a:t>
            </a:r>
          </a:p>
          <a:p>
            <a:r>
              <a:rPr lang="en-US" dirty="0" smtClean="0"/>
              <a:t>However….</a:t>
            </a:r>
          </a:p>
        </p:txBody>
      </p:sp>
      <p:sp>
        <p:nvSpPr>
          <p:cNvPr id="4" name="TextBox 3"/>
          <p:cNvSpPr txBox="1"/>
          <p:nvPr/>
        </p:nvSpPr>
        <p:spPr>
          <a:xfrm>
            <a:off x="457200" y="6277114"/>
            <a:ext cx="8520907" cy="707886"/>
          </a:xfrm>
          <a:prstGeom prst="rect">
            <a:avLst/>
          </a:prstGeom>
          <a:noFill/>
        </p:spPr>
        <p:txBody>
          <a:bodyPr wrap="none" rtlCol="0">
            <a:spAutoFit/>
          </a:bodyPr>
          <a:lstStyle/>
          <a:p>
            <a:r>
              <a:rPr lang="en-US" sz="2000" dirty="0" smtClean="0">
                <a:ln>
                  <a:solidFill>
                    <a:srgbClr val="FF0000"/>
                  </a:solidFill>
                </a:ln>
                <a:solidFill>
                  <a:srgbClr val="000000"/>
                </a:solidFill>
              </a:rPr>
              <a:t>*</a:t>
            </a:r>
            <a:r>
              <a:rPr lang="en-US" sz="2000" dirty="0" smtClean="0">
                <a:solidFill>
                  <a:srgbClr val="000000"/>
                </a:solidFill>
              </a:rPr>
              <a:t> http://news.xinhuanet.com/english2010/health/2011-05/13/c_13873372.htm</a:t>
            </a:r>
          </a:p>
          <a:p>
            <a:endParaRPr lang="en-US" sz="2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 would Phrase it</a:t>
            </a:r>
            <a:endParaRPr lang="en-US" dirty="0"/>
          </a:p>
        </p:txBody>
      </p:sp>
      <p:sp>
        <p:nvSpPr>
          <p:cNvPr id="4" name="TextBox 3"/>
          <p:cNvSpPr txBox="1"/>
          <p:nvPr/>
        </p:nvSpPr>
        <p:spPr>
          <a:xfrm>
            <a:off x="1342809" y="1738673"/>
            <a:ext cx="6220706" cy="2246769"/>
          </a:xfrm>
          <a:prstGeom prst="rect">
            <a:avLst/>
          </a:prstGeom>
          <a:solidFill>
            <a:srgbClr val="FFF9CC"/>
          </a:solidFill>
          <a:effectLst>
            <a:outerShdw blurRad="50800" dist="38100" dir="2700000">
              <a:srgbClr val="000000">
                <a:alpha val="43000"/>
              </a:srgbClr>
            </a:outerShdw>
          </a:effectLst>
        </p:spPr>
        <p:txBody>
          <a:bodyPr wrap="square" rtlCol="0">
            <a:spAutoFit/>
          </a:bodyPr>
          <a:lstStyle/>
          <a:p>
            <a:pPr algn="ctr"/>
            <a:r>
              <a:rPr lang="en-US" sz="2800" dirty="0" smtClean="0"/>
              <a:t>You should be sure to eat plenty of dietary </a:t>
            </a:r>
            <a:r>
              <a:rPr lang="en-US" sz="2800" b="1" dirty="0" smtClean="0"/>
              <a:t>cholesterol </a:t>
            </a:r>
            <a:r>
              <a:rPr lang="en-US" sz="2800" dirty="0" smtClean="0"/>
              <a:t>because its synthesis process is complex and it is an essential nutrient for the brain and for the membranes of all the cells of the body</a:t>
            </a:r>
            <a:endParaRPr lang="en-US" sz="2800" dirty="0"/>
          </a:p>
        </p:txBody>
      </p:sp>
      <p:sp>
        <p:nvSpPr>
          <p:cNvPr id="5" name="TextBox 4"/>
          <p:cNvSpPr txBox="1"/>
          <p:nvPr/>
        </p:nvSpPr>
        <p:spPr>
          <a:xfrm>
            <a:off x="1593565" y="4849321"/>
            <a:ext cx="5727346" cy="1384995"/>
          </a:xfrm>
          <a:prstGeom prst="rect">
            <a:avLst/>
          </a:prstGeom>
          <a:solidFill>
            <a:srgbClr val="FFF9CC"/>
          </a:solidFill>
          <a:effectLst>
            <a:outerShdw blurRad="50800" dist="38100" dir="2700000">
              <a:srgbClr val="000000">
                <a:alpha val="43000"/>
              </a:srgbClr>
            </a:outerShdw>
          </a:effectLst>
        </p:spPr>
        <p:txBody>
          <a:bodyPr wrap="square" rtlCol="0">
            <a:spAutoFit/>
          </a:bodyPr>
          <a:lstStyle/>
          <a:p>
            <a:pPr algn="ctr"/>
            <a:r>
              <a:rPr lang="en-US" sz="2800" dirty="0" smtClean="0"/>
              <a:t>You should avoid dietary </a:t>
            </a:r>
            <a:r>
              <a:rPr lang="en-US" sz="2800" b="1" dirty="0" smtClean="0"/>
              <a:t>carbohydrates </a:t>
            </a:r>
            <a:r>
              <a:rPr lang="en-US" sz="2800" dirty="0" smtClean="0"/>
              <a:t>because the body can synthesize all the glucose it needs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vitaminD3.jpg"/>
          <p:cNvPicPr>
            <a:picLocks noChangeAspect="1"/>
          </p:cNvPicPr>
          <p:nvPr/>
        </p:nvPicPr>
        <p:blipFill>
          <a:blip r:embed="rId3"/>
          <a:stretch>
            <a:fillRect/>
          </a:stretch>
        </p:blipFill>
        <p:spPr>
          <a:xfrm>
            <a:off x="6906569" y="2032000"/>
            <a:ext cx="2794000" cy="2794000"/>
          </a:xfrm>
          <a:prstGeom prst="rect">
            <a:avLst/>
          </a:prstGeom>
        </p:spPr>
      </p:pic>
      <p:sp>
        <p:nvSpPr>
          <p:cNvPr id="2" name="Title 1"/>
          <p:cNvSpPr>
            <a:spLocks noGrp="1"/>
          </p:cNvSpPr>
          <p:nvPr>
            <p:ph type="title"/>
          </p:nvPr>
        </p:nvSpPr>
        <p:spPr/>
        <p:txBody>
          <a:bodyPr>
            <a:normAutofit fontScale="90000"/>
          </a:bodyPr>
          <a:lstStyle/>
          <a:p>
            <a:r>
              <a:rPr lang="en-US" dirty="0" smtClean="0"/>
              <a:t>Vitamin D3 Supplements Don’t Help!!*</a:t>
            </a:r>
            <a:endParaRPr lang="en-US" dirty="0"/>
          </a:p>
        </p:txBody>
      </p:sp>
      <p:sp>
        <p:nvSpPr>
          <p:cNvPr id="3" name="Content Placeholder 2"/>
          <p:cNvSpPr>
            <a:spLocks noGrp="1"/>
          </p:cNvSpPr>
          <p:nvPr>
            <p:ph idx="1"/>
          </p:nvPr>
        </p:nvSpPr>
        <p:spPr>
          <a:xfrm>
            <a:off x="457200" y="1600200"/>
            <a:ext cx="8420100" cy="4127500"/>
          </a:xfrm>
        </p:spPr>
        <p:txBody>
          <a:bodyPr>
            <a:normAutofit fontScale="85000" lnSpcReduction="20000"/>
          </a:bodyPr>
          <a:lstStyle/>
          <a:p>
            <a:r>
              <a:rPr lang="en-US" dirty="0" smtClean="0"/>
              <a:t>Ingested vitamin D can actually </a:t>
            </a:r>
            <a:r>
              <a:rPr lang="en-US" dirty="0" smtClean="0">
                <a:ln>
                  <a:solidFill>
                    <a:srgbClr val="FF0000"/>
                  </a:solidFill>
                </a:ln>
              </a:rPr>
              <a:t>block </a:t>
            </a:r>
            <a:r>
              <a:rPr lang="en-US" dirty="0" smtClean="0"/>
              <a:t>Vitamin D Receptor (VDR) activation, the opposite effect                    to that of sunshine</a:t>
            </a:r>
          </a:p>
          <a:p>
            <a:r>
              <a:rPr lang="en-US" dirty="0" smtClean="0"/>
              <a:t>Nominal doses of ingested vitamin D can                </a:t>
            </a:r>
            <a:r>
              <a:rPr lang="en-US" i="1" dirty="0" smtClean="0"/>
              <a:t>suppress </a:t>
            </a:r>
            <a:r>
              <a:rPr lang="en-US" dirty="0" smtClean="0"/>
              <a:t>proper operation of the immune                system</a:t>
            </a:r>
          </a:p>
          <a:p>
            <a:r>
              <a:rPr lang="en-US" dirty="0" smtClean="0"/>
              <a:t>Hypothesis: serum Vitamin D3 level is a proxy                  for cholesterol sulfate, which is the true                    immune system enhancer</a:t>
            </a:r>
          </a:p>
          <a:p>
            <a:r>
              <a:rPr lang="en-US" dirty="0" smtClean="0"/>
              <a:t>Hypothesis 2: Vitamin D needs to be sulfated to work    in immune protection</a:t>
            </a:r>
            <a:endParaRPr lang="en-US" dirty="0"/>
          </a:p>
        </p:txBody>
      </p:sp>
      <p:sp>
        <p:nvSpPr>
          <p:cNvPr id="4" name="TextBox 3"/>
          <p:cNvSpPr txBox="1"/>
          <p:nvPr/>
        </p:nvSpPr>
        <p:spPr>
          <a:xfrm>
            <a:off x="3764552" y="5727700"/>
            <a:ext cx="5379448" cy="461665"/>
          </a:xfrm>
          <a:prstGeom prst="rect">
            <a:avLst/>
          </a:prstGeom>
          <a:noFill/>
        </p:spPr>
        <p:txBody>
          <a:bodyPr wrap="none" rtlCol="0">
            <a:spAutoFit/>
          </a:bodyPr>
          <a:lstStyle/>
          <a:p>
            <a:r>
              <a:rPr lang="en-US" sz="2400" dirty="0" smtClean="0"/>
              <a:t>* T.G. Marshall, </a:t>
            </a:r>
            <a:r>
              <a:rPr lang="en-US" sz="2400" dirty="0" err="1" smtClean="0"/>
              <a:t>Bioessays</a:t>
            </a:r>
            <a:r>
              <a:rPr lang="en-US" sz="2400" dirty="0" smtClean="0"/>
              <a:t>, 173-182,  2008</a:t>
            </a:r>
            <a:endParaRPr lang="en-US" sz="24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Jellyfish Lake, Palau </a:t>
            </a:r>
            <a:endParaRPr lang="en-US" dirty="0"/>
          </a:p>
        </p:txBody>
      </p:sp>
      <p:pic>
        <p:nvPicPr>
          <p:cNvPr id="4" name="Content Placeholder 3" descr="jellyfish_lake.jpg"/>
          <p:cNvPicPr>
            <a:picLocks noGrp="1" noChangeAspect="1"/>
          </p:cNvPicPr>
          <p:nvPr>
            <p:ph idx="1"/>
          </p:nvPr>
        </p:nvPicPr>
        <p:blipFill>
          <a:blip r:embed="rId2"/>
          <a:srcRect l="-10572" r="-10572"/>
          <a:stretch>
            <a:fillRect/>
          </a:stretch>
        </p:blipFill>
        <p:spPr>
          <a:xfrm>
            <a:off x="3798356" y="2454258"/>
            <a:ext cx="5716690" cy="3143959"/>
          </a:xfrm>
        </p:spPr>
      </p:pic>
      <p:sp>
        <p:nvSpPr>
          <p:cNvPr id="5" name="Content Placeholder 2"/>
          <p:cNvSpPr txBox="1">
            <a:spLocks/>
          </p:cNvSpPr>
          <p:nvPr/>
        </p:nvSpPr>
        <p:spPr>
          <a:xfrm>
            <a:off x="457198" y="1335585"/>
            <a:ext cx="9057847" cy="489993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Photosynthetic</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0" u="none" strike="noStrike" kern="1200" cap="none" spc="0" normalizeH="0" noProof="0" dirty="0" err="1" smtClean="0">
                <a:ln>
                  <a:noFill/>
                </a:ln>
                <a:solidFill>
                  <a:schemeClr val="tx1"/>
                </a:solidFill>
                <a:effectLst/>
                <a:uLnTx/>
                <a:uFillTx/>
                <a:latin typeface="+mn-lt"/>
                <a:ea typeface="+mn-ea"/>
                <a:cs typeface="+mn-cs"/>
              </a:rPr>
              <a:t>sulfu</a:t>
            </a:r>
            <a:r>
              <a:rPr lang="en-US" sz="3200" dirty="0" err="1" smtClean="0"/>
              <a:t>r</a:t>
            </a:r>
            <a:r>
              <a:rPr lang="en-US" sz="3200" dirty="0" smtClean="0"/>
              <a:t>-bacteria produce energy   from hydrogen sulfide</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Abundant </a:t>
            </a:r>
            <a:r>
              <a:rPr lang="en-US" sz="3200" dirty="0" err="1" smtClean="0"/>
              <a:t>j</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ellyfish</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thrive </a:t>
            </a:r>
            <a:r>
              <a:rPr lang="en-US" sz="3200" dirty="0" smtClean="0"/>
              <a:t>on the                                                                  fixated sulfur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Collagen in jellyfish                                                         is</a:t>
            </a:r>
            <a:r>
              <a:rPr kumimoji="0" lang="en-US" sz="3200" b="0" i="0" u="none" strike="noStrike" kern="1200" cap="none" spc="0" normalizeH="0" noProof="0" dirty="0" smtClean="0">
                <a:ln>
                  <a:noFill/>
                </a:ln>
                <a:solidFill>
                  <a:schemeClr val="tx1"/>
                </a:solidFill>
                <a:effectLst/>
                <a:uLnTx/>
                <a:uFillTx/>
                <a:latin typeface="+mn-lt"/>
                <a:ea typeface="+mn-ea"/>
                <a:cs typeface="+mn-cs"/>
              </a:rPr>
              <a:t> enriched in sulfur</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chicken_feet.jpg"/>
          <p:cNvPicPr>
            <a:picLocks noChangeAspect="1"/>
          </p:cNvPicPr>
          <p:nvPr/>
        </p:nvPicPr>
        <p:blipFill>
          <a:blip r:embed="rId2"/>
          <a:stretch>
            <a:fillRect/>
          </a:stretch>
        </p:blipFill>
        <p:spPr>
          <a:xfrm>
            <a:off x="799163" y="1182322"/>
            <a:ext cx="2959100" cy="2755900"/>
          </a:xfrm>
          <a:prstGeom prst="rect">
            <a:avLst/>
          </a:prstGeom>
        </p:spPr>
      </p:pic>
      <p:sp>
        <p:nvSpPr>
          <p:cNvPr id="2" name="Title 1"/>
          <p:cNvSpPr>
            <a:spLocks noGrp="1"/>
          </p:cNvSpPr>
          <p:nvPr>
            <p:ph type="title"/>
          </p:nvPr>
        </p:nvSpPr>
        <p:spPr/>
        <p:txBody>
          <a:bodyPr>
            <a:normAutofit fontScale="90000"/>
          </a:bodyPr>
          <a:lstStyle/>
          <a:p>
            <a:r>
              <a:rPr lang="en-US" dirty="0" smtClean="0"/>
              <a:t>These Foods are all Treasured               in Taiwan</a:t>
            </a:r>
            <a:endParaRPr lang="en-US" dirty="0"/>
          </a:p>
        </p:txBody>
      </p:sp>
      <p:pic>
        <p:nvPicPr>
          <p:cNvPr id="4" name="Picture 3" descr="jellyfish.jpg"/>
          <p:cNvPicPr>
            <a:picLocks noChangeAspect="1"/>
          </p:cNvPicPr>
          <p:nvPr/>
        </p:nvPicPr>
        <p:blipFill>
          <a:blip r:embed="rId3"/>
          <a:stretch>
            <a:fillRect/>
          </a:stretch>
        </p:blipFill>
        <p:spPr>
          <a:xfrm>
            <a:off x="5250962" y="3938222"/>
            <a:ext cx="3385037" cy="2538778"/>
          </a:xfrm>
          <a:prstGeom prst="rect">
            <a:avLst/>
          </a:prstGeom>
        </p:spPr>
      </p:pic>
      <p:pic>
        <p:nvPicPr>
          <p:cNvPr id="5" name="Picture 4" descr="sea_cucumber.jpg"/>
          <p:cNvPicPr>
            <a:picLocks noChangeAspect="1"/>
          </p:cNvPicPr>
          <p:nvPr/>
        </p:nvPicPr>
        <p:blipFill>
          <a:blip r:embed="rId4"/>
          <a:stretch>
            <a:fillRect/>
          </a:stretch>
        </p:blipFill>
        <p:spPr>
          <a:xfrm>
            <a:off x="799163" y="4394826"/>
            <a:ext cx="3482146" cy="1741073"/>
          </a:xfrm>
          <a:prstGeom prst="rect">
            <a:avLst/>
          </a:prstGeom>
        </p:spPr>
      </p:pic>
      <p:pic>
        <p:nvPicPr>
          <p:cNvPr id="7" name="Picture 6" descr="shark-fin.jpg"/>
          <p:cNvPicPr>
            <a:picLocks noChangeAspect="1"/>
          </p:cNvPicPr>
          <p:nvPr/>
        </p:nvPicPr>
        <p:blipFill>
          <a:blip r:embed="rId5"/>
          <a:stretch>
            <a:fillRect/>
          </a:stretch>
        </p:blipFill>
        <p:spPr>
          <a:xfrm>
            <a:off x="5824320" y="1182322"/>
            <a:ext cx="3048000" cy="2418080"/>
          </a:xfrm>
          <a:prstGeom prst="rect">
            <a:avLst/>
          </a:prstGeom>
        </p:spPr>
      </p:pic>
      <p:sp>
        <p:nvSpPr>
          <p:cNvPr id="8" name="Rectangle 7"/>
          <p:cNvSpPr/>
          <p:nvPr/>
        </p:nvSpPr>
        <p:spPr>
          <a:xfrm>
            <a:off x="1000125" y="2292351"/>
            <a:ext cx="7416753" cy="2616101"/>
          </a:xfrm>
          <a:prstGeom prst="rect">
            <a:avLst/>
          </a:prstGeom>
          <a:solidFill>
            <a:srgbClr val="FFF9CC"/>
          </a:solidFill>
          <a:effectLst>
            <a:outerShdw blurRad="50800" dist="38100" dir="2700000">
              <a:srgbClr val="000000">
                <a:alpha val="43000"/>
              </a:srgbClr>
            </a:outerShdw>
          </a:effectLst>
        </p:spPr>
        <p:txBody>
          <a:bodyPr wrap="square">
            <a:spAutoFit/>
          </a:bodyPr>
          <a:lstStyle/>
          <a:p>
            <a:pPr marL="342900" lvl="0" indent="-342900" algn="ctr">
              <a:spcBef>
                <a:spcPct val="20000"/>
              </a:spcBef>
              <a:defRPr/>
            </a:pPr>
            <a:endParaRPr lang="en-US" sz="2800" dirty="0" smtClean="0"/>
          </a:p>
          <a:p>
            <a:pPr marL="342900" lvl="0" indent="-342900" algn="ctr">
              <a:spcBef>
                <a:spcPct val="20000"/>
              </a:spcBef>
              <a:defRPr/>
            </a:pPr>
            <a:r>
              <a:rPr lang="en-US" sz="3200" dirty="0" smtClean="0"/>
              <a:t>Gelatin, shark’s fin, sea cucumbers,            chickens’ feet and jellyfish are all healthy      due to their high sulfur content</a:t>
            </a:r>
          </a:p>
          <a:p>
            <a:pPr marL="342900" lvl="0" indent="-342900" algn="ctr">
              <a:spcBef>
                <a:spcPct val="20000"/>
              </a:spcBef>
              <a:defRPr/>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when Cholesterol Sulfate Synthesis is Impaired??</a:t>
            </a:r>
            <a:endParaRPr lang="en-US" dirty="0"/>
          </a:p>
        </p:txBody>
      </p:sp>
      <p:sp>
        <p:nvSpPr>
          <p:cNvPr id="3" name="Content Placeholder 2"/>
          <p:cNvSpPr>
            <a:spLocks noGrp="1"/>
          </p:cNvSpPr>
          <p:nvPr>
            <p:ph idx="1"/>
          </p:nvPr>
        </p:nvSpPr>
        <p:spPr>
          <a:xfrm>
            <a:off x="457200" y="1464736"/>
            <a:ext cx="8229600" cy="4525963"/>
          </a:xfrm>
        </p:spPr>
        <p:txBody>
          <a:bodyPr>
            <a:normAutofit/>
          </a:bodyPr>
          <a:lstStyle/>
          <a:p>
            <a:pPr>
              <a:buNone/>
            </a:pPr>
            <a:r>
              <a:rPr lang="en-US" sz="3600" dirty="0" smtClean="0"/>
              <a:t>Cardiovascular disease!!!</a:t>
            </a:r>
          </a:p>
          <a:p>
            <a:pPr marL="971550" lvl="1" indent="-514350">
              <a:buFont typeface="+mj-lt"/>
              <a:buAutoNum type="arabicPeriod"/>
            </a:pPr>
            <a:r>
              <a:rPr lang="en-US" dirty="0" smtClean="0"/>
              <a:t>Endothelial cells lining artery walls feeding the heart release inflammatory agents</a:t>
            </a:r>
          </a:p>
          <a:p>
            <a:pPr marL="971550" lvl="1" indent="-514350">
              <a:buFont typeface="+mj-lt"/>
              <a:buAutoNum type="arabicPeriod"/>
            </a:pPr>
            <a:r>
              <a:rPr lang="en-US" dirty="0" smtClean="0"/>
              <a:t>Macrophages infiltrate artery wall</a:t>
            </a:r>
          </a:p>
          <a:p>
            <a:pPr marL="971550" lvl="1" indent="-514350">
              <a:buFont typeface="+mj-lt"/>
              <a:buAutoNum type="arabicPeriod"/>
            </a:pPr>
            <a:r>
              <a:rPr lang="en-US" dirty="0" smtClean="0"/>
              <a:t>Macrophages extract cholesterol from oxidized LDL and deliver it to HDL-A1.</a:t>
            </a:r>
          </a:p>
          <a:p>
            <a:pPr marL="971550" lvl="1" indent="-514350">
              <a:buFont typeface="+mj-lt"/>
              <a:buAutoNum type="arabicPeriod"/>
            </a:pPr>
            <a:r>
              <a:rPr lang="en-US" dirty="0" smtClean="0"/>
              <a:t>Platelets extract cholesterol from HLD-A1 and convert it to cholesterol sulfate </a:t>
            </a:r>
          </a:p>
          <a:p>
            <a:pPr marL="971550" lvl="1" indent="-514350">
              <a:buFont typeface="+mj-lt"/>
              <a:buAutoNum type="arabicPeriod"/>
            </a:pPr>
            <a:endParaRPr lang="en-US" dirty="0"/>
          </a:p>
        </p:txBody>
      </p:sp>
      <p:sp>
        <p:nvSpPr>
          <p:cNvPr id="4" name="TextBox 3"/>
          <p:cNvSpPr txBox="1"/>
          <p:nvPr/>
        </p:nvSpPr>
        <p:spPr>
          <a:xfrm>
            <a:off x="1013760" y="2051035"/>
            <a:ext cx="6992146" cy="2062103"/>
          </a:xfrm>
          <a:prstGeom prst="rect">
            <a:avLst/>
          </a:prstGeom>
          <a:solidFill>
            <a:srgbClr val="FFF9CC"/>
          </a:solidFill>
          <a:effectLst>
            <a:outerShdw blurRad="50800" dist="38100" dir="2700000">
              <a:srgbClr val="000000">
                <a:alpha val="43000"/>
              </a:srgbClr>
            </a:outerShdw>
          </a:effectLst>
        </p:spPr>
        <p:txBody>
          <a:bodyPr wrap="square" rtlCol="0">
            <a:spAutoFit/>
          </a:bodyPr>
          <a:lstStyle/>
          <a:p>
            <a:pPr algn="ctr"/>
            <a:endParaRPr lang="en-US" sz="3200" dirty="0" smtClean="0"/>
          </a:p>
          <a:p>
            <a:pPr algn="ctr"/>
            <a:r>
              <a:rPr lang="en-US" sz="3200" dirty="0" smtClean="0"/>
              <a:t>This will be the subject of a talk at the WAPF meeting in London in March</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3" grpId="1" build="allAtOnce" bldLvl="2"/>
      <p:bldP spid="4" grpId="0" animBg="1"/>
    </p:bld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046"/>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114168" y="903954"/>
            <a:ext cx="8615445" cy="5188872"/>
          </a:xfrm>
        </p:spPr>
        <p:txBody>
          <a:bodyPr>
            <a:normAutofit fontScale="85000" lnSpcReduction="20000"/>
          </a:bodyPr>
          <a:lstStyle/>
          <a:p>
            <a:r>
              <a:rPr lang="en-US" dirty="0" smtClean="0"/>
              <a:t>A diet high in carbohydrates and low in saturated fat, cholesterol, and lactate has devastating consequences</a:t>
            </a:r>
          </a:p>
          <a:p>
            <a:pPr lvl="1"/>
            <a:r>
              <a:rPr lang="en-US" smtClean="0"/>
              <a:t>In addition, </a:t>
            </a:r>
            <a:r>
              <a:rPr lang="en-US" dirty="0" smtClean="0"/>
              <a:t>many important nutrients like </a:t>
            </a:r>
            <a:r>
              <a:rPr lang="en-US" dirty="0" err="1" smtClean="0"/>
              <a:t>folate</a:t>
            </a:r>
            <a:r>
              <a:rPr lang="en-US" dirty="0" smtClean="0"/>
              <a:t>, fat-soluble vitamins, and minerals like zinc and iron are deficient</a:t>
            </a:r>
          </a:p>
          <a:p>
            <a:r>
              <a:rPr lang="en-US" dirty="0" smtClean="0"/>
              <a:t>There is a remarkable association between sulfur availability in soil and protection from cardiovascular disease and obesity, and the reverse holds as well</a:t>
            </a:r>
          </a:p>
          <a:p>
            <a:r>
              <a:rPr lang="en-US" dirty="0" smtClean="0"/>
              <a:t>I propose that:</a:t>
            </a:r>
          </a:p>
          <a:p>
            <a:pPr lvl="1"/>
            <a:r>
              <a:rPr lang="en-US" dirty="0" smtClean="0"/>
              <a:t>Sulfate synthesis in the skin, mediated by sunlight, holds the key to many health problems</a:t>
            </a:r>
          </a:p>
          <a:p>
            <a:pPr lvl="1"/>
            <a:r>
              <a:rPr lang="en-US" dirty="0" smtClean="0"/>
              <a:t>Cholesterol-sulfate transport supplies cholesterol, sulfur, oxygen, negative charge, and energy to all the tissues</a:t>
            </a:r>
          </a:p>
          <a:p>
            <a:pPr lvl="1"/>
            <a:r>
              <a:rPr lang="en-US" dirty="0" smtClean="0"/>
              <a:t>Atherosclerotic plaque is a factory for cholesterol sulfate production</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1966433"/>
          </a:xfrm>
        </p:spPr>
        <p:txBody>
          <a:bodyPr anchor="ctr">
            <a:normAutofit/>
          </a:bodyPr>
          <a:lstStyle/>
          <a:p>
            <a:pPr algn="ctr">
              <a:buNone/>
            </a:pPr>
            <a:r>
              <a:rPr lang="en-US" sz="4000" dirty="0" smtClean="0">
                <a:ln>
                  <a:solidFill>
                    <a:srgbClr val="FF0000"/>
                  </a:solidFill>
                </a:ln>
              </a:rPr>
              <a:t>   The Silver Lining                                             in Cardiovascular Disease</a:t>
            </a:r>
            <a:endParaRPr lang="en-US" sz="4000" dirty="0">
              <a:ln>
                <a:solidFill>
                  <a:srgbClr val="FF0000"/>
                </a:solidFill>
              </a:ln>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in Atherosclerosis*</a:t>
            </a:r>
            <a:endParaRPr lang="en-US" dirty="0"/>
          </a:p>
        </p:txBody>
      </p:sp>
      <p:sp>
        <p:nvSpPr>
          <p:cNvPr id="3" name="Content Placeholder 2"/>
          <p:cNvSpPr>
            <a:spLocks noGrp="1"/>
          </p:cNvSpPr>
          <p:nvPr>
            <p:ph idx="1"/>
          </p:nvPr>
        </p:nvSpPr>
        <p:spPr>
          <a:xfrm>
            <a:off x="457200" y="1600200"/>
            <a:ext cx="7852456" cy="4525963"/>
          </a:xfrm>
        </p:spPr>
        <p:txBody>
          <a:bodyPr>
            <a:normAutofit fontScale="92500" lnSpcReduction="10000"/>
          </a:bodyPr>
          <a:lstStyle/>
          <a:p>
            <a:r>
              <a:rPr lang="en-US" dirty="0" smtClean="0"/>
              <a:t>Inflamed epithelium provides adhesion molecules to trap and hold macrophages</a:t>
            </a:r>
          </a:p>
          <a:p>
            <a:r>
              <a:rPr lang="en-US" dirty="0" smtClean="0"/>
              <a:t>Macrophages through scavenger process take up oxidized LDL and become foam cells</a:t>
            </a:r>
          </a:p>
          <a:p>
            <a:r>
              <a:rPr lang="en-US" dirty="0" smtClean="0"/>
              <a:t>Interleukins and growth factors promote proliferation of smooth muscle cells          (artery thickening)</a:t>
            </a:r>
          </a:p>
          <a:p>
            <a:r>
              <a:rPr lang="en-US" dirty="0" smtClean="0"/>
              <a:t>Extracellular matrix proteins are degraded</a:t>
            </a:r>
          </a:p>
          <a:p>
            <a:r>
              <a:rPr lang="en-US" dirty="0" smtClean="0"/>
              <a:t>Vulnerable plaque eruption : thrombosis</a:t>
            </a:r>
          </a:p>
          <a:p>
            <a:endParaRPr lang="en-US" dirty="0"/>
          </a:p>
        </p:txBody>
      </p:sp>
      <p:sp>
        <p:nvSpPr>
          <p:cNvPr id="4" name="Rectangle 3"/>
          <p:cNvSpPr/>
          <p:nvPr/>
        </p:nvSpPr>
        <p:spPr>
          <a:xfrm>
            <a:off x="2582395" y="6319777"/>
            <a:ext cx="6104405" cy="461665"/>
          </a:xfrm>
          <a:prstGeom prst="rect">
            <a:avLst/>
          </a:prstGeom>
        </p:spPr>
        <p:txBody>
          <a:bodyPr wrap="none">
            <a:spAutoFit/>
          </a:bodyPr>
          <a:lstStyle/>
          <a:p>
            <a:r>
              <a:rPr lang="en-US" sz="2400" dirty="0" smtClean="0"/>
              <a:t>*  Libby, et al., Circulation 105:1135-1143, 2002</a:t>
            </a:r>
            <a:endParaRPr lang="en-US" sz="24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458"/>
            <a:ext cx="8229600" cy="1143000"/>
          </a:xfrm>
        </p:spPr>
        <p:txBody>
          <a:bodyPr/>
          <a:lstStyle/>
          <a:p>
            <a:r>
              <a:rPr lang="en-US" dirty="0" smtClean="0"/>
              <a:t>Steps in Atherosclerosis</a:t>
            </a:r>
            <a:endParaRPr lang="en-US" dirty="0"/>
          </a:p>
        </p:txBody>
      </p:sp>
      <p:pic>
        <p:nvPicPr>
          <p:cNvPr id="4" name="Content Placeholder 3" descr="atherosclerosis.png"/>
          <p:cNvPicPr>
            <a:picLocks noGrp="1" noChangeAspect="1"/>
          </p:cNvPicPr>
          <p:nvPr>
            <p:ph idx="1"/>
          </p:nvPr>
        </p:nvPicPr>
        <p:blipFill>
          <a:blip r:embed="rId3"/>
          <a:srcRect l="-1746" r="-1746"/>
          <a:stretch>
            <a:fillRect/>
          </a:stretch>
        </p:blipFill>
        <p:spPr>
          <a:xfrm>
            <a:off x="457200" y="1357020"/>
            <a:ext cx="8229600" cy="4525963"/>
          </a:xfrm>
        </p:spPr>
      </p:pic>
      <p:sp>
        <p:nvSpPr>
          <p:cNvPr id="5" name="TextBox 4"/>
          <p:cNvSpPr txBox="1"/>
          <p:nvPr/>
        </p:nvSpPr>
        <p:spPr>
          <a:xfrm>
            <a:off x="956147" y="2934973"/>
            <a:ext cx="2405071" cy="830997"/>
          </a:xfrm>
          <a:prstGeom prst="rect">
            <a:avLst/>
          </a:prstGeom>
          <a:solidFill>
            <a:schemeClr val="bg1"/>
          </a:solidFill>
        </p:spPr>
        <p:txBody>
          <a:bodyPr wrap="square" rtlCol="0">
            <a:spAutoFit/>
          </a:bodyPr>
          <a:lstStyle/>
          <a:p>
            <a:pPr algn="ctr"/>
            <a:r>
              <a:rPr lang="en-US" sz="2400" dirty="0" smtClean="0"/>
              <a:t>Entrapment of macrophages</a:t>
            </a:r>
            <a:endParaRPr lang="en-US" sz="2400" dirty="0"/>
          </a:p>
        </p:txBody>
      </p:sp>
      <p:sp>
        <p:nvSpPr>
          <p:cNvPr id="6" name="TextBox 5"/>
          <p:cNvSpPr txBox="1"/>
          <p:nvPr/>
        </p:nvSpPr>
        <p:spPr>
          <a:xfrm>
            <a:off x="3523362" y="4235509"/>
            <a:ext cx="2121863" cy="830997"/>
          </a:xfrm>
          <a:prstGeom prst="rect">
            <a:avLst/>
          </a:prstGeom>
          <a:solidFill>
            <a:srgbClr val="FFFFFF"/>
          </a:solidFill>
        </p:spPr>
        <p:txBody>
          <a:bodyPr wrap="square" rtlCol="0">
            <a:spAutoFit/>
          </a:bodyPr>
          <a:lstStyle/>
          <a:p>
            <a:pPr algn="ctr"/>
            <a:r>
              <a:rPr lang="en-US" sz="2400" dirty="0" smtClean="0"/>
              <a:t>Build up of fatty deposits</a:t>
            </a:r>
            <a:endParaRPr lang="en-US" sz="2400" dirty="0"/>
          </a:p>
        </p:txBody>
      </p:sp>
      <p:sp>
        <p:nvSpPr>
          <p:cNvPr id="7" name="TextBox 6"/>
          <p:cNvSpPr txBox="1"/>
          <p:nvPr/>
        </p:nvSpPr>
        <p:spPr>
          <a:xfrm>
            <a:off x="5834401" y="5423643"/>
            <a:ext cx="2769982" cy="830997"/>
          </a:xfrm>
          <a:prstGeom prst="rect">
            <a:avLst/>
          </a:prstGeom>
          <a:solidFill>
            <a:srgbClr val="FFFFFF"/>
          </a:solidFill>
        </p:spPr>
        <p:txBody>
          <a:bodyPr wrap="square" rtlCol="0">
            <a:spAutoFit/>
          </a:bodyPr>
          <a:lstStyle/>
          <a:p>
            <a:pPr algn="ctr"/>
            <a:r>
              <a:rPr lang="en-US" sz="2400" dirty="0" smtClean="0"/>
              <a:t>Rupture and      </a:t>
            </a:r>
            <a:r>
              <a:rPr lang="en-US" sz="2400" dirty="0" err="1" smtClean="0"/>
              <a:t>throbosis</a:t>
            </a:r>
            <a:endParaRPr lang="en-US" sz="2400" dirty="0"/>
          </a:p>
        </p:txBody>
      </p:sp>
      <p:sp>
        <p:nvSpPr>
          <p:cNvPr id="8" name="Rectangle 7"/>
          <p:cNvSpPr/>
          <p:nvPr/>
        </p:nvSpPr>
        <p:spPr>
          <a:xfrm>
            <a:off x="173448" y="6319777"/>
            <a:ext cx="6378894" cy="400110"/>
          </a:xfrm>
          <a:prstGeom prst="rect">
            <a:avLst/>
          </a:prstGeom>
        </p:spPr>
        <p:txBody>
          <a:bodyPr wrap="none">
            <a:spAutoFit/>
          </a:bodyPr>
          <a:lstStyle/>
          <a:p>
            <a:r>
              <a:rPr lang="en-US" sz="2000" dirty="0" smtClean="0"/>
              <a:t>Adapted from Libby, et al., Circulation 105:1135-1143, 2002</a:t>
            </a:r>
            <a:endParaRPr lang="en-US" sz="20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Many Good Reasons for ROS</a:t>
            </a:r>
            <a:endParaRPr lang="en-US" dirty="0"/>
          </a:p>
        </p:txBody>
      </p:sp>
      <p:sp>
        <p:nvSpPr>
          <p:cNvPr id="3" name="Content Placeholder 2"/>
          <p:cNvSpPr>
            <a:spLocks noGrp="1"/>
          </p:cNvSpPr>
          <p:nvPr>
            <p:ph idx="1"/>
          </p:nvPr>
        </p:nvSpPr>
        <p:spPr>
          <a:xfrm>
            <a:off x="457200" y="1362931"/>
            <a:ext cx="8229600" cy="4525963"/>
          </a:xfrm>
        </p:spPr>
        <p:txBody>
          <a:bodyPr/>
          <a:lstStyle/>
          <a:p>
            <a:r>
              <a:rPr lang="en-US" dirty="0" smtClean="0"/>
              <a:t>ROS (reactive oxygen species) are a key component of inflammation in the artery</a:t>
            </a:r>
          </a:p>
          <a:p>
            <a:r>
              <a:rPr lang="en-US" dirty="0" smtClean="0"/>
              <a:t>Oxidative stress converts hydrogen sulfide to sulfate </a:t>
            </a:r>
            <a:r>
              <a:rPr lang="en-US" dirty="0" smtClean="0">
                <a:ln>
                  <a:solidFill>
                    <a:srgbClr val="FF0000"/>
                  </a:solidFill>
                </a:ln>
              </a:rPr>
              <a:t>*</a:t>
            </a:r>
          </a:p>
          <a:p>
            <a:r>
              <a:rPr lang="en-US" dirty="0" smtClean="0"/>
              <a:t>Oxidation of </a:t>
            </a:r>
            <a:r>
              <a:rPr lang="en-US" dirty="0" err="1" smtClean="0"/>
              <a:t>glycated</a:t>
            </a:r>
            <a:r>
              <a:rPr lang="en-US" dirty="0" smtClean="0"/>
              <a:t> LDL makes it accessible to macrophages for breakdown</a:t>
            </a:r>
            <a:r>
              <a:rPr lang="en-US" dirty="0" smtClean="0">
                <a:ln>
                  <a:solidFill>
                    <a:srgbClr val="FF0000"/>
                  </a:solidFill>
                </a:ln>
              </a:rPr>
              <a:t>**</a:t>
            </a:r>
          </a:p>
          <a:p>
            <a:r>
              <a:rPr lang="en-US" dirty="0" err="1" smtClean="0"/>
              <a:t>Peroxynitrite</a:t>
            </a:r>
            <a:r>
              <a:rPr lang="en-US" dirty="0" smtClean="0"/>
              <a:t> is toxic to pathogens</a:t>
            </a:r>
            <a:r>
              <a:rPr lang="en-US" dirty="0" smtClean="0">
                <a:ln>
                  <a:solidFill>
                    <a:srgbClr val="FF0000"/>
                  </a:solidFill>
                </a:ln>
              </a:rPr>
              <a:t>***</a:t>
            </a:r>
          </a:p>
        </p:txBody>
      </p:sp>
      <p:sp>
        <p:nvSpPr>
          <p:cNvPr id="4" name="TextBox 3"/>
          <p:cNvSpPr txBox="1"/>
          <p:nvPr/>
        </p:nvSpPr>
        <p:spPr>
          <a:xfrm>
            <a:off x="19446" y="5657672"/>
            <a:ext cx="9155571" cy="1200328"/>
          </a:xfrm>
          <a:prstGeom prst="rect">
            <a:avLst/>
          </a:prstGeom>
          <a:noFill/>
        </p:spPr>
        <p:txBody>
          <a:bodyPr wrap="none" rtlCol="0">
            <a:spAutoFit/>
          </a:bodyPr>
          <a:lstStyle/>
          <a:p>
            <a:r>
              <a:rPr lang="en-US" sz="2400" dirty="0" smtClean="0">
                <a:ln>
                  <a:solidFill>
                    <a:srgbClr val="FF0000"/>
                  </a:solidFill>
                </a:ln>
              </a:rPr>
              <a:t>  * </a:t>
            </a:r>
            <a:r>
              <a:rPr lang="en-US" sz="2400" dirty="0" err="1" smtClean="0"/>
              <a:t>Mitsuhashi</a:t>
            </a:r>
            <a:r>
              <a:rPr lang="en-US" sz="2400" dirty="0" smtClean="0"/>
              <a:t> et al. Shock 24(6) 529-34, 2005.</a:t>
            </a:r>
          </a:p>
          <a:p>
            <a:r>
              <a:rPr lang="en-US" sz="2400" dirty="0" smtClean="0">
                <a:ln>
                  <a:solidFill>
                    <a:srgbClr val="FF0000"/>
                  </a:solidFill>
                </a:ln>
              </a:rPr>
              <a:t> ** </a:t>
            </a:r>
            <a:r>
              <a:rPr lang="en-US" sz="2400" dirty="0" smtClean="0"/>
              <a:t>Kaplan and </a:t>
            </a:r>
            <a:r>
              <a:rPr lang="en-US" sz="2400" dirty="0" err="1" smtClean="0"/>
              <a:t>Aviram</a:t>
            </a:r>
            <a:r>
              <a:rPr lang="en-US" sz="2400" dirty="0" smtClean="0"/>
              <a:t>, </a:t>
            </a:r>
            <a:r>
              <a:rPr lang="en-US" sz="2400" dirty="0" err="1" smtClean="0"/>
              <a:t>Arterioscler</a:t>
            </a:r>
            <a:r>
              <a:rPr lang="en-US" sz="2400" dirty="0" smtClean="0"/>
              <a:t> </a:t>
            </a:r>
            <a:r>
              <a:rPr lang="en-US" sz="2400" dirty="0" err="1" smtClean="0"/>
              <a:t>Thromb</a:t>
            </a:r>
            <a:r>
              <a:rPr lang="en-US" sz="2400" dirty="0" smtClean="0"/>
              <a:t> </a:t>
            </a:r>
            <a:r>
              <a:rPr lang="en-US" sz="2400" dirty="0" err="1" smtClean="0"/>
              <a:t>Vasc</a:t>
            </a:r>
            <a:r>
              <a:rPr lang="en-US" sz="2400" dirty="0" smtClean="0"/>
              <a:t> </a:t>
            </a:r>
            <a:r>
              <a:rPr lang="en-US" sz="2400" dirty="0" err="1" smtClean="0"/>
              <a:t>Biol</a:t>
            </a:r>
            <a:r>
              <a:rPr lang="en-US" sz="2400" dirty="0" smtClean="0"/>
              <a:t> 21(3) 386-93 2001.</a:t>
            </a:r>
          </a:p>
          <a:p>
            <a:r>
              <a:rPr lang="en-US" sz="2400" dirty="0" smtClean="0">
                <a:ln>
                  <a:solidFill>
                    <a:srgbClr val="FF0000"/>
                  </a:solidFill>
                </a:ln>
              </a:rPr>
              <a:t>*** </a:t>
            </a:r>
            <a:r>
              <a:rPr lang="en-US" sz="2400" dirty="0" smtClean="0"/>
              <a:t>Alvarez et al., J. Biol. Chem. 286, 6627-6640, 2011.</a:t>
            </a:r>
            <a:endParaRPr lang="en-US" sz="24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Macrophages and Cholesterol</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600200"/>
            <a:ext cx="8686800" cy="4525963"/>
          </a:xfrm>
        </p:spPr>
        <p:txBody>
          <a:bodyPr>
            <a:normAutofit lnSpcReduction="10000"/>
          </a:bodyPr>
          <a:lstStyle/>
          <a:p>
            <a:r>
              <a:rPr lang="en-US" dirty="0" smtClean="0"/>
              <a:t>Macrophages in artery wall take up oxidized LDL and export extracted cholesterol to HDL-A1</a:t>
            </a:r>
          </a:p>
          <a:p>
            <a:r>
              <a:rPr lang="en-US" dirty="0" smtClean="0">
                <a:solidFill>
                  <a:srgbClr val="FF0000"/>
                </a:solidFill>
              </a:rPr>
              <a:t>Unsaturated </a:t>
            </a:r>
            <a:r>
              <a:rPr lang="en-US" dirty="0" smtClean="0"/>
              <a:t>fatty acids interfere with export process</a:t>
            </a:r>
          </a:p>
          <a:p>
            <a:r>
              <a:rPr lang="en-US" dirty="0" smtClean="0"/>
              <a:t>Macrophages eventually                                become damaged by                                           exposure to oxidizing                                             and </a:t>
            </a:r>
            <a:r>
              <a:rPr lang="en-US" dirty="0" err="1" smtClean="0"/>
              <a:t>glycating</a:t>
            </a:r>
            <a:r>
              <a:rPr lang="en-US" dirty="0" smtClean="0"/>
              <a:t> agents </a:t>
            </a:r>
            <a:r>
              <a:rPr lang="en-US" dirty="0" err="1" smtClean="0">
                <a:sym typeface="Wingdings"/>
              </a:rPr>
              <a:t></a:t>
            </a:r>
            <a:r>
              <a:rPr lang="en-US" dirty="0" smtClean="0"/>
              <a:t>                                   necrotic core</a:t>
            </a:r>
            <a:endParaRPr lang="en-US" dirty="0"/>
          </a:p>
        </p:txBody>
      </p:sp>
      <p:sp>
        <p:nvSpPr>
          <p:cNvPr id="4" name="TextBox 3"/>
          <p:cNvSpPr txBox="1"/>
          <p:nvPr/>
        </p:nvSpPr>
        <p:spPr>
          <a:xfrm>
            <a:off x="1184626" y="6275935"/>
            <a:ext cx="7502174" cy="461665"/>
          </a:xfrm>
          <a:prstGeom prst="rect">
            <a:avLst/>
          </a:prstGeom>
          <a:noFill/>
        </p:spPr>
        <p:txBody>
          <a:bodyPr wrap="none" rtlCol="0">
            <a:spAutoFit/>
          </a:bodyPr>
          <a:lstStyle/>
          <a:p>
            <a:r>
              <a:rPr lang="en-US" sz="2400" dirty="0" smtClean="0">
                <a:solidFill>
                  <a:srgbClr val="FF0000"/>
                </a:solidFill>
              </a:rPr>
              <a:t>*</a:t>
            </a:r>
            <a:r>
              <a:rPr lang="en-US" sz="2400" dirty="0" smtClean="0"/>
              <a:t> Wang and </a:t>
            </a:r>
            <a:r>
              <a:rPr lang="en-US" sz="2400" dirty="0" err="1" smtClean="0"/>
              <a:t>Oram</a:t>
            </a:r>
            <a:r>
              <a:rPr lang="en-US" sz="2400" dirty="0" smtClean="0"/>
              <a:t>, J. Biol. </a:t>
            </a:r>
            <a:r>
              <a:rPr lang="en-US" sz="2400" dirty="0" err="1" smtClean="0"/>
              <a:t>Chem</a:t>
            </a:r>
            <a:r>
              <a:rPr lang="en-US" sz="2400" dirty="0" smtClean="0"/>
              <a:t> 277 (7) , 5692–5697, 2002</a:t>
            </a:r>
            <a:endParaRPr lang="en-US" sz="2400" dirty="0"/>
          </a:p>
        </p:txBody>
      </p:sp>
      <p:pic>
        <p:nvPicPr>
          <p:cNvPr id="5" name="Content Placeholder 3" descr="athero1.png"/>
          <p:cNvPicPr>
            <a:picLocks noChangeAspect="1"/>
          </p:cNvPicPr>
          <p:nvPr/>
        </p:nvPicPr>
        <p:blipFill>
          <a:blip r:embed="rId2"/>
          <a:srcRect l="-18654" r="-18654"/>
          <a:stretch>
            <a:fillRect/>
          </a:stretch>
        </p:blipFill>
        <p:spPr>
          <a:xfrm>
            <a:off x="4250198" y="3235961"/>
            <a:ext cx="5380221" cy="295891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Excellent YouTube Video</a:t>
            </a:r>
            <a:endParaRPr lang="en-US" dirty="0"/>
          </a:p>
        </p:txBody>
      </p:sp>
      <p:sp>
        <p:nvSpPr>
          <p:cNvPr id="3" name="Content Placeholder 2"/>
          <p:cNvSpPr>
            <a:spLocks noGrp="1"/>
          </p:cNvSpPr>
          <p:nvPr>
            <p:ph idx="1"/>
          </p:nvPr>
        </p:nvSpPr>
        <p:spPr>
          <a:xfrm>
            <a:off x="67554" y="2127090"/>
            <a:ext cx="8941325" cy="2061003"/>
          </a:xfrm>
          <a:solidFill>
            <a:srgbClr val="FFF9CC"/>
          </a:solidFill>
        </p:spPr>
        <p:txBody>
          <a:bodyPr>
            <a:normAutofit/>
          </a:bodyPr>
          <a:lstStyle/>
          <a:p>
            <a:pPr algn="ctr">
              <a:buNone/>
            </a:pPr>
            <a:r>
              <a:rPr lang="en-US" b="1" dirty="0" smtClean="0"/>
              <a:t>	Enjoy Eating Saturated Fats: They're Good for You. </a:t>
            </a:r>
          </a:p>
          <a:p>
            <a:pPr algn="ctr">
              <a:buNone/>
            </a:pPr>
            <a:r>
              <a:rPr lang="en-US" b="1" dirty="0" smtClean="0"/>
              <a:t>	Donald W. Miller, Jr., M.D. </a:t>
            </a:r>
          </a:p>
          <a:p>
            <a:pPr algn="ctr">
              <a:buNone/>
            </a:pPr>
            <a:r>
              <a:rPr lang="en-US" b="1" dirty="0" smtClean="0"/>
              <a:t>	http://</a:t>
            </a:r>
            <a:r>
              <a:rPr lang="en-US" b="1" dirty="0" err="1" smtClean="0"/>
              <a:t>www.youtube.com/watch?v</a:t>
            </a:r>
            <a:r>
              <a:rPr lang="en-US" b="1" dirty="0" smtClean="0"/>
              <a:t>=vRe9z32NZHY</a:t>
            </a:r>
          </a:p>
          <a:p>
            <a:pPr algn="ct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38"/>
            <a:ext cx="8229600" cy="1143000"/>
          </a:xfrm>
        </p:spPr>
        <p:txBody>
          <a:bodyPr/>
          <a:lstStyle/>
          <a:p>
            <a:r>
              <a:rPr lang="en-US" dirty="0" smtClean="0"/>
              <a:t>Platelets and Cholesterol Sulfate</a:t>
            </a:r>
            <a:r>
              <a:rPr lang="en-US" dirty="0" smtClean="0">
                <a:ln>
                  <a:solidFill>
                    <a:srgbClr val="FF0000"/>
                  </a:solidFill>
                </a:ln>
              </a:rPr>
              <a:t>*</a:t>
            </a:r>
            <a:endParaRPr lang="en-US" dirty="0">
              <a:ln>
                <a:solidFill>
                  <a:srgbClr val="FF0000"/>
                </a:solidFill>
              </a:ln>
            </a:endParaRPr>
          </a:p>
        </p:txBody>
      </p:sp>
      <p:sp>
        <p:nvSpPr>
          <p:cNvPr id="3" name="Content Placeholder 2"/>
          <p:cNvSpPr>
            <a:spLocks noGrp="1"/>
          </p:cNvSpPr>
          <p:nvPr>
            <p:ph idx="1"/>
          </p:nvPr>
        </p:nvSpPr>
        <p:spPr>
          <a:xfrm>
            <a:off x="457200" y="1417638"/>
            <a:ext cx="8229600" cy="4525963"/>
          </a:xfrm>
        </p:spPr>
        <p:txBody>
          <a:bodyPr>
            <a:normAutofit fontScale="92500" lnSpcReduction="10000"/>
          </a:bodyPr>
          <a:lstStyle/>
          <a:p>
            <a:r>
              <a:rPr lang="en-US" dirty="0" smtClean="0"/>
              <a:t>Platelets and </a:t>
            </a:r>
            <a:r>
              <a:rPr lang="en-US" dirty="0" err="1" smtClean="0"/>
              <a:t>RBCs</a:t>
            </a:r>
            <a:r>
              <a:rPr lang="en-US" dirty="0" smtClean="0"/>
              <a:t> both  synthesize                       cholesterol sulfate (Ch-S)</a:t>
            </a:r>
            <a:endParaRPr lang="en-US" dirty="0" smtClean="0">
              <a:solidFill>
                <a:srgbClr val="FF0000"/>
              </a:solidFill>
            </a:endParaRPr>
          </a:p>
          <a:p>
            <a:pPr lvl="1"/>
            <a:r>
              <a:rPr lang="en-US" dirty="0" smtClean="0"/>
              <a:t>Ch-S is present in the                                                        atherosclerotic lesions in the aorta</a:t>
            </a:r>
          </a:p>
          <a:p>
            <a:pPr lvl="1"/>
            <a:r>
              <a:rPr lang="en-US" dirty="0" smtClean="0"/>
              <a:t>Platelets will accept cholesterol only from HDL-A1  </a:t>
            </a:r>
          </a:p>
          <a:p>
            <a:pPr lvl="1"/>
            <a:r>
              <a:rPr lang="en-US" dirty="0" smtClean="0"/>
              <a:t>Platelet synthesis rate increases 300-fold when PAPS is available.</a:t>
            </a:r>
          </a:p>
          <a:p>
            <a:pPr lvl="1"/>
            <a:r>
              <a:rPr lang="en-US" dirty="0" smtClean="0"/>
              <a:t>PAPS is formed from ATP and sulfate </a:t>
            </a:r>
            <a:endParaRPr lang="en-US" dirty="0" smtClean="0">
              <a:solidFill>
                <a:srgbClr val="FF0000"/>
              </a:solidFill>
            </a:endParaRPr>
          </a:p>
          <a:p>
            <a:r>
              <a:rPr lang="en-US" dirty="0" smtClean="0"/>
              <a:t>Platelet aggregation leads to thrombosis</a:t>
            </a:r>
          </a:p>
          <a:p>
            <a:pPr lvl="1"/>
            <a:r>
              <a:rPr lang="en-US" dirty="0" smtClean="0"/>
              <a:t>HDL suppresses  aggregation; LDL promotes it</a:t>
            </a:r>
          </a:p>
          <a:p>
            <a:endParaRPr lang="en-US" dirty="0" smtClean="0"/>
          </a:p>
          <a:p>
            <a:endParaRPr lang="en-US" dirty="0"/>
          </a:p>
        </p:txBody>
      </p:sp>
      <p:pic>
        <p:nvPicPr>
          <p:cNvPr id="4" name="Picture 3" descr="cellular_platelets.jpg"/>
          <p:cNvPicPr>
            <a:picLocks noChangeAspect="1"/>
          </p:cNvPicPr>
          <p:nvPr/>
        </p:nvPicPr>
        <p:blipFill>
          <a:blip r:embed="rId2"/>
          <a:stretch>
            <a:fillRect/>
          </a:stretch>
        </p:blipFill>
        <p:spPr>
          <a:xfrm flipH="1">
            <a:off x="6865200" y="1073149"/>
            <a:ext cx="1821600" cy="1856632"/>
          </a:xfrm>
          <a:prstGeom prst="rect">
            <a:avLst/>
          </a:prstGeom>
        </p:spPr>
      </p:pic>
      <p:sp>
        <p:nvSpPr>
          <p:cNvPr id="5" name="TextBox 4"/>
          <p:cNvSpPr txBox="1"/>
          <p:nvPr/>
        </p:nvSpPr>
        <p:spPr>
          <a:xfrm>
            <a:off x="1972699" y="5943601"/>
            <a:ext cx="5339923" cy="461665"/>
          </a:xfrm>
          <a:prstGeom prst="rect">
            <a:avLst/>
          </a:prstGeom>
          <a:noFill/>
        </p:spPr>
        <p:txBody>
          <a:bodyPr wrap="none" rtlCol="0">
            <a:spAutoFit/>
          </a:bodyPr>
          <a:lstStyle/>
          <a:p>
            <a:r>
              <a:rPr lang="en-US" sz="2400" dirty="0" smtClean="0">
                <a:ln>
                  <a:solidFill>
                    <a:srgbClr val="FF0000"/>
                  </a:solidFill>
                </a:ln>
              </a:rPr>
              <a:t>*</a:t>
            </a:r>
            <a:r>
              <a:rPr lang="en-US" sz="2400" dirty="0" smtClean="0"/>
              <a:t> </a:t>
            </a:r>
            <a:r>
              <a:rPr lang="en-US" sz="2400" dirty="0" err="1" smtClean="0"/>
              <a:t>Yanai</a:t>
            </a:r>
            <a:r>
              <a:rPr lang="en-US" sz="2400" dirty="0" smtClean="0"/>
              <a:t> et al, Circulation 109, 92-96, 2004</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 name="Oval 125"/>
          <p:cNvSpPr/>
          <p:nvPr/>
        </p:nvSpPr>
        <p:spPr>
          <a:xfrm>
            <a:off x="1403309" y="2588024"/>
            <a:ext cx="740814" cy="74148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97893" y="2750828"/>
            <a:ext cx="569387" cy="369332"/>
          </a:xfrm>
          <a:prstGeom prst="rect">
            <a:avLst/>
          </a:prstGeom>
          <a:noFill/>
        </p:spPr>
        <p:txBody>
          <a:bodyPr wrap="none" rtlCol="0">
            <a:spAutoFit/>
          </a:bodyPr>
          <a:lstStyle/>
          <a:p>
            <a:r>
              <a:rPr lang="en-US" dirty="0" smtClean="0"/>
              <a:t>RBC</a:t>
            </a:r>
            <a:endParaRPr lang="en-US" dirty="0"/>
          </a:p>
        </p:txBody>
      </p:sp>
      <p:sp>
        <p:nvSpPr>
          <p:cNvPr id="8" name="TextBox 7"/>
          <p:cNvSpPr txBox="1"/>
          <p:nvPr/>
        </p:nvSpPr>
        <p:spPr>
          <a:xfrm flipH="1">
            <a:off x="2034445" y="2077521"/>
            <a:ext cx="714245" cy="369332"/>
          </a:xfrm>
          <a:prstGeom prst="rect">
            <a:avLst/>
          </a:prstGeom>
          <a:noFill/>
        </p:spPr>
        <p:txBody>
          <a:bodyPr wrap="square" rtlCol="0">
            <a:spAutoFit/>
          </a:bodyPr>
          <a:lstStyle/>
          <a:p>
            <a:r>
              <a:rPr lang="en-US" dirty="0" smtClean="0"/>
              <a:t>ATP</a:t>
            </a:r>
            <a:endParaRPr lang="en-US" dirty="0"/>
          </a:p>
        </p:txBody>
      </p:sp>
      <p:sp>
        <p:nvSpPr>
          <p:cNvPr id="11" name="TextBox 10"/>
          <p:cNvSpPr txBox="1"/>
          <p:nvPr/>
        </p:nvSpPr>
        <p:spPr>
          <a:xfrm flipH="1">
            <a:off x="2039114" y="1169982"/>
            <a:ext cx="1729816" cy="369332"/>
          </a:xfrm>
          <a:prstGeom prst="rect">
            <a:avLst/>
          </a:prstGeom>
          <a:noFill/>
        </p:spPr>
        <p:txBody>
          <a:bodyPr wrap="square" rtlCol="0">
            <a:spAutoFit/>
          </a:bodyPr>
          <a:lstStyle/>
          <a:p>
            <a:pPr algn="ctr"/>
            <a:r>
              <a:rPr lang="en-US" dirty="0" err="1" smtClean="0"/>
              <a:t>homocysteine</a:t>
            </a:r>
            <a:endParaRPr lang="en-US" dirty="0"/>
          </a:p>
        </p:txBody>
      </p:sp>
      <p:sp>
        <p:nvSpPr>
          <p:cNvPr id="12" name="TextBox 11"/>
          <p:cNvSpPr txBox="1"/>
          <p:nvPr/>
        </p:nvSpPr>
        <p:spPr>
          <a:xfrm flipH="1">
            <a:off x="1998578" y="1708189"/>
            <a:ext cx="1729816" cy="369332"/>
          </a:xfrm>
          <a:prstGeom prst="rect">
            <a:avLst/>
          </a:prstGeom>
          <a:noFill/>
        </p:spPr>
        <p:txBody>
          <a:bodyPr wrap="square" rtlCol="0">
            <a:spAutoFit/>
          </a:bodyPr>
          <a:lstStyle/>
          <a:p>
            <a:pPr algn="ctr"/>
            <a:r>
              <a:rPr lang="en-US" dirty="0" err="1" smtClean="0"/>
              <a:t>cysteine</a:t>
            </a:r>
            <a:endParaRPr lang="en-US" dirty="0"/>
          </a:p>
        </p:txBody>
      </p:sp>
      <p:sp>
        <p:nvSpPr>
          <p:cNvPr id="13" name="TextBox 12"/>
          <p:cNvSpPr txBox="1"/>
          <p:nvPr/>
        </p:nvSpPr>
        <p:spPr>
          <a:xfrm flipH="1">
            <a:off x="2506364" y="2381496"/>
            <a:ext cx="714245" cy="369332"/>
          </a:xfrm>
          <a:prstGeom prst="rect">
            <a:avLst/>
          </a:prstGeom>
          <a:noFill/>
        </p:spPr>
        <p:txBody>
          <a:bodyPr wrap="square" rtlCol="0">
            <a:spAutoFit/>
          </a:bodyPr>
          <a:lstStyle/>
          <a:p>
            <a:pPr algn="ctr"/>
            <a:r>
              <a:rPr lang="en-US" dirty="0" smtClean="0"/>
              <a:t>PAPS</a:t>
            </a:r>
            <a:endParaRPr lang="en-US" dirty="0"/>
          </a:p>
        </p:txBody>
      </p:sp>
      <p:sp>
        <p:nvSpPr>
          <p:cNvPr id="14" name="TextBox 13"/>
          <p:cNvSpPr txBox="1"/>
          <p:nvPr/>
        </p:nvSpPr>
        <p:spPr>
          <a:xfrm flipH="1">
            <a:off x="4881719" y="5252047"/>
            <a:ext cx="714245" cy="461665"/>
          </a:xfrm>
          <a:prstGeom prst="rect">
            <a:avLst/>
          </a:prstGeom>
          <a:noFill/>
          <a:ln>
            <a:noFill/>
          </a:ln>
        </p:spPr>
        <p:txBody>
          <a:bodyPr wrap="square" rtlCol="0">
            <a:spAutoFit/>
          </a:bodyPr>
          <a:lstStyle/>
          <a:p>
            <a:pPr algn="ctr"/>
            <a:r>
              <a:rPr lang="en-US" sz="2400" dirty="0" smtClean="0">
                <a:ln>
                  <a:solidFill>
                    <a:srgbClr val="FF0000"/>
                  </a:solidFill>
                </a:ln>
              </a:rPr>
              <a:t>LDL</a:t>
            </a:r>
            <a:endParaRPr lang="en-US" sz="2400" dirty="0">
              <a:ln>
                <a:solidFill>
                  <a:srgbClr val="FF0000"/>
                </a:solidFill>
              </a:ln>
            </a:endParaRPr>
          </a:p>
        </p:txBody>
      </p:sp>
      <p:sp>
        <p:nvSpPr>
          <p:cNvPr id="15" name="TextBox 14"/>
          <p:cNvSpPr txBox="1"/>
          <p:nvPr/>
        </p:nvSpPr>
        <p:spPr>
          <a:xfrm flipH="1">
            <a:off x="3758667" y="4002395"/>
            <a:ext cx="1513481" cy="461665"/>
          </a:xfrm>
          <a:prstGeom prst="rect">
            <a:avLst/>
          </a:prstGeom>
          <a:noFill/>
          <a:ln>
            <a:noFill/>
          </a:ln>
        </p:spPr>
        <p:txBody>
          <a:bodyPr wrap="square" rtlCol="0">
            <a:spAutoFit/>
          </a:bodyPr>
          <a:lstStyle/>
          <a:p>
            <a:pPr algn="ctr"/>
            <a:r>
              <a:rPr lang="en-US" sz="2400" dirty="0" smtClean="0">
                <a:ln>
                  <a:solidFill>
                    <a:srgbClr val="FF0000"/>
                  </a:solidFill>
                </a:ln>
              </a:rPr>
              <a:t>HDL-A1</a:t>
            </a:r>
            <a:endParaRPr lang="en-US" sz="2400" dirty="0">
              <a:ln>
                <a:solidFill>
                  <a:srgbClr val="FF0000"/>
                </a:solidFill>
              </a:ln>
            </a:endParaRPr>
          </a:p>
        </p:txBody>
      </p:sp>
      <p:sp>
        <p:nvSpPr>
          <p:cNvPr id="17" name="TextBox 16"/>
          <p:cNvSpPr txBox="1"/>
          <p:nvPr/>
        </p:nvSpPr>
        <p:spPr>
          <a:xfrm flipH="1">
            <a:off x="3613682" y="5269756"/>
            <a:ext cx="942367" cy="461665"/>
          </a:xfrm>
          <a:prstGeom prst="rect">
            <a:avLst/>
          </a:prstGeom>
          <a:noFill/>
          <a:ln>
            <a:noFill/>
          </a:ln>
        </p:spPr>
        <p:txBody>
          <a:bodyPr wrap="square" rtlCol="0">
            <a:spAutoFit/>
          </a:bodyPr>
          <a:lstStyle/>
          <a:p>
            <a:pPr algn="ctr"/>
            <a:r>
              <a:rPr lang="en-US" sz="2400" dirty="0" err="1" smtClean="0">
                <a:ln>
                  <a:solidFill>
                    <a:srgbClr val="FF0000"/>
                  </a:solidFill>
                </a:ln>
              </a:rPr>
              <a:t>oxLDL</a:t>
            </a:r>
            <a:endParaRPr lang="en-US" sz="2400" dirty="0">
              <a:ln>
                <a:solidFill>
                  <a:srgbClr val="FF0000"/>
                </a:solidFill>
              </a:ln>
            </a:endParaRPr>
          </a:p>
        </p:txBody>
      </p:sp>
      <p:grpSp>
        <p:nvGrpSpPr>
          <p:cNvPr id="2" name="Group 19"/>
          <p:cNvGrpSpPr/>
          <p:nvPr/>
        </p:nvGrpSpPr>
        <p:grpSpPr>
          <a:xfrm>
            <a:off x="3262146" y="3122648"/>
            <a:ext cx="621933" cy="607355"/>
            <a:chOff x="3262146" y="2546926"/>
            <a:chExt cx="621933" cy="607355"/>
          </a:xfrm>
        </p:grpSpPr>
        <p:sp>
          <p:nvSpPr>
            <p:cNvPr id="18" name="Dodecagon 17"/>
            <p:cNvSpPr/>
            <p:nvPr/>
          </p:nvSpPr>
          <p:spPr>
            <a:xfrm>
              <a:off x="3262146" y="2546926"/>
              <a:ext cx="621933" cy="607355"/>
            </a:xfrm>
            <a:prstGeom prst="dodec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348116" y="2629288"/>
              <a:ext cx="184666" cy="369332"/>
            </a:xfrm>
            <a:prstGeom prst="rect">
              <a:avLst/>
            </a:prstGeom>
            <a:noFill/>
          </p:spPr>
          <p:txBody>
            <a:bodyPr wrap="none" rtlCol="0">
              <a:spAutoFit/>
            </a:bodyPr>
            <a:lstStyle/>
            <a:p>
              <a:r>
                <a:rPr lang="en-US" dirty="0" smtClean="0"/>
                <a:t> </a:t>
              </a:r>
              <a:endParaRPr lang="en-US" dirty="0"/>
            </a:p>
          </p:txBody>
        </p:sp>
      </p:grpSp>
      <p:sp>
        <p:nvSpPr>
          <p:cNvPr id="22" name="Dodecagon 21"/>
          <p:cNvSpPr/>
          <p:nvPr/>
        </p:nvSpPr>
        <p:spPr>
          <a:xfrm>
            <a:off x="5640029" y="5329866"/>
            <a:ext cx="948005" cy="692808"/>
          </a:xfrm>
          <a:prstGeom prst="dodec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flipH="1">
            <a:off x="4165421" y="5759610"/>
            <a:ext cx="1123661" cy="369332"/>
          </a:xfrm>
          <a:prstGeom prst="rect">
            <a:avLst/>
          </a:prstGeom>
          <a:noFill/>
        </p:spPr>
        <p:txBody>
          <a:bodyPr wrap="square" rtlCol="0">
            <a:spAutoFit/>
          </a:bodyPr>
          <a:lstStyle/>
          <a:p>
            <a:pPr algn="ctr"/>
            <a:r>
              <a:rPr lang="en-US" dirty="0" smtClean="0"/>
              <a:t>ROS</a:t>
            </a:r>
            <a:endParaRPr lang="en-US" dirty="0"/>
          </a:p>
        </p:txBody>
      </p:sp>
      <p:grpSp>
        <p:nvGrpSpPr>
          <p:cNvPr id="3" name="Group 31"/>
          <p:cNvGrpSpPr/>
          <p:nvPr/>
        </p:nvGrpSpPr>
        <p:grpSpPr>
          <a:xfrm flipH="1">
            <a:off x="2053719" y="4184729"/>
            <a:ext cx="1628189" cy="1677866"/>
            <a:chOff x="457200" y="2048750"/>
            <a:chExt cx="1914129" cy="1890346"/>
          </a:xfrm>
        </p:grpSpPr>
        <p:sp>
          <p:nvSpPr>
            <p:cNvPr id="33" name="Oval 32"/>
            <p:cNvSpPr/>
            <p:nvPr/>
          </p:nvSpPr>
          <p:spPr>
            <a:xfrm>
              <a:off x="457200" y="2048750"/>
              <a:ext cx="1914129" cy="189034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1026924" y="2264469"/>
              <a:ext cx="1283606" cy="1418279"/>
            </a:xfrm>
            <a:custGeom>
              <a:avLst/>
              <a:gdLst>
                <a:gd name="connsiteX0" fmla="*/ 711613 w 1283606"/>
                <a:gd name="connsiteY0" fmla="*/ 78808 h 968215"/>
                <a:gd name="connsiteX1" fmla="*/ 1211544 w 1283606"/>
                <a:gd name="connsiteY1" fmla="*/ 484107 h 968215"/>
                <a:gd name="connsiteX2" fmla="*/ 1143985 w 1283606"/>
                <a:gd name="connsiteY2" fmla="*/ 848877 h 968215"/>
                <a:gd name="connsiteX3" fmla="*/ 522450 w 1283606"/>
                <a:gd name="connsiteY3" fmla="*/ 848877 h 968215"/>
                <a:gd name="connsiteX4" fmla="*/ 36031 w 1283606"/>
                <a:gd name="connsiteY4" fmla="*/ 132848 h 968215"/>
                <a:gd name="connsiteX5" fmla="*/ 711613 w 1283606"/>
                <a:gd name="connsiteY5" fmla="*/ 78808 h 96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606" h="968215">
                  <a:moveTo>
                    <a:pt x="711613" y="78808"/>
                  </a:moveTo>
                  <a:cubicBezTo>
                    <a:pt x="907532" y="137351"/>
                    <a:pt x="1139482" y="355762"/>
                    <a:pt x="1211544" y="484107"/>
                  </a:cubicBezTo>
                  <a:cubicBezTo>
                    <a:pt x="1283606" y="612452"/>
                    <a:pt x="1258834" y="788082"/>
                    <a:pt x="1143985" y="848877"/>
                  </a:cubicBezTo>
                  <a:cubicBezTo>
                    <a:pt x="1029136" y="909672"/>
                    <a:pt x="707109" y="968215"/>
                    <a:pt x="522450" y="848877"/>
                  </a:cubicBezTo>
                  <a:cubicBezTo>
                    <a:pt x="337791" y="729539"/>
                    <a:pt x="0" y="265696"/>
                    <a:pt x="36031" y="132848"/>
                  </a:cubicBezTo>
                  <a:cubicBezTo>
                    <a:pt x="72062" y="0"/>
                    <a:pt x="515694" y="20265"/>
                    <a:pt x="711613" y="78808"/>
                  </a:cubicBezTo>
                  <a:close/>
                </a:path>
              </a:pathLst>
            </a:custGeom>
            <a:solidFill>
              <a:srgbClr val="FFFEA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p:cNvSpPr txBox="1"/>
          <p:nvPr/>
        </p:nvSpPr>
        <p:spPr>
          <a:xfrm flipH="1">
            <a:off x="2398686" y="5390454"/>
            <a:ext cx="1123661" cy="369332"/>
          </a:xfrm>
          <a:prstGeom prst="rect">
            <a:avLst/>
          </a:prstGeom>
          <a:noFill/>
        </p:spPr>
        <p:txBody>
          <a:bodyPr wrap="square" rtlCol="0">
            <a:spAutoFit/>
          </a:bodyPr>
          <a:lstStyle/>
          <a:p>
            <a:pPr algn="ctr"/>
            <a:r>
              <a:rPr lang="en-US" dirty="0" err="1" smtClean="0"/>
              <a:t>ApoE</a:t>
            </a:r>
            <a:endParaRPr lang="en-US" dirty="0"/>
          </a:p>
        </p:txBody>
      </p:sp>
      <p:sp>
        <p:nvSpPr>
          <p:cNvPr id="37" name="TextBox 36"/>
          <p:cNvSpPr txBox="1"/>
          <p:nvPr/>
        </p:nvSpPr>
        <p:spPr>
          <a:xfrm flipH="1">
            <a:off x="2053719" y="4376201"/>
            <a:ext cx="1629661" cy="369332"/>
          </a:xfrm>
          <a:prstGeom prst="rect">
            <a:avLst/>
          </a:prstGeom>
          <a:noFill/>
        </p:spPr>
        <p:txBody>
          <a:bodyPr wrap="square" rtlCol="0">
            <a:spAutoFit/>
          </a:bodyPr>
          <a:lstStyle/>
          <a:p>
            <a:pPr algn="ctr"/>
            <a:r>
              <a:rPr lang="en-US" dirty="0" smtClean="0"/>
              <a:t>macrophage</a:t>
            </a:r>
            <a:endParaRPr lang="en-US" dirty="0"/>
          </a:p>
        </p:txBody>
      </p:sp>
      <p:sp>
        <p:nvSpPr>
          <p:cNvPr id="39" name="TextBox 38"/>
          <p:cNvSpPr txBox="1"/>
          <p:nvPr/>
        </p:nvSpPr>
        <p:spPr>
          <a:xfrm flipH="1">
            <a:off x="3980151" y="2588024"/>
            <a:ext cx="1597974" cy="830997"/>
          </a:xfrm>
          <a:prstGeom prst="rect">
            <a:avLst/>
          </a:prstGeom>
          <a:noFill/>
          <a:ln>
            <a:noFill/>
          </a:ln>
        </p:spPr>
        <p:txBody>
          <a:bodyPr wrap="square" rtlCol="0">
            <a:spAutoFit/>
          </a:bodyPr>
          <a:lstStyle/>
          <a:p>
            <a:pPr algn="ctr"/>
            <a:r>
              <a:rPr lang="en-US" sz="2400" dirty="0" smtClean="0">
                <a:ln>
                  <a:solidFill>
                    <a:srgbClr val="FF0000"/>
                  </a:solidFill>
                </a:ln>
              </a:rPr>
              <a:t>Cholesterol Sulfate</a:t>
            </a:r>
            <a:endParaRPr lang="en-US" sz="2000" dirty="0">
              <a:ln>
                <a:solidFill>
                  <a:srgbClr val="FF0000"/>
                </a:solidFill>
              </a:ln>
            </a:endParaRPr>
          </a:p>
        </p:txBody>
      </p:sp>
      <p:sp>
        <p:nvSpPr>
          <p:cNvPr id="44" name="Freeform 43"/>
          <p:cNvSpPr/>
          <p:nvPr/>
        </p:nvSpPr>
        <p:spPr>
          <a:xfrm>
            <a:off x="6149521" y="1102611"/>
            <a:ext cx="2161862" cy="3309944"/>
          </a:xfrm>
          <a:custGeom>
            <a:avLst/>
            <a:gdLst>
              <a:gd name="connsiteX0" fmla="*/ 972838 w 2161862"/>
              <a:gd name="connsiteY0" fmla="*/ 0 h 3309944"/>
              <a:gd name="connsiteX1" fmla="*/ 364815 w 2161862"/>
              <a:gd name="connsiteY1" fmla="*/ 729539 h 3309944"/>
              <a:gd name="connsiteX2" fmla="*/ 40535 w 2161862"/>
              <a:gd name="connsiteY2" fmla="*/ 1661727 h 3309944"/>
              <a:gd name="connsiteX3" fmla="*/ 608024 w 2161862"/>
              <a:gd name="connsiteY3" fmla="*/ 2553385 h 3309944"/>
              <a:gd name="connsiteX4" fmla="*/ 2161862 w 2161862"/>
              <a:gd name="connsiteY4" fmla="*/ 3309944 h 3309944"/>
              <a:gd name="connsiteX5" fmla="*/ 2161862 w 2161862"/>
              <a:gd name="connsiteY5" fmla="*/ 3309944 h 330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862" h="3309944">
                <a:moveTo>
                  <a:pt x="972838" y="0"/>
                </a:moveTo>
                <a:cubicBezTo>
                  <a:pt x="746518" y="226292"/>
                  <a:pt x="520199" y="452584"/>
                  <a:pt x="364815" y="729539"/>
                </a:cubicBezTo>
                <a:cubicBezTo>
                  <a:pt x="209431" y="1006494"/>
                  <a:pt x="0" y="1357753"/>
                  <a:pt x="40535" y="1661727"/>
                </a:cubicBezTo>
                <a:cubicBezTo>
                  <a:pt x="81070" y="1965701"/>
                  <a:pt x="254470" y="2278682"/>
                  <a:pt x="608024" y="2553385"/>
                </a:cubicBezTo>
                <a:cubicBezTo>
                  <a:pt x="961578" y="2828088"/>
                  <a:pt x="2161862" y="3309944"/>
                  <a:pt x="2161862" y="3309944"/>
                </a:cubicBezTo>
                <a:lnTo>
                  <a:pt x="2161862" y="330994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Freeform 45"/>
          <p:cNvSpPr/>
          <p:nvPr/>
        </p:nvSpPr>
        <p:spPr>
          <a:xfrm>
            <a:off x="5976171" y="2170781"/>
            <a:ext cx="823498" cy="1186626"/>
          </a:xfrm>
          <a:custGeom>
            <a:avLst/>
            <a:gdLst>
              <a:gd name="connsiteX0" fmla="*/ 391837 w 592260"/>
              <a:gd name="connsiteY0" fmla="*/ 40530 h 1186626"/>
              <a:gd name="connsiteX1" fmla="*/ 135116 w 592260"/>
              <a:gd name="connsiteY1" fmla="*/ 81060 h 1186626"/>
              <a:gd name="connsiteX2" fmla="*/ 0 w 592260"/>
              <a:gd name="connsiteY2" fmla="*/ 432319 h 1186626"/>
              <a:gd name="connsiteX3" fmla="*/ 135116 w 592260"/>
              <a:gd name="connsiteY3" fmla="*/ 986228 h 1186626"/>
              <a:gd name="connsiteX4" fmla="*/ 445884 w 592260"/>
              <a:gd name="connsiteY4" fmla="*/ 1175368 h 1186626"/>
              <a:gd name="connsiteX5" fmla="*/ 581000 w 592260"/>
              <a:gd name="connsiteY5" fmla="*/ 1053778 h 1186626"/>
              <a:gd name="connsiteX6" fmla="*/ 378325 w 592260"/>
              <a:gd name="connsiteY6" fmla="*/ 743049 h 1186626"/>
              <a:gd name="connsiteX7" fmla="*/ 337790 w 592260"/>
              <a:gd name="connsiteY7" fmla="*/ 472849 h 1186626"/>
              <a:gd name="connsiteX8" fmla="*/ 391837 w 592260"/>
              <a:gd name="connsiteY8" fmla="*/ 108080 h 1186626"/>
              <a:gd name="connsiteX9" fmla="*/ 283744 w 592260"/>
              <a:gd name="connsiteY9" fmla="*/ 0 h 118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260" h="1186626">
                <a:moveTo>
                  <a:pt x="391837" y="40530"/>
                </a:moveTo>
                <a:cubicBezTo>
                  <a:pt x="296129" y="28146"/>
                  <a:pt x="200422" y="15762"/>
                  <a:pt x="135116" y="81060"/>
                </a:cubicBezTo>
                <a:cubicBezTo>
                  <a:pt x="69810" y="146358"/>
                  <a:pt x="0" y="281458"/>
                  <a:pt x="0" y="432319"/>
                </a:cubicBezTo>
                <a:cubicBezTo>
                  <a:pt x="0" y="583180"/>
                  <a:pt x="60802" y="862387"/>
                  <a:pt x="135116" y="986228"/>
                </a:cubicBezTo>
                <a:cubicBezTo>
                  <a:pt x="209430" y="1110069"/>
                  <a:pt x="371570" y="1164110"/>
                  <a:pt x="445884" y="1175368"/>
                </a:cubicBezTo>
                <a:cubicBezTo>
                  <a:pt x="520198" y="1186626"/>
                  <a:pt x="592260" y="1125831"/>
                  <a:pt x="581000" y="1053778"/>
                </a:cubicBezTo>
                <a:cubicBezTo>
                  <a:pt x="569740" y="981725"/>
                  <a:pt x="418860" y="839870"/>
                  <a:pt x="378325" y="743049"/>
                </a:cubicBezTo>
                <a:cubicBezTo>
                  <a:pt x="337790" y="646228"/>
                  <a:pt x="335538" y="578677"/>
                  <a:pt x="337790" y="472849"/>
                </a:cubicBezTo>
                <a:cubicBezTo>
                  <a:pt x="340042" y="367021"/>
                  <a:pt x="400845" y="186888"/>
                  <a:pt x="391837" y="108080"/>
                </a:cubicBezTo>
                <a:cubicBezTo>
                  <a:pt x="382829" y="29272"/>
                  <a:pt x="283744" y="0"/>
                  <a:pt x="283744"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55" name="TextBox 54"/>
          <p:cNvSpPr txBox="1"/>
          <p:nvPr/>
        </p:nvSpPr>
        <p:spPr>
          <a:xfrm>
            <a:off x="1884612" y="4108143"/>
            <a:ext cx="441647" cy="369332"/>
          </a:xfrm>
          <a:prstGeom prst="rect">
            <a:avLst/>
          </a:prstGeom>
          <a:noFill/>
        </p:spPr>
        <p:txBody>
          <a:bodyPr wrap="none" rtlCol="0">
            <a:spAutoFit/>
          </a:bodyPr>
          <a:lstStyle/>
          <a:p>
            <a:r>
              <a:rPr lang="en-US" dirty="0" smtClean="0"/>
              <a:t>(3)</a:t>
            </a:r>
            <a:endParaRPr lang="en-US" dirty="0"/>
          </a:p>
        </p:txBody>
      </p:sp>
      <p:cxnSp>
        <p:nvCxnSpPr>
          <p:cNvPr id="61" name="Straight Arrow Connector 60"/>
          <p:cNvCxnSpPr/>
          <p:nvPr/>
        </p:nvCxnSpPr>
        <p:spPr>
          <a:xfrm flipV="1">
            <a:off x="5640029" y="2446853"/>
            <a:ext cx="768541" cy="3745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3445504" y="4382905"/>
            <a:ext cx="640874" cy="5404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rot="10800000">
            <a:off x="4461239" y="5515308"/>
            <a:ext cx="51727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3" name="Up Arrow 92"/>
          <p:cNvSpPr/>
          <p:nvPr/>
        </p:nvSpPr>
        <p:spPr>
          <a:xfrm>
            <a:off x="4611455" y="5608041"/>
            <a:ext cx="168666" cy="22753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5" name="Straight Arrow Connector 94"/>
          <p:cNvCxnSpPr/>
          <p:nvPr/>
        </p:nvCxnSpPr>
        <p:spPr>
          <a:xfrm flipH="1">
            <a:off x="4936921" y="5719080"/>
            <a:ext cx="639696" cy="2253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rot="16200000" flipV="1">
            <a:off x="3874755" y="3615113"/>
            <a:ext cx="363903" cy="4647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rot="16200000" flipH="1">
            <a:off x="2914054" y="2772606"/>
            <a:ext cx="453194" cy="3555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rot="10800000">
            <a:off x="3335052" y="5224024"/>
            <a:ext cx="415888" cy="2928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flipH="1">
            <a:off x="2754509" y="4902704"/>
            <a:ext cx="1123661" cy="369332"/>
          </a:xfrm>
          <a:prstGeom prst="rect">
            <a:avLst/>
          </a:prstGeom>
          <a:noFill/>
        </p:spPr>
        <p:txBody>
          <a:bodyPr wrap="square" rtlCol="0">
            <a:spAutoFit/>
          </a:bodyPr>
          <a:lstStyle/>
          <a:p>
            <a:pPr algn="ctr"/>
            <a:r>
              <a:rPr lang="en-US" dirty="0" smtClean="0"/>
              <a:t>Ch</a:t>
            </a:r>
            <a:endParaRPr lang="en-US" dirty="0"/>
          </a:p>
        </p:txBody>
      </p:sp>
      <p:sp>
        <p:nvSpPr>
          <p:cNvPr id="110" name="Left-Right Arrow 109"/>
          <p:cNvSpPr/>
          <p:nvPr/>
        </p:nvSpPr>
        <p:spPr>
          <a:xfrm>
            <a:off x="2606122" y="5017964"/>
            <a:ext cx="568000" cy="25668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TextBox 110"/>
          <p:cNvSpPr txBox="1"/>
          <p:nvPr/>
        </p:nvSpPr>
        <p:spPr>
          <a:xfrm flipH="1">
            <a:off x="1893509" y="4960534"/>
            <a:ext cx="1123661" cy="369332"/>
          </a:xfrm>
          <a:prstGeom prst="rect">
            <a:avLst/>
          </a:prstGeom>
          <a:noFill/>
        </p:spPr>
        <p:txBody>
          <a:bodyPr wrap="square" rtlCol="0">
            <a:spAutoFit/>
          </a:bodyPr>
          <a:lstStyle/>
          <a:p>
            <a:pPr algn="ctr"/>
            <a:r>
              <a:rPr lang="en-US" dirty="0" smtClean="0"/>
              <a:t>Ch</a:t>
            </a:r>
            <a:endParaRPr lang="en-US" dirty="0"/>
          </a:p>
        </p:txBody>
      </p:sp>
      <p:cxnSp>
        <p:nvCxnSpPr>
          <p:cNvPr id="115" name="Straight Arrow Connector 114"/>
          <p:cNvCxnSpPr>
            <a:stCxn id="126" idx="7"/>
          </p:cNvCxnSpPr>
          <p:nvPr/>
        </p:nvCxnSpPr>
        <p:spPr>
          <a:xfrm rot="5400000" flipH="1" flipV="1">
            <a:off x="1951326" y="2472560"/>
            <a:ext cx="308359" cy="1397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11" idx="2"/>
          </p:cNvCxnSpPr>
          <p:nvPr/>
        </p:nvCxnSpPr>
        <p:spPr>
          <a:xfrm rot="5400000">
            <a:off x="2741039" y="1655061"/>
            <a:ext cx="278731" cy="47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12" idx="2"/>
            <a:endCxn id="13" idx="0"/>
          </p:cNvCxnSpPr>
          <p:nvPr/>
        </p:nvCxnSpPr>
        <p:spPr>
          <a:xfrm rot="5400000">
            <a:off x="2711499" y="2229508"/>
            <a:ext cx="3039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2" name="Right Arrow 121"/>
          <p:cNvSpPr/>
          <p:nvPr/>
        </p:nvSpPr>
        <p:spPr>
          <a:xfrm>
            <a:off x="2532504" y="2172596"/>
            <a:ext cx="216186" cy="206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p:cNvSpPr txBox="1"/>
          <p:nvPr/>
        </p:nvSpPr>
        <p:spPr>
          <a:xfrm flipH="1">
            <a:off x="6214821" y="4874543"/>
            <a:ext cx="1685493" cy="400110"/>
          </a:xfrm>
          <a:prstGeom prst="rect">
            <a:avLst/>
          </a:prstGeom>
          <a:noFill/>
        </p:spPr>
        <p:txBody>
          <a:bodyPr wrap="square" rtlCol="0">
            <a:spAutoFit/>
          </a:bodyPr>
          <a:lstStyle/>
          <a:p>
            <a:pPr algn="ctr"/>
            <a:r>
              <a:rPr lang="en-US" sz="2000" dirty="0" smtClean="0">
                <a:solidFill>
                  <a:srgbClr val="000000"/>
                </a:solidFill>
              </a:rPr>
              <a:t>Artery Wall</a:t>
            </a:r>
            <a:endParaRPr lang="en-US" sz="2000" dirty="0">
              <a:solidFill>
                <a:srgbClr val="000000"/>
              </a:solidFill>
            </a:endParaRPr>
          </a:p>
        </p:txBody>
      </p:sp>
      <p:sp>
        <p:nvSpPr>
          <p:cNvPr id="82" name="TextBox 81"/>
          <p:cNvSpPr txBox="1"/>
          <p:nvPr/>
        </p:nvSpPr>
        <p:spPr>
          <a:xfrm>
            <a:off x="5640029" y="6133057"/>
            <a:ext cx="1640668" cy="369332"/>
          </a:xfrm>
          <a:prstGeom prst="rect">
            <a:avLst/>
          </a:prstGeom>
          <a:noFill/>
        </p:spPr>
        <p:txBody>
          <a:bodyPr wrap="none" rtlCol="0">
            <a:spAutoFit/>
          </a:bodyPr>
          <a:lstStyle/>
          <a:p>
            <a:r>
              <a:rPr lang="en-US" dirty="0" smtClean="0"/>
              <a:t>Endothelial Cell</a:t>
            </a:r>
            <a:endParaRPr lang="en-US" dirty="0"/>
          </a:p>
        </p:txBody>
      </p:sp>
      <p:sp>
        <p:nvSpPr>
          <p:cNvPr id="83" name="TextBox 82"/>
          <p:cNvSpPr txBox="1"/>
          <p:nvPr/>
        </p:nvSpPr>
        <p:spPr>
          <a:xfrm>
            <a:off x="336192" y="2663762"/>
            <a:ext cx="992372" cy="923330"/>
          </a:xfrm>
          <a:prstGeom prst="rect">
            <a:avLst/>
          </a:prstGeom>
          <a:noFill/>
        </p:spPr>
        <p:txBody>
          <a:bodyPr wrap="square" rtlCol="0">
            <a:spAutoFit/>
          </a:bodyPr>
          <a:lstStyle/>
          <a:p>
            <a:pPr algn="r"/>
            <a:r>
              <a:rPr lang="en-US" dirty="0" smtClean="0"/>
              <a:t>Red     Blood Cell</a:t>
            </a:r>
            <a:endParaRPr lang="en-US" dirty="0"/>
          </a:p>
        </p:txBody>
      </p:sp>
      <p:sp>
        <p:nvSpPr>
          <p:cNvPr id="85" name="TextBox 84"/>
          <p:cNvSpPr txBox="1"/>
          <p:nvPr/>
        </p:nvSpPr>
        <p:spPr>
          <a:xfrm>
            <a:off x="2506364" y="3475417"/>
            <a:ext cx="902811" cy="369332"/>
          </a:xfrm>
          <a:prstGeom prst="rect">
            <a:avLst/>
          </a:prstGeom>
          <a:noFill/>
        </p:spPr>
        <p:txBody>
          <a:bodyPr wrap="none" rtlCol="0">
            <a:spAutoFit/>
          </a:bodyPr>
          <a:lstStyle/>
          <a:p>
            <a:r>
              <a:rPr lang="en-US" dirty="0" smtClean="0"/>
              <a:t>Platelet</a:t>
            </a:r>
            <a:endParaRPr lang="en-US" dirty="0"/>
          </a:p>
        </p:txBody>
      </p:sp>
      <p:sp>
        <p:nvSpPr>
          <p:cNvPr id="98" name="TextBox 97"/>
          <p:cNvSpPr txBox="1"/>
          <p:nvPr/>
        </p:nvSpPr>
        <p:spPr>
          <a:xfrm>
            <a:off x="6603450" y="2510312"/>
            <a:ext cx="1159292" cy="400110"/>
          </a:xfrm>
          <a:prstGeom prst="rect">
            <a:avLst/>
          </a:prstGeom>
          <a:noFill/>
        </p:spPr>
        <p:txBody>
          <a:bodyPr wrap="none" rtlCol="0">
            <a:spAutoFit/>
          </a:bodyPr>
          <a:lstStyle/>
          <a:p>
            <a:r>
              <a:rPr lang="en-US" sz="2000" dirty="0" smtClean="0"/>
              <a:t>Lipid Raft</a:t>
            </a:r>
            <a:endParaRPr lang="en-US" sz="2000" dirty="0"/>
          </a:p>
        </p:txBody>
      </p:sp>
      <p:sp>
        <p:nvSpPr>
          <p:cNvPr id="102" name="Title 1"/>
          <p:cNvSpPr>
            <a:spLocks noGrp="1"/>
          </p:cNvSpPr>
          <p:nvPr>
            <p:ph type="title"/>
          </p:nvPr>
        </p:nvSpPr>
        <p:spPr>
          <a:xfrm>
            <a:off x="457200" y="139174"/>
            <a:ext cx="8229600" cy="1143000"/>
          </a:xfrm>
        </p:spPr>
        <p:txBody>
          <a:bodyPr>
            <a:normAutofit fontScale="90000"/>
          </a:bodyPr>
          <a:lstStyle/>
          <a:p>
            <a:r>
              <a:rPr lang="en-US" dirty="0" smtClean="0"/>
              <a:t>Cholesterol Sulfate Synthesis in     Artery Wall</a:t>
            </a:r>
            <a:endParaRPr lang="en-US" dirty="0"/>
          </a:p>
        </p:txBody>
      </p:sp>
      <p:cxnSp>
        <p:nvCxnSpPr>
          <p:cNvPr id="109" name="Straight Arrow Connector 108"/>
          <p:cNvCxnSpPr/>
          <p:nvPr/>
        </p:nvCxnSpPr>
        <p:spPr>
          <a:xfrm flipV="1">
            <a:off x="3884079" y="3052428"/>
            <a:ext cx="281342" cy="2247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7" name="Freeform 116"/>
          <p:cNvSpPr/>
          <p:nvPr/>
        </p:nvSpPr>
        <p:spPr>
          <a:xfrm>
            <a:off x="3807178" y="3843867"/>
            <a:ext cx="1509888" cy="821266"/>
          </a:xfrm>
          <a:custGeom>
            <a:avLst/>
            <a:gdLst>
              <a:gd name="connsiteX0" fmla="*/ 646289 w 1509888"/>
              <a:gd name="connsiteY0" fmla="*/ 0 h 821266"/>
              <a:gd name="connsiteX1" fmla="*/ 53622 w 1509888"/>
              <a:gd name="connsiteY1" fmla="*/ 203200 h 821266"/>
              <a:gd name="connsiteX2" fmla="*/ 324555 w 1509888"/>
              <a:gd name="connsiteY2" fmla="*/ 745066 h 821266"/>
              <a:gd name="connsiteX3" fmla="*/ 1340555 w 1509888"/>
              <a:gd name="connsiteY3" fmla="*/ 660400 h 821266"/>
              <a:gd name="connsiteX4" fmla="*/ 1340555 w 1509888"/>
              <a:gd name="connsiteY4" fmla="*/ 118533 h 821266"/>
              <a:gd name="connsiteX5" fmla="*/ 561622 w 1509888"/>
              <a:gd name="connsiteY5" fmla="*/ 33866 h 821266"/>
              <a:gd name="connsiteX6" fmla="*/ 561622 w 1509888"/>
              <a:gd name="connsiteY6" fmla="*/ 33866 h 821266"/>
              <a:gd name="connsiteX7" fmla="*/ 561622 w 1509888"/>
              <a:gd name="connsiteY7" fmla="*/ 33866 h 82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9888" h="821266">
                <a:moveTo>
                  <a:pt x="646289" y="0"/>
                </a:moveTo>
                <a:cubicBezTo>
                  <a:pt x="376766" y="39511"/>
                  <a:pt x="107244" y="79022"/>
                  <a:pt x="53622" y="203200"/>
                </a:cubicBezTo>
                <a:cubicBezTo>
                  <a:pt x="0" y="327378"/>
                  <a:pt x="110066" y="668866"/>
                  <a:pt x="324555" y="745066"/>
                </a:cubicBezTo>
                <a:cubicBezTo>
                  <a:pt x="539044" y="821266"/>
                  <a:pt x="1171222" y="764822"/>
                  <a:pt x="1340555" y="660400"/>
                </a:cubicBezTo>
                <a:cubicBezTo>
                  <a:pt x="1509888" y="555978"/>
                  <a:pt x="1470377" y="222955"/>
                  <a:pt x="1340555" y="118533"/>
                </a:cubicBezTo>
                <a:cubicBezTo>
                  <a:pt x="1210733" y="14111"/>
                  <a:pt x="561622" y="33866"/>
                  <a:pt x="561622" y="33866"/>
                </a:cubicBezTo>
                <a:lnTo>
                  <a:pt x="561622" y="33866"/>
                </a:lnTo>
                <a:lnTo>
                  <a:pt x="561622" y="33866"/>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8" name="Freeform 117"/>
          <p:cNvSpPr/>
          <p:nvPr/>
        </p:nvSpPr>
        <p:spPr>
          <a:xfrm>
            <a:off x="3756378" y="2238022"/>
            <a:ext cx="2071511" cy="1295400"/>
          </a:xfrm>
          <a:custGeom>
            <a:avLst/>
            <a:gdLst>
              <a:gd name="connsiteX0" fmla="*/ 883355 w 2071511"/>
              <a:gd name="connsiteY0" fmla="*/ 132645 h 1295400"/>
              <a:gd name="connsiteX1" fmla="*/ 104422 w 2071511"/>
              <a:gd name="connsiteY1" fmla="*/ 352778 h 1295400"/>
              <a:gd name="connsiteX2" fmla="*/ 256822 w 2071511"/>
              <a:gd name="connsiteY2" fmla="*/ 1148645 h 1295400"/>
              <a:gd name="connsiteX3" fmla="*/ 1323622 w 2071511"/>
              <a:gd name="connsiteY3" fmla="*/ 1233311 h 1295400"/>
              <a:gd name="connsiteX4" fmla="*/ 2017889 w 2071511"/>
              <a:gd name="connsiteY4" fmla="*/ 826911 h 1295400"/>
              <a:gd name="connsiteX5" fmla="*/ 1645355 w 2071511"/>
              <a:gd name="connsiteY5" fmla="*/ 115711 h 1295400"/>
              <a:gd name="connsiteX6" fmla="*/ 747889 w 2071511"/>
              <a:gd name="connsiteY6" fmla="*/ 132645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1511" h="1295400">
                <a:moveTo>
                  <a:pt x="883355" y="132645"/>
                </a:moveTo>
                <a:cubicBezTo>
                  <a:pt x="546099" y="158045"/>
                  <a:pt x="208844" y="183445"/>
                  <a:pt x="104422" y="352778"/>
                </a:cubicBezTo>
                <a:cubicBezTo>
                  <a:pt x="0" y="522111"/>
                  <a:pt x="53622" y="1001890"/>
                  <a:pt x="256822" y="1148645"/>
                </a:cubicBezTo>
                <a:cubicBezTo>
                  <a:pt x="460022" y="1295400"/>
                  <a:pt x="1030111" y="1286933"/>
                  <a:pt x="1323622" y="1233311"/>
                </a:cubicBezTo>
                <a:cubicBezTo>
                  <a:pt x="1617133" y="1179689"/>
                  <a:pt x="1964267" y="1013178"/>
                  <a:pt x="2017889" y="826911"/>
                </a:cubicBezTo>
                <a:cubicBezTo>
                  <a:pt x="2071511" y="640644"/>
                  <a:pt x="1857022" y="231422"/>
                  <a:pt x="1645355" y="115711"/>
                </a:cubicBezTo>
                <a:cubicBezTo>
                  <a:pt x="1433688" y="0"/>
                  <a:pt x="1090788" y="66322"/>
                  <a:pt x="747889" y="1326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0" name="Freeform 119"/>
          <p:cNvSpPr/>
          <p:nvPr/>
        </p:nvSpPr>
        <p:spPr>
          <a:xfrm>
            <a:off x="3434645" y="5063067"/>
            <a:ext cx="2452511" cy="965200"/>
          </a:xfrm>
          <a:custGeom>
            <a:avLst/>
            <a:gdLst>
              <a:gd name="connsiteX0" fmla="*/ 1137355 w 2452511"/>
              <a:gd name="connsiteY0" fmla="*/ 0 h 965200"/>
              <a:gd name="connsiteX1" fmla="*/ 155222 w 2452511"/>
              <a:gd name="connsiteY1" fmla="*/ 186266 h 965200"/>
              <a:gd name="connsiteX2" fmla="*/ 206022 w 2452511"/>
              <a:gd name="connsiteY2" fmla="*/ 829733 h 965200"/>
              <a:gd name="connsiteX3" fmla="*/ 1103488 w 2452511"/>
              <a:gd name="connsiteY3" fmla="*/ 795866 h 965200"/>
              <a:gd name="connsiteX4" fmla="*/ 2051755 w 2452511"/>
              <a:gd name="connsiteY4" fmla="*/ 863600 h 965200"/>
              <a:gd name="connsiteX5" fmla="*/ 2288822 w 2452511"/>
              <a:gd name="connsiteY5" fmla="*/ 186266 h 965200"/>
              <a:gd name="connsiteX6" fmla="*/ 1069622 w 2452511"/>
              <a:gd name="connsiteY6" fmla="*/ 16933 h 965200"/>
              <a:gd name="connsiteX7" fmla="*/ 1069622 w 2452511"/>
              <a:gd name="connsiteY7" fmla="*/ 16933 h 9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2511" h="965200">
                <a:moveTo>
                  <a:pt x="1137355" y="0"/>
                </a:moveTo>
                <a:cubicBezTo>
                  <a:pt x="723899" y="23988"/>
                  <a:pt x="310444" y="47977"/>
                  <a:pt x="155222" y="186266"/>
                </a:cubicBezTo>
                <a:cubicBezTo>
                  <a:pt x="0" y="324555"/>
                  <a:pt x="47978" y="728133"/>
                  <a:pt x="206022" y="829733"/>
                </a:cubicBezTo>
                <a:cubicBezTo>
                  <a:pt x="364066" y="931333"/>
                  <a:pt x="795866" y="790222"/>
                  <a:pt x="1103488" y="795866"/>
                </a:cubicBezTo>
                <a:cubicBezTo>
                  <a:pt x="1411110" y="801510"/>
                  <a:pt x="1854199" y="965200"/>
                  <a:pt x="2051755" y="863600"/>
                </a:cubicBezTo>
                <a:cubicBezTo>
                  <a:pt x="2249311" y="762000"/>
                  <a:pt x="2452511" y="327377"/>
                  <a:pt x="2288822" y="186266"/>
                </a:cubicBezTo>
                <a:cubicBezTo>
                  <a:pt x="2125133" y="45155"/>
                  <a:pt x="1069622" y="16933"/>
                  <a:pt x="1069622" y="16933"/>
                </a:cubicBezTo>
                <a:lnTo>
                  <a:pt x="1069622" y="1693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3" name="TextBox 122"/>
          <p:cNvSpPr txBox="1"/>
          <p:nvPr/>
        </p:nvSpPr>
        <p:spPr>
          <a:xfrm>
            <a:off x="3631480" y="6014526"/>
            <a:ext cx="2149672" cy="369332"/>
          </a:xfrm>
          <a:prstGeom prst="rect">
            <a:avLst/>
          </a:prstGeom>
          <a:noFill/>
        </p:spPr>
        <p:txBody>
          <a:bodyPr wrap="none" rtlCol="0">
            <a:spAutoFit/>
          </a:bodyPr>
          <a:lstStyle/>
          <a:p>
            <a:r>
              <a:rPr lang="en-US" dirty="0" smtClean="0"/>
              <a:t>Inflammatory Agents</a:t>
            </a:r>
            <a:endParaRPr lang="en-US" dirty="0"/>
          </a:p>
        </p:txBody>
      </p:sp>
      <p:sp>
        <p:nvSpPr>
          <p:cNvPr id="59" name="TextBox 58"/>
          <p:cNvSpPr txBox="1"/>
          <p:nvPr/>
        </p:nvSpPr>
        <p:spPr>
          <a:xfrm>
            <a:off x="7095817" y="1314692"/>
            <a:ext cx="924058" cy="1015663"/>
          </a:xfrm>
          <a:prstGeom prst="rect">
            <a:avLst/>
          </a:prstGeom>
          <a:solidFill>
            <a:srgbClr val="FCF9D6"/>
          </a:solidFill>
          <a:ln>
            <a:solidFill>
              <a:srgbClr val="000000"/>
            </a:solidFill>
          </a:ln>
        </p:spPr>
        <p:txBody>
          <a:bodyPr wrap="square" rtlCol="0">
            <a:spAutoFit/>
          </a:bodyPr>
          <a:lstStyle/>
          <a:p>
            <a:pPr algn="ctr"/>
            <a:r>
              <a:rPr lang="en-US" sz="2000" dirty="0" smtClean="0"/>
              <a:t>Heart muscle cell</a:t>
            </a:r>
            <a:endParaRPr lang="en-US" sz="2000" dirty="0"/>
          </a:p>
        </p:txBody>
      </p:sp>
      <p:sp>
        <p:nvSpPr>
          <p:cNvPr id="63" name="Freeform 62"/>
          <p:cNvSpPr/>
          <p:nvPr/>
        </p:nvSpPr>
        <p:spPr>
          <a:xfrm>
            <a:off x="1871362" y="900665"/>
            <a:ext cx="1952431" cy="2627689"/>
          </a:xfrm>
          <a:custGeom>
            <a:avLst/>
            <a:gdLst>
              <a:gd name="connsiteX0" fmla="*/ 1790291 w 1952431"/>
              <a:gd name="connsiteY0" fmla="*/ 2003979 h 2627689"/>
              <a:gd name="connsiteX1" fmla="*/ 1884873 w 1952431"/>
              <a:gd name="connsiteY1" fmla="*/ 923181 h 2627689"/>
              <a:gd name="connsiteX2" fmla="*/ 1384942 w 1952431"/>
              <a:gd name="connsiteY2" fmla="*/ 126093 h 2627689"/>
              <a:gd name="connsiteX3" fmla="*/ 209430 w 1952431"/>
              <a:gd name="connsiteY3" fmla="*/ 166623 h 2627689"/>
              <a:gd name="connsiteX4" fmla="*/ 128360 w 1952431"/>
              <a:gd name="connsiteY4" fmla="*/ 1112321 h 2627689"/>
              <a:gd name="connsiteX5" fmla="*/ 668826 w 1952431"/>
              <a:gd name="connsiteY5" fmla="*/ 2436298 h 2627689"/>
              <a:gd name="connsiteX6" fmla="*/ 1614640 w 1952431"/>
              <a:gd name="connsiteY6" fmla="*/ 2260669 h 2627689"/>
              <a:gd name="connsiteX7" fmla="*/ 1830826 w 1952431"/>
              <a:gd name="connsiteY7" fmla="*/ 1693250 h 262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431" h="2627689">
                <a:moveTo>
                  <a:pt x="1790291" y="2003979"/>
                </a:moveTo>
                <a:cubicBezTo>
                  <a:pt x="1871361" y="1620070"/>
                  <a:pt x="1952431" y="1236162"/>
                  <a:pt x="1884873" y="923181"/>
                </a:cubicBezTo>
                <a:cubicBezTo>
                  <a:pt x="1817315" y="610200"/>
                  <a:pt x="1664182" y="252186"/>
                  <a:pt x="1384942" y="126093"/>
                </a:cubicBezTo>
                <a:cubicBezTo>
                  <a:pt x="1105702" y="0"/>
                  <a:pt x="418860" y="2252"/>
                  <a:pt x="209430" y="166623"/>
                </a:cubicBezTo>
                <a:cubicBezTo>
                  <a:pt x="0" y="330994"/>
                  <a:pt x="51794" y="734042"/>
                  <a:pt x="128360" y="1112321"/>
                </a:cubicBezTo>
                <a:cubicBezTo>
                  <a:pt x="204926" y="1490600"/>
                  <a:pt x="421113" y="2244907"/>
                  <a:pt x="668826" y="2436298"/>
                </a:cubicBezTo>
                <a:cubicBezTo>
                  <a:pt x="916539" y="2627689"/>
                  <a:pt x="1420973" y="2384510"/>
                  <a:pt x="1614640" y="2260669"/>
                </a:cubicBezTo>
                <a:cubicBezTo>
                  <a:pt x="1808307" y="2136828"/>
                  <a:pt x="1830826" y="1693250"/>
                  <a:pt x="1830826" y="169325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TextBox 63"/>
          <p:cNvSpPr txBox="1"/>
          <p:nvPr/>
        </p:nvSpPr>
        <p:spPr>
          <a:xfrm>
            <a:off x="336192" y="1708189"/>
            <a:ext cx="2034882" cy="400110"/>
          </a:xfrm>
          <a:prstGeom prst="rect">
            <a:avLst/>
          </a:prstGeom>
          <a:solidFill>
            <a:srgbClr val="FFFFD8"/>
          </a:solidFill>
          <a:ln>
            <a:solidFill>
              <a:srgbClr val="000000"/>
            </a:solidFill>
          </a:ln>
        </p:spPr>
        <p:txBody>
          <a:bodyPr wrap="none" rtlCol="0">
            <a:spAutoFit/>
          </a:bodyPr>
          <a:lstStyle/>
          <a:p>
            <a:r>
              <a:rPr lang="en-US" sz="2000" dirty="0" smtClean="0"/>
              <a:t>Synthesize sulfate</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subTnLst>
                                    <p:set>
                                      <p:cBhvr override="childStyle">
                                        <p:cTn dur="1" fill="hold" display="0" masterRel="nextClick" afterEffect="1"/>
                                        <p:tgtEl>
                                          <p:spTgt spid="12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7"/>
                                        </p:tgtEl>
                                        <p:attrNameLst>
                                          <p:attrName>style.visibility</p:attrName>
                                        </p:attrNameLst>
                                      </p:cBhvr>
                                      <p:to>
                                        <p:strVal val="visible"/>
                                      </p:to>
                                    </p:set>
                                  </p:childTnLst>
                                  <p:subTnLst>
                                    <p:set>
                                      <p:cBhvr override="childStyle">
                                        <p:cTn dur="1" fill="hold" display="0" masterRel="nextClick" afterEffect="1"/>
                                        <p:tgtEl>
                                          <p:spTgt spid="11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8" grpId="0" animBg="1"/>
      <p:bldP spid="120" grpId="0" animBg="1"/>
      <p:bldP spid="63" grpId="0" animBg="1"/>
      <p:bldP spid="64" grpId="0" animBg="1"/>
    </p:bld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Recapitulation</a:t>
            </a:r>
            <a:endParaRPr lang="en-US" dirty="0"/>
          </a:p>
        </p:txBody>
      </p:sp>
      <p:sp>
        <p:nvSpPr>
          <p:cNvPr id="7" name="Content Placeholder 2"/>
          <p:cNvSpPr>
            <a:spLocks noGrp="1"/>
          </p:cNvSpPr>
          <p:nvPr>
            <p:ph idx="1"/>
          </p:nvPr>
        </p:nvSpPr>
        <p:spPr>
          <a:xfrm>
            <a:off x="457200" y="1600200"/>
            <a:ext cx="8229600" cy="4525963"/>
          </a:xfrm>
        </p:spPr>
        <p:txBody>
          <a:bodyPr>
            <a:normAutofit lnSpcReduction="10000"/>
          </a:bodyPr>
          <a:lstStyle/>
          <a:p>
            <a:pPr marL="514350" indent="-514350">
              <a:buFont typeface="+mj-lt"/>
              <a:buAutoNum type="arabicPeriod"/>
            </a:pPr>
            <a:r>
              <a:rPr lang="en-US" dirty="0" smtClean="0"/>
              <a:t>Endothelial cells lining artery walls feeding the heart release inflammatory agents</a:t>
            </a:r>
          </a:p>
          <a:p>
            <a:pPr marL="514350" indent="-514350">
              <a:buFont typeface="+mj-lt"/>
              <a:buAutoNum type="arabicPeriod"/>
            </a:pPr>
            <a:r>
              <a:rPr lang="en-US" dirty="0" smtClean="0"/>
              <a:t>Macrophages infiltrate artery wall</a:t>
            </a:r>
          </a:p>
          <a:p>
            <a:pPr marL="514350" indent="-514350">
              <a:buFont typeface="+mj-lt"/>
              <a:buAutoNum type="arabicPeriod"/>
            </a:pPr>
            <a:r>
              <a:rPr lang="en-US" dirty="0" smtClean="0"/>
              <a:t>Macrophages extract cholesterol from oxidized LDL and deliver it to HDL-A1.</a:t>
            </a:r>
          </a:p>
          <a:p>
            <a:pPr marL="514350" indent="-514350">
              <a:buFont typeface="+mj-lt"/>
              <a:buAutoNum type="arabicPeriod"/>
            </a:pPr>
            <a:r>
              <a:rPr lang="en-US" dirty="0" smtClean="0"/>
              <a:t>Platelets extract cholesterol from HLD-A1 and convert it to cholesterol sulfate, with help from PAPS </a:t>
            </a:r>
          </a:p>
          <a:p>
            <a:pPr marL="514350" indent="-514350">
              <a:buFont typeface="+mj-lt"/>
              <a:buAutoNum type="arabicPeriod"/>
            </a:pPr>
            <a:r>
              <a:rPr lang="en-US" dirty="0" smtClean="0"/>
              <a:t>Macrophages die and build up necrotic core</a:t>
            </a:r>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046"/>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114168" y="903954"/>
            <a:ext cx="8615445" cy="5188872"/>
          </a:xfrm>
        </p:spPr>
        <p:txBody>
          <a:bodyPr>
            <a:normAutofit fontScale="85000" lnSpcReduction="20000"/>
          </a:bodyPr>
          <a:lstStyle/>
          <a:p>
            <a:r>
              <a:rPr lang="en-US" dirty="0" smtClean="0"/>
              <a:t>A diet high in carbohydrates and low in saturated fat, cholesterol, and lactate has devastating consequences</a:t>
            </a:r>
          </a:p>
          <a:p>
            <a:pPr lvl="1"/>
            <a:r>
              <a:rPr lang="en-US" smtClean="0"/>
              <a:t>In addition, </a:t>
            </a:r>
            <a:r>
              <a:rPr lang="en-US" dirty="0" smtClean="0"/>
              <a:t>many important nutrients like </a:t>
            </a:r>
            <a:r>
              <a:rPr lang="en-US" dirty="0" err="1" smtClean="0"/>
              <a:t>folate</a:t>
            </a:r>
            <a:r>
              <a:rPr lang="en-US" dirty="0" smtClean="0"/>
              <a:t>, fat-soluble vitamins, and minerals like zinc and iron are deficient</a:t>
            </a:r>
          </a:p>
          <a:p>
            <a:r>
              <a:rPr lang="en-US" dirty="0" smtClean="0"/>
              <a:t>There is a remarkable association between sulfur availability in soil and protection from cardiovascular disease and obesity, and the reverse holds as well</a:t>
            </a:r>
          </a:p>
          <a:p>
            <a:r>
              <a:rPr lang="en-US" dirty="0" smtClean="0"/>
              <a:t>I propose that:</a:t>
            </a:r>
          </a:p>
          <a:p>
            <a:pPr lvl="1"/>
            <a:r>
              <a:rPr lang="en-US" dirty="0" smtClean="0"/>
              <a:t>Sulfate synthesis in the skin, mediated by sunlight, holds the key to many health problems</a:t>
            </a:r>
          </a:p>
          <a:p>
            <a:pPr lvl="1"/>
            <a:r>
              <a:rPr lang="en-US" dirty="0" smtClean="0"/>
              <a:t>Cholesterol-sulfate transport supplies cholesterol, sulfur, oxygen, negative charge, and energy to all the tissues</a:t>
            </a:r>
          </a:p>
          <a:p>
            <a:pPr lvl="1"/>
            <a:r>
              <a:rPr lang="en-US" dirty="0" smtClean="0"/>
              <a:t>Atherosclerotic plaque is a factory for cholesterol sulfate production</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awmilk.jpg"/>
          <p:cNvPicPr>
            <a:picLocks noGrp="1" noChangeAspect="1"/>
          </p:cNvPicPr>
          <p:nvPr>
            <p:ph idx="1"/>
          </p:nvPr>
        </p:nvPicPr>
        <p:blipFill>
          <a:blip r:embed="rId2"/>
          <a:srcRect l="-44098" r="-44098"/>
          <a:stretch>
            <a:fillRect/>
          </a:stretch>
        </p:blipFill>
        <p:spPr>
          <a:xfrm>
            <a:off x="-801615" y="274638"/>
            <a:ext cx="10639882" cy="5851525"/>
          </a:xfr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4400" dirty="0" smtClean="0">
                <a:ln>
                  <a:solidFill>
                    <a:srgbClr val="FF0000"/>
                  </a:solidFill>
                </a:ln>
                <a:solidFill>
                  <a:srgbClr val="FF0000"/>
                </a:solidFill>
              </a:rPr>
              <a:t>Thank You!</a:t>
            </a:r>
            <a:endParaRPr lang="en-US" sz="4400" dirty="0">
              <a:ln>
                <a:solidFill>
                  <a:srgbClr val="FF0000"/>
                </a:solidFill>
              </a:ln>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81893</TotalTime>
  <Words>5736</Words>
  <Application>Microsoft Macintosh PowerPoint</Application>
  <PresentationFormat>On-screen Show (4:3)</PresentationFormat>
  <Paragraphs>724</Paragraphs>
  <Slides>95</Slides>
  <Notes>33</Notes>
  <HiddenSlides>0</HiddenSlides>
  <MMClips>0</MMClips>
  <ScaleCrop>false</ScaleCrop>
  <HeadingPairs>
    <vt:vector size="4" baseType="variant">
      <vt:variant>
        <vt:lpstr>Design Template</vt:lpstr>
      </vt:variant>
      <vt:variant>
        <vt:i4>1</vt:i4>
      </vt:variant>
      <vt:variant>
        <vt:lpstr>Slide Titles</vt:lpstr>
      </vt:variant>
      <vt:variant>
        <vt:i4>95</vt:i4>
      </vt:variant>
    </vt:vector>
  </HeadingPairs>
  <TitlesOfParts>
    <vt:vector size="96" baseType="lpstr">
      <vt:lpstr>Office Theme</vt:lpstr>
      <vt:lpstr>Cholesterol, Sulfur, Lactate, and Sunlight: a New Paradigm for Health</vt:lpstr>
      <vt:lpstr>Outline</vt:lpstr>
      <vt:lpstr>The Perfect Storm</vt:lpstr>
      <vt:lpstr>The Consequences</vt:lpstr>
      <vt:lpstr>Unhealthy Foods</vt:lpstr>
      <vt:lpstr>Healthy Foods</vt:lpstr>
      <vt:lpstr>Two Truisms?</vt:lpstr>
      <vt:lpstr>How I would Phrase it</vt:lpstr>
      <vt:lpstr>Excellent YouTube Video</vt:lpstr>
      <vt:lpstr> </vt:lpstr>
      <vt:lpstr>Slide 11</vt:lpstr>
      <vt:lpstr>Slide 12</vt:lpstr>
      <vt:lpstr>Slide 13</vt:lpstr>
      <vt:lpstr>Slide 14</vt:lpstr>
      <vt:lpstr>The U.S. Obesity Epidemic*</vt:lpstr>
      <vt:lpstr>Blood Sugar Levels after a Meal</vt:lpstr>
      <vt:lpstr>Soft Drink Consumption</vt:lpstr>
      <vt:lpstr>Sugar: the Bitter Truth*</vt:lpstr>
      <vt:lpstr>Advanced Glycation End Products (AGE’s)</vt:lpstr>
      <vt:lpstr>Sucrose vs HFCS Consumption in U.S.*</vt:lpstr>
      <vt:lpstr>More on AGE’s</vt:lpstr>
      <vt:lpstr>Articles on Fructose and Health</vt:lpstr>
      <vt:lpstr>“Wheat Belly:  Lose the Wheat, Lose  the Weight”*</vt:lpstr>
      <vt:lpstr>Schizophrenia and Gluten*</vt:lpstr>
      <vt:lpstr> Dieting and Serum Cholesterol*</vt:lpstr>
      <vt:lpstr>Slide 26</vt:lpstr>
      <vt:lpstr>All of these nutrients are likely to be deficient in a diet that actively avoids saturated fat and cholesterol</vt:lpstr>
      <vt:lpstr>Slide 28</vt:lpstr>
      <vt:lpstr>Cholesterol is Essential for Mobility and a Nervous System</vt:lpstr>
      <vt:lpstr>Cholesterol in the Brain</vt:lpstr>
      <vt:lpstr>Cholesterol-enriched Lipid Rafts</vt:lpstr>
      <vt:lpstr>Nutrition and Physical Degeneration*</vt:lpstr>
      <vt:lpstr>Slide 33</vt:lpstr>
      <vt:lpstr>Choline’s Pathways</vt:lpstr>
      <vt:lpstr>Choline Content of Common Foods*</vt:lpstr>
      <vt:lpstr>Choline Deficiency and                              Liver and Heart Disease*</vt:lpstr>
      <vt:lpstr>Zinc</vt:lpstr>
      <vt:lpstr>What’s the Role of Folic Acid?</vt:lpstr>
      <vt:lpstr>Slide 39</vt:lpstr>
      <vt:lpstr>New York Times Article*</vt:lpstr>
      <vt:lpstr>The Ketogenic Diet is Good for a lot more than Epilepsy</vt:lpstr>
      <vt:lpstr>Why Ketogenic Diet is Good*</vt:lpstr>
      <vt:lpstr>Slide 43</vt:lpstr>
      <vt:lpstr>Lactate: The Perfect Food</vt:lpstr>
      <vt:lpstr>Lactate-rich Foods in Taiwan</vt:lpstr>
      <vt:lpstr>Lactate in the Brain*</vt:lpstr>
      <vt:lpstr>Slide 47</vt:lpstr>
      <vt:lpstr>Slide 48</vt:lpstr>
      <vt:lpstr>Places where Obesity and Heart Disease Rates are LOW</vt:lpstr>
      <vt:lpstr>Corfu and Crete</vt:lpstr>
      <vt:lpstr>The Geology!</vt:lpstr>
      <vt:lpstr>Volcanic Rock is Sulfur-Enriched!!</vt:lpstr>
      <vt:lpstr>The Gaelics of the Outer Hebrides*</vt:lpstr>
      <vt:lpstr>The Gaelics of the Outer Hebrides*</vt:lpstr>
      <vt:lpstr>Taiwan and Sulfur Hot Springs</vt:lpstr>
      <vt:lpstr>Highest Obesity Rates Here</vt:lpstr>
      <vt:lpstr>Wikipedia on Guano</vt:lpstr>
      <vt:lpstr>Singapore and Sulfur: SHIPS!*</vt:lpstr>
      <vt:lpstr>New York Times Article</vt:lpstr>
      <vt:lpstr>What does Cotton have to do with it?</vt:lpstr>
      <vt:lpstr>Obesity and Heart Disease  in the Cotton Belt</vt:lpstr>
      <vt:lpstr>Sulfur Deficiency in the Soil </vt:lpstr>
      <vt:lpstr>How to Maintain Adequate Sulfur (and good health)</vt:lpstr>
      <vt:lpstr>Slide 64</vt:lpstr>
      <vt:lpstr>Cholesterol Sulfate: What’s It All About?*</vt:lpstr>
      <vt:lpstr>Red Blood Cell Membrane</vt:lpstr>
      <vt:lpstr>Sulfated Glycosaminoglycans (GAGs)</vt:lpstr>
      <vt:lpstr>How It’s Supposed to Work</vt:lpstr>
      <vt:lpstr>A Radical Proposal</vt:lpstr>
      <vt:lpstr>eNOS!!</vt:lpstr>
      <vt:lpstr>Where is eNOS Found? What does it do?</vt:lpstr>
      <vt:lpstr>Slide 72</vt:lpstr>
      <vt:lpstr>eNOS and Caveolae</vt:lpstr>
      <vt:lpstr>eNOS with and without L-Arginine</vt:lpstr>
      <vt:lpstr>eNOS Dimer Synthesizes Sulfate:          A proposal</vt:lpstr>
      <vt:lpstr>Storing Energy while Fixating  Oxygen and Sulfur</vt:lpstr>
      <vt:lpstr>Slide 77</vt:lpstr>
      <vt:lpstr>Sunscreen Use and Skin Cancer</vt:lpstr>
      <vt:lpstr>Sunlight Exposure Fights Pneumonia*</vt:lpstr>
      <vt:lpstr>Vitamin D3 Supplements Don’t Help!!*</vt:lpstr>
      <vt:lpstr>Jellyfish Lake, Palau </vt:lpstr>
      <vt:lpstr>These Foods are all Treasured               in Taiwan</vt:lpstr>
      <vt:lpstr>What Happens when Cholesterol Sulfate Synthesis is Impaired??</vt:lpstr>
      <vt:lpstr>Summary</vt:lpstr>
      <vt:lpstr>Slide 85</vt:lpstr>
      <vt:lpstr>Steps in Atherosclerosis*</vt:lpstr>
      <vt:lpstr>Steps in Atherosclerosis</vt:lpstr>
      <vt:lpstr>Many Good Reasons for ROS</vt:lpstr>
      <vt:lpstr>Macrophages and Cholesterol*</vt:lpstr>
      <vt:lpstr>Platelets and Cholesterol Sulfate*</vt:lpstr>
      <vt:lpstr>Cholesterol Sulfate Synthesis in     Artery Wall</vt:lpstr>
      <vt:lpstr>Recapitulation</vt:lpstr>
      <vt:lpstr>Summary</vt:lpstr>
      <vt:lpstr>Slide 94</vt:lpstr>
      <vt:lpstr>Slide 95</vt:lpstr>
    </vt:vector>
  </TitlesOfParts>
  <Company>MIT CSAIL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Stephanie Seneff</dc:creator>
  <cp:lastModifiedBy>Stephanie Seneff</cp:lastModifiedBy>
  <cp:revision>150</cp:revision>
  <cp:lastPrinted>2011-09-30T02:58:02Z</cp:lastPrinted>
  <dcterms:created xsi:type="dcterms:W3CDTF">2011-11-10T19:11:28Z</dcterms:created>
  <dcterms:modified xsi:type="dcterms:W3CDTF">2011-11-10T20:37:17Z</dcterms:modified>
</cp:coreProperties>
</file>