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8.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0.gif" ContentType="image/gif"/>
  <Override PartName="/ppt/notesSlides/notesSlide8.xml" ContentType="application/vnd.openxmlformats-officedocument.presentationml.notesSlide+xml"/>
  <Override PartName="/ppt/media/image13.gif" ContentType="image/gif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0.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9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53" r:id="rId2"/>
    <p:sldId id="621" r:id="rId3"/>
    <p:sldId id="597" r:id="rId4"/>
    <p:sldId id="618" r:id="rId5"/>
    <p:sldId id="587" r:id="rId6"/>
    <p:sldId id="611" r:id="rId7"/>
    <p:sldId id="564" r:id="rId8"/>
    <p:sldId id="567" r:id="rId9"/>
    <p:sldId id="580" r:id="rId10"/>
    <p:sldId id="603" r:id="rId11"/>
    <p:sldId id="602" r:id="rId12"/>
    <p:sldId id="594" r:id="rId13"/>
    <p:sldId id="612" r:id="rId14"/>
    <p:sldId id="616" r:id="rId15"/>
    <p:sldId id="605" r:id="rId16"/>
    <p:sldId id="606" r:id="rId17"/>
    <p:sldId id="607" r:id="rId18"/>
    <p:sldId id="608" r:id="rId19"/>
    <p:sldId id="620" r:id="rId20"/>
    <p:sldId id="609" r:id="rId21"/>
    <p:sldId id="610" r:id="rId22"/>
    <p:sldId id="613" r:id="rId23"/>
    <p:sldId id="559" r:id="rId24"/>
    <p:sldId id="588" r:id="rId25"/>
    <p:sldId id="578" r:id="rId26"/>
    <p:sldId id="579" r:id="rId27"/>
    <p:sldId id="561" r:id="rId28"/>
    <p:sldId id="614" r:id="rId29"/>
    <p:sldId id="576" r:id="rId30"/>
    <p:sldId id="617" r:id="rId31"/>
    <p:sldId id="600" r:id="rId32"/>
    <p:sldId id="573" r:id="rId33"/>
    <p:sldId id="574" r:id="rId34"/>
    <p:sldId id="577" r:id="rId35"/>
    <p:sldId id="615" r:id="rId36"/>
    <p:sldId id="557" r:id="rId37"/>
    <p:sldId id="619" r:id="rId38"/>
    <p:sldId id="598" r:id="rId39"/>
    <p:sldId id="568" r:id="rId40"/>
    <p:sldId id="57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C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60" autoAdjust="0"/>
  </p:normalViewPr>
  <p:slideViewPr>
    <p:cSldViewPr snapToGrid="0" snapToObjects="1">
      <p:cViewPr>
        <p:scale>
          <a:sx n="75" d="100"/>
          <a:sy n="75" d="100"/>
        </p:scale>
        <p:origin x="-69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1B25-3A60-5E42-B07F-EBC5471EFF08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45E0-ABA5-124E-A5D4-1DF2278F4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BD1D-8EF9-F04B-8C1D-5E77A5464A78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E140E-AD5D-5942-B03B-BD43ED07D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treasures/sleep_clears_garbage_in_brain_Science_2013.pdf</a:t>
            </a:r>
          </a:p>
          <a:p>
            <a:r>
              <a:rPr lang="pl-PL" dirty="0" smtClean="0"/>
              <a:t>http://</a:t>
            </a:r>
            <a:r>
              <a:rPr lang="pl-PL" dirty="0" err="1" smtClean="0"/>
              <a:t>www.biochemj.org</a:t>
            </a:r>
            <a:r>
              <a:rPr lang="pl-PL" dirty="0" smtClean="0"/>
              <a:t>/</a:t>
            </a:r>
            <a:r>
              <a:rPr lang="pl-PL" dirty="0" err="1" smtClean="0"/>
              <a:t>bj</a:t>
            </a:r>
            <a:r>
              <a:rPr lang="pl-PL" dirty="0" smtClean="0"/>
              <a:t>/286/bj2860717.htm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8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Samantha//</a:t>
            </a:r>
            <a:r>
              <a:rPr lang="en-US" dirty="0" err="1" smtClean="0"/>
              <a:t>Thimerosal</a:t>
            </a:r>
            <a:r>
              <a:rPr lang="en-US" dirty="0" smtClean="0"/>
              <a:t>\ Exposure\ and\ the\ Role\ of\ </a:t>
            </a:r>
            <a:r>
              <a:rPr lang="en-US" dirty="0" err="1" smtClean="0"/>
              <a:t>Sulfation</a:t>
            </a:r>
            <a:r>
              <a:rPr lang="en-US" dirty="0" smtClean="0"/>
              <a:t>\ Chemistry\ and\ </a:t>
            </a:r>
            <a:r>
              <a:rPr lang="en-US" dirty="0" err="1" smtClean="0"/>
              <a:t>Thiol</a:t>
            </a:r>
            <a:r>
              <a:rPr lang="en-US" dirty="0" smtClean="0"/>
              <a:t>\ Availability\ in\ </a:t>
            </a:r>
            <a:r>
              <a:rPr lang="en-US" dirty="0" err="1" smtClean="0"/>
              <a:t>Autism.pdf</a:t>
            </a:r>
            <a:r>
              <a:rPr lang="en-US" dirty="0" smtClean="0"/>
              <a:t> .</a:t>
            </a:r>
          </a:p>
          <a:p>
            <a:r>
              <a:rPr lang="en-US" dirty="0" smtClean="0"/>
              <a:t>In US 2013 &gt; half flu shots are </a:t>
            </a:r>
            <a:r>
              <a:rPr lang="en-US" dirty="0" err="1" smtClean="0"/>
              <a:t>timerosol</a:t>
            </a:r>
            <a:r>
              <a:rPr lang="en-US" dirty="0" smtClean="0"/>
              <a:t> preserved</a:t>
            </a:r>
          </a:p>
          <a:p>
            <a:r>
              <a:rPr lang="en-US" dirty="0" smtClean="0"/>
              <a:t>Mercury more toxic than lead in fetal tissue and neural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Tomljenovich</a:t>
            </a:r>
            <a:r>
              <a:rPr lang="en-US" dirty="0" smtClean="0"/>
              <a:t>/</a:t>
            </a:r>
            <a:r>
              <a:rPr lang="is-IS" dirty="0" smtClean="0"/>
              <a:t>ShawTomljenovichAluminumWorld.pdf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DD34-02D7-3B47-B066-80BA7DEE6C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Csail</a:t>
            </a:r>
            <a:r>
              <a:rPr lang="en-US" dirty="0" smtClean="0"/>
              <a:t>/2013/</a:t>
            </a:r>
            <a:r>
              <a:rPr lang="en-US" dirty="0" err="1" smtClean="0"/>
              <a:t>ChrisShaw</a:t>
            </a:r>
            <a:r>
              <a:rPr lang="en-US" dirty="0" smtClean="0"/>
              <a:t>/</a:t>
            </a:r>
            <a:r>
              <a:rPr lang="nl-NL" dirty="0" err="1" smtClean="0"/>
              <a:t>piezoelectricity_aluminum_pineal_gland.pdf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Tomljenovich</a:t>
            </a:r>
            <a:r>
              <a:rPr lang="en-US" dirty="0" smtClean="0"/>
              <a:t>/</a:t>
            </a:r>
            <a:r>
              <a:rPr lang="is-IS" dirty="0" smtClean="0"/>
              <a:t>ShawTomljenovichAluminumWorld.pdf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DD34-02D7-3B47-B066-80BA7DEE6C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./autophagy_brain_aluminum_nanoparticles.pdf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8B92-B5BA-6747-B32B-63F71F4D37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3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dirty="0" err="1" smtClean="0"/>
              <a:t>pearson’s</a:t>
            </a:r>
            <a:r>
              <a:rPr lang="en-US" dirty="0" smtClean="0"/>
              <a:t> coefficient</a:t>
            </a:r>
          </a:p>
          <a:p>
            <a:endParaRPr lang="en-US" dirty="0" smtClean="0"/>
          </a:p>
          <a:p>
            <a:r>
              <a:rPr lang="en-US" dirty="0" smtClean="0"/>
              <a:t>We looked at grades 1-6.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SteveKette</a:t>
            </a:r>
            <a:r>
              <a:rPr lang="en-US" dirty="0" smtClean="0"/>
              <a:t>/</a:t>
            </a:r>
            <a:r>
              <a:rPr lang="en-US" dirty="0" err="1" smtClean="0"/>
              <a:t>vitamin_D_regulates_sulfate_kidney.pdf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AnthonySamsel</a:t>
            </a:r>
            <a:r>
              <a:rPr lang="en-US" dirty="0" smtClean="0"/>
              <a:t>/swine/</a:t>
            </a:r>
            <a:r>
              <a:rPr lang="en-US" dirty="0" err="1" smtClean="0"/>
              <a:t>aluminum_glyphosate.pdf</a:t>
            </a:r>
            <a:endParaRPr lang="en-US" dirty="0" smtClean="0"/>
          </a:p>
          <a:p>
            <a:r>
              <a:rPr lang="is-IS" dirty="0" smtClean="0"/>
              <a:t>aluminum_citrate_absorbs_well_vinegar_antacids.pdf</a:t>
            </a:r>
            <a:endParaRPr lang="en-US" dirty="0" smtClean="0"/>
          </a:p>
          <a:p>
            <a:r>
              <a:rPr lang="en-US" dirty="0" err="1" smtClean="0"/>
              <a:t>Csail</a:t>
            </a:r>
            <a:r>
              <a:rPr lang="en-US" dirty="0" smtClean="0"/>
              <a:t>/2013/project/Anthony/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51A16-258A-AD48-A949-5046997759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8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ChrisNice</a:t>
            </a:r>
            <a:r>
              <a:rPr lang="en-US" dirty="0" smtClean="0"/>
              <a:t>/Melatonin_binds_toxic_metals_1999.pdf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7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Individuals with Disabilities Education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vitaminK</a:t>
            </a:r>
            <a:r>
              <a:rPr lang="en-US" dirty="0" smtClean="0"/>
              <a:t>/mice_no_heparan_sulfate_get_autism_2012.</a:t>
            </a:r>
            <a:r>
              <a:rPr lang="en-US" dirty="0" smtClean="0"/>
              <a:t>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</a:t>
            </a:r>
            <a:r>
              <a:rPr lang="cs-CZ" dirty="0" err="1" smtClean="0"/>
              <a:t>amantha</a:t>
            </a:r>
            <a:r>
              <a:rPr lang="cs-CZ" dirty="0" smtClean="0"/>
              <a:t>/</a:t>
            </a:r>
            <a:r>
              <a:rPr lang="cs-CZ" dirty="0" err="1" smtClean="0"/>
              <a:t>heparan_sulfate_knockout_mice_get_autism.pdf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en.wikipedia.org</a:t>
            </a:r>
            <a:r>
              <a:rPr lang="de-DE" dirty="0" smtClean="0"/>
              <a:t>/</a:t>
            </a:r>
            <a:r>
              <a:rPr lang="de-DE" dirty="0" err="1" smtClean="0"/>
              <a:t>wiki</a:t>
            </a:r>
            <a:r>
              <a:rPr lang="de-DE" dirty="0" smtClean="0"/>
              <a:t>/File:Hirnventrikel_mittelgro%C3%9F.gif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heparan_sulfate_deficiency_autism_postmortem_brain.pdf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corticalchauvinism.files.wordpress.com</a:t>
            </a:r>
            <a:r>
              <a:rPr lang="en-US" dirty="0" smtClean="0"/>
              <a:t>/2013/03/</a:t>
            </a:r>
            <a:r>
              <a:rPr lang="en-US" dirty="0" err="1" smtClean="0"/>
              <a:t>locus_coeruleus.gif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0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are they?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Wendy/</a:t>
            </a:r>
            <a:r>
              <a:rPr lang="pt-BR" dirty="0" err="1" smtClean="0"/>
              <a:t>melatonin_cerebrospinal_fluid_pineal_recess_DYNAMITE.pdf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Samantha/</a:t>
            </a:r>
            <a:r>
              <a:rPr lang="en-US" dirty="0" err="1" smtClean="0"/>
              <a:t>light_sulfotransferase_pineal_gland_heparan_sulfate.pdf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1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Alzheimers</a:t>
            </a:r>
            <a:r>
              <a:rPr lang="en-US" dirty="0" smtClean="0"/>
              <a:t>/</a:t>
            </a:r>
            <a:r>
              <a:rPr lang="en-US" dirty="0" err="1" smtClean="0"/>
              <a:t>pineal_calcification_alzheimers.text</a:t>
            </a:r>
            <a:endParaRPr lang="en-US" dirty="0" smtClean="0"/>
          </a:p>
          <a:p>
            <a:r>
              <a:rPr lang="en-US" dirty="0" smtClean="0"/>
              <a:t>Treasures/</a:t>
            </a:r>
            <a:r>
              <a:rPr lang="en-US" dirty="0" err="1" smtClean="0"/>
              <a:t>pineal_calcification_melatonin_sleep.pdf</a:t>
            </a:r>
            <a:endParaRPr lang="en-US" dirty="0" smtClean="0"/>
          </a:p>
          <a:p>
            <a:r>
              <a:rPr lang="en-US" dirty="0" smtClean="0"/>
              <a:t>Treasures/</a:t>
            </a:r>
            <a:r>
              <a:rPr lang="nl-NL" dirty="0" err="1" smtClean="0"/>
              <a:t>DHEA_sulfate_boosts_melatonin.text</a:t>
            </a:r>
            <a:endParaRPr lang="nl-NL" dirty="0" smtClean="0"/>
          </a:p>
          <a:p>
            <a:r>
              <a:rPr lang="en-US" dirty="0" smtClean="0"/>
              <a:t>melatonin_review_2012.pdf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140E-AD5D-5942-B03B-BD43ED07DB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065B-416B-CE40-87D2-D08BCA078913}" type="datetimeFigureOut">
              <a:rPr lang="en-US" smtClean="0"/>
              <a:t>3/17/14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07C1-DB9B-9B4A-A952-6F8FC10C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7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tism-rib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64" y="3166630"/>
            <a:ext cx="1539132" cy="2840470"/>
          </a:xfrm>
          <a:prstGeom prst="rect">
            <a:avLst/>
          </a:prstGeom>
        </p:spPr>
      </p:pic>
      <p:pic>
        <p:nvPicPr>
          <p:cNvPr id="7" name="Picture 6" descr="alzheim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3416300"/>
            <a:ext cx="1718733" cy="242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10721"/>
            <a:ext cx="7929033" cy="20394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</a:t>
            </a:r>
            <a:r>
              <a:rPr lang="en-US" b="1" dirty="0" smtClean="0"/>
              <a:t>Role for the Pineal Gland in Neurological Damage Following Aluminum-</a:t>
            </a:r>
            <a:r>
              <a:rPr lang="en-US" b="1" dirty="0" err="1" smtClean="0"/>
              <a:t>adjuvanted</a:t>
            </a:r>
            <a:r>
              <a:rPr lang="en-US" b="1" dirty="0" smtClean="0"/>
              <a:t> Vaccination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0065" y="3873500"/>
            <a:ext cx="6400800" cy="175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International Symposium on Vaccines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Nice, France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Mar. 26, 2014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Ventricles in the Brain</a:t>
            </a:r>
            <a:endParaRPr lang="en-US" b="1" dirty="0"/>
          </a:p>
        </p:txBody>
      </p:sp>
      <p:pic>
        <p:nvPicPr>
          <p:cNvPr id="4" name="Content Placeholder 3" descr="lateral_ventric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80" r="-51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372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View</a:t>
            </a:r>
            <a:endParaRPr lang="en-US" b="1" dirty="0"/>
          </a:p>
        </p:txBody>
      </p:sp>
      <p:pic>
        <p:nvPicPr>
          <p:cNvPr id="4" name="ventricle_movi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41291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6267" y="-118534"/>
            <a:ext cx="9211734" cy="2319867"/>
          </a:xfrm>
        </p:spPr>
        <p:txBody>
          <a:bodyPr>
            <a:normAutofit/>
          </a:bodyPr>
          <a:lstStyle/>
          <a:p>
            <a:r>
              <a:rPr lang="en-US" sz="3600" b="1" dirty="0"/>
              <a:t>“</a:t>
            </a:r>
            <a:r>
              <a:rPr lang="en-US" sz="3600" b="1" dirty="0" err="1"/>
              <a:t>Heparan</a:t>
            </a:r>
            <a:r>
              <a:rPr lang="en-US" sz="3600" b="1" dirty="0"/>
              <a:t> sulfate deficiency in autistic postmortem brain tissue from the </a:t>
            </a:r>
            <a:r>
              <a:rPr lang="en-US" sz="3600" b="1" dirty="0" err="1"/>
              <a:t>subventricular</a:t>
            </a:r>
            <a:r>
              <a:rPr lang="en-US" sz="3600" b="1" dirty="0"/>
              <a:t> zone of the </a:t>
            </a:r>
            <a:r>
              <a:rPr lang="en-US" sz="3600" b="1" dirty="0" smtClean="0"/>
              <a:t>lateral ventricles”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7999" y="5613402"/>
            <a:ext cx="9533466" cy="49953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BL Pearson et al., </a:t>
            </a:r>
            <a:r>
              <a:rPr lang="en-US" dirty="0" err="1" smtClean="0"/>
              <a:t>Behav</a:t>
            </a:r>
            <a:r>
              <a:rPr lang="en-US" dirty="0" smtClean="0"/>
              <a:t> </a:t>
            </a:r>
            <a:r>
              <a:rPr lang="en-US" dirty="0"/>
              <a:t>Brain Res. </a:t>
            </a:r>
            <a:r>
              <a:rPr lang="en-US" dirty="0" smtClean="0"/>
              <a:t>2013;243</a:t>
            </a:r>
            <a:r>
              <a:rPr lang="en-US" dirty="0"/>
              <a:t>:138-</a:t>
            </a:r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1" y="1913466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“Aberrant </a:t>
            </a:r>
            <a:r>
              <a:rPr lang="en-US" sz="3200" dirty="0"/>
              <a:t>extracellular matrix glycosaminoglycan function localized to the </a:t>
            </a:r>
            <a:r>
              <a:rPr lang="en-US" sz="3200" dirty="0" err="1"/>
              <a:t>subventricular</a:t>
            </a:r>
            <a:r>
              <a:rPr lang="en-US" sz="3200" dirty="0"/>
              <a:t> zone of the </a:t>
            </a:r>
            <a:r>
              <a:rPr lang="en-US" sz="3200" i="1" dirty="0">
                <a:solidFill>
                  <a:srgbClr val="FF0000"/>
                </a:solidFill>
              </a:rPr>
              <a:t>lateral ventricles </a:t>
            </a:r>
            <a:r>
              <a:rPr lang="en-US" sz="3200" dirty="0"/>
              <a:t>may be a biomarker for autism, and potentially involved in the etiology of the disorder</a:t>
            </a:r>
            <a:r>
              <a:rPr lang="en-US" sz="3200" dirty="0" smtClean="0"/>
              <a:t>.”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733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in the lysosomes is critical for recycling cellular debris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ulfate </a:t>
            </a:r>
            <a:r>
              <a:rPr lang="en-US" dirty="0" smtClean="0"/>
              <a:t>deficiency leads to </a:t>
            </a:r>
            <a:r>
              <a:rPr lang="en-US" dirty="0" smtClean="0"/>
              <a:t>autism</a:t>
            </a:r>
          </a:p>
          <a:p>
            <a:r>
              <a:rPr lang="en-US" dirty="0">
                <a:solidFill>
                  <a:srgbClr val="FF0000"/>
                </a:solidFill>
              </a:rPr>
              <a:t>Pineal gland delivers sulfate to cerebral spinal fluid via </a:t>
            </a:r>
            <a:r>
              <a:rPr lang="en-US" dirty="0" smtClean="0">
                <a:solidFill>
                  <a:srgbClr val="FF0000"/>
                </a:solidFill>
              </a:rPr>
              <a:t>melatonin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Aluminum and mercury disrupt pineal gland</a:t>
            </a:r>
          </a:p>
          <a:p>
            <a:r>
              <a:rPr lang="en-US" dirty="0" smtClean="0"/>
              <a:t>Sunlight deficiency is a contributing factor</a:t>
            </a:r>
          </a:p>
          <a:p>
            <a:r>
              <a:rPr lang="en-US" dirty="0" smtClean="0"/>
              <a:t>Glyphosate works synergistically with </a:t>
            </a:r>
            <a:r>
              <a:rPr lang="en-US" dirty="0" smtClean="0"/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1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Brain</a:t>
            </a:r>
            <a:endParaRPr lang="en-US" b="1" dirty="0"/>
          </a:p>
        </p:txBody>
      </p:sp>
      <p:pic>
        <p:nvPicPr>
          <p:cNvPr id="4" name="Content Placeholder 3" descr="brai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731000" y="2247900"/>
            <a:ext cx="136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Gland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321300" y="2476500"/>
            <a:ext cx="1409700" cy="1206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0" y="141763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Ventricles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9300" y="1786970"/>
            <a:ext cx="1993900" cy="1540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2100" y="1415534"/>
            <a:ext cx="152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32300" y="1784866"/>
            <a:ext cx="533400" cy="132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850702" y="3403600"/>
            <a:ext cx="816365" cy="719373"/>
          </a:xfrm>
          <a:custGeom>
            <a:avLst/>
            <a:gdLst>
              <a:gd name="connsiteX0" fmla="*/ 356298 w 816365"/>
              <a:gd name="connsiteY0" fmla="*/ 0 h 719373"/>
              <a:gd name="connsiteX1" fmla="*/ 698 w 816365"/>
              <a:gd name="connsiteY1" fmla="*/ 368300 h 719373"/>
              <a:gd name="connsiteX2" fmla="*/ 280098 w 816365"/>
              <a:gd name="connsiteY2" fmla="*/ 711200 h 719373"/>
              <a:gd name="connsiteX3" fmla="*/ 775398 w 816365"/>
              <a:gd name="connsiteY3" fmla="*/ 571500 h 719373"/>
              <a:gd name="connsiteX4" fmla="*/ 737298 w 816365"/>
              <a:gd name="connsiteY4" fmla="*/ 127000 h 719373"/>
              <a:gd name="connsiteX5" fmla="*/ 330898 w 816365"/>
              <a:gd name="connsiteY5" fmla="*/ 50800 h 71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365" h="719373">
                <a:moveTo>
                  <a:pt x="356298" y="0"/>
                </a:moveTo>
                <a:cubicBezTo>
                  <a:pt x="184848" y="124883"/>
                  <a:pt x="13398" y="249767"/>
                  <a:pt x="698" y="368300"/>
                </a:cubicBezTo>
                <a:cubicBezTo>
                  <a:pt x="-12002" y="486833"/>
                  <a:pt x="150981" y="677333"/>
                  <a:pt x="280098" y="711200"/>
                </a:cubicBezTo>
                <a:cubicBezTo>
                  <a:pt x="409215" y="745067"/>
                  <a:pt x="699198" y="668867"/>
                  <a:pt x="775398" y="571500"/>
                </a:cubicBezTo>
                <a:cubicBezTo>
                  <a:pt x="851598" y="474133"/>
                  <a:pt x="811381" y="213783"/>
                  <a:pt x="737298" y="127000"/>
                </a:cubicBezTo>
                <a:cubicBezTo>
                  <a:pt x="663215" y="40217"/>
                  <a:pt x="330898" y="50800"/>
                  <a:pt x="330898" y="5080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r>
              <a:rPr lang="en-US" b="1" dirty="0" smtClean="0"/>
              <a:t>Third Ventricle and Pineal Gland</a:t>
            </a:r>
            <a:endParaRPr lang="en-US" b="1" dirty="0"/>
          </a:p>
        </p:txBody>
      </p:sp>
      <p:pic>
        <p:nvPicPr>
          <p:cNvPr id="4" name="Content Placeholder 3" descr="third_ventricl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6" b="-3066"/>
          <a:stretch>
            <a:fillRect/>
          </a:stretch>
        </p:blipFill>
        <p:spPr>
          <a:xfrm>
            <a:off x="711200" y="1824027"/>
            <a:ext cx="7975600" cy="438627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1200" y="1036638"/>
            <a:ext cx="8432800" cy="105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third ventricle is depleted in </a:t>
            </a:r>
            <a:r>
              <a:rPr lang="en-US" sz="2800" dirty="0" err="1" smtClean="0"/>
              <a:t>heparan</a:t>
            </a:r>
            <a:r>
              <a:rPr lang="en-US" sz="2800" dirty="0" smtClean="0"/>
              <a:t> sulfate in association with autism in both humans and mice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baseline="300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501" y="4546600"/>
            <a:ext cx="1689099" cy="646331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depleted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140200" y="4711700"/>
            <a:ext cx="622301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02100" y="5245100"/>
            <a:ext cx="330200" cy="317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5567521"/>
            <a:ext cx="1638300" cy="400110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ineal Gland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432300" y="5461001"/>
            <a:ext cx="520700" cy="30657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0057" y="6199376"/>
            <a:ext cx="6020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*</a:t>
            </a:r>
            <a:r>
              <a:rPr lang="fr-FR" dirty="0"/>
              <a:t>B.L. Pearson et al., </a:t>
            </a:r>
            <a:r>
              <a:rPr lang="fr-FR" dirty="0" err="1"/>
              <a:t>Behav</a:t>
            </a:r>
            <a:r>
              <a:rPr lang="fr-FR" dirty="0"/>
              <a:t> </a:t>
            </a:r>
            <a:r>
              <a:rPr lang="fr-FR" dirty="0" err="1"/>
              <a:t>Brain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. 2013 </a:t>
            </a:r>
            <a:r>
              <a:rPr lang="fr-FR" dirty="0" err="1"/>
              <a:t>Apr</a:t>
            </a:r>
            <a:r>
              <a:rPr lang="fr-FR" dirty="0"/>
              <a:t> 15;243:138-45. </a:t>
            </a:r>
          </a:p>
          <a:p>
            <a:r>
              <a:rPr lang="fr-FR" dirty="0">
                <a:solidFill>
                  <a:srgbClr val="FF0000"/>
                </a:solidFill>
              </a:rPr>
              <a:t>**</a:t>
            </a:r>
            <a:r>
              <a:rPr lang="fr-FR" dirty="0"/>
              <a:t>F Mercie et al., </a:t>
            </a:r>
            <a:r>
              <a:rPr lang="fr-FR" dirty="0" err="1"/>
              <a:t>Neurosci</a:t>
            </a:r>
            <a:r>
              <a:rPr lang="fr-FR" dirty="0"/>
              <a:t> </a:t>
            </a:r>
            <a:r>
              <a:rPr lang="fr-FR" dirty="0" err="1"/>
              <a:t>Lett</a:t>
            </a:r>
            <a:r>
              <a:rPr lang="fr-FR" dirty="0"/>
              <a:t> 506, 2012, 208-213.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8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7" y="4476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“Melatonin </a:t>
            </a:r>
            <a:r>
              <a:rPr lang="en-US" b="1" dirty="0"/>
              <a:t>Enters the Cerebrospinal Fluid through the Pineal </a:t>
            </a:r>
            <a:r>
              <a:rPr lang="en-US" b="1" dirty="0" smtClean="0">
                <a:solidFill>
                  <a:srgbClr val="000000"/>
                </a:solidFill>
              </a:rPr>
              <a:t>Recess”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37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tip of the third ventricle is encased in the    pineal gland</a:t>
            </a:r>
          </a:p>
          <a:p>
            <a:r>
              <a:rPr lang="en-US" sz="2800" dirty="0" smtClean="0"/>
              <a:t>The pineal gland delivers </a:t>
            </a:r>
            <a:r>
              <a:rPr lang="en-US" sz="2800" dirty="0" smtClean="0"/>
              <a:t>melatonin </a:t>
            </a:r>
            <a:r>
              <a:rPr lang="en-US" sz="2800" i="1" dirty="0" smtClean="0">
                <a:solidFill>
                  <a:srgbClr val="FF0000"/>
                </a:solidFill>
              </a:rPr>
              <a:t>sulfate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to the third ventricle and it diffuses to all the cerebrospinal fluid</a:t>
            </a:r>
          </a:p>
          <a:p>
            <a:r>
              <a:rPr lang="en-US" sz="2800" dirty="0" smtClean="0"/>
              <a:t>I propose that a key purpose of melatonin is to deliver sulfate to the neurons at night.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085250" y="6356995"/>
            <a:ext cx="7159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fr-FR" sz="2400" dirty="0"/>
              <a:t>H. </a:t>
            </a:r>
            <a:r>
              <a:rPr lang="fr-FR" sz="2400" dirty="0" err="1"/>
              <a:t>Tricoire</a:t>
            </a:r>
            <a:r>
              <a:rPr lang="fr-FR" sz="2400" dirty="0"/>
              <a:t> et al., </a:t>
            </a:r>
            <a:r>
              <a:rPr lang="fr-FR" sz="2400" dirty="0" err="1"/>
              <a:t>Endocrinology</a:t>
            </a:r>
            <a:r>
              <a:rPr lang="fr-FR" sz="2400" dirty="0"/>
              <a:t> 143(1):84–90</a:t>
            </a:r>
            <a:endParaRPr lang="en-US" sz="2400" dirty="0"/>
          </a:p>
        </p:txBody>
      </p:sp>
      <p:pic>
        <p:nvPicPr>
          <p:cNvPr id="5" name="Picture 4" descr="melatonin_sulf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4" y="4489118"/>
            <a:ext cx="3064933" cy="2121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8133" y="5029200"/>
            <a:ext cx="2398313" cy="461665"/>
          </a:xfrm>
          <a:prstGeom prst="rect">
            <a:avLst/>
          </a:prstGeom>
          <a:solidFill>
            <a:srgbClr val="FCFFBC"/>
          </a:solidFill>
          <a:ln>
            <a:solidFill>
              <a:srgbClr val="37609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Melatonin sulfate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1668144" y="5420333"/>
            <a:ext cx="1634518" cy="1271475"/>
          </a:xfrm>
          <a:custGeom>
            <a:avLst/>
            <a:gdLst>
              <a:gd name="connsiteX0" fmla="*/ 821056 w 1634518"/>
              <a:gd name="connsiteY0" fmla="*/ 15267 h 1271475"/>
              <a:gd name="connsiteX1" fmla="*/ 8256 w 1634518"/>
              <a:gd name="connsiteY1" fmla="*/ 438600 h 1271475"/>
              <a:gd name="connsiteX2" fmla="*/ 448523 w 1634518"/>
              <a:gd name="connsiteY2" fmla="*/ 1132867 h 1271475"/>
              <a:gd name="connsiteX3" fmla="*/ 1210523 w 1634518"/>
              <a:gd name="connsiteY3" fmla="*/ 1234467 h 1271475"/>
              <a:gd name="connsiteX4" fmla="*/ 1633856 w 1634518"/>
              <a:gd name="connsiteY4" fmla="*/ 675667 h 1271475"/>
              <a:gd name="connsiteX5" fmla="*/ 1295189 w 1634518"/>
              <a:gd name="connsiteY5" fmla="*/ 150734 h 1271475"/>
              <a:gd name="connsiteX6" fmla="*/ 821056 w 1634518"/>
              <a:gd name="connsiteY6" fmla="*/ 15267 h 12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518" h="1271475">
                <a:moveTo>
                  <a:pt x="821056" y="15267"/>
                </a:moveTo>
                <a:cubicBezTo>
                  <a:pt x="606567" y="63245"/>
                  <a:pt x="70345" y="252333"/>
                  <a:pt x="8256" y="438600"/>
                </a:cubicBezTo>
                <a:cubicBezTo>
                  <a:pt x="-53833" y="624867"/>
                  <a:pt x="248145" y="1000223"/>
                  <a:pt x="448523" y="1132867"/>
                </a:cubicBezTo>
                <a:cubicBezTo>
                  <a:pt x="648901" y="1265511"/>
                  <a:pt x="1012968" y="1310667"/>
                  <a:pt x="1210523" y="1234467"/>
                </a:cubicBezTo>
                <a:cubicBezTo>
                  <a:pt x="1408078" y="1158267"/>
                  <a:pt x="1619745" y="856289"/>
                  <a:pt x="1633856" y="675667"/>
                </a:cubicBezTo>
                <a:cubicBezTo>
                  <a:pt x="1647967" y="495045"/>
                  <a:pt x="1433478" y="263623"/>
                  <a:pt x="1295189" y="150734"/>
                </a:cubicBezTo>
                <a:cubicBezTo>
                  <a:pt x="1156900" y="37845"/>
                  <a:pt x="1035545" y="-32711"/>
                  <a:pt x="821056" y="15267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nealgland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19473"/>
          <a:stretch>
            <a:fillRect/>
          </a:stretch>
        </p:blipFill>
        <p:spPr/>
      </p:pic>
      <p:sp>
        <p:nvSpPr>
          <p:cNvPr id="5" name="Freeform 4"/>
          <p:cNvSpPr/>
          <p:nvPr/>
        </p:nvSpPr>
        <p:spPr>
          <a:xfrm>
            <a:off x="4723274" y="2730500"/>
            <a:ext cx="996148" cy="716902"/>
          </a:xfrm>
          <a:custGeom>
            <a:avLst/>
            <a:gdLst>
              <a:gd name="connsiteX0" fmla="*/ 699626 w 996148"/>
              <a:gd name="connsiteY0" fmla="*/ 25400 h 716902"/>
              <a:gd name="connsiteX1" fmla="*/ 26526 w 996148"/>
              <a:gd name="connsiteY1" fmla="*/ 215900 h 716902"/>
              <a:gd name="connsiteX2" fmla="*/ 178926 w 996148"/>
              <a:gd name="connsiteY2" fmla="*/ 622300 h 716902"/>
              <a:gd name="connsiteX3" fmla="*/ 585326 w 996148"/>
              <a:gd name="connsiteY3" fmla="*/ 698500 h 716902"/>
              <a:gd name="connsiteX4" fmla="*/ 979026 w 996148"/>
              <a:gd name="connsiteY4" fmla="*/ 355600 h 716902"/>
              <a:gd name="connsiteX5" fmla="*/ 890126 w 996148"/>
              <a:gd name="connsiteY5" fmla="*/ 76200 h 716902"/>
              <a:gd name="connsiteX6" fmla="*/ 572626 w 996148"/>
              <a:gd name="connsiteY6" fmla="*/ 0 h 716902"/>
              <a:gd name="connsiteX7" fmla="*/ 572626 w 996148"/>
              <a:gd name="connsiteY7" fmla="*/ 0 h 71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148" h="716902">
                <a:moveTo>
                  <a:pt x="699626" y="25400"/>
                </a:moveTo>
                <a:cubicBezTo>
                  <a:pt x="406467" y="70908"/>
                  <a:pt x="113309" y="116417"/>
                  <a:pt x="26526" y="215900"/>
                </a:cubicBezTo>
                <a:cubicBezTo>
                  <a:pt x="-60257" y="315383"/>
                  <a:pt x="85793" y="541867"/>
                  <a:pt x="178926" y="622300"/>
                </a:cubicBezTo>
                <a:cubicBezTo>
                  <a:pt x="272059" y="702733"/>
                  <a:pt x="451976" y="742950"/>
                  <a:pt x="585326" y="698500"/>
                </a:cubicBezTo>
                <a:cubicBezTo>
                  <a:pt x="718676" y="654050"/>
                  <a:pt x="928226" y="459317"/>
                  <a:pt x="979026" y="355600"/>
                </a:cubicBezTo>
                <a:cubicBezTo>
                  <a:pt x="1029826" y="251883"/>
                  <a:pt x="957859" y="135467"/>
                  <a:pt x="890126" y="76200"/>
                </a:cubicBezTo>
                <a:cubicBezTo>
                  <a:pt x="822393" y="16933"/>
                  <a:pt x="572626" y="0"/>
                  <a:pt x="572626" y="0"/>
                </a:cubicBezTo>
                <a:lnTo>
                  <a:pt x="572626" y="0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39188" y="3897340"/>
            <a:ext cx="1360469" cy="369332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Pineal Gland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08600" y="3289300"/>
            <a:ext cx="410823" cy="653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8" y="2009724"/>
            <a:ext cx="1937863" cy="1974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2887570"/>
            <a:ext cx="1426755" cy="523220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Sulfate</a:t>
            </a:r>
            <a:r>
              <a:rPr lang="en-US" dirty="0" smtClean="0"/>
              <a:t>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0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318500" cy="2112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“Light</a:t>
            </a:r>
            <a:r>
              <a:rPr lang="en-US" b="1" dirty="0"/>
              <a:t>-induced 3-</a:t>
            </a:r>
            <a:r>
              <a:rPr lang="en-US" b="1" i="1" dirty="0"/>
              <a:t>O</a:t>
            </a:r>
            <a:r>
              <a:rPr lang="en-US" b="1" dirty="0"/>
              <a:t>-Sulfotransferase Expression Alters Pineal </a:t>
            </a:r>
            <a:r>
              <a:rPr lang="en-US" b="1" dirty="0" err="1"/>
              <a:t>Heparan</a:t>
            </a:r>
            <a:r>
              <a:rPr lang="en-US" b="1" dirty="0"/>
              <a:t> Sulfate Fine Structure : A </a:t>
            </a:r>
            <a:r>
              <a:rPr lang="en-US" b="1" dirty="0" smtClean="0"/>
              <a:t>Surprising  Link to Circadian Rhythm”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565401"/>
            <a:ext cx="8940800" cy="368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Pineal gland builds up </a:t>
            </a:r>
            <a:r>
              <a:rPr lang="en-US" sz="2800" dirty="0" err="1" smtClean="0"/>
              <a:t>heparan</a:t>
            </a:r>
            <a:r>
              <a:rPr lang="en-US" sz="2800" dirty="0" smtClean="0"/>
              <a:t> sulfate supplies </a:t>
            </a:r>
            <a:r>
              <a:rPr lang="en-US" sz="2800" i="1" dirty="0" smtClean="0">
                <a:solidFill>
                  <a:srgbClr val="FF0000"/>
                </a:solidFill>
              </a:rPr>
              <a:t>by day</a:t>
            </a:r>
          </a:p>
          <a:p>
            <a:r>
              <a:rPr lang="en-US" sz="2800" dirty="0" smtClean="0"/>
              <a:t>Melatonin is sulfated in transport </a:t>
            </a:r>
            <a:r>
              <a:rPr lang="en-US" sz="2800" i="1" dirty="0" smtClean="0">
                <a:solidFill>
                  <a:srgbClr val="FF0000"/>
                </a:solidFill>
              </a:rPr>
              <a:t>at night</a:t>
            </a:r>
          </a:p>
          <a:p>
            <a:pPr lvl="1"/>
            <a:r>
              <a:rPr lang="en-US" sz="2400" dirty="0" smtClean="0"/>
              <a:t>Highly lipophilic molecule needs sulfate to make it water-soluble</a:t>
            </a:r>
          </a:p>
          <a:p>
            <a:pPr lvl="1"/>
            <a:r>
              <a:rPr lang="en-US" sz="2400" dirty="0" smtClean="0"/>
              <a:t>This allows it to move through the cerebrospinal fluid</a:t>
            </a:r>
          </a:p>
          <a:p>
            <a:r>
              <a:rPr lang="en-US" sz="2800" dirty="0" smtClean="0"/>
              <a:t>When melatonin is delivered, sulfate is released!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Melatonin is a sulfate-delivery system!!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100" y="6382266"/>
            <a:ext cx="588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*</a:t>
            </a:r>
            <a:r>
              <a:rPr lang="da-DK" sz="2000" dirty="0" smtClean="0"/>
              <a:t>B</a:t>
            </a:r>
            <a:r>
              <a:rPr lang="da-DK" sz="2000" dirty="0"/>
              <a:t>. Kuberan et al., J. </a:t>
            </a:r>
            <a:r>
              <a:rPr lang="da-DK" sz="2000" dirty="0" err="1"/>
              <a:t>Biol</a:t>
            </a:r>
            <a:r>
              <a:rPr lang="da-DK" sz="2000" dirty="0"/>
              <a:t>. </a:t>
            </a:r>
            <a:r>
              <a:rPr lang="da-DK" sz="2000" dirty="0" err="1"/>
              <a:t>Chem</a:t>
            </a:r>
            <a:r>
              <a:rPr lang="da-DK" sz="2000" dirty="0"/>
              <a:t>. 2004, 279:5053-5054.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259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Really Bad Idea!</a:t>
            </a:r>
            <a:endParaRPr lang="en-US" dirty="0"/>
          </a:p>
        </p:txBody>
      </p:sp>
      <p:pic>
        <p:nvPicPr>
          <p:cNvPr id="4" name="Content Placeholder 3" descr="sunglasses_chil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90" r="-19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37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Faculty Disclosure</a:t>
            </a:r>
            <a:endParaRPr lang="en-US" sz="2400" i="1">
              <a:latin typeface="Arial" charset="0"/>
              <a:cs typeface="Arial" charset="0"/>
            </a:endParaRPr>
          </a:p>
        </p:txBody>
      </p:sp>
      <p:graphicFrame>
        <p:nvGraphicFramePr>
          <p:cNvPr id="207408" name="Group 56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0896207"/>
              </p:ext>
            </p:extLst>
          </p:nvPr>
        </p:nvGraphicFramePr>
        <p:xfrm>
          <a:off x="228600" y="1447800"/>
          <a:ext cx="8686800" cy="2017714"/>
        </p:xfrm>
        <a:graphic>
          <a:graphicData uri="http://schemas.openxmlformats.org/drawingml/2006/table">
            <a:tbl>
              <a:tblPr/>
              <a:tblGrid>
                <a:gridCol w="3079865"/>
                <a:gridCol w="5606935"/>
              </a:tblGrid>
              <a:tr h="396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Nature of Affiliation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29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9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9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71" name="Line 421"/>
          <p:cNvSpPr>
            <a:spLocks noChangeShapeType="1"/>
          </p:cNvSpPr>
          <p:nvPr/>
        </p:nvSpPr>
        <p:spPr bwMode="auto">
          <a:xfrm flipH="1">
            <a:off x="228600" y="1066800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3810000"/>
          <a:ext cx="8686800" cy="12954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Off-Label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Product Usage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059409"/>
      </p:ext>
    </p:extLst>
  </p:cSld>
  <p:clrMapOvr>
    <a:masterClrMapping/>
  </p:clrMapOvr>
  <p:transition xmlns:p14="http://schemas.microsoft.com/office/powerpoint/2010/main" spd="slow" advTm="8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ligh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2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Pineal Gland: “Seat of the Soul”</a:t>
            </a:r>
            <a:endParaRPr lang="en-US" dirty="0"/>
          </a:p>
        </p:txBody>
      </p:sp>
      <p:pic>
        <p:nvPicPr>
          <p:cNvPr id="4" name="Content Placeholder 3" descr="pineal_glan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40" r="-49740"/>
          <a:stretch>
            <a:fillRect/>
          </a:stretch>
        </p:blipFill>
        <p:spPr>
          <a:xfrm>
            <a:off x="4019316" y="1757420"/>
            <a:ext cx="6251972" cy="3438344"/>
          </a:xfrm>
        </p:spPr>
      </p:pic>
      <p:sp>
        <p:nvSpPr>
          <p:cNvPr id="6" name="TextBox 5"/>
          <p:cNvSpPr txBox="1"/>
          <p:nvPr/>
        </p:nvSpPr>
        <p:spPr>
          <a:xfrm>
            <a:off x="620691" y="4888971"/>
            <a:ext cx="4527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pineal gland produces melatonin in the evening and transports it as melatonin sulfate to various parts of the brain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57" y="1417933"/>
            <a:ext cx="4710434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pineal gland produces sulfate by day (responding to light) and stores it in </a:t>
            </a:r>
            <a:r>
              <a:rPr lang="en-US" sz="2400" dirty="0" err="1" smtClean="0"/>
              <a:t>heparan</a:t>
            </a:r>
            <a:r>
              <a:rPr lang="en-US" sz="2400" dirty="0" smtClean="0"/>
              <a:t> sulfate molecules</a:t>
            </a:r>
            <a:endParaRPr lang="en-US" sz="2400" dirty="0"/>
          </a:p>
        </p:txBody>
      </p:sp>
      <p:pic>
        <p:nvPicPr>
          <p:cNvPr id="8" name="Picture 7" descr="pinealgl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90" y="1744430"/>
            <a:ext cx="3451334" cy="34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6"/>
            <a:ext cx="8229600" cy="1143000"/>
          </a:xfrm>
        </p:spPr>
        <p:txBody>
          <a:bodyPr/>
          <a:lstStyle/>
          <a:p>
            <a:r>
              <a:rPr lang="en-US" b="1" dirty="0" smtClean="0"/>
              <a:t>REM Sleep Cycle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9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Melatonin Induces REM sleep </a:t>
            </a:r>
          </a:p>
          <a:p>
            <a:r>
              <a:rPr lang="en-US" dirty="0" smtClean="0"/>
              <a:t>Alzheimer’s is associated with                             reduced REM sleep cycle                                         AND calcified pineal gland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Pineal gland calcification correlates inversely with REM sleep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DHEA SULFATE but not DHEA injections increase melatonin production in rats</a:t>
            </a:r>
            <a:r>
              <a:rPr lang="en-US" dirty="0" smtClean="0">
                <a:solidFill>
                  <a:srgbClr val="FF0000"/>
                </a:solidFill>
              </a:rPr>
              <a:t>***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332" y="5963309"/>
            <a:ext cx="5710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*</a:t>
            </a:r>
            <a:r>
              <a:rPr lang="nb-NO" dirty="0"/>
              <a:t>R. </a:t>
            </a:r>
            <a:r>
              <a:rPr lang="nb-NO" dirty="0" err="1"/>
              <a:t>Mahlberg</a:t>
            </a:r>
            <a:r>
              <a:rPr lang="nb-NO" dirty="0"/>
              <a:t> et al., </a:t>
            </a:r>
            <a:r>
              <a:rPr lang="nb-NO" dirty="0" err="1"/>
              <a:t>Neurobiol</a:t>
            </a:r>
            <a:r>
              <a:rPr lang="nb-NO" dirty="0"/>
              <a:t> </a:t>
            </a:r>
            <a:r>
              <a:rPr lang="nb-NO" dirty="0" err="1"/>
              <a:t>Aging</a:t>
            </a:r>
            <a:r>
              <a:rPr lang="nb-NO" dirty="0"/>
              <a:t>. 2008 Feb;29(2):203-</a:t>
            </a:r>
            <a:r>
              <a:rPr lang="nb-NO" dirty="0" smtClean="0"/>
              <a:t>9</a:t>
            </a:r>
          </a:p>
          <a:p>
            <a:r>
              <a:rPr lang="nb-NO" dirty="0">
                <a:solidFill>
                  <a:srgbClr val="FF0000"/>
                </a:solidFill>
              </a:rPr>
              <a:t>**</a:t>
            </a:r>
            <a:r>
              <a:rPr lang="nb-NO" dirty="0"/>
              <a:t>R. </a:t>
            </a:r>
            <a:r>
              <a:rPr lang="nb-NO" dirty="0" err="1"/>
              <a:t>Mahlberg</a:t>
            </a:r>
            <a:r>
              <a:rPr lang="nb-NO" dirty="0"/>
              <a:t> et al., </a:t>
            </a:r>
            <a:r>
              <a:rPr lang="nb-NO" dirty="0" err="1"/>
              <a:t>Sleep</a:t>
            </a:r>
            <a:r>
              <a:rPr lang="nb-NO" dirty="0"/>
              <a:t> Med. 2009 Apr;10(4):439-45. </a:t>
            </a:r>
            <a:endParaRPr lang="nb-NO" dirty="0" smtClean="0"/>
          </a:p>
          <a:p>
            <a:r>
              <a:rPr lang="fr-FR" dirty="0">
                <a:solidFill>
                  <a:srgbClr val="FF0000"/>
                </a:solidFill>
              </a:rPr>
              <a:t>***</a:t>
            </a:r>
            <a:r>
              <a:rPr lang="fr-FR" dirty="0"/>
              <a:t>Y. </a:t>
            </a:r>
            <a:r>
              <a:rPr lang="fr-FR" dirty="0" err="1"/>
              <a:t>Djeridane</a:t>
            </a:r>
            <a:r>
              <a:rPr lang="fr-FR" dirty="0"/>
              <a:t> et al., </a:t>
            </a:r>
            <a:r>
              <a:rPr lang="fr-FR" dirty="0" err="1"/>
              <a:t>Steroids</a:t>
            </a:r>
            <a:r>
              <a:rPr lang="fr-FR" dirty="0"/>
              <a:t>. 2004 May;69(5):343-9.</a:t>
            </a:r>
            <a:endParaRPr lang="en-US" dirty="0"/>
          </a:p>
        </p:txBody>
      </p:sp>
      <p:pic>
        <p:nvPicPr>
          <p:cNvPr id="5" name="Picture 4" descr="melatonin_sulf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56" y="1464736"/>
            <a:ext cx="3255444" cy="214529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960250" y="3005375"/>
            <a:ext cx="667844" cy="625456"/>
          </a:xfrm>
          <a:custGeom>
            <a:avLst/>
            <a:gdLst>
              <a:gd name="connsiteX0" fmla="*/ 157521 w 667844"/>
              <a:gd name="connsiteY0" fmla="*/ 97660 h 625456"/>
              <a:gd name="connsiteX1" fmla="*/ 12379 w 667844"/>
              <a:gd name="connsiteY1" fmla="*/ 369803 h 625456"/>
              <a:gd name="connsiteX2" fmla="*/ 484093 w 667844"/>
              <a:gd name="connsiteY2" fmla="*/ 623803 h 625456"/>
              <a:gd name="connsiteX3" fmla="*/ 665521 w 667844"/>
              <a:gd name="connsiteY3" fmla="*/ 242803 h 625456"/>
              <a:gd name="connsiteX4" fmla="*/ 375236 w 667844"/>
              <a:gd name="connsiteY4" fmla="*/ 6946 h 625456"/>
              <a:gd name="connsiteX5" fmla="*/ 157521 w 667844"/>
              <a:gd name="connsiteY5" fmla="*/ 97660 h 62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844" h="625456">
                <a:moveTo>
                  <a:pt x="157521" y="97660"/>
                </a:moveTo>
                <a:cubicBezTo>
                  <a:pt x="97045" y="158136"/>
                  <a:pt x="-42050" y="282113"/>
                  <a:pt x="12379" y="369803"/>
                </a:cubicBezTo>
                <a:cubicBezTo>
                  <a:pt x="66808" y="457493"/>
                  <a:pt x="375236" y="644970"/>
                  <a:pt x="484093" y="623803"/>
                </a:cubicBezTo>
                <a:cubicBezTo>
                  <a:pt x="592950" y="602636"/>
                  <a:pt x="683664" y="345613"/>
                  <a:pt x="665521" y="242803"/>
                </a:cubicBezTo>
                <a:cubicBezTo>
                  <a:pt x="647378" y="139994"/>
                  <a:pt x="459903" y="34160"/>
                  <a:pt x="375236" y="6946"/>
                </a:cubicBezTo>
                <a:cubicBezTo>
                  <a:pt x="290569" y="-20268"/>
                  <a:pt x="217997" y="37184"/>
                  <a:pt x="157521" y="97660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in the lysosomes is critical for recycling cellular debris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ulfate </a:t>
            </a:r>
            <a:r>
              <a:rPr lang="en-US" dirty="0" smtClean="0"/>
              <a:t>deficiency leads to </a:t>
            </a:r>
            <a:r>
              <a:rPr lang="en-US" dirty="0" smtClean="0"/>
              <a:t>autism</a:t>
            </a:r>
          </a:p>
          <a:p>
            <a:r>
              <a:rPr lang="en-US" dirty="0"/>
              <a:t>Pineal gland delivers sulfate to cerebral spinal fluid via </a:t>
            </a:r>
            <a:r>
              <a:rPr lang="en-US" dirty="0" smtClean="0"/>
              <a:t>melatonin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Aluminum and mercury disrupt pineal gland</a:t>
            </a:r>
          </a:p>
          <a:p>
            <a:r>
              <a:rPr lang="en-US" dirty="0" smtClean="0"/>
              <a:t>Sunlight deficiency is a contributing factor</a:t>
            </a:r>
          </a:p>
          <a:p>
            <a:r>
              <a:rPr lang="en-US" dirty="0" smtClean="0"/>
              <a:t>Glyphosate works synergistically with </a:t>
            </a:r>
            <a:r>
              <a:rPr lang="en-US" dirty="0" smtClean="0"/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1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Sleep Disorder, Aluminum, </a:t>
            </a:r>
            <a:br>
              <a:rPr lang="en-US" b="1" dirty="0" smtClean="0"/>
            </a:br>
            <a:r>
              <a:rPr lang="en-US" b="1" dirty="0" smtClean="0"/>
              <a:t>and the Pineal 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Sleep disorder is linked to many neurological diseases: </a:t>
            </a:r>
          </a:p>
          <a:p>
            <a:pPr lvl="1"/>
            <a:r>
              <a:rPr lang="en-US" dirty="0" smtClean="0"/>
              <a:t>Autism, Alzheimer’s, depression, schizophrenia, ALS, Parkinson’s disease, etc.</a:t>
            </a:r>
          </a:p>
          <a:p>
            <a:r>
              <a:rPr lang="en-US" dirty="0" smtClean="0"/>
              <a:t>Insomnia occurs much more frequently as an adverse reaction in VAERS to vaccines containing aluminum than to those not containing aluminum (p = 0.0025)</a:t>
            </a:r>
          </a:p>
          <a:p>
            <a:r>
              <a:rPr lang="en-US" dirty="0" smtClean="0"/>
              <a:t>Pineal gland is heavily perfused and outside of the blood brain barrier</a:t>
            </a:r>
          </a:p>
          <a:p>
            <a:pPr lvl="1"/>
            <a:r>
              <a:rPr lang="en-US" dirty="0" smtClean="0"/>
              <a:t>Susceptible to aluminum 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Paper</a:t>
            </a:r>
            <a:endParaRPr lang="en-US" b="1" dirty="0"/>
          </a:p>
        </p:txBody>
      </p:sp>
      <p:pic>
        <p:nvPicPr>
          <p:cNvPr id="4" name="Content Placeholder 3" descr="thimerasol_sulf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6" b="-10316"/>
          <a:stretch>
            <a:fillRect/>
          </a:stretch>
        </p:blipFill>
        <p:spPr>
          <a:xfrm>
            <a:off x="457200" y="939800"/>
            <a:ext cx="8229600" cy="4525963"/>
          </a:xfrm>
        </p:spPr>
      </p:pic>
      <p:pic>
        <p:nvPicPr>
          <p:cNvPr id="5" name="Picture 4" descr="get-your-flu-sho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6" y="1727201"/>
            <a:ext cx="2252987" cy="19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Aluminum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&amp; Mercury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Autism &amp; PDD &amp; Anxiety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6534" y="5926108"/>
            <a:ext cx="525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Formula:  Al + 1.5 x (Al  w/ Hg) + 2.0 x Hg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86133" y="1879600"/>
            <a:ext cx="1136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VAERS </a:t>
            </a:r>
          </a:p>
          <a:p>
            <a:r>
              <a:rPr lang="en-US" sz="2000" dirty="0" smtClean="0"/>
              <a:t>database</a:t>
            </a:r>
            <a:endParaRPr lang="en-US" sz="2000" dirty="0"/>
          </a:p>
        </p:txBody>
      </p:sp>
      <p:pic>
        <p:nvPicPr>
          <p:cNvPr id="7" name="Picture 6" descr="Nancy_autism_mercury_aluminum_under6_N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10" y="1417638"/>
            <a:ext cx="5643230" cy="44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6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We live in the age of aluminum</a:t>
            </a:r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uminum_sourc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3" r="-10643"/>
          <a:stretch>
            <a:fillRect/>
          </a:stretch>
        </p:blipFill>
        <p:spPr>
          <a:xfrm>
            <a:off x="-143206" y="1270000"/>
            <a:ext cx="8830006" cy="4856163"/>
          </a:xfrm>
        </p:spPr>
      </p:pic>
      <p:sp>
        <p:nvSpPr>
          <p:cNvPr id="5" name="TextBox 4"/>
          <p:cNvSpPr txBox="1"/>
          <p:nvPr/>
        </p:nvSpPr>
        <p:spPr>
          <a:xfrm>
            <a:off x="997858" y="6401191"/>
            <a:ext cx="772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hr-HR" sz="2000" dirty="0"/>
              <a:t>C.A. Shaw and L. Tomljenovic, Immunol. Res. Epub ahead of print,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856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666"/>
            <a:ext cx="8229600" cy="1143000"/>
          </a:xfrm>
        </p:spPr>
        <p:txBody>
          <a:bodyPr/>
          <a:lstStyle/>
          <a:p>
            <a:r>
              <a:rPr lang="en-US" b="1" dirty="0" smtClean="0"/>
              <a:t>Aluminum in the Pineal Gland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uminum_in_pineal_glan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 b="8937"/>
          <a:stretch>
            <a:fillRect/>
          </a:stretch>
        </p:blipFill>
        <p:spPr>
          <a:xfrm>
            <a:off x="254000" y="105833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07067" y="6383867"/>
            <a:ext cx="7180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</a:t>
            </a:r>
            <a:r>
              <a:rPr lang="en-US" i="1" dirty="0" smtClean="0"/>
              <a:t>S.B</a:t>
            </a:r>
            <a:r>
              <a:rPr lang="en-US" i="1" dirty="0"/>
              <a:t>. Lang et al./</a:t>
            </a:r>
            <a:r>
              <a:rPr lang="en-US" i="1" dirty="0" err="1"/>
              <a:t>Bioclectrochemistry</a:t>
            </a:r>
            <a:r>
              <a:rPr lang="en-US" i="1" dirty="0"/>
              <a:t> and Bioenergetics 41(1996)191—195 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23738" y="1227664"/>
            <a:ext cx="999066" cy="1024466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3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in the lysosomes is critical for recycling cellular debris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ulfate </a:t>
            </a:r>
            <a:r>
              <a:rPr lang="en-US" dirty="0" smtClean="0"/>
              <a:t>deficiency leads to </a:t>
            </a:r>
            <a:r>
              <a:rPr lang="en-US" dirty="0" smtClean="0"/>
              <a:t>autism</a:t>
            </a:r>
          </a:p>
          <a:p>
            <a:r>
              <a:rPr lang="en-US" dirty="0"/>
              <a:t>Pineal gland delivers sulfate to cerebral spinal fluid via </a:t>
            </a:r>
            <a:r>
              <a:rPr lang="en-US" dirty="0" smtClean="0"/>
              <a:t>melatonin</a:t>
            </a:r>
            <a:endParaRPr lang="en-US" dirty="0" smtClean="0"/>
          </a:p>
          <a:p>
            <a:r>
              <a:rPr lang="en-US" dirty="0" smtClean="0"/>
              <a:t>Aluminum and mercury disrupt pineal gland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Sunlight deficiency is a contributing factor</a:t>
            </a:r>
          </a:p>
          <a:p>
            <a:r>
              <a:rPr lang="en-US" dirty="0" smtClean="0"/>
              <a:t>Glyphosate works synergistically with </a:t>
            </a:r>
            <a:r>
              <a:rPr lang="en-US" dirty="0" smtClean="0"/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1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Critical Role for Sunlight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73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Hypothesis:</a:t>
            </a:r>
          </a:p>
          <a:p>
            <a:pPr lvl="1"/>
            <a:r>
              <a:rPr lang="en-US" dirty="0" smtClean="0"/>
              <a:t>Endothelial and neuronal nitric oxide synthase (both present in the pineal gland) produce sulfate from reduced sulfur sources catalyzed by sunlight</a:t>
            </a:r>
          </a:p>
          <a:p>
            <a:pPr lvl="1"/>
            <a:r>
              <a:rPr lang="en-US" dirty="0" smtClean="0"/>
              <a:t>Sulfate deficiency results when this process is impaired</a:t>
            </a:r>
          </a:p>
          <a:p>
            <a:r>
              <a:rPr lang="en-US" dirty="0" smtClean="0"/>
              <a:t>Aluminum and retinoic acid, present in high SPF sunscreens, interfere with sulfate synthesis</a:t>
            </a:r>
          </a:p>
          <a:p>
            <a:r>
              <a:rPr lang="en-US" dirty="0" smtClean="0"/>
              <a:t>Aluminum accumulation in pineal gland would disrupt sulfate supplies to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800" y="6468533"/>
            <a:ext cx="499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S. Seneff et al., Entropy 2012, 14, 2492-2530.</a:t>
            </a:r>
          </a:p>
        </p:txBody>
      </p:sp>
    </p:spTree>
    <p:extLst>
      <p:ext uri="{BB962C8B-B14F-4D97-AF65-F5344CB8AC3E}">
        <p14:creationId xmlns:p14="http://schemas.microsoft.com/office/powerpoint/2010/main" val="305125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Download These Slides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http://people.csail.mit.edu/seneff/SeneffNice2014.pptx (.</a:t>
            </a:r>
            <a:r>
              <a:rPr lang="en-US" dirty="0" err="1" smtClean="0"/>
              <a:t>pdf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We live in the age of aluminum</a:t>
            </a:r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uminum_sourc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3" r="-10643"/>
          <a:stretch>
            <a:fillRect/>
          </a:stretch>
        </p:blipFill>
        <p:spPr>
          <a:xfrm>
            <a:off x="-143206" y="1270000"/>
            <a:ext cx="8830006" cy="4856163"/>
          </a:xfrm>
        </p:spPr>
      </p:pic>
      <p:sp>
        <p:nvSpPr>
          <p:cNvPr id="5" name="TextBox 4"/>
          <p:cNvSpPr txBox="1"/>
          <p:nvPr/>
        </p:nvSpPr>
        <p:spPr>
          <a:xfrm>
            <a:off x="997858" y="6401191"/>
            <a:ext cx="772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hr-HR" sz="2000" dirty="0"/>
              <a:t>C.A. Shaw and L. Tomljenovic, Immunol. Res. Epub ahead of print, 2013</a:t>
            </a:r>
            <a:endParaRPr lang="en-US" sz="2000" dirty="0"/>
          </a:p>
        </p:txBody>
      </p:sp>
      <p:pic>
        <p:nvPicPr>
          <p:cNvPr id="3" name="Picture 2" descr="sunscreen_chi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1794933"/>
            <a:ext cx="5384799" cy="35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Aluminum Nanoparticles: Highly Destructive in the Brain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unscreen.19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6" r="-75136"/>
          <a:stretch>
            <a:fillRect/>
          </a:stretch>
        </p:blipFill>
        <p:spPr>
          <a:xfrm>
            <a:off x="4005063" y="1824182"/>
            <a:ext cx="7822331" cy="4301981"/>
          </a:xfrm>
        </p:spPr>
      </p:pic>
      <p:sp>
        <p:nvSpPr>
          <p:cNvPr id="4" name="TextBox 3"/>
          <p:cNvSpPr txBox="1"/>
          <p:nvPr/>
        </p:nvSpPr>
        <p:spPr>
          <a:xfrm>
            <a:off x="1626590" y="6395600"/>
            <a:ext cx="702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sz="2400" dirty="0"/>
              <a:t>L Chen et al., </a:t>
            </a:r>
            <a:r>
              <a:rPr lang="fr-FR" sz="2400" dirty="0" err="1"/>
              <a:t>Nanomedicine</a:t>
            </a:r>
            <a:r>
              <a:rPr lang="fr-FR" sz="2400" dirty="0"/>
              <a:t> </a:t>
            </a:r>
            <a:r>
              <a:rPr lang="fr-FR" sz="2400" dirty="0" err="1"/>
              <a:t>Feb</a:t>
            </a:r>
            <a:r>
              <a:rPr lang="fr-FR" sz="2400" dirty="0"/>
              <a:t> 2013; 9(2): 212–221. 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407891" cy="4610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Destroyed mitochondria and severely depleted ATP</a:t>
            </a:r>
          </a:p>
          <a:p>
            <a:r>
              <a:rPr lang="en-US" dirty="0" smtClean="0"/>
              <a:t>Induced autophagy and programmed cell death</a:t>
            </a:r>
          </a:p>
          <a:p>
            <a:r>
              <a:rPr lang="en-US" dirty="0" smtClean="0"/>
              <a:t>Increased permeability of blood brain barrier</a:t>
            </a:r>
          </a:p>
          <a:p>
            <a:r>
              <a:rPr lang="en-US" dirty="0" smtClean="0"/>
              <a:t>Were persistent  </a:t>
            </a:r>
          </a:p>
          <a:p>
            <a:r>
              <a:rPr lang="en-US" dirty="0" smtClean="0"/>
              <a:t>Far more damaging than larger sized aluminum particles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Demographic Studies on 50 States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15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Public schools in U.S. keep track of # students enrolled in each grade and # students enrolled in programs specifically targeting autism </a:t>
            </a:r>
          </a:p>
          <a:p>
            <a:pPr lvl="1"/>
            <a:r>
              <a:rPr lang="en-US" dirty="0" smtClean="0"/>
              <a:t>Ratio becomes a measure for autism rate in the state</a:t>
            </a:r>
          </a:p>
          <a:p>
            <a:pPr lvl="1"/>
            <a:r>
              <a:rPr lang="en-US" dirty="0" smtClean="0"/>
              <a:t>We used grades 1-6 only, in 2007-2008 school year</a:t>
            </a:r>
          </a:p>
          <a:p>
            <a:r>
              <a:rPr lang="en-US" dirty="0" smtClean="0"/>
              <a:t>We can obtain statistics for many other factors</a:t>
            </a:r>
          </a:p>
          <a:p>
            <a:pPr lvl="1"/>
            <a:r>
              <a:rPr lang="en-US" dirty="0" smtClean="0"/>
              <a:t> Weather related factors indicate sun exposure</a:t>
            </a:r>
          </a:p>
          <a:p>
            <a:r>
              <a:rPr lang="en-US" dirty="0" smtClean="0"/>
              <a:t>Pearson’s correlation coefficient can be used to detect correlations (ranges from -1.0 to 1.0)</a:t>
            </a:r>
          </a:p>
          <a:p>
            <a:pPr lvl="1"/>
            <a:r>
              <a:rPr lang="en-US" dirty="0" smtClean="0"/>
              <a:t>Correlation does not necessarily mean causation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83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438"/>
            <a:ext cx="8229600" cy="1143000"/>
          </a:xfrm>
        </p:spPr>
        <p:txBody>
          <a:bodyPr/>
          <a:lstStyle/>
          <a:p>
            <a:r>
              <a:rPr lang="en-US" b="1" dirty="0" smtClean="0"/>
              <a:t>Demographics of 50 States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16682"/>
              </p:ext>
            </p:extLst>
          </p:nvPr>
        </p:nvGraphicFramePr>
        <p:xfrm>
          <a:off x="457199" y="2084632"/>
          <a:ext cx="790302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727"/>
                <a:gridCol w="2067959"/>
                <a:gridCol w="26343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Pearson 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Rank, # clear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Annual rainfall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RMS (</a:t>
                      </a:r>
                      <a:r>
                        <a:rPr lang="de-DE" dirty="0" err="1" smtClean="0"/>
                        <a:t>rainfall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latitude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Elevation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Sunlight exposure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Vaccination rate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0.38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Aluminum, mercury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23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Vitamin D Prevents Sulfate Wasting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Activated vitamin D prevents sulfate wasting from the kidney in urine</a:t>
            </a:r>
          </a:p>
          <a:p>
            <a:r>
              <a:rPr lang="en-US" dirty="0" smtClean="0"/>
              <a:t>Mice engineered to have defective vitamin D receptors or with vitamin D deficiency had significantly reduced serum sulfate levels </a:t>
            </a:r>
          </a:p>
          <a:p>
            <a:r>
              <a:rPr lang="en-US" dirty="0" smtClean="0"/>
              <a:t>This was associated with sulfate depletion in the skeleton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6316133"/>
            <a:ext cx="785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*</a:t>
            </a:r>
            <a:r>
              <a:rPr lang="da-DK" sz="2000" dirty="0" smtClean="0"/>
              <a:t>M.J.G</a:t>
            </a:r>
            <a:r>
              <a:rPr lang="da-DK" sz="2000" dirty="0"/>
              <a:t>. Bolt et al., Am J </a:t>
            </a:r>
            <a:r>
              <a:rPr lang="da-DK" sz="2000" dirty="0" err="1"/>
              <a:t>Physiol</a:t>
            </a:r>
            <a:r>
              <a:rPr lang="da-DK" sz="2000" dirty="0"/>
              <a:t> </a:t>
            </a:r>
            <a:r>
              <a:rPr lang="da-DK" sz="2000" dirty="0" err="1"/>
              <a:t>Endocrinol</a:t>
            </a:r>
            <a:r>
              <a:rPr lang="da-DK" sz="2000" dirty="0"/>
              <a:t> </a:t>
            </a:r>
            <a:r>
              <a:rPr lang="da-DK" sz="2000" dirty="0" err="1"/>
              <a:t>Metab</a:t>
            </a:r>
            <a:r>
              <a:rPr lang="da-DK" sz="2000" dirty="0"/>
              <a:t> 287: E744 –E749, 2004.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94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in the lysosomes is critical for recycling cellular debris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ulfate </a:t>
            </a:r>
            <a:r>
              <a:rPr lang="en-US" dirty="0" smtClean="0"/>
              <a:t>deficiency leads to </a:t>
            </a:r>
            <a:r>
              <a:rPr lang="en-US" dirty="0" smtClean="0"/>
              <a:t>autism</a:t>
            </a:r>
          </a:p>
          <a:p>
            <a:r>
              <a:rPr lang="en-US" dirty="0"/>
              <a:t>Pineal gland delivers sulfate to cerebral spinal fluid via </a:t>
            </a:r>
            <a:r>
              <a:rPr lang="en-US" dirty="0" smtClean="0"/>
              <a:t>melatonin</a:t>
            </a:r>
            <a:endParaRPr lang="en-US" dirty="0" smtClean="0"/>
          </a:p>
          <a:p>
            <a:r>
              <a:rPr lang="en-US" dirty="0" smtClean="0"/>
              <a:t>Aluminum and mercury disrupt pineal gland</a:t>
            </a:r>
          </a:p>
          <a:p>
            <a:r>
              <a:rPr lang="en-US" dirty="0" smtClean="0"/>
              <a:t>Sunlight deficiency is a contributing factor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Glyphosate works synergistically with </a:t>
            </a:r>
            <a:r>
              <a:rPr lang="en-US" dirty="0" smtClean="0">
                <a:solidFill>
                  <a:srgbClr val="FF0000"/>
                </a:solidFill>
              </a:rPr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1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und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12" y="516238"/>
            <a:ext cx="2779018" cy="2779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and Aluminum:                 Partners in Crime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5037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Glyphosate induces pathogens like C. </a:t>
            </a:r>
            <a:r>
              <a:rPr lang="en-US" dirty="0" err="1" smtClean="0"/>
              <a:t>difficile</a:t>
            </a:r>
            <a:r>
              <a:rPr lang="en-US" dirty="0" smtClean="0"/>
              <a:t>                           in gut, leading to </a:t>
            </a:r>
            <a:r>
              <a:rPr lang="en-US" i="1" dirty="0" smtClean="0">
                <a:solidFill>
                  <a:srgbClr val="FF0000"/>
                </a:solidFill>
              </a:rPr>
              <a:t>leaky gut syndrome</a:t>
            </a:r>
          </a:p>
          <a:p>
            <a:pPr lvl="1"/>
            <a:r>
              <a:rPr lang="en-US" dirty="0" smtClean="0"/>
              <a:t>C. diff produces </a:t>
            </a:r>
            <a:r>
              <a:rPr lang="en-US" i="1" dirty="0" smtClean="0">
                <a:solidFill>
                  <a:srgbClr val="FF0000"/>
                </a:solidFill>
              </a:rPr>
              <a:t>p-cresol </a:t>
            </a:r>
            <a:r>
              <a:rPr lang="en-US" dirty="0" smtClean="0"/>
              <a:t>which promotes                                       aluminum uptake by cells</a:t>
            </a:r>
          </a:p>
          <a:p>
            <a:pPr lvl="1"/>
            <a:r>
              <a:rPr lang="en-US" dirty="0" smtClean="0"/>
              <a:t>p-Cresol is a known biomarker for autism</a:t>
            </a:r>
          </a:p>
          <a:p>
            <a:pPr lvl="1"/>
            <a:r>
              <a:rPr lang="en-US" dirty="0" smtClean="0"/>
              <a:t>p-Cresol is an important factor in </a:t>
            </a:r>
            <a:r>
              <a:rPr lang="en-US" i="1" dirty="0" smtClean="0">
                <a:solidFill>
                  <a:srgbClr val="FF0000"/>
                </a:solidFill>
              </a:rPr>
              <a:t>kidney failure </a:t>
            </a:r>
            <a:r>
              <a:rPr lang="en-US" dirty="0" smtClean="0"/>
              <a:t>which leads to aluminum retention in tissues </a:t>
            </a:r>
            <a:r>
              <a:rPr lang="en-US" dirty="0" smtClean="0">
                <a:sym typeface="Wingdings"/>
              </a:rPr>
              <a:t> dementia</a:t>
            </a:r>
            <a:endParaRPr lang="en-US" dirty="0" smtClean="0"/>
          </a:p>
          <a:p>
            <a:r>
              <a:rPr lang="en-US" dirty="0" smtClean="0"/>
              <a:t>Glyphosate </a:t>
            </a:r>
            <a:r>
              <a:rPr lang="en-US" i="1" dirty="0" smtClean="0">
                <a:solidFill>
                  <a:srgbClr val="FF0000"/>
                </a:solidFill>
              </a:rPr>
              <a:t>cages</a:t>
            </a:r>
            <a:r>
              <a:rPr lang="en-US" dirty="0" smtClean="0"/>
              <a:t> aluminum to promote entry</a:t>
            </a:r>
          </a:p>
          <a:p>
            <a:r>
              <a:rPr lang="en-US" dirty="0" smtClean="0"/>
              <a:t>Glyphosate promotes </a:t>
            </a:r>
            <a:r>
              <a:rPr lang="en-US" i="1" dirty="0" smtClean="0">
                <a:solidFill>
                  <a:srgbClr val="FF0000"/>
                </a:solidFill>
              </a:rPr>
              <a:t>calcium uptake </a:t>
            </a:r>
            <a:r>
              <a:rPr lang="en-US" dirty="0" smtClean="0"/>
              <a:t>by voltage-activated channels</a:t>
            </a:r>
          </a:p>
          <a:p>
            <a:pPr lvl="1"/>
            <a:r>
              <a:rPr lang="en-US" dirty="0" smtClean="0"/>
              <a:t>Aluminum gains entry as calcium mimetic</a:t>
            </a:r>
          </a:p>
          <a:p>
            <a:r>
              <a:rPr lang="en-US" dirty="0" smtClean="0"/>
              <a:t>Aluminum promotes calcium loss from bones </a:t>
            </a:r>
            <a:r>
              <a:rPr lang="en-US" dirty="0" smtClean="0">
                <a:sym typeface="Wingdings"/>
              </a:rPr>
              <a:t> pineal gland calcification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3500"/>
            <a:ext cx="524932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C</a:t>
            </a:r>
            <a:r>
              <a:rPr lang="en-US" dirty="0" smtClean="0"/>
              <a:t>omputer </a:t>
            </a:r>
            <a:r>
              <a:rPr lang="en-US" dirty="0" smtClean="0">
                <a:solidFill>
                  <a:srgbClr val="CA5200"/>
                </a:solidFill>
              </a:rPr>
              <a:t>S</a:t>
            </a:r>
            <a:r>
              <a:rPr lang="en-US" dirty="0" smtClean="0"/>
              <a:t>cience 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A</a:t>
            </a:r>
            <a:r>
              <a:rPr lang="en-US" dirty="0" smtClean="0"/>
              <a:t>rtificial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I</a:t>
            </a:r>
            <a:r>
              <a:rPr lang="en-US" dirty="0" smtClean="0"/>
              <a:t>ntelligence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L</a:t>
            </a:r>
            <a:r>
              <a:rPr lang="en-US" dirty="0" smtClean="0"/>
              <a:t>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b="1" dirty="0" smtClean="0"/>
              <a:t>Aluminum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aluminum_glyphosat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56" r="-10956"/>
          <a:stretch>
            <a:fillRect/>
          </a:stretch>
        </p:blipFill>
        <p:spPr>
          <a:xfrm>
            <a:off x="-1122112" y="1950395"/>
            <a:ext cx="7588428" cy="4173343"/>
          </a:xfrm>
        </p:spPr>
      </p:pic>
      <p:sp>
        <p:nvSpPr>
          <p:cNvPr id="5" name="TextBox 4"/>
          <p:cNvSpPr txBox="1"/>
          <p:nvPr/>
        </p:nvSpPr>
        <p:spPr>
          <a:xfrm>
            <a:off x="259198" y="6030348"/>
            <a:ext cx="852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M. </a:t>
            </a:r>
            <a:r>
              <a:rPr lang="en-US" sz="2000" dirty="0" err="1" smtClean="0"/>
              <a:t>Purgel</a:t>
            </a:r>
            <a:r>
              <a:rPr lang="en-US" sz="2000" dirty="0" smtClean="0"/>
              <a:t> et al., Journal </a:t>
            </a:r>
            <a:r>
              <a:rPr lang="en-US" sz="2000" dirty="0"/>
              <a:t>of Inorganic Biochemistry 103 (2009) 1426–1438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73177"/>
            <a:ext cx="6009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Six different ways two glyphosate molecules can chelate aluminum</a:t>
            </a:r>
            <a:endParaRPr lang="en-US" sz="3200" dirty="0"/>
          </a:p>
        </p:txBody>
      </p:sp>
      <p:pic>
        <p:nvPicPr>
          <p:cNvPr id="7" name="Picture 6" descr="aluminum_antaci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29" y="2881591"/>
            <a:ext cx="2880898" cy="208098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6274480" y="3507201"/>
            <a:ext cx="494226" cy="343690"/>
          </a:xfrm>
          <a:custGeom>
            <a:avLst/>
            <a:gdLst>
              <a:gd name="connsiteX0" fmla="*/ 398105 w 494226"/>
              <a:gd name="connsiteY0" fmla="*/ 0 h 343690"/>
              <a:gd name="connsiteX1" fmla="*/ 24 w 494226"/>
              <a:gd name="connsiteY1" fmla="*/ 189579 h 343690"/>
              <a:gd name="connsiteX2" fmla="*/ 379148 w 494226"/>
              <a:gd name="connsiteY2" fmla="*/ 341241 h 343690"/>
              <a:gd name="connsiteX3" fmla="*/ 492886 w 494226"/>
              <a:gd name="connsiteY3" fmla="*/ 265410 h 343690"/>
              <a:gd name="connsiteX4" fmla="*/ 322280 w 494226"/>
              <a:gd name="connsiteY4" fmla="*/ 37916 h 34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226" h="343690">
                <a:moveTo>
                  <a:pt x="398105" y="0"/>
                </a:moveTo>
                <a:cubicBezTo>
                  <a:pt x="200644" y="66353"/>
                  <a:pt x="3183" y="132706"/>
                  <a:pt x="24" y="189579"/>
                </a:cubicBezTo>
                <a:cubicBezTo>
                  <a:pt x="-3135" y="246452"/>
                  <a:pt x="297004" y="328603"/>
                  <a:pt x="379148" y="341241"/>
                </a:cubicBezTo>
                <a:cubicBezTo>
                  <a:pt x="461292" y="353879"/>
                  <a:pt x="502364" y="315964"/>
                  <a:pt x="492886" y="265410"/>
                </a:cubicBezTo>
                <a:cubicBezTo>
                  <a:pt x="483408" y="214856"/>
                  <a:pt x="402844" y="126386"/>
                  <a:pt x="322280" y="3791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8896" y="4884447"/>
            <a:ext cx="1407056" cy="46166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ALUMINA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91955" y="5693343"/>
            <a:ext cx="148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aluminum</a:t>
            </a:r>
            <a:endParaRPr lang="en-US" sz="2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49388" y="5162524"/>
            <a:ext cx="1232153" cy="606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luminum_citra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96" y="515672"/>
            <a:ext cx="1578344" cy="1602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8706" y="2118052"/>
            <a:ext cx="205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citrate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255" y="6408052"/>
            <a:ext cx="561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** </a:t>
            </a:r>
            <a:r>
              <a:rPr lang="fr-FR" sz="2000" dirty="0"/>
              <a:t>P. </a:t>
            </a:r>
            <a:r>
              <a:rPr lang="fr-FR" sz="2000" dirty="0" err="1"/>
              <a:t>Sianina</a:t>
            </a:r>
            <a:r>
              <a:rPr lang="fr-FR" sz="2000" dirty="0"/>
              <a:t> et al., Clin. </a:t>
            </a:r>
            <a:r>
              <a:rPr lang="fr-FR" sz="2000" dirty="0" err="1"/>
              <a:t>Chem</a:t>
            </a:r>
            <a:r>
              <a:rPr lang="fr-FR" sz="2000" dirty="0"/>
              <a:t>. 32/3, 539-541, 1986.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H="1" flipV="1">
            <a:off x="6768706" y="3850891"/>
            <a:ext cx="1143718" cy="1033556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4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Glyphosate Suppresses </a:t>
            </a:r>
            <a:br>
              <a:rPr lang="en-US" b="1" dirty="0" smtClean="0"/>
            </a:br>
            <a:r>
              <a:rPr lang="en-US" b="1" dirty="0" smtClean="0"/>
              <a:t>Melatonin Synthesis!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Glyphosate interferes with </a:t>
            </a:r>
            <a:r>
              <a:rPr lang="en-US" dirty="0" err="1" smtClean="0"/>
              <a:t>shikimate</a:t>
            </a:r>
            <a:r>
              <a:rPr lang="en-US" dirty="0" smtClean="0"/>
              <a:t> pathway in plants and microbes </a:t>
            </a:r>
            <a:r>
              <a:rPr lang="en-US" dirty="0" smtClean="0">
                <a:sym typeface="Wingdings"/>
              </a:rPr>
              <a:t> tryptophan depletion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*</a:t>
            </a:r>
          </a:p>
          <a:p>
            <a:r>
              <a:rPr lang="en-US" dirty="0" smtClean="0">
                <a:sym typeface="Wingdings"/>
              </a:rPr>
              <a:t>Tryptophan is sole precursor to melatonin</a:t>
            </a:r>
          </a:p>
          <a:p>
            <a:r>
              <a:rPr lang="en-US" dirty="0" smtClean="0">
                <a:sym typeface="Wingdings"/>
              </a:rPr>
              <a:t>Melatonin binds to </a:t>
            </a:r>
            <a:r>
              <a:rPr lang="en-US" dirty="0" smtClean="0"/>
              <a:t>aluminum</a:t>
            </a:r>
            <a:r>
              <a:rPr lang="en-US" dirty="0"/>
              <a:t>, cadmium, copper, </a:t>
            </a:r>
            <a:r>
              <a:rPr lang="en-US" dirty="0" smtClean="0"/>
              <a:t>iron and </a:t>
            </a:r>
            <a:r>
              <a:rPr lang="en-US" dirty="0"/>
              <a:t>lead, </a:t>
            </a:r>
            <a:r>
              <a:rPr lang="en-US" dirty="0" smtClean="0"/>
              <a:t>reducing their toxicity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4667" y="6383867"/>
            <a:ext cx="509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**</a:t>
            </a:r>
            <a:r>
              <a:rPr lang="fr-FR" sz="2000" dirty="0" smtClean="0"/>
              <a:t>J</a:t>
            </a:r>
            <a:r>
              <a:rPr lang="fr-FR" sz="2000" dirty="0"/>
              <a:t>. </a:t>
            </a:r>
            <a:r>
              <a:rPr lang="fr-FR" sz="2000" dirty="0" err="1"/>
              <a:t>Limson</a:t>
            </a:r>
            <a:r>
              <a:rPr lang="fr-FR" sz="2000" dirty="0"/>
              <a:t> et al. J. </a:t>
            </a:r>
            <a:r>
              <a:rPr lang="fr-FR" sz="2000" dirty="0" err="1"/>
              <a:t>Pineal</a:t>
            </a:r>
            <a:r>
              <a:rPr lang="fr-FR" sz="2000" dirty="0"/>
              <a:t> </a:t>
            </a:r>
            <a:r>
              <a:rPr lang="fr-FR" sz="2000" dirty="0" err="1"/>
              <a:t>Res</a:t>
            </a:r>
            <a:r>
              <a:rPr lang="fr-FR" sz="2000" dirty="0"/>
              <a:t>. 1998; 24:15–21.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41600" y="6088593"/>
            <a:ext cx="640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solidFill>
                  <a:srgbClr val="FF0000"/>
                </a:solidFill>
              </a:rPr>
              <a:t>*</a:t>
            </a:r>
            <a:r>
              <a:rPr lang="es-ES_tradnl" sz="2000" dirty="0"/>
              <a:t>N. de María et al., J </a:t>
            </a:r>
            <a:r>
              <a:rPr lang="es-ES_tradnl" sz="2000" dirty="0" err="1"/>
              <a:t>Agric</a:t>
            </a:r>
            <a:r>
              <a:rPr lang="es-ES_tradnl" sz="2000" dirty="0"/>
              <a:t> </a:t>
            </a:r>
            <a:r>
              <a:rPr lang="es-ES_tradnl" sz="2000" dirty="0" err="1"/>
              <a:t>Food</a:t>
            </a:r>
            <a:r>
              <a:rPr lang="es-ES_tradnl" sz="2000" dirty="0"/>
              <a:t> </a:t>
            </a:r>
            <a:r>
              <a:rPr lang="es-ES_tradnl" sz="2000" dirty="0" err="1"/>
              <a:t>Chem</a:t>
            </a:r>
            <a:r>
              <a:rPr lang="es-ES_tradnl" sz="2000" dirty="0"/>
              <a:t> 2006, 54, 2621-2628.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315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Autism, Glyphosate, Vaccine Reactions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AERS_reports_autism_aluminum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4" r="-9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87500" y="6138863"/>
            <a:ext cx="355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Collaboration with Nancy Swanson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2815" y="1591733"/>
            <a:ext cx="4198585" cy="369332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 application to corn and soy, 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6700" y="4954030"/>
            <a:ext cx="2961080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# Adverse Reactions in VAERS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3943" y="3448566"/>
            <a:ext cx="2518638" cy="369332"/>
          </a:xfrm>
          <a:prstGeom prst="rect">
            <a:avLst/>
          </a:prstGeom>
          <a:solidFill>
            <a:srgbClr val="FCFFB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Children with Autism, US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82581" y="1961065"/>
            <a:ext cx="664119" cy="20414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98404" y="4546600"/>
            <a:ext cx="722996" cy="40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49600" y="3817898"/>
            <a:ext cx="1358900" cy="6271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3500"/>
            <a:ext cx="524932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C</a:t>
            </a:r>
            <a:r>
              <a:rPr lang="en-US" dirty="0" smtClean="0"/>
              <a:t>omputer </a:t>
            </a:r>
            <a:r>
              <a:rPr lang="en-US" dirty="0" smtClean="0">
                <a:solidFill>
                  <a:srgbClr val="CA5200"/>
                </a:solidFill>
              </a:rPr>
              <a:t>S</a:t>
            </a:r>
            <a:r>
              <a:rPr lang="en-US" dirty="0" smtClean="0"/>
              <a:t>cience 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A</a:t>
            </a:r>
            <a:r>
              <a:rPr lang="en-US" dirty="0" smtClean="0"/>
              <a:t>rtificial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I</a:t>
            </a:r>
            <a:r>
              <a:rPr lang="en-US" dirty="0" smtClean="0"/>
              <a:t>ntelligence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CA5200"/>
                </a:solidFill>
              </a:rPr>
              <a:t>L</a:t>
            </a:r>
            <a:r>
              <a:rPr lang="en-US" dirty="0" smtClean="0"/>
              <a:t>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2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21205" y="3643114"/>
            <a:ext cx="3522795" cy="3096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1421"/>
            <a:ext cx="8229600" cy="1143000"/>
          </a:xfrm>
        </p:spPr>
        <p:txBody>
          <a:bodyPr/>
          <a:lstStyle/>
          <a:p>
            <a:r>
              <a:rPr lang="en-US" b="1" dirty="0" smtClean="0"/>
              <a:t>A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2" y="895136"/>
            <a:ext cx="8605728" cy="5708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Many neurological diseases of the brain have a common origin: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Insufficient supply of sulfate to the brain  </a:t>
            </a:r>
          </a:p>
          <a:p>
            <a:pPr lvl="1"/>
            <a:r>
              <a:rPr lang="en-US" sz="3200" dirty="0" smtClean="0"/>
              <a:t>Enhanced toxic </a:t>
            </a:r>
            <a:r>
              <a:rPr lang="en-US" sz="3200" dirty="0" smtClean="0"/>
              <a:t>metal exposure (e.g., aluminum, mercury) due to impaired ability </a:t>
            </a:r>
            <a:r>
              <a:rPr lang="en-US" sz="3200" dirty="0" smtClean="0"/>
              <a:t> to  detoxify </a:t>
            </a:r>
            <a:r>
              <a:rPr lang="en-US" sz="3200" dirty="0" smtClean="0"/>
              <a:t>and eliminate them</a:t>
            </a:r>
          </a:p>
          <a:p>
            <a:pPr lvl="1"/>
            <a:r>
              <a:rPr lang="en-US" sz="3200" dirty="0" smtClean="0"/>
              <a:t>Toxic metals interfere with                                  sulfate synthesis</a:t>
            </a:r>
          </a:p>
          <a:p>
            <a:pPr lvl="1"/>
            <a:r>
              <a:rPr lang="en-US" sz="3200" dirty="0" smtClean="0"/>
              <a:t>This results </a:t>
            </a:r>
            <a:r>
              <a:rPr lang="en-US" sz="3200" dirty="0" smtClean="0"/>
              <a:t>in                                            accumulation of </a:t>
            </a:r>
            <a:r>
              <a:rPr lang="en-US" sz="3200" dirty="0" smtClean="0"/>
              <a:t>cellular debris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89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22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8978"/>
            <a:ext cx="8517467" cy="5084762"/>
          </a:xfrm>
        </p:spPr>
        <p:txBody>
          <a:bodyPr>
            <a:normAutofit/>
          </a:bodyPr>
          <a:lstStyle/>
          <a:p>
            <a:r>
              <a:rPr lang="en-US" dirty="0" smtClean="0"/>
              <a:t>Autism and Alzheimer’s disease have reached epidemic proportions in the Western world</a:t>
            </a:r>
          </a:p>
          <a:p>
            <a:r>
              <a:rPr lang="en-US" dirty="0" smtClean="0"/>
              <a:t>Hypothesis: Both are caused by a severe deficiency in sulfate supplies to the brain</a:t>
            </a:r>
          </a:p>
          <a:p>
            <a:r>
              <a:rPr lang="en-US" dirty="0" smtClean="0"/>
              <a:t>Pineal gland can synthesize sulfate stimulated by sunlight</a:t>
            </a:r>
            <a:r>
              <a:rPr lang="en-US" dirty="0"/>
              <a:t> </a:t>
            </a:r>
            <a:r>
              <a:rPr lang="en-US" dirty="0" smtClean="0"/>
              <a:t>and deliver it via melatonin sulfate</a:t>
            </a:r>
          </a:p>
          <a:p>
            <a:r>
              <a:rPr lang="en-US" dirty="0" smtClean="0"/>
              <a:t>Aluminum, mercury and glyphosate work synergistically to derail this process</a:t>
            </a:r>
          </a:p>
          <a:p>
            <a:r>
              <a:rPr lang="en-US" dirty="0" smtClean="0"/>
              <a:t>Sunlight deficiency contributes to the pathology</a:t>
            </a:r>
          </a:p>
        </p:txBody>
      </p:sp>
    </p:spTree>
    <p:extLst>
      <p:ext uri="{BB962C8B-B14F-4D97-AF65-F5344CB8AC3E}">
        <p14:creationId xmlns:p14="http://schemas.microsoft.com/office/powerpoint/2010/main" val="73136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Heparan</a:t>
            </a:r>
            <a:r>
              <a:rPr lang="en-US" dirty="0" smtClean="0"/>
              <a:t> sulfate in the lysosomes is critical for recycling cellular debris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dirty="0" smtClean="0"/>
              <a:t>ulfate </a:t>
            </a:r>
            <a:r>
              <a:rPr lang="en-US" dirty="0" smtClean="0"/>
              <a:t>deficiency leads to </a:t>
            </a:r>
            <a:r>
              <a:rPr lang="en-US" dirty="0" smtClean="0"/>
              <a:t>autism</a:t>
            </a:r>
          </a:p>
          <a:p>
            <a:r>
              <a:rPr lang="en-US" dirty="0"/>
              <a:t>Pineal gland delivers sulfate to cerebral spinal fluid via </a:t>
            </a:r>
            <a:r>
              <a:rPr lang="en-US" dirty="0" smtClean="0"/>
              <a:t>melatonin</a:t>
            </a:r>
            <a:endParaRPr lang="en-US" dirty="0" smtClean="0"/>
          </a:p>
          <a:p>
            <a:r>
              <a:rPr lang="en-US" dirty="0" smtClean="0"/>
              <a:t>Aluminum and mercury disrupt pineal gland</a:t>
            </a:r>
          </a:p>
          <a:p>
            <a:r>
              <a:rPr lang="en-US" dirty="0" smtClean="0"/>
              <a:t>Sunlight deficiency is a contributing factor</a:t>
            </a:r>
          </a:p>
          <a:p>
            <a:r>
              <a:rPr lang="en-US" dirty="0" smtClean="0"/>
              <a:t>Glyphosate works synergistically with </a:t>
            </a:r>
            <a:r>
              <a:rPr lang="en-US" dirty="0" smtClean="0"/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388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05333" cy="49360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Heparan</a:t>
            </a:r>
            <a:r>
              <a:rPr lang="en-US" dirty="0" smtClean="0">
                <a:solidFill>
                  <a:srgbClr val="FF0000"/>
                </a:solidFill>
              </a:rPr>
              <a:t> sulfate in the lysosomes is critical for recycling cellular debris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Heparan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ulfate </a:t>
            </a:r>
            <a:r>
              <a:rPr lang="en-US" dirty="0" smtClean="0">
                <a:solidFill>
                  <a:srgbClr val="FF0000"/>
                </a:solidFill>
              </a:rPr>
              <a:t>deficiency leads to </a:t>
            </a:r>
            <a:r>
              <a:rPr lang="en-US" dirty="0" smtClean="0">
                <a:solidFill>
                  <a:srgbClr val="FF0000"/>
                </a:solidFill>
              </a:rPr>
              <a:t>autism</a:t>
            </a:r>
          </a:p>
          <a:p>
            <a:r>
              <a:rPr lang="en-US" dirty="0"/>
              <a:t>Pineal gland delivers sulfate to cerebral spinal fluid via </a:t>
            </a:r>
            <a:r>
              <a:rPr lang="en-US" dirty="0" smtClean="0"/>
              <a:t>melatonin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Aluminum and mercury disrupt pineal gland</a:t>
            </a:r>
          </a:p>
          <a:p>
            <a:r>
              <a:rPr lang="en-US" dirty="0" smtClean="0"/>
              <a:t>Sunlight deficiency is a contributing factor</a:t>
            </a:r>
          </a:p>
          <a:p>
            <a:r>
              <a:rPr lang="en-US" dirty="0" smtClean="0"/>
              <a:t>Glyphosate works synergistically with </a:t>
            </a:r>
            <a:r>
              <a:rPr lang="en-US" dirty="0" smtClean="0"/>
              <a:t>aluminum</a:t>
            </a: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6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Important Role for Sleep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recently been argued that a crucial role for sleep is to clear cellular debris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dirty="0" smtClean="0"/>
              <a:t>This takes place in the lysosome, which depends upon sulfate in </a:t>
            </a:r>
            <a:r>
              <a:rPr lang="en-US" dirty="0" err="1" smtClean="0"/>
              <a:t>heparan</a:t>
            </a:r>
            <a:r>
              <a:rPr lang="en-US" dirty="0" smtClean="0"/>
              <a:t> sulfate proteoglycans to protect from free radicals</a:t>
            </a:r>
            <a:r>
              <a:rPr lang="en-US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dirty="0" smtClean="0"/>
              <a:t>I </a:t>
            </a:r>
            <a:r>
              <a:rPr lang="en-US" dirty="0" smtClean="0"/>
              <a:t>will argue later that </a:t>
            </a:r>
            <a:r>
              <a:rPr lang="en-US" dirty="0" smtClean="0"/>
              <a:t>melatonin plays a critical role in supplying the sulfate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30" y="5934670"/>
            <a:ext cx="9262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Sleep </a:t>
            </a:r>
            <a:r>
              <a:rPr lang="en-US" dirty="0"/>
              <a:t>Drives Metabolite Clearance from the Adult </a:t>
            </a:r>
            <a:r>
              <a:rPr lang="en-US" dirty="0" smtClean="0"/>
              <a:t>Brain. L </a:t>
            </a:r>
            <a:r>
              <a:rPr lang="en-US" dirty="0" err="1"/>
              <a:t>Xie</a:t>
            </a:r>
            <a:r>
              <a:rPr lang="en-US" dirty="0"/>
              <a:t> et al., Science </a:t>
            </a:r>
            <a:r>
              <a:rPr lang="en-US" dirty="0" smtClean="0"/>
              <a:t>342:373</a:t>
            </a:r>
            <a:r>
              <a:rPr lang="en-US" dirty="0"/>
              <a:t>-377, </a:t>
            </a:r>
            <a:r>
              <a:rPr lang="en-US" dirty="0" smtClean="0"/>
              <a:t>2013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Inhibition by heparin of Fe(II)-</a:t>
            </a:r>
            <a:r>
              <a:rPr lang="en-US" dirty="0" err="1"/>
              <a:t>catalysed</a:t>
            </a:r>
            <a:r>
              <a:rPr lang="en-US" dirty="0"/>
              <a:t> free-radical peroxidation of </a:t>
            </a:r>
            <a:r>
              <a:rPr lang="en-US" dirty="0" err="1"/>
              <a:t>linolenic</a:t>
            </a:r>
            <a:r>
              <a:rPr lang="en-US" dirty="0"/>
              <a:t> acid. M.A. Ross et al.,  </a:t>
            </a:r>
            <a:r>
              <a:rPr lang="en-US" dirty="0" err="1"/>
              <a:t>Biochem</a:t>
            </a:r>
            <a:r>
              <a:rPr lang="en-US" dirty="0"/>
              <a:t>. J. 1992, 286: 717-720.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4" y="58508"/>
            <a:ext cx="8585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Heparin Protects from ROS due to Iron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2" y="110913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Free radical </a:t>
            </a:r>
            <a:r>
              <a:rPr lang="en-US" dirty="0" smtClean="0"/>
              <a:t>production (</a:t>
            </a:r>
            <a:r>
              <a:rPr lang="en-US" i="1" dirty="0" smtClean="0">
                <a:solidFill>
                  <a:srgbClr val="FF0000"/>
                </a:solidFill>
              </a:rPr>
              <a:t>Fenton </a:t>
            </a:r>
            <a:r>
              <a:rPr lang="en-US" dirty="0" smtClean="0"/>
              <a:t>reaction):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Fe</a:t>
            </a:r>
            <a:r>
              <a:rPr lang="en-US" dirty="0"/>
              <a:t>(II) + 0</a:t>
            </a:r>
            <a:r>
              <a:rPr lang="en-US" baseline="-25000" dirty="0"/>
              <a:t>2</a:t>
            </a:r>
            <a:r>
              <a:rPr lang="en-US" dirty="0"/>
              <a:t> + 20H</a:t>
            </a:r>
            <a:r>
              <a:rPr lang="en-US" baseline="30000" dirty="0"/>
              <a:t>-</a:t>
            </a:r>
            <a:r>
              <a:rPr lang="en-US" dirty="0"/>
              <a:t> --&gt; Fe(III)(OH</a:t>
            </a:r>
            <a:r>
              <a:rPr lang="en-US" dirty="0" smtClean="0"/>
              <a:t>)</a:t>
            </a:r>
            <a:r>
              <a:rPr lang="en-US" baseline="-25000" dirty="0"/>
              <a:t> 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But, in the acid environment of heparin:</a:t>
            </a:r>
          </a:p>
          <a:p>
            <a:pPr marL="0" indent="0">
              <a:buNone/>
            </a:pPr>
            <a:r>
              <a:rPr lang="en-US" dirty="0" smtClean="0"/>
              <a:t>	4Fe</a:t>
            </a:r>
            <a:r>
              <a:rPr lang="en-US" dirty="0"/>
              <a:t>(II) + </a:t>
            </a:r>
            <a:r>
              <a:rPr lang="en-US" dirty="0" smtClean="0"/>
              <a:t>0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+ 4H+ --&gt; 4Fe(III) + 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n-US" dirty="0"/>
          </a:p>
          <a:p>
            <a:endParaRPr lang="en-US" dirty="0"/>
          </a:p>
        </p:txBody>
      </p:sp>
      <p:pic>
        <p:nvPicPr>
          <p:cNvPr id="18" name="Content Placeholder 3" descr="heparan_sulfate.png"/>
          <p:cNvPicPr>
            <a:picLocks noChangeAspect="1"/>
          </p:cNvPicPr>
          <p:nvPr/>
        </p:nvPicPr>
        <p:blipFill>
          <a:blip r:embed="rId2"/>
          <a:srcRect l="-11781" r="-11781"/>
          <a:stretch>
            <a:fillRect/>
          </a:stretch>
        </p:blipFill>
        <p:spPr>
          <a:xfrm>
            <a:off x="2071687" y="4114802"/>
            <a:ext cx="4803245" cy="264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3" y="854375"/>
            <a:ext cx="1569961" cy="461665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superoxide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61208" y="2598508"/>
            <a:ext cx="915635" cy="461665"/>
          </a:xfrm>
          <a:prstGeom prst="rect">
            <a:avLst/>
          </a:prstGeom>
          <a:solidFill>
            <a:srgbClr val="FCFFB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6874942" y="3060173"/>
            <a:ext cx="711200" cy="694267"/>
          </a:xfrm>
          <a:custGeom>
            <a:avLst/>
            <a:gdLst>
              <a:gd name="connsiteX0" fmla="*/ 711200 w 711200"/>
              <a:gd name="connsiteY0" fmla="*/ 0 h 694267"/>
              <a:gd name="connsiteX1" fmla="*/ 321733 w 711200"/>
              <a:gd name="connsiteY1" fmla="*/ 575734 h 694267"/>
              <a:gd name="connsiteX2" fmla="*/ 0 w 711200"/>
              <a:gd name="connsiteY2" fmla="*/ 694267 h 69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694267">
                <a:moveTo>
                  <a:pt x="711200" y="0"/>
                </a:moveTo>
                <a:cubicBezTo>
                  <a:pt x="575733" y="230011"/>
                  <a:pt x="440266" y="460023"/>
                  <a:pt x="321733" y="575734"/>
                </a:cubicBezTo>
                <a:cubicBezTo>
                  <a:pt x="203200" y="691445"/>
                  <a:pt x="0" y="694267"/>
                  <a:pt x="0" y="694267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28940" y="1337735"/>
            <a:ext cx="711200" cy="694267"/>
          </a:xfrm>
          <a:custGeom>
            <a:avLst/>
            <a:gdLst>
              <a:gd name="connsiteX0" fmla="*/ 711200 w 711200"/>
              <a:gd name="connsiteY0" fmla="*/ 0 h 694267"/>
              <a:gd name="connsiteX1" fmla="*/ 321733 w 711200"/>
              <a:gd name="connsiteY1" fmla="*/ 575734 h 694267"/>
              <a:gd name="connsiteX2" fmla="*/ 0 w 711200"/>
              <a:gd name="connsiteY2" fmla="*/ 694267 h 69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694267">
                <a:moveTo>
                  <a:pt x="711200" y="0"/>
                </a:moveTo>
                <a:cubicBezTo>
                  <a:pt x="575733" y="230011"/>
                  <a:pt x="440266" y="460023"/>
                  <a:pt x="321733" y="575734"/>
                </a:cubicBezTo>
                <a:cubicBezTo>
                  <a:pt x="203200" y="691445"/>
                  <a:pt x="0" y="694267"/>
                  <a:pt x="0" y="694267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52328" y="6474876"/>
            <a:ext cx="621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M.A</a:t>
            </a:r>
            <a:r>
              <a:rPr lang="en-US" sz="2000" dirty="0"/>
              <a:t>. Ross et al.,  </a:t>
            </a:r>
            <a:r>
              <a:rPr lang="en-US" sz="2000" dirty="0" err="1"/>
              <a:t>Biochem</a:t>
            </a:r>
            <a:r>
              <a:rPr lang="en-US" sz="2000" dirty="0"/>
              <a:t>. J. 1992, 286: 717-720.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887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" y="274638"/>
            <a:ext cx="8838683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Autism-like socio-communicative deficits and stereotypies in mice lacking </a:t>
            </a:r>
            <a:r>
              <a:rPr lang="en-US" sz="3600" b="1" dirty="0" err="1"/>
              <a:t>heparan</a:t>
            </a:r>
            <a:r>
              <a:rPr lang="en-US" sz="3600" b="1" dirty="0"/>
              <a:t> sulfate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322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with “designer” mice: impaired </a:t>
            </a:r>
            <a:r>
              <a:rPr lang="en-US" dirty="0" err="1" smtClean="0"/>
              <a:t>heparan</a:t>
            </a:r>
            <a:r>
              <a:rPr lang="en-US" dirty="0" smtClean="0"/>
              <a:t> sulfate synthesis in brain</a:t>
            </a:r>
          </a:p>
          <a:p>
            <a:r>
              <a:rPr lang="en-US" dirty="0" smtClean="0"/>
              <a:t>Mice exhibited all the classic features of autism – both cognitive and social</a:t>
            </a:r>
            <a:endParaRPr lang="en-US" dirty="0"/>
          </a:p>
        </p:txBody>
      </p:sp>
      <p:pic>
        <p:nvPicPr>
          <p:cNvPr id="4" name="Picture 3" descr="m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81" y="2019142"/>
            <a:ext cx="3637303" cy="272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0577" y="6396795"/>
            <a:ext cx="796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F</a:t>
            </a:r>
            <a:r>
              <a:rPr lang="en-US" sz="2400" dirty="0"/>
              <a:t>. </a:t>
            </a:r>
            <a:r>
              <a:rPr lang="en-US" sz="2400" dirty="0" err="1"/>
              <a:t>Irie</a:t>
            </a:r>
            <a:r>
              <a:rPr lang="en-US" sz="2400" dirty="0"/>
              <a:t> et al., </a:t>
            </a:r>
            <a:r>
              <a:rPr lang="en-US" sz="2400" dirty="0" smtClean="0"/>
              <a:t> PNAS </a:t>
            </a:r>
            <a:r>
              <a:rPr lang="en-US" sz="2400" dirty="0"/>
              <a:t>Mar. 27, 2012, 109(13), 5052-5056.</a:t>
            </a:r>
          </a:p>
        </p:txBody>
      </p:sp>
    </p:spTree>
    <p:extLst>
      <p:ext uri="{BB962C8B-B14F-4D97-AF65-F5344CB8AC3E}">
        <p14:creationId xmlns:p14="http://schemas.microsoft.com/office/powerpoint/2010/main" val="74192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143075</TotalTime>
  <Words>2178</Words>
  <Application>Microsoft Macintosh PowerPoint</Application>
  <PresentationFormat>On-screen Show (4:3)</PresentationFormat>
  <Paragraphs>285</Paragraphs>
  <Slides>40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 Role for the Pineal Gland in Neurological Damage Following Aluminum-adjuvanted Vaccination  </vt:lpstr>
      <vt:lpstr>Faculty Disclosure</vt:lpstr>
      <vt:lpstr>Download These Slides</vt:lpstr>
      <vt:lpstr>A Hypothesis</vt:lpstr>
      <vt:lpstr>Outline</vt:lpstr>
      <vt:lpstr>Outline</vt:lpstr>
      <vt:lpstr>An Important Role for Sleep</vt:lpstr>
      <vt:lpstr>Heparin Protects from ROS due to Iron*</vt:lpstr>
      <vt:lpstr>Autism-like socio-communicative deficits and stereotypies in mice lacking heparan sulfate*</vt:lpstr>
      <vt:lpstr>Ventricles in the Brain</vt:lpstr>
      <vt:lpstr>Another View</vt:lpstr>
      <vt:lpstr>“Heparan sulfate deficiency in autistic postmortem brain tissue from the subventricular zone of the lateral ventricles”* </vt:lpstr>
      <vt:lpstr>Outline</vt:lpstr>
      <vt:lpstr>The Brain</vt:lpstr>
      <vt:lpstr>Third Ventricle and Pineal Gland</vt:lpstr>
      <vt:lpstr>“Melatonin Enters the Cerebrospinal Fluid through the Pineal Recess”* </vt:lpstr>
      <vt:lpstr>PowerPoint Presentation</vt:lpstr>
      <vt:lpstr>“Light-induced 3-O-Sulfotransferase Expression Alters Pineal Heparan Sulfate Fine Structure : A Surprising  Link to Circadian Rhythm”*  </vt:lpstr>
      <vt:lpstr>A Really Bad Idea!</vt:lpstr>
      <vt:lpstr>Pineal Gland: “Seat of the Soul”</vt:lpstr>
      <vt:lpstr>REM Sleep Cycle</vt:lpstr>
      <vt:lpstr>Outline</vt:lpstr>
      <vt:lpstr>Sleep Disorder, Aluminum,  and the Pineal Gland</vt:lpstr>
      <vt:lpstr>New Paper</vt:lpstr>
      <vt:lpstr>Aluminum &amp; Mercury  Autism &amp; PDD &amp; Anxiety</vt:lpstr>
      <vt:lpstr>We live in the age of aluminum*</vt:lpstr>
      <vt:lpstr>Aluminum in the Pineal Gland*</vt:lpstr>
      <vt:lpstr>Outline</vt:lpstr>
      <vt:lpstr>A Critical Role for Sunlight*</vt:lpstr>
      <vt:lpstr>We live in the age of aluminum*</vt:lpstr>
      <vt:lpstr>Aluminum Nanoparticles: Highly Destructive in the Brain*</vt:lpstr>
      <vt:lpstr>Demographic Studies on 50 States</vt:lpstr>
      <vt:lpstr>Demographics of 50 States</vt:lpstr>
      <vt:lpstr>Vitamin D Prevents Sulfate Wasting*</vt:lpstr>
      <vt:lpstr>Outline</vt:lpstr>
      <vt:lpstr>Glyphosate and Aluminum:                 Partners in Crime</vt:lpstr>
      <vt:lpstr>Aluminum Glyphosate*</vt:lpstr>
      <vt:lpstr>Glyphosate Suppresses  Melatonin Synthesis!</vt:lpstr>
      <vt:lpstr>Autism, Glyphosate, Vaccine Reactions*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Explained: The Role of Insufficient Sunlight Exposure and Environmental Toxins </dc:title>
  <dc:creator>Stephanie Seneff</dc:creator>
  <cp:lastModifiedBy>Stephanie Seneff</cp:lastModifiedBy>
  <cp:revision>354</cp:revision>
  <cp:lastPrinted>2014-03-18T16:22:26Z</cp:lastPrinted>
  <dcterms:created xsi:type="dcterms:W3CDTF">2013-04-02T18:34:37Z</dcterms:created>
  <dcterms:modified xsi:type="dcterms:W3CDTF">2014-03-26T05:49:59Z</dcterms:modified>
</cp:coreProperties>
</file>