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7"/>
  </p:notesMasterIdLst>
  <p:sldIdLst>
    <p:sldId id="592" r:id="rId2"/>
    <p:sldId id="289" r:id="rId3"/>
    <p:sldId id="621" r:id="rId4"/>
    <p:sldId id="595" r:id="rId5"/>
    <p:sldId id="478" r:id="rId6"/>
    <p:sldId id="476" r:id="rId7"/>
    <p:sldId id="622" r:id="rId8"/>
    <p:sldId id="441" r:id="rId9"/>
    <p:sldId id="318" r:id="rId10"/>
    <p:sldId id="324" r:id="rId11"/>
    <p:sldId id="319" r:id="rId12"/>
    <p:sldId id="598" r:id="rId13"/>
    <p:sldId id="599" r:id="rId14"/>
    <p:sldId id="320" r:id="rId15"/>
    <p:sldId id="322" r:id="rId16"/>
    <p:sldId id="325" r:id="rId17"/>
    <p:sldId id="321" r:id="rId18"/>
    <p:sldId id="328" r:id="rId19"/>
    <p:sldId id="480" r:id="rId20"/>
    <p:sldId id="330" r:id="rId21"/>
    <p:sldId id="329" r:id="rId22"/>
    <p:sldId id="323" r:id="rId23"/>
    <p:sldId id="633" r:id="rId24"/>
    <p:sldId id="597" r:id="rId25"/>
    <p:sldId id="546" r:id="rId26"/>
    <p:sldId id="407" r:id="rId27"/>
    <p:sldId id="408" r:id="rId28"/>
    <p:sldId id="409" r:id="rId29"/>
    <p:sldId id="410" r:id="rId30"/>
    <p:sldId id="539" r:id="rId31"/>
    <p:sldId id="583" r:id="rId32"/>
    <p:sldId id="591" r:id="rId33"/>
    <p:sldId id="502" r:id="rId34"/>
    <p:sldId id="291" r:id="rId35"/>
    <p:sldId id="292" r:id="rId36"/>
    <p:sldId id="294" r:id="rId37"/>
    <p:sldId id="295" r:id="rId38"/>
    <p:sldId id="296" r:id="rId39"/>
    <p:sldId id="261" r:id="rId40"/>
    <p:sldId id="435" r:id="rId41"/>
    <p:sldId id="436" r:id="rId42"/>
    <p:sldId id="265" r:id="rId43"/>
    <p:sldId id="264" r:id="rId44"/>
    <p:sldId id="257" r:id="rId45"/>
    <p:sldId id="438" r:id="rId46"/>
    <p:sldId id="437" r:id="rId47"/>
    <p:sldId id="258" r:id="rId48"/>
    <p:sldId id="259" r:id="rId49"/>
    <p:sldId id="263" r:id="rId50"/>
    <p:sldId id="262" r:id="rId51"/>
    <p:sldId id="260" r:id="rId52"/>
    <p:sldId id="282" r:id="rId53"/>
    <p:sldId id="283" r:id="rId54"/>
    <p:sldId id="314" r:id="rId55"/>
    <p:sldId id="317" r:id="rId56"/>
    <p:sldId id="503" r:id="rId57"/>
    <p:sldId id="504" r:id="rId58"/>
    <p:sldId id="288" r:id="rId59"/>
    <p:sldId id="545" r:id="rId60"/>
    <p:sldId id="569" r:id="rId61"/>
    <p:sldId id="634" r:id="rId62"/>
    <p:sldId id="687" r:id="rId63"/>
    <p:sldId id="297" r:id="rId64"/>
    <p:sldId id="298" r:id="rId65"/>
    <p:sldId id="505" r:id="rId66"/>
    <p:sldId id="299" r:id="rId67"/>
    <p:sldId id="300" r:id="rId68"/>
    <p:sldId id="301" r:id="rId69"/>
    <p:sldId id="571" r:id="rId70"/>
    <p:sldId id="572" r:id="rId71"/>
    <p:sldId id="302" r:id="rId72"/>
    <p:sldId id="573" r:id="rId73"/>
    <p:sldId id="635" r:id="rId74"/>
    <p:sldId id="688" r:id="rId75"/>
    <p:sldId id="304" r:id="rId76"/>
    <p:sldId id="466" r:id="rId77"/>
    <p:sldId id="305" r:id="rId78"/>
    <p:sldId id="306" r:id="rId79"/>
    <p:sldId id="508" r:id="rId80"/>
    <p:sldId id="307" r:id="rId81"/>
    <p:sldId id="308" r:id="rId82"/>
    <p:sldId id="309" r:id="rId83"/>
    <p:sldId id="310" r:id="rId84"/>
    <p:sldId id="311" r:id="rId85"/>
    <p:sldId id="312" r:id="rId86"/>
    <p:sldId id="506" r:id="rId87"/>
    <p:sldId id="507" r:id="rId88"/>
    <p:sldId id="547" r:id="rId89"/>
    <p:sldId id="518" r:id="rId90"/>
    <p:sldId id="544" r:id="rId91"/>
    <p:sldId id="511" r:id="rId92"/>
    <p:sldId id="636" r:id="rId93"/>
    <p:sldId id="624" r:id="rId94"/>
    <p:sldId id="363" r:id="rId95"/>
    <p:sldId id="368" r:id="rId96"/>
    <p:sldId id="369" r:id="rId97"/>
    <p:sldId id="370" r:id="rId98"/>
    <p:sldId id="371" r:id="rId99"/>
    <p:sldId id="372" r:id="rId100"/>
    <p:sldId id="373" r:id="rId101"/>
    <p:sldId id="548" r:id="rId102"/>
    <p:sldId id="637" r:id="rId103"/>
    <p:sldId id="625" r:id="rId104"/>
    <p:sldId id="267" r:id="rId105"/>
    <p:sldId id="268" r:id="rId106"/>
    <p:sldId id="269" r:id="rId107"/>
    <p:sldId id="270" r:id="rId108"/>
    <p:sldId id="271" r:id="rId109"/>
    <p:sldId id="272" r:id="rId110"/>
    <p:sldId id="273" r:id="rId111"/>
    <p:sldId id="274" r:id="rId112"/>
    <p:sldId id="275" r:id="rId113"/>
    <p:sldId id="276" r:id="rId114"/>
    <p:sldId id="277" r:id="rId115"/>
    <p:sldId id="278" r:id="rId116"/>
    <p:sldId id="279" r:id="rId117"/>
    <p:sldId id="280" r:id="rId118"/>
    <p:sldId id="375" r:id="rId119"/>
    <p:sldId id="638" r:id="rId120"/>
    <p:sldId id="645" r:id="rId121"/>
    <p:sldId id="576" r:id="rId122"/>
    <p:sldId id="376" r:id="rId123"/>
    <p:sldId id="377" r:id="rId124"/>
    <p:sldId id="378" r:id="rId125"/>
    <p:sldId id="413" r:id="rId126"/>
    <p:sldId id="414" r:id="rId127"/>
    <p:sldId id="415" r:id="rId128"/>
    <p:sldId id="422" r:id="rId129"/>
    <p:sldId id="416" r:id="rId130"/>
    <p:sldId id="417" r:id="rId131"/>
    <p:sldId id="418" r:id="rId132"/>
    <p:sldId id="419" r:id="rId133"/>
    <p:sldId id="420" r:id="rId134"/>
    <p:sldId id="593" r:id="rId135"/>
    <p:sldId id="421" r:id="rId136"/>
    <p:sldId id="551" r:id="rId137"/>
    <p:sldId id="639" r:id="rId138"/>
    <p:sldId id="689" r:id="rId139"/>
    <p:sldId id="395" r:id="rId140"/>
    <p:sldId id="543" r:id="rId141"/>
    <p:sldId id="396" r:id="rId142"/>
    <p:sldId id="397" r:id="rId143"/>
    <p:sldId id="398" r:id="rId144"/>
    <p:sldId id="399" r:id="rId145"/>
    <p:sldId id="554" r:id="rId146"/>
    <p:sldId id="400" r:id="rId147"/>
    <p:sldId id="401" r:id="rId148"/>
    <p:sldId id="402" r:id="rId149"/>
    <p:sldId id="403" r:id="rId150"/>
    <p:sldId id="404" r:id="rId151"/>
    <p:sldId id="555" r:id="rId152"/>
    <p:sldId id="556" r:id="rId153"/>
    <p:sldId id="557" r:id="rId154"/>
    <p:sldId id="640" r:id="rId155"/>
    <p:sldId id="356" r:id="rId156"/>
    <p:sldId id="552" r:id="rId157"/>
    <p:sldId id="358" r:id="rId158"/>
    <p:sldId id="430" r:id="rId159"/>
    <p:sldId id="359" r:id="rId160"/>
    <p:sldId id="352" r:id="rId161"/>
    <p:sldId id="427" r:id="rId162"/>
    <p:sldId id="425" r:id="rId163"/>
    <p:sldId id="424" r:id="rId164"/>
    <p:sldId id="423" r:id="rId165"/>
    <p:sldId id="568" r:id="rId166"/>
    <p:sldId id="353" r:id="rId167"/>
    <p:sldId id="355" r:id="rId168"/>
    <p:sldId id="667" r:id="rId169"/>
    <p:sldId id="668" r:id="rId170"/>
    <p:sldId id="331" r:id="rId171"/>
    <p:sldId id="332" r:id="rId172"/>
    <p:sldId id="429" r:id="rId173"/>
    <p:sldId id="446" r:id="rId174"/>
    <p:sldId id="447" r:id="rId175"/>
    <p:sldId id="680" r:id="rId176"/>
    <p:sldId id="448" r:id="rId177"/>
    <p:sldId id="682" r:id="rId178"/>
    <p:sldId id="683" r:id="rId179"/>
    <p:sldId id="685" r:id="rId180"/>
    <p:sldId id="549" r:id="rId181"/>
    <p:sldId id="550" r:id="rId182"/>
    <p:sldId id="525" r:id="rId183"/>
    <p:sldId id="526" r:id="rId184"/>
    <p:sldId id="681" r:id="rId185"/>
    <p:sldId id="691" r:id="rId186"/>
    <p:sldId id="642" r:id="rId187"/>
    <p:sldId id="627" r:id="rId188"/>
    <p:sldId id="564" r:id="rId189"/>
    <p:sldId id="565" r:id="rId190"/>
    <p:sldId id="566" r:id="rId191"/>
    <p:sldId id="567" r:id="rId192"/>
    <p:sldId id="335" r:id="rId193"/>
    <p:sldId id="362" r:id="rId194"/>
    <p:sldId id="692" r:id="rId195"/>
    <p:sldId id="360" r:id="rId196"/>
    <p:sldId id="694" r:id="rId197"/>
    <p:sldId id="411" r:id="rId198"/>
    <p:sldId id="341" r:id="rId199"/>
    <p:sldId id="563" r:id="rId200"/>
    <p:sldId id="520" r:id="rId201"/>
    <p:sldId id="695" r:id="rId202"/>
    <p:sldId id="643" r:id="rId203"/>
    <p:sldId id="443" r:id="rId204"/>
    <p:sldId id="676" r:id="rId205"/>
    <p:sldId id="467" r:id="rId206"/>
    <p:sldId id="468" r:id="rId207"/>
    <p:sldId id="580" r:id="rId208"/>
    <p:sldId id="474" r:id="rId209"/>
    <p:sldId id="475" r:id="rId210"/>
    <p:sldId id="484" r:id="rId211"/>
    <p:sldId id="530" r:id="rId212"/>
    <p:sldId id="481" r:id="rId213"/>
    <p:sldId id="577" r:id="rId214"/>
    <p:sldId id="578" r:id="rId215"/>
    <p:sldId id="579" r:id="rId216"/>
    <p:sldId id="469" r:id="rId217"/>
    <p:sldId id="471" r:id="rId218"/>
    <p:sldId id="487" r:id="rId219"/>
    <p:sldId id="458" r:id="rId220"/>
    <p:sldId id="463" r:id="rId221"/>
    <p:sldId id="462" r:id="rId222"/>
    <p:sldId id="460" r:id="rId223"/>
    <p:sldId id="529" r:id="rId224"/>
    <p:sldId id="472" r:id="rId225"/>
    <p:sldId id="581" r:id="rId226"/>
    <p:sldId id="677" r:id="rId227"/>
    <p:sldId id="465" r:id="rId228"/>
    <p:sldId id="455" r:id="rId229"/>
    <p:sldId id="561" r:id="rId230"/>
    <p:sldId id="531" r:id="rId231"/>
    <p:sldId id="644" r:id="rId232"/>
    <p:sldId id="604" r:id="rId233"/>
    <p:sldId id="605" r:id="rId234"/>
    <p:sldId id="606" r:id="rId235"/>
    <p:sldId id="607" r:id="rId236"/>
    <p:sldId id="608" r:id="rId237"/>
    <p:sldId id="609" r:id="rId238"/>
    <p:sldId id="610" r:id="rId239"/>
    <p:sldId id="575" r:id="rId240"/>
    <p:sldId id="533" r:id="rId241"/>
    <p:sldId id="534" r:id="rId242"/>
    <p:sldId id="540" r:id="rId243"/>
    <p:sldId id="537" r:id="rId244"/>
    <p:sldId id="536" r:id="rId245"/>
    <p:sldId id="535" r:id="rId246"/>
    <p:sldId id="582" r:id="rId247"/>
    <p:sldId id="584" r:id="rId248"/>
    <p:sldId id="588" r:id="rId249"/>
    <p:sldId id="589" r:id="rId250"/>
    <p:sldId id="585" r:id="rId251"/>
    <p:sldId id="586" r:id="rId252"/>
    <p:sldId id="587" r:id="rId253"/>
    <p:sldId id="590" r:id="rId254"/>
    <p:sldId id="532" r:id="rId255"/>
    <p:sldId id="541" r:id="rId2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451"/>
    <a:srgbClr val="FF6088"/>
    <a:srgbClr val="FF665A"/>
    <a:srgbClr val="FF9D8E"/>
    <a:srgbClr val="FF54A2"/>
    <a:srgbClr val="FF4684"/>
    <a:srgbClr val="FF1E69"/>
    <a:srgbClr val="FF7111"/>
    <a:srgbClr val="FF4908"/>
    <a:srgbClr val="FFFE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54" autoAdjust="0"/>
    <p:restoredTop sz="92160" autoAdjust="0"/>
  </p:normalViewPr>
  <p:slideViewPr>
    <p:cSldViewPr snapToGrid="0" snapToObjects="1">
      <p:cViewPr varScale="1">
        <p:scale>
          <a:sx n="94" d="100"/>
          <a:sy n="94" d="100"/>
        </p:scale>
        <p:origin x="-1216" y="-10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60"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61" Type="http://schemas.openxmlformats.org/officeDocument/2006/relationships/theme" Target="theme/theme1.xml"/><Relationship Id="rId262" Type="http://schemas.openxmlformats.org/officeDocument/2006/relationships/tableStyles" Target="tableStyles.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notesMaster" Target="notesMasters/notesMaster1.xml"/><Relationship Id="rId258" Type="http://schemas.openxmlformats.org/officeDocument/2006/relationships/printerSettings" Target="printerSettings/printerSettings1.bin"/><Relationship Id="rId259" Type="http://schemas.openxmlformats.org/officeDocument/2006/relationships/presProps" Target="presProps.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D8C1A8-5663-9141-BBDA-3AC616AEE557}" type="datetimeFigureOut">
              <a:rPr lang="en-US" smtClean="0"/>
              <a:pPr/>
              <a:t>11/10/12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F19171-4A44-2541-A458-A9CD76DCFBB8}" type="slidenum">
              <a:rPr lang="en-US" smtClean="0"/>
              <a:pPr/>
              <a:t>‹#›</a:t>
            </a:fld>
            <a:endParaRPr lang="en-US"/>
          </a:p>
        </p:txBody>
      </p:sp>
    </p:spTree>
    <p:extLst>
      <p:ext uri="{BB962C8B-B14F-4D97-AF65-F5344CB8AC3E}">
        <p14:creationId xmlns:p14="http://schemas.microsoft.com/office/powerpoint/2010/main" val="29821562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en.wikipedia.org/wiki/Cardinal_symptom%23Types" TargetMode="External"/><Relationship Id="rId4" Type="http://schemas.openxmlformats.org/officeDocument/2006/relationships/hyperlink" Target="http://en.wikipedia.org/wiki/Lightheadedness" TargetMode="External"/><Relationship Id="rId5" Type="http://schemas.openxmlformats.org/officeDocument/2006/relationships/hyperlink" Target="http://en.wikipedia.org/wiki/Dizziness" TargetMode="External"/><Relationship Id="rId6" Type="http://schemas.openxmlformats.org/officeDocument/2006/relationships/hyperlink" Target="http://en.wikipedia.org/wiki/Fainting" TargetMode="External"/><Relationship Id="rId7" Type="http://schemas.openxmlformats.org/officeDocument/2006/relationships/hyperlink" Target="http://en.wikipedia.org/wiki/Seizure" TargetMode="External"/><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72.xml.rels><?xml version="1.0" encoding="UTF-8" standalone="yes"?>
<Relationships xmlns="http://schemas.openxmlformats.org/package/2006/relationships"><Relationship Id="rId11" Type="http://schemas.openxmlformats.org/officeDocument/2006/relationships/hyperlink" Target="mailto:thincs-traditional@yahoogroups.com?subject=Change%20Delivery%20Format:%20Traditional" TargetMode="External"/><Relationship Id="rId12" Type="http://schemas.openxmlformats.org/officeDocument/2006/relationships/hyperlink" Target="mailto:thincs-digest@yahoogroups.com?subject=Email%20Delivery:%20Digest" TargetMode="External"/><Relationship Id="rId13" Type="http://schemas.openxmlformats.org/officeDocument/2006/relationships/hyperlink" Target="mailto:thincs-unsubscribe@yahoogroups.com?subject=Unsubscribe" TargetMode="External"/><Relationship Id="rId14" Type="http://schemas.openxmlformats.org/officeDocument/2006/relationships/hyperlink" Target="http://docs.yahoo.com/info/terms/" TargetMode="External"/><Relationship Id="rId1" Type="http://schemas.openxmlformats.org/officeDocument/2006/relationships/notesMaster" Target="../notesMasters/notesMaster1.xml"/><Relationship Id="rId2" Type="http://schemas.openxmlformats.org/officeDocument/2006/relationships/slide" Target="../slides/slide208.xml"/><Relationship Id="rId3" Type="http://schemas.openxmlformats.org/officeDocument/2006/relationships/hyperlink" Target="http://dx.doi.org/10.1001/archinternmed.2012.3393" TargetMode="External"/><Relationship Id="rId4" Type="http://schemas.openxmlformats.org/officeDocument/2006/relationships/hyperlink" Target="http://dx.doi.org/10.1001/archinternmed.2012.3397" TargetMode="External"/><Relationship Id="rId5" Type="http://schemas.openxmlformats.org/officeDocument/2006/relationships/hyperlink" Target="mailto:cmonteiro_icp@yahoo.com?subject=Re:%20Possible%20Association%20Between%20Cardiovascular%20Disease,%20Chemical%20Exposure,%20Study%20Suggests" TargetMode="External"/><Relationship Id="rId6" Type="http://schemas.openxmlformats.org/officeDocument/2006/relationships/hyperlink" Target="mailto:thincs@yahoogroups.com?subject=Re:%20Possible%20Association%20Between%20Cardiovascular%20Disease,%20Chemical%20Exposure,%20Study%20Suggests" TargetMode="External"/><Relationship Id="rId7" Type="http://schemas.openxmlformats.org/officeDocument/2006/relationships/hyperlink" Target="http://groups.yahoo.com/group/thincs/post;_ylc=X3oDMTJyNnA4ZmlsBF9TAzk3MzU5NzE0BGdycElkAzE0OTQ3MTY3BGdycHNwSWQDMTcwNTA2MjIxNQRtc2dJZAMyMTU1MQRzZWMDZnRyBHNsawNycGx5BHN0aW1lAzEzNDY4NDU3ODA-?act=reply&amp;messageNum=21551" TargetMode="External"/><Relationship Id="rId8" Type="http://schemas.openxmlformats.org/officeDocument/2006/relationships/hyperlink" Target="http://groups.yahoo.com/group/thincs/post;_ylc=X3oDMTJmZzR0djRqBF9TAzk3MzU5NzE0BGdycElkAzE0OTQ3MTY3BGdycHNwSWQDMTcwNTA2MjIxNQRzZWMDZnRyBHNsawNudHBjBHN0aW1lAzEzNDY4NDU3ODA-" TargetMode="External"/><Relationship Id="rId9" Type="http://schemas.openxmlformats.org/officeDocument/2006/relationships/hyperlink" Target="http://groups.yahoo.com/group/thincs/message/21551;_ylc=X3oDMTM3bTM2cjZsBF9TAzk3MzU5NzE0BGdycElkAzE0OTQ3MTY3BGdycHNwSWQDMTcwNTA2MjIxNQRtc2dJZAMyMTU1MQRzZWMDZnRyBHNsawN2dHBjBHN0aW1lAzEzNDY4NDU3ODAEdHBjSWQDMjE1NTE-" TargetMode="External"/><Relationship Id="rId10" Type="http://schemas.openxmlformats.org/officeDocument/2006/relationships/hyperlink" Target="http://groups.yahoo.com/group/thincs;_ylc=X3oDMTJmNWVrczFoBF9TAzk3MzU5NzE0BGdycElkAzE0OTQ3MTY3BGdycHNwSWQDMTcwNTA2MjIxNQRzZWMDdnRsBHNsawN2Z2hwBHN0aW1lAzEzNDY4NDU3ODA-"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Carboxy</a:t>
            </a:r>
            <a:r>
              <a:rPr lang="en-US" dirty="0" smtClean="0"/>
              <a:t> methyl</a:t>
            </a:r>
            <a:r>
              <a:rPr lang="en-US" baseline="0" dirty="0" smtClean="0"/>
              <a:t> lysine</a:t>
            </a:r>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49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vitaminK/cholesterol_sulfate_LDL.text</a:t>
            </a:r>
            <a:endParaRPr lang="en-US" dirty="0" smtClean="0"/>
          </a:p>
          <a:p>
            <a:r>
              <a:rPr lang="en-US" dirty="0" smtClean="0"/>
              <a:t>Plasma cholesterol sulfate concentration is increased in patients with recessive X-linked </a:t>
            </a:r>
            <a:r>
              <a:rPr lang="en-US" dirty="0" err="1" smtClean="0"/>
              <a:t>ichthyosis</a:t>
            </a:r>
            <a:r>
              <a:rPr lang="en-US" dirty="0" smtClean="0"/>
              <a:t>, a disease in which steroid </a:t>
            </a:r>
            <a:r>
              <a:rPr lang="en-US" dirty="0" err="1" smtClean="0"/>
              <a:t>sulfatase</a:t>
            </a:r>
            <a:r>
              <a:rPr lang="en-US" dirty="0" smtClean="0"/>
              <a:t> activity is absent. In these patients, cholesterol sulfate is found primarily in the low-density lipoprotein fraction of plasma, and the </a:t>
            </a:r>
            <a:r>
              <a:rPr lang="en-US" dirty="0" err="1" smtClean="0"/>
              <a:t>electrophoretic</a:t>
            </a:r>
            <a:r>
              <a:rPr lang="en-US" dirty="0" smtClean="0"/>
              <a:t> mobility of these lipoproteins is greatly increased.</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50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vitaminK/membrane_cholesterol_ion_transport_1997.pdf</a:t>
            </a:r>
          </a:p>
          <a:p>
            <a:endParaRPr lang="en-US" dirty="0" smtClean="0"/>
          </a:p>
          <a:p>
            <a:endParaRPr dirty="0"/>
          </a:p>
          <a:p>
            <a:r>
              <a:rPr lang="en-US" sz="1200" kern="1200" dirty="0" smtClean="0">
                <a:solidFill>
                  <a:schemeClr val="tx1"/>
                </a:solidFill>
                <a:latin typeface="+mn-lt"/>
                <a:ea typeface="+mn-ea"/>
                <a:cs typeface="+mn-cs"/>
              </a:rPr>
              <a:t>Fig. 1. Schematic representation of cholesterol supply, intracellular metabolic pathways, and cholesterol removal from the cell. 1 </a:t>
            </a:r>
            <a:r>
              <a:rPr lang="en-US" sz="1200" kern="1200" dirty="0" err="1" smtClean="0">
                <a:solidFill>
                  <a:schemeClr val="tx1"/>
                </a:solidFill>
                <a:latin typeface="+mn-lt"/>
                <a:ea typeface="+mn-ea"/>
                <a:cs typeface="+mn-cs"/>
              </a:rPr>
              <a:t>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apo</a:t>
            </a:r>
            <a:r>
              <a:rPr lang="en-US" sz="1200" kern="1200" dirty="0" smtClean="0">
                <a:solidFill>
                  <a:schemeClr val="tx1"/>
                </a:solidFill>
                <a:latin typeface="+mn-lt"/>
                <a:ea typeface="+mn-ea"/>
                <a:cs typeface="+mn-cs"/>
              </a:rPr>
              <a:t> B,E ŽLDL. receptor-mediated uptake of cholesterol-rich LDL; 2 </a:t>
            </a:r>
            <a:r>
              <a:rPr lang="en-US" sz="1200" kern="1200" dirty="0" err="1" smtClean="0">
                <a:solidFill>
                  <a:schemeClr val="tx1"/>
                </a:solidFill>
                <a:latin typeface="+mn-lt"/>
                <a:ea typeface="+mn-ea"/>
                <a:cs typeface="+mn-cs"/>
              </a:rPr>
              <a:t>s</a:t>
            </a:r>
            <a:r>
              <a:rPr lang="en-US" sz="1200" kern="1200" dirty="0" smtClean="0">
                <a:solidFill>
                  <a:schemeClr val="tx1"/>
                </a:solidFill>
                <a:latin typeface="+mn-lt"/>
                <a:ea typeface="+mn-ea"/>
                <a:cs typeface="+mn-cs"/>
              </a:rPr>
              <a:t> hydrolysis of LDL in the </a:t>
            </a:r>
            <a:r>
              <a:rPr lang="en-US" sz="1200" kern="1200" dirty="0" err="1" smtClean="0">
                <a:solidFill>
                  <a:schemeClr val="tx1"/>
                </a:solidFill>
                <a:latin typeface="+mn-lt"/>
                <a:ea typeface="+mn-ea"/>
                <a:cs typeface="+mn-cs"/>
              </a:rPr>
              <a:t>lysosomes</a:t>
            </a:r>
            <a:r>
              <a:rPr lang="en-US" sz="1200" kern="1200" dirty="0" smtClean="0">
                <a:solidFill>
                  <a:schemeClr val="tx1"/>
                </a:solidFill>
                <a:latin typeface="+mn-lt"/>
                <a:ea typeface="+mn-ea"/>
                <a:cs typeface="+mn-cs"/>
              </a:rPr>
              <a:t> leading to the formation of </a:t>
            </a:r>
            <a:r>
              <a:rPr lang="en-US" sz="1200" kern="1200" dirty="0" err="1" smtClean="0">
                <a:solidFill>
                  <a:schemeClr val="tx1"/>
                </a:solidFill>
                <a:latin typeface="+mn-lt"/>
                <a:ea typeface="+mn-ea"/>
                <a:cs typeface="+mn-cs"/>
              </a:rPr>
              <a:t>cholesteryl</a:t>
            </a:r>
            <a:r>
              <a:rPr lang="en-US" sz="1200" kern="1200" dirty="0" smtClean="0">
                <a:solidFill>
                  <a:schemeClr val="tx1"/>
                </a:solidFill>
                <a:latin typeface="+mn-lt"/>
                <a:ea typeface="+mn-ea"/>
                <a:cs typeface="+mn-cs"/>
              </a:rPr>
              <a:t> esters ŽCE. and free cholesterol ŽCHS.; 3 </a:t>
            </a:r>
            <a:r>
              <a:rPr lang="en-US" sz="1200" kern="1200" dirty="0" err="1" smtClean="0">
                <a:solidFill>
                  <a:schemeClr val="tx1"/>
                </a:solidFill>
                <a:latin typeface="+mn-lt"/>
                <a:ea typeface="+mn-ea"/>
                <a:cs typeface="+mn-cs"/>
              </a:rPr>
              <a:t>s</a:t>
            </a:r>
            <a:r>
              <a:rPr lang="en-US" sz="1200" kern="1200" dirty="0" smtClean="0">
                <a:solidFill>
                  <a:schemeClr val="tx1"/>
                </a:solidFill>
                <a:latin typeface="+mn-lt"/>
                <a:ea typeface="+mn-ea"/>
                <a:cs typeface="+mn-cs"/>
              </a:rPr>
              <a:t> de novo synthesis of cholesterol; 4 </a:t>
            </a:r>
            <a:r>
              <a:rPr lang="en-US" sz="1200" kern="1200" dirty="0" err="1" smtClean="0">
                <a:solidFill>
                  <a:schemeClr val="tx1"/>
                </a:solidFill>
                <a:latin typeface="+mn-lt"/>
                <a:ea typeface="+mn-ea"/>
                <a:cs typeface="+mn-cs"/>
              </a:rPr>
              <a:t>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esterificationrhydrolysis</a:t>
            </a:r>
            <a:r>
              <a:rPr lang="en-US" sz="1200" kern="1200" dirty="0" smtClean="0">
                <a:solidFill>
                  <a:schemeClr val="tx1"/>
                </a:solidFill>
                <a:latin typeface="+mn-lt"/>
                <a:ea typeface="+mn-ea"/>
                <a:cs typeface="+mn-cs"/>
              </a:rPr>
              <a:t> cycle of cholesterol; 5 </a:t>
            </a:r>
            <a:r>
              <a:rPr lang="en-US" sz="1200" kern="1200" dirty="0" err="1" smtClean="0">
                <a:solidFill>
                  <a:schemeClr val="tx1"/>
                </a:solidFill>
                <a:latin typeface="+mn-lt"/>
                <a:ea typeface="+mn-ea"/>
                <a:cs typeface="+mn-cs"/>
              </a:rPr>
              <a:t>s</a:t>
            </a:r>
            <a:r>
              <a:rPr lang="en-US" sz="1200" kern="1200" dirty="0" smtClean="0">
                <a:solidFill>
                  <a:schemeClr val="tx1"/>
                </a:solidFill>
                <a:latin typeface="+mn-lt"/>
                <a:ea typeface="+mn-ea"/>
                <a:cs typeface="+mn-cs"/>
              </a:rPr>
              <a:t> translocation of cholesterol to the membrane; 6 </a:t>
            </a:r>
            <a:r>
              <a:rPr lang="en-US" sz="1200" kern="1200" dirty="0" err="1" smtClean="0">
                <a:solidFill>
                  <a:schemeClr val="tx1"/>
                </a:solidFill>
                <a:latin typeface="+mn-lt"/>
                <a:ea typeface="+mn-ea"/>
                <a:cs typeface="+mn-cs"/>
              </a:rPr>
              <a:t>s</a:t>
            </a:r>
            <a:r>
              <a:rPr lang="en-US" sz="1200" kern="1200" dirty="0" smtClean="0">
                <a:solidFill>
                  <a:schemeClr val="tx1"/>
                </a:solidFill>
                <a:latin typeface="+mn-lt"/>
                <a:ea typeface="+mn-ea"/>
                <a:cs typeface="+mn-cs"/>
              </a:rPr>
              <a:t> HDL-mediated ‘reverse’ cholesterol transport.</a:t>
            </a:r>
          </a:p>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55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RH WARING PAPER 2000.pdf in </a:t>
            </a:r>
            <a:r>
              <a:rPr lang="en-US" sz="1200" kern="1200" dirty="0" err="1" smtClean="0">
                <a:solidFill>
                  <a:schemeClr val="tx1"/>
                </a:solidFill>
                <a:latin typeface="+mn-lt"/>
                <a:ea typeface="+mn-ea"/>
                <a:cs typeface="+mn-cs"/>
              </a:rPr>
              <a:t>robert_davidson/ThePaper</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Gastrointestinal </a:t>
            </a:r>
            <a:r>
              <a:rPr lang="en-US" sz="1200" kern="1200" dirty="0" err="1" smtClean="0">
                <a:solidFill>
                  <a:schemeClr val="tx1"/>
                </a:solidFill>
                <a:latin typeface="+mn-lt"/>
                <a:ea typeface="+mn-ea"/>
                <a:cs typeface="+mn-cs"/>
              </a:rPr>
              <a:t>FunctionSulphation</a:t>
            </a:r>
            <a:r>
              <a:rPr lang="en-US" sz="1200" kern="1200" dirty="0" smtClean="0">
                <a:solidFill>
                  <a:schemeClr val="tx1"/>
                </a:solidFill>
                <a:latin typeface="+mn-lt"/>
                <a:ea typeface="+mn-ea"/>
                <a:cs typeface="+mn-cs"/>
              </a:rPr>
              <a:t> capacity also affects the gastrointestinal tract. The </a:t>
            </a:r>
            <a:r>
              <a:rPr lang="en-US" sz="1200" kern="1200" dirty="0" err="1" smtClean="0">
                <a:solidFill>
                  <a:schemeClr val="tx1"/>
                </a:solidFill>
                <a:latin typeface="+mn-lt"/>
                <a:ea typeface="+mn-ea"/>
                <a:cs typeface="+mn-cs"/>
              </a:rPr>
              <a:t>mucins</a:t>
            </a:r>
            <a:r>
              <a:rPr lang="en-US" sz="1200" kern="1200" dirty="0" smtClean="0">
                <a:solidFill>
                  <a:schemeClr val="tx1"/>
                </a:solidFill>
                <a:latin typeface="+mn-lt"/>
                <a:ea typeface="+mn-ea"/>
                <a:cs typeface="+mn-cs"/>
              </a:rPr>
              <a:t> which line the gut, providing both protective and adhesive properties, are </a:t>
            </a:r>
            <a:r>
              <a:rPr lang="en-US" sz="1200" kern="1200" dirty="0" err="1" smtClean="0">
                <a:solidFill>
                  <a:schemeClr val="tx1"/>
                </a:solidFill>
                <a:latin typeface="+mn-lt"/>
                <a:ea typeface="+mn-ea"/>
                <a:cs typeface="+mn-cs"/>
              </a:rPr>
              <a:t>sulphated</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glycoproteins</a:t>
            </a:r>
            <a:r>
              <a:rPr lang="en-US" sz="1200" kern="1200" dirty="0" smtClean="0">
                <a:solidFill>
                  <a:schemeClr val="tx1"/>
                </a:solidFill>
                <a:latin typeface="+mn-lt"/>
                <a:ea typeface="+mn-ea"/>
                <a:cs typeface="+mn-cs"/>
              </a:rPr>
              <a:t> which rely on the degree of </a:t>
            </a:r>
            <a:r>
              <a:rPr lang="en-US" sz="1200" kern="1200" dirty="0" err="1" smtClean="0">
                <a:solidFill>
                  <a:schemeClr val="tx1"/>
                </a:solidFill>
                <a:latin typeface="+mn-lt"/>
                <a:ea typeface="+mn-ea"/>
                <a:cs typeface="+mn-cs"/>
              </a:rPr>
              <a:t>sulphation</a:t>
            </a:r>
            <a:r>
              <a:rPr lang="en-US" sz="1200" kern="1200" dirty="0" smtClean="0">
                <a:solidFill>
                  <a:schemeClr val="tx1"/>
                </a:solidFill>
                <a:latin typeface="+mn-lt"/>
                <a:ea typeface="+mn-ea"/>
                <a:cs typeface="+mn-cs"/>
              </a:rPr>
              <a:t> and the addition of negative charges to maintain their structures in an extended </a:t>
            </a:r>
            <a:r>
              <a:rPr lang="en-US" sz="1200" kern="1200" dirty="0" err="1" smtClean="0">
                <a:solidFill>
                  <a:schemeClr val="tx1"/>
                </a:solidFill>
                <a:latin typeface="+mn-lt"/>
                <a:ea typeface="+mn-ea"/>
                <a:cs typeface="+mn-cs"/>
              </a:rPr>
              <a:t>con􏲵guration</a:t>
            </a:r>
            <a:r>
              <a:rPr lang="en-US" sz="1200" kern="1200" dirty="0" smtClean="0">
                <a:solidFill>
                  <a:schemeClr val="tx1"/>
                </a:solidFill>
                <a:latin typeface="+mn-lt"/>
                <a:ea typeface="+mn-ea"/>
                <a:cs typeface="+mn-cs"/>
              </a:rPr>
              <a:t> [30]. Reduced </a:t>
            </a:r>
            <a:r>
              <a:rPr lang="en-US" sz="1200" kern="1200" dirty="0" err="1" smtClean="0">
                <a:solidFill>
                  <a:schemeClr val="tx1"/>
                </a:solidFill>
                <a:latin typeface="+mn-lt"/>
                <a:ea typeface="+mn-ea"/>
                <a:cs typeface="+mn-cs"/>
              </a:rPr>
              <a:t>sulphation</a:t>
            </a:r>
            <a:r>
              <a:rPr lang="en-US" sz="1200" kern="1200" dirty="0" smtClean="0">
                <a:solidFill>
                  <a:schemeClr val="tx1"/>
                </a:solidFill>
                <a:latin typeface="+mn-lt"/>
                <a:ea typeface="+mn-ea"/>
                <a:cs typeface="+mn-cs"/>
              </a:rPr>
              <a:t> has been associated with </a:t>
            </a:r>
            <a:r>
              <a:rPr lang="en-US" sz="1200" kern="1200" dirty="0" err="1" smtClean="0">
                <a:solidFill>
                  <a:schemeClr val="tx1"/>
                </a:solidFill>
                <a:latin typeface="+mn-lt"/>
                <a:ea typeface="+mn-ea"/>
                <a:cs typeface="+mn-cs"/>
              </a:rPr>
              <a:t>in􏲶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ammation</a:t>
            </a:r>
            <a:r>
              <a:rPr lang="en-US" sz="1200" kern="1200" dirty="0" smtClean="0">
                <a:solidFill>
                  <a:schemeClr val="tx1"/>
                </a:solidFill>
                <a:latin typeface="+mn-lt"/>
                <a:ea typeface="+mn-ea"/>
                <a:cs typeface="+mn-cs"/>
              </a:rPr>
              <a:t> and gut dysfunction, coupled with a breakdown in the protective properties of the </a:t>
            </a:r>
            <a:r>
              <a:rPr lang="en-US" sz="1200" kern="1200" dirty="0" err="1" smtClean="0">
                <a:solidFill>
                  <a:schemeClr val="tx1"/>
                </a:solidFill>
                <a:latin typeface="+mn-lt"/>
                <a:ea typeface="+mn-ea"/>
                <a:cs typeface="+mn-cs"/>
              </a:rPr>
              <a:t>mucins</a:t>
            </a:r>
            <a:r>
              <a:rPr lang="en-US" sz="1200" kern="1200" dirty="0" smtClean="0">
                <a:solidFill>
                  <a:schemeClr val="tx1"/>
                </a:solidFill>
                <a:latin typeface="+mn-lt"/>
                <a:ea typeface="+mn-ea"/>
                <a:cs typeface="+mn-cs"/>
              </a:rPr>
              <a:t> and an increase in permeability [31]. Many children with autism also have digestive problems and 9 out of 20 (42%) in one survey had increased gut permeability when challenged by the </a:t>
            </a:r>
            <a:r>
              <a:rPr lang="en-US" sz="1200" kern="1200" dirty="0" err="1" smtClean="0">
                <a:solidFill>
                  <a:schemeClr val="tx1"/>
                </a:solidFill>
                <a:latin typeface="+mn-lt"/>
                <a:ea typeface="+mn-ea"/>
                <a:cs typeface="+mn-cs"/>
              </a:rPr>
              <a:t>mannitol/lactulose</a:t>
            </a:r>
            <a:r>
              <a:rPr lang="en-US" sz="1200" kern="1200" dirty="0" smtClean="0">
                <a:solidFill>
                  <a:schemeClr val="tx1"/>
                </a:solidFill>
                <a:latin typeface="+mn-lt"/>
                <a:ea typeface="+mn-ea"/>
                <a:cs typeface="+mn-cs"/>
              </a:rPr>
              <a:t> test [32]. This </a:t>
            </a:r>
            <a:r>
              <a:rPr lang="en-US" sz="1200" kern="1200" dirty="0" err="1" smtClean="0">
                <a:solidFill>
                  <a:schemeClr val="tx1"/>
                </a:solidFill>
                <a:latin typeface="+mn-lt"/>
                <a:ea typeface="+mn-ea"/>
                <a:cs typeface="+mn-cs"/>
              </a:rPr>
              <a: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nding</a:t>
            </a:r>
            <a:r>
              <a:rPr lang="en-US" sz="1200" kern="1200" dirty="0" smtClean="0">
                <a:solidFill>
                  <a:schemeClr val="tx1"/>
                </a:solidFill>
                <a:latin typeface="+mn-lt"/>
                <a:ea typeface="+mn-ea"/>
                <a:cs typeface="+mn-cs"/>
              </a:rPr>
              <a:t> has led to the idea that a “leaky” gut may be more permeable to dietary proteins and peptides. Groups working in two separate laboratories have found diet-derived peptides in urine from children with autism [33,34] which were attributed to incomplete hydrolysis of casein and gluten proteins from milk and wheat respectively [35]. Peptides of this type can show “</a:t>
            </a:r>
            <a:r>
              <a:rPr lang="en-US" sz="1200" kern="1200" dirty="0" err="1" smtClean="0">
                <a:solidFill>
                  <a:schemeClr val="tx1"/>
                </a:solidFill>
                <a:latin typeface="+mn-lt"/>
                <a:ea typeface="+mn-ea"/>
                <a:cs typeface="+mn-cs"/>
              </a:rPr>
              <a:t>opioid</a:t>
            </a:r>
            <a:r>
              <a:rPr lang="en-US" sz="1200" kern="1200" dirty="0" smtClean="0">
                <a:solidFill>
                  <a:schemeClr val="tx1"/>
                </a:solidFill>
                <a:latin typeface="+mn-lt"/>
                <a:ea typeface="+mn-ea"/>
                <a:cs typeface="+mn-cs"/>
              </a:rPr>
              <a:t>” activity, crossing the gut wall and penetrating the blood–brain barrier to act on the central nervous system [36]. They may be responsible for the social withdrawal, insensitivity to pain and altered responses to sensory stimuli which are commonly described in autism. Use of </a:t>
            </a:r>
            <a:r>
              <a:rPr lang="en-US" sz="1200" kern="1200" dirty="0" err="1" smtClean="0">
                <a:solidFill>
                  <a:schemeClr val="tx1"/>
                </a:solidFill>
                <a:latin typeface="+mn-lt"/>
                <a:ea typeface="+mn-ea"/>
                <a:cs typeface="+mn-cs"/>
              </a:rPr>
              <a:t>naloxone</a:t>
            </a:r>
            <a:r>
              <a:rPr lang="en-US" sz="1200" kern="1200" dirty="0" smtClean="0">
                <a:solidFill>
                  <a:schemeClr val="tx1"/>
                </a:solidFill>
                <a:latin typeface="+mn-lt"/>
                <a:ea typeface="+mn-ea"/>
                <a:cs typeface="+mn-cs"/>
              </a:rPr>
              <a:t> and other opiate antagonists has been reported to reduce the levels of self-injury, again suggesting that “</a:t>
            </a:r>
            <a:r>
              <a:rPr lang="en-US" sz="1200" kern="1200" dirty="0" err="1" smtClean="0">
                <a:solidFill>
                  <a:schemeClr val="tx1"/>
                </a:solidFill>
                <a:latin typeface="+mn-lt"/>
                <a:ea typeface="+mn-ea"/>
                <a:cs typeface="+mn-cs"/>
              </a:rPr>
              <a:t>opioid</a:t>
            </a:r>
            <a:r>
              <a:rPr lang="en-US" sz="1200" kern="1200" dirty="0" smtClean="0">
                <a:solidFill>
                  <a:schemeClr val="tx1"/>
                </a:solidFill>
                <a:latin typeface="+mn-lt"/>
                <a:ea typeface="+mn-ea"/>
                <a:cs typeface="+mn-cs"/>
              </a:rPr>
              <a:t> excess” may be a factor in autistic </a:t>
            </a:r>
            <a:r>
              <a:rPr lang="en-US" sz="1200" kern="1200" dirty="0" err="1" smtClean="0">
                <a:solidFill>
                  <a:schemeClr val="tx1"/>
                </a:solidFill>
                <a:latin typeface="+mn-lt"/>
                <a:ea typeface="+mn-ea"/>
                <a:cs typeface="+mn-cs"/>
              </a:rPr>
              <a:t>behaviour</a:t>
            </a:r>
            <a:r>
              <a:rPr lang="en-US" sz="1200" kern="1200" dirty="0" smtClean="0">
                <a:solidFill>
                  <a:schemeClr val="tx1"/>
                </a:solidFill>
                <a:latin typeface="+mn-lt"/>
                <a:ea typeface="+mn-ea"/>
                <a:cs typeface="+mn-cs"/>
              </a:rPr>
              <a:t> [37]. </a:t>
            </a:r>
            <a:endParaRPr lang="en-US" dirty="0"/>
          </a:p>
        </p:txBody>
      </p:sp>
      <p:sp>
        <p:nvSpPr>
          <p:cNvPr id="4" name="Slide Number Placeholder 3"/>
          <p:cNvSpPr>
            <a:spLocks noGrp="1"/>
          </p:cNvSpPr>
          <p:nvPr>
            <p:ph type="sldNum" sz="quarter" idx="10"/>
          </p:nvPr>
        </p:nvSpPr>
        <p:spPr/>
        <p:txBody>
          <a:bodyPr/>
          <a:lstStyle/>
          <a:p>
            <a:fld id="{0748B0B9-25BC-F34B-9F6D-D8315F2AA1CA}" type="slidenum">
              <a:rPr lang="en-US" smtClean="0"/>
              <a:pPr/>
              <a:t>58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vitaminK/heparan_sulfate_proteoglycans_review_Nature_2006.pdf</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67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a:t>
            </a:r>
            <a:r>
              <a:rPr lang="en-US" err="1" smtClean="0"/>
              <a:t>/</a:t>
            </a:r>
            <a:r>
              <a:rPr lang="en-US" smtClean="0"/>
              <a:t>heparan_sulfate_proteoglycans_review_Nature_2006.pdf</a:t>
            </a:r>
            <a:endParaRPr lang="en-US"/>
          </a:p>
        </p:txBody>
      </p:sp>
      <p:sp>
        <p:nvSpPr>
          <p:cNvPr id="4" name="Slide Number Placeholder 3"/>
          <p:cNvSpPr>
            <a:spLocks noGrp="1"/>
          </p:cNvSpPr>
          <p:nvPr>
            <p:ph type="sldNum" sz="quarter" idx="10"/>
          </p:nvPr>
        </p:nvSpPr>
        <p:spPr/>
        <p:txBody>
          <a:bodyPr/>
          <a:lstStyle/>
          <a:p>
            <a:fld id="{17B6EB17-3289-E543-BE1A-ADEF9FCED1AE}" type="slidenum">
              <a:rPr lang="en-US" smtClean="0"/>
              <a:pPr/>
              <a:t>68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vitaminK/ApoE_heparan_sulfate_lipid_clearance.pdf</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70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Cancer/</a:t>
            </a:r>
            <a:r>
              <a:rPr lang="en-US" dirty="0" err="1" smtClean="0"/>
              <a:t>serum_cholesterol_prognosis_elderly.pdf</a:t>
            </a:r>
            <a:endParaRPr lang="en-US" dirty="0" smtClean="0"/>
          </a:p>
          <a:p>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88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For_vic/AIDS_arterial_inflammation.pdf</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89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For_vic</a:t>
            </a:r>
            <a:r>
              <a:rPr lang="en-US" dirty="0" smtClean="0"/>
              <a:t>/</a:t>
            </a:r>
            <a:r>
              <a:rPr lang="en-US" dirty="0" err="1" smtClean="0"/>
              <a:t>fats_protect_from_heart_failure.pdf</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90</a:t>
            </a:fld>
            <a:endParaRPr lang="en-US"/>
          </a:p>
        </p:txBody>
      </p:sp>
    </p:spTree>
    <p:extLst>
      <p:ext uri="{BB962C8B-B14F-4D97-AF65-F5344CB8AC3E}">
        <p14:creationId xmlns:p14="http://schemas.microsoft.com/office/powerpoint/2010/main" val="2571077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1216C8-1BD3-DB4C-86B7-FCE9D1E0B72B}" type="slidenum">
              <a:rPr lang="en-US" smtClean="0"/>
              <a:pPr/>
              <a:t>97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Cancer/</a:t>
            </a:r>
            <a:r>
              <a:rPr lang="en-US" dirty="0" err="1" smtClean="0"/>
              <a:t>NOS_review.pdf</a:t>
            </a:r>
            <a:endParaRPr lang="en-US" dirty="0" smtClean="0"/>
          </a:p>
          <a:p>
            <a:endParaRPr lang="en-US" dirty="0" smtClean="0"/>
          </a:p>
          <a:p>
            <a:r>
              <a:rPr lang="en-US" sz="1200" b="1" kern="1200" dirty="0" smtClean="0">
                <a:solidFill>
                  <a:schemeClr val="tx1"/>
                </a:solidFill>
                <a:latin typeface="+mn-lt"/>
                <a:ea typeface="+mn-ea"/>
                <a:cs typeface="+mn-cs"/>
              </a:rPr>
              <a:t>Michel (Series Editor) and Olivier </a:t>
            </a:r>
            <a:r>
              <a:rPr lang="en-US" sz="1200" b="1" kern="1200" dirty="0" err="1" smtClean="0">
                <a:solidFill>
                  <a:schemeClr val="tx1"/>
                </a:solidFill>
                <a:latin typeface="+mn-lt"/>
                <a:ea typeface="+mn-ea"/>
                <a:cs typeface="+mn-cs"/>
              </a:rPr>
              <a:t>Feron</a:t>
            </a:r>
            <a:endParaRPr lang="en-US" sz="1200" b="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J. </a:t>
            </a:r>
            <a:r>
              <a:rPr lang="en-US" sz="1200" kern="1200" dirty="0" err="1" smtClean="0">
                <a:solidFill>
                  <a:schemeClr val="tx1"/>
                </a:solidFill>
                <a:latin typeface="+mn-lt"/>
                <a:ea typeface="+mn-ea"/>
                <a:cs typeface="+mn-cs"/>
              </a:rPr>
              <a:t>Clin</a:t>
            </a:r>
            <a:r>
              <a:rPr lang="en-US" sz="1200" kern="1200" dirty="0" smtClean="0">
                <a:solidFill>
                  <a:schemeClr val="tx1"/>
                </a:solidFill>
                <a:latin typeface="+mn-lt"/>
                <a:ea typeface="+mn-ea"/>
                <a:cs typeface="+mn-cs"/>
              </a:rPr>
              <a:t>. Invest. © The American Society for Clinical Investigation, Inc. 0021-9738/97/11/2146/07 $2.00 Volume 100, Number 9, November 1997, 2146–2152 http://</a:t>
            </a:r>
            <a:r>
              <a:rPr lang="en-US" sz="1200" kern="1200" dirty="0" err="1" smtClean="0">
                <a:solidFill>
                  <a:schemeClr val="tx1"/>
                </a:solidFill>
                <a:latin typeface="+mn-lt"/>
                <a:ea typeface="+mn-ea"/>
                <a:cs typeface="+mn-cs"/>
              </a:rPr>
              <a:t>www.jci.org</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Michel</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Feron</a:t>
            </a:r>
            <a:r>
              <a:rPr lang="en-US" sz="1200" kern="1200" baseline="0" dirty="0" smtClean="0">
                <a:solidFill>
                  <a:schemeClr val="tx1"/>
                </a:solidFill>
                <a:latin typeface="+mn-lt"/>
                <a:ea typeface="+mn-ea"/>
                <a:cs typeface="+mn-cs"/>
              </a:rPr>
              <a:t>, J. </a:t>
            </a:r>
            <a:r>
              <a:rPr lang="en-US" sz="1200" kern="1200" baseline="0" dirty="0" err="1" smtClean="0">
                <a:solidFill>
                  <a:schemeClr val="tx1"/>
                </a:solidFill>
                <a:latin typeface="+mn-lt"/>
                <a:ea typeface="+mn-ea"/>
                <a:cs typeface="+mn-cs"/>
              </a:rPr>
              <a:t>Clin</a:t>
            </a:r>
            <a:r>
              <a:rPr lang="en-US" sz="1200" kern="1200" baseline="0" dirty="0" smtClean="0">
                <a:solidFill>
                  <a:schemeClr val="tx1"/>
                </a:solidFill>
                <a:latin typeface="+mn-lt"/>
                <a:ea typeface="+mn-ea"/>
                <a:cs typeface="+mn-cs"/>
              </a:rPr>
              <a:t>. Invest. 100(9) 2146-2152, 1997</a:t>
            </a:r>
          </a:p>
          <a:p>
            <a:endParaRPr lang="en-US" sz="1200"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Palmitoylation</a:t>
            </a:r>
            <a:r>
              <a:rPr lang="en-US" sz="1200" kern="1200" baseline="0" dirty="0" smtClean="0">
                <a:solidFill>
                  <a:schemeClr val="tx1"/>
                </a:solidFill>
                <a:latin typeface="+mn-lt"/>
                <a:ea typeface="+mn-ea"/>
                <a:cs typeface="+mn-cs"/>
              </a:rPr>
              <a:t> contributes to membrane association.</a:t>
            </a:r>
            <a:endParaRPr lang="en-US" dirty="0"/>
          </a:p>
        </p:txBody>
      </p:sp>
      <p:sp>
        <p:nvSpPr>
          <p:cNvPr id="4" name="Slide Number Placeholder 3"/>
          <p:cNvSpPr>
            <a:spLocks noGrp="1"/>
          </p:cNvSpPr>
          <p:nvPr>
            <p:ph type="sldNum" sz="quarter" idx="10"/>
          </p:nvPr>
        </p:nvSpPr>
        <p:spPr/>
        <p:txBody>
          <a:bodyPr/>
          <a:lstStyle/>
          <a:p>
            <a:fld id="{BDBBEDE5-A2AB-BF4A-B449-71171C343C35}" type="slidenum">
              <a:rPr lang="en-US" smtClean="0"/>
              <a:pPr/>
              <a:t>98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Sulfur/tetrahydrobiopterin/tetrahydrobiopterin_endothelial_dysfunction.pdf</a:t>
            </a:r>
            <a:endParaRPr lang="en-US" dirty="0"/>
          </a:p>
        </p:txBody>
      </p:sp>
      <p:sp>
        <p:nvSpPr>
          <p:cNvPr id="4" name="Slide Number Placeholder 3"/>
          <p:cNvSpPr>
            <a:spLocks noGrp="1"/>
          </p:cNvSpPr>
          <p:nvPr>
            <p:ph type="sldNum" sz="quarter" idx="10"/>
          </p:nvPr>
        </p:nvSpPr>
        <p:spPr/>
        <p:txBody>
          <a:bodyPr/>
          <a:lstStyle/>
          <a:p>
            <a:fld id="{BDBBEDE5-A2AB-BF4A-B449-71171C343C35}" type="slidenum">
              <a:rPr lang="en-US" smtClean="0"/>
              <a:pPr/>
              <a:t>99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See:</a:t>
            </a:r>
          </a:p>
          <a:p>
            <a:r>
              <a:rPr lang="en-US" dirty="0" smtClean="0"/>
              <a:t>Cancer/CO_NO_H2S_Pituitary.pdf</a:t>
            </a:r>
          </a:p>
          <a:p>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104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vitaminK/h2s_signaling_molecule.pdf</a:t>
            </a:r>
          </a:p>
          <a:p>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106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a:t>
            </a:r>
            <a:r>
              <a:rPr lang="en-US" dirty="0" smtClean="0"/>
              <a:t>/h2s_inflammation_leukocyte_infiltration.pdf</a:t>
            </a:r>
          </a:p>
          <a:p>
            <a:endParaRPr lang="en-US" dirty="0" smtClean="0"/>
          </a:p>
          <a:p>
            <a:r>
              <a:rPr lang="en-US" dirty="0" smtClean="0"/>
              <a:t>beta-cyano-L-Alanine (</a:t>
            </a:r>
            <a:r>
              <a:rPr lang="en-US" i="1" dirty="0" smtClean="0"/>
              <a:t>BCA</a:t>
            </a:r>
            <a:r>
              <a:rPr lang="en-US" dirty="0" smtClean="0"/>
              <a:t>) is a reversible inhibitor of the </a:t>
            </a:r>
            <a:r>
              <a:rPr lang="en-US" dirty="0" err="1" smtClean="0"/>
              <a:t>Hydrogensulfide</a:t>
            </a:r>
            <a:r>
              <a:rPr lang="en-US" dirty="0" smtClean="0"/>
              <a:t>-synthesizing enzyme </a:t>
            </a:r>
            <a:r>
              <a:rPr lang="en-US" dirty="0" err="1" smtClean="0"/>
              <a:t>cystathionine</a:t>
            </a:r>
            <a:r>
              <a:rPr lang="en-US" dirty="0" smtClean="0"/>
              <a:t> gamma </a:t>
            </a:r>
            <a:r>
              <a:rPr lang="en-US" dirty="0" err="1" smtClean="0"/>
              <a:t>lyase</a:t>
            </a:r>
            <a:r>
              <a:rPr lang="en-US" dirty="0" smtClean="0"/>
              <a:t> (CSE). </a:t>
            </a:r>
          </a:p>
          <a:p>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107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Cancer/</a:t>
            </a:r>
            <a:r>
              <a:rPr lang="en-US" dirty="0" err="1" smtClean="0"/>
              <a:t>NOS_review.pdf</a:t>
            </a:r>
            <a:endParaRPr lang="en-US" dirty="0" smtClean="0"/>
          </a:p>
          <a:p>
            <a:endParaRPr lang="en-US" dirty="0" smtClean="0"/>
          </a:p>
          <a:p>
            <a:r>
              <a:rPr lang="en-US" sz="1200" b="1" kern="1200" dirty="0" smtClean="0">
                <a:solidFill>
                  <a:schemeClr val="tx1"/>
                </a:solidFill>
                <a:latin typeface="+mn-lt"/>
                <a:ea typeface="+mn-ea"/>
                <a:cs typeface="+mn-cs"/>
              </a:rPr>
              <a:t>Michel (Series Editor) and Olivier </a:t>
            </a:r>
            <a:r>
              <a:rPr lang="en-US" sz="1200" b="1" kern="1200" dirty="0" err="1" smtClean="0">
                <a:solidFill>
                  <a:schemeClr val="tx1"/>
                </a:solidFill>
                <a:latin typeface="+mn-lt"/>
                <a:ea typeface="+mn-ea"/>
                <a:cs typeface="+mn-cs"/>
              </a:rPr>
              <a:t>Feron</a:t>
            </a:r>
            <a:endParaRPr lang="en-US" sz="1200" b="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J. </a:t>
            </a:r>
            <a:r>
              <a:rPr lang="en-US" sz="1200" kern="1200" dirty="0" err="1" smtClean="0">
                <a:solidFill>
                  <a:schemeClr val="tx1"/>
                </a:solidFill>
                <a:latin typeface="+mn-lt"/>
                <a:ea typeface="+mn-ea"/>
                <a:cs typeface="+mn-cs"/>
              </a:rPr>
              <a:t>Clin</a:t>
            </a:r>
            <a:r>
              <a:rPr lang="en-US" sz="1200" kern="1200" dirty="0" smtClean="0">
                <a:solidFill>
                  <a:schemeClr val="tx1"/>
                </a:solidFill>
                <a:latin typeface="+mn-lt"/>
                <a:ea typeface="+mn-ea"/>
                <a:cs typeface="+mn-cs"/>
              </a:rPr>
              <a:t>. Invest. © The American Society for Clinical Investigation, Inc. 0021-9738/97/11/2146/07 $2.00 Volume 100, Number 9, November 1997, 2146–2152 http://</a:t>
            </a:r>
            <a:r>
              <a:rPr lang="en-US" sz="1200" kern="1200" dirty="0" err="1" smtClean="0">
                <a:solidFill>
                  <a:schemeClr val="tx1"/>
                </a:solidFill>
                <a:latin typeface="+mn-lt"/>
                <a:ea typeface="+mn-ea"/>
                <a:cs typeface="+mn-cs"/>
              </a:rPr>
              <a:t>www.jci.org</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Michel</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Feron</a:t>
            </a:r>
            <a:r>
              <a:rPr lang="en-US" sz="1200" kern="1200" baseline="0" dirty="0" smtClean="0">
                <a:solidFill>
                  <a:schemeClr val="tx1"/>
                </a:solidFill>
                <a:latin typeface="+mn-lt"/>
                <a:ea typeface="+mn-ea"/>
                <a:cs typeface="+mn-cs"/>
              </a:rPr>
              <a:t>, J. </a:t>
            </a:r>
            <a:r>
              <a:rPr lang="en-US" sz="1200" kern="1200" baseline="0" dirty="0" err="1" smtClean="0">
                <a:solidFill>
                  <a:schemeClr val="tx1"/>
                </a:solidFill>
                <a:latin typeface="+mn-lt"/>
                <a:ea typeface="+mn-ea"/>
                <a:cs typeface="+mn-cs"/>
              </a:rPr>
              <a:t>Clin</a:t>
            </a:r>
            <a:r>
              <a:rPr lang="en-US" sz="1200" kern="1200" baseline="0" dirty="0" smtClean="0">
                <a:solidFill>
                  <a:schemeClr val="tx1"/>
                </a:solidFill>
                <a:latin typeface="+mn-lt"/>
                <a:ea typeface="+mn-ea"/>
                <a:cs typeface="+mn-cs"/>
              </a:rPr>
              <a:t>. Invest. 100(9) 2146-2152, 1997</a:t>
            </a:r>
          </a:p>
          <a:p>
            <a:endParaRPr lang="en-US" sz="1200"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Palmitoylation</a:t>
            </a:r>
            <a:r>
              <a:rPr lang="en-US" sz="1200" kern="1200" baseline="0" dirty="0" smtClean="0">
                <a:solidFill>
                  <a:schemeClr val="tx1"/>
                </a:solidFill>
                <a:latin typeface="+mn-lt"/>
                <a:ea typeface="+mn-ea"/>
                <a:cs typeface="+mn-cs"/>
              </a:rPr>
              <a:t> contributes to membrane association.</a:t>
            </a:r>
            <a:endParaRPr lang="en-US" dirty="0"/>
          </a:p>
        </p:txBody>
      </p:sp>
      <p:sp>
        <p:nvSpPr>
          <p:cNvPr id="4" name="Slide Number Placeholder 3"/>
          <p:cNvSpPr>
            <a:spLocks noGrp="1"/>
          </p:cNvSpPr>
          <p:nvPr>
            <p:ph type="sldNum" sz="quarter" idx="10"/>
          </p:nvPr>
        </p:nvSpPr>
        <p:spPr/>
        <p:txBody>
          <a:bodyPr/>
          <a:lstStyle/>
          <a:p>
            <a:fld id="{BDBBEDE5-A2AB-BF4A-B449-71171C343C35}" type="slidenum">
              <a:rPr lang="en-US" smtClean="0"/>
              <a:pPr/>
              <a:t>108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Cancer/</a:t>
            </a:r>
            <a:r>
              <a:rPr lang="en-US" dirty="0" err="1" smtClean="0"/>
              <a:t>caveolae_in_cell_migration.pdf</a:t>
            </a:r>
            <a:endParaRPr lang="en-US" dirty="0" smtClean="0"/>
          </a:p>
          <a:p>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109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a:t>
            </a:r>
            <a:r>
              <a:rPr lang="en-US" dirty="0" smtClean="0"/>
              <a:t>/</a:t>
            </a:r>
            <a:r>
              <a:rPr lang="en-US" dirty="0" err="1" smtClean="0"/>
              <a:t>protamine_sulfate_cardiac_crisis.pdf</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rotamine sulfate is a </a:t>
            </a:r>
            <a:r>
              <a:rPr lang="en-US" sz="1200" kern="1200" dirty="0" err="1" smtClean="0">
                <a:solidFill>
                  <a:schemeClr val="tx1"/>
                </a:solidFill>
                <a:effectLst/>
                <a:latin typeface="+mn-lt"/>
                <a:ea typeface="+mn-ea"/>
                <a:cs typeface="+mn-cs"/>
              </a:rPr>
              <a:t>polycationic</a:t>
            </a:r>
            <a:r>
              <a:rPr lang="en-US" sz="1200" kern="1200" dirty="0" smtClean="0">
                <a:solidFill>
                  <a:schemeClr val="tx1"/>
                </a:solidFill>
                <a:effectLst/>
                <a:latin typeface="+mn-lt"/>
                <a:ea typeface="+mn-ea"/>
                <a:cs typeface="+mn-cs"/>
              </a:rPr>
              <a:t> peptide that is used in order to reverse the anticoagulant effects of heparin. Frequently, systemic hypotension is an undesired side effect of protamine infusion, some- </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Catastrophic Cardiovascular Adverse Reactions to Protamine Are Nitric Oxide/Cyclic </a:t>
            </a:r>
            <a:r>
              <a:rPr lang="en-US" sz="1200" b="1" kern="1200" dirty="0" err="1" smtClean="0">
                <a:solidFill>
                  <a:schemeClr val="tx1"/>
                </a:solidFill>
                <a:effectLst/>
                <a:latin typeface="+mn-lt"/>
                <a:ea typeface="+mn-ea"/>
                <a:cs typeface="+mn-cs"/>
              </a:rPr>
              <a:t>Guanosine</a:t>
            </a:r>
            <a:r>
              <a:rPr lang="en-US" sz="1200" b="1" kern="1200" dirty="0" smtClean="0">
                <a:solidFill>
                  <a:schemeClr val="tx1"/>
                </a:solidFill>
                <a:effectLst/>
                <a:latin typeface="+mn-lt"/>
                <a:ea typeface="+mn-ea"/>
                <a:cs typeface="+mn-cs"/>
              </a:rPr>
              <a:t> Monophosphate Dependent and Endothelium Mediated * : Should Methylene Blue Be the Treatment of Choice? </a:t>
            </a:r>
            <a:endParaRPr lang="en-US" dirty="0" smtClean="0"/>
          </a:p>
          <a:p>
            <a:endParaRPr lang="en-US" dirty="0" smtClean="0"/>
          </a:p>
          <a:p>
            <a:r>
              <a:rPr lang="en-US" dirty="0" smtClean="0"/>
              <a:t>Wiki:</a:t>
            </a:r>
          </a:p>
          <a:p>
            <a:r>
              <a:rPr lang="en-US" dirty="0" smtClean="0"/>
              <a:t>The </a:t>
            </a:r>
            <a:r>
              <a:rPr lang="en-US" dirty="0" smtClean="0">
                <a:hlinkClick r:id="rId3" tooltip="Cardinal symptom"/>
              </a:rPr>
              <a:t>cardinal symptom</a:t>
            </a:r>
            <a:r>
              <a:rPr lang="en-US" dirty="0" smtClean="0"/>
              <a:t> of hypotension is </a:t>
            </a:r>
            <a:r>
              <a:rPr lang="en-US" dirty="0" smtClean="0">
                <a:hlinkClick r:id="rId4" tooltip="Lightheadedness"/>
              </a:rPr>
              <a:t>lightheadedness</a:t>
            </a:r>
            <a:r>
              <a:rPr lang="en-US" dirty="0" smtClean="0"/>
              <a:t> or </a:t>
            </a:r>
            <a:r>
              <a:rPr lang="en-US" dirty="0" smtClean="0">
                <a:hlinkClick r:id="rId5" tooltip="Dizziness"/>
              </a:rPr>
              <a:t>dizziness</a:t>
            </a:r>
            <a:r>
              <a:rPr lang="en-US" dirty="0" smtClean="0"/>
              <a:t>. If the blood pressure is sufficiently low, </a:t>
            </a:r>
            <a:r>
              <a:rPr lang="en-US" dirty="0" smtClean="0">
                <a:hlinkClick r:id="rId6" tooltip="Fainting"/>
              </a:rPr>
              <a:t>fainting</a:t>
            </a:r>
            <a:r>
              <a:rPr lang="en-US" dirty="0" smtClean="0"/>
              <a:t> and often </a:t>
            </a:r>
            <a:r>
              <a:rPr lang="en-US" dirty="0" smtClean="0">
                <a:hlinkClick r:id="rId7" tooltip="Seizure"/>
              </a:rPr>
              <a:t>seizures</a:t>
            </a:r>
            <a:r>
              <a:rPr lang="en-US" dirty="0" smtClean="0"/>
              <a:t> will occur.</a:t>
            </a:r>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110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See:</a:t>
            </a:r>
          </a:p>
          <a:p>
            <a:r>
              <a:rPr lang="en-US" dirty="0" smtClean="0"/>
              <a:t>Cancer/CO_NO_H2S_Pituitary.pdf</a:t>
            </a:r>
          </a:p>
          <a:p>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111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t>
            </a:r>
            <a:r>
              <a:rPr lang="en-US" dirty="0" err="1" smtClean="0"/>
              <a:t>cholesterol_sulfate_agile.pdf</a:t>
            </a:r>
            <a:r>
              <a:rPr lang="en-US" dirty="0" smtClean="0"/>
              <a:t> – this was the original article on that topic.</a:t>
            </a:r>
          </a:p>
          <a:p>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27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See:</a:t>
            </a:r>
          </a:p>
          <a:p>
            <a:r>
              <a:rPr lang="en-US" dirty="0" smtClean="0"/>
              <a:t>Cancer/CO_NO_H2S_Pituitary.pdf</a:t>
            </a:r>
          </a:p>
          <a:p>
            <a:r>
              <a:rPr lang="en-US" dirty="0" smtClean="0"/>
              <a:t>Paper in endocrinology, 1991: (title)</a:t>
            </a:r>
          </a:p>
          <a:p>
            <a:r>
              <a:rPr lang="en-US" dirty="0" smtClean="0">
                <a:solidFill>
                  <a:srgbClr val="FF0000"/>
                </a:solidFill>
              </a:rPr>
              <a:t>Manganese superoxide dismutase</a:t>
            </a:r>
            <a:r>
              <a:rPr lang="en-US" dirty="0" smtClean="0"/>
              <a:t>: a hepatic acute phase protein regulated by interleukin-6 and </a:t>
            </a:r>
            <a:r>
              <a:rPr lang="en-US" dirty="0" err="1" smtClean="0"/>
              <a:t>glucocorticoids</a:t>
            </a:r>
            <a:r>
              <a:rPr lang="en-US" dirty="0" smtClean="0"/>
              <a:t>.</a:t>
            </a:r>
          </a:p>
          <a:p>
            <a:endParaRPr lang="en-US" dirty="0" smtClean="0"/>
          </a:p>
          <a:p>
            <a:r>
              <a:rPr lang="en-US" dirty="0" smtClean="0"/>
              <a:t>“they are thought to be the main enzymes in the antioxidant defense system”</a:t>
            </a:r>
          </a:p>
          <a:p>
            <a:endParaRPr lang="en-US" dirty="0" smtClean="0"/>
          </a:p>
          <a:p>
            <a:r>
              <a:rPr lang="en-US" dirty="0" smtClean="0"/>
              <a:t>O2- </a:t>
            </a:r>
            <a:r>
              <a:rPr lang="en-US" dirty="0" err="1" smtClean="0">
                <a:sym typeface="Wingdings"/>
              </a:rPr>
              <a:t></a:t>
            </a:r>
            <a:r>
              <a:rPr lang="en-US" dirty="0" smtClean="0">
                <a:sym typeface="Wingdings"/>
              </a:rPr>
              <a:t> H2O2</a:t>
            </a:r>
            <a:r>
              <a:rPr lang="en-US" baseline="0" dirty="0" smtClean="0">
                <a:sym typeface="Wingdings"/>
              </a:rPr>
              <a:t>  !!!!!</a:t>
            </a:r>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113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vitaminK/macrophages_iron_bacteria.pdf</a:t>
            </a:r>
            <a:endParaRPr lang="en-US" dirty="0" smtClean="0"/>
          </a:p>
          <a:p>
            <a:r>
              <a:rPr lang="en-US" dirty="0" smtClean="0"/>
              <a:t>Introduction</a:t>
            </a:r>
          </a:p>
          <a:p>
            <a:r>
              <a:rPr lang="en-US" sz="1200" kern="1200" dirty="0" err="1" smtClean="0">
                <a:solidFill>
                  <a:schemeClr val="tx1"/>
                </a:solidFill>
                <a:latin typeface="+mn-lt"/>
                <a:ea typeface="+mn-ea"/>
                <a:cs typeface="+mn-cs"/>
              </a:rPr>
              <a:t>Hypoferremia</a:t>
            </a:r>
            <a:r>
              <a:rPr lang="en-US" sz="1200" kern="1200" dirty="0" smtClean="0">
                <a:solidFill>
                  <a:schemeClr val="tx1"/>
                </a:solidFill>
                <a:latin typeface="+mn-lt"/>
                <a:ea typeface="+mn-ea"/>
                <a:cs typeface="+mn-cs"/>
              </a:rPr>
              <a:t> is a hallmark of inflammation and results from increased secretion of the liver hormone </a:t>
            </a:r>
            <a:r>
              <a:rPr lang="en-US" sz="1200" kern="1200" dirty="0" err="1" smtClean="0">
                <a:solidFill>
                  <a:schemeClr val="tx1"/>
                </a:solidFill>
                <a:latin typeface="+mn-lt"/>
                <a:ea typeface="+mn-ea"/>
                <a:cs typeface="+mn-cs"/>
              </a:rPr>
              <a:t>hepcidin</a:t>
            </a:r>
            <a:r>
              <a:rPr lang="en-US" sz="1200" kern="1200" dirty="0" smtClean="0">
                <a:solidFill>
                  <a:schemeClr val="tx1"/>
                </a:solidFill>
                <a:latin typeface="+mn-lt"/>
                <a:ea typeface="+mn-ea"/>
                <a:cs typeface="+mn-cs"/>
              </a:rPr>
              <a:t> (for review, see Nemeth and Ganz1). </a:t>
            </a:r>
            <a:r>
              <a:rPr lang="en-US" sz="1200" kern="1200" dirty="0" err="1" smtClean="0">
                <a:solidFill>
                  <a:schemeClr val="tx1"/>
                </a:solidFill>
                <a:latin typeface="+mn-lt"/>
                <a:ea typeface="+mn-ea"/>
                <a:cs typeface="+mn-cs"/>
              </a:rPr>
              <a:t>Hepcidin</a:t>
            </a:r>
            <a:r>
              <a:rPr lang="en-US" sz="1200" kern="1200" dirty="0" smtClean="0">
                <a:solidFill>
                  <a:schemeClr val="tx1"/>
                </a:solidFill>
                <a:latin typeface="+mn-lt"/>
                <a:ea typeface="+mn-ea"/>
                <a:cs typeface="+mn-cs"/>
              </a:rPr>
              <a:t> is secreted by </a:t>
            </a:r>
            <a:r>
              <a:rPr lang="en-US" sz="1200" kern="1200" dirty="0" err="1" smtClean="0">
                <a:solidFill>
                  <a:schemeClr val="tx1"/>
                </a:solidFill>
                <a:latin typeface="+mn-lt"/>
                <a:ea typeface="+mn-ea"/>
                <a:cs typeface="+mn-cs"/>
              </a:rPr>
              <a:t>hepatocytes</a:t>
            </a:r>
            <a:r>
              <a:rPr lang="en-US" sz="1200" kern="1200" dirty="0" smtClean="0">
                <a:solidFill>
                  <a:schemeClr val="tx1"/>
                </a:solidFill>
                <a:latin typeface="+mn-lt"/>
                <a:ea typeface="+mn-ea"/>
                <a:cs typeface="+mn-cs"/>
              </a:rPr>
              <a:t> in response to inflammatory stimuli, notably interleuklin-6 (IL-6).2–4 </a:t>
            </a:r>
            <a:r>
              <a:rPr lang="en-US" sz="1200" kern="1200" dirty="0" err="1" smtClean="0">
                <a:solidFill>
                  <a:schemeClr val="tx1"/>
                </a:solidFill>
                <a:latin typeface="+mn-lt"/>
                <a:ea typeface="+mn-ea"/>
                <a:cs typeface="+mn-cs"/>
              </a:rPr>
              <a:t>Hepcidin</a:t>
            </a:r>
            <a:r>
              <a:rPr lang="en-US" sz="1200" kern="1200" dirty="0" smtClean="0">
                <a:solidFill>
                  <a:schemeClr val="tx1"/>
                </a:solidFill>
                <a:latin typeface="+mn-lt"/>
                <a:ea typeface="+mn-ea"/>
                <a:cs typeface="+mn-cs"/>
              </a:rPr>
              <a:t> binds to the iron exporter </a:t>
            </a:r>
            <a:r>
              <a:rPr lang="en-US" sz="1200" kern="1200" dirty="0" err="1" smtClean="0">
                <a:solidFill>
                  <a:schemeClr val="tx1"/>
                </a:solidFill>
                <a:latin typeface="+mn-lt"/>
                <a:ea typeface="+mn-ea"/>
                <a:cs typeface="+mn-cs"/>
              </a:rPr>
              <a:t>ferroportin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Fpn</a:t>
            </a:r>
            <a:r>
              <a:rPr lang="en-US" sz="1200" kern="1200" dirty="0" smtClean="0">
                <a:solidFill>
                  <a:schemeClr val="tx1"/>
                </a:solidFill>
                <a:latin typeface="+mn-lt"/>
                <a:ea typeface="+mn-ea"/>
                <a:cs typeface="+mn-cs"/>
              </a:rPr>
              <a:t>), leading to its internalization and degradation.5 </a:t>
            </a:r>
            <a:r>
              <a:rPr lang="en-US" sz="1200" kern="1200" dirty="0" err="1" smtClean="0">
                <a:solidFill>
                  <a:schemeClr val="tx1"/>
                </a:solidFill>
                <a:latin typeface="+mn-lt"/>
                <a:ea typeface="+mn-ea"/>
                <a:cs typeface="+mn-cs"/>
              </a:rPr>
              <a:t>Fpn</a:t>
            </a:r>
            <a:r>
              <a:rPr lang="en-US" sz="1200" kern="1200" dirty="0" smtClean="0">
                <a:solidFill>
                  <a:schemeClr val="tx1"/>
                </a:solidFill>
                <a:latin typeface="+mn-lt"/>
                <a:ea typeface="+mn-ea"/>
                <a:cs typeface="+mn-cs"/>
              </a:rPr>
              <a:t> is the only identified cellular iron exporter and is present on macrophages, absorptive </a:t>
            </a:r>
            <a:r>
              <a:rPr lang="en-US" sz="1200" kern="1200" dirty="0" err="1" smtClean="0">
                <a:solidFill>
                  <a:schemeClr val="tx1"/>
                </a:solidFill>
                <a:latin typeface="+mn-lt"/>
                <a:ea typeface="+mn-ea"/>
                <a:cs typeface="+mn-cs"/>
              </a:rPr>
              <a:t>enterocytes</a:t>
            </a:r>
            <a:r>
              <a:rPr lang="en-US" sz="1200" kern="1200" dirty="0" smtClean="0">
                <a:solidFill>
                  <a:schemeClr val="tx1"/>
                </a:solidFill>
                <a:latin typeface="+mn-lt"/>
                <a:ea typeface="+mn-ea"/>
                <a:cs typeface="+mn-cs"/>
              </a:rPr>
              <a:t>, and placenta. Loss of cell surface </a:t>
            </a:r>
            <a:r>
              <a:rPr lang="en-US" sz="1200" kern="1200" dirty="0" err="1" smtClean="0">
                <a:solidFill>
                  <a:schemeClr val="tx1"/>
                </a:solidFill>
                <a:latin typeface="+mn-lt"/>
                <a:ea typeface="+mn-ea"/>
                <a:cs typeface="+mn-cs"/>
              </a:rPr>
              <a:t>Fpn</a:t>
            </a:r>
            <a:r>
              <a:rPr lang="en-US" sz="1200" kern="1200" dirty="0" smtClean="0">
                <a:solidFill>
                  <a:schemeClr val="tx1"/>
                </a:solidFill>
                <a:latin typeface="+mn-lt"/>
                <a:ea typeface="+mn-ea"/>
                <a:cs typeface="+mn-cs"/>
              </a:rPr>
              <a:t> results in </a:t>
            </a:r>
            <a:r>
              <a:rPr lang="en-US" sz="1200" kern="1200" dirty="0" err="1" smtClean="0">
                <a:solidFill>
                  <a:schemeClr val="tx1"/>
                </a:solidFill>
                <a:latin typeface="+mn-lt"/>
                <a:ea typeface="+mn-ea"/>
                <a:cs typeface="+mn-cs"/>
              </a:rPr>
              <a:t>hypoferremia</a:t>
            </a:r>
            <a:r>
              <a:rPr lang="en-US" sz="1200" kern="1200" dirty="0" smtClean="0">
                <a:solidFill>
                  <a:schemeClr val="tx1"/>
                </a:solidFill>
                <a:latin typeface="+mn-lt"/>
                <a:ea typeface="+mn-ea"/>
                <a:cs typeface="+mn-cs"/>
              </a:rPr>
              <a:t>, which, if persistent, leads to iron-limited erythropoiesis.6 The </a:t>
            </a:r>
            <a:r>
              <a:rPr lang="en-US" sz="1200" kern="1200" dirty="0" err="1" smtClean="0">
                <a:solidFill>
                  <a:schemeClr val="tx1"/>
                </a:solidFill>
                <a:latin typeface="+mn-lt"/>
                <a:ea typeface="+mn-ea"/>
                <a:cs typeface="+mn-cs"/>
              </a:rPr>
              <a:t>hypoferremia</a:t>
            </a:r>
            <a:r>
              <a:rPr lang="en-US" sz="1200" kern="1200" dirty="0" smtClean="0">
                <a:solidFill>
                  <a:schemeClr val="tx1"/>
                </a:solidFill>
                <a:latin typeface="+mn-lt"/>
                <a:ea typeface="+mn-ea"/>
                <a:cs typeface="+mn-cs"/>
              </a:rPr>
              <a:t> of inflammation is thought to represent an antibacterial defense response, as iron acquisition proteins are virulence factors for many species of bacteria.7</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115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See:</a:t>
            </a:r>
          </a:p>
          <a:p>
            <a:r>
              <a:rPr lang="en-US" dirty="0" smtClean="0"/>
              <a:t>Cancer/CO_NO_H2S_Pituitary.pdf</a:t>
            </a:r>
          </a:p>
          <a:p>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116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http://medicalxpress.com/news/2012-03-mystery-blood-clotting.html</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122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hemCoagulation.ppt</a:t>
            </a:r>
            <a:r>
              <a:rPr lang="en-US" dirty="0" smtClean="0"/>
              <a:t>  -- modified slide.</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124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vitaminK</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glycocalyx_review_LONG.pdf</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Representation of proteoglycans and glycoproteins on the surface of ECs. Caveolin-1 associates with regions high in cholesterol and </a:t>
            </a:r>
            <a:r>
              <a:rPr lang="en-US" sz="1200" kern="1200" dirty="0" err="1" smtClean="0">
                <a:solidFill>
                  <a:schemeClr val="tx1"/>
                </a:solidFill>
                <a:effectLst/>
                <a:latin typeface="+mn-lt"/>
                <a:ea typeface="+mn-ea"/>
                <a:cs typeface="+mn-cs"/>
              </a:rPr>
              <a:t>sphingolipids</a:t>
            </a:r>
            <a:r>
              <a:rPr lang="en-US" sz="1200" kern="1200" dirty="0" smtClean="0">
                <a:solidFill>
                  <a:schemeClr val="tx1"/>
                </a:solidFill>
                <a:effectLst/>
                <a:latin typeface="+mn-lt"/>
                <a:ea typeface="+mn-ea"/>
                <a:cs typeface="+mn-cs"/>
              </a:rPr>
              <a:t> in the membrane (</a:t>
            </a:r>
            <a:r>
              <a:rPr lang="en-US" sz="1200" i="1" kern="1200" dirty="0" smtClean="0">
                <a:solidFill>
                  <a:schemeClr val="tx1"/>
                </a:solidFill>
                <a:effectLst/>
                <a:latin typeface="+mn-lt"/>
                <a:ea typeface="+mn-ea"/>
                <a:cs typeface="+mn-cs"/>
              </a:rPr>
              <a:t>darker circles, left</a:t>
            </a:r>
            <a:r>
              <a:rPr lang="en-US" sz="1200" kern="1200" dirty="0" smtClean="0">
                <a:solidFill>
                  <a:schemeClr val="tx1"/>
                </a:solidFill>
                <a:effectLst/>
                <a:latin typeface="+mn-lt"/>
                <a:ea typeface="+mn-ea"/>
                <a:cs typeface="+mn-cs"/>
              </a:rPr>
              <a:t>) and forms cave-like structures, </a:t>
            </a:r>
            <a:r>
              <a:rPr lang="en-US" sz="1200" kern="1200" dirty="0" err="1" smtClean="0">
                <a:solidFill>
                  <a:schemeClr val="tx1"/>
                </a:solidFill>
                <a:effectLst/>
                <a:latin typeface="+mn-lt"/>
                <a:ea typeface="+mn-ea"/>
                <a:cs typeface="+mn-cs"/>
              </a:rPr>
              <a:t>caveolae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right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Glypicans</a:t>
            </a:r>
            <a:r>
              <a:rPr lang="en-US" sz="1200" kern="1200" dirty="0" smtClean="0">
                <a:solidFill>
                  <a:schemeClr val="tx1"/>
                </a:solidFill>
                <a:effectLst/>
                <a:latin typeface="+mn-lt"/>
                <a:ea typeface="+mn-ea"/>
                <a:cs typeface="+mn-cs"/>
              </a:rPr>
              <a:t>, along with their HS chains localize in these regions. </a:t>
            </a:r>
            <a:r>
              <a:rPr lang="en-US" sz="1200" kern="1200" dirty="0" err="1" smtClean="0">
                <a:solidFill>
                  <a:schemeClr val="tx1"/>
                </a:solidFill>
                <a:effectLst/>
                <a:latin typeface="+mn-lt"/>
                <a:ea typeface="+mn-ea"/>
                <a:cs typeface="+mn-cs"/>
              </a:rPr>
              <a:t>Transmembrane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syndecans</a:t>
            </a:r>
            <a:r>
              <a:rPr lang="en-US" sz="1200" kern="1200" dirty="0" smtClean="0">
                <a:solidFill>
                  <a:schemeClr val="tx1"/>
                </a:solidFill>
                <a:effectLst/>
                <a:latin typeface="+mn-lt"/>
                <a:ea typeface="+mn-ea"/>
                <a:cs typeface="+mn-cs"/>
              </a:rPr>
              <a:t> are shown to cluster in the outer edge of </a:t>
            </a:r>
            <a:r>
              <a:rPr lang="en-US" sz="1200" kern="1200" dirty="0" err="1" smtClean="0">
                <a:solidFill>
                  <a:schemeClr val="tx1"/>
                </a:solidFill>
                <a:effectLst/>
                <a:latin typeface="+mn-lt"/>
                <a:ea typeface="+mn-ea"/>
                <a:cs typeface="+mn-cs"/>
              </a:rPr>
              <a:t>caveolae</a:t>
            </a:r>
            <a:r>
              <a:rPr lang="en-US" sz="1200" kern="1200" dirty="0" smtClean="0">
                <a:solidFill>
                  <a:schemeClr val="tx1"/>
                </a:solidFill>
                <a:effectLst/>
                <a:latin typeface="+mn-lt"/>
                <a:ea typeface="+mn-ea"/>
                <a:cs typeface="+mn-cs"/>
              </a:rPr>
              <a:t>. Besides HS, </a:t>
            </a:r>
            <a:r>
              <a:rPr lang="en-US" sz="1200" kern="1200" dirty="0" err="1" smtClean="0">
                <a:solidFill>
                  <a:schemeClr val="tx1"/>
                </a:solidFill>
                <a:effectLst/>
                <a:latin typeface="+mn-lt"/>
                <a:ea typeface="+mn-ea"/>
                <a:cs typeface="+mn-cs"/>
              </a:rPr>
              <a:t>syndecans</a:t>
            </a:r>
            <a:r>
              <a:rPr lang="en-US" sz="1200" kern="1200" dirty="0" smtClean="0">
                <a:solidFill>
                  <a:schemeClr val="tx1"/>
                </a:solidFill>
                <a:effectLst/>
                <a:latin typeface="+mn-lt"/>
                <a:ea typeface="+mn-ea"/>
                <a:cs typeface="+mn-cs"/>
              </a:rPr>
              <a:t> also contain CS, further down the core protein. A glycoprotein with its short oligosaccharide branched chains and their associated SA “caps” are displayed in the middle part of the figure. HA is a very long GAG that weaves into the </a:t>
            </a:r>
            <a:r>
              <a:rPr lang="en-US" sz="1200" kern="1200" dirty="0" err="1" smtClean="0">
                <a:solidFill>
                  <a:schemeClr val="tx1"/>
                </a:solidFill>
                <a:effectLst/>
                <a:latin typeface="+mn-lt"/>
                <a:ea typeface="+mn-ea"/>
                <a:cs typeface="+mn-cs"/>
              </a:rPr>
              <a:t>glycocalyx</a:t>
            </a:r>
            <a:r>
              <a:rPr lang="en-US" sz="1200" kern="1200" dirty="0" smtClean="0">
                <a:solidFill>
                  <a:schemeClr val="tx1"/>
                </a:solidFill>
                <a:effectLst/>
                <a:latin typeface="+mn-lt"/>
                <a:ea typeface="+mn-ea"/>
                <a:cs typeface="+mn-cs"/>
              </a:rPr>
              <a:t> and binds with CD44. </a:t>
            </a:r>
            <a:r>
              <a:rPr lang="en-US" sz="1200" kern="1200" dirty="0" err="1" smtClean="0">
                <a:solidFill>
                  <a:schemeClr val="tx1"/>
                </a:solidFill>
                <a:effectLst/>
                <a:latin typeface="+mn-lt"/>
                <a:ea typeface="+mn-ea"/>
                <a:cs typeface="+mn-cs"/>
              </a:rPr>
              <a:t>Transmembrane</a:t>
            </a:r>
            <a:r>
              <a:rPr lang="en-US" sz="1200" kern="1200" dirty="0" smtClean="0">
                <a:solidFill>
                  <a:schemeClr val="tx1"/>
                </a:solidFill>
                <a:effectLst/>
                <a:latin typeface="+mn-lt"/>
                <a:ea typeface="+mn-ea"/>
                <a:cs typeface="+mn-cs"/>
              </a:rPr>
              <a:t> CD44 can have CS, HS, and oligosaccharides attached to it and it localizes in </a:t>
            </a:r>
            <a:r>
              <a:rPr lang="en-US" sz="1200" kern="1200" dirty="0" err="1" smtClean="0">
                <a:solidFill>
                  <a:schemeClr val="tx1"/>
                </a:solidFill>
                <a:effectLst/>
                <a:latin typeface="+mn-lt"/>
                <a:ea typeface="+mn-ea"/>
                <a:cs typeface="+mn-cs"/>
              </a:rPr>
              <a:t>caveolae</a:t>
            </a:r>
            <a:r>
              <a:rPr lang="en-US" sz="1200" kern="1200" dirty="0" smtClean="0">
                <a:solidFill>
                  <a:schemeClr val="tx1"/>
                </a:solidFill>
                <a:effectLst/>
                <a:latin typeface="+mn-lt"/>
                <a:ea typeface="+mn-ea"/>
                <a:cs typeface="+mn-cs"/>
              </a:rPr>
              <a:t>. Plasma proteins, along with </a:t>
            </a:r>
            <a:r>
              <a:rPr lang="en-US" sz="1200" kern="1200" dirty="0" err="1" smtClean="0">
                <a:solidFill>
                  <a:schemeClr val="tx1"/>
                </a:solidFill>
                <a:effectLst/>
                <a:latin typeface="+mn-lt"/>
                <a:ea typeface="+mn-ea"/>
                <a:cs typeface="+mn-cs"/>
              </a:rPr>
              <a:t>cations</a:t>
            </a:r>
            <a:r>
              <a:rPr lang="en-US" sz="1200" kern="1200" dirty="0" smtClean="0">
                <a:solidFill>
                  <a:schemeClr val="tx1"/>
                </a:solidFill>
                <a:effectLst/>
                <a:latin typeface="+mn-lt"/>
                <a:ea typeface="+mn-ea"/>
                <a:cs typeface="+mn-cs"/>
              </a:rPr>
              <a:t> and cationic amino acids (</a:t>
            </a:r>
            <a:r>
              <a:rPr lang="en-US" sz="1200" i="1" kern="1200" dirty="0" smtClean="0">
                <a:solidFill>
                  <a:schemeClr val="tx1"/>
                </a:solidFill>
                <a:effectLst/>
                <a:latin typeface="+mn-lt"/>
                <a:ea typeface="+mn-ea"/>
                <a:cs typeface="+mn-cs"/>
              </a:rPr>
              <a:t>red circles</a:t>
            </a:r>
            <a:r>
              <a:rPr lang="en-US" sz="1200" kern="1200" dirty="0" smtClean="0">
                <a:solidFill>
                  <a:schemeClr val="tx1"/>
                </a:solidFill>
                <a:effectLst/>
                <a:latin typeface="+mn-lt"/>
                <a:ea typeface="+mn-ea"/>
                <a:cs typeface="+mn-cs"/>
              </a:rPr>
              <a:t>), are known to associate with GAGs. (</a:t>
            </a:r>
            <a:r>
              <a:rPr lang="en-US" sz="1200" i="1" kern="12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The cytoplasmic domains of </a:t>
            </a:r>
            <a:r>
              <a:rPr lang="en-US" sz="1200" kern="1200" dirty="0" err="1" smtClean="0">
                <a:solidFill>
                  <a:schemeClr val="tx1"/>
                </a:solidFill>
                <a:effectLst/>
                <a:latin typeface="+mn-lt"/>
                <a:ea typeface="+mn-ea"/>
                <a:cs typeface="+mn-cs"/>
              </a:rPr>
              <a:t>syndecans</a:t>
            </a:r>
            <a:r>
              <a:rPr lang="en-US" sz="1200" kern="1200" dirty="0" smtClean="0">
                <a:solidFill>
                  <a:schemeClr val="tx1"/>
                </a:solidFill>
                <a:effectLst/>
                <a:latin typeface="+mn-lt"/>
                <a:ea typeface="+mn-ea"/>
                <a:cs typeface="+mn-cs"/>
              </a:rPr>
              <a:t> can associate with linker molecules, which connect them to cytoskeletal elements. (</a:t>
            </a:r>
            <a:r>
              <a:rPr lang="en-US" sz="1200" i="1" kern="1200" dirty="0" smtClean="0">
                <a:solidFill>
                  <a:schemeClr val="tx1"/>
                </a:solidFill>
                <a:effectLst/>
                <a:latin typeface="+mn-lt"/>
                <a:ea typeface="+mn-ea"/>
                <a:cs typeface="+mn-cs"/>
              </a:rPr>
              <a:t>b</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Oligomerization</a:t>
            </a:r>
            <a:r>
              <a:rPr lang="en-US" sz="1200" kern="1200" dirty="0" smtClean="0">
                <a:solidFill>
                  <a:schemeClr val="tx1"/>
                </a:solidFill>
                <a:effectLst/>
                <a:latin typeface="+mn-lt"/>
                <a:ea typeface="+mn-ea"/>
                <a:cs typeface="+mn-cs"/>
              </a:rPr>
              <a:t> of </a:t>
            </a:r>
            <a:r>
              <a:rPr lang="en-US" sz="1200" kern="1200" dirty="0" err="1" smtClean="0">
                <a:solidFill>
                  <a:schemeClr val="tx1"/>
                </a:solidFill>
                <a:effectLst/>
                <a:latin typeface="+mn-lt"/>
                <a:ea typeface="+mn-ea"/>
                <a:cs typeface="+mn-cs"/>
              </a:rPr>
              <a:t>syndecans</a:t>
            </a:r>
            <a:r>
              <a:rPr lang="en-US" sz="1200" kern="1200" dirty="0" smtClean="0">
                <a:solidFill>
                  <a:schemeClr val="tx1"/>
                </a:solidFill>
                <a:effectLst/>
                <a:latin typeface="+mn-lt"/>
                <a:ea typeface="+mn-ea"/>
                <a:cs typeface="+mn-cs"/>
              </a:rPr>
              <a:t> helps them make direct associations with intracellular signaling effectors. (</a:t>
            </a:r>
            <a:r>
              <a:rPr lang="en-US" sz="1200" i="1"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 A series of molecules involved in </a:t>
            </a:r>
            <a:r>
              <a:rPr lang="en-US" sz="1200" kern="1200" dirty="0" err="1" smtClean="0">
                <a:solidFill>
                  <a:schemeClr val="tx1"/>
                </a:solidFill>
                <a:effectLst/>
                <a:latin typeface="+mn-lt"/>
                <a:ea typeface="+mn-ea"/>
                <a:cs typeface="+mn-cs"/>
              </a:rPr>
              <a:t>eNOS</a:t>
            </a:r>
            <a:r>
              <a:rPr lang="en-US" sz="1200" kern="1200" dirty="0" smtClean="0">
                <a:solidFill>
                  <a:schemeClr val="tx1"/>
                </a:solidFill>
                <a:effectLst/>
                <a:latin typeface="+mn-lt"/>
                <a:ea typeface="+mn-ea"/>
                <a:cs typeface="+mn-cs"/>
              </a:rPr>
              <a:t> signaling localize in </a:t>
            </a:r>
            <a:r>
              <a:rPr lang="en-US" sz="1200" kern="1200" dirty="0" err="1" smtClean="0">
                <a:solidFill>
                  <a:schemeClr val="tx1"/>
                </a:solidFill>
                <a:effectLst/>
                <a:latin typeface="+mn-lt"/>
                <a:ea typeface="+mn-ea"/>
                <a:cs typeface="+mn-cs"/>
              </a:rPr>
              <a:t>caveolae</a:t>
            </a:r>
            <a:r>
              <a:rPr lang="en-US" sz="1200" kern="1200" dirty="0" smtClean="0">
                <a:solidFill>
                  <a:schemeClr val="tx1"/>
                </a:solidFill>
                <a:effectLst/>
                <a:latin typeface="+mn-lt"/>
                <a:ea typeface="+mn-ea"/>
                <a:cs typeface="+mn-cs"/>
              </a:rPr>
              <a:t>. (This illustration is not drawn to scale and a few GAG attachments were omitted for simplicity.) </a:t>
            </a:r>
            <a:endParaRPr lang="en-US" dirty="0" smtClean="0"/>
          </a:p>
          <a:p>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126</a:t>
            </a:fld>
            <a:endParaRPr lang="en-US"/>
          </a:p>
        </p:txBody>
      </p:sp>
    </p:spTree>
    <p:extLst>
      <p:ext uri="{BB962C8B-B14F-4D97-AF65-F5344CB8AC3E}">
        <p14:creationId xmlns:p14="http://schemas.microsoft.com/office/powerpoint/2010/main" val="783538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The cytoplasmic domains of </a:t>
            </a:r>
            <a:r>
              <a:rPr lang="en-US" sz="1200" kern="1200" dirty="0" err="1" smtClean="0">
                <a:solidFill>
                  <a:schemeClr val="tx1"/>
                </a:solidFill>
                <a:effectLst/>
                <a:latin typeface="+mn-lt"/>
                <a:ea typeface="+mn-ea"/>
                <a:cs typeface="+mn-cs"/>
              </a:rPr>
              <a:t>syndecans</a:t>
            </a:r>
            <a:r>
              <a:rPr lang="en-US" sz="1200" kern="1200" dirty="0" smtClean="0">
                <a:solidFill>
                  <a:schemeClr val="tx1"/>
                </a:solidFill>
                <a:effectLst/>
                <a:latin typeface="+mn-lt"/>
                <a:ea typeface="+mn-ea"/>
                <a:cs typeface="+mn-cs"/>
              </a:rPr>
              <a:t> can associate with linker molecules, which connect them to cytoskeletal elements. (</a:t>
            </a:r>
            <a:r>
              <a:rPr lang="en-US" sz="1200" i="1" kern="1200" dirty="0" smtClean="0">
                <a:solidFill>
                  <a:schemeClr val="tx1"/>
                </a:solidFill>
                <a:effectLst/>
                <a:latin typeface="+mn-lt"/>
                <a:ea typeface="+mn-ea"/>
                <a:cs typeface="+mn-cs"/>
              </a:rPr>
              <a:t>b</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127</a:t>
            </a:fld>
            <a:endParaRPr lang="en-US"/>
          </a:p>
        </p:txBody>
      </p:sp>
    </p:spTree>
    <p:extLst>
      <p:ext uri="{BB962C8B-B14F-4D97-AF65-F5344CB8AC3E}">
        <p14:creationId xmlns:p14="http://schemas.microsoft.com/office/powerpoint/2010/main" val="4583520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Libby – </a:t>
            </a:r>
          </a:p>
          <a:p>
            <a:r>
              <a:rPr lang="en-US" dirty="0" smtClean="0"/>
              <a:t>.cancer/</a:t>
            </a:r>
            <a:r>
              <a:rPr lang="en-US" dirty="0" err="1" smtClean="0"/>
              <a:t>libby_inflammation_heart_disease.pdf</a:t>
            </a:r>
            <a:endParaRPr lang="en-US" dirty="0" smtClean="0"/>
          </a:p>
          <a:p>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141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Libby_inflammation_and_heart_disease.pdf</a:t>
            </a:r>
            <a:endParaRPr lang="en-US" dirty="0" smtClean="0"/>
          </a:p>
          <a:p>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142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Vitamink/peroxynitrite_fights_infetion.text</a:t>
            </a:r>
            <a:endParaRPr lang="en-US" dirty="0" smtClean="0"/>
          </a:p>
          <a:p>
            <a:r>
              <a:rPr lang="en-US" dirty="0" smtClean="0"/>
              <a:t>vitaminK/ROS_h2s_to_sulfite_shock_2005.text</a:t>
            </a:r>
          </a:p>
          <a:p>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143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vitaminK/sunlight_heart_disease.pdf</a:t>
            </a:r>
            <a:endParaRPr lang="en-US" dirty="0" smtClean="0"/>
          </a:p>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29</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Results showed that unsaturated fatty acids markedly inhibited ABCA1-mediated cholesterol and phospholipid efflux from macrophages when ABCA1 was induced by a </a:t>
            </a:r>
            <a:r>
              <a:rPr lang="en-US" sz="1200" b="1" kern="1200" dirty="0" err="1" smtClean="0">
                <a:solidFill>
                  <a:schemeClr val="tx1"/>
                </a:solidFill>
                <a:effectLst/>
                <a:latin typeface="+mn-lt"/>
                <a:ea typeface="+mn-ea"/>
                <a:cs typeface="+mn-cs"/>
              </a:rPr>
              <a:t>cAMP</a:t>
            </a:r>
            <a:r>
              <a:rPr lang="en-US" sz="1200" b="1" kern="1200" dirty="0" smtClean="0">
                <a:solidFill>
                  <a:schemeClr val="tx1"/>
                </a:solidFill>
                <a:effectLst/>
                <a:latin typeface="+mn-lt"/>
                <a:ea typeface="+mn-ea"/>
                <a:cs typeface="+mn-cs"/>
              </a:rPr>
              <a:t> analog. This was accompanied by a reduction in the membrane content of ABCA1 and a decrease in </a:t>
            </a:r>
            <a:r>
              <a:rPr lang="en-US" sz="1200" b="1" kern="1200" dirty="0" err="1" smtClean="0">
                <a:solidFill>
                  <a:schemeClr val="tx1"/>
                </a:solidFill>
                <a:effectLst/>
                <a:latin typeface="+mn-lt"/>
                <a:ea typeface="+mn-ea"/>
                <a:cs typeface="+mn-cs"/>
              </a:rPr>
              <a:t>apoA</a:t>
            </a:r>
            <a:r>
              <a:rPr lang="en-US" sz="1200" b="1" kern="1200" dirty="0" smtClean="0">
                <a:solidFill>
                  <a:schemeClr val="tx1"/>
                </a:solidFill>
                <a:effectLst/>
                <a:latin typeface="+mn-lt"/>
                <a:ea typeface="+mn-ea"/>
                <a:cs typeface="+mn-cs"/>
              </a:rPr>
              <a:t>-I binding to whole cells and to ABCA1. In contrast, saturated fatty acids had no effect on these processes.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vitaminK</a:t>
            </a:r>
            <a:r>
              <a:rPr lang="en-US" dirty="0" smtClean="0"/>
              <a:t>/unsaturated_fatty_acids_inhibit_cholesterol_efflux_from_macrophages.pdf</a:t>
            </a:r>
          </a:p>
          <a:p>
            <a:endParaRPr lang="en-US" dirty="0" smtClean="0"/>
          </a:p>
          <a:p>
            <a:endParaRPr lang="en-US" dirty="0" smtClean="0"/>
          </a:p>
          <a:p>
            <a:r>
              <a:rPr lang="en-US" dirty="0" err="1" smtClean="0"/>
              <a:t>vitaminK</a:t>
            </a:r>
            <a:r>
              <a:rPr lang="en-US" dirty="0" smtClean="0"/>
              <a:t>/unsaturated_fatty_acids_inhibit_cholesterol_efflux_from_macrophages.pdf</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144</a:t>
            </a:fld>
            <a:endParaRPr lang="en-US"/>
          </a:p>
        </p:txBody>
      </p:sp>
    </p:spTree>
    <p:extLst>
      <p:ext uri="{BB962C8B-B14F-4D97-AF65-F5344CB8AC3E}">
        <p14:creationId xmlns:p14="http://schemas.microsoft.com/office/powerpoint/2010/main" val="35519890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Spacedoc/McCully/ChemicalPathologyHomocysteineV_McCully.pdf</a:t>
            </a:r>
            <a:endParaRPr lang="en-US" dirty="0" smtClean="0"/>
          </a:p>
          <a:p>
            <a:r>
              <a:rPr lang="en-US" dirty="0" smtClean="0"/>
              <a:t> Figure</a:t>
            </a:r>
            <a:r>
              <a:rPr lang="en-US" baseline="0" dirty="0" smtClean="0"/>
              <a:t> 1.</a:t>
            </a:r>
            <a:r>
              <a:rPr lang="en-US" sz="1200" kern="1200" dirty="0" smtClean="0">
                <a:solidFill>
                  <a:schemeClr val="tx1"/>
                </a:solidFill>
                <a:latin typeface="+mn-lt"/>
                <a:ea typeface="+mn-ea"/>
                <a:cs typeface="+mn-cs"/>
              </a:rPr>
              <a:t> Hypothetical scheme for synthesis of </a:t>
            </a:r>
            <a:r>
              <a:rPr lang="en-US" sz="1200" kern="1200" dirty="0" err="1" smtClean="0">
                <a:solidFill>
                  <a:schemeClr val="tx1"/>
                </a:solidFill>
                <a:latin typeface="+mn-lt"/>
                <a:ea typeface="+mn-ea"/>
                <a:cs typeface="+mn-cs"/>
              </a:rPr>
              <a:t>thioretinamide</a:t>
            </a:r>
            <a:r>
              <a:rPr lang="en-US" sz="1200" kern="1200" dirty="0" smtClean="0">
                <a:solidFill>
                  <a:schemeClr val="tx1"/>
                </a:solidFill>
                <a:latin typeface="+mn-lt"/>
                <a:ea typeface="+mn-ea"/>
                <a:cs typeface="+mn-cs"/>
              </a:rPr>
              <a:t>, oxidation to sulfite and sulfate, and activation of sulfate to </a:t>
            </a:r>
            <a:r>
              <a:rPr lang="en-US" sz="1200" kern="1200" dirty="0" err="1" smtClean="0">
                <a:solidFill>
                  <a:schemeClr val="tx1"/>
                </a:solidFill>
                <a:latin typeface="+mn-lt"/>
                <a:ea typeface="+mn-ea"/>
                <a:cs typeface="+mn-cs"/>
              </a:rPr>
              <a:t>phosphoadenosine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phosphosulfate</a:t>
            </a:r>
            <a:r>
              <a:rPr lang="en-US" sz="1200" kern="1200" dirty="0" smtClean="0">
                <a:solidFill>
                  <a:schemeClr val="tx1"/>
                </a:solidFill>
                <a:latin typeface="+mn-lt"/>
                <a:ea typeface="+mn-ea"/>
                <a:cs typeface="+mn-cs"/>
              </a:rPr>
              <a:t>, explains </a:t>
            </a:r>
            <a:r>
              <a:rPr lang="en-US" sz="1200" kern="1200" dirty="0" err="1" smtClean="0">
                <a:solidFill>
                  <a:schemeClr val="tx1"/>
                </a:solidFill>
                <a:latin typeface="+mn-lt"/>
                <a:ea typeface="+mn-ea"/>
                <a:cs typeface="+mn-cs"/>
              </a:rPr>
              <a:t>sulfation</a:t>
            </a:r>
            <a:r>
              <a:rPr lang="en-US" sz="1200" kern="1200" dirty="0" smtClean="0">
                <a:solidFill>
                  <a:schemeClr val="tx1"/>
                </a:solidFill>
                <a:latin typeface="+mn-lt"/>
                <a:ea typeface="+mn-ea"/>
                <a:cs typeface="+mn-cs"/>
              </a:rPr>
              <a:t> of </a:t>
            </a:r>
            <a:r>
              <a:rPr lang="en-US" sz="1200" kern="1200" dirty="0" err="1" smtClean="0">
                <a:solidFill>
                  <a:schemeClr val="tx1"/>
                </a:solidFill>
                <a:latin typeface="+mn-lt"/>
                <a:ea typeface="+mn-ea"/>
                <a:cs typeface="+mn-cs"/>
              </a:rPr>
              <a:t>glycosaminoglycans</a:t>
            </a:r>
            <a:r>
              <a:rPr lang="en-US" sz="1200" kern="1200" dirty="0" smtClean="0">
                <a:solidFill>
                  <a:schemeClr val="tx1"/>
                </a:solidFill>
                <a:latin typeface="+mn-lt"/>
                <a:ea typeface="+mn-ea"/>
                <a:cs typeface="+mn-cs"/>
              </a:rPr>
              <a:t> (GAG) to form sulfate esters [2]. In this scheme superoxide is synthesized from the </a:t>
            </a:r>
            <a:r>
              <a:rPr lang="en-US" sz="1200" kern="1200" dirty="0" err="1" smtClean="0">
                <a:solidFill>
                  <a:schemeClr val="tx1"/>
                </a:solidFill>
                <a:latin typeface="+mn-lt"/>
                <a:ea typeface="+mn-ea"/>
                <a:cs typeface="+mn-cs"/>
              </a:rPr>
              <a:t>heme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oxygenase</a:t>
            </a:r>
            <a:r>
              <a:rPr lang="en-US" sz="1200" kern="1200" dirty="0" smtClean="0">
                <a:solidFill>
                  <a:schemeClr val="tx1"/>
                </a:solidFill>
                <a:latin typeface="+mn-lt"/>
                <a:ea typeface="+mn-ea"/>
                <a:cs typeface="+mn-cs"/>
              </a:rPr>
              <a:t> group of </a:t>
            </a:r>
            <a:r>
              <a:rPr lang="en-US" sz="1200" kern="1200" dirty="0" err="1" smtClean="0">
                <a:solidFill>
                  <a:schemeClr val="tx1"/>
                </a:solidFill>
                <a:latin typeface="+mn-lt"/>
                <a:ea typeface="+mn-ea"/>
                <a:cs typeface="+mn-cs"/>
              </a:rPr>
              <a:t>cystathionine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synthase</a:t>
            </a:r>
            <a:r>
              <a:rPr lang="en-US" sz="1200" kern="1200" dirty="0" smtClean="0">
                <a:solidFill>
                  <a:schemeClr val="tx1"/>
                </a:solidFill>
                <a:latin typeface="+mn-lt"/>
                <a:ea typeface="+mn-ea"/>
                <a:cs typeface="+mn-cs"/>
              </a:rPr>
              <a:t> [34], catalyzing retinoic acid synthesis from retinol. Synthesis of </a:t>
            </a:r>
            <a:r>
              <a:rPr lang="en-US" sz="1200" kern="1200" dirty="0" err="1" smtClean="0">
                <a:solidFill>
                  <a:schemeClr val="tx1"/>
                </a:solidFill>
                <a:latin typeface="+mn-lt"/>
                <a:ea typeface="+mn-ea"/>
                <a:cs typeface="+mn-cs"/>
              </a:rPr>
              <a:t>thioretinamide</a:t>
            </a:r>
            <a:r>
              <a:rPr lang="en-US" sz="1200" kern="1200" dirty="0" smtClean="0">
                <a:solidFill>
                  <a:schemeClr val="tx1"/>
                </a:solidFill>
                <a:latin typeface="+mn-lt"/>
                <a:ea typeface="+mn-ea"/>
                <a:cs typeface="+mn-cs"/>
              </a:rPr>
              <a:t> from retinoic acid and </a:t>
            </a:r>
            <a:r>
              <a:rPr lang="en-US" sz="1200" kern="1200" dirty="0" err="1" smtClean="0">
                <a:solidFill>
                  <a:schemeClr val="tx1"/>
                </a:solidFill>
                <a:latin typeface="+mn-lt"/>
                <a:ea typeface="+mn-ea"/>
                <a:cs typeface="+mn-cs"/>
              </a:rPr>
              <a:t>homocysteine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thiolactone</a:t>
            </a:r>
            <a:r>
              <a:rPr lang="en-US" sz="1200" kern="1200" dirty="0" smtClean="0">
                <a:solidFill>
                  <a:schemeClr val="tx1"/>
                </a:solidFill>
                <a:latin typeface="+mn-lt"/>
                <a:ea typeface="+mn-ea"/>
                <a:cs typeface="+mn-cs"/>
              </a:rPr>
              <a:t> is catalyzed by </a:t>
            </a:r>
            <a:r>
              <a:rPr lang="en-US" sz="1200" kern="1200" dirty="0" err="1" smtClean="0">
                <a:solidFill>
                  <a:schemeClr val="tx1"/>
                </a:solidFill>
                <a:latin typeface="+mn-lt"/>
                <a:ea typeface="+mn-ea"/>
                <a:cs typeface="+mn-cs"/>
              </a:rPr>
              <a:t>cystathionine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synthase</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dehydroascorbate</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is hydro- </a:t>
            </a:r>
            <a:r>
              <a:rPr lang="en-US" sz="1200" kern="1200" dirty="0" err="1" smtClean="0">
                <a:solidFill>
                  <a:schemeClr val="tx1"/>
                </a:solidFill>
                <a:latin typeface="+mn-lt"/>
                <a:ea typeface="+mn-ea"/>
                <a:cs typeface="+mn-cs"/>
              </a:rPr>
              <a:t>lyzed</a:t>
            </a:r>
            <a:r>
              <a:rPr lang="en-US" sz="1200" kern="1200" dirty="0" smtClean="0">
                <a:solidFill>
                  <a:schemeClr val="tx1"/>
                </a:solidFill>
                <a:latin typeface="+mn-lt"/>
                <a:ea typeface="+mn-ea"/>
                <a:cs typeface="+mn-cs"/>
              </a:rPr>
              <a:t> to </a:t>
            </a:r>
            <a:r>
              <a:rPr lang="en-US" sz="1200" kern="1200" dirty="0" err="1" smtClean="0">
                <a:solidFill>
                  <a:schemeClr val="tx1"/>
                </a:solidFill>
                <a:latin typeface="+mn-lt"/>
                <a:ea typeface="+mn-ea"/>
                <a:cs typeface="+mn-cs"/>
              </a:rPr>
              <a:t>Hcy</a:t>
            </a:r>
            <a:r>
              <a:rPr lang="en-US" sz="1200" kern="1200" dirty="0" smtClean="0">
                <a:solidFill>
                  <a:schemeClr val="tx1"/>
                </a:solidFill>
                <a:latin typeface="+mn-lt"/>
                <a:ea typeface="+mn-ea"/>
                <a:cs typeface="+mn-cs"/>
              </a:rPr>
              <a:t> by a calcium-dependent </a:t>
            </a:r>
            <a:r>
              <a:rPr lang="en-US" sz="1200" kern="1200" dirty="0" err="1" smtClean="0">
                <a:solidFill>
                  <a:schemeClr val="tx1"/>
                </a:solidFill>
                <a:latin typeface="+mn-lt"/>
                <a:ea typeface="+mn-ea"/>
                <a:cs typeface="+mn-cs"/>
              </a:rPr>
              <a:t>Hcy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thiolactonase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HTase</a:t>
            </a:r>
            <a:r>
              <a:rPr lang="en-US" sz="1200" kern="1200" dirty="0" smtClean="0">
                <a:solidFill>
                  <a:schemeClr val="tx1"/>
                </a:solidFill>
                <a:latin typeface="+mn-lt"/>
                <a:ea typeface="+mn-ea"/>
                <a:cs typeface="+mn-cs"/>
              </a:rPr>
              <a:t>) tightly associated with HDL in serum (</a:t>
            </a:r>
            <a:r>
              <a:rPr lang="en-US" sz="1200" kern="1200" dirty="0" err="1" smtClean="0">
                <a:solidFill>
                  <a:schemeClr val="tx1"/>
                </a:solidFill>
                <a:latin typeface="+mn-lt"/>
                <a:ea typeface="+mn-ea"/>
                <a:cs typeface="+mn-cs"/>
              </a:rPr>
              <a:t>Jakubowski</a:t>
            </a:r>
            <a:r>
              <a:rPr lang="en-US" sz="1200" kern="1200" dirty="0" smtClean="0">
                <a:solidFill>
                  <a:schemeClr val="tx1"/>
                </a:solidFill>
                <a:latin typeface="+mn-lt"/>
                <a:ea typeface="+mn-ea"/>
                <a:cs typeface="+mn-cs"/>
              </a:rPr>
              <a:t> 1999a).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When </a:t>
            </a:r>
            <a:r>
              <a:rPr lang="en-US" sz="1200" kern="1200" dirty="0" err="1" smtClean="0">
                <a:solidFill>
                  <a:schemeClr val="tx1"/>
                </a:solidFill>
                <a:latin typeface="+mn-lt"/>
                <a:ea typeface="+mn-ea"/>
                <a:cs typeface="+mn-cs"/>
              </a:rPr>
              <a:t>methionine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synthase</a:t>
            </a:r>
            <a:r>
              <a:rPr lang="en-US" sz="1200" kern="1200" dirty="0" smtClean="0">
                <a:solidFill>
                  <a:schemeClr val="tx1"/>
                </a:solidFill>
                <a:latin typeface="+mn-lt"/>
                <a:ea typeface="+mn-ea"/>
                <a:cs typeface="+mn-cs"/>
              </a:rPr>
              <a:t> activity is inhibited by </a:t>
            </a:r>
            <a:r>
              <a:rPr lang="en-US" sz="1200" kern="1200" dirty="0" err="1" smtClean="0">
                <a:solidFill>
                  <a:schemeClr val="tx1"/>
                </a:solidFill>
                <a:latin typeface="+mn-lt"/>
                <a:ea typeface="+mn-ea"/>
                <a:cs typeface="+mn-cs"/>
              </a:rPr>
              <a:t>folate</a:t>
            </a:r>
            <a:r>
              <a:rPr lang="en-US" sz="1200" kern="1200" dirty="0" smtClean="0">
                <a:solidFill>
                  <a:schemeClr val="tx1"/>
                </a:solidFill>
                <a:latin typeface="+mn-lt"/>
                <a:ea typeface="+mn-ea"/>
                <a:cs typeface="+mn-cs"/>
              </a:rPr>
              <a:t> or vitamin B-12 deprivation, almost all </a:t>
            </a:r>
            <a:r>
              <a:rPr lang="en-US" sz="1200" kern="1200" dirty="0" err="1" smtClean="0">
                <a:solidFill>
                  <a:schemeClr val="tx1"/>
                </a:solidFill>
                <a:latin typeface="+mn-lt"/>
                <a:ea typeface="+mn-ea"/>
                <a:cs typeface="+mn-cs"/>
              </a:rPr>
              <a:t>Hcy</a:t>
            </a:r>
            <a:r>
              <a:rPr lang="en-US" sz="1200" kern="1200" dirty="0" smtClean="0">
                <a:solidFill>
                  <a:schemeClr val="tx1"/>
                </a:solidFill>
                <a:latin typeface="+mn-lt"/>
                <a:ea typeface="+mn-ea"/>
                <a:cs typeface="+mn-cs"/>
              </a:rPr>
              <a:t> is converted to </a:t>
            </a:r>
            <a:r>
              <a:rPr lang="en-US" sz="1200" kern="1200" dirty="0" err="1" smtClean="0">
                <a:solidFill>
                  <a:schemeClr val="tx1"/>
                </a:solidFill>
                <a:latin typeface="+mn-lt"/>
                <a:ea typeface="+mn-ea"/>
                <a:cs typeface="+mn-cs"/>
              </a:rPr>
              <a:t>thiolactone</a:t>
            </a:r>
            <a:r>
              <a:rPr lang="en-US" sz="1200" kern="1200" dirty="0" smtClean="0">
                <a:solidFill>
                  <a:schemeClr val="tx1"/>
                </a:solidFill>
                <a:latin typeface="+mn-lt"/>
                <a:ea typeface="+mn-ea"/>
                <a:cs typeface="+mn-cs"/>
              </a:rPr>
              <a:t>.</a:t>
            </a:r>
            <a:endParaRPr lang="en-US" sz="1200" kern="1200" smtClean="0">
              <a:solidFill>
                <a:schemeClr val="tx1"/>
              </a:solidFill>
              <a:latin typeface="+mn-lt"/>
              <a:ea typeface="+mn-ea"/>
              <a:cs typeface="+mn-cs"/>
            </a:endParaRPr>
          </a:p>
          <a:p>
            <a:r>
              <a:rPr lang="en-US" sz="1200" kern="120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EF50DB7-0C5F-D849-B56F-B7E72C0E795C}" type="slidenum">
              <a:rPr lang="en-US" smtClean="0"/>
              <a:pPr/>
              <a:t>146</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149</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http://library.thinkquest.org/27533/facts.html</a:t>
            </a:r>
          </a:p>
          <a:p>
            <a:endParaRPr lang="en-US" dirty="0" smtClean="0"/>
          </a:p>
          <a:p>
            <a:r>
              <a:rPr lang="en-US" dirty="0" smtClean="0"/>
              <a:t>./heart_failure_stats_1990s.pdf</a:t>
            </a:r>
          </a:p>
          <a:p>
            <a:endParaRPr lang="en-US" dirty="0"/>
          </a:p>
        </p:txBody>
      </p:sp>
      <p:sp>
        <p:nvSpPr>
          <p:cNvPr id="4" name="Slide Number Placeholder 3"/>
          <p:cNvSpPr>
            <a:spLocks noGrp="1"/>
          </p:cNvSpPr>
          <p:nvPr>
            <p:ph type="sldNum" sz="quarter" idx="10"/>
          </p:nvPr>
        </p:nvSpPr>
        <p:spPr/>
        <p:txBody>
          <a:bodyPr/>
          <a:lstStyle/>
          <a:p>
            <a:fld id="{7C5C3827-66C2-B546-A247-BA9019B8149A}" type="slidenum">
              <a:rPr lang="en-US" smtClean="0"/>
              <a:pPr/>
              <a:t>152</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microbes_usatoday.text</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157</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gut_bacteria.pdf</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158</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smtClean="0"/>
          </a:p>
          <a:p>
            <a:r>
              <a:rPr lang="en-US" b="1" dirty="0" smtClean="0"/>
              <a:t>./</a:t>
            </a:r>
            <a:r>
              <a:rPr lang="en-US" b="1" dirty="0" err="1" smtClean="0"/>
              <a:t>folate_synthesis_bacteria.text</a:t>
            </a:r>
            <a:endParaRPr lang="en-US" b="1" dirty="0" smtClean="0"/>
          </a:p>
          <a:p>
            <a:r>
              <a:rPr lang="en-US" b="1" dirty="0" smtClean="0"/>
              <a:t>Abstract</a:t>
            </a:r>
          </a:p>
          <a:p>
            <a:r>
              <a:rPr lang="en-US" dirty="0" smtClean="0"/>
              <a:t>BACKGROUND &amp; AIMS: Some intestinal flora are known to synthesize </a:t>
            </a:r>
            <a:r>
              <a:rPr lang="en-US" dirty="0" err="1" smtClean="0"/>
              <a:t>folate</a:t>
            </a:r>
            <a:r>
              <a:rPr lang="en-US" dirty="0" smtClean="0"/>
              <a:t>. The aim of this study was to determine whether </a:t>
            </a:r>
            <a:r>
              <a:rPr lang="en-US" dirty="0" err="1" smtClean="0"/>
              <a:t>folate</a:t>
            </a:r>
            <a:r>
              <a:rPr lang="en-US" dirty="0" smtClean="0"/>
              <a:t> synthesized by small intestinal flora is assimilated by the human host. METHODS: Subjects with atrophic gastritis and healthy volunteers were studied before and after </a:t>
            </a:r>
            <a:r>
              <a:rPr lang="en-US" dirty="0" err="1" smtClean="0"/>
              <a:t>omeprazole</a:t>
            </a:r>
            <a:r>
              <a:rPr lang="en-US" dirty="0" smtClean="0"/>
              <a:t> administration. A double-lumen perfusion tube was placed in the duodenum. 3H-labeled P-</a:t>
            </a:r>
            <a:r>
              <a:rPr lang="en-US" dirty="0" err="1" smtClean="0"/>
              <a:t>aminobenzoic</a:t>
            </a:r>
            <a:r>
              <a:rPr lang="en-US" dirty="0" smtClean="0"/>
              <a:t> acid, a precursor substrate for bacterial </a:t>
            </a:r>
            <a:r>
              <a:rPr lang="en-US" dirty="0" err="1" smtClean="0"/>
              <a:t>folatesynthesis</a:t>
            </a:r>
            <a:r>
              <a:rPr lang="en-US" dirty="0" smtClean="0"/>
              <a:t>, was </a:t>
            </a:r>
            <a:r>
              <a:rPr lang="en-US" dirty="0" err="1" smtClean="0"/>
              <a:t>perfused</a:t>
            </a:r>
            <a:r>
              <a:rPr lang="en-US" dirty="0" smtClean="0"/>
              <a:t>. Downstream intestinal aspirates and a 48-hour urine collection were obtained. RESULTS: Atrophic gastritis and </a:t>
            </a:r>
            <a:r>
              <a:rPr lang="en-US" dirty="0" err="1" smtClean="0"/>
              <a:t>omeprazole</a:t>
            </a:r>
            <a:r>
              <a:rPr lang="en-US" dirty="0" smtClean="0"/>
              <a:t> administration were associated with increases in duodenal pH and in small intestinal flora. Bacterially synthesized </a:t>
            </a:r>
            <a:r>
              <a:rPr lang="en-US" dirty="0" err="1" smtClean="0"/>
              <a:t>folates</a:t>
            </a:r>
            <a:r>
              <a:rPr lang="en-US" dirty="0" smtClean="0"/>
              <a:t> were isolated from the intestinal aspirates. </a:t>
            </a:r>
            <a:r>
              <a:rPr lang="en-US" dirty="0" err="1" smtClean="0"/>
              <a:t>Tritiated</a:t>
            </a:r>
            <a:r>
              <a:rPr lang="en-US" dirty="0" smtClean="0"/>
              <a:t> 5-methyltetrahydrofolate, a major metabolite of </a:t>
            </a:r>
            <a:r>
              <a:rPr lang="en-US" dirty="0" err="1" smtClean="0"/>
              <a:t>folate</a:t>
            </a:r>
            <a:r>
              <a:rPr lang="en-US" dirty="0" smtClean="0"/>
              <a:t>, was isolated from the urine of </a:t>
            </a:r>
            <a:r>
              <a:rPr lang="en-US" dirty="0" err="1" smtClean="0"/>
              <a:t>omeprazole</a:t>
            </a:r>
            <a:r>
              <a:rPr lang="en-US" dirty="0" smtClean="0"/>
              <a:t>- treated subjects in greater quantities than from drug-free subjects (P&lt;0.01); the quantity of </a:t>
            </a:r>
            <a:r>
              <a:rPr lang="en-US" dirty="0" err="1" smtClean="0"/>
              <a:t>tritiated</a:t>
            </a:r>
            <a:r>
              <a:rPr lang="en-US" dirty="0" smtClean="0"/>
              <a:t> 5-methyltetrahydrofolate in the urine of the subjects with atrophic gastritis was similarly elevated. CONCLUSIONS: (1) Mild bacterial overgrowth caused by atrophic gastritis and administration of </a:t>
            </a:r>
            <a:r>
              <a:rPr lang="en-US" dirty="0" err="1" smtClean="0"/>
              <a:t>omeprazole</a:t>
            </a:r>
            <a:r>
              <a:rPr lang="en-US" dirty="0" smtClean="0"/>
              <a:t> are associated with de novo </a:t>
            </a:r>
            <a:r>
              <a:rPr lang="en-US" dirty="0" err="1" smtClean="0"/>
              <a:t>folatesynthesis</a:t>
            </a:r>
            <a:r>
              <a:rPr lang="en-US" dirty="0" smtClean="0"/>
              <a:t> in the lumen of the small intestine; (2) the human host absorbs and uses some of these </a:t>
            </a:r>
            <a:r>
              <a:rPr lang="en-US" dirty="0" err="1" smtClean="0"/>
              <a:t>folates</a:t>
            </a:r>
            <a:r>
              <a:rPr lang="en-US" dirty="0" smtClean="0"/>
              <a:t>; and (3) the contribution to </a:t>
            </a:r>
            <a:r>
              <a:rPr lang="en-US" dirty="0" err="1" smtClean="0"/>
              <a:t>folate</a:t>
            </a:r>
            <a:r>
              <a:rPr lang="en-US" dirty="0" smtClean="0"/>
              <a:t> </a:t>
            </a:r>
            <a:r>
              <a:rPr lang="en-US" dirty="0" err="1" smtClean="0"/>
              <a:t>nutriture</a:t>
            </a:r>
            <a:r>
              <a:rPr lang="en-US" dirty="0" smtClean="0"/>
              <a:t> from this source remains unclear. (Gastroenterology 1996 Apr;110(4):991-8)</a:t>
            </a:r>
          </a:p>
          <a:p>
            <a:r>
              <a:rPr lang="en-US" dirty="0" smtClean="0"/>
              <a:t>Copyright © 1996 Published by Elsevier Inc.</a:t>
            </a:r>
          </a:p>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159</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gut_bacteria.pdf</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161</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vitaminK/epithelium_anionic_1978.pdf</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1.0 microgram/ml of poly-L-lysine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FIGURE 1Control gall bladder epithelium not exposed to cationic polymers. Note the structural </a:t>
            </a:r>
            <a:r>
              <a:rPr lang="en-US" sz="1200" kern="1200" dirty="0" err="1" smtClean="0">
                <a:solidFill>
                  <a:schemeClr val="tx1"/>
                </a:solidFill>
                <a:latin typeface="+mn-lt"/>
                <a:ea typeface="+mn-ea"/>
                <a:cs typeface="+mn-cs"/>
              </a:rPr>
              <a:t>indi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viduality</a:t>
            </a:r>
            <a:r>
              <a:rPr lang="en-US" sz="1200" kern="1200" dirty="0" smtClean="0">
                <a:solidFill>
                  <a:schemeClr val="tx1"/>
                </a:solidFill>
                <a:latin typeface="+mn-lt"/>
                <a:ea typeface="+mn-ea"/>
                <a:cs typeface="+mn-cs"/>
              </a:rPr>
              <a:t> of the </a:t>
            </a:r>
            <a:r>
              <a:rPr lang="en-US" sz="1200" kern="1200" dirty="0" err="1" smtClean="0">
                <a:solidFill>
                  <a:schemeClr val="tx1"/>
                </a:solidFill>
                <a:latin typeface="+mn-lt"/>
                <a:ea typeface="+mn-ea"/>
                <a:cs typeface="+mn-cs"/>
              </a:rPr>
              <a:t>microvilli</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(my) and lateral invaginations (</a:t>
            </a:r>
            <a:r>
              <a:rPr lang="en-US" sz="1200" i="1" kern="1200" dirty="0" err="1" smtClean="0">
                <a:solidFill>
                  <a:schemeClr val="tx1"/>
                </a:solidFill>
                <a:latin typeface="+mn-lt"/>
                <a:ea typeface="+mn-ea"/>
                <a:cs typeface="+mn-cs"/>
              </a:rPr>
              <a:t>li</a:t>
            </a:r>
            <a:r>
              <a:rPr lang="en-US" sz="1200" i="1" kern="1200" dirty="0" smtClean="0">
                <a:solidFill>
                  <a:schemeClr val="tx1"/>
                </a:solidFill>
                <a:latin typeface="+mn-lt"/>
                <a:ea typeface="+mn-ea"/>
                <a:cs typeface="+mn-cs"/>
              </a:rPr>
              <a:t>). The </a:t>
            </a:r>
            <a:r>
              <a:rPr lang="en-US" sz="1200" i="1" kern="1200" dirty="0" err="1" smtClean="0">
                <a:solidFill>
                  <a:schemeClr val="tx1"/>
                </a:solidFill>
                <a:latin typeface="+mn-lt"/>
                <a:ea typeface="+mn-ea"/>
                <a:cs typeface="+mn-cs"/>
              </a:rPr>
              <a:t>cytoplasmic</a:t>
            </a:r>
            <a:r>
              <a:rPr lang="en-US" sz="1200" i="1" kern="1200" dirty="0" smtClean="0">
                <a:solidFill>
                  <a:schemeClr val="tx1"/>
                </a:solidFill>
                <a:latin typeface="+mn-lt"/>
                <a:ea typeface="+mn-ea"/>
                <a:cs typeface="+mn-cs"/>
              </a:rPr>
              <a:t> ground substance, mitochondrial size and ground substance, and nuclear size and ground substance are comparatively con- </a:t>
            </a:r>
            <a:r>
              <a:rPr lang="en-US" sz="1200" i="1" kern="1200" dirty="0" err="1" smtClean="0">
                <a:solidFill>
                  <a:schemeClr val="tx1"/>
                </a:solidFill>
                <a:latin typeface="+mn-lt"/>
                <a:ea typeface="+mn-ea"/>
                <a:cs typeface="+mn-cs"/>
              </a:rPr>
              <a:t>sistent</a:t>
            </a:r>
            <a:r>
              <a:rPr lang="en-US" sz="1200" i="1" kern="1200" dirty="0" smtClean="0">
                <a:solidFill>
                  <a:schemeClr val="tx1"/>
                </a:solidFill>
                <a:latin typeface="+mn-lt"/>
                <a:ea typeface="+mn-ea"/>
                <a:cs typeface="+mn-cs"/>
              </a:rPr>
              <a:t> from one cell to another. Scale bar, 1/zm; 5,800 diameters.</a:t>
            </a:r>
          </a:p>
          <a:p>
            <a:endParaRPr lang="en-US" sz="1200" i="1"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mURE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a:t>
            </a:r>
            <a:r>
              <a:rPr lang="en-US" sz="1200" kern="1200" dirty="0" smtClean="0">
                <a:solidFill>
                  <a:schemeClr val="tx1"/>
                </a:solidFill>
                <a:latin typeface="+mn-lt"/>
                <a:ea typeface="+mn-ea"/>
                <a:cs typeface="+mn-cs"/>
              </a:rPr>
              <a:t> Gall bladder epithelium exposed to 1.0 /</a:t>
            </a:r>
            <a:r>
              <a:rPr lang="en-US" sz="1200" kern="1200" dirty="0" err="1" smtClean="0">
                <a:solidFill>
                  <a:schemeClr val="tx1"/>
                </a:solidFill>
                <a:latin typeface="+mn-lt"/>
                <a:ea typeface="+mn-ea"/>
                <a:cs typeface="+mn-cs"/>
              </a:rPr>
              <a:t>zg</a:t>
            </a:r>
            <a:r>
              <a:rPr lang="en-US" sz="1200" kern="1200" dirty="0" smtClean="0">
                <a:solidFill>
                  <a:schemeClr val="tx1"/>
                </a:solidFill>
                <a:latin typeface="+mn-lt"/>
                <a:ea typeface="+mn-ea"/>
                <a:cs typeface="+mn-cs"/>
              </a:rPr>
              <a:t>/ml of poly-L-lysine. Note: (a) the collapse of the </a:t>
            </a:r>
            <a:r>
              <a:rPr lang="en-US" sz="1200" kern="1200" dirty="0" err="1" smtClean="0">
                <a:solidFill>
                  <a:schemeClr val="tx1"/>
                </a:solidFill>
                <a:latin typeface="+mn-lt"/>
                <a:ea typeface="+mn-ea"/>
                <a:cs typeface="+mn-cs"/>
              </a:rPr>
              <a:t>microvillar</a:t>
            </a:r>
            <a:r>
              <a:rPr lang="en-US" sz="1200" kern="1200" dirty="0" smtClean="0">
                <a:solidFill>
                  <a:schemeClr val="tx1"/>
                </a:solidFill>
                <a:latin typeface="+mn-lt"/>
                <a:ea typeface="+mn-ea"/>
                <a:cs typeface="+mn-cs"/>
              </a:rPr>
              <a:t> structure, (</a:t>
            </a:r>
            <a:r>
              <a:rPr lang="en-US" sz="1200" kern="1200" dirty="0" err="1" smtClean="0">
                <a:solidFill>
                  <a:schemeClr val="tx1"/>
                </a:solidFill>
                <a:latin typeface="+mn-lt"/>
                <a:ea typeface="+mn-ea"/>
                <a:cs typeface="+mn-cs"/>
              </a:rPr>
              <a:t>b</a:t>
            </a:r>
            <a:r>
              <a:rPr lang="en-US" sz="1200" kern="1200" dirty="0" smtClean="0">
                <a:solidFill>
                  <a:schemeClr val="tx1"/>
                </a:solidFill>
                <a:latin typeface="+mn-lt"/>
                <a:ea typeface="+mn-ea"/>
                <a:cs typeface="+mn-cs"/>
              </a:rPr>
              <a:t>) the membrane folds extending from the apical border into the terminal web, and (</a:t>
            </a:r>
            <a:r>
              <a:rPr lang="en-US" sz="1200" kern="1200" dirty="0" err="1" smtClean="0">
                <a:solidFill>
                  <a:schemeClr val="tx1"/>
                </a:solidFill>
                <a:latin typeface="+mn-lt"/>
                <a:ea typeface="+mn-ea"/>
                <a:cs typeface="+mn-cs"/>
              </a:rPr>
              <a:t>c</a:t>
            </a:r>
            <a:r>
              <a:rPr lang="en-US" sz="1200" kern="1200" dirty="0" smtClean="0">
                <a:solidFill>
                  <a:schemeClr val="tx1"/>
                </a:solidFill>
                <a:latin typeface="+mn-lt"/>
                <a:ea typeface="+mn-ea"/>
                <a:cs typeface="+mn-cs"/>
              </a:rPr>
              <a:t>) the contrasting densities of the </a:t>
            </a:r>
            <a:r>
              <a:rPr lang="en-US" sz="1200" kern="1200" dirty="0" err="1" smtClean="0">
                <a:solidFill>
                  <a:schemeClr val="tx1"/>
                </a:solidFill>
                <a:latin typeface="+mn-lt"/>
                <a:ea typeface="+mn-ea"/>
                <a:cs typeface="+mn-cs"/>
              </a:rPr>
              <a:t>cytoplasmic</a:t>
            </a:r>
            <a:r>
              <a:rPr lang="en-US" sz="1200" kern="1200" dirty="0" smtClean="0">
                <a:solidFill>
                  <a:schemeClr val="tx1"/>
                </a:solidFill>
                <a:latin typeface="+mn-lt"/>
                <a:ea typeface="+mn-ea"/>
                <a:cs typeface="+mn-cs"/>
              </a:rPr>
              <a:t> ground substances of adjacent ceils. Scale bar, 1 gm; 6,600 diameters.</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164</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vitamink/neurodegeneration_inflammation_gap_junctions_2009.pdf</a:t>
            </a:r>
          </a:p>
          <a:p>
            <a:endParaRPr lang="en-US" dirty="0" smtClean="0"/>
          </a:p>
          <a:p>
            <a:r>
              <a:rPr lang="en-US" sz="1200" b="1" kern="1200" dirty="0" smtClean="0">
                <a:solidFill>
                  <a:schemeClr val="tx1"/>
                </a:solidFill>
                <a:latin typeface="+mn-lt"/>
                <a:ea typeface="+mn-ea"/>
                <a:cs typeface="+mn-cs"/>
              </a:rPr>
              <a:t>FIG. 5.Connexin based channels in brain cells during bacterial meningitis. During bacterial infection blood levels of cytokine (e.g., TNF-􏰃 and IL-􏰉) are elevated. Both, TNF-􏰃 and IL-1􏰉 enhance </a:t>
            </a:r>
            <a:r>
              <a:rPr lang="en-US" sz="1200" b="1" kern="1200" dirty="0" err="1" smtClean="0">
                <a:solidFill>
                  <a:schemeClr val="tx1"/>
                </a:solidFill>
                <a:latin typeface="+mn-lt"/>
                <a:ea typeface="+mn-ea"/>
                <a:cs typeface="+mn-cs"/>
              </a:rPr>
              <a:t>hemichannel</a:t>
            </a:r>
            <a:r>
              <a:rPr lang="en-US" sz="1200" b="1" kern="1200" dirty="0" smtClean="0">
                <a:solidFill>
                  <a:schemeClr val="tx1"/>
                </a:solidFill>
                <a:latin typeface="+mn-lt"/>
                <a:ea typeface="+mn-ea"/>
                <a:cs typeface="+mn-cs"/>
              </a:rPr>
              <a:t> activity (1) of brain endothelial cells. Furthermore, these cytokines induce BBB discontinuity favoring bacterial </a:t>
            </a:r>
            <a:r>
              <a:rPr lang="en-US" sz="1200" b="1" kern="1200" dirty="0" err="1" smtClean="0">
                <a:solidFill>
                  <a:schemeClr val="tx1"/>
                </a:solidFill>
                <a:latin typeface="+mn-lt"/>
                <a:ea typeface="+mn-ea"/>
                <a:cs typeface="+mn-cs"/>
              </a:rPr>
              <a:t>extravasation</a:t>
            </a:r>
            <a:r>
              <a:rPr lang="en-US" sz="1200" b="1" kern="1200" dirty="0" smtClean="0">
                <a:solidFill>
                  <a:schemeClr val="tx1"/>
                </a:solidFill>
                <a:latin typeface="+mn-lt"/>
                <a:ea typeface="+mn-ea"/>
                <a:cs typeface="+mn-cs"/>
              </a:rPr>
              <a:t> (2). Once in the </a:t>
            </a:r>
            <a:r>
              <a:rPr lang="en-US" sz="1200" b="1" kern="1200" dirty="0" err="1" smtClean="0">
                <a:solidFill>
                  <a:schemeClr val="tx1"/>
                </a:solidFill>
                <a:latin typeface="+mn-lt"/>
                <a:ea typeface="+mn-ea"/>
                <a:cs typeface="+mn-cs"/>
              </a:rPr>
              <a:t>interstitium</a:t>
            </a:r>
            <a:r>
              <a:rPr lang="en-US" sz="1200" b="1" kern="1200" dirty="0" smtClean="0">
                <a:solidFill>
                  <a:schemeClr val="tx1"/>
                </a:solidFill>
                <a:latin typeface="+mn-lt"/>
                <a:ea typeface="+mn-ea"/>
                <a:cs typeface="+mn-cs"/>
              </a:rPr>
              <a:t>, bacteria and their extracellular wall components such as LPS and PGN are recognized by microglia (3) which are activated and release cytokines that further activate them (</a:t>
            </a:r>
            <a:r>
              <a:rPr lang="en-US" sz="1200" b="1" i="1" kern="1200" dirty="0" smtClean="0">
                <a:solidFill>
                  <a:schemeClr val="tx1"/>
                </a:solidFill>
                <a:latin typeface="+mn-lt"/>
                <a:ea typeface="+mn-ea"/>
                <a:cs typeface="+mn-cs"/>
              </a:rPr>
              <a:t>reciprocal arrows). ATP released via </a:t>
            </a:r>
            <a:r>
              <a:rPr lang="en-US" sz="1200" b="1" i="1" kern="1200" dirty="0" err="1" smtClean="0">
                <a:solidFill>
                  <a:schemeClr val="tx1"/>
                </a:solidFill>
                <a:latin typeface="+mn-lt"/>
                <a:ea typeface="+mn-ea"/>
                <a:cs typeface="+mn-cs"/>
              </a:rPr>
              <a:t>hemichannels</a:t>
            </a:r>
            <a:r>
              <a:rPr lang="en-US" sz="1200" b="1" i="1" kern="1200" dirty="0" smtClean="0">
                <a:solidFill>
                  <a:schemeClr val="tx1"/>
                </a:solidFill>
                <a:latin typeface="+mn-lt"/>
                <a:ea typeface="+mn-ea"/>
                <a:cs typeface="+mn-cs"/>
              </a:rPr>
              <a:t> from microglia (4) pro- motes </a:t>
            </a:r>
            <a:r>
              <a:rPr lang="en-US" sz="1200" b="1" i="1" kern="1200" dirty="0" err="1" smtClean="0">
                <a:solidFill>
                  <a:schemeClr val="tx1"/>
                </a:solidFill>
                <a:latin typeface="+mn-lt"/>
                <a:ea typeface="+mn-ea"/>
                <a:cs typeface="+mn-cs"/>
              </a:rPr>
              <a:t>microglial</a:t>
            </a:r>
            <a:r>
              <a:rPr lang="en-US" sz="1200" b="1" i="1" kern="1200" dirty="0" smtClean="0">
                <a:solidFill>
                  <a:schemeClr val="tx1"/>
                </a:solidFill>
                <a:latin typeface="+mn-lt"/>
                <a:ea typeface="+mn-ea"/>
                <a:cs typeface="+mn-cs"/>
              </a:rPr>
              <a:t> migration from less affected regions. Activated microglia can also release glutamate through </a:t>
            </a:r>
            <a:r>
              <a:rPr lang="en-US" sz="1200" b="1" i="1" kern="1200" dirty="0" err="1" smtClean="0">
                <a:solidFill>
                  <a:schemeClr val="tx1"/>
                </a:solidFill>
                <a:latin typeface="+mn-lt"/>
                <a:ea typeface="+mn-ea"/>
                <a:cs typeface="+mn-cs"/>
              </a:rPr>
              <a:t>hemichan</a:t>
            </a:r>
            <a:r>
              <a:rPr lang="en-US" sz="1200" b="1" i="1" kern="1200" dirty="0" smtClean="0">
                <a:solidFill>
                  <a:schemeClr val="tx1"/>
                </a:solidFill>
                <a:latin typeface="+mn-lt"/>
                <a:ea typeface="+mn-ea"/>
                <a:cs typeface="+mn-cs"/>
              </a:rPr>
              <a:t>- </a:t>
            </a:r>
            <a:r>
              <a:rPr lang="en-US" sz="1200" b="1" i="1" kern="1200" dirty="0" err="1" smtClean="0">
                <a:solidFill>
                  <a:schemeClr val="tx1"/>
                </a:solidFill>
                <a:latin typeface="+mn-lt"/>
                <a:ea typeface="+mn-ea"/>
                <a:cs typeface="+mn-cs"/>
              </a:rPr>
              <a:t>nels</a:t>
            </a:r>
            <a:r>
              <a:rPr lang="en-US" sz="1200" b="1" i="1" kern="1200" dirty="0" smtClean="0">
                <a:solidFill>
                  <a:schemeClr val="tx1"/>
                </a:solidFill>
                <a:latin typeface="+mn-lt"/>
                <a:ea typeface="+mn-ea"/>
                <a:cs typeface="+mn-cs"/>
              </a:rPr>
              <a:t> and oxygen- and nitrogen-derived free radicals that are </a:t>
            </a:r>
            <a:r>
              <a:rPr lang="en-US" sz="1200" b="1" i="1" kern="1200" dirty="0" err="1" smtClean="0">
                <a:solidFill>
                  <a:schemeClr val="tx1"/>
                </a:solidFill>
                <a:latin typeface="+mn-lt"/>
                <a:ea typeface="+mn-ea"/>
                <a:cs typeface="+mn-cs"/>
              </a:rPr>
              <a:t>neurotoxic</a:t>
            </a:r>
            <a:r>
              <a:rPr lang="en-US" sz="1200" b="1" i="1" kern="1200" dirty="0" smtClean="0">
                <a:solidFill>
                  <a:schemeClr val="tx1"/>
                </a:solidFill>
                <a:latin typeface="+mn-lt"/>
                <a:ea typeface="+mn-ea"/>
                <a:cs typeface="+mn-cs"/>
              </a:rPr>
              <a:t> (5). The enhanced </a:t>
            </a:r>
            <a:r>
              <a:rPr lang="en-US" sz="1200" b="1" i="1" kern="1200" dirty="0" err="1" smtClean="0">
                <a:solidFill>
                  <a:schemeClr val="tx1"/>
                </a:solidFill>
                <a:latin typeface="+mn-lt"/>
                <a:ea typeface="+mn-ea"/>
                <a:cs typeface="+mn-cs"/>
              </a:rPr>
              <a:t>hemichannel</a:t>
            </a:r>
            <a:r>
              <a:rPr lang="en-US" sz="1200" b="1" i="1" kern="1200" dirty="0" smtClean="0">
                <a:solidFill>
                  <a:schemeClr val="tx1"/>
                </a:solidFill>
                <a:latin typeface="+mn-lt"/>
                <a:ea typeface="+mn-ea"/>
                <a:cs typeface="+mn-cs"/>
              </a:rPr>
              <a:t> activity of activated </a:t>
            </a:r>
            <a:r>
              <a:rPr lang="en-US" sz="1200" b="1" i="1" kern="1200" dirty="0" err="1" smtClean="0">
                <a:solidFill>
                  <a:schemeClr val="tx1"/>
                </a:solidFill>
                <a:latin typeface="+mn-lt"/>
                <a:ea typeface="+mn-ea"/>
                <a:cs typeface="+mn-cs"/>
              </a:rPr>
              <a:t>astrocytes</a:t>
            </a:r>
            <a:r>
              <a:rPr lang="en-US" sz="1200" b="1" i="1" kern="1200" dirty="0" smtClean="0">
                <a:solidFill>
                  <a:schemeClr val="tx1"/>
                </a:solidFill>
                <a:latin typeface="+mn-lt"/>
                <a:ea typeface="+mn-ea"/>
                <a:cs typeface="+mn-cs"/>
              </a:rPr>
              <a:t> induces neuronal damage through the release of </a:t>
            </a:r>
            <a:r>
              <a:rPr lang="en-US" sz="1200" b="1" i="1" kern="1200" dirty="0" err="1" smtClean="0">
                <a:solidFill>
                  <a:schemeClr val="tx1"/>
                </a:solidFill>
                <a:latin typeface="+mn-lt"/>
                <a:ea typeface="+mn-ea"/>
                <a:cs typeface="+mn-cs"/>
              </a:rPr>
              <a:t>neurotoxic</a:t>
            </a:r>
            <a:r>
              <a:rPr lang="en-US" sz="1200" b="1" i="1" kern="1200" dirty="0" smtClean="0">
                <a:solidFill>
                  <a:schemeClr val="tx1"/>
                </a:solidFill>
                <a:latin typeface="+mn-lt"/>
                <a:ea typeface="+mn-ea"/>
                <a:cs typeface="+mn-cs"/>
              </a:rPr>
              <a:t> and/or inflammatory compounds such as glutamate and PGE2 (6). These compounds may also increase the activity of neuronal </a:t>
            </a:r>
            <a:r>
              <a:rPr lang="en-US" sz="1200" b="1" i="1" kern="1200" dirty="0" err="1" smtClean="0">
                <a:solidFill>
                  <a:schemeClr val="tx1"/>
                </a:solidFill>
                <a:latin typeface="+mn-lt"/>
                <a:ea typeface="+mn-ea"/>
                <a:cs typeface="+mn-cs"/>
              </a:rPr>
              <a:t>pannexin</a:t>
            </a:r>
            <a:r>
              <a:rPr lang="en-US" sz="1200" b="1" i="1" kern="1200" dirty="0" smtClean="0">
                <a:solidFill>
                  <a:schemeClr val="tx1"/>
                </a:solidFill>
                <a:latin typeface="+mn-lt"/>
                <a:ea typeface="+mn-ea"/>
                <a:cs typeface="+mn-cs"/>
              </a:rPr>
              <a:t> </a:t>
            </a:r>
            <a:r>
              <a:rPr lang="en-US" sz="1200" b="1" i="1" kern="1200" dirty="0" err="1" smtClean="0">
                <a:solidFill>
                  <a:schemeClr val="tx1"/>
                </a:solidFill>
                <a:latin typeface="+mn-lt"/>
                <a:ea typeface="+mn-ea"/>
                <a:cs typeface="+mn-cs"/>
              </a:rPr>
              <a:t>hemichannels</a:t>
            </a:r>
            <a:r>
              <a:rPr lang="en-US" sz="1200" b="1" i="1" kern="1200" dirty="0" smtClean="0">
                <a:solidFill>
                  <a:schemeClr val="tx1"/>
                </a:solidFill>
                <a:latin typeface="+mn-lt"/>
                <a:ea typeface="+mn-ea"/>
                <a:cs typeface="+mn-cs"/>
              </a:rPr>
              <a:t> (7), causing electro- chemical imbalance and Ca2􏰁 overload in neurons. In contrast to increased opening of </a:t>
            </a:r>
            <a:r>
              <a:rPr lang="en-US" sz="1200" b="1" i="1" kern="1200" dirty="0" err="1" smtClean="0">
                <a:solidFill>
                  <a:schemeClr val="tx1"/>
                </a:solidFill>
                <a:latin typeface="+mn-lt"/>
                <a:ea typeface="+mn-ea"/>
                <a:cs typeface="+mn-cs"/>
              </a:rPr>
              <a:t>hemichannels</a:t>
            </a:r>
            <a:r>
              <a:rPr lang="en-US" sz="1200" b="1" i="1" kern="1200" dirty="0" smtClean="0">
                <a:solidFill>
                  <a:schemeClr val="tx1"/>
                </a:solidFill>
                <a:latin typeface="+mn-lt"/>
                <a:ea typeface="+mn-ea"/>
                <a:cs typeface="+mn-cs"/>
              </a:rPr>
              <a:t>, </a:t>
            </a:r>
            <a:r>
              <a:rPr lang="en-US" sz="1200" b="1" i="1" kern="1200" dirty="0" err="1" smtClean="0">
                <a:solidFill>
                  <a:schemeClr val="tx1"/>
                </a:solidFill>
                <a:latin typeface="+mn-lt"/>
                <a:ea typeface="+mn-ea"/>
                <a:cs typeface="+mn-cs"/>
              </a:rPr>
              <a:t>astroglial</a:t>
            </a:r>
            <a:r>
              <a:rPr lang="en-US" sz="1200" b="1" i="1" kern="1200" dirty="0" smtClean="0">
                <a:solidFill>
                  <a:schemeClr val="tx1"/>
                </a:solidFill>
                <a:latin typeface="+mn-lt"/>
                <a:ea typeface="+mn-ea"/>
                <a:cs typeface="+mn-cs"/>
              </a:rPr>
              <a:t> gap </a:t>
            </a:r>
            <a:r>
              <a:rPr lang="en-US" sz="1200" b="1" i="1" kern="1200" dirty="0" err="1" smtClean="0">
                <a:solidFill>
                  <a:schemeClr val="tx1"/>
                </a:solidFill>
                <a:latin typeface="+mn-lt"/>
                <a:ea typeface="+mn-ea"/>
                <a:cs typeface="+mn-cs"/>
              </a:rPr>
              <a:t>junc</a:t>
            </a:r>
            <a:r>
              <a:rPr lang="en-US" sz="1200" b="1" i="1" kern="1200" dirty="0" smtClean="0">
                <a:solidFill>
                  <a:schemeClr val="tx1"/>
                </a:solidFill>
                <a:latin typeface="+mn-lt"/>
                <a:ea typeface="+mn-ea"/>
                <a:cs typeface="+mn-cs"/>
              </a:rPr>
              <a:t>- </a:t>
            </a:r>
            <a:r>
              <a:rPr lang="en-US" sz="1200" b="1" i="1" kern="1200" dirty="0" err="1" smtClean="0">
                <a:solidFill>
                  <a:schemeClr val="tx1"/>
                </a:solidFill>
                <a:latin typeface="+mn-lt"/>
                <a:ea typeface="+mn-ea"/>
                <a:cs typeface="+mn-cs"/>
              </a:rPr>
              <a:t>tion</a:t>
            </a:r>
            <a:r>
              <a:rPr lang="en-US" sz="1200" b="1" i="1" kern="1200" dirty="0" smtClean="0">
                <a:solidFill>
                  <a:schemeClr val="tx1"/>
                </a:solidFill>
                <a:latin typeface="+mn-lt"/>
                <a:ea typeface="+mn-ea"/>
                <a:cs typeface="+mn-cs"/>
              </a:rPr>
              <a:t> communication is reduced (8) (depicted in the figure as reduction in channel number, but could also be the </a:t>
            </a:r>
            <a:r>
              <a:rPr lang="en-US" sz="1200" b="1" i="1" kern="1200" dirty="0" err="1" smtClean="0">
                <a:solidFill>
                  <a:schemeClr val="tx1"/>
                </a:solidFill>
                <a:latin typeface="+mn-lt"/>
                <a:ea typeface="+mn-ea"/>
                <a:cs typeface="+mn-cs"/>
              </a:rPr>
              <a:t>conse</a:t>
            </a:r>
            <a:r>
              <a:rPr lang="en-US" sz="1200" b="1" i="1" kern="1200" dirty="0" smtClean="0">
                <a:solidFill>
                  <a:schemeClr val="tx1"/>
                </a:solidFill>
                <a:latin typeface="+mn-lt"/>
                <a:ea typeface="+mn-ea"/>
                <a:cs typeface="+mn-cs"/>
              </a:rPr>
              <a:t>- </a:t>
            </a:r>
            <a:r>
              <a:rPr lang="en-US" sz="1200" b="1" i="1" kern="1200" dirty="0" err="1" smtClean="0">
                <a:solidFill>
                  <a:schemeClr val="tx1"/>
                </a:solidFill>
                <a:latin typeface="+mn-lt"/>
                <a:ea typeface="+mn-ea"/>
                <a:cs typeface="+mn-cs"/>
              </a:rPr>
              <a:t>quence</a:t>
            </a:r>
            <a:r>
              <a:rPr lang="en-US" sz="1200" b="1" i="1" kern="1200" dirty="0" smtClean="0">
                <a:solidFill>
                  <a:schemeClr val="tx1"/>
                </a:solidFill>
                <a:latin typeface="+mn-lt"/>
                <a:ea typeface="+mn-ea"/>
                <a:cs typeface="+mn-cs"/>
              </a:rPr>
              <a:t> of a reduction in permeability or open probability), impairing glutamate and K􏰁 spatial buffering, which enhances neuronal susceptibility to insults. Bacterial meningitis can also induce </a:t>
            </a:r>
            <a:r>
              <a:rPr lang="en-US" sz="1200" b="1" i="1" kern="1200" dirty="0" err="1" smtClean="0">
                <a:solidFill>
                  <a:schemeClr val="tx1"/>
                </a:solidFill>
                <a:latin typeface="+mn-lt"/>
                <a:ea typeface="+mn-ea"/>
                <a:cs typeface="+mn-cs"/>
              </a:rPr>
              <a:t>demyelination</a:t>
            </a:r>
            <a:r>
              <a:rPr lang="en-US" sz="1200" b="1" i="1" kern="1200" dirty="0" smtClean="0">
                <a:solidFill>
                  <a:schemeClr val="tx1"/>
                </a:solidFill>
                <a:latin typeface="+mn-lt"/>
                <a:ea typeface="+mn-ea"/>
                <a:cs typeface="+mn-cs"/>
              </a:rPr>
              <a:t> (9), possibly via </a:t>
            </a:r>
            <a:r>
              <a:rPr lang="en-US" sz="1200" b="1" i="1" kern="1200" dirty="0" err="1" smtClean="0">
                <a:solidFill>
                  <a:schemeClr val="tx1"/>
                </a:solidFill>
                <a:latin typeface="+mn-lt"/>
                <a:ea typeface="+mn-ea"/>
                <a:cs typeface="+mn-cs"/>
              </a:rPr>
              <a:t>microglial</a:t>
            </a:r>
            <a:r>
              <a:rPr lang="en-US" sz="1200" b="1" i="1" kern="1200" dirty="0" smtClean="0">
                <a:solidFill>
                  <a:schemeClr val="tx1"/>
                </a:solidFill>
                <a:latin typeface="+mn-lt"/>
                <a:ea typeface="+mn-ea"/>
                <a:cs typeface="+mn-cs"/>
              </a:rPr>
              <a:t> cytokine release. Severe inflammation induces recruitment of leucocytes (10) to the infected loci. Gap junction communication be- </a:t>
            </a:r>
            <a:r>
              <a:rPr lang="en-US" sz="1200" b="1" i="1" kern="1200" dirty="0" err="1" smtClean="0">
                <a:solidFill>
                  <a:schemeClr val="tx1"/>
                </a:solidFill>
                <a:latin typeface="+mn-lt"/>
                <a:ea typeface="+mn-ea"/>
                <a:cs typeface="+mn-cs"/>
              </a:rPr>
              <a:t>tween</a:t>
            </a:r>
            <a:r>
              <a:rPr lang="en-US" sz="1200" b="1" i="1" kern="1200" dirty="0" smtClean="0">
                <a:solidFill>
                  <a:schemeClr val="tx1"/>
                </a:solidFill>
                <a:latin typeface="+mn-lt"/>
                <a:ea typeface="+mn-ea"/>
                <a:cs typeface="+mn-cs"/>
              </a:rPr>
              <a:t> leucocytes and endothelial cells (11) may contribute to stronger </a:t>
            </a:r>
            <a:r>
              <a:rPr lang="en-US" sz="1200" b="1" i="1" kern="1200" dirty="0" err="1" smtClean="0">
                <a:solidFill>
                  <a:schemeClr val="tx1"/>
                </a:solidFill>
                <a:latin typeface="+mn-lt"/>
                <a:ea typeface="+mn-ea"/>
                <a:cs typeface="+mn-cs"/>
              </a:rPr>
              <a:t>heterocellular</a:t>
            </a:r>
            <a:r>
              <a:rPr lang="en-US" sz="1200" b="1" i="1" kern="1200" dirty="0" smtClean="0">
                <a:solidFill>
                  <a:schemeClr val="tx1"/>
                </a:solidFill>
                <a:latin typeface="+mn-lt"/>
                <a:ea typeface="+mn-ea"/>
                <a:cs typeface="+mn-cs"/>
              </a:rPr>
              <a:t> adhesion and allow transfer of signals that regulate </a:t>
            </a:r>
            <a:r>
              <a:rPr lang="en-US" sz="1200" b="1" i="1" kern="1200" dirty="0" err="1" smtClean="0">
                <a:solidFill>
                  <a:schemeClr val="tx1"/>
                </a:solidFill>
                <a:latin typeface="+mn-lt"/>
                <a:ea typeface="+mn-ea"/>
                <a:cs typeface="+mn-cs"/>
              </a:rPr>
              <a:t>leucocyte</a:t>
            </a:r>
            <a:r>
              <a:rPr lang="en-US" sz="1200" b="1" i="1" kern="1200" dirty="0" smtClean="0">
                <a:solidFill>
                  <a:schemeClr val="tx1"/>
                </a:solidFill>
                <a:latin typeface="+mn-lt"/>
                <a:ea typeface="+mn-ea"/>
                <a:cs typeface="+mn-cs"/>
              </a:rPr>
              <a:t> </a:t>
            </a:r>
            <a:r>
              <a:rPr lang="en-US" sz="1200" b="1" i="1" kern="1200" dirty="0" err="1" smtClean="0">
                <a:solidFill>
                  <a:schemeClr val="tx1"/>
                </a:solidFill>
                <a:latin typeface="+mn-lt"/>
                <a:ea typeface="+mn-ea"/>
                <a:cs typeface="+mn-cs"/>
              </a:rPr>
              <a:t>diapedesis</a:t>
            </a:r>
            <a:r>
              <a:rPr lang="en-US" sz="1200" b="1" i="1" kern="1200" dirty="0" smtClean="0">
                <a:solidFill>
                  <a:schemeClr val="tx1"/>
                </a:solidFill>
                <a:latin typeface="+mn-lt"/>
                <a:ea typeface="+mn-ea"/>
                <a:cs typeface="+mn-cs"/>
              </a:rPr>
              <a:t> across the endothelium (12). Activated microglia may perform antigen cross-</a:t>
            </a:r>
            <a:r>
              <a:rPr lang="en-US" sz="1200" b="1" i="1" kern="1200" dirty="0" err="1" smtClean="0">
                <a:solidFill>
                  <a:schemeClr val="tx1"/>
                </a:solidFill>
                <a:latin typeface="+mn-lt"/>
                <a:ea typeface="+mn-ea"/>
                <a:cs typeface="+mn-cs"/>
              </a:rPr>
              <a:t>presenta</a:t>
            </a:r>
            <a:r>
              <a:rPr lang="en-US" sz="1200" b="1" i="1" kern="1200" dirty="0" smtClean="0">
                <a:solidFill>
                  <a:schemeClr val="tx1"/>
                </a:solidFill>
                <a:latin typeface="+mn-lt"/>
                <a:ea typeface="+mn-ea"/>
                <a:cs typeface="+mn-cs"/>
              </a:rPr>
              <a:t>- </a:t>
            </a:r>
            <a:r>
              <a:rPr lang="en-US" sz="1200" b="1" i="1" kern="1200" dirty="0" err="1" smtClean="0">
                <a:solidFill>
                  <a:schemeClr val="tx1"/>
                </a:solidFill>
                <a:latin typeface="+mn-lt"/>
                <a:ea typeface="+mn-ea"/>
                <a:cs typeface="+mn-cs"/>
              </a:rPr>
              <a:t>tion</a:t>
            </a:r>
            <a:r>
              <a:rPr lang="en-US" sz="1200" b="1" i="1" kern="1200" dirty="0" smtClean="0">
                <a:solidFill>
                  <a:schemeClr val="tx1"/>
                </a:solidFill>
                <a:latin typeface="+mn-lt"/>
                <a:ea typeface="+mn-ea"/>
                <a:cs typeface="+mn-cs"/>
              </a:rPr>
              <a:t> interaction with infiltrating leucocytes in which gap junctions between them may play an important role (13). Direct </a:t>
            </a:r>
            <a:r>
              <a:rPr lang="en-US" sz="1200" b="1" i="1" kern="1200" dirty="0" err="1" smtClean="0">
                <a:solidFill>
                  <a:schemeClr val="tx1"/>
                </a:solidFill>
                <a:latin typeface="+mn-lt"/>
                <a:ea typeface="+mn-ea"/>
                <a:cs typeface="+mn-cs"/>
              </a:rPr>
              <a:t>microglial</a:t>
            </a:r>
            <a:r>
              <a:rPr lang="en-US" sz="1200" b="1" i="1" kern="1200" dirty="0" smtClean="0">
                <a:solidFill>
                  <a:schemeClr val="tx1"/>
                </a:solidFill>
                <a:latin typeface="+mn-lt"/>
                <a:ea typeface="+mn-ea"/>
                <a:cs typeface="+mn-cs"/>
              </a:rPr>
              <a:t> interaction with LPS or PGN induces gap junction communication between microglia which can coordinate mi- </a:t>
            </a:r>
            <a:r>
              <a:rPr lang="en-US" sz="1200" b="1" i="1" kern="1200" dirty="0" err="1" smtClean="0">
                <a:solidFill>
                  <a:schemeClr val="tx1"/>
                </a:solidFill>
                <a:latin typeface="+mn-lt"/>
                <a:ea typeface="+mn-ea"/>
                <a:cs typeface="+mn-cs"/>
              </a:rPr>
              <a:t>croglial</a:t>
            </a:r>
            <a:r>
              <a:rPr lang="en-US" sz="1200" b="1" i="1" kern="1200" dirty="0" smtClean="0">
                <a:solidFill>
                  <a:schemeClr val="tx1"/>
                </a:solidFill>
                <a:latin typeface="+mn-lt"/>
                <a:ea typeface="+mn-ea"/>
                <a:cs typeface="+mn-cs"/>
              </a:rPr>
              <a:t> function (14). (For interpretation of the references to color in this figure legend, the reader is referred to the web version of this article at </a:t>
            </a:r>
            <a:r>
              <a:rPr lang="en-US" sz="1200" b="1" i="1" kern="1200" dirty="0" err="1" smtClean="0">
                <a:solidFill>
                  <a:schemeClr val="tx1"/>
                </a:solidFill>
                <a:latin typeface="+mn-lt"/>
                <a:ea typeface="+mn-ea"/>
                <a:cs typeface="+mn-cs"/>
              </a:rPr>
              <a:t>www.liebertonline.com/ars</a:t>
            </a:r>
            <a:r>
              <a:rPr lang="en-US" sz="1200" b="1" i="1" kern="1200" dirty="0" smtClean="0">
                <a:solidFill>
                  <a:schemeClr val="tx1"/>
                </a:solidFill>
                <a:latin typeface="+mn-lt"/>
                <a:ea typeface="+mn-ea"/>
                <a:cs typeface="+mn-cs"/>
              </a:rPr>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166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vitamin_D_fails_LDL.pdf</a:t>
            </a:r>
            <a:endParaRPr lang="en-US" dirty="0" smtClean="0"/>
          </a:p>
          <a:p>
            <a:endParaRPr lang="en-US" dirty="0" smtClean="0"/>
          </a:p>
          <a:p>
            <a:endParaRPr lang="en-US" dirty="0" smtClean="0"/>
          </a:p>
          <a:p>
            <a:endParaRPr lang="en-US" dirty="0" smtClean="0"/>
          </a:p>
          <a:p>
            <a:endParaRPr lang="en-US" dirty="0" smtClean="0"/>
          </a:p>
          <a:p>
            <a:r>
              <a:rPr lang="en-US" dirty="0" smtClean="0"/>
              <a:t>Manish P. </a:t>
            </a:r>
            <a:r>
              <a:rPr lang="en-US" dirty="0" err="1" smtClean="0"/>
              <a:t>Ponda</a:t>
            </a:r>
            <a:r>
              <a:rPr lang="en-US" dirty="0" smtClean="0"/>
              <a:t>, Kathleen Dowd, Dennis </a:t>
            </a:r>
            <a:r>
              <a:rPr lang="en-US" dirty="0" err="1" smtClean="0"/>
              <a:t>Finkielstein</a:t>
            </a:r>
            <a:r>
              <a:rPr lang="en-US" dirty="0" smtClean="0"/>
              <a:t>, Peter R. Holt, and Jan L. </a:t>
            </a:r>
            <a:r>
              <a:rPr lang="en-US" dirty="0" err="1" smtClean="0"/>
              <a:t>Breslow</a:t>
            </a:r>
            <a:r>
              <a:rPr lang="en-US" dirty="0" smtClean="0"/>
              <a:t>. </a:t>
            </a:r>
            <a:r>
              <a:rPr lang="en-US" b="1" dirty="0" smtClean="0"/>
              <a:t>The Short-Term Effects of Vitamin D Repletion on Cholesterol: A Randomized, Placebo-Controlled Trial</a:t>
            </a:r>
            <a:r>
              <a:rPr lang="en-US" dirty="0" smtClean="0"/>
              <a:t>. </a:t>
            </a:r>
            <a:r>
              <a:rPr lang="en-US" i="1" dirty="0" smtClean="0"/>
              <a:t>Arteriosclerosis, Thrombosis and Vascular Biology</a:t>
            </a:r>
            <a:r>
              <a:rPr lang="en-US" dirty="0" smtClean="0"/>
              <a:t>, 2012; DOI: </a:t>
            </a:r>
          </a:p>
          <a:p>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30</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vitaminK/infection_atheroma_2012_Luca.pdf</a:t>
            </a:r>
          </a:p>
          <a:p>
            <a:r>
              <a:rPr lang="en-US" dirty="0" smtClean="0"/>
              <a:t>./</a:t>
            </a:r>
            <a:r>
              <a:rPr lang="en-US" dirty="0" err="1" smtClean="0"/>
              <a:t>infection_and_atheroma.png</a:t>
            </a:r>
            <a:endParaRPr lang="en-US" dirty="0" smtClean="0"/>
          </a:p>
          <a:p>
            <a:endParaRPr lang="en-US" dirty="0" smtClean="0"/>
          </a:p>
          <a:p>
            <a:endParaRPr lang="en-US" dirty="0" smtClean="0"/>
          </a:p>
          <a:p>
            <a:r>
              <a:rPr lang="en-US" sz="1200" kern="1200" dirty="0" smtClean="0">
                <a:solidFill>
                  <a:schemeClr val="tx1"/>
                </a:solidFill>
                <a:latin typeface="+mn-lt"/>
                <a:ea typeface="+mn-ea"/>
                <a:cs typeface="+mn-cs"/>
              </a:rPr>
              <a:t>Figure 1Postulated mechanisms by which infectious agents may contribute to the development of atherosclerosis. Infections of vascular cells (direct or via dissemination from </a:t>
            </a:r>
            <a:r>
              <a:rPr lang="en-US" sz="1200" kern="1200" dirty="0" err="1" smtClean="0">
                <a:solidFill>
                  <a:schemeClr val="tx1"/>
                </a:solidFill>
                <a:latin typeface="+mn-lt"/>
                <a:ea typeface="+mn-ea"/>
                <a:cs typeface="+mn-cs"/>
              </a:rPr>
              <a:t>extravascular</a:t>
            </a:r>
            <a:r>
              <a:rPr lang="en-US" sz="1200" kern="1200" dirty="0" smtClean="0">
                <a:solidFill>
                  <a:schemeClr val="tx1"/>
                </a:solidFill>
                <a:latin typeface="+mn-lt"/>
                <a:ea typeface="+mn-ea"/>
                <a:cs typeface="+mn-cs"/>
              </a:rPr>
              <a:t> sites, through </a:t>
            </a:r>
            <a:r>
              <a:rPr lang="en-US" sz="1200" kern="1200" dirty="0" err="1" smtClean="0">
                <a:solidFill>
                  <a:schemeClr val="tx1"/>
                </a:solidFill>
                <a:latin typeface="+mn-lt"/>
                <a:ea typeface="+mn-ea"/>
                <a:cs typeface="+mn-cs"/>
              </a:rPr>
              <a:t>monocyte</a:t>
            </a:r>
            <a:r>
              <a:rPr lang="en-US" sz="1200" kern="1200" dirty="0" smtClean="0">
                <a:solidFill>
                  <a:schemeClr val="tx1"/>
                </a:solidFill>
                <a:latin typeface="+mn-lt"/>
                <a:ea typeface="+mn-ea"/>
                <a:cs typeface="+mn-cs"/>
              </a:rPr>
              <a:t>/macrophage migration in the case of intracellular pathogens) exert direct effects, whereas the inflammatory response secondary to the infection is responsible for indirect effects. Direct infections of macrophages and smooth muscular cells (SMC) and effects of pathogens on endothelial cells and T cells induce tissue factor expression and generation of reactive oxygen species and of a series of cytokines, growth factors and adhesion molecules. An inflammatory state of the vascular wall is progressively amplified, resulting in SMC migration and proliferation, low-density lipoprotein oxidation and uptake by macrophages transforming into foam cells, and </a:t>
            </a:r>
            <a:r>
              <a:rPr lang="en-US" sz="1200" kern="1200" dirty="0" err="1" smtClean="0">
                <a:solidFill>
                  <a:schemeClr val="tx1"/>
                </a:solidFill>
                <a:latin typeface="+mn-lt"/>
                <a:ea typeface="+mn-ea"/>
                <a:cs typeface="+mn-cs"/>
              </a:rPr>
              <a:t>procoagulant</a:t>
            </a:r>
            <a:r>
              <a:rPr lang="en-US" sz="1200" kern="1200" dirty="0" smtClean="0">
                <a:solidFill>
                  <a:schemeClr val="tx1"/>
                </a:solidFill>
                <a:latin typeface="+mn-lt"/>
                <a:ea typeface="+mn-ea"/>
                <a:cs typeface="+mn-cs"/>
              </a:rPr>
              <a:t> imbalance of endothelial function, all crucial </a:t>
            </a:r>
            <a:r>
              <a:rPr lang="en-US" sz="1200" kern="1200" dirty="0" err="1" smtClean="0">
                <a:solidFill>
                  <a:schemeClr val="tx1"/>
                </a:solidFill>
                <a:latin typeface="+mn-lt"/>
                <a:ea typeface="+mn-ea"/>
                <a:cs typeface="+mn-cs"/>
              </a:rPr>
              <a:t>atherogenic</a:t>
            </a:r>
            <a:r>
              <a:rPr lang="en-US" sz="1200" kern="1200" dirty="0" smtClean="0">
                <a:solidFill>
                  <a:schemeClr val="tx1"/>
                </a:solidFill>
                <a:latin typeface="+mn-lt"/>
                <a:ea typeface="+mn-ea"/>
                <a:cs typeface="+mn-cs"/>
              </a:rPr>
              <a:t> mechanisms. LDL, low-density lipoprotein; ROS, reactive oxygen species; TF, tissue factor.</a:t>
            </a:r>
            <a:endParaRPr lang="en-US" dirty="0" smtClean="0"/>
          </a:p>
          <a:p>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173</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vitaminK/antibiotics_increase_cardiovascular_disease.pdf</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Kaplan-Meier estimate (with 95% confidence intervals) of cardiovascular mortality according to intervention. Figures below the diagram are biannual number at risk in the </a:t>
            </a:r>
            <a:r>
              <a:rPr lang="en-US" sz="1200" kern="1200" dirty="0" err="1" smtClean="0">
                <a:solidFill>
                  <a:schemeClr val="tx1"/>
                </a:solidFill>
                <a:latin typeface="+mn-lt"/>
                <a:ea typeface="+mn-ea"/>
                <a:cs typeface="+mn-cs"/>
              </a:rPr>
              <a:t>clarithromycin</a:t>
            </a:r>
            <a:r>
              <a:rPr lang="en-US" sz="1200" kern="1200" dirty="0" smtClean="0">
                <a:solidFill>
                  <a:schemeClr val="tx1"/>
                </a:solidFill>
                <a:latin typeface="+mn-lt"/>
                <a:ea typeface="+mn-ea"/>
                <a:cs typeface="+mn-cs"/>
              </a:rPr>
              <a:t> and placebo </a:t>
            </a:r>
            <a:r>
              <a:rPr lang="en-US" sz="1200" kern="1200" dirty="0" err="1" smtClean="0">
                <a:solidFill>
                  <a:schemeClr val="tx1"/>
                </a:solidFill>
                <a:latin typeface="+mn-lt"/>
                <a:ea typeface="+mn-ea"/>
                <a:cs typeface="+mn-cs"/>
              </a:rPr>
              <a:t>groupsFig</a:t>
            </a:r>
            <a:r>
              <a:rPr lang="en-US" sz="1200" kern="1200" dirty="0" smtClean="0">
                <a:solidFill>
                  <a:schemeClr val="tx1"/>
                </a:solidFill>
                <a:latin typeface="+mn-lt"/>
                <a:ea typeface="+mn-ea"/>
                <a:cs typeface="+mn-cs"/>
              </a:rPr>
              <a:t> 3</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174</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vitaminK/antibiotics_increase_cardiovascular_disease.pdf</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Kaplan-Meier estimate (with 95% confidence intervals) of cardiovascular mortality according to intervention. Figures below the diagram are biannual number at risk in the </a:t>
            </a:r>
            <a:r>
              <a:rPr lang="en-US" sz="1200" kern="1200" dirty="0" err="1" smtClean="0">
                <a:solidFill>
                  <a:schemeClr val="tx1"/>
                </a:solidFill>
                <a:latin typeface="+mn-lt"/>
                <a:ea typeface="+mn-ea"/>
                <a:cs typeface="+mn-cs"/>
              </a:rPr>
              <a:t>clarithromycin</a:t>
            </a:r>
            <a:r>
              <a:rPr lang="en-US" sz="1200" kern="1200" dirty="0" smtClean="0">
                <a:solidFill>
                  <a:schemeClr val="tx1"/>
                </a:solidFill>
                <a:latin typeface="+mn-lt"/>
                <a:ea typeface="+mn-ea"/>
                <a:cs typeface="+mn-cs"/>
              </a:rPr>
              <a:t> and placebo </a:t>
            </a:r>
            <a:r>
              <a:rPr lang="en-US" sz="1200" kern="1200" dirty="0" err="1" smtClean="0">
                <a:solidFill>
                  <a:schemeClr val="tx1"/>
                </a:solidFill>
                <a:latin typeface="+mn-lt"/>
                <a:ea typeface="+mn-ea"/>
                <a:cs typeface="+mn-cs"/>
              </a:rPr>
              <a:t>groupsFig</a:t>
            </a:r>
            <a:r>
              <a:rPr lang="en-US" sz="1200" kern="1200" dirty="0" smtClean="0">
                <a:solidFill>
                  <a:schemeClr val="tx1"/>
                </a:solidFill>
                <a:latin typeface="+mn-lt"/>
                <a:ea typeface="+mn-ea"/>
                <a:cs typeface="+mn-cs"/>
              </a:rPr>
              <a:t> 3</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175</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vitaminK/chlamydia_produce</a:t>
            </a:r>
            <a:r>
              <a:rPr lang="en-US" baseline="0" dirty="0" err="1" smtClean="0"/>
              <a:t>_heparan_sulfate.text</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176</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from alzhiemers_inflammation_2008.pdf</a:t>
            </a:r>
          </a:p>
          <a:p>
            <a:endParaRPr lang="en-US" dirty="0"/>
          </a:p>
        </p:txBody>
      </p:sp>
      <p:sp>
        <p:nvSpPr>
          <p:cNvPr id="4" name="Slide Number Placeholder 3"/>
          <p:cNvSpPr>
            <a:spLocks noGrp="1"/>
          </p:cNvSpPr>
          <p:nvPr>
            <p:ph type="sldNum" sz="quarter" idx="10"/>
          </p:nvPr>
        </p:nvSpPr>
        <p:spPr/>
        <p:txBody>
          <a:bodyPr/>
          <a:lstStyle/>
          <a:p>
            <a:fld id="{7759FBB9-35DB-0148-8A54-482910B8CD0E}" type="slidenum">
              <a:rPr lang="en-US" smtClean="0"/>
              <a:pPr/>
              <a:t>178</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vitaminK/2004_Keil_amyloid_beta_induced_changes_NO_mitochondrial_activity_apoptosis.pdf</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179</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a:t>
            </a:r>
            <a:r>
              <a:rPr lang="en-US" dirty="0" smtClean="0"/>
              <a:t>/</a:t>
            </a:r>
          </a:p>
          <a:p>
            <a:r>
              <a:rPr lang="en-US" dirty="0" smtClean="0"/>
              <a:t>2008_Trzeciak_resuscitating_microcirculation_septic_shock_Bob.pdf</a:t>
            </a:r>
          </a:p>
          <a:p>
            <a:endParaRPr lang="en-US" dirty="0" smtClean="0"/>
          </a:p>
          <a:p>
            <a:r>
              <a:rPr lang="en-US" sz="1200" b="1" kern="1200" dirty="0" smtClean="0">
                <a:solidFill>
                  <a:schemeClr val="tx1"/>
                </a:solidFill>
                <a:latin typeface="+mn-lt"/>
                <a:ea typeface="+mn-ea"/>
                <a:cs typeface="+mn-cs"/>
              </a:rPr>
              <a:t>Figure 1.Sepsis is a disorder of the microcirculation. Much of the </a:t>
            </a:r>
            <a:r>
              <a:rPr lang="en-US" sz="1200" b="1" kern="1200" dirty="0" err="1" smtClean="0">
                <a:solidFill>
                  <a:schemeClr val="tx1"/>
                </a:solidFill>
                <a:latin typeface="+mn-lt"/>
                <a:ea typeface="+mn-ea"/>
                <a:cs typeface="+mn-cs"/>
              </a:rPr>
              <a:t>pathophysiology</a:t>
            </a:r>
            <a:r>
              <a:rPr lang="en-US" sz="1200" b="1" kern="1200" dirty="0" smtClean="0">
                <a:solidFill>
                  <a:schemeClr val="tx1"/>
                </a:solidFill>
                <a:latin typeface="+mn-lt"/>
                <a:ea typeface="+mn-ea"/>
                <a:cs typeface="+mn-cs"/>
              </a:rPr>
              <a:t> of sepsis can be explained within the microcirculatory unit – the terminal arteriole, capillary bed, and the post- capillary </a:t>
            </a:r>
            <a:r>
              <a:rPr lang="en-US" sz="1200" b="1" kern="1200" dirty="0" err="1" smtClean="0">
                <a:solidFill>
                  <a:schemeClr val="tx1"/>
                </a:solidFill>
                <a:latin typeface="+mn-lt"/>
                <a:ea typeface="+mn-ea"/>
                <a:cs typeface="+mn-cs"/>
              </a:rPr>
              <a:t>venule</a:t>
            </a:r>
            <a:r>
              <a:rPr lang="en-US" sz="1200" b="1" kern="1200" dirty="0" smtClean="0">
                <a:solidFill>
                  <a:schemeClr val="tx1"/>
                </a:solidFill>
                <a:latin typeface="+mn-lt"/>
                <a:ea typeface="+mn-ea"/>
                <a:cs typeface="+mn-cs"/>
              </a:rPr>
              <a:t>. The arteriole is where the characteristic </a:t>
            </a:r>
            <a:r>
              <a:rPr lang="en-US" sz="1200" b="1" kern="1200" dirty="0" err="1" smtClean="0">
                <a:solidFill>
                  <a:schemeClr val="tx1"/>
                </a:solidFill>
                <a:latin typeface="+mn-lt"/>
                <a:ea typeface="+mn-ea"/>
                <a:cs typeface="+mn-cs"/>
              </a:rPr>
              <a:t>vasodilation</a:t>
            </a:r>
            <a:r>
              <a:rPr lang="en-US" sz="1200" b="1" kern="1200" dirty="0" smtClean="0">
                <a:solidFill>
                  <a:schemeClr val="tx1"/>
                </a:solidFill>
                <a:latin typeface="+mn-lt"/>
                <a:ea typeface="+mn-ea"/>
                <a:cs typeface="+mn-cs"/>
              </a:rPr>
              <a:t> and </a:t>
            </a:r>
            <a:r>
              <a:rPr lang="en-US" sz="1200" b="1" kern="1200" dirty="0" err="1" smtClean="0">
                <a:solidFill>
                  <a:schemeClr val="tx1"/>
                </a:solidFill>
                <a:latin typeface="+mn-lt"/>
                <a:ea typeface="+mn-ea"/>
                <a:cs typeface="+mn-cs"/>
              </a:rPr>
              <a:t>vasopressor</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hyporesponsiveness</a:t>
            </a:r>
            <a:r>
              <a:rPr lang="en-US" sz="1200" b="1" kern="1200" dirty="0" smtClean="0">
                <a:solidFill>
                  <a:schemeClr val="tx1"/>
                </a:solidFill>
                <a:latin typeface="+mn-lt"/>
                <a:ea typeface="+mn-ea"/>
                <a:cs typeface="+mn-cs"/>
              </a:rPr>
              <a:t> of sepsis occurs. The capillary bed is where the effects of endothelial cell activation/dysfunction are most pronounced and </a:t>
            </a:r>
            <a:r>
              <a:rPr lang="en-US" sz="1200" b="1" kern="1200" dirty="0" err="1" smtClean="0">
                <a:solidFill>
                  <a:schemeClr val="tx1"/>
                </a:solidFill>
                <a:latin typeface="+mn-lt"/>
                <a:ea typeface="+mn-ea"/>
                <a:cs typeface="+mn-cs"/>
              </a:rPr>
              <a:t>microvascular</a:t>
            </a:r>
            <a:r>
              <a:rPr lang="en-US" sz="1200" b="1" kern="1200" dirty="0" smtClean="0">
                <a:solidFill>
                  <a:schemeClr val="tx1"/>
                </a:solidFill>
                <a:latin typeface="+mn-lt"/>
                <a:ea typeface="+mn-ea"/>
                <a:cs typeface="+mn-cs"/>
              </a:rPr>
              <a:t> thromboses are formed. The post-capillary </a:t>
            </a:r>
            <a:r>
              <a:rPr lang="en-US" sz="1200" b="1" kern="1200" dirty="0" err="1" smtClean="0">
                <a:solidFill>
                  <a:schemeClr val="tx1"/>
                </a:solidFill>
                <a:latin typeface="+mn-lt"/>
                <a:ea typeface="+mn-ea"/>
                <a:cs typeface="+mn-cs"/>
              </a:rPr>
              <a:t>venule</a:t>
            </a:r>
            <a:r>
              <a:rPr lang="en-US" sz="1200" b="1" kern="1200" dirty="0" smtClean="0">
                <a:solidFill>
                  <a:schemeClr val="tx1"/>
                </a:solidFill>
                <a:latin typeface="+mn-lt"/>
                <a:ea typeface="+mn-ea"/>
                <a:cs typeface="+mn-cs"/>
              </a:rPr>
              <a:t> is where leukocyte trafficking is most disordered – leukocytes adhere to the vessel wall, aggregate, and further impair flow through the microcirculation.</a:t>
            </a:r>
            <a:endParaRPr lang="en-US" dirty="0" smtClean="0"/>
          </a:p>
          <a:p>
            <a:endParaRPr lang="en-US" dirty="0" smtClean="0"/>
          </a:p>
          <a:p>
            <a:endParaRPr lang="en-US" dirty="0" smtClean="0"/>
          </a:p>
          <a:p>
            <a:r>
              <a:rPr lang="en-US" sz="1200" kern="1200" baseline="0" dirty="0" smtClean="0">
                <a:solidFill>
                  <a:schemeClr val="tx1"/>
                </a:solidFill>
                <a:latin typeface="+mn-lt"/>
                <a:ea typeface="+mn-ea"/>
                <a:cs typeface="+mn-cs"/>
              </a:rPr>
              <a:t>Figure 1.</a:t>
            </a:r>
          </a:p>
          <a:p>
            <a:r>
              <a:rPr lang="en-US" sz="1200" kern="1200" baseline="0" dirty="0" smtClean="0">
                <a:solidFill>
                  <a:schemeClr val="tx1"/>
                </a:solidFill>
                <a:latin typeface="+mn-lt"/>
                <a:ea typeface="+mn-ea"/>
                <a:cs typeface="+mn-cs"/>
              </a:rPr>
              <a:t>Sepsis is a disorder of the microcirculation. Much of the </a:t>
            </a:r>
            <a:r>
              <a:rPr lang="en-US" sz="1200" kern="1200" baseline="0" dirty="0" err="1" smtClean="0">
                <a:solidFill>
                  <a:schemeClr val="tx1"/>
                </a:solidFill>
                <a:latin typeface="+mn-lt"/>
                <a:ea typeface="+mn-ea"/>
                <a:cs typeface="+mn-cs"/>
              </a:rPr>
              <a:t>pathophysiology</a:t>
            </a:r>
            <a:r>
              <a:rPr lang="en-US" sz="1200" kern="1200" baseline="0" dirty="0" smtClean="0">
                <a:solidFill>
                  <a:schemeClr val="tx1"/>
                </a:solidFill>
                <a:latin typeface="+mn-lt"/>
                <a:ea typeface="+mn-ea"/>
                <a:cs typeface="+mn-cs"/>
              </a:rPr>
              <a:t> of sepsis can be</a:t>
            </a:r>
          </a:p>
          <a:p>
            <a:r>
              <a:rPr lang="en-US" sz="1200" kern="1200" baseline="0" dirty="0" smtClean="0">
                <a:solidFill>
                  <a:schemeClr val="tx1"/>
                </a:solidFill>
                <a:latin typeface="+mn-lt"/>
                <a:ea typeface="+mn-ea"/>
                <a:cs typeface="+mn-cs"/>
              </a:rPr>
              <a:t>explained within the microcirculatory unit – the terminal arteriole, capillary bed, and the </a:t>
            </a:r>
            <a:r>
              <a:rPr lang="en-US" sz="1200" kern="1200" baseline="0" dirty="0" err="1" smtClean="0">
                <a:solidFill>
                  <a:schemeClr val="tx1"/>
                </a:solidFill>
                <a:latin typeface="+mn-lt"/>
                <a:ea typeface="+mn-ea"/>
                <a:cs typeface="+mn-cs"/>
              </a:rPr>
              <a:t>postcapillary</a:t>
            </a:r>
            <a:endParaRPr lang="en-US" sz="1200"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venule</a:t>
            </a:r>
            <a:r>
              <a:rPr lang="en-US" sz="1200" kern="1200" baseline="0" dirty="0" smtClean="0">
                <a:solidFill>
                  <a:schemeClr val="tx1"/>
                </a:solidFill>
                <a:latin typeface="+mn-lt"/>
                <a:ea typeface="+mn-ea"/>
                <a:cs typeface="+mn-cs"/>
              </a:rPr>
              <a:t>. The arteriole is where the characteristic </a:t>
            </a:r>
            <a:r>
              <a:rPr lang="en-US" sz="1200" kern="1200" baseline="0" dirty="0" err="1" smtClean="0">
                <a:solidFill>
                  <a:schemeClr val="tx1"/>
                </a:solidFill>
                <a:latin typeface="+mn-lt"/>
                <a:ea typeface="+mn-ea"/>
                <a:cs typeface="+mn-cs"/>
              </a:rPr>
              <a:t>vasodilation</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vasopressor</a:t>
            </a:r>
            <a:endParaRPr lang="en-US" sz="1200"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hyporesponsiveness</a:t>
            </a:r>
            <a:r>
              <a:rPr lang="en-US" sz="1200" kern="1200" baseline="0" dirty="0" smtClean="0">
                <a:solidFill>
                  <a:schemeClr val="tx1"/>
                </a:solidFill>
                <a:latin typeface="+mn-lt"/>
                <a:ea typeface="+mn-ea"/>
                <a:cs typeface="+mn-cs"/>
              </a:rPr>
              <a:t> of sepsis occurs. The capillary bed is where the effects of endothelial cell</a:t>
            </a:r>
          </a:p>
          <a:p>
            <a:r>
              <a:rPr lang="en-US" sz="1200" kern="1200" baseline="0" dirty="0" smtClean="0">
                <a:solidFill>
                  <a:schemeClr val="tx1"/>
                </a:solidFill>
                <a:latin typeface="+mn-lt"/>
                <a:ea typeface="+mn-ea"/>
                <a:cs typeface="+mn-cs"/>
              </a:rPr>
              <a:t>activation/dysfunction are most pronounced and </a:t>
            </a:r>
            <a:r>
              <a:rPr lang="en-US" sz="1200" kern="1200" baseline="0" dirty="0" err="1" smtClean="0">
                <a:solidFill>
                  <a:schemeClr val="tx1"/>
                </a:solidFill>
                <a:latin typeface="+mn-lt"/>
                <a:ea typeface="+mn-ea"/>
                <a:cs typeface="+mn-cs"/>
              </a:rPr>
              <a:t>microvascular</a:t>
            </a:r>
            <a:r>
              <a:rPr lang="en-US" sz="1200" kern="1200" baseline="0" dirty="0" smtClean="0">
                <a:solidFill>
                  <a:schemeClr val="tx1"/>
                </a:solidFill>
                <a:latin typeface="+mn-lt"/>
                <a:ea typeface="+mn-ea"/>
                <a:cs typeface="+mn-cs"/>
              </a:rPr>
              <a:t> thromboses are formed. The</a:t>
            </a:r>
          </a:p>
          <a:p>
            <a:r>
              <a:rPr lang="en-US" sz="1200" kern="1200" baseline="0" dirty="0" smtClean="0">
                <a:solidFill>
                  <a:schemeClr val="tx1"/>
                </a:solidFill>
                <a:latin typeface="+mn-lt"/>
                <a:ea typeface="+mn-ea"/>
                <a:cs typeface="+mn-cs"/>
              </a:rPr>
              <a:t>post-capillary </a:t>
            </a:r>
            <a:r>
              <a:rPr lang="en-US" sz="1200" kern="1200" baseline="0" dirty="0" err="1" smtClean="0">
                <a:solidFill>
                  <a:schemeClr val="tx1"/>
                </a:solidFill>
                <a:latin typeface="+mn-lt"/>
                <a:ea typeface="+mn-ea"/>
                <a:cs typeface="+mn-cs"/>
              </a:rPr>
              <a:t>venule</a:t>
            </a:r>
            <a:r>
              <a:rPr lang="en-US" sz="1200" kern="1200" baseline="0" dirty="0" smtClean="0">
                <a:solidFill>
                  <a:schemeClr val="tx1"/>
                </a:solidFill>
                <a:latin typeface="+mn-lt"/>
                <a:ea typeface="+mn-ea"/>
                <a:cs typeface="+mn-cs"/>
              </a:rPr>
              <a:t> is where leukocyte trafficking is most disordered – leukocytes adhere to</a:t>
            </a:r>
          </a:p>
          <a:p>
            <a:r>
              <a:rPr lang="en-US" sz="1200" kern="1200" baseline="0" dirty="0" smtClean="0">
                <a:solidFill>
                  <a:schemeClr val="tx1"/>
                </a:solidFill>
                <a:latin typeface="+mn-lt"/>
                <a:ea typeface="+mn-ea"/>
                <a:cs typeface="+mn-cs"/>
              </a:rPr>
              <a:t>the vessel wall, aggregate, and further impair flow through the microcirculation.</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180</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WIKI phosphorylates a number of enzymes involved in glucose transport, storage and synthesis</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182</a:t>
            </a:fld>
            <a:endParaRPr lang="en-US"/>
          </a:p>
        </p:txBody>
      </p:sp>
    </p:spTree>
    <p:extLst>
      <p:ext uri="{BB962C8B-B14F-4D97-AF65-F5344CB8AC3E}">
        <p14:creationId xmlns:p14="http://schemas.microsoft.com/office/powerpoint/2010/main" val="28858355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./GSK-3_inflammation_review.pdf</a:t>
            </a:r>
          </a:p>
          <a:p>
            <a:r>
              <a:rPr lang="en-US" dirty="0" smtClean="0"/>
              <a:t>Images/</a:t>
            </a:r>
            <a:r>
              <a:rPr lang="en-US" dirty="0" err="1" smtClean="0"/>
              <a:t>GSK_xxx</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183</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./GSK-3_inflammation_review.pdf</a:t>
            </a:r>
          </a:p>
          <a:p>
            <a:r>
              <a:rPr lang="en-US" dirty="0" smtClean="0"/>
              <a:t>Images/</a:t>
            </a:r>
            <a:r>
              <a:rPr lang="en-US" dirty="0" err="1" smtClean="0"/>
              <a:t>GSK_xxx</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184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http://www.aolnews.com/2010/05/24/study-many-sunscreens-may-be-accelerating-cancer/</a:t>
            </a:r>
          </a:p>
          <a:p>
            <a:endParaRPr lang="en-US" dirty="0"/>
          </a:p>
        </p:txBody>
      </p:sp>
      <p:sp>
        <p:nvSpPr>
          <p:cNvPr id="4" name="Slide Number Placeholder 3"/>
          <p:cNvSpPr>
            <a:spLocks noGrp="1"/>
          </p:cNvSpPr>
          <p:nvPr>
            <p:ph type="sldNum" sz="quarter" idx="10"/>
          </p:nvPr>
        </p:nvSpPr>
        <p:spPr/>
        <p:txBody>
          <a:bodyPr/>
          <a:lstStyle/>
          <a:p>
            <a:fld id="{DEF50DB7-0C5F-D849-B56F-B7E72C0E795C}" type="slidenum">
              <a:rPr lang="en-US" smtClean="0"/>
              <a:pPr/>
              <a:t>32</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vitaminK</a:t>
            </a:r>
            <a:r>
              <a:rPr lang="en-US" dirty="0" smtClean="0"/>
              <a:t>/inflammation_ER_stress_UPR_2012.pdf </a:t>
            </a:r>
          </a:p>
          <a:p>
            <a:endParaRPr lang="en-US" dirty="0"/>
          </a:p>
        </p:txBody>
      </p:sp>
      <p:sp>
        <p:nvSpPr>
          <p:cNvPr id="4" name="Slide Number Placeholder 3"/>
          <p:cNvSpPr>
            <a:spLocks noGrp="1"/>
          </p:cNvSpPr>
          <p:nvPr>
            <p:ph type="sldNum" sz="quarter" idx="10"/>
          </p:nvPr>
        </p:nvSpPr>
        <p:spPr/>
        <p:txBody>
          <a:bodyPr/>
          <a:lstStyle/>
          <a:p>
            <a:fld id="{31E838DE-490E-3F48-A7D1-62C4FD99B9C5}" type="slidenum">
              <a:rPr lang="en-US" smtClean="0"/>
              <a:pPr/>
              <a:t>189</a:t>
            </a:fld>
            <a:endParaRPr lang="en-US"/>
          </a:p>
        </p:txBody>
      </p:sp>
    </p:spTree>
    <p:extLst>
      <p:ext uri="{BB962C8B-B14F-4D97-AF65-F5344CB8AC3E}">
        <p14:creationId xmlns:p14="http://schemas.microsoft.com/office/powerpoint/2010/main" val="18994921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vitaminK/inflammation_ER_stress_UPR_2012.pdf </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190</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http://</a:t>
            </a:r>
            <a:r>
              <a:rPr lang="en-US" b="1" dirty="0" err="1" smtClean="0"/>
              <a:t>www.wormbook.org/chapters/www_autophagy/autophagy.html</a:t>
            </a:r>
            <a:endParaRPr lang="en-US" b="1" dirty="0" smtClean="0"/>
          </a:p>
          <a:p>
            <a:endParaRPr lang="en-US" b="1" dirty="0" smtClean="0"/>
          </a:p>
          <a:p>
            <a:endParaRPr lang="en-US" b="1" dirty="0" smtClean="0"/>
          </a:p>
          <a:p>
            <a:r>
              <a:rPr lang="en-US" b="1" dirty="0" smtClean="0"/>
              <a:t>Figure 1: Schematic diagram of the steps of </a:t>
            </a:r>
            <a:r>
              <a:rPr lang="en-US" b="1" dirty="0" err="1" smtClean="0"/>
              <a:t>autophagy</a:t>
            </a:r>
            <a:r>
              <a:rPr lang="en-US" b="1" dirty="0" smtClean="0"/>
              <a:t>. </a:t>
            </a:r>
            <a:r>
              <a:rPr lang="en-US" dirty="0" err="1" smtClean="0"/>
              <a:t>Autophagy</a:t>
            </a:r>
            <a:r>
              <a:rPr lang="en-US" dirty="0" smtClean="0"/>
              <a:t> begins with the formation of the </a:t>
            </a:r>
            <a:r>
              <a:rPr lang="en-US" dirty="0" err="1" smtClean="0"/>
              <a:t>phagophore</a:t>
            </a:r>
            <a:r>
              <a:rPr lang="en-US" dirty="0" smtClean="0"/>
              <a:t> or isolation membrane (vesicle nucleation step). The concerted action of the </a:t>
            </a:r>
            <a:r>
              <a:rPr lang="en-US" dirty="0" err="1" smtClean="0"/>
              <a:t>autophagy</a:t>
            </a:r>
            <a:r>
              <a:rPr lang="en-US" dirty="0" smtClean="0"/>
              <a:t> core machinery proteins at the </a:t>
            </a:r>
            <a:r>
              <a:rPr lang="en-US" dirty="0" err="1" smtClean="0"/>
              <a:t>phagophore</a:t>
            </a:r>
            <a:r>
              <a:rPr lang="en-US" dirty="0" smtClean="0"/>
              <a:t> assembly site (PAS) is thought to lead to the expansion of the </a:t>
            </a:r>
            <a:r>
              <a:rPr lang="en-US" dirty="0" err="1" smtClean="0"/>
              <a:t>phagophore</a:t>
            </a:r>
            <a:r>
              <a:rPr lang="en-US" dirty="0" smtClean="0"/>
              <a:t> into an </a:t>
            </a:r>
            <a:r>
              <a:rPr lang="en-US" dirty="0" err="1" smtClean="0"/>
              <a:t>autophagosome</a:t>
            </a:r>
            <a:r>
              <a:rPr lang="en-US" dirty="0" smtClean="0"/>
              <a:t> (vesicle elongation). The </a:t>
            </a:r>
            <a:r>
              <a:rPr lang="en-US" dirty="0" err="1" smtClean="0"/>
              <a:t>autophagosome</a:t>
            </a:r>
            <a:r>
              <a:rPr lang="en-US" dirty="0" smtClean="0"/>
              <a:t> can engulf bulk cytoplasm nonspecifically, including entire organelles, or target cargos specifically. When the outer membrane of the </a:t>
            </a:r>
            <a:r>
              <a:rPr lang="en-US" dirty="0" err="1" smtClean="0"/>
              <a:t>autophagosome</a:t>
            </a:r>
            <a:r>
              <a:rPr lang="en-US" dirty="0" smtClean="0"/>
              <a:t> fuses with an </a:t>
            </a:r>
            <a:r>
              <a:rPr lang="en-US" dirty="0" err="1" smtClean="0"/>
              <a:t>endosome</a:t>
            </a:r>
            <a:r>
              <a:rPr lang="en-US" dirty="0" smtClean="0"/>
              <a:t> (forming an </a:t>
            </a:r>
            <a:r>
              <a:rPr lang="en-US" dirty="0" err="1" smtClean="0"/>
              <a:t>amphisome</a:t>
            </a:r>
            <a:r>
              <a:rPr lang="en-US" dirty="0" smtClean="0"/>
              <a:t> before fusing with the </a:t>
            </a:r>
            <a:r>
              <a:rPr lang="en-US" dirty="0" err="1" smtClean="0"/>
              <a:t>lysosome</a:t>
            </a:r>
            <a:r>
              <a:rPr lang="en-US" dirty="0" smtClean="0"/>
              <a:t>) or directly with a </a:t>
            </a:r>
            <a:r>
              <a:rPr lang="en-US" dirty="0" err="1" smtClean="0"/>
              <a:t>lysosome</a:t>
            </a:r>
            <a:r>
              <a:rPr lang="en-US" dirty="0" smtClean="0"/>
              <a:t> (docking and fusion steps), it forms an </a:t>
            </a:r>
            <a:r>
              <a:rPr lang="en-US" dirty="0" err="1" smtClean="0"/>
              <a:t>autophagolysosome</a:t>
            </a:r>
            <a:r>
              <a:rPr lang="en-US" dirty="0" smtClean="0"/>
              <a:t>. Finally, the sequestered material is degraded inside the </a:t>
            </a:r>
            <a:r>
              <a:rPr lang="en-US" dirty="0" err="1" smtClean="0"/>
              <a:t>autophagolyosome</a:t>
            </a:r>
            <a:r>
              <a:rPr lang="en-US" dirty="0" smtClean="0"/>
              <a:t> (vesicle breakdown and degradation) and recycled. </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192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vitaminK/lysosomal_disorders_brain.pdf</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endosomal/lysosomal</a:t>
            </a:r>
            <a:r>
              <a:rPr lang="en-US" sz="1200" kern="1200" dirty="0" smtClean="0">
                <a:solidFill>
                  <a:schemeClr val="tx1"/>
                </a:solidFill>
                <a:latin typeface="+mn-lt"/>
                <a:ea typeface="+mn-ea"/>
                <a:cs typeface="+mn-cs"/>
              </a:rPr>
              <a:t> system mediates the internalization, recycling, transport and breakdown of cellular and extracellular components and facilitates dissociation of receptors from their ligands111. There are discrete compartments within this highly dynamic system. Early </a:t>
            </a:r>
            <a:r>
              <a:rPr lang="en-US" sz="1200" kern="1200" dirty="0" err="1" smtClean="0">
                <a:solidFill>
                  <a:schemeClr val="tx1"/>
                </a:solidFill>
                <a:latin typeface="+mn-lt"/>
                <a:ea typeface="+mn-ea"/>
                <a:cs typeface="+mn-cs"/>
              </a:rPr>
              <a:t>endosomes</a:t>
            </a:r>
            <a:r>
              <a:rPr lang="en-US" sz="1200" kern="1200" dirty="0" smtClean="0">
                <a:solidFill>
                  <a:schemeClr val="tx1"/>
                </a:solidFill>
                <a:latin typeface="+mn-lt"/>
                <a:ea typeface="+mn-ea"/>
                <a:cs typeface="+mn-cs"/>
              </a:rPr>
              <a:t> are part of the main receptor-recycling pathway, whereas late </a:t>
            </a:r>
            <a:r>
              <a:rPr lang="en-US" sz="1200" kern="1200" dirty="0" err="1" smtClean="0">
                <a:solidFill>
                  <a:schemeClr val="tx1"/>
                </a:solidFill>
                <a:latin typeface="+mn-lt"/>
                <a:ea typeface="+mn-ea"/>
                <a:cs typeface="+mn-cs"/>
              </a:rPr>
              <a:t>endosomes</a:t>
            </a:r>
            <a:r>
              <a:rPr lang="en-US" sz="1200" kern="1200" dirty="0" smtClean="0">
                <a:solidFill>
                  <a:schemeClr val="tx1"/>
                </a:solidFill>
                <a:latin typeface="+mn-lt"/>
                <a:ea typeface="+mn-ea"/>
                <a:cs typeface="+mn-cs"/>
              </a:rPr>
              <a:t> are involved in the breakdown of internalized cargo and delivery of molecules to the trans-Golgi </a:t>
            </a:r>
            <a:r>
              <a:rPr lang="en-US" sz="1200" kern="1200" dirty="0" err="1" smtClean="0">
                <a:solidFill>
                  <a:schemeClr val="tx1"/>
                </a:solidFill>
                <a:latin typeface="+mn-lt"/>
                <a:ea typeface="+mn-ea"/>
                <a:cs typeface="+mn-cs"/>
              </a:rPr>
              <a:t>network.Intracellular</a:t>
            </a:r>
            <a:r>
              <a:rPr lang="en-US" sz="1200" kern="1200" dirty="0" smtClean="0">
                <a:solidFill>
                  <a:schemeClr val="tx1"/>
                </a:solidFill>
                <a:latin typeface="+mn-lt"/>
                <a:ea typeface="+mn-ea"/>
                <a:cs typeface="+mn-cs"/>
              </a:rPr>
              <a:t> components are degraded in </a:t>
            </a:r>
            <a:r>
              <a:rPr lang="en-US" sz="1200" kern="1200" dirty="0" err="1" smtClean="0">
                <a:solidFill>
                  <a:schemeClr val="tx1"/>
                </a:solidFill>
                <a:latin typeface="+mn-lt"/>
                <a:ea typeface="+mn-ea"/>
                <a:cs typeface="+mn-cs"/>
              </a:rPr>
              <a:t>lysosomes</a:t>
            </a:r>
            <a:r>
              <a:rPr lang="en-US" sz="1200" kern="1200" dirty="0" smtClean="0">
                <a:solidFill>
                  <a:schemeClr val="tx1"/>
                </a:solidFill>
                <a:latin typeface="+mn-lt"/>
                <a:ea typeface="+mn-ea"/>
                <a:cs typeface="+mn-cs"/>
              </a:rPr>
              <a:t> by a process called </a:t>
            </a:r>
            <a:r>
              <a:rPr lang="en-US" sz="1200" kern="1200" dirty="0" err="1" smtClean="0">
                <a:solidFill>
                  <a:schemeClr val="tx1"/>
                </a:solidFill>
                <a:latin typeface="+mn-lt"/>
                <a:ea typeface="+mn-ea"/>
                <a:cs typeface="+mn-cs"/>
              </a:rPr>
              <a:t>autophagy</a:t>
            </a:r>
            <a:r>
              <a:rPr lang="en-US" sz="1200" kern="1200" dirty="0" smtClean="0">
                <a:solidFill>
                  <a:schemeClr val="tx1"/>
                </a:solidFill>
                <a:latin typeface="+mn-lt"/>
                <a:ea typeface="+mn-ea"/>
                <a:cs typeface="+mn-cs"/>
              </a:rPr>
              <a:t> (see figure). In this process, complete regions of the cytoplasm, including </a:t>
            </a:r>
            <a:r>
              <a:rPr lang="en-US" sz="1200" kern="1200" dirty="0" err="1" smtClean="0">
                <a:solidFill>
                  <a:schemeClr val="tx1"/>
                </a:solidFill>
                <a:latin typeface="+mn-lt"/>
                <a:ea typeface="+mn-ea"/>
                <a:cs typeface="+mn-cs"/>
              </a:rPr>
              <a:t>cytosolic</a:t>
            </a:r>
            <a:r>
              <a:rPr lang="en-US" sz="1200" kern="1200" dirty="0" smtClean="0">
                <a:solidFill>
                  <a:schemeClr val="tx1"/>
                </a:solidFill>
                <a:latin typeface="+mn-lt"/>
                <a:ea typeface="+mn-ea"/>
                <a:cs typeface="+mn-cs"/>
              </a:rPr>
              <a:t> proteins and entire organelles, are surrounded by a membrane and form an </a:t>
            </a:r>
            <a:r>
              <a:rPr lang="en-US" sz="1200" kern="1200" dirty="0" err="1" smtClean="0">
                <a:solidFill>
                  <a:schemeClr val="tx1"/>
                </a:solidFill>
                <a:latin typeface="+mn-lt"/>
                <a:ea typeface="+mn-ea"/>
                <a:cs typeface="+mn-cs"/>
              </a:rPr>
              <a:t>autophagosome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Autophagosomes</a:t>
            </a:r>
            <a:r>
              <a:rPr lang="en-US" sz="1200" kern="1200" dirty="0" smtClean="0">
                <a:solidFill>
                  <a:schemeClr val="tx1"/>
                </a:solidFill>
                <a:latin typeface="+mn-lt"/>
                <a:ea typeface="+mn-ea"/>
                <a:cs typeface="+mn-cs"/>
              </a:rPr>
              <a:t> fuse with late </a:t>
            </a:r>
            <a:r>
              <a:rPr lang="en-US" sz="1200" kern="1200" dirty="0" err="1" smtClean="0">
                <a:solidFill>
                  <a:schemeClr val="tx1"/>
                </a:solidFill>
                <a:latin typeface="+mn-lt"/>
                <a:ea typeface="+mn-ea"/>
                <a:cs typeface="+mn-cs"/>
              </a:rPr>
              <a:t>endosomes</a:t>
            </a:r>
            <a:r>
              <a:rPr lang="en-US" sz="1200" kern="1200" dirty="0" smtClean="0">
                <a:solidFill>
                  <a:schemeClr val="tx1"/>
                </a:solidFill>
                <a:latin typeface="+mn-lt"/>
                <a:ea typeface="+mn-ea"/>
                <a:cs typeface="+mn-cs"/>
              </a:rPr>
              <a:t>, which then give rise to </a:t>
            </a:r>
            <a:r>
              <a:rPr lang="en-US" sz="1200" kern="1200" dirty="0" err="1" smtClean="0">
                <a:solidFill>
                  <a:schemeClr val="tx1"/>
                </a:solidFill>
                <a:latin typeface="+mn-lt"/>
                <a:ea typeface="+mn-ea"/>
                <a:cs typeface="+mn-cs"/>
              </a:rPr>
              <a:t>lysosomes</a:t>
            </a:r>
            <a:r>
              <a:rPr lang="en-US" sz="1200" kern="1200" dirty="0" smtClean="0">
                <a:solidFill>
                  <a:schemeClr val="tx1"/>
                </a:solidFill>
                <a:latin typeface="+mn-lt"/>
                <a:ea typeface="+mn-ea"/>
                <a:cs typeface="+mn-cs"/>
              </a:rPr>
              <a:t>. These primarily function in the final breakdown of the internalized cargo and can </a:t>
            </a:r>
            <a:r>
              <a:rPr lang="en-US" sz="1200" kern="1200" dirty="0" err="1" smtClean="0">
                <a:solidFill>
                  <a:schemeClr val="tx1"/>
                </a:solidFill>
                <a:latin typeface="+mn-lt"/>
                <a:ea typeface="+mn-ea"/>
                <a:cs typeface="+mn-cs"/>
              </a:rPr>
              <a:t>catabolize</a:t>
            </a:r>
            <a:r>
              <a:rPr lang="en-US" sz="1200" kern="1200" dirty="0" smtClean="0">
                <a:solidFill>
                  <a:schemeClr val="tx1"/>
                </a:solidFill>
                <a:latin typeface="+mn-lt"/>
                <a:ea typeface="+mn-ea"/>
                <a:cs typeface="+mn-cs"/>
              </a:rPr>
              <a:t> the different macromolecules found in cells. They also retain molecules that cannot be degraded. Catabolic enzymes are present in </a:t>
            </a:r>
            <a:r>
              <a:rPr lang="en-US" sz="1200" kern="1200" dirty="0" err="1" smtClean="0">
                <a:solidFill>
                  <a:schemeClr val="tx1"/>
                </a:solidFill>
                <a:latin typeface="+mn-lt"/>
                <a:ea typeface="+mn-ea"/>
                <a:cs typeface="+mn-cs"/>
              </a:rPr>
              <a:t>endosomes</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lysosomes</a:t>
            </a:r>
            <a:r>
              <a:rPr lang="en-US" sz="1200" kern="1200" dirty="0" smtClean="0">
                <a:solidFill>
                  <a:schemeClr val="tx1"/>
                </a:solidFill>
                <a:latin typeface="+mn-lt"/>
                <a:ea typeface="+mn-ea"/>
                <a:cs typeface="+mn-cs"/>
              </a:rPr>
              <a:t>, and within this system there is a pH gradient, with the </a:t>
            </a:r>
            <a:r>
              <a:rPr lang="en-US" sz="1200" kern="1200" dirty="0" err="1" smtClean="0">
                <a:solidFill>
                  <a:schemeClr val="tx1"/>
                </a:solidFill>
                <a:latin typeface="+mn-lt"/>
                <a:ea typeface="+mn-ea"/>
                <a:cs typeface="+mn-cs"/>
              </a:rPr>
              <a:t>lysosomes</a:t>
            </a:r>
            <a:r>
              <a:rPr lang="en-US" sz="1200" kern="1200" dirty="0" smtClean="0">
                <a:solidFill>
                  <a:schemeClr val="tx1"/>
                </a:solidFill>
                <a:latin typeface="+mn-lt"/>
                <a:ea typeface="+mn-ea"/>
                <a:cs typeface="+mn-cs"/>
              </a:rPr>
              <a:t> being the most acidic </a:t>
            </a:r>
            <a:r>
              <a:rPr lang="en-US" sz="1200" kern="1200" dirty="0" err="1" smtClean="0">
                <a:solidFill>
                  <a:schemeClr val="tx1"/>
                </a:solidFill>
                <a:latin typeface="+mn-lt"/>
                <a:ea typeface="+mn-ea"/>
                <a:cs typeface="+mn-cs"/>
              </a:rPr>
              <a:t>subcompartment</a:t>
            </a:r>
            <a:r>
              <a:rPr lang="en-US" sz="1200" kern="1200" dirty="0" smtClean="0">
                <a:solidFill>
                  <a:schemeClr val="tx1"/>
                </a:solidFill>
                <a:latin typeface="+mn-lt"/>
                <a:ea typeface="+mn-ea"/>
                <a:cs typeface="+mn-cs"/>
              </a:rPr>
              <a:t>. The catabolic enzymes of the </a:t>
            </a:r>
            <a:r>
              <a:rPr lang="en-US" sz="1200" kern="1200" dirty="0" err="1" smtClean="0">
                <a:solidFill>
                  <a:schemeClr val="tx1"/>
                </a:solidFill>
                <a:latin typeface="+mn-lt"/>
                <a:ea typeface="+mn-ea"/>
                <a:cs typeface="+mn-cs"/>
              </a:rPr>
              <a:t>lysosome</a:t>
            </a:r>
            <a:r>
              <a:rPr lang="en-US" sz="1200" kern="1200" dirty="0" smtClean="0">
                <a:solidFill>
                  <a:schemeClr val="tx1"/>
                </a:solidFill>
                <a:latin typeface="+mn-lt"/>
                <a:ea typeface="+mn-ea"/>
                <a:cs typeface="+mn-cs"/>
              </a:rPr>
              <a:t> function optimally at acidic pH.</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193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a:t>
            </a:r>
            <a:r>
              <a:rPr lang="en-US" err="1" smtClean="0"/>
              <a:t>/</a:t>
            </a:r>
            <a:r>
              <a:rPr lang="en-US" smtClean="0"/>
              <a:t>heparan_sulfate_proteoglycans_review_Nature_2006.pdf</a:t>
            </a:r>
            <a:endParaRPr lang="en-US"/>
          </a:p>
        </p:txBody>
      </p:sp>
      <p:sp>
        <p:nvSpPr>
          <p:cNvPr id="4" name="Slide Number Placeholder 3"/>
          <p:cNvSpPr>
            <a:spLocks noGrp="1"/>
          </p:cNvSpPr>
          <p:nvPr>
            <p:ph type="sldNum" sz="quarter" idx="10"/>
          </p:nvPr>
        </p:nvSpPr>
        <p:spPr/>
        <p:txBody>
          <a:bodyPr/>
          <a:lstStyle/>
          <a:p>
            <a:fld id="{17B6EB17-3289-E543-BE1A-ADEF9FCED1AE}" type="slidenum">
              <a:rPr lang="en-US" smtClean="0"/>
              <a:pPr/>
              <a:t>194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vitaminK/fasting_induces_autophagy_Laurie.pdf</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195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vitaminK/fasting_induces_autophagy_Laurie.pdf</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196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vitaminK/hyperinsulinemia_autophagy</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197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Samantha/</a:t>
            </a:r>
            <a:r>
              <a:rPr lang="en-US" dirty="0" err="1" smtClean="0"/>
              <a:t>nitric_oxide_in_neuropsychiatric_disorders.pdf</a:t>
            </a:r>
            <a:endParaRPr lang="en-US" dirty="0" smtClean="0"/>
          </a:p>
          <a:p>
            <a:endParaRPr lang="en-US" dirty="0"/>
          </a:p>
        </p:txBody>
      </p:sp>
      <p:sp>
        <p:nvSpPr>
          <p:cNvPr id="4" name="Slide Number Placeholder 3"/>
          <p:cNvSpPr>
            <a:spLocks noGrp="1"/>
          </p:cNvSpPr>
          <p:nvPr>
            <p:ph type="sldNum" sz="quarter" idx="10"/>
          </p:nvPr>
        </p:nvSpPr>
        <p:spPr/>
        <p:txBody>
          <a:bodyPr/>
          <a:lstStyle/>
          <a:p>
            <a:fld id="{31E838DE-490E-3F48-A7D1-62C4FD99B9C5}" type="slidenum">
              <a:rPr lang="en-US" smtClean="0"/>
              <a:pPr/>
              <a:t>199</a:t>
            </a:fld>
            <a:endParaRPr lang="en-US"/>
          </a:p>
        </p:txBody>
      </p:sp>
    </p:spTree>
    <p:extLst>
      <p:ext uri="{BB962C8B-B14F-4D97-AF65-F5344CB8AC3E}">
        <p14:creationId xmlns:p14="http://schemas.microsoft.com/office/powerpoint/2010/main" val="9537203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vitaminK/lysosomal_disorders_brain.pdf</a:t>
            </a:r>
            <a:endParaRPr lang="en-US" dirty="0" smtClean="0"/>
          </a:p>
          <a:p>
            <a:endParaRPr lang="en-US" dirty="0" smtClean="0"/>
          </a:p>
          <a:p>
            <a:r>
              <a:rPr lang="en-US" sz="1200" kern="1200" dirty="0" smtClean="0">
                <a:solidFill>
                  <a:schemeClr val="tx1"/>
                </a:solidFill>
                <a:latin typeface="+mn-lt"/>
                <a:ea typeface="+mn-ea"/>
                <a:cs typeface="+mn-cs"/>
              </a:rPr>
              <a:t>Figure 2 | </a:t>
            </a:r>
            <a:r>
              <a:rPr lang="en-US" sz="1200" b="1" kern="1200" dirty="0" err="1" smtClean="0">
                <a:solidFill>
                  <a:schemeClr val="tx1"/>
                </a:solidFill>
                <a:latin typeface="+mn-lt"/>
                <a:ea typeface="+mn-ea"/>
                <a:cs typeface="+mn-cs"/>
              </a:rPr>
              <a:t>Neuroinflammation</a:t>
            </a:r>
            <a:r>
              <a:rPr lang="en-US" sz="1200" b="1" kern="1200" dirty="0" smtClean="0">
                <a:solidFill>
                  <a:schemeClr val="tx1"/>
                </a:solidFill>
                <a:latin typeface="+mn-lt"/>
                <a:ea typeface="+mn-ea"/>
                <a:cs typeface="+mn-cs"/>
              </a:rPr>
              <a:t> — the point of convergence for distinct neurodegenerative disorders. Chronic </a:t>
            </a:r>
            <a:r>
              <a:rPr lang="en-US" sz="1200" b="1" kern="1200" dirty="0" err="1" smtClean="0">
                <a:solidFill>
                  <a:schemeClr val="tx1"/>
                </a:solidFill>
                <a:latin typeface="+mn-lt"/>
                <a:ea typeface="+mn-ea"/>
                <a:cs typeface="+mn-cs"/>
              </a:rPr>
              <a:t>microglial</a:t>
            </a:r>
            <a:r>
              <a:rPr lang="en-US" sz="1200" b="1" kern="1200" dirty="0" smtClean="0">
                <a:solidFill>
                  <a:schemeClr val="tx1"/>
                </a:solidFill>
                <a:latin typeface="+mn-lt"/>
                <a:ea typeface="+mn-ea"/>
                <a:cs typeface="+mn-cs"/>
              </a:rPr>
              <a:t> activation and macrophage infiltration are prominent features in the CNS of patients and mouse models with the </a:t>
            </a:r>
            <a:r>
              <a:rPr lang="en-US" sz="1200" b="1" kern="1200" dirty="0" err="1" smtClean="0">
                <a:solidFill>
                  <a:schemeClr val="tx1"/>
                </a:solidFill>
                <a:latin typeface="+mn-lt"/>
                <a:ea typeface="+mn-ea"/>
                <a:cs typeface="+mn-cs"/>
              </a:rPr>
              <a:t>gangliosidoses</a:t>
            </a:r>
            <a:r>
              <a:rPr lang="en-US" sz="1200" b="1" kern="1200" dirty="0" smtClean="0">
                <a:solidFill>
                  <a:schemeClr val="tx1"/>
                </a:solidFill>
                <a:latin typeface="+mn-lt"/>
                <a:ea typeface="+mn-ea"/>
                <a:cs typeface="+mn-cs"/>
              </a:rPr>
              <a:t> and non-</a:t>
            </a:r>
            <a:r>
              <a:rPr lang="en-US" sz="1200" b="1" kern="1200" dirty="0" err="1" smtClean="0">
                <a:solidFill>
                  <a:schemeClr val="tx1"/>
                </a:solidFill>
                <a:latin typeface="+mn-lt"/>
                <a:ea typeface="+mn-ea"/>
                <a:cs typeface="+mn-cs"/>
              </a:rPr>
              <a:t>lysosomal</a:t>
            </a:r>
            <a:r>
              <a:rPr lang="en-US" sz="1200" b="1" kern="1200" dirty="0" smtClean="0">
                <a:solidFill>
                  <a:schemeClr val="tx1"/>
                </a:solidFill>
                <a:latin typeface="+mn-lt"/>
                <a:ea typeface="+mn-ea"/>
                <a:cs typeface="+mn-cs"/>
              </a:rPr>
              <a:t> storage disorders — namely, Alzheimer’s disease, Parkinson’s disease, amyotrophic lateral sclerosis, Huntington’s disease and </a:t>
            </a:r>
            <a:r>
              <a:rPr lang="en-US" sz="1200" b="1" kern="1200" dirty="0" err="1" smtClean="0">
                <a:solidFill>
                  <a:schemeClr val="tx1"/>
                </a:solidFill>
                <a:latin typeface="+mn-lt"/>
                <a:ea typeface="+mn-ea"/>
                <a:cs typeface="+mn-cs"/>
              </a:rPr>
              <a:t>prion</a:t>
            </a:r>
            <a:r>
              <a:rPr lang="en-US" sz="1200" b="1" kern="1200" dirty="0" smtClean="0">
                <a:solidFill>
                  <a:schemeClr val="tx1"/>
                </a:solidFill>
                <a:latin typeface="+mn-lt"/>
                <a:ea typeface="+mn-ea"/>
                <a:cs typeface="+mn-cs"/>
              </a:rPr>
              <a:t> diseases (see also BOX 3). Activated resident </a:t>
            </a:r>
            <a:r>
              <a:rPr lang="en-US" sz="1200" b="1" kern="1200" dirty="0" err="1" smtClean="0">
                <a:solidFill>
                  <a:schemeClr val="tx1"/>
                </a:solidFill>
                <a:latin typeface="+mn-lt"/>
                <a:ea typeface="+mn-ea"/>
                <a:cs typeface="+mn-cs"/>
              </a:rPr>
              <a:t>microglial</a:t>
            </a:r>
            <a:r>
              <a:rPr lang="en-US" sz="1200" b="1" kern="1200" dirty="0" smtClean="0">
                <a:solidFill>
                  <a:schemeClr val="tx1"/>
                </a:solidFill>
                <a:latin typeface="+mn-lt"/>
                <a:ea typeface="+mn-ea"/>
                <a:cs typeface="+mn-cs"/>
              </a:rPr>
              <a:t> cells and recruited macrophages that cross the blood–brain barrier (BBB) generate oxygen-free radicals, nitric oxide and other potentially toxic products, such as cytokines. This leads to chronic inflammation, which is accompanied by oxidative stress — a process that parallels disease progression in animal models of both </a:t>
            </a:r>
            <a:r>
              <a:rPr lang="en-US" sz="1200" b="1" kern="1200" dirty="0" err="1" smtClean="0">
                <a:solidFill>
                  <a:schemeClr val="tx1"/>
                </a:solidFill>
                <a:latin typeface="+mn-lt"/>
                <a:ea typeface="+mn-ea"/>
                <a:cs typeface="+mn-cs"/>
              </a:rPr>
              <a:t>lysosomal</a:t>
            </a:r>
            <a:r>
              <a:rPr lang="en-US" sz="1200" b="1" kern="1200" dirty="0" smtClean="0">
                <a:solidFill>
                  <a:schemeClr val="tx1"/>
                </a:solidFill>
                <a:latin typeface="+mn-lt"/>
                <a:ea typeface="+mn-ea"/>
                <a:cs typeface="+mn-cs"/>
              </a:rPr>
              <a:t> storage disorders and more common neurodegenerative diseases. Although these diseases have distinct pathogenic causes that lead to </a:t>
            </a:r>
            <a:r>
              <a:rPr lang="en-US" sz="1200" b="1" kern="1200" dirty="0" err="1" smtClean="0">
                <a:solidFill>
                  <a:schemeClr val="tx1"/>
                </a:solidFill>
                <a:latin typeface="+mn-lt"/>
                <a:ea typeface="+mn-ea"/>
                <a:cs typeface="+mn-cs"/>
              </a:rPr>
              <a:t>microglial</a:t>
            </a:r>
            <a:r>
              <a:rPr lang="en-US" sz="1200" b="1" kern="1200" dirty="0" smtClean="0">
                <a:solidFill>
                  <a:schemeClr val="tx1"/>
                </a:solidFill>
                <a:latin typeface="+mn-lt"/>
                <a:ea typeface="+mn-ea"/>
                <a:cs typeface="+mn-cs"/>
              </a:rPr>
              <a:t> activation, the mechanisms that contribute to neurodegenerative processes, such as neuronal dysfunction and apoptosis, are not exclusive to each disorder; for example, altered calcium homeostasis is another common feature of many </a:t>
            </a:r>
            <a:r>
              <a:rPr lang="en-US" sz="1200" b="1" kern="1200" dirty="0" err="1" smtClean="0">
                <a:solidFill>
                  <a:schemeClr val="tx1"/>
                </a:solidFill>
                <a:latin typeface="+mn-lt"/>
                <a:ea typeface="+mn-ea"/>
                <a:cs typeface="+mn-cs"/>
              </a:rPr>
              <a:t>lysosomal</a:t>
            </a:r>
            <a:r>
              <a:rPr lang="en-US" sz="1200" b="1" kern="1200" dirty="0" smtClean="0">
                <a:solidFill>
                  <a:schemeClr val="tx1"/>
                </a:solidFill>
                <a:latin typeface="+mn-lt"/>
                <a:ea typeface="+mn-ea"/>
                <a:cs typeface="+mn-cs"/>
              </a:rPr>
              <a:t> storage disorders and more common neurodegenerative diseases.</a:t>
            </a:r>
            <a:endParaRPr lang="en-US" dirty="0"/>
          </a:p>
        </p:txBody>
      </p:sp>
      <p:sp>
        <p:nvSpPr>
          <p:cNvPr id="4" name="Slide Number Placeholder 3"/>
          <p:cNvSpPr>
            <a:spLocks noGrp="1"/>
          </p:cNvSpPr>
          <p:nvPr>
            <p:ph type="sldNum" sz="quarter" idx="10"/>
          </p:nvPr>
        </p:nvSpPr>
        <p:spPr/>
        <p:txBody>
          <a:bodyPr/>
          <a:lstStyle/>
          <a:p>
            <a:fld id="{DEF50DB7-0C5F-D849-B56F-B7E72C0E795C}" type="slidenum">
              <a:rPr lang="en-US" smtClean="0"/>
              <a:pPr/>
              <a:t>200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38</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vitaminK/2009_Lee_Modulators_of_DNA_hypomethylation.pdf</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205</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vitaminK/2009_Lee_Modulators_of_DNA_hypomethylation.pdf</a:t>
            </a:r>
            <a:endParaRPr lang="en-US"/>
          </a:p>
        </p:txBody>
      </p:sp>
      <p:sp>
        <p:nvSpPr>
          <p:cNvPr id="4" name="Slide Number Placeholder 3"/>
          <p:cNvSpPr>
            <a:spLocks noGrp="1"/>
          </p:cNvSpPr>
          <p:nvPr>
            <p:ph type="sldNum" sz="quarter" idx="10"/>
          </p:nvPr>
        </p:nvSpPr>
        <p:spPr/>
        <p:txBody>
          <a:bodyPr/>
          <a:lstStyle/>
          <a:p>
            <a:fld id="{45F19171-4A44-2541-A458-A9CD76DCFBB8}" type="slidenum">
              <a:rPr lang="en-US" smtClean="0"/>
              <a:pPr/>
              <a:t>206</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endParaRPr lang="en-US" dirty="0" smtClean="0"/>
          </a:p>
          <a:p>
            <a:r>
              <a:rPr lang="en-US" dirty="0" smtClean="0"/>
              <a:t>From THINCS (saved in archives – Carlos </a:t>
            </a:r>
            <a:r>
              <a:rPr lang="en-US" dirty="0" err="1" smtClean="0"/>
              <a:t>Monteiro</a:t>
            </a:r>
            <a:endParaRPr lang="en-US" dirty="0" smtClean="0"/>
          </a:p>
          <a:p>
            <a:r>
              <a:rPr lang="uz-Cyrl-UZ" dirty="0" smtClean="0"/>
              <a:t>Perfluorooctanoic acid also elevates cholestrerol.....</a:t>
            </a:r>
          </a:p>
          <a:p>
            <a:endParaRPr lang="uz-Cyrl-UZ" dirty="0" smtClean="0"/>
          </a:p>
          <a:p>
            <a:r>
              <a:rPr lang="en-US" sz="1200" b="1" kern="1200" dirty="0" smtClean="0">
                <a:solidFill>
                  <a:schemeClr val="tx1"/>
                </a:solidFill>
                <a:latin typeface="+mn-lt"/>
                <a:ea typeface="+mn-ea"/>
                <a:cs typeface="+mn-cs"/>
              </a:rPr>
              <a:t>Possible Association Between Cardiovascular Disease, Chemical Exposure, Study Suggests</a:t>
            </a:r>
            <a:r>
              <a:rPr lang="uz-Cyrl-UZ" dirty="0" smtClean="0"/>
              <a:t> </a:t>
            </a:r>
          </a:p>
          <a:p>
            <a:r>
              <a:rPr lang="en-US" sz="1200" i="1" kern="1200" dirty="0" err="1" smtClean="0">
                <a:solidFill>
                  <a:schemeClr val="tx1"/>
                </a:solidFill>
                <a:latin typeface="+mn-lt"/>
                <a:ea typeface="+mn-ea"/>
                <a:cs typeface="+mn-cs"/>
              </a:rPr>
              <a:t>ScienceDaily</a:t>
            </a:r>
            <a:r>
              <a:rPr lang="en-US" sz="1200" i="1" kern="1200" dirty="0" smtClean="0">
                <a:solidFill>
                  <a:schemeClr val="tx1"/>
                </a:solidFill>
                <a:latin typeface="+mn-lt"/>
                <a:ea typeface="+mn-ea"/>
                <a:cs typeface="+mn-cs"/>
              </a:rPr>
              <a:t> (Sep. 3, 2012)</a:t>
            </a:r>
            <a:r>
              <a:rPr lang="en-US" sz="1200" kern="1200" dirty="0" smtClean="0">
                <a:solidFill>
                  <a:schemeClr val="tx1"/>
                </a:solidFill>
                <a:latin typeface="+mn-lt"/>
                <a:ea typeface="+mn-ea"/>
                <a:cs typeface="+mn-cs"/>
              </a:rPr>
              <a:t> — Exposure to </a:t>
            </a:r>
            <a:r>
              <a:rPr lang="en-US" sz="1200" kern="1200" dirty="0" err="1" smtClean="0">
                <a:solidFill>
                  <a:schemeClr val="tx1"/>
                </a:solidFill>
                <a:latin typeface="+mn-lt"/>
                <a:ea typeface="+mn-ea"/>
                <a:cs typeface="+mn-cs"/>
              </a:rPr>
              <a:t>perfluorooctanoic</a:t>
            </a:r>
            <a:r>
              <a:rPr lang="en-US" sz="1200" kern="1200" dirty="0" smtClean="0">
                <a:solidFill>
                  <a:schemeClr val="tx1"/>
                </a:solidFill>
                <a:latin typeface="+mn-lt"/>
                <a:ea typeface="+mn-ea"/>
                <a:cs typeface="+mn-cs"/>
              </a:rPr>
              <a:t> acid (PFOA), an artificial chemical used in the manufacture of some common household products, appears to be associated with cardiovascular disease and peripheral arterial disease in a study of 1,216 individuals, according to a report published Online First by </a:t>
            </a:r>
            <a:r>
              <a:rPr lang="en-US" sz="1200" i="1" kern="1200" dirty="0" smtClean="0">
                <a:solidFill>
                  <a:schemeClr val="tx1"/>
                </a:solidFill>
                <a:latin typeface="+mn-lt"/>
                <a:ea typeface="+mn-ea"/>
                <a:cs typeface="+mn-cs"/>
              </a:rPr>
              <a:t>Archives of Internal Medicine,</a:t>
            </a:r>
            <a:r>
              <a:rPr lang="en-US" sz="1200" kern="1200" dirty="0" smtClean="0">
                <a:solidFill>
                  <a:schemeClr val="tx1"/>
                </a:solidFill>
                <a:latin typeface="+mn-lt"/>
                <a:ea typeface="+mn-ea"/>
                <a:cs typeface="+mn-cs"/>
              </a:rPr>
              <a:t> a JAMA Network publication.</a:t>
            </a:r>
            <a:r>
              <a:rPr lang="uz-Cyrl-UZ" dirty="0" smtClean="0"/>
              <a:t> </a:t>
            </a:r>
          </a:p>
          <a:p>
            <a:r>
              <a:rPr lang="en-US" sz="1200" kern="1200" dirty="0" smtClean="0">
                <a:solidFill>
                  <a:schemeClr val="tx1"/>
                </a:solidFill>
                <a:latin typeface="+mn-lt"/>
                <a:ea typeface="+mn-ea"/>
                <a:cs typeface="+mn-cs"/>
              </a:rPr>
              <a:t>Surveys have suggested that PFOA (widely used in the manufacture of products such as lubricants, polishes, paper and textile coatings, and food packaging) is detectable in the blood of more than 98 percent of </a:t>
            </a:r>
            <a:r>
              <a:rPr lang="en-US" sz="1200" kern="1200" dirty="0" err="1" smtClean="0">
                <a:solidFill>
                  <a:schemeClr val="tx1"/>
                </a:solidFill>
                <a:latin typeface="+mn-lt"/>
                <a:ea typeface="+mn-ea"/>
                <a:cs typeface="+mn-cs"/>
              </a:rPr>
              <a:t>theU.S.population</a:t>
            </a:r>
            <a:r>
              <a:rPr lang="en-US" sz="1200" kern="1200" dirty="0" smtClean="0">
                <a:solidFill>
                  <a:schemeClr val="tx1"/>
                </a:solidFill>
                <a:latin typeface="+mn-lt"/>
                <a:ea typeface="+mn-ea"/>
                <a:cs typeface="+mn-cs"/>
              </a:rPr>
              <a:t>. Some evidence has suggested that an association may be biologically plausible between PFOA exposure and cardiovascular disease (CVD), according to the study background.</a:t>
            </a:r>
            <a:r>
              <a:rPr lang="uz-Cyrl-UZ" dirty="0" smtClean="0"/>
              <a:t> </a:t>
            </a:r>
          </a:p>
          <a:p>
            <a:r>
              <a:rPr lang="en-US" sz="1200" kern="1200" dirty="0" smtClean="0">
                <a:solidFill>
                  <a:schemeClr val="tx1"/>
                </a:solidFill>
                <a:latin typeface="+mn-lt"/>
                <a:ea typeface="+mn-ea"/>
                <a:cs typeface="+mn-cs"/>
              </a:rPr>
              <a:t>"Cardiovascular disease (CVD) is a major public health problem. Identifying novel risk factors for CVD, including widely prevalent environmental exposures, is therefore important," according to the study background.</a:t>
            </a:r>
            <a:r>
              <a:rPr lang="uz-Cyrl-UZ" dirty="0" smtClean="0"/>
              <a:t> </a:t>
            </a:r>
          </a:p>
          <a:p>
            <a:r>
              <a:rPr lang="en-US" sz="1200" kern="1200" dirty="0" err="1" smtClean="0">
                <a:solidFill>
                  <a:schemeClr val="tx1"/>
                </a:solidFill>
                <a:latin typeface="+mn-lt"/>
                <a:ea typeface="+mn-ea"/>
                <a:cs typeface="+mn-cs"/>
              </a:rPr>
              <a:t>Anoop</a:t>
            </a:r>
            <a:r>
              <a:rPr lang="en-US" sz="1200" kern="1200" dirty="0" smtClean="0">
                <a:solidFill>
                  <a:schemeClr val="tx1"/>
                </a:solidFill>
                <a:latin typeface="+mn-lt"/>
                <a:ea typeface="+mn-ea"/>
                <a:cs typeface="+mn-cs"/>
              </a:rPr>
              <a:t> Shankar, M.D., Ph.D., and colleagues from the West Virginia University School of Public Health, Morgantown, examined the association between serum (blood) levels of PFOA and the presence of CVD and PAD, a marker of atherosclerosis, in a nationally representative group of adults. The study used merged data from the 1999-2000 and 2003-2004 National Health and Nutrition Examination Survey (NHANES).</a:t>
            </a:r>
            <a:r>
              <a:rPr lang="uz-Cyrl-UZ" dirty="0" smtClean="0"/>
              <a:t> </a:t>
            </a:r>
          </a:p>
          <a:p>
            <a:r>
              <a:rPr lang="en-US" sz="1200" kern="1200" dirty="0" smtClean="0">
                <a:solidFill>
                  <a:schemeClr val="tx1"/>
                </a:solidFill>
                <a:latin typeface="+mn-lt"/>
                <a:ea typeface="+mn-ea"/>
                <a:cs typeface="+mn-cs"/>
              </a:rPr>
              <a:t>The study suggests that increasing serum PFOA levels were positively associated with the presence of CVD and PAD, and the association appeared to be independent of confounders such as age, sex, race/ethnicity, smoking status, body mass index, diabetes mellitus, hypertension and serum cholesterol level, the authors comment.</a:t>
            </a:r>
            <a:r>
              <a:rPr lang="uz-Cyrl-UZ" dirty="0" smtClean="0"/>
              <a:t> </a:t>
            </a:r>
          </a:p>
          <a:p>
            <a:r>
              <a:rPr lang="en-US" sz="1200" kern="1200" dirty="0" smtClean="0">
                <a:solidFill>
                  <a:schemeClr val="tx1"/>
                </a:solidFill>
                <a:latin typeface="+mn-lt"/>
                <a:ea typeface="+mn-ea"/>
                <a:cs typeface="+mn-cs"/>
              </a:rPr>
              <a:t>"Our results contribute to the emerging data on health effects of </a:t>
            </a:r>
            <a:r>
              <a:rPr lang="en-US" sz="1200" kern="1200" dirty="0" err="1" smtClean="0">
                <a:solidFill>
                  <a:schemeClr val="tx1"/>
                </a:solidFill>
                <a:latin typeface="+mn-lt"/>
                <a:ea typeface="+mn-ea"/>
                <a:cs typeface="+mn-cs"/>
              </a:rPr>
              <a:t>PFCs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perfluoroalkyl</a:t>
            </a:r>
            <a:r>
              <a:rPr lang="en-US" sz="1200" kern="1200" dirty="0" smtClean="0">
                <a:solidFill>
                  <a:schemeClr val="tx1"/>
                </a:solidFill>
                <a:latin typeface="+mn-lt"/>
                <a:ea typeface="+mn-ea"/>
                <a:cs typeface="+mn-cs"/>
              </a:rPr>
              <a:t> chemicals], suggesting for the first time that PFOA exposure is potentially related to CVD and PAD. However, owing to the cross-sectional nature of the present study, we cannot conclude that the association is causal," the authors comment.</a:t>
            </a:r>
            <a:r>
              <a:rPr lang="uz-Cyrl-UZ" dirty="0" smtClean="0"/>
              <a:t> </a:t>
            </a:r>
          </a:p>
          <a:p>
            <a:r>
              <a:rPr lang="en-US" sz="1200" kern="1200" dirty="0" smtClean="0">
                <a:solidFill>
                  <a:schemeClr val="tx1"/>
                </a:solidFill>
                <a:latin typeface="+mn-lt"/>
                <a:ea typeface="+mn-ea"/>
                <a:cs typeface="+mn-cs"/>
              </a:rPr>
              <a:t>Compared with the reference level of PFOA in quartile 1, the multivariable odds ratio among participants in quartile 4 was 2.01 for CVD and 1.78 for PAD, according to the results.</a:t>
            </a:r>
            <a:r>
              <a:rPr lang="uz-Cyrl-UZ" dirty="0" smtClean="0"/>
              <a:t> </a:t>
            </a:r>
          </a:p>
          <a:p>
            <a:r>
              <a:rPr lang="en-US" sz="1200" kern="1200" dirty="0" smtClean="0">
                <a:solidFill>
                  <a:schemeClr val="tx1"/>
                </a:solidFill>
                <a:latin typeface="+mn-lt"/>
                <a:ea typeface="+mn-ea"/>
                <a:cs typeface="+mn-cs"/>
              </a:rPr>
              <a:t>"In summary, in a representative cross-sectional sample of </a:t>
            </a:r>
            <a:r>
              <a:rPr lang="en-US" sz="1200" kern="1200" dirty="0" err="1" smtClean="0">
                <a:solidFill>
                  <a:schemeClr val="tx1"/>
                </a:solidFill>
                <a:latin typeface="+mn-lt"/>
                <a:ea typeface="+mn-ea"/>
                <a:cs typeface="+mn-cs"/>
              </a:rPr>
              <a:t>theU.S.population</a:t>
            </a:r>
            <a:r>
              <a:rPr lang="en-US" sz="1200" kern="1200" dirty="0" smtClean="0">
                <a:solidFill>
                  <a:schemeClr val="tx1"/>
                </a:solidFill>
                <a:latin typeface="+mn-lt"/>
                <a:ea typeface="+mn-ea"/>
                <a:cs typeface="+mn-cs"/>
              </a:rPr>
              <a:t>, we found that higher PFOA levels are positively associated with self-reported CVD and objectively measured PAD. Our findings, however, should be interpreted with caution because of the possibility of residual confounding and reverse causality. Future prospective studies are needed to confirm or refute our findings," the authors conclude.</a:t>
            </a:r>
            <a:r>
              <a:rPr lang="uz-Cyrl-UZ" dirty="0" smtClean="0"/>
              <a:t> </a:t>
            </a:r>
          </a:p>
          <a:p>
            <a:r>
              <a:rPr lang="en-US" sz="1200" b="1" kern="1200" dirty="0" smtClean="0">
                <a:solidFill>
                  <a:schemeClr val="tx1"/>
                </a:solidFill>
                <a:latin typeface="+mn-lt"/>
                <a:ea typeface="+mn-ea"/>
                <a:cs typeface="+mn-cs"/>
              </a:rPr>
              <a:t>Commentary: </a:t>
            </a:r>
            <a:r>
              <a:rPr lang="en-US" sz="1200" b="1" kern="1200" dirty="0" err="1" smtClean="0">
                <a:solidFill>
                  <a:schemeClr val="tx1"/>
                </a:solidFill>
                <a:latin typeface="+mn-lt"/>
                <a:ea typeface="+mn-ea"/>
                <a:cs typeface="+mn-cs"/>
              </a:rPr>
              <a:t>Perfluorooctanoic</a:t>
            </a:r>
            <a:r>
              <a:rPr lang="en-US" sz="1200" b="1" kern="1200" dirty="0" smtClean="0">
                <a:solidFill>
                  <a:schemeClr val="tx1"/>
                </a:solidFill>
                <a:latin typeface="+mn-lt"/>
                <a:ea typeface="+mn-ea"/>
                <a:cs typeface="+mn-cs"/>
              </a:rPr>
              <a:t> Acid Exposure, Cardiovascular Disease</a:t>
            </a:r>
            <a:r>
              <a:rPr lang="uz-Cyrl-UZ" dirty="0" smtClean="0"/>
              <a:t> </a:t>
            </a:r>
          </a:p>
          <a:p>
            <a:r>
              <a:rPr lang="en-US" sz="1200" kern="1200" dirty="0" smtClean="0">
                <a:solidFill>
                  <a:schemeClr val="tx1"/>
                </a:solidFill>
                <a:latin typeface="+mn-lt"/>
                <a:ea typeface="+mn-ea"/>
                <a:cs typeface="+mn-cs"/>
              </a:rPr>
              <a:t>In a commentary, </a:t>
            </a:r>
            <a:r>
              <a:rPr lang="en-US" sz="1200" kern="1200" dirty="0" err="1" smtClean="0">
                <a:solidFill>
                  <a:schemeClr val="tx1"/>
                </a:solidFill>
                <a:latin typeface="+mn-lt"/>
                <a:ea typeface="+mn-ea"/>
                <a:cs typeface="+mn-cs"/>
              </a:rPr>
              <a:t>Debabrata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Mukherjee</a:t>
            </a:r>
            <a:r>
              <a:rPr lang="en-US" sz="1200" kern="1200" dirty="0" smtClean="0">
                <a:solidFill>
                  <a:schemeClr val="tx1"/>
                </a:solidFill>
                <a:latin typeface="+mn-lt"/>
                <a:ea typeface="+mn-ea"/>
                <a:cs typeface="+mn-cs"/>
              </a:rPr>
              <a:t>, M.D., M.S., of Texas Tech University Health Sciences Center, El Paso, writes: "These results contribute to the evolving data on the adverse health effects of PFOA, suggesting that PFOA exposure may be potentially related to CVD."</a:t>
            </a:r>
            <a:r>
              <a:rPr lang="uz-Cyrl-UZ" dirty="0" smtClean="0"/>
              <a:t> </a:t>
            </a:r>
          </a:p>
          <a:p>
            <a:r>
              <a:rPr lang="en-US" sz="1200" kern="1200" dirty="0" smtClean="0">
                <a:solidFill>
                  <a:schemeClr val="tx1"/>
                </a:solidFill>
                <a:latin typeface="+mn-lt"/>
                <a:ea typeface="+mn-ea"/>
                <a:cs typeface="+mn-cs"/>
              </a:rPr>
              <a:t>"However, a major limitation is the cross-sectional nature of the study. Given this significant limitation, causality or the temporal nature of the association between PFOA and CVD cannot be concluded from the current analysis," </a:t>
            </a:r>
            <a:r>
              <a:rPr lang="en-US" sz="1200" kern="1200" dirty="0" err="1" smtClean="0">
                <a:solidFill>
                  <a:schemeClr val="tx1"/>
                </a:solidFill>
                <a:latin typeface="+mn-lt"/>
                <a:ea typeface="+mn-ea"/>
                <a:cs typeface="+mn-cs"/>
              </a:rPr>
              <a:t>Mukherjee</a:t>
            </a:r>
            <a:r>
              <a:rPr lang="en-US" sz="1200" kern="1200" dirty="0" smtClean="0">
                <a:solidFill>
                  <a:schemeClr val="tx1"/>
                </a:solidFill>
                <a:latin typeface="+mn-lt"/>
                <a:ea typeface="+mn-ea"/>
                <a:cs typeface="+mn-cs"/>
              </a:rPr>
              <a:t> continues.</a:t>
            </a:r>
            <a:r>
              <a:rPr lang="uz-Cyrl-UZ" dirty="0" smtClean="0"/>
              <a:t> </a:t>
            </a:r>
          </a:p>
          <a:p>
            <a:r>
              <a:rPr lang="en-US" sz="1200" kern="1200" dirty="0" smtClean="0">
                <a:solidFill>
                  <a:schemeClr val="tx1"/>
                </a:solidFill>
                <a:latin typeface="+mn-lt"/>
                <a:ea typeface="+mn-ea"/>
                <a:cs typeface="+mn-cs"/>
              </a:rPr>
              <a:t>"Although it seems clear that additional prospective research is needed to tease out the true adverse cardiovascular effects of PFOA, given the concerns raised by this and prior studies, clinicians will need to act now. From a societal point of view, it would make sense to limit or to eliminate the use of PFOA and its congeners in industry through legislation and regulation while improving water purification and treatment techniques to try and remove this potentially toxic chemical from our water supply," </a:t>
            </a:r>
            <a:r>
              <a:rPr lang="en-US" sz="1200" kern="1200" dirty="0" err="1" smtClean="0">
                <a:solidFill>
                  <a:schemeClr val="tx1"/>
                </a:solidFill>
                <a:latin typeface="+mn-lt"/>
                <a:ea typeface="+mn-ea"/>
                <a:cs typeface="+mn-cs"/>
              </a:rPr>
              <a:t>Mukherjee</a:t>
            </a:r>
            <a:r>
              <a:rPr lang="en-US" sz="1200" kern="1200" dirty="0" smtClean="0">
                <a:solidFill>
                  <a:schemeClr val="tx1"/>
                </a:solidFill>
                <a:latin typeface="+mn-lt"/>
                <a:ea typeface="+mn-ea"/>
                <a:cs typeface="+mn-cs"/>
              </a:rPr>
              <a:t> concludes.</a:t>
            </a:r>
            <a:r>
              <a:rPr lang="uz-Cyrl-UZ" dirty="0" smtClean="0"/>
              <a:t> </a:t>
            </a:r>
          </a:p>
          <a:p>
            <a:r>
              <a:rPr lang="uz-Cyrl-UZ" sz="1200" kern="1200" dirty="0" smtClean="0">
                <a:solidFill>
                  <a:schemeClr val="tx1"/>
                </a:solidFill>
                <a:latin typeface="+mn-lt"/>
                <a:ea typeface="+mn-ea"/>
                <a:cs typeface="+mn-cs"/>
              </a:rPr>
              <a:t>1.     </a:t>
            </a:r>
            <a:r>
              <a:rPr lang="en-US" sz="1200" kern="1200" dirty="0" smtClean="0">
                <a:solidFill>
                  <a:schemeClr val="tx1"/>
                </a:solidFill>
                <a:latin typeface="+mn-lt"/>
                <a:ea typeface="+mn-ea"/>
                <a:cs typeface="+mn-cs"/>
              </a:rPr>
              <a:t>Shankar A, Xiao J, </a:t>
            </a:r>
            <a:r>
              <a:rPr lang="en-US" sz="1200" kern="1200" dirty="0" err="1" smtClean="0">
                <a:solidFill>
                  <a:schemeClr val="tx1"/>
                </a:solidFill>
                <a:latin typeface="+mn-lt"/>
                <a:ea typeface="+mn-ea"/>
                <a:cs typeface="+mn-cs"/>
              </a:rPr>
              <a:t>Ducatman</a:t>
            </a:r>
            <a:r>
              <a:rPr lang="en-US" sz="1200" kern="1200" dirty="0" smtClean="0">
                <a:solidFill>
                  <a:schemeClr val="tx1"/>
                </a:solidFill>
                <a:latin typeface="+mn-lt"/>
                <a:ea typeface="+mn-ea"/>
                <a:cs typeface="+mn-cs"/>
              </a:rPr>
              <a:t> A. </a:t>
            </a:r>
            <a:r>
              <a:rPr lang="en-US" sz="1200" b="1" kern="1200" dirty="0" err="1" smtClean="0">
                <a:solidFill>
                  <a:schemeClr val="tx1"/>
                </a:solidFill>
                <a:latin typeface="+mn-lt"/>
                <a:ea typeface="+mn-ea"/>
                <a:cs typeface="+mn-cs"/>
              </a:rPr>
              <a:t>Perfluorooctanoic</a:t>
            </a:r>
            <a:r>
              <a:rPr lang="en-US" sz="1200" b="1" kern="1200" dirty="0" smtClean="0">
                <a:solidFill>
                  <a:schemeClr val="tx1"/>
                </a:solidFill>
                <a:latin typeface="+mn-lt"/>
                <a:ea typeface="+mn-ea"/>
                <a:cs typeface="+mn-cs"/>
              </a:rPr>
              <a:t> Acid and Cardiovascular Disease in US Adults</a:t>
            </a:r>
            <a:r>
              <a:rPr lang="en-US" sz="1200" kern="1200" dirty="0" smtClean="0">
                <a:solidFill>
                  <a:schemeClr val="tx1"/>
                </a:solidFill>
                <a:latin typeface="+mn-lt"/>
                <a:ea typeface="+mn-ea"/>
                <a:cs typeface="+mn-cs"/>
              </a:rPr>
              <a:t>. </a:t>
            </a:r>
            <a:r>
              <a:rPr lang="uz-Cyrl-UZ" sz="1200" i="1" kern="1200" dirty="0" smtClean="0">
                <a:solidFill>
                  <a:schemeClr val="tx1"/>
                </a:solidFill>
                <a:latin typeface="+mn-lt"/>
                <a:ea typeface="+mn-ea"/>
                <a:cs typeface="+mn-cs"/>
              </a:rPr>
              <a:t>Archives of Internal Medicine</a:t>
            </a:r>
            <a:r>
              <a:rPr lang="uz-Cyrl-UZ" sz="1200" kern="1200" dirty="0" smtClean="0">
                <a:solidFill>
                  <a:schemeClr val="tx1"/>
                </a:solidFill>
                <a:latin typeface="+mn-lt"/>
                <a:ea typeface="+mn-ea"/>
                <a:cs typeface="+mn-cs"/>
              </a:rPr>
              <a:t>, 2012; DOI: </a:t>
            </a:r>
            <a:r>
              <a:rPr lang="uz-Cyrl-UZ" sz="1200" u="none" strike="noStrike" kern="1200" dirty="0" smtClean="0">
                <a:solidFill>
                  <a:schemeClr val="tx1"/>
                </a:solidFill>
                <a:latin typeface="+mn-lt"/>
                <a:ea typeface="+mn-ea"/>
                <a:cs typeface="+mn-cs"/>
                <a:hlinkClick r:id="rId3"/>
              </a:rPr>
              <a:t>10.1001/archinternmed.2012.3393</a:t>
            </a:r>
            <a:r>
              <a:rPr lang="uz-Cyrl-UZ" dirty="0" smtClean="0"/>
              <a:t> </a:t>
            </a:r>
          </a:p>
          <a:p>
            <a:r>
              <a:rPr lang="uz-Cyrl-UZ" sz="1200" kern="1200" dirty="0" smtClean="0">
                <a:solidFill>
                  <a:schemeClr val="tx1"/>
                </a:solidFill>
                <a:latin typeface="+mn-lt"/>
                <a:ea typeface="+mn-ea"/>
                <a:cs typeface="+mn-cs"/>
              </a:rPr>
              <a:t>2.     </a:t>
            </a:r>
            <a:r>
              <a:rPr lang="en-US" sz="1200" kern="1200" dirty="0" err="1" smtClean="0">
                <a:solidFill>
                  <a:schemeClr val="tx1"/>
                </a:solidFill>
                <a:latin typeface="+mn-lt"/>
                <a:ea typeface="+mn-ea"/>
                <a:cs typeface="+mn-cs"/>
              </a:rPr>
              <a:t>Mukherjee</a:t>
            </a:r>
            <a:r>
              <a:rPr lang="en-US" sz="1200" kern="1200" dirty="0" smtClean="0">
                <a:solidFill>
                  <a:schemeClr val="tx1"/>
                </a:solidFill>
                <a:latin typeface="+mn-lt"/>
                <a:ea typeface="+mn-ea"/>
                <a:cs typeface="+mn-cs"/>
              </a:rPr>
              <a:t> D. </a:t>
            </a:r>
            <a:r>
              <a:rPr lang="en-US" sz="1200" b="1" kern="1200" dirty="0" err="1" smtClean="0">
                <a:solidFill>
                  <a:schemeClr val="tx1"/>
                </a:solidFill>
                <a:latin typeface="+mn-lt"/>
                <a:ea typeface="+mn-ea"/>
                <a:cs typeface="+mn-cs"/>
              </a:rPr>
              <a:t>Perfluorooctanoic</a:t>
            </a:r>
            <a:r>
              <a:rPr lang="en-US" sz="1200" b="1" kern="1200" dirty="0" smtClean="0">
                <a:solidFill>
                  <a:schemeClr val="tx1"/>
                </a:solidFill>
                <a:latin typeface="+mn-lt"/>
                <a:ea typeface="+mn-ea"/>
                <a:cs typeface="+mn-cs"/>
              </a:rPr>
              <a:t> Acid Exposure and Cardiovascular Disease: Potential Role and Preventive Measures Comment on '</a:t>
            </a:r>
            <a:r>
              <a:rPr lang="en-US" sz="1200" b="1" kern="1200" dirty="0" err="1" smtClean="0">
                <a:solidFill>
                  <a:schemeClr val="tx1"/>
                </a:solidFill>
                <a:latin typeface="+mn-lt"/>
                <a:ea typeface="+mn-ea"/>
                <a:cs typeface="+mn-cs"/>
              </a:rPr>
              <a:t>Perfluorooctanoic</a:t>
            </a:r>
            <a:r>
              <a:rPr lang="en-US" sz="1200" b="1" kern="1200" dirty="0" smtClean="0">
                <a:solidFill>
                  <a:schemeClr val="tx1"/>
                </a:solidFill>
                <a:latin typeface="+mn-lt"/>
                <a:ea typeface="+mn-ea"/>
                <a:cs typeface="+mn-cs"/>
              </a:rPr>
              <a:t> Acid and Cardiovascular Disease in US Adults'</a:t>
            </a:r>
            <a:r>
              <a:rPr lang="en-US" sz="1200" kern="1200" dirty="0" smtClean="0">
                <a:solidFill>
                  <a:schemeClr val="tx1"/>
                </a:solidFill>
                <a:latin typeface="+mn-lt"/>
                <a:ea typeface="+mn-ea"/>
                <a:cs typeface="+mn-cs"/>
              </a:rPr>
              <a:t>. </a:t>
            </a:r>
            <a:r>
              <a:rPr lang="uz-Cyrl-UZ" sz="1200" i="1" kern="1200" dirty="0" smtClean="0">
                <a:solidFill>
                  <a:schemeClr val="tx1"/>
                </a:solidFill>
                <a:latin typeface="+mn-lt"/>
                <a:ea typeface="+mn-ea"/>
                <a:cs typeface="+mn-cs"/>
              </a:rPr>
              <a:t>Archives of Internal Medicine</a:t>
            </a:r>
            <a:r>
              <a:rPr lang="uz-Cyrl-UZ" sz="1200" kern="1200" dirty="0" smtClean="0">
                <a:solidFill>
                  <a:schemeClr val="tx1"/>
                </a:solidFill>
                <a:latin typeface="+mn-lt"/>
                <a:ea typeface="+mn-ea"/>
                <a:cs typeface="+mn-cs"/>
              </a:rPr>
              <a:t>, 2012; DOI: </a:t>
            </a:r>
            <a:r>
              <a:rPr lang="uz-Cyrl-UZ" sz="1200" u="none" strike="noStrike" kern="1200" dirty="0" smtClean="0">
                <a:solidFill>
                  <a:schemeClr val="tx1"/>
                </a:solidFill>
                <a:latin typeface="+mn-lt"/>
                <a:ea typeface="+mn-ea"/>
                <a:cs typeface="+mn-cs"/>
                <a:hlinkClick r:id="rId4"/>
              </a:rPr>
              <a:t>10.1001/archinternmed.2012.3397</a:t>
            </a:r>
            <a:r>
              <a:rPr lang="uz-Cyrl-UZ" dirty="0" smtClean="0"/>
              <a:t> </a:t>
            </a:r>
          </a:p>
          <a:p>
            <a:r>
              <a:rPr lang="uz-Cyrl-UZ" dirty="0" smtClean="0"/>
              <a:t> </a:t>
            </a:r>
          </a:p>
          <a:p>
            <a:r>
              <a:rPr lang="uz-Cyrl-UZ" sz="1200" kern="1200" dirty="0" smtClean="0">
                <a:solidFill>
                  <a:schemeClr val="tx1"/>
                </a:solidFill>
                <a:latin typeface="+mn-lt"/>
                <a:ea typeface="+mn-ea"/>
                <a:cs typeface="+mn-cs"/>
              </a:rPr>
              <a:t>__._,_.___</a:t>
            </a:r>
          </a:p>
          <a:p>
            <a:r>
              <a:rPr lang="uz-Cyrl-UZ" sz="1200" kern="1200" dirty="0" smtClean="0">
                <a:solidFill>
                  <a:schemeClr val="tx1"/>
                </a:solidFill>
                <a:latin typeface="+mn-lt"/>
                <a:ea typeface="+mn-ea"/>
                <a:cs typeface="+mn-cs"/>
                <a:hlinkClick r:id="rId5"/>
              </a:rPr>
              <a:t>Reply to </a:t>
            </a:r>
            <a:r>
              <a:rPr lang="uz-Cyrl-UZ" sz="1200" b="1" kern="1200" dirty="0" smtClean="0">
                <a:solidFill>
                  <a:schemeClr val="tx1"/>
                </a:solidFill>
                <a:latin typeface="+mn-lt"/>
                <a:ea typeface="+mn-ea"/>
                <a:cs typeface="+mn-cs"/>
                <a:hlinkClick r:id="rId5"/>
              </a:rPr>
              <a:t>sender</a:t>
            </a:r>
            <a:r>
              <a:rPr lang="uz-Cyrl-UZ" sz="1200" kern="1200" dirty="0" smtClean="0">
                <a:solidFill>
                  <a:schemeClr val="tx1"/>
                </a:solidFill>
                <a:latin typeface="+mn-lt"/>
                <a:ea typeface="+mn-ea"/>
                <a:cs typeface="+mn-cs"/>
              </a:rPr>
              <a:t> | </a:t>
            </a:r>
            <a:r>
              <a:rPr lang="uz-Cyrl-UZ" sz="1200" kern="1200" dirty="0" smtClean="0">
                <a:solidFill>
                  <a:schemeClr val="tx1"/>
                </a:solidFill>
                <a:latin typeface="+mn-lt"/>
                <a:ea typeface="+mn-ea"/>
                <a:cs typeface="+mn-cs"/>
                <a:hlinkClick r:id="rId6"/>
              </a:rPr>
              <a:t>Reply to </a:t>
            </a:r>
            <a:r>
              <a:rPr lang="uz-Cyrl-UZ" sz="1200" b="1" kern="1200" dirty="0" smtClean="0">
                <a:solidFill>
                  <a:schemeClr val="tx1"/>
                </a:solidFill>
                <a:latin typeface="+mn-lt"/>
                <a:ea typeface="+mn-ea"/>
                <a:cs typeface="+mn-cs"/>
                <a:hlinkClick r:id="rId6"/>
              </a:rPr>
              <a:t>group</a:t>
            </a:r>
            <a:r>
              <a:rPr lang="uz-Cyrl-UZ" sz="1200" kern="1200" dirty="0" smtClean="0">
                <a:solidFill>
                  <a:schemeClr val="tx1"/>
                </a:solidFill>
                <a:latin typeface="+mn-lt"/>
                <a:ea typeface="+mn-ea"/>
                <a:cs typeface="+mn-cs"/>
              </a:rPr>
              <a:t> | </a:t>
            </a:r>
            <a:r>
              <a:rPr lang="uz-Cyrl-UZ" sz="1200" kern="1200" dirty="0" smtClean="0">
                <a:solidFill>
                  <a:schemeClr val="tx1"/>
                </a:solidFill>
                <a:latin typeface="+mn-lt"/>
                <a:ea typeface="+mn-ea"/>
                <a:cs typeface="+mn-cs"/>
                <a:hlinkClick r:id="rId7"/>
              </a:rPr>
              <a:t>Reply </a:t>
            </a:r>
            <a:r>
              <a:rPr lang="uz-Cyrl-UZ" sz="1200" b="1" kern="1200" dirty="0" smtClean="0">
                <a:solidFill>
                  <a:schemeClr val="tx1"/>
                </a:solidFill>
                <a:latin typeface="+mn-lt"/>
                <a:ea typeface="+mn-ea"/>
                <a:cs typeface="+mn-cs"/>
                <a:hlinkClick r:id="rId7"/>
              </a:rPr>
              <a:t>via web post</a:t>
            </a:r>
            <a:r>
              <a:rPr lang="uz-Cyrl-UZ" sz="1200" kern="1200" dirty="0" smtClean="0">
                <a:solidFill>
                  <a:schemeClr val="tx1"/>
                </a:solidFill>
                <a:latin typeface="+mn-lt"/>
                <a:ea typeface="+mn-ea"/>
                <a:cs typeface="+mn-cs"/>
              </a:rPr>
              <a:t> | </a:t>
            </a:r>
            <a:r>
              <a:rPr lang="uz-Cyrl-UZ" sz="1200" b="1" kern="1200" dirty="0" smtClean="0">
                <a:solidFill>
                  <a:schemeClr val="tx1"/>
                </a:solidFill>
                <a:latin typeface="+mn-lt"/>
                <a:ea typeface="+mn-ea"/>
                <a:cs typeface="+mn-cs"/>
                <a:hlinkClick r:id="rId8"/>
              </a:rPr>
              <a:t>Start a New Topic</a:t>
            </a:r>
            <a:r>
              <a:rPr lang="uz-Cyrl-UZ" sz="1200" kern="1200" dirty="0" smtClean="0">
                <a:solidFill>
                  <a:schemeClr val="tx1"/>
                </a:solidFill>
                <a:latin typeface="+mn-lt"/>
                <a:ea typeface="+mn-ea"/>
                <a:cs typeface="+mn-cs"/>
              </a:rPr>
              <a:t> </a:t>
            </a:r>
          </a:p>
          <a:p>
            <a:r>
              <a:rPr lang="uz-Cyrl-UZ" sz="1200" kern="1200" dirty="0" smtClean="0">
                <a:solidFill>
                  <a:schemeClr val="tx1"/>
                </a:solidFill>
                <a:latin typeface="+mn-lt"/>
                <a:ea typeface="+mn-ea"/>
                <a:cs typeface="+mn-cs"/>
                <a:hlinkClick r:id="rId9"/>
              </a:rPr>
              <a:t>Messages in this topic</a:t>
            </a:r>
            <a:r>
              <a:rPr lang="uz-Cyrl-UZ" sz="1200" kern="1200" dirty="0" smtClean="0">
                <a:solidFill>
                  <a:schemeClr val="tx1"/>
                </a:solidFill>
                <a:latin typeface="+mn-lt"/>
                <a:ea typeface="+mn-ea"/>
                <a:cs typeface="+mn-cs"/>
              </a:rPr>
              <a:t> (</a:t>
            </a:r>
            <a:r>
              <a:rPr lang="uz-Cyrl-UZ" sz="1200" b="1" kern="1200" dirty="0" smtClean="0">
                <a:solidFill>
                  <a:schemeClr val="tx1"/>
                </a:solidFill>
                <a:latin typeface="+mn-lt"/>
                <a:ea typeface="+mn-ea"/>
                <a:cs typeface="+mn-cs"/>
              </a:rPr>
              <a:t>1</a:t>
            </a:r>
            <a:r>
              <a:rPr lang="uz-Cyrl-UZ" sz="1200" kern="1200" dirty="0" smtClean="0">
                <a:solidFill>
                  <a:schemeClr val="tx1"/>
                </a:solidFill>
                <a:latin typeface="+mn-lt"/>
                <a:ea typeface="+mn-ea"/>
                <a:cs typeface="+mn-cs"/>
              </a:rPr>
              <a:t>) </a:t>
            </a:r>
          </a:p>
          <a:p>
            <a:r>
              <a:rPr lang="uz-Cyrl-UZ" sz="1200" b="1" kern="1200" cap="all" dirty="0" smtClean="0">
                <a:solidFill>
                  <a:schemeClr val="tx1"/>
                </a:solidFill>
                <a:latin typeface="+mn-lt"/>
                <a:ea typeface="+mn-ea"/>
                <a:cs typeface="+mn-cs"/>
              </a:rPr>
              <a:t>Recent Activity:</a:t>
            </a:r>
            <a:r>
              <a:rPr lang="uz-Cyrl-UZ" sz="1200" kern="1200" dirty="0" smtClean="0">
                <a:solidFill>
                  <a:schemeClr val="tx1"/>
                </a:solidFill>
                <a:latin typeface="+mn-lt"/>
                <a:ea typeface="+mn-ea"/>
                <a:cs typeface="+mn-cs"/>
              </a:rPr>
              <a:t> </a:t>
            </a:r>
          </a:p>
          <a:p>
            <a:r>
              <a:rPr lang="uz-Cyrl-UZ" sz="1200" u="none" strike="noStrike" kern="1200" dirty="0" smtClean="0">
                <a:solidFill>
                  <a:schemeClr val="tx1"/>
                </a:solidFill>
                <a:latin typeface="+mn-lt"/>
                <a:ea typeface="+mn-ea"/>
                <a:cs typeface="+mn-cs"/>
                <a:hlinkClick r:id="rId10"/>
              </a:rPr>
              <a:t>Visit Your Group</a:t>
            </a:r>
            <a:r>
              <a:rPr lang="uz-Cyrl-UZ" sz="1200" kern="1200" dirty="0" smtClean="0">
                <a:solidFill>
                  <a:schemeClr val="tx1"/>
                </a:solidFill>
                <a:latin typeface="+mn-lt"/>
                <a:ea typeface="+mn-ea"/>
                <a:cs typeface="+mn-cs"/>
              </a:rPr>
              <a:t> </a:t>
            </a:r>
          </a:p>
          <a:p>
            <a:r>
              <a:rPr lang="uz-Cyrl-UZ" sz="1200" kern="1200" dirty="0" smtClean="0">
                <a:solidFill>
                  <a:schemeClr val="tx1"/>
                </a:solidFill>
                <a:latin typeface="+mn-lt"/>
                <a:ea typeface="+mn-ea"/>
                <a:cs typeface="+mn-cs"/>
              </a:rPr>
              <a:t>Switch to: </a:t>
            </a:r>
            <a:r>
              <a:rPr lang="uz-Cyrl-UZ" sz="1200" u="none" strike="noStrike" kern="1200" dirty="0" smtClean="0">
                <a:solidFill>
                  <a:schemeClr val="tx1"/>
                </a:solidFill>
                <a:latin typeface="+mn-lt"/>
                <a:ea typeface="+mn-ea"/>
                <a:cs typeface="+mn-cs"/>
                <a:hlinkClick r:id="rId11"/>
              </a:rPr>
              <a:t>Text-Only</a:t>
            </a:r>
            <a:r>
              <a:rPr lang="uz-Cyrl-UZ" sz="1200" kern="1200" dirty="0" smtClean="0">
                <a:solidFill>
                  <a:schemeClr val="tx1"/>
                </a:solidFill>
                <a:latin typeface="+mn-lt"/>
                <a:ea typeface="+mn-ea"/>
                <a:cs typeface="+mn-cs"/>
              </a:rPr>
              <a:t>, </a:t>
            </a:r>
            <a:r>
              <a:rPr lang="uz-Cyrl-UZ" sz="1200" u="none" strike="noStrike" kern="1200" dirty="0" smtClean="0">
                <a:solidFill>
                  <a:schemeClr val="tx1"/>
                </a:solidFill>
                <a:latin typeface="+mn-lt"/>
                <a:ea typeface="+mn-ea"/>
                <a:cs typeface="+mn-cs"/>
                <a:hlinkClick r:id="rId12"/>
              </a:rPr>
              <a:t>Daily Digest</a:t>
            </a:r>
            <a:r>
              <a:rPr lang="uz-Cyrl-UZ" sz="1200" kern="1200" dirty="0" smtClean="0">
                <a:solidFill>
                  <a:schemeClr val="tx1"/>
                </a:solidFill>
                <a:latin typeface="+mn-lt"/>
                <a:ea typeface="+mn-ea"/>
                <a:cs typeface="+mn-cs"/>
              </a:rPr>
              <a:t> • </a:t>
            </a:r>
            <a:r>
              <a:rPr lang="uz-Cyrl-UZ" sz="1200" u="none" strike="noStrike" kern="1200" dirty="0" smtClean="0">
                <a:solidFill>
                  <a:schemeClr val="tx1"/>
                </a:solidFill>
                <a:latin typeface="+mn-lt"/>
                <a:ea typeface="+mn-ea"/>
                <a:cs typeface="+mn-cs"/>
                <a:hlinkClick r:id="rId13"/>
              </a:rPr>
              <a:t>Unsubscribe</a:t>
            </a:r>
            <a:r>
              <a:rPr lang="uz-Cyrl-UZ" sz="1200" kern="1200" dirty="0" smtClean="0">
                <a:solidFill>
                  <a:schemeClr val="tx1"/>
                </a:solidFill>
                <a:latin typeface="+mn-lt"/>
                <a:ea typeface="+mn-ea"/>
                <a:cs typeface="+mn-cs"/>
              </a:rPr>
              <a:t> • </a:t>
            </a:r>
            <a:r>
              <a:rPr lang="uz-Cyrl-UZ" sz="1200" u="none" strike="noStrike" kern="1200" dirty="0" smtClean="0">
                <a:solidFill>
                  <a:schemeClr val="tx1"/>
                </a:solidFill>
                <a:latin typeface="+mn-lt"/>
                <a:ea typeface="+mn-ea"/>
                <a:cs typeface="+mn-cs"/>
                <a:hlinkClick r:id="rId14"/>
              </a:rPr>
              <a:t>Terms of Use</a:t>
            </a:r>
            <a:endParaRPr lang="uz-Cyrl-UZ" sz="1200" kern="1200" dirty="0" smtClean="0">
              <a:solidFill>
                <a:schemeClr val="tx1"/>
              </a:solidFill>
              <a:latin typeface="+mn-lt"/>
              <a:ea typeface="+mn-ea"/>
              <a:cs typeface="+mn-cs"/>
            </a:endParaRPr>
          </a:p>
          <a:p>
            <a:r>
              <a:rPr lang="uz-Cyrl-UZ" sz="1200" kern="1200" dirty="0" smtClean="0">
                <a:solidFill>
                  <a:schemeClr val="tx1"/>
                </a:solidFill>
                <a:latin typeface="+mn-lt"/>
                <a:ea typeface="+mn-ea"/>
                <a:cs typeface="+mn-cs"/>
              </a:rPr>
              <a:t>.</a:t>
            </a:r>
          </a:p>
          <a:p>
            <a:r>
              <a:rPr lang="uz-Cyrl-UZ" dirty="0" smtClean="0"/>
              <a:t/>
            </a:r>
            <a:br>
              <a:rPr lang="uz-Cyrl-UZ" dirty="0" smtClean="0"/>
            </a:br>
            <a:r>
              <a:rPr lang="uz-Cyrl-UZ" sz="1200" kern="1200" dirty="0" smtClean="0">
                <a:solidFill>
                  <a:schemeClr val="tx1"/>
                </a:solidFill>
                <a:latin typeface="+mn-lt"/>
                <a:ea typeface="+mn-ea"/>
                <a:cs typeface="+mn-cs"/>
              </a:rPr>
              <a:t>__,_._,___</a:t>
            </a:r>
          </a:p>
          <a:p>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208</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WIKI</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209</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AnthonySamsel/benzene_reduction_formula.png</a:t>
            </a:r>
            <a:endParaRPr lang="en-US" dirty="0" smtClean="0"/>
          </a:p>
          <a:p>
            <a:endParaRPr lang="en-US" dirty="0" smtClean="0"/>
          </a:p>
          <a:p>
            <a:endParaRPr lang="en-US" dirty="0" smtClean="0"/>
          </a:p>
          <a:p>
            <a:endParaRPr lang="en-US" dirty="0" smtClean="0"/>
          </a:p>
          <a:p>
            <a:r>
              <a:rPr lang="en-US" dirty="0" err="1" smtClean="0"/>
              <a:t>benzene_metabolism_anaerobic_sulfate_reduction.pdf</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210</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bacterial_sulfate_reduction_limits_arsenic_groundwater.pdf</a:t>
            </a:r>
            <a:endParaRPr lang="en-US" dirty="0" smtClean="0"/>
          </a:p>
          <a:p>
            <a:r>
              <a:rPr lang="en-US" dirty="0" smtClean="0"/>
              <a:t>./</a:t>
            </a:r>
            <a:r>
              <a:rPr lang="en-US" dirty="0" err="1" smtClean="0"/>
              <a:t>arsenic.text</a:t>
            </a:r>
            <a:endParaRPr lang="en-US" dirty="0" smtClean="0"/>
          </a:p>
          <a:p>
            <a:endParaRPr lang="en-US" dirty="0" smtClean="0"/>
          </a:p>
          <a:p>
            <a:r>
              <a:rPr lang="en-US" dirty="0" smtClean="0"/>
              <a:t>See also: </a:t>
            </a:r>
            <a:r>
              <a:rPr lang="en-US" dirty="0" err="1" smtClean="0"/>
              <a:t>arsenic_rabbits.text</a:t>
            </a:r>
            <a:endParaRPr lang="en-US" dirty="0" smtClean="0"/>
          </a:p>
          <a:p>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212</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vitaminK/aluminum_superoxide_2011.pdf</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216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vitaminK/aluminum_alzheimers_amyloid.pdf</a:t>
            </a:r>
            <a:endParaRPr lang="en-US" dirty="0" smtClean="0"/>
          </a:p>
          <a:p>
            <a:endParaRPr lang="en-US" dirty="0"/>
          </a:p>
        </p:txBody>
      </p:sp>
      <p:sp>
        <p:nvSpPr>
          <p:cNvPr id="4" name="Slide Number Placeholder 3"/>
          <p:cNvSpPr>
            <a:spLocks noGrp="1"/>
          </p:cNvSpPr>
          <p:nvPr>
            <p:ph type="sldNum" sz="quarter" idx="10"/>
          </p:nvPr>
        </p:nvSpPr>
        <p:spPr/>
        <p:txBody>
          <a:bodyPr/>
          <a:lstStyle/>
          <a:p>
            <a:fld id="{7759FBB9-35DB-0148-8A54-482910B8CD0E}" type="slidenum">
              <a:rPr lang="en-US" smtClean="0"/>
              <a:pPr/>
              <a:t>219</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http://www.hindawi.com/journals/ijad/2011/276393/cta/</a:t>
            </a:r>
            <a:endParaRPr lang="en-US" dirty="0"/>
          </a:p>
        </p:txBody>
      </p:sp>
      <p:sp>
        <p:nvSpPr>
          <p:cNvPr id="4" name="Slide Number Placeholder 3"/>
          <p:cNvSpPr>
            <a:spLocks noGrp="1"/>
          </p:cNvSpPr>
          <p:nvPr>
            <p:ph type="sldNum" sz="quarter" idx="10"/>
          </p:nvPr>
        </p:nvSpPr>
        <p:spPr/>
        <p:txBody>
          <a:bodyPr/>
          <a:lstStyle/>
          <a:p>
            <a:fld id="{0748B0B9-25BC-F34B-9F6D-D8315F2AA1CA}" type="slidenum">
              <a:rPr lang="en-US" smtClean="0"/>
              <a:pPr/>
              <a:t>221</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vitaminK/aluminum_eryptosis_2012.pdf</a:t>
            </a:r>
          </a:p>
          <a:p>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224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45</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antiperspirants_breast_cancer.pdf</a:t>
            </a:r>
            <a:endParaRPr lang="en-US" dirty="0" smtClean="0"/>
          </a:p>
          <a:p>
            <a:endParaRPr lang="en-US" dirty="0" smtClean="0"/>
          </a:p>
          <a:p>
            <a:r>
              <a:rPr lang="en-US" dirty="0" smtClean="0"/>
              <a:t>437 females with breast cancer</a:t>
            </a:r>
          </a:p>
          <a:p>
            <a:endParaRPr lang="en-US" dirty="0" smtClean="0"/>
          </a:p>
          <a:p>
            <a:r>
              <a:rPr lang="en-US" sz="1200" kern="1200" dirty="0" smtClean="0">
                <a:solidFill>
                  <a:schemeClr val="tx1"/>
                </a:solidFill>
                <a:latin typeface="+mn-lt"/>
                <a:ea typeface="+mn-ea"/>
                <a:cs typeface="+mn-cs"/>
              </a:rPr>
              <a:t>Additional usage group’s mean age of breast cancer diagnosis and average age of breast cancer diagnosis in USA (SEER Cancer Incidence Public-Use Database, 2001). A, antiperspirant; D, deodorant; S, underarm shaving; Freq, frequency.</a:t>
            </a:r>
            <a:endParaRPr lang="en-US" dirty="0" smtClean="0"/>
          </a:p>
          <a:p>
            <a:endParaRPr lang="en-US" dirty="0" smtClean="0"/>
          </a:p>
          <a:p>
            <a:endParaRPr lang="en-US" dirty="0" smtClean="0"/>
          </a:p>
          <a:p>
            <a:r>
              <a:rPr lang="en-US" dirty="0" smtClean="0"/>
              <a:t> McGrath KG (December 2003). “An earlier age of breast cancer diagnosis related to more frequent use of antiperspirants/deodorants and underarm shaving” (PDF). European Journal of Cancer Prevention 12 (6): 479–85</a:t>
            </a:r>
          </a:p>
          <a:p>
            <a:r>
              <a:rPr lang="en-US" dirty="0" smtClean="0"/>
              <a:t>    </a:t>
            </a:r>
            <a:r>
              <a:rPr lang="en-US" dirty="0" err="1" smtClean="0"/>
              <a:t>Gikas</a:t>
            </a:r>
            <a:r>
              <a:rPr lang="en-US" dirty="0" smtClean="0"/>
              <a:t> PD, Mansfield L, </a:t>
            </a:r>
            <a:r>
              <a:rPr lang="en-US" dirty="0" err="1" smtClean="0"/>
              <a:t>Mokbel</a:t>
            </a:r>
            <a:r>
              <a:rPr lang="en-US" dirty="0" smtClean="0"/>
              <a:t> K (September–October 2004). “Do underarm cosmetics cause breast cancer?”. </a:t>
            </a:r>
            <a:r>
              <a:rPr lang="en-US" dirty="0" err="1" smtClean="0"/>
              <a:t>Int</a:t>
            </a:r>
            <a:r>
              <a:rPr lang="en-US" dirty="0" smtClean="0"/>
              <a:t> J </a:t>
            </a:r>
            <a:r>
              <a:rPr lang="en-US" dirty="0" err="1" smtClean="0"/>
              <a:t>Fertil</a:t>
            </a:r>
            <a:r>
              <a:rPr lang="en-US" dirty="0" smtClean="0"/>
              <a:t> </a:t>
            </a:r>
            <a:r>
              <a:rPr lang="en-US" dirty="0" err="1" smtClean="0"/>
              <a:t>Womens</a:t>
            </a:r>
            <a:r>
              <a:rPr lang="en-US" dirty="0" smtClean="0"/>
              <a:t> Med 49 (5): 212–4* </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225</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antiperspirants_breast_cancer.pdf</a:t>
            </a:r>
            <a:endParaRPr lang="en-US" dirty="0" smtClean="0"/>
          </a:p>
          <a:p>
            <a:endParaRPr lang="en-US" dirty="0" smtClean="0"/>
          </a:p>
          <a:p>
            <a:r>
              <a:rPr lang="en-US" dirty="0" smtClean="0"/>
              <a:t>437 females with breast cancer</a:t>
            </a:r>
          </a:p>
          <a:p>
            <a:endParaRPr lang="en-US" dirty="0" smtClean="0"/>
          </a:p>
          <a:p>
            <a:r>
              <a:rPr lang="en-US" sz="1200" kern="1200" dirty="0" smtClean="0">
                <a:solidFill>
                  <a:schemeClr val="tx1"/>
                </a:solidFill>
                <a:latin typeface="+mn-lt"/>
                <a:ea typeface="+mn-ea"/>
                <a:cs typeface="+mn-cs"/>
              </a:rPr>
              <a:t>Additional usage group’s mean age of breast cancer diagnosis and average age of breast cancer diagnosis in USA (SEER Cancer Incidence Public-Use Database, 2001). A, antiperspirant; D, deodorant; S, underarm shaving; Freq, frequency.</a:t>
            </a:r>
            <a:endParaRPr lang="en-US" dirty="0" smtClean="0"/>
          </a:p>
          <a:p>
            <a:endParaRPr lang="en-US" dirty="0" smtClean="0"/>
          </a:p>
          <a:p>
            <a:endParaRPr lang="en-US" dirty="0" smtClean="0"/>
          </a:p>
          <a:p>
            <a:r>
              <a:rPr lang="en-US" dirty="0" smtClean="0"/>
              <a:t> McGrath KG (December 2003). “An earlier age of breast cancer diagnosis related to more frequent use of antiperspirants/deodorants and underarm shaving” (PDF). European Journal of Cancer Prevention 12 (6): 479–85</a:t>
            </a:r>
          </a:p>
          <a:p>
            <a:r>
              <a:rPr lang="en-US" dirty="0" smtClean="0"/>
              <a:t>    </a:t>
            </a:r>
            <a:r>
              <a:rPr lang="en-US" dirty="0" err="1" smtClean="0"/>
              <a:t>Gikas</a:t>
            </a:r>
            <a:r>
              <a:rPr lang="en-US" dirty="0" smtClean="0"/>
              <a:t> PD, Mansfield L, </a:t>
            </a:r>
            <a:r>
              <a:rPr lang="en-US" dirty="0" err="1" smtClean="0"/>
              <a:t>Mokbel</a:t>
            </a:r>
            <a:r>
              <a:rPr lang="en-US" dirty="0" smtClean="0"/>
              <a:t> K (September–October 2004). “Do underarm cosmetics cause breast cancer?”. </a:t>
            </a:r>
            <a:r>
              <a:rPr lang="en-US" dirty="0" err="1" smtClean="0"/>
              <a:t>Int</a:t>
            </a:r>
            <a:r>
              <a:rPr lang="en-US" dirty="0" smtClean="0"/>
              <a:t> J </a:t>
            </a:r>
            <a:r>
              <a:rPr lang="en-US" dirty="0" err="1" smtClean="0"/>
              <a:t>Fertil</a:t>
            </a:r>
            <a:r>
              <a:rPr lang="en-US" dirty="0" smtClean="0"/>
              <a:t> </a:t>
            </a:r>
            <a:r>
              <a:rPr lang="en-US" dirty="0" err="1" smtClean="0"/>
              <a:t>Womens</a:t>
            </a:r>
            <a:r>
              <a:rPr lang="en-US" dirty="0" smtClean="0"/>
              <a:t> Med 49 (5): 212–4* </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226</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./Risk-Assessment-of-Using-Aluminum-Foil-in-Food-</a:t>
            </a:r>
            <a:r>
              <a:rPr lang="en-US" dirty="0" err="1" smtClean="0"/>
              <a:t>Preparation.pdf</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227</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robert_davidson</a:t>
            </a:r>
            <a:r>
              <a:rPr lang="en-US" dirty="0" smtClean="0"/>
              <a:t>/Miller on Alum in </a:t>
            </a:r>
            <a:r>
              <a:rPr lang="en-US" dirty="0" err="1" smtClean="0"/>
              <a:t>vaccines.pdf</a:t>
            </a:r>
            <a:endParaRPr lang="en-US" dirty="0" smtClean="0"/>
          </a:p>
          <a:p>
            <a:r>
              <a:rPr lang="en-US" dirty="0" smtClean="0"/>
              <a:t>--&gt; images/</a:t>
            </a:r>
            <a:r>
              <a:rPr lang="en-US" dirty="0" err="1" smtClean="0"/>
              <a:t>aluminum_in_vaccines.png</a:t>
            </a:r>
            <a:endParaRPr lang="en-US" dirty="0"/>
          </a:p>
        </p:txBody>
      </p:sp>
      <p:sp>
        <p:nvSpPr>
          <p:cNvPr id="4" name="Slide Number Placeholder 3"/>
          <p:cNvSpPr>
            <a:spLocks noGrp="1"/>
          </p:cNvSpPr>
          <p:nvPr>
            <p:ph type="sldNum" sz="quarter" idx="10"/>
          </p:nvPr>
        </p:nvSpPr>
        <p:spPr/>
        <p:txBody>
          <a:bodyPr/>
          <a:lstStyle/>
          <a:p>
            <a:fld id="{83BC2E42-A423-7645-BE7A-1573FF55B047}" type="slidenum">
              <a:rPr lang="en-US" smtClean="0"/>
              <a:pPr/>
              <a:t>228</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./polyphenols_coffee_mice_2011.pdf</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234</a:t>
            </a:fld>
            <a:endParaRPr lang="en-US"/>
          </a:p>
        </p:txBody>
      </p:sp>
    </p:spTree>
    <p:extLst>
      <p:ext uri="{BB962C8B-B14F-4D97-AF65-F5344CB8AC3E}">
        <p14:creationId xmlns:p14="http://schemas.microsoft.com/office/powerpoint/2010/main" val="20867616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http://healthyeatingclub.com/info/books-phds/books/foodfacts/html/data/data5g.html</a:t>
            </a:r>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247</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Summer vacation on Mediterranean Sea resort, Antalya, Turkey </a:t>
            </a:r>
          </a:p>
          <a:p>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250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CETP_inhibitors.text</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46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60781B-5CDF-C748-B27A-9709C58CDE79}" type="datetimeFigureOut">
              <a:rPr lang="en-US" smtClean="0"/>
              <a:pPr/>
              <a:t>11/10/12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9A3B7-38F3-5241-837A-1BE8507AFB1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60781B-5CDF-C748-B27A-9709C58CDE79}" type="datetimeFigureOut">
              <a:rPr lang="en-US" smtClean="0"/>
              <a:pPr/>
              <a:t>11/10/12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9A3B7-38F3-5241-837A-1BE8507AFB1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60781B-5CDF-C748-B27A-9709C58CDE79}" type="datetimeFigureOut">
              <a:rPr lang="en-US" smtClean="0"/>
              <a:pPr/>
              <a:t>11/10/12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9A3B7-38F3-5241-837A-1BE8507AFB1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60781B-5CDF-C748-B27A-9709C58CDE79}" type="datetimeFigureOut">
              <a:rPr lang="en-US" smtClean="0"/>
              <a:pPr/>
              <a:t>11/10/12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9A3B7-38F3-5241-837A-1BE8507AFB1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60781B-5CDF-C748-B27A-9709C58CDE79}" type="datetimeFigureOut">
              <a:rPr lang="en-US" smtClean="0"/>
              <a:pPr/>
              <a:t>11/10/12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9A3B7-38F3-5241-837A-1BE8507AFB1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60781B-5CDF-C748-B27A-9709C58CDE79}" type="datetimeFigureOut">
              <a:rPr lang="en-US" smtClean="0"/>
              <a:pPr/>
              <a:t>11/10/12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F9A3B7-38F3-5241-837A-1BE8507AFB1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60781B-5CDF-C748-B27A-9709C58CDE79}" type="datetimeFigureOut">
              <a:rPr lang="en-US" smtClean="0"/>
              <a:pPr/>
              <a:t>11/10/12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F9A3B7-38F3-5241-837A-1BE8507AFB1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60781B-5CDF-C748-B27A-9709C58CDE79}" type="datetimeFigureOut">
              <a:rPr lang="en-US" smtClean="0"/>
              <a:pPr/>
              <a:t>11/10/12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F9A3B7-38F3-5241-837A-1BE8507AFB1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60781B-5CDF-C748-B27A-9709C58CDE79}" type="datetimeFigureOut">
              <a:rPr lang="en-US" smtClean="0"/>
              <a:pPr/>
              <a:t>11/10/12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F9A3B7-38F3-5241-837A-1BE8507AFB1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60781B-5CDF-C748-B27A-9709C58CDE79}" type="datetimeFigureOut">
              <a:rPr lang="en-US" smtClean="0"/>
              <a:pPr/>
              <a:t>11/10/12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F9A3B7-38F3-5241-837A-1BE8507AFB1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60781B-5CDF-C748-B27A-9709C58CDE79}" type="datetimeFigureOut">
              <a:rPr lang="en-US" smtClean="0"/>
              <a:pPr/>
              <a:t>11/10/12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F9A3B7-38F3-5241-837A-1BE8507AFB1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60781B-5CDF-C748-B27A-9709C58CDE79}" type="datetimeFigureOut">
              <a:rPr lang="en-US" smtClean="0"/>
              <a:pPr/>
              <a:t>11/10/12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F9A3B7-38F3-5241-837A-1BE8507AFB1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eg"/><Relationship Id="rId5" Type="http://schemas.openxmlformats.org/officeDocument/2006/relationships/image" Target="../media/image3.gi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8.gif"/><Relationship Id="rId4" Type="http://schemas.openxmlformats.org/officeDocument/2006/relationships/image" Target="../media/image69.png"/><Relationship Id="rId5" Type="http://schemas.openxmlformats.org/officeDocument/2006/relationships/image" Target="../media/image70.jpeg"/><Relationship Id="rId6"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2.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8.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9.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0.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3.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5.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 Id="rId3" Type="http://schemas.openxmlformats.org/officeDocument/2006/relationships/image" Target="../media/image88.gif"/></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91.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gif"/></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94.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95.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95.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96.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97.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9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99.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00.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00.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01.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02.jpe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03.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39.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04.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04.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05.jpe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06.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eople.csail.mit.edu/seneff/"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09.jpe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212.xml.rels><?xml version="1.0" encoding="UTF-8" standalone="yes"?>
<Relationships xmlns="http://schemas.openxmlformats.org/package/2006/relationships"><Relationship Id="rId3" Type="http://schemas.openxmlformats.org/officeDocument/2006/relationships/image" Target="../media/image111.gif"/><Relationship Id="rId4" Type="http://schemas.openxmlformats.org/officeDocument/2006/relationships/image" Target="../media/image112.jpeg"/><Relationship Id="rId5"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jp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jpg"/><Relationship Id="rId3" Type="http://schemas.openxmlformats.org/officeDocument/2006/relationships/image" Target="../media/image116.jp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17.gif"/></Relationships>
</file>

<file path=ppt/slides/_rels/slide217.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jpeg"/><Relationship Id="rId5" Type="http://schemas.openxmlformats.org/officeDocument/2006/relationships/image" Target="../media/image121.jpeg"/><Relationship Id="rId6" Type="http://schemas.openxmlformats.org/officeDocument/2006/relationships/image" Target="../media/image122.jpeg"/><Relationship Id="rId7" Type="http://schemas.openxmlformats.org/officeDocument/2006/relationships/image" Target="../media/image123.jpeg"/><Relationship Id="rId8" Type="http://schemas.openxmlformats.org/officeDocument/2006/relationships/image" Target="../media/image124.jpeg"/><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e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26.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27.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128.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128.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123.jpe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129.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jpg"/></Relationships>
</file>

<file path=ppt/slides/_rels/slide234.xml.rels><?xml version="1.0" encoding="UTF-8" standalone="yes"?>
<Relationships xmlns="http://schemas.openxmlformats.org/package/2006/relationships"><Relationship Id="rId3" Type="http://schemas.openxmlformats.org/officeDocument/2006/relationships/image" Target="../media/image131.jpg"/><Relationship Id="rId4" Type="http://schemas.openxmlformats.org/officeDocument/2006/relationships/image" Target="../media/image132.jpg"/><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235.xml.rels><?xml version="1.0" encoding="UTF-8" standalone="yes"?>
<Relationships xmlns="http://schemas.openxmlformats.org/package/2006/relationships"><Relationship Id="rId3" Type="http://schemas.openxmlformats.org/officeDocument/2006/relationships/image" Target="../media/image134.jpg"/><Relationship Id="rId4" Type="http://schemas.openxmlformats.org/officeDocument/2006/relationships/image" Target="../media/image135.jpg"/><Relationship Id="rId5" Type="http://schemas.openxmlformats.org/officeDocument/2006/relationships/image" Target="../media/image136.jpg"/><Relationship Id="rId6" Type="http://schemas.openxmlformats.org/officeDocument/2006/relationships/image" Target="../media/image137.jpg"/><Relationship Id="rId7" Type="http://schemas.openxmlformats.org/officeDocument/2006/relationships/image" Target="../media/image138.gif"/><Relationship Id="rId1" Type="http://schemas.openxmlformats.org/officeDocument/2006/relationships/slideLayout" Target="../slideLayouts/slideLayout2.xml"/><Relationship Id="rId2" Type="http://schemas.openxmlformats.org/officeDocument/2006/relationships/image" Target="../media/image133.jp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jpg"/><Relationship Id="rId3" Type="http://schemas.openxmlformats.org/officeDocument/2006/relationships/image" Target="../media/image140.jp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1.jp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141.jp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142.jpg"/></Relationships>
</file>

<file path=ppt/slides/_rels/slide244.xml.rels><?xml version="1.0" encoding="UTF-8" standalone="yes"?>
<Relationships xmlns="http://schemas.openxmlformats.org/package/2006/relationships"><Relationship Id="rId3" Type="http://schemas.openxmlformats.org/officeDocument/2006/relationships/image" Target="../media/image143.jpg"/><Relationship Id="rId4" Type="http://schemas.openxmlformats.org/officeDocument/2006/relationships/image" Target="../media/image144.jp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145.jp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1" Type="http://schemas.openxmlformats.org/officeDocument/2006/relationships/image" Target="../media/image154.jpeg"/><Relationship Id="rId12" Type="http://schemas.openxmlformats.org/officeDocument/2006/relationships/image" Target="../media/image155.jpeg"/><Relationship Id="rId13" Type="http://schemas.openxmlformats.org/officeDocument/2006/relationships/image" Target="../media/image156.jpeg"/><Relationship Id="rId14" Type="http://schemas.openxmlformats.org/officeDocument/2006/relationships/image" Target="../media/image157.jpeg"/><Relationship Id="rId15" Type="http://schemas.openxmlformats.org/officeDocument/2006/relationships/image" Target="../media/image158.jpeg"/><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146.jpeg"/><Relationship Id="rId4" Type="http://schemas.openxmlformats.org/officeDocument/2006/relationships/image" Target="../media/image147.jpeg"/><Relationship Id="rId5" Type="http://schemas.openxmlformats.org/officeDocument/2006/relationships/image" Target="../media/image148.jpeg"/><Relationship Id="rId6" Type="http://schemas.openxmlformats.org/officeDocument/2006/relationships/image" Target="../media/image149.gif"/><Relationship Id="rId7" Type="http://schemas.openxmlformats.org/officeDocument/2006/relationships/image" Target="../media/image150.jpeg"/><Relationship Id="rId8" Type="http://schemas.openxmlformats.org/officeDocument/2006/relationships/image" Target="../media/image151.jpeg"/><Relationship Id="rId9" Type="http://schemas.openxmlformats.org/officeDocument/2006/relationships/image" Target="../media/image152.jpeg"/><Relationship Id="rId10" Type="http://schemas.openxmlformats.org/officeDocument/2006/relationships/image" Target="../media/image153.jpeg"/></Relationships>
</file>

<file path=ppt/slides/_rels/slide248.xml.rels><?xml version="1.0" encoding="UTF-8" standalone="yes"?>
<Relationships xmlns="http://schemas.openxmlformats.org/package/2006/relationships"><Relationship Id="rId3" Type="http://schemas.openxmlformats.org/officeDocument/2006/relationships/image" Target="../media/image160.jpg"/><Relationship Id="rId4" Type="http://schemas.openxmlformats.org/officeDocument/2006/relationships/image" Target="../media/image161.gif"/><Relationship Id="rId1" Type="http://schemas.openxmlformats.org/officeDocument/2006/relationships/slideLayout" Target="../slideLayouts/slideLayout2.xml"/><Relationship Id="rId2" Type="http://schemas.openxmlformats.org/officeDocument/2006/relationships/image" Target="../media/image159.jpg"/></Relationships>
</file>

<file path=ppt/slides/_rels/slide249.xml.rels><?xml version="1.0" encoding="UTF-8" standalone="yes"?>
<Relationships xmlns="http://schemas.openxmlformats.org/package/2006/relationships"><Relationship Id="rId3" Type="http://schemas.openxmlformats.org/officeDocument/2006/relationships/image" Target="../media/image158.jpeg"/><Relationship Id="rId4" Type="http://schemas.openxmlformats.org/officeDocument/2006/relationships/image" Target="../media/image163.jpg"/><Relationship Id="rId1" Type="http://schemas.openxmlformats.org/officeDocument/2006/relationships/slideLayout" Target="../slideLayouts/slideLayout2.xml"/><Relationship Id="rId2" Type="http://schemas.openxmlformats.org/officeDocument/2006/relationships/image" Target="../media/image162.jp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64.jpe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jpeg"/></Relationships>
</file>

<file path=ppt/slides/_rels/slide252.xml.rels><?xml version="1.0" encoding="UTF-8" standalone="yes"?>
<Relationships xmlns="http://schemas.openxmlformats.org/package/2006/relationships"><Relationship Id="rId3" Type="http://schemas.openxmlformats.org/officeDocument/2006/relationships/image" Target="../media/image167.jpeg"/><Relationship Id="rId4" Type="http://schemas.openxmlformats.org/officeDocument/2006/relationships/image" Target="../media/image168.jpeg"/><Relationship Id="rId1" Type="http://schemas.openxmlformats.org/officeDocument/2006/relationships/slideLayout" Target="../slideLayouts/slideLayout2.xml"/><Relationship Id="rId2" Type="http://schemas.openxmlformats.org/officeDocument/2006/relationships/image" Target="../media/image166.jpeg"/></Relationships>
</file>

<file path=ppt/slides/_rels/slide253.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jpeg"/><Relationship Id="rId5" Type="http://schemas.openxmlformats.org/officeDocument/2006/relationships/image" Target="../media/image122.jpeg"/><Relationship Id="rId6" Type="http://schemas.openxmlformats.org/officeDocument/2006/relationships/image" Target="../media/image124.jpeg"/><Relationship Id="rId7" Type="http://schemas.openxmlformats.org/officeDocument/2006/relationships/image" Target="../media/image144.jpg"/><Relationship Id="rId8" Type="http://schemas.openxmlformats.org/officeDocument/2006/relationships/image" Target="../media/image169.jpg"/><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 Id="rId3" Type="http://schemas.openxmlformats.org/officeDocument/2006/relationships/image" Target="../media/image1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12.gif"/></Relationships>
</file>

<file path=ppt/slides/_rels/slide36.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37.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12.gif"/><Relationship Id="rId5"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12.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gif"/></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gif"/><Relationship Id="rId3" Type="http://schemas.openxmlformats.org/officeDocument/2006/relationships/image" Target="../media/image2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g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42.gi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 Id="rId3" Type="http://schemas.openxmlformats.org/officeDocument/2006/relationships/image" Target="../media/image4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gi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gi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8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0.png"/><Relationship Id="rId6" Type="http://schemas.openxmlformats.org/officeDocument/2006/relationships/image" Target="../media/image49.png"/><Relationship Id="rId7"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48.gi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5.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9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gif"/><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875" y="3762375"/>
            <a:ext cx="2794000" cy="2794000"/>
          </a:xfrm>
          <a:prstGeom prst="rect">
            <a:avLst/>
          </a:prstGeom>
        </p:spPr>
      </p:pic>
      <p:pic>
        <p:nvPicPr>
          <p:cNvPr id="5" name="Picture 4" descr="eggs.jpg"/>
          <p:cNvPicPr>
            <a:picLocks noChangeAspect="1"/>
          </p:cNvPicPr>
          <p:nvPr/>
        </p:nvPicPr>
        <p:blipFill>
          <a:blip r:embed="rId4"/>
          <a:stretch>
            <a:fillRect/>
          </a:stretch>
        </p:blipFill>
        <p:spPr>
          <a:xfrm>
            <a:off x="-418862" y="0"/>
            <a:ext cx="3112509" cy="2072931"/>
          </a:xfrm>
          <a:prstGeom prst="rect">
            <a:avLst/>
          </a:prstGeom>
        </p:spPr>
      </p:pic>
      <p:pic>
        <p:nvPicPr>
          <p:cNvPr id="4" name="Picture 3" descr="wheat-info1.gif"/>
          <p:cNvPicPr>
            <a:picLocks noChangeAspect="1"/>
          </p:cNvPicPr>
          <p:nvPr/>
        </p:nvPicPr>
        <p:blipFill>
          <a:blip r:embed="rId5"/>
          <a:stretch>
            <a:fillRect/>
          </a:stretch>
        </p:blipFill>
        <p:spPr>
          <a:xfrm>
            <a:off x="6762557" y="153713"/>
            <a:ext cx="2381443" cy="2107471"/>
          </a:xfrm>
          <a:prstGeom prst="rect">
            <a:avLst/>
          </a:prstGeom>
        </p:spPr>
      </p:pic>
      <p:sp>
        <p:nvSpPr>
          <p:cNvPr id="2" name="Title 1"/>
          <p:cNvSpPr>
            <a:spLocks noGrp="1"/>
          </p:cNvSpPr>
          <p:nvPr>
            <p:ph type="ctrTitle"/>
          </p:nvPr>
        </p:nvSpPr>
        <p:spPr>
          <a:xfrm>
            <a:off x="685800" y="2072931"/>
            <a:ext cx="7772400" cy="1470025"/>
          </a:xfrm>
        </p:spPr>
        <p:txBody>
          <a:bodyPr>
            <a:normAutofit/>
          </a:bodyPr>
          <a:lstStyle/>
          <a:p>
            <a:r>
              <a:rPr lang="en-US" b="1" dirty="0" smtClean="0"/>
              <a:t>Nutrition, Toxins and Health:</a:t>
            </a:r>
            <a:br>
              <a:rPr lang="en-US" b="1" dirty="0" smtClean="0"/>
            </a:br>
            <a:r>
              <a:rPr lang="en-US" b="1" dirty="0" smtClean="0"/>
              <a:t> Facts and Speculation</a:t>
            </a:r>
            <a:endParaRPr lang="en-US" b="1" dirty="0"/>
          </a:p>
        </p:txBody>
      </p:sp>
      <p:sp>
        <p:nvSpPr>
          <p:cNvPr id="3" name="Subtitle 2"/>
          <p:cNvSpPr>
            <a:spLocks noGrp="1"/>
          </p:cNvSpPr>
          <p:nvPr>
            <p:ph type="subTitle" idx="1"/>
          </p:nvPr>
        </p:nvSpPr>
        <p:spPr>
          <a:ln>
            <a:noFill/>
          </a:ln>
        </p:spPr>
        <p:txBody>
          <a:bodyPr>
            <a:normAutofit fontScale="85000" lnSpcReduction="20000"/>
          </a:bodyPr>
          <a:lstStyle/>
          <a:p>
            <a:r>
              <a:rPr lang="en-US" dirty="0" smtClean="0">
                <a:solidFill>
                  <a:schemeClr val="tx1"/>
                </a:solidFill>
              </a:rPr>
              <a:t>Stephanie Seneff</a:t>
            </a:r>
          </a:p>
          <a:p>
            <a:r>
              <a:rPr lang="en-US" dirty="0" smtClean="0">
                <a:solidFill>
                  <a:schemeClr val="tx1"/>
                </a:solidFill>
              </a:rPr>
              <a:t>Wise Traditions Workshop</a:t>
            </a:r>
          </a:p>
          <a:p>
            <a:r>
              <a:rPr lang="en-US" dirty="0" smtClean="0">
                <a:solidFill>
                  <a:schemeClr val="tx1"/>
                </a:solidFill>
              </a:rPr>
              <a:t>Weston Price Foundation</a:t>
            </a:r>
          </a:p>
          <a:p>
            <a:r>
              <a:rPr lang="en-US" dirty="0" smtClean="0">
                <a:solidFill>
                  <a:schemeClr val="tx1"/>
                </a:solidFill>
              </a:rPr>
              <a:t>Monday, Nov. 12, 2012</a:t>
            </a:r>
          </a:p>
          <a:p>
            <a:endParaRPr lang="en-US" dirty="0">
              <a:solidFill>
                <a:schemeClr val="tx1"/>
              </a:solidFill>
            </a:endParaRPr>
          </a:p>
        </p:txBody>
      </p:sp>
    </p:spTree>
    <p:extLst>
      <p:ext uri="{BB962C8B-B14F-4D97-AF65-F5344CB8AC3E}">
        <p14:creationId xmlns:p14="http://schemas.microsoft.com/office/powerpoint/2010/main" val="28125938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smtClean="0">
                <a:ln>
                  <a:noFill/>
                </a:ln>
                <a:solidFill>
                  <a:srgbClr val="FF0000"/>
                </a:solidFill>
                <a:effectLst/>
                <a:uLnTx/>
                <a:uFillTx/>
                <a:latin typeface="Apple Casual"/>
                <a:ea typeface="+mn-ea"/>
                <a:cs typeface="+mn-cs"/>
              </a:rPr>
              <a:t>Dysfunction</a:t>
            </a:r>
            <a:endParaRPr kumimoji="0" lang="en-US" sz="4000" b="0" i="0" u="none" strike="noStrike" kern="1200" cap="none" spc="0" normalizeH="0" baseline="0" noProof="0" dirty="0">
              <a:ln>
                <a:noFill/>
              </a:ln>
              <a:solidFill>
                <a:srgbClr val="FF0000"/>
              </a:solidFill>
              <a:effectLst/>
              <a:uLnTx/>
              <a:uFillTx/>
              <a:latin typeface="Apple Casual"/>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755"/>
            <a:ext cx="8229600" cy="1143000"/>
          </a:xfrm>
        </p:spPr>
        <p:txBody>
          <a:bodyPr>
            <a:normAutofit fontScale="90000"/>
          </a:bodyPr>
          <a:lstStyle/>
          <a:p>
            <a:r>
              <a:rPr lang="en-US" b="1" dirty="0" err="1" smtClean="0"/>
              <a:t>eNOS</a:t>
            </a:r>
            <a:r>
              <a:rPr lang="en-US" b="1" dirty="0" smtClean="0"/>
              <a:t> </a:t>
            </a:r>
            <a:r>
              <a:rPr lang="en-US" b="1" dirty="0" err="1" smtClean="0"/>
              <a:t>Dimer</a:t>
            </a:r>
            <a:r>
              <a:rPr lang="en-US" b="1" dirty="0" smtClean="0"/>
              <a:t> Synthesizes Sulfate:          A proposal</a:t>
            </a:r>
            <a:endParaRPr lang="en-US" b="1" dirty="0"/>
          </a:p>
        </p:txBody>
      </p:sp>
      <p:sp>
        <p:nvSpPr>
          <p:cNvPr id="8" name="Freeform 7"/>
          <p:cNvSpPr/>
          <p:nvPr/>
        </p:nvSpPr>
        <p:spPr>
          <a:xfrm>
            <a:off x="5194300" y="2811767"/>
            <a:ext cx="1921933" cy="3683000"/>
          </a:xfrm>
          <a:custGeom>
            <a:avLst/>
            <a:gdLst>
              <a:gd name="connsiteX0" fmla="*/ 1320800 w 1921933"/>
              <a:gd name="connsiteY0" fmla="*/ 1191683 h 3683000"/>
              <a:gd name="connsiteX1" fmla="*/ 1828800 w 1921933"/>
              <a:gd name="connsiteY1" fmla="*/ 810683 h 3683000"/>
              <a:gd name="connsiteX2" fmla="*/ 1752600 w 1921933"/>
              <a:gd name="connsiteY2" fmla="*/ 226483 h 3683000"/>
              <a:gd name="connsiteX3" fmla="*/ 863600 w 1921933"/>
              <a:gd name="connsiteY3" fmla="*/ 162983 h 3683000"/>
              <a:gd name="connsiteX4" fmla="*/ 139700 w 1921933"/>
              <a:gd name="connsiteY4" fmla="*/ 1204383 h 3683000"/>
              <a:gd name="connsiteX5" fmla="*/ 190500 w 1921933"/>
              <a:gd name="connsiteY5" fmla="*/ 2779183 h 3683000"/>
              <a:gd name="connsiteX6" fmla="*/ 1282700 w 1921933"/>
              <a:gd name="connsiteY6" fmla="*/ 3553883 h 3683000"/>
              <a:gd name="connsiteX7" fmla="*/ 1803400 w 1921933"/>
              <a:gd name="connsiteY7" fmla="*/ 3553883 h 3683000"/>
              <a:gd name="connsiteX8" fmla="*/ 1866900 w 1921933"/>
              <a:gd name="connsiteY8" fmla="*/ 2918883 h 3683000"/>
              <a:gd name="connsiteX9" fmla="*/ 1473200 w 1921933"/>
              <a:gd name="connsiteY9" fmla="*/ 2487083 h 3683000"/>
              <a:gd name="connsiteX10" fmla="*/ 1054100 w 1921933"/>
              <a:gd name="connsiteY10" fmla="*/ 2182283 h 3683000"/>
              <a:gd name="connsiteX11" fmla="*/ 1028700 w 1921933"/>
              <a:gd name="connsiteY11" fmla="*/ 1636183 h 3683000"/>
              <a:gd name="connsiteX12" fmla="*/ 1358900 w 1921933"/>
              <a:gd name="connsiteY12" fmla="*/ 1102783 h 36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1933" h="3683000">
                <a:moveTo>
                  <a:pt x="1320800" y="1191683"/>
                </a:moveTo>
                <a:cubicBezTo>
                  <a:pt x="1538816" y="1081616"/>
                  <a:pt x="1756833" y="971550"/>
                  <a:pt x="1828800" y="810683"/>
                </a:cubicBezTo>
                <a:cubicBezTo>
                  <a:pt x="1900767" y="649816"/>
                  <a:pt x="1913467" y="334433"/>
                  <a:pt x="1752600" y="226483"/>
                </a:cubicBezTo>
                <a:cubicBezTo>
                  <a:pt x="1591733" y="118533"/>
                  <a:pt x="1132417" y="0"/>
                  <a:pt x="863600" y="162983"/>
                </a:cubicBezTo>
                <a:cubicBezTo>
                  <a:pt x="594783" y="325966"/>
                  <a:pt x="251883" y="768350"/>
                  <a:pt x="139700" y="1204383"/>
                </a:cubicBezTo>
                <a:cubicBezTo>
                  <a:pt x="27517" y="1640416"/>
                  <a:pt x="0" y="2387600"/>
                  <a:pt x="190500" y="2779183"/>
                </a:cubicBezTo>
                <a:cubicBezTo>
                  <a:pt x="381000" y="3170766"/>
                  <a:pt x="1013883" y="3424766"/>
                  <a:pt x="1282700" y="3553883"/>
                </a:cubicBezTo>
                <a:cubicBezTo>
                  <a:pt x="1551517" y="3683000"/>
                  <a:pt x="1706033" y="3659716"/>
                  <a:pt x="1803400" y="3553883"/>
                </a:cubicBezTo>
                <a:cubicBezTo>
                  <a:pt x="1900767" y="3448050"/>
                  <a:pt x="1921933" y="3096683"/>
                  <a:pt x="1866900" y="2918883"/>
                </a:cubicBezTo>
                <a:cubicBezTo>
                  <a:pt x="1811867" y="2741083"/>
                  <a:pt x="1608667" y="2609850"/>
                  <a:pt x="1473200" y="2487083"/>
                </a:cubicBezTo>
                <a:cubicBezTo>
                  <a:pt x="1337733" y="2364316"/>
                  <a:pt x="1128183" y="2324100"/>
                  <a:pt x="1054100" y="2182283"/>
                </a:cubicBezTo>
                <a:cubicBezTo>
                  <a:pt x="980017" y="2040466"/>
                  <a:pt x="977900" y="1816100"/>
                  <a:pt x="1028700" y="1636183"/>
                </a:cubicBezTo>
                <a:cubicBezTo>
                  <a:pt x="1079500" y="1456266"/>
                  <a:pt x="1358900" y="1102783"/>
                  <a:pt x="1358900" y="110278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flipH="1">
            <a:off x="6972300" y="2786367"/>
            <a:ext cx="1921933" cy="3683000"/>
          </a:xfrm>
          <a:custGeom>
            <a:avLst/>
            <a:gdLst>
              <a:gd name="connsiteX0" fmla="*/ 1320800 w 1921933"/>
              <a:gd name="connsiteY0" fmla="*/ 1191683 h 3683000"/>
              <a:gd name="connsiteX1" fmla="*/ 1828800 w 1921933"/>
              <a:gd name="connsiteY1" fmla="*/ 810683 h 3683000"/>
              <a:gd name="connsiteX2" fmla="*/ 1752600 w 1921933"/>
              <a:gd name="connsiteY2" fmla="*/ 226483 h 3683000"/>
              <a:gd name="connsiteX3" fmla="*/ 863600 w 1921933"/>
              <a:gd name="connsiteY3" fmla="*/ 162983 h 3683000"/>
              <a:gd name="connsiteX4" fmla="*/ 139700 w 1921933"/>
              <a:gd name="connsiteY4" fmla="*/ 1204383 h 3683000"/>
              <a:gd name="connsiteX5" fmla="*/ 190500 w 1921933"/>
              <a:gd name="connsiteY5" fmla="*/ 2779183 h 3683000"/>
              <a:gd name="connsiteX6" fmla="*/ 1282700 w 1921933"/>
              <a:gd name="connsiteY6" fmla="*/ 3553883 h 3683000"/>
              <a:gd name="connsiteX7" fmla="*/ 1803400 w 1921933"/>
              <a:gd name="connsiteY7" fmla="*/ 3553883 h 3683000"/>
              <a:gd name="connsiteX8" fmla="*/ 1866900 w 1921933"/>
              <a:gd name="connsiteY8" fmla="*/ 2918883 h 3683000"/>
              <a:gd name="connsiteX9" fmla="*/ 1473200 w 1921933"/>
              <a:gd name="connsiteY9" fmla="*/ 2487083 h 3683000"/>
              <a:gd name="connsiteX10" fmla="*/ 1054100 w 1921933"/>
              <a:gd name="connsiteY10" fmla="*/ 2182283 h 3683000"/>
              <a:gd name="connsiteX11" fmla="*/ 1028700 w 1921933"/>
              <a:gd name="connsiteY11" fmla="*/ 1636183 h 3683000"/>
              <a:gd name="connsiteX12" fmla="*/ 1358900 w 1921933"/>
              <a:gd name="connsiteY12" fmla="*/ 1102783 h 36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1933" h="3683000">
                <a:moveTo>
                  <a:pt x="1320800" y="1191683"/>
                </a:moveTo>
                <a:cubicBezTo>
                  <a:pt x="1538816" y="1081616"/>
                  <a:pt x="1756833" y="971550"/>
                  <a:pt x="1828800" y="810683"/>
                </a:cubicBezTo>
                <a:cubicBezTo>
                  <a:pt x="1900767" y="649816"/>
                  <a:pt x="1913467" y="334433"/>
                  <a:pt x="1752600" y="226483"/>
                </a:cubicBezTo>
                <a:cubicBezTo>
                  <a:pt x="1591733" y="118533"/>
                  <a:pt x="1132417" y="0"/>
                  <a:pt x="863600" y="162983"/>
                </a:cubicBezTo>
                <a:cubicBezTo>
                  <a:pt x="594783" y="325966"/>
                  <a:pt x="251883" y="768350"/>
                  <a:pt x="139700" y="1204383"/>
                </a:cubicBezTo>
                <a:cubicBezTo>
                  <a:pt x="27517" y="1640416"/>
                  <a:pt x="0" y="2387600"/>
                  <a:pt x="190500" y="2779183"/>
                </a:cubicBezTo>
                <a:cubicBezTo>
                  <a:pt x="381000" y="3170766"/>
                  <a:pt x="1013883" y="3424766"/>
                  <a:pt x="1282700" y="3553883"/>
                </a:cubicBezTo>
                <a:cubicBezTo>
                  <a:pt x="1551517" y="3683000"/>
                  <a:pt x="1706033" y="3659716"/>
                  <a:pt x="1803400" y="3553883"/>
                </a:cubicBezTo>
                <a:cubicBezTo>
                  <a:pt x="1900767" y="3448050"/>
                  <a:pt x="1921933" y="3096683"/>
                  <a:pt x="1866900" y="2918883"/>
                </a:cubicBezTo>
                <a:cubicBezTo>
                  <a:pt x="1811867" y="2741083"/>
                  <a:pt x="1608667" y="2609850"/>
                  <a:pt x="1473200" y="2487083"/>
                </a:cubicBezTo>
                <a:cubicBezTo>
                  <a:pt x="1337733" y="2364316"/>
                  <a:pt x="1128183" y="2324100"/>
                  <a:pt x="1054100" y="2182283"/>
                </a:cubicBezTo>
                <a:cubicBezTo>
                  <a:pt x="980017" y="2040466"/>
                  <a:pt x="977900" y="1816100"/>
                  <a:pt x="1028700" y="1636183"/>
                </a:cubicBezTo>
                <a:cubicBezTo>
                  <a:pt x="1079500" y="1456266"/>
                  <a:pt x="1358900" y="1102783"/>
                  <a:pt x="1358900" y="110278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6833925" y="4415684"/>
            <a:ext cx="564615" cy="369332"/>
          </a:xfrm>
          <a:prstGeom prst="rect">
            <a:avLst/>
          </a:prstGeom>
          <a:noFill/>
        </p:spPr>
        <p:txBody>
          <a:bodyPr wrap="none" rtlCol="0">
            <a:spAutoFit/>
          </a:bodyPr>
          <a:lstStyle/>
          <a:p>
            <a:r>
              <a:rPr lang="en-US" dirty="0" smtClean="0"/>
              <a:t>Zinc</a:t>
            </a:r>
            <a:endParaRPr lang="en-US" dirty="0"/>
          </a:p>
        </p:txBody>
      </p:sp>
      <p:sp>
        <p:nvSpPr>
          <p:cNvPr id="12" name="TextBox 11"/>
          <p:cNvSpPr txBox="1"/>
          <p:nvPr/>
        </p:nvSpPr>
        <p:spPr>
          <a:xfrm>
            <a:off x="7162800" y="4746916"/>
            <a:ext cx="737176" cy="369332"/>
          </a:xfrm>
          <a:prstGeom prst="rect">
            <a:avLst/>
          </a:prstGeom>
          <a:noFill/>
        </p:spPr>
        <p:txBody>
          <a:bodyPr wrap="none" rtlCol="0">
            <a:spAutoFit/>
          </a:bodyPr>
          <a:lstStyle/>
          <a:p>
            <a:r>
              <a:rPr lang="en-US" dirty="0" smtClean="0"/>
              <a:t>Sulfur</a:t>
            </a:r>
            <a:endParaRPr lang="en-US" dirty="0"/>
          </a:p>
        </p:txBody>
      </p:sp>
      <p:sp>
        <p:nvSpPr>
          <p:cNvPr id="13" name="TextBox 12"/>
          <p:cNvSpPr txBox="1"/>
          <p:nvPr/>
        </p:nvSpPr>
        <p:spPr>
          <a:xfrm>
            <a:off x="7106152" y="4044183"/>
            <a:ext cx="737176" cy="369332"/>
          </a:xfrm>
          <a:prstGeom prst="rect">
            <a:avLst/>
          </a:prstGeom>
          <a:noFill/>
        </p:spPr>
        <p:txBody>
          <a:bodyPr wrap="none" rtlCol="0">
            <a:spAutoFit/>
          </a:bodyPr>
          <a:lstStyle/>
          <a:p>
            <a:r>
              <a:rPr lang="en-US" dirty="0" smtClean="0"/>
              <a:t>Sulfur</a:t>
            </a:r>
            <a:endParaRPr lang="en-US" dirty="0"/>
          </a:p>
        </p:txBody>
      </p:sp>
      <p:sp>
        <p:nvSpPr>
          <p:cNvPr id="14" name="TextBox 13"/>
          <p:cNvSpPr txBox="1"/>
          <p:nvPr/>
        </p:nvSpPr>
        <p:spPr>
          <a:xfrm>
            <a:off x="6235124" y="4785016"/>
            <a:ext cx="737176" cy="369332"/>
          </a:xfrm>
          <a:prstGeom prst="rect">
            <a:avLst/>
          </a:prstGeom>
          <a:noFill/>
        </p:spPr>
        <p:txBody>
          <a:bodyPr wrap="none" rtlCol="0">
            <a:spAutoFit/>
          </a:bodyPr>
          <a:lstStyle/>
          <a:p>
            <a:r>
              <a:rPr lang="en-US" dirty="0" smtClean="0"/>
              <a:t>Sulfur</a:t>
            </a:r>
            <a:endParaRPr lang="en-US" dirty="0"/>
          </a:p>
        </p:txBody>
      </p:sp>
      <p:sp>
        <p:nvSpPr>
          <p:cNvPr id="15" name="TextBox 14"/>
          <p:cNvSpPr txBox="1"/>
          <p:nvPr/>
        </p:nvSpPr>
        <p:spPr>
          <a:xfrm>
            <a:off x="6260524" y="4038349"/>
            <a:ext cx="737176" cy="369332"/>
          </a:xfrm>
          <a:prstGeom prst="rect">
            <a:avLst/>
          </a:prstGeom>
          <a:noFill/>
        </p:spPr>
        <p:txBody>
          <a:bodyPr wrap="none" rtlCol="0">
            <a:spAutoFit/>
          </a:bodyPr>
          <a:lstStyle/>
          <a:p>
            <a:r>
              <a:rPr lang="en-US" dirty="0" smtClean="0"/>
              <a:t>Sulfur</a:t>
            </a:r>
            <a:endParaRPr lang="en-US" dirty="0"/>
          </a:p>
        </p:txBody>
      </p:sp>
      <p:sp>
        <p:nvSpPr>
          <p:cNvPr id="16" name="TextBox 15"/>
          <p:cNvSpPr txBox="1"/>
          <p:nvPr/>
        </p:nvSpPr>
        <p:spPr>
          <a:xfrm>
            <a:off x="6822259" y="4560081"/>
            <a:ext cx="300082" cy="369332"/>
          </a:xfrm>
          <a:prstGeom prst="rect">
            <a:avLst/>
          </a:prstGeom>
          <a:noFill/>
        </p:spPr>
        <p:txBody>
          <a:bodyPr wrap="none" rtlCol="0">
            <a:spAutoFit/>
          </a:bodyPr>
          <a:lstStyle/>
          <a:p>
            <a:r>
              <a:rPr lang="en-US" dirty="0" smtClean="0"/>
              <a:t>+</a:t>
            </a:r>
            <a:endParaRPr lang="en-US" dirty="0"/>
          </a:p>
        </p:txBody>
      </p:sp>
      <p:sp>
        <p:nvSpPr>
          <p:cNvPr id="17" name="TextBox 16"/>
          <p:cNvSpPr txBox="1"/>
          <p:nvPr/>
        </p:nvSpPr>
        <p:spPr>
          <a:xfrm>
            <a:off x="7014633" y="4301384"/>
            <a:ext cx="300082" cy="369332"/>
          </a:xfrm>
          <a:prstGeom prst="rect">
            <a:avLst/>
          </a:prstGeom>
          <a:noFill/>
        </p:spPr>
        <p:txBody>
          <a:bodyPr wrap="none" rtlCol="0">
            <a:spAutoFit/>
          </a:bodyPr>
          <a:lstStyle/>
          <a:p>
            <a:r>
              <a:rPr lang="en-US" dirty="0" smtClean="0"/>
              <a:t>+</a:t>
            </a:r>
            <a:endParaRPr lang="en-US" dirty="0"/>
          </a:p>
        </p:txBody>
      </p:sp>
      <p:sp>
        <p:nvSpPr>
          <p:cNvPr id="18" name="TextBox 17"/>
          <p:cNvSpPr txBox="1"/>
          <p:nvPr/>
        </p:nvSpPr>
        <p:spPr>
          <a:xfrm>
            <a:off x="7162800" y="4521981"/>
            <a:ext cx="300082" cy="369332"/>
          </a:xfrm>
          <a:prstGeom prst="rect">
            <a:avLst/>
          </a:prstGeom>
          <a:noFill/>
        </p:spPr>
        <p:txBody>
          <a:bodyPr wrap="none" rtlCol="0">
            <a:spAutoFit/>
          </a:bodyPr>
          <a:lstStyle/>
          <a:p>
            <a:r>
              <a:rPr lang="en-US" dirty="0" smtClean="0"/>
              <a:t>+</a:t>
            </a:r>
            <a:endParaRPr lang="en-US" dirty="0"/>
          </a:p>
        </p:txBody>
      </p:sp>
      <p:sp>
        <p:nvSpPr>
          <p:cNvPr id="19" name="TextBox 18"/>
          <p:cNvSpPr txBox="1"/>
          <p:nvPr/>
        </p:nvSpPr>
        <p:spPr>
          <a:xfrm>
            <a:off x="7012759" y="4600350"/>
            <a:ext cx="300082" cy="369332"/>
          </a:xfrm>
          <a:prstGeom prst="rect">
            <a:avLst/>
          </a:prstGeom>
          <a:noFill/>
        </p:spPr>
        <p:txBody>
          <a:bodyPr wrap="none" rtlCol="0">
            <a:spAutoFit/>
          </a:bodyPr>
          <a:lstStyle/>
          <a:p>
            <a:r>
              <a:rPr lang="en-US" dirty="0" smtClean="0"/>
              <a:t>+</a:t>
            </a:r>
            <a:endParaRPr lang="en-US" dirty="0"/>
          </a:p>
        </p:txBody>
      </p:sp>
      <p:sp>
        <p:nvSpPr>
          <p:cNvPr id="20" name="TextBox 19"/>
          <p:cNvSpPr txBox="1"/>
          <p:nvPr/>
        </p:nvSpPr>
        <p:spPr>
          <a:xfrm>
            <a:off x="6748418" y="4307218"/>
            <a:ext cx="300082" cy="369332"/>
          </a:xfrm>
          <a:prstGeom prst="rect">
            <a:avLst/>
          </a:prstGeom>
          <a:noFill/>
        </p:spPr>
        <p:txBody>
          <a:bodyPr wrap="none" rtlCol="0">
            <a:spAutoFit/>
          </a:bodyPr>
          <a:lstStyle/>
          <a:p>
            <a:r>
              <a:rPr lang="en-US" dirty="0" smtClean="0"/>
              <a:t>+</a:t>
            </a:r>
            <a:endParaRPr lang="en-US" dirty="0"/>
          </a:p>
        </p:txBody>
      </p:sp>
      <p:sp>
        <p:nvSpPr>
          <p:cNvPr id="21" name="TextBox 20"/>
          <p:cNvSpPr txBox="1"/>
          <p:nvPr/>
        </p:nvSpPr>
        <p:spPr>
          <a:xfrm>
            <a:off x="7268633" y="4415684"/>
            <a:ext cx="300082" cy="369332"/>
          </a:xfrm>
          <a:prstGeom prst="rect">
            <a:avLst/>
          </a:prstGeom>
          <a:noFill/>
        </p:spPr>
        <p:txBody>
          <a:bodyPr wrap="none" rtlCol="0">
            <a:spAutoFit/>
          </a:bodyPr>
          <a:lstStyle/>
          <a:p>
            <a:r>
              <a:rPr lang="en-US" dirty="0" smtClean="0"/>
              <a:t>+</a:t>
            </a:r>
            <a:endParaRPr lang="en-US" dirty="0"/>
          </a:p>
        </p:txBody>
      </p:sp>
      <p:grpSp>
        <p:nvGrpSpPr>
          <p:cNvPr id="3" name="Group 56"/>
          <p:cNvGrpSpPr/>
          <p:nvPr/>
        </p:nvGrpSpPr>
        <p:grpSpPr>
          <a:xfrm>
            <a:off x="6489700" y="2974750"/>
            <a:ext cx="1353628" cy="369332"/>
            <a:chOff x="6489700" y="2974750"/>
            <a:chExt cx="1353628" cy="369332"/>
          </a:xfrm>
        </p:grpSpPr>
        <p:cxnSp>
          <p:nvCxnSpPr>
            <p:cNvPr id="23" name="Straight Arrow Connector 22"/>
            <p:cNvCxnSpPr/>
            <p:nvPr/>
          </p:nvCxnSpPr>
          <p:spPr>
            <a:xfrm>
              <a:off x="6489700" y="3313417"/>
              <a:ext cx="1353628" cy="1588"/>
            </a:xfrm>
            <a:prstGeom prst="straightConnector1">
              <a:avLst/>
            </a:prstGeom>
            <a:ln w="25400"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684918" y="2974750"/>
              <a:ext cx="1056700" cy="369332"/>
            </a:xfrm>
            <a:prstGeom prst="rect">
              <a:avLst/>
            </a:prstGeom>
            <a:noFill/>
          </p:spPr>
          <p:txBody>
            <a:bodyPr wrap="none" rtlCol="0">
              <a:spAutoFit/>
            </a:bodyPr>
            <a:lstStyle/>
            <a:p>
              <a:r>
                <a:rPr lang="en-US" dirty="0" smtClean="0"/>
                <a:t>electrons</a:t>
              </a:r>
              <a:endParaRPr lang="en-US" dirty="0"/>
            </a:p>
          </p:txBody>
        </p:sp>
      </p:grpSp>
      <p:grpSp>
        <p:nvGrpSpPr>
          <p:cNvPr id="4" name="Group 57"/>
          <p:cNvGrpSpPr/>
          <p:nvPr/>
        </p:nvGrpSpPr>
        <p:grpSpPr>
          <a:xfrm>
            <a:off x="6413500" y="5692550"/>
            <a:ext cx="1353628" cy="369332"/>
            <a:chOff x="6413500" y="5692550"/>
            <a:chExt cx="1353628" cy="369332"/>
          </a:xfrm>
        </p:grpSpPr>
        <p:cxnSp>
          <p:nvCxnSpPr>
            <p:cNvPr id="25" name="Straight Arrow Connector 24"/>
            <p:cNvCxnSpPr/>
            <p:nvPr/>
          </p:nvCxnSpPr>
          <p:spPr>
            <a:xfrm flipH="1">
              <a:off x="6413500" y="6031217"/>
              <a:ext cx="1353628" cy="1588"/>
            </a:xfrm>
            <a:prstGeom prst="straightConnector1">
              <a:avLst/>
            </a:prstGeom>
            <a:ln w="25400"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608718" y="5692550"/>
              <a:ext cx="1056700" cy="369332"/>
            </a:xfrm>
            <a:prstGeom prst="rect">
              <a:avLst/>
            </a:prstGeom>
            <a:noFill/>
          </p:spPr>
          <p:txBody>
            <a:bodyPr wrap="none" rtlCol="0">
              <a:spAutoFit/>
            </a:bodyPr>
            <a:lstStyle/>
            <a:p>
              <a:r>
                <a:rPr lang="en-US" dirty="0" smtClean="0"/>
                <a:t>electrons</a:t>
              </a:r>
              <a:endParaRPr lang="en-US" dirty="0"/>
            </a:p>
          </p:txBody>
        </p:sp>
      </p:grpSp>
      <p:sp>
        <p:nvSpPr>
          <p:cNvPr id="27" name="TextBox 26"/>
          <p:cNvSpPr txBox="1"/>
          <p:nvPr/>
        </p:nvSpPr>
        <p:spPr>
          <a:xfrm>
            <a:off x="7561218" y="3298084"/>
            <a:ext cx="751265" cy="369332"/>
          </a:xfrm>
          <a:prstGeom prst="rect">
            <a:avLst/>
          </a:prstGeom>
          <a:noFill/>
        </p:spPr>
        <p:txBody>
          <a:bodyPr wrap="none" rtlCol="0">
            <a:spAutoFit/>
          </a:bodyPr>
          <a:lstStyle/>
          <a:p>
            <a:r>
              <a:rPr lang="en-US" dirty="0" smtClean="0"/>
              <a:t>HEME</a:t>
            </a:r>
            <a:endParaRPr lang="en-US" dirty="0"/>
          </a:p>
        </p:txBody>
      </p:sp>
      <p:sp>
        <p:nvSpPr>
          <p:cNvPr id="28" name="TextBox 27"/>
          <p:cNvSpPr txBox="1"/>
          <p:nvPr/>
        </p:nvSpPr>
        <p:spPr>
          <a:xfrm>
            <a:off x="5713035" y="5622184"/>
            <a:ext cx="751265" cy="369332"/>
          </a:xfrm>
          <a:prstGeom prst="rect">
            <a:avLst/>
          </a:prstGeom>
          <a:noFill/>
        </p:spPr>
        <p:txBody>
          <a:bodyPr wrap="none" rtlCol="0">
            <a:spAutoFit/>
          </a:bodyPr>
          <a:lstStyle/>
          <a:p>
            <a:r>
              <a:rPr lang="en-US" dirty="0" smtClean="0"/>
              <a:t>HEME</a:t>
            </a:r>
            <a:endParaRPr lang="en-US" dirty="0"/>
          </a:p>
        </p:txBody>
      </p:sp>
      <p:sp>
        <p:nvSpPr>
          <p:cNvPr id="29" name="TextBox 28"/>
          <p:cNvSpPr txBox="1"/>
          <p:nvPr/>
        </p:nvSpPr>
        <p:spPr>
          <a:xfrm>
            <a:off x="5534203" y="3313417"/>
            <a:ext cx="955497" cy="369332"/>
          </a:xfrm>
          <a:prstGeom prst="rect">
            <a:avLst/>
          </a:prstGeom>
          <a:noFill/>
        </p:spPr>
        <p:txBody>
          <a:bodyPr wrap="none" rtlCol="0">
            <a:spAutoFit/>
          </a:bodyPr>
          <a:lstStyle/>
          <a:p>
            <a:r>
              <a:rPr lang="en-US" dirty="0" smtClean="0"/>
              <a:t>FLAVINS</a:t>
            </a:r>
            <a:endParaRPr lang="en-US" dirty="0"/>
          </a:p>
        </p:txBody>
      </p:sp>
      <p:sp>
        <p:nvSpPr>
          <p:cNvPr id="30" name="TextBox 29"/>
          <p:cNvSpPr txBox="1"/>
          <p:nvPr/>
        </p:nvSpPr>
        <p:spPr>
          <a:xfrm>
            <a:off x="7568715" y="5507884"/>
            <a:ext cx="955497" cy="369332"/>
          </a:xfrm>
          <a:prstGeom prst="rect">
            <a:avLst/>
          </a:prstGeom>
          <a:noFill/>
        </p:spPr>
        <p:txBody>
          <a:bodyPr wrap="none" rtlCol="0">
            <a:spAutoFit/>
          </a:bodyPr>
          <a:lstStyle/>
          <a:p>
            <a:r>
              <a:rPr lang="en-US" dirty="0" smtClean="0"/>
              <a:t>FLAVINS</a:t>
            </a:r>
            <a:endParaRPr lang="en-US" dirty="0"/>
          </a:p>
        </p:txBody>
      </p:sp>
      <p:grpSp>
        <p:nvGrpSpPr>
          <p:cNvPr id="5" name="Group 33"/>
          <p:cNvGrpSpPr/>
          <p:nvPr/>
        </p:nvGrpSpPr>
        <p:grpSpPr>
          <a:xfrm>
            <a:off x="7169940" y="3486183"/>
            <a:ext cx="533401" cy="616465"/>
            <a:chOff x="7340600" y="1943100"/>
            <a:chExt cx="533401" cy="616465"/>
          </a:xfrm>
        </p:grpSpPr>
        <p:cxnSp>
          <p:nvCxnSpPr>
            <p:cNvPr id="32" name="Straight Arrow Connector 31"/>
            <p:cNvCxnSpPr/>
            <p:nvPr/>
          </p:nvCxnSpPr>
          <p:spPr>
            <a:xfrm rot="5400000">
              <a:off x="7481101" y="2166666"/>
              <a:ext cx="468299" cy="317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7340600" y="1943100"/>
              <a:ext cx="479618" cy="369332"/>
            </a:xfrm>
            <a:prstGeom prst="rect">
              <a:avLst/>
            </a:prstGeom>
            <a:noFill/>
          </p:spPr>
          <p:txBody>
            <a:bodyPr wrap="none" rtlCol="0">
              <a:spAutoFit/>
            </a:bodyPr>
            <a:lstStyle/>
            <a:p>
              <a:r>
                <a:rPr lang="en-US" dirty="0" smtClean="0">
                  <a:ln>
                    <a:solidFill>
                      <a:srgbClr val="FF0000"/>
                    </a:solidFill>
                  </a:ln>
                </a:rPr>
                <a:t>O</a:t>
              </a:r>
              <a:r>
                <a:rPr lang="en-US" baseline="-25000" dirty="0" smtClean="0">
                  <a:ln>
                    <a:solidFill>
                      <a:srgbClr val="FF0000"/>
                    </a:solidFill>
                  </a:ln>
                </a:rPr>
                <a:t>2</a:t>
              </a:r>
              <a:r>
                <a:rPr lang="en-US" sz="2400" baseline="30000" dirty="0" smtClean="0">
                  <a:ln>
                    <a:solidFill>
                      <a:srgbClr val="FF0000"/>
                    </a:solidFill>
                  </a:ln>
                </a:rPr>
                <a:t>-</a:t>
              </a:r>
              <a:endParaRPr lang="en-US" sz="2400" baseline="30000" dirty="0">
                <a:ln>
                  <a:solidFill>
                    <a:srgbClr val="FF0000"/>
                  </a:solidFill>
                </a:ln>
              </a:endParaRPr>
            </a:p>
          </p:txBody>
        </p:sp>
      </p:grpSp>
      <p:grpSp>
        <p:nvGrpSpPr>
          <p:cNvPr id="6" name="Group 37"/>
          <p:cNvGrpSpPr/>
          <p:nvPr/>
        </p:nvGrpSpPr>
        <p:grpSpPr>
          <a:xfrm>
            <a:off x="6108124" y="5134782"/>
            <a:ext cx="608800" cy="541066"/>
            <a:chOff x="7493000" y="3708400"/>
            <a:chExt cx="608800" cy="541066"/>
          </a:xfrm>
        </p:grpSpPr>
        <p:cxnSp>
          <p:nvCxnSpPr>
            <p:cNvPr id="36" name="Straight Arrow Connector 35"/>
            <p:cNvCxnSpPr/>
            <p:nvPr/>
          </p:nvCxnSpPr>
          <p:spPr>
            <a:xfrm rot="10800000" flipH="1">
              <a:off x="7633501" y="3931966"/>
              <a:ext cx="468299" cy="317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7493000" y="3708400"/>
              <a:ext cx="479618" cy="369332"/>
            </a:xfrm>
            <a:prstGeom prst="rect">
              <a:avLst/>
            </a:prstGeom>
            <a:noFill/>
          </p:spPr>
          <p:txBody>
            <a:bodyPr wrap="none" rtlCol="0">
              <a:spAutoFit/>
            </a:bodyPr>
            <a:lstStyle/>
            <a:p>
              <a:r>
                <a:rPr lang="en-US" dirty="0" smtClean="0">
                  <a:ln>
                    <a:solidFill>
                      <a:srgbClr val="FF0000"/>
                    </a:solidFill>
                  </a:ln>
                </a:rPr>
                <a:t>O</a:t>
              </a:r>
              <a:r>
                <a:rPr lang="en-US" baseline="-25000" dirty="0" smtClean="0">
                  <a:ln>
                    <a:solidFill>
                      <a:srgbClr val="FF0000"/>
                    </a:solidFill>
                  </a:ln>
                </a:rPr>
                <a:t>2</a:t>
              </a:r>
              <a:r>
                <a:rPr lang="en-US" sz="2400" baseline="30000" dirty="0" smtClean="0">
                  <a:ln>
                    <a:solidFill>
                      <a:srgbClr val="FF0000"/>
                    </a:solidFill>
                  </a:ln>
                </a:rPr>
                <a:t>-</a:t>
              </a:r>
              <a:endParaRPr lang="en-US" sz="2400" baseline="30000" dirty="0">
                <a:ln>
                  <a:solidFill>
                    <a:srgbClr val="FF0000"/>
                  </a:solidFill>
                </a:ln>
              </a:endParaRPr>
            </a:p>
          </p:txBody>
        </p:sp>
      </p:grpSp>
      <p:cxnSp>
        <p:nvCxnSpPr>
          <p:cNvPr id="39" name="Straight Connector 38"/>
          <p:cNvCxnSpPr/>
          <p:nvPr/>
        </p:nvCxnSpPr>
        <p:spPr>
          <a:xfrm rot="16200000" flipH="1">
            <a:off x="7601659" y="1169645"/>
            <a:ext cx="344983" cy="298122"/>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grpSp>
        <p:nvGrpSpPr>
          <p:cNvPr id="7" name="Group 38"/>
          <p:cNvGrpSpPr/>
          <p:nvPr/>
        </p:nvGrpSpPr>
        <p:grpSpPr>
          <a:xfrm>
            <a:off x="7510492" y="987089"/>
            <a:ext cx="1563913" cy="1660939"/>
            <a:chOff x="2445271" y="-39736"/>
            <a:chExt cx="1563913" cy="1660939"/>
          </a:xfrm>
        </p:grpSpPr>
        <p:sp>
          <p:nvSpPr>
            <p:cNvPr id="41" name="Oval 40"/>
            <p:cNvSpPr/>
            <p:nvPr/>
          </p:nvSpPr>
          <p:spPr>
            <a:xfrm>
              <a:off x="2729349" y="405300"/>
              <a:ext cx="878417" cy="864638"/>
            </a:xfrm>
            <a:prstGeom prst="ellipse">
              <a:avLst/>
            </a:prstGeom>
            <a:solidFill>
              <a:srgbClr val="FEFAC9"/>
            </a:solidFill>
            <a:ln>
              <a:solidFill>
                <a:srgbClr val="FEFAC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Connector 41"/>
            <p:cNvCxnSpPr/>
            <p:nvPr/>
          </p:nvCxnSpPr>
          <p:spPr>
            <a:xfrm rot="5400000" flipH="1" flipV="1">
              <a:off x="3224984" y="86318"/>
              <a:ext cx="404509" cy="152401"/>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flipH="1" flipV="1">
              <a:off x="3489334" y="243776"/>
              <a:ext cx="328033" cy="299822"/>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655840" y="710102"/>
              <a:ext cx="353344" cy="1588"/>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6200000" flipH="1">
              <a:off x="3161578" y="1431740"/>
              <a:ext cx="351264" cy="27656"/>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flipH="1" flipV="1">
              <a:off x="2447980" y="1123076"/>
              <a:ext cx="337275" cy="314348"/>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2459441" y="959209"/>
              <a:ext cx="210023" cy="152402"/>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445271" y="392602"/>
              <a:ext cx="284077" cy="152400"/>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2459441" y="710102"/>
              <a:ext cx="210021" cy="1588"/>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3655840" y="959209"/>
              <a:ext cx="168116" cy="152402"/>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16200000" flipH="1">
              <a:off x="3532775" y="1146874"/>
              <a:ext cx="158328" cy="87802"/>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16200000" flipV="1">
              <a:off x="2720119" y="54467"/>
              <a:ext cx="338546" cy="231199"/>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5400000">
              <a:off x="2713761" y="1329970"/>
              <a:ext cx="351264" cy="231201"/>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grpSp>
      <p:sp>
        <p:nvSpPr>
          <p:cNvPr id="54" name="Content Placeholder 2"/>
          <p:cNvSpPr>
            <a:spLocks noGrp="1"/>
          </p:cNvSpPr>
          <p:nvPr>
            <p:ph idx="1"/>
          </p:nvPr>
        </p:nvSpPr>
        <p:spPr>
          <a:xfrm>
            <a:off x="297112" y="1318658"/>
            <a:ext cx="7243803" cy="5438728"/>
          </a:xfrm>
        </p:spPr>
        <p:txBody>
          <a:bodyPr>
            <a:noAutofit/>
          </a:bodyPr>
          <a:lstStyle/>
          <a:p>
            <a:r>
              <a:rPr lang="en-US" sz="2800" dirty="0" err="1" smtClean="0"/>
              <a:t>Dimer</a:t>
            </a:r>
            <a:r>
              <a:rPr lang="en-US" sz="2800" dirty="0" smtClean="0"/>
              <a:t> (two </a:t>
            </a:r>
            <a:r>
              <a:rPr lang="en-US" sz="2800" dirty="0" err="1" smtClean="0"/>
              <a:t>eNOS</a:t>
            </a:r>
            <a:r>
              <a:rPr lang="en-US" sz="2800" dirty="0" smtClean="0"/>
              <a:t> molecules) creates cavity</a:t>
            </a:r>
          </a:p>
          <a:p>
            <a:r>
              <a:rPr lang="en-US" sz="2800" dirty="0" smtClean="0"/>
              <a:t>Zinc atom in cavity creates positive charge field</a:t>
            </a:r>
          </a:p>
          <a:p>
            <a:r>
              <a:rPr lang="en-US" sz="2800" dirty="0" smtClean="0"/>
              <a:t>Sulfurs in </a:t>
            </a:r>
            <a:r>
              <a:rPr lang="en-US" sz="2800" dirty="0" err="1" smtClean="0"/>
              <a:t>cysteine</a:t>
            </a:r>
            <a:r>
              <a:rPr lang="en-US" sz="2800" dirty="0" smtClean="0"/>
              <a:t> peptides                      attracted to zinc</a:t>
            </a:r>
          </a:p>
          <a:p>
            <a:r>
              <a:rPr lang="en-US" sz="2800" dirty="0" err="1" smtClean="0"/>
              <a:t>Flavins</a:t>
            </a:r>
            <a:r>
              <a:rPr lang="en-US" sz="2800" dirty="0" smtClean="0"/>
              <a:t> respond to sunlight by                   emitting electrons</a:t>
            </a:r>
          </a:p>
          <a:p>
            <a:r>
              <a:rPr lang="en-US" sz="2800" dirty="0" smtClean="0"/>
              <a:t>Electrons create charged                              oxygen </a:t>
            </a:r>
            <a:r>
              <a:rPr lang="en-US" sz="2800" dirty="0" err="1" smtClean="0"/>
              <a:t>dimers</a:t>
            </a:r>
            <a:r>
              <a:rPr lang="en-US" sz="2800" dirty="0" smtClean="0"/>
              <a:t> (O</a:t>
            </a:r>
            <a:r>
              <a:rPr lang="en-US" sz="2800" baseline="-25000" dirty="0" smtClean="0"/>
              <a:t>2</a:t>
            </a:r>
            <a:r>
              <a:rPr lang="en-US" sz="2800" baseline="30000" dirty="0" smtClean="0"/>
              <a:t>-</a:t>
            </a:r>
            <a:r>
              <a:rPr lang="en-US" sz="2800" dirty="0" smtClean="0"/>
              <a:t>)</a:t>
            </a:r>
          </a:p>
          <a:p>
            <a:r>
              <a:rPr lang="en-US" sz="2800" dirty="0" smtClean="0"/>
              <a:t>Oxygen combines with sulfur                                to form sulfate (capture energy)</a:t>
            </a:r>
          </a:p>
          <a:p>
            <a:pPr>
              <a:buNone/>
            </a:pPr>
            <a:endParaRPr lang="en-US" sz="2800" dirty="0" smtClean="0"/>
          </a:p>
          <a:p>
            <a:endParaRPr lang="en-US" dirty="0"/>
          </a:p>
        </p:txBody>
      </p:sp>
      <p:sp>
        <p:nvSpPr>
          <p:cNvPr id="56" name="Freeform 55"/>
          <p:cNvSpPr/>
          <p:nvPr/>
        </p:nvSpPr>
        <p:spPr>
          <a:xfrm>
            <a:off x="6040967" y="3609750"/>
            <a:ext cx="1911350" cy="1983317"/>
          </a:xfrm>
          <a:custGeom>
            <a:avLst/>
            <a:gdLst>
              <a:gd name="connsiteX0" fmla="*/ 1121833 w 1911350"/>
              <a:gd name="connsiteY0" fmla="*/ 0 h 1983317"/>
              <a:gd name="connsiteX1" fmla="*/ 347133 w 1911350"/>
              <a:gd name="connsiteY1" fmla="*/ 330200 h 1983317"/>
              <a:gd name="connsiteX2" fmla="*/ 80433 w 1911350"/>
              <a:gd name="connsiteY2" fmla="*/ 1219200 h 1983317"/>
              <a:gd name="connsiteX3" fmla="*/ 829733 w 1911350"/>
              <a:gd name="connsiteY3" fmla="*/ 1892300 h 1983317"/>
              <a:gd name="connsiteX4" fmla="*/ 1540933 w 1911350"/>
              <a:gd name="connsiteY4" fmla="*/ 1765300 h 1983317"/>
              <a:gd name="connsiteX5" fmla="*/ 1909233 w 1911350"/>
              <a:gd name="connsiteY5" fmla="*/ 1066800 h 1983317"/>
              <a:gd name="connsiteX6" fmla="*/ 1553633 w 1911350"/>
              <a:gd name="connsiteY6" fmla="*/ 317500 h 1983317"/>
              <a:gd name="connsiteX7" fmla="*/ 1007533 w 1911350"/>
              <a:gd name="connsiteY7" fmla="*/ 25400 h 198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1350" h="1983317">
                <a:moveTo>
                  <a:pt x="1121833" y="0"/>
                </a:moveTo>
                <a:cubicBezTo>
                  <a:pt x="821266" y="63500"/>
                  <a:pt x="520700" y="127000"/>
                  <a:pt x="347133" y="330200"/>
                </a:cubicBezTo>
                <a:cubicBezTo>
                  <a:pt x="173566" y="533400"/>
                  <a:pt x="0" y="958850"/>
                  <a:pt x="80433" y="1219200"/>
                </a:cubicBezTo>
                <a:cubicBezTo>
                  <a:pt x="160866" y="1479550"/>
                  <a:pt x="586316" y="1801283"/>
                  <a:pt x="829733" y="1892300"/>
                </a:cubicBezTo>
                <a:cubicBezTo>
                  <a:pt x="1073150" y="1983317"/>
                  <a:pt x="1361016" y="1902883"/>
                  <a:pt x="1540933" y="1765300"/>
                </a:cubicBezTo>
                <a:cubicBezTo>
                  <a:pt x="1720850" y="1627717"/>
                  <a:pt x="1907116" y="1308100"/>
                  <a:pt x="1909233" y="1066800"/>
                </a:cubicBezTo>
                <a:cubicBezTo>
                  <a:pt x="1911350" y="825500"/>
                  <a:pt x="1703916" y="491067"/>
                  <a:pt x="1553633" y="317500"/>
                </a:cubicBezTo>
                <a:cubicBezTo>
                  <a:pt x="1403350" y="143933"/>
                  <a:pt x="1007533" y="25400"/>
                  <a:pt x="1007533" y="254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Freeform 54"/>
          <p:cNvSpPr/>
          <p:nvPr/>
        </p:nvSpPr>
        <p:spPr>
          <a:xfrm>
            <a:off x="6726293" y="4352021"/>
            <a:ext cx="720674" cy="601673"/>
          </a:xfrm>
          <a:custGeom>
            <a:avLst/>
            <a:gdLst>
              <a:gd name="connsiteX0" fmla="*/ 52326 w 720674"/>
              <a:gd name="connsiteY0" fmla="*/ 114151 h 601673"/>
              <a:gd name="connsiteX1" fmla="*/ 366283 w 720674"/>
              <a:gd name="connsiteY1" fmla="*/ 0 h 601673"/>
              <a:gd name="connsiteX2" fmla="*/ 665969 w 720674"/>
              <a:gd name="connsiteY2" fmla="*/ 114151 h 601673"/>
              <a:gd name="connsiteX3" fmla="*/ 694511 w 720674"/>
              <a:gd name="connsiteY3" fmla="*/ 399530 h 601673"/>
              <a:gd name="connsiteX4" fmla="*/ 537532 w 720674"/>
              <a:gd name="connsiteY4" fmla="*/ 570757 h 601673"/>
              <a:gd name="connsiteX5" fmla="*/ 266387 w 720674"/>
              <a:gd name="connsiteY5" fmla="*/ 570757 h 601673"/>
              <a:gd name="connsiteX6" fmla="*/ 52326 w 720674"/>
              <a:gd name="connsiteY6" fmla="*/ 385261 h 601673"/>
              <a:gd name="connsiteX7" fmla="*/ 52326 w 720674"/>
              <a:gd name="connsiteY7" fmla="*/ 114151 h 60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674" h="601673">
                <a:moveTo>
                  <a:pt x="52326" y="114151"/>
                </a:moveTo>
                <a:cubicBezTo>
                  <a:pt x="104652" y="49941"/>
                  <a:pt x="264009" y="0"/>
                  <a:pt x="366283" y="0"/>
                </a:cubicBezTo>
                <a:cubicBezTo>
                  <a:pt x="468557" y="0"/>
                  <a:pt x="611264" y="47563"/>
                  <a:pt x="665969" y="114151"/>
                </a:cubicBezTo>
                <a:cubicBezTo>
                  <a:pt x="720674" y="180739"/>
                  <a:pt x="715917" y="323429"/>
                  <a:pt x="694511" y="399530"/>
                </a:cubicBezTo>
                <a:cubicBezTo>
                  <a:pt x="673105" y="475631"/>
                  <a:pt x="608886" y="542219"/>
                  <a:pt x="537532" y="570757"/>
                </a:cubicBezTo>
                <a:cubicBezTo>
                  <a:pt x="466178" y="599295"/>
                  <a:pt x="347255" y="601673"/>
                  <a:pt x="266387" y="570757"/>
                </a:cubicBezTo>
                <a:cubicBezTo>
                  <a:pt x="185519" y="539841"/>
                  <a:pt x="80867" y="463740"/>
                  <a:pt x="52326" y="385261"/>
                </a:cubicBezTo>
                <a:cubicBezTo>
                  <a:pt x="23785" y="306782"/>
                  <a:pt x="0" y="178361"/>
                  <a:pt x="52326" y="114151"/>
                </a:cubicBezTo>
                <a:close/>
              </a:path>
            </a:pathLst>
          </a:cu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6487085" y="4223696"/>
            <a:ext cx="1162473" cy="523220"/>
          </a:xfrm>
          <a:prstGeom prst="rect">
            <a:avLst/>
          </a:prstGeom>
          <a:solidFill>
            <a:srgbClr val="FCFBE6"/>
          </a:solidFill>
          <a:ln>
            <a:solidFill>
              <a:schemeClr val="tx1"/>
            </a:solidFill>
          </a:ln>
          <a:effectLst>
            <a:outerShdw blurRad="50800" dist="38100" dir="2700000">
              <a:srgbClr val="000000">
                <a:alpha val="43000"/>
              </a:srgbClr>
            </a:outerShdw>
          </a:effectLst>
        </p:spPr>
        <p:txBody>
          <a:bodyPr wrap="none" rtlCol="0">
            <a:spAutoFit/>
          </a:bodyPr>
          <a:lstStyle/>
          <a:p>
            <a:r>
              <a:rPr lang="en-US" sz="2800" dirty="0" smtClean="0"/>
              <a:t>sulfate</a:t>
            </a:r>
            <a:endParaRPr lang="en-US" sz="2800" dirty="0"/>
          </a:p>
        </p:txBody>
      </p:sp>
      <p:grpSp>
        <p:nvGrpSpPr>
          <p:cNvPr id="57" name="Group 34"/>
          <p:cNvGrpSpPr/>
          <p:nvPr/>
        </p:nvGrpSpPr>
        <p:grpSpPr>
          <a:xfrm>
            <a:off x="6356690" y="3960507"/>
            <a:ext cx="1282020" cy="1122947"/>
            <a:chOff x="427294" y="6190047"/>
            <a:chExt cx="600751" cy="562800"/>
          </a:xfrm>
        </p:grpSpPr>
        <p:sp>
          <p:nvSpPr>
            <p:cNvPr id="58" name="Oval 57"/>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0" name="Group 27"/>
            <p:cNvGrpSpPr/>
            <p:nvPr/>
          </p:nvGrpSpPr>
          <p:grpSpPr>
            <a:xfrm>
              <a:off x="427294" y="6190047"/>
              <a:ext cx="600751" cy="369656"/>
              <a:chOff x="302804" y="5297926"/>
              <a:chExt cx="600751" cy="369656"/>
            </a:xfrm>
          </p:grpSpPr>
          <p:sp>
            <p:nvSpPr>
              <p:cNvPr id="61" name="Oval 60"/>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right)">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4">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4">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uild="p"/>
      <p:bldP spid="56" grpId="0" animBg="1"/>
      <p:bldP spid="55" grpId="0" animBg="1"/>
      <p:bldP spid="5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p:txBody>
          <a:bodyPr>
            <a:normAutofit fontScale="92500" lnSpcReduction="20000"/>
          </a:bodyPr>
          <a:lstStyle/>
          <a:p>
            <a:r>
              <a:rPr lang="en-US" dirty="0" err="1" smtClean="0"/>
              <a:t>eNOS</a:t>
            </a:r>
            <a:r>
              <a:rPr lang="en-US" dirty="0" smtClean="0"/>
              <a:t> is a moonlighting enzyme whose day job is cholesterol sulfate synthesis</a:t>
            </a:r>
          </a:p>
          <a:p>
            <a:pPr lvl="1"/>
            <a:r>
              <a:rPr lang="en-US" dirty="0" smtClean="0"/>
              <a:t>Depends on sunlight to catalyze reaction</a:t>
            </a:r>
          </a:p>
          <a:p>
            <a:pPr lvl="1"/>
            <a:r>
              <a:rPr lang="en-US" dirty="0" smtClean="0"/>
              <a:t>Switches to nitric oxide (nitrate) synthesis under pathological conditions</a:t>
            </a:r>
          </a:p>
          <a:p>
            <a:r>
              <a:rPr lang="en-US" dirty="0" smtClean="0"/>
              <a:t>Red blood cells, platelets, endothelial cells, keratinocytes and other cells use </a:t>
            </a:r>
            <a:r>
              <a:rPr lang="en-US" dirty="0" err="1" smtClean="0"/>
              <a:t>eNOS</a:t>
            </a:r>
            <a:r>
              <a:rPr lang="en-US" dirty="0" smtClean="0"/>
              <a:t> to make  sulfate</a:t>
            </a:r>
          </a:p>
          <a:p>
            <a:pPr lvl="1"/>
            <a:r>
              <a:rPr lang="en-US" dirty="0" smtClean="0"/>
              <a:t>Mechanism involves zinc atom in cavity in </a:t>
            </a:r>
            <a:r>
              <a:rPr lang="en-US" dirty="0" err="1" smtClean="0"/>
              <a:t>eNOS</a:t>
            </a:r>
            <a:r>
              <a:rPr lang="en-US" dirty="0" smtClean="0"/>
              <a:t> dimer</a:t>
            </a:r>
          </a:p>
          <a:p>
            <a:pPr lvl="1"/>
            <a:r>
              <a:rPr lang="en-US" dirty="0" smtClean="0"/>
              <a:t>These cells need sulfate to produce cholesterol sulfate and/or </a:t>
            </a:r>
            <a:r>
              <a:rPr lang="en-US" dirty="0" err="1" smtClean="0"/>
              <a:t>heparan</a:t>
            </a:r>
            <a:r>
              <a:rPr lang="en-US" dirty="0" smtClean="0"/>
              <a:t> sulfate</a:t>
            </a:r>
          </a:p>
          <a:p>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3471335096"/>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64"/>
            <a:ext cx="8229600" cy="1143000"/>
          </a:xfrm>
        </p:spPr>
        <p:txBody>
          <a:bodyPr/>
          <a:lstStyle/>
          <a:p>
            <a:r>
              <a:rPr lang="en-US" b="1" dirty="0" smtClean="0">
                <a:latin typeface="Apple Casual"/>
              </a:rPr>
              <a:t>Outline</a:t>
            </a:r>
            <a:endParaRPr lang="en-US" b="1" dirty="0">
              <a:latin typeface="Apple Casual"/>
            </a:endParaRPr>
          </a:p>
        </p:txBody>
      </p:sp>
      <p:sp>
        <p:nvSpPr>
          <p:cNvPr id="3" name="Content Placeholder 2"/>
          <p:cNvSpPr>
            <a:spLocks noGrp="1"/>
          </p:cNvSpPr>
          <p:nvPr>
            <p:ph idx="1"/>
          </p:nvPr>
        </p:nvSpPr>
        <p:spPr>
          <a:xfrm>
            <a:off x="457200" y="1265613"/>
            <a:ext cx="8456178" cy="5469492"/>
          </a:xfrm>
        </p:spPr>
        <p:txBody>
          <a:bodyPr>
            <a:normAutofit fontScale="62500" lnSpcReduction="20000"/>
          </a:bodyPr>
          <a:lstStyle/>
          <a:p>
            <a:r>
              <a:rPr lang="en-US" dirty="0" smtClean="0">
                <a:latin typeface="Apple Casual"/>
              </a:rPr>
              <a:t>Introduction</a:t>
            </a:r>
          </a:p>
          <a:p>
            <a:pPr lvl="1"/>
            <a:r>
              <a:rPr lang="en-US" sz="2900" dirty="0" smtClean="0">
                <a:latin typeface="Apple Casual"/>
              </a:rPr>
              <a:t>Big Ideas: Dysfunction and Consequences</a:t>
            </a:r>
          </a:p>
          <a:p>
            <a:r>
              <a:rPr lang="en-US" dirty="0" smtClean="0">
                <a:solidFill>
                  <a:srgbClr val="FF0000"/>
                </a:solidFill>
                <a:latin typeface="Apple Casual"/>
              </a:rPr>
              <a:t>Dysfunction</a:t>
            </a:r>
          </a:p>
          <a:p>
            <a:pPr lvl="1"/>
            <a:r>
              <a:rPr lang="en-US" sz="2900" dirty="0" smtClean="0">
                <a:latin typeface="Apple Casual"/>
              </a:rPr>
              <a:t>Cholesterol Transport</a:t>
            </a:r>
          </a:p>
          <a:p>
            <a:pPr lvl="1"/>
            <a:r>
              <a:rPr lang="en-US" sz="2900" dirty="0" smtClean="0">
                <a:latin typeface="Apple Casual"/>
              </a:rPr>
              <a:t>Sulfate Deficiency</a:t>
            </a:r>
          </a:p>
          <a:p>
            <a:pPr lvl="1"/>
            <a:r>
              <a:rPr lang="en-US" sz="2900" dirty="0" smtClean="0">
                <a:latin typeface="Apple Casual"/>
              </a:rPr>
              <a:t>Obesity</a:t>
            </a:r>
          </a:p>
          <a:p>
            <a:pPr lvl="1"/>
            <a:r>
              <a:rPr lang="en-US" sz="2900" dirty="0" smtClean="0">
                <a:latin typeface="Apple Casual"/>
              </a:rPr>
              <a:t>Endothelial Nitric Oxide Synthase (</a:t>
            </a:r>
            <a:r>
              <a:rPr lang="en-US" sz="2900" dirty="0" err="1" smtClean="0">
                <a:latin typeface="Apple Casual"/>
              </a:rPr>
              <a:t>eNOS</a:t>
            </a:r>
            <a:r>
              <a:rPr lang="en-US" sz="2900" dirty="0" smtClean="0">
                <a:latin typeface="Apple Casual"/>
              </a:rPr>
              <a:t>)</a:t>
            </a:r>
          </a:p>
          <a:p>
            <a:pPr lvl="1"/>
            <a:r>
              <a:rPr lang="en-US" sz="2900" dirty="0" err="1" smtClean="0">
                <a:solidFill>
                  <a:srgbClr val="FF0000"/>
                </a:solidFill>
                <a:latin typeface="Apple Casual"/>
              </a:rPr>
              <a:t>SiNiC</a:t>
            </a:r>
            <a:endParaRPr lang="en-US" sz="2900" dirty="0" smtClean="0">
              <a:solidFill>
                <a:srgbClr val="FF0000"/>
              </a:solidFill>
              <a:latin typeface="Apple Casual"/>
            </a:endParaRPr>
          </a:p>
          <a:p>
            <a:pPr lvl="0"/>
            <a:r>
              <a:rPr lang="en-US" dirty="0" smtClean="0">
                <a:latin typeface="Apple Casual"/>
              </a:rPr>
              <a:t>Consequences</a:t>
            </a:r>
          </a:p>
          <a:p>
            <a:pPr lvl="1"/>
            <a:r>
              <a:rPr lang="en-US" sz="2900" dirty="0" smtClean="0">
                <a:latin typeface="Apple Casual"/>
              </a:rPr>
              <a:t>Blood Clots and Hemorrhages</a:t>
            </a:r>
          </a:p>
          <a:p>
            <a:pPr lvl="1"/>
            <a:r>
              <a:rPr lang="en-US" sz="2900" dirty="0" smtClean="0">
                <a:latin typeface="Apple Casual"/>
              </a:rPr>
              <a:t>Cardiovascular Disease</a:t>
            </a:r>
          </a:p>
          <a:p>
            <a:pPr lvl="1"/>
            <a:r>
              <a:rPr lang="en-US" sz="2900" dirty="0" smtClean="0">
                <a:latin typeface="Apple Casual"/>
              </a:rPr>
              <a:t>Impaired Gut Bacteria</a:t>
            </a:r>
          </a:p>
          <a:p>
            <a:pPr lvl="1"/>
            <a:r>
              <a:rPr lang="en-US" sz="2900" dirty="0" smtClean="0">
                <a:latin typeface="Apple Casual"/>
              </a:rPr>
              <a:t>Infection</a:t>
            </a:r>
          </a:p>
          <a:p>
            <a:pPr lvl="1"/>
            <a:r>
              <a:rPr lang="en-US" sz="2900" dirty="0" smtClean="0">
                <a:latin typeface="Apple Casual"/>
              </a:rPr>
              <a:t>Impaired Autophagy</a:t>
            </a:r>
          </a:p>
          <a:p>
            <a:pPr lvl="0"/>
            <a:r>
              <a:rPr lang="en-US" dirty="0" smtClean="0">
                <a:latin typeface="Apple Casual"/>
              </a:rPr>
              <a:t>The Environment</a:t>
            </a:r>
          </a:p>
          <a:p>
            <a:pPr lvl="1"/>
            <a:r>
              <a:rPr lang="en-US" sz="2900" dirty="0" smtClean="0">
                <a:latin typeface="Apple Casual"/>
              </a:rPr>
              <a:t>Environmental Toxins</a:t>
            </a:r>
          </a:p>
          <a:p>
            <a:pPr lvl="1"/>
            <a:r>
              <a:rPr lang="en-US" sz="2900" dirty="0" smtClean="0">
                <a:latin typeface="Apple Casual"/>
              </a:rPr>
              <a:t>Polyphenols</a:t>
            </a:r>
          </a:p>
          <a:p>
            <a:pPr lvl="0"/>
            <a:r>
              <a:rPr lang="en-US" dirty="0" smtClean="0">
                <a:latin typeface="Apple Casual"/>
              </a:rPr>
              <a:t>Summary</a:t>
            </a:r>
          </a:p>
          <a:p>
            <a:pPr lvl="0"/>
            <a:endParaRPr lang="en-US" sz="2800" dirty="0" smtClean="0">
              <a:latin typeface="Apple Casual"/>
            </a:endParaRPr>
          </a:p>
          <a:p>
            <a:pPr lvl="0"/>
            <a:endParaRPr lang="en-US" sz="2800" dirty="0" smtClean="0">
              <a:latin typeface="Apple Casual"/>
            </a:endParaRPr>
          </a:p>
          <a:p>
            <a:endParaRPr lang="en-US" sz="2800" dirty="0" smtClean="0"/>
          </a:p>
          <a:p>
            <a:endParaRPr lang="en-US" sz="2800" dirty="0" smtClean="0"/>
          </a:p>
          <a:p>
            <a:endParaRPr lang="en-US" sz="2800" dirty="0" smtClean="0"/>
          </a:p>
          <a:p>
            <a:endParaRPr lang="en-US" sz="2800" dirty="0"/>
          </a:p>
        </p:txBody>
      </p:sp>
    </p:spTree>
    <p:extLst>
      <p:ext uri="{BB962C8B-B14F-4D97-AF65-F5344CB8AC3E}">
        <p14:creationId xmlns:p14="http://schemas.microsoft.com/office/powerpoint/2010/main" val="95922508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1822"/>
            <a:ext cx="8229600" cy="1143000"/>
          </a:xfrm>
        </p:spPr>
        <p:txBody>
          <a:bodyPr/>
          <a:lstStyle/>
          <a:p>
            <a:r>
              <a:rPr lang="en-US" b="1" dirty="0" err="1" smtClean="0"/>
              <a:t>SiNiC</a:t>
            </a:r>
            <a:endParaRPr lang="en-US" b="1" dirty="0"/>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457200" y="601622"/>
            <a:ext cx="8229600" cy="6124754"/>
          </a:xfrm>
          <a:prstGeom prst="rect">
            <a:avLst/>
          </a:prstGeom>
          <a:solidFill>
            <a:srgbClr val="F9FFCC"/>
          </a:solidFill>
          <a:ln>
            <a:solidFill>
              <a:srgbClr val="000000"/>
            </a:solidFill>
          </a:ln>
        </p:spPr>
        <p:txBody>
          <a:bodyPr wrap="square" rtlCol="0">
            <a:spAutoFit/>
          </a:bodyPr>
          <a:lstStyle/>
          <a:p>
            <a:pPr algn="ctr"/>
            <a:r>
              <a:rPr lang="en-US" sz="2800" dirty="0" smtClean="0">
                <a:latin typeface="Apple Casual"/>
              </a:rPr>
              <a:t> </a:t>
            </a:r>
          </a:p>
          <a:p>
            <a:pPr algn="ctr"/>
            <a:r>
              <a:rPr lang="en-US" sz="2800" dirty="0" smtClean="0">
                <a:latin typeface="Apple Casual"/>
              </a:rPr>
              <a:t>The slide from Sulfur into Nitrogen into Carbon as we age</a:t>
            </a:r>
          </a:p>
          <a:p>
            <a:pPr algn="ctr"/>
            <a:endParaRPr lang="en-US" sz="2800" dirty="0" smtClean="0">
              <a:latin typeface="Apple Casual"/>
            </a:endParaRPr>
          </a:p>
          <a:p>
            <a:pPr algn="ctr"/>
            <a:r>
              <a:rPr lang="en-US" sz="2800" dirty="0" smtClean="0">
                <a:latin typeface="Apple Casual"/>
              </a:rPr>
              <a:t>Oxygen transport in the blood depends upon these three atomic elements (S, N, C)       which can react with oxygen and form anions that stabilize the blood and safely carry oxygen</a:t>
            </a:r>
          </a:p>
          <a:p>
            <a:pPr algn="ctr"/>
            <a:endParaRPr lang="en-US" sz="2800" dirty="0" smtClean="0">
              <a:latin typeface="Apple Casual"/>
            </a:endParaRPr>
          </a:p>
          <a:p>
            <a:pPr algn="ctr"/>
            <a:r>
              <a:rPr lang="en-US" sz="2800" dirty="0" smtClean="0">
                <a:latin typeface="Apple Casual"/>
              </a:rPr>
              <a:t>Sulfur is the healthiest choice;          nitrogen is associated with many pathologies; carbon acting alone will lead to                    acidosis and cancer</a:t>
            </a:r>
          </a:p>
          <a:p>
            <a:pPr algn="ctr"/>
            <a:endParaRPr lang="en-US" sz="2800" dirty="0">
              <a:latin typeface="Apple Casual"/>
            </a:endParaRPr>
          </a:p>
        </p:txBody>
      </p:sp>
    </p:spTree>
    <p:extLst>
      <p:ext uri="{BB962C8B-B14F-4D97-AF65-F5344CB8AC3E}">
        <p14:creationId xmlns:p14="http://schemas.microsoft.com/office/powerpoint/2010/main" val="3246935763"/>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superman_logo.png"/>
          <p:cNvPicPr>
            <a:picLocks noChangeAspect="1"/>
          </p:cNvPicPr>
          <p:nvPr/>
        </p:nvPicPr>
        <p:blipFill>
          <a:blip r:embed="rId3"/>
          <a:stretch>
            <a:fillRect/>
          </a:stretch>
        </p:blipFill>
        <p:spPr>
          <a:xfrm>
            <a:off x="6962913" y="1579904"/>
            <a:ext cx="2107665" cy="1405110"/>
          </a:xfrm>
          <a:prstGeom prst="rect">
            <a:avLst/>
          </a:prstGeom>
        </p:spPr>
      </p:pic>
      <p:sp>
        <p:nvSpPr>
          <p:cNvPr id="51" name="Down Arrow 50"/>
          <p:cNvSpPr/>
          <p:nvPr/>
        </p:nvSpPr>
        <p:spPr>
          <a:xfrm>
            <a:off x="417306" y="1409807"/>
            <a:ext cx="350670" cy="466968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7440" y="-76622"/>
            <a:ext cx="8229600" cy="1143000"/>
          </a:xfrm>
        </p:spPr>
        <p:txBody>
          <a:bodyPr>
            <a:normAutofit fontScale="90000"/>
          </a:bodyPr>
          <a:lstStyle/>
          <a:p>
            <a:r>
              <a:rPr lang="en-US" b="1" dirty="0" smtClean="0"/>
              <a:t>Signaling Gas Molecules and Oxygen</a:t>
            </a:r>
            <a:r>
              <a:rPr lang="en-US" b="1" dirty="0" smtClean="0">
                <a:ln>
                  <a:solidFill>
                    <a:srgbClr val="FF0000"/>
                  </a:solidFill>
                </a:ln>
                <a:solidFill>
                  <a:srgbClr val="FF0000"/>
                </a:solidFill>
              </a:rPr>
              <a:t>*</a:t>
            </a:r>
            <a:endParaRPr lang="en-US" b="1" dirty="0">
              <a:ln>
                <a:solidFill>
                  <a:srgbClr val="FF0000"/>
                </a:solidFill>
              </a:ln>
              <a:solidFill>
                <a:srgbClr val="FF0000"/>
              </a:solidFill>
            </a:endParaRPr>
          </a:p>
        </p:txBody>
      </p:sp>
      <p:sp>
        <p:nvSpPr>
          <p:cNvPr id="4" name="TextBox 3"/>
          <p:cNvSpPr txBox="1"/>
          <p:nvPr/>
        </p:nvSpPr>
        <p:spPr>
          <a:xfrm>
            <a:off x="4740655" y="1697683"/>
            <a:ext cx="1177926" cy="584776"/>
          </a:xfrm>
          <a:prstGeom prst="rect">
            <a:avLst/>
          </a:prstGeom>
          <a:noFill/>
        </p:spPr>
        <p:txBody>
          <a:bodyPr wrap="none" rtlCol="0">
            <a:spAutoFit/>
          </a:bodyPr>
          <a:lstStyle/>
          <a:p>
            <a:r>
              <a:rPr lang="en-US" sz="3200" dirty="0" smtClean="0"/>
              <a:t>H</a:t>
            </a:r>
            <a:r>
              <a:rPr lang="en-US" sz="3200" baseline="-25000" dirty="0" smtClean="0"/>
              <a:t>2</a:t>
            </a:r>
            <a:r>
              <a:rPr lang="en-US" sz="3200" dirty="0" smtClean="0"/>
              <a:t>SO</a:t>
            </a:r>
            <a:r>
              <a:rPr lang="en-US" sz="3200" baseline="-25000" dirty="0" smtClean="0"/>
              <a:t>4</a:t>
            </a:r>
            <a:endParaRPr lang="en-US" sz="3200" baseline="-25000" dirty="0"/>
          </a:p>
        </p:txBody>
      </p:sp>
      <p:sp>
        <p:nvSpPr>
          <p:cNvPr id="5" name="TextBox 4"/>
          <p:cNvSpPr txBox="1"/>
          <p:nvPr/>
        </p:nvSpPr>
        <p:spPr>
          <a:xfrm>
            <a:off x="2650182" y="1697683"/>
            <a:ext cx="767558" cy="584776"/>
          </a:xfrm>
          <a:prstGeom prst="rect">
            <a:avLst/>
          </a:prstGeom>
          <a:noFill/>
        </p:spPr>
        <p:txBody>
          <a:bodyPr wrap="none" rtlCol="0">
            <a:spAutoFit/>
          </a:bodyPr>
          <a:lstStyle/>
          <a:p>
            <a:r>
              <a:rPr lang="en-US" sz="3200" dirty="0" smtClean="0"/>
              <a:t>H</a:t>
            </a:r>
            <a:r>
              <a:rPr lang="en-US" sz="3200" baseline="-25000" dirty="0" smtClean="0"/>
              <a:t>2</a:t>
            </a:r>
            <a:r>
              <a:rPr lang="en-US" sz="3200" dirty="0" smtClean="0"/>
              <a:t>S</a:t>
            </a:r>
            <a:endParaRPr lang="en-US" sz="3200" baseline="-25000" dirty="0"/>
          </a:p>
        </p:txBody>
      </p:sp>
      <p:sp>
        <p:nvSpPr>
          <p:cNvPr id="6" name="TextBox 5"/>
          <p:cNvSpPr txBox="1"/>
          <p:nvPr/>
        </p:nvSpPr>
        <p:spPr>
          <a:xfrm>
            <a:off x="4740658" y="5093010"/>
            <a:ext cx="1204576" cy="584776"/>
          </a:xfrm>
          <a:prstGeom prst="rect">
            <a:avLst/>
          </a:prstGeom>
          <a:noFill/>
        </p:spPr>
        <p:txBody>
          <a:bodyPr wrap="none" rtlCol="0">
            <a:spAutoFit/>
          </a:bodyPr>
          <a:lstStyle/>
          <a:p>
            <a:r>
              <a:rPr lang="en-US" sz="3200" dirty="0" smtClean="0"/>
              <a:t>H</a:t>
            </a:r>
            <a:r>
              <a:rPr lang="en-US" sz="3200" baseline="-25000" dirty="0" smtClean="0"/>
              <a:t>2</a:t>
            </a:r>
            <a:r>
              <a:rPr lang="en-US" sz="3200" dirty="0" smtClean="0"/>
              <a:t>CO</a:t>
            </a:r>
            <a:r>
              <a:rPr lang="en-US" sz="3200" baseline="-25000" dirty="0" smtClean="0"/>
              <a:t>3</a:t>
            </a:r>
            <a:endParaRPr lang="en-US" sz="3200" baseline="-25000" dirty="0"/>
          </a:p>
        </p:txBody>
      </p:sp>
      <p:sp>
        <p:nvSpPr>
          <p:cNvPr id="7" name="TextBox 6"/>
          <p:cNvSpPr txBox="1"/>
          <p:nvPr/>
        </p:nvSpPr>
        <p:spPr>
          <a:xfrm>
            <a:off x="2647373" y="5093010"/>
            <a:ext cx="671578" cy="584776"/>
          </a:xfrm>
          <a:prstGeom prst="rect">
            <a:avLst/>
          </a:prstGeom>
          <a:noFill/>
        </p:spPr>
        <p:txBody>
          <a:bodyPr wrap="none" rtlCol="0">
            <a:spAutoFit/>
          </a:bodyPr>
          <a:lstStyle/>
          <a:p>
            <a:r>
              <a:rPr lang="en-US" sz="3200" dirty="0" smtClean="0"/>
              <a:t>CO</a:t>
            </a:r>
            <a:endParaRPr lang="en-US" sz="3200" baseline="-25000" dirty="0"/>
          </a:p>
        </p:txBody>
      </p:sp>
      <p:sp>
        <p:nvSpPr>
          <p:cNvPr id="12" name="TextBox 11"/>
          <p:cNvSpPr txBox="1"/>
          <p:nvPr/>
        </p:nvSpPr>
        <p:spPr>
          <a:xfrm>
            <a:off x="2605594" y="3334888"/>
            <a:ext cx="721271" cy="584776"/>
          </a:xfrm>
          <a:prstGeom prst="rect">
            <a:avLst/>
          </a:prstGeom>
          <a:noFill/>
        </p:spPr>
        <p:txBody>
          <a:bodyPr wrap="none" rtlCol="0">
            <a:spAutoFit/>
          </a:bodyPr>
          <a:lstStyle/>
          <a:p>
            <a:r>
              <a:rPr lang="en-US" sz="3200" dirty="0" smtClean="0"/>
              <a:t>NO</a:t>
            </a:r>
            <a:endParaRPr lang="en-US" sz="3200" baseline="-25000" dirty="0"/>
          </a:p>
        </p:txBody>
      </p:sp>
      <p:sp>
        <p:nvSpPr>
          <p:cNvPr id="13" name="TextBox 12"/>
          <p:cNvSpPr txBox="1"/>
          <p:nvPr/>
        </p:nvSpPr>
        <p:spPr>
          <a:xfrm>
            <a:off x="4723725" y="3334888"/>
            <a:ext cx="1254269" cy="584776"/>
          </a:xfrm>
          <a:prstGeom prst="rect">
            <a:avLst/>
          </a:prstGeom>
          <a:noFill/>
        </p:spPr>
        <p:txBody>
          <a:bodyPr wrap="none" rtlCol="0">
            <a:spAutoFit/>
          </a:bodyPr>
          <a:lstStyle/>
          <a:p>
            <a:r>
              <a:rPr lang="en-US" sz="3200" dirty="0" smtClean="0"/>
              <a:t>H</a:t>
            </a:r>
            <a:r>
              <a:rPr lang="en-US" sz="3200" baseline="-25000" dirty="0" smtClean="0"/>
              <a:t>2</a:t>
            </a:r>
            <a:r>
              <a:rPr lang="en-US" sz="3200" dirty="0" smtClean="0"/>
              <a:t>NO</a:t>
            </a:r>
            <a:r>
              <a:rPr lang="en-US" sz="3200" baseline="-25000" dirty="0" smtClean="0"/>
              <a:t>3</a:t>
            </a:r>
            <a:endParaRPr lang="en-US" sz="3200" baseline="-25000" dirty="0"/>
          </a:p>
        </p:txBody>
      </p:sp>
      <p:grpSp>
        <p:nvGrpSpPr>
          <p:cNvPr id="3" name="Group 21"/>
          <p:cNvGrpSpPr/>
          <p:nvPr/>
        </p:nvGrpSpPr>
        <p:grpSpPr>
          <a:xfrm>
            <a:off x="3468749" y="4787419"/>
            <a:ext cx="1117600" cy="721835"/>
            <a:chOff x="3556000" y="4562957"/>
            <a:chExt cx="1117600" cy="721835"/>
          </a:xfrm>
        </p:grpSpPr>
        <p:cxnSp>
          <p:nvCxnSpPr>
            <p:cNvPr id="10" name="Straight Arrow Connector 9"/>
            <p:cNvCxnSpPr/>
            <p:nvPr/>
          </p:nvCxnSpPr>
          <p:spPr>
            <a:xfrm>
              <a:off x="3556000" y="5283204"/>
              <a:ext cx="1117600" cy="1588"/>
            </a:xfrm>
            <a:prstGeom prst="straightConnector1">
              <a:avLst/>
            </a:prstGeom>
            <a:ln w="571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650361" y="4562957"/>
              <a:ext cx="989373" cy="584776"/>
            </a:xfrm>
            <a:prstGeom prst="rect">
              <a:avLst/>
            </a:prstGeom>
            <a:noFill/>
          </p:spPr>
          <p:txBody>
            <a:bodyPr wrap="none" rtlCol="0">
              <a:spAutoFit/>
            </a:bodyPr>
            <a:lstStyle/>
            <a:p>
              <a:r>
                <a:rPr lang="en-US" sz="3200" dirty="0" smtClean="0"/>
                <a:t>H</a:t>
              </a:r>
              <a:r>
                <a:rPr lang="en-US" sz="3200" baseline="-25000" dirty="0" smtClean="0"/>
                <a:t>2</a:t>
              </a:r>
              <a:r>
                <a:rPr lang="en-US" sz="3200" dirty="0" smtClean="0"/>
                <a:t>O</a:t>
              </a:r>
              <a:r>
                <a:rPr lang="en-US" sz="3200" baseline="-25000" dirty="0" smtClean="0"/>
                <a:t>2</a:t>
              </a:r>
              <a:endParaRPr lang="en-US" sz="3200" baseline="-25000" dirty="0"/>
            </a:p>
          </p:txBody>
        </p:sp>
      </p:grpSp>
      <p:grpSp>
        <p:nvGrpSpPr>
          <p:cNvPr id="8" name="Group 19"/>
          <p:cNvGrpSpPr/>
          <p:nvPr/>
        </p:nvGrpSpPr>
        <p:grpSpPr>
          <a:xfrm>
            <a:off x="3468749" y="3029297"/>
            <a:ext cx="1117600" cy="721835"/>
            <a:chOff x="5804345" y="5318658"/>
            <a:chExt cx="1117600" cy="721835"/>
          </a:xfrm>
        </p:grpSpPr>
        <p:cxnSp>
          <p:nvCxnSpPr>
            <p:cNvPr id="18" name="Straight Arrow Connector 17"/>
            <p:cNvCxnSpPr/>
            <p:nvPr/>
          </p:nvCxnSpPr>
          <p:spPr>
            <a:xfrm>
              <a:off x="5804345" y="6038905"/>
              <a:ext cx="1117600" cy="1588"/>
            </a:xfrm>
            <a:prstGeom prst="straightConnector1">
              <a:avLst/>
            </a:prstGeom>
            <a:ln w="571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898706" y="5318658"/>
              <a:ext cx="989373" cy="584776"/>
            </a:xfrm>
            <a:prstGeom prst="rect">
              <a:avLst/>
            </a:prstGeom>
            <a:noFill/>
          </p:spPr>
          <p:txBody>
            <a:bodyPr wrap="none" rtlCol="0">
              <a:spAutoFit/>
            </a:bodyPr>
            <a:lstStyle/>
            <a:p>
              <a:r>
                <a:rPr lang="en-US" sz="3200" dirty="0" smtClean="0"/>
                <a:t>H</a:t>
              </a:r>
              <a:r>
                <a:rPr lang="en-US" sz="3200" baseline="-25000" dirty="0" smtClean="0"/>
                <a:t>2</a:t>
              </a:r>
              <a:r>
                <a:rPr lang="en-US" sz="3200" dirty="0" smtClean="0"/>
                <a:t>O</a:t>
              </a:r>
              <a:r>
                <a:rPr lang="en-US" sz="3200" baseline="-25000" dirty="0" smtClean="0"/>
                <a:t>2</a:t>
              </a:r>
              <a:endParaRPr lang="en-US" sz="3200" baseline="-25000" dirty="0"/>
            </a:p>
          </p:txBody>
        </p:sp>
      </p:grpSp>
      <p:grpSp>
        <p:nvGrpSpPr>
          <p:cNvPr id="9" name="Group 22"/>
          <p:cNvGrpSpPr/>
          <p:nvPr/>
        </p:nvGrpSpPr>
        <p:grpSpPr>
          <a:xfrm>
            <a:off x="3468749" y="1382828"/>
            <a:ext cx="1117600" cy="721835"/>
            <a:chOff x="5804345" y="5318658"/>
            <a:chExt cx="1117600" cy="721835"/>
          </a:xfrm>
        </p:grpSpPr>
        <p:cxnSp>
          <p:nvCxnSpPr>
            <p:cNvPr id="24" name="Straight Arrow Connector 23"/>
            <p:cNvCxnSpPr/>
            <p:nvPr/>
          </p:nvCxnSpPr>
          <p:spPr>
            <a:xfrm>
              <a:off x="5804345" y="6038905"/>
              <a:ext cx="1117600" cy="1588"/>
            </a:xfrm>
            <a:prstGeom prst="straightConnector1">
              <a:avLst/>
            </a:prstGeom>
            <a:ln w="571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898706" y="5318658"/>
              <a:ext cx="907720" cy="584776"/>
            </a:xfrm>
            <a:prstGeom prst="rect">
              <a:avLst/>
            </a:prstGeom>
            <a:noFill/>
          </p:spPr>
          <p:txBody>
            <a:bodyPr wrap="none" rtlCol="0">
              <a:spAutoFit/>
            </a:bodyPr>
            <a:lstStyle/>
            <a:p>
              <a:r>
                <a:rPr lang="en-US" sz="3200" dirty="0" smtClean="0"/>
                <a:t>2O</a:t>
              </a:r>
              <a:r>
                <a:rPr lang="en-US" sz="3200" baseline="-25000" dirty="0" smtClean="0"/>
                <a:t>2</a:t>
              </a:r>
              <a:r>
                <a:rPr lang="en-US" sz="4000" baseline="30000" dirty="0" smtClean="0"/>
                <a:t>-</a:t>
              </a:r>
              <a:endParaRPr lang="en-US" sz="4000" baseline="30000" dirty="0"/>
            </a:p>
          </p:txBody>
        </p:sp>
      </p:grpSp>
      <p:grpSp>
        <p:nvGrpSpPr>
          <p:cNvPr id="11" name="Group 33"/>
          <p:cNvGrpSpPr/>
          <p:nvPr/>
        </p:nvGrpSpPr>
        <p:grpSpPr>
          <a:xfrm>
            <a:off x="6282789" y="1409807"/>
            <a:ext cx="1216970" cy="1167385"/>
            <a:chOff x="6012549" y="1761067"/>
            <a:chExt cx="1216970" cy="1167385"/>
          </a:xfrm>
        </p:grpSpPr>
        <p:sp>
          <p:nvSpPr>
            <p:cNvPr id="27" name="Oval 26"/>
            <p:cNvSpPr/>
            <p:nvPr/>
          </p:nvSpPr>
          <p:spPr>
            <a:xfrm>
              <a:off x="6012549" y="1761067"/>
              <a:ext cx="1216970" cy="116738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32"/>
            <p:cNvGrpSpPr/>
            <p:nvPr/>
          </p:nvGrpSpPr>
          <p:grpSpPr>
            <a:xfrm>
              <a:off x="6316133" y="1995325"/>
              <a:ext cx="592661" cy="696218"/>
              <a:chOff x="7755467" y="1417638"/>
              <a:chExt cx="592661" cy="696218"/>
            </a:xfrm>
          </p:grpSpPr>
          <p:sp>
            <p:nvSpPr>
              <p:cNvPr id="28" name="Freeform 27"/>
              <p:cNvSpPr/>
              <p:nvPr/>
            </p:nvSpPr>
            <p:spPr>
              <a:xfrm>
                <a:off x="7789333" y="1879612"/>
                <a:ext cx="491066" cy="234244"/>
              </a:xfrm>
              <a:custGeom>
                <a:avLst/>
                <a:gdLst>
                  <a:gd name="connsiteX0" fmla="*/ 0 w 491066"/>
                  <a:gd name="connsiteY0" fmla="*/ 0 h 234244"/>
                  <a:gd name="connsiteX1" fmla="*/ 169333 w 491066"/>
                  <a:gd name="connsiteY1" fmla="*/ 186267 h 234244"/>
                  <a:gd name="connsiteX2" fmla="*/ 372533 w 491066"/>
                  <a:gd name="connsiteY2" fmla="*/ 203200 h 234244"/>
                  <a:gd name="connsiteX3" fmla="*/ 491066 w 491066"/>
                  <a:gd name="connsiteY3" fmla="*/ 0 h 234244"/>
                  <a:gd name="connsiteX4" fmla="*/ 491066 w 491066"/>
                  <a:gd name="connsiteY4" fmla="*/ 0 h 234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066" h="234244">
                    <a:moveTo>
                      <a:pt x="0" y="0"/>
                    </a:moveTo>
                    <a:cubicBezTo>
                      <a:pt x="53622" y="76200"/>
                      <a:pt x="107244" y="152400"/>
                      <a:pt x="169333" y="186267"/>
                    </a:cubicBezTo>
                    <a:cubicBezTo>
                      <a:pt x="231422" y="220134"/>
                      <a:pt x="318911" y="234244"/>
                      <a:pt x="372533" y="203200"/>
                    </a:cubicBezTo>
                    <a:cubicBezTo>
                      <a:pt x="426155" y="172156"/>
                      <a:pt x="491066" y="0"/>
                      <a:pt x="491066" y="0"/>
                    </a:cubicBezTo>
                    <a:lnTo>
                      <a:pt x="491066"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Oval 30"/>
              <p:cNvSpPr/>
              <p:nvPr/>
            </p:nvSpPr>
            <p:spPr>
              <a:xfrm>
                <a:off x="7755467" y="1417638"/>
                <a:ext cx="152400" cy="2079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8195728" y="1434574"/>
                <a:ext cx="152400" cy="2079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5" name="Group 51"/>
          <p:cNvGrpSpPr/>
          <p:nvPr/>
        </p:nvGrpSpPr>
        <p:grpSpPr>
          <a:xfrm>
            <a:off x="6316557" y="4822375"/>
            <a:ext cx="1216970" cy="1167385"/>
            <a:chOff x="6080183" y="3383235"/>
            <a:chExt cx="1216970" cy="1167385"/>
          </a:xfrm>
        </p:grpSpPr>
        <p:sp>
          <p:nvSpPr>
            <p:cNvPr id="36" name="Oval 35"/>
            <p:cNvSpPr/>
            <p:nvPr/>
          </p:nvSpPr>
          <p:spPr>
            <a:xfrm>
              <a:off x="6080183" y="3383235"/>
              <a:ext cx="1216970" cy="116738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37"/>
            <p:cNvSpPr/>
            <p:nvPr/>
          </p:nvSpPr>
          <p:spPr>
            <a:xfrm flipV="1">
              <a:off x="6417633" y="4079467"/>
              <a:ext cx="491066" cy="234244"/>
            </a:xfrm>
            <a:custGeom>
              <a:avLst/>
              <a:gdLst>
                <a:gd name="connsiteX0" fmla="*/ 0 w 491066"/>
                <a:gd name="connsiteY0" fmla="*/ 0 h 234244"/>
                <a:gd name="connsiteX1" fmla="*/ 169333 w 491066"/>
                <a:gd name="connsiteY1" fmla="*/ 186267 h 234244"/>
                <a:gd name="connsiteX2" fmla="*/ 372533 w 491066"/>
                <a:gd name="connsiteY2" fmla="*/ 203200 h 234244"/>
                <a:gd name="connsiteX3" fmla="*/ 491066 w 491066"/>
                <a:gd name="connsiteY3" fmla="*/ 0 h 234244"/>
                <a:gd name="connsiteX4" fmla="*/ 491066 w 491066"/>
                <a:gd name="connsiteY4" fmla="*/ 0 h 234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066" h="234244">
                  <a:moveTo>
                    <a:pt x="0" y="0"/>
                  </a:moveTo>
                  <a:cubicBezTo>
                    <a:pt x="53622" y="76200"/>
                    <a:pt x="107244" y="152400"/>
                    <a:pt x="169333" y="186267"/>
                  </a:cubicBezTo>
                  <a:cubicBezTo>
                    <a:pt x="231422" y="220134"/>
                    <a:pt x="318911" y="234244"/>
                    <a:pt x="372533" y="203200"/>
                  </a:cubicBezTo>
                  <a:cubicBezTo>
                    <a:pt x="426155" y="172156"/>
                    <a:pt x="491066" y="0"/>
                    <a:pt x="491066" y="0"/>
                  </a:cubicBezTo>
                  <a:lnTo>
                    <a:pt x="491066"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Oval 38"/>
            <p:cNvSpPr/>
            <p:nvPr/>
          </p:nvSpPr>
          <p:spPr>
            <a:xfrm>
              <a:off x="6383767" y="3617493"/>
              <a:ext cx="152400" cy="2079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6824028" y="3634429"/>
              <a:ext cx="152400" cy="2079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50"/>
          <p:cNvGrpSpPr/>
          <p:nvPr/>
        </p:nvGrpSpPr>
        <p:grpSpPr>
          <a:xfrm>
            <a:off x="6418149" y="3030380"/>
            <a:ext cx="1216970" cy="1167385"/>
            <a:chOff x="7299362" y="4382285"/>
            <a:chExt cx="1216970" cy="1167385"/>
          </a:xfrm>
        </p:grpSpPr>
        <p:sp>
          <p:nvSpPr>
            <p:cNvPr id="47" name="Oval 46"/>
            <p:cNvSpPr/>
            <p:nvPr/>
          </p:nvSpPr>
          <p:spPr>
            <a:xfrm>
              <a:off x="7299362" y="4382285"/>
              <a:ext cx="1216970" cy="116738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Freeform 47"/>
            <p:cNvSpPr/>
            <p:nvPr/>
          </p:nvSpPr>
          <p:spPr>
            <a:xfrm flipV="1">
              <a:off x="7636812" y="5078517"/>
              <a:ext cx="491066" cy="120812"/>
            </a:xfrm>
            <a:custGeom>
              <a:avLst/>
              <a:gdLst>
                <a:gd name="connsiteX0" fmla="*/ 0 w 491066"/>
                <a:gd name="connsiteY0" fmla="*/ 0 h 234244"/>
                <a:gd name="connsiteX1" fmla="*/ 169333 w 491066"/>
                <a:gd name="connsiteY1" fmla="*/ 186267 h 234244"/>
                <a:gd name="connsiteX2" fmla="*/ 372533 w 491066"/>
                <a:gd name="connsiteY2" fmla="*/ 203200 h 234244"/>
                <a:gd name="connsiteX3" fmla="*/ 491066 w 491066"/>
                <a:gd name="connsiteY3" fmla="*/ 0 h 234244"/>
                <a:gd name="connsiteX4" fmla="*/ 491066 w 491066"/>
                <a:gd name="connsiteY4" fmla="*/ 0 h 234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066" h="234244">
                  <a:moveTo>
                    <a:pt x="0" y="0"/>
                  </a:moveTo>
                  <a:cubicBezTo>
                    <a:pt x="53622" y="76200"/>
                    <a:pt x="107244" y="152400"/>
                    <a:pt x="169333" y="186267"/>
                  </a:cubicBezTo>
                  <a:cubicBezTo>
                    <a:pt x="231422" y="220134"/>
                    <a:pt x="318911" y="234244"/>
                    <a:pt x="372533" y="203200"/>
                  </a:cubicBezTo>
                  <a:cubicBezTo>
                    <a:pt x="426155" y="172156"/>
                    <a:pt x="491066" y="0"/>
                    <a:pt x="491066" y="0"/>
                  </a:cubicBezTo>
                  <a:lnTo>
                    <a:pt x="491066"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Oval 48"/>
            <p:cNvSpPr/>
            <p:nvPr/>
          </p:nvSpPr>
          <p:spPr>
            <a:xfrm>
              <a:off x="7602946" y="4616543"/>
              <a:ext cx="152400" cy="2079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8043207" y="4633479"/>
              <a:ext cx="152400" cy="2079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TextBox 33"/>
          <p:cNvSpPr txBox="1"/>
          <p:nvPr/>
        </p:nvSpPr>
        <p:spPr>
          <a:xfrm>
            <a:off x="430818" y="1444384"/>
            <a:ext cx="2011939" cy="523220"/>
          </a:xfrm>
          <a:prstGeom prst="rect">
            <a:avLst/>
          </a:prstGeom>
          <a:noFill/>
        </p:spPr>
        <p:txBody>
          <a:bodyPr wrap="none" rtlCol="0">
            <a:spAutoFit/>
          </a:bodyPr>
          <a:lstStyle/>
          <a:p>
            <a:r>
              <a:rPr lang="en-US" sz="2800" dirty="0" smtClean="0"/>
              <a:t>Sulfur-based</a:t>
            </a:r>
            <a:endParaRPr lang="en-US" sz="2800" dirty="0"/>
          </a:p>
        </p:txBody>
      </p:sp>
      <p:sp>
        <p:nvSpPr>
          <p:cNvPr id="35" name="TextBox 34"/>
          <p:cNvSpPr txBox="1"/>
          <p:nvPr/>
        </p:nvSpPr>
        <p:spPr>
          <a:xfrm>
            <a:off x="403794" y="3013605"/>
            <a:ext cx="2439565" cy="523220"/>
          </a:xfrm>
          <a:prstGeom prst="rect">
            <a:avLst/>
          </a:prstGeom>
          <a:noFill/>
        </p:spPr>
        <p:txBody>
          <a:bodyPr wrap="none" rtlCol="0">
            <a:spAutoFit/>
          </a:bodyPr>
          <a:lstStyle/>
          <a:p>
            <a:r>
              <a:rPr lang="en-US" sz="2800" dirty="0" smtClean="0"/>
              <a:t>Nitrogen-based</a:t>
            </a:r>
            <a:endParaRPr lang="en-US" sz="2800" dirty="0"/>
          </a:p>
        </p:txBody>
      </p:sp>
      <p:sp>
        <p:nvSpPr>
          <p:cNvPr id="37" name="TextBox 36"/>
          <p:cNvSpPr txBox="1"/>
          <p:nvPr/>
        </p:nvSpPr>
        <p:spPr>
          <a:xfrm>
            <a:off x="417306" y="4770573"/>
            <a:ext cx="2218301" cy="523220"/>
          </a:xfrm>
          <a:prstGeom prst="rect">
            <a:avLst/>
          </a:prstGeom>
          <a:noFill/>
        </p:spPr>
        <p:txBody>
          <a:bodyPr wrap="none" rtlCol="0">
            <a:spAutoFit/>
          </a:bodyPr>
          <a:lstStyle/>
          <a:p>
            <a:r>
              <a:rPr lang="en-US" sz="2800" dirty="0" smtClean="0"/>
              <a:t>Carbon-based</a:t>
            </a:r>
            <a:endParaRPr lang="en-US" sz="2800" dirty="0"/>
          </a:p>
        </p:txBody>
      </p:sp>
      <p:sp>
        <p:nvSpPr>
          <p:cNvPr id="41" name="Oval 40"/>
          <p:cNvSpPr/>
          <p:nvPr/>
        </p:nvSpPr>
        <p:spPr>
          <a:xfrm>
            <a:off x="2510317" y="1382829"/>
            <a:ext cx="991013" cy="4606932"/>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924204" y="1628015"/>
            <a:ext cx="3899857" cy="2677655"/>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square" rtlCol="0">
            <a:spAutoFit/>
          </a:bodyPr>
          <a:lstStyle/>
          <a:p>
            <a:pPr algn="ctr"/>
            <a:endParaRPr lang="en-US" sz="2800" dirty="0" smtClean="0"/>
          </a:p>
          <a:p>
            <a:pPr algn="ctr"/>
            <a:r>
              <a:rPr lang="en-US" sz="2800" dirty="0" smtClean="0"/>
              <a:t>Superoxide or hydrogen peroxide reacts</a:t>
            </a:r>
          </a:p>
          <a:p>
            <a:pPr algn="ctr"/>
            <a:r>
              <a:rPr lang="en-US" sz="2800" dirty="0" smtClean="0"/>
              <a:t>with a gas to produce a stable anion</a:t>
            </a:r>
          </a:p>
          <a:p>
            <a:pPr algn="ctr"/>
            <a:endParaRPr lang="en-US" sz="2800" dirty="0">
              <a:solidFill>
                <a:srgbClr val="FFFFD8"/>
              </a:solidFill>
            </a:endParaRPr>
          </a:p>
        </p:txBody>
      </p:sp>
      <p:sp>
        <p:nvSpPr>
          <p:cNvPr id="43" name="TextBox 42"/>
          <p:cNvSpPr txBox="1"/>
          <p:nvPr/>
        </p:nvSpPr>
        <p:spPr>
          <a:xfrm>
            <a:off x="2391578" y="6376707"/>
            <a:ext cx="6800810" cy="461665"/>
          </a:xfrm>
          <a:prstGeom prst="rect">
            <a:avLst/>
          </a:prstGeom>
          <a:noFill/>
        </p:spPr>
        <p:txBody>
          <a:bodyPr wrap="none" rtlCol="0">
            <a:spAutoFit/>
          </a:bodyPr>
          <a:lstStyle/>
          <a:p>
            <a:r>
              <a:rPr lang="en-US" sz="2400" dirty="0" smtClean="0">
                <a:ln>
                  <a:solidFill>
                    <a:srgbClr val="FF0000"/>
                  </a:solidFill>
                </a:ln>
                <a:solidFill>
                  <a:srgbClr val="FF0000"/>
                </a:solidFill>
              </a:rPr>
              <a:t>*</a:t>
            </a:r>
            <a:r>
              <a:rPr lang="en-US" sz="2400" dirty="0" smtClean="0"/>
              <a:t> Mancuso et al., J. </a:t>
            </a:r>
            <a:r>
              <a:rPr lang="en-US" sz="2400" dirty="0" err="1" smtClean="0"/>
              <a:t>Neurochem</a:t>
            </a:r>
            <a:r>
              <a:rPr lang="en-US" sz="2400" dirty="0" smtClean="0"/>
              <a:t>. 113, 563–575, 2010</a:t>
            </a:r>
            <a:endParaRPr lang="en-US" sz="2400" dirty="0"/>
          </a:p>
        </p:txBody>
      </p:sp>
      <p:sp>
        <p:nvSpPr>
          <p:cNvPr id="44" name="TextBox 43"/>
          <p:cNvSpPr txBox="1"/>
          <p:nvPr/>
        </p:nvSpPr>
        <p:spPr>
          <a:xfrm>
            <a:off x="4528028" y="1579904"/>
            <a:ext cx="4489025" cy="2677656"/>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square" rtlCol="0">
            <a:spAutoFit/>
          </a:bodyPr>
          <a:lstStyle/>
          <a:p>
            <a:pPr algn="ctr"/>
            <a:endParaRPr lang="en-US" sz="2800" dirty="0" smtClean="0"/>
          </a:p>
          <a:p>
            <a:pPr algn="ctr"/>
            <a:r>
              <a:rPr lang="en-US" sz="2800" dirty="0" smtClean="0"/>
              <a:t>Superoxide and hydrogen peroxide are both highly reactive and  sources of inflammation  damage</a:t>
            </a:r>
          </a:p>
          <a:p>
            <a:pPr algn="ctr"/>
            <a:endParaRPr lang="en-US" sz="2800" dirty="0">
              <a:solidFill>
                <a:srgbClr val="FFFFD8"/>
              </a:solidFill>
            </a:endParaRPr>
          </a:p>
        </p:txBody>
      </p:sp>
      <p:sp>
        <p:nvSpPr>
          <p:cNvPr id="45" name="TextBox 44"/>
          <p:cNvSpPr txBox="1"/>
          <p:nvPr/>
        </p:nvSpPr>
        <p:spPr>
          <a:xfrm>
            <a:off x="512585" y="2297956"/>
            <a:ext cx="609399" cy="400110"/>
          </a:xfrm>
          <a:prstGeom prst="rect">
            <a:avLst/>
          </a:prstGeom>
          <a:noFill/>
        </p:spPr>
        <p:txBody>
          <a:bodyPr wrap="none" rtlCol="0">
            <a:spAutoFit/>
          </a:bodyPr>
          <a:lstStyle/>
          <a:p>
            <a:r>
              <a:rPr lang="en-US" sz="2000" dirty="0" smtClean="0">
                <a:latin typeface="Apple Casual"/>
              </a:rPr>
              <a:t>into</a:t>
            </a:r>
            <a:endParaRPr lang="en-US" sz="2000" dirty="0">
              <a:latin typeface="Apple Casual"/>
            </a:endParaRPr>
          </a:p>
        </p:txBody>
      </p:sp>
      <p:sp>
        <p:nvSpPr>
          <p:cNvPr id="46" name="TextBox 45"/>
          <p:cNvSpPr txBox="1"/>
          <p:nvPr/>
        </p:nvSpPr>
        <p:spPr>
          <a:xfrm>
            <a:off x="505618" y="4080649"/>
            <a:ext cx="609399" cy="400110"/>
          </a:xfrm>
          <a:prstGeom prst="rect">
            <a:avLst/>
          </a:prstGeom>
          <a:noFill/>
        </p:spPr>
        <p:txBody>
          <a:bodyPr wrap="none" rtlCol="0">
            <a:spAutoFit/>
          </a:bodyPr>
          <a:lstStyle/>
          <a:p>
            <a:r>
              <a:rPr lang="en-US" sz="2000" dirty="0" smtClean="0">
                <a:latin typeface="Apple Casual"/>
              </a:rPr>
              <a:t>into</a:t>
            </a:r>
            <a:endParaRPr lang="en-US" sz="2000" dirty="0">
              <a:latin typeface="Apple Casual"/>
            </a:endParaRPr>
          </a:p>
        </p:txBody>
      </p:sp>
      <p:sp>
        <p:nvSpPr>
          <p:cNvPr id="52" name="TextBox 51"/>
          <p:cNvSpPr txBox="1"/>
          <p:nvPr/>
        </p:nvSpPr>
        <p:spPr>
          <a:xfrm>
            <a:off x="104026" y="6028042"/>
            <a:ext cx="1082554" cy="584776"/>
          </a:xfrm>
          <a:prstGeom prst="rect">
            <a:avLst/>
          </a:prstGeom>
          <a:noFill/>
        </p:spPr>
        <p:txBody>
          <a:bodyPr wrap="none" rtlCol="0">
            <a:spAutoFit/>
          </a:bodyPr>
          <a:lstStyle/>
          <a:p>
            <a:r>
              <a:rPr lang="en-US" sz="3200" dirty="0" err="1" smtClean="0">
                <a:solidFill>
                  <a:srgbClr val="FF0000"/>
                </a:solidFill>
                <a:latin typeface="Apple Casual"/>
              </a:rPr>
              <a:t>SiNiC</a:t>
            </a:r>
            <a:endParaRPr lang="en-US" sz="3200" dirty="0">
              <a:solidFill>
                <a:srgbClr val="FF0000"/>
              </a:solidFill>
              <a:latin typeface="Apple Casu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900" decel="100000" fill="hold"/>
                                        <p:tgtEl>
                                          <p:spTgt spid="4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1000"/>
                                        <p:tgtEl>
                                          <p:spTgt spid="42"/>
                                        </p:tgtEl>
                                      </p:cBhvr>
                                    </p:animEffect>
                                    <p:anim calcmode="lin" valueType="num">
                                      <p:cBhvr>
                                        <p:cTn id="16" dur="1000" fill="hold"/>
                                        <p:tgtEl>
                                          <p:spTgt spid="42"/>
                                        </p:tgtEl>
                                        <p:attrNameLst>
                                          <p:attrName>ppt_x</p:attrName>
                                        </p:attrNameLst>
                                      </p:cBhvr>
                                      <p:tavLst>
                                        <p:tav tm="0">
                                          <p:val>
                                            <p:strVal val="#ppt_x"/>
                                          </p:val>
                                        </p:tav>
                                        <p:tav tm="100000">
                                          <p:val>
                                            <p:strVal val="#ppt_x"/>
                                          </p:val>
                                        </p:tav>
                                      </p:tavLst>
                                    </p:anim>
                                    <p:anim calcmode="lin" valueType="num">
                                      <p:cBhvr>
                                        <p:cTn id="17" dur="900" decel="100000" fill="hold"/>
                                        <p:tgtEl>
                                          <p:spTgt spid="4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subTnLst>
                                    <p:set>
                                      <p:cBhvr override="childStyle">
                                        <p:cTn dur="1" fill="hold" display="0" masterRel="nextClick" afterEffect="1"/>
                                        <p:tgtEl>
                                          <p:spTgt spid="4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1000"/>
                                        <p:tgtEl>
                                          <p:spTgt spid="44"/>
                                        </p:tgtEl>
                                      </p:cBhvr>
                                    </p:animEffect>
                                    <p:anim calcmode="lin" valueType="num">
                                      <p:cBhvr>
                                        <p:cTn id="24" dur="1000" fill="hold"/>
                                        <p:tgtEl>
                                          <p:spTgt spid="44"/>
                                        </p:tgtEl>
                                        <p:attrNameLst>
                                          <p:attrName>ppt_x</p:attrName>
                                        </p:attrNameLst>
                                      </p:cBhvr>
                                      <p:tavLst>
                                        <p:tav tm="0">
                                          <p:val>
                                            <p:strVal val="#ppt_x"/>
                                          </p:val>
                                        </p:tav>
                                        <p:tav tm="100000">
                                          <p:val>
                                            <p:strVal val="#ppt_x"/>
                                          </p:val>
                                        </p:tav>
                                      </p:tavLst>
                                    </p:anim>
                                    <p:anim calcmode="lin" valueType="num">
                                      <p:cBhvr>
                                        <p:cTn id="25" dur="900" decel="100000" fill="hold"/>
                                        <p:tgtEl>
                                          <p:spTgt spid="4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Signaling Gases</a:t>
            </a:r>
            <a:endParaRPr lang="en-US" b="1" dirty="0"/>
          </a:p>
        </p:txBody>
      </p:sp>
      <p:sp>
        <p:nvSpPr>
          <p:cNvPr id="3" name="Content Placeholder 2"/>
          <p:cNvSpPr>
            <a:spLocks noGrp="1"/>
          </p:cNvSpPr>
          <p:nvPr>
            <p:ph idx="1"/>
          </p:nvPr>
        </p:nvSpPr>
        <p:spPr/>
        <p:txBody>
          <a:bodyPr/>
          <a:lstStyle/>
          <a:p>
            <a:r>
              <a:rPr lang="en-US" dirty="0" smtClean="0"/>
              <a:t>Hydrogen sulfide (H</a:t>
            </a:r>
            <a:r>
              <a:rPr lang="en-US" baseline="-25000" dirty="0" smtClean="0"/>
              <a:t>2</a:t>
            </a:r>
            <a:r>
              <a:rPr lang="en-US" dirty="0" smtClean="0"/>
              <a:t>S), nitric oxide (NO), and carbon monoxide (CO) are all released into the blood stream in small amounts</a:t>
            </a:r>
          </a:p>
          <a:p>
            <a:r>
              <a:rPr lang="en-US" dirty="0" smtClean="0"/>
              <a:t>All of these gases have the effect of relaxing the artery wall and increasing oxygen supply to the tissues</a:t>
            </a:r>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900" y="-144172"/>
            <a:ext cx="8455900" cy="1143000"/>
          </a:xfrm>
        </p:spPr>
        <p:txBody>
          <a:bodyPr>
            <a:noAutofit/>
          </a:bodyPr>
          <a:lstStyle/>
          <a:p>
            <a:r>
              <a:rPr lang="en-US" sz="3600" b="1" dirty="0" smtClean="0"/>
              <a:t>Hydrogen Sulfide as a  Signaling Molecule</a:t>
            </a:r>
            <a:r>
              <a:rPr lang="en-US" sz="3600" b="1" dirty="0" smtClean="0">
                <a:ln>
                  <a:solidFill>
                    <a:srgbClr val="FF0000"/>
                  </a:solidFill>
                </a:ln>
                <a:solidFill>
                  <a:srgbClr val="FF0000"/>
                </a:solidFill>
              </a:rPr>
              <a:t>*</a:t>
            </a:r>
            <a:endParaRPr lang="en-US" sz="3600" b="1" dirty="0">
              <a:ln>
                <a:solidFill>
                  <a:srgbClr val="FF0000"/>
                </a:solidFill>
              </a:ln>
              <a:solidFill>
                <a:srgbClr val="FF0000"/>
              </a:solidFill>
            </a:endParaRPr>
          </a:p>
        </p:txBody>
      </p:sp>
      <p:sp>
        <p:nvSpPr>
          <p:cNvPr id="4" name="TextBox 3"/>
          <p:cNvSpPr txBox="1"/>
          <p:nvPr/>
        </p:nvSpPr>
        <p:spPr>
          <a:xfrm>
            <a:off x="3350886" y="6394691"/>
            <a:ext cx="5896265" cy="461665"/>
          </a:xfrm>
          <a:prstGeom prst="rect">
            <a:avLst/>
          </a:prstGeom>
          <a:noFill/>
        </p:spPr>
        <p:txBody>
          <a:bodyPr wrap="none" rtlCol="0">
            <a:spAutoFit/>
          </a:bodyPr>
          <a:lstStyle/>
          <a:p>
            <a:r>
              <a:rPr lang="en-US" sz="2400" dirty="0" smtClean="0">
                <a:ln>
                  <a:solidFill>
                    <a:srgbClr val="FF0000"/>
                  </a:solidFill>
                </a:ln>
              </a:rPr>
              <a:t>*</a:t>
            </a:r>
            <a:r>
              <a:rPr lang="en-US" sz="2400" dirty="0" smtClean="0"/>
              <a:t> D.  </a:t>
            </a:r>
            <a:r>
              <a:rPr lang="en-US" sz="2400" dirty="0" err="1" smtClean="0"/>
              <a:t>Lefer</a:t>
            </a:r>
            <a:r>
              <a:rPr lang="en-US" sz="2400" dirty="0" smtClean="0"/>
              <a:t>, PNAS 104(46), 17907–17908, 2007 </a:t>
            </a:r>
            <a:endParaRPr lang="en-US" sz="2400" dirty="0"/>
          </a:p>
        </p:txBody>
      </p:sp>
      <p:pic>
        <p:nvPicPr>
          <p:cNvPr id="6" name="Picture 5" descr="hydrogen_sulfide_benefits.png"/>
          <p:cNvPicPr>
            <a:picLocks noChangeAspect="1"/>
          </p:cNvPicPr>
          <p:nvPr/>
        </p:nvPicPr>
        <p:blipFill>
          <a:blip r:embed="rId3"/>
          <a:stretch>
            <a:fillRect/>
          </a:stretch>
        </p:blipFill>
        <p:spPr>
          <a:xfrm>
            <a:off x="629855" y="998829"/>
            <a:ext cx="7921834" cy="4972580"/>
          </a:xfrm>
          <a:prstGeom prst="rect">
            <a:avLst/>
          </a:prstGeom>
        </p:spPr>
      </p:pic>
      <p:sp>
        <p:nvSpPr>
          <p:cNvPr id="3" name="Content Placeholder 2"/>
          <p:cNvSpPr>
            <a:spLocks noGrp="1"/>
          </p:cNvSpPr>
          <p:nvPr>
            <p:ph idx="1"/>
          </p:nvPr>
        </p:nvSpPr>
        <p:spPr>
          <a:xfrm>
            <a:off x="1013366" y="1715766"/>
            <a:ext cx="7092427" cy="2350735"/>
          </a:xfrm>
          <a:solidFill>
            <a:srgbClr val="FCFADF"/>
          </a:solidFill>
          <a:ln>
            <a:solidFill>
              <a:schemeClr val="tx1"/>
            </a:solidFill>
          </a:ln>
          <a:effectLst>
            <a:outerShdw blurRad="50800" dist="38100" dir="2700000">
              <a:srgbClr val="000000">
                <a:alpha val="43000"/>
              </a:srgbClr>
            </a:outerShdw>
          </a:effectLst>
        </p:spPr>
        <p:txBody>
          <a:bodyPr>
            <a:normAutofit fontScale="92500" lnSpcReduction="10000"/>
          </a:bodyPr>
          <a:lstStyle/>
          <a:p>
            <a:pPr algn="ctr">
              <a:buNone/>
            </a:pPr>
            <a:endParaRPr lang="en-US" dirty="0" smtClean="0"/>
          </a:p>
          <a:p>
            <a:pPr algn="ctr">
              <a:buNone/>
            </a:pPr>
            <a:r>
              <a:rPr lang="en-US" sz="3027" dirty="0" smtClean="0"/>
              <a:t>“It appears that H</a:t>
            </a:r>
            <a:r>
              <a:rPr lang="en-US" sz="3027" baseline="-25000" dirty="0" smtClean="0"/>
              <a:t>2</a:t>
            </a:r>
            <a:r>
              <a:rPr lang="en-US" sz="3027" dirty="0" smtClean="0"/>
              <a:t>S possesses all of the   positive effects of NO without the        capacity to form a toxic metabolite.”</a:t>
            </a:r>
            <a:r>
              <a:rPr lang="en-US" sz="3459" dirty="0" smtClean="0"/>
              <a:t> </a:t>
            </a:r>
          </a:p>
          <a:p>
            <a:pPr algn="ctr">
              <a:buNone/>
            </a:pPr>
            <a:r>
              <a:rPr lang="en-US" dirty="0" smtClean="0"/>
              <a:t>   </a:t>
            </a:r>
          </a:p>
          <a:p>
            <a:pPr algn="ctr">
              <a:buNone/>
            </a:pPr>
            <a:endParaRPr lang="en-US" dirty="0" smtClean="0"/>
          </a:p>
          <a:p>
            <a:pPr algn="ctr">
              <a:buNone/>
            </a:pPr>
            <a:endParaRPr lang="en-US" dirty="0" smtClean="0"/>
          </a:p>
          <a:p>
            <a:pPr algn="ctr">
              <a:buNone/>
            </a:pPr>
            <a:endParaRPr lang="en-US" dirty="0" smtClean="0"/>
          </a:p>
          <a:p>
            <a:pPr algn="ctr">
              <a:buNone/>
            </a:pPr>
            <a:endParaRPr lang="en-US" dirty="0" smtClean="0"/>
          </a:p>
          <a:p>
            <a:pPr algn="ctr">
              <a:buNone/>
            </a:pPr>
            <a:endParaRPr lang="en-US" dirty="0" smtClean="0"/>
          </a:p>
          <a:p>
            <a:pPr algn="ctr">
              <a:buNone/>
            </a:pPr>
            <a:endParaRPr lang="en-US" dirty="0" smtClean="0"/>
          </a:p>
          <a:p>
            <a:pPr algn="ctr">
              <a:buNone/>
            </a:pP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Hydrogen Sulfide Protects from Cardiovascular Disease</a:t>
            </a:r>
            <a:r>
              <a:rPr lang="en-US" b="1" dirty="0" smtClean="0">
                <a:solidFill>
                  <a:srgbClr val="FF0000"/>
                </a:solidFill>
              </a:rPr>
              <a:t>*</a:t>
            </a:r>
            <a:endParaRPr lang="en-US" b="1" dirty="0">
              <a:solidFill>
                <a:srgbClr val="FF0000"/>
              </a:solidFill>
            </a:endParaRPr>
          </a:p>
        </p:txBody>
      </p:sp>
      <p:pic>
        <p:nvPicPr>
          <p:cNvPr id="4" name="Content Placeholder 3" descr="H2S_inhibits_leukocyte_adhesion_and_infiltration.png"/>
          <p:cNvPicPr>
            <a:picLocks noGrp="1" noChangeAspect="1"/>
          </p:cNvPicPr>
          <p:nvPr>
            <p:ph idx="1"/>
          </p:nvPr>
        </p:nvPicPr>
        <p:blipFill>
          <a:blip r:embed="rId3"/>
          <a:srcRect l="-20602" r="-20602"/>
          <a:stretch>
            <a:fillRect/>
          </a:stretch>
        </p:blipFill>
        <p:spPr>
          <a:xfrm>
            <a:off x="-1164258" y="1600200"/>
            <a:ext cx="8686800" cy="4777405"/>
          </a:xfrm>
        </p:spPr>
      </p:pic>
      <p:sp>
        <p:nvSpPr>
          <p:cNvPr id="5" name="TextBox 4"/>
          <p:cNvSpPr txBox="1"/>
          <p:nvPr/>
        </p:nvSpPr>
        <p:spPr>
          <a:xfrm>
            <a:off x="1708594" y="6377605"/>
            <a:ext cx="7570552" cy="461665"/>
          </a:xfrm>
          <a:prstGeom prst="rect">
            <a:avLst/>
          </a:prstGeom>
          <a:noFill/>
        </p:spPr>
        <p:txBody>
          <a:bodyPr wrap="none" rtlCol="0">
            <a:spAutoFit/>
          </a:bodyPr>
          <a:lstStyle/>
          <a:p>
            <a:r>
              <a:rPr lang="en-US" sz="2400" dirty="0" smtClean="0">
                <a:solidFill>
                  <a:srgbClr val="FF0000"/>
                </a:solidFill>
              </a:rPr>
              <a:t>*</a:t>
            </a:r>
            <a:r>
              <a:rPr lang="en-US" sz="2400" dirty="0" smtClean="0"/>
              <a:t> </a:t>
            </a:r>
            <a:r>
              <a:rPr lang="en-US" sz="2400" dirty="0" err="1" smtClean="0"/>
              <a:t>Renada</a:t>
            </a:r>
            <a:r>
              <a:rPr lang="en-US" sz="2400" dirty="0" smtClean="0"/>
              <a:t>  et al., The </a:t>
            </a:r>
            <a:r>
              <a:rPr lang="en-US" sz="2400" dirty="0" err="1" smtClean="0"/>
              <a:t>Faseb</a:t>
            </a:r>
            <a:r>
              <a:rPr lang="en-US" sz="2400" dirty="0" smtClean="0"/>
              <a:t> Journal, 20, E1411-E1418, 2006.</a:t>
            </a:r>
            <a:endParaRPr lang="en-US" sz="2400" dirty="0"/>
          </a:p>
        </p:txBody>
      </p:sp>
      <p:sp>
        <p:nvSpPr>
          <p:cNvPr id="6" name="Content Placeholder 2"/>
          <p:cNvSpPr txBox="1">
            <a:spLocks/>
          </p:cNvSpPr>
          <p:nvPr/>
        </p:nvSpPr>
        <p:spPr>
          <a:xfrm>
            <a:off x="5926968" y="1600200"/>
            <a:ext cx="3217032" cy="5663100"/>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2800" dirty="0" smtClean="0"/>
              <a:t>BCA blocks H</a:t>
            </a:r>
            <a:r>
              <a:rPr lang="en-US" sz="2800" baseline="-25000" dirty="0" smtClean="0"/>
              <a:t>2</a:t>
            </a:r>
            <a:r>
              <a:rPr lang="en-US" sz="2800" dirty="0" smtClean="0"/>
              <a:t>S Synthesis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This</a:t>
            </a:r>
            <a:r>
              <a:rPr kumimoji="0" lang="en-US" sz="2800" b="0" i="0" u="none" strike="noStrike" kern="1200" cap="none" spc="0" normalizeH="0" noProof="0" dirty="0" smtClean="0">
                <a:ln>
                  <a:noFill/>
                </a:ln>
                <a:solidFill>
                  <a:schemeClr val="tx1"/>
                </a:solidFill>
                <a:effectLst/>
                <a:uLnTx/>
                <a:uFillTx/>
                <a:latin typeface="+mn-lt"/>
                <a:ea typeface="+mn-ea"/>
                <a:cs typeface="+mn-cs"/>
              </a:rPr>
              <a:t> causes white blood cell adherence to the artery wall and infiltration beyond it, leading to atherosclerosis</a:t>
            </a:r>
          </a:p>
          <a:p>
            <a:pPr marL="342900" marR="0" lvl="0" indent="-342900" algn="l" defTabSz="4572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Freeform 6"/>
          <p:cNvSpPr/>
          <p:nvPr/>
        </p:nvSpPr>
        <p:spPr>
          <a:xfrm>
            <a:off x="798856" y="5427439"/>
            <a:ext cx="902177" cy="828982"/>
          </a:xfrm>
          <a:custGeom>
            <a:avLst/>
            <a:gdLst>
              <a:gd name="connsiteX0" fmla="*/ 183963 w 902177"/>
              <a:gd name="connsiteY0" fmla="*/ 75591 h 828982"/>
              <a:gd name="connsiteX1" fmla="*/ 93242 w 902177"/>
              <a:gd name="connsiteY1" fmla="*/ 574492 h 828982"/>
              <a:gd name="connsiteX2" fmla="*/ 743414 w 902177"/>
              <a:gd name="connsiteY2" fmla="*/ 801265 h 828982"/>
              <a:gd name="connsiteX3" fmla="*/ 894617 w 902177"/>
              <a:gd name="connsiteY3" fmla="*/ 408192 h 828982"/>
              <a:gd name="connsiteX4" fmla="*/ 698053 w 902177"/>
              <a:gd name="connsiteY4" fmla="*/ 120946 h 828982"/>
              <a:gd name="connsiteX5" fmla="*/ 183963 w 902177"/>
              <a:gd name="connsiteY5" fmla="*/ 75591 h 82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2177" h="828982">
                <a:moveTo>
                  <a:pt x="183963" y="75591"/>
                </a:moveTo>
                <a:cubicBezTo>
                  <a:pt x="83161" y="151182"/>
                  <a:pt x="0" y="453546"/>
                  <a:pt x="93242" y="574492"/>
                </a:cubicBezTo>
                <a:cubicBezTo>
                  <a:pt x="186484" y="695438"/>
                  <a:pt x="609852" y="828982"/>
                  <a:pt x="743414" y="801265"/>
                </a:cubicBezTo>
                <a:cubicBezTo>
                  <a:pt x="876976" y="773548"/>
                  <a:pt x="902177" y="521578"/>
                  <a:pt x="894617" y="408192"/>
                </a:cubicBezTo>
                <a:cubicBezTo>
                  <a:pt x="887057" y="294806"/>
                  <a:pt x="819015" y="171340"/>
                  <a:pt x="698053" y="120946"/>
                </a:cubicBezTo>
                <a:cubicBezTo>
                  <a:pt x="577091" y="70552"/>
                  <a:pt x="284765" y="0"/>
                  <a:pt x="183963" y="75591"/>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eNOS</a:t>
            </a:r>
            <a:r>
              <a:rPr lang="en-US" b="1" dirty="0" smtClean="0"/>
              <a:t> and </a:t>
            </a:r>
            <a:r>
              <a:rPr lang="en-US" b="1" dirty="0" err="1" smtClean="0"/>
              <a:t>Caveolae</a:t>
            </a:r>
            <a:r>
              <a:rPr lang="en-US" b="1" dirty="0" smtClean="0">
                <a:solidFill>
                  <a:srgbClr val="FF0000"/>
                </a:solidFill>
              </a:rPr>
              <a:t>*</a:t>
            </a:r>
            <a:endParaRPr lang="en-US" b="1" dirty="0">
              <a:solidFill>
                <a:srgbClr val="FF0000"/>
              </a:solidFill>
            </a:endParaRPr>
          </a:p>
        </p:txBody>
      </p:sp>
      <p:pic>
        <p:nvPicPr>
          <p:cNvPr id="4" name="Content Placeholder 3" descr="eNOS_caveolae.png"/>
          <p:cNvPicPr>
            <a:picLocks noGrp="1" noChangeAspect="1"/>
          </p:cNvPicPr>
          <p:nvPr>
            <p:ph idx="1"/>
          </p:nvPr>
        </p:nvPicPr>
        <p:blipFill>
          <a:blip r:embed="rId3"/>
          <a:srcRect t="-5430" b="-5430"/>
          <a:stretch>
            <a:fillRect/>
          </a:stretch>
        </p:blipFill>
        <p:spPr>
          <a:xfrm>
            <a:off x="457200" y="1423790"/>
            <a:ext cx="8229600" cy="4525963"/>
          </a:xfrm>
        </p:spPr>
      </p:pic>
      <p:sp>
        <p:nvSpPr>
          <p:cNvPr id="5" name="TextBox 4"/>
          <p:cNvSpPr txBox="1"/>
          <p:nvPr/>
        </p:nvSpPr>
        <p:spPr>
          <a:xfrm>
            <a:off x="1286367" y="6396335"/>
            <a:ext cx="7400433" cy="461665"/>
          </a:xfrm>
          <a:prstGeom prst="rect">
            <a:avLst/>
          </a:prstGeom>
          <a:noFill/>
        </p:spPr>
        <p:txBody>
          <a:bodyPr wrap="none" rtlCol="0">
            <a:spAutoFit/>
          </a:bodyPr>
          <a:lstStyle/>
          <a:p>
            <a:r>
              <a:rPr lang="en-US" sz="2400" dirty="0" smtClean="0">
                <a:solidFill>
                  <a:srgbClr val="FF0000"/>
                </a:solidFill>
              </a:rPr>
              <a:t>*</a:t>
            </a:r>
            <a:r>
              <a:rPr lang="en-US" sz="2400" dirty="0" smtClean="0"/>
              <a:t> Michel and </a:t>
            </a:r>
            <a:r>
              <a:rPr lang="en-US" sz="2400" dirty="0" err="1" smtClean="0"/>
              <a:t>Feron</a:t>
            </a:r>
            <a:r>
              <a:rPr lang="en-US" sz="2400" dirty="0" smtClean="0"/>
              <a:t>, J. </a:t>
            </a:r>
            <a:r>
              <a:rPr lang="en-US" sz="2400" dirty="0" err="1" smtClean="0"/>
              <a:t>Clin</a:t>
            </a:r>
            <a:r>
              <a:rPr lang="en-US" sz="2400" dirty="0" smtClean="0"/>
              <a:t>. Invest. 100(9) 2146-2152, 1997</a:t>
            </a:r>
            <a:endParaRPr lang="en-US" sz="2400" dirty="0"/>
          </a:p>
        </p:txBody>
      </p:sp>
      <p:sp>
        <p:nvSpPr>
          <p:cNvPr id="6" name="TextBox 5"/>
          <p:cNvSpPr txBox="1"/>
          <p:nvPr/>
        </p:nvSpPr>
        <p:spPr>
          <a:xfrm>
            <a:off x="1958010" y="2468522"/>
            <a:ext cx="1162473" cy="523220"/>
          </a:xfrm>
          <a:prstGeom prst="rect">
            <a:avLst/>
          </a:prstGeom>
          <a:noFill/>
        </p:spPr>
        <p:txBody>
          <a:bodyPr wrap="none" rtlCol="0">
            <a:spAutoFit/>
          </a:bodyPr>
          <a:lstStyle/>
          <a:p>
            <a:r>
              <a:rPr lang="en-US" sz="2800" dirty="0" smtClean="0">
                <a:ln>
                  <a:solidFill>
                    <a:srgbClr val="FFFFFF"/>
                  </a:solidFill>
                </a:ln>
                <a:solidFill>
                  <a:srgbClr val="FFFF00"/>
                </a:solidFill>
              </a:rPr>
              <a:t>sulfate</a:t>
            </a:r>
            <a:endParaRPr lang="en-US" dirty="0">
              <a:ln>
                <a:solidFill>
                  <a:srgbClr val="FFFFFF"/>
                </a:solidFill>
              </a:ln>
              <a:solidFill>
                <a:srgbClr val="FFFF00"/>
              </a:solidFill>
            </a:endParaRPr>
          </a:p>
        </p:txBody>
      </p:sp>
      <p:sp>
        <p:nvSpPr>
          <p:cNvPr id="7" name="Freeform 6"/>
          <p:cNvSpPr/>
          <p:nvPr/>
        </p:nvSpPr>
        <p:spPr>
          <a:xfrm>
            <a:off x="3474743" y="3404513"/>
            <a:ext cx="2202397" cy="2195371"/>
          </a:xfrm>
          <a:custGeom>
            <a:avLst/>
            <a:gdLst>
              <a:gd name="connsiteX0" fmla="*/ 1024632 w 2202397"/>
              <a:gd name="connsiteY0" fmla="*/ 54040 h 2195371"/>
              <a:gd name="connsiteX1" fmla="*/ 146376 w 2202397"/>
              <a:gd name="connsiteY1" fmla="*/ 418809 h 2195371"/>
              <a:gd name="connsiteX2" fmla="*/ 173399 w 2202397"/>
              <a:gd name="connsiteY2" fmla="*/ 1607687 h 2195371"/>
              <a:gd name="connsiteX3" fmla="*/ 1186772 w 2202397"/>
              <a:gd name="connsiteY3" fmla="*/ 2161596 h 2195371"/>
              <a:gd name="connsiteX4" fmla="*/ 2078540 w 2202397"/>
              <a:gd name="connsiteY4" fmla="*/ 1405037 h 2195371"/>
              <a:gd name="connsiteX5" fmla="*/ 1929912 w 2202397"/>
              <a:gd name="connsiteY5" fmla="*/ 324240 h 2195371"/>
              <a:gd name="connsiteX6" fmla="*/ 930050 w 2202397"/>
              <a:gd name="connsiteY6" fmla="*/ 0 h 219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2397" h="2195371">
                <a:moveTo>
                  <a:pt x="1024632" y="54040"/>
                </a:moveTo>
                <a:cubicBezTo>
                  <a:pt x="656440" y="106954"/>
                  <a:pt x="288248" y="159868"/>
                  <a:pt x="146376" y="418809"/>
                </a:cubicBezTo>
                <a:cubicBezTo>
                  <a:pt x="4504" y="677750"/>
                  <a:pt x="0" y="1317223"/>
                  <a:pt x="173399" y="1607687"/>
                </a:cubicBezTo>
                <a:cubicBezTo>
                  <a:pt x="346798" y="1898151"/>
                  <a:pt x="869249" y="2195371"/>
                  <a:pt x="1186772" y="2161596"/>
                </a:cubicBezTo>
                <a:cubicBezTo>
                  <a:pt x="1504296" y="2127821"/>
                  <a:pt x="1954683" y="1711263"/>
                  <a:pt x="2078540" y="1405037"/>
                </a:cubicBezTo>
                <a:cubicBezTo>
                  <a:pt x="2202397" y="1098811"/>
                  <a:pt x="2121327" y="558413"/>
                  <a:pt x="1929912" y="324240"/>
                </a:cubicBezTo>
                <a:cubicBezTo>
                  <a:pt x="1738497" y="90067"/>
                  <a:pt x="930050" y="0"/>
                  <a:pt x="930050" y="0"/>
                </a:cubicBezTo>
              </a:path>
            </a:pathLst>
          </a:custGeom>
          <a:ln w="57150" cap="flat" cmpd="sng" algn="ctr">
            <a:solidFill>
              <a:srgbClr val="FF0000"/>
            </a:solidFill>
            <a:prstDash val="solid"/>
            <a:round/>
            <a:headEnd type="none" w="med" len="med"/>
            <a:tailEnd type="none" w="med" len="me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7281552" y="4012244"/>
            <a:ext cx="1157564" cy="523220"/>
          </a:xfrm>
          <a:prstGeom prst="rect">
            <a:avLst/>
          </a:prstGeom>
          <a:noFill/>
        </p:spPr>
        <p:txBody>
          <a:bodyPr wrap="none" rtlCol="0">
            <a:spAutoFit/>
          </a:bodyPr>
          <a:lstStyle/>
          <a:p>
            <a:r>
              <a:rPr lang="en-US" sz="2800" dirty="0" smtClean="0">
                <a:ln>
                  <a:solidFill>
                    <a:srgbClr val="FFFFFF"/>
                  </a:solidFill>
                </a:ln>
                <a:solidFill>
                  <a:srgbClr val="FFFF00"/>
                </a:solidFill>
              </a:rPr>
              <a:t>nitrate</a:t>
            </a:r>
            <a:endParaRPr lang="en-US" dirty="0">
              <a:ln>
                <a:solidFill>
                  <a:srgbClr val="FFFFFF"/>
                </a:solidFill>
              </a:ln>
              <a:solidFill>
                <a:srgbClr val="FFFF00"/>
              </a:solidFill>
            </a:endParaRPr>
          </a:p>
        </p:txBody>
      </p:sp>
      <p:sp>
        <p:nvSpPr>
          <p:cNvPr id="8" name="Content Placeholder 2"/>
          <p:cNvSpPr txBox="1">
            <a:spLocks/>
          </p:cNvSpPr>
          <p:nvPr/>
        </p:nvSpPr>
        <p:spPr>
          <a:xfrm>
            <a:off x="988552" y="1995604"/>
            <a:ext cx="7092427" cy="2539860"/>
          </a:xfrm>
          <a:prstGeom prst="rect">
            <a:avLst/>
          </a:prstGeom>
          <a:solidFill>
            <a:srgbClr val="FCFADF"/>
          </a:solidFill>
          <a:ln>
            <a:solidFill>
              <a:schemeClr val="tx1"/>
            </a:solidFill>
          </a:ln>
          <a:effectLst>
            <a:outerShdw blurRad="50800" dist="38100" dir="2700000">
              <a:srgbClr val="000000">
                <a:alpha val="43000"/>
              </a:srgbClr>
            </a:outerShdw>
          </a:effectLst>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lang="en-US" sz="3200" noProof="0" dirty="0" smtClean="0"/>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noProof="0" dirty="0" smtClean="0">
                <a:ln>
                  <a:noFill/>
                </a:ln>
                <a:solidFill>
                  <a:schemeClr val="tx1"/>
                </a:solidFill>
                <a:effectLst/>
                <a:uLnTx/>
                <a:uFillTx/>
                <a:latin typeface="+mn-lt"/>
                <a:ea typeface="+mn-ea"/>
                <a:cs typeface="+mn-cs"/>
              </a:rPr>
              <a:t>When calcium enters the cell,                  </a:t>
            </a:r>
            <a:r>
              <a:rPr kumimoji="0" lang="en-US" sz="3200" b="0" i="0" u="none" strike="noStrike" kern="1200" cap="none" spc="0" normalizeH="0" noProof="0" dirty="0" err="1" smtClean="0">
                <a:ln>
                  <a:noFill/>
                </a:ln>
                <a:solidFill>
                  <a:schemeClr val="tx1"/>
                </a:solidFill>
                <a:effectLst/>
                <a:uLnTx/>
                <a:uFillTx/>
                <a:latin typeface="+mn-lt"/>
                <a:ea typeface="+mn-ea"/>
                <a:cs typeface="+mn-cs"/>
              </a:rPr>
              <a:t>eNOS</a:t>
            </a:r>
            <a:r>
              <a:rPr kumimoji="0" lang="en-US" sz="3200" b="0" i="0" u="none" strike="noStrike" kern="1200" cap="none" spc="0" normalizeH="0" noProof="0" dirty="0" smtClean="0">
                <a:ln>
                  <a:noFill/>
                </a:ln>
                <a:solidFill>
                  <a:schemeClr val="tx1"/>
                </a:solidFill>
                <a:effectLst/>
                <a:uLnTx/>
                <a:uFillTx/>
                <a:latin typeface="+mn-lt"/>
                <a:ea typeface="+mn-ea"/>
                <a:cs typeface="+mn-cs"/>
              </a:rPr>
              <a:t> stops making sulfate                         and starts making nitrate instead</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p:bldP spid="8"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Transition to Nitrogen-based      Oxygen Transport</a:t>
            </a:r>
            <a:r>
              <a:rPr lang="en-US" b="1" dirty="0" smtClean="0">
                <a:solidFill>
                  <a:srgbClr val="FF0000"/>
                </a:solidFill>
              </a:rPr>
              <a:t>*</a:t>
            </a:r>
            <a:endParaRPr lang="en-US" b="1" dirty="0">
              <a:solidFill>
                <a:srgbClr val="FF0000"/>
              </a:solidFill>
            </a:endParaRPr>
          </a:p>
        </p:txBody>
      </p:sp>
      <p:sp>
        <p:nvSpPr>
          <p:cNvPr id="5" name="Freeform 4"/>
          <p:cNvSpPr/>
          <p:nvPr/>
        </p:nvSpPr>
        <p:spPr>
          <a:xfrm>
            <a:off x="1710267" y="2232382"/>
            <a:ext cx="5836355" cy="2441222"/>
          </a:xfrm>
          <a:custGeom>
            <a:avLst/>
            <a:gdLst>
              <a:gd name="connsiteX0" fmla="*/ 0 w 5836355"/>
              <a:gd name="connsiteY0" fmla="*/ 36689 h 2441222"/>
              <a:gd name="connsiteX1" fmla="*/ 1964266 w 5836355"/>
              <a:gd name="connsiteY1" fmla="*/ 172156 h 2441222"/>
              <a:gd name="connsiteX2" fmla="*/ 2438400 w 5836355"/>
              <a:gd name="connsiteY2" fmla="*/ 527756 h 2441222"/>
              <a:gd name="connsiteX3" fmla="*/ 2252133 w 5836355"/>
              <a:gd name="connsiteY3" fmla="*/ 968022 h 2441222"/>
              <a:gd name="connsiteX4" fmla="*/ 1862666 w 5836355"/>
              <a:gd name="connsiteY4" fmla="*/ 1340556 h 2441222"/>
              <a:gd name="connsiteX5" fmla="*/ 1862666 w 5836355"/>
              <a:gd name="connsiteY5" fmla="*/ 1814689 h 2441222"/>
              <a:gd name="connsiteX6" fmla="*/ 2065866 w 5836355"/>
              <a:gd name="connsiteY6" fmla="*/ 2119489 h 2441222"/>
              <a:gd name="connsiteX7" fmla="*/ 2878666 w 5836355"/>
              <a:gd name="connsiteY7" fmla="*/ 2424289 h 2441222"/>
              <a:gd name="connsiteX8" fmla="*/ 3725333 w 5836355"/>
              <a:gd name="connsiteY8" fmla="*/ 2017889 h 2441222"/>
              <a:gd name="connsiteX9" fmla="*/ 3742266 w 5836355"/>
              <a:gd name="connsiteY9" fmla="*/ 1459089 h 2441222"/>
              <a:gd name="connsiteX10" fmla="*/ 3302000 w 5836355"/>
              <a:gd name="connsiteY10" fmla="*/ 714022 h 2441222"/>
              <a:gd name="connsiteX11" fmla="*/ 3251200 w 5836355"/>
              <a:gd name="connsiteY11" fmla="*/ 358422 h 2441222"/>
              <a:gd name="connsiteX12" fmla="*/ 3979333 w 5836355"/>
              <a:gd name="connsiteY12" fmla="*/ 53622 h 2441222"/>
              <a:gd name="connsiteX13" fmla="*/ 5571066 w 5836355"/>
              <a:gd name="connsiteY13" fmla="*/ 36689 h 2441222"/>
              <a:gd name="connsiteX14" fmla="*/ 5571066 w 5836355"/>
              <a:gd name="connsiteY14" fmla="*/ 70556 h 244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36355" h="2441222">
                <a:moveTo>
                  <a:pt x="0" y="36689"/>
                </a:moveTo>
                <a:cubicBezTo>
                  <a:pt x="778933" y="63500"/>
                  <a:pt x="1557866" y="90312"/>
                  <a:pt x="1964266" y="172156"/>
                </a:cubicBezTo>
                <a:cubicBezTo>
                  <a:pt x="2370666" y="254001"/>
                  <a:pt x="2390422" y="395112"/>
                  <a:pt x="2438400" y="527756"/>
                </a:cubicBezTo>
                <a:cubicBezTo>
                  <a:pt x="2486378" y="660400"/>
                  <a:pt x="2348089" y="832555"/>
                  <a:pt x="2252133" y="968022"/>
                </a:cubicBezTo>
                <a:cubicBezTo>
                  <a:pt x="2156177" y="1103489"/>
                  <a:pt x="1927577" y="1199445"/>
                  <a:pt x="1862666" y="1340556"/>
                </a:cubicBezTo>
                <a:cubicBezTo>
                  <a:pt x="1797755" y="1481667"/>
                  <a:pt x="1828799" y="1684867"/>
                  <a:pt x="1862666" y="1814689"/>
                </a:cubicBezTo>
                <a:cubicBezTo>
                  <a:pt x="1896533" y="1944511"/>
                  <a:pt x="1896533" y="2017889"/>
                  <a:pt x="2065866" y="2119489"/>
                </a:cubicBezTo>
                <a:cubicBezTo>
                  <a:pt x="2235199" y="2221089"/>
                  <a:pt x="2602088" y="2441222"/>
                  <a:pt x="2878666" y="2424289"/>
                </a:cubicBezTo>
                <a:cubicBezTo>
                  <a:pt x="3155244" y="2407356"/>
                  <a:pt x="3581400" y="2178756"/>
                  <a:pt x="3725333" y="2017889"/>
                </a:cubicBezTo>
                <a:cubicBezTo>
                  <a:pt x="3869266" y="1857022"/>
                  <a:pt x="3812822" y="1676400"/>
                  <a:pt x="3742266" y="1459089"/>
                </a:cubicBezTo>
                <a:cubicBezTo>
                  <a:pt x="3671711" y="1241778"/>
                  <a:pt x="3383844" y="897466"/>
                  <a:pt x="3302000" y="714022"/>
                </a:cubicBezTo>
                <a:cubicBezTo>
                  <a:pt x="3220156" y="530578"/>
                  <a:pt x="3138311" y="468489"/>
                  <a:pt x="3251200" y="358422"/>
                </a:cubicBezTo>
                <a:cubicBezTo>
                  <a:pt x="3364089" y="248355"/>
                  <a:pt x="3592689" y="107244"/>
                  <a:pt x="3979333" y="53622"/>
                </a:cubicBezTo>
                <a:cubicBezTo>
                  <a:pt x="4365977" y="0"/>
                  <a:pt x="5305777" y="33867"/>
                  <a:pt x="5571066" y="36689"/>
                </a:cubicBezTo>
                <a:cubicBezTo>
                  <a:pt x="5836355" y="39511"/>
                  <a:pt x="5571066" y="70556"/>
                  <a:pt x="5571066" y="7055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3" name="Group 7"/>
          <p:cNvGrpSpPr/>
          <p:nvPr/>
        </p:nvGrpSpPr>
        <p:grpSpPr>
          <a:xfrm>
            <a:off x="4247444" y="4584699"/>
            <a:ext cx="1295401" cy="618067"/>
            <a:chOff x="4095044" y="4584699"/>
            <a:chExt cx="1295401" cy="618067"/>
          </a:xfrm>
        </p:grpSpPr>
        <p:sp>
          <p:nvSpPr>
            <p:cNvPr id="6" name="TextBox 5"/>
            <p:cNvSpPr txBox="1"/>
            <p:nvPr/>
          </p:nvSpPr>
          <p:spPr>
            <a:xfrm>
              <a:off x="4368800" y="4693678"/>
              <a:ext cx="765504" cy="400110"/>
            </a:xfrm>
            <a:prstGeom prst="rect">
              <a:avLst/>
            </a:prstGeom>
            <a:noFill/>
          </p:spPr>
          <p:txBody>
            <a:bodyPr wrap="none" rtlCol="0">
              <a:spAutoFit/>
            </a:bodyPr>
            <a:lstStyle/>
            <a:p>
              <a:r>
                <a:rPr lang="en-US" sz="2000" dirty="0" err="1" smtClean="0"/>
                <a:t>eNOS</a:t>
              </a:r>
              <a:endParaRPr lang="en-US" sz="2000" dirty="0"/>
            </a:p>
          </p:txBody>
        </p:sp>
        <p:sp>
          <p:nvSpPr>
            <p:cNvPr id="7" name="Freeform 6"/>
            <p:cNvSpPr/>
            <p:nvPr/>
          </p:nvSpPr>
          <p:spPr>
            <a:xfrm>
              <a:off x="4095044" y="4584699"/>
              <a:ext cx="1295401" cy="618067"/>
            </a:xfrm>
            <a:custGeom>
              <a:avLst/>
              <a:gdLst>
                <a:gd name="connsiteX0" fmla="*/ 629356 w 1295401"/>
                <a:gd name="connsiteY0" fmla="*/ 8467 h 618067"/>
                <a:gd name="connsiteX1" fmla="*/ 206022 w 1295401"/>
                <a:gd name="connsiteY1" fmla="*/ 177800 h 618067"/>
                <a:gd name="connsiteX2" fmla="*/ 121356 w 1295401"/>
                <a:gd name="connsiteY2" fmla="*/ 567267 h 618067"/>
                <a:gd name="connsiteX3" fmla="*/ 934156 w 1295401"/>
                <a:gd name="connsiteY3" fmla="*/ 482600 h 618067"/>
                <a:gd name="connsiteX4" fmla="*/ 1238956 w 1295401"/>
                <a:gd name="connsiteY4" fmla="*/ 127000 h 618067"/>
                <a:gd name="connsiteX5" fmla="*/ 629356 w 1295401"/>
                <a:gd name="connsiteY5" fmla="*/ 8467 h 61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5401" h="618067">
                  <a:moveTo>
                    <a:pt x="629356" y="8467"/>
                  </a:moveTo>
                  <a:cubicBezTo>
                    <a:pt x="457200" y="16934"/>
                    <a:pt x="290689" y="84667"/>
                    <a:pt x="206022" y="177800"/>
                  </a:cubicBezTo>
                  <a:cubicBezTo>
                    <a:pt x="121355" y="270933"/>
                    <a:pt x="0" y="516467"/>
                    <a:pt x="121356" y="567267"/>
                  </a:cubicBezTo>
                  <a:cubicBezTo>
                    <a:pt x="242712" y="618067"/>
                    <a:pt x="747889" y="555978"/>
                    <a:pt x="934156" y="482600"/>
                  </a:cubicBezTo>
                  <a:cubicBezTo>
                    <a:pt x="1120423" y="409222"/>
                    <a:pt x="1295401" y="208845"/>
                    <a:pt x="1238956" y="127000"/>
                  </a:cubicBezTo>
                  <a:cubicBezTo>
                    <a:pt x="1182512" y="45156"/>
                    <a:pt x="801512" y="0"/>
                    <a:pt x="629356" y="8467"/>
                  </a:cubicBez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7051331" y="3958167"/>
            <a:ext cx="604252" cy="461665"/>
          </a:xfrm>
          <a:prstGeom prst="rect">
            <a:avLst/>
          </a:prstGeom>
          <a:noFill/>
        </p:spPr>
        <p:txBody>
          <a:bodyPr wrap="none" rtlCol="0">
            <a:spAutoFit/>
          </a:bodyPr>
          <a:lstStyle/>
          <a:p>
            <a:r>
              <a:rPr lang="en-US" sz="2400" dirty="0" err="1" smtClean="0"/>
              <a:t>Akt</a:t>
            </a:r>
            <a:endParaRPr lang="en-US" sz="2400" dirty="0"/>
          </a:p>
        </p:txBody>
      </p:sp>
      <p:sp>
        <p:nvSpPr>
          <p:cNvPr id="14" name="TextBox 13"/>
          <p:cNvSpPr txBox="1"/>
          <p:nvPr/>
        </p:nvSpPr>
        <p:spPr>
          <a:xfrm>
            <a:off x="6874309" y="3014134"/>
            <a:ext cx="737101" cy="461665"/>
          </a:xfrm>
          <a:prstGeom prst="rect">
            <a:avLst/>
          </a:prstGeom>
          <a:noFill/>
        </p:spPr>
        <p:txBody>
          <a:bodyPr wrap="none" rtlCol="0">
            <a:spAutoFit/>
          </a:bodyPr>
          <a:lstStyle/>
          <a:p>
            <a:r>
              <a:rPr lang="en-US" sz="2400" dirty="0" smtClean="0"/>
              <a:t>PI3K</a:t>
            </a:r>
            <a:endParaRPr lang="en-US" sz="2400" dirty="0"/>
          </a:p>
        </p:txBody>
      </p:sp>
      <p:sp>
        <p:nvSpPr>
          <p:cNvPr id="15" name="TextBox 14"/>
          <p:cNvSpPr txBox="1"/>
          <p:nvPr/>
        </p:nvSpPr>
        <p:spPr>
          <a:xfrm>
            <a:off x="5322375" y="2463569"/>
            <a:ext cx="841546" cy="461665"/>
          </a:xfrm>
          <a:prstGeom prst="rect">
            <a:avLst/>
          </a:prstGeom>
          <a:noFill/>
        </p:spPr>
        <p:txBody>
          <a:bodyPr wrap="none" rtlCol="0">
            <a:spAutoFit/>
          </a:bodyPr>
          <a:lstStyle/>
          <a:p>
            <a:r>
              <a:rPr lang="en-US" sz="2400" dirty="0" smtClean="0"/>
              <a:t>VEGF</a:t>
            </a:r>
            <a:endParaRPr lang="en-US" sz="2400" dirty="0"/>
          </a:p>
        </p:txBody>
      </p:sp>
      <p:grpSp>
        <p:nvGrpSpPr>
          <p:cNvPr id="4" name="Group 52"/>
          <p:cNvGrpSpPr/>
          <p:nvPr/>
        </p:nvGrpSpPr>
        <p:grpSpPr>
          <a:xfrm>
            <a:off x="3776133" y="4521208"/>
            <a:ext cx="651934" cy="711192"/>
            <a:chOff x="3623733" y="4622808"/>
            <a:chExt cx="651934" cy="711192"/>
          </a:xfrm>
        </p:grpSpPr>
        <p:sp>
          <p:nvSpPr>
            <p:cNvPr id="17" name="Freeform 16"/>
            <p:cNvSpPr/>
            <p:nvPr/>
          </p:nvSpPr>
          <p:spPr>
            <a:xfrm>
              <a:off x="3623733" y="4758267"/>
              <a:ext cx="651934" cy="575733"/>
            </a:xfrm>
            <a:custGeom>
              <a:avLst/>
              <a:gdLst>
                <a:gd name="connsiteX0" fmla="*/ 609600 w 651934"/>
                <a:gd name="connsiteY0" fmla="*/ 575733 h 575733"/>
                <a:gd name="connsiteX1" fmla="*/ 643467 w 651934"/>
                <a:gd name="connsiteY1" fmla="*/ 118533 h 575733"/>
                <a:gd name="connsiteX2" fmla="*/ 558800 w 651934"/>
                <a:gd name="connsiteY2" fmla="*/ 0 h 575733"/>
                <a:gd name="connsiteX3" fmla="*/ 338667 w 651934"/>
                <a:gd name="connsiteY3" fmla="*/ 118533 h 575733"/>
                <a:gd name="connsiteX4" fmla="*/ 0 w 651934"/>
                <a:gd name="connsiteY4" fmla="*/ 135466 h 575733"/>
                <a:gd name="connsiteX5" fmla="*/ 0 w 651934"/>
                <a:gd name="connsiteY5" fmla="*/ 135466 h 57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934" h="575733">
                  <a:moveTo>
                    <a:pt x="609600" y="575733"/>
                  </a:moveTo>
                  <a:cubicBezTo>
                    <a:pt x="630767" y="395110"/>
                    <a:pt x="651934" y="214488"/>
                    <a:pt x="643467" y="118533"/>
                  </a:cubicBezTo>
                  <a:cubicBezTo>
                    <a:pt x="635000" y="22578"/>
                    <a:pt x="609600" y="0"/>
                    <a:pt x="558800" y="0"/>
                  </a:cubicBezTo>
                  <a:cubicBezTo>
                    <a:pt x="508000" y="0"/>
                    <a:pt x="431800" y="95955"/>
                    <a:pt x="338667" y="118533"/>
                  </a:cubicBezTo>
                  <a:cubicBezTo>
                    <a:pt x="245534" y="141111"/>
                    <a:pt x="0" y="135466"/>
                    <a:pt x="0" y="135466"/>
                  </a:cubicBezTo>
                  <a:lnTo>
                    <a:pt x="0" y="135466"/>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3742267" y="4724400"/>
              <a:ext cx="0" cy="186267"/>
            </a:xfrm>
            <a:custGeom>
              <a:avLst/>
              <a:gdLst>
                <a:gd name="connsiteX0" fmla="*/ 0 w 0"/>
                <a:gd name="connsiteY0" fmla="*/ 186267 h 186267"/>
                <a:gd name="connsiteX1" fmla="*/ 0 w 0"/>
                <a:gd name="connsiteY1" fmla="*/ 33867 h 186267"/>
                <a:gd name="connsiteX2" fmla="*/ 0 w 0"/>
                <a:gd name="connsiteY2" fmla="*/ 0 h 186267"/>
                <a:gd name="connsiteX3" fmla="*/ 0 w 0"/>
                <a:gd name="connsiteY3" fmla="*/ 0 h 186267"/>
              </a:gdLst>
              <a:ahLst/>
              <a:cxnLst>
                <a:cxn ang="0">
                  <a:pos x="connsiteX0" y="connsiteY0"/>
                </a:cxn>
                <a:cxn ang="0">
                  <a:pos x="connsiteX1" y="connsiteY1"/>
                </a:cxn>
                <a:cxn ang="0">
                  <a:pos x="connsiteX2" y="connsiteY2"/>
                </a:cxn>
                <a:cxn ang="0">
                  <a:pos x="connsiteX3" y="connsiteY3"/>
                </a:cxn>
              </a:cxnLst>
              <a:rect l="l" t="t" r="r" b="b"/>
              <a:pathLst>
                <a:path h="186267">
                  <a:moveTo>
                    <a:pt x="0" y="186267"/>
                  </a:moveTo>
                  <a:lnTo>
                    <a:pt x="0" y="33867"/>
                  </a:lnTo>
                  <a:lnTo>
                    <a:pt x="0" y="0"/>
                  </a:lnTo>
                  <a:lnTo>
                    <a:pt x="0"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3894667" y="4682071"/>
              <a:ext cx="0" cy="186267"/>
            </a:xfrm>
            <a:custGeom>
              <a:avLst/>
              <a:gdLst>
                <a:gd name="connsiteX0" fmla="*/ 0 w 0"/>
                <a:gd name="connsiteY0" fmla="*/ 186267 h 186267"/>
                <a:gd name="connsiteX1" fmla="*/ 0 w 0"/>
                <a:gd name="connsiteY1" fmla="*/ 33867 h 186267"/>
                <a:gd name="connsiteX2" fmla="*/ 0 w 0"/>
                <a:gd name="connsiteY2" fmla="*/ 0 h 186267"/>
                <a:gd name="connsiteX3" fmla="*/ 0 w 0"/>
                <a:gd name="connsiteY3" fmla="*/ 0 h 186267"/>
              </a:gdLst>
              <a:ahLst/>
              <a:cxnLst>
                <a:cxn ang="0">
                  <a:pos x="connsiteX0" y="connsiteY0"/>
                </a:cxn>
                <a:cxn ang="0">
                  <a:pos x="connsiteX1" y="connsiteY1"/>
                </a:cxn>
                <a:cxn ang="0">
                  <a:pos x="connsiteX2" y="connsiteY2"/>
                </a:cxn>
                <a:cxn ang="0">
                  <a:pos x="connsiteX3" y="connsiteY3"/>
                </a:cxn>
              </a:cxnLst>
              <a:rect l="l" t="t" r="r" b="b"/>
              <a:pathLst>
                <a:path h="186267">
                  <a:moveTo>
                    <a:pt x="0" y="186267"/>
                  </a:moveTo>
                  <a:lnTo>
                    <a:pt x="0" y="33867"/>
                  </a:lnTo>
                  <a:lnTo>
                    <a:pt x="0" y="0"/>
                  </a:lnTo>
                  <a:lnTo>
                    <a:pt x="0"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4047067" y="4622808"/>
              <a:ext cx="0" cy="186267"/>
            </a:xfrm>
            <a:custGeom>
              <a:avLst/>
              <a:gdLst>
                <a:gd name="connsiteX0" fmla="*/ 0 w 0"/>
                <a:gd name="connsiteY0" fmla="*/ 186267 h 186267"/>
                <a:gd name="connsiteX1" fmla="*/ 0 w 0"/>
                <a:gd name="connsiteY1" fmla="*/ 33867 h 186267"/>
                <a:gd name="connsiteX2" fmla="*/ 0 w 0"/>
                <a:gd name="connsiteY2" fmla="*/ 0 h 186267"/>
                <a:gd name="connsiteX3" fmla="*/ 0 w 0"/>
                <a:gd name="connsiteY3" fmla="*/ 0 h 186267"/>
              </a:gdLst>
              <a:ahLst/>
              <a:cxnLst>
                <a:cxn ang="0">
                  <a:pos x="connsiteX0" y="connsiteY0"/>
                </a:cxn>
                <a:cxn ang="0">
                  <a:pos x="connsiteX1" y="connsiteY1"/>
                </a:cxn>
                <a:cxn ang="0">
                  <a:pos x="connsiteX2" y="connsiteY2"/>
                </a:cxn>
                <a:cxn ang="0">
                  <a:pos x="connsiteX3" y="connsiteY3"/>
                </a:cxn>
              </a:cxnLst>
              <a:rect l="l" t="t" r="r" b="b"/>
              <a:pathLst>
                <a:path h="186267">
                  <a:moveTo>
                    <a:pt x="0" y="186267"/>
                  </a:moveTo>
                  <a:lnTo>
                    <a:pt x="0" y="33867"/>
                  </a:lnTo>
                  <a:lnTo>
                    <a:pt x="0" y="0"/>
                  </a:lnTo>
                  <a:lnTo>
                    <a:pt x="0"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4" name="TextBox 23"/>
          <p:cNvSpPr txBox="1"/>
          <p:nvPr/>
        </p:nvSpPr>
        <p:spPr>
          <a:xfrm>
            <a:off x="6530645" y="4842921"/>
            <a:ext cx="343664" cy="461665"/>
          </a:xfrm>
          <a:prstGeom prst="rect">
            <a:avLst/>
          </a:prstGeom>
          <a:noFill/>
        </p:spPr>
        <p:txBody>
          <a:bodyPr wrap="none" rtlCol="0">
            <a:spAutoFit/>
          </a:bodyPr>
          <a:lstStyle/>
          <a:p>
            <a:r>
              <a:rPr lang="en-US" sz="2400" dirty="0" smtClean="0">
                <a:ln>
                  <a:solidFill>
                    <a:srgbClr val="FF0000"/>
                  </a:solidFill>
                </a:ln>
              </a:rPr>
              <a:t>P</a:t>
            </a:r>
            <a:endParaRPr lang="en-US" sz="2400" dirty="0">
              <a:ln>
                <a:solidFill>
                  <a:srgbClr val="FF0000"/>
                </a:solidFill>
              </a:ln>
            </a:endParaRPr>
          </a:p>
        </p:txBody>
      </p:sp>
      <p:cxnSp>
        <p:nvCxnSpPr>
          <p:cNvPr id="33" name="Straight Arrow Connector 32"/>
          <p:cNvCxnSpPr>
            <a:stCxn id="15" idx="3"/>
          </p:cNvCxnSpPr>
          <p:nvPr/>
        </p:nvCxnSpPr>
        <p:spPr>
          <a:xfrm>
            <a:off x="6163921" y="2694402"/>
            <a:ext cx="925510" cy="2308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14" idx="2"/>
          </p:cNvCxnSpPr>
          <p:nvPr/>
        </p:nvCxnSpPr>
        <p:spPr>
          <a:xfrm rot="16200000" flipH="1">
            <a:off x="6984929" y="3733729"/>
            <a:ext cx="571268" cy="554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Freeform 35"/>
          <p:cNvSpPr/>
          <p:nvPr/>
        </p:nvSpPr>
        <p:spPr>
          <a:xfrm>
            <a:off x="6807200" y="4470400"/>
            <a:ext cx="787400" cy="626533"/>
          </a:xfrm>
          <a:custGeom>
            <a:avLst/>
            <a:gdLst>
              <a:gd name="connsiteX0" fmla="*/ 558800 w 787400"/>
              <a:gd name="connsiteY0" fmla="*/ 0 h 626533"/>
              <a:gd name="connsiteX1" fmla="*/ 694267 w 787400"/>
              <a:gd name="connsiteY1" fmla="*/ 406400 h 626533"/>
              <a:gd name="connsiteX2" fmla="*/ 0 w 787400"/>
              <a:gd name="connsiteY2" fmla="*/ 626533 h 626533"/>
            </a:gdLst>
            <a:ahLst/>
            <a:cxnLst>
              <a:cxn ang="0">
                <a:pos x="connsiteX0" y="connsiteY0"/>
              </a:cxn>
              <a:cxn ang="0">
                <a:pos x="connsiteX1" y="connsiteY1"/>
              </a:cxn>
              <a:cxn ang="0">
                <a:pos x="connsiteX2" y="connsiteY2"/>
              </a:cxn>
            </a:cxnLst>
            <a:rect l="l" t="t" r="r" b="b"/>
            <a:pathLst>
              <a:path w="787400" h="626533">
                <a:moveTo>
                  <a:pt x="558800" y="0"/>
                </a:moveTo>
                <a:cubicBezTo>
                  <a:pt x="673100" y="150989"/>
                  <a:pt x="787400" y="301978"/>
                  <a:pt x="694267" y="406400"/>
                </a:cubicBezTo>
                <a:cubicBezTo>
                  <a:pt x="601134" y="510822"/>
                  <a:pt x="0" y="626533"/>
                  <a:pt x="0" y="626533"/>
                </a:cubicBezTo>
              </a:path>
            </a:pathLst>
          </a:custGeom>
          <a:ln>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TextBox 37"/>
          <p:cNvSpPr txBox="1"/>
          <p:nvPr/>
        </p:nvSpPr>
        <p:spPr>
          <a:xfrm>
            <a:off x="5238022" y="4422801"/>
            <a:ext cx="572956" cy="369332"/>
          </a:xfrm>
          <a:prstGeom prst="rect">
            <a:avLst/>
          </a:prstGeom>
          <a:noFill/>
        </p:spPr>
        <p:txBody>
          <a:bodyPr wrap="none" rtlCol="0">
            <a:spAutoFit/>
          </a:bodyPr>
          <a:lstStyle/>
          <a:p>
            <a:r>
              <a:rPr lang="en-US" dirty="0" smtClean="0"/>
              <a:t>Ca</a:t>
            </a:r>
            <a:r>
              <a:rPr lang="en-US" baseline="30000" dirty="0" smtClean="0"/>
              <a:t>+2</a:t>
            </a:r>
            <a:endParaRPr lang="en-US" dirty="0"/>
          </a:p>
        </p:txBody>
      </p:sp>
      <p:sp>
        <p:nvSpPr>
          <p:cNvPr id="39" name="TextBox 38"/>
          <p:cNvSpPr txBox="1"/>
          <p:nvPr/>
        </p:nvSpPr>
        <p:spPr>
          <a:xfrm>
            <a:off x="5317124" y="4080939"/>
            <a:ext cx="572956" cy="369332"/>
          </a:xfrm>
          <a:prstGeom prst="rect">
            <a:avLst/>
          </a:prstGeom>
          <a:noFill/>
        </p:spPr>
        <p:txBody>
          <a:bodyPr wrap="none" rtlCol="0">
            <a:spAutoFit/>
          </a:bodyPr>
          <a:lstStyle/>
          <a:p>
            <a:r>
              <a:rPr lang="en-US" dirty="0" smtClean="0"/>
              <a:t>Ca</a:t>
            </a:r>
            <a:r>
              <a:rPr lang="en-US" baseline="30000" dirty="0" smtClean="0"/>
              <a:t>+2</a:t>
            </a:r>
            <a:endParaRPr lang="en-US" dirty="0"/>
          </a:p>
        </p:txBody>
      </p:sp>
      <p:sp>
        <p:nvSpPr>
          <p:cNvPr id="40" name="TextBox 39"/>
          <p:cNvSpPr txBox="1"/>
          <p:nvPr/>
        </p:nvSpPr>
        <p:spPr>
          <a:xfrm>
            <a:off x="5907315" y="3189538"/>
            <a:ext cx="572956" cy="369332"/>
          </a:xfrm>
          <a:prstGeom prst="rect">
            <a:avLst/>
          </a:prstGeom>
          <a:noFill/>
        </p:spPr>
        <p:txBody>
          <a:bodyPr wrap="none" rtlCol="0">
            <a:spAutoFit/>
          </a:bodyPr>
          <a:lstStyle/>
          <a:p>
            <a:r>
              <a:rPr lang="en-US" dirty="0" smtClean="0"/>
              <a:t>Ca</a:t>
            </a:r>
            <a:r>
              <a:rPr lang="en-US" baseline="30000" dirty="0" smtClean="0"/>
              <a:t>+2</a:t>
            </a:r>
            <a:endParaRPr lang="en-US" dirty="0"/>
          </a:p>
        </p:txBody>
      </p:sp>
      <p:sp>
        <p:nvSpPr>
          <p:cNvPr id="41" name="TextBox 40"/>
          <p:cNvSpPr txBox="1"/>
          <p:nvPr/>
        </p:nvSpPr>
        <p:spPr>
          <a:xfrm>
            <a:off x="5695243" y="4253458"/>
            <a:ext cx="572956" cy="369332"/>
          </a:xfrm>
          <a:prstGeom prst="rect">
            <a:avLst/>
          </a:prstGeom>
          <a:noFill/>
        </p:spPr>
        <p:txBody>
          <a:bodyPr wrap="none" rtlCol="0">
            <a:spAutoFit/>
          </a:bodyPr>
          <a:lstStyle/>
          <a:p>
            <a:r>
              <a:rPr lang="en-US" dirty="0" smtClean="0"/>
              <a:t>Ca</a:t>
            </a:r>
            <a:r>
              <a:rPr lang="en-US" baseline="30000" dirty="0" smtClean="0"/>
              <a:t>+2</a:t>
            </a:r>
            <a:endParaRPr lang="en-US" dirty="0"/>
          </a:p>
        </p:txBody>
      </p:sp>
      <p:sp>
        <p:nvSpPr>
          <p:cNvPr id="42" name="TextBox 41"/>
          <p:cNvSpPr txBox="1"/>
          <p:nvPr/>
        </p:nvSpPr>
        <p:spPr>
          <a:xfrm>
            <a:off x="5504662" y="3558870"/>
            <a:ext cx="572956" cy="369332"/>
          </a:xfrm>
          <a:prstGeom prst="rect">
            <a:avLst/>
          </a:prstGeom>
          <a:noFill/>
        </p:spPr>
        <p:txBody>
          <a:bodyPr wrap="none" rtlCol="0">
            <a:spAutoFit/>
          </a:bodyPr>
          <a:lstStyle/>
          <a:p>
            <a:r>
              <a:rPr lang="en-US" dirty="0" smtClean="0"/>
              <a:t>Ca</a:t>
            </a:r>
            <a:r>
              <a:rPr lang="en-US" baseline="30000" dirty="0" smtClean="0"/>
              <a:t>+2</a:t>
            </a:r>
            <a:endParaRPr lang="en-US" dirty="0"/>
          </a:p>
        </p:txBody>
      </p:sp>
      <p:sp>
        <p:nvSpPr>
          <p:cNvPr id="43" name="TextBox 42"/>
          <p:cNvSpPr txBox="1"/>
          <p:nvPr/>
        </p:nvSpPr>
        <p:spPr>
          <a:xfrm>
            <a:off x="5291786" y="5047734"/>
            <a:ext cx="572956" cy="369332"/>
          </a:xfrm>
          <a:prstGeom prst="rect">
            <a:avLst/>
          </a:prstGeom>
          <a:noFill/>
        </p:spPr>
        <p:txBody>
          <a:bodyPr wrap="none" rtlCol="0">
            <a:spAutoFit/>
          </a:bodyPr>
          <a:lstStyle/>
          <a:p>
            <a:r>
              <a:rPr lang="en-US" dirty="0" smtClean="0"/>
              <a:t>Ca</a:t>
            </a:r>
            <a:r>
              <a:rPr lang="en-US" baseline="30000" dirty="0" smtClean="0"/>
              <a:t>+2</a:t>
            </a:r>
            <a:endParaRPr lang="en-US" baseline="30000" dirty="0"/>
          </a:p>
        </p:txBody>
      </p:sp>
      <p:sp>
        <p:nvSpPr>
          <p:cNvPr id="45" name="TextBox 44"/>
          <p:cNvSpPr txBox="1"/>
          <p:nvPr/>
        </p:nvSpPr>
        <p:spPr>
          <a:xfrm>
            <a:off x="6479831" y="5435600"/>
            <a:ext cx="486506" cy="369332"/>
          </a:xfrm>
          <a:prstGeom prst="rect">
            <a:avLst/>
          </a:prstGeom>
          <a:noFill/>
        </p:spPr>
        <p:txBody>
          <a:bodyPr wrap="none" rtlCol="0">
            <a:spAutoFit/>
          </a:bodyPr>
          <a:lstStyle/>
          <a:p>
            <a:r>
              <a:rPr lang="en-US" dirty="0" smtClean="0"/>
              <a:t>NO</a:t>
            </a:r>
            <a:endParaRPr lang="en-US" dirty="0"/>
          </a:p>
        </p:txBody>
      </p:sp>
      <p:sp>
        <p:nvSpPr>
          <p:cNvPr id="46" name="TextBox 45"/>
          <p:cNvSpPr txBox="1"/>
          <p:nvPr/>
        </p:nvSpPr>
        <p:spPr>
          <a:xfrm>
            <a:off x="6653725" y="5661377"/>
            <a:ext cx="486506" cy="369332"/>
          </a:xfrm>
          <a:prstGeom prst="rect">
            <a:avLst/>
          </a:prstGeom>
          <a:noFill/>
        </p:spPr>
        <p:txBody>
          <a:bodyPr wrap="none" rtlCol="0">
            <a:spAutoFit/>
          </a:bodyPr>
          <a:lstStyle/>
          <a:p>
            <a:r>
              <a:rPr lang="en-US" dirty="0" smtClean="0"/>
              <a:t>NO</a:t>
            </a:r>
            <a:endParaRPr lang="en-US" dirty="0"/>
          </a:p>
        </p:txBody>
      </p:sp>
      <p:sp>
        <p:nvSpPr>
          <p:cNvPr id="47" name="TextBox 46"/>
          <p:cNvSpPr txBox="1"/>
          <p:nvPr/>
        </p:nvSpPr>
        <p:spPr>
          <a:xfrm>
            <a:off x="7060116" y="5846043"/>
            <a:ext cx="486506" cy="369332"/>
          </a:xfrm>
          <a:prstGeom prst="rect">
            <a:avLst/>
          </a:prstGeom>
          <a:noFill/>
        </p:spPr>
        <p:txBody>
          <a:bodyPr wrap="none" rtlCol="0">
            <a:spAutoFit/>
          </a:bodyPr>
          <a:lstStyle/>
          <a:p>
            <a:r>
              <a:rPr lang="en-US" dirty="0" smtClean="0"/>
              <a:t>NO</a:t>
            </a:r>
            <a:endParaRPr lang="en-US" dirty="0"/>
          </a:p>
        </p:txBody>
      </p:sp>
      <p:sp>
        <p:nvSpPr>
          <p:cNvPr id="48" name="TextBox 47"/>
          <p:cNvSpPr txBox="1"/>
          <p:nvPr/>
        </p:nvSpPr>
        <p:spPr>
          <a:xfrm>
            <a:off x="7450430" y="5661377"/>
            <a:ext cx="486506" cy="369332"/>
          </a:xfrm>
          <a:prstGeom prst="rect">
            <a:avLst/>
          </a:prstGeom>
          <a:noFill/>
        </p:spPr>
        <p:txBody>
          <a:bodyPr wrap="none" rtlCol="0">
            <a:spAutoFit/>
          </a:bodyPr>
          <a:lstStyle/>
          <a:p>
            <a:r>
              <a:rPr lang="en-US" dirty="0" smtClean="0"/>
              <a:t>NO</a:t>
            </a:r>
            <a:endParaRPr lang="en-US" dirty="0"/>
          </a:p>
        </p:txBody>
      </p:sp>
      <p:sp>
        <p:nvSpPr>
          <p:cNvPr id="49" name="TextBox 48"/>
          <p:cNvSpPr txBox="1"/>
          <p:nvPr/>
        </p:nvSpPr>
        <p:spPr>
          <a:xfrm>
            <a:off x="7886709" y="5512832"/>
            <a:ext cx="486506" cy="369332"/>
          </a:xfrm>
          <a:prstGeom prst="rect">
            <a:avLst/>
          </a:prstGeom>
          <a:noFill/>
        </p:spPr>
        <p:txBody>
          <a:bodyPr wrap="none" rtlCol="0">
            <a:spAutoFit/>
          </a:bodyPr>
          <a:lstStyle/>
          <a:p>
            <a:r>
              <a:rPr lang="en-US" dirty="0" smtClean="0"/>
              <a:t>NO</a:t>
            </a:r>
            <a:endParaRPr lang="en-US" dirty="0"/>
          </a:p>
        </p:txBody>
      </p:sp>
      <p:sp>
        <p:nvSpPr>
          <p:cNvPr id="51" name="Bent Arrow 50"/>
          <p:cNvSpPr/>
          <p:nvPr/>
        </p:nvSpPr>
        <p:spPr>
          <a:xfrm rot="5400000">
            <a:off x="6932990" y="5084752"/>
            <a:ext cx="622300" cy="638193"/>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4" name="Right Arrow 53"/>
          <p:cNvSpPr/>
          <p:nvPr/>
        </p:nvSpPr>
        <p:spPr>
          <a:xfrm>
            <a:off x="5340055" y="3660464"/>
            <a:ext cx="303167" cy="38660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538775" y="4555240"/>
            <a:ext cx="4442242" cy="2554545"/>
          </a:xfrm>
          <a:prstGeom prst="rect">
            <a:avLst/>
          </a:prstGeom>
          <a:noFill/>
        </p:spPr>
        <p:txBody>
          <a:bodyPr wrap="none" rtlCol="0">
            <a:spAutoFit/>
          </a:bodyPr>
          <a:lstStyle/>
          <a:p>
            <a:r>
              <a:rPr lang="en-US" sz="2000" dirty="0" smtClean="0"/>
              <a:t>Ca+:    Calcium</a:t>
            </a:r>
          </a:p>
          <a:p>
            <a:r>
              <a:rPr lang="en-US" sz="2000" dirty="0" smtClean="0"/>
              <a:t>NO:     Nitric Oxide</a:t>
            </a:r>
          </a:p>
          <a:p>
            <a:r>
              <a:rPr lang="en-US" sz="2000" dirty="0" err="1" smtClean="0"/>
              <a:t>CaM</a:t>
            </a:r>
            <a:r>
              <a:rPr lang="en-US" sz="2000" dirty="0" smtClean="0"/>
              <a:t>:  </a:t>
            </a:r>
            <a:r>
              <a:rPr lang="en-US" sz="2000" dirty="0" err="1" smtClean="0"/>
              <a:t>Calmodulin</a:t>
            </a:r>
            <a:endParaRPr lang="en-US" sz="2000" dirty="0" smtClean="0"/>
          </a:p>
          <a:p>
            <a:r>
              <a:rPr lang="en-US" sz="2000" dirty="0" smtClean="0"/>
              <a:t>VEGF: Vascular endothelial growth factor</a:t>
            </a:r>
          </a:p>
          <a:p>
            <a:r>
              <a:rPr lang="en-US" sz="2000" dirty="0" smtClean="0"/>
              <a:t>PI3K:  Phosphatidylinositol-3-kinase</a:t>
            </a:r>
          </a:p>
          <a:p>
            <a:r>
              <a:rPr lang="en-US" sz="2000" dirty="0" err="1" smtClean="0"/>
              <a:t>eNOS</a:t>
            </a:r>
            <a:r>
              <a:rPr lang="en-US" sz="2000" dirty="0" smtClean="0"/>
              <a:t>: endothelial nitric oxide </a:t>
            </a:r>
            <a:r>
              <a:rPr lang="en-US" sz="2000" dirty="0" err="1" smtClean="0"/>
              <a:t>synthase</a:t>
            </a:r>
            <a:endParaRPr lang="en-US" sz="2000" dirty="0" smtClean="0"/>
          </a:p>
          <a:p>
            <a:endParaRPr lang="en-US" sz="2000" dirty="0" smtClean="0"/>
          </a:p>
          <a:p>
            <a:endParaRPr lang="en-US" sz="2000" dirty="0"/>
          </a:p>
        </p:txBody>
      </p:sp>
      <p:sp>
        <p:nvSpPr>
          <p:cNvPr id="57" name="TextBox 56"/>
          <p:cNvSpPr txBox="1"/>
          <p:nvPr/>
        </p:nvSpPr>
        <p:spPr>
          <a:xfrm>
            <a:off x="3933825" y="4175125"/>
            <a:ext cx="916612" cy="369332"/>
          </a:xfrm>
          <a:prstGeom prst="rect">
            <a:avLst/>
          </a:prstGeom>
          <a:noFill/>
        </p:spPr>
        <p:txBody>
          <a:bodyPr wrap="none" rtlCol="0">
            <a:spAutoFit/>
          </a:bodyPr>
          <a:lstStyle/>
          <a:p>
            <a:r>
              <a:rPr lang="en-US" dirty="0" err="1" smtClean="0"/>
              <a:t>Caveola</a:t>
            </a:r>
            <a:endParaRPr lang="en-US" dirty="0"/>
          </a:p>
        </p:txBody>
      </p:sp>
      <p:grpSp>
        <p:nvGrpSpPr>
          <p:cNvPr id="8" name="Group 62"/>
          <p:cNvGrpSpPr/>
          <p:nvPr/>
        </p:nvGrpSpPr>
        <p:grpSpPr>
          <a:xfrm>
            <a:off x="4636903" y="2806700"/>
            <a:ext cx="785997" cy="567504"/>
            <a:chOff x="4636903" y="2806700"/>
            <a:chExt cx="785997" cy="567504"/>
          </a:xfrm>
        </p:grpSpPr>
        <p:cxnSp>
          <p:nvCxnSpPr>
            <p:cNvPr id="22" name="Straight Connector 21"/>
            <p:cNvCxnSpPr/>
            <p:nvPr/>
          </p:nvCxnSpPr>
          <p:spPr>
            <a:xfrm flipV="1">
              <a:off x="4636903" y="2844804"/>
              <a:ext cx="703152" cy="461665"/>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4704638" y="2912539"/>
              <a:ext cx="703152" cy="461665"/>
            </a:xfrm>
            <a:prstGeom prst="line">
              <a:avLst/>
            </a:prstGeom>
          </p:spPr>
          <p:style>
            <a:lnRef idx="2">
              <a:schemeClr val="accent1"/>
            </a:lnRef>
            <a:fillRef idx="0">
              <a:schemeClr val="accent1"/>
            </a:fillRef>
            <a:effectRef idx="1">
              <a:schemeClr val="accent1"/>
            </a:effectRef>
            <a:fontRef idx="minor">
              <a:schemeClr val="tx1"/>
            </a:fontRef>
          </p:style>
        </p:cxnSp>
        <p:sp>
          <p:nvSpPr>
            <p:cNvPr id="60" name="Freeform 59"/>
            <p:cNvSpPr/>
            <p:nvPr/>
          </p:nvSpPr>
          <p:spPr>
            <a:xfrm>
              <a:off x="5105400" y="2806700"/>
              <a:ext cx="317500" cy="279400"/>
            </a:xfrm>
            <a:custGeom>
              <a:avLst/>
              <a:gdLst>
                <a:gd name="connsiteX0" fmla="*/ 0 w 317500"/>
                <a:gd name="connsiteY0" fmla="*/ 0 h 279400"/>
                <a:gd name="connsiteX1" fmla="*/ 317500 w 317500"/>
                <a:gd name="connsiteY1" fmla="*/ 38100 h 279400"/>
                <a:gd name="connsiteX2" fmla="*/ 317500 w 317500"/>
                <a:gd name="connsiteY2" fmla="*/ 38100 h 279400"/>
                <a:gd name="connsiteX3" fmla="*/ 317500 w 317500"/>
                <a:gd name="connsiteY3" fmla="*/ 279400 h 279400"/>
              </a:gdLst>
              <a:ahLst/>
              <a:cxnLst>
                <a:cxn ang="0">
                  <a:pos x="connsiteX0" y="connsiteY0"/>
                </a:cxn>
                <a:cxn ang="0">
                  <a:pos x="connsiteX1" y="connsiteY1"/>
                </a:cxn>
                <a:cxn ang="0">
                  <a:pos x="connsiteX2" y="connsiteY2"/>
                </a:cxn>
                <a:cxn ang="0">
                  <a:pos x="connsiteX3" y="connsiteY3"/>
                </a:cxn>
              </a:cxnLst>
              <a:rect l="l" t="t" r="r" b="b"/>
              <a:pathLst>
                <a:path w="317500" h="279400">
                  <a:moveTo>
                    <a:pt x="0" y="0"/>
                  </a:moveTo>
                  <a:lnTo>
                    <a:pt x="317500" y="38100"/>
                  </a:lnTo>
                  <a:lnTo>
                    <a:pt x="317500" y="38100"/>
                  </a:lnTo>
                  <a:lnTo>
                    <a:pt x="317500" y="27940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61" name="Picture 60" descr="PI3K.png"/>
          <p:cNvPicPr>
            <a:picLocks noChangeAspect="1"/>
          </p:cNvPicPr>
          <p:nvPr/>
        </p:nvPicPr>
        <p:blipFill>
          <a:blip r:embed="rId3"/>
          <a:stretch>
            <a:fillRect/>
          </a:stretch>
        </p:blipFill>
        <p:spPr>
          <a:xfrm>
            <a:off x="160867" y="1501801"/>
            <a:ext cx="2794000" cy="2921000"/>
          </a:xfrm>
          <a:prstGeom prst="rect">
            <a:avLst/>
          </a:prstGeom>
        </p:spPr>
      </p:pic>
      <p:sp>
        <p:nvSpPr>
          <p:cNvPr id="62" name="TextBox 61"/>
          <p:cNvSpPr txBox="1"/>
          <p:nvPr/>
        </p:nvSpPr>
        <p:spPr>
          <a:xfrm>
            <a:off x="752909" y="2613971"/>
            <a:ext cx="737101" cy="461665"/>
          </a:xfrm>
          <a:prstGeom prst="rect">
            <a:avLst/>
          </a:prstGeom>
          <a:noFill/>
          <a:ln>
            <a:noFill/>
          </a:ln>
        </p:spPr>
        <p:txBody>
          <a:bodyPr wrap="none" rtlCol="0">
            <a:spAutoFit/>
          </a:bodyPr>
          <a:lstStyle/>
          <a:p>
            <a:r>
              <a:rPr lang="en-US" sz="2400" dirty="0" smtClean="0">
                <a:solidFill>
                  <a:srgbClr val="FFFFFF"/>
                </a:solidFill>
              </a:rPr>
              <a:t>PI3K</a:t>
            </a:r>
            <a:endParaRPr lang="en-US" sz="2400" dirty="0">
              <a:solidFill>
                <a:srgbClr val="FFFFFF"/>
              </a:solidFill>
            </a:endParaRPr>
          </a:p>
        </p:txBody>
      </p:sp>
      <p:sp>
        <p:nvSpPr>
          <p:cNvPr id="52" name="TextBox 51"/>
          <p:cNvSpPr txBox="1"/>
          <p:nvPr/>
        </p:nvSpPr>
        <p:spPr>
          <a:xfrm>
            <a:off x="3601171" y="6485467"/>
            <a:ext cx="5622052" cy="461665"/>
          </a:xfrm>
          <a:prstGeom prst="rect">
            <a:avLst/>
          </a:prstGeom>
          <a:noFill/>
        </p:spPr>
        <p:txBody>
          <a:bodyPr wrap="none" rtlCol="0">
            <a:spAutoFit/>
          </a:bodyPr>
          <a:lstStyle/>
          <a:p>
            <a:r>
              <a:rPr lang="en-US" sz="2400" dirty="0" smtClean="0">
                <a:solidFill>
                  <a:srgbClr val="FF0000"/>
                </a:solidFill>
              </a:rPr>
              <a:t>*</a:t>
            </a:r>
            <a:r>
              <a:rPr lang="en-US" sz="2400" dirty="0" smtClean="0"/>
              <a:t> Navarro et al., The </a:t>
            </a:r>
            <a:r>
              <a:rPr lang="en-US" sz="2400" dirty="0" err="1" smtClean="0"/>
              <a:t>Faseb</a:t>
            </a:r>
            <a:r>
              <a:rPr lang="en-US" sz="2400" dirty="0" smtClean="0"/>
              <a:t> Journal 18, 2004</a:t>
            </a:r>
            <a:endParaRPr lang="en-US" sz="2400" dirty="0"/>
          </a:p>
        </p:txBody>
      </p:sp>
      <p:grpSp>
        <p:nvGrpSpPr>
          <p:cNvPr id="9" name="Group 52"/>
          <p:cNvGrpSpPr/>
          <p:nvPr/>
        </p:nvGrpSpPr>
        <p:grpSpPr>
          <a:xfrm>
            <a:off x="5942498" y="3775530"/>
            <a:ext cx="905934" cy="556778"/>
            <a:chOff x="5940486" y="3588835"/>
            <a:chExt cx="905934" cy="556778"/>
          </a:xfrm>
        </p:grpSpPr>
        <p:grpSp>
          <p:nvGrpSpPr>
            <p:cNvPr id="10" name="Group 29"/>
            <p:cNvGrpSpPr/>
            <p:nvPr/>
          </p:nvGrpSpPr>
          <p:grpSpPr>
            <a:xfrm>
              <a:off x="5940486" y="3670864"/>
              <a:ext cx="905934" cy="474749"/>
              <a:chOff x="5788086" y="3613584"/>
              <a:chExt cx="905934" cy="474749"/>
            </a:xfrm>
          </p:grpSpPr>
          <p:sp>
            <p:nvSpPr>
              <p:cNvPr id="25" name="TextBox 24"/>
              <p:cNvSpPr txBox="1"/>
              <p:nvPr/>
            </p:nvSpPr>
            <p:spPr>
              <a:xfrm>
                <a:off x="5794559" y="3613584"/>
                <a:ext cx="759342" cy="461665"/>
              </a:xfrm>
              <a:prstGeom prst="rect">
                <a:avLst/>
              </a:prstGeom>
              <a:noFill/>
            </p:spPr>
            <p:txBody>
              <a:bodyPr wrap="none" rtlCol="0">
                <a:spAutoFit/>
              </a:bodyPr>
              <a:lstStyle/>
              <a:p>
                <a:r>
                  <a:rPr lang="en-US" sz="2400" dirty="0" err="1" smtClean="0"/>
                  <a:t>CaM</a:t>
                </a:r>
                <a:endParaRPr lang="en-US" sz="2400" dirty="0"/>
              </a:p>
            </p:txBody>
          </p:sp>
          <p:sp>
            <p:nvSpPr>
              <p:cNvPr id="28" name="Freeform 27"/>
              <p:cNvSpPr/>
              <p:nvPr/>
            </p:nvSpPr>
            <p:spPr>
              <a:xfrm>
                <a:off x="5788086" y="3614199"/>
                <a:ext cx="905934" cy="474134"/>
              </a:xfrm>
              <a:custGeom>
                <a:avLst/>
                <a:gdLst>
                  <a:gd name="connsiteX0" fmla="*/ 420511 w 905934"/>
                  <a:gd name="connsiteY0" fmla="*/ 73378 h 474134"/>
                  <a:gd name="connsiteX1" fmla="*/ 47978 w 905934"/>
                  <a:gd name="connsiteY1" fmla="*/ 158045 h 474134"/>
                  <a:gd name="connsiteX2" fmla="*/ 132645 w 905934"/>
                  <a:gd name="connsiteY2" fmla="*/ 361245 h 474134"/>
                  <a:gd name="connsiteX3" fmla="*/ 589845 w 905934"/>
                  <a:gd name="connsiteY3" fmla="*/ 445912 h 474134"/>
                  <a:gd name="connsiteX4" fmla="*/ 894645 w 905934"/>
                  <a:gd name="connsiteY4" fmla="*/ 191912 h 474134"/>
                  <a:gd name="connsiteX5" fmla="*/ 657578 w 905934"/>
                  <a:gd name="connsiteY5" fmla="*/ 22578 h 474134"/>
                  <a:gd name="connsiteX6" fmla="*/ 318911 w 905934"/>
                  <a:gd name="connsiteY6" fmla="*/ 56445 h 47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934" h="474134">
                    <a:moveTo>
                      <a:pt x="420511" y="73378"/>
                    </a:moveTo>
                    <a:cubicBezTo>
                      <a:pt x="258233" y="91722"/>
                      <a:pt x="95956" y="110067"/>
                      <a:pt x="47978" y="158045"/>
                    </a:cubicBezTo>
                    <a:cubicBezTo>
                      <a:pt x="0" y="206023"/>
                      <a:pt x="42334" y="313267"/>
                      <a:pt x="132645" y="361245"/>
                    </a:cubicBezTo>
                    <a:cubicBezTo>
                      <a:pt x="222956" y="409223"/>
                      <a:pt x="462845" y="474134"/>
                      <a:pt x="589845" y="445912"/>
                    </a:cubicBezTo>
                    <a:cubicBezTo>
                      <a:pt x="716845" y="417690"/>
                      <a:pt x="883356" y="262468"/>
                      <a:pt x="894645" y="191912"/>
                    </a:cubicBezTo>
                    <a:cubicBezTo>
                      <a:pt x="905934" y="121356"/>
                      <a:pt x="753534" y="45156"/>
                      <a:pt x="657578" y="22578"/>
                    </a:cubicBezTo>
                    <a:cubicBezTo>
                      <a:pt x="561622" y="0"/>
                      <a:pt x="318911" y="56445"/>
                      <a:pt x="318911" y="564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0" name="TextBox 49"/>
            <p:cNvSpPr txBox="1"/>
            <p:nvPr/>
          </p:nvSpPr>
          <p:spPr>
            <a:xfrm>
              <a:off x="6193353" y="3588835"/>
              <a:ext cx="572956" cy="369332"/>
            </a:xfrm>
            <a:prstGeom prst="rect">
              <a:avLst/>
            </a:prstGeom>
            <a:noFill/>
          </p:spPr>
          <p:txBody>
            <a:bodyPr wrap="none" rtlCol="0">
              <a:spAutoFit/>
            </a:bodyPr>
            <a:lstStyle/>
            <a:p>
              <a:r>
                <a:rPr lang="en-US" dirty="0" smtClean="0"/>
                <a:t>Ca</a:t>
              </a:r>
              <a:r>
                <a:rPr lang="en-US" baseline="30000" dirty="0" smtClean="0"/>
                <a:t>+2</a:t>
              </a:r>
              <a:endParaRPr lang="en-US" dirty="0"/>
            </a:p>
          </p:txBody>
        </p:sp>
      </p:grpSp>
      <p:grpSp>
        <p:nvGrpSpPr>
          <p:cNvPr id="11" name="Group 29"/>
          <p:cNvGrpSpPr/>
          <p:nvPr/>
        </p:nvGrpSpPr>
        <p:grpSpPr>
          <a:xfrm>
            <a:off x="5959778" y="3847839"/>
            <a:ext cx="905934" cy="474749"/>
            <a:chOff x="5788086" y="3613584"/>
            <a:chExt cx="905934" cy="474749"/>
          </a:xfrm>
        </p:grpSpPr>
        <p:sp>
          <p:nvSpPr>
            <p:cNvPr id="58" name="TextBox 57"/>
            <p:cNvSpPr txBox="1"/>
            <p:nvPr/>
          </p:nvSpPr>
          <p:spPr>
            <a:xfrm>
              <a:off x="5794559" y="3613584"/>
              <a:ext cx="759342" cy="461665"/>
            </a:xfrm>
            <a:prstGeom prst="rect">
              <a:avLst/>
            </a:prstGeom>
            <a:noFill/>
          </p:spPr>
          <p:txBody>
            <a:bodyPr wrap="none" rtlCol="0">
              <a:spAutoFit/>
            </a:bodyPr>
            <a:lstStyle/>
            <a:p>
              <a:r>
                <a:rPr lang="en-US" sz="2400" dirty="0" err="1" smtClean="0"/>
                <a:t>CaM</a:t>
              </a:r>
              <a:endParaRPr lang="en-US" sz="2400" dirty="0"/>
            </a:p>
          </p:txBody>
        </p:sp>
        <p:sp>
          <p:nvSpPr>
            <p:cNvPr id="59" name="Freeform 58"/>
            <p:cNvSpPr/>
            <p:nvPr/>
          </p:nvSpPr>
          <p:spPr>
            <a:xfrm>
              <a:off x="5788086" y="3614199"/>
              <a:ext cx="905934" cy="474134"/>
            </a:xfrm>
            <a:custGeom>
              <a:avLst/>
              <a:gdLst>
                <a:gd name="connsiteX0" fmla="*/ 420511 w 905934"/>
                <a:gd name="connsiteY0" fmla="*/ 73378 h 474134"/>
                <a:gd name="connsiteX1" fmla="*/ 47978 w 905934"/>
                <a:gd name="connsiteY1" fmla="*/ 158045 h 474134"/>
                <a:gd name="connsiteX2" fmla="*/ 132645 w 905934"/>
                <a:gd name="connsiteY2" fmla="*/ 361245 h 474134"/>
                <a:gd name="connsiteX3" fmla="*/ 589845 w 905934"/>
                <a:gd name="connsiteY3" fmla="*/ 445912 h 474134"/>
                <a:gd name="connsiteX4" fmla="*/ 894645 w 905934"/>
                <a:gd name="connsiteY4" fmla="*/ 191912 h 474134"/>
                <a:gd name="connsiteX5" fmla="*/ 657578 w 905934"/>
                <a:gd name="connsiteY5" fmla="*/ 22578 h 474134"/>
                <a:gd name="connsiteX6" fmla="*/ 318911 w 905934"/>
                <a:gd name="connsiteY6" fmla="*/ 56445 h 47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934" h="474134">
                  <a:moveTo>
                    <a:pt x="420511" y="73378"/>
                  </a:moveTo>
                  <a:cubicBezTo>
                    <a:pt x="258233" y="91722"/>
                    <a:pt x="95956" y="110067"/>
                    <a:pt x="47978" y="158045"/>
                  </a:cubicBezTo>
                  <a:cubicBezTo>
                    <a:pt x="0" y="206023"/>
                    <a:pt x="42334" y="313267"/>
                    <a:pt x="132645" y="361245"/>
                  </a:cubicBezTo>
                  <a:cubicBezTo>
                    <a:pt x="222956" y="409223"/>
                    <a:pt x="462845" y="474134"/>
                    <a:pt x="589845" y="445912"/>
                  </a:cubicBezTo>
                  <a:cubicBezTo>
                    <a:pt x="716845" y="417690"/>
                    <a:pt x="883356" y="262468"/>
                    <a:pt x="894645" y="191912"/>
                  </a:cubicBezTo>
                  <a:cubicBezTo>
                    <a:pt x="905934" y="121356"/>
                    <a:pt x="753534" y="45156"/>
                    <a:pt x="657578" y="22578"/>
                  </a:cubicBezTo>
                  <a:cubicBezTo>
                    <a:pt x="561622" y="0"/>
                    <a:pt x="318911" y="56445"/>
                    <a:pt x="318911" y="564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4" name="TextBox 63"/>
          <p:cNvSpPr txBox="1"/>
          <p:nvPr/>
        </p:nvSpPr>
        <p:spPr>
          <a:xfrm>
            <a:off x="5454508" y="2794023"/>
            <a:ext cx="1649610" cy="461665"/>
          </a:xfrm>
          <a:prstGeom prst="rect">
            <a:avLst/>
          </a:prstGeom>
          <a:noFill/>
        </p:spPr>
        <p:txBody>
          <a:bodyPr wrap="none" rtlCol="0">
            <a:spAutoFit/>
          </a:bodyPr>
          <a:lstStyle/>
          <a:p>
            <a:r>
              <a:rPr lang="en-US" sz="2400" dirty="0" smtClean="0"/>
              <a:t>Cell Interior</a:t>
            </a:r>
            <a:endParaRPr lang="en-US" sz="2400" dirty="0"/>
          </a:p>
        </p:txBody>
      </p:sp>
      <p:sp>
        <p:nvSpPr>
          <p:cNvPr id="63" name="Content Placeholder 2"/>
          <p:cNvSpPr txBox="1">
            <a:spLocks/>
          </p:cNvSpPr>
          <p:nvPr/>
        </p:nvSpPr>
        <p:spPr>
          <a:xfrm>
            <a:off x="1090689" y="1642609"/>
            <a:ext cx="7092427" cy="2539860"/>
          </a:xfrm>
          <a:prstGeom prst="rect">
            <a:avLst/>
          </a:prstGeom>
          <a:solidFill>
            <a:srgbClr val="FCFADF"/>
          </a:solidFill>
          <a:ln>
            <a:solidFill>
              <a:schemeClr val="tx1"/>
            </a:solidFill>
          </a:ln>
          <a:effectLst>
            <a:outerShdw blurRad="50800" dist="38100" dir="2700000">
              <a:srgbClr val="000000">
                <a:alpha val="43000"/>
              </a:srgbClr>
            </a:outerShdw>
          </a:effectLst>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lang="en-US" sz="3200" noProof="0" dirty="0" smtClean="0"/>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noProof="0" dirty="0" err="1" smtClean="0">
                <a:ln>
                  <a:noFill/>
                </a:ln>
                <a:solidFill>
                  <a:schemeClr val="tx1"/>
                </a:solidFill>
                <a:effectLst/>
                <a:uLnTx/>
                <a:uFillTx/>
                <a:latin typeface="+mn-lt"/>
                <a:ea typeface="+mn-ea"/>
                <a:cs typeface="+mn-cs"/>
              </a:rPr>
              <a:t>eNOS</a:t>
            </a:r>
            <a:r>
              <a:rPr kumimoji="0" lang="en-US" sz="3200" b="0" i="0" u="none" strike="noStrike" kern="1200" cap="none" spc="0" normalizeH="0" noProof="0" dirty="0" smtClean="0">
                <a:ln>
                  <a:noFill/>
                </a:ln>
                <a:solidFill>
                  <a:schemeClr val="tx1"/>
                </a:solidFill>
                <a:effectLst/>
                <a:uLnTx/>
                <a:uFillTx/>
                <a:latin typeface="+mn-lt"/>
                <a:ea typeface="+mn-ea"/>
                <a:cs typeface="+mn-cs"/>
              </a:rPr>
              <a:t> Requires </a:t>
            </a:r>
            <a:r>
              <a:rPr lang="en-US" sz="3200" dirty="0" smtClean="0"/>
              <a:t>L-</a:t>
            </a:r>
            <a:r>
              <a:rPr lang="en-US" sz="3200" dirty="0" err="1" smtClean="0"/>
              <a:t>Arginine</a:t>
            </a:r>
            <a:r>
              <a:rPr lang="en-US" sz="3200" dirty="0" smtClean="0"/>
              <a:t>                            as Substrate for NO Synthesis</a:t>
            </a:r>
            <a:endParaRPr kumimoji="0" lang="en-US" sz="3200" b="0" i="0"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3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43"/>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5.83333E-6 -6.2963E-6 C 0.0184 0.03541 0.0368 0.07083 0.0519 0.08888 C 0.06701 0.10694 0.07378 0.11504 0.09079 0.10879 C 0.10781 0.10254 0.13072 0.07708 0.15381 0.05184 " pathEditMode="relative" ptsTypes="aaaA">
                                      <p:cBhvr>
                                        <p:cTn id="34" dur="2000" fill="hold"/>
                                        <p:tgtEl>
                                          <p:spTgt spid="3"/>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1" nodeType="clickEffect">
                                  <p:stCondLst>
                                    <p:cond delay="0"/>
                                  </p:stCondLst>
                                  <p:childTnLst>
                                    <p:animMotion origin="layout" path="M 1.51683E-6 -4.52926E-6 C 0.02239 0.01643 0.04478 0.03285 0.05016 0.04927 C 0.05554 0.0657 0.03506 0.09137 0.03245 0.09854 " pathEditMode="relative" ptsTypes="aaA">
                                      <p:cBhvr>
                                        <p:cTn id="38" dur="2000" fill="hold"/>
                                        <p:tgtEl>
                                          <p:spTgt spid="40"/>
                                        </p:tgtEl>
                                        <p:attrNameLst>
                                          <p:attrName>ppt_x</p:attrName>
                                          <p:attrName>ppt_y</p:attrName>
                                        </p:attrNameLst>
                                      </p:cBhvr>
                                    </p:animMotion>
                                  </p:childTnLst>
                                </p:cTn>
                              </p:par>
                            </p:childTnLst>
                          </p:cTn>
                        </p:par>
                        <p:par>
                          <p:cTn id="39" fill="hold">
                            <p:stCondLst>
                              <p:cond delay="2000"/>
                            </p:stCondLst>
                            <p:childTnLst>
                              <p:par>
                                <p:cTn id="40" presetID="1" presetClass="exit" presetSubtype="0" fill="hold" grpId="2" nodeType="afterEffect">
                                  <p:stCondLst>
                                    <p:cond delay="0"/>
                                  </p:stCondLst>
                                  <p:childTnLst>
                                    <p:set>
                                      <p:cBhvr>
                                        <p:cTn id="41" dur="1" fill="hold">
                                          <p:stCondLst>
                                            <p:cond delay="0"/>
                                          </p:stCondLst>
                                        </p:cTn>
                                        <p:tgtEl>
                                          <p:spTgt spid="40"/>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1"/>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9.37175E-8 2.07495E-6 C 0.01648 0.03007 0.03314 0.06014 0.03245 0.08466 C 0.03176 0.10918 0.01353 0.12838 -0.00452 0.14758 " pathEditMode="relative" ptsTypes="aaA">
                                      <p:cBhvr>
                                        <p:cTn id="49" dur="2000" fill="hold"/>
                                        <p:tgtEl>
                                          <p:spTgt spid="9"/>
                                        </p:tgtEl>
                                        <p:attrNameLst>
                                          <p:attrName>ppt_x</p:attrName>
                                          <p:attrName>ppt_y</p:attrName>
                                        </p:attrNameLst>
                                      </p:cBhvr>
                                    </p:animMotion>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down)">
                                      <p:cBhvr>
                                        <p:cTn id="54" dur="500"/>
                                        <p:tgtEl>
                                          <p:spTgt spid="8"/>
                                        </p:tgtEl>
                                      </p:cBhvr>
                                    </p:animEffect>
                                  </p:childTnLst>
                                </p:cTn>
                              </p:par>
                            </p:childTnLst>
                          </p:cTn>
                        </p:par>
                        <p:par>
                          <p:cTn id="55" fill="hold">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par>
                          <p:cTn id="58" fill="hold">
                            <p:stCondLst>
                              <p:cond delay="500"/>
                            </p:stCondLst>
                            <p:childTnLst>
                              <p:par>
                                <p:cTn id="59" presetID="22" presetClass="entr" presetSubtype="8" fill="hold" nodeType="after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left)">
                                      <p:cBhvr>
                                        <p:cTn id="61" dur="500"/>
                                        <p:tgtEl>
                                          <p:spTgt spid="33"/>
                                        </p:tgtEl>
                                      </p:cBhvr>
                                    </p:animEffect>
                                  </p:childTnLst>
                                </p:cTn>
                              </p:par>
                            </p:childTnLst>
                          </p:cTn>
                        </p:par>
                        <p:par>
                          <p:cTn id="62" fill="hold">
                            <p:stCondLst>
                              <p:cond delay="1000"/>
                            </p:stCondLst>
                            <p:childTnLst>
                              <p:par>
                                <p:cTn id="63" presetID="1"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par>
                          <p:cTn id="65" fill="hold">
                            <p:stCondLst>
                              <p:cond delay="1000"/>
                            </p:stCondLst>
                            <p:childTnLst>
                              <p:par>
                                <p:cTn id="66" presetID="22" presetClass="entr" presetSubtype="1" fill="hold"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wipe(up)">
                                      <p:cBhvr>
                                        <p:cTn id="68" dur="500"/>
                                        <p:tgtEl>
                                          <p:spTgt spid="35"/>
                                        </p:tgtEl>
                                      </p:cBhvr>
                                    </p:animEffect>
                                  </p:childTnLst>
                                </p:cTn>
                              </p:par>
                            </p:childTnLst>
                          </p:cTn>
                        </p:par>
                        <p:par>
                          <p:cTn id="69" fill="hold">
                            <p:stCondLst>
                              <p:cond delay="1500"/>
                            </p:stCondLst>
                            <p:childTnLst>
                              <p:par>
                                <p:cTn id="70" presetID="1" presetClass="entr" presetSubtype="0"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childTnLst>
                                </p:cTn>
                              </p:par>
                            </p:childTnLst>
                          </p:cTn>
                        </p:par>
                        <p:par>
                          <p:cTn id="72" fill="hold">
                            <p:stCondLst>
                              <p:cond delay="1500"/>
                            </p:stCondLst>
                            <p:childTnLst>
                              <p:par>
                                <p:cTn id="73" presetID="22" presetClass="entr" presetSubtype="1"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wipe(up)">
                                      <p:cBhvr>
                                        <p:cTn id="75" dur="500"/>
                                        <p:tgtEl>
                                          <p:spTgt spid="36"/>
                                        </p:tgtEl>
                                      </p:cBhvr>
                                    </p:animEffect>
                                  </p:childTnLst>
                                </p:cTn>
                              </p:par>
                            </p:childTnLst>
                          </p:cTn>
                        </p:par>
                        <p:par>
                          <p:cTn id="76" fill="hold">
                            <p:stCondLst>
                              <p:cond delay="2000"/>
                            </p:stCondLst>
                            <p:childTnLst>
                              <p:par>
                                <p:cTn id="77" presetID="1" presetClass="entr" presetSubtype="0" fill="hold" grpId="0" nodeType="after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wipe(up)">
                                      <p:cBhvr>
                                        <p:cTn id="83" dur="500"/>
                                        <p:tgtEl>
                                          <p:spTgt spid="51"/>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8"/>
                                        </p:tgtEl>
                                        <p:attrNameLst>
                                          <p:attrName>style.visibility</p:attrName>
                                        </p:attrNameLst>
                                      </p:cBhvr>
                                      <p:to>
                                        <p:strVal val="visible"/>
                                      </p:to>
                                    </p:set>
                                  </p:childTnLst>
                                </p:cTn>
                              </p:par>
                            </p:childTnLst>
                          </p:cTn>
                        </p:par>
                        <p:par>
                          <p:cTn id="88" fill="hold">
                            <p:stCondLst>
                              <p:cond delay="0"/>
                            </p:stCondLst>
                            <p:childTnLst>
                              <p:par>
                                <p:cTn id="89" presetID="1" presetClass="entr" presetSubtype="0" fill="hold" grpId="0" nodeType="after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childTnLst>
                          </p:cTn>
                        </p:par>
                        <p:par>
                          <p:cTn id="91" fill="hold">
                            <p:stCondLst>
                              <p:cond delay="0"/>
                            </p:stCondLst>
                            <p:childTnLst>
                              <p:par>
                                <p:cTn id="92" presetID="1" presetClass="entr" presetSubtype="0" fill="hold" grpId="0" nodeType="afterEffect">
                                  <p:stCondLst>
                                    <p:cond delay="0"/>
                                  </p:stCondLst>
                                  <p:childTnLst>
                                    <p:set>
                                      <p:cBhvr>
                                        <p:cTn id="93" dur="1" fill="hold">
                                          <p:stCondLst>
                                            <p:cond delay="0"/>
                                          </p:stCondLst>
                                        </p:cTn>
                                        <p:tgtEl>
                                          <p:spTgt spid="49"/>
                                        </p:tgtEl>
                                        <p:attrNameLst>
                                          <p:attrName>style.visibility</p:attrName>
                                        </p:attrNameLst>
                                      </p:cBhvr>
                                      <p:to>
                                        <p:strVal val="visible"/>
                                      </p:to>
                                    </p:set>
                                  </p:childTnLst>
                                </p:cTn>
                              </p:par>
                            </p:childTnLst>
                          </p:cTn>
                        </p:par>
                        <p:par>
                          <p:cTn id="94" fill="hold">
                            <p:stCondLst>
                              <p:cond delay="0"/>
                            </p:stCondLst>
                            <p:childTnLst>
                              <p:par>
                                <p:cTn id="95" presetID="1" presetClass="entr" presetSubtype="0" fill="hold" grpId="0" nodeType="afterEffect">
                                  <p:stCondLst>
                                    <p:cond delay="0"/>
                                  </p:stCondLst>
                                  <p:childTnLst>
                                    <p:set>
                                      <p:cBhvr>
                                        <p:cTn id="96" dur="1" fill="hold">
                                          <p:stCondLst>
                                            <p:cond delay="0"/>
                                          </p:stCondLst>
                                        </p:cTn>
                                        <p:tgtEl>
                                          <p:spTgt spid="47"/>
                                        </p:tgtEl>
                                        <p:attrNameLst>
                                          <p:attrName>style.visibility</p:attrName>
                                        </p:attrNameLst>
                                      </p:cBhvr>
                                      <p:to>
                                        <p:strVal val="visible"/>
                                      </p:to>
                                    </p:set>
                                  </p:childTnLst>
                                </p:cTn>
                              </p:par>
                            </p:childTnLst>
                          </p:cTn>
                        </p:par>
                        <p:par>
                          <p:cTn id="97" fill="hold">
                            <p:stCondLst>
                              <p:cond delay="0"/>
                            </p:stCondLst>
                            <p:childTnLst>
                              <p:par>
                                <p:cTn id="98" presetID="1" presetClass="entr" presetSubtype="0" fill="hold" grpId="0" nodeType="afterEffect">
                                  <p:stCondLst>
                                    <p:cond delay="0"/>
                                  </p:stCondLst>
                                  <p:childTnLst>
                                    <p:set>
                                      <p:cBhvr>
                                        <p:cTn id="99" dur="1" fill="hold">
                                          <p:stCondLst>
                                            <p:cond delay="0"/>
                                          </p:stCondLst>
                                        </p:cTn>
                                        <p:tgtEl>
                                          <p:spTgt spid="45"/>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37" presetClass="entr" presetSubtype="0" fill="hold" grpId="0" nodeType="click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fade">
                                      <p:cBhvr>
                                        <p:cTn id="104" dur="1000"/>
                                        <p:tgtEl>
                                          <p:spTgt spid="63"/>
                                        </p:tgtEl>
                                      </p:cBhvr>
                                    </p:animEffect>
                                    <p:anim calcmode="lin" valueType="num">
                                      <p:cBhvr>
                                        <p:cTn id="105" dur="1000" fill="hold"/>
                                        <p:tgtEl>
                                          <p:spTgt spid="63"/>
                                        </p:tgtEl>
                                        <p:attrNameLst>
                                          <p:attrName>ppt_x</p:attrName>
                                        </p:attrNameLst>
                                      </p:cBhvr>
                                      <p:tavLst>
                                        <p:tav tm="0">
                                          <p:val>
                                            <p:strVal val="#ppt_x"/>
                                          </p:val>
                                        </p:tav>
                                        <p:tav tm="100000">
                                          <p:val>
                                            <p:strVal val="#ppt_x"/>
                                          </p:val>
                                        </p:tav>
                                      </p:tavLst>
                                    </p:anim>
                                    <p:anim calcmode="lin" valueType="num">
                                      <p:cBhvr>
                                        <p:cTn id="106" dur="900" decel="100000" fill="hold"/>
                                        <p:tgtEl>
                                          <p:spTgt spid="63"/>
                                        </p:tgtEl>
                                        <p:attrNameLst>
                                          <p:attrName>ppt_y</p:attrName>
                                        </p:attrNameLst>
                                      </p:cBhvr>
                                      <p:tavLst>
                                        <p:tav tm="0">
                                          <p:val>
                                            <p:strVal val="#ppt_y+1"/>
                                          </p:val>
                                        </p:tav>
                                        <p:tav tm="100000">
                                          <p:val>
                                            <p:strVal val="#ppt_y-.03"/>
                                          </p:val>
                                        </p:tav>
                                      </p:tavLst>
                                    </p:anim>
                                    <p:anim calcmode="lin" valueType="num">
                                      <p:cBhvr>
                                        <p:cTn id="107"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4" grpId="0"/>
      <p:bldP spid="36" grpId="0" animBg="1"/>
      <p:bldP spid="38" grpId="0"/>
      <p:bldP spid="39" grpId="0"/>
      <p:bldP spid="40" grpId="0"/>
      <p:bldP spid="40" grpId="1"/>
      <p:bldP spid="40" grpId="2"/>
      <p:bldP spid="41" grpId="0"/>
      <p:bldP spid="42" grpId="0"/>
      <p:bldP spid="43" grpId="0"/>
      <p:bldP spid="45" grpId="0"/>
      <p:bldP spid="46" grpId="0"/>
      <p:bldP spid="47" grpId="0"/>
      <p:bldP spid="48" grpId="0"/>
      <p:bldP spid="49" grpId="0"/>
      <p:bldP spid="51" grpId="0" animBg="1"/>
      <p:bldP spid="54" grpId="0" animBg="1"/>
      <p:bldP spid="6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Cholesterol Transport</a:t>
            </a:r>
            <a:endParaRPr lang="en-US" b="1" dirty="0"/>
          </a:p>
        </p:txBody>
      </p:sp>
      <p:sp>
        <p:nvSpPr>
          <p:cNvPr id="4" name="TextBox 3"/>
          <p:cNvSpPr txBox="1"/>
          <p:nvPr/>
        </p:nvSpPr>
        <p:spPr>
          <a:xfrm>
            <a:off x="457200" y="1772508"/>
            <a:ext cx="8229600" cy="3970318"/>
          </a:xfrm>
          <a:prstGeom prst="rect">
            <a:avLst/>
          </a:prstGeom>
          <a:solidFill>
            <a:srgbClr val="F9FFCC"/>
          </a:solidFill>
          <a:ln>
            <a:solidFill>
              <a:srgbClr val="000000"/>
            </a:solidFill>
          </a:ln>
        </p:spPr>
        <p:txBody>
          <a:bodyPr wrap="square" rtlCol="0">
            <a:spAutoFit/>
          </a:bodyPr>
          <a:lstStyle/>
          <a:p>
            <a:pPr algn="ctr"/>
            <a:endParaRPr lang="en-US" sz="2800" dirty="0" smtClean="0">
              <a:latin typeface="Apple Casual"/>
            </a:endParaRPr>
          </a:p>
          <a:p>
            <a:pPr algn="ctr"/>
            <a:r>
              <a:rPr lang="en-US" sz="2800" dirty="0" smtClean="0">
                <a:latin typeface="Apple Casual"/>
              </a:rPr>
              <a:t>Under healthy conditions, abundant cholesterol sulfate is synthesized in the skin following sun exposure, and this results in generous supply of cholesterol and sulfate to the tissues. </a:t>
            </a:r>
          </a:p>
          <a:p>
            <a:pPr algn="ctr"/>
            <a:endParaRPr lang="en-US" sz="2800" dirty="0" smtClean="0">
              <a:latin typeface="Apple Casual"/>
            </a:endParaRPr>
          </a:p>
          <a:p>
            <a:pPr algn="ctr"/>
            <a:r>
              <a:rPr lang="en-US" sz="2800" dirty="0" smtClean="0">
                <a:latin typeface="Apple Casual"/>
              </a:rPr>
              <a:t>Inadequate sun exposure and sunscreen     impair this process.</a:t>
            </a:r>
          </a:p>
          <a:p>
            <a:pPr algn="ctr"/>
            <a:endParaRPr lang="en-US" sz="2800" dirty="0">
              <a:latin typeface="Apple Casual"/>
            </a:endParaRPr>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Protamine</a:t>
            </a:r>
            <a:r>
              <a:rPr lang="en-US" b="1" dirty="0" smtClean="0"/>
              <a:t> Treatment</a:t>
            </a:r>
            <a:r>
              <a:rPr lang="en-US" b="1" dirty="0" smtClean="0">
                <a:solidFill>
                  <a:srgbClr val="FF0000"/>
                </a:solidFill>
              </a:rPr>
              <a:t>*</a:t>
            </a:r>
            <a:endParaRPr lang="en-US" b="1" dirty="0">
              <a:solidFill>
                <a:srgbClr val="FF0000"/>
              </a:solidFill>
            </a:endParaRPr>
          </a:p>
        </p:txBody>
      </p:sp>
      <p:pic>
        <p:nvPicPr>
          <p:cNvPr id="4" name="Content Placeholder 3" descr="protamine_sulfate_to_no.png"/>
          <p:cNvPicPr>
            <a:picLocks noGrp="1" noChangeAspect="1"/>
          </p:cNvPicPr>
          <p:nvPr>
            <p:ph idx="1"/>
          </p:nvPr>
        </p:nvPicPr>
        <p:blipFill>
          <a:blip r:embed="rId3"/>
          <a:srcRect l="-22160" r="-22160"/>
          <a:stretch>
            <a:fillRect/>
          </a:stretch>
        </p:blipFill>
        <p:spPr>
          <a:xfrm>
            <a:off x="-1217822" y="1597202"/>
            <a:ext cx="8229600" cy="4525963"/>
          </a:xfrm>
        </p:spPr>
      </p:pic>
      <p:sp>
        <p:nvSpPr>
          <p:cNvPr id="5" name="TextBox 4"/>
          <p:cNvSpPr txBox="1"/>
          <p:nvPr/>
        </p:nvSpPr>
        <p:spPr>
          <a:xfrm>
            <a:off x="3825417" y="6356996"/>
            <a:ext cx="5318583" cy="461665"/>
          </a:xfrm>
          <a:prstGeom prst="rect">
            <a:avLst/>
          </a:prstGeom>
          <a:noFill/>
        </p:spPr>
        <p:txBody>
          <a:bodyPr wrap="square" rtlCol="0">
            <a:spAutoFit/>
          </a:bodyPr>
          <a:lstStyle/>
          <a:p>
            <a:r>
              <a:rPr lang="en-US" sz="2400" dirty="0" smtClean="0">
                <a:solidFill>
                  <a:srgbClr val="FF0000"/>
                </a:solidFill>
              </a:rPr>
              <a:t>*</a:t>
            </a:r>
            <a:r>
              <a:rPr lang="en-US" sz="2400" dirty="0" smtClean="0"/>
              <a:t> </a:t>
            </a:r>
            <a:r>
              <a:rPr lang="en-US" sz="2400" dirty="0" err="1" smtClean="0"/>
              <a:t>Viaro</a:t>
            </a:r>
            <a:r>
              <a:rPr lang="en-US" sz="2400" dirty="0" smtClean="0"/>
              <a:t> et al., </a:t>
            </a:r>
            <a:r>
              <a:rPr lang="en-US" sz="2400" i="1" dirty="0" smtClean="0"/>
              <a:t>Chest 122;1061-1066, 2002</a:t>
            </a:r>
            <a:endParaRPr lang="en-US" sz="2400" dirty="0"/>
          </a:p>
        </p:txBody>
      </p:sp>
      <p:sp>
        <p:nvSpPr>
          <p:cNvPr id="6" name="Content Placeholder 2"/>
          <p:cNvSpPr txBox="1">
            <a:spLocks/>
          </p:cNvSpPr>
          <p:nvPr/>
        </p:nvSpPr>
        <p:spPr>
          <a:xfrm>
            <a:off x="5760827" y="1736262"/>
            <a:ext cx="3594853" cy="4240260"/>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Protamine</a:t>
            </a:r>
            <a:r>
              <a:rPr kumimoji="0" lang="en-US" sz="2400" b="0" i="0" u="none" strike="noStrike" kern="1200" cap="none" spc="0" normalizeH="0" noProof="0" dirty="0" smtClean="0">
                <a:ln>
                  <a:noFill/>
                </a:ln>
                <a:solidFill>
                  <a:schemeClr val="tx1"/>
                </a:solidFill>
                <a:effectLst/>
                <a:uLnTx/>
                <a:uFillTx/>
                <a:latin typeface="+mn-lt"/>
                <a:ea typeface="+mn-ea"/>
                <a:cs typeface="+mn-cs"/>
              </a:rPr>
              <a:t> is a cationic polypeptide highly </a:t>
            </a:r>
            <a:r>
              <a:rPr lang="en-US" sz="2400" dirty="0" smtClean="0"/>
              <a:t>enriched in L-</a:t>
            </a:r>
            <a:r>
              <a:rPr lang="en-US" sz="2400" dirty="0" err="1" smtClean="0"/>
              <a:t>arginine</a:t>
            </a:r>
            <a:r>
              <a:rPr lang="en-US" sz="2400" dirty="0" smtClean="0"/>
              <a:t> </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Protamine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treatment </a:t>
            </a:r>
            <a:r>
              <a:rPr lang="en-US" sz="2400" dirty="0" smtClean="0"/>
              <a:t>can lead to extreme systemic hypotension, pulmonary hypertension, anaphylactic shock and cardiac failure </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3" name="Group 9"/>
          <p:cNvGrpSpPr/>
          <p:nvPr/>
        </p:nvGrpSpPr>
        <p:grpSpPr>
          <a:xfrm>
            <a:off x="914778" y="3313409"/>
            <a:ext cx="3619988" cy="592129"/>
            <a:chOff x="914778" y="3313409"/>
            <a:chExt cx="3619988" cy="592129"/>
          </a:xfrm>
        </p:grpSpPr>
        <p:sp>
          <p:nvSpPr>
            <p:cNvPr id="8" name="Freeform 7"/>
            <p:cNvSpPr/>
            <p:nvPr/>
          </p:nvSpPr>
          <p:spPr>
            <a:xfrm>
              <a:off x="914778" y="3358763"/>
              <a:ext cx="1139062" cy="546775"/>
            </a:xfrm>
            <a:custGeom>
              <a:avLst/>
              <a:gdLst>
                <a:gd name="connsiteX0" fmla="*/ 945019 w 1139062"/>
                <a:gd name="connsiteY0" fmla="*/ 466145 h 546775"/>
                <a:gd name="connsiteX1" fmla="*/ 1126462 w 1139062"/>
                <a:gd name="connsiteY1" fmla="*/ 314963 h 546775"/>
                <a:gd name="connsiteX2" fmla="*/ 869417 w 1139062"/>
                <a:gd name="connsiteY2" fmla="*/ 27717 h 546775"/>
                <a:gd name="connsiteX3" fmla="*/ 173883 w 1139062"/>
                <a:gd name="connsiteY3" fmla="*/ 148663 h 546775"/>
                <a:gd name="connsiteX4" fmla="*/ 83162 w 1139062"/>
                <a:gd name="connsiteY4" fmla="*/ 435909 h 546775"/>
                <a:gd name="connsiteX5" fmla="*/ 672853 w 1139062"/>
                <a:gd name="connsiteY5" fmla="*/ 541736 h 546775"/>
                <a:gd name="connsiteX6" fmla="*/ 945019 w 1139062"/>
                <a:gd name="connsiteY6" fmla="*/ 466145 h 5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062" h="546775">
                  <a:moveTo>
                    <a:pt x="945019" y="466145"/>
                  </a:moveTo>
                  <a:cubicBezTo>
                    <a:pt x="1020620" y="428350"/>
                    <a:pt x="1139062" y="388034"/>
                    <a:pt x="1126462" y="314963"/>
                  </a:cubicBezTo>
                  <a:cubicBezTo>
                    <a:pt x="1113862" y="241892"/>
                    <a:pt x="1028180" y="55434"/>
                    <a:pt x="869417" y="27717"/>
                  </a:cubicBezTo>
                  <a:cubicBezTo>
                    <a:pt x="710654" y="0"/>
                    <a:pt x="304925" y="80631"/>
                    <a:pt x="173883" y="148663"/>
                  </a:cubicBezTo>
                  <a:cubicBezTo>
                    <a:pt x="42841" y="216695"/>
                    <a:pt x="0" y="370397"/>
                    <a:pt x="83162" y="435909"/>
                  </a:cubicBezTo>
                  <a:cubicBezTo>
                    <a:pt x="166324" y="501421"/>
                    <a:pt x="526690" y="536697"/>
                    <a:pt x="672853" y="541736"/>
                  </a:cubicBezTo>
                  <a:cubicBezTo>
                    <a:pt x="819016" y="546775"/>
                    <a:pt x="869418" y="503940"/>
                    <a:pt x="945019" y="466145"/>
                  </a:cubicBezTo>
                  <a:close/>
                </a:path>
              </a:pathLst>
            </a:cu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3395704" y="3313409"/>
              <a:ext cx="1139062" cy="546775"/>
            </a:xfrm>
            <a:custGeom>
              <a:avLst/>
              <a:gdLst>
                <a:gd name="connsiteX0" fmla="*/ 945019 w 1139062"/>
                <a:gd name="connsiteY0" fmla="*/ 466145 h 546775"/>
                <a:gd name="connsiteX1" fmla="*/ 1126462 w 1139062"/>
                <a:gd name="connsiteY1" fmla="*/ 314963 h 546775"/>
                <a:gd name="connsiteX2" fmla="*/ 869417 w 1139062"/>
                <a:gd name="connsiteY2" fmla="*/ 27717 h 546775"/>
                <a:gd name="connsiteX3" fmla="*/ 173883 w 1139062"/>
                <a:gd name="connsiteY3" fmla="*/ 148663 h 546775"/>
                <a:gd name="connsiteX4" fmla="*/ 83162 w 1139062"/>
                <a:gd name="connsiteY4" fmla="*/ 435909 h 546775"/>
                <a:gd name="connsiteX5" fmla="*/ 672853 w 1139062"/>
                <a:gd name="connsiteY5" fmla="*/ 541736 h 546775"/>
                <a:gd name="connsiteX6" fmla="*/ 945019 w 1139062"/>
                <a:gd name="connsiteY6" fmla="*/ 466145 h 5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062" h="546775">
                  <a:moveTo>
                    <a:pt x="945019" y="466145"/>
                  </a:moveTo>
                  <a:cubicBezTo>
                    <a:pt x="1020620" y="428350"/>
                    <a:pt x="1139062" y="388034"/>
                    <a:pt x="1126462" y="314963"/>
                  </a:cubicBezTo>
                  <a:cubicBezTo>
                    <a:pt x="1113862" y="241892"/>
                    <a:pt x="1028180" y="55434"/>
                    <a:pt x="869417" y="27717"/>
                  </a:cubicBezTo>
                  <a:cubicBezTo>
                    <a:pt x="710654" y="0"/>
                    <a:pt x="304925" y="80631"/>
                    <a:pt x="173883" y="148663"/>
                  </a:cubicBezTo>
                  <a:cubicBezTo>
                    <a:pt x="42841" y="216695"/>
                    <a:pt x="0" y="370397"/>
                    <a:pt x="83162" y="435909"/>
                  </a:cubicBezTo>
                  <a:cubicBezTo>
                    <a:pt x="166324" y="501421"/>
                    <a:pt x="526690" y="536697"/>
                    <a:pt x="672853" y="541736"/>
                  </a:cubicBezTo>
                  <a:cubicBezTo>
                    <a:pt x="819016" y="546775"/>
                    <a:pt x="869418" y="503940"/>
                    <a:pt x="945019" y="466145"/>
                  </a:cubicBezTo>
                  <a:close/>
                </a:path>
              </a:pathLst>
            </a:cu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Content Placeholder 2"/>
          <p:cNvSpPr txBox="1">
            <a:spLocks/>
          </p:cNvSpPr>
          <p:nvPr/>
        </p:nvSpPr>
        <p:spPr>
          <a:xfrm>
            <a:off x="988552" y="1736262"/>
            <a:ext cx="7092427" cy="2350735"/>
          </a:xfrm>
          <a:prstGeom prst="rect">
            <a:avLst/>
          </a:prstGeom>
          <a:solidFill>
            <a:srgbClr val="FCFADF"/>
          </a:solidFill>
          <a:ln>
            <a:solidFill>
              <a:schemeClr val="tx1"/>
            </a:solidFill>
          </a:ln>
          <a:effectLst>
            <a:outerShdw blurRad="50800" dist="38100" dir="2700000">
              <a:srgbClr val="000000">
                <a:alpha val="43000"/>
              </a:srgbClr>
            </a:outerShdw>
          </a:effectLst>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lang="en-US" sz="3200" dirty="0" smtClean="0"/>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3027" b="0" i="0" u="none" strike="noStrike" kern="1200" cap="none" spc="0" normalizeH="0" noProof="0" dirty="0" err="1" smtClean="0">
                <a:ln>
                  <a:noFill/>
                </a:ln>
                <a:solidFill>
                  <a:schemeClr val="tx1"/>
                </a:solidFill>
                <a:effectLst/>
                <a:uLnTx/>
                <a:uFillTx/>
                <a:latin typeface="+mn-lt"/>
                <a:ea typeface="+mn-ea"/>
                <a:cs typeface="+mn-cs"/>
              </a:rPr>
              <a:t>Protamine</a:t>
            </a:r>
            <a:r>
              <a:rPr kumimoji="0" lang="en-US" sz="3027" b="0" i="0" u="none" strike="noStrike" kern="1200" cap="none" spc="0" normalizeH="0" noProof="0" dirty="0" smtClean="0">
                <a:ln>
                  <a:noFill/>
                </a:ln>
                <a:solidFill>
                  <a:schemeClr val="tx1"/>
                </a:solidFill>
                <a:effectLst/>
                <a:uLnTx/>
                <a:uFillTx/>
                <a:latin typeface="+mn-lt"/>
                <a:ea typeface="+mn-ea"/>
                <a:cs typeface="+mn-cs"/>
              </a:rPr>
              <a:t> causes </a:t>
            </a:r>
            <a:r>
              <a:rPr kumimoji="0" lang="en-US" sz="3027" b="0" i="0" u="none" strike="noStrike" kern="1200" cap="none" spc="0" normalizeH="0" noProof="0" dirty="0" err="1" smtClean="0">
                <a:ln>
                  <a:noFill/>
                </a:ln>
                <a:solidFill>
                  <a:schemeClr val="tx1"/>
                </a:solidFill>
                <a:effectLst/>
                <a:uLnTx/>
                <a:uFillTx/>
                <a:latin typeface="+mn-lt"/>
                <a:ea typeface="+mn-ea"/>
                <a:cs typeface="+mn-cs"/>
              </a:rPr>
              <a:t>eNOS</a:t>
            </a:r>
            <a:r>
              <a:rPr kumimoji="0" lang="en-US" sz="3027" b="0" i="0" u="none" strike="noStrike" kern="1200" cap="none" spc="0" normalizeH="0" noProof="0" dirty="0" smtClean="0">
                <a:ln>
                  <a:noFill/>
                </a:ln>
                <a:solidFill>
                  <a:schemeClr val="tx1"/>
                </a:solidFill>
                <a:effectLst/>
                <a:uLnTx/>
                <a:uFillTx/>
                <a:latin typeface="+mn-lt"/>
                <a:ea typeface="+mn-ea"/>
                <a:cs typeface="+mn-cs"/>
              </a:rPr>
              <a:t> to detach from    the membrane and start profusely producing nitric oxide</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Content Placeholder 2"/>
          <p:cNvSpPr txBox="1">
            <a:spLocks/>
          </p:cNvSpPr>
          <p:nvPr/>
        </p:nvSpPr>
        <p:spPr>
          <a:xfrm>
            <a:off x="1004872" y="1752600"/>
            <a:ext cx="7092427" cy="2350735"/>
          </a:xfrm>
          <a:prstGeom prst="rect">
            <a:avLst/>
          </a:prstGeom>
          <a:solidFill>
            <a:srgbClr val="FCFADF"/>
          </a:solidFill>
          <a:ln>
            <a:solidFill>
              <a:schemeClr val="tx1"/>
            </a:solidFill>
          </a:ln>
          <a:effectLst>
            <a:outerShdw blurRad="50800" dist="38100" dir="2700000">
              <a:srgbClr val="000000">
                <a:alpha val="43000"/>
              </a:srgbClr>
            </a:outerShdw>
          </a:effectLst>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lang="en-US" sz="3200" dirty="0" smtClean="0"/>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3027" b="0" i="0" u="none" strike="noStrike" kern="1200" cap="none" spc="0" normalizeH="0" noProof="0" dirty="0" smtClean="0">
                <a:ln>
                  <a:noFill/>
                </a:ln>
                <a:solidFill>
                  <a:schemeClr val="tx1"/>
                </a:solidFill>
                <a:effectLst/>
                <a:uLnTx/>
                <a:uFillTx/>
                <a:latin typeface="+mn-lt"/>
                <a:ea typeface="+mn-ea"/>
                <a:cs typeface="+mn-cs"/>
              </a:rPr>
              <a:t>Excess </a:t>
            </a:r>
            <a:r>
              <a:rPr lang="en-US" sz="3027" dirty="0" smtClean="0"/>
              <a:t>nitric oxide is highly toxic, especially under well-oxygenated conditions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900" decel="100000" fill="hold"/>
                                        <p:tgtEl>
                                          <p:spTgt spid="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900" decel="100000" fill="hold"/>
                                        <p:tgtEl>
                                          <p:spTgt spid="1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P spid="1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The Relationship with Pathogens</a:t>
            </a:r>
            <a:endParaRPr lang="en-US" b="1" dirty="0"/>
          </a:p>
        </p:txBody>
      </p:sp>
      <p:sp>
        <p:nvSpPr>
          <p:cNvPr id="4" name="TextBox 3"/>
          <p:cNvSpPr txBox="1"/>
          <p:nvPr/>
        </p:nvSpPr>
        <p:spPr>
          <a:xfrm>
            <a:off x="4470415" y="2048943"/>
            <a:ext cx="1177926" cy="584776"/>
          </a:xfrm>
          <a:prstGeom prst="rect">
            <a:avLst/>
          </a:prstGeom>
          <a:noFill/>
        </p:spPr>
        <p:txBody>
          <a:bodyPr wrap="none" rtlCol="0">
            <a:spAutoFit/>
          </a:bodyPr>
          <a:lstStyle/>
          <a:p>
            <a:r>
              <a:rPr lang="en-US" sz="3200" dirty="0" smtClean="0"/>
              <a:t>H</a:t>
            </a:r>
            <a:r>
              <a:rPr lang="en-US" sz="3200" baseline="-25000" dirty="0" smtClean="0"/>
              <a:t>2</a:t>
            </a:r>
            <a:r>
              <a:rPr lang="en-US" sz="3200" dirty="0" smtClean="0"/>
              <a:t>SO</a:t>
            </a:r>
            <a:r>
              <a:rPr lang="en-US" sz="3200" baseline="-25000" dirty="0" smtClean="0"/>
              <a:t>4</a:t>
            </a:r>
            <a:endParaRPr lang="en-US" sz="3200" baseline="-25000" dirty="0"/>
          </a:p>
        </p:txBody>
      </p:sp>
      <p:sp>
        <p:nvSpPr>
          <p:cNvPr id="6" name="TextBox 5"/>
          <p:cNvSpPr txBox="1"/>
          <p:nvPr/>
        </p:nvSpPr>
        <p:spPr>
          <a:xfrm>
            <a:off x="4470418" y="5444270"/>
            <a:ext cx="1204576" cy="584776"/>
          </a:xfrm>
          <a:prstGeom prst="rect">
            <a:avLst/>
          </a:prstGeom>
          <a:noFill/>
        </p:spPr>
        <p:txBody>
          <a:bodyPr wrap="none" rtlCol="0">
            <a:spAutoFit/>
          </a:bodyPr>
          <a:lstStyle/>
          <a:p>
            <a:r>
              <a:rPr lang="en-US" sz="3200" dirty="0" smtClean="0"/>
              <a:t>H</a:t>
            </a:r>
            <a:r>
              <a:rPr lang="en-US" sz="3200" baseline="-25000" dirty="0" smtClean="0"/>
              <a:t>2</a:t>
            </a:r>
            <a:r>
              <a:rPr lang="en-US" sz="3200" dirty="0" smtClean="0"/>
              <a:t>CO</a:t>
            </a:r>
            <a:r>
              <a:rPr lang="en-US" sz="3200" baseline="-25000" dirty="0" smtClean="0"/>
              <a:t>3</a:t>
            </a:r>
            <a:endParaRPr lang="en-US" sz="3200" baseline="-25000" dirty="0"/>
          </a:p>
        </p:txBody>
      </p:sp>
      <p:sp>
        <p:nvSpPr>
          <p:cNvPr id="7" name="TextBox 6"/>
          <p:cNvSpPr txBox="1"/>
          <p:nvPr/>
        </p:nvSpPr>
        <p:spPr>
          <a:xfrm>
            <a:off x="2377133" y="5444270"/>
            <a:ext cx="671578" cy="584776"/>
          </a:xfrm>
          <a:prstGeom prst="rect">
            <a:avLst/>
          </a:prstGeom>
          <a:noFill/>
        </p:spPr>
        <p:txBody>
          <a:bodyPr wrap="none" rtlCol="0">
            <a:spAutoFit/>
          </a:bodyPr>
          <a:lstStyle/>
          <a:p>
            <a:r>
              <a:rPr lang="en-US" sz="3200" dirty="0" smtClean="0"/>
              <a:t>CO</a:t>
            </a:r>
            <a:endParaRPr lang="en-US" sz="3200" baseline="-25000" dirty="0"/>
          </a:p>
        </p:txBody>
      </p:sp>
      <p:sp>
        <p:nvSpPr>
          <p:cNvPr id="12" name="TextBox 11"/>
          <p:cNvSpPr txBox="1"/>
          <p:nvPr/>
        </p:nvSpPr>
        <p:spPr>
          <a:xfrm>
            <a:off x="2335354" y="3686148"/>
            <a:ext cx="721271" cy="584776"/>
          </a:xfrm>
          <a:prstGeom prst="rect">
            <a:avLst/>
          </a:prstGeom>
          <a:noFill/>
        </p:spPr>
        <p:txBody>
          <a:bodyPr wrap="none" rtlCol="0">
            <a:spAutoFit/>
          </a:bodyPr>
          <a:lstStyle/>
          <a:p>
            <a:r>
              <a:rPr lang="en-US" sz="3200" dirty="0" smtClean="0"/>
              <a:t>NO</a:t>
            </a:r>
            <a:endParaRPr lang="en-US" sz="3200" baseline="-25000" dirty="0"/>
          </a:p>
        </p:txBody>
      </p:sp>
      <p:sp>
        <p:nvSpPr>
          <p:cNvPr id="13" name="TextBox 12"/>
          <p:cNvSpPr txBox="1"/>
          <p:nvPr/>
        </p:nvSpPr>
        <p:spPr>
          <a:xfrm>
            <a:off x="4453485" y="3686148"/>
            <a:ext cx="1254269" cy="584776"/>
          </a:xfrm>
          <a:prstGeom prst="rect">
            <a:avLst/>
          </a:prstGeom>
          <a:noFill/>
        </p:spPr>
        <p:txBody>
          <a:bodyPr wrap="none" rtlCol="0">
            <a:spAutoFit/>
          </a:bodyPr>
          <a:lstStyle/>
          <a:p>
            <a:r>
              <a:rPr lang="en-US" sz="3200" dirty="0" smtClean="0"/>
              <a:t>H</a:t>
            </a:r>
            <a:r>
              <a:rPr lang="en-US" sz="3200" baseline="-25000" dirty="0" smtClean="0"/>
              <a:t>2</a:t>
            </a:r>
            <a:r>
              <a:rPr lang="en-US" sz="3200" dirty="0" smtClean="0"/>
              <a:t>NO</a:t>
            </a:r>
            <a:r>
              <a:rPr lang="en-US" sz="3200" baseline="-25000" dirty="0" smtClean="0"/>
              <a:t>3</a:t>
            </a:r>
            <a:endParaRPr lang="en-US" sz="3200" baseline="-25000" dirty="0"/>
          </a:p>
        </p:txBody>
      </p:sp>
      <p:grpSp>
        <p:nvGrpSpPr>
          <p:cNvPr id="3" name="Group 21"/>
          <p:cNvGrpSpPr/>
          <p:nvPr/>
        </p:nvGrpSpPr>
        <p:grpSpPr>
          <a:xfrm>
            <a:off x="3198509" y="5138679"/>
            <a:ext cx="1117600" cy="721835"/>
            <a:chOff x="3556000" y="4562957"/>
            <a:chExt cx="1117600" cy="721835"/>
          </a:xfrm>
        </p:grpSpPr>
        <p:cxnSp>
          <p:nvCxnSpPr>
            <p:cNvPr id="10" name="Straight Arrow Connector 9"/>
            <p:cNvCxnSpPr/>
            <p:nvPr/>
          </p:nvCxnSpPr>
          <p:spPr>
            <a:xfrm>
              <a:off x="3556000" y="5283204"/>
              <a:ext cx="1117600" cy="1588"/>
            </a:xfrm>
            <a:prstGeom prst="straightConnector1">
              <a:avLst/>
            </a:prstGeom>
            <a:ln w="571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650361" y="4562957"/>
              <a:ext cx="989373" cy="584776"/>
            </a:xfrm>
            <a:prstGeom prst="rect">
              <a:avLst/>
            </a:prstGeom>
            <a:noFill/>
          </p:spPr>
          <p:txBody>
            <a:bodyPr wrap="none" rtlCol="0">
              <a:spAutoFit/>
            </a:bodyPr>
            <a:lstStyle/>
            <a:p>
              <a:r>
                <a:rPr lang="en-US" sz="3200" dirty="0" smtClean="0"/>
                <a:t>H</a:t>
              </a:r>
              <a:r>
                <a:rPr lang="en-US" sz="3200" baseline="-25000" dirty="0" smtClean="0"/>
                <a:t>2</a:t>
              </a:r>
              <a:r>
                <a:rPr lang="en-US" sz="3200" dirty="0" smtClean="0"/>
                <a:t>O</a:t>
              </a:r>
              <a:r>
                <a:rPr lang="en-US" sz="3200" baseline="-25000" dirty="0" smtClean="0"/>
                <a:t>2</a:t>
              </a:r>
              <a:endParaRPr lang="en-US" sz="3200" baseline="-25000" dirty="0"/>
            </a:p>
          </p:txBody>
        </p:sp>
      </p:grpSp>
      <p:grpSp>
        <p:nvGrpSpPr>
          <p:cNvPr id="5" name="Group 19"/>
          <p:cNvGrpSpPr/>
          <p:nvPr/>
        </p:nvGrpSpPr>
        <p:grpSpPr>
          <a:xfrm>
            <a:off x="3198509" y="3380557"/>
            <a:ext cx="1117600" cy="721835"/>
            <a:chOff x="5804345" y="5318658"/>
            <a:chExt cx="1117600" cy="721835"/>
          </a:xfrm>
        </p:grpSpPr>
        <p:cxnSp>
          <p:nvCxnSpPr>
            <p:cNvPr id="18" name="Straight Arrow Connector 17"/>
            <p:cNvCxnSpPr/>
            <p:nvPr/>
          </p:nvCxnSpPr>
          <p:spPr>
            <a:xfrm>
              <a:off x="5804345" y="6038905"/>
              <a:ext cx="1117600" cy="1588"/>
            </a:xfrm>
            <a:prstGeom prst="straightConnector1">
              <a:avLst/>
            </a:prstGeom>
            <a:ln w="571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898706" y="5318658"/>
              <a:ext cx="989373" cy="584776"/>
            </a:xfrm>
            <a:prstGeom prst="rect">
              <a:avLst/>
            </a:prstGeom>
            <a:noFill/>
          </p:spPr>
          <p:txBody>
            <a:bodyPr wrap="none" rtlCol="0">
              <a:spAutoFit/>
            </a:bodyPr>
            <a:lstStyle/>
            <a:p>
              <a:r>
                <a:rPr lang="en-US" sz="3200" dirty="0" smtClean="0"/>
                <a:t>H</a:t>
              </a:r>
              <a:r>
                <a:rPr lang="en-US" sz="3200" baseline="-25000" dirty="0" smtClean="0"/>
                <a:t>2</a:t>
              </a:r>
              <a:r>
                <a:rPr lang="en-US" sz="3200" dirty="0" smtClean="0"/>
                <a:t>O</a:t>
              </a:r>
              <a:r>
                <a:rPr lang="en-US" sz="3200" baseline="-25000" dirty="0" smtClean="0"/>
                <a:t>2</a:t>
              </a:r>
              <a:endParaRPr lang="en-US" sz="3200" baseline="-25000" dirty="0"/>
            </a:p>
          </p:txBody>
        </p:sp>
      </p:grpSp>
      <p:grpSp>
        <p:nvGrpSpPr>
          <p:cNvPr id="8" name="Group 33"/>
          <p:cNvGrpSpPr/>
          <p:nvPr/>
        </p:nvGrpSpPr>
        <p:grpSpPr>
          <a:xfrm>
            <a:off x="6012549" y="1761067"/>
            <a:ext cx="1216970" cy="1167385"/>
            <a:chOff x="6012549" y="1761067"/>
            <a:chExt cx="1216970" cy="1167385"/>
          </a:xfrm>
        </p:grpSpPr>
        <p:sp>
          <p:nvSpPr>
            <p:cNvPr id="27" name="Oval 26"/>
            <p:cNvSpPr/>
            <p:nvPr/>
          </p:nvSpPr>
          <p:spPr>
            <a:xfrm>
              <a:off x="6012549" y="1761067"/>
              <a:ext cx="1216970" cy="116738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32"/>
            <p:cNvGrpSpPr/>
            <p:nvPr/>
          </p:nvGrpSpPr>
          <p:grpSpPr>
            <a:xfrm>
              <a:off x="6316133" y="1995325"/>
              <a:ext cx="592661" cy="696218"/>
              <a:chOff x="7755467" y="1417638"/>
              <a:chExt cx="592661" cy="696218"/>
            </a:xfrm>
          </p:grpSpPr>
          <p:sp>
            <p:nvSpPr>
              <p:cNvPr id="28" name="Freeform 27"/>
              <p:cNvSpPr/>
              <p:nvPr/>
            </p:nvSpPr>
            <p:spPr>
              <a:xfrm>
                <a:off x="7789333" y="1879612"/>
                <a:ext cx="491066" cy="234244"/>
              </a:xfrm>
              <a:custGeom>
                <a:avLst/>
                <a:gdLst>
                  <a:gd name="connsiteX0" fmla="*/ 0 w 491066"/>
                  <a:gd name="connsiteY0" fmla="*/ 0 h 234244"/>
                  <a:gd name="connsiteX1" fmla="*/ 169333 w 491066"/>
                  <a:gd name="connsiteY1" fmla="*/ 186267 h 234244"/>
                  <a:gd name="connsiteX2" fmla="*/ 372533 w 491066"/>
                  <a:gd name="connsiteY2" fmla="*/ 203200 h 234244"/>
                  <a:gd name="connsiteX3" fmla="*/ 491066 w 491066"/>
                  <a:gd name="connsiteY3" fmla="*/ 0 h 234244"/>
                  <a:gd name="connsiteX4" fmla="*/ 491066 w 491066"/>
                  <a:gd name="connsiteY4" fmla="*/ 0 h 234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066" h="234244">
                    <a:moveTo>
                      <a:pt x="0" y="0"/>
                    </a:moveTo>
                    <a:cubicBezTo>
                      <a:pt x="53622" y="76200"/>
                      <a:pt x="107244" y="152400"/>
                      <a:pt x="169333" y="186267"/>
                    </a:cubicBezTo>
                    <a:cubicBezTo>
                      <a:pt x="231422" y="220134"/>
                      <a:pt x="318911" y="234244"/>
                      <a:pt x="372533" y="203200"/>
                    </a:cubicBezTo>
                    <a:cubicBezTo>
                      <a:pt x="426155" y="172156"/>
                      <a:pt x="491066" y="0"/>
                      <a:pt x="491066" y="0"/>
                    </a:cubicBezTo>
                    <a:lnTo>
                      <a:pt x="491066"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Oval 30"/>
              <p:cNvSpPr/>
              <p:nvPr/>
            </p:nvSpPr>
            <p:spPr>
              <a:xfrm>
                <a:off x="7755467" y="1417638"/>
                <a:ext cx="152400" cy="2079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8195728" y="1434574"/>
                <a:ext cx="152400" cy="2079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1" name="Group 51"/>
          <p:cNvGrpSpPr/>
          <p:nvPr/>
        </p:nvGrpSpPr>
        <p:grpSpPr>
          <a:xfrm>
            <a:off x="6046317" y="5173635"/>
            <a:ext cx="1216970" cy="1167385"/>
            <a:chOff x="6080183" y="3383235"/>
            <a:chExt cx="1216970" cy="1167385"/>
          </a:xfrm>
        </p:grpSpPr>
        <p:sp>
          <p:nvSpPr>
            <p:cNvPr id="36" name="Oval 35"/>
            <p:cNvSpPr/>
            <p:nvPr/>
          </p:nvSpPr>
          <p:spPr>
            <a:xfrm>
              <a:off x="6080183" y="3383235"/>
              <a:ext cx="1216970" cy="116738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37"/>
            <p:cNvSpPr/>
            <p:nvPr/>
          </p:nvSpPr>
          <p:spPr>
            <a:xfrm flipV="1">
              <a:off x="6417633" y="4079467"/>
              <a:ext cx="491066" cy="234244"/>
            </a:xfrm>
            <a:custGeom>
              <a:avLst/>
              <a:gdLst>
                <a:gd name="connsiteX0" fmla="*/ 0 w 491066"/>
                <a:gd name="connsiteY0" fmla="*/ 0 h 234244"/>
                <a:gd name="connsiteX1" fmla="*/ 169333 w 491066"/>
                <a:gd name="connsiteY1" fmla="*/ 186267 h 234244"/>
                <a:gd name="connsiteX2" fmla="*/ 372533 w 491066"/>
                <a:gd name="connsiteY2" fmla="*/ 203200 h 234244"/>
                <a:gd name="connsiteX3" fmla="*/ 491066 w 491066"/>
                <a:gd name="connsiteY3" fmla="*/ 0 h 234244"/>
                <a:gd name="connsiteX4" fmla="*/ 491066 w 491066"/>
                <a:gd name="connsiteY4" fmla="*/ 0 h 234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066" h="234244">
                  <a:moveTo>
                    <a:pt x="0" y="0"/>
                  </a:moveTo>
                  <a:cubicBezTo>
                    <a:pt x="53622" y="76200"/>
                    <a:pt x="107244" y="152400"/>
                    <a:pt x="169333" y="186267"/>
                  </a:cubicBezTo>
                  <a:cubicBezTo>
                    <a:pt x="231422" y="220134"/>
                    <a:pt x="318911" y="234244"/>
                    <a:pt x="372533" y="203200"/>
                  </a:cubicBezTo>
                  <a:cubicBezTo>
                    <a:pt x="426155" y="172156"/>
                    <a:pt x="491066" y="0"/>
                    <a:pt x="491066" y="0"/>
                  </a:cubicBezTo>
                  <a:lnTo>
                    <a:pt x="491066"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Oval 38"/>
            <p:cNvSpPr/>
            <p:nvPr/>
          </p:nvSpPr>
          <p:spPr>
            <a:xfrm>
              <a:off x="6383767" y="3617493"/>
              <a:ext cx="152400" cy="2079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6824028" y="3634429"/>
              <a:ext cx="152400" cy="2079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50"/>
          <p:cNvGrpSpPr/>
          <p:nvPr/>
        </p:nvGrpSpPr>
        <p:grpSpPr>
          <a:xfrm>
            <a:off x="6147909" y="3381640"/>
            <a:ext cx="1216970" cy="1167385"/>
            <a:chOff x="7299362" y="4382285"/>
            <a:chExt cx="1216970" cy="1167385"/>
          </a:xfrm>
        </p:grpSpPr>
        <p:sp>
          <p:nvSpPr>
            <p:cNvPr id="47" name="Oval 46"/>
            <p:cNvSpPr/>
            <p:nvPr/>
          </p:nvSpPr>
          <p:spPr>
            <a:xfrm>
              <a:off x="7299362" y="4382285"/>
              <a:ext cx="1216970" cy="116738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Freeform 47"/>
            <p:cNvSpPr/>
            <p:nvPr/>
          </p:nvSpPr>
          <p:spPr>
            <a:xfrm flipV="1">
              <a:off x="7636812" y="5078517"/>
              <a:ext cx="491066" cy="120812"/>
            </a:xfrm>
            <a:custGeom>
              <a:avLst/>
              <a:gdLst>
                <a:gd name="connsiteX0" fmla="*/ 0 w 491066"/>
                <a:gd name="connsiteY0" fmla="*/ 0 h 234244"/>
                <a:gd name="connsiteX1" fmla="*/ 169333 w 491066"/>
                <a:gd name="connsiteY1" fmla="*/ 186267 h 234244"/>
                <a:gd name="connsiteX2" fmla="*/ 372533 w 491066"/>
                <a:gd name="connsiteY2" fmla="*/ 203200 h 234244"/>
                <a:gd name="connsiteX3" fmla="*/ 491066 w 491066"/>
                <a:gd name="connsiteY3" fmla="*/ 0 h 234244"/>
                <a:gd name="connsiteX4" fmla="*/ 491066 w 491066"/>
                <a:gd name="connsiteY4" fmla="*/ 0 h 234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066" h="234244">
                  <a:moveTo>
                    <a:pt x="0" y="0"/>
                  </a:moveTo>
                  <a:cubicBezTo>
                    <a:pt x="53622" y="76200"/>
                    <a:pt x="107244" y="152400"/>
                    <a:pt x="169333" y="186267"/>
                  </a:cubicBezTo>
                  <a:cubicBezTo>
                    <a:pt x="231422" y="220134"/>
                    <a:pt x="318911" y="234244"/>
                    <a:pt x="372533" y="203200"/>
                  </a:cubicBezTo>
                  <a:cubicBezTo>
                    <a:pt x="426155" y="172156"/>
                    <a:pt x="491066" y="0"/>
                    <a:pt x="491066" y="0"/>
                  </a:cubicBezTo>
                  <a:lnTo>
                    <a:pt x="491066"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Oval 48"/>
            <p:cNvSpPr/>
            <p:nvPr/>
          </p:nvSpPr>
          <p:spPr>
            <a:xfrm>
              <a:off x="7602946" y="4616543"/>
              <a:ext cx="152400" cy="2079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8043207" y="4633479"/>
              <a:ext cx="152400" cy="2079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TextBox 34"/>
          <p:cNvSpPr txBox="1"/>
          <p:nvPr/>
        </p:nvSpPr>
        <p:spPr>
          <a:xfrm>
            <a:off x="160578" y="3279251"/>
            <a:ext cx="3086001" cy="523220"/>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none" rtlCol="0">
            <a:spAutoFit/>
          </a:bodyPr>
          <a:lstStyle/>
          <a:p>
            <a:r>
              <a:rPr lang="en-US" sz="2800" dirty="0" smtClean="0"/>
              <a:t>Fight the pathogens</a:t>
            </a:r>
            <a:endParaRPr lang="en-US" sz="2800" dirty="0"/>
          </a:p>
        </p:txBody>
      </p:sp>
      <p:sp>
        <p:nvSpPr>
          <p:cNvPr id="37" name="TextBox 36"/>
          <p:cNvSpPr txBox="1"/>
          <p:nvPr/>
        </p:nvSpPr>
        <p:spPr>
          <a:xfrm>
            <a:off x="160578" y="5036219"/>
            <a:ext cx="3420878" cy="523220"/>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none" rtlCol="0">
            <a:spAutoFit/>
          </a:bodyPr>
          <a:lstStyle/>
          <a:p>
            <a:r>
              <a:rPr lang="en-US" sz="2800" dirty="0" smtClean="0"/>
              <a:t>Let the pathogens win</a:t>
            </a:r>
            <a:endParaRPr lang="en-US" sz="2800" dirty="0"/>
          </a:p>
        </p:txBody>
      </p:sp>
      <p:sp>
        <p:nvSpPr>
          <p:cNvPr id="41" name="TextBox 40"/>
          <p:cNvSpPr txBox="1"/>
          <p:nvPr/>
        </p:nvSpPr>
        <p:spPr>
          <a:xfrm>
            <a:off x="2258334" y="2178421"/>
            <a:ext cx="767558" cy="584776"/>
          </a:xfrm>
          <a:prstGeom prst="rect">
            <a:avLst/>
          </a:prstGeom>
          <a:noFill/>
        </p:spPr>
        <p:txBody>
          <a:bodyPr wrap="none" rtlCol="0">
            <a:spAutoFit/>
          </a:bodyPr>
          <a:lstStyle/>
          <a:p>
            <a:r>
              <a:rPr lang="en-US" sz="3200" dirty="0" smtClean="0"/>
              <a:t>H</a:t>
            </a:r>
            <a:r>
              <a:rPr lang="en-US" sz="3200" baseline="-25000" dirty="0" smtClean="0"/>
              <a:t>2</a:t>
            </a:r>
            <a:r>
              <a:rPr lang="en-US" sz="3200" dirty="0" smtClean="0"/>
              <a:t>S</a:t>
            </a:r>
            <a:endParaRPr lang="en-US" sz="3200" baseline="-25000" dirty="0"/>
          </a:p>
        </p:txBody>
      </p:sp>
      <p:grpSp>
        <p:nvGrpSpPr>
          <p:cNvPr id="15" name="Group 22"/>
          <p:cNvGrpSpPr/>
          <p:nvPr/>
        </p:nvGrpSpPr>
        <p:grpSpPr>
          <a:xfrm>
            <a:off x="3164643" y="1869389"/>
            <a:ext cx="1117600" cy="721835"/>
            <a:chOff x="5804345" y="5318658"/>
            <a:chExt cx="1117600" cy="721835"/>
          </a:xfrm>
        </p:grpSpPr>
        <p:cxnSp>
          <p:nvCxnSpPr>
            <p:cNvPr id="43" name="Straight Arrow Connector 42"/>
            <p:cNvCxnSpPr/>
            <p:nvPr/>
          </p:nvCxnSpPr>
          <p:spPr>
            <a:xfrm>
              <a:off x="5804345" y="6038905"/>
              <a:ext cx="1117600" cy="1588"/>
            </a:xfrm>
            <a:prstGeom prst="straightConnector1">
              <a:avLst/>
            </a:prstGeom>
            <a:ln w="571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898706" y="5318658"/>
              <a:ext cx="907720" cy="584776"/>
            </a:xfrm>
            <a:prstGeom prst="rect">
              <a:avLst/>
            </a:prstGeom>
            <a:noFill/>
          </p:spPr>
          <p:txBody>
            <a:bodyPr wrap="none" rtlCol="0">
              <a:spAutoFit/>
            </a:bodyPr>
            <a:lstStyle/>
            <a:p>
              <a:r>
                <a:rPr lang="en-US" sz="3200" dirty="0" smtClean="0"/>
                <a:t>2O</a:t>
              </a:r>
              <a:r>
                <a:rPr lang="en-US" sz="3200" baseline="-25000" dirty="0" smtClean="0"/>
                <a:t>2</a:t>
              </a:r>
              <a:r>
                <a:rPr lang="en-US" sz="4000" baseline="30000" dirty="0" smtClean="0"/>
                <a:t>-</a:t>
              </a:r>
              <a:endParaRPr lang="en-US" sz="4000" baseline="30000" dirty="0"/>
            </a:p>
          </p:txBody>
        </p:sp>
      </p:grpSp>
      <p:sp>
        <p:nvSpPr>
          <p:cNvPr id="34" name="TextBox 33"/>
          <p:cNvSpPr txBox="1"/>
          <p:nvPr/>
        </p:nvSpPr>
        <p:spPr>
          <a:xfrm>
            <a:off x="160577" y="1710030"/>
            <a:ext cx="3721073" cy="523220"/>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square" rtlCol="0">
            <a:spAutoFit/>
          </a:bodyPr>
          <a:lstStyle/>
          <a:p>
            <a:r>
              <a:rPr lang="en-US" sz="2800" dirty="0" smtClean="0"/>
              <a:t>Keep the pathogens out</a:t>
            </a:r>
            <a:endParaRPr lang="en-US" sz="28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2"/>
            <a:ext cx="8229600" cy="1143000"/>
          </a:xfrm>
        </p:spPr>
        <p:txBody>
          <a:bodyPr/>
          <a:lstStyle/>
          <a:p>
            <a:r>
              <a:rPr lang="en-US" b="1" dirty="0" smtClean="0"/>
              <a:t>How it Works</a:t>
            </a:r>
            <a:endParaRPr lang="en-US" b="1" dirty="0"/>
          </a:p>
        </p:txBody>
      </p:sp>
      <p:sp>
        <p:nvSpPr>
          <p:cNvPr id="3" name="Content Placeholder 2"/>
          <p:cNvSpPr>
            <a:spLocks noGrp="1"/>
          </p:cNvSpPr>
          <p:nvPr>
            <p:ph idx="1"/>
          </p:nvPr>
        </p:nvSpPr>
        <p:spPr>
          <a:xfrm>
            <a:off x="457200" y="1005760"/>
            <a:ext cx="8229600" cy="5663100"/>
          </a:xfrm>
        </p:spPr>
        <p:txBody>
          <a:bodyPr>
            <a:noAutofit/>
          </a:bodyPr>
          <a:lstStyle/>
          <a:p>
            <a:r>
              <a:rPr lang="en-US" dirty="0" smtClean="0"/>
              <a:t>Keep the pathogens out (sulfur)</a:t>
            </a:r>
          </a:p>
          <a:p>
            <a:pPr lvl="1"/>
            <a:r>
              <a:rPr lang="en-US" dirty="0" smtClean="0"/>
              <a:t>Both cholesterol sulfate in the skin and sulfate ions surrounding individual cells protect from bacterial invasion</a:t>
            </a:r>
          </a:p>
          <a:p>
            <a:r>
              <a:rPr lang="en-US" dirty="0" smtClean="0"/>
              <a:t>Fight the pathogens (nitrogen)</a:t>
            </a:r>
          </a:p>
          <a:p>
            <a:pPr lvl="1"/>
            <a:r>
              <a:rPr lang="en-US" dirty="0" smtClean="0"/>
              <a:t>Once the pathogens get in, nitric oxide is a good toxin to kill them</a:t>
            </a:r>
          </a:p>
          <a:p>
            <a:r>
              <a:rPr lang="en-US" dirty="0" smtClean="0"/>
              <a:t>Let the pathogens win (carbon)</a:t>
            </a:r>
          </a:p>
          <a:p>
            <a:pPr lvl="1"/>
            <a:r>
              <a:rPr lang="en-US" dirty="0" smtClean="0"/>
              <a:t>When cells themselves are too vulnerable to damage, it’s better to just learn to live with the pathogens –&gt;  autoimmune disease</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 Interleukins Control Strategy</a:t>
            </a:r>
            <a:endParaRPr lang="en-US" b="1" dirty="0"/>
          </a:p>
        </p:txBody>
      </p:sp>
      <p:sp>
        <p:nvSpPr>
          <p:cNvPr id="4" name="TextBox 3"/>
          <p:cNvSpPr txBox="1"/>
          <p:nvPr/>
        </p:nvSpPr>
        <p:spPr>
          <a:xfrm>
            <a:off x="4470415" y="2048943"/>
            <a:ext cx="1177926" cy="584776"/>
          </a:xfrm>
          <a:prstGeom prst="rect">
            <a:avLst/>
          </a:prstGeom>
          <a:noFill/>
        </p:spPr>
        <p:txBody>
          <a:bodyPr wrap="none" rtlCol="0">
            <a:spAutoFit/>
          </a:bodyPr>
          <a:lstStyle/>
          <a:p>
            <a:r>
              <a:rPr lang="en-US" sz="3200" dirty="0" smtClean="0"/>
              <a:t>H</a:t>
            </a:r>
            <a:r>
              <a:rPr lang="en-US" sz="3200" baseline="-25000" dirty="0" smtClean="0"/>
              <a:t>2</a:t>
            </a:r>
            <a:r>
              <a:rPr lang="en-US" sz="3200" dirty="0" smtClean="0"/>
              <a:t>SO</a:t>
            </a:r>
            <a:r>
              <a:rPr lang="en-US" sz="3200" baseline="-25000" dirty="0" smtClean="0"/>
              <a:t>4</a:t>
            </a:r>
            <a:endParaRPr lang="en-US" sz="3200" baseline="-25000" dirty="0"/>
          </a:p>
        </p:txBody>
      </p:sp>
      <p:sp>
        <p:nvSpPr>
          <p:cNvPr id="6" name="TextBox 5"/>
          <p:cNvSpPr txBox="1"/>
          <p:nvPr/>
        </p:nvSpPr>
        <p:spPr>
          <a:xfrm>
            <a:off x="4470418" y="5444270"/>
            <a:ext cx="1204576" cy="584776"/>
          </a:xfrm>
          <a:prstGeom prst="rect">
            <a:avLst/>
          </a:prstGeom>
          <a:noFill/>
        </p:spPr>
        <p:txBody>
          <a:bodyPr wrap="none" rtlCol="0">
            <a:spAutoFit/>
          </a:bodyPr>
          <a:lstStyle/>
          <a:p>
            <a:r>
              <a:rPr lang="en-US" sz="3200" dirty="0" smtClean="0"/>
              <a:t>H</a:t>
            </a:r>
            <a:r>
              <a:rPr lang="en-US" sz="3200" baseline="-25000" dirty="0" smtClean="0"/>
              <a:t>2</a:t>
            </a:r>
            <a:r>
              <a:rPr lang="en-US" sz="3200" dirty="0" smtClean="0"/>
              <a:t>CO</a:t>
            </a:r>
            <a:r>
              <a:rPr lang="en-US" sz="3200" baseline="-25000" dirty="0" smtClean="0"/>
              <a:t>3</a:t>
            </a:r>
            <a:endParaRPr lang="en-US" sz="3200" baseline="-25000" dirty="0"/>
          </a:p>
        </p:txBody>
      </p:sp>
      <p:sp>
        <p:nvSpPr>
          <p:cNvPr id="7" name="TextBox 6"/>
          <p:cNvSpPr txBox="1"/>
          <p:nvPr/>
        </p:nvSpPr>
        <p:spPr>
          <a:xfrm>
            <a:off x="2377133" y="5444270"/>
            <a:ext cx="671578" cy="584776"/>
          </a:xfrm>
          <a:prstGeom prst="rect">
            <a:avLst/>
          </a:prstGeom>
          <a:noFill/>
        </p:spPr>
        <p:txBody>
          <a:bodyPr wrap="none" rtlCol="0">
            <a:spAutoFit/>
          </a:bodyPr>
          <a:lstStyle/>
          <a:p>
            <a:r>
              <a:rPr lang="en-US" sz="3200" dirty="0" smtClean="0"/>
              <a:t>CO</a:t>
            </a:r>
            <a:endParaRPr lang="en-US" sz="3200" baseline="-25000" dirty="0"/>
          </a:p>
        </p:txBody>
      </p:sp>
      <p:sp>
        <p:nvSpPr>
          <p:cNvPr id="12" name="TextBox 11"/>
          <p:cNvSpPr txBox="1"/>
          <p:nvPr/>
        </p:nvSpPr>
        <p:spPr>
          <a:xfrm>
            <a:off x="2335354" y="3686148"/>
            <a:ext cx="721271" cy="584776"/>
          </a:xfrm>
          <a:prstGeom prst="rect">
            <a:avLst/>
          </a:prstGeom>
          <a:noFill/>
        </p:spPr>
        <p:txBody>
          <a:bodyPr wrap="none" rtlCol="0">
            <a:spAutoFit/>
          </a:bodyPr>
          <a:lstStyle/>
          <a:p>
            <a:r>
              <a:rPr lang="en-US" sz="3200" dirty="0" smtClean="0"/>
              <a:t>NO</a:t>
            </a:r>
            <a:endParaRPr lang="en-US" sz="3200" baseline="-25000" dirty="0"/>
          </a:p>
        </p:txBody>
      </p:sp>
      <p:sp>
        <p:nvSpPr>
          <p:cNvPr id="13" name="TextBox 12"/>
          <p:cNvSpPr txBox="1"/>
          <p:nvPr/>
        </p:nvSpPr>
        <p:spPr>
          <a:xfrm>
            <a:off x="4453485" y="3686148"/>
            <a:ext cx="1254269" cy="584776"/>
          </a:xfrm>
          <a:prstGeom prst="rect">
            <a:avLst/>
          </a:prstGeom>
          <a:noFill/>
        </p:spPr>
        <p:txBody>
          <a:bodyPr wrap="none" rtlCol="0">
            <a:spAutoFit/>
          </a:bodyPr>
          <a:lstStyle/>
          <a:p>
            <a:r>
              <a:rPr lang="en-US" sz="3200" dirty="0" smtClean="0"/>
              <a:t>H</a:t>
            </a:r>
            <a:r>
              <a:rPr lang="en-US" sz="3200" baseline="-25000" dirty="0" smtClean="0"/>
              <a:t>2</a:t>
            </a:r>
            <a:r>
              <a:rPr lang="en-US" sz="3200" dirty="0" smtClean="0"/>
              <a:t>NO</a:t>
            </a:r>
            <a:r>
              <a:rPr lang="en-US" sz="3200" baseline="-25000" dirty="0" smtClean="0"/>
              <a:t>3</a:t>
            </a:r>
            <a:endParaRPr lang="en-US" sz="3200" baseline="-25000" dirty="0"/>
          </a:p>
        </p:txBody>
      </p:sp>
      <p:grpSp>
        <p:nvGrpSpPr>
          <p:cNvPr id="3" name="Group 21"/>
          <p:cNvGrpSpPr/>
          <p:nvPr/>
        </p:nvGrpSpPr>
        <p:grpSpPr>
          <a:xfrm>
            <a:off x="3198509" y="5138679"/>
            <a:ext cx="1117600" cy="721835"/>
            <a:chOff x="3556000" y="4562957"/>
            <a:chExt cx="1117600" cy="721835"/>
          </a:xfrm>
        </p:grpSpPr>
        <p:cxnSp>
          <p:nvCxnSpPr>
            <p:cNvPr id="10" name="Straight Arrow Connector 9"/>
            <p:cNvCxnSpPr/>
            <p:nvPr/>
          </p:nvCxnSpPr>
          <p:spPr>
            <a:xfrm>
              <a:off x="3556000" y="5283204"/>
              <a:ext cx="1117600" cy="1588"/>
            </a:xfrm>
            <a:prstGeom prst="straightConnector1">
              <a:avLst/>
            </a:prstGeom>
            <a:ln w="571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650361" y="4562957"/>
              <a:ext cx="989373" cy="584776"/>
            </a:xfrm>
            <a:prstGeom prst="rect">
              <a:avLst/>
            </a:prstGeom>
            <a:noFill/>
          </p:spPr>
          <p:txBody>
            <a:bodyPr wrap="none" rtlCol="0">
              <a:spAutoFit/>
            </a:bodyPr>
            <a:lstStyle/>
            <a:p>
              <a:r>
                <a:rPr lang="en-US" sz="3200" dirty="0" smtClean="0"/>
                <a:t>H</a:t>
              </a:r>
              <a:r>
                <a:rPr lang="en-US" sz="3200" baseline="-25000" dirty="0" smtClean="0"/>
                <a:t>2</a:t>
              </a:r>
              <a:r>
                <a:rPr lang="en-US" sz="3200" dirty="0" smtClean="0"/>
                <a:t>O</a:t>
              </a:r>
              <a:r>
                <a:rPr lang="en-US" sz="3200" baseline="-25000" dirty="0" smtClean="0"/>
                <a:t>2</a:t>
              </a:r>
              <a:endParaRPr lang="en-US" sz="3200" baseline="-25000" dirty="0"/>
            </a:p>
          </p:txBody>
        </p:sp>
      </p:grpSp>
      <p:grpSp>
        <p:nvGrpSpPr>
          <p:cNvPr id="5" name="Group 19"/>
          <p:cNvGrpSpPr/>
          <p:nvPr/>
        </p:nvGrpSpPr>
        <p:grpSpPr>
          <a:xfrm>
            <a:off x="3198509" y="3380557"/>
            <a:ext cx="1117600" cy="721835"/>
            <a:chOff x="5804345" y="5318658"/>
            <a:chExt cx="1117600" cy="721835"/>
          </a:xfrm>
        </p:grpSpPr>
        <p:cxnSp>
          <p:nvCxnSpPr>
            <p:cNvPr id="18" name="Straight Arrow Connector 17"/>
            <p:cNvCxnSpPr/>
            <p:nvPr/>
          </p:nvCxnSpPr>
          <p:spPr>
            <a:xfrm>
              <a:off x="5804345" y="6038905"/>
              <a:ext cx="1117600" cy="1588"/>
            </a:xfrm>
            <a:prstGeom prst="straightConnector1">
              <a:avLst/>
            </a:prstGeom>
            <a:ln w="571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898706" y="5318658"/>
              <a:ext cx="989373" cy="584776"/>
            </a:xfrm>
            <a:prstGeom prst="rect">
              <a:avLst/>
            </a:prstGeom>
            <a:noFill/>
          </p:spPr>
          <p:txBody>
            <a:bodyPr wrap="none" rtlCol="0">
              <a:spAutoFit/>
            </a:bodyPr>
            <a:lstStyle/>
            <a:p>
              <a:r>
                <a:rPr lang="en-US" sz="3200" dirty="0" smtClean="0"/>
                <a:t>H</a:t>
              </a:r>
              <a:r>
                <a:rPr lang="en-US" sz="3200" baseline="-25000" dirty="0" smtClean="0"/>
                <a:t>2</a:t>
              </a:r>
              <a:r>
                <a:rPr lang="en-US" sz="3200" dirty="0" smtClean="0"/>
                <a:t>O</a:t>
              </a:r>
              <a:r>
                <a:rPr lang="en-US" sz="3200" baseline="-25000" dirty="0" smtClean="0"/>
                <a:t>2</a:t>
              </a:r>
              <a:endParaRPr lang="en-US" sz="3200" baseline="-25000" dirty="0"/>
            </a:p>
          </p:txBody>
        </p:sp>
      </p:grpSp>
      <p:grpSp>
        <p:nvGrpSpPr>
          <p:cNvPr id="8" name="Group 33"/>
          <p:cNvGrpSpPr/>
          <p:nvPr/>
        </p:nvGrpSpPr>
        <p:grpSpPr>
          <a:xfrm>
            <a:off x="6012549" y="1761067"/>
            <a:ext cx="1216970" cy="1167385"/>
            <a:chOff x="6012549" y="1761067"/>
            <a:chExt cx="1216970" cy="1167385"/>
          </a:xfrm>
        </p:grpSpPr>
        <p:sp>
          <p:nvSpPr>
            <p:cNvPr id="27" name="Oval 26"/>
            <p:cNvSpPr/>
            <p:nvPr/>
          </p:nvSpPr>
          <p:spPr>
            <a:xfrm>
              <a:off x="6012549" y="1761067"/>
              <a:ext cx="1216970" cy="116738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32"/>
            <p:cNvGrpSpPr/>
            <p:nvPr/>
          </p:nvGrpSpPr>
          <p:grpSpPr>
            <a:xfrm>
              <a:off x="6316133" y="1995325"/>
              <a:ext cx="592661" cy="696218"/>
              <a:chOff x="7755467" y="1417638"/>
              <a:chExt cx="592661" cy="696218"/>
            </a:xfrm>
          </p:grpSpPr>
          <p:sp>
            <p:nvSpPr>
              <p:cNvPr id="28" name="Freeform 27"/>
              <p:cNvSpPr/>
              <p:nvPr/>
            </p:nvSpPr>
            <p:spPr>
              <a:xfrm>
                <a:off x="7789333" y="1879612"/>
                <a:ext cx="491066" cy="234244"/>
              </a:xfrm>
              <a:custGeom>
                <a:avLst/>
                <a:gdLst>
                  <a:gd name="connsiteX0" fmla="*/ 0 w 491066"/>
                  <a:gd name="connsiteY0" fmla="*/ 0 h 234244"/>
                  <a:gd name="connsiteX1" fmla="*/ 169333 w 491066"/>
                  <a:gd name="connsiteY1" fmla="*/ 186267 h 234244"/>
                  <a:gd name="connsiteX2" fmla="*/ 372533 w 491066"/>
                  <a:gd name="connsiteY2" fmla="*/ 203200 h 234244"/>
                  <a:gd name="connsiteX3" fmla="*/ 491066 w 491066"/>
                  <a:gd name="connsiteY3" fmla="*/ 0 h 234244"/>
                  <a:gd name="connsiteX4" fmla="*/ 491066 w 491066"/>
                  <a:gd name="connsiteY4" fmla="*/ 0 h 234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066" h="234244">
                    <a:moveTo>
                      <a:pt x="0" y="0"/>
                    </a:moveTo>
                    <a:cubicBezTo>
                      <a:pt x="53622" y="76200"/>
                      <a:pt x="107244" y="152400"/>
                      <a:pt x="169333" y="186267"/>
                    </a:cubicBezTo>
                    <a:cubicBezTo>
                      <a:pt x="231422" y="220134"/>
                      <a:pt x="318911" y="234244"/>
                      <a:pt x="372533" y="203200"/>
                    </a:cubicBezTo>
                    <a:cubicBezTo>
                      <a:pt x="426155" y="172156"/>
                      <a:pt x="491066" y="0"/>
                      <a:pt x="491066" y="0"/>
                    </a:cubicBezTo>
                    <a:lnTo>
                      <a:pt x="491066"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Oval 30"/>
              <p:cNvSpPr/>
              <p:nvPr/>
            </p:nvSpPr>
            <p:spPr>
              <a:xfrm>
                <a:off x="7755467" y="1417638"/>
                <a:ext cx="152400" cy="2079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8195728" y="1434574"/>
                <a:ext cx="152400" cy="2079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1" name="Group 51"/>
          <p:cNvGrpSpPr/>
          <p:nvPr/>
        </p:nvGrpSpPr>
        <p:grpSpPr>
          <a:xfrm>
            <a:off x="6046317" y="5173635"/>
            <a:ext cx="1216970" cy="1167385"/>
            <a:chOff x="6080183" y="3383235"/>
            <a:chExt cx="1216970" cy="1167385"/>
          </a:xfrm>
        </p:grpSpPr>
        <p:sp>
          <p:nvSpPr>
            <p:cNvPr id="36" name="Oval 35"/>
            <p:cNvSpPr/>
            <p:nvPr/>
          </p:nvSpPr>
          <p:spPr>
            <a:xfrm>
              <a:off x="6080183" y="3383235"/>
              <a:ext cx="1216970" cy="116738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37"/>
            <p:cNvSpPr/>
            <p:nvPr/>
          </p:nvSpPr>
          <p:spPr>
            <a:xfrm flipV="1">
              <a:off x="6417633" y="4079467"/>
              <a:ext cx="491066" cy="234244"/>
            </a:xfrm>
            <a:custGeom>
              <a:avLst/>
              <a:gdLst>
                <a:gd name="connsiteX0" fmla="*/ 0 w 491066"/>
                <a:gd name="connsiteY0" fmla="*/ 0 h 234244"/>
                <a:gd name="connsiteX1" fmla="*/ 169333 w 491066"/>
                <a:gd name="connsiteY1" fmla="*/ 186267 h 234244"/>
                <a:gd name="connsiteX2" fmla="*/ 372533 w 491066"/>
                <a:gd name="connsiteY2" fmla="*/ 203200 h 234244"/>
                <a:gd name="connsiteX3" fmla="*/ 491066 w 491066"/>
                <a:gd name="connsiteY3" fmla="*/ 0 h 234244"/>
                <a:gd name="connsiteX4" fmla="*/ 491066 w 491066"/>
                <a:gd name="connsiteY4" fmla="*/ 0 h 234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066" h="234244">
                  <a:moveTo>
                    <a:pt x="0" y="0"/>
                  </a:moveTo>
                  <a:cubicBezTo>
                    <a:pt x="53622" y="76200"/>
                    <a:pt x="107244" y="152400"/>
                    <a:pt x="169333" y="186267"/>
                  </a:cubicBezTo>
                  <a:cubicBezTo>
                    <a:pt x="231422" y="220134"/>
                    <a:pt x="318911" y="234244"/>
                    <a:pt x="372533" y="203200"/>
                  </a:cubicBezTo>
                  <a:cubicBezTo>
                    <a:pt x="426155" y="172156"/>
                    <a:pt x="491066" y="0"/>
                    <a:pt x="491066" y="0"/>
                  </a:cubicBezTo>
                  <a:lnTo>
                    <a:pt x="491066"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Oval 38"/>
            <p:cNvSpPr/>
            <p:nvPr/>
          </p:nvSpPr>
          <p:spPr>
            <a:xfrm>
              <a:off x="6383767" y="3617493"/>
              <a:ext cx="152400" cy="2079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6824028" y="3634429"/>
              <a:ext cx="152400" cy="2079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50"/>
          <p:cNvGrpSpPr/>
          <p:nvPr/>
        </p:nvGrpSpPr>
        <p:grpSpPr>
          <a:xfrm>
            <a:off x="6147909" y="3381640"/>
            <a:ext cx="1216970" cy="1167385"/>
            <a:chOff x="7299362" y="4382285"/>
            <a:chExt cx="1216970" cy="1167385"/>
          </a:xfrm>
        </p:grpSpPr>
        <p:sp>
          <p:nvSpPr>
            <p:cNvPr id="47" name="Oval 46"/>
            <p:cNvSpPr/>
            <p:nvPr/>
          </p:nvSpPr>
          <p:spPr>
            <a:xfrm>
              <a:off x="7299362" y="4382285"/>
              <a:ext cx="1216970" cy="116738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Freeform 47"/>
            <p:cNvSpPr/>
            <p:nvPr/>
          </p:nvSpPr>
          <p:spPr>
            <a:xfrm flipV="1">
              <a:off x="7636812" y="5078517"/>
              <a:ext cx="491066" cy="120812"/>
            </a:xfrm>
            <a:custGeom>
              <a:avLst/>
              <a:gdLst>
                <a:gd name="connsiteX0" fmla="*/ 0 w 491066"/>
                <a:gd name="connsiteY0" fmla="*/ 0 h 234244"/>
                <a:gd name="connsiteX1" fmla="*/ 169333 w 491066"/>
                <a:gd name="connsiteY1" fmla="*/ 186267 h 234244"/>
                <a:gd name="connsiteX2" fmla="*/ 372533 w 491066"/>
                <a:gd name="connsiteY2" fmla="*/ 203200 h 234244"/>
                <a:gd name="connsiteX3" fmla="*/ 491066 w 491066"/>
                <a:gd name="connsiteY3" fmla="*/ 0 h 234244"/>
                <a:gd name="connsiteX4" fmla="*/ 491066 w 491066"/>
                <a:gd name="connsiteY4" fmla="*/ 0 h 234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066" h="234244">
                  <a:moveTo>
                    <a:pt x="0" y="0"/>
                  </a:moveTo>
                  <a:cubicBezTo>
                    <a:pt x="53622" y="76200"/>
                    <a:pt x="107244" y="152400"/>
                    <a:pt x="169333" y="186267"/>
                  </a:cubicBezTo>
                  <a:cubicBezTo>
                    <a:pt x="231422" y="220134"/>
                    <a:pt x="318911" y="234244"/>
                    <a:pt x="372533" y="203200"/>
                  </a:cubicBezTo>
                  <a:cubicBezTo>
                    <a:pt x="426155" y="172156"/>
                    <a:pt x="491066" y="0"/>
                    <a:pt x="491066" y="0"/>
                  </a:cubicBezTo>
                  <a:lnTo>
                    <a:pt x="491066"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Oval 48"/>
            <p:cNvSpPr/>
            <p:nvPr/>
          </p:nvSpPr>
          <p:spPr>
            <a:xfrm>
              <a:off x="7602946" y="4616543"/>
              <a:ext cx="152400" cy="2079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8043207" y="4633479"/>
              <a:ext cx="152400" cy="2079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TextBox 33"/>
          <p:cNvSpPr txBox="1"/>
          <p:nvPr/>
        </p:nvSpPr>
        <p:spPr>
          <a:xfrm>
            <a:off x="160577" y="1710030"/>
            <a:ext cx="2216556" cy="954107"/>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square" rtlCol="0">
            <a:spAutoFit/>
          </a:bodyPr>
          <a:lstStyle/>
          <a:p>
            <a:r>
              <a:rPr lang="en-US" sz="2800" dirty="0" smtClean="0"/>
              <a:t>IL-1, TNF-α; superoxide</a:t>
            </a:r>
            <a:endParaRPr lang="en-US" sz="2800" dirty="0"/>
          </a:p>
        </p:txBody>
      </p:sp>
      <p:sp>
        <p:nvSpPr>
          <p:cNvPr id="35" name="TextBox 34"/>
          <p:cNvSpPr txBox="1"/>
          <p:nvPr/>
        </p:nvSpPr>
        <p:spPr>
          <a:xfrm>
            <a:off x="160577" y="3425993"/>
            <a:ext cx="2097755" cy="954107"/>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square" rtlCol="0">
            <a:spAutoFit/>
          </a:bodyPr>
          <a:lstStyle/>
          <a:p>
            <a:r>
              <a:rPr lang="en-US" sz="2800" dirty="0" smtClean="0"/>
              <a:t>IL-6; muscle loss, anemia</a:t>
            </a:r>
            <a:endParaRPr lang="en-US" sz="2800" dirty="0"/>
          </a:p>
        </p:txBody>
      </p:sp>
      <p:sp>
        <p:nvSpPr>
          <p:cNvPr id="37" name="TextBox 36"/>
          <p:cNvSpPr txBox="1"/>
          <p:nvPr/>
        </p:nvSpPr>
        <p:spPr>
          <a:xfrm>
            <a:off x="160578" y="5036219"/>
            <a:ext cx="3147015" cy="523220"/>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none" rtlCol="0">
            <a:spAutoFit/>
          </a:bodyPr>
          <a:lstStyle/>
          <a:p>
            <a:r>
              <a:rPr lang="en-US" sz="2800" dirty="0" smtClean="0"/>
              <a:t>IL-10; autoimmunity </a:t>
            </a:r>
            <a:endParaRPr lang="en-US" sz="2800" dirty="0"/>
          </a:p>
        </p:txBody>
      </p:sp>
      <p:sp>
        <p:nvSpPr>
          <p:cNvPr id="41" name="TextBox 40"/>
          <p:cNvSpPr txBox="1"/>
          <p:nvPr/>
        </p:nvSpPr>
        <p:spPr>
          <a:xfrm>
            <a:off x="2258334" y="2164911"/>
            <a:ext cx="767558" cy="584776"/>
          </a:xfrm>
          <a:prstGeom prst="rect">
            <a:avLst/>
          </a:prstGeom>
          <a:noFill/>
        </p:spPr>
        <p:txBody>
          <a:bodyPr wrap="none" rtlCol="0">
            <a:spAutoFit/>
          </a:bodyPr>
          <a:lstStyle/>
          <a:p>
            <a:r>
              <a:rPr lang="en-US" sz="3200" dirty="0" smtClean="0"/>
              <a:t>H</a:t>
            </a:r>
            <a:r>
              <a:rPr lang="en-US" sz="3200" baseline="-25000" dirty="0" smtClean="0"/>
              <a:t>2</a:t>
            </a:r>
            <a:r>
              <a:rPr lang="en-US" sz="3200" dirty="0" smtClean="0"/>
              <a:t>S</a:t>
            </a:r>
            <a:endParaRPr lang="en-US" sz="3200" baseline="-25000" dirty="0"/>
          </a:p>
        </p:txBody>
      </p:sp>
      <p:grpSp>
        <p:nvGrpSpPr>
          <p:cNvPr id="15" name="Group 22"/>
          <p:cNvGrpSpPr/>
          <p:nvPr/>
        </p:nvGrpSpPr>
        <p:grpSpPr>
          <a:xfrm>
            <a:off x="3164643" y="1855879"/>
            <a:ext cx="1117600" cy="721835"/>
            <a:chOff x="5804345" y="5318658"/>
            <a:chExt cx="1117600" cy="721835"/>
          </a:xfrm>
        </p:grpSpPr>
        <p:cxnSp>
          <p:nvCxnSpPr>
            <p:cNvPr id="43" name="Straight Arrow Connector 42"/>
            <p:cNvCxnSpPr/>
            <p:nvPr/>
          </p:nvCxnSpPr>
          <p:spPr>
            <a:xfrm>
              <a:off x="5804345" y="6038905"/>
              <a:ext cx="1117600" cy="1588"/>
            </a:xfrm>
            <a:prstGeom prst="straightConnector1">
              <a:avLst/>
            </a:prstGeom>
            <a:ln w="571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898706" y="5318658"/>
              <a:ext cx="907720" cy="584776"/>
            </a:xfrm>
            <a:prstGeom prst="rect">
              <a:avLst/>
            </a:prstGeom>
            <a:noFill/>
          </p:spPr>
          <p:txBody>
            <a:bodyPr wrap="none" rtlCol="0">
              <a:spAutoFit/>
            </a:bodyPr>
            <a:lstStyle/>
            <a:p>
              <a:r>
                <a:rPr lang="en-US" sz="3200" dirty="0" smtClean="0"/>
                <a:t>2O</a:t>
              </a:r>
              <a:r>
                <a:rPr lang="en-US" sz="3200" baseline="-25000" dirty="0" smtClean="0"/>
                <a:t>2</a:t>
              </a:r>
              <a:r>
                <a:rPr lang="en-US" sz="4000" baseline="30000" dirty="0" smtClean="0"/>
                <a:t>-</a:t>
              </a:r>
              <a:endParaRPr lang="en-US" sz="4000" baseline="30000" dirty="0"/>
            </a:p>
          </p:txBody>
        </p:sp>
      </p:grpSp>
      <p:sp>
        <p:nvSpPr>
          <p:cNvPr id="45" name="TextBox 44"/>
          <p:cNvSpPr txBox="1"/>
          <p:nvPr/>
        </p:nvSpPr>
        <p:spPr>
          <a:xfrm>
            <a:off x="161777" y="3427213"/>
            <a:ext cx="2438914" cy="954107"/>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square" rtlCol="0">
            <a:spAutoFit/>
          </a:bodyPr>
          <a:lstStyle/>
          <a:p>
            <a:r>
              <a:rPr lang="en-US" sz="2800" dirty="0" smtClean="0"/>
              <a:t>IL-6; muscle loss, </a:t>
            </a:r>
            <a:r>
              <a:rPr lang="en-US" sz="2800" dirty="0" smtClean="0">
                <a:solidFill>
                  <a:srgbClr val="FF0000"/>
                </a:solidFill>
              </a:rPr>
              <a:t>anemia</a:t>
            </a:r>
            <a:endParaRPr lang="en-US" sz="2800"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4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How Insufficient Sulfate                   Leads to </a:t>
            </a:r>
            <a:r>
              <a:rPr lang="en-US" b="1" dirty="0" smtClean="0">
                <a:solidFill>
                  <a:srgbClr val="FF0000"/>
                </a:solidFill>
              </a:rPr>
              <a:t>Anemia*</a:t>
            </a:r>
            <a:endParaRPr lang="en-US" b="1" dirty="0">
              <a:solidFill>
                <a:srgbClr val="FF0000"/>
              </a:solidFill>
            </a:endParaRPr>
          </a:p>
        </p:txBody>
      </p:sp>
      <p:sp>
        <p:nvSpPr>
          <p:cNvPr id="3" name="Content Placeholder 2"/>
          <p:cNvSpPr>
            <a:spLocks noGrp="1"/>
          </p:cNvSpPr>
          <p:nvPr>
            <p:ph idx="1"/>
          </p:nvPr>
        </p:nvSpPr>
        <p:spPr/>
        <p:txBody>
          <a:bodyPr>
            <a:normAutofit/>
          </a:bodyPr>
          <a:lstStyle/>
          <a:p>
            <a:r>
              <a:rPr lang="en-US" dirty="0" smtClean="0"/>
              <a:t>Bacterial infections rage in blood stream</a:t>
            </a:r>
          </a:p>
          <a:p>
            <a:pPr lvl="1"/>
            <a:r>
              <a:rPr lang="en-US" dirty="0" smtClean="0"/>
              <a:t>Triggers IL-6 synthesis by macrophages</a:t>
            </a:r>
          </a:p>
          <a:p>
            <a:r>
              <a:rPr lang="en-US" dirty="0" smtClean="0"/>
              <a:t>Induces mechanisms to deplete blood of iron</a:t>
            </a:r>
          </a:p>
          <a:p>
            <a:pPr lvl="1"/>
            <a:r>
              <a:rPr lang="en-US" dirty="0" smtClean="0"/>
              <a:t>Iron feeds the bacteria!</a:t>
            </a:r>
          </a:p>
          <a:p>
            <a:r>
              <a:rPr lang="en-US" dirty="0" smtClean="0"/>
              <a:t>Iron is drawn into macrophages, to lure bacteria to their death through nitric oxide poisoning</a:t>
            </a:r>
          </a:p>
          <a:p>
            <a:r>
              <a:rPr lang="en-US" dirty="0" smtClean="0"/>
              <a:t>Serum iron is depleted </a:t>
            </a:r>
            <a:r>
              <a:rPr lang="en-US" dirty="0" err="1" smtClean="0">
                <a:sym typeface="Wingdings"/>
              </a:rPr>
              <a:t></a:t>
            </a:r>
            <a:r>
              <a:rPr lang="en-US" dirty="0" smtClean="0">
                <a:sym typeface="Wingdings"/>
              </a:rPr>
              <a:t> anemia</a:t>
            </a:r>
            <a:endParaRPr lang="en-US" dirty="0" smtClean="0"/>
          </a:p>
          <a:p>
            <a:endParaRPr lang="en-US" dirty="0"/>
          </a:p>
        </p:txBody>
      </p:sp>
      <p:sp>
        <p:nvSpPr>
          <p:cNvPr id="4" name="TextBox 3"/>
          <p:cNvSpPr txBox="1"/>
          <p:nvPr/>
        </p:nvSpPr>
        <p:spPr>
          <a:xfrm>
            <a:off x="3415564" y="6373390"/>
            <a:ext cx="5789866" cy="461665"/>
          </a:xfrm>
          <a:prstGeom prst="rect">
            <a:avLst/>
          </a:prstGeom>
          <a:noFill/>
        </p:spPr>
        <p:txBody>
          <a:bodyPr wrap="none" rtlCol="0">
            <a:spAutoFit/>
          </a:bodyPr>
          <a:lstStyle/>
          <a:p>
            <a:r>
              <a:rPr lang="en-US" sz="2400" dirty="0" smtClean="0">
                <a:ln>
                  <a:solidFill>
                    <a:srgbClr val="FF0000"/>
                  </a:solidFill>
                </a:ln>
              </a:rPr>
              <a:t>*</a:t>
            </a:r>
            <a:r>
              <a:rPr lang="en-US" sz="2400" dirty="0" smtClean="0"/>
              <a:t> </a:t>
            </a:r>
            <a:r>
              <a:rPr lang="en-US" sz="2400" dirty="0" err="1" smtClean="0"/>
              <a:t>Paradkar</a:t>
            </a:r>
            <a:r>
              <a:rPr lang="en-US" sz="2400" dirty="0" smtClean="0"/>
              <a:t> et al. Blood, 112:3, 866-874, 2008</a:t>
            </a:r>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ntestines.gif"/>
          <p:cNvPicPr>
            <a:picLocks noChangeAspect="1"/>
          </p:cNvPicPr>
          <p:nvPr/>
        </p:nvPicPr>
        <p:blipFill>
          <a:blip r:embed="rId3"/>
          <a:stretch>
            <a:fillRect/>
          </a:stretch>
        </p:blipFill>
        <p:spPr>
          <a:xfrm>
            <a:off x="457200" y="4550583"/>
            <a:ext cx="2337084" cy="2337084"/>
          </a:xfrm>
          <a:prstGeom prst="rect">
            <a:avLst/>
          </a:prstGeom>
        </p:spPr>
      </p:pic>
      <p:sp>
        <p:nvSpPr>
          <p:cNvPr id="2" name="Title 1"/>
          <p:cNvSpPr>
            <a:spLocks noGrp="1"/>
          </p:cNvSpPr>
          <p:nvPr>
            <p:ph type="title"/>
          </p:nvPr>
        </p:nvSpPr>
        <p:spPr/>
        <p:txBody>
          <a:bodyPr>
            <a:normAutofit fontScale="90000"/>
          </a:bodyPr>
          <a:lstStyle/>
          <a:p>
            <a:r>
              <a:rPr lang="en-US" b="1" dirty="0" smtClean="0"/>
              <a:t>How Bacterial Infection                        Leads to Anemia through IL-6</a:t>
            </a:r>
            <a:r>
              <a:rPr lang="en-US" b="1" dirty="0" smtClean="0">
                <a:ln>
                  <a:solidFill>
                    <a:srgbClr val="FF0000"/>
                  </a:solidFill>
                </a:ln>
              </a:rPr>
              <a:t>*</a:t>
            </a:r>
            <a:endParaRPr lang="en-US" b="1" dirty="0">
              <a:ln>
                <a:solidFill>
                  <a:srgbClr val="FF0000"/>
                </a:solidFill>
              </a:ln>
            </a:endParaRPr>
          </a:p>
        </p:txBody>
      </p:sp>
      <p:pic>
        <p:nvPicPr>
          <p:cNvPr id="4" name="Content Placeholder 3" descr="macrophage.png"/>
          <p:cNvPicPr>
            <a:picLocks noGrp="1" noChangeAspect="1"/>
          </p:cNvPicPr>
          <p:nvPr>
            <p:ph idx="1"/>
          </p:nvPr>
        </p:nvPicPr>
        <p:blipFill>
          <a:blip r:embed="rId4"/>
          <a:srcRect l="-47667" r="-47667"/>
          <a:stretch>
            <a:fillRect/>
          </a:stretch>
        </p:blipFill>
        <p:spPr>
          <a:xfrm>
            <a:off x="5156021" y="3626503"/>
            <a:ext cx="3530779" cy="1941793"/>
          </a:xfrm>
        </p:spPr>
      </p:pic>
      <p:pic>
        <p:nvPicPr>
          <p:cNvPr id="7" name="Picture 6" descr="bacteria.jpg"/>
          <p:cNvPicPr>
            <a:picLocks noChangeAspect="1"/>
          </p:cNvPicPr>
          <p:nvPr/>
        </p:nvPicPr>
        <p:blipFill>
          <a:blip r:embed="rId5"/>
          <a:stretch>
            <a:fillRect/>
          </a:stretch>
        </p:blipFill>
        <p:spPr>
          <a:xfrm>
            <a:off x="6789013" y="2000250"/>
            <a:ext cx="1600743" cy="1600743"/>
          </a:xfrm>
          <a:prstGeom prst="rect">
            <a:avLst/>
          </a:prstGeom>
        </p:spPr>
      </p:pic>
      <p:pic>
        <p:nvPicPr>
          <p:cNvPr id="8" name="Picture 7" descr="liver_organ.jpg"/>
          <p:cNvPicPr>
            <a:picLocks noChangeAspect="1"/>
          </p:cNvPicPr>
          <p:nvPr/>
        </p:nvPicPr>
        <p:blipFill>
          <a:blip r:embed="rId6"/>
          <a:stretch>
            <a:fillRect/>
          </a:stretch>
        </p:blipFill>
        <p:spPr>
          <a:xfrm>
            <a:off x="249966" y="1803351"/>
            <a:ext cx="2856416" cy="2163735"/>
          </a:xfrm>
          <a:prstGeom prst="rect">
            <a:avLst/>
          </a:prstGeom>
        </p:spPr>
      </p:pic>
      <p:sp>
        <p:nvSpPr>
          <p:cNvPr id="9" name="TextBox 8"/>
          <p:cNvSpPr txBox="1"/>
          <p:nvPr/>
        </p:nvSpPr>
        <p:spPr>
          <a:xfrm>
            <a:off x="6950149" y="1575383"/>
            <a:ext cx="1202222" cy="461665"/>
          </a:xfrm>
          <a:prstGeom prst="rect">
            <a:avLst/>
          </a:prstGeom>
          <a:noFill/>
        </p:spPr>
        <p:txBody>
          <a:bodyPr wrap="none" rtlCol="0">
            <a:spAutoFit/>
          </a:bodyPr>
          <a:lstStyle/>
          <a:p>
            <a:r>
              <a:rPr lang="en-US" sz="2400" dirty="0" smtClean="0"/>
              <a:t>bacteria</a:t>
            </a:r>
            <a:endParaRPr lang="en-US" sz="2400" dirty="0"/>
          </a:p>
        </p:txBody>
      </p:sp>
      <p:sp>
        <p:nvSpPr>
          <p:cNvPr id="10" name="Freeform 9"/>
          <p:cNvSpPr/>
          <p:nvPr/>
        </p:nvSpPr>
        <p:spPr>
          <a:xfrm>
            <a:off x="7484547" y="3446953"/>
            <a:ext cx="582132" cy="1103630"/>
          </a:xfrm>
          <a:custGeom>
            <a:avLst/>
            <a:gdLst>
              <a:gd name="connsiteX0" fmla="*/ 317527 w 582132"/>
              <a:gd name="connsiteY0" fmla="*/ 0 h 1103630"/>
              <a:gd name="connsiteX1" fmla="*/ 529211 w 582132"/>
              <a:gd name="connsiteY1" fmla="*/ 574492 h 1103630"/>
              <a:gd name="connsiteX2" fmla="*/ 0 w 582132"/>
              <a:gd name="connsiteY2" fmla="*/ 1103630 h 1103630"/>
            </a:gdLst>
            <a:ahLst/>
            <a:cxnLst>
              <a:cxn ang="0">
                <a:pos x="connsiteX0" y="connsiteY0"/>
              </a:cxn>
              <a:cxn ang="0">
                <a:pos x="connsiteX1" y="connsiteY1"/>
              </a:cxn>
              <a:cxn ang="0">
                <a:pos x="connsiteX2" y="connsiteY2"/>
              </a:cxn>
            </a:cxnLst>
            <a:rect l="l" t="t" r="r" b="b"/>
            <a:pathLst>
              <a:path w="582132" h="1103630">
                <a:moveTo>
                  <a:pt x="317527" y="0"/>
                </a:moveTo>
                <a:cubicBezTo>
                  <a:pt x="449829" y="195277"/>
                  <a:pt x="582132" y="390554"/>
                  <a:pt x="529211" y="574492"/>
                </a:cubicBezTo>
                <a:cubicBezTo>
                  <a:pt x="476290" y="758430"/>
                  <a:pt x="0" y="1103630"/>
                  <a:pt x="0" y="110363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1587631" y="3719080"/>
            <a:ext cx="4611691" cy="1756233"/>
          </a:xfrm>
          <a:custGeom>
            <a:avLst/>
            <a:gdLst>
              <a:gd name="connsiteX0" fmla="*/ 4324405 w 4324405"/>
              <a:gd name="connsiteY0" fmla="*/ 287246 h 1151504"/>
              <a:gd name="connsiteX1" fmla="*/ 2237804 w 4324405"/>
              <a:gd name="connsiteY1" fmla="*/ 1103630 h 1151504"/>
              <a:gd name="connsiteX2" fmla="*/ 0 w 4324405"/>
              <a:gd name="connsiteY2" fmla="*/ 0 h 1151504"/>
            </a:gdLst>
            <a:ahLst/>
            <a:cxnLst>
              <a:cxn ang="0">
                <a:pos x="connsiteX0" y="connsiteY0"/>
              </a:cxn>
              <a:cxn ang="0">
                <a:pos x="connsiteX1" y="connsiteY1"/>
              </a:cxn>
              <a:cxn ang="0">
                <a:pos x="connsiteX2" y="connsiteY2"/>
              </a:cxn>
            </a:cxnLst>
            <a:rect l="l" t="t" r="r" b="b"/>
            <a:pathLst>
              <a:path w="4324405" h="1151504">
                <a:moveTo>
                  <a:pt x="4324405" y="287246"/>
                </a:moveTo>
                <a:cubicBezTo>
                  <a:pt x="3641471" y="719375"/>
                  <a:pt x="2958538" y="1151504"/>
                  <a:pt x="2237804" y="1103630"/>
                </a:cubicBezTo>
                <a:cubicBezTo>
                  <a:pt x="1517070" y="1055756"/>
                  <a:pt x="0" y="0"/>
                  <a:pt x="0" y="0"/>
                </a:cubicBezTo>
              </a:path>
            </a:pathLst>
          </a:custGeom>
          <a:ln w="38100" cap="flat" cmpd="sng" algn="ctr">
            <a:solidFill>
              <a:schemeClr val="accent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2794284" y="2202219"/>
            <a:ext cx="3662083" cy="1516861"/>
          </a:xfrm>
          <a:custGeom>
            <a:avLst/>
            <a:gdLst>
              <a:gd name="connsiteX0" fmla="*/ 0 w 2570451"/>
              <a:gd name="connsiteY0" fmla="*/ 35276 h 1516861"/>
              <a:gd name="connsiteX1" fmla="*/ 1421308 w 2570451"/>
              <a:gd name="connsiteY1" fmla="*/ 246931 h 1516861"/>
              <a:gd name="connsiteX2" fmla="*/ 2570451 w 2570451"/>
              <a:gd name="connsiteY2" fmla="*/ 1516861 h 1516861"/>
            </a:gdLst>
            <a:ahLst/>
            <a:cxnLst>
              <a:cxn ang="0">
                <a:pos x="connsiteX0" y="connsiteY0"/>
              </a:cxn>
              <a:cxn ang="0">
                <a:pos x="connsiteX1" y="connsiteY1"/>
              </a:cxn>
              <a:cxn ang="0">
                <a:pos x="connsiteX2" y="connsiteY2"/>
              </a:cxn>
            </a:cxnLst>
            <a:rect l="l" t="t" r="r" b="b"/>
            <a:pathLst>
              <a:path w="2570451" h="1516861">
                <a:moveTo>
                  <a:pt x="0" y="35276"/>
                </a:moveTo>
                <a:cubicBezTo>
                  <a:pt x="496449" y="17638"/>
                  <a:pt x="992899" y="0"/>
                  <a:pt x="1421308" y="246931"/>
                </a:cubicBezTo>
                <a:cubicBezTo>
                  <a:pt x="1849717" y="493862"/>
                  <a:pt x="2570451" y="1516861"/>
                  <a:pt x="2570451" y="1516861"/>
                </a:cubicBezTo>
              </a:path>
            </a:pathLst>
          </a:custGeom>
          <a:ln w="38100" cap="flat" cmpd="sng" algn="ctr">
            <a:solidFill>
              <a:schemeClr val="accent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3748204" y="4921965"/>
            <a:ext cx="641822" cy="461665"/>
          </a:xfrm>
          <a:prstGeom prst="rect">
            <a:avLst/>
          </a:prstGeom>
          <a:noFill/>
        </p:spPr>
        <p:txBody>
          <a:bodyPr wrap="none" rtlCol="0">
            <a:spAutoFit/>
          </a:bodyPr>
          <a:lstStyle/>
          <a:p>
            <a:r>
              <a:rPr lang="en-US" sz="2400" dirty="0" smtClean="0"/>
              <a:t>IL-6</a:t>
            </a:r>
            <a:endParaRPr lang="en-US" sz="2400" dirty="0"/>
          </a:p>
        </p:txBody>
      </p:sp>
      <p:sp>
        <p:nvSpPr>
          <p:cNvPr id="14" name="TextBox 13"/>
          <p:cNvSpPr txBox="1"/>
          <p:nvPr/>
        </p:nvSpPr>
        <p:spPr>
          <a:xfrm>
            <a:off x="3899998" y="2423554"/>
            <a:ext cx="1256023" cy="461665"/>
          </a:xfrm>
          <a:prstGeom prst="rect">
            <a:avLst/>
          </a:prstGeom>
          <a:noFill/>
        </p:spPr>
        <p:txBody>
          <a:bodyPr wrap="square" rtlCol="0">
            <a:spAutoFit/>
          </a:bodyPr>
          <a:lstStyle/>
          <a:p>
            <a:r>
              <a:rPr lang="en-US" sz="2400" dirty="0" err="1" smtClean="0"/>
              <a:t>hepcidin</a:t>
            </a:r>
            <a:endParaRPr lang="en-US" sz="2400" dirty="0"/>
          </a:p>
        </p:txBody>
      </p:sp>
      <p:sp>
        <p:nvSpPr>
          <p:cNvPr id="16" name="TextBox 15"/>
          <p:cNvSpPr txBox="1"/>
          <p:nvPr/>
        </p:nvSpPr>
        <p:spPr>
          <a:xfrm>
            <a:off x="113886" y="4042676"/>
            <a:ext cx="1256023" cy="461665"/>
          </a:xfrm>
          <a:prstGeom prst="rect">
            <a:avLst/>
          </a:prstGeom>
          <a:noFill/>
        </p:spPr>
        <p:txBody>
          <a:bodyPr wrap="square" rtlCol="0">
            <a:spAutoFit/>
          </a:bodyPr>
          <a:lstStyle/>
          <a:p>
            <a:r>
              <a:rPr lang="en-US" sz="2400" dirty="0" err="1" smtClean="0"/>
              <a:t>hepcidin</a:t>
            </a:r>
            <a:endParaRPr lang="en-US" sz="2400" dirty="0"/>
          </a:p>
        </p:txBody>
      </p:sp>
      <p:sp>
        <p:nvSpPr>
          <p:cNvPr id="17" name="Freeform 16"/>
          <p:cNvSpPr/>
          <p:nvPr/>
        </p:nvSpPr>
        <p:spPr>
          <a:xfrm>
            <a:off x="1134022" y="3703963"/>
            <a:ext cx="211685" cy="1218002"/>
          </a:xfrm>
          <a:custGeom>
            <a:avLst/>
            <a:gdLst>
              <a:gd name="connsiteX0" fmla="*/ 0 w 211685"/>
              <a:gd name="connsiteY0" fmla="*/ 0 h 1043156"/>
              <a:gd name="connsiteX1" fmla="*/ 181444 w 211685"/>
              <a:gd name="connsiteY1" fmla="*/ 574492 h 1043156"/>
              <a:gd name="connsiteX2" fmla="*/ 181444 w 211685"/>
              <a:gd name="connsiteY2" fmla="*/ 1043156 h 1043156"/>
            </a:gdLst>
            <a:ahLst/>
            <a:cxnLst>
              <a:cxn ang="0">
                <a:pos x="connsiteX0" y="connsiteY0"/>
              </a:cxn>
              <a:cxn ang="0">
                <a:pos x="connsiteX1" y="connsiteY1"/>
              </a:cxn>
              <a:cxn ang="0">
                <a:pos x="connsiteX2" y="connsiteY2"/>
              </a:cxn>
            </a:cxnLst>
            <a:rect l="l" t="t" r="r" b="b"/>
            <a:pathLst>
              <a:path w="211685" h="1043156">
                <a:moveTo>
                  <a:pt x="0" y="0"/>
                </a:moveTo>
                <a:cubicBezTo>
                  <a:pt x="75601" y="200316"/>
                  <a:pt x="151203" y="400633"/>
                  <a:pt x="181444" y="574492"/>
                </a:cubicBezTo>
                <a:cubicBezTo>
                  <a:pt x="211685" y="748351"/>
                  <a:pt x="181444" y="1043156"/>
                  <a:pt x="181444" y="1043156"/>
                </a:cubicBezTo>
              </a:path>
            </a:pathLst>
          </a:custGeom>
          <a:ln w="38100" cap="flat" cmpd="sng" algn="ctr">
            <a:solidFill>
              <a:schemeClr val="accent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2086601" y="5805394"/>
            <a:ext cx="1661603" cy="755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748204" y="5650152"/>
            <a:ext cx="828773" cy="461665"/>
          </a:xfrm>
          <a:prstGeom prst="rect">
            <a:avLst/>
          </a:prstGeom>
          <a:noFill/>
        </p:spPr>
        <p:txBody>
          <a:bodyPr wrap="none" rtlCol="0">
            <a:spAutoFit/>
          </a:bodyPr>
          <a:lstStyle/>
          <a:p>
            <a:r>
              <a:rPr lang="en-US" sz="2400" dirty="0" smtClean="0"/>
              <a:t>IRON</a:t>
            </a:r>
            <a:endParaRPr lang="en-US" sz="2400" dirty="0"/>
          </a:p>
        </p:txBody>
      </p:sp>
      <p:grpSp>
        <p:nvGrpSpPr>
          <p:cNvPr id="3" name="Group 22"/>
          <p:cNvGrpSpPr/>
          <p:nvPr/>
        </p:nvGrpSpPr>
        <p:grpSpPr>
          <a:xfrm>
            <a:off x="2706533" y="5457675"/>
            <a:ext cx="650173" cy="786148"/>
            <a:chOff x="2706533" y="5457675"/>
            <a:chExt cx="650173" cy="786148"/>
          </a:xfrm>
        </p:grpSpPr>
        <p:sp>
          <p:nvSpPr>
            <p:cNvPr id="21" name="Freeform 20"/>
            <p:cNvSpPr/>
            <p:nvPr/>
          </p:nvSpPr>
          <p:spPr>
            <a:xfrm>
              <a:off x="2706533" y="5518148"/>
              <a:ext cx="650173" cy="695438"/>
            </a:xfrm>
            <a:custGeom>
              <a:avLst/>
              <a:gdLst>
                <a:gd name="connsiteX0" fmla="*/ 0 w 650173"/>
                <a:gd name="connsiteY0" fmla="*/ 0 h 695438"/>
                <a:gd name="connsiteX1" fmla="*/ 650173 w 650173"/>
                <a:gd name="connsiteY1" fmla="*/ 695438 h 695438"/>
                <a:gd name="connsiteX2" fmla="*/ 650173 w 650173"/>
                <a:gd name="connsiteY2" fmla="*/ 695438 h 695438"/>
              </a:gdLst>
              <a:ahLst/>
              <a:cxnLst>
                <a:cxn ang="0">
                  <a:pos x="connsiteX0" y="connsiteY0"/>
                </a:cxn>
                <a:cxn ang="0">
                  <a:pos x="connsiteX1" y="connsiteY1"/>
                </a:cxn>
                <a:cxn ang="0">
                  <a:pos x="connsiteX2" y="connsiteY2"/>
                </a:cxn>
              </a:cxnLst>
              <a:rect l="l" t="t" r="r" b="b"/>
              <a:pathLst>
                <a:path w="650173" h="695438">
                  <a:moveTo>
                    <a:pt x="0" y="0"/>
                  </a:moveTo>
                  <a:lnTo>
                    <a:pt x="650173" y="695438"/>
                  </a:lnTo>
                  <a:lnTo>
                    <a:pt x="650173" y="695438"/>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2782135" y="5457675"/>
              <a:ext cx="453609" cy="786148"/>
            </a:xfrm>
            <a:custGeom>
              <a:avLst/>
              <a:gdLst>
                <a:gd name="connsiteX0" fmla="*/ 453609 w 453609"/>
                <a:gd name="connsiteY0" fmla="*/ 0 h 786148"/>
                <a:gd name="connsiteX1" fmla="*/ 0 w 453609"/>
                <a:gd name="connsiteY1" fmla="*/ 786148 h 786148"/>
              </a:gdLst>
              <a:ahLst/>
              <a:cxnLst>
                <a:cxn ang="0">
                  <a:pos x="connsiteX0" y="connsiteY0"/>
                </a:cxn>
                <a:cxn ang="0">
                  <a:pos x="connsiteX1" y="connsiteY1"/>
                </a:cxn>
              </a:cxnLst>
              <a:rect l="l" t="t" r="r" b="b"/>
              <a:pathLst>
                <a:path w="453609" h="786148">
                  <a:moveTo>
                    <a:pt x="453609" y="0"/>
                  </a:moveTo>
                  <a:lnTo>
                    <a:pt x="0" y="786148"/>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5" name="TextBox 24"/>
          <p:cNvSpPr txBox="1"/>
          <p:nvPr/>
        </p:nvSpPr>
        <p:spPr>
          <a:xfrm>
            <a:off x="3415564" y="6373390"/>
            <a:ext cx="5789866" cy="461665"/>
          </a:xfrm>
          <a:prstGeom prst="rect">
            <a:avLst/>
          </a:prstGeom>
          <a:noFill/>
        </p:spPr>
        <p:txBody>
          <a:bodyPr wrap="none" rtlCol="0">
            <a:spAutoFit/>
          </a:bodyPr>
          <a:lstStyle/>
          <a:p>
            <a:r>
              <a:rPr lang="en-US" sz="2400" dirty="0" smtClean="0">
                <a:ln>
                  <a:solidFill>
                    <a:srgbClr val="FF0000"/>
                  </a:solidFill>
                </a:ln>
              </a:rPr>
              <a:t>*</a:t>
            </a:r>
            <a:r>
              <a:rPr lang="en-US" sz="2400" dirty="0" smtClean="0"/>
              <a:t> </a:t>
            </a:r>
            <a:r>
              <a:rPr lang="en-US" sz="2400" dirty="0" err="1" smtClean="0"/>
              <a:t>Paradkar</a:t>
            </a:r>
            <a:r>
              <a:rPr lang="en-US" sz="2400" dirty="0" smtClean="0"/>
              <a:t> et al. Blood, 112:3, 866-874, 2008</a:t>
            </a:r>
            <a:endParaRPr lang="en-US" sz="2400" dirty="0"/>
          </a:p>
        </p:txBody>
      </p:sp>
      <p:sp>
        <p:nvSpPr>
          <p:cNvPr id="26" name="TextBox 25"/>
          <p:cNvSpPr txBox="1"/>
          <p:nvPr/>
        </p:nvSpPr>
        <p:spPr>
          <a:xfrm>
            <a:off x="5030113" y="3671719"/>
            <a:ext cx="828773" cy="461665"/>
          </a:xfrm>
          <a:prstGeom prst="rect">
            <a:avLst/>
          </a:prstGeom>
          <a:solidFill>
            <a:srgbClr val="FFFFFF"/>
          </a:solidFill>
        </p:spPr>
        <p:txBody>
          <a:bodyPr wrap="none" rtlCol="0">
            <a:spAutoFit/>
          </a:bodyPr>
          <a:lstStyle/>
          <a:p>
            <a:r>
              <a:rPr lang="en-US" sz="2400" dirty="0" smtClean="0"/>
              <a:t>IRON</a:t>
            </a:r>
            <a:endParaRPr lang="en-US" sz="2400" dirty="0"/>
          </a:p>
        </p:txBody>
      </p:sp>
      <p:sp>
        <p:nvSpPr>
          <p:cNvPr id="27" name="TextBox 26"/>
          <p:cNvSpPr txBox="1"/>
          <p:nvPr/>
        </p:nvSpPr>
        <p:spPr>
          <a:xfrm>
            <a:off x="4741634" y="4319750"/>
            <a:ext cx="828773" cy="461665"/>
          </a:xfrm>
          <a:prstGeom prst="rect">
            <a:avLst/>
          </a:prstGeom>
          <a:solidFill>
            <a:srgbClr val="FFFFFF"/>
          </a:solidFill>
        </p:spPr>
        <p:txBody>
          <a:bodyPr wrap="none" rtlCol="0">
            <a:spAutoFit/>
          </a:bodyPr>
          <a:lstStyle/>
          <a:p>
            <a:r>
              <a:rPr lang="en-US" sz="2400" dirty="0" smtClean="0"/>
              <a:t>IRON</a:t>
            </a:r>
            <a:endParaRPr lang="en-US" sz="2400" dirty="0"/>
          </a:p>
        </p:txBody>
      </p:sp>
      <p:sp>
        <p:nvSpPr>
          <p:cNvPr id="28" name="TextBox 27"/>
          <p:cNvSpPr txBox="1"/>
          <p:nvPr/>
        </p:nvSpPr>
        <p:spPr>
          <a:xfrm>
            <a:off x="5308420" y="5383630"/>
            <a:ext cx="828773" cy="461665"/>
          </a:xfrm>
          <a:prstGeom prst="rect">
            <a:avLst/>
          </a:prstGeom>
          <a:solidFill>
            <a:srgbClr val="FFFFFF"/>
          </a:solidFill>
        </p:spPr>
        <p:txBody>
          <a:bodyPr wrap="none" rtlCol="0">
            <a:spAutoFit/>
          </a:bodyPr>
          <a:lstStyle/>
          <a:p>
            <a:r>
              <a:rPr lang="en-US" sz="2400" dirty="0" smtClean="0"/>
              <a:t>IRON</a:t>
            </a:r>
            <a:endParaRPr lang="en-US" sz="2400" dirty="0"/>
          </a:p>
        </p:txBody>
      </p:sp>
      <p:sp>
        <p:nvSpPr>
          <p:cNvPr id="29" name="TextBox 28"/>
          <p:cNvSpPr txBox="1"/>
          <p:nvPr/>
        </p:nvSpPr>
        <p:spPr>
          <a:xfrm>
            <a:off x="6789013" y="5536030"/>
            <a:ext cx="828773" cy="461665"/>
          </a:xfrm>
          <a:prstGeom prst="rect">
            <a:avLst/>
          </a:prstGeom>
          <a:solidFill>
            <a:srgbClr val="FFFFFF"/>
          </a:solidFill>
        </p:spPr>
        <p:txBody>
          <a:bodyPr wrap="none" rtlCol="0">
            <a:spAutoFit/>
          </a:bodyPr>
          <a:lstStyle/>
          <a:p>
            <a:r>
              <a:rPr lang="en-US" sz="2400" dirty="0" smtClean="0"/>
              <a:t>IRON</a:t>
            </a:r>
            <a:endParaRPr lang="en-US" sz="2400" dirty="0"/>
          </a:p>
        </p:txBody>
      </p:sp>
      <p:sp>
        <p:nvSpPr>
          <p:cNvPr id="30" name="TextBox 29"/>
          <p:cNvSpPr txBox="1"/>
          <p:nvPr/>
        </p:nvSpPr>
        <p:spPr>
          <a:xfrm>
            <a:off x="7984455" y="4921965"/>
            <a:ext cx="828773" cy="461665"/>
          </a:xfrm>
          <a:prstGeom prst="rect">
            <a:avLst/>
          </a:prstGeom>
          <a:solidFill>
            <a:srgbClr val="FFFFFF"/>
          </a:solidFill>
        </p:spPr>
        <p:txBody>
          <a:bodyPr wrap="none" rtlCol="0">
            <a:spAutoFit/>
          </a:bodyPr>
          <a:lstStyle/>
          <a:p>
            <a:r>
              <a:rPr lang="en-US" sz="2400" dirty="0" smtClean="0"/>
              <a:t>IRON</a:t>
            </a:r>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900" decel="100000" fill="hold"/>
                                        <p:tgtEl>
                                          <p:spTgt spid="3"/>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grpId="1" nodeType="clickEffect">
                                  <p:stCondLst>
                                    <p:cond delay="0"/>
                                  </p:stCondLst>
                                  <p:childTnLst>
                                    <p:animMotion origin="layout" path="M 9.82298E-7 2.27567E-6 L 0.1175 0.07701 " pathEditMode="relative" ptsTypes="AA">
                                      <p:cBhvr>
                                        <p:cTn id="64" dur="2000" fill="hold"/>
                                        <p:tgtEl>
                                          <p:spTgt spid="26"/>
                                        </p:tgtEl>
                                        <p:attrNameLst>
                                          <p:attrName>ppt_x</p:attrName>
                                          <p:attrName>ppt_y</p:attrName>
                                        </p:attrNameLst>
                                      </p:cBhvr>
                                    </p:animMotion>
                                  </p:childTnLst>
                                </p:cTn>
                              </p:par>
                              <p:par>
                                <p:cTn id="65" presetID="0" presetClass="path" presetSubtype="0" accel="50000" decel="50000" fill="hold" grpId="1" nodeType="withEffect">
                                  <p:stCondLst>
                                    <p:cond delay="0"/>
                                  </p:stCondLst>
                                  <p:childTnLst>
                                    <p:animMotion origin="layout" path="M -6.10899E-7 -1.26735E-6 L 0.19993 -0.00902 " pathEditMode="relative" ptsTypes="AA">
                                      <p:cBhvr>
                                        <p:cTn id="66" dur="2000" fill="hold"/>
                                        <p:tgtEl>
                                          <p:spTgt spid="27"/>
                                        </p:tgtEl>
                                        <p:attrNameLst>
                                          <p:attrName>ppt_x</p:attrName>
                                          <p:attrName>ppt_y</p:attrName>
                                        </p:attrNameLst>
                                      </p:cBhvr>
                                    </p:animMotion>
                                  </p:childTnLst>
                                </p:cTn>
                              </p:par>
                              <p:par>
                                <p:cTn id="67" presetID="0" presetClass="path" presetSubtype="0" accel="50000" decel="50000" fill="hold" grpId="1" nodeType="withEffect">
                                  <p:stCondLst>
                                    <p:cond delay="0"/>
                                  </p:stCondLst>
                                  <p:childTnLst>
                                    <p:animMotion origin="layout" path="M 0.04374 -0.04024 L 0.1529 -0.17252 " pathEditMode="relative" ptsTypes="AA">
                                      <p:cBhvr>
                                        <p:cTn id="68" dur="2000" fill="hold"/>
                                        <p:tgtEl>
                                          <p:spTgt spid="28"/>
                                        </p:tgtEl>
                                        <p:attrNameLst>
                                          <p:attrName>ppt_x</p:attrName>
                                          <p:attrName>ppt_y</p:attrName>
                                        </p:attrNameLst>
                                      </p:cBhvr>
                                    </p:animMotion>
                                  </p:childTnLst>
                                </p:cTn>
                              </p:par>
                              <p:par>
                                <p:cTn id="69" presetID="0" presetClass="path" presetSubtype="0" accel="50000" decel="50000" fill="hold" grpId="1" nodeType="withEffect">
                                  <p:stCondLst>
                                    <p:cond delay="0"/>
                                  </p:stCondLst>
                                  <p:childTnLst>
                                    <p:animMotion origin="layout" path="M 2.24575E-6 4.6346E-6 L -0.03141 -0.17415 " pathEditMode="relative" ptsTypes="AA">
                                      <p:cBhvr>
                                        <p:cTn id="70" dur="2000" fill="hold"/>
                                        <p:tgtEl>
                                          <p:spTgt spid="29"/>
                                        </p:tgtEl>
                                        <p:attrNameLst>
                                          <p:attrName>ppt_x</p:attrName>
                                          <p:attrName>ppt_y</p:attrName>
                                        </p:attrNameLst>
                                      </p:cBhvr>
                                    </p:animMotion>
                                  </p:childTnLst>
                                </p:cTn>
                              </p:par>
                              <p:par>
                                <p:cTn id="71" presetID="0" presetClass="path" presetSubtype="0" accel="50000" decel="50000" fill="hold" grpId="1" nodeType="withEffect">
                                  <p:stCondLst>
                                    <p:cond delay="0"/>
                                  </p:stCondLst>
                                  <p:childTnLst>
                                    <p:animMotion origin="layout" path="M -7.31343E-6 2.55319E-6 L -0.14214 -0.0969 " pathEditMode="relative" ptsTypes="AA">
                                      <p:cBhvr>
                                        <p:cTn id="72" dur="2000" fill="hold"/>
                                        <p:tgtEl>
                                          <p:spTgt spid="3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p:bldP spid="14" grpId="0"/>
      <p:bldP spid="16" grpId="0"/>
      <p:bldP spid="17" grpId="0"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2"/>
          <p:cNvGrpSpPr/>
          <p:nvPr/>
        </p:nvGrpSpPr>
        <p:grpSpPr>
          <a:xfrm>
            <a:off x="3164643" y="1855879"/>
            <a:ext cx="1117600" cy="721835"/>
            <a:chOff x="5804345" y="5318658"/>
            <a:chExt cx="1117600" cy="721835"/>
          </a:xfrm>
        </p:grpSpPr>
        <p:cxnSp>
          <p:nvCxnSpPr>
            <p:cNvPr id="43" name="Straight Arrow Connector 42"/>
            <p:cNvCxnSpPr/>
            <p:nvPr/>
          </p:nvCxnSpPr>
          <p:spPr>
            <a:xfrm>
              <a:off x="5804345" y="6038905"/>
              <a:ext cx="1117600" cy="1588"/>
            </a:xfrm>
            <a:prstGeom prst="straightConnector1">
              <a:avLst/>
            </a:prstGeom>
            <a:ln w="571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898706" y="5318658"/>
              <a:ext cx="907720" cy="584776"/>
            </a:xfrm>
            <a:prstGeom prst="rect">
              <a:avLst/>
            </a:prstGeom>
            <a:noFill/>
          </p:spPr>
          <p:txBody>
            <a:bodyPr wrap="none" rtlCol="0">
              <a:spAutoFit/>
            </a:bodyPr>
            <a:lstStyle/>
            <a:p>
              <a:r>
                <a:rPr lang="en-US" sz="3200" dirty="0" smtClean="0"/>
                <a:t>2O</a:t>
              </a:r>
              <a:r>
                <a:rPr lang="en-US" sz="3200" baseline="-25000" dirty="0" smtClean="0"/>
                <a:t>2</a:t>
              </a:r>
              <a:r>
                <a:rPr lang="en-US" sz="4000" baseline="30000" dirty="0" smtClean="0"/>
                <a:t>-</a:t>
              </a:r>
              <a:endParaRPr lang="en-US" sz="4000" baseline="30000" dirty="0"/>
            </a:p>
          </p:txBody>
        </p:sp>
      </p:grpSp>
      <p:sp>
        <p:nvSpPr>
          <p:cNvPr id="2" name="Title 1"/>
          <p:cNvSpPr>
            <a:spLocks noGrp="1"/>
          </p:cNvSpPr>
          <p:nvPr>
            <p:ph type="title"/>
          </p:nvPr>
        </p:nvSpPr>
        <p:spPr/>
        <p:txBody>
          <a:bodyPr>
            <a:normAutofit fontScale="90000"/>
          </a:bodyPr>
          <a:lstStyle/>
          <a:p>
            <a:r>
              <a:rPr lang="en-US" b="1" dirty="0" smtClean="0"/>
              <a:t>Conditions Associated                        with Deficiencies</a:t>
            </a:r>
            <a:endParaRPr lang="en-US" b="1" dirty="0"/>
          </a:p>
        </p:txBody>
      </p:sp>
      <p:sp>
        <p:nvSpPr>
          <p:cNvPr id="4" name="TextBox 3"/>
          <p:cNvSpPr txBox="1"/>
          <p:nvPr/>
        </p:nvSpPr>
        <p:spPr>
          <a:xfrm>
            <a:off x="4470415" y="2048943"/>
            <a:ext cx="1177926" cy="584776"/>
          </a:xfrm>
          <a:prstGeom prst="rect">
            <a:avLst/>
          </a:prstGeom>
          <a:noFill/>
        </p:spPr>
        <p:txBody>
          <a:bodyPr wrap="none" rtlCol="0">
            <a:spAutoFit/>
          </a:bodyPr>
          <a:lstStyle/>
          <a:p>
            <a:r>
              <a:rPr lang="en-US" sz="3200" dirty="0" smtClean="0"/>
              <a:t>H</a:t>
            </a:r>
            <a:r>
              <a:rPr lang="en-US" sz="3200" baseline="-25000" dirty="0" smtClean="0"/>
              <a:t>2</a:t>
            </a:r>
            <a:r>
              <a:rPr lang="en-US" sz="3200" dirty="0" smtClean="0"/>
              <a:t>SO</a:t>
            </a:r>
            <a:r>
              <a:rPr lang="en-US" sz="3200" baseline="-25000" dirty="0" smtClean="0"/>
              <a:t>4</a:t>
            </a:r>
            <a:endParaRPr lang="en-US" sz="3200" baseline="-25000" dirty="0"/>
          </a:p>
        </p:txBody>
      </p:sp>
      <p:sp>
        <p:nvSpPr>
          <p:cNvPr id="6" name="TextBox 5"/>
          <p:cNvSpPr txBox="1"/>
          <p:nvPr/>
        </p:nvSpPr>
        <p:spPr>
          <a:xfrm>
            <a:off x="4470418" y="5444270"/>
            <a:ext cx="1204576" cy="584776"/>
          </a:xfrm>
          <a:prstGeom prst="rect">
            <a:avLst/>
          </a:prstGeom>
          <a:noFill/>
        </p:spPr>
        <p:txBody>
          <a:bodyPr wrap="none" rtlCol="0">
            <a:spAutoFit/>
          </a:bodyPr>
          <a:lstStyle/>
          <a:p>
            <a:r>
              <a:rPr lang="en-US" sz="3200" dirty="0" smtClean="0"/>
              <a:t>H</a:t>
            </a:r>
            <a:r>
              <a:rPr lang="en-US" sz="3200" baseline="-25000" dirty="0" smtClean="0"/>
              <a:t>2</a:t>
            </a:r>
            <a:r>
              <a:rPr lang="en-US" sz="3200" dirty="0" smtClean="0"/>
              <a:t>CO</a:t>
            </a:r>
            <a:r>
              <a:rPr lang="en-US" sz="3200" baseline="-25000" dirty="0" smtClean="0"/>
              <a:t>3</a:t>
            </a:r>
            <a:endParaRPr lang="en-US" sz="3200" baseline="-25000" dirty="0"/>
          </a:p>
        </p:txBody>
      </p:sp>
      <p:sp>
        <p:nvSpPr>
          <p:cNvPr id="7" name="TextBox 6"/>
          <p:cNvSpPr txBox="1"/>
          <p:nvPr/>
        </p:nvSpPr>
        <p:spPr>
          <a:xfrm>
            <a:off x="2377133" y="5444270"/>
            <a:ext cx="671578" cy="584776"/>
          </a:xfrm>
          <a:prstGeom prst="rect">
            <a:avLst/>
          </a:prstGeom>
          <a:noFill/>
        </p:spPr>
        <p:txBody>
          <a:bodyPr wrap="none" rtlCol="0">
            <a:spAutoFit/>
          </a:bodyPr>
          <a:lstStyle/>
          <a:p>
            <a:r>
              <a:rPr lang="en-US" sz="3200" dirty="0" smtClean="0"/>
              <a:t>CO</a:t>
            </a:r>
            <a:endParaRPr lang="en-US" sz="3200" baseline="-25000" dirty="0"/>
          </a:p>
        </p:txBody>
      </p:sp>
      <p:sp>
        <p:nvSpPr>
          <p:cNvPr id="12" name="TextBox 11"/>
          <p:cNvSpPr txBox="1"/>
          <p:nvPr/>
        </p:nvSpPr>
        <p:spPr>
          <a:xfrm>
            <a:off x="2335354" y="3686148"/>
            <a:ext cx="721271" cy="584776"/>
          </a:xfrm>
          <a:prstGeom prst="rect">
            <a:avLst/>
          </a:prstGeom>
          <a:noFill/>
        </p:spPr>
        <p:txBody>
          <a:bodyPr wrap="none" rtlCol="0">
            <a:spAutoFit/>
          </a:bodyPr>
          <a:lstStyle/>
          <a:p>
            <a:r>
              <a:rPr lang="en-US" sz="3200" dirty="0" smtClean="0"/>
              <a:t>NO</a:t>
            </a:r>
            <a:endParaRPr lang="en-US" sz="3200" baseline="-25000" dirty="0"/>
          </a:p>
        </p:txBody>
      </p:sp>
      <p:sp>
        <p:nvSpPr>
          <p:cNvPr id="13" name="TextBox 12"/>
          <p:cNvSpPr txBox="1"/>
          <p:nvPr/>
        </p:nvSpPr>
        <p:spPr>
          <a:xfrm>
            <a:off x="4453485" y="3686148"/>
            <a:ext cx="1254269" cy="584776"/>
          </a:xfrm>
          <a:prstGeom prst="rect">
            <a:avLst/>
          </a:prstGeom>
          <a:noFill/>
        </p:spPr>
        <p:txBody>
          <a:bodyPr wrap="none" rtlCol="0">
            <a:spAutoFit/>
          </a:bodyPr>
          <a:lstStyle/>
          <a:p>
            <a:r>
              <a:rPr lang="en-US" sz="3200" dirty="0" smtClean="0"/>
              <a:t>H</a:t>
            </a:r>
            <a:r>
              <a:rPr lang="en-US" sz="3200" baseline="-25000" dirty="0" smtClean="0"/>
              <a:t>2</a:t>
            </a:r>
            <a:r>
              <a:rPr lang="en-US" sz="3200" dirty="0" smtClean="0"/>
              <a:t>NO</a:t>
            </a:r>
            <a:r>
              <a:rPr lang="en-US" sz="3200" baseline="-25000" dirty="0" smtClean="0"/>
              <a:t>3</a:t>
            </a:r>
            <a:endParaRPr lang="en-US" sz="3200" baseline="-25000" dirty="0"/>
          </a:p>
        </p:txBody>
      </p:sp>
      <p:grpSp>
        <p:nvGrpSpPr>
          <p:cNvPr id="5" name="Group 21"/>
          <p:cNvGrpSpPr/>
          <p:nvPr/>
        </p:nvGrpSpPr>
        <p:grpSpPr>
          <a:xfrm>
            <a:off x="3198509" y="5138679"/>
            <a:ext cx="1117600" cy="721835"/>
            <a:chOff x="3556000" y="4562957"/>
            <a:chExt cx="1117600" cy="721835"/>
          </a:xfrm>
        </p:grpSpPr>
        <p:cxnSp>
          <p:nvCxnSpPr>
            <p:cNvPr id="10" name="Straight Arrow Connector 9"/>
            <p:cNvCxnSpPr/>
            <p:nvPr/>
          </p:nvCxnSpPr>
          <p:spPr>
            <a:xfrm>
              <a:off x="3556000" y="5283204"/>
              <a:ext cx="1117600" cy="1588"/>
            </a:xfrm>
            <a:prstGeom prst="straightConnector1">
              <a:avLst/>
            </a:prstGeom>
            <a:ln w="571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650361" y="4562957"/>
              <a:ext cx="989373" cy="584776"/>
            </a:xfrm>
            <a:prstGeom prst="rect">
              <a:avLst/>
            </a:prstGeom>
            <a:noFill/>
          </p:spPr>
          <p:txBody>
            <a:bodyPr wrap="none" rtlCol="0">
              <a:spAutoFit/>
            </a:bodyPr>
            <a:lstStyle/>
            <a:p>
              <a:r>
                <a:rPr lang="en-US" sz="3200" dirty="0" smtClean="0"/>
                <a:t>H</a:t>
              </a:r>
              <a:r>
                <a:rPr lang="en-US" sz="3200" baseline="-25000" dirty="0" smtClean="0"/>
                <a:t>2</a:t>
              </a:r>
              <a:r>
                <a:rPr lang="en-US" sz="3200" dirty="0" smtClean="0"/>
                <a:t>O</a:t>
              </a:r>
              <a:r>
                <a:rPr lang="en-US" sz="3200" baseline="-25000" dirty="0" smtClean="0"/>
                <a:t>2</a:t>
              </a:r>
              <a:endParaRPr lang="en-US" sz="3200" baseline="-25000" dirty="0"/>
            </a:p>
          </p:txBody>
        </p:sp>
      </p:grpSp>
      <p:grpSp>
        <p:nvGrpSpPr>
          <p:cNvPr id="8" name="Group 19"/>
          <p:cNvGrpSpPr/>
          <p:nvPr/>
        </p:nvGrpSpPr>
        <p:grpSpPr>
          <a:xfrm>
            <a:off x="3198509" y="3380557"/>
            <a:ext cx="1117600" cy="721835"/>
            <a:chOff x="5804345" y="5318658"/>
            <a:chExt cx="1117600" cy="721835"/>
          </a:xfrm>
        </p:grpSpPr>
        <p:cxnSp>
          <p:nvCxnSpPr>
            <p:cNvPr id="18" name="Straight Arrow Connector 17"/>
            <p:cNvCxnSpPr/>
            <p:nvPr/>
          </p:nvCxnSpPr>
          <p:spPr>
            <a:xfrm>
              <a:off x="5804345" y="6038905"/>
              <a:ext cx="1117600" cy="1588"/>
            </a:xfrm>
            <a:prstGeom prst="straightConnector1">
              <a:avLst/>
            </a:prstGeom>
            <a:ln w="571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898706" y="5318658"/>
              <a:ext cx="989373" cy="584776"/>
            </a:xfrm>
            <a:prstGeom prst="rect">
              <a:avLst/>
            </a:prstGeom>
            <a:noFill/>
          </p:spPr>
          <p:txBody>
            <a:bodyPr wrap="none" rtlCol="0">
              <a:spAutoFit/>
            </a:bodyPr>
            <a:lstStyle/>
            <a:p>
              <a:r>
                <a:rPr lang="en-US" sz="3200" dirty="0" smtClean="0"/>
                <a:t>H</a:t>
              </a:r>
              <a:r>
                <a:rPr lang="en-US" sz="3200" baseline="-25000" dirty="0" smtClean="0"/>
                <a:t>2</a:t>
              </a:r>
              <a:r>
                <a:rPr lang="en-US" sz="3200" dirty="0" smtClean="0"/>
                <a:t>O</a:t>
              </a:r>
              <a:r>
                <a:rPr lang="en-US" sz="3200" baseline="-25000" dirty="0" smtClean="0"/>
                <a:t>2</a:t>
              </a:r>
              <a:endParaRPr lang="en-US" sz="3200" baseline="-25000" dirty="0"/>
            </a:p>
          </p:txBody>
        </p:sp>
      </p:grpSp>
      <p:grpSp>
        <p:nvGrpSpPr>
          <p:cNvPr id="9" name="Group 33"/>
          <p:cNvGrpSpPr/>
          <p:nvPr/>
        </p:nvGrpSpPr>
        <p:grpSpPr>
          <a:xfrm>
            <a:off x="6012549" y="1774577"/>
            <a:ext cx="1216970" cy="1167385"/>
            <a:chOff x="6012549" y="1761067"/>
            <a:chExt cx="1216970" cy="1167385"/>
          </a:xfrm>
        </p:grpSpPr>
        <p:sp>
          <p:nvSpPr>
            <p:cNvPr id="27" name="Oval 26"/>
            <p:cNvSpPr/>
            <p:nvPr/>
          </p:nvSpPr>
          <p:spPr>
            <a:xfrm>
              <a:off x="6012549" y="1761067"/>
              <a:ext cx="1216970" cy="116738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32"/>
            <p:cNvGrpSpPr/>
            <p:nvPr/>
          </p:nvGrpSpPr>
          <p:grpSpPr>
            <a:xfrm>
              <a:off x="6316133" y="1995325"/>
              <a:ext cx="592661" cy="696218"/>
              <a:chOff x="7755467" y="1417638"/>
              <a:chExt cx="592661" cy="696218"/>
            </a:xfrm>
          </p:grpSpPr>
          <p:sp>
            <p:nvSpPr>
              <p:cNvPr id="28" name="Freeform 27"/>
              <p:cNvSpPr/>
              <p:nvPr/>
            </p:nvSpPr>
            <p:spPr>
              <a:xfrm>
                <a:off x="7789333" y="1879612"/>
                <a:ext cx="491066" cy="234244"/>
              </a:xfrm>
              <a:custGeom>
                <a:avLst/>
                <a:gdLst>
                  <a:gd name="connsiteX0" fmla="*/ 0 w 491066"/>
                  <a:gd name="connsiteY0" fmla="*/ 0 h 234244"/>
                  <a:gd name="connsiteX1" fmla="*/ 169333 w 491066"/>
                  <a:gd name="connsiteY1" fmla="*/ 186267 h 234244"/>
                  <a:gd name="connsiteX2" fmla="*/ 372533 w 491066"/>
                  <a:gd name="connsiteY2" fmla="*/ 203200 h 234244"/>
                  <a:gd name="connsiteX3" fmla="*/ 491066 w 491066"/>
                  <a:gd name="connsiteY3" fmla="*/ 0 h 234244"/>
                  <a:gd name="connsiteX4" fmla="*/ 491066 w 491066"/>
                  <a:gd name="connsiteY4" fmla="*/ 0 h 234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066" h="234244">
                    <a:moveTo>
                      <a:pt x="0" y="0"/>
                    </a:moveTo>
                    <a:cubicBezTo>
                      <a:pt x="53622" y="76200"/>
                      <a:pt x="107244" y="152400"/>
                      <a:pt x="169333" y="186267"/>
                    </a:cubicBezTo>
                    <a:cubicBezTo>
                      <a:pt x="231422" y="220134"/>
                      <a:pt x="318911" y="234244"/>
                      <a:pt x="372533" y="203200"/>
                    </a:cubicBezTo>
                    <a:cubicBezTo>
                      <a:pt x="426155" y="172156"/>
                      <a:pt x="491066" y="0"/>
                      <a:pt x="491066" y="0"/>
                    </a:cubicBezTo>
                    <a:lnTo>
                      <a:pt x="491066"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Oval 30"/>
              <p:cNvSpPr/>
              <p:nvPr/>
            </p:nvSpPr>
            <p:spPr>
              <a:xfrm>
                <a:off x="7755467" y="1417638"/>
                <a:ext cx="152400" cy="2079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8195728" y="1434574"/>
                <a:ext cx="152400" cy="2079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4" name="Group 51"/>
          <p:cNvGrpSpPr/>
          <p:nvPr/>
        </p:nvGrpSpPr>
        <p:grpSpPr>
          <a:xfrm>
            <a:off x="6046317" y="5173635"/>
            <a:ext cx="1216970" cy="1167385"/>
            <a:chOff x="6080183" y="3383235"/>
            <a:chExt cx="1216970" cy="1167385"/>
          </a:xfrm>
        </p:grpSpPr>
        <p:sp>
          <p:nvSpPr>
            <p:cNvPr id="36" name="Oval 35"/>
            <p:cNvSpPr/>
            <p:nvPr/>
          </p:nvSpPr>
          <p:spPr>
            <a:xfrm>
              <a:off x="6080183" y="3383235"/>
              <a:ext cx="1216970" cy="116738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37"/>
            <p:cNvSpPr/>
            <p:nvPr/>
          </p:nvSpPr>
          <p:spPr>
            <a:xfrm flipV="1">
              <a:off x="6417633" y="4079467"/>
              <a:ext cx="491066" cy="234244"/>
            </a:xfrm>
            <a:custGeom>
              <a:avLst/>
              <a:gdLst>
                <a:gd name="connsiteX0" fmla="*/ 0 w 491066"/>
                <a:gd name="connsiteY0" fmla="*/ 0 h 234244"/>
                <a:gd name="connsiteX1" fmla="*/ 169333 w 491066"/>
                <a:gd name="connsiteY1" fmla="*/ 186267 h 234244"/>
                <a:gd name="connsiteX2" fmla="*/ 372533 w 491066"/>
                <a:gd name="connsiteY2" fmla="*/ 203200 h 234244"/>
                <a:gd name="connsiteX3" fmla="*/ 491066 w 491066"/>
                <a:gd name="connsiteY3" fmla="*/ 0 h 234244"/>
                <a:gd name="connsiteX4" fmla="*/ 491066 w 491066"/>
                <a:gd name="connsiteY4" fmla="*/ 0 h 234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066" h="234244">
                  <a:moveTo>
                    <a:pt x="0" y="0"/>
                  </a:moveTo>
                  <a:cubicBezTo>
                    <a:pt x="53622" y="76200"/>
                    <a:pt x="107244" y="152400"/>
                    <a:pt x="169333" y="186267"/>
                  </a:cubicBezTo>
                  <a:cubicBezTo>
                    <a:pt x="231422" y="220134"/>
                    <a:pt x="318911" y="234244"/>
                    <a:pt x="372533" y="203200"/>
                  </a:cubicBezTo>
                  <a:cubicBezTo>
                    <a:pt x="426155" y="172156"/>
                    <a:pt x="491066" y="0"/>
                    <a:pt x="491066" y="0"/>
                  </a:cubicBezTo>
                  <a:lnTo>
                    <a:pt x="491066"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Oval 38"/>
            <p:cNvSpPr/>
            <p:nvPr/>
          </p:nvSpPr>
          <p:spPr>
            <a:xfrm>
              <a:off x="6383767" y="3617493"/>
              <a:ext cx="152400" cy="2079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6824028" y="3634429"/>
              <a:ext cx="152400" cy="2079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50"/>
          <p:cNvGrpSpPr/>
          <p:nvPr/>
        </p:nvGrpSpPr>
        <p:grpSpPr>
          <a:xfrm>
            <a:off x="6147909" y="3381640"/>
            <a:ext cx="1216970" cy="1167385"/>
            <a:chOff x="7299362" y="4382285"/>
            <a:chExt cx="1216970" cy="1167385"/>
          </a:xfrm>
        </p:grpSpPr>
        <p:sp>
          <p:nvSpPr>
            <p:cNvPr id="47" name="Oval 46"/>
            <p:cNvSpPr/>
            <p:nvPr/>
          </p:nvSpPr>
          <p:spPr>
            <a:xfrm>
              <a:off x="7299362" y="4382285"/>
              <a:ext cx="1216970" cy="116738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Freeform 47"/>
            <p:cNvSpPr/>
            <p:nvPr/>
          </p:nvSpPr>
          <p:spPr>
            <a:xfrm flipV="1">
              <a:off x="7636812" y="5078517"/>
              <a:ext cx="491066" cy="120812"/>
            </a:xfrm>
            <a:custGeom>
              <a:avLst/>
              <a:gdLst>
                <a:gd name="connsiteX0" fmla="*/ 0 w 491066"/>
                <a:gd name="connsiteY0" fmla="*/ 0 h 234244"/>
                <a:gd name="connsiteX1" fmla="*/ 169333 w 491066"/>
                <a:gd name="connsiteY1" fmla="*/ 186267 h 234244"/>
                <a:gd name="connsiteX2" fmla="*/ 372533 w 491066"/>
                <a:gd name="connsiteY2" fmla="*/ 203200 h 234244"/>
                <a:gd name="connsiteX3" fmla="*/ 491066 w 491066"/>
                <a:gd name="connsiteY3" fmla="*/ 0 h 234244"/>
                <a:gd name="connsiteX4" fmla="*/ 491066 w 491066"/>
                <a:gd name="connsiteY4" fmla="*/ 0 h 234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066" h="234244">
                  <a:moveTo>
                    <a:pt x="0" y="0"/>
                  </a:moveTo>
                  <a:cubicBezTo>
                    <a:pt x="53622" y="76200"/>
                    <a:pt x="107244" y="152400"/>
                    <a:pt x="169333" y="186267"/>
                  </a:cubicBezTo>
                  <a:cubicBezTo>
                    <a:pt x="231422" y="220134"/>
                    <a:pt x="318911" y="234244"/>
                    <a:pt x="372533" y="203200"/>
                  </a:cubicBezTo>
                  <a:cubicBezTo>
                    <a:pt x="426155" y="172156"/>
                    <a:pt x="491066" y="0"/>
                    <a:pt x="491066" y="0"/>
                  </a:cubicBezTo>
                  <a:lnTo>
                    <a:pt x="491066"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Oval 48"/>
            <p:cNvSpPr/>
            <p:nvPr/>
          </p:nvSpPr>
          <p:spPr>
            <a:xfrm>
              <a:off x="7602946" y="4616543"/>
              <a:ext cx="152400" cy="2079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8043207" y="4633479"/>
              <a:ext cx="152400" cy="2079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TextBox 33"/>
          <p:cNvSpPr txBox="1"/>
          <p:nvPr/>
        </p:nvSpPr>
        <p:spPr>
          <a:xfrm>
            <a:off x="160578" y="1710030"/>
            <a:ext cx="4717124" cy="523220"/>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square" rtlCol="0">
            <a:spAutoFit/>
          </a:bodyPr>
          <a:lstStyle/>
          <a:p>
            <a:r>
              <a:rPr lang="en-US" sz="2800" dirty="0" smtClean="0"/>
              <a:t>Obesity, heart disease, arthritis</a:t>
            </a:r>
            <a:endParaRPr lang="en-US" sz="2800" dirty="0"/>
          </a:p>
        </p:txBody>
      </p:sp>
      <p:sp>
        <p:nvSpPr>
          <p:cNvPr id="35" name="TextBox 34"/>
          <p:cNvSpPr txBox="1"/>
          <p:nvPr/>
        </p:nvSpPr>
        <p:spPr>
          <a:xfrm>
            <a:off x="160578" y="3279251"/>
            <a:ext cx="3583758" cy="523220"/>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none" rtlCol="0">
            <a:spAutoFit/>
          </a:bodyPr>
          <a:lstStyle/>
          <a:p>
            <a:r>
              <a:rPr lang="en-US" sz="2800" dirty="0" smtClean="0"/>
              <a:t>Anorexia, </a:t>
            </a:r>
            <a:r>
              <a:rPr lang="en-US" sz="2800" dirty="0" err="1" smtClean="0"/>
              <a:t>cachexia</a:t>
            </a:r>
            <a:r>
              <a:rPr lang="en-US" sz="2800" dirty="0" smtClean="0"/>
              <a:t>, ALS</a:t>
            </a:r>
            <a:endParaRPr lang="en-US" sz="2800" dirty="0"/>
          </a:p>
        </p:txBody>
      </p:sp>
      <p:sp>
        <p:nvSpPr>
          <p:cNvPr id="37" name="TextBox 36"/>
          <p:cNvSpPr txBox="1"/>
          <p:nvPr/>
        </p:nvSpPr>
        <p:spPr>
          <a:xfrm>
            <a:off x="160578" y="5036219"/>
            <a:ext cx="3032876" cy="523220"/>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none" rtlCol="0">
            <a:spAutoFit/>
          </a:bodyPr>
          <a:lstStyle/>
          <a:p>
            <a:r>
              <a:rPr lang="en-US" sz="2800" dirty="0" smtClean="0"/>
              <a:t>Lupus, AIDS, cancer</a:t>
            </a:r>
            <a:endParaRPr lang="en-US" sz="2800" dirty="0"/>
          </a:p>
        </p:txBody>
      </p:sp>
      <p:sp>
        <p:nvSpPr>
          <p:cNvPr id="41" name="TextBox 40"/>
          <p:cNvSpPr txBox="1"/>
          <p:nvPr/>
        </p:nvSpPr>
        <p:spPr>
          <a:xfrm>
            <a:off x="2258334" y="2164911"/>
            <a:ext cx="767558" cy="584776"/>
          </a:xfrm>
          <a:prstGeom prst="rect">
            <a:avLst/>
          </a:prstGeom>
          <a:noFill/>
        </p:spPr>
        <p:txBody>
          <a:bodyPr wrap="none" rtlCol="0">
            <a:spAutoFit/>
          </a:bodyPr>
          <a:lstStyle/>
          <a:p>
            <a:r>
              <a:rPr lang="en-US" sz="3200" dirty="0" smtClean="0"/>
              <a:t>H</a:t>
            </a:r>
            <a:r>
              <a:rPr lang="en-US" sz="3200" baseline="-25000" dirty="0" smtClean="0"/>
              <a:t>2</a:t>
            </a:r>
            <a:r>
              <a:rPr lang="en-US" sz="3200" dirty="0" smtClean="0"/>
              <a:t>S</a:t>
            </a:r>
            <a:endParaRPr lang="en-US" sz="3200" baseline="-250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a:xfrm>
            <a:off x="457200" y="1600200"/>
            <a:ext cx="8229600" cy="4525963"/>
          </a:xfrm>
        </p:spPr>
        <p:txBody>
          <a:bodyPr>
            <a:normAutofit/>
          </a:bodyPr>
          <a:lstStyle/>
          <a:p>
            <a:r>
              <a:rPr lang="en-US" dirty="0" smtClean="0"/>
              <a:t>Three signaling gases relate to three systems of oxygen/acid management: S, N, and C</a:t>
            </a:r>
          </a:p>
          <a:p>
            <a:r>
              <a:rPr lang="en-US" dirty="0" smtClean="0"/>
              <a:t>Adequate sunlight exposure to skin allows S system to thrive</a:t>
            </a:r>
          </a:p>
          <a:p>
            <a:r>
              <a:rPr lang="en-US" dirty="0" smtClean="0"/>
              <a:t>When S is deficient, bacteria invade</a:t>
            </a:r>
          </a:p>
          <a:p>
            <a:r>
              <a:rPr lang="en-US" dirty="0" smtClean="0"/>
              <a:t>N based system fights bacteria</a:t>
            </a:r>
          </a:p>
          <a:p>
            <a:r>
              <a:rPr lang="en-US" dirty="0" smtClean="0"/>
              <a:t>C based system gives up </a:t>
            </a:r>
            <a:r>
              <a:rPr lang="en-US" dirty="0" err="1" smtClean="0">
                <a:sym typeface="Wingdings"/>
              </a:rPr>
              <a:t></a:t>
            </a:r>
            <a:endParaRPr lang="en-US" dirty="0" smtClean="0">
              <a:sym typeface="Wingdings"/>
            </a:endParaRPr>
          </a:p>
          <a:p>
            <a:pPr>
              <a:buNone/>
            </a:pPr>
            <a:r>
              <a:rPr lang="en-US" dirty="0" smtClean="0">
                <a:sym typeface="Wingdings"/>
              </a:rPr>
              <a:t>   </a:t>
            </a:r>
            <a:r>
              <a:rPr lang="en-US" dirty="0" smtClean="0"/>
              <a:t>autoimmune disease</a:t>
            </a:r>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6000" b="1" dirty="0" smtClean="0">
                <a:solidFill>
                  <a:srgbClr val="FF0000"/>
                </a:solidFill>
                <a:latin typeface="Apple Casual"/>
              </a:rPr>
              <a:t>BREAK!</a:t>
            </a:r>
            <a:endParaRPr kumimoji="0" lang="en-US" sz="6000" b="1" i="0" u="none" strike="noStrike" kern="1200" cap="none" spc="0" normalizeH="0" baseline="0" noProof="0" dirty="0">
              <a:ln>
                <a:noFill/>
              </a:ln>
              <a:solidFill>
                <a:srgbClr val="FF0000"/>
              </a:solidFill>
              <a:effectLst/>
              <a:uLnTx/>
              <a:uFillTx/>
              <a:latin typeface="Apple Casual"/>
            </a:endParaRPr>
          </a:p>
        </p:txBody>
      </p:sp>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64"/>
            <a:ext cx="8229600" cy="1143000"/>
          </a:xfrm>
        </p:spPr>
        <p:txBody>
          <a:bodyPr/>
          <a:lstStyle/>
          <a:p>
            <a:r>
              <a:rPr lang="en-US" b="1" dirty="0" smtClean="0">
                <a:latin typeface="Apple Casual"/>
              </a:rPr>
              <a:t>Outline</a:t>
            </a:r>
            <a:endParaRPr lang="en-US" b="1" dirty="0">
              <a:latin typeface="Apple Casual"/>
            </a:endParaRPr>
          </a:p>
        </p:txBody>
      </p:sp>
      <p:sp>
        <p:nvSpPr>
          <p:cNvPr id="3" name="Content Placeholder 2"/>
          <p:cNvSpPr>
            <a:spLocks noGrp="1"/>
          </p:cNvSpPr>
          <p:nvPr>
            <p:ph idx="1"/>
          </p:nvPr>
        </p:nvSpPr>
        <p:spPr>
          <a:xfrm>
            <a:off x="457200" y="1265613"/>
            <a:ext cx="8456178" cy="5469492"/>
          </a:xfrm>
        </p:spPr>
        <p:txBody>
          <a:bodyPr>
            <a:normAutofit fontScale="62500" lnSpcReduction="20000"/>
          </a:bodyPr>
          <a:lstStyle/>
          <a:p>
            <a:r>
              <a:rPr lang="en-US" dirty="0" smtClean="0">
                <a:latin typeface="Apple Casual"/>
              </a:rPr>
              <a:t>Introduction</a:t>
            </a:r>
          </a:p>
          <a:p>
            <a:pPr lvl="1"/>
            <a:r>
              <a:rPr lang="en-US" sz="2900" dirty="0" smtClean="0">
                <a:latin typeface="Apple Casual"/>
              </a:rPr>
              <a:t>Big Ideas: Dysfunction and Consequences</a:t>
            </a:r>
          </a:p>
          <a:p>
            <a:r>
              <a:rPr lang="en-US" dirty="0" smtClean="0">
                <a:latin typeface="Apple Casual"/>
              </a:rPr>
              <a:t>Dysfunction</a:t>
            </a:r>
          </a:p>
          <a:p>
            <a:pPr lvl="1"/>
            <a:r>
              <a:rPr lang="en-US" sz="2900" dirty="0" smtClean="0">
                <a:latin typeface="Apple Casual"/>
              </a:rPr>
              <a:t>Cholesterol Transport</a:t>
            </a:r>
          </a:p>
          <a:p>
            <a:pPr lvl="1"/>
            <a:r>
              <a:rPr lang="en-US" sz="2900" dirty="0" smtClean="0">
                <a:latin typeface="Apple Casual"/>
              </a:rPr>
              <a:t>Sulfate Deficiency</a:t>
            </a:r>
          </a:p>
          <a:p>
            <a:pPr lvl="1"/>
            <a:r>
              <a:rPr lang="en-US" sz="2900" dirty="0" smtClean="0">
                <a:latin typeface="Apple Casual"/>
              </a:rPr>
              <a:t>Obesity</a:t>
            </a:r>
          </a:p>
          <a:p>
            <a:pPr lvl="1"/>
            <a:r>
              <a:rPr lang="en-US" sz="2900" dirty="0" smtClean="0">
                <a:latin typeface="Apple Casual"/>
              </a:rPr>
              <a:t>Endothelial Nitric Oxide Synthase (</a:t>
            </a:r>
            <a:r>
              <a:rPr lang="en-US" sz="2900" dirty="0" err="1" smtClean="0">
                <a:latin typeface="Apple Casual"/>
              </a:rPr>
              <a:t>eNOS</a:t>
            </a:r>
            <a:r>
              <a:rPr lang="en-US" sz="2900" dirty="0" smtClean="0">
                <a:latin typeface="Apple Casual"/>
              </a:rPr>
              <a:t>)</a:t>
            </a:r>
          </a:p>
          <a:p>
            <a:pPr lvl="1"/>
            <a:r>
              <a:rPr lang="en-US" sz="2900" dirty="0" err="1" smtClean="0">
                <a:latin typeface="Apple Casual"/>
              </a:rPr>
              <a:t>SiNiC</a:t>
            </a:r>
            <a:endParaRPr lang="en-US" sz="2900" dirty="0" smtClean="0">
              <a:latin typeface="Apple Casual"/>
            </a:endParaRPr>
          </a:p>
          <a:p>
            <a:pPr lvl="0"/>
            <a:r>
              <a:rPr lang="en-US" dirty="0" smtClean="0">
                <a:solidFill>
                  <a:srgbClr val="FF0000"/>
                </a:solidFill>
                <a:latin typeface="Apple Casual"/>
              </a:rPr>
              <a:t>Consequences</a:t>
            </a:r>
          </a:p>
          <a:p>
            <a:pPr lvl="1"/>
            <a:r>
              <a:rPr lang="en-US" sz="2900" dirty="0" smtClean="0">
                <a:solidFill>
                  <a:srgbClr val="FF0000"/>
                </a:solidFill>
                <a:latin typeface="Apple Casual"/>
              </a:rPr>
              <a:t>Blood Clots and Hemorrhages</a:t>
            </a:r>
          </a:p>
          <a:p>
            <a:pPr lvl="1"/>
            <a:r>
              <a:rPr lang="en-US" sz="2900" dirty="0" smtClean="0">
                <a:latin typeface="Apple Casual"/>
              </a:rPr>
              <a:t>Cardiovascular Disease</a:t>
            </a:r>
          </a:p>
          <a:p>
            <a:pPr lvl="1"/>
            <a:r>
              <a:rPr lang="en-US" sz="2900" dirty="0" smtClean="0">
                <a:latin typeface="Apple Casual"/>
              </a:rPr>
              <a:t>Impaired Gut Bacteria</a:t>
            </a:r>
          </a:p>
          <a:p>
            <a:pPr lvl="1"/>
            <a:r>
              <a:rPr lang="en-US" sz="2900" dirty="0" smtClean="0">
                <a:latin typeface="Apple Casual"/>
              </a:rPr>
              <a:t>Infection</a:t>
            </a:r>
          </a:p>
          <a:p>
            <a:pPr lvl="1"/>
            <a:r>
              <a:rPr lang="en-US" sz="2900" dirty="0" smtClean="0">
                <a:latin typeface="Apple Casual"/>
              </a:rPr>
              <a:t>Impaired Autophagy</a:t>
            </a:r>
          </a:p>
          <a:p>
            <a:pPr lvl="0"/>
            <a:r>
              <a:rPr lang="en-US" dirty="0" smtClean="0">
                <a:latin typeface="Apple Casual"/>
              </a:rPr>
              <a:t>The Environment</a:t>
            </a:r>
          </a:p>
          <a:p>
            <a:pPr lvl="1"/>
            <a:r>
              <a:rPr lang="en-US" sz="2900" dirty="0" smtClean="0">
                <a:latin typeface="Apple Casual"/>
              </a:rPr>
              <a:t>Environmental Toxins</a:t>
            </a:r>
          </a:p>
          <a:p>
            <a:pPr lvl="1"/>
            <a:r>
              <a:rPr lang="en-US" sz="2900" dirty="0" smtClean="0">
                <a:latin typeface="Apple Casual"/>
              </a:rPr>
              <a:t>Polyphenols</a:t>
            </a:r>
          </a:p>
          <a:p>
            <a:pPr lvl="0"/>
            <a:r>
              <a:rPr lang="en-US" dirty="0" smtClean="0">
                <a:latin typeface="Apple Casual"/>
              </a:rPr>
              <a:t>Summary</a:t>
            </a:r>
          </a:p>
          <a:p>
            <a:pPr lvl="0"/>
            <a:endParaRPr lang="en-US" sz="2800" dirty="0" smtClean="0">
              <a:latin typeface="Apple Casual"/>
            </a:endParaRPr>
          </a:p>
          <a:p>
            <a:pPr lvl="0"/>
            <a:endParaRPr lang="en-US" sz="2800" dirty="0" smtClean="0">
              <a:latin typeface="Apple Casual"/>
            </a:endParaRPr>
          </a:p>
          <a:p>
            <a:endParaRPr lang="en-US" sz="2800" dirty="0" smtClean="0"/>
          </a:p>
          <a:p>
            <a:endParaRPr lang="en-US" sz="2800" dirty="0" smtClean="0"/>
          </a:p>
          <a:p>
            <a:endParaRPr lang="en-US" sz="2800" dirty="0" smtClean="0"/>
          </a:p>
          <a:p>
            <a:endParaRPr lang="en-US" sz="2800" dirty="0"/>
          </a:p>
        </p:txBody>
      </p:sp>
    </p:spTree>
    <p:extLst>
      <p:ext uri="{BB962C8B-B14F-4D97-AF65-F5344CB8AC3E}">
        <p14:creationId xmlns:p14="http://schemas.microsoft.com/office/powerpoint/2010/main" val="9592250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Sulfate Deficiency</a:t>
            </a:r>
            <a:endParaRPr lang="en-US" b="1" dirty="0"/>
          </a:p>
        </p:txBody>
      </p:sp>
      <p:sp>
        <p:nvSpPr>
          <p:cNvPr id="3" name="Content Placeholder 2"/>
          <p:cNvSpPr>
            <a:spLocks noGrp="1"/>
          </p:cNvSpPr>
          <p:nvPr>
            <p:ph idx="1"/>
          </p:nvPr>
        </p:nvSpPr>
        <p:spPr>
          <a:xfrm>
            <a:off x="457200" y="1613710"/>
            <a:ext cx="8229600" cy="4525963"/>
          </a:xfrm>
        </p:spPr>
        <p:txBody>
          <a:bodyPr/>
          <a:lstStyle/>
          <a:p>
            <a:endParaRPr lang="en-US" dirty="0"/>
          </a:p>
        </p:txBody>
      </p:sp>
      <p:sp>
        <p:nvSpPr>
          <p:cNvPr id="4" name="TextBox 3"/>
          <p:cNvSpPr txBox="1"/>
          <p:nvPr/>
        </p:nvSpPr>
        <p:spPr>
          <a:xfrm>
            <a:off x="457200" y="1417638"/>
            <a:ext cx="8229600" cy="3539431"/>
          </a:xfrm>
          <a:prstGeom prst="rect">
            <a:avLst/>
          </a:prstGeom>
          <a:solidFill>
            <a:srgbClr val="F9FFCC"/>
          </a:solidFill>
          <a:ln>
            <a:solidFill>
              <a:srgbClr val="000000"/>
            </a:solidFill>
          </a:ln>
        </p:spPr>
        <p:txBody>
          <a:bodyPr wrap="square" rtlCol="0">
            <a:spAutoFit/>
          </a:bodyPr>
          <a:lstStyle/>
          <a:p>
            <a:pPr algn="ctr"/>
            <a:r>
              <a:rPr lang="en-US" sz="2800" dirty="0" smtClean="0">
                <a:latin typeface="Apple Casual"/>
              </a:rPr>
              <a:t>   </a:t>
            </a:r>
          </a:p>
          <a:p>
            <a:pPr algn="ctr"/>
            <a:r>
              <a:rPr lang="en-US" sz="2800" dirty="0" smtClean="0">
                <a:latin typeface="Apple Casual"/>
              </a:rPr>
              <a:t>The body depends upon </a:t>
            </a:r>
            <a:r>
              <a:rPr lang="en-US" sz="2800" dirty="0" err="1">
                <a:latin typeface="Apple Casual"/>
              </a:rPr>
              <a:t>h</a:t>
            </a:r>
            <a:r>
              <a:rPr lang="en-US" sz="2800" dirty="0" err="1" smtClean="0">
                <a:latin typeface="Apple Casual"/>
              </a:rPr>
              <a:t>eparan</a:t>
            </a:r>
            <a:r>
              <a:rPr lang="en-US" sz="2800" dirty="0" smtClean="0">
                <a:latin typeface="Apple Casual"/>
              </a:rPr>
              <a:t> sulfate </a:t>
            </a:r>
            <a:r>
              <a:rPr lang="en-US" sz="2800" dirty="0">
                <a:latin typeface="Apple Casual"/>
              </a:rPr>
              <a:t>p</a:t>
            </a:r>
            <a:r>
              <a:rPr lang="en-US" sz="2800" dirty="0" smtClean="0">
                <a:latin typeface="Apple Casual"/>
              </a:rPr>
              <a:t>roteoglycans (HSPGs) as a                temporary </a:t>
            </a:r>
            <a:r>
              <a:rPr lang="en-US" sz="2800" dirty="0">
                <a:latin typeface="Apple Casual"/>
              </a:rPr>
              <a:t>s</a:t>
            </a:r>
            <a:r>
              <a:rPr lang="en-US" sz="2800" dirty="0" smtClean="0">
                <a:latin typeface="Apple Casual"/>
              </a:rPr>
              <a:t>torage </a:t>
            </a:r>
            <a:r>
              <a:rPr lang="en-US" sz="2800" dirty="0">
                <a:latin typeface="Apple Casual"/>
              </a:rPr>
              <a:t>b</a:t>
            </a:r>
            <a:r>
              <a:rPr lang="en-US" sz="2800" dirty="0" smtClean="0">
                <a:latin typeface="Apple Casual"/>
              </a:rPr>
              <a:t>in for glucose</a:t>
            </a:r>
          </a:p>
          <a:p>
            <a:pPr algn="ctr"/>
            <a:endParaRPr lang="en-US" sz="2800" dirty="0" smtClean="0">
              <a:latin typeface="Apple Casual"/>
            </a:endParaRPr>
          </a:p>
          <a:p>
            <a:pPr algn="ctr"/>
            <a:r>
              <a:rPr lang="en-US" sz="2800" dirty="0" smtClean="0">
                <a:latin typeface="Apple Casual"/>
              </a:rPr>
              <a:t>Impaired </a:t>
            </a:r>
            <a:r>
              <a:rPr lang="en-US" sz="2800" dirty="0" smtClean="0">
                <a:latin typeface="Apple Casual"/>
              </a:rPr>
              <a:t>sulfate </a:t>
            </a:r>
            <a:r>
              <a:rPr lang="en-US" sz="2800" dirty="0">
                <a:latin typeface="Apple Casual"/>
              </a:rPr>
              <a:t>s</a:t>
            </a:r>
            <a:r>
              <a:rPr lang="en-US" sz="2800" dirty="0" smtClean="0">
                <a:latin typeface="Apple Casual"/>
              </a:rPr>
              <a:t>ynthesis </a:t>
            </a:r>
            <a:r>
              <a:rPr lang="en-US" sz="2800" dirty="0" smtClean="0">
                <a:latin typeface="Apple Casual"/>
              </a:rPr>
              <a:t>in the </a:t>
            </a:r>
            <a:r>
              <a:rPr lang="en-US" sz="2800" dirty="0">
                <a:latin typeface="Apple Casual"/>
              </a:rPr>
              <a:t>s</a:t>
            </a:r>
            <a:r>
              <a:rPr lang="en-US" sz="2800" dirty="0" smtClean="0">
                <a:latin typeface="Apple Casual"/>
              </a:rPr>
              <a:t>kin disrupts </a:t>
            </a:r>
            <a:r>
              <a:rPr lang="en-US" sz="2800" dirty="0">
                <a:latin typeface="Apple Casual"/>
              </a:rPr>
              <a:t>t</a:t>
            </a:r>
            <a:r>
              <a:rPr lang="en-US" sz="2800" dirty="0" smtClean="0">
                <a:latin typeface="Apple Casual"/>
              </a:rPr>
              <a:t>his </a:t>
            </a:r>
            <a:r>
              <a:rPr lang="en-US" sz="2800" dirty="0">
                <a:latin typeface="Apple Casual"/>
              </a:rPr>
              <a:t>p</a:t>
            </a:r>
            <a:r>
              <a:rPr lang="en-US" sz="2800" dirty="0" smtClean="0">
                <a:latin typeface="Apple Casual"/>
              </a:rPr>
              <a:t>rocess </a:t>
            </a:r>
            <a:r>
              <a:rPr lang="en-US" sz="2800" dirty="0" smtClean="0">
                <a:latin typeface="Apple Casual"/>
              </a:rPr>
              <a:t>and </a:t>
            </a:r>
            <a:r>
              <a:rPr lang="en-US" sz="2800" dirty="0" smtClean="0">
                <a:latin typeface="Apple Casual"/>
              </a:rPr>
              <a:t>leads </a:t>
            </a:r>
            <a:r>
              <a:rPr lang="en-US" sz="2800" dirty="0" smtClean="0">
                <a:latin typeface="Apple Casual"/>
              </a:rPr>
              <a:t>to </a:t>
            </a:r>
            <a:r>
              <a:rPr lang="en-US" sz="2800" dirty="0" smtClean="0">
                <a:latin typeface="Apple Casual"/>
              </a:rPr>
              <a:t>diabetes</a:t>
            </a:r>
            <a:endParaRPr lang="en-US" sz="2800" dirty="0" smtClean="0">
              <a:latin typeface="Apple Casual"/>
            </a:endParaRPr>
          </a:p>
          <a:p>
            <a:pPr algn="ctr"/>
            <a:endParaRPr lang="en-US" sz="2800" dirty="0">
              <a:latin typeface="Apple Casual"/>
            </a:endParaRPr>
          </a:p>
        </p:txBody>
      </p:sp>
    </p:spTree>
    <p:extLst>
      <p:ext uri="{BB962C8B-B14F-4D97-AF65-F5344CB8AC3E}">
        <p14:creationId xmlns:p14="http://schemas.microsoft.com/office/powerpoint/2010/main" val="392628105"/>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2860"/>
            <a:ext cx="8229600" cy="1143000"/>
          </a:xfrm>
        </p:spPr>
        <p:txBody>
          <a:bodyPr/>
          <a:lstStyle/>
          <a:p>
            <a:r>
              <a:rPr lang="en-US" b="1" dirty="0" smtClean="0"/>
              <a:t>Blood </a:t>
            </a:r>
            <a:r>
              <a:rPr lang="en-US" b="1" dirty="0"/>
              <a:t>D</a:t>
            </a:r>
            <a:r>
              <a:rPr lang="en-US" b="1" dirty="0" smtClean="0"/>
              <a:t>ysfunction</a:t>
            </a:r>
            <a:endParaRPr lang="en-US" b="1" dirty="0"/>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457200" y="1772508"/>
            <a:ext cx="8229600" cy="4401205"/>
          </a:xfrm>
          <a:prstGeom prst="rect">
            <a:avLst/>
          </a:prstGeom>
          <a:solidFill>
            <a:srgbClr val="F9FFCC"/>
          </a:solidFill>
          <a:ln>
            <a:solidFill>
              <a:srgbClr val="000000"/>
            </a:solidFill>
          </a:ln>
        </p:spPr>
        <p:txBody>
          <a:bodyPr wrap="square" rtlCol="0">
            <a:spAutoFit/>
          </a:bodyPr>
          <a:lstStyle/>
          <a:p>
            <a:pPr algn="ctr"/>
            <a:r>
              <a:rPr lang="en-US" sz="2800" dirty="0" smtClean="0">
                <a:latin typeface="Apple Casual"/>
              </a:rPr>
              <a:t> </a:t>
            </a:r>
          </a:p>
          <a:p>
            <a:pPr algn="ctr"/>
            <a:r>
              <a:rPr lang="en-US" sz="2800" dirty="0" smtClean="0">
                <a:latin typeface="Apple Casual"/>
              </a:rPr>
              <a:t>The stability of the blood colloidal system depends upon adequate cholesterol sulfate.</a:t>
            </a:r>
          </a:p>
          <a:p>
            <a:pPr algn="ctr"/>
            <a:endParaRPr lang="en-US" sz="2800" dirty="0" smtClean="0">
              <a:latin typeface="Apple Casual"/>
            </a:endParaRPr>
          </a:p>
          <a:p>
            <a:pPr algn="ctr"/>
            <a:r>
              <a:rPr lang="en-US" sz="2800" dirty="0" smtClean="0">
                <a:latin typeface="Apple Casual"/>
              </a:rPr>
              <a:t>When sulfate is depleted, suspended cells and particles become deficient in negative charge, and start to stick together.  </a:t>
            </a:r>
          </a:p>
          <a:p>
            <a:pPr algn="ctr"/>
            <a:endParaRPr lang="en-US" sz="2800" dirty="0" smtClean="0">
              <a:latin typeface="Apple Casual"/>
            </a:endParaRPr>
          </a:p>
          <a:p>
            <a:pPr algn="ctr"/>
            <a:r>
              <a:rPr lang="en-US" sz="2800" dirty="0" smtClean="0">
                <a:latin typeface="Apple Casual"/>
              </a:rPr>
              <a:t>This leads to blood clots and hemorrhaging</a:t>
            </a:r>
          </a:p>
          <a:p>
            <a:pPr algn="ctr"/>
            <a:endParaRPr lang="en-US" sz="2800" dirty="0">
              <a:latin typeface="Apple Casual"/>
            </a:endParaRPr>
          </a:p>
        </p:txBody>
      </p:sp>
    </p:spTree>
    <p:extLst>
      <p:ext uri="{BB962C8B-B14F-4D97-AF65-F5344CB8AC3E}">
        <p14:creationId xmlns:p14="http://schemas.microsoft.com/office/powerpoint/2010/main" val="3620612264"/>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3600" dirty="0" smtClean="0">
                <a:solidFill>
                  <a:srgbClr val="FF0000"/>
                </a:solidFill>
                <a:latin typeface="Apple Casual"/>
              </a:rPr>
              <a:t>Blood Clots and Hemorrhages</a:t>
            </a:r>
            <a:endParaRPr kumimoji="0" lang="en-US" sz="3600" b="0" i="0" u="none" strike="noStrike" kern="1200" cap="none" spc="0" normalizeH="0" baseline="0" noProof="0" dirty="0">
              <a:ln>
                <a:noFill/>
              </a:ln>
              <a:solidFill>
                <a:srgbClr val="FF0000"/>
              </a:solidFill>
              <a:effectLst/>
              <a:uLnTx/>
              <a:uFillTx/>
              <a:latin typeface="Apple Casual"/>
              <a:ea typeface="+mn-ea"/>
              <a:cs typeface="+mn-cs"/>
            </a:endParaRPr>
          </a:p>
        </p:txBody>
      </p:sp>
    </p:spTree>
    <p:extLst>
      <p:ext uri="{BB962C8B-B14F-4D97-AF65-F5344CB8AC3E}">
        <p14:creationId xmlns:p14="http://schemas.microsoft.com/office/powerpoint/2010/main" val="2175560770"/>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Blood Clots and Disease</a:t>
            </a:r>
            <a:endParaRPr lang="en-US" b="1" dirty="0"/>
          </a:p>
        </p:txBody>
      </p:sp>
      <p:sp>
        <p:nvSpPr>
          <p:cNvPr id="3" name="Content Placeholder 2"/>
          <p:cNvSpPr>
            <a:spLocks noGrp="1"/>
          </p:cNvSpPr>
          <p:nvPr>
            <p:ph idx="1"/>
          </p:nvPr>
        </p:nvSpPr>
        <p:spPr/>
        <p:txBody>
          <a:bodyPr>
            <a:normAutofit/>
          </a:bodyPr>
          <a:lstStyle/>
          <a:p>
            <a:pPr>
              <a:buNone/>
            </a:pPr>
            <a:r>
              <a:rPr lang="en-US" b="1" dirty="0" smtClean="0"/>
              <a:t>  </a:t>
            </a:r>
            <a:r>
              <a:rPr lang="en-US" dirty="0" smtClean="0"/>
              <a:t>“How and when our blood clots is one of those incredibly complex and important processes in our body that we rarely think about. If your blood doesn't clot and you cut yourself, you could bleed to death, if your blood clots too much, you could be in line for a heart attack or stroke. “</a:t>
            </a:r>
            <a:r>
              <a:rPr lang="en-US" dirty="0" smtClean="0">
                <a:solidFill>
                  <a:srgbClr val="FF0000"/>
                </a:solidFill>
              </a:rPr>
              <a:t>*</a:t>
            </a:r>
            <a:endParaRPr lang="en-US" dirty="0">
              <a:solidFill>
                <a:srgbClr val="FF0000"/>
              </a:solidFill>
            </a:endParaRPr>
          </a:p>
        </p:txBody>
      </p:sp>
      <p:sp>
        <p:nvSpPr>
          <p:cNvPr id="4" name="TextBox 3"/>
          <p:cNvSpPr txBox="1"/>
          <p:nvPr/>
        </p:nvSpPr>
        <p:spPr>
          <a:xfrm>
            <a:off x="0" y="6197607"/>
            <a:ext cx="9126116" cy="830997"/>
          </a:xfrm>
          <a:prstGeom prst="rect">
            <a:avLst/>
          </a:prstGeom>
          <a:noFill/>
        </p:spPr>
        <p:txBody>
          <a:bodyPr wrap="none" rtlCol="0">
            <a:spAutoFit/>
          </a:bodyPr>
          <a:lstStyle/>
          <a:p>
            <a:r>
              <a:rPr lang="en-US" sz="2400" dirty="0" smtClean="0">
                <a:solidFill>
                  <a:srgbClr val="FF0000"/>
                </a:solidFill>
              </a:rPr>
              <a:t>*</a:t>
            </a:r>
            <a:r>
              <a:rPr lang="en-US" sz="2400" dirty="0" smtClean="0"/>
              <a:t> http://medicalxpress.com/news/2012-03-mystery-blood-clotting.html</a:t>
            </a:r>
          </a:p>
          <a:p>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“Platelet Up-and-Comers”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8229600" cy="3547533"/>
          </a:xfrm>
        </p:spPr>
        <p:txBody>
          <a:bodyPr/>
          <a:lstStyle/>
          <a:p>
            <a:pPr>
              <a:buNone/>
            </a:pPr>
            <a:r>
              <a:rPr lang="en-US" dirty="0" smtClean="0"/>
              <a:t>  “The quest for ever-more effective drugs to decrease platelet aggregation and reduce the risk of thrombus formation, without unduly increasing the risk of bleeding, will always be a holy grail of cardiovascular disease research. With each new contender comes fresh excitement as well as more questions.”</a:t>
            </a:r>
          </a:p>
          <a:p>
            <a:endParaRPr lang="en-US" dirty="0"/>
          </a:p>
        </p:txBody>
      </p:sp>
      <p:sp>
        <p:nvSpPr>
          <p:cNvPr id="4" name="TextBox 3"/>
          <p:cNvSpPr txBox="1"/>
          <p:nvPr/>
        </p:nvSpPr>
        <p:spPr>
          <a:xfrm>
            <a:off x="1710267" y="6400800"/>
            <a:ext cx="7387284" cy="400110"/>
          </a:xfrm>
          <a:prstGeom prst="rect">
            <a:avLst/>
          </a:prstGeom>
          <a:noFill/>
        </p:spPr>
        <p:txBody>
          <a:bodyPr wrap="none" rtlCol="0">
            <a:spAutoFit/>
          </a:bodyPr>
          <a:lstStyle/>
          <a:p>
            <a:r>
              <a:rPr lang="en-US" sz="2000" dirty="0" smtClean="0">
                <a:solidFill>
                  <a:srgbClr val="FF0000"/>
                </a:solidFill>
              </a:rPr>
              <a:t>*</a:t>
            </a:r>
            <a:r>
              <a:rPr lang="en-US" sz="2000" dirty="0" smtClean="0"/>
              <a:t> </a:t>
            </a:r>
            <a:r>
              <a:rPr lang="en-US" sz="2000" dirty="0" err="1" smtClean="0"/>
              <a:t>http://www.theheart.org/collection/Antiplatelet-up-and-comers.do</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64022"/>
            <a:ext cx="8229600" cy="1143000"/>
          </a:xfrm>
        </p:spPr>
        <p:txBody>
          <a:bodyPr/>
          <a:lstStyle/>
          <a:p>
            <a:r>
              <a:rPr lang="en-US" b="1" dirty="0" err="1"/>
              <a:t>Hemostasis</a:t>
            </a:r>
            <a:endParaRPr lang="en-US" b="1" dirty="0"/>
          </a:p>
        </p:txBody>
      </p:sp>
      <p:sp>
        <p:nvSpPr>
          <p:cNvPr id="3075" name="Rectangle 3"/>
          <p:cNvSpPr>
            <a:spLocks noGrp="1" noChangeArrowheads="1"/>
          </p:cNvSpPr>
          <p:nvPr>
            <p:ph type="body" idx="1"/>
          </p:nvPr>
        </p:nvSpPr>
        <p:spPr>
          <a:xfrm>
            <a:off x="457200" y="1261540"/>
            <a:ext cx="8229600" cy="4525963"/>
          </a:xfrm>
        </p:spPr>
        <p:txBody>
          <a:bodyPr>
            <a:normAutofit/>
          </a:bodyPr>
          <a:lstStyle/>
          <a:p>
            <a:pPr>
              <a:lnSpc>
                <a:spcPct val="80000"/>
              </a:lnSpc>
            </a:pPr>
            <a:r>
              <a:rPr lang="en-US" sz="2800" dirty="0" err="1"/>
              <a:t>Hemostasis</a:t>
            </a:r>
            <a:r>
              <a:rPr lang="en-US" sz="2800" dirty="0" smtClean="0"/>
              <a:t> keeps the blood in circulation and prevents excessive blood loss upon injury</a:t>
            </a:r>
          </a:p>
          <a:p>
            <a:pPr>
              <a:lnSpc>
                <a:spcPct val="80000"/>
              </a:lnSpc>
            </a:pPr>
            <a:r>
              <a:rPr lang="en-US" sz="2800" dirty="0" smtClean="0"/>
              <a:t>Maintained by coagulation system involving clotting factors</a:t>
            </a:r>
          </a:p>
          <a:p>
            <a:pPr>
              <a:lnSpc>
                <a:spcPct val="80000"/>
              </a:lnSpc>
            </a:pPr>
            <a:r>
              <a:rPr lang="en-US" sz="2800" dirty="0" smtClean="0"/>
              <a:t>Complex coagulation cascade involving calcium, </a:t>
            </a:r>
            <a:r>
              <a:rPr lang="en-US" sz="2800" dirty="0" err="1" smtClean="0"/>
              <a:t>thromboplastin</a:t>
            </a:r>
            <a:r>
              <a:rPr lang="en-US" sz="2800" dirty="0" smtClean="0"/>
              <a:t>, phospholipids and several serum proteins</a:t>
            </a:r>
          </a:p>
          <a:p>
            <a:pPr lvl="1">
              <a:lnSpc>
                <a:spcPct val="80000"/>
              </a:lnSpc>
            </a:pPr>
            <a:r>
              <a:rPr lang="en-US" sz="2400" dirty="0" smtClean="0"/>
              <a:t>Extrinsic pathway</a:t>
            </a:r>
          </a:p>
          <a:p>
            <a:pPr lvl="1">
              <a:lnSpc>
                <a:spcPct val="80000"/>
              </a:lnSpc>
            </a:pPr>
            <a:r>
              <a:rPr lang="en-US" sz="2400" dirty="0" smtClean="0"/>
              <a:t>Intrinsic pathway</a:t>
            </a:r>
          </a:p>
          <a:p>
            <a:pPr lvl="1">
              <a:lnSpc>
                <a:spcPct val="80000"/>
              </a:lnSpc>
            </a:pPr>
            <a:r>
              <a:rPr lang="en-US" sz="2400" dirty="0" smtClean="0"/>
              <a:t>Common pathway</a:t>
            </a:r>
          </a:p>
          <a:p>
            <a:pPr>
              <a:lnSpc>
                <a:spcPct val="80000"/>
              </a:lnSpc>
            </a:pPr>
            <a:r>
              <a:rPr lang="en-US" sz="2800" dirty="0" smtClean="0"/>
              <a:t>Final product is insoluble fibrin (blood clot)</a:t>
            </a:r>
          </a:p>
        </p:txBody>
      </p:sp>
      <p:sp>
        <p:nvSpPr>
          <p:cNvPr id="4" name="TextBox 3"/>
          <p:cNvSpPr txBox="1"/>
          <p:nvPr/>
        </p:nvSpPr>
        <p:spPr>
          <a:xfrm>
            <a:off x="2099742" y="1663085"/>
            <a:ext cx="4859867" cy="3108544"/>
          </a:xfrm>
          <a:prstGeom prst="rect">
            <a:avLst/>
          </a:prstGeom>
          <a:solidFill>
            <a:srgbClr val="F8FFC5"/>
          </a:solidFill>
          <a:ln>
            <a:solidFill>
              <a:srgbClr val="000000"/>
            </a:solidFill>
          </a:ln>
        </p:spPr>
        <p:txBody>
          <a:bodyPr wrap="square" rtlCol="0">
            <a:spAutoFit/>
          </a:bodyPr>
          <a:lstStyle/>
          <a:p>
            <a:pPr algn="ctr"/>
            <a:endParaRPr lang="en-US" sz="2800" dirty="0" smtClean="0">
              <a:latin typeface="Apple Casual"/>
            </a:endParaRPr>
          </a:p>
          <a:p>
            <a:pPr algn="ctr"/>
            <a:r>
              <a:rPr lang="en-US" sz="2800" dirty="0" smtClean="0">
                <a:latin typeface="Apple Casual"/>
              </a:rPr>
              <a:t>Hypothesis: insufficient sulfate supply to blood leads to fragile state of  constant tension between hemorrhage and blood clots</a:t>
            </a:r>
          </a:p>
          <a:p>
            <a:pPr algn="ctr"/>
            <a:endParaRPr lang="en-US" sz="2800" dirty="0">
              <a:latin typeface="Apple Casu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a:t>
            </a:r>
            <a:r>
              <a:rPr lang="en-US" b="1" dirty="0" err="1" smtClean="0"/>
              <a:t>Glycocalyx</a:t>
            </a:r>
            <a:endParaRPr lang="en-US" b="1" dirty="0"/>
          </a:p>
        </p:txBody>
      </p:sp>
      <p:sp>
        <p:nvSpPr>
          <p:cNvPr id="3" name="Content Placeholder 2"/>
          <p:cNvSpPr>
            <a:spLocks noGrp="1"/>
          </p:cNvSpPr>
          <p:nvPr>
            <p:ph idx="1"/>
          </p:nvPr>
        </p:nvSpPr>
        <p:spPr/>
        <p:txBody>
          <a:bodyPr>
            <a:normAutofit fontScale="92500"/>
          </a:bodyPr>
          <a:lstStyle/>
          <a:p>
            <a:r>
              <a:rPr lang="en-US" dirty="0" smtClean="0"/>
              <a:t>Negatively charged gel-like mesh lining the walls of all arteries, veins and capillaries</a:t>
            </a:r>
          </a:p>
          <a:p>
            <a:r>
              <a:rPr lang="en-US" dirty="0" smtClean="0"/>
              <a:t>Depends crucially on sulfated polysaccharides</a:t>
            </a:r>
          </a:p>
          <a:p>
            <a:pPr lvl="1"/>
            <a:r>
              <a:rPr lang="en-US" dirty="0" smtClean="0"/>
              <a:t>Particularly </a:t>
            </a:r>
            <a:r>
              <a:rPr lang="en-US" dirty="0" err="1" smtClean="0"/>
              <a:t>heparan</a:t>
            </a:r>
            <a:r>
              <a:rPr lang="en-US" dirty="0" smtClean="0"/>
              <a:t> sulfate </a:t>
            </a:r>
            <a:r>
              <a:rPr lang="en-US" dirty="0" err="1" smtClean="0"/>
              <a:t>proteoglycans</a:t>
            </a:r>
            <a:r>
              <a:rPr lang="en-US" dirty="0" smtClean="0"/>
              <a:t> (</a:t>
            </a:r>
            <a:r>
              <a:rPr lang="en-US" dirty="0" err="1" smtClean="0"/>
              <a:t>HSPGs</a:t>
            </a:r>
            <a:r>
              <a:rPr lang="en-US" dirty="0" smtClean="0"/>
              <a:t>) </a:t>
            </a:r>
          </a:p>
          <a:p>
            <a:r>
              <a:rPr lang="en-US" dirty="0" smtClean="0"/>
              <a:t>Sulfate</a:t>
            </a:r>
            <a:r>
              <a:rPr lang="en-US" dirty="0"/>
              <a:t> </a:t>
            </a:r>
            <a:r>
              <a:rPr lang="en-US" dirty="0" smtClean="0"/>
              <a:t>creates exclusion zones</a:t>
            </a:r>
          </a:p>
          <a:p>
            <a:pPr lvl="1"/>
            <a:r>
              <a:rPr lang="en-US" dirty="0" smtClean="0"/>
              <a:t>Helps protect cells in wall from ion leaks and contact with enzymes suspended in blood</a:t>
            </a:r>
          </a:p>
          <a:p>
            <a:pPr lvl="1"/>
            <a:r>
              <a:rPr lang="en-US" dirty="0" smtClean="0"/>
              <a:t>Greatly reduces amount of flowing blood (decreases resistance, lowers blood pressure)</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cocalyx.png"/>
          <p:cNvPicPr>
            <a:picLocks noChangeAspect="1"/>
          </p:cNvPicPr>
          <p:nvPr/>
        </p:nvPicPr>
        <p:blipFill>
          <a:blip r:embed="rId3"/>
          <a:stretch>
            <a:fillRect/>
          </a:stretch>
        </p:blipFill>
        <p:spPr>
          <a:xfrm>
            <a:off x="580292" y="406419"/>
            <a:ext cx="7983415" cy="6858000"/>
          </a:xfrm>
          <a:prstGeom prst="rect">
            <a:avLst/>
          </a:prstGeom>
        </p:spPr>
      </p:pic>
      <p:sp>
        <p:nvSpPr>
          <p:cNvPr id="2" name="Title 1"/>
          <p:cNvSpPr>
            <a:spLocks noGrp="1"/>
          </p:cNvSpPr>
          <p:nvPr>
            <p:ph type="title"/>
          </p:nvPr>
        </p:nvSpPr>
        <p:spPr>
          <a:xfrm>
            <a:off x="457200" y="-233352"/>
            <a:ext cx="8229600" cy="1143000"/>
          </a:xfrm>
        </p:spPr>
        <p:txBody>
          <a:bodyPr/>
          <a:lstStyle/>
          <a:p>
            <a:r>
              <a:rPr lang="en-US" b="1" dirty="0" smtClean="0"/>
              <a:t>The </a:t>
            </a:r>
            <a:r>
              <a:rPr lang="en-US" b="1" dirty="0" err="1" smtClean="0"/>
              <a:t>Glycocalyx</a:t>
            </a:r>
            <a:endParaRPr lang="en-US" b="1" dirty="0"/>
          </a:p>
        </p:txBody>
      </p:sp>
      <p:sp>
        <p:nvSpPr>
          <p:cNvPr id="3" name="TextBox 2"/>
          <p:cNvSpPr txBox="1"/>
          <p:nvPr/>
        </p:nvSpPr>
        <p:spPr>
          <a:xfrm>
            <a:off x="2820740" y="4403864"/>
            <a:ext cx="2540000" cy="1200329"/>
          </a:xfrm>
          <a:prstGeom prst="rect">
            <a:avLst/>
          </a:prstGeom>
          <a:solidFill>
            <a:srgbClr val="FFFEAA"/>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Figure 1 from </a:t>
            </a:r>
            <a:r>
              <a:rPr lang="en-US" dirty="0" err="1"/>
              <a:t>Weinbaum</a:t>
            </a:r>
            <a:r>
              <a:rPr lang="en-US" dirty="0"/>
              <a:t> et al., </a:t>
            </a:r>
            <a:r>
              <a:rPr lang="en-US" dirty="0" err="1"/>
              <a:t>Annu</a:t>
            </a:r>
            <a:r>
              <a:rPr lang="en-US" dirty="0"/>
              <a:t>. Rev. Biomed. Eng. 2007. 9:121–67</a:t>
            </a:r>
          </a:p>
        </p:txBody>
      </p:sp>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cocalyx.png"/>
          <p:cNvPicPr>
            <a:picLocks noChangeAspect="1"/>
          </p:cNvPicPr>
          <p:nvPr/>
        </p:nvPicPr>
        <p:blipFill>
          <a:blip r:embed="rId3"/>
          <a:stretch>
            <a:fillRect/>
          </a:stretch>
        </p:blipFill>
        <p:spPr>
          <a:xfrm>
            <a:off x="-1751319" y="1577075"/>
            <a:ext cx="10149818" cy="8719007"/>
          </a:xfrm>
          <a:prstGeom prst="rect">
            <a:avLst/>
          </a:prstGeom>
        </p:spPr>
      </p:pic>
      <p:sp>
        <p:nvSpPr>
          <p:cNvPr id="2" name="Title 1"/>
          <p:cNvSpPr>
            <a:spLocks noGrp="1"/>
          </p:cNvSpPr>
          <p:nvPr>
            <p:ph type="title"/>
          </p:nvPr>
        </p:nvSpPr>
        <p:spPr>
          <a:xfrm>
            <a:off x="457200" y="-233352"/>
            <a:ext cx="8229600" cy="1143000"/>
          </a:xfrm>
        </p:spPr>
        <p:txBody>
          <a:bodyPr/>
          <a:lstStyle/>
          <a:p>
            <a:r>
              <a:rPr lang="en-US" b="1" dirty="0" smtClean="0"/>
              <a:t>The </a:t>
            </a:r>
            <a:r>
              <a:rPr lang="en-US" b="1" dirty="0" err="1" smtClean="0"/>
              <a:t>Glycocalyx</a:t>
            </a:r>
            <a:endParaRPr lang="en-US" b="1" dirty="0"/>
          </a:p>
        </p:txBody>
      </p:sp>
      <p:grpSp>
        <p:nvGrpSpPr>
          <p:cNvPr id="3" name="Group 34"/>
          <p:cNvGrpSpPr/>
          <p:nvPr/>
        </p:nvGrpSpPr>
        <p:grpSpPr>
          <a:xfrm>
            <a:off x="2859725" y="2654940"/>
            <a:ext cx="600751" cy="562800"/>
            <a:chOff x="427294" y="6190047"/>
            <a:chExt cx="600751" cy="562800"/>
          </a:xfrm>
        </p:grpSpPr>
        <p:sp>
          <p:nvSpPr>
            <p:cNvPr id="6" name="Oval 5"/>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27"/>
            <p:cNvGrpSpPr/>
            <p:nvPr/>
          </p:nvGrpSpPr>
          <p:grpSpPr>
            <a:xfrm>
              <a:off x="427294" y="6190047"/>
              <a:ext cx="600751" cy="369656"/>
              <a:chOff x="302804" y="5297926"/>
              <a:chExt cx="600751" cy="369656"/>
            </a:xfrm>
          </p:grpSpPr>
          <p:sp>
            <p:nvSpPr>
              <p:cNvPr id="8" name="Oval 7"/>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7" name="Group 34"/>
          <p:cNvGrpSpPr/>
          <p:nvPr/>
        </p:nvGrpSpPr>
        <p:grpSpPr>
          <a:xfrm>
            <a:off x="6119335" y="1730240"/>
            <a:ext cx="600751" cy="562800"/>
            <a:chOff x="427294" y="6190047"/>
            <a:chExt cx="600751" cy="562800"/>
          </a:xfrm>
        </p:grpSpPr>
        <p:sp>
          <p:nvSpPr>
            <p:cNvPr id="13" name="Oval 12"/>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27"/>
            <p:cNvGrpSpPr/>
            <p:nvPr/>
          </p:nvGrpSpPr>
          <p:grpSpPr>
            <a:xfrm>
              <a:off x="427294" y="6190047"/>
              <a:ext cx="600751" cy="369656"/>
              <a:chOff x="302804" y="5297926"/>
              <a:chExt cx="600751" cy="369656"/>
            </a:xfrm>
          </p:grpSpPr>
          <p:sp>
            <p:nvSpPr>
              <p:cNvPr id="15" name="Oval 14"/>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4" name="Group 34"/>
          <p:cNvGrpSpPr/>
          <p:nvPr/>
        </p:nvGrpSpPr>
        <p:grpSpPr>
          <a:xfrm>
            <a:off x="5124068" y="2885695"/>
            <a:ext cx="600751" cy="562800"/>
            <a:chOff x="427294" y="6190047"/>
            <a:chExt cx="600751" cy="562800"/>
          </a:xfrm>
        </p:grpSpPr>
        <p:sp>
          <p:nvSpPr>
            <p:cNvPr id="20" name="Oval 19"/>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27"/>
            <p:cNvGrpSpPr/>
            <p:nvPr/>
          </p:nvGrpSpPr>
          <p:grpSpPr>
            <a:xfrm>
              <a:off x="427294" y="6190047"/>
              <a:ext cx="600751" cy="369656"/>
              <a:chOff x="302804" y="5297926"/>
              <a:chExt cx="600751" cy="369656"/>
            </a:xfrm>
          </p:grpSpPr>
          <p:sp>
            <p:nvSpPr>
              <p:cNvPr id="22" name="Oval 21"/>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1" name="Group 34"/>
          <p:cNvGrpSpPr/>
          <p:nvPr/>
        </p:nvGrpSpPr>
        <p:grpSpPr>
          <a:xfrm>
            <a:off x="4523317" y="2868611"/>
            <a:ext cx="600751" cy="562800"/>
            <a:chOff x="427294" y="6190047"/>
            <a:chExt cx="600751" cy="562800"/>
          </a:xfrm>
        </p:grpSpPr>
        <p:sp>
          <p:nvSpPr>
            <p:cNvPr id="27" name="Oval 26"/>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7"/>
            <p:cNvGrpSpPr/>
            <p:nvPr/>
          </p:nvGrpSpPr>
          <p:grpSpPr>
            <a:xfrm>
              <a:off x="427294" y="6190047"/>
              <a:ext cx="600751" cy="369656"/>
              <a:chOff x="302804" y="5297926"/>
              <a:chExt cx="600751" cy="369656"/>
            </a:xfrm>
          </p:grpSpPr>
          <p:sp>
            <p:nvSpPr>
              <p:cNvPr id="29" name="Oval 28"/>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3" name="TextBox 32"/>
          <p:cNvSpPr txBox="1"/>
          <p:nvPr/>
        </p:nvSpPr>
        <p:spPr>
          <a:xfrm>
            <a:off x="457200" y="909648"/>
            <a:ext cx="7892906" cy="461665"/>
          </a:xfrm>
          <a:prstGeom prst="rect">
            <a:avLst/>
          </a:prstGeom>
          <a:noFill/>
        </p:spPr>
        <p:txBody>
          <a:bodyPr wrap="none" rtlCol="0">
            <a:spAutoFit/>
          </a:bodyPr>
          <a:lstStyle/>
          <a:p>
            <a:r>
              <a:rPr lang="en-US" sz="2400" dirty="0" smtClean="0"/>
              <a:t>Sulfate maintains negative charge and creates exclusion zones</a:t>
            </a:r>
            <a:endParaRPr lang="en-US" sz="2400" dirty="0"/>
          </a:p>
        </p:txBody>
      </p:sp>
      <p:sp>
        <p:nvSpPr>
          <p:cNvPr id="34" name="TextBox 33"/>
          <p:cNvSpPr txBox="1"/>
          <p:nvPr/>
        </p:nvSpPr>
        <p:spPr>
          <a:xfrm>
            <a:off x="6720086" y="4114799"/>
            <a:ext cx="2186847" cy="1200328"/>
          </a:xfrm>
          <a:prstGeom prst="rect">
            <a:avLst/>
          </a:prstGeom>
          <a:solidFill>
            <a:srgbClr val="F8FFC5"/>
          </a:solidFill>
          <a:ln>
            <a:solidFill>
              <a:srgbClr val="3366FF"/>
            </a:solidFill>
          </a:ln>
        </p:spPr>
        <p:txBody>
          <a:bodyPr wrap="square" rtlCol="0">
            <a:spAutoFit/>
          </a:bodyPr>
          <a:lstStyle/>
          <a:p>
            <a:r>
              <a:rPr lang="en-US" sz="2400" dirty="0" err="1" smtClean="0"/>
              <a:t>Heparan</a:t>
            </a:r>
            <a:r>
              <a:rPr lang="en-US" sz="2400" dirty="0" smtClean="0"/>
              <a:t> sulfate </a:t>
            </a:r>
            <a:r>
              <a:rPr lang="en-US" sz="2400" dirty="0" err="1" smtClean="0"/>
              <a:t>proteoglycans</a:t>
            </a:r>
            <a:r>
              <a:rPr lang="en-US" sz="2400" dirty="0" smtClean="0"/>
              <a:t> (</a:t>
            </a:r>
            <a:r>
              <a:rPr lang="en-US" sz="2400" dirty="0" err="1" smtClean="0"/>
              <a:t>HSPGs</a:t>
            </a:r>
            <a:r>
              <a:rPr lang="en-US" sz="2400" dirty="0" smtClean="0"/>
              <a:t>)</a:t>
            </a:r>
            <a:endParaRPr lang="en-US" sz="2400" dirty="0"/>
          </a:p>
        </p:txBody>
      </p:sp>
      <p:sp>
        <p:nvSpPr>
          <p:cNvPr id="35" name="Freeform 34"/>
          <p:cNvSpPr/>
          <p:nvPr/>
        </p:nvSpPr>
        <p:spPr>
          <a:xfrm>
            <a:off x="7179733" y="1950156"/>
            <a:ext cx="1013178" cy="2130777"/>
          </a:xfrm>
          <a:custGeom>
            <a:avLst/>
            <a:gdLst>
              <a:gd name="connsiteX0" fmla="*/ 592667 w 1013178"/>
              <a:gd name="connsiteY0" fmla="*/ 2130777 h 2130777"/>
              <a:gd name="connsiteX1" fmla="*/ 948267 w 1013178"/>
              <a:gd name="connsiteY1" fmla="*/ 996244 h 2130777"/>
              <a:gd name="connsiteX2" fmla="*/ 203200 w 1013178"/>
              <a:gd name="connsiteY2" fmla="*/ 115711 h 2130777"/>
              <a:gd name="connsiteX3" fmla="*/ 0 w 1013178"/>
              <a:gd name="connsiteY3" fmla="*/ 301977 h 2130777"/>
            </a:gdLst>
            <a:ahLst/>
            <a:cxnLst>
              <a:cxn ang="0">
                <a:pos x="connsiteX0" y="connsiteY0"/>
              </a:cxn>
              <a:cxn ang="0">
                <a:pos x="connsiteX1" y="connsiteY1"/>
              </a:cxn>
              <a:cxn ang="0">
                <a:pos x="connsiteX2" y="connsiteY2"/>
              </a:cxn>
              <a:cxn ang="0">
                <a:pos x="connsiteX3" y="connsiteY3"/>
              </a:cxn>
            </a:cxnLst>
            <a:rect l="l" t="t" r="r" b="b"/>
            <a:pathLst>
              <a:path w="1013178" h="2130777">
                <a:moveTo>
                  <a:pt x="592667" y="2130777"/>
                </a:moveTo>
                <a:cubicBezTo>
                  <a:pt x="802922" y="1731432"/>
                  <a:pt x="1013178" y="1332088"/>
                  <a:pt x="948267" y="996244"/>
                </a:cubicBezTo>
                <a:cubicBezTo>
                  <a:pt x="883356" y="660400"/>
                  <a:pt x="361244" y="231422"/>
                  <a:pt x="203200" y="115711"/>
                </a:cubicBezTo>
                <a:cubicBezTo>
                  <a:pt x="45156" y="0"/>
                  <a:pt x="0" y="301977"/>
                  <a:pt x="0" y="301977"/>
                </a:cubicBezTo>
              </a:path>
            </a:pathLst>
          </a:custGeom>
          <a:ln>
            <a:solidFill>
              <a:srgbClr val="3366FF"/>
            </a:solidFill>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Freeform 35"/>
          <p:cNvSpPr/>
          <p:nvPr/>
        </p:nvSpPr>
        <p:spPr>
          <a:xfrm>
            <a:off x="5520267" y="3454400"/>
            <a:ext cx="2133600" cy="592667"/>
          </a:xfrm>
          <a:custGeom>
            <a:avLst/>
            <a:gdLst>
              <a:gd name="connsiteX0" fmla="*/ 2133600 w 2133600"/>
              <a:gd name="connsiteY0" fmla="*/ 592667 h 592667"/>
              <a:gd name="connsiteX1" fmla="*/ 863600 w 2133600"/>
              <a:gd name="connsiteY1" fmla="*/ 220133 h 592667"/>
              <a:gd name="connsiteX2" fmla="*/ 0 w 2133600"/>
              <a:gd name="connsiteY2" fmla="*/ 0 h 592667"/>
            </a:gdLst>
            <a:ahLst/>
            <a:cxnLst>
              <a:cxn ang="0">
                <a:pos x="connsiteX0" y="connsiteY0"/>
              </a:cxn>
              <a:cxn ang="0">
                <a:pos x="connsiteX1" y="connsiteY1"/>
              </a:cxn>
              <a:cxn ang="0">
                <a:pos x="connsiteX2" y="connsiteY2"/>
              </a:cxn>
            </a:cxnLst>
            <a:rect l="l" t="t" r="r" b="b"/>
            <a:pathLst>
              <a:path w="2133600" h="592667">
                <a:moveTo>
                  <a:pt x="2133600" y="592667"/>
                </a:moveTo>
                <a:lnTo>
                  <a:pt x="863600" y="220133"/>
                </a:lnTo>
                <a:cubicBezTo>
                  <a:pt x="508000" y="121355"/>
                  <a:pt x="0" y="0"/>
                  <a:pt x="0" y="0"/>
                </a:cubicBezTo>
              </a:path>
            </a:pathLst>
          </a:custGeom>
          <a:ln>
            <a:solidFill>
              <a:srgbClr val="3366FF"/>
            </a:solidFill>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TextBox 36"/>
          <p:cNvSpPr txBox="1"/>
          <p:nvPr/>
        </p:nvSpPr>
        <p:spPr>
          <a:xfrm>
            <a:off x="457200" y="5713323"/>
            <a:ext cx="3886297" cy="646331"/>
          </a:xfrm>
          <a:prstGeom prst="rect">
            <a:avLst/>
          </a:prstGeom>
          <a:solidFill>
            <a:srgbClr val="FFFEAA"/>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Figure 1 from </a:t>
            </a:r>
            <a:r>
              <a:rPr lang="en-US" dirty="0" err="1"/>
              <a:t>Weinbaum</a:t>
            </a:r>
            <a:r>
              <a:rPr lang="en-US" dirty="0"/>
              <a:t> et al., </a:t>
            </a:r>
            <a:r>
              <a:rPr lang="en-US" dirty="0" err="1"/>
              <a:t>Annu</a:t>
            </a:r>
            <a:r>
              <a:rPr lang="en-US" dirty="0"/>
              <a:t>. Rev. Biomed. Eng. 2007. 9:121–67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down)">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620"/>
            <a:ext cx="8229600" cy="1143000"/>
          </a:xfrm>
        </p:spPr>
        <p:txBody>
          <a:bodyPr/>
          <a:lstStyle/>
          <a:p>
            <a:r>
              <a:rPr lang="en-US" b="1" dirty="0" smtClean="0"/>
              <a:t>Key Role for Sulfates</a:t>
            </a:r>
            <a:endParaRPr lang="en-US" b="1" dirty="0"/>
          </a:p>
        </p:txBody>
      </p:sp>
      <p:sp>
        <p:nvSpPr>
          <p:cNvPr id="4" name="Freeform 3"/>
          <p:cNvSpPr/>
          <p:nvPr/>
        </p:nvSpPr>
        <p:spPr>
          <a:xfrm>
            <a:off x="1583266" y="3640617"/>
            <a:ext cx="5373512" cy="3087511"/>
          </a:xfrm>
          <a:custGeom>
            <a:avLst/>
            <a:gdLst>
              <a:gd name="connsiteX0" fmla="*/ 110067 w 5373512"/>
              <a:gd name="connsiteY0" fmla="*/ 1275644 h 2873022"/>
              <a:gd name="connsiteX1" fmla="*/ 1481667 w 5373512"/>
              <a:gd name="connsiteY1" fmla="*/ 2562578 h 2873022"/>
              <a:gd name="connsiteX2" fmla="*/ 3953934 w 5373512"/>
              <a:gd name="connsiteY2" fmla="*/ 2562578 h 2873022"/>
              <a:gd name="connsiteX3" fmla="*/ 5139267 w 5373512"/>
              <a:gd name="connsiteY3" fmla="*/ 699911 h 2873022"/>
              <a:gd name="connsiteX4" fmla="*/ 2548467 w 5373512"/>
              <a:gd name="connsiteY4" fmla="*/ 73378 h 2873022"/>
              <a:gd name="connsiteX5" fmla="*/ 1210734 w 5373512"/>
              <a:gd name="connsiteY5" fmla="*/ 259644 h 2873022"/>
              <a:gd name="connsiteX6" fmla="*/ 262467 w 5373512"/>
              <a:gd name="connsiteY6" fmla="*/ 632178 h 2873022"/>
              <a:gd name="connsiteX7" fmla="*/ 8467 w 5373512"/>
              <a:gd name="connsiteY7" fmla="*/ 1106311 h 2873022"/>
              <a:gd name="connsiteX8" fmla="*/ 211667 w 5373512"/>
              <a:gd name="connsiteY8" fmla="*/ 1411111 h 287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3512" h="2873022">
                <a:moveTo>
                  <a:pt x="110067" y="1275644"/>
                </a:moveTo>
                <a:cubicBezTo>
                  <a:pt x="475545" y="1811866"/>
                  <a:pt x="841023" y="2348089"/>
                  <a:pt x="1481667" y="2562578"/>
                </a:cubicBezTo>
                <a:cubicBezTo>
                  <a:pt x="2122311" y="2777067"/>
                  <a:pt x="3344334" y="2873022"/>
                  <a:pt x="3953934" y="2562578"/>
                </a:cubicBezTo>
                <a:cubicBezTo>
                  <a:pt x="4563534" y="2252134"/>
                  <a:pt x="5373512" y="1114778"/>
                  <a:pt x="5139267" y="699911"/>
                </a:cubicBezTo>
                <a:cubicBezTo>
                  <a:pt x="4905023" y="285044"/>
                  <a:pt x="3203223" y="146756"/>
                  <a:pt x="2548467" y="73378"/>
                </a:cubicBezTo>
                <a:cubicBezTo>
                  <a:pt x="1893712" y="0"/>
                  <a:pt x="1591734" y="166511"/>
                  <a:pt x="1210734" y="259644"/>
                </a:cubicBezTo>
                <a:cubicBezTo>
                  <a:pt x="829734" y="352777"/>
                  <a:pt x="462845" y="491067"/>
                  <a:pt x="262467" y="632178"/>
                </a:cubicBezTo>
                <a:cubicBezTo>
                  <a:pt x="62089" y="773289"/>
                  <a:pt x="16934" y="976489"/>
                  <a:pt x="8467" y="1106311"/>
                </a:cubicBezTo>
                <a:cubicBezTo>
                  <a:pt x="0" y="1236133"/>
                  <a:pt x="211667" y="1411111"/>
                  <a:pt x="211667" y="141111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0000"/>
              </a:solidFill>
            </a:endParaRPr>
          </a:p>
        </p:txBody>
      </p:sp>
      <p:grpSp>
        <p:nvGrpSpPr>
          <p:cNvPr id="3" name="Group 34"/>
          <p:cNvGrpSpPr/>
          <p:nvPr/>
        </p:nvGrpSpPr>
        <p:grpSpPr>
          <a:xfrm>
            <a:off x="6537233" y="5258981"/>
            <a:ext cx="600751" cy="562800"/>
            <a:chOff x="427294" y="6190047"/>
            <a:chExt cx="600751" cy="562800"/>
          </a:xfrm>
        </p:grpSpPr>
        <p:sp>
          <p:nvSpPr>
            <p:cNvPr id="6" name="Oval 5"/>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27"/>
            <p:cNvGrpSpPr/>
            <p:nvPr/>
          </p:nvGrpSpPr>
          <p:grpSpPr>
            <a:xfrm>
              <a:off x="427294" y="6190047"/>
              <a:ext cx="600751" cy="369656"/>
              <a:chOff x="302804" y="5297926"/>
              <a:chExt cx="600751" cy="369656"/>
            </a:xfrm>
          </p:grpSpPr>
          <p:sp>
            <p:nvSpPr>
              <p:cNvPr id="8" name="Oval 7"/>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7" name="Group 34"/>
          <p:cNvGrpSpPr/>
          <p:nvPr/>
        </p:nvGrpSpPr>
        <p:grpSpPr>
          <a:xfrm>
            <a:off x="5686934" y="6165328"/>
            <a:ext cx="600751" cy="562800"/>
            <a:chOff x="427294" y="6190047"/>
            <a:chExt cx="600751" cy="562800"/>
          </a:xfrm>
        </p:grpSpPr>
        <p:sp>
          <p:nvSpPr>
            <p:cNvPr id="13" name="Oval 12"/>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27"/>
            <p:cNvGrpSpPr/>
            <p:nvPr/>
          </p:nvGrpSpPr>
          <p:grpSpPr>
            <a:xfrm>
              <a:off x="427294" y="6190047"/>
              <a:ext cx="600751" cy="369656"/>
              <a:chOff x="302804" y="5297926"/>
              <a:chExt cx="600751" cy="369656"/>
            </a:xfrm>
          </p:grpSpPr>
          <p:sp>
            <p:nvSpPr>
              <p:cNvPr id="15" name="Oval 14"/>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4" name="Group 34"/>
          <p:cNvGrpSpPr/>
          <p:nvPr/>
        </p:nvGrpSpPr>
        <p:grpSpPr>
          <a:xfrm>
            <a:off x="1712495" y="3528701"/>
            <a:ext cx="600751" cy="562800"/>
            <a:chOff x="427294" y="6190047"/>
            <a:chExt cx="600751" cy="562800"/>
          </a:xfrm>
        </p:grpSpPr>
        <p:sp>
          <p:nvSpPr>
            <p:cNvPr id="20" name="Oval 19"/>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27"/>
            <p:cNvGrpSpPr/>
            <p:nvPr/>
          </p:nvGrpSpPr>
          <p:grpSpPr>
            <a:xfrm>
              <a:off x="427294" y="6190047"/>
              <a:ext cx="600751" cy="369656"/>
              <a:chOff x="302804" y="5297926"/>
              <a:chExt cx="600751" cy="369656"/>
            </a:xfrm>
          </p:grpSpPr>
          <p:sp>
            <p:nvSpPr>
              <p:cNvPr id="22" name="Oval 21"/>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1" name="Group 34"/>
          <p:cNvGrpSpPr/>
          <p:nvPr/>
        </p:nvGrpSpPr>
        <p:grpSpPr>
          <a:xfrm>
            <a:off x="1533064" y="5177636"/>
            <a:ext cx="600751" cy="562800"/>
            <a:chOff x="427294" y="6190047"/>
            <a:chExt cx="600751" cy="562800"/>
          </a:xfrm>
        </p:grpSpPr>
        <p:sp>
          <p:nvSpPr>
            <p:cNvPr id="27" name="Oval 26"/>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7"/>
            <p:cNvGrpSpPr/>
            <p:nvPr/>
          </p:nvGrpSpPr>
          <p:grpSpPr>
            <a:xfrm>
              <a:off x="427294" y="6190047"/>
              <a:ext cx="600751" cy="369656"/>
              <a:chOff x="302804" y="5297926"/>
              <a:chExt cx="600751" cy="369656"/>
            </a:xfrm>
          </p:grpSpPr>
          <p:sp>
            <p:nvSpPr>
              <p:cNvPr id="29" name="Oval 28"/>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8" name="Group 34"/>
          <p:cNvGrpSpPr/>
          <p:nvPr/>
        </p:nvGrpSpPr>
        <p:grpSpPr>
          <a:xfrm>
            <a:off x="3384652" y="3118751"/>
            <a:ext cx="600751" cy="562800"/>
            <a:chOff x="427294" y="6190047"/>
            <a:chExt cx="600751" cy="562800"/>
          </a:xfrm>
        </p:grpSpPr>
        <p:sp>
          <p:nvSpPr>
            <p:cNvPr id="34" name="Oval 33"/>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 name="Group 27"/>
            <p:cNvGrpSpPr/>
            <p:nvPr/>
          </p:nvGrpSpPr>
          <p:grpSpPr>
            <a:xfrm>
              <a:off x="427294" y="6190047"/>
              <a:ext cx="600751" cy="369656"/>
              <a:chOff x="302804" y="5297926"/>
              <a:chExt cx="600751" cy="369656"/>
            </a:xfrm>
          </p:grpSpPr>
          <p:sp>
            <p:nvSpPr>
              <p:cNvPr id="36" name="Oval 35"/>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5" name="Group 34"/>
          <p:cNvGrpSpPr/>
          <p:nvPr/>
        </p:nvGrpSpPr>
        <p:grpSpPr>
          <a:xfrm>
            <a:off x="2699236" y="6253584"/>
            <a:ext cx="600751" cy="562800"/>
            <a:chOff x="427294" y="6190047"/>
            <a:chExt cx="600751" cy="562800"/>
          </a:xfrm>
        </p:grpSpPr>
        <p:sp>
          <p:nvSpPr>
            <p:cNvPr id="41" name="Oval 40"/>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0" name="Group 27"/>
            <p:cNvGrpSpPr/>
            <p:nvPr/>
          </p:nvGrpSpPr>
          <p:grpSpPr>
            <a:xfrm>
              <a:off x="427294" y="6190047"/>
              <a:ext cx="600751" cy="369656"/>
              <a:chOff x="302804" y="5297926"/>
              <a:chExt cx="600751" cy="369656"/>
            </a:xfrm>
          </p:grpSpPr>
          <p:sp>
            <p:nvSpPr>
              <p:cNvPr id="43" name="Oval 42"/>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2" name="Group 34"/>
          <p:cNvGrpSpPr/>
          <p:nvPr/>
        </p:nvGrpSpPr>
        <p:grpSpPr>
          <a:xfrm>
            <a:off x="5366184" y="3498275"/>
            <a:ext cx="600751" cy="562800"/>
            <a:chOff x="427294" y="6190047"/>
            <a:chExt cx="600751" cy="562800"/>
          </a:xfrm>
        </p:grpSpPr>
        <p:sp>
          <p:nvSpPr>
            <p:cNvPr id="48" name="Oval 47"/>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7" name="Group 27"/>
            <p:cNvGrpSpPr/>
            <p:nvPr/>
          </p:nvGrpSpPr>
          <p:grpSpPr>
            <a:xfrm>
              <a:off x="427294" y="6190047"/>
              <a:ext cx="600751" cy="369656"/>
              <a:chOff x="302804" y="5297926"/>
              <a:chExt cx="600751" cy="369656"/>
            </a:xfrm>
          </p:grpSpPr>
          <p:sp>
            <p:nvSpPr>
              <p:cNvPr id="50" name="Oval 49"/>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54" name="Rectangle 3"/>
          <p:cNvSpPr txBox="1">
            <a:spLocks noChangeArrowheads="1"/>
          </p:cNvSpPr>
          <p:nvPr/>
        </p:nvSpPr>
        <p:spPr>
          <a:xfrm>
            <a:off x="457201" y="889015"/>
            <a:ext cx="7873990" cy="254554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Sulfates </a:t>
            </a:r>
            <a:r>
              <a:rPr lang="en-US" sz="2400" dirty="0" smtClean="0"/>
              <a:t>decorate exterior of cell, e.g., as </a:t>
            </a:r>
            <a:r>
              <a:rPr lang="en-US" sz="2400" dirty="0" err="1" smtClean="0"/>
              <a:t>heparan</a:t>
            </a:r>
            <a:r>
              <a:rPr lang="en-US" sz="2400" dirty="0" smtClean="0"/>
              <a:t> sulfate </a:t>
            </a:r>
            <a:r>
              <a:rPr lang="en-US" sz="2400" dirty="0" err="1" smtClean="0"/>
              <a:t>proteoglycans</a:t>
            </a:r>
            <a:r>
              <a:rPr lang="en-US" sz="2400" dirty="0" smtClean="0"/>
              <a:t> (</a:t>
            </a:r>
            <a:r>
              <a:rPr lang="en-US" sz="2400" dirty="0" err="1" smtClean="0"/>
              <a:t>HSPGs</a:t>
            </a:r>
            <a:r>
              <a:rPr lang="en-US" sz="2400" dirty="0" smtClean="0"/>
              <a:t>) or as cholesterol sulfate (Ch-S) </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Sulfates</a:t>
            </a:r>
            <a:r>
              <a:rPr kumimoji="0" lang="en-US" sz="2400" b="0" i="0" u="none" strike="noStrike" kern="1200" cap="none" spc="0" normalizeH="0" noProof="0" dirty="0" smtClean="0">
                <a:ln>
                  <a:noFill/>
                </a:ln>
                <a:solidFill>
                  <a:schemeClr val="tx1"/>
                </a:solidFill>
                <a:effectLst/>
                <a:uLnTx/>
                <a:uFillTx/>
                <a:latin typeface="+mn-lt"/>
                <a:ea typeface="+mn-ea"/>
                <a:cs typeface="+mn-cs"/>
              </a:rPr>
              <a:t> carry negative charge and keep cells from sticking together</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lang="en-US" sz="2400" baseline="0" dirty="0" smtClean="0"/>
              <a:t>Sulfate</a:t>
            </a:r>
            <a:r>
              <a:rPr lang="en-US" sz="2400" dirty="0" smtClean="0"/>
              <a:t>s, as </a:t>
            </a:r>
            <a:r>
              <a:rPr lang="en-US" sz="2400" dirty="0" err="1" smtClean="0"/>
              <a:t>kosmotropes</a:t>
            </a:r>
            <a:r>
              <a:rPr lang="en-US" sz="2400" dirty="0" smtClean="0"/>
              <a:t>, create exclusion zone – gel-like environment to protect cell </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5" name="TextBox 54"/>
          <p:cNvSpPr txBox="1"/>
          <p:nvPr/>
        </p:nvSpPr>
        <p:spPr>
          <a:xfrm>
            <a:off x="3120556" y="4797316"/>
            <a:ext cx="1983235" cy="461665"/>
          </a:xfrm>
          <a:prstGeom prst="rect">
            <a:avLst/>
          </a:prstGeom>
          <a:noFill/>
        </p:spPr>
        <p:txBody>
          <a:bodyPr wrap="none" rtlCol="0">
            <a:spAutoFit/>
          </a:bodyPr>
          <a:lstStyle/>
          <a:p>
            <a:r>
              <a:rPr lang="en-US" sz="2400" dirty="0" smtClean="0"/>
              <a:t>Red Blood Cell</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Zeta Potential</a:t>
            </a:r>
            <a:endParaRPr lang="en-US" b="1" dirty="0"/>
          </a:p>
        </p:txBody>
      </p:sp>
      <p:sp>
        <p:nvSpPr>
          <p:cNvPr id="3" name="Content Placeholder 2"/>
          <p:cNvSpPr>
            <a:spLocks noGrp="1"/>
          </p:cNvSpPr>
          <p:nvPr>
            <p:ph idx="1"/>
          </p:nvPr>
        </p:nvSpPr>
        <p:spPr>
          <a:xfrm>
            <a:off x="152406" y="1600200"/>
            <a:ext cx="8991594" cy="4919133"/>
          </a:xfrm>
        </p:spPr>
        <p:txBody>
          <a:bodyPr>
            <a:noAutofit/>
          </a:bodyPr>
          <a:lstStyle/>
          <a:p>
            <a:r>
              <a:rPr lang="en-US" sz="2800" dirty="0" smtClean="0"/>
              <a:t>Zeta potential indicates degree                                                         of repulsion between similarly                                      charged particles in a dispersion                                        (e.g., the blood)</a:t>
            </a:r>
          </a:p>
          <a:p>
            <a:r>
              <a:rPr lang="en-US" sz="2800" dirty="0" smtClean="0"/>
              <a:t>High zeta potential confers stability </a:t>
            </a:r>
          </a:p>
          <a:p>
            <a:pPr lvl="1"/>
            <a:r>
              <a:rPr lang="en-US" sz="2400" dirty="0" err="1" smtClean="0"/>
              <a:t>RBCs</a:t>
            </a:r>
            <a:r>
              <a:rPr lang="en-US" sz="2400" dirty="0" smtClean="0"/>
              <a:t> and platelets resist aggregation</a:t>
            </a:r>
          </a:p>
          <a:p>
            <a:r>
              <a:rPr lang="en-US" sz="2800" dirty="0" smtClean="0"/>
              <a:t>Low zeta potential causes flocculation and coagulation (blood clot)</a:t>
            </a:r>
          </a:p>
          <a:p>
            <a:r>
              <a:rPr lang="en-US" sz="2800" dirty="0" smtClean="0"/>
              <a:t>Proposal: a steady drop in zeta potential in the blood as we age  is the source of many modern diseases</a:t>
            </a:r>
          </a:p>
        </p:txBody>
      </p:sp>
      <p:pic>
        <p:nvPicPr>
          <p:cNvPr id="4" name="Picture 3" descr="red_blood_cells.jpg"/>
          <p:cNvPicPr>
            <a:picLocks noChangeAspect="1"/>
          </p:cNvPicPr>
          <p:nvPr/>
        </p:nvPicPr>
        <p:blipFill>
          <a:blip r:embed="rId2"/>
          <a:stretch>
            <a:fillRect/>
          </a:stretch>
        </p:blipFill>
        <p:spPr>
          <a:xfrm>
            <a:off x="5866108" y="1600200"/>
            <a:ext cx="3040826" cy="2278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Obesity</a:t>
            </a:r>
            <a:endParaRPr lang="en-US" b="1" dirty="0"/>
          </a:p>
        </p:txBody>
      </p:sp>
      <p:sp>
        <p:nvSpPr>
          <p:cNvPr id="4" name="TextBox 3"/>
          <p:cNvSpPr txBox="1"/>
          <p:nvPr/>
        </p:nvSpPr>
        <p:spPr>
          <a:xfrm>
            <a:off x="457200" y="1417638"/>
            <a:ext cx="8229600" cy="3539431"/>
          </a:xfrm>
          <a:prstGeom prst="rect">
            <a:avLst/>
          </a:prstGeom>
          <a:solidFill>
            <a:srgbClr val="F9FFCC"/>
          </a:solidFill>
          <a:ln>
            <a:solidFill>
              <a:srgbClr val="000000"/>
            </a:solidFill>
          </a:ln>
        </p:spPr>
        <p:txBody>
          <a:bodyPr wrap="square" rtlCol="0">
            <a:spAutoFit/>
          </a:bodyPr>
          <a:lstStyle/>
          <a:p>
            <a:pPr algn="ctr"/>
            <a:r>
              <a:rPr lang="en-US" sz="2800" dirty="0" smtClean="0">
                <a:latin typeface="Apple Casual"/>
              </a:rPr>
              <a:t>  </a:t>
            </a:r>
          </a:p>
          <a:p>
            <a:pPr algn="ctr"/>
            <a:r>
              <a:rPr lang="en-US" sz="2800" dirty="0" smtClean="0">
                <a:latin typeface="Apple Casual"/>
              </a:rPr>
              <a:t> Insufficient HSPGs </a:t>
            </a:r>
            <a:r>
              <a:rPr lang="en-US" sz="2800" dirty="0" smtClean="0">
                <a:latin typeface="Apple Casual"/>
              </a:rPr>
              <a:t>impairs </a:t>
            </a:r>
            <a:r>
              <a:rPr lang="en-US" sz="2800" dirty="0">
                <a:latin typeface="Apple Casual"/>
              </a:rPr>
              <a:t>m</a:t>
            </a:r>
            <a:r>
              <a:rPr lang="en-US" sz="2800" dirty="0" smtClean="0">
                <a:latin typeface="Apple Casual"/>
              </a:rPr>
              <a:t>uscles</a:t>
            </a:r>
            <a:r>
              <a:rPr lang="en-US" sz="2800" dirty="0" smtClean="0">
                <a:latin typeface="Apple Casual"/>
              </a:rPr>
              <a:t>’ </a:t>
            </a:r>
            <a:r>
              <a:rPr lang="en-US" sz="2800" dirty="0" smtClean="0">
                <a:latin typeface="Apple Casual"/>
              </a:rPr>
              <a:t>ability    </a:t>
            </a:r>
            <a:r>
              <a:rPr lang="en-US" sz="2800" dirty="0" smtClean="0">
                <a:latin typeface="Apple Casual"/>
              </a:rPr>
              <a:t>to </a:t>
            </a:r>
            <a:r>
              <a:rPr lang="en-US" sz="2800" dirty="0" smtClean="0">
                <a:latin typeface="Apple Casual"/>
              </a:rPr>
              <a:t>utilize </a:t>
            </a:r>
            <a:r>
              <a:rPr lang="en-US" sz="2800" dirty="0">
                <a:latin typeface="Apple Casual"/>
              </a:rPr>
              <a:t>g</a:t>
            </a:r>
            <a:r>
              <a:rPr lang="en-US" sz="2800" dirty="0" smtClean="0">
                <a:latin typeface="Apple Casual"/>
              </a:rPr>
              <a:t>lucose </a:t>
            </a:r>
            <a:r>
              <a:rPr lang="en-US" sz="2800" dirty="0" smtClean="0">
                <a:latin typeface="Apple Casual"/>
              </a:rPr>
              <a:t>as a </a:t>
            </a:r>
            <a:r>
              <a:rPr lang="en-US" sz="2800" dirty="0" smtClean="0">
                <a:latin typeface="Apple Casual"/>
              </a:rPr>
              <a:t>fuel </a:t>
            </a:r>
            <a:endParaRPr lang="en-US" sz="2800" dirty="0" smtClean="0">
              <a:latin typeface="Apple Casual"/>
            </a:endParaRPr>
          </a:p>
          <a:p>
            <a:pPr algn="ctr"/>
            <a:endParaRPr lang="en-US" sz="2800" dirty="0" smtClean="0">
              <a:latin typeface="Apple Casual"/>
            </a:endParaRPr>
          </a:p>
          <a:p>
            <a:pPr algn="ctr"/>
            <a:r>
              <a:rPr lang="en-US" sz="2800" dirty="0" smtClean="0">
                <a:latin typeface="Apple Casual"/>
              </a:rPr>
              <a:t>Fat </a:t>
            </a:r>
            <a:r>
              <a:rPr lang="en-US" sz="2800" dirty="0" smtClean="0">
                <a:latin typeface="Apple Casual"/>
              </a:rPr>
              <a:t>cells </a:t>
            </a:r>
            <a:r>
              <a:rPr lang="en-US" sz="2800" dirty="0">
                <a:latin typeface="Apple Casual"/>
              </a:rPr>
              <a:t>i</a:t>
            </a:r>
            <a:r>
              <a:rPr lang="en-US" sz="2800" dirty="0" smtClean="0">
                <a:latin typeface="Apple Casual"/>
              </a:rPr>
              <a:t>nsinuate </a:t>
            </a:r>
            <a:r>
              <a:rPr lang="en-US" sz="2800" dirty="0">
                <a:latin typeface="Apple Casual"/>
              </a:rPr>
              <a:t>t</a:t>
            </a:r>
            <a:r>
              <a:rPr lang="en-US" sz="2800" dirty="0" smtClean="0">
                <a:latin typeface="Apple Casual"/>
              </a:rPr>
              <a:t>hemselves </a:t>
            </a:r>
            <a:r>
              <a:rPr lang="en-US" sz="2800" dirty="0" smtClean="0">
                <a:latin typeface="Apple Casual"/>
              </a:rPr>
              <a:t>into the </a:t>
            </a:r>
            <a:r>
              <a:rPr lang="en-US" sz="2800" dirty="0" smtClean="0">
                <a:latin typeface="Apple Casual"/>
              </a:rPr>
              <a:t>loop </a:t>
            </a:r>
            <a:r>
              <a:rPr lang="en-US" sz="2800" dirty="0" smtClean="0">
                <a:latin typeface="Apple Casual"/>
              </a:rPr>
              <a:t>by </a:t>
            </a:r>
            <a:r>
              <a:rPr lang="en-US" sz="2800" dirty="0" smtClean="0">
                <a:latin typeface="Apple Casual"/>
              </a:rPr>
              <a:t>transforming </a:t>
            </a:r>
            <a:r>
              <a:rPr lang="en-US" sz="2800" dirty="0">
                <a:latin typeface="Apple Casual"/>
              </a:rPr>
              <a:t>g</a:t>
            </a:r>
            <a:r>
              <a:rPr lang="en-US" sz="2800" dirty="0" smtClean="0">
                <a:latin typeface="Apple Casual"/>
              </a:rPr>
              <a:t>lucose </a:t>
            </a:r>
            <a:r>
              <a:rPr lang="en-US" sz="2800" dirty="0" smtClean="0">
                <a:latin typeface="Apple Casual"/>
              </a:rPr>
              <a:t>to </a:t>
            </a:r>
            <a:r>
              <a:rPr lang="en-US" sz="2800" dirty="0" smtClean="0">
                <a:latin typeface="Apple Casual"/>
              </a:rPr>
              <a:t>fat </a:t>
            </a:r>
            <a:r>
              <a:rPr lang="en-US" sz="2800" dirty="0" smtClean="0">
                <a:latin typeface="Apple Casual"/>
              </a:rPr>
              <a:t>for </a:t>
            </a:r>
            <a:r>
              <a:rPr lang="en-US" sz="2800" dirty="0" smtClean="0">
                <a:latin typeface="Apple Casual"/>
              </a:rPr>
              <a:t>later </a:t>
            </a:r>
            <a:r>
              <a:rPr lang="en-US" sz="2800" dirty="0">
                <a:latin typeface="Apple Casual"/>
              </a:rPr>
              <a:t>r</a:t>
            </a:r>
            <a:r>
              <a:rPr lang="en-US" sz="2800" dirty="0" smtClean="0">
                <a:latin typeface="Apple Casual"/>
              </a:rPr>
              <a:t>elease </a:t>
            </a:r>
            <a:r>
              <a:rPr lang="en-US" sz="2800" dirty="0" smtClean="0">
                <a:latin typeface="Apple Casual"/>
              </a:rPr>
              <a:t>to </a:t>
            </a:r>
            <a:r>
              <a:rPr lang="en-US" sz="2800" dirty="0" smtClean="0">
                <a:latin typeface="Apple Casual"/>
              </a:rPr>
              <a:t>supply </a:t>
            </a:r>
            <a:r>
              <a:rPr lang="en-US" sz="2800" dirty="0">
                <a:latin typeface="Apple Casual"/>
              </a:rPr>
              <a:t>s</a:t>
            </a:r>
            <a:r>
              <a:rPr lang="en-US" sz="2800" dirty="0" smtClean="0">
                <a:latin typeface="Apple Casual"/>
              </a:rPr>
              <a:t>afe </a:t>
            </a:r>
            <a:r>
              <a:rPr lang="en-US" sz="2800" dirty="0">
                <a:latin typeface="Apple Casual"/>
              </a:rPr>
              <a:t>u</a:t>
            </a:r>
            <a:r>
              <a:rPr lang="en-US" sz="2800" dirty="0" smtClean="0">
                <a:latin typeface="Apple Casual"/>
              </a:rPr>
              <a:t>sable </a:t>
            </a:r>
            <a:r>
              <a:rPr lang="en-US" sz="2800" dirty="0">
                <a:latin typeface="Apple Casual"/>
              </a:rPr>
              <a:t>f</a:t>
            </a:r>
            <a:r>
              <a:rPr lang="en-US" sz="2800" dirty="0" smtClean="0">
                <a:latin typeface="Apple Casual"/>
              </a:rPr>
              <a:t>uel </a:t>
            </a:r>
            <a:r>
              <a:rPr lang="en-US" sz="2800" dirty="0" smtClean="0">
                <a:latin typeface="Apple Casual"/>
              </a:rPr>
              <a:t>to </a:t>
            </a:r>
            <a:r>
              <a:rPr lang="en-US" sz="2800" dirty="0" smtClean="0">
                <a:latin typeface="Apple Casual"/>
              </a:rPr>
              <a:t>muscles</a:t>
            </a:r>
            <a:endParaRPr lang="en-US" sz="2800" dirty="0" smtClean="0">
              <a:latin typeface="Apple Casual"/>
            </a:endParaRPr>
          </a:p>
          <a:p>
            <a:pPr algn="ctr"/>
            <a:endParaRPr lang="en-US" sz="2800" dirty="0">
              <a:latin typeface="Apple Casual"/>
            </a:endParaRPr>
          </a:p>
        </p:txBody>
      </p:sp>
    </p:spTree>
    <p:extLst>
      <p:ext uri="{BB962C8B-B14F-4D97-AF65-F5344CB8AC3E}">
        <p14:creationId xmlns:p14="http://schemas.microsoft.com/office/powerpoint/2010/main" val="3128962355"/>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Grounding the Human Body      Reduces Blood Viscosity</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549401"/>
            <a:ext cx="7806267" cy="4953000"/>
          </a:xfrm>
        </p:spPr>
        <p:txBody>
          <a:bodyPr>
            <a:normAutofit fontScale="92500" lnSpcReduction="10000"/>
          </a:bodyPr>
          <a:lstStyle/>
          <a:p>
            <a:r>
              <a:rPr lang="en-US" dirty="0" smtClean="0"/>
              <a:t>Blood viscosity is strongly                        influenced by the surface charge                        on the suspended particles                                               (like </a:t>
            </a:r>
            <a:r>
              <a:rPr lang="en-US" dirty="0" err="1" smtClean="0"/>
              <a:t>RBCs</a:t>
            </a:r>
            <a:r>
              <a:rPr lang="en-US" dirty="0" smtClean="0"/>
              <a:t>)</a:t>
            </a:r>
          </a:p>
          <a:p>
            <a:r>
              <a:rPr lang="en-US" dirty="0" smtClean="0"/>
              <a:t>A higher repulsive surface charge                          increases spacing between </a:t>
            </a:r>
            <a:r>
              <a:rPr lang="en-US" dirty="0" err="1" smtClean="0"/>
              <a:t>RBCs</a:t>
            </a:r>
            <a:r>
              <a:rPr lang="en-US" dirty="0" smtClean="0"/>
              <a:t>, reduces clumping, lowers viscosity, and lowers peripheral resistance to flow (blood pressure)</a:t>
            </a:r>
          </a:p>
          <a:p>
            <a:r>
              <a:rPr lang="en-US" dirty="0" smtClean="0"/>
              <a:t>Grounding transfers electrons from soil to the body</a:t>
            </a:r>
          </a:p>
          <a:p>
            <a:pPr lvl="1"/>
            <a:r>
              <a:rPr lang="en-US" dirty="0" smtClean="0"/>
              <a:t>Increases zeta potential, lowers blood viscosity                                </a:t>
            </a:r>
          </a:p>
        </p:txBody>
      </p:sp>
      <p:sp>
        <p:nvSpPr>
          <p:cNvPr id="4" name="TextBox 3"/>
          <p:cNvSpPr txBox="1"/>
          <p:nvPr/>
        </p:nvSpPr>
        <p:spPr>
          <a:xfrm>
            <a:off x="1117600" y="6468535"/>
            <a:ext cx="7913269" cy="400110"/>
          </a:xfrm>
          <a:prstGeom prst="rect">
            <a:avLst/>
          </a:prstGeom>
          <a:noFill/>
        </p:spPr>
        <p:txBody>
          <a:bodyPr wrap="none" rtlCol="0">
            <a:spAutoFit/>
          </a:bodyPr>
          <a:lstStyle/>
          <a:p>
            <a:r>
              <a:rPr lang="en-US" sz="2000" dirty="0" smtClean="0">
                <a:solidFill>
                  <a:srgbClr val="FF0000"/>
                </a:solidFill>
              </a:rPr>
              <a:t>*</a:t>
            </a:r>
            <a:r>
              <a:rPr lang="en-US" sz="2000" dirty="0" smtClean="0"/>
              <a:t>G. Chevalier et al., J Alternative and Complementary Medicine, 1–9, 2012 </a:t>
            </a:r>
            <a:endParaRPr lang="en-US" sz="2000" dirty="0"/>
          </a:p>
        </p:txBody>
      </p:sp>
      <p:pic>
        <p:nvPicPr>
          <p:cNvPr id="5" name="Picture 4" descr="barefoot.jpg"/>
          <p:cNvPicPr>
            <a:picLocks noChangeAspect="1"/>
          </p:cNvPicPr>
          <p:nvPr/>
        </p:nvPicPr>
        <p:blipFill>
          <a:blip r:embed="rId2"/>
          <a:stretch>
            <a:fillRect/>
          </a:stretch>
        </p:blipFill>
        <p:spPr>
          <a:xfrm>
            <a:off x="6501353" y="1568450"/>
            <a:ext cx="2312440" cy="225848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68999" cy="1143000"/>
          </a:xfrm>
        </p:spPr>
        <p:txBody>
          <a:bodyPr>
            <a:normAutofit fontScale="90000"/>
          </a:bodyPr>
          <a:lstStyle/>
          <a:p>
            <a:r>
              <a:rPr lang="en-US" b="1" dirty="0" smtClean="0"/>
              <a:t>Negative Charge Builds on Artery Wall</a:t>
            </a:r>
            <a:r>
              <a:rPr lang="en-US" b="1" dirty="0" smtClean="0">
                <a:solidFill>
                  <a:srgbClr val="FF0000"/>
                </a:solidFill>
              </a:rPr>
              <a:t>*</a:t>
            </a:r>
            <a:endParaRPr lang="en-US" b="1" dirty="0">
              <a:solidFill>
                <a:srgbClr val="FF0000"/>
              </a:solidFill>
            </a:endParaRPr>
          </a:p>
        </p:txBody>
      </p:sp>
      <p:grpSp>
        <p:nvGrpSpPr>
          <p:cNvPr id="3" name="Group 75"/>
          <p:cNvGrpSpPr/>
          <p:nvPr/>
        </p:nvGrpSpPr>
        <p:grpSpPr>
          <a:xfrm>
            <a:off x="1206484" y="1894471"/>
            <a:ext cx="6946900" cy="3118890"/>
            <a:chOff x="1206484" y="1894471"/>
            <a:chExt cx="6946900" cy="3118890"/>
          </a:xfrm>
        </p:grpSpPr>
        <p:grpSp>
          <p:nvGrpSpPr>
            <p:cNvPr id="23" name="Group 77"/>
            <p:cNvGrpSpPr/>
            <p:nvPr/>
          </p:nvGrpSpPr>
          <p:grpSpPr>
            <a:xfrm>
              <a:off x="1206484" y="1894471"/>
              <a:ext cx="6946900" cy="3065448"/>
              <a:chOff x="1206484" y="1894471"/>
              <a:chExt cx="6946900" cy="3065448"/>
            </a:xfrm>
          </p:grpSpPr>
          <p:grpSp>
            <p:nvGrpSpPr>
              <p:cNvPr id="24" name="Group 78"/>
              <p:cNvGrpSpPr/>
              <p:nvPr/>
            </p:nvGrpSpPr>
            <p:grpSpPr>
              <a:xfrm>
                <a:off x="1206484" y="1894471"/>
                <a:ext cx="6946900" cy="3065448"/>
                <a:chOff x="1739900" y="3106752"/>
                <a:chExt cx="6946900" cy="3065448"/>
              </a:xfrm>
            </p:grpSpPr>
            <p:sp>
              <p:nvSpPr>
                <p:cNvPr id="4" name="Freeform 3"/>
                <p:cNvSpPr/>
                <p:nvPr/>
              </p:nvSpPr>
              <p:spPr>
                <a:xfrm>
                  <a:off x="1739900" y="3291417"/>
                  <a:ext cx="6794500" cy="1420283"/>
                </a:xfrm>
                <a:custGeom>
                  <a:avLst/>
                  <a:gdLst>
                    <a:gd name="connsiteX0" fmla="*/ 0 w 6794500"/>
                    <a:gd name="connsiteY0" fmla="*/ 353483 h 1420283"/>
                    <a:gd name="connsiteX1" fmla="*/ 355600 w 6794500"/>
                    <a:gd name="connsiteY1" fmla="*/ 213783 h 1420283"/>
                    <a:gd name="connsiteX2" fmla="*/ 1092200 w 6794500"/>
                    <a:gd name="connsiteY2" fmla="*/ 23283 h 1420283"/>
                    <a:gd name="connsiteX3" fmla="*/ 2743200 w 6794500"/>
                    <a:gd name="connsiteY3" fmla="*/ 353483 h 1420283"/>
                    <a:gd name="connsiteX4" fmla="*/ 4572000 w 6794500"/>
                    <a:gd name="connsiteY4" fmla="*/ 1102783 h 1420283"/>
                    <a:gd name="connsiteX5" fmla="*/ 6794500 w 6794500"/>
                    <a:gd name="connsiteY5" fmla="*/ 1420283 h 142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4500" h="1420283">
                      <a:moveTo>
                        <a:pt x="0" y="353483"/>
                      </a:moveTo>
                      <a:cubicBezTo>
                        <a:pt x="86783" y="311149"/>
                        <a:pt x="173567" y="268816"/>
                        <a:pt x="355600" y="213783"/>
                      </a:cubicBezTo>
                      <a:cubicBezTo>
                        <a:pt x="537633" y="158750"/>
                        <a:pt x="694267" y="0"/>
                        <a:pt x="1092200" y="23283"/>
                      </a:cubicBezTo>
                      <a:cubicBezTo>
                        <a:pt x="1490133" y="46566"/>
                        <a:pt x="2163233" y="173566"/>
                        <a:pt x="2743200" y="353483"/>
                      </a:cubicBezTo>
                      <a:cubicBezTo>
                        <a:pt x="3323167" y="533400"/>
                        <a:pt x="3896783" y="924983"/>
                        <a:pt x="4572000" y="1102783"/>
                      </a:cubicBezTo>
                      <a:cubicBezTo>
                        <a:pt x="5247217" y="1280583"/>
                        <a:pt x="6794500" y="1420283"/>
                        <a:pt x="6794500" y="142028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1892300" y="4751917"/>
                  <a:ext cx="6794500" cy="1420283"/>
                </a:xfrm>
                <a:custGeom>
                  <a:avLst/>
                  <a:gdLst>
                    <a:gd name="connsiteX0" fmla="*/ 0 w 6794500"/>
                    <a:gd name="connsiteY0" fmla="*/ 353483 h 1420283"/>
                    <a:gd name="connsiteX1" fmla="*/ 355600 w 6794500"/>
                    <a:gd name="connsiteY1" fmla="*/ 213783 h 1420283"/>
                    <a:gd name="connsiteX2" fmla="*/ 1092200 w 6794500"/>
                    <a:gd name="connsiteY2" fmla="*/ 23283 h 1420283"/>
                    <a:gd name="connsiteX3" fmla="*/ 2743200 w 6794500"/>
                    <a:gd name="connsiteY3" fmla="*/ 353483 h 1420283"/>
                    <a:gd name="connsiteX4" fmla="*/ 4572000 w 6794500"/>
                    <a:gd name="connsiteY4" fmla="*/ 1102783 h 1420283"/>
                    <a:gd name="connsiteX5" fmla="*/ 6794500 w 6794500"/>
                    <a:gd name="connsiteY5" fmla="*/ 1420283 h 142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4500" h="1420283">
                      <a:moveTo>
                        <a:pt x="0" y="353483"/>
                      </a:moveTo>
                      <a:cubicBezTo>
                        <a:pt x="86783" y="311149"/>
                        <a:pt x="173567" y="268816"/>
                        <a:pt x="355600" y="213783"/>
                      </a:cubicBezTo>
                      <a:cubicBezTo>
                        <a:pt x="537633" y="158750"/>
                        <a:pt x="694267" y="0"/>
                        <a:pt x="1092200" y="23283"/>
                      </a:cubicBezTo>
                      <a:cubicBezTo>
                        <a:pt x="1490133" y="46566"/>
                        <a:pt x="2163233" y="173566"/>
                        <a:pt x="2743200" y="353483"/>
                      </a:cubicBezTo>
                      <a:cubicBezTo>
                        <a:pt x="3323167" y="533400"/>
                        <a:pt x="3896783" y="924983"/>
                        <a:pt x="4572000" y="1102783"/>
                      </a:cubicBezTo>
                      <a:cubicBezTo>
                        <a:pt x="5247217" y="1280583"/>
                        <a:pt x="6794500" y="1420283"/>
                        <a:pt x="6794500" y="142028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3" name="Group 22"/>
                <p:cNvGrpSpPr/>
                <p:nvPr/>
              </p:nvGrpSpPr>
              <p:grpSpPr>
                <a:xfrm>
                  <a:off x="2085965" y="3251200"/>
                  <a:ext cx="1541133" cy="1597227"/>
                  <a:chOff x="2289165" y="3276600"/>
                  <a:chExt cx="1541133" cy="1597227"/>
                </a:xfrm>
              </p:grpSpPr>
              <p:sp>
                <p:nvSpPr>
                  <p:cNvPr id="6" name="Oval 5"/>
                  <p:cNvSpPr/>
                  <p:nvPr/>
                </p:nvSpPr>
                <p:spPr>
                  <a:xfrm>
                    <a:off x="2527300" y="3670300"/>
                    <a:ext cx="1041400" cy="8763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959100" y="4350607"/>
                    <a:ext cx="294597" cy="523220"/>
                  </a:xfrm>
                  <a:prstGeom prst="rect">
                    <a:avLst/>
                  </a:prstGeom>
                  <a:noFill/>
                </p:spPr>
                <p:txBody>
                  <a:bodyPr wrap="none" rtlCol="0">
                    <a:spAutoFit/>
                  </a:bodyPr>
                  <a:lstStyle/>
                  <a:p>
                    <a:r>
                      <a:rPr lang="en-US" sz="2800" dirty="0" smtClean="0"/>
                      <a:t>-</a:t>
                    </a:r>
                    <a:endParaRPr lang="en-US" sz="2800" dirty="0"/>
                  </a:p>
                </p:txBody>
              </p:sp>
              <p:sp>
                <p:nvSpPr>
                  <p:cNvPr id="8" name="TextBox 7"/>
                  <p:cNvSpPr txBox="1"/>
                  <p:nvPr/>
                </p:nvSpPr>
                <p:spPr>
                  <a:xfrm>
                    <a:off x="3517900" y="3992487"/>
                    <a:ext cx="294597" cy="523220"/>
                  </a:xfrm>
                  <a:prstGeom prst="rect">
                    <a:avLst/>
                  </a:prstGeom>
                  <a:noFill/>
                </p:spPr>
                <p:txBody>
                  <a:bodyPr wrap="none" rtlCol="0">
                    <a:spAutoFit/>
                  </a:bodyPr>
                  <a:lstStyle/>
                  <a:p>
                    <a:r>
                      <a:rPr lang="en-US" sz="2800" dirty="0" smtClean="0"/>
                      <a:t>-</a:t>
                    </a:r>
                    <a:endParaRPr lang="en-US" sz="2800" dirty="0"/>
                  </a:p>
                </p:txBody>
              </p:sp>
              <p:sp>
                <p:nvSpPr>
                  <p:cNvPr id="9" name="TextBox 8"/>
                  <p:cNvSpPr txBox="1"/>
                  <p:nvPr/>
                </p:nvSpPr>
                <p:spPr>
                  <a:xfrm>
                    <a:off x="3253697" y="4284990"/>
                    <a:ext cx="294597" cy="523220"/>
                  </a:xfrm>
                  <a:prstGeom prst="rect">
                    <a:avLst/>
                  </a:prstGeom>
                  <a:noFill/>
                </p:spPr>
                <p:txBody>
                  <a:bodyPr wrap="none" rtlCol="0">
                    <a:spAutoFit/>
                  </a:bodyPr>
                  <a:lstStyle/>
                  <a:p>
                    <a:r>
                      <a:rPr lang="en-US" sz="2800" dirty="0" smtClean="0"/>
                      <a:t>-</a:t>
                    </a:r>
                    <a:endParaRPr lang="en-US" sz="2800" dirty="0"/>
                  </a:p>
                </p:txBody>
              </p:sp>
              <p:sp>
                <p:nvSpPr>
                  <p:cNvPr id="10" name="TextBox 9"/>
                  <p:cNvSpPr txBox="1"/>
                  <p:nvPr/>
                </p:nvSpPr>
                <p:spPr>
                  <a:xfrm>
                    <a:off x="3459501" y="3563610"/>
                    <a:ext cx="294597" cy="523220"/>
                  </a:xfrm>
                  <a:prstGeom prst="rect">
                    <a:avLst/>
                  </a:prstGeom>
                  <a:noFill/>
                </p:spPr>
                <p:txBody>
                  <a:bodyPr wrap="none" rtlCol="0">
                    <a:spAutoFit/>
                  </a:bodyPr>
                  <a:lstStyle/>
                  <a:p>
                    <a:r>
                      <a:rPr lang="en-US" sz="2800" dirty="0" smtClean="0"/>
                      <a:t>-</a:t>
                    </a:r>
                    <a:endParaRPr lang="en-US" sz="2800" dirty="0"/>
                  </a:p>
                </p:txBody>
              </p:sp>
              <p:sp>
                <p:nvSpPr>
                  <p:cNvPr id="11" name="TextBox 10"/>
                  <p:cNvSpPr txBox="1"/>
                  <p:nvPr/>
                </p:nvSpPr>
                <p:spPr>
                  <a:xfrm>
                    <a:off x="2959100" y="3276600"/>
                    <a:ext cx="294597" cy="523220"/>
                  </a:xfrm>
                  <a:prstGeom prst="rect">
                    <a:avLst/>
                  </a:prstGeom>
                  <a:noFill/>
                </p:spPr>
                <p:txBody>
                  <a:bodyPr wrap="none" rtlCol="0">
                    <a:spAutoFit/>
                  </a:bodyPr>
                  <a:lstStyle/>
                  <a:p>
                    <a:r>
                      <a:rPr lang="en-US" sz="2800" dirty="0" smtClean="0"/>
                      <a:t>-</a:t>
                    </a:r>
                    <a:endParaRPr lang="en-US" sz="2800" dirty="0"/>
                  </a:p>
                </p:txBody>
              </p:sp>
              <p:sp>
                <p:nvSpPr>
                  <p:cNvPr id="12" name="TextBox 11"/>
                  <p:cNvSpPr txBox="1"/>
                  <p:nvPr/>
                </p:nvSpPr>
                <p:spPr>
                  <a:xfrm>
                    <a:off x="2380001" y="3558520"/>
                    <a:ext cx="294597" cy="523220"/>
                  </a:xfrm>
                  <a:prstGeom prst="rect">
                    <a:avLst/>
                  </a:prstGeom>
                  <a:noFill/>
                </p:spPr>
                <p:txBody>
                  <a:bodyPr wrap="none" rtlCol="0">
                    <a:spAutoFit/>
                  </a:bodyPr>
                  <a:lstStyle/>
                  <a:p>
                    <a:r>
                      <a:rPr lang="en-US" sz="2800" dirty="0" smtClean="0"/>
                      <a:t>-</a:t>
                    </a:r>
                    <a:endParaRPr lang="en-US" sz="2800" dirty="0"/>
                  </a:p>
                </p:txBody>
              </p:sp>
              <p:sp>
                <p:nvSpPr>
                  <p:cNvPr id="13" name="TextBox 12"/>
                  <p:cNvSpPr txBox="1"/>
                  <p:nvPr/>
                </p:nvSpPr>
                <p:spPr>
                  <a:xfrm>
                    <a:off x="2441565" y="4215997"/>
                    <a:ext cx="294597" cy="523220"/>
                  </a:xfrm>
                  <a:prstGeom prst="rect">
                    <a:avLst/>
                  </a:prstGeom>
                  <a:noFill/>
                </p:spPr>
                <p:txBody>
                  <a:bodyPr wrap="none" rtlCol="0">
                    <a:spAutoFit/>
                  </a:bodyPr>
                  <a:lstStyle/>
                  <a:p>
                    <a:r>
                      <a:rPr lang="en-US" sz="2800" dirty="0" smtClean="0"/>
                      <a:t>-</a:t>
                    </a:r>
                    <a:endParaRPr lang="en-US" sz="2800" dirty="0"/>
                  </a:p>
                </p:txBody>
              </p:sp>
              <p:sp>
                <p:nvSpPr>
                  <p:cNvPr id="14" name="TextBox 13"/>
                  <p:cNvSpPr txBox="1"/>
                  <p:nvPr/>
                </p:nvSpPr>
                <p:spPr>
                  <a:xfrm>
                    <a:off x="3136900" y="3302000"/>
                    <a:ext cx="294597" cy="523220"/>
                  </a:xfrm>
                  <a:prstGeom prst="rect">
                    <a:avLst/>
                  </a:prstGeom>
                  <a:noFill/>
                </p:spPr>
                <p:txBody>
                  <a:bodyPr wrap="none" rtlCol="0">
                    <a:spAutoFit/>
                  </a:bodyPr>
                  <a:lstStyle/>
                  <a:p>
                    <a:r>
                      <a:rPr lang="en-US" sz="2800" dirty="0" smtClean="0"/>
                      <a:t>-</a:t>
                    </a:r>
                    <a:endParaRPr lang="en-US" sz="2800" dirty="0"/>
                  </a:p>
                </p:txBody>
              </p:sp>
              <p:sp>
                <p:nvSpPr>
                  <p:cNvPr id="15" name="TextBox 14"/>
                  <p:cNvSpPr txBox="1"/>
                  <p:nvPr/>
                </p:nvSpPr>
                <p:spPr>
                  <a:xfrm>
                    <a:off x="3289300" y="3403600"/>
                    <a:ext cx="294597" cy="523220"/>
                  </a:xfrm>
                  <a:prstGeom prst="rect">
                    <a:avLst/>
                  </a:prstGeom>
                  <a:noFill/>
                </p:spPr>
                <p:txBody>
                  <a:bodyPr wrap="none" rtlCol="0">
                    <a:spAutoFit/>
                  </a:bodyPr>
                  <a:lstStyle/>
                  <a:p>
                    <a:r>
                      <a:rPr lang="en-US" sz="2800" dirty="0" smtClean="0"/>
                      <a:t>-</a:t>
                    </a:r>
                    <a:endParaRPr lang="en-US" sz="2800" dirty="0"/>
                  </a:p>
                </p:txBody>
              </p:sp>
              <p:sp>
                <p:nvSpPr>
                  <p:cNvPr id="16" name="TextBox 15"/>
                  <p:cNvSpPr txBox="1"/>
                  <p:nvPr/>
                </p:nvSpPr>
                <p:spPr>
                  <a:xfrm>
                    <a:off x="3390900" y="4182987"/>
                    <a:ext cx="294597" cy="523220"/>
                  </a:xfrm>
                  <a:prstGeom prst="rect">
                    <a:avLst/>
                  </a:prstGeom>
                  <a:noFill/>
                </p:spPr>
                <p:txBody>
                  <a:bodyPr wrap="none" rtlCol="0">
                    <a:spAutoFit/>
                  </a:bodyPr>
                  <a:lstStyle/>
                  <a:p>
                    <a:r>
                      <a:rPr lang="en-US" sz="2800" dirty="0" smtClean="0"/>
                      <a:t>-</a:t>
                    </a:r>
                    <a:endParaRPr lang="en-US" sz="2800" dirty="0"/>
                  </a:p>
                </p:txBody>
              </p:sp>
              <p:sp>
                <p:nvSpPr>
                  <p:cNvPr id="17" name="TextBox 16"/>
                  <p:cNvSpPr txBox="1"/>
                  <p:nvPr/>
                </p:nvSpPr>
                <p:spPr>
                  <a:xfrm>
                    <a:off x="2527299" y="3380317"/>
                    <a:ext cx="294597" cy="523220"/>
                  </a:xfrm>
                  <a:prstGeom prst="rect">
                    <a:avLst/>
                  </a:prstGeom>
                  <a:noFill/>
                </p:spPr>
                <p:txBody>
                  <a:bodyPr wrap="none" rtlCol="0">
                    <a:spAutoFit/>
                  </a:bodyPr>
                  <a:lstStyle/>
                  <a:p>
                    <a:r>
                      <a:rPr lang="en-US" sz="2800" dirty="0" smtClean="0"/>
                      <a:t>-</a:t>
                    </a:r>
                    <a:endParaRPr lang="en-US" sz="2800" dirty="0"/>
                  </a:p>
                </p:txBody>
              </p:sp>
              <p:sp>
                <p:nvSpPr>
                  <p:cNvPr id="18" name="TextBox 17"/>
                  <p:cNvSpPr txBox="1"/>
                  <p:nvPr/>
                </p:nvSpPr>
                <p:spPr>
                  <a:xfrm>
                    <a:off x="2289165" y="3873097"/>
                    <a:ext cx="294597" cy="523220"/>
                  </a:xfrm>
                  <a:prstGeom prst="rect">
                    <a:avLst/>
                  </a:prstGeom>
                  <a:noFill/>
                </p:spPr>
                <p:txBody>
                  <a:bodyPr wrap="none" rtlCol="0">
                    <a:spAutoFit/>
                  </a:bodyPr>
                  <a:lstStyle/>
                  <a:p>
                    <a:r>
                      <a:rPr lang="en-US" sz="2800" dirty="0" smtClean="0"/>
                      <a:t>-</a:t>
                    </a:r>
                    <a:endParaRPr lang="en-US" sz="2800" dirty="0"/>
                  </a:p>
                </p:txBody>
              </p:sp>
              <p:sp>
                <p:nvSpPr>
                  <p:cNvPr id="19" name="TextBox 18"/>
                  <p:cNvSpPr txBox="1"/>
                  <p:nvPr/>
                </p:nvSpPr>
                <p:spPr>
                  <a:xfrm>
                    <a:off x="2352665" y="4063597"/>
                    <a:ext cx="294597" cy="523220"/>
                  </a:xfrm>
                  <a:prstGeom prst="rect">
                    <a:avLst/>
                  </a:prstGeom>
                  <a:noFill/>
                </p:spPr>
                <p:txBody>
                  <a:bodyPr wrap="none" rtlCol="0">
                    <a:spAutoFit/>
                  </a:bodyPr>
                  <a:lstStyle/>
                  <a:p>
                    <a:r>
                      <a:rPr lang="en-US" sz="2800" dirty="0" smtClean="0"/>
                      <a:t>-</a:t>
                    </a:r>
                    <a:endParaRPr lang="en-US" sz="2800" dirty="0"/>
                  </a:p>
                </p:txBody>
              </p:sp>
              <p:sp>
                <p:nvSpPr>
                  <p:cNvPr id="20" name="TextBox 19"/>
                  <p:cNvSpPr txBox="1"/>
                  <p:nvPr/>
                </p:nvSpPr>
                <p:spPr>
                  <a:xfrm>
                    <a:off x="2720965" y="4342997"/>
                    <a:ext cx="294597" cy="523220"/>
                  </a:xfrm>
                  <a:prstGeom prst="rect">
                    <a:avLst/>
                  </a:prstGeom>
                  <a:noFill/>
                </p:spPr>
                <p:txBody>
                  <a:bodyPr wrap="none" rtlCol="0">
                    <a:spAutoFit/>
                  </a:bodyPr>
                  <a:lstStyle/>
                  <a:p>
                    <a:r>
                      <a:rPr lang="en-US" sz="2800" dirty="0" smtClean="0"/>
                      <a:t>-</a:t>
                    </a:r>
                    <a:endParaRPr lang="en-US" sz="2800" dirty="0"/>
                  </a:p>
                </p:txBody>
              </p:sp>
              <p:sp>
                <p:nvSpPr>
                  <p:cNvPr id="21" name="TextBox 20"/>
                  <p:cNvSpPr txBox="1"/>
                  <p:nvPr/>
                </p:nvSpPr>
                <p:spPr>
                  <a:xfrm>
                    <a:off x="2717799" y="3316817"/>
                    <a:ext cx="294597" cy="523220"/>
                  </a:xfrm>
                  <a:prstGeom prst="rect">
                    <a:avLst/>
                  </a:prstGeom>
                  <a:noFill/>
                </p:spPr>
                <p:txBody>
                  <a:bodyPr wrap="none" rtlCol="0">
                    <a:spAutoFit/>
                  </a:bodyPr>
                  <a:lstStyle/>
                  <a:p>
                    <a:r>
                      <a:rPr lang="en-US" sz="2800" dirty="0" smtClean="0"/>
                      <a:t>-</a:t>
                    </a:r>
                    <a:endParaRPr lang="en-US" sz="2800" dirty="0"/>
                  </a:p>
                </p:txBody>
              </p:sp>
              <p:sp>
                <p:nvSpPr>
                  <p:cNvPr id="22" name="TextBox 21"/>
                  <p:cNvSpPr txBox="1"/>
                  <p:nvPr/>
                </p:nvSpPr>
                <p:spPr>
                  <a:xfrm>
                    <a:off x="3535701" y="3830310"/>
                    <a:ext cx="294597" cy="523220"/>
                  </a:xfrm>
                  <a:prstGeom prst="rect">
                    <a:avLst/>
                  </a:prstGeom>
                  <a:noFill/>
                </p:spPr>
                <p:txBody>
                  <a:bodyPr wrap="none" rtlCol="0">
                    <a:spAutoFit/>
                  </a:bodyPr>
                  <a:lstStyle/>
                  <a:p>
                    <a:r>
                      <a:rPr lang="en-US" sz="2800" dirty="0" smtClean="0"/>
                      <a:t>-</a:t>
                    </a:r>
                    <a:endParaRPr lang="en-US" sz="2800" dirty="0"/>
                  </a:p>
                </p:txBody>
              </p:sp>
            </p:grpSp>
            <p:sp>
              <p:nvSpPr>
                <p:cNvPr id="25" name="Oval 24"/>
                <p:cNvSpPr/>
                <p:nvPr/>
              </p:nvSpPr>
              <p:spPr>
                <a:xfrm>
                  <a:off x="4889500" y="4295120"/>
                  <a:ext cx="1041400" cy="8763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5321300" y="4975427"/>
                  <a:ext cx="294597" cy="523220"/>
                </a:xfrm>
                <a:prstGeom prst="rect">
                  <a:avLst/>
                </a:prstGeom>
                <a:noFill/>
              </p:spPr>
              <p:txBody>
                <a:bodyPr wrap="none" rtlCol="0">
                  <a:spAutoFit/>
                </a:bodyPr>
                <a:lstStyle/>
                <a:p>
                  <a:r>
                    <a:rPr lang="en-US" sz="2800" dirty="0" smtClean="0"/>
                    <a:t>-</a:t>
                  </a:r>
                  <a:endParaRPr lang="en-US" sz="2800" dirty="0"/>
                </a:p>
              </p:txBody>
            </p:sp>
            <p:sp>
              <p:nvSpPr>
                <p:cNvPr id="27" name="TextBox 26"/>
                <p:cNvSpPr txBox="1"/>
                <p:nvPr/>
              </p:nvSpPr>
              <p:spPr>
                <a:xfrm>
                  <a:off x="5880100" y="4617307"/>
                  <a:ext cx="294597" cy="523220"/>
                </a:xfrm>
                <a:prstGeom prst="rect">
                  <a:avLst/>
                </a:prstGeom>
                <a:noFill/>
              </p:spPr>
              <p:txBody>
                <a:bodyPr wrap="none" rtlCol="0">
                  <a:spAutoFit/>
                </a:bodyPr>
                <a:lstStyle/>
                <a:p>
                  <a:r>
                    <a:rPr lang="en-US" sz="2800" dirty="0" smtClean="0"/>
                    <a:t>-</a:t>
                  </a:r>
                  <a:endParaRPr lang="en-US" sz="2800" dirty="0"/>
                </a:p>
              </p:txBody>
            </p:sp>
            <p:sp>
              <p:nvSpPr>
                <p:cNvPr id="28" name="TextBox 27"/>
                <p:cNvSpPr txBox="1"/>
                <p:nvPr/>
              </p:nvSpPr>
              <p:spPr>
                <a:xfrm>
                  <a:off x="5615897" y="4909810"/>
                  <a:ext cx="294597" cy="523220"/>
                </a:xfrm>
                <a:prstGeom prst="rect">
                  <a:avLst/>
                </a:prstGeom>
                <a:noFill/>
              </p:spPr>
              <p:txBody>
                <a:bodyPr wrap="none" rtlCol="0">
                  <a:spAutoFit/>
                </a:bodyPr>
                <a:lstStyle/>
                <a:p>
                  <a:r>
                    <a:rPr lang="en-US" sz="2800" dirty="0" smtClean="0"/>
                    <a:t>-</a:t>
                  </a:r>
                  <a:endParaRPr lang="en-US" sz="2800" dirty="0"/>
                </a:p>
              </p:txBody>
            </p:sp>
            <p:sp>
              <p:nvSpPr>
                <p:cNvPr id="29" name="TextBox 28"/>
                <p:cNvSpPr txBox="1"/>
                <p:nvPr/>
              </p:nvSpPr>
              <p:spPr>
                <a:xfrm>
                  <a:off x="5821701" y="4188430"/>
                  <a:ext cx="294597" cy="523220"/>
                </a:xfrm>
                <a:prstGeom prst="rect">
                  <a:avLst/>
                </a:prstGeom>
                <a:noFill/>
              </p:spPr>
              <p:txBody>
                <a:bodyPr wrap="none" rtlCol="0">
                  <a:spAutoFit/>
                </a:bodyPr>
                <a:lstStyle/>
                <a:p>
                  <a:r>
                    <a:rPr lang="en-US" sz="2800" dirty="0" smtClean="0"/>
                    <a:t>-</a:t>
                  </a:r>
                  <a:endParaRPr lang="en-US" sz="2800" dirty="0"/>
                </a:p>
              </p:txBody>
            </p:sp>
            <p:sp>
              <p:nvSpPr>
                <p:cNvPr id="30" name="TextBox 29"/>
                <p:cNvSpPr txBox="1"/>
                <p:nvPr/>
              </p:nvSpPr>
              <p:spPr>
                <a:xfrm>
                  <a:off x="5321300" y="3901420"/>
                  <a:ext cx="294597" cy="523220"/>
                </a:xfrm>
                <a:prstGeom prst="rect">
                  <a:avLst/>
                </a:prstGeom>
                <a:noFill/>
              </p:spPr>
              <p:txBody>
                <a:bodyPr wrap="none" rtlCol="0">
                  <a:spAutoFit/>
                </a:bodyPr>
                <a:lstStyle/>
                <a:p>
                  <a:r>
                    <a:rPr lang="en-US" sz="2800" dirty="0" smtClean="0"/>
                    <a:t>-</a:t>
                  </a:r>
                  <a:endParaRPr lang="en-US" sz="2800" dirty="0"/>
                </a:p>
              </p:txBody>
            </p:sp>
            <p:sp>
              <p:nvSpPr>
                <p:cNvPr id="31" name="TextBox 30"/>
                <p:cNvSpPr txBox="1"/>
                <p:nvPr/>
              </p:nvSpPr>
              <p:spPr>
                <a:xfrm>
                  <a:off x="4742201" y="4183340"/>
                  <a:ext cx="294597" cy="523220"/>
                </a:xfrm>
                <a:prstGeom prst="rect">
                  <a:avLst/>
                </a:prstGeom>
                <a:noFill/>
              </p:spPr>
              <p:txBody>
                <a:bodyPr wrap="none" rtlCol="0">
                  <a:spAutoFit/>
                </a:bodyPr>
                <a:lstStyle/>
                <a:p>
                  <a:r>
                    <a:rPr lang="en-US" sz="2800" dirty="0" smtClean="0"/>
                    <a:t>-</a:t>
                  </a:r>
                  <a:endParaRPr lang="en-US" sz="2800" dirty="0"/>
                </a:p>
              </p:txBody>
            </p:sp>
            <p:sp>
              <p:nvSpPr>
                <p:cNvPr id="32" name="TextBox 31"/>
                <p:cNvSpPr txBox="1"/>
                <p:nvPr/>
              </p:nvSpPr>
              <p:spPr>
                <a:xfrm>
                  <a:off x="4803765" y="4840817"/>
                  <a:ext cx="294597" cy="523220"/>
                </a:xfrm>
                <a:prstGeom prst="rect">
                  <a:avLst/>
                </a:prstGeom>
                <a:noFill/>
              </p:spPr>
              <p:txBody>
                <a:bodyPr wrap="none" rtlCol="0">
                  <a:spAutoFit/>
                </a:bodyPr>
                <a:lstStyle/>
                <a:p>
                  <a:r>
                    <a:rPr lang="en-US" sz="2800" dirty="0" smtClean="0"/>
                    <a:t>-</a:t>
                  </a:r>
                  <a:endParaRPr lang="en-US" sz="2800" dirty="0"/>
                </a:p>
              </p:txBody>
            </p:sp>
            <p:sp>
              <p:nvSpPr>
                <p:cNvPr id="34" name="TextBox 33"/>
                <p:cNvSpPr txBox="1"/>
                <p:nvPr/>
              </p:nvSpPr>
              <p:spPr>
                <a:xfrm>
                  <a:off x="5651500" y="4028420"/>
                  <a:ext cx="294597" cy="523220"/>
                </a:xfrm>
                <a:prstGeom prst="rect">
                  <a:avLst/>
                </a:prstGeom>
                <a:noFill/>
              </p:spPr>
              <p:txBody>
                <a:bodyPr wrap="none" rtlCol="0">
                  <a:spAutoFit/>
                </a:bodyPr>
                <a:lstStyle/>
                <a:p>
                  <a:r>
                    <a:rPr lang="en-US" sz="2800" dirty="0" smtClean="0"/>
                    <a:t>-</a:t>
                  </a:r>
                  <a:endParaRPr lang="en-US" sz="2800" dirty="0"/>
                </a:p>
              </p:txBody>
            </p:sp>
            <p:sp>
              <p:nvSpPr>
                <p:cNvPr id="37" name="TextBox 36"/>
                <p:cNvSpPr txBox="1"/>
                <p:nvPr/>
              </p:nvSpPr>
              <p:spPr>
                <a:xfrm>
                  <a:off x="4651365" y="4497917"/>
                  <a:ext cx="294597" cy="523220"/>
                </a:xfrm>
                <a:prstGeom prst="rect">
                  <a:avLst/>
                </a:prstGeom>
                <a:noFill/>
              </p:spPr>
              <p:txBody>
                <a:bodyPr wrap="none" rtlCol="0">
                  <a:spAutoFit/>
                </a:bodyPr>
                <a:lstStyle/>
                <a:p>
                  <a:r>
                    <a:rPr lang="en-US" sz="2800" dirty="0" smtClean="0"/>
                    <a:t>-</a:t>
                  </a:r>
                  <a:endParaRPr lang="en-US" sz="2800" dirty="0"/>
                </a:p>
              </p:txBody>
            </p:sp>
            <p:sp>
              <p:nvSpPr>
                <p:cNvPr id="39" name="TextBox 38"/>
                <p:cNvSpPr txBox="1"/>
                <p:nvPr/>
              </p:nvSpPr>
              <p:spPr>
                <a:xfrm>
                  <a:off x="5083165" y="4967817"/>
                  <a:ext cx="294597" cy="523220"/>
                </a:xfrm>
                <a:prstGeom prst="rect">
                  <a:avLst/>
                </a:prstGeom>
                <a:noFill/>
              </p:spPr>
              <p:txBody>
                <a:bodyPr wrap="none" rtlCol="0">
                  <a:spAutoFit/>
                </a:bodyPr>
                <a:lstStyle/>
                <a:p>
                  <a:r>
                    <a:rPr lang="en-US" sz="2800" dirty="0" smtClean="0"/>
                    <a:t>-</a:t>
                  </a:r>
                  <a:endParaRPr lang="en-US" sz="2800" dirty="0"/>
                </a:p>
              </p:txBody>
            </p:sp>
            <p:sp>
              <p:nvSpPr>
                <p:cNvPr id="40" name="TextBox 39"/>
                <p:cNvSpPr txBox="1"/>
                <p:nvPr/>
              </p:nvSpPr>
              <p:spPr>
                <a:xfrm>
                  <a:off x="5079999" y="3941637"/>
                  <a:ext cx="294597" cy="523220"/>
                </a:xfrm>
                <a:prstGeom prst="rect">
                  <a:avLst/>
                </a:prstGeom>
                <a:noFill/>
              </p:spPr>
              <p:txBody>
                <a:bodyPr wrap="none" rtlCol="0">
                  <a:spAutoFit/>
                </a:bodyPr>
                <a:lstStyle/>
                <a:p>
                  <a:r>
                    <a:rPr lang="en-US" sz="2800" dirty="0" smtClean="0"/>
                    <a:t>-</a:t>
                  </a:r>
                  <a:endParaRPr lang="en-US" sz="2800" dirty="0"/>
                </a:p>
              </p:txBody>
            </p:sp>
            <p:sp>
              <p:nvSpPr>
                <p:cNvPr id="43" name="Oval 42"/>
                <p:cNvSpPr/>
                <p:nvPr/>
              </p:nvSpPr>
              <p:spPr>
                <a:xfrm>
                  <a:off x="7180602" y="4856087"/>
                  <a:ext cx="1041400" cy="8763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8171202" y="5178274"/>
                  <a:ext cx="294597" cy="523220"/>
                </a:xfrm>
                <a:prstGeom prst="rect">
                  <a:avLst/>
                </a:prstGeom>
                <a:noFill/>
              </p:spPr>
              <p:txBody>
                <a:bodyPr wrap="none" rtlCol="0">
                  <a:spAutoFit/>
                </a:bodyPr>
                <a:lstStyle/>
                <a:p>
                  <a:r>
                    <a:rPr lang="en-US" sz="2800" dirty="0" smtClean="0"/>
                    <a:t>-</a:t>
                  </a:r>
                  <a:endParaRPr lang="en-US" sz="2800" dirty="0"/>
                </a:p>
              </p:txBody>
            </p:sp>
            <p:sp>
              <p:nvSpPr>
                <p:cNvPr id="46" name="TextBox 45"/>
                <p:cNvSpPr txBox="1"/>
                <p:nvPr/>
              </p:nvSpPr>
              <p:spPr>
                <a:xfrm>
                  <a:off x="7906999" y="5470777"/>
                  <a:ext cx="294597" cy="523220"/>
                </a:xfrm>
                <a:prstGeom prst="rect">
                  <a:avLst/>
                </a:prstGeom>
                <a:noFill/>
              </p:spPr>
              <p:txBody>
                <a:bodyPr wrap="none" rtlCol="0">
                  <a:spAutoFit/>
                </a:bodyPr>
                <a:lstStyle/>
                <a:p>
                  <a:r>
                    <a:rPr lang="en-US" sz="2800" dirty="0" smtClean="0"/>
                    <a:t>-</a:t>
                  </a:r>
                  <a:endParaRPr lang="en-US" sz="2800" dirty="0"/>
                </a:p>
              </p:txBody>
            </p:sp>
            <p:sp>
              <p:nvSpPr>
                <p:cNvPr id="47" name="TextBox 46"/>
                <p:cNvSpPr txBox="1"/>
                <p:nvPr/>
              </p:nvSpPr>
              <p:spPr>
                <a:xfrm>
                  <a:off x="8112803" y="4749397"/>
                  <a:ext cx="294597" cy="523220"/>
                </a:xfrm>
                <a:prstGeom prst="rect">
                  <a:avLst/>
                </a:prstGeom>
                <a:noFill/>
              </p:spPr>
              <p:txBody>
                <a:bodyPr wrap="none" rtlCol="0">
                  <a:spAutoFit/>
                </a:bodyPr>
                <a:lstStyle/>
                <a:p>
                  <a:r>
                    <a:rPr lang="en-US" sz="2800" dirty="0" smtClean="0"/>
                    <a:t>-</a:t>
                  </a:r>
                  <a:endParaRPr lang="en-US" sz="2800" dirty="0"/>
                </a:p>
              </p:txBody>
            </p:sp>
            <p:sp>
              <p:nvSpPr>
                <p:cNvPr id="48" name="TextBox 47"/>
                <p:cNvSpPr txBox="1"/>
                <p:nvPr/>
              </p:nvSpPr>
              <p:spPr>
                <a:xfrm>
                  <a:off x="7612402" y="4462387"/>
                  <a:ext cx="294597" cy="523220"/>
                </a:xfrm>
                <a:prstGeom prst="rect">
                  <a:avLst/>
                </a:prstGeom>
                <a:noFill/>
              </p:spPr>
              <p:txBody>
                <a:bodyPr wrap="none" rtlCol="0">
                  <a:spAutoFit/>
                </a:bodyPr>
                <a:lstStyle/>
                <a:p>
                  <a:r>
                    <a:rPr lang="en-US" sz="2800" dirty="0" smtClean="0"/>
                    <a:t>-</a:t>
                  </a:r>
                  <a:endParaRPr lang="en-US" sz="2800" dirty="0"/>
                </a:p>
              </p:txBody>
            </p:sp>
            <p:sp>
              <p:nvSpPr>
                <p:cNvPr id="50" name="TextBox 49"/>
                <p:cNvSpPr txBox="1"/>
                <p:nvPr/>
              </p:nvSpPr>
              <p:spPr>
                <a:xfrm>
                  <a:off x="6931703" y="4985607"/>
                  <a:ext cx="294597" cy="523220"/>
                </a:xfrm>
                <a:prstGeom prst="rect">
                  <a:avLst/>
                </a:prstGeom>
                <a:noFill/>
              </p:spPr>
              <p:txBody>
                <a:bodyPr wrap="none" rtlCol="0">
                  <a:spAutoFit/>
                </a:bodyPr>
                <a:lstStyle/>
                <a:p>
                  <a:r>
                    <a:rPr lang="en-US" sz="2800" dirty="0" smtClean="0"/>
                    <a:t>-</a:t>
                  </a:r>
                  <a:endParaRPr lang="en-US" sz="2800" dirty="0"/>
                </a:p>
              </p:txBody>
            </p:sp>
            <p:sp>
              <p:nvSpPr>
                <p:cNvPr id="54" name="TextBox 53"/>
                <p:cNvSpPr txBox="1"/>
                <p:nvPr/>
              </p:nvSpPr>
              <p:spPr>
                <a:xfrm>
                  <a:off x="7180601" y="4566104"/>
                  <a:ext cx="294597" cy="523220"/>
                </a:xfrm>
                <a:prstGeom prst="rect">
                  <a:avLst/>
                </a:prstGeom>
                <a:noFill/>
              </p:spPr>
              <p:txBody>
                <a:bodyPr wrap="none" rtlCol="0">
                  <a:spAutoFit/>
                </a:bodyPr>
                <a:lstStyle/>
                <a:p>
                  <a:r>
                    <a:rPr lang="en-US" sz="2800" dirty="0" smtClean="0"/>
                    <a:t>-</a:t>
                  </a:r>
                  <a:endParaRPr lang="en-US" sz="2800" dirty="0"/>
                </a:p>
              </p:txBody>
            </p:sp>
            <p:sp>
              <p:nvSpPr>
                <p:cNvPr id="57" name="TextBox 56"/>
                <p:cNvSpPr txBox="1"/>
                <p:nvPr/>
              </p:nvSpPr>
              <p:spPr>
                <a:xfrm>
                  <a:off x="7374267" y="5528784"/>
                  <a:ext cx="294597" cy="523220"/>
                </a:xfrm>
                <a:prstGeom prst="rect">
                  <a:avLst/>
                </a:prstGeom>
                <a:noFill/>
              </p:spPr>
              <p:txBody>
                <a:bodyPr wrap="none" rtlCol="0">
                  <a:spAutoFit/>
                </a:bodyPr>
                <a:lstStyle/>
                <a:p>
                  <a:r>
                    <a:rPr lang="en-US" sz="2800" dirty="0" smtClean="0"/>
                    <a:t>-</a:t>
                  </a:r>
                  <a:endParaRPr lang="en-US" sz="2800" dirty="0"/>
                </a:p>
              </p:txBody>
            </p:sp>
            <p:cxnSp>
              <p:nvCxnSpPr>
                <p:cNvPr id="67" name="Straight Arrow Connector 66"/>
                <p:cNvCxnSpPr/>
                <p:nvPr/>
              </p:nvCxnSpPr>
              <p:spPr>
                <a:xfrm rot="10800000" flipH="1">
                  <a:off x="2933699" y="3106752"/>
                  <a:ext cx="179455" cy="4314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rot="10800000" flipH="1">
                  <a:off x="5615897" y="3917925"/>
                  <a:ext cx="193028" cy="2870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rot="10800000" flipH="1">
                  <a:off x="7810485" y="4462387"/>
                  <a:ext cx="193028" cy="2870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rot="16200000" flipH="1">
                  <a:off x="2656076" y="4813642"/>
                  <a:ext cx="319615" cy="1199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rot="16200000" flipH="1">
                  <a:off x="5231006" y="5430902"/>
                  <a:ext cx="319615" cy="1199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rot="16200000" flipH="1">
                  <a:off x="7392260" y="5952410"/>
                  <a:ext cx="319615" cy="1199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59" name="TextBox 58"/>
              <p:cNvSpPr txBox="1"/>
              <p:nvPr/>
            </p:nvSpPr>
            <p:spPr>
              <a:xfrm>
                <a:off x="7470097" y="3336148"/>
                <a:ext cx="278892" cy="461665"/>
              </a:xfrm>
              <a:prstGeom prst="rect">
                <a:avLst/>
              </a:prstGeom>
              <a:noFill/>
            </p:spPr>
            <p:txBody>
              <a:bodyPr wrap="none" rtlCol="0">
                <a:spAutoFit/>
              </a:bodyPr>
              <a:lstStyle/>
              <a:p>
                <a:r>
                  <a:rPr lang="en-US" sz="2400" dirty="0" smtClean="0"/>
                  <a:t>-</a:t>
                </a:r>
                <a:endParaRPr lang="en-US" dirty="0"/>
              </a:p>
            </p:txBody>
          </p:sp>
          <p:sp>
            <p:nvSpPr>
              <p:cNvPr id="66" name="TextBox 65"/>
              <p:cNvSpPr txBox="1"/>
              <p:nvPr/>
            </p:nvSpPr>
            <p:spPr>
              <a:xfrm>
                <a:off x="4208785" y="2435023"/>
                <a:ext cx="278892" cy="461665"/>
              </a:xfrm>
              <a:prstGeom prst="rect">
                <a:avLst/>
              </a:prstGeom>
              <a:noFill/>
            </p:spPr>
            <p:txBody>
              <a:bodyPr wrap="none" rtlCol="0">
                <a:spAutoFit/>
              </a:bodyPr>
              <a:lstStyle/>
              <a:p>
                <a:r>
                  <a:rPr lang="en-US" sz="2400" dirty="0" smtClean="0"/>
                  <a:t>-</a:t>
                </a:r>
                <a:endParaRPr lang="en-US" dirty="0"/>
              </a:p>
            </p:txBody>
          </p:sp>
          <p:sp>
            <p:nvSpPr>
              <p:cNvPr id="71" name="TextBox 70"/>
              <p:cNvSpPr txBox="1"/>
              <p:nvPr/>
            </p:nvSpPr>
            <p:spPr>
              <a:xfrm>
                <a:off x="3003336" y="3266930"/>
                <a:ext cx="278892" cy="461665"/>
              </a:xfrm>
              <a:prstGeom prst="rect">
                <a:avLst/>
              </a:prstGeom>
              <a:noFill/>
            </p:spPr>
            <p:txBody>
              <a:bodyPr wrap="none" rtlCol="0">
                <a:spAutoFit/>
              </a:bodyPr>
              <a:lstStyle/>
              <a:p>
                <a:r>
                  <a:rPr lang="en-US" sz="2400" dirty="0" smtClean="0"/>
                  <a:t>-</a:t>
                </a:r>
                <a:endParaRPr lang="en-US" dirty="0"/>
              </a:p>
            </p:txBody>
          </p:sp>
        </p:grpSp>
        <p:sp>
          <p:nvSpPr>
            <p:cNvPr id="77" name="TextBox 76"/>
            <p:cNvSpPr txBox="1"/>
            <p:nvPr/>
          </p:nvSpPr>
          <p:spPr>
            <a:xfrm>
              <a:off x="2781284" y="3268536"/>
              <a:ext cx="278892" cy="461665"/>
            </a:xfrm>
            <a:prstGeom prst="rect">
              <a:avLst/>
            </a:prstGeom>
            <a:noFill/>
          </p:spPr>
          <p:txBody>
            <a:bodyPr wrap="none" rtlCol="0">
              <a:spAutoFit/>
            </a:bodyPr>
            <a:lstStyle/>
            <a:p>
              <a:r>
                <a:rPr lang="en-US" sz="2400" dirty="0" smtClean="0"/>
                <a:t>-</a:t>
              </a:r>
              <a:endParaRPr lang="en-US" dirty="0"/>
            </a:p>
          </p:txBody>
        </p:sp>
        <p:sp>
          <p:nvSpPr>
            <p:cNvPr id="78" name="TextBox 77"/>
            <p:cNvSpPr txBox="1"/>
            <p:nvPr/>
          </p:nvSpPr>
          <p:spPr>
            <a:xfrm>
              <a:off x="3250422" y="3339359"/>
              <a:ext cx="278892" cy="461665"/>
            </a:xfrm>
            <a:prstGeom prst="rect">
              <a:avLst/>
            </a:prstGeom>
            <a:noFill/>
          </p:spPr>
          <p:txBody>
            <a:bodyPr wrap="none" rtlCol="0">
              <a:spAutoFit/>
            </a:bodyPr>
            <a:lstStyle/>
            <a:p>
              <a:r>
                <a:rPr lang="en-US" sz="2400" dirty="0" smtClean="0"/>
                <a:t>-</a:t>
              </a:r>
              <a:endParaRPr lang="en-US" dirty="0"/>
            </a:p>
          </p:txBody>
        </p:sp>
        <p:sp>
          <p:nvSpPr>
            <p:cNvPr id="79" name="TextBox 78"/>
            <p:cNvSpPr txBox="1"/>
            <p:nvPr/>
          </p:nvSpPr>
          <p:spPr>
            <a:xfrm>
              <a:off x="3110976" y="2130441"/>
              <a:ext cx="278892" cy="461665"/>
            </a:xfrm>
            <a:prstGeom prst="rect">
              <a:avLst/>
            </a:prstGeom>
            <a:noFill/>
          </p:spPr>
          <p:txBody>
            <a:bodyPr wrap="none" rtlCol="0">
              <a:spAutoFit/>
            </a:bodyPr>
            <a:lstStyle/>
            <a:p>
              <a:r>
                <a:rPr lang="en-US" sz="2400" dirty="0" smtClean="0"/>
                <a:t>-</a:t>
              </a:r>
              <a:endParaRPr lang="en-US" dirty="0"/>
            </a:p>
          </p:txBody>
        </p:sp>
        <p:sp>
          <p:nvSpPr>
            <p:cNvPr id="80" name="TextBox 79"/>
            <p:cNvSpPr txBox="1"/>
            <p:nvPr/>
          </p:nvSpPr>
          <p:spPr>
            <a:xfrm>
              <a:off x="3723357" y="3466581"/>
              <a:ext cx="278892" cy="461665"/>
            </a:xfrm>
            <a:prstGeom prst="rect">
              <a:avLst/>
            </a:prstGeom>
            <a:noFill/>
          </p:spPr>
          <p:txBody>
            <a:bodyPr wrap="none" rtlCol="0">
              <a:spAutoFit/>
            </a:bodyPr>
            <a:lstStyle/>
            <a:p>
              <a:r>
                <a:rPr lang="en-US" sz="2400" dirty="0" smtClean="0"/>
                <a:t>-</a:t>
              </a:r>
              <a:endParaRPr lang="en-US" dirty="0"/>
            </a:p>
          </p:txBody>
        </p:sp>
        <p:sp>
          <p:nvSpPr>
            <p:cNvPr id="81" name="TextBox 80"/>
            <p:cNvSpPr txBox="1"/>
            <p:nvPr/>
          </p:nvSpPr>
          <p:spPr>
            <a:xfrm>
              <a:off x="1616049" y="3396043"/>
              <a:ext cx="278892" cy="461665"/>
            </a:xfrm>
            <a:prstGeom prst="rect">
              <a:avLst/>
            </a:prstGeom>
            <a:noFill/>
          </p:spPr>
          <p:txBody>
            <a:bodyPr wrap="none" rtlCol="0">
              <a:spAutoFit/>
            </a:bodyPr>
            <a:lstStyle/>
            <a:p>
              <a:r>
                <a:rPr lang="en-US" sz="2400" dirty="0" smtClean="0"/>
                <a:t>-</a:t>
              </a:r>
              <a:endParaRPr lang="en-US" dirty="0"/>
            </a:p>
          </p:txBody>
        </p:sp>
        <p:sp>
          <p:nvSpPr>
            <p:cNvPr id="82" name="TextBox 81"/>
            <p:cNvSpPr txBox="1"/>
            <p:nvPr/>
          </p:nvSpPr>
          <p:spPr>
            <a:xfrm>
              <a:off x="3457419" y="3415378"/>
              <a:ext cx="278892" cy="461665"/>
            </a:xfrm>
            <a:prstGeom prst="rect">
              <a:avLst/>
            </a:prstGeom>
            <a:noFill/>
          </p:spPr>
          <p:txBody>
            <a:bodyPr wrap="none" rtlCol="0">
              <a:spAutoFit/>
            </a:bodyPr>
            <a:lstStyle/>
            <a:p>
              <a:r>
                <a:rPr lang="en-US" sz="2400" dirty="0" smtClean="0"/>
                <a:t>-</a:t>
              </a:r>
              <a:endParaRPr lang="en-US" dirty="0"/>
            </a:p>
          </p:txBody>
        </p:sp>
        <p:sp>
          <p:nvSpPr>
            <p:cNvPr id="83" name="TextBox 82"/>
            <p:cNvSpPr txBox="1"/>
            <p:nvPr/>
          </p:nvSpPr>
          <p:spPr>
            <a:xfrm>
              <a:off x="3839057" y="2267691"/>
              <a:ext cx="278892" cy="461665"/>
            </a:xfrm>
            <a:prstGeom prst="rect">
              <a:avLst/>
            </a:prstGeom>
            <a:noFill/>
          </p:spPr>
          <p:txBody>
            <a:bodyPr wrap="none" rtlCol="0">
              <a:spAutoFit/>
            </a:bodyPr>
            <a:lstStyle/>
            <a:p>
              <a:r>
                <a:rPr lang="en-US" sz="2400" dirty="0" smtClean="0"/>
                <a:t>-</a:t>
              </a:r>
              <a:endParaRPr lang="en-US" dirty="0"/>
            </a:p>
          </p:txBody>
        </p:sp>
        <p:sp>
          <p:nvSpPr>
            <p:cNvPr id="84" name="TextBox 83"/>
            <p:cNvSpPr txBox="1"/>
            <p:nvPr/>
          </p:nvSpPr>
          <p:spPr>
            <a:xfrm>
              <a:off x="2847281" y="2037266"/>
              <a:ext cx="278892" cy="461665"/>
            </a:xfrm>
            <a:prstGeom prst="rect">
              <a:avLst/>
            </a:prstGeom>
            <a:noFill/>
          </p:spPr>
          <p:txBody>
            <a:bodyPr wrap="none" rtlCol="0">
              <a:spAutoFit/>
            </a:bodyPr>
            <a:lstStyle/>
            <a:p>
              <a:r>
                <a:rPr lang="en-US" sz="2400" dirty="0" smtClean="0"/>
                <a:t>-</a:t>
              </a:r>
              <a:endParaRPr lang="en-US" dirty="0"/>
            </a:p>
          </p:txBody>
        </p:sp>
        <p:sp>
          <p:nvSpPr>
            <p:cNvPr id="85" name="TextBox 84"/>
            <p:cNvSpPr txBox="1"/>
            <p:nvPr/>
          </p:nvSpPr>
          <p:spPr>
            <a:xfrm>
              <a:off x="5670479" y="4278756"/>
              <a:ext cx="278892" cy="461665"/>
            </a:xfrm>
            <a:prstGeom prst="rect">
              <a:avLst/>
            </a:prstGeom>
            <a:noFill/>
          </p:spPr>
          <p:txBody>
            <a:bodyPr wrap="none" rtlCol="0">
              <a:spAutoFit/>
            </a:bodyPr>
            <a:lstStyle/>
            <a:p>
              <a:r>
                <a:rPr lang="en-US" sz="2400" dirty="0" smtClean="0"/>
                <a:t>-</a:t>
              </a:r>
              <a:endParaRPr lang="en-US" dirty="0"/>
            </a:p>
          </p:txBody>
        </p:sp>
        <p:sp>
          <p:nvSpPr>
            <p:cNvPr id="86" name="TextBox 85"/>
            <p:cNvSpPr txBox="1"/>
            <p:nvPr/>
          </p:nvSpPr>
          <p:spPr>
            <a:xfrm>
              <a:off x="5377078" y="4151756"/>
              <a:ext cx="278892" cy="461665"/>
            </a:xfrm>
            <a:prstGeom prst="rect">
              <a:avLst/>
            </a:prstGeom>
            <a:noFill/>
          </p:spPr>
          <p:txBody>
            <a:bodyPr wrap="none" rtlCol="0">
              <a:spAutoFit/>
            </a:bodyPr>
            <a:lstStyle/>
            <a:p>
              <a:r>
                <a:rPr lang="en-US" sz="2400" dirty="0" smtClean="0"/>
                <a:t>-</a:t>
              </a:r>
              <a:endParaRPr lang="en-US" dirty="0"/>
            </a:p>
          </p:txBody>
        </p:sp>
        <p:sp>
          <p:nvSpPr>
            <p:cNvPr id="87" name="TextBox 86"/>
            <p:cNvSpPr txBox="1"/>
            <p:nvPr/>
          </p:nvSpPr>
          <p:spPr>
            <a:xfrm>
              <a:off x="5809925" y="3025724"/>
              <a:ext cx="278892" cy="461665"/>
            </a:xfrm>
            <a:prstGeom prst="rect">
              <a:avLst/>
            </a:prstGeom>
            <a:noFill/>
          </p:spPr>
          <p:txBody>
            <a:bodyPr wrap="none" rtlCol="0">
              <a:spAutoFit/>
            </a:bodyPr>
            <a:lstStyle/>
            <a:p>
              <a:r>
                <a:rPr lang="en-US" sz="2400" dirty="0" smtClean="0"/>
                <a:t>-</a:t>
              </a:r>
              <a:endParaRPr lang="en-US" dirty="0"/>
            </a:p>
          </p:txBody>
        </p:sp>
        <p:sp>
          <p:nvSpPr>
            <p:cNvPr id="88" name="TextBox 87"/>
            <p:cNvSpPr txBox="1"/>
            <p:nvPr/>
          </p:nvSpPr>
          <p:spPr>
            <a:xfrm>
              <a:off x="5784017" y="2943361"/>
              <a:ext cx="278892" cy="461665"/>
            </a:xfrm>
            <a:prstGeom prst="rect">
              <a:avLst/>
            </a:prstGeom>
            <a:noFill/>
          </p:spPr>
          <p:txBody>
            <a:bodyPr wrap="none" rtlCol="0">
              <a:spAutoFit/>
            </a:bodyPr>
            <a:lstStyle/>
            <a:p>
              <a:r>
                <a:rPr lang="en-US" sz="2400" dirty="0" smtClean="0"/>
                <a:t>-</a:t>
              </a:r>
              <a:endParaRPr lang="en-US" dirty="0"/>
            </a:p>
          </p:txBody>
        </p:sp>
        <p:sp>
          <p:nvSpPr>
            <p:cNvPr id="89" name="TextBox 88"/>
            <p:cNvSpPr txBox="1"/>
            <p:nvPr/>
          </p:nvSpPr>
          <p:spPr>
            <a:xfrm>
              <a:off x="5949371" y="4286366"/>
              <a:ext cx="278892" cy="461665"/>
            </a:xfrm>
            <a:prstGeom prst="rect">
              <a:avLst/>
            </a:prstGeom>
            <a:noFill/>
          </p:spPr>
          <p:txBody>
            <a:bodyPr wrap="none" rtlCol="0">
              <a:spAutoFit/>
            </a:bodyPr>
            <a:lstStyle/>
            <a:p>
              <a:r>
                <a:rPr lang="en-US" sz="2400" dirty="0" smtClean="0"/>
                <a:t>-</a:t>
              </a:r>
              <a:endParaRPr lang="en-US" dirty="0"/>
            </a:p>
          </p:txBody>
        </p:sp>
        <p:sp>
          <p:nvSpPr>
            <p:cNvPr id="90" name="TextBox 89"/>
            <p:cNvSpPr txBox="1"/>
            <p:nvPr/>
          </p:nvSpPr>
          <p:spPr>
            <a:xfrm>
              <a:off x="6507155" y="3182141"/>
              <a:ext cx="278892" cy="461665"/>
            </a:xfrm>
            <a:prstGeom prst="rect">
              <a:avLst/>
            </a:prstGeom>
            <a:noFill/>
          </p:spPr>
          <p:txBody>
            <a:bodyPr wrap="none" rtlCol="0">
              <a:spAutoFit/>
            </a:bodyPr>
            <a:lstStyle/>
            <a:p>
              <a:r>
                <a:rPr lang="en-US" sz="2400" dirty="0" smtClean="0"/>
                <a:t>-</a:t>
              </a:r>
              <a:endParaRPr lang="en-US" dirty="0"/>
            </a:p>
          </p:txBody>
        </p:sp>
        <p:sp>
          <p:nvSpPr>
            <p:cNvPr id="91" name="TextBox 90"/>
            <p:cNvSpPr txBox="1"/>
            <p:nvPr/>
          </p:nvSpPr>
          <p:spPr>
            <a:xfrm>
              <a:off x="6228263" y="3094802"/>
              <a:ext cx="278892" cy="461665"/>
            </a:xfrm>
            <a:prstGeom prst="rect">
              <a:avLst/>
            </a:prstGeom>
            <a:noFill/>
          </p:spPr>
          <p:txBody>
            <a:bodyPr wrap="none" rtlCol="0">
              <a:spAutoFit/>
            </a:bodyPr>
            <a:lstStyle/>
            <a:p>
              <a:r>
                <a:rPr lang="en-US" sz="2400" dirty="0" smtClean="0"/>
                <a:t>-</a:t>
              </a:r>
              <a:endParaRPr lang="en-US" dirty="0"/>
            </a:p>
          </p:txBody>
        </p:sp>
        <p:sp>
          <p:nvSpPr>
            <p:cNvPr id="92" name="TextBox 91"/>
            <p:cNvSpPr txBox="1"/>
            <p:nvPr/>
          </p:nvSpPr>
          <p:spPr>
            <a:xfrm>
              <a:off x="5670479" y="3025724"/>
              <a:ext cx="278892" cy="461665"/>
            </a:xfrm>
            <a:prstGeom prst="rect">
              <a:avLst/>
            </a:prstGeom>
            <a:noFill/>
          </p:spPr>
          <p:txBody>
            <a:bodyPr wrap="none" rtlCol="0">
              <a:spAutoFit/>
            </a:bodyPr>
            <a:lstStyle/>
            <a:p>
              <a:r>
                <a:rPr lang="en-US" sz="2400" dirty="0" smtClean="0"/>
                <a:t>-</a:t>
              </a:r>
              <a:endParaRPr lang="en-US" dirty="0"/>
            </a:p>
          </p:txBody>
        </p:sp>
        <p:sp>
          <p:nvSpPr>
            <p:cNvPr id="93" name="TextBox 92"/>
            <p:cNvSpPr txBox="1"/>
            <p:nvPr/>
          </p:nvSpPr>
          <p:spPr>
            <a:xfrm>
              <a:off x="4069339" y="3620301"/>
              <a:ext cx="278892" cy="461665"/>
            </a:xfrm>
            <a:prstGeom prst="rect">
              <a:avLst/>
            </a:prstGeom>
            <a:noFill/>
          </p:spPr>
          <p:txBody>
            <a:bodyPr wrap="none" rtlCol="0">
              <a:spAutoFit/>
            </a:bodyPr>
            <a:lstStyle/>
            <a:p>
              <a:r>
                <a:rPr lang="en-US" sz="2400" dirty="0" smtClean="0"/>
                <a:t>-</a:t>
              </a:r>
              <a:endParaRPr lang="en-US" dirty="0"/>
            </a:p>
          </p:txBody>
        </p:sp>
        <p:sp>
          <p:nvSpPr>
            <p:cNvPr id="94" name="TextBox 93"/>
            <p:cNvSpPr txBox="1"/>
            <p:nvPr/>
          </p:nvSpPr>
          <p:spPr>
            <a:xfrm>
              <a:off x="6380663" y="4366317"/>
              <a:ext cx="278892" cy="461665"/>
            </a:xfrm>
            <a:prstGeom prst="rect">
              <a:avLst/>
            </a:prstGeom>
            <a:noFill/>
          </p:spPr>
          <p:txBody>
            <a:bodyPr wrap="none" rtlCol="0">
              <a:spAutoFit/>
            </a:bodyPr>
            <a:lstStyle/>
            <a:p>
              <a:r>
                <a:rPr lang="en-US" sz="2400" dirty="0" smtClean="0"/>
                <a:t>-</a:t>
              </a:r>
              <a:endParaRPr lang="en-US" dirty="0"/>
            </a:p>
          </p:txBody>
        </p:sp>
        <p:sp>
          <p:nvSpPr>
            <p:cNvPr id="95" name="TextBox 94"/>
            <p:cNvSpPr txBox="1"/>
            <p:nvPr/>
          </p:nvSpPr>
          <p:spPr>
            <a:xfrm>
              <a:off x="3441714" y="2194878"/>
              <a:ext cx="294597" cy="461665"/>
            </a:xfrm>
            <a:prstGeom prst="rect">
              <a:avLst/>
            </a:prstGeom>
            <a:noFill/>
          </p:spPr>
          <p:txBody>
            <a:bodyPr wrap="square" rtlCol="0">
              <a:spAutoFit/>
            </a:bodyPr>
            <a:lstStyle/>
            <a:p>
              <a:r>
                <a:rPr lang="en-US" sz="2400" dirty="0" smtClean="0"/>
                <a:t>-</a:t>
              </a:r>
              <a:endParaRPr lang="en-US" dirty="0"/>
            </a:p>
          </p:txBody>
        </p:sp>
        <p:sp>
          <p:nvSpPr>
            <p:cNvPr id="96" name="TextBox 95"/>
            <p:cNvSpPr txBox="1"/>
            <p:nvPr/>
          </p:nvSpPr>
          <p:spPr>
            <a:xfrm>
              <a:off x="7526660" y="4551696"/>
              <a:ext cx="278892" cy="461665"/>
            </a:xfrm>
            <a:prstGeom prst="rect">
              <a:avLst/>
            </a:prstGeom>
            <a:noFill/>
          </p:spPr>
          <p:txBody>
            <a:bodyPr wrap="none" rtlCol="0">
              <a:spAutoFit/>
            </a:bodyPr>
            <a:lstStyle/>
            <a:p>
              <a:r>
                <a:rPr lang="en-US" sz="2400" dirty="0" smtClean="0"/>
                <a:t>-</a:t>
              </a:r>
              <a:endParaRPr lang="en-US" dirty="0"/>
            </a:p>
          </p:txBody>
        </p:sp>
      </p:grpSp>
      <p:sp>
        <p:nvSpPr>
          <p:cNvPr id="97" name="TextBox 96"/>
          <p:cNvSpPr txBox="1"/>
          <p:nvPr/>
        </p:nvSpPr>
        <p:spPr>
          <a:xfrm>
            <a:off x="605984" y="5025986"/>
            <a:ext cx="7547400" cy="1384995"/>
          </a:xfrm>
          <a:prstGeom prst="rect">
            <a:avLst/>
          </a:prstGeom>
          <a:noFill/>
        </p:spPr>
        <p:txBody>
          <a:bodyPr wrap="square" rtlCol="0">
            <a:spAutoFit/>
          </a:bodyPr>
          <a:lstStyle/>
          <a:p>
            <a:r>
              <a:rPr lang="en-US" sz="2800" dirty="0" smtClean="0"/>
              <a:t>Red blood cells export cholesterol sulfate to the artery wall, supplying it with cholesterol, sulfate, and negative charge </a:t>
            </a:r>
            <a:endParaRPr lang="en-US" sz="2800" dirty="0"/>
          </a:p>
        </p:txBody>
      </p:sp>
      <p:sp>
        <p:nvSpPr>
          <p:cNvPr id="35" name="TextBox 34"/>
          <p:cNvSpPr txBox="1"/>
          <p:nvPr/>
        </p:nvSpPr>
        <p:spPr>
          <a:xfrm>
            <a:off x="3495898" y="6369617"/>
            <a:ext cx="5730680" cy="461665"/>
          </a:xfrm>
          <a:prstGeom prst="rect">
            <a:avLst/>
          </a:prstGeom>
          <a:noFill/>
        </p:spPr>
        <p:txBody>
          <a:bodyPr wrap="none" rtlCol="0">
            <a:spAutoFit/>
          </a:bodyPr>
          <a:lstStyle/>
          <a:p>
            <a:r>
              <a:rPr lang="en-US" sz="2400" dirty="0" smtClean="0">
                <a:solidFill>
                  <a:srgbClr val="FF0000"/>
                </a:solidFill>
              </a:rPr>
              <a:t>*</a:t>
            </a:r>
            <a:r>
              <a:rPr lang="en-US" sz="2000" dirty="0" smtClean="0"/>
              <a:t> Davidson and Seneff, </a:t>
            </a:r>
            <a:r>
              <a:rPr lang="pl-PL" sz="2000" dirty="0" err="1"/>
              <a:t>Entropy</a:t>
            </a:r>
            <a:r>
              <a:rPr lang="pl-PL" sz="2000" dirty="0"/>
              <a:t> 14, 1399-1442, 2012.</a:t>
            </a:r>
            <a:endParaRPr lang="en-US" sz="20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Battery!</a:t>
            </a:r>
            <a:endParaRPr lang="en-US" dirty="0"/>
          </a:p>
        </p:txBody>
      </p:sp>
      <p:sp>
        <p:nvSpPr>
          <p:cNvPr id="3" name="Content Placeholder 2"/>
          <p:cNvSpPr>
            <a:spLocks noGrp="1"/>
          </p:cNvSpPr>
          <p:nvPr>
            <p:ph idx="1"/>
          </p:nvPr>
        </p:nvSpPr>
        <p:spPr>
          <a:xfrm>
            <a:off x="2310490" y="1600200"/>
            <a:ext cx="6376310" cy="2939151"/>
          </a:xfrm>
        </p:spPr>
        <p:txBody>
          <a:bodyPr/>
          <a:lstStyle/>
          <a:p>
            <a:endParaRPr lang="en-US" dirty="0"/>
          </a:p>
        </p:txBody>
      </p:sp>
      <p:pic>
        <p:nvPicPr>
          <p:cNvPr id="5" name="Picture 4"/>
          <p:cNvPicPr>
            <a:picLocks noChangeAspect="1"/>
          </p:cNvPicPr>
          <p:nvPr/>
        </p:nvPicPr>
        <p:blipFill>
          <a:blip r:embed="rId2"/>
          <a:stretch>
            <a:fillRect/>
          </a:stretch>
        </p:blipFill>
        <p:spPr>
          <a:xfrm>
            <a:off x="-57080" y="2508250"/>
            <a:ext cx="7746930" cy="2287790"/>
          </a:xfrm>
          <a:prstGeom prst="rect">
            <a:avLst/>
          </a:prstGeom>
        </p:spPr>
      </p:pic>
      <p:sp>
        <p:nvSpPr>
          <p:cNvPr id="6" name="TextBox 5"/>
          <p:cNvSpPr txBox="1"/>
          <p:nvPr/>
        </p:nvSpPr>
        <p:spPr>
          <a:xfrm>
            <a:off x="3495898" y="6355187"/>
            <a:ext cx="5730680" cy="461665"/>
          </a:xfrm>
          <a:prstGeom prst="rect">
            <a:avLst/>
          </a:prstGeom>
          <a:noFill/>
        </p:spPr>
        <p:txBody>
          <a:bodyPr wrap="none" rtlCol="0">
            <a:spAutoFit/>
          </a:bodyPr>
          <a:lstStyle/>
          <a:p>
            <a:r>
              <a:rPr lang="en-US" sz="2400" dirty="0" smtClean="0">
                <a:solidFill>
                  <a:srgbClr val="FF0000"/>
                </a:solidFill>
              </a:rPr>
              <a:t>*</a:t>
            </a:r>
            <a:r>
              <a:rPr lang="en-US" sz="2000" dirty="0" smtClean="0"/>
              <a:t> Davidson and Seneff, </a:t>
            </a:r>
            <a:r>
              <a:rPr lang="pl-PL" sz="2000" dirty="0" err="1"/>
              <a:t>Entropy</a:t>
            </a:r>
            <a:r>
              <a:rPr lang="pl-PL" sz="2000" dirty="0"/>
              <a:t> 14, 1399-1442, 2012.</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81" y="274638"/>
            <a:ext cx="8539118" cy="1143000"/>
          </a:xfrm>
        </p:spPr>
        <p:txBody>
          <a:bodyPr>
            <a:normAutofit fontScale="90000"/>
          </a:bodyPr>
          <a:lstStyle/>
          <a:p>
            <a:r>
              <a:rPr lang="en-US" b="1" dirty="0" smtClean="0"/>
              <a:t>Battery Poles Between Artery and Vein</a:t>
            </a:r>
            <a:endParaRPr lang="en-US" b="1" dirty="0"/>
          </a:p>
        </p:txBody>
      </p:sp>
      <p:cxnSp>
        <p:nvCxnSpPr>
          <p:cNvPr id="80" name="Straight Arrow Connector 79"/>
          <p:cNvCxnSpPr/>
          <p:nvPr/>
        </p:nvCxnSpPr>
        <p:spPr>
          <a:xfrm>
            <a:off x="4013200" y="1724683"/>
            <a:ext cx="1447800" cy="3835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4470400" y="1534183"/>
            <a:ext cx="1356110" cy="461665"/>
          </a:xfrm>
          <a:prstGeom prst="rect">
            <a:avLst/>
          </a:prstGeom>
          <a:noFill/>
        </p:spPr>
        <p:txBody>
          <a:bodyPr wrap="none" rtlCol="0">
            <a:spAutoFit/>
          </a:bodyPr>
          <a:lstStyle/>
          <a:p>
            <a:r>
              <a:rPr lang="en-US" sz="2400" dirty="0" smtClean="0"/>
              <a:t>“current”</a:t>
            </a:r>
            <a:endParaRPr lang="en-US" sz="2400" dirty="0"/>
          </a:p>
        </p:txBody>
      </p:sp>
      <p:sp>
        <p:nvSpPr>
          <p:cNvPr id="82" name="Content Placeholder 2"/>
          <p:cNvSpPr>
            <a:spLocks noGrp="1"/>
          </p:cNvSpPr>
          <p:nvPr>
            <p:ph idx="1"/>
          </p:nvPr>
        </p:nvSpPr>
        <p:spPr>
          <a:xfrm>
            <a:off x="315799" y="3613992"/>
            <a:ext cx="8686800" cy="2033426"/>
          </a:xfrm>
        </p:spPr>
        <p:txBody>
          <a:bodyPr/>
          <a:lstStyle/>
          <a:p>
            <a:r>
              <a:rPr lang="en-US" sz="2800" dirty="0" err="1" smtClean="0"/>
              <a:t>RBC’s</a:t>
            </a:r>
            <a:r>
              <a:rPr lang="en-US" sz="2800" dirty="0" smtClean="0"/>
              <a:t> lose charge as they travel through the capillary</a:t>
            </a:r>
          </a:p>
          <a:p>
            <a:r>
              <a:rPr lang="en-US" sz="2800" dirty="0" smtClean="0"/>
              <a:t>This sets up voltage gradient between vein and artery</a:t>
            </a:r>
          </a:p>
          <a:p>
            <a:r>
              <a:rPr lang="en-US" sz="2800" dirty="0" smtClean="0"/>
              <a:t>Negatively charged </a:t>
            </a:r>
            <a:r>
              <a:rPr lang="en-US" sz="2800" dirty="0" err="1" smtClean="0"/>
              <a:t>RBC’s</a:t>
            </a:r>
            <a:r>
              <a:rPr lang="en-US" sz="2800" dirty="0" smtClean="0"/>
              <a:t> are propelled towards positive pole of “battery”</a:t>
            </a:r>
          </a:p>
          <a:p>
            <a:endParaRPr lang="en-US" sz="2800" dirty="0" smtClean="0"/>
          </a:p>
          <a:p>
            <a:endParaRPr lang="en-US" dirty="0"/>
          </a:p>
        </p:txBody>
      </p:sp>
      <p:grpSp>
        <p:nvGrpSpPr>
          <p:cNvPr id="3" name="Group 17"/>
          <p:cNvGrpSpPr/>
          <p:nvPr/>
        </p:nvGrpSpPr>
        <p:grpSpPr>
          <a:xfrm>
            <a:off x="1163299" y="1631005"/>
            <a:ext cx="6210702" cy="1734495"/>
            <a:chOff x="1163299" y="1631005"/>
            <a:chExt cx="6210702" cy="1734495"/>
          </a:xfrm>
        </p:grpSpPr>
        <p:sp>
          <p:nvSpPr>
            <p:cNvPr id="58" name="TextBox 57"/>
            <p:cNvSpPr txBox="1"/>
            <p:nvPr/>
          </p:nvSpPr>
          <p:spPr>
            <a:xfrm>
              <a:off x="6273800" y="2395835"/>
              <a:ext cx="414597" cy="646331"/>
            </a:xfrm>
            <a:prstGeom prst="rect">
              <a:avLst/>
            </a:prstGeom>
            <a:noFill/>
          </p:spPr>
          <p:txBody>
            <a:bodyPr wrap="none" rtlCol="0">
              <a:spAutoFit/>
            </a:bodyPr>
            <a:lstStyle/>
            <a:p>
              <a:r>
                <a:rPr lang="en-US" sz="3600" dirty="0" smtClean="0">
                  <a:ln>
                    <a:solidFill>
                      <a:srgbClr val="FF0000"/>
                    </a:solidFill>
                  </a:ln>
                </a:rPr>
                <a:t>+</a:t>
              </a:r>
              <a:endParaRPr lang="en-US" sz="3600" dirty="0">
                <a:ln>
                  <a:solidFill>
                    <a:srgbClr val="FF0000"/>
                  </a:solidFill>
                </a:ln>
              </a:endParaRPr>
            </a:p>
          </p:txBody>
        </p:sp>
        <p:sp>
          <p:nvSpPr>
            <p:cNvPr id="59" name="TextBox 58"/>
            <p:cNvSpPr txBox="1"/>
            <p:nvPr/>
          </p:nvSpPr>
          <p:spPr>
            <a:xfrm>
              <a:off x="2362200" y="2308880"/>
              <a:ext cx="326006" cy="646331"/>
            </a:xfrm>
            <a:prstGeom prst="rect">
              <a:avLst/>
            </a:prstGeom>
            <a:noFill/>
          </p:spPr>
          <p:txBody>
            <a:bodyPr wrap="none" rtlCol="0">
              <a:spAutoFit/>
            </a:bodyPr>
            <a:lstStyle/>
            <a:p>
              <a:r>
                <a:rPr lang="en-US" sz="3600" dirty="0" smtClean="0">
                  <a:ln>
                    <a:solidFill>
                      <a:srgbClr val="FF0000"/>
                    </a:solidFill>
                  </a:ln>
                </a:rPr>
                <a:t>-</a:t>
              </a:r>
              <a:endParaRPr lang="en-US" sz="3600" dirty="0">
                <a:ln>
                  <a:solidFill>
                    <a:srgbClr val="FF0000"/>
                  </a:solidFill>
                </a:ln>
              </a:endParaRPr>
            </a:p>
          </p:txBody>
        </p:sp>
        <p:sp>
          <p:nvSpPr>
            <p:cNvPr id="77" name="TextBox 76"/>
            <p:cNvSpPr txBox="1"/>
            <p:nvPr/>
          </p:nvSpPr>
          <p:spPr>
            <a:xfrm>
              <a:off x="1163299" y="2672834"/>
              <a:ext cx="980532" cy="400110"/>
            </a:xfrm>
            <a:prstGeom prst="rect">
              <a:avLst/>
            </a:prstGeom>
            <a:noFill/>
          </p:spPr>
          <p:txBody>
            <a:bodyPr wrap="none" rtlCol="0">
              <a:spAutoFit/>
            </a:bodyPr>
            <a:lstStyle/>
            <a:p>
              <a:r>
                <a:rPr lang="en-US" sz="2000" dirty="0" smtClean="0"/>
                <a:t>ARTERY</a:t>
              </a:r>
              <a:endParaRPr lang="en-US" sz="2000" dirty="0"/>
            </a:p>
          </p:txBody>
        </p:sp>
        <p:sp>
          <p:nvSpPr>
            <p:cNvPr id="78" name="TextBox 77"/>
            <p:cNvSpPr txBox="1"/>
            <p:nvPr/>
          </p:nvSpPr>
          <p:spPr>
            <a:xfrm>
              <a:off x="6688397" y="2501900"/>
              <a:ext cx="685604" cy="400110"/>
            </a:xfrm>
            <a:prstGeom prst="rect">
              <a:avLst/>
            </a:prstGeom>
            <a:noFill/>
          </p:spPr>
          <p:txBody>
            <a:bodyPr wrap="none" rtlCol="0">
              <a:spAutoFit/>
            </a:bodyPr>
            <a:lstStyle/>
            <a:p>
              <a:r>
                <a:rPr lang="en-US" sz="2000" dirty="0" smtClean="0"/>
                <a:t>VEIN</a:t>
              </a:r>
              <a:endParaRPr lang="en-US" sz="2000" dirty="0"/>
            </a:p>
          </p:txBody>
        </p:sp>
        <p:pic>
          <p:nvPicPr>
            <p:cNvPr id="83" name="Picture 82"/>
            <p:cNvPicPr>
              <a:picLocks noChangeAspect="1"/>
            </p:cNvPicPr>
            <p:nvPr/>
          </p:nvPicPr>
          <p:blipFill>
            <a:blip r:embed="rId2"/>
            <a:stretch>
              <a:fillRect/>
            </a:stretch>
          </p:blipFill>
          <p:spPr>
            <a:xfrm>
              <a:off x="3094230" y="1631005"/>
              <a:ext cx="3031740" cy="1670995"/>
            </a:xfrm>
            <a:prstGeom prst="rect">
              <a:avLst/>
            </a:prstGeom>
          </p:spPr>
        </p:pic>
        <p:sp>
          <p:nvSpPr>
            <p:cNvPr id="84" name="Freeform 83"/>
            <p:cNvSpPr/>
            <p:nvPr/>
          </p:nvSpPr>
          <p:spPr>
            <a:xfrm>
              <a:off x="5981700" y="2273300"/>
              <a:ext cx="825500" cy="275167"/>
            </a:xfrm>
            <a:custGeom>
              <a:avLst/>
              <a:gdLst>
                <a:gd name="connsiteX0" fmla="*/ 0 w 825500"/>
                <a:gd name="connsiteY0" fmla="*/ 241300 h 275167"/>
                <a:gd name="connsiteX1" fmla="*/ 279400 w 825500"/>
                <a:gd name="connsiteY1" fmla="*/ 241300 h 275167"/>
                <a:gd name="connsiteX2" fmla="*/ 787400 w 825500"/>
                <a:gd name="connsiteY2" fmla="*/ 38100 h 275167"/>
                <a:gd name="connsiteX3" fmla="*/ 787400 w 825500"/>
                <a:gd name="connsiteY3" fmla="*/ 38100 h 275167"/>
                <a:gd name="connsiteX4" fmla="*/ 825500 w 825500"/>
                <a:gd name="connsiteY4" fmla="*/ 0 h 275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500" h="275167">
                  <a:moveTo>
                    <a:pt x="0" y="241300"/>
                  </a:moveTo>
                  <a:cubicBezTo>
                    <a:pt x="74083" y="258233"/>
                    <a:pt x="148167" y="275167"/>
                    <a:pt x="279400" y="241300"/>
                  </a:cubicBezTo>
                  <a:cubicBezTo>
                    <a:pt x="410633" y="207433"/>
                    <a:pt x="787400" y="38100"/>
                    <a:pt x="787400" y="38100"/>
                  </a:cubicBezTo>
                  <a:lnTo>
                    <a:pt x="787400" y="38100"/>
                  </a:lnTo>
                  <a:lnTo>
                    <a:pt x="825500"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5" name="Freeform 84"/>
            <p:cNvSpPr/>
            <p:nvPr/>
          </p:nvSpPr>
          <p:spPr>
            <a:xfrm>
              <a:off x="6083300" y="3136900"/>
              <a:ext cx="952500" cy="228600"/>
            </a:xfrm>
            <a:custGeom>
              <a:avLst/>
              <a:gdLst>
                <a:gd name="connsiteX0" fmla="*/ 0 w 952500"/>
                <a:gd name="connsiteY0" fmla="*/ 0 h 228600"/>
                <a:gd name="connsiteX1" fmla="*/ 431800 w 952500"/>
                <a:gd name="connsiteY1" fmla="*/ 50800 h 228600"/>
                <a:gd name="connsiteX2" fmla="*/ 952500 w 952500"/>
                <a:gd name="connsiteY2" fmla="*/ 228600 h 228600"/>
              </a:gdLst>
              <a:ahLst/>
              <a:cxnLst>
                <a:cxn ang="0">
                  <a:pos x="connsiteX0" y="connsiteY0"/>
                </a:cxn>
                <a:cxn ang="0">
                  <a:pos x="connsiteX1" y="connsiteY1"/>
                </a:cxn>
                <a:cxn ang="0">
                  <a:pos x="connsiteX2" y="connsiteY2"/>
                </a:cxn>
              </a:cxnLst>
              <a:rect l="l" t="t" r="r" b="b"/>
              <a:pathLst>
                <a:path w="952500" h="228600">
                  <a:moveTo>
                    <a:pt x="0" y="0"/>
                  </a:moveTo>
                  <a:cubicBezTo>
                    <a:pt x="136525" y="6350"/>
                    <a:pt x="273050" y="12700"/>
                    <a:pt x="431800" y="50800"/>
                  </a:cubicBezTo>
                  <a:cubicBezTo>
                    <a:pt x="590550" y="88900"/>
                    <a:pt x="952500" y="228600"/>
                    <a:pt x="952500" y="2286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6" name="Freeform 85"/>
            <p:cNvSpPr/>
            <p:nvPr/>
          </p:nvSpPr>
          <p:spPr>
            <a:xfrm>
              <a:off x="2171700" y="2070100"/>
              <a:ext cx="977900" cy="220133"/>
            </a:xfrm>
            <a:custGeom>
              <a:avLst/>
              <a:gdLst>
                <a:gd name="connsiteX0" fmla="*/ 977900 w 977900"/>
                <a:gd name="connsiteY0" fmla="*/ 0 h 220133"/>
                <a:gd name="connsiteX1" fmla="*/ 571500 w 977900"/>
                <a:gd name="connsiteY1" fmla="*/ 190500 h 220133"/>
                <a:gd name="connsiteX2" fmla="*/ 0 w 977900"/>
                <a:gd name="connsiteY2" fmla="*/ 177800 h 220133"/>
              </a:gdLst>
              <a:ahLst/>
              <a:cxnLst>
                <a:cxn ang="0">
                  <a:pos x="connsiteX0" y="connsiteY0"/>
                </a:cxn>
                <a:cxn ang="0">
                  <a:pos x="connsiteX1" y="connsiteY1"/>
                </a:cxn>
                <a:cxn ang="0">
                  <a:pos x="connsiteX2" y="connsiteY2"/>
                </a:cxn>
              </a:cxnLst>
              <a:rect l="l" t="t" r="r" b="b"/>
              <a:pathLst>
                <a:path w="977900" h="220133">
                  <a:moveTo>
                    <a:pt x="977900" y="0"/>
                  </a:moveTo>
                  <a:cubicBezTo>
                    <a:pt x="856191" y="80433"/>
                    <a:pt x="734483" y="160867"/>
                    <a:pt x="571500" y="190500"/>
                  </a:cubicBezTo>
                  <a:cubicBezTo>
                    <a:pt x="408517" y="220133"/>
                    <a:pt x="0" y="177800"/>
                    <a:pt x="0" y="1778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7" name="Freeform 86"/>
            <p:cNvSpPr/>
            <p:nvPr/>
          </p:nvSpPr>
          <p:spPr>
            <a:xfrm>
              <a:off x="2616200" y="2667000"/>
              <a:ext cx="622300" cy="584200"/>
            </a:xfrm>
            <a:custGeom>
              <a:avLst/>
              <a:gdLst>
                <a:gd name="connsiteX0" fmla="*/ 622300 w 622300"/>
                <a:gd name="connsiteY0" fmla="*/ 0 h 584200"/>
                <a:gd name="connsiteX1" fmla="*/ 190500 w 622300"/>
                <a:gd name="connsiteY1" fmla="*/ 266700 h 584200"/>
                <a:gd name="connsiteX2" fmla="*/ 0 w 622300"/>
                <a:gd name="connsiteY2" fmla="*/ 584200 h 584200"/>
              </a:gdLst>
              <a:ahLst/>
              <a:cxnLst>
                <a:cxn ang="0">
                  <a:pos x="connsiteX0" y="connsiteY0"/>
                </a:cxn>
                <a:cxn ang="0">
                  <a:pos x="connsiteX1" y="connsiteY1"/>
                </a:cxn>
                <a:cxn ang="0">
                  <a:pos x="connsiteX2" y="connsiteY2"/>
                </a:cxn>
              </a:cxnLst>
              <a:rect l="l" t="t" r="r" b="b"/>
              <a:pathLst>
                <a:path w="622300" h="584200">
                  <a:moveTo>
                    <a:pt x="622300" y="0"/>
                  </a:moveTo>
                  <a:cubicBezTo>
                    <a:pt x="458258" y="84666"/>
                    <a:pt x="294217" y="169333"/>
                    <a:pt x="190500" y="266700"/>
                  </a:cubicBezTo>
                  <a:cubicBezTo>
                    <a:pt x="86783" y="364067"/>
                    <a:pt x="0" y="584200"/>
                    <a:pt x="0" y="5842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5" name="Right Arrow 14"/>
          <p:cNvSpPr/>
          <p:nvPr/>
        </p:nvSpPr>
        <p:spPr>
          <a:xfrm>
            <a:off x="4013200" y="2205750"/>
            <a:ext cx="256477"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5043857" y="2573240"/>
            <a:ext cx="256477"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a:off x="6017323" y="2787710"/>
            <a:ext cx="256477"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844842" y="5696646"/>
            <a:ext cx="6279484" cy="461665"/>
          </a:xfrm>
          <a:prstGeom prst="rect">
            <a:avLst/>
          </a:prstGeom>
          <a:solidFill>
            <a:srgbClr val="FFFEAA"/>
          </a:solidFill>
          <a:ln>
            <a:solidFill>
              <a:schemeClr val="tx1"/>
            </a:solidFill>
          </a:ln>
        </p:spPr>
        <p:txBody>
          <a:bodyPr wrap="none" rtlCol="0">
            <a:spAutoFit/>
          </a:bodyPr>
          <a:lstStyle/>
          <a:p>
            <a:r>
              <a:rPr lang="en-US" sz="2400" dirty="0" smtClean="0"/>
              <a:t>This creates force field that promotes blood flow</a:t>
            </a:r>
            <a:endParaRPr lang="en-US" sz="2400" dirty="0"/>
          </a:p>
        </p:txBody>
      </p:sp>
      <p:sp>
        <p:nvSpPr>
          <p:cNvPr id="20" name="TextBox 19"/>
          <p:cNvSpPr txBox="1"/>
          <p:nvPr/>
        </p:nvSpPr>
        <p:spPr>
          <a:xfrm>
            <a:off x="3495898" y="6355187"/>
            <a:ext cx="5730680" cy="461665"/>
          </a:xfrm>
          <a:prstGeom prst="rect">
            <a:avLst/>
          </a:prstGeom>
          <a:noFill/>
        </p:spPr>
        <p:txBody>
          <a:bodyPr wrap="none" rtlCol="0">
            <a:spAutoFit/>
          </a:bodyPr>
          <a:lstStyle/>
          <a:p>
            <a:r>
              <a:rPr lang="en-US" sz="2400" dirty="0" smtClean="0">
                <a:solidFill>
                  <a:srgbClr val="FF0000"/>
                </a:solidFill>
              </a:rPr>
              <a:t>*</a:t>
            </a:r>
            <a:r>
              <a:rPr lang="en-US" sz="2000" dirty="0" smtClean="0"/>
              <a:t> Davidson and Seneff, </a:t>
            </a:r>
            <a:r>
              <a:rPr lang="pl-PL" sz="2000" dirty="0" err="1"/>
              <a:t>Entropy</a:t>
            </a:r>
            <a:r>
              <a:rPr lang="pl-PL" sz="2000" dirty="0"/>
              <a:t> 14, 1399-1442, 2012.</a:t>
            </a:r>
            <a:endParaRPr lang="en-US" sz="20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1039049" y="2478689"/>
            <a:ext cx="6897325" cy="2246769"/>
          </a:xfrm>
          <a:prstGeom prst="rect">
            <a:avLst/>
          </a:prstGeom>
          <a:solidFill>
            <a:srgbClr val="FFFEAA"/>
          </a:solidFill>
          <a:ln>
            <a:solidFill>
              <a:schemeClr val="tx1"/>
            </a:solidFill>
          </a:ln>
        </p:spPr>
        <p:txBody>
          <a:bodyPr wrap="square" rtlCol="0">
            <a:spAutoFit/>
          </a:bodyPr>
          <a:lstStyle/>
          <a:p>
            <a:endParaRPr lang="en-US" sz="2800" dirty="0" smtClean="0">
              <a:latin typeface="Apple Casual"/>
            </a:endParaRPr>
          </a:p>
          <a:p>
            <a:pPr algn="ctr"/>
            <a:r>
              <a:rPr lang="en-US" sz="2800" dirty="0" smtClean="0">
                <a:latin typeface="Apple Casual"/>
              </a:rPr>
              <a:t>Zeta potential measures rate at     which negatively charged particles travel in an electric force field</a:t>
            </a:r>
          </a:p>
          <a:p>
            <a:endParaRPr lang="en-US" sz="2800" dirty="0">
              <a:latin typeface="Apple Casual"/>
            </a:endParaRPr>
          </a:p>
        </p:txBody>
      </p:sp>
    </p:spTree>
    <p:extLst>
      <p:ext uri="{BB962C8B-B14F-4D97-AF65-F5344CB8AC3E}">
        <p14:creationId xmlns:p14="http://schemas.microsoft.com/office/powerpoint/2010/main" val="1924392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Hypothesis</a:t>
            </a:r>
            <a:endParaRPr lang="en-US" b="1" dirty="0"/>
          </a:p>
        </p:txBody>
      </p:sp>
      <p:sp>
        <p:nvSpPr>
          <p:cNvPr id="3" name="Content Placeholder 2"/>
          <p:cNvSpPr>
            <a:spLocks noGrp="1"/>
          </p:cNvSpPr>
          <p:nvPr>
            <p:ph idx="1"/>
          </p:nvPr>
        </p:nvSpPr>
        <p:spPr/>
        <p:txBody>
          <a:bodyPr>
            <a:normAutofit lnSpcReduction="10000"/>
          </a:bodyPr>
          <a:lstStyle/>
          <a:p>
            <a:r>
              <a:rPr lang="en-US" dirty="0" smtClean="0"/>
              <a:t>When blood becomes deficient in negative charge (sulfates), </a:t>
            </a:r>
            <a:r>
              <a:rPr lang="en-US" dirty="0" err="1" smtClean="0"/>
              <a:t>glycocalyx</a:t>
            </a:r>
            <a:r>
              <a:rPr lang="en-US" dirty="0" smtClean="0"/>
              <a:t> becomes unhealthy</a:t>
            </a:r>
          </a:p>
          <a:p>
            <a:r>
              <a:rPr lang="en-US" dirty="0" smtClean="0"/>
              <a:t>Endothelial cells develop gaps that allow blood to seep into tissues</a:t>
            </a:r>
          </a:p>
          <a:p>
            <a:r>
              <a:rPr lang="en-US" dirty="0" smtClean="0"/>
              <a:t>Blood clots are needed to plug the holes</a:t>
            </a:r>
          </a:p>
          <a:p>
            <a:r>
              <a:rPr lang="en-US" dirty="0" smtClean="0"/>
              <a:t>Mistakes can lead to dangerous blockage</a:t>
            </a:r>
          </a:p>
          <a:p>
            <a:pPr lvl="1"/>
            <a:r>
              <a:rPr lang="en-US" dirty="0" smtClean="0"/>
              <a:t>Deep vein thrombosis	</a:t>
            </a:r>
          </a:p>
          <a:p>
            <a:pPr lvl="1"/>
            <a:r>
              <a:rPr lang="en-US" dirty="0" smtClean="0"/>
              <a:t>Pulmonary thrombosis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a:xfrm>
            <a:off x="457200" y="1241251"/>
            <a:ext cx="8418018" cy="4934917"/>
          </a:xfrm>
        </p:spPr>
        <p:txBody>
          <a:bodyPr>
            <a:normAutofit fontScale="92500" lnSpcReduction="20000"/>
          </a:bodyPr>
          <a:lstStyle/>
          <a:p>
            <a:pPr marL="0" indent="0">
              <a:buNone/>
            </a:pPr>
            <a:endParaRPr lang="en-US" dirty="0"/>
          </a:p>
          <a:p>
            <a:r>
              <a:rPr lang="en-US" dirty="0" smtClean="0"/>
              <a:t>Hemostasis </a:t>
            </a:r>
            <a:r>
              <a:rPr lang="en-US" dirty="0"/>
              <a:t>is the regulatory system that maintains blood </a:t>
            </a:r>
            <a:r>
              <a:rPr lang="en-US" dirty="0" smtClean="0"/>
              <a:t>stability</a:t>
            </a:r>
          </a:p>
          <a:p>
            <a:pPr lvl="1"/>
            <a:r>
              <a:rPr lang="en-US" dirty="0" smtClean="0"/>
              <a:t>Tension </a:t>
            </a:r>
            <a:r>
              <a:rPr lang="en-US" dirty="0"/>
              <a:t>between clotting and </a:t>
            </a:r>
            <a:r>
              <a:rPr lang="en-US" dirty="0" err="1" smtClean="0"/>
              <a:t>hemhorraging</a:t>
            </a:r>
            <a:endParaRPr lang="en-US" dirty="0" smtClean="0"/>
          </a:p>
          <a:p>
            <a:pPr lvl="1"/>
            <a:r>
              <a:rPr lang="en-US" dirty="0" smtClean="0"/>
              <a:t> </a:t>
            </a:r>
            <a:r>
              <a:rPr lang="en-US" dirty="0"/>
              <a:t>Sulfates in the </a:t>
            </a:r>
            <a:r>
              <a:rPr lang="en-US" dirty="0" err="1"/>
              <a:t>glycocalyx</a:t>
            </a:r>
            <a:r>
              <a:rPr lang="en-US" dirty="0"/>
              <a:t> are protective</a:t>
            </a:r>
          </a:p>
          <a:p>
            <a:r>
              <a:rPr lang="en-US" dirty="0" smtClean="0"/>
              <a:t>Grounding </a:t>
            </a:r>
            <a:r>
              <a:rPr lang="en-US" dirty="0"/>
              <a:t>can improve blood stability by providing negative charge through currents from the ground</a:t>
            </a:r>
          </a:p>
          <a:p>
            <a:r>
              <a:rPr lang="en-US" dirty="0" smtClean="0"/>
              <a:t>Red </a:t>
            </a:r>
            <a:r>
              <a:rPr lang="en-US" dirty="0"/>
              <a:t>blood cells discharge negative charge by releasing cholesterol sulfate in </a:t>
            </a:r>
            <a:r>
              <a:rPr lang="en-US" dirty="0" smtClean="0"/>
              <a:t>capillaries</a:t>
            </a:r>
          </a:p>
          <a:p>
            <a:pPr lvl="1"/>
            <a:r>
              <a:rPr lang="en-US" dirty="0" smtClean="0"/>
              <a:t>This helps maintain pH difference between arteries and veins to drive circulation</a:t>
            </a:r>
          </a:p>
          <a:p>
            <a:endParaRPr lang="en-US" dirty="0"/>
          </a:p>
        </p:txBody>
      </p:sp>
    </p:spTree>
    <p:extLst>
      <p:ext uri="{BB962C8B-B14F-4D97-AF65-F5344CB8AC3E}">
        <p14:creationId xmlns:p14="http://schemas.microsoft.com/office/powerpoint/2010/main" val="267670005"/>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64"/>
            <a:ext cx="8229600" cy="1143000"/>
          </a:xfrm>
        </p:spPr>
        <p:txBody>
          <a:bodyPr/>
          <a:lstStyle/>
          <a:p>
            <a:r>
              <a:rPr lang="en-US" b="1" dirty="0" smtClean="0">
                <a:latin typeface="Apple Casual"/>
              </a:rPr>
              <a:t>Outline</a:t>
            </a:r>
            <a:endParaRPr lang="en-US" b="1" dirty="0">
              <a:latin typeface="Apple Casual"/>
            </a:endParaRPr>
          </a:p>
        </p:txBody>
      </p:sp>
      <p:sp>
        <p:nvSpPr>
          <p:cNvPr id="3" name="Content Placeholder 2"/>
          <p:cNvSpPr>
            <a:spLocks noGrp="1"/>
          </p:cNvSpPr>
          <p:nvPr>
            <p:ph idx="1"/>
          </p:nvPr>
        </p:nvSpPr>
        <p:spPr>
          <a:xfrm>
            <a:off x="457200" y="1265613"/>
            <a:ext cx="8456178" cy="5469492"/>
          </a:xfrm>
        </p:spPr>
        <p:txBody>
          <a:bodyPr>
            <a:normAutofit fontScale="62500" lnSpcReduction="20000"/>
          </a:bodyPr>
          <a:lstStyle/>
          <a:p>
            <a:r>
              <a:rPr lang="en-US" dirty="0" smtClean="0">
                <a:latin typeface="Apple Casual"/>
              </a:rPr>
              <a:t>Introduction</a:t>
            </a:r>
          </a:p>
          <a:p>
            <a:pPr lvl="1"/>
            <a:r>
              <a:rPr lang="en-US" sz="2900" dirty="0" smtClean="0">
                <a:latin typeface="Apple Casual"/>
              </a:rPr>
              <a:t>Big Ideas: Dysfunction and Consequences</a:t>
            </a:r>
          </a:p>
          <a:p>
            <a:r>
              <a:rPr lang="en-US" dirty="0" smtClean="0">
                <a:latin typeface="Apple Casual"/>
              </a:rPr>
              <a:t>Dysfunction</a:t>
            </a:r>
          </a:p>
          <a:p>
            <a:pPr lvl="1"/>
            <a:r>
              <a:rPr lang="en-US" sz="2900" dirty="0" smtClean="0">
                <a:latin typeface="Apple Casual"/>
              </a:rPr>
              <a:t>Cholesterol Transport</a:t>
            </a:r>
          </a:p>
          <a:p>
            <a:pPr lvl="1"/>
            <a:r>
              <a:rPr lang="en-US" sz="2900" dirty="0" smtClean="0">
                <a:latin typeface="Apple Casual"/>
              </a:rPr>
              <a:t>Sulfate Deficiency</a:t>
            </a:r>
          </a:p>
          <a:p>
            <a:pPr lvl="1"/>
            <a:r>
              <a:rPr lang="en-US" sz="2900" dirty="0" smtClean="0">
                <a:latin typeface="Apple Casual"/>
              </a:rPr>
              <a:t>Obesity</a:t>
            </a:r>
          </a:p>
          <a:p>
            <a:pPr lvl="1"/>
            <a:r>
              <a:rPr lang="en-US" sz="2900" dirty="0" smtClean="0">
                <a:latin typeface="Apple Casual"/>
              </a:rPr>
              <a:t>Endothelial Nitric Oxide Synthase (</a:t>
            </a:r>
            <a:r>
              <a:rPr lang="en-US" sz="2900" dirty="0" err="1" smtClean="0">
                <a:latin typeface="Apple Casual"/>
              </a:rPr>
              <a:t>eNOS</a:t>
            </a:r>
            <a:r>
              <a:rPr lang="en-US" sz="2900" dirty="0" smtClean="0">
                <a:latin typeface="Apple Casual"/>
              </a:rPr>
              <a:t>)</a:t>
            </a:r>
          </a:p>
          <a:p>
            <a:pPr lvl="1"/>
            <a:r>
              <a:rPr lang="en-US" sz="2900" dirty="0" err="1" smtClean="0">
                <a:latin typeface="Apple Casual"/>
              </a:rPr>
              <a:t>SiNiC</a:t>
            </a:r>
            <a:endParaRPr lang="en-US" sz="2900" dirty="0" smtClean="0">
              <a:latin typeface="Apple Casual"/>
            </a:endParaRPr>
          </a:p>
          <a:p>
            <a:pPr lvl="0"/>
            <a:r>
              <a:rPr lang="en-US" dirty="0" smtClean="0">
                <a:solidFill>
                  <a:srgbClr val="FF0000"/>
                </a:solidFill>
                <a:latin typeface="Apple Casual"/>
              </a:rPr>
              <a:t>Consequences</a:t>
            </a:r>
          </a:p>
          <a:p>
            <a:pPr lvl="1"/>
            <a:r>
              <a:rPr lang="en-US" sz="2900" dirty="0" smtClean="0">
                <a:latin typeface="Apple Casual"/>
              </a:rPr>
              <a:t>Blood Clots and Hemorrhages</a:t>
            </a:r>
          </a:p>
          <a:p>
            <a:pPr lvl="1"/>
            <a:r>
              <a:rPr lang="en-US" sz="2900" dirty="0" smtClean="0">
                <a:solidFill>
                  <a:srgbClr val="FF0000"/>
                </a:solidFill>
                <a:latin typeface="Apple Casual"/>
              </a:rPr>
              <a:t>Cardiovascular Disease</a:t>
            </a:r>
          </a:p>
          <a:p>
            <a:pPr lvl="1"/>
            <a:r>
              <a:rPr lang="en-US" sz="2900" dirty="0" smtClean="0">
                <a:latin typeface="Apple Casual"/>
              </a:rPr>
              <a:t>Impaired Gut Bacteria</a:t>
            </a:r>
          </a:p>
          <a:p>
            <a:pPr lvl="1"/>
            <a:r>
              <a:rPr lang="en-US" sz="2900" dirty="0" smtClean="0">
                <a:latin typeface="Apple Casual"/>
              </a:rPr>
              <a:t>Infection</a:t>
            </a:r>
          </a:p>
          <a:p>
            <a:pPr lvl="1"/>
            <a:r>
              <a:rPr lang="en-US" sz="2900" dirty="0" smtClean="0">
                <a:latin typeface="Apple Casual"/>
              </a:rPr>
              <a:t>Impaired Autophagy</a:t>
            </a:r>
          </a:p>
          <a:p>
            <a:pPr lvl="0"/>
            <a:r>
              <a:rPr lang="en-US" dirty="0" smtClean="0">
                <a:latin typeface="Apple Casual"/>
              </a:rPr>
              <a:t>The Environment</a:t>
            </a:r>
          </a:p>
          <a:p>
            <a:pPr lvl="1"/>
            <a:r>
              <a:rPr lang="en-US" sz="2900" dirty="0" smtClean="0">
                <a:latin typeface="Apple Casual"/>
              </a:rPr>
              <a:t>Environmental Toxins</a:t>
            </a:r>
          </a:p>
          <a:p>
            <a:pPr lvl="1"/>
            <a:r>
              <a:rPr lang="en-US" sz="2900" dirty="0" smtClean="0">
                <a:latin typeface="Apple Casual"/>
              </a:rPr>
              <a:t>Polyphenols</a:t>
            </a:r>
          </a:p>
          <a:p>
            <a:pPr lvl="0"/>
            <a:r>
              <a:rPr lang="en-US" dirty="0" smtClean="0">
                <a:latin typeface="Apple Casual"/>
              </a:rPr>
              <a:t>Summary</a:t>
            </a:r>
          </a:p>
          <a:p>
            <a:pPr lvl="0"/>
            <a:endParaRPr lang="en-US" sz="2800" dirty="0" smtClean="0">
              <a:latin typeface="Apple Casual"/>
            </a:endParaRPr>
          </a:p>
          <a:p>
            <a:pPr lvl="0"/>
            <a:endParaRPr lang="en-US" sz="2800" dirty="0" smtClean="0">
              <a:latin typeface="Apple Casual"/>
            </a:endParaRPr>
          </a:p>
          <a:p>
            <a:endParaRPr lang="en-US" sz="2800" dirty="0" smtClean="0"/>
          </a:p>
          <a:p>
            <a:endParaRPr lang="en-US" sz="2800" dirty="0" smtClean="0"/>
          </a:p>
          <a:p>
            <a:endParaRPr lang="en-US" sz="2800" dirty="0" smtClean="0"/>
          </a:p>
          <a:p>
            <a:endParaRPr lang="en-US" sz="2800" dirty="0"/>
          </a:p>
        </p:txBody>
      </p:sp>
    </p:spTree>
    <p:extLst>
      <p:ext uri="{BB962C8B-B14F-4D97-AF65-F5344CB8AC3E}">
        <p14:creationId xmlns:p14="http://schemas.microsoft.com/office/powerpoint/2010/main" val="959225086"/>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Heart Disease</a:t>
            </a:r>
            <a:endParaRPr lang="en-US" b="1" dirty="0"/>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457200" y="1417638"/>
            <a:ext cx="8229600" cy="2246769"/>
          </a:xfrm>
          <a:prstGeom prst="rect">
            <a:avLst/>
          </a:prstGeom>
          <a:solidFill>
            <a:srgbClr val="F9FFCC"/>
          </a:solidFill>
          <a:ln>
            <a:solidFill>
              <a:srgbClr val="000000"/>
            </a:solidFill>
          </a:ln>
        </p:spPr>
        <p:txBody>
          <a:bodyPr wrap="square" rtlCol="0">
            <a:spAutoFit/>
          </a:bodyPr>
          <a:lstStyle/>
          <a:p>
            <a:pPr algn="ctr"/>
            <a:r>
              <a:rPr lang="en-US" sz="2800" dirty="0" smtClean="0">
                <a:latin typeface="Apple Casual"/>
              </a:rPr>
              <a:t>   </a:t>
            </a:r>
          </a:p>
          <a:p>
            <a:pPr algn="ctr"/>
            <a:r>
              <a:rPr lang="en-US" sz="2800" dirty="0" smtClean="0">
                <a:latin typeface="Apple Casual"/>
              </a:rPr>
              <a:t>Cardiovascular </a:t>
            </a:r>
            <a:r>
              <a:rPr lang="en-US" sz="2800" dirty="0" smtClean="0">
                <a:latin typeface="Apple Casual"/>
              </a:rPr>
              <a:t>plaque </a:t>
            </a:r>
            <a:r>
              <a:rPr lang="en-US" sz="2800" dirty="0">
                <a:latin typeface="Apple Casual"/>
              </a:rPr>
              <a:t>d</a:t>
            </a:r>
            <a:r>
              <a:rPr lang="en-US" sz="2800" dirty="0" smtClean="0">
                <a:latin typeface="Apple Casual"/>
              </a:rPr>
              <a:t>evelops </a:t>
            </a:r>
            <a:r>
              <a:rPr lang="en-US" sz="2800" dirty="0" smtClean="0">
                <a:latin typeface="Apple Casual"/>
              </a:rPr>
              <a:t>as an </a:t>
            </a:r>
            <a:r>
              <a:rPr lang="en-US" sz="2800" dirty="0" smtClean="0">
                <a:latin typeface="Apple Casual"/>
              </a:rPr>
              <a:t>alternative </a:t>
            </a:r>
            <a:r>
              <a:rPr lang="en-US" sz="2800" dirty="0">
                <a:latin typeface="Apple Casual"/>
              </a:rPr>
              <a:t>m</a:t>
            </a:r>
            <a:r>
              <a:rPr lang="en-US" sz="2800" dirty="0" smtClean="0">
                <a:latin typeface="Apple Casual"/>
              </a:rPr>
              <a:t>echanism </a:t>
            </a:r>
            <a:r>
              <a:rPr lang="en-US" sz="2800" dirty="0" smtClean="0">
                <a:latin typeface="Apple Casual"/>
              </a:rPr>
              <a:t>to </a:t>
            </a:r>
            <a:r>
              <a:rPr lang="en-US" sz="2800" dirty="0" smtClean="0">
                <a:latin typeface="Apple Casual"/>
              </a:rPr>
              <a:t>produce </a:t>
            </a:r>
            <a:r>
              <a:rPr lang="en-US" sz="2800" dirty="0">
                <a:latin typeface="Apple Casual"/>
              </a:rPr>
              <a:t>c</a:t>
            </a:r>
            <a:r>
              <a:rPr lang="en-US" sz="2800" dirty="0" smtClean="0">
                <a:latin typeface="Apple Casual"/>
              </a:rPr>
              <a:t>holesterol </a:t>
            </a:r>
            <a:r>
              <a:rPr lang="en-US" sz="2800" dirty="0">
                <a:latin typeface="Apple Casual"/>
              </a:rPr>
              <a:t>s</a:t>
            </a:r>
            <a:r>
              <a:rPr lang="en-US" sz="2800" dirty="0" smtClean="0">
                <a:latin typeface="Apple Casual"/>
              </a:rPr>
              <a:t>ulfate    </a:t>
            </a:r>
            <a:r>
              <a:rPr lang="en-US" sz="2800" dirty="0" smtClean="0">
                <a:latin typeface="Apple Casual"/>
              </a:rPr>
              <a:t>from </a:t>
            </a:r>
            <a:r>
              <a:rPr lang="en-US" sz="2800" dirty="0" smtClean="0">
                <a:latin typeface="Apple Casual"/>
              </a:rPr>
              <a:t>damaged </a:t>
            </a:r>
            <a:r>
              <a:rPr lang="en-US" sz="2800" dirty="0" smtClean="0">
                <a:latin typeface="Apple Casual"/>
              </a:rPr>
              <a:t>LDL and </a:t>
            </a:r>
            <a:r>
              <a:rPr lang="en-US" sz="2800" dirty="0" err="1">
                <a:latin typeface="Apple Casual"/>
              </a:rPr>
              <a:t>h</a:t>
            </a:r>
            <a:r>
              <a:rPr lang="en-US" sz="2800" dirty="0" err="1" smtClean="0">
                <a:latin typeface="Apple Casual"/>
              </a:rPr>
              <a:t>omocysteine</a:t>
            </a:r>
            <a:endParaRPr lang="en-US" sz="2800" dirty="0" smtClean="0">
              <a:latin typeface="Apple Casual"/>
            </a:endParaRPr>
          </a:p>
          <a:p>
            <a:pPr algn="ctr"/>
            <a:endParaRPr lang="en-US" sz="2800" dirty="0">
              <a:latin typeface="Apple Casual"/>
            </a:endParaRPr>
          </a:p>
        </p:txBody>
      </p:sp>
    </p:spTree>
    <p:extLst>
      <p:ext uri="{BB962C8B-B14F-4D97-AF65-F5344CB8AC3E}">
        <p14:creationId xmlns:p14="http://schemas.microsoft.com/office/powerpoint/2010/main" val="574128865"/>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Happens when Cholesterol Sulfate Synthesis is Impaired??</a:t>
            </a:r>
            <a:endParaRPr lang="en-US" b="1" dirty="0"/>
          </a:p>
        </p:txBody>
      </p:sp>
      <p:sp>
        <p:nvSpPr>
          <p:cNvPr id="3" name="Content Placeholder 2"/>
          <p:cNvSpPr>
            <a:spLocks noGrp="1"/>
          </p:cNvSpPr>
          <p:nvPr>
            <p:ph idx="1"/>
          </p:nvPr>
        </p:nvSpPr>
        <p:spPr>
          <a:xfrm>
            <a:off x="457200" y="1548479"/>
            <a:ext cx="8229600" cy="810214"/>
          </a:xfrm>
        </p:spPr>
        <p:txBody>
          <a:bodyPr>
            <a:normAutofit/>
          </a:bodyPr>
          <a:lstStyle/>
          <a:p>
            <a:pPr>
              <a:buNone/>
            </a:pPr>
            <a:r>
              <a:rPr lang="en-US" sz="3600" b="1" dirty="0" smtClean="0">
                <a:ln>
                  <a:solidFill>
                    <a:srgbClr val="FF0000"/>
                  </a:solidFill>
                </a:ln>
                <a:solidFill>
                  <a:srgbClr val="FF0000"/>
                </a:solidFill>
              </a:rPr>
              <a:t>Cardiovascular disease!!!</a:t>
            </a:r>
          </a:p>
        </p:txBody>
      </p:sp>
      <p:sp>
        <p:nvSpPr>
          <p:cNvPr id="4" name="TextBox 3"/>
          <p:cNvSpPr txBox="1"/>
          <p:nvPr/>
        </p:nvSpPr>
        <p:spPr>
          <a:xfrm>
            <a:off x="457200" y="2681428"/>
            <a:ext cx="8096778" cy="2308324"/>
          </a:xfrm>
          <a:prstGeom prst="rect">
            <a:avLst/>
          </a:prstGeom>
          <a:solidFill>
            <a:srgbClr val="FCFBE6"/>
          </a:solidFill>
          <a:ln>
            <a:solidFill>
              <a:srgbClr val="000000"/>
            </a:solidFill>
          </a:ln>
        </p:spPr>
        <p:txBody>
          <a:bodyPr wrap="square" rtlCol="0">
            <a:spAutoFit/>
          </a:bodyPr>
          <a:lstStyle/>
          <a:p>
            <a:pPr algn="ctr"/>
            <a:endParaRPr lang="en-US" sz="3600" dirty="0" smtClean="0"/>
          </a:p>
          <a:p>
            <a:pPr algn="ctr"/>
            <a:r>
              <a:rPr lang="en-US" sz="3600" dirty="0" smtClean="0"/>
              <a:t>Activities in Plaque Produce        Cholesterol Sulfate to Supply the Heart  </a:t>
            </a:r>
          </a:p>
          <a:p>
            <a:pPr algn="ctr"/>
            <a:endParaRPr lang="en-US" sz="36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eNOS</a:t>
            </a:r>
            <a:endParaRPr lang="en-US" b="1" dirty="0"/>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457200" y="1772508"/>
            <a:ext cx="8229600" cy="2677656"/>
          </a:xfrm>
          <a:prstGeom prst="rect">
            <a:avLst/>
          </a:prstGeom>
          <a:solidFill>
            <a:srgbClr val="F9FFCC"/>
          </a:solidFill>
          <a:ln>
            <a:solidFill>
              <a:srgbClr val="000000"/>
            </a:solidFill>
          </a:ln>
        </p:spPr>
        <p:txBody>
          <a:bodyPr wrap="square" rtlCol="0">
            <a:spAutoFit/>
          </a:bodyPr>
          <a:lstStyle/>
          <a:p>
            <a:pPr algn="ctr"/>
            <a:r>
              <a:rPr lang="en-US" sz="2800" dirty="0" smtClean="0">
                <a:latin typeface="Apple Casual"/>
              </a:rPr>
              <a:t> </a:t>
            </a:r>
          </a:p>
          <a:p>
            <a:pPr algn="ctr"/>
            <a:r>
              <a:rPr lang="en-US" sz="2800" dirty="0" err="1" smtClean="0">
                <a:latin typeface="Apple Casual"/>
              </a:rPr>
              <a:t>eNOS</a:t>
            </a:r>
            <a:r>
              <a:rPr lang="en-US" sz="2800" dirty="0" smtClean="0">
                <a:latin typeface="Apple Casual"/>
              </a:rPr>
              <a:t> (endothelial Nitric Oxide Synthase) is a “moonlighting” enzyme: it makes sulfate upon sunlight stimulation, and switches to        nitric oxide (nitrate) under stress</a:t>
            </a:r>
          </a:p>
          <a:p>
            <a:pPr algn="ctr"/>
            <a:endParaRPr lang="en-US" sz="2800" dirty="0">
              <a:latin typeface="Apple Casual"/>
            </a:endParaRPr>
          </a:p>
        </p:txBody>
      </p:sp>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335"/>
            <a:ext cx="8229600" cy="1143000"/>
          </a:xfrm>
        </p:spPr>
        <p:txBody>
          <a:bodyPr/>
          <a:lstStyle/>
          <a:p>
            <a:r>
              <a:rPr lang="en-US" b="1" dirty="0" smtClean="0"/>
              <a:t>They Knew a Long Time Ago</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64706" y="1294348"/>
            <a:ext cx="5270214" cy="4456847"/>
          </a:xfrm>
        </p:spPr>
        <p:txBody>
          <a:bodyPr>
            <a:normAutofit lnSpcReduction="10000"/>
          </a:bodyPr>
          <a:lstStyle/>
          <a:p>
            <a:r>
              <a:rPr lang="en-US" dirty="0" smtClean="0"/>
              <a:t>Article published in 1960</a:t>
            </a:r>
          </a:p>
          <a:p>
            <a:r>
              <a:rPr lang="en-US" dirty="0" smtClean="0"/>
              <a:t>Fed  cholesterol to monkeys</a:t>
            </a:r>
          </a:p>
          <a:p>
            <a:pPr lvl="1"/>
            <a:r>
              <a:rPr lang="en-US" dirty="0" smtClean="0"/>
              <a:t> induced atherosclerosis</a:t>
            </a:r>
          </a:p>
          <a:p>
            <a:r>
              <a:rPr lang="en-US" dirty="0" smtClean="0"/>
              <a:t>If sulfur-containing nutrients                                          are added, atherosclerosis is                              prevented</a:t>
            </a:r>
          </a:p>
          <a:p>
            <a:r>
              <a:rPr lang="en-US" dirty="0" smtClean="0"/>
              <a:t>These nutrients provide source of sulfate to enable cholesterol transport</a:t>
            </a:r>
            <a:endParaRPr lang="en-US" dirty="0"/>
          </a:p>
        </p:txBody>
      </p:sp>
      <p:sp>
        <p:nvSpPr>
          <p:cNvPr id="4" name="TextBox 3"/>
          <p:cNvSpPr txBox="1"/>
          <p:nvPr/>
        </p:nvSpPr>
        <p:spPr>
          <a:xfrm>
            <a:off x="3168728" y="6177361"/>
            <a:ext cx="5782778" cy="400110"/>
          </a:xfrm>
          <a:prstGeom prst="rect">
            <a:avLst/>
          </a:prstGeom>
          <a:noFill/>
        </p:spPr>
        <p:txBody>
          <a:bodyPr wrap="none" rtlCol="0">
            <a:spAutoFit/>
          </a:bodyPr>
          <a:lstStyle/>
          <a:p>
            <a:r>
              <a:rPr lang="en-US" sz="2000" dirty="0" smtClean="0">
                <a:solidFill>
                  <a:srgbClr val="FF0000"/>
                </a:solidFill>
              </a:rPr>
              <a:t>*</a:t>
            </a:r>
            <a:r>
              <a:rPr lang="en-US" sz="2000" dirty="0" smtClean="0"/>
              <a:t> G.V. Mann et al., Am. J. </a:t>
            </a:r>
            <a:r>
              <a:rPr lang="en-US" sz="2000" dirty="0" err="1" smtClean="0"/>
              <a:t>Clin</a:t>
            </a:r>
            <a:r>
              <a:rPr lang="en-US" sz="2000" dirty="0" smtClean="0"/>
              <a:t>. </a:t>
            </a:r>
            <a:r>
              <a:rPr lang="en-US" sz="2000" dirty="0" err="1" smtClean="0"/>
              <a:t>Nutr</a:t>
            </a:r>
            <a:r>
              <a:rPr lang="en-US" sz="2000" dirty="0" smtClean="0"/>
              <a:t>. 8, 491-497, 1960.</a:t>
            </a:r>
            <a:endParaRPr lang="en-US" sz="2000" dirty="0"/>
          </a:p>
        </p:txBody>
      </p:sp>
      <p:pic>
        <p:nvPicPr>
          <p:cNvPr id="5" name="Picture 4" descr="South_American_Monke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6506" y="1417638"/>
            <a:ext cx="3175000" cy="4229100"/>
          </a:xfrm>
          <a:prstGeom prst="rect">
            <a:avLst/>
          </a:prstGeom>
        </p:spPr>
      </p:pic>
    </p:spTree>
    <p:extLst>
      <p:ext uri="{BB962C8B-B14F-4D97-AF65-F5344CB8AC3E}">
        <p14:creationId xmlns:p14="http://schemas.microsoft.com/office/powerpoint/2010/main" val="2992821976"/>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Steps in Atherosclerosis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7852456" cy="4525963"/>
          </a:xfrm>
        </p:spPr>
        <p:txBody>
          <a:bodyPr>
            <a:normAutofit fontScale="92500" lnSpcReduction="10000"/>
          </a:bodyPr>
          <a:lstStyle/>
          <a:p>
            <a:pPr marL="514350" indent="-514350">
              <a:buFont typeface="+mj-lt"/>
              <a:buAutoNum type="arabicPeriod"/>
            </a:pPr>
            <a:r>
              <a:rPr lang="en-US" dirty="0" smtClean="0"/>
              <a:t>Inflamed endothelium provides adhesion molecules to trap and hold macrophages</a:t>
            </a:r>
          </a:p>
          <a:p>
            <a:pPr marL="514350" indent="-514350">
              <a:buFont typeface="+mj-lt"/>
              <a:buAutoNum type="arabicPeriod"/>
            </a:pPr>
            <a:r>
              <a:rPr lang="en-US" dirty="0" smtClean="0"/>
              <a:t>Macrophages through scavenger process take up oxidized LDL and become foam cells</a:t>
            </a:r>
          </a:p>
          <a:p>
            <a:pPr marL="514350" indent="-514350">
              <a:buFont typeface="+mj-lt"/>
              <a:buAutoNum type="arabicPeriod"/>
            </a:pPr>
            <a:r>
              <a:rPr lang="en-US" dirty="0" smtClean="0"/>
              <a:t>Interleukins and growth factors promote proliferation of smooth muscle cells          (artery thickening)</a:t>
            </a:r>
          </a:p>
          <a:p>
            <a:pPr marL="514350" indent="-514350">
              <a:buFont typeface="+mj-lt"/>
              <a:buAutoNum type="arabicPeriod"/>
            </a:pPr>
            <a:r>
              <a:rPr lang="en-US" dirty="0" smtClean="0"/>
              <a:t>Extracellular matrix proteins are degraded</a:t>
            </a:r>
          </a:p>
          <a:p>
            <a:pPr marL="514350" indent="-514350">
              <a:buFont typeface="+mj-lt"/>
              <a:buAutoNum type="arabicPeriod"/>
            </a:pPr>
            <a:r>
              <a:rPr lang="en-US" dirty="0" smtClean="0"/>
              <a:t>Vulnerable plaque eruption: thrombosis</a:t>
            </a:r>
          </a:p>
          <a:p>
            <a:endParaRPr lang="en-US" dirty="0"/>
          </a:p>
        </p:txBody>
      </p:sp>
      <p:sp>
        <p:nvSpPr>
          <p:cNvPr id="4" name="Rectangle 3"/>
          <p:cNvSpPr/>
          <p:nvPr/>
        </p:nvSpPr>
        <p:spPr>
          <a:xfrm>
            <a:off x="2582395" y="6319777"/>
            <a:ext cx="6104405" cy="461665"/>
          </a:xfrm>
          <a:prstGeom prst="rect">
            <a:avLst/>
          </a:prstGeom>
        </p:spPr>
        <p:txBody>
          <a:bodyPr wrap="none">
            <a:spAutoFit/>
          </a:bodyPr>
          <a:lstStyle/>
          <a:p>
            <a:r>
              <a:rPr lang="en-US" sz="2400" dirty="0" smtClean="0">
                <a:solidFill>
                  <a:srgbClr val="FF0000"/>
                </a:solidFill>
              </a:rPr>
              <a:t>*</a:t>
            </a:r>
            <a:r>
              <a:rPr lang="en-US" sz="2400" dirty="0" smtClean="0"/>
              <a:t>  Libby et al., Circulation 105:1135-1143, 2002</a:t>
            </a:r>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458"/>
            <a:ext cx="8229600" cy="1143000"/>
          </a:xfrm>
        </p:spPr>
        <p:txBody>
          <a:bodyPr/>
          <a:lstStyle/>
          <a:p>
            <a:r>
              <a:rPr lang="en-US" b="1" dirty="0" smtClean="0"/>
              <a:t>Steps in Atherosclerosis</a:t>
            </a:r>
            <a:endParaRPr lang="en-US" b="1" dirty="0"/>
          </a:p>
        </p:txBody>
      </p:sp>
      <p:pic>
        <p:nvPicPr>
          <p:cNvPr id="4" name="Content Placeholder 3" descr="atherosclerosis.png"/>
          <p:cNvPicPr>
            <a:picLocks noGrp="1" noChangeAspect="1"/>
          </p:cNvPicPr>
          <p:nvPr>
            <p:ph idx="1"/>
          </p:nvPr>
        </p:nvPicPr>
        <p:blipFill>
          <a:blip r:embed="rId3"/>
          <a:srcRect l="-1746" r="-1746"/>
          <a:stretch>
            <a:fillRect/>
          </a:stretch>
        </p:blipFill>
        <p:spPr>
          <a:xfrm>
            <a:off x="457200" y="1357020"/>
            <a:ext cx="8229600" cy="4525963"/>
          </a:xfrm>
        </p:spPr>
      </p:pic>
      <p:sp>
        <p:nvSpPr>
          <p:cNvPr id="5" name="TextBox 4"/>
          <p:cNvSpPr txBox="1"/>
          <p:nvPr/>
        </p:nvSpPr>
        <p:spPr>
          <a:xfrm>
            <a:off x="956147" y="2934973"/>
            <a:ext cx="2405071" cy="830997"/>
          </a:xfrm>
          <a:prstGeom prst="rect">
            <a:avLst/>
          </a:prstGeom>
          <a:solidFill>
            <a:schemeClr val="bg1"/>
          </a:solidFill>
        </p:spPr>
        <p:txBody>
          <a:bodyPr wrap="square" rtlCol="0">
            <a:spAutoFit/>
          </a:bodyPr>
          <a:lstStyle/>
          <a:p>
            <a:pPr algn="ctr"/>
            <a:r>
              <a:rPr lang="en-US" sz="2400" dirty="0" smtClean="0"/>
              <a:t>Entrapment of macrophages</a:t>
            </a:r>
            <a:endParaRPr lang="en-US" sz="2400" dirty="0"/>
          </a:p>
        </p:txBody>
      </p:sp>
      <p:sp>
        <p:nvSpPr>
          <p:cNvPr id="6" name="TextBox 5"/>
          <p:cNvSpPr txBox="1"/>
          <p:nvPr/>
        </p:nvSpPr>
        <p:spPr>
          <a:xfrm>
            <a:off x="3523362" y="4235509"/>
            <a:ext cx="2121863" cy="830997"/>
          </a:xfrm>
          <a:prstGeom prst="rect">
            <a:avLst/>
          </a:prstGeom>
          <a:solidFill>
            <a:srgbClr val="FFFFFF"/>
          </a:solidFill>
        </p:spPr>
        <p:txBody>
          <a:bodyPr wrap="square" rtlCol="0">
            <a:spAutoFit/>
          </a:bodyPr>
          <a:lstStyle/>
          <a:p>
            <a:pPr algn="ctr"/>
            <a:r>
              <a:rPr lang="en-US" sz="2400" dirty="0" smtClean="0"/>
              <a:t>Build up of fatty deposits</a:t>
            </a:r>
            <a:endParaRPr lang="en-US" sz="2400" dirty="0"/>
          </a:p>
        </p:txBody>
      </p:sp>
      <p:sp>
        <p:nvSpPr>
          <p:cNvPr id="7" name="TextBox 6"/>
          <p:cNvSpPr txBox="1"/>
          <p:nvPr/>
        </p:nvSpPr>
        <p:spPr>
          <a:xfrm>
            <a:off x="5834401" y="5423643"/>
            <a:ext cx="2769982" cy="830997"/>
          </a:xfrm>
          <a:prstGeom prst="rect">
            <a:avLst/>
          </a:prstGeom>
          <a:solidFill>
            <a:srgbClr val="FFFFFF"/>
          </a:solidFill>
        </p:spPr>
        <p:txBody>
          <a:bodyPr wrap="square" rtlCol="0">
            <a:spAutoFit/>
          </a:bodyPr>
          <a:lstStyle/>
          <a:p>
            <a:pPr algn="ctr"/>
            <a:r>
              <a:rPr lang="en-US" sz="2400" dirty="0" smtClean="0"/>
              <a:t>Rupture and      thrombosis</a:t>
            </a:r>
            <a:endParaRPr lang="en-US" sz="2400" dirty="0"/>
          </a:p>
        </p:txBody>
      </p:sp>
      <p:sp>
        <p:nvSpPr>
          <p:cNvPr id="8" name="Rectangle 7"/>
          <p:cNvSpPr/>
          <p:nvPr/>
        </p:nvSpPr>
        <p:spPr>
          <a:xfrm>
            <a:off x="173448" y="6319777"/>
            <a:ext cx="6378894" cy="400110"/>
          </a:xfrm>
          <a:prstGeom prst="rect">
            <a:avLst/>
          </a:prstGeom>
        </p:spPr>
        <p:txBody>
          <a:bodyPr wrap="none">
            <a:spAutoFit/>
          </a:bodyPr>
          <a:lstStyle/>
          <a:p>
            <a:r>
              <a:rPr lang="en-US" sz="2000" dirty="0" smtClean="0"/>
              <a:t>Adapted from Libby, et al., Circulation 105:1135-1143, 2002</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Many Good Reasons for ROS</a:t>
            </a:r>
            <a:endParaRPr lang="en-US" b="1" dirty="0"/>
          </a:p>
        </p:txBody>
      </p:sp>
      <p:sp>
        <p:nvSpPr>
          <p:cNvPr id="3" name="Content Placeholder 2"/>
          <p:cNvSpPr>
            <a:spLocks noGrp="1"/>
          </p:cNvSpPr>
          <p:nvPr>
            <p:ph idx="1"/>
          </p:nvPr>
        </p:nvSpPr>
        <p:spPr>
          <a:xfrm>
            <a:off x="457200" y="1362931"/>
            <a:ext cx="8229600" cy="4525963"/>
          </a:xfrm>
        </p:spPr>
        <p:txBody>
          <a:bodyPr/>
          <a:lstStyle/>
          <a:p>
            <a:r>
              <a:rPr lang="en-US" dirty="0" smtClean="0"/>
              <a:t>ROS (reactive oxygen species) are a key component of inflammation in the artery</a:t>
            </a:r>
          </a:p>
          <a:p>
            <a:r>
              <a:rPr lang="en-US" dirty="0" smtClean="0"/>
              <a:t>ROS are needed to produce sulfate </a:t>
            </a:r>
            <a:r>
              <a:rPr lang="en-US" dirty="0" smtClean="0">
                <a:ln>
                  <a:solidFill>
                    <a:srgbClr val="FF0000"/>
                  </a:solidFill>
                </a:ln>
                <a:solidFill>
                  <a:srgbClr val="FF0000"/>
                </a:solidFill>
              </a:rPr>
              <a:t>*</a:t>
            </a:r>
          </a:p>
          <a:p>
            <a:r>
              <a:rPr lang="en-US" dirty="0" smtClean="0"/>
              <a:t>Oxidation of </a:t>
            </a:r>
            <a:r>
              <a:rPr lang="en-US" dirty="0" err="1" smtClean="0"/>
              <a:t>glycated</a:t>
            </a:r>
            <a:r>
              <a:rPr lang="en-US" dirty="0" smtClean="0"/>
              <a:t> LDL makes it accessible to macrophages for breakdown</a:t>
            </a:r>
            <a:r>
              <a:rPr lang="en-US" dirty="0" smtClean="0">
                <a:ln>
                  <a:solidFill>
                    <a:srgbClr val="FF0000"/>
                  </a:solidFill>
                </a:ln>
                <a:solidFill>
                  <a:srgbClr val="FF0000"/>
                </a:solidFill>
              </a:rPr>
              <a:t>**</a:t>
            </a:r>
          </a:p>
          <a:p>
            <a:r>
              <a:rPr lang="en-US" dirty="0" err="1" smtClean="0"/>
              <a:t>Peroxynitrite</a:t>
            </a:r>
            <a:r>
              <a:rPr lang="en-US" dirty="0" smtClean="0"/>
              <a:t> (product of reaction between superoxide and nitric oxide) is toxic to pathogens</a:t>
            </a:r>
            <a:r>
              <a:rPr lang="en-US" dirty="0" smtClean="0">
                <a:ln>
                  <a:solidFill>
                    <a:srgbClr val="FF0000"/>
                  </a:solidFill>
                </a:ln>
                <a:solidFill>
                  <a:srgbClr val="FF0000"/>
                </a:solidFill>
              </a:rPr>
              <a:t>***</a:t>
            </a:r>
          </a:p>
        </p:txBody>
      </p:sp>
      <p:sp>
        <p:nvSpPr>
          <p:cNvPr id="4" name="TextBox 3"/>
          <p:cNvSpPr txBox="1"/>
          <p:nvPr/>
        </p:nvSpPr>
        <p:spPr>
          <a:xfrm>
            <a:off x="19446" y="5657672"/>
            <a:ext cx="9267681" cy="1200328"/>
          </a:xfrm>
          <a:prstGeom prst="rect">
            <a:avLst/>
          </a:prstGeom>
          <a:noFill/>
        </p:spPr>
        <p:txBody>
          <a:bodyPr wrap="none" rtlCol="0">
            <a:spAutoFit/>
          </a:bodyPr>
          <a:lstStyle/>
          <a:p>
            <a:r>
              <a:rPr lang="en-US" sz="2400" dirty="0" smtClean="0">
                <a:ln>
                  <a:solidFill>
                    <a:srgbClr val="FF0000"/>
                  </a:solidFill>
                </a:ln>
                <a:solidFill>
                  <a:srgbClr val="FF0000"/>
                </a:solidFill>
              </a:rPr>
              <a:t>  * </a:t>
            </a:r>
            <a:r>
              <a:rPr lang="en-US" sz="2400" dirty="0" err="1" smtClean="0"/>
              <a:t>Mitsuhashi</a:t>
            </a:r>
            <a:r>
              <a:rPr lang="en-US" sz="2400" dirty="0" smtClean="0"/>
              <a:t> et al. Shock 24(6) 529-34, 2005.</a:t>
            </a:r>
          </a:p>
          <a:p>
            <a:r>
              <a:rPr lang="en-US" sz="2400" dirty="0" smtClean="0">
                <a:ln>
                  <a:solidFill>
                    <a:srgbClr val="FF0000"/>
                  </a:solidFill>
                </a:ln>
                <a:solidFill>
                  <a:srgbClr val="FF0000"/>
                </a:solidFill>
              </a:rPr>
              <a:t> ** </a:t>
            </a:r>
            <a:r>
              <a:rPr lang="en-US" sz="2400" dirty="0" smtClean="0"/>
              <a:t>Kaplan and </a:t>
            </a:r>
            <a:r>
              <a:rPr lang="en-US" sz="2400" dirty="0" err="1" smtClean="0"/>
              <a:t>Aviram</a:t>
            </a:r>
            <a:r>
              <a:rPr lang="en-US" sz="2400" dirty="0" smtClean="0"/>
              <a:t>, </a:t>
            </a:r>
            <a:r>
              <a:rPr lang="en-US" sz="2400" dirty="0" err="1" smtClean="0"/>
              <a:t>Arterioscler</a:t>
            </a:r>
            <a:r>
              <a:rPr lang="en-US" sz="2400" dirty="0" smtClean="0"/>
              <a:t> </a:t>
            </a:r>
            <a:r>
              <a:rPr lang="en-US" sz="2400" dirty="0" err="1" smtClean="0"/>
              <a:t>Thromb</a:t>
            </a:r>
            <a:r>
              <a:rPr lang="en-US" sz="2400" dirty="0" smtClean="0"/>
              <a:t> </a:t>
            </a:r>
            <a:r>
              <a:rPr lang="en-US" sz="2400" dirty="0" err="1" smtClean="0"/>
              <a:t>Vasc</a:t>
            </a:r>
            <a:r>
              <a:rPr lang="en-US" sz="2400" dirty="0" smtClean="0"/>
              <a:t> </a:t>
            </a:r>
            <a:r>
              <a:rPr lang="en-US" sz="2400" dirty="0" err="1" smtClean="0"/>
              <a:t>Biol</a:t>
            </a:r>
            <a:r>
              <a:rPr lang="en-US" sz="2400" dirty="0" smtClean="0"/>
              <a:t> 21(3) 386-93 2001.</a:t>
            </a:r>
          </a:p>
          <a:p>
            <a:r>
              <a:rPr lang="en-US" sz="2400" dirty="0" smtClean="0">
                <a:ln>
                  <a:solidFill>
                    <a:srgbClr val="FF0000"/>
                  </a:solidFill>
                </a:ln>
                <a:solidFill>
                  <a:srgbClr val="FF0000"/>
                </a:solidFill>
              </a:rPr>
              <a:t>*** </a:t>
            </a:r>
            <a:r>
              <a:rPr lang="en-US" sz="2400" dirty="0" smtClean="0"/>
              <a:t>Alvarez et al., J. Biol. Chem. 286, 6627-6640, 2011.</a:t>
            </a:r>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Macrophages and Cholesterol</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8686800" cy="4525963"/>
          </a:xfrm>
        </p:spPr>
        <p:txBody>
          <a:bodyPr>
            <a:normAutofit lnSpcReduction="10000"/>
          </a:bodyPr>
          <a:lstStyle/>
          <a:p>
            <a:r>
              <a:rPr lang="en-US" dirty="0" smtClean="0"/>
              <a:t>Macrophages in artery wall take up oxidized LDL and export extracted cholesterol to HDL-A1</a:t>
            </a:r>
          </a:p>
          <a:p>
            <a:r>
              <a:rPr lang="en-US" dirty="0" smtClean="0">
                <a:solidFill>
                  <a:srgbClr val="FF0000"/>
                </a:solidFill>
              </a:rPr>
              <a:t>Unsaturated </a:t>
            </a:r>
            <a:r>
              <a:rPr lang="en-US" dirty="0" smtClean="0"/>
              <a:t>fatty acids interfere with export process</a:t>
            </a:r>
          </a:p>
          <a:p>
            <a:r>
              <a:rPr lang="en-US" dirty="0" smtClean="0"/>
              <a:t>Macrophages eventually                                become damaged by                                           exposure to oxidizing                                             and </a:t>
            </a:r>
            <a:r>
              <a:rPr lang="en-US" dirty="0" err="1" smtClean="0"/>
              <a:t>glycating</a:t>
            </a:r>
            <a:r>
              <a:rPr lang="en-US" dirty="0" smtClean="0"/>
              <a:t> agents </a:t>
            </a:r>
            <a:r>
              <a:rPr lang="en-US" dirty="0" err="1" smtClean="0">
                <a:sym typeface="Wingdings"/>
              </a:rPr>
              <a:t></a:t>
            </a:r>
            <a:r>
              <a:rPr lang="en-US" dirty="0" smtClean="0"/>
              <a:t>                                   necrotic core</a:t>
            </a:r>
            <a:endParaRPr lang="en-US" dirty="0"/>
          </a:p>
        </p:txBody>
      </p:sp>
      <p:sp>
        <p:nvSpPr>
          <p:cNvPr id="4" name="TextBox 3"/>
          <p:cNvSpPr txBox="1"/>
          <p:nvPr/>
        </p:nvSpPr>
        <p:spPr>
          <a:xfrm>
            <a:off x="1184626" y="6275935"/>
            <a:ext cx="7599556" cy="461665"/>
          </a:xfrm>
          <a:prstGeom prst="rect">
            <a:avLst/>
          </a:prstGeom>
          <a:noFill/>
        </p:spPr>
        <p:txBody>
          <a:bodyPr wrap="none" rtlCol="0">
            <a:spAutoFit/>
          </a:bodyPr>
          <a:lstStyle/>
          <a:p>
            <a:r>
              <a:rPr lang="en-US" sz="2400" dirty="0" smtClean="0">
                <a:solidFill>
                  <a:srgbClr val="FF0000"/>
                </a:solidFill>
              </a:rPr>
              <a:t>*</a:t>
            </a:r>
            <a:r>
              <a:rPr lang="en-US" sz="2400" dirty="0" smtClean="0"/>
              <a:t> Wang and </a:t>
            </a:r>
            <a:r>
              <a:rPr lang="en-US" sz="2400" dirty="0" err="1" smtClean="0"/>
              <a:t>Oram</a:t>
            </a:r>
            <a:r>
              <a:rPr lang="en-US" sz="2400" dirty="0" smtClean="0"/>
              <a:t>, J. Biol. Chem. 277 (7) , 5692–5697, 2002</a:t>
            </a:r>
            <a:endParaRPr lang="en-US" sz="2400" dirty="0"/>
          </a:p>
        </p:txBody>
      </p:sp>
      <p:pic>
        <p:nvPicPr>
          <p:cNvPr id="5" name="Content Placeholder 3" descr="athero1.png"/>
          <p:cNvPicPr>
            <a:picLocks noChangeAspect="1"/>
          </p:cNvPicPr>
          <p:nvPr/>
        </p:nvPicPr>
        <p:blipFill>
          <a:blip r:embed="rId3"/>
          <a:srcRect l="-18654" r="-18654"/>
          <a:stretch>
            <a:fillRect/>
          </a:stretch>
        </p:blipFill>
        <p:spPr>
          <a:xfrm>
            <a:off x="4250198" y="3235961"/>
            <a:ext cx="5380221" cy="2958914"/>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Quote from the Abstract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“These </a:t>
            </a:r>
            <a:r>
              <a:rPr lang="en-US" dirty="0"/>
              <a:t>findings raise the possibility that an in- creased supply of </a:t>
            </a:r>
            <a:r>
              <a:rPr lang="en-US" i="1" dirty="0">
                <a:solidFill>
                  <a:srgbClr val="FF0000"/>
                </a:solidFill>
              </a:rPr>
              <a:t>unsaturated</a:t>
            </a:r>
            <a:r>
              <a:rPr lang="en-US" dirty="0">
                <a:solidFill>
                  <a:srgbClr val="FF0000"/>
                </a:solidFill>
              </a:rPr>
              <a:t> </a:t>
            </a:r>
            <a:r>
              <a:rPr lang="en-US" dirty="0"/>
              <a:t>fatty acids in the artery wall promotes </a:t>
            </a:r>
            <a:r>
              <a:rPr lang="en-US" dirty="0" err="1"/>
              <a:t>atherogenesis</a:t>
            </a:r>
            <a:r>
              <a:rPr lang="en-US" dirty="0"/>
              <a:t> by impairing the ABCA1 cholesterol secretory pathway in macrophages</a:t>
            </a:r>
            <a:r>
              <a:rPr lang="en-US" dirty="0" smtClean="0"/>
              <a:t>.”</a:t>
            </a:r>
            <a:endParaRPr lang="en-US" dirty="0"/>
          </a:p>
          <a:p>
            <a:endParaRPr lang="en-US" dirty="0"/>
          </a:p>
        </p:txBody>
      </p:sp>
      <p:sp>
        <p:nvSpPr>
          <p:cNvPr id="4" name="TextBox 3"/>
          <p:cNvSpPr txBox="1"/>
          <p:nvPr/>
        </p:nvSpPr>
        <p:spPr>
          <a:xfrm>
            <a:off x="1184626" y="6275935"/>
            <a:ext cx="7599556" cy="461665"/>
          </a:xfrm>
          <a:prstGeom prst="rect">
            <a:avLst/>
          </a:prstGeom>
          <a:noFill/>
        </p:spPr>
        <p:txBody>
          <a:bodyPr wrap="none" rtlCol="0">
            <a:spAutoFit/>
          </a:bodyPr>
          <a:lstStyle/>
          <a:p>
            <a:r>
              <a:rPr lang="en-US" sz="2400" dirty="0" smtClean="0">
                <a:solidFill>
                  <a:srgbClr val="FF0000"/>
                </a:solidFill>
              </a:rPr>
              <a:t>*</a:t>
            </a:r>
            <a:r>
              <a:rPr lang="en-US" sz="2400" dirty="0" smtClean="0"/>
              <a:t> Wang and </a:t>
            </a:r>
            <a:r>
              <a:rPr lang="en-US" sz="2400" dirty="0" err="1" smtClean="0"/>
              <a:t>Oram</a:t>
            </a:r>
            <a:r>
              <a:rPr lang="en-US" sz="2400" dirty="0" smtClean="0"/>
              <a:t>, J. Biol. Chem. 277 (7) , 5692–5697, 2002</a:t>
            </a:r>
            <a:endParaRPr lang="en-US" sz="2400" dirty="0"/>
          </a:p>
        </p:txBody>
      </p:sp>
    </p:spTree>
    <p:extLst>
      <p:ext uri="{BB962C8B-B14F-4D97-AF65-F5344CB8AC3E}">
        <p14:creationId xmlns:p14="http://schemas.microsoft.com/office/powerpoint/2010/main" val="563769612"/>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534"/>
            <a:ext cx="8928628" cy="1143000"/>
          </a:xfrm>
        </p:spPr>
        <p:txBody>
          <a:bodyPr>
            <a:normAutofit fontScale="90000"/>
          </a:bodyPr>
          <a:lstStyle/>
          <a:p>
            <a:r>
              <a:rPr lang="en-US" b="1" dirty="0" smtClean="0"/>
              <a:t>Pathway from </a:t>
            </a:r>
            <a:r>
              <a:rPr lang="en-US" b="1" dirty="0" err="1" smtClean="0"/>
              <a:t>Homocysteine</a:t>
            </a:r>
            <a:r>
              <a:rPr lang="en-US" b="1" dirty="0" smtClean="0"/>
              <a:t> to Sulfate</a:t>
            </a:r>
            <a:r>
              <a:rPr lang="en-US" b="1" dirty="0" smtClean="0">
                <a:solidFill>
                  <a:srgbClr val="FF0000"/>
                </a:solidFill>
              </a:rPr>
              <a:t>*</a:t>
            </a:r>
            <a:endParaRPr lang="en-US" b="1" dirty="0">
              <a:solidFill>
                <a:srgbClr val="FF0000"/>
              </a:solidFill>
            </a:endParaRPr>
          </a:p>
        </p:txBody>
      </p:sp>
      <p:pic>
        <p:nvPicPr>
          <p:cNvPr id="4" name="Content Placeholder 3" descr="homocysteine_thiolactate_to_sulfate.png"/>
          <p:cNvPicPr>
            <a:picLocks noGrp="1" noChangeAspect="1"/>
          </p:cNvPicPr>
          <p:nvPr>
            <p:ph idx="1"/>
          </p:nvPr>
        </p:nvPicPr>
        <p:blipFill>
          <a:blip r:embed="rId3"/>
          <a:srcRect l="-35312" r="-35312"/>
          <a:stretch>
            <a:fillRect/>
          </a:stretch>
        </p:blipFill>
        <p:spPr>
          <a:xfrm>
            <a:off x="-1459340" y="911476"/>
            <a:ext cx="10041467" cy="5522420"/>
          </a:xfrm>
        </p:spPr>
      </p:pic>
      <p:sp>
        <p:nvSpPr>
          <p:cNvPr id="5" name="TextBox 4"/>
          <p:cNvSpPr txBox="1"/>
          <p:nvPr/>
        </p:nvSpPr>
        <p:spPr>
          <a:xfrm>
            <a:off x="1365621" y="1660804"/>
            <a:ext cx="1557867" cy="646331"/>
          </a:xfrm>
          <a:prstGeom prst="rect">
            <a:avLst/>
          </a:prstGeom>
          <a:solidFill>
            <a:schemeClr val="bg1"/>
          </a:solidFill>
        </p:spPr>
        <p:txBody>
          <a:bodyPr wrap="square" rtlCol="0">
            <a:spAutoFit/>
          </a:bodyPr>
          <a:lstStyle/>
          <a:p>
            <a:r>
              <a:rPr lang="en-US" dirty="0" err="1" smtClean="0"/>
              <a:t>homocysteine</a:t>
            </a:r>
            <a:r>
              <a:rPr lang="en-US" dirty="0" smtClean="0"/>
              <a:t> </a:t>
            </a:r>
            <a:r>
              <a:rPr lang="en-US" dirty="0" err="1" smtClean="0"/>
              <a:t>thiolactone</a:t>
            </a:r>
            <a:endParaRPr lang="en-US" dirty="0"/>
          </a:p>
        </p:txBody>
      </p:sp>
      <p:sp>
        <p:nvSpPr>
          <p:cNvPr id="6" name="TextBox 5"/>
          <p:cNvSpPr txBox="1"/>
          <p:nvPr/>
        </p:nvSpPr>
        <p:spPr>
          <a:xfrm>
            <a:off x="3177488" y="1587300"/>
            <a:ext cx="1098077" cy="369332"/>
          </a:xfrm>
          <a:prstGeom prst="rect">
            <a:avLst/>
          </a:prstGeom>
          <a:solidFill>
            <a:schemeClr val="bg1"/>
          </a:solidFill>
        </p:spPr>
        <p:txBody>
          <a:bodyPr wrap="none" rtlCol="0">
            <a:spAutoFit/>
          </a:bodyPr>
          <a:lstStyle/>
          <a:p>
            <a:r>
              <a:rPr lang="en-US" dirty="0" smtClean="0"/>
              <a:t>Vitamin A</a:t>
            </a:r>
            <a:endParaRPr lang="en-US" dirty="0"/>
          </a:p>
        </p:txBody>
      </p:sp>
      <p:sp>
        <p:nvSpPr>
          <p:cNvPr id="7" name="TextBox 6"/>
          <p:cNvSpPr txBox="1"/>
          <p:nvPr/>
        </p:nvSpPr>
        <p:spPr>
          <a:xfrm>
            <a:off x="2768312" y="2630301"/>
            <a:ext cx="1584200" cy="369332"/>
          </a:xfrm>
          <a:prstGeom prst="rect">
            <a:avLst/>
          </a:prstGeom>
          <a:solidFill>
            <a:schemeClr val="bg1"/>
          </a:solidFill>
        </p:spPr>
        <p:txBody>
          <a:bodyPr wrap="none" rtlCol="0">
            <a:spAutoFit/>
          </a:bodyPr>
          <a:lstStyle/>
          <a:p>
            <a:r>
              <a:rPr lang="en-US" dirty="0" err="1" smtClean="0"/>
              <a:t>thioretinamide</a:t>
            </a:r>
            <a:endParaRPr lang="en-US" dirty="0"/>
          </a:p>
        </p:txBody>
      </p:sp>
      <p:sp>
        <p:nvSpPr>
          <p:cNvPr id="8" name="TextBox 7"/>
          <p:cNvSpPr txBox="1"/>
          <p:nvPr/>
        </p:nvSpPr>
        <p:spPr>
          <a:xfrm>
            <a:off x="3055350" y="3255231"/>
            <a:ext cx="1095172" cy="369332"/>
          </a:xfrm>
          <a:prstGeom prst="rect">
            <a:avLst/>
          </a:prstGeom>
          <a:solidFill>
            <a:schemeClr val="bg1"/>
          </a:solidFill>
        </p:spPr>
        <p:txBody>
          <a:bodyPr wrap="none" rtlCol="0">
            <a:spAutoFit/>
          </a:bodyPr>
          <a:lstStyle/>
          <a:p>
            <a:r>
              <a:rPr lang="en-US" dirty="0" smtClean="0"/>
              <a:t>Vitamin C</a:t>
            </a:r>
            <a:endParaRPr lang="en-US" dirty="0"/>
          </a:p>
        </p:txBody>
      </p:sp>
      <p:sp>
        <p:nvSpPr>
          <p:cNvPr id="9" name="TextBox 8"/>
          <p:cNvSpPr txBox="1"/>
          <p:nvPr/>
        </p:nvSpPr>
        <p:spPr>
          <a:xfrm>
            <a:off x="682728" y="4628465"/>
            <a:ext cx="1303866" cy="646331"/>
          </a:xfrm>
          <a:prstGeom prst="rect">
            <a:avLst/>
          </a:prstGeom>
          <a:solidFill>
            <a:schemeClr val="bg1"/>
          </a:solidFill>
        </p:spPr>
        <p:txBody>
          <a:bodyPr wrap="square" rtlCol="0">
            <a:spAutoFit/>
          </a:bodyPr>
          <a:lstStyle/>
          <a:p>
            <a:pPr algn="ctr"/>
            <a:r>
              <a:rPr lang="en-US" dirty="0" smtClean="0"/>
              <a:t>alpha </a:t>
            </a:r>
            <a:r>
              <a:rPr lang="en-US" dirty="0" err="1" smtClean="0"/>
              <a:t>keto</a:t>
            </a:r>
            <a:r>
              <a:rPr lang="en-US" dirty="0" smtClean="0"/>
              <a:t> butyrate</a:t>
            </a:r>
            <a:endParaRPr lang="en-US" dirty="0"/>
          </a:p>
        </p:txBody>
      </p:sp>
      <p:sp>
        <p:nvSpPr>
          <p:cNvPr id="10" name="TextBox 9"/>
          <p:cNvSpPr txBox="1"/>
          <p:nvPr/>
        </p:nvSpPr>
        <p:spPr>
          <a:xfrm>
            <a:off x="2648722" y="4845366"/>
            <a:ext cx="1459238" cy="646331"/>
          </a:xfrm>
          <a:prstGeom prst="rect">
            <a:avLst/>
          </a:prstGeom>
          <a:solidFill>
            <a:schemeClr val="bg1"/>
          </a:solidFill>
        </p:spPr>
        <p:txBody>
          <a:bodyPr wrap="square" rtlCol="0">
            <a:spAutoFit/>
          </a:bodyPr>
          <a:lstStyle/>
          <a:p>
            <a:r>
              <a:rPr lang="en-US" dirty="0" smtClean="0"/>
              <a:t>Sulfite </a:t>
            </a:r>
            <a:r>
              <a:rPr lang="en-US" dirty="0" err="1" smtClean="0"/>
              <a:t>oxidase</a:t>
            </a:r>
            <a:endParaRPr lang="en-US" dirty="0"/>
          </a:p>
        </p:txBody>
      </p:sp>
      <p:sp>
        <p:nvSpPr>
          <p:cNvPr id="11" name="TextBox 10"/>
          <p:cNvSpPr txBox="1"/>
          <p:nvPr/>
        </p:nvSpPr>
        <p:spPr>
          <a:xfrm>
            <a:off x="4352512" y="4718361"/>
            <a:ext cx="1333756" cy="369332"/>
          </a:xfrm>
          <a:prstGeom prst="rect">
            <a:avLst/>
          </a:prstGeom>
          <a:solidFill>
            <a:schemeClr val="bg1"/>
          </a:solidFill>
        </p:spPr>
        <p:txBody>
          <a:bodyPr wrap="none" rtlCol="0">
            <a:spAutoFit/>
          </a:bodyPr>
          <a:lstStyle/>
          <a:p>
            <a:r>
              <a:rPr lang="en-US" dirty="0" smtClean="0"/>
              <a:t>retinoic acid</a:t>
            </a:r>
            <a:endParaRPr lang="en-US" dirty="0"/>
          </a:p>
        </p:txBody>
      </p:sp>
      <p:sp>
        <p:nvSpPr>
          <p:cNvPr id="12" name="TextBox 11"/>
          <p:cNvSpPr txBox="1"/>
          <p:nvPr/>
        </p:nvSpPr>
        <p:spPr>
          <a:xfrm>
            <a:off x="2242094" y="6251428"/>
            <a:ext cx="813256" cy="369332"/>
          </a:xfrm>
          <a:prstGeom prst="rect">
            <a:avLst/>
          </a:prstGeom>
          <a:solidFill>
            <a:schemeClr val="bg1"/>
          </a:solidFill>
        </p:spPr>
        <p:txBody>
          <a:bodyPr wrap="none" rtlCol="0">
            <a:spAutoFit/>
          </a:bodyPr>
          <a:lstStyle/>
          <a:p>
            <a:r>
              <a:rPr lang="en-US" dirty="0" smtClean="0"/>
              <a:t>sulfate</a:t>
            </a:r>
            <a:endParaRPr lang="en-US" dirty="0"/>
          </a:p>
        </p:txBody>
      </p:sp>
      <p:sp>
        <p:nvSpPr>
          <p:cNvPr id="13" name="TextBox 12"/>
          <p:cNvSpPr txBox="1"/>
          <p:nvPr/>
        </p:nvSpPr>
        <p:spPr>
          <a:xfrm>
            <a:off x="2269238" y="4437934"/>
            <a:ext cx="761071" cy="369332"/>
          </a:xfrm>
          <a:prstGeom prst="rect">
            <a:avLst/>
          </a:prstGeom>
          <a:solidFill>
            <a:schemeClr val="bg1"/>
          </a:solidFill>
        </p:spPr>
        <p:txBody>
          <a:bodyPr wrap="none" rtlCol="0">
            <a:spAutoFit/>
          </a:bodyPr>
          <a:lstStyle/>
          <a:p>
            <a:r>
              <a:rPr lang="en-US" dirty="0" smtClean="0"/>
              <a:t>sulfite</a:t>
            </a:r>
            <a:endParaRPr lang="en-US" dirty="0"/>
          </a:p>
        </p:txBody>
      </p:sp>
      <p:sp>
        <p:nvSpPr>
          <p:cNvPr id="14" name="TextBox 13"/>
          <p:cNvSpPr txBox="1"/>
          <p:nvPr/>
        </p:nvSpPr>
        <p:spPr>
          <a:xfrm>
            <a:off x="4079005" y="6083283"/>
            <a:ext cx="5279378" cy="830997"/>
          </a:xfrm>
          <a:prstGeom prst="rect">
            <a:avLst/>
          </a:prstGeom>
          <a:noFill/>
        </p:spPr>
        <p:txBody>
          <a:bodyPr wrap="square" rtlCol="0">
            <a:spAutoFit/>
          </a:bodyPr>
          <a:lstStyle/>
          <a:p>
            <a:r>
              <a:rPr lang="en-US" sz="2400" dirty="0" smtClean="0">
                <a:solidFill>
                  <a:srgbClr val="FF0000"/>
                </a:solidFill>
              </a:rPr>
              <a:t>*</a:t>
            </a:r>
            <a:r>
              <a:rPr lang="en-US" sz="2400" dirty="0" err="1" smtClean="0"/>
              <a:t>McCully</a:t>
            </a:r>
            <a:r>
              <a:rPr lang="en-US" sz="2400" dirty="0" smtClean="0"/>
              <a:t>, Annals of Clinical and Laboratory Science 41:4, 300-313, 2011</a:t>
            </a:r>
            <a:endParaRPr lang="en-US" sz="2400" dirty="0"/>
          </a:p>
        </p:txBody>
      </p:sp>
      <p:sp>
        <p:nvSpPr>
          <p:cNvPr id="15" name="TextBox 14"/>
          <p:cNvSpPr txBox="1"/>
          <p:nvPr/>
        </p:nvSpPr>
        <p:spPr>
          <a:xfrm>
            <a:off x="6032769" y="946466"/>
            <a:ext cx="2895859" cy="3108544"/>
          </a:xfrm>
          <a:prstGeom prst="rect">
            <a:avLst/>
          </a:prstGeom>
          <a:solidFill>
            <a:srgbClr val="FFFEBD"/>
          </a:solidFill>
          <a:ln>
            <a:solidFill>
              <a:srgbClr val="000000"/>
            </a:solidFill>
          </a:ln>
          <a:effectLst>
            <a:outerShdw blurRad="50800" dist="38100" dir="2700000">
              <a:srgbClr val="000000">
                <a:alpha val="43000"/>
              </a:srgbClr>
            </a:outerShdw>
          </a:effectLst>
        </p:spPr>
        <p:txBody>
          <a:bodyPr wrap="square" rtlCol="0">
            <a:spAutoFit/>
          </a:bodyPr>
          <a:lstStyle/>
          <a:p>
            <a:r>
              <a:rPr lang="en-US" sz="2800" dirty="0" smtClean="0"/>
              <a:t>When </a:t>
            </a:r>
            <a:r>
              <a:rPr lang="en-US" sz="2800" dirty="0" err="1" smtClean="0"/>
              <a:t>folate</a:t>
            </a:r>
            <a:r>
              <a:rPr lang="en-US" sz="2800" dirty="0" smtClean="0"/>
              <a:t> and B12 are deficient, nearly all </a:t>
            </a:r>
            <a:r>
              <a:rPr lang="en-US" sz="2800" dirty="0" err="1" smtClean="0"/>
              <a:t>homocysteine</a:t>
            </a:r>
            <a:r>
              <a:rPr lang="en-US" sz="2800" dirty="0" smtClean="0"/>
              <a:t> is converted to </a:t>
            </a:r>
            <a:r>
              <a:rPr lang="en-US" sz="2800" dirty="0" err="1" smtClean="0"/>
              <a:t>homocysteine</a:t>
            </a:r>
            <a:r>
              <a:rPr lang="en-US" sz="2800" dirty="0" smtClean="0"/>
              <a:t> </a:t>
            </a:r>
            <a:r>
              <a:rPr lang="en-US" sz="2800" dirty="0" err="1" smtClean="0"/>
              <a:t>thiolactone</a:t>
            </a:r>
            <a:endParaRPr lang="en-US" sz="2800" dirty="0"/>
          </a:p>
        </p:txBody>
      </p:sp>
      <p:sp>
        <p:nvSpPr>
          <p:cNvPr id="16" name="Freeform 15"/>
          <p:cNvSpPr/>
          <p:nvPr/>
        </p:nvSpPr>
        <p:spPr>
          <a:xfrm>
            <a:off x="3049160" y="1475633"/>
            <a:ext cx="1445683" cy="658283"/>
          </a:xfrm>
          <a:custGeom>
            <a:avLst/>
            <a:gdLst>
              <a:gd name="connsiteX0" fmla="*/ 838200 w 1445683"/>
              <a:gd name="connsiteY0" fmla="*/ 29633 h 658283"/>
              <a:gd name="connsiteX1" fmla="*/ 127000 w 1445683"/>
              <a:gd name="connsiteY1" fmla="*/ 105833 h 658283"/>
              <a:gd name="connsiteX2" fmla="*/ 101600 w 1445683"/>
              <a:gd name="connsiteY2" fmla="*/ 448733 h 658283"/>
              <a:gd name="connsiteX3" fmla="*/ 736600 w 1445683"/>
              <a:gd name="connsiteY3" fmla="*/ 639233 h 658283"/>
              <a:gd name="connsiteX4" fmla="*/ 1308100 w 1445683"/>
              <a:gd name="connsiteY4" fmla="*/ 563033 h 658283"/>
              <a:gd name="connsiteX5" fmla="*/ 1346200 w 1445683"/>
              <a:gd name="connsiteY5" fmla="*/ 220133 h 658283"/>
              <a:gd name="connsiteX6" fmla="*/ 711200 w 1445683"/>
              <a:gd name="connsiteY6" fmla="*/ 29633 h 658283"/>
              <a:gd name="connsiteX7" fmla="*/ 711200 w 1445683"/>
              <a:gd name="connsiteY7" fmla="*/ 42333 h 65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683" h="658283">
                <a:moveTo>
                  <a:pt x="838200" y="29633"/>
                </a:moveTo>
                <a:cubicBezTo>
                  <a:pt x="543983" y="32808"/>
                  <a:pt x="249767" y="35983"/>
                  <a:pt x="127000" y="105833"/>
                </a:cubicBezTo>
                <a:cubicBezTo>
                  <a:pt x="4233" y="175683"/>
                  <a:pt x="0" y="359833"/>
                  <a:pt x="101600" y="448733"/>
                </a:cubicBezTo>
                <a:cubicBezTo>
                  <a:pt x="203200" y="537633"/>
                  <a:pt x="535517" y="620183"/>
                  <a:pt x="736600" y="639233"/>
                </a:cubicBezTo>
                <a:cubicBezTo>
                  <a:pt x="937683" y="658283"/>
                  <a:pt x="1206500" y="632883"/>
                  <a:pt x="1308100" y="563033"/>
                </a:cubicBezTo>
                <a:cubicBezTo>
                  <a:pt x="1409700" y="493183"/>
                  <a:pt x="1445683" y="309033"/>
                  <a:pt x="1346200" y="220133"/>
                </a:cubicBezTo>
                <a:cubicBezTo>
                  <a:pt x="1246717" y="131233"/>
                  <a:pt x="817033" y="59266"/>
                  <a:pt x="711200" y="29633"/>
                </a:cubicBezTo>
                <a:cubicBezTo>
                  <a:pt x="605367" y="0"/>
                  <a:pt x="711200" y="42333"/>
                  <a:pt x="711200" y="4233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2948888" y="3101233"/>
            <a:ext cx="1445683" cy="658283"/>
          </a:xfrm>
          <a:custGeom>
            <a:avLst/>
            <a:gdLst>
              <a:gd name="connsiteX0" fmla="*/ 838200 w 1445683"/>
              <a:gd name="connsiteY0" fmla="*/ 29633 h 658283"/>
              <a:gd name="connsiteX1" fmla="*/ 127000 w 1445683"/>
              <a:gd name="connsiteY1" fmla="*/ 105833 h 658283"/>
              <a:gd name="connsiteX2" fmla="*/ 101600 w 1445683"/>
              <a:gd name="connsiteY2" fmla="*/ 448733 h 658283"/>
              <a:gd name="connsiteX3" fmla="*/ 736600 w 1445683"/>
              <a:gd name="connsiteY3" fmla="*/ 639233 h 658283"/>
              <a:gd name="connsiteX4" fmla="*/ 1308100 w 1445683"/>
              <a:gd name="connsiteY4" fmla="*/ 563033 h 658283"/>
              <a:gd name="connsiteX5" fmla="*/ 1346200 w 1445683"/>
              <a:gd name="connsiteY5" fmla="*/ 220133 h 658283"/>
              <a:gd name="connsiteX6" fmla="*/ 711200 w 1445683"/>
              <a:gd name="connsiteY6" fmla="*/ 29633 h 658283"/>
              <a:gd name="connsiteX7" fmla="*/ 711200 w 1445683"/>
              <a:gd name="connsiteY7" fmla="*/ 42333 h 65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683" h="658283">
                <a:moveTo>
                  <a:pt x="838200" y="29633"/>
                </a:moveTo>
                <a:cubicBezTo>
                  <a:pt x="543983" y="32808"/>
                  <a:pt x="249767" y="35983"/>
                  <a:pt x="127000" y="105833"/>
                </a:cubicBezTo>
                <a:cubicBezTo>
                  <a:pt x="4233" y="175683"/>
                  <a:pt x="0" y="359833"/>
                  <a:pt x="101600" y="448733"/>
                </a:cubicBezTo>
                <a:cubicBezTo>
                  <a:pt x="203200" y="537633"/>
                  <a:pt x="535517" y="620183"/>
                  <a:pt x="736600" y="639233"/>
                </a:cubicBezTo>
                <a:cubicBezTo>
                  <a:pt x="937683" y="658283"/>
                  <a:pt x="1206500" y="632883"/>
                  <a:pt x="1308100" y="563033"/>
                </a:cubicBezTo>
                <a:cubicBezTo>
                  <a:pt x="1409700" y="493183"/>
                  <a:pt x="1445683" y="309033"/>
                  <a:pt x="1346200" y="220133"/>
                </a:cubicBezTo>
                <a:cubicBezTo>
                  <a:pt x="1246717" y="131233"/>
                  <a:pt x="817033" y="59266"/>
                  <a:pt x="711200" y="29633"/>
                </a:cubicBezTo>
                <a:cubicBezTo>
                  <a:pt x="605367" y="0"/>
                  <a:pt x="711200" y="42333"/>
                  <a:pt x="711200" y="4233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1126463" y="1549617"/>
            <a:ext cx="1963117" cy="977645"/>
          </a:xfrm>
          <a:custGeom>
            <a:avLst/>
            <a:gdLst>
              <a:gd name="connsiteX0" fmla="*/ 975258 w 1963117"/>
              <a:gd name="connsiteY0" fmla="*/ 22677 h 977645"/>
              <a:gd name="connsiteX1" fmla="*/ 128522 w 1963117"/>
              <a:gd name="connsiteY1" fmla="*/ 173859 h 977645"/>
              <a:gd name="connsiteX2" fmla="*/ 204123 w 1963117"/>
              <a:gd name="connsiteY2" fmla="*/ 854179 h 977645"/>
              <a:gd name="connsiteX3" fmla="*/ 1247424 w 1963117"/>
              <a:gd name="connsiteY3" fmla="*/ 914652 h 977645"/>
              <a:gd name="connsiteX4" fmla="*/ 1882476 w 1963117"/>
              <a:gd name="connsiteY4" fmla="*/ 687879 h 977645"/>
              <a:gd name="connsiteX5" fmla="*/ 1731273 w 1963117"/>
              <a:gd name="connsiteY5" fmla="*/ 113387 h 977645"/>
              <a:gd name="connsiteX6" fmla="*/ 975258 w 1963117"/>
              <a:gd name="connsiteY6" fmla="*/ 22677 h 97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3117" h="977645">
                <a:moveTo>
                  <a:pt x="975258" y="22677"/>
                </a:moveTo>
                <a:cubicBezTo>
                  <a:pt x="708133" y="32756"/>
                  <a:pt x="257044" y="35275"/>
                  <a:pt x="128522" y="173859"/>
                </a:cubicBezTo>
                <a:cubicBezTo>
                  <a:pt x="0" y="312443"/>
                  <a:pt x="17639" y="730714"/>
                  <a:pt x="204123" y="854179"/>
                </a:cubicBezTo>
                <a:cubicBezTo>
                  <a:pt x="390607" y="977645"/>
                  <a:pt x="967699" y="942369"/>
                  <a:pt x="1247424" y="914652"/>
                </a:cubicBezTo>
                <a:cubicBezTo>
                  <a:pt x="1527149" y="886935"/>
                  <a:pt x="1801835" y="821423"/>
                  <a:pt x="1882476" y="687879"/>
                </a:cubicBezTo>
                <a:cubicBezTo>
                  <a:pt x="1963117" y="554335"/>
                  <a:pt x="1887516" y="226774"/>
                  <a:pt x="1731273" y="113387"/>
                </a:cubicBezTo>
                <a:cubicBezTo>
                  <a:pt x="1575030" y="0"/>
                  <a:pt x="1242383" y="12598"/>
                  <a:pt x="975258" y="22677"/>
                </a:cubicBezTo>
                <a:close/>
              </a:path>
            </a:pathLst>
          </a:cu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0" y="2836186"/>
            <a:ext cx="2422546" cy="923330"/>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none" rtlCol="0">
            <a:spAutoFit/>
          </a:bodyPr>
          <a:lstStyle/>
          <a:p>
            <a:pPr algn="ctr"/>
            <a:r>
              <a:rPr lang="en-US" dirty="0" smtClean="0"/>
              <a:t>Superoxide: </a:t>
            </a:r>
          </a:p>
          <a:p>
            <a:pPr algn="ctr"/>
            <a:r>
              <a:rPr lang="en-US" dirty="0" smtClean="0"/>
              <a:t>Reactive oxygen species</a:t>
            </a:r>
          </a:p>
          <a:p>
            <a:pPr algn="ctr"/>
            <a:r>
              <a:rPr lang="en-US" dirty="0" smtClean="0"/>
              <a:t> (ROS)</a:t>
            </a:r>
            <a:endParaRPr lang="en-US" dirty="0"/>
          </a:p>
        </p:txBody>
      </p:sp>
      <p:sp>
        <p:nvSpPr>
          <p:cNvPr id="20" name="Freeform 19"/>
          <p:cNvSpPr/>
          <p:nvPr/>
        </p:nvSpPr>
        <p:spPr>
          <a:xfrm>
            <a:off x="2333566" y="2993406"/>
            <a:ext cx="579612" cy="458586"/>
          </a:xfrm>
          <a:custGeom>
            <a:avLst/>
            <a:gdLst>
              <a:gd name="connsiteX0" fmla="*/ 267125 w 579612"/>
              <a:gd name="connsiteY0" fmla="*/ 0 h 458586"/>
              <a:gd name="connsiteX1" fmla="*/ 10080 w 579612"/>
              <a:gd name="connsiteY1" fmla="*/ 166301 h 458586"/>
              <a:gd name="connsiteX2" fmla="*/ 206644 w 579612"/>
              <a:gd name="connsiteY2" fmla="*/ 423310 h 458586"/>
              <a:gd name="connsiteX3" fmla="*/ 539291 w 579612"/>
              <a:gd name="connsiteY3" fmla="*/ 377956 h 458586"/>
              <a:gd name="connsiteX4" fmla="*/ 448569 w 579612"/>
              <a:gd name="connsiteY4" fmla="*/ 105828 h 458586"/>
              <a:gd name="connsiteX5" fmla="*/ 206644 w 579612"/>
              <a:gd name="connsiteY5" fmla="*/ 15119 h 45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612" h="458586">
                <a:moveTo>
                  <a:pt x="267125" y="0"/>
                </a:moveTo>
                <a:cubicBezTo>
                  <a:pt x="143642" y="47874"/>
                  <a:pt x="20160" y="95749"/>
                  <a:pt x="10080" y="166301"/>
                </a:cubicBezTo>
                <a:cubicBezTo>
                  <a:pt x="0" y="236853"/>
                  <a:pt x="118442" y="388034"/>
                  <a:pt x="206644" y="423310"/>
                </a:cubicBezTo>
                <a:cubicBezTo>
                  <a:pt x="294846" y="458586"/>
                  <a:pt x="498970" y="430870"/>
                  <a:pt x="539291" y="377956"/>
                </a:cubicBezTo>
                <a:cubicBezTo>
                  <a:pt x="579612" y="325042"/>
                  <a:pt x="504010" y="166301"/>
                  <a:pt x="448569" y="105828"/>
                </a:cubicBezTo>
                <a:cubicBezTo>
                  <a:pt x="393128" y="45355"/>
                  <a:pt x="206644" y="15119"/>
                  <a:pt x="206644" y="15119"/>
                </a:cubicBez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1877437" y="6062404"/>
            <a:ext cx="1469189" cy="796226"/>
          </a:xfrm>
          <a:custGeom>
            <a:avLst/>
            <a:gdLst>
              <a:gd name="connsiteX0" fmla="*/ 889577 w 1469189"/>
              <a:gd name="connsiteY0" fmla="*/ 0 h 796226"/>
              <a:gd name="connsiteX1" fmla="*/ 57961 w 1469189"/>
              <a:gd name="connsiteY1" fmla="*/ 287246 h 796226"/>
              <a:gd name="connsiteX2" fmla="*/ 541811 w 1469189"/>
              <a:gd name="connsiteY2" fmla="*/ 740792 h 796226"/>
              <a:gd name="connsiteX3" fmla="*/ 1343186 w 1469189"/>
              <a:gd name="connsiteY3" fmla="*/ 619847 h 796226"/>
              <a:gd name="connsiteX4" fmla="*/ 1297826 w 1469189"/>
              <a:gd name="connsiteY4" fmla="*/ 257010 h 796226"/>
              <a:gd name="connsiteX5" fmla="*/ 844217 w 1469189"/>
              <a:gd name="connsiteY5" fmla="*/ 30236 h 79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9189" h="796226">
                <a:moveTo>
                  <a:pt x="889577" y="0"/>
                </a:moveTo>
                <a:cubicBezTo>
                  <a:pt x="502749" y="81890"/>
                  <a:pt x="115922" y="163781"/>
                  <a:pt x="57961" y="287246"/>
                </a:cubicBezTo>
                <a:cubicBezTo>
                  <a:pt x="0" y="410711"/>
                  <a:pt x="327607" y="685359"/>
                  <a:pt x="541811" y="740792"/>
                </a:cubicBezTo>
                <a:cubicBezTo>
                  <a:pt x="756015" y="796226"/>
                  <a:pt x="1217184" y="700477"/>
                  <a:pt x="1343186" y="619847"/>
                </a:cubicBezTo>
                <a:cubicBezTo>
                  <a:pt x="1469189" y="539217"/>
                  <a:pt x="1380987" y="355278"/>
                  <a:pt x="1297826" y="257010"/>
                </a:cubicBezTo>
                <a:cubicBezTo>
                  <a:pt x="1214665" y="158742"/>
                  <a:pt x="844217" y="30236"/>
                  <a:pt x="844217" y="30236"/>
                </a:cubicBez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p:cNvSpPr txBox="1"/>
          <p:nvPr/>
        </p:nvSpPr>
        <p:spPr>
          <a:xfrm>
            <a:off x="6925096" y="5087693"/>
            <a:ext cx="184666" cy="369332"/>
          </a:xfrm>
          <a:prstGeom prst="rect">
            <a:avLst/>
          </a:prstGeom>
          <a:noFill/>
        </p:spPr>
        <p:txBody>
          <a:bodyPr wrap="none" rtlCol="0">
            <a:spAutoFit/>
          </a:bodyPr>
          <a:lstStyle/>
          <a:p>
            <a:endParaRPr lang="en-US" dirty="0"/>
          </a:p>
        </p:txBody>
      </p:sp>
      <p:sp>
        <p:nvSpPr>
          <p:cNvPr id="25" name="TextBox 24"/>
          <p:cNvSpPr txBox="1"/>
          <p:nvPr/>
        </p:nvSpPr>
        <p:spPr>
          <a:xfrm>
            <a:off x="3644354" y="5617482"/>
            <a:ext cx="646331" cy="369332"/>
          </a:xfrm>
          <a:prstGeom prst="rect">
            <a:avLst/>
          </a:prstGeom>
          <a:solidFill>
            <a:srgbClr val="FFFFFF"/>
          </a:solidFill>
        </p:spPr>
        <p:txBody>
          <a:bodyPr wrap="none" rtlCol="0">
            <a:spAutoFit/>
          </a:bodyPr>
          <a:lstStyle/>
          <a:p>
            <a:r>
              <a:rPr lang="en-US" dirty="0" smtClean="0"/>
              <a:t>PAPS</a:t>
            </a:r>
            <a:endParaRPr lang="en-US" dirty="0"/>
          </a:p>
        </p:txBody>
      </p:sp>
      <p:sp>
        <p:nvSpPr>
          <p:cNvPr id="26" name="Freeform 25"/>
          <p:cNvSpPr/>
          <p:nvPr/>
        </p:nvSpPr>
        <p:spPr>
          <a:xfrm>
            <a:off x="3550750" y="5404761"/>
            <a:ext cx="834136" cy="672761"/>
          </a:xfrm>
          <a:custGeom>
            <a:avLst/>
            <a:gdLst>
              <a:gd name="connsiteX0" fmla="*/ 486369 w 834136"/>
              <a:gd name="connsiteY0" fmla="*/ 52914 h 672761"/>
              <a:gd name="connsiteX1" fmla="*/ 63001 w 834136"/>
              <a:gd name="connsiteY1" fmla="*/ 219215 h 672761"/>
              <a:gd name="connsiteX2" fmla="*/ 108362 w 834136"/>
              <a:gd name="connsiteY2" fmla="*/ 566934 h 672761"/>
              <a:gd name="connsiteX3" fmla="*/ 592212 w 834136"/>
              <a:gd name="connsiteY3" fmla="*/ 642525 h 672761"/>
              <a:gd name="connsiteX4" fmla="*/ 834136 w 834136"/>
              <a:gd name="connsiteY4" fmla="*/ 385515 h 672761"/>
              <a:gd name="connsiteX5" fmla="*/ 592212 w 834136"/>
              <a:gd name="connsiteY5" fmla="*/ 52914 h 672761"/>
              <a:gd name="connsiteX6" fmla="*/ 486369 w 834136"/>
              <a:gd name="connsiteY6" fmla="*/ 52914 h 67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136" h="672761">
                <a:moveTo>
                  <a:pt x="486369" y="52914"/>
                </a:moveTo>
                <a:cubicBezTo>
                  <a:pt x="398167" y="80631"/>
                  <a:pt x="126002" y="133545"/>
                  <a:pt x="63001" y="219215"/>
                </a:cubicBezTo>
                <a:cubicBezTo>
                  <a:pt x="0" y="304885"/>
                  <a:pt x="20160" y="496382"/>
                  <a:pt x="108362" y="566934"/>
                </a:cubicBezTo>
                <a:cubicBezTo>
                  <a:pt x="196564" y="637486"/>
                  <a:pt x="471250" y="672761"/>
                  <a:pt x="592212" y="642525"/>
                </a:cubicBezTo>
                <a:cubicBezTo>
                  <a:pt x="713174" y="612289"/>
                  <a:pt x="834136" y="483783"/>
                  <a:pt x="834136" y="385515"/>
                </a:cubicBezTo>
                <a:cubicBezTo>
                  <a:pt x="834136" y="287247"/>
                  <a:pt x="647653" y="105828"/>
                  <a:pt x="592212" y="52914"/>
                </a:cubicBezTo>
                <a:cubicBezTo>
                  <a:pt x="536771" y="0"/>
                  <a:pt x="574571" y="25197"/>
                  <a:pt x="486369" y="52914"/>
                </a:cubicBezTo>
                <a:close/>
              </a:path>
            </a:pathLst>
          </a:cu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900" decel="100000" fill="hold"/>
                                        <p:tgtEl>
                                          <p:spTgt spid="2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900" decel="100000" fill="hold"/>
                                        <p:tgtEl>
                                          <p:spTgt spid="1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6"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Synthesis of PAPS consumes ATP</a:t>
            </a:r>
            <a:endParaRPr lang="en-US" b="1" dirty="0"/>
          </a:p>
        </p:txBody>
      </p:sp>
      <p:pic>
        <p:nvPicPr>
          <p:cNvPr id="4" name="Picture 3" descr="paps_synthesis.png"/>
          <p:cNvPicPr>
            <a:picLocks noChangeAspect="1"/>
          </p:cNvPicPr>
          <p:nvPr/>
        </p:nvPicPr>
        <p:blipFill>
          <a:blip r:embed="rId2"/>
          <a:stretch>
            <a:fillRect/>
          </a:stretch>
        </p:blipFill>
        <p:spPr>
          <a:xfrm>
            <a:off x="12700" y="1212850"/>
            <a:ext cx="9118600" cy="4432300"/>
          </a:xfrm>
          <a:prstGeom prst="rect">
            <a:avLst/>
          </a:prstGeom>
        </p:spPr>
      </p:pic>
      <p:sp>
        <p:nvSpPr>
          <p:cNvPr id="5" name="TextBox 4"/>
          <p:cNvSpPr txBox="1"/>
          <p:nvPr/>
        </p:nvSpPr>
        <p:spPr>
          <a:xfrm>
            <a:off x="1743853" y="2256758"/>
            <a:ext cx="6248400" cy="2062103"/>
          </a:xfrm>
          <a:prstGeom prst="rect">
            <a:avLst/>
          </a:prstGeom>
          <a:solidFill>
            <a:srgbClr val="FCF9D6"/>
          </a:solidFill>
          <a:ln>
            <a:solidFill>
              <a:schemeClr val="tx1"/>
            </a:solidFill>
          </a:ln>
        </p:spPr>
        <p:txBody>
          <a:bodyPr wrap="square" rtlCol="0">
            <a:spAutoFit/>
          </a:bodyPr>
          <a:lstStyle/>
          <a:p>
            <a:pPr algn="ctr"/>
            <a:r>
              <a:rPr lang="en-US" sz="3200" dirty="0" err="1" smtClean="0"/>
              <a:t>eNOS</a:t>
            </a:r>
            <a:r>
              <a:rPr lang="en-US" sz="3200" dirty="0" smtClean="0"/>
              <a:t>’ synthesis of sulfate upon sunlight exposure in skin may avoid loss of ATP by exploiting energy from light instead</a:t>
            </a:r>
            <a:endParaRPr lang="en-US" sz="3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38"/>
            <a:ext cx="8229600" cy="1143000"/>
          </a:xfrm>
        </p:spPr>
        <p:txBody>
          <a:bodyPr/>
          <a:lstStyle/>
          <a:p>
            <a:r>
              <a:rPr lang="en-US" b="1" dirty="0" smtClean="0"/>
              <a:t>Platelets and Cholesterol Sulfate</a:t>
            </a:r>
            <a:r>
              <a:rPr lang="en-US" b="1" dirty="0" smtClean="0">
                <a:ln>
                  <a:solidFill>
                    <a:srgbClr val="FF0000"/>
                  </a:solidFill>
                </a:ln>
                <a:solidFill>
                  <a:srgbClr val="FF0000"/>
                </a:solidFill>
              </a:rPr>
              <a:t>*</a:t>
            </a:r>
            <a:endParaRPr lang="en-US" b="1" dirty="0">
              <a:ln>
                <a:solidFill>
                  <a:srgbClr val="FF0000"/>
                </a:solidFill>
              </a:ln>
              <a:solidFill>
                <a:srgbClr val="FF0000"/>
              </a:solidFill>
            </a:endParaRPr>
          </a:p>
        </p:txBody>
      </p:sp>
      <p:sp>
        <p:nvSpPr>
          <p:cNvPr id="3" name="Content Placeholder 2"/>
          <p:cNvSpPr>
            <a:spLocks noGrp="1"/>
          </p:cNvSpPr>
          <p:nvPr>
            <p:ph idx="1"/>
          </p:nvPr>
        </p:nvSpPr>
        <p:spPr>
          <a:xfrm>
            <a:off x="457200" y="1417638"/>
            <a:ext cx="8229600" cy="4525963"/>
          </a:xfrm>
        </p:spPr>
        <p:txBody>
          <a:bodyPr>
            <a:normAutofit fontScale="92500" lnSpcReduction="10000"/>
          </a:bodyPr>
          <a:lstStyle/>
          <a:p>
            <a:r>
              <a:rPr lang="en-US" dirty="0" smtClean="0"/>
              <a:t>Platelets and </a:t>
            </a:r>
            <a:r>
              <a:rPr lang="en-US" dirty="0" err="1" smtClean="0"/>
              <a:t>RBCs</a:t>
            </a:r>
            <a:r>
              <a:rPr lang="en-US" dirty="0" smtClean="0"/>
              <a:t> both  synthesize                       cholesterol sulfate (Ch-S)</a:t>
            </a:r>
            <a:endParaRPr lang="en-US" dirty="0" smtClean="0">
              <a:solidFill>
                <a:srgbClr val="FF0000"/>
              </a:solidFill>
            </a:endParaRPr>
          </a:p>
          <a:p>
            <a:pPr lvl="1"/>
            <a:r>
              <a:rPr lang="en-US" dirty="0" smtClean="0"/>
              <a:t>Ch-S is present in the                                                        atherosclerotic lesions in the aorta</a:t>
            </a:r>
          </a:p>
          <a:p>
            <a:pPr lvl="1"/>
            <a:r>
              <a:rPr lang="en-US" dirty="0" smtClean="0"/>
              <a:t>Platelets will accept cholesterol only from HDL-A1  </a:t>
            </a:r>
          </a:p>
          <a:p>
            <a:pPr lvl="1"/>
            <a:r>
              <a:rPr lang="en-US" dirty="0" smtClean="0"/>
              <a:t>Platelet synthesis rate increases 300-fold when PAPS is available.</a:t>
            </a:r>
          </a:p>
          <a:p>
            <a:pPr lvl="1"/>
            <a:r>
              <a:rPr lang="en-US" dirty="0" smtClean="0"/>
              <a:t>PAPS is formed from ATP and sulfate </a:t>
            </a:r>
            <a:endParaRPr lang="en-US" dirty="0" smtClean="0">
              <a:solidFill>
                <a:srgbClr val="FF0000"/>
              </a:solidFill>
            </a:endParaRPr>
          </a:p>
          <a:p>
            <a:r>
              <a:rPr lang="en-US" dirty="0" smtClean="0"/>
              <a:t>Platelet aggregation leads to thrombosis</a:t>
            </a:r>
          </a:p>
          <a:p>
            <a:pPr lvl="1"/>
            <a:r>
              <a:rPr lang="en-US" dirty="0" smtClean="0"/>
              <a:t>HDL suppresses  aggregation; LDL promotes it</a:t>
            </a:r>
          </a:p>
          <a:p>
            <a:endParaRPr lang="en-US" dirty="0" smtClean="0"/>
          </a:p>
          <a:p>
            <a:endParaRPr lang="en-US" dirty="0"/>
          </a:p>
        </p:txBody>
      </p:sp>
      <p:pic>
        <p:nvPicPr>
          <p:cNvPr id="4" name="Picture 3" descr="cellular_platelets.jpg"/>
          <p:cNvPicPr>
            <a:picLocks noChangeAspect="1"/>
          </p:cNvPicPr>
          <p:nvPr/>
        </p:nvPicPr>
        <p:blipFill>
          <a:blip r:embed="rId2"/>
          <a:stretch>
            <a:fillRect/>
          </a:stretch>
        </p:blipFill>
        <p:spPr>
          <a:xfrm flipH="1">
            <a:off x="6865200" y="1073149"/>
            <a:ext cx="1821600" cy="1856632"/>
          </a:xfrm>
          <a:prstGeom prst="rect">
            <a:avLst/>
          </a:prstGeom>
        </p:spPr>
      </p:pic>
      <p:sp>
        <p:nvSpPr>
          <p:cNvPr id="5" name="TextBox 4"/>
          <p:cNvSpPr txBox="1"/>
          <p:nvPr/>
        </p:nvSpPr>
        <p:spPr>
          <a:xfrm>
            <a:off x="1972699" y="5943601"/>
            <a:ext cx="5339923" cy="461665"/>
          </a:xfrm>
          <a:prstGeom prst="rect">
            <a:avLst/>
          </a:prstGeom>
          <a:noFill/>
        </p:spPr>
        <p:txBody>
          <a:bodyPr wrap="none" rtlCol="0">
            <a:spAutoFit/>
          </a:bodyPr>
          <a:lstStyle/>
          <a:p>
            <a:r>
              <a:rPr lang="en-US" sz="2400" dirty="0" smtClean="0">
                <a:ln>
                  <a:solidFill>
                    <a:srgbClr val="FF0000"/>
                  </a:solidFill>
                </a:ln>
                <a:solidFill>
                  <a:srgbClr val="FF0000"/>
                </a:solidFill>
              </a:rPr>
              <a:t>*</a:t>
            </a:r>
            <a:r>
              <a:rPr lang="en-US" sz="2400" dirty="0" smtClean="0"/>
              <a:t> </a:t>
            </a:r>
            <a:r>
              <a:rPr lang="en-US" sz="2400" dirty="0" err="1" smtClean="0"/>
              <a:t>Yanai</a:t>
            </a:r>
            <a:r>
              <a:rPr lang="en-US" sz="2400" dirty="0" smtClean="0"/>
              <a:t> et al, Circulation 109, 92-96, 2004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Oval 125"/>
          <p:cNvSpPr/>
          <p:nvPr/>
        </p:nvSpPr>
        <p:spPr>
          <a:xfrm>
            <a:off x="1403309" y="2588024"/>
            <a:ext cx="740814" cy="74148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497893" y="2750828"/>
            <a:ext cx="569387" cy="369332"/>
          </a:xfrm>
          <a:prstGeom prst="rect">
            <a:avLst/>
          </a:prstGeom>
          <a:noFill/>
        </p:spPr>
        <p:txBody>
          <a:bodyPr wrap="none" rtlCol="0">
            <a:spAutoFit/>
          </a:bodyPr>
          <a:lstStyle/>
          <a:p>
            <a:r>
              <a:rPr lang="en-US" dirty="0" smtClean="0"/>
              <a:t>RBC</a:t>
            </a:r>
            <a:endParaRPr lang="en-US" dirty="0"/>
          </a:p>
        </p:txBody>
      </p:sp>
      <p:sp>
        <p:nvSpPr>
          <p:cNvPr id="8" name="TextBox 7"/>
          <p:cNvSpPr txBox="1"/>
          <p:nvPr/>
        </p:nvSpPr>
        <p:spPr>
          <a:xfrm flipH="1">
            <a:off x="2034445" y="2077521"/>
            <a:ext cx="714245" cy="369332"/>
          </a:xfrm>
          <a:prstGeom prst="rect">
            <a:avLst/>
          </a:prstGeom>
          <a:noFill/>
        </p:spPr>
        <p:txBody>
          <a:bodyPr wrap="square" rtlCol="0">
            <a:spAutoFit/>
          </a:bodyPr>
          <a:lstStyle/>
          <a:p>
            <a:r>
              <a:rPr lang="en-US" dirty="0" smtClean="0"/>
              <a:t>ATP</a:t>
            </a:r>
            <a:endParaRPr lang="en-US" dirty="0"/>
          </a:p>
        </p:txBody>
      </p:sp>
      <p:sp>
        <p:nvSpPr>
          <p:cNvPr id="11" name="TextBox 10"/>
          <p:cNvSpPr txBox="1"/>
          <p:nvPr/>
        </p:nvSpPr>
        <p:spPr>
          <a:xfrm flipH="1">
            <a:off x="2039114" y="1169982"/>
            <a:ext cx="1729816" cy="369332"/>
          </a:xfrm>
          <a:prstGeom prst="rect">
            <a:avLst/>
          </a:prstGeom>
          <a:noFill/>
        </p:spPr>
        <p:txBody>
          <a:bodyPr wrap="square" rtlCol="0">
            <a:spAutoFit/>
          </a:bodyPr>
          <a:lstStyle/>
          <a:p>
            <a:pPr algn="ctr"/>
            <a:r>
              <a:rPr lang="en-US" dirty="0" err="1" smtClean="0"/>
              <a:t>homocysteine</a:t>
            </a:r>
            <a:endParaRPr lang="en-US" dirty="0"/>
          </a:p>
        </p:txBody>
      </p:sp>
      <p:sp>
        <p:nvSpPr>
          <p:cNvPr id="12" name="TextBox 11"/>
          <p:cNvSpPr txBox="1"/>
          <p:nvPr/>
        </p:nvSpPr>
        <p:spPr>
          <a:xfrm flipH="1">
            <a:off x="1998578" y="1708189"/>
            <a:ext cx="1729816" cy="369332"/>
          </a:xfrm>
          <a:prstGeom prst="rect">
            <a:avLst/>
          </a:prstGeom>
          <a:noFill/>
        </p:spPr>
        <p:txBody>
          <a:bodyPr wrap="square" rtlCol="0">
            <a:spAutoFit/>
          </a:bodyPr>
          <a:lstStyle/>
          <a:p>
            <a:pPr algn="ctr"/>
            <a:r>
              <a:rPr lang="en-US" dirty="0" smtClean="0"/>
              <a:t>sulfate</a:t>
            </a:r>
            <a:endParaRPr lang="en-US" dirty="0"/>
          </a:p>
        </p:txBody>
      </p:sp>
      <p:sp>
        <p:nvSpPr>
          <p:cNvPr id="13" name="TextBox 12"/>
          <p:cNvSpPr txBox="1"/>
          <p:nvPr/>
        </p:nvSpPr>
        <p:spPr>
          <a:xfrm flipH="1">
            <a:off x="2506364" y="2381496"/>
            <a:ext cx="714245" cy="369332"/>
          </a:xfrm>
          <a:prstGeom prst="rect">
            <a:avLst/>
          </a:prstGeom>
          <a:noFill/>
        </p:spPr>
        <p:txBody>
          <a:bodyPr wrap="square" rtlCol="0">
            <a:spAutoFit/>
          </a:bodyPr>
          <a:lstStyle/>
          <a:p>
            <a:pPr algn="ctr"/>
            <a:r>
              <a:rPr lang="en-US" dirty="0" smtClean="0"/>
              <a:t>PAPS</a:t>
            </a:r>
            <a:endParaRPr lang="en-US" dirty="0"/>
          </a:p>
        </p:txBody>
      </p:sp>
      <p:sp>
        <p:nvSpPr>
          <p:cNvPr id="14" name="TextBox 13"/>
          <p:cNvSpPr txBox="1"/>
          <p:nvPr/>
        </p:nvSpPr>
        <p:spPr>
          <a:xfrm flipH="1">
            <a:off x="4881719" y="5252047"/>
            <a:ext cx="714245" cy="461665"/>
          </a:xfrm>
          <a:prstGeom prst="rect">
            <a:avLst/>
          </a:prstGeom>
          <a:noFill/>
          <a:ln>
            <a:noFill/>
          </a:ln>
        </p:spPr>
        <p:txBody>
          <a:bodyPr wrap="square" rtlCol="0">
            <a:spAutoFit/>
          </a:bodyPr>
          <a:lstStyle/>
          <a:p>
            <a:pPr algn="ctr"/>
            <a:r>
              <a:rPr lang="en-US" sz="2400" dirty="0" smtClean="0">
                <a:ln>
                  <a:solidFill>
                    <a:srgbClr val="FF0000"/>
                  </a:solidFill>
                </a:ln>
                <a:solidFill>
                  <a:srgbClr val="FF0000"/>
                </a:solidFill>
              </a:rPr>
              <a:t>LDL</a:t>
            </a:r>
            <a:endParaRPr lang="en-US" sz="2400" dirty="0">
              <a:ln>
                <a:solidFill>
                  <a:srgbClr val="FF0000"/>
                </a:solidFill>
              </a:ln>
              <a:solidFill>
                <a:srgbClr val="FF0000"/>
              </a:solidFill>
            </a:endParaRPr>
          </a:p>
        </p:txBody>
      </p:sp>
      <p:sp>
        <p:nvSpPr>
          <p:cNvPr id="15" name="TextBox 14"/>
          <p:cNvSpPr txBox="1"/>
          <p:nvPr/>
        </p:nvSpPr>
        <p:spPr>
          <a:xfrm flipH="1">
            <a:off x="3758667" y="4002395"/>
            <a:ext cx="1513481" cy="461665"/>
          </a:xfrm>
          <a:prstGeom prst="rect">
            <a:avLst/>
          </a:prstGeom>
          <a:noFill/>
          <a:ln>
            <a:noFill/>
          </a:ln>
        </p:spPr>
        <p:txBody>
          <a:bodyPr wrap="square" rtlCol="0">
            <a:spAutoFit/>
          </a:bodyPr>
          <a:lstStyle/>
          <a:p>
            <a:pPr algn="ctr"/>
            <a:r>
              <a:rPr lang="en-US" sz="2400" dirty="0" smtClean="0">
                <a:ln>
                  <a:solidFill>
                    <a:srgbClr val="FF0000"/>
                  </a:solidFill>
                </a:ln>
                <a:solidFill>
                  <a:srgbClr val="FF0000"/>
                </a:solidFill>
              </a:rPr>
              <a:t>HDL-A1</a:t>
            </a:r>
            <a:endParaRPr lang="en-US" sz="2400" dirty="0">
              <a:ln>
                <a:solidFill>
                  <a:srgbClr val="FF0000"/>
                </a:solidFill>
              </a:ln>
              <a:solidFill>
                <a:srgbClr val="FF0000"/>
              </a:solidFill>
            </a:endParaRPr>
          </a:p>
        </p:txBody>
      </p:sp>
      <p:sp>
        <p:nvSpPr>
          <p:cNvPr id="17" name="TextBox 16"/>
          <p:cNvSpPr txBox="1"/>
          <p:nvPr/>
        </p:nvSpPr>
        <p:spPr>
          <a:xfrm flipH="1">
            <a:off x="3613682" y="5269756"/>
            <a:ext cx="942367" cy="461665"/>
          </a:xfrm>
          <a:prstGeom prst="rect">
            <a:avLst/>
          </a:prstGeom>
          <a:noFill/>
          <a:ln>
            <a:noFill/>
          </a:ln>
        </p:spPr>
        <p:txBody>
          <a:bodyPr wrap="square" rtlCol="0">
            <a:spAutoFit/>
          </a:bodyPr>
          <a:lstStyle/>
          <a:p>
            <a:pPr algn="ctr"/>
            <a:r>
              <a:rPr lang="en-US" sz="2400" dirty="0" err="1" smtClean="0">
                <a:ln>
                  <a:solidFill>
                    <a:srgbClr val="FF0000"/>
                  </a:solidFill>
                </a:ln>
                <a:solidFill>
                  <a:srgbClr val="FF0000"/>
                </a:solidFill>
              </a:rPr>
              <a:t>oxLDL</a:t>
            </a:r>
            <a:endParaRPr lang="en-US" sz="2400" dirty="0">
              <a:ln>
                <a:solidFill>
                  <a:srgbClr val="FF0000"/>
                </a:solidFill>
              </a:ln>
              <a:solidFill>
                <a:srgbClr val="FF0000"/>
              </a:solidFill>
            </a:endParaRPr>
          </a:p>
        </p:txBody>
      </p:sp>
      <p:grpSp>
        <p:nvGrpSpPr>
          <p:cNvPr id="2" name="Group 19"/>
          <p:cNvGrpSpPr/>
          <p:nvPr/>
        </p:nvGrpSpPr>
        <p:grpSpPr>
          <a:xfrm>
            <a:off x="3262146" y="3122648"/>
            <a:ext cx="621933" cy="607355"/>
            <a:chOff x="3262146" y="2546926"/>
            <a:chExt cx="621933" cy="607355"/>
          </a:xfrm>
        </p:grpSpPr>
        <p:sp>
          <p:nvSpPr>
            <p:cNvPr id="18" name="Dodecagon 17"/>
            <p:cNvSpPr/>
            <p:nvPr/>
          </p:nvSpPr>
          <p:spPr>
            <a:xfrm>
              <a:off x="3262146" y="2546926"/>
              <a:ext cx="621933" cy="607355"/>
            </a:xfrm>
            <a:prstGeom prst="dodec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348116" y="2629288"/>
              <a:ext cx="184666" cy="369332"/>
            </a:xfrm>
            <a:prstGeom prst="rect">
              <a:avLst/>
            </a:prstGeom>
            <a:noFill/>
          </p:spPr>
          <p:txBody>
            <a:bodyPr wrap="none" rtlCol="0">
              <a:spAutoFit/>
            </a:bodyPr>
            <a:lstStyle/>
            <a:p>
              <a:r>
                <a:rPr lang="en-US" dirty="0" smtClean="0"/>
                <a:t> </a:t>
              </a:r>
              <a:endParaRPr lang="en-US" dirty="0"/>
            </a:p>
          </p:txBody>
        </p:sp>
      </p:grpSp>
      <p:sp>
        <p:nvSpPr>
          <p:cNvPr id="22" name="Dodecagon 21"/>
          <p:cNvSpPr/>
          <p:nvPr/>
        </p:nvSpPr>
        <p:spPr>
          <a:xfrm>
            <a:off x="5640029" y="5329866"/>
            <a:ext cx="948005" cy="692808"/>
          </a:xfrm>
          <a:prstGeom prst="dodec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flipH="1">
            <a:off x="4165421" y="5759610"/>
            <a:ext cx="1123661" cy="369332"/>
          </a:xfrm>
          <a:prstGeom prst="rect">
            <a:avLst/>
          </a:prstGeom>
          <a:noFill/>
        </p:spPr>
        <p:txBody>
          <a:bodyPr wrap="square" rtlCol="0">
            <a:spAutoFit/>
          </a:bodyPr>
          <a:lstStyle/>
          <a:p>
            <a:pPr algn="ctr"/>
            <a:r>
              <a:rPr lang="en-US" dirty="0" smtClean="0"/>
              <a:t>ROS</a:t>
            </a:r>
            <a:endParaRPr lang="en-US" dirty="0"/>
          </a:p>
        </p:txBody>
      </p:sp>
      <p:sp>
        <p:nvSpPr>
          <p:cNvPr id="25" name="TextBox 24"/>
          <p:cNvSpPr txBox="1"/>
          <p:nvPr/>
        </p:nvSpPr>
        <p:spPr>
          <a:xfrm flipH="1">
            <a:off x="5441385" y="3713411"/>
            <a:ext cx="967185" cy="369332"/>
          </a:xfrm>
          <a:prstGeom prst="rect">
            <a:avLst/>
          </a:prstGeom>
          <a:noFill/>
        </p:spPr>
        <p:txBody>
          <a:bodyPr wrap="square" rtlCol="0">
            <a:spAutoFit/>
          </a:bodyPr>
          <a:lstStyle/>
          <a:p>
            <a:pPr algn="ctr"/>
            <a:r>
              <a:rPr lang="en-US" dirty="0" smtClean="0"/>
              <a:t>glucose</a:t>
            </a:r>
            <a:endParaRPr lang="en-US" dirty="0"/>
          </a:p>
        </p:txBody>
      </p:sp>
      <p:grpSp>
        <p:nvGrpSpPr>
          <p:cNvPr id="3" name="Group 31"/>
          <p:cNvGrpSpPr/>
          <p:nvPr/>
        </p:nvGrpSpPr>
        <p:grpSpPr>
          <a:xfrm flipH="1">
            <a:off x="2053719" y="4184729"/>
            <a:ext cx="1628189" cy="1677866"/>
            <a:chOff x="457200" y="2048750"/>
            <a:chExt cx="1914129" cy="1890346"/>
          </a:xfrm>
        </p:grpSpPr>
        <p:sp>
          <p:nvSpPr>
            <p:cNvPr id="33" name="Oval 32"/>
            <p:cNvSpPr/>
            <p:nvPr/>
          </p:nvSpPr>
          <p:spPr>
            <a:xfrm>
              <a:off x="457200" y="2048750"/>
              <a:ext cx="1914129" cy="189034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a:off x="1026924" y="2264469"/>
              <a:ext cx="1283606" cy="1418279"/>
            </a:xfrm>
            <a:custGeom>
              <a:avLst/>
              <a:gdLst>
                <a:gd name="connsiteX0" fmla="*/ 711613 w 1283606"/>
                <a:gd name="connsiteY0" fmla="*/ 78808 h 968215"/>
                <a:gd name="connsiteX1" fmla="*/ 1211544 w 1283606"/>
                <a:gd name="connsiteY1" fmla="*/ 484107 h 968215"/>
                <a:gd name="connsiteX2" fmla="*/ 1143985 w 1283606"/>
                <a:gd name="connsiteY2" fmla="*/ 848877 h 968215"/>
                <a:gd name="connsiteX3" fmla="*/ 522450 w 1283606"/>
                <a:gd name="connsiteY3" fmla="*/ 848877 h 968215"/>
                <a:gd name="connsiteX4" fmla="*/ 36031 w 1283606"/>
                <a:gd name="connsiteY4" fmla="*/ 132848 h 968215"/>
                <a:gd name="connsiteX5" fmla="*/ 711613 w 1283606"/>
                <a:gd name="connsiteY5" fmla="*/ 78808 h 96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606" h="968215">
                  <a:moveTo>
                    <a:pt x="711613" y="78808"/>
                  </a:moveTo>
                  <a:cubicBezTo>
                    <a:pt x="907532" y="137351"/>
                    <a:pt x="1139482" y="355762"/>
                    <a:pt x="1211544" y="484107"/>
                  </a:cubicBezTo>
                  <a:cubicBezTo>
                    <a:pt x="1283606" y="612452"/>
                    <a:pt x="1258834" y="788082"/>
                    <a:pt x="1143985" y="848877"/>
                  </a:cubicBezTo>
                  <a:cubicBezTo>
                    <a:pt x="1029136" y="909672"/>
                    <a:pt x="707109" y="968215"/>
                    <a:pt x="522450" y="848877"/>
                  </a:cubicBezTo>
                  <a:cubicBezTo>
                    <a:pt x="337791" y="729539"/>
                    <a:pt x="0" y="265696"/>
                    <a:pt x="36031" y="132848"/>
                  </a:cubicBezTo>
                  <a:cubicBezTo>
                    <a:pt x="72062" y="0"/>
                    <a:pt x="515694" y="20265"/>
                    <a:pt x="711613" y="78808"/>
                  </a:cubicBezTo>
                  <a:close/>
                </a:path>
              </a:pathLst>
            </a:custGeom>
            <a:solidFill>
              <a:srgbClr val="FFFEA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TextBox 34"/>
          <p:cNvSpPr txBox="1"/>
          <p:nvPr/>
        </p:nvSpPr>
        <p:spPr>
          <a:xfrm flipH="1">
            <a:off x="2398686" y="5390454"/>
            <a:ext cx="1123661" cy="369332"/>
          </a:xfrm>
          <a:prstGeom prst="rect">
            <a:avLst/>
          </a:prstGeom>
          <a:noFill/>
        </p:spPr>
        <p:txBody>
          <a:bodyPr wrap="square" rtlCol="0">
            <a:spAutoFit/>
          </a:bodyPr>
          <a:lstStyle/>
          <a:p>
            <a:pPr algn="ctr"/>
            <a:r>
              <a:rPr lang="en-US" dirty="0" err="1" smtClean="0"/>
              <a:t>ApoE</a:t>
            </a:r>
            <a:endParaRPr lang="en-US" dirty="0"/>
          </a:p>
        </p:txBody>
      </p:sp>
      <p:sp>
        <p:nvSpPr>
          <p:cNvPr id="37" name="TextBox 36"/>
          <p:cNvSpPr txBox="1"/>
          <p:nvPr/>
        </p:nvSpPr>
        <p:spPr>
          <a:xfrm flipH="1">
            <a:off x="2053719" y="4376201"/>
            <a:ext cx="1629661" cy="369332"/>
          </a:xfrm>
          <a:prstGeom prst="rect">
            <a:avLst/>
          </a:prstGeom>
          <a:noFill/>
        </p:spPr>
        <p:txBody>
          <a:bodyPr wrap="square" rtlCol="0">
            <a:spAutoFit/>
          </a:bodyPr>
          <a:lstStyle/>
          <a:p>
            <a:pPr algn="ctr"/>
            <a:r>
              <a:rPr lang="en-US" dirty="0" smtClean="0"/>
              <a:t>macrophage</a:t>
            </a:r>
            <a:endParaRPr lang="en-US" dirty="0"/>
          </a:p>
        </p:txBody>
      </p:sp>
      <p:sp>
        <p:nvSpPr>
          <p:cNvPr id="39" name="TextBox 38"/>
          <p:cNvSpPr txBox="1"/>
          <p:nvPr/>
        </p:nvSpPr>
        <p:spPr>
          <a:xfrm flipH="1">
            <a:off x="3980151" y="2588024"/>
            <a:ext cx="1597974" cy="830997"/>
          </a:xfrm>
          <a:prstGeom prst="rect">
            <a:avLst/>
          </a:prstGeom>
          <a:noFill/>
          <a:ln>
            <a:noFill/>
          </a:ln>
        </p:spPr>
        <p:txBody>
          <a:bodyPr wrap="square" rtlCol="0">
            <a:spAutoFit/>
          </a:bodyPr>
          <a:lstStyle/>
          <a:p>
            <a:pPr algn="ctr"/>
            <a:r>
              <a:rPr lang="en-US" sz="2400" dirty="0" smtClean="0">
                <a:ln>
                  <a:solidFill>
                    <a:srgbClr val="FF0000"/>
                  </a:solidFill>
                </a:ln>
                <a:solidFill>
                  <a:srgbClr val="FF0000"/>
                </a:solidFill>
              </a:rPr>
              <a:t>Cholesterol Sulfate</a:t>
            </a:r>
            <a:endParaRPr lang="en-US" sz="2000" dirty="0">
              <a:ln>
                <a:solidFill>
                  <a:srgbClr val="FF0000"/>
                </a:solidFill>
              </a:ln>
              <a:solidFill>
                <a:srgbClr val="FF0000"/>
              </a:solidFill>
            </a:endParaRPr>
          </a:p>
        </p:txBody>
      </p:sp>
      <p:sp>
        <p:nvSpPr>
          <p:cNvPr id="40" name="TextBox 39"/>
          <p:cNvSpPr txBox="1"/>
          <p:nvPr/>
        </p:nvSpPr>
        <p:spPr>
          <a:xfrm flipH="1">
            <a:off x="5219321" y="3205010"/>
            <a:ext cx="1123661" cy="369332"/>
          </a:xfrm>
          <a:prstGeom prst="rect">
            <a:avLst/>
          </a:prstGeom>
          <a:noFill/>
        </p:spPr>
        <p:txBody>
          <a:bodyPr wrap="square" rtlCol="0">
            <a:spAutoFit/>
          </a:bodyPr>
          <a:lstStyle/>
          <a:p>
            <a:pPr algn="ctr"/>
            <a:r>
              <a:rPr lang="en-US" dirty="0" smtClean="0"/>
              <a:t>insulin</a:t>
            </a:r>
            <a:endParaRPr lang="en-US" dirty="0"/>
          </a:p>
        </p:txBody>
      </p:sp>
      <p:sp>
        <p:nvSpPr>
          <p:cNvPr id="44" name="Freeform 43"/>
          <p:cNvSpPr/>
          <p:nvPr/>
        </p:nvSpPr>
        <p:spPr>
          <a:xfrm>
            <a:off x="6149521" y="1102611"/>
            <a:ext cx="2161862" cy="3309944"/>
          </a:xfrm>
          <a:custGeom>
            <a:avLst/>
            <a:gdLst>
              <a:gd name="connsiteX0" fmla="*/ 972838 w 2161862"/>
              <a:gd name="connsiteY0" fmla="*/ 0 h 3309944"/>
              <a:gd name="connsiteX1" fmla="*/ 364815 w 2161862"/>
              <a:gd name="connsiteY1" fmla="*/ 729539 h 3309944"/>
              <a:gd name="connsiteX2" fmla="*/ 40535 w 2161862"/>
              <a:gd name="connsiteY2" fmla="*/ 1661727 h 3309944"/>
              <a:gd name="connsiteX3" fmla="*/ 608024 w 2161862"/>
              <a:gd name="connsiteY3" fmla="*/ 2553385 h 3309944"/>
              <a:gd name="connsiteX4" fmla="*/ 2161862 w 2161862"/>
              <a:gd name="connsiteY4" fmla="*/ 3309944 h 3309944"/>
              <a:gd name="connsiteX5" fmla="*/ 2161862 w 2161862"/>
              <a:gd name="connsiteY5" fmla="*/ 3309944 h 330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1862" h="3309944">
                <a:moveTo>
                  <a:pt x="972838" y="0"/>
                </a:moveTo>
                <a:cubicBezTo>
                  <a:pt x="746518" y="226292"/>
                  <a:pt x="520199" y="452584"/>
                  <a:pt x="364815" y="729539"/>
                </a:cubicBezTo>
                <a:cubicBezTo>
                  <a:pt x="209431" y="1006494"/>
                  <a:pt x="0" y="1357753"/>
                  <a:pt x="40535" y="1661727"/>
                </a:cubicBezTo>
                <a:cubicBezTo>
                  <a:pt x="81070" y="1965701"/>
                  <a:pt x="254470" y="2278682"/>
                  <a:pt x="608024" y="2553385"/>
                </a:cubicBezTo>
                <a:cubicBezTo>
                  <a:pt x="961578" y="2828088"/>
                  <a:pt x="2161862" y="3309944"/>
                  <a:pt x="2161862" y="3309944"/>
                </a:cubicBezTo>
                <a:lnTo>
                  <a:pt x="2161862" y="3309944"/>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Freeform 45"/>
          <p:cNvSpPr/>
          <p:nvPr/>
        </p:nvSpPr>
        <p:spPr>
          <a:xfrm>
            <a:off x="5976171" y="2170781"/>
            <a:ext cx="823498" cy="1186626"/>
          </a:xfrm>
          <a:custGeom>
            <a:avLst/>
            <a:gdLst>
              <a:gd name="connsiteX0" fmla="*/ 391837 w 592260"/>
              <a:gd name="connsiteY0" fmla="*/ 40530 h 1186626"/>
              <a:gd name="connsiteX1" fmla="*/ 135116 w 592260"/>
              <a:gd name="connsiteY1" fmla="*/ 81060 h 1186626"/>
              <a:gd name="connsiteX2" fmla="*/ 0 w 592260"/>
              <a:gd name="connsiteY2" fmla="*/ 432319 h 1186626"/>
              <a:gd name="connsiteX3" fmla="*/ 135116 w 592260"/>
              <a:gd name="connsiteY3" fmla="*/ 986228 h 1186626"/>
              <a:gd name="connsiteX4" fmla="*/ 445884 w 592260"/>
              <a:gd name="connsiteY4" fmla="*/ 1175368 h 1186626"/>
              <a:gd name="connsiteX5" fmla="*/ 581000 w 592260"/>
              <a:gd name="connsiteY5" fmla="*/ 1053778 h 1186626"/>
              <a:gd name="connsiteX6" fmla="*/ 378325 w 592260"/>
              <a:gd name="connsiteY6" fmla="*/ 743049 h 1186626"/>
              <a:gd name="connsiteX7" fmla="*/ 337790 w 592260"/>
              <a:gd name="connsiteY7" fmla="*/ 472849 h 1186626"/>
              <a:gd name="connsiteX8" fmla="*/ 391837 w 592260"/>
              <a:gd name="connsiteY8" fmla="*/ 108080 h 1186626"/>
              <a:gd name="connsiteX9" fmla="*/ 283744 w 592260"/>
              <a:gd name="connsiteY9" fmla="*/ 0 h 118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260" h="1186626">
                <a:moveTo>
                  <a:pt x="391837" y="40530"/>
                </a:moveTo>
                <a:cubicBezTo>
                  <a:pt x="296129" y="28146"/>
                  <a:pt x="200422" y="15762"/>
                  <a:pt x="135116" y="81060"/>
                </a:cubicBezTo>
                <a:cubicBezTo>
                  <a:pt x="69810" y="146358"/>
                  <a:pt x="0" y="281458"/>
                  <a:pt x="0" y="432319"/>
                </a:cubicBezTo>
                <a:cubicBezTo>
                  <a:pt x="0" y="583180"/>
                  <a:pt x="60802" y="862387"/>
                  <a:pt x="135116" y="986228"/>
                </a:cubicBezTo>
                <a:cubicBezTo>
                  <a:pt x="209430" y="1110069"/>
                  <a:pt x="371570" y="1164110"/>
                  <a:pt x="445884" y="1175368"/>
                </a:cubicBezTo>
                <a:cubicBezTo>
                  <a:pt x="520198" y="1186626"/>
                  <a:pt x="592260" y="1125831"/>
                  <a:pt x="581000" y="1053778"/>
                </a:cubicBezTo>
                <a:cubicBezTo>
                  <a:pt x="569740" y="981725"/>
                  <a:pt x="418860" y="839870"/>
                  <a:pt x="378325" y="743049"/>
                </a:cubicBezTo>
                <a:cubicBezTo>
                  <a:pt x="337790" y="646228"/>
                  <a:pt x="335538" y="578677"/>
                  <a:pt x="337790" y="472849"/>
                </a:cubicBezTo>
                <a:cubicBezTo>
                  <a:pt x="340042" y="367021"/>
                  <a:pt x="400845" y="186888"/>
                  <a:pt x="391837" y="108080"/>
                </a:cubicBezTo>
                <a:cubicBezTo>
                  <a:pt x="382829" y="29272"/>
                  <a:pt x="283744" y="0"/>
                  <a:pt x="283744"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t> </a:t>
            </a:r>
            <a:endParaRPr lang="en-US" dirty="0"/>
          </a:p>
        </p:txBody>
      </p:sp>
      <p:sp>
        <p:nvSpPr>
          <p:cNvPr id="55" name="TextBox 54"/>
          <p:cNvSpPr txBox="1"/>
          <p:nvPr/>
        </p:nvSpPr>
        <p:spPr>
          <a:xfrm>
            <a:off x="1884612" y="4108143"/>
            <a:ext cx="441647" cy="369332"/>
          </a:xfrm>
          <a:prstGeom prst="rect">
            <a:avLst/>
          </a:prstGeom>
          <a:noFill/>
        </p:spPr>
        <p:txBody>
          <a:bodyPr wrap="none" rtlCol="0">
            <a:spAutoFit/>
          </a:bodyPr>
          <a:lstStyle/>
          <a:p>
            <a:r>
              <a:rPr lang="en-US" dirty="0" smtClean="0"/>
              <a:t>(3)</a:t>
            </a:r>
            <a:endParaRPr lang="en-US" dirty="0"/>
          </a:p>
        </p:txBody>
      </p:sp>
      <p:cxnSp>
        <p:nvCxnSpPr>
          <p:cNvPr id="61" name="Straight Arrow Connector 60"/>
          <p:cNvCxnSpPr/>
          <p:nvPr/>
        </p:nvCxnSpPr>
        <p:spPr>
          <a:xfrm flipV="1">
            <a:off x="5640029" y="2446853"/>
            <a:ext cx="768541" cy="3745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rot="5400000" flipH="1" flipV="1">
            <a:off x="5652608" y="3087906"/>
            <a:ext cx="1079526" cy="4323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V="1">
            <a:off x="3445504" y="4382905"/>
            <a:ext cx="640874" cy="5404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rot="10800000">
            <a:off x="4461239" y="5515308"/>
            <a:ext cx="51727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3" name="Up Arrow 92"/>
          <p:cNvSpPr/>
          <p:nvPr/>
        </p:nvSpPr>
        <p:spPr>
          <a:xfrm>
            <a:off x="4611455" y="5608041"/>
            <a:ext cx="168666" cy="22753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5" name="Straight Arrow Connector 94"/>
          <p:cNvCxnSpPr/>
          <p:nvPr/>
        </p:nvCxnSpPr>
        <p:spPr>
          <a:xfrm flipH="1">
            <a:off x="4936921" y="5719080"/>
            <a:ext cx="639696" cy="2253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rot="16200000" flipV="1">
            <a:off x="3874755" y="3615113"/>
            <a:ext cx="363903" cy="4647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rot="16200000" flipH="1">
            <a:off x="2914054" y="2772606"/>
            <a:ext cx="453194" cy="3555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rot="10800000">
            <a:off x="3335052" y="5224024"/>
            <a:ext cx="415888" cy="2928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flipH="1">
            <a:off x="2754509" y="4902704"/>
            <a:ext cx="1123661" cy="369332"/>
          </a:xfrm>
          <a:prstGeom prst="rect">
            <a:avLst/>
          </a:prstGeom>
          <a:noFill/>
        </p:spPr>
        <p:txBody>
          <a:bodyPr wrap="square" rtlCol="0">
            <a:spAutoFit/>
          </a:bodyPr>
          <a:lstStyle/>
          <a:p>
            <a:pPr algn="ctr"/>
            <a:r>
              <a:rPr lang="en-US" dirty="0" smtClean="0"/>
              <a:t>Ch</a:t>
            </a:r>
            <a:endParaRPr lang="en-US" dirty="0"/>
          </a:p>
        </p:txBody>
      </p:sp>
      <p:sp>
        <p:nvSpPr>
          <p:cNvPr id="110" name="Left-Right Arrow 109"/>
          <p:cNvSpPr/>
          <p:nvPr/>
        </p:nvSpPr>
        <p:spPr>
          <a:xfrm>
            <a:off x="2606122" y="5017964"/>
            <a:ext cx="568000" cy="25668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TextBox 110"/>
          <p:cNvSpPr txBox="1"/>
          <p:nvPr/>
        </p:nvSpPr>
        <p:spPr>
          <a:xfrm flipH="1">
            <a:off x="1893509" y="4960534"/>
            <a:ext cx="1123661" cy="369332"/>
          </a:xfrm>
          <a:prstGeom prst="rect">
            <a:avLst/>
          </a:prstGeom>
          <a:noFill/>
        </p:spPr>
        <p:txBody>
          <a:bodyPr wrap="square" rtlCol="0">
            <a:spAutoFit/>
          </a:bodyPr>
          <a:lstStyle/>
          <a:p>
            <a:pPr algn="ctr"/>
            <a:r>
              <a:rPr lang="en-US" dirty="0" smtClean="0"/>
              <a:t>Ch</a:t>
            </a:r>
            <a:endParaRPr lang="en-US" dirty="0"/>
          </a:p>
        </p:txBody>
      </p:sp>
      <p:cxnSp>
        <p:nvCxnSpPr>
          <p:cNvPr id="115" name="Straight Arrow Connector 114"/>
          <p:cNvCxnSpPr>
            <a:stCxn id="126" idx="7"/>
          </p:cNvCxnSpPr>
          <p:nvPr/>
        </p:nvCxnSpPr>
        <p:spPr>
          <a:xfrm rot="5400000" flipH="1" flipV="1">
            <a:off x="1951326" y="2472560"/>
            <a:ext cx="308359" cy="1397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a:stCxn id="11" idx="2"/>
          </p:cNvCxnSpPr>
          <p:nvPr/>
        </p:nvCxnSpPr>
        <p:spPr>
          <a:xfrm rot="5400000">
            <a:off x="2741039" y="1655061"/>
            <a:ext cx="278731" cy="47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a:stCxn id="12" idx="2"/>
            <a:endCxn id="13" idx="0"/>
          </p:cNvCxnSpPr>
          <p:nvPr/>
        </p:nvCxnSpPr>
        <p:spPr>
          <a:xfrm rot="5400000">
            <a:off x="2711499" y="2229508"/>
            <a:ext cx="3039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2" name="Right Arrow 121"/>
          <p:cNvSpPr/>
          <p:nvPr/>
        </p:nvSpPr>
        <p:spPr>
          <a:xfrm>
            <a:off x="2532504" y="2172596"/>
            <a:ext cx="216186" cy="2066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Box 95"/>
          <p:cNvSpPr txBox="1"/>
          <p:nvPr/>
        </p:nvSpPr>
        <p:spPr>
          <a:xfrm flipH="1">
            <a:off x="6214821" y="4874543"/>
            <a:ext cx="1685493" cy="400110"/>
          </a:xfrm>
          <a:prstGeom prst="rect">
            <a:avLst/>
          </a:prstGeom>
          <a:noFill/>
        </p:spPr>
        <p:txBody>
          <a:bodyPr wrap="square" rtlCol="0">
            <a:spAutoFit/>
          </a:bodyPr>
          <a:lstStyle/>
          <a:p>
            <a:pPr algn="ctr"/>
            <a:r>
              <a:rPr lang="en-US" sz="2000" dirty="0" smtClean="0">
                <a:solidFill>
                  <a:srgbClr val="000000"/>
                </a:solidFill>
              </a:rPr>
              <a:t>Artery Wall</a:t>
            </a:r>
            <a:endParaRPr lang="en-US" sz="2000" dirty="0">
              <a:solidFill>
                <a:srgbClr val="000000"/>
              </a:solidFill>
            </a:endParaRPr>
          </a:p>
        </p:txBody>
      </p:sp>
      <p:sp>
        <p:nvSpPr>
          <p:cNvPr id="82" name="TextBox 81"/>
          <p:cNvSpPr txBox="1"/>
          <p:nvPr/>
        </p:nvSpPr>
        <p:spPr>
          <a:xfrm>
            <a:off x="5640029" y="6133057"/>
            <a:ext cx="1640668" cy="369332"/>
          </a:xfrm>
          <a:prstGeom prst="rect">
            <a:avLst/>
          </a:prstGeom>
          <a:noFill/>
        </p:spPr>
        <p:txBody>
          <a:bodyPr wrap="none" rtlCol="0">
            <a:spAutoFit/>
          </a:bodyPr>
          <a:lstStyle/>
          <a:p>
            <a:r>
              <a:rPr lang="en-US" dirty="0" smtClean="0"/>
              <a:t>Endothelial Cell</a:t>
            </a:r>
            <a:endParaRPr lang="en-US" dirty="0"/>
          </a:p>
        </p:txBody>
      </p:sp>
      <p:sp>
        <p:nvSpPr>
          <p:cNvPr id="83" name="TextBox 82"/>
          <p:cNvSpPr txBox="1"/>
          <p:nvPr/>
        </p:nvSpPr>
        <p:spPr>
          <a:xfrm>
            <a:off x="336192" y="2663762"/>
            <a:ext cx="992372" cy="923330"/>
          </a:xfrm>
          <a:prstGeom prst="rect">
            <a:avLst/>
          </a:prstGeom>
          <a:noFill/>
        </p:spPr>
        <p:txBody>
          <a:bodyPr wrap="square" rtlCol="0">
            <a:spAutoFit/>
          </a:bodyPr>
          <a:lstStyle/>
          <a:p>
            <a:pPr algn="r"/>
            <a:r>
              <a:rPr lang="en-US" dirty="0" smtClean="0"/>
              <a:t>Red     Blood Cell</a:t>
            </a:r>
            <a:endParaRPr lang="en-US" dirty="0"/>
          </a:p>
        </p:txBody>
      </p:sp>
      <p:sp>
        <p:nvSpPr>
          <p:cNvPr id="85" name="TextBox 84"/>
          <p:cNvSpPr txBox="1"/>
          <p:nvPr/>
        </p:nvSpPr>
        <p:spPr>
          <a:xfrm>
            <a:off x="2506364" y="3475417"/>
            <a:ext cx="902811" cy="369332"/>
          </a:xfrm>
          <a:prstGeom prst="rect">
            <a:avLst/>
          </a:prstGeom>
          <a:noFill/>
        </p:spPr>
        <p:txBody>
          <a:bodyPr wrap="none" rtlCol="0">
            <a:spAutoFit/>
          </a:bodyPr>
          <a:lstStyle/>
          <a:p>
            <a:r>
              <a:rPr lang="en-US" dirty="0" smtClean="0"/>
              <a:t>Platelet</a:t>
            </a:r>
            <a:endParaRPr lang="en-US" dirty="0"/>
          </a:p>
        </p:txBody>
      </p:sp>
      <p:sp>
        <p:nvSpPr>
          <p:cNvPr id="98" name="TextBox 97"/>
          <p:cNvSpPr txBox="1"/>
          <p:nvPr/>
        </p:nvSpPr>
        <p:spPr>
          <a:xfrm>
            <a:off x="6603450" y="2510312"/>
            <a:ext cx="1159292" cy="400110"/>
          </a:xfrm>
          <a:prstGeom prst="rect">
            <a:avLst/>
          </a:prstGeom>
          <a:noFill/>
        </p:spPr>
        <p:txBody>
          <a:bodyPr wrap="none" rtlCol="0">
            <a:spAutoFit/>
          </a:bodyPr>
          <a:lstStyle/>
          <a:p>
            <a:r>
              <a:rPr lang="en-US" sz="2000" dirty="0" smtClean="0"/>
              <a:t>Lipid Raft</a:t>
            </a:r>
            <a:endParaRPr lang="en-US" sz="2000" dirty="0"/>
          </a:p>
        </p:txBody>
      </p:sp>
      <p:sp>
        <p:nvSpPr>
          <p:cNvPr id="102" name="Title 1"/>
          <p:cNvSpPr>
            <a:spLocks noGrp="1"/>
          </p:cNvSpPr>
          <p:nvPr>
            <p:ph type="title"/>
          </p:nvPr>
        </p:nvSpPr>
        <p:spPr>
          <a:xfrm>
            <a:off x="457200" y="-102714"/>
            <a:ext cx="8229600" cy="1143000"/>
          </a:xfrm>
        </p:spPr>
        <p:txBody>
          <a:bodyPr>
            <a:normAutofit/>
          </a:bodyPr>
          <a:lstStyle/>
          <a:p>
            <a:r>
              <a:rPr lang="en-US" b="1" dirty="0" smtClean="0"/>
              <a:t>Putting it All Together</a:t>
            </a:r>
            <a:endParaRPr lang="en-US" b="1" dirty="0"/>
          </a:p>
        </p:txBody>
      </p:sp>
      <p:cxnSp>
        <p:nvCxnSpPr>
          <p:cNvPr id="109" name="Straight Arrow Connector 108"/>
          <p:cNvCxnSpPr/>
          <p:nvPr/>
        </p:nvCxnSpPr>
        <p:spPr>
          <a:xfrm flipV="1">
            <a:off x="3884079" y="3052428"/>
            <a:ext cx="281342" cy="2247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7" name="Freeform 116"/>
          <p:cNvSpPr/>
          <p:nvPr/>
        </p:nvSpPr>
        <p:spPr>
          <a:xfrm>
            <a:off x="3807178" y="3843867"/>
            <a:ext cx="1509888" cy="821266"/>
          </a:xfrm>
          <a:custGeom>
            <a:avLst/>
            <a:gdLst>
              <a:gd name="connsiteX0" fmla="*/ 646289 w 1509888"/>
              <a:gd name="connsiteY0" fmla="*/ 0 h 821266"/>
              <a:gd name="connsiteX1" fmla="*/ 53622 w 1509888"/>
              <a:gd name="connsiteY1" fmla="*/ 203200 h 821266"/>
              <a:gd name="connsiteX2" fmla="*/ 324555 w 1509888"/>
              <a:gd name="connsiteY2" fmla="*/ 745066 h 821266"/>
              <a:gd name="connsiteX3" fmla="*/ 1340555 w 1509888"/>
              <a:gd name="connsiteY3" fmla="*/ 660400 h 821266"/>
              <a:gd name="connsiteX4" fmla="*/ 1340555 w 1509888"/>
              <a:gd name="connsiteY4" fmla="*/ 118533 h 821266"/>
              <a:gd name="connsiteX5" fmla="*/ 561622 w 1509888"/>
              <a:gd name="connsiteY5" fmla="*/ 33866 h 821266"/>
              <a:gd name="connsiteX6" fmla="*/ 561622 w 1509888"/>
              <a:gd name="connsiteY6" fmla="*/ 33866 h 821266"/>
              <a:gd name="connsiteX7" fmla="*/ 561622 w 1509888"/>
              <a:gd name="connsiteY7" fmla="*/ 33866 h 82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9888" h="821266">
                <a:moveTo>
                  <a:pt x="646289" y="0"/>
                </a:moveTo>
                <a:cubicBezTo>
                  <a:pt x="376766" y="39511"/>
                  <a:pt x="107244" y="79022"/>
                  <a:pt x="53622" y="203200"/>
                </a:cubicBezTo>
                <a:cubicBezTo>
                  <a:pt x="0" y="327378"/>
                  <a:pt x="110066" y="668866"/>
                  <a:pt x="324555" y="745066"/>
                </a:cubicBezTo>
                <a:cubicBezTo>
                  <a:pt x="539044" y="821266"/>
                  <a:pt x="1171222" y="764822"/>
                  <a:pt x="1340555" y="660400"/>
                </a:cubicBezTo>
                <a:cubicBezTo>
                  <a:pt x="1509888" y="555978"/>
                  <a:pt x="1470377" y="222955"/>
                  <a:pt x="1340555" y="118533"/>
                </a:cubicBezTo>
                <a:cubicBezTo>
                  <a:pt x="1210733" y="14111"/>
                  <a:pt x="561622" y="33866"/>
                  <a:pt x="561622" y="33866"/>
                </a:cubicBezTo>
                <a:lnTo>
                  <a:pt x="561622" y="33866"/>
                </a:lnTo>
                <a:lnTo>
                  <a:pt x="561622" y="33866"/>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8" name="Freeform 117"/>
          <p:cNvSpPr/>
          <p:nvPr/>
        </p:nvSpPr>
        <p:spPr>
          <a:xfrm>
            <a:off x="3756378" y="2238022"/>
            <a:ext cx="2071511" cy="1295400"/>
          </a:xfrm>
          <a:custGeom>
            <a:avLst/>
            <a:gdLst>
              <a:gd name="connsiteX0" fmla="*/ 883355 w 2071511"/>
              <a:gd name="connsiteY0" fmla="*/ 132645 h 1295400"/>
              <a:gd name="connsiteX1" fmla="*/ 104422 w 2071511"/>
              <a:gd name="connsiteY1" fmla="*/ 352778 h 1295400"/>
              <a:gd name="connsiteX2" fmla="*/ 256822 w 2071511"/>
              <a:gd name="connsiteY2" fmla="*/ 1148645 h 1295400"/>
              <a:gd name="connsiteX3" fmla="*/ 1323622 w 2071511"/>
              <a:gd name="connsiteY3" fmla="*/ 1233311 h 1295400"/>
              <a:gd name="connsiteX4" fmla="*/ 2017889 w 2071511"/>
              <a:gd name="connsiteY4" fmla="*/ 826911 h 1295400"/>
              <a:gd name="connsiteX5" fmla="*/ 1645355 w 2071511"/>
              <a:gd name="connsiteY5" fmla="*/ 115711 h 1295400"/>
              <a:gd name="connsiteX6" fmla="*/ 747889 w 2071511"/>
              <a:gd name="connsiteY6" fmla="*/ 132645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1511" h="1295400">
                <a:moveTo>
                  <a:pt x="883355" y="132645"/>
                </a:moveTo>
                <a:cubicBezTo>
                  <a:pt x="546099" y="158045"/>
                  <a:pt x="208844" y="183445"/>
                  <a:pt x="104422" y="352778"/>
                </a:cubicBezTo>
                <a:cubicBezTo>
                  <a:pt x="0" y="522111"/>
                  <a:pt x="53622" y="1001890"/>
                  <a:pt x="256822" y="1148645"/>
                </a:cubicBezTo>
                <a:cubicBezTo>
                  <a:pt x="460022" y="1295400"/>
                  <a:pt x="1030111" y="1286933"/>
                  <a:pt x="1323622" y="1233311"/>
                </a:cubicBezTo>
                <a:cubicBezTo>
                  <a:pt x="1617133" y="1179689"/>
                  <a:pt x="1964267" y="1013178"/>
                  <a:pt x="2017889" y="826911"/>
                </a:cubicBezTo>
                <a:cubicBezTo>
                  <a:pt x="2071511" y="640644"/>
                  <a:pt x="1857022" y="231422"/>
                  <a:pt x="1645355" y="115711"/>
                </a:cubicBezTo>
                <a:cubicBezTo>
                  <a:pt x="1433688" y="0"/>
                  <a:pt x="1090788" y="66322"/>
                  <a:pt x="747889" y="1326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0" name="Freeform 119"/>
          <p:cNvSpPr/>
          <p:nvPr/>
        </p:nvSpPr>
        <p:spPr>
          <a:xfrm>
            <a:off x="3434645" y="5063067"/>
            <a:ext cx="2452511" cy="965200"/>
          </a:xfrm>
          <a:custGeom>
            <a:avLst/>
            <a:gdLst>
              <a:gd name="connsiteX0" fmla="*/ 1137355 w 2452511"/>
              <a:gd name="connsiteY0" fmla="*/ 0 h 965200"/>
              <a:gd name="connsiteX1" fmla="*/ 155222 w 2452511"/>
              <a:gd name="connsiteY1" fmla="*/ 186266 h 965200"/>
              <a:gd name="connsiteX2" fmla="*/ 206022 w 2452511"/>
              <a:gd name="connsiteY2" fmla="*/ 829733 h 965200"/>
              <a:gd name="connsiteX3" fmla="*/ 1103488 w 2452511"/>
              <a:gd name="connsiteY3" fmla="*/ 795866 h 965200"/>
              <a:gd name="connsiteX4" fmla="*/ 2051755 w 2452511"/>
              <a:gd name="connsiteY4" fmla="*/ 863600 h 965200"/>
              <a:gd name="connsiteX5" fmla="*/ 2288822 w 2452511"/>
              <a:gd name="connsiteY5" fmla="*/ 186266 h 965200"/>
              <a:gd name="connsiteX6" fmla="*/ 1069622 w 2452511"/>
              <a:gd name="connsiteY6" fmla="*/ 16933 h 965200"/>
              <a:gd name="connsiteX7" fmla="*/ 1069622 w 2452511"/>
              <a:gd name="connsiteY7" fmla="*/ 16933 h 96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2511" h="965200">
                <a:moveTo>
                  <a:pt x="1137355" y="0"/>
                </a:moveTo>
                <a:cubicBezTo>
                  <a:pt x="723899" y="23988"/>
                  <a:pt x="310444" y="47977"/>
                  <a:pt x="155222" y="186266"/>
                </a:cubicBezTo>
                <a:cubicBezTo>
                  <a:pt x="0" y="324555"/>
                  <a:pt x="47978" y="728133"/>
                  <a:pt x="206022" y="829733"/>
                </a:cubicBezTo>
                <a:cubicBezTo>
                  <a:pt x="364066" y="931333"/>
                  <a:pt x="795866" y="790222"/>
                  <a:pt x="1103488" y="795866"/>
                </a:cubicBezTo>
                <a:cubicBezTo>
                  <a:pt x="1411110" y="801510"/>
                  <a:pt x="1854199" y="965200"/>
                  <a:pt x="2051755" y="863600"/>
                </a:cubicBezTo>
                <a:cubicBezTo>
                  <a:pt x="2249311" y="762000"/>
                  <a:pt x="2452511" y="327377"/>
                  <a:pt x="2288822" y="186266"/>
                </a:cubicBezTo>
                <a:cubicBezTo>
                  <a:pt x="2125133" y="45155"/>
                  <a:pt x="1069622" y="16933"/>
                  <a:pt x="1069622" y="16933"/>
                </a:cubicBezTo>
                <a:lnTo>
                  <a:pt x="1069622" y="1693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3" name="TextBox 122"/>
          <p:cNvSpPr txBox="1"/>
          <p:nvPr/>
        </p:nvSpPr>
        <p:spPr>
          <a:xfrm>
            <a:off x="3631480" y="6014526"/>
            <a:ext cx="2149672" cy="369332"/>
          </a:xfrm>
          <a:prstGeom prst="rect">
            <a:avLst/>
          </a:prstGeom>
          <a:noFill/>
        </p:spPr>
        <p:txBody>
          <a:bodyPr wrap="none" rtlCol="0">
            <a:spAutoFit/>
          </a:bodyPr>
          <a:lstStyle/>
          <a:p>
            <a:r>
              <a:rPr lang="en-US" dirty="0" smtClean="0"/>
              <a:t>Inflammatory Agents</a:t>
            </a:r>
            <a:endParaRPr lang="en-US" dirty="0"/>
          </a:p>
        </p:txBody>
      </p:sp>
      <p:sp>
        <p:nvSpPr>
          <p:cNvPr id="59" name="TextBox 58"/>
          <p:cNvSpPr txBox="1"/>
          <p:nvPr/>
        </p:nvSpPr>
        <p:spPr>
          <a:xfrm>
            <a:off x="7095817" y="1314692"/>
            <a:ext cx="924058" cy="1015663"/>
          </a:xfrm>
          <a:prstGeom prst="rect">
            <a:avLst/>
          </a:prstGeom>
          <a:solidFill>
            <a:srgbClr val="FCF9D6"/>
          </a:solidFill>
          <a:ln>
            <a:solidFill>
              <a:srgbClr val="000000"/>
            </a:solidFill>
          </a:ln>
        </p:spPr>
        <p:txBody>
          <a:bodyPr wrap="square" rtlCol="0">
            <a:spAutoFit/>
          </a:bodyPr>
          <a:lstStyle/>
          <a:p>
            <a:pPr algn="ctr"/>
            <a:r>
              <a:rPr lang="en-US" sz="2000" dirty="0" smtClean="0"/>
              <a:t>Heart muscle cell</a:t>
            </a:r>
            <a:endParaRPr lang="en-US" sz="2000" dirty="0"/>
          </a:p>
        </p:txBody>
      </p:sp>
      <p:sp>
        <p:nvSpPr>
          <p:cNvPr id="63" name="Freeform 62"/>
          <p:cNvSpPr/>
          <p:nvPr/>
        </p:nvSpPr>
        <p:spPr>
          <a:xfrm>
            <a:off x="1871362" y="900665"/>
            <a:ext cx="1952431" cy="2627689"/>
          </a:xfrm>
          <a:custGeom>
            <a:avLst/>
            <a:gdLst>
              <a:gd name="connsiteX0" fmla="*/ 1790291 w 1952431"/>
              <a:gd name="connsiteY0" fmla="*/ 2003979 h 2627689"/>
              <a:gd name="connsiteX1" fmla="*/ 1884873 w 1952431"/>
              <a:gd name="connsiteY1" fmla="*/ 923181 h 2627689"/>
              <a:gd name="connsiteX2" fmla="*/ 1384942 w 1952431"/>
              <a:gd name="connsiteY2" fmla="*/ 126093 h 2627689"/>
              <a:gd name="connsiteX3" fmla="*/ 209430 w 1952431"/>
              <a:gd name="connsiteY3" fmla="*/ 166623 h 2627689"/>
              <a:gd name="connsiteX4" fmla="*/ 128360 w 1952431"/>
              <a:gd name="connsiteY4" fmla="*/ 1112321 h 2627689"/>
              <a:gd name="connsiteX5" fmla="*/ 668826 w 1952431"/>
              <a:gd name="connsiteY5" fmla="*/ 2436298 h 2627689"/>
              <a:gd name="connsiteX6" fmla="*/ 1614640 w 1952431"/>
              <a:gd name="connsiteY6" fmla="*/ 2260669 h 2627689"/>
              <a:gd name="connsiteX7" fmla="*/ 1830826 w 1952431"/>
              <a:gd name="connsiteY7" fmla="*/ 1693250 h 262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2431" h="2627689">
                <a:moveTo>
                  <a:pt x="1790291" y="2003979"/>
                </a:moveTo>
                <a:cubicBezTo>
                  <a:pt x="1871361" y="1620070"/>
                  <a:pt x="1952431" y="1236162"/>
                  <a:pt x="1884873" y="923181"/>
                </a:cubicBezTo>
                <a:cubicBezTo>
                  <a:pt x="1817315" y="610200"/>
                  <a:pt x="1664182" y="252186"/>
                  <a:pt x="1384942" y="126093"/>
                </a:cubicBezTo>
                <a:cubicBezTo>
                  <a:pt x="1105702" y="0"/>
                  <a:pt x="418860" y="2252"/>
                  <a:pt x="209430" y="166623"/>
                </a:cubicBezTo>
                <a:cubicBezTo>
                  <a:pt x="0" y="330994"/>
                  <a:pt x="51794" y="734042"/>
                  <a:pt x="128360" y="1112321"/>
                </a:cubicBezTo>
                <a:cubicBezTo>
                  <a:pt x="204926" y="1490600"/>
                  <a:pt x="421113" y="2244907"/>
                  <a:pt x="668826" y="2436298"/>
                </a:cubicBezTo>
                <a:cubicBezTo>
                  <a:pt x="916539" y="2627689"/>
                  <a:pt x="1420973" y="2384510"/>
                  <a:pt x="1614640" y="2260669"/>
                </a:cubicBezTo>
                <a:cubicBezTo>
                  <a:pt x="1808307" y="2136828"/>
                  <a:pt x="1830826" y="1693250"/>
                  <a:pt x="1830826" y="169325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TextBox 63"/>
          <p:cNvSpPr txBox="1"/>
          <p:nvPr/>
        </p:nvSpPr>
        <p:spPr>
          <a:xfrm>
            <a:off x="336192" y="1708189"/>
            <a:ext cx="2034882" cy="400110"/>
          </a:xfrm>
          <a:prstGeom prst="rect">
            <a:avLst/>
          </a:prstGeom>
          <a:solidFill>
            <a:srgbClr val="FFFFD8"/>
          </a:solidFill>
          <a:ln>
            <a:solidFill>
              <a:srgbClr val="000000"/>
            </a:solidFill>
          </a:ln>
        </p:spPr>
        <p:txBody>
          <a:bodyPr wrap="none" rtlCol="0">
            <a:spAutoFit/>
          </a:bodyPr>
          <a:lstStyle/>
          <a:p>
            <a:r>
              <a:rPr lang="en-US" sz="2000" dirty="0" smtClean="0"/>
              <a:t>Synthesize sulfate</a:t>
            </a:r>
            <a:endParaRPr lang="en-US" sz="2000" dirty="0"/>
          </a:p>
        </p:txBody>
      </p:sp>
      <p:sp>
        <p:nvSpPr>
          <p:cNvPr id="57" name="TextBox 56"/>
          <p:cNvSpPr txBox="1"/>
          <p:nvPr/>
        </p:nvSpPr>
        <p:spPr>
          <a:xfrm>
            <a:off x="922548" y="1913535"/>
            <a:ext cx="7715145" cy="2554545"/>
          </a:xfrm>
          <a:prstGeom prst="rect">
            <a:avLst/>
          </a:prstGeom>
          <a:solidFill>
            <a:srgbClr val="FFF9CC"/>
          </a:solidFill>
          <a:effectLst>
            <a:outerShdw blurRad="50800" dist="38100" dir="2700000">
              <a:srgbClr val="000000">
                <a:alpha val="43000"/>
              </a:srgbClr>
            </a:outerShdw>
          </a:effectLst>
        </p:spPr>
        <p:txBody>
          <a:bodyPr wrap="square" rtlCol="0">
            <a:spAutoFit/>
          </a:bodyPr>
          <a:lstStyle/>
          <a:p>
            <a:pPr algn="ctr"/>
            <a:r>
              <a:rPr lang="en-US" sz="3200" dirty="0" smtClean="0"/>
              <a:t> </a:t>
            </a:r>
          </a:p>
          <a:p>
            <a:pPr algn="ctr"/>
            <a:r>
              <a:rPr lang="en-US" sz="3200" i="1" dirty="0" smtClean="0"/>
              <a:t>Cholesterol </a:t>
            </a:r>
            <a:r>
              <a:rPr lang="en-US" sz="3200" dirty="0" smtClean="0"/>
              <a:t>protects the heart from              ion leaks and </a:t>
            </a:r>
            <a:r>
              <a:rPr lang="en-US" sz="3200" i="1" dirty="0" smtClean="0"/>
              <a:t>sulfate </a:t>
            </a:r>
            <a:r>
              <a:rPr lang="en-US" sz="3200" dirty="0" smtClean="0"/>
              <a:t>allows it                           to safely metabolize glucose</a:t>
            </a:r>
          </a:p>
          <a:p>
            <a:pPr algn="ctr"/>
            <a:endParaRPr lang="en-US" sz="3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0"/>
                                        </p:tgtEl>
                                        <p:attrNameLst>
                                          <p:attrName>style.visibility</p:attrName>
                                        </p:attrNameLst>
                                      </p:cBhvr>
                                      <p:to>
                                        <p:strVal val="visible"/>
                                      </p:to>
                                    </p:set>
                                  </p:childTnLst>
                                  <p:subTnLst>
                                    <p:set>
                                      <p:cBhvr override="childStyle">
                                        <p:cTn dur="1" fill="hold" display="0" masterRel="nextClick" afterEffect="1"/>
                                        <p:tgtEl>
                                          <p:spTgt spid="12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7"/>
                                        </p:tgtEl>
                                        <p:attrNameLst>
                                          <p:attrName>style.visibility</p:attrName>
                                        </p:attrNameLst>
                                      </p:cBhvr>
                                      <p:to>
                                        <p:strVal val="visible"/>
                                      </p:to>
                                    </p:set>
                                  </p:childTnLst>
                                  <p:subTnLst>
                                    <p:set>
                                      <p:cBhvr override="childStyle">
                                        <p:cTn dur="1" fill="hold" display="0" masterRel="nextClick" afterEffect="1"/>
                                        <p:tgtEl>
                                          <p:spTgt spid="11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left)">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wipe(left)">
                                      <p:cBhvr>
                                        <p:cTn id="40" dur="500"/>
                                        <p:tgtEl>
                                          <p:spTgt spid="62"/>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1000"/>
                                        <p:tgtEl>
                                          <p:spTgt spid="57"/>
                                        </p:tgtEl>
                                      </p:cBhvr>
                                    </p:animEffect>
                                    <p:anim calcmode="lin" valueType="num">
                                      <p:cBhvr>
                                        <p:cTn id="46" dur="1000" fill="hold"/>
                                        <p:tgtEl>
                                          <p:spTgt spid="57"/>
                                        </p:tgtEl>
                                        <p:attrNameLst>
                                          <p:attrName>ppt_x</p:attrName>
                                        </p:attrNameLst>
                                      </p:cBhvr>
                                      <p:tavLst>
                                        <p:tav tm="0">
                                          <p:val>
                                            <p:strVal val="#ppt_x"/>
                                          </p:val>
                                        </p:tav>
                                        <p:tav tm="100000">
                                          <p:val>
                                            <p:strVal val="#ppt_x"/>
                                          </p:val>
                                        </p:tav>
                                      </p:tavLst>
                                    </p:anim>
                                    <p:anim calcmode="lin" valueType="num">
                                      <p:cBhvr>
                                        <p:cTn id="47" dur="900" decel="100000" fill="hold"/>
                                        <p:tgtEl>
                                          <p:spTgt spid="5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0" grpId="0"/>
      <p:bldP spid="117" grpId="0" animBg="1"/>
      <p:bldP spid="118" grpId="0" animBg="1"/>
      <p:bldP spid="120" grpId="0" animBg="1"/>
      <p:bldP spid="63" grpId="0" animBg="1"/>
      <p:bldP spid="64" grpId="0" animBg="1"/>
      <p:bldP spid="5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8934"/>
            <a:ext cx="8229600" cy="1143000"/>
          </a:xfrm>
        </p:spPr>
        <p:txBody>
          <a:bodyPr/>
          <a:lstStyle/>
          <a:p>
            <a:r>
              <a:rPr lang="en-US" b="1" dirty="0" err="1" smtClean="0"/>
              <a:t>SiNiC</a:t>
            </a:r>
            <a:endParaRPr lang="en-US" b="1" dirty="0"/>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457200" y="714513"/>
            <a:ext cx="8229600" cy="6124754"/>
          </a:xfrm>
          <a:prstGeom prst="rect">
            <a:avLst/>
          </a:prstGeom>
          <a:solidFill>
            <a:srgbClr val="F9FFCC"/>
          </a:solidFill>
          <a:ln>
            <a:solidFill>
              <a:srgbClr val="000000"/>
            </a:solidFill>
          </a:ln>
        </p:spPr>
        <p:txBody>
          <a:bodyPr wrap="square" rtlCol="0">
            <a:spAutoFit/>
          </a:bodyPr>
          <a:lstStyle/>
          <a:p>
            <a:pPr algn="ctr"/>
            <a:r>
              <a:rPr lang="en-US" sz="2800" dirty="0" smtClean="0">
                <a:latin typeface="Apple Casual"/>
              </a:rPr>
              <a:t> </a:t>
            </a:r>
          </a:p>
          <a:p>
            <a:pPr algn="ctr"/>
            <a:r>
              <a:rPr lang="en-US" sz="2800" dirty="0" smtClean="0">
                <a:latin typeface="Apple Casual"/>
              </a:rPr>
              <a:t>The slide from Sulfur into Nitrogen into Carbon as we age</a:t>
            </a:r>
          </a:p>
          <a:p>
            <a:pPr algn="ctr"/>
            <a:endParaRPr lang="en-US" sz="2800" dirty="0" smtClean="0">
              <a:latin typeface="Apple Casual"/>
            </a:endParaRPr>
          </a:p>
          <a:p>
            <a:pPr algn="ctr"/>
            <a:r>
              <a:rPr lang="en-US" sz="2800" dirty="0" smtClean="0">
                <a:latin typeface="Apple Casual"/>
              </a:rPr>
              <a:t>Oxygen transport in the blood depends upon these three atomic elements (S, N, C)       which can react with oxygen and form anions that stabilize the blood and safely carry oxygen</a:t>
            </a:r>
          </a:p>
          <a:p>
            <a:pPr algn="ctr"/>
            <a:endParaRPr lang="en-US" sz="2800" dirty="0" smtClean="0">
              <a:latin typeface="Apple Casual"/>
            </a:endParaRPr>
          </a:p>
          <a:p>
            <a:pPr algn="ctr"/>
            <a:r>
              <a:rPr lang="en-US" sz="2800" dirty="0" smtClean="0">
                <a:latin typeface="Apple Casual"/>
              </a:rPr>
              <a:t>Sulfur is the healthiest choice;          nitrogen is associated with many pathologies; carbon acting alone will lead to                    acidosis and cancer</a:t>
            </a:r>
          </a:p>
          <a:p>
            <a:pPr algn="ctr"/>
            <a:endParaRPr lang="en-US" sz="2800" dirty="0">
              <a:latin typeface="Apple Casual"/>
            </a:endParaRPr>
          </a:p>
        </p:txBody>
      </p:sp>
    </p:spTree>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Steps in Atherosclerosis: Reinterpreted</a:t>
            </a:r>
            <a:endParaRPr lang="en-US" b="1" dirty="0"/>
          </a:p>
        </p:txBody>
      </p:sp>
      <p:sp>
        <p:nvSpPr>
          <p:cNvPr id="7" name="Content Placeholder 2"/>
          <p:cNvSpPr>
            <a:spLocks noGrp="1"/>
          </p:cNvSpPr>
          <p:nvPr>
            <p:ph idx="1"/>
          </p:nvPr>
        </p:nvSpPr>
        <p:spPr>
          <a:xfrm>
            <a:off x="457200" y="1600200"/>
            <a:ext cx="8229600" cy="4525963"/>
          </a:xfrm>
        </p:spPr>
        <p:txBody>
          <a:bodyPr>
            <a:normAutofit lnSpcReduction="10000"/>
          </a:bodyPr>
          <a:lstStyle/>
          <a:p>
            <a:pPr marL="514350" indent="-514350">
              <a:buFont typeface="+mj-lt"/>
              <a:buAutoNum type="arabicPeriod"/>
            </a:pPr>
            <a:r>
              <a:rPr lang="en-US" dirty="0" smtClean="0"/>
              <a:t>Endothelial cells lining artery walls feeding the heart release inflammatory agents</a:t>
            </a:r>
          </a:p>
          <a:p>
            <a:pPr marL="514350" indent="-514350">
              <a:buFont typeface="+mj-lt"/>
              <a:buAutoNum type="arabicPeriod"/>
            </a:pPr>
            <a:r>
              <a:rPr lang="en-US" dirty="0" smtClean="0"/>
              <a:t>Macrophages infiltrate artery wall</a:t>
            </a:r>
          </a:p>
          <a:p>
            <a:pPr marL="514350" indent="-514350">
              <a:buFont typeface="+mj-lt"/>
              <a:buAutoNum type="arabicPeriod"/>
            </a:pPr>
            <a:r>
              <a:rPr lang="en-US" dirty="0" smtClean="0"/>
              <a:t>Macrophages extract cholesterol from oxidized LDL and deliver it to HDL-A1.</a:t>
            </a:r>
          </a:p>
          <a:p>
            <a:pPr marL="514350" indent="-514350">
              <a:buFont typeface="+mj-lt"/>
              <a:buAutoNum type="arabicPeriod"/>
            </a:pPr>
            <a:r>
              <a:rPr lang="en-US" dirty="0" smtClean="0"/>
              <a:t>Platelets extract cholesterol from HLD-A1 and convert it to cholesterol sulfate, with help from PAPS </a:t>
            </a:r>
          </a:p>
          <a:p>
            <a:pPr marL="514350" indent="-514350">
              <a:buFont typeface="+mj-lt"/>
              <a:buAutoNum type="arabicPeriod"/>
            </a:pPr>
            <a:r>
              <a:rPr lang="en-US" dirty="0" smtClean="0"/>
              <a:t>Macrophages die and build up necrotic core</a:t>
            </a:r>
          </a:p>
          <a:p>
            <a:endParaRPr lang="en-US" dirty="0" smtClean="0"/>
          </a:p>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1"/>
            <a:ext cx="7912924" cy="2743320"/>
          </a:xfrm>
        </p:spPr>
        <p:style>
          <a:lnRef idx="1">
            <a:schemeClr val="accent3"/>
          </a:lnRef>
          <a:fillRef idx="2">
            <a:schemeClr val="accent3"/>
          </a:fillRef>
          <a:effectRef idx="1">
            <a:schemeClr val="accent3"/>
          </a:effectRef>
          <a:fontRef idx="minor">
            <a:schemeClr val="dk1"/>
          </a:fontRef>
        </p:style>
        <p:txBody>
          <a:bodyPr/>
          <a:lstStyle/>
          <a:p>
            <a:pPr marL="0" indent="0" algn="ctr">
              <a:buNone/>
            </a:pPr>
            <a:r>
              <a:rPr lang="en-US" dirty="0" smtClean="0"/>
              <a:t>I hypothesize that treatments aimed at reducing the supply of cholesterol to the plaque will eventually lead to severe deficiencies in cholesterol and sulfate supply to the heart, resulting in heart failure.</a:t>
            </a:r>
            <a:endParaRPr lang="en-US" dirty="0"/>
          </a:p>
        </p:txBody>
      </p:sp>
    </p:spTree>
    <p:extLst>
      <p:ext uri="{BB962C8B-B14F-4D97-AF65-F5344CB8AC3E}">
        <p14:creationId xmlns:p14="http://schemas.microsoft.com/office/powerpoint/2010/main" val="3097820755"/>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Picture 6" descr="heart_failure_prevalence.png"/>
          <p:cNvPicPr>
            <a:picLocks noChangeAspect="1"/>
          </p:cNvPicPr>
          <p:nvPr/>
        </p:nvPicPr>
        <p:blipFill>
          <a:blip r:embed="rId3"/>
          <a:stretch>
            <a:fillRect/>
          </a:stretch>
        </p:blipFill>
        <p:spPr>
          <a:xfrm>
            <a:off x="1041400" y="488950"/>
            <a:ext cx="7061200" cy="5880100"/>
          </a:xfrm>
          <a:prstGeom prst="rect">
            <a:avLst/>
          </a:prstGeom>
        </p:spPr>
      </p:pic>
      <p:sp>
        <p:nvSpPr>
          <p:cNvPr id="8" name="TextBox 7"/>
          <p:cNvSpPr txBox="1"/>
          <p:nvPr/>
        </p:nvSpPr>
        <p:spPr>
          <a:xfrm>
            <a:off x="457200" y="6369050"/>
            <a:ext cx="8361634" cy="369332"/>
          </a:xfrm>
          <a:prstGeom prst="rect">
            <a:avLst/>
          </a:prstGeom>
          <a:noFill/>
        </p:spPr>
        <p:txBody>
          <a:bodyPr wrap="none" rtlCol="0">
            <a:spAutoFit/>
          </a:bodyPr>
          <a:lstStyle/>
          <a:p>
            <a:r>
              <a:rPr lang="en-US" b="1" dirty="0" smtClean="0"/>
              <a:t>National Heart, Lung, and Blood Institute National Institutes of Health Data Fact Sheet</a:t>
            </a:r>
            <a:endParaRPr lang="en-US" dirty="0"/>
          </a:p>
        </p:txBody>
      </p:sp>
      <p:sp>
        <p:nvSpPr>
          <p:cNvPr id="9" name="TextBox 8"/>
          <p:cNvSpPr txBox="1"/>
          <p:nvPr/>
        </p:nvSpPr>
        <p:spPr>
          <a:xfrm>
            <a:off x="6575778" y="3680557"/>
            <a:ext cx="1511502" cy="461665"/>
          </a:xfrm>
          <a:prstGeom prst="rect">
            <a:avLst/>
          </a:prstGeom>
          <a:noFill/>
        </p:spPr>
        <p:txBody>
          <a:bodyPr wrap="none" rtlCol="0">
            <a:spAutoFit/>
          </a:bodyPr>
          <a:lstStyle/>
          <a:p>
            <a:r>
              <a:rPr lang="en-US" sz="2400" dirty="0" smtClean="0">
                <a:ln>
                  <a:solidFill>
                    <a:srgbClr val="FF0000"/>
                  </a:solidFill>
                </a:ln>
              </a:rPr>
              <a:t>Pre-</a:t>
            </a:r>
            <a:r>
              <a:rPr lang="en-US" sz="2400" dirty="0" err="1" smtClean="0">
                <a:ln>
                  <a:solidFill>
                    <a:srgbClr val="FF0000"/>
                  </a:solidFill>
                </a:ln>
              </a:rPr>
              <a:t>statins</a:t>
            </a:r>
            <a:endParaRPr lang="en-US" sz="2400" dirty="0">
              <a:ln>
                <a:solidFill>
                  <a:srgbClr val="FF0000"/>
                </a:solidFill>
              </a:ln>
            </a:endParaRPr>
          </a:p>
        </p:txBody>
      </p:sp>
      <p:sp>
        <p:nvSpPr>
          <p:cNvPr id="10" name="TextBox 9"/>
          <p:cNvSpPr txBox="1"/>
          <p:nvPr/>
        </p:nvSpPr>
        <p:spPr>
          <a:xfrm>
            <a:off x="4343401" y="2586335"/>
            <a:ext cx="1621808" cy="461665"/>
          </a:xfrm>
          <a:prstGeom prst="rect">
            <a:avLst/>
          </a:prstGeom>
          <a:noFill/>
        </p:spPr>
        <p:txBody>
          <a:bodyPr wrap="none" rtlCol="0">
            <a:spAutoFit/>
          </a:bodyPr>
          <a:lstStyle/>
          <a:p>
            <a:r>
              <a:rPr lang="en-US" sz="2400" dirty="0" smtClean="0">
                <a:ln>
                  <a:solidFill>
                    <a:srgbClr val="FF0000"/>
                  </a:solidFill>
                </a:ln>
              </a:rPr>
              <a:t>Post-</a:t>
            </a:r>
            <a:r>
              <a:rPr lang="en-US" sz="2400" dirty="0" err="1" smtClean="0">
                <a:ln>
                  <a:solidFill>
                    <a:srgbClr val="FF0000"/>
                  </a:solidFill>
                </a:ln>
              </a:rPr>
              <a:t>statins</a:t>
            </a:r>
            <a:endParaRPr lang="en-US" sz="2400" dirty="0">
              <a:ln>
                <a:solidFill>
                  <a:srgbClr val="FF0000"/>
                </a:solidFill>
              </a:ln>
            </a:endParaRPr>
          </a:p>
        </p:txBody>
      </p:sp>
    </p:spTree>
    <p:extLst>
      <p:ext uri="{BB962C8B-B14F-4D97-AF65-F5344CB8AC3E}">
        <p14:creationId xmlns:p14="http://schemas.microsoft.com/office/powerpoint/2010/main" val="3017106467"/>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p:txBody>
          <a:bodyPr/>
          <a:lstStyle/>
          <a:p>
            <a:r>
              <a:rPr lang="en-US" dirty="0" smtClean="0"/>
              <a:t>I believe that cardiovascular disease can be best characterized as a factory to supply </a:t>
            </a:r>
            <a:r>
              <a:rPr lang="en-US" i="1" dirty="0" smtClean="0">
                <a:solidFill>
                  <a:srgbClr val="FF0000"/>
                </a:solidFill>
              </a:rPr>
              <a:t>cholesterol</a:t>
            </a:r>
            <a:r>
              <a:rPr lang="en-US" dirty="0" smtClean="0">
                <a:solidFill>
                  <a:srgbClr val="FF0000"/>
                </a:solidFill>
              </a:rPr>
              <a:t> </a:t>
            </a:r>
            <a:r>
              <a:rPr lang="en-US" dirty="0" smtClean="0"/>
              <a:t>and </a:t>
            </a:r>
            <a:r>
              <a:rPr lang="en-US" i="1" dirty="0" smtClean="0">
                <a:solidFill>
                  <a:srgbClr val="FF0000"/>
                </a:solidFill>
              </a:rPr>
              <a:t>sulfate</a:t>
            </a:r>
            <a:r>
              <a:rPr lang="en-US" dirty="0" smtClean="0">
                <a:solidFill>
                  <a:srgbClr val="FF0000"/>
                </a:solidFill>
              </a:rPr>
              <a:t> </a:t>
            </a:r>
            <a:r>
              <a:rPr lang="en-US" dirty="0" smtClean="0"/>
              <a:t>to the heart</a:t>
            </a:r>
          </a:p>
          <a:p>
            <a:r>
              <a:rPr lang="en-US" i="1" dirty="0" smtClean="0">
                <a:solidFill>
                  <a:srgbClr val="FF0000"/>
                </a:solidFill>
              </a:rPr>
              <a:t>Unsaturated</a:t>
            </a:r>
            <a:r>
              <a:rPr lang="en-US" dirty="0" smtClean="0">
                <a:solidFill>
                  <a:srgbClr val="FF0000"/>
                </a:solidFill>
              </a:rPr>
              <a:t> </a:t>
            </a:r>
            <a:r>
              <a:rPr lang="en-US" dirty="0" smtClean="0"/>
              <a:t>fats, but not saturated fats, interfere with the supply chain</a:t>
            </a:r>
          </a:p>
          <a:p>
            <a:r>
              <a:rPr lang="en-US" dirty="0" smtClean="0"/>
              <a:t>Statin drugs, through their ability to deplete the supply of cholesterol to the plaque, can lead to heart </a:t>
            </a:r>
            <a:r>
              <a:rPr lang="en-US" i="1" dirty="0" smtClean="0">
                <a:solidFill>
                  <a:srgbClr val="FF0000"/>
                </a:solidFill>
              </a:rPr>
              <a:t>failure </a:t>
            </a:r>
            <a:r>
              <a:rPr lang="en-US" dirty="0" smtClean="0"/>
              <a:t>down the road</a:t>
            </a:r>
            <a:endParaRPr lang="en-US" dirty="0"/>
          </a:p>
        </p:txBody>
      </p:sp>
    </p:spTree>
    <p:extLst>
      <p:ext uri="{BB962C8B-B14F-4D97-AF65-F5344CB8AC3E}">
        <p14:creationId xmlns:p14="http://schemas.microsoft.com/office/powerpoint/2010/main" val="819946606"/>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64"/>
            <a:ext cx="8229600" cy="1143000"/>
          </a:xfrm>
        </p:spPr>
        <p:txBody>
          <a:bodyPr/>
          <a:lstStyle/>
          <a:p>
            <a:r>
              <a:rPr lang="en-US" b="1" dirty="0" smtClean="0">
                <a:latin typeface="Apple Casual"/>
              </a:rPr>
              <a:t>Outline</a:t>
            </a:r>
            <a:endParaRPr lang="en-US" b="1" dirty="0">
              <a:latin typeface="Apple Casual"/>
            </a:endParaRPr>
          </a:p>
        </p:txBody>
      </p:sp>
      <p:sp>
        <p:nvSpPr>
          <p:cNvPr id="3" name="Content Placeholder 2"/>
          <p:cNvSpPr>
            <a:spLocks noGrp="1"/>
          </p:cNvSpPr>
          <p:nvPr>
            <p:ph idx="1"/>
          </p:nvPr>
        </p:nvSpPr>
        <p:spPr>
          <a:xfrm>
            <a:off x="457200" y="1265613"/>
            <a:ext cx="8456178" cy="5469492"/>
          </a:xfrm>
        </p:spPr>
        <p:txBody>
          <a:bodyPr>
            <a:normAutofit fontScale="62500" lnSpcReduction="20000"/>
          </a:bodyPr>
          <a:lstStyle/>
          <a:p>
            <a:r>
              <a:rPr lang="en-US" dirty="0" smtClean="0">
                <a:latin typeface="Apple Casual"/>
              </a:rPr>
              <a:t>Introduction</a:t>
            </a:r>
          </a:p>
          <a:p>
            <a:pPr lvl="1"/>
            <a:r>
              <a:rPr lang="en-US" sz="2900" dirty="0" smtClean="0">
                <a:latin typeface="Apple Casual"/>
              </a:rPr>
              <a:t>Big Ideas: Dysfunction and Consequences</a:t>
            </a:r>
          </a:p>
          <a:p>
            <a:r>
              <a:rPr lang="en-US" dirty="0" smtClean="0">
                <a:latin typeface="Apple Casual"/>
              </a:rPr>
              <a:t>Dysfunction</a:t>
            </a:r>
          </a:p>
          <a:p>
            <a:pPr lvl="1"/>
            <a:r>
              <a:rPr lang="en-US" sz="2900" dirty="0" smtClean="0">
                <a:latin typeface="Apple Casual"/>
              </a:rPr>
              <a:t>Cholesterol Transport</a:t>
            </a:r>
          </a:p>
          <a:p>
            <a:pPr lvl="1"/>
            <a:r>
              <a:rPr lang="en-US" sz="2900" dirty="0" smtClean="0">
                <a:latin typeface="Apple Casual"/>
              </a:rPr>
              <a:t>Sulfate Deficiency</a:t>
            </a:r>
          </a:p>
          <a:p>
            <a:pPr lvl="1"/>
            <a:r>
              <a:rPr lang="en-US" sz="2900" dirty="0" smtClean="0">
                <a:latin typeface="Apple Casual"/>
              </a:rPr>
              <a:t>Obesity</a:t>
            </a:r>
          </a:p>
          <a:p>
            <a:pPr lvl="1"/>
            <a:r>
              <a:rPr lang="en-US" sz="2900" dirty="0" smtClean="0">
                <a:latin typeface="Apple Casual"/>
              </a:rPr>
              <a:t>Endothelial Nitric Oxide Synthase (</a:t>
            </a:r>
            <a:r>
              <a:rPr lang="en-US" sz="2900" dirty="0" err="1" smtClean="0">
                <a:latin typeface="Apple Casual"/>
              </a:rPr>
              <a:t>eNOS</a:t>
            </a:r>
            <a:r>
              <a:rPr lang="en-US" sz="2900" dirty="0" smtClean="0">
                <a:latin typeface="Apple Casual"/>
              </a:rPr>
              <a:t>)</a:t>
            </a:r>
          </a:p>
          <a:p>
            <a:pPr lvl="1"/>
            <a:r>
              <a:rPr lang="en-US" sz="2900" dirty="0" err="1" smtClean="0">
                <a:latin typeface="Apple Casual"/>
              </a:rPr>
              <a:t>SiNiC</a:t>
            </a:r>
            <a:endParaRPr lang="en-US" sz="2900" dirty="0" smtClean="0">
              <a:latin typeface="Apple Casual"/>
            </a:endParaRPr>
          </a:p>
          <a:p>
            <a:pPr lvl="0"/>
            <a:r>
              <a:rPr lang="en-US" dirty="0" smtClean="0">
                <a:solidFill>
                  <a:srgbClr val="FF0000"/>
                </a:solidFill>
                <a:latin typeface="Apple Casual"/>
              </a:rPr>
              <a:t>Consequences</a:t>
            </a:r>
          </a:p>
          <a:p>
            <a:pPr lvl="1"/>
            <a:r>
              <a:rPr lang="en-US" sz="2900" dirty="0" smtClean="0">
                <a:latin typeface="Apple Casual"/>
              </a:rPr>
              <a:t>Blood Clots and Hemorrhages</a:t>
            </a:r>
          </a:p>
          <a:p>
            <a:pPr lvl="1"/>
            <a:r>
              <a:rPr lang="en-US" sz="2900" dirty="0" smtClean="0">
                <a:latin typeface="Apple Casual"/>
              </a:rPr>
              <a:t>Cardiovascular Disease</a:t>
            </a:r>
          </a:p>
          <a:p>
            <a:pPr lvl="1"/>
            <a:r>
              <a:rPr lang="en-US" sz="2900" dirty="0" smtClean="0">
                <a:solidFill>
                  <a:srgbClr val="FF0000"/>
                </a:solidFill>
                <a:latin typeface="Apple Casual"/>
              </a:rPr>
              <a:t>Impaired Gut Bacteria</a:t>
            </a:r>
          </a:p>
          <a:p>
            <a:pPr lvl="1"/>
            <a:r>
              <a:rPr lang="en-US" sz="2900" dirty="0" smtClean="0">
                <a:latin typeface="Apple Casual"/>
              </a:rPr>
              <a:t>Infection</a:t>
            </a:r>
          </a:p>
          <a:p>
            <a:pPr lvl="1"/>
            <a:r>
              <a:rPr lang="en-US" sz="2900" dirty="0" smtClean="0">
                <a:latin typeface="Apple Casual"/>
              </a:rPr>
              <a:t>Impaired Autophagy</a:t>
            </a:r>
          </a:p>
          <a:p>
            <a:pPr lvl="0"/>
            <a:r>
              <a:rPr lang="en-US" dirty="0" smtClean="0">
                <a:latin typeface="Apple Casual"/>
              </a:rPr>
              <a:t>The Environment</a:t>
            </a:r>
          </a:p>
          <a:p>
            <a:pPr lvl="1"/>
            <a:r>
              <a:rPr lang="en-US" sz="2900" dirty="0" smtClean="0">
                <a:latin typeface="Apple Casual"/>
              </a:rPr>
              <a:t>Environmental Toxins</a:t>
            </a:r>
          </a:p>
          <a:p>
            <a:pPr lvl="1"/>
            <a:r>
              <a:rPr lang="en-US" sz="2900" dirty="0" smtClean="0">
                <a:latin typeface="Apple Casual"/>
              </a:rPr>
              <a:t>Polyphenols</a:t>
            </a:r>
          </a:p>
          <a:p>
            <a:pPr lvl="0"/>
            <a:r>
              <a:rPr lang="en-US" dirty="0" smtClean="0">
                <a:latin typeface="Apple Casual"/>
              </a:rPr>
              <a:t>Summary</a:t>
            </a:r>
          </a:p>
          <a:p>
            <a:pPr lvl="0"/>
            <a:endParaRPr lang="en-US" sz="2800" dirty="0" smtClean="0">
              <a:latin typeface="Apple Casual"/>
            </a:endParaRPr>
          </a:p>
          <a:p>
            <a:pPr lvl="0"/>
            <a:endParaRPr lang="en-US" sz="2800" dirty="0" smtClean="0">
              <a:latin typeface="Apple Casual"/>
            </a:endParaRPr>
          </a:p>
          <a:p>
            <a:endParaRPr lang="en-US" sz="2800" dirty="0" smtClean="0"/>
          </a:p>
          <a:p>
            <a:endParaRPr lang="en-US" sz="2800" dirty="0" smtClean="0"/>
          </a:p>
          <a:p>
            <a:endParaRPr lang="en-US" sz="2800" dirty="0" smtClean="0"/>
          </a:p>
          <a:p>
            <a:endParaRPr lang="en-US" sz="2800" dirty="0"/>
          </a:p>
        </p:txBody>
      </p:sp>
    </p:spTree>
    <p:extLst>
      <p:ext uri="{BB962C8B-B14F-4D97-AF65-F5344CB8AC3E}">
        <p14:creationId xmlns:p14="http://schemas.microsoft.com/office/powerpoint/2010/main" val="959225086"/>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smtClean="0">
                <a:ln>
                  <a:noFill/>
                </a:ln>
                <a:solidFill>
                  <a:srgbClr val="FF0000"/>
                </a:solidFill>
                <a:effectLst/>
                <a:uLnTx/>
                <a:uFillTx/>
                <a:latin typeface="Apple Casual"/>
                <a:ea typeface="+mn-ea"/>
                <a:cs typeface="+mn-cs"/>
              </a:rPr>
              <a:t>Impaired Gut Bacteria</a:t>
            </a:r>
            <a:endParaRPr kumimoji="0" lang="en-US" sz="4000" b="0" i="0" u="none" strike="noStrike" kern="1200" cap="none" spc="0" normalizeH="0" baseline="0" noProof="0" dirty="0">
              <a:ln>
                <a:noFill/>
              </a:ln>
              <a:solidFill>
                <a:srgbClr val="FF0000"/>
              </a:solidFill>
              <a:effectLst/>
              <a:uLnTx/>
              <a:uFillTx/>
              <a:latin typeface="Apple Casual"/>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584"/>
            <a:ext cx="8229600" cy="1143000"/>
          </a:xfrm>
        </p:spPr>
        <p:txBody>
          <a:bodyPr/>
          <a:lstStyle/>
          <a:p>
            <a:r>
              <a:rPr lang="en-US" b="1" dirty="0" smtClean="0"/>
              <a:t>Gut Bacteria and Health</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166691"/>
            <a:ext cx="5384801" cy="5235391"/>
          </a:xfrm>
        </p:spPr>
        <p:txBody>
          <a:bodyPr>
            <a:normAutofit fontScale="70000" lnSpcReduction="20000"/>
          </a:bodyPr>
          <a:lstStyle/>
          <a:p>
            <a:r>
              <a:rPr lang="en-US" dirty="0" smtClean="0"/>
              <a:t>We are an ecosystem: a community of interacting cells</a:t>
            </a:r>
          </a:p>
          <a:p>
            <a:r>
              <a:rPr lang="en-US" dirty="0" smtClean="0"/>
              <a:t>Trillions of bacteria live in our body</a:t>
            </a:r>
          </a:p>
          <a:p>
            <a:r>
              <a:rPr lang="en-US" dirty="0" smtClean="0"/>
              <a:t>They outnumber our own cells 10:1</a:t>
            </a:r>
          </a:p>
          <a:p>
            <a:r>
              <a:rPr lang="en-US" dirty="0" smtClean="0"/>
              <a:t>Killing them off may make us sick or fat</a:t>
            </a:r>
          </a:p>
          <a:p>
            <a:r>
              <a:rPr lang="en-US" dirty="0" smtClean="0"/>
              <a:t>5-8 million microbial genes in our bodies  (3 million in digestive system from more than 1000 species)</a:t>
            </a:r>
          </a:p>
          <a:p>
            <a:r>
              <a:rPr lang="en-US" dirty="0" smtClean="0"/>
              <a:t>They play very essential roles in our bodies</a:t>
            </a:r>
          </a:p>
          <a:p>
            <a:pPr lvl="1"/>
            <a:r>
              <a:rPr lang="en-US" dirty="0" smtClean="0"/>
              <a:t>Digest foods, absorb nutrients, provide enzymes, make vitamins and </a:t>
            </a:r>
            <a:r>
              <a:rPr lang="en-US" dirty="0" err="1" smtClean="0"/>
              <a:t>antiinflammatories</a:t>
            </a:r>
            <a:endParaRPr lang="en-US" dirty="0" smtClean="0"/>
          </a:p>
          <a:p>
            <a:pPr lvl="1"/>
            <a:r>
              <a:rPr lang="en-US" dirty="0" smtClean="0"/>
              <a:t>Regulate appetite and brain function</a:t>
            </a:r>
          </a:p>
          <a:p>
            <a:r>
              <a:rPr lang="en-US" dirty="0" smtClean="0"/>
              <a:t>Vaginal birth matters</a:t>
            </a:r>
          </a:p>
          <a:p>
            <a:r>
              <a:rPr lang="en-US" dirty="0" smtClean="0"/>
              <a:t>Everyone has unique set of gut bacteria</a:t>
            </a:r>
          </a:p>
        </p:txBody>
      </p:sp>
      <p:sp>
        <p:nvSpPr>
          <p:cNvPr id="5" name="TextBox 4"/>
          <p:cNvSpPr txBox="1"/>
          <p:nvPr/>
        </p:nvSpPr>
        <p:spPr>
          <a:xfrm>
            <a:off x="672680" y="6402082"/>
            <a:ext cx="8457100" cy="369332"/>
          </a:xfrm>
          <a:prstGeom prst="rect">
            <a:avLst/>
          </a:prstGeom>
          <a:noFill/>
        </p:spPr>
        <p:txBody>
          <a:bodyPr wrap="none" rtlCol="0">
            <a:spAutoFit/>
          </a:bodyPr>
          <a:lstStyle/>
          <a:p>
            <a:r>
              <a:rPr lang="en-US" dirty="0" smtClean="0">
                <a:solidFill>
                  <a:srgbClr val="FF0000"/>
                </a:solidFill>
              </a:rPr>
              <a:t>*</a:t>
            </a:r>
            <a:r>
              <a:rPr lang="en-US" dirty="0" smtClean="0"/>
              <a:t> NPR’s On Point: Your Inner Ecosystem, http://onpoint.wbur.org/2012/06/20/bacteria-2</a:t>
            </a:r>
            <a:endParaRPr lang="en-US" dirty="0"/>
          </a:p>
        </p:txBody>
      </p:sp>
      <p:pic>
        <p:nvPicPr>
          <p:cNvPr id="6" name="Picture 5" descr="gut_bacteria.jpg"/>
          <p:cNvPicPr>
            <a:picLocks noChangeAspect="1"/>
          </p:cNvPicPr>
          <p:nvPr/>
        </p:nvPicPr>
        <p:blipFill>
          <a:blip r:embed="rId2"/>
          <a:stretch>
            <a:fillRect/>
          </a:stretch>
        </p:blipFill>
        <p:spPr>
          <a:xfrm rot="16200000">
            <a:off x="5650042" y="2128853"/>
            <a:ext cx="3302000" cy="2463800"/>
          </a:xfrm>
          <a:prstGeom prst="rect">
            <a:avLst/>
          </a:prstGeom>
        </p:spPr>
      </p:pic>
    </p:spTree>
    <p:extLst>
      <p:ext uri="{BB962C8B-B14F-4D97-AF65-F5344CB8AC3E}">
        <p14:creationId xmlns:p14="http://schemas.microsoft.com/office/powerpoint/2010/main" val="2388206128"/>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_pylori.jpg"/>
          <p:cNvPicPr>
            <a:picLocks noChangeAspect="1"/>
          </p:cNvPicPr>
          <p:nvPr/>
        </p:nvPicPr>
        <p:blipFill>
          <a:blip r:embed="rId3"/>
          <a:stretch>
            <a:fillRect/>
          </a:stretch>
        </p:blipFill>
        <p:spPr>
          <a:xfrm>
            <a:off x="6325807" y="1947344"/>
            <a:ext cx="2479524" cy="1862667"/>
          </a:xfrm>
          <a:prstGeom prst="rect">
            <a:avLst/>
          </a:prstGeom>
        </p:spPr>
      </p:pic>
      <p:sp>
        <p:nvSpPr>
          <p:cNvPr id="2" name="Title 1"/>
          <p:cNvSpPr>
            <a:spLocks noGrp="1"/>
          </p:cNvSpPr>
          <p:nvPr>
            <p:ph type="title"/>
          </p:nvPr>
        </p:nvSpPr>
        <p:spPr>
          <a:xfrm>
            <a:off x="457200" y="88375"/>
            <a:ext cx="8229600" cy="1143000"/>
          </a:xfrm>
        </p:spPr>
        <p:txBody>
          <a:bodyPr>
            <a:normAutofit fontScale="90000"/>
          </a:bodyPr>
          <a:lstStyle/>
          <a:p>
            <a:r>
              <a:rPr lang="en-US" b="1" dirty="0" smtClean="0"/>
              <a:t>“Our microbes are under threat —    and the enemy is us”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70937" y="1227674"/>
            <a:ext cx="8229600" cy="4525963"/>
          </a:xfrm>
        </p:spPr>
        <p:txBody>
          <a:bodyPr>
            <a:normAutofit fontScale="85000" lnSpcReduction="20000"/>
          </a:bodyPr>
          <a:lstStyle/>
          <a:p>
            <a:pPr>
              <a:buNone/>
            </a:pPr>
            <a:r>
              <a:rPr lang="en-US" dirty="0" smtClean="0"/>
              <a:t>“</a:t>
            </a:r>
            <a:r>
              <a:rPr lang="en-US" dirty="0" err="1" smtClean="0"/>
              <a:t>Microbiome</a:t>
            </a:r>
            <a:r>
              <a:rPr lang="en-US" dirty="0" smtClean="0"/>
              <a:t>”</a:t>
            </a:r>
          </a:p>
          <a:p>
            <a:r>
              <a:rPr lang="en-US" dirty="0" smtClean="0"/>
              <a:t>Microbes in our body outnumber us 10:1 </a:t>
            </a:r>
          </a:p>
          <a:p>
            <a:pPr lvl="1"/>
            <a:r>
              <a:rPr lang="en-US" dirty="0" smtClean="0"/>
              <a:t>99% of them are benign or offer protection</a:t>
            </a:r>
          </a:p>
          <a:p>
            <a:pPr lvl="1"/>
            <a:r>
              <a:rPr lang="en-US" dirty="0" smtClean="0"/>
              <a:t>Synthesize vitamins B12 and </a:t>
            </a:r>
            <a:r>
              <a:rPr lang="en-US" dirty="0" err="1" smtClean="0"/>
              <a:t>folate</a:t>
            </a:r>
            <a:endParaRPr lang="en-US" dirty="0" smtClean="0"/>
          </a:p>
          <a:p>
            <a:r>
              <a:rPr lang="en-US" dirty="0" smtClean="0"/>
              <a:t>Birth through birth canal (</a:t>
            </a:r>
            <a:r>
              <a:rPr lang="en-US" dirty="0" err="1" smtClean="0"/>
              <a:t>v.s</a:t>
            </a:r>
            <a:r>
              <a:rPr lang="en-US" dirty="0" smtClean="0"/>
              <a:t>. C section)</a:t>
            </a:r>
          </a:p>
          <a:p>
            <a:pPr lvl="1"/>
            <a:r>
              <a:rPr lang="en-US" dirty="0" smtClean="0"/>
              <a:t>Infant picks up mother's </a:t>
            </a:r>
            <a:r>
              <a:rPr lang="en-US" dirty="0" err="1" smtClean="0"/>
              <a:t>microbiome</a:t>
            </a:r>
            <a:endParaRPr lang="en-US" dirty="0" smtClean="0"/>
          </a:p>
          <a:p>
            <a:r>
              <a:rPr lang="en-US" dirty="0" err="1" smtClean="0"/>
              <a:t>Colostrum</a:t>
            </a:r>
            <a:r>
              <a:rPr lang="en-US" dirty="0" smtClean="0"/>
              <a:t> provides food for gut bacteria</a:t>
            </a:r>
          </a:p>
          <a:p>
            <a:r>
              <a:rPr lang="en-US" dirty="0" smtClean="0"/>
              <a:t>Industrialized countries are too clean</a:t>
            </a:r>
          </a:p>
          <a:p>
            <a:pPr lvl="1"/>
            <a:r>
              <a:rPr lang="en-US" dirty="0" smtClean="0"/>
              <a:t>Drastically altered </a:t>
            </a:r>
            <a:r>
              <a:rPr lang="en-US" dirty="0" err="1" smtClean="0"/>
              <a:t>microbiome</a:t>
            </a:r>
            <a:endParaRPr lang="en-US" dirty="0" smtClean="0"/>
          </a:p>
          <a:p>
            <a:pPr lvl="2"/>
            <a:r>
              <a:rPr lang="en-US" dirty="0" smtClean="0"/>
              <a:t> </a:t>
            </a:r>
            <a:r>
              <a:rPr lang="en-US" sz="2581" dirty="0" smtClean="0"/>
              <a:t>H. pylori 90% --&gt; &lt; 10% in last hundred years in U.S.</a:t>
            </a:r>
          </a:p>
          <a:p>
            <a:pPr lvl="2"/>
            <a:r>
              <a:rPr lang="en-US" sz="2581" dirty="0" smtClean="0"/>
              <a:t> Esophageal cancer and childhood asthma have risen in step</a:t>
            </a:r>
          </a:p>
          <a:p>
            <a:endParaRPr lang="en-US" dirty="0" smtClean="0"/>
          </a:p>
          <a:p>
            <a:endParaRPr lang="en-US" dirty="0"/>
          </a:p>
        </p:txBody>
      </p:sp>
      <p:sp>
        <p:nvSpPr>
          <p:cNvPr id="4" name="TextBox 3"/>
          <p:cNvSpPr txBox="1"/>
          <p:nvPr/>
        </p:nvSpPr>
        <p:spPr>
          <a:xfrm>
            <a:off x="129038" y="5889936"/>
            <a:ext cx="8861170" cy="738664"/>
          </a:xfrm>
          <a:prstGeom prst="rect">
            <a:avLst/>
          </a:prstGeom>
          <a:noFill/>
        </p:spPr>
        <p:txBody>
          <a:bodyPr wrap="none" rtlCol="0">
            <a:spAutoFit/>
          </a:bodyPr>
          <a:lstStyle/>
          <a:p>
            <a:r>
              <a:rPr lang="en-US" sz="2400" dirty="0" smtClean="0">
                <a:solidFill>
                  <a:srgbClr val="FF0000"/>
                </a:solidFill>
              </a:rPr>
              <a:t>*</a:t>
            </a:r>
            <a:r>
              <a:rPr lang="en-US" sz="2400" dirty="0" smtClean="0"/>
              <a:t> Liz </a:t>
            </a:r>
            <a:r>
              <a:rPr lang="en-US" sz="2400" dirty="0" err="1" smtClean="0"/>
              <a:t>Szabo</a:t>
            </a:r>
            <a:r>
              <a:rPr lang="en-US" sz="2400" dirty="0" smtClean="0"/>
              <a:t>, USA Today,</a:t>
            </a:r>
          </a:p>
          <a:p>
            <a:r>
              <a:rPr lang="en-US" dirty="0" smtClean="0"/>
              <a:t>http://www.usatoday.com/news/health/story/2012-07-13/body-bugs-microbes/56255904/1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 pylori: There are Benefits!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The Western world has now significantly reduced the presence of H. pylori in the gut</a:t>
            </a:r>
          </a:p>
          <a:p>
            <a:pPr lvl="1"/>
            <a:r>
              <a:rPr lang="en-US" dirty="0" smtClean="0"/>
              <a:t>This has reduced the incidence of stomach ulcers and stomach cancer</a:t>
            </a:r>
          </a:p>
          <a:p>
            <a:pPr lvl="1"/>
            <a:r>
              <a:rPr lang="en-US" dirty="0" smtClean="0"/>
              <a:t>But it has also increased the incidence of esophageal reflux disease and esophageal cancer</a:t>
            </a:r>
          </a:p>
          <a:p>
            <a:r>
              <a:rPr lang="en-US" dirty="0" smtClean="0"/>
              <a:t>H. pylori serve a useful role in reducing acid production by stomach: excess acid aggravates esophagus</a:t>
            </a:r>
          </a:p>
          <a:p>
            <a:r>
              <a:rPr lang="en-US" dirty="0" smtClean="0"/>
              <a:t>We host a colony of bacteria and they work together with us for a jointly beneficial solution</a:t>
            </a:r>
            <a:endParaRPr lang="en-US" dirty="0"/>
          </a:p>
        </p:txBody>
      </p:sp>
      <p:sp>
        <p:nvSpPr>
          <p:cNvPr id="4" name="TextBox 3"/>
          <p:cNvSpPr txBox="1"/>
          <p:nvPr/>
        </p:nvSpPr>
        <p:spPr>
          <a:xfrm>
            <a:off x="2293850" y="6296395"/>
            <a:ext cx="6763390" cy="461665"/>
          </a:xfrm>
          <a:prstGeom prst="rect">
            <a:avLst/>
          </a:prstGeom>
          <a:noFill/>
        </p:spPr>
        <p:txBody>
          <a:bodyPr wrap="none" rtlCol="0">
            <a:spAutoFit/>
          </a:bodyPr>
          <a:lstStyle/>
          <a:p>
            <a:r>
              <a:rPr lang="en-US" sz="2400" dirty="0" smtClean="0">
                <a:solidFill>
                  <a:srgbClr val="FF0000"/>
                </a:solidFill>
              </a:rPr>
              <a:t>*</a:t>
            </a:r>
            <a:r>
              <a:rPr lang="en-US" sz="2400" dirty="0" smtClean="0"/>
              <a:t>Caroline Hadley,  EMBO </a:t>
            </a:r>
            <a:r>
              <a:rPr lang="en-US" sz="2400" i="1" dirty="0" smtClean="0"/>
              <a:t>reports 7(5), 471-473, 2006</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0687"/>
            <a:ext cx="8229600" cy="1143000"/>
          </a:xfrm>
        </p:spPr>
        <p:txBody>
          <a:bodyPr>
            <a:noAutofit/>
          </a:bodyPr>
          <a:lstStyle/>
          <a:p>
            <a:r>
              <a:rPr lang="en-US" sz="3600" b="1" dirty="0" smtClean="0"/>
              <a:t>“</a:t>
            </a:r>
            <a:r>
              <a:rPr lang="en-US" sz="3600" b="1" dirty="0" err="1" smtClean="0"/>
              <a:t>Folate</a:t>
            </a:r>
            <a:r>
              <a:rPr lang="en-US" sz="3600" b="1" dirty="0" smtClean="0"/>
              <a:t> synthesized by bacteria in the human upper small intestine is    assimilated by the host”</a:t>
            </a:r>
            <a:r>
              <a:rPr lang="en-US" sz="3600" b="1" dirty="0" smtClean="0">
                <a:solidFill>
                  <a:srgbClr val="FF0000"/>
                </a:solidFill>
              </a:rPr>
              <a:t>*</a:t>
            </a:r>
            <a:r>
              <a:rPr lang="en-US" sz="3600" b="1" dirty="0" smtClean="0"/>
              <a:t/>
            </a:r>
            <a:br>
              <a:rPr lang="en-US" sz="3600" b="1" dirty="0" smtClean="0"/>
            </a:br>
            <a:endParaRPr lang="en-US" sz="3600" b="1" dirty="0"/>
          </a:p>
        </p:txBody>
      </p:sp>
      <p:sp>
        <p:nvSpPr>
          <p:cNvPr id="3" name="Content Placeholder 2"/>
          <p:cNvSpPr>
            <a:spLocks noGrp="1"/>
          </p:cNvSpPr>
          <p:nvPr>
            <p:ph idx="1"/>
          </p:nvPr>
        </p:nvSpPr>
        <p:spPr>
          <a:xfrm>
            <a:off x="317512" y="1773241"/>
            <a:ext cx="8369288" cy="4525963"/>
          </a:xfrm>
        </p:spPr>
        <p:txBody>
          <a:bodyPr>
            <a:normAutofit/>
          </a:bodyPr>
          <a:lstStyle/>
          <a:p>
            <a:r>
              <a:rPr lang="en-US" sz="2800" dirty="0" err="1" smtClean="0"/>
              <a:t>Folate</a:t>
            </a:r>
            <a:r>
              <a:rPr lang="en-US" sz="2800" dirty="0" smtClean="0"/>
              <a:t> synthesized by flora in the small intestine is absorbed through the gut</a:t>
            </a:r>
          </a:p>
          <a:p>
            <a:r>
              <a:rPr lang="en-US" sz="2800" dirty="0" smtClean="0"/>
              <a:t>Atrophic gastritis associated with higher duodenal pH</a:t>
            </a:r>
          </a:p>
          <a:p>
            <a:pPr lvl="1"/>
            <a:r>
              <a:rPr lang="en-US" sz="2400" dirty="0" smtClean="0"/>
              <a:t>Leads to bacterial overgrowth</a:t>
            </a:r>
          </a:p>
          <a:p>
            <a:pPr lvl="1"/>
            <a:r>
              <a:rPr lang="en-US" sz="2400" dirty="0" smtClean="0"/>
              <a:t>Increased supply of </a:t>
            </a:r>
            <a:r>
              <a:rPr lang="en-US" sz="2400" dirty="0" err="1" smtClean="0"/>
              <a:t>folate</a:t>
            </a:r>
            <a:endParaRPr lang="en-US" sz="2400" dirty="0" smtClean="0"/>
          </a:p>
          <a:p>
            <a:r>
              <a:rPr lang="en-US" sz="2800" dirty="0" smtClean="0"/>
              <a:t>This could be an important                                        </a:t>
            </a:r>
            <a:r>
              <a:rPr lang="en-US" sz="2800" i="1" dirty="0" smtClean="0"/>
              <a:t>benefit </a:t>
            </a:r>
            <a:r>
              <a:rPr lang="en-US" sz="2800" dirty="0" smtClean="0"/>
              <a:t>to assure adequate                                                                           </a:t>
            </a:r>
            <a:r>
              <a:rPr lang="en-US" sz="2800" dirty="0" err="1" smtClean="0"/>
              <a:t>folate</a:t>
            </a:r>
            <a:endParaRPr lang="en-US" sz="2800" dirty="0" smtClean="0"/>
          </a:p>
          <a:p>
            <a:endParaRPr lang="en-US" dirty="0"/>
          </a:p>
        </p:txBody>
      </p:sp>
      <p:sp>
        <p:nvSpPr>
          <p:cNvPr id="4" name="TextBox 3"/>
          <p:cNvSpPr txBox="1"/>
          <p:nvPr/>
        </p:nvSpPr>
        <p:spPr>
          <a:xfrm>
            <a:off x="1811838" y="6299204"/>
            <a:ext cx="8686801" cy="830997"/>
          </a:xfrm>
          <a:prstGeom prst="rect">
            <a:avLst/>
          </a:prstGeom>
          <a:noFill/>
        </p:spPr>
        <p:txBody>
          <a:bodyPr wrap="square" rtlCol="0">
            <a:spAutoFit/>
          </a:bodyPr>
          <a:lstStyle/>
          <a:p>
            <a:r>
              <a:rPr lang="en-US" sz="2400" dirty="0" smtClean="0">
                <a:solidFill>
                  <a:srgbClr val="FF0000"/>
                </a:solidFill>
              </a:rPr>
              <a:t>*</a:t>
            </a:r>
            <a:r>
              <a:rPr lang="en-US" sz="2400" dirty="0" smtClean="0"/>
              <a:t> E. </a:t>
            </a:r>
            <a:r>
              <a:rPr lang="en-US" sz="2400" dirty="0" err="1" smtClean="0"/>
              <a:t>Camilo</a:t>
            </a:r>
            <a:r>
              <a:rPr lang="en-US" sz="2400" dirty="0" smtClean="0"/>
              <a:t> et al., Gastroenterology 110(4), 991-998, 1996</a:t>
            </a:r>
          </a:p>
          <a:p>
            <a:endParaRPr lang="en-US" sz="2400" dirty="0"/>
          </a:p>
        </p:txBody>
      </p:sp>
      <p:pic>
        <p:nvPicPr>
          <p:cNvPr id="5" name="Picture 4" descr="gastritis.jpg"/>
          <p:cNvPicPr>
            <a:picLocks noChangeAspect="1"/>
          </p:cNvPicPr>
          <p:nvPr/>
        </p:nvPicPr>
        <p:blipFill>
          <a:blip r:embed="rId3"/>
          <a:stretch>
            <a:fillRect/>
          </a:stretch>
        </p:blipFill>
        <p:spPr>
          <a:xfrm>
            <a:off x="5508143" y="3303830"/>
            <a:ext cx="3314130" cy="301284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smtClean="0">
                <a:ln>
                  <a:noFill/>
                </a:ln>
                <a:solidFill>
                  <a:srgbClr val="FF0000"/>
                </a:solidFill>
                <a:effectLst/>
                <a:uLnTx/>
                <a:uFillTx/>
                <a:latin typeface="Apple Casual"/>
                <a:ea typeface="+mn-ea"/>
                <a:cs typeface="+mn-cs"/>
              </a:rPr>
              <a:t>Consequences</a:t>
            </a:r>
            <a:endParaRPr kumimoji="0" lang="en-US" sz="4000" b="0" i="0" u="none" strike="noStrike" kern="1200" cap="none" spc="0" normalizeH="0" baseline="0" noProof="0" dirty="0">
              <a:ln>
                <a:noFill/>
              </a:ln>
              <a:solidFill>
                <a:srgbClr val="FF0000"/>
              </a:solidFill>
              <a:effectLst/>
              <a:uLnTx/>
              <a:uFillTx/>
              <a:latin typeface="Apple Casual"/>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Wild Speculation</a:t>
            </a:r>
            <a:endParaRPr lang="en-US" b="1" dirty="0"/>
          </a:p>
        </p:txBody>
      </p:sp>
      <p:sp>
        <p:nvSpPr>
          <p:cNvPr id="3" name="Content Placeholder 2"/>
          <p:cNvSpPr>
            <a:spLocks noGrp="1"/>
          </p:cNvSpPr>
          <p:nvPr>
            <p:ph idx="1"/>
          </p:nvPr>
        </p:nvSpPr>
        <p:spPr>
          <a:xfrm>
            <a:off x="457200" y="1600200"/>
            <a:ext cx="7410124" cy="4525963"/>
          </a:xfrm>
        </p:spPr>
        <p:txBody>
          <a:bodyPr>
            <a:normAutofit fontScale="92500" lnSpcReduction="20000"/>
          </a:bodyPr>
          <a:lstStyle/>
          <a:p>
            <a:r>
              <a:rPr lang="en-US" dirty="0" smtClean="0"/>
              <a:t>Leaky gut and leaky skin and                     leaky blood brain barrier lead                                                  to infiltration of microbes                                        from gut or skin into brain</a:t>
            </a:r>
          </a:p>
          <a:p>
            <a:r>
              <a:rPr lang="en-US" dirty="0" smtClean="0"/>
              <a:t>Bacteria are “lured” into the                                    body &amp; into the brain and                                                    then killed and  harvested to                                              renew important nutrients</a:t>
            </a:r>
          </a:p>
          <a:p>
            <a:r>
              <a:rPr lang="en-US" dirty="0" smtClean="0"/>
              <a:t>Possible nutrients include:</a:t>
            </a:r>
          </a:p>
          <a:p>
            <a:pPr lvl="1"/>
            <a:r>
              <a:rPr lang="en-US" dirty="0" smtClean="0"/>
              <a:t>Vitamin B12 (</a:t>
            </a:r>
            <a:r>
              <a:rPr lang="en-US" dirty="0" err="1" smtClean="0"/>
              <a:t>cobalamin</a:t>
            </a:r>
            <a:r>
              <a:rPr lang="en-US" dirty="0" smtClean="0"/>
              <a:t>), vitamin B9 (</a:t>
            </a:r>
            <a:r>
              <a:rPr lang="en-US" dirty="0" err="1" smtClean="0"/>
              <a:t>folate</a:t>
            </a:r>
            <a:r>
              <a:rPr lang="en-US" dirty="0" smtClean="0"/>
              <a:t>), thiamine, vitamin K and </a:t>
            </a:r>
            <a:r>
              <a:rPr lang="en-US" dirty="0" err="1" smtClean="0"/>
              <a:t>heparan</a:t>
            </a:r>
            <a:r>
              <a:rPr lang="en-US" dirty="0" smtClean="0"/>
              <a:t> sulfate</a:t>
            </a:r>
            <a:endParaRPr lang="en-US" dirty="0"/>
          </a:p>
        </p:txBody>
      </p:sp>
      <p:pic>
        <p:nvPicPr>
          <p:cNvPr id="4" name="Picture 3" descr="gut_bacteria.jpg"/>
          <p:cNvPicPr>
            <a:picLocks noChangeAspect="1"/>
          </p:cNvPicPr>
          <p:nvPr/>
        </p:nvPicPr>
        <p:blipFill>
          <a:blip r:embed="rId2"/>
          <a:stretch>
            <a:fillRect/>
          </a:stretch>
        </p:blipFill>
        <p:spPr>
          <a:xfrm>
            <a:off x="5697635" y="1600200"/>
            <a:ext cx="3302000" cy="2463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Infection Connection”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Barry Marshall drank H. pylori broth and developed gastritis</a:t>
            </a:r>
          </a:p>
          <a:p>
            <a:pPr lvl="1"/>
            <a:r>
              <a:rPr lang="en-US" dirty="0" smtClean="0"/>
              <a:t>Proved that H. Pylori “causes” stomach ulcers	</a:t>
            </a:r>
          </a:p>
          <a:p>
            <a:r>
              <a:rPr lang="en-US" dirty="0" smtClean="0"/>
              <a:t>Other examples:</a:t>
            </a:r>
          </a:p>
          <a:p>
            <a:pPr lvl="1"/>
            <a:r>
              <a:rPr lang="en-US" dirty="0" smtClean="0"/>
              <a:t>Cervical cancer &amp; HPV</a:t>
            </a:r>
          </a:p>
          <a:p>
            <a:pPr lvl="1"/>
            <a:r>
              <a:rPr lang="en-US" dirty="0" smtClean="0"/>
              <a:t>Liver cancer &amp; Hepatitis B and C</a:t>
            </a:r>
          </a:p>
          <a:p>
            <a:pPr lvl="1"/>
            <a:r>
              <a:rPr lang="en-US" dirty="0" smtClean="0"/>
              <a:t>Lymphoma &amp; Epstein-Barr virus</a:t>
            </a:r>
          </a:p>
          <a:p>
            <a:pPr lvl="1"/>
            <a:r>
              <a:rPr lang="en-US" dirty="0" smtClean="0"/>
              <a:t>Cardiovascular disease &amp; chronic infection?</a:t>
            </a:r>
          </a:p>
          <a:p>
            <a:pPr lvl="1"/>
            <a:r>
              <a:rPr lang="en-US" dirty="0" smtClean="0"/>
              <a:t>Alzheimer’s &amp; brain infection?</a:t>
            </a:r>
          </a:p>
        </p:txBody>
      </p:sp>
      <p:sp>
        <p:nvSpPr>
          <p:cNvPr id="4" name="TextBox 3"/>
          <p:cNvSpPr txBox="1"/>
          <p:nvPr/>
        </p:nvSpPr>
        <p:spPr>
          <a:xfrm>
            <a:off x="2293850" y="6296395"/>
            <a:ext cx="6763390" cy="461665"/>
          </a:xfrm>
          <a:prstGeom prst="rect">
            <a:avLst/>
          </a:prstGeom>
          <a:noFill/>
        </p:spPr>
        <p:txBody>
          <a:bodyPr wrap="none" rtlCol="0">
            <a:spAutoFit/>
          </a:bodyPr>
          <a:lstStyle/>
          <a:p>
            <a:r>
              <a:rPr lang="en-US" sz="2400" dirty="0" smtClean="0">
                <a:solidFill>
                  <a:srgbClr val="FF0000"/>
                </a:solidFill>
              </a:rPr>
              <a:t>*</a:t>
            </a:r>
            <a:r>
              <a:rPr lang="en-US" sz="2400" dirty="0" smtClean="0"/>
              <a:t>Caroline Hadley,  EMBO </a:t>
            </a:r>
            <a:r>
              <a:rPr lang="en-US" sz="2400" i="1" dirty="0" smtClean="0"/>
              <a:t>reports 7(5), 471-473, 2006</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uterlungs.jpg"/>
          <p:cNvPicPr>
            <a:picLocks noChangeAspect="1"/>
          </p:cNvPicPr>
          <p:nvPr/>
        </p:nvPicPr>
        <p:blipFill>
          <a:blip r:embed="rId2"/>
          <a:stretch>
            <a:fillRect/>
          </a:stretch>
        </p:blipFill>
        <p:spPr>
          <a:xfrm>
            <a:off x="3419999" y="1411837"/>
            <a:ext cx="2427641" cy="3395303"/>
          </a:xfrm>
          <a:prstGeom prst="rect">
            <a:avLst/>
          </a:prstGeom>
        </p:spPr>
      </p:pic>
      <p:sp>
        <p:nvSpPr>
          <p:cNvPr id="2" name="Title 1"/>
          <p:cNvSpPr>
            <a:spLocks noGrp="1"/>
          </p:cNvSpPr>
          <p:nvPr>
            <p:ph type="title"/>
          </p:nvPr>
        </p:nvSpPr>
        <p:spPr>
          <a:xfrm>
            <a:off x="457200" y="-130662"/>
            <a:ext cx="8229600" cy="1143000"/>
          </a:xfrm>
        </p:spPr>
        <p:txBody>
          <a:bodyPr/>
          <a:lstStyle/>
          <a:p>
            <a:r>
              <a:rPr lang="en-US" b="1" dirty="0" smtClean="0"/>
              <a:t>What Causes Increased Infection?</a:t>
            </a:r>
            <a:endParaRPr lang="en-US" b="1" dirty="0"/>
          </a:p>
        </p:txBody>
      </p:sp>
      <p:sp>
        <p:nvSpPr>
          <p:cNvPr id="5" name="Content Placeholder 2"/>
          <p:cNvSpPr txBox="1">
            <a:spLocks/>
          </p:cNvSpPr>
          <p:nvPr/>
        </p:nvSpPr>
        <p:spPr>
          <a:xfrm>
            <a:off x="335588" y="1013247"/>
            <a:ext cx="8229600" cy="952500"/>
          </a:xfrm>
          <a:prstGeom prst="rect">
            <a:avLst/>
          </a:prstGeom>
        </p:spPr>
        <p:txBody>
          <a:bodyPr vert="horz" lIns="91440" tIns="45720" rIns="91440" bIns="45720" rtlCol="0">
            <a:normAutofit fontScale="85000" lnSpcReduction="10000"/>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smtClean="0">
                <a:ln>
                  <a:noFill/>
                </a:ln>
                <a:solidFill>
                  <a:srgbClr val="FF0000"/>
                </a:solidFill>
                <a:effectLst/>
                <a:uLnTx/>
                <a:uFillTx/>
                <a:latin typeface="Apple Casual"/>
                <a:ea typeface="+mn-ea"/>
                <a:cs typeface="+mn-cs"/>
              </a:rPr>
              <a:t>Impaired Cholesterol Sulfate Synthesis!</a:t>
            </a:r>
            <a:endParaRPr kumimoji="0" lang="en-US" sz="4000" b="0" i="0" u="none" strike="noStrike" kern="1200" cap="none" spc="0" normalizeH="0" baseline="0" noProof="0" dirty="0">
              <a:ln>
                <a:noFill/>
              </a:ln>
              <a:solidFill>
                <a:srgbClr val="FF0000"/>
              </a:solidFill>
              <a:effectLst/>
              <a:uLnTx/>
              <a:uFillTx/>
              <a:latin typeface="Apple Casual"/>
              <a:ea typeface="+mn-ea"/>
              <a:cs typeface="+mn-cs"/>
            </a:endParaRPr>
          </a:p>
        </p:txBody>
      </p:sp>
      <p:pic>
        <p:nvPicPr>
          <p:cNvPr id="7" name="Picture 6" descr="digestive_system.gif"/>
          <p:cNvPicPr>
            <a:picLocks noChangeAspect="1"/>
          </p:cNvPicPr>
          <p:nvPr/>
        </p:nvPicPr>
        <p:blipFill>
          <a:blip r:embed="rId3"/>
          <a:stretch>
            <a:fillRect/>
          </a:stretch>
        </p:blipFill>
        <p:spPr>
          <a:xfrm>
            <a:off x="2188872" y="3130761"/>
            <a:ext cx="4966181" cy="3727239"/>
          </a:xfrm>
          <a:prstGeom prst="rect">
            <a:avLst/>
          </a:prstGeom>
        </p:spPr>
      </p:pic>
      <p:sp>
        <p:nvSpPr>
          <p:cNvPr id="9" name="TextBox 8"/>
          <p:cNvSpPr txBox="1"/>
          <p:nvPr/>
        </p:nvSpPr>
        <p:spPr>
          <a:xfrm>
            <a:off x="1805646" y="4161072"/>
            <a:ext cx="1348446" cy="461665"/>
          </a:xfrm>
          <a:prstGeom prst="rect">
            <a:avLst/>
          </a:prstGeom>
          <a:solidFill>
            <a:srgbClr val="FFFFFF"/>
          </a:solidFill>
        </p:spPr>
        <p:txBody>
          <a:bodyPr wrap="none" rtlCol="0">
            <a:spAutoFit/>
          </a:bodyPr>
          <a:lstStyle/>
          <a:p>
            <a:r>
              <a:rPr lang="en-US" sz="2400" dirty="0" smtClean="0"/>
              <a:t>Microbes</a:t>
            </a:r>
            <a:endParaRPr lang="en-US" sz="2400" dirty="0"/>
          </a:p>
        </p:txBody>
      </p:sp>
      <p:sp>
        <p:nvSpPr>
          <p:cNvPr id="10" name="TextBox 9"/>
          <p:cNvSpPr txBox="1"/>
          <p:nvPr/>
        </p:nvSpPr>
        <p:spPr>
          <a:xfrm>
            <a:off x="4207467" y="1821520"/>
            <a:ext cx="1348446" cy="461665"/>
          </a:xfrm>
          <a:prstGeom prst="rect">
            <a:avLst/>
          </a:prstGeom>
          <a:solidFill>
            <a:srgbClr val="FFFFFF"/>
          </a:solidFill>
        </p:spPr>
        <p:txBody>
          <a:bodyPr wrap="none" rtlCol="0">
            <a:spAutoFit/>
          </a:bodyPr>
          <a:lstStyle/>
          <a:p>
            <a:r>
              <a:rPr lang="en-US" sz="2400" dirty="0" smtClean="0"/>
              <a:t>Microbes</a:t>
            </a:r>
            <a:endParaRPr lang="en-US" sz="2400" dirty="0"/>
          </a:p>
        </p:txBody>
      </p:sp>
      <p:sp>
        <p:nvSpPr>
          <p:cNvPr id="11" name="TextBox 10"/>
          <p:cNvSpPr txBox="1"/>
          <p:nvPr/>
        </p:nvSpPr>
        <p:spPr>
          <a:xfrm>
            <a:off x="4207467" y="5342772"/>
            <a:ext cx="1348446" cy="461665"/>
          </a:xfrm>
          <a:prstGeom prst="rect">
            <a:avLst/>
          </a:prstGeom>
          <a:solidFill>
            <a:srgbClr val="FFFFFF"/>
          </a:solidFill>
        </p:spPr>
        <p:txBody>
          <a:bodyPr wrap="none" rtlCol="0">
            <a:spAutoFit/>
          </a:bodyPr>
          <a:lstStyle/>
          <a:p>
            <a:r>
              <a:rPr lang="en-US" sz="2400" dirty="0" smtClean="0"/>
              <a:t>Microbes</a:t>
            </a:r>
            <a:endParaRPr lang="en-US" sz="2400" dirty="0"/>
          </a:p>
        </p:txBody>
      </p:sp>
      <p:sp>
        <p:nvSpPr>
          <p:cNvPr id="12" name="Freeform 11"/>
          <p:cNvSpPr/>
          <p:nvPr/>
        </p:nvSpPr>
        <p:spPr>
          <a:xfrm>
            <a:off x="4769608" y="2202125"/>
            <a:ext cx="1134977" cy="801592"/>
          </a:xfrm>
          <a:custGeom>
            <a:avLst/>
            <a:gdLst>
              <a:gd name="connsiteX0" fmla="*/ 0 w 1134977"/>
              <a:gd name="connsiteY0" fmla="*/ 0 h 801592"/>
              <a:gd name="connsiteX1" fmla="*/ 324279 w 1134977"/>
              <a:gd name="connsiteY1" fmla="*/ 689009 h 801592"/>
              <a:gd name="connsiteX2" fmla="*/ 1134977 w 1134977"/>
              <a:gd name="connsiteY2" fmla="*/ 675499 h 801592"/>
            </a:gdLst>
            <a:ahLst/>
            <a:cxnLst>
              <a:cxn ang="0">
                <a:pos x="connsiteX0" y="connsiteY0"/>
              </a:cxn>
              <a:cxn ang="0">
                <a:pos x="connsiteX1" y="connsiteY1"/>
              </a:cxn>
              <a:cxn ang="0">
                <a:pos x="connsiteX2" y="connsiteY2"/>
              </a:cxn>
            </a:cxnLst>
            <a:rect l="l" t="t" r="r" b="b"/>
            <a:pathLst>
              <a:path w="1134977" h="801592">
                <a:moveTo>
                  <a:pt x="0" y="0"/>
                </a:moveTo>
                <a:cubicBezTo>
                  <a:pt x="67558" y="288213"/>
                  <a:pt x="135116" y="576426"/>
                  <a:pt x="324279" y="689009"/>
                </a:cubicBezTo>
                <a:cubicBezTo>
                  <a:pt x="513442" y="801592"/>
                  <a:pt x="1134977" y="675499"/>
                  <a:pt x="1134977" y="675499"/>
                </a:cubicBezTo>
              </a:path>
            </a:pathLst>
          </a:custGeom>
          <a:ln w="57150" cap="flat" cmpd="sng" algn="ctr">
            <a:solidFill>
              <a:srgbClr val="FF00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2220412" y="4539351"/>
            <a:ext cx="657567" cy="1107818"/>
          </a:xfrm>
          <a:custGeom>
            <a:avLst/>
            <a:gdLst>
              <a:gd name="connsiteX0" fmla="*/ 198171 w 657567"/>
              <a:gd name="connsiteY0" fmla="*/ 0 h 1107818"/>
              <a:gd name="connsiteX1" fmla="*/ 76566 w 657567"/>
              <a:gd name="connsiteY1" fmla="*/ 418809 h 1107818"/>
              <a:gd name="connsiteX2" fmla="*/ 657567 w 657567"/>
              <a:gd name="connsiteY2" fmla="*/ 1107818 h 1107818"/>
            </a:gdLst>
            <a:ahLst/>
            <a:cxnLst>
              <a:cxn ang="0">
                <a:pos x="connsiteX0" y="connsiteY0"/>
              </a:cxn>
              <a:cxn ang="0">
                <a:pos x="connsiteX1" y="connsiteY1"/>
              </a:cxn>
              <a:cxn ang="0">
                <a:pos x="connsiteX2" y="connsiteY2"/>
              </a:cxn>
            </a:cxnLst>
            <a:rect l="l" t="t" r="r" b="b"/>
            <a:pathLst>
              <a:path w="657567" h="1107818">
                <a:moveTo>
                  <a:pt x="198171" y="0"/>
                </a:moveTo>
                <a:cubicBezTo>
                  <a:pt x="99085" y="117086"/>
                  <a:pt x="0" y="234173"/>
                  <a:pt x="76566" y="418809"/>
                </a:cubicBezTo>
                <a:cubicBezTo>
                  <a:pt x="153132" y="603445"/>
                  <a:pt x="657567" y="1107818"/>
                  <a:pt x="657567" y="1107818"/>
                </a:cubicBezTo>
              </a:path>
            </a:pathLst>
          </a:custGeom>
          <a:ln w="57150" cap="flat" cmpd="sng" algn="ctr">
            <a:solidFill>
              <a:srgbClr val="FF00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4814647" y="4255641"/>
            <a:ext cx="711612" cy="1094308"/>
          </a:xfrm>
          <a:custGeom>
            <a:avLst/>
            <a:gdLst>
              <a:gd name="connsiteX0" fmla="*/ 90077 w 711612"/>
              <a:gd name="connsiteY0" fmla="*/ 1094308 h 1094308"/>
              <a:gd name="connsiteX1" fmla="*/ 103589 w 711612"/>
              <a:gd name="connsiteY1" fmla="*/ 607949 h 1094308"/>
              <a:gd name="connsiteX2" fmla="*/ 711612 w 711612"/>
              <a:gd name="connsiteY2" fmla="*/ 0 h 1094308"/>
            </a:gdLst>
            <a:ahLst/>
            <a:cxnLst>
              <a:cxn ang="0">
                <a:pos x="connsiteX0" y="connsiteY0"/>
              </a:cxn>
              <a:cxn ang="0">
                <a:pos x="connsiteX1" y="connsiteY1"/>
              </a:cxn>
              <a:cxn ang="0">
                <a:pos x="connsiteX2" y="connsiteY2"/>
              </a:cxn>
            </a:cxnLst>
            <a:rect l="l" t="t" r="r" b="b"/>
            <a:pathLst>
              <a:path w="711612" h="1094308">
                <a:moveTo>
                  <a:pt x="90077" y="1094308"/>
                </a:moveTo>
                <a:cubicBezTo>
                  <a:pt x="45038" y="942321"/>
                  <a:pt x="0" y="790334"/>
                  <a:pt x="103589" y="607949"/>
                </a:cubicBezTo>
                <a:cubicBezTo>
                  <a:pt x="207178" y="425564"/>
                  <a:pt x="711612" y="0"/>
                  <a:pt x="711612" y="0"/>
                </a:cubicBezTo>
              </a:path>
            </a:pathLst>
          </a:custGeom>
          <a:ln w="57150" cap="flat" cmpd="sng" algn="ctr">
            <a:solidFill>
              <a:srgbClr val="FF00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Leaky Gut</a:t>
            </a:r>
            <a:endParaRPr lang="en-US" b="1" dirty="0"/>
          </a:p>
        </p:txBody>
      </p:sp>
      <p:sp>
        <p:nvSpPr>
          <p:cNvPr id="3" name="Content Placeholder 2"/>
          <p:cNvSpPr>
            <a:spLocks noGrp="1"/>
          </p:cNvSpPr>
          <p:nvPr>
            <p:ph idx="1"/>
          </p:nvPr>
        </p:nvSpPr>
        <p:spPr>
          <a:xfrm>
            <a:off x="457200" y="1417638"/>
            <a:ext cx="8229600" cy="4525963"/>
          </a:xfrm>
        </p:spPr>
        <p:txBody>
          <a:bodyPr>
            <a:normAutofit lnSpcReduction="10000"/>
          </a:bodyPr>
          <a:lstStyle/>
          <a:p>
            <a:r>
              <a:rPr lang="en-US" dirty="0" err="1" smtClean="0"/>
              <a:t>Collitis</a:t>
            </a:r>
            <a:r>
              <a:rPr lang="en-US" dirty="0" smtClean="0"/>
              <a:t> and </a:t>
            </a:r>
            <a:r>
              <a:rPr lang="en-US" dirty="0" err="1" smtClean="0"/>
              <a:t>Crohn’s</a:t>
            </a:r>
            <a:r>
              <a:rPr lang="en-US" dirty="0" smtClean="0"/>
              <a:t> disease are associated with significantly reduced sulfate in the </a:t>
            </a:r>
            <a:r>
              <a:rPr lang="en-US" dirty="0" err="1" smtClean="0"/>
              <a:t>GAGs</a:t>
            </a:r>
            <a:r>
              <a:rPr lang="en-US" dirty="0" smtClean="0"/>
              <a:t> in the walls of the intestines</a:t>
            </a:r>
          </a:p>
          <a:p>
            <a:r>
              <a:rPr lang="en-US" dirty="0" smtClean="0"/>
              <a:t>Cells are defective in transporting nutrients</a:t>
            </a:r>
          </a:p>
          <a:p>
            <a:pPr lvl="1"/>
            <a:r>
              <a:rPr lang="en-US" dirty="0" smtClean="0"/>
              <a:t>Leads to severe vitamin deficiencies (e.g., B12)</a:t>
            </a:r>
          </a:p>
          <a:p>
            <a:r>
              <a:rPr lang="en-US" dirty="0" smtClean="0"/>
              <a:t>Tight junctions between cells become loose</a:t>
            </a:r>
          </a:p>
          <a:p>
            <a:r>
              <a:rPr lang="en-US" dirty="0" smtClean="0"/>
              <a:t>Microbes can penetrate the gut wall and enter the blood stream</a:t>
            </a:r>
          </a:p>
          <a:p>
            <a:pPr lvl="1"/>
            <a:r>
              <a:rPr lang="en-US" dirty="0" smtClean="0"/>
              <a:t>They can be harvested by macrophages!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Microvilli</a:t>
            </a:r>
            <a:r>
              <a:rPr lang="en-US" b="1" dirty="0" smtClean="0"/>
              <a:t> in Gall Bladder Epithelium</a:t>
            </a:r>
            <a:r>
              <a:rPr lang="en-US" b="1" dirty="0" smtClean="0">
                <a:solidFill>
                  <a:srgbClr val="FF0000"/>
                </a:solidFill>
              </a:rPr>
              <a:t>*</a:t>
            </a:r>
            <a:endParaRPr lang="en-US" b="1" dirty="0">
              <a:solidFill>
                <a:srgbClr val="FF0000"/>
              </a:solidFill>
            </a:endParaRPr>
          </a:p>
        </p:txBody>
      </p:sp>
      <p:pic>
        <p:nvPicPr>
          <p:cNvPr id="4" name="Content Placeholder 3" descr="healthy_villi.png"/>
          <p:cNvPicPr>
            <a:picLocks noGrp="1" noChangeAspect="1"/>
          </p:cNvPicPr>
          <p:nvPr>
            <p:ph idx="1"/>
          </p:nvPr>
        </p:nvPicPr>
        <p:blipFill>
          <a:blip r:embed="rId3"/>
          <a:srcRect t="-99001" b="-99001"/>
          <a:stretch>
            <a:fillRect/>
          </a:stretch>
        </p:blipFill>
        <p:spPr>
          <a:xfrm>
            <a:off x="457200" y="0"/>
            <a:ext cx="8229600" cy="4525963"/>
          </a:xfrm>
        </p:spPr>
      </p:pic>
      <p:pic>
        <p:nvPicPr>
          <p:cNvPr id="5" name="Picture 4" descr="unhealthy_villi.png"/>
          <p:cNvPicPr>
            <a:picLocks noChangeAspect="1"/>
          </p:cNvPicPr>
          <p:nvPr/>
        </p:nvPicPr>
        <p:blipFill>
          <a:blip r:embed="rId4"/>
          <a:stretch>
            <a:fillRect/>
          </a:stretch>
        </p:blipFill>
        <p:spPr>
          <a:xfrm>
            <a:off x="812800" y="4092749"/>
            <a:ext cx="7518400" cy="1600200"/>
          </a:xfrm>
          <a:prstGeom prst="rect">
            <a:avLst/>
          </a:prstGeom>
        </p:spPr>
      </p:pic>
      <p:sp>
        <p:nvSpPr>
          <p:cNvPr id="6" name="TextBox 5"/>
          <p:cNvSpPr txBox="1"/>
          <p:nvPr/>
        </p:nvSpPr>
        <p:spPr>
          <a:xfrm>
            <a:off x="1252422" y="2970105"/>
            <a:ext cx="6221926" cy="461665"/>
          </a:xfrm>
          <a:prstGeom prst="rect">
            <a:avLst/>
          </a:prstGeom>
          <a:noFill/>
        </p:spPr>
        <p:txBody>
          <a:bodyPr wrap="none" rtlCol="0">
            <a:spAutoFit/>
          </a:bodyPr>
          <a:lstStyle/>
          <a:p>
            <a:r>
              <a:rPr lang="en-US" sz="2400" dirty="0" smtClean="0"/>
              <a:t>Healthy – negative charge makes them stand tall</a:t>
            </a:r>
            <a:endParaRPr lang="en-US" sz="2400" dirty="0"/>
          </a:p>
        </p:txBody>
      </p:sp>
      <p:sp>
        <p:nvSpPr>
          <p:cNvPr id="7" name="TextBox 6"/>
          <p:cNvSpPr txBox="1"/>
          <p:nvPr/>
        </p:nvSpPr>
        <p:spPr>
          <a:xfrm>
            <a:off x="812800" y="5692949"/>
            <a:ext cx="7138643" cy="461665"/>
          </a:xfrm>
          <a:prstGeom prst="rect">
            <a:avLst/>
          </a:prstGeom>
          <a:noFill/>
        </p:spPr>
        <p:txBody>
          <a:bodyPr wrap="none" rtlCol="0">
            <a:spAutoFit/>
          </a:bodyPr>
          <a:lstStyle/>
          <a:p>
            <a:r>
              <a:rPr lang="en-US" sz="2400" dirty="0" smtClean="0"/>
              <a:t>Unhealthy – addition of cationic polymer destroys them</a:t>
            </a:r>
            <a:endParaRPr lang="en-US" sz="2400" dirty="0"/>
          </a:p>
        </p:txBody>
      </p:sp>
      <p:sp>
        <p:nvSpPr>
          <p:cNvPr id="8" name="TextBox 7"/>
          <p:cNvSpPr txBox="1"/>
          <p:nvPr/>
        </p:nvSpPr>
        <p:spPr>
          <a:xfrm>
            <a:off x="134005" y="6263472"/>
            <a:ext cx="9151514" cy="830997"/>
          </a:xfrm>
          <a:prstGeom prst="rect">
            <a:avLst/>
          </a:prstGeom>
          <a:noFill/>
        </p:spPr>
        <p:txBody>
          <a:bodyPr wrap="none" rtlCol="0">
            <a:spAutoFit/>
          </a:bodyPr>
          <a:lstStyle/>
          <a:p>
            <a:r>
              <a:rPr lang="en-US" sz="2400" dirty="0" smtClean="0">
                <a:solidFill>
                  <a:srgbClr val="FF0000"/>
                </a:solidFill>
              </a:rPr>
              <a:t>*</a:t>
            </a:r>
            <a:r>
              <a:rPr lang="en-US" sz="2400" dirty="0" smtClean="0"/>
              <a:t> Figures 1 and 2 in Quinton and </a:t>
            </a:r>
            <a:r>
              <a:rPr lang="en-US" sz="2400" dirty="0" err="1" smtClean="0"/>
              <a:t>Philpott</a:t>
            </a:r>
            <a:r>
              <a:rPr lang="en-US" sz="2400" dirty="0" smtClean="0"/>
              <a:t>, J. Cell Biol. 56, 1978, 787-796.</a:t>
            </a:r>
          </a:p>
          <a:p>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6918"/>
            <a:ext cx="8229600" cy="1143000"/>
          </a:xfrm>
        </p:spPr>
        <p:txBody>
          <a:bodyPr>
            <a:normAutofit fontScale="90000"/>
          </a:bodyPr>
          <a:lstStyle/>
          <a:p>
            <a:r>
              <a:rPr lang="en-US" b="1" dirty="0" smtClean="0"/>
              <a:t>Bacteria can Swim Across Gut Barrier!</a:t>
            </a:r>
            <a:endParaRPr lang="en-US" b="1" dirty="0"/>
          </a:p>
        </p:txBody>
      </p:sp>
      <p:sp>
        <p:nvSpPr>
          <p:cNvPr id="4" name="Freeform 3"/>
          <p:cNvSpPr/>
          <p:nvPr/>
        </p:nvSpPr>
        <p:spPr>
          <a:xfrm>
            <a:off x="1588060" y="3184927"/>
            <a:ext cx="746855" cy="958613"/>
          </a:xfrm>
          <a:custGeom>
            <a:avLst/>
            <a:gdLst>
              <a:gd name="connsiteX0" fmla="*/ 186981 w 746855"/>
              <a:gd name="connsiteY0" fmla="*/ 72151 h 958613"/>
              <a:gd name="connsiteX1" fmla="*/ 677644 w 746855"/>
              <a:gd name="connsiteY1" fmla="*/ 72151 h 958613"/>
              <a:gd name="connsiteX2" fmla="*/ 677644 w 746855"/>
              <a:gd name="connsiteY2" fmla="*/ 519490 h 958613"/>
              <a:gd name="connsiteX3" fmla="*/ 706506 w 746855"/>
              <a:gd name="connsiteY3" fmla="*/ 822526 h 958613"/>
              <a:gd name="connsiteX4" fmla="*/ 57100 w 746855"/>
              <a:gd name="connsiteY4" fmla="*/ 937969 h 958613"/>
              <a:gd name="connsiteX5" fmla="*/ 57100 w 746855"/>
              <a:gd name="connsiteY5" fmla="*/ 418478 h 958613"/>
              <a:gd name="connsiteX6" fmla="*/ 13806 w 746855"/>
              <a:gd name="connsiteY6" fmla="*/ 28860 h 958613"/>
              <a:gd name="connsiteX7" fmla="*/ 331294 w 746855"/>
              <a:gd name="connsiteY7" fmla="*/ 28860 h 95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855" h="958613">
                <a:moveTo>
                  <a:pt x="186981" y="72151"/>
                </a:moveTo>
                <a:cubicBezTo>
                  <a:pt x="391424" y="34872"/>
                  <a:pt x="595867" y="-2406"/>
                  <a:pt x="677644" y="72151"/>
                </a:cubicBezTo>
                <a:cubicBezTo>
                  <a:pt x="759421" y="146708"/>
                  <a:pt x="672834" y="394428"/>
                  <a:pt x="677644" y="519490"/>
                </a:cubicBezTo>
                <a:cubicBezTo>
                  <a:pt x="682454" y="644552"/>
                  <a:pt x="809930" y="752779"/>
                  <a:pt x="706506" y="822526"/>
                </a:cubicBezTo>
                <a:cubicBezTo>
                  <a:pt x="603082" y="892273"/>
                  <a:pt x="165334" y="1005310"/>
                  <a:pt x="57100" y="937969"/>
                </a:cubicBezTo>
                <a:cubicBezTo>
                  <a:pt x="-51134" y="870628"/>
                  <a:pt x="64316" y="569996"/>
                  <a:pt x="57100" y="418478"/>
                </a:cubicBezTo>
                <a:cubicBezTo>
                  <a:pt x="49884" y="266960"/>
                  <a:pt x="-31893" y="93796"/>
                  <a:pt x="13806" y="28860"/>
                </a:cubicBezTo>
                <a:cubicBezTo>
                  <a:pt x="59505" y="-36076"/>
                  <a:pt x="331294" y="28860"/>
                  <a:pt x="331294" y="2886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2364574" y="3184927"/>
            <a:ext cx="746855" cy="958613"/>
          </a:xfrm>
          <a:custGeom>
            <a:avLst/>
            <a:gdLst>
              <a:gd name="connsiteX0" fmla="*/ 186981 w 746855"/>
              <a:gd name="connsiteY0" fmla="*/ 72151 h 958613"/>
              <a:gd name="connsiteX1" fmla="*/ 677644 w 746855"/>
              <a:gd name="connsiteY1" fmla="*/ 72151 h 958613"/>
              <a:gd name="connsiteX2" fmla="*/ 677644 w 746855"/>
              <a:gd name="connsiteY2" fmla="*/ 519490 h 958613"/>
              <a:gd name="connsiteX3" fmla="*/ 706506 w 746855"/>
              <a:gd name="connsiteY3" fmla="*/ 822526 h 958613"/>
              <a:gd name="connsiteX4" fmla="*/ 57100 w 746855"/>
              <a:gd name="connsiteY4" fmla="*/ 937969 h 958613"/>
              <a:gd name="connsiteX5" fmla="*/ 57100 w 746855"/>
              <a:gd name="connsiteY5" fmla="*/ 418478 h 958613"/>
              <a:gd name="connsiteX6" fmla="*/ 13806 w 746855"/>
              <a:gd name="connsiteY6" fmla="*/ 28860 h 958613"/>
              <a:gd name="connsiteX7" fmla="*/ 331294 w 746855"/>
              <a:gd name="connsiteY7" fmla="*/ 28860 h 95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855" h="958613">
                <a:moveTo>
                  <a:pt x="186981" y="72151"/>
                </a:moveTo>
                <a:cubicBezTo>
                  <a:pt x="391424" y="34872"/>
                  <a:pt x="595867" y="-2406"/>
                  <a:pt x="677644" y="72151"/>
                </a:cubicBezTo>
                <a:cubicBezTo>
                  <a:pt x="759421" y="146708"/>
                  <a:pt x="672834" y="394428"/>
                  <a:pt x="677644" y="519490"/>
                </a:cubicBezTo>
                <a:cubicBezTo>
                  <a:pt x="682454" y="644552"/>
                  <a:pt x="809930" y="752779"/>
                  <a:pt x="706506" y="822526"/>
                </a:cubicBezTo>
                <a:cubicBezTo>
                  <a:pt x="603082" y="892273"/>
                  <a:pt x="165334" y="1005310"/>
                  <a:pt x="57100" y="937969"/>
                </a:cubicBezTo>
                <a:cubicBezTo>
                  <a:pt x="-51134" y="870628"/>
                  <a:pt x="64316" y="569996"/>
                  <a:pt x="57100" y="418478"/>
                </a:cubicBezTo>
                <a:cubicBezTo>
                  <a:pt x="49884" y="266960"/>
                  <a:pt x="-31893" y="93796"/>
                  <a:pt x="13806" y="28860"/>
                </a:cubicBezTo>
                <a:cubicBezTo>
                  <a:pt x="59505" y="-36076"/>
                  <a:pt x="331294" y="28860"/>
                  <a:pt x="331294" y="2886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4284392" y="3184927"/>
            <a:ext cx="746855" cy="958613"/>
          </a:xfrm>
          <a:custGeom>
            <a:avLst/>
            <a:gdLst>
              <a:gd name="connsiteX0" fmla="*/ 186981 w 746855"/>
              <a:gd name="connsiteY0" fmla="*/ 72151 h 958613"/>
              <a:gd name="connsiteX1" fmla="*/ 677644 w 746855"/>
              <a:gd name="connsiteY1" fmla="*/ 72151 h 958613"/>
              <a:gd name="connsiteX2" fmla="*/ 677644 w 746855"/>
              <a:gd name="connsiteY2" fmla="*/ 519490 h 958613"/>
              <a:gd name="connsiteX3" fmla="*/ 706506 w 746855"/>
              <a:gd name="connsiteY3" fmla="*/ 822526 h 958613"/>
              <a:gd name="connsiteX4" fmla="*/ 57100 w 746855"/>
              <a:gd name="connsiteY4" fmla="*/ 937969 h 958613"/>
              <a:gd name="connsiteX5" fmla="*/ 57100 w 746855"/>
              <a:gd name="connsiteY5" fmla="*/ 418478 h 958613"/>
              <a:gd name="connsiteX6" fmla="*/ 13806 w 746855"/>
              <a:gd name="connsiteY6" fmla="*/ 28860 h 958613"/>
              <a:gd name="connsiteX7" fmla="*/ 331294 w 746855"/>
              <a:gd name="connsiteY7" fmla="*/ 28860 h 95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855" h="958613">
                <a:moveTo>
                  <a:pt x="186981" y="72151"/>
                </a:moveTo>
                <a:cubicBezTo>
                  <a:pt x="391424" y="34872"/>
                  <a:pt x="595867" y="-2406"/>
                  <a:pt x="677644" y="72151"/>
                </a:cubicBezTo>
                <a:cubicBezTo>
                  <a:pt x="759421" y="146708"/>
                  <a:pt x="672834" y="394428"/>
                  <a:pt x="677644" y="519490"/>
                </a:cubicBezTo>
                <a:cubicBezTo>
                  <a:pt x="682454" y="644552"/>
                  <a:pt x="809930" y="752779"/>
                  <a:pt x="706506" y="822526"/>
                </a:cubicBezTo>
                <a:cubicBezTo>
                  <a:pt x="603082" y="892273"/>
                  <a:pt x="165334" y="1005310"/>
                  <a:pt x="57100" y="937969"/>
                </a:cubicBezTo>
                <a:cubicBezTo>
                  <a:pt x="-51134" y="870628"/>
                  <a:pt x="64316" y="569996"/>
                  <a:pt x="57100" y="418478"/>
                </a:cubicBezTo>
                <a:cubicBezTo>
                  <a:pt x="49884" y="266960"/>
                  <a:pt x="-31893" y="93796"/>
                  <a:pt x="13806" y="28860"/>
                </a:cubicBezTo>
                <a:cubicBezTo>
                  <a:pt x="59505" y="-36076"/>
                  <a:pt x="331294" y="28860"/>
                  <a:pt x="331294" y="2886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6720904" y="3184927"/>
            <a:ext cx="746855" cy="958613"/>
          </a:xfrm>
          <a:custGeom>
            <a:avLst/>
            <a:gdLst>
              <a:gd name="connsiteX0" fmla="*/ 186981 w 746855"/>
              <a:gd name="connsiteY0" fmla="*/ 72151 h 958613"/>
              <a:gd name="connsiteX1" fmla="*/ 677644 w 746855"/>
              <a:gd name="connsiteY1" fmla="*/ 72151 h 958613"/>
              <a:gd name="connsiteX2" fmla="*/ 677644 w 746855"/>
              <a:gd name="connsiteY2" fmla="*/ 519490 h 958613"/>
              <a:gd name="connsiteX3" fmla="*/ 706506 w 746855"/>
              <a:gd name="connsiteY3" fmla="*/ 822526 h 958613"/>
              <a:gd name="connsiteX4" fmla="*/ 57100 w 746855"/>
              <a:gd name="connsiteY4" fmla="*/ 937969 h 958613"/>
              <a:gd name="connsiteX5" fmla="*/ 57100 w 746855"/>
              <a:gd name="connsiteY5" fmla="*/ 418478 h 958613"/>
              <a:gd name="connsiteX6" fmla="*/ 13806 w 746855"/>
              <a:gd name="connsiteY6" fmla="*/ 28860 h 958613"/>
              <a:gd name="connsiteX7" fmla="*/ 331294 w 746855"/>
              <a:gd name="connsiteY7" fmla="*/ 28860 h 95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855" h="958613">
                <a:moveTo>
                  <a:pt x="186981" y="72151"/>
                </a:moveTo>
                <a:cubicBezTo>
                  <a:pt x="391424" y="34872"/>
                  <a:pt x="595867" y="-2406"/>
                  <a:pt x="677644" y="72151"/>
                </a:cubicBezTo>
                <a:cubicBezTo>
                  <a:pt x="759421" y="146708"/>
                  <a:pt x="672834" y="394428"/>
                  <a:pt x="677644" y="519490"/>
                </a:cubicBezTo>
                <a:cubicBezTo>
                  <a:pt x="682454" y="644552"/>
                  <a:pt x="809930" y="752779"/>
                  <a:pt x="706506" y="822526"/>
                </a:cubicBezTo>
                <a:cubicBezTo>
                  <a:pt x="603082" y="892273"/>
                  <a:pt x="165334" y="1005310"/>
                  <a:pt x="57100" y="937969"/>
                </a:cubicBezTo>
                <a:cubicBezTo>
                  <a:pt x="-51134" y="870628"/>
                  <a:pt x="64316" y="569996"/>
                  <a:pt x="57100" y="418478"/>
                </a:cubicBezTo>
                <a:cubicBezTo>
                  <a:pt x="49884" y="266960"/>
                  <a:pt x="-31893" y="93796"/>
                  <a:pt x="13806" y="28860"/>
                </a:cubicBezTo>
                <a:cubicBezTo>
                  <a:pt x="59505" y="-36076"/>
                  <a:pt x="331294" y="28860"/>
                  <a:pt x="331294" y="2886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3375306" y="3195211"/>
            <a:ext cx="746855" cy="958613"/>
          </a:xfrm>
          <a:custGeom>
            <a:avLst/>
            <a:gdLst>
              <a:gd name="connsiteX0" fmla="*/ 186981 w 746855"/>
              <a:gd name="connsiteY0" fmla="*/ 72151 h 958613"/>
              <a:gd name="connsiteX1" fmla="*/ 677644 w 746855"/>
              <a:gd name="connsiteY1" fmla="*/ 72151 h 958613"/>
              <a:gd name="connsiteX2" fmla="*/ 677644 w 746855"/>
              <a:gd name="connsiteY2" fmla="*/ 519490 h 958613"/>
              <a:gd name="connsiteX3" fmla="*/ 706506 w 746855"/>
              <a:gd name="connsiteY3" fmla="*/ 822526 h 958613"/>
              <a:gd name="connsiteX4" fmla="*/ 57100 w 746855"/>
              <a:gd name="connsiteY4" fmla="*/ 937969 h 958613"/>
              <a:gd name="connsiteX5" fmla="*/ 57100 w 746855"/>
              <a:gd name="connsiteY5" fmla="*/ 418478 h 958613"/>
              <a:gd name="connsiteX6" fmla="*/ 13806 w 746855"/>
              <a:gd name="connsiteY6" fmla="*/ 28860 h 958613"/>
              <a:gd name="connsiteX7" fmla="*/ 331294 w 746855"/>
              <a:gd name="connsiteY7" fmla="*/ 28860 h 95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855" h="958613">
                <a:moveTo>
                  <a:pt x="186981" y="72151"/>
                </a:moveTo>
                <a:cubicBezTo>
                  <a:pt x="391424" y="34872"/>
                  <a:pt x="595867" y="-2406"/>
                  <a:pt x="677644" y="72151"/>
                </a:cubicBezTo>
                <a:cubicBezTo>
                  <a:pt x="759421" y="146708"/>
                  <a:pt x="672834" y="394428"/>
                  <a:pt x="677644" y="519490"/>
                </a:cubicBezTo>
                <a:cubicBezTo>
                  <a:pt x="682454" y="644552"/>
                  <a:pt x="809930" y="752779"/>
                  <a:pt x="706506" y="822526"/>
                </a:cubicBezTo>
                <a:cubicBezTo>
                  <a:pt x="603082" y="892273"/>
                  <a:pt x="165334" y="1005310"/>
                  <a:pt x="57100" y="937969"/>
                </a:cubicBezTo>
                <a:cubicBezTo>
                  <a:pt x="-51134" y="870628"/>
                  <a:pt x="64316" y="569996"/>
                  <a:pt x="57100" y="418478"/>
                </a:cubicBezTo>
                <a:cubicBezTo>
                  <a:pt x="49884" y="266960"/>
                  <a:pt x="-31893" y="93796"/>
                  <a:pt x="13806" y="28860"/>
                </a:cubicBezTo>
                <a:cubicBezTo>
                  <a:pt x="59505" y="-36076"/>
                  <a:pt x="331294" y="28860"/>
                  <a:pt x="331294" y="2886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841205" y="3184927"/>
            <a:ext cx="746855" cy="958613"/>
          </a:xfrm>
          <a:custGeom>
            <a:avLst/>
            <a:gdLst>
              <a:gd name="connsiteX0" fmla="*/ 186981 w 746855"/>
              <a:gd name="connsiteY0" fmla="*/ 72151 h 958613"/>
              <a:gd name="connsiteX1" fmla="*/ 677644 w 746855"/>
              <a:gd name="connsiteY1" fmla="*/ 72151 h 958613"/>
              <a:gd name="connsiteX2" fmla="*/ 677644 w 746855"/>
              <a:gd name="connsiteY2" fmla="*/ 519490 h 958613"/>
              <a:gd name="connsiteX3" fmla="*/ 706506 w 746855"/>
              <a:gd name="connsiteY3" fmla="*/ 822526 h 958613"/>
              <a:gd name="connsiteX4" fmla="*/ 57100 w 746855"/>
              <a:gd name="connsiteY4" fmla="*/ 937969 h 958613"/>
              <a:gd name="connsiteX5" fmla="*/ 57100 w 746855"/>
              <a:gd name="connsiteY5" fmla="*/ 418478 h 958613"/>
              <a:gd name="connsiteX6" fmla="*/ 13806 w 746855"/>
              <a:gd name="connsiteY6" fmla="*/ 28860 h 958613"/>
              <a:gd name="connsiteX7" fmla="*/ 331294 w 746855"/>
              <a:gd name="connsiteY7" fmla="*/ 28860 h 95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855" h="958613">
                <a:moveTo>
                  <a:pt x="186981" y="72151"/>
                </a:moveTo>
                <a:cubicBezTo>
                  <a:pt x="391424" y="34872"/>
                  <a:pt x="595867" y="-2406"/>
                  <a:pt x="677644" y="72151"/>
                </a:cubicBezTo>
                <a:cubicBezTo>
                  <a:pt x="759421" y="146708"/>
                  <a:pt x="672834" y="394428"/>
                  <a:pt x="677644" y="519490"/>
                </a:cubicBezTo>
                <a:cubicBezTo>
                  <a:pt x="682454" y="644552"/>
                  <a:pt x="809930" y="752779"/>
                  <a:pt x="706506" y="822526"/>
                </a:cubicBezTo>
                <a:cubicBezTo>
                  <a:pt x="603082" y="892273"/>
                  <a:pt x="165334" y="1005310"/>
                  <a:pt x="57100" y="937969"/>
                </a:cubicBezTo>
                <a:cubicBezTo>
                  <a:pt x="-51134" y="870628"/>
                  <a:pt x="64316" y="569996"/>
                  <a:pt x="57100" y="418478"/>
                </a:cubicBezTo>
                <a:cubicBezTo>
                  <a:pt x="49884" y="266960"/>
                  <a:pt x="-31893" y="93796"/>
                  <a:pt x="13806" y="28860"/>
                </a:cubicBezTo>
                <a:cubicBezTo>
                  <a:pt x="59505" y="-36076"/>
                  <a:pt x="331294" y="28860"/>
                  <a:pt x="331294" y="2886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5031247" y="3184927"/>
            <a:ext cx="746855" cy="958613"/>
          </a:xfrm>
          <a:custGeom>
            <a:avLst/>
            <a:gdLst>
              <a:gd name="connsiteX0" fmla="*/ 186981 w 746855"/>
              <a:gd name="connsiteY0" fmla="*/ 72151 h 958613"/>
              <a:gd name="connsiteX1" fmla="*/ 677644 w 746855"/>
              <a:gd name="connsiteY1" fmla="*/ 72151 h 958613"/>
              <a:gd name="connsiteX2" fmla="*/ 677644 w 746855"/>
              <a:gd name="connsiteY2" fmla="*/ 519490 h 958613"/>
              <a:gd name="connsiteX3" fmla="*/ 706506 w 746855"/>
              <a:gd name="connsiteY3" fmla="*/ 822526 h 958613"/>
              <a:gd name="connsiteX4" fmla="*/ 57100 w 746855"/>
              <a:gd name="connsiteY4" fmla="*/ 937969 h 958613"/>
              <a:gd name="connsiteX5" fmla="*/ 57100 w 746855"/>
              <a:gd name="connsiteY5" fmla="*/ 418478 h 958613"/>
              <a:gd name="connsiteX6" fmla="*/ 13806 w 746855"/>
              <a:gd name="connsiteY6" fmla="*/ 28860 h 958613"/>
              <a:gd name="connsiteX7" fmla="*/ 331294 w 746855"/>
              <a:gd name="connsiteY7" fmla="*/ 28860 h 95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855" h="958613">
                <a:moveTo>
                  <a:pt x="186981" y="72151"/>
                </a:moveTo>
                <a:cubicBezTo>
                  <a:pt x="391424" y="34872"/>
                  <a:pt x="595867" y="-2406"/>
                  <a:pt x="677644" y="72151"/>
                </a:cubicBezTo>
                <a:cubicBezTo>
                  <a:pt x="759421" y="146708"/>
                  <a:pt x="672834" y="394428"/>
                  <a:pt x="677644" y="519490"/>
                </a:cubicBezTo>
                <a:cubicBezTo>
                  <a:pt x="682454" y="644552"/>
                  <a:pt x="809930" y="752779"/>
                  <a:pt x="706506" y="822526"/>
                </a:cubicBezTo>
                <a:cubicBezTo>
                  <a:pt x="603082" y="892273"/>
                  <a:pt x="165334" y="1005310"/>
                  <a:pt x="57100" y="937969"/>
                </a:cubicBezTo>
                <a:cubicBezTo>
                  <a:pt x="-51134" y="870628"/>
                  <a:pt x="64316" y="569996"/>
                  <a:pt x="57100" y="418478"/>
                </a:cubicBezTo>
                <a:cubicBezTo>
                  <a:pt x="49884" y="266960"/>
                  <a:pt x="-31893" y="93796"/>
                  <a:pt x="13806" y="28860"/>
                </a:cubicBezTo>
                <a:cubicBezTo>
                  <a:pt x="59505" y="-36076"/>
                  <a:pt x="331294" y="28860"/>
                  <a:pt x="331294" y="2886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5974049" y="3184927"/>
            <a:ext cx="746855" cy="958613"/>
          </a:xfrm>
          <a:custGeom>
            <a:avLst/>
            <a:gdLst>
              <a:gd name="connsiteX0" fmla="*/ 186981 w 746855"/>
              <a:gd name="connsiteY0" fmla="*/ 72151 h 958613"/>
              <a:gd name="connsiteX1" fmla="*/ 677644 w 746855"/>
              <a:gd name="connsiteY1" fmla="*/ 72151 h 958613"/>
              <a:gd name="connsiteX2" fmla="*/ 677644 w 746855"/>
              <a:gd name="connsiteY2" fmla="*/ 519490 h 958613"/>
              <a:gd name="connsiteX3" fmla="*/ 706506 w 746855"/>
              <a:gd name="connsiteY3" fmla="*/ 822526 h 958613"/>
              <a:gd name="connsiteX4" fmla="*/ 57100 w 746855"/>
              <a:gd name="connsiteY4" fmla="*/ 937969 h 958613"/>
              <a:gd name="connsiteX5" fmla="*/ 57100 w 746855"/>
              <a:gd name="connsiteY5" fmla="*/ 418478 h 958613"/>
              <a:gd name="connsiteX6" fmla="*/ 13806 w 746855"/>
              <a:gd name="connsiteY6" fmla="*/ 28860 h 958613"/>
              <a:gd name="connsiteX7" fmla="*/ 331294 w 746855"/>
              <a:gd name="connsiteY7" fmla="*/ 28860 h 95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855" h="958613">
                <a:moveTo>
                  <a:pt x="186981" y="72151"/>
                </a:moveTo>
                <a:cubicBezTo>
                  <a:pt x="391424" y="34872"/>
                  <a:pt x="595867" y="-2406"/>
                  <a:pt x="677644" y="72151"/>
                </a:cubicBezTo>
                <a:cubicBezTo>
                  <a:pt x="759421" y="146708"/>
                  <a:pt x="672834" y="394428"/>
                  <a:pt x="677644" y="519490"/>
                </a:cubicBezTo>
                <a:cubicBezTo>
                  <a:pt x="682454" y="644552"/>
                  <a:pt x="809930" y="752779"/>
                  <a:pt x="706506" y="822526"/>
                </a:cubicBezTo>
                <a:cubicBezTo>
                  <a:pt x="603082" y="892273"/>
                  <a:pt x="165334" y="1005310"/>
                  <a:pt x="57100" y="937969"/>
                </a:cubicBezTo>
                <a:cubicBezTo>
                  <a:pt x="-51134" y="870628"/>
                  <a:pt x="64316" y="569996"/>
                  <a:pt x="57100" y="418478"/>
                </a:cubicBezTo>
                <a:cubicBezTo>
                  <a:pt x="49884" y="266960"/>
                  <a:pt x="-31893" y="93796"/>
                  <a:pt x="13806" y="28860"/>
                </a:cubicBezTo>
                <a:cubicBezTo>
                  <a:pt x="59505" y="-36076"/>
                  <a:pt x="331294" y="28860"/>
                  <a:pt x="331294" y="2886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7540712" y="3184927"/>
            <a:ext cx="746855" cy="958613"/>
          </a:xfrm>
          <a:custGeom>
            <a:avLst/>
            <a:gdLst>
              <a:gd name="connsiteX0" fmla="*/ 186981 w 746855"/>
              <a:gd name="connsiteY0" fmla="*/ 72151 h 958613"/>
              <a:gd name="connsiteX1" fmla="*/ 677644 w 746855"/>
              <a:gd name="connsiteY1" fmla="*/ 72151 h 958613"/>
              <a:gd name="connsiteX2" fmla="*/ 677644 w 746855"/>
              <a:gd name="connsiteY2" fmla="*/ 519490 h 958613"/>
              <a:gd name="connsiteX3" fmla="*/ 706506 w 746855"/>
              <a:gd name="connsiteY3" fmla="*/ 822526 h 958613"/>
              <a:gd name="connsiteX4" fmla="*/ 57100 w 746855"/>
              <a:gd name="connsiteY4" fmla="*/ 937969 h 958613"/>
              <a:gd name="connsiteX5" fmla="*/ 57100 w 746855"/>
              <a:gd name="connsiteY5" fmla="*/ 418478 h 958613"/>
              <a:gd name="connsiteX6" fmla="*/ 13806 w 746855"/>
              <a:gd name="connsiteY6" fmla="*/ 28860 h 958613"/>
              <a:gd name="connsiteX7" fmla="*/ 331294 w 746855"/>
              <a:gd name="connsiteY7" fmla="*/ 28860 h 95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855" h="958613">
                <a:moveTo>
                  <a:pt x="186981" y="72151"/>
                </a:moveTo>
                <a:cubicBezTo>
                  <a:pt x="391424" y="34872"/>
                  <a:pt x="595867" y="-2406"/>
                  <a:pt x="677644" y="72151"/>
                </a:cubicBezTo>
                <a:cubicBezTo>
                  <a:pt x="759421" y="146708"/>
                  <a:pt x="672834" y="394428"/>
                  <a:pt x="677644" y="519490"/>
                </a:cubicBezTo>
                <a:cubicBezTo>
                  <a:pt x="682454" y="644552"/>
                  <a:pt x="809930" y="752779"/>
                  <a:pt x="706506" y="822526"/>
                </a:cubicBezTo>
                <a:cubicBezTo>
                  <a:pt x="603082" y="892273"/>
                  <a:pt x="165334" y="1005310"/>
                  <a:pt x="57100" y="937969"/>
                </a:cubicBezTo>
                <a:cubicBezTo>
                  <a:pt x="-51134" y="870628"/>
                  <a:pt x="64316" y="569996"/>
                  <a:pt x="57100" y="418478"/>
                </a:cubicBezTo>
                <a:cubicBezTo>
                  <a:pt x="49884" y="266960"/>
                  <a:pt x="-31893" y="93796"/>
                  <a:pt x="13806" y="28860"/>
                </a:cubicBezTo>
                <a:cubicBezTo>
                  <a:pt x="59505" y="-36076"/>
                  <a:pt x="331294" y="28860"/>
                  <a:pt x="331294" y="2886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5065712" y="2035912"/>
            <a:ext cx="317717" cy="483755"/>
          </a:xfrm>
          <a:custGeom>
            <a:avLst/>
            <a:gdLst>
              <a:gd name="connsiteX0" fmla="*/ 229 w 317717"/>
              <a:gd name="connsiteY0" fmla="*/ 39141 h 483755"/>
              <a:gd name="connsiteX1" fmla="*/ 115679 w 317717"/>
              <a:gd name="connsiteY1" fmla="*/ 197875 h 483755"/>
              <a:gd name="connsiteX2" fmla="*/ 202267 w 317717"/>
              <a:gd name="connsiteY2" fmla="*/ 472050 h 483755"/>
              <a:gd name="connsiteX3" fmla="*/ 317717 w 317717"/>
              <a:gd name="connsiteY3" fmla="*/ 414329 h 483755"/>
              <a:gd name="connsiteX4" fmla="*/ 202267 w 317717"/>
              <a:gd name="connsiteY4" fmla="*/ 241166 h 483755"/>
              <a:gd name="connsiteX5" fmla="*/ 130111 w 317717"/>
              <a:gd name="connsiteY5" fmla="*/ 169014 h 483755"/>
              <a:gd name="connsiteX6" fmla="*/ 86817 w 317717"/>
              <a:gd name="connsiteY6" fmla="*/ 10281 h 483755"/>
              <a:gd name="connsiteX7" fmla="*/ 229 w 317717"/>
              <a:gd name="connsiteY7" fmla="*/ 39141 h 48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717" h="483755">
                <a:moveTo>
                  <a:pt x="229" y="39141"/>
                </a:moveTo>
                <a:cubicBezTo>
                  <a:pt x="5039" y="70407"/>
                  <a:pt x="82006" y="125724"/>
                  <a:pt x="115679" y="197875"/>
                </a:cubicBezTo>
                <a:cubicBezTo>
                  <a:pt x="149352" y="270026"/>
                  <a:pt x="168594" y="435974"/>
                  <a:pt x="202267" y="472050"/>
                </a:cubicBezTo>
                <a:cubicBezTo>
                  <a:pt x="235940" y="508126"/>
                  <a:pt x="317717" y="452810"/>
                  <a:pt x="317717" y="414329"/>
                </a:cubicBezTo>
                <a:cubicBezTo>
                  <a:pt x="317717" y="375848"/>
                  <a:pt x="233535" y="282052"/>
                  <a:pt x="202267" y="241166"/>
                </a:cubicBezTo>
                <a:cubicBezTo>
                  <a:pt x="170999" y="200280"/>
                  <a:pt x="149353" y="207495"/>
                  <a:pt x="130111" y="169014"/>
                </a:cubicBezTo>
                <a:cubicBezTo>
                  <a:pt x="110869" y="130533"/>
                  <a:pt x="106059" y="34331"/>
                  <a:pt x="86817" y="10281"/>
                </a:cubicBezTo>
                <a:cubicBezTo>
                  <a:pt x="67575" y="-13769"/>
                  <a:pt x="-4581" y="7875"/>
                  <a:pt x="229" y="39141"/>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p:nvSpPr>
        <p:spPr>
          <a:xfrm>
            <a:off x="2744579" y="2277790"/>
            <a:ext cx="317717" cy="483755"/>
          </a:xfrm>
          <a:custGeom>
            <a:avLst/>
            <a:gdLst>
              <a:gd name="connsiteX0" fmla="*/ 229 w 317717"/>
              <a:gd name="connsiteY0" fmla="*/ 39141 h 483755"/>
              <a:gd name="connsiteX1" fmla="*/ 115679 w 317717"/>
              <a:gd name="connsiteY1" fmla="*/ 197875 h 483755"/>
              <a:gd name="connsiteX2" fmla="*/ 202267 w 317717"/>
              <a:gd name="connsiteY2" fmla="*/ 472050 h 483755"/>
              <a:gd name="connsiteX3" fmla="*/ 317717 w 317717"/>
              <a:gd name="connsiteY3" fmla="*/ 414329 h 483755"/>
              <a:gd name="connsiteX4" fmla="*/ 202267 w 317717"/>
              <a:gd name="connsiteY4" fmla="*/ 241166 h 483755"/>
              <a:gd name="connsiteX5" fmla="*/ 130111 w 317717"/>
              <a:gd name="connsiteY5" fmla="*/ 169014 h 483755"/>
              <a:gd name="connsiteX6" fmla="*/ 86817 w 317717"/>
              <a:gd name="connsiteY6" fmla="*/ 10281 h 483755"/>
              <a:gd name="connsiteX7" fmla="*/ 229 w 317717"/>
              <a:gd name="connsiteY7" fmla="*/ 39141 h 48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717" h="483755">
                <a:moveTo>
                  <a:pt x="229" y="39141"/>
                </a:moveTo>
                <a:cubicBezTo>
                  <a:pt x="5039" y="70407"/>
                  <a:pt x="82006" y="125724"/>
                  <a:pt x="115679" y="197875"/>
                </a:cubicBezTo>
                <a:cubicBezTo>
                  <a:pt x="149352" y="270026"/>
                  <a:pt x="168594" y="435974"/>
                  <a:pt x="202267" y="472050"/>
                </a:cubicBezTo>
                <a:cubicBezTo>
                  <a:pt x="235940" y="508126"/>
                  <a:pt x="317717" y="452810"/>
                  <a:pt x="317717" y="414329"/>
                </a:cubicBezTo>
                <a:cubicBezTo>
                  <a:pt x="317717" y="375848"/>
                  <a:pt x="233535" y="282052"/>
                  <a:pt x="202267" y="241166"/>
                </a:cubicBezTo>
                <a:cubicBezTo>
                  <a:pt x="170999" y="200280"/>
                  <a:pt x="149353" y="207495"/>
                  <a:pt x="130111" y="169014"/>
                </a:cubicBezTo>
                <a:cubicBezTo>
                  <a:pt x="110869" y="130533"/>
                  <a:pt x="106059" y="34331"/>
                  <a:pt x="86817" y="10281"/>
                </a:cubicBezTo>
                <a:cubicBezTo>
                  <a:pt x="67575" y="-13769"/>
                  <a:pt x="-4581" y="7875"/>
                  <a:pt x="229" y="39141"/>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3809595" y="2122525"/>
            <a:ext cx="317717" cy="483755"/>
          </a:xfrm>
          <a:custGeom>
            <a:avLst/>
            <a:gdLst>
              <a:gd name="connsiteX0" fmla="*/ 229 w 317717"/>
              <a:gd name="connsiteY0" fmla="*/ 39141 h 483755"/>
              <a:gd name="connsiteX1" fmla="*/ 115679 w 317717"/>
              <a:gd name="connsiteY1" fmla="*/ 197875 h 483755"/>
              <a:gd name="connsiteX2" fmla="*/ 202267 w 317717"/>
              <a:gd name="connsiteY2" fmla="*/ 472050 h 483755"/>
              <a:gd name="connsiteX3" fmla="*/ 317717 w 317717"/>
              <a:gd name="connsiteY3" fmla="*/ 414329 h 483755"/>
              <a:gd name="connsiteX4" fmla="*/ 202267 w 317717"/>
              <a:gd name="connsiteY4" fmla="*/ 241166 h 483755"/>
              <a:gd name="connsiteX5" fmla="*/ 130111 w 317717"/>
              <a:gd name="connsiteY5" fmla="*/ 169014 h 483755"/>
              <a:gd name="connsiteX6" fmla="*/ 86817 w 317717"/>
              <a:gd name="connsiteY6" fmla="*/ 10281 h 483755"/>
              <a:gd name="connsiteX7" fmla="*/ 229 w 317717"/>
              <a:gd name="connsiteY7" fmla="*/ 39141 h 48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717" h="483755">
                <a:moveTo>
                  <a:pt x="229" y="39141"/>
                </a:moveTo>
                <a:cubicBezTo>
                  <a:pt x="5039" y="70407"/>
                  <a:pt x="82006" y="125724"/>
                  <a:pt x="115679" y="197875"/>
                </a:cubicBezTo>
                <a:cubicBezTo>
                  <a:pt x="149352" y="270026"/>
                  <a:pt x="168594" y="435974"/>
                  <a:pt x="202267" y="472050"/>
                </a:cubicBezTo>
                <a:cubicBezTo>
                  <a:pt x="235940" y="508126"/>
                  <a:pt x="317717" y="452810"/>
                  <a:pt x="317717" y="414329"/>
                </a:cubicBezTo>
                <a:cubicBezTo>
                  <a:pt x="317717" y="375848"/>
                  <a:pt x="233535" y="282052"/>
                  <a:pt x="202267" y="241166"/>
                </a:cubicBezTo>
                <a:cubicBezTo>
                  <a:pt x="170999" y="200280"/>
                  <a:pt x="149353" y="207495"/>
                  <a:pt x="130111" y="169014"/>
                </a:cubicBezTo>
                <a:cubicBezTo>
                  <a:pt x="110869" y="130533"/>
                  <a:pt x="106059" y="34331"/>
                  <a:pt x="86817" y="10281"/>
                </a:cubicBezTo>
                <a:cubicBezTo>
                  <a:pt x="67575" y="-13769"/>
                  <a:pt x="-4581" y="7875"/>
                  <a:pt x="229" y="39141"/>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57160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1735 0.03845 L 0.0583 0.10792 L 0.07565 0.19616 L 0.07253 0.28254 L 0.04095 0.3541 " pathEditMode="relative" ptsTypes="AAAAA">
                                      <p:cBhvr>
                                        <p:cTn id="6" dur="2000" fill="hold"/>
                                        <p:tgtEl>
                                          <p:spTgt spid="13"/>
                                        </p:tgtEl>
                                        <p:attrNameLst>
                                          <p:attrName>ppt_x</p:attrName>
                                          <p:attrName>ppt_y</p:attrName>
                                        </p:attrNameLst>
                                      </p:cBhvr>
                                    </p:animMotion>
                                  </p:childTnLst>
                                </p:cTn>
                              </p:par>
                              <p:par>
                                <p:cTn id="7" presetID="0" presetClass="path" presetSubtype="0" accel="50000" decel="50000" fill="hold" grpId="1" nodeType="withEffect">
                                  <p:stCondLst>
                                    <p:cond delay="0"/>
                                  </p:stCondLst>
                                  <p:childTnLst>
                                    <p:animMotion origin="layout" path="M 0 0 L 0.03002 0.04215 L 0.03002 0.12205 L 0.03158 0.23159 L 0.0269 0.30107 " pathEditMode="relative" ptsTypes="AAAAA">
                                      <p:cBhvr>
                                        <p:cTn id="8" dur="2000" fill="hold"/>
                                        <p:tgtEl>
                                          <p:spTgt spid="1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01423 0.04238 L 0.01892 0.10561 L 0.0236 0.21098 L 0.03314 0.39625 " pathEditMode="relative" ptsTypes="AAAA">
                                      <p:cBhvr>
                                        <p:cTn id="10" dur="2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1" animBg="1"/>
      <p:bldP spid="16"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Microbial Invasion through BBB</a:t>
            </a:r>
            <a:r>
              <a:rPr lang="en-US" b="1" dirty="0" smtClean="0">
                <a:solidFill>
                  <a:srgbClr val="FF0000"/>
                </a:solidFill>
              </a:rPr>
              <a:t>*</a:t>
            </a:r>
            <a:endParaRPr lang="en-US" b="1" dirty="0">
              <a:solidFill>
                <a:srgbClr val="FF0000"/>
              </a:solidFill>
            </a:endParaRPr>
          </a:p>
        </p:txBody>
      </p:sp>
      <p:pic>
        <p:nvPicPr>
          <p:cNvPr id="4" name="Content Placeholder 3" descr="BBB_invasion.png"/>
          <p:cNvPicPr>
            <a:picLocks noGrp="1" noChangeAspect="1"/>
          </p:cNvPicPr>
          <p:nvPr>
            <p:ph idx="1"/>
          </p:nvPr>
        </p:nvPicPr>
        <p:blipFill>
          <a:blip r:embed="rId3"/>
          <a:srcRect l="-3918" r="-3918"/>
          <a:stretch>
            <a:fillRect/>
          </a:stretch>
        </p:blipFill>
        <p:spPr/>
      </p:pic>
      <p:sp>
        <p:nvSpPr>
          <p:cNvPr id="5" name="TextBox 4"/>
          <p:cNvSpPr txBox="1"/>
          <p:nvPr/>
        </p:nvSpPr>
        <p:spPr>
          <a:xfrm>
            <a:off x="1168400" y="6400800"/>
            <a:ext cx="7914283" cy="369332"/>
          </a:xfrm>
          <a:prstGeom prst="rect">
            <a:avLst/>
          </a:prstGeom>
          <a:noFill/>
        </p:spPr>
        <p:txBody>
          <a:bodyPr wrap="none" rtlCol="0">
            <a:spAutoFit/>
          </a:bodyPr>
          <a:lstStyle/>
          <a:p>
            <a:r>
              <a:rPr lang="en-US" dirty="0" smtClean="0">
                <a:solidFill>
                  <a:srgbClr val="FF0000"/>
                </a:solidFill>
              </a:rPr>
              <a:t>*</a:t>
            </a:r>
            <a:r>
              <a:rPr lang="en-US" dirty="0" smtClean="0"/>
              <a:t> Figure 5, </a:t>
            </a:r>
            <a:r>
              <a:rPr lang="en-US" dirty="0" err="1" smtClean="0"/>
              <a:t>p</a:t>
            </a:r>
            <a:r>
              <a:rPr lang="en-US" dirty="0" smtClean="0"/>
              <a:t>. 380, J.A. </a:t>
            </a:r>
            <a:r>
              <a:rPr lang="en-US" dirty="0" err="1" smtClean="0"/>
              <a:t>Orellana</a:t>
            </a:r>
            <a:r>
              <a:rPr lang="en-US" dirty="0" smtClean="0"/>
              <a:t> et al., Antioxidants and </a:t>
            </a:r>
            <a:r>
              <a:rPr lang="en-US" dirty="0" err="1" smtClean="0"/>
              <a:t>Redox</a:t>
            </a:r>
            <a:r>
              <a:rPr lang="en-US" dirty="0" smtClean="0"/>
              <a:t> Signaling 11(2), 2009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The Good Side of Infection and Inflammation in the Brain</a:t>
            </a:r>
            <a:endParaRPr lang="en-US" b="1" dirty="0"/>
          </a:p>
        </p:txBody>
      </p:sp>
      <p:sp>
        <p:nvSpPr>
          <p:cNvPr id="3" name="Content Placeholder 2"/>
          <p:cNvSpPr>
            <a:spLocks noGrp="1"/>
          </p:cNvSpPr>
          <p:nvPr>
            <p:ph idx="1"/>
          </p:nvPr>
        </p:nvSpPr>
        <p:spPr/>
        <p:txBody>
          <a:bodyPr/>
          <a:lstStyle/>
          <a:p>
            <a:r>
              <a:rPr lang="en-US" dirty="0" smtClean="0"/>
              <a:t>Inflammation activates microglia to </a:t>
            </a:r>
            <a:r>
              <a:rPr lang="en-US" dirty="0" err="1" smtClean="0"/>
              <a:t>phagocytose</a:t>
            </a:r>
            <a:r>
              <a:rPr lang="en-US" dirty="0" smtClean="0"/>
              <a:t> dying cells and </a:t>
            </a:r>
            <a:r>
              <a:rPr lang="en-US" dirty="0" err="1" smtClean="0"/>
              <a:t>Amyloid</a:t>
            </a:r>
            <a:r>
              <a:rPr lang="en-US" dirty="0" smtClean="0"/>
              <a:t> beta</a:t>
            </a:r>
          </a:p>
          <a:p>
            <a:r>
              <a:rPr lang="en-US" dirty="0" smtClean="0"/>
              <a:t>Bacterial exposure promotes </a:t>
            </a:r>
            <a:r>
              <a:rPr lang="en-US" dirty="0" err="1" smtClean="0"/>
              <a:t>phagocytosis</a:t>
            </a:r>
            <a:r>
              <a:rPr lang="en-US" dirty="0" smtClean="0"/>
              <a:t> of dying cells</a:t>
            </a:r>
          </a:p>
          <a:p>
            <a:r>
              <a:rPr lang="en-US" i="1" dirty="0" smtClean="0">
                <a:solidFill>
                  <a:srgbClr val="FF0000"/>
                </a:solidFill>
              </a:rPr>
              <a:t>Both dying cells and bacteria can be recycled into new raw materials!</a:t>
            </a:r>
          </a:p>
          <a:p>
            <a:pPr lvl="1"/>
            <a:r>
              <a:rPr lang="en-US" i="1" dirty="0" smtClean="0">
                <a:solidFill>
                  <a:srgbClr val="FF0000"/>
                </a:solidFill>
              </a:rPr>
              <a:t>These nutrients may be essential to brain health</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64"/>
            <a:ext cx="8229600" cy="1143000"/>
          </a:xfrm>
        </p:spPr>
        <p:txBody>
          <a:bodyPr/>
          <a:lstStyle/>
          <a:p>
            <a:r>
              <a:rPr lang="en-US" b="1" dirty="0" smtClean="0">
                <a:latin typeface="Apple Casual"/>
              </a:rPr>
              <a:t>Outline</a:t>
            </a:r>
            <a:endParaRPr lang="en-US" b="1" dirty="0">
              <a:latin typeface="Apple Casual"/>
            </a:endParaRPr>
          </a:p>
        </p:txBody>
      </p:sp>
      <p:sp>
        <p:nvSpPr>
          <p:cNvPr id="3" name="Content Placeholder 2"/>
          <p:cNvSpPr>
            <a:spLocks noGrp="1"/>
          </p:cNvSpPr>
          <p:nvPr>
            <p:ph idx="1"/>
          </p:nvPr>
        </p:nvSpPr>
        <p:spPr>
          <a:xfrm>
            <a:off x="457200" y="1265613"/>
            <a:ext cx="8456178" cy="5469492"/>
          </a:xfrm>
        </p:spPr>
        <p:txBody>
          <a:bodyPr>
            <a:normAutofit fontScale="62500" lnSpcReduction="20000"/>
          </a:bodyPr>
          <a:lstStyle/>
          <a:p>
            <a:r>
              <a:rPr lang="en-US" dirty="0" smtClean="0">
                <a:latin typeface="Apple Casual"/>
              </a:rPr>
              <a:t>Introduction</a:t>
            </a:r>
          </a:p>
          <a:p>
            <a:pPr lvl="1"/>
            <a:r>
              <a:rPr lang="en-US" sz="2900" dirty="0" smtClean="0">
                <a:latin typeface="Apple Casual"/>
              </a:rPr>
              <a:t>Big Ideas: Dysfunction and Consequences</a:t>
            </a:r>
          </a:p>
          <a:p>
            <a:r>
              <a:rPr lang="en-US" dirty="0" smtClean="0">
                <a:latin typeface="Apple Casual"/>
              </a:rPr>
              <a:t>Dysfunction</a:t>
            </a:r>
          </a:p>
          <a:p>
            <a:pPr lvl="1"/>
            <a:r>
              <a:rPr lang="en-US" sz="2900" dirty="0" smtClean="0">
                <a:latin typeface="Apple Casual"/>
              </a:rPr>
              <a:t>Cholesterol Transport</a:t>
            </a:r>
          </a:p>
          <a:p>
            <a:pPr lvl="1"/>
            <a:r>
              <a:rPr lang="en-US" sz="2900" dirty="0" smtClean="0">
                <a:latin typeface="Apple Casual"/>
              </a:rPr>
              <a:t>Sulfate Deficiency</a:t>
            </a:r>
          </a:p>
          <a:p>
            <a:pPr lvl="1"/>
            <a:r>
              <a:rPr lang="en-US" sz="2900" dirty="0" smtClean="0">
                <a:latin typeface="Apple Casual"/>
              </a:rPr>
              <a:t>Obesity</a:t>
            </a:r>
          </a:p>
          <a:p>
            <a:pPr lvl="1"/>
            <a:r>
              <a:rPr lang="en-US" sz="2900" dirty="0" smtClean="0">
                <a:latin typeface="Apple Casual"/>
              </a:rPr>
              <a:t>Endothelial Nitric Oxide Synthase (</a:t>
            </a:r>
            <a:r>
              <a:rPr lang="en-US" sz="2900" dirty="0" err="1" smtClean="0">
                <a:latin typeface="Apple Casual"/>
              </a:rPr>
              <a:t>eNOS</a:t>
            </a:r>
            <a:r>
              <a:rPr lang="en-US" sz="2900" dirty="0" smtClean="0">
                <a:latin typeface="Apple Casual"/>
              </a:rPr>
              <a:t>)</a:t>
            </a:r>
          </a:p>
          <a:p>
            <a:pPr lvl="1"/>
            <a:r>
              <a:rPr lang="en-US" sz="2900" dirty="0" err="1" smtClean="0">
                <a:latin typeface="Apple Casual"/>
              </a:rPr>
              <a:t>SiNiC</a:t>
            </a:r>
            <a:endParaRPr lang="en-US" sz="2900" dirty="0" smtClean="0">
              <a:latin typeface="Apple Casual"/>
            </a:endParaRPr>
          </a:p>
          <a:p>
            <a:pPr lvl="0"/>
            <a:r>
              <a:rPr lang="en-US" dirty="0" smtClean="0">
                <a:solidFill>
                  <a:srgbClr val="FF0000"/>
                </a:solidFill>
                <a:latin typeface="Apple Casual"/>
              </a:rPr>
              <a:t>Consequences</a:t>
            </a:r>
          </a:p>
          <a:p>
            <a:pPr lvl="1"/>
            <a:r>
              <a:rPr lang="en-US" sz="2900" dirty="0" smtClean="0">
                <a:latin typeface="Apple Casual"/>
              </a:rPr>
              <a:t>Blood Clots and Hemorrhages</a:t>
            </a:r>
          </a:p>
          <a:p>
            <a:pPr lvl="1"/>
            <a:r>
              <a:rPr lang="en-US" sz="2900" dirty="0" smtClean="0">
                <a:latin typeface="Apple Casual"/>
              </a:rPr>
              <a:t>Cardiovascular Disease</a:t>
            </a:r>
          </a:p>
          <a:p>
            <a:pPr lvl="1"/>
            <a:r>
              <a:rPr lang="en-US" sz="2900" dirty="0" smtClean="0">
                <a:latin typeface="Apple Casual"/>
              </a:rPr>
              <a:t>Impaired Gut Bacteria</a:t>
            </a:r>
          </a:p>
          <a:p>
            <a:pPr lvl="1"/>
            <a:r>
              <a:rPr lang="en-US" sz="2900" dirty="0" smtClean="0">
                <a:solidFill>
                  <a:srgbClr val="FF0000"/>
                </a:solidFill>
                <a:latin typeface="Apple Casual"/>
              </a:rPr>
              <a:t>Infection</a:t>
            </a:r>
          </a:p>
          <a:p>
            <a:pPr lvl="1"/>
            <a:r>
              <a:rPr lang="en-US" sz="2900" dirty="0" smtClean="0">
                <a:latin typeface="Apple Casual"/>
              </a:rPr>
              <a:t>Impaired Autophagy</a:t>
            </a:r>
          </a:p>
          <a:p>
            <a:pPr lvl="0"/>
            <a:r>
              <a:rPr lang="en-US" dirty="0" smtClean="0">
                <a:latin typeface="Apple Casual"/>
              </a:rPr>
              <a:t>The Environment</a:t>
            </a:r>
          </a:p>
          <a:p>
            <a:pPr lvl="1"/>
            <a:r>
              <a:rPr lang="en-US" sz="2900" dirty="0" smtClean="0">
                <a:latin typeface="Apple Casual"/>
              </a:rPr>
              <a:t>Environmental Toxins</a:t>
            </a:r>
          </a:p>
          <a:p>
            <a:pPr lvl="1"/>
            <a:r>
              <a:rPr lang="en-US" sz="2900" dirty="0" smtClean="0">
                <a:latin typeface="Apple Casual"/>
              </a:rPr>
              <a:t>Polyphenols</a:t>
            </a:r>
          </a:p>
          <a:p>
            <a:pPr lvl="0"/>
            <a:r>
              <a:rPr lang="en-US" dirty="0" smtClean="0">
                <a:latin typeface="Apple Casual"/>
              </a:rPr>
              <a:t>Summary</a:t>
            </a:r>
          </a:p>
          <a:p>
            <a:pPr lvl="0"/>
            <a:endParaRPr lang="en-US" sz="2800" dirty="0" smtClean="0">
              <a:latin typeface="Apple Casual"/>
            </a:endParaRPr>
          </a:p>
          <a:p>
            <a:pPr lvl="0"/>
            <a:endParaRPr lang="en-US" sz="2800" dirty="0" smtClean="0">
              <a:latin typeface="Apple Casual"/>
            </a:endParaRPr>
          </a:p>
          <a:p>
            <a:endParaRPr lang="en-US" sz="2800" dirty="0" smtClean="0"/>
          </a:p>
          <a:p>
            <a:endParaRPr lang="en-US" sz="2800" dirty="0" smtClean="0"/>
          </a:p>
          <a:p>
            <a:endParaRPr lang="en-US" sz="2800" dirty="0" smtClean="0"/>
          </a:p>
          <a:p>
            <a:endParaRPr lang="en-US" sz="2800" dirty="0"/>
          </a:p>
        </p:txBody>
      </p:sp>
    </p:spTree>
    <p:extLst>
      <p:ext uri="{BB962C8B-B14F-4D97-AF65-F5344CB8AC3E}">
        <p14:creationId xmlns:p14="http://schemas.microsoft.com/office/powerpoint/2010/main" val="2187030005"/>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Infection</a:t>
            </a:r>
            <a:endParaRPr lang="en-US" b="1" dirty="0"/>
          </a:p>
        </p:txBody>
      </p:sp>
      <p:sp>
        <p:nvSpPr>
          <p:cNvPr id="4" name="TextBox 3"/>
          <p:cNvSpPr txBox="1"/>
          <p:nvPr/>
        </p:nvSpPr>
        <p:spPr>
          <a:xfrm>
            <a:off x="609600" y="1570038"/>
            <a:ext cx="8229600" cy="3970318"/>
          </a:xfrm>
          <a:prstGeom prst="rect">
            <a:avLst/>
          </a:prstGeom>
          <a:solidFill>
            <a:srgbClr val="F9FFCC"/>
          </a:solidFill>
          <a:ln>
            <a:solidFill>
              <a:srgbClr val="000000"/>
            </a:solidFill>
          </a:ln>
        </p:spPr>
        <p:txBody>
          <a:bodyPr wrap="square" rtlCol="0">
            <a:spAutoFit/>
          </a:bodyPr>
          <a:lstStyle/>
          <a:p>
            <a:pPr algn="ctr"/>
            <a:r>
              <a:rPr lang="en-US" sz="2800" dirty="0" smtClean="0">
                <a:latin typeface="Apple Casual"/>
              </a:rPr>
              <a:t>    </a:t>
            </a:r>
          </a:p>
          <a:p>
            <a:pPr algn="ctr"/>
            <a:r>
              <a:rPr lang="en-US" sz="2800" dirty="0" smtClean="0">
                <a:latin typeface="Apple Casual"/>
              </a:rPr>
              <a:t>Susceptibility to </a:t>
            </a:r>
            <a:r>
              <a:rPr lang="en-US" sz="2800" dirty="0" smtClean="0">
                <a:latin typeface="Apple Casual"/>
              </a:rPr>
              <a:t>infection </a:t>
            </a:r>
            <a:r>
              <a:rPr lang="en-US" sz="2800" dirty="0" smtClean="0">
                <a:latin typeface="Apple Casual"/>
              </a:rPr>
              <a:t>is a </a:t>
            </a:r>
            <a:r>
              <a:rPr lang="en-US" sz="2800" dirty="0" smtClean="0">
                <a:latin typeface="Apple Casual"/>
              </a:rPr>
              <a:t>consequence </a:t>
            </a:r>
            <a:r>
              <a:rPr lang="en-US" sz="2800" dirty="0" smtClean="0">
                <a:latin typeface="Apple Casual"/>
              </a:rPr>
              <a:t>of </a:t>
            </a:r>
            <a:r>
              <a:rPr lang="en-US" sz="2800" dirty="0" smtClean="0">
                <a:latin typeface="Apple Casual"/>
              </a:rPr>
              <a:t>impaired </a:t>
            </a:r>
            <a:r>
              <a:rPr lang="en-US" sz="2800" dirty="0">
                <a:latin typeface="Apple Casual"/>
              </a:rPr>
              <a:t>c</a:t>
            </a:r>
            <a:r>
              <a:rPr lang="en-US" sz="2800" dirty="0" smtClean="0">
                <a:latin typeface="Apple Casual"/>
              </a:rPr>
              <a:t>holesterol </a:t>
            </a:r>
            <a:r>
              <a:rPr lang="en-US" sz="2800" dirty="0">
                <a:latin typeface="Apple Casual"/>
              </a:rPr>
              <a:t>s</a:t>
            </a:r>
            <a:r>
              <a:rPr lang="en-US" sz="2800" dirty="0" smtClean="0">
                <a:latin typeface="Apple Casual"/>
              </a:rPr>
              <a:t>ulfate </a:t>
            </a:r>
            <a:r>
              <a:rPr lang="en-US" sz="2800" dirty="0">
                <a:latin typeface="Apple Casual"/>
              </a:rPr>
              <a:t>s</a:t>
            </a:r>
            <a:r>
              <a:rPr lang="en-US" sz="2800" dirty="0" smtClean="0">
                <a:latin typeface="Apple Casual"/>
              </a:rPr>
              <a:t>ynthesis</a:t>
            </a:r>
            <a:r>
              <a:rPr lang="en-US" sz="2800" dirty="0" smtClean="0">
                <a:latin typeface="Apple Casual"/>
              </a:rPr>
              <a:t>, which </a:t>
            </a:r>
            <a:r>
              <a:rPr lang="en-US" sz="2800" dirty="0" smtClean="0">
                <a:latin typeface="Apple Casual"/>
              </a:rPr>
              <a:t>introduces </a:t>
            </a:r>
            <a:r>
              <a:rPr lang="en-US" sz="2800" dirty="0">
                <a:latin typeface="Apple Casual"/>
              </a:rPr>
              <a:t>w</a:t>
            </a:r>
            <a:r>
              <a:rPr lang="en-US" sz="2800" dirty="0" smtClean="0">
                <a:latin typeface="Apple Casual"/>
              </a:rPr>
              <a:t>idespread </a:t>
            </a:r>
            <a:r>
              <a:rPr lang="en-US" sz="2800" dirty="0">
                <a:latin typeface="Apple Casual"/>
              </a:rPr>
              <a:t>p</a:t>
            </a:r>
            <a:r>
              <a:rPr lang="en-US" sz="2800" dirty="0" smtClean="0">
                <a:latin typeface="Apple Casual"/>
              </a:rPr>
              <a:t>athology</a:t>
            </a:r>
            <a:endParaRPr lang="en-US" sz="2800" dirty="0" smtClean="0">
              <a:latin typeface="Apple Casual"/>
            </a:endParaRPr>
          </a:p>
          <a:p>
            <a:pPr algn="ctr"/>
            <a:endParaRPr lang="en-US" sz="2800" dirty="0" smtClean="0">
              <a:latin typeface="Apple Casual"/>
            </a:endParaRPr>
          </a:p>
          <a:p>
            <a:pPr algn="ctr"/>
            <a:r>
              <a:rPr lang="en-US" sz="2800" dirty="0" smtClean="0">
                <a:latin typeface="Apple Casual"/>
              </a:rPr>
              <a:t>Infection </a:t>
            </a:r>
            <a:r>
              <a:rPr lang="en-US" sz="2800" dirty="0" smtClean="0">
                <a:latin typeface="Apple Casual"/>
              </a:rPr>
              <a:t>serves </a:t>
            </a:r>
            <a:r>
              <a:rPr lang="en-US" sz="2800" dirty="0" smtClean="0">
                <a:latin typeface="Apple Casual"/>
              </a:rPr>
              <a:t>a </a:t>
            </a:r>
            <a:r>
              <a:rPr lang="en-US" sz="2800" dirty="0" smtClean="0">
                <a:latin typeface="Apple Casual"/>
              </a:rPr>
              <a:t>useful </a:t>
            </a:r>
            <a:r>
              <a:rPr lang="en-US" sz="2800" dirty="0">
                <a:latin typeface="Apple Casual"/>
              </a:rPr>
              <a:t>r</a:t>
            </a:r>
            <a:r>
              <a:rPr lang="en-US" sz="2800" dirty="0" smtClean="0">
                <a:latin typeface="Apple Casual"/>
              </a:rPr>
              <a:t>ole </a:t>
            </a:r>
            <a:r>
              <a:rPr lang="en-US" sz="2800" dirty="0" smtClean="0">
                <a:latin typeface="Apple Casual"/>
              </a:rPr>
              <a:t>in     </a:t>
            </a:r>
            <a:r>
              <a:rPr lang="en-US" sz="2800" dirty="0" smtClean="0">
                <a:latin typeface="Apple Casual"/>
              </a:rPr>
              <a:t> resupplying </a:t>
            </a:r>
            <a:r>
              <a:rPr lang="en-US" sz="2800" dirty="0">
                <a:latin typeface="Apple Casual"/>
              </a:rPr>
              <a:t>c</a:t>
            </a:r>
            <a:r>
              <a:rPr lang="en-US" sz="2800" dirty="0" smtClean="0">
                <a:latin typeface="Apple Casual"/>
              </a:rPr>
              <a:t>ritical </a:t>
            </a:r>
            <a:r>
              <a:rPr lang="en-US" sz="2800" dirty="0">
                <a:latin typeface="Apple Casual"/>
              </a:rPr>
              <a:t>n</a:t>
            </a:r>
            <a:r>
              <a:rPr lang="en-US" sz="2800" dirty="0" smtClean="0">
                <a:latin typeface="Apple Casual"/>
              </a:rPr>
              <a:t>utrients </a:t>
            </a:r>
            <a:r>
              <a:rPr lang="en-US" sz="2800" dirty="0" smtClean="0">
                <a:latin typeface="Apple Casual"/>
              </a:rPr>
              <a:t>such as                        </a:t>
            </a:r>
            <a:r>
              <a:rPr lang="en-US" sz="2800" dirty="0" err="1">
                <a:latin typeface="Apple Casual"/>
              </a:rPr>
              <a:t>c</a:t>
            </a:r>
            <a:r>
              <a:rPr lang="en-US" sz="2800" dirty="0" err="1" smtClean="0">
                <a:latin typeface="Apple Casual"/>
              </a:rPr>
              <a:t>obalamin</a:t>
            </a:r>
            <a:r>
              <a:rPr lang="en-US" sz="2800" dirty="0" smtClean="0">
                <a:latin typeface="Apple Casual"/>
              </a:rPr>
              <a:t>, </a:t>
            </a:r>
            <a:r>
              <a:rPr lang="en-US" sz="2800" dirty="0" err="1">
                <a:latin typeface="Apple Casual"/>
              </a:rPr>
              <a:t>f</a:t>
            </a:r>
            <a:r>
              <a:rPr lang="en-US" sz="2800" dirty="0" err="1" smtClean="0">
                <a:latin typeface="Apple Casual"/>
              </a:rPr>
              <a:t>olate</a:t>
            </a:r>
            <a:r>
              <a:rPr lang="en-US" sz="2800" dirty="0" smtClean="0">
                <a:latin typeface="Apple Casual"/>
              </a:rPr>
              <a:t>, and </a:t>
            </a:r>
            <a:r>
              <a:rPr lang="en-US" sz="2800" dirty="0" err="1" smtClean="0">
                <a:latin typeface="Apple Casual"/>
              </a:rPr>
              <a:t>heparan</a:t>
            </a:r>
            <a:r>
              <a:rPr lang="en-US" sz="2800" dirty="0" smtClean="0">
                <a:latin typeface="Apple Casual"/>
              </a:rPr>
              <a:t> sulfate</a:t>
            </a:r>
            <a:endParaRPr lang="en-US" sz="2800" dirty="0" smtClean="0">
              <a:latin typeface="Apple Casual"/>
            </a:endParaRPr>
          </a:p>
          <a:p>
            <a:pPr algn="ctr"/>
            <a:endParaRPr lang="en-US" sz="2800" dirty="0">
              <a:latin typeface="Apple Casual"/>
            </a:endParaRPr>
          </a:p>
        </p:txBody>
      </p:sp>
    </p:spTree>
    <p:extLst>
      <p:ext uri="{BB962C8B-B14F-4D97-AF65-F5344CB8AC3E}">
        <p14:creationId xmlns:p14="http://schemas.microsoft.com/office/powerpoint/2010/main" val="228189431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Blood </a:t>
            </a:r>
            <a:r>
              <a:rPr lang="en-US" b="1" dirty="0"/>
              <a:t>D</a:t>
            </a:r>
            <a:r>
              <a:rPr lang="en-US" b="1" dirty="0" smtClean="0"/>
              <a:t>ysfunction</a:t>
            </a:r>
            <a:endParaRPr lang="en-US" b="1" dirty="0"/>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457200" y="1772508"/>
            <a:ext cx="8229600" cy="4401205"/>
          </a:xfrm>
          <a:prstGeom prst="rect">
            <a:avLst/>
          </a:prstGeom>
          <a:solidFill>
            <a:srgbClr val="F9FFCC"/>
          </a:solidFill>
          <a:ln>
            <a:solidFill>
              <a:srgbClr val="000000"/>
            </a:solidFill>
          </a:ln>
        </p:spPr>
        <p:txBody>
          <a:bodyPr wrap="square" rtlCol="0">
            <a:spAutoFit/>
          </a:bodyPr>
          <a:lstStyle/>
          <a:p>
            <a:pPr algn="ctr"/>
            <a:r>
              <a:rPr lang="en-US" sz="2800" dirty="0" smtClean="0">
                <a:latin typeface="Apple Casual"/>
              </a:rPr>
              <a:t> </a:t>
            </a:r>
          </a:p>
          <a:p>
            <a:pPr algn="ctr"/>
            <a:r>
              <a:rPr lang="en-US" sz="2800" dirty="0" smtClean="0">
                <a:latin typeface="Apple Casual"/>
              </a:rPr>
              <a:t>The stability of the blood colloidal system depends upon adequate cholesterol sulfate.</a:t>
            </a:r>
          </a:p>
          <a:p>
            <a:pPr algn="ctr"/>
            <a:endParaRPr lang="en-US" sz="2800" dirty="0" smtClean="0">
              <a:latin typeface="Apple Casual"/>
            </a:endParaRPr>
          </a:p>
          <a:p>
            <a:pPr algn="ctr"/>
            <a:r>
              <a:rPr lang="en-US" sz="2800" dirty="0" smtClean="0">
                <a:latin typeface="Apple Casual"/>
              </a:rPr>
              <a:t>When sulfate is depleted, suspended cells and particles become deficient in negative charge, and start to stick together.  </a:t>
            </a:r>
          </a:p>
          <a:p>
            <a:pPr algn="ctr"/>
            <a:endParaRPr lang="en-US" sz="2800" dirty="0" smtClean="0">
              <a:latin typeface="Apple Casual"/>
            </a:endParaRPr>
          </a:p>
          <a:p>
            <a:pPr algn="ctr"/>
            <a:r>
              <a:rPr lang="en-US" sz="2800" dirty="0" smtClean="0">
                <a:latin typeface="Apple Casual"/>
              </a:rPr>
              <a:t>This leads to blood clots and hemorrhaging</a:t>
            </a:r>
          </a:p>
          <a:p>
            <a:pPr algn="ctr"/>
            <a:endParaRPr lang="en-US" sz="2800" dirty="0">
              <a:latin typeface="Apple Casual"/>
            </a:endParaRPr>
          </a:p>
        </p:txBody>
      </p:sp>
    </p:spTree>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Falling Apart Syndrome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6312130" cy="4525963"/>
          </a:xfrm>
        </p:spPr>
        <p:txBody>
          <a:bodyPr>
            <a:normAutofit/>
          </a:bodyPr>
          <a:lstStyle/>
          <a:p>
            <a:r>
              <a:rPr lang="en-US" dirty="0" smtClean="0"/>
              <a:t>The key message: All chronic diseases can be linked to infections</a:t>
            </a:r>
          </a:p>
          <a:p>
            <a:r>
              <a:rPr lang="en-US" dirty="0" smtClean="0"/>
              <a:t>The author, Russell Farris, previously published another book:</a:t>
            </a:r>
          </a:p>
          <a:p>
            <a:pPr lvl="1"/>
            <a:r>
              <a:rPr lang="en-US" dirty="0" smtClean="0"/>
              <a:t>The Potbelly Syndrome: How Common Germs Cause Obesity, Diabetes and Heart Disease.</a:t>
            </a:r>
          </a:p>
          <a:p>
            <a:endParaRPr lang="en-US" dirty="0"/>
          </a:p>
        </p:txBody>
      </p:sp>
      <p:sp>
        <p:nvSpPr>
          <p:cNvPr id="4" name="TextBox 3"/>
          <p:cNvSpPr txBox="1"/>
          <p:nvPr/>
        </p:nvSpPr>
        <p:spPr>
          <a:xfrm>
            <a:off x="3513589" y="6355833"/>
            <a:ext cx="5173211" cy="400110"/>
          </a:xfrm>
          <a:prstGeom prst="rect">
            <a:avLst/>
          </a:prstGeom>
          <a:noFill/>
        </p:spPr>
        <p:txBody>
          <a:bodyPr wrap="none" rtlCol="0">
            <a:spAutoFit/>
          </a:bodyPr>
          <a:lstStyle/>
          <a:p>
            <a:r>
              <a:rPr lang="en-US" sz="2000" dirty="0" smtClean="0">
                <a:solidFill>
                  <a:srgbClr val="FF0000"/>
                </a:solidFill>
              </a:rPr>
              <a:t>*</a:t>
            </a:r>
            <a:r>
              <a:rPr lang="en-US" sz="2000" dirty="0" smtClean="0"/>
              <a:t> Russell Farris, http://</a:t>
            </a:r>
            <a:r>
              <a:rPr lang="en-US" sz="2000" dirty="0" err="1" smtClean="0"/>
              <a:t>www.polymicrobial.com</a:t>
            </a:r>
            <a:endParaRPr lang="en-US" sz="2000" dirty="0"/>
          </a:p>
        </p:txBody>
      </p:sp>
      <p:pic>
        <p:nvPicPr>
          <p:cNvPr id="5" name="Picture 4" descr="pottybelly_syndrome.jpg"/>
          <p:cNvPicPr>
            <a:picLocks noChangeAspect="1"/>
          </p:cNvPicPr>
          <p:nvPr/>
        </p:nvPicPr>
        <p:blipFill>
          <a:blip r:embed="rId2"/>
          <a:stretch>
            <a:fillRect/>
          </a:stretch>
        </p:blipFill>
        <p:spPr>
          <a:xfrm>
            <a:off x="6723671" y="1948131"/>
            <a:ext cx="2287417" cy="294862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Figure from Chapter 6 in </a:t>
            </a:r>
            <a:br>
              <a:rPr lang="en-US" b="1" dirty="0" smtClean="0"/>
            </a:br>
            <a:r>
              <a:rPr lang="en-US" b="1" dirty="0" smtClean="0"/>
              <a:t>The Potbelly Syndrome</a:t>
            </a:r>
            <a:r>
              <a:rPr lang="en-US" b="1" dirty="0" smtClean="0">
                <a:solidFill>
                  <a:srgbClr val="FF0000"/>
                </a:solidFill>
              </a:rPr>
              <a:t>*</a:t>
            </a:r>
            <a:endParaRPr lang="en-US" b="1" dirty="0">
              <a:solidFill>
                <a:srgbClr val="FF0000"/>
              </a:solidFill>
            </a:endParaRPr>
          </a:p>
        </p:txBody>
      </p:sp>
      <p:pic>
        <p:nvPicPr>
          <p:cNvPr id="4" name="Content Placeholder 3" descr="potbelly.gif"/>
          <p:cNvPicPr>
            <a:picLocks noGrp="1" noChangeAspect="1"/>
          </p:cNvPicPr>
          <p:nvPr>
            <p:ph idx="1"/>
          </p:nvPr>
        </p:nvPicPr>
        <p:blipFill>
          <a:blip r:embed="rId2"/>
          <a:srcRect t="-99" b="-99"/>
          <a:stretch>
            <a:fillRect/>
          </a:stretch>
        </p:blipFill>
        <p:spPr/>
      </p:pic>
      <p:sp>
        <p:nvSpPr>
          <p:cNvPr id="5" name="TextBox 4"/>
          <p:cNvSpPr txBox="1"/>
          <p:nvPr/>
        </p:nvSpPr>
        <p:spPr>
          <a:xfrm>
            <a:off x="7112750" y="6342323"/>
            <a:ext cx="2031250" cy="400110"/>
          </a:xfrm>
          <a:prstGeom prst="rect">
            <a:avLst/>
          </a:prstGeom>
          <a:noFill/>
        </p:spPr>
        <p:txBody>
          <a:bodyPr wrap="none" rtlCol="0">
            <a:spAutoFit/>
          </a:bodyPr>
          <a:lstStyle/>
          <a:p>
            <a:r>
              <a:rPr lang="en-US" sz="2000" dirty="0" smtClean="0">
                <a:solidFill>
                  <a:srgbClr val="FF0000"/>
                </a:solidFill>
              </a:rPr>
              <a:t>* </a:t>
            </a:r>
            <a:r>
              <a:rPr lang="en-US" sz="2000" dirty="0" smtClean="0"/>
              <a:t>By Russell Farris</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17" y="274638"/>
            <a:ext cx="9260327" cy="1143000"/>
          </a:xfrm>
        </p:spPr>
        <p:txBody>
          <a:bodyPr>
            <a:normAutofit fontScale="90000"/>
          </a:bodyPr>
          <a:lstStyle/>
          <a:p>
            <a:r>
              <a:rPr lang="en-US" b="1" dirty="0" smtClean="0"/>
              <a:t>A Possible Cause-and-Effect Relationship</a:t>
            </a:r>
            <a:endParaRPr lang="en-US" b="1" dirty="0"/>
          </a:p>
        </p:txBody>
      </p:sp>
      <p:sp>
        <p:nvSpPr>
          <p:cNvPr id="3" name="Content Placeholder 2"/>
          <p:cNvSpPr>
            <a:spLocks noGrp="1"/>
          </p:cNvSpPr>
          <p:nvPr>
            <p:ph idx="1"/>
          </p:nvPr>
        </p:nvSpPr>
        <p:spPr/>
        <p:txBody>
          <a:bodyPr>
            <a:normAutofit lnSpcReduction="10000"/>
          </a:bodyPr>
          <a:lstStyle/>
          <a:p>
            <a:r>
              <a:rPr lang="en-US" dirty="0" smtClean="0"/>
              <a:t>First comes impaired barriers, impaired nutrient transport and  impaired blood colloidal suspension</a:t>
            </a:r>
          </a:p>
          <a:p>
            <a:r>
              <a:rPr lang="en-US" dirty="0" smtClean="0"/>
              <a:t>Certain nutrients are desperately needed to fix the problems: e.g., </a:t>
            </a:r>
            <a:r>
              <a:rPr lang="en-US" dirty="0" err="1" smtClean="0"/>
              <a:t>cobalamin</a:t>
            </a:r>
            <a:r>
              <a:rPr lang="en-US" dirty="0" smtClean="0"/>
              <a:t>, vitamin K, </a:t>
            </a:r>
            <a:r>
              <a:rPr lang="en-US" dirty="0" err="1" smtClean="0"/>
              <a:t>heparan</a:t>
            </a:r>
            <a:r>
              <a:rPr lang="en-US" dirty="0" smtClean="0"/>
              <a:t> sulfate</a:t>
            </a:r>
          </a:p>
          <a:p>
            <a:pPr lvl="1"/>
            <a:r>
              <a:rPr lang="en-US" dirty="0" smtClean="0"/>
              <a:t>Bacteria are invited in to provide those nutrients!</a:t>
            </a:r>
          </a:p>
          <a:p>
            <a:r>
              <a:rPr lang="en-US" dirty="0" smtClean="0"/>
              <a:t>The disease may be uncomfortable, but the alternative may be worse!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02"/>
            <a:ext cx="8229600" cy="1143000"/>
          </a:xfrm>
        </p:spPr>
        <p:txBody>
          <a:bodyPr/>
          <a:lstStyle/>
          <a:p>
            <a:r>
              <a:rPr lang="en-US" b="1" dirty="0" smtClean="0"/>
              <a:t>Infection and Atherosclerosis</a:t>
            </a:r>
            <a:r>
              <a:rPr lang="en-US" b="1" dirty="0" smtClean="0">
                <a:solidFill>
                  <a:srgbClr val="FF0000"/>
                </a:solidFill>
              </a:rPr>
              <a:t>*</a:t>
            </a:r>
            <a:endParaRPr lang="en-US" b="1" dirty="0">
              <a:solidFill>
                <a:srgbClr val="FF0000"/>
              </a:solidFill>
            </a:endParaRPr>
          </a:p>
        </p:txBody>
      </p:sp>
      <p:pic>
        <p:nvPicPr>
          <p:cNvPr id="4" name="Picture 3" descr="infection_and_atheroma.png"/>
          <p:cNvPicPr>
            <a:picLocks noChangeAspect="1"/>
          </p:cNvPicPr>
          <p:nvPr/>
        </p:nvPicPr>
        <p:blipFill>
          <a:blip r:embed="rId3"/>
          <a:stretch>
            <a:fillRect/>
          </a:stretch>
        </p:blipFill>
        <p:spPr>
          <a:xfrm>
            <a:off x="345115" y="598671"/>
            <a:ext cx="8177659" cy="5980833"/>
          </a:xfrm>
          <a:prstGeom prst="rect">
            <a:avLst/>
          </a:prstGeom>
        </p:spPr>
      </p:pic>
      <p:sp>
        <p:nvSpPr>
          <p:cNvPr id="5" name="TextBox 4"/>
          <p:cNvSpPr txBox="1"/>
          <p:nvPr/>
        </p:nvSpPr>
        <p:spPr>
          <a:xfrm>
            <a:off x="2664353" y="6488668"/>
            <a:ext cx="6528174" cy="400110"/>
          </a:xfrm>
          <a:prstGeom prst="rect">
            <a:avLst/>
          </a:prstGeom>
          <a:noFill/>
        </p:spPr>
        <p:txBody>
          <a:bodyPr wrap="none" rtlCol="0">
            <a:spAutoFit/>
          </a:bodyPr>
          <a:lstStyle/>
          <a:p>
            <a:r>
              <a:rPr lang="en-US" sz="2000" dirty="0" smtClean="0">
                <a:solidFill>
                  <a:srgbClr val="FF0000"/>
                </a:solidFill>
              </a:rPr>
              <a:t>*</a:t>
            </a:r>
            <a:r>
              <a:rPr lang="en-US" sz="2000" dirty="0" smtClean="0"/>
              <a:t> A. </a:t>
            </a:r>
            <a:r>
              <a:rPr lang="en-US" sz="2000" dirty="0" err="1" smtClean="0"/>
              <a:t>Tufano</a:t>
            </a:r>
            <a:r>
              <a:rPr lang="en-US" sz="2000" dirty="0" smtClean="0"/>
              <a:t> et al., </a:t>
            </a:r>
            <a:r>
              <a:rPr lang="en-US" sz="2000" dirty="0" err="1" smtClean="0"/>
              <a:t>Semin</a:t>
            </a:r>
            <a:r>
              <a:rPr lang="en-US" sz="2000" dirty="0" smtClean="0"/>
              <a:t> </a:t>
            </a:r>
            <a:r>
              <a:rPr lang="en-US" sz="2000" dirty="0" err="1" smtClean="0"/>
              <a:t>Thromb</a:t>
            </a:r>
            <a:r>
              <a:rPr lang="en-US" sz="2000" dirty="0" smtClean="0"/>
              <a:t> </a:t>
            </a:r>
            <a:r>
              <a:rPr lang="en-US" sz="2000" dirty="0" err="1" smtClean="0"/>
              <a:t>Hemost</a:t>
            </a:r>
            <a:r>
              <a:rPr lang="en-US" sz="2000" dirty="0" smtClean="0"/>
              <a:t> 2012(38), 515–523.</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Happens if you Treat               with Antibiotics?</a:t>
            </a:r>
            <a:r>
              <a:rPr lang="en-US" b="1" dirty="0" smtClean="0">
                <a:solidFill>
                  <a:srgbClr val="FF0000"/>
                </a:solidFill>
              </a:rPr>
              <a:t>*</a:t>
            </a:r>
            <a:endParaRPr lang="en-US" b="1" dirty="0">
              <a:solidFill>
                <a:srgbClr val="FF0000"/>
              </a:solidFill>
            </a:endParaRPr>
          </a:p>
        </p:txBody>
      </p:sp>
      <p:pic>
        <p:nvPicPr>
          <p:cNvPr id="4" name="Content Placeholder 3" descr="heart_disease_mortality_antibiotics.png"/>
          <p:cNvPicPr>
            <a:picLocks noGrp="1" noChangeAspect="1"/>
          </p:cNvPicPr>
          <p:nvPr>
            <p:ph idx="1"/>
          </p:nvPr>
        </p:nvPicPr>
        <p:blipFill>
          <a:blip r:embed="rId3"/>
          <a:srcRect l="-19096" r="-19096"/>
          <a:stretch>
            <a:fillRect/>
          </a:stretch>
        </p:blipFill>
        <p:spPr/>
      </p:pic>
      <p:sp>
        <p:nvSpPr>
          <p:cNvPr id="5" name="TextBox 4"/>
          <p:cNvSpPr txBox="1"/>
          <p:nvPr/>
        </p:nvSpPr>
        <p:spPr>
          <a:xfrm>
            <a:off x="662634" y="6447278"/>
            <a:ext cx="7782299" cy="369332"/>
          </a:xfrm>
          <a:prstGeom prst="rect">
            <a:avLst/>
          </a:prstGeom>
          <a:noFill/>
        </p:spPr>
        <p:txBody>
          <a:bodyPr wrap="none" rtlCol="0">
            <a:spAutoFit/>
          </a:bodyPr>
          <a:lstStyle/>
          <a:p>
            <a:r>
              <a:rPr lang="en-US" dirty="0" smtClean="0">
                <a:solidFill>
                  <a:srgbClr val="FF0000"/>
                </a:solidFill>
              </a:rPr>
              <a:t>*</a:t>
            </a:r>
            <a:r>
              <a:rPr lang="en-US" dirty="0" smtClean="0"/>
              <a:t> A. </a:t>
            </a:r>
            <a:r>
              <a:rPr lang="en-US" dirty="0" err="1" smtClean="0"/>
              <a:t>Tufano</a:t>
            </a:r>
            <a:r>
              <a:rPr lang="en-US" dirty="0" smtClean="0"/>
              <a:t> et al., Seminars in Thrombosis &amp; </a:t>
            </a:r>
            <a:r>
              <a:rPr lang="en-US" dirty="0" err="1" smtClean="0"/>
              <a:t>HemostasisVol</a:t>
            </a:r>
            <a:r>
              <a:rPr lang="en-US" dirty="0" smtClean="0"/>
              <a:t>. 38(5), 2012, 515-523.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Happens if you Treat               with Antibiotics?</a:t>
            </a:r>
            <a:r>
              <a:rPr lang="en-US" b="1" dirty="0" smtClean="0">
                <a:solidFill>
                  <a:srgbClr val="FF0000"/>
                </a:solidFill>
              </a:rPr>
              <a:t>*</a:t>
            </a:r>
            <a:endParaRPr lang="en-US" b="1" dirty="0">
              <a:solidFill>
                <a:srgbClr val="FF0000"/>
              </a:solidFill>
            </a:endParaRPr>
          </a:p>
        </p:txBody>
      </p:sp>
      <p:pic>
        <p:nvPicPr>
          <p:cNvPr id="4" name="Content Placeholder 3" descr="heart_disease_mortality_antibiotics.png"/>
          <p:cNvPicPr>
            <a:picLocks noGrp="1" noChangeAspect="1"/>
          </p:cNvPicPr>
          <p:nvPr>
            <p:ph idx="1"/>
          </p:nvPr>
        </p:nvPicPr>
        <p:blipFill>
          <a:blip r:embed="rId3"/>
          <a:srcRect l="-19096" r="-19096"/>
          <a:stretch>
            <a:fillRect/>
          </a:stretch>
        </p:blipFill>
        <p:spPr/>
      </p:pic>
      <p:sp>
        <p:nvSpPr>
          <p:cNvPr id="5" name="TextBox 4"/>
          <p:cNvSpPr txBox="1"/>
          <p:nvPr/>
        </p:nvSpPr>
        <p:spPr>
          <a:xfrm>
            <a:off x="662634" y="6447278"/>
            <a:ext cx="7782299" cy="369332"/>
          </a:xfrm>
          <a:prstGeom prst="rect">
            <a:avLst/>
          </a:prstGeom>
          <a:noFill/>
        </p:spPr>
        <p:txBody>
          <a:bodyPr wrap="none" rtlCol="0">
            <a:spAutoFit/>
          </a:bodyPr>
          <a:lstStyle/>
          <a:p>
            <a:r>
              <a:rPr lang="en-US" dirty="0" smtClean="0">
                <a:solidFill>
                  <a:srgbClr val="FF0000"/>
                </a:solidFill>
              </a:rPr>
              <a:t>*</a:t>
            </a:r>
            <a:r>
              <a:rPr lang="en-US" dirty="0" smtClean="0"/>
              <a:t> A. </a:t>
            </a:r>
            <a:r>
              <a:rPr lang="en-US" dirty="0" err="1" smtClean="0"/>
              <a:t>Tufano</a:t>
            </a:r>
            <a:r>
              <a:rPr lang="en-US" dirty="0" smtClean="0"/>
              <a:t> et al., Seminars in Thrombosis &amp; </a:t>
            </a:r>
            <a:r>
              <a:rPr lang="en-US" dirty="0" err="1" smtClean="0"/>
              <a:t>HemostasisVol</a:t>
            </a:r>
            <a:r>
              <a:rPr lang="en-US" dirty="0" smtClean="0"/>
              <a:t>. 38(5), 2012, 515-523. </a:t>
            </a:r>
            <a:endParaRPr lang="en-US" dirty="0"/>
          </a:p>
        </p:txBody>
      </p:sp>
      <p:sp>
        <p:nvSpPr>
          <p:cNvPr id="6" name="Content Placeholder 2"/>
          <p:cNvSpPr txBox="1">
            <a:spLocks/>
          </p:cNvSpPr>
          <p:nvPr/>
        </p:nvSpPr>
        <p:spPr>
          <a:xfrm>
            <a:off x="988552" y="2181306"/>
            <a:ext cx="7092427" cy="1698106"/>
          </a:xfrm>
          <a:prstGeom prst="rect">
            <a:avLst/>
          </a:prstGeom>
          <a:solidFill>
            <a:srgbClr val="FCFADF"/>
          </a:solidFill>
          <a:ln>
            <a:solidFill>
              <a:schemeClr val="tx1"/>
            </a:solidFill>
          </a:ln>
          <a:effectLst>
            <a:outerShdw blurRad="50800" dist="38100" dir="2700000">
              <a:srgbClr val="000000">
                <a:alpha val="43000"/>
              </a:srgbClr>
            </a:outerShdw>
          </a:effectLst>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3200" dirty="0" smtClean="0"/>
              <a:t>Significantly more people die of </a:t>
            </a:r>
            <a:r>
              <a:rPr lang="en-US" sz="3200" dirty="0" err="1" smtClean="0"/>
              <a:t>cardivascular</a:t>
            </a:r>
            <a:r>
              <a:rPr lang="en-US" sz="3200" dirty="0" smtClean="0"/>
              <a:t> disease following antibiotic treatment (</a:t>
            </a:r>
            <a:r>
              <a:rPr lang="en-US" sz="3200" dirty="0" err="1" smtClean="0"/>
              <a:t>p</a:t>
            </a:r>
            <a:r>
              <a:rPr lang="en-US" sz="3200" dirty="0" smtClean="0"/>
              <a:t>=0.01)</a:t>
            </a:r>
            <a:endParaRPr kumimoji="0" lang="en-US" sz="3200" b="0" i="0"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7214752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Chlamydia Produce </a:t>
            </a:r>
            <a:r>
              <a:rPr lang="en-US" b="1" dirty="0" err="1" smtClean="0"/>
              <a:t>Heparan</a:t>
            </a:r>
            <a:r>
              <a:rPr lang="en-US" b="1" dirty="0" smtClean="0"/>
              <a:t> Sulfate!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r>
              <a:rPr lang="en-US" dirty="0" smtClean="0"/>
              <a:t>Chlamydia are viable only                                          inside host cells</a:t>
            </a:r>
          </a:p>
          <a:p>
            <a:r>
              <a:rPr lang="en-US" dirty="0" smtClean="0"/>
              <a:t>They set up housekeeping                                           in vacuoles within the cell                                   (e.g., a macrophage in the plaque)</a:t>
            </a:r>
          </a:p>
          <a:p>
            <a:r>
              <a:rPr lang="en-US" dirty="0" smtClean="0"/>
              <a:t>They produce a glucosamine-containing </a:t>
            </a:r>
            <a:r>
              <a:rPr lang="en-US" dirty="0" err="1" smtClean="0"/>
              <a:t>sulphated</a:t>
            </a:r>
            <a:r>
              <a:rPr lang="en-US" dirty="0" smtClean="0"/>
              <a:t> polysaccharide that is nearly indistinguishable from </a:t>
            </a:r>
            <a:r>
              <a:rPr lang="en-US" dirty="0" err="1" smtClean="0"/>
              <a:t>heparan</a:t>
            </a:r>
            <a:r>
              <a:rPr lang="en-US" dirty="0" smtClean="0"/>
              <a:t> sulfate</a:t>
            </a:r>
          </a:p>
          <a:p>
            <a:endParaRPr lang="en-US" dirty="0"/>
          </a:p>
        </p:txBody>
      </p:sp>
      <p:sp>
        <p:nvSpPr>
          <p:cNvPr id="4" name="TextBox 3"/>
          <p:cNvSpPr txBox="1"/>
          <p:nvPr/>
        </p:nvSpPr>
        <p:spPr>
          <a:xfrm>
            <a:off x="1133638" y="6350634"/>
            <a:ext cx="7376138" cy="400110"/>
          </a:xfrm>
          <a:prstGeom prst="rect">
            <a:avLst/>
          </a:prstGeom>
          <a:noFill/>
        </p:spPr>
        <p:txBody>
          <a:bodyPr wrap="none" rtlCol="0">
            <a:spAutoFit/>
          </a:bodyPr>
          <a:lstStyle/>
          <a:p>
            <a:r>
              <a:rPr lang="en-US" sz="2000" dirty="0" smtClean="0">
                <a:solidFill>
                  <a:srgbClr val="FF0000"/>
                </a:solidFill>
              </a:rPr>
              <a:t>*</a:t>
            </a:r>
            <a:r>
              <a:rPr lang="en-US" sz="2000" dirty="0" smtClean="0"/>
              <a:t> S.J. Rasmussen-Lathrop et al, Cell </a:t>
            </a:r>
            <a:r>
              <a:rPr lang="en-US" sz="2000" dirty="0" err="1" smtClean="0"/>
              <a:t>Microbiol</a:t>
            </a:r>
            <a:r>
              <a:rPr lang="en-US" sz="2000" dirty="0" smtClean="0"/>
              <a:t>. 2000 Apr, 2(2), 137-44.</a:t>
            </a:r>
            <a:endParaRPr lang="en-US" sz="2000" dirty="0"/>
          </a:p>
        </p:txBody>
      </p:sp>
      <p:pic>
        <p:nvPicPr>
          <p:cNvPr id="5" name="Picture 4" descr="Chlamydia.jpg"/>
          <p:cNvPicPr>
            <a:picLocks noChangeAspect="1"/>
          </p:cNvPicPr>
          <p:nvPr/>
        </p:nvPicPr>
        <p:blipFill>
          <a:blip r:embed="rId3"/>
          <a:stretch>
            <a:fillRect/>
          </a:stretch>
        </p:blipFill>
        <p:spPr>
          <a:xfrm>
            <a:off x="5636019" y="1420377"/>
            <a:ext cx="3039418" cy="227956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Special Issue Devoted to Alzheimer's and Infection:</a:t>
            </a:r>
            <a:r>
              <a:rPr lang="en-US" b="1" dirty="0" smtClean="0">
                <a:solidFill>
                  <a:srgbClr val="FF0000"/>
                </a:solidFill>
              </a:rPr>
              <a:t>*</a:t>
            </a:r>
            <a:r>
              <a:rPr lang="en-US" b="1" dirty="0" smtClean="0"/>
              <a:t> Key Points</a:t>
            </a:r>
            <a:endParaRPr lang="en-US" b="1" dirty="0"/>
          </a:p>
        </p:txBody>
      </p:sp>
      <p:sp>
        <p:nvSpPr>
          <p:cNvPr id="3" name="Content Placeholder 2"/>
          <p:cNvSpPr>
            <a:spLocks noGrp="1"/>
          </p:cNvSpPr>
          <p:nvPr>
            <p:ph idx="1"/>
          </p:nvPr>
        </p:nvSpPr>
        <p:spPr>
          <a:xfrm>
            <a:off x="293878" y="1600201"/>
            <a:ext cx="8191430" cy="4938626"/>
          </a:xfrm>
        </p:spPr>
        <p:txBody>
          <a:bodyPr>
            <a:normAutofit fontScale="85000" lnSpcReduction="20000"/>
          </a:bodyPr>
          <a:lstStyle/>
          <a:p>
            <a:r>
              <a:rPr lang="en-US" dirty="0" smtClean="0"/>
              <a:t>Pathogens can produce progressive chronic diseases like Alzheimer’s, asthma, and heart disease</a:t>
            </a:r>
          </a:p>
          <a:p>
            <a:r>
              <a:rPr lang="en-US" dirty="0" smtClean="0"/>
              <a:t>Alzheimer himself proposed involvement of infective agents in Alzheimer's 100 years ago</a:t>
            </a:r>
          </a:p>
          <a:p>
            <a:r>
              <a:rPr lang="en-US" dirty="0" smtClean="0"/>
              <a:t>Pathogens stimulate inflammation</a:t>
            </a:r>
          </a:p>
          <a:p>
            <a:r>
              <a:rPr lang="en-US" dirty="0" smtClean="0"/>
              <a:t>Pathogens evade host defenses and establish chronic latent infections</a:t>
            </a:r>
          </a:p>
          <a:p>
            <a:r>
              <a:rPr lang="en-US" dirty="0" smtClean="0"/>
              <a:t>Persistent superoxide, nitric oxide and </a:t>
            </a:r>
            <a:r>
              <a:rPr lang="en-US" dirty="0" err="1" smtClean="0"/>
              <a:t>peroxynitrite</a:t>
            </a:r>
            <a:r>
              <a:rPr lang="en-US" dirty="0" smtClean="0"/>
              <a:t> (ROS) cause DNA damage and apoptosis and alter gene expression</a:t>
            </a:r>
          </a:p>
          <a:p>
            <a:r>
              <a:rPr lang="en-US" dirty="0" smtClean="0">
                <a:solidFill>
                  <a:srgbClr val="FF0000"/>
                </a:solidFill>
              </a:rPr>
              <a:t>Environmental toxins and poor nutrition weaken immune system and provide opportunity to bacteria and viruses</a:t>
            </a:r>
            <a:endParaRPr lang="en-US" dirty="0">
              <a:solidFill>
                <a:srgbClr val="FF0000"/>
              </a:solidFill>
            </a:endParaRPr>
          </a:p>
        </p:txBody>
      </p:sp>
      <p:sp>
        <p:nvSpPr>
          <p:cNvPr id="4" name="TextBox 3"/>
          <p:cNvSpPr txBox="1"/>
          <p:nvPr/>
        </p:nvSpPr>
        <p:spPr>
          <a:xfrm>
            <a:off x="3263900" y="6375400"/>
            <a:ext cx="5694550" cy="646331"/>
          </a:xfrm>
          <a:prstGeom prst="rect">
            <a:avLst/>
          </a:prstGeom>
          <a:noFill/>
        </p:spPr>
        <p:txBody>
          <a:bodyPr wrap="none" rtlCol="0">
            <a:spAutoFit/>
          </a:bodyPr>
          <a:lstStyle/>
          <a:p>
            <a:pPr marL="0" lvl="1"/>
            <a:r>
              <a:rPr lang="en-US" dirty="0" smtClean="0">
                <a:solidFill>
                  <a:srgbClr val="FF0000"/>
                </a:solidFill>
              </a:rPr>
              <a:t>*</a:t>
            </a:r>
            <a:r>
              <a:rPr lang="en-US" dirty="0" smtClean="0"/>
              <a:t> Special Issue of the Journal of Alzheimer’s Disease, 2008 </a:t>
            </a:r>
          </a:p>
          <a:p>
            <a:endParaRPr lang="en-US" dirty="0"/>
          </a:p>
        </p:txBody>
      </p:sp>
    </p:spTree>
    <p:extLst>
      <p:ext uri="{BB962C8B-B14F-4D97-AF65-F5344CB8AC3E}">
        <p14:creationId xmlns:p14="http://schemas.microsoft.com/office/powerpoint/2010/main" val="34090224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smtClean="0"/>
              <a:t>Amyloid</a:t>
            </a:r>
            <a:r>
              <a:rPr lang="en-US" b="1" dirty="0" smtClean="0"/>
              <a:t> Plaque Structure</a:t>
            </a:r>
            <a:r>
              <a:rPr lang="en-US" b="1" dirty="0" smtClean="0">
                <a:solidFill>
                  <a:srgbClr val="FF0000"/>
                </a:solidFill>
              </a:rPr>
              <a:t>*</a:t>
            </a:r>
            <a:endParaRPr lang="en-US" b="1" dirty="0">
              <a:solidFill>
                <a:srgbClr val="FF0000"/>
              </a:solidFill>
            </a:endParaRPr>
          </a:p>
        </p:txBody>
      </p:sp>
      <p:pic>
        <p:nvPicPr>
          <p:cNvPr id="4" name="Content Placeholder 3" descr="alzhimers_plaque.png"/>
          <p:cNvPicPr>
            <a:picLocks noGrp="1" noChangeAspect="1"/>
          </p:cNvPicPr>
          <p:nvPr>
            <p:ph idx="1"/>
          </p:nvPr>
        </p:nvPicPr>
        <p:blipFill>
          <a:blip r:embed="rId3"/>
          <a:srcRect l="-48985" r="-48985"/>
          <a:stretch>
            <a:fillRect/>
          </a:stretch>
        </p:blipFill>
        <p:spPr>
          <a:xfrm>
            <a:off x="4229141" y="1600200"/>
            <a:ext cx="5957449" cy="3276367"/>
          </a:xfrm>
        </p:spPr>
      </p:pic>
      <p:sp>
        <p:nvSpPr>
          <p:cNvPr id="5" name="Content Placeholder 2"/>
          <p:cNvSpPr txBox="1">
            <a:spLocks/>
          </p:cNvSpPr>
          <p:nvPr/>
        </p:nvSpPr>
        <p:spPr>
          <a:xfrm>
            <a:off x="457200" y="1600200"/>
            <a:ext cx="4812338" cy="4525963"/>
          </a:xfrm>
          <a:prstGeom prst="rect">
            <a:avLst/>
          </a:prstGeom>
        </p:spPr>
        <p:txBody>
          <a:bodyPr vert="horz" lIns="91440" tIns="45720" rIns="91440" bIns="45720" rtlCol="0">
            <a:normAutofit fontScale="850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Microglia and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amyloid</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plaque </a:t>
            </a:r>
            <a:r>
              <a:rPr kumimoji="0" lang="en-US" sz="3200" b="0" i="0" u="none" strike="noStrike" kern="1200" cap="none" spc="0" normalizeH="0" noProof="0" dirty="0" smtClean="0">
                <a:ln>
                  <a:noFill/>
                </a:ln>
                <a:solidFill>
                  <a:schemeClr val="tx1"/>
                </a:solidFill>
                <a:effectLst/>
                <a:uLnTx/>
                <a:uFillTx/>
                <a:latin typeface="+mn-lt"/>
                <a:ea typeface="+mn-ea"/>
                <a:cs typeface="+mn-cs"/>
              </a:rPr>
              <a:t>accumulate side-by-side in a central region surrounded by </a:t>
            </a:r>
            <a:r>
              <a:rPr kumimoji="0" lang="en-US" sz="3200" b="0" i="0" u="none" strike="noStrike" kern="1200" cap="none" spc="0" normalizeH="0" noProof="0" dirty="0" err="1" smtClean="0">
                <a:ln>
                  <a:noFill/>
                </a:ln>
                <a:solidFill>
                  <a:schemeClr val="tx1"/>
                </a:solidFill>
                <a:effectLst/>
                <a:uLnTx/>
                <a:uFillTx/>
                <a:latin typeface="+mn-lt"/>
                <a:ea typeface="+mn-ea"/>
                <a:cs typeface="+mn-cs"/>
              </a:rPr>
              <a:t>astrocytes</a:t>
            </a:r>
            <a:endParaRPr kumimoji="0" lang="en-US" sz="3200" b="0" i="0"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baseline="0" dirty="0" smtClean="0"/>
              <a:t>Microglia</a:t>
            </a:r>
            <a:r>
              <a:rPr lang="en-US" sz="3200" dirty="0" smtClean="0"/>
              <a:t> harbor dormant bacteria</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Should</a:t>
            </a:r>
            <a:r>
              <a:rPr kumimoji="0" lang="en-US" sz="3200" b="0" i="0" u="none" strike="noStrike" kern="1200" cap="none" spc="0" normalizeH="0" noProof="0" dirty="0" smtClean="0">
                <a:ln>
                  <a:noFill/>
                </a:ln>
                <a:solidFill>
                  <a:schemeClr val="tx1"/>
                </a:solidFill>
                <a:effectLst/>
                <a:uLnTx/>
                <a:uFillTx/>
                <a:latin typeface="+mn-lt"/>
                <a:ea typeface="+mn-ea"/>
                <a:cs typeface="+mn-cs"/>
              </a:rPr>
              <a:t> the bacteria leave, they will </a:t>
            </a:r>
            <a:r>
              <a:rPr lang="en-US" sz="3200" dirty="0" smtClean="0"/>
              <a:t>encounter the plaque, which will kill them</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The</a:t>
            </a:r>
            <a:r>
              <a:rPr kumimoji="0" lang="en-US" sz="3200" b="0" i="0" u="none" strike="noStrike" kern="1200" cap="none" spc="0" normalizeH="0" noProof="0" dirty="0" smtClean="0">
                <a:ln>
                  <a:noFill/>
                </a:ln>
                <a:solidFill>
                  <a:schemeClr val="tx1"/>
                </a:solidFill>
                <a:effectLst/>
                <a:uLnTx/>
                <a:uFillTx/>
                <a:latin typeface="+mn-lt"/>
                <a:ea typeface="+mn-ea"/>
                <a:cs typeface="+mn-cs"/>
              </a:rPr>
              <a:t> </a:t>
            </a:r>
            <a:r>
              <a:rPr kumimoji="0" lang="en-US" sz="3200" b="0" i="0" u="none" strike="noStrike" kern="1200" cap="none" spc="0" normalizeH="0" noProof="0" dirty="0" err="1" smtClean="0">
                <a:ln>
                  <a:noFill/>
                </a:ln>
                <a:solidFill>
                  <a:schemeClr val="tx1"/>
                </a:solidFill>
                <a:effectLst/>
                <a:uLnTx/>
                <a:uFillTx/>
                <a:latin typeface="+mn-lt"/>
                <a:ea typeface="+mn-ea"/>
                <a:cs typeface="+mn-cs"/>
              </a:rPr>
              <a:t>astrocytes</a:t>
            </a:r>
            <a:r>
              <a:rPr kumimoji="0" lang="en-US" sz="3200" b="0" i="0" u="none" strike="noStrike" kern="1200" cap="none" spc="0" normalizeH="0" noProof="0" dirty="0" smtClean="0">
                <a:ln>
                  <a:noFill/>
                </a:ln>
                <a:solidFill>
                  <a:schemeClr val="tx1"/>
                </a:solidFill>
                <a:effectLst/>
                <a:uLnTx/>
                <a:uFillTx/>
                <a:latin typeface="+mn-lt"/>
                <a:ea typeface="+mn-ea"/>
                <a:cs typeface="+mn-cs"/>
              </a:rPr>
              <a:t> guard the gates </a:t>
            </a:r>
            <a:r>
              <a:rPr lang="en-US" sz="3200" dirty="0" smtClean="0"/>
              <a:t>and shield the neurons from the damaging plaque</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TextBox 5"/>
          <p:cNvSpPr txBox="1"/>
          <p:nvPr/>
        </p:nvSpPr>
        <p:spPr>
          <a:xfrm>
            <a:off x="4788797" y="5664498"/>
            <a:ext cx="4170299" cy="1015663"/>
          </a:xfrm>
          <a:prstGeom prst="rect">
            <a:avLst/>
          </a:prstGeom>
          <a:noFill/>
        </p:spPr>
        <p:txBody>
          <a:bodyPr wrap="square" rtlCol="0">
            <a:spAutoFit/>
          </a:bodyPr>
          <a:lstStyle/>
          <a:p>
            <a:r>
              <a:rPr lang="en-US" sz="2000" dirty="0" smtClean="0">
                <a:solidFill>
                  <a:srgbClr val="FF0000"/>
                </a:solidFill>
              </a:rPr>
              <a:t>*</a:t>
            </a:r>
            <a:r>
              <a:rPr lang="en-US" sz="2000" dirty="0" smtClean="0"/>
              <a:t> Microphotograph from Schwab et al., Journal of Alzheimer’s Disease 13 359–369, 2008. </a:t>
            </a:r>
            <a:endParaRPr lang="en-US" sz="2000" dirty="0"/>
          </a:p>
        </p:txBody>
      </p:sp>
      <p:sp>
        <p:nvSpPr>
          <p:cNvPr id="7" name="Freeform 6"/>
          <p:cNvSpPr/>
          <p:nvPr/>
        </p:nvSpPr>
        <p:spPr>
          <a:xfrm>
            <a:off x="6470459" y="2626196"/>
            <a:ext cx="1553654" cy="1463133"/>
          </a:xfrm>
          <a:custGeom>
            <a:avLst/>
            <a:gdLst>
              <a:gd name="connsiteX0" fmla="*/ 1553654 w 1553654"/>
              <a:gd name="connsiteY0" fmla="*/ 611771 h 1463133"/>
              <a:gd name="connsiteX1" fmla="*/ 1176870 w 1553654"/>
              <a:gd name="connsiteY1" fmla="*/ 95371 h 1463133"/>
              <a:gd name="connsiteX2" fmla="*/ 590760 w 1553654"/>
              <a:gd name="connsiteY2" fmla="*/ 53501 h 1463133"/>
              <a:gd name="connsiteX3" fmla="*/ 102336 w 1553654"/>
              <a:gd name="connsiteY3" fmla="*/ 416376 h 1463133"/>
              <a:gd name="connsiteX4" fmla="*/ 116291 w 1553654"/>
              <a:gd name="connsiteY4" fmla="*/ 1197955 h 1463133"/>
              <a:gd name="connsiteX5" fmla="*/ 800085 w 1553654"/>
              <a:gd name="connsiteY5" fmla="*/ 1449176 h 1463133"/>
              <a:gd name="connsiteX6" fmla="*/ 1121050 w 1553654"/>
              <a:gd name="connsiteY6" fmla="*/ 1114214 h 1463133"/>
              <a:gd name="connsiteX7" fmla="*/ 1302464 w 1553654"/>
              <a:gd name="connsiteY7" fmla="*/ 583857 h 1463133"/>
              <a:gd name="connsiteX8" fmla="*/ 1302464 w 1553654"/>
              <a:gd name="connsiteY8" fmla="*/ 569901 h 146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3654" h="1463133">
                <a:moveTo>
                  <a:pt x="1553654" y="611771"/>
                </a:moveTo>
                <a:cubicBezTo>
                  <a:pt x="1445503" y="400093"/>
                  <a:pt x="1337352" y="188416"/>
                  <a:pt x="1176870" y="95371"/>
                </a:cubicBezTo>
                <a:cubicBezTo>
                  <a:pt x="1016388" y="2326"/>
                  <a:pt x="769849" y="0"/>
                  <a:pt x="590760" y="53501"/>
                </a:cubicBezTo>
                <a:cubicBezTo>
                  <a:pt x="411671" y="107002"/>
                  <a:pt x="181414" y="225634"/>
                  <a:pt x="102336" y="416376"/>
                </a:cubicBezTo>
                <a:cubicBezTo>
                  <a:pt x="23258" y="607118"/>
                  <a:pt x="0" y="1025822"/>
                  <a:pt x="116291" y="1197955"/>
                </a:cubicBezTo>
                <a:cubicBezTo>
                  <a:pt x="232583" y="1370088"/>
                  <a:pt x="632625" y="1463133"/>
                  <a:pt x="800085" y="1449176"/>
                </a:cubicBezTo>
                <a:cubicBezTo>
                  <a:pt x="967545" y="1435219"/>
                  <a:pt x="1037320" y="1258434"/>
                  <a:pt x="1121050" y="1114214"/>
                </a:cubicBezTo>
                <a:cubicBezTo>
                  <a:pt x="1204780" y="969994"/>
                  <a:pt x="1272228" y="674576"/>
                  <a:pt x="1302464" y="583857"/>
                </a:cubicBezTo>
                <a:cubicBezTo>
                  <a:pt x="1332700" y="493138"/>
                  <a:pt x="1302464" y="569901"/>
                  <a:pt x="1302464" y="569901"/>
                </a:cubicBez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5741414" y="1858274"/>
            <a:ext cx="279794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Chlamydia in plaque region produce </a:t>
            </a:r>
            <a:r>
              <a:rPr lang="en-US" dirty="0" err="1" smtClean="0"/>
              <a:t>heparan</a:t>
            </a:r>
            <a:r>
              <a:rPr lang="en-US" dirty="0" smtClean="0"/>
              <a:t> sulfate!</a:t>
            </a:r>
            <a:endParaRPr lang="en-US" dirty="0"/>
          </a:p>
        </p:txBody>
      </p:sp>
    </p:spTree>
    <p:extLst>
      <p:ext uri="{BB962C8B-B14F-4D97-AF65-F5344CB8AC3E}">
        <p14:creationId xmlns:p14="http://schemas.microsoft.com/office/powerpoint/2010/main" val="1660898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P spid="3"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myloid-beta-42_1IYT.png"/>
          <p:cNvPicPr>
            <a:picLocks noChangeAspect="1"/>
          </p:cNvPicPr>
          <p:nvPr/>
        </p:nvPicPr>
        <p:blipFill>
          <a:blip r:embed="rId3"/>
          <a:stretch>
            <a:fillRect/>
          </a:stretch>
        </p:blipFill>
        <p:spPr>
          <a:xfrm rot="16200000">
            <a:off x="5569832" y="2723160"/>
            <a:ext cx="4435266" cy="2565145"/>
          </a:xfrm>
          <a:prstGeom prst="rect">
            <a:avLst/>
          </a:prstGeom>
        </p:spPr>
      </p:pic>
      <p:sp>
        <p:nvSpPr>
          <p:cNvPr id="2" name="Title 1"/>
          <p:cNvSpPr>
            <a:spLocks noGrp="1"/>
          </p:cNvSpPr>
          <p:nvPr>
            <p:ph type="title"/>
          </p:nvPr>
        </p:nvSpPr>
        <p:spPr/>
        <p:txBody>
          <a:bodyPr/>
          <a:lstStyle/>
          <a:p>
            <a:r>
              <a:rPr lang="en-US" b="1" dirty="0" err="1" smtClean="0"/>
              <a:t>Amyloid</a:t>
            </a:r>
            <a:r>
              <a:rPr lang="en-US" b="1" dirty="0" smtClean="0"/>
              <a:t> Beta and Nitric Oxide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06149"/>
            <a:ext cx="6545777" cy="4525963"/>
          </a:xfrm>
        </p:spPr>
        <p:txBody>
          <a:bodyPr>
            <a:normAutofit lnSpcReduction="10000"/>
          </a:bodyPr>
          <a:lstStyle/>
          <a:p>
            <a:r>
              <a:rPr lang="en-US" dirty="0" smtClean="0"/>
              <a:t>Aβ produced by the neuron induced increased synthesis of nitric oxide</a:t>
            </a:r>
          </a:p>
          <a:p>
            <a:r>
              <a:rPr lang="en-US" dirty="0" smtClean="0"/>
              <a:t>Nitric oxide reacts with superoxide to produce </a:t>
            </a:r>
            <a:r>
              <a:rPr lang="en-US" dirty="0" err="1" smtClean="0"/>
              <a:t>peroxynitrite</a:t>
            </a:r>
            <a:endParaRPr lang="en-US" dirty="0" smtClean="0"/>
          </a:p>
          <a:p>
            <a:r>
              <a:rPr lang="en-US" dirty="0" err="1" smtClean="0"/>
              <a:t>Peroxynitrite</a:t>
            </a:r>
            <a:r>
              <a:rPr lang="en-US" dirty="0" smtClean="0"/>
              <a:t> is extremely damaging to mitochondria and disrupts their function</a:t>
            </a:r>
          </a:p>
          <a:p>
            <a:r>
              <a:rPr lang="en-US" dirty="0" smtClean="0"/>
              <a:t>Cell commits apoptosis due to insufficient energy supply</a:t>
            </a:r>
          </a:p>
        </p:txBody>
      </p:sp>
      <p:sp>
        <p:nvSpPr>
          <p:cNvPr id="4" name="TextBox 3"/>
          <p:cNvSpPr txBox="1"/>
          <p:nvPr/>
        </p:nvSpPr>
        <p:spPr>
          <a:xfrm>
            <a:off x="1845733" y="6200801"/>
            <a:ext cx="7224304" cy="461665"/>
          </a:xfrm>
          <a:prstGeom prst="rect">
            <a:avLst/>
          </a:prstGeom>
          <a:noFill/>
        </p:spPr>
        <p:txBody>
          <a:bodyPr wrap="none" rtlCol="0">
            <a:spAutoFit/>
          </a:bodyPr>
          <a:lstStyle/>
          <a:p>
            <a:r>
              <a:rPr lang="en-US" sz="2400" dirty="0" smtClean="0">
                <a:solidFill>
                  <a:srgbClr val="FF0000"/>
                </a:solidFill>
              </a:rPr>
              <a:t>*</a:t>
            </a:r>
            <a:r>
              <a:rPr lang="en-US" sz="2400" dirty="0" smtClean="0"/>
              <a:t> U. </a:t>
            </a:r>
            <a:r>
              <a:rPr lang="en-US" sz="2400" dirty="0" err="1" smtClean="0"/>
              <a:t>Keil</a:t>
            </a:r>
            <a:r>
              <a:rPr lang="en-US" sz="2400" dirty="0" smtClean="0"/>
              <a:t> et al., J. Biol. </a:t>
            </a:r>
            <a:r>
              <a:rPr lang="en-US" sz="2400" dirty="0" err="1" smtClean="0"/>
              <a:t>Chem</a:t>
            </a:r>
            <a:r>
              <a:rPr lang="en-US" sz="2400" dirty="0" smtClean="0"/>
              <a:t>, 2004 279(48), 50310-50320</a:t>
            </a:r>
            <a:endParaRPr lang="en-US" sz="2400" dirty="0"/>
          </a:p>
        </p:txBody>
      </p:sp>
    </p:spTree>
    <p:extLst>
      <p:ext uri="{BB962C8B-B14F-4D97-AF65-F5344CB8AC3E}">
        <p14:creationId xmlns:p14="http://schemas.microsoft.com/office/powerpoint/2010/main" val="23334352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Heart Disease</a:t>
            </a:r>
            <a:endParaRPr lang="en-US" b="1" dirty="0"/>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457200" y="1417638"/>
            <a:ext cx="8229600" cy="2246769"/>
          </a:xfrm>
          <a:prstGeom prst="rect">
            <a:avLst/>
          </a:prstGeom>
          <a:solidFill>
            <a:srgbClr val="F9FFCC"/>
          </a:solidFill>
          <a:ln>
            <a:solidFill>
              <a:srgbClr val="000000"/>
            </a:solidFill>
          </a:ln>
        </p:spPr>
        <p:txBody>
          <a:bodyPr wrap="square" rtlCol="0">
            <a:spAutoFit/>
          </a:bodyPr>
          <a:lstStyle/>
          <a:p>
            <a:pPr algn="ctr"/>
            <a:r>
              <a:rPr lang="en-US" sz="2800" dirty="0" smtClean="0">
                <a:latin typeface="Apple Casual"/>
              </a:rPr>
              <a:t>   </a:t>
            </a:r>
          </a:p>
          <a:p>
            <a:pPr algn="ctr"/>
            <a:r>
              <a:rPr lang="en-US" sz="2800" dirty="0" smtClean="0">
                <a:latin typeface="Apple Casual"/>
              </a:rPr>
              <a:t>Cardiovascular </a:t>
            </a:r>
            <a:r>
              <a:rPr lang="en-US" sz="2800" dirty="0" smtClean="0">
                <a:latin typeface="Apple Casual"/>
              </a:rPr>
              <a:t>plaque </a:t>
            </a:r>
            <a:r>
              <a:rPr lang="en-US" sz="2800" dirty="0">
                <a:latin typeface="Apple Casual"/>
              </a:rPr>
              <a:t>d</a:t>
            </a:r>
            <a:r>
              <a:rPr lang="en-US" sz="2800" dirty="0" smtClean="0">
                <a:latin typeface="Apple Casual"/>
              </a:rPr>
              <a:t>evelops </a:t>
            </a:r>
            <a:r>
              <a:rPr lang="en-US" sz="2800" dirty="0" smtClean="0">
                <a:latin typeface="Apple Casual"/>
              </a:rPr>
              <a:t>as an </a:t>
            </a:r>
            <a:r>
              <a:rPr lang="en-US" sz="2800" dirty="0" smtClean="0">
                <a:latin typeface="Apple Casual"/>
              </a:rPr>
              <a:t>alternative </a:t>
            </a:r>
            <a:r>
              <a:rPr lang="en-US" sz="2800" dirty="0">
                <a:latin typeface="Apple Casual"/>
              </a:rPr>
              <a:t>m</a:t>
            </a:r>
            <a:r>
              <a:rPr lang="en-US" sz="2800" dirty="0" smtClean="0">
                <a:latin typeface="Apple Casual"/>
              </a:rPr>
              <a:t>echanism </a:t>
            </a:r>
            <a:r>
              <a:rPr lang="en-US" sz="2800" dirty="0" smtClean="0">
                <a:latin typeface="Apple Casual"/>
              </a:rPr>
              <a:t>to </a:t>
            </a:r>
            <a:r>
              <a:rPr lang="en-US" sz="2800" dirty="0" smtClean="0">
                <a:latin typeface="Apple Casual"/>
              </a:rPr>
              <a:t>produce </a:t>
            </a:r>
            <a:r>
              <a:rPr lang="en-US" sz="2800" dirty="0">
                <a:latin typeface="Apple Casual"/>
              </a:rPr>
              <a:t>c</a:t>
            </a:r>
            <a:r>
              <a:rPr lang="en-US" sz="2800" dirty="0" smtClean="0">
                <a:latin typeface="Apple Casual"/>
              </a:rPr>
              <a:t>holesterol </a:t>
            </a:r>
            <a:r>
              <a:rPr lang="en-US" sz="2800" dirty="0">
                <a:latin typeface="Apple Casual"/>
              </a:rPr>
              <a:t>s</a:t>
            </a:r>
            <a:r>
              <a:rPr lang="en-US" sz="2800" dirty="0" smtClean="0">
                <a:latin typeface="Apple Casual"/>
              </a:rPr>
              <a:t>ulfate    </a:t>
            </a:r>
            <a:r>
              <a:rPr lang="en-US" sz="2800" dirty="0" smtClean="0">
                <a:latin typeface="Apple Casual"/>
              </a:rPr>
              <a:t>from </a:t>
            </a:r>
            <a:r>
              <a:rPr lang="en-US" sz="2800" dirty="0" smtClean="0">
                <a:latin typeface="Apple Casual"/>
              </a:rPr>
              <a:t>damaged </a:t>
            </a:r>
            <a:r>
              <a:rPr lang="en-US" sz="2800" dirty="0" smtClean="0">
                <a:latin typeface="Apple Casual"/>
              </a:rPr>
              <a:t>LDL and </a:t>
            </a:r>
            <a:r>
              <a:rPr lang="en-US" sz="2800" dirty="0" err="1">
                <a:latin typeface="Apple Casual"/>
              </a:rPr>
              <a:t>h</a:t>
            </a:r>
            <a:r>
              <a:rPr lang="en-US" sz="2800" dirty="0" err="1" smtClean="0">
                <a:latin typeface="Apple Casual"/>
              </a:rPr>
              <a:t>omocysteine</a:t>
            </a:r>
            <a:endParaRPr lang="en-US" sz="2800" dirty="0" smtClean="0">
              <a:latin typeface="Apple Casual"/>
            </a:endParaRPr>
          </a:p>
          <a:p>
            <a:pPr algn="ctr"/>
            <a:endParaRPr lang="en-US" sz="2800" dirty="0">
              <a:latin typeface="Apple Casual"/>
            </a:endParaRPr>
          </a:p>
        </p:txBody>
      </p:sp>
    </p:spTree>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Sepsis and the Vasculature</a:t>
            </a:r>
            <a:r>
              <a:rPr lang="en-US" b="1" dirty="0" smtClean="0">
                <a:solidFill>
                  <a:srgbClr val="FF0000"/>
                </a:solidFill>
              </a:rPr>
              <a:t>*</a:t>
            </a:r>
            <a:endParaRPr lang="en-US" b="1" dirty="0">
              <a:solidFill>
                <a:srgbClr val="FF0000"/>
              </a:solidFill>
            </a:endParaRPr>
          </a:p>
        </p:txBody>
      </p:sp>
      <p:pic>
        <p:nvPicPr>
          <p:cNvPr id="4" name="Content Placeholder 3" descr="sepsis_microcirculation.png"/>
          <p:cNvPicPr>
            <a:picLocks noGrp="1" noChangeAspect="1"/>
          </p:cNvPicPr>
          <p:nvPr>
            <p:ph idx="1"/>
          </p:nvPr>
        </p:nvPicPr>
        <p:blipFill>
          <a:blip r:embed="rId3"/>
          <a:srcRect l="-5964" r="-5964"/>
          <a:stretch>
            <a:fillRect/>
          </a:stretch>
        </p:blipFill>
        <p:spPr/>
      </p:pic>
      <p:sp>
        <p:nvSpPr>
          <p:cNvPr id="5" name="TextBox 4"/>
          <p:cNvSpPr txBox="1"/>
          <p:nvPr/>
        </p:nvSpPr>
        <p:spPr>
          <a:xfrm>
            <a:off x="6265332" y="1922902"/>
            <a:ext cx="2150535" cy="1015663"/>
          </a:xfrm>
          <a:prstGeom prst="rect">
            <a:avLst/>
          </a:prstGeom>
          <a:solidFill>
            <a:srgbClr val="F8FFC5"/>
          </a:solidFill>
          <a:ln>
            <a:solidFill>
              <a:schemeClr val="tx1"/>
            </a:solidFill>
          </a:ln>
        </p:spPr>
        <p:txBody>
          <a:bodyPr wrap="square" rtlCol="0">
            <a:spAutoFit/>
          </a:bodyPr>
          <a:lstStyle/>
          <a:p>
            <a:pPr algn="ctr"/>
            <a:r>
              <a:rPr lang="en-US" sz="2000" dirty="0" smtClean="0"/>
              <a:t>Immune cells stick to wall of </a:t>
            </a:r>
            <a:r>
              <a:rPr lang="en-US" sz="2000" dirty="0" err="1" smtClean="0"/>
              <a:t>venule</a:t>
            </a:r>
            <a:r>
              <a:rPr lang="en-US" sz="2000" dirty="0" smtClean="0"/>
              <a:t> and block flow</a:t>
            </a:r>
            <a:endParaRPr lang="en-US" sz="2000" dirty="0"/>
          </a:p>
        </p:txBody>
      </p:sp>
      <p:sp>
        <p:nvSpPr>
          <p:cNvPr id="6" name="TextBox 5"/>
          <p:cNvSpPr txBox="1"/>
          <p:nvPr/>
        </p:nvSpPr>
        <p:spPr>
          <a:xfrm>
            <a:off x="5384772" y="5364495"/>
            <a:ext cx="2150535" cy="1015663"/>
          </a:xfrm>
          <a:prstGeom prst="rect">
            <a:avLst/>
          </a:prstGeom>
          <a:solidFill>
            <a:srgbClr val="F8FFC5"/>
          </a:solidFill>
          <a:ln>
            <a:solidFill>
              <a:schemeClr val="tx1"/>
            </a:solidFill>
          </a:ln>
        </p:spPr>
        <p:txBody>
          <a:bodyPr wrap="square" rtlCol="0">
            <a:spAutoFit/>
          </a:bodyPr>
          <a:lstStyle/>
          <a:p>
            <a:pPr algn="ctr"/>
            <a:r>
              <a:rPr lang="en-US" sz="2000" dirty="0" smtClean="0"/>
              <a:t>Small blood clots form in capillaries and block flow</a:t>
            </a:r>
            <a:endParaRPr lang="en-US" sz="2000" dirty="0"/>
          </a:p>
        </p:txBody>
      </p:sp>
      <p:sp>
        <p:nvSpPr>
          <p:cNvPr id="7" name="Freeform 6"/>
          <p:cNvSpPr/>
          <p:nvPr/>
        </p:nvSpPr>
        <p:spPr>
          <a:xfrm>
            <a:off x="7366000" y="2912533"/>
            <a:ext cx="493889" cy="880534"/>
          </a:xfrm>
          <a:custGeom>
            <a:avLst/>
            <a:gdLst>
              <a:gd name="connsiteX0" fmla="*/ 118533 w 493889"/>
              <a:gd name="connsiteY0" fmla="*/ 0 h 880534"/>
              <a:gd name="connsiteX1" fmla="*/ 474133 w 493889"/>
              <a:gd name="connsiteY1" fmla="*/ 389467 h 880534"/>
              <a:gd name="connsiteX2" fmla="*/ 0 w 493889"/>
              <a:gd name="connsiteY2" fmla="*/ 880534 h 880534"/>
            </a:gdLst>
            <a:ahLst/>
            <a:cxnLst>
              <a:cxn ang="0">
                <a:pos x="connsiteX0" y="connsiteY0"/>
              </a:cxn>
              <a:cxn ang="0">
                <a:pos x="connsiteX1" y="connsiteY1"/>
              </a:cxn>
              <a:cxn ang="0">
                <a:pos x="connsiteX2" y="connsiteY2"/>
              </a:cxn>
            </a:cxnLst>
            <a:rect l="l" t="t" r="r" b="b"/>
            <a:pathLst>
              <a:path w="493889" h="880534">
                <a:moveTo>
                  <a:pt x="118533" y="0"/>
                </a:moveTo>
                <a:cubicBezTo>
                  <a:pt x="306211" y="121355"/>
                  <a:pt x="493889" y="242711"/>
                  <a:pt x="474133" y="389467"/>
                </a:cubicBezTo>
                <a:cubicBezTo>
                  <a:pt x="454378" y="536223"/>
                  <a:pt x="0" y="880534"/>
                  <a:pt x="0" y="880534"/>
                </a:cubicBezTo>
              </a:path>
            </a:pathLst>
          </a:custGeom>
          <a:ln w="38100" cap="flat" cmpd="sng" algn="ctr">
            <a:solidFill>
              <a:srgbClr val="FF00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826000" y="4504267"/>
            <a:ext cx="1608667" cy="863600"/>
          </a:xfrm>
          <a:custGeom>
            <a:avLst/>
            <a:gdLst>
              <a:gd name="connsiteX0" fmla="*/ 1608667 w 1608667"/>
              <a:gd name="connsiteY0" fmla="*/ 863600 h 863600"/>
              <a:gd name="connsiteX1" fmla="*/ 372533 w 1608667"/>
              <a:gd name="connsiteY1" fmla="*/ 677333 h 863600"/>
              <a:gd name="connsiteX2" fmla="*/ 0 w 1608667"/>
              <a:gd name="connsiteY2" fmla="*/ 0 h 863600"/>
            </a:gdLst>
            <a:ahLst/>
            <a:cxnLst>
              <a:cxn ang="0">
                <a:pos x="connsiteX0" y="connsiteY0"/>
              </a:cxn>
              <a:cxn ang="0">
                <a:pos x="connsiteX1" y="connsiteY1"/>
              </a:cxn>
              <a:cxn ang="0">
                <a:pos x="connsiteX2" y="connsiteY2"/>
              </a:cxn>
            </a:cxnLst>
            <a:rect l="l" t="t" r="r" b="b"/>
            <a:pathLst>
              <a:path w="1608667" h="863600">
                <a:moveTo>
                  <a:pt x="1608667" y="863600"/>
                </a:moveTo>
                <a:cubicBezTo>
                  <a:pt x="1124655" y="842433"/>
                  <a:pt x="640644" y="821266"/>
                  <a:pt x="372533" y="677333"/>
                </a:cubicBezTo>
                <a:cubicBezTo>
                  <a:pt x="104422" y="533400"/>
                  <a:pt x="0" y="0"/>
                  <a:pt x="0" y="0"/>
                </a:cubicBezTo>
              </a:path>
            </a:pathLst>
          </a:custGeom>
          <a:ln w="38100" cap="flat" cmpd="sng" algn="ctr">
            <a:solidFill>
              <a:srgbClr val="FF00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457200" y="6380158"/>
            <a:ext cx="8157702" cy="461665"/>
          </a:xfrm>
          <a:prstGeom prst="rect">
            <a:avLst/>
          </a:prstGeom>
          <a:noFill/>
        </p:spPr>
        <p:txBody>
          <a:bodyPr wrap="none" rtlCol="0">
            <a:spAutoFit/>
          </a:bodyPr>
          <a:lstStyle/>
          <a:p>
            <a:r>
              <a:rPr lang="en-US" sz="2400" dirty="0" smtClean="0">
                <a:solidFill>
                  <a:srgbClr val="FF0000"/>
                </a:solidFill>
              </a:rPr>
              <a:t>*</a:t>
            </a:r>
            <a:r>
              <a:rPr lang="en-US" sz="2400" dirty="0" smtClean="0"/>
              <a:t> S. </a:t>
            </a:r>
            <a:r>
              <a:rPr lang="en-US" sz="2400" dirty="0" err="1" smtClean="0"/>
              <a:t>Trzeciak</a:t>
            </a:r>
            <a:r>
              <a:rPr lang="en-US" sz="2400" dirty="0" smtClean="0"/>
              <a:t> et al., </a:t>
            </a:r>
            <a:r>
              <a:rPr lang="en-US" sz="2400" dirty="0" err="1" smtClean="0"/>
              <a:t>Acad</a:t>
            </a:r>
            <a:r>
              <a:rPr lang="en-US" sz="2400" dirty="0" smtClean="0"/>
              <a:t> </a:t>
            </a:r>
            <a:r>
              <a:rPr lang="en-US" sz="2400" dirty="0" err="1" smtClean="0"/>
              <a:t>Emerg</a:t>
            </a:r>
            <a:r>
              <a:rPr lang="en-US" sz="2400" dirty="0" smtClean="0"/>
              <a:t> Med. 2008 May ; 15(5): 399–413</a:t>
            </a:r>
            <a:endParaRPr lang="en-US" sz="2400" dirty="0"/>
          </a:p>
        </p:txBody>
      </p:sp>
      <p:sp>
        <p:nvSpPr>
          <p:cNvPr id="10" name="TextBox 9"/>
          <p:cNvSpPr txBox="1"/>
          <p:nvPr/>
        </p:nvSpPr>
        <p:spPr>
          <a:xfrm>
            <a:off x="931334" y="1568959"/>
            <a:ext cx="2556934" cy="707886"/>
          </a:xfrm>
          <a:prstGeom prst="rect">
            <a:avLst/>
          </a:prstGeom>
          <a:solidFill>
            <a:srgbClr val="F8FFC5"/>
          </a:solidFill>
          <a:ln>
            <a:solidFill>
              <a:schemeClr val="tx1"/>
            </a:solidFill>
          </a:ln>
        </p:spPr>
        <p:txBody>
          <a:bodyPr wrap="square" rtlCol="0">
            <a:spAutoFit/>
          </a:bodyPr>
          <a:lstStyle/>
          <a:p>
            <a:pPr algn="ctr"/>
            <a:r>
              <a:rPr lang="en-US" sz="2000" dirty="0" smtClean="0"/>
              <a:t>Impaired ability to modulate blood flow</a:t>
            </a:r>
            <a:endParaRPr lang="en-US" sz="2000" dirty="0"/>
          </a:p>
        </p:txBody>
      </p:sp>
      <p:sp>
        <p:nvSpPr>
          <p:cNvPr id="11" name="Freeform 10"/>
          <p:cNvSpPr/>
          <p:nvPr/>
        </p:nvSpPr>
        <p:spPr>
          <a:xfrm>
            <a:off x="1292578" y="2336800"/>
            <a:ext cx="891822" cy="1405467"/>
          </a:xfrm>
          <a:custGeom>
            <a:avLst/>
            <a:gdLst>
              <a:gd name="connsiteX0" fmla="*/ 891822 w 891822"/>
              <a:gd name="connsiteY0" fmla="*/ 0 h 1405467"/>
              <a:gd name="connsiteX1" fmla="*/ 28222 w 891822"/>
              <a:gd name="connsiteY1" fmla="*/ 508000 h 1405467"/>
              <a:gd name="connsiteX2" fmla="*/ 722489 w 891822"/>
              <a:gd name="connsiteY2" fmla="*/ 1405467 h 1405467"/>
            </a:gdLst>
            <a:ahLst/>
            <a:cxnLst>
              <a:cxn ang="0">
                <a:pos x="connsiteX0" y="connsiteY0"/>
              </a:cxn>
              <a:cxn ang="0">
                <a:pos x="connsiteX1" y="connsiteY1"/>
              </a:cxn>
              <a:cxn ang="0">
                <a:pos x="connsiteX2" y="connsiteY2"/>
              </a:cxn>
            </a:cxnLst>
            <a:rect l="l" t="t" r="r" b="b"/>
            <a:pathLst>
              <a:path w="891822" h="1405467">
                <a:moveTo>
                  <a:pt x="891822" y="0"/>
                </a:moveTo>
                <a:cubicBezTo>
                  <a:pt x="474133" y="136878"/>
                  <a:pt x="56444" y="273756"/>
                  <a:pt x="28222" y="508000"/>
                </a:cubicBezTo>
                <a:cubicBezTo>
                  <a:pt x="0" y="742244"/>
                  <a:pt x="722489" y="1405467"/>
                  <a:pt x="722489" y="1405467"/>
                </a:cubicBezTo>
              </a:path>
            </a:pathLst>
          </a:custGeom>
          <a:ln w="38100" cap="flat" cmpd="sng" algn="ctr">
            <a:solidFill>
              <a:srgbClr val="FF00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01530440"/>
      </p:ext>
    </p:extLst>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Hypothesis</a:t>
            </a:r>
            <a:endParaRPr lang="en-US" b="1" dirty="0"/>
          </a:p>
        </p:txBody>
      </p:sp>
      <p:sp>
        <p:nvSpPr>
          <p:cNvPr id="3" name="Content Placeholder 2"/>
          <p:cNvSpPr>
            <a:spLocks noGrp="1"/>
          </p:cNvSpPr>
          <p:nvPr>
            <p:ph idx="1"/>
          </p:nvPr>
        </p:nvSpPr>
        <p:spPr>
          <a:xfrm>
            <a:off x="457200" y="2046374"/>
            <a:ext cx="8229600" cy="2721883"/>
          </a:xfrm>
        </p:spPr>
        <p:txBody>
          <a:bodyPr>
            <a:normAutofit/>
          </a:bodyPr>
          <a:lstStyle/>
          <a:p>
            <a:pPr>
              <a:buNone/>
            </a:pPr>
            <a:r>
              <a:rPr lang="en-US" dirty="0" smtClean="0">
                <a:latin typeface="Apple Casual"/>
              </a:rPr>
              <a:t>  Blood flow needs to nearly shut down during sepsis; organs need to shut down; the entire body focuses on </a:t>
            </a:r>
            <a:r>
              <a:rPr lang="en-US" dirty="0" smtClean="0">
                <a:solidFill>
                  <a:srgbClr val="FF6451"/>
                </a:solidFill>
                <a:latin typeface="Apple Casual"/>
              </a:rPr>
              <a:t>harvesting </a:t>
            </a:r>
            <a:r>
              <a:rPr lang="en-US" dirty="0" err="1" smtClean="0">
                <a:solidFill>
                  <a:srgbClr val="FF6451"/>
                </a:solidFill>
                <a:latin typeface="Apple Casual"/>
              </a:rPr>
              <a:t>heparan</a:t>
            </a:r>
            <a:r>
              <a:rPr lang="en-US" dirty="0" smtClean="0">
                <a:solidFill>
                  <a:srgbClr val="FF6451"/>
                </a:solidFill>
                <a:latin typeface="Apple Casual"/>
              </a:rPr>
              <a:t> sulfate from the invasive microbes</a:t>
            </a:r>
            <a:r>
              <a:rPr lang="en-US" dirty="0" smtClean="0">
                <a:latin typeface="Apple Casual"/>
              </a:rPr>
              <a:t> to recover blood stability.</a:t>
            </a:r>
            <a:endParaRPr lang="en-US" dirty="0">
              <a:latin typeface="Apple Casual"/>
            </a:endParaRPr>
          </a:p>
        </p:txBody>
      </p:sp>
    </p:spTree>
    <p:extLst>
      <p:ext uri="{BB962C8B-B14F-4D97-AF65-F5344CB8AC3E}">
        <p14:creationId xmlns:p14="http://schemas.microsoft.com/office/powerpoint/2010/main" val="329134555"/>
      </p:ext>
    </p:extLst>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GSK-3: Inducing Inflammation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a:bodyPr>
          <a:lstStyle/>
          <a:p>
            <a:r>
              <a:rPr lang="en-US" dirty="0" smtClean="0"/>
              <a:t>GSK-3 is a protein that interferes with insulin-mediated glucose uptake and with glucose storage into glycogen</a:t>
            </a:r>
          </a:p>
          <a:p>
            <a:r>
              <a:rPr lang="en-US" dirty="0" smtClean="0"/>
              <a:t>It also promotes inflammation in association with  mood disorders, Alzheimer’s disease, diabetes, and cancer</a:t>
            </a:r>
          </a:p>
          <a:p>
            <a:r>
              <a:rPr lang="en-US" dirty="0" smtClean="0"/>
              <a:t>This shows a clear link between glucose impairment and inflammation</a:t>
            </a:r>
            <a:endParaRPr lang="en-US" dirty="0"/>
          </a:p>
        </p:txBody>
      </p:sp>
      <p:sp>
        <p:nvSpPr>
          <p:cNvPr id="4" name="TextBox 3"/>
          <p:cNvSpPr txBox="1"/>
          <p:nvPr/>
        </p:nvSpPr>
        <p:spPr>
          <a:xfrm>
            <a:off x="457200" y="6396335"/>
            <a:ext cx="7511942" cy="461665"/>
          </a:xfrm>
          <a:prstGeom prst="rect">
            <a:avLst/>
          </a:prstGeom>
          <a:noFill/>
        </p:spPr>
        <p:txBody>
          <a:bodyPr wrap="none" rtlCol="0">
            <a:spAutoFit/>
          </a:bodyPr>
          <a:lstStyle/>
          <a:p>
            <a:r>
              <a:rPr lang="en-US" sz="2400" dirty="0" smtClean="0">
                <a:solidFill>
                  <a:srgbClr val="FF0000"/>
                </a:solidFill>
              </a:rPr>
              <a:t>*</a:t>
            </a:r>
            <a:r>
              <a:rPr lang="en-US" sz="2400" dirty="0" smtClean="0"/>
              <a:t> R.S. </a:t>
            </a:r>
            <a:r>
              <a:rPr lang="en-US" sz="2400" dirty="0" err="1" smtClean="0"/>
              <a:t>Jope</a:t>
            </a:r>
            <a:r>
              <a:rPr lang="en-US" sz="2400" dirty="0" smtClean="0"/>
              <a:t> et al., </a:t>
            </a:r>
            <a:r>
              <a:rPr lang="en-US" sz="2400" i="1" dirty="0" err="1" smtClean="0"/>
              <a:t>Neurochem</a:t>
            </a:r>
            <a:r>
              <a:rPr lang="en-US" sz="2400" i="1" dirty="0" smtClean="0"/>
              <a:t> Res. 2007 ; 32(4-5): 577–595.</a:t>
            </a:r>
            <a:endParaRPr lang="en-US" sz="2400" dirty="0"/>
          </a:p>
        </p:txBody>
      </p:sp>
    </p:spTree>
    <p:extLst>
      <p:ext uri="{BB962C8B-B14F-4D97-AF65-F5344CB8AC3E}">
        <p14:creationId xmlns:p14="http://schemas.microsoft.com/office/powerpoint/2010/main" val="3808340509"/>
      </p:ext>
    </p:extLst>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SK3_inflammation.png"/>
          <p:cNvPicPr>
            <a:picLocks noGrp="1" noChangeAspect="1"/>
          </p:cNvPicPr>
          <p:nvPr>
            <p:ph idx="1"/>
          </p:nvPr>
        </p:nvPicPr>
        <p:blipFill>
          <a:blip r:embed="rId3"/>
          <a:srcRect l="-33815" r="-33815"/>
          <a:stretch>
            <a:fillRect/>
          </a:stretch>
        </p:blipFill>
        <p:spPr>
          <a:xfrm>
            <a:off x="-670575" y="0"/>
            <a:ext cx="11139258" cy="6126163"/>
          </a:xfrm>
        </p:spPr>
      </p:pic>
      <p:sp>
        <p:nvSpPr>
          <p:cNvPr id="5" name="TextBox 4"/>
          <p:cNvSpPr txBox="1"/>
          <p:nvPr/>
        </p:nvSpPr>
        <p:spPr>
          <a:xfrm>
            <a:off x="110758" y="6347711"/>
            <a:ext cx="9033242" cy="830997"/>
          </a:xfrm>
          <a:prstGeom prst="rect">
            <a:avLst/>
          </a:prstGeom>
          <a:noFill/>
        </p:spPr>
        <p:txBody>
          <a:bodyPr wrap="none" rtlCol="0">
            <a:spAutoFit/>
          </a:bodyPr>
          <a:lstStyle/>
          <a:p>
            <a:r>
              <a:rPr lang="en-US" sz="2400" dirty="0" smtClean="0"/>
              <a:t>Figure 2 from R.S. </a:t>
            </a:r>
            <a:r>
              <a:rPr lang="en-US" sz="2400" dirty="0" err="1" smtClean="0"/>
              <a:t>Jope</a:t>
            </a:r>
            <a:r>
              <a:rPr lang="en-US" sz="2400" dirty="0" smtClean="0"/>
              <a:t> et al., </a:t>
            </a:r>
            <a:r>
              <a:rPr lang="en-US" sz="2400" i="1" dirty="0" err="1" smtClean="0"/>
              <a:t>Neurochem</a:t>
            </a:r>
            <a:r>
              <a:rPr lang="en-US" sz="2400" i="1" dirty="0" smtClean="0"/>
              <a:t> Res. 2007 ; 32(4-5): 577–595.</a:t>
            </a:r>
            <a:endParaRPr lang="en-US" sz="2400" dirty="0" smtClean="0"/>
          </a:p>
          <a:p>
            <a:r>
              <a:rPr lang="en-US" sz="2400" dirty="0" smtClean="0"/>
              <a:t> </a:t>
            </a:r>
            <a:endParaRPr lang="en-US" sz="2400" dirty="0"/>
          </a:p>
        </p:txBody>
      </p:sp>
    </p:spTree>
    <p:extLst>
      <p:ext uri="{BB962C8B-B14F-4D97-AF65-F5344CB8AC3E}">
        <p14:creationId xmlns:p14="http://schemas.microsoft.com/office/powerpoint/2010/main" val="3032998146"/>
      </p:ext>
    </p:extLst>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SK3_inflammation.png"/>
          <p:cNvPicPr>
            <a:picLocks noGrp="1" noChangeAspect="1"/>
          </p:cNvPicPr>
          <p:nvPr>
            <p:ph idx="1"/>
          </p:nvPr>
        </p:nvPicPr>
        <p:blipFill>
          <a:blip r:embed="rId3"/>
          <a:srcRect l="-33815" r="-33815"/>
          <a:stretch>
            <a:fillRect/>
          </a:stretch>
        </p:blipFill>
        <p:spPr>
          <a:xfrm>
            <a:off x="-670575" y="0"/>
            <a:ext cx="11139258" cy="6126163"/>
          </a:xfrm>
        </p:spPr>
      </p:pic>
      <p:sp>
        <p:nvSpPr>
          <p:cNvPr id="5" name="TextBox 4"/>
          <p:cNvSpPr txBox="1"/>
          <p:nvPr/>
        </p:nvSpPr>
        <p:spPr>
          <a:xfrm>
            <a:off x="110758" y="6347711"/>
            <a:ext cx="9033242" cy="830997"/>
          </a:xfrm>
          <a:prstGeom prst="rect">
            <a:avLst/>
          </a:prstGeom>
          <a:noFill/>
        </p:spPr>
        <p:txBody>
          <a:bodyPr wrap="none" rtlCol="0">
            <a:spAutoFit/>
          </a:bodyPr>
          <a:lstStyle/>
          <a:p>
            <a:r>
              <a:rPr lang="en-US" sz="2400" dirty="0" smtClean="0"/>
              <a:t>Figure 2 from R.S. </a:t>
            </a:r>
            <a:r>
              <a:rPr lang="en-US" sz="2400" dirty="0" err="1" smtClean="0"/>
              <a:t>Jope</a:t>
            </a:r>
            <a:r>
              <a:rPr lang="en-US" sz="2400" dirty="0" smtClean="0"/>
              <a:t> et al., </a:t>
            </a:r>
            <a:r>
              <a:rPr lang="en-US" sz="2400" i="1" dirty="0" err="1" smtClean="0"/>
              <a:t>Neurochem</a:t>
            </a:r>
            <a:r>
              <a:rPr lang="en-US" sz="2400" i="1" dirty="0" smtClean="0"/>
              <a:t> Res. 2007 ; 32(4-5): 577–595.</a:t>
            </a:r>
            <a:endParaRPr lang="en-US" sz="2400" dirty="0" smtClean="0"/>
          </a:p>
          <a:p>
            <a:r>
              <a:rPr lang="en-US" sz="2400" dirty="0" smtClean="0"/>
              <a:t> </a:t>
            </a:r>
            <a:endParaRPr lang="en-US" sz="2400" dirty="0"/>
          </a:p>
        </p:txBody>
      </p:sp>
      <p:sp>
        <p:nvSpPr>
          <p:cNvPr id="6" name="Content Placeholder 2"/>
          <p:cNvSpPr txBox="1">
            <a:spLocks/>
          </p:cNvSpPr>
          <p:nvPr/>
        </p:nvSpPr>
        <p:spPr>
          <a:xfrm>
            <a:off x="3030302" y="1031816"/>
            <a:ext cx="4078275" cy="2159708"/>
          </a:xfrm>
          <a:prstGeom prst="rect">
            <a:avLst/>
          </a:prstGeom>
          <a:solidFill>
            <a:srgbClr val="FEFFCA"/>
          </a:solidFill>
          <a:ln>
            <a:solidFill>
              <a:srgbClr val="000000"/>
            </a:solidFill>
          </a:ln>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Inflammation</a:t>
            </a:r>
            <a:r>
              <a:rPr kumimoji="0" lang="en-US" sz="3200" b="0" i="0" u="none" strike="noStrike" kern="1200" cap="none" spc="0" normalizeH="0" noProof="0" dirty="0" smtClean="0">
                <a:ln>
                  <a:noFill/>
                </a:ln>
                <a:solidFill>
                  <a:schemeClr val="tx1"/>
                </a:solidFill>
                <a:effectLst/>
                <a:uLnTx/>
                <a:uFillTx/>
                <a:latin typeface="+mn-lt"/>
                <a:ea typeface="+mn-ea"/>
                <a:cs typeface="+mn-cs"/>
              </a:rPr>
              <a:t> and </a:t>
            </a:r>
            <a:r>
              <a:rPr lang="en-US" sz="3200" dirty="0" smtClean="0"/>
              <a:t>impaired glucose metabolism are closely linked</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Content Placeholder 2"/>
          <p:cNvSpPr txBox="1">
            <a:spLocks/>
          </p:cNvSpPr>
          <p:nvPr/>
        </p:nvSpPr>
        <p:spPr>
          <a:xfrm>
            <a:off x="3106502" y="4008379"/>
            <a:ext cx="4078275" cy="1508184"/>
          </a:xfrm>
          <a:prstGeom prst="rect">
            <a:avLst/>
          </a:prstGeom>
          <a:solidFill>
            <a:srgbClr val="FEFFCA"/>
          </a:solidFill>
          <a:ln>
            <a:solidFill>
              <a:srgbClr val="000000"/>
            </a:solidFill>
          </a:ln>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Inflammation</a:t>
            </a:r>
            <a:r>
              <a:rPr kumimoji="0" lang="en-US" sz="3200" b="0" i="0" u="none" strike="noStrike" kern="1200" cap="none" spc="0" normalizeH="0" noProof="0" dirty="0" smtClean="0">
                <a:ln>
                  <a:noFill/>
                </a:ln>
                <a:solidFill>
                  <a:schemeClr val="tx1"/>
                </a:solidFill>
                <a:effectLst/>
                <a:uLnTx/>
                <a:uFillTx/>
                <a:latin typeface="+mn-lt"/>
                <a:ea typeface="+mn-ea"/>
                <a:cs typeface="+mn-cs"/>
              </a:rPr>
              <a:t> is </a:t>
            </a:r>
            <a:r>
              <a:rPr kumimoji="0" lang="en-US" sz="3200" b="0" i="0" u="none" strike="noStrike" kern="1200" cap="none" spc="0" normalizeH="0" noProof="0" dirty="0" smtClean="0">
                <a:ln>
                  <a:noFill/>
                </a:ln>
                <a:solidFill>
                  <a:schemeClr val="tx1"/>
                </a:solidFill>
                <a:effectLst/>
                <a:uLnTx/>
                <a:uFillTx/>
                <a:latin typeface="+mn-lt"/>
                <a:ea typeface="+mn-ea"/>
                <a:cs typeface="+mn-cs"/>
              </a:rPr>
              <a:t>needed </a:t>
            </a:r>
            <a:r>
              <a:rPr kumimoji="0" lang="en-US" sz="3200" b="0" i="0" u="none" strike="noStrike" kern="1200" cap="none" spc="0" normalizeH="0" noProof="0" dirty="0" smtClean="0">
                <a:ln>
                  <a:noFill/>
                </a:ln>
                <a:solidFill>
                  <a:schemeClr val="tx1"/>
                </a:solidFill>
                <a:effectLst/>
                <a:uLnTx/>
                <a:uFillTx/>
                <a:latin typeface="+mn-lt"/>
                <a:ea typeface="+mn-ea"/>
                <a:cs typeface="+mn-cs"/>
              </a:rPr>
              <a:t>to </a:t>
            </a:r>
            <a:r>
              <a:rPr kumimoji="0" lang="en-US" sz="3200" b="0" i="0" u="none" strike="noStrike" kern="1200" cap="none" spc="0" normalizeH="0" noProof="0" dirty="0" smtClean="0">
                <a:ln>
                  <a:noFill/>
                </a:ln>
                <a:solidFill>
                  <a:schemeClr val="tx1"/>
                </a:solidFill>
                <a:effectLst/>
                <a:uLnTx/>
                <a:uFillTx/>
                <a:latin typeface="+mn-lt"/>
                <a:ea typeface="+mn-ea"/>
                <a:cs typeface="+mn-cs"/>
              </a:rPr>
              <a:t>generate </a:t>
            </a:r>
            <a:r>
              <a:rPr lang="en-US" sz="3200" dirty="0"/>
              <a:t>m</a:t>
            </a:r>
            <a:r>
              <a:rPr kumimoji="0" lang="en-US" sz="3200" b="0" i="0" u="none" strike="noStrike" kern="1200" cap="none" spc="0" normalizeH="0" noProof="0" dirty="0" smtClean="0">
                <a:ln>
                  <a:noFill/>
                </a:ln>
                <a:solidFill>
                  <a:schemeClr val="tx1"/>
                </a:solidFill>
                <a:effectLst/>
                <a:uLnTx/>
                <a:uFillTx/>
                <a:latin typeface="+mn-lt"/>
                <a:ea typeface="+mn-ea"/>
                <a:cs typeface="+mn-cs"/>
              </a:rPr>
              <a:t>ore </a:t>
            </a:r>
            <a:r>
              <a:rPr lang="en-US" sz="3200" dirty="0"/>
              <a:t>s</a:t>
            </a:r>
            <a:r>
              <a:rPr kumimoji="0" lang="en-US" sz="3200" b="0" i="0" u="none" strike="noStrike" kern="1200" cap="none" spc="0" normalizeH="0" noProof="0" dirty="0" err="1" smtClean="0">
                <a:ln>
                  <a:noFill/>
                </a:ln>
                <a:solidFill>
                  <a:schemeClr val="tx1"/>
                </a:solidFill>
                <a:effectLst/>
                <a:uLnTx/>
                <a:uFillTx/>
                <a:latin typeface="+mn-lt"/>
                <a:ea typeface="+mn-ea"/>
                <a:cs typeface="+mn-cs"/>
              </a:rPr>
              <a:t>ulfate</a:t>
            </a:r>
            <a:r>
              <a:rPr kumimoji="0" lang="en-US" sz="3200" b="0" i="0" u="none" strike="noStrike" kern="1200" cap="none" spc="0" normalizeH="0" noProof="0" dirty="0" smtClean="0">
                <a:ln>
                  <a:noFill/>
                </a:ln>
                <a:solidFill>
                  <a:schemeClr val="tx1"/>
                </a:solidFill>
                <a:effectLst/>
                <a:uLnTx/>
                <a:uFillTx/>
                <a:latin typeface="+mn-lt"/>
                <a:ea typeface="+mn-ea"/>
                <a:cs typeface="+mn-cs"/>
              </a:rPr>
              <a:t>!</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0666850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p:txBody>
          <a:bodyPr>
            <a:normAutofit fontScale="85000" lnSpcReduction="10000"/>
          </a:bodyPr>
          <a:lstStyle/>
          <a:p>
            <a:r>
              <a:rPr lang="en-US" dirty="0" smtClean="0"/>
              <a:t>Infection is associated with many chronic diseases like heart disease and Alzheimer’s</a:t>
            </a:r>
          </a:p>
          <a:p>
            <a:pPr lvl="1"/>
            <a:r>
              <a:rPr lang="en-US" dirty="0" smtClean="0"/>
              <a:t>Treating with antibiotics doesn’t help</a:t>
            </a:r>
          </a:p>
          <a:p>
            <a:pPr lvl="1"/>
            <a:r>
              <a:rPr lang="en-US" dirty="0" smtClean="0"/>
              <a:t>Infection serves useful role in supplying nutrients?</a:t>
            </a:r>
          </a:p>
          <a:p>
            <a:pPr lvl="1"/>
            <a:r>
              <a:rPr lang="en-US" dirty="0" smtClean="0"/>
              <a:t>Support comes from Chlamydia’s ability to produce </a:t>
            </a:r>
            <a:r>
              <a:rPr lang="en-US" dirty="0" err="1" smtClean="0"/>
              <a:t>heparan</a:t>
            </a:r>
            <a:r>
              <a:rPr lang="en-US" dirty="0" smtClean="0"/>
              <a:t> sulfate</a:t>
            </a:r>
          </a:p>
          <a:p>
            <a:pPr lvl="1"/>
            <a:r>
              <a:rPr lang="en-US" dirty="0" smtClean="0"/>
              <a:t>Amyloid beta plaque provides home for microbes</a:t>
            </a:r>
          </a:p>
          <a:p>
            <a:pPr lvl="1"/>
            <a:r>
              <a:rPr lang="en-US" dirty="0" smtClean="0"/>
              <a:t>Sepsis reflects blood melt-down due to sulfate deficiency</a:t>
            </a:r>
          </a:p>
          <a:p>
            <a:r>
              <a:rPr lang="en-US" dirty="0" smtClean="0"/>
              <a:t>Inflammation and impaired glucose metabolism are closely linked</a:t>
            </a:r>
          </a:p>
          <a:p>
            <a:pPr lvl="1"/>
            <a:r>
              <a:rPr lang="en-US" dirty="0" smtClean="0"/>
              <a:t>Linking element is sulfate deficiency?</a:t>
            </a:r>
            <a:endParaRPr lang="en-US" dirty="0"/>
          </a:p>
        </p:txBody>
      </p:sp>
    </p:spTree>
    <p:extLst>
      <p:ext uri="{BB962C8B-B14F-4D97-AF65-F5344CB8AC3E}">
        <p14:creationId xmlns:p14="http://schemas.microsoft.com/office/powerpoint/2010/main" val="3867623770"/>
      </p:ext>
    </p:extLst>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64"/>
            <a:ext cx="8229600" cy="1143000"/>
          </a:xfrm>
        </p:spPr>
        <p:txBody>
          <a:bodyPr/>
          <a:lstStyle/>
          <a:p>
            <a:r>
              <a:rPr lang="en-US" b="1" dirty="0" smtClean="0">
                <a:latin typeface="Apple Casual"/>
              </a:rPr>
              <a:t>Outline</a:t>
            </a:r>
            <a:endParaRPr lang="en-US" b="1" dirty="0">
              <a:latin typeface="Apple Casual"/>
            </a:endParaRPr>
          </a:p>
        </p:txBody>
      </p:sp>
      <p:sp>
        <p:nvSpPr>
          <p:cNvPr id="3" name="Content Placeholder 2"/>
          <p:cNvSpPr>
            <a:spLocks noGrp="1"/>
          </p:cNvSpPr>
          <p:nvPr>
            <p:ph idx="1"/>
          </p:nvPr>
        </p:nvSpPr>
        <p:spPr>
          <a:xfrm>
            <a:off x="457200" y="1265613"/>
            <a:ext cx="8456178" cy="5469492"/>
          </a:xfrm>
        </p:spPr>
        <p:txBody>
          <a:bodyPr>
            <a:normAutofit fontScale="62500" lnSpcReduction="20000"/>
          </a:bodyPr>
          <a:lstStyle/>
          <a:p>
            <a:r>
              <a:rPr lang="en-US" dirty="0" smtClean="0">
                <a:latin typeface="Apple Casual"/>
              </a:rPr>
              <a:t>Introduction</a:t>
            </a:r>
          </a:p>
          <a:p>
            <a:pPr lvl="1"/>
            <a:r>
              <a:rPr lang="en-US" sz="2900" dirty="0" smtClean="0">
                <a:latin typeface="Apple Casual"/>
              </a:rPr>
              <a:t>Big Ideas: Dysfunction and Consequences</a:t>
            </a:r>
          </a:p>
          <a:p>
            <a:r>
              <a:rPr lang="en-US" dirty="0" smtClean="0">
                <a:latin typeface="Apple Casual"/>
              </a:rPr>
              <a:t>Dysfunction</a:t>
            </a:r>
          </a:p>
          <a:p>
            <a:pPr lvl="1"/>
            <a:r>
              <a:rPr lang="en-US" sz="2900" dirty="0" smtClean="0">
                <a:latin typeface="Apple Casual"/>
              </a:rPr>
              <a:t>Cholesterol Transport</a:t>
            </a:r>
          </a:p>
          <a:p>
            <a:pPr lvl="1"/>
            <a:r>
              <a:rPr lang="en-US" sz="2900" dirty="0" smtClean="0">
                <a:latin typeface="Apple Casual"/>
              </a:rPr>
              <a:t>Sulfate Deficiency</a:t>
            </a:r>
          </a:p>
          <a:p>
            <a:pPr lvl="1"/>
            <a:r>
              <a:rPr lang="en-US" sz="2900" dirty="0" smtClean="0">
                <a:latin typeface="Apple Casual"/>
              </a:rPr>
              <a:t>Obesity</a:t>
            </a:r>
          </a:p>
          <a:p>
            <a:pPr lvl="1"/>
            <a:r>
              <a:rPr lang="en-US" sz="2900" dirty="0" smtClean="0">
                <a:latin typeface="Apple Casual"/>
              </a:rPr>
              <a:t>Endothelial Nitric Oxide Synthase (</a:t>
            </a:r>
            <a:r>
              <a:rPr lang="en-US" sz="2900" dirty="0" err="1" smtClean="0">
                <a:latin typeface="Apple Casual"/>
              </a:rPr>
              <a:t>eNOS</a:t>
            </a:r>
            <a:r>
              <a:rPr lang="en-US" sz="2900" dirty="0" smtClean="0">
                <a:latin typeface="Apple Casual"/>
              </a:rPr>
              <a:t>)</a:t>
            </a:r>
          </a:p>
          <a:p>
            <a:pPr lvl="1"/>
            <a:r>
              <a:rPr lang="en-US" sz="2900" dirty="0" err="1" smtClean="0">
                <a:latin typeface="Apple Casual"/>
              </a:rPr>
              <a:t>SiNiC</a:t>
            </a:r>
            <a:endParaRPr lang="en-US" sz="2900" dirty="0" smtClean="0">
              <a:latin typeface="Apple Casual"/>
            </a:endParaRPr>
          </a:p>
          <a:p>
            <a:pPr lvl="0"/>
            <a:r>
              <a:rPr lang="en-US" dirty="0" smtClean="0">
                <a:solidFill>
                  <a:srgbClr val="FF0000"/>
                </a:solidFill>
                <a:latin typeface="Apple Casual"/>
              </a:rPr>
              <a:t>Consequences</a:t>
            </a:r>
          </a:p>
          <a:p>
            <a:pPr lvl="1"/>
            <a:r>
              <a:rPr lang="en-US" sz="2900" dirty="0" smtClean="0">
                <a:latin typeface="Apple Casual"/>
              </a:rPr>
              <a:t>Blood Clots and Hemorrhages</a:t>
            </a:r>
          </a:p>
          <a:p>
            <a:pPr lvl="1"/>
            <a:r>
              <a:rPr lang="en-US" sz="2900" dirty="0" smtClean="0">
                <a:latin typeface="Apple Casual"/>
              </a:rPr>
              <a:t>Cardiovascular Disease</a:t>
            </a:r>
          </a:p>
          <a:p>
            <a:pPr lvl="1"/>
            <a:r>
              <a:rPr lang="en-US" sz="2900" dirty="0" smtClean="0">
                <a:latin typeface="Apple Casual"/>
              </a:rPr>
              <a:t>Impaired Gut Bacteria</a:t>
            </a:r>
          </a:p>
          <a:p>
            <a:pPr lvl="1"/>
            <a:r>
              <a:rPr lang="en-US" sz="2900" dirty="0" smtClean="0">
                <a:latin typeface="Apple Casual"/>
              </a:rPr>
              <a:t>Infection</a:t>
            </a:r>
          </a:p>
          <a:p>
            <a:pPr lvl="1"/>
            <a:r>
              <a:rPr lang="en-US" sz="2900" dirty="0" smtClean="0">
                <a:solidFill>
                  <a:srgbClr val="FF0000"/>
                </a:solidFill>
                <a:latin typeface="Apple Casual"/>
              </a:rPr>
              <a:t>Impaired Autophagy</a:t>
            </a:r>
          </a:p>
          <a:p>
            <a:pPr lvl="0"/>
            <a:r>
              <a:rPr lang="en-US" dirty="0" smtClean="0">
                <a:latin typeface="Apple Casual"/>
              </a:rPr>
              <a:t>The Environment</a:t>
            </a:r>
          </a:p>
          <a:p>
            <a:pPr lvl="1"/>
            <a:r>
              <a:rPr lang="en-US" sz="2900" dirty="0" smtClean="0">
                <a:latin typeface="Apple Casual"/>
              </a:rPr>
              <a:t>Environmental Toxins</a:t>
            </a:r>
          </a:p>
          <a:p>
            <a:pPr lvl="1"/>
            <a:r>
              <a:rPr lang="en-US" sz="2900" dirty="0" smtClean="0">
                <a:latin typeface="Apple Casual"/>
              </a:rPr>
              <a:t>Polyphenols</a:t>
            </a:r>
          </a:p>
          <a:p>
            <a:pPr lvl="0"/>
            <a:r>
              <a:rPr lang="en-US" dirty="0" smtClean="0">
                <a:latin typeface="Apple Casual"/>
              </a:rPr>
              <a:t>Summary</a:t>
            </a:r>
          </a:p>
          <a:p>
            <a:pPr lvl="0"/>
            <a:endParaRPr lang="en-US" sz="2800" dirty="0" smtClean="0">
              <a:latin typeface="Apple Casual"/>
            </a:endParaRPr>
          </a:p>
          <a:p>
            <a:pPr lvl="0"/>
            <a:endParaRPr lang="en-US" sz="2800" dirty="0" smtClean="0">
              <a:latin typeface="Apple Casual"/>
            </a:endParaRPr>
          </a:p>
          <a:p>
            <a:endParaRPr lang="en-US" sz="2800" dirty="0" smtClean="0"/>
          </a:p>
          <a:p>
            <a:endParaRPr lang="en-US" sz="2800" dirty="0" smtClean="0"/>
          </a:p>
          <a:p>
            <a:endParaRPr lang="en-US" sz="2800" dirty="0" smtClean="0"/>
          </a:p>
          <a:p>
            <a:endParaRPr lang="en-US" sz="2800" dirty="0"/>
          </a:p>
        </p:txBody>
      </p:sp>
    </p:spTree>
    <p:extLst>
      <p:ext uri="{BB962C8B-B14F-4D97-AF65-F5344CB8AC3E}">
        <p14:creationId xmlns:p14="http://schemas.microsoft.com/office/powerpoint/2010/main" val="959225086"/>
      </p:ext>
    </p:extLst>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Impaired Autophagy</a:t>
            </a:r>
            <a:endParaRPr lang="en-US" b="1" dirty="0"/>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457200" y="1417638"/>
            <a:ext cx="8229600" cy="4401205"/>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800" dirty="0" smtClean="0">
                <a:latin typeface="Apple Casual"/>
              </a:rPr>
              <a:t>  </a:t>
            </a:r>
            <a:r>
              <a:rPr lang="en-US" sz="2800" dirty="0" err="1" smtClean="0">
                <a:latin typeface="Apple Casual"/>
              </a:rPr>
              <a:t>Autophagy</a:t>
            </a:r>
            <a:r>
              <a:rPr lang="en-US" sz="2800" dirty="0" smtClean="0">
                <a:latin typeface="Apple Casual"/>
              </a:rPr>
              <a:t> is the process by which cells dispose of the garbage that accumulates with living – they can recycle </a:t>
            </a:r>
            <a:r>
              <a:rPr lang="en-US" sz="2800" dirty="0" err="1" smtClean="0">
                <a:latin typeface="Apple Casual"/>
              </a:rPr>
              <a:t>misfolded</a:t>
            </a:r>
            <a:r>
              <a:rPr lang="en-US" sz="2800" dirty="0" smtClean="0">
                <a:latin typeface="Apple Casual"/>
              </a:rPr>
              <a:t> proteins  into new proteins and replace broken mitochondria with fresh ones.</a:t>
            </a:r>
          </a:p>
          <a:p>
            <a:pPr algn="ctr"/>
            <a:endParaRPr lang="en-US" sz="2800" dirty="0" smtClean="0">
              <a:latin typeface="Apple Casual"/>
            </a:endParaRPr>
          </a:p>
          <a:p>
            <a:pPr algn="ctr"/>
            <a:r>
              <a:rPr lang="en-US" sz="2800" dirty="0" smtClean="0">
                <a:latin typeface="Apple Casual"/>
              </a:rPr>
              <a:t>Excess nitric oxide leads to impaired </a:t>
            </a:r>
            <a:r>
              <a:rPr lang="en-US" sz="2800" dirty="0" err="1" smtClean="0">
                <a:latin typeface="Apple Casual"/>
              </a:rPr>
              <a:t>autophagy</a:t>
            </a:r>
            <a:r>
              <a:rPr lang="en-US" sz="2800" dirty="0" smtClean="0">
                <a:latin typeface="Apple Casual"/>
              </a:rPr>
              <a:t>, which results in accumulation of debris and busted mitochondria.  Over time, the cell becomes so impaired that it has to shut down.</a:t>
            </a:r>
            <a:endParaRPr lang="en-US" sz="2800" dirty="0">
              <a:latin typeface="Apple Casual"/>
            </a:endParaRPr>
          </a:p>
        </p:txBody>
      </p:sp>
    </p:spTree>
    <p:extLst>
      <p:ext uri="{BB962C8B-B14F-4D97-AF65-F5344CB8AC3E}">
        <p14:creationId xmlns:p14="http://schemas.microsoft.com/office/powerpoint/2010/main" val="3933247559"/>
      </p:ext>
    </p:extLst>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Inflammation </a:t>
            </a:r>
            <a:r>
              <a:rPr lang="en-US" b="1" dirty="0" smtClean="0"/>
              <a:t>and Repair</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en-US" dirty="0" smtClean="0"/>
              <a:t>Inflammation </a:t>
            </a:r>
            <a:r>
              <a:rPr lang="en-US" dirty="0"/>
              <a:t>is at the root of a host of diseases, from diabetes </a:t>
            </a:r>
            <a:r>
              <a:rPr lang="en-US" dirty="0" smtClean="0"/>
              <a:t>to cancer</a:t>
            </a:r>
            <a:endParaRPr lang="en-US" dirty="0"/>
          </a:p>
          <a:p>
            <a:pPr lvl="1"/>
            <a:r>
              <a:rPr lang="en-US" dirty="0" smtClean="0"/>
              <a:t>Induces </a:t>
            </a:r>
            <a:r>
              <a:rPr lang="en-US" dirty="0"/>
              <a:t>permeability of vascular walls and movement of </a:t>
            </a:r>
            <a:r>
              <a:rPr lang="en-US" dirty="0" smtClean="0"/>
              <a:t>immune cells into </a:t>
            </a:r>
            <a:r>
              <a:rPr lang="en-US" dirty="0"/>
              <a:t>the </a:t>
            </a:r>
            <a:r>
              <a:rPr lang="en-US" dirty="0" smtClean="0"/>
              <a:t>tissues</a:t>
            </a:r>
          </a:p>
          <a:p>
            <a:pPr lvl="1"/>
            <a:r>
              <a:rPr lang="en-US" dirty="0" smtClean="0"/>
              <a:t>Leads to production of ROS and tissue damage</a:t>
            </a:r>
          </a:p>
          <a:p>
            <a:r>
              <a:rPr lang="en-US" dirty="0" smtClean="0"/>
              <a:t>Acute inflammation follows infection or tissue injury</a:t>
            </a:r>
          </a:p>
          <a:p>
            <a:r>
              <a:rPr lang="en-US" dirty="0" smtClean="0"/>
              <a:t>Chronic inflammation characterizes diseases like heart disease, diabetes</a:t>
            </a:r>
            <a:r>
              <a:rPr lang="en-US" dirty="0"/>
              <a:t>, and </a:t>
            </a:r>
            <a:r>
              <a:rPr lang="en-US" dirty="0" smtClean="0"/>
              <a:t>Alzheimer's disease</a:t>
            </a:r>
            <a:endParaRPr lang="en-US" dirty="0"/>
          </a:p>
          <a:p>
            <a:r>
              <a:rPr lang="en-US" dirty="0" smtClean="0"/>
              <a:t>Cell </a:t>
            </a:r>
            <a:r>
              <a:rPr lang="en-US" dirty="0"/>
              <a:t>debris is </a:t>
            </a:r>
            <a:r>
              <a:rPr lang="en-US" i="1" dirty="0">
                <a:solidFill>
                  <a:srgbClr val="FF0000"/>
                </a:solidFill>
              </a:rPr>
              <a:t>phagocytized</a:t>
            </a:r>
            <a:r>
              <a:rPr lang="en-US" dirty="0">
                <a:solidFill>
                  <a:srgbClr val="FF0000"/>
                </a:solidFill>
              </a:rPr>
              <a:t> </a:t>
            </a:r>
            <a:r>
              <a:rPr lang="en-US" dirty="0"/>
              <a:t>by leukocytes</a:t>
            </a:r>
          </a:p>
          <a:p>
            <a:endParaRPr lang="en-US" dirty="0"/>
          </a:p>
          <a:p>
            <a:endParaRPr lang="en-US" dirty="0"/>
          </a:p>
        </p:txBody>
      </p:sp>
      <p:sp>
        <p:nvSpPr>
          <p:cNvPr id="4" name="TextBox 3"/>
          <p:cNvSpPr txBox="1"/>
          <p:nvPr/>
        </p:nvSpPr>
        <p:spPr>
          <a:xfrm>
            <a:off x="745067" y="6396335"/>
            <a:ext cx="8149286" cy="461665"/>
          </a:xfrm>
          <a:prstGeom prst="rect">
            <a:avLst/>
          </a:prstGeom>
          <a:noFill/>
        </p:spPr>
        <p:txBody>
          <a:bodyPr wrap="none" rtlCol="0">
            <a:spAutoFit/>
          </a:bodyPr>
          <a:lstStyle/>
          <a:p>
            <a:r>
              <a:rPr lang="en-US" sz="2400" dirty="0" smtClean="0">
                <a:solidFill>
                  <a:srgbClr val="FF0000"/>
                </a:solidFill>
              </a:rPr>
              <a:t>*</a:t>
            </a:r>
            <a:r>
              <a:rPr lang="en-US" sz="2400" dirty="0" smtClean="0"/>
              <a:t> </a:t>
            </a:r>
            <a:r>
              <a:rPr lang="en-US" sz="2400" dirty="0" err="1" smtClean="0"/>
              <a:t>Kolattukudy</a:t>
            </a:r>
            <a:r>
              <a:rPr lang="en-US" sz="2400" dirty="0" smtClean="0"/>
              <a:t>, and </a:t>
            </a:r>
            <a:r>
              <a:rPr lang="en-US" sz="2400" dirty="0" err="1" smtClean="0"/>
              <a:t>Niu</a:t>
            </a:r>
            <a:r>
              <a:rPr lang="en-US" sz="2400" dirty="0" smtClean="0"/>
              <a:t>, Circulation Research 2012, 110:174-189</a:t>
            </a:r>
            <a:endParaRPr lang="en-US" sz="2400" dirty="0"/>
          </a:p>
        </p:txBody>
      </p:sp>
    </p:spTree>
    <p:extLst>
      <p:ext uri="{BB962C8B-B14F-4D97-AF65-F5344CB8AC3E}">
        <p14:creationId xmlns:p14="http://schemas.microsoft.com/office/powerpoint/2010/main" val="576380186"/>
      </p:ext>
    </p:extLst>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MCP-1 is a Key Signaling Molecule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09098" y="1600200"/>
            <a:ext cx="8850122" cy="3060741"/>
          </a:xfrm>
        </p:spPr>
        <p:style>
          <a:lnRef idx="1">
            <a:schemeClr val="accent3"/>
          </a:lnRef>
          <a:fillRef idx="2">
            <a:schemeClr val="accent3"/>
          </a:fillRef>
          <a:effectRef idx="1">
            <a:schemeClr val="accent3"/>
          </a:effectRef>
          <a:fontRef idx="minor">
            <a:schemeClr val="dk1"/>
          </a:fontRef>
        </p:style>
        <p:txBody>
          <a:bodyPr/>
          <a:lstStyle/>
          <a:p>
            <a:pPr>
              <a:buNone/>
            </a:pPr>
            <a:r>
              <a:rPr lang="en-US" dirty="0" smtClean="0"/>
              <a:t>  “The increased level of serum MCP-</a:t>
            </a:r>
            <a:r>
              <a:rPr lang="en-US" dirty="0" smtClean="0"/>
              <a:t>1 </a:t>
            </a:r>
            <a:r>
              <a:rPr lang="en-US" dirty="0" smtClean="0"/>
              <a:t>found in humans correlated with markers of the metabolic syndrome, including obesity, insulin resistance, type 2 diabetes, hypertension, and increased serum concentration </a:t>
            </a:r>
            <a:r>
              <a:rPr lang="en-US" dirty="0" smtClean="0"/>
              <a:t>of triacylglycerol</a:t>
            </a:r>
            <a:r>
              <a:rPr lang="en-US" dirty="0" smtClean="0"/>
              <a:t>.”</a:t>
            </a:r>
            <a:endParaRPr lang="en-US" dirty="0"/>
          </a:p>
        </p:txBody>
      </p:sp>
      <p:sp>
        <p:nvSpPr>
          <p:cNvPr id="4" name="TextBox 3"/>
          <p:cNvSpPr txBox="1"/>
          <p:nvPr/>
        </p:nvSpPr>
        <p:spPr>
          <a:xfrm>
            <a:off x="0" y="6396335"/>
            <a:ext cx="9026780" cy="461665"/>
          </a:xfrm>
          <a:prstGeom prst="rect">
            <a:avLst/>
          </a:prstGeom>
          <a:noFill/>
        </p:spPr>
        <p:txBody>
          <a:bodyPr wrap="none" rtlCol="0">
            <a:spAutoFit/>
          </a:bodyPr>
          <a:lstStyle/>
          <a:p>
            <a:r>
              <a:rPr lang="en-US" sz="2400" dirty="0" smtClean="0">
                <a:solidFill>
                  <a:srgbClr val="FF0000"/>
                </a:solidFill>
              </a:rPr>
              <a:t>*</a:t>
            </a:r>
            <a:r>
              <a:rPr lang="en-US" sz="2400" dirty="0" smtClean="0"/>
              <a:t> </a:t>
            </a:r>
            <a:r>
              <a:rPr lang="en-US" sz="2400" dirty="0" err="1" smtClean="0"/>
              <a:t>p</a:t>
            </a:r>
            <a:r>
              <a:rPr lang="en-US" sz="2400" dirty="0" smtClean="0"/>
              <a:t>. 181, </a:t>
            </a:r>
            <a:r>
              <a:rPr lang="en-US" sz="2400" dirty="0" err="1" smtClean="0"/>
              <a:t>Kolattukudy</a:t>
            </a:r>
            <a:r>
              <a:rPr lang="en-US" sz="2400" dirty="0" smtClean="0"/>
              <a:t>, and </a:t>
            </a:r>
            <a:r>
              <a:rPr lang="en-US" sz="2400" dirty="0" err="1" smtClean="0"/>
              <a:t>Niu</a:t>
            </a:r>
            <a:r>
              <a:rPr lang="en-US" sz="2400" dirty="0" smtClean="0"/>
              <a:t>, Circulation Research 2012, 110:174-189</a:t>
            </a:r>
            <a:endParaRPr lang="en-US" sz="2400" dirty="0"/>
          </a:p>
        </p:txBody>
      </p:sp>
    </p:spTree>
    <p:extLst>
      <p:ext uri="{BB962C8B-B14F-4D97-AF65-F5344CB8AC3E}">
        <p14:creationId xmlns:p14="http://schemas.microsoft.com/office/powerpoint/2010/main" val="5423721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Arthritis</a:t>
            </a:r>
            <a:endParaRPr lang="en-US" b="1" dirty="0"/>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457200" y="1417638"/>
            <a:ext cx="8229600" cy="2677656"/>
          </a:xfrm>
          <a:prstGeom prst="rect">
            <a:avLst/>
          </a:prstGeom>
          <a:solidFill>
            <a:srgbClr val="F9FFCC"/>
          </a:solidFill>
          <a:ln>
            <a:solidFill>
              <a:srgbClr val="000000"/>
            </a:solidFill>
          </a:ln>
        </p:spPr>
        <p:txBody>
          <a:bodyPr wrap="square" rtlCol="0">
            <a:spAutoFit/>
          </a:bodyPr>
          <a:lstStyle/>
          <a:p>
            <a:pPr algn="ctr"/>
            <a:endParaRPr lang="en-US" sz="2800" dirty="0" smtClean="0">
              <a:latin typeface="Apple Casual"/>
            </a:endParaRPr>
          </a:p>
          <a:p>
            <a:pPr algn="ctr"/>
            <a:r>
              <a:rPr lang="en-US" sz="2800" dirty="0" smtClean="0">
                <a:latin typeface="Apple Casual"/>
              </a:rPr>
              <a:t>Arthritis, and other chronic diseases like Alzheimer’s and multiple sclerosis, result because the body robs an organ system of sulfate in order to keep the blood from coagulating</a:t>
            </a:r>
          </a:p>
          <a:p>
            <a:pPr algn="ctr"/>
            <a:endParaRPr lang="en-US" sz="2800" dirty="0">
              <a:latin typeface="Apple Casual"/>
            </a:endParaRPr>
          </a:p>
        </p:txBody>
      </p:sp>
    </p:spTree>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flammation_ER_stress.png"/>
          <p:cNvPicPr>
            <a:picLocks noGrp="1" noChangeAspect="1"/>
          </p:cNvPicPr>
          <p:nvPr>
            <p:ph idx="1"/>
          </p:nvPr>
        </p:nvPicPr>
        <p:blipFill>
          <a:blip r:embed="rId3"/>
          <a:srcRect l="-18014" r="-18014"/>
          <a:stretch>
            <a:fillRect/>
          </a:stretch>
        </p:blipFill>
        <p:spPr>
          <a:xfrm>
            <a:off x="-1434106" y="-196134"/>
            <a:ext cx="12130015" cy="6671041"/>
          </a:xfrm>
        </p:spPr>
      </p:pic>
      <p:sp>
        <p:nvSpPr>
          <p:cNvPr id="2" name="Title 1"/>
          <p:cNvSpPr>
            <a:spLocks noGrp="1"/>
          </p:cNvSpPr>
          <p:nvPr>
            <p:ph type="title"/>
          </p:nvPr>
        </p:nvSpPr>
        <p:spPr>
          <a:xfrm>
            <a:off x="457200" y="-125613"/>
            <a:ext cx="8229600" cy="1143000"/>
          </a:xfrm>
          <a:solidFill>
            <a:schemeClr val="bg1"/>
          </a:solidFill>
        </p:spPr>
        <p:txBody>
          <a:bodyPr/>
          <a:lstStyle/>
          <a:p>
            <a:r>
              <a:rPr lang="en-US" b="1" dirty="0" smtClean="0"/>
              <a:t>Inflammation and ER Stress</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745067" y="6468535"/>
            <a:ext cx="7732681" cy="400110"/>
          </a:xfrm>
          <a:prstGeom prst="rect">
            <a:avLst/>
          </a:prstGeom>
          <a:noFill/>
        </p:spPr>
        <p:txBody>
          <a:bodyPr wrap="none" rtlCol="0">
            <a:spAutoFit/>
          </a:bodyPr>
          <a:lstStyle/>
          <a:p>
            <a:r>
              <a:rPr lang="en-US" sz="2000" dirty="0" smtClean="0">
                <a:solidFill>
                  <a:srgbClr val="FF0000"/>
                </a:solidFill>
              </a:rPr>
              <a:t>*</a:t>
            </a:r>
            <a:r>
              <a:rPr lang="en-US" sz="2000" dirty="0" smtClean="0"/>
              <a:t> Figure 3, </a:t>
            </a:r>
            <a:r>
              <a:rPr lang="en-US" sz="2000" dirty="0" err="1" smtClean="0"/>
              <a:t>Kolattukudy</a:t>
            </a:r>
            <a:r>
              <a:rPr lang="en-US" sz="2000" dirty="0" smtClean="0"/>
              <a:t>, and </a:t>
            </a:r>
            <a:r>
              <a:rPr lang="en-US" sz="2000" dirty="0" err="1" smtClean="0"/>
              <a:t>Niu</a:t>
            </a:r>
            <a:r>
              <a:rPr lang="en-US" sz="2000" dirty="0" smtClean="0"/>
              <a:t>, Circulation Research 2012, 110:174-189</a:t>
            </a:r>
            <a:endParaRPr lang="en-US" sz="2000" dirty="0"/>
          </a:p>
        </p:txBody>
      </p:sp>
      <p:sp>
        <p:nvSpPr>
          <p:cNvPr id="6" name="TextBox 5"/>
          <p:cNvSpPr txBox="1"/>
          <p:nvPr/>
        </p:nvSpPr>
        <p:spPr>
          <a:xfrm>
            <a:off x="3963214" y="834168"/>
            <a:ext cx="805141" cy="369332"/>
          </a:xfrm>
          <a:prstGeom prst="rect">
            <a:avLst/>
          </a:prstGeom>
          <a:solidFill>
            <a:schemeClr val="bg1"/>
          </a:solidFill>
          <a:ln>
            <a:solidFill>
              <a:srgbClr val="000000"/>
            </a:solidFill>
          </a:ln>
        </p:spPr>
        <p:txBody>
          <a:bodyPr wrap="none" rtlCol="0">
            <a:spAutoFit/>
          </a:bodyPr>
          <a:lstStyle/>
          <a:p>
            <a:r>
              <a:rPr lang="en-US" dirty="0" smtClean="0"/>
              <a:t>MCP-1</a:t>
            </a:r>
            <a:endParaRPr lang="en-US" dirty="0"/>
          </a:p>
        </p:txBody>
      </p:sp>
      <p:sp>
        <p:nvSpPr>
          <p:cNvPr id="7" name="Rectangle 6"/>
          <p:cNvSpPr/>
          <p:nvPr/>
        </p:nvSpPr>
        <p:spPr>
          <a:xfrm>
            <a:off x="3418970" y="2861134"/>
            <a:ext cx="1911832" cy="865319"/>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45067" y="2604444"/>
            <a:ext cx="1681270"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800" dirty="0" smtClean="0"/>
              <a:t>Cell Death</a:t>
            </a:r>
            <a:endParaRPr lang="en-US" sz="2800" dirty="0"/>
          </a:p>
        </p:txBody>
      </p:sp>
      <p:sp>
        <p:nvSpPr>
          <p:cNvPr id="8" name="TextBox 7"/>
          <p:cNvSpPr txBox="1"/>
          <p:nvPr/>
        </p:nvSpPr>
        <p:spPr>
          <a:xfrm>
            <a:off x="6216525" y="1722806"/>
            <a:ext cx="2045945" cy="138499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800" dirty="0" smtClean="0"/>
              <a:t>Progenitor Cells Build New Tissues</a:t>
            </a:r>
            <a:endParaRPr lang="en-US" sz="2800" dirty="0"/>
          </a:p>
        </p:txBody>
      </p:sp>
    </p:spTree>
    <p:extLst>
      <p:ext uri="{BB962C8B-B14F-4D97-AF65-F5344CB8AC3E}">
        <p14:creationId xmlns:p14="http://schemas.microsoft.com/office/powerpoint/2010/main" val="22466668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Picture Emerges …</a:t>
            </a:r>
            <a:endParaRPr lang="en-US" b="1" dirty="0"/>
          </a:p>
        </p:txBody>
      </p:sp>
      <p:sp>
        <p:nvSpPr>
          <p:cNvPr id="4" name="TextBox 3"/>
          <p:cNvSpPr txBox="1"/>
          <p:nvPr/>
        </p:nvSpPr>
        <p:spPr>
          <a:xfrm>
            <a:off x="2827867" y="1964272"/>
            <a:ext cx="2342458" cy="707886"/>
          </a:xfrm>
          <a:prstGeom prst="rect">
            <a:avLst/>
          </a:prstGeom>
          <a:solidFill>
            <a:srgbClr val="F8FFC5"/>
          </a:solidFill>
          <a:ln>
            <a:solidFill>
              <a:srgbClr val="000000"/>
            </a:solidFill>
          </a:ln>
        </p:spPr>
        <p:txBody>
          <a:bodyPr wrap="none" rtlCol="0">
            <a:spAutoFit/>
          </a:bodyPr>
          <a:lstStyle/>
          <a:p>
            <a:r>
              <a:rPr lang="en-US" sz="2000" dirty="0" smtClean="0"/>
              <a:t>Inflammatory agents</a:t>
            </a:r>
          </a:p>
          <a:p>
            <a:r>
              <a:rPr lang="en-US" sz="2000" dirty="0" smtClean="0"/>
              <a:t>(TNF-α, LPS, IL-1)</a:t>
            </a:r>
            <a:endParaRPr lang="en-US" sz="2000" dirty="0"/>
          </a:p>
        </p:txBody>
      </p:sp>
      <p:sp>
        <p:nvSpPr>
          <p:cNvPr id="5" name="TextBox 4"/>
          <p:cNvSpPr txBox="1"/>
          <p:nvPr/>
        </p:nvSpPr>
        <p:spPr>
          <a:xfrm>
            <a:off x="1889476" y="3135812"/>
            <a:ext cx="940081" cy="1015663"/>
          </a:xfrm>
          <a:prstGeom prst="rect">
            <a:avLst/>
          </a:prstGeom>
          <a:solidFill>
            <a:srgbClr val="F8FFC5"/>
          </a:solidFill>
          <a:ln>
            <a:solidFill>
              <a:srgbClr val="000000"/>
            </a:solidFill>
          </a:ln>
        </p:spPr>
        <p:txBody>
          <a:bodyPr wrap="none" rtlCol="0">
            <a:spAutoFit/>
          </a:bodyPr>
          <a:lstStyle/>
          <a:p>
            <a:r>
              <a:rPr lang="en-US" sz="2000" dirty="0" smtClean="0"/>
              <a:t>MCP-1</a:t>
            </a:r>
          </a:p>
          <a:p>
            <a:endParaRPr lang="en-US" sz="2000" dirty="0" smtClean="0"/>
          </a:p>
          <a:p>
            <a:r>
              <a:rPr lang="en-US" sz="2000" dirty="0" smtClean="0"/>
              <a:t>MCPIP</a:t>
            </a:r>
          </a:p>
        </p:txBody>
      </p:sp>
      <p:sp>
        <p:nvSpPr>
          <p:cNvPr id="6" name="TextBox 5"/>
          <p:cNvSpPr txBox="1"/>
          <p:nvPr/>
        </p:nvSpPr>
        <p:spPr>
          <a:xfrm>
            <a:off x="4484239" y="3302004"/>
            <a:ext cx="724177" cy="400110"/>
          </a:xfrm>
          <a:prstGeom prst="rect">
            <a:avLst/>
          </a:prstGeom>
          <a:solidFill>
            <a:srgbClr val="F8FFC5"/>
          </a:solidFill>
          <a:ln>
            <a:solidFill>
              <a:srgbClr val="000000"/>
            </a:solidFill>
          </a:ln>
        </p:spPr>
        <p:txBody>
          <a:bodyPr wrap="none" rtlCol="0">
            <a:spAutoFit/>
          </a:bodyPr>
          <a:lstStyle/>
          <a:p>
            <a:r>
              <a:rPr lang="en-US" sz="2000" dirty="0" smtClean="0"/>
              <a:t>NFκB </a:t>
            </a:r>
          </a:p>
        </p:txBody>
      </p:sp>
      <p:sp>
        <p:nvSpPr>
          <p:cNvPr id="7" name="TextBox 6"/>
          <p:cNvSpPr txBox="1"/>
          <p:nvPr/>
        </p:nvSpPr>
        <p:spPr>
          <a:xfrm>
            <a:off x="1019101" y="1203874"/>
            <a:ext cx="6494236" cy="461665"/>
          </a:xfrm>
          <a:prstGeom prst="rect">
            <a:avLst/>
          </a:prstGeom>
          <a:noFill/>
        </p:spPr>
        <p:txBody>
          <a:bodyPr wrap="none" rtlCol="0">
            <a:spAutoFit/>
          </a:bodyPr>
          <a:lstStyle/>
          <a:p>
            <a:r>
              <a:rPr lang="en-US" sz="2400" dirty="0" smtClean="0"/>
              <a:t>Insufficient cholesterol sulfate synthesis in the skin</a:t>
            </a:r>
            <a:endParaRPr lang="en-US" sz="2400" dirty="0"/>
          </a:p>
        </p:txBody>
      </p:sp>
      <p:sp>
        <p:nvSpPr>
          <p:cNvPr id="9" name="TextBox 8"/>
          <p:cNvSpPr txBox="1"/>
          <p:nvPr/>
        </p:nvSpPr>
        <p:spPr>
          <a:xfrm>
            <a:off x="4636639" y="4151475"/>
            <a:ext cx="1363374" cy="400110"/>
          </a:xfrm>
          <a:prstGeom prst="rect">
            <a:avLst/>
          </a:prstGeom>
          <a:solidFill>
            <a:srgbClr val="F8FFC5"/>
          </a:solidFill>
          <a:ln>
            <a:solidFill>
              <a:srgbClr val="000000"/>
            </a:solidFill>
          </a:ln>
        </p:spPr>
        <p:txBody>
          <a:bodyPr wrap="none" rtlCol="0">
            <a:spAutoFit/>
          </a:bodyPr>
          <a:lstStyle/>
          <a:p>
            <a:r>
              <a:rPr lang="en-US" sz="2000" dirty="0" smtClean="0"/>
              <a:t>NO, ONOO</a:t>
            </a:r>
            <a:r>
              <a:rPr lang="en-US" sz="2000" baseline="30000" dirty="0" smtClean="0"/>
              <a:t>-</a:t>
            </a:r>
          </a:p>
        </p:txBody>
      </p:sp>
      <p:sp>
        <p:nvSpPr>
          <p:cNvPr id="10" name="TextBox 9"/>
          <p:cNvSpPr txBox="1"/>
          <p:nvPr/>
        </p:nvSpPr>
        <p:spPr>
          <a:xfrm>
            <a:off x="4636639" y="5371012"/>
            <a:ext cx="3338961" cy="1015663"/>
          </a:xfrm>
          <a:prstGeom prst="rect">
            <a:avLst/>
          </a:prstGeom>
          <a:solidFill>
            <a:srgbClr val="F8FFC5"/>
          </a:solidFill>
          <a:ln>
            <a:solidFill>
              <a:srgbClr val="000000"/>
            </a:solidFill>
          </a:ln>
        </p:spPr>
        <p:txBody>
          <a:bodyPr wrap="square" rtlCol="0">
            <a:spAutoFit/>
          </a:bodyPr>
          <a:lstStyle/>
          <a:p>
            <a:r>
              <a:rPr lang="en-US" sz="2000" dirty="0" smtClean="0"/>
              <a:t>Mitochondrial dysfunction </a:t>
            </a:r>
            <a:r>
              <a:rPr lang="en-US" sz="2000" dirty="0"/>
              <a:t>A</a:t>
            </a:r>
            <a:r>
              <a:rPr lang="en-US" sz="2000" dirty="0" smtClean="0"/>
              <a:t>utophagy dysfunction</a:t>
            </a:r>
          </a:p>
          <a:p>
            <a:r>
              <a:rPr lang="en-US" sz="2000" dirty="0" smtClean="0"/>
              <a:t>Unfolded protein response</a:t>
            </a:r>
          </a:p>
        </p:txBody>
      </p:sp>
      <p:sp>
        <p:nvSpPr>
          <p:cNvPr id="11" name="TextBox 10"/>
          <p:cNvSpPr txBox="1"/>
          <p:nvPr/>
        </p:nvSpPr>
        <p:spPr>
          <a:xfrm>
            <a:off x="457200" y="4703985"/>
            <a:ext cx="1857290" cy="400110"/>
          </a:xfrm>
          <a:prstGeom prst="rect">
            <a:avLst/>
          </a:prstGeom>
          <a:solidFill>
            <a:srgbClr val="F8FFC5"/>
          </a:solidFill>
          <a:ln>
            <a:solidFill>
              <a:srgbClr val="000000"/>
            </a:solidFill>
          </a:ln>
        </p:spPr>
        <p:txBody>
          <a:bodyPr wrap="square" rtlCol="0">
            <a:spAutoFit/>
          </a:bodyPr>
          <a:lstStyle/>
          <a:p>
            <a:r>
              <a:rPr lang="en-US" sz="2000" dirty="0" smtClean="0"/>
              <a:t>Heart disease</a:t>
            </a:r>
          </a:p>
        </p:txBody>
      </p:sp>
      <p:sp>
        <p:nvSpPr>
          <p:cNvPr id="12" name="TextBox 11"/>
          <p:cNvSpPr txBox="1"/>
          <p:nvPr/>
        </p:nvSpPr>
        <p:spPr>
          <a:xfrm>
            <a:off x="2829557" y="4703985"/>
            <a:ext cx="943462" cy="400110"/>
          </a:xfrm>
          <a:prstGeom prst="rect">
            <a:avLst/>
          </a:prstGeom>
          <a:solidFill>
            <a:srgbClr val="F8FFC5"/>
          </a:solidFill>
          <a:ln>
            <a:solidFill>
              <a:srgbClr val="000000"/>
            </a:solidFill>
          </a:ln>
        </p:spPr>
        <p:txBody>
          <a:bodyPr wrap="none" rtlCol="0">
            <a:spAutoFit/>
          </a:bodyPr>
          <a:lstStyle/>
          <a:p>
            <a:r>
              <a:rPr lang="en-US" sz="2000" dirty="0" smtClean="0"/>
              <a:t>obesity</a:t>
            </a:r>
          </a:p>
        </p:txBody>
      </p:sp>
      <p:sp>
        <p:nvSpPr>
          <p:cNvPr id="13" name="TextBox 12"/>
          <p:cNvSpPr txBox="1"/>
          <p:nvPr/>
        </p:nvSpPr>
        <p:spPr>
          <a:xfrm>
            <a:off x="645010" y="5523412"/>
            <a:ext cx="3128010" cy="707886"/>
          </a:xfrm>
          <a:prstGeom prst="rect">
            <a:avLst/>
          </a:prstGeom>
          <a:solidFill>
            <a:srgbClr val="F8FFC5"/>
          </a:solidFill>
          <a:ln>
            <a:solidFill>
              <a:srgbClr val="000000"/>
            </a:solidFill>
          </a:ln>
        </p:spPr>
        <p:txBody>
          <a:bodyPr wrap="square" rtlCol="0">
            <a:spAutoFit/>
          </a:bodyPr>
          <a:lstStyle/>
          <a:p>
            <a:r>
              <a:rPr lang="en-US" sz="2000" dirty="0" smtClean="0"/>
              <a:t>Cholesterol sulfate restored</a:t>
            </a:r>
          </a:p>
          <a:p>
            <a:r>
              <a:rPr lang="en-US" sz="2000" dirty="0" err="1" smtClean="0"/>
              <a:t>Heparan</a:t>
            </a:r>
            <a:r>
              <a:rPr lang="en-US" sz="2000" dirty="0" smtClean="0"/>
              <a:t> sulfate restored</a:t>
            </a:r>
          </a:p>
        </p:txBody>
      </p:sp>
      <p:sp>
        <p:nvSpPr>
          <p:cNvPr id="14" name="TextBox 13"/>
          <p:cNvSpPr txBox="1"/>
          <p:nvPr/>
        </p:nvSpPr>
        <p:spPr>
          <a:xfrm>
            <a:off x="6000013" y="2304815"/>
            <a:ext cx="2404533" cy="830997"/>
          </a:xfrm>
          <a:prstGeom prst="rect">
            <a:avLst/>
          </a:prstGeom>
          <a:noFill/>
        </p:spPr>
        <p:txBody>
          <a:bodyPr wrap="square" rtlCol="0">
            <a:spAutoFit/>
          </a:bodyPr>
          <a:lstStyle/>
          <a:p>
            <a:r>
              <a:rPr lang="en-US" sz="2400" dirty="0" smtClean="0">
                <a:latin typeface="Apple Casual"/>
              </a:rPr>
              <a:t>Emergency </a:t>
            </a:r>
            <a:r>
              <a:rPr lang="en-US" sz="2400" dirty="0" smtClean="0">
                <a:latin typeface="Apple Casual"/>
              </a:rPr>
              <a:t>reaction</a:t>
            </a:r>
            <a:endParaRPr lang="en-US" sz="2400" dirty="0">
              <a:latin typeface="Apple Casual"/>
            </a:endParaRPr>
          </a:p>
        </p:txBody>
      </p:sp>
      <p:sp>
        <p:nvSpPr>
          <p:cNvPr id="15" name="TextBox 14"/>
          <p:cNvSpPr txBox="1"/>
          <p:nvPr/>
        </p:nvSpPr>
        <p:spPr>
          <a:xfrm>
            <a:off x="375623" y="1773314"/>
            <a:ext cx="1938867" cy="830997"/>
          </a:xfrm>
          <a:prstGeom prst="rect">
            <a:avLst/>
          </a:prstGeom>
          <a:noFill/>
        </p:spPr>
        <p:txBody>
          <a:bodyPr wrap="square" rtlCol="0">
            <a:spAutoFit/>
          </a:bodyPr>
          <a:lstStyle/>
          <a:p>
            <a:r>
              <a:rPr lang="en-US" sz="2400" dirty="0" smtClean="0">
                <a:latin typeface="Apple Casual"/>
              </a:rPr>
              <a:t>Long-term recovery</a:t>
            </a:r>
            <a:endParaRPr lang="en-US" sz="2400" dirty="0">
              <a:latin typeface="Apple Casual"/>
            </a:endParaRPr>
          </a:p>
        </p:txBody>
      </p:sp>
      <p:cxnSp>
        <p:nvCxnSpPr>
          <p:cNvPr id="17" name="Straight Arrow Connector 16"/>
          <p:cNvCxnSpPr>
            <a:stCxn id="4" idx="2"/>
            <a:endCxn id="6" idx="0"/>
          </p:cNvCxnSpPr>
          <p:nvPr/>
        </p:nvCxnSpPr>
        <p:spPr>
          <a:xfrm rot="16200000" flipH="1">
            <a:off x="4107789" y="2563465"/>
            <a:ext cx="629846" cy="8472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6" idx="2"/>
          </p:cNvCxnSpPr>
          <p:nvPr/>
        </p:nvCxnSpPr>
        <p:spPr>
          <a:xfrm rot="16200000" flipH="1">
            <a:off x="4783646" y="3764795"/>
            <a:ext cx="449361" cy="3239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9" idx="2"/>
          </p:cNvCxnSpPr>
          <p:nvPr/>
        </p:nvCxnSpPr>
        <p:spPr>
          <a:xfrm rot="16200000" flipH="1">
            <a:off x="5249456" y="4620454"/>
            <a:ext cx="819427" cy="6816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4" idx="2"/>
          </p:cNvCxnSpPr>
          <p:nvPr/>
        </p:nvCxnSpPr>
        <p:spPr>
          <a:xfrm rot="5400000">
            <a:off x="2924966" y="2061682"/>
            <a:ext cx="463654" cy="16846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5" idx="2"/>
            <a:endCxn id="12" idx="0"/>
          </p:cNvCxnSpPr>
          <p:nvPr/>
        </p:nvCxnSpPr>
        <p:spPr>
          <a:xfrm rot="16200000" flipH="1">
            <a:off x="2554147" y="3956844"/>
            <a:ext cx="552510" cy="9417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5" idx="2"/>
          </p:cNvCxnSpPr>
          <p:nvPr/>
        </p:nvCxnSpPr>
        <p:spPr>
          <a:xfrm rot="5400000">
            <a:off x="1530037" y="3874505"/>
            <a:ext cx="552510" cy="11064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12" idx="2"/>
          </p:cNvCxnSpPr>
          <p:nvPr/>
        </p:nvCxnSpPr>
        <p:spPr>
          <a:xfrm rot="5400000">
            <a:off x="3091630" y="5313753"/>
            <a:ext cx="41931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5400000">
            <a:off x="1043409" y="5313753"/>
            <a:ext cx="41931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Down Arrow 39"/>
          <p:cNvSpPr/>
          <p:nvPr/>
        </p:nvSpPr>
        <p:spPr>
          <a:xfrm>
            <a:off x="3999096" y="1688649"/>
            <a:ext cx="268104" cy="19095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Down Arrow 41"/>
          <p:cNvSpPr/>
          <p:nvPr/>
        </p:nvSpPr>
        <p:spPr>
          <a:xfrm>
            <a:off x="2173253" y="3465048"/>
            <a:ext cx="282254" cy="37253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3935329"/>
      </p:ext>
    </p:extLst>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702"/>
            <a:ext cx="8229600" cy="1143000"/>
          </a:xfrm>
        </p:spPr>
        <p:txBody>
          <a:bodyPr/>
          <a:lstStyle/>
          <a:p>
            <a:r>
              <a:rPr lang="en-US" b="1" dirty="0" err="1" smtClean="0"/>
              <a:t>Autophagy</a:t>
            </a:r>
            <a:endParaRPr lang="en-US" b="1" dirty="0"/>
          </a:p>
        </p:txBody>
      </p:sp>
      <p:sp>
        <p:nvSpPr>
          <p:cNvPr id="3" name="Content Placeholder 2"/>
          <p:cNvSpPr>
            <a:spLocks noGrp="1"/>
          </p:cNvSpPr>
          <p:nvPr>
            <p:ph idx="1"/>
          </p:nvPr>
        </p:nvSpPr>
        <p:spPr>
          <a:xfrm>
            <a:off x="457200" y="3863853"/>
            <a:ext cx="8229600" cy="4525963"/>
          </a:xfrm>
        </p:spPr>
        <p:txBody>
          <a:bodyPr>
            <a:normAutofit/>
          </a:bodyPr>
          <a:lstStyle/>
          <a:p>
            <a:r>
              <a:rPr lang="en-US" sz="2800" dirty="0" smtClean="0"/>
              <a:t>Allows cell to recycle damaged goods</a:t>
            </a:r>
          </a:p>
          <a:p>
            <a:r>
              <a:rPr lang="en-US" sz="2800" dirty="0" smtClean="0"/>
              <a:t>Both damaged mitochondria and damaged endoplasmic reticulum are absorbed into the </a:t>
            </a:r>
            <a:r>
              <a:rPr lang="en-US" sz="2800" dirty="0" err="1" smtClean="0"/>
              <a:t>lysosome</a:t>
            </a:r>
            <a:r>
              <a:rPr lang="en-US" sz="2800" dirty="0" smtClean="0"/>
              <a:t> and broken down </a:t>
            </a:r>
          </a:p>
          <a:p>
            <a:r>
              <a:rPr lang="en-US" sz="2800" dirty="0" err="1" smtClean="0"/>
              <a:t>Autophagy</a:t>
            </a:r>
            <a:r>
              <a:rPr lang="en-US" sz="2800" dirty="0" smtClean="0"/>
              <a:t> depends on </a:t>
            </a:r>
            <a:r>
              <a:rPr lang="en-US" sz="2800" i="1" dirty="0" smtClean="0">
                <a:solidFill>
                  <a:srgbClr val="FF0000"/>
                </a:solidFill>
              </a:rPr>
              <a:t>sulfates in </a:t>
            </a:r>
            <a:r>
              <a:rPr lang="en-US" sz="2800" i="1" dirty="0" err="1" smtClean="0">
                <a:solidFill>
                  <a:srgbClr val="FF0000"/>
                </a:solidFill>
              </a:rPr>
              <a:t>HSPGs</a:t>
            </a:r>
            <a:endParaRPr lang="en-US" sz="2800" i="1" dirty="0">
              <a:solidFill>
                <a:srgbClr val="FF0000"/>
              </a:solidFill>
            </a:endParaRPr>
          </a:p>
        </p:txBody>
      </p:sp>
      <p:pic>
        <p:nvPicPr>
          <p:cNvPr id="4" name="Picture 3" descr="autophagyfig1leg.jpg"/>
          <p:cNvPicPr>
            <a:picLocks noChangeAspect="1"/>
          </p:cNvPicPr>
          <p:nvPr/>
        </p:nvPicPr>
        <p:blipFill>
          <a:blip r:embed="rId3"/>
          <a:stretch>
            <a:fillRect/>
          </a:stretch>
        </p:blipFill>
        <p:spPr>
          <a:xfrm>
            <a:off x="1048980" y="978740"/>
            <a:ext cx="7252570" cy="2941320"/>
          </a:xfrm>
          <a:prstGeom prst="rect">
            <a:avLst/>
          </a:prstGeom>
        </p:spPr>
      </p:pic>
      <p:sp>
        <p:nvSpPr>
          <p:cNvPr id="5" name="TextBox 4"/>
          <p:cNvSpPr txBox="1"/>
          <p:nvPr/>
        </p:nvSpPr>
        <p:spPr>
          <a:xfrm>
            <a:off x="1391699" y="6498297"/>
            <a:ext cx="6883540" cy="369332"/>
          </a:xfrm>
          <a:prstGeom prst="rect">
            <a:avLst/>
          </a:prstGeom>
          <a:noFill/>
        </p:spPr>
        <p:txBody>
          <a:bodyPr wrap="none" rtlCol="0">
            <a:spAutoFit/>
          </a:bodyPr>
          <a:lstStyle/>
          <a:p>
            <a:r>
              <a:rPr lang="en-US" dirty="0" smtClean="0"/>
              <a:t>http://</a:t>
            </a:r>
            <a:r>
              <a:rPr lang="en-US" dirty="0" err="1" smtClean="0"/>
              <a:t>www.wormbook.org/chapters/www_autophagy/autophagy.html</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The </a:t>
            </a:r>
            <a:r>
              <a:rPr lang="en-US" b="1" dirty="0" err="1" smtClean="0"/>
              <a:t>Lysosome</a:t>
            </a:r>
            <a:r>
              <a:rPr lang="en-US" b="1" dirty="0" smtClean="0"/>
              <a:t> is Central to the Cell</a:t>
            </a:r>
            <a:r>
              <a:rPr lang="en-US" b="1" dirty="0" smtClean="0">
                <a:solidFill>
                  <a:srgbClr val="FF0000"/>
                </a:solidFill>
              </a:rPr>
              <a:t>*</a:t>
            </a:r>
            <a:endParaRPr lang="en-US" b="1" dirty="0">
              <a:solidFill>
                <a:srgbClr val="FF0000"/>
              </a:solidFill>
            </a:endParaRPr>
          </a:p>
        </p:txBody>
      </p:sp>
      <p:pic>
        <p:nvPicPr>
          <p:cNvPr id="4" name="Content Placeholder 3" descr="lysosomal_processing.png"/>
          <p:cNvPicPr>
            <a:picLocks noGrp="1" noChangeAspect="1"/>
          </p:cNvPicPr>
          <p:nvPr>
            <p:ph idx="1"/>
          </p:nvPr>
        </p:nvPicPr>
        <p:blipFill>
          <a:blip r:embed="rId3"/>
          <a:srcRect l="-12015" r="-12015"/>
          <a:stretch>
            <a:fillRect/>
          </a:stretch>
        </p:blipFill>
        <p:spPr/>
      </p:pic>
      <p:sp>
        <p:nvSpPr>
          <p:cNvPr id="5" name="TextBox 4"/>
          <p:cNvSpPr txBox="1"/>
          <p:nvPr/>
        </p:nvSpPr>
        <p:spPr>
          <a:xfrm>
            <a:off x="2246862" y="6326218"/>
            <a:ext cx="6897138" cy="400110"/>
          </a:xfrm>
          <a:prstGeom prst="rect">
            <a:avLst/>
          </a:prstGeom>
          <a:noFill/>
        </p:spPr>
        <p:txBody>
          <a:bodyPr wrap="square" rtlCol="0">
            <a:spAutoFit/>
          </a:bodyPr>
          <a:lstStyle/>
          <a:p>
            <a:r>
              <a:rPr lang="en-US" sz="2000" dirty="0" smtClean="0">
                <a:solidFill>
                  <a:srgbClr val="FF0000"/>
                </a:solidFill>
              </a:rPr>
              <a:t>*</a:t>
            </a:r>
            <a:r>
              <a:rPr lang="en-US" sz="2000" dirty="0" smtClean="0"/>
              <a:t> M. </a:t>
            </a:r>
            <a:r>
              <a:rPr lang="en-US" sz="2000" dirty="0" err="1" smtClean="0"/>
              <a:t>Jeyakumar</a:t>
            </a:r>
            <a:r>
              <a:rPr lang="en-US" sz="2000" dirty="0" smtClean="0"/>
              <a:t>, et al., Nature Reviews 6, Sep. 2005, Box 1, </a:t>
            </a:r>
            <a:r>
              <a:rPr lang="en-US" sz="2000" dirty="0" err="1" smtClean="0"/>
              <a:t>p</a:t>
            </a:r>
            <a:r>
              <a:rPr lang="en-US" sz="2000" dirty="0" smtClean="0"/>
              <a:t>. 2</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23"/>
            <a:ext cx="8229600" cy="1143000"/>
          </a:xfrm>
        </p:spPr>
        <p:txBody>
          <a:bodyPr>
            <a:normAutofit/>
          </a:bodyPr>
          <a:lstStyle/>
          <a:p>
            <a:r>
              <a:rPr lang="en-US" b="1" dirty="0" smtClean="0"/>
              <a:t>Recycling </a:t>
            </a:r>
            <a:r>
              <a:rPr lang="en-US" b="1" dirty="0" err="1" smtClean="0"/>
              <a:t>HSPGs</a:t>
            </a:r>
            <a:r>
              <a:rPr lang="en-US" b="1" dirty="0" smtClean="0"/>
              <a:t> </a:t>
            </a:r>
            <a:r>
              <a:rPr lang="en-US" b="1" dirty="0" err="1" smtClean="0"/>
              <a:t>w</a:t>
            </a:r>
            <a:r>
              <a:rPr lang="en-US" b="1" dirty="0" smtClean="0"/>
              <a:t>/ LDL</a:t>
            </a:r>
            <a:r>
              <a:rPr lang="en-US" b="1" dirty="0" smtClean="0">
                <a:solidFill>
                  <a:srgbClr val="FF0000"/>
                </a:solidFill>
              </a:rPr>
              <a:t>*</a:t>
            </a:r>
            <a:endParaRPr lang="en-US" b="1" dirty="0">
              <a:solidFill>
                <a:srgbClr val="FF0000"/>
              </a:solidFill>
            </a:endParaRPr>
          </a:p>
        </p:txBody>
      </p:sp>
      <p:sp>
        <p:nvSpPr>
          <p:cNvPr id="4" name="TextBox 3"/>
          <p:cNvSpPr txBox="1"/>
          <p:nvPr/>
        </p:nvSpPr>
        <p:spPr>
          <a:xfrm>
            <a:off x="2150512" y="6383869"/>
            <a:ext cx="7015562" cy="461665"/>
          </a:xfrm>
          <a:prstGeom prst="rect">
            <a:avLst/>
          </a:prstGeom>
          <a:noFill/>
        </p:spPr>
        <p:txBody>
          <a:bodyPr wrap="none" rtlCol="0">
            <a:spAutoFit/>
          </a:bodyPr>
          <a:lstStyle/>
          <a:p>
            <a:r>
              <a:rPr lang="en-US" sz="2400" dirty="0" smtClean="0">
                <a:solidFill>
                  <a:srgbClr val="FF0000"/>
                </a:solidFill>
              </a:rPr>
              <a:t>* </a:t>
            </a:r>
            <a:r>
              <a:rPr lang="en-US" sz="2400" dirty="0" smtClean="0"/>
              <a:t> J.R. Bishop et al, Nature 446, 1030-1037,  Apr. 2007</a:t>
            </a:r>
            <a:endParaRPr lang="en-US" sz="2400" dirty="0"/>
          </a:p>
        </p:txBody>
      </p:sp>
      <p:pic>
        <p:nvPicPr>
          <p:cNvPr id="8" name="Picture 7" descr="HS_proteoglycans_closeup.png"/>
          <p:cNvPicPr>
            <a:picLocks noChangeAspect="1"/>
          </p:cNvPicPr>
          <p:nvPr/>
        </p:nvPicPr>
        <p:blipFill>
          <a:blip r:embed="rId3"/>
          <a:stretch>
            <a:fillRect/>
          </a:stretch>
        </p:blipFill>
        <p:spPr>
          <a:xfrm>
            <a:off x="3655482" y="1460499"/>
            <a:ext cx="5268383" cy="4706625"/>
          </a:xfrm>
          <a:prstGeom prst="rect">
            <a:avLst/>
          </a:prstGeom>
        </p:spPr>
      </p:pic>
      <p:sp>
        <p:nvSpPr>
          <p:cNvPr id="9" name="Content Placeholder 2"/>
          <p:cNvSpPr>
            <a:spLocks noGrp="1"/>
          </p:cNvSpPr>
          <p:nvPr>
            <p:ph idx="1"/>
          </p:nvPr>
        </p:nvSpPr>
        <p:spPr>
          <a:xfrm>
            <a:off x="0" y="1129777"/>
            <a:ext cx="3339683" cy="4707469"/>
          </a:xfrm>
        </p:spPr>
        <p:txBody>
          <a:bodyPr/>
          <a:lstStyle/>
          <a:p>
            <a:r>
              <a:rPr lang="en-US" sz="2800" dirty="0" smtClean="0"/>
              <a:t>Hypothesis:   Sugars are temporarily housed in </a:t>
            </a:r>
            <a:r>
              <a:rPr lang="en-US" sz="2800" dirty="0" err="1" smtClean="0"/>
              <a:t>HSPGs</a:t>
            </a:r>
            <a:endParaRPr lang="en-US" sz="2800" dirty="0" smtClean="0"/>
          </a:p>
          <a:p>
            <a:endParaRPr lang="en-US" sz="2800" dirty="0" smtClean="0"/>
          </a:p>
          <a:p>
            <a:r>
              <a:rPr lang="en-US" sz="2800" dirty="0" smtClean="0"/>
              <a:t>Hypothesis: sulfate in </a:t>
            </a:r>
            <a:r>
              <a:rPr lang="en-US" sz="2800" dirty="0" err="1" smtClean="0"/>
              <a:t>HSPGs</a:t>
            </a:r>
            <a:r>
              <a:rPr lang="en-US" sz="2800" dirty="0" smtClean="0"/>
              <a:t> is critically needed to recycle LDL</a:t>
            </a:r>
          </a:p>
          <a:p>
            <a:endParaRPr lang="en-US" sz="2800" dirty="0" smtClean="0"/>
          </a:p>
          <a:p>
            <a:endParaRPr lang="en-US" sz="2800" dirty="0" smtClean="0"/>
          </a:p>
          <a:p>
            <a:endParaRPr lang="en-US" dirty="0"/>
          </a:p>
        </p:txBody>
      </p:sp>
      <p:sp>
        <p:nvSpPr>
          <p:cNvPr id="11" name="TextBox 10"/>
          <p:cNvSpPr txBox="1"/>
          <p:nvPr/>
        </p:nvSpPr>
        <p:spPr>
          <a:xfrm>
            <a:off x="7463452" y="2810933"/>
            <a:ext cx="633507" cy="461665"/>
          </a:xfrm>
          <a:prstGeom prst="rect">
            <a:avLst/>
          </a:prstGeom>
          <a:solidFill>
            <a:schemeClr val="bg1"/>
          </a:solidFill>
        </p:spPr>
        <p:txBody>
          <a:bodyPr wrap="none" rtlCol="0">
            <a:spAutoFit/>
          </a:bodyPr>
          <a:lstStyle/>
          <a:p>
            <a:r>
              <a:rPr lang="en-US" sz="2400" dirty="0" smtClean="0"/>
              <a:t>LDL</a:t>
            </a:r>
            <a:endParaRPr lang="en-US" sz="2400" dirty="0"/>
          </a:p>
        </p:txBody>
      </p:sp>
      <p:sp>
        <p:nvSpPr>
          <p:cNvPr id="12" name="TextBox 11"/>
          <p:cNvSpPr txBox="1"/>
          <p:nvPr/>
        </p:nvSpPr>
        <p:spPr>
          <a:xfrm>
            <a:off x="5503333" y="1460499"/>
            <a:ext cx="1355960" cy="461665"/>
          </a:xfrm>
          <a:prstGeom prst="rect">
            <a:avLst/>
          </a:prstGeom>
          <a:solidFill>
            <a:schemeClr val="bg1"/>
          </a:solidFill>
        </p:spPr>
        <p:txBody>
          <a:bodyPr wrap="none" rtlCol="0">
            <a:spAutoFit/>
          </a:bodyPr>
          <a:lstStyle/>
          <a:p>
            <a:r>
              <a:rPr lang="en-US" sz="2400" dirty="0" smtClean="0"/>
              <a:t>GLUCOSE</a:t>
            </a:r>
            <a:endParaRPr lang="en-US" sz="2400" dirty="0"/>
          </a:p>
        </p:txBody>
      </p:sp>
      <p:sp>
        <p:nvSpPr>
          <p:cNvPr id="10" name="Freeform 9"/>
          <p:cNvSpPr/>
          <p:nvPr/>
        </p:nvSpPr>
        <p:spPr>
          <a:xfrm>
            <a:off x="4605867" y="1315156"/>
            <a:ext cx="3694288" cy="3815644"/>
          </a:xfrm>
          <a:custGeom>
            <a:avLst/>
            <a:gdLst>
              <a:gd name="connsiteX0" fmla="*/ 0 w 3694288"/>
              <a:gd name="connsiteY0" fmla="*/ 2071511 h 3815644"/>
              <a:gd name="connsiteX1" fmla="*/ 677333 w 3694288"/>
              <a:gd name="connsiteY1" fmla="*/ 293511 h 3815644"/>
              <a:gd name="connsiteX2" fmla="*/ 2810933 w 3694288"/>
              <a:gd name="connsiteY2" fmla="*/ 310444 h 3815644"/>
              <a:gd name="connsiteX3" fmla="*/ 3640666 w 3694288"/>
              <a:gd name="connsiteY3" fmla="*/ 1665111 h 3815644"/>
              <a:gd name="connsiteX4" fmla="*/ 3132666 w 3694288"/>
              <a:gd name="connsiteY4" fmla="*/ 2528711 h 3815644"/>
              <a:gd name="connsiteX5" fmla="*/ 1524000 w 3694288"/>
              <a:gd name="connsiteY5" fmla="*/ 3815644 h 3815644"/>
              <a:gd name="connsiteX6" fmla="*/ 1524000 w 3694288"/>
              <a:gd name="connsiteY6" fmla="*/ 3815644 h 381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4288" h="3815644">
                <a:moveTo>
                  <a:pt x="0" y="2071511"/>
                </a:moveTo>
                <a:cubicBezTo>
                  <a:pt x="104422" y="1329266"/>
                  <a:pt x="208844" y="587022"/>
                  <a:pt x="677333" y="293511"/>
                </a:cubicBezTo>
                <a:cubicBezTo>
                  <a:pt x="1145822" y="0"/>
                  <a:pt x="2317044" y="81844"/>
                  <a:pt x="2810933" y="310444"/>
                </a:cubicBezTo>
                <a:cubicBezTo>
                  <a:pt x="3304822" y="539044"/>
                  <a:pt x="3587044" y="1295400"/>
                  <a:pt x="3640666" y="1665111"/>
                </a:cubicBezTo>
                <a:cubicBezTo>
                  <a:pt x="3694288" y="2034822"/>
                  <a:pt x="3485444" y="2170289"/>
                  <a:pt x="3132666" y="2528711"/>
                </a:cubicBezTo>
                <a:cubicBezTo>
                  <a:pt x="2779888" y="2887133"/>
                  <a:pt x="1524000" y="3815644"/>
                  <a:pt x="1524000" y="3815644"/>
                </a:cubicBezTo>
                <a:lnTo>
                  <a:pt x="1524000" y="3815644"/>
                </a:lnTo>
              </a:path>
            </a:pathLst>
          </a:custGeom>
          <a:ln w="76200" cap="flat" cmpd="sng" algn="ctr">
            <a:solidFill>
              <a:srgbClr val="FF00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322588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0"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Fasting Induces </a:t>
            </a:r>
            <a:r>
              <a:rPr lang="en-US" b="1" dirty="0" err="1" smtClean="0"/>
              <a:t>Autophagy</a:t>
            </a:r>
            <a:r>
              <a:rPr lang="en-US" b="1" dirty="0" smtClean="0">
                <a:ln>
                  <a:solidFill>
                    <a:srgbClr val="FF0000"/>
                  </a:solidFill>
                </a:ln>
                <a:solidFill>
                  <a:srgbClr val="FF0000"/>
                </a:solidFill>
              </a:rPr>
              <a:t>*</a:t>
            </a:r>
            <a:endParaRPr lang="en-US" b="1" dirty="0">
              <a:ln>
                <a:solidFill>
                  <a:srgbClr val="FF0000"/>
                </a:solidFill>
              </a:ln>
              <a:solidFill>
                <a:srgbClr val="FF0000"/>
              </a:solidFill>
            </a:endParaRPr>
          </a:p>
        </p:txBody>
      </p:sp>
      <p:sp>
        <p:nvSpPr>
          <p:cNvPr id="3" name="Content Placeholder 2"/>
          <p:cNvSpPr>
            <a:spLocks noGrp="1"/>
          </p:cNvSpPr>
          <p:nvPr>
            <p:ph idx="1"/>
          </p:nvPr>
        </p:nvSpPr>
        <p:spPr>
          <a:xfrm>
            <a:off x="457201" y="1600200"/>
            <a:ext cx="5151846" cy="4525963"/>
          </a:xfrm>
        </p:spPr>
        <p:txBody>
          <a:bodyPr>
            <a:normAutofit fontScale="92500" lnSpcReduction="20000"/>
          </a:bodyPr>
          <a:lstStyle/>
          <a:p>
            <a:r>
              <a:rPr lang="en-US" dirty="0" err="1" smtClean="0"/>
              <a:t>Upregulation</a:t>
            </a:r>
            <a:r>
              <a:rPr lang="en-US" dirty="0" smtClean="0"/>
              <a:t> of </a:t>
            </a:r>
            <a:r>
              <a:rPr lang="en-US" dirty="0" err="1" smtClean="0"/>
              <a:t>autophagy</a:t>
            </a:r>
            <a:r>
              <a:rPr lang="en-US" dirty="0" smtClean="0"/>
              <a:t> is </a:t>
            </a:r>
            <a:r>
              <a:rPr lang="en-US" dirty="0" err="1" smtClean="0"/>
              <a:t>neuroprotective</a:t>
            </a:r>
            <a:endParaRPr lang="en-US" dirty="0" smtClean="0"/>
          </a:p>
          <a:p>
            <a:r>
              <a:rPr lang="en-US" dirty="0" smtClean="0"/>
              <a:t>Much effort has been expended trying to develop drugs that pass through the blood brain barrier and enhance </a:t>
            </a:r>
            <a:r>
              <a:rPr lang="en-US" dirty="0" err="1" smtClean="0"/>
              <a:t>autophagy</a:t>
            </a:r>
            <a:r>
              <a:rPr lang="en-US" dirty="0" smtClean="0"/>
              <a:t> in the brain </a:t>
            </a:r>
          </a:p>
          <a:p>
            <a:r>
              <a:rPr lang="en-US" dirty="0" smtClean="0"/>
              <a:t>Short-term fasting leads to a dramatic </a:t>
            </a:r>
            <a:r>
              <a:rPr lang="en-US" dirty="0" err="1" smtClean="0"/>
              <a:t>upregulation</a:t>
            </a:r>
            <a:r>
              <a:rPr lang="en-US" dirty="0" smtClean="0"/>
              <a:t> in neuronal </a:t>
            </a:r>
            <a:r>
              <a:rPr lang="en-US" dirty="0" err="1" smtClean="0"/>
              <a:t>autophagy</a:t>
            </a:r>
            <a:r>
              <a:rPr lang="en-US" dirty="0" smtClean="0"/>
              <a:t> </a:t>
            </a:r>
            <a:endParaRPr lang="en-US" dirty="0"/>
          </a:p>
        </p:txBody>
      </p:sp>
      <p:sp>
        <p:nvSpPr>
          <p:cNvPr id="4" name="TextBox 3"/>
          <p:cNvSpPr txBox="1"/>
          <p:nvPr/>
        </p:nvSpPr>
        <p:spPr>
          <a:xfrm>
            <a:off x="2312038" y="6457890"/>
            <a:ext cx="6374762" cy="400110"/>
          </a:xfrm>
          <a:prstGeom prst="rect">
            <a:avLst/>
          </a:prstGeom>
          <a:noFill/>
        </p:spPr>
        <p:txBody>
          <a:bodyPr wrap="none" rtlCol="0">
            <a:spAutoFit/>
          </a:bodyPr>
          <a:lstStyle/>
          <a:p>
            <a:r>
              <a:rPr lang="en-US" sz="2000" dirty="0" smtClean="0">
                <a:ln>
                  <a:solidFill>
                    <a:srgbClr val="FF0000"/>
                  </a:solidFill>
                </a:ln>
              </a:rPr>
              <a:t>*</a:t>
            </a:r>
            <a:r>
              <a:rPr lang="en-US" sz="2000" dirty="0" smtClean="0"/>
              <a:t> M. </a:t>
            </a:r>
            <a:r>
              <a:rPr lang="en-US" sz="2000" dirty="0" err="1" smtClean="0"/>
              <a:t>Alirezaei</a:t>
            </a:r>
            <a:r>
              <a:rPr lang="en-US" sz="2000" dirty="0" smtClean="0"/>
              <a:t> et al., </a:t>
            </a:r>
            <a:r>
              <a:rPr lang="en-US" sz="2000" dirty="0" err="1" smtClean="0"/>
              <a:t>Autophagy</a:t>
            </a:r>
            <a:r>
              <a:rPr lang="en-US" sz="2000" dirty="0" smtClean="0"/>
              <a:t> 6(6):702-710, Aug 16, 2010.</a:t>
            </a:r>
            <a:endParaRPr lang="en-US" sz="2000" dirty="0"/>
          </a:p>
        </p:txBody>
      </p:sp>
      <p:pic>
        <p:nvPicPr>
          <p:cNvPr id="6" name="Picture 5" descr="fasting-empty-bowl.jpg"/>
          <p:cNvPicPr>
            <a:picLocks noChangeAspect="1"/>
          </p:cNvPicPr>
          <p:nvPr/>
        </p:nvPicPr>
        <p:blipFill>
          <a:blip r:embed="rId3"/>
          <a:stretch>
            <a:fillRect/>
          </a:stretch>
        </p:blipFill>
        <p:spPr>
          <a:xfrm>
            <a:off x="5609046" y="2343794"/>
            <a:ext cx="3583690" cy="238673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Fasting Induces </a:t>
            </a:r>
            <a:r>
              <a:rPr lang="en-US" b="1" dirty="0" err="1" smtClean="0"/>
              <a:t>Autophagy</a:t>
            </a:r>
            <a:r>
              <a:rPr lang="en-US" b="1" dirty="0" smtClean="0">
                <a:ln>
                  <a:solidFill>
                    <a:srgbClr val="FF0000"/>
                  </a:solidFill>
                </a:ln>
                <a:solidFill>
                  <a:srgbClr val="FF0000"/>
                </a:solidFill>
              </a:rPr>
              <a:t>*</a:t>
            </a:r>
            <a:endParaRPr lang="en-US" b="1" dirty="0">
              <a:ln>
                <a:solidFill>
                  <a:srgbClr val="FF0000"/>
                </a:solidFill>
              </a:ln>
              <a:solidFill>
                <a:srgbClr val="FF0000"/>
              </a:solidFill>
            </a:endParaRPr>
          </a:p>
        </p:txBody>
      </p:sp>
      <p:sp>
        <p:nvSpPr>
          <p:cNvPr id="3" name="Content Placeholder 2"/>
          <p:cNvSpPr>
            <a:spLocks noGrp="1"/>
          </p:cNvSpPr>
          <p:nvPr>
            <p:ph idx="1"/>
          </p:nvPr>
        </p:nvSpPr>
        <p:spPr>
          <a:xfrm>
            <a:off x="457201" y="1600200"/>
            <a:ext cx="5151846" cy="4525963"/>
          </a:xfrm>
        </p:spPr>
        <p:txBody>
          <a:bodyPr>
            <a:normAutofit fontScale="92500" lnSpcReduction="20000"/>
          </a:bodyPr>
          <a:lstStyle/>
          <a:p>
            <a:r>
              <a:rPr lang="en-US" dirty="0" err="1" smtClean="0"/>
              <a:t>Upregulation</a:t>
            </a:r>
            <a:r>
              <a:rPr lang="en-US" dirty="0" smtClean="0"/>
              <a:t> of </a:t>
            </a:r>
            <a:r>
              <a:rPr lang="en-US" dirty="0" err="1" smtClean="0"/>
              <a:t>autophagy</a:t>
            </a:r>
            <a:r>
              <a:rPr lang="en-US" dirty="0" smtClean="0"/>
              <a:t> is </a:t>
            </a:r>
            <a:r>
              <a:rPr lang="en-US" dirty="0" err="1" smtClean="0"/>
              <a:t>neuroprotective</a:t>
            </a:r>
            <a:endParaRPr lang="en-US" dirty="0" smtClean="0"/>
          </a:p>
          <a:p>
            <a:r>
              <a:rPr lang="en-US" dirty="0" smtClean="0"/>
              <a:t>Much effort has been expended trying to develop drugs that pass through the blood brain barrier and enhance </a:t>
            </a:r>
            <a:r>
              <a:rPr lang="en-US" dirty="0" err="1" smtClean="0"/>
              <a:t>autophagy</a:t>
            </a:r>
            <a:r>
              <a:rPr lang="en-US" dirty="0" smtClean="0"/>
              <a:t> in the brain </a:t>
            </a:r>
          </a:p>
          <a:p>
            <a:r>
              <a:rPr lang="en-US" dirty="0" smtClean="0"/>
              <a:t>Short-term fasting leads to a dramatic </a:t>
            </a:r>
            <a:r>
              <a:rPr lang="en-US" dirty="0" err="1" smtClean="0"/>
              <a:t>upregulation</a:t>
            </a:r>
            <a:r>
              <a:rPr lang="en-US" dirty="0" smtClean="0"/>
              <a:t> in neuronal </a:t>
            </a:r>
            <a:r>
              <a:rPr lang="en-US" dirty="0" err="1" smtClean="0"/>
              <a:t>autophagy</a:t>
            </a:r>
            <a:r>
              <a:rPr lang="en-US" dirty="0" smtClean="0"/>
              <a:t> </a:t>
            </a:r>
            <a:endParaRPr lang="en-US" dirty="0"/>
          </a:p>
        </p:txBody>
      </p:sp>
      <p:sp>
        <p:nvSpPr>
          <p:cNvPr id="4" name="TextBox 3"/>
          <p:cNvSpPr txBox="1"/>
          <p:nvPr/>
        </p:nvSpPr>
        <p:spPr>
          <a:xfrm>
            <a:off x="2312038" y="6457890"/>
            <a:ext cx="6374762" cy="400110"/>
          </a:xfrm>
          <a:prstGeom prst="rect">
            <a:avLst/>
          </a:prstGeom>
          <a:noFill/>
        </p:spPr>
        <p:txBody>
          <a:bodyPr wrap="none" rtlCol="0">
            <a:spAutoFit/>
          </a:bodyPr>
          <a:lstStyle/>
          <a:p>
            <a:r>
              <a:rPr lang="en-US" sz="2000" dirty="0" smtClean="0">
                <a:ln>
                  <a:solidFill>
                    <a:srgbClr val="FF0000"/>
                  </a:solidFill>
                </a:ln>
              </a:rPr>
              <a:t>*</a:t>
            </a:r>
            <a:r>
              <a:rPr lang="en-US" sz="2000" dirty="0" smtClean="0"/>
              <a:t> M. </a:t>
            </a:r>
            <a:r>
              <a:rPr lang="en-US" sz="2000" dirty="0" err="1" smtClean="0"/>
              <a:t>Alirezaei</a:t>
            </a:r>
            <a:r>
              <a:rPr lang="en-US" sz="2000" dirty="0" smtClean="0"/>
              <a:t> et al., </a:t>
            </a:r>
            <a:r>
              <a:rPr lang="en-US" sz="2000" dirty="0" err="1" smtClean="0"/>
              <a:t>Autophagy</a:t>
            </a:r>
            <a:r>
              <a:rPr lang="en-US" sz="2000" dirty="0" smtClean="0"/>
              <a:t> 6(6):702-710, Aug 16, 2010.</a:t>
            </a:r>
            <a:endParaRPr lang="en-US" sz="2000" dirty="0"/>
          </a:p>
        </p:txBody>
      </p:sp>
      <p:pic>
        <p:nvPicPr>
          <p:cNvPr id="6" name="Picture 5" descr="fasting-empty-bowl.jpg"/>
          <p:cNvPicPr>
            <a:picLocks noChangeAspect="1"/>
          </p:cNvPicPr>
          <p:nvPr/>
        </p:nvPicPr>
        <p:blipFill>
          <a:blip r:embed="rId3"/>
          <a:stretch>
            <a:fillRect/>
          </a:stretch>
        </p:blipFill>
        <p:spPr>
          <a:xfrm>
            <a:off x="5609046" y="2343794"/>
            <a:ext cx="3583690" cy="2386737"/>
          </a:xfrm>
          <a:prstGeom prst="rect">
            <a:avLst/>
          </a:prstGeom>
        </p:spPr>
      </p:pic>
      <p:sp>
        <p:nvSpPr>
          <p:cNvPr id="5" name="TextBox 4"/>
          <p:cNvSpPr txBox="1"/>
          <p:nvPr/>
        </p:nvSpPr>
        <p:spPr>
          <a:xfrm>
            <a:off x="1731037" y="2195184"/>
            <a:ext cx="5711329" cy="3108544"/>
          </a:xfrm>
          <a:prstGeom prst="rect">
            <a:avLst/>
          </a:prstGeom>
          <a:solidFill>
            <a:srgbClr val="F8FFC5"/>
          </a:solidFill>
          <a:ln>
            <a:solidFill>
              <a:srgbClr val="000000"/>
            </a:solidFill>
          </a:ln>
          <a:effectLst>
            <a:outerShdw blurRad="50800" dist="38100" dir="2700000">
              <a:srgbClr val="000000">
                <a:alpha val="43000"/>
              </a:srgbClr>
            </a:outerShdw>
          </a:effectLst>
        </p:spPr>
        <p:txBody>
          <a:bodyPr wrap="square" rtlCol="0">
            <a:spAutoFit/>
          </a:bodyPr>
          <a:lstStyle/>
          <a:p>
            <a:pPr algn="ctr"/>
            <a:endParaRPr lang="en-US" sz="2800" dirty="0" smtClean="0"/>
          </a:p>
          <a:p>
            <a:pPr algn="ctr"/>
            <a:r>
              <a:rPr lang="en-US" sz="2800" dirty="0" smtClean="0"/>
              <a:t>“Our data lead us to speculate that sporadic fasting might represent a simple, safe and inexpensive means   to promote this potentially therapeutic neuronal response”</a:t>
            </a:r>
          </a:p>
          <a:p>
            <a:pPr algn="ctr"/>
            <a:endParaRPr lang="en-US" sz="2800" dirty="0" smtClean="0"/>
          </a:p>
        </p:txBody>
      </p:sp>
    </p:spTree>
    <p:extLst>
      <p:ext uri="{BB962C8B-B14F-4D97-AF65-F5344CB8AC3E}">
        <p14:creationId xmlns:p14="http://schemas.microsoft.com/office/powerpoint/2010/main" val="7790266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tophagy.jpg"/>
          <p:cNvPicPr>
            <a:picLocks noChangeAspect="1"/>
          </p:cNvPicPr>
          <p:nvPr/>
        </p:nvPicPr>
        <p:blipFill>
          <a:blip r:embed="rId3"/>
          <a:stretch>
            <a:fillRect/>
          </a:stretch>
        </p:blipFill>
        <p:spPr>
          <a:xfrm>
            <a:off x="4598365" y="2025403"/>
            <a:ext cx="4492103" cy="3074595"/>
          </a:xfrm>
          <a:prstGeom prst="rect">
            <a:avLst/>
          </a:prstGeom>
        </p:spPr>
      </p:pic>
      <p:sp>
        <p:nvSpPr>
          <p:cNvPr id="2" name="Title 1"/>
          <p:cNvSpPr>
            <a:spLocks noGrp="1"/>
          </p:cNvSpPr>
          <p:nvPr>
            <p:ph type="title"/>
          </p:nvPr>
        </p:nvSpPr>
        <p:spPr>
          <a:xfrm>
            <a:off x="200472" y="-148640"/>
            <a:ext cx="8229600" cy="1143000"/>
          </a:xfrm>
        </p:spPr>
        <p:txBody>
          <a:bodyPr/>
          <a:lstStyle/>
          <a:p>
            <a:r>
              <a:rPr lang="en-US" b="1" dirty="0" err="1" smtClean="0"/>
              <a:t>Autophagy</a:t>
            </a:r>
            <a:r>
              <a:rPr lang="en-US" b="1" dirty="0" smtClean="0"/>
              <a:t> and Insulin</a:t>
            </a:r>
            <a:r>
              <a:rPr lang="en-US" b="1" dirty="0" smtClean="0">
                <a:ln>
                  <a:solidFill>
                    <a:srgbClr val="FF0000"/>
                  </a:solidFill>
                </a:ln>
              </a:rPr>
              <a:t>*</a:t>
            </a:r>
            <a:endParaRPr lang="en-US" b="1" dirty="0">
              <a:ln>
                <a:solidFill>
                  <a:srgbClr val="FF0000"/>
                </a:solidFill>
              </a:ln>
            </a:endParaRPr>
          </a:p>
        </p:txBody>
      </p:sp>
      <p:sp>
        <p:nvSpPr>
          <p:cNvPr id="3" name="Content Placeholder 2"/>
          <p:cNvSpPr>
            <a:spLocks noGrp="1"/>
          </p:cNvSpPr>
          <p:nvPr>
            <p:ph idx="1"/>
          </p:nvPr>
        </p:nvSpPr>
        <p:spPr>
          <a:xfrm>
            <a:off x="197101" y="980426"/>
            <a:ext cx="8946899" cy="5801579"/>
          </a:xfrm>
        </p:spPr>
        <p:txBody>
          <a:bodyPr>
            <a:normAutofit/>
          </a:bodyPr>
          <a:lstStyle/>
          <a:p>
            <a:r>
              <a:rPr lang="en-US" dirty="0" smtClean="0"/>
              <a:t> </a:t>
            </a:r>
            <a:r>
              <a:rPr lang="en-US" dirty="0" err="1" smtClean="0"/>
              <a:t>Autophagy</a:t>
            </a:r>
            <a:r>
              <a:rPr lang="en-US" dirty="0" smtClean="0"/>
              <a:t> is suppressed by insulin</a:t>
            </a:r>
          </a:p>
          <a:p>
            <a:pPr lvl="1"/>
            <a:r>
              <a:rPr lang="en-US" dirty="0" smtClean="0"/>
              <a:t>Insulin resistance leads                                                               to impaired </a:t>
            </a:r>
            <a:r>
              <a:rPr lang="en-US" dirty="0" err="1" smtClean="0"/>
              <a:t>autophagy</a:t>
            </a:r>
            <a:endParaRPr lang="en-US" dirty="0" smtClean="0"/>
          </a:p>
          <a:p>
            <a:r>
              <a:rPr lang="en-US" dirty="0" smtClean="0"/>
              <a:t>Impaired </a:t>
            </a:r>
            <a:r>
              <a:rPr lang="en-US" dirty="0" err="1" smtClean="0"/>
              <a:t>autophagy</a:t>
            </a:r>
            <a:r>
              <a:rPr lang="en-US" dirty="0" smtClean="0"/>
              <a:t> may                                          explain build-up of                                                            </a:t>
            </a:r>
            <a:r>
              <a:rPr lang="en-US" dirty="0" err="1" smtClean="0"/>
              <a:t>amyloid</a:t>
            </a:r>
            <a:r>
              <a:rPr lang="en-US" dirty="0" smtClean="0"/>
              <a:t> beta and tau                                                     protein in senile plaque                                                    of Alzheimer’s disease</a:t>
            </a:r>
          </a:p>
          <a:p>
            <a:r>
              <a:rPr lang="en-US" dirty="0" smtClean="0"/>
              <a:t>Impaired </a:t>
            </a:r>
            <a:r>
              <a:rPr lang="en-US" dirty="0" err="1" smtClean="0"/>
              <a:t>autophagy</a:t>
            </a:r>
            <a:r>
              <a:rPr lang="en-US" dirty="0" smtClean="0"/>
              <a:t> is also associated with metabolic syndrome, cancer, asthma, and cardiac hypertrophy</a:t>
            </a:r>
          </a:p>
        </p:txBody>
      </p:sp>
      <p:sp>
        <p:nvSpPr>
          <p:cNvPr id="5" name="TextBox 4"/>
          <p:cNvSpPr txBox="1"/>
          <p:nvPr/>
        </p:nvSpPr>
        <p:spPr>
          <a:xfrm>
            <a:off x="2983540" y="6396335"/>
            <a:ext cx="6160460" cy="461665"/>
          </a:xfrm>
          <a:prstGeom prst="rect">
            <a:avLst/>
          </a:prstGeom>
          <a:noFill/>
        </p:spPr>
        <p:txBody>
          <a:bodyPr wrap="none" rtlCol="0">
            <a:spAutoFit/>
          </a:bodyPr>
          <a:lstStyle/>
          <a:p>
            <a:r>
              <a:rPr lang="en-US" sz="2400" dirty="0" smtClean="0">
                <a:ln>
                  <a:solidFill>
                    <a:srgbClr val="FF0000"/>
                  </a:solidFill>
                </a:ln>
              </a:rPr>
              <a:t>*</a:t>
            </a:r>
            <a:r>
              <a:rPr lang="en-US" sz="2400" dirty="0" smtClean="0"/>
              <a:t> H.-Y. Liu et al., JBC 284(45):31484–31492,2009</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Nitric Oxide and </a:t>
            </a:r>
            <a:r>
              <a:rPr lang="en-US" b="1" dirty="0" err="1" smtClean="0"/>
              <a:t>Autophagy</a:t>
            </a:r>
            <a:r>
              <a:rPr lang="en-US" b="1" dirty="0" smtClean="0"/>
              <a:t> </a:t>
            </a:r>
            <a:endParaRPr lang="en-US" b="1" dirty="0"/>
          </a:p>
        </p:txBody>
      </p:sp>
      <p:sp>
        <p:nvSpPr>
          <p:cNvPr id="3" name="Content Placeholder 2"/>
          <p:cNvSpPr>
            <a:spLocks noGrp="1"/>
          </p:cNvSpPr>
          <p:nvPr>
            <p:ph idx="1"/>
          </p:nvPr>
        </p:nvSpPr>
        <p:spPr/>
        <p:txBody>
          <a:bodyPr>
            <a:normAutofit lnSpcReduction="10000"/>
          </a:bodyPr>
          <a:lstStyle/>
          <a:p>
            <a:r>
              <a:rPr lang="en-US" dirty="0" err="1" smtClean="0"/>
              <a:t>Autophagy</a:t>
            </a:r>
            <a:r>
              <a:rPr lang="en-US" dirty="0" smtClean="0"/>
              <a:t> is a natural mechanism by which cells clean up debris and dysfunctional organelles </a:t>
            </a:r>
          </a:p>
          <a:p>
            <a:r>
              <a:rPr lang="en-US" dirty="0" smtClean="0"/>
              <a:t>Excess nitric oxide inhibits </a:t>
            </a:r>
            <a:r>
              <a:rPr lang="en-US" dirty="0" err="1" smtClean="0"/>
              <a:t>autophagy</a:t>
            </a:r>
            <a:r>
              <a:rPr lang="en-US" dirty="0" smtClean="0"/>
              <a:t> </a:t>
            </a:r>
          </a:p>
          <a:p>
            <a:r>
              <a:rPr lang="en-US" dirty="0" smtClean="0"/>
              <a:t>Switchover to nitric oxide by </a:t>
            </a:r>
            <a:r>
              <a:rPr lang="en-US" dirty="0" err="1" smtClean="0"/>
              <a:t>eNOS</a:t>
            </a:r>
            <a:r>
              <a:rPr lang="en-US" dirty="0" smtClean="0"/>
              <a:t> leads to </a:t>
            </a:r>
            <a:r>
              <a:rPr lang="en-US" dirty="0" err="1" smtClean="0"/>
              <a:t>autophagy</a:t>
            </a:r>
            <a:r>
              <a:rPr lang="en-US" dirty="0" smtClean="0"/>
              <a:t> dysfunction and accumulation of garbage in the cell</a:t>
            </a:r>
          </a:p>
          <a:p>
            <a:r>
              <a:rPr lang="en-US" dirty="0" smtClean="0"/>
              <a:t>Long-term autophagy inhibition leads to cellular dysfunction and cell death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90" y="274638"/>
            <a:ext cx="8881035" cy="1143000"/>
          </a:xfrm>
        </p:spPr>
        <p:txBody>
          <a:bodyPr>
            <a:normAutofit fontScale="90000"/>
          </a:bodyPr>
          <a:lstStyle/>
          <a:p>
            <a:r>
              <a:rPr lang="en-US" b="1" dirty="0" smtClean="0"/>
              <a:t>Some Effects of Excess Nitric Oxide         on the Brain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9232" y="2233944"/>
            <a:ext cx="8229600" cy="4525963"/>
          </a:xfrm>
        </p:spPr>
        <p:txBody>
          <a:bodyPr/>
          <a:lstStyle/>
          <a:p>
            <a:r>
              <a:rPr lang="en-US" dirty="0" smtClean="0"/>
              <a:t>Impairs </a:t>
            </a:r>
            <a:r>
              <a:rPr lang="en-US" dirty="0" err="1" smtClean="0"/>
              <a:t>autophagy</a:t>
            </a:r>
            <a:endParaRPr lang="en-US" dirty="0" smtClean="0"/>
          </a:p>
          <a:p>
            <a:r>
              <a:rPr lang="en-US" dirty="0" smtClean="0"/>
              <a:t>Damages lipids in cell membranes</a:t>
            </a:r>
          </a:p>
          <a:p>
            <a:r>
              <a:rPr lang="en-US" dirty="0" smtClean="0"/>
              <a:t>Disrupts mitochondrial synthesis of ATP</a:t>
            </a:r>
          </a:p>
          <a:p>
            <a:r>
              <a:rPr lang="en-US" dirty="0" smtClean="0"/>
              <a:t>Interferes with reuptake of serotonin, dopamine, and epinephrine</a:t>
            </a:r>
            <a:endParaRPr lang="en-US" dirty="0"/>
          </a:p>
        </p:txBody>
      </p:sp>
      <p:pic>
        <p:nvPicPr>
          <p:cNvPr id="4" name="Picture 3" descr="nitric-oxide.gif"/>
          <p:cNvPicPr>
            <a:picLocks noChangeAspect="1"/>
          </p:cNvPicPr>
          <p:nvPr/>
        </p:nvPicPr>
        <p:blipFill>
          <a:blip r:embed="rId3"/>
          <a:stretch>
            <a:fillRect/>
          </a:stretch>
        </p:blipFill>
        <p:spPr>
          <a:xfrm>
            <a:off x="5664930" y="1332244"/>
            <a:ext cx="3136900" cy="1803400"/>
          </a:xfrm>
          <a:prstGeom prst="rect">
            <a:avLst/>
          </a:prstGeom>
        </p:spPr>
      </p:pic>
      <p:sp>
        <p:nvSpPr>
          <p:cNvPr id="5" name="TextBox 4"/>
          <p:cNvSpPr txBox="1"/>
          <p:nvPr/>
        </p:nvSpPr>
        <p:spPr>
          <a:xfrm>
            <a:off x="3737803" y="6298242"/>
            <a:ext cx="5406197" cy="461665"/>
          </a:xfrm>
          <a:prstGeom prst="rect">
            <a:avLst/>
          </a:prstGeom>
          <a:noFill/>
        </p:spPr>
        <p:txBody>
          <a:bodyPr wrap="none" rtlCol="0">
            <a:spAutoFit/>
          </a:bodyPr>
          <a:lstStyle/>
          <a:p>
            <a:r>
              <a:rPr lang="en-US" sz="2400" dirty="0" smtClean="0">
                <a:solidFill>
                  <a:srgbClr val="FF0000"/>
                </a:solidFill>
              </a:rPr>
              <a:t>*</a:t>
            </a:r>
            <a:r>
              <a:rPr lang="en-US" sz="2400" dirty="0" smtClean="0"/>
              <a:t>O. </a:t>
            </a:r>
            <a:r>
              <a:rPr lang="en-US" sz="2400" dirty="0" err="1" smtClean="0"/>
              <a:t>Akyol</a:t>
            </a:r>
            <a:r>
              <a:rPr lang="en-US" sz="2400" dirty="0" smtClean="0"/>
              <a:t> et al., In Vivo 18: 377-390, 2004  </a:t>
            </a:r>
            <a:endParaRPr lang="en-US" sz="2400" dirty="0"/>
          </a:p>
        </p:txBody>
      </p:sp>
    </p:spTree>
    <p:extLst>
      <p:ext uri="{BB962C8B-B14F-4D97-AF65-F5344CB8AC3E}">
        <p14:creationId xmlns:p14="http://schemas.microsoft.com/office/powerpoint/2010/main" val="222730983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smtClean="0">
                <a:ln>
                  <a:noFill/>
                </a:ln>
                <a:solidFill>
                  <a:srgbClr val="FF0000"/>
                </a:solidFill>
                <a:effectLst/>
                <a:uLnTx/>
                <a:uFillTx/>
                <a:latin typeface="Apple Casual"/>
                <a:ea typeface="+mn-ea"/>
                <a:cs typeface="+mn-cs"/>
              </a:rPr>
              <a:t> Part II: Biology</a:t>
            </a:r>
            <a:endParaRPr kumimoji="0" lang="en-US" sz="3600" b="0" i="0" u="none" strike="noStrike" kern="1200" cap="none" spc="0" normalizeH="0" baseline="0" noProof="0" dirty="0">
              <a:ln>
                <a:noFill/>
              </a:ln>
              <a:solidFill>
                <a:srgbClr val="FF0000"/>
              </a:solidFill>
              <a:effectLst/>
              <a:uLnTx/>
              <a:uFillTx/>
              <a:latin typeface="Apple Casual"/>
              <a:ea typeface="+mn-ea"/>
              <a:cs typeface="+mn-cs"/>
            </a:endParaRPr>
          </a:p>
        </p:txBody>
      </p:sp>
      <p:sp>
        <p:nvSpPr>
          <p:cNvPr id="2" name="TextBox 1"/>
          <p:cNvSpPr txBox="1"/>
          <p:nvPr/>
        </p:nvSpPr>
        <p:spPr>
          <a:xfrm>
            <a:off x="1601868" y="5643048"/>
            <a:ext cx="5927058" cy="830997"/>
          </a:xfrm>
          <a:prstGeom prst="rect">
            <a:avLst/>
          </a:prstGeom>
          <a:noFill/>
        </p:spPr>
        <p:txBody>
          <a:bodyPr wrap="square" rtlCol="0">
            <a:spAutoFit/>
          </a:bodyPr>
          <a:lstStyle/>
          <a:p>
            <a:r>
              <a:rPr lang="en-US" sz="2400" dirty="0" smtClean="0"/>
              <a:t>Download the slides from </a:t>
            </a:r>
            <a:r>
              <a:rPr lang="en-US" sz="2400" dirty="0" smtClean="0">
                <a:hlinkClick r:id="rId2"/>
              </a:rPr>
              <a:t>http://people.csail.mit.edu/seneff/</a:t>
            </a:r>
            <a:r>
              <a:rPr lang="en-US" sz="2400" dirty="0" smtClean="0"/>
              <a:t> </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Cancer</a:t>
            </a:r>
            <a:endParaRPr lang="en-US" b="1" dirty="0"/>
          </a:p>
        </p:txBody>
      </p:sp>
      <p:sp>
        <p:nvSpPr>
          <p:cNvPr id="4" name="TextBox 3"/>
          <p:cNvSpPr txBox="1"/>
          <p:nvPr/>
        </p:nvSpPr>
        <p:spPr>
          <a:xfrm>
            <a:off x="609600" y="1570038"/>
            <a:ext cx="8229600" cy="2677656"/>
          </a:xfrm>
          <a:prstGeom prst="rect">
            <a:avLst/>
          </a:prstGeom>
          <a:solidFill>
            <a:srgbClr val="F9FFCC"/>
          </a:solidFill>
          <a:ln>
            <a:solidFill>
              <a:srgbClr val="000000"/>
            </a:solidFill>
          </a:ln>
        </p:spPr>
        <p:txBody>
          <a:bodyPr wrap="square" rtlCol="0">
            <a:spAutoFit/>
          </a:bodyPr>
          <a:lstStyle/>
          <a:p>
            <a:pPr algn="ctr"/>
            <a:r>
              <a:rPr lang="en-US" sz="2800" dirty="0" smtClean="0">
                <a:latin typeface="Apple Casual"/>
              </a:rPr>
              <a:t>   </a:t>
            </a:r>
          </a:p>
          <a:p>
            <a:pPr algn="ctr"/>
            <a:r>
              <a:rPr lang="en-US" sz="2800" dirty="0" smtClean="0">
                <a:latin typeface="Apple Casual"/>
              </a:rPr>
              <a:t>Cancer </a:t>
            </a:r>
            <a:r>
              <a:rPr lang="en-US" sz="2800" dirty="0" smtClean="0">
                <a:latin typeface="Apple Casual"/>
              </a:rPr>
              <a:t>develops </a:t>
            </a:r>
            <a:r>
              <a:rPr lang="en-US" sz="2800" dirty="0" smtClean="0">
                <a:latin typeface="Apple Casual"/>
              </a:rPr>
              <a:t>as a </a:t>
            </a:r>
            <a:r>
              <a:rPr lang="en-US" sz="2800" dirty="0" smtClean="0">
                <a:latin typeface="Apple Casual"/>
              </a:rPr>
              <a:t>mechanism </a:t>
            </a:r>
            <a:r>
              <a:rPr lang="en-US" sz="2800" dirty="0" smtClean="0">
                <a:latin typeface="Apple Casual"/>
              </a:rPr>
              <a:t>to     </a:t>
            </a:r>
            <a:r>
              <a:rPr lang="en-US" sz="2800" dirty="0" smtClean="0">
                <a:latin typeface="Apple Casual"/>
              </a:rPr>
              <a:t>massively </a:t>
            </a:r>
            <a:r>
              <a:rPr lang="en-US" sz="2800" dirty="0">
                <a:latin typeface="Apple Casual"/>
              </a:rPr>
              <a:t>c</a:t>
            </a:r>
            <a:r>
              <a:rPr lang="en-US" sz="2800" dirty="0" smtClean="0">
                <a:latin typeface="Apple Casual"/>
              </a:rPr>
              <a:t>onvert </a:t>
            </a:r>
            <a:r>
              <a:rPr lang="en-US" sz="2800" dirty="0">
                <a:latin typeface="Apple Casual"/>
              </a:rPr>
              <a:t>g</a:t>
            </a:r>
            <a:r>
              <a:rPr lang="en-US" sz="2800" dirty="0" smtClean="0">
                <a:latin typeface="Apple Casual"/>
              </a:rPr>
              <a:t>lucose </a:t>
            </a:r>
            <a:r>
              <a:rPr lang="en-US" sz="2800" dirty="0" smtClean="0">
                <a:latin typeface="Apple Casual"/>
              </a:rPr>
              <a:t>to </a:t>
            </a:r>
            <a:r>
              <a:rPr lang="en-US" sz="2800" dirty="0" smtClean="0">
                <a:latin typeface="Apple Casual"/>
              </a:rPr>
              <a:t>lactate</a:t>
            </a:r>
            <a:r>
              <a:rPr lang="en-US" sz="2800" dirty="0" smtClean="0">
                <a:latin typeface="Apple Casual"/>
              </a:rPr>
              <a:t>,             which is a </a:t>
            </a:r>
            <a:r>
              <a:rPr lang="en-US" sz="2800" dirty="0" smtClean="0">
                <a:latin typeface="Apple Casual"/>
              </a:rPr>
              <a:t>much </a:t>
            </a:r>
            <a:r>
              <a:rPr lang="en-US" sz="2800" dirty="0">
                <a:latin typeface="Apple Casual"/>
              </a:rPr>
              <a:t>s</a:t>
            </a:r>
            <a:r>
              <a:rPr lang="en-US" sz="2800" dirty="0" smtClean="0">
                <a:latin typeface="Apple Casual"/>
              </a:rPr>
              <a:t>afer </a:t>
            </a:r>
            <a:r>
              <a:rPr lang="en-US" sz="2800" dirty="0">
                <a:latin typeface="Apple Casual"/>
              </a:rPr>
              <a:t>f</a:t>
            </a:r>
            <a:r>
              <a:rPr lang="en-US" sz="2800" dirty="0" smtClean="0">
                <a:latin typeface="Apple Casual"/>
              </a:rPr>
              <a:t>uel </a:t>
            </a:r>
            <a:r>
              <a:rPr lang="en-US" sz="2800" dirty="0" smtClean="0">
                <a:latin typeface="Apple Casual"/>
              </a:rPr>
              <a:t>– </a:t>
            </a:r>
            <a:r>
              <a:rPr lang="en-US" sz="2800" dirty="0" smtClean="0">
                <a:latin typeface="Apple Casual"/>
              </a:rPr>
              <a:t>especially </a:t>
            </a:r>
            <a:r>
              <a:rPr lang="en-US" sz="2800" dirty="0" smtClean="0">
                <a:latin typeface="Apple Casual"/>
              </a:rPr>
              <a:t>when </a:t>
            </a:r>
            <a:r>
              <a:rPr lang="en-US" sz="2800" dirty="0" smtClean="0">
                <a:latin typeface="Apple Casual"/>
              </a:rPr>
              <a:t>cells </a:t>
            </a:r>
            <a:r>
              <a:rPr lang="en-US" sz="2800" dirty="0" smtClean="0">
                <a:latin typeface="Apple Casual"/>
              </a:rPr>
              <a:t>are </a:t>
            </a:r>
            <a:r>
              <a:rPr lang="en-US" sz="2800" dirty="0" smtClean="0">
                <a:latin typeface="Apple Casual"/>
              </a:rPr>
              <a:t>insulin </a:t>
            </a:r>
            <a:r>
              <a:rPr lang="en-US" sz="2800" dirty="0">
                <a:latin typeface="Apple Casual"/>
              </a:rPr>
              <a:t>r</a:t>
            </a:r>
            <a:r>
              <a:rPr lang="en-US" sz="2800" dirty="0" smtClean="0">
                <a:latin typeface="Apple Casual"/>
              </a:rPr>
              <a:t>esistant</a:t>
            </a:r>
            <a:endParaRPr lang="en-US" sz="2800" dirty="0" smtClean="0">
              <a:latin typeface="Apple Casual"/>
            </a:endParaRPr>
          </a:p>
          <a:p>
            <a:pPr algn="ctr"/>
            <a:endParaRPr lang="en-US" sz="2800" dirty="0">
              <a:latin typeface="Apple Casual"/>
            </a:endParaRPr>
          </a:p>
        </p:txBody>
      </p:sp>
    </p:spTree>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Common Underlying Pathology* </a:t>
            </a:r>
            <a:endParaRPr lang="en-US" b="1" dirty="0"/>
          </a:p>
        </p:txBody>
      </p:sp>
      <p:pic>
        <p:nvPicPr>
          <p:cNvPr id="4" name="Picture 3" descr="inflammation_brain.png"/>
          <p:cNvPicPr>
            <a:picLocks noChangeAspect="1"/>
          </p:cNvPicPr>
          <p:nvPr/>
        </p:nvPicPr>
        <p:blipFill>
          <a:blip r:embed="rId3"/>
          <a:stretch>
            <a:fillRect/>
          </a:stretch>
        </p:blipFill>
        <p:spPr>
          <a:xfrm>
            <a:off x="877694" y="1439984"/>
            <a:ext cx="4089400" cy="3060700"/>
          </a:xfrm>
          <a:prstGeom prst="rect">
            <a:avLst/>
          </a:prstGeom>
        </p:spPr>
      </p:pic>
      <p:pic>
        <p:nvPicPr>
          <p:cNvPr id="5" name="Picture 4" descr="inflammation_brain2.png"/>
          <p:cNvPicPr>
            <a:picLocks noChangeAspect="1"/>
          </p:cNvPicPr>
          <p:nvPr/>
        </p:nvPicPr>
        <p:blipFill>
          <a:blip r:embed="rId4"/>
          <a:stretch>
            <a:fillRect/>
          </a:stretch>
        </p:blipFill>
        <p:spPr>
          <a:xfrm>
            <a:off x="5834356" y="1439984"/>
            <a:ext cx="1981200" cy="3060700"/>
          </a:xfrm>
          <a:prstGeom prst="rect">
            <a:avLst/>
          </a:prstGeom>
        </p:spPr>
      </p:pic>
      <p:sp>
        <p:nvSpPr>
          <p:cNvPr id="6" name="TextBox 5"/>
          <p:cNvSpPr txBox="1"/>
          <p:nvPr/>
        </p:nvSpPr>
        <p:spPr>
          <a:xfrm>
            <a:off x="457200" y="4966185"/>
            <a:ext cx="8229600" cy="1200328"/>
          </a:xfrm>
          <a:prstGeom prst="rect">
            <a:avLst/>
          </a:prstGeom>
          <a:solidFill>
            <a:srgbClr val="FFFEBD"/>
          </a:solidFill>
          <a:ln>
            <a:solidFill>
              <a:schemeClr val="tx1"/>
            </a:solidFill>
          </a:ln>
          <a:effectLst>
            <a:outerShdw blurRad="50800" dist="38100" dir="2700000">
              <a:srgbClr val="000000">
                <a:alpha val="43000"/>
              </a:srgbClr>
            </a:outerShdw>
          </a:effectLst>
        </p:spPr>
        <p:txBody>
          <a:bodyPr wrap="square" rtlCol="0">
            <a:spAutoFit/>
          </a:bodyPr>
          <a:lstStyle/>
          <a:p>
            <a:pPr algn="ctr"/>
            <a:r>
              <a:rPr lang="en-US" sz="2400" dirty="0" smtClean="0"/>
              <a:t>Applies to autism, Alzheimer’s disease, Parkinson’s disease,     ALS, depression and seizures,</a:t>
            </a:r>
          </a:p>
          <a:p>
            <a:pPr algn="ctr"/>
            <a:r>
              <a:rPr lang="en-US" sz="2400" dirty="0" smtClean="0"/>
              <a:t>as well as </a:t>
            </a:r>
            <a:r>
              <a:rPr lang="en-US" sz="2400" dirty="0" err="1" smtClean="0"/>
              <a:t>lysosomal</a:t>
            </a:r>
            <a:r>
              <a:rPr lang="en-US" sz="2400" dirty="0" smtClean="0"/>
              <a:t> storage disorders (rare genetic diseases)</a:t>
            </a:r>
            <a:endParaRPr lang="en-US" sz="2400" dirty="0"/>
          </a:p>
        </p:txBody>
      </p:sp>
      <p:sp>
        <p:nvSpPr>
          <p:cNvPr id="7" name="TextBox 6"/>
          <p:cNvSpPr txBox="1"/>
          <p:nvPr/>
        </p:nvSpPr>
        <p:spPr>
          <a:xfrm>
            <a:off x="877694" y="6351179"/>
            <a:ext cx="7976312" cy="461665"/>
          </a:xfrm>
          <a:prstGeom prst="rect">
            <a:avLst/>
          </a:prstGeom>
          <a:noFill/>
        </p:spPr>
        <p:txBody>
          <a:bodyPr wrap="none" rtlCol="0">
            <a:spAutoFit/>
          </a:bodyPr>
          <a:lstStyle/>
          <a:p>
            <a:r>
              <a:rPr lang="en-US" sz="2400" dirty="0" smtClean="0"/>
              <a:t>* </a:t>
            </a:r>
            <a:r>
              <a:rPr lang="en-US" sz="2400" dirty="0" err="1" smtClean="0"/>
              <a:t>Jeyakumar</a:t>
            </a:r>
            <a:r>
              <a:rPr lang="en-US" sz="2400" dirty="0" smtClean="0"/>
              <a:t> et al., Nature </a:t>
            </a:r>
            <a:r>
              <a:rPr lang="en-US" sz="2400" dirty="0" err="1" smtClean="0"/>
              <a:t>Reviews:Neuroscience</a:t>
            </a:r>
            <a:r>
              <a:rPr lang="en-US" sz="2400" dirty="0" smtClean="0"/>
              <a:t> 6, Sep. 2005. </a:t>
            </a:r>
            <a:endParaRPr lang="en-US" sz="2400" dirty="0"/>
          </a:p>
        </p:txBody>
      </p:sp>
      <p:sp>
        <p:nvSpPr>
          <p:cNvPr id="8" name="Freeform 7"/>
          <p:cNvSpPr/>
          <p:nvPr/>
        </p:nvSpPr>
        <p:spPr>
          <a:xfrm>
            <a:off x="6275917" y="2603500"/>
            <a:ext cx="914400" cy="510117"/>
          </a:xfrm>
          <a:custGeom>
            <a:avLst/>
            <a:gdLst>
              <a:gd name="connsiteX0" fmla="*/ 404283 w 914400"/>
              <a:gd name="connsiteY0" fmla="*/ 0 h 510117"/>
              <a:gd name="connsiteX1" fmla="*/ 23283 w 914400"/>
              <a:gd name="connsiteY1" fmla="*/ 127000 h 510117"/>
              <a:gd name="connsiteX2" fmla="*/ 264583 w 914400"/>
              <a:gd name="connsiteY2" fmla="*/ 469900 h 510117"/>
              <a:gd name="connsiteX3" fmla="*/ 861483 w 914400"/>
              <a:gd name="connsiteY3" fmla="*/ 368300 h 510117"/>
              <a:gd name="connsiteX4" fmla="*/ 582083 w 914400"/>
              <a:gd name="connsiteY4" fmla="*/ 88900 h 510117"/>
              <a:gd name="connsiteX5" fmla="*/ 315383 w 914400"/>
              <a:gd name="connsiteY5" fmla="*/ 25400 h 51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510117">
                <a:moveTo>
                  <a:pt x="404283" y="0"/>
                </a:moveTo>
                <a:cubicBezTo>
                  <a:pt x="225424" y="24341"/>
                  <a:pt x="46566" y="48683"/>
                  <a:pt x="23283" y="127000"/>
                </a:cubicBezTo>
                <a:cubicBezTo>
                  <a:pt x="0" y="205317"/>
                  <a:pt x="124883" y="429683"/>
                  <a:pt x="264583" y="469900"/>
                </a:cubicBezTo>
                <a:cubicBezTo>
                  <a:pt x="404283" y="510117"/>
                  <a:pt x="808566" y="431800"/>
                  <a:pt x="861483" y="368300"/>
                </a:cubicBezTo>
                <a:cubicBezTo>
                  <a:pt x="914400" y="304800"/>
                  <a:pt x="673100" y="146050"/>
                  <a:pt x="582083" y="88900"/>
                </a:cubicBezTo>
                <a:cubicBezTo>
                  <a:pt x="491066" y="31750"/>
                  <a:pt x="315383" y="25400"/>
                  <a:pt x="315383" y="254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7607300" y="2844800"/>
            <a:ext cx="1062573" cy="369332"/>
          </a:xfrm>
          <a:prstGeom prst="rect">
            <a:avLst/>
          </a:prstGeom>
          <a:noFill/>
        </p:spPr>
        <p:txBody>
          <a:bodyPr wrap="none" rtlCol="0">
            <a:spAutoFit/>
          </a:bodyPr>
          <a:lstStyle/>
          <a:p>
            <a:r>
              <a:rPr lang="en-US" dirty="0" smtClean="0">
                <a:solidFill>
                  <a:srgbClr val="FF0000"/>
                </a:solidFill>
              </a:rPr>
              <a:t>CALCIUM</a:t>
            </a:r>
            <a:endParaRPr lang="en-US" dirty="0">
              <a:solidFill>
                <a:srgbClr val="FF0000"/>
              </a:solidFill>
            </a:endParaRPr>
          </a:p>
        </p:txBody>
      </p:sp>
      <p:sp>
        <p:nvSpPr>
          <p:cNvPr id="10" name="Freeform 9"/>
          <p:cNvSpPr/>
          <p:nvPr/>
        </p:nvSpPr>
        <p:spPr>
          <a:xfrm>
            <a:off x="2326217" y="2865967"/>
            <a:ext cx="1126066" cy="402166"/>
          </a:xfrm>
          <a:custGeom>
            <a:avLst/>
            <a:gdLst>
              <a:gd name="connsiteX0" fmla="*/ 429683 w 1126066"/>
              <a:gd name="connsiteY0" fmla="*/ 4233 h 402166"/>
              <a:gd name="connsiteX1" fmla="*/ 10583 w 1126066"/>
              <a:gd name="connsiteY1" fmla="*/ 67733 h 402166"/>
              <a:gd name="connsiteX2" fmla="*/ 366183 w 1126066"/>
              <a:gd name="connsiteY2" fmla="*/ 359833 h 402166"/>
              <a:gd name="connsiteX3" fmla="*/ 912283 w 1126066"/>
              <a:gd name="connsiteY3" fmla="*/ 321733 h 402166"/>
              <a:gd name="connsiteX4" fmla="*/ 1039283 w 1126066"/>
              <a:gd name="connsiteY4" fmla="*/ 93133 h 402166"/>
              <a:gd name="connsiteX5" fmla="*/ 429683 w 1126066"/>
              <a:gd name="connsiteY5" fmla="*/ 4233 h 40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6066" h="402166">
                <a:moveTo>
                  <a:pt x="429683" y="4233"/>
                </a:moveTo>
                <a:cubicBezTo>
                  <a:pt x="258233" y="0"/>
                  <a:pt x="21166" y="8466"/>
                  <a:pt x="10583" y="67733"/>
                </a:cubicBezTo>
                <a:cubicBezTo>
                  <a:pt x="0" y="127000"/>
                  <a:pt x="215900" y="317500"/>
                  <a:pt x="366183" y="359833"/>
                </a:cubicBezTo>
                <a:cubicBezTo>
                  <a:pt x="516466" y="402166"/>
                  <a:pt x="800100" y="366183"/>
                  <a:pt x="912283" y="321733"/>
                </a:cubicBezTo>
                <a:cubicBezTo>
                  <a:pt x="1024466" y="277283"/>
                  <a:pt x="1126066" y="143933"/>
                  <a:pt x="1039283" y="93133"/>
                </a:cubicBezTo>
                <a:cubicBezTo>
                  <a:pt x="952500" y="42333"/>
                  <a:pt x="601133" y="8466"/>
                  <a:pt x="429683" y="4233"/>
                </a:cubicBezTo>
                <a:close/>
              </a:path>
            </a:pathLst>
          </a:cu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326217" y="2744285"/>
            <a:ext cx="1441395" cy="369332"/>
          </a:xfrm>
          <a:prstGeom prst="rect">
            <a:avLst/>
          </a:prstGeom>
          <a:solidFill>
            <a:schemeClr val="bg1"/>
          </a:solidFill>
        </p:spPr>
        <p:txBody>
          <a:bodyPr wrap="none" rtlCol="0">
            <a:spAutoFit/>
          </a:bodyPr>
          <a:lstStyle/>
          <a:p>
            <a:r>
              <a:rPr lang="en-US" dirty="0" smtClean="0">
                <a:solidFill>
                  <a:srgbClr val="FF0000"/>
                </a:solidFill>
              </a:rPr>
              <a:t>NITRIC OXIDE</a:t>
            </a:r>
            <a:endParaRPr lang="en-US" dirty="0">
              <a:solidFill>
                <a:srgbClr val="FF0000"/>
              </a:solidFill>
            </a:endParaRPr>
          </a:p>
        </p:txBody>
      </p:sp>
    </p:spTree>
    <p:extLst>
      <p:ext uri="{BB962C8B-B14F-4D97-AF65-F5344CB8AC3E}">
        <p14:creationId xmlns:p14="http://schemas.microsoft.com/office/powerpoint/2010/main" val="11212122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lide(fromBottom)">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lide(fromBottom)">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P spid="10" grpId="0" animBg="1"/>
      <p:bldP spid="11"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Recapitulation</a:t>
            </a:r>
            <a:endParaRPr lang="en-US" dirty="0"/>
          </a:p>
        </p:txBody>
      </p:sp>
      <p:sp>
        <p:nvSpPr>
          <p:cNvPr id="3" name="Content Placeholder 2"/>
          <p:cNvSpPr>
            <a:spLocks noGrp="1"/>
          </p:cNvSpPr>
          <p:nvPr>
            <p:ph idx="1"/>
          </p:nvPr>
        </p:nvSpPr>
        <p:spPr>
          <a:xfrm>
            <a:off x="457200" y="1417638"/>
            <a:ext cx="8229600" cy="4525963"/>
          </a:xfrm>
        </p:spPr>
        <p:txBody>
          <a:bodyPr>
            <a:normAutofit fontScale="85000" lnSpcReduction="20000"/>
          </a:bodyPr>
          <a:lstStyle/>
          <a:p>
            <a:r>
              <a:rPr lang="en-US" dirty="0" smtClean="0"/>
              <a:t>Autophagy is the process by which cells clean up their accumulating debris</a:t>
            </a:r>
          </a:p>
          <a:p>
            <a:pPr lvl="1"/>
            <a:r>
              <a:rPr lang="en-US" dirty="0" smtClean="0"/>
              <a:t>Insulin and nitric oxide suppress autophagy</a:t>
            </a:r>
          </a:p>
          <a:p>
            <a:pPr lvl="1"/>
            <a:r>
              <a:rPr lang="en-US" dirty="0" smtClean="0"/>
              <a:t>Fasting enhances it</a:t>
            </a:r>
          </a:p>
          <a:p>
            <a:r>
              <a:rPr lang="en-US" dirty="0" smtClean="0"/>
              <a:t>Autophagy and phagocytosis are closely related in that both take place in the lysosome, and the lysosome depends on both cholesterol and sulfate to function properly</a:t>
            </a:r>
          </a:p>
          <a:p>
            <a:r>
              <a:rPr lang="en-US" dirty="0" smtClean="0"/>
              <a:t>Autophagy failure is a  common pathology associated with many diseases</a:t>
            </a:r>
          </a:p>
          <a:p>
            <a:pPr lvl="1"/>
            <a:r>
              <a:rPr lang="en-US" dirty="0" smtClean="0"/>
              <a:t>Leads to broad restructuring of process of cell maintenance and explains the onset of these diseases</a:t>
            </a:r>
            <a:endParaRPr lang="en-US" dirty="0"/>
          </a:p>
        </p:txBody>
      </p:sp>
    </p:spTree>
    <p:extLst>
      <p:ext uri="{BB962C8B-B14F-4D97-AF65-F5344CB8AC3E}">
        <p14:creationId xmlns:p14="http://schemas.microsoft.com/office/powerpoint/2010/main" val="3057611329"/>
      </p:ext>
    </p:extLst>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64"/>
            <a:ext cx="8229600" cy="1143000"/>
          </a:xfrm>
        </p:spPr>
        <p:txBody>
          <a:bodyPr/>
          <a:lstStyle/>
          <a:p>
            <a:r>
              <a:rPr lang="en-US" b="1" dirty="0" smtClean="0">
                <a:latin typeface="Apple Casual"/>
              </a:rPr>
              <a:t>Outline</a:t>
            </a:r>
            <a:endParaRPr lang="en-US" b="1" dirty="0">
              <a:latin typeface="Apple Casual"/>
            </a:endParaRPr>
          </a:p>
        </p:txBody>
      </p:sp>
      <p:sp>
        <p:nvSpPr>
          <p:cNvPr id="3" name="Content Placeholder 2"/>
          <p:cNvSpPr>
            <a:spLocks noGrp="1"/>
          </p:cNvSpPr>
          <p:nvPr>
            <p:ph idx="1"/>
          </p:nvPr>
        </p:nvSpPr>
        <p:spPr>
          <a:xfrm>
            <a:off x="457200" y="1265613"/>
            <a:ext cx="8456178" cy="5469492"/>
          </a:xfrm>
        </p:spPr>
        <p:txBody>
          <a:bodyPr>
            <a:normAutofit fontScale="62500" lnSpcReduction="20000"/>
          </a:bodyPr>
          <a:lstStyle/>
          <a:p>
            <a:r>
              <a:rPr lang="en-US" dirty="0" smtClean="0">
                <a:latin typeface="Apple Casual"/>
              </a:rPr>
              <a:t>Introduction</a:t>
            </a:r>
          </a:p>
          <a:p>
            <a:pPr lvl="1"/>
            <a:r>
              <a:rPr lang="en-US" sz="2900" dirty="0" smtClean="0">
                <a:latin typeface="Apple Casual"/>
              </a:rPr>
              <a:t>Big Ideas: Dysfunction and Consequences</a:t>
            </a:r>
          </a:p>
          <a:p>
            <a:r>
              <a:rPr lang="en-US" dirty="0" smtClean="0">
                <a:latin typeface="Apple Casual"/>
              </a:rPr>
              <a:t>Dysfunction</a:t>
            </a:r>
          </a:p>
          <a:p>
            <a:pPr lvl="1"/>
            <a:r>
              <a:rPr lang="en-US" sz="2900" dirty="0" smtClean="0">
                <a:latin typeface="Apple Casual"/>
              </a:rPr>
              <a:t>Cholesterol Transport</a:t>
            </a:r>
          </a:p>
          <a:p>
            <a:pPr lvl="1"/>
            <a:r>
              <a:rPr lang="en-US" sz="2900" dirty="0" smtClean="0">
                <a:latin typeface="Apple Casual"/>
              </a:rPr>
              <a:t>Sulfate Deficiency</a:t>
            </a:r>
          </a:p>
          <a:p>
            <a:pPr lvl="1"/>
            <a:r>
              <a:rPr lang="en-US" sz="2900" dirty="0" smtClean="0">
                <a:latin typeface="Apple Casual"/>
              </a:rPr>
              <a:t>Obesity</a:t>
            </a:r>
          </a:p>
          <a:p>
            <a:pPr lvl="1"/>
            <a:r>
              <a:rPr lang="en-US" sz="2900" dirty="0" smtClean="0">
                <a:latin typeface="Apple Casual"/>
              </a:rPr>
              <a:t>Endothelial Nitric Oxide Synthase (</a:t>
            </a:r>
            <a:r>
              <a:rPr lang="en-US" sz="2900" dirty="0" err="1" smtClean="0">
                <a:latin typeface="Apple Casual"/>
              </a:rPr>
              <a:t>eNOS</a:t>
            </a:r>
            <a:r>
              <a:rPr lang="en-US" sz="2900" dirty="0" smtClean="0">
                <a:latin typeface="Apple Casual"/>
              </a:rPr>
              <a:t>)</a:t>
            </a:r>
          </a:p>
          <a:p>
            <a:pPr lvl="1"/>
            <a:r>
              <a:rPr lang="en-US" sz="2900" dirty="0" err="1" smtClean="0">
                <a:latin typeface="Apple Casual"/>
              </a:rPr>
              <a:t>SiNiC</a:t>
            </a:r>
            <a:endParaRPr lang="en-US" sz="2900" dirty="0" smtClean="0">
              <a:latin typeface="Apple Casual"/>
            </a:endParaRPr>
          </a:p>
          <a:p>
            <a:pPr lvl="0"/>
            <a:r>
              <a:rPr lang="en-US" dirty="0" smtClean="0">
                <a:latin typeface="Apple Casual"/>
              </a:rPr>
              <a:t>Consequences</a:t>
            </a:r>
          </a:p>
          <a:p>
            <a:pPr lvl="1"/>
            <a:r>
              <a:rPr lang="en-US" sz="2900" dirty="0" smtClean="0">
                <a:latin typeface="Apple Casual"/>
              </a:rPr>
              <a:t>Blood Clots and Hemorrhages</a:t>
            </a:r>
          </a:p>
          <a:p>
            <a:pPr lvl="1"/>
            <a:r>
              <a:rPr lang="en-US" sz="2900" dirty="0" smtClean="0">
                <a:latin typeface="Apple Casual"/>
              </a:rPr>
              <a:t>Cardiovascular Disease</a:t>
            </a:r>
          </a:p>
          <a:p>
            <a:pPr lvl="1"/>
            <a:r>
              <a:rPr lang="en-US" sz="2900" dirty="0" smtClean="0">
                <a:latin typeface="Apple Casual"/>
              </a:rPr>
              <a:t>Impaired Gut Bacteria</a:t>
            </a:r>
          </a:p>
          <a:p>
            <a:pPr lvl="1"/>
            <a:r>
              <a:rPr lang="en-US" sz="2900" dirty="0" smtClean="0">
                <a:latin typeface="Apple Casual"/>
              </a:rPr>
              <a:t>Infection</a:t>
            </a:r>
          </a:p>
          <a:p>
            <a:pPr lvl="1"/>
            <a:r>
              <a:rPr lang="en-US" sz="2900" dirty="0" smtClean="0">
                <a:latin typeface="Apple Casual"/>
              </a:rPr>
              <a:t>Impaired Autophagy</a:t>
            </a:r>
          </a:p>
          <a:p>
            <a:pPr lvl="0"/>
            <a:r>
              <a:rPr lang="en-US" dirty="0" smtClean="0">
                <a:solidFill>
                  <a:srgbClr val="FF0000"/>
                </a:solidFill>
                <a:latin typeface="Apple Casual"/>
              </a:rPr>
              <a:t>The Environment</a:t>
            </a:r>
          </a:p>
          <a:p>
            <a:pPr lvl="1"/>
            <a:r>
              <a:rPr lang="en-US" sz="2900" dirty="0" smtClean="0">
                <a:solidFill>
                  <a:srgbClr val="FF0000"/>
                </a:solidFill>
                <a:latin typeface="Apple Casual"/>
              </a:rPr>
              <a:t>Environmental Toxins</a:t>
            </a:r>
          </a:p>
          <a:p>
            <a:pPr lvl="1"/>
            <a:r>
              <a:rPr lang="en-US" sz="2900" dirty="0" smtClean="0">
                <a:latin typeface="Apple Casual"/>
              </a:rPr>
              <a:t>Polyphenols</a:t>
            </a:r>
          </a:p>
          <a:p>
            <a:pPr lvl="0"/>
            <a:r>
              <a:rPr lang="en-US" dirty="0" smtClean="0">
                <a:latin typeface="Apple Casual"/>
              </a:rPr>
              <a:t>Summary</a:t>
            </a:r>
          </a:p>
          <a:p>
            <a:pPr lvl="0"/>
            <a:endParaRPr lang="en-US" sz="2800" dirty="0" smtClean="0">
              <a:latin typeface="Apple Casual"/>
            </a:endParaRPr>
          </a:p>
          <a:p>
            <a:pPr lvl="0"/>
            <a:endParaRPr lang="en-US" sz="2800" dirty="0" smtClean="0">
              <a:latin typeface="Apple Casual"/>
            </a:endParaRPr>
          </a:p>
          <a:p>
            <a:endParaRPr lang="en-US" sz="2800" dirty="0" smtClean="0"/>
          </a:p>
          <a:p>
            <a:endParaRPr lang="en-US" sz="2800" dirty="0" smtClean="0"/>
          </a:p>
          <a:p>
            <a:endParaRPr lang="en-US" sz="2800" dirty="0" smtClean="0"/>
          </a:p>
          <a:p>
            <a:endParaRPr lang="en-US" sz="2800" dirty="0"/>
          </a:p>
        </p:txBody>
      </p:sp>
    </p:spTree>
    <p:extLst>
      <p:ext uri="{BB962C8B-B14F-4D97-AF65-F5344CB8AC3E}">
        <p14:creationId xmlns:p14="http://schemas.microsoft.com/office/powerpoint/2010/main" val="959225086"/>
      </p:ext>
    </p:extLst>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smtClean="0">
                <a:ln>
                  <a:noFill/>
                </a:ln>
                <a:solidFill>
                  <a:srgbClr val="FF0000"/>
                </a:solidFill>
                <a:effectLst/>
                <a:uLnTx/>
                <a:uFillTx/>
                <a:latin typeface="Apple Casual"/>
                <a:ea typeface="+mn-ea"/>
                <a:cs typeface="+mn-cs"/>
              </a:rPr>
              <a:t>Environmental Toxins</a:t>
            </a:r>
            <a:endParaRPr kumimoji="0" lang="en-US" sz="4000" b="0" i="0" u="none" strike="noStrike" kern="1200" cap="none" spc="0" normalizeH="0" baseline="0" noProof="0" dirty="0">
              <a:ln>
                <a:noFill/>
              </a:ln>
              <a:solidFill>
                <a:srgbClr val="FF0000"/>
              </a:solidFill>
              <a:effectLst/>
              <a:uLnTx/>
              <a:uFillTx/>
              <a:latin typeface="Apple Casual"/>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Some Environmental Toxins</a:t>
            </a:r>
            <a:endParaRPr lang="en-US" b="1" dirty="0"/>
          </a:p>
        </p:txBody>
      </p:sp>
      <p:sp>
        <p:nvSpPr>
          <p:cNvPr id="3" name="Content Placeholder 2"/>
          <p:cNvSpPr>
            <a:spLocks noGrp="1"/>
          </p:cNvSpPr>
          <p:nvPr>
            <p:ph idx="1"/>
          </p:nvPr>
        </p:nvSpPr>
        <p:spPr/>
        <p:txBody>
          <a:bodyPr/>
          <a:lstStyle/>
          <a:p>
            <a:r>
              <a:rPr lang="en-US" dirty="0" smtClean="0"/>
              <a:t>PCB’s (plastic)</a:t>
            </a:r>
          </a:p>
          <a:p>
            <a:r>
              <a:rPr lang="en-US" dirty="0" smtClean="0"/>
              <a:t>Pesticides </a:t>
            </a:r>
          </a:p>
          <a:p>
            <a:r>
              <a:rPr lang="en-US" dirty="0" err="1"/>
              <a:t>Perfluorooctanoic</a:t>
            </a:r>
            <a:r>
              <a:rPr lang="en-US" dirty="0"/>
              <a:t> </a:t>
            </a:r>
            <a:r>
              <a:rPr lang="en-US" dirty="0" smtClean="0"/>
              <a:t>Acid (PFOA) (</a:t>
            </a:r>
            <a:r>
              <a:rPr lang="en-US" dirty="0" err="1" smtClean="0"/>
              <a:t>teflon</a:t>
            </a:r>
            <a:r>
              <a:rPr lang="en-US" dirty="0" smtClean="0"/>
              <a:t>)</a:t>
            </a:r>
          </a:p>
          <a:p>
            <a:r>
              <a:rPr lang="en-US" dirty="0" smtClean="0"/>
              <a:t>Glyphosate (Roundup) </a:t>
            </a:r>
            <a:r>
              <a:rPr lang="en-US" dirty="0" smtClean="0">
                <a:sym typeface="Wingdings"/>
              </a:rPr>
              <a:t> </a:t>
            </a:r>
            <a:r>
              <a:rPr lang="en-US" dirty="0" err="1" smtClean="0">
                <a:sym typeface="Wingdings"/>
              </a:rPr>
              <a:t>hydroxybenzoic</a:t>
            </a:r>
            <a:r>
              <a:rPr lang="en-US" dirty="0" smtClean="0">
                <a:sym typeface="Wingdings"/>
              </a:rPr>
              <a:t> acid</a:t>
            </a:r>
          </a:p>
          <a:p>
            <a:r>
              <a:rPr lang="en-US" dirty="0" smtClean="0">
                <a:sym typeface="Wingdings"/>
              </a:rPr>
              <a:t>Arsenic</a:t>
            </a:r>
          </a:p>
          <a:p>
            <a:r>
              <a:rPr lang="en-US" dirty="0" smtClean="0">
                <a:sym typeface="Wingdings"/>
              </a:rPr>
              <a:t>Aluminum</a:t>
            </a:r>
            <a:endParaRPr lang="en-US" dirty="0" smtClean="0"/>
          </a:p>
          <a:p>
            <a:endParaRPr lang="en-US" dirty="0"/>
          </a:p>
        </p:txBody>
      </p:sp>
    </p:spTree>
    <p:extLst>
      <p:ext uri="{BB962C8B-B14F-4D97-AF65-F5344CB8AC3E}">
        <p14:creationId xmlns:p14="http://schemas.microsoft.com/office/powerpoint/2010/main" val="2948988049"/>
      </p:ext>
    </p:extLst>
  </p:cSld>
  <p:clrMapOvr>
    <a:masterClrMapping/>
  </p:clrMapOvr>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8782"/>
            <a:ext cx="8446940" cy="1143000"/>
          </a:xfrm>
        </p:spPr>
        <p:txBody>
          <a:bodyPr>
            <a:normAutofit fontScale="90000"/>
          </a:bodyPr>
          <a:lstStyle/>
          <a:p>
            <a:r>
              <a:rPr lang="en-US" b="1" dirty="0" smtClean="0"/>
              <a:t>Synergy between Environmental Toxins and Epigenetics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545625"/>
            <a:ext cx="8446940" cy="5002214"/>
          </a:xfrm>
        </p:spPr>
        <p:txBody>
          <a:bodyPr>
            <a:normAutofit fontScale="92500" lnSpcReduction="20000"/>
          </a:bodyPr>
          <a:lstStyle/>
          <a:p>
            <a:r>
              <a:rPr lang="en-US" dirty="0" err="1" smtClean="0"/>
              <a:t>Epigenetics</a:t>
            </a:r>
            <a:r>
              <a:rPr lang="en-US" dirty="0" smtClean="0"/>
              <a:t> is interface between inherited genome and environment</a:t>
            </a:r>
          </a:p>
          <a:p>
            <a:r>
              <a:rPr lang="en-US" dirty="0" smtClean="0"/>
              <a:t>Epigenetic </a:t>
            </a:r>
            <a:r>
              <a:rPr lang="en-US" dirty="0" err="1" smtClean="0"/>
              <a:t>dysregulation</a:t>
            </a:r>
            <a:r>
              <a:rPr lang="en-US" dirty="0" smtClean="0"/>
              <a:t> is increasingly implicated in disease</a:t>
            </a:r>
          </a:p>
          <a:p>
            <a:pPr lvl="1"/>
            <a:r>
              <a:rPr lang="en-US" dirty="0" smtClean="0"/>
              <a:t>Dutch Hunger Winter  (1944-45) associated with </a:t>
            </a:r>
            <a:r>
              <a:rPr lang="en-US" dirty="0" err="1" smtClean="0"/>
              <a:t>hypomethylation</a:t>
            </a:r>
            <a:r>
              <a:rPr lang="en-US" dirty="0" smtClean="0"/>
              <a:t> of IGF2 leading to diabetes in offspring several decades later</a:t>
            </a:r>
          </a:p>
          <a:p>
            <a:pPr lvl="1"/>
            <a:r>
              <a:rPr lang="en-US" dirty="0" err="1" smtClean="0"/>
              <a:t>Hypomethylation</a:t>
            </a:r>
            <a:r>
              <a:rPr lang="en-US" dirty="0" smtClean="0"/>
              <a:t> also associated w/ arthritis, heart disease autism, and cancer</a:t>
            </a:r>
          </a:p>
          <a:p>
            <a:r>
              <a:rPr lang="en-US" dirty="0" smtClean="0"/>
              <a:t>We are exposed to a growing number of environmental toxins</a:t>
            </a:r>
          </a:p>
          <a:p>
            <a:pPr lvl="1"/>
            <a:r>
              <a:rPr lang="en-US" dirty="0" smtClean="0"/>
              <a:t>Particularly lipophilic </a:t>
            </a:r>
            <a:r>
              <a:rPr lang="en-US" dirty="0" err="1" smtClean="0"/>
              <a:t>xenobiotics</a:t>
            </a:r>
            <a:r>
              <a:rPr lang="en-US" dirty="0" smtClean="0"/>
              <a:t> like PCB’s, dioxins, pesticides</a:t>
            </a:r>
          </a:p>
        </p:txBody>
      </p:sp>
      <p:sp>
        <p:nvSpPr>
          <p:cNvPr id="4" name="TextBox 3"/>
          <p:cNvSpPr txBox="1"/>
          <p:nvPr/>
        </p:nvSpPr>
        <p:spPr>
          <a:xfrm>
            <a:off x="336552" y="6447279"/>
            <a:ext cx="8872817" cy="400110"/>
          </a:xfrm>
          <a:prstGeom prst="rect">
            <a:avLst/>
          </a:prstGeom>
          <a:noFill/>
        </p:spPr>
        <p:txBody>
          <a:bodyPr wrap="none" rtlCol="0">
            <a:spAutoFit/>
          </a:bodyPr>
          <a:lstStyle/>
          <a:p>
            <a:r>
              <a:rPr lang="en-US" sz="2000" dirty="0" smtClean="0">
                <a:solidFill>
                  <a:srgbClr val="FF0000"/>
                </a:solidFill>
              </a:rPr>
              <a:t>*</a:t>
            </a:r>
            <a:r>
              <a:rPr lang="en-US" sz="2000" dirty="0" smtClean="0"/>
              <a:t> D.-H. Lee et al., Environmental Health Perspectives 117(12) Dec. 2009, 1799-1802.</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391" y="274638"/>
            <a:ext cx="10268864" cy="1143000"/>
          </a:xfrm>
        </p:spPr>
        <p:txBody>
          <a:bodyPr>
            <a:normAutofit fontScale="90000"/>
          </a:bodyPr>
          <a:lstStyle/>
          <a:p>
            <a:r>
              <a:rPr lang="en-US" b="1" dirty="0" smtClean="0"/>
              <a:t>Synergy between Environmental </a:t>
            </a:r>
            <a:br>
              <a:rPr lang="en-US" b="1" dirty="0" smtClean="0"/>
            </a:br>
            <a:r>
              <a:rPr lang="en-US" b="1" dirty="0" smtClean="0"/>
              <a:t>Toxins and Epigenetics</a:t>
            </a:r>
            <a:r>
              <a:rPr lang="en-US" b="1" dirty="0" smtClean="0">
                <a:solidFill>
                  <a:srgbClr val="FF0000"/>
                </a:solidFill>
              </a:rPr>
              <a:t>* </a:t>
            </a:r>
            <a:r>
              <a:rPr lang="en-US" sz="3600" b="1" dirty="0"/>
              <a:t>(Cont’d) </a:t>
            </a:r>
            <a:endParaRPr lang="en-US" sz="3600" b="1" dirty="0">
              <a:solidFill>
                <a:srgbClr val="FF0000"/>
              </a:solidFill>
            </a:endParaRPr>
          </a:p>
        </p:txBody>
      </p:sp>
      <p:sp>
        <p:nvSpPr>
          <p:cNvPr id="3" name="Content Placeholder 2"/>
          <p:cNvSpPr>
            <a:spLocks noGrp="1"/>
          </p:cNvSpPr>
          <p:nvPr>
            <p:ph idx="1"/>
          </p:nvPr>
        </p:nvSpPr>
        <p:spPr/>
        <p:txBody>
          <a:bodyPr>
            <a:normAutofit/>
          </a:bodyPr>
          <a:lstStyle/>
          <a:p>
            <a:r>
              <a:rPr lang="en-US" sz="2800" dirty="0" smtClean="0"/>
              <a:t>Dietary deficiencies compound effects</a:t>
            </a:r>
          </a:p>
          <a:p>
            <a:pPr lvl="1"/>
            <a:r>
              <a:rPr lang="en-US" sz="2400" dirty="0" smtClean="0"/>
              <a:t>S-</a:t>
            </a:r>
            <a:r>
              <a:rPr lang="en-US" sz="2400" dirty="0" err="1" smtClean="0"/>
              <a:t>adenosyl</a:t>
            </a:r>
            <a:r>
              <a:rPr lang="en-US" sz="2400" dirty="0" smtClean="0"/>
              <a:t> </a:t>
            </a:r>
            <a:r>
              <a:rPr lang="en-US" sz="2400" dirty="0" err="1" smtClean="0"/>
              <a:t>methionine</a:t>
            </a:r>
            <a:r>
              <a:rPr lang="en-US" sz="2400" dirty="0" smtClean="0"/>
              <a:t> (SAM) (methyl donor) requires </a:t>
            </a:r>
            <a:r>
              <a:rPr lang="en-US" sz="2400" dirty="0" err="1" smtClean="0"/>
              <a:t>methionine</a:t>
            </a:r>
            <a:r>
              <a:rPr lang="en-US" sz="2400" dirty="0" smtClean="0"/>
              <a:t>, </a:t>
            </a:r>
            <a:r>
              <a:rPr lang="en-US" sz="2400" dirty="0" err="1" smtClean="0"/>
              <a:t>folate</a:t>
            </a:r>
            <a:r>
              <a:rPr lang="en-US" sz="2400" dirty="0" smtClean="0"/>
              <a:t>, </a:t>
            </a:r>
            <a:r>
              <a:rPr lang="en-US" sz="2400" dirty="0" err="1" smtClean="0"/>
              <a:t>choline</a:t>
            </a:r>
            <a:r>
              <a:rPr lang="en-US" sz="2400" dirty="0" smtClean="0"/>
              <a:t>, </a:t>
            </a:r>
            <a:r>
              <a:rPr lang="en-US" sz="2400" dirty="0" err="1" smtClean="0"/>
              <a:t>betaine</a:t>
            </a:r>
            <a:r>
              <a:rPr lang="en-US" sz="2400" dirty="0" smtClean="0"/>
              <a:t>, and B12</a:t>
            </a:r>
          </a:p>
          <a:p>
            <a:pPr lvl="1"/>
            <a:r>
              <a:rPr lang="en-US" sz="2400" dirty="0" smtClean="0"/>
              <a:t>Mother’s deficiencies may induce epigenetic bias</a:t>
            </a:r>
          </a:p>
          <a:p>
            <a:r>
              <a:rPr lang="en-US" dirty="0" smtClean="0"/>
              <a:t>Chronic low-grade exposure to environmental toxins depletes glutathione</a:t>
            </a:r>
          </a:p>
          <a:p>
            <a:pPr lvl="1"/>
            <a:r>
              <a:rPr lang="en-US" dirty="0" err="1" smtClean="0"/>
              <a:t>Methionine</a:t>
            </a:r>
            <a:r>
              <a:rPr lang="en-US" dirty="0" smtClean="0"/>
              <a:t> is precursor to glutathione </a:t>
            </a:r>
            <a:r>
              <a:rPr lang="en-US" dirty="0" err="1" smtClean="0">
                <a:sym typeface="Wingdings"/>
              </a:rPr>
              <a:t></a:t>
            </a:r>
            <a:r>
              <a:rPr lang="en-US" dirty="0" smtClean="0">
                <a:sym typeface="Wingdings"/>
              </a:rPr>
              <a:t> </a:t>
            </a:r>
            <a:r>
              <a:rPr lang="en-US" dirty="0" err="1" smtClean="0">
                <a:sym typeface="Wingdings"/>
              </a:rPr>
              <a:t>methionine</a:t>
            </a:r>
            <a:r>
              <a:rPr lang="en-US" dirty="0" smtClean="0">
                <a:sym typeface="Wingdings"/>
              </a:rPr>
              <a:t> drain </a:t>
            </a:r>
            <a:r>
              <a:rPr lang="en-US" dirty="0" err="1" smtClean="0">
                <a:sym typeface="Wingdings"/>
              </a:rPr>
              <a:t></a:t>
            </a:r>
            <a:r>
              <a:rPr lang="en-US" dirty="0" smtClean="0">
                <a:sym typeface="Wingdings"/>
              </a:rPr>
              <a:t> </a:t>
            </a:r>
            <a:r>
              <a:rPr lang="en-US" dirty="0" err="1" smtClean="0">
                <a:sym typeface="Wingdings"/>
              </a:rPr>
              <a:t>methylation</a:t>
            </a:r>
            <a:r>
              <a:rPr lang="en-US" dirty="0" smtClean="0">
                <a:sym typeface="Wingdings"/>
              </a:rPr>
              <a:t> impairment </a:t>
            </a:r>
            <a:r>
              <a:rPr lang="en-US" dirty="0" err="1" smtClean="0">
                <a:sym typeface="Wingdings"/>
              </a:rPr>
              <a:t></a:t>
            </a:r>
            <a:r>
              <a:rPr lang="en-US" dirty="0" smtClean="0">
                <a:sym typeface="Wingdings"/>
              </a:rPr>
              <a:t> cancer, etc.</a:t>
            </a:r>
            <a:r>
              <a:rPr lang="en-US" dirty="0" smtClean="0"/>
              <a:t>	</a:t>
            </a:r>
          </a:p>
        </p:txBody>
      </p:sp>
      <p:sp>
        <p:nvSpPr>
          <p:cNvPr id="4" name="TextBox 3"/>
          <p:cNvSpPr txBox="1"/>
          <p:nvPr/>
        </p:nvSpPr>
        <p:spPr>
          <a:xfrm>
            <a:off x="336552" y="6447279"/>
            <a:ext cx="8872817" cy="400110"/>
          </a:xfrm>
          <a:prstGeom prst="rect">
            <a:avLst/>
          </a:prstGeom>
          <a:noFill/>
        </p:spPr>
        <p:txBody>
          <a:bodyPr wrap="none" rtlCol="0">
            <a:spAutoFit/>
          </a:bodyPr>
          <a:lstStyle/>
          <a:p>
            <a:r>
              <a:rPr lang="en-US" sz="2000" dirty="0" smtClean="0">
                <a:solidFill>
                  <a:srgbClr val="FF0000"/>
                </a:solidFill>
              </a:rPr>
              <a:t>*</a:t>
            </a:r>
            <a:r>
              <a:rPr lang="en-US" sz="2000" dirty="0" smtClean="0"/>
              <a:t> D.-H. Lee et al., Environmental Health Perspectives 117(12) Dec. 2009, 1799-1802.</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Impaired Sulfate Metabolism and Epigenetics: Is There a Link </a:t>
            </a:r>
            <a:r>
              <a:rPr lang="en-US" sz="3600" b="1" dirty="0" smtClean="0"/>
              <a:t>in Autism?</a:t>
            </a:r>
            <a:r>
              <a:rPr lang="en-US" sz="3600" b="1" dirty="0" smtClean="0">
                <a:solidFill>
                  <a:srgbClr val="FF0000"/>
                </a:solidFill>
              </a:rPr>
              <a:t>*</a:t>
            </a:r>
            <a:r>
              <a:rPr lang="en-US" sz="3600" dirty="0"/>
              <a:t/>
            </a:r>
            <a:br>
              <a:rPr lang="en-US" sz="3600" dirty="0"/>
            </a:br>
            <a:endParaRPr lang="en-US" sz="3600" dirty="0"/>
          </a:p>
        </p:txBody>
      </p:sp>
      <p:sp>
        <p:nvSpPr>
          <p:cNvPr id="3" name="Content Placeholder 2"/>
          <p:cNvSpPr>
            <a:spLocks noGrp="1"/>
          </p:cNvSpPr>
          <p:nvPr>
            <p:ph idx="1"/>
          </p:nvPr>
        </p:nvSpPr>
        <p:spPr>
          <a:xfrm>
            <a:off x="457200" y="2326285"/>
            <a:ext cx="8229600" cy="4525963"/>
          </a:xfrm>
        </p:spPr>
        <p:txBody>
          <a:bodyPr/>
          <a:lstStyle/>
          <a:p>
            <a:r>
              <a:rPr lang="en-US" dirty="0" smtClean="0"/>
              <a:t>Methionine sits at the crossroads of the pathway to sulfate and to DNA methylation</a:t>
            </a:r>
          </a:p>
          <a:p>
            <a:r>
              <a:rPr lang="en-US" dirty="0" smtClean="0"/>
              <a:t>Decreased sulfate synthesis in the skin leads to depletion of methionine (drain to sulfate)</a:t>
            </a:r>
          </a:p>
          <a:p>
            <a:r>
              <a:rPr lang="en-US" dirty="0" smtClean="0"/>
              <a:t>This induces </a:t>
            </a:r>
            <a:r>
              <a:rPr lang="en-US" dirty="0" err="1" smtClean="0"/>
              <a:t>hypomethylation</a:t>
            </a:r>
            <a:r>
              <a:rPr lang="en-US" dirty="0" smtClean="0"/>
              <a:t> of DNA in utero and reprogramming towards a model of a sunless world </a:t>
            </a:r>
            <a:r>
              <a:rPr lang="en-US" dirty="0" smtClean="0">
                <a:sym typeface="Wingdings"/>
              </a:rPr>
              <a:t> autism</a:t>
            </a:r>
            <a:endParaRPr lang="en-US" dirty="0"/>
          </a:p>
        </p:txBody>
      </p:sp>
      <p:sp>
        <p:nvSpPr>
          <p:cNvPr id="4" name="TextBox 3"/>
          <p:cNvSpPr txBox="1"/>
          <p:nvPr/>
        </p:nvSpPr>
        <p:spPr>
          <a:xfrm>
            <a:off x="952462" y="6390583"/>
            <a:ext cx="6652482" cy="461665"/>
          </a:xfrm>
          <a:prstGeom prst="rect">
            <a:avLst/>
          </a:prstGeom>
          <a:noFill/>
        </p:spPr>
        <p:txBody>
          <a:bodyPr wrap="none" rtlCol="0">
            <a:spAutoFit/>
          </a:bodyPr>
          <a:lstStyle/>
          <a:p>
            <a:r>
              <a:rPr lang="en-US" sz="2400" dirty="0" smtClean="0">
                <a:solidFill>
                  <a:srgbClr val="FF0000"/>
                </a:solidFill>
              </a:rPr>
              <a:t>*</a:t>
            </a:r>
            <a:r>
              <a:rPr lang="en-US" sz="2400" dirty="0" smtClean="0"/>
              <a:t> S. </a:t>
            </a:r>
            <a:r>
              <a:rPr lang="en-US" sz="2400" dirty="0" err="1" smtClean="0"/>
              <a:t>Hartzell</a:t>
            </a:r>
            <a:r>
              <a:rPr lang="en-US" sz="2400" dirty="0" smtClean="0"/>
              <a:t> and S. Seneff, , Entropy</a:t>
            </a:r>
            <a:r>
              <a:rPr lang="en-US" sz="2400" dirty="0"/>
              <a:t>, 14, 1953-1977</a:t>
            </a:r>
            <a:r>
              <a:rPr lang="en-US" sz="2400" dirty="0" smtClean="0"/>
              <a:t>.</a:t>
            </a:r>
            <a:endParaRPr lang="en-US" sz="2400" dirty="0"/>
          </a:p>
        </p:txBody>
      </p:sp>
      <p:sp>
        <p:nvSpPr>
          <p:cNvPr id="5" name="TextBox 4"/>
          <p:cNvSpPr txBox="1"/>
          <p:nvPr/>
        </p:nvSpPr>
        <p:spPr>
          <a:xfrm>
            <a:off x="4232355" y="1474754"/>
            <a:ext cx="1402322" cy="400110"/>
          </a:xfrm>
          <a:prstGeom prst="rect">
            <a:avLst/>
          </a:prstGeom>
          <a:noFill/>
        </p:spPr>
        <p:txBody>
          <a:bodyPr wrap="none" rtlCol="0">
            <a:spAutoFit/>
          </a:bodyPr>
          <a:lstStyle/>
          <a:p>
            <a:r>
              <a:rPr lang="en-US" sz="2000" dirty="0" smtClean="0"/>
              <a:t>Methionine </a:t>
            </a:r>
            <a:endParaRPr lang="en-US" sz="2000" dirty="0"/>
          </a:p>
        </p:txBody>
      </p:sp>
      <p:sp>
        <p:nvSpPr>
          <p:cNvPr id="6" name="TextBox 5"/>
          <p:cNvSpPr txBox="1"/>
          <p:nvPr/>
        </p:nvSpPr>
        <p:spPr>
          <a:xfrm>
            <a:off x="6819624" y="1413199"/>
            <a:ext cx="1201220" cy="523220"/>
          </a:xfrm>
          <a:prstGeom prst="rect">
            <a:avLst/>
          </a:prstGeom>
          <a:noFill/>
        </p:spPr>
        <p:txBody>
          <a:bodyPr wrap="none" rtlCol="0">
            <a:spAutoFit/>
          </a:bodyPr>
          <a:lstStyle/>
          <a:p>
            <a:r>
              <a:rPr lang="en-US" sz="2800" dirty="0" smtClean="0"/>
              <a:t>Sulfate</a:t>
            </a:r>
            <a:endParaRPr lang="en-US" sz="2800" dirty="0"/>
          </a:p>
        </p:txBody>
      </p:sp>
      <p:sp>
        <p:nvSpPr>
          <p:cNvPr id="7" name="TextBox 6"/>
          <p:cNvSpPr txBox="1"/>
          <p:nvPr/>
        </p:nvSpPr>
        <p:spPr>
          <a:xfrm>
            <a:off x="896468" y="1413199"/>
            <a:ext cx="2695720" cy="523220"/>
          </a:xfrm>
          <a:prstGeom prst="rect">
            <a:avLst/>
          </a:prstGeom>
          <a:noFill/>
        </p:spPr>
        <p:txBody>
          <a:bodyPr wrap="none" rtlCol="0">
            <a:spAutoFit/>
          </a:bodyPr>
          <a:lstStyle/>
          <a:p>
            <a:r>
              <a:rPr lang="en-US" sz="2800" dirty="0" smtClean="0"/>
              <a:t>DNA methylation</a:t>
            </a:r>
            <a:endParaRPr lang="en-US" sz="2800" dirty="0"/>
          </a:p>
        </p:txBody>
      </p:sp>
      <p:sp>
        <p:nvSpPr>
          <p:cNvPr id="9" name="Right Arrow 8"/>
          <p:cNvSpPr/>
          <p:nvPr/>
        </p:nvSpPr>
        <p:spPr>
          <a:xfrm>
            <a:off x="6089991" y="1484259"/>
            <a:ext cx="649406" cy="3811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200607" y="1413199"/>
            <a:ext cx="1889384" cy="523220"/>
          </a:xfrm>
          <a:prstGeom prst="rect">
            <a:avLst/>
          </a:prstGeom>
          <a:solidFill>
            <a:srgbClr val="FFFFFF"/>
          </a:solidFill>
        </p:spPr>
        <p:txBody>
          <a:bodyPr wrap="none" rtlCol="0">
            <a:spAutoFit/>
          </a:bodyPr>
          <a:lstStyle/>
          <a:p>
            <a:r>
              <a:rPr lang="en-US" sz="2800" dirty="0" smtClean="0"/>
              <a:t>Methionine </a:t>
            </a:r>
            <a:endParaRPr lang="en-US" sz="2800" dirty="0"/>
          </a:p>
        </p:txBody>
      </p:sp>
      <p:sp>
        <p:nvSpPr>
          <p:cNvPr id="12" name="TextBox 11"/>
          <p:cNvSpPr txBox="1"/>
          <p:nvPr/>
        </p:nvSpPr>
        <p:spPr>
          <a:xfrm>
            <a:off x="904558" y="1413199"/>
            <a:ext cx="2718337" cy="523220"/>
          </a:xfrm>
          <a:prstGeom prst="rect">
            <a:avLst/>
          </a:prstGeom>
          <a:solidFill>
            <a:srgbClr val="FFFFFF"/>
          </a:solidFill>
        </p:spPr>
        <p:txBody>
          <a:bodyPr wrap="none" rtlCol="0">
            <a:spAutoFit/>
          </a:bodyPr>
          <a:lstStyle/>
          <a:p>
            <a:r>
              <a:rPr lang="en-US" sz="2800" dirty="0" err="1" smtClean="0"/>
              <a:t>Hypomethylation</a:t>
            </a:r>
            <a:endParaRPr lang="en-US" sz="2800" dirty="0"/>
          </a:p>
        </p:txBody>
      </p:sp>
      <p:sp>
        <p:nvSpPr>
          <p:cNvPr id="10" name="Left Arrow 9"/>
          <p:cNvSpPr/>
          <p:nvPr/>
        </p:nvSpPr>
        <p:spPr>
          <a:xfrm>
            <a:off x="3535659" y="1642991"/>
            <a:ext cx="537952" cy="12135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641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11" y="428604"/>
            <a:ext cx="8837009" cy="1143000"/>
          </a:xfrm>
        </p:spPr>
        <p:txBody>
          <a:bodyPr>
            <a:normAutofit fontScale="90000"/>
          </a:bodyPr>
          <a:lstStyle/>
          <a:p>
            <a:r>
              <a:rPr lang="en-US" b="1" dirty="0" smtClean="0"/>
              <a:t>“</a:t>
            </a:r>
            <a:r>
              <a:rPr lang="en-US" b="1" dirty="0" err="1" smtClean="0"/>
              <a:t>Perfluorooctanoic</a:t>
            </a:r>
            <a:r>
              <a:rPr lang="en-US" b="1" dirty="0" smtClean="0"/>
              <a:t> Acid and Cardiovascular Disease in US Adults”</a:t>
            </a:r>
            <a:r>
              <a:rPr lang="en-US" b="1" dirty="0" smtClean="0">
                <a:solidFill>
                  <a:srgbClr val="FF0000"/>
                </a:solidFill>
              </a:rPr>
              <a:t>*</a:t>
            </a:r>
            <a:endParaRPr lang="en-US" b="1" dirty="0">
              <a:solidFill>
                <a:srgbClr val="FF0000"/>
              </a:solidFill>
            </a:endParaRPr>
          </a:p>
        </p:txBody>
      </p:sp>
      <p:pic>
        <p:nvPicPr>
          <p:cNvPr id="4" name="Content Placeholder 3" descr="perfluorooctanoic_acid.jpg"/>
          <p:cNvPicPr>
            <a:picLocks noGrp="1" noChangeAspect="1"/>
          </p:cNvPicPr>
          <p:nvPr>
            <p:ph idx="1"/>
          </p:nvPr>
        </p:nvPicPr>
        <p:blipFill>
          <a:blip r:embed="rId3"/>
          <a:srcRect t="-33134" b="-33134"/>
          <a:stretch>
            <a:fillRect/>
          </a:stretch>
        </p:blipFill>
        <p:spPr>
          <a:xfrm>
            <a:off x="1307978" y="2591953"/>
            <a:ext cx="6426286" cy="3534210"/>
          </a:xfrm>
        </p:spPr>
      </p:pic>
      <p:sp>
        <p:nvSpPr>
          <p:cNvPr id="5" name="TextBox 4"/>
          <p:cNvSpPr txBox="1"/>
          <p:nvPr/>
        </p:nvSpPr>
        <p:spPr>
          <a:xfrm>
            <a:off x="153904" y="5747003"/>
            <a:ext cx="8621821" cy="954107"/>
          </a:xfrm>
          <a:prstGeom prst="rect">
            <a:avLst/>
          </a:prstGeom>
          <a:noFill/>
        </p:spPr>
        <p:txBody>
          <a:bodyPr wrap="none" rtlCol="0">
            <a:spAutoFit/>
          </a:bodyPr>
          <a:lstStyle/>
          <a:p>
            <a:r>
              <a:rPr lang="en-US" sz="2800" dirty="0" smtClean="0">
                <a:solidFill>
                  <a:srgbClr val="FF0000"/>
                </a:solidFill>
              </a:rPr>
              <a:t>*</a:t>
            </a:r>
            <a:r>
              <a:rPr lang="en-US" sz="2800" dirty="0" smtClean="0"/>
              <a:t> A. Shankar et al., Archives of Internal Medicine, 2012.</a:t>
            </a:r>
          </a:p>
          <a:p>
            <a:r>
              <a:rPr lang="en-US" sz="2800" dirty="0" smtClean="0"/>
              <a:t>sciencedaily.com/releases/2012/09/120903221128.htm</a:t>
            </a:r>
            <a:endParaRPr lang="en-US" sz="2800" dirty="0"/>
          </a:p>
        </p:txBody>
      </p:sp>
      <p:sp>
        <p:nvSpPr>
          <p:cNvPr id="7" name="Content Placeholder 2"/>
          <p:cNvSpPr txBox="1">
            <a:spLocks/>
          </p:cNvSpPr>
          <p:nvPr/>
        </p:nvSpPr>
        <p:spPr>
          <a:xfrm>
            <a:off x="246428" y="1639879"/>
            <a:ext cx="8775725" cy="1546802"/>
          </a:xfrm>
          <a:prstGeom prst="rect">
            <a:avLst/>
          </a:prstGeom>
        </p:spPr>
        <p:txBody>
          <a:bodyPr vert="horz" lIns="91440" tIns="45720" rIns="91440" bIns="45720" rtlCol="0">
            <a:normAutofit fontScale="92500"/>
          </a:bodyPr>
          <a:lstStyle/>
          <a:p>
            <a:pPr marL="342900" lvl="0" indent="-342900">
              <a:spcBef>
                <a:spcPct val="20000"/>
              </a:spcBef>
              <a:buFont typeface="Arial"/>
              <a:buChar char="•"/>
            </a:pPr>
            <a:r>
              <a:rPr lang="en-US" sz="2800" dirty="0" smtClean="0"/>
              <a:t>PFOA is a toxin and carcinogen found in Teflon and Gore-Tex</a:t>
            </a:r>
          </a:p>
          <a:p>
            <a:pPr marL="342900" lvl="0" indent="-342900">
              <a:spcBef>
                <a:spcPct val="20000"/>
              </a:spcBef>
              <a:buFont typeface="Arial"/>
              <a:buChar char="•"/>
            </a:pPr>
            <a:r>
              <a:rPr lang="en-US" sz="2800" dirty="0" smtClean="0"/>
              <a:t>Increasing serum levels of PFOA are associated with increased risk to cardiovascular disease</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Glyphosate</a:t>
            </a:r>
            <a:endParaRPr lang="en-US" b="1" dirty="0"/>
          </a:p>
        </p:txBody>
      </p:sp>
      <p:sp>
        <p:nvSpPr>
          <p:cNvPr id="3" name="Content Placeholder 2"/>
          <p:cNvSpPr>
            <a:spLocks noGrp="1"/>
          </p:cNvSpPr>
          <p:nvPr>
            <p:ph idx="1"/>
          </p:nvPr>
        </p:nvSpPr>
        <p:spPr/>
        <p:txBody>
          <a:bodyPr>
            <a:normAutofit fontScale="92500" lnSpcReduction="10000"/>
          </a:bodyPr>
          <a:lstStyle/>
          <a:p>
            <a:r>
              <a:rPr lang="en-US" dirty="0" err="1" smtClean="0"/>
              <a:t>Glyphosate</a:t>
            </a:r>
            <a:r>
              <a:rPr lang="en-US" dirty="0" smtClean="0"/>
              <a:t> is now the #1 herbicide in the U.S. and is increasingly used around the world</a:t>
            </a:r>
          </a:p>
          <a:p>
            <a:pPr lvl="1"/>
            <a:r>
              <a:rPr lang="en-US" dirty="0" smtClean="0"/>
              <a:t>Developed and patented by Monsanto in the 1970’s</a:t>
            </a:r>
          </a:p>
          <a:p>
            <a:pPr lvl="1"/>
            <a:r>
              <a:rPr lang="en-US" dirty="0" smtClean="0"/>
              <a:t>Came out from patent in 2000</a:t>
            </a:r>
          </a:p>
          <a:p>
            <a:pPr lvl="1"/>
            <a:r>
              <a:rPr lang="en-US" dirty="0" smtClean="0"/>
              <a:t>Inhibits an enzyme involved in synthesis of tyrosine, tryptophan and </a:t>
            </a:r>
            <a:r>
              <a:rPr lang="en-US" dirty="0" err="1" smtClean="0"/>
              <a:t>phenlalanine</a:t>
            </a:r>
            <a:r>
              <a:rPr lang="en-US" dirty="0" smtClean="0"/>
              <a:t> (the three aromatic amino acids)</a:t>
            </a:r>
          </a:p>
          <a:p>
            <a:r>
              <a:rPr lang="en-US" dirty="0" smtClean="0"/>
              <a:t>Surfactant POEA (</a:t>
            </a:r>
            <a:r>
              <a:rPr lang="en-US" dirty="0" err="1" smtClean="0"/>
              <a:t>polyethoxylated</a:t>
            </a:r>
            <a:r>
              <a:rPr lang="en-US" dirty="0" smtClean="0"/>
              <a:t> tallow amine) is often included in products, and is highly toxic to animals and people</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Infection</a:t>
            </a:r>
            <a:endParaRPr lang="en-US" b="1" dirty="0"/>
          </a:p>
        </p:txBody>
      </p:sp>
      <p:sp>
        <p:nvSpPr>
          <p:cNvPr id="4" name="TextBox 3"/>
          <p:cNvSpPr txBox="1"/>
          <p:nvPr/>
        </p:nvSpPr>
        <p:spPr>
          <a:xfrm>
            <a:off x="609600" y="1570038"/>
            <a:ext cx="8229600" cy="3970318"/>
          </a:xfrm>
          <a:prstGeom prst="rect">
            <a:avLst/>
          </a:prstGeom>
          <a:solidFill>
            <a:srgbClr val="F9FFCC"/>
          </a:solidFill>
          <a:ln>
            <a:solidFill>
              <a:srgbClr val="000000"/>
            </a:solidFill>
          </a:ln>
        </p:spPr>
        <p:txBody>
          <a:bodyPr wrap="square" rtlCol="0">
            <a:spAutoFit/>
          </a:bodyPr>
          <a:lstStyle/>
          <a:p>
            <a:pPr algn="ctr"/>
            <a:r>
              <a:rPr lang="en-US" sz="2800" dirty="0" smtClean="0">
                <a:latin typeface="Apple Casual"/>
              </a:rPr>
              <a:t>    </a:t>
            </a:r>
          </a:p>
          <a:p>
            <a:pPr algn="ctr"/>
            <a:r>
              <a:rPr lang="en-US" sz="2800" dirty="0" smtClean="0">
                <a:latin typeface="Apple Casual"/>
              </a:rPr>
              <a:t>Susceptibility to </a:t>
            </a:r>
            <a:r>
              <a:rPr lang="en-US" sz="2800" dirty="0" smtClean="0">
                <a:latin typeface="Apple Casual"/>
              </a:rPr>
              <a:t>infection </a:t>
            </a:r>
            <a:r>
              <a:rPr lang="en-US" sz="2800" dirty="0" smtClean="0">
                <a:latin typeface="Apple Casual"/>
              </a:rPr>
              <a:t>is a </a:t>
            </a:r>
            <a:r>
              <a:rPr lang="en-US" sz="2800" dirty="0" smtClean="0">
                <a:latin typeface="Apple Casual"/>
              </a:rPr>
              <a:t>consequence </a:t>
            </a:r>
            <a:r>
              <a:rPr lang="en-US" sz="2800" dirty="0" smtClean="0">
                <a:latin typeface="Apple Casual"/>
              </a:rPr>
              <a:t>of </a:t>
            </a:r>
            <a:r>
              <a:rPr lang="en-US" sz="2800" dirty="0" smtClean="0">
                <a:latin typeface="Apple Casual"/>
              </a:rPr>
              <a:t>impaired </a:t>
            </a:r>
            <a:r>
              <a:rPr lang="en-US" sz="2800" dirty="0">
                <a:latin typeface="Apple Casual"/>
              </a:rPr>
              <a:t>c</a:t>
            </a:r>
            <a:r>
              <a:rPr lang="en-US" sz="2800" dirty="0" smtClean="0">
                <a:latin typeface="Apple Casual"/>
              </a:rPr>
              <a:t>holesterol </a:t>
            </a:r>
            <a:r>
              <a:rPr lang="en-US" sz="2800" dirty="0">
                <a:latin typeface="Apple Casual"/>
              </a:rPr>
              <a:t>s</a:t>
            </a:r>
            <a:r>
              <a:rPr lang="en-US" sz="2800" dirty="0" smtClean="0">
                <a:latin typeface="Apple Casual"/>
              </a:rPr>
              <a:t>ulfate </a:t>
            </a:r>
            <a:r>
              <a:rPr lang="en-US" sz="2800" dirty="0">
                <a:latin typeface="Apple Casual"/>
              </a:rPr>
              <a:t>s</a:t>
            </a:r>
            <a:r>
              <a:rPr lang="en-US" sz="2800" dirty="0" smtClean="0">
                <a:latin typeface="Apple Casual"/>
              </a:rPr>
              <a:t>ynthesis</a:t>
            </a:r>
            <a:r>
              <a:rPr lang="en-US" sz="2800" dirty="0" smtClean="0">
                <a:latin typeface="Apple Casual"/>
              </a:rPr>
              <a:t>, which </a:t>
            </a:r>
            <a:r>
              <a:rPr lang="en-US" sz="2800" dirty="0" smtClean="0">
                <a:latin typeface="Apple Casual"/>
              </a:rPr>
              <a:t>introduces </a:t>
            </a:r>
            <a:r>
              <a:rPr lang="en-US" sz="2800" dirty="0">
                <a:latin typeface="Apple Casual"/>
              </a:rPr>
              <a:t>w</a:t>
            </a:r>
            <a:r>
              <a:rPr lang="en-US" sz="2800" dirty="0" smtClean="0">
                <a:latin typeface="Apple Casual"/>
              </a:rPr>
              <a:t>idespread </a:t>
            </a:r>
            <a:r>
              <a:rPr lang="en-US" sz="2800" dirty="0">
                <a:latin typeface="Apple Casual"/>
              </a:rPr>
              <a:t>p</a:t>
            </a:r>
            <a:r>
              <a:rPr lang="en-US" sz="2800" dirty="0" smtClean="0">
                <a:latin typeface="Apple Casual"/>
              </a:rPr>
              <a:t>athology</a:t>
            </a:r>
            <a:endParaRPr lang="en-US" sz="2800" dirty="0" smtClean="0">
              <a:latin typeface="Apple Casual"/>
            </a:endParaRPr>
          </a:p>
          <a:p>
            <a:pPr algn="ctr"/>
            <a:endParaRPr lang="en-US" sz="2800" dirty="0" smtClean="0">
              <a:latin typeface="Apple Casual"/>
            </a:endParaRPr>
          </a:p>
          <a:p>
            <a:pPr algn="ctr"/>
            <a:r>
              <a:rPr lang="en-US" sz="2800" dirty="0" smtClean="0">
                <a:latin typeface="Apple Casual"/>
              </a:rPr>
              <a:t>Infection </a:t>
            </a:r>
            <a:r>
              <a:rPr lang="en-US" sz="2800" dirty="0" smtClean="0">
                <a:latin typeface="Apple Casual"/>
              </a:rPr>
              <a:t>serves </a:t>
            </a:r>
            <a:r>
              <a:rPr lang="en-US" sz="2800" dirty="0" smtClean="0">
                <a:latin typeface="Apple Casual"/>
              </a:rPr>
              <a:t>a </a:t>
            </a:r>
            <a:r>
              <a:rPr lang="en-US" sz="2800" dirty="0" smtClean="0">
                <a:latin typeface="Apple Casual"/>
              </a:rPr>
              <a:t>useful </a:t>
            </a:r>
            <a:r>
              <a:rPr lang="en-US" sz="2800" dirty="0">
                <a:latin typeface="Apple Casual"/>
              </a:rPr>
              <a:t>r</a:t>
            </a:r>
            <a:r>
              <a:rPr lang="en-US" sz="2800" dirty="0" smtClean="0">
                <a:latin typeface="Apple Casual"/>
              </a:rPr>
              <a:t>ole </a:t>
            </a:r>
            <a:r>
              <a:rPr lang="en-US" sz="2800" dirty="0" smtClean="0">
                <a:latin typeface="Apple Casual"/>
              </a:rPr>
              <a:t>in    </a:t>
            </a:r>
            <a:r>
              <a:rPr lang="en-US" sz="2800" dirty="0" smtClean="0">
                <a:latin typeface="Apple Casual"/>
              </a:rPr>
              <a:t>   resupplying </a:t>
            </a:r>
            <a:r>
              <a:rPr lang="en-US" sz="2800" dirty="0">
                <a:latin typeface="Apple Casual"/>
              </a:rPr>
              <a:t>c</a:t>
            </a:r>
            <a:r>
              <a:rPr lang="en-US" sz="2800" dirty="0" smtClean="0">
                <a:latin typeface="Apple Casual"/>
              </a:rPr>
              <a:t>ritical </a:t>
            </a:r>
            <a:r>
              <a:rPr lang="en-US" sz="2800" dirty="0">
                <a:latin typeface="Apple Casual"/>
              </a:rPr>
              <a:t>n</a:t>
            </a:r>
            <a:r>
              <a:rPr lang="en-US" sz="2800" dirty="0" smtClean="0">
                <a:latin typeface="Apple Casual"/>
              </a:rPr>
              <a:t>utrients </a:t>
            </a:r>
            <a:r>
              <a:rPr lang="en-US" sz="2800" dirty="0" smtClean="0">
                <a:latin typeface="Apple Casual"/>
              </a:rPr>
              <a:t>such as                        </a:t>
            </a:r>
            <a:r>
              <a:rPr lang="en-US" sz="2800" dirty="0" err="1">
                <a:latin typeface="Apple Casual"/>
              </a:rPr>
              <a:t>c</a:t>
            </a:r>
            <a:r>
              <a:rPr lang="en-US" sz="2800" dirty="0" err="1" smtClean="0">
                <a:latin typeface="Apple Casual"/>
              </a:rPr>
              <a:t>obalamin</a:t>
            </a:r>
            <a:r>
              <a:rPr lang="en-US" sz="2800" dirty="0" smtClean="0">
                <a:latin typeface="Apple Casual"/>
              </a:rPr>
              <a:t>, </a:t>
            </a:r>
            <a:r>
              <a:rPr lang="en-US" sz="2800" dirty="0" err="1">
                <a:latin typeface="Apple Casual"/>
              </a:rPr>
              <a:t>f</a:t>
            </a:r>
            <a:r>
              <a:rPr lang="en-US" sz="2800" dirty="0" err="1" smtClean="0">
                <a:latin typeface="Apple Casual"/>
              </a:rPr>
              <a:t>olate</a:t>
            </a:r>
            <a:r>
              <a:rPr lang="en-US" sz="2800" dirty="0" smtClean="0">
                <a:latin typeface="Apple Casual"/>
              </a:rPr>
              <a:t>, and </a:t>
            </a:r>
            <a:r>
              <a:rPr lang="en-US" sz="2800" dirty="0" err="1" smtClean="0">
                <a:latin typeface="Apple Casual"/>
              </a:rPr>
              <a:t>heparan</a:t>
            </a:r>
            <a:r>
              <a:rPr lang="en-US" sz="2800" dirty="0" smtClean="0">
                <a:latin typeface="Apple Casual"/>
              </a:rPr>
              <a:t> sulfate</a:t>
            </a:r>
            <a:endParaRPr lang="en-US" sz="2800" dirty="0" smtClean="0">
              <a:latin typeface="Apple Casual"/>
            </a:endParaRPr>
          </a:p>
          <a:p>
            <a:pPr algn="ctr"/>
            <a:endParaRPr lang="en-US" sz="2800" dirty="0">
              <a:latin typeface="Apple Casual"/>
            </a:endParaRPr>
          </a:p>
        </p:txBody>
      </p:sp>
    </p:spTree>
  </p:cSld>
  <p:clrMapOvr>
    <a:masterClrMapping/>
  </p:clrMapOvr>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908"/>
            <a:ext cx="8229600" cy="1143000"/>
          </a:xfrm>
        </p:spPr>
        <p:txBody>
          <a:bodyPr/>
          <a:lstStyle/>
          <a:p>
            <a:r>
              <a:rPr lang="en-US" b="1" dirty="0" smtClean="0"/>
              <a:t>Benzene Toxicity!</a:t>
            </a:r>
            <a:endParaRPr lang="en-US" b="1" dirty="0"/>
          </a:p>
        </p:txBody>
      </p:sp>
      <p:sp>
        <p:nvSpPr>
          <p:cNvPr id="6" name="Content Placeholder 2"/>
          <p:cNvSpPr txBox="1">
            <a:spLocks/>
          </p:cNvSpPr>
          <p:nvPr/>
        </p:nvSpPr>
        <p:spPr>
          <a:xfrm>
            <a:off x="457200" y="1403147"/>
            <a:ext cx="8229600" cy="4525963"/>
          </a:xfrm>
          <a:prstGeom prst="rect">
            <a:avLst/>
          </a:prstGeom>
        </p:spPr>
        <p:txBody>
          <a:bodyPr vert="horz" lIns="91440" tIns="45720" rIns="91440" bIns="45720" rtlCol="0">
            <a:normAutofit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Glyphosate</a:t>
            </a:r>
            <a:r>
              <a:rPr kumimoji="0" lang="en-US" sz="3200" b="0" i="0" u="none" strike="noStrike" kern="1200" cap="none" spc="0" normalizeH="0" noProof="0" dirty="0" smtClean="0">
                <a:ln>
                  <a:noFill/>
                </a:ln>
                <a:solidFill>
                  <a:schemeClr val="tx1"/>
                </a:solidFill>
                <a:effectLst/>
                <a:uLnTx/>
                <a:uFillTx/>
                <a:latin typeface="+mn-lt"/>
                <a:ea typeface="+mn-ea"/>
                <a:cs typeface="+mn-cs"/>
              </a:rPr>
              <a:t> disrupts synthesis of aromatic amino acids</a:t>
            </a:r>
          </a:p>
          <a:p>
            <a:pPr marL="800100" lvl="1" indent="-342900">
              <a:spcBef>
                <a:spcPct val="20000"/>
              </a:spcBef>
              <a:buFont typeface="Arial"/>
              <a:buChar char="•"/>
              <a:defRPr/>
            </a:pPr>
            <a:r>
              <a:rPr lang="en-US" sz="3200" baseline="0" dirty="0" smtClean="0"/>
              <a:t>Leads</a:t>
            </a:r>
            <a:r>
              <a:rPr lang="en-US" sz="3200" dirty="0" smtClean="0"/>
              <a:t> to build-up of intermediate product: </a:t>
            </a:r>
            <a:r>
              <a:rPr lang="en-US" sz="3200" dirty="0" err="1" smtClean="0"/>
              <a:t>shikimate</a:t>
            </a:r>
            <a:r>
              <a:rPr lang="en-US" sz="3200" dirty="0" smtClean="0"/>
              <a:t> </a:t>
            </a:r>
            <a:r>
              <a:rPr lang="en-US" sz="3200" dirty="0" smtClean="0">
                <a:sym typeface="Wingdings"/>
              </a:rPr>
              <a:t> 4-hydroxybenzoic acid</a:t>
            </a:r>
          </a:p>
          <a:p>
            <a:pPr marL="800100" lvl="1" indent="-342900">
              <a:spcBef>
                <a:spcPct val="20000"/>
              </a:spcBef>
              <a:buFont typeface="Arial"/>
              <a:buChar char="•"/>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sym typeface="Wingdings"/>
              </a:rPr>
              <a:t>This is a toxic compound!</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sym typeface="Wingdings"/>
              </a:rPr>
              <a:t>Glyphosate is claimed to be relatively safe because humans don’t have </a:t>
            </a:r>
            <a:r>
              <a:rPr lang="en-US" sz="3200" dirty="0" err="1" smtClean="0">
                <a:sym typeface="Wingdings"/>
              </a:rPr>
              <a:t>shikimate</a:t>
            </a:r>
            <a:r>
              <a:rPr lang="en-US" sz="3200" dirty="0" smtClean="0">
                <a:sym typeface="Wingdings"/>
              </a:rPr>
              <a:t> pathway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sym typeface="Wingdings"/>
              </a:rPr>
              <a:t>However, gut bacteria do!!!!</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980"/>
            <a:ext cx="8229600" cy="1143000"/>
          </a:xfrm>
        </p:spPr>
        <p:txBody>
          <a:bodyPr>
            <a:normAutofit fontScale="90000"/>
          </a:bodyPr>
          <a:lstStyle/>
          <a:p>
            <a:r>
              <a:rPr lang="en-US" b="1" dirty="0" smtClean="0"/>
              <a:t>Sulfate-reducing Bacteria can Detoxify Benzene Compounds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372542"/>
            <a:ext cx="8229600" cy="4525963"/>
          </a:xfrm>
        </p:spPr>
        <p:txBody>
          <a:bodyPr>
            <a:normAutofit/>
          </a:bodyPr>
          <a:lstStyle/>
          <a:p>
            <a:r>
              <a:rPr lang="en-US" sz="2800" dirty="0" smtClean="0"/>
              <a:t>Study involved anaerobic bacteria in marine sediment</a:t>
            </a:r>
          </a:p>
          <a:p>
            <a:r>
              <a:rPr lang="en-US" sz="2800" dirty="0" smtClean="0"/>
              <a:t>Analogy can be drawn with human colon</a:t>
            </a:r>
          </a:p>
          <a:p>
            <a:pPr lvl="1"/>
            <a:r>
              <a:rPr lang="en-US" sz="2400" dirty="0" smtClean="0"/>
              <a:t>Sulfate-reducing bacteria are overabundant in association with autism</a:t>
            </a:r>
          </a:p>
          <a:p>
            <a:pPr lvl="1"/>
            <a:r>
              <a:rPr lang="en-US" sz="2400" dirty="0" smtClean="0"/>
              <a:t>Are they needed to detoxify benzene?</a:t>
            </a:r>
            <a:endParaRPr lang="en-US" sz="2400" dirty="0"/>
          </a:p>
        </p:txBody>
      </p:sp>
      <p:sp>
        <p:nvSpPr>
          <p:cNvPr id="4" name="TextBox 3"/>
          <p:cNvSpPr txBox="1"/>
          <p:nvPr/>
        </p:nvSpPr>
        <p:spPr>
          <a:xfrm>
            <a:off x="1341799" y="6434149"/>
            <a:ext cx="7099607" cy="369332"/>
          </a:xfrm>
          <a:prstGeom prst="rect">
            <a:avLst/>
          </a:prstGeom>
          <a:noFill/>
        </p:spPr>
        <p:txBody>
          <a:bodyPr wrap="none" rtlCol="0">
            <a:spAutoFit/>
          </a:bodyPr>
          <a:lstStyle/>
          <a:p>
            <a:r>
              <a:rPr lang="en-US" dirty="0" smtClean="0">
                <a:solidFill>
                  <a:srgbClr val="FF0000"/>
                </a:solidFill>
              </a:rPr>
              <a:t>*</a:t>
            </a:r>
            <a:r>
              <a:rPr lang="en-US" dirty="0" smtClean="0"/>
              <a:t> F</a:t>
            </a:r>
            <a:r>
              <a:rPr lang="en-US" dirty="0"/>
              <a:t>. </a:t>
            </a:r>
            <a:r>
              <a:rPr lang="en-US" dirty="0" err="1"/>
              <a:t>Musat</a:t>
            </a:r>
            <a:r>
              <a:rPr lang="en-US" dirty="0"/>
              <a:t> and F. </a:t>
            </a:r>
            <a:r>
              <a:rPr lang="en-US" dirty="0" err="1"/>
              <a:t>Widdel</a:t>
            </a:r>
            <a:r>
              <a:rPr lang="en-US" dirty="0"/>
              <a:t>, Environmental Microbiology 10(1), 10–19, 2008. </a:t>
            </a:r>
          </a:p>
        </p:txBody>
      </p:sp>
      <p:pic>
        <p:nvPicPr>
          <p:cNvPr id="5" name="Content Placeholder 3" descr="benzene_reduction_formula.png"/>
          <p:cNvPicPr>
            <a:picLocks noChangeAspect="1"/>
          </p:cNvPicPr>
          <p:nvPr/>
        </p:nvPicPr>
        <p:blipFill>
          <a:blip r:embed="rId2"/>
          <a:srcRect t="-131072" b="-131072"/>
          <a:stretch>
            <a:fillRect/>
          </a:stretch>
        </p:blipFill>
        <p:spPr>
          <a:xfrm>
            <a:off x="696807" y="3377564"/>
            <a:ext cx="8229600" cy="4525963"/>
          </a:xfrm>
          <a:prstGeom prst="rect">
            <a:avLst/>
          </a:prstGeom>
        </p:spPr>
      </p:pic>
      <p:sp>
        <p:nvSpPr>
          <p:cNvPr id="6" name="TextBox 5"/>
          <p:cNvSpPr txBox="1"/>
          <p:nvPr/>
        </p:nvSpPr>
        <p:spPr>
          <a:xfrm>
            <a:off x="457200" y="4552458"/>
            <a:ext cx="8681608" cy="523220"/>
          </a:xfrm>
          <a:prstGeom prst="rect">
            <a:avLst/>
          </a:prstGeom>
          <a:solidFill>
            <a:schemeClr val="bg1"/>
          </a:solidFill>
        </p:spPr>
        <p:txBody>
          <a:bodyPr wrap="none" rtlCol="0">
            <a:spAutoFit/>
          </a:bodyPr>
          <a:lstStyle/>
          <a:p>
            <a:r>
              <a:rPr lang="en-US" sz="2800" dirty="0" smtClean="0"/>
              <a:t>Benzene + sulfate + water </a:t>
            </a:r>
            <a:r>
              <a:rPr lang="en-US" sz="2800" dirty="0" err="1" smtClean="0">
                <a:sym typeface="Wingdings"/>
              </a:rPr>
              <a:t></a:t>
            </a:r>
            <a:r>
              <a:rPr lang="en-US" sz="2800" dirty="0" smtClean="0">
                <a:sym typeface="Wingdings"/>
              </a:rPr>
              <a:t> carbonate + hydrogen sulfide </a:t>
            </a:r>
            <a:endParaRPr lang="en-US" sz="2800" dirty="0"/>
          </a:p>
        </p:txBody>
      </p:sp>
    </p:spTree>
    <p:extLst>
      <p:ext uri="{BB962C8B-B14F-4D97-AF65-F5344CB8AC3E}">
        <p14:creationId xmlns:p14="http://schemas.microsoft.com/office/powerpoint/2010/main" val="1009030540"/>
      </p:ext>
    </p:extLst>
  </p:cSld>
  <p:clrMapOvr>
    <a:masterClrMapping/>
  </p:clrMapOvr>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428" y="224771"/>
            <a:ext cx="8229600" cy="1143000"/>
          </a:xfrm>
        </p:spPr>
        <p:txBody>
          <a:bodyPr/>
          <a:lstStyle/>
          <a:p>
            <a:r>
              <a:rPr lang="en-US" b="1" dirty="0" smtClean="0"/>
              <a:t>Arsenic</a:t>
            </a:r>
            <a:endParaRPr lang="en-US" b="1" dirty="0"/>
          </a:p>
        </p:txBody>
      </p:sp>
      <p:sp>
        <p:nvSpPr>
          <p:cNvPr id="4" name="TextBox 3"/>
          <p:cNvSpPr txBox="1"/>
          <p:nvPr/>
        </p:nvSpPr>
        <p:spPr>
          <a:xfrm>
            <a:off x="928854" y="5896675"/>
            <a:ext cx="7348286" cy="830997"/>
          </a:xfrm>
          <a:prstGeom prst="rect">
            <a:avLst/>
          </a:prstGeom>
          <a:noFill/>
        </p:spPr>
        <p:txBody>
          <a:bodyPr wrap="none" rtlCol="0">
            <a:spAutoFit/>
          </a:bodyPr>
          <a:lstStyle/>
          <a:p>
            <a:r>
              <a:rPr lang="en-US" sz="2400" dirty="0" smtClean="0">
                <a:solidFill>
                  <a:srgbClr val="FF0000"/>
                </a:solidFill>
              </a:rPr>
              <a:t>* </a:t>
            </a:r>
            <a:r>
              <a:rPr lang="en-US" sz="2400" dirty="0" smtClean="0"/>
              <a:t>Y..C. Hsieh et al., Environ Res. 2011 Aug, 111(6), 804-10.</a:t>
            </a:r>
          </a:p>
          <a:p>
            <a:r>
              <a:rPr lang="en-US" sz="2400" dirty="0" smtClean="0">
                <a:solidFill>
                  <a:srgbClr val="FF0000"/>
                </a:solidFill>
              </a:rPr>
              <a:t>** </a:t>
            </a:r>
            <a:r>
              <a:rPr lang="en-US" sz="2400" dirty="0" smtClean="0"/>
              <a:t>M.F. Kirk et al. Geology; Nov. 2004, 32(11), 953-956</a:t>
            </a:r>
            <a:endParaRPr lang="en-US" sz="2400" dirty="0"/>
          </a:p>
        </p:txBody>
      </p:sp>
      <p:pic>
        <p:nvPicPr>
          <p:cNvPr id="5" name="Picture 4" descr="ArsenicSources.gif"/>
          <p:cNvPicPr>
            <a:picLocks noChangeAspect="1"/>
          </p:cNvPicPr>
          <p:nvPr/>
        </p:nvPicPr>
        <p:blipFill>
          <a:blip r:embed="rId3"/>
          <a:stretch>
            <a:fillRect/>
          </a:stretch>
        </p:blipFill>
        <p:spPr>
          <a:xfrm>
            <a:off x="5949374" y="224771"/>
            <a:ext cx="2964901" cy="2750858"/>
          </a:xfrm>
          <a:prstGeom prst="rect">
            <a:avLst/>
          </a:prstGeom>
        </p:spPr>
      </p:pic>
      <p:pic>
        <p:nvPicPr>
          <p:cNvPr id="6" name="Picture 5" descr="arsenic-absorber-for-drinking-water.jpg"/>
          <p:cNvPicPr>
            <a:picLocks noChangeAspect="1"/>
          </p:cNvPicPr>
          <p:nvPr/>
        </p:nvPicPr>
        <p:blipFill>
          <a:blip r:embed="rId4"/>
          <a:stretch>
            <a:fillRect/>
          </a:stretch>
        </p:blipFill>
        <p:spPr>
          <a:xfrm>
            <a:off x="5949374" y="3349643"/>
            <a:ext cx="2521620" cy="2521620"/>
          </a:xfrm>
          <a:prstGeom prst="rect">
            <a:avLst/>
          </a:prstGeom>
        </p:spPr>
      </p:pic>
      <p:pic>
        <p:nvPicPr>
          <p:cNvPr id="7" name="Picture 6" descr="arsenic.jpg"/>
          <p:cNvPicPr>
            <a:picLocks noChangeAspect="1"/>
          </p:cNvPicPr>
          <p:nvPr/>
        </p:nvPicPr>
        <p:blipFill>
          <a:blip r:embed="rId5"/>
          <a:stretch>
            <a:fillRect/>
          </a:stretch>
        </p:blipFill>
        <p:spPr>
          <a:xfrm>
            <a:off x="0" y="-78557"/>
            <a:ext cx="1968500" cy="2933700"/>
          </a:xfrm>
          <a:prstGeom prst="rect">
            <a:avLst/>
          </a:prstGeom>
        </p:spPr>
      </p:pic>
      <p:sp>
        <p:nvSpPr>
          <p:cNvPr id="3" name="Content Placeholder 2"/>
          <p:cNvSpPr>
            <a:spLocks noGrp="1"/>
          </p:cNvSpPr>
          <p:nvPr>
            <p:ph idx="1"/>
          </p:nvPr>
        </p:nvSpPr>
        <p:spPr>
          <a:xfrm>
            <a:off x="457199" y="1600200"/>
            <a:ext cx="5257575" cy="4271063"/>
          </a:xfrm>
          <a:solidFill>
            <a:srgbClr val="FFFFFF"/>
          </a:solidFill>
        </p:spPr>
        <p:txBody>
          <a:bodyPr>
            <a:noAutofit/>
          </a:bodyPr>
          <a:lstStyle/>
          <a:p>
            <a:r>
              <a:rPr lang="en-US" sz="2800" dirty="0" smtClean="0"/>
              <a:t>Arsenic exposure leads to increased risk to cardiovascular disease</a:t>
            </a:r>
            <a:r>
              <a:rPr lang="en-US" sz="2800" dirty="0" smtClean="0">
                <a:solidFill>
                  <a:srgbClr val="FF0000"/>
                </a:solidFill>
              </a:rPr>
              <a:t>*</a:t>
            </a:r>
          </a:p>
          <a:p>
            <a:r>
              <a:rPr lang="en-US" sz="2800" dirty="0" smtClean="0"/>
              <a:t>Soil bacteria </a:t>
            </a:r>
            <a:r>
              <a:rPr lang="en-US" sz="2800" dirty="0" err="1" smtClean="0"/>
              <a:t>chelate</a:t>
            </a:r>
            <a:r>
              <a:rPr lang="en-US" sz="2800" dirty="0" smtClean="0"/>
              <a:t> arsenic through sulfate synthesis</a:t>
            </a:r>
            <a:r>
              <a:rPr lang="en-US" sz="2800" dirty="0" smtClean="0">
                <a:solidFill>
                  <a:srgbClr val="FF0000"/>
                </a:solidFill>
              </a:rPr>
              <a:t>**</a:t>
            </a:r>
          </a:p>
          <a:p>
            <a:r>
              <a:rPr lang="en-US" sz="2800" dirty="0" smtClean="0"/>
              <a:t>My hypothesis: glyphosate (Roundup) kills soil bacteria and permits arsenic accumulation</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Quote From Abstract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8229600" cy="3464835"/>
          </a:xfrm>
        </p:spPr>
        <p:style>
          <a:lnRef idx="1">
            <a:schemeClr val="accent3"/>
          </a:lnRef>
          <a:fillRef idx="2">
            <a:schemeClr val="accent3"/>
          </a:fillRef>
          <a:effectRef idx="1">
            <a:schemeClr val="accent3"/>
          </a:effectRef>
          <a:fontRef idx="minor">
            <a:schemeClr val="dk1"/>
          </a:fontRef>
        </p:style>
        <p:txBody>
          <a:bodyPr>
            <a:normAutofit lnSpcReduction="10000"/>
          </a:bodyPr>
          <a:lstStyle/>
          <a:p>
            <a:pPr marL="0" indent="0">
              <a:buNone/>
            </a:pPr>
            <a:r>
              <a:rPr lang="en-US" b="1" dirty="0" smtClean="0"/>
              <a:t>“Where </a:t>
            </a:r>
            <a:r>
              <a:rPr lang="en-US" b="1" dirty="0"/>
              <a:t>sulfate-reducing bacteria are active, the sulfide produced reacts to precipitate arsenic, or </a:t>
            </a:r>
            <a:r>
              <a:rPr lang="en-US" b="1" dirty="0" err="1"/>
              <a:t>coprecipitate</a:t>
            </a:r>
            <a:r>
              <a:rPr lang="en-US" b="1" dirty="0"/>
              <a:t> it with iron, leaving little in solution. In the absence of sulfate reduction, </a:t>
            </a:r>
            <a:r>
              <a:rPr lang="en-US" b="1" dirty="0" err="1"/>
              <a:t>methanogenesis</a:t>
            </a:r>
            <a:r>
              <a:rPr lang="en-US" b="1" dirty="0"/>
              <a:t> is the dominant type of microbial metabolism, and arsenic accumulates to high levels</a:t>
            </a:r>
            <a:r>
              <a:rPr lang="en-US" b="1" dirty="0" smtClean="0"/>
              <a:t>.” </a:t>
            </a:r>
            <a:endParaRPr lang="en-US" dirty="0"/>
          </a:p>
          <a:p>
            <a:endParaRPr lang="en-US" dirty="0"/>
          </a:p>
        </p:txBody>
      </p:sp>
      <p:sp>
        <p:nvSpPr>
          <p:cNvPr id="4" name="TextBox 3"/>
          <p:cNvSpPr txBox="1"/>
          <p:nvPr/>
        </p:nvSpPr>
        <p:spPr>
          <a:xfrm>
            <a:off x="2164687" y="6384781"/>
            <a:ext cx="6858969" cy="830997"/>
          </a:xfrm>
          <a:prstGeom prst="rect">
            <a:avLst/>
          </a:prstGeom>
          <a:noFill/>
        </p:spPr>
        <p:txBody>
          <a:bodyPr wrap="none" rtlCol="0">
            <a:spAutoFit/>
          </a:bodyPr>
          <a:lstStyle/>
          <a:p>
            <a:r>
              <a:rPr lang="en-US" sz="2400" dirty="0" smtClean="0">
                <a:solidFill>
                  <a:srgbClr val="FF0000"/>
                </a:solidFill>
              </a:rPr>
              <a:t>* </a:t>
            </a:r>
            <a:r>
              <a:rPr lang="en-US" sz="2400" dirty="0"/>
              <a:t>M.F. Kirk et al. Geology; Nov. 2004, 32(11), 953-956</a:t>
            </a:r>
          </a:p>
          <a:p>
            <a:endParaRPr lang="en-US" sz="2400" dirty="0"/>
          </a:p>
        </p:txBody>
      </p:sp>
    </p:spTree>
    <p:extLst>
      <p:ext uri="{BB962C8B-B14F-4D97-AF65-F5344CB8AC3E}">
        <p14:creationId xmlns:p14="http://schemas.microsoft.com/office/powerpoint/2010/main" val="776761178"/>
      </p:ext>
    </p:extLst>
  </p:cSld>
  <p:clrMapOvr>
    <a:masterClrMapping/>
  </p:clrMapOvr>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756" y="274638"/>
            <a:ext cx="8686800" cy="1143000"/>
          </a:xfrm>
        </p:spPr>
        <p:txBody>
          <a:bodyPr>
            <a:normAutofit fontScale="90000"/>
          </a:bodyPr>
          <a:lstStyle/>
          <a:p>
            <a:r>
              <a:rPr lang="en-US" b="1" dirty="0" smtClean="0"/>
              <a:t>Consumer Reports (CR) Study on Rice</a:t>
            </a:r>
            <a:r>
              <a:rPr lang="en-US" b="1" dirty="0" smtClean="0">
                <a:solidFill>
                  <a:srgbClr val="FF0000"/>
                </a:solidFill>
              </a:rPr>
              <a:t>*</a:t>
            </a:r>
            <a:endParaRPr lang="en-US" b="1" dirty="0">
              <a:solidFill>
                <a:srgbClr val="FF0000"/>
              </a:solidFill>
            </a:endParaRPr>
          </a:p>
        </p:txBody>
      </p:sp>
      <p:pic>
        <p:nvPicPr>
          <p:cNvPr id="4" name="Content Placeholder 3" descr="arsenic_in_rice.jpg"/>
          <p:cNvPicPr>
            <a:picLocks noGrp="1" noChangeAspect="1"/>
          </p:cNvPicPr>
          <p:nvPr>
            <p:ph idx="1"/>
          </p:nvPr>
        </p:nvPicPr>
        <p:blipFill>
          <a:blip r:embed="rId2">
            <a:extLst>
              <a:ext uri="{28A0092B-C50C-407E-A947-70E740481C1C}">
                <a14:useLocalDpi xmlns:a14="http://schemas.microsoft.com/office/drawing/2010/main" val="0"/>
              </a:ext>
            </a:extLst>
          </a:blip>
          <a:srcRect l="-90464" r="-90464"/>
          <a:stretch>
            <a:fillRect/>
          </a:stretch>
        </p:blipFill>
        <p:spPr>
          <a:xfrm>
            <a:off x="-1999150" y="1431749"/>
            <a:ext cx="13485876" cy="7416712"/>
          </a:xfrm>
        </p:spPr>
      </p:pic>
      <p:sp>
        <p:nvSpPr>
          <p:cNvPr id="6" name="Rectangle 5"/>
          <p:cNvSpPr/>
          <p:nvPr/>
        </p:nvSpPr>
        <p:spPr>
          <a:xfrm>
            <a:off x="2063669" y="5869199"/>
            <a:ext cx="5714774" cy="11727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549732" y="6201090"/>
            <a:ext cx="6333309" cy="400110"/>
          </a:xfrm>
          <a:prstGeom prst="rect">
            <a:avLst/>
          </a:prstGeom>
          <a:noFill/>
        </p:spPr>
        <p:txBody>
          <a:bodyPr wrap="none" rtlCol="0">
            <a:spAutoFit/>
          </a:bodyPr>
          <a:lstStyle/>
          <a:p>
            <a:r>
              <a:rPr lang="nl-NL" sz="2000" dirty="0" smtClean="0">
                <a:solidFill>
                  <a:srgbClr val="FF0000"/>
                </a:solidFill>
              </a:rPr>
              <a:t>* </a:t>
            </a:r>
            <a:r>
              <a:rPr lang="nl-NL" sz="2000" dirty="0" smtClean="0"/>
              <a:t>http</a:t>
            </a:r>
            <a:r>
              <a:rPr lang="nl-NL" sz="2000" dirty="0"/>
              <a:t>://</a:t>
            </a:r>
            <a:r>
              <a:rPr lang="nl-NL" sz="2000" dirty="0" err="1"/>
              <a:t>www.consumerreports.org</a:t>
            </a:r>
            <a:r>
              <a:rPr lang="nl-NL" sz="2000" dirty="0"/>
              <a:t>/</a:t>
            </a:r>
            <a:r>
              <a:rPr lang="nl-NL" sz="2000" dirty="0" err="1"/>
              <a:t>cro</a:t>
            </a:r>
            <a:r>
              <a:rPr lang="nl-NL" sz="2000" dirty="0"/>
              <a:t>/</a:t>
            </a:r>
            <a:r>
              <a:rPr lang="nl-NL" sz="2000" dirty="0" err="1"/>
              <a:t>arsenicinfood.htm</a:t>
            </a:r>
            <a:endParaRPr lang="en-US" sz="2000" dirty="0"/>
          </a:p>
        </p:txBody>
      </p:sp>
      <p:sp>
        <p:nvSpPr>
          <p:cNvPr id="7" name="TextBox 6"/>
          <p:cNvSpPr txBox="1"/>
          <p:nvPr/>
        </p:nvSpPr>
        <p:spPr>
          <a:xfrm>
            <a:off x="288625" y="4256938"/>
            <a:ext cx="2135825"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76% of US Rice  Grown in Cotton Belt</a:t>
            </a:r>
            <a:endParaRPr lang="en-US" dirty="0"/>
          </a:p>
        </p:txBody>
      </p:sp>
    </p:spTree>
    <p:extLst>
      <p:ext uri="{BB962C8B-B14F-4D97-AF65-F5344CB8AC3E}">
        <p14:creationId xmlns:p14="http://schemas.microsoft.com/office/powerpoint/2010/main" val="4058306314"/>
      </p:ext>
    </p:extLst>
  </p:cSld>
  <p:clrMapOvr>
    <a:masterClrMapping/>
  </p:clrMapOvr>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 of CR Study</a:t>
            </a:r>
            <a:endParaRPr lang="en-US" b="1" dirty="0"/>
          </a:p>
        </p:txBody>
      </p:sp>
      <p:sp>
        <p:nvSpPr>
          <p:cNvPr id="3" name="Content Placeholder 2"/>
          <p:cNvSpPr>
            <a:spLocks noGrp="1"/>
          </p:cNvSpPr>
          <p:nvPr>
            <p:ph idx="1"/>
          </p:nvPr>
        </p:nvSpPr>
        <p:spPr>
          <a:xfrm>
            <a:off x="139713" y="1430505"/>
            <a:ext cx="5506405" cy="5037738"/>
          </a:xfrm>
        </p:spPr>
        <p:txBody>
          <a:bodyPr>
            <a:normAutofit fontScale="92500"/>
          </a:bodyPr>
          <a:lstStyle/>
          <a:p>
            <a:r>
              <a:rPr lang="en-US" dirty="0" smtClean="0"/>
              <a:t>Samples </a:t>
            </a:r>
            <a:r>
              <a:rPr lang="en-US" dirty="0"/>
              <a:t>from American Cotton Belt had higher levels than those </a:t>
            </a:r>
            <a:r>
              <a:rPr lang="en-US" dirty="0" smtClean="0"/>
              <a:t>from other </a:t>
            </a:r>
            <a:r>
              <a:rPr lang="en-US" dirty="0"/>
              <a:t>countries</a:t>
            </a:r>
          </a:p>
          <a:p>
            <a:r>
              <a:rPr lang="en-US" dirty="0" smtClean="0"/>
              <a:t>Brown </a:t>
            </a:r>
            <a:r>
              <a:rPr lang="en-US" dirty="0"/>
              <a:t>rice higher than white rice</a:t>
            </a:r>
          </a:p>
          <a:p>
            <a:r>
              <a:rPr lang="en-US" dirty="0" smtClean="0"/>
              <a:t>People </a:t>
            </a:r>
            <a:r>
              <a:rPr lang="en-US" dirty="0"/>
              <a:t>who ate rice had 44% greater body burden of arsenic</a:t>
            </a:r>
          </a:p>
          <a:p>
            <a:r>
              <a:rPr lang="en-US" dirty="0" smtClean="0"/>
              <a:t>Action</a:t>
            </a:r>
            <a:r>
              <a:rPr lang="en-US" dirty="0"/>
              <a:t>: Asking Food and Drug Administration to set limits in </a:t>
            </a:r>
            <a:r>
              <a:rPr lang="en-US" dirty="0" smtClean="0"/>
              <a:t>rice products </a:t>
            </a:r>
            <a:r>
              <a:rPr lang="en-US" dirty="0"/>
              <a:t>and fruit juices</a:t>
            </a:r>
          </a:p>
          <a:p>
            <a:endParaRPr lang="en-US" dirty="0"/>
          </a:p>
        </p:txBody>
      </p:sp>
      <p:pic>
        <p:nvPicPr>
          <p:cNvPr id="4" name="Picture 3" descr="brown_white_ri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6924" y="1417637"/>
            <a:ext cx="3517076" cy="1987913"/>
          </a:xfrm>
          <a:prstGeom prst="rect">
            <a:avLst/>
          </a:prstGeom>
        </p:spPr>
      </p:pic>
      <p:pic>
        <p:nvPicPr>
          <p:cNvPr id="5" name="Picture 4" descr="fruit_jui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0049" y="3910612"/>
            <a:ext cx="2957877" cy="2215552"/>
          </a:xfrm>
          <a:prstGeom prst="rect">
            <a:avLst/>
          </a:prstGeom>
        </p:spPr>
      </p:pic>
    </p:spTree>
    <p:extLst>
      <p:ext uri="{BB962C8B-B14F-4D97-AF65-F5344CB8AC3E}">
        <p14:creationId xmlns:p14="http://schemas.microsoft.com/office/powerpoint/2010/main" val="637514940"/>
      </p:ext>
    </p:extLst>
  </p:cSld>
  <p:clrMapOvr>
    <a:masterClrMapping/>
  </p:clrMapOvr>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Aluminum: The Worst Toxin?</a:t>
            </a:r>
            <a:endParaRPr lang="en-US" b="1" dirty="0"/>
          </a:p>
        </p:txBody>
      </p:sp>
      <p:pic>
        <p:nvPicPr>
          <p:cNvPr id="4" name="Content Placeholder 3" descr="aluminum_superoxide.gif"/>
          <p:cNvPicPr>
            <a:picLocks noGrp="1" noChangeAspect="1"/>
          </p:cNvPicPr>
          <p:nvPr>
            <p:ph idx="1"/>
          </p:nvPr>
        </p:nvPicPr>
        <p:blipFill>
          <a:blip r:embed="rId3"/>
          <a:srcRect t="-14854" b="-14854"/>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459" y="0"/>
            <a:ext cx="8229600" cy="1143000"/>
          </a:xfrm>
        </p:spPr>
        <p:txBody>
          <a:bodyPr>
            <a:normAutofit fontScale="90000"/>
          </a:bodyPr>
          <a:lstStyle/>
          <a:p>
            <a:r>
              <a:rPr lang="en-US" b="1" dirty="0" smtClean="0"/>
              <a:t>We are Too Comfortable                          with Aluminum!</a:t>
            </a:r>
            <a:endParaRPr lang="en-US" b="1" dirty="0"/>
          </a:p>
        </p:txBody>
      </p:sp>
      <p:pic>
        <p:nvPicPr>
          <p:cNvPr id="6" name="Picture 5" descr="antacids.jpg"/>
          <p:cNvPicPr>
            <a:picLocks noChangeAspect="1"/>
          </p:cNvPicPr>
          <p:nvPr/>
        </p:nvPicPr>
        <p:blipFill>
          <a:blip r:embed="rId2"/>
          <a:stretch>
            <a:fillRect/>
          </a:stretch>
        </p:blipFill>
        <p:spPr>
          <a:xfrm>
            <a:off x="5134" y="2227250"/>
            <a:ext cx="2922216" cy="1938976"/>
          </a:xfrm>
          <a:prstGeom prst="rect">
            <a:avLst/>
          </a:prstGeom>
        </p:spPr>
      </p:pic>
      <p:pic>
        <p:nvPicPr>
          <p:cNvPr id="8" name="Picture 7" descr="sunscreen_on.jpg"/>
          <p:cNvPicPr>
            <a:picLocks noChangeAspect="1"/>
          </p:cNvPicPr>
          <p:nvPr/>
        </p:nvPicPr>
        <p:blipFill>
          <a:blip r:embed="rId3"/>
          <a:stretch>
            <a:fillRect/>
          </a:stretch>
        </p:blipFill>
        <p:spPr>
          <a:xfrm>
            <a:off x="5765800" y="4632452"/>
            <a:ext cx="3378200" cy="2413000"/>
          </a:xfrm>
          <a:prstGeom prst="rect">
            <a:avLst/>
          </a:prstGeom>
        </p:spPr>
      </p:pic>
      <p:pic>
        <p:nvPicPr>
          <p:cNvPr id="4" name="Content Placeholder 3" descr="soda.jpg"/>
          <p:cNvPicPr>
            <a:picLocks noGrp="1" noChangeAspect="1"/>
          </p:cNvPicPr>
          <p:nvPr>
            <p:ph idx="1"/>
          </p:nvPr>
        </p:nvPicPr>
        <p:blipFill>
          <a:blip r:embed="rId4"/>
          <a:srcRect l="-90682" r="-90682"/>
          <a:stretch>
            <a:fillRect/>
          </a:stretch>
        </p:blipFill>
        <p:spPr>
          <a:xfrm>
            <a:off x="1640121" y="1197838"/>
            <a:ext cx="5365545" cy="2950843"/>
          </a:xfrm>
        </p:spPr>
      </p:pic>
      <p:pic>
        <p:nvPicPr>
          <p:cNvPr id="9" name="Picture 8" descr="aluminum_pan.jpg"/>
          <p:cNvPicPr>
            <a:picLocks noChangeAspect="1"/>
          </p:cNvPicPr>
          <p:nvPr/>
        </p:nvPicPr>
        <p:blipFill>
          <a:blip r:embed="rId5"/>
          <a:stretch>
            <a:fillRect/>
          </a:stretch>
        </p:blipFill>
        <p:spPr>
          <a:xfrm>
            <a:off x="5729021" y="1735700"/>
            <a:ext cx="2977438" cy="2230205"/>
          </a:xfrm>
          <a:prstGeom prst="rect">
            <a:avLst/>
          </a:prstGeom>
        </p:spPr>
      </p:pic>
      <p:pic>
        <p:nvPicPr>
          <p:cNvPr id="10" name="Picture 9" descr="Vaccine.jpg"/>
          <p:cNvPicPr>
            <a:picLocks noChangeAspect="1"/>
          </p:cNvPicPr>
          <p:nvPr/>
        </p:nvPicPr>
        <p:blipFill>
          <a:blip r:embed="rId6"/>
          <a:stretch>
            <a:fillRect/>
          </a:stretch>
        </p:blipFill>
        <p:spPr>
          <a:xfrm>
            <a:off x="0" y="0"/>
            <a:ext cx="2424594" cy="2147874"/>
          </a:xfrm>
          <a:prstGeom prst="rect">
            <a:avLst/>
          </a:prstGeom>
        </p:spPr>
      </p:pic>
      <p:pic>
        <p:nvPicPr>
          <p:cNvPr id="5" name="Picture 4" descr="Aluminum_Foil.jpg"/>
          <p:cNvPicPr>
            <a:picLocks noChangeAspect="1"/>
          </p:cNvPicPr>
          <p:nvPr/>
        </p:nvPicPr>
        <p:blipFill>
          <a:blip r:embed="rId7"/>
          <a:stretch>
            <a:fillRect/>
          </a:stretch>
        </p:blipFill>
        <p:spPr>
          <a:xfrm>
            <a:off x="3155256" y="4337370"/>
            <a:ext cx="2610544" cy="2227250"/>
          </a:xfrm>
          <a:prstGeom prst="rect">
            <a:avLst/>
          </a:prstGeom>
        </p:spPr>
      </p:pic>
      <p:pic>
        <p:nvPicPr>
          <p:cNvPr id="7" name="Picture 6" descr="antiperspirant.jpg"/>
          <p:cNvPicPr>
            <a:picLocks noChangeAspect="1"/>
          </p:cNvPicPr>
          <p:nvPr/>
        </p:nvPicPr>
        <p:blipFill>
          <a:blip r:embed="rId8"/>
          <a:stretch>
            <a:fillRect/>
          </a:stretch>
        </p:blipFill>
        <p:spPr>
          <a:xfrm>
            <a:off x="251148" y="4337370"/>
            <a:ext cx="3505200" cy="2324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417638"/>
            <a:ext cx="8229600" cy="4525963"/>
          </a:xfrm>
          <a:solidFill>
            <a:srgbClr val="F9FFCC"/>
          </a:solidFill>
          <a:ln>
            <a:solidFill>
              <a:srgbClr val="4F81BD"/>
            </a:solidFill>
          </a:ln>
          <a:effectLst>
            <a:outerShdw blurRad="50800" dist="38100" dir="2700000">
              <a:schemeClr val="tx1">
                <a:alpha val="43000"/>
              </a:schemeClr>
            </a:outerShdw>
          </a:effectLst>
        </p:spPr>
        <p:txBody>
          <a:bodyPr/>
          <a:lstStyle/>
          <a:p>
            <a:pPr>
              <a:buNone/>
            </a:pPr>
            <a:r>
              <a:rPr lang="en-US" dirty="0" smtClean="0"/>
              <a:t>  "Aluminum is not perceived, I believe, by the public as a dangerous metal and, therefore, we are in a much more comfortable wicket in terms of defending its presence in vaccines”</a:t>
            </a:r>
          </a:p>
          <a:p>
            <a:pPr>
              <a:buNone/>
            </a:pPr>
            <a:endParaRPr lang="en-US" dirty="0" smtClean="0"/>
          </a:p>
          <a:p>
            <a:pPr>
              <a:buNone/>
            </a:pPr>
            <a:r>
              <a:rPr lang="en-US" dirty="0" smtClean="0"/>
              <a:t>    --  Dr. John Clement, World Health Organization, San Juan, Puerto Rico,            May 11th - 12th, 2000, </a:t>
            </a:r>
            <a:r>
              <a:rPr lang="en-US" dirty="0" err="1" smtClean="0"/>
              <a:t>p</a:t>
            </a:r>
            <a:r>
              <a:rPr lang="en-US" dirty="0" smtClean="0"/>
              <a:t>. 64</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Aluminum and Alzheimer’s Disease</a:t>
            </a:r>
            <a:r>
              <a:rPr lang="en-US" b="1" dirty="0" smtClean="0">
                <a:ln>
                  <a:solidFill>
                    <a:srgbClr val="FF0000"/>
                  </a:solidFill>
                </a:ln>
                <a:solidFill>
                  <a:srgbClr val="FF0000"/>
                </a:solidFill>
              </a:rPr>
              <a:t>*</a:t>
            </a:r>
            <a:endParaRPr lang="en-US" b="1" dirty="0">
              <a:ln>
                <a:solidFill>
                  <a:srgbClr val="FF0000"/>
                </a:solidFill>
              </a:ln>
              <a:solidFill>
                <a:srgbClr val="FF0000"/>
              </a:solidFill>
            </a:endParaRPr>
          </a:p>
        </p:txBody>
      </p:sp>
      <p:sp>
        <p:nvSpPr>
          <p:cNvPr id="3" name="Content Placeholder 2"/>
          <p:cNvSpPr>
            <a:spLocks noGrp="1"/>
          </p:cNvSpPr>
          <p:nvPr>
            <p:ph idx="1"/>
          </p:nvPr>
        </p:nvSpPr>
        <p:spPr>
          <a:xfrm>
            <a:off x="457200" y="1438080"/>
            <a:ext cx="8229600" cy="4525963"/>
          </a:xfrm>
        </p:spPr>
        <p:txBody>
          <a:bodyPr>
            <a:normAutofit fontScale="92500" lnSpcReduction="10000"/>
          </a:bodyPr>
          <a:lstStyle/>
          <a:p>
            <a:r>
              <a:rPr lang="en-US" dirty="0" smtClean="0"/>
              <a:t>Aluminum is a neurotoxin that inhibits more than 200 biologically important functions</a:t>
            </a:r>
          </a:p>
          <a:p>
            <a:r>
              <a:rPr lang="en-US" dirty="0" smtClean="0"/>
              <a:t>Aluminum has been associated with multiple diseases affecting the nervous system:</a:t>
            </a:r>
          </a:p>
          <a:p>
            <a:pPr lvl="1"/>
            <a:r>
              <a:rPr lang="en-US" dirty="0"/>
              <a:t>D</a:t>
            </a:r>
            <a:r>
              <a:rPr lang="en-US" dirty="0" smtClean="0"/>
              <a:t>ialysis encephalopathy</a:t>
            </a:r>
          </a:p>
          <a:p>
            <a:pPr lvl="1"/>
            <a:r>
              <a:rPr lang="en-US" dirty="0" smtClean="0"/>
              <a:t>ALS (Lou Gehrig's disease)</a:t>
            </a:r>
          </a:p>
          <a:p>
            <a:pPr lvl="1"/>
            <a:r>
              <a:rPr lang="en-US" dirty="0" smtClean="0"/>
              <a:t>Parkinsonism dementia in Guam</a:t>
            </a:r>
          </a:p>
          <a:p>
            <a:pPr lvl="1"/>
            <a:r>
              <a:rPr lang="en-US" dirty="0" smtClean="0"/>
              <a:t>Alzheimer's disease</a:t>
            </a:r>
          </a:p>
          <a:p>
            <a:r>
              <a:rPr lang="en-US" dirty="0" smtClean="0"/>
              <a:t>Aluminum may play crucial role as a cross-linker in </a:t>
            </a:r>
            <a:r>
              <a:rPr lang="en-US" dirty="0" err="1" smtClean="0"/>
              <a:t>amyloid</a:t>
            </a:r>
            <a:r>
              <a:rPr lang="en-US" dirty="0" smtClean="0"/>
              <a:t> beta </a:t>
            </a:r>
            <a:r>
              <a:rPr lang="en-US" dirty="0" err="1" smtClean="0"/>
              <a:t>oligomerization</a:t>
            </a:r>
            <a:endParaRPr lang="en-US" dirty="0" smtClean="0"/>
          </a:p>
          <a:p>
            <a:endParaRPr lang="en-US" dirty="0"/>
          </a:p>
        </p:txBody>
      </p:sp>
      <p:sp>
        <p:nvSpPr>
          <p:cNvPr id="4" name="TextBox 3"/>
          <p:cNvSpPr txBox="1"/>
          <p:nvPr/>
        </p:nvSpPr>
        <p:spPr>
          <a:xfrm>
            <a:off x="457200" y="6430747"/>
            <a:ext cx="8681508" cy="369332"/>
          </a:xfrm>
          <a:prstGeom prst="rect">
            <a:avLst/>
          </a:prstGeom>
          <a:noFill/>
        </p:spPr>
        <p:txBody>
          <a:bodyPr wrap="none" rtlCol="0">
            <a:spAutoFit/>
          </a:bodyPr>
          <a:lstStyle/>
          <a:p>
            <a:r>
              <a:rPr lang="en-US" dirty="0" smtClean="0">
                <a:ln>
                  <a:solidFill>
                    <a:srgbClr val="FF0000"/>
                  </a:solidFill>
                </a:ln>
                <a:solidFill>
                  <a:srgbClr val="FF0000"/>
                </a:solidFill>
              </a:rPr>
              <a:t>*</a:t>
            </a:r>
            <a:r>
              <a:rPr lang="en-US" dirty="0" smtClean="0"/>
              <a:t> Kawahara and Kato-</a:t>
            </a:r>
            <a:r>
              <a:rPr lang="en-US" dirty="0" err="1" smtClean="0"/>
              <a:t>Negishi</a:t>
            </a:r>
            <a:r>
              <a:rPr lang="en-US" dirty="0" smtClean="0"/>
              <a:t>, International J. Alzheimer's Disease,  Article ID 276393,2011</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Impaired Autophagy</a:t>
            </a:r>
            <a:endParaRPr lang="en-US" b="1" dirty="0"/>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457200" y="1417638"/>
            <a:ext cx="8229600" cy="5262980"/>
          </a:xfrm>
          <a:prstGeom prst="rect">
            <a:avLst/>
          </a:prstGeom>
          <a:solidFill>
            <a:srgbClr val="F9FFCC"/>
          </a:solidFill>
          <a:ln>
            <a:solidFill>
              <a:srgbClr val="000000"/>
            </a:solidFill>
          </a:ln>
        </p:spPr>
        <p:txBody>
          <a:bodyPr wrap="square" rtlCol="0">
            <a:spAutoFit/>
          </a:bodyPr>
          <a:lstStyle/>
          <a:p>
            <a:pPr algn="ctr"/>
            <a:r>
              <a:rPr lang="en-US" sz="2800" dirty="0" smtClean="0">
                <a:latin typeface="Apple Casual"/>
              </a:rPr>
              <a:t>  </a:t>
            </a:r>
          </a:p>
          <a:p>
            <a:pPr algn="ctr"/>
            <a:r>
              <a:rPr lang="en-US" sz="2800" dirty="0" smtClean="0">
                <a:latin typeface="Apple Casual"/>
              </a:rPr>
              <a:t>Autophagy is the process by which cells dispose of the garbage that accumulates with living – they can recycle </a:t>
            </a:r>
            <a:r>
              <a:rPr lang="en-US" sz="2800" dirty="0" err="1" smtClean="0">
                <a:latin typeface="Apple Casual"/>
              </a:rPr>
              <a:t>misfolded</a:t>
            </a:r>
            <a:r>
              <a:rPr lang="en-US" sz="2800" dirty="0" smtClean="0">
                <a:latin typeface="Apple Casual"/>
              </a:rPr>
              <a:t> proteins  into new proteins and replace broken mitochondria with fresh ones.</a:t>
            </a:r>
          </a:p>
          <a:p>
            <a:pPr algn="ctr"/>
            <a:endParaRPr lang="en-US" sz="2800" dirty="0" smtClean="0">
              <a:latin typeface="Apple Casual"/>
            </a:endParaRPr>
          </a:p>
          <a:p>
            <a:pPr algn="ctr"/>
            <a:r>
              <a:rPr lang="en-US" sz="2800" dirty="0" smtClean="0">
                <a:latin typeface="Apple Casual"/>
              </a:rPr>
              <a:t>Excess nitric oxide leads to impaired </a:t>
            </a:r>
            <a:r>
              <a:rPr lang="en-US" sz="2800" dirty="0" err="1" smtClean="0">
                <a:latin typeface="Apple Casual"/>
              </a:rPr>
              <a:t>autophagy</a:t>
            </a:r>
            <a:r>
              <a:rPr lang="en-US" sz="2800" dirty="0" smtClean="0">
                <a:latin typeface="Apple Casual"/>
              </a:rPr>
              <a:t>, which results in accumulation of debris and busted mitochondria.  Over time, the cell becomes so impaired that it has to shut down.</a:t>
            </a:r>
          </a:p>
          <a:p>
            <a:pPr algn="ctr"/>
            <a:endParaRPr lang="en-US" sz="2800" dirty="0">
              <a:latin typeface="Apple Casual"/>
            </a:endParaRPr>
          </a:p>
        </p:txBody>
      </p:sp>
    </p:spTree>
  </p:cSld>
  <p:clrMapOvr>
    <a:masterClrMapping/>
  </p:clrMapOvr>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Aluminum, Dialysis, and Dementia</a:t>
            </a:r>
            <a:r>
              <a:rPr lang="en-US" b="1" dirty="0" smtClean="0">
                <a:solidFill>
                  <a:srgbClr val="FF0000"/>
                </a:solidFill>
              </a:rPr>
              <a:t>*</a:t>
            </a:r>
            <a:endParaRPr lang="en-US" b="1" dirty="0">
              <a:solidFill>
                <a:srgbClr val="FF0000"/>
              </a:solidFill>
            </a:endParaRPr>
          </a:p>
        </p:txBody>
      </p:sp>
      <p:pic>
        <p:nvPicPr>
          <p:cNvPr id="5" name="Content Placeholder 4" descr="brain.jpg"/>
          <p:cNvPicPr>
            <a:picLocks noGrp="1" noChangeAspect="1"/>
          </p:cNvPicPr>
          <p:nvPr>
            <p:ph idx="1"/>
          </p:nvPr>
        </p:nvPicPr>
        <p:blipFill>
          <a:blip r:embed="rId2"/>
          <a:srcRect l="-19702" r="-19702"/>
          <a:stretch>
            <a:fillRect/>
          </a:stretch>
        </p:blipFill>
        <p:spPr>
          <a:xfrm>
            <a:off x="4435469" y="1417638"/>
            <a:ext cx="5226255" cy="2874239"/>
          </a:xfrm>
        </p:spPr>
      </p:pic>
      <p:sp>
        <p:nvSpPr>
          <p:cNvPr id="4" name="TextBox 3"/>
          <p:cNvSpPr txBox="1"/>
          <p:nvPr/>
        </p:nvSpPr>
        <p:spPr>
          <a:xfrm>
            <a:off x="-17072" y="6288613"/>
            <a:ext cx="9246191" cy="461665"/>
          </a:xfrm>
          <a:prstGeom prst="rect">
            <a:avLst/>
          </a:prstGeom>
          <a:noFill/>
        </p:spPr>
        <p:txBody>
          <a:bodyPr wrap="none" rtlCol="0">
            <a:spAutoFit/>
          </a:bodyPr>
          <a:lstStyle/>
          <a:p>
            <a:r>
              <a:rPr lang="en-US" sz="2400" dirty="0" smtClean="0">
                <a:solidFill>
                  <a:srgbClr val="FF0000"/>
                </a:solidFill>
              </a:rPr>
              <a:t>*</a:t>
            </a:r>
            <a:r>
              <a:rPr lang="en-US" sz="2400" dirty="0" smtClean="0"/>
              <a:t> Wills and Savory, Environmental Health Perspectives </a:t>
            </a:r>
            <a:r>
              <a:rPr lang="en-US" sz="2400" dirty="0"/>
              <a:t>63</a:t>
            </a:r>
            <a:r>
              <a:rPr lang="en-US" sz="2400" dirty="0" smtClean="0"/>
              <a:t>, </a:t>
            </a:r>
            <a:r>
              <a:rPr lang="en-US" sz="2400" dirty="0"/>
              <a:t>141-147, 1985</a:t>
            </a:r>
          </a:p>
        </p:txBody>
      </p:sp>
      <p:sp>
        <p:nvSpPr>
          <p:cNvPr id="6" name="Content Placeholder 2"/>
          <p:cNvSpPr txBox="1">
            <a:spLocks/>
          </p:cNvSpPr>
          <p:nvPr/>
        </p:nvSpPr>
        <p:spPr>
          <a:xfrm>
            <a:off x="457200" y="1417638"/>
            <a:ext cx="8686800" cy="4174067"/>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Patients with end-stage                                          kidney disease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Aluminum in water                                                            in the</a:t>
            </a:r>
            <a:r>
              <a:rPr kumimoji="0" lang="en-US" sz="3200" b="0" i="0" u="none" strike="noStrike" kern="1200" cap="none" spc="0" normalizeH="0" noProof="0" dirty="0" smtClean="0">
                <a:ln>
                  <a:noFill/>
                </a:ln>
                <a:solidFill>
                  <a:schemeClr val="tx1"/>
                </a:solidFill>
                <a:effectLst/>
                <a:uLnTx/>
                <a:uFillTx/>
                <a:latin typeface="+mn-lt"/>
                <a:ea typeface="+mn-ea"/>
                <a:cs typeface="+mn-cs"/>
              </a:rPr>
              <a:t> </a:t>
            </a:r>
            <a:r>
              <a:rPr kumimoji="0" lang="en-US" sz="3200" b="0" i="0" u="none" strike="noStrike" kern="1200" cap="none" spc="0" normalizeH="0" noProof="0" dirty="0" err="1" smtClean="0">
                <a:ln>
                  <a:noFill/>
                </a:ln>
                <a:solidFill>
                  <a:schemeClr val="tx1"/>
                </a:solidFill>
                <a:effectLst/>
                <a:uLnTx/>
                <a:uFillTx/>
                <a:latin typeface="+mn-lt"/>
                <a:ea typeface="+mn-ea"/>
                <a:cs typeface="+mn-cs"/>
              </a:rPr>
              <a:t>dialysate</a:t>
            </a:r>
            <a:endParaRPr kumimoji="0" lang="en-US" sz="3200" b="0" i="0"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baseline="0" dirty="0" smtClean="0"/>
              <a:t>Leads</a:t>
            </a:r>
            <a:r>
              <a:rPr lang="en-US" sz="3200" dirty="0" smtClean="0"/>
              <a:t> to severe dementia</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Occurs after three to five                                          years of dialysis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noProof="0" dirty="0" smtClean="0"/>
              <a:t>Can be avoided by careful filtering of water supply</a:t>
            </a:r>
            <a:endParaRPr kumimoji="0" lang="en-US" sz="3200" b="0" i="0" u="none" strike="noStrike" kern="1200" cap="none" spc="0" normalizeH="0" baseline="0" noProof="0" dirty="0" smtClean="0">
              <a:ln>
                <a:solidFill>
                  <a:srgbClr val="1F497D"/>
                </a:solidFill>
              </a:ln>
              <a:solidFill>
                <a:srgbClr val="FF0000"/>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Aluminum’s Many Effects in the Brain</a:t>
            </a:r>
            <a:endParaRPr lang="en-US" b="1" dirty="0"/>
          </a:p>
        </p:txBody>
      </p:sp>
      <p:pic>
        <p:nvPicPr>
          <p:cNvPr id="4" name="Content Placeholder 3" descr="aluminum_toxicity.png"/>
          <p:cNvPicPr>
            <a:picLocks noGrp="1" noChangeAspect="1"/>
          </p:cNvPicPr>
          <p:nvPr>
            <p:ph idx="1"/>
          </p:nvPr>
        </p:nvPicPr>
        <p:blipFill>
          <a:blip r:embed="rId3"/>
          <a:srcRect l="-6210" r="-6210"/>
          <a:stretch>
            <a:fillRect/>
          </a:stretch>
        </p:blipFill>
        <p:spPr>
          <a:xfrm>
            <a:off x="0" y="1348758"/>
            <a:ext cx="8686800" cy="4777405"/>
          </a:xfrm>
        </p:spPr>
      </p:pic>
      <p:sp>
        <p:nvSpPr>
          <p:cNvPr id="5" name="TextBox 4"/>
          <p:cNvSpPr txBox="1"/>
          <p:nvPr/>
        </p:nvSpPr>
        <p:spPr>
          <a:xfrm>
            <a:off x="9" y="6380158"/>
            <a:ext cx="9315020" cy="400110"/>
          </a:xfrm>
          <a:prstGeom prst="rect">
            <a:avLst/>
          </a:prstGeom>
          <a:noFill/>
        </p:spPr>
        <p:txBody>
          <a:bodyPr wrap="none" rtlCol="0">
            <a:spAutoFit/>
          </a:bodyPr>
          <a:lstStyle/>
          <a:p>
            <a:r>
              <a:rPr lang="en-US" sz="2000" dirty="0" smtClean="0"/>
              <a:t>Kawahara and Kato-</a:t>
            </a:r>
            <a:r>
              <a:rPr lang="en-US" sz="2000" dirty="0" err="1" smtClean="0"/>
              <a:t>Negishi</a:t>
            </a:r>
            <a:r>
              <a:rPr lang="en-US" sz="2000" dirty="0" smtClean="0"/>
              <a:t>, International J. Alzheimer’s Disease 2011, Article ID 276393</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Aluminum Exposure and           Memory, Depression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a:bodyPr>
          <a:lstStyle/>
          <a:p>
            <a:r>
              <a:rPr lang="en-US" dirty="0" smtClean="0"/>
              <a:t>25 symptomatic workers from the same aluminum smelting plant</a:t>
            </a:r>
          </a:p>
          <a:p>
            <a:pPr lvl="1"/>
            <a:r>
              <a:rPr lang="en-US" dirty="0" smtClean="0"/>
              <a:t>22 (88%) reported frequent loss of balance</a:t>
            </a:r>
          </a:p>
          <a:p>
            <a:pPr lvl="1"/>
            <a:r>
              <a:rPr lang="en-US" dirty="0" smtClean="0"/>
              <a:t>21 (84%) reported memory loss</a:t>
            </a:r>
          </a:p>
          <a:p>
            <a:pPr lvl="1"/>
            <a:r>
              <a:rPr lang="en-US" dirty="0" smtClean="0"/>
              <a:t>21 (84%) showed physical signs of </a:t>
            </a:r>
            <a:r>
              <a:rPr lang="en-US" dirty="0" err="1" smtClean="0"/>
              <a:t>incoordination</a:t>
            </a:r>
            <a:endParaRPr lang="en-US" dirty="0" smtClean="0"/>
          </a:p>
          <a:p>
            <a:r>
              <a:rPr lang="en-US" dirty="0" smtClean="0"/>
              <a:t>19 were tested for depression on the Minnesota </a:t>
            </a:r>
            <a:r>
              <a:rPr lang="en-US" dirty="0" err="1" smtClean="0"/>
              <a:t>Multiphasic</a:t>
            </a:r>
            <a:r>
              <a:rPr lang="en-US" dirty="0" smtClean="0"/>
              <a:t> Personality Inventory</a:t>
            </a:r>
          </a:p>
          <a:p>
            <a:pPr lvl="1"/>
            <a:r>
              <a:rPr lang="en-US" dirty="0" smtClean="0"/>
              <a:t>17 (89%) tested positive for depression</a:t>
            </a:r>
          </a:p>
          <a:p>
            <a:endParaRPr lang="en-US" dirty="0"/>
          </a:p>
        </p:txBody>
      </p:sp>
      <p:sp>
        <p:nvSpPr>
          <p:cNvPr id="4" name="TextBox 3"/>
          <p:cNvSpPr txBox="1"/>
          <p:nvPr/>
        </p:nvSpPr>
        <p:spPr>
          <a:xfrm>
            <a:off x="1851121" y="6349687"/>
            <a:ext cx="7211529" cy="461665"/>
          </a:xfrm>
          <a:prstGeom prst="rect">
            <a:avLst/>
          </a:prstGeom>
          <a:noFill/>
        </p:spPr>
        <p:txBody>
          <a:bodyPr wrap="none" rtlCol="0">
            <a:spAutoFit/>
          </a:bodyPr>
          <a:lstStyle/>
          <a:p>
            <a:r>
              <a:rPr lang="en-US" sz="2400" dirty="0" smtClean="0">
                <a:solidFill>
                  <a:srgbClr val="FF0000"/>
                </a:solidFill>
              </a:rPr>
              <a:t>*</a:t>
            </a:r>
            <a:r>
              <a:rPr lang="en-US" sz="2400" dirty="0" smtClean="0"/>
              <a:t>White et al., Arch Intern Med. 152(7):1443-1448, 1992. </a:t>
            </a:r>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Our Studies with VAERS Database on Aluminum &amp; Depression </a:t>
            </a:r>
            <a:endParaRPr lang="en-US" b="1" dirty="0"/>
          </a:p>
        </p:txBody>
      </p:sp>
      <p:sp>
        <p:nvSpPr>
          <p:cNvPr id="3" name="Content Placeholder 2"/>
          <p:cNvSpPr>
            <a:spLocks noGrp="1"/>
          </p:cNvSpPr>
          <p:nvPr>
            <p:ph idx="1"/>
          </p:nvPr>
        </p:nvSpPr>
        <p:spPr/>
        <p:txBody>
          <a:bodyPr>
            <a:normAutofit lnSpcReduction="10000"/>
          </a:bodyPr>
          <a:lstStyle/>
          <a:p>
            <a:r>
              <a:rPr lang="en-US" dirty="0" smtClean="0"/>
              <a:t>VAERS: Vaccine Adverse Event Reporting System, maintained by CDC</a:t>
            </a:r>
          </a:p>
          <a:p>
            <a:r>
              <a:rPr lang="en-US" dirty="0" smtClean="0"/>
              <a:t>Tabulate word frequencies for mentions of "depression" in adverse reactions to aluminum-containing vaccines versus          non-aluminum-containing vaccines.</a:t>
            </a:r>
          </a:p>
          <a:p>
            <a:pPr lvl="1"/>
            <a:r>
              <a:rPr lang="en-US" dirty="0" smtClean="0"/>
              <a:t>231 mentions in aluminum-containing vaccines versus 85 in age-matched controls</a:t>
            </a:r>
          </a:p>
          <a:p>
            <a:pPr lvl="1"/>
            <a:r>
              <a:rPr lang="en-US" dirty="0" smtClean="0"/>
              <a:t>Highly significant result (</a:t>
            </a:r>
            <a:r>
              <a:rPr lang="en-US" i="1" dirty="0" err="1" smtClean="0"/>
              <a:t>p</a:t>
            </a:r>
            <a:r>
              <a:rPr lang="en-US" i="1" dirty="0" smtClean="0"/>
              <a:t> </a:t>
            </a:r>
            <a:r>
              <a:rPr lang="en-US" dirty="0" smtClean="0"/>
              <a:t>= 0.005)</a:t>
            </a:r>
            <a:endParaRPr lang="en-US" dirty="0"/>
          </a:p>
        </p:txBody>
      </p:sp>
    </p:spTree>
    <p:extLst>
      <p:ext uri="{BB962C8B-B14F-4D97-AF65-F5344CB8AC3E}">
        <p14:creationId xmlns:p14="http://schemas.microsoft.com/office/powerpoint/2010/main" val="16085465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945" y="-70512"/>
            <a:ext cx="8422855" cy="1143000"/>
          </a:xfrm>
        </p:spPr>
        <p:txBody>
          <a:bodyPr>
            <a:normAutofit fontScale="90000"/>
          </a:bodyPr>
          <a:lstStyle/>
          <a:p>
            <a:r>
              <a:rPr lang="en-US" b="1" dirty="0" smtClean="0"/>
              <a:t>Aluminum’s effect on Red Blood Cells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084795"/>
            <a:ext cx="8229600" cy="2969499"/>
          </a:xfrm>
        </p:spPr>
        <p:txBody>
          <a:bodyPr/>
          <a:lstStyle/>
          <a:p>
            <a:r>
              <a:rPr lang="en-US" dirty="0" smtClean="0"/>
              <a:t>Aluminum causes </a:t>
            </a:r>
            <a:r>
              <a:rPr lang="en-US" dirty="0" err="1" smtClean="0"/>
              <a:t>microcytic</a:t>
            </a:r>
            <a:r>
              <a:rPr lang="en-US" dirty="0" smtClean="0"/>
              <a:t> anemia</a:t>
            </a:r>
          </a:p>
          <a:p>
            <a:pPr lvl="1"/>
            <a:r>
              <a:rPr lang="en-US" dirty="0" smtClean="0"/>
              <a:t>Induces severe morphological changes in </a:t>
            </a:r>
            <a:r>
              <a:rPr lang="en-US" dirty="0" err="1" smtClean="0"/>
              <a:t>RBCs</a:t>
            </a:r>
            <a:endParaRPr lang="en-US" dirty="0" smtClean="0"/>
          </a:p>
          <a:p>
            <a:pPr lvl="1"/>
            <a:r>
              <a:rPr lang="en-US" dirty="0" smtClean="0"/>
              <a:t>Leads to </a:t>
            </a:r>
            <a:r>
              <a:rPr lang="en-US" dirty="0" err="1" smtClean="0"/>
              <a:t>eryptosis</a:t>
            </a:r>
            <a:r>
              <a:rPr lang="en-US" dirty="0" smtClean="0"/>
              <a:t> – cell dies</a:t>
            </a:r>
          </a:p>
          <a:p>
            <a:r>
              <a:rPr lang="en-US" dirty="0" smtClean="0"/>
              <a:t>N-acetyl </a:t>
            </a:r>
            <a:r>
              <a:rPr lang="en-US" dirty="0" err="1" smtClean="0"/>
              <a:t>cysteine</a:t>
            </a:r>
            <a:r>
              <a:rPr lang="en-US" dirty="0" smtClean="0"/>
              <a:t> (a source of sulfur) affords some protection</a:t>
            </a:r>
            <a:endParaRPr lang="en-US" dirty="0"/>
          </a:p>
        </p:txBody>
      </p:sp>
      <p:sp>
        <p:nvSpPr>
          <p:cNvPr id="4" name="TextBox 3"/>
          <p:cNvSpPr txBox="1"/>
          <p:nvPr/>
        </p:nvSpPr>
        <p:spPr>
          <a:xfrm>
            <a:off x="1076780" y="6386865"/>
            <a:ext cx="7783526" cy="400110"/>
          </a:xfrm>
          <a:prstGeom prst="rect">
            <a:avLst/>
          </a:prstGeom>
          <a:noFill/>
        </p:spPr>
        <p:txBody>
          <a:bodyPr wrap="none" rtlCol="0">
            <a:spAutoFit/>
          </a:bodyPr>
          <a:lstStyle/>
          <a:p>
            <a:r>
              <a:rPr lang="en-US" sz="2000" dirty="0" smtClean="0">
                <a:solidFill>
                  <a:srgbClr val="FF0000"/>
                </a:solidFill>
              </a:rPr>
              <a:t>*</a:t>
            </a:r>
            <a:r>
              <a:rPr lang="en-US" sz="2000" dirty="0" smtClean="0"/>
              <a:t> D.M. </a:t>
            </a:r>
            <a:r>
              <a:rPr lang="en-US" sz="2000" dirty="0" err="1" smtClean="0"/>
              <a:t>Vota</a:t>
            </a:r>
            <a:r>
              <a:rPr lang="en-US" sz="2000" dirty="0" smtClean="0"/>
              <a:t> et al., Journal of Cellular Biochemistry 113:1581–1589, 2012.</a:t>
            </a:r>
            <a:endParaRPr lang="en-US" sz="2000" dirty="0"/>
          </a:p>
        </p:txBody>
      </p:sp>
      <p:pic>
        <p:nvPicPr>
          <p:cNvPr id="5" name="Picture 4" descr="eryptosis_aluminum.png"/>
          <p:cNvPicPr>
            <a:picLocks noChangeAspect="1"/>
          </p:cNvPicPr>
          <p:nvPr/>
        </p:nvPicPr>
        <p:blipFill>
          <a:blip r:embed="rId3"/>
          <a:stretch>
            <a:fillRect/>
          </a:stretch>
        </p:blipFill>
        <p:spPr>
          <a:xfrm>
            <a:off x="263945" y="4413250"/>
            <a:ext cx="8547100" cy="1968500"/>
          </a:xfrm>
          <a:prstGeom prst="rect">
            <a:avLst/>
          </a:prstGeom>
        </p:spPr>
      </p:pic>
      <p:sp>
        <p:nvSpPr>
          <p:cNvPr id="6" name="TextBox 5"/>
          <p:cNvSpPr txBox="1"/>
          <p:nvPr/>
        </p:nvSpPr>
        <p:spPr>
          <a:xfrm>
            <a:off x="1076780" y="3869628"/>
            <a:ext cx="961496" cy="400110"/>
          </a:xfrm>
          <a:prstGeom prst="rect">
            <a:avLst/>
          </a:prstGeom>
          <a:noFill/>
        </p:spPr>
        <p:txBody>
          <a:bodyPr wrap="none" rtlCol="0">
            <a:spAutoFit/>
          </a:bodyPr>
          <a:lstStyle/>
          <a:p>
            <a:r>
              <a:rPr lang="en-US" sz="2000" dirty="0" smtClean="0"/>
              <a:t>Normal</a:t>
            </a:r>
            <a:endParaRPr lang="en-US" sz="2000" dirty="0"/>
          </a:p>
        </p:txBody>
      </p:sp>
      <p:sp>
        <p:nvSpPr>
          <p:cNvPr id="7" name="TextBox 6"/>
          <p:cNvSpPr txBox="1"/>
          <p:nvPr/>
        </p:nvSpPr>
        <p:spPr>
          <a:xfrm>
            <a:off x="4845754" y="3869628"/>
            <a:ext cx="1830499" cy="400110"/>
          </a:xfrm>
          <a:prstGeom prst="rect">
            <a:avLst/>
          </a:prstGeom>
          <a:noFill/>
        </p:spPr>
        <p:txBody>
          <a:bodyPr wrap="none" rtlCol="0">
            <a:spAutoFit/>
          </a:bodyPr>
          <a:lstStyle/>
          <a:p>
            <a:r>
              <a:rPr lang="en-US" sz="2000" dirty="0" smtClean="0"/>
              <a:t>With Aluminum</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Antiperspirants and Breast Cancer </a:t>
            </a:r>
            <a:r>
              <a:rPr lang="en-US" b="1" dirty="0" smtClean="0">
                <a:solidFill>
                  <a:srgbClr val="FF0000"/>
                </a:solidFill>
              </a:rPr>
              <a:t>*</a:t>
            </a:r>
            <a:endParaRPr lang="en-US" b="1" dirty="0">
              <a:solidFill>
                <a:srgbClr val="FF0000"/>
              </a:solidFill>
            </a:endParaRPr>
          </a:p>
        </p:txBody>
      </p:sp>
      <p:sp>
        <p:nvSpPr>
          <p:cNvPr id="6" name="TextBox 5"/>
          <p:cNvSpPr txBox="1"/>
          <p:nvPr/>
        </p:nvSpPr>
        <p:spPr>
          <a:xfrm>
            <a:off x="759268" y="6392056"/>
            <a:ext cx="7108849" cy="369332"/>
          </a:xfrm>
          <a:prstGeom prst="rect">
            <a:avLst/>
          </a:prstGeom>
          <a:noFill/>
        </p:spPr>
        <p:txBody>
          <a:bodyPr wrap="none" rtlCol="0">
            <a:spAutoFit/>
          </a:bodyPr>
          <a:lstStyle/>
          <a:p>
            <a:r>
              <a:rPr lang="en-US" dirty="0" smtClean="0">
                <a:solidFill>
                  <a:srgbClr val="FF0000"/>
                </a:solidFill>
              </a:rPr>
              <a:t>*</a:t>
            </a:r>
            <a:r>
              <a:rPr lang="en-US" dirty="0" smtClean="0"/>
              <a:t> K.G. McGrath, European Journal of Cancer Prevention 2003, 12:479–485</a:t>
            </a:r>
            <a:endParaRPr lang="en-US" dirty="0"/>
          </a:p>
        </p:txBody>
      </p:sp>
      <p:sp>
        <p:nvSpPr>
          <p:cNvPr id="7" name="TextBox 6"/>
          <p:cNvSpPr txBox="1"/>
          <p:nvPr/>
        </p:nvSpPr>
        <p:spPr>
          <a:xfrm>
            <a:off x="2726775" y="2147684"/>
            <a:ext cx="1752591" cy="923330"/>
          </a:xfrm>
          <a:prstGeom prst="rect">
            <a:avLst/>
          </a:prstGeom>
          <a:solidFill>
            <a:schemeClr val="bg1"/>
          </a:solidFill>
          <a:ln>
            <a:solidFill>
              <a:schemeClr val="tx1"/>
            </a:solidFill>
          </a:ln>
        </p:spPr>
        <p:txBody>
          <a:bodyPr wrap="none" rtlCol="0">
            <a:spAutoFit/>
          </a:bodyPr>
          <a:lstStyle/>
          <a:p>
            <a:r>
              <a:rPr lang="en-US" dirty="0" smtClean="0"/>
              <a:t>A: antiperspirant</a:t>
            </a:r>
          </a:p>
          <a:p>
            <a:r>
              <a:rPr lang="en-US" dirty="0" smtClean="0"/>
              <a:t>D: deodorant</a:t>
            </a:r>
          </a:p>
          <a:p>
            <a:r>
              <a:rPr lang="en-US" dirty="0" smtClean="0"/>
              <a:t>S: shaving</a:t>
            </a:r>
            <a:endParaRPr lang="en-US" dirty="0"/>
          </a:p>
        </p:txBody>
      </p:sp>
      <p:pic>
        <p:nvPicPr>
          <p:cNvPr id="5" name="Content Placeholder 4" descr="antiperspirants.png"/>
          <p:cNvPicPr>
            <a:picLocks noGrp="1" noChangeAspect="1"/>
          </p:cNvPicPr>
          <p:nvPr>
            <p:ph idx="1"/>
          </p:nvPr>
        </p:nvPicPr>
        <p:blipFill>
          <a:blip r:embed="rId3">
            <a:extLst>
              <a:ext uri="{28A0092B-C50C-407E-A947-70E740481C1C}">
                <a14:useLocalDpi xmlns:a14="http://schemas.microsoft.com/office/drawing/2010/main" val="0"/>
              </a:ext>
            </a:extLst>
          </a:blip>
          <a:srcRect t="1370" b="1370"/>
          <a:stretch>
            <a:fillRect/>
          </a:stretch>
        </p:blipFill>
        <p:spPr/>
      </p:pic>
    </p:spTree>
    <p:extLst>
      <p:ext uri="{BB962C8B-B14F-4D97-AF65-F5344CB8AC3E}">
        <p14:creationId xmlns:p14="http://schemas.microsoft.com/office/powerpoint/2010/main" val="53517215"/>
      </p:ext>
    </p:extLst>
  </p:cSld>
  <p:clrMapOvr>
    <a:masterClrMapping/>
  </p:clrMapOvr>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Antiperspirants and Breast Cancer </a:t>
            </a:r>
            <a:r>
              <a:rPr lang="en-US" b="1" dirty="0" smtClean="0">
                <a:solidFill>
                  <a:srgbClr val="FF0000"/>
                </a:solidFill>
              </a:rPr>
              <a:t>*</a:t>
            </a:r>
            <a:endParaRPr lang="en-US" b="1" dirty="0">
              <a:solidFill>
                <a:srgbClr val="FF0000"/>
              </a:solidFill>
            </a:endParaRPr>
          </a:p>
        </p:txBody>
      </p:sp>
      <p:sp>
        <p:nvSpPr>
          <p:cNvPr id="6" name="TextBox 5"/>
          <p:cNvSpPr txBox="1"/>
          <p:nvPr/>
        </p:nvSpPr>
        <p:spPr>
          <a:xfrm>
            <a:off x="759268" y="6392056"/>
            <a:ext cx="7108849" cy="369332"/>
          </a:xfrm>
          <a:prstGeom prst="rect">
            <a:avLst/>
          </a:prstGeom>
          <a:noFill/>
        </p:spPr>
        <p:txBody>
          <a:bodyPr wrap="none" rtlCol="0">
            <a:spAutoFit/>
          </a:bodyPr>
          <a:lstStyle/>
          <a:p>
            <a:r>
              <a:rPr lang="en-US" dirty="0" smtClean="0">
                <a:solidFill>
                  <a:srgbClr val="FF0000"/>
                </a:solidFill>
              </a:rPr>
              <a:t>*</a:t>
            </a:r>
            <a:r>
              <a:rPr lang="en-US" dirty="0" smtClean="0"/>
              <a:t> K.G. McGrath, European Journal of Cancer Prevention 2003, 12:479–485</a:t>
            </a:r>
            <a:endParaRPr lang="en-US" dirty="0"/>
          </a:p>
        </p:txBody>
      </p:sp>
      <p:sp>
        <p:nvSpPr>
          <p:cNvPr id="7" name="TextBox 6"/>
          <p:cNvSpPr txBox="1"/>
          <p:nvPr/>
        </p:nvSpPr>
        <p:spPr>
          <a:xfrm>
            <a:off x="2726775" y="2147684"/>
            <a:ext cx="1752591" cy="923330"/>
          </a:xfrm>
          <a:prstGeom prst="rect">
            <a:avLst/>
          </a:prstGeom>
          <a:solidFill>
            <a:schemeClr val="bg1"/>
          </a:solidFill>
          <a:ln>
            <a:solidFill>
              <a:schemeClr val="tx1"/>
            </a:solidFill>
          </a:ln>
        </p:spPr>
        <p:txBody>
          <a:bodyPr wrap="none" rtlCol="0">
            <a:spAutoFit/>
          </a:bodyPr>
          <a:lstStyle/>
          <a:p>
            <a:r>
              <a:rPr lang="en-US" dirty="0" smtClean="0"/>
              <a:t>A: antiperspirant</a:t>
            </a:r>
          </a:p>
          <a:p>
            <a:r>
              <a:rPr lang="en-US" dirty="0" smtClean="0"/>
              <a:t>D: deodorant</a:t>
            </a:r>
          </a:p>
          <a:p>
            <a:r>
              <a:rPr lang="en-US" dirty="0" smtClean="0"/>
              <a:t>S: shaving</a:t>
            </a:r>
            <a:endParaRPr lang="en-US" dirty="0"/>
          </a:p>
        </p:txBody>
      </p:sp>
      <p:pic>
        <p:nvPicPr>
          <p:cNvPr id="5" name="Content Placeholder 4" descr="antiperspirants.png"/>
          <p:cNvPicPr>
            <a:picLocks noGrp="1" noChangeAspect="1"/>
          </p:cNvPicPr>
          <p:nvPr>
            <p:ph idx="1"/>
          </p:nvPr>
        </p:nvPicPr>
        <p:blipFill>
          <a:blip r:embed="rId3">
            <a:extLst>
              <a:ext uri="{28A0092B-C50C-407E-A947-70E740481C1C}">
                <a14:useLocalDpi xmlns:a14="http://schemas.microsoft.com/office/drawing/2010/main" val="0"/>
              </a:ext>
            </a:extLst>
          </a:blip>
          <a:srcRect t="1370" b="1370"/>
          <a:stretch>
            <a:fillRect/>
          </a:stretch>
        </p:blipFill>
        <p:spPr/>
      </p:pic>
      <p:sp>
        <p:nvSpPr>
          <p:cNvPr id="8" name="Content Placeholder 2"/>
          <p:cNvSpPr txBox="1">
            <a:spLocks/>
          </p:cNvSpPr>
          <p:nvPr/>
        </p:nvSpPr>
        <p:spPr>
          <a:xfrm>
            <a:off x="236320" y="2076450"/>
            <a:ext cx="8686800" cy="2313773"/>
          </a:xfrm>
          <a:prstGeom prst="rect">
            <a:avLst/>
          </a:prstGeom>
          <a:solidFill>
            <a:srgbClr val="F9FFCC"/>
          </a:solidFill>
          <a:ln>
            <a:solidFill>
              <a:srgbClr val="000000"/>
            </a:solidFill>
          </a:ln>
          <a:effectLst>
            <a:outerShdw blurRad="50800" dist="38100" dir="2700000">
              <a:srgbClr val="000000">
                <a:alpha val="43000"/>
              </a:srgbClr>
            </a:outerShdw>
          </a:effectLst>
        </p:spPr>
        <p:txBody>
          <a:bodyPr vert="horz" lIns="91440" tIns="45720" rIns="91440" bIns="45720" rtlCol="0">
            <a:normAutofit fontScale="92500" lnSpcReduction="10000"/>
          </a:bodyPr>
          <a:lstStyle/>
          <a:p>
            <a:pPr marL="342900" lvl="0" indent="-342900" algn="ctr">
              <a:spcBef>
                <a:spcPct val="20000"/>
              </a:spcBef>
              <a:defRPr/>
            </a:pPr>
            <a:r>
              <a:rPr lang="en-US" sz="4000" dirty="0" smtClean="0"/>
              <a:t>“Ninety per cent of the United States population regularly uses antiperspirants and deodorants, with their daily use         ($ sales) only exceeded by toothpastes”</a:t>
            </a:r>
            <a:endParaRPr kumimoji="0" lang="en-US" sz="4000" b="0" i="0" u="none" strike="noStrike" kern="1200" cap="none" spc="0" normalizeH="0" baseline="0" noProof="0" dirty="0">
              <a:ln>
                <a:noFill/>
              </a:ln>
              <a:solidFill>
                <a:srgbClr val="FF0000"/>
              </a:solidFill>
              <a:effectLst/>
              <a:uLnTx/>
              <a:uFillTx/>
              <a:latin typeface="Apple Casual"/>
              <a:ea typeface="+mn-ea"/>
              <a:cs typeface="+mn-cs"/>
            </a:endParaRPr>
          </a:p>
        </p:txBody>
      </p:sp>
    </p:spTree>
    <p:extLst>
      <p:ext uri="{BB962C8B-B14F-4D97-AF65-F5344CB8AC3E}">
        <p14:creationId xmlns:p14="http://schemas.microsoft.com/office/powerpoint/2010/main" val="2473307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Aluminum Foil in Cooking</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en-US" dirty="0" smtClean="0"/>
              <a:t>Leaching from aluminum foil into foods during cooking may carry significant health risks</a:t>
            </a:r>
          </a:p>
          <a:p>
            <a:pPr lvl="1"/>
            <a:r>
              <a:rPr lang="en-US" dirty="0" smtClean="0"/>
              <a:t>Provides an easy channel for metal                                       entry into the body</a:t>
            </a:r>
          </a:p>
          <a:p>
            <a:r>
              <a:rPr lang="en-US" dirty="0" smtClean="0"/>
              <a:t>Factors leading to more leaching:</a:t>
            </a:r>
          </a:p>
          <a:p>
            <a:pPr lvl="1"/>
            <a:r>
              <a:rPr lang="en-US" dirty="0" smtClean="0"/>
              <a:t>Higher temperature</a:t>
            </a:r>
          </a:p>
          <a:p>
            <a:pPr lvl="1"/>
            <a:r>
              <a:rPr lang="en-US" dirty="0" smtClean="0"/>
              <a:t>Higher acidity  </a:t>
            </a:r>
          </a:p>
          <a:p>
            <a:pPr lvl="1"/>
            <a:r>
              <a:rPr lang="en-US" dirty="0" smtClean="0"/>
              <a:t>Salt and spices</a:t>
            </a:r>
          </a:p>
          <a:p>
            <a:r>
              <a:rPr lang="en-US" dirty="0" smtClean="0"/>
              <a:t>Particularly problematic for people with          leaky gut syndrome</a:t>
            </a:r>
            <a:endParaRPr lang="en-US" dirty="0"/>
          </a:p>
        </p:txBody>
      </p:sp>
      <p:sp>
        <p:nvSpPr>
          <p:cNvPr id="4" name="TextBox 3"/>
          <p:cNvSpPr txBox="1"/>
          <p:nvPr/>
        </p:nvSpPr>
        <p:spPr>
          <a:xfrm>
            <a:off x="814487" y="6350639"/>
            <a:ext cx="6288350" cy="400110"/>
          </a:xfrm>
          <a:prstGeom prst="rect">
            <a:avLst/>
          </a:prstGeom>
          <a:noFill/>
        </p:spPr>
        <p:txBody>
          <a:bodyPr wrap="none" rtlCol="0">
            <a:spAutoFit/>
          </a:bodyPr>
          <a:lstStyle/>
          <a:p>
            <a:r>
              <a:rPr lang="en-US" sz="2000" dirty="0" smtClean="0">
                <a:solidFill>
                  <a:srgbClr val="FF0000"/>
                </a:solidFill>
              </a:rPr>
              <a:t>*</a:t>
            </a:r>
            <a:r>
              <a:rPr lang="en-US" sz="2000" dirty="0" smtClean="0"/>
              <a:t> G. </a:t>
            </a:r>
            <a:r>
              <a:rPr lang="en-US" sz="2000" dirty="0" err="1" smtClean="0"/>
              <a:t>Bassioni</a:t>
            </a:r>
            <a:r>
              <a:rPr lang="en-US" sz="2000" dirty="0" smtClean="0"/>
              <a:t>, Int. J. </a:t>
            </a:r>
            <a:r>
              <a:rPr lang="en-US" sz="2000" dirty="0" err="1" smtClean="0"/>
              <a:t>Electrochem</a:t>
            </a:r>
            <a:r>
              <a:rPr lang="en-US" sz="2000" dirty="0" smtClean="0"/>
              <a:t>. Sci., 7 (2012) 4498 - 4509</a:t>
            </a:r>
            <a:endParaRPr lang="en-US" sz="2000" dirty="0"/>
          </a:p>
        </p:txBody>
      </p:sp>
      <p:pic>
        <p:nvPicPr>
          <p:cNvPr id="5" name="Picture 4" descr="Aluminum_Foil.jpg"/>
          <p:cNvPicPr>
            <a:picLocks noChangeAspect="1"/>
          </p:cNvPicPr>
          <p:nvPr/>
        </p:nvPicPr>
        <p:blipFill>
          <a:blip r:embed="rId3"/>
          <a:stretch>
            <a:fillRect/>
          </a:stretch>
        </p:blipFill>
        <p:spPr>
          <a:xfrm>
            <a:off x="5947819" y="2802564"/>
            <a:ext cx="2738981" cy="233682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Aluminum in Vaccines: </a:t>
            </a:r>
            <a:br>
              <a:rPr lang="en-US" b="1" dirty="0" smtClean="0"/>
            </a:br>
            <a:r>
              <a:rPr lang="en-US" b="1" dirty="0" smtClean="0"/>
              <a:t>A Neurological Gamble</a:t>
            </a:r>
            <a:r>
              <a:rPr lang="en-US" b="1" dirty="0" smtClean="0">
                <a:solidFill>
                  <a:srgbClr val="FF0000"/>
                </a:solidFill>
              </a:rPr>
              <a:t>*</a:t>
            </a:r>
            <a:endParaRPr lang="en-US" b="1" dirty="0">
              <a:solidFill>
                <a:srgbClr val="FF0000"/>
              </a:solidFill>
            </a:endParaRPr>
          </a:p>
        </p:txBody>
      </p:sp>
      <p:pic>
        <p:nvPicPr>
          <p:cNvPr id="4" name="Content Placeholder 3" descr="aluminum_in_vaccines.png"/>
          <p:cNvPicPr>
            <a:picLocks noGrp="1" noChangeAspect="1"/>
          </p:cNvPicPr>
          <p:nvPr>
            <p:ph idx="1"/>
          </p:nvPr>
        </p:nvPicPr>
        <p:blipFill>
          <a:blip r:embed="rId3"/>
          <a:srcRect l="-27359" r="-27359"/>
          <a:stretch>
            <a:fillRect/>
          </a:stretch>
        </p:blipFill>
        <p:spPr/>
      </p:pic>
      <p:sp>
        <p:nvSpPr>
          <p:cNvPr id="5" name="TextBox 4"/>
          <p:cNvSpPr txBox="1"/>
          <p:nvPr/>
        </p:nvSpPr>
        <p:spPr>
          <a:xfrm>
            <a:off x="-16924" y="6244694"/>
            <a:ext cx="9277750" cy="461665"/>
          </a:xfrm>
          <a:prstGeom prst="rect">
            <a:avLst/>
          </a:prstGeom>
          <a:noFill/>
        </p:spPr>
        <p:txBody>
          <a:bodyPr wrap="none" rtlCol="0">
            <a:spAutoFit/>
          </a:bodyPr>
          <a:lstStyle/>
          <a:p>
            <a:r>
              <a:rPr lang="en-US" sz="2400" dirty="0" smtClean="0">
                <a:solidFill>
                  <a:srgbClr val="FF0000"/>
                </a:solidFill>
              </a:rPr>
              <a:t>*</a:t>
            </a:r>
            <a:r>
              <a:rPr lang="en-US" sz="2400" dirty="0" smtClean="0"/>
              <a:t> Neil Z. Miller, </a:t>
            </a:r>
            <a:r>
              <a:rPr lang="en-US" sz="2400" dirty="0" err="1" smtClean="0"/>
              <a:t>Thinktwice</a:t>
            </a:r>
            <a:r>
              <a:rPr lang="en-US" sz="2400" dirty="0" smtClean="0"/>
              <a:t> Global Vaccine Institute, </a:t>
            </a:r>
            <a:r>
              <a:rPr lang="en-US" sz="2400" dirty="0" err="1" smtClean="0"/>
              <a:t>www.thinktwice.com</a:t>
            </a:r>
            <a:endParaRPr lang="en-US" sz="2400" dirty="0"/>
          </a:p>
        </p:txBody>
      </p:sp>
      <p:sp>
        <p:nvSpPr>
          <p:cNvPr id="8" name="TextBox 7"/>
          <p:cNvSpPr txBox="1"/>
          <p:nvPr/>
        </p:nvSpPr>
        <p:spPr>
          <a:xfrm>
            <a:off x="269594" y="856848"/>
            <a:ext cx="5568989" cy="2554545"/>
          </a:xfrm>
          <a:prstGeom prst="rect">
            <a:avLst/>
          </a:prstGeom>
          <a:solidFill>
            <a:srgbClr val="FCFFE0"/>
          </a:solidFill>
          <a:ln>
            <a:solidFill>
              <a:srgbClr val="000000"/>
            </a:solidFill>
          </a:ln>
          <a:effectLst>
            <a:outerShdw blurRad="50800" dist="38100" dir="2700000">
              <a:srgbClr val="000000">
                <a:alpha val="43000"/>
              </a:srgbClr>
            </a:outerShdw>
          </a:effectLst>
        </p:spPr>
        <p:txBody>
          <a:bodyPr wrap="square" rtlCol="0">
            <a:spAutoFit/>
          </a:bodyPr>
          <a:lstStyle/>
          <a:p>
            <a:pPr algn="ctr"/>
            <a:r>
              <a:rPr lang="en-US" sz="3200" dirty="0" smtClean="0"/>
              <a:t>In 1999, vaccine industry responded to autism parents’ concerns about mercury, but simultaneously began increasing aluminum exposure</a:t>
            </a:r>
            <a:endParaRPr lang="en-US" sz="20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43521" cy="1143000"/>
          </a:xfrm>
        </p:spPr>
        <p:txBody>
          <a:bodyPr>
            <a:noAutofit/>
          </a:bodyPr>
          <a:lstStyle/>
          <a:p>
            <a:r>
              <a:rPr lang="en-US" sz="3200" b="1" dirty="0" smtClean="0"/>
              <a:t>“Empirical </a:t>
            </a:r>
            <a:r>
              <a:rPr lang="en-US" sz="3200" b="1" dirty="0"/>
              <a:t>Data Confirm Autism </a:t>
            </a:r>
            <a:r>
              <a:rPr lang="en-US" sz="3200" b="1" dirty="0" smtClean="0"/>
              <a:t>Symptoms Related to Aluminum and Acetaminophen Exposure”</a:t>
            </a:r>
            <a:r>
              <a:rPr lang="en-US" sz="3200" b="1" dirty="0" smtClean="0">
                <a:solidFill>
                  <a:srgbClr val="FF0000"/>
                </a:solidFill>
              </a:rPr>
              <a:t>*</a:t>
            </a:r>
            <a:endParaRPr lang="en-US" sz="3200" b="1" dirty="0">
              <a:solidFill>
                <a:srgbClr val="FF0000"/>
              </a:solidFill>
            </a:endParaRPr>
          </a:p>
        </p:txBody>
      </p:sp>
      <p:sp>
        <p:nvSpPr>
          <p:cNvPr id="3" name="Content Placeholder 2"/>
          <p:cNvSpPr>
            <a:spLocks noGrp="1"/>
          </p:cNvSpPr>
          <p:nvPr>
            <p:ph idx="1"/>
          </p:nvPr>
        </p:nvSpPr>
        <p:spPr>
          <a:xfrm>
            <a:off x="457200" y="1672350"/>
            <a:ext cx="8229600" cy="4525963"/>
          </a:xfrm>
        </p:spPr>
        <p:txBody>
          <a:bodyPr>
            <a:normAutofit lnSpcReduction="10000"/>
          </a:bodyPr>
          <a:lstStyle/>
          <a:p>
            <a:r>
              <a:rPr lang="en-US" dirty="0" smtClean="0"/>
              <a:t>Hypothesis: Vaccine industry removed mercury from vaccines but simultaneously augmented aluminum burden</a:t>
            </a:r>
          </a:p>
          <a:p>
            <a:r>
              <a:rPr lang="en-US" dirty="0" smtClean="0"/>
              <a:t>This is what prevented autism rates from falling following mercury reduction</a:t>
            </a:r>
          </a:p>
          <a:p>
            <a:r>
              <a:rPr lang="en-US" dirty="0" smtClean="0"/>
              <a:t>MMR association with autism is in part attributable to administering Tylenol to curb fever</a:t>
            </a:r>
            <a:r>
              <a:rPr lang="en-US" dirty="0"/>
              <a:t>	</a:t>
            </a:r>
            <a:endParaRPr lang="en-US" dirty="0" smtClean="0"/>
          </a:p>
          <a:p>
            <a:pPr lvl="1"/>
            <a:r>
              <a:rPr lang="en-US" dirty="0" smtClean="0"/>
              <a:t>Tylenol detoxification depletes sulfate</a:t>
            </a:r>
            <a:endParaRPr lang="en-US" dirty="0"/>
          </a:p>
        </p:txBody>
      </p:sp>
      <p:sp>
        <p:nvSpPr>
          <p:cNvPr id="4" name="TextBox 3"/>
          <p:cNvSpPr txBox="1"/>
          <p:nvPr/>
        </p:nvSpPr>
        <p:spPr>
          <a:xfrm>
            <a:off x="952462" y="6390583"/>
            <a:ext cx="7507734" cy="369332"/>
          </a:xfrm>
          <a:prstGeom prst="rect">
            <a:avLst/>
          </a:prstGeom>
          <a:noFill/>
        </p:spPr>
        <p:txBody>
          <a:bodyPr wrap="none" rtlCol="0">
            <a:spAutoFit/>
          </a:bodyPr>
          <a:lstStyle/>
          <a:p>
            <a:r>
              <a:rPr lang="en-US" dirty="0" smtClean="0">
                <a:solidFill>
                  <a:srgbClr val="FF0000"/>
                </a:solidFill>
              </a:rPr>
              <a:t>*</a:t>
            </a:r>
            <a:r>
              <a:rPr lang="en-US" dirty="0" smtClean="0"/>
              <a:t> S. Seneff, R.M. Davidson, and J. Liu, Entropy, Special Issue on Semiotics, 2012</a:t>
            </a:r>
            <a:endParaRPr lang="en-US" dirty="0"/>
          </a:p>
        </p:txBody>
      </p:sp>
    </p:spTree>
    <p:extLst>
      <p:ext uri="{BB962C8B-B14F-4D97-AF65-F5344CB8AC3E}">
        <p14:creationId xmlns:p14="http://schemas.microsoft.com/office/powerpoint/2010/main" val="362641297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64"/>
            <a:ext cx="8229600" cy="1143000"/>
          </a:xfrm>
        </p:spPr>
        <p:txBody>
          <a:bodyPr/>
          <a:lstStyle/>
          <a:p>
            <a:r>
              <a:rPr lang="en-US" b="1" dirty="0" smtClean="0">
                <a:latin typeface="Apple Casual"/>
              </a:rPr>
              <a:t>Outline</a:t>
            </a:r>
            <a:endParaRPr lang="en-US" b="1" dirty="0">
              <a:latin typeface="Apple Casual"/>
            </a:endParaRPr>
          </a:p>
        </p:txBody>
      </p:sp>
      <p:sp>
        <p:nvSpPr>
          <p:cNvPr id="3" name="Content Placeholder 2"/>
          <p:cNvSpPr>
            <a:spLocks noGrp="1"/>
          </p:cNvSpPr>
          <p:nvPr>
            <p:ph idx="1"/>
          </p:nvPr>
        </p:nvSpPr>
        <p:spPr>
          <a:xfrm>
            <a:off x="457200" y="1265613"/>
            <a:ext cx="8456178" cy="5469492"/>
          </a:xfrm>
        </p:spPr>
        <p:txBody>
          <a:bodyPr>
            <a:normAutofit fontScale="62500" lnSpcReduction="20000"/>
          </a:bodyPr>
          <a:lstStyle/>
          <a:p>
            <a:r>
              <a:rPr lang="en-US" dirty="0" smtClean="0">
                <a:latin typeface="Apple Casual"/>
              </a:rPr>
              <a:t>Introduction</a:t>
            </a:r>
          </a:p>
          <a:p>
            <a:pPr lvl="1"/>
            <a:r>
              <a:rPr lang="en-US" sz="2900" dirty="0" smtClean="0">
                <a:latin typeface="Apple Casual"/>
              </a:rPr>
              <a:t>Big Ideas: Dysfunction and Consequences</a:t>
            </a:r>
          </a:p>
          <a:p>
            <a:r>
              <a:rPr lang="en-US" dirty="0" smtClean="0">
                <a:solidFill>
                  <a:srgbClr val="FF0000"/>
                </a:solidFill>
                <a:latin typeface="Apple Casual"/>
              </a:rPr>
              <a:t>Dysfunction</a:t>
            </a:r>
          </a:p>
          <a:p>
            <a:pPr lvl="1"/>
            <a:r>
              <a:rPr lang="en-US" sz="2900" dirty="0" smtClean="0">
                <a:solidFill>
                  <a:srgbClr val="FF0000"/>
                </a:solidFill>
                <a:latin typeface="Apple Casual"/>
              </a:rPr>
              <a:t>Cholesterol Transport</a:t>
            </a:r>
          </a:p>
          <a:p>
            <a:pPr lvl="1"/>
            <a:r>
              <a:rPr lang="en-US" sz="2900" dirty="0" smtClean="0">
                <a:latin typeface="Apple Casual"/>
              </a:rPr>
              <a:t>Sulfate Deficiency</a:t>
            </a:r>
          </a:p>
          <a:p>
            <a:pPr lvl="1"/>
            <a:r>
              <a:rPr lang="en-US" sz="2900" dirty="0" smtClean="0">
                <a:latin typeface="Apple Casual"/>
              </a:rPr>
              <a:t>Obesity</a:t>
            </a:r>
          </a:p>
          <a:p>
            <a:pPr lvl="1"/>
            <a:r>
              <a:rPr lang="en-US" sz="2900" dirty="0" smtClean="0">
                <a:latin typeface="Apple Casual"/>
              </a:rPr>
              <a:t>Endothelial Nitric Oxide Synthase (</a:t>
            </a:r>
            <a:r>
              <a:rPr lang="en-US" sz="2900" dirty="0" err="1" smtClean="0">
                <a:latin typeface="Apple Casual"/>
              </a:rPr>
              <a:t>eNOS</a:t>
            </a:r>
            <a:r>
              <a:rPr lang="en-US" sz="2900" dirty="0" smtClean="0">
                <a:latin typeface="Apple Casual"/>
              </a:rPr>
              <a:t>)</a:t>
            </a:r>
          </a:p>
          <a:p>
            <a:pPr lvl="1"/>
            <a:r>
              <a:rPr lang="en-US" sz="2900" dirty="0" err="1" smtClean="0">
                <a:latin typeface="Apple Casual"/>
              </a:rPr>
              <a:t>SiNiC</a:t>
            </a:r>
            <a:endParaRPr lang="en-US" sz="2900" dirty="0" smtClean="0">
              <a:latin typeface="Apple Casual"/>
            </a:endParaRPr>
          </a:p>
          <a:p>
            <a:pPr lvl="0"/>
            <a:r>
              <a:rPr lang="en-US" dirty="0" smtClean="0">
                <a:latin typeface="Apple Casual"/>
              </a:rPr>
              <a:t>Consequences</a:t>
            </a:r>
          </a:p>
          <a:p>
            <a:pPr lvl="1"/>
            <a:r>
              <a:rPr lang="en-US" sz="2900" dirty="0" smtClean="0">
                <a:latin typeface="Apple Casual"/>
              </a:rPr>
              <a:t>Blood Clots and Hemorrhages</a:t>
            </a:r>
          </a:p>
          <a:p>
            <a:pPr lvl="1"/>
            <a:r>
              <a:rPr lang="en-US" sz="2900" dirty="0" smtClean="0">
                <a:latin typeface="Apple Casual"/>
              </a:rPr>
              <a:t>Cardiovascular Disease</a:t>
            </a:r>
          </a:p>
          <a:p>
            <a:pPr lvl="1"/>
            <a:r>
              <a:rPr lang="en-US" sz="2900" dirty="0" smtClean="0">
                <a:latin typeface="Apple Casual"/>
              </a:rPr>
              <a:t>Impaired Gut Bacteria</a:t>
            </a:r>
          </a:p>
          <a:p>
            <a:pPr lvl="1"/>
            <a:r>
              <a:rPr lang="en-US" sz="2900" dirty="0" smtClean="0">
                <a:latin typeface="Apple Casual"/>
              </a:rPr>
              <a:t>Infection</a:t>
            </a:r>
          </a:p>
          <a:p>
            <a:pPr lvl="1"/>
            <a:r>
              <a:rPr lang="en-US" sz="2900" dirty="0" smtClean="0">
                <a:latin typeface="Apple Casual"/>
              </a:rPr>
              <a:t>Impaired Autophagy</a:t>
            </a:r>
          </a:p>
          <a:p>
            <a:pPr lvl="0"/>
            <a:r>
              <a:rPr lang="en-US" dirty="0" smtClean="0">
                <a:latin typeface="Apple Casual"/>
              </a:rPr>
              <a:t>The Environment</a:t>
            </a:r>
          </a:p>
          <a:p>
            <a:pPr lvl="1"/>
            <a:r>
              <a:rPr lang="en-US" sz="2900" dirty="0" smtClean="0">
                <a:latin typeface="Apple Casual"/>
              </a:rPr>
              <a:t>Environmental Toxins</a:t>
            </a:r>
          </a:p>
          <a:p>
            <a:pPr lvl="1"/>
            <a:r>
              <a:rPr lang="en-US" sz="2900" dirty="0" smtClean="0">
                <a:latin typeface="Apple Casual"/>
              </a:rPr>
              <a:t>Polyphenols</a:t>
            </a:r>
          </a:p>
          <a:p>
            <a:pPr lvl="0"/>
            <a:r>
              <a:rPr lang="en-US" dirty="0" smtClean="0">
                <a:latin typeface="Apple Casual"/>
              </a:rPr>
              <a:t>Summary</a:t>
            </a:r>
          </a:p>
          <a:p>
            <a:pPr lvl="0"/>
            <a:endParaRPr lang="en-US" sz="2800" dirty="0" smtClean="0">
              <a:latin typeface="Apple Casual"/>
            </a:endParaRPr>
          </a:p>
          <a:p>
            <a:pPr lvl="0"/>
            <a:endParaRPr lang="en-US" sz="2800" dirty="0" smtClean="0">
              <a:latin typeface="Apple Casual"/>
            </a:endParaRPr>
          </a:p>
          <a:p>
            <a:endParaRPr lang="en-US" sz="2800" dirty="0" smtClean="0"/>
          </a:p>
          <a:p>
            <a:endParaRPr lang="en-US" sz="2800" dirty="0" smtClean="0"/>
          </a:p>
          <a:p>
            <a:endParaRPr lang="en-US" sz="2800" dirty="0" smtClean="0"/>
          </a:p>
          <a:p>
            <a:endParaRPr lang="en-US" sz="2800" dirty="0"/>
          </a:p>
        </p:txBody>
      </p:sp>
    </p:spTree>
    <p:extLst>
      <p:ext uri="{BB962C8B-B14F-4D97-AF65-F5344CB8AC3E}">
        <p14:creationId xmlns:p14="http://schemas.microsoft.com/office/powerpoint/2010/main" val="959225086"/>
      </p:ext>
    </p:extLst>
  </p:cSld>
  <p:clrMapOvr>
    <a:masterClrMapping/>
  </p:clrMapOvr>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p:txBody>
          <a:bodyPr>
            <a:normAutofit lnSpcReduction="10000"/>
          </a:bodyPr>
          <a:lstStyle/>
          <a:p>
            <a:r>
              <a:rPr lang="en-US" dirty="0" smtClean="0"/>
              <a:t>We live with multiple environmental toxins</a:t>
            </a:r>
          </a:p>
          <a:p>
            <a:r>
              <a:rPr lang="en-US" dirty="0" smtClean="0"/>
              <a:t>Two that I am particularly worried about are aluminum and glyphosate</a:t>
            </a:r>
          </a:p>
          <a:p>
            <a:r>
              <a:rPr lang="en-US" dirty="0" smtClean="0"/>
              <a:t>Aluminum likely plays a role in autism, Alzheimer’s disease, depression and breast cancer</a:t>
            </a:r>
          </a:p>
          <a:p>
            <a:r>
              <a:rPr lang="en-US" dirty="0" smtClean="0"/>
              <a:t>We have become complacent with these toxins, and they are slowly eroding our collective health</a:t>
            </a:r>
            <a:endParaRPr lang="en-US" dirty="0"/>
          </a:p>
        </p:txBody>
      </p:sp>
    </p:spTree>
    <p:extLst>
      <p:ext uri="{BB962C8B-B14F-4D97-AF65-F5344CB8AC3E}">
        <p14:creationId xmlns:p14="http://schemas.microsoft.com/office/powerpoint/2010/main" val="2350686768"/>
      </p:ext>
    </p:extLst>
  </p:cSld>
  <p:clrMapOvr>
    <a:masterClrMapping/>
  </p:clrMapOvr>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64"/>
            <a:ext cx="8229600" cy="1143000"/>
          </a:xfrm>
        </p:spPr>
        <p:txBody>
          <a:bodyPr/>
          <a:lstStyle/>
          <a:p>
            <a:r>
              <a:rPr lang="en-US" b="1" dirty="0" smtClean="0">
                <a:latin typeface="Apple Casual"/>
              </a:rPr>
              <a:t>Outline</a:t>
            </a:r>
            <a:endParaRPr lang="en-US" b="1" dirty="0">
              <a:latin typeface="Apple Casual"/>
            </a:endParaRPr>
          </a:p>
        </p:txBody>
      </p:sp>
      <p:sp>
        <p:nvSpPr>
          <p:cNvPr id="3" name="Content Placeholder 2"/>
          <p:cNvSpPr>
            <a:spLocks noGrp="1"/>
          </p:cNvSpPr>
          <p:nvPr>
            <p:ph idx="1"/>
          </p:nvPr>
        </p:nvSpPr>
        <p:spPr>
          <a:xfrm>
            <a:off x="457200" y="1265613"/>
            <a:ext cx="8456178" cy="5469492"/>
          </a:xfrm>
        </p:spPr>
        <p:txBody>
          <a:bodyPr>
            <a:normAutofit fontScale="62500" lnSpcReduction="20000"/>
          </a:bodyPr>
          <a:lstStyle/>
          <a:p>
            <a:r>
              <a:rPr lang="en-US" dirty="0" smtClean="0">
                <a:latin typeface="Apple Casual"/>
              </a:rPr>
              <a:t>Introduction</a:t>
            </a:r>
          </a:p>
          <a:p>
            <a:pPr lvl="1"/>
            <a:r>
              <a:rPr lang="en-US" sz="2900" dirty="0" smtClean="0">
                <a:latin typeface="Apple Casual"/>
              </a:rPr>
              <a:t>Big Ideas: Dysfunction and Consequences</a:t>
            </a:r>
          </a:p>
          <a:p>
            <a:r>
              <a:rPr lang="en-US" dirty="0" smtClean="0">
                <a:latin typeface="Apple Casual"/>
              </a:rPr>
              <a:t>Dysfunction</a:t>
            </a:r>
          </a:p>
          <a:p>
            <a:pPr lvl="1"/>
            <a:r>
              <a:rPr lang="en-US" sz="2900" dirty="0" smtClean="0">
                <a:latin typeface="Apple Casual"/>
              </a:rPr>
              <a:t>Cholesterol Transport</a:t>
            </a:r>
          </a:p>
          <a:p>
            <a:pPr lvl="1"/>
            <a:r>
              <a:rPr lang="en-US" sz="2900" dirty="0" smtClean="0">
                <a:latin typeface="Apple Casual"/>
              </a:rPr>
              <a:t>Sulfate Deficiency</a:t>
            </a:r>
          </a:p>
          <a:p>
            <a:pPr lvl="1"/>
            <a:r>
              <a:rPr lang="en-US" sz="2900" dirty="0" smtClean="0">
                <a:latin typeface="Apple Casual"/>
              </a:rPr>
              <a:t>Obesity</a:t>
            </a:r>
          </a:p>
          <a:p>
            <a:pPr lvl="1"/>
            <a:r>
              <a:rPr lang="en-US" sz="2900" dirty="0" smtClean="0">
                <a:latin typeface="Apple Casual"/>
              </a:rPr>
              <a:t>Endothelial Nitric Oxide Synthase (</a:t>
            </a:r>
            <a:r>
              <a:rPr lang="en-US" sz="2900" dirty="0" err="1" smtClean="0">
                <a:latin typeface="Apple Casual"/>
              </a:rPr>
              <a:t>eNOS</a:t>
            </a:r>
            <a:r>
              <a:rPr lang="en-US" sz="2900" dirty="0" smtClean="0">
                <a:latin typeface="Apple Casual"/>
              </a:rPr>
              <a:t>)</a:t>
            </a:r>
          </a:p>
          <a:p>
            <a:pPr lvl="1"/>
            <a:r>
              <a:rPr lang="en-US" sz="2900" dirty="0" err="1" smtClean="0">
                <a:latin typeface="Apple Casual"/>
              </a:rPr>
              <a:t>SiNiC</a:t>
            </a:r>
            <a:endParaRPr lang="en-US" sz="2900" dirty="0" smtClean="0">
              <a:latin typeface="Apple Casual"/>
            </a:endParaRPr>
          </a:p>
          <a:p>
            <a:pPr lvl="0"/>
            <a:r>
              <a:rPr lang="en-US" dirty="0" smtClean="0">
                <a:latin typeface="Apple Casual"/>
              </a:rPr>
              <a:t>Consequences</a:t>
            </a:r>
          </a:p>
          <a:p>
            <a:pPr lvl="1"/>
            <a:r>
              <a:rPr lang="en-US" sz="2900" dirty="0" smtClean="0">
                <a:latin typeface="Apple Casual"/>
              </a:rPr>
              <a:t>Blood Clots and Hemorrhages</a:t>
            </a:r>
          </a:p>
          <a:p>
            <a:pPr lvl="1"/>
            <a:r>
              <a:rPr lang="en-US" sz="2900" dirty="0" smtClean="0">
                <a:latin typeface="Apple Casual"/>
              </a:rPr>
              <a:t>Cardiovascular Disease</a:t>
            </a:r>
          </a:p>
          <a:p>
            <a:pPr lvl="1"/>
            <a:r>
              <a:rPr lang="en-US" sz="2900" dirty="0" smtClean="0">
                <a:latin typeface="Apple Casual"/>
              </a:rPr>
              <a:t>Impaired Gut Bacteria</a:t>
            </a:r>
          </a:p>
          <a:p>
            <a:pPr lvl="1"/>
            <a:r>
              <a:rPr lang="en-US" sz="2900" dirty="0" smtClean="0">
                <a:latin typeface="Apple Casual"/>
              </a:rPr>
              <a:t>Infection</a:t>
            </a:r>
          </a:p>
          <a:p>
            <a:pPr lvl="1"/>
            <a:r>
              <a:rPr lang="en-US" sz="2900" dirty="0" smtClean="0">
                <a:latin typeface="Apple Casual"/>
              </a:rPr>
              <a:t>Impaired Autophagy</a:t>
            </a:r>
          </a:p>
          <a:p>
            <a:pPr lvl="0"/>
            <a:r>
              <a:rPr lang="en-US" dirty="0" smtClean="0">
                <a:solidFill>
                  <a:srgbClr val="FF0000"/>
                </a:solidFill>
                <a:latin typeface="Apple Casual"/>
              </a:rPr>
              <a:t>The Environment</a:t>
            </a:r>
          </a:p>
          <a:p>
            <a:pPr lvl="1"/>
            <a:r>
              <a:rPr lang="en-US" sz="2900" dirty="0" smtClean="0">
                <a:latin typeface="Apple Casual"/>
              </a:rPr>
              <a:t>Environmental Toxins</a:t>
            </a:r>
          </a:p>
          <a:p>
            <a:pPr lvl="1"/>
            <a:r>
              <a:rPr lang="en-US" sz="2900" dirty="0" smtClean="0">
                <a:solidFill>
                  <a:srgbClr val="FF0000"/>
                </a:solidFill>
                <a:latin typeface="Apple Casual"/>
              </a:rPr>
              <a:t>Polyphenols</a:t>
            </a:r>
          </a:p>
          <a:p>
            <a:pPr lvl="0"/>
            <a:r>
              <a:rPr lang="en-US" dirty="0" smtClean="0">
                <a:latin typeface="Apple Casual"/>
              </a:rPr>
              <a:t>Summary</a:t>
            </a:r>
          </a:p>
          <a:p>
            <a:pPr lvl="0"/>
            <a:endParaRPr lang="en-US" sz="2800" dirty="0" smtClean="0">
              <a:latin typeface="Apple Casual"/>
            </a:endParaRPr>
          </a:p>
          <a:p>
            <a:pPr lvl="0"/>
            <a:endParaRPr lang="en-US" sz="2800" dirty="0" smtClean="0">
              <a:latin typeface="Apple Casual"/>
            </a:endParaRPr>
          </a:p>
          <a:p>
            <a:endParaRPr lang="en-US" sz="2800" dirty="0" smtClean="0"/>
          </a:p>
          <a:p>
            <a:endParaRPr lang="en-US" sz="2800" dirty="0" smtClean="0"/>
          </a:p>
          <a:p>
            <a:endParaRPr lang="en-US" sz="2800" dirty="0" smtClean="0"/>
          </a:p>
          <a:p>
            <a:endParaRPr lang="en-US" sz="2800" dirty="0"/>
          </a:p>
        </p:txBody>
      </p:sp>
    </p:spTree>
    <p:extLst>
      <p:ext uri="{BB962C8B-B14F-4D97-AF65-F5344CB8AC3E}">
        <p14:creationId xmlns:p14="http://schemas.microsoft.com/office/powerpoint/2010/main" val="959225086"/>
      </p:ext>
    </p:extLst>
  </p:cSld>
  <p:clrMapOvr>
    <a:masterClrMapping/>
  </p:clrMapOvr>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smtClean="0">
                <a:ln>
                  <a:noFill/>
                </a:ln>
                <a:solidFill>
                  <a:srgbClr val="FF0000"/>
                </a:solidFill>
                <a:effectLst/>
                <a:uLnTx/>
                <a:uFillTx/>
                <a:latin typeface="Apple Casual"/>
                <a:ea typeface="+mn-ea"/>
                <a:cs typeface="+mn-cs"/>
              </a:rPr>
              <a:t>Polyphenols</a:t>
            </a:r>
            <a:endParaRPr kumimoji="0" lang="en-US" sz="4000" b="0" i="0" u="none" strike="noStrike" kern="1200" cap="none" spc="0" normalizeH="0" baseline="0" noProof="0" dirty="0">
              <a:ln>
                <a:noFill/>
              </a:ln>
              <a:solidFill>
                <a:srgbClr val="FF0000"/>
              </a:solidFill>
              <a:effectLst/>
              <a:uLnTx/>
              <a:uFillTx/>
              <a:latin typeface="Apple Casual"/>
              <a:ea typeface="+mn-ea"/>
              <a:cs typeface="+mn-cs"/>
            </a:endParaRPr>
          </a:p>
        </p:txBody>
      </p:sp>
    </p:spTree>
    <p:extLst>
      <p:ext uri="{BB962C8B-B14F-4D97-AF65-F5344CB8AC3E}">
        <p14:creationId xmlns:p14="http://schemas.microsoft.com/office/powerpoint/2010/main" val="9232724"/>
      </p:ext>
    </p:extLst>
  </p:cSld>
  <p:clrMapOvr>
    <a:masterClrMapping/>
  </p:clrMapOvr>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65"/>
            <a:ext cx="8229600" cy="1143000"/>
          </a:xfrm>
        </p:spPr>
        <p:txBody>
          <a:bodyPr/>
          <a:lstStyle/>
          <a:p>
            <a:r>
              <a:rPr lang="en-US" b="1" dirty="0" smtClean="0"/>
              <a:t>Polyphenols</a:t>
            </a:r>
            <a:endParaRPr lang="en-US" b="1" dirty="0"/>
          </a:p>
        </p:txBody>
      </p:sp>
      <p:sp>
        <p:nvSpPr>
          <p:cNvPr id="3" name="Content Placeholder 2"/>
          <p:cNvSpPr>
            <a:spLocks noGrp="1"/>
          </p:cNvSpPr>
          <p:nvPr>
            <p:ph idx="1"/>
          </p:nvPr>
        </p:nvSpPr>
        <p:spPr>
          <a:xfrm>
            <a:off x="457200" y="1600201"/>
            <a:ext cx="8229600" cy="3211614"/>
          </a:xfrm>
        </p:spPr>
        <p:txBody>
          <a:bodyPr/>
          <a:lstStyle/>
          <a:p>
            <a:r>
              <a:rPr lang="en-US" dirty="0" smtClean="0"/>
              <a:t>Tannin in tea</a:t>
            </a:r>
          </a:p>
          <a:p>
            <a:r>
              <a:rPr lang="en-US" dirty="0" smtClean="0"/>
              <a:t>Flavonoids in fruits</a:t>
            </a:r>
          </a:p>
          <a:p>
            <a:r>
              <a:rPr lang="en-US" dirty="0" smtClean="0"/>
              <a:t>Resveratrol in wine</a:t>
            </a:r>
          </a:p>
          <a:p>
            <a:r>
              <a:rPr lang="en-US" dirty="0" err="1" smtClean="0"/>
              <a:t>Curcumin</a:t>
            </a:r>
            <a:r>
              <a:rPr lang="en-US" dirty="0" smtClean="0"/>
              <a:t> in curries</a:t>
            </a:r>
          </a:p>
          <a:p>
            <a:r>
              <a:rPr lang="en-US" dirty="0" smtClean="0"/>
              <a:t>Polyphenols in coffee and chocolate</a:t>
            </a:r>
          </a:p>
          <a:p>
            <a:endParaRPr lang="en-US" dirty="0"/>
          </a:p>
        </p:txBody>
      </p:sp>
      <p:sp>
        <p:nvSpPr>
          <p:cNvPr id="4" name="TextBox 3"/>
          <p:cNvSpPr txBox="1"/>
          <p:nvPr/>
        </p:nvSpPr>
        <p:spPr>
          <a:xfrm>
            <a:off x="2153371" y="4970510"/>
            <a:ext cx="4826248" cy="1200328"/>
          </a:xfrm>
          <a:prstGeom prst="rect">
            <a:avLst/>
          </a:prstGeom>
          <a:solidFill>
            <a:srgbClr val="F9FFCC"/>
          </a:solidFill>
          <a:ln>
            <a:solidFill>
              <a:schemeClr val="tx1"/>
            </a:solidFill>
          </a:ln>
        </p:spPr>
        <p:txBody>
          <a:bodyPr wrap="square" rtlCol="0">
            <a:spAutoFit/>
          </a:bodyPr>
          <a:lstStyle/>
          <a:p>
            <a:r>
              <a:rPr lang="en-US" sz="2400" dirty="0" smtClean="0">
                <a:latin typeface="Apple Casual"/>
              </a:rPr>
              <a:t>These compounds all have significant health benefits, but </a:t>
            </a:r>
            <a:r>
              <a:rPr lang="en-US" sz="2400" dirty="0" smtClean="0">
                <a:latin typeface="Apple Casual"/>
              </a:rPr>
              <a:t>it’s not clear why!</a:t>
            </a:r>
            <a:endParaRPr lang="en-US" sz="2400" dirty="0">
              <a:latin typeface="Apple Casual"/>
            </a:endParaRPr>
          </a:p>
        </p:txBody>
      </p:sp>
      <p:pic>
        <p:nvPicPr>
          <p:cNvPr id="5" name="Picture 4" descr="tea_with_mi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319" y="1130135"/>
            <a:ext cx="3629249" cy="2721937"/>
          </a:xfrm>
          <a:prstGeom prst="rect">
            <a:avLst/>
          </a:prstGeom>
        </p:spPr>
      </p:pic>
    </p:spTree>
    <p:extLst>
      <p:ext uri="{BB962C8B-B14F-4D97-AF65-F5344CB8AC3E}">
        <p14:creationId xmlns:p14="http://schemas.microsoft.com/office/powerpoint/2010/main" val="1534211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571"/>
            <a:ext cx="8229600" cy="1143000"/>
          </a:xfrm>
        </p:spPr>
        <p:txBody>
          <a:bodyPr/>
          <a:lstStyle/>
          <a:p>
            <a:r>
              <a:rPr lang="en-US" b="1" dirty="0" smtClean="0"/>
              <a:t>Polyphenols in Coffee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380703" y="1297279"/>
            <a:ext cx="6382594" cy="2174686"/>
          </a:xfrm>
          <a:solidFill>
            <a:srgbClr val="F9FFCC"/>
          </a:solidFill>
          <a:ln>
            <a:solidFill>
              <a:srgbClr val="000000"/>
            </a:solidFill>
          </a:ln>
        </p:spPr>
        <p:txBody>
          <a:bodyPr>
            <a:normAutofit fontScale="92500" lnSpcReduction="10000"/>
          </a:bodyPr>
          <a:lstStyle/>
          <a:p>
            <a:pPr marL="0" indent="0">
              <a:buNone/>
            </a:pPr>
            <a:r>
              <a:rPr lang="en-US" dirty="0"/>
              <a:t>"Supplementation with CPP </a:t>
            </a:r>
            <a:r>
              <a:rPr lang="en-US" dirty="0" smtClean="0"/>
              <a:t>[Coffee Polyphenols] significantly reduced </a:t>
            </a:r>
            <a:r>
              <a:rPr lang="en-US" dirty="0"/>
              <a:t>body weight gain, abdominal and </a:t>
            </a:r>
            <a:r>
              <a:rPr lang="en-US" dirty="0" smtClean="0"/>
              <a:t>liver fat </a:t>
            </a:r>
            <a:r>
              <a:rPr lang="en-US" dirty="0"/>
              <a:t>accumulation, and infiltration </a:t>
            </a:r>
            <a:r>
              <a:rPr lang="en-US" dirty="0" smtClean="0"/>
              <a:t>of macrophages </a:t>
            </a:r>
            <a:r>
              <a:rPr lang="en-US" dirty="0"/>
              <a:t>into adipose tissues."</a:t>
            </a:r>
          </a:p>
        </p:txBody>
      </p:sp>
      <p:sp>
        <p:nvSpPr>
          <p:cNvPr id="4" name="TextBox 3"/>
          <p:cNvSpPr txBox="1"/>
          <p:nvPr/>
        </p:nvSpPr>
        <p:spPr>
          <a:xfrm>
            <a:off x="1449391" y="6457890"/>
            <a:ext cx="7694609" cy="400110"/>
          </a:xfrm>
          <a:prstGeom prst="rect">
            <a:avLst/>
          </a:prstGeom>
          <a:noFill/>
        </p:spPr>
        <p:txBody>
          <a:bodyPr wrap="none" rtlCol="0">
            <a:spAutoFit/>
          </a:bodyPr>
          <a:lstStyle/>
          <a:p>
            <a:r>
              <a:rPr lang="fr-FR" sz="2000" dirty="0">
                <a:solidFill>
                  <a:srgbClr val="FF0000"/>
                </a:solidFill>
              </a:rPr>
              <a:t>*</a:t>
            </a:r>
            <a:r>
              <a:rPr lang="fr-FR" sz="2000" dirty="0"/>
              <a:t> </a:t>
            </a:r>
            <a:r>
              <a:rPr lang="fr-FR" sz="2000" dirty="0" err="1"/>
              <a:t>T</a:t>
            </a:r>
            <a:r>
              <a:rPr lang="fr-FR" sz="2000" dirty="0"/>
              <a:t>. </a:t>
            </a:r>
            <a:r>
              <a:rPr lang="fr-FR" sz="2000" dirty="0" err="1"/>
              <a:t>Murase</a:t>
            </a:r>
            <a:r>
              <a:rPr lang="fr-FR" sz="2000" dirty="0"/>
              <a:t> et al., Am J </a:t>
            </a:r>
            <a:r>
              <a:rPr lang="fr-FR" sz="2000" dirty="0" err="1"/>
              <a:t>Physiol</a:t>
            </a:r>
            <a:r>
              <a:rPr lang="fr-FR" sz="2000" dirty="0"/>
              <a:t> </a:t>
            </a:r>
            <a:r>
              <a:rPr lang="fr-FR" sz="2000" dirty="0" err="1"/>
              <a:t>Endocrinol</a:t>
            </a:r>
            <a:r>
              <a:rPr lang="fr-FR" sz="2000" dirty="0"/>
              <a:t> </a:t>
            </a:r>
            <a:r>
              <a:rPr lang="fr-FR" sz="2000" dirty="0" err="1"/>
              <a:t>Metab</a:t>
            </a:r>
            <a:r>
              <a:rPr lang="fr-FR" sz="2000" dirty="0"/>
              <a:t> 300: E122–E133, 2011</a:t>
            </a:r>
            <a:endParaRPr lang="en-US" sz="2000" dirty="0"/>
          </a:p>
        </p:txBody>
      </p:sp>
      <p:pic>
        <p:nvPicPr>
          <p:cNvPr id="5" name="Picture 4" descr="coff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840" y="3938000"/>
            <a:ext cx="2476500" cy="1854200"/>
          </a:xfrm>
          <a:prstGeom prst="rect">
            <a:avLst/>
          </a:prstGeom>
        </p:spPr>
      </p:pic>
      <p:pic>
        <p:nvPicPr>
          <p:cNvPr id="6" name="Picture 5" descr="mic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911" y="3565172"/>
            <a:ext cx="3430351" cy="2572763"/>
          </a:xfrm>
          <a:prstGeom prst="rect">
            <a:avLst/>
          </a:prstGeom>
        </p:spPr>
      </p:pic>
    </p:spTree>
    <p:extLst>
      <p:ext uri="{BB962C8B-B14F-4D97-AF65-F5344CB8AC3E}">
        <p14:creationId xmlns:p14="http://schemas.microsoft.com/office/powerpoint/2010/main" val="2804263910"/>
      </p:ext>
    </p:extLst>
  </p:cSld>
  <p:clrMapOvr>
    <a:masterClrMapping/>
  </p:clrMapOvr>
  <p:timing>
    <p:tnLst>
      <p:par>
        <p:cTn xmlns:p14="http://schemas.microsoft.com/office/powerpoint/2010/mai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red_wine_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986" y="81968"/>
            <a:ext cx="1703453" cy="2383671"/>
          </a:xfrm>
          <a:prstGeom prst="rect">
            <a:avLst/>
          </a:prstGeom>
        </p:spPr>
      </p:pic>
      <p:sp>
        <p:nvSpPr>
          <p:cNvPr id="2" name="Title 1"/>
          <p:cNvSpPr>
            <a:spLocks noGrp="1"/>
          </p:cNvSpPr>
          <p:nvPr>
            <p:ph type="title"/>
          </p:nvPr>
        </p:nvSpPr>
        <p:spPr/>
        <p:txBody>
          <a:bodyPr/>
          <a:lstStyle/>
          <a:p>
            <a:r>
              <a:rPr lang="en-US" b="1" dirty="0" smtClean="0"/>
              <a:t>Four Related Molecules</a:t>
            </a:r>
            <a:endParaRPr lang="en-US" b="1" dirty="0"/>
          </a:p>
        </p:txBody>
      </p:sp>
      <p:pic>
        <p:nvPicPr>
          <p:cNvPr id="4" name="Picture 3" descr="resveratro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77" y="1748671"/>
            <a:ext cx="2540000" cy="1460500"/>
          </a:xfrm>
          <a:prstGeom prst="rect">
            <a:avLst/>
          </a:prstGeom>
        </p:spPr>
      </p:pic>
      <p:sp>
        <p:nvSpPr>
          <p:cNvPr id="5" name="TextBox 4"/>
          <p:cNvSpPr txBox="1"/>
          <p:nvPr/>
        </p:nvSpPr>
        <p:spPr>
          <a:xfrm>
            <a:off x="1386602" y="1456352"/>
            <a:ext cx="1454244" cy="400110"/>
          </a:xfrm>
          <a:prstGeom prst="rect">
            <a:avLst/>
          </a:prstGeom>
          <a:noFill/>
        </p:spPr>
        <p:txBody>
          <a:bodyPr wrap="none" rtlCol="0">
            <a:spAutoFit/>
          </a:bodyPr>
          <a:lstStyle/>
          <a:p>
            <a:r>
              <a:rPr lang="en-US" sz="2000" dirty="0" smtClean="0">
                <a:latin typeface="Apple Casual"/>
              </a:rPr>
              <a:t>Resveratrol</a:t>
            </a:r>
            <a:endParaRPr lang="en-US" sz="2000" dirty="0">
              <a:latin typeface="Apple Casual"/>
            </a:endParaRPr>
          </a:p>
        </p:txBody>
      </p:sp>
      <p:sp>
        <p:nvSpPr>
          <p:cNvPr id="7" name="TextBox 6"/>
          <p:cNvSpPr txBox="1"/>
          <p:nvPr/>
        </p:nvSpPr>
        <p:spPr>
          <a:xfrm>
            <a:off x="1644793" y="4024741"/>
            <a:ext cx="1057712" cy="400110"/>
          </a:xfrm>
          <a:prstGeom prst="rect">
            <a:avLst/>
          </a:prstGeom>
          <a:noFill/>
        </p:spPr>
        <p:txBody>
          <a:bodyPr wrap="none" rtlCol="0">
            <a:spAutoFit/>
          </a:bodyPr>
          <a:lstStyle/>
          <a:p>
            <a:r>
              <a:rPr lang="en-US" sz="2000" dirty="0" smtClean="0">
                <a:latin typeface="Apple Casual"/>
              </a:rPr>
              <a:t>Benzene</a:t>
            </a:r>
            <a:endParaRPr lang="en-US" sz="2000" dirty="0">
              <a:latin typeface="Apple Casual"/>
            </a:endParaRPr>
          </a:p>
        </p:txBody>
      </p:sp>
      <p:pic>
        <p:nvPicPr>
          <p:cNvPr id="9" name="Picture 8" descr="benzen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659" y="4466530"/>
            <a:ext cx="3246410" cy="1785526"/>
          </a:xfrm>
          <a:prstGeom prst="rect">
            <a:avLst/>
          </a:prstGeom>
        </p:spPr>
      </p:pic>
      <p:pic>
        <p:nvPicPr>
          <p:cNvPr id="10" name="Picture 9" descr="curcumi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492" y="1709746"/>
            <a:ext cx="3175000" cy="2133600"/>
          </a:xfrm>
          <a:prstGeom prst="rect">
            <a:avLst/>
          </a:prstGeom>
        </p:spPr>
      </p:pic>
      <p:sp>
        <p:nvSpPr>
          <p:cNvPr id="12" name="Rectangle 11"/>
          <p:cNvSpPr/>
          <p:nvPr/>
        </p:nvSpPr>
        <p:spPr>
          <a:xfrm>
            <a:off x="5022063" y="3075829"/>
            <a:ext cx="2808161" cy="76751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001763" y="1417638"/>
            <a:ext cx="1182625" cy="400110"/>
          </a:xfrm>
          <a:prstGeom prst="rect">
            <a:avLst/>
          </a:prstGeom>
          <a:noFill/>
        </p:spPr>
        <p:txBody>
          <a:bodyPr wrap="none" rtlCol="0">
            <a:spAutoFit/>
          </a:bodyPr>
          <a:lstStyle/>
          <a:p>
            <a:r>
              <a:rPr lang="en-US" sz="2000" dirty="0" err="1" smtClean="0">
                <a:latin typeface="Apple Casual"/>
              </a:rPr>
              <a:t>Curcumin</a:t>
            </a:r>
            <a:endParaRPr lang="en-US" sz="2000" dirty="0">
              <a:latin typeface="Apple Casual"/>
            </a:endParaRPr>
          </a:p>
        </p:txBody>
      </p:sp>
      <p:pic>
        <p:nvPicPr>
          <p:cNvPr id="13" name="Picture 12" descr="pheno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7125" y="4682414"/>
            <a:ext cx="839825" cy="1562465"/>
          </a:xfrm>
          <a:prstGeom prst="rect">
            <a:avLst/>
          </a:prstGeom>
        </p:spPr>
      </p:pic>
      <p:sp>
        <p:nvSpPr>
          <p:cNvPr id="8" name="TextBox 7"/>
          <p:cNvSpPr txBox="1"/>
          <p:nvPr/>
        </p:nvSpPr>
        <p:spPr>
          <a:xfrm>
            <a:off x="6572711" y="3987800"/>
            <a:ext cx="905626" cy="400110"/>
          </a:xfrm>
          <a:prstGeom prst="rect">
            <a:avLst/>
          </a:prstGeom>
          <a:noFill/>
        </p:spPr>
        <p:txBody>
          <a:bodyPr wrap="none" rtlCol="0">
            <a:spAutoFit/>
          </a:bodyPr>
          <a:lstStyle/>
          <a:p>
            <a:r>
              <a:rPr lang="en-US" sz="2000" dirty="0" smtClean="0">
                <a:latin typeface="Apple Casual"/>
              </a:rPr>
              <a:t>Phenol</a:t>
            </a:r>
            <a:endParaRPr lang="en-US" sz="2000" dirty="0">
              <a:latin typeface="Apple Casual"/>
            </a:endParaRPr>
          </a:p>
        </p:txBody>
      </p:sp>
      <p:sp>
        <p:nvSpPr>
          <p:cNvPr id="14" name="TextBox 13"/>
          <p:cNvSpPr txBox="1"/>
          <p:nvPr/>
        </p:nvSpPr>
        <p:spPr>
          <a:xfrm>
            <a:off x="2840846" y="3222877"/>
            <a:ext cx="2768915" cy="707886"/>
          </a:xfrm>
          <a:prstGeom prst="rect">
            <a:avLst/>
          </a:prstGeom>
          <a:solidFill>
            <a:srgbClr val="F9FFCC"/>
          </a:solidFill>
          <a:ln>
            <a:solidFill>
              <a:schemeClr val="tx1"/>
            </a:solidFill>
          </a:ln>
        </p:spPr>
        <p:txBody>
          <a:bodyPr wrap="square" rtlCol="0">
            <a:spAutoFit/>
          </a:bodyPr>
          <a:lstStyle/>
          <a:p>
            <a:r>
              <a:rPr lang="en-US" sz="2000" dirty="0" smtClean="0">
                <a:latin typeface="Apple Casual"/>
              </a:rPr>
              <a:t>All of the OH groups can become sulfates</a:t>
            </a:r>
            <a:endParaRPr lang="en-US" sz="2000" dirty="0">
              <a:latin typeface="Apple Casual"/>
            </a:endParaRPr>
          </a:p>
        </p:txBody>
      </p:sp>
      <p:grpSp>
        <p:nvGrpSpPr>
          <p:cNvPr id="57" name="Group 56"/>
          <p:cNvGrpSpPr/>
          <p:nvPr/>
        </p:nvGrpSpPr>
        <p:grpSpPr>
          <a:xfrm>
            <a:off x="671201" y="1536348"/>
            <a:ext cx="7459398" cy="3568127"/>
            <a:chOff x="671201" y="1536348"/>
            <a:chExt cx="7459398" cy="3568127"/>
          </a:xfrm>
        </p:grpSpPr>
        <p:grpSp>
          <p:nvGrpSpPr>
            <p:cNvPr id="15" name="Group 34"/>
            <p:cNvGrpSpPr/>
            <p:nvPr/>
          </p:nvGrpSpPr>
          <p:grpSpPr>
            <a:xfrm>
              <a:off x="1386602" y="2941477"/>
              <a:ext cx="600751" cy="562800"/>
              <a:chOff x="427294" y="6190047"/>
              <a:chExt cx="600751" cy="562800"/>
            </a:xfrm>
          </p:grpSpPr>
          <p:sp>
            <p:nvSpPr>
              <p:cNvPr id="16" name="Oval 15"/>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27"/>
              <p:cNvGrpSpPr/>
              <p:nvPr/>
            </p:nvGrpSpPr>
            <p:grpSpPr>
              <a:xfrm>
                <a:off x="427294" y="6190047"/>
                <a:ext cx="600751" cy="369656"/>
                <a:chOff x="302804" y="5297926"/>
                <a:chExt cx="600751" cy="369656"/>
              </a:xfrm>
            </p:grpSpPr>
            <p:sp>
              <p:nvSpPr>
                <p:cNvPr id="18" name="Oval 17"/>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2" name="Group 34"/>
            <p:cNvGrpSpPr/>
            <p:nvPr/>
          </p:nvGrpSpPr>
          <p:grpSpPr>
            <a:xfrm>
              <a:off x="3118248" y="1536348"/>
              <a:ext cx="600751" cy="562800"/>
              <a:chOff x="427294" y="6190047"/>
              <a:chExt cx="600751" cy="562800"/>
            </a:xfrm>
          </p:grpSpPr>
          <p:sp>
            <p:nvSpPr>
              <p:cNvPr id="23" name="Oval 22"/>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7"/>
              <p:cNvGrpSpPr/>
              <p:nvPr/>
            </p:nvGrpSpPr>
            <p:grpSpPr>
              <a:xfrm>
                <a:off x="427294" y="6190047"/>
                <a:ext cx="600751" cy="369656"/>
                <a:chOff x="302804" y="5297926"/>
                <a:chExt cx="600751" cy="369656"/>
              </a:xfrm>
            </p:grpSpPr>
            <p:sp>
              <p:nvSpPr>
                <p:cNvPr id="25" name="Oval 24"/>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9" name="Group 34"/>
            <p:cNvGrpSpPr/>
            <p:nvPr/>
          </p:nvGrpSpPr>
          <p:grpSpPr>
            <a:xfrm>
              <a:off x="671201" y="1974313"/>
              <a:ext cx="600751" cy="562800"/>
              <a:chOff x="427294" y="6190047"/>
              <a:chExt cx="600751" cy="562800"/>
            </a:xfrm>
          </p:grpSpPr>
          <p:sp>
            <p:nvSpPr>
              <p:cNvPr id="30" name="Oval 29"/>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27"/>
              <p:cNvGrpSpPr/>
              <p:nvPr/>
            </p:nvGrpSpPr>
            <p:grpSpPr>
              <a:xfrm>
                <a:off x="427294" y="6190047"/>
                <a:ext cx="600751" cy="369656"/>
                <a:chOff x="302804" y="5297926"/>
                <a:chExt cx="600751" cy="369656"/>
              </a:xfrm>
            </p:grpSpPr>
            <p:sp>
              <p:nvSpPr>
                <p:cNvPr id="32" name="Oval 31"/>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6" name="Group 34"/>
            <p:cNvGrpSpPr/>
            <p:nvPr/>
          </p:nvGrpSpPr>
          <p:grpSpPr>
            <a:xfrm>
              <a:off x="4720797" y="2336941"/>
              <a:ext cx="600751" cy="562800"/>
              <a:chOff x="427294" y="6190047"/>
              <a:chExt cx="600751" cy="562800"/>
            </a:xfrm>
          </p:grpSpPr>
          <p:sp>
            <p:nvSpPr>
              <p:cNvPr id="37" name="Oval 36"/>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27"/>
              <p:cNvGrpSpPr/>
              <p:nvPr/>
            </p:nvGrpSpPr>
            <p:grpSpPr>
              <a:xfrm>
                <a:off x="427294" y="6190047"/>
                <a:ext cx="600751" cy="369656"/>
                <a:chOff x="302804" y="5297926"/>
                <a:chExt cx="600751" cy="369656"/>
              </a:xfrm>
            </p:grpSpPr>
            <p:sp>
              <p:nvSpPr>
                <p:cNvPr id="39" name="Oval 38"/>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3" name="Group 34"/>
            <p:cNvGrpSpPr/>
            <p:nvPr/>
          </p:nvGrpSpPr>
          <p:grpSpPr>
            <a:xfrm>
              <a:off x="7529848" y="2336941"/>
              <a:ext cx="600751" cy="562800"/>
              <a:chOff x="427294" y="6190047"/>
              <a:chExt cx="600751" cy="562800"/>
            </a:xfrm>
          </p:grpSpPr>
          <p:sp>
            <p:nvSpPr>
              <p:cNvPr id="44" name="Oval 43"/>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5" name="Group 27"/>
              <p:cNvGrpSpPr/>
              <p:nvPr/>
            </p:nvGrpSpPr>
            <p:grpSpPr>
              <a:xfrm>
                <a:off x="427294" y="6190047"/>
                <a:ext cx="600751" cy="369656"/>
                <a:chOff x="302804" y="5297926"/>
                <a:chExt cx="600751" cy="369656"/>
              </a:xfrm>
            </p:grpSpPr>
            <p:sp>
              <p:nvSpPr>
                <p:cNvPr id="46" name="Oval 45"/>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50" name="Group 34"/>
            <p:cNvGrpSpPr/>
            <p:nvPr/>
          </p:nvGrpSpPr>
          <p:grpSpPr>
            <a:xfrm>
              <a:off x="6583637" y="4541675"/>
              <a:ext cx="600751" cy="562800"/>
              <a:chOff x="427294" y="6190047"/>
              <a:chExt cx="600751" cy="562800"/>
            </a:xfrm>
          </p:grpSpPr>
          <p:sp>
            <p:nvSpPr>
              <p:cNvPr id="51" name="Oval 50"/>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2" name="Group 27"/>
              <p:cNvGrpSpPr/>
              <p:nvPr/>
            </p:nvGrpSpPr>
            <p:grpSpPr>
              <a:xfrm>
                <a:off x="427294" y="6190047"/>
                <a:ext cx="600751" cy="369656"/>
                <a:chOff x="302804" y="5297926"/>
                <a:chExt cx="600751" cy="369656"/>
              </a:xfrm>
            </p:grpSpPr>
            <p:sp>
              <p:nvSpPr>
                <p:cNvPr id="53" name="Oval 52"/>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pic>
        <p:nvPicPr>
          <p:cNvPr id="59" name="Picture 58" descr="curry-seasonings.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6950" y="373973"/>
            <a:ext cx="1623852" cy="1623852"/>
          </a:xfrm>
          <a:prstGeom prst="rect">
            <a:avLst/>
          </a:prstGeom>
        </p:spPr>
      </p:pic>
    </p:spTree>
    <p:extLst>
      <p:ext uri="{BB962C8B-B14F-4D97-AF65-F5344CB8AC3E}">
        <p14:creationId xmlns:p14="http://schemas.microsoft.com/office/powerpoint/2010/main" val="4010323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4543"/>
            <a:ext cx="8229600" cy="1143000"/>
          </a:xfrm>
        </p:spPr>
        <p:txBody>
          <a:bodyPr>
            <a:noAutofit/>
          </a:bodyPr>
          <a:lstStyle/>
          <a:p>
            <a:r>
              <a:rPr lang="en-US" sz="3200" b="1" dirty="0"/>
              <a:t>“High Absorption but Very Low </a:t>
            </a:r>
            <a:r>
              <a:rPr lang="en-US" sz="3200" b="1" dirty="0" smtClean="0"/>
              <a:t>    Bioavailability </a:t>
            </a:r>
            <a:r>
              <a:rPr lang="en-US" sz="3200" b="1" dirty="0"/>
              <a:t>of Oral Resveratrol </a:t>
            </a:r>
            <a:r>
              <a:rPr lang="en-US" sz="3200" b="1" dirty="0" smtClean="0"/>
              <a:t>in Humans”</a:t>
            </a:r>
            <a:r>
              <a:rPr lang="en-US" sz="3200" b="1" dirty="0" smtClean="0">
                <a:solidFill>
                  <a:srgbClr val="FF0000"/>
                </a:solidFill>
              </a:rPr>
              <a:t>*</a:t>
            </a:r>
            <a:endParaRPr lang="en-US" sz="3200" b="1" dirty="0"/>
          </a:p>
        </p:txBody>
      </p:sp>
      <p:sp>
        <p:nvSpPr>
          <p:cNvPr id="3" name="Content Placeholder 2"/>
          <p:cNvSpPr>
            <a:spLocks noGrp="1"/>
          </p:cNvSpPr>
          <p:nvPr>
            <p:ph idx="1"/>
          </p:nvPr>
        </p:nvSpPr>
        <p:spPr/>
        <p:txBody>
          <a:bodyPr>
            <a:normAutofit/>
          </a:bodyPr>
          <a:lstStyle/>
          <a:p>
            <a:r>
              <a:rPr lang="en-US" dirty="0" smtClean="0"/>
              <a:t>Researchers studied absorption of resveratrol</a:t>
            </a:r>
          </a:p>
          <a:p>
            <a:r>
              <a:rPr lang="en-US" dirty="0" smtClean="0"/>
              <a:t>Wanted to understand its role in biology</a:t>
            </a:r>
          </a:p>
          <a:p>
            <a:r>
              <a:rPr lang="en-US" dirty="0" smtClean="0"/>
              <a:t>Found that it was sulfated in the gut, went into the bloodstream and promptly disappeared</a:t>
            </a:r>
          </a:p>
          <a:p>
            <a:r>
              <a:rPr lang="en-US" dirty="0" smtClean="0"/>
              <a:t>I hypothesize that its health benefit has solely to do with its ability to transport sulfate</a:t>
            </a:r>
            <a:br>
              <a:rPr lang="en-US" dirty="0" smtClean="0"/>
            </a:br>
            <a:r>
              <a:rPr lang="en-US" b="1" dirty="0" smtClean="0"/>
              <a:t> </a:t>
            </a:r>
            <a:endParaRPr lang="en-US" dirty="0"/>
          </a:p>
        </p:txBody>
      </p:sp>
      <p:sp>
        <p:nvSpPr>
          <p:cNvPr id="4" name="TextBox 3"/>
          <p:cNvSpPr txBox="1"/>
          <p:nvPr/>
        </p:nvSpPr>
        <p:spPr>
          <a:xfrm>
            <a:off x="1677905" y="6291476"/>
            <a:ext cx="7280509" cy="923330"/>
          </a:xfrm>
          <a:prstGeom prst="rect">
            <a:avLst/>
          </a:prstGeom>
          <a:noFill/>
        </p:spPr>
        <p:txBody>
          <a:bodyPr wrap="none" rtlCol="0">
            <a:spAutoFit/>
          </a:bodyPr>
          <a:lstStyle/>
          <a:p>
            <a:r>
              <a:rPr lang="en-US" dirty="0" smtClean="0">
                <a:solidFill>
                  <a:srgbClr val="FF0000"/>
                </a:solidFill>
              </a:rPr>
              <a:t>*</a:t>
            </a:r>
            <a:r>
              <a:rPr lang="en-US" dirty="0" smtClean="0"/>
              <a:t>T. </a:t>
            </a:r>
            <a:r>
              <a:rPr lang="en-US" dirty="0" err="1" smtClean="0"/>
              <a:t>Walle</a:t>
            </a:r>
            <a:r>
              <a:rPr lang="en-US" dirty="0" smtClean="0"/>
              <a:t> et al., Drug Metabolism and Disposition,  32(12), 1377-1382, 2004</a:t>
            </a:r>
            <a:r>
              <a:rPr lang="en-US" dirty="0"/>
              <a:t/>
            </a:r>
            <a:br>
              <a:rPr lang="en-US" dirty="0"/>
            </a:br>
            <a:endParaRPr lang="en-US" dirty="0"/>
          </a:p>
          <a:p>
            <a:r>
              <a:rPr lang="en-US" dirty="0" smtClean="0"/>
              <a:t> </a:t>
            </a:r>
            <a:endParaRPr lang="en-US" dirty="0"/>
          </a:p>
        </p:txBody>
      </p:sp>
    </p:spTree>
    <p:extLst>
      <p:ext uri="{BB962C8B-B14F-4D97-AF65-F5344CB8AC3E}">
        <p14:creationId xmlns:p14="http://schemas.microsoft.com/office/powerpoint/2010/main" val="3024635013"/>
      </p:ext>
    </p:extLst>
  </p:cSld>
  <p:clrMapOvr>
    <a:masterClrMapping/>
  </p:clrMapOvr>
  <p:timing>
    <p:tnLst>
      <p:par>
        <p:cTn xmlns:p14="http://schemas.microsoft.com/office/powerpoint/2010/mai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vitamin_C_sulfate.jpg"/>
          <p:cNvPicPr>
            <a:picLocks noGrp="1" noChangeAspect="1"/>
          </p:cNvPicPr>
          <p:nvPr>
            <p:ph idx="1"/>
          </p:nvPr>
        </p:nvPicPr>
        <p:blipFill>
          <a:blip r:embed="rId2">
            <a:extLst>
              <a:ext uri="{28A0092B-C50C-407E-A947-70E740481C1C}">
                <a14:useLocalDpi xmlns:a14="http://schemas.microsoft.com/office/drawing/2010/main" val="0"/>
              </a:ext>
            </a:extLst>
          </a:blip>
          <a:srcRect t="22502" b="22502"/>
          <a:stretch>
            <a:fillRect/>
          </a:stretch>
        </p:blipFill>
        <p:spPr>
          <a:xfrm>
            <a:off x="1083646" y="1944722"/>
            <a:ext cx="7603153" cy="4181441"/>
          </a:xfrm>
        </p:spPr>
      </p:pic>
      <p:pic>
        <p:nvPicPr>
          <p:cNvPr id="7" name="Picture 6" descr="oranges-vitamin-c-l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640" y="606546"/>
            <a:ext cx="2672569" cy="2091576"/>
          </a:xfrm>
          <a:prstGeom prst="rect">
            <a:avLst/>
          </a:prstGeom>
        </p:spPr>
      </p:pic>
      <p:sp>
        <p:nvSpPr>
          <p:cNvPr id="2" name="Title 1"/>
          <p:cNvSpPr>
            <a:spLocks noGrp="1"/>
          </p:cNvSpPr>
          <p:nvPr>
            <p:ph type="title"/>
          </p:nvPr>
        </p:nvSpPr>
        <p:spPr/>
        <p:txBody>
          <a:bodyPr/>
          <a:lstStyle/>
          <a:p>
            <a:r>
              <a:rPr lang="en-US" b="1" dirty="0" smtClean="0"/>
              <a:t>Vitamin C Sulfate!</a:t>
            </a:r>
            <a:endParaRPr lang="en-US" b="1" dirty="0"/>
          </a:p>
        </p:txBody>
      </p:sp>
      <p:sp>
        <p:nvSpPr>
          <p:cNvPr id="5" name="TextBox 4"/>
          <p:cNvSpPr txBox="1"/>
          <p:nvPr/>
        </p:nvSpPr>
        <p:spPr>
          <a:xfrm>
            <a:off x="3009012" y="1652334"/>
            <a:ext cx="721071" cy="584776"/>
          </a:xfrm>
          <a:prstGeom prst="rect">
            <a:avLst/>
          </a:prstGeom>
          <a:solidFill>
            <a:schemeClr val="bg1"/>
          </a:solidFill>
        </p:spPr>
        <p:txBody>
          <a:bodyPr wrap="none" rtlCol="0">
            <a:spAutoFit/>
          </a:bodyPr>
          <a:lstStyle/>
          <a:p>
            <a:r>
              <a:rPr lang="en-US" sz="3200" b="1" dirty="0" smtClean="0">
                <a:solidFill>
                  <a:srgbClr val="FF6451"/>
                </a:solidFill>
              </a:rPr>
              <a:t>OH</a:t>
            </a:r>
            <a:endParaRPr lang="en-US" sz="3200" b="1" dirty="0">
              <a:solidFill>
                <a:srgbClr val="FF6451"/>
              </a:solidFill>
            </a:endParaRPr>
          </a:p>
        </p:txBody>
      </p:sp>
      <p:sp>
        <p:nvSpPr>
          <p:cNvPr id="6" name="TextBox 5"/>
          <p:cNvSpPr txBox="1"/>
          <p:nvPr/>
        </p:nvSpPr>
        <p:spPr>
          <a:xfrm>
            <a:off x="1037714" y="2573692"/>
            <a:ext cx="721071" cy="584776"/>
          </a:xfrm>
          <a:prstGeom prst="rect">
            <a:avLst/>
          </a:prstGeom>
          <a:solidFill>
            <a:schemeClr val="bg1"/>
          </a:solidFill>
        </p:spPr>
        <p:txBody>
          <a:bodyPr wrap="none" rtlCol="0">
            <a:spAutoFit/>
          </a:bodyPr>
          <a:lstStyle/>
          <a:p>
            <a:r>
              <a:rPr lang="en-US" sz="3200" b="1" dirty="0" smtClean="0">
                <a:solidFill>
                  <a:srgbClr val="FF6451"/>
                </a:solidFill>
              </a:rPr>
              <a:t>OH</a:t>
            </a:r>
            <a:endParaRPr lang="en-US" sz="3200" b="1" dirty="0">
              <a:solidFill>
                <a:srgbClr val="FF6451"/>
              </a:solidFill>
            </a:endParaRPr>
          </a:p>
        </p:txBody>
      </p:sp>
    </p:spTree>
    <p:extLst>
      <p:ext uri="{BB962C8B-B14F-4D97-AF65-F5344CB8AC3E}">
        <p14:creationId xmlns:p14="http://schemas.microsoft.com/office/powerpoint/2010/main" val="1101681434"/>
      </p:ext>
    </p:extLst>
  </p:cSld>
  <p:clrMapOvr>
    <a:masterClrMapping/>
  </p:clrMapOvr>
  <p:timing>
    <p:tnLst>
      <p:par>
        <p:cTn xmlns:p14="http://schemas.microsoft.com/office/powerpoint/2010/mai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p:txBody>
          <a:bodyPr>
            <a:normAutofit lnSpcReduction="10000"/>
          </a:bodyPr>
          <a:lstStyle/>
          <a:p>
            <a:r>
              <a:rPr lang="en-US" dirty="0" smtClean="0"/>
              <a:t>A variety of “healthy” compounds in foods have the interesting property that they can be sulfated</a:t>
            </a:r>
          </a:p>
          <a:p>
            <a:r>
              <a:rPr lang="en-US" dirty="0" smtClean="0"/>
              <a:t>These include coffee, tea, resveratrol (wine), flavonoids in berries and other fruits, </a:t>
            </a:r>
            <a:r>
              <a:rPr lang="en-US" dirty="0" err="1" smtClean="0"/>
              <a:t>curcumin</a:t>
            </a:r>
            <a:r>
              <a:rPr lang="en-US" dirty="0" smtClean="0"/>
              <a:t> in curries and vitamin C </a:t>
            </a:r>
          </a:p>
          <a:p>
            <a:r>
              <a:rPr lang="en-US" dirty="0" smtClean="0"/>
              <a:t>I maintain that the health benefits of these foods are solely due to their ability to transport sulfate in the blood stream</a:t>
            </a:r>
            <a:endParaRPr lang="en-US" dirty="0"/>
          </a:p>
        </p:txBody>
      </p:sp>
    </p:spTree>
    <p:extLst>
      <p:ext uri="{BB962C8B-B14F-4D97-AF65-F5344CB8AC3E}">
        <p14:creationId xmlns:p14="http://schemas.microsoft.com/office/powerpoint/2010/main" val="821894250"/>
      </p:ext>
    </p:extLst>
  </p:cSld>
  <p:clrMapOvr>
    <a:masterClrMapping/>
  </p:clrMapOvr>
  <p:timing>
    <p:tnLst>
      <p:par>
        <p:cTn xmlns:p14="http://schemas.microsoft.com/office/powerpoint/2010/mai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smtClean="0">
                <a:ln>
                  <a:noFill/>
                </a:ln>
                <a:solidFill>
                  <a:srgbClr val="FF0000"/>
                </a:solidFill>
                <a:effectLst/>
                <a:uLnTx/>
                <a:uFillTx/>
                <a:latin typeface="Apple Casual"/>
                <a:ea typeface="+mn-ea"/>
                <a:cs typeface="+mn-cs"/>
              </a:rPr>
              <a:t>Summary</a:t>
            </a:r>
            <a:endParaRPr kumimoji="0" lang="en-US" sz="4000" b="0" i="0" u="none" strike="noStrike" kern="1200" cap="none" spc="0" normalizeH="0" baseline="0" noProof="0" dirty="0">
              <a:ln>
                <a:noFill/>
              </a:ln>
              <a:solidFill>
                <a:srgbClr val="FF0000"/>
              </a:solidFill>
              <a:effectLst/>
              <a:uLnTx/>
              <a:uFillTx/>
              <a:latin typeface="Apple Casual"/>
              <a:ea typeface="+mn-ea"/>
              <a:cs typeface="+mn-cs"/>
            </a:endParaRPr>
          </a:p>
        </p:txBody>
      </p:sp>
    </p:spTree>
    <p:extLst>
      <p:ext uri="{BB962C8B-B14F-4D97-AF65-F5344CB8AC3E}">
        <p14:creationId xmlns:p14="http://schemas.microsoft.com/office/powerpoint/2010/main" val="415190825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Cholesterol Transport</a:t>
            </a:r>
            <a:endParaRPr lang="en-US" b="1" dirty="0"/>
          </a:p>
        </p:txBody>
      </p:sp>
      <p:sp>
        <p:nvSpPr>
          <p:cNvPr id="4" name="TextBox 3"/>
          <p:cNvSpPr txBox="1"/>
          <p:nvPr/>
        </p:nvSpPr>
        <p:spPr>
          <a:xfrm>
            <a:off x="457200" y="1772508"/>
            <a:ext cx="8229600" cy="3970318"/>
          </a:xfrm>
          <a:prstGeom prst="rect">
            <a:avLst/>
          </a:prstGeom>
          <a:solidFill>
            <a:srgbClr val="F9FFCC"/>
          </a:solidFill>
          <a:ln>
            <a:solidFill>
              <a:srgbClr val="000000"/>
            </a:solidFill>
          </a:ln>
        </p:spPr>
        <p:txBody>
          <a:bodyPr wrap="square" rtlCol="0">
            <a:spAutoFit/>
          </a:bodyPr>
          <a:lstStyle/>
          <a:p>
            <a:pPr algn="ctr"/>
            <a:endParaRPr lang="en-US" sz="2800" dirty="0" smtClean="0">
              <a:latin typeface="Apple Casual"/>
            </a:endParaRPr>
          </a:p>
          <a:p>
            <a:pPr algn="ctr"/>
            <a:r>
              <a:rPr lang="en-US" sz="2800" dirty="0" smtClean="0">
                <a:latin typeface="Apple Casual"/>
              </a:rPr>
              <a:t>Under healthy conditions, abundant cholesterol sulfate is synthesized in the skin following sun exposure, and this results in generous supply of cholesterol and sulfate to the tissues. </a:t>
            </a:r>
          </a:p>
          <a:p>
            <a:pPr algn="ctr"/>
            <a:endParaRPr lang="en-US" sz="2800" dirty="0" smtClean="0">
              <a:latin typeface="Apple Casual"/>
            </a:endParaRPr>
          </a:p>
          <a:p>
            <a:pPr algn="ctr"/>
            <a:r>
              <a:rPr lang="en-US" sz="2800" dirty="0" smtClean="0">
                <a:latin typeface="Apple Casual"/>
              </a:rPr>
              <a:t>Inadequate sun exposure and sunscreen     impair this process.</a:t>
            </a:r>
          </a:p>
          <a:p>
            <a:pPr algn="ctr"/>
            <a:endParaRPr lang="en-US" sz="2800" dirty="0">
              <a:latin typeface="Apple Casual"/>
            </a:endParaRPr>
          </a:p>
        </p:txBody>
      </p:sp>
    </p:spTree>
    <p:extLst>
      <p:ext uri="{BB962C8B-B14F-4D97-AF65-F5344CB8AC3E}">
        <p14:creationId xmlns:p14="http://schemas.microsoft.com/office/powerpoint/2010/main" val="615295779"/>
      </p:ext>
    </p:extLst>
  </p:cSld>
  <p:clrMapOvr>
    <a:masterClrMapping/>
  </p:clrMapOvr>
  <p:timing>
    <p:tnLst>
      <p:par>
        <p:cTn xmlns:p14="http://schemas.microsoft.com/office/powerpoint/2010/mai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1" name="Content Placeholder 3" descr="standing_man.jpg"/>
          <p:cNvPicPr>
            <a:picLocks noChangeAspect="1"/>
          </p:cNvPicPr>
          <p:nvPr/>
        </p:nvPicPr>
        <p:blipFill>
          <a:blip r:embed="rId2"/>
          <a:srcRect l="-45701" r="-45701"/>
          <a:stretch>
            <a:fillRect/>
          </a:stretch>
        </p:blipFill>
        <p:spPr>
          <a:xfrm>
            <a:off x="-374131" y="1143000"/>
            <a:ext cx="9560306" cy="5257800"/>
          </a:xfrm>
          <a:prstGeom prst="rect">
            <a:avLst/>
          </a:prstGeom>
        </p:spPr>
      </p:pic>
      <p:sp>
        <p:nvSpPr>
          <p:cNvPr id="2" name="Title 1"/>
          <p:cNvSpPr>
            <a:spLocks noGrp="1"/>
          </p:cNvSpPr>
          <p:nvPr>
            <p:ph type="title"/>
          </p:nvPr>
        </p:nvSpPr>
        <p:spPr>
          <a:xfrm>
            <a:off x="-889000" y="0"/>
            <a:ext cx="9778418" cy="1143000"/>
          </a:xfrm>
        </p:spPr>
        <p:txBody>
          <a:bodyPr>
            <a:normAutofit fontScale="90000"/>
          </a:bodyPr>
          <a:lstStyle/>
          <a:p>
            <a:r>
              <a:rPr lang="en-US" sz="3600" b="1" dirty="0" smtClean="0"/>
              <a:t>Modern Environment </a:t>
            </a:r>
            <a:br>
              <a:rPr lang="en-US" sz="3600" b="1" dirty="0" smtClean="0"/>
            </a:br>
            <a:r>
              <a:rPr lang="en-US" sz="3600" b="1" dirty="0" smtClean="0"/>
              <a:t>Depletes Sulfate Everywhere</a:t>
            </a:r>
            <a:endParaRPr lang="en-US" sz="3600" b="1" dirty="0"/>
          </a:p>
        </p:txBody>
      </p:sp>
      <p:sp>
        <p:nvSpPr>
          <p:cNvPr id="6" name="TextBox 5"/>
          <p:cNvSpPr txBox="1"/>
          <p:nvPr/>
        </p:nvSpPr>
        <p:spPr>
          <a:xfrm>
            <a:off x="520700" y="1384300"/>
            <a:ext cx="2527300" cy="923330"/>
          </a:xfrm>
          <a:prstGeom prst="rect">
            <a:avLst/>
          </a:prstGeom>
          <a:solidFill>
            <a:srgbClr val="F8FFC5"/>
          </a:solidFill>
          <a:ln>
            <a:solidFill>
              <a:schemeClr val="tx1"/>
            </a:solidFill>
          </a:ln>
        </p:spPr>
        <p:txBody>
          <a:bodyPr wrap="square" rtlCol="0">
            <a:spAutoFit/>
          </a:bodyPr>
          <a:lstStyle/>
          <a:p>
            <a:r>
              <a:rPr lang="en-US" dirty="0" smtClean="0"/>
              <a:t>Sunscreen blocks sunlight and disables </a:t>
            </a:r>
            <a:r>
              <a:rPr lang="en-US" dirty="0" err="1" smtClean="0"/>
              <a:t>eNOS</a:t>
            </a:r>
            <a:r>
              <a:rPr lang="en-US" dirty="0" smtClean="0"/>
              <a:t> function</a:t>
            </a:r>
            <a:endParaRPr lang="en-US" dirty="0"/>
          </a:p>
        </p:txBody>
      </p:sp>
      <p:sp>
        <p:nvSpPr>
          <p:cNvPr id="7" name="Freeform 6"/>
          <p:cNvSpPr/>
          <p:nvPr/>
        </p:nvSpPr>
        <p:spPr>
          <a:xfrm>
            <a:off x="3073400" y="1424517"/>
            <a:ext cx="1079500" cy="404283"/>
          </a:xfrm>
          <a:custGeom>
            <a:avLst/>
            <a:gdLst>
              <a:gd name="connsiteX0" fmla="*/ 0 w 1079500"/>
              <a:gd name="connsiteY0" fmla="*/ 404283 h 404283"/>
              <a:gd name="connsiteX1" fmla="*/ 520700 w 1079500"/>
              <a:gd name="connsiteY1" fmla="*/ 23283 h 404283"/>
              <a:gd name="connsiteX2" fmla="*/ 1079500 w 1079500"/>
              <a:gd name="connsiteY2" fmla="*/ 264583 h 404283"/>
            </a:gdLst>
            <a:ahLst/>
            <a:cxnLst>
              <a:cxn ang="0">
                <a:pos x="connsiteX0" y="connsiteY0"/>
              </a:cxn>
              <a:cxn ang="0">
                <a:pos x="connsiteX1" y="connsiteY1"/>
              </a:cxn>
              <a:cxn ang="0">
                <a:pos x="connsiteX2" y="connsiteY2"/>
              </a:cxn>
            </a:cxnLst>
            <a:rect l="l" t="t" r="r" b="b"/>
            <a:pathLst>
              <a:path w="1079500" h="404283">
                <a:moveTo>
                  <a:pt x="0" y="404283"/>
                </a:moveTo>
                <a:cubicBezTo>
                  <a:pt x="170391" y="225424"/>
                  <a:pt x="340783" y="46566"/>
                  <a:pt x="520700" y="23283"/>
                </a:cubicBezTo>
                <a:cubicBezTo>
                  <a:pt x="700617" y="0"/>
                  <a:pt x="1079500" y="264583"/>
                  <a:pt x="1079500" y="264583"/>
                </a:cubicBezTo>
              </a:path>
            </a:pathLst>
          </a:custGeom>
          <a:ln w="38100" cap="flat" cmpd="sng" algn="ctr">
            <a:solidFill>
              <a:schemeClr val="accent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1930400" y="2311400"/>
            <a:ext cx="2400300" cy="944033"/>
          </a:xfrm>
          <a:custGeom>
            <a:avLst/>
            <a:gdLst>
              <a:gd name="connsiteX0" fmla="*/ 0 w 2400300"/>
              <a:gd name="connsiteY0" fmla="*/ 0 h 944033"/>
              <a:gd name="connsiteX1" fmla="*/ 1143000 w 2400300"/>
              <a:gd name="connsiteY1" fmla="*/ 863600 h 944033"/>
              <a:gd name="connsiteX2" fmla="*/ 2400300 w 2400300"/>
              <a:gd name="connsiteY2" fmla="*/ 482600 h 944033"/>
            </a:gdLst>
            <a:ahLst/>
            <a:cxnLst>
              <a:cxn ang="0">
                <a:pos x="connsiteX0" y="connsiteY0"/>
              </a:cxn>
              <a:cxn ang="0">
                <a:pos x="connsiteX1" y="connsiteY1"/>
              </a:cxn>
              <a:cxn ang="0">
                <a:pos x="connsiteX2" y="connsiteY2"/>
              </a:cxn>
            </a:cxnLst>
            <a:rect l="l" t="t" r="r" b="b"/>
            <a:pathLst>
              <a:path w="2400300" h="944033">
                <a:moveTo>
                  <a:pt x="0" y="0"/>
                </a:moveTo>
                <a:cubicBezTo>
                  <a:pt x="371475" y="391583"/>
                  <a:pt x="742950" y="783167"/>
                  <a:pt x="1143000" y="863600"/>
                </a:cubicBezTo>
                <a:cubicBezTo>
                  <a:pt x="1543050" y="944033"/>
                  <a:pt x="2400300" y="482600"/>
                  <a:pt x="2400300" y="482600"/>
                </a:cubicBezTo>
              </a:path>
            </a:pathLst>
          </a:custGeom>
          <a:ln w="38100" cap="flat" cmpd="sng" algn="ctr">
            <a:solidFill>
              <a:schemeClr val="accent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1587500" y="2298700"/>
            <a:ext cx="2057400" cy="2910417"/>
          </a:xfrm>
          <a:custGeom>
            <a:avLst/>
            <a:gdLst>
              <a:gd name="connsiteX0" fmla="*/ 0 w 2057400"/>
              <a:gd name="connsiteY0" fmla="*/ 0 h 2910417"/>
              <a:gd name="connsiteX1" fmla="*/ 457200 w 2057400"/>
              <a:gd name="connsiteY1" fmla="*/ 2425700 h 2910417"/>
              <a:gd name="connsiteX2" fmla="*/ 2057400 w 2057400"/>
              <a:gd name="connsiteY2" fmla="*/ 2908300 h 2910417"/>
            </a:gdLst>
            <a:ahLst/>
            <a:cxnLst>
              <a:cxn ang="0">
                <a:pos x="connsiteX0" y="connsiteY0"/>
              </a:cxn>
              <a:cxn ang="0">
                <a:pos x="connsiteX1" y="connsiteY1"/>
              </a:cxn>
              <a:cxn ang="0">
                <a:pos x="connsiteX2" y="connsiteY2"/>
              </a:cxn>
            </a:cxnLst>
            <a:rect l="l" t="t" r="r" b="b"/>
            <a:pathLst>
              <a:path w="2057400" h="2910417">
                <a:moveTo>
                  <a:pt x="0" y="0"/>
                </a:moveTo>
                <a:cubicBezTo>
                  <a:pt x="57150" y="970491"/>
                  <a:pt x="114300" y="1940983"/>
                  <a:pt x="457200" y="2425700"/>
                </a:cubicBezTo>
                <a:cubicBezTo>
                  <a:pt x="800100" y="2910417"/>
                  <a:pt x="2057400" y="2908300"/>
                  <a:pt x="2057400" y="2908300"/>
                </a:cubicBezTo>
              </a:path>
            </a:pathLst>
          </a:custGeom>
          <a:ln w="38100" cap="flat" cmpd="sng" algn="ctr">
            <a:solidFill>
              <a:schemeClr val="accent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1841500" y="2311400"/>
            <a:ext cx="1676400" cy="1623483"/>
          </a:xfrm>
          <a:custGeom>
            <a:avLst/>
            <a:gdLst>
              <a:gd name="connsiteX0" fmla="*/ 0 w 1676400"/>
              <a:gd name="connsiteY0" fmla="*/ 0 h 1623483"/>
              <a:gd name="connsiteX1" fmla="*/ 787400 w 1676400"/>
              <a:gd name="connsiteY1" fmla="*/ 1384300 h 1623483"/>
              <a:gd name="connsiteX2" fmla="*/ 1676400 w 1676400"/>
              <a:gd name="connsiteY2" fmla="*/ 1435100 h 1623483"/>
            </a:gdLst>
            <a:ahLst/>
            <a:cxnLst>
              <a:cxn ang="0">
                <a:pos x="connsiteX0" y="connsiteY0"/>
              </a:cxn>
              <a:cxn ang="0">
                <a:pos x="connsiteX1" y="connsiteY1"/>
              </a:cxn>
              <a:cxn ang="0">
                <a:pos x="connsiteX2" y="connsiteY2"/>
              </a:cxn>
            </a:cxnLst>
            <a:rect l="l" t="t" r="r" b="b"/>
            <a:pathLst>
              <a:path w="1676400" h="1623483">
                <a:moveTo>
                  <a:pt x="0" y="0"/>
                </a:moveTo>
                <a:cubicBezTo>
                  <a:pt x="254000" y="572558"/>
                  <a:pt x="508000" y="1145117"/>
                  <a:pt x="787400" y="1384300"/>
                </a:cubicBezTo>
                <a:cubicBezTo>
                  <a:pt x="1066800" y="1623483"/>
                  <a:pt x="1676400" y="1435100"/>
                  <a:pt x="1676400" y="1435100"/>
                </a:cubicBezTo>
              </a:path>
            </a:pathLst>
          </a:custGeom>
          <a:ln w="38100" cap="flat" cmpd="sng" algn="ctr">
            <a:solidFill>
              <a:schemeClr val="accent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2" name="Group 41"/>
          <p:cNvGrpSpPr/>
          <p:nvPr/>
        </p:nvGrpSpPr>
        <p:grpSpPr>
          <a:xfrm>
            <a:off x="3297946" y="1618617"/>
            <a:ext cx="1264688" cy="3727932"/>
            <a:chOff x="3297946" y="1618617"/>
            <a:chExt cx="1264688" cy="3727932"/>
          </a:xfrm>
        </p:grpSpPr>
        <p:grpSp>
          <p:nvGrpSpPr>
            <p:cNvPr id="13" name="Group 34"/>
            <p:cNvGrpSpPr/>
            <p:nvPr/>
          </p:nvGrpSpPr>
          <p:grpSpPr>
            <a:xfrm>
              <a:off x="3580071" y="4878256"/>
              <a:ext cx="463868" cy="468293"/>
              <a:chOff x="427294" y="6190047"/>
              <a:chExt cx="600751" cy="562800"/>
            </a:xfrm>
          </p:grpSpPr>
          <p:sp>
            <p:nvSpPr>
              <p:cNvPr id="28" name="Oval 27"/>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7"/>
              <p:cNvGrpSpPr/>
              <p:nvPr/>
            </p:nvGrpSpPr>
            <p:grpSpPr>
              <a:xfrm>
                <a:off x="427294" y="6190047"/>
                <a:ext cx="600751" cy="369656"/>
                <a:chOff x="302804" y="5297926"/>
                <a:chExt cx="600751" cy="369656"/>
              </a:xfrm>
            </p:grpSpPr>
            <p:sp>
              <p:nvSpPr>
                <p:cNvPr id="30" name="Oval 29"/>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4" name="Group 34"/>
            <p:cNvGrpSpPr/>
            <p:nvPr/>
          </p:nvGrpSpPr>
          <p:grpSpPr>
            <a:xfrm>
              <a:off x="4098766" y="2634955"/>
              <a:ext cx="463868" cy="468293"/>
              <a:chOff x="427294" y="6190047"/>
              <a:chExt cx="600751" cy="562800"/>
            </a:xfrm>
          </p:grpSpPr>
          <p:sp>
            <p:nvSpPr>
              <p:cNvPr id="22" name="Oval 21"/>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7"/>
              <p:cNvGrpSpPr/>
              <p:nvPr/>
            </p:nvGrpSpPr>
            <p:grpSpPr>
              <a:xfrm>
                <a:off x="427294" y="6190047"/>
                <a:ext cx="600751" cy="369656"/>
                <a:chOff x="302804" y="5297926"/>
                <a:chExt cx="600751" cy="369656"/>
              </a:xfrm>
            </p:grpSpPr>
            <p:sp>
              <p:nvSpPr>
                <p:cNvPr id="24" name="Oval 23"/>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5" name="Group 34"/>
            <p:cNvGrpSpPr/>
            <p:nvPr/>
          </p:nvGrpSpPr>
          <p:grpSpPr>
            <a:xfrm>
              <a:off x="4026886" y="1618617"/>
              <a:ext cx="463868" cy="468293"/>
              <a:chOff x="427294" y="6190047"/>
              <a:chExt cx="600751" cy="562800"/>
            </a:xfrm>
          </p:grpSpPr>
          <p:sp>
            <p:nvSpPr>
              <p:cNvPr id="16" name="Oval 15"/>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27"/>
              <p:cNvGrpSpPr/>
              <p:nvPr/>
            </p:nvGrpSpPr>
            <p:grpSpPr>
              <a:xfrm>
                <a:off x="427294" y="6190047"/>
                <a:ext cx="600751" cy="369656"/>
                <a:chOff x="302804" y="5297926"/>
                <a:chExt cx="600751" cy="369656"/>
              </a:xfrm>
            </p:grpSpPr>
            <p:sp>
              <p:nvSpPr>
                <p:cNvPr id="18" name="Oval 17"/>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4" name="Group 34"/>
            <p:cNvGrpSpPr/>
            <p:nvPr/>
          </p:nvGrpSpPr>
          <p:grpSpPr>
            <a:xfrm>
              <a:off x="3297946" y="3317270"/>
              <a:ext cx="463868" cy="468293"/>
              <a:chOff x="427294" y="6190047"/>
              <a:chExt cx="600751" cy="562800"/>
            </a:xfrm>
          </p:grpSpPr>
          <p:sp>
            <p:nvSpPr>
              <p:cNvPr id="35" name="Oval 34"/>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6" name="Group 27"/>
              <p:cNvGrpSpPr/>
              <p:nvPr/>
            </p:nvGrpSpPr>
            <p:grpSpPr>
              <a:xfrm>
                <a:off x="427294" y="6190047"/>
                <a:ext cx="600751" cy="369656"/>
                <a:chOff x="302804" y="5297926"/>
                <a:chExt cx="600751" cy="369656"/>
              </a:xfrm>
            </p:grpSpPr>
            <p:sp>
              <p:nvSpPr>
                <p:cNvPr id="37" name="Oval 36"/>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6592359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0" y="0"/>
            <a:ext cx="9778418" cy="1143000"/>
          </a:xfrm>
        </p:spPr>
        <p:txBody>
          <a:bodyPr>
            <a:normAutofit fontScale="90000"/>
          </a:bodyPr>
          <a:lstStyle/>
          <a:p>
            <a:r>
              <a:rPr lang="en-US" sz="3600" b="1" dirty="0" smtClean="0"/>
              <a:t>Modern Environment </a:t>
            </a:r>
            <a:br>
              <a:rPr lang="en-US" sz="3600" b="1" dirty="0" smtClean="0"/>
            </a:br>
            <a:r>
              <a:rPr lang="en-US" sz="3600" b="1" dirty="0" smtClean="0"/>
              <a:t>Depletes Sulfate Everywhere</a:t>
            </a:r>
            <a:endParaRPr lang="en-US" sz="3600" b="1" dirty="0"/>
          </a:p>
        </p:txBody>
      </p:sp>
      <p:pic>
        <p:nvPicPr>
          <p:cNvPr id="4" name="Content Placeholder 3" descr="standing_man.jpg"/>
          <p:cNvPicPr>
            <a:picLocks noGrp="1" noChangeAspect="1"/>
          </p:cNvPicPr>
          <p:nvPr>
            <p:ph idx="1"/>
          </p:nvPr>
        </p:nvPicPr>
        <p:blipFill>
          <a:blip r:embed="rId2"/>
          <a:srcRect l="-45701" r="-45701"/>
          <a:stretch>
            <a:fillRect/>
          </a:stretch>
        </p:blipFill>
        <p:spPr>
          <a:xfrm>
            <a:off x="-374131" y="1143000"/>
            <a:ext cx="9560306" cy="5257800"/>
          </a:xfrm>
        </p:spPr>
      </p:pic>
      <p:sp>
        <p:nvSpPr>
          <p:cNvPr id="6" name="TextBox 5"/>
          <p:cNvSpPr txBox="1"/>
          <p:nvPr/>
        </p:nvSpPr>
        <p:spPr>
          <a:xfrm>
            <a:off x="5827993" y="1698535"/>
            <a:ext cx="2773897" cy="1200329"/>
          </a:xfrm>
          <a:prstGeom prst="rect">
            <a:avLst/>
          </a:prstGeom>
          <a:solidFill>
            <a:srgbClr val="F8FFC5"/>
          </a:solidFill>
          <a:ln>
            <a:solidFill>
              <a:schemeClr val="tx1"/>
            </a:solidFill>
          </a:ln>
        </p:spPr>
        <p:txBody>
          <a:bodyPr wrap="square" rtlCol="0">
            <a:spAutoFit/>
          </a:bodyPr>
          <a:lstStyle/>
          <a:p>
            <a:r>
              <a:rPr lang="en-US" dirty="0" smtClean="0"/>
              <a:t>Glyphosate induces toxic phenols that deplete sulfate in their breakdown by colon bacteria</a:t>
            </a:r>
            <a:endParaRPr lang="en-US" dirty="0"/>
          </a:p>
        </p:txBody>
      </p:sp>
      <p:cxnSp>
        <p:nvCxnSpPr>
          <p:cNvPr id="5" name="Curved Connector 4"/>
          <p:cNvCxnSpPr/>
          <p:nvPr/>
        </p:nvCxnSpPr>
        <p:spPr>
          <a:xfrm rot="10800000" flipV="1">
            <a:off x="4444709" y="2072825"/>
            <a:ext cx="1383284" cy="1030423"/>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017970" y="2541833"/>
            <a:ext cx="750199" cy="1122832"/>
            <a:chOff x="539149" y="2403291"/>
            <a:chExt cx="971576" cy="1349432"/>
          </a:xfrm>
        </p:grpSpPr>
        <p:grpSp>
          <p:nvGrpSpPr>
            <p:cNvPr id="13" name="Group 34"/>
            <p:cNvGrpSpPr/>
            <p:nvPr/>
          </p:nvGrpSpPr>
          <p:grpSpPr>
            <a:xfrm>
              <a:off x="601834" y="2403291"/>
              <a:ext cx="600751" cy="562800"/>
              <a:chOff x="427294" y="6190047"/>
              <a:chExt cx="600751" cy="562800"/>
            </a:xfrm>
          </p:grpSpPr>
          <p:sp>
            <p:nvSpPr>
              <p:cNvPr id="28" name="Oval 27"/>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7"/>
              <p:cNvGrpSpPr/>
              <p:nvPr/>
            </p:nvGrpSpPr>
            <p:grpSpPr>
              <a:xfrm>
                <a:off x="427294" y="6190047"/>
                <a:ext cx="600751" cy="369656"/>
                <a:chOff x="302804" y="5297926"/>
                <a:chExt cx="600751" cy="369656"/>
              </a:xfrm>
            </p:grpSpPr>
            <p:sp>
              <p:nvSpPr>
                <p:cNvPr id="30" name="Oval 29"/>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4" name="Group 34"/>
            <p:cNvGrpSpPr/>
            <p:nvPr/>
          </p:nvGrpSpPr>
          <p:grpSpPr>
            <a:xfrm>
              <a:off x="909974" y="2796607"/>
              <a:ext cx="600751" cy="562800"/>
              <a:chOff x="427294" y="6190047"/>
              <a:chExt cx="600751" cy="562800"/>
            </a:xfrm>
          </p:grpSpPr>
          <p:sp>
            <p:nvSpPr>
              <p:cNvPr id="22" name="Oval 21"/>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7"/>
              <p:cNvGrpSpPr/>
              <p:nvPr/>
            </p:nvGrpSpPr>
            <p:grpSpPr>
              <a:xfrm>
                <a:off x="427294" y="6190047"/>
                <a:ext cx="600751" cy="369656"/>
                <a:chOff x="302804" y="5297926"/>
                <a:chExt cx="600751" cy="369656"/>
              </a:xfrm>
            </p:grpSpPr>
            <p:sp>
              <p:nvSpPr>
                <p:cNvPr id="24" name="Oval 23"/>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5" name="Group 34"/>
            <p:cNvGrpSpPr/>
            <p:nvPr/>
          </p:nvGrpSpPr>
          <p:grpSpPr>
            <a:xfrm>
              <a:off x="539149" y="3189923"/>
              <a:ext cx="600751" cy="562800"/>
              <a:chOff x="427294" y="6190047"/>
              <a:chExt cx="600751" cy="562800"/>
            </a:xfrm>
          </p:grpSpPr>
          <p:sp>
            <p:nvSpPr>
              <p:cNvPr id="16" name="Oval 15"/>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27"/>
              <p:cNvGrpSpPr/>
              <p:nvPr/>
            </p:nvGrpSpPr>
            <p:grpSpPr>
              <a:xfrm>
                <a:off x="427294" y="6190047"/>
                <a:ext cx="600751" cy="369656"/>
                <a:chOff x="302804" y="5297926"/>
                <a:chExt cx="600751" cy="369656"/>
              </a:xfrm>
            </p:grpSpPr>
            <p:sp>
              <p:nvSpPr>
                <p:cNvPr id="18" name="Oval 17"/>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pic>
        <p:nvPicPr>
          <p:cNvPr id="34" name="Picture 33" descr="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47" y="1476282"/>
            <a:ext cx="2794000" cy="2794000"/>
          </a:xfrm>
          <a:prstGeom prst="rect">
            <a:avLst/>
          </a:prstGeom>
        </p:spPr>
      </p:pic>
    </p:spTree>
    <p:extLst>
      <p:ext uri="{BB962C8B-B14F-4D97-AF65-F5344CB8AC3E}">
        <p14:creationId xmlns:p14="http://schemas.microsoft.com/office/powerpoint/2010/main" val="17872647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0" y="0"/>
            <a:ext cx="9778418" cy="1143000"/>
          </a:xfrm>
        </p:spPr>
        <p:txBody>
          <a:bodyPr>
            <a:normAutofit fontScale="90000"/>
          </a:bodyPr>
          <a:lstStyle/>
          <a:p>
            <a:r>
              <a:rPr lang="en-US" sz="3600" b="1" dirty="0" smtClean="0"/>
              <a:t>Modern Environment </a:t>
            </a:r>
            <a:br>
              <a:rPr lang="en-US" sz="3600" b="1" dirty="0" smtClean="0"/>
            </a:br>
            <a:r>
              <a:rPr lang="en-US" sz="3600" b="1" dirty="0" smtClean="0"/>
              <a:t>Depletes Sulfate Everywhere</a:t>
            </a:r>
            <a:endParaRPr lang="en-US" sz="3600" b="1" dirty="0"/>
          </a:p>
        </p:txBody>
      </p:sp>
      <p:pic>
        <p:nvPicPr>
          <p:cNvPr id="4" name="Content Placeholder 3" descr="standing_man.jpg"/>
          <p:cNvPicPr>
            <a:picLocks noGrp="1" noChangeAspect="1"/>
          </p:cNvPicPr>
          <p:nvPr>
            <p:ph idx="1"/>
          </p:nvPr>
        </p:nvPicPr>
        <p:blipFill>
          <a:blip r:embed="rId2"/>
          <a:srcRect l="-45701" r="-45701"/>
          <a:stretch>
            <a:fillRect/>
          </a:stretch>
        </p:blipFill>
        <p:spPr>
          <a:xfrm>
            <a:off x="-374131" y="1143000"/>
            <a:ext cx="9560306" cy="5257800"/>
          </a:xfrm>
        </p:spPr>
      </p:pic>
      <p:sp>
        <p:nvSpPr>
          <p:cNvPr id="6" name="TextBox 5"/>
          <p:cNvSpPr txBox="1"/>
          <p:nvPr/>
        </p:nvSpPr>
        <p:spPr>
          <a:xfrm>
            <a:off x="5827993" y="1698535"/>
            <a:ext cx="2773897" cy="923330"/>
          </a:xfrm>
          <a:prstGeom prst="rect">
            <a:avLst/>
          </a:prstGeom>
          <a:solidFill>
            <a:srgbClr val="F8FFC5"/>
          </a:solidFill>
          <a:ln>
            <a:solidFill>
              <a:schemeClr val="tx1"/>
            </a:solidFill>
          </a:ln>
        </p:spPr>
        <p:txBody>
          <a:bodyPr wrap="square" rtlCol="0">
            <a:spAutoFit/>
          </a:bodyPr>
          <a:lstStyle/>
          <a:p>
            <a:r>
              <a:rPr lang="en-US" dirty="0" smtClean="0"/>
              <a:t>Depleted sulfur in our food supply due to modern farming practices</a:t>
            </a:r>
            <a:endParaRPr lang="en-US" dirty="0"/>
          </a:p>
        </p:txBody>
      </p:sp>
      <p:cxnSp>
        <p:nvCxnSpPr>
          <p:cNvPr id="5" name="Curved Connector 4"/>
          <p:cNvCxnSpPr/>
          <p:nvPr/>
        </p:nvCxnSpPr>
        <p:spPr>
          <a:xfrm rot="5400000">
            <a:off x="6509401" y="2722872"/>
            <a:ext cx="1030423" cy="828409"/>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pic>
        <p:nvPicPr>
          <p:cNvPr id="3" name="Picture 2" descr="vegetabl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708" y="3664665"/>
            <a:ext cx="3209710" cy="2128177"/>
          </a:xfrm>
          <a:prstGeom prst="rect">
            <a:avLst/>
          </a:prstGeom>
        </p:spPr>
      </p:pic>
      <p:grpSp>
        <p:nvGrpSpPr>
          <p:cNvPr id="12" name="Group 11"/>
          <p:cNvGrpSpPr/>
          <p:nvPr/>
        </p:nvGrpSpPr>
        <p:grpSpPr>
          <a:xfrm>
            <a:off x="6637112" y="3967650"/>
            <a:ext cx="1174065" cy="1531930"/>
            <a:chOff x="539149" y="2403291"/>
            <a:chExt cx="971576" cy="1349432"/>
          </a:xfrm>
        </p:grpSpPr>
        <p:grpSp>
          <p:nvGrpSpPr>
            <p:cNvPr id="13" name="Group 34"/>
            <p:cNvGrpSpPr/>
            <p:nvPr/>
          </p:nvGrpSpPr>
          <p:grpSpPr>
            <a:xfrm>
              <a:off x="601834" y="2403291"/>
              <a:ext cx="600751" cy="562800"/>
              <a:chOff x="427294" y="6190047"/>
              <a:chExt cx="600751" cy="562800"/>
            </a:xfrm>
          </p:grpSpPr>
          <p:sp>
            <p:nvSpPr>
              <p:cNvPr id="28" name="Oval 27"/>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7"/>
              <p:cNvGrpSpPr/>
              <p:nvPr/>
            </p:nvGrpSpPr>
            <p:grpSpPr>
              <a:xfrm>
                <a:off x="427294" y="6190047"/>
                <a:ext cx="600751" cy="369656"/>
                <a:chOff x="302804" y="5297926"/>
                <a:chExt cx="600751" cy="369656"/>
              </a:xfrm>
            </p:grpSpPr>
            <p:sp>
              <p:nvSpPr>
                <p:cNvPr id="30" name="Oval 29"/>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4" name="Group 34"/>
            <p:cNvGrpSpPr/>
            <p:nvPr/>
          </p:nvGrpSpPr>
          <p:grpSpPr>
            <a:xfrm>
              <a:off x="909974" y="2796607"/>
              <a:ext cx="600751" cy="562800"/>
              <a:chOff x="427294" y="6190047"/>
              <a:chExt cx="600751" cy="562800"/>
            </a:xfrm>
          </p:grpSpPr>
          <p:sp>
            <p:nvSpPr>
              <p:cNvPr id="22" name="Oval 21"/>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7"/>
              <p:cNvGrpSpPr/>
              <p:nvPr/>
            </p:nvGrpSpPr>
            <p:grpSpPr>
              <a:xfrm>
                <a:off x="427294" y="6190047"/>
                <a:ext cx="600751" cy="369656"/>
                <a:chOff x="302804" y="5297926"/>
                <a:chExt cx="600751" cy="369656"/>
              </a:xfrm>
            </p:grpSpPr>
            <p:sp>
              <p:nvSpPr>
                <p:cNvPr id="24" name="Oval 23"/>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5" name="Group 34"/>
            <p:cNvGrpSpPr/>
            <p:nvPr/>
          </p:nvGrpSpPr>
          <p:grpSpPr>
            <a:xfrm>
              <a:off x="539149" y="3189923"/>
              <a:ext cx="600751" cy="562800"/>
              <a:chOff x="427294" y="6190047"/>
              <a:chExt cx="600751" cy="562800"/>
            </a:xfrm>
          </p:grpSpPr>
          <p:sp>
            <p:nvSpPr>
              <p:cNvPr id="16" name="Oval 15"/>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27"/>
              <p:cNvGrpSpPr/>
              <p:nvPr/>
            </p:nvGrpSpPr>
            <p:grpSpPr>
              <a:xfrm>
                <a:off x="427294" y="6190047"/>
                <a:ext cx="600751" cy="369656"/>
                <a:chOff x="302804" y="5297926"/>
                <a:chExt cx="600751" cy="369656"/>
              </a:xfrm>
            </p:grpSpPr>
            <p:sp>
              <p:nvSpPr>
                <p:cNvPr id="18" name="Oval 17"/>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298295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0" y="0"/>
            <a:ext cx="9778418" cy="1143000"/>
          </a:xfrm>
        </p:spPr>
        <p:txBody>
          <a:bodyPr>
            <a:normAutofit fontScale="90000"/>
          </a:bodyPr>
          <a:lstStyle/>
          <a:p>
            <a:r>
              <a:rPr lang="en-US" sz="3600" b="1" dirty="0" smtClean="0"/>
              <a:t>Modern Environment </a:t>
            </a:r>
            <a:br>
              <a:rPr lang="en-US" sz="3600" b="1" dirty="0" smtClean="0"/>
            </a:br>
            <a:r>
              <a:rPr lang="en-US" sz="3600" b="1" dirty="0" smtClean="0"/>
              <a:t>Depletes Sulfate Everywhere</a:t>
            </a:r>
            <a:endParaRPr lang="en-US" sz="3600" b="1" dirty="0"/>
          </a:p>
        </p:txBody>
      </p:sp>
      <p:pic>
        <p:nvPicPr>
          <p:cNvPr id="4" name="Content Placeholder 3" descr="standing_man.jpg"/>
          <p:cNvPicPr>
            <a:picLocks noGrp="1" noChangeAspect="1"/>
          </p:cNvPicPr>
          <p:nvPr>
            <p:ph idx="1"/>
          </p:nvPr>
        </p:nvPicPr>
        <p:blipFill>
          <a:blip r:embed="rId2"/>
          <a:srcRect l="-45701" r="-45701"/>
          <a:stretch>
            <a:fillRect/>
          </a:stretch>
        </p:blipFill>
        <p:spPr>
          <a:xfrm>
            <a:off x="-374131" y="1143000"/>
            <a:ext cx="9560306" cy="5257800"/>
          </a:xfrm>
        </p:spPr>
      </p:pic>
      <p:sp>
        <p:nvSpPr>
          <p:cNvPr id="6" name="TextBox 5"/>
          <p:cNvSpPr txBox="1"/>
          <p:nvPr/>
        </p:nvSpPr>
        <p:spPr>
          <a:xfrm>
            <a:off x="5827993" y="1698535"/>
            <a:ext cx="2773897" cy="1477328"/>
          </a:xfrm>
          <a:prstGeom prst="rect">
            <a:avLst/>
          </a:prstGeom>
          <a:solidFill>
            <a:srgbClr val="F8FFC5"/>
          </a:solidFill>
          <a:ln>
            <a:solidFill>
              <a:schemeClr val="tx1"/>
            </a:solidFill>
          </a:ln>
        </p:spPr>
        <p:txBody>
          <a:bodyPr wrap="square" rtlCol="0">
            <a:spAutoFit/>
          </a:bodyPr>
          <a:lstStyle/>
          <a:p>
            <a:r>
              <a:rPr lang="en-US" dirty="0" smtClean="0"/>
              <a:t>Vaccines deplete sulfate via aluminum and mercury detoxification; these toxins also interfere with </a:t>
            </a:r>
            <a:r>
              <a:rPr lang="en-US" dirty="0" err="1" smtClean="0"/>
              <a:t>eNOS</a:t>
            </a:r>
            <a:r>
              <a:rPr lang="en-US" dirty="0" smtClean="0"/>
              <a:t> function</a:t>
            </a:r>
            <a:endParaRPr lang="en-US" dirty="0"/>
          </a:p>
        </p:txBody>
      </p:sp>
      <p:cxnSp>
        <p:nvCxnSpPr>
          <p:cNvPr id="5" name="Curved Connector 4"/>
          <p:cNvCxnSpPr/>
          <p:nvPr/>
        </p:nvCxnSpPr>
        <p:spPr>
          <a:xfrm rot="10800000" flipV="1">
            <a:off x="5055707" y="2072825"/>
            <a:ext cx="772286" cy="179726"/>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pic>
        <p:nvPicPr>
          <p:cNvPr id="3" name="Picture 2" descr="Vacci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474" y="1341946"/>
            <a:ext cx="2629197" cy="1971898"/>
          </a:xfrm>
          <a:prstGeom prst="rect">
            <a:avLst/>
          </a:prstGeom>
        </p:spPr>
      </p:pic>
      <p:grpSp>
        <p:nvGrpSpPr>
          <p:cNvPr id="8" name="Group 7"/>
          <p:cNvGrpSpPr/>
          <p:nvPr/>
        </p:nvGrpSpPr>
        <p:grpSpPr>
          <a:xfrm>
            <a:off x="3297946" y="1618617"/>
            <a:ext cx="1264688" cy="3727932"/>
            <a:chOff x="3297946" y="1618617"/>
            <a:chExt cx="1264688" cy="3727932"/>
          </a:xfrm>
        </p:grpSpPr>
        <p:grpSp>
          <p:nvGrpSpPr>
            <p:cNvPr id="9" name="Group 34"/>
            <p:cNvGrpSpPr/>
            <p:nvPr/>
          </p:nvGrpSpPr>
          <p:grpSpPr>
            <a:xfrm>
              <a:off x="3580071" y="4878256"/>
              <a:ext cx="463868" cy="468293"/>
              <a:chOff x="427294" y="6190047"/>
              <a:chExt cx="600751" cy="562800"/>
            </a:xfrm>
          </p:grpSpPr>
          <p:sp>
            <p:nvSpPr>
              <p:cNvPr id="31" name="Oval 30"/>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27"/>
              <p:cNvGrpSpPr/>
              <p:nvPr/>
            </p:nvGrpSpPr>
            <p:grpSpPr>
              <a:xfrm>
                <a:off x="427294" y="6190047"/>
                <a:ext cx="600751" cy="369656"/>
                <a:chOff x="302804" y="5297926"/>
                <a:chExt cx="600751" cy="369656"/>
              </a:xfrm>
            </p:grpSpPr>
            <p:sp>
              <p:nvSpPr>
                <p:cNvPr id="33" name="Oval 32"/>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0" name="Group 34"/>
            <p:cNvGrpSpPr/>
            <p:nvPr/>
          </p:nvGrpSpPr>
          <p:grpSpPr>
            <a:xfrm>
              <a:off x="4098766" y="2634955"/>
              <a:ext cx="463868" cy="468293"/>
              <a:chOff x="427294" y="6190047"/>
              <a:chExt cx="600751" cy="562800"/>
            </a:xfrm>
          </p:grpSpPr>
          <p:sp>
            <p:nvSpPr>
              <p:cNvPr id="25" name="Oval 24"/>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7"/>
              <p:cNvGrpSpPr/>
              <p:nvPr/>
            </p:nvGrpSpPr>
            <p:grpSpPr>
              <a:xfrm>
                <a:off x="427294" y="6190047"/>
                <a:ext cx="600751" cy="369656"/>
                <a:chOff x="302804" y="5297926"/>
                <a:chExt cx="600751" cy="369656"/>
              </a:xfrm>
            </p:grpSpPr>
            <p:sp>
              <p:nvSpPr>
                <p:cNvPr id="27" name="Oval 26"/>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1" name="Group 34"/>
            <p:cNvGrpSpPr/>
            <p:nvPr/>
          </p:nvGrpSpPr>
          <p:grpSpPr>
            <a:xfrm>
              <a:off x="4026886" y="1618617"/>
              <a:ext cx="463868" cy="468293"/>
              <a:chOff x="427294" y="6190047"/>
              <a:chExt cx="600751" cy="562800"/>
            </a:xfrm>
          </p:grpSpPr>
          <p:sp>
            <p:nvSpPr>
              <p:cNvPr id="19" name="Oval 18"/>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27"/>
              <p:cNvGrpSpPr/>
              <p:nvPr/>
            </p:nvGrpSpPr>
            <p:grpSpPr>
              <a:xfrm>
                <a:off x="427294" y="6190047"/>
                <a:ext cx="600751" cy="369656"/>
                <a:chOff x="302804" y="5297926"/>
                <a:chExt cx="600751" cy="369656"/>
              </a:xfrm>
            </p:grpSpPr>
            <p:sp>
              <p:nvSpPr>
                <p:cNvPr id="21" name="Oval 20"/>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2" name="Group 34"/>
            <p:cNvGrpSpPr/>
            <p:nvPr/>
          </p:nvGrpSpPr>
          <p:grpSpPr>
            <a:xfrm>
              <a:off x="3297946" y="3317270"/>
              <a:ext cx="463868" cy="468293"/>
              <a:chOff x="427294" y="6190047"/>
              <a:chExt cx="600751" cy="562800"/>
            </a:xfrm>
          </p:grpSpPr>
          <p:sp>
            <p:nvSpPr>
              <p:cNvPr id="13" name="Oval 12"/>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27"/>
              <p:cNvGrpSpPr/>
              <p:nvPr/>
            </p:nvGrpSpPr>
            <p:grpSpPr>
              <a:xfrm>
                <a:off x="427294" y="6190047"/>
                <a:ext cx="600751" cy="369656"/>
                <a:chOff x="302804" y="5297926"/>
                <a:chExt cx="600751" cy="369656"/>
              </a:xfrm>
            </p:grpSpPr>
            <p:sp>
              <p:nvSpPr>
                <p:cNvPr id="15" name="Oval 14"/>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760979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tanding_man.jpg"/>
          <p:cNvPicPr>
            <a:picLocks noGrp="1" noChangeAspect="1"/>
          </p:cNvPicPr>
          <p:nvPr>
            <p:ph idx="1"/>
          </p:nvPr>
        </p:nvPicPr>
        <p:blipFill>
          <a:blip r:embed="rId2"/>
          <a:srcRect l="-45701" r="-45701"/>
          <a:stretch>
            <a:fillRect/>
          </a:stretch>
        </p:blipFill>
        <p:spPr>
          <a:xfrm>
            <a:off x="-374131" y="1143000"/>
            <a:ext cx="9560306" cy="5257800"/>
          </a:xfrm>
        </p:spPr>
      </p:pic>
      <p:sp>
        <p:nvSpPr>
          <p:cNvPr id="2" name="Title 1"/>
          <p:cNvSpPr>
            <a:spLocks noGrp="1"/>
          </p:cNvSpPr>
          <p:nvPr>
            <p:ph type="title"/>
          </p:nvPr>
        </p:nvSpPr>
        <p:spPr>
          <a:xfrm>
            <a:off x="-889000" y="0"/>
            <a:ext cx="9778418" cy="1143000"/>
          </a:xfrm>
        </p:spPr>
        <p:txBody>
          <a:bodyPr>
            <a:normAutofit fontScale="90000"/>
          </a:bodyPr>
          <a:lstStyle/>
          <a:p>
            <a:r>
              <a:rPr lang="en-US" sz="3600" b="1" dirty="0" smtClean="0"/>
              <a:t>Modern Environment </a:t>
            </a:r>
            <a:br>
              <a:rPr lang="en-US" sz="3600" b="1" dirty="0" smtClean="0"/>
            </a:br>
            <a:r>
              <a:rPr lang="en-US" sz="3600" b="1" dirty="0" smtClean="0"/>
              <a:t>Depletes Sulfate Everywhere</a:t>
            </a:r>
            <a:endParaRPr lang="en-US" sz="3600" b="1" dirty="0"/>
          </a:p>
        </p:txBody>
      </p:sp>
      <p:sp>
        <p:nvSpPr>
          <p:cNvPr id="6" name="TextBox 5"/>
          <p:cNvSpPr txBox="1"/>
          <p:nvPr/>
        </p:nvSpPr>
        <p:spPr>
          <a:xfrm>
            <a:off x="5827993" y="1698535"/>
            <a:ext cx="2773897" cy="1200329"/>
          </a:xfrm>
          <a:prstGeom prst="rect">
            <a:avLst/>
          </a:prstGeom>
          <a:solidFill>
            <a:srgbClr val="F8FFC5"/>
          </a:solidFill>
          <a:ln>
            <a:solidFill>
              <a:schemeClr val="tx1"/>
            </a:solidFill>
          </a:ln>
        </p:spPr>
        <p:txBody>
          <a:bodyPr wrap="square" rtlCol="0">
            <a:spAutoFit/>
          </a:bodyPr>
          <a:lstStyle/>
          <a:p>
            <a:r>
              <a:rPr lang="en-US" dirty="0" smtClean="0"/>
              <a:t>Various pharmaceutical drugs like acetaminophen deplete sulfate in their detoxification process</a:t>
            </a:r>
            <a:endParaRPr lang="en-US" dirty="0"/>
          </a:p>
        </p:txBody>
      </p:sp>
      <p:cxnSp>
        <p:nvCxnSpPr>
          <p:cNvPr id="5" name="Curved Connector 4"/>
          <p:cNvCxnSpPr/>
          <p:nvPr/>
        </p:nvCxnSpPr>
        <p:spPr>
          <a:xfrm rot="10800000" flipV="1">
            <a:off x="4444709" y="2072825"/>
            <a:ext cx="1383284" cy="1030423"/>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pic>
        <p:nvPicPr>
          <p:cNvPr id="3" name="Picture 2" descr="paracetamo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808" y="1698535"/>
            <a:ext cx="3072210" cy="1486950"/>
          </a:xfrm>
          <a:prstGeom prst="rect">
            <a:avLst/>
          </a:prstGeom>
        </p:spPr>
      </p:pic>
      <p:pic>
        <p:nvPicPr>
          <p:cNvPr id="7" name="Picture 6" descr="acetaminophe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1958" y="4754081"/>
            <a:ext cx="2310506" cy="1544456"/>
          </a:xfrm>
          <a:prstGeom prst="rect">
            <a:avLst/>
          </a:prstGeom>
        </p:spPr>
      </p:pic>
      <p:grpSp>
        <p:nvGrpSpPr>
          <p:cNvPr id="8" name="Group 7"/>
          <p:cNvGrpSpPr/>
          <p:nvPr/>
        </p:nvGrpSpPr>
        <p:grpSpPr>
          <a:xfrm>
            <a:off x="4017970" y="2541833"/>
            <a:ext cx="750199" cy="1122832"/>
            <a:chOff x="539149" y="2403291"/>
            <a:chExt cx="971576" cy="1349432"/>
          </a:xfrm>
        </p:grpSpPr>
        <p:grpSp>
          <p:nvGrpSpPr>
            <p:cNvPr id="9" name="Group 34"/>
            <p:cNvGrpSpPr/>
            <p:nvPr/>
          </p:nvGrpSpPr>
          <p:grpSpPr>
            <a:xfrm>
              <a:off x="601834" y="2403291"/>
              <a:ext cx="600751" cy="562800"/>
              <a:chOff x="427294" y="6190047"/>
              <a:chExt cx="600751" cy="562800"/>
            </a:xfrm>
          </p:grpSpPr>
          <p:sp>
            <p:nvSpPr>
              <p:cNvPr id="24" name="Oval 23"/>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7"/>
              <p:cNvGrpSpPr/>
              <p:nvPr/>
            </p:nvGrpSpPr>
            <p:grpSpPr>
              <a:xfrm>
                <a:off x="427294" y="6190047"/>
                <a:ext cx="600751" cy="369656"/>
                <a:chOff x="302804" y="5297926"/>
                <a:chExt cx="600751" cy="369656"/>
              </a:xfrm>
            </p:grpSpPr>
            <p:sp>
              <p:nvSpPr>
                <p:cNvPr id="26" name="Oval 25"/>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0" name="Group 34"/>
            <p:cNvGrpSpPr/>
            <p:nvPr/>
          </p:nvGrpSpPr>
          <p:grpSpPr>
            <a:xfrm>
              <a:off x="909974" y="2796607"/>
              <a:ext cx="600751" cy="562800"/>
              <a:chOff x="427294" y="6190047"/>
              <a:chExt cx="600751" cy="562800"/>
            </a:xfrm>
          </p:grpSpPr>
          <p:sp>
            <p:nvSpPr>
              <p:cNvPr id="18" name="Oval 17"/>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27"/>
              <p:cNvGrpSpPr/>
              <p:nvPr/>
            </p:nvGrpSpPr>
            <p:grpSpPr>
              <a:xfrm>
                <a:off x="427294" y="6190047"/>
                <a:ext cx="600751" cy="369656"/>
                <a:chOff x="302804" y="5297926"/>
                <a:chExt cx="600751" cy="369656"/>
              </a:xfrm>
            </p:grpSpPr>
            <p:sp>
              <p:nvSpPr>
                <p:cNvPr id="20" name="Oval 19"/>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1" name="Group 34"/>
            <p:cNvGrpSpPr/>
            <p:nvPr/>
          </p:nvGrpSpPr>
          <p:grpSpPr>
            <a:xfrm>
              <a:off x="539149" y="3189923"/>
              <a:ext cx="600751" cy="562800"/>
              <a:chOff x="427294" y="6190047"/>
              <a:chExt cx="600751" cy="562800"/>
            </a:xfrm>
          </p:grpSpPr>
          <p:sp>
            <p:nvSpPr>
              <p:cNvPr id="12" name="Oval 11"/>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27"/>
              <p:cNvGrpSpPr/>
              <p:nvPr/>
            </p:nvGrpSpPr>
            <p:grpSpPr>
              <a:xfrm>
                <a:off x="427294" y="6190047"/>
                <a:ext cx="600751" cy="369656"/>
                <a:chOff x="302804" y="5297926"/>
                <a:chExt cx="600751" cy="369656"/>
              </a:xfrm>
            </p:grpSpPr>
            <p:sp>
              <p:nvSpPr>
                <p:cNvPr id="14" name="Oval 13"/>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5555482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0" y="0"/>
            <a:ext cx="9778418" cy="1143000"/>
          </a:xfrm>
        </p:spPr>
        <p:txBody>
          <a:bodyPr>
            <a:normAutofit fontScale="90000"/>
          </a:bodyPr>
          <a:lstStyle/>
          <a:p>
            <a:r>
              <a:rPr lang="en-US" sz="3600" b="1" dirty="0" smtClean="0"/>
              <a:t>Modern Environment </a:t>
            </a:r>
            <a:br>
              <a:rPr lang="en-US" sz="3600" b="1" dirty="0" smtClean="0"/>
            </a:br>
            <a:r>
              <a:rPr lang="en-US" sz="3600" b="1" dirty="0" smtClean="0"/>
              <a:t>Depletes Sulfate Everywhere</a:t>
            </a:r>
            <a:endParaRPr lang="en-US" sz="3600" b="1" dirty="0"/>
          </a:p>
        </p:txBody>
      </p:sp>
      <p:pic>
        <p:nvPicPr>
          <p:cNvPr id="4" name="Content Placeholder 3" descr="standing_man.jpg"/>
          <p:cNvPicPr>
            <a:picLocks noGrp="1" noChangeAspect="1"/>
          </p:cNvPicPr>
          <p:nvPr>
            <p:ph idx="1"/>
          </p:nvPr>
        </p:nvPicPr>
        <p:blipFill>
          <a:blip r:embed="rId2"/>
          <a:srcRect l="-45701" r="-45701"/>
          <a:stretch>
            <a:fillRect/>
          </a:stretch>
        </p:blipFill>
        <p:spPr>
          <a:xfrm>
            <a:off x="-778712" y="1086866"/>
            <a:ext cx="9560306" cy="5257800"/>
          </a:xfrm>
        </p:spPr>
      </p:pic>
      <p:sp>
        <p:nvSpPr>
          <p:cNvPr id="6" name="TextBox 5"/>
          <p:cNvSpPr txBox="1"/>
          <p:nvPr/>
        </p:nvSpPr>
        <p:spPr>
          <a:xfrm>
            <a:off x="5827993" y="1698535"/>
            <a:ext cx="2953601" cy="1200329"/>
          </a:xfrm>
          <a:prstGeom prst="rect">
            <a:avLst/>
          </a:prstGeom>
          <a:solidFill>
            <a:srgbClr val="F8FFC5"/>
          </a:solidFill>
          <a:ln>
            <a:solidFill>
              <a:schemeClr val="tx1"/>
            </a:solidFill>
          </a:ln>
        </p:spPr>
        <p:txBody>
          <a:bodyPr wrap="square" rtlCol="0">
            <a:spAutoFit/>
          </a:bodyPr>
          <a:lstStyle/>
          <a:p>
            <a:r>
              <a:rPr lang="en-US" dirty="0" smtClean="0"/>
              <a:t>Antibiotics kill gut bacteria that we depend on for critical bioactive molecules like </a:t>
            </a:r>
            <a:r>
              <a:rPr lang="en-US" dirty="0" err="1" smtClean="0"/>
              <a:t>cobalamin</a:t>
            </a:r>
            <a:r>
              <a:rPr lang="en-US" dirty="0" smtClean="0"/>
              <a:t> and vitamin K</a:t>
            </a:r>
            <a:endParaRPr lang="en-US" dirty="0"/>
          </a:p>
        </p:txBody>
      </p:sp>
      <p:cxnSp>
        <p:nvCxnSpPr>
          <p:cNvPr id="5" name="Curved Connector 4"/>
          <p:cNvCxnSpPr/>
          <p:nvPr/>
        </p:nvCxnSpPr>
        <p:spPr>
          <a:xfrm rot="10800000" flipV="1">
            <a:off x="4444709" y="2072825"/>
            <a:ext cx="1383284" cy="1030423"/>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pic>
        <p:nvPicPr>
          <p:cNvPr id="3" name="Picture 2" descr="antibiotic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8438" y="3686906"/>
            <a:ext cx="3160980" cy="2370735"/>
          </a:xfrm>
          <a:prstGeom prst="rect">
            <a:avLst/>
          </a:prstGeom>
        </p:spPr>
      </p:pic>
      <p:grpSp>
        <p:nvGrpSpPr>
          <p:cNvPr id="28" name="Group 27"/>
          <p:cNvGrpSpPr/>
          <p:nvPr/>
        </p:nvGrpSpPr>
        <p:grpSpPr>
          <a:xfrm>
            <a:off x="3694510" y="2541833"/>
            <a:ext cx="750199" cy="1122832"/>
            <a:chOff x="539149" y="2403291"/>
            <a:chExt cx="971576" cy="1349432"/>
          </a:xfrm>
        </p:grpSpPr>
        <p:grpSp>
          <p:nvGrpSpPr>
            <p:cNvPr id="7" name="Group 34"/>
            <p:cNvGrpSpPr/>
            <p:nvPr/>
          </p:nvGrpSpPr>
          <p:grpSpPr>
            <a:xfrm>
              <a:off x="601834" y="2403291"/>
              <a:ext cx="600751" cy="562800"/>
              <a:chOff x="427294" y="6190047"/>
              <a:chExt cx="600751" cy="562800"/>
            </a:xfrm>
          </p:grpSpPr>
          <p:sp>
            <p:nvSpPr>
              <p:cNvPr id="8" name="Oval 7"/>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27"/>
              <p:cNvGrpSpPr/>
              <p:nvPr/>
            </p:nvGrpSpPr>
            <p:grpSpPr>
              <a:xfrm>
                <a:off x="427294" y="6190047"/>
                <a:ext cx="600751" cy="369656"/>
                <a:chOff x="302804" y="5297926"/>
                <a:chExt cx="600751" cy="369656"/>
              </a:xfrm>
            </p:grpSpPr>
            <p:sp>
              <p:nvSpPr>
                <p:cNvPr id="10" name="Oval 9"/>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4" name="Group 34"/>
            <p:cNvGrpSpPr/>
            <p:nvPr/>
          </p:nvGrpSpPr>
          <p:grpSpPr>
            <a:xfrm>
              <a:off x="909974" y="2796607"/>
              <a:ext cx="600751" cy="562800"/>
              <a:chOff x="427294" y="6190047"/>
              <a:chExt cx="600751" cy="562800"/>
            </a:xfrm>
          </p:grpSpPr>
          <p:sp>
            <p:nvSpPr>
              <p:cNvPr id="15" name="Oval 14"/>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27"/>
              <p:cNvGrpSpPr/>
              <p:nvPr/>
            </p:nvGrpSpPr>
            <p:grpSpPr>
              <a:xfrm>
                <a:off x="427294" y="6190047"/>
                <a:ext cx="600751" cy="369656"/>
                <a:chOff x="302804" y="5297926"/>
                <a:chExt cx="600751" cy="369656"/>
              </a:xfrm>
            </p:grpSpPr>
            <p:sp>
              <p:nvSpPr>
                <p:cNvPr id="17" name="Oval 16"/>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1" name="Group 34"/>
            <p:cNvGrpSpPr/>
            <p:nvPr/>
          </p:nvGrpSpPr>
          <p:grpSpPr>
            <a:xfrm>
              <a:off x="539149" y="3189923"/>
              <a:ext cx="600751" cy="562800"/>
              <a:chOff x="427294" y="6190047"/>
              <a:chExt cx="600751" cy="562800"/>
            </a:xfrm>
          </p:grpSpPr>
          <p:sp>
            <p:nvSpPr>
              <p:cNvPr id="22" name="Oval 21"/>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7"/>
              <p:cNvGrpSpPr/>
              <p:nvPr/>
            </p:nvGrpSpPr>
            <p:grpSpPr>
              <a:xfrm>
                <a:off x="427294" y="6190047"/>
                <a:ext cx="600751" cy="369656"/>
                <a:chOff x="302804" y="5297926"/>
                <a:chExt cx="600751" cy="369656"/>
              </a:xfrm>
            </p:grpSpPr>
            <p:sp>
              <p:nvSpPr>
                <p:cNvPr id="24" name="Oval 23"/>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grpSp>
        <p:nvGrpSpPr>
          <p:cNvPr id="29" name="Group 28"/>
          <p:cNvGrpSpPr/>
          <p:nvPr/>
        </p:nvGrpSpPr>
        <p:grpSpPr>
          <a:xfrm>
            <a:off x="3297946" y="1618617"/>
            <a:ext cx="1264688" cy="3727932"/>
            <a:chOff x="3297946" y="1618617"/>
            <a:chExt cx="1264688" cy="3727932"/>
          </a:xfrm>
        </p:grpSpPr>
        <p:grpSp>
          <p:nvGrpSpPr>
            <p:cNvPr id="30" name="Group 34"/>
            <p:cNvGrpSpPr/>
            <p:nvPr/>
          </p:nvGrpSpPr>
          <p:grpSpPr>
            <a:xfrm>
              <a:off x="3580071" y="4878256"/>
              <a:ext cx="463868" cy="468293"/>
              <a:chOff x="427294" y="6190047"/>
              <a:chExt cx="600751" cy="562800"/>
            </a:xfrm>
          </p:grpSpPr>
          <p:sp>
            <p:nvSpPr>
              <p:cNvPr id="52" name="Oval 51"/>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3" name="Group 27"/>
              <p:cNvGrpSpPr/>
              <p:nvPr/>
            </p:nvGrpSpPr>
            <p:grpSpPr>
              <a:xfrm>
                <a:off x="427294" y="6190047"/>
                <a:ext cx="600751" cy="369656"/>
                <a:chOff x="302804" y="5297926"/>
                <a:chExt cx="600751" cy="369656"/>
              </a:xfrm>
            </p:grpSpPr>
            <p:sp>
              <p:nvSpPr>
                <p:cNvPr id="54" name="Oval 53"/>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1" name="Group 34"/>
            <p:cNvGrpSpPr/>
            <p:nvPr/>
          </p:nvGrpSpPr>
          <p:grpSpPr>
            <a:xfrm>
              <a:off x="4098766" y="2634955"/>
              <a:ext cx="463868" cy="468293"/>
              <a:chOff x="427294" y="6190047"/>
              <a:chExt cx="600751" cy="562800"/>
            </a:xfrm>
          </p:grpSpPr>
          <p:sp>
            <p:nvSpPr>
              <p:cNvPr id="46" name="Oval 45"/>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7" name="Group 27"/>
              <p:cNvGrpSpPr/>
              <p:nvPr/>
            </p:nvGrpSpPr>
            <p:grpSpPr>
              <a:xfrm>
                <a:off x="427294" y="6190047"/>
                <a:ext cx="600751" cy="369656"/>
                <a:chOff x="302804" y="5297926"/>
                <a:chExt cx="600751" cy="369656"/>
              </a:xfrm>
            </p:grpSpPr>
            <p:sp>
              <p:nvSpPr>
                <p:cNvPr id="48" name="Oval 47"/>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2" name="Group 34"/>
            <p:cNvGrpSpPr/>
            <p:nvPr/>
          </p:nvGrpSpPr>
          <p:grpSpPr>
            <a:xfrm>
              <a:off x="4026886" y="1618617"/>
              <a:ext cx="463868" cy="468293"/>
              <a:chOff x="427294" y="6190047"/>
              <a:chExt cx="600751" cy="562800"/>
            </a:xfrm>
          </p:grpSpPr>
          <p:sp>
            <p:nvSpPr>
              <p:cNvPr id="40" name="Oval 39"/>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27"/>
              <p:cNvGrpSpPr/>
              <p:nvPr/>
            </p:nvGrpSpPr>
            <p:grpSpPr>
              <a:xfrm>
                <a:off x="427294" y="6190047"/>
                <a:ext cx="600751" cy="369656"/>
                <a:chOff x="302804" y="5297926"/>
                <a:chExt cx="600751" cy="369656"/>
              </a:xfrm>
            </p:grpSpPr>
            <p:sp>
              <p:nvSpPr>
                <p:cNvPr id="42" name="Oval 41"/>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3" name="Group 34"/>
            <p:cNvGrpSpPr/>
            <p:nvPr/>
          </p:nvGrpSpPr>
          <p:grpSpPr>
            <a:xfrm>
              <a:off x="3297946" y="3317270"/>
              <a:ext cx="463868" cy="468293"/>
              <a:chOff x="427294" y="6190047"/>
              <a:chExt cx="600751" cy="562800"/>
            </a:xfrm>
          </p:grpSpPr>
          <p:sp>
            <p:nvSpPr>
              <p:cNvPr id="34" name="Oval 33"/>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27"/>
              <p:cNvGrpSpPr/>
              <p:nvPr/>
            </p:nvGrpSpPr>
            <p:grpSpPr>
              <a:xfrm>
                <a:off x="427294" y="6190047"/>
                <a:ext cx="600751" cy="369656"/>
                <a:chOff x="302804" y="5297926"/>
                <a:chExt cx="600751" cy="369656"/>
              </a:xfrm>
            </p:grpSpPr>
            <p:sp>
              <p:nvSpPr>
                <p:cNvPr id="36" name="Oval 35"/>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0430482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smtClean="0">
                <a:ln>
                  <a:noFill/>
                </a:ln>
                <a:solidFill>
                  <a:srgbClr val="FF0000"/>
                </a:solidFill>
                <a:effectLst/>
                <a:uLnTx/>
                <a:uFillTx/>
                <a:latin typeface="Apple Casual"/>
                <a:ea typeface="+mn-ea"/>
                <a:cs typeface="+mn-cs"/>
              </a:rPr>
              <a:t>What You</a:t>
            </a:r>
            <a:r>
              <a:rPr kumimoji="0" lang="en-US" sz="4000" b="0" i="0" u="none" strike="noStrike" kern="1200" cap="none" spc="0" normalizeH="0" noProof="0" dirty="0" smtClean="0">
                <a:ln>
                  <a:noFill/>
                </a:ln>
                <a:solidFill>
                  <a:srgbClr val="FF0000"/>
                </a:solidFill>
                <a:effectLst/>
                <a:uLnTx/>
                <a:uFillTx/>
                <a:latin typeface="Apple Casual"/>
                <a:ea typeface="+mn-ea"/>
                <a:cs typeface="+mn-cs"/>
              </a:rPr>
              <a:t> Can Do!</a:t>
            </a:r>
            <a:endParaRPr kumimoji="0" lang="en-US" sz="4000" b="0" i="0" u="none" strike="noStrike" kern="1200" cap="none" spc="0" normalizeH="0" baseline="0" noProof="0" dirty="0">
              <a:ln>
                <a:noFill/>
              </a:ln>
              <a:solidFill>
                <a:srgbClr val="FF0000"/>
              </a:solidFill>
              <a:effectLst/>
              <a:uLnTx/>
              <a:uFillTx/>
              <a:latin typeface="Apple Casual"/>
              <a:ea typeface="+mn-ea"/>
              <a:cs typeface="+mn-cs"/>
            </a:endParaRPr>
          </a:p>
        </p:txBody>
      </p:sp>
    </p:spTree>
    <p:extLst>
      <p:ext uri="{BB962C8B-B14F-4D97-AF65-F5344CB8AC3E}">
        <p14:creationId xmlns:p14="http://schemas.microsoft.com/office/powerpoint/2010/main" val="2712739125"/>
      </p:ext>
    </p:extLst>
  </p:cSld>
  <p:clrMapOvr>
    <a:masterClrMapping/>
  </p:clrMapOvr>
  <p:timing>
    <p:tnLst>
      <p:par>
        <p:cTn xmlns:p14="http://schemas.microsoft.com/office/powerpoint/2010/mai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anuts.jpg"/>
          <p:cNvPicPr>
            <a:picLocks noChangeAspect="1"/>
          </p:cNvPicPr>
          <p:nvPr/>
        </p:nvPicPr>
        <p:blipFill>
          <a:blip r:embed="rId3"/>
          <a:stretch>
            <a:fillRect/>
          </a:stretch>
        </p:blipFill>
        <p:spPr>
          <a:xfrm>
            <a:off x="5912146" y="5215290"/>
            <a:ext cx="1222709" cy="917032"/>
          </a:xfrm>
          <a:prstGeom prst="rect">
            <a:avLst/>
          </a:prstGeom>
        </p:spPr>
      </p:pic>
      <p:pic>
        <p:nvPicPr>
          <p:cNvPr id="9" name="Picture 8" descr="liver.jpg"/>
          <p:cNvPicPr>
            <a:picLocks noChangeAspect="1"/>
          </p:cNvPicPr>
          <p:nvPr/>
        </p:nvPicPr>
        <p:blipFill>
          <a:blip r:embed="rId4"/>
          <a:stretch>
            <a:fillRect/>
          </a:stretch>
        </p:blipFill>
        <p:spPr>
          <a:xfrm>
            <a:off x="5201980" y="2874529"/>
            <a:ext cx="3250009" cy="2162732"/>
          </a:xfrm>
          <a:prstGeom prst="rect">
            <a:avLst/>
          </a:prstGeom>
        </p:spPr>
      </p:pic>
      <p:pic>
        <p:nvPicPr>
          <p:cNvPr id="10" name="Picture 9" descr="garlic.jpg"/>
          <p:cNvPicPr>
            <a:picLocks noChangeAspect="1"/>
          </p:cNvPicPr>
          <p:nvPr/>
        </p:nvPicPr>
        <p:blipFill>
          <a:blip r:embed="rId5"/>
          <a:stretch>
            <a:fillRect/>
          </a:stretch>
        </p:blipFill>
        <p:spPr>
          <a:xfrm>
            <a:off x="7962422" y="5209784"/>
            <a:ext cx="979134" cy="922538"/>
          </a:xfrm>
          <a:prstGeom prst="rect">
            <a:avLst/>
          </a:prstGeom>
        </p:spPr>
      </p:pic>
      <p:pic>
        <p:nvPicPr>
          <p:cNvPr id="11" name="Picture 10" descr="onion.gif"/>
          <p:cNvPicPr>
            <a:picLocks noChangeAspect="1"/>
          </p:cNvPicPr>
          <p:nvPr/>
        </p:nvPicPr>
        <p:blipFill>
          <a:blip r:embed="rId6"/>
          <a:stretch>
            <a:fillRect/>
          </a:stretch>
        </p:blipFill>
        <p:spPr>
          <a:xfrm>
            <a:off x="6985953" y="5411569"/>
            <a:ext cx="1204387" cy="1335604"/>
          </a:xfrm>
          <a:prstGeom prst="rect">
            <a:avLst/>
          </a:prstGeom>
        </p:spPr>
      </p:pic>
      <p:pic>
        <p:nvPicPr>
          <p:cNvPr id="12" name="Picture 11" descr="dried_apricots.jpg"/>
          <p:cNvPicPr>
            <a:picLocks noChangeAspect="1"/>
          </p:cNvPicPr>
          <p:nvPr/>
        </p:nvPicPr>
        <p:blipFill>
          <a:blip r:embed="rId7"/>
          <a:stretch>
            <a:fillRect/>
          </a:stretch>
        </p:blipFill>
        <p:spPr>
          <a:xfrm>
            <a:off x="284337" y="5488271"/>
            <a:ext cx="2441507" cy="1258902"/>
          </a:xfrm>
          <a:prstGeom prst="rect">
            <a:avLst/>
          </a:prstGeom>
        </p:spPr>
      </p:pic>
      <p:pic>
        <p:nvPicPr>
          <p:cNvPr id="13" name="Picture 12" descr="Cheddar-Cheese.jpg"/>
          <p:cNvPicPr>
            <a:picLocks noChangeAspect="1"/>
          </p:cNvPicPr>
          <p:nvPr/>
        </p:nvPicPr>
        <p:blipFill>
          <a:blip r:embed="rId8"/>
          <a:stretch>
            <a:fillRect/>
          </a:stretch>
        </p:blipFill>
        <p:spPr>
          <a:xfrm>
            <a:off x="0" y="3512677"/>
            <a:ext cx="3321288" cy="1975594"/>
          </a:xfrm>
          <a:prstGeom prst="rect">
            <a:avLst/>
          </a:prstGeom>
        </p:spPr>
      </p:pic>
      <p:pic>
        <p:nvPicPr>
          <p:cNvPr id="14" name="Picture 13" descr="chicken.jpg"/>
          <p:cNvPicPr>
            <a:picLocks noChangeAspect="1"/>
          </p:cNvPicPr>
          <p:nvPr/>
        </p:nvPicPr>
        <p:blipFill>
          <a:blip r:embed="rId9"/>
          <a:stretch>
            <a:fillRect/>
          </a:stretch>
        </p:blipFill>
        <p:spPr>
          <a:xfrm>
            <a:off x="3321288" y="5025871"/>
            <a:ext cx="2590858" cy="1721302"/>
          </a:xfrm>
          <a:prstGeom prst="rect">
            <a:avLst/>
          </a:prstGeom>
        </p:spPr>
      </p:pic>
      <p:pic>
        <p:nvPicPr>
          <p:cNvPr id="5" name="Picture 4" descr="cabbage.jpg"/>
          <p:cNvPicPr>
            <a:picLocks noChangeAspect="1"/>
          </p:cNvPicPr>
          <p:nvPr/>
        </p:nvPicPr>
        <p:blipFill>
          <a:blip r:embed="rId10"/>
          <a:stretch>
            <a:fillRect/>
          </a:stretch>
        </p:blipFill>
        <p:spPr>
          <a:xfrm>
            <a:off x="918451" y="962700"/>
            <a:ext cx="3115574" cy="2438275"/>
          </a:xfrm>
          <a:prstGeom prst="rect">
            <a:avLst/>
          </a:prstGeom>
        </p:spPr>
      </p:pic>
      <p:pic>
        <p:nvPicPr>
          <p:cNvPr id="8" name="Picture 7" descr="egg.jpg"/>
          <p:cNvPicPr>
            <a:picLocks noChangeAspect="1"/>
          </p:cNvPicPr>
          <p:nvPr/>
        </p:nvPicPr>
        <p:blipFill>
          <a:blip r:embed="rId11"/>
          <a:stretch>
            <a:fillRect/>
          </a:stretch>
        </p:blipFill>
        <p:spPr>
          <a:xfrm>
            <a:off x="3621119" y="1007900"/>
            <a:ext cx="2322696" cy="2005965"/>
          </a:xfrm>
          <a:prstGeom prst="rect">
            <a:avLst/>
          </a:prstGeom>
        </p:spPr>
      </p:pic>
      <p:pic>
        <p:nvPicPr>
          <p:cNvPr id="7" name="Picture 6" descr="scallops.jpg"/>
          <p:cNvPicPr>
            <a:picLocks noChangeAspect="1"/>
          </p:cNvPicPr>
          <p:nvPr/>
        </p:nvPicPr>
        <p:blipFill>
          <a:blip r:embed="rId12"/>
          <a:stretch>
            <a:fillRect/>
          </a:stretch>
        </p:blipFill>
        <p:spPr>
          <a:xfrm>
            <a:off x="2761377" y="3232385"/>
            <a:ext cx="1719484" cy="1626140"/>
          </a:xfrm>
          <a:prstGeom prst="rect">
            <a:avLst/>
          </a:prstGeom>
        </p:spPr>
      </p:pic>
      <p:pic>
        <p:nvPicPr>
          <p:cNvPr id="15" name="Picture 14" descr="crab.jpg"/>
          <p:cNvPicPr>
            <a:picLocks noChangeAspect="1"/>
          </p:cNvPicPr>
          <p:nvPr/>
        </p:nvPicPr>
        <p:blipFill>
          <a:blip r:embed="rId13"/>
          <a:stretch>
            <a:fillRect/>
          </a:stretch>
        </p:blipFill>
        <p:spPr>
          <a:xfrm>
            <a:off x="6314652" y="949191"/>
            <a:ext cx="2885753" cy="1925338"/>
          </a:xfrm>
          <a:prstGeom prst="rect">
            <a:avLst/>
          </a:prstGeom>
        </p:spPr>
      </p:pic>
      <p:pic>
        <p:nvPicPr>
          <p:cNvPr id="6" name="Picture 5" descr="shrimp.jpg"/>
          <p:cNvPicPr>
            <a:picLocks noChangeAspect="1"/>
          </p:cNvPicPr>
          <p:nvPr/>
        </p:nvPicPr>
        <p:blipFill>
          <a:blip r:embed="rId14"/>
          <a:stretch>
            <a:fillRect/>
          </a:stretch>
        </p:blipFill>
        <p:spPr>
          <a:xfrm>
            <a:off x="391848" y="2270183"/>
            <a:ext cx="1341120" cy="1139952"/>
          </a:xfrm>
          <a:prstGeom prst="rect">
            <a:avLst/>
          </a:prstGeom>
        </p:spPr>
      </p:pic>
      <p:pic>
        <p:nvPicPr>
          <p:cNvPr id="16" name="Picture 15" descr="beer_mug.jpg"/>
          <p:cNvPicPr>
            <a:picLocks noChangeAspect="1"/>
          </p:cNvPicPr>
          <p:nvPr/>
        </p:nvPicPr>
        <p:blipFill>
          <a:blip r:embed="rId15"/>
          <a:stretch>
            <a:fillRect/>
          </a:stretch>
        </p:blipFill>
        <p:spPr>
          <a:xfrm>
            <a:off x="-39375" y="148610"/>
            <a:ext cx="1755357" cy="2027314"/>
          </a:xfrm>
          <a:prstGeom prst="rect">
            <a:avLst/>
          </a:prstGeom>
        </p:spPr>
      </p:pic>
      <p:sp>
        <p:nvSpPr>
          <p:cNvPr id="2" name="Title 1"/>
          <p:cNvSpPr>
            <a:spLocks noGrp="1"/>
          </p:cNvSpPr>
          <p:nvPr>
            <p:ph type="title"/>
          </p:nvPr>
        </p:nvSpPr>
        <p:spPr>
          <a:xfrm>
            <a:off x="498574" y="-135100"/>
            <a:ext cx="8229600" cy="1143000"/>
          </a:xfrm>
        </p:spPr>
        <p:txBody>
          <a:bodyPr/>
          <a:lstStyle/>
          <a:p>
            <a:r>
              <a:rPr lang="en-US" dirty="0" smtClean="0"/>
              <a:t>Eat Foods </a:t>
            </a:r>
            <a:r>
              <a:rPr lang="en-US" dirty="0"/>
              <a:t>C</a:t>
            </a:r>
            <a:r>
              <a:rPr lang="en-US" dirty="0" smtClean="0"/>
              <a:t>ontaining Sulfur!</a:t>
            </a:r>
            <a:endParaRPr lang="en-US" dirty="0"/>
          </a:p>
        </p:txBody>
      </p:sp>
    </p:spTree>
    <p:extLst>
      <p:ext uri="{BB962C8B-B14F-4D97-AF65-F5344CB8AC3E}">
        <p14:creationId xmlns:p14="http://schemas.microsoft.com/office/powerpoint/2010/main" val="576558909"/>
      </p:ext>
    </p:extLst>
  </p:cSld>
  <p:clrMapOvr>
    <a:masterClrMapping/>
  </p:clrMapOvr>
  <p:timing>
    <p:tnLst>
      <p:par>
        <p:cTn xmlns:p14="http://schemas.microsoft.com/office/powerpoint/2010/mai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682"/>
            <a:ext cx="8229600" cy="1143000"/>
          </a:xfrm>
        </p:spPr>
        <p:txBody>
          <a:bodyPr/>
          <a:lstStyle/>
          <a:p>
            <a:r>
              <a:rPr lang="en-US" dirty="0" smtClean="0"/>
              <a:t>Go Organic!</a:t>
            </a:r>
            <a:endParaRPr lang="en-US" dirty="0"/>
          </a:p>
        </p:txBody>
      </p:sp>
      <p:pic>
        <p:nvPicPr>
          <p:cNvPr id="4" name="Content Placeholder 3" descr="organic.jpg"/>
          <p:cNvPicPr>
            <a:picLocks noGrp="1" noChangeAspect="1"/>
          </p:cNvPicPr>
          <p:nvPr>
            <p:ph idx="1"/>
          </p:nvPr>
        </p:nvPicPr>
        <p:blipFill>
          <a:blip r:embed="rId2">
            <a:extLst>
              <a:ext uri="{28A0092B-C50C-407E-A947-70E740481C1C}">
                <a14:useLocalDpi xmlns:a14="http://schemas.microsoft.com/office/drawing/2010/main" val="0"/>
              </a:ext>
            </a:extLst>
          </a:blip>
          <a:srcRect t="-4996" b="-4996"/>
          <a:stretch>
            <a:fillRect/>
          </a:stretch>
        </p:blipFill>
        <p:spPr>
          <a:xfrm>
            <a:off x="2388602" y="3867310"/>
            <a:ext cx="5261779" cy="2893776"/>
          </a:xfrm>
        </p:spPr>
      </p:pic>
      <p:pic>
        <p:nvPicPr>
          <p:cNvPr id="5" name="Picture 4" descr="white-house-farmers-mark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17" y="1111132"/>
            <a:ext cx="3288551" cy="2584801"/>
          </a:xfrm>
          <a:prstGeom prst="rect">
            <a:avLst/>
          </a:prstGeom>
        </p:spPr>
      </p:pic>
      <p:pic>
        <p:nvPicPr>
          <p:cNvPr id="6" name="Picture 5" descr="palo_alto_farmers_market.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5668" y="1373507"/>
            <a:ext cx="3175000" cy="2349500"/>
          </a:xfrm>
          <a:prstGeom prst="rect">
            <a:avLst/>
          </a:prstGeom>
        </p:spPr>
      </p:pic>
    </p:spTree>
    <p:extLst>
      <p:ext uri="{BB962C8B-B14F-4D97-AF65-F5344CB8AC3E}">
        <p14:creationId xmlns:p14="http://schemas.microsoft.com/office/powerpoint/2010/main" val="1616490045"/>
      </p:ext>
    </p:extLst>
  </p:cSld>
  <p:clrMapOvr>
    <a:masterClrMapping/>
  </p:clrMapOvr>
  <p:timing>
    <p:tnLst>
      <p:par>
        <p:cTn xmlns:p14="http://schemas.microsoft.com/office/powerpoint/2010/mai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echeese-saintagu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68" y="274638"/>
            <a:ext cx="4457700" cy="3530600"/>
          </a:xfrm>
          <a:prstGeom prst="rect">
            <a:avLst/>
          </a:prstGeom>
        </p:spPr>
      </p:pic>
      <p:pic>
        <p:nvPicPr>
          <p:cNvPr id="6" name="Picture 5" descr="beer_mu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563" y="2988176"/>
            <a:ext cx="3232437" cy="3733237"/>
          </a:xfrm>
          <a:prstGeom prst="rect">
            <a:avLst/>
          </a:prstGeom>
        </p:spPr>
      </p:pic>
      <p:sp>
        <p:nvSpPr>
          <p:cNvPr id="2" name="Title 1"/>
          <p:cNvSpPr>
            <a:spLocks noGrp="1"/>
          </p:cNvSpPr>
          <p:nvPr>
            <p:ph type="title"/>
          </p:nvPr>
        </p:nvSpPr>
        <p:spPr/>
        <p:txBody>
          <a:bodyPr/>
          <a:lstStyle/>
          <a:p>
            <a:r>
              <a:rPr lang="en-US" dirty="0" smtClean="0"/>
              <a:t>Probiotics!</a:t>
            </a:r>
            <a:endParaRPr lang="en-US" dirty="0"/>
          </a:p>
        </p:txBody>
      </p:sp>
      <p:pic>
        <p:nvPicPr>
          <p:cNvPr id="4" name="Content Placeholder 3" descr="probiotics.jpg"/>
          <p:cNvPicPr>
            <a:picLocks noGrp="1" noChangeAspect="1"/>
          </p:cNvPicPr>
          <p:nvPr>
            <p:ph idx="1"/>
          </p:nvPr>
        </p:nvPicPr>
        <p:blipFill>
          <a:blip r:embed="rId4">
            <a:extLst>
              <a:ext uri="{28A0092B-C50C-407E-A947-70E740481C1C}">
                <a14:useLocalDpi xmlns:a14="http://schemas.microsoft.com/office/drawing/2010/main" val="0"/>
              </a:ext>
            </a:extLst>
          </a:blip>
          <a:srcRect l="-11053" r="-11053"/>
          <a:stretch>
            <a:fillRect/>
          </a:stretch>
        </p:blipFill>
        <p:spPr>
          <a:xfrm>
            <a:off x="144312" y="3559289"/>
            <a:ext cx="4973154" cy="2735043"/>
          </a:xfrm>
        </p:spPr>
      </p:pic>
    </p:spTree>
    <p:extLst>
      <p:ext uri="{BB962C8B-B14F-4D97-AF65-F5344CB8AC3E}">
        <p14:creationId xmlns:p14="http://schemas.microsoft.com/office/powerpoint/2010/main" val="286190236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Cholesterol is Essential for Mobility and a Nervous System</a:t>
            </a:r>
            <a:endParaRPr lang="en-US" b="1" dirty="0"/>
          </a:p>
        </p:txBody>
      </p:sp>
      <p:sp>
        <p:nvSpPr>
          <p:cNvPr id="3" name="Content Placeholder 2"/>
          <p:cNvSpPr>
            <a:spLocks noGrp="1"/>
          </p:cNvSpPr>
          <p:nvPr>
            <p:ph idx="1"/>
          </p:nvPr>
        </p:nvSpPr>
        <p:spPr>
          <a:xfrm>
            <a:off x="457200" y="1676400"/>
            <a:ext cx="6921500" cy="2946399"/>
          </a:xfrm>
        </p:spPr>
        <p:txBody>
          <a:bodyPr>
            <a:normAutofit fontScale="92500" lnSpcReduction="10000"/>
          </a:bodyPr>
          <a:lstStyle/>
          <a:p>
            <a:r>
              <a:rPr lang="en-US" dirty="0" smtClean="0"/>
              <a:t>Plants contain no cholesterol</a:t>
            </a:r>
          </a:p>
          <a:p>
            <a:r>
              <a:rPr lang="en-US" dirty="0" smtClean="0"/>
              <a:t>Plants can’t move</a:t>
            </a:r>
          </a:p>
          <a:p>
            <a:r>
              <a:rPr lang="en-US" dirty="0" smtClean="0"/>
              <a:t>Plants don’t have a                                      nervous system</a:t>
            </a:r>
          </a:p>
          <a:p>
            <a:r>
              <a:rPr lang="en-US" dirty="0" smtClean="0"/>
              <a:t>In a sense, cholesterol is to animals         as chlorophyll is to plants</a:t>
            </a:r>
            <a:endParaRPr lang="en-US" dirty="0"/>
          </a:p>
        </p:txBody>
      </p:sp>
      <p:pic>
        <p:nvPicPr>
          <p:cNvPr id="6" name="Picture 5" descr="koala.jpg"/>
          <p:cNvPicPr>
            <a:picLocks noChangeAspect="1"/>
          </p:cNvPicPr>
          <p:nvPr/>
        </p:nvPicPr>
        <p:blipFill>
          <a:blip r:embed="rId2"/>
          <a:stretch>
            <a:fillRect/>
          </a:stretch>
        </p:blipFill>
        <p:spPr>
          <a:xfrm>
            <a:off x="457201" y="4614862"/>
            <a:ext cx="3251200" cy="2438400"/>
          </a:xfrm>
          <a:prstGeom prst="rect">
            <a:avLst/>
          </a:prstGeom>
        </p:spPr>
      </p:pic>
      <p:pic>
        <p:nvPicPr>
          <p:cNvPr id="4" name="Picture 3" descr="plant.jpg"/>
          <p:cNvPicPr>
            <a:picLocks noChangeAspect="1"/>
          </p:cNvPicPr>
          <p:nvPr/>
        </p:nvPicPr>
        <p:blipFill>
          <a:blip r:embed="rId3"/>
          <a:stretch>
            <a:fillRect/>
          </a:stretch>
        </p:blipFill>
        <p:spPr>
          <a:xfrm>
            <a:off x="5623789" y="1600200"/>
            <a:ext cx="2357581" cy="2074671"/>
          </a:xfrm>
          <a:prstGeom prst="rect">
            <a:avLst/>
          </a:prstGeom>
        </p:spPr>
      </p:pic>
      <p:pic>
        <p:nvPicPr>
          <p:cNvPr id="7" name="Picture 6" descr="chicken.jpg"/>
          <p:cNvPicPr>
            <a:picLocks noChangeAspect="1"/>
          </p:cNvPicPr>
          <p:nvPr/>
        </p:nvPicPr>
        <p:blipFill>
          <a:blip r:embed="rId4"/>
          <a:stretch>
            <a:fillRect/>
          </a:stretch>
        </p:blipFill>
        <p:spPr>
          <a:xfrm>
            <a:off x="6689235" y="3192462"/>
            <a:ext cx="2454765" cy="1841074"/>
          </a:xfrm>
          <a:prstGeom prst="rect">
            <a:avLst/>
          </a:prstGeom>
        </p:spPr>
      </p:pic>
      <p:pic>
        <p:nvPicPr>
          <p:cNvPr id="5" name="Picture 4" descr="tiger.jpg"/>
          <p:cNvPicPr>
            <a:picLocks noChangeAspect="1"/>
          </p:cNvPicPr>
          <p:nvPr/>
        </p:nvPicPr>
        <p:blipFill>
          <a:blip r:embed="rId5"/>
          <a:stretch>
            <a:fillRect/>
          </a:stretch>
        </p:blipFill>
        <p:spPr>
          <a:xfrm>
            <a:off x="4449234" y="4627562"/>
            <a:ext cx="2929466" cy="2197100"/>
          </a:xfrm>
          <a:prstGeom prst="rect">
            <a:avLst/>
          </a:prstGeom>
        </p:spPr>
      </p:pic>
    </p:spTree>
    <p:extLst>
      <p:ext uri="{BB962C8B-B14F-4D97-AF65-F5344CB8AC3E}">
        <p14:creationId xmlns:p14="http://schemas.microsoft.com/office/powerpoint/2010/main" val="828349281"/>
      </p:ext>
    </p:extLst>
  </p:cSld>
  <p:clrMapOvr>
    <a:masterClrMapping/>
  </p:clrMapOvr>
  <p:timing>
    <p:tnLst>
      <p:par>
        <p:cTn xmlns:p14="http://schemas.microsoft.com/office/powerpoint/2010/mai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Escape to a sunny place in </a:t>
            </a:r>
            <a:r>
              <a:rPr lang="en-US" dirty="0"/>
              <a:t>w</a:t>
            </a:r>
            <a:r>
              <a:rPr lang="en-US" dirty="0" smtClean="0"/>
              <a:t>inter!</a:t>
            </a:r>
            <a:endParaRPr lang="en-US" dirty="0"/>
          </a:p>
        </p:txBody>
      </p:sp>
      <p:pic>
        <p:nvPicPr>
          <p:cNvPr id="4" name="Content Placeholder 3" descr="antalya_turkey_med_sea.jpg"/>
          <p:cNvPicPr>
            <a:picLocks noGrp="1" noChangeAspect="1"/>
          </p:cNvPicPr>
          <p:nvPr>
            <p:ph idx="1"/>
          </p:nvPr>
        </p:nvPicPr>
        <p:blipFill>
          <a:blip r:embed="rId3"/>
          <a:srcRect l="-14449" r="-14449"/>
          <a:stretch>
            <a:fillRect/>
          </a:stretch>
        </p:blipFill>
        <p:spPr>
          <a:xfrm>
            <a:off x="-184413" y="1431148"/>
            <a:ext cx="9560306" cy="5257800"/>
          </a:xfrm>
        </p:spPr>
      </p:pic>
    </p:spTree>
    <p:extLst>
      <p:ext uri="{BB962C8B-B14F-4D97-AF65-F5344CB8AC3E}">
        <p14:creationId xmlns:p14="http://schemas.microsoft.com/office/powerpoint/2010/main" val="2866018124"/>
      </p:ext>
    </p:extLst>
  </p:cSld>
  <p:clrMapOvr>
    <a:masterClrMapping/>
  </p:clrMapOvr>
  <p:timing>
    <p:tnLst>
      <p:par>
        <p:cTn xmlns:p14="http://schemas.microsoft.com/office/powerpoint/2010/mai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If you Live in Canada, Use a Sunlamp!</a:t>
            </a:r>
            <a:endParaRPr lang="en-US" dirty="0"/>
          </a:p>
        </p:txBody>
      </p:sp>
      <p:pic>
        <p:nvPicPr>
          <p:cNvPr id="4" name="Content Placeholder 3" descr="sunlamp.jpg"/>
          <p:cNvPicPr>
            <a:picLocks noGrp="1" noChangeAspect="1"/>
          </p:cNvPicPr>
          <p:nvPr>
            <p:ph idx="1"/>
          </p:nvPr>
        </p:nvPicPr>
        <p:blipFill>
          <a:blip r:embed="rId2"/>
          <a:srcRect l="-49373" r="-49373"/>
          <a:stretch>
            <a:fillRect/>
          </a:stretch>
        </p:blipFill>
        <p:spPr/>
      </p:pic>
    </p:spTree>
    <p:extLst>
      <p:ext uri="{BB962C8B-B14F-4D97-AF65-F5344CB8AC3E}">
        <p14:creationId xmlns:p14="http://schemas.microsoft.com/office/powerpoint/2010/main" val="2642476297"/>
      </p:ext>
    </p:extLst>
  </p:cSld>
  <p:clrMapOvr>
    <a:masterClrMapping/>
  </p:clrMapOvr>
  <p:timing>
    <p:tnLst>
      <p:par>
        <p:cTn xmlns:p14="http://schemas.microsoft.com/office/powerpoint/2010/mai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Epsom Salts!</a:t>
            </a:r>
            <a:endParaRPr lang="en-US" dirty="0"/>
          </a:p>
        </p:txBody>
      </p:sp>
      <p:sp>
        <p:nvSpPr>
          <p:cNvPr id="3" name="Content Placeholder 2"/>
          <p:cNvSpPr>
            <a:spLocks noGrp="1"/>
          </p:cNvSpPr>
          <p:nvPr>
            <p:ph idx="1"/>
          </p:nvPr>
        </p:nvSpPr>
        <p:spPr>
          <a:xfrm>
            <a:off x="457200" y="1600201"/>
            <a:ext cx="6447246" cy="1572714"/>
          </a:xfrm>
        </p:spPr>
        <p:txBody>
          <a:bodyPr>
            <a:noAutofit/>
          </a:bodyPr>
          <a:lstStyle/>
          <a:p>
            <a:pPr>
              <a:buNone/>
            </a:pPr>
            <a:r>
              <a:rPr lang="en-US" dirty="0" smtClean="0"/>
              <a:t>    Magnesium Sulfate in hot bath water is a cheap and easy way to get sulfate supply to the skin </a:t>
            </a:r>
            <a:endParaRPr lang="en-US" dirty="0"/>
          </a:p>
        </p:txBody>
      </p:sp>
      <p:pic>
        <p:nvPicPr>
          <p:cNvPr id="4" name="Picture 3" descr="hot_spring_us.jpg"/>
          <p:cNvPicPr>
            <a:picLocks noChangeAspect="1"/>
          </p:cNvPicPr>
          <p:nvPr/>
        </p:nvPicPr>
        <p:blipFill>
          <a:blip r:embed="rId2"/>
          <a:stretch>
            <a:fillRect/>
          </a:stretch>
        </p:blipFill>
        <p:spPr>
          <a:xfrm>
            <a:off x="5254184" y="3780951"/>
            <a:ext cx="3432616" cy="2574462"/>
          </a:xfrm>
          <a:prstGeom prst="rect">
            <a:avLst/>
          </a:prstGeom>
        </p:spPr>
      </p:pic>
      <p:pic>
        <p:nvPicPr>
          <p:cNvPr id="5" name="Picture 4" descr="sulfur_hot_springs2.jpg"/>
          <p:cNvPicPr>
            <a:picLocks noChangeAspect="1"/>
          </p:cNvPicPr>
          <p:nvPr/>
        </p:nvPicPr>
        <p:blipFill>
          <a:blip r:embed="rId3"/>
          <a:stretch>
            <a:fillRect/>
          </a:stretch>
        </p:blipFill>
        <p:spPr>
          <a:xfrm>
            <a:off x="457200" y="3739225"/>
            <a:ext cx="4251306" cy="2616188"/>
          </a:xfrm>
          <a:prstGeom prst="rect">
            <a:avLst/>
          </a:prstGeom>
        </p:spPr>
      </p:pic>
      <p:pic>
        <p:nvPicPr>
          <p:cNvPr id="6" name="Picture 5" descr="epsom.jpg"/>
          <p:cNvPicPr>
            <a:picLocks noChangeAspect="1"/>
          </p:cNvPicPr>
          <p:nvPr/>
        </p:nvPicPr>
        <p:blipFill>
          <a:blip r:embed="rId4"/>
          <a:stretch>
            <a:fillRect/>
          </a:stretch>
        </p:blipFill>
        <p:spPr>
          <a:xfrm>
            <a:off x="6331871" y="632913"/>
            <a:ext cx="2812129" cy="2812129"/>
          </a:xfrm>
          <a:prstGeom prst="rect">
            <a:avLst/>
          </a:prstGeom>
        </p:spPr>
      </p:pic>
    </p:spTree>
    <p:extLst>
      <p:ext uri="{BB962C8B-B14F-4D97-AF65-F5344CB8AC3E}">
        <p14:creationId xmlns:p14="http://schemas.microsoft.com/office/powerpoint/2010/main" val="2079012619"/>
      </p:ext>
    </p:extLst>
  </p:cSld>
  <p:clrMapOvr>
    <a:masterClrMapping/>
  </p:clrMapOvr>
  <p:timing>
    <p:tnLst>
      <p:par>
        <p:cTn xmlns:p14="http://schemas.microsoft.com/office/powerpoint/2010/mai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459" y="0"/>
            <a:ext cx="8229600" cy="1143000"/>
          </a:xfrm>
        </p:spPr>
        <p:txBody>
          <a:bodyPr>
            <a:normAutofit/>
          </a:bodyPr>
          <a:lstStyle/>
          <a:p>
            <a:r>
              <a:rPr lang="en-US" b="1" dirty="0" smtClean="0"/>
              <a:t>Don’ts!</a:t>
            </a:r>
            <a:endParaRPr lang="en-US" b="1" dirty="0"/>
          </a:p>
        </p:txBody>
      </p:sp>
      <p:pic>
        <p:nvPicPr>
          <p:cNvPr id="6" name="Picture 5" descr="antacids.jpg"/>
          <p:cNvPicPr>
            <a:picLocks noChangeAspect="1"/>
          </p:cNvPicPr>
          <p:nvPr/>
        </p:nvPicPr>
        <p:blipFill>
          <a:blip r:embed="rId2"/>
          <a:stretch>
            <a:fillRect/>
          </a:stretch>
        </p:blipFill>
        <p:spPr>
          <a:xfrm>
            <a:off x="502776" y="0"/>
            <a:ext cx="2922216" cy="1938976"/>
          </a:xfrm>
          <a:prstGeom prst="rect">
            <a:avLst/>
          </a:prstGeom>
        </p:spPr>
      </p:pic>
      <p:pic>
        <p:nvPicPr>
          <p:cNvPr id="8" name="Picture 7" descr="sunscreen_on.jpg"/>
          <p:cNvPicPr>
            <a:picLocks noChangeAspect="1"/>
          </p:cNvPicPr>
          <p:nvPr/>
        </p:nvPicPr>
        <p:blipFill>
          <a:blip r:embed="rId3"/>
          <a:stretch>
            <a:fillRect/>
          </a:stretch>
        </p:blipFill>
        <p:spPr>
          <a:xfrm>
            <a:off x="5462744" y="4248470"/>
            <a:ext cx="3378200" cy="2413000"/>
          </a:xfrm>
          <a:prstGeom prst="rect">
            <a:avLst/>
          </a:prstGeom>
        </p:spPr>
      </p:pic>
      <p:pic>
        <p:nvPicPr>
          <p:cNvPr id="4" name="Content Placeholder 3" descr="soda.jpg"/>
          <p:cNvPicPr>
            <a:picLocks noGrp="1" noChangeAspect="1"/>
          </p:cNvPicPr>
          <p:nvPr>
            <p:ph idx="1"/>
          </p:nvPr>
        </p:nvPicPr>
        <p:blipFill>
          <a:blip r:embed="rId4"/>
          <a:srcRect l="-90682" r="-90682"/>
          <a:stretch>
            <a:fillRect/>
          </a:stretch>
        </p:blipFill>
        <p:spPr>
          <a:xfrm>
            <a:off x="5722507" y="-187594"/>
            <a:ext cx="5365545" cy="2950843"/>
          </a:xfrm>
        </p:spPr>
      </p:pic>
      <p:pic>
        <p:nvPicPr>
          <p:cNvPr id="10" name="Picture 9" descr="Vaccine.jpg"/>
          <p:cNvPicPr>
            <a:picLocks noChangeAspect="1"/>
          </p:cNvPicPr>
          <p:nvPr/>
        </p:nvPicPr>
        <p:blipFill>
          <a:blip r:embed="rId5"/>
          <a:stretch>
            <a:fillRect/>
          </a:stretch>
        </p:blipFill>
        <p:spPr>
          <a:xfrm>
            <a:off x="303057" y="2014013"/>
            <a:ext cx="2424594" cy="2147874"/>
          </a:xfrm>
          <a:prstGeom prst="rect">
            <a:avLst/>
          </a:prstGeom>
        </p:spPr>
      </p:pic>
      <p:pic>
        <p:nvPicPr>
          <p:cNvPr id="7" name="Picture 6" descr="antiperspirant.jpg"/>
          <p:cNvPicPr>
            <a:picLocks noChangeAspect="1"/>
          </p:cNvPicPr>
          <p:nvPr/>
        </p:nvPicPr>
        <p:blipFill>
          <a:blip r:embed="rId6"/>
          <a:stretch>
            <a:fillRect/>
          </a:stretch>
        </p:blipFill>
        <p:spPr>
          <a:xfrm>
            <a:off x="502776" y="4377376"/>
            <a:ext cx="3505200" cy="2324100"/>
          </a:xfrm>
          <a:prstGeom prst="rect">
            <a:avLst/>
          </a:prstGeom>
        </p:spPr>
      </p:pic>
      <p:pic>
        <p:nvPicPr>
          <p:cNvPr id="11" name="Picture 10" descr="acetaminophe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5165" y="2014013"/>
            <a:ext cx="3038241" cy="2030910"/>
          </a:xfrm>
          <a:prstGeom prst="rect">
            <a:avLst/>
          </a:prstGeom>
        </p:spPr>
      </p:pic>
      <p:pic>
        <p:nvPicPr>
          <p:cNvPr id="3" name="Picture 2" descr="High-Fructose-Corn-Syrup-graphic.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8551" y="1143000"/>
            <a:ext cx="2438400" cy="2438400"/>
          </a:xfrm>
          <a:prstGeom prst="rect">
            <a:avLst/>
          </a:prstGeom>
        </p:spPr>
      </p:pic>
    </p:spTree>
    <p:extLst>
      <p:ext uri="{BB962C8B-B14F-4D97-AF65-F5344CB8AC3E}">
        <p14:creationId xmlns:p14="http://schemas.microsoft.com/office/powerpoint/2010/main" val="3266929372"/>
      </p:ext>
    </p:extLst>
  </p:cSld>
  <p:clrMapOvr>
    <a:masterClrMapping/>
  </p:clrMapOvr>
  <p:timing>
    <p:tnLst>
      <p:par>
        <p:cTn xmlns:p14="http://schemas.microsoft.com/office/powerpoint/2010/mai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954"/>
            <a:ext cx="8229600" cy="1143000"/>
          </a:xfrm>
        </p:spPr>
        <p:txBody>
          <a:bodyPr/>
          <a:lstStyle/>
          <a:p>
            <a:r>
              <a:rPr lang="en-US" b="1" dirty="0" smtClean="0"/>
              <a:t>Summary</a:t>
            </a:r>
            <a:endParaRPr lang="en-US" b="1" dirty="0"/>
          </a:p>
        </p:txBody>
      </p:sp>
      <p:sp>
        <p:nvSpPr>
          <p:cNvPr id="3" name="Content Placeholder 2"/>
          <p:cNvSpPr>
            <a:spLocks noGrp="1"/>
          </p:cNvSpPr>
          <p:nvPr>
            <p:ph idx="1"/>
          </p:nvPr>
        </p:nvSpPr>
        <p:spPr>
          <a:xfrm>
            <a:off x="457200" y="1417638"/>
            <a:ext cx="8229600" cy="4525963"/>
          </a:xfrm>
        </p:spPr>
        <p:txBody>
          <a:bodyPr>
            <a:normAutofit fontScale="92500" lnSpcReduction="10000"/>
          </a:bodyPr>
          <a:lstStyle/>
          <a:p>
            <a:r>
              <a:rPr lang="en-US" dirty="0" smtClean="0"/>
              <a:t>I have identified impaired cholesterol sulfate synthesis as a key factor in the diseases of modern times</a:t>
            </a:r>
          </a:p>
          <a:p>
            <a:pPr lvl="1"/>
            <a:r>
              <a:rPr lang="en-US" dirty="0" smtClean="0"/>
              <a:t>I have shown how this can lead to diabetes, obesity, autism, Alzheimer’s disease and heart disease</a:t>
            </a:r>
          </a:p>
          <a:p>
            <a:r>
              <a:rPr lang="en-US" dirty="0" smtClean="0"/>
              <a:t>Microbes are often unsung heroes who help rescue us from pathological situations of our own making</a:t>
            </a:r>
          </a:p>
          <a:p>
            <a:r>
              <a:rPr lang="en-US" dirty="0" smtClean="0"/>
              <a:t>Environmental toxins play an important role in our current state of health crisis</a:t>
            </a:r>
            <a:endParaRPr lang="en-US" dirty="0"/>
          </a:p>
        </p:txBody>
      </p:sp>
    </p:spTree>
    <p:extLst>
      <p:ext uri="{BB962C8B-B14F-4D97-AF65-F5344CB8AC3E}">
        <p14:creationId xmlns:p14="http://schemas.microsoft.com/office/powerpoint/2010/main" val="947363624"/>
      </p:ext>
    </p:extLst>
  </p:cSld>
  <p:clrMapOvr>
    <a:masterClrMapping/>
  </p:clrMapOvr>
  <p:timing>
    <p:tnLst>
      <p:par>
        <p:cTn xmlns:p14="http://schemas.microsoft.com/office/powerpoint/2010/mai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6000" dirty="0" smtClean="0">
                <a:solidFill>
                  <a:srgbClr val="FF0000"/>
                </a:solidFill>
                <a:latin typeface="Matura MT Script Capitals"/>
              </a:rPr>
              <a:t>Thank you!</a:t>
            </a:r>
            <a:endParaRPr lang="en-US" sz="6000" dirty="0">
              <a:solidFill>
                <a:srgbClr val="FF0000"/>
              </a:solidFill>
              <a:latin typeface="Matura MT Script Capitals"/>
            </a:endParaRPr>
          </a:p>
        </p:txBody>
      </p:sp>
    </p:spTree>
    <p:extLst>
      <p:ext uri="{BB962C8B-B14F-4D97-AF65-F5344CB8AC3E}">
        <p14:creationId xmlns:p14="http://schemas.microsoft.com/office/powerpoint/2010/main" val="53620400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4513"/>
            <a:ext cx="8229600" cy="4525963"/>
          </a:xfrm>
        </p:spPr>
        <p:txBody>
          <a:bodyPr>
            <a:normAutofit lnSpcReduction="10000"/>
          </a:bodyPr>
          <a:lstStyle/>
          <a:p>
            <a:r>
              <a:rPr lang="en-US" dirty="0" smtClean="0"/>
              <a:t>Cholesterol sulfate supplies                        oxygen, sulfur, cholesterol,                   energy energy and negative charge to                                   the tissues</a:t>
            </a:r>
          </a:p>
          <a:p>
            <a:r>
              <a:rPr lang="en-US" dirty="0" smtClean="0"/>
              <a:t>Sulfate is synthesized from sulfide in skin and blood stream utilizing energy in sunlight</a:t>
            </a:r>
          </a:p>
          <a:p>
            <a:pPr lvl="1"/>
            <a:r>
              <a:rPr lang="en-US" dirty="0" smtClean="0"/>
              <a:t>Protects from UV damage and keeps microbes out</a:t>
            </a:r>
          </a:p>
          <a:p>
            <a:r>
              <a:rPr lang="en-US" dirty="0" smtClean="0"/>
              <a:t>Endothelial Nitric Oxide </a:t>
            </a:r>
            <a:r>
              <a:rPr lang="en-US" dirty="0" err="1" smtClean="0"/>
              <a:t>Synthase</a:t>
            </a:r>
            <a:r>
              <a:rPr lang="en-US" dirty="0" smtClean="0"/>
              <a:t>               (</a:t>
            </a:r>
            <a:r>
              <a:rPr lang="en-US" dirty="0" err="1" smtClean="0"/>
              <a:t>eNOS</a:t>
            </a:r>
            <a:r>
              <a:rPr lang="en-US" dirty="0" smtClean="0"/>
              <a:t>) performs the magic</a:t>
            </a:r>
            <a:endParaRPr lang="en-US" dirty="0"/>
          </a:p>
        </p:txBody>
      </p:sp>
      <p:pic>
        <p:nvPicPr>
          <p:cNvPr id="4" name="Picture 3" descr="sun.gif"/>
          <p:cNvPicPr>
            <a:picLocks noChangeAspect="1"/>
          </p:cNvPicPr>
          <p:nvPr/>
        </p:nvPicPr>
        <p:blipFill>
          <a:blip r:embed="rId2"/>
          <a:stretch>
            <a:fillRect/>
          </a:stretch>
        </p:blipFill>
        <p:spPr>
          <a:xfrm>
            <a:off x="6031379" y="470000"/>
            <a:ext cx="2655421" cy="2562692"/>
          </a:xfrm>
          <a:prstGeom prst="rect">
            <a:avLst/>
          </a:prstGeom>
        </p:spPr>
      </p:pic>
      <p:pic>
        <p:nvPicPr>
          <p:cNvPr id="5" name="Picture 4" descr="Recombinant_Human_Nitric_Oxide_Synthase_3_Endothelial.jpg"/>
          <p:cNvPicPr>
            <a:picLocks noChangeAspect="1"/>
          </p:cNvPicPr>
          <p:nvPr/>
        </p:nvPicPr>
        <p:blipFill>
          <a:blip r:embed="rId3"/>
          <a:stretch>
            <a:fillRect/>
          </a:stretch>
        </p:blipFill>
        <p:spPr>
          <a:xfrm>
            <a:off x="6666360" y="4587446"/>
            <a:ext cx="2477640" cy="2477640"/>
          </a:xfrm>
          <a:prstGeom prst="rect">
            <a:avLst/>
          </a:prstGeom>
        </p:spPr>
      </p:pic>
      <p:sp>
        <p:nvSpPr>
          <p:cNvPr id="6" name="TextBox 5"/>
          <p:cNvSpPr txBox="1"/>
          <p:nvPr/>
        </p:nvSpPr>
        <p:spPr>
          <a:xfrm>
            <a:off x="457200" y="5738955"/>
            <a:ext cx="6438779" cy="584776"/>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pPr algn="ctr"/>
            <a:r>
              <a:rPr lang="en-US" sz="3200" dirty="0" smtClean="0"/>
              <a:t>The skin is a solar powered battery!</a:t>
            </a:r>
          </a:p>
        </p:txBody>
      </p:sp>
      <p:sp>
        <p:nvSpPr>
          <p:cNvPr id="2" name="Title 1"/>
          <p:cNvSpPr>
            <a:spLocks noGrp="1"/>
          </p:cNvSpPr>
          <p:nvPr>
            <p:ph type="title"/>
          </p:nvPr>
        </p:nvSpPr>
        <p:spPr>
          <a:xfrm>
            <a:off x="457200" y="27664"/>
            <a:ext cx="8229600" cy="1143000"/>
          </a:xfrm>
        </p:spPr>
        <p:txBody>
          <a:bodyPr/>
          <a:lstStyle/>
          <a:p>
            <a:r>
              <a:rPr lang="en-US" b="1" dirty="0" smtClean="0"/>
              <a:t>A Provocative Proposal</a:t>
            </a:r>
            <a:endParaRPr lang="en-US" b="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Cholesterol and Cholesterol Sulfate</a:t>
            </a:r>
            <a:endParaRPr lang="en-US" b="1" dirty="0"/>
          </a:p>
        </p:txBody>
      </p:sp>
      <p:pic>
        <p:nvPicPr>
          <p:cNvPr id="4" name="Content Placeholder 3" descr="cholesterol_sulfate.png"/>
          <p:cNvPicPr>
            <a:picLocks noGrp="1" noChangeAspect="1"/>
          </p:cNvPicPr>
          <p:nvPr>
            <p:ph idx="1"/>
          </p:nvPr>
        </p:nvPicPr>
        <p:blipFill>
          <a:blip r:embed="rId3"/>
          <a:srcRect l="-36118" r="-36118"/>
          <a:stretch>
            <a:fillRect/>
          </a:stretch>
        </p:blipFill>
        <p:spPr>
          <a:xfrm>
            <a:off x="2150424" y="1600200"/>
            <a:ext cx="8229600" cy="4525963"/>
          </a:xfrm>
        </p:spPr>
      </p:pic>
      <p:sp>
        <p:nvSpPr>
          <p:cNvPr id="5" name="Freeform 4"/>
          <p:cNvSpPr/>
          <p:nvPr/>
        </p:nvSpPr>
        <p:spPr>
          <a:xfrm>
            <a:off x="3661094" y="4989011"/>
            <a:ext cx="2023600" cy="1635287"/>
          </a:xfrm>
          <a:custGeom>
            <a:avLst/>
            <a:gdLst>
              <a:gd name="connsiteX0" fmla="*/ 1179383 w 2023600"/>
              <a:gd name="connsiteY0" fmla="*/ 0 h 1635287"/>
              <a:gd name="connsiteX1" fmla="*/ 15120 w 2023600"/>
              <a:gd name="connsiteY1" fmla="*/ 408192 h 1635287"/>
              <a:gd name="connsiteX2" fmla="*/ 1088661 w 2023600"/>
              <a:gd name="connsiteY2" fmla="*/ 1542058 h 1635287"/>
              <a:gd name="connsiteX3" fmla="*/ 1890037 w 2023600"/>
              <a:gd name="connsiteY3" fmla="*/ 967565 h 1635287"/>
              <a:gd name="connsiteX4" fmla="*/ 1890037 w 2023600"/>
              <a:gd name="connsiteY4" fmla="*/ 408192 h 1635287"/>
              <a:gd name="connsiteX5" fmla="*/ 1179383 w 2023600"/>
              <a:gd name="connsiteY5" fmla="*/ 0 h 16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3600" h="1635287">
                <a:moveTo>
                  <a:pt x="1179383" y="0"/>
                </a:moveTo>
                <a:cubicBezTo>
                  <a:pt x="866897" y="0"/>
                  <a:pt x="30240" y="151182"/>
                  <a:pt x="15120" y="408192"/>
                </a:cubicBezTo>
                <a:cubicBezTo>
                  <a:pt x="0" y="665202"/>
                  <a:pt x="776175" y="1448829"/>
                  <a:pt x="1088661" y="1542058"/>
                </a:cubicBezTo>
                <a:cubicBezTo>
                  <a:pt x="1401147" y="1635287"/>
                  <a:pt x="1756474" y="1156543"/>
                  <a:pt x="1890037" y="967565"/>
                </a:cubicBezTo>
                <a:cubicBezTo>
                  <a:pt x="2023600" y="778587"/>
                  <a:pt x="2005959" y="574492"/>
                  <a:pt x="1890037" y="408192"/>
                </a:cubicBezTo>
                <a:cubicBezTo>
                  <a:pt x="1774115" y="241892"/>
                  <a:pt x="1491869" y="0"/>
                  <a:pt x="1179383" y="0"/>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084462" y="4399398"/>
            <a:ext cx="1231377" cy="461665"/>
          </a:xfrm>
          <a:prstGeom prst="rect">
            <a:avLst/>
          </a:prstGeom>
          <a:noFill/>
        </p:spPr>
        <p:txBody>
          <a:bodyPr wrap="none" rtlCol="0">
            <a:spAutoFit/>
          </a:bodyPr>
          <a:lstStyle/>
          <a:p>
            <a:r>
              <a:rPr lang="en-US" sz="2400" dirty="0" smtClean="0"/>
              <a:t>SULFATE</a:t>
            </a:r>
            <a:endParaRPr lang="en-US" sz="2400" dirty="0"/>
          </a:p>
        </p:txBody>
      </p:sp>
      <p:sp>
        <p:nvSpPr>
          <p:cNvPr id="7" name="TextBox 6"/>
          <p:cNvSpPr txBox="1"/>
          <p:nvPr/>
        </p:nvSpPr>
        <p:spPr>
          <a:xfrm>
            <a:off x="306937" y="1928629"/>
            <a:ext cx="3354157" cy="2554545"/>
          </a:xfrm>
          <a:prstGeom prst="rect">
            <a:avLst/>
          </a:prstGeom>
          <a:solidFill>
            <a:srgbClr val="FFFFD8"/>
          </a:solidFill>
          <a:effectLst>
            <a:outerShdw blurRad="50800" dist="38100" dir="2700000">
              <a:srgbClr val="000000">
                <a:alpha val="43000"/>
              </a:srgbClr>
            </a:outerShdw>
          </a:effectLst>
        </p:spPr>
        <p:txBody>
          <a:bodyPr wrap="square" rtlCol="0">
            <a:spAutoFit/>
          </a:bodyPr>
          <a:lstStyle/>
          <a:p>
            <a:r>
              <a:rPr lang="en-US" sz="3200" dirty="0" err="1" smtClean="0"/>
              <a:t>Sulfation</a:t>
            </a:r>
            <a:r>
              <a:rPr lang="en-US" sz="3200" dirty="0" smtClean="0"/>
              <a:t> makes cholesterol water-soluble and therefore much easier to transport</a:t>
            </a:r>
            <a:endParaRPr lang="en-US" sz="3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Think about Sulfate!</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Cells in the skin produce vitamin D3 </a:t>
            </a:r>
            <a:r>
              <a:rPr lang="en-US" i="1" dirty="0" smtClean="0"/>
              <a:t>sulfate </a:t>
            </a:r>
            <a:r>
              <a:rPr lang="en-US" dirty="0" smtClean="0"/>
              <a:t>upon exposure to the sun</a:t>
            </a:r>
          </a:p>
          <a:p>
            <a:pPr lvl="1"/>
            <a:r>
              <a:rPr lang="en-US" dirty="0" smtClean="0"/>
              <a:t>The precursor to vitamin D3 is cholesterol</a:t>
            </a:r>
          </a:p>
          <a:p>
            <a:r>
              <a:rPr lang="en-US" dirty="0" smtClean="0"/>
              <a:t>Cells also produce an abundance of       </a:t>
            </a:r>
            <a:r>
              <a:rPr lang="en-US" i="1" dirty="0" smtClean="0">
                <a:solidFill>
                  <a:srgbClr val="FF0000"/>
                </a:solidFill>
              </a:rPr>
              <a:t>cholesterol</a:t>
            </a:r>
            <a:r>
              <a:rPr lang="en-US" i="1" dirty="0" smtClean="0"/>
              <a:t> </a:t>
            </a:r>
            <a:r>
              <a:rPr lang="en-US" dirty="0" smtClean="0"/>
              <a:t>sulfate</a:t>
            </a:r>
          </a:p>
          <a:p>
            <a:pPr lvl="1"/>
            <a:r>
              <a:rPr lang="en-US" dirty="0" smtClean="0"/>
              <a:t>I believe this is the more important molecule!</a:t>
            </a:r>
          </a:p>
          <a:p>
            <a:r>
              <a:rPr lang="en-US" dirty="0" smtClean="0"/>
              <a:t>Many of the alleged benefits of vitamin D3 are actually benefits of cholesterol sulfate</a:t>
            </a:r>
          </a:p>
          <a:p>
            <a:pPr lvl="1"/>
            <a:r>
              <a:rPr lang="en-US" dirty="0" smtClean="0"/>
              <a:t>Protection against cancer, diabetes and cardiovascular disease; improved immune function</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Heart Disease Mortality and Sunlight</a:t>
            </a:r>
            <a:r>
              <a:rPr lang="en-US" b="1" dirty="0" smtClean="0">
                <a:solidFill>
                  <a:srgbClr val="FF0000"/>
                </a:solidFill>
              </a:rPr>
              <a:t>*</a:t>
            </a:r>
            <a:endParaRPr lang="en-US" b="1" dirty="0">
              <a:solidFill>
                <a:srgbClr val="FF0000"/>
              </a:solidFill>
            </a:endParaRPr>
          </a:p>
        </p:txBody>
      </p:sp>
      <p:pic>
        <p:nvPicPr>
          <p:cNvPr id="6" name="Content Placeholder 5" descr="sunlight_heart_disease.png"/>
          <p:cNvPicPr>
            <a:picLocks noGrp="1" noChangeAspect="1"/>
          </p:cNvPicPr>
          <p:nvPr>
            <p:ph idx="1"/>
          </p:nvPr>
        </p:nvPicPr>
        <p:blipFill>
          <a:blip r:embed="rId3"/>
          <a:srcRect l="-10192" r="-10192"/>
          <a:stretch>
            <a:fillRect/>
          </a:stretch>
        </p:blipFill>
        <p:spPr/>
      </p:pic>
      <p:sp>
        <p:nvSpPr>
          <p:cNvPr id="7" name="TextBox 6"/>
          <p:cNvSpPr txBox="1"/>
          <p:nvPr/>
        </p:nvSpPr>
        <p:spPr>
          <a:xfrm>
            <a:off x="3486382" y="6417733"/>
            <a:ext cx="5657618" cy="461665"/>
          </a:xfrm>
          <a:prstGeom prst="rect">
            <a:avLst/>
          </a:prstGeom>
          <a:noFill/>
        </p:spPr>
        <p:txBody>
          <a:bodyPr wrap="none" rtlCol="0">
            <a:spAutoFit/>
          </a:bodyPr>
          <a:lstStyle/>
          <a:p>
            <a:r>
              <a:rPr lang="en-US" sz="2400" dirty="0" smtClean="0">
                <a:solidFill>
                  <a:srgbClr val="FF0000"/>
                </a:solidFill>
              </a:rPr>
              <a:t>*</a:t>
            </a:r>
            <a:r>
              <a:rPr lang="en-US" sz="2400" dirty="0" smtClean="0"/>
              <a:t>Grimes et al.,  Q. J. Med. 1996; 89:579-589</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64"/>
            <a:ext cx="8229600" cy="1143000"/>
          </a:xfrm>
        </p:spPr>
        <p:txBody>
          <a:bodyPr/>
          <a:lstStyle/>
          <a:p>
            <a:r>
              <a:rPr lang="en-US" b="1" dirty="0" smtClean="0">
                <a:latin typeface="Apple Casual"/>
              </a:rPr>
              <a:t>Outline</a:t>
            </a:r>
            <a:endParaRPr lang="en-US" b="1" dirty="0">
              <a:latin typeface="Apple Casual"/>
            </a:endParaRPr>
          </a:p>
        </p:txBody>
      </p:sp>
      <p:sp>
        <p:nvSpPr>
          <p:cNvPr id="3" name="Content Placeholder 2"/>
          <p:cNvSpPr>
            <a:spLocks noGrp="1"/>
          </p:cNvSpPr>
          <p:nvPr>
            <p:ph idx="1"/>
          </p:nvPr>
        </p:nvSpPr>
        <p:spPr>
          <a:xfrm>
            <a:off x="457200" y="1265613"/>
            <a:ext cx="8456178" cy="5469492"/>
          </a:xfrm>
        </p:spPr>
        <p:txBody>
          <a:bodyPr>
            <a:normAutofit fontScale="62500" lnSpcReduction="20000"/>
          </a:bodyPr>
          <a:lstStyle/>
          <a:p>
            <a:r>
              <a:rPr lang="en-US" dirty="0" smtClean="0">
                <a:latin typeface="Apple Casual"/>
              </a:rPr>
              <a:t>Introduction</a:t>
            </a:r>
          </a:p>
          <a:p>
            <a:pPr lvl="1"/>
            <a:r>
              <a:rPr lang="en-US" sz="2900" dirty="0" smtClean="0">
                <a:latin typeface="Apple Casual"/>
              </a:rPr>
              <a:t>Big Ideas: Dysfunction and Consequences</a:t>
            </a:r>
          </a:p>
          <a:p>
            <a:r>
              <a:rPr lang="en-US" dirty="0" smtClean="0">
                <a:latin typeface="Apple Casual"/>
              </a:rPr>
              <a:t>Dysfunction</a:t>
            </a:r>
          </a:p>
          <a:p>
            <a:pPr lvl="1"/>
            <a:r>
              <a:rPr lang="en-US" sz="2900" dirty="0" smtClean="0">
                <a:latin typeface="Apple Casual"/>
              </a:rPr>
              <a:t>Cholesterol Transport</a:t>
            </a:r>
          </a:p>
          <a:p>
            <a:pPr lvl="1"/>
            <a:r>
              <a:rPr lang="en-US" sz="2900" dirty="0" smtClean="0">
                <a:latin typeface="Apple Casual"/>
              </a:rPr>
              <a:t>Sulfate Deficiency</a:t>
            </a:r>
          </a:p>
          <a:p>
            <a:pPr lvl="1"/>
            <a:r>
              <a:rPr lang="en-US" sz="2900" dirty="0" smtClean="0">
                <a:latin typeface="Apple Casual"/>
              </a:rPr>
              <a:t>Obesity</a:t>
            </a:r>
          </a:p>
          <a:p>
            <a:pPr lvl="1"/>
            <a:r>
              <a:rPr lang="en-US" sz="2900" dirty="0" smtClean="0">
                <a:latin typeface="Apple Casual"/>
              </a:rPr>
              <a:t>Endothelial Nitric Oxide Synthase (</a:t>
            </a:r>
            <a:r>
              <a:rPr lang="en-US" sz="2900" dirty="0" err="1" smtClean="0">
                <a:latin typeface="Apple Casual"/>
              </a:rPr>
              <a:t>eNOS</a:t>
            </a:r>
            <a:r>
              <a:rPr lang="en-US" sz="2900" dirty="0" smtClean="0">
                <a:latin typeface="Apple Casual"/>
              </a:rPr>
              <a:t>)</a:t>
            </a:r>
          </a:p>
          <a:p>
            <a:pPr lvl="1"/>
            <a:r>
              <a:rPr lang="en-US" sz="2900" dirty="0" err="1" smtClean="0">
                <a:latin typeface="Apple Casual"/>
              </a:rPr>
              <a:t>SiNiC</a:t>
            </a:r>
            <a:endParaRPr lang="en-US" sz="2900" dirty="0" smtClean="0">
              <a:latin typeface="Apple Casual"/>
            </a:endParaRPr>
          </a:p>
          <a:p>
            <a:pPr lvl="0"/>
            <a:r>
              <a:rPr lang="en-US" dirty="0" smtClean="0">
                <a:latin typeface="Apple Casual"/>
              </a:rPr>
              <a:t>Consequences</a:t>
            </a:r>
          </a:p>
          <a:p>
            <a:pPr lvl="1"/>
            <a:r>
              <a:rPr lang="en-US" sz="2900" dirty="0" smtClean="0">
                <a:latin typeface="Apple Casual"/>
              </a:rPr>
              <a:t>Blood Clots and Hemorrhages</a:t>
            </a:r>
          </a:p>
          <a:p>
            <a:pPr lvl="1"/>
            <a:r>
              <a:rPr lang="en-US" sz="2900" dirty="0" smtClean="0">
                <a:latin typeface="Apple Casual"/>
              </a:rPr>
              <a:t>Cardiovascular Disease</a:t>
            </a:r>
          </a:p>
          <a:p>
            <a:pPr lvl="1"/>
            <a:r>
              <a:rPr lang="en-US" sz="2900" dirty="0" smtClean="0">
                <a:latin typeface="Apple Casual"/>
              </a:rPr>
              <a:t>Impaired Gut Bacteria</a:t>
            </a:r>
          </a:p>
          <a:p>
            <a:pPr lvl="1"/>
            <a:r>
              <a:rPr lang="en-US" sz="2900" dirty="0" smtClean="0">
                <a:latin typeface="Apple Casual"/>
              </a:rPr>
              <a:t>Infection</a:t>
            </a:r>
          </a:p>
          <a:p>
            <a:pPr lvl="1"/>
            <a:r>
              <a:rPr lang="en-US" sz="2900" dirty="0" smtClean="0">
                <a:latin typeface="Apple Casual"/>
              </a:rPr>
              <a:t>Impaired Autophagy</a:t>
            </a:r>
          </a:p>
          <a:p>
            <a:pPr lvl="0"/>
            <a:r>
              <a:rPr lang="en-US" dirty="0" smtClean="0">
                <a:latin typeface="Apple Casual"/>
              </a:rPr>
              <a:t>The Environment</a:t>
            </a:r>
          </a:p>
          <a:p>
            <a:pPr lvl="1"/>
            <a:r>
              <a:rPr lang="en-US" sz="2900" dirty="0" smtClean="0">
                <a:latin typeface="Apple Casual"/>
              </a:rPr>
              <a:t>Environmental Toxins</a:t>
            </a:r>
          </a:p>
          <a:p>
            <a:pPr lvl="1"/>
            <a:r>
              <a:rPr lang="en-US" sz="2900" dirty="0" smtClean="0">
                <a:latin typeface="Apple Casual"/>
              </a:rPr>
              <a:t>Polyphenols</a:t>
            </a:r>
          </a:p>
          <a:p>
            <a:pPr lvl="0"/>
            <a:r>
              <a:rPr lang="en-US" dirty="0" smtClean="0">
                <a:latin typeface="Apple Casual"/>
              </a:rPr>
              <a:t>Summary</a:t>
            </a:r>
          </a:p>
          <a:p>
            <a:pPr lvl="0"/>
            <a:endParaRPr lang="en-US" sz="2800" dirty="0" smtClean="0">
              <a:latin typeface="Apple Casual"/>
            </a:endParaRPr>
          </a:p>
          <a:p>
            <a:pPr lvl="0"/>
            <a:endParaRPr lang="en-US" sz="2800" dirty="0" smtClean="0">
              <a:latin typeface="Apple Casual"/>
            </a:endParaRPr>
          </a:p>
          <a:p>
            <a:endParaRPr lang="en-US" sz="2800" dirty="0" smtClean="0"/>
          </a:p>
          <a:p>
            <a:endParaRPr lang="en-US" sz="2800" dirty="0" smtClean="0"/>
          </a:p>
          <a:p>
            <a:endParaRPr lang="en-US" sz="2800" dirty="0" smtClean="0"/>
          </a:p>
          <a:p>
            <a:endParaRPr lang="en-US" sz="2800" dirty="0"/>
          </a:p>
        </p:txBody>
      </p:sp>
    </p:spTree>
    <p:extLst>
      <p:ext uri="{BB962C8B-B14F-4D97-AF65-F5344CB8AC3E}">
        <p14:creationId xmlns:p14="http://schemas.microsoft.com/office/powerpoint/2010/main" val="261320049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55"/>
            <a:ext cx="8229600" cy="1143000"/>
          </a:xfrm>
        </p:spPr>
        <p:txBody>
          <a:bodyPr>
            <a:normAutofit fontScale="90000"/>
          </a:bodyPr>
          <a:lstStyle/>
          <a:p>
            <a:r>
              <a:rPr lang="en-US" b="1" dirty="0" smtClean="0"/>
              <a:t>Vitamin D3 Supplements are             Not the Answer!!</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151 people </a:t>
            </a:r>
            <a:r>
              <a:rPr lang="en-US" dirty="0" err="1" smtClean="0"/>
              <a:t>w</a:t>
            </a:r>
            <a:r>
              <a:rPr lang="en-US" dirty="0" smtClean="0"/>
              <a:t>/ diagnosed                               vitamin D deficiency and                                heart disease risk profile</a:t>
            </a:r>
          </a:p>
          <a:p>
            <a:r>
              <a:rPr lang="en-US" dirty="0" smtClean="0"/>
              <a:t>50,000 IU vitamin D3                                        supplement for 8 weeks</a:t>
            </a:r>
          </a:p>
          <a:p>
            <a:r>
              <a:rPr lang="en-US" dirty="0" smtClean="0"/>
              <a:t>Negative results</a:t>
            </a:r>
          </a:p>
          <a:p>
            <a:pPr lvl="1"/>
            <a:r>
              <a:rPr lang="en-US" dirty="0" smtClean="0"/>
              <a:t>Increased serum calcium levels</a:t>
            </a:r>
          </a:p>
          <a:p>
            <a:pPr lvl="1"/>
            <a:r>
              <a:rPr lang="en-US" dirty="0" smtClean="0"/>
              <a:t>Reduced serum parathyroid hormone levels</a:t>
            </a:r>
          </a:p>
          <a:p>
            <a:pPr lvl="1"/>
            <a:r>
              <a:rPr lang="en-US" dirty="0" smtClean="0">
                <a:solidFill>
                  <a:srgbClr val="FF0000"/>
                </a:solidFill>
              </a:rPr>
              <a:t>Increased serum LDL levels</a:t>
            </a:r>
          </a:p>
          <a:p>
            <a:endParaRPr lang="en-US" dirty="0"/>
          </a:p>
        </p:txBody>
      </p:sp>
      <p:sp>
        <p:nvSpPr>
          <p:cNvPr id="4" name="TextBox 3"/>
          <p:cNvSpPr txBox="1"/>
          <p:nvPr/>
        </p:nvSpPr>
        <p:spPr>
          <a:xfrm>
            <a:off x="918791" y="6126163"/>
            <a:ext cx="7745555" cy="646331"/>
          </a:xfrm>
          <a:prstGeom prst="rect">
            <a:avLst/>
          </a:prstGeom>
          <a:noFill/>
        </p:spPr>
        <p:txBody>
          <a:bodyPr wrap="none" rtlCol="0">
            <a:spAutoFit/>
          </a:bodyPr>
          <a:lstStyle/>
          <a:p>
            <a:r>
              <a:rPr lang="en-US" dirty="0" smtClean="0">
                <a:solidFill>
                  <a:srgbClr val="FF0000"/>
                </a:solidFill>
              </a:rPr>
              <a:t>*</a:t>
            </a:r>
            <a:r>
              <a:rPr lang="en-US" dirty="0" smtClean="0"/>
              <a:t> P.P. Manish et al., Arteriosclerosis, Thrombosis and Vascular Biology, </a:t>
            </a:r>
            <a:r>
              <a:rPr lang="en-US" dirty="0" err="1" smtClean="0"/>
              <a:t>Epub</a:t>
            </a:r>
            <a:r>
              <a:rPr lang="en-US" dirty="0" smtClean="0"/>
              <a:t>, 2012</a:t>
            </a:r>
          </a:p>
          <a:p>
            <a:r>
              <a:rPr lang="en-US" dirty="0" smtClean="0"/>
              <a:t>http://www.medpagetoday.com/Cardiology/Dyslipidemia/34561.</a:t>
            </a:r>
            <a:endParaRPr lang="en-US" dirty="0"/>
          </a:p>
        </p:txBody>
      </p:sp>
      <p:pic>
        <p:nvPicPr>
          <p:cNvPr id="6" name="Picture 5" descr="Prevention_VitaminD.jpg"/>
          <p:cNvPicPr>
            <a:picLocks noChangeAspect="1"/>
          </p:cNvPicPr>
          <p:nvPr/>
        </p:nvPicPr>
        <p:blipFill>
          <a:blip r:embed="rId3"/>
          <a:stretch>
            <a:fillRect/>
          </a:stretch>
        </p:blipFill>
        <p:spPr>
          <a:xfrm>
            <a:off x="5428486" y="1365322"/>
            <a:ext cx="3152823" cy="3152823"/>
          </a:xfrm>
          <a:prstGeom prst="rect">
            <a:avLst/>
          </a:prstGeom>
        </p:spPr>
      </p:pic>
      <p:pic>
        <p:nvPicPr>
          <p:cNvPr id="7" name="Picture 6" descr="NO.png"/>
          <p:cNvPicPr>
            <a:picLocks noChangeAspect="1"/>
          </p:cNvPicPr>
          <p:nvPr/>
        </p:nvPicPr>
        <p:blipFill>
          <a:blip r:embed="rId4"/>
          <a:stretch>
            <a:fillRect/>
          </a:stretch>
        </p:blipFill>
        <p:spPr>
          <a:xfrm>
            <a:off x="5164925" y="879901"/>
            <a:ext cx="3813199" cy="3813199"/>
          </a:xfrm>
          <a:prstGeom prst="rect">
            <a:avLst/>
          </a:prstGeom>
        </p:spPr>
      </p:pic>
    </p:spTree>
    <p:extLst>
      <p:ext uri="{BB962C8B-B14F-4D97-AF65-F5344CB8AC3E}">
        <p14:creationId xmlns:p14="http://schemas.microsoft.com/office/powerpoint/2010/main" val="1093624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900" decel="100000" fill="hold"/>
                                        <p:tgtEl>
                                          <p:spTgt spid="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896"/>
            <a:ext cx="8229600" cy="1143000"/>
          </a:xfrm>
        </p:spPr>
        <p:txBody>
          <a:bodyPr>
            <a:normAutofit fontScale="90000"/>
          </a:bodyPr>
          <a:lstStyle/>
          <a:p>
            <a:r>
              <a:rPr lang="en-US" b="1" dirty="0" smtClean="0"/>
              <a:t>Ultraviolet Exposure and Mortality among Women in Sweden</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fontScale="92500"/>
          </a:bodyPr>
          <a:lstStyle/>
          <a:p>
            <a:r>
              <a:rPr lang="en-US" dirty="0" smtClean="0"/>
              <a:t>38,472 Women selected in                               1991-1992, aged 30-49 </a:t>
            </a:r>
          </a:p>
          <a:p>
            <a:pPr lvl="1"/>
            <a:r>
              <a:rPr lang="en-US" dirty="0" smtClean="0"/>
              <a:t>monitored for 15 years</a:t>
            </a:r>
          </a:p>
          <a:p>
            <a:r>
              <a:rPr lang="en-US" dirty="0" smtClean="0"/>
              <a:t>Questionnaire asked about                        frequency of sunbathing vacations and sunburn</a:t>
            </a:r>
          </a:p>
          <a:p>
            <a:pPr lvl="1"/>
            <a:r>
              <a:rPr lang="en-US" i="1" dirty="0" smtClean="0"/>
              <a:t>Increased </a:t>
            </a:r>
            <a:r>
              <a:rPr lang="en-US" dirty="0" smtClean="0"/>
              <a:t>sunburn frequency associated with </a:t>
            </a:r>
            <a:r>
              <a:rPr lang="en-US" i="1" dirty="0" smtClean="0"/>
              <a:t>reduced </a:t>
            </a:r>
            <a:r>
              <a:rPr lang="en-US" dirty="0" smtClean="0"/>
              <a:t>all-cause mortality</a:t>
            </a:r>
          </a:p>
          <a:p>
            <a:pPr lvl="1"/>
            <a:r>
              <a:rPr lang="en-US" dirty="0" smtClean="0"/>
              <a:t>Sunbathing vacations more than once a year </a:t>
            </a:r>
            <a:r>
              <a:rPr lang="en-US" i="1" dirty="0" smtClean="0"/>
              <a:t>reduced </a:t>
            </a:r>
            <a:r>
              <a:rPr lang="en-US" dirty="0" smtClean="0"/>
              <a:t>risk to cardiovascular disease and mortality</a:t>
            </a:r>
            <a:endParaRPr lang="en-US" dirty="0"/>
          </a:p>
        </p:txBody>
      </p:sp>
      <p:sp>
        <p:nvSpPr>
          <p:cNvPr id="4" name="TextBox 3"/>
          <p:cNvSpPr txBox="1"/>
          <p:nvPr/>
        </p:nvSpPr>
        <p:spPr>
          <a:xfrm>
            <a:off x="378409" y="6286971"/>
            <a:ext cx="8765591" cy="461665"/>
          </a:xfrm>
          <a:prstGeom prst="rect">
            <a:avLst/>
          </a:prstGeom>
          <a:noFill/>
        </p:spPr>
        <p:txBody>
          <a:bodyPr wrap="none" rtlCol="0">
            <a:spAutoFit/>
          </a:bodyPr>
          <a:lstStyle/>
          <a:p>
            <a:r>
              <a:rPr lang="en-US" sz="2400" dirty="0" smtClean="0">
                <a:solidFill>
                  <a:srgbClr val="FF0000"/>
                </a:solidFill>
              </a:rPr>
              <a:t>*</a:t>
            </a:r>
            <a:r>
              <a:rPr lang="en-US" sz="2400" dirty="0" smtClean="0"/>
              <a:t> Yang et al., Cancer </a:t>
            </a:r>
            <a:r>
              <a:rPr lang="en-US" sz="2400" dirty="0" err="1" smtClean="0"/>
              <a:t>Epidemiol</a:t>
            </a:r>
            <a:r>
              <a:rPr lang="en-US" sz="2400" dirty="0" smtClean="0"/>
              <a:t> Biomarkers Prev. 20(4):683-690, 2011</a:t>
            </a:r>
            <a:endParaRPr lang="en-US" sz="2400" dirty="0"/>
          </a:p>
        </p:txBody>
      </p:sp>
      <p:pic>
        <p:nvPicPr>
          <p:cNvPr id="5" name="Picture 4" descr="sunbathing_girl.jpg"/>
          <p:cNvPicPr>
            <a:picLocks noChangeAspect="1"/>
          </p:cNvPicPr>
          <p:nvPr/>
        </p:nvPicPr>
        <p:blipFill>
          <a:blip r:embed="rId2"/>
          <a:stretch>
            <a:fillRect/>
          </a:stretch>
        </p:blipFill>
        <p:spPr>
          <a:xfrm>
            <a:off x="5558616" y="1432716"/>
            <a:ext cx="3302796" cy="2204616"/>
          </a:xfrm>
          <a:prstGeom prst="rect">
            <a:avLst/>
          </a:prstGeom>
        </p:spPr>
      </p:pic>
    </p:spTree>
    <p:extLst>
      <p:ext uri="{BB962C8B-B14F-4D97-AF65-F5344CB8AC3E}">
        <p14:creationId xmlns:p14="http://schemas.microsoft.com/office/powerpoint/2010/main" val="11241486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lanoma_vitaminA.jpeg"/>
          <p:cNvPicPr>
            <a:picLocks noChangeAspect="1"/>
          </p:cNvPicPr>
          <p:nvPr/>
        </p:nvPicPr>
        <p:blipFill>
          <a:blip r:embed="rId3"/>
          <a:stretch>
            <a:fillRect/>
          </a:stretch>
        </p:blipFill>
        <p:spPr>
          <a:xfrm>
            <a:off x="239154" y="618985"/>
            <a:ext cx="5422900" cy="5461000"/>
          </a:xfrm>
          <a:prstGeom prst="rect">
            <a:avLst/>
          </a:prstGeom>
        </p:spPr>
      </p:pic>
      <p:sp>
        <p:nvSpPr>
          <p:cNvPr id="7" name="TextBox 6"/>
          <p:cNvSpPr txBox="1"/>
          <p:nvPr/>
        </p:nvSpPr>
        <p:spPr>
          <a:xfrm>
            <a:off x="649367" y="6055688"/>
            <a:ext cx="8392041" cy="1077218"/>
          </a:xfrm>
          <a:prstGeom prst="rect">
            <a:avLst/>
          </a:prstGeom>
          <a:noFill/>
        </p:spPr>
        <p:txBody>
          <a:bodyPr wrap="none" rtlCol="0">
            <a:spAutoFit/>
          </a:bodyPr>
          <a:lstStyle/>
          <a:p>
            <a:r>
              <a:rPr lang="en-US" sz="2400" dirty="0" smtClean="0">
                <a:ln>
                  <a:solidFill>
                    <a:srgbClr val="FF0000"/>
                  </a:solidFill>
                </a:ln>
              </a:rPr>
              <a:t>*</a:t>
            </a:r>
            <a:r>
              <a:rPr lang="en-US" sz="2400" dirty="0" smtClean="0"/>
              <a:t> Andrew Schneider, </a:t>
            </a:r>
            <a:r>
              <a:rPr lang="en-US" sz="2400" dirty="0" err="1" smtClean="0"/>
              <a:t>Aol</a:t>
            </a:r>
            <a:r>
              <a:rPr lang="en-US" sz="2400" dirty="0" smtClean="0"/>
              <a:t> News, May 24, 2010  </a:t>
            </a:r>
          </a:p>
          <a:p>
            <a:r>
              <a:rPr lang="en-US" sz="2000" dirty="0" smtClean="0"/>
              <a:t>aolnews.com/2010/05/24/study-many-sunscreens-may-be-accelerating-cancer</a:t>
            </a:r>
          </a:p>
          <a:p>
            <a:r>
              <a:rPr lang="en-US" sz="2000" dirty="0" smtClean="0"/>
              <a:t>  </a:t>
            </a:r>
            <a:endParaRPr lang="en-US" sz="2000" dirty="0"/>
          </a:p>
        </p:txBody>
      </p:sp>
      <p:sp>
        <p:nvSpPr>
          <p:cNvPr id="5" name="TextBox 4"/>
          <p:cNvSpPr txBox="1"/>
          <p:nvPr/>
        </p:nvSpPr>
        <p:spPr>
          <a:xfrm>
            <a:off x="-931334" y="14111"/>
            <a:ext cx="11218334" cy="646331"/>
          </a:xfrm>
          <a:prstGeom prst="rect">
            <a:avLst/>
          </a:prstGeom>
          <a:solidFill>
            <a:srgbClr val="FFFFFF"/>
          </a:solidFill>
        </p:spPr>
        <p:txBody>
          <a:bodyPr wrap="square" rtlCol="0">
            <a:spAutoFit/>
          </a:bodyPr>
          <a:lstStyle/>
          <a:p>
            <a:pPr algn="ctr"/>
            <a:r>
              <a:rPr lang="en-US" sz="3600" b="1" dirty="0" smtClean="0"/>
              <a:t>Skin Melanoma Increasing 2%/</a:t>
            </a:r>
            <a:r>
              <a:rPr lang="en-US" sz="3600" b="1" dirty="0" err="1" smtClean="0"/>
              <a:t>Yr</a:t>
            </a:r>
            <a:r>
              <a:rPr lang="en-US" sz="3600" b="1" dirty="0" smtClean="0"/>
              <a:t> since 1974</a:t>
            </a:r>
            <a:r>
              <a:rPr lang="en-US" sz="3600" b="1" dirty="0" smtClean="0">
                <a:ln>
                  <a:solidFill>
                    <a:srgbClr val="FF0000"/>
                  </a:solidFill>
                </a:ln>
              </a:rPr>
              <a:t>*</a:t>
            </a:r>
            <a:endParaRPr lang="en-US" sz="3600" b="1" dirty="0">
              <a:ln>
                <a:solidFill>
                  <a:srgbClr val="FF0000"/>
                </a:solidFill>
              </a:ln>
            </a:endParaRPr>
          </a:p>
        </p:txBody>
      </p:sp>
      <p:pic>
        <p:nvPicPr>
          <p:cNvPr id="6" name="Picture 5" descr="malignant-melanoma-8.jpg"/>
          <p:cNvPicPr>
            <a:picLocks noChangeAspect="1"/>
          </p:cNvPicPr>
          <p:nvPr/>
        </p:nvPicPr>
        <p:blipFill>
          <a:blip r:embed="rId4"/>
          <a:stretch>
            <a:fillRect/>
          </a:stretch>
        </p:blipFill>
        <p:spPr>
          <a:xfrm>
            <a:off x="5231408" y="2188616"/>
            <a:ext cx="3810000" cy="2540000"/>
          </a:xfrm>
          <a:prstGeom prst="rect">
            <a:avLst/>
          </a:prstGeom>
        </p:spPr>
      </p:pic>
      <p:sp>
        <p:nvSpPr>
          <p:cNvPr id="3" name="TextBox 2"/>
          <p:cNvSpPr txBox="1"/>
          <p:nvPr/>
        </p:nvSpPr>
        <p:spPr>
          <a:xfrm>
            <a:off x="2294568" y="1234509"/>
            <a:ext cx="4964350"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smtClean="0"/>
              <a:t>This corresponds to a 30-fold increase in the use of sunscreen</a:t>
            </a:r>
            <a:endParaRPr lang="en-US" sz="2800" dirty="0"/>
          </a:p>
        </p:txBody>
      </p:sp>
    </p:spTree>
    <p:extLst>
      <p:ext uri="{BB962C8B-B14F-4D97-AF65-F5344CB8AC3E}">
        <p14:creationId xmlns:p14="http://schemas.microsoft.com/office/powerpoint/2010/main" val="42563011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A Biological Definition of Aging</a:t>
            </a:r>
            <a:endParaRPr lang="en-US" b="1" dirty="0"/>
          </a:p>
        </p:txBody>
      </p:sp>
      <p:sp>
        <p:nvSpPr>
          <p:cNvPr id="5" name="TextBox 4"/>
          <p:cNvSpPr txBox="1"/>
          <p:nvPr/>
        </p:nvSpPr>
        <p:spPr>
          <a:xfrm>
            <a:off x="5968773" y="1143000"/>
            <a:ext cx="2294694" cy="1200328"/>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r>
              <a:rPr lang="en-US" sz="2400" dirty="0" smtClean="0"/>
              <a:t>Excess </a:t>
            </a:r>
            <a:r>
              <a:rPr lang="en-US" sz="2400" dirty="0" err="1" smtClean="0"/>
              <a:t>glycation</a:t>
            </a:r>
            <a:r>
              <a:rPr lang="en-US" sz="2400" dirty="0" smtClean="0"/>
              <a:t> damage to proteins (</a:t>
            </a:r>
            <a:r>
              <a:rPr lang="en-US" sz="2400" dirty="0" err="1" smtClean="0"/>
              <a:t>AGEs</a:t>
            </a:r>
            <a:r>
              <a:rPr lang="en-US" sz="2400" dirty="0" smtClean="0"/>
              <a:t>)</a:t>
            </a:r>
            <a:endParaRPr lang="en-US" sz="2400" dirty="0"/>
          </a:p>
        </p:txBody>
      </p:sp>
      <p:sp>
        <p:nvSpPr>
          <p:cNvPr id="6" name="TextBox 5"/>
          <p:cNvSpPr txBox="1"/>
          <p:nvPr/>
        </p:nvSpPr>
        <p:spPr>
          <a:xfrm>
            <a:off x="832213" y="1156031"/>
            <a:ext cx="2599611" cy="1200328"/>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r>
              <a:rPr lang="en-US" sz="2400" dirty="0" smtClean="0"/>
              <a:t>Cholesterol and sulfate depletion in cell membranes</a:t>
            </a:r>
          </a:p>
        </p:txBody>
      </p:sp>
      <p:sp>
        <p:nvSpPr>
          <p:cNvPr id="7" name="TextBox 6"/>
          <p:cNvSpPr txBox="1"/>
          <p:nvPr/>
        </p:nvSpPr>
        <p:spPr>
          <a:xfrm>
            <a:off x="5320355" y="4632411"/>
            <a:ext cx="3174066" cy="830997"/>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r>
              <a:rPr lang="en-US" sz="2400" dirty="0" smtClean="0"/>
              <a:t>Increased susceptibility to infection and cancer</a:t>
            </a:r>
          </a:p>
        </p:txBody>
      </p:sp>
      <p:sp>
        <p:nvSpPr>
          <p:cNvPr id="8" name="TextBox 7"/>
          <p:cNvSpPr txBox="1"/>
          <p:nvPr/>
        </p:nvSpPr>
        <p:spPr>
          <a:xfrm>
            <a:off x="257758" y="4263080"/>
            <a:ext cx="3174066" cy="1200328"/>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r>
              <a:rPr lang="en-US" sz="2400" dirty="0" smtClean="0"/>
              <a:t>Dysfunctional blood system leading to blood clots and hemorrhages</a:t>
            </a:r>
            <a:endParaRPr lang="en-US" sz="2400" dirty="0"/>
          </a:p>
        </p:txBody>
      </p:sp>
      <p:sp>
        <p:nvSpPr>
          <p:cNvPr id="10" name="Oval 9"/>
          <p:cNvSpPr/>
          <p:nvPr/>
        </p:nvSpPr>
        <p:spPr>
          <a:xfrm>
            <a:off x="3810315" y="2827102"/>
            <a:ext cx="1391067" cy="122369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CELLS</a:t>
            </a:r>
            <a:endParaRPr lang="en-US" dirty="0"/>
          </a:p>
        </p:txBody>
      </p:sp>
      <p:cxnSp>
        <p:nvCxnSpPr>
          <p:cNvPr id="12" name="Straight Arrow Connector 11"/>
          <p:cNvCxnSpPr>
            <a:endCxn id="10" idx="1"/>
          </p:cNvCxnSpPr>
          <p:nvPr/>
        </p:nvCxnSpPr>
        <p:spPr>
          <a:xfrm>
            <a:off x="2419246" y="2373556"/>
            <a:ext cx="1594786" cy="6327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0800000" flipV="1">
            <a:off x="4989699" y="2373556"/>
            <a:ext cx="1729169" cy="6560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0800000" flipV="1">
            <a:off x="1891267" y="3613246"/>
            <a:ext cx="1919048" cy="6498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171142" y="3613247"/>
            <a:ext cx="1547725" cy="10191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402666" y="5943230"/>
            <a:ext cx="3174066" cy="461665"/>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r>
              <a:rPr lang="en-US" sz="2400" dirty="0" smtClean="0"/>
              <a:t>Diabetes and Obesity</a:t>
            </a:r>
          </a:p>
        </p:txBody>
      </p:sp>
      <p:cxnSp>
        <p:nvCxnSpPr>
          <p:cNvPr id="19" name="Straight Arrow Connector 18"/>
          <p:cNvCxnSpPr/>
          <p:nvPr/>
        </p:nvCxnSpPr>
        <p:spPr>
          <a:xfrm rot="16200000" flipH="1">
            <a:off x="3763894" y="4717424"/>
            <a:ext cx="1889431" cy="56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490084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76"/>
            <a:ext cx="8229600" cy="1143000"/>
          </a:xfrm>
        </p:spPr>
        <p:txBody>
          <a:bodyPr/>
          <a:lstStyle/>
          <a:p>
            <a:r>
              <a:rPr lang="en-US" b="1" dirty="0" smtClean="0"/>
              <a:t>Several Roads to Hell</a:t>
            </a:r>
            <a:endParaRPr lang="en-US" b="1" dirty="0"/>
          </a:p>
        </p:txBody>
      </p:sp>
      <p:sp>
        <p:nvSpPr>
          <p:cNvPr id="4" name="TextBox 3"/>
          <p:cNvSpPr txBox="1"/>
          <p:nvPr/>
        </p:nvSpPr>
        <p:spPr>
          <a:xfrm>
            <a:off x="605910" y="1472280"/>
            <a:ext cx="2340490" cy="1015663"/>
          </a:xfrm>
          <a:prstGeom prst="rect">
            <a:avLst/>
          </a:prstGeom>
          <a:solidFill>
            <a:srgbClr val="F8FFC5"/>
          </a:solidFill>
          <a:ln>
            <a:solidFill>
              <a:srgbClr val="000000"/>
            </a:solidFill>
          </a:ln>
        </p:spPr>
        <p:txBody>
          <a:bodyPr wrap="square" rtlCol="0">
            <a:spAutoFit/>
          </a:bodyPr>
          <a:lstStyle/>
          <a:p>
            <a:r>
              <a:rPr lang="en-US" sz="2000" dirty="0" smtClean="0"/>
              <a:t>Insufficient cholesterol sulfate synthesis in the skin</a:t>
            </a:r>
            <a:endParaRPr lang="en-US" sz="2000" dirty="0"/>
          </a:p>
        </p:txBody>
      </p:sp>
      <p:sp>
        <p:nvSpPr>
          <p:cNvPr id="5" name="TextBox 4"/>
          <p:cNvSpPr txBox="1"/>
          <p:nvPr/>
        </p:nvSpPr>
        <p:spPr>
          <a:xfrm>
            <a:off x="6885691" y="1612092"/>
            <a:ext cx="1801109" cy="707886"/>
          </a:xfrm>
          <a:prstGeom prst="rect">
            <a:avLst/>
          </a:prstGeom>
          <a:solidFill>
            <a:srgbClr val="F8FFC5"/>
          </a:solidFill>
          <a:ln>
            <a:solidFill>
              <a:srgbClr val="000000"/>
            </a:solidFill>
          </a:ln>
        </p:spPr>
        <p:txBody>
          <a:bodyPr wrap="square" rtlCol="0">
            <a:spAutoFit/>
          </a:bodyPr>
          <a:lstStyle/>
          <a:p>
            <a:r>
              <a:rPr lang="en-US" sz="2000" dirty="0" smtClean="0"/>
              <a:t> obesity,     heart disease</a:t>
            </a:r>
            <a:endParaRPr lang="en-US" sz="2000" dirty="0"/>
          </a:p>
        </p:txBody>
      </p:sp>
      <p:sp>
        <p:nvSpPr>
          <p:cNvPr id="6" name="TextBox 5"/>
          <p:cNvSpPr txBox="1"/>
          <p:nvPr/>
        </p:nvSpPr>
        <p:spPr>
          <a:xfrm>
            <a:off x="3820757" y="3297365"/>
            <a:ext cx="2523067" cy="1015663"/>
          </a:xfrm>
          <a:prstGeom prst="rect">
            <a:avLst/>
          </a:prstGeom>
          <a:solidFill>
            <a:srgbClr val="F8FFC5"/>
          </a:solidFill>
          <a:ln>
            <a:solidFill>
              <a:srgbClr val="000000"/>
            </a:solidFill>
          </a:ln>
        </p:spPr>
        <p:txBody>
          <a:bodyPr wrap="square" rtlCol="0">
            <a:spAutoFit/>
          </a:bodyPr>
          <a:lstStyle/>
          <a:p>
            <a:r>
              <a:rPr lang="en-US" sz="2000" dirty="0" smtClean="0"/>
              <a:t>Switch from cholesterol sulfate to nitric oxide synthesis</a:t>
            </a:r>
            <a:endParaRPr lang="en-US" sz="2000" dirty="0"/>
          </a:p>
        </p:txBody>
      </p:sp>
      <p:sp>
        <p:nvSpPr>
          <p:cNvPr id="7" name="TextBox 6"/>
          <p:cNvSpPr txBox="1"/>
          <p:nvPr/>
        </p:nvSpPr>
        <p:spPr>
          <a:xfrm>
            <a:off x="7071957" y="5081650"/>
            <a:ext cx="1614843" cy="1323439"/>
          </a:xfrm>
          <a:prstGeom prst="rect">
            <a:avLst/>
          </a:prstGeom>
          <a:solidFill>
            <a:srgbClr val="F8FFC5"/>
          </a:solidFill>
          <a:ln>
            <a:solidFill>
              <a:srgbClr val="000000"/>
            </a:solidFill>
          </a:ln>
        </p:spPr>
        <p:txBody>
          <a:bodyPr wrap="square" rtlCol="0">
            <a:spAutoFit/>
          </a:bodyPr>
          <a:lstStyle/>
          <a:p>
            <a:r>
              <a:rPr lang="en-US" sz="2000" dirty="0" smtClean="0"/>
              <a:t>Autism, Alzheimer’s, ADHD, depression</a:t>
            </a:r>
            <a:endParaRPr lang="en-US" sz="2000" dirty="0"/>
          </a:p>
        </p:txBody>
      </p:sp>
      <p:sp>
        <p:nvSpPr>
          <p:cNvPr id="8" name="TextBox 7"/>
          <p:cNvSpPr txBox="1"/>
          <p:nvPr/>
        </p:nvSpPr>
        <p:spPr>
          <a:xfrm>
            <a:off x="655467" y="3605141"/>
            <a:ext cx="2241376" cy="707886"/>
          </a:xfrm>
          <a:prstGeom prst="rect">
            <a:avLst/>
          </a:prstGeom>
          <a:solidFill>
            <a:srgbClr val="F8FFC5"/>
          </a:solidFill>
          <a:ln>
            <a:solidFill>
              <a:srgbClr val="000000"/>
            </a:solidFill>
          </a:ln>
        </p:spPr>
        <p:txBody>
          <a:bodyPr wrap="square" rtlCol="0">
            <a:spAutoFit/>
          </a:bodyPr>
          <a:lstStyle/>
          <a:p>
            <a:r>
              <a:rPr lang="en-US" sz="2000" dirty="0" smtClean="0"/>
              <a:t>Steal sulfate from wherever it’s found</a:t>
            </a:r>
            <a:endParaRPr lang="en-US" sz="2000" dirty="0"/>
          </a:p>
        </p:txBody>
      </p:sp>
      <p:sp>
        <p:nvSpPr>
          <p:cNvPr id="9" name="TextBox 8"/>
          <p:cNvSpPr txBox="1"/>
          <p:nvPr/>
        </p:nvSpPr>
        <p:spPr>
          <a:xfrm>
            <a:off x="655467" y="5147733"/>
            <a:ext cx="2241376" cy="1631216"/>
          </a:xfrm>
          <a:prstGeom prst="rect">
            <a:avLst/>
          </a:prstGeom>
          <a:solidFill>
            <a:srgbClr val="F8FFC5"/>
          </a:solidFill>
          <a:ln>
            <a:solidFill>
              <a:srgbClr val="000000"/>
            </a:solidFill>
          </a:ln>
        </p:spPr>
        <p:txBody>
          <a:bodyPr wrap="square" rtlCol="0">
            <a:spAutoFit/>
          </a:bodyPr>
          <a:lstStyle/>
          <a:p>
            <a:r>
              <a:rPr lang="en-US" sz="2000" dirty="0" smtClean="0"/>
              <a:t>Arthritis, </a:t>
            </a:r>
            <a:r>
              <a:rPr lang="en-US" sz="2000" dirty="0" err="1" smtClean="0"/>
              <a:t>Crohn’s</a:t>
            </a:r>
            <a:r>
              <a:rPr lang="en-US" sz="2000" dirty="0" smtClean="0"/>
              <a:t> Disease, colitis, multiple sclerosis, type-1 diabetes, etc.</a:t>
            </a:r>
            <a:endParaRPr lang="en-US" sz="2000" dirty="0"/>
          </a:p>
        </p:txBody>
      </p:sp>
      <p:sp>
        <p:nvSpPr>
          <p:cNvPr id="10" name="TextBox 9"/>
          <p:cNvSpPr txBox="1"/>
          <p:nvPr/>
        </p:nvSpPr>
        <p:spPr>
          <a:xfrm>
            <a:off x="3820757" y="1612092"/>
            <a:ext cx="2523067" cy="707886"/>
          </a:xfrm>
          <a:prstGeom prst="rect">
            <a:avLst/>
          </a:prstGeom>
          <a:solidFill>
            <a:srgbClr val="F8FFC5"/>
          </a:solidFill>
          <a:ln>
            <a:solidFill>
              <a:srgbClr val="000000"/>
            </a:solidFill>
          </a:ln>
        </p:spPr>
        <p:txBody>
          <a:bodyPr wrap="square" rtlCol="0">
            <a:spAutoFit/>
          </a:bodyPr>
          <a:lstStyle/>
          <a:p>
            <a:r>
              <a:rPr lang="en-US" sz="2000" dirty="0" smtClean="0"/>
              <a:t>Synthesize cholesterol sulfate a different way</a:t>
            </a:r>
            <a:endParaRPr lang="en-US" sz="2000" dirty="0"/>
          </a:p>
        </p:txBody>
      </p:sp>
      <p:cxnSp>
        <p:nvCxnSpPr>
          <p:cNvPr id="12" name="Straight Arrow Connector 11"/>
          <p:cNvCxnSpPr>
            <a:stCxn id="4" idx="3"/>
            <a:endCxn id="10" idx="1"/>
          </p:cNvCxnSpPr>
          <p:nvPr/>
        </p:nvCxnSpPr>
        <p:spPr>
          <a:xfrm flipV="1">
            <a:off x="2946400" y="1966035"/>
            <a:ext cx="874357" cy="140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0" idx="3"/>
            <a:endCxn id="5" idx="1"/>
          </p:cNvCxnSpPr>
          <p:nvPr/>
        </p:nvCxnSpPr>
        <p:spPr>
          <a:xfrm>
            <a:off x="6343824" y="1966035"/>
            <a:ext cx="54186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946400" y="2473867"/>
            <a:ext cx="874357" cy="8234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16200000" flipH="1">
            <a:off x="6323579" y="4333272"/>
            <a:ext cx="768622" cy="7281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4" idx="2"/>
            <a:endCxn id="8" idx="0"/>
          </p:cNvCxnSpPr>
          <p:nvPr/>
        </p:nvCxnSpPr>
        <p:spPr>
          <a:xfrm>
            <a:off x="1776155" y="2487943"/>
            <a:ext cx="0" cy="11171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8" idx="2"/>
            <a:endCxn id="9" idx="0"/>
          </p:cNvCxnSpPr>
          <p:nvPr/>
        </p:nvCxnSpPr>
        <p:spPr>
          <a:xfrm>
            <a:off x="1776155" y="4313027"/>
            <a:ext cx="0" cy="8347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0" y="0"/>
            <a:ext cx="8229600" cy="1143000"/>
          </a:xfrm>
        </p:spPr>
        <p:txBody>
          <a:bodyPr/>
          <a:lstStyle/>
          <a:p>
            <a:r>
              <a:rPr lang="en-US" b="1" dirty="0" smtClean="0"/>
              <a:t>How It’s Supposed to Work</a:t>
            </a:r>
            <a:endParaRPr lang="en-US" b="1" dirty="0"/>
          </a:p>
        </p:txBody>
      </p:sp>
      <p:pic>
        <p:nvPicPr>
          <p:cNvPr id="4" name="Content Placeholder 3" descr="standing_man.jpg"/>
          <p:cNvPicPr>
            <a:picLocks noGrp="1" noChangeAspect="1"/>
          </p:cNvPicPr>
          <p:nvPr>
            <p:ph idx="1"/>
          </p:nvPr>
        </p:nvPicPr>
        <p:blipFill>
          <a:blip r:embed="rId2"/>
          <a:srcRect l="-45701" r="-45701"/>
          <a:stretch>
            <a:fillRect/>
          </a:stretch>
        </p:blipFill>
        <p:spPr>
          <a:xfrm>
            <a:off x="-374131" y="1143000"/>
            <a:ext cx="9560306" cy="5257800"/>
          </a:xfrm>
        </p:spPr>
      </p:pic>
      <p:pic>
        <p:nvPicPr>
          <p:cNvPr id="5" name="Picture 4" descr="sun.gif"/>
          <p:cNvPicPr>
            <a:picLocks noChangeAspect="1"/>
          </p:cNvPicPr>
          <p:nvPr/>
        </p:nvPicPr>
        <p:blipFill>
          <a:blip r:embed="rId3"/>
          <a:stretch>
            <a:fillRect/>
          </a:stretch>
        </p:blipFill>
        <p:spPr>
          <a:xfrm>
            <a:off x="6889750" y="275852"/>
            <a:ext cx="1797050" cy="1734296"/>
          </a:xfrm>
          <a:prstGeom prst="rect">
            <a:avLst/>
          </a:prstGeom>
        </p:spPr>
      </p:pic>
      <p:sp>
        <p:nvSpPr>
          <p:cNvPr id="6" name="TextBox 5"/>
          <p:cNvSpPr txBox="1"/>
          <p:nvPr/>
        </p:nvSpPr>
        <p:spPr>
          <a:xfrm>
            <a:off x="520700" y="1384300"/>
            <a:ext cx="2527300" cy="923330"/>
          </a:xfrm>
          <a:prstGeom prst="rect">
            <a:avLst/>
          </a:prstGeom>
          <a:solidFill>
            <a:srgbClr val="F8FFC5"/>
          </a:solidFill>
          <a:ln>
            <a:solidFill>
              <a:schemeClr val="tx1"/>
            </a:solidFill>
          </a:ln>
        </p:spPr>
        <p:txBody>
          <a:bodyPr wrap="square" rtlCol="0">
            <a:spAutoFit/>
          </a:bodyPr>
          <a:lstStyle/>
          <a:p>
            <a:r>
              <a:rPr lang="en-US" dirty="0" smtClean="0"/>
              <a:t>Cholesterol sulfate synthesized in the skin upon sunlight exposure</a:t>
            </a:r>
            <a:endParaRPr lang="en-US" dirty="0"/>
          </a:p>
        </p:txBody>
      </p:sp>
      <p:sp>
        <p:nvSpPr>
          <p:cNvPr id="7" name="Freeform 6"/>
          <p:cNvSpPr/>
          <p:nvPr/>
        </p:nvSpPr>
        <p:spPr>
          <a:xfrm>
            <a:off x="3073400" y="1424517"/>
            <a:ext cx="1079500" cy="404283"/>
          </a:xfrm>
          <a:custGeom>
            <a:avLst/>
            <a:gdLst>
              <a:gd name="connsiteX0" fmla="*/ 0 w 1079500"/>
              <a:gd name="connsiteY0" fmla="*/ 404283 h 404283"/>
              <a:gd name="connsiteX1" fmla="*/ 520700 w 1079500"/>
              <a:gd name="connsiteY1" fmla="*/ 23283 h 404283"/>
              <a:gd name="connsiteX2" fmla="*/ 1079500 w 1079500"/>
              <a:gd name="connsiteY2" fmla="*/ 264583 h 404283"/>
            </a:gdLst>
            <a:ahLst/>
            <a:cxnLst>
              <a:cxn ang="0">
                <a:pos x="connsiteX0" y="connsiteY0"/>
              </a:cxn>
              <a:cxn ang="0">
                <a:pos x="connsiteX1" y="connsiteY1"/>
              </a:cxn>
              <a:cxn ang="0">
                <a:pos x="connsiteX2" y="connsiteY2"/>
              </a:cxn>
            </a:cxnLst>
            <a:rect l="l" t="t" r="r" b="b"/>
            <a:pathLst>
              <a:path w="1079500" h="404283">
                <a:moveTo>
                  <a:pt x="0" y="404283"/>
                </a:moveTo>
                <a:cubicBezTo>
                  <a:pt x="170391" y="225424"/>
                  <a:pt x="340783" y="46566"/>
                  <a:pt x="520700" y="23283"/>
                </a:cubicBezTo>
                <a:cubicBezTo>
                  <a:pt x="700617" y="0"/>
                  <a:pt x="1079500" y="264583"/>
                  <a:pt x="1079500" y="264583"/>
                </a:cubicBezTo>
              </a:path>
            </a:pathLst>
          </a:custGeom>
          <a:ln w="38100" cap="flat" cmpd="sng" algn="ctr">
            <a:solidFill>
              <a:schemeClr val="accent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1930400" y="2311400"/>
            <a:ext cx="2400300" cy="944033"/>
          </a:xfrm>
          <a:custGeom>
            <a:avLst/>
            <a:gdLst>
              <a:gd name="connsiteX0" fmla="*/ 0 w 2400300"/>
              <a:gd name="connsiteY0" fmla="*/ 0 h 944033"/>
              <a:gd name="connsiteX1" fmla="*/ 1143000 w 2400300"/>
              <a:gd name="connsiteY1" fmla="*/ 863600 h 944033"/>
              <a:gd name="connsiteX2" fmla="*/ 2400300 w 2400300"/>
              <a:gd name="connsiteY2" fmla="*/ 482600 h 944033"/>
            </a:gdLst>
            <a:ahLst/>
            <a:cxnLst>
              <a:cxn ang="0">
                <a:pos x="connsiteX0" y="connsiteY0"/>
              </a:cxn>
              <a:cxn ang="0">
                <a:pos x="connsiteX1" y="connsiteY1"/>
              </a:cxn>
              <a:cxn ang="0">
                <a:pos x="connsiteX2" y="connsiteY2"/>
              </a:cxn>
            </a:cxnLst>
            <a:rect l="l" t="t" r="r" b="b"/>
            <a:pathLst>
              <a:path w="2400300" h="944033">
                <a:moveTo>
                  <a:pt x="0" y="0"/>
                </a:moveTo>
                <a:cubicBezTo>
                  <a:pt x="371475" y="391583"/>
                  <a:pt x="742950" y="783167"/>
                  <a:pt x="1143000" y="863600"/>
                </a:cubicBezTo>
                <a:cubicBezTo>
                  <a:pt x="1543050" y="944033"/>
                  <a:pt x="2400300" y="482600"/>
                  <a:pt x="2400300" y="482600"/>
                </a:cubicBezTo>
              </a:path>
            </a:pathLst>
          </a:custGeom>
          <a:ln w="38100" cap="flat" cmpd="sng" algn="ctr">
            <a:solidFill>
              <a:schemeClr val="accent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1587500" y="2298700"/>
            <a:ext cx="2057400" cy="2910417"/>
          </a:xfrm>
          <a:custGeom>
            <a:avLst/>
            <a:gdLst>
              <a:gd name="connsiteX0" fmla="*/ 0 w 2057400"/>
              <a:gd name="connsiteY0" fmla="*/ 0 h 2910417"/>
              <a:gd name="connsiteX1" fmla="*/ 457200 w 2057400"/>
              <a:gd name="connsiteY1" fmla="*/ 2425700 h 2910417"/>
              <a:gd name="connsiteX2" fmla="*/ 2057400 w 2057400"/>
              <a:gd name="connsiteY2" fmla="*/ 2908300 h 2910417"/>
            </a:gdLst>
            <a:ahLst/>
            <a:cxnLst>
              <a:cxn ang="0">
                <a:pos x="connsiteX0" y="connsiteY0"/>
              </a:cxn>
              <a:cxn ang="0">
                <a:pos x="connsiteX1" y="connsiteY1"/>
              </a:cxn>
              <a:cxn ang="0">
                <a:pos x="connsiteX2" y="connsiteY2"/>
              </a:cxn>
            </a:cxnLst>
            <a:rect l="l" t="t" r="r" b="b"/>
            <a:pathLst>
              <a:path w="2057400" h="2910417">
                <a:moveTo>
                  <a:pt x="0" y="0"/>
                </a:moveTo>
                <a:cubicBezTo>
                  <a:pt x="57150" y="970491"/>
                  <a:pt x="114300" y="1940983"/>
                  <a:pt x="457200" y="2425700"/>
                </a:cubicBezTo>
                <a:cubicBezTo>
                  <a:pt x="800100" y="2910417"/>
                  <a:pt x="2057400" y="2908300"/>
                  <a:pt x="2057400" y="2908300"/>
                </a:cubicBezTo>
              </a:path>
            </a:pathLst>
          </a:custGeom>
          <a:ln w="38100" cap="flat" cmpd="sng" algn="ctr">
            <a:solidFill>
              <a:schemeClr val="accent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1841500" y="2311400"/>
            <a:ext cx="1676400" cy="1623483"/>
          </a:xfrm>
          <a:custGeom>
            <a:avLst/>
            <a:gdLst>
              <a:gd name="connsiteX0" fmla="*/ 0 w 1676400"/>
              <a:gd name="connsiteY0" fmla="*/ 0 h 1623483"/>
              <a:gd name="connsiteX1" fmla="*/ 787400 w 1676400"/>
              <a:gd name="connsiteY1" fmla="*/ 1384300 h 1623483"/>
              <a:gd name="connsiteX2" fmla="*/ 1676400 w 1676400"/>
              <a:gd name="connsiteY2" fmla="*/ 1435100 h 1623483"/>
            </a:gdLst>
            <a:ahLst/>
            <a:cxnLst>
              <a:cxn ang="0">
                <a:pos x="connsiteX0" y="connsiteY0"/>
              </a:cxn>
              <a:cxn ang="0">
                <a:pos x="connsiteX1" y="connsiteY1"/>
              </a:cxn>
              <a:cxn ang="0">
                <a:pos x="connsiteX2" y="connsiteY2"/>
              </a:cxn>
            </a:cxnLst>
            <a:rect l="l" t="t" r="r" b="b"/>
            <a:pathLst>
              <a:path w="1676400" h="1623483">
                <a:moveTo>
                  <a:pt x="0" y="0"/>
                </a:moveTo>
                <a:cubicBezTo>
                  <a:pt x="254000" y="572558"/>
                  <a:pt x="508000" y="1145117"/>
                  <a:pt x="787400" y="1384300"/>
                </a:cubicBezTo>
                <a:cubicBezTo>
                  <a:pt x="1066800" y="1623483"/>
                  <a:pt x="1676400" y="1435100"/>
                  <a:pt x="1676400" y="1435100"/>
                </a:cubicBezTo>
              </a:path>
            </a:pathLst>
          </a:custGeom>
          <a:ln w="38100" cap="flat" cmpd="sng" algn="ctr">
            <a:solidFill>
              <a:schemeClr val="accent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5734050" y="2010148"/>
            <a:ext cx="2311400" cy="923330"/>
          </a:xfrm>
          <a:prstGeom prst="rect">
            <a:avLst/>
          </a:prstGeom>
          <a:solidFill>
            <a:srgbClr val="F8FFC5"/>
          </a:solidFill>
          <a:ln>
            <a:solidFill>
              <a:schemeClr val="tx1"/>
            </a:solidFill>
          </a:ln>
        </p:spPr>
        <p:txBody>
          <a:bodyPr wrap="square" rtlCol="0">
            <a:spAutoFit/>
          </a:bodyPr>
          <a:lstStyle/>
          <a:p>
            <a:r>
              <a:rPr lang="en-US" dirty="0" smtClean="0"/>
              <a:t>Blood stream delivers cholesterol and sulfate to all the tissues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0" y="0"/>
            <a:ext cx="8229600" cy="1143000"/>
          </a:xfrm>
        </p:spPr>
        <p:txBody>
          <a:bodyPr/>
          <a:lstStyle/>
          <a:p>
            <a:r>
              <a:rPr lang="en-US" b="1" dirty="0" smtClean="0"/>
              <a:t>How It Works Instead</a:t>
            </a:r>
            <a:endParaRPr lang="en-US" b="1" dirty="0"/>
          </a:p>
        </p:txBody>
      </p:sp>
      <p:pic>
        <p:nvPicPr>
          <p:cNvPr id="4" name="Content Placeholder 3" descr="standing_man.jpg"/>
          <p:cNvPicPr>
            <a:picLocks noGrp="1" noChangeAspect="1"/>
          </p:cNvPicPr>
          <p:nvPr>
            <p:ph idx="1"/>
          </p:nvPr>
        </p:nvPicPr>
        <p:blipFill>
          <a:blip r:embed="rId2"/>
          <a:srcRect l="-45701" r="-45701"/>
          <a:stretch>
            <a:fillRect/>
          </a:stretch>
        </p:blipFill>
        <p:spPr>
          <a:xfrm>
            <a:off x="-374131" y="1143000"/>
            <a:ext cx="9560306" cy="5257800"/>
          </a:xfrm>
        </p:spPr>
      </p:pic>
      <p:pic>
        <p:nvPicPr>
          <p:cNvPr id="5" name="Picture 4" descr="sun.gif"/>
          <p:cNvPicPr>
            <a:picLocks noChangeAspect="1"/>
          </p:cNvPicPr>
          <p:nvPr/>
        </p:nvPicPr>
        <p:blipFill>
          <a:blip r:embed="rId3"/>
          <a:stretch>
            <a:fillRect/>
          </a:stretch>
        </p:blipFill>
        <p:spPr>
          <a:xfrm>
            <a:off x="6889750" y="275852"/>
            <a:ext cx="1797050" cy="1734296"/>
          </a:xfrm>
          <a:prstGeom prst="rect">
            <a:avLst/>
          </a:prstGeom>
        </p:spPr>
      </p:pic>
      <p:sp>
        <p:nvSpPr>
          <p:cNvPr id="6" name="TextBox 5"/>
          <p:cNvSpPr txBox="1"/>
          <p:nvPr/>
        </p:nvSpPr>
        <p:spPr>
          <a:xfrm>
            <a:off x="520700" y="1384300"/>
            <a:ext cx="2997200" cy="923330"/>
          </a:xfrm>
          <a:prstGeom prst="rect">
            <a:avLst/>
          </a:prstGeom>
          <a:solidFill>
            <a:srgbClr val="F8FFC5"/>
          </a:solidFill>
          <a:ln>
            <a:solidFill>
              <a:schemeClr val="tx1"/>
            </a:solidFill>
          </a:ln>
        </p:spPr>
        <p:txBody>
          <a:bodyPr wrap="square" rtlCol="0">
            <a:spAutoFit/>
          </a:bodyPr>
          <a:lstStyle/>
          <a:p>
            <a:r>
              <a:rPr lang="en-US" dirty="0" smtClean="0"/>
              <a:t>Aggressive sun protection prevents skin from producing cholesterol sulfate</a:t>
            </a:r>
            <a:endParaRPr lang="en-US" dirty="0"/>
          </a:p>
        </p:txBody>
      </p:sp>
      <p:pic>
        <p:nvPicPr>
          <p:cNvPr id="13" name="Picture 12" descr="sunscreen.jpg"/>
          <p:cNvPicPr>
            <a:picLocks noChangeAspect="1"/>
          </p:cNvPicPr>
          <p:nvPr/>
        </p:nvPicPr>
        <p:blipFill>
          <a:blip r:embed="rId4"/>
          <a:stretch>
            <a:fillRect/>
          </a:stretch>
        </p:blipFill>
        <p:spPr>
          <a:xfrm>
            <a:off x="6608318" y="275852"/>
            <a:ext cx="1437132" cy="1949164"/>
          </a:xfrm>
          <a:prstGeom prst="rect">
            <a:avLst/>
          </a:prstGeom>
        </p:spPr>
      </p:pic>
      <p:sp>
        <p:nvSpPr>
          <p:cNvPr id="14" name="TextBox 13"/>
          <p:cNvSpPr txBox="1"/>
          <p:nvPr/>
        </p:nvSpPr>
        <p:spPr>
          <a:xfrm>
            <a:off x="5689600" y="2565400"/>
            <a:ext cx="2997200" cy="1200329"/>
          </a:xfrm>
          <a:prstGeom prst="rect">
            <a:avLst/>
          </a:prstGeom>
          <a:solidFill>
            <a:srgbClr val="F8FFC5"/>
          </a:solidFill>
          <a:ln>
            <a:solidFill>
              <a:schemeClr val="tx1"/>
            </a:solidFill>
          </a:ln>
        </p:spPr>
        <p:txBody>
          <a:bodyPr wrap="square" rtlCol="0">
            <a:spAutoFit/>
          </a:bodyPr>
          <a:lstStyle/>
          <a:p>
            <a:r>
              <a:rPr lang="en-US" dirty="0" smtClean="0"/>
              <a:t>Cholesterol sulfate is synthesized in the atherosclerotic plaque instead (from </a:t>
            </a:r>
            <a:r>
              <a:rPr lang="en-US" dirty="0" err="1" smtClean="0"/>
              <a:t>homocysteine</a:t>
            </a:r>
            <a:r>
              <a:rPr lang="en-US" dirty="0" smtClean="0"/>
              <a:t> and LDL)</a:t>
            </a:r>
            <a:endParaRPr lang="en-US" dirty="0"/>
          </a:p>
        </p:txBody>
      </p:sp>
      <p:sp>
        <p:nvSpPr>
          <p:cNvPr id="15" name="Freeform 14"/>
          <p:cNvSpPr/>
          <p:nvPr/>
        </p:nvSpPr>
        <p:spPr>
          <a:xfrm>
            <a:off x="4432300" y="1911350"/>
            <a:ext cx="2235200" cy="654050"/>
          </a:xfrm>
          <a:custGeom>
            <a:avLst/>
            <a:gdLst>
              <a:gd name="connsiteX0" fmla="*/ 2235200 w 2235200"/>
              <a:gd name="connsiteY0" fmla="*/ 615950 h 654050"/>
              <a:gd name="connsiteX1" fmla="*/ 1168400 w 2235200"/>
              <a:gd name="connsiteY1" fmla="*/ 6350 h 654050"/>
              <a:gd name="connsiteX2" fmla="*/ 0 w 2235200"/>
              <a:gd name="connsiteY2" fmla="*/ 654050 h 654050"/>
            </a:gdLst>
            <a:ahLst/>
            <a:cxnLst>
              <a:cxn ang="0">
                <a:pos x="connsiteX0" y="connsiteY0"/>
              </a:cxn>
              <a:cxn ang="0">
                <a:pos x="connsiteX1" y="connsiteY1"/>
              </a:cxn>
              <a:cxn ang="0">
                <a:pos x="connsiteX2" y="connsiteY2"/>
              </a:cxn>
            </a:cxnLst>
            <a:rect l="l" t="t" r="r" b="b"/>
            <a:pathLst>
              <a:path w="2235200" h="654050">
                <a:moveTo>
                  <a:pt x="2235200" y="615950"/>
                </a:moveTo>
                <a:cubicBezTo>
                  <a:pt x="1888066" y="307975"/>
                  <a:pt x="1540933" y="0"/>
                  <a:pt x="1168400" y="6350"/>
                </a:cubicBezTo>
                <a:cubicBezTo>
                  <a:pt x="795867" y="12700"/>
                  <a:pt x="0" y="654050"/>
                  <a:pt x="0" y="654050"/>
                </a:cubicBezTo>
              </a:path>
            </a:pathLst>
          </a:custGeom>
          <a:ln w="57150" cap="flat" cmpd="sng" algn="ctr">
            <a:solidFill>
              <a:schemeClr val="accent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8918" y="-220817"/>
            <a:ext cx="8229600" cy="1143000"/>
          </a:xfrm>
        </p:spPr>
        <p:txBody>
          <a:bodyPr/>
          <a:lstStyle/>
          <a:p>
            <a:r>
              <a:rPr lang="en-US" b="1" dirty="0" smtClean="0"/>
              <a:t>And/Or …..</a:t>
            </a:r>
            <a:endParaRPr lang="en-US" b="1" dirty="0"/>
          </a:p>
        </p:txBody>
      </p:sp>
      <p:pic>
        <p:nvPicPr>
          <p:cNvPr id="4" name="Content Placeholder 3" descr="standing_man.jpg"/>
          <p:cNvPicPr>
            <a:picLocks noGrp="1" noChangeAspect="1"/>
          </p:cNvPicPr>
          <p:nvPr>
            <p:ph idx="1"/>
          </p:nvPr>
        </p:nvPicPr>
        <p:blipFill>
          <a:blip r:embed="rId2"/>
          <a:srcRect l="-45701" r="-45701"/>
          <a:stretch>
            <a:fillRect/>
          </a:stretch>
        </p:blipFill>
        <p:spPr>
          <a:xfrm>
            <a:off x="-374131" y="1143000"/>
            <a:ext cx="9560306" cy="5257800"/>
          </a:xfrm>
        </p:spPr>
      </p:pic>
      <p:pic>
        <p:nvPicPr>
          <p:cNvPr id="5" name="Picture 4" descr="sun.gif"/>
          <p:cNvPicPr>
            <a:picLocks noChangeAspect="1"/>
          </p:cNvPicPr>
          <p:nvPr/>
        </p:nvPicPr>
        <p:blipFill>
          <a:blip r:embed="rId3"/>
          <a:stretch>
            <a:fillRect/>
          </a:stretch>
        </p:blipFill>
        <p:spPr>
          <a:xfrm>
            <a:off x="6889750" y="275852"/>
            <a:ext cx="1797050" cy="1734296"/>
          </a:xfrm>
          <a:prstGeom prst="rect">
            <a:avLst/>
          </a:prstGeom>
        </p:spPr>
      </p:pic>
      <p:pic>
        <p:nvPicPr>
          <p:cNvPr id="13" name="Picture 12" descr="sunscreen.jpg"/>
          <p:cNvPicPr>
            <a:picLocks noChangeAspect="1"/>
          </p:cNvPicPr>
          <p:nvPr/>
        </p:nvPicPr>
        <p:blipFill>
          <a:blip r:embed="rId4"/>
          <a:stretch>
            <a:fillRect/>
          </a:stretch>
        </p:blipFill>
        <p:spPr>
          <a:xfrm>
            <a:off x="6608318" y="275852"/>
            <a:ext cx="1437132" cy="1949164"/>
          </a:xfrm>
          <a:prstGeom prst="rect">
            <a:avLst/>
          </a:prstGeom>
        </p:spPr>
      </p:pic>
      <p:sp>
        <p:nvSpPr>
          <p:cNvPr id="14" name="TextBox 13"/>
          <p:cNvSpPr txBox="1"/>
          <p:nvPr/>
        </p:nvSpPr>
        <p:spPr>
          <a:xfrm>
            <a:off x="469900" y="1548483"/>
            <a:ext cx="2616200" cy="923330"/>
          </a:xfrm>
          <a:prstGeom prst="rect">
            <a:avLst/>
          </a:prstGeom>
          <a:solidFill>
            <a:srgbClr val="F8FFC5"/>
          </a:solidFill>
          <a:ln>
            <a:solidFill>
              <a:schemeClr val="tx1"/>
            </a:solidFill>
          </a:ln>
        </p:spPr>
        <p:txBody>
          <a:bodyPr wrap="square" rtlCol="0">
            <a:spAutoFit/>
          </a:bodyPr>
          <a:lstStyle/>
          <a:p>
            <a:r>
              <a:rPr lang="en-US" dirty="0" smtClean="0"/>
              <a:t>Sulfate is stolen from whatever tissue is willing to give it up!</a:t>
            </a:r>
            <a:endParaRPr lang="en-US" dirty="0"/>
          </a:p>
        </p:txBody>
      </p:sp>
      <p:sp>
        <p:nvSpPr>
          <p:cNvPr id="15" name="Freeform 14"/>
          <p:cNvSpPr/>
          <p:nvPr/>
        </p:nvSpPr>
        <p:spPr>
          <a:xfrm>
            <a:off x="4921250" y="4267200"/>
            <a:ext cx="2235200" cy="654050"/>
          </a:xfrm>
          <a:custGeom>
            <a:avLst/>
            <a:gdLst>
              <a:gd name="connsiteX0" fmla="*/ 2235200 w 2235200"/>
              <a:gd name="connsiteY0" fmla="*/ 615950 h 654050"/>
              <a:gd name="connsiteX1" fmla="*/ 1168400 w 2235200"/>
              <a:gd name="connsiteY1" fmla="*/ 6350 h 654050"/>
              <a:gd name="connsiteX2" fmla="*/ 0 w 2235200"/>
              <a:gd name="connsiteY2" fmla="*/ 654050 h 654050"/>
            </a:gdLst>
            <a:ahLst/>
            <a:cxnLst>
              <a:cxn ang="0">
                <a:pos x="connsiteX0" y="connsiteY0"/>
              </a:cxn>
              <a:cxn ang="0">
                <a:pos x="connsiteX1" y="connsiteY1"/>
              </a:cxn>
              <a:cxn ang="0">
                <a:pos x="connsiteX2" y="connsiteY2"/>
              </a:cxn>
            </a:cxnLst>
            <a:rect l="l" t="t" r="r" b="b"/>
            <a:pathLst>
              <a:path w="2235200" h="654050">
                <a:moveTo>
                  <a:pt x="2235200" y="615950"/>
                </a:moveTo>
                <a:cubicBezTo>
                  <a:pt x="1888066" y="307975"/>
                  <a:pt x="1540933" y="0"/>
                  <a:pt x="1168400" y="6350"/>
                </a:cubicBezTo>
                <a:cubicBezTo>
                  <a:pt x="795867" y="12700"/>
                  <a:pt x="0" y="654050"/>
                  <a:pt x="0" y="654050"/>
                </a:cubicBezTo>
              </a:path>
            </a:pathLst>
          </a:custGeom>
          <a:ln w="57150" cap="flat" cmpd="sng" algn="ctr">
            <a:solidFill>
              <a:schemeClr val="accent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6144555" y="4908034"/>
            <a:ext cx="2542245" cy="369332"/>
          </a:xfrm>
          <a:prstGeom prst="rect">
            <a:avLst/>
          </a:prstGeom>
          <a:noFill/>
        </p:spPr>
        <p:txBody>
          <a:bodyPr wrap="none" rtlCol="0">
            <a:spAutoFit/>
          </a:bodyPr>
          <a:lstStyle/>
          <a:p>
            <a:r>
              <a:rPr lang="en-US" dirty="0" smtClean="0"/>
              <a:t>From the joints (arthritis)</a:t>
            </a:r>
            <a:endParaRPr lang="en-US" dirty="0"/>
          </a:p>
        </p:txBody>
      </p:sp>
      <p:sp>
        <p:nvSpPr>
          <p:cNvPr id="10" name="TextBox 9"/>
          <p:cNvSpPr txBox="1"/>
          <p:nvPr/>
        </p:nvSpPr>
        <p:spPr>
          <a:xfrm>
            <a:off x="5730682" y="2717800"/>
            <a:ext cx="2956118" cy="646331"/>
          </a:xfrm>
          <a:prstGeom prst="rect">
            <a:avLst/>
          </a:prstGeom>
          <a:noFill/>
        </p:spPr>
        <p:txBody>
          <a:bodyPr wrap="square" rtlCol="0">
            <a:spAutoFit/>
          </a:bodyPr>
          <a:lstStyle/>
          <a:p>
            <a:r>
              <a:rPr lang="en-US" dirty="0" smtClean="0"/>
              <a:t>From the pancreas    (diabetes, pancreatic cancer)</a:t>
            </a:r>
          </a:p>
        </p:txBody>
      </p:sp>
      <p:sp>
        <p:nvSpPr>
          <p:cNvPr id="11" name="Freeform 10"/>
          <p:cNvSpPr/>
          <p:nvPr/>
        </p:nvSpPr>
        <p:spPr>
          <a:xfrm>
            <a:off x="4699000" y="2484967"/>
            <a:ext cx="1930400" cy="486833"/>
          </a:xfrm>
          <a:custGeom>
            <a:avLst/>
            <a:gdLst>
              <a:gd name="connsiteX0" fmla="*/ 1930400 w 1930400"/>
              <a:gd name="connsiteY0" fmla="*/ 309033 h 486833"/>
              <a:gd name="connsiteX1" fmla="*/ 1016000 w 1930400"/>
              <a:gd name="connsiteY1" fmla="*/ 29633 h 486833"/>
              <a:gd name="connsiteX2" fmla="*/ 0 w 1930400"/>
              <a:gd name="connsiteY2" fmla="*/ 486833 h 486833"/>
              <a:gd name="connsiteX3" fmla="*/ 0 w 1930400"/>
              <a:gd name="connsiteY3" fmla="*/ 486833 h 486833"/>
            </a:gdLst>
            <a:ahLst/>
            <a:cxnLst>
              <a:cxn ang="0">
                <a:pos x="connsiteX0" y="connsiteY0"/>
              </a:cxn>
              <a:cxn ang="0">
                <a:pos x="connsiteX1" y="connsiteY1"/>
              </a:cxn>
              <a:cxn ang="0">
                <a:pos x="connsiteX2" y="connsiteY2"/>
              </a:cxn>
              <a:cxn ang="0">
                <a:pos x="connsiteX3" y="connsiteY3"/>
              </a:cxn>
            </a:cxnLst>
            <a:rect l="l" t="t" r="r" b="b"/>
            <a:pathLst>
              <a:path w="1930400" h="486833">
                <a:moveTo>
                  <a:pt x="1930400" y="309033"/>
                </a:moveTo>
                <a:cubicBezTo>
                  <a:pt x="1634066" y="154516"/>
                  <a:pt x="1337733" y="0"/>
                  <a:pt x="1016000" y="29633"/>
                </a:cubicBezTo>
                <a:cubicBezTo>
                  <a:pt x="694267" y="59266"/>
                  <a:pt x="0" y="486833"/>
                  <a:pt x="0" y="486833"/>
                </a:cubicBezTo>
                <a:lnTo>
                  <a:pt x="0" y="486833"/>
                </a:lnTo>
              </a:path>
            </a:pathLst>
          </a:custGeom>
          <a:ln w="57150" cap="flat" cmpd="sng" algn="ctr">
            <a:solidFill>
              <a:schemeClr val="accent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129982" y="2971800"/>
            <a:ext cx="2956118" cy="646331"/>
          </a:xfrm>
          <a:prstGeom prst="rect">
            <a:avLst/>
          </a:prstGeom>
          <a:noFill/>
        </p:spPr>
        <p:txBody>
          <a:bodyPr wrap="square" rtlCol="0">
            <a:spAutoFit/>
          </a:bodyPr>
          <a:lstStyle/>
          <a:p>
            <a:pPr algn="r"/>
            <a:r>
              <a:rPr lang="en-US" dirty="0" smtClean="0"/>
              <a:t>From the gut</a:t>
            </a:r>
          </a:p>
          <a:p>
            <a:pPr algn="r"/>
            <a:r>
              <a:rPr lang="en-US" dirty="0" smtClean="0"/>
              <a:t>(</a:t>
            </a:r>
            <a:r>
              <a:rPr lang="en-US" dirty="0" err="1" smtClean="0"/>
              <a:t>Crohn’s</a:t>
            </a:r>
            <a:r>
              <a:rPr lang="en-US" dirty="0" smtClean="0"/>
              <a:t> disease, colitis)</a:t>
            </a:r>
          </a:p>
        </p:txBody>
      </p:sp>
      <p:sp>
        <p:nvSpPr>
          <p:cNvPr id="17" name="Freeform 16"/>
          <p:cNvSpPr/>
          <p:nvPr/>
        </p:nvSpPr>
        <p:spPr>
          <a:xfrm>
            <a:off x="2476500" y="2715683"/>
            <a:ext cx="1879600" cy="433917"/>
          </a:xfrm>
          <a:custGeom>
            <a:avLst/>
            <a:gdLst>
              <a:gd name="connsiteX0" fmla="*/ 0 w 1879600"/>
              <a:gd name="connsiteY0" fmla="*/ 345017 h 433917"/>
              <a:gd name="connsiteX1" fmla="*/ 838200 w 1879600"/>
              <a:gd name="connsiteY1" fmla="*/ 14817 h 433917"/>
              <a:gd name="connsiteX2" fmla="*/ 1879600 w 1879600"/>
              <a:gd name="connsiteY2" fmla="*/ 433917 h 433917"/>
            </a:gdLst>
            <a:ahLst/>
            <a:cxnLst>
              <a:cxn ang="0">
                <a:pos x="connsiteX0" y="connsiteY0"/>
              </a:cxn>
              <a:cxn ang="0">
                <a:pos x="connsiteX1" y="connsiteY1"/>
              </a:cxn>
              <a:cxn ang="0">
                <a:pos x="connsiteX2" y="connsiteY2"/>
              </a:cxn>
            </a:cxnLst>
            <a:rect l="l" t="t" r="r" b="b"/>
            <a:pathLst>
              <a:path w="1879600" h="433917">
                <a:moveTo>
                  <a:pt x="0" y="345017"/>
                </a:moveTo>
                <a:cubicBezTo>
                  <a:pt x="262466" y="172508"/>
                  <a:pt x="524933" y="0"/>
                  <a:pt x="838200" y="14817"/>
                </a:cubicBezTo>
                <a:cubicBezTo>
                  <a:pt x="1151467" y="29634"/>
                  <a:pt x="1879600" y="433917"/>
                  <a:pt x="1879600" y="433917"/>
                </a:cubicBezTo>
              </a:path>
            </a:pathLst>
          </a:custGeom>
          <a:ln w="57150" cap="flat" cmpd="sng" algn="ctr">
            <a:solidFill>
              <a:schemeClr val="accent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3065017" y="496669"/>
            <a:ext cx="3543301" cy="646331"/>
          </a:xfrm>
          <a:prstGeom prst="rect">
            <a:avLst/>
          </a:prstGeom>
          <a:noFill/>
        </p:spPr>
        <p:txBody>
          <a:bodyPr wrap="square" rtlCol="0">
            <a:spAutoFit/>
          </a:bodyPr>
          <a:lstStyle/>
          <a:p>
            <a:pPr algn="r"/>
            <a:r>
              <a:rPr lang="en-US" dirty="0" smtClean="0"/>
              <a:t>From the brain</a:t>
            </a:r>
          </a:p>
          <a:p>
            <a:pPr algn="r"/>
            <a:r>
              <a:rPr lang="en-US" dirty="0" smtClean="0"/>
              <a:t>Alzheimer’s, Multiple Sclerosis</a:t>
            </a:r>
          </a:p>
        </p:txBody>
      </p:sp>
      <p:sp>
        <p:nvSpPr>
          <p:cNvPr id="19" name="Freeform 18"/>
          <p:cNvSpPr/>
          <p:nvPr/>
        </p:nvSpPr>
        <p:spPr>
          <a:xfrm>
            <a:off x="4368800" y="1117600"/>
            <a:ext cx="1255183" cy="783167"/>
          </a:xfrm>
          <a:custGeom>
            <a:avLst/>
            <a:gdLst>
              <a:gd name="connsiteX0" fmla="*/ 1054100 w 1255183"/>
              <a:gd name="connsiteY0" fmla="*/ 0 h 783167"/>
              <a:gd name="connsiteX1" fmla="*/ 1079500 w 1255183"/>
              <a:gd name="connsiteY1" fmla="*/ 736600 h 783167"/>
              <a:gd name="connsiteX2" fmla="*/ 0 w 1255183"/>
              <a:gd name="connsiteY2" fmla="*/ 279400 h 783167"/>
            </a:gdLst>
            <a:ahLst/>
            <a:cxnLst>
              <a:cxn ang="0">
                <a:pos x="connsiteX0" y="connsiteY0"/>
              </a:cxn>
              <a:cxn ang="0">
                <a:pos x="connsiteX1" y="connsiteY1"/>
              </a:cxn>
              <a:cxn ang="0">
                <a:pos x="connsiteX2" y="connsiteY2"/>
              </a:cxn>
            </a:cxnLst>
            <a:rect l="l" t="t" r="r" b="b"/>
            <a:pathLst>
              <a:path w="1255183" h="783167">
                <a:moveTo>
                  <a:pt x="1054100" y="0"/>
                </a:moveTo>
                <a:cubicBezTo>
                  <a:pt x="1154641" y="345016"/>
                  <a:pt x="1255183" y="690033"/>
                  <a:pt x="1079500" y="736600"/>
                </a:cubicBezTo>
                <a:cubicBezTo>
                  <a:pt x="903817" y="783167"/>
                  <a:pt x="0" y="279400"/>
                  <a:pt x="0" y="279400"/>
                </a:cubicBezTo>
              </a:path>
            </a:pathLst>
          </a:custGeom>
          <a:ln w="57150" cap="flat" cmpd="sng" algn="ctr">
            <a:solidFill>
              <a:schemeClr val="accent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8918" y="-220817"/>
            <a:ext cx="8229600" cy="1143000"/>
          </a:xfrm>
        </p:spPr>
        <p:txBody>
          <a:bodyPr/>
          <a:lstStyle/>
          <a:p>
            <a:r>
              <a:rPr lang="en-US" b="1" dirty="0" smtClean="0"/>
              <a:t>And/Or …..</a:t>
            </a:r>
            <a:endParaRPr lang="en-US" b="1" dirty="0"/>
          </a:p>
        </p:txBody>
      </p:sp>
      <p:pic>
        <p:nvPicPr>
          <p:cNvPr id="4" name="Content Placeholder 3" descr="standing_man.jpg"/>
          <p:cNvPicPr>
            <a:picLocks noGrp="1" noChangeAspect="1"/>
          </p:cNvPicPr>
          <p:nvPr>
            <p:ph idx="1"/>
          </p:nvPr>
        </p:nvPicPr>
        <p:blipFill>
          <a:blip r:embed="rId3"/>
          <a:srcRect l="-45701" r="-45701"/>
          <a:stretch>
            <a:fillRect/>
          </a:stretch>
        </p:blipFill>
        <p:spPr>
          <a:xfrm>
            <a:off x="-374131" y="1143000"/>
            <a:ext cx="9560306" cy="5257800"/>
          </a:xfrm>
        </p:spPr>
      </p:pic>
      <p:pic>
        <p:nvPicPr>
          <p:cNvPr id="5" name="Picture 4" descr="sun.gif"/>
          <p:cNvPicPr>
            <a:picLocks noChangeAspect="1"/>
          </p:cNvPicPr>
          <p:nvPr/>
        </p:nvPicPr>
        <p:blipFill>
          <a:blip r:embed="rId4"/>
          <a:stretch>
            <a:fillRect/>
          </a:stretch>
        </p:blipFill>
        <p:spPr>
          <a:xfrm>
            <a:off x="6889750" y="275852"/>
            <a:ext cx="1797050" cy="1734296"/>
          </a:xfrm>
          <a:prstGeom prst="rect">
            <a:avLst/>
          </a:prstGeom>
        </p:spPr>
      </p:pic>
      <p:pic>
        <p:nvPicPr>
          <p:cNvPr id="13" name="Picture 12" descr="sunscreen.jpg"/>
          <p:cNvPicPr>
            <a:picLocks noChangeAspect="1"/>
          </p:cNvPicPr>
          <p:nvPr/>
        </p:nvPicPr>
        <p:blipFill>
          <a:blip r:embed="rId5"/>
          <a:stretch>
            <a:fillRect/>
          </a:stretch>
        </p:blipFill>
        <p:spPr>
          <a:xfrm>
            <a:off x="6608318" y="275852"/>
            <a:ext cx="1437132" cy="1949164"/>
          </a:xfrm>
          <a:prstGeom prst="rect">
            <a:avLst/>
          </a:prstGeom>
        </p:spPr>
      </p:pic>
      <p:sp>
        <p:nvSpPr>
          <p:cNvPr id="14" name="TextBox 13"/>
          <p:cNvSpPr txBox="1"/>
          <p:nvPr/>
        </p:nvSpPr>
        <p:spPr>
          <a:xfrm>
            <a:off x="317500" y="1469304"/>
            <a:ext cx="2159000" cy="1323439"/>
          </a:xfrm>
          <a:prstGeom prst="rect">
            <a:avLst/>
          </a:prstGeom>
          <a:solidFill>
            <a:srgbClr val="F8FFC5"/>
          </a:solidFill>
          <a:ln>
            <a:solidFill>
              <a:schemeClr val="tx1"/>
            </a:solidFill>
          </a:ln>
        </p:spPr>
        <p:txBody>
          <a:bodyPr wrap="square" rtlCol="0">
            <a:spAutoFit/>
          </a:bodyPr>
          <a:lstStyle/>
          <a:p>
            <a:r>
              <a:rPr lang="en-US" sz="2000" dirty="0" smtClean="0"/>
              <a:t>The body gives up on sulfate supply and confronts blood instabilities</a:t>
            </a:r>
            <a:endParaRPr lang="en-US" sz="2000" dirty="0"/>
          </a:p>
        </p:txBody>
      </p:sp>
      <p:sp>
        <p:nvSpPr>
          <p:cNvPr id="9" name="TextBox 8"/>
          <p:cNvSpPr txBox="1"/>
          <p:nvPr/>
        </p:nvSpPr>
        <p:spPr>
          <a:xfrm>
            <a:off x="6144555" y="2463800"/>
            <a:ext cx="1223412" cy="369332"/>
          </a:xfrm>
          <a:prstGeom prst="rect">
            <a:avLst/>
          </a:prstGeom>
          <a:noFill/>
        </p:spPr>
        <p:txBody>
          <a:bodyPr wrap="none" rtlCol="0">
            <a:spAutoFit/>
          </a:bodyPr>
          <a:lstStyle/>
          <a:p>
            <a:r>
              <a:rPr lang="en-US" dirty="0" smtClean="0"/>
              <a:t>Blood clots</a:t>
            </a:r>
            <a:endParaRPr lang="en-US" dirty="0"/>
          </a:p>
        </p:txBody>
      </p:sp>
      <p:sp>
        <p:nvSpPr>
          <p:cNvPr id="16" name="TextBox 15"/>
          <p:cNvSpPr txBox="1"/>
          <p:nvPr/>
        </p:nvSpPr>
        <p:spPr>
          <a:xfrm>
            <a:off x="6144555" y="2985532"/>
            <a:ext cx="1511276" cy="369332"/>
          </a:xfrm>
          <a:prstGeom prst="rect">
            <a:avLst/>
          </a:prstGeom>
          <a:noFill/>
        </p:spPr>
        <p:txBody>
          <a:bodyPr wrap="none" rtlCol="0">
            <a:spAutoFit/>
          </a:bodyPr>
          <a:lstStyle/>
          <a:p>
            <a:r>
              <a:rPr lang="en-US" dirty="0" smtClean="0"/>
              <a:t>hemorrhaging</a:t>
            </a:r>
            <a:endParaRPr lang="en-US" dirty="0"/>
          </a:p>
        </p:txBody>
      </p:sp>
      <p:sp>
        <p:nvSpPr>
          <p:cNvPr id="20" name="TextBox 19"/>
          <p:cNvSpPr txBox="1"/>
          <p:nvPr/>
        </p:nvSpPr>
        <p:spPr>
          <a:xfrm>
            <a:off x="6144555" y="3507264"/>
            <a:ext cx="2210862" cy="369332"/>
          </a:xfrm>
          <a:prstGeom prst="rect">
            <a:avLst/>
          </a:prstGeom>
          <a:noFill/>
        </p:spPr>
        <p:txBody>
          <a:bodyPr wrap="none" rtlCol="0">
            <a:spAutoFit/>
          </a:bodyPr>
          <a:lstStyle/>
          <a:p>
            <a:r>
              <a:rPr lang="en-US" dirty="0" smtClean="0"/>
              <a:t>Sudden cardiac arrest</a:t>
            </a:r>
            <a:endParaRPr lang="en-US" dirty="0"/>
          </a:p>
        </p:txBody>
      </p:sp>
      <p:sp>
        <p:nvSpPr>
          <p:cNvPr id="10" name="TextBox 9"/>
          <p:cNvSpPr txBox="1"/>
          <p:nvPr/>
        </p:nvSpPr>
        <p:spPr>
          <a:xfrm>
            <a:off x="6150600" y="4135872"/>
            <a:ext cx="2222371" cy="369332"/>
          </a:xfrm>
          <a:prstGeom prst="rect">
            <a:avLst/>
          </a:prstGeom>
          <a:noFill/>
        </p:spPr>
        <p:txBody>
          <a:bodyPr wrap="none" rtlCol="0">
            <a:spAutoFit/>
          </a:bodyPr>
          <a:lstStyle/>
          <a:p>
            <a:r>
              <a:rPr lang="en-US" dirty="0" smtClean="0"/>
              <a:t>Nitric oxide </a:t>
            </a:r>
            <a:r>
              <a:rPr lang="en-US" dirty="0"/>
              <a:t>p</a:t>
            </a:r>
            <a:r>
              <a:rPr lang="en-US" dirty="0" smtClean="0"/>
              <a:t>oisoning</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076451"/>
            <a:ext cx="8229600" cy="952500"/>
          </a:xfrm>
        </p:spPr>
        <p:txBody>
          <a:bodyPr>
            <a:normAutofit/>
          </a:bodyPr>
          <a:lstStyle/>
          <a:p>
            <a:pPr algn="ctr">
              <a:buNone/>
            </a:pPr>
            <a:r>
              <a:rPr lang="en-US" sz="3600" dirty="0" smtClean="0">
                <a:solidFill>
                  <a:srgbClr val="FF0000"/>
                </a:solidFill>
                <a:latin typeface="Apple Casual"/>
              </a:rPr>
              <a:t>Cholesterol Transport</a:t>
            </a:r>
            <a:endParaRPr lang="en-US" sz="3600" dirty="0">
              <a:solidFill>
                <a:srgbClr val="FF0000"/>
              </a:solidFill>
              <a:latin typeface="Apple Casual"/>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smtClean="0">
                <a:ln>
                  <a:noFill/>
                </a:ln>
                <a:solidFill>
                  <a:srgbClr val="FF0000"/>
                </a:solidFill>
                <a:effectLst/>
                <a:uLnTx/>
                <a:uFillTx/>
                <a:latin typeface="Apple Casual"/>
                <a:ea typeface="+mn-ea"/>
                <a:cs typeface="+mn-cs"/>
              </a:rPr>
              <a:t>Introduction</a:t>
            </a:r>
            <a:endParaRPr kumimoji="0" lang="en-US" sz="3600" b="0" i="0" u="none" strike="noStrike" kern="1200" cap="none" spc="0" normalizeH="0" baseline="0" noProof="0" dirty="0">
              <a:ln>
                <a:noFill/>
              </a:ln>
              <a:solidFill>
                <a:srgbClr val="FF0000"/>
              </a:solidFill>
              <a:effectLst/>
              <a:uLnTx/>
              <a:uFillTx/>
              <a:latin typeface="Apple Casual"/>
              <a:ea typeface="+mn-ea"/>
              <a:cs typeface="+mn-cs"/>
            </a:endParaRPr>
          </a:p>
        </p:txBody>
      </p:sp>
    </p:spTree>
    <p:extLst>
      <p:ext uri="{BB962C8B-B14F-4D97-AF65-F5344CB8AC3E}">
        <p14:creationId xmlns:p14="http://schemas.microsoft.com/office/powerpoint/2010/main" val="262500938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4" name="TextBox 3"/>
          <p:cNvSpPr txBox="1"/>
          <p:nvPr/>
        </p:nvSpPr>
        <p:spPr>
          <a:xfrm>
            <a:off x="1672193" y="2610891"/>
            <a:ext cx="5418982" cy="1754327"/>
          </a:xfrm>
          <a:prstGeom prst="rect">
            <a:avLst/>
          </a:prstGeom>
          <a:solidFill>
            <a:srgbClr val="FEFFCA"/>
          </a:solidFill>
          <a:ln>
            <a:solidFill>
              <a:schemeClr val="tx1"/>
            </a:solidFill>
          </a:ln>
        </p:spPr>
        <p:txBody>
          <a:bodyPr wrap="square" rtlCol="0">
            <a:spAutoFit/>
          </a:bodyPr>
          <a:lstStyle/>
          <a:p>
            <a:r>
              <a:rPr lang="en-US" sz="3600" dirty="0" smtClean="0"/>
              <a:t>HDL is “good” cholesterol and LDL is “bad” cholesterol – true or false?</a:t>
            </a:r>
            <a:endParaRPr lang="en-US" sz="36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670310" y="2205145"/>
            <a:ext cx="8016490" cy="2862322"/>
          </a:xfrm>
          <a:prstGeom prst="rect">
            <a:avLst/>
          </a:prstGeom>
          <a:solidFill>
            <a:srgbClr val="FEFFCA"/>
          </a:solidFill>
          <a:ln>
            <a:solidFill>
              <a:schemeClr val="tx1"/>
            </a:solidFill>
          </a:ln>
        </p:spPr>
        <p:txBody>
          <a:bodyPr wrap="square" rtlCol="0">
            <a:spAutoFit/>
          </a:bodyPr>
          <a:lstStyle/>
          <a:p>
            <a:r>
              <a:rPr lang="en-US" sz="3600" dirty="0" smtClean="0">
                <a:solidFill>
                  <a:srgbClr val="FF0000"/>
                </a:solidFill>
              </a:rPr>
              <a:t>FALSE!  </a:t>
            </a:r>
          </a:p>
          <a:p>
            <a:r>
              <a:rPr lang="en-US" sz="3600" dirty="0" smtClean="0"/>
              <a:t>Neither HDL nor LDL is “cholesterol”!</a:t>
            </a:r>
          </a:p>
          <a:p>
            <a:r>
              <a:rPr lang="en-US" sz="3600" dirty="0" smtClean="0"/>
              <a:t>Both HDL and LDL are particles that transport cholesterol, fat, fat-soluble vitamins and antioxidants to all tissues</a:t>
            </a:r>
            <a:endParaRPr lang="en-US" sz="36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682"/>
            <a:ext cx="8229600" cy="1143000"/>
          </a:xfrm>
        </p:spPr>
        <p:txBody>
          <a:bodyPr/>
          <a:lstStyle/>
          <a:p>
            <a:r>
              <a:rPr lang="en-US" b="1" dirty="0" smtClean="0"/>
              <a:t>Some Facts and Speculation</a:t>
            </a:r>
            <a:endParaRPr lang="en-US" b="1" dirty="0"/>
          </a:p>
        </p:txBody>
      </p:sp>
      <p:pic>
        <p:nvPicPr>
          <p:cNvPr id="4" name="Content Placeholder 3" descr="Fibroblasts.jpg"/>
          <p:cNvPicPr>
            <a:picLocks noGrp="1" noChangeAspect="1"/>
          </p:cNvPicPr>
          <p:nvPr>
            <p:ph idx="1"/>
          </p:nvPr>
        </p:nvPicPr>
        <p:blipFill>
          <a:blip r:embed="rId2"/>
          <a:srcRect l="-6166" r="-6166"/>
          <a:stretch>
            <a:fillRect/>
          </a:stretch>
        </p:blipFill>
        <p:spPr>
          <a:xfrm>
            <a:off x="6053207" y="1727671"/>
            <a:ext cx="2901625" cy="1595782"/>
          </a:xfrm>
        </p:spPr>
      </p:pic>
      <p:sp>
        <p:nvSpPr>
          <p:cNvPr id="5" name="Content Placeholder 2"/>
          <p:cNvSpPr txBox="1">
            <a:spLocks/>
          </p:cNvSpPr>
          <p:nvPr/>
        </p:nvSpPr>
        <p:spPr>
          <a:xfrm>
            <a:off x="24816" y="1192014"/>
            <a:ext cx="8229600" cy="4525963"/>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Fact: Fibroblasts in the skin are major suppliers of cholesterol to</a:t>
            </a:r>
            <a:r>
              <a:rPr kumimoji="0" lang="en-US" sz="2800" b="0" i="0" u="none" strike="noStrike" kern="1200" cap="none" spc="0" normalizeH="0" noProof="0" dirty="0" smtClean="0">
                <a:ln>
                  <a:noFill/>
                </a:ln>
                <a:solidFill>
                  <a:schemeClr val="tx1"/>
                </a:solidFill>
                <a:effectLst/>
                <a:uLnTx/>
                <a:uFillTx/>
                <a:latin typeface="+mn-lt"/>
                <a:ea typeface="+mn-ea"/>
                <a:cs typeface="+mn-cs"/>
              </a:rPr>
              <a:t> HDL</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800100" lvl="1" indent="-342900">
              <a:spcBef>
                <a:spcPct val="20000"/>
              </a:spcBef>
              <a:buFont typeface="Lucida Grande"/>
              <a:buChar char="-"/>
            </a:pPr>
            <a:r>
              <a:rPr lang="en-US" sz="2400" dirty="0" smtClean="0"/>
              <a:t>Speculation: they depend upon                                           </a:t>
            </a:r>
            <a:r>
              <a:rPr lang="en-US" sz="2400" dirty="0" err="1" smtClean="0">
                <a:solidFill>
                  <a:srgbClr val="FF0000"/>
                </a:solidFill>
              </a:rPr>
              <a:t>sulfation</a:t>
            </a:r>
            <a:r>
              <a:rPr lang="en-US" sz="2400" dirty="0" smtClean="0">
                <a:solidFill>
                  <a:srgbClr val="FF0000"/>
                </a:solidFill>
              </a:rPr>
              <a:t>  </a:t>
            </a:r>
            <a:r>
              <a:rPr lang="en-US" sz="2400" dirty="0" smtClean="0"/>
              <a:t>for export of cholesterol to HDL</a:t>
            </a:r>
          </a:p>
          <a:p>
            <a:pPr marL="342900" indent="-342900">
              <a:spcBef>
                <a:spcPct val="20000"/>
              </a:spcBef>
              <a:buFont typeface="Arial"/>
              <a:buChar cha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Fact: Cholesterol</a:t>
            </a:r>
            <a:r>
              <a:rPr kumimoji="0" lang="en-US" sz="2800" b="0" i="0" u="none" strike="noStrike" kern="1200" cap="none" spc="0" normalizeH="0" noProof="0" dirty="0" smtClean="0">
                <a:ln>
                  <a:noFill/>
                </a:ln>
                <a:solidFill>
                  <a:schemeClr val="tx1"/>
                </a:solidFill>
                <a:effectLst/>
                <a:uLnTx/>
                <a:uFillTx/>
                <a:latin typeface="+mn-lt"/>
                <a:ea typeface="+mn-ea"/>
                <a:cs typeface="+mn-cs"/>
              </a:rPr>
              <a:t> sulfate is synthesized                              in large quantities in the skin upon sunlight exposure</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Speculation: this is  a major supplier</a:t>
            </a:r>
            <a:r>
              <a:rPr kumimoji="0" lang="en-US" sz="2400" b="0" i="0" u="none" strike="noStrike" kern="1200" cap="none" spc="0" normalizeH="0" noProof="0" dirty="0" smtClean="0">
                <a:ln>
                  <a:noFill/>
                </a:ln>
                <a:solidFill>
                  <a:schemeClr val="tx1"/>
                </a:solidFill>
                <a:effectLst/>
                <a:uLnTx/>
                <a:uFillTx/>
                <a:latin typeface="+mn-lt"/>
                <a:ea typeface="+mn-ea"/>
                <a:cs typeface="+mn-cs"/>
              </a:rPr>
              <a:t> of</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cholesterol and sulfate to the tissues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US" sz="2400" dirty="0" smtClean="0"/>
              <a:t>Reduces need for serum LDL</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 name="Picture 6" descr="sun.gif"/>
          <p:cNvPicPr>
            <a:picLocks noChangeAspect="1"/>
          </p:cNvPicPr>
          <p:nvPr/>
        </p:nvPicPr>
        <p:blipFill>
          <a:blip r:embed="rId3"/>
          <a:stretch>
            <a:fillRect/>
          </a:stretch>
        </p:blipFill>
        <p:spPr>
          <a:xfrm>
            <a:off x="5872126" y="4466304"/>
            <a:ext cx="2175259" cy="209929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HDL, VLDL, LDL, </a:t>
            </a:r>
            <a:r>
              <a:rPr lang="en-US" b="1" dirty="0" err="1" smtClean="0"/>
              <a:t>Chylomicron</a:t>
            </a:r>
            <a:endParaRPr lang="en-US" b="1" dirty="0"/>
          </a:p>
        </p:txBody>
      </p:sp>
      <p:sp>
        <p:nvSpPr>
          <p:cNvPr id="3" name="Content Placeholder 2"/>
          <p:cNvSpPr>
            <a:spLocks noGrp="1"/>
          </p:cNvSpPr>
          <p:nvPr>
            <p:ph idx="1"/>
          </p:nvPr>
        </p:nvSpPr>
        <p:spPr>
          <a:xfrm>
            <a:off x="565296" y="1438080"/>
            <a:ext cx="8229600" cy="4525963"/>
          </a:xfrm>
        </p:spPr>
        <p:txBody>
          <a:bodyPr>
            <a:normAutofit fontScale="92500"/>
          </a:bodyPr>
          <a:lstStyle/>
          <a:p>
            <a:r>
              <a:rPr lang="en-US" dirty="0" smtClean="0"/>
              <a:t>HDL: </a:t>
            </a:r>
            <a:r>
              <a:rPr lang="en-US" dirty="0" smtClean="0">
                <a:solidFill>
                  <a:srgbClr val="FF0000"/>
                </a:solidFill>
              </a:rPr>
              <a:t>Liver </a:t>
            </a:r>
            <a:r>
              <a:rPr lang="en-US" dirty="0" smtClean="0"/>
              <a:t>produces “nascent” particle; cholesterol-synthesizing cells (fibroblasts) fill it up</a:t>
            </a:r>
          </a:p>
          <a:p>
            <a:r>
              <a:rPr lang="en-US" dirty="0" smtClean="0"/>
              <a:t>VLDL: </a:t>
            </a:r>
            <a:r>
              <a:rPr lang="en-US" dirty="0" smtClean="0">
                <a:solidFill>
                  <a:srgbClr val="FF0000"/>
                </a:solidFill>
              </a:rPr>
              <a:t>Liver </a:t>
            </a:r>
            <a:r>
              <a:rPr lang="en-US" dirty="0" smtClean="0"/>
              <a:t>produces large particles; carry fat, cholesterol, fat-soluble vitamins and antioxidants</a:t>
            </a:r>
          </a:p>
          <a:p>
            <a:r>
              <a:rPr lang="en-US" dirty="0" smtClean="0"/>
              <a:t>LDL: “remnant” after VLDL has delivered its goods</a:t>
            </a:r>
          </a:p>
          <a:p>
            <a:r>
              <a:rPr lang="en-US" dirty="0" err="1" smtClean="0"/>
              <a:t>Chylomicron</a:t>
            </a:r>
            <a:r>
              <a:rPr lang="en-US" dirty="0" smtClean="0"/>
              <a:t>: HUGE particle produced in </a:t>
            </a:r>
            <a:r>
              <a:rPr lang="en-US" dirty="0" smtClean="0">
                <a:solidFill>
                  <a:srgbClr val="FF0000"/>
                </a:solidFill>
              </a:rPr>
              <a:t>gut </a:t>
            </a:r>
            <a:r>
              <a:rPr lang="en-US" dirty="0" smtClean="0"/>
              <a:t>to deliver ingested fats and cholesterol to the tissues (mainly heart, liver and muscles)</a:t>
            </a:r>
            <a:endParaRPr lang="en-US" dirty="0"/>
          </a:p>
        </p:txBody>
      </p:sp>
      <p:sp>
        <p:nvSpPr>
          <p:cNvPr id="4" name="TextBox 3"/>
          <p:cNvSpPr txBox="1"/>
          <p:nvPr/>
        </p:nvSpPr>
        <p:spPr>
          <a:xfrm>
            <a:off x="457200" y="1492120"/>
            <a:ext cx="459738" cy="369332"/>
          </a:xfrm>
          <a:prstGeom prst="rect">
            <a:avLst/>
          </a:prstGeom>
          <a:solidFill>
            <a:schemeClr val="bg1"/>
          </a:solidFill>
          <a:ln>
            <a:noFill/>
          </a:ln>
        </p:spPr>
        <p:txBody>
          <a:bodyPr wrap="square" rtlCol="0">
            <a:spAutoFit/>
          </a:bodyPr>
          <a:lstStyle/>
          <a:p>
            <a:r>
              <a:rPr lang="en-US" dirty="0" err="1" smtClean="0">
                <a:solidFill>
                  <a:srgbClr val="FF0000"/>
                </a:solidFill>
              </a:rPr>
              <a:t>o</a:t>
            </a:r>
            <a:endParaRPr lang="en-US" dirty="0">
              <a:solidFill>
                <a:srgbClr val="FF0000"/>
              </a:solidFill>
            </a:endParaRPr>
          </a:p>
        </p:txBody>
      </p:sp>
      <p:sp>
        <p:nvSpPr>
          <p:cNvPr id="6" name="TextBox 5"/>
          <p:cNvSpPr txBox="1"/>
          <p:nvPr/>
        </p:nvSpPr>
        <p:spPr>
          <a:xfrm>
            <a:off x="403152" y="2306959"/>
            <a:ext cx="455173" cy="707886"/>
          </a:xfrm>
          <a:prstGeom prst="rect">
            <a:avLst/>
          </a:prstGeom>
          <a:solidFill>
            <a:schemeClr val="bg1"/>
          </a:solidFill>
        </p:spPr>
        <p:txBody>
          <a:bodyPr wrap="none" rtlCol="0">
            <a:spAutoFit/>
          </a:bodyPr>
          <a:lstStyle/>
          <a:p>
            <a:r>
              <a:rPr lang="en-US" sz="4000" dirty="0" err="1" smtClean="0">
                <a:solidFill>
                  <a:srgbClr val="FF0000"/>
                </a:solidFill>
              </a:rPr>
              <a:t>o</a:t>
            </a:r>
            <a:endParaRPr lang="en-US" sz="4000" dirty="0">
              <a:solidFill>
                <a:srgbClr val="FF0000"/>
              </a:solidFill>
            </a:endParaRPr>
          </a:p>
        </p:txBody>
      </p:sp>
      <p:sp>
        <p:nvSpPr>
          <p:cNvPr id="7" name="TextBox 6"/>
          <p:cNvSpPr txBox="1"/>
          <p:nvPr/>
        </p:nvSpPr>
        <p:spPr>
          <a:xfrm>
            <a:off x="295056" y="3617691"/>
            <a:ext cx="725679" cy="1323439"/>
          </a:xfrm>
          <a:prstGeom prst="rect">
            <a:avLst/>
          </a:prstGeom>
          <a:solidFill>
            <a:schemeClr val="bg1"/>
          </a:solidFill>
        </p:spPr>
        <p:txBody>
          <a:bodyPr wrap="none" rtlCol="0">
            <a:spAutoFit/>
          </a:bodyPr>
          <a:lstStyle/>
          <a:p>
            <a:r>
              <a:rPr lang="en-US" sz="8000" dirty="0" err="1" smtClean="0">
                <a:ln>
                  <a:solidFill>
                    <a:srgbClr val="FF0000"/>
                  </a:solidFill>
                </a:ln>
                <a:solidFill>
                  <a:srgbClr val="FF0000"/>
                </a:solidFill>
              </a:rPr>
              <a:t>o</a:t>
            </a:r>
            <a:endParaRPr lang="en-US" sz="8000" dirty="0">
              <a:ln>
                <a:solidFill>
                  <a:srgbClr val="FF0000"/>
                </a:solidFill>
              </a:ln>
              <a:solidFill>
                <a:srgbClr val="FF0000"/>
              </a:solidFill>
            </a:endParaRPr>
          </a:p>
        </p:txBody>
      </p:sp>
      <p:sp>
        <p:nvSpPr>
          <p:cNvPr id="5" name="TextBox 4"/>
          <p:cNvSpPr txBox="1"/>
          <p:nvPr/>
        </p:nvSpPr>
        <p:spPr>
          <a:xfrm>
            <a:off x="430256" y="3422827"/>
            <a:ext cx="374021" cy="523220"/>
          </a:xfrm>
          <a:prstGeom prst="rect">
            <a:avLst/>
          </a:prstGeom>
          <a:solidFill>
            <a:schemeClr val="bg1"/>
          </a:solidFill>
        </p:spPr>
        <p:txBody>
          <a:bodyPr wrap="none" rtlCol="0">
            <a:spAutoFit/>
          </a:bodyPr>
          <a:lstStyle/>
          <a:p>
            <a:r>
              <a:rPr lang="en-US" sz="2800" dirty="0" err="1" smtClean="0">
                <a:solidFill>
                  <a:srgbClr val="FF0000"/>
                </a:solidFill>
              </a:rPr>
              <a:t>o</a:t>
            </a:r>
            <a:endParaRPr lang="en-US" sz="28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adrenal_gland.jpg"/>
          <p:cNvPicPr>
            <a:picLocks noChangeAspect="1"/>
          </p:cNvPicPr>
          <p:nvPr/>
        </p:nvPicPr>
        <p:blipFill>
          <a:blip r:embed="rId2"/>
          <a:srcRect l="-22505" r="-22505"/>
          <a:stretch>
            <a:fillRect/>
          </a:stretch>
        </p:blipFill>
        <p:spPr>
          <a:xfrm>
            <a:off x="5162940" y="3815591"/>
            <a:ext cx="4099412" cy="2254519"/>
          </a:xfrm>
          <a:prstGeom prst="rect">
            <a:avLst/>
          </a:prstGeom>
        </p:spPr>
      </p:pic>
      <p:pic>
        <p:nvPicPr>
          <p:cNvPr id="4" name="Content Placeholder 3" descr="cholesterol_management.gif"/>
          <p:cNvPicPr>
            <a:picLocks noGrp="1" noChangeAspect="1"/>
          </p:cNvPicPr>
          <p:nvPr>
            <p:ph idx="1"/>
          </p:nvPr>
        </p:nvPicPr>
        <p:blipFill>
          <a:blip r:embed="rId3"/>
          <a:srcRect l="-44970" r="-44970"/>
          <a:stretch>
            <a:fillRect/>
          </a:stretch>
        </p:blipFill>
        <p:spPr>
          <a:xfrm>
            <a:off x="-1008609" y="1417800"/>
            <a:ext cx="10243303" cy="5633422"/>
          </a:xfrm>
        </p:spPr>
      </p:pic>
      <p:sp>
        <p:nvSpPr>
          <p:cNvPr id="2" name="Title 1"/>
          <p:cNvSpPr>
            <a:spLocks noGrp="1"/>
          </p:cNvSpPr>
          <p:nvPr>
            <p:ph type="title"/>
          </p:nvPr>
        </p:nvSpPr>
        <p:spPr>
          <a:xfrm>
            <a:off x="613246" y="-166617"/>
            <a:ext cx="8229600" cy="1143000"/>
          </a:xfrm>
        </p:spPr>
        <p:txBody>
          <a:bodyPr/>
          <a:lstStyle/>
          <a:p>
            <a:r>
              <a:rPr lang="en-US" b="1" dirty="0" smtClean="0"/>
              <a:t>Cholesterol Transport</a:t>
            </a:r>
            <a:endParaRPr lang="en-US" b="1" dirty="0"/>
          </a:p>
        </p:txBody>
      </p:sp>
      <p:sp>
        <p:nvSpPr>
          <p:cNvPr id="7" name="TextBox 6"/>
          <p:cNvSpPr txBox="1"/>
          <p:nvPr/>
        </p:nvSpPr>
        <p:spPr>
          <a:xfrm>
            <a:off x="1967920" y="5366343"/>
            <a:ext cx="530915" cy="369332"/>
          </a:xfrm>
          <a:prstGeom prst="rect">
            <a:avLst/>
          </a:prstGeom>
          <a:solidFill>
            <a:schemeClr val="bg1"/>
          </a:solidFill>
        </p:spPr>
        <p:txBody>
          <a:bodyPr wrap="square" rtlCol="0">
            <a:spAutoFit/>
          </a:bodyPr>
          <a:lstStyle/>
          <a:p>
            <a:r>
              <a:rPr lang="en-US" dirty="0" smtClean="0"/>
              <a:t>LDL</a:t>
            </a:r>
            <a:endParaRPr lang="en-US" dirty="0"/>
          </a:p>
        </p:txBody>
      </p:sp>
      <p:sp>
        <p:nvSpPr>
          <p:cNvPr id="8" name="TextBox 7"/>
          <p:cNvSpPr txBox="1"/>
          <p:nvPr/>
        </p:nvSpPr>
        <p:spPr>
          <a:xfrm>
            <a:off x="3167516" y="4652959"/>
            <a:ext cx="937978" cy="369332"/>
          </a:xfrm>
          <a:prstGeom prst="rect">
            <a:avLst/>
          </a:prstGeom>
          <a:solidFill>
            <a:schemeClr val="bg1"/>
          </a:solidFill>
        </p:spPr>
        <p:txBody>
          <a:bodyPr wrap="square" rtlCol="0">
            <a:spAutoFit/>
          </a:bodyPr>
          <a:lstStyle/>
          <a:p>
            <a:r>
              <a:rPr lang="en-US" dirty="0" smtClean="0"/>
              <a:t>   HDL</a:t>
            </a:r>
            <a:endParaRPr lang="en-US" dirty="0"/>
          </a:p>
        </p:txBody>
      </p:sp>
      <p:sp>
        <p:nvSpPr>
          <p:cNvPr id="17" name="Freeform 16"/>
          <p:cNvSpPr/>
          <p:nvPr/>
        </p:nvSpPr>
        <p:spPr>
          <a:xfrm>
            <a:off x="2160118" y="1321152"/>
            <a:ext cx="1223589" cy="774478"/>
          </a:xfrm>
          <a:custGeom>
            <a:avLst/>
            <a:gdLst>
              <a:gd name="connsiteX0" fmla="*/ 0 w 1223589"/>
              <a:gd name="connsiteY0" fmla="*/ 774478 h 774478"/>
              <a:gd name="connsiteX1" fmla="*/ 371723 w 1223589"/>
              <a:gd name="connsiteY1" fmla="*/ 108427 h 774478"/>
              <a:gd name="connsiteX2" fmla="*/ 1223589 w 1223589"/>
              <a:gd name="connsiteY2" fmla="*/ 123917 h 774478"/>
            </a:gdLst>
            <a:ahLst/>
            <a:cxnLst>
              <a:cxn ang="0">
                <a:pos x="connsiteX0" y="connsiteY0"/>
              </a:cxn>
              <a:cxn ang="0">
                <a:pos x="connsiteX1" y="connsiteY1"/>
              </a:cxn>
              <a:cxn ang="0">
                <a:pos x="connsiteX2" y="connsiteY2"/>
              </a:cxn>
            </a:cxnLst>
            <a:rect l="l" t="t" r="r" b="b"/>
            <a:pathLst>
              <a:path w="1223589" h="774478">
                <a:moveTo>
                  <a:pt x="0" y="774478"/>
                </a:moveTo>
                <a:cubicBezTo>
                  <a:pt x="83896" y="495666"/>
                  <a:pt x="167792" y="216854"/>
                  <a:pt x="371723" y="108427"/>
                </a:cubicBezTo>
                <a:cubicBezTo>
                  <a:pt x="575654" y="0"/>
                  <a:pt x="1223589" y="123917"/>
                  <a:pt x="1223589" y="123917"/>
                </a:cubicBezTo>
              </a:path>
            </a:pathLst>
          </a:custGeom>
          <a:ln w="38100" cap="flat" cmpd="sng" algn="ctr">
            <a:solidFill>
              <a:schemeClr val="accent1"/>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Arrow Connector 23"/>
          <p:cNvCxnSpPr/>
          <p:nvPr/>
        </p:nvCxnSpPr>
        <p:spPr>
          <a:xfrm>
            <a:off x="3151380" y="1403370"/>
            <a:ext cx="232327" cy="18808"/>
          </a:xfrm>
          <a:prstGeom prst="straightConnector1">
            <a:avLst/>
          </a:prstGeom>
          <a:ln w="381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481010" y="1234194"/>
            <a:ext cx="530915" cy="369332"/>
          </a:xfrm>
          <a:prstGeom prst="rect">
            <a:avLst/>
          </a:prstGeom>
          <a:solidFill>
            <a:schemeClr val="bg1"/>
          </a:solidFill>
          <a:ln>
            <a:solidFill>
              <a:schemeClr val="bg1"/>
            </a:solidFill>
          </a:ln>
        </p:spPr>
        <p:txBody>
          <a:bodyPr wrap="none" rtlCol="0">
            <a:spAutoFit/>
          </a:bodyPr>
          <a:lstStyle/>
          <a:p>
            <a:r>
              <a:rPr lang="en-US" dirty="0" smtClean="0"/>
              <a:t>Gut</a:t>
            </a:r>
            <a:endParaRPr lang="en-US" dirty="0"/>
          </a:p>
        </p:txBody>
      </p:sp>
      <p:sp>
        <p:nvSpPr>
          <p:cNvPr id="26" name="TextBox 25"/>
          <p:cNvSpPr txBox="1"/>
          <p:nvPr/>
        </p:nvSpPr>
        <p:spPr>
          <a:xfrm>
            <a:off x="1888184" y="1263960"/>
            <a:ext cx="531027" cy="369332"/>
          </a:xfrm>
          <a:prstGeom prst="rect">
            <a:avLst/>
          </a:prstGeom>
          <a:noFill/>
        </p:spPr>
        <p:txBody>
          <a:bodyPr wrap="none" rtlCol="0">
            <a:spAutoFit/>
          </a:bodyPr>
          <a:lstStyle/>
          <a:p>
            <a:r>
              <a:rPr lang="en-US" dirty="0" smtClean="0"/>
              <a:t>Bile</a:t>
            </a:r>
            <a:endParaRPr lang="en-US" dirty="0"/>
          </a:p>
        </p:txBody>
      </p:sp>
      <p:sp>
        <p:nvSpPr>
          <p:cNvPr id="6" name="TextBox 5"/>
          <p:cNvSpPr txBox="1"/>
          <p:nvPr/>
        </p:nvSpPr>
        <p:spPr>
          <a:xfrm flipH="1">
            <a:off x="4483827" y="5885444"/>
            <a:ext cx="841256" cy="369332"/>
          </a:xfrm>
          <a:prstGeom prst="rect">
            <a:avLst/>
          </a:prstGeom>
          <a:solidFill>
            <a:schemeClr val="bg1"/>
          </a:solidFill>
        </p:spPr>
        <p:txBody>
          <a:bodyPr wrap="square" rtlCol="0">
            <a:spAutoFit/>
          </a:bodyPr>
          <a:lstStyle/>
          <a:p>
            <a:r>
              <a:rPr lang="en-US" dirty="0" smtClean="0"/>
              <a:t>VLDL</a:t>
            </a:r>
            <a:endParaRPr lang="en-US" dirty="0"/>
          </a:p>
        </p:txBody>
      </p:sp>
      <p:sp>
        <p:nvSpPr>
          <p:cNvPr id="12" name="TextBox 11"/>
          <p:cNvSpPr txBox="1"/>
          <p:nvPr/>
        </p:nvSpPr>
        <p:spPr>
          <a:xfrm>
            <a:off x="7188195" y="3134314"/>
            <a:ext cx="1610800" cy="369332"/>
          </a:xfrm>
          <a:prstGeom prst="rect">
            <a:avLst/>
          </a:prstGeom>
          <a:noFill/>
        </p:spPr>
        <p:txBody>
          <a:bodyPr wrap="none" rtlCol="0">
            <a:spAutoFit/>
          </a:bodyPr>
          <a:lstStyle/>
          <a:p>
            <a:r>
              <a:rPr lang="en-US" dirty="0" smtClean="0"/>
              <a:t>Adrenal Glands</a:t>
            </a:r>
            <a:endParaRPr lang="en-US" dirty="0"/>
          </a:p>
        </p:txBody>
      </p:sp>
      <p:cxnSp>
        <p:nvCxnSpPr>
          <p:cNvPr id="14" name="Straight Arrow Connector 13"/>
          <p:cNvCxnSpPr/>
          <p:nvPr/>
        </p:nvCxnSpPr>
        <p:spPr>
          <a:xfrm rot="10800000" flipV="1">
            <a:off x="7188197" y="3503646"/>
            <a:ext cx="716114" cy="3659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56721" y="1633292"/>
            <a:ext cx="1247419" cy="646331"/>
          </a:xfrm>
          <a:prstGeom prst="rect">
            <a:avLst/>
          </a:prstGeom>
          <a:noFill/>
        </p:spPr>
        <p:txBody>
          <a:bodyPr wrap="none" rtlCol="0">
            <a:spAutoFit/>
          </a:bodyPr>
          <a:lstStyle/>
          <a:p>
            <a:r>
              <a:rPr lang="en-US" dirty="0" smtClean="0"/>
              <a:t>Cholesterol </a:t>
            </a:r>
          </a:p>
          <a:p>
            <a:r>
              <a:rPr lang="en-US" dirty="0" smtClean="0"/>
              <a:t>Synthesis</a:t>
            </a:r>
            <a:endParaRPr lang="en-US" dirty="0"/>
          </a:p>
        </p:txBody>
      </p:sp>
      <p:cxnSp>
        <p:nvCxnSpPr>
          <p:cNvPr id="19" name="Straight Arrow Connector 18"/>
          <p:cNvCxnSpPr/>
          <p:nvPr/>
        </p:nvCxnSpPr>
        <p:spPr>
          <a:xfrm>
            <a:off x="1351167" y="2041590"/>
            <a:ext cx="274581" cy="1839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188195" y="2414723"/>
            <a:ext cx="1203575" cy="369332"/>
          </a:xfrm>
          <a:prstGeom prst="rect">
            <a:avLst/>
          </a:prstGeom>
          <a:noFill/>
        </p:spPr>
        <p:txBody>
          <a:bodyPr wrap="none" rtlCol="0">
            <a:spAutoFit/>
          </a:bodyPr>
          <a:lstStyle/>
          <a:p>
            <a:r>
              <a:rPr lang="en-US" dirty="0" smtClean="0"/>
              <a:t>Fibroblasts</a:t>
            </a:r>
            <a:endParaRPr lang="en-US" dirty="0"/>
          </a:p>
        </p:txBody>
      </p:sp>
      <p:cxnSp>
        <p:nvCxnSpPr>
          <p:cNvPr id="22" name="Straight Arrow Connector 21"/>
          <p:cNvCxnSpPr/>
          <p:nvPr/>
        </p:nvCxnSpPr>
        <p:spPr>
          <a:xfrm flipH="1">
            <a:off x="6242376" y="2648955"/>
            <a:ext cx="945819" cy="1746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Left Arrow 20"/>
          <p:cNvSpPr/>
          <p:nvPr/>
        </p:nvSpPr>
        <p:spPr>
          <a:xfrm flipV="1">
            <a:off x="2419211" y="6032087"/>
            <a:ext cx="732169" cy="34614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56721" y="5885444"/>
            <a:ext cx="1896609" cy="923330"/>
          </a:xfrm>
          <a:prstGeom prst="rect">
            <a:avLst/>
          </a:prstGeom>
          <a:noFill/>
        </p:spPr>
        <p:txBody>
          <a:bodyPr wrap="square" rtlCol="0">
            <a:spAutoFit/>
          </a:bodyPr>
          <a:lstStyle/>
          <a:p>
            <a:pPr algn="r"/>
            <a:r>
              <a:rPr lang="en-US" dirty="0" smtClean="0"/>
              <a:t>Supplies fat and cholesterol  to  the tissues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cean_liner.jpg"/>
          <p:cNvPicPr>
            <a:picLocks noGrp="1" noChangeAspect="1"/>
          </p:cNvPicPr>
          <p:nvPr>
            <p:ph idx="1"/>
          </p:nvPr>
        </p:nvPicPr>
        <p:blipFill>
          <a:blip r:embed="rId3"/>
          <a:srcRect l="-29486" r="-29486"/>
          <a:stretch>
            <a:fillRect/>
          </a:stretch>
        </p:blipFill>
        <p:spPr>
          <a:xfrm>
            <a:off x="-928001" y="1991506"/>
            <a:ext cx="6809697" cy="3745071"/>
          </a:xfrm>
        </p:spPr>
      </p:pic>
      <p:pic>
        <p:nvPicPr>
          <p:cNvPr id="5" name="Picture 4" descr="Row-boat.png"/>
          <p:cNvPicPr>
            <a:picLocks noChangeAspect="1"/>
          </p:cNvPicPr>
          <p:nvPr/>
        </p:nvPicPr>
        <p:blipFill>
          <a:blip r:embed="rId4"/>
          <a:stretch>
            <a:fillRect/>
          </a:stretch>
        </p:blipFill>
        <p:spPr>
          <a:xfrm>
            <a:off x="5029444" y="4604656"/>
            <a:ext cx="3657356" cy="1481229"/>
          </a:xfrm>
          <a:prstGeom prst="rect">
            <a:avLst/>
          </a:prstGeom>
        </p:spPr>
      </p:pic>
      <p:sp>
        <p:nvSpPr>
          <p:cNvPr id="6" name="TextBox 5"/>
          <p:cNvSpPr txBox="1"/>
          <p:nvPr/>
        </p:nvSpPr>
        <p:spPr>
          <a:xfrm>
            <a:off x="5029444" y="1550481"/>
            <a:ext cx="3838782" cy="2677656"/>
          </a:xfrm>
          <a:prstGeom prst="rect">
            <a:avLst/>
          </a:prstGeom>
          <a:solidFill>
            <a:srgbClr val="FEFFCA"/>
          </a:solidFill>
          <a:ln>
            <a:solidFill>
              <a:schemeClr val="tx1"/>
            </a:solidFill>
          </a:ln>
        </p:spPr>
        <p:txBody>
          <a:bodyPr wrap="square" rtlCol="0">
            <a:spAutoFit/>
          </a:bodyPr>
          <a:lstStyle/>
          <a:p>
            <a:pPr algn="ctr"/>
            <a:r>
              <a:rPr lang="en-US" sz="2800" dirty="0" smtClean="0"/>
              <a:t>HDL is like a rowboat that can go in to shore to pick up goods and deliver them to the ocean liner, which is the VLDL particle</a:t>
            </a:r>
            <a:endParaRPr lang="en-US" sz="2800" dirty="0"/>
          </a:p>
        </p:txBody>
      </p:sp>
      <p:sp>
        <p:nvSpPr>
          <p:cNvPr id="7" name="TextBox 6"/>
          <p:cNvSpPr txBox="1"/>
          <p:nvPr/>
        </p:nvSpPr>
        <p:spPr>
          <a:xfrm>
            <a:off x="6385586" y="5927116"/>
            <a:ext cx="780257" cy="523220"/>
          </a:xfrm>
          <a:prstGeom prst="rect">
            <a:avLst/>
          </a:prstGeom>
          <a:noFill/>
        </p:spPr>
        <p:txBody>
          <a:bodyPr wrap="none" rtlCol="0">
            <a:spAutoFit/>
          </a:bodyPr>
          <a:lstStyle/>
          <a:p>
            <a:r>
              <a:rPr lang="en-US" sz="2800" dirty="0" smtClean="0"/>
              <a:t>HDL</a:t>
            </a:r>
            <a:endParaRPr lang="en-US" sz="2800" dirty="0"/>
          </a:p>
        </p:txBody>
      </p:sp>
      <p:sp>
        <p:nvSpPr>
          <p:cNvPr id="8" name="TextBox 7"/>
          <p:cNvSpPr txBox="1"/>
          <p:nvPr/>
        </p:nvSpPr>
        <p:spPr>
          <a:xfrm>
            <a:off x="2088663" y="5263275"/>
            <a:ext cx="911227" cy="523220"/>
          </a:xfrm>
          <a:prstGeom prst="rect">
            <a:avLst/>
          </a:prstGeom>
          <a:noFill/>
        </p:spPr>
        <p:txBody>
          <a:bodyPr wrap="none" rtlCol="0">
            <a:spAutoFit/>
          </a:bodyPr>
          <a:lstStyle/>
          <a:p>
            <a:r>
              <a:rPr lang="en-US" sz="2800" dirty="0" smtClean="0"/>
              <a:t>VLDL</a:t>
            </a:r>
            <a:endParaRPr lang="en-US" sz="28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Cholesterol Ester Transport (CEPTP) Inhibitors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6581056" cy="4525963"/>
          </a:xfrm>
        </p:spPr>
        <p:txBody>
          <a:bodyPr>
            <a:normAutofit fontScale="92500" lnSpcReduction="10000"/>
          </a:bodyPr>
          <a:lstStyle/>
          <a:p>
            <a:r>
              <a:rPr lang="en-US" dirty="0" smtClean="0"/>
              <a:t>This is a new class of drugs that raises HDL dramatically</a:t>
            </a:r>
          </a:p>
          <a:p>
            <a:pPr lvl="1"/>
            <a:r>
              <a:rPr lang="en-US" dirty="0" smtClean="0"/>
              <a:t>It does so by trapping cholesterol in the HDL particle</a:t>
            </a:r>
          </a:p>
          <a:p>
            <a:r>
              <a:rPr lang="en-US" dirty="0" smtClean="0"/>
              <a:t>These drugs have failed miserably in trials</a:t>
            </a:r>
          </a:p>
          <a:p>
            <a:pPr lvl="1"/>
            <a:r>
              <a:rPr lang="en-US" dirty="0" smtClean="0"/>
              <a:t>Problem is that they prevent HDL from doing its job: delivering cholesterol from the cells in the skin that make it to the VLDL particles</a:t>
            </a:r>
            <a:endParaRPr lang="en-US" dirty="0"/>
          </a:p>
        </p:txBody>
      </p:sp>
      <p:sp>
        <p:nvSpPr>
          <p:cNvPr id="4" name="TextBox 3"/>
          <p:cNvSpPr txBox="1"/>
          <p:nvPr/>
        </p:nvSpPr>
        <p:spPr>
          <a:xfrm>
            <a:off x="1481738" y="6271307"/>
            <a:ext cx="7487596" cy="830997"/>
          </a:xfrm>
          <a:prstGeom prst="rect">
            <a:avLst/>
          </a:prstGeom>
          <a:noFill/>
        </p:spPr>
        <p:txBody>
          <a:bodyPr wrap="none" rtlCol="0">
            <a:spAutoFit/>
          </a:bodyPr>
          <a:lstStyle/>
          <a:p>
            <a:r>
              <a:rPr lang="en-US" sz="2400" dirty="0" smtClean="0">
                <a:solidFill>
                  <a:srgbClr val="FF0000"/>
                </a:solidFill>
              </a:rPr>
              <a:t>*</a:t>
            </a:r>
            <a:r>
              <a:rPr lang="en-US" sz="2400" dirty="0" smtClean="0"/>
              <a:t> </a:t>
            </a:r>
            <a:r>
              <a:rPr lang="en-US" sz="2400" dirty="0" err="1" smtClean="0"/>
              <a:t>Barkowski</a:t>
            </a:r>
            <a:r>
              <a:rPr lang="en-US" sz="2400" dirty="0" smtClean="0"/>
              <a:t> and </a:t>
            </a:r>
            <a:r>
              <a:rPr lang="en-US" sz="2400" dirty="0" err="1" smtClean="0"/>
              <a:t>Frishman</a:t>
            </a:r>
            <a:r>
              <a:rPr lang="en-US" sz="2400" dirty="0" smtClean="0"/>
              <a:t>, </a:t>
            </a:r>
            <a:r>
              <a:rPr lang="en-US" sz="2400" dirty="0" err="1" smtClean="0"/>
              <a:t>Cardiol</a:t>
            </a:r>
            <a:r>
              <a:rPr lang="en-US" sz="2400" dirty="0" smtClean="0"/>
              <a:t> Rev. 2008 16(3):154-62.</a:t>
            </a:r>
          </a:p>
          <a:p>
            <a:endParaRPr lang="en-US" sz="2400" dirty="0"/>
          </a:p>
        </p:txBody>
      </p:sp>
      <p:sp>
        <p:nvSpPr>
          <p:cNvPr id="6" name="Oval 5"/>
          <p:cNvSpPr/>
          <p:nvPr/>
        </p:nvSpPr>
        <p:spPr>
          <a:xfrm>
            <a:off x="7676466" y="1600200"/>
            <a:ext cx="705590" cy="675509"/>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7479250" y="3545873"/>
            <a:ext cx="1100022" cy="1117764"/>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7791125" y="2631350"/>
            <a:ext cx="476273" cy="71128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718920" y="1746476"/>
            <a:ext cx="620683" cy="400110"/>
          </a:xfrm>
          <a:prstGeom prst="rect">
            <a:avLst/>
          </a:prstGeom>
          <a:noFill/>
        </p:spPr>
        <p:txBody>
          <a:bodyPr wrap="none" rtlCol="0">
            <a:spAutoFit/>
          </a:bodyPr>
          <a:lstStyle/>
          <a:p>
            <a:r>
              <a:rPr lang="en-US" sz="2000" dirty="0" smtClean="0"/>
              <a:t>HDL</a:t>
            </a:r>
            <a:endParaRPr lang="en-US" sz="2000" dirty="0"/>
          </a:p>
        </p:txBody>
      </p:sp>
      <p:sp>
        <p:nvSpPr>
          <p:cNvPr id="10" name="TextBox 9"/>
          <p:cNvSpPr txBox="1"/>
          <p:nvPr/>
        </p:nvSpPr>
        <p:spPr>
          <a:xfrm>
            <a:off x="7674036" y="3863414"/>
            <a:ext cx="710451" cy="400110"/>
          </a:xfrm>
          <a:prstGeom prst="rect">
            <a:avLst/>
          </a:prstGeom>
          <a:noFill/>
        </p:spPr>
        <p:txBody>
          <a:bodyPr wrap="none" rtlCol="0">
            <a:spAutoFit/>
          </a:bodyPr>
          <a:lstStyle/>
          <a:p>
            <a:r>
              <a:rPr lang="en-US" sz="2000" dirty="0" smtClean="0"/>
              <a:t>VLDL</a:t>
            </a:r>
            <a:endParaRPr lang="en-US" sz="2000" dirty="0"/>
          </a:p>
        </p:txBody>
      </p:sp>
      <p:grpSp>
        <p:nvGrpSpPr>
          <p:cNvPr id="14" name="Group 13"/>
          <p:cNvGrpSpPr/>
          <p:nvPr/>
        </p:nvGrpSpPr>
        <p:grpSpPr>
          <a:xfrm>
            <a:off x="7533768" y="2489104"/>
            <a:ext cx="957304" cy="957304"/>
            <a:chOff x="7682546" y="5168859"/>
            <a:chExt cx="957304" cy="957304"/>
          </a:xfrm>
        </p:grpSpPr>
        <p:cxnSp>
          <p:nvCxnSpPr>
            <p:cNvPr id="12" name="Straight Connector 11"/>
            <p:cNvCxnSpPr/>
            <p:nvPr/>
          </p:nvCxnSpPr>
          <p:spPr>
            <a:xfrm rot="16200000" flipH="1">
              <a:off x="7706546" y="5253437"/>
              <a:ext cx="957304" cy="788147"/>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7682546" y="5229427"/>
              <a:ext cx="957304" cy="788147"/>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8252221" y="2713189"/>
            <a:ext cx="704139" cy="400110"/>
          </a:xfrm>
          <a:prstGeom prst="rect">
            <a:avLst/>
          </a:prstGeom>
          <a:noFill/>
        </p:spPr>
        <p:txBody>
          <a:bodyPr wrap="square" rtlCol="0">
            <a:spAutoFit/>
          </a:bodyPr>
          <a:lstStyle/>
          <a:p>
            <a:r>
              <a:rPr lang="en-US" sz="2000" dirty="0" smtClean="0"/>
              <a:t>CETP</a:t>
            </a:r>
            <a:endParaRPr lang="en-US" sz="20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626" y="67310"/>
            <a:ext cx="8229600" cy="1143000"/>
          </a:xfrm>
        </p:spPr>
        <p:txBody>
          <a:bodyPr>
            <a:normAutofit fontScale="90000"/>
          </a:bodyPr>
          <a:lstStyle/>
          <a:p>
            <a:r>
              <a:rPr lang="en-US" b="1" dirty="0" smtClean="0"/>
              <a:t>Sizes of Lipoprotein Particles in     Blood Serum </a:t>
            </a:r>
            <a:endParaRPr lang="en-US" b="1" dirty="0"/>
          </a:p>
        </p:txBody>
      </p:sp>
      <p:pic>
        <p:nvPicPr>
          <p:cNvPr id="4" name="Content Placeholder 3" descr="IDL_LDL_HDL.gif"/>
          <p:cNvPicPr>
            <a:picLocks noGrp="1" noChangeAspect="1"/>
          </p:cNvPicPr>
          <p:nvPr>
            <p:ph idx="1"/>
          </p:nvPr>
        </p:nvPicPr>
        <p:blipFill>
          <a:blip r:embed="rId2"/>
          <a:srcRect l="-27321" r="-27321"/>
          <a:stretch>
            <a:fillRect/>
          </a:stretch>
        </p:blipFill>
        <p:spPr>
          <a:xfrm>
            <a:off x="-125955" y="1600200"/>
            <a:ext cx="8229600" cy="4525963"/>
          </a:xfrm>
        </p:spPr>
      </p:pic>
      <p:sp>
        <p:nvSpPr>
          <p:cNvPr id="5" name="TextBox 4"/>
          <p:cNvSpPr txBox="1"/>
          <p:nvPr/>
        </p:nvSpPr>
        <p:spPr>
          <a:xfrm>
            <a:off x="5259841" y="6126163"/>
            <a:ext cx="1222510" cy="461665"/>
          </a:xfrm>
          <a:prstGeom prst="rect">
            <a:avLst/>
          </a:prstGeom>
          <a:noFill/>
        </p:spPr>
        <p:txBody>
          <a:bodyPr wrap="none" rtlCol="0">
            <a:spAutoFit/>
          </a:bodyPr>
          <a:lstStyle/>
          <a:p>
            <a:r>
              <a:rPr lang="en-US" sz="2400" dirty="0" smtClean="0">
                <a:solidFill>
                  <a:srgbClr val="FF0000"/>
                </a:solidFill>
              </a:rPr>
              <a:t>“GOOD”</a:t>
            </a:r>
            <a:endParaRPr lang="en-US" dirty="0">
              <a:solidFill>
                <a:srgbClr val="FF0000"/>
              </a:solidFill>
            </a:endParaRPr>
          </a:p>
        </p:txBody>
      </p:sp>
      <p:sp>
        <p:nvSpPr>
          <p:cNvPr id="6" name="TextBox 5"/>
          <p:cNvSpPr txBox="1"/>
          <p:nvPr/>
        </p:nvSpPr>
        <p:spPr>
          <a:xfrm>
            <a:off x="2290556" y="2611717"/>
            <a:ext cx="1979027" cy="584776"/>
          </a:xfrm>
          <a:prstGeom prst="rect">
            <a:avLst/>
          </a:prstGeom>
          <a:noFill/>
        </p:spPr>
        <p:txBody>
          <a:bodyPr wrap="none" rtlCol="0">
            <a:spAutoFit/>
          </a:bodyPr>
          <a:lstStyle/>
          <a:p>
            <a:r>
              <a:rPr lang="en-US" sz="3200" dirty="0" smtClean="0">
                <a:solidFill>
                  <a:srgbClr val="FF0000"/>
                </a:solidFill>
              </a:rPr>
              <a:t>AWESOME</a:t>
            </a:r>
            <a:endParaRPr lang="en-US" sz="2400" dirty="0">
              <a:solidFill>
                <a:srgbClr val="FF0000"/>
              </a:solidFill>
            </a:endParaRPr>
          </a:p>
        </p:txBody>
      </p:sp>
      <p:sp>
        <p:nvSpPr>
          <p:cNvPr id="7" name="TextBox 6"/>
          <p:cNvSpPr txBox="1"/>
          <p:nvPr/>
        </p:nvSpPr>
        <p:spPr>
          <a:xfrm>
            <a:off x="4444942" y="6126163"/>
            <a:ext cx="968685" cy="461665"/>
          </a:xfrm>
          <a:prstGeom prst="rect">
            <a:avLst/>
          </a:prstGeom>
          <a:noFill/>
        </p:spPr>
        <p:txBody>
          <a:bodyPr wrap="none" rtlCol="0">
            <a:spAutoFit/>
          </a:bodyPr>
          <a:lstStyle/>
          <a:p>
            <a:r>
              <a:rPr lang="en-US" sz="2400" dirty="0" smtClean="0">
                <a:solidFill>
                  <a:srgbClr val="FF0000"/>
                </a:solidFill>
              </a:rPr>
              <a:t>“BAD”</a:t>
            </a:r>
            <a:endParaRPr lang="en-US" dirty="0">
              <a:solidFill>
                <a:srgbClr val="FF0000"/>
              </a:solidFill>
            </a:endParaRPr>
          </a:p>
        </p:txBody>
      </p:sp>
      <p:sp>
        <p:nvSpPr>
          <p:cNvPr id="8" name="TextBox 7"/>
          <p:cNvSpPr txBox="1"/>
          <p:nvPr/>
        </p:nvSpPr>
        <p:spPr>
          <a:xfrm>
            <a:off x="4247596" y="1600200"/>
            <a:ext cx="4620630" cy="1815882"/>
          </a:xfrm>
          <a:prstGeom prst="rect">
            <a:avLst/>
          </a:prstGeom>
          <a:solidFill>
            <a:srgbClr val="FEFFCA"/>
          </a:solidFill>
          <a:ln>
            <a:solidFill>
              <a:schemeClr val="tx1"/>
            </a:solidFill>
          </a:ln>
        </p:spPr>
        <p:txBody>
          <a:bodyPr wrap="square" rtlCol="0">
            <a:spAutoFit/>
          </a:bodyPr>
          <a:lstStyle/>
          <a:p>
            <a:pPr algn="ctr"/>
            <a:r>
              <a:rPr lang="en-US" sz="2800" dirty="0" smtClean="0"/>
              <a:t>Fats and cholesterol enter the bloodstream from the digestive system via the </a:t>
            </a:r>
            <a:r>
              <a:rPr lang="en-US" sz="2800" dirty="0" err="1" smtClean="0"/>
              <a:t>Chylomicron</a:t>
            </a:r>
            <a:r>
              <a:rPr lang="en-US" sz="2800" dirty="0" smtClean="0"/>
              <a:t> </a:t>
            </a:r>
            <a:endParaRPr lang="en-US" sz="2800" dirty="0"/>
          </a:p>
        </p:txBody>
      </p:sp>
      <p:grpSp>
        <p:nvGrpSpPr>
          <p:cNvPr id="3" name="Group 11"/>
          <p:cNvGrpSpPr/>
          <p:nvPr/>
        </p:nvGrpSpPr>
        <p:grpSpPr>
          <a:xfrm>
            <a:off x="4588634" y="4083627"/>
            <a:ext cx="4169983" cy="461665"/>
            <a:chOff x="4588634" y="4083627"/>
            <a:chExt cx="4169983" cy="461665"/>
          </a:xfrm>
        </p:grpSpPr>
        <p:pic>
          <p:nvPicPr>
            <p:cNvPr id="10" name="Picture 9" descr="crystal_ball.jpg"/>
            <p:cNvPicPr>
              <a:picLocks noChangeAspect="1"/>
            </p:cNvPicPr>
            <p:nvPr/>
          </p:nvPicPr>
          <p:blipFill>
            <a:blip r:embed="rId3"/>
            <a:stretch>
              <a:fillRect/>
            </a:stretch>
          </p:blipFill>
          <p:spPr>
            <a:xfrm>
              <a:off x="4588634" y="4094715"/>
              <a:ext cx="599775" cy="450577"/>
            </a:xfrm>
            <a:prstGeom prst="rect">
              <a:avLst/>
            </a:prstGeom>
          </p:spPr>
        </p:pic>
        <p:sp>
          <p:nvSpPr>
            <p:cNvPr id="11" name="TextBox 10"/>
            <p:cNvSpPr txBox="1"/>
            <p:nvPr/>
          </p:nvSpPr>
          <p:spPr>
            <a:xfrm>
              <a:off x="5188409" y="4083627"/>
              <a:ext cx="3570208" cy="461665"/>
            </a:xfrm>
            <a:prstGeom prst="rect">
              <a:avLst/>
            </a:prstGeom>
            <a:noFill/>
          </p:spPr>
          <p:txBody>
            <a:bodyPr wrap="none" rtlCol="0">
              <a:spAutoFit/>
            </a:bodyPr>
            <a:lstStyle/>
            <a:p>
              <a:r>
                <a:rPr lang="en-US" sz="2400" dirty="0" smtClean="0">
                  <a:solidFill>
                    <a:srgbClr val="FF0000"/>
                  </a:solidFill>
                </a:rPr>
                <a:t>VERY BAD: small dense LDL</a:t>
              </a:r>
              <a:endParaRPr lang="en-US" dirty="0">
                <a:solidFill>
                  <a:srgbClr val="FF0000"/>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Structure of LDL</a:t>
            </a:r>
            <a:endParaRPr lang="en-US" b="1"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a:blip r:embed="rId2"/>
          <a:srcRect/>
          <a:stretch>
            <a:fillRect/>
          </a:stretch>
        </p:blipFill>
        <p:spPr bwMode="auto">
          <a:xfrm>
            <a:off x="885546" y="1324236"/>
            <a:ext cx="7367257" cy="5245453"/>
          </a:xfrm>
          <a:prstGeom prst="rect">
            <a:avLst/>
          </a:prstGeom>
          <a:noFill/>
          <a:ln w="9525">
            <a:noFill/>
            <a:miter lim="800000"/>
            <a:headEnd/>
            <a:tailEnd/>
          </a:ln>
          <a:effectLst/>
        </p:spPr>
      </p:pic>
      <p:sp>
        <p:nvSpPr>
          <p:cNvPr id="5" name="TextBox 4"/>
          <p:cNvSpPr txBox="1"/>
          <p:nvPr/>
        </p:nvSpPr>
        <p:spPr>
          <a:xfrm>
            <a:off x="132912" y="4377231"/>
            <a:ext cx="2812616" cy="923330"/>
          </a:xfrm>
          <a:prstGeom prst="rect">
            <a:avLst/>
          </a:prstGeom>
          <a:solidFill>
            <a:srgbClr val="F9FFCC"/>
          </a:solidFill>
          <a:ln>
            <a:solidFill>
              <a:srgbClr val="000000"/>
            </a:solidFill>
          </a:ln>
        </p:spPr>
        <p:txBody>
          <a:bodyPr wrap="square" rtlCol="0">
            <a:spAutoFit/>
          </a:bodyPr>
          <a:lstStyle/>
          <a:p>
            <a:pPr algn="ctr"/>
            <a:r>
              <a:rPr lang="en-US" dirty="0" smtClean="0"/>
              <a:t>Subject to </a:t>
            </a:r>
            <a:r>
              <a:rPr lang="en-US" dirty="0" err="1" smtClean="0"/>
              <a:t>glycation</a:t>
            </a:r>
            <a:r>
              <a:rPr lang="en-US" dirty="0" smtClean="0"/>
              <a:t> damage which interferes with delivery of goods to tissues</a:t>
            </a:r>
            <a:endParaRPr lang="en-US" dirty="0"/>
          </a:p>
        </p:txBody>
      </p:sp>
      <p:sp>
        <p:nvSpPr>
          <p:cNvPr id="6" name="Freeform 5"/>
          <p:cNvSpPr/>
          <p:nvPr/>
        </p:nvSpPr>
        <p:spPr>
          <a:xfrm>
            <a:off x="819706" y="5295909"/>
            <a:ext cx="1450249" cy="916427"/>
          </a:xfrm>
          <a:custGeom>
            <a:avLst/>
            <a:gdLst>
              <a:gd name="connsiteX0" fmla="*/ 571993 w 1450249"/>
              <a:gd name="connsiteY0" fmla="*/ 0 h 916427"/>
              <a:gd name="connsiteX1" fmla="*/ 85574 w 1450249"/>
              <a:gd name="connsiteY1" fmla="*/ 702519 h 916427"/>
              <a:gd name="connsiteX2" fmla="*/ 1085435 w 1450249"/>
              <a:gd name="connsiteY2" fmla="*/ 878149 h 916427"/>
              <a:gd name="connsiteX3" fmla="*/ 1450249 w 1450249"/>
              <a:gd name="connsiteY3" fmla="*/ 472849 h 916427"/>
            </a:gdLst>
            <a:ahLst/>
            <a:cxnLst>
              <a:cxn ang="0">
                <a:pos x="connsiteX0" y="connsiteY0"/>
              </a:cxn>
              <a:cxn ang="0">
                <a:pos x="connsiteX1" y="connsiteY1"/>
              </a:cxn>
              <a:cxn ang="0">
                <a:pos x="connsiteX2" y="connsiteY2"/>
              </a:cxn>
              <a:cxn ang="0">
                <a:pos x="connsiteX3" y="connsiteY3"/>
              </a:cxn>
            </a:cxnLst>
            <a:rect l="l" t="t" r="r" b="b"/>
            <a:pathLst>
              <a:path w="1450249" h="916427">
                <a:moveTo>
                  <a:pt x="571993" y="0"/>
                </a:moveTo>
                <a:cubicBezTo>
                  <a:pt x="285996" y="278080"/>
                  <a:pt x="0" y="556161"/>
                  <a:pt x="85574" y="702519"/>
                </a:cubicBezTo>
                <a:cubicBezTo>
                  <a:pt x="171148" y="848877"/>
                  <a:pt x="857989" y="916427"/>
                  <a:pt x="1085435" y="878149"/>
                </a:cubicBezTo>
                <a:cubicBezTo>
                  <a:pt x="1312881" y="839871"/>
                  <a:pt x="1450249" y="472849"/>
                  <a:pt x="1450249" y="472849"/>
                </a:cubicBezTo>
              </a:path>
            </a:pathLst>
          </a:custGeom>
          <a:ln w="38100" cap="flat" cmpd="sng" algn="ctr">
            <a:solidFill>
              <a:srgbClr val="FF00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6331384" y="4925834"/>
            <a:ext cx="2812616" cy="1200329"/>
          </a:xfrm>
          <a:prstGeom prst="rect">
            <a:avLst/>
          </a:prstGeom>
          <a:solidFill>
            <a:srgbClr val="F9FFCC"/>
          </a:solidFill>
          <a:ln>
            <a:solidFill>
              <a:srgbClr val="000000"/>
            </a:solidFill>
          </a:ln>
        </p:spPr>
        <p:txBody>
          <a:bodyPr wrap="square" rtlCol="0">
            <a:spAutoFit/>
          </a:bodyPr>
          <a:lstStyle/>
          <a:p>
            <a:pPr algn="ctr"/>
            <a:r>
              <a:rPr lang="en-US" dirty="0" err="1" smtClean="0"/>
              <a:t>Unesterified</a:t>
            </a:r>
            <a:r>
              <a:rPr lang="en-US" dirty="0" smtClean="0"/>
              <a:t> Cholesterol in membrane protects contents from damage and helps fight infection </a:t>
            </a:r>
            <a:endParaRPr lang="en-US" dirty="0"/>
          </a:p>
        </p:txBody>
      </p:sp>
      <p:sp>
        <p:nvSpPr>
          <p:cNvPr id="8" name="Freeform 7"/>
          <p:cNvSpPr/>
          <p:nvPr/>
        </p:nvSpPr>
        <p:spPr>
          <a:xfrm>
            <a:off x="5499236" y="5836308"/>
            <a:ext cx="1972699" cy="830864"/>
          </a:xfrm>
          <a:custGeom>
            <a:avLst/>
            <a:gdLst>
              <a:gd name="connsiteX0" fmla="*/ 1972699 w 1972699"/>
              <a:gd name="connsiteY0" fmla="*/ 283710 h 830864"/>
              <a:gd name="connsiteX1" fmla="*/ 770163 w 1972699"/>
              <a:gd name="connsiteY1" fmla="*/ 783579 h 830864"/>
              <a:gd name="connsiteX2" fmla="*/ 0 w 1972699"/>
              <a:gd name="connsiteY2" fmla="*/ 0 h 830864"/>
            </a:gdLst>
            <a:ahLst/>
            <a:cxnLst>
              <a:cxn ang="0">
                <a:pos x="connsiteX0" y="connsiteY0"/>
              </a:cxn>
              <a:cxn ang="0">
                <a:pos x="connsiteX1" y="connsiteY1"/>
              </a:cxn>
              <a:cxn ang="0">
                <a:pos x="connsiteX2" y="connsiteY2"/>
              </a:cxn>
            </a:cxnLst>
            <a:rect l="l" t="t" r="r" b="b"/>
            <a:pathLst>
              <a:path w="1972699" h="830864">
                <a:moveTo>
                  <a:pt x="1972699" y="283710"/>
                </a:moveTo>
                <a:cubicBezTo>
                  <a:pt x="1535822" y="557287"/>
                  <a:pt x="1098946" y="830864"/>
                  <a:pt x="770163" y="783579"/>
                </a:cubicBezTo>
                <a:cubicBezTo>
                  <a:pt x="441380" y="736294"/>
                  <a:pt x="0" y="0"/>
                  <a:pt x="0" y="0"/>
                </a:cubicBezTo>
              </a:path>
            </a:pathLst>
          </a:custGeom>
          <a:ln w="38100" cap="flat" cmpd="sng" algn="ctr">
            <a:solidFill>
              <a:srgbClr val="FF00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986"/>
            <a:ext cx="8229600" cy="1143000"/>
          </a:xfrm>
        </p:spPr>
        <p:txBody>
          <a:bodyPr/>
          <a:lstStyle/>
          <a:p>
            <a:r>
              <a:rPr lang="en-US" b="1" dirty="0" err="1" smtClean="0"/>
              <a:t>Glycation</a:t>
            </a:r>
            <a:r>
              <a:rPr lang="en-US" b="1" dirty="0" smtClean="0"/>
              <a:t> Damage</a:t>
            </a:r>
            <a:endParaRPr lang="en-US" b="1" dirty="0"/>
          </a:p>
        </p:txBody>
      </p:sp>
      <p:sp>
        <p:nvSpPr>
          <p:cNvPr id="3" name="Content Placeholder 2"/>
          <p:cNvSpPr>
            <a:spLocks noGrp="1"/>
          </p:cNvSpPr>
          <p:nvPr>
            <p:ph idx="1"/>
          </p:nvPr>
        </p:nvSpPr>
        <p:spPr>
          <a:xfrm>
            <a:off x="457200" y="1192014"/>
            <a:ext cx="8229600" cy="4525963"/>
          </a:xfrm>
          <a:ln>
            <a:noFill/>
          </a:ln>
        </p:spPr>
        <p:txBody>
          <a:bodyPr>
            <a:noAutofit/>
          </a:bodyPr>
          <a:lstStyle/>
          <a:p>
            <a:r>
              <a:rPr lang="en-US" sz="2800" dirty="0" smtClean="0"/>
              <a:t>Due to excess sugars in the blood stream</a:t>
            </a:r>
          </a:p>
          <a:p>
            <a:pPr lvl="1"/>
            <a:r>
              <a:rPr lang="en-US" sz="2400" dirty="0" smtClean="0"/>
              <a:t>Especially high fructose corn syrup</a:t>
            </a:r>
          </a:p>
          <a:p>
            <a:r>
              <a:rPr lang="en-US" sz="2800" dirty="0" smtClean="0"/>
              <a:t>Messes up cholesterol transport </a:t>
            </a:r>
          </a:p>
          <a:p>
            <a:pPr lvl="1"/>
            <a:r>
              <a:rPr lang="en-US" sz="2400" dirty="0" err="1" smtClean="0"/>
              <a:t>Glycated</a:t>
            </a:r>
            <a:r>
              <a:rPr lang="en-US" sz="2400" dirty="0" smtClean="0"/>
              <a:t> LDL is less efficient at                                        delivering cholesterol to tissues</a:t>
            </a:r>
          </a:p>
          <a:p>
            <a:pPr lvl="1"/>
            <a:r>
              <a:rPr lang="en-US" sz="2400" dirty="0" err="1" smtClean="0"/>
              <a:t>Glycated</a:t>
            </a:r>
            <a:r>
              <a:rPr lang="en-US" sz="2400" dirty="0" smtClean="0"/>
              <a:t> LDL can’t be recycled through                       LDL receptors in liver (LDLR)</a:t>
            </a:r>
          </a:p>
          <a:p>
            <a:pPr lvl="1"/>
            <a:r>
              <a:rPr lang="en-US" sz="2400" dirty="0" smtClean="0"/>
              <a:t>Builds up in blood serum as                                                      “small dense particles” (The bad kind)</a:t>
            </a:r>
          </a:p>
          <a:p>
            <a:r>
              <a:rPr lang="en-US" sz="2800" dirty="0" smtClean="0">
                <a:solidFill>
                  <a:srgbClr val="FF0000"/>
                </a:solidFill>
              </a:rPr>
              <a:t>Cells become deficient in cholesterol</a:t>
            </a:r>
          </a:p>
          <a:p>
            <a:pPr marL="0" indent="0">
              <a:buNone/>
            </a:pPr>
            <a:endParaRPr lang="en-US" sz="2800" dirty="0" smtClean="0">
              <a:ln>
                <a:solidFill>
                  <a:srgbClr val="FF0000"/>
                </a:solidFill>
              </a:ln>
            </a:endParaRPr>
          </a:p>
        </p:txBody>
      </p:sp>
      <p:pic>
        <p:nvPicPr>
          <p:cNvPr id="4" name="Picture 3" descr="carboxy_methyl_lysine.jpg"/>
          <p:cNvPicPr>
            <a:picLocks noChangeAspect="1"/>
          </p:cNvPicPr>
          <p:nvPr/>
        </p:nvPicPr>
        <p:blipFill>
          <a:blip r:embed="rId3"/>
          <a:stretch>
            <a:fillRect/>
          </a:stretch>
        </p:blipFill>
        <p:spPr>
          <a:xfrm>
            <a:off x="6580160" y="1721788"/>
            <a:ext cx="1955800" cy="3810000"/>
          </a:xfrm>
          <a:prstGeom prst="rect">
            <a:avLst/>
          </a:prstGeom>
        </p:spPr>
      </p:pic>
      <p:sp>
        <p:nvSpPr>
          <p:cNvPr id="5" name="Freeform 4"/>
          <p:cNvSpPr/>
          <p:nvPr/>
        </p:nvSpPr>
        <p:spPr>
          <a:xfrm>
            <a:off x="6861643" y="3931400"/>
            <a:ext cx="1585365" cy="1895900"/>
          </a:xfrm>
          <a:custGeom>
            <a:avLst/>
            <a:gdLst>
              <a:gd name="connsiteX0" fmla="*/ 367066 w 1585365"/>
              <a:gd name="connsiteY0" fmla="*/ 0 h 1895900"/>
              <a:gd name="connsiteX1" fmla="*/ 1164253 w 1585365"/>
              <a:gd name="connsiteY1" fmla="*/ 54040 h 1895900"/>
              <a:gd name="connsiteX2" fmla="*/ 1164253 w 1585365"/>
              <a:gd name="connsiteY2" fmla="*/ 54040 h 1895900"/>
              <a:gd name="connsiteX3" fmla="*/ 1447997 w 1585365"/>
              <a:gd name="connsiteY3" fmla="*/ 1472587 h 1895900"/>
              <a:gd name="connsiteX4" fmla="*/ 340043 w 1585365"/>
              <a:gd name="connsiteY4" fmla="*/ 1796827 h 1895900"/>
              <a:gd name="connsiteX5" fmla="*/ 2252 w 1585365"/>
              <a:gd name="connsiteY5" fmla="*/ 878148 h 1895900"/>
              <a:gd name="connsiteX6" fmla="*/ 367066 w 1585365"/>
              <a:gd name="connsiteY6" fmla="*/ 0 h 18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65" h="1895900">
                <a:moveTo>
                  <a:pt x="367066" y="0"/>
                </a:moveTo>
                <a:lnTo>
                  <a:pt x="1164253" y="54040"/>
                </a:lnTo>
                <a:lnTo>
                  <a:pt x="1164253" y="54040"/>
                </a:lnTo>
                <a:cubicBezTo>
                  <a:pt x="1211544" y="290465"/>
                  <a:pt x="1585365" y="1182123"/>
                  <a:pt x="1447997" y="1472587"/>
                </a:cubicBezTo>
                <a:cubicBezTo>
                  <a:pt x="1310629" y="1763051"/>
                  <a:pt x="581001" y="1895900"/>
                  <a:pt x="340043" y="1796827"/>
                </a:cubicBezTo>
                <a:cubicBezTo>
                  <a:pt x="99086" y="1697754"/>
                  <a:pt x="0" y="1179871"/>
                  <a:pt x="2252" y="878148"/>
                </a:cubicBezTo>
                <a:cubicBezTo>
                  <a:pt x="4504" y="576425"/>
                  <a:pt x="179029" y="281457"/>
                  <a:pt x="367066" y="0"/>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Modern Diseases</a:t>
            </a:r>
            <a:endParaRPr lang="en-US" b="1" dirty="0"/>
          </a:p>
        </p:txBody>
      </p:sp>
      <p:sp>
        <p:nvSpPr>
          <p:cNvPr id="4" name="TextBox 3"/>
          <p:cNvSpPr txBox="1"/>
          <p:nvPr/>
        </p:nvSpPr>
        <p:spPr>
          <a:xfrm>
            <a:off x="1003243" y="4462509"/>
            <a:ext cx="1606329"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diabetes</a:t>
            </a:r>
            <a:endParaRPr lang="en-US" sz="3200" dirty="0"/>
          </a:p>
        </p:txBody>
      </p:sp>
      <p:sp>
        <p:nvSpPr>
          <p:cNvPr id="5" name="TextBox 4"/>
          <p:cNvSpPr txBox="1"/>
          <p:nvPr/>
        </p:nvSpPr>
        <p:spPr>
          <a:xfrm>
            <a:off x="871364" y="2447202"/>
            <a:ext cx="2123498"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Alzheimer’s</a:t>
            </a:r>
            <a:endParaRPr lang="en-US" sz="3200" dirty="0"/>
          </a:p>
        </p:txBody>
      </p:sp>
      <p:sp>
        <p:nvSpPr>
          <p:cNvPr id="6" name="TextBox 5"/>
          <p:cNvSpPr txBox="1"/>
          <p:nvPr/>
        </p:nvSpPr>
        <p:spPr>
          <a:xfrm>
            <a:off x="1388533" y="1570038"/>
            <a:ext cx="1287732"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cancer</a:t>
            </a:r>
            <a:endParaRPr lang="en-US" sz="3200" dirty="0"/>
          </a:p>
        </p:txBody>
      </p:sp>
      <p:sp>
        <p:nvSpPr>
          <p:cNvPr id="7" name="TextBox 6"/>
          <p:cNvSpPr txBox="1"/>
          <p:nvPr/>
        </p:nvSpPr>
        <p:spPr>
          <a:xfrm>
            <a:off x="5956811" y="2415793"/>
            <a:ext cx="2009084"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depression</a:t>
            </a:r>
            <a:endParaRPr lang="en-US" sz="3200" dirty="0"/>
          </a:p>
        </p:txBody>
      </p:sp>
      <p:sp>
        <p:nvSpPr>
          <p:cNvPr id="8" name="TextBox 7"/>
          <p:cNvSpPr txBox="1"/>
          <p:nvPr/>
        </p:nvSpPr>
        <p:spPr>
          <a:xfrm>
            <a:off x="5808133" y="3292957"/>
            <a:ext cx="1563248"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allergies</a:t>
            </a:r>
            <a:endParaRPr lang="en-US" sz="3200" dirty="0"/>
          </a:p>
        </p:txBody>
      </p:sp>
      <p:sp>
        <p:nvSpPr>
          <p:cNvPr id="9" name="TextBox 8"/>
          <p:cNvSpPr txBox="1"/>
          <p:nvPr/>
        </p:nvSpPr>
        <p:spPr>
          <a:xfrm>
            <a:off x="4397285" y="4758267"/>
            <a:ext cx="3382657"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Parkinson’s disease</a:t>
            </a:r>
            <a:endParaRPr lang="en-US" sz="3200" dirty="0"/>
          </a:p>
        </p:txBody>
      </p:sp>
      <p:sp>
        <p:nvSpPr>
          <p:cNvPr id="10" name="TextBox 9"/>
          <p:cNvSpPr txBox="1"/>
          <p:nvPr/>
        </p:nvSpPr>
        <p:spPr>
          <a:xfrm>
            <a:off x="3411008" y="3877733"/>
            <a:ext cx="2244725"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fibromyalgia</a:t>
            </a:r>
            <a:endParaRPr lang="en-US" sz="3200" dirty="0"/>
          </a:p>
        </p:txBody>
      </p:sp>
      <p:sp>
        <p:nvSpPr>
          <p:cNvPr id="11" name="TextBox 10"/>
          <p:cNvSpPr txBox="1"/>
          <p:nvPr/>
        </p:nvSpPr>
        <p:spPr>
          <a:xfrm>
            <a:off x="3931450" y="2708181"/>
            <a:ext cx="1414570"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asthma</a:t>
            </a:r>
            <a:endParaRPr lang="en-US" sz="3200" dirty="0"/>
          </a:p>
        </p:txBody>
      </p:sp>
      <p:sp>
        <p:nvSpPr>
          <p:cNvPr id="12" name="TextBox 11"/>
          <p:cNvSpPr txBox="1"/>
          <p:nvPr/>
        </p:nvSpPr>
        <p:spPr>
          <a:xfrm>
            <a:off x="3550618" y="1570038"/>
            <a:ext cx="3901028"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cardiovascular disease</a:t>
            </a:r>
            <a:endParaRPr lang="en-US" sz="3200" dirty="0"/>
          </a:p>
        </p:txBody>
      </p:sp>
      <p:sp>
        <p:nvSpPr>
          <p:cNvPr id="13" name="TextBox 12"/>
          <p:cNvSpPr txBox="1"/>
          <p:nvPr/>
        </p:nvSpPr>
        <p:spPr>
          <a:xfrm>
            <a:off x="457200" y="5829403"/>
            <a:ext cx="2247330"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a:t>h</a:t>
            </a:r>
            <a:r>
              <a:rPr lang="en-US" sz="3200" dirty="0" smtClean="0"/>
              <a:t>eart failure</a:t>
            </a:r>
            <a:endParaRPr lang="en-US" sz="3200" dirty="0"/>
          </a:p>
        </p:txBody>
      </p:sp>
      <p:sp>
        <p:nvSpPr>
          <p:cNvPr id="14" name="TextBox 13"/>
          <p:cNvSpPr txBox="1"/>
          <p:nvPr/>
        </p:nvSpPr>
        <p:spPr>
          <a:xfrm>
            <a:off x="3563408" y="5635431"/>
            <a:ext cx="1119217"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GERD</a:t>
            </a:r>
            <a:endParaRPr lang="en-US" sz="3200" dirty="0"/>
          </a:p>
        </p:txBody>
      </p:sp>
      <p:sp>
        <p:nvSpPr>
          <p:cNvPr id="15" name="TextBox 14"/>
          <p:cNvSpPr txBox="1"/>
          <p:nvPr/>
        </p:nvSpPr>
        <p:spPr>
          <a:xfrm>
            <a:off x="5655733" y="5927819"/>
            <a:ext cx="1313781"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autism</a:t>
            </a:r>
            <a:endParaRPr lang="en-US" sz="3200" dirty="0"/>
          </a:p>
        </p:txBody>
      </p:sp>
      <p:sp>
        <p:nvSpPr>
          <p:cNvPr id="16" name="TextBox 15"/>
          <p:cNvSpPr txBox="1"/>
          <p:nvPr/>
        </p:nvSpPr>
        <p:spPr>
          <a:xfrm>
            <a:off x="7270592" y="3877733"/>
            <a:ext cx="1182736"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ADHD</a:t>
            </a:r>
            <a:endParaRPr lang="en-US" sz="3200" dirty="0"/>
          </a:p>
        </p:txBody>
      </p:sp>
      <p:sp>
        <p:nvSpPr>
          <p:cNvPr id="17" name="TextBox 16"/>
          <p:cNvSpPr txBox="1"/>
          <p:nvPr/>
        </p:nvSpPr>
        <p:spPr>
          <a:xfrm>
            <a:off x="457200" y="3292957"/>
            <a:ext cx="3058049"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multiple sclerosis</a:t>
            </a:r>
            <a:endParaRPr lang="en-US" sz="3200" dirty="0"/>
          </a:p>
        </p:txBody>
      </p:sp>
      <p:sp>
        <p:nvSpPr>
          <p:cNvPr id="18" name="TextBox 17"/>
          <p:cNvSpPr txBox="1"/>
          <p:nvPr/>
        </p:nvSpPr>
        <p:spPr>
          <a:xfrm>
            <a:off x="7205110" y="5635431"/>
            <a:ext cx="1521570"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seizures</a:t>
            </a:r>
            <a:endParaRPr lang="en-US" sz="3200" dirty="0"/>
          </a:p>
        </p:txBody>
      </p:sp>
      <p:sp>
        <p:nvSpPr>
          <p:cNvPr id="19" name="TextBox 18"/>
          <p:cNvSpPr txBox="1"/>
          <p:nvPr/>
        </p:nvSpPr>
        <p:spPr>
          <a:xfrm>
            <a:off x="2662080" y="5050655"/>
            <a:ext cx="1398740"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obesity</a:t>
            </a:r>
            <a:endParaRPr lang="en-US" sz="3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grpId="0" nodeType="afterEffect">
                                  <p:stCondLst>
                                    <p:cond delay="5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grpId="0" nodeType="afterEffect">
                                  <p:stCondLst>
                                    <p:cond delay="50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grpId="0" nodeType="afterEffect">
                                  <p:stCondLst>
                                    <p:cond delay="500"/>
                                  </p:stCondLst>
                                  <p:childTnLst>
                                    <p:set>
                                      <p:cBhvr>
                                        <p:cTn id="39" dur="1" fill="hold">
                                          <p:stCondLst>
                                            <p:cond delay="0"/>
                                          </p:stCondLst>
                                        </p:cTn>
                                        <p:tgtEl>
                                          <p:spTgt spid="13"/>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500"/>
                                  </p:stCondLst>
                                  <p:childTnLst>
                                    <p:set>
                                      <p:cBhvr>
                                        <p:cTn id="42" dur="1" fill="hold">
                                          <p:stCondLst>
                                            <p:cond delay="0"/>
                                          </p:stCondLst>
                                        </p:cTn>
                                        <p:tgtEl>
                                          <p:spTgt spid="11"/>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grpId="0" nodeType="afterEffect">
                                  <p:stCondLst>
                                    <p:cond delay="500"/>
                                  </p:stCondLst>
                                  <p:childTnLst>
                                    <p:set>
                                      <p:cBhvr>
                                        <p:cTn id="45" dur="1" fill="hold">
                                          <p:stCondLst>
                                            <p:cond delay="0"/>
                                          </p:stCondLst>
                                        </p:cTn>
                                        <p:tgtEl>
                                          <p:spTgt spid="9"/>
                                        </p:tgtEl>
                                        <p:attrNameLst>
                                          <p:attrName>style.visibility</p:attrName>
                                        </p:attrNameLst>
                                      </p:cBhvr>
                                      <p:to>
                                        <p:strVal val="visible"/>
                                      </p:to>
                                    </p:set>
                                  </p:childTnLst>
                                </p:cTn>
                              </p:par>
                            </p:childTnLst>
                          </p:cTn>
                        </p:par>
                        <p:par>
                          <p:cTn id="46" fill="hold">
                            <p:stCondLst>
                              <p:cond delay="6500"/>
                            </p:stCondLst>
                            <p:childTnLst>
                              <p:par>
                                <p:cTn id="47" presetID="1" presetClass="entr" presetSubtype="0" fill="hold" grpId="0" nodeType="afterEffect">
                                  <p:stCondLst>
                                    <p:cond delay="500"/>
                                  </p:stCondLst>
                                  <p:childTnLst>
                                    <p:set>
                                      <p:cBhvr>
                                        <p:cTn id="48" dur="1" fill="hold">
                                          <p:stCondLst>
                                            <p:cond delay="0"/>
                                          </p:stCondLst>
                                        </p:cTn>
                                        <p:tgtEl>
                                          <p:spTgt spid="8"/>
                                        </p:tgtEl>
                                        <p:attrNameLst>
                                          <p:attrName>style.visibility</p:attrName>
                                        </p:attrNameLst>
                                      </p:cBhvr>
                                      <p:to>
                                        <p:strVal val="visible"/>
                                      </p:to>
                                    </p:set>
                                  </p:childTnLst>
                                </p:cTn>
                              </p:par>
                            </p:childTnLst>
                          </p:cTn>
                        </p:par>
                        <p:par>
                          <p:cTn id="49" fill="hold">
                            <p:stCondLst>
                              <p:cond delay="7000"/>
                            </p:stCondLst>
                            <p:childTnLst>
                              <p:par>
                                <p:cTn id="50" presetID="1" presetClass="entr" presetSubtype="0" fill="hold" grpId="0" nodeType="afterEffect">
                                  <p:stCondLst>
                                    <p:cond delay="5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048"/>
            <a:ext cx="8229600" cy="1143000"/>
          </a:xfrm>
        </p:spPr>
        <p:txBody>
          <a:bodyPr/>
          <a:lstStyle/>
          <a:p>
            <a:r>
              <a:rPr lang="en-US" b="1" dirty="0" smtClean="0"/>
              <a:t>Cholesterol Sulfate Protects LDL</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endParaRPr lang="en-US" dirty="0"/>
          </a:p>
        </p:txBody>
      </p:sp>
      <p:pic>
        <p:nvPicPr>
          <p:cNvPr id="6" name="Picture 4"/>
          <p:cNvPicPr>
            <a:picLocks noChangeAspect="1" noChangeArrowheads="1"/>
          </p:cNvPicPr>
          <p:nvPr/>
        </p:nvPicPr>
        <p:blipFill>
          <a:blip r:embed="rId3"/>
          <a:srcRect/>
          <a:stretch>
            <a:fillRect/>
          </a:stretch>
        </p:blipFill>
        <p:spPr bwMode="auto">
          <a:xfrm>
            <a:off x="885546" y="1324236"/>
            <a:ext cx="7367257" cy="5245453"/>
          </a:xfrm>
          <a:prstGeom prst="rect">
            <a:avLst/>
          </a:prstGeom>
          <a:noFill/>
          <a:ln w="9525">
            <a:noFill/>
            <a:miter lim="800000"/>
            <a:headEnd/>
            <a:tailEnd/>
          </a:ln>
          <a:effectLst/>
        </p:spPr>
      </p:pic>
      <p:grpSp>
        <p:nvGrpSpPr>
          <p:cNvPr id="7" name="Group 34"/>
          <p:cNvGrpSpPr/>
          <p:nvPr/>
        </p:nvGrpSpPr>
        <p:grpSpPr>
          <a:xfrm>
            <a:off x="6977296" y="2555951"/>
            <a:ext cx="600751" cy="562800"/>
            <a:chOff x="427294" y="6190047"/>
            <a:chExt cx="600751" cy="562800"/>
          </a:xfrm>
        </p:grpSpPr>
        <p:sp>
          <p:nvSpPr>
            <p:cNvPr id="8" name="Oval 7"/>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27"/>
            <p:cNvGrpSpPr/>
            <p:nvPr/>
          </p:nvGrpSpPr>
          <p:grpSpPr>
            <a:xfrm>
              <a:off x="427294" y="6190047"/>
              <a:ext cx="600751" cy="369656"/>
              <a:chOff x="302804" y="5297926"/>
              <a:chExt cx="600751" cy="369656"/>
            </a:xfrm>
          </p:grpSpPr>
          <p:sp>
            <p:nvSpPr>
              <p:cNvPr id="10" name="Oval 9"/>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4" name="Group 34"/>
          <p:cNvGrpSpPr/>
          <p:nvPr/>
        </p:nvGrpSpPr>
        <p:grpSpPr>
          <a:xfrm>
            <a:off x="2782258" y="2925607"/>
            <a:ext cx="600751" cy="562800"/>
            <a:chOff x="427294" y="6190047"/>
            <a:chExt cx="600751" cy="562800"/>
          </a:xfrm>
        </p:grpSpPr>
        <p:sp>
          <p:nvSpPr>
            <p:cNvPr id="15" name="Oval 14"/>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27"/>
            <p:cNvGrpSpPr/>
            <p:nvPr/>
          </p:nvGrpSpPr>
          <p:grpSpPr>
            <a:xfrm>
              <a:off x="427294" y="6190047"/>
              <a:ext cx="600751" cy="369656"/>
              <a:chOff x="302804" y="5297926"/>
              <a:chExt cx="600751" cy="369656"/>
            </a:xfrm>
          </p:grpSpPr>
          <p:sp>
            <p:nvSpPr>
              <p:cNvPr id="17" name="Oval 16"/>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1" name="Group 34"/>
          <p:cNvGrpSpPr/>
          <p:nvPr/>
        </p:nvGrpSpPr>
        <p:grpSpPr>
          <a:xfrm>
            <a:off x="2696088" y="4402807"/>
            <a:ext cx="600751" cy="562800"/>
            <a:chOff x="427294" y="6190047"/>
            <a:chExt cx="600751" cy="562800"/>
          </a:xfrm>
        </p:grpSpPr>
        <p:sp>
          <p:nvSpPr>
            <p:cNvPr id="22" name="Oval 21"/>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7"/>
            <p:cNvGrpSpPr/>
            <p:nvPr/>
          </p:nvGrpSpPr>
          <p:grpSpPr>
            <a:xfrm>
              <a:off x="427294" y="6190047"/>
              <a:ext cx="600751" cy="369656"/>
              <a:chOff x="302804" y="5297926"/>
              <a:chExt cx="600751" cy="369656"/>
            </a:xfrm>
          </p:grpSpPr>
          <p:sp>
            <p:nvSpPr>
              <p:cNvPr id="24" name="Oval 23"/>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8" name="Group 34"/>
          <p:cNvGrpSpPr/>
          <p:nvPr/>
        </p:nvGrpSpPr>
        <p:grpSpPr>
          <a:xfrm>
            <a:off x="337925" y="4290891"/>
            <a:ext cx="600751" cy="562800"/>
            <a:chOff x="427294" y="6190047"/>
            <a:chExt cx="600751" cy="562800"/>
          </a:xfrm>
        </p:grpSpPr>
        <p:sp>
          <p:nvSpPr>
            <p:cNvPr id="29" name="Oval 28"/>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7"/>
            <p:cNvGrpSpPr/>
            <p:nvPr/>
          </p:nvGrpSpPr>
          <p:grpSpPr>
            <a:xfrm>
              <a:off x="427294" y="6190047"/>
              <a:ext cx="600751" cy="369656"/>
              <a:chOff x="302804" y="5297926"/>
              <a:chExt cx="600751" cy="369656"/>
            </a:xfrm>
          </p:grpSpPr>
          <p:sp>
            <p:nvSpPr>
              <p:cNvPr id="31" name="Oval 30"/>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5" name="Group 34"/>
          <p:cNvGrpSpPr/>
          <p:nvPr/>
        </p:nvGrpSpPr>
        <p:grpSpPr>
          <a:xfrm>
            <a:off x="3550325" y="5444089"/>
            <a:ext cx="600751" cy="562800"/>
            <a:chOff x="427294" y="6190047"/>
            <a:chExt cx="600751" cy="562800"/>
          </a:xfrm>
        </p:grpSpPr>
        <p:sp>
          <p:nvSpPr>
            <p:cNvPr id="36" name="Oval 35"/>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 name="Group 27"/>
            <p:cNvGrpSpPr/>
            <p:nvPr/>
          </p:nvGrpSpPr>
          <p:grpSpPr>
            <a:xfrm>
              <a:off x="427294" y="6190047"/>
              <a:ext cx="600751" cy="369656"/>
              <a:chOff x="302804" y="5297926"/>
              <a:chExt cx="600751" cy="369656"/>
            </a:xfrm>
          </p:grpSpPr>
          <p:sp>
            <p:nvSpPr>
              <p:cNvPr id="38" name="Oval 37"/>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2" name="Group 34"/>
          <p:cNvGrpSpPr/>
          <p:nvPr/>
        </p:nvGrpSpPr>
        <p:grpSpPr>
          <a:xfrm>
            <a:off x="5138373" y="1318800"/>
            <a:ext cx="600751" cy="562800"/>
            <a:chOff x="427294" y="6190047"/>
            <a:chExt cx="600751" cy="562800"/>
          </a:xfrm>
        </p:grpSpPr>
        <p:sp>
          <p:nvSpPr>
            <p:cNvPr id="43" name="Oval 42"/>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4" name="Group 27"/>
            <p:cNvGrpSpPr/>
            <p:nvPr/>
          </p:nvGrpSpPr>
          <p:grpSpPr>
            <a:xfrm>
              <a:off x="427294" y="6190047"/>
              <a:ext cx="600751" cy="369656"/>
              <a:chOff x="302804" y="5297926"/>
              <a:chExt cx="600751" cy="369656"/>
            </a:xfrm>
          </p:grpSpPr>
          <p:sp>
            <p:nvSpPr>
              <p:cNvPr id="45" name="Oval 44"/>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9" name="Group 34"/>
          <p:cNvGrpSpPr/>
          <p:nvPr/>
        </p:nvGrpSpPr>
        <p:grpSpPr>
          <a:xfrm>
            <a:off x="5775794" y="5563363"/>
            <a:ext cx="600751" cy="562800"/>
            <a:chOff x="427294" y="6190047"/>
            <a:chExt cx="600751" cy="562800"/>
          </a:xfrm>
        </p:grpSpPr>
        <p:sp>
          <p:nvSpPr>
            <p:cNvPr id="50" name="Oval 49"/>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1" name="Group 27"/>
            <p:cNvGrpSpPr/>
            <p:nvPr/>
          </p:nvGrpSpPr>
          <p:grpSpPr>
            <a:xfrm>
              <a:off x="427294" y="6190047"/>
              <a:ext cx="600751" cy="369656"/>
              <a:chOff x="302804" y="5297926"/>
              <a:chExt cx="600751" cy="369656"/>
            </a:xfrm>
          </p:grpSpPr>
          <p:sp>
            <p:nvSpPr>
              <p:cNvPr id="52" name="Oval 51"/>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63" name="Group 34"/>
          <p:cNvGrpSpPr/>
          <p:nvPr/>
        </p:nvGrpSpPr>
        <p:grpSpPr>
          <a:xfrm>
            <a:off x="7277671" y="3840007"/>
            <a:ext cx="600751" cy="562800"/>
            <a:chOff x="427294" y="6190047"/>
            <a:chExt cx="600751" cy="562800"/>
          </a:xfrm>
        </p:grpSpPr>
        <p:sp>
          <p:nvSpPr>
            <p:cNvPr id="64" name="Oval 63"/>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5" name="Group 27"/>
            <p:cNvGrpSpPr/>
            <p:nvPr/>
          </p:nvGrpSpPr>
          <p:grpSpPr>
            <a:xfrm>
              <a:off x="427294" y="6190047"/>
              <a:ext cx="600751" cy="369656"/>
              <a:chOff x="302804" y="5297926"/>
              <a:chExt cx="600751" cy="369656"/>
            </a:xfrm>
          </p:grpSpPr>
          <p:sp>
            <p:nvSpPr>
              <p:cNvPr id="66" name="Oval 65"/>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70" name="Group 34"/>
          <p:cNvGrpSpPr/>
          <p:nvPr/>
        </p:nvGrpSpPr>
        <p:grpSpPr>
          <a:xfrm>
            <a:off x="4030132" y="1381548"/>
            <a:ext cx="600751" cy="562800"/>
            <a:chOff x="427294" y="6190047"/>
            <a:chExt cx="600751" cy="562800"/>
          </a:xfrm>
        </p:grpSpPr>
        <p:sp>
          <p:nvSpPr>
            <p:cNvPr id="71" name="Oval 70"/>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2" name="Group 27"/>
            <p:cNvGrpSpPr/>
            <p:nvPr/>
          </p:nvGrpSpPr>
          <p:grpSpPr>
            <a:xfrm>
              <a:off x="427294" y="6190047"/>
              <a:ext cx="600751" cy="369656"/>
              <a:chOff x="302804" y="5297926"/>
              <a:chExt cx="600751" cy="369656"/>
            </a:xfrm>
          </p:grpSpPr>
          <p:sp>
            <p:nvSpPr>
              <p:cNvPr id="73" name="Oval 72"/>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77" name="Group 34"/>
          <p:cNvGrpSpPr/>
          <p:nvPr/>
        </p:nvGrpSpPr>
        <p:grpSpPr>
          <a:xfrm>
            <a:off x="6376545" y="1417638"/>
            <a:ext cx="600751" cy="562800"/>
            <a:chOff x="427294" y="6190047"/>
            <a:chExt cx="600751" cy="562800"/>
          </a:xfrm>
        </p:grpSpPr>
        <p:sp>
          <p:nvSpPr>
            <p:cNvPr id="78" name="Oval 77"/>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9" name="Group 27"/>
            <p:cNvGrpSpPr/>
            <p:nvPr/>
          </p:nvGrpSpPr>
          <p:grpSpPr>
            <a:xfrm>
              <a:off x="427294" y="6190047"/>
              <a:ext cx="600751" cy="369656"/>
              <a:chOff x="302804" y="5297926"/>
              <a:chExt cx="600751" cy="369656"/>
            </a:xfrm>
          </p:grpSpPr>
          <p:sp>
            <p:nvSpPr>
              <p:cNvPr id="80" name="Oval 79"/>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84" name="Group 34"/>
          <p:cNvGrpSpPr/>
          <p:nvPr/>
        </p:nvGrpSpPr>
        <p:grpSpPr>
          <a:xfrm>
            <a:off x="6977296" y="4812235"/>
            <a:ext cx="600751" cy="562800"/>
            <a:chOff x="427294" y="6190047"/>
            <a:chExt cx="600751" cy="562800"/>
          </a:xfrm>
        </p:grpSpPr>
        <p:sp>
          <p:nvSpPr>
            <p:cNvPr id="85" name="Oval 84"/>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6" name="Group 27"/>
            <p:cNvGrpSpPr/>
            <p:nvPr/>
          </p:nvGrpSpPr>
          <p:grpSpPr>
            <a:xfrm>
              <a:off x="427294" y="6190047"/>
              <a:ext cx="600751" cy="369656"/>
              <a:chOff x="302804" y="5297926"/>
              <a:chExt cx="600751" cy="369656"/>
            </a:xfrm>
          </p:grpSpPr>
          <p:sp>
            <p:nvSpPr>
              <p:cNvPr id="87" name="Oval 86"/>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 name="TextBox 3"/>
          <p:cNvSpPr txBox="1"/>
          <p:nvPr/>
        </p:nvSpPr>
        <p:spPr>
          <a:xfrm>
            <a:off x="2500122" y="6404366"/>
            <a:ext cx="6551343" cy="400110"/>
          </a:xfrm>
          <a:prstGeom prst="rect">
            <a:avLst/>
          </a:prstGeom>
          <a:noFill/>
        </p:spPr>
        <p:txBody>
          <a:bodyPr wrap="none" rtlCol="0">
            <a:spAutoFit/>
          </a:bodyPr>
          <a:lstStyle/>
          <a:p>
            <a:r>
              <a:rPr lang="en-US" sz="2000" dirty="0" smtClean="0">
                <a:solidFill>
                  <a:srgbClr val="FF0000"/>
                </a:solidFill>
              </a:rPr>
              <a:t>*</a:t>
            </a:r>
            <a:r>
              <a:rPr lang="en-US" sz="2000" dirty="0" smtClean="0"/>
              <a:t> E.H. Epstein et al., Science, 214(4521, 659-660, Nov. 6 1981</a:t>
            </a:r>
            <a:endParaRPr lang="en-US" sz="2000" dirty="0"/>
          </a:p>
        </p:txBody>
      </p:sp>
      <p:sp>
        <p:nvSpPr>
          <p:cNvPr id="5" name="TextBox 4"/>
          <p:cNvSpPr txBox="1"/>
          <p:nvPr/>
        </p:nvSpPr>
        <p:spPr>
          <a:xfrm>
            <a:off x="885546" y="4334458"/>
            <a:ext cx="1115674" cy="461665"/>
          </a:xfrm>
          <a:prstGeom prst="rect">
            <a:avLst/>
          </a:prstGeom>
          <a:noFill/>
        </p:spPr>
        <p:txBody>
          <a:bodyPr wrap="none" rtlCol="0">
            <a:spAutoFit/>
          </a:bodyPr>
          <a:lstStyle/>
          <a:p>
            <a:r>
              <a:rPr lang="en-US" sz="2400" dirty="0" smtClean="0">
                <a:latin typeface="Apple Casual"/>
              </a:rPr>
              <a:t>sulfate</a:t>
            </a:r>
            <a:endParaRPr lang="en-US" dirty="0">
              <a:latin typeface="Apple Casu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226" y="193578"/>
            <a:ext cx="8229600" cy="1143000"/>
          </a:xfrm>
        </p:spPr>
        <p:txBody>
          <a:bodyPr/>
          <a:lstStyle/>
          <a:p>
            <a:r>
              <a:rPr lang="en-US" b="1" dirty="0" smtClean="0"/>
              <a:t>The Life Cycle of the </a:t>
            </a:r>
            <a:r>
              <a:rPr lang="en-US" b="1" dirty="0" err="1" smtClean="0"/>
              <a:t>Chylomicron</a:t>
            </a:r>
            <a:endParaRPr lang="en-US" b="1" dirty="0"/>
          </a:p>
        </p:txBody>
      </p:sp>
      <p:pic>
        <p:nvPicPr>
          <p:cNvPr id="4" name="Picture 4"/>
          <p:cNvPicPr>
            <a:picLocks noChangeAspect="1" noChangeArrowheads="1"/>
          </p:cNvPicPr>
          <p:nvPr/>
        </p:nvPicPr>
        <p:blipFill>
          <a:blip r:embed="rId2"/>
          <a:srcRect/>
          <a:stretch>
            <a:fillRect/>
          </a:stretch>
        </p:blipFill>
        <p:spPr bwMode="auto">
          <a:xfrm>
            <a:off x="1965213" y="1399781"/>
            <a:ext cx="4829232" cy="4481508"/>
          </a:xfrm>
          <a:prstGeom prst="rect">
            <a:avLst/>
          </a:prstGeom>
          <a:noFill/>
          <a:ln w="9525">
            <a:noFill/>
            <a:miter lim="800000"/>
            <a:headEnd/>
            <a:tailEnd/>
          </a:ln>
          <a:effectLst/>
        </p:spPr>
      </p:pic>
      <p:sp>
        <p:nvSpPr>
          <p:cNvPr id="3" name="Content Placeholder 2"/>
          <p:cNvSpPr>
            <a:spLocks noGrp="1"/>
          </p:cNvSpPr>
          <p:nvPr>
            <p:ph idx="1"/>
          </p:nvPr>
        </p:nvSpPr>
        <p:spPr>
          <a:xfrm>
            <a:off x="511226" y="6097449"/>
            <a:ext cx="8229600" cy="646280"/>
          </a:xfrm>
        </p:spPr>
        <p:txBody>
          <a:bodyPr>
            <a:normAutofit fontScale="77500" lnSpcReduction="20000"/>
          </a:bodyPr>
          <a:lstStyle/>
          <a:p>
            <a:r>
              <a:rPr lang="en-US" dirty="0" smtClean="0"/>
              <a:t>Triglyceride composition closely resembles dietary intake</a:t>
            </a:r>
            <a:endParaRPr lang="en-US" dirty="0"/>
          </a:p>
        </p:txBody>
      </p:sp>
      <p:sp>
        <p:nvSpPr>
          <p:cNvPr id="5" name="TextBox 4"/>
          <p:cNvSpPr txBox="1"/>
          <p:nvPr/>
        </p:nvSpPr>
        <p:spPr>
          <a:xfrm>
            <a:off x="5781069" y="4632494"/>
            <a:ext cx="1582773" cy="1015663"/>
          </a:xfrm>
          <a:prstGeom prst="rect">
            <a:avLst/>
          </a:prstGeom>
          <a:noFill/>
        </p:spPr>
        <p:txBody>
          <a:bodyPr wrap="square" rtlCol="0">
            <a:spAutoFit/>
          </a:bodyPr>
          <a:lstStyle/>
          <a:p>
            <a:r>
              <a:rPr lang="en-US" sz="2000" dirty="0" smtClean="0"/>
              <a:t>Heart, muscle and fat cells</a:t>
            </a:r>
            <a:endParaRPr lang="en-US" sz="2000" dirty="0"/>
          </a:p>
        </p:txBody>
      </p:sp>
      <p:sp>
        <p:nvSpPr>
          <p:cNvPr id="6" name="Notched Right Arrow 5"/>
          <p:cNvSpPr/>
          <p:nvPr/>
        </p:nvSpPr>
        <p:spPr>
          <a:xfrm>
            <a:off x="5188448" y="4958160"/>
            <a:ext cx="472908" cy="283709"/>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402733" y="4147562"/>
            <a:ext cx="1866525" cy="197690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74638"/>
            <a:ext cx="8229600" cy="1143000"/>
          </a:xfrm>
        </p:spPr>
        <p:txBody>
          <a:bodyPr/>
          <a:lstStyle/>
          <a:p>
            <a:r>
              <a:rPr lang="en-US" b="1" dirty="0" smtClean="0"/>
              <a:t>Dietary Cholesterol</a:t>
            </a:r>
            <a:endParaRPr lang="en-US" b="1" dirty="0"/>
          </a:p>
        </p:txBody>
      </p:sp>
      <p:sp>
        <p:nvSpPr>
          <p:cNvPr id="3" name="Content Placeholder 2"/>
          <p:cNvSpPr>
            <a:spLocks noGrp="1"/>
          </p:cNvSpPr>
          <p:nvPr>
            <p:ph idx="1"/>
          </p:nvPr>
        </p:nvSpPr>
        <p:spPr>
          <a:xfrm>
            <a:off x="457200" y="1600200"/>
            <a:ext cx="6096000" cy="4525963"/>
          </a:xfrm>
        </p:spPr>
        <p:txBody>
          <a:bodyPr>
            <a:normAutofit fontScale="92500" lnSpcReduction="10000"/>
          </a:bodyPr>
          <a:lstStyle/>
          <a:p>
            <a:r>
              <a:rPr lang="en-US" dirty="0" smtClean="0"/>
              <a:t>Dietary fat and cholesterol enter the lymph system directly from the gut and exit into the blood stream at the </a:t>
            </a:r>
            <a:r>
              <a:rPr lang="en-US" dirty="0" err="1" smtClean="0"/>
              <a:t>subclavian</a:t>
            </a:r>
            <a:r>
              <a:rPr lang="en-US" dirty="0" smtClean="0"/>
              <a:t> vein</a:t>
            </a:r>
          </a:p>
          <a:p>
            <a:r>
              <a:rPr lang="en-US" dirty="0" smtClean="0"/>
              <a:t>They travel in a large lipid particle called a </a:t>
            </a:r>
            <a:r>
              <a:rPr lang="en-US" dirty="0" err="1" smtClean="0"/>
              <a:t>chylomicron</a:t>
            </a:r>
            <a:endParaRPr lang="en-US" dirty="0" smtClean="0"/>
          </a:p>
          <a:p>
            <a:r>
              <a:rPr lang="en-US" dirty="0" smtClean="0"/>
              <a:t>It’s a short path from this major vein to the heart</a:t>
            </a:r>
          </a:p>
          <a:p>
            <a:r>
              <a:rPr lang="en-US" dirty="0" smtClean="0"/>
              <a:t>Conclusion: the heart gets first dibs on dietary cholesterol and fat</a:t>
            </a:r>
          </a:p>
          <a:p>
            <a:pPr>
              <a:buNone/>
            </a:pPr>
            <a:endParaRPr lang="en-US" dirty="0"/>
          </a:p>
        </p:txBody>
      </p:sp>
      <p:pic>
        <p:nvPicPr>
          <p:cNvPr id="4" name="Picture 3" descr="chylomicron.svg.png"/>
          <p:cNvPicPr>
            <a:picLocks noChangeAspect="1"/>
          </p:cNvPicPr>
          <p:nvPr/>
        </p:nvPicPr>
        <p:blipFill>
          <a:blip r:embed="rId2"/>
          <a:stretch>
            <a:fillRect/>
          </a:stretch>
        </p:blipFill>
        <p:spPr>
          <a:xfrm>
            <a:off x="5969000" y="2751138"/>
            <a:ext cx="3175000" cy="2476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Cholesterol Metabolism</a:t>
            </a:r>
            <a:endParaRPr lang="en-US" b="1" dirty="0"/>
          </a:p>
        </p:txBody>
      </p:sp>
      <p:pic>
        <p:nvPicPr>
          <p:cNvPr id="4" name="Content Placeholder 3" descr="cholesterol-metabolism.png"/>
          <p:cNvPicPr>
            <a:picLocks noGrp="1" noChangeAspect="1"/>
          </p:cNvPicPr>
          <p:nvPr>
            <p:ph idx="1"/>
          </p:nvPr>
        </p:nvPicPr>
        <p:blipFill>
          <a:blip r:embed="rId2"/>
          <a:srcRect l="-6974" r="-6974"/>
          <a:stretch>
            <a:fillRect/>
          </a:stretch>
        </p:blipFill>
        <p:spPr>
          <a:xfrm>
            <a:off x="-63500" y="1625600"/>
            <a:ext cx="8229600" cy="4525963"/>
          </a:xfrm>
        </p:spPr>
      </p:pic>
      <p:sp>
        <p:nvSpPr>
          <p:cNvPr id="6" name="TextBox 5"/>
          <p:cNvSpPr txBox="1"/>
          <p:nvPr/>
        </p:nvSpPr>
        <p:spPr>
          <a:xfrm>
            <a:off x="4578767" y="1200090"/>
            <a:ext cx="1702635" cy="400110"/>
          </a:xfrm>
          <a:prstGeom prst="rect">
            <a:avLst/>
          </a:prstGeom>
          <a:noFill/>
        </p:spPr>
        <p:txBody>
          <a:bodyPr wrap="none" rtlCol="0">
            <a:spAutoFit/>
          </a:bodyPr>
          <a:lstStyle/>
          <a:p>
            <a:r>
              <a:rPr lang="en-US" sz="2000" dirty="0" smtClean="0"/>
              <a:t>adrenal glands</a:t>
            </a:r>
            <a:endParaRPr lang="en-US" sz="2000" dirty="0"/>
          </a:p>
        </p:txBody>
      </p:sp>
      <p:sp>
        <p:nvSpPr>
          <p:cNvPr id="7" name="TextBox 6"/>
          <p:cNvSpPr txBox="1"/>
          <p:nvPr/>
        </p:nvSpPr>
        <p:spPr>
          <a:xfrm>
            <a:off x="3475037" y="6340785"/>
            <a:ext cx="1315284" cy="400110"/>
          </a:xfrm>
          <a:prstGeom prst="rect">
            <a:avLst/>
          </a:prstGeom>
          <a:noFill/>
        </p:spPr>
        <p:txBody>
          <a:bodyPr wrap="none" rtlCol="0">
            <a:spAutoFit/>
          </a:bodyPr>
          <a:lstStyle/>
          <a:p>
            <a:r>
              <a:rPr lang="en-US" sz="2000" dirty="0" smtClean="0"/>
              <a:t>heart, liver</a:t>
            </a:r>
            <a:endParaRPr lang="en-US" sz="2000" dirty="0"/>
          </a:p>
        </p:txBody>
      </p:sp>
      <p:sp>
        <p:nvSpPr>
          <p:cNvPr id="8" name="Bent Arrow 7"/>
          <p:cNvSpPr/>
          <p:nvPr/>
        </p:nvSpPr>
        <p:spPr>
          <a:xfrm rot="16200000">
            <a:off x="5379285" y="1651000"/>
            <a:ext cx="673100" cy="5715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Bent Arrow 9"/>
          <p:cNvSpPr/>
          <p:nvPr/>
        </p:nvSpPr>
        <p:spPr>
          <a:xfrm rot="16200000" flipH="1" flipV="1">
            <a:off x="3332586" y="5304571"/>
            <a:ext cx="1178665" cy="893763"/>
          </a:xfrm>
          <a:prstGeom prst="bentArrow">
            <a:avLst>
              <a:gd name="adj1" fmla="val 25000"/>
              <a:gd name="adj2" fmla="val 23579"/>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5470786" y="5422529"/>
            <a:ext cx="1621232" cy="400110"/>
          </a:xfrm>
          <a:prstGeom prst="rect">
            <a:avLst/>
          </a:prstGeom>
          <a:noFill/>
        </p:spPr>
        <p:txBody>
          <a:bodyPr wrap="none" rtlCol="0">
            <a:spAutoFit/>
          </a:bodyPr>
          <a:lstStyle/>
          <a:p>
            <a:r>
              <a:rPr lang="en-US" sz="2000" dirty="0" smtClean="0"/>
              <a:t>All the tissues</a:t>
            </a:r>
            <a:endParaRPr lang="en-US" sz="2000" dirty="0"/>
          </a:p>
        </p:txBody>
      </p:sp>
      <p:sp>
        <p:nvSpPr>
          <p:cNvPr id="13" name="TextBox 12"/>
          <p:cNvSpPr txBox="1"/>
          <p:nvPr/>
        </p:nvSpPr>
        <p:spPr>
          <a:xfrm>
            <a:off x="5920294" y="4528634"/>
            <a:ext cx="966931" cy="369332"/>
          </a:xfrm>
          <a:prstGeom prst="rect">
            <a:avLst/>
          </a:prstGeom>
          <a:solidFill>
            <a:schemeClr val="bg1"/>
          </a:solidFill>
        </p:spPr>
        <p:txBody>
          <a:bodyPr wrap="square" rtlCol="0">
            <a:spAutoFit/>
          </a:bodyPr>
          <a:lstStyle/>
          <a:p>
            <a:r>
              <a:rPr lang="en-US" dirty="0" smtClean="0"/>
              <a:t>      CETP</a:t>
            </a:r>
            <a:endParaRPr lang="en-US" dirty="0"/>
          </a:p>
        </p:txBody>
      </p:sp>
      <p:sp>
        <p:nvSpPr>
          <p:cNvPr id="12" name="Bent Arrow 11"/>
          <p:cNvSpPr/>
          <p:nvPr/>
        </p:nvSpPr>
        <p:spPr>
          <a:xfrm rot="5400000">
            <a:off x="5245100" y="4275665"/>
            <a:ext cx="1346200" cy="971119"/>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 Cholesterol Transport to HDL</a:t>
            </a:r>
            <a:endParaRPr lang="en-US" b="1" dirty="0"/>
          </a:p>
        </p:txBody>
      </p:sp>
      <p:sp>
        <p:nvSpPr>
          <p:cNvPr id="3" name="Content Placeholder 2"/>
          <p:cNvSpPr>
            <a:spLocks noGrp="1"/>
          </p:cNvSpPr>
          <p:nvPr>
            <p:ph idx="1"/>
          </p:nvPr>
        </p:nvSpPr>
        <p:spPr/>
        <p:txBody>
          <a:bodyPr>
            <a:normAutofit fontScale="92500" lnSpcReduction="10000"/>
          </a:bodyPr>
          <a:lstStyle/>
          <a:p>
            <a:r>
              <a:rPr lang="en-US" dirty="0"/>
              <a:t>Cells in the skin are major producers of cholesterol sulfate and major suppliers of cholesterol to HDL-</a:t>
            </a:r>
            <a:r>
              <a:rPr lang="en-US" dirty="0" smtClean="0"/>
              <a:t>A1</a:t>
            </a:r>
          </a:p>
          <a:p>
            <a:r>
              <a:rPr lang="en-US" dirty="0" smtClean="0"/>
              <a:t>Cells synthesize cholesterol in Endoplasmic Reticulum (ER)</a:t>
            </a:r>
          </a:p>
          <a:p>
            <a:r>
              <a:rPr lang="en-US" dirty="0" smtClean="0"/>
              <a:t>Transport from ER to cell membrane </a:t>
            </a:r>
          </a:p>
          <a:p>
            <a:pPr lvl="1"/>
            <a:r>
              <a:rPr lang="en-US" dirty="0" smtClean="0"/>
              <a:t>Is not vesicular</a:t>
            </a:r>
          </a:p>
          <a:p>
            <a:pPr lvl="1"/>
            <a:r>
              <a:rPr lang="en-US" dirty="0" smtClean="0"/>
              <a:t>Ergo, requires migration through cytoplasm</a:t>
            </a:r>
          </a:p>
          <a:p>
            <a:pPr lvl="1"/>
            <a:r>
              <a:rPr lang="en-US" dirty="0" smtClean="0"/>
              <a:t>Proposal: </a:t>
            </a:r>
            <a:r>
              <a:rPr lang="en-US" dirty="0" err="1" smtClean="0"/>
              <a:t>sulfation</a:t>
            </a:r>
            <a:r>
              <a:rPr lang="en-US" dirty="0" smtClean="0"/>
              <a:t> of cholesterol necessary step in transport (renders molecule water-soluble)</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3"/>
          <p:cNvSpPr/>
          <p:nvPr/>
        </p:nvSpPr>
        <p:spPr>
          <a:xfrm>
            <a:off x="2653060" y="2970257"/>
            <a:ext cx="1258834" cy="999738"/>
          </a:xfrm>
          <a:custGeom>
            <a:avLst/>
            <a:gdLst>
              <a:gd name="connsiteX0" fmla="*/ 716116 w 1258834"/>
              <a:gd name="connsiteY0" fmla="*/ 20265 h 999738"/>
              <a:gd name="connsiteX1" fmla="*/ 54046 w 1258834"/>
              <a:gd name="connsiteY1" fmla="*/ 209405 h 999738"/>
              <a:gd name="connsiteX2" fmla="*/ 391837 w 1258834"/>
              <a:gd name="connsiteY2" fmla="*/ 925433 h 999738"/>
              <a:gd name="connsiteX3" fmla="*/ 1175512 w 1258834"/>
              <a:gd name="connsiteY3" fmla="*/ 655234 h 999738"/>
              <a:gd name="connsiteX4" fmla="*/ 891767 w 1258834"/>
              <a:gd name="connsiteY4" fmla="*/ 101325 h 999738"/>
              <a:gd name="connsiteX5" fmla="*/ 716116 w 1258834"/>
              <a:gd name="connsiteY5" fmla="*/ 20265 h 99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834" h="999738">
                <a:moveTo>
                  <a:pt x="716116" y="20265"/>
                </a:moveTo>
                <a:cubicBezTo>
                  <a:pt x="576496" y="38278"/>
                  <a:pt x="108092" y="58544"/>
                  <a:pt x="54046" y="209405"/>
                </a:cubicBezTo>
                <a:cubicBezTo>
                  <a:pt x="0" y="360266"/>
                  <a:pt x="204926" y="851128"/>
                  <a:pt x="391837" y="925433"/>
                </a:cubicBezTo>
                <a:cubicBezTo>
                  <a:pt x="578748" y="999738"/>
                  <a:pt x="1092190" y="792585"/>
                  <a:pt x="1175512" y="655234"/>
                </a:cubicBezTo>
                <a:cubicBezTo>
                  <a:pt x="1258834" y="517883"/>
                  <a:pt x="970585" y="202650"/>
                  <a:pt x="891767" y="101325"/>
                </a:cubicBezTo>
                <a:cubicBezTo>
                  <a:pt x="812949" y="0"/>
                  <a:pt x="855736" y="2252"/>
                  <a:pt x="716116" y="20265"/>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8137" y="79240"/>
            <a:ext cx="8229600" cy="1143000"/>
          </a:xfrm>
        </p:spPr>
        <p:txBody>
          <a:bodyPr>
            <a:normAutofit fontScale="90000"/>
          </a:bodyPr>
          <a:lstStyle/>
          <a:p>
            <a:r>
              <a:rPr lang="en-US" b="1" dirty="0" smtClean="0"/>
              <a:t>Cholesterol Management in the Cell</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4904975" y="1867869"/>
            <a:ext cx="1975984" cy="369332"/>
          </a:xfrm>
          <a:prstGeom prst="rect">
            <a:avLst/>
          </a:prstGeom>
          <a:noFill/>
        </p:spPr>
        <p:txBody>
          <a:bodyPr wrap="none" rtlCol="0">
            <a:spAutoFit/>
          </a:bodyPr>
          <a:lstStyle/>
          <a:p>
            <a:r>
              <a:rPr lang="en-US" dirty="0" smtClean="0"/>
              <a:t>Acetyl Coenzyme A</a:t>
            </a:r>
            <a:endParaRPr lang="en-US" dirty="0"/>
          </a:p>
        </p:txBody>
      </p:sp>
      <p:sp>
        <p:nvSpPr>
          <p:cNvPr id="8" name="Freeform 7"/>
          <p:cNvSpPr/>
          <p:nvPr/>
        </p:nvSpPr>
        <p:spPr>
          <a:xfrm>
            <a:off x="4905891" y="3138570"/>
            <a:ext cx="2074036" cy="806094"/>
          </a:xfrm>
          <a:custGeom>
            <a:avLst/>
            <a:gdLst>
              <a:gd name="connsiteX0" fmla="*/ 844477 w 2074036"/>
              <a:gd name="connsiteY0" fmla="*/ 407550 h 806094"/>
              <a:gd name="connsiteX1" fmla="*/ 60802 w 2074036"/>
              <a:gd name="connsiteY1" fmla="*/ 475100 h 806094"/>
              <a:gd name="connsiteX2" fmla="*/ 479663 w 2074036"/>
              <a:gd name="connsiteY2" fmla="*/ 569670 h 806094"/>
              <a:gd name="connsiteX3" fmla="*/ 925547 w 2074036"/>
              <a:gd name="connsiteY3" fmla="*/ 569670 h 806094"/>
              <a:gd name="connsiteX4" fmla="*/ 614779 w 2074036"/>
              <a:gd name="connsiteY4" fmla="*/ 677749 h 806094"/>
              <a:gd name="connsiteX5" fmla="*/ 222942 w 2074036"/>
              <a:gd name="connsiteY5" fmla="*/ 623710 h 806094"/>
              <a:gd name="connsiteX6" fmla="*/ 371570 w 2074036"/>
              <a:gd name="connsiteY6" fmla="*/ 799339 h 806094"/>
              <a:gd name="connsiteX7" fmla="*/ 1033640 w 2074036"/>
              <a:gd name="connsiteY7" fmla="*/ 664239 h 806094"/>
              <a:gd name="connsiteX8" fmla="*/ 1749757 w 2074036"/>
              <a:gd name="connsiteY8" fmla="*/ 421060 h 806094"/>
              <a:gd name="connsiteX9" fmla="*/ 1992966 w 2074036"/>
              <a:gd name="connsiteY9" fmla="*/ 258940 h 806094"/>
              <a:gd name="connsiteX10" fmla="*/ 1263338 w 2074036"/>
              <a:gd name="connsiteY10" fmla="*/ 515630 h 806094"/>
              <a:gd name="connsiteX11" fmla="*/ 1884873 w 2074036"/>
              <a:gd name="connsiteY11" fmla="*/ 177880 h 806094"/>
              <a:gd name="connsiteX12" fmla="*/ 1128221 w 2074036"/>
              <a:gd name="connsiteY12" fmla="*/ 434570 h 806094"/>
              <a:gd name="connsiteX13" fmla="*/ 952570 w 2074036"/>
              <a:gd name="connsiteY13" fmla="*/ 461590 h 806094"/>
              <a:gd name="connsiteX14" fmla="*/ 1938920 w 2074036"/>
              <a:gd name="connsiteY14" fmla="*/ 69801 h 806094"/>
              <a:gd name="connsiteX15" fmla="*/ 1722733 w 2074036"/>
              <a:gd name="connsiteY15" fmla="*/ 56291 h 806094"/>
              <a:gd name="connsiteX16" fmla="*/ 844477 w 2074036"/>
              <a:gd name="connsiteY16" fmla="*/ 407550 h 80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74036" h="806094">
                <a:moveTo>
                  <a:pt x="844477" y="407550"/>
                </a:moveTo>
                <a:cubicBezTo>
                  <a:pt x="567489" y="477352"/>
                  <a:pt x="121604" y="448080"/>
                  <a:pt x="60802" y="475100"/>
                </a:cubicBezTo>
                <a:cubicBezTo>
                  <a:pt x="0" y="502120"/>
                  <a:pt x="335539" y="553908"/>
                  <a:pt x="479663" y="569670"/>
                </a:cubicBezTo>
                <a:cubicBezTo>
                  <a:pt x="623787" y="585432"/>
                  <a:pt x="903028" y="551657"/>
                  <a:pt x="925547" y="569670"/>
                </a:cubicBezTo>
                <a:cubicBezTo>
                  <a:pt x="948066" y="587683"/>
                  <a:pt x="731880" y="668742"/>
                  <a:pt x="614779" y="677749"/>
                </a:cubicBezTo>
                <a:cubicBezTo>
                  <a:pt x="497678" y="686756"/>
                  <a:pt x="263477" y="603445"/>
                  <a:pt x="222942" y="623710"/>
                </a:cubicBezTo>
                <a:cubicBezTo>
                  <a:pt x="182407" y="643975"/>
                  <a:pt x="236454" y="792584"/>
                  <a:pt x="371570" y="799339"/>
                </a:cubicBezTo>
                <a:cubicBezTo>
                  <a:pt x="506686" y="806094"/>
                  <a:pt x="803942" y="727285"/>
                  <a:pt x="1033640" y="664239"/>
                </a:cubicBezTo>
                <a:cubicBezTo>
                  <a:pt x="1263338" y="601193"/>
                  <a:pt x="1589869" y="488610"/>
                  <a:pt x="1749757" y="421060"/>
                </a:cubicBezTo>
                <a:cubicBezTo>
                  <a:pt x="1909645" y="353510"/>
                  <a:pt x="2074036" y="243178"/>
                  <a:pt x="1992966" y="258940"/>
                </a:cubicBezTo>
                <a:cubicBezTo>
                  <a:pt x="1911896" y="274702"/>
                  <a:pt x="1281354" y="529140"/>
                  <a:pt x="1263338" y="515630"/>
                </a:cubicBezTo>
                <a:cubicBezTo>
                  <a:pt x="1245323" y="502120"/>
                  <a:pt x="1907392" y="191390"/>
                  <a:pt x="1884873" y="177880"/>
                </a:cubicBezTo>
                <a:cubicBezTo>
                  <a:pt x="1862354" y="164370"/>
                  <a:pt x="1283605" y="387285"/>
                  <a:pt x="1128221" y="434570"/>
                </a:cubicBezTo>
                <a:cubicBezTo>
                  <a:pt x="972837" y="481855"/>
                  <a:pt x="817454" y="522385"/>
                  <a:pt x="952570" y="461590"/>
                </a:cubicBezTo>
                <a:cubicBezTo>
                  <a:pt x="1087686" y="400795"/>
                  <a:pt x="1810560" y="137351"/>
                  <a:pt x="1938920" y="69801"/>
                </a:cubicBezTo>
                <a:cubicBezTo>
                  <a:pt x="2067280" y="2251"/>
                  <a:pt x="1905140" y="0"/>
                  <a:pt x="1722733" y="56291"/>
                </a:cubicBezTo>
                <a:cubicBezTo>
                  <a:pt x="1540326" y="112582"/>
                  <a:pt x="1121466" y="337749"/>
                  <a:pt x="844477" y="407550"/>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3256180" y="4148956"/>
            <a:ext cx="1826323" cy="1107818"/>
          </a:xfrm>
          <a:custGeom>
            <a:avLst/>
            <a:gdLst>
              <a:gd name="connsiteX0" fmla="*/ 617032 w 1826323"/>
              <a:gd name="connsiteY0" fmla="*/ 344504 h 1107818"/>
              <a:gd name="connsiteX1" fmla="*/ 9008 w 1826323"/>
              <a:gd name="connsiteY1" fmla="*/ 574174 h 1107818"/>
              <a:gd name="connsiteX2" fmla="*/ 562985 w 1826323"/>
              <a:gd name="connsiteY2" fmla="*/ 1087553 h 1107818"/>
              <a:gd name="connsiteX3" fmla="*/ 1657428 w 1826323"/>
              <a:gd name="connsiteY3" fmla="*/ 695764 h 1107818"/>
              <a:gd name="connsiteX4" fmla="*/ 1576358 w 1826323"/>
              <a:gd name="connsiteY4" fmla="*/ 60795 h 1107818"/>
              <a:gd name="connsiteX5" fmla="*/ 617032 w 1826323"/>
              <a:gd name="connsiteY5" fmla="*/ 344504 h 110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6323" h="1107818">
                <a:moveTo>
                  <a:pt x="617032" y="344504"/>
                </a:moveTo>
                <a:cubicBezTo>
                  <a:pt x="355807" y="430067"/>
                  <a:pt x="18016" y="450333"/>
                  <a:pt x="9008" y="574174"/>
                </a:cubicBezTo>
                <a:cubicBezTo>
                  <a:pt x="0" y="698015"/>
                  <a:pt x="288248" y="1067288"/>
                  <a:pt x="562985" y="1087553"/>
                </a:cubicBezTo>
                <a:cubicBezTo>
                  <a:pt x="837722" y="1107818"/>
                  <a:pt x="1488533" y="866890"/>
                  <a:pt x="1657428" y="695764"/>
                </a:cubicBezTo>
                <a:cubicBezTo>
                  <a:pt x="1826323" y="524638"/>
                  <a:pt x="1752009" y="121590"/>
                  <a:pt x="1576358" y="60795"/>
                </a:cubicBezTo>
                <a:cubicBezTo>
                  <a:pt x="1400707" y="0"/>
                  <a:pt x="878257" y="258941"/>
                  <a:pt x="617032" y="344504"/>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381747" y="3813948"/>
            <a:ext cx="1095172" cy="369332"/>
          </a:xfrm>
          <a:prstGeom prst="rect">
            <a:avLst/>
          </a:prstGeom>
          <a:solidFill>
            <a:srgbClr val="FFFFFF"/>
          </a:solidFill>
        </p:spPr>
        <p:txBody>
          <a:bodyPr wrap="none" rtlCol="0">
            <a:spAutoFit/>
          </a:bodyPr>
          <a:lstStyle/>
          <a:p>
            <a:r>
              <a:rPr lang="en-US" dirty="0" smtClean="0"/>
              <a:t>Fat stores</a:t>
            </a:r>
            <a:endParaRPr lang="en-US" dirty="0"/>
          </a:p>
        </p:txBody>
      </p:sp>
      <p:sp>
        <p:nvSpPr>
          <p:cNvPr id="11" name="TextBox 10"/>
          <p:cNvSpPr txBox="1"/>
          <p:nvPr/>
        </p:nvSpPr>
        <p:spPr>
          <a:xfrm>
            <a:off x="5678806" y="2616123"/>
            <a:ext cx="428322" cy="369332"/>
          </a:xfrm>
          <a:prstGeom prst="rect">
            <a:avLst/>
          </a:prstGeom>
          <a:solidFill>
            <a:srgbClr val="FFFFFF"/>
          </a:solidFill>
        </p:spPr>
        <p:txBody>
          <a:bodyPr wrap="none" rtlCol="0">
            <a:spAutoFit/>
          </a:bodyPr>
          <a:lstStyle/>
          <a:p>
            <a:r>
              <a:rPr lang="en-US" dirty="0" smtClean="0"/>
              <a:t>ER</a:t>
            </a:r>
            <a:endParaRPr lang="en-US" dirty="0"/>
          </a:p>
        </p:txBody>
      </p:sp>
      <p:sp>
        <p:nvSpPr>
          <p:cNvPr id="7" name="TextBox 6"/>
          <p:cNvSpPr txBox="1"/>
          <p:nvPr/>
        </p:nvSpPr>
        <p:spPr>
          <a:xfrm>
            <a:off x="4080892" y="5588261"/>
            <a:ext cx="1297853" cy="646331"/>
          </a:xfrm>
          <a:prstGeom prst="rect">
            <a:avLst/>
          </a:prstGeom>
          <a:solidFill>
            <a:srgbClr val="FFFFFF"/>
          </a:solidFill>
          <a:ln>
            <a:solidFill>
              <a:schemeClr val="tx1"/>
            </a:solidFill>
          </a:ln>
        </p:spPr>
        <p:txBody>
          <a:bodyPr wrap="square" rtlCol="0">
            <a:spAutoFit/>
          </a:bodyPr>
          <a:lstStyle/>
          <a:p>
            <a:r>
              <a:rPr lang="en-US" dirty="0" err="1" smtClean="0"/>
              <a:t>Esterified</a:t>
            </a:r>
            <a:r>
              <a:rPr lang="en-US" dirty="0" smtClean="0"/>
              <a:t> cholesterol</a:t>
            </a:r>
            <a:endParaRPr lang="en-US" dirty="0"/>
          </a:p>
        </p:txBody>
      </p:sp>
      <p:sp>
        <p:nvSpPr>
          <p:cNvPr id="6" name="TextBox 5"/>
          <p:cNvSpPr txBox="1"/>
          <p:nvPr/>
        </p:nvSpPr>
        <p:spPr>
          <a:xfrm>
            <a:off x="5048507" y="2544130"/>
            <a:ext cx="1687331" cy="369332"/>
          </a:xfrm>
          <a:prstGeom prst="rect">
            <a:avLst/>
          </a:prstGeom>
          <a:solidFill>
            <a:srgbClr val="FFFFFF"/>
          </a:solidFill>
        </p:spPr>
        <p:txBody>
          <a:bodyPr wrap="none" rtlCol="0">
            <a:spAutoFit/>
          </a:bodyPr>
          <a:lstStyle/>
          <a:p>
            <a:r>
              <a:rPr lang="en-US" dirty="0" smtClean="0"/>
              <a:t>Free cholesterol</a:t>
            </a:r>
            <a:endParaRPr lang="en-US" dirty="0"/>
          </a:p>
        </p:txBody>
      </p:sp>
      <p:sp>
        <p:nvSpPr>
          <p:cNvPr id="15" name="Down Arrow 14"/>
          <p:cNvSpPr/>
          <p:nvPr/>
        </p:nvSpPr>
        <p:spPr>
          <a:xfrm>
            <a:off x="5476125" y="2911149"/>
            <a:ext cx="849225" cy="44351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791059" y="1867868"/>
            <a:ext cx="2197996" cy="1043281"/>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a:stCxn id="5" idx="2"/>
            <a:endCxn id="6" idx="0"/>
          </p:cNvCxnSpPr>
          <p:nvPr/>
        </p:nvCxnSpPr>
        <p:spPr>
          <a:xfrm rot="5400000">
            <a:off x="5739106" y="2390268"/>
            <a:ext cx="306929" cy="7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322499" y="3332152"/>
            <a:ext cx="428322" cy="369332"/>
          </a:xfrm>
          <a:prstGeom prst="rect">
            <a:avLst/>
          </a:prstGeom>
          <a:solidFill>
            <a:srgbClr val="FFFFFF"/>
          </a:solidFill>
        </p:spPr>
        <p:txBody>
          <a:bodyPr wrap="none" rtlCol="0">
            <a:spAutoFit/>
          </a:bodyPr>
          <a:lstStyle/>
          <a:p>
            <a:r>
              <a:rPr lang="en-US" dirty="0" smtClean="0"/>
              <a:t>ER</a:t>
            </a:r>
            <a:endParaRPr lang="en-US" dirty="0"/>
          </a:p>
        </p:txBody>
      </p:sp>
      <p:sp>
        <p:nvSpPr>
          <p:cNvPr id="20" name="Down Arrow 19"/>
          <p:cNvSpPr/>
          <p:nvPr/>
        </p:nvSpPr>
        <p:spPr>
          <a:xfrm flipH="1" flipV="1">
            <a:off x="4283573" y="5117723"/>
            <a:ext cx="849225" cy="44351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234782" y="2229960"/>
            <a:ext cx="887759" cy="523220"/>
          </a:xfrm>
          <a:prstGeom prst="rect">
            <a:avLst/>
          </a:prstGeom>
          <a:solidFill>
            <a:srgbClr val="FFFFFF"/>
          </a:solidFill>
        </p:spPr>
        <p:txBody>
          <a:bodyPr wrap="square" rtlCol="0">
            <a:spAutoFit/>
          </a:bodyPr>
          <a:lstStyle/>
          <a:p>
            <a:r>
              <a:rPr lang="en-US" sz="2800" dirty="0" smtClean="0">
                <a:solidFill>
                  <a:srgbClr val="FF0000"/>
                </a:solidFill>
              </a:rPr>
              <a:t>LDL</a:t>
            </a:r>
            <a:endParaRPr lang="en-US" sz="2800" dirty="0">
              <a:solidFill>
                <a:srgbClr val="FF0000"/>
              </a:solidFill>
            </a:endParaRPr>
          </a:p>
        </p:txBody>
      </p:sp>
      <p:sp>
        <p:nvSpPr>
          <p:cNvPr id="22" name="TextBox 21"/>
          <p:cNvSpPr txBox="1"/>
          <p:nvPr/>
        </p:nvSpPr>
        <p:spPr>
          <a:xfrm>
            <a:off x="8064597" y="2939604"/>
            <a:ext cx="887759" cy="523220"/>
          </a:xfrm>
          <a:prstGeom prst="rect">
            <a:avLst/>
          </a:prstGeom>
          <a:solidFill>
            <a:srgbClr val="FFFFFF"/>
          </a:solidFill>
        </p:spPr>
        <p:txBody>
          <a:bodyPr wrap="square" rtlCol="0">
            <a:spAutoFit/>
          </a:bodyPr>
          <a:lstStyle/>
          <a:p>
            <a:r>
              <a:rPr lang="en-US" sz="2800" dirty="0" smtClean="0">
                <a:solidFill>
                  <a:srgbClr val="FF0000"/>
                </a:solidFill>
              </a:rPr>
              <a:t>HDL</a:t>
            </a:r>
            <a:endParaRPr lang="en-US" sz="2800" dirty="0">
              <a:solidFill>
                <a:srgbClr val="FF0000"/>
              </a:solidFill>
            </a:endParaRPr>
          </a:p>
        </p:txBody>
      </p:sp>
      <p:sp>
        <p:nvSpPr>
          <p:cNvPr id="23" name="TextBox 22"/>
          <p:cNvSpPr txBox="1"/>
          <p:nvPr/>
        </p:nvSpPr>
        <p:spPr>
          <a:xfrm>
            <a:off x="2875360" y="3205998"/>
            <a:ext cx="1205532" cy="369332"/>
          </a:xfrm>
          <a:prstGeom prst="rect">
            <a:avLst/>
          </a:prstGeom>
          <a:solidFill>
            <a:srgbClr val="FFFFFF"/>
          </a:solidFill>
        </p:spPr>
        <p:txBody>
          <a:bodyPr wrap="square" rtlCol="0">
            <a:spAutoFit/>
          </a:bodyPr>
          <a:lstStyle/>
          <a:p>
            <a:r>
              <a:rPr lang="en-US" dirty="0" err="1" smtClean="0"/>
              <a:t>lysosome</a:t>
            </a:r>
            <a:endParaRPr lang="en-US" dirty="0"/>
          </a:p>
        </p:txBody>
      </p:sp>
      <p:sp>
        <p:nvSpPr>
          <p:cNvPr id="26" name="Freeform 25"/>
          <p:cNvSpPr/>
          <p:nvPr/>
        </p:nvSpPr>
        <p:spPr>
          <a:xfrm>
            <a:off x="5023792" y="3754377"/>
            <a:ext cx="1255949" cy="1000234"/>
          </a:xfrm>
          <a:custGeom>
            <a:avLst/>
            <a:gdLst>
              <a:gd name="connsiteX0" fmla="*/ 1255949 w 1255949"/>
              <a:gd name="connsiteY0" fmla="*/ 0 h 1000234"/>
              <a:gd name="connsiteX1" fmla="*/ 586110 w 1255949"/>
              <a:gd name="connsiteY1" fmla="*/ 851362 h 1000234"/>
              <a:gd name="connsiteX2" fmla="*/ 0 w 1255949"/>
              <a:gd name="connsiteY2" fmla="*/ 893232 h 1000234"/>
            </a:gdLst>
            <a:ahLst/>
            <a:cxnLst>
              <a:cxn ang="0">
                <a:pos x="connsiteX0" y="connsiteY0"/>
              </a:cxn>
              <a:cxn ang="0">
                <a:pos x="connsiteX1" y="connsiteY1"/>
              </a:cxn>
              <a:cxn ang="0">
                <a:pos x="connsiteX2" y="connsiteY2"/>
              </a:cxn>
            </a:cxnLst>
            <a:rect l="l" t="t" r="r" b="b"/>
            <a:pathLst>
              <a:path w="1255949" h="1000234">
                <a:moveTo>
                  <a:pt x="1255949" y="0"/>
                </a:moveTo>
                <a:cubicBezTo>
                  <a:pt x="1025692" y="351245"/>
                  <a:pt x="795435" y="702490"/>
                  <a:pt x="586110" y="851362"/>
                </a:cubicBezTo>
                <a:cubicBezTo>
                  <a:pt x="376785" y="1000234"/>
                  <a:pt x="0" y="893232"/>
                  <a:pt x="0" y="893232"/>
                </a:cubicBezTo>
              </a:path>
            </a:pathLst>
          </a:custGeom>
          <a:ln w="38100" cap="flat" cmpd="sng" algn="ctr">
            <a:solidFill>
              <a:srgbClr val="FF0000"/>
            </a:solidFill>
            <a:prstDash val="solid"/>
            <a:round/>
            <a:headEnd type="stealth" w="lg" len="lg"/>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3488745" y="3852074"/>
            <a:ext cx="555873" cy="516400"/>
          </a:xfrm>
          <a:custGeom>
            <a:avLst/>
            <a:gdLst>
              <a:gd name="connsiteX0" fmla="*/ 0 w 555873"/>
              <a:gd name="connsiteY0" fmla="*/ 0 h 516400"/>
              <a:gd name="connsiteX1" fmla="*/ 474469 w 555873"/>
              <a:gd name="connsiteY1" fmla="*/ 265179 h 516400"/>
              <a:gd name="connsiteX2" fmla="*/ 488424 w 555873"/>
              <a:gd name="connsiteY2" fmla="*/ 516400 h 516400"/>
            </a:gdLst>
            <a:ahLst/>
            <a:cxnLst>
              <a:cxn ang="0">
                <a:pos x="connsiteX0" y="connsiteY0"/>
              </a:cxn>
              <a:cxn ang="0">
                <a:pos x="connsiteX1" y="connsiteY1"/>
              </a:cxn>
              <a:cxn ang="0">
                <a:pos x="connsiteX2" y="connsiteY2"/>
              </a:cxn>
            </a:cxnLst>
            <a:rect l="l" t="t" r="r" b="b"/>
            <a:pathLst>
              <a:path w="555873" h="516400">
                <a:moveTo>
                  <a:pt x="0" y="0"/>
                </a:moveTo>
                <a:cubicBezTo>
                  <a:pt x="196532" y="89556"/>
                  <a:pt x="393065" y="179112"/>
                  <a:pt x="474469" y="265179"/>
                </a:cubicBezTo>
                <a:cubicBezTo>
                  <a:pt x="555873" y="351246"/>
                  <a:pt x="488424" y="516400"/>
                  <a:pt x="488424" y="516400"/>
                </a:cubicBezTo>
              </a:path>
            </a:pathLst>
          </a:custGeom>
          <a:ln w="38100" cap="flat" cmpd="sng" algn="ctr">
            <a:solidFill>
              <a:srgbClr val="FF00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1842057" y="1297978"/>
            <a:ext cx="6372774" cy="5310545"/>
          </a:xfrm>
          <a:custGeom>
            <a:avLst/>
            <a:gdLst>
              <a:gd name="connsiteX0" fmla="*/ 2735176 w 6372774"/>
              <a:gd name="connsiteY0" fmla="*/ 111654 h 5310545"/>
              <a:gd name="connsiteX1" fmla="*/ 586109 w 6372774"/>
              <a:gd name="connsiteY1" fmla="*/ 418703 h 5310545"/>
              <a:gd name="connsiteX2" fmla="*/ 153505 w 6372774"/>
              <a:gd name="connsiteY2" fmla="*/ 1353805 h 5310545"/>
              <a:gd name="connsiteX3" fmla="*/ 111640 w 6372774"/>
              <a:gd name="connsiteY3" fmla="*/ 2944875 h 5310545"/>
              <a:gd name="connsiteX4" fmla="*/ 823344 w 6372774"/>
              <a:gd name="connsiteY4" fmla="*/ 4703426 h 5310545"/>
              <a:gd name="connsiteX5" fmla="*/ 2930546 w 6372774"/>
              <a:gd name="connsiteY5" fmla="*/ 5261696 h 5310545"/>
              <a:gd name="connsiteX6" fmla="*/ 4995883 w 6372774"/>
              <a:gd name="connsiteY6" fmla="*/ 4410334 h 5310545"/>
              <a:gd name="connsiteX7" fmla="*/ 6307651 w 6372774"/>
              <a:gd name="connsiteY7" fmla="*/ 2554086 h 5310545"/>
              <a:gd name="connsiteX8" fmla="*/ 5386622 w 6372774"/>
              <a:gd name="connsiteY8" fmla="*/ 460573 h 5310545"/>
              <a:gd name="connsiteX9" fmla="*/ 3418970 w 6372774"/>
              <a:gd name="connsiteY9" fmla="*/ 55827 h 5310545"/>
              <a:gd name="connsiteX10" fmla="*/ 2665401 w 6372774"/>
              <a:gd name="connsiteY10" fmla="*/ 125611 h 5310545"/>
              <a:gd name="connsiteX11" fmla="*/ 2665401 w 6372774"/>
              <a:gd name="connsiteY11" fmla="*/ 125611 h 53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72774" h="5310545">
                <a:moveTo>
                  <a:pt x="2735176" y="111654"/>
                </a:moveTo>
                <a:cubicBezTo>
                  <a:pt x="1875781" y="161666"/>
                  <a:pt x="1016387" y="211678"/>
                  <a:pt x="586109" y="418703"/>
                </a:cubicBezTo>
                <a:cubicBezTo>
                  <a:pt x="155831" y="625728"/>
                  <a:pt x="232583" y="932777"/>
                  <a:pt x="153505" y="1353805"/>
                </a:cubicBezTo>
                <a:cubicBezTo>
                  <a:pt x="74427" y="1774833"/>
                  <a:pt x="0" y="2386605"/>
                  <a:pt x="111640" y="2944875"/>
                </a:cubicBezTo>
                <a:cubicBezTo>
                  <a:pt x="223280" y="3503145"/>
                  <a:pt x="353526" y="4317289"/>
                  <a:pt x="823344" y="4703426"/>
                </a:cubicBezTo>
                <a:cubicBezTo>
                  <a:pt x="1293162" y="5089563"/>
                  <a:pt x="2235123" y="5310545"/>
                  <a:pt x="2930546" y="5261696"/>
                </a:cubicBezTo>
                <a:cubicBezTo>
                  <a:pt x="3625969" y="5212847"/>
                  <a:pt x="4433032" y="4861602"/>
                  <a:pt x="4995883" y="4410334"/>
                </a:cubicBezTo>
                <a:cubicBezTo>
                  <a:pt x="5558734" y="3959066"/>
                  <a:pt x="6242528" y="3212379"/>
                  <a:pt x="6307651" y="2554086"/>
                </a:cubicBezTo>
                <a:cubicBezTo>
                  <a:pt x="6372774" y="1895793"/>
                  <a:pt x="5868069" y="876949"/>
                  <a:pt x="5386622" y="460573"/>
                </a:cubicBezTo>
                <a:cubicBezTo>
                  <a:pt x="4905175" y="44197"/>
                  <a:pt x="3872507" y="111654"/>
                  <a:pt x="3418970" y="55827"/>
                </a:cubicBezTo>
                <a:cubicBezTo>
                  <a:pt x="2965433" y="0"/>
                  <a:pt x="2665401" y="125611"/>
                  <a:pt x="2665401" y="125611"/>
                </a:cubicBezTo>
                <a:lnTo>
                  <a:pt x="2665401" y="12561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a:off x="1981607" y="2595956"/>
            <a:ext cx="948939" cy="390789"/>
          </a:xfrm>
          <a:custGeom>
            <a:avLst/>
            <a:gdLst>
              <a:gd name="connsiteX0" fmla="*/ 0 w 948939"/>
              <a:gd name="connsiteY0" fmla="*/ 0 h 390789"/>
              <a:gd name="connsiteX1" fmla="*/ 683794 w 948939"/>
              <a:gd name="connsiteY1" fmla="*/ 167481 h 390789"/>
              <a:gd name="connsiteX2" fmla="*/ 948939 w 948939"/>
              <a:gd name="connsiteY2" fmla="*/ 390789 h 390789"/>
            </a:gdLst>
            <a:ahLst/>
            <a:cxnLst>
              <a:cxn ang="0">
                <a:pos x="connsiteX0" y="connsiteY0"/>
              </a:cxn>
              <a:cxn ang="0">
                <a:pos x="connsiteX1" y="connsiteY1"/>
              </a:cxn>
              <a:cxn ang="0">
                <a:pos x="connsiteX2" y="connsiteY2"/>
              </a:cxn>
            </a:cxnLst>
            <a:rect l="l" t="t" r="r" b="b"/>
            <a:pathLst>
              <a:path w="948939" h="390789">
                <a:moveTo>
                  <a:pt x="0" y="0"/>
                </a:moveTo>
                <a:cubicBezTo>
                  <a:pt x="262818" y="51174"/>
                  <a:pt x="525637" y="102349"/>
                  <a:pt x="683794" y="167481"/>
                </a:cubicBezTo>
                <a:cubicBezTo>
                  <a:pt x="841951" y="232613"/>
                  <a:pt x="948939" y="390789"/>
                  <a:pt x="948939" y="390789"/>
                </a:cubicBezTo>
              </a:path>
            </a:pathLst>
          </a:custGeom>
          <a:ln w="38100" cap="flat" cmpd="sng" algn="ctr">
            <a:solidFill>
              <a:srgbClr val="FF00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p:cNvSpPr/>
          <p:nvPr/>
        </p:nvSpPr>
        <p:spPr>
          <a:xfrm>
            <a:off x="6935625" y="3279837"/>
            <a:ext cx="1130353" cy="151199"/>
          </a:xfrm>
          <a:custGeom>
            <a:avLst/>
            <a:gdLst>
              <a:gd name="connsiteX0" fmla="*/ 0 w 1130353"/>
              <a:gd name="connsiteY0" fmla="*/ 69784 h 151199"/>
              <a:gd name="connsiteX1" fmla="*/ 711704 w 1130353"/>
              <a:gd name="connsiteY1" fmla="*/ 139568 h 151199"/>
              <a:gd name="connsiteX2" fmla="*/ 1130353 w 1130353"/>
              <a:gd name="connsiteY2" fmla="*/ 0 h 151199"/>
            </a:gdLst>
            <a:ahLst/>
            <a:cxnLst>
              <a:cxn ang="0">
                <a:pos x="connsiteX0" y="connsiteY0"/>
              </a:cxn>
              <a:cxn ang="0">
                <a:pos x="connsiteX1" y="connsiteY1"/>
              </a:cxn>
              <a:cxn ang="0">
                <a:pos x="connsiteX2" y="connsiteY2"/>
              </a:cxn>
            </a:cxnLst>
            <a:rect l="l" t="t" r="r" b="b"/>
            <a:pathLst>
              <a:path w="1130353" h="151199">
                <a:moveTo>
                  <a:pt x="0" y="69784"/>
                </a:moveTo>
                <a:cubicBezTo>
                  <a:pt x="261656" y="110491"/>
                  <a:pt x="523312" y="151199"/>
                  <a:pt x="711704" y="139568"/>
                </a:cubicBezTo>
                <a:cubicBezTo>
                  <a:pt x="900096" y="127937"/>
                  <a:pt x="1130353" y="0"/>
                  <a:pt x="1130353" y="0"/>
                </a:cubicBezTo>
              </a:path>
            </a:pathLst>
          </a:custGeom>
          <a:ln w="38100" cap="flat" cmpd="sng" algn="ctr">
            <a:solidFill>
              <a:srgbClr val="FF00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p:cNvSpPr txBox="1"/>
          <p:nvPr/>
        </p:nvSpPr>
        <p:spPr>
          <a:xfrm>
            <a:off x="6671057" y="4148956"/>
            <a:ext cx="2175459" cy="1015663"/>
          </a:xfrm>
          <a:prstGeom prst="rect">
            <a:avLst/>
          </a:prstGeom>
          <a:solidFill>
            <a:srgbClr val="F9FFCC"/>
          </a:solidFill>
          <a:ln>
            <a:solidFill>
              <a:schemeClr val="tx1"/>
            </a:solidFill>
          </a:ln>
        </p:spPr>
        <p:txBody>
          <a:bodyPr wrap="square" rtlCol="0">
            <a:spAutoFit/>
          </a:bodyPr>
          <a:lstStyle/>
          <a:p>
            <a:r>
              <a:rPr lang="en-US" sz="2000" dirty="0" smtClean="0"/>
              <a:t>Requires </a:t>
            </a:r>
            <a:r>
              <a:rPr lang="en-US" sz="2000" dirty="0" err="1" smtClean="0"/>
              <a:t>sulfation</a:t>
            </a:r>
            <a:r>
              <a:rPr lang="en-US" sz="2000" dirty="0" smtClean="0"/>
              <a:t> to cross through cytoplasm?</a:t>
            </a:r>
            <a:endParaRPr lang="en-US" sz="2000" dirty="0"/>
          </a:p>
        </p:txBody>
      </p:sp>
      <p:sp>
        <p:nvSpPr>
          <p:cNvPr id="33" name="Up Arrow 32"/>
          <p:cNvSpPr/>
          <p:nvPr/>
        </p:nvSpPr>
        <p:spPr>
          <a:xfrm>
            <a:off x="7479869" y="3754377"/>
            <a:ext cx="586109" cy="21561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2307147" y="6488668"/>
            <a:ext cx="6887347" cy="400110"/>
          </a:xfrm>
          <a:prstGeom prst="rect">
            <a:avLst/>
          </a:prstGeom>
          <a:noFill/>
        </p:spPr>
        <p:txBody>
          <a:bodyPr wrap="none" rtlCol="0">
            <a:spAutoFit/>
          </a:bodyPr>
          <a:lstStyle/>
          <a:p>
            <a:r>
              <a:rPr lang="en-US" sz="2000" dirty="0" smtClean="0">
                <a:solidFill>
                  <a:srgbClr val="FF0000"/>
                </a:solidFill>
              </a:rPr>
              <a:t>*</a:t>
            </a:r>
            <a:r>
              <a:rPr lang="en-US" sz="2000" dirty="0" smtClean="0"/>
              <a:t> E.M.L. </a:t>
            </a:r>
            <a:r>
              <a:rPr lang="en-US" sz="2000" dirty="0" err="1" smtClean="0"/>
              <a:t>Bastiaanse</a:t>
            </a:r>
            <a:r>
              <a:rPr lang="en-US" sz="2000" dirty="0" smtClean="0"/>
              <a:t>, Cardiovascular Research 33, 272–283, 1997</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82"/>
            <a:ext cx="8229600" cy="1143000"/>
          </a:xfrm>
        </p:spPr>
        <p:txBody>
          <a:bodyPr>
            <a:normAutofit/>
          </a:bodyPr>
          <a:lstStyle/>
          <a:p>
            <a:r>
              <a:rPr lang="en-US" b="1" dirty="0" smtClean="0"/>
              <a:t>Sulfate and Cholesterol Transport</a:t>
            </a:r>
            <a:endParaRPr lang="en-US" b="1" dirty="0"/>
          </a:p>
        </p:txBody>
      </p:sp>
      <p:sp>
        <p:nvSpPr>
          <p:cNvPr id="3" name="Content Placeholder 2"/>
          <p:cNvSpPr>
            <a:spLocks noGrp="1"/>
          </p:cNvSpPr>
          <p:nvPr>
            <p:ph idx="1"/>
          </p:nvPr>
        </p:nvSpPr>
        <p:spPr>
          <a:xfrm>
            <a:off x="457200" y="1199917"/>
            <a:ext cx="8229600" cy="5298380"/>
          </a:xfrm>
        </p:spPr>
        <p:txBody>
          <a:bodyPr>
            <a:normAutofit fontScale="92500" lnSpcReduction="20000"/>
          </a:bodyPr>
          <a:lstStyle/>
          <a:p>
            <a:r>
              <a:rPr lang="en-US" dirty="0" smtClean="0"/>
              <a:t>Researchers are puzzled as to how cholesterol is transported from the ER, where it is synthesized, to the cell membrane</a:t>
            </a:r>
          </a:p>
          <a:p>
            <a:pPr lvl="1"/>
            <a:r>
              <a:rPr lang="en-US" dirty="0" smtClean="0"/>
              <a:t>Cholesterol’s insolubility in water is problematic</a:t>
            </a:r>
          </a:p>
          <a:p>
            <a:r>
              <a:rPr lang="en-US" dirty="0" smtClean="0"/>
              <a:t>I propose that the solution is to add sulfate to make the molecule water-soluble</a:t>
            </a:r>
          </a:p>
          <a:p>
            <a:pPr lvl="1"/>
            <a:r>
              <a:rPr lang="en-US" dirty="0" smtClean="0"/>
              <a:t>This allows cholesterol                                                              (as cholesterol sulfate) to move                                                      freely through the cytoplasm</a:t>
            </a:r>
          </a:p>
          <a:p>
            <a:pPr lvl="1"/>
            <a:r>
              <a:rPr lang="en-US" dirty="0" smtClean="0"/>
              <a:t>This is how synthesized cholesterol                                                           makes it to the cell membrane                                                      AND how it gets from the membrane                                                     to HDL, the particle that transports                                               it in the blood stream</a:t>
            </a:r>
            <a:endParaRPr lang="en-US" dirty="0"/>
          </a:p>
        </p:txBody>
      </p:sp>
      <p:pic>
        <p:nvPicPr>
          <p:cNvPr id="4" name="Picture 3" descr="ER.jpg"/>
          <p:cNvPicPr>
            <a:picLocks noChangeAspect="1"/>
          </p:cNvPicPr>
          <p:nvPr/>
        </p:nvPicPr>
        <p:blipFill>
          <a:blip r:embed="rId2"/>
          <a:stretch>
            <a:fillRect/>
          </a:stretch>
        </p:blipFill>
        <p:spPr>
          <a:xfrm>
            <a:off x="6222773" y="3323452"/>
            <a:ext cx="2464027" cy="2402427"/>
          </a:xfrm>
          <a:prstGeom prst="rect">
            <a:avLst/>
          </a:prstGeom>
        </p:spPr>
      </p:pic>
    </p:spTree>
    <p:extLst>
      <p:ext uri="{BB962C8B-B14F-4D97-AF65-F5344CB8AC3E}">
        <p14:creationId xmlns:p14="http://schemas.microsoft.com/office/powerpoint/2010/main" val="2279185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4850676" y="2701994"/>
            <a:ext cx="932303" cy="5674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HDL</a:t>
            </a:r>
            <a:endParaRPr lang="en-US" dirty="0"/>
          </a:p>
        </p:txBody>
      </p:sp>
      <p:sp>
        <p:nvSpPr>
          <p:cNvPr id="2" name="Title 1"/>
          <p:cNvSpPr>
            <a:spLocks noGrp="1"/>
          </p:cNvSpPr>
          <p:nvPr>
            <p:ph type="title"/>
          </p:nvPr>
        </p:nvSpPr>
        <p:spPr/>
        <p:txBody>
          <a:bodyPr>
            <a:normAutofit fontScale="90000"/>
          </a:bodyPr>
          <a:lstStyle/>
          <a:p>
            <a:r>
              <a:rPr lang="en-US" b="1" dirty="0" smtClean="0"/>
              <a:t>Sulfate Gives Cholesterol                   Free Passage!</a:t>
            </a:r>
            <a:endParaRPr lang="en-US" b="1" dirty="0"/>
          </a:p>
        </p:txBody>
      </p:sp>
      <p:sp>
        <p:nvSpPr>
          <p:cNvPr id="4" name="Oval 3"/>
          <p:cNvSpPr/>
          <p:nvPr/>
        </p:nvSpPr>
        <p:spPr>
          <a:xfrm>
            <a:off x="1107954" y="2985704"/>
            <a:ext cx="3269816" cy="2810074"/>
          </a:xfrm>
          <a:prstGeom prst="ellipse">
            <a:avLst/>
          </a:prstGeom>
          <a:solidFill>
            <a:srgbClr val="F9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cell</a:t>
            </a:r>
            <a:endParaRPr lang="en-US" dirty="0">
              <a:solidFill>
                <a:schemeClr val="tx1"/>
              </a:solidFill>
            </a:endParaRPr>
          </a:p>
        </p:txBody>
      </p:sp>
      <p:sp>
        <p:nvSpPr>
          <p:cNvPr id="9" name="TextBox 8"/>
          <p:cNvSpPr txBox="1"/>
          <p:nvPr/>
        </p:nvSpPr>
        <p:spPr>
          <a:xfrm>
            <a:off x="2229420" y="2616372"/>
            <a:ext cx="569387" cy="369332"/>
          </a:xfrm>
          <a:prstGeom prst="rect">
            <a:avLst/>
          </a:prstGeom>
          <a:noFill/>
        </p:spPr>
        <p:txBody>
          <a:bodyPr wrap="none" rtlCol="0">
            <a:spAutoFit/>
          </a:bodyPr>
          <a:lstStyle/>
          <a:p>
            <a:r>
              <a:rPr lang="en-US" dirty="0" smtClean="0">
                <a:solidFill>
                  <a:schemeClr val="bg1"/>
                </a:solidFill>
              </a:rPr>
              <a:t>HDL</a:t>
            </a:r>
            <a:endParaRPr lang="en-US" dirty="0">
              <a:solidFill>
                <a:schemeClr val="bg1"/>
              </a:solidFill>
            </a:endParaRPr>
          </a:p>
        </p:txBody>
      </p:sp>
      <p:pic>
        <p:nvPicPr>
          <p:cNvPr id="17" name="Picture 16" descr="ER.jpg"/>
          <p:cNvPicPr>
            <a:picLocks noChangeAspect="1"/>
          </p:cNvPicPr>
          <p:nvPr/>
        </p:nvPicPr>
        <p:blipFill>
          <a:blip r:embed="rId2"/>
          <a:stretch>
            <a:fillRect/>
          </a:stretch>
        </p:blipFill>
        <p:spPr>
          <a:xfrm>
            <a:off x="1757403" y="3576339"/>
            <a:ext cx="1524000" cy="1485900"/>
          </a:xfrm>
          <a:prstGeom prst="rect">
            <a:avLst/>
          </a:prstGeom>
        </p:spPr>
      </p:pic>
      <p:grpSp>
        <p:nvGrpSpPr>
          <p:cNvPr id="19" name="Group 18"/>
          <p:cNvGrpSpPr/>
          <p:nvPr/>
        </p:nvGrpSpPr>
        <p:grpSpPr>
          <a:xfrm>
            <a:off x="2583825" y="3576339"/>
            <a:ext cx="1221947" cy="824052"/>
            <a:chOff x="2583825" y="3576339"/>
            <a:chExt cx="1221947" cy="824052"/>
          </a:xfrm>
        </p:grpSpPr>
        <p:grpSp>
          <p:nvGrpSpPr>
            <p:cNvPr id="3" name="Group 34"/>
            <p:cNvGrpSpPr/>
            <p:nvPr/>
          </p:nvGrpSpPr>
          <p:grpSpPr>
            <a:xfrm>
              <a:off x="2981027" y="3576339"/>
              <a:ext cx="600751" cy="562800"/>
              <a:chOff x="427294" y="6190047"/>
              <a:chExt cx="600751" cy="562800"/>
            </a:xfrm>
          </p:grpSpPr>
          <p:sp>
            <p:nvSpPr>
              <p:cNvPr id="11" name="Oval 10"/>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27"/>
              <p:cNvGrpSpPr/>
              <p:nvPr/>
            </p:nvGrpSpPr>
            <p:grpSpPr>
              <a:xfrm>
                <a:off x="427294" y="6190047"/>
                <a:ext cx="600751" cy="369656"/>
                <a:chOff x="302804" y="5297926"/>
                <a:chExt cx="600751" cy="369656"/>
              </a:xfrm>
            </p:grpSpPr>
            <p:sp>
              <p:nvSpPr>
                <p:cNvPr id="13" name="Oval 12"/>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8" name="TextBox 17"/>
            <p:cNvSpPr txBox="1"/>
            <p:nvPr/>
          </p:nvSpPr>
          <p:spPr>
            <a:xfrm>
              <a:off x="2583825" y="4031059"/>
              <a:ext cx="1221947" cy="369332"/>
            </a:xfrm>
            <a:prstGeom prst="rect">
              <a:avLst/>
            </a:prstGeom>
            <a:noFill/>
          </p:spPr>
          <p:txBody>
            <a:bodyPr wrap="none" rtlCol="0">
              <a:spAutoFit/>
            </a:bodyPr>
            <a:lstStyle/>
            <a:p>
              <a:r>
                <a:rPr lang="en-US" dirty="0" smtClean="0"/>
                <a:t>cholesterol</a:t>
              </a:r>
              <a:endParaRPr lang="en-US" dirty="0"/>
            </a:p>
          </p:txBody>
        </p:sp>
      </p:grpSp>
      <p:sp>
        <p:nvSpPr>
          <p:cNvPr id="6" name="TextBox 5"/>
          <p:cNvSpPr txBox="1"/>
          <p:nvPr/>
        </p:nvSpPr>
        <p:spPr>
          <a:xfrm>
            <a:off x="5267164" y="3776511"/>
            <a:ext cx="3080029" cy="2246769"/>
          </a:xfrm>
          <a:prstGeom prst="rect">
            <a:avLst/>
          </a:prstGeom>
          <a:solidFill>
            <a:srgbClr val="F9FFCC"/>
          </a:solidFill>
          <a:ln>
            <a:solidFill>
              <a:srgbClr val="000000"/>
            </a:solidFill>
          </a:ln>
        </p:spPr>
        <p:txBody>
          <a:bodyPr wrap="square" rtlCol="0">
            <a:spAutoFit/>
          </a:bodyPr>
          <a:lstStyle/>
          <a:p>
            <a:r>
              <a:rPr lang="en-US" sz="2800" dirty="0" smtClean="0">
                <a:latin typeface="Apple Casual"/>
              </a:rPr>
              <a:t>Low cholesterol content in HDL  is the strongest lipid predictor  of heart disease</a:t>
            </a:r>
            <a:endParaRPr lang="en-US" sz="2800" dirty="0">
              <a:latin typeface="Apple Casual"/>
            </a:endParaRPr>
          </a:p>
        </p:txBody>
      </p:sp>
    </p:spTree>
    <p:extLst>
      <p:ext uri="{BB962C8B-B14F-4D97-AF65-F5344CB8AC3E}">
        <p14:creationId xmlns:p14="http://schemas.microsoft.com/office/powerpoint/2010/main" val="40229177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9.19472E-6 -1.70021E-6 C 0.02291 0.02845 0.046 0.0569 0.06491 0.06107 C 0.08383 0.06523 0.09876 0.04534 0.11368 0.02568 " pathEditMode="relative" ptsTypes="aaA">
                                      <p:cBhvr>
                                        <p:cTn id="6" dur="2000" fill="hold"/>
                                        <p:tgtEl>
                                          <p:spTgt spid="1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11368 0.02568 C 0.1418 0.00254 0.16991 -0.02059 0.18466 -0.04326 C 0.19941 -0.06593 0.2008 -0.08813 0.20236 -0.11034 " pathEditMode="relative" ptsTypes="aaA">
                                      <p:cBhvr>
                                        <p:cTn id="10" dur="2000" fill="hold"/>
                                        <p:tgtEl>
                                          <p:spTgt spid="19"/>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Cholesterol Sulfate Deficiency Explains Autistic Correlates</a:t>
            </a:r>
            <a:endParaRPr lang="en-US" b="1" dirty="0"/>
          </a:p>
        </p:txBody>
      </p:sp>
      <p:sp>
        <p:nvSpPr>
          <p:cNvPr id="3" name="Content Placeholder 2"/>
          <p:cNvSpPr>
            <a:spLocks noGrp="1"/>
          </p:cNvSpPr>
          <p:nvPr>
            <p:ph idx="1"/>
          </p:nvPr>
        </p:nvSpPr>
        <p:spPr>
          <a:xfrm>
            <a:off x="283752" y="1519436"/>
            <a:ext cx="8860248" cy="4525963"/>
          </a:xfrm>
        </p:spPr>
        <p:txBody>
          <a:bodyPr>
            <a:normAutofit/>
          </a:bodyPr>
          <a:lstStyle/>
          <a:p>
            <a:r>
              <a:rPr lang="en-US" sz="2800" dirty="0" smtClean="0"/>
              <a:t>Autism is associated with several health issues:</a:t>
            </a:r>
          </a:p>
          <a:p>
            <a:pPr lvl="1"/>
            <a:r>
              <a:rPr lang="en-US" sz="2400" dirty="0" smtClean="0"/>
              <a:t>Eczema, asthma, digestive problems (leaky gut)</a:t>
            </a:r>
          </a:p>
          <a:p>
            <a:pPr lvl="1"/>
            <a:r>
              <a:rPr lang="en-US" sz="2400" dirty="0" smtClean="0"/>
              <a:t>Increased susceptibility to infection</a:t>
            </a:r>
          </a:p>
          <a:p>
            <a:r>
              <a:rPr lang="en-US" sz="2800" dirty="0" smtClean="0"/>
              <a:t>Cholesterol sulfate in skin stimulates </a:t>
            </a:r>
            <a:r>
              <a:rPr lang="en-US" sz="2800" dirty="0" err="1" smtClean="0"/>
              <a:t>filaggrin</a:t>
            </a:r>
            <a:r>
              <a:rPr lang="en-US" sz="2800" dirty="0" smtClean="0"/>
              <a:t> synthesis</a:t>
            </a:r>
            <a:r>
              <a:rPr lang="en-US" sz="2800" dirty="0" smtClean="0">
                <a:ln>
                  <a:solidFill>
                    <a:srgbClr val="FF0000"/>
                  </a:solidFill>
                </a:ln>
              </a:rPr>
              <a:t>*</a:t>
            </a:r>
          </a:p>
          <a:p>
            <a:pPr lvl="1"/>
            <a:r>
              <a:rPr lang="en-US" sz="2400" dirty="0" err="1" smtClean="0"/>
              <a:t>Filaggrin</a:t>
            </a:r>
            <a:r>
              <a:rPr lang="en-US" sz="2400" dirty="0" smtClean="0"/>
              <a:t> deficiency leads to eczema and asthma</a:t>
            </a:r>
          </a:p>
          <a:p>
            <a:r>
              <a:rPr lang="en-US" sz="2800" dirty="0" smtClean="0"/>
              <a:t>Sulfate protects cells in blood from bacteria</a:t>
            </a:r>
          </a:p>
          <a:p>
            <a:r>
              <a:rPr lang="en-US" sz="2800" dirty="0" smtClean="0"/>
              <a:t>Sulfate deficiency leads to leaky gut syndrome </a:t>
            </a:r>
            <a:r>
              <a:rPr lang="en-US" sz="2800" dirty="0" smtClean="0">
                <a:ln>
                  <a:solidFill>
                    <a:srgbClr val="FF0000"/>
                  </a:solidFill>
                </a:ln>
              </a:rPr>
              <a:t>**</a:t>
            </a:r>
            <a:endParaRPr lang="en-US" sz="2800" dirty="0">
              <a:ln>
                <a:solidFill>
                  <a:srgbClr val="FF0000"/>
                </a:solidFill>
              </a:ln>
            </a:endParaRPr>
          </a:p>
        </p:txBody>
      </p:sp>
      <p:sp>
        <p:nvSpPr>
          <p:cNvPr id="4" name="TextBox 3"/>
          <p:cNvSpPr txBox="1"/>
          <p:nvPr/>
        </p:nvSpPr>
        <p:spPr>
          <a:xfrm>
            <a:off x="283752" y="6027003"/>
            <a:ext cx="8472392" cy="830997"/>
          </a:xfrm>
          <a:prstGeom prst="rect">
            <a:avLst/>
          </a:prstGeom>
          <a:noFill/>
        </p:spPr>
        <p:txBody>
          <a:bodyPr wrap="none" rtlCol="0">
            <a:spAutoFit/>
          </a:bodyPr>
          <a:lstStyle/>
          <a:p>
            <a:r>
              <a:rPr lang="en-US" sz="2400" dirty="0" smtClean="0"/>
              <a:t>  </a:t>
            </a:r>
            <a:r>
              <a:rPr lang="en-US" sz="2400" dirty="0" smtClean="0">
                <a:ln>
                  <a:solidFill>
                    <a:srgbClr val="FF0000"/>
                  </a:solidFill>
                </a:ln>
              </a:rPr>
              <a:t> * </a:t>
            </a:r>
            <a:r>
              <a:rPr lang="en-US" sz="2400" dirty="0" err="1" smtClean="0"/>
              <a:t>Nakae</a:t>
            </a:r>
            <a:r>
              <a:rPr lang="en-US" sz="2400" dirty="0" smtClean="0"/>
              <a:t> et al. The FASEB Journal 22:782.2, 2008</a:t>
            </a:r>
          </a:p>
          <a:p>
            <a:r>
              <a:rPr lang="en-US" sz="2400" dirty="0" smtClean="0">
                <a:ln>
                  <a:solidFill>
                    <a:srgbClr val="FF0000"/>
                  </a:solidFill>
                </a:ln>
              </a:rPr>
              <a:t>** </a:t>
            </a:r>
            <a:r>
              <a:rPr lang="en-US" sz="2400" dirty="0" err="1" smtClean="0"/>
              <a:t>Waring</a:t>
            </a:r>
            <a:r>
              <a:rPr lang="en-US" sz="2400" dirty="0" smtClean="0"/>
              <a:t> and </a:t>
            </a:r>
            <a:r>
              <a:rPr lang="en-US" sz="2400" dirty="0" err="1" smtClean="0"/>
              <a:t>Klovrza</a:t>
            </a:r>
            <a:r>
              <a:rPr lang="en-US" sz="2400" dirty="0" smtClean="0"/>
              <a:t>, J </a:t>
            </a:r>
            <a:r>
              <a:rPr lang="en-US" sz="2400" dirty="0" err="1" smtClean="0"/>
              <a:t>Nutr</a:t>
            </a:r>
            <a:r>
              <a:rPr lang="en-US" sz="2400" dirty="0" smtClean="0"/>
              <a:t> &amp; Environ Medicine 10, 25-32, 2000. </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Recent Papers</a:t>
            </a:r>
            <a:endParaRPr lang="en-US" b="1" dirty="0"/>
          </a:p>
        </p:txBody>
      </p:sp>
      <p:sp>
        <p:nvSpPr>
          <p:cNvPr id="3" name="Content Placeholder 2"/>
          <p:cNvSpPr>
            <a:spLocks noGrp="1"/>
          </p:cNvSpPr>
          <p:nvPr>
            <p:ph idx="1"/>
          </p:nvPr>
        </p:nvSpPr>
        <p:spPr>
          <a:xfrm>
            <a:off x="457200" y="1493256"/>
            <a:ext cx="8229600" cy="4525963"/>
          </a:xfrm>
        </p:spPr>
        <p:txBody>
          <a:bodyPr>
            <a:normAutofit fontScale="92500" lnSpcReduction="20000"/>
          </a:bodyPr>
          <a:lstStyle/>
          <a:p>
            <a:pPr marL="0" indent="0">
              <a:buNone/>
            </a:pPr>
            <a:r>
              <a:rPr lang="en-US" dirty="0" smtClean="0"/>
              <a:t>“Might </a:t>
            </a:r>
            <a:r>
              <a:rPr lang="en-US" dirty="0"/>
              <a:t>cholesterol </a:t>
            </a:r>
            <a:r>
              <a:rPr lang="en-US" dirty="0" smtClean="0"/>
              <a:t>sulfate deficiency contribute to the development of autistic spectrum disorder?”</a:t>
            </a:r>
          </a:p>
          <a:p>
            <a:pPr marL="0" indent="0">
              <a:buNone/>
            </a:pPr>
            <a:r>
              <a:rPr lang="en-US" dirty="0" smtClean="0"/>
              <a:t>Stephanie Seneff, Robert Davidson, Luca </a:t>
            </a:r>
            <a:r>
              <a:rPr lang="en-US" dirty="0" err="1" smtClean="0"/>
              <a:t>Mascitelli</a:t>
            </a:r>
            <a:endParaRPr lang="en-US" dirty="0" smtClean="0"/>
          </a:p>
          <a:p>
            <a:pPr marL="0" indent="0">
              <a:buNone/>
            </a:pPr>
            <a:r>
              <a:rPr lang="en-US" i="1" dirty="0"/>
              <a:t>Medical Hypotheses </a:t>
            </a:r>
            <a:r>
              <a:rPr lang="en-US" dirty="0" smtClean="0"/>
              <a:t>2012, 78, </a:t>
            </a:r>
            <a:r>
              <a:rPr lang="en-US" dirty="0"/>
              <a:t>213–217 </a:t>
            </a:r>
          </a:p>
          <a:p>
            <a:pPr marL="0" indent="0">
              <a:buNone/>
            </a:pPr>
            <a:endParaRPr lang="en-US" b="1" dirty="0" smtClean="0"/>
          </a:p>
          <a:p>
            <a:pPr marL="0" indent="0">
              <a:buNone/>
            </a:pPr>
            <a:endParaRPr lang="en-US" b="1" dirty="0"/>
          </a:p>
          <a:p>
            <a:pPr marL="0" indent="0">
              <a:buNone/>
            </a:pPr>
            <a:r>
              <a:rPr lang="en-US" dirty="0" smtClean="0"/>
              <a:t>“Impaired </a:t>
            </a:r>
            <a:r>
              <a:rPr lang="en-US" dirty="0"/>
              <a:t>Sulfate Metabolism and Epigenetics: Is There a Link in Autism</a:t>
            </a:r>
            <a:r>
              <a:rPr lang="en-US" dirty="0" smtClean="0"/>
              <a:t>?” </a:t>
            </a:r>
            <a:endParaRPr lang="en-US" dirty="0"/>
          </a:p>
          <a:p>
            <a:pPr marL="0" indent="0">
              <a:buNone/>
            </a:pPr>
            <a:r>
              <a:rPr lang="en-US" dirty="0"/>
              <a:t>Samantha </a:t>
            </a:r>
            <a:r>
              <a:rPr lang="en-US" dirty="0" err="1"/>
              <a:t>Hartzell</a:t>
            </a:r>
            <a:r>
              <a:rPr lang="en-US" dirty="0"/>
              <a:t> and Stephanie Seneff </a:t>
            </a:r>
            <a:r>
              <a:rPr lang="en-US" dirty="0" smtClean="0"/>
              <a:t>       </a:t>
            </a:r>
            <a:r>
              <a:rPr lang="en-US" i="1" dirty="0" smtClean="0"/>
              <a:t>Entropy </a:t>
            </a:r>
            <a:r>
              <a:rPr lang="en-US" dirty="0"/>
              <a:t>2012, </a:t>
            </a:r>
            <a:r>
              <a:rPr lang="en-US" i="1" dirty="0"/>
              <a:t>14</a:t>
            </a:r>
            <a:r>
              <a:rPr lang="en-US" dirty="0"/>
              <a:t>, 1953-</a:t>
            </a:r>
            <a:r>
              <a:rPr lang="en-US" dirty="0" smtClean="0"/>
              <a:t>1977</a:t>
            </a:r>
            <a:endParaRPr lang="en-US" dirty="0"/>
          </a:p>
          <a:p>
            <a:pPr marL="0" indent="0">
              <a:buNone/>
            </a:pPr>
            <a:endParaRPr lang="en-US" dirty="0"/>
          </a:p>
          <a:p>
            <a:endParaRPr lang="en-US" dirty="0"/>
          </a:p>
        </p:txBody>
      </p:sp>
    </p:spTree>
    <p:extLst>
      <p:ext uri="{BB962C8B-B14F-4D97-AF65-F5344CB8AC3E}">
        <p14:creationId xmlns:p14="http://schemas.microsoft.com/office/powerpoint/2010/main" val="171731980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undup.jpg"/>
          <p:cNvPicPr>
            <a:picLocks noChangeAspect="1"/>
          </p:cNvPicPr>
          <p:nvPr/>
        </p:nvPicPr>
        <p:blipFill>
          <a:blip r:embed="rId2"/>
          <a:stretch>
            <a:fillRect/>
          </a:stretch>
        </p:blipFill>
        <p:spPr>
          <a:xfrm>
            <a:off x="-930028" y="274638"/>
            <a:ext cx="3629197" cy="3629197"/>
          </a:xfrm>
          <a:prstGeom prst="rect">
            <a:avLst/>
          </a:prstGeom>
        </p:spPr>
      </p:pic>
      <p:pic>
        <p:nvPicPr>
          <p:cNvPr id="7" name="Picture 6" descr="child_vaccine.jpg"/>
          <p:cNvPicPr>
            <a:picLocks noChangeAspect="1"/>
          </p:cNvPicPr>
          <p:nvPr/>
        </p:nvPicPr>
        <p:blipFill>
          <a:blip r:embed="rId3"/>
          <a:stretch>
            <a:fillRect/>
          </a:stretch>
        </p:blipFill>
        <p:spPr>
          <a:xfrm>
            <a:off x="6564457" y="3277980"/>
            <a:ext cx="2579543" cy="3961951"/>
          </a:xfrm>
          <a:prstGeom prst="rect">
            <a:avLst/>
          </a:prstGeom>
        </p:spPr>
      </p:pic>
      <p:pic>
        <p:nvPicPr>
          <p:cNvPr id="8" name="Picture 7" descr="sunscreen.jpg"/>
          <p:cNvPicPr>
            <a:picLocks noChangeAspect="1"/>
          </p:cNvPicPr>
          <p:nvPr/>
        </p:nvPicPr>
        <p:blipFill>
          <a:blip r:embed="rId4"/>
          <a:stretch>
            <a:fillRect/>
          </a:stretch>
        </p:blipFill>
        <p:spPr>
          <a:xfrm>
            <a:off x="80551" y="4318000"/>
            <a:ext cx="3810000" cy="2540000"/>
          </a:xfrm>
          <a:prstGeom prst="rect">
            <a:avLst/>
          </a:prstGeom>
        </p:spPr>
      </p:pic>
      <p:pic>
        <p:nvPicPr>
          <p:cNvPr id="6" name="Picture 5" descr="low-fat-food_pyramid_usdaj.jpg"/>
          <p:cNvPicPr>
            <a:picLocks noChangeAspect="1"/>
          </p:cNvPicPr>
          <p:nvPr/>
        </p:nvPicPr>
        <p:blipFill>
          <a:blip r:embed="rId5"/>
          <a:stretch>
            <a:fillRect/>
          </a:stretch>
        </p:blipFill>
        <p:spPr>
          <a:xfrm>
            <a:off x="1971445" y="961924"/>
            <a:ext cx="5050212" cy="3945924"/>
          </a:xfrm>
          <a:prstGeom prst="rect">
            <a:avLst/>
          </a:prstGeom>
        </p:spPr>
      </p:pic>
      <p:sp>
        <p:nvSpPr>
          <p:cNvPr id="2" name="Title 1"/>
          <p:cNvSpPr>
            <a:spLocks noGrp="1"/>
          </p:cNvSpPr>
          <p:nvPr>
            <p:ph type="title"/>
          </p:nvPr>
        </p:nvSpPr>
        <p:spPr>
          <a:xfrm>
            <a:off x="457200" y="0"/>
            <a:ext cx="8229600" cy="1143000"/>
          </a:xfrm>
        </p:spPr>
        <p:txBody>
          <a:bodyPr/>
          <a:lstStyle/>
          <a:p>
            <a:r>
              <a:rPr lang="en-US" b="1" dirty="0" smtClean="0"/>
              <a:t>Why We are Sick</a:t>
            </a:r>
            <a:endParaRPr lang="en-US" b="1" dirty="0"/>
          </a:p>
        </p:txBody>
      </p:sp>
      <p:sp>
        <p:nvSpPr>
          <p:cNvPr id="11" name="Freeform 10"/>
          <p:cNvSpPr/>
          <p:nvPr/>
        </p:nvSpPr>
        <p:spPr>
          <a:xfrm>
            <a:off x="2049159" y="1884822"/>
            <a:ext cx="763169" cy="472401"/>
          </a:xfrm>
          <a:custGeom>
            <a:avLst/>
            <a:gdLst>
              <a:gd name="connsiteX0" fmla="*/ 331997 w 763169"/>
              <a:gd name="connsiteY0" fmla="*/ 48838 h 472401"/>
              <a:gd name="connsiteX1" fmla="*/ 78 w 763169"/>
              <a:gd name="connsiteY1" fmla="*/ 178711 h 472401"/>
              <a:gd name="connsiteX2" fmla="*/ 360860 w 763169"/>
              <a:gd name="connsiteY2" fmla="*/ 467317 h 472401"/>
              <a:gd name="connsiteX3" fmla="*/ 707210 w 763169"/>
              <a:gd name="connsiteY3" fmla="*/ 337444 h 472401"/>
              <a:gd name="connsiteX4" fmla="*/ 721641 w 763169"/>
              <a:gd name="connsiteY4" fmla="*/ 19978 h 472401"/>
              <a:gd name="connsiteX5" fmla="*/ 331997 w 763169"/>
              <a:gd name="connsiteY5" fmla="*/ 48838 h 47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169" h="472401">
                <a:moveTo>
                  <a:pt x="331997" y="48838"/>
                </a:moveTo>
                <a:cubicBezTo>
                  <a:pt x="211737" y="75293"/>
                  <a:pt x="-4732" y="108965"/>
                  <a:pt x="78" y="178711"/>
                </a:cubicBezTo>
                <a:cubicBezTo>
                  <a:pt x="4888" y="248457"/>
                  <a:pt x="243005" y="440862"/>
                  <a:pt x="360860" y="467317"/>
                </a:cubicBezTo>
                <a:cubicBezTo>
                  <a:pt x="478715" y="493772"/>
                  <a:pt x="647080" y="412000"/>
                  <a:pt x="707210" y="337444"/>
                </a:cubicBezTo>
                <a:cubicBezTo>
                  <a:pt x="767340" y="262888"/>
                  <a:pt x="788987" y="68079"/>
                  <a:pt x="721641" y="19978"/>
                </a:cubicBezTo>
                <a:cubicBezTo>
                  <a:pt x="654295" y="-28123"/>
                  <a:pt x="452257" y="22383"/>
                  <a:pt x="331997" y="48838"/>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1922005" y="3720278"/>
            <a:ext cx="4934937" cy="1492537"/>
          </a:xfrm>
          <a:custGeom>
            <a:avLst/>
            <a:gdLst>
              <a:gd name="connsiteX0" fmla="*/ 1801257 w 4934937"/>
              <a:gd name="connsiteY0" fmla="*/ 132612 h 1492537"/>
              <a:gd name="connsiteX1" fmla="*/ 271545 w 4934937"/>
              <a:gd name="connsiteY1" fmla="*/ 190333 h 1492537"/>
              <a:gd name="connsiteX2" fmla="*/ 257114 w 4934937"/>
              <a:gd name="connsiteY2" fmla="*/ 1287036 h 1492537"/>
              <a:gd name="connsiteX3" fmla="*/ 2869170 w 4934937"/>
              <a:gd name="connsiteY3" fmla="*/ 1489060 h 1492537"/>
              <a:gd name="connsiteX4" fmla="*/ 4557626 w 4934937"/>
              <a:gd name="connsiteY4" fmla="*/ 1229315 h 1492537"/>
              <a:gd name="connsiteX5" fmla="*/ 4918407 w 4934937"/>
              <a:gd name="connsiteY5" fmla="*/ 897418 h 1492537"/>
              <a:gd name="connsiteX6" fmla="*/ 4225707 w 4934937"/>
              <a:gd name="connsiteY6" fmla="*/ 89321 h 1492537"/>
              <a:gd name="connsiteX7" fmla="*/ 2378507 w 4934937"/>
              <a:gd name="connsiteY7" fmla="*/ 17170 h 1492537"/>
              <a:gd name="connsiteX8" fmla="*/ 1772395 w 4934937"/>
              <a:gd name="connsiteY8" fmla="*/ 60461 h 149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4937" h="1492537">
                <a:moveTo>
                  <a:pt x="1801257" y="132612"/>
                </a:moveTo>
                <a:cubicBezTo>
                  <a:pt x="1165079" y="65270"/>
                  <a:pt x="528902" y="-2071"/>
                  <a:pt x="271545" y="190333"/>
                </a:cubicBezTo>
                <a:cubicBezTo>
                  <a:pt x="14188" y="382737"/>
                  <a:pt x="-175824" y="1070582"/>
                  <a:pt x="257114" y="1287036"/>
                </a:cubicBezTo>
                <a:cubicBezTo>
                  <a:pt x="690051" y="1503491"/>
                  <a:pt x="2152418" y="1498680"/>
                  <a:pt x="2869170" y="1489060"/>
                </a:cubicBezTo>
                <a:cubicBezTo>
                  <a:pt x="3585922" y="1479440"/>
                  <a:pt x="4216087" y="1327922"/>
                  <a:pt x="4557626" y="1229315"/>
                </a:cubicBezTo>
                <a:cubicBezTo>
                  <a:pt x="4899166" y="1130708"/>
                  <a:pt x="4973727" y="1087417"/>
                  <a:pt x="4918407" y="897418"/>
                </a:cubicBezTo>
                <a:cubicBezTo>
                  <a:pt x="4863087" y="707419"/>
                  <a:pt x="4649024" y="236029"/>
                  <a:pt x="4225707" y="89321"/>
                </a:cubicBezTo>
                <a:cubicBezTo>
                  <a:pt x="3802390" y="-57387"/>
                  <a:pt x="2787392" y="21980"/>
                  <a:pt x="2378507" y="17170"/>
                </a:cubicBezTo>
                <a:cubicBezTo>
                  <a:pt x="1969622" y="12360"/>
                  <a:pt x="1772395" y="60461"/>
                  <a:pt x="1772395" y="60461"/>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p:txBody>
          <a:bodyPr>
            <a:normAutofit fontScale="92500"/>
          </a:bodyPr>
          <a:lstStyle/>
          <a:p>
            <a:r>
              <a:rPr lang="en-US" dirty="0" smtClean="0"/>
              <a:t>HDL, LDL, and chylomicron provide cholesterol and fat to all the tissues</a:t>
            </a:r>
          </a:p>
          <a:p>
            <a:pPr lvl="1"/>
            <a:r>
              <a:rPr lang="en-US" dirty="0" smtClean="0"/>
              <a:t>Chylomicron supplies dietary cholesterol preferentially to the heart</a:t>
            </a:r>
          </a:p>
          <a:p>
            <a:r>
              <a:rPr lang="en-US" dirty="0" smtClean="0"/>
              <a:t>High serum LDL is an indication of insufficient sulfate and excess </a:t>
            </a:r>
            <a:r>
              <a:rPr lang="en-US" dirty="0" err="1" smtClean="0"/>
              <a:t>glycation</a:t>
            </a:r>
            <a:r>
              <a:rPr lang="en-US" dirty="0" smtClean="0"/>
              <a:t> damage</a:t>
            </a:r>
          </a:p>
          <a:p>
            <a:r>
              <a:rPr lang="en-US" dirty="0" smtClean="0"/>
              <a:t>Sulfate is essential for export of cholesterol to HDL particles</a:t>
            </a:r>
          </a:p>
          <a:p>
            <a:r>
              <a:rPr lang="en-US" dirty="0" smtClean="0"/>
              <a:t>Cholesterol sulfate deficiency can explain autism</a:t>
            </a:r>
          </a:p>
        </p:txBody>
      </p:sp>
    </p:spTree>
    <p:extLst>
      <p:ext uri="{BB962C8B-B14F-4D97-AF65-F5344CB8AC3E}">
        <p14:creationId xmlns:p14="http://schemas.microsoft.com/office/powerpoint/2010/main" val="110566219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64"/>
            <a:ext cx="8229600" cy="1143000"/>
          </a:xfrm>
        </p:spPr>
        <p:txBody>
          <a:bodyPr/>
          <a:lstStyle/>
          <a:p>
            <a:r>
              <a:rPr lang="en-US" b="1" dirty="0" smtClean="0">
                <a:latin typeface="Apple Casual"/>
              </a:rPr>
              <a:t>Outline</a:t>
            </a:r>
            <a:endParaRPr lang="en-US" b="1" dirty="0">
              <a:latin typeface="Apple Casual"/>
            </a:endParaRPr>
          </a:p>
        </p:txBody>
      </p:sp>
      <p:sp>
        <p:nvSpPr>
          <p:cNvPr id="3" name="Content Placeholder 2"/>
          <p:cNvSpPr>
            <a:spLocks noGrp="1"/>
          </p:cNvSpPr>
          <p:nvPr>
            <p:ph idx="1"/>
          </p:nvPr>
        </p:nvSpPr>
        <p:spPr>
          <a:xfrm>
            <a:off x="457200" y="1265613"/>
            <a:ext cx="8456178" cy="5469492"/>
          </a:xfrm>
        </p:spPr>
        <p:txBody>
          <a:bodyPr>
            <a:normAutofit fontScale="62500" lnSpcReduction="20000"/>
          </a:bodyPr>
          <a:lstStyle/>
          <a:p>
            <a:r>
              <a:rPr lang="en-US" dirty="0" smtClean="0">
                <a:latin typeface="Apple Casual"/>
              </a:rPr>
              <a:t>Introduction</a:t>
            </a:r>
          </a:p>
          <a:p>
            <a:pPr lvl="1"/>
            <a:r>
              <a:rPr lang="en-US" sz="2900" dirty="0" smtClean="0">
                <a:latin typeface="Apple Casual"/>
              </a:rPr>
              <a:t>Big Ideas: Dysfunction and Consequences</a:t>
            </a:r>
          </a:p>
          <a:p>
            <a:r>
              <a:rPr lang="en-US" dirty="0" smtClean="0">
                <a:solidFill>
                  <a:srgbClr val="FF0000"/>
                </a:solidFill>
                <a:latin typeface="Apple Casual"/>
              </a:rPr>
              <a:t>Dysfunction</a:t>
            </a:r>
          </a:p>
          <a:p>
            <a:pPr lvl="1"/>
            <a:r>
              <a:rPr lang="en-US" sz="2900" dirty="0" smtClean="0">
                <a:latin typeface="Apple Casual"/>
              </a:rPr>
              <a:t>Cholesterol Transport</a:t>
            </a:r>
          </a:p>
          <a:p>
            <a:pPr lvl="1"/>
            <a:r>
              <a:rPr lang="en-US" sz="2900" dirty="0" smtClean="0">
                <a:solidFill>
                  <a:srgbClr val="FF0000"/>
                </a:solidFill>
                <a:latin typeface="Apple Casual"/>
              </a:rPr>
              <a:t>Sulfate Deficiency</a:t>
            </a:r>
          </a:p>
          <a:p>
            <a:pPr lvl="1"/>
            <a:r>
              <a:rPr lang="en-US" sz="2900" dirty="0" smtClean="0">
                <a:latin typeface="Apple Casual"/>
              </a:rPr>
              <a:t>Obesity</a:t>
            </a:r>
          </a:p>
          <a:p>
            <a:pPr lvl="1"/>
            <a:r>
              <a:rPr lang="en-US" sz="2900" dirty="0" smtClean="0">
                <a:latin typeface="Apple Casual"/>
              </a:rPr>
              <a:t>Endothelial Nitric Oxide Synthase (</a:t>
            </a:r>
            <a:r>
              <a:rPr lang="en-US" sz="2900" dirty="0" err="1" smtClean="0">
                <a:latin typeface="Apple Casual"/>
              </a:rPr>
              <a:t>eNOS</a:t>
            </a:r>
            <a:r>
              <a:rPr lang="en-US" sz="2900" dirty="0" smtClean="0">
                <a:latin typeface="Apple Casual"/>
              </a:rPr>
              <a:t>)</a:t>
            </a:r>
          </a:p>
          <a:p>
            <a:pPr lvl="1"/>
            <a:r>
              <a:rPr lang="en-US" sz="2900" dirty="0" err="1" smtClean="0">
                <a:latin typeface="Apple Casual"/>
              </a:rPr>
              <a:t>SiNiC</a:t>
            </a:r>
            <a:endParaRPr lang="en-US" sz="2900" dirty="0" smtClean="0">
              <a:latin typeface="Apple Casual"/>
            </a:endParaRPr>
          </a:p>
          <a:p>
            <a:pPr lvl="0"/>
            <a:r>
              <a:rPr lang="en-US" dirty="0" smtClean="0">
                <a:latin typeface="Apple Casual"/>
              </a:rPr>
              <a:t>Consequences</a:t>
            </a:r>
          </a:p>
          <a:p>
            <a:pPr lvl="1"/>
            <a:r>
              <a:rPr lang="en-US" sz="2900" dirty="0" smtClean="0">
                <a:latin typeface="Apple Casual"/>
              </a:rPr>
              <a:t>Blood Clots and Hemorrhages</a:t>
            </a:r>
          </a:p>
          <a:p>
            <a:pPr lvl="1"/>
            <a:r>
              <a:rPr lang="en-US" sz="2900" dirty="0" smtClean="0">
                <a:latin typeface="Apple Casual"/>
              </a:rPr>
              <a:t>Cardiovascular Disease</a:t>
            </a:r>
          </a:p>
          <a:p>
            <a:pPr lvl="1"/>
            <a:r>
              <a:rPr lang="en-US" sz="2900" dirty="0" smtClean="0">
                <a:latin typeface="Apple Casual"/>
              </a:rPr>
              <a:t>Impaired Gut Bacteria</a:t>
            </a:r>
          </a:p>
          <a:p>
            <a:pPr lvl="1"/>
            <a:r>
              <a:rPr lang="en-US" sz="2900" dirty="0" smtClean="0">
                <a:latin typeface="Apple Casual"/>
              </a:rPr>
              <a:t>Infection</a:t>
            </a:r>
          </a:p>
          <a:p>
            <a:pPr lvl="1"/>
            <a:r>
              <a:rPr lang="en-US" sz="2900" dirty="0" smtClean="0">
                <a:latin typeface="Apple Casual"/>
              </a:rPr>
              <a:t>Impaired Autophagy</a:t>
            </a:r>
          </a:p>
          <a:p>
            <a:pPr lvl="0"/>
            <a:r>
              <a:rPr lang="en-US" dirty="0" smtClean="0">
                <a:latin typeface="Apple Casual"/>
              </a:rPr>
              <a:t>The Environment</a:t>
            </a:r>
          </a:p>
          <a:p>
            <a:pPr lvl="1"/>
            <a:r>
              <a:rPr lang="en-US" sz="2900" dirty="0" smtClean="0">
                <a:latin typeface="Apple Casual"/>
              </a:rPr>
              <a:t>Environmental Toxins</a:t>
            </a:r>
          </a:p>
          <a:p>
            <a:pPr lvl="1"/>
            <a:r>
              <a:rPr lang="en-US" sz="2900" dirty="0" smtClean="0">
                <a:latin typeface="Apple Casual"/>
              </a:rPr>
              <a:t>Polyphenols</a:t>
            </a:r>
          </a:p>
          <a:p>
            <a:pPr lvl="0"/>
            <a:r>
              <a:rPr lang="en-US" dirty="0" smtClean="0">
                <a:latin typeface="Apple Casual"/>
              </a:rPr>
              <a:t>Summary</a:t>
            </a:r>
          </a:p>
          <a:p>
            <a:pPr lvl="0"/>
            <a:endParaRPr lang="en-US" sz="2800" dirty="0" smtClean="0">
              <a:latin typeface="Apple Casual"/>
            </a:endParaRPr>
          </a:p>
          <a:p>
            <a:pPr lvl="0"/>
            <a:endParaRPr lang="en-US" sz="2800" dirty="0" smtClean="0">
              <a:latin typeface="Apple Casual"/>
            </a:endParaRPr>
          </a:p>
          <a:p>
            <a:endParaRPr lang="en-US" sz="2800" dirty="0" smtClean="0"/>
          </a:p>
          <a:p>
            <a:endParaRPr lang="en-US" sz="2800" dirty="0" smtClean="0"/>
          </a:p>
          <a:p>
            <a:endParaRPr lang="en-US" sz="2800" dirty="0" smtClean="0"/>
          </a:p>
          <a:p>
            <a:endParaRPr lang="en-US" sz="2800" dirty="0"/>
          </a:p>
        </p:txBody>
      </p:sp>
    </p:spTree>
    <p:extLst>
      <p:ext uri="{BB962C8B-B14F-4D97-AF65-F5344CB8AC3E}">
        <p14:creationId xmlns:p14="http://schemas.microsoft.com/office/powerpoint/2010/main" val="95922508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Sulfate Deficiency</a:t>
            </a:r>
            <a:endParaRPr lang="en-US" b="1" dirty="0"/>
          </a:p>
        </p:txBody>
      </p:sp>
      <p:sp>
        <p:nvSpPr>
          <p:cNvPr id="3" name="Content Placeholder 2"/>
          <p:cNvSpPr>
            <a:spLocks noGrp="1"/>
          </p:cNvSpPr>
          <p:nvPr>
            <p:ph idx="1"/>
          </p:nvPr>
        </p:nvSpPr>
        <p:spPr>
          <a:xfrm>
            <a:off x="457200" y="1613710"/>
            <a:ext cx="8229600" cy="4525963"/>
          </a:xfrm>
        </p:spPr>
        <p:txBody>
          <a:bodyPr/>
          <a:lstStyle/>
          <a:p>
            <a:endParaRPr lang="en-US" dirty="0"/>
          </a:p>
        </p:txBody>
      </p:sp>
      <p:sp>
        <p:nvSpPr>
          <p:cNvPr id="4" name="TextBox 3"/>
          <p:cNvSpPr txBox="1"/>
          <p:nvPr/>
        </p:nvSpPr>
        <p:spPr>
          <a:xfrm>
            <a:off x="457200" y="1417638"/>
            <a:ext cx="8229600" cy="3539431"/>
          </a:xfrm>
          <a:prstGeom prst="rect">
            <a:avLst/>
          </a:prstGeom>
          <a:solidFill>
            <a:srgbClr val="F9FFCC"/>
          </a:solidFill>
          <a:ln>
            <a:solidFill>
              <a:srgbClr val="000000"/>
            </a:solidFill>
          </a:ln>
        </p:spPr>
        <p:txBody>
          <a:bodyPr wrap="square" rtlCol="0">
            <a:spAutoFit/>
          </a:bodyPr>
          <a:lstStyle/>
          <a:p>
            <a:pPr algn="ctr"/>
            <a:r>
              <a:rPr lang="en-US" sz="2800" dirty="0" smtClean="0">
                <a:latin typeface="Apple Casual"/>
              </a:rPr>
              <a:t>   </a:t>
            </a:r>
          </a:p>
          <a:p>
            <a:pPr algn="ctr"/>
            <a:r>
              <a:rPr lang="en-US" sz="2800" dirty="0" smtClean="0">
                <a:latin typeface="Apple Casual"/>
              </a:rPr>
              <a:t>The body depends upon </a:t>
            </a:r>
            <a:r>
              <a:rPr lang="en-US" sz="2800" dirty="0" err="1">
                <a:latin typeface="Apple Casual"/>
              </a:rPr>
              <a:t>h</a:t>
            </a:r>
            <a:r>
              <a:rPr lang="en-US" sz="2800" dirty="0" err="1" smtClean="0">
                <a:latin typeface="Apple Casual"/>
              </a:rPr>
              <a:t>eparan</a:t>
            </a:r>
            <a:r>
              <a:rPr lang="en-US" sz="2800" dirty="0" smtClean="0">
                <a:latin typeface="Apple Casual"/>
              </a:rPr>
              <a:t> sulfate </a:t>
            </a:r>
            <a:r>
              <a:rPr lang="en-US" sz="2800" dirty="0">
                <a:latin typeface="Apple Casual"/>
              </a:rPr>
              <a:t>p</a:t>
            </a:r>
            <a:r>
              <a:rPr lang="en-US" sz="2800" dirty="0" smtClean="0">
                <a:latin typeface="Apple Casual"/>
              </a:rPr>
              <a:t>roteoglycans (HSPGs) as a                temporary </a:t>
            </a:r>
            <a:r>
              <a:rPr lang="en-US" sz="2800" dirty="0">
                <a:latin typeface="Apple Casual"/>
              </a:rPr>
              <a:t>s</a:t>
            </a:r>
            <a:r>
              <a:rPr lang="en-US" sz="2800" dirty="0" smtClean="0">
                <a:latin typeface="Apple Casual"/>
              </a:rPr>
              <a:t>torage </a:t>
            </a:r>
            <a:r>
              <a:rPr lang="en-US" sz="2800" dirty="0">
                <a:latin typeface="Apple Casual"/>
              </a:rPr>
              <a:t>b</a:t>
            </a:r>
            <a:r>
              <a:rPr lang="en-US" sz="2800" dirty="0" smtClean="0">
                <a:latin typeface="Apple Casual"/>
              </a:rPr>
              <a:t>in for glucose</a:t>
            </a:r>
          </a:p>
          <a:p>
            <a:pPr algn="ctr"/>
            <a:endParaRPr lang="en-US" sz="2800" dirty="0" smtClean="0">
              <a:latin typeface="Apple Casual"/>
            </a:endParaRPr>
          </a:p>
          <a:p>
            <a:pPr algn="ctr"/>
            <a:r>
              <a:rPr lang="en-US" sz="2800" dirty="0" smtClean="0">
                <a:latin typeface="Apple Casual"/>
              </a:rPr>
              <a:t>Impaired </a:t>
            </a:r>
            <a:r>
              <a:rPr lang="en-US" sz="2800" dirty="0" smtClean="0">
                <a:latin typeface="Apple Casual"/>
              </a:rPr>
              <a:t>sulfate </a:t>
            </a:r>
            <a:r>
              <a:rPr lang="en-US" sz="2800" dirty="0">
                <a:latin typeface="Apple Casual"/>
              </a:rPr>
              <a:t>s</a:t>
            </a:r>
            <a:r>
              <a:rPr lang="en-US" sz="2800" dirty="0" smtClean="0">
                <a:latin typeface="Apple Casual"/>
              </a:rPr>
              <a:t>ynthesis </a:t>
            </a:r>
            <a:r>
              <a:rPr lang="en-US" sz="2800" dirty="0" smtClean="0">
                <a:latin typeface="Apple Casual"/>
              </a:rPr>
              <a:t>in the </a:t>
            </a:r>
            <a:r>
              <a:rPr lang="en-US" sz="2800" dirty="0">
                <a:latin typeface="Apple Casual"/>
              </a:rPr>
              <a:t>s</a:t>
            </a:r>
            <a:r>
              <a:rPr lang="en-US" sz="2800" dirty="0" smtClean="0">
                <a:latin typeface="Apple Casual"/>
              </a:rPr>
              <a:t>kin disrupts </a:t>
            </a:r>
            <a:r>
              <a:rPr lang="en-US" sz="2800" dirty="0">
                <a:latin typeface="Apple Casual"/>
              </a:rPr>
              <a:t>t</a:t>
            </a:r>
            <a:r>
              <a:rPr lang="en-US" sz="2800" dirty="0" smtClean="0">
                <a:latin typeface="Apple Casual"/>
              </a:rPr>
              <a:t>his </a:t>
            </a:r>
            <a:r>
              <a:rPr lang="en-US" sz="2800" dirty="0">
                <a:latin typeface="Apple Casual"/>
              </a:rPr>
              <a:t>p</a:t>
            </a:r>
            <a:r>
              <a:rPr lang="en-US" sz="2800" dirty="0" smtClean="0">
                <a:latin typeface="Apple Casual"/>
              </a:rPr>
              <a:t>rocess </a:t>
            </a:r>
            <a:r>
              <a:rPr lang="en-US" sz="2800" dirty="0" smtClean="0">
                <a:latin typeface="Apple Casual"/>
              </a:rPr>
              <a:t>and </a:t>
            </a:r>
            <a:r>
              <a:rPr lang="en-US" sz="2800" dirty="0" smtClean="0">
                <a:latin typeface="Apple Casual"/>
              </a:rPr>
              <a:t>leads </a:t>
            </a:r>
            <a:r>
              <a:rPr lang="en-US" sz="2800" dirty="0" smtClean="0">
                <a:latin typeface="Apple Casual"/>
              </a:rPr>
              <a:t>to </a:t>
            </a:r>
            <a:r>
              <a:rPr lang="en-US" sz="2800" dirty="0" smtClean="0">
                <a:latin typeface="Apple Casual"/>
              </a:rPr>
              <a:t>diabetes</a:t>
            </a:r>
            <a:endParaRPr lang="en-US" sz="2800" dirty="0" smtClean="0">
              <a:latin typeface="Apple Casual"/>
            </a:endParaRPr>
          </a:p>
          <a:p>
            <a:pPr algn="ctr"/>
            <a:endParaRPr lang="en-US" sz="2800" dirty="0">
              <a:latin typeface="Apple Casual"/>
            </a:endParaRPr>
          </a:p>
        </p:txBody>
      </p:sp>
    </p:spTree>
    <p:extLst>
      <p:ext uri="{BB962C8B-B14F-4D97-AF65-F5344CB8AC3E}">
        <p14:creationId xmlns:p14="http://schemas.microsoft.com/office/powerpoint/2010/main" val="32161799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err="1" smtClean="0">
                <a:ln>
                  <a:noFill/>
                </a:ln>
                <a:solidFill>
                  <a:srgbClr val="FF0000"/>
                </a:solidFill>
                <a:effectLst/>
                <a:uLnTx/>
                <a:uFillTx/>
                <a:latin typeface="Apple Casual"/>
                <a:ea typeface="+mn-ea"/>
                <a:cs typeface="+mn-cs"/>
              </a:rPr>
              <a:t>Heparan</a:t>
            </a:r>
            <a:r>
              <a:rPr kumimoji="0" lang="en-US" sz="3600" b="0" i="0" u="none" strike="noStrike" kern="1200" cap="none" spc="0" normalizeH="0" baseline="0" noProof="0" dirty="0" smtClean="0">
                <a:ln>
                  <a:noFill/>
                </a:ln>
                <a:solidFill>
                  <a:srgbClr val="FF0000"/>
                </a:solidFill>
                <a:effectLst/>
                <a:uLnTx/>
                <a:uFillTx/>
                <a:latin typeface="Apple Casual"/>
                <a:ea typeface="+mn-ea"/>
                <a:cs typeface="+mn-cs"/>
              </a:rPr>
              <a:t> Sulfate </a:t>
            </a:r>
            <a:r>
              <a:rPr kumimoji="0" lang="en-US" sz="3600" b="0" i="0" u="none" strike="noStrike" kern="1200" cap="none" spc="0" normalizeH="0" baseline="0" noProof="0" dirty="0" err="1" smtClean="0">
                <a:ln>
                  <a:noFill/>
                </a:ln>
                <a:solidFill>
                  <a:srgbClr val="FF0000"/>
                </a:solidFill>
                <a:effectLst/>
                <a:uLnTx/>
                <a:uFillTx/>
                <a:latin typeface="Apple Casual"/>
                <a:ea typeface="+mn-ea"/>
                <a:cs typeface="+mn-cs"/>
              </a:rPr>
              <a:t>Proteoglycans</a:t>
            </a:r>
            <a:r>
              <a:rPr kumimoji="0" lang="en-US" sz="3600" b="0" i="0" u="none" strike="noStrike" kern="1200" cap="none" spc="0" normalizeH="0" baseline="0" noProof="0" dirty="0" smtClean="0">
                <a:ln>
                  <a:noFill/>
                </a:ln>
                <a:solidFill>
                  <a:srgbClr val="FF0000"/>
                </a:solidFill>
                <a:effectLst/>
                <a:uLnTx/>
                <a:uFillTx/>
                <a:latin typeface="Apple Casual"/>
                <a:ea typeface="+mn-ea"/>
                <a:cs typeface="+mn-cs"/>
              </a:rPr>
              <a:t> (</a:t>
            </a:r>
            <a:r>
              <a:rPr kumimoji="0" lang="en-US" sz="3600" b="0" i="0" u="none" strike="noStrike" kern="1200" cap="none" spc="0" normalizeH="0" baseline="0" noProof="0" dirty="0" err="1" smtClean="0">
                <a:ln>
                  <a:noFill/>
                </a:ln>
                <a:solidFill>
                  <a:srgbClr val="FF0000"/>
                </a:solidFill>
                <a:effectLst/>
                <a:uLnTx/>
                <a:uFillTx/>
                <a:latin typeface="Apple Casual"/>
                <a:ea typeface="+mn-ea"/>
                <a:cs typeface="+mn-cs"/>
              </a:rPr>
              <a:t>HSPGs</a:t>
            </a:r>
            <a:r>
              <a:rPr kumimoji="0" lang="en-US" sz="3600" b="0" i="0" u="none" strike="noStrike" kern="1200" cap="none" spc="0" normalizeH="0" baseline="0" noProof="0" dirty="0" smtClean="0">
                <a:ln>
                  <a:noFill/>
                </a:ln>
                <a:solidFill>
                  <a:srgbClr val="FF0000"/>
                </a:solidFill>
                <a:effectLst/>
                <a:uLnTx/>
                <a:uFillTx/>
                <a:latin typeface="Apple Casual"/>
                <a:ea typeface="+mn-ea"/>
                <a:cs typeface="+mn-cs"/>
              </a:rPr>
              <a:t>)</a:t>
            </a:r>
            <a:endParaRPr kumimoji="0" lang="en-US" sz="3600" b="0" i="0" u="none" strike="noStrike" kern="1200" cap="none" spc="0" normalizeH="0" baseline="0" noProof="0" dirty="0">
              <a:ln>
                <a:noFill/>
              </a:ln>
              <a:solidFill>
                <a:srgbClr val="FF0000"/>
              </a:solidFill>
              <a:effectLst/>
              <a:uLnTx/>
              <a:uFillTx/>
              <a:latin typeface="Apple Casual"/>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614"/>
            <a:ext cx="8229600" cy="1143000"/>
          </a:xfrm>
        </p:spPr>
        <p:txBody>
          <a:bodyPr/>
          <a:lstStyle/>
          <a:p>
            <a:r>
              <a:rPr lang="en-US" b="1" dirty="0" err="1" smtClean="0"/>
              <a:t>Heparan</a:t>
            </a:r>
            <a:r>
              <a:rPr lang="en-US" b="1" dirty="0" smtClean="0"/>
              <a:t> Sulfate: Wonder Worker</a:t>
            </a:r>
            <a:endParaRPr lang="en-US" b="1" dirty="0"/>
          </a:p>
        </p:txBody>
      </p:sp>
      <p:pic>
        <p:nvPicPr>
          <p:cNvPr id="4" name="Content Placeholder 3" descr="heparan_sulfate.png"/>
          <p:cNvPicPr>
            <a:picLocks noGrp="1" noChangeAspect="1"/>
          </p:cNvPicPr>
          <p:nvPr>
            <p:ph idx="1"/>
          </p:nvPr>
        </p:nvPicPr>
        <p:blipFill>
          <a:blip r:embed="rId2"/>
          <a:srcRect l="-11781" r="-11781"/>
          <a:stretch>
            <a:fillRect/>
          </a:stretch>
        </p:blipFill>
        <p:spPr/>
      </p:pic>
      <p:sp>
        <p:nvSpPr>
          <p:cNvPr id="5" name="TextBox 4"/>
          <p:cNvSpPr txBox="1"/>
          <p:nvPr/>
        </p:nvSpPr>
        <p:spPr>
          <a:xfrm>
            <a:off x="389473" y="6126163"/>
            <a:ext cx="8142574" cy="400110"/>
          </a:xfrm>
          <a:prstGeom prst="rect">
            <a:avLst/>
          </a:prstGeom>
          <a:noFill/>
        </p:spPr>
        <p:txBody>
          <a:bodyPr wrap="none" rtlCol="0">
            <a:spAutoFit/>
          </a:bodyPr>
          <a:lstStyle/>
          <a:p>
            <a:r>
              <a:rPr lang="en-US" sz="2000" dirty="0" smtClean="0"/>
              <a:t>Polymers of  sugars with attached nitrogen and sulfates: safe glucose storage</a:t>
            </a:r>
            <a:endParaRPr lang="en-US" sz="2000" dirty="0"/>
          </a:p>
        </p:txBody>
      </p:sp>
      <p:grpSp>
        <p:nvGrpSpPr>
          <p:cNvPr id="3" name="Group 11"/>
          <p:cNvGrpSpPr/>
          <p:nvPr/>
        </p:nvGrpSpPr>
        <p:grpSpPr>
          <a:xfrm>
            <a:off x="2027768" y="1343378"/>
            <a:ext cx="5490629" cy="4598810"/>
            <a:chOff x="2027768" y="1343378"/>
            <a:chExt cx="5490629" cy="4598810"/>
          </a:xfrm>
        </p:grpSpPr>
        <p:sp>
          <p:nvSpPr>
            <p:cNvPr id="6" name="Freeform 5"/>
            <p:cNvSpPr/>
            <p:nvPr/>
          </p:nvSpPr>
          <p:spPr>
            <a:xfrm>
              <a:off x="3076222" y="1343378"/>
              <a:ext cx="1425222" cy="1385711"/>
            </a:xfrm>
            <a:custGeom>
              <a:avLst/>
              <a:gdLst>
                <a:gd name="connsiteX0" fmla="*/ 395111 w 1425222"/>
                <a:gd name="connsiteY0" fmla="*/ 79022 h 1385711"/>
                <a:gd name="connsiteX1" fmla="*/ 22578 w 1425222"/>
                <a:gd name="connsiteY1" fmla="*/ 603955 h 1385711"/>
                <a:gd name="connsiteX2" fmla="*/ 259645 w 1425222"/>
                <a:gd name="connsiteY2" fmla="*/ 1281289 h 1385711"/>
                <a:gd name="connsiteX3" fmla="*/ 1004711 w 1425222"/>
                <a:gd name="connsiteY3" fmla="*/ 1230489 h 1385711"/>
                <a:gd name="connsiteX4" fmla="*/ 1411111 w 1425222"/>
                <a:gd name="connsiteY4" fmla="*/ 841022 h 1385711"/>
                <a:gd name="connsiteX5" fmla="*/ 1089378 w 1425222"/>
                <a:gd name="connsiteY5" fmla="*/ 231422 h 1385711"/>
                <a:gd name="connsiteX6" fmla="*/ 513645 w 1425222"/>
                <a:gd name="connsiteY6" fmla="*/ 129822 h 1385711"/>
                <a:gd name="connsiteX7" fmla="*/ 395111 w 1425222"/>
                <a:gd name="connsiteY7" fmla="*/ 79022 h 138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5222" h="1385711">
                  <a:moveTo>
                    <a:pt x="395111" y="79022"/>
                  </a:moveTo>
                  <a:cubicBezTo>
                    <a:pt x="313267" y="158044"/>
                    <a:pt x="45156" y="403577"/>
                    <a:pt x="22578" y="603955"/>
                  </a:cubicBezTo>
                  <a:cubicBezTo>
                    <a:pt x="0" y="804333"/>
                    <a:pt x="95956" y="1176867"/>
                    <a:pt x="259645" y="1281289"/>
                  </a:cubicBezTo>
                  <a:cubicBezTo>
                    <a:pt x="423334" y="1385711"/>
                    <a:pt x="812800" y="1303867"/>
                    <a:pt x="1004711" y="1230489"/>
                  </a:cubicBezTo>
                  <a:cubicBezTo>
                    <a:pt x="1196622" y="1157111"/>
                    <a:pt x="1397000" y="1007533"/>
                    <a:pt x="1411111" y="841022"/>
                  </a:cubicBezTo>
                  <a:cubicBezTo>
                    <a:pt x="1425222" y="674511"/>
                    <a:pt x="1238956" y="349955"/>
                    <a:pt x="1089378" y="231422"/>
                  </a:cubicBezTo>
                  <a:cubicBezTo>
                    <a:pt x="939800" y="112889"/>
                    <a:pt x="635000" y="155222"/>
                    <a:pt x="513645" y="129822"/>
                  </a:cubicBezTo>
                  <a:cubicBezTo>
                    <a:pt x="392290" y="104422"/>
                    <a:pt x="476956" y="0"/>
                    <a:pt x="395111" y="79022"/>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5771445" y="2477911"/>
              <a:ext cx="1425222" cy="1385711"/>
            </a:xfrm>
            <a:custGeom>
              <a:avLst/>
              <a:gdLst>
                <a:gd name="connsiteX0" fmla="*/ 395111 w 1425222"/>
                <a:gd name="connsiteY0" fmla="*/ 79022 h 1385711"/>
                <a:gd name="connsiteX1" fmla="*/ 22578 w 1425222"/>
                <a:gd name="connsiteY1" fmla="*/ 603955 h 1385711"/>
                <a:gd name="connsiteX2" fmla="*/ 259645 w 1425222"/>
                <a:gd name="connsiteY2" fmla="*/ 1281289 h 1385711"/>
                <a:gd name="connsiteX3" fmla="*/ 1004711 w 1425222"/>
                <a:gd name="connsiteY3" fmla="*/ 1230489 h 1385711"/>
                <a:gd name="connsiteX4" fmla="*/ 1411111 w 1425222"/>
                <a:gd name="connsiteY4" fmla="*/ 841022 h 1385711"/>
                <a:gd name="connsiteX5" fmla="*/ 1089378 w 1425222"/>
                <a:gd name="connsiteY5" fmla="*/ 231422 h 1385711"/>
                <a:gd name="connsiteX6" fmla="*/ 513645 w 1425222"/>
                <a:gd name="connsiteY6" fmla="*/ 129822 h 1385711"/>
                <a:gd name="connsiteX7" fmla="*/ 395111 w 1425222"/>
                <a:gd name="connsiteY7" fmla="*/ 79022 h 138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5222" h="1385711">
                  <a:moveTo>
                    <a:pt x="395111" y="79022"/>
                  </a:moveTo>
                  <a:cubicBezTo>
                    <a:pt x="313267" y="158044"/>
                    <a:pt x="45156" y="403577"/>
                    <a:pt x="22578" y="603955"/>
                  </a:cubicBezTo>
                  <a:cubicBezTo>
                    <a:pt x="0" y="804333"/>
                    <a:pt x="95956" y="1176867"/>
                    <a:pt x="259645" y="1281289"/>
                  </a:cubicBezTo>
                  <a:cubicBezTo>
                    <a:pt x="423334" y="1385711"/>
                    <a:pt x="812800" y="1303867"/>
                    <a:pt x="1004711" y="1230489"/>
                  </a:cubicBezTo>
                  <a:cubicBezTo>
                    <a:pt x="1196622" y="1157111"/>
                    <a:pt x="1397000" y="1007533"/>
                    <a:pt x="1411111" y="841022"/>
                  </a:cubicBezTo>
                  <a:cubicBezTo>
                    <a:pt x="1425222" y="674511"/>
                    <a:pt x="1238956" y="349955"/>
                    <a:pt x="1089378" y="231422"/>
                  </a:cubicBezTo>
                  <a:cubicBezTo>
                    <a:pt x="939800" y="112889"/>
                    <a:pt x="635000" y="155222"/>
                    <a:pt x="513645" y="129822"/>
                  </a:cubicBezTo>
                  <a:cubicBezTo>
                    <a:pt x="392290" y="104422"/>
                    <a:pt x="476956" y="0"/>
                    <a:pt x="395111" y="79022"/>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5058834" y="4507089"/>
              <a:ext cx="1425222" cy="1385711"/>
            </a:xfrm>
            <a:custGeom>
              <a:avLst/>
              <a:gdLst>
                <a:gd name="connsiteX0" fmla="*/ 395111 w 1425222"/>
                <a:gd name="connsiteY0" fmla="*/ 79022 h 1385711"/>
                <a:gd name="connsiteX1" fmla="*/ 22578 w 1425222"/>
                <a:gd name="connsiteY1" fmla="*/ 603955 h 1385711"/>
                <a:gd name="connsiteX2" fmla="*/ 259645 w 1425222"/>
                <a:gd name="connsiteY2" fmla="*/ 1281289 h 1385711"/>
                <a:gd name="connsiteX3" fmla="*/ 1004711 w 1425222"/>
                <a:gd name="connsiteY3" fmla="*/ 1230489 h 1385711"/>
                <a:gd name="connsiteX4" fmla="*/ 1411111 w 1425222"/>
                <a:gd name="connsiteY4" fmla="*/ 841022 h 1385711"/>
                <a:gd name="connsiteX5" fmla="*/ 1089378 w 1425222"/>
                <a:gd name="connsiteY5" fmla="*/ 231422 h 1385711"/>
                <a:gd name="connsiteX6" fmla="*/ 513645 w 1425222"/>
                <a:gd name="connsiteY6" fmla="*/ 129822 h 1385711"/>
                <a:gd name="connsiteX7" fmla="*/ 395111 w 1425222"/>
                <a:gd name="connsiteY7" fmla="*/ 79022 h 138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5222" h="1385711">
                  <a:moveTo>
                    <a:pt x="395111" y="79022"/>
                  </a:moveTo>
                  <a:cubicBezTo>
                    <a:pt x="313267" y="158044"/>
                    <a:pt x="45156" y="403577"/>
                    <a:pt x="22578" y="603955"/>
                  </a:cubicBezTo>
                  <a:cubicBezTo>
                    <a:pt x="0" y="804333"/>
                    <a:pt x="95956" y="1176867"/>
                    <a:pt x="259645" y="1281289"/>
                  </a:cubicBezTo>
                  <a:cubicBezTo>
                    <a:pt x="423334" y="1385711"/>
                    <a:pt x="812800" y="1303867"/>
                    <a:pt x="1004711" y="1230489"/>
                  </a:cubicBezTo>
                  <a:cubicBezTo>
                    <a:pt x="1196622" y="1157111"/>
                    <a:pt x="1397000" y="1007533"/>
                    <a:pt x="1411111" y="841022"/>
                  </a:cubicBezTo>
                  <a:cubicBezTo>
                    <a:pt x="1425222" y="674511"/>
                    <a:pt x="1238956" y="349955"/>
                    <a:pt x="1089378" y="231422"/>
                  </a:cubicBezTo>
                  <a:cubicBezTo>
                    <a:pt x="939800" y="112889"/>
                    <a:pt x="635000" y="155222"/>
                    <a:pt x="513645" y="129822"/>
                  </a:cubicBezTo>
                  <a:cubicBezTo>
                    <a:pt x="392290" y="104422"/>
                    <a:pt x="476956" y="0"/>
                    <a:pt x="395111" y="79022"/>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2027768" y="3170766"/>
              <a:ext cx="1425222" cy="1385711"/>
            </a:xfrm>
            <a:custGeom>
              <a:avLst/>
              <a:gdLst>
                <a:gd name="connsiteX0" fmla="*/ 395111 w 1425222"/>
                <a:gd name="connsiteY0" fmla="*/ 79022 h 1385711"/>
                <a:gd name="connsiteX1" fmla="*/ 22578 w 1425222"/>
                <a:gd name="connsiteY1" fmla="*/ 603955 h 1385711"/>
                <a:gd name="connsiteX2" fmla="*/ 259645 w 1425222"/>
                <a:gd name="connsiteY2" fmla="*/ 1281289 h 1385711"/>
                <a:gd name="connsiteX3" fmla="*/ 1004711 w 1425222"/>
                <a:gd name="connsiteY3" fmla="*/ 1230489 h 1385711"/>
                <a:gd name="connsiteX4" fmla="*/ 1411111 w 1425222"/>
                <a:gd name="connsiteY4" fmla="*/ 841022 h 1385711"/>
                <a:gd name="connsiteX5" fmla="*/ 1089378 w 1425222"/>
                <a:gd name="connsiteY5" fmla="*/ 231422 h 1385711"/>
                <a:gd name="connsiteX6" fmla="*/ 513645 w 1425222"/>
                <a:gd name="connsiteY6" fmla="*/ 129822 h 1385711"/>
                <a:gd name="connsiteX7" fmla="*/ 395111 w 1425222"/>
                <a:gd name="connsiteY7" fmla="*/ 79022 h 138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5222" h="1385711">
                  <a:moveTo>
                    <a:pt x="395111" y="79022"/>
                  </a:moveTo>
                  <a:cubicBezTo>
                    <a:pt x="313267" y="158044"/>
                    <a:pt x="45156" y="403577"/>
                    <a:pt x="22578" y="603955"/>
                  </a:cubicBezTo>
                  <a:cubicBezTo>
                    <a:pt x="0" y="804333"/>
                    <a:pt x="95956" y="1176867"/>
                    <a:pt x="259645" y="1281289"/>
                  </a:cubicBezTo>
                  <a:cubicBezTo>
                    <a:pt x="423334" y="1385711"/>
                    <a:pt x="812800" y="1303867"/>
                    <a:pt x="1004711" y="1230489"/>
                  </a:cubicBezTo>
                  <a:cubicBezTo>
                    <a:pt x="1196622" y="1157111"/>
                    <a:pt x="1397000" y="1007533"/>
                    <a:pt x="1411111" y="841022"/>
                  </a:cubicBezTo>
                  <a:cubicBezTo>
                    <a:pt x="1425222" y="674511"/>
                    <a:pt x="1238956" y="349955"/>
                    <a:pt x="1089378" y="231422"/>
                  </a:cubicBezTo>
                  <a:cubicBezTo>
                    <a:pt x="939800" y="112889"/>
                    <a:pt x="635000" y="155222"/>
                    <a:pt x="513645" y="129822"/>
                  </a:cubicBezTo>
                  <a:cubicBezTo>
                    <a:pt x="392290" y="104422"/>
                    <a:pt x="476956" y="0"/>
                    <a:pt x="395111" y="79022"/>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3211686" y="3611037"/>
              <a:ext cx="1425222" cy="1385711"/>
            </a:xfrm>
            <a:custGeom>
              <a:avLst/>
              <a:gdLst>
                <a:gd name="connsiteX0" fmla="*/ 395111 w 1425222"/>
                <a:gd name="connsiteY0" fmla="*/ 79022 h 1385711"/>
                <a:gd name="connsiteX1" fmla="*/ 22578 w 1425222"/>
                <a:gd name="connsiteY1" fmla="*/ 603955 h 1385711"/>
                <a:gd name="connsiteX2" fmla="*/ 259645 w 1425222"/>
                <a:gd name="connsiteY2" fmla="*/ 1281289 h 1385711"/>
                <a:gd name="connsiteX3" fmla="*/ 1004711 w 1425222"/>
                <a:gd name="connsiteY3" fmla="*/ 1230489 h 1385711"/>
                <a:gd name="connsiteX4" fmla="*/ 1411111 w 1425222"/>
                <a:gd name="connsiteY4" fmla="*/ 841022 h 1385711"/>
                <a:gd name="connsiteX5" fmla="*/ 1089378 w 1425222"/>
                <a:gd name="connsiteY5" fmla="*/ 231422 h 1385711"/>
                <a:gd name="connsiteX6" fmla="*/ 513645 w 1425222"/>
                <a:gd name="connsiteY6" fmla="*/ 129822 h 1385711"/>
                <a:gd name="connsiteX7" fmla="*/ 395111 w 1425222"/>
                <a:gd name="connsiteY7" fmla="*/ 79022 h 138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5222" h="1385711">
                  <a:moveTo>
                    <a:pt x="395111" y="79022"/>
                  </a:moveTo>
                  <a:cubicBezTo>
                    <a:pt x="313267" y="158044"/>
                    <a:pt x="45156" y="403577"/>
                    <a:pt x="22578" y="603955"/>
                  </a:cubicBezTo>
                  <a:cubicBezTo>
                    <a:pt x="0" y="804333"/>
                    <a:pt x="95956" y="1176867"/>
                    <a:pt x="259645" y="1281289"/>
                  </a:cubicBezTo>
                  <a:cubicBezTo>
                    <a:pt x="423334" y="1385711"/>
                    <a:pt x="812800" y="1303867"/>
                    <a:pt x="1004711" y="1230489"/>
                  </a:cubicBezTo>
                  <a:cubicBezTo>
                    <a:pt x="1196622" y="1157111"/>
                    <a:pt x="1397000" y="1007533"/>
                    <a:pt x="1411111" y="841022"/>
                  </a:cubicBezTo>
                  <a:cubicBezTo>
                    <a:pt x="1425222" y="674511"/>
                    <a:pt x="1238956" y="349955"/>
                    <a:pt x="1089378" y="231422"/>
                  </a:cubicBezTo>
                  <a:cubicBezTo>
                    <a:pt x="939800" y="112889"/>
                    <a:pt x="635000" y="155222"/>
                    <a:pt x="513645" y="129822"/>
                  </a:cubicBezTo>
                  <a:cubicBezTo>
                    <a:pt x="392290" y="104422"/>
                    <a:pt x="476956" y="0"/>
                    <a:pt x="395111" y="79022"/>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6093175" y="4556477"/>
              <a:ext cx="1425222" cy="1385711"/>
            </a:xfrm>
            <a:custGeom>
              <a:avLst/>
              <a:gdLst>
                <a:gd name="connsiteX0" fmla="*/ 395111 w 1425222"/>
                <a:gd name="connsiteY0" fmla="*/ 79022 h 1385711"/>
                <a:gd name="connsiteX1" fmla="*/ 22578 w 1425222"/>
                <a:gd name="connsiteY1" fmla="*/ 603955 h 1385711"/>
                <a:gd name="connsiteX2" fmla="*/ 259645 w 1425222"/>
                <a:gd name="connsiteY2" fmla="*/ 1281289 h 1385711"/>
                <a:gd name="connsiteX3" fmla="*/ 1004711 w 1425222"/>
                <a:gd name="connsiteY3" fmla="*/ 1230489 h 1385711"/>
                <a:gd name="connsiteX4" fmla="*/ 1411111 w 1425222"/>
                <a:gd name="connsiteY4" fmla="*/ 841022 h 1385711"/>
                <a:gd name="connsiteX5" fmla="*/ 1089378 w 1425222"/>
                <a:gd name="connsiteY5" fmla="*/ 231422 h 1385711"/>
                <a:gd name="connsiteX6" fmla="*/ 513645 w 1425222"/>
                <a:gd name="connsiteY6" fmla="*/ 129822 h 1385711"/>
                <a:gd name="connsiteX7" fmla="*/ 395111 w 1425222"/>
                <a:gd name="connsiteY7" fmla="*/ 79022 h 138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5222" h="1385711">
                  <a:moveTo>
                    <a:pt x="395111" y="79022"/>
                  </a:moveTo>
                  <a:cubicBezTo>
                    <a:pt x="313267" y="158044"/>
                    <a:pt x="45156" y="403577"/>
                    <a:pt x="22578" y="603955"/>
                  </a:cubicBezTo>
                  <a:cubicBezTo>
                    <a:pt x="0" y="804333"/>
                    <a:pt x="95956" y="1176867"/>
                    <a:pt x="259645" y="1281289"/>
                  </a:cubicBezTo>
                  <a:cubicBezTo>
                    <a:pt x="423334" y="1385711"/>
                    <a:pt x="812800" y="1303867"/>
                    <a:pt x="1004711" y="1230489"/>
                  </a:cubicBezTo>
                  <a:cubicBezTo>
                    <a:pt x="1196622" y="1157111"/>
                    <a:pt x="1397000" y="1007533"/>
                    <a:pt x="1411111" y="841022"/>
                  </a:cubicBezTo>
                  <a:cubicBezTo>
                    <a:pt x="1425222" y="674511"/>
                    <a:pt x="1238956" y="349955"/>
                    <a:pt x="1089378" y="231422"/>
                  </a:cubicBezTo>
                  <a:cubicBezTo>
                    <a:pt x="939800" y="112889"/>
                    <a:pt x="635000" y="155222"/>
                    <a:pt x="513645" y="129822"/>
                  </a:cubicBezTo>
                  <a:cubicBezTo>
                    <a:pt x="392290" y="104422"/>
                    <a:pt x="476956" y="0"/>
                    <a:pt x="395111" y="79022"/>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750"/>
            <a:ext cx="8229600" cy="1143000"/>
          </a:xfrm>
        </p:spPr>
        <p:txBody>
          <a:bodyPr/>
          <a:lstStyle/>
          <a:p>
            <a:r>
              <a:rPr lang="en-US" b="1" dirty="0" smtClean="0"/>
              <a:t>A Provocative Hypothesis</a:t>
            </a:r>
            <a:endParaRPr lang="en-US" b="1" dirty="0"/>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1597378" y="1569290"/>
            <a:ext cx="6197600" cy="1384995"/>
          </a:xfrm>
          <a:prstGeom prst="rect">
            <a:avLst/>
          </a:prstGeom>
          <a:solidFill>
            <a:srgbClr val="F8FFC5"/>
          </a:solidFill>
          <a:ln>
            <a:solidFill>
              <a:srgbClr val="000000"/>
            </a:solidFill>
          </a:ln>
        </p:spPr>
        <p:txBody>
          <a:bodyPr wrap="square" rtlCol="0">
            <a:spAutoFit/>
          </a:bodyPr>
          <a:lstStyle/>
          <a:p>
            <a:pPr algn="ctr"/>
            <a:r>
              <a:rPr lang="en-US" sz="2800" dirty="0" smtClean="0">
                <a:latin typeface="Apple Casual"/>
              </a:rPr>
              <a:t>When cholesterol and sulfate are in short supply, storage of sugars in HSPGs becomes impaired</a:t>
            </a:r>
          </a:p>
        </p:txBody>
      </p:sp>
      <p:sp>
        <p:nvSpPr>
          <p:cNvPr id="5" name="TextBox 4"/>
          <p:cNvSpPr txBox="1"/>
          <p:nvPr/>
        </p:nvSpPr>
        <p:spPr>
          <a:xfrm>
            <a:off x="1597378" y="3451108"/>
            <a:ext cx="6197600" cy="954107"/>
          </a:xfrm>
          <a:prstGeom prst="rect">
            <a:avLst/>
          </a:prstGeom>
          <a:solidFill>
            <a:srgbClr val="F8FFC5"/>
          </a:solidFill>
          <a:ln>
            <a:solidFill>
              <a:srgbClr val="000000"/>
            </a:solidFill>
          </a:ln>
        </p:spPr>
        <p:txBody>
          <a:bodyPr wrap="square" rtlCol="0">
            <a:spAutoFit/>
          </a:bodyPr>
          <a:lstStyle/>
          <a:p>
            <a:pPr algn="ctr"/>
            <a:r>
              <a:rPr lang="en-US" sz="2800" dirty="0" smtClean="0">
                <a:latin typeface="Apple Casual"/>
              </a:rPr>
              <a:t>Cells store glucose temporarily in HSPGs, protected by sulfate</a:t>
            </a:r>
          </a:p>
        </p:txBody>
      </p:sp>
      <p:sp>
        <p:nvSpPr>
          <p:cNvPr id="6" name="TextBox 5"/>
          <p:cNvSpPr txBox="1"/>
          <p:nvPr/>
        </p:nvSpPr>
        <p:spPr>
          <a:xfrm>
            <a:off x="1597378" y="5041212"/>
            <a:ext cx="6197600" cy="954107"/>
          </a:xfrm>
          <a:prstGeom prst="rect">
            <a:avLst/>
          </a:prstGeom>
          <a:solidFill>
            <a:srgbClr val="F8FFC5"/>
          </a:solidFill>
          <a:ln>
            <a:solidFill>
              <a:srgbClr val="000000"/>
            </a:solidFill>
          </a:ln>
        </p:spPr>
        <p:txBody>
          <a:bodyPr wrap="square" rtlCol="0">
            <a:spAutoFit/>
          </a:bodyPr>
          <a:lstStyle/>
          <a:p>
            <a:pPr algn="ctr"/>
            <a:r>
              <a:rPr lang="en-US" sz="2800" dirty="0" smtClean="0">
                <a:latin typeface="Apple Casual"/>
              </a:rPr>
              <a:t>This is the source of         insulin resistance and diabetes!</a:t>
            </a:r>
          </a:p>
        </p:txBody>
      </p:sp>
    </p:spTree>
    <p:extLst>
      <p:ext uri="{BB962C8B-B14F-4D97-AF65-F5344CB8AC3E}">
        <p14:creationId xmlns:p14="http://schemas.microsoft.com/office/powerpoint/2010/main" val="16237778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2"/>
            <a:ext cx="8229600" cy="1143000"/>
          </a:xfrm>
        </p:spPr>
        <p:txBody>
          <a:bodyPr>
            <a:normAutofit fontScale="90000"/>
          </a:bodyPr>
          <a:lstStyle/>
          <a:p>
            <a:r>
              <a:rPr lang="en-US" b="1" dirty="0" smtClean="0"/>
              <a:t>Sulfated </a:t>
            </a:r>
            <a:r>
              <a:rPr lang="en-US" b="1" dirty="0" err="1" smtClean="0"/>
              <a:t>Glycosaminoglycans</a:t>
            </a:r>
            <a:r>
              <a:rPr lang="en-US" b="1" dirty="0" smtClean="0"/>
              <a:t> (</a:t>
            </a:r>
            <a:r>
              <a:rPr lang="en-US" b="1" dirty="0" err="1" smtClean="0"/>
              <a:t>GAGs</a:t>
            </a:r>
            <a:r>
              <a:rPr lang="en-US" b="1" dirty="0" smtClean="0"/>
              <a:t>)</a:t>
            </a:r>
            <a:endParaRPr lang="en-US" b="1" dirty="0"/>
          </a:p>
        </p:txBody>
      </p:sp>
      <p:pic>
        <p:nvPicPr>
          <p:cNvPr id="4" name="Content Placeholder 3" descr="sulfated_proteoglycans.gif"/>
          <p:cNvPicPr>
            <a:picLocks noGrp="1" noChangeAspect="1"/>
          </p:cNvPicPr>
          <p:nvPr>
            <p:ph idx="1"/>
          </p:nvPr>
        </p:nvPicPr>
        <p:blipFill>
          <a:blip r:embed="rId2"/>
          <a:srcRect l="-48228" r="-48228"/>
          <a:stretch>
            <a:fillRect/>
          </a:stretch>
        </p:blipFill>
        <p:spPr>
          <a:xfrm>
            <a:off x="1337421" y="1155700"/>
            <a:ext cx="9952879" cy="5473700"/>
          </a:xfrm>
        </p:spPr>
      </p:pic>
      <p:sp>
        <p:nvSpPr>
          <p:cNvPr id="5" name="Content Placeholder 2"/>
          <p:cNvSpPr txBox="1">
            <a:spLocks/>
          </p:cNvSpPr>
          <p:nvPr/>
        </p:nvSpPr>
        <p:spPr>
          <a:xfrm>
            <a:off x="457200" y="1155700"/>
            <a:ext cx="3302000" cy="5029200"/>
          </a:xfrm>
          <a:prstGeom prst="rect">
            <a:avLst/>
          </a:prstGeom>
        </p:spPr>
        <p:txBody>
          <a:bodyPr vert="horz" lIns="91440" tIns="45720" rIns="91440" bIns="45720" rtlCol="0">
            <a:normAutofit fontScale="92500"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Prominent in extracellular matrix of all cells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Amount of sulfate depends on availability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Crucial for maintaining negative charge and protecting from infection</a:t>
            </a:r>
          </a:p>
          <a:p>
            <a:pPr marL="342900" lvl="0" indent="-342900">
              <a:spcBef>
                <a:spcPct val="20000"/>
              </a:spcBef>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5829300" y="2616200"/>
            <a:ext cx="482600" cy="279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070600" y="4876800"/>
            <a:ext cx="469900" cy="3048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29300" y="3975100"/>
            <a:ext cx="482600" cy="2540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816600" y="5359400"/>
            <a:ext cx="482600" cy="3429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096000" y="6223000"/>
            <a:ext cx="469900" cy="406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711700" y="6210300"/>
            <a:ext cx="469900" cy="406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829300" y="1244600"/>
            <a:ext cx="482600" cy="279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77800" y="6337300"/>
            <a:ext cx="4470400" cy="369332"/>
          </a:xfrm>
          <a:prstGeom prst="rect">
            <a:avLst/>
          </a:prstGeom>
          <a:noFill/>
        </p:spPr>
        <p:txBody>
          <a:bodyPr wrap="square" rtlCol="0">
            <a:spAutoFit/>
          </a:bodyPr>
          <a:lstStyle/>
          <a:p>
            <a:r>
              <a:rPr lang="en-US" dirty="0" err="1" smtClean="0"/>
              <a:t>http://www.science-autism.org/sulphate.htm</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Amazing Number of Roles for    </a:t>
            </a:r>
            <a:r>
              <a:rPr lang="en-US" b="1" dirty="0" err="1" smtClean="0"/>
              <a:t>Heparan</a:t>
            </a:r>
            <a:r>
              <a:rPr lang="en-US" b="1" dirty="0" smtClean="0"/>
              <a:t> Sulfate in Cells</a:t>
            </a:r>
            <a:r>
              <a:rPr lang="en-US" b="1" dirty="0" smtClean="0">
                <a:solidFill>
                  <a:srgbClr val="FF0000"/>
                </a:solidFill>
              </a:rPr>
              <a:t>*</a:t>
            </a:r>
            <a:endParaRPr lang="en-US" b="1" dirty="0">
              <a:solidFill>
                <a:srgbClr val="FF0000"/>
              </a:solidFill>
            </a:endParaRPr>
          </a:p>
        </p:txBody>
      </p:sp>
      <p:pic>
        <p:nvPicPr>
          <p:cNvPr id="5" name="Content Placeholder 4" descr="heparan_sulfate_proteoglycans.png"/>
          <p:cNvPicPr>
            <a:picLocks noGrp="1" noChangeAspect="1"/>
          </p:cNvPicPr>
          <p:nvPr>
            <p:ph idx="1"/>
          </p:nvPr>
        </p:nvPicPr>
        <p:blipFill>
          <a:blip r:embed="rId3"/>
          <a:srcRect l="-358" r="-358"/>
          <a:stretch>
            <a:fillRect/>
          </a:stretch>
        </p:blipFill>
        <p:spPr/>
      </p:pic>
      <p:sp>
        <p:nvSpPr>
          <p:cNvPr id="4" name="TextBox 3"/>
          <p:cNvSpPr txBox="1"/>
          <p:nvPr/>
        </p:nvSpPr>
        <p:spPr>
          <a:xfrm>
            <a:off x="2150512" y="6383869"/>
            <a:ext cx="7015562" cy="461665"/>
          </a:xfrm>
          <a:prstGeom prst="rect">
            <a:avLst/>
          </a:prstGeom>
          <a:noFill/>
        </p:spPr>
        <p:txBody>
          <a:bodyPr wrap="none" rtlCol="0">
            <a:spAutoFit/>
          </a:bodyPr>
          <a:lstStyle/>
          <a:p>
            <a:r>
              <a:rPr lang="en-US" sz="2400" dirty="0" smtClean="0">
                <a:solidFill>
                  <a:srgbClr val="FF0000"/>
                </a:solidFill>
              </a:rPr>
              <a:t>* </a:t>
            </a:r>
            <a:r>
              <a:rPr lang="en-US" sz="2400" dirty="0" smtClean="0"/>
              <a:t> J.R. Bishop et al, Nature 446, 1030-1037,  Apr. 2007</a:t>
            </a:r>
            <a:endParaRPr lang="en-US" sz="2400" dirty="0"/>
          </a:p>
        </p:txBody>
      </p:sp>
      <p:sp>
        <p:nvSpPr>
          <p:cNvPr id="7" name="Freeform 6"/>
          <p:cNvSpPr/>
          <p:nvPr/>
        </p:nvSpPr>
        <p:spPr>
          <a:xfrm>
            <a:off x="2286000" y="2356555"/>
            <a:ext cx="4349045" cy="4027312"/>
          </a:xfrm>
          <a:custGeom>
            <a:avLst/>
            <a:gdLst>
              <a:gd name="connsiteX0" fmla="*/ 2523067 w 4349045"/>
              <a:gd name="connsiteY0" fmla="*/ 251178 h 4027312"/>
              <a:gd name="connsiteX1" fmla="*/ 948267 w 4349045"/>
              <a:gd name="connsiteY1" fmla="*/ 606778 h 4027312"/>
              <a:gd name="connsiteX2" fmla="*/ 169333 w 4349045"/>
              <a:gd name="connsiteY2" fmla="*/ 2012245 h 4027312"/>
              <a:gd name="connsiteX3" fmla="*/ 1964267 w 4349045"/>
              <a:gd name="connsiteY3" fmla="*/ 3587045 h 4027312"/>
              <a:gd name="connsiteX4" fmla="*/ 3471333 w 4349045"/>
              <a:gd name="connsiteY4" fmla="*/ 3671712 h 4027312"/>
              <a:gd name="connsiteX5" fmla="*/ 4301067 w 4349045"/>
              <a:gd name="connsiteY5" fmla="*/ 1453445 h 4027312"/>
              <a:gd name="connsiteX6" fmla="*/ 3183467 w 4349045"/>
              <a:gd name="connsiteY6" fmla="*/ 200378 h 4027312"/>
              <a:gd name="connsiteX7" fmla="*/ 2099733 w 4349045"/>
              <a:gd name="connsiteY7" fmla="*/ 251178 h 402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9045" h="4027312">
                <a:moveTo>
                  <a:pt x="2523067" y="251178"/>
                </a:moveTo>
                <a:cubicBezTo>
                  <a:pt x="1931811" y="282222"/>
                  <a:pt x="1340556" y="313267"/>
                  <a:pt x="948267" y="606778"/>
                </a:cubicBezTo>
                <a:cubicBezTo>
                  <a:pt x="555978" y="900289"/>
                  <a:pt x="0" y="1515534"/>
                  <a:pt x="169333" y="2012245"/>
                </a:cubicBezTo>
                <a:cubicBezTo>
                  <a:pt x="338666" y="2508956"/>
                  <a:pt x="1413934" y="3310467"/>
                  <a:pt x="1964267" y="3587045"/>
                </a:cubicBezTo>
                <a:cubicBezTo>
                  <a:pt x="2514600" y="3863623"/>
                  <a:pt x="3081866" y="4027312"/>
                  <a:pt x="3471333" y="3671712"/>
                </a:cubicBezTo>
                <a:cubicBezTo>
                  <a:pt x="3860800" y="3316112"/>
                  <a:pt x="4349045" y="2032001"/>
                  <a:pt x="4301067" y="1453445"/>
                </a:cubicBezTo>
                <a:cubicBezTo>
                  <a:pt x="4253089" y="874889"/>
                  <a:pt x="3550356" y="400756"/>
                  <a:pt x="3183467" y="200378"/>
                </a:cubicBezTo>
                <a:cubicBezTo>
                  <a:pt x="2816578" y="0"/>
                  <a:pt x="2099733" y="251178"/>
                  <a:pt x="2099733" y="251178"/>
                </a:cubicBezTo>
              </a:path>
            </a:pathLst>
          </a:custGeom>
          <a:ln w="571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23"/>
            <a:ext cx="8229600" cy="1143000"/>
          </a:xfrm>
        </p:spPr>
        <p:txBody>
          <a:bodyPr>
            <a:normAutofit/>
          </a:bodyPr>
          <a:lstStyle/>
          <a:p>
            <a:r>
              <a:rPr lang="en-US" b="1" dirty="0" smtClean="0"/>
              <a:t>Recycling </a:t>
            </a:r>
            <a:r>
              <a:rPr lang="en-US" b="1" dirty="0" err="1" smtClean="0"/>
              <a:t>HSPGs</a:t>
            </a:r>
            <a:r>
              <a:rPr lang="en-US" b="1" dirty="0" smtClean="0"/>
              <a:t> </a:t>
            </a:r>
            <a:r>
              <a:rPr lang="en-US" b="1" dirty="0" err="1" smtClean="0"/>
              <a:t>w</a:t>
            </a:r>
            <a:r>
              <a:rPr lang="en-US" b="1" dirty="0" smtClean="0"/>
              <a:t>/ LDL</a:t>
            </a:r>
            <a:r>
              <a:rPr lang="en-US" b="1" dirty="0" smtClean="0">
                <a:solidFill>
                  <a:srgbClr val="FF0000"/>
                </a:solidFill>
              </a:rPr>
              <a:t>*</a:t>
            </a:r>
            <a:endParaRPr lang="en-US" b="1" dirty="0">
              <a:solidFill>
                <a:srgbClr val="FF0000"/>
              </a:solidFill>
            </a:endParaRPr>
          </a:p>
        </p:txBody>
      </p:sp>
      <p:sp>
        <p:nvSpPr>
          <p:cNvPr id="4" name="TextBox 3"/>
          <p:cNvSpPr txBox="1"/>
          <p:nvPr/>
        </p:nvSpPr>
        <p:spPr>
          <a:xfrm>
            <a:off x="2150512" y="6383869"/>
            <a:ext cx="7015562" cy="461665"/>
          </a:xfrm>
          <a:prstGeom prst="rect">
            <a:avLst/>
          </a:prstGeom>
          <a:noFill/>
        </p:spPr>
        <p:txBody>
          <a:bodyPr wrap="none" rtlCol="0">
            <a:spAutoFit/>
          </a:bodyPr>
          <a:lstStyle/>
          <a:p>
            <a:r>
              <a:rPr lang="en-US" sz="2400" dirty="0" smtClean="0">
                <a:solidFill>
                  <a:srgbClr val="FF0000"/>
                </a:solidFill>
              </a:rPr>
              <a:t>* </a:t>
            </a:r>
            <a:r>
              <a:rPr lang="en-US" sz="2400" dirty="0" smtClean="0"/>
              <a:t> J.R. Bishop et al, Nature 446, 1030-1037,  Apr. 2007</a:t>
            </a:r>
            <a:endParaRPr lang="en-US" sz="2400" dirty="0"/>
          </a:p>
        </p:txBody>
      </p:sp>
      <p:pic>
        <p:nvPicPr>
          <p:cNvPr id="8" name="Picture 7" descr="HS_proteoglycans_closeup.png"/>
          <p:cNvPicPr>
            <a:picLocks noChangeAspect="1"/>
          </p:cNvPicPr>
          <p:nvPr/>
        </p:nvPicPr>
        <p:blipFill>
          <a:blip r:embed="rId3"/>
          <a:stretch>
            <a:fillRect/>
          </a:stretch>
        </p:blipFill>
        <p:spPr>
          <a:xfrm>
            <a:off x="3655482" y="1460499"/>
            <a:ext cx="5268383" cy="4706625"/>
          </a:xfrm>
          <a:prstGeom prst="rect">
            <a:avLst/>
          </a:prstGeom>
        </p:spPr>
      </p:pic>
      <p:sp>
        <p:nvSpPr>
          <p:cNvPr id="9" name="Content Placeholder 2"/>
          <p:cNvSpPr>
            <a:spLocks noGrp="1"/>
          </p:cNvSpPr>
          <p:nvPr>
            <p:ph idx="1"/>
          </p:nvPr>
        </p:nvSpPr>
        <p:spPr>
          <a:xfrm>
            <a:off x="0" y="1129777"/>
            <a:ext cx="3339683" cy="4707469"/>
          </a:xfrm>
        </p:spPr>
        <p:txBody>
          <a:bodyPr/>
          <a:lstStyle/>
          <a:p>
            <a:r>
              <a:rPr lang="en-US" sz="2800" dirty="0" smtClean="0"/>
              <a:t>Hypothesis:   Sugars are temporarily housed in </a:t>
            </a:r>
            <a:r>
              <a:rPr lang="en-US" sz="2800" dirty="0" err="1" smtClean="0"/>
              <a:t>HSPGs</a:t>
            </a:r>
            <a:endParaRPr lang="en-US" sz="2800" dirty="0" smtClean="0"/>
          </a:p>
          <a:p>
            <a:endParaRPr lang="en-US" sz="2800" dirty="0" smtClean="0"/>
          </a:p>
          <a:p>
            <a:r>
              <a:rPr lang="en-US" sz="2800" dirty="0" smtClean="0"/>
              <a:t>Hypothesis: sulfate in </a:t>
            </a:r>
            <a:r>
              <a:rPr lang="en-US" sz="2800" dirty="0" err="1" smtClean="0"/>
              <a:t>HSPGs</a:t>
            </a:r>
            <a:r>
              <a:rPr lang="en-US" sz="2800" dirty="0" smtClean="0"/>
              <a:t> is critically needed to recycle LDL</a:t>
            </a:r>
          </a:p>
          <a:p>
            <a:endParaRPr lang="en-US" sz="2800" dirty="0" smtClean="0"/>
          </a:p>
          <a:p>
            <a:endParaRPr lang="en-US" sz="2800" dirty="0" smtClean="0"/>
          </a:p>
          <a:p>
            <a:endParaRPr lang="en-US" dirty="0"/>
          </a:p>
        </p:txBody>
      </p:sp>
      <p:sp>
        <p:nvSpPr>
          <p:cNvPr id="11" name="TextBox 10"/>
          <p:cNvSpPr txBox="1"/>
          <p:nvPr/>
        </p:nvSpPr>
        <p:spPr>
          <a:xfrm>
            <a:off x="7463452" y="2810933"/>
            <a:ext cx="633507" cy="461665"/>
          </a:xfrm>
          <a:prstGeom prst="rect">
            <a:avLst/>
          </a:prstGeom>
          <a:solidFill>
            <a:schemeClr val="bg1"/>
          </a:solidFill>
        </p:spPr>
        <p:txBody>
          <a:bodyPr wrap="none" rtlCol="0">
            <a:spAutoFit/>
          </a:bodyPr>
          <a:lstStyle/>
          <a:p>
            <a:r>
              <a:rPr lang="en-US" sz="2400" dirty="0" smtClean="0"/>
              <a:t>LDL</a:t>
            </a:r>
            <a:endParaRPr lang="en-US" sz="2400" dirty="0"/>
          </a:p>
        </p:txBody>
      </p:sp>
      <p:sp>
        <p:nvSpPr>
          <p:cNvPr id="12" name="TextBox 11"/>
          <p:cNvSpPr txBox="1"/>
          <p:nvPr/>
        </p:nvSpPr>
        <p:spPr>
          <a:xfrm>
            <a:off x="5503333" y="1460499"/>
            <a:ext cx="1355960" cy="461665"/>
          </a:xfrm>
          <a:prstGeom prst="rect">
            <a:avLst/>
          </a:prstGeom>
          <a:solidFill>
            <a:schemeClr val="bg1"/>
          </a:solidFill>
        </p:spPr>
        <p:txBody>
          <a:bodyPr wrap="none" rtlCol="0">
            <a:spAutoFit/>
          </a:bodyPr>
          <a:lstStyle/>
          <a:p>
            <a:r>
              <a:rPr lang="en-US" sz="2400" dirty="0" smtClean="0"/>
              <a:t>GLUCOSE</a:t>
            </a:r>
            <a:endParaRPr lang="en-US" sz="2400" dirty="0"/>
          </a:p>
        </p:txBody>
      </p:sp>
      <p:sp>
        <p:nvSpPr>
          <p:cNvPr id="10" name="Freeform 9"/>
          <p:cNvSpPr/>
          <p:nvPr/>
        </p:nvSpPr>
        <p:spPr>
          <a:xfrm>
            <a:off x="4605867" y="1315156"/>
            <a:ext cx="3694288" cy="3815644"/>
          </a:xfrm>
          <a:custGeom>
            <a:avLst/>
            <a:gdLst>
              <a:gd name="connsiteX0" fmla="*/ 0 w 3694288"/>
              <a:gd name="connsiteY0" fmla="*/ 2071511 h 3815644"/>
              <a:gd name="connsiteX1" fmla="*/ 677333 w 3694288"/>
              <a:gd name="connsiteY1" fmla="*/ 293511 h 3815644"/>
              <a:gd name="connsiteX2" fmla="*/ 2810933 w 3694288"/>
              <a:gd name="connsiteY2" fmla="*/ 310444 h 3815644"/>
              <a:gd name="connsiteX3" fmla="*/ 3640666 w 3694288"/>
              <a:gd name="connsiteY3" fmla="*/ 1665111 h 3815644"/>
              <a:gd name="connsiteX4" fmla="*/ 3132666 w 3694288"/>
              <a:gd name="connsiteY4" fmla="*/ 2528711 h 3815644"/>
              <a:gd name="connsiteX5" fmla="*/ 1524000 w 3694288"/>
              <a:gd name="connsiteY5" fmla="*/ 3815644 h 3815644"/>
              <a:gd name="connsiteX6" fmla="*/ 1524000 w 3694288"/>
              <a:gd name="connsiteY6" fmla="*/ 3815644 h 381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4288" h="3815644">
                <a:moveTo>
                  <a:pt x="0" y="2071511"/>
                </a:moveTo>
                <a:cubicBezTo>
                  <a:pt x="104422" y="1329266"/>
                  <a:pt x="208844" y="587022"/>
                  <a:pt x="677333" y="293511"/>
                </a:cubicBezTo>
                <a:cubicBezTo>
                  <a:pt x="1145822" y="0"/>
                  <a:pt x="2317044" y="81844"/>
                  <a:pt x="2810933" y="310444"/>
                </a:cubicBezTo>
                <a:cubicBezTo>
                  <a:pt x="3304822" y="539044"/>
                  <a:pt x="3587044" y="1295400"/>
                  <a:pt x="3640666" y="1665111"/>
                </a:cubicBezTo>
                <a:cubicBezTo>
                  <a:pt x="3694288" y="2034822"/>
                  <a:pt x="3485444" y="2170289"/>
                  <a:pt x="3132666" y="2528711"/>
                </a:cubicBezTo>
                <a:cubicBezTo>
                  <a:pt x="2779888" y="2887133"/>
                  <a:pt x="1524000" y="3815644"/>
                  <a:pt x="1524000" y="3815644"/>
                </a:cubicBezTo>
                <a:lnTo>
                  <a:pt x="1524000" y="3815644"/>
                </a:lnTo>
              </a:path>
            </a:pathLst>
          </a:custGeom>
          <a:ln w="76200" cap="flat" cmpd="sng" algn="ctr">
            <a:solidFill>
              <a:srgbClr val="FF00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LDL Uptake by Liver depends on Sulfate in </a:t>
            </a:r>
            <a:r>
              <a:rPr lang="en-US" sz="3600" b="1" dirty="0" err="1" smtClean="0"/>
              <a:t>Heparan</a:t>
            </a:r>
            <a:r>
              <a:rPr lang="en-US" sz="3600" b="1" dirty="0" smtClean="0"/>
              <a:t> Sulfate Proteoglycans (HSPGs)</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474138" y="3681325"/>
            <a:ext cx="8229600" cy="2260600"/>
          </a:xfrm>
        </p:spPr>
        <p:txBody>
          <a:bodyPr/>
          <a:lstStyle/>
          <a:p>
            <a:pPr>
              <a:buNone/>
            </a:pPr>
            <a:r>
              <a:rPr lang="en-US" dirty="0" smtClean="0"/>
              <a:t>  “Our studies have shown that HSPG participate not only in the initial sequestration step, but also in the uptake step, either in association with the LRP or acting alone as a receptor.”</a:t>
            </a:r>
            <a:endParaRPr lang="en-US" dirty="0"/>
          </a:p>
        </p:txBody>
      </p:sp>
      <p:sp>
        <p:nvSpPr>
          <p:cNvPr id="5" name="Content Placeholder 2"/>
          <p:cNvSpPr txBox="1">
            <a:spLocks/>
          </p:cNvSpPr>
          <p:nvPr/>
        </p:nvSpPr>
        <p:spPr>
          <a:xfrm>
            <a:off x="711200" y="1693333"/>
            <a:ext cx="7992538" cy="1579501"/>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LDL recycled mainly</a:t>
            </a:r>
            <a:r>
              <a:rPr kumimoji="0" lang="en-US" sz="2800" b="0" i="0" u="none" strike="noStrike" kern="1200" cap="none" spc="0" normalizeH="0" noProof="0" dirty="0" smtClean="0">
                <a:ln>
                  <a:noFill/>
                </a:ln>
                <a:solidFill>
                  <a:schemeClr val="tx1"/>
                </a:solidFill>
                <a:effectLst/>
                <a:uLnTx/>
                <a:uFillTx/>
                <a:latin typeface="+mn-lt"/>
                <a:ea typeface="+mn-ea"/>
                <a:cs typeface="+mn-cs"/>
              </a:rPr>
              <a:t> through uptake by  </a:t>
            </a:r>
            <a:r>
              <a:rPr lang="en-US" sz="2800" dirty="0" smtClean="0"/>
              <a:t>liver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This</a:t>
            </a:r>
            <a:r>
              <a:rPr kumimoji="0" lang="en-US" sz="2800" b="0" i="0" u="none" strike="noStrike" kern="1200" cap="none" spc="0" normalizeH="0" noProof="0" dirty="0" smtClean="0">
                <a:ln>
                  <a:noFill/>
                </a:ln>
                <a:solidFill>
                  <a:schemeClr val="tx1"/>
                </a:solidFill>
                <a:effectLst/>
                <a:uLnTx/>
                <a:uFillTx/>
                <a:latin typeface="+mn-lt"/>
                <a:ea typeface="+mn-ea"/>
                <a:cs typeface="+mn-cs"/>
              </a:rPr>
              <a:t> uptake depends critically on sulfate in </a:t>
            </a:r>
            <a:r>
              <a:rPr kumimoji="0" lang="en-US" sz="2800" b="0" i="0" u="none" strike="noStrike" kern="1200" cap="none" spc="0" normalizeH="0" noProof="0" dirty="0" err="1" smtClean="0">
                <a:ln>
                  <a:noFill/>
                </a:ln>
                <a:solidFill>
                  <a:schemeClr val="tx1"/>
                </a:solidFill>
                <a:effectLst/>
                <a:uLnTx/>
                <a:uFillTx/>
                <a:latin typeface="+mn-lt"/>
                <a:ea typeface="+mn-ea"/>
                <a:cs typeface="+mn-cs"/>
              </a:rPr>
              <a:t>HSPGs</a:t>
            </a:r>
            <a:endParaRPr kumimoji="0" lang="en-US" sz="2800" b="0" i="0"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2800" baseline="0" dirty="0" smtClean="0"/>
              <a:t>Insufficient </a:t>
            </a:r>
            <a:r>
              <a:rPr lang="en-US" sz="2800" baseline="0" dirty="0" err="1" smtClean="0"/>
              <a:t>HSPGs</a:t>
            </a:r>
            <a:r>
              <a:rPr lang="en-US" sz="2800" baseline="0" dirty="0" smtClean="0"/>
              <a:t> leads to </a:t>
            </a:r>
            <a:r>
              <a:rPr lang="en-US" sz="2800" dirty="0" smtClean="0"/>
              <a:t>elevated serum LDL</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xtBox 5"/>
          <p:cNvSpPr txBox="1"/>
          <p:nvPr/>
        </p:nvSpPr>
        <p:spPr>
          <a:xfrm>
            <a:off x="2786613" y="6387010"/>
            <a:ext cx="6033773" cy="461665"/>
          </a:xfrm>
          <a:prstGeom prst="rect">
            <a:avLst/>
          </a:prstGeom>
          <a:noFill/>
        </p:spPr>
        <p:txBody>
          <a:bodyPr wrap="none" rtlCol="0">
            <a:spAutoFit/>
          </a:bodyPr>
          <a:lstStyle/>
          <a:p>
            <a:r>
              <a:rPr lang="en-US" sz="2400" dirty="0" smtClean="0">
                <a:solidFill>
                  <a:srgbClr val="FF0000"/>
                </a:solidFill>
              </a:rPr>
              <a:t>*</a:t>
            </a:r>
            <a:r>
              <a:rPr lang="en-US" sz="2400" dirty="0" smtClean="0"/>
              <a:t> </a:t>
            </a:r>
            <a:r>
              <a:rPr lang="en-US" sz="2400" dirty="0" err="1" smtClean="0"/>
              <a:t>Mahli</a:t>
            </a:r>
            <a:r>
              <a:rPr lang="en-US" sz="2400" dirty="0" smtClean="0"/>
              <a:t> and </a:t>
            </a:r>
            <a:r>
              <a:rPr lang="en-US" sz="2400" dirty="0" err="1" smtClean="0"/>
              <a:t>Ji</a:t>
            </a:r>
            <a:r>
              <a:rPr lang="en-US" sz="2400" dirty="0" smtClean="0"/>
              <a:t>, J. Lipid Research 40, 1999, 1-16.</a:t>
            </a:r>
            <a:endParaRPr lang="en-US" sz="2400" dirty="0"/>
          </a:p>
        </p:txBody>
      </p:sp>
    </p:spTree>
    <p:extLst>
      <p:ext uri="{BB962C8B-B14F-4D97-AF65-F5344CB8AC3E}">
        <p14:creationId xmlns:p14="http://schemas.microsoft.com/office/powerpoint/2010/main" val="24042528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We need to worry about sulfur!</a:t>
            </a:r>
            <a:endParaRPr lang="en-US" b="1" dirty="0"/>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457200" y="1581338"/>
            <a:ext cx="8229600" cy="4832093"/>
          </a:xfrm>
          <a:prstGeom prst="rect">
            <a:avLst/>
          </a:prstGeom>
          <a:solidFill>
            <a:srgbClr val="F9FFCC"/>
          </a:solidFill>
          <a:ln>
            <a:solidFill>
              <a:srgbClr val="000000"/>
            </a:solidFill>
          </a:ln>
        </p:spPr>
        <p:txBody>
          <a:bodyPr wrap="square" rtlCol="0">
            <a:spAutoFit/>
          </a:bodyPr>
          <a:lstStyle/>
          <a:p>
            <a:pPr algn="ctr"/>
            <a:r>
              <a:rPr lang="en-US" sz="2800" dirty="0" smtClean="0">
                <a:latin typeface="Apple Casual"/>
              </a:rPr>
              <a:t> Current agricultural practices are depleting sulfate from the soil </a:t>
            </a:r>
          </a:p>
          <a:p>
            <a:pPr algn="ctr"/>
            <a:endParaRPr lang="en-US" sz="2800" dirty="0" smtClean="0">
              <a:latin typeface="Apple Casual"/>
            </a:endParaRPr>
          </a:p>
          <a:p>
            <a:pPr algn="ctr"/>
            <a:r>
              <a:rPr lang="en-US" sz="2800" dirty="0" smtClean="0">
                <a:latin typeface="Apple Casual"/>
              </a:rPr>
              <a:t>This leads to insufficient dietary sulfur, especially for vegetarians</a:t>
            </a:r>
          </a:p>
          <a:p>
            <a:pPr algn="ctr"/>
            <a:endParaRPr lang="en-US" sz="2800" dirty="0" smtClean="0">
              <a:latin typeface="Apple Casual"/>
            </a:endParaRPr>
          </a:p>
          <a:p>
            <a:pPr algn="ctr"/>
            <a:r>
              <a:rPr lang="en-US" sz="2800" dirty="0" smtClean="0">
                <a:latin typeface="Apple Casual"/>
              </a:rPr>
              <a:t>Environmental </a:t>
            </a:r>
            <a:r>
              <a:rPr lang="en-US" sz="2800" dirty="0">
                <a:latin typeface="Apple Casual"/>
              </a:rPr>
              <a:t>t</a:t>
            </a:r>
            <a:r>
              <a:rPr lang="en-US" sz="2800" dirty="0" smtClean="0">
                <a:latin typeface="Apple Casual"/>
              </a:rPr>
              <a:t>oxins </a:t>
            </a:r>
            <a:r>
              <a:rPr lang="en-US" sz="2800" dirty="0">
                <a:latin typeface="Apple Casual"/>
              </a:rPr>
              <a:t>d</a:t>
            </a:r>
            <a:r>
              <a:rPr lang="en-US" sz="2800" dirty="0" smtClean="0">
                <a:latin typeface="Apple Casual"/>
              </a:rPr>
              <a:t>eplete sulfur</a:t>
            </a:r>
          </a:p>
          <a:p>
            <a:pPr algn="ctr"/>
            <a:endParaRPr lang="en-US" sz="2800" dirty="0" smtClean="0">
              <a:latin typeface="Apple Casual"/>
            </a:endParaRPr>
          </a:p>
          <a:p>
            <a:pPr algn="ctr"/>
            <a:r>
              <a:rPr lang="en-US" sz="2800" dirty="0" smtClean="0">
                <a:latin typeface="Apple Casual"/>
              </a:rPr>
              <a:t>Sulfate depletion in the body has     widespread consequences</a:t>
            </a:r>
          </a:p>
          <a:p>
            <a:pPr algn="ctr"/>
            <a:endParaRPr lang="en-US" sz="2800" dirty="0">
              <a:latin typeface="Apple Casual"/>
            </a:endParaRPr>
          </a:p>
        </p:txBody>
      </p:sp>
    </p:spTree>
    <p:extLst>
      <p:ext uri="{BB962C8B-B14F-4D97-AF65-F5344CB8AC3E}">
        <p14:creationId xmlns:p14="http://schemas.microsoft.com/office/powerpoint/2010/main" val="112979245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LDL Clearance Depends on </a:t>
            </a:r>
            <a:r>
              <a:rPr lang="en-US" b="1" dirty="0" err="1" smtClean="0"/>
              <a:t>HSPGs</a:t>
            </a:r>
            <a:r>
              <a:rPr lang="en-US" b="1" dirty="0" smtClean="0">
                <a:solidFill>
                  <a:srgbClr val="FF0000"/>
                </a:solidFill>
              </a:rPr>
              <a:t>*</a:t>
            </a:r>
            <a:endParaRPr lang="en-US" b="1" dirty="0">
              <a:solidFill>
                <a:srgbClr val="FF0000"/>
              </a:solidFill>
            </a:endParaRPr>
          </a:p>
        </p:txBody>
      </p:sp>
      <p:pic>
        <p:nvPicPr>
          <p:cNvPr id="4" name="Content Placeholder 3" descr="HSPGs_liver_clearance_remnants.png"/>
          <p:cNvPicPr>
            <a:picLocks noGrp="1" noChangeAspect="1"/>
          </p:cNvPicPr>
          <p:nvPr>
            <p:ph idx="1"/>
          </p:nvPr>
        </p:nvPicPr>
        <p:blipFill>
          <a:blip r:embed="rId3"/>
          <a:srcRect l="-16493" r="-16493"/>
          <a:stretch>
            <a:fillRect/>
          </a:stretch>
        </p:blipFill>
        <p:spPr>
          <a:xfrm>
            <a:off x="125246" y="1417638"/>
            <a:ext cx="8561554" cy="4708525"/>
          </a:xfrm>
        </p:spPr>
      </p:pic>
      <p:sp>
        <p:nvSpPr>
          <p:cNvPr id="5" name="TextBox 4"/>
          <p:cNvSpPr txBox="1"/>
          <p:nvPr/>
        </p:nvSpPr>
        <p:spPr>
          <a:xfrm>
            <a:off x="2786613" y="6387010"/>
            <a:ext cx="6255789" cy="400110"/>
          </a:xfrm>
          <a:prstGeom prst="rect">
            <a:avLst/>
          </a:prstGeom>
          <a:noFill/>
        </p:spPr>
        <p:txBody>
          <a:bodyPr wrap="none" rtlCol="0">
            <a:spAutoFit/>
          </a:bodyPr>
          <a:lstStyle/>
          <a:p>
            <a:r>
              <a:rPr lang="en-US" sz="2000" dirty="0" smtClean="0">
                <a:solidFill>
                  <a:srgbClr val="FF0000"/>
                </a:solidFill>
              </a:rPr>
              <a:t>*</a:t>
            </a:r>
            <a:r>
              <a:rPr lang="en-US" sz="2000" dirty="0" smtClean="0"/>
              <a:t> Figure 1, in </a:t>
            </a:r>
            <a:r>
              <a:rPr lang="en-US" sz="2000" dirty="0" err="1" smtClean="0"/>
              <a:t>Mahli</a:t>
            </a:r>
            <a:r>
              <a:rPr lang="en-US" sz="2000" dirty="0" smtClean="0"/>
              <a:t> and </a:t>
            </a:r>
            <a:r>
              <a:rPr lang="en-US" sz="2000" dirty="0" err="1" smtClean="0"/>
              <a:t>Ji</a:t>
            </a:r>
            <a:r>
              <a:rPr lang="en-US" sz="2000" dirty="0" smtClean="0"/>
              <a:t>, J. Lipid Research 40, 1999, 1-16.</a:t>
            </a:r>
            <a:endParaRPr lang="en-US" sz="2000" dirty="0"/>
          </a:p>
        </p:txBody>
      </p:sp>
      <p:grpSp>
        <p:nvGrpSpPr>
          <p:cNvPr id="9" name="Group 8"/>
          <p:cNvGrpSpPr/>
          <p:nvPr/>
        </p:nvGrpSpPr>
        <p:grpSpPr>
          <a:xfrm>
            <a:off x="3262539" y="2049542"/>
            <a:ext cx="3800243" cy="2524313"/>
            <a:chOff x="3262539" y="2049542"/>
            <a:chExt cx="3800243" cy="2524313"/>
          </a:xfrm>
        </p:grpSpPr>
        <p:sp>
          <p:nvSpPr>
            <p:cNvPr id="3" name="Freeform 2"/>
            <p:cNvSpPr/>
            <p:nvPr/>
          </p:nvSpPr>
          <p:spPr>
            <a:xfrm>
              <a:off x="3262539" y="3528265"/>
              <a:ext cx="944552" cy="515864"/>
            </a:xfrm>
            <a:custGeom>
              <a:avLst/>
              <a:gdLst>
                <a:gd name="connsiteX0" fmla="*/ 407878 w 944552"/>
                <a:gd name="connsiteY0" fmla="*/ 25254 h 515864"/>
                <a:gd name="connsiteX1" fmla="*/ 54 w 944552"/>
                <a:gd name="connsiteY1" fmla="*/ 223319 h 515864"/>
                <a:gd name="connsiteX2" fmla="*/ 431183 w 944552"/>
                <a:gd name="connsiteY2" fmla="*/ 514591 h 515864"/>
                <a:gd name="connsiteX3" fmla="*/ 943876 w 944552"/>
                <a:gd name="connsiteY3" fmla="*/ 316526 h 515864"/>
                <a:gd name="connsiteX4" fmla="*/ 536052 w 944552"/>
                <a:gd name="connsiteY4" fmla="*/ 13603 h 515864"/>
                <a:gd name="connsiteX5" fmla="*/ 349618 w 944552"/>
                <a:gd name="connsiteY5" fmla="*/ 48556 h 51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552" h="515864">
                  <a:moveTo>
                    <a:pt x="407878" y="25254"/>
                  </a:moveTo>
                  <a:cubicBezTo>
                    <a:pt x="202024" y="83508"/>
                    <a:pt x="-3830" y="141763"/>
                    <a:pt x="54" y="223319"/>
                  </a:cubicBezTo>
                  <a:cubicBezTo>
                    <a:pt x="3938" y="304875"/>
                    <a:pt x="273879" y="499057"/>
                    <a:pt x="431183" y="514591"/>
                  </a:cubicBezTo>
                  <a:cubicBezTo>
                    <a:pt x="588487" y="530126"/>
                    <a:pt x="926398" y="400024"/>
                    <a:pt x="943876" y="316526"/>
                  </a:cubicBezTo>
                  <a:cubicBezTo>
                    <a:pt x="961354" y="233028"/>
                    <a:pt x="635095" y="58265"/>
                    <a:pt x="536052" y="13603"/>
                  </a:cubicBezTo>
                  <a:cubicBezTo>
                    <a:pt x="437009" y="-31059"/>
                    <a:pt x="349618" y="48556"/>
                    <a:pt x="349618" y="48556"/>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6118230" y="4044129"/>
              <a:ext cx="944552" cy="515864"/>
            </a:xfrm>
            <a:custGeom>
              <a:avLst/>
              <a:gdLst>
                <a:gd name="connsiteX0" fmla="*/ 407878 w 944552"/>
                <a:gd name="connsiteY0" fmla="*/ 25254 h 515864"/>
                <a:gd name="connsiteX1" fmla="*/ 54 w 944552"/>
                <a:gd name="connsiteY1" fmla="*/ 223319 h 515864"/>
                <a:gd name="connsiteX2" fmla="*/ 431183 w 944552"/>
                <a:gd name="connsiteY2" fmla="*/ 514591 h 515864"/>
                <a:gd name="connsiteX3" fmla="*/ 943876 w 944552"/>
                <a:gd name="connsiteY3" fmla="*/ 316526 h 515864"/>
                <a:gd name="connsiteX4" fmla="*/ 536052 w 944552"/>
                <a:gd name="connsiteY4" fmla="*/ 13603 h 515864"/>
                <a:gd name="connsiteX5" fmla="*/ 349618 w 944552"/>
                <a:gd name="connsiteY5" fmla="*/ 48556 h 51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552" h="515864">
                  <a:moveTo>
                    <a:pt x="407878" y="25254"/>
                  </a:moveTo>
                  <a:cubicBezTo>
                    <a:pt x="202024" y="83508"/>
                    <a:pt x="-3830" y="141763"/>
                    <a:pt x="54" y="223319"/>
                  </a:cubicBezTo>
                  <a:cubicBezTo>
                    <a:pt x="3938" y="304875"/>
                    <a:pt x="273879" y="499057"/>
                    <a:pt x="431183" y="514591"/>
                  </a:cubicBezTo>
                  <a:cubicBezTo>
                    <a:pt x="588487" y="530126"/>
                    <a:pt x="926398" y="400024"/>
                    <a:pt x="943876" y="316526"/>
                  </a:cubicBezTo>
                  <a:cubicBezTo>
                    <a:pt x="961354" y="233028"/>
                    <a:pt x="635095" y="58265"/>
                    <a:pt x="536052" y="13603"/>
                  </a:cubicBezTo>
                  <a:cubicBezTo>
                    <a:pt x="437009" y="-31059"/>
                    <a:pt x="349618" y="48556"/>
                    <a:pt x="349618" y="48556"/>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5955101" y="2049542"/>
              <a:ext cx="944552" cy="515864"/>
            </a:xfrm>
            <a:custGeom>
              <a:avLst/>
              <a:gdLst>
                <a:gd name="connsiteX0" fmla="*/ 407878 w 944552"/>
                <a:gd name="connsiteY0" fmla="*/ 25254 h 515864"/>
                <a:gd name="connsiteX1" fmla="*/ 54 w 944552"/>
                <a:gd name="connsiteY1" fmla="*/ 223319 h 515864"/>
                <a:gd name="connsiteX2" fmla="*/ 431183 w 944552"/>
                <a:gd name="connsiteY2" fmla="*/ 514591 h 515864"/>
                <a:gd name="connsiteX3" fmla="*/ 943876 w 944552"/>
                <a:gd name="connsiteY3" fmla="*/ 316526 h 515864"/>
                <a:gd name="connsiteX4" fmla="*/ 536052 w 944552"/>
                <a:gd name="connsiteY4" fmla="*/ 13603 h 515864"/>
                <a:gd name="connsiteX5" fmla="*/ 349618 w 944552"/>
                <a:gd name="connsiteY5" fmla="*/ 48556 h 51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552" h="515864">
                  <a:moveTo>
                    <a:pt x="407878" y="25254"/>
                  </a:moveTo>
                  <a:cubicBezTo>
                    <a:pt x="202024" y="83508"/>
                    <a:pt x="-3830" y="141763"/>
                    <a:pt x="54" y="223319"/>
                  </a:cubicBezTo>
                  <a:cubicBezTo>
                    <a:pt x="3938" y="304875"/>
                    <a:pt x="273879" y="499057"/>
                    <a:pt x="431183" y="514591"/>
                  </a:cubicBezTo>
                  <a:cubicBezTo>
                    <a:pt x="588487" y="530126"/>
                    <a:pt x="926398" y="400024"/>
                    <a:pt x="943876" y="316526"/>
                  </a:cubicBezTo>
                  <a:cubicBezTo>
                    <a:pt x="961354" y="233028"/>
                    <a:pt x="635095" y="58265"/>
                    <a:pt x="536052" y="13603"/>
                  </a:cubicBezTo>
                  <a:cubicBezTo>
                    <a:pt x="437009" y="-31059"/>
                    <a:pt x="349618" y="48556"/>
                    <a:pt x="349618" y="48556"/>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650064" y="4057991"/>
              <a:ext cx="944552" cy="515864"/>
            </a:xfrm>
            <a:custGeom>
              <a:avLst/>
              <a:gdLst>
                <a:gd name="connsiteX0" fmla="*/ 407878 w 944552"/>
                <a:gd name="connsiteY0" fmla="*/ 25254 h 515864"/>
                <a:gd name="connsiteX1" fmla="*/ 54 w 944552"/>
                <a:gd name="connsiteY1" fmla="*/ 223319 h 515864"/>
                <a:gd name="connsiteX2" fmla="*/ 431183 w 944552"/>
                <a:gd name="connsiteY2" fmla="*/ 514591 h 515864"/>
                <a:gd name="connsiteX3" fmla="*/ 943876 w 944552"/>
                <a:gd name="connsiteY3" fmla="*/ 316526 h 515864"/>
                <a:gd name="connsiteX4" fmla="*/ 536052 w 944552"/>
                <a:gd name="connsiteY4" fmla="*/ 13603 h 515864"/>
                <a:gd name="connsiteX5" fmla="*/ 349618 w 944552"/>
                <a:gd name="connsiteY5" fmla="*/ 48556 h 51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552" h="515864">
                  <a:moveTo>
                    <a:pt x="407878" y="25254"/>
                  </a:moveTo>
                  <a:cubicBezTo>
                    <a:pt x="202024" y="83508"/>
                    <a:pt x="-3830" y="141763"/>
                    <a:pt x="54" y="223319"/>
                  </a:cubicBezTo>
                  <a:cubicBezTo>
                    <a:pt x="3938" y="304875"/>
                    <a:pt x="273879" y="499057"/>
                    <a:pt x="431183" y="514591"/>
                  </a:cubicBezTo>
                  <a:cubicBezTo>
                    <a:pt x="588487" y="530126"/>
                    <a:pt x="926398" y="400024"/>
                    <a:pt x="943876" y="316526"/>
                  </a:cubicBezTo>
                  <a:cubicBezTo>
                    <a:pt x="961354" y="233028"/>
                    <a:pt x="635095" y="58265"/>
                    <a:pt x="536052" y="13603"/>
                  </a:cubicBezTo>
                  <a:cubicBezTo>
                    <a:pt x="437009" y="-31059"/>
                    <a:pt x="349618" y="48556"/>
                    <a:pt x="349618" y="48556"/>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0" name="TextBox 9"/>
          <p:cNvSpPr txBox="1"/>
          <p:nvPr/>
        </p:nvSpPr>
        <p:spPr>
          <a:xfrm>
            <a:off x="4312152" y="1301128"/>
            <a:ext cx="1428596" cy="369332"/>
          </a:xfrm>
          <a:prstGeom prst="rect">
            <a:avLst/>
          </a:prstGeom>
          <a:noFill/>
        </p:spPr>
        <p:txBody>
          <a:bodyPr wrap="none" rtlCol="0">
            <a:spAutoFit/>
          </a:bodyPr>
          <a:lstStyle/>
          <a:p>
            <a:r>
              <a:rPr lang="en-US" dirty="0" smtClean="0">
                <a:solidFill>
                  <a:srgbClr val="FF0000"/>
                </a:solidFill>
              </a:rPr>
              <a:t>LDL Remnant</a:t>
            </a:r>
            <a:endParaRPr lang="en-US" dirty="0">
              <a:solidFill>
                <a:srgbClr val="FF0000"/>
              </a:solidFill>
            </a:endParaRPr>
          </a:p>
        </p:txBody>
      </p:sp>
    </p:spTree>
    <p:extLst>
      <p:ext uri="{BB962C8B-B14F-4D97-AF65-F5344CB8AC3E}">
        <p14:creationId xmlns:p14="http://schemas.microsoft.com/office/powerpoint/2010/main" val="6158198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Proposed Role of </a:t>
            </a:r>
            <a:r>
              <a:rPr lang="en-US" b="1" dirty="0" err="1" smtClean="0"/>
              <a:t>eNOS</a:t>
            </a:r>
            <a:r>
              <a:rPr lang="en-US" b="1" dirty="0" smtClean="0"/>
              <a:t> in          </a:t>
            </a:r>
            <a:r>
              <a:rPr lang="en-US" b="1" dirty="0" err="1" smtClean="0"/>
              <a:t>Heparan</a:t>
            </a:r>
            <a:r>
              <a:rPr lang="en-US" b="1" dirty="0" smtClean="0"/>
              <a:t> Sulfate synthesis</a:t>
            </a:r>
            <a:endParaRPr lang="en-US" b="1" dirty="0"/>
          </a:p>
        </p:txBody>
      </p:sp>
      <p:pic>
        <p:nvPicPr>
          <p:cNvPr id="4" name="Content Placeholder 3" descr="heparan_sulfate.png"/>
          <p:cNvPicPr>
            <a:picLocks noChangeAspect="1"/>
          </p:cNvPicPr>
          <p:nvPr/>
        </p:nvPicPr>
        <p:blipFill>
          <a:blip r:embed="rId2"/>
          <a:srcRect l="-11781" r="-11781"/>
          <a:stretch>
            <a:fillRect/>
          </a:stretch>
        </p:blipFill>
        <p:spPr>
          <a:xfrm>
            <a:off x="3286741" y="1768563"/>
            <a:ext cx="4365451" cy="2400830"/>
          </a:xfrm>
          <a:prstGeom prst="rect">
            <a:avLst/>
          </a:prstGeom>
        </p:spPr>
      </p:pic>
      <p:sp>
        <p:nvSpPr>
          <p:cNvPr id="5" name="Rectangle 4"/>
          <p:cNvSpPr/>
          <p:nvPr/>
        </p:nvSpPr>
        <p:spPr>
          <a:xfrm>
            <a:off x="3996267" y="1600200"/>
            <a:ext cx="152400" cy="2400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095064" y="1600200"/>
            <a:ext cx="152400" cy="2400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1761067" y="2968978"/>
            <a:ext cx="4828822" cy="3143955"/>
          </a:xfrm>
          <a:custGeom>
            <a:avLst/>
            <a:gdLst>
              <a:gd name="connsiteX0" fmla="*/ 0 w 4828822"/>
              <a:gd name="connsiteY0" fmla="*/ 214489 h 3143955"/>
              <a:gd name="connsiteX1" fmla="*/ 1879600 w 4828822"/>
              <a:gd name="connsiteY1" fmla="*/ 28222 h 3143955"/>
              <a:gd name="connsiteX2" fmla="*/ 3403600 w 4828822"/>
              <a:gd name="connsiteY2" fmla="*/ 383822 h 3143955"/>
              <a:gd name="connsiteX3" fmla="*/ 4504266 w 4828822"/>
              <a:gd name="connsiteY3" fmla="*/ 1078089 h 3143955"/>
              <a:gd name="connsiteX4" fmla="*/ 4775200 w 4828822"/>
              <a:gd name="connsiteY4" fmla="*/ 2263422 h 3143955"/>
              <a:gd name="connsiteX5" fmla="*/ 4826000 w 4828822"/>
              <a:gd name="connsiteY5" fmla="*/ 3143955 h 314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8822" h="3143955">
                <a:moveTo>
                  <a:pt x="0" y="214489"/>
                </a:moveTo>
                <a:cubicBezTo>
                  <a:pt x="656166" y="107244"/>
                  <a:pt x="1312333" y="0"/>
                  <a:pt x="1879600" y="28222"/>
                </a:cubicBezTo>
                <a:cubicBezTo>
                  <a:pt x="2446867" y="56444"/>
                  <a:pt x="2966156" y="208844"/>
                  <a:pt x="3403600" y="383822"/>
                </a:cubicBezTo>
                <a:cubicBezTo>
                  <a:pt x="3841044" y="558800"/>
                  <a:pt x="4275666" y="764822"/>
                  <a:pt x="4504266" y="1078089"/>
                </a:cubicBezTo>
                <a:cubicBezTo>
                  <a:pt x="4732866" y="1391356"/>
                  <a:pt x="4721578" y="1919111"/>
                  <a:pt x="4775200" y="2263422"/>
                </a:cubicBezTo>
                <a:cubicBezTo>
                  <a:pt x="4828822" y="2607733"/>
                  <a:pt x="4826000" y="3143955"/>
                  <a:pt x="4826000" y="314395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2889956" y="3587044"/>
            <a:ext cx="2952044" cy="1515534"/>
          </a:xfrm>
          <a:custGeom>
            <a:avLst/>
            <a:gdLst>
              <a:gd name="connsiteX0" fmla="*/ 682977 w 2952044"/>
              <a:gd name="connsiteY0" fmla="*/ 138289 h 1515534"/>
              <a:gd name="connsiteX1" fmla="*/ 1648177 w 2952044"/>
              <a:gd name="connsiteY1" fmla="*/ 189089 h 1515534"/>
              <a:gd name="connsiteX2" fmla="*/ 2782711 w 2952044"/>
              <a:gd name="connsiteY2" fmla="*/ 1272823 h 1515534"/>
              <a:gd name="connsiteX3" fmla="*/ 2664177 w 2952044"/>
              <a:gd name="connsiteY3" fmla="*/ 1492956 h 1515534"/>
              <a:gd name="connsiteX4" fmla="*/ 2308577 w 2952044"/>
              <a:gd name="connsiteY4" fmla="*/ 1137356 h 1515534"/>
              <a:gd name="connsiteX5" fmla="*/ 1715911 w 2952044"/>
              <a:gd name="connsiteY5" fmla="*/ 561623 h 1515534"/>
              <a:gd name="connsiteX6" fmla="*/ 1682044 w 2952044"/>
              <a:gd name="connsiteY6" fmla="*/ 832556 h 1515534"/>
              <a:gd name="connsiteX7" fmla="*/ 1952977 w 2952044"/>
              <a:gd name="connsiteY7" fmla="*/ 1001889 h 1515534"/>
              <a:gd name="connsiteX8" fmla="*/ 1902177 w 2952044"/>
              <a:gd name="connsiteY8" fmla="*/ 1120423 h 1515534"/>
              <a:gd name="connsiteX9" fmla="*/ 1394177 w 2952044"/>
              <a:gd name="connsiteY9" fmla="*/ 866423 h 1515534"/>
              <a:gd name="connsiteX10" fmla="*/ 936977 w 2952044"/>
              <a:gd name="connsiteY10" fmla="*/ 392289 h 1515534"/>
              <a:gd name="connsiteX11" fmla="*/ 395111 w 2952044"/>
              <a:gd name="connsiteY11" fmla="*/ 392289 h 1515534"/>
              <a:gd name="connsiteX12" fmla="*/ 852311 w 2952044"/>
              <a:gd name="connsiteY12" fmla="*/ 544689 h 1515534"/>
              <a:gd name="connsiteX13" fmla="*/ 1207911 w 2952044"/>
              <a:gd name="connsiteY13" fmla="*/ 934156 h 1515534"/>
              <a:gd name="connsiteX14" fmla="*/ 1868311 w 2952044"/>
              <a:gd name="connsiteY14" fmla="*/ 1171223 h 1515534"/>
              <a:gd name="connsiteX15" fmla="*/ 2173111 w 2952044"/>
              <a:gd name="connsiteY15" fmla="*/ 1238956 h 1515534"/>
              <a:gd name="connsiteX16" fmla="*/ 2206977 w 2952044"/>
              <a:gd name="connsiteY16" fmla="*/ 1425223 h 1515534"/>
              <a:gd name="connsiteX17" fmla="*/ 1512711 w 2952044"/>
              <a:gd name="connsiteY17" fmla="*/ 1238956 h 1515534"/>
              <a:gd name="connsiteX18" fmla="*/ 903111 w 2952044"/>
              <a:gd name="connsiteY18" fmla="*/ 917223 h 1515534"/>
              <a:gd name="connsiteX19" fmla="*/ 547511 w 2952044"/>
              <a:gd name="connsiteY19" fmla="*/ 527756 h 1515534"/>
              <a:gd name="connsiteX20" fmla="*/ 39511 w 2952044"/>
              <a:gd name="connsiteY20" fmla="*/ 426156 h 1515534"/>
              <a:gd name="connsiteX21" fmla="*/ 784577 w 2952044"/>
              <a:gd name="connsiteY21" fmla="*/ 87489 h 151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2044" h="1515534">
                <a:moveTo>
                  <a:pt x="682977" y="138289"/>
                </a:moveTo>
                <a:cubicBezTo>
                  <a:pt x="990599" y="69144"/>
                  <a:pt x="1298221" y="0"/>
                  <a:pt x="1648177" y="189089"/>
                </a:cubicBezTo>
                <a:cubicBezTo>
                  <a:pt x="1998133" y="378178"/>
                  <a:pt x="2613378" y="1055512"/>
                  <a:pt x="2782711" y="1272823"/>
                </a:cubicBezTo>
                <a:cubicBezTo>
                  <a:pt x="2952044" y="1490134"/>
                  <a:pt x="2743199" y="1515534"/>
                  <a:pt x="2664177" y="1492956"/>
                </a:cubicBezTo>
                <a:cubicBezTo>
                  <a:pt x="2585155" y="1470378"/>
                  <a:pt x="2466621" y="1292578"/>
                  <a:pt x="2308577" y="1137356"/>
                </a:cubicBezTo>
                <a:cubicBezTo>
                  <a:pt x="2150533" y="982134"/>
                  <a:pt x="1820333" y="612423"/>
                  <a:pt x="1715911" y="561623"/>
                </a:cubicBezTo>
                <a:cubicBezTo>
                  <a:pt x="1611489" y="510823"/>
                  <a:pt x="1642533" y="759178"/>
                  <a:pt x="1682044" y="832556"/>
                </a:cubicBezTo>
                <a:cubicBezTo>
                  <a:pt x="1721555" y="905934"/>
                  <a:pt x="1916288" y="953911"/>
                  <a:pt x="1952977" y="1001889"/>
                </a:cubicBezTo>
                <a:cubicBezTo>
                  <a:pt x="1989666" y="1049867"/>
                  <a:pt x="1995310" y="1143001"/>
                  <a:pt x="1902177" y="1120423"/>
                </a:cubicBezTo>
                <a:cubicBezTo>
                  <a:pt x="1809044" y="1097845"/>
                  <a:pt x="1555044" y="987779"/>
                  <a:pt x="1394177" y="866423"/>
                </a:cubicBezTo>
                <a:cubicBezTo>
                  <a:pt x="1233310" y="745067"/>
                  <a:pt x="1103488" y="471311"/>
                  <a:pt x="936977" y="392289"/>
                </a:cubicBezTo>
                <a:cubicBezTo>
                  <a:pt x="770466" y="313267"/>
                  <a:pt x="409222" y="366889"/>
                  <a:pt x="395111" y="392289"/>
                </a:cubicBezTo>
                <a:cubicBezTo>
                  <a:pt x="381000" y="417689"/>
                  <a:pt x="716844" y="454378"/>
                  <a:pt x="852311" y="544689"/>
                </a:cubicBezTo>
                <a:cubicBezTo>
                  <a:pt x="987778" y="635000"/>
                  <a:pt x="1038578" y="829734"/>
                  <a:pt x="1207911" y="934156"/>
                </a:cubicBezTo>
                <a:cubicBezTo>
                  <a:pt x="1377244" y="1038578"/>
                  <a:pt x="1707444" y="1120423"/>
                  <a:pt x="1868311" y="1171223"/>
                </a:cubicBezTo>
                <a:cubicBezTo>
                  <a:pt x="2029178" y="1222023"/>
                  <a:pt x="2116667" y="1196623"/>
                  <a:pt x="2173111" y="1238956"/>
                </a:cubicBezTo>
                <a:cubicBezTo>
                  <a:pt x="2229555" y="1281289"/>
                  <a:pt x="2317044" y="1425223"/>
                  <a:pt x="2206977" y="1425223"/>
                </a:cubicBezTo>
                <a:cubicBezTo>
                  <a:pt x="2096910" y="1425223"/>
                  <a:pt x="1730022" y="1323623"/>
                  <a:pt x="1512711" y="1238956"/>
                </a:cubicBezTo>
                <a:cubicBezTo>
                  <a:pt x="1295400" y="1154289"/>
                  <a:pt x="1063978" y="1035756"/>
                  <a:pt x="903111" y="917223"/>
                </a:cubicBezTo>
                <a:cubicBezTo>
                  <a:pt x="742244" y="798690"/>
                  <a:pt x="691444" y="609600"/>
                  <a:pt x="547511" y="527756"/>
                </a:cubicBezTo>
                <a:cubicBezTo>
                  <a:pt x="403578" y="445912"/>
                  <a:pt x="0" y="499534"/>
                  <a:pt x="39511" y="426156"/>
                </a:cubicBezTo>
                <a:cubicBezTo>
                  <a:pt x="79022" y="352778"/>
                  <a:pt x="784577" y="87489"/>
                  <a:pt x="784577" y="8748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423334" y="2985367"/>
            <a:ext cx="2150533" cy="1200328"/>
          </a:xfrm>
          <a:prstGeom prst="rect">
            <a:avLst/>
          </a:prstGeom>
          <a:solidFill>
            <a:srgbClr val="F8FFC5"/>
          </a:solidFill>
          <a:ln>
            <a:solidFill>
              <a:schemeClr val="tx1"/>
            </a:solidFill>
          </a:ln>
        </p:spPr>
        <p:txBody>
          <a:bodyPr wrap="square" rtlCol="0">
            <a:spAutoFit/>
          </a:bodyPr>
          <a:lstStyle/>
          <a:p>
            <a:r>
              <a:rPr lang="en-US" sz="2400" dirty="0" err="1" smtClean="0"/>
              <a:t>Heparan</a:t>
            </a:r>
            <a:r>
              <a:rPr lang="en-US" sz="2400" dirty="0" smtClean="0"/>
              <a:t> sulfate synthesized in Golgi apparatus</a:t>
            </a:r>
            <a:endParaRPr lang="en-US" sz="2400" dirty="0"/>
          </a:p>
        </p:txBody>
      </p:sp>
      <p:sp>
        <p:nvSpPr>
          <p:cNvPr id="19" name="Freeform 18"/>
          <p:cNvSpPr/>
          <p:nvPr/>
        </p:nvSpPr>
        <p:spPr>
          <a:xfrm>
            <a:off x="4016023" y="3081867"/>
            <a:ext cx="911577" cy="567266"/>
          </a:xfrm>
          <a:custGeom>
            <a:avLst/>
            <a:gdLst>
              <a:gd name="connsiteX0" fmla="*/ 268110 w 911577"/>
              <a:gd name="connsiteY0" fmla="*/ 0 h 567266"/>
              <a:gd name="connsiteX1" fmla="*/ 81844 w 911577"/>
              <a:gd name="connsiteY1" fmla="*/ 270933 h 567266"/>
              <a:gd name="connsiteX2" fmla="*/ 759177 w 911577"/>
              <a:gd name="connsiteY2" fmla="*/ 541866 h 567266"/>
              <a:gd name="connsiteX3" fmla="*/ 759177 w 911577"/>
              <a:gd name="connsiteY3" fmla="*/ 118533 h 567266"/>
              <a:gd name="connsiteX4" fmla="*/ 911577 w 911577"/>
              <a:gd name="connsiteY4" fmla="*/ 203200 h 567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577" h="567266">
                <a:moveTo>
                  <a:pt x="268110" y="0"/>
                </a:moveTo>
                <a:cubicBezTo>
                  <a:pt x="134055" y="90311"/>
                  <a:pt x="0" y="180622"/>
                  <a:pt x="81844" y="270933"/>
                </a:cubicBezTo>
                <a:cubicBezTo>
                  <a:pt x="163688" y="361244"/>
                  <a:pt x="646288" y="567266"/>
                  <a:pt x="759177" y="541866"/>
                </a:cubicBezTo>
                <a:cubicBezTo>
                  <a:pt x="872066" y="516466"/>
                  <a:pt x="733777" y="174977"/>
                  <a:pt x="759177" y="118533"/>
                </a:cubicBezTo>
                <a:cubicBezTo>
                  <a:pt x="784577" y="62089"/>
                  <a:pt x="911577" y="203200"/>
                  <a:pt x="911577" y="2032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p:cNvSpPr txBox="1"/>
          <p:nvPr/>
        </p:nvSpPr>
        <p:spPr>
          <a:xfrm>
            <a:off x="1529712" y="5310350"/>
            <a:ext cx="4786421" cy="830997"/>
          </a:xfrm>
          <a:prstGeom prst="rect">
            <a:avLst/>
          </a:prstGeom>
          <a:solidFill>
            <a:srgbClr val="F8FFC5"/>
          </a:solidFill>
          <a:ln>
            <a:solidFill>
              <a:schemeClr val="tx1"/>
            </a:solidFill>
          </a:ln>
        </p:spPr>
        <p:txBody>
          <a:bodyPr wrap="square" rtlCol="0">
            <a:spAutoFit/>
          </a:bodyPr>
          <a:lstStyle/>
          <a:p>
            <a:pPr algn="ctr"/>
            <a:r>
              <a:rPr lang="en-US" sz="2400" dirty="0" smtClean="0"/>
              <a:t>Hypothesis: depends upon </a:t>
            </a:r>
            <a:r>
              <a:rPr lang="en-US" sz="2400" dirty="0" err="1" smtClean="0"/>
              <a:t>eNOS</a:t>
            </a:r>
            <a:r>
              <a:rPr lang="en-US" sz="2400" dirty="0" smtClean="0"/>
              <a:t> </a:t>
            </a:r>
            <a:r>
              <a:rPr lang="en-US" sz="2400" i="1" dirty="0" smtClean="0">
                <a:solidFill>
                  <a:srgbClr val="FF0000"/>
                </a:solidFill>
              </a:rPr>
              <a:t>AND SUNLIGHT</a:t>
            </a:r>
            <a:r>
              <a:rPr lang="en-US" sz="2400" dirty="0" smtClean="0"/>
              <a:t> to add sulfate</a:t>
            </a:r>
            <a:endParaRPr lang="en-US" sz="2400" dirty="0"/>
          </a:p>
        </p:txBody>
      </p:sp>
      <p:sp>
        <p:nvSpPr>
          <p:cNvPr id="22" name="Bent Arrow 21"/>
          <p:cNvSpPr/>
          <p:nvPr/>
        </p:nvSpPr>
        <p:spPr>
          <a:xfrm>
            <a:off x="4429737" y="2743198"/>
            <a:ext cx="988005" cy="1024466"/>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3979337" y="3871848"/>
            <a:ext cx="765504" cy="400110"/>
          </a:xfrm>
          <a:prstGeom prst="rect">
            <a:avLst/>
          </a:prstGeom>
          <a:solidFill>
            <a:schemeClr val="bg1"/>
          </a:solidFill>
        </p:spPr>
        <p:txBody>
          <a:bodyPr wrap="none" rtlCol="0">
            <a:spAutoFit/>
          </a:bodyPr>
          <a:lstStyle/>
          <a:p>
            <a:r>
              <a:rPr lang="en-US" sz="2000" dirty="0" err="1" smtClean="0"/>
              <a:t>eNOS</a:t>
            </a:r>
            <a:endParaRPr lang="en-US" sz="2000" dirty="0"/>
          </a:p>
        </p:txBody>
      </p:sp>
      <p:sp>
        <p:nvSpPr>
          <p:cNvPr id="23" name="Freeform 22"/>
          <p:cNvSpPr/>
          <p:nvPr/>
        </p:nvSpPr>
        <p:spPr>
          <a:xfrm>
            <a:off x="2573867" y="3423356"/>
            <a:ext cx="1456266" cy="437444"/>
          </a:xfrm>
          <a:custGeom>
            <a:avLst/>
            <a:gdLst>
              <a:gd name="connsiteX0" fmla="*/ 0 w 1456266"/>
              <a:gd name="connsiteY0" fmla="*/ 47977 h 437444"/>
              <a:gd name="connsiteX1" fmla="*/ 1032933 w 1456266"/>
              <a:gd name="connsiteY1" fmla="*/ 64911 h 437444"/>
              <a:gd name="connsiteX2" fmla="*/ 1456266 w 1456266"/>
              <a:gd name="connsiteY2" fmla="*/ 437444 h 437444"/>
            </a:gdLst>
            <a:ahLst/>
            <a:cxnLst>
              <a:cxn ang="0">
                <a:pos x="connsiteX0" y="connsiteY0"/>
              </a:cxn>
              <a:cxn ang="0">
                <a:pos x="connsiteX1" y="connsiteY1"/>
              </a:cxn>
              <a:cxn ang="0">
                <a:pos x="connsiteX2" y="connsiteY2"/>
              </a:cxn>
            </a:cxnLst>
            <a:rect l="l" t="t" r="r" b="b"/>
            <a:pathLst>
              <a:path w="1456266" h="437444">
                <a:moveTo>
                  <a:pt x="0" y="47977"/>
                </a:moveTo>
                <a:cubicBezTo>
                  <a:pt x="395111" y="23988"/>
                  <a:pt x="790222" y="0"/>
                  <a:pt x="1032933" y="64911"/>
                </a:cubicBezTo>
                <a:cubicBezTo>
                  <a:pt x="1275644" y="129822"/>
                  <a:pt x="1456266" y="437444"/>
                  <a:pt x="1456266" y="437444"/>
                </a:cubicBezTo>
              </a:path>
            </a:pathLst>
          </a:custGeom>
          <a:ln w="57150" cap="flat" cmpd="sng" algn="ctr">
            <a:solidFill>
              <a:srgbClr val="0000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 name="Group 34"/>
          <p:cNvGrpSpPr/>
          <p:nvPr/>
        </p:nvGrpSpPr>
        <p:grpSpPr>
          <a:xfrm>
            <a:off x="4613795" y="4001030"/>
            <a:ext cx="600751" cy="562800"/>
            <a:chOff x="427294" y="6190047"/>
            <a:chExt cx="600751" cy="562800"/>
          </a:xfrm>
        </p:grpSpPr>
        <p:sp>
          <p:nvSpPr>
            <p:cNvPr id="12" name="Oval 11"/>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27"/>
            <p:cNvGrpSpPr/>
            <p:nvPr/>
          </p:nvGrpSpPr>
          <p:grpSpPr>
            <a:xfrm>
              <a:off x="427294" y="6190047"/>
              <a:ext cx="600751" cy="369656"/>
              <a:chOff x="302804" y="5297926"/>
              <a:chExt cx="600751" cy="369656"/>
            </a:xfrm>
          </p:grpSpPr>
          <p:sp>
            <p:nvSpPr>
              <p:cNvPr id="14" name="Oval 13"/>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1" name="TextBox 20"/>
          <p:cNvSpPr txBox="1"/>
          <p:nvPr/>
        </p:nvSpPr>
        <p:spPr>
          <a:xfrm>
            <a:off x="2209987" y="4579358"/>
            <a:ext cx="679969" cy="523220"/>
          </a:xfrm>
          <a:prstGeom prst="rect">
            <a:avLst/>
          </a:prstGeom>
          <a:noFill/>
        </p:spPr>
        <p:txBody>
          <a:bodyPr wrap="none" rtlCol="0">
            <a:spAutoFit/>
          </a:bodyPr>
          <a:lstStyle/>
          <a:p>
            <a:r>
              <a:rPr lang="en-US" sz="2800" dirty="0" smtClean="0"/>
              <a:t>cell</a:t>
            </a:r>
            <a:endParaRPr lang="en-US" sz="28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88"/>
            <a:ext cx="8229600" cy="1143000"/>
          </a:xfrm>
        </p:spPr>
        <p:txBody>
          <a:bodyPr/>
          <a:lstStyle/>
          <a:p>
            <a:r>
              <a:rPr lang="en-US" b="1" dirty="0" smtClean="0"/>
              <a:t>Recapitulation</a:t>
            </a:r>
            <a:endParaRPr lang="en-US" b="1" dirty="0"/>
          </a:p>
        </p:txBody>
      </p:sp>
      <p:sp>
        <p:nvSpPr>
          <p:cNvPr id="3" name="Content Placeholder 2"/>
          <p:cNvSpPr>
            <a:spLocks noGrp="1"/>
          </p:cNvSpPr>
          <p:nvPr>
            <p:ph idx="1"/>
          </p:nvPr>
        </p:nvSpPr>
        <p:spPr>
          <a:xfrm>
            <a:off x="457200" y="1326030"/>
            <a:ext cx="8229600" cy="4525963"/>
          </a:xfrm>
        </p:spPr>
        <p:txBody>
          <a:bodyPr>
            <a:normAutofit fontScale="92500" lnSpcReduction="10000"/>
          </a:bodyPr>
          <a:lstStyle/>
          <a:p>
            <a:r>
              <a:rPr lang="en-US" dirty="0" err="1" smtClean="0"/>
              <a:t>Heparan</a:t>
            </a:r>
            <a:r>
              <a:rPr lang="en-US" dirty="0" smtClean="0"/>
              <a:t> sulfate proteoglycans (HSPGs) are everywhere in the body</a:t>
            </a:r>
          </a:p>
          <a:p>
            <a:pPr lvl="1"/>
            <a:r>
              <a:rPr lang="en-US" dirty="0" smtClean="0"/>
              <a:t>They play a crucial role in ion transport, nutrient uptake, and cell </a:t>
            </a:r>
            <a:r>
              <a:rPr lang="en-US" dirty="0" err="1" smtClean="0"/>
              <a:t>signalling</a:t>
            </a:r>
            <a:r>
              <a:rPr lang="en-US" dirty="0" smtClean="0"/>
              <a:t> </a:t>
            </a:r>
          </a:p>
          <a:p>
            <a:pPr lvl="1"/>
            <a:r>
              <a:rPr lang="en-US" dirty="0" smtClean="0"/>
              <a:t>They are central in LDL reuptake and recycling</a:t>
            </a:r>
          </a:p>
          <a:p>
            <a:r>
              <a:rPr lang="en-US" dirty="0" smtClean="0"/>
              <a:t>I propose that they also provide a temporary storage depot for glucose</a:t>
            </a:r>
          </a:p>
          <a:p>
            <a:pPr lvl="1"/>
            <a:r>
              <a:rPr lang="en-US" dirty="0" smtClean="0"/>
              <a:t>Deficient sulfate leads to diabetes</a:t>
            </a:r>
          </a:p>
          <a:p>
            <a:r>
              <a:rPr lang="en-US" dirty="0" smtClean="0"/>
              <a:t>I propose that </a:t>
            </a:r>
            <a:r>
              <a:rPr lang="en-US" dirty="0" err="1" smtClean="0"/>
              <a:t>eNOS</a:t>
            </a:r>
            <a:r>
              <a:rPr lang="en-US" dirty="0" smtClean="0"/>
              <a:t> provides the sulfate, catalyzed by sun exposure</a:t>
            </a:r>
            <a:endParaRPr lang="en-US" dirty="0"/>
          </a:p>
        </p:txBody>
      </p:sp>
    </p:spTree>
    <p:extLst>
      <p:ext uri="{BB962C8B-B14F-4D97-AF65-F5344CB8AC3E}">
        <p14:creationId xmlns:p14="http://schemas.microsoft.com/office/powerpoint/2010/main" val="180208879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64"/>
            <a:ext cx="8229600" cy="1143000"/>
          </a:xfrm>
        </p:spPr>
        <p:txBody>
          <a:bodyPr/>
          <a:lstStyle/>
          <a:p>
            <a:r>
              <a:rPr lang="en-US" b="1" dirty="0" smtClean="0">
                <a:latin typeface="Apple Casual"/>
              </a:rPr>
              <a:t>Outline</a:t>
            </a:r>
            <a:endParaRPr lang="en-US" b="1" dirty="0">
              <a:latin typeface="Apple Casual"/>
            </a:endParaRPr>
          </a:p>
        </p:txBody>
      </p:sp>
      <p:sp>
        <p:nvSpPr>
          <p:cNvPr id="3" name="Content Placeholder 2"/>
          <p:cNvSpPr>
            <a:spLocks noGrp="1"/>
          </p:cNvSpPr>
          <p:nvPr>
            <p:ph idx="1"/>
          </p:nvPr>
        </p:nvSpPr>
        <p:spPr>
          <a:xfrm>
            <a:off x="457200" y="1265613"/>
            <a:ext cx="8456178" cy="5469492"/>
          </a:xfrm>
        </p:spPr>
        <p:txBody>
          <a:bodyPr>
            <a:normAutofit fontScale="62500" lnSpcReduction="20000"/>
          </a:bodyPr>
          <a:lstStyle/>
          <a:p>
            <a:r>
              <a:rPr lang="en-US" dirty="0" smtClean="0">
                <a:latin typeface="Apple Casual"/>
              </a:rPr>
              <a:t>Introduction</a:t>
            </a:r>
          </a:p>
          <a:p>
            <a:pPr lvl="1"/>
            <a:r>
              <a:rPr lang="en-US" sz="2900" dirty="0" smtClean="0">
                <a:latin typeface="Apple Casual"/>
              </a:rPr>
              <a:t>Big Ideas: Dysfunction and Consequences</a:t>
            </a:r>
          </a:p>
          <a:p>
            <a:r>
              <a:rPr lang="en-US" dirty="0" smtClean="0">
                <a:solidFill>
                  <a:srgbClr val="FF0000"/>
                </a:solidFill>
                <a:latin typeface="Apple Casual"/>
              </a:rPr>
              <a:t>Dysfunction</a:t>
            </a:r>
          </a:p>
          <a:p>
            <a:pPr lvl="1"/>
            <a:r>
              <a:rPr lang="en-US" sz="2900" dirty="0" smtClean="0">
                <a:latin typeface="Apple Casual"/>
              </a:rPr>
              <a:t>Cholesterol Transport</a:t>
            </a:r>
          </a:p>
          <a:p>
            <a:pPr lvl="1"/>
            <a:r>
              <a:rPr lang="en-US" sz="2900" dirty="0" smtClean="0">
                <a:latin typeface="Apple Casual"/>
              </a:rPr>
              <a:t>Sulfate Deficiency</a:t>
            </a:r>
          </a:p>
          <a:p>
            <a:pPr lvl="1"/>
            <a:r>
              <a:rPr lang="en-US" sz="2900" dirty="0" smtClean="0">
                <a:solidFill>
                  <a:srgbClr val="FF0000"/>
                </a:solidFill>
                <a:latin typeface="Apple Casual"/>
              </a:rPr>
              <a:t>Obesity</a:t>
            </a:r>
          </a:p>
          <a:p>
            <a:pPr lvl="1"/>
            <a:r>
              <a:rPr lang="en-US" sz="2900" dirty="0" smtClean="0">
                <a:latin typeface="Apple Casual"/>
              </a:rPr>
              <a:t>Endothelial Nitric Oxide Synthase (</a:t>
            </a:r>
            <a:r>
              <a:rPr lang="en-US" sz="2900" dirty="0" err="1" smtClean="0">
                <a:latin typeface="Apple Casual"/>
              </a:rPr>
              <a:t>eNOS</a:t>
            </a:r>
            <a:r>
              <a:rPr lang="en-US" sz="2900" dirty="0" smtClean="0">
                <a:latin typeface="Apple Casual"/>
              </a:rPr>
              <a:t>)</a:t>
            </a:r>
          </a:p>
          <a:p>
            <a:pPr lvl="1"/>
            <a:r>
              <a:rPr lang="en-US" sz="2900" dirty="0" err="1" smtClean="0">
                <a:latin typeface="Apple Casual"/>
              </a:rPr>
              <a:t>SiNiC</a:t>
            </a:r>
            <a:endParaRPr lang="en-US" sz="2900" dirty="0" smtClean="0">
              <a:latin typeface="Apple Casual"/>
            </a:endParaRPr>
          </a:p>
          <a:p>
            <a:pPr lvl="0"/>
            <a:r>
              <a:rPr lang="en-US" dirty="0" smtClean="0">
                <a:latin typeface="Apple Casual"/>
              </a:rPr>
              <a:t>Consequences</a:t>
            </a:r>
          </a:p>
          <a:p>
            <a:pPr lvl="1"/>
            <a:r>
              <a:rPr lang="en-US" sz="2900" dirty="0" smtClean="0">
                <a:latin typeface="Apple Casual"/>
              </a:rPr>
              <a:t>Blood Clots and Hemorrhages</a:t>
            </a:r>
          </a:p>
          <a:p>
            <a:pPr lvl="1"/>
            <a:r>
              <a:rPr lang="en-US" sz="2900" dirty="0" smtClean="0">
                <a:latin typeface="Apple Casual"/>
              </a:rPr>
              <a:t>Cardiovascular Disease</a:t>
            </a:r>
          </a:p>
          <a:p>
            <a:pPr lvl="1"/>
            <a:r>
              <a:rPr lang="en-US" sz="2900" dirty="0" smtClean="0">
                <a:latin typeface="Apple Casual"/>
              </a:rPr>
              <a:t>Impaired Gut Bacteria</a:t>
            </a:r>
          </a:p>
          <a:p>
            <a:pPr lvl="1"/>
            <a:r>
              <a:rPr lang="en-US" sz="2900" dirty="0" smtClean="0">
                <a:latin typeface="Apple Casual"/>
              </a:rPr>
              <a:t>Infection</a:t>
            </a:r>
          </a:p>
          <a:p>
            <a:pPr lvl="1"/>
            <a:r>
              <a:rPr lang="en-US" sz="2900" dirty="0" smtClean="0">
                <a:latin typeface="Apple Casual"/>
              </a:rPr>
              <a:t>Impaired Autophagy</a:t>
            </a:r>
          </a:p>
          <a:p>
            <a:pPr lvl="0"/>
            <a:r>
              <a:rPr lang="en-US" dirty="0" smtClean="0">
                <a:latin typeface="Apple Casual"/>
              </a:rPr>
              <a:t>The Environment</a:t>
            </a:r>
          </a:p>
          <a:p>
            <a:pPr lvl="1"/>
            <a:r>
              <a:rPr lang="en-US" sz="2900" dirty="0" smtClean="0">
                <a:latin typeface="Apple Casual"/>
              </a:rPr>
              <a:t>Environmental Toxins</a:t>
            </a:r>
          </a:p>
          <a:p>
            <a:pPr lvl="1"/>
            <a:r>
              <a:rPr lang="en-US" sz="2900" dirty="0" smtClean="0">
                <a:latin typeface="Apple Casual"/>
              </a:rPr>
              <a:t>Polyphenols</a:t>
            </a:r>
          </a:p>
          <a:p>
            <a:pPr lvl="0"/>
            <a:r>
              <a:rPr lang="en-US" dirty="0" smtClean="0">
                <a:latin typeface="Apple Casual"/>
              </a:rPr>
              <a:t>Summary</a:t>
            </a:r>
          </a:p>
          <a:p>
            <a:pPr lvl="0"/>
            <a:endParaRPr lang="en-US" sz="2800" dirty="0" smtClean="0">
              <a:latin typeface="Apple Casual"/>
            </a:endParaRPr>
          </a:p>
          <a:p>
            <a:pPr lvl="0"/>
            <a:endParaRPr lang="en-US" sz="2800" dirty="0" smtClean="0">
              <a:latin typeface="Apple Casual"/>
            </a:endParaRPr>
          </a:p>
          <a:p>
            <a:endParaRPr lang="en-US" sz="2800" dirty="0" smtClean="0"/>
          </a:p>
          <a:p>
            <a:endParaRPr lang="en-US" sz="2800" dirty="0" smtClean="0"/>
          </a:p>
          <a:p>
            <a:endParaRPr lang="en-US" sz="2800" dirty="0" smtClean="0"/>
          </a:p>
          <a:p>
            <a:endParaRPr lang="en-US" sz="2800" dirty="0"/>
          </a:p>
        </p:txBody>
      </p:sp>
    </p:spTree>
    <p:extLst>
      <p:ext uri="{BB962C8B-B14F-4D97-AF65-F5344CB8AC3E}">
        <p14:creationId xmlns:p14="http://schemas.microsoft.com/office/powerpoint/2010/main" val="95922508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Obesity</a:t>
            </a:r>
            <a:endParaRPr lang="en-US" b="1" dirty="0"/>
          </a:p>
        </p:txBody>
      </p:sp>
      <p:sp>
        <p:nvSpPr>
          <p:cNvPr id="4" name="TextBox 3"/>
          <p:cNvSpPr txBox="1"/>
          <p:nvPr/>
        </p:nvSpPr>
        <p:spPr>
          <a:xfrm>
            <a:off x="457200" y="1417638"/>
            <a:ext cx="8229600" cy="3539431"/>
          </a:xfrm>
          <a:prstGeom prst="rect">
            <a:avLst/>
          </a:prstGeom>
          <a:solidFill>
            <a:srgbClr val="F9FFCC"/>
          </a:solidFill>
          <a:ln>
            <a:solidFill>
              <a:srgbClr val="000000"/>
            </a:solidFill>
          </a:ln>
        </p:spPr>
        <p:txBody>
          <a:bodyPr wrap="square" rtlCol="0">
            <a:spAutoFit/>
          </a:bodyPr>
          <a:lstStyle/>
          <a:p>
            <a:pPr algn="ctr"/>
            <a:r>
              <a:rPr lang="en-US" sz="2800" dirty="0" smtClean="0">
                <a:latin typeface="Apple Casual"/>
              </a:rPr>
              <a:t>  </a:t>
            </a:r>
          </a:p>
          <a:p>
            <a:pPr algn="ctr"/>
            <a:r>
              <a:rPr lang="en-US" sz="2800" dirty="0" smtClean="0">
                <a:latin typeface="Apple Casual"/>
              </a:rPr>
              <a:t> Insufficient HSPGs </a:t>
            </a:r>
            <a:r>
              <a:rPr lang="en-US" sz="2800" dirty="0" smtClean="0">
                <a:latin typeface="Apple Casual"/>
              </a:rPr>
              <a:t>impairs </a:t>
            </a:r>
            <a:r>
              <a:rPr lang="en-US" sz="2800" dirty="0">
                <a:latin typeface="Apple Casual"/>
              </a:rPr>
              <a:t>m</a:t>
            </a:r>
            <a:r>
              <a:rPr lang="en-US" sz="2800" dirty="0" smtClean="0">
                <a:latin typeface="Apple Casual"/>
              </a:rPr>
              <a:t>uscles</a:t>
            </a:r>
            <a:r>
              <a:rPr lang="en-US" sz="2800" dirty="0" smtClean="0">
                <a:latin typeface="Apple Casual"/>
              </a:rPr>
              <a:t>’ </a:t>
            </a:r>
            <a:r>
              <a:rPr lang="en-US" sz="2800" dirty="0" smtClean="0">
                <a:latin typeface="Apple Casual"/>
              </a:rPr>
              <a:t>ability    </a:t>
            </a:r>
            <a:r>
              <a:rPr lang="en-US" sz="2800" dirty="0" smtClean="0">
                <a:latin typeface="Apple Casual"/>
              </a:rPr>
              <a:t>to </a:t>
            </a:r>
            <a:r>
              <a:rPr lang="en-US" sz="2800" dirty="0" smtClean="0">
                <a:latin typeface="Apple Casual"/>
              </a:rPr>
              <a:t>utilize </a:t>
            </a:r>
            <a:r>
              <a:rPr lang="en-US" sz="2800" dirty="0">
                <a:latin typeface="Apple Casual"/>
              </a:rPr>
              <a:t>g</a:t>
            </a:r>
            <a:r>
              <a:rPr lang="en-US" sz="2800" dirty="0" smtClean="0">
                <a:latin typeface="Apple Casual"/>
              </a:rPr>
              <a:t>lucose </a:t>
            </a:r>
            <a:r>
              <a:rPr lang="en-US" sz="2800" dirty="0" smtClean="0">
                <a:latin typeface="Apple Casual"/>
              </a:rPr>
              <a:t>as a </a:t>
            </a:r>
            <a:r>
              <a:rPr lang="en-US" sz="2800" dirty="0" smtClean="0">
                <a:latin typeface="Apple Casual"/>
              </a:rPr>
              <a:t>fuel </a:t>
            </a:r>
            <a:endParaRPr lang="en-US" sz="2800" dirty="0" smtClean="0">
              <a:latin typeface="Apple Casual"/>
            </a:endParaRPr>
          </a:p>
          <a:p>
            <a:pPr algn="ctr"/>
            <a:endParaRPr lang="en-US" sz="2800" dirty="0" smtClean="0">
              <a:latin typeface="Apple Casual"/>
            </a:endParaRPr>
          </a:p>
          <a:p>
            <a:pPr algn="ctr"/>
            <a:r>
              <a:rPr lang="en-US" sz="2800" dirty="0" smtClean="0">
                <a:latin typeface="Apple Casual"/>
              </a:rPr>
              <a:t>Fat </a:t>
            </a:r>
            <a:r>
              <a:rPr lang="en-US" sz="2800" dirty="0" smtClean="0">
                <a:latin typeface="Apple Casual"/>
              </a:rPr>
              <a:t>cells </a:t>
            </a:r>
            <a:r>
              <a:rPr lang="en-US" sz="2800" dirty="0">
                <a:latin typeface="Apple Casual"/>
              </a:rPr>
              <a:t>i</a:t>
            </a:r>
            <a:r>
              <a:rPr lang="en-US" sz="2800" dirty="0" smtClean="0">
                <a:latin typeface="Apple Casual"/>
              </a:rPr>
              <a:t>nsinuate </a:t>
            </a:r>
            <a:r>
              <a:rPr lang="en-US" sz="2800" dirty="0">
                <a:latin typeface="Apple Casual"/>
              </a:rPr>
              <a:t>t</a:t>
            </a:r>
            <a:r>
              <a:rPr lang="en-US" sz="2800" dirty="0" smtClean="0">
                <a:latin typeface="Apple Casual"/>
              </a:rPr>
              <a:t>hemselves </a:t>
            </a:r>
            <a:r>
              <a:rPr lang="en-US" sz="2800" dirty="0" smtClean="0">
                <a:latin typeface="Apple Casual"/>
              </a:rPr>
              <a:t>into the </a:t>
            </a:r>
            <a:r>
              <a:rPr lang="en-US" sz="2800" dirty="0" smtClean="0">
                <a:latin typeface="Apple Casual"/>
              </a:rPr>
              <a:t>loop </a:t>
            </a:r>
            <a:r>
              <a:rPr lang="en-US" sz="2800" dirty="0" smtClean="0">
                <a:latin typeface="Apple Casual"/>
              </a:rPr>
              <a:t>by </a:t>
            </a:r>
            <a:r>
              <a:rPr lang="en-US" sz="2800" dirty="0" smtClean="0">
                <a:latin typeface="Apple Casual"/>
              </a:rPr>
              <a:t>transforming </a:t>
            </a:r>
            <a:r>
              <a:rPr lang="en-US" sz="2800" dirty="0">
                <a:latin typeface="Apple Casual"/>
              </a:rPr>
              <a:t>g</a:t>
            </a:r>
            <a:r>
              <a:rPr lang="en-US" sz="2800" dirty="0" smtClean="0">
                <a:latin typeface="Apple Casual"/>
              </a:rPr>
              <a:t>lucose </a:t>
            </a:r>
            <a:r>
              <a:rPr lang="en-US" sz="2800" dirty="0" smtClean="0">
                <a:latin typeface="Apple Casual"/>
              </a:rPr>
              <a:t>to </a:t>
            </a:r>
            <a:r>
              <a:rPr lang="en-US" sz="2800" dirty="0" smtClean="0">
                <a:latin typeface="Apple Casual"/>
              </a:rPr>
              <a:t>fat </a:t>
            </a:r>
            <a:r>
              <a:rPr lang="en-US" sz="2800" dirty="0" smtClean="0">
                <a:latin typeface="Apple Casual"/>
              </a:rPr>
              <a:t>for </a:t>
            </a:r>
            <a:r>
              <a:rPr lang="en-US" sz="2800" dirty="0" smtClean="0">
                <a:latin typeface="Apple Casual"/>
              </a:rPr>
              <a:t>later </a:t>
            </a:r>
            <a:r>
              <a:rPr lang="en-US" sz="2800" dirty="0">
                <a:latin typeface="Apple Casual"/>
              </a:rPr>
              <a:t>r</a:t>
            </a:r>
            <a:r>
              <a:rPr lang="en-US" sz="2800" dirty="0" smtClean="0">
                <a:latin typeface="Apple Casual"/>
              </a:rPr>
              <a:t>elease </a:t>
            </a:r>
            <a:r>
              <a:rPr lang="en-US" sz="2800" dirty="0" smtClean="0">
                <a:latin typeface="Apple Casual"/>
              </a:rPr>
              <a:t>to </a:t>
            </a:r>
            <a:r>
              <a:rPr lang="en-US" sz="2800" dirty="0" smtClean="0">
                <a:latin typeface="Apple Casual"/>
              </a:rPr>
              <a:t>supply </a:t>
            </a:r>
            <a:r>
              <a:rPr lang="en-US" sz="2800" dirty="0">
                <a:latin typeface="Apple Casual"/>
              </a:rPr>
              <a:t>s</a:t>
            </a:r>
            <a:r>
              <a:rPr lang="en-US" sz="2800" dirty="0" smtClean="0">
                <a:latin typeface="Apple Casual"/>
              </a:rPr>
              <a:t>afe </a:t>
            </a:r>
            <a:r>
              <a:rPr lang="en-US" sz="2800" dirty="0">
                <a:latin typeface="Apple Casual"/>
              </a:rPr>
              <a:t>u</a:t>
            </a:r>
            <a:r>
              <a:rPr lang="en-US" sz="2800" dirty="0" smtClean="0">
                <a:latin typeface="Apple Casual"/>
              </a:rPr>
              <a:t>sable </a:t>
            </a:r>
            <a:r>
              <a:rPr lang="en-US" sz="2800" dirty="0">
                <a:latin typeface="Apple Casual"/>
              </a:rPr>
              <a:t>f</a:t>
            </a:r>
            <a:r>
              <a:rPr lang="en-US" sz="2800" dirty="0" smtClean="0">
                <a:latin typeface="Apple Casual"/>
              </a:rPr>
              <a:t>uel </a:t>
            </a:r>
            <a:r>
              <a:rPr lang="en-US" sz="2800" dirty="0" smtClean="0">
                <a:latin typeface="Apple Casual"/>
              </a:rPr>
              <a:t>to </a:t>
            </a:r>
            <a:r>
              <a:rPr lang="en-US" sz="2800" dirty="0" smtClean="0">
                <a:latin typeface="Apple Casual"/>
              </a:rPr>
              <a:t>muscles</a:t>
            </a:r>
            <a:endParaRPr lang="en-US" sz="2800" dirty="0" smtClean="0">
              <a:latin typeface="Apple Casual"/>
            </a:endParaRPr>
          </a:p>
          <a:p>
            <a:pPr algn="ctr"/>
            <a:endParaRPr lang="en-US" sz="2800" dirty="0">
              <a:latin typeface="Apple Casual"/>
            </a:endParaRPr>
          </a:p>
        </p:txBody>
      </p:sp>
    </p:spTree>
    <p:extLst>
      <p:ext uri="{BB962C8B-B14F-4D97-AF65-F5344CB8AC3E}">
        <p14:creationId xmlns:p14="http://schemas.microsoft.com/office/powerpoint/2010/main" val="252152748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smtClean="0">
                <a:ln>
                  <a:noFill/>
                </a:ln>
                <a:solidFill>
                  <a:srgbClr val="FF0000"/>
                </a:solidFill>
                <a:effectLst/>
                <a:uLnTx/>
                <a:uFillTx/>
                <a:latin typeface="Apple Casual"/>
                <a:ea typeface="+mn-ea"/>
                <a:cs typeface="+mn-cs"/>
              </a:rPr>
              <a:t>Fat Cells to the Rescue</a:t>
            </a:r>
            <a:endParaRPr kumimoji="0" lang="en-US" sz="3600" b="0" i="0" u="none" strike="noStrike" kern="1200" cap="none" spc="0" normalizeH="0" baseline="0" noProof="0" dirty="0">
              <a:ln>
                <a:noFill/>
              </a:ln>
              <a:solidFill>
                <a:srgbClr val="FF0000"/>
              </a:solidFill>
              <a:effectLst/>
              <a:uLnTx/>
              <a:uFillTx/>
              <a:latin typeface="Apple Casual"/>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 Obesity Epidemic</a:t>
            </a:r>
            <a:r>
              <a:rPr lang="en-US" dirty="0" smtClean="0">
                <a:solidFill>
                  <a:srgbClr val="FF0000"/>
                </a:solidFill>
              </a:rPr>
              <a:t>*</a:t>
            </a:r>
            <a:endParaRPr lang="en-US" dirty="0">
              <a:solidFill>
                <a:srgbClr val="FF0000"/>
              </a:solidFill>
            </a:endParaRPr>
          </a:p>
        </p:txBody>
      </p:sp>
      <p:pic>
        <p:nvPicPr>
          <p:cNvPr id="6" name="Content Placeholder 5" descr="Obesity2009A.jpg"/>
          <p:cNvPicPr>
            <a:picLocks noGrp="1" noChangeAspect="1"/>
          </p:cNvPicPr>
          <p:nvPr>
            <p:ph idx="1"/>
          </p:nvPr>
        </p:nvPicPr>
        <p:blipFill>
          <a:blip r:embed="rId2"/>
          <a:srcRect l="-2913" r="-2913"/>
          <a:stretch>
            <a:fillRect/>
          </a:stretch>
        </p:blipFill>
        <p:spPr>
          <a:xfrm>
            <a:off x="3074242" y="1600201"/>
            <a:ext cx="6208671" cy="3414530"/>
          </a:xfrm>
        </p:spPr>
      </p:pic>
      <p:pic>
        <p:nvPicPr>
          <p:cNvPr id="7" name="Picture 6" descr="Obesity_1990__2004.gif"/>
          <p:cNvPicPr>
            <a:picLocks noChangeAspect="1"/>
          </p:cNvPicPr>
          <p:nvPr/>
        </p:nvPicPr>
        <p:blipFill>
          <a:blip r:embed="rId3"/>
          <a:stretch>
            <a:fillRect/>
          </a:stretch>
        </p:blipFill>
        <p:spPr>
          <a:xfrm>
            <a:off x="246014" y="1497608"/>
            <a:ext cx="3223785" cy="4709255"/>
          </a:xfrm>
          <a:prstGeom prst="rect">
            <a:avLst/>
          </a:prstGeom>
        </p:spPr>
      </p:pic>
      <p:sp>
        <p:nvSpPr>
          <p:cNvPr id="8" name="TextBox 7"/>
          <p:cNvSpPr txBox="1"/>
          <p:nvPr/>
        </p:nvSpPr>
        <p:spPr>
          <a:xfrm>
            <a:off x="1337857" y="1352848"/>
            <a:ext cx="997822" cy="400110"/>
          </a:xfrm>
          <a:prstGeom prst="rect">
            <a:avLst/>
          </a:prstGeom>
          <a:noFill/>
        </p:spPr>
        <p:txBody>
          <a:bodyPr wrap="square" rtlCol="0">
            <a:spAutoFit/>
          </a:bodyPr>
          <a:lstStyle/>
          <a:p>
            <a:r>
              <a:rPr lang="en-US" sz="2000" dirty="0" smtClean="0">
                <a:solidFill>
                  <a:srgbClr val="FF0000"/>
                </a:solidFill>
              </a:rPr>
              <a:t>1990</a:t>
            </a:r>
            <a:endParaRPr lang="en-US" sz="2000" dirty="0">
              <a:solidFill>
                <a:srgbClr val="FF0000"/>
              </a:solidFill>
            </a:endParaRPr>
          </a:p>
        </p:txBody>
      </p:sp>
      <p:sp>
        <p:nvSpPr>
          <p:cNvPr id="9" name="TextBox 8"/>
          <p:cNvSpPr txBox="1"/>
          <p:nvPr/>
        </p:nvSpPr>
        <p:spPr>
          <a:xfrm>
            <a:off x="1347715" y="3718935"/>
            <a:ext cx="1143472" cy="400110"/>
          </a:xfrm>
          <a:prstGeom prst="rect">
            <a:avLst/>
          </a:prstGeom>
          <a:noFill/>
        </p:spPr>
        <p:txBody>
          <a:bodyPr wrap="square" rtlCol="0">
            <a:spAutoFit/>
          </a:bodyPr>
          <a:lstStyle/>
          <a:p>
            <a:r>
              <a:rPr lang="en-US" sz="2000" dirty="0" smtClean="0">
                <a:solidFill>
                  <a:srgbClr val="FF0000"/>
                </a:solidFill>
              </a:rPr>
              <a:t>2004</a:t>
            </a:r>
            <a:endParaRPr lang="en-US" sz="2000" dirty="0">
              <a:solidFill>
                <a:srgbClr val="FF0000"/>
              </a:solidFill>
            </a:endParaRPr>
          </a:p>
        </p:txBody>
      </p:sp>
      <p:sp>
        <p:nvSpPr>
          <p:cNvPr id="10" name="TextBox 9"/>
          <p:cNvSpPr txBox="1"/>
          <p:nvPr/>
        </p:nvSpPr>
        <p:spPr>
          <a:xfrm>
            <a:off x="5799332" y="1353999"/>
            <a:ext cx="1055834" cy="523220"/>
          </a:xfrm>
          <a:prstGeom prst="rect">
            <a:avLst/>
          </a:prstGeom>
          <a:noFill/>
        </p:spPr>
        <p:txBody>
          <a:bodyPr wrap="square" rtlCol="0">
            <a:spAutoFit/>
          </a:bodyPr>
          <a:lstStyle/>
          <a:p>
            <a:r>
              <a:rPr lang="en-US" sz="2800" dirty="0" smtClean="0">
                <a:solidFill>
                  <a:srgbClr val="FF0000"/>
                </a:solidFill>
              </a:rPr>
              <a:t>2008</a:t>
            </a:r>
            <a:endParaRPr lang="en-US" sz="2800" dirty="0">
              <a:solidFill>
                <a:srgbClr val="FF0000"/>
              </a:solidFill>
            </a:endParaRPr>
          </a:p>
        </p:txBody>
      </p:sp>
      <p:sp>
        <p:nvSpPr>
          <p:cNvPr id="11" name="TextBox 10"/>
          <p:cNvSpPr txBox="1"/>
          <p:nvPr/>
        </p:nvSpPr>
        <p:spPr>
          <a:xfrm>
            <a:off x="1857243" y="6206863"/>
            <a:ext cx="7266983" cy="461665"/>
          </a:xfrm>
          <a:prstGeom prst="rect">
            <a:avLst/>
          </a:prstGeom>
          <a:noFill/>
        </p:spPr>
        <p:txBody>
          <a:bodyPr wrap="none" rtlCol="0">
            <a:spAutoFit/>
          </a:bodyPr>
          <a:lstStyle/>
          <a:p>
            <a:r>
              <a:rPr lang="en-US" sz="2400" dirty="0" smtClean="0">
                <a:solidFill>
                  <a:srgbClr val="FF0000"/>
                </a:solidFill>
              </a:rPr>
              <a:t>*</a:t>
            </a:r>
            <a:r>
              <a:rPr lang="en-US" sz="2400" dirty="0" smtClean="0"/>
              <a:t> Source: CDC Behavioral Risk Factor Surveillance System</a:t>
            </a:r>
            <a:endParaRPr lang="en-US" sz="2400" dirty="0"/>
          </a:p>
        </p:txBody>
      </p:sp>
      <p:sp>
        <p:nvSpPr>
          <p:cNvPr id="12" name="Content Placeholder 2"/>
          <p:cNvSpPr txBox="1">
            <a:spLocks/>
          </p:cNvSpPr>
          <p:nvPr/>
        </p:nvSpPr>
        <p:spPr>
          <a:xfrm>
            <a:off x="3824111" y="5254363"/>
            <a:ext cx="5097554" cy="952500"/>
          </a:xfrm>
          <a:prstGeom prst="rect">
            <a:avLst/>
          </a:prstGeom>
          <a:solidFill>
            <a:srgbClr val="F9FFCC"/>
          </a:solidFill>
          <a:ln>
            <a:solidFill>
              <a:srgbClr val="000000"/>
            </a:solidFill>
          </a:ln>
          <a:effectLst>
            <a:outerShdw blurRad="50800" dist="38100" dir="2700000">
              <a:srgbClr val="000000">
                <a:alpha val="43000"/>
              </a:srgbClr>
            </a:outerShdw>
          </a:effectLst>
        </p:spPr>
        <p:txBody>
          <a:bodyPr vert="horz" lIns="91440" tIns="45720" rIns="91440" bIns="45720" rtlCol="0">
            <a:normAutofit fontScale="92500" lnSpcReduction="20000"/>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smtClean="0">
                <a:ln>
                  <a:noFill/>
                </a:ln>
                <a:solidFill>
                  <a:srgbClr val="FF0000"/>
                </a:solidFill>
                <a:effectLst/>
                <a:uLnTx/>
                <a:uFillTx/>
                <a:latin typeface="Apple Casual"/>
                <a:ea typeface="+mn-ea"/>
                <a:cs typeface="+mn-cs"/>
              </a:rPr>
              <a:t>WHY ARE WE</a:t>
            </a:r>
            <a:r>
              <a:rPr kumimoji="0" lang="en-US" sz="3600" b="0" i="0" u="none" strike="noStrike" kern="1200" cap="none" spc="0" normalizeH="0" noProof="0" dirty="0" smtClean="0">
                <a:ln>
                  <a:noFill/>
                </a:ln>
                <a:solidFill>
                  <a:srgbClr val="FF0000"/>
                </a:solidFill>
                <a:effectLst/>
                <a:uLnTx/>
                <a:uFillTx/>
                <a:latin typeface="Apple Casual"/>
                <a:ea typeface="+mn-ea"/>
                <a:cs typeface="+mn-cs"/>
              </a:rPr>
              <a:t> GETTING                 FATTER AND FATTER?</a:t>
            </a:r>
            <a:endParaRPr kumimoji="0" lang="en-US" sz="3600" b="0" i="0" u="none" strike="noStrike" kern="1200" cap="none" spc="0" normalizeH="0" baseline="0" noProof="0" dirty="0">
              <a:ln>
                <a:noFill/>
              </a:ln>
              <a:solidFill>
                <a:srgbClr val="FF0000"/>
              </a:solidFill>
              <a:effectLst/>
              <a:uLnTx/>
              <a:uFillTx/>
              <a:latin typeface="Apple Casual"/>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tabolic_syndrome.jpg"/>
          <p:cNvPicPr>
            <a:picLocks noChangeAspect="1"/>
          </p:cNvPicPr>
          <p:nvPr/>
        </p:nvPicPr>
        <p:blipFill>
          <a:blip r:embed="rId2"/>
          <a:stretch>
            <a:fillRect/>
          </a:stretch>
        </p:blipFill>
        <p:spPr>
          <a:xfrm>
            <a:off x="5095774" y="983143"/>
            <a:ext cx="3824104" cy="3772427"/>
          </a:xfrm>
          <a:prstGeom prst="rect">
            <a:avLst/>
          </a:prstGeom>
        </p:spPr>
      </p:pic>
      <p:sp>
        <p:nvSpPr>
          <p:cNvPr id="2" name="Title 1"/>
          <p:cNvSpPr>
            <a:spLocks noGrp="1"/>
          </p:cNvSpPr>
          <p:nvPr>
            <p:ph type="title"/>
          </p:nvPr>
        </p:nvSpPr>
        <p:spPr>
          <a:xfrm>
            <a:off x="457200" y="-4182"/>
            <a:ext cx="8229600" cy="1143000"/>
          </a:xfrm>
        </p:spPr>
        <p:txBody>
          <a:bodyPr/>
          <a:lstStyle/>
          <a:p>
            <a:r>
              <a:rPr lang="en-US" b="1" dirty="0" smtClean="0"/>
              <a:t>The Metabolic Syndrome</a:t>
            </a:r>
            <a:endParaRPr lang="en-US" b="1" dirty="0"/>
          </a:p>
        </p:txBody>
      </p:sp>
      <p:sp>
        <p:nvSpPr>
          <p:cNvPr id="3" name="Content Placeholder 2"/>
          <p:cNvSpPr>
            <a:spLocks noGrp="1"/>
          </p:cNvSpPr>
          <p:nvPr>
            <p:ph idx="1"/>
          </p:nvPr>
        </p:nvSpPr>
        <p:spPr>
          <a:xfrm>
            <a:off x="457200" y="1978830"/>
            <a:ext cx="8229600" cy="4525963"/>
          </a:xfrm>
        </p:spPr>
        <p:txBody>
          <a:bodyPr>
            <a:normAutofit lnSpcReduction="10000"/>
          </a:bodyPr>
          <a:lstStyle/>
          <a:p>
            <a:r>
              <a:rPr lang="en-US" dirty="0" smtClean="0"/>
              <a:t>Abdominal obesity</a:t>
            </a:r>
          </a:p>
          <a:p>
            <a:r>
              <a:rPr lang="en-US" dirty="0" smtClean="0"/>
              <a:t>Insulin resistance</a:t>
            </a:r>
          </a:p>
          <a:p>
            <a:r>
              <a:rPr lang="en-US" dirty="0" smtClean="0"/>
              <a:t>High blood pressure</a:t>
            </a:r>
          </a:p>
          <a:p>
            <a:r>
              <a:rPr lang="en-US" dirty="0" smtClean="0"/>
              <a:t>High serum triglycerides</a:t>
            </a:r>
          </a:p>
          <a:p>
            <a:r>
              <a:rPr lang="en-US" dirty="0" smtClean="0"/>
              <a:t>High LDL ("bad" cholesterol),                      especially “small dense LDL” </a:t>
            </a:r>
          </a:p>
          <a:p>
            <a:r>
              <a:rPr lang="en-US" dirty="0" smtClean="0"/>
              <a:t>Low HDL ("good" cholesterol)</a:t>
            </a:r>
          </a:p>
          <a:p>
            <a:r>
              <a:rPr lang="en-US" dirty="0" smtClean="0"/>
              <a:t>Increased risk to heart disease</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4" y="274638"/>
            <a:ext cx="8432796" cy="1143000"/>
          </a:xfrm>
        </p:spPr>
        <p:txBody>
          <a:bodyPr>
            <a:normAutofit fontScale="90000"/>
          </a:bodyPr>
          <a:lstStyle/>
          <a:p>
            <a:r>
              <a:rPr lang="en-US" b="1" dirty="0" smtClean="0"/>
              <a:t>The Path to Obesity and Heart Disease</a:t>
            </a:r>
            <a:endParaRPr lang="en-US" b="1" dirty="0"/>
          </a:p>
        </p:txBody>
      </p:sp>
      <p:sp>
        <p:nvSpPr>
          <p:cNvPr id="4" name="TextBox 3"/>
          <p:cNvSpPr txBox="1"/>
          <p:nvPr/>
        </p:nvSpPr>
        <p:spPr>
          <a:xfrm>
            <a:off x="254004" y="1684879"/>
            <a:ext cx="2133596" cy="923330"/>
          </a:xfrm>
          <a:prstGeom prst="rect">
            <a:avLst/>
          </a:prstGeom>
          <a:solidFill>
            <a:srgbClr val="F8FFC5"/>
          </a:solidFill>
          <a:ln>
            <a:solidFill>
              <a:srgbClr val="000000"/>
            </a:solidFill>
          </a:ln>
        </p:spPr>
        <p:txBody>
          <a:bodyPr wrap="square" rtlCol="0">
            <a:spAutoFit/>
          </a:bodyPr>
          <a:lstStyle/>
          <a:p>
            <a:r>
              <a:rPr lang="en-US" dirty="0" smtClean="0"/>
              <a:t>Too little cholesterol sulfate synthesis in the skin</a:t>
            </a:r>
            <a:endParaRPr lang="en-US" dirty="0"/>
          </a:p>
        </p:txBody>
      </p:sp>
      <p:sp>
        <p:nvSpPr>
          <p:cNvPr id="5" name="TextBox 4"/>
          <p:cNvSpPr txBox="1"/>
          <p:nvPr/>
        </p:nvSpPr>
        <p:spPr>
          <a:xfrm>
            <a:off x="2827867" y="1684879"/>
            <a:ext cx="1134533" cy="923330"/>
          </a:xfrm>
          <a:prstGeom prst="rect">
            <a:avLst/>
          </a:prstGeom>
          <a:solidFill>
            <a:srgbClr val="F8FFC5"/>
          </a:solidFill>
          <a:ln>
            <a:solidFill>
              <a:srgbClr val="000000"/>
            </a:solidFill>
          </a:ln>
        </p:spPr>
        <p:txBody>
          <a:bodyPr wrap="square" rtlCol="0">
            <a:spAutoFit/>
          </a:bodyPr>
          <a:lstStyle/>
          <a:p>
            <a:r>
              <a:rPr lang="en-US" dirty="0" smtClean="0"/>
              <a:t>Impaired HSPG synthesis</a:t>
            </a:r>
            <a:endParaRPr lang="en-US" dirty="0"/>
          </a:p>
        </p:txBody>
      </p:sp>
      <p:sp>
        <p:nvSpPr>
          <p:cNvPr id="6" name="TextBox 5"/>
          <p:cNvSpPr txBox="1"/>
          <p:nvPr/>
        </p:nvSpPr>
        <p:spPr>
          <a:xfrm>
            <a:off x="4423819" y="1684879"/>
            <a:ext cx="880535" cy="923330"/>
          </a:xfrm>
          <a:prstGeom prst="rect">
            <a:avLst/>
          </a:prstGeom>
          <a:solidFill>
            <a:srgbClr val="F8FFC5"/>
          </a:solidFill>
          <a:ln>
            <a:solidFill>
              <a:srgbClr val="000000"/>
            </a:solidFill>
          </a:ln>
        </p:spPr>
        <p:txBody>
          <a:bodyPr wrap="square" rtlCol="0">
            <a:spAutoFit/>
          </a:bodyPr>
          <a:lstStyle/>
          <a:p>
            <a:r>
              <a:rPr lang="en-US" dirty="0" smtClean="0"/>
              <a:t>Excess blood sugar</a:t>
            </a:r>
            <a:endParaRPr lang="en-US" dirty="0"/>
          </a:p>
        </p:txBody>
      </p:sp>
      <p:sp>
        <p:nvSpPr>
          <p:cNvPr id="7" name="TextBox 6"/>
          <p:cNvSpPr txBox="1"/>
          <p:nvPr/>
        </p:nvSpPr>
        <p:spPr>
          <a:xfrm>
            <a:off x="6307660" y="2936968"/>
            <a:ext cx="1303866" cy="646331"/>
          </a:xfrm>
          <a:prstGeom prst="rect">
            <a:avLst/>
          </a:prstGeom>
          <a:solidFill>
            <a:srgbClr val="F8FFC5"/>
          </a:solidFill>
          <a:ln>
            <a:solidFill>
              <a:srgbClr val="000000"/>
            </a:solidFill>
          </a:ln>
        </p:spPr>
        <p:txBody>
          <a:bodyPr wrap="square" rtlCol="0">
            <a:spAutoFit/>
          </a:bodyPr>
          <a:lstStyle/>
          <a:p>
            <a:r>
              <a:rPr lang="en-US" dirty="0" smtClean="0"/>
              <a:t>Fat cells proliferate</a:t>
            </a:r>
            <a:endParaRPr lang="en-US" dirty="0"/>
          </a:p>
        </p:txBody>
      </p:sp>
      <p:sp>
        <p:nvSpPr>
          <p:cNvPr id="8" name="TextBox 7"/>
          <p:cNvSpPr txBox="1"/>
          <p:nvPr/>
        </p:nvSpPr>
        <p:spPr>
          <a:xfrm>
            <a:off x="5808129" y="1840312"/>
            <a:ext cx="2523067" cy="646331"/>
          </a:xfrm>
          <a:prstGeom prst="rect">
            <a:avLst/>
          </a:prstGeom>
          <a:solidFill>
            <a:srgbClr val="F8FFC5"/>
          </a:solidFill>
          <a:ln>
            <a:solidFill>
              <a:srgbClr val="000000"/>
            </a:solidFill>
          </a:ln>
        </p:spPr>
        <p:txBody>
          <a:bodyPr wrap="square" rtlCol="0">
            <a:spAutoFit/>
          </a:bodyPr>
          <a:lstStyle/>
          <a:p>
            <a:r>
              <a:rPr lang="en-US" dirty="0" smtClean="0"/>
              <a:t>Fat cells consume sugar and store it as fat</a:t>
            </a:r>
            <a:endParaRPr lang="en-US" dirty="0"/>
          </a:p>
        </p:txBody>
      </p:sp>
      <p:sp>
        <p:nvSpPr>
          <p:cNvPr id="9" name="TextBox 8"/>
          <p:cNvSpPr txBox="1"/>
          <p:nvPr/>
        </p:nvSpPr>
        <p:spPr>
          <a:xfrm>
            <a:off x="5630327" y="4053510"/>
            <a:ext cx="2633132" cy="923330"/>
          </a:xfrm>
          <a:prstGeom prst="rect">
            <a:avLst/>
          </a:prstGeom>
          <a:solidFill>
            <a:srgbClr val="F8FFC5"/>
          </a:solidFill>
          <a:ln>
            <a:solidFill>
              <a:srgbClr val="000000"/>
            </a:solidFill>
          </a:ln>
        </p:spPr>
        <p:txBody>
          <a:bodyPr wrap="square" rtlCol="0">
            <a:spAutoFit/>
          </a:bodyPr>
          <a:lstStyle/>
          <a:p>
            <a:r>
              <a:rPr lang="en-US" dirty="0" smtClean="0"/>
              <a:t>Fat from fat cells becomes important fuel for muscles, including heart</a:t>
            </a:r>
            <a:endParaRPr lang="en-US" dirty="0"/>
          </a:p>
        </p:txBody>
      </p:sp>
      <p:sp>
        <p:nvSpPr>
          <p:cNvPr id="10" name="TextBox 9"/>
          <p:cNvSpPr txBox="1"/>
          <p:nvPr/>
        </p:nvSpPr>
        <p:spPr>
          <a:xfrm>
            <a:off x="3454395" y="3892570"/>
            <a:ext cx="1871135" cy="923330"/>
          </a:xfrm>
          <a:prstGeom prst="rect">
            <a:avLst/>
          </a:prstGeom>
          <a:solidFill>
            <a:srgbClr val="F8FFC5"/>
          </a:solidFill>
          <a:ln>
            <a:solidFill>
              <a:srgbClr val="000000"/>
            </a:solidFill>
          </a:ln>
        </p:spPr>
        <p:txBody>
          <a:bodyPr wrap="square" rtlCol="0">
            <a:spAutoFit/>
          </a:bodyPr>
          <a:lstStyle/>
          <a:p>
            <a:r>
              <a:rPr lang="en-US" dirty="0" smtClean="0"/>
              <a:t>Fat cells take up damaged LDL and store cholesterol</a:t>
            </a:r>
            <a:endParaRPr lang="en-US" dirty="0"/>
          </a:p>
        </p:txBody>
      </p:sp>
      <p:sp>
        <p:nvSpPr>
          <p:cNvPr id="11" name="TextBox 10"/>
          <p:cNvSpPr txBox="1"/>
          <p:nvPr/>
        </p:nvSpPr>
        <p:spPr>
          <a:xfrm>
            <a:off x="3979327" y="3097245"/>
            <a:ext cx="1591735" cy="369332"/>
          </a:xfrm>
          <a:prstGeom prst="rect">
            <a:avLst/>
          </a:prstGeom>
          <a:solidFill>
            <a:srgbClr val="F8FFC5"/>
          </a:solidFill>
          <a:ln>
            <a:solidFill>
              <a:srgbClr val="000000"/>
            </a:solidFill>
          </a:ln>
        </p:spPr>
        <p:txBody>
          <a:bodyPr wrap="square" rtlCol="0">
            <a:spAutoFit/>
          </a:bodyPr>
          <a:lstStyle/>
          <a:p>
            <a:r>
              <a:rPr lang="en-US" dirty="0" err="1" smtClean="0"/>
              <a:t>Glycated</a:t>
            </a:r>
            <a:r>
              <a:rPr lang="en-US" dirty="0" smtClean="0"/>
              <a:t> LDL</a:t>
            </a:r>
            <a:endParaRPr lang="en-US" dirty="0"/>
          </a:p>
        </p:txBody>
      </p:sp>
      <p:sp>
        <p:nvSpPr>
          <p:cNvPr id="12" name="TextBox 11"/>
          <p:cNvSpPr txBox="1"/>
          <p:nvPr/>
        </p:nvSpPr>
        <p:spPr>
          <a:xfrm>
            <a:off x="3454395" y="5334408"/>
            <a:ext cx="1871135" cy="923330"/>
          </a:xfrm>
          <a:prstGeom prst="rect">
            <a:avLst/>
          </a:prstGeom>
          <a:solidFill>
            <a:srgbClr val="F8FFC5"/>
          </a:solidFill>
          <a:ln>
            <a:solidFill>
              <a:srgbClr val="000000"/>
            </a:solidFill>
          </a:ln>
        </p:spPr>
        <p:txBody>
          <a:bodyPr wrap="square" rtlCol="0">
            <a:spAutoFit/>
          </a:bodyPr>
          <a:lstStyle/>
          <a:p>
            <a:r>
              <a:rPr lang="en-US" dirty="0" smtClean="0"/>
              <a:t>Fat cells release cholesterol to HDL-A1 </a:t>
            </a:r>
            <a:endParaRPr lang="en-US" dirty="0"/>
          </a:p>
        </p:txBody>
      </p:sp>
      <p:sp>
        <p:nvSpPr>
          <p:cNvPr id="13" name="TextBox 12"/>
          <p:cNvSpPr txBox="1"/>
          <p:nvPr/>
        </p:nvSpPr>
        <p:spPr>
          <a:xfrm>
            <a:off x="254004" y="3137131"/>
            <a:ext cx="2650067" cy="923330"/>
          </a:xfrm>
          <a:prstGeom prst="rect">
            <a:avLst/>
          </a:prstGeom>
          <a:solidFill>
            <a:srgbClr val="F8FFC5"/>
          </a:solidFill>
          <a:ln>
            <a:solidFill>
              <a:srgbClr val="000000"/>
            </a:solidFill>
          </a:ln>
        </p:spPr>
        <p:txBody>
          <a:bodyPr wrap="square" rtlCol="0">
            <a:spAutoFit/>
          </a:bodyPr>
          <a:lstStyle/>
          <a:p>
            <a:r>
              <a:rPr lang="en-US" dirty="0" smtClean="0"/>
              <a:t>Sulfate synthesis in artery wall from </a:t>
            </a:r>
            <a:r>
              <a:rPr lang="en-US" dirty="0" err="1" smtClean="0"/>
              <a:t>homocysteine</a:t>
            </a:r>
            <a:r>
              <a:rPr lang="en-US" dirty="0" smtClean="0"/>
              <a:t> (</a:t>
            </a:r>
            <a:r>
              <a:rPr lang="en-US" dirty="0" smtClean="0">
                <a:solidFill>
                  <a:srgbClr val="FF0000"/>
                </a:solidFill>
              </a:rPr>
              <a:t>inflammation </a:t>
            </a:r>
            <a:r>
              <a:rPr lang="en-US" dirty="0" smtClean="0"/>
              <a:t>required)</a:t>
            </a:r>
            <a:endParaRPr lang="en-US" dirty="0"/>
          </a:p>
        </p:txBody>
      </p:sp>
      <p:sp>
        <p:nvSpPr>
          <p:cNvPr id="14" name="TextBox 13"/>
          <p:cNvSpPr txBox="1"/>
          <p:nvPr/>
        </p:nvSpPr>
        <p:spPr>
          <a:xfrm>
            <a:off x="254004" y="4600881"/>
            <a:ext cx="2235200" cy="923330"/>
          </a:xfrm>
          <a:prstGeom prst="rect">
            <a:avLst/>
          </a:prstGeom>
          <a:solidFill>
            <a:srgbClr val="F8FFC5"/>
          </a:solidFill>
          <a:ln>
            <a:solidFill>
              <a:srgbClr val="000000"/>
            </a:solidFill>
          </a:ln>
        </p:spPr>
        <p:txBody>
          <a:bodyPr wrap="square" rtlCol="0">
            <a:spAutoFit/>
          </a:bodyPr>
          <a:lstStyle/>
          <a:p>
            <a:r>
              <a:rPr lang="en-US" dirty="0" smtClean="0"/>
              <a:t>Platelets synthesize cholesterol sulfate in artery wall</a:t>
            </a:r>
            <a:endParaRPr lang="en-US" dirty="0"/>
          </a:p>
        </p:txBody>
      </p:sp>
      <p:cxnSp>
        <p:nvCxnSpPr>
          <p:cNvPr id="18" name="Straight Arrow Connector 17"/>
          <p:cNvCxnSpPr>
            <a:stCxn id="4" idx="3"/>
            <a:endCxn id="5" idx="1"/>
          </p:cNvCxnSpPr>
          <p:nvPr/>
        </p:nvCxnSpPr>
        <p:spPr>
          <a:xfrm>
            <a:off x="2387600" y="2146544"/>
            <a:ext cx="44026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979327" y="2163480"/>
            <a:ext cx="44026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367836" y="2129617"/>
            <a:ext cx="44026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4" idx="2"/>
          </p:cNvCxnSpPr>
          <p:nvPr/>
        </p:nvCxnSpPr>
        <p:spPr>
          <a:xfrm rot="16200000" flipH="1">
            <a:off x="1097156" y="2831854"/>
            <a:ext cx="464223" cy="169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5400000">
            <a:off x="1067524" y="4330671"/>
            <a:ext cx="54042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5400000">
            <a:off x="6722479" y="2705342"/>
            <a:ext cx="44026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rot="5400000">
            <a:off x="6721392" y="3805990"/>
            <a:ext cx="44026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5400000">
            <a:off x="4606662" y="2858380"/>
            <a:ext cx="44026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5400000">
            <a:off x="4337322" y="3684825"/>
            <a:ext cx="44026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a:off x="4147867" y="5086039"/>
            <a:ext cx="44026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12" idx="1"/>
            <a:endCxn id="14" idx="3"/>
          </p:cNvCxnSpPr>
          <p:nvPr/>
        </p:nvCxnSpPr>
        <p:spPr>
          <a:xfrm flipH="1" flipV="1">
            <a:off x="2489204" y="5062546"/>
            <a:ext cx="965191" cy="7335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2007644" y="4515095"/>
            <a:ext cx="6918274" cy="1861344"/>
            <a:chOff x="2007644" y="4515095"/>
            <a:chExt cx="6918274" cy="1861344"/>
          </a:xfrm>
        </p:grpSpPr>
        <p:pic>
          <p:nvPicPr>
            <p:cNvPr id="3" name="Picture 2" descr="smiley_fa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7644" y="5413320"/>
              <a:ext cx="963119" cy="963119"/>
            </a:xfrm>
            <a:prstGeom prst="rect">
              <a:avLst/>
            </a:prstGeom>
          </p:spPr>
        </p:pic>
        <p:pic>
          <p:nvPicPr>
            <p:cNvPr id="26" name="Picture 25" descr="smiley_fa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2799" y="4515095"/>
              <a:ext cx="963119" cy="963119"/>
            </a:xfrm>
            <a:prstGeom prst="rect">
              <a:avLst/>
            </a:prstGeom>
          </p:spPr>
        </p:pic>
      </p:grpSp>
      <p:sp>
        <p:nvSpPr>
          <p:cNvPr id="15" name="Right Arrow 14"/>
          <p:cNvSpPr/>
          <p:nvPr/>
        </p:nvSpPr>
        <p:spPr>
          <a:xfrm>
            <a:off x="5367836" y="5592422"/>
            <a:ext cx="939824" cy="3145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469618" y="5402143"/>
            <a:ext cx="1141908" cy="646331"/>
          </a:xfrm>
          <a:prstGeom prst="rect">
            <a:avLst/>
          </a:prstGeom>
          <a:noFill/>
        </p:spPr>
        <p:txBody>
          <a:bodyPr wrap="square" rtlCol="0">
            <a:spAutoFit/>
          </a:bodyPr>
          <a:lstStyle/>
          <a:p>
            <a:r>
              <a:rPr lang="en-US" dirty="0" smtClean="0">
                <a:latin typeface="Apple Casual"/>
              </a:rPr>
              <a:t>Fat Cells Get Sick!</a:t>
            </a:r>
            <a:endParaRPr lang="en-US" dirty="0">
              <a:latin typeface="Apple Casual"/>
            </a:endParaRPr>
          </a:p>
        </p:txBody>
      </p:sp>
      <p:pic>
        <p:nvPicPr>
          <p:cNvPr id="21" name="Picture 20" descr="unhappy.svg.m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100" y="5592422"/>
            <a:ext cx="943397" cy="943397"/>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Fat Cells Get Sick!</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Cholesterol depletion in                                       membrane induces cholesterol                                            synthesis and storage</a:t>
            </a:r>
          </a:p>
          <a:p>
            <a:r>
              <a:rPr lang="en-US" dirty="0" smtClean="0"/>
              <a:t>Fat cells need sulfate to                                            release fat stores</a:t>
            </a:r>
          </a:p>
          <a:p>
            <a:r>
              <a:rPr lang="en-US" dirty="0" smtClean="0"/>
              <a:t>Too much cholesterol stuck                                          inside the cell becomes                                                  problematic</a:t>
            </a:r>
          </a:p>
          <a:p>
            <a:r>
              <a:rPr lang="en-US" dirty="0" smtClean="0"/>
              <a:t>Endoplasmic reticulum has                                        trouble folding proteins</a:t>
            </a:r>
          </a:p>
          <a:p>
            <a:r>
              <a:rPr lang="en-US" dirty="0" smtClean="0"/>
              <a:t>Fat cell calls in macrophages to orchestrate cell death and clean up the mess</a:t>
            </a:r>
            <a:endParaRPr lang="en-US" dirty="0"/>
          </a:p>
        </p:txBody>
      </p:sp>
      <p:pic>
        <p:nvPicPr>
          <p:cNvPr id="4" name="Picture 3" descr="fat_cell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4837" y="1856520"/>
            <a:ext cx="2857500" cy="2857500"/>
          </a:xfrm>
          <a:prstGeom prst="rect">
            <a:avLst/>
          </a:prstGeom>
        </p:spPr>
      </p:pic>
    </p:spTree>
    <p:extLst>
      <p:ext uri="{BB962C8B-B14F-4D97-AF65-F5344CB8AC3E}">
        <p14:creationId xmlns:p14="http://schemas.microsoft.com/office/powerpoint/2010/main" val="1846011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A Biological Definition of Aging</a:t>
            </a:r>
            <a:endParaRPr lang="en-US" b="1" dirty="0"/>
          </a:p>
        </p:txBody>
      </p:sp>
      <p:sp>
        <p:nvSpPr>
          <p:cNvPr id="5" name="TextBox 4"/>
          <p:cNvSpPr txBox="1"/>
          <p:nvPr/>
        </p:nvSpPr>
        <p:spPr>
          <a:xfrm>
            <a:off x="5968773" y="1143000"/>
            <a:ext cx="2294694" cy="1200328"/>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r>
              <a:rPr lang="en-US" sz="2400" dirty="0" smtClean="0"/>
              <a:t>Excess </a:t>
            </a:r>
            <a:r>
              <a:rPr lang="en-US" sz="2400" dirty="0" err="1" smtClean="0"/>
              <a:t>glycation</a:t>
            </a:r>
            <a:r>
              <a:rPr lang="en-US" sz="2400" dirty="0" smtClean="0"/>
              <a:t> damage to proteins (</a:t>
            </a:r>
            <a:r>
              <a:rPr lang="en-US" sz="2400" dirty="0" err="1" smtClean="0"/>
              <a:t>AGEs</a:t>
            </a:r>
            <a:r>
              <a:rPr lang="en-US" sz="2400" dirty="0" smtClean="0"/>
              <a:t>)</a:t>
            </a:r>
            <a:endParaRPr lang="en-US" sz="2400" dirty="0"/>
          </a:p>
        </p:txBody>
      </p:sp>
      <p:sp>
        <p:nvSpPr>
          <p:cNvPr id="6" name="TextBox 5"/>
          <p:cNvSpPr txBox="1"/>
          <p:nvPr/>
        </p:nvSpPr>
        <p:spPr>
          <a:xfrm>
            <a:off x="832213" y="1156031"/>
            <a:ext cx="2599611" cy="1200328"/>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r>
              <a:rPr lang="en-US" sz="2400" dirty="0" smtClean="0"/>
              <a:t>Cholesterol and sulfate depletion in cell membranes</a:t>
            </a:r>
          </a:p>
        </p:txBody>
      </p:sp>
      <p:sp>
        <p:nvSpPr>
          <p:cNvPr id="7" name="TextBox 6"/>
          <p:cNvSpPr txBox="1"/>
          <p:nvPr/>
        </p:nvSpPr>
        <p:spPr>
          <a:xfrm>
            <a:off x="5320355" y="4632411"/>
            <a:ext cx="3174066" cy="830997"/>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r>
              <a:rPr lang="en-US" sz="2400" dirty="0" smtClean="0"/>
              <a:t>Increased susceptibility to infection and cancer</a:t>
            </a:r>
          </a:p>
        </p:txBody>
      </p:sp>
      <p:sp>
        <p:nvSpPr>
          <p:cNvPr id="8" name="TextBox 7"/>
          <p:cNvSpPr txBox="1"/>
          <p:nvPr/>
        </p:nvSpPr>
        <p:spPr>
          <a:xfrm>
            <a:off x="257758" y="4263080"/>
            <a:ext cx="3174066" cy="1200328"/>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r>
              <a:rPr lang="en-US" sz="2400" dirty="0" smtClean="0"/>
              <a:t>Dysfunctional blood system leading to blood clots and hemorrhages</a:t>
            </a:r>
            <a:endParaRPr lang="en-US" sz="2400" dirty="0"/>
          </a:p>
        </p:txBody>
      </p:sp>
      <p:sp>
        <p:nvSpPr>
          <p:cNvPr id="10" name="Oval 9"/>
          <p:cNvSpPr/>
          <p:nvPr/>
        </p:nvSpPr>
        <p:spPr>
          <a:xfrm>
            <a:off x="3810315" y="2827102"/>
            <a:ext cx="1391067" cy="122369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CELLS</a:t>
            </a:r>
            <a:endParaRPr lang="en-US" dirty="0"/>
          </a:p>
        </p:txBody>
      </p:sp>
      <p:cxnSp>
        <p:nvCxnSpPr>
          <p:cNvPr id="12" name="Straight Arrow Connector 11"/>
          <p:cNvCxnSpPr>
            <a:endCxn id="10" idx="1"/>
          </p:cNvCxnSpPr>
          <p:nvPr/>
        </p:nvCxnSpPr>
        <p:spPr>
          <a:xfrm>
            <a:off x="2419246" y="2373556"/>
            <a:ext cx="1594786" cy="6327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0800000" flipV="1">
            <a:off x="4989699" y="2373556"/>
            <a:ext cx="1729169" cy="6560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0800000" flipV="1">
            <a:off x="1891267" y="3613246"/>
            <a:ext cx="1919048" cy="6498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171142" y="3613247"/>
            <a:ext cx="1547725" cy="10191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402666" y="5943230"/>
            <a:ext cx="3174066" cy="461665"/>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r>
              <a:rPr lang="en-US" sz="2400" dirty="0" smtClean="0"/>
              <a:t>Diabetes and Obesity</a:t>
            </a:r>
          </a:p>
        </p:txBody>
      </p:sp>
      <p:cxnSp>
        <p:nvCxnSpPr>
          <p:cNvPr id="19" name="Straight Arrow Connector 18"/>
          <p:cNvCxnSpPr/>
          <p:nvPr/>
        </p:nvCxnSpPr>
        <p:spPr>
          <a:xfrm rot="16200000" flipH="1">
            <a:off x="3763894" y="4717424"/>
            <a:ext cx="1889431" cy="56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030"/>
            <a:ext cx="8229600" cy="1143000"/>
          </a:xfrm>
        </p:spPr>
        <p:txBody>
          <a:bodyPr>
            <a:normAutofit fontScale="90000"/>
          </a:bodyPr>
          <a:lstStyle/>
          <a:p>
            <a:r>
              <a:rPr lang="en-US" b="1" dirty="0" smtClean="0"/>
              <a:t>Experiment on </a:t>
            </a:r>
            <a:br>
              <a:rPr lang="en-US" b="1" dirty="0" smtClean="0"/>
            </a:br>
            <a:r>
              <a:rPr lang="en-US" b="1" dirty="0" smtClean="0"/>
              <a:t>Cholesterol Depletion in Fat Cells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97904" y="1085745"/>
            <a:ext cx="9227444" cy="3440447"/>
          </a:xfrm>
        </p:spPr>
        <p:txBody>
          <a:bodyPr>
            <a:normAutofit fontScale="92500"/>
          </a:bodyPr>
          <a:lstStyle/>
          <a:p>
            <a:pPr>
              <a:buNone/>
            </a:pPr>
            <a:r>
              <a:rPr lang="en-US" dirty="0" smtClean="0"/>
              <a:t>Normal fat cells from rats were exposed in vitro to MβCD</a:t>
            </a:r>
          </a:p>
          <a:p>
            <a:r>
              <a:rPr lang="en-US" dirty="0" smtClean="0"/>
              <a:t>Depleted cholesterol from cell walls</a:t>
            </a:r>
          </a:p>
          <a:p>
            <a:r>
              <a:rPr lang="en-US" dirty="0" smtClean="0"/>
              <a:t>Caused activation of cholesterol-acquiring proteins</a:t>
            </a:r>
          </a:p>
          <a:p>
            <a:r>
              <a:rPr lang="en-US" dirty="0" smtClean="0"/>
              <a:t>Caused insulin resistance and increased synthesis of TNF-α, </a:t>
            </a:r>
            <a:r>
              <a:rPr lang="en-US" dirty="0" err="1" smtClean="0"/>
              <a:t>angiotensinogen</a:t>
            </a:r>
            <a:r>
              <a:rPr lang="en-US" dirty="0" smtClean="0"/>
              <a:t>, and IL-6 </a:t>
            </a:r>
          </a:p>
          <a:p>
            <a:pPr lvl="1"/>
            <a:r>
              <a:rPr lang="en-US" dirty="0" smtClean="0"/>
              <a:t>Related to hypertension, inflammation, and atherosclerosis</a:t>
            </a:r>
          </a:p>
        </p:txBody>
      </p:sp>
      <p:sp>
        <p:nvSpPr>
          <p:cNvPr id="4" name="TextBox 3"/>
          <p:cNvSpPr txBox="1"/>
          <p:nvPr/>
        </p:nvSpPr>
        <p:spPr>
          <a:xfrm>
            <a:off x="3822841" y="6111221"/>
            <a:ext cx="5732211" cy="584776"/>
          </a:xfrm>
          <a:prstGeom prst="rect">
            <a:avLst/>
          </a:prstGeom>
          <a:noFill/>
        </p:spPr>
        <p:txBody>
          <a:bodyPr wrap="square" rtlCol="0">
            <a:spAutoFit/>
          </a:bodyPr>
          <a:lstStyle/>
          <a:p>
            <a:r>
              <a:rPr lang="en-US" sz="2400" dirty="0" smtClean="0">
                <a:solidFill>
                  <a:srgbClr val="FF0000"/>
                </a:solidFill>
              </a:rPr>
              <a:t>*</a:t>
            </a:r>
            <a:r>
              <a:rPr lang="en-US" sz="2400" dirty="0" smtClean="0"/>
              <a:t> </a:t>
            </a:r>
            <a:r>
              <a:rPr lang="en-US" sz="2400" dirty="0" err="1" smtClean="0"/>
              <a:t>Soazig</a:t>
            </a:r>
            <a:r>
              <a:rPr lang="en-US" sz="2400" dirty="0" smtClean="0"/>
              <a:t>  Le</a:t>
            </a:r>
            <a:r>
              <a:rPr lang="en-US" sz="3200" dirty="0" smtClean="0"/>
              <a:t> </a:t>
            </a:r>
            <a:r>
              <a:rPr lang="en-US" sz="2400" dirty="0" smtClean="0"/>
              <a:t>Lay et al., J. Biol. Chem., 2001</a:t>
            </a:r>
            <a:endParaRPr lang="en-US" sz="2400" dirty="0"/>
          </a:p>
        </p:txBody>
      </p:sp>
      <p:pic>
        <p:nvPicPr>
          <p:cNvPr id="5" name="Picture 4" descr="zukerrats.jpg"/>
          <p:cNvPicPr>
            <a:picLocks noChangeAspect="1"/>
          </p:cNvPicPr>
          <p:nvPr/>
        </p:nvPicPr>
        <p:blipFill>
          <a:blip r:embed="rId2"/>
          <a:stretch>
            <a:fillRect/>
          </a:stretch>
        </p:blipFill>
        <p:spPr>
          <a:xfrm>
            <a:off x="120265" y="4271639"/>
            <a:ext cx="3576421" cy="2479907"/>
          </a:xfrm>
          <a:prstGeom prst="rect">
            <a:avLst/>
          </a:prstGeom>
        </p:spPr>
      </p:pic>
      <p:sp>
        <p:nvSpPr>
          <p:cNvPr id="6" name="Content Placeholder 2"/>
          <p:cNvSpPr txBox="1">
            <a:spLocks/>
          </p:cNvSpPr>
          <p:nvPr/>
        </p:nvSpPr>
        <p:spPr>
          <a:xfrm>
            <a:off x="4224543" y="4418664"/>
            <a:ext cx="4462257" cy="1640725"/>
          </a:xfrm>
          <a:prstGeom prst="rect">
            <a:avLst/>
          </a:prstGeom>
          <a:solidFill>
            <a:srgbClr val="FEFFCA"/>
          </a:solidFill>
          <a:ln>
            <a:solidFill>
              <a:srgbClr val="000000"/>
            </a:solidFill>
          </a:ln>
        </p:spPr>
        <p:txBody>
          <a:bodyPr vert="horz" lIns="91440" tIns="45720" rIns="91440" bIns="45720" rtlCol="0">
            <a:normAutofit fontScale="77500" lnSpcReduction="20000"/>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Conclusion:</a:t>
            </a:r>
          </a:p>
          <a:p>
            <a:pPr marL="342900" marR="0" lvl="0" indent="-342900" algn="l" defTabSz="4572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fat cell membrane cholesterol depletion is key manifestation of metabolic syndrome</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354"/>
            <a:ext cx="8229600" cy="1143000"/>
          </a:xfrm>
        </p:spPr>
        <p:txBody>
          <a:bodyPr>
            <a:normAutofit fontScale="90000"/>
          </a:bodyPr>
          <a:lstStyle/>
          <a:p>
            <a:r>
              <a:rPr lang="en-US" b="1" dirty="0" smtClean="0"/>
              <a:t>Endoplasmic Reticulum Becomes Sick</a:t>
            </a:r>
            <a:endParaRPr lang="en-US" b="1" dirty="0"/>
          </a:p>
        </p:txBody>
      </p:sp>
      <p:pic>
        <p:nvPicPr>
          <p:cNvPr id="4" name="Content Placeholder 3" descr="lipid_bodies.gif"/>
          <p:cNvPicPr>
            <a:picLocks noGrp="1" noChangeAspect="1"/>
          </p:cNvPicPr>
          <p:nvPr>
            <p:ph idx="1"/>
          </p:nvPr>
        </p:nvPicPr>
        <p:blipFill>
          <a:blip r:embed="rId2"/>
          <a:srcRect l="-30378" r="-30378"/>
          <a:stretch>
            <a:fillRect/>
          </a:stretch>
        </p:blipFill>
        <p:spPr>
          <a:xfrm>
            <a:off x="4042611" y="2781583"/>
            <a:ext cx="6302918" cy="3466362"/>
          </a:xfrm>
        </p:spPr>
      </p:pic>
      <p:sp>
        <p:nvSpPr>
          <p:cNvPr id="6" name="Content Placeholder 2"/>
          <p:cNvSpPr txBox="1">
            <a:spLocks/>
          </p:cNvSpPr>
          <p:nvPr/>
        </p:nvSpPr>
        <p:spPr>
          <a:xfrm>
            <a:off x="236897" y="889420"/>
            <a:ext cx="8229600" cy="5746275"/>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Endoplasmic reticulum essential</a:t>
            </a:r>
            <a:r>
              <a:rPr kumimoji="0" lang="en-US" sz="3200" b="0" i="0" u="none" strike="noStrike" kern="1200" cap="none" spc="0" normalizeH="0" noProof="0" dirty="0" smtClean="0">
                <a:ln>
                  <a:noFill/>
                </a:ln>
                <a:solidFill>
                  <a:schemeClr val="tx1"/>
                </a:solidFill>
                <a:effectLst/>
                <a:uLnTx/>
                <a:uFillTx/>
                <a:latin typeface="+mn-lt"/>
                <a:ea typeface="+mn-ea"/>
                <a:cs typeface="+mn-cs"/>
              </a:rPr>
              <a:t> </a:t>
            </a:r>
            <a:r>
              <a:rPr lang="en-US" sz="3200" dirty="0" smtClean="0"/>
              <a:t>for protein folding and activation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Absence of sulfate leads to internal cholesterol accumulation</a:t>
            </a:r>
            <a:endParaRPr kumimoji="0" lang="en-US" sz="3200" b="0" i="0"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noProof="0" dirty="0" smtClean="0"/>
              <a:t>Excess cholesterol destroys                                </a:t>
            </a:r>
            <a:r>
              <a:rPr lang="en-US" sz="3200" dirty="0" smtClean="0"/>
              <a:t>cell’s</a:t>
            </a:r>
            <a:r>
              <a:rPr lang="en-US" sz="3200" noProof="0" dirty="0" smtClean="0"/>
              <a:t> ability to fold proteins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noProof="0" dirty="0" smtClean="0"/>
              <a:t>This causes major                                dysfunction</a:t>
            </a:r>
            <a:r>
              <a:rPr lang="en-US" sz="3200" dirty="0" smtClean="0"/>
              <a:t> and                                               eventually  leads to                                            cell disintegration</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Box 6"/>
          <p:cNvSpPr txBox="1"/>
          <p:nvPr/>
        </p:nvSpPr>
        <p:spPr>
          <a:xfrm>
            <a:off x="673854" y="6129115"/>
            <a:ext cx="4801427" cy="369332"/>
          </a:xfrm>
          <a:prstGeom prst="rect">
            <a:avLst/>
          </a:prstGeom>
          <a:noFill/>
        </p:spPr>
        <p:txBody>
          <a:bodyPr wrap="none" rtlCol="0">
            <a:spAutoFit/>
          </a:bodyPr>
          <a:lstStyle/>
          <a:p>
            <a:r>
              <a:rPr lang="en-US" dirty="0" smtClean="0"/>
              <a:t>Picture from Wan et Al., The FASEB Journal, 2007</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Fat Cells Become Dysfunctional</a:t>
            </a:r>
            <a:endParaRPr lang="en-US" b="1" dirty="0"/>
          </a:p>
        </p:txBody>
      </p:sp>
      <p:sp>
        <p:nvSpPr>
          <p:cNvPr id="3" name="Content Placeholder 2"/>
          <p:cNvSpPr>
            <a:spLocks noGrp="1"/>
          </p:cNvSpPr>
          <p:nvPr>
            <p:ph idx="1"/>
          </p:nvPr>
        </p:nvSpPr>
        <p:spPr>
          <a:xfrm>
            <a:off x="457200" y="1600200"/>
            <a:ext cx="3326747" cy="4525963"/>
          </a:xfrm>
        </p:spPr>
        <p:txBody>
          <a:bodyPr>
            <a:normAutofit fontScale="92500" lnSpcReduction="20000"/>
          </a:bodyPr>
          <a:lstStyle/>
          <a:p>
            <a:r>
              <a:rPr lang="en-US" dirty="0" smtClean="0"/>
              <a:t>Endoplasmic Reticulum has too </a:t>
            </a:r>
            <a:r>
              <a:rPr lang="en-US" i="1" dirty="0" smtClean="0"/>
              <a:t>much </a:t>
            </a:r>
            <a:r>
              <a:rPr lang="en-US" dirty="0" smtClean="0"/>
              <a:t>cholesterol which inhibits calcium transport</a:t>
            </a:r>
          </a:p>
          <a:p>
            <a:r>
              <a:rPr lang="en-US" dirty="0" smtClean="0"/>
              <a:t>Plasma membrane has too </a:t>
            </a:r>
            <a:r>
              <a:rPr lang="en-US" i="1" dirty="0" smtClean="0"/>
              <a:t>little </a:t>
            </a:r>
            <a:r>
              <a:rPr lang="en-US" dirty="0" smtClean="0"/>
              <a:t>cholesterol, which causes potassium leaks</a:t>
            </a:r>
            <a:endParaRPr lang="en-US" dirty="0"/>
          </a:p>
        </p:txBody>
      </p:sp>
      <p:pic>
        <p:nvPicPr>
          <p:cNvPr id="4" name="Content Placeholder 3" descr="lipid_bodies.gif"/>
          <p:cNvPicPr>
            <a:picLocks noChangeAspect="1"/>
          </p:cNvPicPr>
          <p:nvPr/>
        </p:nvPicPr>
        <p:blipFill>
          <a:blip r:embed="rId2"/>
          <a:srcRect l="-30378" r="-30378"/>
          <a:stretch>
            <a:fillRect/>
          </a:stretch>
        </p:blipFill>
        <p:spPr>
          <a:xfrm>
            <a:off x="3263428" y="2144434"/>
            <a:ext cx="3734282" cy="2345325"/>
          </a:xfrm>
          <a:prstGeom prst="rect">
            <a:avLst/>
          </a:prstGeom>
        </p:spPr>
      </p:pic>
      <p:cxnSp>
        <p:nvCxnSpPr>
          <p:cNvPr id="11" name="Curved Connector 10"/>
          <p:cNvCxnSpPr/>
          <p:nvPr/>
        </p:nvCxnSpPr>
        <p:spPr>
          <a:xfrm rot="10800000" flipV="1">
            <a:off x="4950229" y="2176153"/>
            <a:ext cx="575110" cy="323165"/>
          </a:xfrm>
          <a:prstGeom prst="curvedConnector3">
            <a:avLst>
              <a:gd name="adj1" fmla="val 133370"/>
            </a:avLst>
          </a:prstGeom>
          <a:ln>
            <a:tailEnd type="arrow"/>
          </a:ln>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3783947" y="1982568"/>
            <a:ext cx="3213763" cy="2954415"/>
          </a:xfrm>
          <a:prstGeom prst="ellipse">
            <a:avLst/>
          </a:prstGeom>
          <a:noFill/>
          <a:ln w="38100"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5997118" y="3511607"/>
            <a:ext cx="570183" cy="7578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855166" y="4463843"/>
            <a:ext cx="2239689" cy="646331"/>
          </a:xfrm>
          <a:prstGeom prst="rect">
            <a:avLst/>
          </a:prstGeom>
          <a:noFill/>
          <a:ln>
            <a:solidFill>
              <a:srgbClr val="000000"/>
            </a:solidFill>
          </a:ln>
        </p:spPr>
        <p:txBody>
          <a:bodyPr wrap="square" rtlCol="0">
            <a:spAutoFit/>
          </a:bodyPr>
          <a:lstStyle/>
          <a:p>
            <a:r>
              <a:rPr lang="en-US" dirty="0" smtClean="0"/>
              <a:t>Plasma Membrane: Cholesterol Depleted</a:t>
            </a:r>
            <a:endParaRPr lang="en-US" dirty="0"/>
          </a:p>
        </p:txBody>
      </p:sp>
      <p:sp>
        <p:nvSpPr>
          <p:cNvPr id="9" name="TextBox 8"/>
          <p:cNvSpPr txBox="1"/>
          <p:nvPr/>
        </p:nvSpPr>
        <p:spPr>
          <a:xfrm>
            <a:off x="5473503" y="1982568"/>
            <a:ext cx="2607808" cy="646331"/>
          </a:xfrm>
          <a:prstGeom prst="rect">
            <a:avLst/>
          </a:prstGeom>
          <a:solidFill>
            <a:srgbClr val="FFFFFF"/>
          </a:solidFill>
          <a:ln>
            <a:solidFill>
              <a:schemeClr val="tx1"/>
            </a:solidFill>
          </a:ln>
        </p:spPr>
        <p:txBody>
          <a:bodyPr wrap="square" rtlCol="0">
            <a:spAutoFit/>
          </a:bodyPr>
          <a:lstStyle/>
          <a:p>
            <a:r>
              <a:rPr lang="en-US" dirty="0" smtClean="0"/>
              <a:t>Endoplasmic Reticulum: Cholesterol Overload</a:t>
            </a:r>
            <a:endParaRPr lang="en-US" dirty="0"/>
          </a:p>
        </p:txBody>
      </p:sp>
      <p:cxnSp>
        <p:nvCxnSpPr>
          <p:cNvPr id="17" name="Curved Connector 16"/>
          <p:cNvCxnSpPr/>
          <p:nvPr/>
        </p:nvCxnSpPr>
        <p:spPr>
          <a:xfrm rot="16200000" flipV="1">
            <a:off x="6936273" y="3573046"/>
            <a:ext cx="939277" cy="816401"/>
          </a:xfrm>
          <a:prstGeom prst="curvedConnector3">
            <a:avLst>
              <a:gd name="adj1" fmla="val 102424"/>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5400000">
            <a:off x="5068484" y="4946614"/>
            <a:ext cx="91371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flipV="1">
            <a:off x="5473503" y="2993288"/>
            <a:ext cx="811480" cy="1751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282210" y="2808621"/>
            <a:ext cx="572956" cy="369332"/>
          </a:xfrm>
          <a:prstGeom prst="rect">
            <a:avLst/>
          </a:prstGeom>
          <a:noFill/>
        </p:spPr>
        <p:txBody>
          <a:bodyPr wrap="none" rtlCol="0">
            <a:spAutoFit/>
          </a:bodyPr>
          <a:lstStyle/>
          <a:p>
            <a:r>
              <a:rPr lang="en-US" dirty="0" smtClean="0"/>
              <a:t>Ca</a:t>
            </a:r>
            <a:r>
              <a:rPr lang="en-US" baseline="30000" dirty="0" smtClean="0"/>
              <a:t>+2</a:t>
            </a:r>
            <a:endParaRPr lang="en-US" baseline="30000" dirty="0"/>
          </a:p>
        </p:txBody>
      </p:sp>
      <p:sp>
        <p:nvSpPr>
          <p:cNvPr id="28" name="TextBox 27"/>
          <p:cNvSpPr txBox="1"/>
          <p:nvPr/>
        </p:nvSpPr>
        <p:spPr>
          <a:xfrm>
            <a:off x="5251383" y="5539497"/>
            <a:ext cx="381234" cy="369332"/>
          </a:xfrm>
          <a:prstGeom prst="rect">
            <a:avLst/>
          </a:prstGeom>
          <a:noFill/>
        </p:spPr>
        <p:txBody>
          <a:bodyPr wrap="none" rtlCol="0">
            <a:spAutoFit/>
          </a:bodyPr>
          <a:lstStyle/>
          <a:p>
            <a:r>
              <a:rPr lang="en-US" dirty="0"/>
              <a:t>K</a:t>
            </a:r>
            <a:r>
              <a:rPr lang="en-US" baseline="30000" dirty="0" smtClean="0"/>
              <a:t>+</a:t>
            </a:r>
            <a:endParaRPr lang="en-US" baseline="30000" dirty="0"/>
          </a:p>
        </p:txBody>
      </p:sp>
      <p:sp>
        <p:nvSpPr>
          <p:cNvPr id="29" name="TextBox 28"/>
          <p:cNvSpPr txBox="1"/>
          <p:nvPr/>
        </p:nvSpPr>
        <p:spPr>
          <a:xfrm>
            <a:off x="5794756" y="2798917"/>
            <a:ext cx="317966" cy="461665"/>
          </a:xfrm>
          <a:prstGeom prst="rect">
            <a:avLst/>
          </a:prstGeom>
          <a:noFill/>
        </p:spPr>
        <p:txBody>
          <a:bodyPr wrap="square" rtlCol="0">
            <a:spAutoFit/>
          </a:bodyPr>
          <a:lstStyle/>
          <a:p>
            <a:r>
              <a:rPr lang="en-US" sz="2400" dirty="0" err="1" smtClean="0"/>
              <a:t>x</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b="1" dirty="0" smtClean="0"/>
              <a:t>Fat Cells Launch Distress Cascade</a:t>
            </a:r>
            <a:endParaRPr lang="en-US" b="1" dirty="0"/>
          </a:p>
        </p:txBody>
      </p:sp>
      <p:sp>
        <p:nvSpPr>
          <p:cNvPr id="6" name="Content Placeholder 2"/>
          <p:cNvSpPr txBox="1">
            <a:spLocks/>
          </p:cNvSpPr>
          <p:nvPr/>
        </p:nvSpPr>
        <p:spPr>
          <a:xfrm>
            <a:off x="457200" y="1348740"/>
            <a:ext cx="7953012" cy="4891737"/>
          </a:xfrm>
          <a:prstGeom prst="rect">
            <a:avLst/>
          </a:prstGeom>
        </p:spPr>
        <p:txBody>
          <a:bodyPr vert="horz" lIns="91440" tIns="45720" rIns="91440" bIns="45720" rtlCol="0">
            <a:normAutofit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Release</a:t>
            </a:r>
            <a:r>
              <a:rPr kumimoji="0" lang="en-US" sz="3200" b="0" i="0" u="none" strike="noStrike" kern="1200" cap="none" spc="0" normalizeH="0" noProof="0" dirty="0" smtClean="0">
                <a:ln>
                  <a:noFill/>
                </a:ln>
                <a:solidFill>
                  <a:schemeClr val="tx1"/>
                </a:solidFill>
                <a:effectLst/>
                <a:uLnTx/>
                <a:uFillTx/>
                <a:latin typeface="+mn-lt"/>
                <a:ea typeface="+mn-ea"/>
                <a:cs typeface="+mn-cs"/>
              </a:rPr>
              <a:t> IL-</a:t>
            </a:r>
            <a:r>
              <a:rPr lang="en-US" sz="3200" dirty="0" smtClean="0"/>
              <a:t>6 and TNF-α</a:t>
            </a:r>
          </a:p>
          <a:p>
            <a:pPr marL="800100" lvl="1" indent="-342900">
              <a:spcBef>
                <a:spcPct val="20000"/>
              </a:spcBef>
              <a:buFont typeface="Lucida Grande"/>
              <a:buChar cha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Calls in macrophages</a:t>
            </a:r>
          </a:p>
          <a:p>
            <a:pPr marL="800100" lvl="1" indent="-342900">
              <a:spcBef>
                <a:spcPct val="20000"/>
              </a:spcBef>
              <a:buFont typeface="Lucida Grande"/>
              <a:buChar char="-"/>
            </a:pPr>
            <a:r>
              <a:rPr lang="en-US" sz="2700" dirty="0" smtClean="0"/>
              <a:t>Induces inflammation</a:t>
            </a:r>
            <a:endParaRPr kumimoji="0" lang="en-US" sz="2700" b="0" i="0" u="none" strike="noStrike" kern="1200" cap="none" spc="0" normalizeH="0" baseline="0" noProof="0" dirty="0" smtClean="0">
              <a:ln>
                <a:noFill/>
              </a:ln>
              <a:solidFill>
                <a:schemeClr val="tx1"/>
              </a:solidFill>
              <a:effectLst/>
              <a:uLnTx/>
              <a:uFillTx/>
              <a:latin typeface="+mn-lt"/>
              <a:ea typeface="+mn-ea"/>
              <a:cs typeface="+mn-cs"/>
            </a:endParaRPr>
          </a:p>
          <a:p>
            <a:pPr marL="342900" indent="-342900">
              <a:spcBef>
                <a:spcPct val="20000"/>
              </a:spcBef>
              <a:buFont typeface="Arial"/>
              <a:buChar char="•"/>
            </a:pPr>
            <a:r>
              <a:rPr lang="en-US" sz="3200" dirty="0" smtClean="0"/>
              <a:t>Release </a:t>
            </a:r>
            <a:r>
              <a:rPr lang="en-US" sz="3200" dirty="0" err="1" smtClean="0"/>
              <a:t>leptin</a:t>
            </a:r>
            <a:endParaRPr lang="en-US" sz="3200" dirty="0" smtClean="0"/>
          </a:p>
          <a:p>
            <a:pPr marL="800100" lvl="1" indent="-342900">
              <a:spcBef>
                <a:spcPct val="20000"/>
              </a:spcBef>
              <a:buFont typeface="Lucida Grande"/>
              <a:buChar char="-"/>
            </a:pPr>
            <a:r>
              <a:rPr lang="en-US" sz="2700" dirty="0" smtClean="0"/>
              <a:t>Decreases glucose uptake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Release </a:t>
            </a:r>
            <a:r>
              <a:rPr lang="en-US" sz="3200" dirty="0" err="1" smtClean="0"/>
              <a:t>angiotensin</a:t>
            </a:r>
            <a:r>
              <a:rPr lang="en-US" sz="3200" dirty="0" smtClean="0"/>
              <a:t>-II</a:t>
            </a:r>
          </a:p>
          <a:p>
            <a:pPr marL="800100" lvl="1" indent="-342900">
              <a:spcBef>
                <a:spcPct val="20000"/>
              </a:spcBef>
              <a:buFont typeface="Lucida Grande"/>
              <a:buChar char="-"/>
            </a:pPr>
            <a:r>
              <a:rPr lang="en-US" sz="2700" dirty="0" smtClean="0"/>
              <a:t>Suppresses synthesis of </a:t>
            </a:r>
            <a:r>
              <a:rPr lang="en-US" sz="2700" dirty="0" err="1" smtClean="0"/>
              <a:t>apoE</a:t>
            </a:r>
            <a:endParaRPr lang="en-US" sz="2700" dirty="0" smtClean="0"/>
          </a:p>
          <a:p>
            <a:pPr marL="800100" lvl="1" indent="-342900">
              <a:spcBef>
                <a:spcPct val="20000"/>
              </a:spcBef>
              <a:buFont typeface="Lucida Grande"/>
              <a:buChar cha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Increases thirst </a:t>
            </a:r>
            <a:r>
              <a:rPr lang="en-US" sz="2700" dirty="0" smtClean="0"/>
              <a:t>due to sodium leaks</a:t>
            </a:r>
            <a:endParaRPr kumimoji="0" lang="en-US" sz="2700" b="0" i="0" u="none" strike="noStrike" kern="1200" cap="none" spc="0" normalizeH="0" noProof="0" dirty="0" smtClean="0">
              <a:ln>
                <a:noFill/>
              </a:ln>
              <a:solidFill>
                <a:schemeClr val="tx1"/>
              </a:solidFill>
              <a:effectLst/>
              <a:uLnTx/>
              <a:uFillTx/>
              <a:latin typeface="+mn-lt"/>
              <a:ea typeface="+mn-ea"/>
              <a:cs typeface="+mn-cs"/>
            </a:endParaRPr>
          </a:p>
          <a:p>
            <a:pPr marL="800100" lvl="1" indent="-342900">
              <a:spcBef>
                <a:spcPct val="20000"/>
              </a:spcBef>
              <a:buFont typeface="Lucida Grande"/>
              <a:buChar char="-"/>
            </a:pPr>
            <a:r>
              <a:rPr lang="en-US" sz="2700" dirty="0" smtClean="0"/>
              <a:t>Promotes uptake of cholesterol from HDL for plasma membrane</a:t>
            </a:r>
          </a:p>
        </p:txBody>
      </p:sp>
      <p:grpSp>
        <p:nvGrpSpPr>
          <p:cNvPr id="3" name="Group 98"/>
          <p:cNvGrpSpPr/>
          <p:nvPr/>
        </p:nvGrpSpPr>
        <p:grpSpPr>
          <a:xfrm>
            <a:off x="5844071" y="1318780"/>
            <a:ext cx="2605494" cy="2510603"/>
            <a:chOff x="5988314" y="2190868"/>
            <a:chExt cx="2605494" cy="2510603"/>
          </a:xfrm>
        </p:grpSpPr>
        <p:grpSp>
          <p:nvGrpSpPr>
            <p:cNvPr id="4" name="Group 38"/>
            <p:cNvGrpSpPr/>
            <p:nvPr/>
          </p:nvGrpSpPr>
          <p:grpSpPr>
            <a:xfrm>
              <a:off x="5988314" y="2190868"/>
              <a:ext cx="2605494" cy="2510603"/>
              <a:chOff x="4855181" y="2190868"/>
              <a:chExt cx="2605494" cy="2510603"/>
            </a:xfrm>
          </p:grpSpPr>
          <p:pic>
            <p:nvPicPr>
              <p:cNvPr id="17" name="Picture 16"/>
              <p:cNvPicPr>
                <a:picLocks noChangeAspect="1"/>
              </p:cNvPicPr>
              <p:nvPr/>
            </p:nvPicPr>
            <p:blipFill>
              <a:blip r:embed="rId2"/>
              <a:stretch>
                <a:fillRect/>
              </a:stretch>
            </p:blipFill>
            <p:spPr>
              <a:xfrm>
                <a:off x="4944232" y="2419350"/>
                <a:ext cx="1338333" cy="1297530"/>
              </a:xfrm>
              <a:prstGeom prst="rect">
                <a:avLst/>
              </a:prstGeom>
            </p:spPr>
          </p:pic>
          <p:pic>
            <p:nvPicPr>
              <p:cNvPr id="18" name="Picture 17"/>
              <p:cNvPicPr>
                <a:picLocks noChangeAspect="1"/>
              </p:cNvPicPr>
              <p:nvPr/>
            </p:nvPicPr>
            <p:blipFill>
              <a:blip r:embed="rId2"/>
              <a:stretch>
                <a:fillRect/>
              </a:stretch>
            </p:blipFill>
            <p:spPr>
              <a:xfrm>
                <a:off x="5234832" y="3285740"/>
                <a:ext cx="1338333" cy="1297530"/>
              </a:xfrm>
              <a:prstGeom prst="rect">
                <a:avLst/>
              </a:prstGeom>
            </p:spPr>
          </p:pic>
          <p:pic>
            <p:nvPicPr>
              <p:cNvPr id="19" name="Picture 18"/>
              <p:cNvPicPr>
                <a:picLocks noChangeAspect="1"/>
              </p:cNvPicPr>
              <p:nvPr/>
            </p:nvPicPr>
            <p:blipFill>
              <a:blip r:embed="rId2"/>
              <a:stretch>
                <a:fillRect/>
              </a:stretch>
            </p:blipFill>
            <p:spPr>
              <a:xfrm>
                <a:off x="6174240" y="2419350"/>
                <a:ext cx="1067998" cy="1035437"/>
              </a:xfrm>
              <a:prstGeom prst="rect">
                <a:avLst/>
              </a:prstGeom>
            </p:spPr>
          </p:pic>
          <p:pic>
            <p:nvPicPr>
              <p:cNvPr id="20" name="Picture 19"/>
              <p:cNvPicPr>
                <a:picLocks noChangeAspect="1"/>
              </p:cNvPicPr>
              <p:nvPr/>
            </p:nvPicPr>
            <p:blipFill>
              <a:blip r:embed="rId2"/>
              <a:stretch>
                <a:fillRect/>
              </a:stretch>
            </p:blipFill>
            <p:spPr>
              <a:xfrm>
                <a:off x="6061097" y="3252395"/>
                <a:ext cx="1181141" cy="1145130"/>
              </a:xfrm>
              <a:prstGeom prst="rect">
                <a:avLst/>
              </a:prstGeom>
            </p:spPr>
          </p:pic>
          <p:sp>
            <p:nvSpPr>
              <p:cNvPr id="21" name="Freeform 20"/>
              <p:cNvSpPr/>
              <p:nvPr/>
            </p:nvSpPr>
            <p:spPr>
              <a:xfrm>
                <a:off x="4855181" y="2190868"/>
                <a:ext cx="2605494" cy="2510603"/>
              </a:xfrm>
              <a:custGeom>
                <a:avLst/>
                <a:gdLst>
                  <a:gd name="connsiteX0" fmla="*/ 279241 w 2605494"/>
                  <a:gd name="connsiteY0" fmla="*/ 294967 h 2510603"/>
                  <a:gd name="connsiteX1" fmla="*/ 1724986 w 2605494"/>
                  <a:gd name="connsiteY1" fmla="*/ 51788 h 2510603"/>
                  <a:gd name="connsiteX2" fmla="*/ 2508661 w 2605494"/>
                  <a:gd name="connsiteY2" fmla="*/ 605696 h 2510603"/>
                  <a:gd name="connsiteX3" fmla="*/ 2305986 w 2605494"/>
                  <a:gd name="connsiteY3" fmla="*/ 2186363 h 2510603"/>
                  <a:gd name="connsiteX4" fmla="*/ 738637 w 2605494"/>
                  <a:gd name="connsiteY4" fmla="*/ 2375503 h 2510603"/>
                  <a:gd name="connsiteX5" fmla="*/ 117101 w 2605494"/>
                  <a:gd name="connsiteY5" fmla="*/ 1375765 h 2510603"/>
                  <a:gd name="connsiteX6" fmla="*/ 36031 w 2605494"/>
                  <a:gd name="connsiteY6" fmla="*/ 646226 h 2510603"/>
                  <a:gd name="connsiteX7" fmla="*/ 333287 w 2605494"/>
                  <a:gd name="connsiteY7" fmla="*/ 308477 h 251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5494" h="2510603">
                    <a:moveTo>
                      <a:pt x="279241" y="294967"/>
                    </a:moveTo>
                    <a:cubicBezTo>
                      <a:pt x="816328" y="147483"/>
                      <a:pt x="1353416" y="0"/>
                      <a:pt x="1724986" y="51788"/>
                    </a:cubicBezTo>
                    <a:cubicBezTo>
                      <a:pt x="2096556" y="103576"/>
                      <a:pt x="2411828" y="249934"/>
                      <a:pt x="2508661" y="605696"/>
                    </a:cubicBezTo>
                    <a:cubicBezTo>
                      <a:pt x="2605494" y="961458"/>
                      <a:pt x="2600990" y="1891395"/>
                      <a:pt x="2305986" y="2186363"/>
                    </a:cubicBezTo>
                    <a:cubicBezTo>
                      <a:pt x="2010982" y="2481331"/>
                      <a:pt x="1103451" y="2510603"/>
                      <a:pt x="738637" y="2375503"/>
                    </a:cubicBezTo>
                    <a:cubicBezTo>
                      <a:pt x="373823" y="2240403"/>
                      <a:pt x="234202" y="1663978"/>
                      <a:pt x="117101" y="1375765"/>
                    </a:cubicBezTo>
                    <a:cubicBezTo>
                      <a:pt x="0" y="1087552"/>
                      <a:pt x="0" y="824107"/>
                      <a:pt x="36031" y="646226"/>
                    </a:cubicBezTo>
                    <a:cubicBezTo>
                      <a:pt x="72062" y="468345"/>
                      <a:pt x="333287" y="308477"/>
                      <a:pt x="333287" y="30847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9" name="Picture 8"/>
            <p:cNvPicPr>
              <a:picLocks noChangeAspect="1"/>
            </p:cNvPicPr>
            <p:nvPr/>
          </p:nvPicPr>
          <p:blipFill>
            <a:blip r:embed="rId3"/>
            <a:stretch>
              <a:fillRect/>
            </a:stretch>
          </p:blipFill>
          <p:spPr>
            <a:xfrm>
              <a:off x="6184974" y="3079284"/>
              <a:ext cx="234612" cy="250792"/>
            </a:xfrm>
            <a:prstGeom prst="rect">
              <a:avLst/>
            </a:prstGeom>
            <a:noFill/>
          </p:spPr>
        </p:pic>
        <p:pic>
          <p:nvPicPr>
            <p:cNvPr id="10" name="Picture 9"/>
            <p:cNvPicPr>
              <a:picLocks noChangeAspect="1"/>
            </p:cNvPicPr>
            <p:nvPr/>
          </p:nvPicPr>
          <p:blipFill>
            <a:blip r:embed="rId3"/>
            <a:stretch>
              <a:fillRect/>
            </a:stretch>
          </p:blipFill>
          <p:spPr>
            <a:xfrm>
              <a:off x="6419586" y="3716880"/>
              <a:ext cx="234612" cy="250792"/>
            </a:xfrm>
            <a:prstGeom prst="rect">
              <a:avLst/>
            </a:prstGeom>
            <a:noFill/>
          </p:spPr>
        </p:pic>
        <p:pic>
          <p:nvPicPr>
            <p:cNvPr id="11" name="Picture 10"/>
            <p:cNvPicPr>
              <a:picLocks noChangeAspect="1"/>
            </p:cNvPicPr>
            <p:nvPr/>
          </p:nvPicPr>
          <p:blipFill>
            <a:blip r:embed="rId3"/>
            <a:stretch>
              <a:fillRect/>
            </a:stretch>
          </p:blipFill>
          <p:spPr>
            <a:xfrm>
              <a:off x="7241688" y="2897430"/>
              <a:ext cx="234612" cy="250792"/>
            </a:xfrm>
            <a:prstGeom prst="rect">
              <a:avLst/>
            </a:prstGeom>
            <a:noFill/>
          </p:spPr>
        </p:pic>
        <p:pic>
          <p:nvPicPr>
            <p:cNvPr id="12" name="Picture 11"/>
            <p:cNvPicPr>
              <a:picLocks noChangeAspect="1"/>
            </p:cNvPicPr>
            <p:nvPr/>
          </p:nvPicPr>
          <p:blipFill>
            <a:blip r:embed="rId3"/>
            <a:stretch>
              <a:fillRect/>
            </a:stretch>
          </p:blipFill>
          <p:spPr>
            <a:xfrm>
              <a:off x="7232707" y="3591484"/>
              <a:ext cx="234612" cy="250792"/>
            </a:xfrm>
            <a:prstGeom prst="rect">
              <a:avLst/>
            </a:prstGeom>
            <a:noFill/>
          </p:spPr>
        </p:pic>
        <p:sp>
          <p:nvSpPr>
            <p:cNvPr id="13" name="TextBox 12"/>
            <p:cNvSpPr txBox="1"/>
            <p:nvPr/>
          </p:nvSpPr>
          <p:spPr>
            <a:xfrm>
              <a:off x="7787076" y="3532214"/>
              <a:ext cx="310776" cy="369332"/>
            </a:xfrm>
            <a:prstGeom prst="rect">
              <a:avLst/>
            </a:prstGeom>
            <a:noFill/>
          </p:spPr>
          <p:txBody>
            <a:bodyPr wrap="square" rtlCol="0">
              <a:spAutoFit/>
            </a:bodyPr>
            <a:lstStyle/>
            <a:p>
              <a:r>
                <a:rPr lang="en-US" dirty="0" smtClean="0"/>
                <a:t>F</a:t>
              </a:r>
              <a:endParaRPr lang="en-US" dirty="0"/>
            </a:p>
          </p:txBody>
        </p:sp>
        <p:sp>
          <p:nvSpPr>
            <p:cNvPr id="14" name="TextBox 13"/>
            <p:cNvSpPr txBox="1"/>
            <p:nvPr/>
          </p:nvSpPr>
          <p:spPr>
            <a:xfrm>
              <a:off x="6498810" y="2643247"/>
              <a:ext cx="310776" cy="369332"/>
            </a:xfrm>
            <a:prstGeom prst="rect">
              <a:avLst/>
            </a:prstGeom>
            <a:noFill/>
          </p:spPr>
          <p:txBody>
            <a:bodyPr wrap="square" rtlCol="0">
              <a:spAutoFit/>
            </a:bodyPr>
            <a:lstStyle/>
            <a:p>
              <a:r>
                <a:rPr lang="en-US" dirty="0" smtClean="0"/>
                <a:t>F</a:t>
              </a:r>
              <a:endParaRPr lang="en-US" dirty="0"/>
            </a:p>
          </p:txBody>
        </p:sp>
        <p:sp>
          <p:nvSpPr>
            <p:cNvPr id="15" name="TextBox 14"/>
            <p:cNvSpPr txBox="1"/>
            <p:nvPr/>
          </p:nvSpPr>
          <p:spPr>
            <a:xfrm>
              <a:off x="6817769" y="3330076"/>
              <a:ext cx="310776" cy="369332"/>
            </a:xfrm>
            <a:prstGeom prst="rect">
              <a:avLst/>
            </a:prstGeom>
            <a:noFill/>
          </p:spPr>
          <p:txBody>
            <a:bodyPr wrap="square" rtlCol="0">
              <a:spAutoFit/>
            </a:bodyPr>
            <a:lstStyle/>
            <a:p>
              <a:r>
                <a:rPr lang="en-US" dirty="0" smtClean="0"/>
                <a:t>F</a:t>
              </a:r>
              <a:endParaRPr lang="en-US" dirty="0"/>
            </a:p>
          </p:txBody>
        </p:sp>
        <p:sp>
          <p:nvSpPr>
            <p:cNvPr id="16" name="TextBox 15"/>
            <p:cNvSpPr txBox="1"/>
            <p:nvPr/>
          </p:nvSpPr>
          <p:spPr>
            <a:xfrm>
              <a:off x="7678980" y="2528098"/>
              <a:ext cx="310776" cy="369332"/>
            </a:xfrm>
            <a:prstGeom prst="rect">
              <a:avLst/>
            </a:prstGeom>
            <a:noFill/>
          </p:spPr>
          <p:txBody>
            <a:bodyPr wrap="square" rtlCol="0">
              <a:spAutoFit/>
            </a:bodyPr>
            <a:lstStyle/>
            <a:p>
              <a:r>
                <a:rPr lang="en-US" dirty="0" smtClean="0"/>
                <a:t>F</a:t>
              </a:r>
              <a:endParaRPr lang="en-US" dirty="0"/>
            </a:p>
          </p:txBody>
        </p:sp>
      </p:grpSp>
      <p:sp>
        <p:nvSpPr>
          <p:cNvPr id="23" name="TextBox 22"/>
          <p:cNvSpPr txBox="1"/>
          <p:nvPr/>
        </p:nvSpPr>
        <p:spPr>
          <a:xfrm>
            <a:off x="7009856" y="4174582"/>
            <a:ext cx="2076710" cy="400110"/>
          </a:xfrm>
          <a:prstGeom prst="rect">
            <a:avLst/>
          </a:prstGeom>
          <a:noFill/>
        </p:spPr>
        <p:txBody>
          <a:bodyPr wrap="none" rtlCol="0">
            <a:spAutoFit/>
          </a:bodyPr>
          <a:lstStyle/>
          <a:p>
            <a:r>
              <a:rPr lang="en-US" sz="2000" dirty="0" smtClean="0"/>
              <a:t>Distressed Fat Cell</a:t>
            </a:r>
            <a:endParaRPr lang="en-US" sz="2000" dirty="0"/>
          </a:p>
        </p:txBody>
      </p:sp>
      <p:cxnSp>
        <p:nvCxnSpPr>
          <p:cNvPr id="25" name="Straight Arrow Connector 24"/>
          <p:cNvCxnSpPr/>
          <p:nvPr/>
        </p:nvCxnSpPr>
        <p:spPr>
          <a:xfrm rot="16200000" flipV="1">
            <a:off x="7167098" y="3388070"/>
            <a:ext cx="1208200" cy="3648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560764" y="948630"/>
            <a:ext cx="1494369" cy="400110"/>
          </a:xfrm>
          <a:prstGeom prst="rect">
            <a:avLst/>
          </a:prstGeom>
          <a:noFill/>
        </p:spPr>
        <p:txBody>
          <a:bodyPr wrap="none" rtlCol="0">
            <a:spAutoFit/>
          </a:bodyPr>
          <a:lstStyle/>
          <a:p>
            <a:r>
              <a:rPr lang="en-US" sz="2000" dirty="0" smtClean="0"/>
              <a:t>Macrophage</a:t>
            </a:r>
            <a:endParaRPr lang="en-US" sz="2000" dirty="0"/>
          </a:p>
        </p:txBody>
      </p:sp>
      <p:cxnSp>
        <p:nvCxnSpPr>
          <p:cNvPr id="29" name="Straight Arrow Connector 28"/>
          <p:cNvCxnSpPr>
            <a:stCxn id="27" idx="2"/>
            <a:endCxn id="21" idx="6"/>
          </p:cNvCxnSpPr>
          <p:nvPr/>
        </p:nvCxnSpPr>
        <p:spPr>
          <a:xfrm rot="16200000" flipH="1">
            <a:off x="5285892" y="1370796"/>
            <a:ext cx="616266" cy="5721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Visceral Fat</a:t>
            </a:r>
            <a:endParaRPr lang="en-US" b="1" dirty="0"/>
          </a:p>
        </p:txBody>
      </p:sp>
      <p:pic>
        <p:nvPicPr>
          <p:cNvPr id="4" name="Content Placeholder 3" descr="visceral_fat.jpg"/>
          <p:cNvPicPr>
            <a:picLocks noGrp="1" noChangeAspect="1"/>
          </p:cNvPicPr>
          <p:nvPr>
            <p:ph idx="1"/>
          </p:nvPr>
        </p:nvPicPr>
        <p:blipFill>
          <a:blip r:embed="rId2"/>
          <a:srcRect l="-86921" r="-86921"/>
          <a:stretch>
            <a:fillRect/>
          </a:stretch>
        </p:blipFill>
        <p:spPr>
          <a:xfrm>
            <a:off x="4381927" y="951723"/>
            <a:ext cx="6694869" cy="3681920"/>
          </a:xfrm>
        </p:spPr>
      </p:pic>
      <p:sp>
        <p:nvSpPr>
          <p:cNvPr id="7" name="Content Placeholder 2"/>
          <p:cNvSpPr txBox="1">
            <a:spLocks/>
          </p:cNvSpPr>
          <p:nvPr/>
        </p:nvSpPr>
        <p:spPr>
          <a:xfrm>
            <a:off x="268037" y="1417638"/>
            <a:ext cx="5906781" cy="4525963"/>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Damaged VLDL remnants leads to widespread cholesterol deficiency</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Major organs are especially susceptible (e.g., pancreas, liver, adrenal glands, reproductive organs, etc.)</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Hypothesis: Visceral</a:t>
            </a:r>
            <a:r>
              <a:rPr kumimoji="0" lang="en-US" sz="3200" b="0" i="0" u="none" strike="noStrike" kern="1200" cap="none" spc="0" normalizeH="0" noProof="0" dirty="0" smtClean="0">
                <a:ln>
                  <a:noFill/>
                </a:ln>
                <a:solidFill>
                  <a:schemeClr val="tx1"/>
                </a:solidFill>
                <a:effectLst/>
                <a:uLnTx/>
                <a:uFillTx/>
                <a:latin typeface="+mn-lt"/>
                <a:ea typeface="+mn-ea"/>
                <a:cs typeface="+mn-cs"/>
              </a:rPr>
              <a:t> fat deposits store reserve </a:t>
            </a:r>
            <a:r>
              <a:rPr lang="en-US" sz="3200" dirty="0" smtClean="0"/>
              <a:t>cholesterol supply for critical organs</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2"/>
          <p:cNvGrpSpPr/>
          <p:nvPr/>
        </p:nvGrpSpPr>
        <p:grpSpPr>
          <a:xfrm>
            <a:off x="6916789" y="2967270"/>
            <a:ext cx="1996805" cy="2667223"/>
            <a:chOff x="6452700" y="1733930"/>
            <a:chExt cx="1996805" cy="2667223"/>
          </a:xfrm>
        </p:grpSpPr>
        <p:grpSp>
          <p:nvGrpSpPr>
            <p:cNvPr id="3" name="Group 97"/>
            <p:cNvGrpSpPr/>
            <p:nvPr/>
          </p:nvGrpSpPr>
          <p:grpSpPr>
            <a:xfrm>
              <a:off x="6452700" y="1733930"/>
              <a:ext cx="1996805" cy="2667223"/>
              <a:chOff x="6498810" y="23492"/>
              <a:chExt cx="1996805" cy="2667223"/>
            </a:xfrm>
          </p:grpSpPr>
          <p:grpSp>
            <p:nvGrpSpPr>
              <p:cNvPr id="9" name="Group 95"/>
              <p:cNvGrpSpPr/>
              <p:nvPr/>
            </p:nvGrpSpPr>
            <p:grpSpPr>
              <a:xfrm>
                <a:off x="6498810" y="23492"/>
                <a:ext cx="1996805" cy="2667223"/>
                <a:chOff x="3504850" y="2427627"/>
                <a:chExt cx="1996805" cy="2667223"/>
              </a:xfrm>
            </p:grpSpPr>
            <p:grpSp>
              <p:nvGrpSpPr>
                <p:cNvPr id="14" name="Group 8"/>
                <p:cNvGrpSpPr/>
                <p:nvPr/>
              </p:nvGrpSpPr>
              <p:grpSpPr>
                <a:xfrm>
                  <a:off x="3504850" y="2427627"/>
                  <a:ext cx="1996805" cy="1890346"/>
                  <a:chOff x="374524" y="2048750"/>
                  <a:chExt cx="1996805" cy="1890346"/>
                </a:xfrm>
              </p:grpSpPr>
              <p:pic>
                <p:nvPicPr>
                  <p:cNvPr id="4" name="Content Placeholder 3" descr="lipid_bodies.gif"/>
                  <p:cNvPicPr>
                    <a:picLocks noChangeAspect="1"/>
                  </p:cNvPicPr>
                  <p:nvPr/>
                </p:nvPicPr>
                <p:blipFill>
                  <a:blip r:embed="rId2"/>
                  <a:srcRect l="-30378" r="-30378"/>
                  <a:stretch>
                    <a:fillRect/>
                  </a:stretch>
                </p:blipFill>
                <p:spPr>
                  <a:xfrm>
                    <a:off x="374524" y="2687650"/>
                    <a:ext cx="952293" cy="598090"/>
                  </a:xfrm>
                  <a:prstGeom prst="rect">
                    <a:avLst/>
                  </a:prstGeom>
                  <a:solidFill>
                    <a:srgbClr val="FFFFFF"/>
                  </a:solidFill>
                </p:spPr>
              </p:pic>
              <p:sp>
                <p:nvSpPr>
                  <p:cNvPr id="5" name="Freeform 4"/>
                  <p:cNvSpPr/>
                  <p:nvPr/>
                </p:nvSpPr>
                <p:spPr>
                  <a:xfrm>
                    <a:off x="793109" y="2104427"/>
                    <a:ext cx="1524171" cy="1612453"/>
                  </a:xfrm>
                  <a:custGeom>
                    <a:avLst/>
                    <a:gdLst>
                      <a:gd name="connsiteX0" fmla="*/ 711613 w 1283606"/>
                      <a:gd name="connsiteY0" fmla="*/ 78808 h 968215"/>
                      <a:gd name="connsiteX1" fmla="*/ 1211544 w 1283606"/>
                      <a:gd name="connsiteY1" fmla="*/ 484107 h 968215"/>
                      <a:gd name="connsiteX2" fmla="*/ 1143985 w 1283606"/>
                      <a:gd name="connsiteY2" fmla="*/ 848877 h 968215"/>
                      <a:gd name="connsiteX3" fmla="*/ 522450 w 1283606"/>
                      <a:gd name="connsiteY3" fmla="*/ 848877 h 968215"/>
                      <a:gd name="connsiteX4" fmla="*/ 36031 w 1283606"/>
                      <a:gd name="connsiteY4" fmla="*/ 132848 h 968215"/>
                      <a:gd name="connsiteX5" fmla="*/ 711613 w 1283606"/>
                      <a:gd name="connsiteY5" fmla="*/ 78808 h 96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606" h="968215">
                        <a:moveTo>
                          <a:pt x="711613" y="78808"/>
                        </a:moveTo>
                        <a:cubicBezTo>
                          <a:pt x="907532" y="137351"/>
                          <a:pt x="1139482" y="355762"/>
                          <a:pt x="1211544" y="484107"/>
                        </a:cubicBezTo>
                        <a:cubicBezTo>
                          <a:pt x="1283606" y="612452"/>
                          <a:pt x="1258834" y="788082"/>
                          <a:pt x="1143985" y="848877"/>
                        </a:cubicBezTo>
                        <a:cubicBezTo>
                          <a:pt x="1029136" y="909672"/>
                          <a:pt x="707109" y="968215"/>
                          <a:pt x="522450" y="848877"/>
                        </a:cubicBezTo>
                        <a:cubicBezTo>
                          <a:pt x="337791" y="729539"/>
                          <a:pt x="0" y="265696"/>
                          <a:pt x="36031" y="132848"/>
                        </a:cubicBezTo>
                        <a:cubicBezTo>
                          <a:pt x="72062" y="0"/>
                          <a:pt x="515694" y="20265"/>
                          <a:pt x="711613" y="78808"/>
                        </a:cubicBezTo>
                        <a:close/>
                      </a:path>
                    </a:pathLst>
                  </a:custGeom>
                  <a:solidFill>
                    <a:srgbClr val="FFFEA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62123" y="2823293"/>
                    <a:ext cx="578288" cy="369332"/>
                  </a:xfrm>
                  <a:prstGeom prst="rect">
                    <a:avLst/>
                  </a:prstGeom>
                  <a:noFill/>
                  <a:ln>
                    <a:noFill/>
                  </a:ln>
                </p:spPr>
                <p:txBody>
                  <a:bodyPr wrap="square" rtlCol="0">
                    <a:spAutoFit/>
                  </a:bodyPr>
                  <a:lstStyle/>
                  <a:p>
                    <a:r>
                      <a:rPr lang="en-US" dirty="0" smtClean="0">
                        <a:solidFill>
                          <a:srgbClr val="FFFF00"/>
                        </a:solidFill>
                      </a:rPr>
                      <a:t>ER</a:t>
                    </a:r>
                    <a:endParaRPr lang="en-US" dirty="0">
                      <a:solidFill>
                        <a:srgbClr val="FFFF00"/>
                      </a:solidFill>
                    </a:endParaRPr>
                  </a:p>
                </p:txBody>
              </p:sp>
              <p:pic>
                <p:nvPicPr>
                  <p:cNvPr id="7" name="Picture 6"/>
                  <p:cNvPicPr>
                    <a:picLocks noChangeAspect="1"/>
                  </p:cNvPicPr>
                  <p:nvPr/>
                </p:nvPicPr>
                <p:blipFill>
                  <a:blip r:embed="rId3"/>
                  <a:stretch>
                    <a:fillRect/>
                  </a:stretch>
                </p:blipFill>
                <p:spPr>
                  <a:xfrm>
                    <a:off x="813361" y="3396355"/>
                    <a:ext cx="394040" cy="428605"/>
                  </a:xfrm>
                  <a:prstGeom prst="rect">
                    <a:avLst/>
                  </a:prstGeom>
                </p:spPr>
              </p:pic>
              <p:sp>
                <p:nvSpPr>
                  <p:cNvPr id="8" name="Oval 7"/>
                  <p:cNvSpPr/>
                  <p:nvPr/>
                </p:nvSpPr>
                <p:spPr>
                  <a:xfrm>
                    <a:off x="457200" y="2048750"/>
                    <a:ext cx="1914129" cy="1890346"/>
                  </a:xfrm>
                  <a:prstGeom prst="ellipse">
                    <a:avLst/>
                  </a:prstGeom>
                  <a:noFill/>
                  <a:ln w="9525" cap="flat" cmpd="sng" algn="ctr">
                    <a:solidFill>
                      <a:schemeClr val="accent1">
                        <a:shade val="95000"/>
                        <a:satMod val="105000"/>
                      </a:schemeClr>
                    </a:solidFill>
                    <a:prstDash val="lg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57"/>
                <p:cNvGrpSpPr/>
                <p:nvPr/>
              </p:nvGrpSpPr>
              <p:grpSpPr>
                <a:xfrm>
                  <a:off x="3568991" y="4049890"/>
                  <a:ext cx="803790" cy="1044960"/>
                  <a:chOff x="4167013" y="3721851"/>
                  <a:chExt cx="803790" cy="1044960"/>
                </a:xfrm>
              </p:grpSpPr>
              <p:pic>
                <p:nvPicPr>
                  <p:cNvPr id="59" name="Picture 58"/>
                  <p:cNvPicPr>
                    <a:picLocks noChangeAspect="1"/>
                  </p:cNvPicPr>
                  <p:nvPr/>
                </p:nvPicPr>
                <p:blipFill>
                  <a:blip r:embed="rId4"/>
                  <a:stretch>
                    <a:fillRect/>
                  </a:stretch>
                </p:blipFill>
                <p:spPr>
                  <a:xfrm>
                    <a:off x="4167013" y="3931401"/>
                    <a:ext cx="728110" cy="835410"/>
                  </a:xfrm>
                  <a:prstGeom prst="rect">
                    <a:avLst/>
                  </a:prstGeom>
                </p:spPr>
              </p:pic>
              <p:cxnSp>
                <p:nvCxnSpPr>
                  <p:cNvPr id="60" name="Straight Arrow Connector 59"/>
                  <p:cNvCxnSpPr/>
                  <p:nvPr/>
                </p:nvCxnSpPr>
                <p:spPr>
                  <a:xfrm rot="5400000" flipH="1" flipV="1">
                    <a:off x="4589632" y="3792246"/>
                    <a:ext cx="451566" cy="310776"/>
                  </a:xfrm>
                  <a:prstGeom prst="straightConnector1">
                    <a:avLst/>
                  </a:prstGeom>
                  <a:ln w="5715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sp>
            <p:nvSpPr>
              <p:cNvPr id="61" name="TextBox 60"/>
              <p:cNvSpPr txBox="1"/>
              <p:nvPr/>
            </p:nvSpPr>
            <p:spPr>
              <a:xfrm>
                <a:off x="7451103" y="428703"/>
                <a:ext cx="310777" cy="369332"/>
              </a:xfrm>
              <a:prstGeom prst="rect">
                <a:avLst/>
              </a:prstGeom>
              <a:noFill/>
            </p:spPr>
            <p:txBody>
              <a:bodyPr wrap="square" rtlCol="0">
                <a:spAutoFit/>
              </a:bodyPr>
              <a:lstStyle/>
              <a:p>
                <a:r>
                  <a:rPr lang="en-US" dirty="0" smtClean="0"/>
                  <a:t>F</a:t>
                </a:r>
                <a:endParaRPr lang="en-US" dirty="0"/>
              </a:p>
            </p:txBody>
          </p:sp>
        </p:grpSp>
        <p:pic>
          <p:nvPicPr>
            <p:cNvPr id="50" name="Picture 49"/>
            <p:cNvPicPr>
              <a:picLocks noChangeAspect="1"/>
            </p:cNvPicPr>
            <p:nvPr/>
          </p:nvPicPr>
          <p:blipFill>
            <a:blip r:embed="rId5"/>
            <a:stretch>
              <a:fillRect/>
            </a:stretch>
          </p:blipFill>
          <p:spPr>
            <a:xfrm>
              <a:off x="6808693" y="2720128"/>
              <a:ext cx="234612" cy="250792"/>
            </a:xfrm>
            <a:prstGeom prst="rect">
              <a:avLst/>
            </a:prstGeom>
          </p:spPr>
        </p:pic>
      </p:grpSp>
      <p:grpSp>
        <p:nvGrpSpPr>
          <p:cNvPr id="16" name="Group 96"/>
          <p:cNvGrpSpPr/>
          <p:nvPr/>
        </p:nvGrpSpPr>
        <p:grpSpPr>
          <a:xfrm>
            <a:off x="3598160" y="806820"/>
            <a:ext cx="2381143" cy="2565661"/>
            <a:chOff x="3066463" y="213229"/>
            <a:chExt cx="2381143" cy="2565661"/>
          </a:xfrm>
        </p:grpSpPr>
        <p:grpSp>
          <p:nvGrpSpPr>
            <p:cNvPr id="17" name="Group 22"/>
            <p:cNvGrpSpPr/>
            <p:nvPr/>
          </p:nvGrpSpPr>
          <p:grpSpPr>
            <a:xfrm>
              <a:off x="3066463" y="213229"/>
              <a:ext cx="2381143" cy="2565661"/>
              <a:chOff x="4167013" y="2201150"/>
              <a:chExt cx="2381143" cy="2565661"/>
            </a:xfrm>
          </p:grpSpPr>
          <p:grpSp>
            <p:nvGrpSpPr>
              <p:cNvPr id="18" name="Group 11"/>
              <p:cNvGrpSpPr/>
              <p:nvPr/>
            </p:nvGrpSpPr>
            <p:grpSpPr>
              <a:xfrm>
                <a:off x="4379448" y="2201150"/>
                <a:ext cx="1914129" cy="1890346"/>
                <a:chOff x="457200" y="2048750"/>
                <a:chExt cx="1914129" cy="1890346"/>
              </a:xfrm>
            </p:grpSpPr>
            <p:sp>
              <p:nvSpPr>
                <p:cNvPr id="32" name="Oval 31"/>
                <p:cNvSpPr/>
                <p:nvPr/>
              </p:nvSpPr>
              <p:spPr>
                <a:xfrm>
                  <a:off x="457200" y="2048750"/>
                  <a:ext cx="1914129" cy="189034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Content Placeholder 3" descr="lipid_bodies.gif"/>
                <p:cNvPicPr>
                  <a:picLocks noChangeAspect="1"/>
                </p:cNvPicPr>
                <p:nvPr/>
              </p:nvPicPr>
              <p:blipFill>
                <a:blip r:embed="rId2"/>
                <a:srcRect l="-30378" r="-30378"/>
                <a:stretch>
                  <a:fillRect/>
                </a:stretch>
              </p:blipFill>
              <p:spPr>
                <a:xfrm>
                  <a:off x="536668" y="2687650"/>
                  <a:ext cx="952293" cy="598090"/>
                </a:xfrm>
                <a:prstGeom prst="rect">
                  <a:avLst/>
                </a:prstGeom>
                <a:solidFill>
                  <a:srgbClr val="FFFFFF"/>
                </a:solidFill>
              </p:spPr>
            </p:pic>
            <p:grpSp>
              <p:nvGrpSpPr>
                <p:cNvPr id="19" name="Group 47"/>
                <p:cNvGrpSpPr/>
                <p:nvPr/>
              </p:nvGrpSpPr>
              <p:grpSpPr>
                <a:xfrm>
                  <a:off x="1189024" y="3232685"/>
                  <a:ext cx="585300" cy="646331"/>
                  <a:chOff x="5467913" y="2062260"/>
                  <a:chExt cx="585300" cy="646331"/>
                </a:xfrm>
              </p:grpSpPr>
              <p:sp>
                <p:nvSpPr>
                  <p:cNvPr id="37" name="Oval 36"/>
                  <p:cNvSpPr/>
                  <p:nvPr/>
                </p:nvSpPr>
                <p:spPr>
                  <a:xfrm>
                    <a:off x="5467913" y="2062260"/>
                    <a:ext cx="585300" cy="646331"/>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5562497" y="2070760"/>
                    <a:ext cx="405349" cy="584776"/>
                  </a:xfrm>
                  <a:prstGeom prst="rect">
                    <a:avLst/>
                  </a:prstGeom>
                  <a:noFill/>
                </p:spPr>
                <p:txBody>
                  <a:bodyPr wrap="square" rtlCol="0">
                    <a:spAutoFit/>
                  </a:bodyPr>
                  <a:lstStyle/>
                  <a:p>
                    <a:r>
                      <a:rPr lang="en-US" sz="3200" dirty="0" smtClean="0"/>
                      <a:t>E</a:t>
                    </a:r>
                    <a:endParaRPr lang="en-US" sz="3200" dirty="0"/>
                  </a:p>
                </p:txBody>
              </p:sp>
            </p:grpSp>
            <p:sp>
              <p:nvSpPr>
                <p:cNvPr id="35" name="Freeform 34"/>
                <p:cNvSpPr/>
                <p:nvPr/>
              </p:nvSpPr>
              <p:spPr>
                <a:xfrm>
                  <a:off x="1026923" y="2264470"/>
                  <a:ext cx="1283606" cy="968215"/>
                </a:xfrm>
                <a:custGeom>
                  <a:avLst/>
                  <a:gdLst>
                    <a:gd name="connsiteX0" fmla="*/ 711613 w 1283606"/>
                    <a:gd name="connsiteY0" fmla="*/ 78808 h 968215"/>
                    <a:gd name="connsiteX1" fmla="*/ 1211544 w 1283606"/>
                    <a:gd name="connsiteY1" fmla="*/ 484107 h 968215"/>
                    <a:gd name="connsiteX2" fmla="*/ 1143985 w 1283606"/>
                    <a:gd name="connsiteY2" fmla="*/ 848877 h 968215"/>
                    <a:gd name="connsiteX3" fmla="*/ 522450 w 1283606"/>
                    <a:gd name="connsiteY3" fmla="*/ 848877 h 968215"/>
                    <a:gd name="connsiteX4" fmla="*/ 36031 w 1283606"/>
                    <a:gd name="connsiteY4" fmla="*/ 132848 h 968215"/>
                    <a:gd name="connsiteX5" fmla="*/ 711613 w 1283606"/>
                    <a:gd name="connsiteY5" fmla="*/ 78808 h 96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606" h="968215">
                      <a:moveTo>
                        <a:pt x="711613" y="78808"/>
                      </a:moveTo>
                      <a:cubicBezTo>
                        <a:pt x="907532" y="137351"/>
                        <a:pt x="1139482" y="355762"/>
                        <a:pt x="1211544" y="484107"/>
                      </a:cubicBezTo>
                      <a:cubicBezTo>
                        <a:pt x="1283606" y="612452"/>
                        <a:pt x="1258834" y="788082"/>
                        <a:pt x="1143985" y="848877"/>
                      </a:cubicBezTo>
                      <a:cubicBezTo>
                        <a:pt x="1029136" y="909672"/>
                        <a:pt x="707109" y="968215"/>
                        <a:pt x="522450" y="848877"/>
                      </a:cubicBezTo>
                      <a:cubicBezTo>
                        <a:pt x="337791" y="729539"/>
                        <a:pt x="0" y="265696"/>
                        <a:pt x="36031" y="132848"/>
                      </a:cubicBezTo>
                      <a:cubicBezTo>
                        <a:pt x="72062" y="0"/>
                        <a:pt x="515694" y="20265"/>
                        <a:pt x="711613" y="78808"/>
                      </a:cubicBezTo>
                      <a:close/>
                    </a:path>
                  </a:pathLst>
                </a:custGeom>
                <a:solidFill>
                  <a:srgbClr val="FFFEA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737779" y="2823293"/>
                  <a:ext cx="578288" cy="369332"/>
                </a:xfrm>
                <a:prstGeom prst="rect">
                  <a:avLst/>
                </a:prstGeom>
                <a:noFill/>
                <a:ln>
                  <a:noFill/>
                </a:ln>
              </p:spPr>
              <p:txBody>
                <a:bodyPr wrap="square" rtlCol="0">
                  <a:spAutoFit/>
                </a:bodyPr>
                <a:lstStyle/>
                <a:p>
                  <a:r>
                    <a:rPr lang="en-US" dirty="0" smtClean="0">
                      <a:solidFill>
                        <a:srgbClr val="FFFF00"/>
                      </a:solidFill>
                    </a:rPr>
                    <a:t>ER</a:t>
                  </a:r>
                  <a:endParaRPr lang="en-US" dirty="0">
                    <a:solidFill>
                      <a:srgbClr val="FFFF00"/>
                    </a:solidFill>
                  </a:endParaRPr>
                </a:p>
              </p:txBody>
            </p:sp>
          </p:grpSp>
          <p:grpSp>
            <p:nvGrpSpPr>
              <p:cNvPr id="20" name="Group 33"/>
              <p:cNvGrpSpPr/>
              <p:nvPr/>
            </p:nvGrpSpPr>
            <p:grpSpPr>
              <a:xfrm>
                <a:off x="6129295" y="3980430"/>
                <a:ext cx="418861" cy="488685"/>
                <a:chOff x="6129295" y="3980430"/>
                <a:chExt cx="418861" cy="488685"/>
              </a:xfrm>
            </p:grpSpPr>
            <p:sp>
              <p:nvSpPr>
                <p:cNvPr id="30" name="Oval 29"/>
                <p:cNvSpPr/>
                <p:nvPr/>
              </p:nvSpPr>
              <p:spPr>
                <a:xfrm>
                  <a:off x="6129295" y="3998951"/>
                  <a:ext cx="405349" cy="470164"/>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6142807" y="3980430"/>
                  <a:ext cx="405349" cy="461665"/>
                </a:xfrm>
                <a:prstGeom prst="rect">
                  <a:avLst/>
                </a:prstGeom>
                <a:noFill/>
              </p:spPr>
              <p:txBody>
                <a:bodyPr wrap="square" rtlCol="0">
                  <a:spAutoFit/>
                </a:bodyPr>
                <a:lstStyle/>
                <a:p>
                  <a:r>
                    <a:rPr lang="en-US" sz="2400" dirty="0"/>
                    <a:t>H</a:t>
                  </a:r>
                  <a:endParaRPr lang="en-US" sz="3200" dirty="0"/>
                </a:p>
              </p:txBody>
            </p:sp>
          </p:grpSp>
          <p:grpSp>
            <p:nvGrpSpPr>
              <p:cNvPr id="21" name="Group 40"/>
              <p:cNvGrpSpPr/>
              <p:nvPr/>
            </p:nvGrpSpPr>
            <p:grpSpPr>
              <a:xfrm>
                <a:off x="4167013" y="3721851"/>
                <a:ext cx="803790" cy="1044960"/>
                <a:chOff x="4167013" y="3721851"/>
                <a:chExt cx="803790" cy="1044960"/>
              </a:xfrm>
            </p:grpSpPr>
            <p:pic>
              <p:nvPicPr>
                <p:cNvPr id="28" name="Picture 27"/>
                <p:cNvPicPr>
                  <a:picLocks noChangeAspect="1"/>
                </p:cNvPicPr>
                <p:nvPr/>
              </p:nvPicPr>
              <p:blipFill>
                <a:blip r:embed="rId4"/>
                <a:stretch>
                  <a:fillRect/>
                </a:stretch>
              </p:blipFill>
              <p:spPr>
                <a:xfrm>
                  <a:off x="4167013" y="3931401"/>
                  <a:ext cx="728110" cy="835410"/>
                </a:xfrm>
                <a:prstGeom prst="rect">
                  <a:avLst/>
                </a:prstGeom>
              </p:spPr>
            </p:pic>
            <p:cxnSp>
              <p:nvCxnSpPr>
                <p:cNvPr id="29" name="Straight Arrow Connector 28"/>
                <p:cNvCxnSpPr/>
                <p:nvPr/>
              </p:nvCxnSpPr>
              <p:spPr>
                <a:xfrm rot="5400000" flipH="1" flipV="1">
                  <a:off x="4589632" y="3792246"/>
                  <a:ext cx="451566" cy="310776"/>
                </a:xfrm>
                <a:prstGeom prst="straightConnector1">
                  <a:avLst/>
                </a:prstGeom>
                <a:ln w="5715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cxnSp>
            <p:nvCxnSpPr>
              <p:cNvPr id="27" name="Straight Arrow Connector 26"/>
              <p:cNvCxnSpPr/>
              <p:nvPr/>
            </p:nvCxnSpPr>
            <p:spPr>
              <a:xfrm rot="5400000" flipV="1">
                <a:off x="5851606" y="3710325"/>
                <a:ext cx="451566" cy="310776"/>
              </a:xfrm>
              <a:prstGeom prst="straightConnector1">
                <a:avLst/>
              </a:prstGeom>
              <a:ln w="5715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62" name="TextBox 61"/>
            <p:cNvSpPr txBox="1"/>
            <p:nvPr/>
          </p:nvSpPr>
          <p:spPr>
            <a:xfrm>
              <a:off x="4199879" y="618440"/>
              <a:ext cx="310776" cy="369332"/>
            </a:xfrm>
            <a:prstGeom prst="rect">
              <a:avLst/>
            </a:prstGeom>
            <a:noFill/>
          </p:spPr>
          <p:txBody>
            <a:bodyPr wrap="square" rtlCol="0">
              <a:spAutoFit/>
            </a:bodyPr>
            <a:lstStyle/>
            <a:p>
              <a:r>
                <a:rPr lang="en-US" dirty="0" smtClean="0"/>
                <a:t>F</a:t>
              </a:r>
              <a:endParaRPr lang="en-US" dirty="0"/>
            </a:p>
          </p:txBody>
        </p:sp>
      </p:grpSp>
      <p:grpSp>
        <p:nvGrpSpPr>
          <p:cNvPr id="23" name="Group 98"/>
          <p:cNvGrpSpPr/>
          <p:nvPr/>
        </p:nvGrpSpPr>
        <p:grpSpPr>
          <a:xfrm>
            <a:off x="3309727" y="4111145"/>
            <a:ext cx="2605494" cy="2510603"/>
            <a:chOff x="5988314" y="2190868"/>
            <a:chExt cx="2605494" cy="2510603"/>
          </a:xfrm>
        </p:grpSpPr>
        <p:grpSp>
          <p:nvGrpSpPr>
            <p:cNvPr id="24" name="Group 38"/>
            <p:cNvGrpSpPr/>
            <p:nvPr/>
          </p:nvGrpSpPr>
          <p:grpSpPr>
            <a:xfrm>
              <a:off x="5988314" y="2190868"/>
              <a:ext cx="2605494" cy="2510603"/>
              <a:chOff x="4855181" y="2190868"/>
              <a:chExt cx="2605494" cy="2510603"/>
            </a:xfrm>
          </p:grpSpPr>
          <p:pic>
            <p:nvPicPr>
              <p:cNvPr id="10" name="Picture 9"/>
              <p:cNvPicPr>
                <a:picLocks noChangeAspect="1"/>
              </p:cNvPicPr>
              <p:nvPr/>
            </p:nvPicPr>
            <p:blipFill>
              <a:blip r:embed="rId6"/>
              <a:stretch>
                <a:fillRect/>
              </a:stretch>
            </p:blipFill>
            <p:spPr>
              <a:xfrm>
                <a:off x="4944232" y="2419350"/>
                <a:ext cx="1338333" cy="1297530"/>
              </a:xfrm>
              <a:prstGeom prst="rect">
                <a:avLst/>
              </a:prstGeom>
            </p:spPr>
          </p:pic>
          <p:pic>
            <p:nvPicPr>
              <p:cNvPr id="11" name="Picture 10"/>
              <p:cNvPicPr>
                <a:picLocks noChangeAspect="1"/>
              </p:cNvPicPr>
              <p:nvPr/>
            </p:nvPicPr>
            <p:blipFill>
              <a:blip r:embed="rId6"/>
              <a:stretch>
                <a:fillRect/>
              </a:stretch>
            </p:blipFill>
            <p:spPr>
              <a:xfrm>
                <a:off x="5234832" y="3285740"/>
                <a:ext cx="1338333" cy="1297530"/>
              </a:xfrm>
              <a:prstGeom prst="rect">
                <a:avLst/>
              </a:prstGeom>
            </p:spPr>
          </p:pic>
          <p:pic>
            <p:nvPicPr>
              <p:cNvPr id="12" name="Picture 11"/>
              <p:cNvPicPr>
                <a:picLocks noChangeAspect="1"/>
              </p:cNvPicPr>
              <p:nvPr/>
            </p:nvPicPr>
            <p:blipFill>
              <a:blip r:embed="rId6"/>
              <a:stretch>
                <a:fillRect/>
              </a:stretch>
            </p:blipFill>
            <p:spPr>
              <a:xfrm>
                <a:off x="6174240" y="2419350"/>
                <a:ext cx="1067998" cy="1035437"/>
              </a:xfrm>
              <a:prstGeom prst="rect">
                <a:avLst/>
              </a:prstGeom>
            </p:spPr>
          </p:pic>
          <p:pic>
            <p:nvPicPr>
              <p:cNvPr id="13" name="Picture 12"/>
              <p:cNvPicPr>
                <a:picLocks noChangeAspect="1"/>
              </p:cNvPicPr>
              <p:nvPr/>
            </p:nvPicPr>
            <p:blipFill>
              <a:blip r:embed="rId6"/>
              <a:stretch>
                <a:fillRect/>
              </a:stretch>
            </p:blipFill>
            <p:spPr>
              <a:xfrm>
                <a:off x="6061097" y="3252395"/>
                <a:ext cx="1181141" cy="1145130"/>
              </a:xfrm>
              <a:prstGeom prst="rect">
                <a:avLst/>
              </a:prstGeom>
            </p:spPr>
          </p:pic>
          <p:sp>
            <p:nvSpPr>
              <p:cNvPr id="22" name="Freeform 21"/>
              <p:cNvSpPr/>
              <p:nvPr/>
            </p:nvSpPr>
            <p:spPr>
              <a:xfrm>
                <a:off x="4855181" y="2190868"/>
                <a:ext cx="2605494" cy="2510603"/>
              </a:xfrm>
              <a:custGeom>
                <a:avLst/>
                <a:gdLst>
                  <a:gd name="connsiteX0" fmla="*/ 279241 w 2605494"/>
                  <a:gd name="connsiteY0" fmla="*/ 294967 h 2510603"/>
                  <a:gd name="connsiteX1" fmla="*/ 1724986 w 2605494"/>
                  <a:gd name="connsiteY1" fmla="*/ 51788 h 2510603"/>
                  <a:gd name="connsiteX2" fmla="*/ 2508661 w 2605494"/>
                  <a:gd name="connsiteY2" fmla="*/ 605696 h 2510603"/>
                  <a:gd name="connsiteX3" fmla="*/ 2305986 w 2605494"/>
                  <a:gd name="connsiteY3" fmla="*/ 2186363 h 2510603"/>
                  <a:gd name="connsiteX4" fmla="*/ 738637 w 2605494"/>
                  <a:gd name="connsiteY4" fmla="*/ 2375503 h 2510603"/>
                  <a:gd name="connsiteX5" fmla="*/ 117101 w 2605494"/>
                  <a:gd name="connsiteY5" fmla="*/ 1375765 h 2510603"/>
                  <a:gd name="connsiteX6" fmla="*/ 36031 w 2605494"/>
                  <a:gd name="connsiteY6" fmla="*/ 646226 h 2510603"/>
                  <a:gd name="connsiteX7" fmla="*/ 333287 w 2605494"/>
                  <a:gd name="connsiteY7" fmla="*/ 308477 h 251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5494" h="2510603">
                    <a:moveTo>
                      <a:pt x="279241" y="294967"/>
                    </a:moveTo>
                    <a:cubicBezTo>
                      <a:pt x="816328" y="147483"/>
                      <a:pt x="1353416" y="0"/>
                      <a:pt x="1724986" y="51788"/>
                    </a:cubicBezTo>
                    <a:cubicBezTo>
                      <a:pt x="2096556" y="103576"/>
                      <a:pt x="2411828" y="249934"/>
                      <a:pt x="2508661" y="605696"/>
                    </a:cubicBezTo>
                    <a:cubicBezTo>
                      <a:pt x="2605494" y="961458"/>
                      <a:pt x="2600990" y="1891395"/>
                      <a:pt x="2305986" y="2186363"/>
                    </a:cubicBezTo>
                    <a:cubicBezTo>
                      <a:pt x="2010982" y="2481331"/>
                      <a:pt x="1103451" y="2510603"/>
                      <a:pt x="738637" y="2375503"/>
                    </a:cubicBezTo>
                    <a:cubicBezTo>
                      <a:pt x="373823" y="2240403"/>
                      <a:pt x="234202" y="1663978"/>
                      <a:pt x="117101" y="1375765"/>
                    </a:cubicBezTo>
                    <a:cubicBezTo>
                      <a:pt x="0" y="1087552"/>
                      <a:pt x="0" y="824107"/>
                      <a:pt x="36031" y="646226"/>
                    </a:cubicBezTo>
                    <a:cubicBezTo>
                      <a:pt x="72062" y="468345"/>
                      <a:pt x="333287" y="308477"/>
                      <a:pt x="333287" y="30847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52" name="Picture 51"/>
            <p:cNvPicPr>
              <a:picLocks noChangeAspect="1"/>
            </p:cNvPicPr>
            <p:nvPr/>
          </p:nvPicPr>
          <p:blipFill>
            <a:blip r:embed="rId5"/>
            <a:stretch>
              <a:fillRect/>
            </a:stretch>
          </p:blipFill>
          <p:spPr>
            <a:xfrm>
              <a:off x="6184974" y="3079284"/>
              <a:ext cx="234612" cy="250792"/>
            </a:xfrm>
            <a:prstGeom prst="rect">
              <a:avLst/>
            </a:prstGeom>
            <a:noFill/>
          </p:spPr>
        </p:pic>
        <p:pic>
          <p:nvPicPr>
            <p:cNvPr id="53" name="Picture 52"/>
            <p:cNvPicPr>
              <a:picLocks noChangeAspect="1"/>
            </p:cNvPicPr>
            <p:nvPr/>
          </p:nvPicPr>
          <p:blipFill>
            <a:blip r:embed="rId5"/>
            <a:stretch>
              <a:fillRect/>
            </a:stretch>
          </p:blipFill>
          <p:spPr>
            <a:xfrm>
              <a:off x="6419586" y="3716880"/>
              <a:ext cx="234612" cy="250792"/>
            </a:xfrm>
            <a:prstGeom prst="rect">
              <a:avLst/>
            </a:prstGeom>
            <a:noFill/>
          </p:spPr>
        </p:pic>
        <p:pic>
          <p:nvPicPr>
            <p:cNvPr id="55" name="Picture 54"/>
            <p:cNvPicPr>
              <a:picLocks noChangeAspect="1"/>
            </p:cNvPicPr>
            <p:nvPr/>
          </p:nvPicPr>
          <p:blipFill>
            <a:blip r:embed="rId5"/>
            <a:stretch>
              <a:fillRect/>
            </a:stretch>
          </p:blipFill>
          <p:spPr>
            <a:xfrm>
              <a:off x="7241688" y="2897430"/>
              <a:ext cx="234612" cy="250792"/>
            </a:xfrm>
            <a:prstGeom prst="rect">
              <a:avLst/>
            </a:prstGeom>
            <a:noFill/>
          </p:spPr>
        </p:pic>
        <p:pic>
          <p:nvPicPr>
            <p:cNvPr id="56" name="Picture 55"/>
            <p:cNvPicPr>
              <a:picLocks noChangeAspect="1"/>
            </p:cNvPicPr>
            <p:nvPr/>
          </p:nvPicPr>
          <p:blipFill>
            <a:blip r:embed="rId5"/>
            <a:stretch>
              <a:fillRect/>
            </a:stretch>
          </p:blipFill>
          <p:spPr>
            <a:xfrm>
              <a:off x="7232707" y="3591484"/>
              <a:ext cx="234612" cy="250792"/>
            </a:xfrm>
            <a:prstGeom prst="rect">
              <a:avLst/>
            </a:prstGeom>
            <a:noFill/>
          </p:spPr>
        </p:pic>
        <p:sp>
          <p:nvSpPr>
            <p:cNvPr id="63" name="TextBox 62"/>
            <p:cNvSpPr txBox="1"/>
            <p:nvPr/>
          </p:nvSpPr>
          <p:spPr>
            <a:xfrm>
              <a:off x="7787076" y="3532214"/>
              <a:ext cx="310776" cy="369332"/>
            </a:xfrm>
            <a:prstGeom prst="rect">
              <a:avLst/>
            </a:prstGeom>
            <a:noFill/>
          </p:spPr>
          <p:txBody>
            <a:bodyPr wrap="square" rtlCol="0">
              <a:spAutoFit/>
            </a:bodyPr>
            <a:lstStyle/>
            <a:p>
              <a:r>
                <a:rPr lang="en-US" dirty="0" smtClean="0"/>
                <a:t>F</a:t>
              </a:r>
              <a:endParaRPr lang="en-US" dirty="0"/>
            </a:p>
          </p:txBody>
        </p:sp>
        <p:sp>
          <p:nvSpPr>
            <p:cNvPr id="64" name="TextBox 63"/>
            <p:cNvSpPr txBox="1"/>
            <p:nvPr/>
          </p:nvSpPr>
          <p:spPr>
            <a:xfrm>
              <a:off x="6498810" y="2643247"/>
              <a:ext cx="310776" cy="369332"/>
            </a:xfrm>
            <a:prstGeom prst="rect">
              <a:avLst/>
            </a:prstGeom>
            <a:noFill/>
          </p:spPr>
          <p:txBody>
            <a:bodyPr wrap="square" rtlCol="0">
              <a:spAutoFit/>
            </a:bodyPr>
            <a:lstStyle/>
            <a:p>
              <a:r>
                <a:rPr lang="en-US" dirty="0" smtClean="0"/>
                <a:t>F</a:t>
              </a:r>
              <a:endParaRPr lang="en-US" dirty="0"/>
            </a:p>
          </p:txBody>
        </p:sp>
        <p:sp>
          <p:nvSpPr>
            <p:cNvPr id="65" name="TextBox 64"/>
            <p:cNvSpPr txBox="1"/>
            <p:nvPr/>
          </p:nvSpPr>
          <p:spPr>
            <a:xfrm>
              <a:off x="6817769" y="3330076"/>
              <a:ext cx="310776" cy="369332"/>
            </a:xfrm>
            <a:prstGeom prst="rect">
              <a:avLst/>
            </a:prstGeom>
            <a:noFill/>
          </p:spPr>
          <p:txBody>
            <a:bodyPr wrap="square" rtlCol="0">
              <a:spAutoFit/>
            </a:bodyPr>
            <a:lstStyle/>
            <a:p>
              <a:r>
                <a:rPr lang="en-US" dirty="0" smtClean="0"/>
                <a:t>F</a:t>
              </a:r>
              <a:endParaRPr lang="en-US" dirty="0"/>
            </a:p>
          </p:txBody>
        </p:sp>
        <p:sp>
          <p:nvSpPr>
            <p:cNvPr id="66" name="TextBox 65"/>
            <p:cNvSpPr txBox="1"/>
            <p:nvPr/>
          </p:nvSpPr>
          <p:spPr>
            <a:xfrm>
              <a:off x="7678980" y="2528098"/>
              <a:ext cx="310776" cy="369332"/>
            </a:xfrm>
            <a:prstGeom prst="rect">
              <a:avLst/>
            </a:prstGeom>
            <a:noFill/>
          </p:spPr>
          <p:txBody>
            <a:bodyPr wrap="square" rtlCol="0">
              <a:spAutoFit/>
            </a:bodyPr>
            <a:lstStyle/>
            <a:p>
              <a:r>
                <a:rPr lang="en-US" dirty="0" smtClean="0"/>
                <a:t>F</a:t>
              </a:r>
              <a:endParaRPr lang="en-US" dirty="0"/>
            </a:p>
          </p:txBody>
        </p:sp>
      </p:grpSp>
      <p:pic>
        <p:nvPicPr>
          <p:cNvPr id="95" name="Picture 94"/>
          <p:cNvPicPr>
            <a:picLocks noChangeAspect="1"/>
          </p:cNvPicPr>
          <p:nvPr/>
        </p:nvPicPr>
        <p:blipFill>
          <a:blip r:embed="rId7"/>
          <a:stretch>
            <a:fillRect/>
          </a:stretch>
        </p:blipFill>
        <p:spPr>
          <a:xfrm>
            <a:off x="610853" y="1717007"/>
            <a:ext cx="1388387" cy="1554661"/>
          </a:xfrm>
          <a:prstGeom prst="rect">
            <a:avLst/>
          </a:prstGeom>
        </p:spPr>
      </p:pic>
      <p:sp>
        <p:nvSpPr>
          <p:cNvPr id="100" name="Freeform 99"/>
          <p:cNvSpPr/>
          <p:nvPr/>
        </p:nvSpPr>
        <p:spPr>
          <a:xfrm>
            <a:off x="243211" y="1283450"/>
            <a:ext cx="1418722" cy="1459077"/>
          </a:xfrm>
          <a:custGeom>
            <a:avLst/>
            <a:gdLst>
              <a:gd name="connsiteX0" fmla="*/ 0 w 1418722"/>
              <a:gd name="connsiteY0" fmla="*/ 1459077 h 1459077"/>
              <a:gd name="connsiteX1" fmla="*/ 526954 w 1418722"/>
              <a:gd name="connsiteY1" fmla="*/ 891658 h 1459077"/>
              <a:gd name="connsiteX2" fmla="*/ 1391698 w 1418722"/>
              <a:gd name="connsiteY2" fmla="*/ 27020 h 1459077"/>
              <a:gd name="connsiteX3" fmla="*/ 1418722 w 1418722"/>
              <a:gd name="connsiteY3" fmla="*/ 0 h 1459077"/>
            </a:gdLst>
            <a:ahLst/>
            <a:cxnLst>
              <a:cxn ang="0">
                <a:pos x="connsiteX0" y="connsiteY0"/>
              </a:cxn>
              <a:cxn ang="0">
                <a:pos x="connsiteX1" y="connsiteY1"/>
              </a:cxn>
              <a:cxn ang="0">
                <a:pos x="connsiteX2" y="connsiteY2"/>
              </a:cxn>
              <a:cxn ang="0">
                <a:pos x="connsiteX3" y="connsiteY3"/>
              </a:cxn>
            </a:cxnLst>
            <a:rect l="l" t="t" r="r" b="b"/>
            <a:pathLst>
              <a:path w="1418722" h="1459077">
                <a:moveTo>
                  <a:pt x="0" y="1459077"/>
                </a:moveTo>
                <a:cubicBezTo>
                  <a:pt x="147502" y="1294705"/>
                  <a:pt x="295004" y="1130334"/>
                  <a:pt x="526954" y="891658"/>
                </a:cubicBezTo>
                <a:cubicBezTo>
                  <a:pt x="758904" y="652982"/>
                  <a:pt x="1391698" y="27020"/>
                  <a:pt x="1391698" y="27020"/>
                </a:cubicBezTo>
                <a:lnTo>
                  <a:pt x="1418722"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1" name="Freeform 100"/>
          <p:cNvSpPr/>
          <p:nvPr/>
        </p:nvSpPr>
        <p:spPr>
          <a:xfrm>
            <a:off x="1104972" y="2294741"/>
            <a:ext cx="1418722" cy="1459077"/>
          </a:xfrm>
          <a:custGeom>
            <a:avLst/>
            <a:gdLst>
              <a:gd name="connsiteX0" fmla="*/ 0 w 1418722"/>
              <a:gd name="connsiteY0" fmla="*/ 1459077 h 1459077"/>
              <a:gd name="connsiteX1" fmla="*/ 526954 w 1418722"/>
              <a:gd name="connsiteY1" fmla="*/ 891658 h 1459077"/>
              <a:gd name="connsiteX2" fmla="*/ 1391698 w 1418722"/>
              <a:gd name="connsiteY2" fmla="*/ 27020 h 1459077"/>
              <a:gd name="connsiteX3" fmla="*/ 1418722 w 1418722"/>
              <a:gd name="connsiteY3" fmla="*/ 0 h 1459077"/>
            </a:gdLst>
            <a:ahLst/>
            <a:cxnLst>
              <a:cxn ang="0">
                <a:pos x="connsiteX0" y="connsiteY0"/>
              </a:cxn>
              <a:cxn ang="0">
                <a:pos x="connsiteX1" y="connsiteY1"/>
              </a:cxn>
              <a:cxn ang="0">
                <a:pos x="connsiteX2" y="connsiteY2"/>
              </a:cxn>
              <a:cxn ang="0">
                <a:pos x="connsiteX3" y="connsiteY3"/>
              </a:cxn>
            </a:cxnLst>
            <a:rect l="l" t="t" r="r" b="b"/>
            <a:pathLst>
              <a:path w="1418722" h="1459077">
                <a:moveTo>
                  <a:pt x="0" y="1459077"/>
                </a:moveTo>
                <a:cubicBezTo>
                  <a:pt x="147502" y="1294705"/>
                  <a:pt x="295004" y="1130334"/>
                  <a:pt x="526954" y="891658"/>
                </a:cubicBezTo>
                <a:cubicBezTo>
                  <a:pt x="758904" y="652982"/>
                  <a:pt x="1391698" y="27020"/>
                  <a:pt x="1391698" y="27020"/>
                </a:cubicBezTo>
                <a:lnTo>
                  <a:pt x="1418722"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8" name="Straight Arrow Connector 117"/>
          <p:cNvCxnSpPr/>
          <p:nvPr/>
        </p:nvCxnSpPr>
        <p:spPr>
          <a:xfrm flipV="1">
            <a:off x="2523694" y="1679408"/>
            <a:ext cx="1074466" cy="37599"/>
          </a:xfrm>
          <a:prstGeom prst="straightConnector1">
            <a:avLst/>
          </a:prstGeom>
          <a:ln w="76200"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a:off x="6272501" y="2245600"/>
            <a:ext cx="736633" cy="532530"/>
          </a:xfrm>
          <a:prstGeom prst="straightConnector1">
            <a:avLst/>
          </a:prstGeom>
          <a:ln w="76200"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rot="10800000" flipV="1">
            <a:off x="2345052" y="5384402"/>
            <a:ext cx="812886" cy="1588"/>
          </a:xfrm>
          <a:prstGeom prst="straightConnector1">
            <a:avLst/>
          </a:prstGeom>
          <a:ln w="76200"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rot="10800000" flipV="1">
            <a:off x="6095809" y="4743480"/>
            <a:ext cx="633417" cy="540264"/>
          </a:xfrm>
          <a:prstGeom prst="straightConnector1">
            <a:avLst/>
          </a:prstGeom>
          <a:ln w="76200"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25" name="Group 136"/>
          <p:cNvGrpSpPr/>
          <p:nvPr/>
        </p:nvGrpSpPr>
        <p:grpSpPr>
          <a:xfrm flipH="1">
            <a:off x="351313" y="4358951"/>
            <a:ext cx="1634908" cy="2305620"/>
            <a:chOff x="743161" y="3284267"/>
            <a:chExt cx="1634908" cy="2305620"/>
          </a:xfrm>
        </p:grpSpPr>
        <p:sp>
          <p:nvSpPr>
            <p:cNvPr id="131" name="Freeform 130"/>
            <p:cNvSpPr/>
            <p:nvPr/>
          </p:nvSpPr>
          <p:spPr>
            <a:xfrm flipH="1">
              <a:off x="1950201" y="3284267"/>
              <a:ext cx="427868" cy="2283185"/>
            </a:xfrm>
            <a:custGeom>
              <a:avLst/>
              <a:gdLst>
                <a:gd name="connsiteX0" fmla="*/ 238705 w 427868"/>
                <a:gd name="connsiteY0" fmla="*/ 0 h 2283185"/>
                <a:gd name="connsiteX1" fmla="*/ 238705 w 427868"/>
                <a:gd name="connsiteY1" fmla="*/ 445829 h 2283185"/>
                <a:gd name="connsiteX2" fmla="*/ 49542 w 427868"/>
                <a:gd name="connsiteY2" fmla="*/ 851128 h 2283185"/>
                <a:gd name="connsiteX3" fmla="*/ 36031 w 427868"/>
                <a:gd name="connsiteY3" fmla="*/ 1161857 h 2283185"/>
                <a:gd name="connsiteX4" fmla="*/ 265728 w 427868"/>
                <a:gd name="connsiteY4" fmla="*/ 1418547 h 2283185"/>
                <a:gd name="connsiteX5" fmla="*/ 360310 w 427868"/>
                <a:gd name="connsiteY5" fmla="*/ 1945436 h 2283185"/>
                <a:gd name="connsiteX6" fmla="*/ 427868 w 427868"/>
                <a:gd name="connsiteY6" fmla="*/ 2283185 h 2283185"/>
                <a:gd name="connsiteX7" fmla="*/ 427868 w 427868"/>
                <a:gd name="connsiteY7" fmla="*/ 2283185 h 228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868" h="2283185">
                  <a:moveTo>
                    <a:pt x="238705" y="0"/>
                  </a:moveTo>
                  <a:cubicBezTo>
                    <a:pt x="254468" y="151987"/>
                    <a:pt x="270232" y="303974"/>
                    <a:pt x="238705" y="445829"/>
                  </a:cubicBezTo>
                  <a:cubicBezTo>
                    <a:pt x="207178" y="587684"/>
                    <a:pt x="83321" y="731790"/>
                    <a:pt x="49542" y="851128"/>
                  </a:cubicBezTo>
                  <a:cubicBezTo>
                    <a:pt x="15763" y="970466"/>
                    <a:pt x="0" y="1067287"/>
                    <a:pt x="36031" y="1161857"/>
                  </a:cubicBezTo>
                  <a:cubicBezTo>
                    <a:pt x="72062" y="1256427"/>
                    <a:pt x="211682" y="1287951"/>
                    <a:pt x="265728" y="1418547"/>
                  </a:cubicBezTo>
                  <a:cubicBezTo>
                    <a:pt x="319774" y="1549143"/>
                    <a:pt x="333287" y="1801330"/>
                    <a:pt x="360310" y="1945436"/>
                  </a:cubicBezTo>
                  <a:cubicBezTo>
                    <a:pt x="387333" y="2089542"/>
                    <a:pt x="427868" y="2283185"/>
                    <a:pt x="427868" y="2283185"/>
                  </a:cubicBezTo>
                  <a:lnTo>
                    <a:pt x="427868" y="228318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2" name="Freeform 131"/>
            <p:cNvSpPr/>
            <p:nvPr/>
          </p:nvSpPr>
          <p:spPr>
            <a:xfrm flipH="1">
              <a:off x="743161" y="3307766"/>
              <a:ext cx="1285858" cy="1433326"/>
            </a:xfrm>
            <a:custGeom>
              <a:avLst/>
              <a:gdLst>
                <a:gd name="connsiteX0" fmla="*/ 1105702 w 1285858"/>
                <a:gd name="connsiteY0" fmla="*/ 0 h 1672985"/>
                <a:gd name="connsiteX1" fmla="*/ 1038144 w 1285858"/>
                <a:gd name="connsiteY1" fmla="*/ 270200 h 1672985"/>
                <a:gd name="connsiteX2" fmla="*/ 1227307 w 1285858"/>
                <a:gd name="connsiteY2" fmla="*/ 864638 h 1672985"/>
                <a:gd name="connsiteX3" fmla="*/ 1267842 w 1285858"/>
                <a:gd name="connsiteY3" fmla="*/ 1215898 h 1672985"/>
                <a:gd name="connsiteX4" fmla="*/ 1119214 w 1285858"/>
                <a:gd name="connsiteY4" fmla="*/ 1607687 h 1672985"/>
                <a:gd name="connsiteX5" fmla="*/ 848981 w 1285858"/>
                <a:gd name="connsiteY5" fmla="*/ 1607687 h 1672985"/>
                <a:gd name="connsiteX6" fmla="*/ 403097 w 1285858"/>
                <a:gd name="connsiteY6" fmla="*/ 1269938 h 1672985"/>
                <a:gd name="connsiteX7" fmla="*/ 65306 w 1285858"/>
                <a:gd name="connsiteY7" fmla="*/ 945698 h 1672985"/>
                <a:gd name="connsiteX8" fmla="*/ 11260 w 1285858"/>
                <a:gd name="connsiteY8" fmla="*/ 891658 h 1672985"/>
                <a:gd name="connsiteX9" fmla="*/ 11260 w 1285858"/>
                <a:gd name="connsiteY9" fmla="*/ 864638 h 1672985"/>
                <a:gd name="connsiteX10" fmla="*/ 11260 w 1285858"/>
                <a:gd name="connsiteY10" fmla="*/ 864638 h 1672985"/>
                <a:gd name="connsiteX11" fmla="*/ 24771 w 1285858"/>
                <a:gd name="connsiteY11" fmla="*/ 851129 h 167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5858" h="1672985">
                  <a:moveTo>
                    <a:pt x="1105702" y="0"/>
                  </a:moveTo>
                  <a:cubicBezTo>
                    <a:pt x="1061789" y="63047"/>
                    <a:pt x="1017877" y="126094"/>
                    <a:pt x="1038144" y="270200"/>
                  </a:cubicBezTo>
                  <a:cubicBezTo>
                    <a:pt x="1058411" y="414306"/>
                    <a:pt x="1189024" y="707022"/>
                    <a:pt x="1227307" y="864638"/>
                  </a:cubicBezTo>
                  <a:cubicBezTo>
                    <a:pt x="1265590" y="1022254"/>
                    <a:pt x="1285858" y="1092057"/>
                    <a:pt x="1267842" y="1215898"/>
                  </a:cubicBezTo>
                  <a:cubicBezTo>
                    <a:pt x="1249827" y="1339740"/>
                    <a:pt x="1189024" y="1542389"/>
                    <a:pt x="1119214" y="1607687"/>
                  </a:cubicBezTo>
                  <a:cubicBezTo>
                    <a:pt x="1049404" y="1672985"/>
                    <a:pt x="968334" y="1663979"/>
                    <a:pt x="848981" y="1607687"/>
                  </a:cubicBezTo>
                  <a:cubicBezTo>
                    <a:pt x="729628" y="1551395"/>
                    <a:pt x="533709" y="1380269"/>
                    <a:pt x="403097" y="1269938"/>
                  </a:cubicBezTo>
                  <a:cubicBezTo>
                    <a:pt x="272485" y="1159607"/>
                    <a:pt x="130612" y="1008745"/>
                    <a:pt x="65306" y="945698"/>
                  </a:cubicBezTo>
                  <a:cubicBezTo>
                    <a:pt x="0" y="882651"/>
                    <a:pt x="20268" y="905168"/>
                    <a:pt x="11260" y="891658"/>
                  </a:cubicBezTo>
                  <a:cubicBezTo>
                    <a:pt x="2252" y="878148"/>
                    <a:pt x="11260" y="864638"/>
                    <a:pt x="11260" y="864638"/>
                  </a:cubicBezTo>
                  <a:lnTo>
                    <a:pt x="11260" y="864638"/>
                  </a:lnTo>
                  <a:lnTo>
                    <a:pt x="24771" y="851129"/>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3" name="Freeform 132"/>
            <p:cNvSpPr/>
            <p:nvPr/>
          </p:nvSpPr>
          <p:spPr>
            <a:xfrm flipH="1">
              <a:off x="1195800" y="4689304"/>
              <a:ext cx="281493" cy="900583"/>
            </a:xfrm>
            <a:custGeom>
              <a:avLst/>
              <a:gdLst>
                <a:gd name="connsiteX0" fmla="*/ 270233 w 281493"/>
                <a:gd name="connsiteY0" fmla="*/ 0 h 1202388"/>
                <a:gd name="connsiteX1" fmla="*/ 270233 w 281493"/>
                <a:gd name="connsiteY1" fmla="*/ 229669 h 1202388"/>
                <a:gd name="connsiteX2" fmla="*/ 202675 w 281493"/>
                <a:gd name="connsiteY2" fmla="*/ 553909 h 1202388"/>
                <a:gd name="connsiteX3" fmla="*/ 135117 w 281493"/>
                <a:gd name="connsiteY3" fmla="*/ 770068 h 1202388"/>
                <a:gd name="connsiteX4" fmla="*/ 54047 w 281493"/>
                <a:gd name="connsiteY4" fmla="*/ 1040268 h 1202388"/>
                <a:gd name="connsiteX5" fmla="*/ 0 w 281493"/>
                <a:gd name="connsiteY5" fmla="*/ 1202388 h 120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493" h="1202388">
                  <a:moveTo>
                    <a:pt x="270233" y="0"/>
                  </a:moveTo>
                  <a:cubicBezTo>
                    <a:pt x="275863" y="68675"/>
                    <a:pt x="281493" y="137351"/>
                    <a:pt x="270233" y="229669"/>
                  </a:cubicBezTo>
                  <a:cubicBezTo>
                    <a:pt x="258973" y="321987"/>
                    <a:pt x="225194" y="463843"/>
                    <a:pt x="202675" y="553909"/>
                  </a:cubicBezTo>
                  <a:cubicBezTo>
                    <a:pt x="180156" y="643975"/>
                    <a:pt x="159888" y="689008"/>
                    <a:pt x="135117" y="770068"/>
                  </a:cubicBezTo>
                  <a:cubicBezTo>
                    <a:pt x="110346" y="851128"/>
                    <a:pt x="76566" y="968215"/>
                    <a:pt x="54047" y="1040268"/>
                  </a:cubicBezTo>
                  <a:cubicBezTo>
                    <a:pt x="31528" y="1112321"/>
                    <a:pt x="0" y="1202388"/>
                    <a:pt x="0" y="120238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40" name="TextBox 139"/>
          <p:cNvSpPr txBox="1"/>
          <p:nvPr/>
        </p:nvSpPr>
        <p:spPr>
          <a:xfrm>
            <a:off x="610853" y="1283450"/>
            <a:ext cx="527308" cy="461665"/>
          </a:xfrm>
          <a:prstGeom prst="rect">
            <a:avLst/>
          </a:prstGeom>
          <a:noFill/>
        </p:spPr>
        <p:txBody>
          <a:bodyPr wrap="none" rtlCol="0">
            <a:spAutoFit/>
          </a:bodyPr>
          <a:lstStyle/>
          <a:p>
            <a:r>
              <a:rPr lang="en-US" sz="2400" dirty="0" smtClean="0"/>
              <a:t>(1)</a:t>
            </a:r>
            <a:endParaRPr lang="en-US" dirty="0"/>
          </a:p>
        </p:txBody>
      </p:sp>
      <p:sp>
        <p:nvSpPr>
          <p:cNvPr id="141" name="TextBox 140"/>
          <p:cNvSpPr txBox="1"/>
          <p:nvPr/>
        </p:nvSpPr>
        <p:spPr>
          <a:xfrm>
            <a:off x="5651567" y="821785"/>
            <a:ext cx="527308" cy="461665"/>
          </a:xfrm>
          <a:prstGeom prst="rect">
            <a:avLst/>
          </a:prstGeom>
          <a:noFill/>
        </p:spPr>
        <p:txBody>
          <a:bodyPr wrap="none" rtlCol="0">
            <a:spAutoFit/>
          </a:bodyPr>
          <a:lstStyle/>
          <a:p>
            <a:r>
              <a:rPr lang="en-US" sz="2400" dirty="0" smtClean="0"/>
              <a:t>(2)</a:t>
            </a:r>
            <a:endParaRPr lang="en-US" dirty="0"/>
          </a:p>
        </p:txBody>
      </p:sp>
      <p:sp>
        <p:nvSpPr>
          <p:cNvPr id="142" name="TextBox 141"/>
          <p:cNvSpPr txBox="1"/>
          <p:nvPr/>
        </p:nvSpPr>
        <p:spPr>
          <a:xfrm>
            <a:off x="7645965" y="2406253"/>
            <a:ext cx="527308" cy="461665"/>
          </a:xfrm>
          <a:prstGeom prst="rect">
            <a:avLst/>
          </a:prstGeom>
          <a:noFill/>
        </p:spPr>
        <p:txBody>
          <a:bodyPr wrap="none" rtlCol="0">
            <a:spAutoFit/>
          </a:bodyPr>
          <a:lstStyle/>
          <a:p>
            <a:r>
              <a:rPr lang="en-US" sz="2400" dirty="0" smtClean="0"/>
              <a:t>(3)</a:t>
            </a:r>
            <a:endParaRPr lang="en-US" dirty="0"/>
          </a:p>
        </p:txBody>
      </p:sp>
      <p:sp>
        <p:nvSpPr>
          <p:cNvPr id="143" name="TextBox 142"/>
          <p:cNvSpPr txBox="1"/>
          <p:nvPr/>
        </p:nvSpPr>
        <p:spPr>
          <a:xfrm>
            <a:off x="3117259" y="3959917"/>
            <a:ext cx="527308" cy="461665"/>
          </a:xfrm>
          <a:prstGeom prst="rect">
            <a:avLst/>
          </a:prstGeom>
          <a:noFill/>
        </p:spPr>
        <p:txBody>
          <a:bodyPr wrap="none" rtlCol="0">
            <a:spAutoFit/>
          </a:bodyPr>
          <a:lstStyle/>
          <a:p>
            <a:r>
              <a:rPr lang="en-US" sz="2400" dirty="0" smtClean="0"/>
              <a:t>(4)</a:t>
            </a:r>
            <a:endParaRPr lang="en-US" dirty="0"/>
          </a:p>
        </p:txBody>
      </p:sp>
      <p:sp>
        <p:nvSpPr>
          <p:cNvPr id="144" name="TextBox 143"/>
          <p:cNvSpPr txBox="1"/>
          <p:nvPr/>
        </p:nvSpPr>
        <p:spPr>
          <a:xfrm>
            <a:off x="918616" y="4084042"/>
            <a:ext cx="527308" cy="461665"/>
          </a:xfrm>
          <a:prstGeom prst="rect">
            <a:avLst/>
          </a:prstGeom>
          <a:noFill/>
        </p:spPr>
        <p:txBody>
          <a:bodyPr wrap="square" rtlCol="0">
            <a:spAutoFit/>
          </a:bodyPr>
          <a:lstStyle/>
          <a:p>
            <a:r>
              <a:rPr lang="en-US" sz="2400" dirty="0" smtClean="0"/>
              <a:t>(5)</a:t>
            </a:r>
            <a:endParaRPr lang="en-US" dirty="0"/>
          </a:p>
        </p:txBody>
      </p:sp>
      <p:grpSp>
        <p:nvGrpSpPr>
          <p:cNvPr id="26" name="Group 69"/>
          <p:cNvGrpSpPr/>
          <p:nvPr/>
        </p:nvGrpSpPr>
        <p:grpSpPr>
          <a:xfrm>
            <a:off x="5609877" y="3271668"/>
            <a:ext cx="1520865" cy="681800"/>
            <a:chOff x="5609877" y="3271668"/>
            <a:chExt cx="1520865" cy="681800"/>
          </a:xfrm>
        </p:grpSpPr>
        <p:grpSp>
          <p:nvGrpSpPr>
            <p:cNvPr id="34" name="Group 68"/>
            <p:cNvGrpSpPr/>
            <p:nvPr/>
          </p:nvGrpSpPr>
          <p:grpSpPr>
            <a:xfrm>
              <a:off x="5609877" y="3271668"/>
              <a:ext cx="1520865" cy="681800"/>
              <a:chOff x="5609877" y="3271668"/>
              <a:chExt cx="1520865" cy="681800"/>
            </a:xfrm>
          </p:grpSpPr>
          <p:cxnSp>
            <p:nvCxnSpPr>
              <p:cNvPr id="145" name="Straight Arrow Connector 144"/>
              <p:cNvCxnSpPr/>
              <p:nvPr/>
            </p:nvCxnSpPr>
            <p:spPr>
              <a:xfrm rot="10800000">
                <a:off x="6542740" y="3607758"/>
                <a:ext cx="588002" cy="146060"/>
              </a:xfrm>
              <a:prstGeom prst="straightConnector1">
                <a:avLst/>
              </a:prstGeom>
              <a:ln w="762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48" name="Oval 147"/>
              <p:cNvSpPr/>
              <p:nvPr/>
            </p:nvSpPr>
            <p:spPr>
              <a:xfrm>
                <a:off x="5609877" y="3271668"/>
                <a:ext cx="919352" cy="68180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9" name="TextBox 148"/>
            <p:cNvSpPr txBox="1"/>
            <p:nvPr/>
          </p:nvSpPr>
          <p:spPr>
            <a:xfrm>
              <a:off x="5707072" y="3356198"/>
              <a:ext cx="835667" cy="461665"/>
            </a:xfrm>
            <a:prstGeom prst="rect">
              <a:avLst/>
            </a:prstGeom>
            <a:noFill/>
          </p:spPr>
          <p:txBody>
            <a:bodyPr wrap="square" rtlCol="0">
              <a:spAutoFit/>
            </a:bodyPr>
            <a:lstStyle/>
            <a:p>
              <a:r>
                <a:rPr lang="en-US" sz="2400" dirty="0" smtClean="0"/>
                <a:t>AT-II</a:t>
              </a:r>
              <a:endParaRPr lang="en-US" sz="2400" dirty="0"/>
            </a:p>
          </p:txBody>
        </p:sp>
      </p:grpSp>
      <p:sp>
        <p:nvSpPr>
          <p:cNvPr id="68" name="Title 1"/>
          <p:cNvSpPr>
            <a:spLocks noGrp="1"/>
          </p:cNvSpPr>
          <p:nvPr>
            <p:ph type="title"/>
          </p:nvPr>
        </p:nvSpPr>
        <p:spPr>
          <a:xfrm>
            <a:off x="1851256" y="-189140"/>
            <a:ext cx="5382325" cy="1143000"/>
          </a:xfrm>
        </p:spPr>
        <p:txBody>
          <a:bodyPr/>
          <a:lstStyle/>
          <a:p>
            <a:r>
              <a:rPr lang="en-US" b="1" dirty="0" smtClean="0"/>
              <a:t>Putting it All Together</a:t>
            </a:r>
            <a:endParaRPr lang="en-US" b="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wipe(left)">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0"/>
                                        </p:tgtEl>
                                        <p:attrNameLst>
                                          <p:attrName>style.visibility</p:attrName>
                                        </p:attrNameLst>
                                      </p:cBhvr>
                                      <p:to>
                                        <p:strVal val="visible"/>
                                      </p:to>
                                    </p:set>
                                    <p:animEffect transition="in" filter="wipe(left)">
                                      <p:cBhvr>
                                        <p:cTn id="20" dur="500"/>
                                        <p:tgtEl>
                                          <p:spTgt spid="12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right)">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122"/>
                                        </p:tgtEl>
                                        <p:attrNameLst>
                                          <p:attrName>style.visibility</p:attrName>
                                        </p:attrNameLst>
                                      </p:cBhvr>
                                      <p:to>
                                        <p:strVal val="visible"/>
                                      </p:to>
                                    </p:set>
                                    <p:animEffect transition="in" filter="wipe(right)">
                                      <p:cBhvr>
                                        <p:cTn id="38" dur="500"/>
                                        <p:tgtEl>
                                          <p:spTgt spid="12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121"/>
                                        </p:tgtEl>
                                        <p:attrNameLst>
                                          <p:attrName>style.visibility</p:attrName>
                                        </p:attrNameLst>
                                      </p:cBhvr>
                                      <p:to>
                                        <p:strVal val="visible"/>
                                      </p:to>
                                    </p:set>
                                    <p:animEffect transition="in" filter="wipe(right)">
                                      <p:cBhvr>
                                        <p:cTn id="51" dur="500"/>
                                        <p:tgtEl>
                                          <p:spTgt spid="121"/>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P spid="142" grpId="0"/>
      <p:bldP spid="143" grpId="0"/>
      <p:bldP spid="14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094"/>
            <a:ext cx="8229600" cy="1143000"/>
          </a:xfrm>
        </p:spPr>
        <p:txBody>
          <a:bodyPr/>
          <a:lstStyle/>
          <a:p>
            <a:r>
              <a:rPr lang="en-US" b="1" dirty="0" smtClean="0"/>
              <a:t>“Reverse Epidemiology”</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103184"/>
            <a:ext cx="8229600" cy="4525963"/>
          </a:xfrm>
        </p:spPr>
        <p:txBody>
          <a:bodyPr>
            <a:normAutofit fontScale="92500"/>
          </a:bodyPr>
          <a:lstStyle/>
          <a:p>
            <a:r>
              <a:rPr lang="en-US" dirty="0" smtClean="0"/>
              <a:t>Obesity, hypertension, and high cholesterol  are all protective in:</a:t>
            </a:r>
          </a:p>
          <a:p>
            <a:pPr lvl="1"/>
            <a:r>
              <a:rPr lang="en-US" dirty="0" smtClean="0"/>
              <a:t>Heart failure</a:t>
            </a:r>
          </a:p>
          <a:p>
            <a:pPr lvl="1"/>
            <a:r>
              <a:rPr lang="en-US" dirty="0" smtClean="0"/>
              <a:t>Rheumatoid arthritis</a:t>
            </a:r>
          </a:p>
          <a:p>
            <a:pPr lvl="1"/>
            <a:r>
              <a:rPr lang="en-US" dirty="0" smtClean="0"/>
              <a:t>AIDS</a:t>
            </a:r>
          </a:p>
          <a:p>
            <a:pPr lvl="1"/>
            <a:r>
              <a:rPr lang="en-US" dirty="0" smtClean="0"/>
              <a:t>Post myocardial infarction</a:t>
            </a:r>
          </a:p>
          <a:p>
            <a:pPr lvl="1"/>
            <a:r>
              <a:rPr lang="en-US" dirty="0" smtClean="0"/>
              <a:t>Cancer</a:t>
            </a:r>
          </a:p>
          <a:p>
            <a:pPr lvl="1"/>
            <a:r>
              <a:rPr lang="en-US" dirty="0" smtClean="0"/>
              <a:t>The elderly</a:t>
            </a:r>
          </a:p>
          <a:p>
            <a:r>
              <a:rPr lang="en-US" dirty="0" smtClean="0"/>
              <a:t>This is estimated to apply to </a:t>
            </a:r>
            <a:r>
              <a:rPr lang="en-US" dirty="0" smtClean="0">
                <a:solidFill>
                  <a:srgbClr val="FF0000"/>
                </a:solidFill>
              </a:rPr>
              <a:t>30 million Americans</a:t>
            </a:r>
          </a:p>
          <a:p>
            <a:endParaRPr lang="en-US" dirty="0"/>
          </a:p>
        </p:txBody>
      </p:sp>
      <p:sp>
        <p:nvSpPr>
          <p:cNvPr id="4" name="TextBox 3"/>
          <p:cNvSpPr txBox="1"/>
          <p:nvPr/>
        </p:nvSpPr>
        <p:spPr>
          <a:xfrm>
            <a:off x="457200" y="6027473"/>
            <a:ext cx="7112394" cy="707886"/>
          </a:xfrm>
          <a:prstGeom prst="rect">
            <a:avLst/>
          </a:prstGeom>
          <a:noFill/>
        </p:spPr>
        <p:txBody>
          <a:bodyPr wrap="none" rtlCol="0">
            <a:spAutoFit/>
          </a:bodyPr>
          <a:lstStyle/>
          <a:p>
            <a:r>
              <a:rPr lang="en-US" sz="2000" dirty="0" smtClean="0">
                <a:solidFill>
                  <a:srgbClr val="FF0000"/>
                </a:solidFill>
              </a:rPr>
              <a:t>*</a:t>
            </a:r>
            <a:r>
              <a:rPr lang="en-US" sz="2000" dirty="0" smtClean="0"/>
              <a:t> George T. </a:t>
            </a:r>
            <a:r>
              <a:rPr lang="en-US" sz="2000" dirty="0" err="1" smtClean="0"/>
              <a:t>Griffing</a:t>
            </a:r>
            <a:r>
              <a:rPr lang="en-US" sz="2000" dirty="0" smtClean="0"/>
              <a:t>, MD, </a:t>
            </a:r>
            <a:r>
              <a:rPr lang="en-US" sz="2000" dirty="0" err="1" smtClean="0"/>
              <a:t>Medscape</a:t>
            </a:r>
            <a:r>
              <a:rPr lang="en-US" sz="2000" dirty="0" smtClean="0"/>
              <a:t> Today, Aug 19, 2009.</a:t>
            </a:r>
          </a:p>
          <a:p>
            <a:r>
              <a:rPr lang="en-US" sz="2000" dirty="0" smtClean="0"/>
              <a:t>http://www.medscape.com/viewarticle/707334?src=</a:t>
            </a:r>
            <a:r>
              <a:rPr lang="en-US" sz="2000" dirty="0" err="1" smtClean="0"/>
              <a:t>mp&amp;spon</a:t>
            </a:r>
            <a:r>
              <a:rPr lang="en-US" sz="2000" dirty="0" smtClean="0"/>
              <a:t>=22</a:t>
            </a:r>
          </a:p>
        </p:txBody>
      </p:sp>
    </p:spTree>
    <p:extLst>
      <p:ext uri="{BB962C8B-B14F-4D97-AF65-F5344CB8AC3E}">
        <p14:creationId xmlns:p14="http://schemas.microsoft.com/office/powerpoint/2010/main" val="1503052043"/>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Content Placeholder 2"/>
          <p:cNvSpPr txBox="1">
            <a:spLocks/>
          </p:cNvSpPr>
          <p:nvPr/>
        </p:nvSpPr>
        <p:spPr>
          <a:xfrm>
            <a:off x="1587558" y="2388393"/>
            <a:ext cx="5811852" cy="2692118"/>
          </a:xfrm>
          <a:prstGeom prst="rect">
            <a:avLst/>
          </a:prstGeom>
          <a:solidFill>
            <a:srgbClr val="FEFFCA"/>
          </a:solidFill>
          <a:ln>
            <a:solidFill>
              <a:srgbClr val="000000"/>
            </a:solidFill>
          </a:ln>
        </p:spPr>
        <p:txBody>
          <a:bodyPr vert="horz" lIns="91440" tIns="45720" rIns="91440" bIns="45720" rtlCol="0">
            <a:normAutofit fontScale="92500" lnSpcReduction="10000"/>
          </a:bodyPr>
          <a:lstStyle/>
          <a:p>
            <a:pPr marL="342900" marR="0" lvl="0" indent="-342900" algn="l" defTabSz="457200" rtl="0" eaLnBrk="1" fontAlgn="auto" latinLnBrk="0" hangingPunct="1">
              <a:lnSpc>
                <a:spcPct val="100000"/>
              </a:lnSpc>
              <a:spcBef>
                <a:spcPct val="20000"/>
              </a:spcBef>
              <a:spcAft>
                <a:spcPts val="0"/>
              </a:spcAft>
              <a:buClrTx/>
              <a:buSzTx/>
              <a:tabLst/>
              <a:defRPr/>
            </a:pPr>
            <a:r>
              <a:rPr lang="en-US" sz="3200" dirty="0" smtClean="0"/>
              <a:t>    While these measures are risk factors for heart disease, they play a protective role in preventing other consequences that are arguably worse than heart disease  </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1645554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17 Year Study on Elderly</a:t>
            </a:r>
            <a:r>
              <a:rPr lang="en-US" b="1" dirty="0" smtClean="0">
                <a:solidFill>
                  <a:srgbClr val="C0504D"/>
                </a:solidFill>
              </a:rPr>
              <a:t>*</a:t>
            </a:r>
            <a:endParaRPr lang="en-US" b="1" dirty="0">
              <a:solidFill>
                <a:srgbClr val="C0504D"/>
              </a:solidFill>
            </a:endParaRPr>
          </a:p>
        </p:txBody>
      </p:sp>
      <p:sp>
        <p:nvSpPr>
          <p:cNvPr id="3" name="Content Placeholder 2"/>
          <p:cNvSpPr>
            <a:spLocks noGrp="1"/>
          </p:cNvSpPr>
          <p:nvPr>
            <p:ph idx="1"/>
          </p:nvPr>
        </p:nvSpPr>
        <p:spPr/>
        <p:txBody>
          <a:bodyPr>
            <a:normAutofit fontScale="92500" lnSpcReduction="20000"/>
          </a:bodyPr>
          <a:lstStyle/>
          <a:p>
            <a:r>
              <a:rPr lang="en-US" dirty="0" smtClean="0"/>
              <a:t>Begun in 1990: all subjects                                  were at least 70 years old</a:t>
            </a:r>
          </a:p>
          <a:p>
            <a:r>
              <a:rPr lang="en-US" dirty="0" smtClean="0"/>
              <a:t>Measured serum cholesterol,                            ability to synthesize cholesterol,                            and ability to absorb cholesterol                           through the intestines</a:t>
            </a:r>
          </a:p>
          <a:p>
            <a:r>
              <a:rPr lang="en-US" dirty="0" smtClean="0"/>
              <a:t>Low values of all three parameters                     were associated with accelerated                    mental decline and increased physical frailty</a:t>
            </a:r>
          </a:p>
          <a:p>
            <a:r>
              <a:rPr lang="en-US" dirty="0" smtClean="0"/>
              <a:t>Subjects with low values on all three had 4 ½ years decreased life span</a:t>
            </a:r>
          </a:p>
        </p:txBody>
      </p:sp>
      <p:pic>
        <p:nvPicPr>
          <p:cNvPr id="4" name="Picture 3" descr="old_person.jpg"/>
          <p:cNvPicPr>
            <a:picLocks noChangeAspect="1"/>
          </p:cNvPicPr>
          <p:nvPr/>
        </p:nvPicPr>
        <p:blipFill>
          <a:blip r:embed="rId3"/>
          <a:stretch>
            <a:fillRect/>
          </a:stretch>
        </p:blipFill>
        <p:spPr>
          <a:xfrm>
            <a:off x="6654797" y="1454140"/>
            <a:ext cx="1697566" cy="3098569"/>
          </a:xfrm>
          <a:prstGeom prst="rect">
            <a:avLst/>
          </a:prstGeom>
        </p:spPr>
      </p:pic>
      <p:sp>
        <p:nvSpPr>
          <p:cNvPr id="5" name="TextBox 4"/>
          <p:cNvSpPr txBox="1"/>
          <p:nvPr/>
        </p:nvSpPr>
        <p:spPr>
          <a:xfrm>
            <a:off x="2184371" y="6282268"/>
            <a:ext cx="6681937" cy="461665"/>
          </a:xfrm>
          <a:prstGeom prst="rect">
            <a:avLst/>
          </a:prstGeom>
          <a:noFill/>
        </p:spPr>
        <p:txBody>
          <a:bodyPr wrap="none" rtlCol="0">
            <a:spAutoFit/>
          </a:bodyPr>
          <a:lstStyle/>
          <a:p>
            <a:r>
              <a:rPr lang="en-US" sz="2400" dirty="0" smtClean="0">
                <a:solidFill>
                  <a:srgbClr val="C0504D"/>
                </a:solidFill>
              </a:rPr>
              <a:t>*</a:t>
            </a:r>
            <a:r>
              <a:rPr lang="en-US" sz="2400" dirty="0" smtClean="0"/>
              <a:t> </a:t>
            </a:r>
            <a:r>
              <a:rPr lang="en-US" sz="2400" dirty="0" err="1" smtClean="0"/>
              <a:t>Tilvis</a:t>
            </a:r>
            <a:r>
              <a:rPr lang="en-US" sz="2400" dirty="0" smtClean="0"/>
              <a:t> et al., Annals of Medicine, Early Online, 2011</a:t>
            </a:r>
            <a:endParaRPr lang="en-US" sz="2400" dirty="0"/>
          </a:p>
        </p:txBody>
      </p:sp>
    </p:spTree>
    <p:extLst>
      <p:ext uri="{BB962C8B-B14F-4D97-AF65-F5344CB8AC3E}">
        <p14:creationId xmlns:p14="http://schemas.microsoft.com/office/powerpoint/2010/main" val="684870118"/>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AIDS Increases </a:t>
            </a:r>
            <a:r>
              <a:rPr lang="en-US" b="1" dirty="0"/>
              <a:t>R</a:t>
            </a:r>
            <a:r>
              <a:rPr lang="en-US" b="1" dirty="0" smtClean="0"/>
              <a:t>isk to Heart Disease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8229600" cy="2651319"/>
          </a:xfrm>
        </p:spPr>
        <p:txBody>
          <a:bodyPr/>
          <a:lstStyle/>
          <a:p>
            <a:pPr>
              <a:buNone/>
            </a:pPr>
            <a:r>
              <a:rPr lang="en-US" dirty="0" smtClean="0"/>
              <a:t>  “Patients with HIV with chronic infection have significant vascular inflammation, and thus added CVD [cardiovascular disease] risk, beyond that estimated by traditional risk factors.”</a:t>
            </a:r>
          </a:p>
        </p:txBody>
      </p:sp>
      <p:sp>
        <p:nvSpPr>
          <p:cNvPr id="4" name="TextBox 3"/>
          <p:cNvSpPr txBox="1"/>
          <p:nvPr/>
        </p:nvSpPr>
        <p:spPr>
          <a:xfrm>
            <a:off x="457200" y="5751017"/>
            <a:ext cx="8229600" cy="830997"/>
          </a:xfrm>
          <a:prstGeom prst="rect">
            <a:avLst/>
          </a:prstGeom>
          <a:noFill/>
        </p:spPr>
        <p:txBody>
          <a:bodyPr wrap="square" rtlCol="0">
            <a:spAutoFit/>
          </a:bodyPr>
          <a:lstStyle/>
          <a:p>
            <a:r>
              <a:rPr lang="en-US" sz="2400" dirty="0" smtClean="0">
                <a:solidFill>
                  <a:srgbClr val="FF0000"/>
                </a:solidFill>
              </a:rPr>
              <a:t>*</a:t>
            </a:r>
            <a:r>
              <a:rPr lang="en-US" sz="2400" dirty="0" smtClean="0"/>
              <a:t> S. Subramanian, et al., Arterial Inflammation in Patients With HIV. JAMA, July 25, 201, 308( 4379), </a:t>
            </a:r>
            <a:r>
              <a:rPr lang="en-US" sz="2400" dirty="0" err="1" smtClean="0"/>
              <a:t>p</a:t>
            </a:r>
            <a:r>
              <a:rPr lang="en-US" sz="2400" dirty="0" smtClean="0"/>
              <a:t>. 386</a:t>
            </a:r>
            <a:endParaRPr lang="en-US" sz="2400" dirty="0"/>
          </a:p>
        </p:txBody>
      </p:sp>
      <p:sp>
        <p:nvSpPr>
          <p:cNvPr id="5" name="Content Placeholder 2"/>
          <p:cNvSpPr txBox="1">
            <a:spLocks/>
          </p:cNvSpPr>
          <p:nvPr/>
        </p:nvSpPr>
        <p:spPr>
          <a:xfrm>
            <a:off x="1114172" y="4221592"/>
            <a:ext cx="6697014" cy="1242043"/>
          </a:xfrm>
          <a:prstGeom prst="rect">
            <a:avLst/>
          </a:prstGeom>
          <a:solidFill>
            <a:srgbClr val="FEFFCA"/>
          </a:solidFill>
          <a:ln>
            <a:solidFill>
              <a:srgbClr val="000000"/>
            </a:solidFill>
          </a:ln>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lang="en-US" sz="3200" dirty="0" smtClean="0"/>
              <a:t>    I propose that AIDS is a      cholesterol sulfate deficiency disease</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5914824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732807" y="1600200"/>
            <a:ext cx="3357410" cy="3539431"/>
          </a:xfrm>
          <a:prstGeom prst="rect">
            <a:avLst/>
          </a:prstGeom>
          <a:solidFill>
            <a:srgbClr val="F9FFCC"/>
          </a:solidFill>
          <a:ln>
            <a:solidFill>
              <a:srgbClr val="000000"/>
            </a:solidFill>
          </a:ln>
        </p:spPr>
        <p:txBody>
          <a:bodyPr wrap="none" rtlCol="0">
            <a:spAutoFit/>
          </a:bodyPr>
          <a:lstStyle/>
          <a:p>
            <a:pPr algn="ctr"/>
            <a:r>
              <a:rPr lang="en-US" sz="2800" b="1" dirty="0" smtClean="0"/>
              <a:t>Dysfunction</a:t>
            </a:r>
          </a:p>
          <a:p>
            <a:pPr algn="ctr"/>
            <a:endParaRPr lang="en-US" sz="2800" dirty="0" smtClean="0"/>
          </a:p>
          <a:p>
            <a:pPr algn="ctr"/>
            <a:r>
              <a:rPr lang="en-US" sz="2800" dirty="0"/>
              <a:t>Cholesterol Transport</a:t>
            </a:r>
          </a:p>
          <a:p>
            <a:pPr algn="ctr"/>
            <a:r>
              <a:rPr lang="en-US" sz="2800" dirty="0" smtClean="0"/>
              <a:t>Sulfate Deficiency</a:t>
            </a:r>
          </a:p>
          <a:p>
            <a:pPr algn="ctr"/>
            <a:r>
              <a:rPr lang="en-US" sz="2800" dirty="0" smtClean="0"/>
              <a:t>Obesity</a:t>
            </a:r>
          </a:p>
          <a:p>
            <a:pPr algn="ctr"/>
            <a:r>
              <a:rPr lang="en-US" sz="2800" dirty="0" err="1" smtClean="0"/>
              <a:t>eNOS</a:t>
            </a:r>
            <a:endParaRPr lang="en-US" sz="2800" dirty="0" smtClean="0"/>
          </a:p>
          <a:p>
            <a:pPr algn="ctr"/>
            <a:r>
              <a:rPr lang="en-US" sz="2800" dirty="0" err="1" smtClean="0"/>
              <a:t>SiNiC</a:t>
            </a:r>
            <a:endParaRPr lang="en-US" sz="2800" dirty="0" smtClean="0"/>
          </a:p>
          <a:p>
            <a:pPr algn="ctr"/>
            <a:endParaRPr lang="en-US" sz="2800" dirty="0" smtClean="0"/>
          </a:p>
        </p:txBody>
      </p:sp>
      <p:sp>
        <p:nvSpPr>
          <p:cNvPr id="5" name="TextBox 4"/>
          <p:cNvSpPr txBox="1"/>
          <p:nvPr/>
        </p:nvSpPr>
        <p:spPr>
          <a:xfrm>
            <a:off x="4560906" y="1600200"/>
            <a:ext cx="3659648" cy="4401205"/>
          </a:xfrm>
          <a:prstGeom prst="rect">
            <a:avLst/>
          </a:prstGeom>
          <a:solidFill>
            <a:srgbClr val="F9FFCC"/>
          </a:solidFill>
          <a:ln>
            <a:solidFill>
              <a:srgbClr val="000000"/>
            </a:solidFill>
          </a:ln>
        </p:spPr>
        <p:txBody>
          <a:bodyPr wrap="square" rtlCol="0">
            <a:spAutoFit/>
          </a:bodyPr>
          <a:lstStyle/>
          <a:p>
            <a:pPr algn="ctr"/>
            <a:r>
              <a:rPr lang="en-US" sz="2800" b="1" dirty="0" smtClean="0"/>
              <a:t>Consequences</a:t>
            </a:r>
          </a:p>
          <a:p>
            <a:pPr algn="ctr"/>
            <a:endParaRPr lang="en-US" sz="2800" dirty="0" smtClean="0"/>
          </a:p>
          <a:p>
            <a:pPr algn="ctr"/>
            <a:r>
              <a:rPr lang="en-US" sz="2800" dirty="0" smtClean="0"/>
              <a:t>Blood Dysfunction</a:t>
            </a:r>
            <a:endParaRPr lang="en-US" sz="2800" dirty="0"/>
          </a:p>
          <a:p>
            <a:pPr algn="ctr"/>
            <a:r>
              <a:rPr lang="en-US" sz="2800" dirty="0" smtClean="0">
                <a:solidFill>
                  <a:schemeClr val="tx1">
                    <a:lumMod val="50000"/>
                    <a:lumOff val="50000"/>
                  </a:schemeClr>
                </a:solidFill>
              </a:rPr>
              <a:t>Diabetes</a:t>
            </a:r>
          </a:p>
          <a:p>
            <a:pPr algn="ctr"/>
            <a:r>
              <a:rPr lang="en-US" sz="2800" dirty="0" smtClean="0"/>
              <a:t>Heart Disease</a:t>
            </a:r>
          </a:p>
          <a:p>
            <a:pPr algn="ctr"/>
            <a:r>
              <a:rPr lang="en-US" sz="2800" dirty="0"/>
              <a:t> </a:t>
            </a:r>
            <a:r>
              <a:rPr lang="en-US" sz="2800" dirty="0">
                <a:solidFill>
                  <a:srgbClr val="7F7F7F"/>
                </a:solidFill>
              </a:rPr>
              <a:t>Cancer</a:t>
            </a:r>
            <a:endParaRPr lang="en-US" sz="2800" dirty="0">
              <a:ln>
                <a:solidFill>
                  <a:srgbClr val="000000"/>
                </a:solidFill>
              </a:ln>
              <a:solidFill>
                <a:srgbClr val="7F7F7F"/>
              </a:solidFill>
            </a:endParaRPr>
          </a:p>
          <a:p>
            <a:pPr algn="ctr"/>
            <a:r>
              <a:rPr lang="en-US" sz="2800" dirty="0" smtClean="0"/>
              <a:t>Impaired Gut Bacteria</a:t>
            </a:r>
            <a:endParaRPr lang="en-US" sz="2800" dirty="0" smtClean="0">
              <a:solidFill>
                <a:srgbClr val="7F7F7F"/>
              </a:solidFill>
            </a:endParaRPr>
          </a:p>
          <a:p>
            <a:pPr algn="ctr"/>
            <a:r>
              <a:rPr lang="en-US" sz="2800" dirty="0" smtClean="0"/>
              <a:t>Infections</a:t>
            </a:r>
          </a:p>
          <a:p>
            <a:pPr algn="ctr"/>
            <a:r>
              <a:rPr lang="en-US" sz="2800" dirty="0" smtClean="0"/>
              <a:t>Impaired Autophagy</a:t>
            </a:r>
          </a:p>
          <a:p>
            <a:pPr algn="ctr"/>
            <a:r>
              <a:rPr lang="en-US" sz="2800" dirty="0" smtClean="0"/>
              <a:t> </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High Fat Diet Protects from            Heart Failure</a:t>
            </a:r>
            <a:r>
              <a:rPr lang="en-US" b="1" dirty="0" smtClean="0">
                <a:solidFill>
                  <a:srgbClr val="FF0000"/>
                </a:solidFill>
              </a:rPr>
              <a:t>*</a:t>
            </a:r>
            <a:endParaRPr lang="en-US" b="1" dirty="0">
              <a:solidFill>
                <a:srgbClr val="FF0000"/>
              </a:solidFill>
            </a:endParaRPr>
          </a:p>
        </p:txBody>
      </p:sp>
      <p:pic>
        <p:nvPicPr>
          <p:cNvPr id="4" name="Content Placeholder 3" descr="high_fat_diet_heart_failure.png"/>
          <p:cNvPicPr>
            <a:picLocks noGrp="1" noChangeAspect="1"/>
          </p:cNvPicPr>
          <p:nvPr>
            <p:ph idx="1"/>
          </p:nvPr>
        </p:nvPicPr>
        <p:blipFill>
          <a:blip r:embed="rId3">
            <a:extLst>
              <a:ext uri="{28A0092B-C50C-407E-A947-70E740481C1C}">
                <a14:useLocalDpi xmlns:a14="http://schemas.microsoft.com/office/drawing/2010/main" val="0"/>
              </a:ext>
            </a:extLst>
          </a:blip>
          <a:srcRect l="-16164" r="-16164"/>
          <a:stretch>
            <a:fillRect/>
          </a:stretch>
        </p:blipFill>
        <p:spPr/>
      </p:pic>
      <p:sp>
        <p:nvSpPr>
          <p:cNvPr id="5" name="TextBox 4"/>
          <p:cNvSpPr txBox="1"/>
          <p:nvPr/>
        </p:nvSpPr>
        <p:spPr>
          <a:xfrm>
            <a:off x="457201" y="6126163"/>
            <a:ext cx="8553116" cy="1477328"/>
          </a:xfrm>
          <a:prstGeom prst="rect">
            <a:avLst/>
          </a:prstGeom>
          <a:noFill/>
        </p:spPr>
        <p:txBody>
          <a:bodyPr wrap="square" rtlCol="0">
            <a:spAutoFit/>
          </a:bodyPr>
          <a:lstStyle/>
          <a:p>
            <a:r>
              <a:rPr lang="en-US" dirty="0" smtClean="0">
                <a:solidFill>
                  <a:srgbClr val="FF0000"/>
                </a:solidFill>
              </a:rPr>
              <a:t>*</a:t>
            </a:r>
            <a:r>
              <a:rPr lang="en-US" dirty="0" smtClean="0"/>
              <a:t>From W.C. Stanley </a:t>
            </a:r>
            <a:r>
              <a:rPr lang="en-US" i="1" dirty="0" smtClean="0"/>
              <a:t>et al.</a:t>
            </a:r>
            <a:r>
              <a:rPr lang="en-US" dirty="0" smtClean="0"/>
              <a:t>, Dietary </a:t>
            </a:r>
            <a:r>
              <a:rPr lang="en-US" dirty="0"/>
              <a:t>Fat and Heart Failure: Moving From </a:t>
            </a:r>
            <a:r>
              <a:rPr lang="en-US" dirty="0" err="1"/>
              <a:t>Lipotoxicity</a:t>
            </a:r>
            <a:r>
              <a:rPr lang="en-US" dirty="0"/>
              <a:t> to </a:t>
            </a:r>
            <a:r>
              <a:rPr lang="en-US" dirty="0" err="1" smtClean="0"/>
              <a:t>Lipoprotection</a:t>
            </a:r>
            <a:r>
              <a:rPr lang="en-US" dirty="0" smtClean="0"/>
              <a:t>,</a:t>
            </a:r>
            <a:r>
              <a:rPr lang="en-US" i="1" dirty="0"/>
              <a:t> Circulation Research </a:t>
            </a:r>
            <a:r>
              <a:rPr lang="en-US" dirty="0"/>
              <a:t>2012, 110:764-776</a:t>
            </a:r>
            <a:br>
              <a:rPr lang="en-US" dirty="0"/>
            </a:br>
            <a:endParaRPr lang="en-US" dirty="0"/>
          </a:p>
          <a:p>
            <a:endParaRPr lang="en-US" dirty="0"/>
          </a:p>
          <a:p>
            <a:r>
              <a:rPr lang="en-US" dirty="0" smtClean="0"/>
              <a:t> </a:t>
            </a:r>
            <a:endParaRPr lang="en-US" dirty="0"/>
          </a:p>
        </p:txBody>
      </p:sp>
    </p:spTree>
    <p:extLst>
      <p:ext uri="{BB962C8B-B14F-4D97-AF65-F5344CB8AC3E}">
        <p14:creationId xmlns:p14="http://schemas.microsoft.com/office/powerpoint/2010/main" val="2955835146"/>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a:xfrm>
            <a:off x="457200" y="1519992"/>
            <a:ext cx="8229600" cy="4525963"/>
          </a:xfrm>
        </p:spPr>
        <p:txBody>
          <a:bodyPr>
            <a:normAutofit fontScale="85000" lnSpcReduction="20000"/>
          </a:bodyPr>
          <a:lstStyle/>
          <a:p>
            <a:r>
              <a:rPr lang="en-US" dirty="0" smtClean="0"/>
              <a:t>Fat cells play an important service in cleaning up busted LDL and supplying cholesterol and fats to insulin-resistant muscle cells</a:t>
            </a:r>
          </a:p>
          <a:p>
            <a:r>
              <a:rPr lang="en-US" dirty="0" smtClean="0"/>
              <a:t>This is a dirty job, and fat cells get sick</a:t>
            </a:r>
          </a:p>
          <a:p>
            <a:pPr lvl="1"/>
            <a:r>
              <a:rPr lang="en-US" dirty="0" smtClean="0"/>
              <a:t>Too little membrane cholesterol, too much internal cholesterol</a:t>
            </a:r>
            <a:endParaRPr lang="en-US" dirty="0"/>
          </a:p>
          <a:p>
            <a:r>
              <a:rPr lang="en-US" dirty="0" smtClean="0"/>
              <a:t>Macrophages are called in to clean up dying cells</a:t>
            </a:r>
          </a:p>
          <a:p>
            <a:pPr lvl="1"/>
            <a:r>
              <a:rPr lang="en-US" dirty="0" smtClean="0"/>
              <a:t>This leads to inflammatory response and widespread tissue damage</a:t>
            </a:r>
          </a:p>
          <a:p>
            <a:r>
              <a:rPr lang="en-US" dirty="0" smtClean="0"/>
              <a:t>Metabolic syndrome is protective in several modern diseases and conditions</a:t>
            </a:r>
          </a:p>
          <a:p>
            <a:r>
              <a:rPr lang="en-US" dirty="0" smtClean="0"/>
              <a:t>High fat diet protects from these diseases</a:t>
            </a:r>
            <a:endParaRPr lang="en-US" dirty="0"/>
          </a:p>
        </p:txBody>
      </p:sp>
    </p:spTree>
    <p:extLst>
      <p:ext uri="{BB962C8B-B14F-4D97-AF65-F5344CB8AC3E}">
        <p14:creationId xmlns:p14="http://schemas.microsoft.com/office/powerpoint/2010/main" val="550591481"/>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64"/>
            <a:ext cx="8229600" cy="1143000"/>
          </a:xfrm>
        </p:spPr>
        <p:txBody>
          <a:bodyPr/>
          <a:lstStyle/>
          <a:p>
            <a:r>
              <a:rPr lang="en-US" b="1" dirty="0" smtClean="0">
                <a:latin typeface="Apple Casual"/>
              </a:rPr>
              <a:t>Outline</a:t>
            </a:r>
            <a:endParaRPr lang="en-US" b="1" dirty="0">
              <a:latin typeface="Apple Casual"/>
            </a:endParaRPr>
          </a:p>
        </p:txBody>
      </p:sp>
      <p:sp>
        <p:nvSpPr>
          <p:cNvPr id="3" name="Content Placeholder 2"/>
          <p:cNvSpPr>
            <a:spLocks noGrp="1"/>
          </p:cNvSpPr>
          <p:nvPr>
            <p:ph idx="1"/>
          </p:nvPr>
        </p:nvSpPr>
        <p:spPr>
          <a:xfrm>
            <a:off x="457200" y="1265613"/>
            <a:ext cx="8456178" cy="5469492"/>
          </a:xfrm>
        </p:spPr>
        <p:txBody>
          <a:bodyPr>
            <a:normAutofit fontScale="62500" lnSpcReduction="20000"/>
          </a:bodyPr>
          <a:lstStyle/>
          <a:p>
            <a:r>
              <a:rPr lang="en-US" dirty="0" smtClean="0">
                <a:latin typeface="Apple Casual"/>
              </a:rPr>
              <a:t>Introduction</a:t>
            </a:r>
          </a:p>
          <a:p>
            <a:pPr lvl="1"/>
            <a:r>
              <a:rPr lang="en-US" sz="2900" dirty="0" smtClean="0">
                <a:latin typeface="Apple Casual"/>
              </a:rPr>
              <a:t>Big Ideas: Dysfunction and Consequences</a:t>
            </a:r>
          </a:p>
          <a:p>
            <a:r>
              <a:rPr lang="en-US" dirty="0" smtClean="0">
                <a:solidFill>
                  <a:srgbClr val="FF0000"/>
                </a:solidFill>
                <a:latin typeface="Apple Casual"/>
              </a:rPr>
              <a:t>Dysfunction</a:t>
            </a:r>
          </a:p>
          <a:p>
            <a:pPr lvl="1"/>
            <a:r>
              <a:rPr lang="en-US" sz="2900" dirty="0" smtClean="0">
                <a:latin typeface="Apple Casual"/>
              </a:rPr>
              <a:t>Cholesterol Transport</a:t>
            </a:r>
          </a:p>
          <a:p>
            <a:pPr lvl="1"/>
            <a:r>
              <a:rPr lang="en-US" sz="2900" dirty="0" smtClean="0">
                <a:latin typeface="Apple Casual"/>
              </a:rPr>
              <a:t>Sulfate Deficiency</a:t>
            </a:r>
          </a:p>
          <a:p>
            <a:pPr lvl="1"/>
            <a:r>
              <a:rPr lang="en-US" sz="2900" dirty="0" smtClean="0">
                <a:latin typeface="Apple Casual"/>
              </a:rPr>
              <a:t>Obesity</a:t>
            </a:r>
          </a:p>
          <a:p>
            <a:pPr lvl="1"/>
            <a:r>
              <a:rPr lang="en-US" sz="2900" dirty="0" smtClean="0">
                <a:solidFill>
                  <a:srgbClr val="FF0000"/>
                </a:solidFill>
                <a:latin typeface="Apple Casual"/>
              </a:rPr>
              <a:t>Endothelial Nitric Oxide Synthase (</a:t>
            </a:r>
            <a:r>
              <a:rPr lang="en-US" sz="2900" dirty="0" err="1" smtClean="0">
                <a:solidFill>
                  <a:srgbClr val="FF0000"/>
                </a:solidFill>
                <a:latin typeface="Apple Casual"/>
              </a:rPr>
              <a:t>eNOS</a:t>
            </a:r>
            <a:r>
              <a:rPr lang="en-US" sz="2900" dirty="0" smtClean="0">
                <a:solidFill>
                  <a:srgbClr val="FF0000"/>
                </a:solidFill>
                <a:latin typeface="Apple Casual"/>
              </a:rPr>
              <a:t>)</a:t>
            </a:r>
          </a:p>
          <a:p>
            <a:pPr lvl="1"/>
            <a:r>
              <a:rPr lang="en-US" sz="2900" dirty="0" err="1" smtClean="0">
                <a:latin typeface="Apple Casual"/>
              </a:rPr>
              <a:t>SiNiC</a:t>
            </a:r>
            <a:endParaRPr lang="en-US" sz="2900" dirty="0" smtClean="0">
              <a:latin typeface="Apple Casual"/>
            </a:endParaRPr>
          </a:p>
          <a:p>
            <a:pPr lvl="0"/>
            <a:r>
              <a:rPr lang="en-US" dirty="0" smtClean="0">
                <a:latin typeface="Apple Casual"/>
              </a:rPr>
              <a:t>Consequences</a:t>
            </a:r>
          </a:p>
          <a:p>
            <a:pPr lvl="1"/>
            <a:r>
              <a:rPr lang="en-US" sz="2900" dirty="0" smtClean="0">
                <a:latin typeface="Apple Casual"/>
              </a:rPr>
              <a:t>Blood Clots and Hemorrhages</a:t>
            </a:r>
          </a:p>
          <a:p>
            <a:pPr lvl="1"/>
            <a:r>
              <a:rPr lang="en-US" sz="2900" dirty="0" smtClean="0">
                <a:latin typeface="Apple Casual"/>
              </a:rPr>
              <a:t>Cardiovascular Disease</a:t>
            </a:r>
          </a:p>
          <a:p>
            <a:pPr lvl="1"/>
            <a:r>
              <a:rPr lang="en-US" sz="2900" dirty="0" smtClean="0">
                <a:latin typeface="Apple Casual"/>
              </a:rPr>
              <a:t>Impaired Gut Bacteria</a:t>
            </a:r>
          </a:p>
          <a:p>
            <a:pPr lvl="1"/>
            <a:r>
              <a:rPr lang="en-US" sz="2900" dirty="0" smtClean="0">
                <a:latin typeface="Apple Casual"/>
              </a:rPr>
              <a:t>Infection</a:t>
            </a:r>
          </a:p>
          <a:p>
            <a:pPr lvl="1"/>
            <a:r>
              <a:rPr lang="en-US" sz="2900" dirty="0" smtClean="0">
                <a:latin typeface="Apple Casual"/>
              </a:rPr>
              <a:t>Impaired Autophagy</a:t>
            </a:r>
          </a:p>
          <a:p>
            <a:pPr lvl="0"/>
            <a:r>
              <a:rPr lang="en-US" dirty="0" smtClean="0">
                <a:latin typeface="Apple Casual"/>
              </a:rPr>
              <a:t>The Environment</a:t>
            </a:r>
          </a:p>
          <a:p>
            <a:pPr lvl="1"/>
            <a:r>
              <a:rPr lang="en-US" sz="2900" dirty="0" smtClean="0">
                <a:latin typeface="Apple Casual"/>
              </a:rPr>
              <a:t>Environmental Toxins</a:t>
            </a:r>
          </a:p>
          <a:p>
            <a:pPr lvl="1"/>
            <a:r>
              <a:rPr lang="en-US" sz="2900" dirty="0" smtClean="0">
                <a:latin typeface="Apple Casual"/>
              </a:rPr>
              <a:t>Polyphenols</a:t>
            </a:r>
          </a:p>
          <a:p>
            <a:pPr lvl="0"/>
            <a:r>
              <a:rPr lang="en-US" dirty="0" smtClean="0">
                <a:latin typeface="Apple Casual"/>
              </a:rPr>
              <a:t>Summary</a:t>
            </a:r>
          </a:p>
          <a:p>
            <a:pPr lvl="0"/>
            <a:endParaRPr lang="en-US" sz="2800" dirty="0" smtClean="0">
              <a:latin typeface="Apple Casual"/>
            </a:endParaRPr>
          </a:p>
          <a:p>
            <a:pPr lvl="0"/>
            <a:endParaRPr lang="en-US" sz="2800" dirty="0" smtClean="0">
              <a:latin typeface="Apple Casual"/>
            </a:endParaRPr>
          </a:p>
          <a:p>
            <a:endParaRPr lang="en-US" sz="2800" dirty="0" smtClean="0"/>
          </a:p>
          <a:p>
            <a:endParaRPr lang="en-US" sz="2800" dirty="0" smtClean="0"/>
          </a:p>
          <a:p>
            <a:endParaRPr lang="en-US" sz="2800" dirty="0" smtClean="0"/>
          </a:p>
          <a:p>
            <a:endParaRPr lang="en-US" sz="2800" dirty="0"/>
          </a:p>
        </p:txBody>
      </p:sp>
    </p:spTree>
    <p:extLst>
      <p:ext uri="{BB962C8B-B14F-4D97-AF65-F5344CB8AC3E}">
        <p14:creationId xmlns:p14="http://schemas.microsoft.com/office/powerpoint/2010/main" val="959225086"/>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eNOS</a:t>
            </a:r>
            <a:endParaRPr lang="en-US" b="1" dirty="0"/>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457200" y="1772508"/>
            <a:ext cx="8229600" cy="2677656"/>
          </a:xfrm>
          <a:prstGeom prst="rect">
            <a:avLst/>
          </a:prstGeom>
          <a:solidFill>
            <a:srgbClr val="F9FFCC"/>
          </a:solidFill>
          <a:ln>
            <a:solidFill>
              <a:srgbClr val="000000"/>
            </a:solidFill>
          </a:ln>
        </p:spPr>
        <p:txBody>
          <a:bodyPr wrap="square" rtlCol="0">
            <a:spAutoFit/>
          </a:bodyPr>
          <a:lstStyle/>
          <a:p>
            <a:pPr algn="ctr"/>
            <a:r>
              <a:rPr lang="en-US" sz="2800" dirty="0" smtClean="0">
                <a:latin typeface="Apple Casual"/>
              </a:rPr>
              <a:t> </a:t>
            </a:r>
          </a:p>
          <a:p>
            <a:pPr algn="ctr"/>
            <a:r>
              <a:rPr lang="en-US" sz="2800" dirty="0" err="1" smtClean="0">
                <a:latin typeface="Apple Casual"/>
              </a:rPr>
              <a:t>eNOS</a:t>
            </a:r>
            <a:r>
              <a:rPr lang="en-US" sz="2800" dirty="0" smtClean="0">
                <a:latin typeface="Apple Casual"/>
              </a:rPr>
              <a:t> (endothelial Nitric Oxide Synthase) is a “moonlighting” enzyme: it makes sulfate upon sunlight stimulation, and switches to        nitric oxide (nitrate) under stress</a:t>
            </a:r>
          </a:p>
          <a:p>
            <a:pPr algn="ctr"/>
            <a:endParaRPr lang="en-US" sz="2800" dirty="0">
              <a:latin typeface="Apple Casual"/>
            </a:endParaRPr>
          </a:p>
        </p:txBody>
      </p:sp>
    </p:spTree>
    <p:extLst>
      <p:ext uri="{BB962C8B-B14F-4D97-AF65-F5344CB8AC3E}">
        <p14:creationId xmlns:p14="http://schemas.microsoft.com/office/powerpoint/2010/main" val="243009795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2"/>
          <p:cNvSpPr txBox="1">
            <a:spLocks/>
          </p:cNvSpPr>
          <p:nvPr/>
        </p:nvSpPr>
        <p:spPr>
          <a:xfrm>
            <a:off x="457200" y="2076450"/>
            <a:ext cx="8229600" cy="2343149"/>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smtClean="0">
                <a:ln>
                  <a:noFill/>
                </a:ln>
                <a:solidFill>
                  <a:srgbClr val="FF0000"/>
                </a:solidFill>
                <a:effectLst/>
                <a:uLnTx/>
                <a:uFillTx/>
                <a:latin typeface="Apple Casual"/>
                <a:ea typeface="+mn-ea"/>
                <a:cs typeface="+mn-cs"/>
              </a:rPr>
              <a:t>Endothelial nitric</a:t>
            </a:r>
            <a:r>
              <a:rPr kumimoji="0" lang="en-US" sz="3600" b="0" i="0" u="none" strike="noStrike" kern="1200" cap="none" spc="0" normalizeH="0" noProof="0" dirty="0" smtClean="0">
                <a:ln>
                  <a:noFill/>
                </a:ln>
                <a:solidFill>
                  <a:srgbClr val="FF0000"/>
                </a:solidFill>
                <a:effectLst/>
                <a:uLnTx/>
                <a:uFillTx/>
                <a:latin typeface="Apple Casual"/>
                <a:ea typeface="+mn-ea"/>
                <a:cs typeface="+mn-cs"/>
              </a:rPr>
              <a:t> oxide </a:t>
            </a:r>
            <a:r>
              <a:rPr kumimoji="0" lang="en-US" sz="3600" b="0" i="0" u="none" strike="noStrike" kern="1200" cap="none" spc="0" normalizeH="0" noProof="0" dirty="0" err="1" smtClean="0">
                <a:ln>
                  <a:noFill/>
                </a:ln>
                <a:solidFill>
                  <a:srgbClr val="FF0000"/>
                </a:solidFill>
                <a:effectLst/>
                <a:uLnTx/>
                <a:uFillTx/>
                <a:latin typeface="Apple Casual"/>
                <a:ea typeface="+mn-ea"/>
                <a:cs typeface="+mn-cs"/>
              </a:rPr>
              <a:t>synthase</a:t>
            </a:r>
            <a:r>
              <a:rPr lang="en-US" sz="3600" dirty="0" smtClean="0">
                <a:solidFill>
                  <a:srgbClr val="FF0000"/>
                </a:solidFill>
                <a:latin typeface="Apple Casual"/>
              </a:rPr>
              <a:t> (</a:t>
            </a:r>
            <a:r>
              <a:rPr lang="en-US" sz="3600" dirty="0" err="1" smtClean="0">
                <a:solidFill>
                  <a:srgbClr val="FF0000"/>
                </a:solidFill>
                <a:latin typeface="Apple Casual"/>
              </a:rPr>
              <a:t>eNOS</a:t>
            </a:r>
            <a:r>
              <a:rPr lang="en-US" sz="3600" dirty="0" smtClean="0">
                <a:solidFill>
                  <a:srgbClr val="FF0000"/>
                </a:solidFill>
                <a:latin typeface="Apple Casual"/>
              </a:rPr>
              <a:t>)</a:t>
            </a:r>
            <a:endParaRPr kumimoji="0" lang="en-US" sz="3600" b="0" i="0" u="none" strike="noStrike" kern="1200" cap="none" spc="0" normalizeH="0" baseline="0" noProof="0" dirty="0">
              <a:ln>
                <a:noFill/>
              </a:ln>
              <a:solidFill>
                <a:srgbClr val="FF0000"/>
              </a:solidFill>
              <a:effectLst/>
              <a:uLnTx/>
              <a:uFillTx/>
              <a:latin typeface="Apple Casual"/>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eNOS</a:t>
            </a:r>
            <a:r>
              <a:rPr lang="en-US" b="1" dirty="0" smtClean="0"/>
              <a:t>!!</a:t>
            </a:r>
            <a:endParaRPr lang="en-US" b="1" dirty="0"/>
          </a:p>
        </p:txBody>
      </p:sp>
      <p:sp>
        <p:nvSpPr>
          <p:cNvPr id="3" name="Content Placeholder 2"/>
          <p:cNvSpPr>
            <a:spLocks noGrp="1"/>
          </p:cNvSpPr>
          <p:nvPr>
            <p:ph idx="1"/>
          </p:nvPr>
        </p:nvSpPr>
        <p:spPr>
          <a:xfrm>
            <a:off x="457200" y="1295400"/>
            <a:ext cx="8229600" cy="4525963"/>
          </a:xfrm>
        </p:spPr>
        <p:txBody>
          <a:bodyPr/>
          <a:lstStyle/>
          <a:p>
            <a:r>
              <a:rPr lang="en-US" dirty="0" smtClean="0"/>
              <a:t>Endothelial nitric oxide </a:t>
            </a:r>
            <a:r>
              <a:rPr lang="en-US" dirty="0" err="1" smtClean="0"/>
              <a:t>synthase</a:t>
            </a:r>
            <a:r>
              <a:rPr lang="en-US" dirty="0" smtClean="0"/>
              <a:t> (</a:t>
            </a:r>
            <a:r>
              <a:rPr lang="en-US" dirty="0" err="1" smtClean="0"/>
              <a:t>eNOS</a:t>
            </a:r>
            <a:r>
              <a:rPr lang="en-US" dirty="0" smtClean="0"/>
              <a:t>) is a very interesting molecule</a:t>
            </a:r>
          </a:p>
          <a:p>
            <a:r>
              <a:rPr lang="en-US" dirty="0" smtClean="0"/>
              <a:t>It’s known for its role in synthesizing nitric oxide (NO) from L-</a:t>
            </a:r>
            <a:r>
              <a:rPr lang="en-US" dirty="0" err="1" smtClean="0"/>
              <a:t>arginine</a:t>
            </a:r>
            <a:endParaRPr lang="en-US" dirty="0" smtClean="0"/>
          </a:p>
          <a:p>
            <a:r>
              <a:rPr lang="en-US" dirty="0" smtClean="0"/>
              <a:t>But I think it has a much more important role as well, which is its primary role:</a:t>
            </a:r>
          </a:p>
          <a:p>
            <a:pPr lvl="1"/>
            <a:r>
              <a:rPr lang="en-US" dirty="0" smtClean="0"/>
              <a:t>To synthesize sulfate from sulfur in the presence of sunlight</a:t>
            </a:r>
            <a:endParaRPr lang="en-US" dirty="0"/>
          </a:p>
        </p:txBody>
      </p:sp>
      <p:sp>
        <p:nvSpPr>
          <p:cNvPr id="4" name="TextBox 3"/>
          <p:cNvSpPr txBox="1"/>
          <p:nvPr/>
        </p:nvSpPr>
        <p:spPr>
          <a:xfrm>
            <a:off x="3479800" y="5344309"/>
            <a:ext cx="3024285" cy="954107"/>
          </a:xfrm>
          <a:prstGeom prst="rect">
            <a:avLst/>
          </a:prstGeom>
          <a:noFill/>
        </p:spPr>
        <p:txBody>
          <a:bodyPr wrap="none" rtlCol="0">
            <a:spAutoFit/>
          </a:bodyPr>
          <a:lstStyle/>
          <a:p>
            <a:r>
              <a:rPr lang="en-US" sz="2800" dirty="0" smtClean="0"/>
              <a:t>N  </a:t>
            </a:r>
            <a:r>
              <a:rPr lang="en-US" sz="2800" dirty="0" err="1" smtClean="0">
                <a:sym typeface="Wingdings"/>
              </a:rPr>
              <a:t></a:t>
            </a:r>
            <a:r>
              <a:rPr lang="en-US" sz="2800" dirty="0" smtClean="0">
                <a:sym typeface="Wingdings"/>
              </a:rPr>
              <a:t>  NO  </a:t>
            </a:r>
            <a:r>
              <a:rPr lang="en-US" sz="2800" dirty="0" err="1" smtClean="0">
                <a:sym typeface="Wingdings"/>
              </a:rPr>
              <a:t></a:t>
            </a:r>
            <a:r>
              <a:rPr lang="en-US" sz="2800" dirty="0" smtClean="0">
                <a:sym typeface="Wingdings"/>
              </a:rPr>
              <a:t>  NO</a:t>
            </a:r>
            <a:r>
              <a:rPr lang="en-US" sz="2800" baseline="-25000" dirty="0" smtClean="0">
                <a:sym typeface="Wingdings"/>
              </a:rPr>
              <a:t>3</a:t>
            </a:r>
            <a:r>
              <a:rPr lang="en-US" sz="2800" baseline="30000" dirty="0" smtClean="0">
                <a:sym typeface="Wingdings"/>
              </a:rPr>
              <a:t>-2</a:t>
            </a:r>
          </a:p>
          <a:p>
            <a:r>
              <a:rPr lang="en-US" sz="2800" dirty="0" smtClean="0">
                <a:sym typeface="Wingdings"/>
              </a:rPr>
              <a:t>S   </a:t>
            </a:r>
            <a:r>
              <a:rPr lang="en-US" sz="2800" dirty="0" err="1" smtClean="0">
                <a:sym typeface="Wingdings"/>
              </a:rPr>
              <a:t></a:t>
            </a:r>
            <a:r>
              <a:rPr lang="en-US" sz="2800" dirty="0" smtClean="0">
                <a:sym typeface="Wingdings"/>
              </a:rPr>
              <a:t>  SO</a:t>
            </a:r>
            <a:r>
              <a:rPr lang="en-US" sz="2800" baseline="-25000" dirty="0" smtClean="0">
                <a:sym typeface="Wingdings"/>
              </a:rPr>
              <a:t>2 </a:t>
            </a:r>
            <a:r>
              <a:rPr lang="en-US" sz="2800" dirty="0" smtClean="0">
                <a:sym typeface="Wingdings"/>
              </a:rPr>
              <a:t> </a:t>
            </a:r>
            <a:r>
              <a:rPr lang="en-US" sz="2800" dirty="0" err="1" smtClean="0">
                <a:sym typeface="Wingdings"/>
              </a:rPr>
              <a:t></a:t>
            </a:r>
            <a:r>
              <a:rPr lang="en-US" sz="2800" dirty="0" smtClean="0">
                <a:sym typeface="Wingdings"/>
              </a:rPr>
              <a:t>  SO</a:t>
            </a:r>
            <a:r>
              <a:rPr lang="en-US" sz="2800" baseline="-25000" dirty="0" smtClean="0">
                <a:sym typeface="Wingdings"/>
              </a:rPr>
              <a:t>4</a:t>
            </a:r>
            <a:r>
              <a:rPr lang="en-US" sz="2800" baseline="30000" dirty="0" smtClean="0">
                <a:sym typeface="Wingdings"/>
              </a:rPr>
              <a:t>-2</a:t>
            </a:r>
            <a:r>
              <a:rPr lang="en-US" sz="2800" dirty="0" smtClean="0">
                <a:sym typeface="Wingdings"/>
              </a:rPr>
              <a:t> </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bloodcell.jpg"/>
          <p:cNvPicPr>
            <a:picLocks noChangeAspect="1"/>
          </p:cNvPicPr>
          <p:nvPr/>
        </p:nvPicPr>
        <p:blipFill>
          <a:blip r:embed="rId2"/>
          <a:stretch>
            <a:fillRect/>
          </a:stretch>
        </p:blipFill>
        <p:spPr>
          <a:xfrm>
            <a:off x="6574368" y="1562082"/>
            <a:ext cx="1905000" cy="1905000"/>
          </a:xfrm>
          <a:prstGeom prst="rect">
            <a:avLst/>
          </a:prstGeom>
        </p:spPr>
      </p:pic>
      <p:sp>
        <p:nvSpPr>
          <p:cNvPr id="2" name="Title 1"/>
          <p:cNvSpPr>
            <a:spLocks noGrp="1"/>
          </p:cNvSpPr>
          <p:nvPr>
            <p:ph type="title"/>
          </p:nvPr>
        </p:nvSpPr>
        <p:spPr/>
        <p:txBody>
          <a:bodyPr>
            <a:normAutofit fontScale="90000"/>
          </a:bodyPr>
          <a:lstStyle/>
          <a:p>
            <a:r>
              <a:rPr lang="en-US" b="1" dirty="0" smtClean="0"/>
              <a:t>Where is </a:t>
            </a:r>
            <a:r>
              <a:rPr lang="en-US" b="1" dirty="0" err="1" smtClean="0"/>
              <a:t>eNOS</a:t>
            </a:r>
            <a:r>
              <a:rPr lang="en-US" b="1" dirty="0" smtClean="0"/>
              <a:t> Found?</a:t>
            </a:r>
            <a:br>
              <a:rPr lang="en-US" b="1" dirty="0" smtClean="0"/>
            </a:br>
            <a:r>
              <a:rPr lang="en-US" b="1" dirty="0" smtClean="0"/>
              <a:t>What does it do?</a:t>
            </a:r>
            <a:endParaRPr lang="en-US" b="1" dirty="0"/>
          </a:p>
        </p:txBody>
      </p:sp>
      <p:sp>
        <p:nvSpPr>
          <p:cNvPr id="3" name="Content Placeholder 2"/>
          <p:cNvSpPr>
            <a:spLocks noGrp="1"/>
          </p:cNvSpPr>
          <p:nvPr>
            <p:ph idx="1"/>
          </p:nvPr>
        </p:nvSpPr>
        <p:spPr>
          <a:xfrm>
            <a:off x="457200" y="1512709"/>
            <a:ext cx="8229600" cy="4525963"/>
          </a:xfrm>
        </p:spPr>
        <p:txBody>
          <a:bodyPr/>
          <a:lstStyle/>
          <a:p>
            <a:r>
              <a:rPr lang="en-US" dirty="0" smtClean="0"/>
              <a:t>In keratinocytes in the skin                              </a:t>
            </a:r>
          </a:p>
          <a:p>
            <a:r>
              <a:rPr lang="en-US" dirty="0" smtClean="0"/>
              <a:t>In the endothelial cells lining                          artery walls</a:t>
            </a:r>
          </a:p>
          <a:p>
            <a:r>
              <a:rPr lang="en-US" dirty="0" smtClean="0"/>
              <a:t>In several cell types in the blood:</a:t>
            </a:r>
          </a:p>
          <a:p>
            <a:pPr lvl="1"/>
            <a:r>
              <a:rPr lang="en-US" dirty="0" smtClean="0"/>
              <a:t>red blood cells, platelets, mast cells</a:t>
            </a:r>
          </a:p>
          <a:p>
            <a:r>
              <a:rPr lang="en-US" dirty="0" err="1" smtClean="0"/>
              <a:t>eNOS</a:t>
            </a:r>
            <a:r>
              <a:rPr lang="en-US" dirty="0" smtClean="0"/>
              <a:t> synthesizes nitric oxide from L-</a:t>
            </a:r>
            <a:r>
              <a:rPr lang="en-US" dirty="0" err="1" smtClean="0"/>
              <a:t>arginine</a:t>
            </a:r>
            <a:endParaRPr lang="en-US" dirty="0" smtClean="0"/>
          </a:p>
        </p:txBody>
      </p:sp>
      <p:sp>
        <p:nvSpPr>
          <p:cNvPr id="5" name="TextBox 4"/>
          <p:cNvSpPr txBox="1"/>
          <p:nvPr/>
        </p:nvSpPr>
        <p:spPr>
          <a:xfrm>
            <a:off x="818147" y="5088919"/>
            <a:ext cx="7518406" cy="1077218"/>
          </a:xfrm>
          <a:prstGeom prst="rect">
            <a:avLst/>
          </a:prstGeom>
          <a:solidFill>
            <a:srgbClr val="FCF9D6"/>
          </a:solidFill>
          <a:ln>
            <a:solidFill>
              <a:srgbClr val="000000"/>
            </a:solidFill>
          </a:ln>
        </p:spPr>
        <p:txBody>
          <a:bodyPr wrap="square" rtlCol="0">
            <a:spAutoFit/>
          </a:bodyPr>
          <a:lstStyle/>
          <a:p>
            <a:pPr algn="ctr"/>
            <a:r>
              <a:rPr lang="en-US" sz="3200" dirty="0" smtClean="0"/>
              <a:t>It makes no sense for a red blood cell to synthesize nitric oxide!!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Zinc_sulfate.png"/>
          <p:cNvPicPr>
            <a:picLocks noChangeAspect="1"/>
          </p:cNvPicPr>
          <p:nvPr/>
        </p:nvPicPr>
        <p:blipFill>
          <a:blip r:embed="rId3"/>
          <a:stretch>
            <a:fillRect/>
          </a:stretch>
        </p:blipFill>
        <p:spPr>
          <a:xfrm>
            <a:off x="3969308" y="2073250"/>
            <a:ext cx="4263394" cy="2594955"/>
          </a:xfrm>
          <a:prstGeom prst="rect">
            <a:avLst/>
          </a:prstGeom>
        </p:spPr>
      </p:pic>
      <p:pic>
        <p:nvPicPr>
          <p:cNvPr id="4" name="Content Placeholder 3" descr="red_blood_cell.gif"/>
          <p:cNvPicPr>
            <a:picLocks noGrp="1" noChangeAspect="1"/>
          </p:cNvPicPr>
          <p:nvPr>
            <p:ph idx="1"/>
          </p:nvPr>
        </p:nvPicPr>
        <p:blipFill>
          <a:blip r:embed="rId4"/>
          <a:srcRect l="-38906" r="-38906"/>
          <a:stretch>
            <a:fillRect/>
          </a:stretch>
        </p:blipFill>
        <p:spPr>
          <a:xfrm>
            <a:off x="2017691" y="3695201"/>
            <a:ext cx="5819317" cy="3200400"/>
          </a:xfrm>
        </p:spPr>
      </p:pic>
      <p:pic>
        <p:nvPicPr>
          <p:cNvPr id="5" name="Picture 4" descr="L-arginine.gif"/>
          <p:cNvPicPr>
            <a:picLocks noChangeAspect="1"/>
          </p:cNvPicPr>
          <p:nvPr/>
        </p:nvPicPr>
        <p:blipFill>
          <a:blip r:embed="rId5"/>
          <a:stretch>
            <a:fillRect/>
          </a:stretch>
        </p:blipFill>
        <p:spPr>
          <a:xfrm>
            <a:off x="84674" y="2478693"/>
            <a:ext cx="3522133" cy="2256181"/>
          </a:xfrm>
          <a:prstGeom prst="rect">
            <a:avLst/>
          </a:prstGeom>
        </p:spPr>
      </p:pic>
      <p:sp>
        <p:nvSpPr>
          <p:cNvPr id="6" name="TextBox 5"/>
          <p:cNvSpPr txBox="1"/>
          <p:nvPr/>
        </p:nvSpPr>
        <p:spPr>
          <a:xfrm>
            <a:off x="795860" y="4734874"/>
            <a:ext cx="1647506" cy="461665"/>
          </a:xfrm>
          <a:prstGeom prst="rect">
            <a:avLst/>
          </a:prstGeom>
          <a:noFill/>
        </p:spPr>
        <p:txBody>
          <a:bodyPr wrap="none" rtlCol="0">
            <a:spAutoFit/>
          </a:bodyPr>
          <a:lstStyle/>
          <a:p>
            <a:r>
              <a:rPr lang="en-US" sz="2400" dirty="0" smtClean="0"/>
              <a:t>L-ARGININE</a:t>
            </a:r>
            <a:endParaRPr lang="en-US" sz="2400" dirty="0"/>
          </a:p>
        </p:txBody>
      </p:sp>
      <p:cxnSp>
        <p:nvCxnSpPr>
          <p:cNvPr id="8" name="Straight Arrow Connector 7"/>
          <p:cNvCxnSpPr/>
          <p:nvPr/>
        </p:nvCxnSpPr>
        <p:spPr>
          <a:xfrm>
            <a:off x="2578830" y="4182513"/>
            <a:ext cx="1163441" cy="440267"/>
          </a:xfrm>
          <a:prstGeom prst="straightConnector1">
            <a:avLst/>
          </a:prstGeom>
          <a:ln w="76200"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2" name="Group 11"/>
          <p:cNvGrpSpPr/>
          <p:nvPr/>
        </p:nvGrpSpPr>
        <p:grpSpPr>
          <a:xfrm>
            <a:off x="2578830" y="3877714"/>
            <a:ext cx="894335" cy="857160"/>
            <a:chOff x="7416800" y="1648976"/>
            <a:chExt cx="894335" cy="857160"/>
          </a:xfrm>
        </p:grpSpPr>
        <p:cxnSp>
          <p:nvCxnSpPr>
            <p:cNvPr id="10" name="Straight Connector 9"/>
            <p:cNvCxnSpPr/>
            <p:nvPr/>
          </p:nvCxnSpPr>
          <p:spPr>
            <a:xfrm flipV="1">
              <a:off x="7416800" y="1648976"/>
              <a:ext cx="860466" cy="840224"/>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7450669" y="1665912"/>
              <a:ext cx="860466" cy="840224"/>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17" name="Rectangle 16"/>
          <p:cNvSpPr/>
          <p:nvPr/>
        </p:nvSpPr>
        <p:spPr>
          <a:xfrm>
            <a:off x="5567481" y="3274984"/>
            <a:ext cx="254996" cy="7791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050872" y="2059779"/>
            <a:ext cx="1771605" cy="147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837008" y="2059779"/>
            <a:ext cx="477258" cy="24203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rot="5400000" flipH="1" flipV="1">
            <a:off x="5493029" y="3734700"/>
            <a:ext cx="1074626" cy="925722"/>
          </a:xfrm>
          <a:prstGeom prst="straightConnector1">
            <a:avLst/>
          </a:prstGeom>
          <a:ln w="76200"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453474" y="4904151"/>
            <a:ext cx="1114007" cy="584776"/>
          </a:xfrm>
          <a:prstGeom prst="rect">
            <a:avLst/>
          </a:prstGeom>
          <a:noFill/>
        </p:spPr>
        <p:txBody>
          <a:bodyPr wrap="none" rtlCol="0">
            <a:spAutoFit/>
          </a:bodyPr>
          <a:lstStyle/>
          <a:p>
            <a:r>
              <a:rPr lang="en-US" sz="3200" dirty="0" err="1" smtClean="0"/>
              <a:t>eNOS</a:t>
            </a:r>
            <a:endParaRPr lang="en-US" sz="3200" dirty="0"/>
          </a:p>
        </p:txBody>
      </p:sp>
      <p:sp>
        <p:nvSpPr>
          <p:cNvPr id="19" name="TextBox 18"/>
          <p:cNvSpPr txBox="1"/>
          <p:nvPr/>
        </p:nvSpPr>
        <p:spPr>
          <a:xfrm>
            <a:off x="779897" y="343181"/>
            <a:ext cx="7518406" cy="2062103"/>
          </a:xfrm>
          <a:prstGeom prst="rect">
            <a:avLst/>
          </a:prstGeom>
          <a:solidFill>
            <a:srgbClr val="FCF9D6"/>
          </a:solidFill>
          <a:ln>
            <a:solidFill>
              <a:srgbClr val="000000"/>
            </a:solidFill>
          </a:ln>
        </p:spPr>
        <p:txBody>
          <a:bodyPr wrap="square" rtlCol="0">
            <a:spAutoFit/>
          </a:bodyPr>
          <a:lstStyle/>
          <a:p>
            <a:pPr algn="ctr"/>
            <a:endParaRPr lang="en-US" sz="3200" dirty="0" smtClean="0"/>
          </a:p>
          <a:p>
            <a:pPr algn="ctr"/>
            <a:r>
              <a:rPr lang="en-US" sz="3200" dirty="0" smtClean="0"/>
              <a:t>Hemoglobin binds strongly to nitric oxide: this neutralizes the effect of both of them!</a:t>
            </a:r>
          </a:p>
          <a:p>
            <a:pPr algn="ctr"/>
            <a:endParaRPr lang="en-US" sz="3200" dirty="0"/>
          </a:p>
        </p:txBody>
      </p:sp>
      <p:sp>
        <p:nvSpPr>
          <p:cNvPr id="15" name="TextBox 14"/>
          <p:cNvSpPr txBox="1"/>
          <p:nvPr/>
        </p:nvSpPr>
        <p:spPr>
          <a:xfrm>
            <a:off x="779897" y="359514"/>
            <a:ext cx="7518406" cy="2062103"/>
          </a:xfrm>
          <a:prstGeom prst="rect">
            <a:avLst/>
          </a:prstGeom>
          <a:solidFill>
            <a:srgbClr val="FCF9D6"/>
          </a:solidFill>
          <a:ln>
            <a:solidFill>
              <a:srgbClr val="000000"/>
            </a:solidFill>
          </a:ln>
        </p:spPr>
        <p:txBody>
          <a:bodyPr wrap="square" rtlCol="0">
            <a:spAutoFit/>
          </a:bodyPr>
          <a:lstStyle/>
          <a:p>
            <a:pPr algn="ctr"/>
            <a:r>
              <a:rPr lang="en-US" sz="3200" dirty="0" smtClean="0"/>
              <a:t>The red blood cell keeps the substrate for nitric oxide synthesis out: </a:t>
            </a:r>
          </a:p>
          <a:p>
            <a:pPr algn="ctr"/>
            <a:r>
              <a:rPr lang="en-US" sz="3200" dirty="0" smtClean="0"/>
              <a:t>I hypothesize that  it uses </a:t>
            </a:r>
            <a:r>
              <a:rPr lang="en-US" sz="3200" dirty="0" err="1" smtClean="0"/>
              <a:t>eNOS</a:t>
            </a:r>
            <a:r>
              <a:rPr lang="en-US" sz="3200" dirty="0" smtClean="0"/>
              <a:t> to make sulfate instead !</a:t>
            </a:r>
            <a:endParaRPr lang="en-US" sz="3200" dirty="0"/>
          </a:p>
        </p:txBody>
      </p:sp>
      <p:sp>
        <p:nvSpPr>
          <p:cNvPr id="3" name="Rectangle 2"/>
          <p:cNvSpPr/>
          <p:nvPr/>
        </p:nvSpPr>
        <p:spPr>
          <a:xfrm>
            <a:off x="3969308" y="3496874"/>
            <a:ext cx="1728578" cy="1633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900" decel="100000" fill="hold"/>
                                        <p:tgtEl>
                                          <p:spTgt spid="2"/>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eNOS</a:t>
            </a:r>
            <a:r>
              <a:rPr lang="en-US" b="1" dirty="0" smtClean="0"/>
              <a:t> and </a:t>
            </a:r>
            <a:r>
              <a:rPr lang="en-US" b="1" dirty="0" err="1" smtClean="0"/>
              <a:t>Caveolae</a:t>
            </a:r>
            <a:endParaRPr lang="en-US" b="1" dirty="0"/>
          </a:p>
        </p:txBody>
      </p:sp>
      <p:pic>
        <p:nvPicPr>
          <p:cNvPr id="4" name="Content Placeholder 3" descr="eNOS_caveolae.png"/>
          <p:cNvPicPr>
            <a:picLocks noGrp="1" noChangeAspect="1"/>
          </p:cNvPicPr>
          <p:nvPr>
            <p:ph idx="1"/>
          </p:nvPr>
        </p:nvPicPr>
        <p:blipFill>
          <a:blip r:embed="rId3"/>
          <a:srcRect t="-5430" b="-5430"/>
          <a:stretch>
            <a:fillRect/>
          </a:stretch>
        </p:blipFill>
        <p:spPr>
          <a:xfrm>
            <a:off x="457200" y="1423790"/>
            <a:ext cx="8229600" cy="4525963"/>
          </a:xfrm>
        </p:spPr>
      </p:pic>
      <p:sp>
        <p:nvSpPr>
          <p:cNvPr id="5" name="TextBox 4"/>
          <p:cNvSpPr txBox="1"/>
          <p:nvPr/>
        </p:nvSpPr>
        <p:spPr>
          <a:xfrm>
            <a:off x="1958010" y="6400463"/>
            <a:ext cx="7247146" cy="461665"/>
          </a:xfrm>
          <a:prstGeom prst="rect">
            <a:avLst/>
          </a:prstGeom>
          <a:noFill/>
        </p:spPr>
        <p:txBody>
          <a:bodyPr wrap="none" rtlCol="0">
            <a:spAutoFit/>
          </a:bodyPr>
          <a:lstStyle/>
          <a:p>
            <a:r>
              <a:rPr lang="en-US" sz="2400" dirty="0" smtClean="0"/>
              <a:t>Michel and </a:t>
            </a:r>
            <a:r>
              <a:rPr lang="en-US" sz="2400" dirty="0" err="1" smtClean="0"/>
              <a:t>Feron</a:t>
            </a:r>
            <a:r>
              <a:rPr lang="en-US" sz="2400" dirty="0" smtClean="0"/>
              <a:t>, J. </a:t>
            </a:r>
            <a:r>
              <a:rPr lang="en-US" sz="2400" dirty="0" err="1" smtClean="0"/>
              <a:t>Clin</a:t>
            </a:r>
            <a:r>
              <a:rPr lang="en-US" sz="2400" dirty="0" smtClean="0"/>
              <a:t>. Invest. 100(9) 2146-2152, 1997</a:t>
            </a:r>
            <a:endParaRPr lang="en-US" sz="2400" dirty="0"/>
          </a:p>
        </p:txBody>
      </p:sp>
      <p:sp>
        <p:nvSpPr>
          <p:cNvPr id="6" name="TextBox 5"/>
          <p:cNvSpPr txBox="1"/>
          <p:nvPr/>
        </p:nvSpPr>
        <p:spPr>
          <a:xfrm>
            <a:off x="1958010" y="2468522"/>
            <a:ext cx="1162473" cy="523220"/>
          </a:xfrm>
          <a:prstGeom prst="rect">
            <a:avLst/>
          </a:prstGeom>
          <a:noFill/>
        </p:spPr>
        <p:txBody>
          <a:bodyPr wrap="none" rtlCol="0">
            <a:spAutoFit/>
          </a:bodyPr>
          <a:lstStyle/>
          <a:p>
            <a:r>
              <a:rPr lang="en-US" sz="2800" dirty="0" smtClean="0">
                <a:ln>
                  <a:solidFill>
                    <a:srgbClr val="FFFFFF"/>
                  </a:solidFill>
                </a:ln>
                <a:solidFill>
                  <a:srgbClr val="FFFF00"/>
                </a:solidFill>
              </a:rPr>
              <a:t>sulfate</a:t>
            </a:r>
            <a:endParaRPr lang="en-US" dirty="0">
              <a:ln>
                <a:solidFill>
                  <a:srgbClr val="FFFFFF"/>
                </a:solidFill>
              </a:ln>
              <a:solidFill>
                <a:srgbClr val="FFFF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eNOS</a:t>
            </a:r>
            <a:r>
              <a:rPr lang="en-US" b="1" dirty="0" smtClean="0"/>
              <a:t> with and without L-</a:t>
            </a:r>
            <a:r>
              <a:rPr lang="en-US" b="1" dirty="0" err="1" smtClean="0"/>
              <a:t>Arginine</a:t>
            </a:r>
            <a:endParaRPr lang="en-US" b="1" dirty="0"/>
          </a:p>
        </p:txBody>
      </p:sp>
      <p:pic>
        <p:nvPicPr>
          <p:cNvPr id="4" name="Content Placeholder 3" descr="eNOS_decoupling.png"/>
          <p:cNvPicPr>
            <a:picLocks noGrp="1" noChangeAspect="1"/>
          </p:cNvPicPr>
          <p:nvPr>
            <p:ph idx="1"/>
          </p:nvPr>
        </p:nvPicPr>
        <p:blipFill>
          <a:blip r:embed="rId3"/>
          <a:srcRect l="-48786" r="-48786"/>
          <a:stretch>
            <a:fillRect/>
          </a:stretch>
        </p:blipFill>
        <p:spPr>
          <a:xfrm>
            <a:off x="-1983894" y="1445559"/>
            <a:ext cx="9491750" cy="5220097"/>
          </a:xfrm>
        </p:spPr>
      </p:pic>
      <p:sp>
        <p:nvSpPr>
          <p:cNvPr id="5" name="TextBox 4"/>
          <p:cNvSpPr txBox="1"/>
          <p:nvPr/>
        </p:nvSpPr>
        <p:spPr>
          <a:xfrm>
            <a:off x="5022962" y="2037686"/>
            <a:ext cx="3911712" cy="3046988"/>
          </a:xfrm>
          <a:prstGeom prst="rect">
            <a:avLst/>
          </a:prstGeom>
          <a:noFill/>
        </p:spPr>
        <p:txBody>
          <a:bodyPr wrap="square" rtlCol="0">
            <a:spAutoFit/>
          </a:bodyPr>
          <a:lstStyle/>
          <a:p>
            <a:r>
              <a:rPr lang="en-US" sz="2400" dirty="0" smtClean="0"/>
              <a:t>If either L-</a:t>
            </a:r>
            <a:r>
              <a:rPr lang="en-US" sz="2400" dirty="0" err="1" smtClean="0"/>
              <a:t>arginine</a:t>
            </a:r>
            <a:r>
              <a:rPr lang="en-US" sz="2400" dirty="0" smtClean="0"/>
              <a:t> substrate or BH</a:t>
            </a:r>
            <a:r>
              <a:rPr lang="en-US" sz="2400" baseline="-25000" dirty="0" smtClean="0"/>
              <a:t>4</a:t>
            </a:r>
            <a:r>
              <a:rPr lang="en-US" sz="2400" dirty="0" smtClean="0"/>
              <a:t> cofactor is reduced, </a:t>
            </a:r>
            <a:r>
              <a:rPr lang="en-US" sz="2400" dirty="0" err="1" smtClean="0"/>
              <a:t>eNOS</a:t>
            </a:r>
            <a:r>
              <a:rPr lang="en-US" sz="2400" dirty="0" smtClean="0"/>
              <a:t> synthesizes O</a:t>
            </a:r>
            <a:r>
              <a:rPr lang="en-US" sz="2400" baseline="-25000" dirty="0" smtClean="0"/>
              <a:t>2</a:t>
            </a:r>
            <a:r>
              <a:rPr lang="en-US" sz="2400" baseline="30000" dirty="0" smtClean="0"/>
              <a:t>-</a:t>
            </a:r>
            <a:r>
              <a:rPr lang="en-US" sz="2400" dirty="0" smtClean="0"/>
              <a:t> (superoxide) instead of NO</a:t>
            </a:r>
          </a:p>
          <a:p>
            <a:endParaRPr lang="en-US" sz="2400" dirty="0" smtClean="0"/>
          </a:p>
          <a:p>
            <a:r>
              <a:rPr lang="en-US" sz="2400" dirty="0" smtClean="0"/>
              <a:t>O</a:t>
            </a:r>
            <a:r>
              <a:rPr lang="en-US" sz="2400" baseline="-25000" dirty="0" smtClean="0"/>
              <a:t>2</a:t>
            </a:r>
            <a:r>
              <a:rPr lang="en-US" sz="2400" baseline="30000" dirty="0" smtClean="0"/>
              <a:t>-</a:t>
            </a:r>
            <a:r>
              <a:rPr lang="en-US" sz="2400" dirty="0" smtClean="0"/>
              <a:t> and NO combine to make OONO</a:t>
            </a:r>
            <a:r>
              <a:rPr lang="en-US" sz="2400" baseline="30000" dirty="0" smtClean="0"/>
              <a:t>-</a:t>
            </a:r>
            <a:r>
              <a:rPr lang="en-US" sz="2400" dirty="0" smtClean="0"/>
              <a:t>, a potent oxidizing agent</a:t>
            </a:r>
            <a:endParaRPr lang="en-US" sz="2400" dirty="0"/>
          </a:p>
        </p:txBody>
      </p:sp>
      <p:sp>
        <p:nvSpPr>
          <p:cNvPr id="6" name="TextBox 5"/>
          <p:cNvSpPr txBox="1"/>
          <p:nvPr/>
        </p:nvSpPr>
        <p:spPr>
          <a:xfrm>
            <a:off x="5344757" y="5928910"/>
            <a:ext cx="3589917" cy="707886"/>
          </a:xfrm>
          <a:prstGeom prst="rect">
            <a:avLst/>
          </a:prstGeom>
          <a:noFill/>
        </p:spPr>
        <p:txBody>
          <a:bodyPr wrap="square" rtlCol="0">
            <a:spAutoFit/>
          </a:bodyPr>
          <a:lstStyle/>
          <a:p>
            <a:r>
              <a:rPr lang="en-US" sz="2000" b="1" dirty="0" err="1" smtClean="0"/>
              <a:t>Katusic</a:t>
            </a:r>
            <a:r>
              <a:rPr lang="en-US" sz="2000" b="1" dirty="0" smtClean="0"/>
              <a:t>, </a:t>
            </a:r>
            <a:r>
              <a:rPr lang="en-US" sz="2000" b="1" i="1" dirty="0" smtClean="0"/>
              <a:t>Am J </a:t>
            </a:r>
            <a:r>
              <a:rPr lang="en-US" sz="2000" b="1" i="1" dirty="0" err="1" smtClean="0"/>
              <a:t>Physiol</a:t>
            </a:r>
            <a:r>
              <a:rPr lang="en-US" sz="2000" b="1" i="1" dirty="0" smtClean="0"/>
              <a:t> Heart Circ </a:t>
            </a:r>
            <a:r>
              <a:rPr lang="en-US" sz="2000" b="1" i="1" dirty="0" err="1" smtClean="0"/>
              <a:t>Physiol</a:t>
            </a:r>
            <a:r>
              <a:rPr lang="en-US" sz="2000" b="1" i="1" dirty="0" smtClean="0"/>
              <a:t> 281:H981-H986, 2001.</a:t>
            </a:r>
            <a:endParaRPr lang="en-US" sz="2000" dirty="0"/>
          </a:p>
        </p:txBody>
      </p:sp>
      <p:sp>
        <p:nvSpPr>
          <p:cNvPr id="7" name="Freeform 6"/>
          <p:cNvSpPr/>
          <p:nvPr/>
        </p:nvSpPr>
        <p:spPr>
          <a:xfrm>
            <a:off x="3381756" y="5634843"/>
            <a:ext cx="539593" cy="628055"/>
          </a:xfrm>
          <a:custGeom>
            <a:avLst/>
            <a:gdLst>
              <a:gd name="connsiteX0" fmla="*/ 311662 w 539593"/>
              <a:gd name="connsiteY0" fmla="*/ 34892 h 628055"/>
              <a:gd name="connsiteX1" fmla="*/ 4652 w 539593"/>
              <a:gd name="connsiteY1" fmla="*/ 202373 h 628055"/>
              <a:gd name="connsiteX2" fmla="*/ 283752 w 539593"/>
              <a:gd name="connsiteY2" fmla="*/ 593163 h 628055"/>
              <a:gd name="connsiteX3" fmla="*/ 534941 w 539593"/>
              <a:gd name="connsiteY3" fmla="*/ 411725 h 628055"/>
              <a:gd name="connsiteX4" fmla="*/ 311662 w 539593"/>
              <a:gd name="connsiteY4" fmla="*/ 34892 h 628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93" h="628055">
                <a:moveTo>
                  <a:pt x="311662" y="34892"/>
                </a:moveTo>
                <a:cubicBezTo>
                  <a:pt x="223281" y="0"/>
                  <a:pt x="9304" y="109328"/>
                  <a:pt x="4652" y="202373"/>
                </a:cubicBezTo>
                <a:cubicBezTo>
                  <a:pt x="0" y="295418"/>
                  <a:pt x="195371" y="558271"/>
                  <a:pt x="283752" y="593163"/>
                </a:cubicBezTo>
                <a:cubicBezTo>
                  <a:pt x="372133" y="628055"/>
                  <a:pt x="530289" y="511749"/>
                  <a:pt x="534941" y="411725"/>
                </a:cubicBezTo>
                <a:cubicBezTo>
                  <a:pt x="539593" y="311702"/>
                  <a:pt x="400043" y="69784"/>
                  <a:pt x="311662" y="34892"/>
                </a:cubicBezTo>
                <a:close/>
              </a:path>
            </a:pathLst>
          </a:cu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664082" y="5658339"/>
            <a:ext cx="539593" cy="628055"/>
          </a:xfrm>
          <a:custGeom>
            <a:avLst/>
            <a:gdLst>
              <a:gd name="connsiteX0" fmla="*/ 311662 w 539593"/>
              <a:gd name="connsiteY0" fmla="*/ 34892 h 628055"/>
              <a:gd name="connsiteX1" fmla="*/ 4652 w 539593"/>
              <a:gd name="connsiteY1" fmla="*/ 202373 h 628055"/>
              <a:gd name="connsiteX2" fmla="*/ 283752 w 539593"/>
              <a:gd name="connsiteY2" fmla="*/ 593163 h 628055"/>
              <a:gd name="connsiteX3" fmla="*/ 534941 w 539593"/>
              <a:gd name="connsiteY3" fmla="*/ 411725 h 628055"/>
              <a:gd name="connsiteX4" fmla="*/ 311662 w 539593"/>
              <a:gd name="connsiteY4" fmla="*/ 34892 h 628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93" h="628055">
                <a:moveTo>
                  <a:pt x="311662" y="34892"/>
                </a:moveTo>
                <a:cubicBezTo>
                  <a:pt x="223281" y="0"/>
                  <a:pt x="9304" y="109328"/>
                  <a:pt x="4652" y="202373"/>
                </a:cubicBezTo>
                <a:cubicBezTo>
                  <a:pt x="0" y="295418"/>
                  <a:pt x="195371" y="558271"/>
                  <a:pt x="283752" y="593163"/>
                </a:cubicBezTo>
                <a:cubicBezTo>
                  <a:pt x="372133" y="628055"/>
                  <a:pt x="530289" y="511749"/>
                  <a:pt x="534941" y="411725"/>
                </a:cubicBezTo>
                <a:cubicBezTo>
                  <a:pt x="539593" y="311702"/>
                  <a:pt x="400043" y="69784"/>
                  <a:pt x="311662" y="34892"/>
                </a:cubicBezTo>
                <a:close/>
              </a:path>
            </a:pathLst>
          </a:cu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2068883" y="5237074"/>
            <a:ext cx="539593" cy="628055"/>
          </a:xfrm>
          <a:custGeom>
            <a:avLst/>
            <a:gdLst>
              <a:gd name="connsiteX0" fmla="*/ 311662 w 539593"/>
              <a:gd name="connsiteY0" fmla="*/ 34892 h 628055"/>
              <a:gd name="connsiteX1" fmla="*/ 4652 w 539593"/>
              <a:gd name="connsiteY1" fmla="*/ 202373 h 628055"/>
              <a:gd name="connsiteX2" fmla="*/ 283752 w 539593"/>
              <a:gd name="connsiteY2" fmla="*/ 593163 h 628055"/>
              <a:gd name="connsiteX3" fmla="*/ 534941 w 539593"/>
              <a:gd name="connsiteY3" fmla="*/ 411725 h 628055"/>
              <a:gd name="connsiteX4" fmla="*/ 311662 w 539593"/>
              <a:gd name="connsiteY4" fmla="*/ 34892 h 628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93" h="628055">
                <a:moveTo>
                  <a:pt x="311662" y="34892"/>
                </a:moveTo>
                <a:cubicBezTo>
                  <a:pt x="223281" y="0"/>
                  <a:pt x="9304" y="109328"/>
                  <a:pt x="4652" y="202373"/>
                </a:cubicBezTo>
                <a:cubicBezTo>
                  <a:pt x="0" y="295418"/>
                  <a:pt x="195371" y="558271"/>
                  <a:pt x="283752" y="593163"/>
                </a:cubicBezTo>
                <a:cubicBezTo>
                  <a:pt x="372133" y="628055"/>
                  <a:pt x="530289" y="511749"/>
                  <a:pt x="534941" y="411725"/>
                </a:cubicBezTo>
                <a:cubicBezTo>
                  <a:pt x="539593" y="311702"/>
                  <a:pt x="400043" y="69784"/>
                  <a:pt x="311662" y="34892"/>
                </a:cubicBezTo>
                <a:close/>
              </a:path>
            </a:pathLst>
          </a:cu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96702</TotalTime>
  <Words>16292</Words>
  <Application>Microsoft Macintosh PowerPoint</Application>
  <PresentationFormat>On-screen Show (4:3)</PresentationFormat>
  <Paragraphs>2116</Paragraphs>
  <Slides>255</Slides>
  <Notes>86</Notes>
  <HiddenSlides>0</HiddenSlides>
  <MMClips>0</MMClips>
  <ScaleCrop>false</ScaleCrop>
  <HeadingPairs>
    <vt:vector size="4" baseType="variant">
      <vt:variant>
        <vt:lpstr>Theme</vt:lpstr>
      </vt:variant>
      <vt:variant>
        <vt:i4>1</vt:i4>
      </vt:variant>
      <vt:variant>
        <vt:lpstr>Slide Titles</vt:lpstr>
      </vt:variant>
      <vt:variant>
        <vt:i4>255</vt:i4>
      </vt:variant>
    </vt:vector>
  </HeadingPairs>
  <TitlesOfParts>
    <vt:vector size="256" baseType="lpstr">
      <vt:lpstr>Office Theme</vt:lpstr>
      <vt:lpstr>Nutrition, Toxins and Health:  Facts and Speculation</vt:lpstr>
      <vt:lpstr>PowerPoint Presentation</vt:lpstr>
      <vt:lpstr>Outline</vt:lpstr>
      <vt:lpstr>PowerPoint Presentation</vt:lpstr>
      <vt:lpstr>Modern Diseases</vt:lpstr>
      <vt:lpstr>Why We are Sick</vt:lpstr>
      <vt:lpstr>We need to worry about sulfur!</vt:lpstr>
      <vt:lpstr>A Biological Definition of Aging</vt:lpstr>
      <vt:lpstr>PowerPoint Presentation</vt:lpstr>
      <vt:lpstr>PowerPoint Presentation</vt:lpstr>
      <vt:lpstr>Cholesterol Transport</vt:lpstr>
      <vt:lpstr>Sulfate Deficiency</vt:lpstr>
      <vt:lpstr>Obesity</vt:lpstr>
      <vt:lpstr>eNOS</vt:lpstr>
      <vt:lpstr>SiNiC</vt:lpstr>
      <vt:lpstr>PowerPoint Presentation</vt:lpstr>
      <vt:lpstr>Blood Dysfunction</vt:lpstr>
      <vt:lpstr>Heart Disease</vt:lpstr>
      <vt:lpstr>Arthritis</vt:lpstr>
      <vt:lpstr>Cancer</vt:lpstr>
      <vt:lpstr>Infection</vt:lpstr>
      <vt:lpstr>Impaired Autophagy</vt:lpstr>
      <vt:lpstr>Outline</vt:lpstr>
      <vt:lpstr>Cholesterol Transport</vt:lpstr>
      <vt:lpstr>Cholesterol is Essential for Mobility and a Nervous System</vt:lpstr>
      <vt:lpstr>A Provocative Proposal</vt:lpstr>
      <vt:lpstr>Cholesterol and Cholesterol Sulfate</vt:lpstr>
      <vt:lpstr>Think about Sulfate!</vt:lpstr>
      <vt:lpstr>Heart Disease Mortality and Sunlight*</vt:lpstr>
      <vt:lpstr>Vitamin D3 Supplements are             Not the Answer!!*</vt:lpstr>
      <vt:lpstr>Ultraviolet Exposure and Mortality among Women in Sweden*</vt:lpstr>
      <vt:lpstr>PowerPoint Presentation</vt:lpstr>
      <vt:lpstr>A Biological Definition of Aging</vt:lpstr>
      <vt:lpstr>Several Roads to Hell</vt:lpstr>
      <vt:lpstr>How It’s Supposed to Work</vt:lpstr>
      <vt:lpstr>How It Works Instead</vt:lpstr>
      <vt:lpstr>And/Or …..</vt:lpstr>
      <vt:lpstr>And/Or …..</vt:lpstr>
      <vt:lpstr>PowerPoint Presentation</vt:lpstr>
      <vt:lpstr> </vt:lpstr>
      <vt:lpstr>PowerPoint Presentation</vt:lpstr>
      <vt:lpstr>Some Facts and Speculation</vt:lpstr>
      <vt:lpstr>HDL, VLDL, LDL, Chylomicron</vt:lpstr>
      <vt:lpstr>Cholesterol Transport</vt:lpstr>
      <vt:lpstr>PowerPoint Presentation</vt:lpstr>
      <vt:lpstr>Cholesterol Ester Transport (CEPTP) Inhibitors*</vt:lpstr>
      <vt:lpstr>Sizes of Lipoprotein Particles in     Blood Serum </vt:lpstr>
      <vt:lpstr>Structure of LDL</vt:lpstr>
      <vt:lpstr>Glycation Damage</vt:lpstr>
      <vt:lpstr>Cholesterol Sulfate Protects LDL*</vt:lpstr>
      <vt:lpstr>The Life Cycle of the Chylomicron</vt:lpstr>
      <vt:lpstr>Dietary Cholesterol</vt:lpstr>
      <vt:lpstr>Cholesterol Metabolism</vt:lpstr>
      <vt:lpstr> Cholesterol Transport to HDL</vt:lpstr>
      <vt:lpstr>Cholesterol Management in the Cell*</vt:lpstr>
      <vt:lpstr>Sulfate and Cholesterol Transport</vt:lpstr>
      <vt:lpstr>Sulfate Gives Cholesterol                   Free Passage!</vt:lpstr>
      <vt:lpstr>Cholesterol Sulfate Deficiency Explains Autistic Correlates</vt:lpstr>
      <vt:lpstr>Recent Papers</vt:lpstr>
      <vt:lpstr>Recapitulation</vt:lpstr>
      <vt:lpstr>Outline</vt:lpstr>
      <vt:lpstr>Sulfate Deficiency</vt:lpstr>
      <vt:lpstr>PowerPoint Presentation</vt:lpstr>
      <vt:lpstr>Heparan Sulfate: Wonder Worker</vt:lpstr>
      <vt:lpstr>A Provocative Hypothesis</vt:lpstr>
      <vt:lpstr>Sulfated Glycosaminoglycans (GAGs)</vt:lpstr>
      <vt:lpstr>Amazing Number of Roles for    Heparan Sulfate in Cells*</vt:lpstr>
      <vt:lpstr>Recycling HSPGs w/ LDL*</vt:lpstr>
      <vt:lpstr>LDL Uptake by Liver depends on Sulfate in Heparan Sulfate Proteoglycans (HSPGs)*</vt:lpstr>
      <vt:lpstr>LDL Clearance Depends on HSPGs*</vt:lpstr>
      <vt:lpstr>Proposed Role of eNOS in          Heparan Sulfate synthesis</vt:lpstr>
      <vt:lpstr>Recapitulation</vt:lpstr>
      <vt:lpstr>Outline</vt:lpstr>
      <vt:lpstr>Obesity</vt:lpstr>
      <vt:lpstr>PowerPoint Presentation</vt:lpstr>
      <vt:lpstr>The U.S. Obesity Epidemic*</vt:lpstr>
      <vt:lpstr>The Metabolic Syndrome</vt:lpstr>
      <vt:lpstr>The Path to Obesity and Heart Disease</vt:lpstr>
      <vt:lpstr>Fat Cells Get Sick!</vt:lpstr>
      <vt:lpstr>Experiment on  Cholesterol Depletion in Fat Cells*</vt:lpstr>
      <vt:lpstr>Endoplasmic Reticulum Becomes Sick</vt:lpstr>
      <vt:lpstr>Fat Cells Become Dysfunctional</vt:lpstr>
      <vt:lpstr>Fat Cells Launch Distress Cascade</vt:lpstr>
      <vt:lpstr>Visceral Fat</vt:lpstr>
      <vt:lpstr>Putting it All Together</vt:lpstr>
      <vt:lpstr>“Reverse Epidemiology”*</vt:lpstr>
      <vt:lpstr>PowerPoint Presentation</vt:lpstr>
      <vt:lpstr>17 Year Study on Elderly*</vt:lpstr>
      <vt:lpstr>AIDS Increases Risk to Heart Disease*</vt:lpstr>
      <vt:lpstr>High Fat Diet Protects from            Heart Failure*</vt:lpstr>
      <vt:lpstr>Recapitulation</vt:lpstr>
      <vt:lpstr>Outline</vt:lpstr>
      <vt:lpstr>eNOS</vt:lpstr>
      <vt:lpstr>PowerPoint Presentation</vt:lpstr>
      <vt:lpstr>eNOS!!</vt:lpstr>
      <vt:lpstr>Where is eNOS Found? What does it do?</vt:lpstr>
      <vt:lpstr>PowerPoint Presentation</vt:lpstr>
      <vt:lpstr>eNOS and Caveolae</vt:lpstr>
      <vt:lpstr>eNOS with and without L-Arginine</vt:lpstr>
      <vt:lpstr>eNOS Dimer Synthesizes Sulfate:          A proposal</vt:lpstr>
      <vt:lpstr>Recapitulation</vt:lpstr>
      <vt:lpstr>Outline</vt:lpstr>
      <vt:lpstr>SiNiC</vt:lpstr>
      <vt:lpstr>Signaling Gas Molecules and Oxygen*</vt:lpstr>
      <vt:lpstr>Signaling Gases</vt:lpstr>
      <vt:lpstr>Hydrogen Sulfide as a  Signaling Molecule*</vt:lpstr>
      <vt:lpstr>Hydrogen Sulfide Protects from Cardiovascular Disease*</vt:lpstr>
      <vt:lpstr>eNOS and Caveolae*</vt:lpstr>
      <vt:lpstr> Transition to Nitrogen-based      Oxygen Transport*</vt:lpstr>
      <vt:lpstr>Protamine Treatment*</vt:lpstr>
      <vt:lpstr>The Relationship with Pathogens</vt:lpstr>
      <vt:lpstr>How it Works</vt:lpstr>
      <vt:lpstr> Interleukins Control Strategy</vt:lpstr>
      <vt:lpstr>How Insufficient Sulfate                   Leads to Anemia*</vt:lpstr>
      <vt:lpstr>How Bacterial Infection                        Leads to Anemia through IL-6*</vt:lpstr>
      <vt:lpstr>Conditions Associated                        with Deficiencies</vt:lpstr>
      <vt:lpstr>Recapitulation</vt:lpstr>
      <vt:lpstr>PowerPoint Presentation</vt:lpstr>
      <vt:lpstr>Outline</vt:lpstr>
      <vt:lpstr>Blood Dysfunction</vt:lpstr>
      <vt:lpstr>PowerPoint Presentation</vt:lpstr>
      <vt:lpstr>Blood Clots and Disease</vt:lpstr>
      <vt:lpstr>“Platelet Up-and-Comers”*</vt:lpstr>
      <vt:lpstr>Hemostasis</vt:lpstr>
      <vt:lpstr>The Glycocalyx</vt:lpstr>
      <vt:lpstr>The Glycocalyx</vt:lpstr>
      <vt:lpstr>The Glycocalyx</vt:lpstr>
      <vt:lpstr>Key Role for Sulfates</vt:lpstr>
      <vt:lpstr>Zeta Potential</vt:lpstr>
      <vt:lpstr>Grounding the Human Body      Reduces Blood Viscosity*</vt:lpstr>
      <vt:lpstr>Negative Charge Builds on Artery Wall*</vt:lpstr>
      <vt:lpstr>A Battery!</vt:lpstr>
      <vt:lpstr>Battery Poles Between Artery and Vein</vt:lpstr>
      <vt:lpstr>PowerPoint Presentation</vt:lpstr>
      <vt:lpstr>Hypothesis</vt:lpstr>
      <vt:lpstr>Recapitulation</vt:lpstr>
      <vt:lpstr>Outline</vt:lpstr>
      <vt:lpstr>Heart Disease</vt:lpstr>
      <vt:lpstr>What Happens when Cholesterol Sulfate Synthesis is Impaired??</vt:lpstr>
      <vt:lpstr>They Knew a Long Time Ago*</vt:lpstr>
      <vt:lpstr>Steps in Atherosclerosis*</vt:lpstr>
      <vt:lpstr>Steps in Atherosclerosis</vt:lpstr>
      <vt:lpstr>Many Good Reasons for ROS</vt:lpstr>
      <vt:lpstr>Macrophages and Cholesterol*</vt:lpstr>
      <vt:lpstr>Quote from the Abstract*</vt:lpstr>
      <vt:lpstr>Pathway from Homocysteine to Sulfate*</vt:lpstr>
      <vt:lpstr>Synthesis of PAPS consumes ATP</vt:lpstr>
      <vt:lpstr>Platelets and Cholesterol Sulfate*</vt:lpstr>
      <vt:lpstr>Putting it All Together</vt:lpstr>
      <vt:lpstr>Steps in Atherosclerosis: Reinterpreted</vt:lpstr>
      <vt:lpstr>PowerPoint Presentation</vt:lpstr>
      <vt:lpstr>PowerPoint Presentation</vt:lpstr>
      <vt:lpstr>Recapitulation</vt:lpstr>
      <vt:lpstr>Outline</vt:lpstr>
      <vt:lpstr>PowerPoint Presentation</vt:lpstr>
      <vt:lpstr>Gut Bacteria and Health*</vt:lpstr>
      <vt:lpstr>“Our microbes are under threat —    and the enemy is us”*</vt:lpstr>
      <vt:lpstr>H. pylori: There are Benefits!*</vt:lpstr>
      <vt:lpstr>“Folate synthesized by bacteria in the human upper small intestine is    assimilated by the host”* </vt:lpstr>
      <vt:lpstr>Wild Speculation</vt:lpstr>
      <vt:lpstr>“The Infection Connection”*</vt:lpstr>
      <vt:lpstr>What Causes Increased Infection?</vt:lpstr>
      <vt:lpstr>Leaky Gut</vt:lpstr>
      <vt:lpstr>Microvilli in Gall Bladder Epithelium*</vt:lpstr>
      <vt:lpstr>Bacteria can Swim Across Gut Barrier!</vt:lpstr>
      <vt:lpstr>Microbial Invasion through BBB*</vt:lpstr>
      <vt:lpstr> The Good Side of Infection and Inflammation in the Brain</vt:lpstr>
      <vt:lpstr>Outline</vt:lpstr>
      <vt:lpstr>Infection</vt:lpstr>
      <vt:lpstr>The Falling Apart Syndrome*</vt:lpstr>
      <vt:lpstr>Figure from Chapter 6 in  The Potbelly Syndrome*</vt:lpstr>
      <vt:lpstr>A Possible Cause-and-Effect Relationship</vt:lpstr>
      <vt:lpstr>Infection and Atherosclerosis*</vt:lpstr>
      <vt:lpstr>What Happens if you Treat               with Antibiotics?*</vt:lpstr>
      <vt:lpstr>What Happens if you Treat               with Antibiotics?*</vt:lpstr>
      <vt:lpstr>Chlamydia Produce Heparan Sulfate!*</vt:lpstr>
      <vt:lpstr>Special Issue Devoted to Alzheimer's and Infection:* Key Points</vt:lpstr>
      <vt:lpstr>Amyloid Plaque Structure*</vt:lpstr>
      <vt:lpstr>Amyloid Beta and Nitric Oxide*</vt:lpstr>
      <vt:lpstr>Sepsis and the Vasculature*</vt:lpstr>
      <vt:lpstr>Hypothesis</vt:lpstr>
      <vt:lpstr>GSK-3: Inducing Inflammation*</vt:lpstr>
      <vt:lpstr>PowerPoint Presentation</vt:lpstr>
      <vt:lpstr>PowerPoint Presentation</vt:lpstr>
      <vt:lpstr>Recapitulation</vt:lpstr>
      <vt:lpstr>Outline</vt:lpstr>
      <vt:lpstr>Impaired Autophagy</vt:lpstr>
      <vt:lpstr>Inflammation and Repair*</vt:lpstr>
      <vt:lpstr>MCP-1 is a Key Signaling Molecule*</vt:lpstr>
      <vt:lpstr>Inflammation and ER Stress*</vt:lpstr>
      <vt:lpstr>A Picture Emerges …</vt:lpstr>
      <vt:lpstr>Autophagy</vt:lpstr>
      <vt:lpstr>The Lysosome is Central to the Cell*</vt:lpstr>
      <vt:lpstr>Recycling HSPGs w/ LDL*</vt:lpstr>
      <vt:lpstr>Fasting Induces Autophagy*</vt:lpstr>
      <vt:lpstr>Fasting Induces Autophagy*</vt:lpstr>
      <vt:lpstr>Autophagy and Insulin*</vt:lpstr>
      <vt:lpstr>Nitric Oxide and Autophagy </vt:lpstr>
      <vt:lpstr>Some Effects of Excess Nitric Oxide         on the Brain*</vt:lpstr>
      <vt:lpstr>Common Underlying Pathology* </vt:lpstr>
      <vt:lpstr>Recapitulation</vt:lpstr>
      <vt:lpstr>Outline</vt:lpstr>
      <vt:lpstr>PowerPoint Presentation</vt:lpstr>
      <vt:lpstr>Some Environmental Toxins</vt:lpstr>
      <vt:lpstr>Synergy between Environmental Toxins and Epigenetics*</vt:lpstr>
      <vt:lpstr>Synergy between Environmental  Toxins and Epigenetics* (Cont’d) </vt:lpstr>
      <vt:lpstr>Impaired Sulfate Metabolism and Epigenetics: Is There a Link in Autism?* </vt:lpstr>
      <vt:lpstr>“Perfluorooctanoic Acid and Cardiovascular Disease in US Adults”*</vt:lpstr>
      <vt:lpstr>Glyphosate</vt:lpstr>
      <vt:lpstr>Benzene Toxicity!</vt:lpstr>
      <vt:lpstr>Sulfate-reducing Bacteria can Detoxify Benzene Compounds*</vt:lpstr>
      <vt:lpstr>Arsenic</vt:lpstr>
      <vt:lpstr>Quote From Abstract*</vt:lpstr>
      <vt:lpstr>Consumer Reports (CR) Study on Rice*</vt:lpstr>
      <vt:lpstr>Summary of CR Study</vt:lpstr>
      <vt:lpstr>Aluminum: The Worst Toxin?</vt:lpstr>
      <vt:lpstr>We are Too Comfortable                          with Aluminum!</vt:lpstr>
      <vt:lpstr>PowerPoint Presentation</vt:lpstr>
      <vt:lpstr>Aluminum and Alzheimer’s Disease*</vt:lpstr>
      <vt:lpstr>Aluminum, Dialysis, and Dementia*</vt:lpstr>
      <vt:lpstr>Aluminum’s Many Effects in the Brain</vt:lpstr>
      <vt:lpstr>Aluminum Exposure and           Memory, Depression*</vt:lpstr>
      <vt:lpstr>Our Studies with VAERS Database on Aluminum &amp; Depression </vt:lpstr>
      <vt:lpstr>Aluminum’s effect on Red Blood Cells*</vt:lpstr>
      <vt:lpstr>Antiperspirants and Breast Cancer *</vt:lpstr>
      <vt:lpstr>Antiperspirants and Breast Cancer *</vt:lpstr>
      <vt:lpstr>Aluminum Foil in Cooking*</vt:lpstr>
      <vt:lpstr>Aluminum in Vaccines:  A Neurological Gamble*</vt:lpstr>
      <vt:lpstr>“Empirical Data Confirm Autism Symptoms Related to Aluminum and Acetaminophen Exposure”*</vt:lpstr>
      <vt:lpstr>Recapitulation</vt:lpstr>
      <vt:lpstr>Outline</vt:lpstr>
      <vt:lpstr>PowerPoint Presentation</vt:lpstr>
      <vt:lpstr>Polyphenols</vt:lpstr>
      <vt:lpstr>Polyphenols in Coffee*</vt:lpstr>
      <vt:lpstr>Four Related Molecules</vt:lpstr>
      <vt:lpstr>“High Absorption but Very Low     Bioavailability of Oral Resveratrol in Humans”*</vt:lpstr>
      <vt:lpstr>Vitamin C Sulfate!</vt:lpstr>
      <vt:lpstr>Recapitulation</vt:lpstr>
      <vt:lpstr>PowerPoint Presentation</vt:lpstr>
      <vt:lpstr>Modern Environment  Depletes Sulfate Everywhere</vt:lpstr>
      <vt:lpstr>Modern Environment  Depletes Sulfate Everywhere</vt:lpstr>
      <vt:lpstr>Modern Environment  Depletes Sulfate Everywhere</vt:lpstr>
      <vt:lpstr>Modern Environment  Depletes Sulfate Everywhere</vt:lpstr>
      <vt:lpstr>Modern Environment  Depletes Sulfate Everywhere</vt:lpstr>
      <vt:lpstr>Modern Environment  Depletes Sulfate Everywhere</vt:lpstr>
      <vt:lpstr>PowerPoint Presentation</vt:lpstr>
      <vt:lpstr>Eat Foods Containing Sulfur!</vt:lpstr>
      <vt:lpstr>Go Organic!</vt:lpstr>
      <vt:lpstr>Probiotics!</vt:lpstr>
      <vt:lpstr>Escape to a sunny place in winter!</vt:lpstr>
      <vt:lpstr>If you Live in Canada, Use a Sunlamp!</vt:lpstr>
      <vt:lpstr>Epsom Salts!</vt:lpstr>
      <vt:lpstr>Don’ts!</vt:lpstr>
      <vt:lpstr>Summary</vt:lpstr>
      <vt:lpstr>PowerPoint Presentation</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Stephanie Seneff</dc:creator>
  <cp:lastModifiedBy>Stephanie Seneff</cp:lastModifiedBy>
  <cp:revision>264</cp:revision>
  <dcterms:created xsi:type="dcterms:W3CDTF">2012-10-13T19:17:32Z</dcterms:created>
  <dcterms:modified xsi:type="dcterms:W3CDTF">2012-11-11T14:15:51Z</dcterms:modified>
</cp:coreProperties>
</file>