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9"/>
  </p:notesMasterIdLst>
  <p:sldIdLst>
    <p:sldId id="257" r:id="rId2"/>
    <p:sldId id="409" r:id="rId3"/>
    <p:sldId id="411" r:id="rId4"/>
    <p:sldId id="412" r:id="rId5"/>
    <p:sldId id="258" r:id="rId6"/>
    <p:sldId id="259" r:id="rId7"/>
    <p:sldId id="261" r:id="rId8"/>
    <p:sldId id="262" r:id="rId9"/>
    <p:sldId id="263" r:id="rId10"/>
    <p:sldId id="381" r:id="rId11"/>
    <p:sldId id="264" r:id="rId12"/>
    <p:sldId id="265" r:id="rId13"/>
    <p:sldId id="266" r:id="rId14"/>
    <p:sldId id="267" r:id="rId15"/>
    <p:sldId id="268" r:id="rId16"/>
    <p:sldId id="269" r:id="rId17"/>
    <p:sldId id="382" r:id="rId18"/>
    <p:sldId id="270" r:id="rId19"/>
    <p:sldId id="331" r:id="rId20"/>
    <p:sldId id="333" r:id="rId21"/>
    <p:sldId id="334" r:id="rId22"/>
    <p:sldId id="335" r:id="rId23"/>
    <p:sldId id="336" r:id="rId24"/>
    <p:sldId id="337" r:id="rId25"/>
    <p:sldId id="338" r:id="rId26"/>
    <p:sldId id="271" r:id="rId27"/>
    <p:sldId id="285" r:id="rId28"/>
    <p:sldId id="318" r:id="rId29"/>
    <p:sldId id="317" r:id="rId30"/>
    <p:sldId id="321" r:id="rId31"/>
    <p:sldId id="272" r:id="rId32"/>
    <p:sldId id="273" r:id="rId33"/>
    <p:sldId id="352" r:id="rId34"/>
    <p:sldId id="398" r:id="rId35"/>
    <p:sldId id="274" r:id="rId36"/>
    <p:sldId id="281" r:id="rId37"/>
    <p:sldId id="371" r:id="rId38"/>
    <p:sldId id="372" r:id="rId39"/>
    <p:sldId id="373" r:id="rId40"/>
    <p:sldId id="374" r:id="rId41"/>
    <p:sldId id="387" r:id="rId42"/>
    <p:sldId id="353" r:id="rId43"/>
    <p:sldId id="399" r:id="rId44"/>
    <p:sldId id="402" r:id="rId45"/>
    <p:sldId id="400" r:id="rId46"/>
    <p:sldId id="390" r:id="rId47"/>
    <p:sldId id="356" r:id="rId48"/>
    <p:sldId id="357" r:id="rId49"/>
    <p:sldId id="358" r:id="rId50"/>
    <p:sldId id="393" r:id="rId51"/>
    <p:sldId id="362" r:id="rId52"/>
    <p:sldId id="369" r:id="rId53"/>
    <p:sldId id="370" r:id="rId54"/>
    <p:sldId id="354" r:id="rId55"/>
    <p:sldId id="355" r:id="rId56"/>
    <p:sldId id="375" r:id="rId57"/>
    <p:sldId id="286" r:id="rId58"/>
    <p:sldId id="287" r:id="rId59"/>
    <p:sldId id="394" r:id="rId60"/>
    <p:sldId id="288" r:id="rId61"/>
    <p:sldId id="368" r:id="rId62"/>
    <p:sldId id="289" r:id="rId63"/>
    <p:sldId id="348" r:id="rId64"/>
    <p:sldId id="343" r:id="rId65"/>
    <p:sldId id="290" r:id="rId66"/>
    <p:sldId id="391" r:id="rId67"/>
    <p:sldId id="291" r:id="rId68"/>
    <p:sldId id="332" r:id="rId69"/>
    <p:sldId id="342" r:id="rId70"/>
    <p:sldId id="413" r:id="rId71"/>
    <p:sldId id="292" r:id="rId72"/>
    <p:sldId id="293" r:id="rId73"/>
    <p:sldId id="294" r:id="rId74"/>
    <p:sldId id="296" r:id="rId75"/>
    <p:sldId id="297" r:id="rId76"/>
    <p:sldId id="298" r:id="rId77"/>
    <p:sldId id="299" r:id="rId78"/>
    <p:sldId id="300" r:id="rId79"/>
    <p:sldId id="414" r:id="rId80"/>
    <p:sldId id="322" r:id="rId81"/>
    <p:sldId id="303" r:id="rId82"/>
    <p:sldId id="325" r:id="rId83"/>
    <p:sldId id="327" r:id="rId84"/>
    <p:sldId id="305" r:id="rId85"/>
    <p:sldId id="304" r:id="rId86"/>
    <p:sldId id="418" r:id="rId87"/>
    <p:sldId id="403" r:id="rId88"/>
    <p:sldId id="359" r:id="rId89"/>
    <p:sldId id="405" r:id="rId90"/>
    <p:sldId id="407" r:id="rId91"/>
    <p:sldId id="404" r:id="rId92"/>
    <p:sldId id="329" r:id="rId93"/>
    <p:sldId id="340" r:id="rId94"/>
    <p:sldId id="406" r:id="rId95"/>
    <p:sldId id="416" r:id="rId96"/>
    <p:sldId id="417" r:id="rId97"/>
    <p:sldId id="415" r:id="rId98"/>
    <p:sldId id="330" r:id="rId99"/>
    <p:sldId id="376" r:id="rId100"/>
    <p:sldId id="350" r:id="rId101"/>
    <p:sldId id="307" r:id="rId102"/>
    <p:sldId id="308" r:id="rId103"/>
    <p:sldId id="309" r:id="rId104"/>
    <p:sldId id="310" r:id="rId105"/>
    <p:sldId id="311" r:id="rId106"/>
    <p:sldId id="349" r:id="rId107"/>
    <p:sldId id="341" r:id="rId108"/>
    <p:sldId id="344" r:id="rId109"/>
    <p:sldId id="389" r:id="rId110"/>
    <p:sldId id="388" r:id="rId111"/>
    <p:sldId id="312" r:id="rId112"/>
    <p:sldId id="313" r:id="rId113"/>
    <p:sldId id="410" r:id="rId114"/>
    <p:sldId id="380" r:id="rId115"/>
    <p:sldId id="386" r:id="rId116"/>
    <p:sldId id="314" r:id="rId117"/>
    <p:sldId id="315" r:id="rId118"/>
    <p:sldId id="378" r:id="rId119"/>
    <p:sldId id="379" r:id="rId120"/>
    <p:sldId id="384" r:id="rId121"/>
    <p:sldId id="395" r:id="rId122"/>
    <p:sldId id="396" r:id="rId123"/>
    <p:sldId id="347" r:id="rId124"/>
    <p:sldId id="345" r:id="rId125"/>
    <p:sldId id="346" r:id="rId126"/>
    <p:sldId id="385" r:id="rId127"/>
    <p:sldId id="408" r:id="rId1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F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0" d="100"/>
          <a:sy n="80" d="100"/>
        </p:scale>
        <p:origin x="-1896" y="-11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50512"/>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printerSettings" Target="printerSettings/printerSettings1.bin"/><Relationship Id="rId131" Type="http://schemas.openxmlformats.org/officeDocument/2006/relationships/presProps" Target="presProps.xml"/><Relationship Id="rId132" Type="http://schemas.openxmlformats.org/officeDocument/2006/relationships/viewProps" Target="viewProps.xml"/><Relationship Id="rId133" Type="http://schemas.openxmlformats.org/officeDocument/2006/relationships/theme" Target="theme/theme1.xml"/><Relationship Id="rId13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D00D2E-250D-ED4E-897C-D6F8D9C2CBE4}" type="datetimeFigureOut">
              <a:rPr lang="en-US" smtClean="0"/>
              <a:pPr/>
              <a:t>11/9/12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2E4978-050D-F641-83DC-E226D6622FF5}" type="slidenum">
              <a:rPr lang="en-US" smtClean="0"/>
              <a:pPr/>
              <a:t>‹#›</a:t>
            </a:fld>
            <a:endParaRPr lang="en-US"/>
          </a:p>
        </p:txBody>
      </p:sp>
    </p:spTree>
    <p:extLst>
      <p:ext uri="{BB962C8B-B14F-4D97-AF65-F5344CB8AC3E}">
        <p14:creationId xmlns:p14="http://schemas.microsoft.com/office/powerpoint/2010/main" val="41176621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 Id="rId3" Type="http://schemas.openxmlformats.org/officeDocument/2006/relationships/hyperlink" Target="http://www.Lewrockwell.com"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en.wikipedia.org/wiki/Psychology" TargetMode="External"/><Relationship Id="rId4" Type="http://schemas.openxmlformats.org/officeDocument/2006/relationships/hyperlink" Target="http://en.wikipedia.org/wiki/Mental_disorder" TargetMode="External"/><Relationship Id="rId5" Type="http://schemas.openxmlformats.org/officeDocument/2006/relationships/hyperlink" Target="http://en.wikipedia.org/wiki/Physical_illness" TargetMode="External"/><Relationship Id="rId6" Type="http://schemas.openxmlformats.org/officeDocument/2006/relationships/hyperlink" Target="http://en.wikipedia.org/wiki/Panic_disorder" TargetMode="External"/><Relationship Id="rId7" Type="http://schemas.openxmlformats.org/officeDocument/2006/relationships/hyperlink" Target="http://en.wikipedia.org/wiki/Somatoform_disorder%23cite_note-dsm-iv-0" TargetMode="External"/><Relationship Id="rId8" Type="http://schemas.openxmlformats.org/officeDocument/2006/relationships/hyperlink" Target="http://en.wikipedia.org/wiki/Somatoform_disorder%23cite_note-1" TargetMode="External"/><Relationship Id="rId9" Type="http://schemas.openxmlformats.org/officeDocument/2006/relationships/hyperlink" Target="http://en.wikipedia.org/wiki/Somatoform_disorder%23cite_note-pmid9107152-2" TargetMode="External"/><Relationship Id="rId10" Type="http://schemas.openxmlformats.org/officeDocument/2006/relationships/hyperlink" Target="http://en.wikipedia.org/wiki/Somatoform_disorder%23cite_note-3" TargetMode="External"/><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1.xml.rels><?xml version="1.0" encoding="UTF-8" standalone="yes"?>
<Relationships xmlns="http://schemas.openxmlformats.org/package/2006/relationships"><Relationship Id="rId11" Type="http://schemas.openxmlformats.org/officeDocument/2006/relationships/hyperlink" Target="http://en.wikipedia.org/wiki/Allyl_isothiocyanate%23cite_note-pmid21741838-2" TargetMode="External"/><Relationship Id="rId12" Type="http://schemas.openxmlformats.org/officeDocument/2006/relationships/hyperlink" Target="http://en.wikipedia.org/wiki/Allyl_isothiocyanate%23cite_note-Ullmann-3" TargetMode="External"/><Relationship Id="rId1" Type="http://schemas.openxmlformats.org/officeDocument/2006/relationships/notesMaster" Target="../notesMasters/notesMaster1.xml"/><Relationship Id="rId2" Type="http://schemas.openxmlformats.org/officeDocument/2006/relationships/slide" Target="../slides/slide93.xml"/><Relationship Id="rId3" Type="http://schemas.openxmlformats.org/officeDocument/2006/relationships/hyperlink" Target="http://en.wikipedia.org/wiki/Organosulfur_compound" TargetMode="External"/><Relationship Id="rId4" Type="http://schemas.openxmlformats.org/officeDocument/2006/relationships/hyperlink" Target="http://en.wikipedia.org/wiki/Mustard_(condiment)" TargetMode="External"/><Relationship Id="rId5" Type="http://schemas.openxmlformats.org/officeDocument/2006/relationships/hyperlink" Target="http://en.wikipedia.org/wiki/Horseradish" TargetMode="External"/><Relationship Id="rId6" Type="http://schemas.openxmlformats.org/officeDocument/2006/relationships/hyperlink" Target="http://en.wikipedia.org/wiki/Wasabi" TargetMode="External"/><Relationship Id="rId7" Type="http://schemas.openxmlformats.org/officeDocument/2006/relationships/hyperlink" Target="http://en.wikipedia.org/wiki/TRPA1" TargetMode="External"/><Relationship Id="rId8" Type="http://schemas.openxmlformats.org/officeDocument/2006/relationships/hyperlink" Target="http://en.wikipedia.org/wiki/TRPV1" TargetMode="External"/><Relationship Id="rId9" Type="http://schemas.openxmlformats.org/officeDocument/2006/relationships/hyperlink" Target="http://en.wikipedia.org/wiki/Allyl_isothiocyanate%23cite_note-0" TargetMode="External"/><Relationship Id="rId10" Type="http://schemas.openxmlformats.org/officeDocument/2006/relationships/hyperlink" Target="http://en.wikipedia.org/wiki/Allyl_isothiocyanate%23cite_note-pmid18501939-1"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www.ncbi.nlm.nih.gov/pubmed/6357846"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67.xml.rels><?xml version="1.0" encoding="UTF-8" standalone="yes"?>
<Relationships xmlns="http://schemas.openxmlformats.org/package/2006/relationships"><Relationship Id="rId11" Type="http://schemas.openxmlformats.org/officeDocument/2006/relationships/hyperlink" Target="http://en.wikipedia.org/wiki/Inflammation" TargetMode="External"/><Relationship Id="rId12" Type="http://schemas.openxmlformats.org/officeDocument/2006/relationships/hyperlink" Target="http://en.wikipedia.org/wiki/Pain" TargetMode="External"/><Relationship Id="rId13" Type="http://schemas.openxmlformats.org/officeDocument/2006/relationships/hyperlink" Target="http://en.wikipedia.org/wiki/Isoprostane%23cite_note-Evans-2" TargetMode="External"/><Relationship Id="rId14" Type="http://schemas.openxmlformats.org/officeDocument/2006/relationships/hyperlink" Target="http://en.wikipedia.org/wiki/Oxidative_stress" TargetMode="External"/><Relationship Id="rId15" Type="http://schemas.openxmlformats.org/officeDocument/2006/relationships/hyperlink" Target="http://en.wikipedia.org/wiki/Ferritin" TargetMode="External"/><Relationship Id="rId16" Type="http://schemas.openxmlformats.org/officeDocument/2006/relationships/hyperlink" Target="http://en.wikipedia.org/wiki/Wikipedia:Citation_needed" TargetMode="External"/><Relationship Id="rId1" Type="http://schemas.openxmlformats.org/officeDocument/2006/relationships/notesMaster" Target="../notesMasters/notesMaster1.xml"/><Relationship Id="rId2" Type="http://schemas.openxmlformats.org/officeDocument/2006/relationships/slide" Target="../slides/slide121.xml"/><Relationship Id="rId3" Type="http://schemas.openxmlformats.org/officeDocument/2006/relationships/hyperlink" Target="http://en.wikipedia.org/wiki/Prostaglandin" TargetMode="External"/><Relationship Id="rId4" Type="http://schemas.openxmlformats.org/officeDocument/2006/relationships/hyperlink" Target="http://en.wikipedia.org/wiki/Lipid_peroxidation" TargetMode="External"/><Relationship Id="rId5" Type="http://schemas.openxmlformats.org/officeDocument/2006/relationships/hyperlink" Target="http://en.wikipedia.org/wiki/Essential_fatty_acid" TargetMode="External"/><Relationship Id="rId6" Type="http://schemas.openxmlformats.org/officeDocument/2006/relationships/hyperlink" Target="http://en.wikipedia.org/wiki/Arachidonic_acid" TargetMode="External"/><Relationship Id="rId7" Type="http://schemas.openxmlformats.org/officeDocument/2006/relationships/hyperlink" Target="http://en.wikipedia.org/wiki/Cyclooxygenase" TargetMode="External"/><Relationship Id="rId8" Type="http://schemas.openxmlformats.org/officeDocument/2006/relationships/hyperlink" Target="http://en.wikipedia.org/wiki/Isoprostane%23cite_note-0" TargetMode="External"/><Relationship Id="rId9" Type="http://schemas.openxmlformats.org/officeDocument/2006/relationships/hyperlink" Target="http://en.wikipedia.org/wiki/Isoprostane%23cite_note-Morrow-1" TargetMode="External"/><Relationship Id="rId10" Type="http://schemas.openxmlformats.org/officeDocument/2006/relationships/hyperlink" Target="http://en.wikipedia.org/wiki/Nonclassical_eicosanoid" TargetMode="Externa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gluten_web_page.text</a:t>
            </a:r>
            <a:endParaRPr lang="en-US" dirty="0" smtClean="0"/>
          </a:p>
          <a:p>
            <a:endParaRPr lang="en-US" dirty="0" smtClean="0"/>
          </a:p>
          <a:p>
            <a:r>
              <a:rPr lang="en-US" dirty="0" smtClean="0"/>
              <a:t>Initially, gluten intolerance can manifest as diarrhea, bloating, flatulence, uncomfortable stools, weight loss and malnutrition. Other inflammatory symptoms can also result. (See below for a list.)</a:t>
            </a:r>
          </a:p>
          <a:p>
            <a:r>
              <a:rPr lang="en-US" dirty="0" smtClean="0"/>
              <a:t>For an intolerant person, regularly consuming gluten will result in long-term damage, including intestinal scarring and nutrient </a:t>
            </a:r>
            <a:r>
              <a:rPr lang="en-US" dirty="0" err="1" smtClean="0"/>
              <a:t>malabsorption</a:t>
            </a:r>
            <a:r>
              <a:rPr lang="en-US" dirty="0" smtClean="0"/>
              <a:t>.</a:t>
            </a:r>
          </a:p>
          <a:p>
            <a:r>
              <a:rPr lang="en-US" dirty="0" smtClean="0"/>
              <a:t>Chronic inflammation can atrophy and flatten the intestinal lining, which impairs digestion.</a:t>
            </a:r>
          </a:p>
          <a:p>
            <a:r>
              <a:rPr lang="en-US" dirty="0" smtClean="0"/>
              <a:t>Gluten and other inflammatory proteins can weaken the intestinal wall by opening tight junctions (see figure below).</a:t>
            </a:r>
          </a:p>
          <a:p>
            <a:r>
              <a:rPr lang="en-US" dirty="0" smtClean="0"/>
              <a:t>When the intestinal lining is compromised, more food antigens can then cross the barrier and enter the bloodstream. Other pathogens get into general circulation. This causes the body to produce more antibodies, attempting to fight the antigens. It can also mean that depending on the pathogen, the body is more susceptible to harmful micro-organisms and unwanted invaders</a:t>
            </a:r>
          </a:p>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31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gluten_web_page.text</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32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WIKI,</a:t>
            </a:r>
            <a:r>
              <a:rPr lang="en-US" baseline="0" dirty="0" smtClean="0"/>
              <a:t> Stephen </a:t>
            </a:r>
            <a:r>
              <a:rPr lang="en-US" baseline="0" dirty="0" err="1" smtClean="0"/>
              <a:t>Gayanet</a:t>
            </a:r>
            <a:endParaRPr lang="en-US" baseline="0" dirty="0" smtClean="0"/>
          </a:p>
          <a:p>
            <a:r>
              <a:rPr lang="en-US" dirty="0" smtClean="0"/>
              <a:t>http://</a:t>
            </a:r>
            <a:r>
              <a:rPr lang="en-US" dirty="0" err="1" smtClean="0"/>
              <a:t>www.realfooduniversity.com</a:t>
            </a:r>
            <a:r>
              <a:rPr lang="en-US" dirty="0" smtClean="0"/>
              <a:t>/real-truth-healthy-grains/</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33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dietary_lectins_cause_leptin_resistance.pdf</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34</a:t>
            </a:fld>
            <a:endParaRPr lang="en-US"/>
          </a:p>
        </p:txBody>
      </p:sp>
    </p:spTree>
    <p:extLst>
      <p:ext uri="{BB962C8B-B14F-4D97-AF65-F5344CB8AC3E}">
        <p14:creationId xmlns:p14="http://schemas.microsoft.com/office/powerpoint/2010/main" val="1904962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a:t>
            </a:r>
            <a:r>
              <a:rPr lang="en-US" dirty="0" err="1" smtClean="0"/>
              <a:t>www.thenaturalrecoveryplan.com/articles/phytates.html</a:t>
            </a:r>
            <a:endParaRPr lang="en-US" dirty="0" smtClean="0"/>
          </a:p>
          <a:p>
            <a:endParaRPr lang="en-US" dirty="0" smtClean="0"/>
          </a:p>
          <a:p>
            <a:r>
              <a:rPr lang="en-US" dirty="0" smtClean="0"/>
              <a:t>./</a:t>
            </a:r>
            <a:r>
              <a:rPr lang="en-US" dirty="0" err="1" smtClean="0"/>
              <a:t>phytates.text</a:t>
            </a:r>
            <a:endParaRPr lang="en-US" dirty="0" smtClean="0"/>
          </a:p>
          <a:p>
            <a:r>
              <a:rPr lang="en-US" dirty="0" smtClean="0"/>
              <a:t>./</a:t>
            </a:r>
            <a:r>
              <a:rPr lang="en-US" dirty="0" err="1" smtClean="0"/>
              <a:t>phytates.pdf</a:t>
            </a:r>
            <a:endParaRPr lang="en-US" dirty="0" smtClean="0"/>
          </a:p>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36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wheat_belly.text</a:t>
            </a:r>
            <a:endParaRPr lang="en-US" dirty="0" smtClean="0"/>
          </a:p>
          <a:p>
            <a:endParaRPr lang="en-US" dirty="0"/>
          </a:p>
        </p:txBody>
      </p:sp>
      <p:sp>
        <p:nvSpPr>
          <p:cNvPr id="4" name="Slide Number Placeholder 3"/>
          <p:cNvSpPr>
            <a:spLocks noGrp="1"/>
          </p:cNvSpPr>
          <p:nvPr>
            <p:ph type="sldNum" sz="quarter" idx="10"/>
          </p:nvPr>
        </p:nvSpPr>
        <p:spPr/>
        <p:txBody>
          <a:bodyPr/>
          <a:lstStyle/>
          <a:p>
            <a:fld id="{841216C8-1BD3-DB4C-86B7-FCE9D1E0B72B}" type="slidenum">
              <a:rPr lang="en-US" smtClean="0"/>
              <a:pPr/>
              <a:t>37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think of Alan Watson's very inviting and easy-to-read 144-page Cereal Killer as a handbook. Both authors address a gamut of health issues, but Watson centers on cardiovascular health while </a:t>
            </a:r>
            <a:r>
              <a:rPr lang="en-US" dirty="0" err="1" smtClean="0"/>
              <a:t>Taubes</a:t>
            </a:r>
            <a:r>
              <a:rPr lang="en-US" dirty="0" smtClean="0"/>
              <a:t> spends more time on weight gain and obesity. Watson's style is brief and to the point. His succinct review of fats, a complex subject, seems exceptionally understandable. Bulleted lists are presented in place of paragraphs of prose. Each chapter ends with a friendly "More to Explore..." section that provides helpful suggestions for further reading. A sprinkling of photos--of the Watson family, cows, and such--give it a pleasant and homespun quality. Cereal Killer goes beyond the narrow focus on carbohydrates vs. fats, to other related topics, such as grass-fed beef, and lard, but it left me wondering whether these topics were as well-supported by clinical studies as the fundamental carbohydrate vs. fat issue. Throughout, this book is a model of clarity and conciseness while presenting valuable information about which the author is passionate.</a:t>
            </a:r>
          </a:p>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38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 </a:t>
            </a:r>
            <a:r>
              <a:rPr lang="en-US" dirty="0" err="1" smtClean="0"/>
              <a:t>Mercola</a:t>
            </a:r>
            <a:r>
              <a:rPr lang="en-US" dirty="0" smtClean="0"/>
              <a:t> interview:http://articles.mercola.com/sites/articles/archive/2012/01/15/dr-don-huber-interview-part-2.aspx</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41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AnthonySamsel</a:t>
            </a:r>
            <a:r>
              <a:rPr lang="en-US" dirty="0" smtClean="0"/>
              <a:t>/paper/</a:t>
            </a:r>
            <a:r>
              <a:rPr lang="en-US" dirty="0" err="1" smtClean="0"/>
              <a:t>glyphosate_tolerance_weed_resistance.pdf</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Herbicide-tolerant Transgenic Soybean over 15 Years of Cultivation: Pesticide Use, Weed Resistance, and</a:t>
            </a:r>
            <a:br>
              <a:rPr lang="en-US" sz="1200" b="1"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Some Economic Issues. The Case of the USA </a:t>
            </a:r>
            <a:endParaRPr lang="en-US" dirty="0" smtClean="0"/>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43</a:t>
            </a:fld>
            <a:endParaRPr lang="en-US"/>
          </a:p>
        </p:txBody>
      </p:sp>
    </p:spTree>
    <p:extLst>
      <p:ext uri="{BB962C8B-B14F-4D97-AF65-F5344CB8AC3E}">
        <p14:creationId xmlns:p14="http://schemas.microsoft.com/office/powerpoint/2010/main" val="300260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smtClean="0"/>
              <a:t>DrMercola_on_GMO_soy.pdf</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44</a:t>
            </a:fld>
            <a:endParaRPr lang="en-US"/>
          </a:p>
        </p:txBody>
      </p:sp>
    </p:spTree>
    <p:extLst>
      <p:ext uri="{BB962C8B-B14F-4D97-AF65-F5344CB8AC3E}">
        <p14:creationId xmlns:p14="http://schemas.microsoft.com/office/powerpoint/2010/main" val="1264932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They eat lots of carbs but they don’t get fat</a:t>
            </a:r>
            <a:r>
              <a:rPr lang="en-US" dirty="0" smtClean="0"/>
              <a:t>.</a:t>
            </a:r>
          </a:p>
          <a:p>
            <a:r>
              <a:rPr lang="en-US" dirty="0" smtClean="0"/>
              <a:t>indigenous</a:t>
            </a:r>
            <a:endParaRPr lang="en-US" dirty="0" smtClean="0"/>
          </a:p>
          <a:p>
            <a:endParaRPr lang="en-US" dirty="0" smtClean="0"/>
          </a:p>
          <a:p>
            <a:r>
              <a:rPr lang="en-US" dirty="0" smtClean="0"/>
              <a:t>Sunlight; </a:t>
            </a:r>
            <a:r>
              <a:rPr lang="en-US" dirty="0" err="1" smtClean="0"/>
              <a:t>sulfane</a:t>
            </a:r>
            <a:r>
              <a:rPr lang="en-US" baseline="0" dirty="0" smtClean="0"/>
              <a:t> sulfur in chocolate.</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10</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Number of weeds that have become resistant to glyphosate in the world and the USA, 1996–mid-2011 </a:t>
            </a:r>
            <a:endParaRPr lang="en-US" dirty="0" smtClean="0"/>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45</a:t>
            </a:fld>
            <a:endParaRPr lang="en-US"/>
          </a:p>
        </p:txBody>
      </p:sp>
    </p:spTree>
    <p:extLst>
      <p:ext uri="{BB962C8B-B14F-4D97-AF65-F5344CB8AC3E}">
        <p14:creationId xmlns:p14="http://schemas.microsoft.com/office/powerpoint/2010/main" val="4023388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t>
            </a:r>
            <a:r>
              <a:rPr lang="en-US" dirty="0" err="1" smtClean="0"/>
              <a:t>mercola</a:t>
            </a:r>
            <a:r>
              <a:rPr lang="en-US" dirty="0" smtClean="0"/>
              <a:t> article but can be related</a:t>
            </a:r>
            <a:r>
              <a:rPr lang="en-US" baseline="0" dirty="0" smtClean="0"/>
              <a:t> to </a:t>
            </a:r>
            <a:r>
              <a:rPr lang="en-US" baseline="0" dirty="0" err="1" smtClean="0"/>
              <a:t>glyphosate</a:t>
            </a:r>
            <a:r>
              <a:rPr lang="en-US" baseline="0" dirty="0" smtClean="0"/>
              <a:t> through endocrine disruption.</a:t>
            </a:r>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46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a:t>
            </a:r>
            <a:r>
              <a:rPr lang="en-US" dirty="0" err="1" smtClean="0"/>
              <a:t>www.youtube.com/watch?v</a:t>
            </a:r>
            <a:r>
              <a:rPr lang="en-US" dirty="0" smtClean="0"/>
              <a:t>=X4swW9OFmf8</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47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a:t>
            </a:r>
            <a:r>
              <a:rPr lang="en-US" dirty="0" err="1" smtClean="0"/>
              <a:t>www.youtube.com/watch?v</a:t>
            </a:r>
            <a:r>
              <a:rPr lang="en-US" smtClean="0"/>
              <a:t>=X4swW9OFmf8</a:t>
            </a:r>
            <a:endParaRPr lang="en-US"/>
          </a:p>
        </p:txBody>
      </p:sp>
      <p:sp>
        <p:nvSpPr>
          <p:cNvPr id="4" name="Slide Number Placeholder 3"/>
          <p:cNvSpPr>
            <a:spLocks noGrp="1"/>
          </p:cNvSpPr>
          <p:nvPr>
            <p:ph type="sldNum" sz="quarter" idx="10"/>
          </p:nvPr>
        </p:nvSpPr>
        <p:spPr/>
        <p:txBody>
          <a:bodyPr/>
          <a:lstStyle/>
          <a:p>
            <a:fld id="{C02E4978-050D-F641-83DC-E226D6622FF5}" type="slidenum">
              <a:rPr lang="en-US" smtClean="0"/>
              <a:pPr/>
              <a:t>48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Dr. Don Huber</a:t>
            </a:r>
          </a:p>
          <a:p>
            <a:r>
              <a:rPr lang="en-US" dirty="0" smtClean="0"/>
              <a:t>http://drleonardcoldwell.com/2011/01/16/monsanto%E2%80%99s-roundup-triggers-over-40-plant-diseases-and-endangers-human-and-animal-health/</a:t>
            </a:r>
          </a:p>
          <a:p>
            <a:r>
              <a:rPr lang="en-US" dirty="0" smtClean="0"/>
              <a:t>./</a:t>
            </a:r>
            <a:r>
              <a:rPr lang="en-US" dirty="0" err="1" smtClean="0"/>
              <a:t>roundup_depletes_plant_nutrients_DrHuber.pdf</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49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This previously unknown organism is only visible under an electron microscope (36,000X), with an approximate size range equal to a medium size virus. It is able to reproduce and appears to be a micro-fungal-like organism. If so, it would be the first such micro-fungus ever identified. There is strong evidence that this infectious agent promotes diseases of both plants and mammals, which is very rare.</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But watch out for </a:t>
            </a:r>
            <a:r>
              <a:rPr lang="en-US" dirty="0" err="1" smtClean="0"/>
              <a:t>www.cropgen.org</a:t>
            </a:r>
            <a:r>
              <a:rPr lang="en-US" baseline="0" dirty="0" smtClean="0"/>
              <a:t> – defends </a:t>
            </a:r>
            <a:r>
              <a:rPr lang="en-US" baseline="0" dirty="0" err="1" smtClean="0"/>
              <a:t>GMOs</a:t>
            </a:r>
            <a:r>
              <a:rPr lang="en-US" baseline="0" dirty="0" smtClean="0"/>
              <a:t> and </a:t>
            </a:r>
            <a:r>
              <a:rPr lang="en-US" baseline="0" dirty="0" err="1" smtClean="0"/>
              <a:t>glyphosate</a:t>
            </a:r>
            <a:r>
              <a:rPr lang="en-US" baseline="0" dirty="0" smtClean="0"/>
              <a:t>!!</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r>
              <a:rPr lang="en-US" dirty="0" smtClean="0"/>
              <a:t/>
            </a:r>
            <a:br>
              <a:rPr lang="en-US" dirty="0" smtClean="0"/>
            </a:br>
            <a:r>
              <a:rPr lang="en-US" dirty="0" smtClean="0"/>
              <a:t>The organism is prolific in plants infected with two pervasive diseases that are driving down yields and farmer income—sudden death syndrome (SDS) in soy, and Goss’ wilt in corn. The pathogen is also found in the fungal causative agent of SDS (</a:t>
            </a:r>
            <a:r>
              <a:rPr lang="en-US" dirty="0" err="1" smtClean="0"/>
              <a:t>Fusarium</a:t>
            </a:r>
            <a:r>
              <a:rPr lang="en-US" dirty="0" smtClean="0"/>
              <a:t> </a:t>
            </a:r>
            <a:r>
              <a:rPr lang="en-US" dirty="0" err="1" smtClean="0"/>
              <a:t>solani</a:t>
            </a:r>
            <a:r>
              <a:rPr lang="en-US" dirty="0" smtClean="0"/>
              <a:t> </a:t>
            </a:r>
            <a:r>
              <a:rPr lang="en-US" dirty="0" err="1" smtClean="0"/>
              <a:t>fsp</a:t>
            </a:r>
            <a:r>
              <a:rPr lang="en-US" dirty="0" smtClean="0"/>
              <a:t> </a:t>
            </a:r>
            <a:r>
              <a:rPr lang="en-US" dirty="0" err="1" smtClean="0"/>
              <a:t>glycine</a:t>
            </a:r>
            <a:r>
              <a:rPr lang="en-US" dirty="0" smtClean="0"/>
              <a:t>)</a:t>
            </a:r>
          </a:p>
          <a:p>
            <a:endParaRPr lang="en-US" dirty="0"/>
          </a:p>
        </p:txBody>
      </p:sp>
      <p:sp>
        <p:nvSpPr>
          <p:cNvPr id="4" name="Slide Number Placeholder 3"/>
          <p:cNvSpPr>
            <a:spLocks noGrp="1"/>
          </p:cNvSpPr>
          <p:nvPr>
            <p:ph type="sldNum" sz="quarter" idx="10"/>
          </p:nvPr>
        </p:nvSpPr>
        <p:spPr/>
        <p:txBody>
          <a:bodyPr/>
          <a:lstStyle/>
          <a:p>
            <a:fld id="{E8FC72DD-F1B1-7E42-9F4D-4A32F3D09727}" type="slidenum">
              <a:rPr lang="en-US" smtClean="0"/>
              <a:pPr/>
              <a:t>50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 Don Huber</a:t>
            </a:r>
          </a:p>
          <a:p>
            <a:r>
              <a:rPr lang="en-US" dirty="0" smtClean="0"/>
              <a:t>http://drleonardcoldwell.com/2011/01/16/monsanto%E2%80%99s-roundup-triggers-over-40-plant-diseases-and-endangers-human-and-animal-health/</a:t>
            </a:r>
          </a:p>
          <a:p>
            <a:r>
              <a:rPr lang="en-US" dirty="0" smtClean="0"/>
              <a:t>./</a:t>
            </a:r>
            <a:r>
              <a:rPr lang="en-US" dirty="0" err="1" smtClean="0"/>
              <a:t>roundup_depletes_plant_nutrients_DrHuber.pdf</a:t>
            </a:r>
            <a:endParaRPr lang="en-US" dirty="0" smtClean="0"/>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51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Spacedoc/mercola/GMOS_mouse_study_2012.pdf</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52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Spacedoc/mercola/GMOS_mouse_study_2012.pdf</a:t>
            </a:r>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53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http://www.gmwatch.org/latest-listing/1-news-items/14040</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54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http://onpoint.wbur.org/2012/07/05/new-research-on-carbs</a:t>
            </a:r>
          </a:p>
          <a:p>
            <a:endParaRPr lang="en-US" dirty="0" smtClean="0"/>
          </a:p>
          <a:p>
            <a:r>
              <a:rPr lang="en-US" dirty="0" smtClean="0"/>
              <a:t>Steel cut oats stone-ground bread</a:t>
            </a:r>
          </a:p>
          <a:p>
            <a:endParaRPr lang="en-US" dirty="0" smtClean="0"/>
          </a:p>
          <a:p>
            <a:r>
              <a:rPr lang="en-US" dirty="0" smtClean="0"/>
              <a:t>Talk about fixing health and health care in America and you’ve got to talk about fixing our national weight.  American obesity rates have climbed and climbed.  We’ve had all kinds of advice about how to turn back the tide.  And we struggle, one by one, to try.</a:t>
            </a:r>
          </a:p>
          <a:p>
            <a:r>
              <a:rPr lang="en-US" dirty="0" smtClean="0"/>
              <a:t>A new study says we’ve got to look again and very critically at carbohydrates.  That calories from </a:t>
            </a:r>
            <a:r>
              <a:rPr lang="en-US" dirty="0" err="1" smtClean="0"/>
              <a:t>carbs</a:t>
            </a:r>
            <a:r>
              <a:rPr lang="en-US" dirty="0" smtClean="0"/>
              <a:t> are not like others.  That they drive up our weight and make it harder to bring it down and keep it down.</a:t>
            </a:r>
          </a:p>
          <a:p>
            <a:r>
              <a:rPr lang="en-US" dirty="0" smtClean="0"/>
              <a:t>This hour, </a:t>
            </a:r>
            <a:r>
              <a:rPr lang="en-US" i="1" dirty="0" smtClean="0"/>
              <a:t>On Point</a:t>
            </a:r>
            <a:r>
              <a:rPr lang="en-US" dirty="0" smtClean="0"/>
              <a:t>:  we’re looking again at </a:t>
            </a:r>
            <a:r>
              <a:rPr lang="en-US" dirty="0" err="1" smtClean="0"/>
              <a:t>carbs</a:t>
            </a:r>
            <a:r>
              <a:rPr lang="en-US" dirty="0" smtClean="0"/>
              <a:t>, and getting serious about the path to a leaner USA.</a:t>
            </a:r>
          </a:p>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11</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For_vic/fatty_acids_in_health_and_disease_2012.pdf</a:t>
            </a:r>
          </a:p>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58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saturated_fats_dairy_meat.pdf</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60</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High School student!  Letter to the Editor in rebuttal</a:t>
            </a:r>
            <a:r>
              <a:rPr lang="en-US" baseline="0" dirty="0" smtClean="0"/>
              <a:t> of an article on saturated fats &amp; cardiovascular disease.</a:t>
            </a:r>
          </a:p>
          <a:p>
            <a:endParaRPr lang="en-US" baseline="0" dirty="0" smtClean="0"/>
          </a:p>
          <a:p>
            <a:r>
              <a:rPr lang="en-US" baseline="0" dirty="0" smtClean="0"/>
              <a:t>See: ./</a:t>
            </a:r>
            <a:r>
              <a:rPr lang="en-US" baseline="0" dirty="0" err="1" smtClean="0"/>
              <a:t>SFA_heart_disease_highschool.text</a:t>
            </a:r>
            <a:r>
              <a:rPr lang="en-US" baseline="0" dirty="0" smtClean="0"/>
              <a:t>, .</a:t>
            </a:r>
            <a:r>
              <a:rPr lang="en-US" baseline="0" dirty="0" err="1" smtClean="0"/>
              <a:t>pdf</a:t>
            </a:r>
            <a:endParaRPr lang="en-US" baseline="0" dirty="0" smtClean="0"/>
          </a:p>
          <a:p>
            <a:r>
              <a:rPr lang="en-US" baseline="0" dirty="0" smtClean="0"/>
              <a:t>R. H. is a student at the High School of Arnhem and Nijmegen (The</a:t>
            </a:r>
          </a:p>
          <a:p>
            <a:r>
              <a:rPr lang="en-US" baseline="0" dirty="0" smtClean="0"/>
              <a:t>Netherlands). There is no conflict of interest. The research received</a:t>
            </a:r>
          </a:p>
          <a:p>
            <a:r>
              <a:rPr lang="en-US" baseline="0" dirty="0" smtClean="0"/>
              <a:t>no specific grant from any funding agency in the public, commercial or</a:t>
            </a:r>
          </a:p>
          <a:p>
            <a:r>
              <a:rPr lang="en-US" baseline="0" dirty="0" smtClean="0"/>
              <a:t>not-for-profit sectors.</a:t>
            </a:r>
          </a:p>
          <a:p>
            <a:endParaRPr lang="en-US" baseline="0" dirty="0" smtClean="0"/>
          </a:p>
          <a:p>
            <a:r>
              <a:rPr lang="en-US" baseline="0" dirty="0" smtClean="0"/>
              <a:t>At least one fairly recent report is available though, which allows</a:t>
            </a:r>
          </a:p>
          <a:p>
            <a:r>
              <a:rPr lang="en-US" baseline="0" dirty="0" smtClean="0"/>
              <a:t>ecological data to be directly correlated. In 2008, the European</a:t>
            </a:r>
          </a:p>
          <a:p>
            <a:r>
              <a:rPr lang="en-US" baseline="0" dirty="0" smtClean="0"/>
              <a:t>Cardiovascular Disease Statistics were published. The report provided</a:t>
            </a:r>
          </a:p>
          <a:p>
            <a:r>
              <a:rPr lang="en-US" baseline="0" dirty="0" smtClean="0"/>
              <a:t>data about per-capita SFA intake in 1998 and annual CHD death rates</a:t>
            </a:r>
          </a:p>
          <a:p>
            <a:r>
              <a:rPr lang="en-US" baseline="0" dirty="0" smtClean="0"/>
              <a:t>from 1972 to 2005 for adults aged 0–64years(8).Based on these data,</a:t>
            </a:r>
          </a:p>
          <a:p>
            <a:r>
              <a:rPr lang="en-US" baseline="0" dirty="0" smtClean="0"/>
              <a:t>SFA intake in 1998 was inversely correlated to CHD mortality in 1998</a:t>
            </a:r>
          </a:p>
          <a:p>
            <a:r>
              <a:rPr lang="en-US" baseline="0" dirty="0" smtClean="0"/>
              <a:t>among males for all countries with available data for this year (</a:t>
            </a:r>
            <a:r>
              <a:rPr lang="en-US" baseline="0" dirty="0" err="1" smtClean="0"/>
              <a:t>n</a:t>
            </a:r>
            <a:r>
              <a:rPr lang="en-US" baseline="0" dirty="0" smtClean="0"/>
              <a:t> 41)</a:t>
            </a:r>
          </a:p>
          <a:p>
            <a:r>
              <a:rPr lang="en-US" baseline="0" dirty="0" smtClean="0"/>
              <a:t>using SPSS statistical software package version 17.0 (IBM</a:t>
            </a:r>
          </a:p>
          <a:p>
            <a:r>
              <a:rPr lang="en-US" baseline="0" dirty="0" smtClean="0"/>
              <a:t>corporation). Results are shown in Fig. 1 (Pearson correlation 2 0·58;</a:t>
            </a:r>
          </a:p>
          <a:p>
            <a:r>
              <a:rPr lang="en-US" baseline="0" dirty="0" smtClean="0"/>
              <a:t>P, 0·01). Findings were similar for women and for both CHD and stroke</a:t>
            </a:r>
          </a:p>
          <a:p>
            <a:r>
              <a:rPr lang="en-US" baseline="0" dirty="0" smtClean="0"/>
              <a:t>end- points (P for all ,0·01).</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61</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1216C8-1BD3-DB4C-86B7-FCE9D1E0B72B}" type="slidenum">
              <a:rPr lang="en-US" smtClean="0"/>
              <a:pPr/>
              <a:t>62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 Miller is professor of surgery, cardiothoracic division, Univ. Washington, and writes frequently for </a:t>
            </a:r>
            <a:r>
              <a:rPr lang="en-US" dirty="0" smtClean="0">
                <a:hlinkClick r:id="rId3" tooltip="http://www.Lewrockwell.com"/>
              </a:rPr>
              <a:t>http://www.Lewrockwell.com</a:t>
            </a:r>
            <a:r>
              <a:rPr lang="en-US" dirty="0" smtClean="0"/>
              <a:t>.</a:t>
            </a:r>
          </a:p>
          <a:p>
            <a:endParaRPr lang="en-US" dirty="0" smtClean="0"/>
          </a:p>
          <a:p>
            <a:r>
              <a:rPr lang="en-US" dirty="0" smtClean="0"/>
              <a:t>Mary </a:t>
            </a:r>
            <a:r>
              <a:rPr lang="en-US" dirty="0" err="1" smtClean="0"/>
              <a:t>Enig</a:t>
            </a:r>
            <a:r>
              <a:rPr lang="en-US" dirty="0" smtClean="0"/>
              <a:t> </a:t>
            </a:r>
            <a:r>
              <a:rPr lang="en-US" dirty="0" err="1" smtClean="0"/>
              <a:t>Univ</a:t>
            </a:r>
            <a:r>
              <a:rPr lang="en-US" dirty="0" smtClean="0"/>
              <a:t> of ?? Trans</a:t>
            </a:r>
            <a:r>
              <a:rPr lang="en-US" baseline="0" dirty="0" smtClean="0"/>
              <a:t> fats bad</a:t>
            </a:r>
            <a:endParaRPr lang="en-US" dirty="0"/>
          </a:p>
        </p:txBody>
      </p:sp>
      <p:sp>
        <p:nvSpPr>
          <p:cNvPr id="4" name="Slide Number Placeholder 3"/>
          <p:cNvSpPr>
            <a:spLocks noGrp="1"/>
          </p:cNvSpPr>
          <p:nvPr>
            <p:ph type="sldNum" sz="quarter" idx="10"/>
          </p:nvPr>
        </p:nvSpPr>
        <p:spPr/>
        <p:txBody>
          <a:bodyPr/>
          <a:lstStyle/>
          <a:p>
            <a:fld id="{841216C8-1BD3-DB4C-86B7-FCE9D1E0B72B}" type="slidenum">
              <a:rPr lang="en-US" smtClean="0"/>
              <a:pPr/>
              <a:t>63</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Richard </a:t>
            </a:r>
            <a:r>
              <a:rPr lang="en-US" dirty="0" err="1" smtClean="0"/>
              <a:t>Feinman</a:t>
            </a:r>
            <a:r>
              <a:rPr lang="en-US" dirty="0" smtClean="0"/>
              <a:t> and Jeff </a:t>
            </a:r>
            <a:r>
              <a:rPr lang="en-US" dirty="0" err="1" smtClean="0"/>
              <a:t>Volek</a:t>
            </a:r>
            <a:r>
              <a:rPr lang="en-US" dirty="0" smtClean="0"/>
              <a:t>,</a:t>
            </a:r>
          </a:p>
          <a:p>
            <a:r>
              <a:rPr lang="en-US" dirty="0" smtClean="0"/>
              <a:t>"Low carbohydrate diets improve </a:t>
            </a:r>
            <a:r>
              <a:rPr lang="en-US" dirty="0" err="1" smtClean="0"/>
              <a:t>atherogenic</a:t>
            </a:r>
            <a:r>
              <a:rPr lang="en-US" dirty="0" smtClean="0"/>
              <a:t> </a:t>
            </a:r>
            <a:r>
              <a:rPr lang="en-US" dirty="0" err="1" smtClean="0"/>
              <a:t>dyslipidemia</a:t>
            </a:r>
            <a:r>
              <a:rPr lang="en-US" dirty="0" smtClean="0"/>
              <a:t> even in the</a:t>
            </a:r>
          </a:p>
          <a:p>
            <a:r>
              <a:rPr lang="en-US" dirty="0" smtClean="0"/>
              <a:t>absence of weight loss." Nutrition and Metabolism, 3:24, 2006.</a:t>
            </a:r>
          </a:p>
          <a:p>
            <a:r>
              <a:rPr lang="en-US" dirty="0" smtClean="0"/>
              <a:t>Cancer/</a:t>
            </a:r>
            <a:r>
              <a:rPr lang="en-US" dirty="0" err="1" smtClean="0"/>
              <a:t>low_carb_diet_benefits_heart_richard_feinman.pdf</a:t>
            </a:r>
            <a:endParaRPr lang="en-US" dirty="0" smtClean="0"/>
          </a:p>
          <a:p>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65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Schwarzfuchs_low_carb_diet_good.pdf</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66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http://www.cas.usf.edu/news/s/332/</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67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http://thunderfeeds.com/reader/news/heavy-kids-at-risk-for-gallstones-medpage-today</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69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Alistair Hardy’s aquatic ape hypothesis</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74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Despite encouragement to eat fruits and veggies.</a:t>
            </a:r>
          </a:p>
          <a:p>
            <a:r>
              <a:rPr lang="en-US" dirty="0" smtClean="0"/>
              <a:t>./</a:t>
            </a:r>
            <a:r>
              <a:rPr lang="en-US" dirty="0" err="1" smtClean="0"/>
              <a:t>diet_and_exercise_weight_loss.pdf</a:t>
            </a:r>
            <a:endParaRPr lang="en-US" dirty="0" smtClean="0"/>
          </a:p>
          <a:p>
            <a:endParaRPr lang="en-US" dirty="0" smtClean="0"/>
          </a:p>
          <a:p>
            <a:r>
              <a:rPr lang="en-US" dirty="0" err="1" smtClean="0"/>
              <a:t>Heartwire</a:t>
            </a:r>
            <a:endParaRPr lang="en-US" dirty="0" smtClean="0"/>
          </a:p>
          <a:p>
            <a:r>
              <a:rPr lang="en-US" dirty="0" smtClean="0"/>
              <a:t>Not all calories are the same, new research finds </a:t>
            </a:r>
          </a:p>
          <a:p>
            <a:endParaRPr lang="en-US" dirty="0" smtClean="0"/>
          </a:p>
          <a:p>
            <a:endParaRPr lang="en-US" dirty="0" smtClean="0"/>
          </a:p>
          <a:p>
            <a:r>
              <a:rPr lang="en-US" dirty="0" err="1" smtClean="0"/>
              <a:t>Ebbeling</a:t>
            </a:r>
            <a:r>
              <a:rPr lang="en-US" dirty="0" smtClean="0"/>
              <a:t> CB, Swain JF, Feldman HA, et al. Effects of dietary composition on energy expenditure during weight-loss maintenance. </a:t>
            </a:r>
            <a:r>
              <a:rPr lang="en-US" i="1" dirty="0" smtClean="0"/>
              <a:t>JAMA</a:t>
            </a:r>
            <a:r>
              <a:rPr lang="en-US" dirty="0" smtClean="0"/>
              <a:t> 2012; 307:2627-2634.</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12</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SURVIVAL OF THE FATTEST: THE KEY TO HUMAN BRAIN EVOLUTION. By Stephen C. </a:t>
            </a:r>
            <a:r>
              <a:rPr lang="en-US" dirty="0" err="1" smtClean="0"/>
              <a:t>Cunnane</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But see: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r>
              <a:rPr lang="en-US" dirty="0" err="1" smtClean="0"/>
              <a:t>critical_review_of_Cunnane_shore_based_diets.pdf</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76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vitaminK/iodine_deficiency.pdf</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77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http://www.zoeharcombe.com/2011/08/the-vegetarian-myth-lierre-keith/</a:t>
            </a:r>
          </a:p>
          <a:p>
            <a:endParaRPr lang="en-US" dirty="0" smtClean="0"/>
          </a:p>
          <a:p>
            <a:r>
              <a:rPr lang="en-US" dirty="0" smtClean="0"/>
              <a:t>Zoe!!!!</a:t>
            </a:r>
          </a:p>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81</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http://www.second-opinions.co.uk/vegetarians-have-smaller-brains.html</a:t>
            </a:r>
            <a:endParaRPr lang="en-US" dirty="0" smtClean="0"/>
          </a:p>
          <a:p>
            <a:r>
              <a:rPr lang="en-US" dirty="0" smtClean="0"/>
              <a:t>./</a:t>
            </a:r>
            <a:r>
              <a:rPr lang="en-US" dirty="0" err="1" smtClean="0"/>
              <a:t>vegetarians_have_smaller</a:t>
            </a:r>
            <a:r>
              <a:rPr lang="en-US" baseline="0" dirty="0" err="1" smtClean="0"/>
              <a:t>_brains.pdf</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82</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http://www.second-opinions.co.uk/vegetarians-have-smaller-brains.html</a:t>
            </a:r>
            <a:endParaRPr lang="en-US" dirty="0" smtClean="0"/>
          </a:p>
          <a:p>
            <a:r>
              <a:rPr lang="en-US" dirty="0" smtClean="0"/>
              <a:t>./</a:t>
            </a:r>
            <a:r>
              <a:rPr lang="en-US" dirty="0" err="1" smtClean="0"/>
              <a:t>vegetarians_have_smaller</a:t>
            </a:r>
            <a:r>
              <a:rPr lang="en-US" baseline="0" dirty="0" err="1" smtClean="0"/>
              <a:t>_brains.pdf</a:t>
            </a:r>
            <a:endParaRPr lang="en-US" baseline="0" dirty="0" smtClean="0"/>
          </a:p>
          <a:p>
            <a:endParaRPr lang="en-US" baseline="0" dirty="0" smtClean="0"/>
          </a:p>
          <a:p>
            <a:r>
              <a:rPr lang="en-US" baseline="0" dirty="0" smtClean="0"/>
              <a:t>90,000 years ago – peak size.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83</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http://web.mit.edu/newsoffice/2012/alzheimers-nutrient-mixture-0709.html</a:t>
            </a:r>
          </a:p>
          <a:p>
            <a:r>
              <a:rPr lang="en-US" dirty="0" smtClean="0"/>
              <a:t>MIT research patent nutritional supplement THIS WILL BE HUGE!!!</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84</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vegetarian_diet_mental_disorders.pdf</a:t>
            </a:r>
            <a:endParaRPr lang="en-US" dirty="0" smtClean="0"/>
          </a:p>
          <a:p>
            <a:endParaRPr lang="en-US" dirty="0" smtClean="0"/>
          </a:p>
          <a:p>
            <a:r>
              <a:rPr lang="en-US" dirty="0" smtClean="0"/>
              <a:t>These somatoform disorder physical complaints challenge medical providers who must distinguish between a physical and psychiatric source for the patient's complaints.</a:t>
            </a:r>
          </a:p>
          <a:p>
            <a:endParaRPr lang="en-US" dirty="0" smtClean="0"/>
          </a:p>
          <a:p>
            <a:r>
              <a:rPr lang="en-US" dirty="0" smtClean="0"/>
              <a:t>wiki</a:t>
            </a:r>
          </a:p>
          <a:p>
            <a:r>
              <a:rPr lang="en-US" dirty="0" smtClean="0"/>
              <a:t>In </a:t>
            </a:r>
            <a:r>
              <a:rPr lang="en-US" dirty="0" smtClean="0">
                <a:hlinkClick r:id="rId3" tooltip="Psychology"/>
              </a:rPr>
              <a:t>psychology</a:t>
            </a:r>
            <a:r>
              <a:rPr lang="en-US" dirty="0" smtClean="0"/>
              <a:t>, a </a:t>
            </a:r>
            <a:r>
              <a:rPr lang="en-US" b="1" dirty="0" smtClean="0"/>
              <a:t>somatoform disorder</a:t>
            </a:r>
            <a:r>
              <a:rPr lang="en-US" dirty="0" smtClean="0"/>
              <a:t> is a </a:t>
            </a:r>
            <a:r>
              <a:rPr lang="en-US" dirty="0" smtClean="0">
                <a:hlinkClick r:id="rId4" tooltip="Mental disorder"/>
              </a:rPr>
              <a:t>mental disorder</a:t>
            </a:r>
            <a:r>
              <a:rPr lang="en-US" dirty="0" smtClean="0"/>
              <a:t> characterized by physical symptoms that suggest </a:t>
            </a:r>
            <a:r>
              <a:rPr lang="en-US" dirty="0" smtClean="0">
                <a:hlinkClick r:id="rId5" tooltip="Physical illness"/>
              </a:rPr>
              <a:t>physical illness</a:t>
            </a:r>
            <a:r>
              <a:rPr lang="en-US" dirty="0" smtClean="0"/>
              <a:t> or injury – symptoms that cannot be explained fully by a general medical condition, direct effect of a substance, or attributable to another mental disorder (e.g. </a:t>
            </a:r>
            <a:r>
              <a:rPr lang="en-US" dirty="0" smtClean="0">
                <a:hlinkClick r:id="rId6" tooltip="Panic disorder"/>
              </a:rPr>
              <a:t>panic disorder</a:t>
            </a:r>
            <a:r>
              <a:rPr lang="en-US" dirty="0" smtClean="0"/>
              <a:t>).</a:t>
            </a:r>
            <a:r>
              <a:rPr lang="en-US" baseline="30000" dirty="0" smtClean="0">
                <a:hlinkClick r:id="rId7"/>
              </a:rPr>
              <a:t>[1]</a:t>
            </a:r>
            <a:r>
              <a:rPr lang="en-US" dirty="0" smtClean="0"/>
              <a:t> The symptoms that result from a somatoform disorder are due to mental factors. In people who have a somatoform disorder, medical test results are either normal or do not explain the person's symptoms. Patients with this disorder often become worried about their health because the doctors are unable to find a cause for their health problems. This causes severe stress, due to preoccupations with the disorder that portrays an exaggerated belief about the severity of the disorder.</a:t>
            </a:r>
            <a:r>
              <a:rPr lang="en-US" baseline="30000" dirty="0" smtClean="0">
                <a:hlinkClick r:id="rId8"/>
              </a:rPr>
              <a:t>[2]</a:t>
            </a:r>
            <a:r>
              <a:rPr lang="en-US" dirty="0" smtClean="0"/>
              <a:t> Symptoms are sometimes similar to those of other illnesses and may last for several years. Usually, the symptoms begin appearing during adolescence, and patients are diagnosed before the age of 30 years.</a:t>
            </a:r>
            <a:r>
              <a:rPr lang="en-US" baseline="30000" dirty="0" smtClean="0">
                <a:hlinkClick r:id="rId9"/>
              </a:rPr>
              <a:t>[3]</a:t>
            </a:r>
            <a:r>
              <a:rPr lang="en-US" dirty="0" smtClean="0"/>
              <a:t> Symptoms may occur across cultures and gender.</a:t>
            </a:r>
            <a:r>
              <a:rPr lang="en-US" baseline="30000" dirty="0" smtClean="0">
                <a:hlinkClick r:id="rId10"/>
              </a:rPr>
              <a:t>[4]</a:t>
            </a:r>
            <a:r>
              <a:rPr lang="en-US" dirty="0" smtClean="0"/>
              <a:t> Other common symptoms include anxiety and depression.</a:t>
            </a:r>
            <a:r>
              <a:rPr lang="en-US" baseline="30000" dirty="0" smtClean="0">
                <a:hlinkClick r:id="rId9"/>
              </a:rPr>
              <a:t>[3]</a:t>
            </a:r>
            <a:r>
              <a:rPr lang="en-US" dirty="0" smtClean="0"/>
              <a:t> In order for an individual to be diagnosed with somatoform disorder, they must have recurring somatic complaints for several continuous years. </a:t>
            </a:r>
            <a:r>
              <a:rPr lang="en-US" baseline="30000" dirty="0" smtClean="0">
                <a:hlinkClick r:id="rId9"/>
              </a:rPr>
              <a:t>[3]</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85</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vitaminK/oxidative_stress_homocysteine_sulfur_containing-reductants.pdf</a:t>
            </a:r>
            <a:endParaRPr lang="en-US" dirty="0" smtClean="0"/>
          </a:p>
        </p:txBody>
      </p:sp>
      <p:sp>
        <p:nvSpPr>
          <p:cNvPr id="4" name="Slide Number Placeholder 3"/>
          <p:cNvSpPr>
            <a:spLocks noGrp="1"/>
          </p:cNvSpPr>
          <p:nvPr>
            <p:ph type="sldNum" sz="quarter" idx="10"/>
          </p:nvPr>
        </p:nvSpPr>
        <p:spPr/>
        <p:txBody>
          <a:bodyPr/>
          <a:lstStyle/>
          <a:p>
            <a:fld id="{C02E4978-050D-F641-83DC-E226D6622FF5}" type="slidenum">
              <a:rPr lang="en-US" smtClean="0"/>
              <a:pPr/>
              <a:t>88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http://healthyeatingclub.com/info/books-phds/books/foodfacts/html/data/data5g.html</a:t>
            </a:r>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89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vitaminK/taurine_2009.pdf</a:t>
            </a:r>
            <a:endParaRPr lang="en-US" dirty="0"/>
          </a:p>
        </p:txBody>
      </p:sp>
      <p:sp>
        <p:nvSpPr>
          <p:cNvPr id="4" name="Slide Number Placeholder 3"/>
          <p:cNvSpPr>
            <a:spLocks noGrp="1"/>
          </p:cNvSpPr>
          <p:nvPr>
            <p:ph type="sldNum" sz="quarter" idx="10"/>
          </p:nvPr>
        </p:nvSpPr>
        <p:spPr/>
        <p:txBody>
          <a:bodyPr/>
          <a:lstStyle/>
          <a:p>
            <a:fld id="{16D3DF44-F564-2C4A-93E2-20376F5DA0AD}" type="slidenum">
              <a:rPr lang="en-US" smtClean="0"/>
              <a:pPr/>
              <a:t>90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Really\ Makes\ Us\ Fat\ -\ </a:t>
            </a:r>
            <a:r>
              <a:rPr lang="en-US" dirty="0" err="1" smtClean="0"/>
              <a:t>NYTimes.com.pdf</a:t>
            </a:r>
            <a:r>
              <a:rPr lang="en-US" dirty="0" smtClean="0"/>
              <a:t> </a:t>
            </a:r>
          </a:p>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13</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broccoli_protects_from_restenosis.pdf</a:t>
            </a:r>
            <a:endParaRPr lang="en-US" dirty="0" smtClean="0"/>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92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smtClean="0"/>
              <a:t>Allyl</a:t>
            </a:r>
            <a:r>
              <a:rPr lang="en-US" b="1" dirty="0" smtClean="0"/>
              <a:t> </a:t>
            </a:r>
            <a:r>
              <a:rPr lang="en-US" b="1" dirty="0" err="1" smtClean="0"/>
              <a:t>isothiocyanate</a:t>
            </a:r>
            <a:r>
              <a:rPr lang="en-US" b="1" dirty="0" smtClean="0"/>
              <a:t> (AITC)</a:t>
            </a:r>
            <a:r>
              <a:rPr lang="en-US" dirty="0" smtClean="0"/>
              <a:t> is the </a:t>
            </a:r>
            <a:r>
              <a:rPr lang="en-US" dirty="0" smtClean="0">
                <a:hlinkClick r:id="rId3" tooltip="Organosulfur compound"/>
              </a:rPr>
              <a:t>organosulfur compound</a:t>
            </a:r>
            <a:r>
              <a:rPr lang="en-US" dirty="0" smtClean="0"/>
              <a:t> with the formula CH</a:t>
            </a:r>
            <a:r>
              <a:rPr lang="en-US" baseline="-25000" dirty="0" smtClean="0"/>
              <a:t>2</a:t>
            </a:r>
            <a:r>
              <a:rPr lang="en-US" dirty="0" smtClean="0"/>
              <a:t>CHCH</a:t>
            </a:r>
            <a:r>
              <a:rPr lang="en-US" baseline="-25000" dirty="0" smtClean="0"/>
              <a:t>2</a:t>
            </a:r>
            <a:r>
              <a:rPr lang="en-US" dirty="0" smtClean="0"/>
              <a:t>NCS. This colorless oil is responsible for the pungent taste of </a:t>
            </a:r>
            <a:r>
              <a:rPr lang="en-US" dirty="0" smtClean="0">
                <a:hlinkClick r:id="rId4" tooltip="Mustard (condiment)"/>
              </a:rPr>
              <a:t>mustard</a:t>
            </a:r>
            <a:r>
              <a:rPr lang="en-US" dirty="0" smtClean="0"/>
              <a:t>, </a:t>
            </a:r>
            <a:r>
              <a:rPr lang="en-US" dirty="0" smtClean="0">
                <a:hlinkClick r:id="rId5" tooltip="Horseradish"/>
              </a:rPr>
              <a:t>horseradish</a:t>
            </a:r>
            <a:r>
              <a:rPr lang="en-US" dirty="0" smtClean="0"/>
              <a:t>, and </a:t>
            </a:r>
            <a:r>
              <a:rPr lang="en-US" dirty="0" smtClean="0">
                <a:hlinkClick r:id="rId6" tooltip="Wasabi"/>
              </a:rPr>
              <a:t>wasabi</a:t>
            </a:r>
            <a:r>
              <a:rPr lang="en-US" dirty="0" smtClean="0"/>
              <a:t>. This pungency and the lachrymatory effect of AITC is mediated through the </a:t>
            </a:r>
            <a:r>
              <a:rPr lang="en-US" dirty="0" smtClean="0">
                <a:hlinkClick r:id="rId7" tooltip="TRPA1"/>
              </a:rPr>
              <a:t>TRPA1</a:t>
            </a:r>
            <a:r>
              <a:rPr lang="en-US" dirty="0" smtClean="0"/>
              <a:t> and </a:t>
            </a:r>
            <a:r>
              <a:rPr lang="en-US" dirty="0" smtClean="0">
                <a:hlinkClick r:id="rId8" tooltip="TRPV1"/>
              </a:rPr>
              <a:t>TRPV1</a:t>
            </a:r>
            <a:r>
              <a:rPr lang="en-US" dirty="0" smtClean="0"/>
              <a:t> ion channels.</a:t>
            </a:r>
            <a:r>
              <a:rPr lang="en-US" baseline="30000" dirty="0" smtClean="0">
                <a:hlinkClick r:id="rId9"/>
              </a:rPr>
              <a:t>[1]</a:t>
            </a:r>
            <a:r>
              <a:rPr lang="en-US" baseline="30000" dirty="0" smtClean="0">
                <a:hlinkClick r:id="rId10"/>
              </a:rPr>
              <a:t>[2]</a:t>
            </a:r>
            <a:r>
              <a:rPr lang="en-US" baseline="30000" dirty="0" smtClean="0">
                <a:hlinkClick r:id="rId11"/>
              </a:rPr>
              <a:t>[3]</a:t>
            </a:r>
            <a:r>
              <a:rPr lang="en-US" dirty="0" smtClean="0"/>
              <a:t> It is slightly soluble in water, but well soluble in most organic solvents.</a:t>
            </a:r>
            <a:r>
              <a:rPr lang="en-US" baseline="30000" dirty="0" smtClean="0">
                <a:hlinkClick r:id="rId12"/>
              </a:rPr>
              <a:t>[4]</a:t>
            </a:r>
            <a:endParaRPr lang="en-US" dirty="0" smtClean="0"/>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93</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allyl_isothiocyanate_inhibits_prostate_tumor.pdf</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94</a:t>
            </a:fld>
            <a:endParaRPr lang="en-US"/>
          </a:p>
        </p:txBody>
      </p:sp>
    </p:spTree>
    <p:extLst>
      <p:ext uri="{BB962C8B-B14F-4D97-AF65-F5344CB8AC3E}">
        <p14:creationId xmlns:p14="http://schemas.microsoft.com/office/powerpoint/2010/main" val="8244702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Cancer/</a:t>
            </a:r>
            <a:r>
              <a:rPr lang="en-US" dirty="0" err="1" smtClean="0"/>
              <a:t>cruciferous_veggies_pancreatic_cancer.pdf</a:t>
            </a:r>
            <a:endParaRPr lang="en-US" dirty="0" smtClean="0"/>
          </a:p>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95</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Cancer/</a:t>
            </a:r>
            <a:r>
              <a:rPr lang="en-US" dirty="0" err="1" smtClean="0"/>
              <a:t>cruciferous_veggies_pancreatic_cancer.pdf</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96</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dairy_good_australia_diabetes.pdf</a:t>
            </a:r>
            <a:endParaRPr lang="en-US" dirty="0" smtClean="0"/>
          </a:p>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101</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singaporean_fast_food_bad.text</a:t>
            </a:r>
            <a:endParaRPr lang="en-US" dirty="0" smtClean="0"/>
          </a:p>
          <a:p>
            <a:r>
              <a:rPr lang="en-US" dirty="0" err="1" smtClean="0"/>
              <a:t>singaporean_fast_food_bad.pdf</a:t>
            </a:r>
            <a:endParaRPr lang="en-US" dirty="0" smtClean="0"/>
          </a:p>
          <a:p>
            <a:endParaRPr lang="en-US" dirty="0" smtClean="0"/>
          </a:p>
          <a:p>
            <a:endParaRPr lang="en-US" dirty="0" smtClean="0"/>
          </a:p>
          <a:p>
            <a:endParaRPr lang="en-US" dirty="0" smtClean="0"/>
          </a:p>
          <a:p>
            <a:r>
              <a:rPr lang="en-US" dirty="0" smtClean="0"/>
              <a:t>http://www.theheart.org/article/1422355.do?utm_medium=</a:t>
            </a:r>
            <a:r>
              <a:rPr lang="en-US" dirty="0" err="1" smtClean="0"/>
              <a:t>email&amp;utm_source</a:t>
            </a:r>
            <a:r>
              <a:rPr lang="en-US" dirty="0" smtClean="0"/>
              <a:t>=20120705_EN_Heartwire&amp;utm_campaign=newsletter</a:t>
            </a:r>
          </a:p>
          <a:p>
            <a:endParaRPr lang="en-US" dirty="0" smtClean="0"/>
          </a:p>
          <a:p>
            <a:r>
              <a:rPr lang="en-US" dirty="0" smtClean="0"/>
              <a:t>July 2, 2012 in </a:t>
            </a:r>
            <a:r>
              <a:rPr lang="en-US" i="1" dirty="0" smtClean="0"/>
              <a:t>Circulation</a:t>
            </a:r>
            <a:r>
              <a:rPr lang="en-US" dirty="0" smtClean="0"/>
              <a:t>.</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102</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173 countries examined.</a:t>
            </a:r>
          </a:p>
          <a:p>
            <a:endParaRPr lang="en-US" dirty="0" smtClean="0"/>
          </a:p>
          <a:p>
            <a:r>
              <a:rPr lang="en-US" dirty="0" smtClean="0"/>
              <a:t>./173_countries_diabetes_import_sugar.pdf</a:t>
            </a:r>
          </a:p>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103</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Carboxy</a:t>
            </a:r>
            <a:r>
              <a:rPr lang="en-US" dirty="0" smtClean="0"/>
              <a:t> methyl</a:t>
            </a:r>
            <a:r>
              <a:rPr lang="en-US" baseline="0" dirty="0" smtClean="0"/>
              <a:t> lysine</a:t>
            </a:r>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104</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Dr. </a:t>
            </a:r>
            <a:r>
              <a:rPr lang="en-US" dirty="0" err="1" smtClean="0"/>
              <a:t>Mercola</a:t>
            </a:r>
            <a:r>
              <a:rPr lang="en-US" dirty="0" smtClean="0"/>
              <a:t>, Sept. 2, 2012,</a:t>
            </a:r>
          </a:p>
          <a:p>
            <a:endParaRPr lang="en-US" dirty="0" smtClean="0"/>
          </a:p>
          <a:p>
            <a:r>
              <a:rPr lang="en-US" dirty="0" smtClean="0"/>
              <a:t>./</a:t>
            </a:r>
            <a:r>
              <a:rPr lang="en-US" dirty="0" err="1" smtClean="0"/>
              <a:t>Mercola_on_Fructose.pdf</a:t>
            </a:r>
            <a:endParaRPr lang="en-US" dirty="0" smtClean="0"/>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106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http://www.ncbi.nlm.nih.gov/pubmed/6357846</a:t>
            </a:r>
            <a:endParaRPr lang="en-US" dirty="0" smtClean="0"/>
          </a:p>
          <a:p>
            <a:pPr>
              <a:buNone/>
            </a:pPr>
            <a:r>
              <a:rPr lang="en-US" dirty="0" smtClean="0"/>
              <a:t> </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23</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AGEd_food_mice_slow_wound_healing.pdf</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107</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Cancer/</a:t>
            </a:r>
            <a:r>
              <a:rPr lang="en-US" dirty="0" err="1" smtClean="0"/>
              <a:t>soft_drinks_cardiovascular_risk.pdf</a:t>
            </a:r>
            <a:endParaRPr lang="en-US" dirty="0" smtClean="0"/>
          </a:p>
          <a:p>
            <a:endParaRPr lang="en-US" dirty="0"/>
          </a:p>
        </p:txBody>
      </p:sp>
      <p:sp>
        <p:nvSpPr>
          <p:cNvPr id="4" name="Slide Number Placeholder 3"/>
          <p:cNvSpPr>
            <a:spLocks noGrp="1"/>
          </p:cNvSpPr>
          <p:nvPr>
            <p:ph type="sldNum" sz="quarter" idx="10"/>
          </p:nvPr>
        </p:nvSpPr>
        <p:spPr/>
        <p:txBody>
          <a:bodyPr/>
          <a:lstStyle/>
          <a:p>
            <a:fld id="{841216C8-1BD3-DB4C-86B7-FCE9D1E0B72B}" type="slidenum">
              <a:rPr lang="en-US" smtClean="0"/>
              <a:pPr/>
              <a:t>108</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Treasures/D-ribose_glycation_damage_2012.pdf</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110</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./AGEs_cardiovascular_disease_2012.pdf</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111</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./dairy_consumption_heart_disease_study_2010.pdf</a:t>
            </a:r>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115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r>
              <a:rPr lang="en-US" dirty="0" err="1" smtClean="0"/>
              <a:t>dairy_good_australia_diabetes.pdf</a:t>
            </a:r>
            <a:endParaRPr lang="en-US" dirty="0" smtClean="0"/>
          </a:p>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116</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Cancer/</a:t>
            </a:r>
            <a:r>
              <a:rPr lang="en-US" dirty="0" err="1" smtClean="0"/>
              <a:t>Lactate_neuron_memory.pdf</a:t>
            </a:r>
            <a:endParaRPr lang="en-US" dirty="0" smtClean="0"/>
          </a:p>
          <a:p>
            <a:endParaRPr lang="en-US" dirty="0"/>
          </a:p>
        </p:txBody>
      </p:sp>
      <p:sp>
        <p:nvSpPr>
          <p:cNvPr id="4" name="Slide Number Placeholder 3"/>
          <p:cNvSpPr>
            <a:spLocks noGrp="1"/>
          </p:cNvSpPr>
          <p:nvPr>
            <p:ph type="sldNum" sz="quarter" idx="10"/>
          </p:nvPr>
        </p:nvSpPr>
        <p:spPr/>
        <p:txBody>
          <a:bodyPr/>
          <a:lstStyle/>
          <a:p>
            <a:fld id="{841216C8-1BD3-DB4C-86B7-FCE9D1E0B72B}" type="slidenum">
              <a:rPr lang="en-US" smtClean="0"/>
              <a:pPr/>
              <a:t>119</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Scrappy one-page letter by Leslie M. </a:t>
            </a:r>
            <a:r>
              <a:rPr lang="en-US" dirty="0" err="1" smtClean="0"/>
              <a:t>Klevay</a:t>
            </a:r>
            <a:r>
              <a:rPr lang="en-US" dirty="0" smtClean="0"/>
              <a:t> --- carried </a:t>
            </a:r>
            <a:r>
              <a:rPr lang="en-US" dirty="0" err="1" smtClean="0"/>
              <a:t>w</a:t>
            </a:r>
            <a:r>
              <a:rPr lang="en-US" dirty="0" smtClean="0"/>
              <a:t>/ laptop.</a:t>
            </a:r>
          </a:p>
          <a:p>
            <a:r>
              <a:rPr lang="en-US" dirty="0" err="1" smtClean="0"/>
              <a:t>Homocysteine</a:t>
            </a:r>
            <a:r>
              <a:rPr lang="en-US" baseline="0" dirty="0" smtClean="0"/>
              <a:t> is not so paradoxical</a:t>
            </a:r>
          </a:p>
          <a:p>
            <a:r>
              <a:rPr lang="en-US" baseline="0" dirty="0" err="1" smtClean="0"/>
              <a:t>Arterisclerosis</a:t>
            </a:r>
            <a:r>
              <a:rPr lang="en-US" baseline="0" dirty="0" smtClean="0"/>
              <a:t> thrombosis vascular biology 2008 28, p. e160</a:t>
            </a:r>
          </a:p>
          <a:p>
            <a:endParaRPr lang="en-US" baseline="0" dirty="0" smtClean="0"/>
          </a:p>
          <a:p>
            <a:r>
              <a:rPr lang="en-US" baseline="0" dirty="0" err="1" smtClean="0"/>
              <a:t>Isoprostanes</a:t>
            </a:r>
            <a:r>
              <a:rPr lang="en-US" baseline="0" dirty="0" smtClean="0"/>
              <a:t>??</a:t>
            </a:r>
          </a:p>
          <a:p>
            <a:r>
              <a:rPr lang="en-US" dirty="0" smtClean="0"/>
              <a:t> </a:t>
            </a:r>
          </a:p>
          <a:p>
            <a:pPr rtl="0"/>
            <a:r>
              <a:rPr lang="en-US" dirty="0" smtClean="0"/>
              <a:t>The </a:t>
            </a:r>
            <a:r>
              <a:rPr lang="en-US" b="1" dirty="0" err="1" smtClean="0"/>
              <a:t>isoprostanes</a:t>
            </a:r>
            <a:r>
              <a:rPr lang="en-US" dirty="0" smtClean="0"/>
              <a:t> are </a:t>
            </a:r>
            <a:r>
              <a:rPr lang="en-US" dirty="0" smtClean="0">
                <a:hlinkClick r:id="rId3" tooltip="Prostaglandin"/>
              </a:rPr>
              <a:t>prostaglandin</a:t>
            </a:r>
            <a:r>
              <a:rPr lang="en-US" dirty="0" smtClean="0"/>
              <a:t>-like compounds formed </a:t>
            </a:r>
            <a:r>
              <a:rPr lang="en-US" i="1" dirty="0" smtClean="0"/>
              <a:t>in vivo</a:t>
            </a:r>
            <a:r>
              <a:rPr lang="en-US" dirty="0" smtClean="0"/>
              <a:t> from the free radical-catalyzed </a:t>
            </a:r>
            <a:r>
              <a:rPr lang="en-US" dirty="0" smtClean="0">
                <a:hlinkClick r:id="rId4" tooltip="Lipid peroxidation"/>
              </a:rPr>
              <a:t>peroxidation</a:t>
            </a:r>
            <a:r>
              <a:rPr lang="en-US" dirty="0" smtClean="0"/>
              <a:t> of </a:t>
            </a:r>
            <a:r>
              <a:rPr lang="en-US" dirty="0" smtClean="0">
                <a:hlinkClick r:id="rId5" tooltip="Essential fatty acid"/>
              </a:rPr>
              <a:t>essential fatty acids</a:t>
            </a:r>
            <a:r>
              <a:rPr lang="en-US" dirty="0" smtClean="0"/>
              <a:t> (primarily </a:t>
            </a:r>
            <a:r>
              <a:rPr lang="en-US" dirty="0" smtClean="0">
                <a:hlinkClick r:id="rId6" tooltip="Arachidonic acid"/>
              </a:rPr>
              <a:t>arachidonic acid</a:t>
            </a:r>
            <a:r>
              <a:rPr lang="en-US" dirty="0" smtClean="0"/>
              <a:t>) without the direct action of </a:t>
            </a:r>
            <a:r>
              <a:rPr lang="en-US" dirty="0" smtClean="0">
                <a:hlinkClick r:id="rId7" tooltip="Cyclooxygenase"/>
              </a:rPr>
              <a:t>cyclooxygenase</a:t>
            </a:r>
            <a:r>
              <a:rPr lang="en-US" dirty="0" smtClean="0"/>
              <a:t> (COX) enzyme. </a:t>
            </a:r>
            <a:r>
              <a:rPr lang="en-US" baseline="30000" dirty="0" smtClean="0">
                <a:hlinkClick r:id="rId8"/>
              </a:rPr>
              <a:t>[1]</a:t>
            </a:r>
            <a:r>
              <a:rPr lang="en-US" baseline="30000" dirty="0" smtClean="0">
                <a:hlinkClick r:id="rId9"/>
              </a:rPr>
              <a:t>[2]</a:t>
            </a:r>
            <a:r>
              <a:rPr lang="en-US" dirty="0" smtClean="0"/>
              <a:t> These </a:t>
            </a:r>
            <a:r>
              <a:rPr lang="en-US" dirty="0" smtClean="0">
                <a:hlinkClick r:id="rId10" tooltip="Nonclassical eicosanoid"/>
              </a:rPr>
              <a:t>nonclassical eicosanoids</a:t>
            </a:r>
            <a:r>
              <a:rPr lang="en-US" dirty="0" smtClean="0"/>
              <a:t> possess potent biological activity as </a:t>
            </a:r>
            <a:r>
              <a:rPr lang="en-US" dirty="0" smtClean="0">
                <a:hlinkClick r:id="rId11" tooltip="Inflammation"/>
              </a:rPr>
              <a:t>inflammatory</a:t>
            </a:r>
            <a:r>
              <a:rPr lang="en-US" dirty="0" smtClean="0"/>
              <a:t> mediators that augment the perception of </a:t>
            </a:r>
            <a:r>
              <a:rPr lang="en-US" dirty="0" smtClean="0">
                <a:hlinkClick r:id="rId12" tooltip="Pain"/>
              </a:rPr>
              <a:t>pain</a:t>
            </a:r>
            <a:r>
              <a:rPr lang="en-US" dirty="0" smtClean="0"/>
              <a:t>.</a:t>
            </a:r>
            <a:r>
              <a:rPr lang="en-US" baseline="30000" dirty="0" smtClean="0">
                <a:hlinkClick r:id="rId13"/>
              </a:rPr>
              <a:t>[3]</a:t>
            </a:r>
            <a:r>
              <a:rPr lang="en-US" dirty="0" smtClean="0"/>
              <a:t> These compounds are accurate markers of </a:t>
            </a:r>
            <a:r>
              <a:rPr lang="en-US" dirty="0" smtClean="0">
                <a:hlinkClick r:id="rId4" tooltip="Lipid peroxidation"/>
              </a:rPr>
              <a:t>lipid peroxidation</a:t>
            </a:r>
            <a:r>
              <a:rPr lang="en-US" dirty="0" smtClean="0"/>
              <a:t> in both animal and human models of </a:t>
            </a:r>
            <a:r>
              <a:rPr lang="en-US" dirty="0" smtClean="0">
                <a:hlinkClick r:id="rId14" tooltip="Oxidative stress"/>
              </a:rPr>
              <a:t>oxidative stress</a:t>
            </a:r>
            <a:r>
              <a:rPr lang="en-US" dirty="0" smtClean="0"/>
              <a:t>.</a:t>
            </a:r>
          </a:p>
          <a:p>
            <a:r>
              <a:rPr lang="en-US" baseline="0" dirty="0" smtClean="0"/>
              <a:t>Uric acid</a:t>
            </a:r>
          </a:p>
          <a:p>
            <a:r>
              <a:rPr lang="en-US" dirty="0" smtClean="0"/>
              <a:t>Iron (Fe) activates xanthine oxidase (XO) and copper (Cu) deactivates it, so as men accumulate Fe with age (</a:t>
            </a:r>
            <a:r>
              <a:rPr lang="en-US" dirty="0" smtClean="0">
                <a:hlinkClick r:id="rId15" tooltip="Ferritin"/>
              </a:rPr>
              <a:t>ferritin</a:t>
            </a:r>
            <a:r>
              <a:rPr lang="en-US" dirty="0" smtClean="0"/>
              <a:t> levels rise above 45 </a:t>
            </a:r>
            <a:r>
              <a:rPr lang="en-US" dirty="0" err="1" smtClean="0"/>
              <a:t>ng</a:t>
            </a:r>
            <a:r>
              <a:rPr lang="en-US" dirty="0" smtClean="0"/>
              <a:t>/dl) and Cu levels decline as testosterone levels drop with age (testosterone increases Cu half life), eventually the high Fe/Cu results in more active XO and higher </a:t>
            </a:r>
            <a:r>
              <a:rPr lang="en-US" dirty="0" err="1" smtClean="0"/>
              <a:t>urate</a:t>
            </a:r>
            <a:r>
              <a:rPr lang="en-US" dirty="0" smtClean="0"/>
              <a:t> levels.</a:t>
            </a:r>
            <a:r>
              <a:rPr lang="en-US" baseline="30000" dirty="0" smtClean="0">
                <a:effectLst/>
              </a:rPr>
              <a:t>[</a:t>
            </a:r>
            <a:r>
              <a:rPr lang="en-US" i="1" baseline="30000" dirty="0" smtClean="0">
                <a:effectLst/>
                <a:hlinkClick r:id="rId16" tooltip="Wikipedia:Citation needed"/>
              </a:rPr>
              <a:t>citation needed</a:t>
            </a:r>
            <a:r>
              <a:rPr lang="en-US" baseline="30000" dirty="0" smtClean="0">
                <a:effectLst/>
              </a:rPr>
              <a:t>]</a:t>
            </a:r>
            <a:r>
              <a:rPr lang="en-US" dirty="0" smtClean="0"/>
              <a:t> Excess Fe can be eliminated through phlebotomy (blood donation) and low Cu can be corrected through daily intake of 2 mg Cu per day, reducing </a:t>
            </a:r>
            <a:r>
              <a:rPr lang="en-US" dirty="0" err="1" smtClean="0"/>
              <a:t>urate</a:t>
            </a:r>
            <a:r>
              <a:rPr lang="en-US" dirty="0" smtClean="0"/>
              <a:t> levels.</a:t>
            </a:r>
            <a:r>
              <a:rPr lang="en-US" baseline="30000" dirty="0" smtClean="0">
                <a:effectLst/>
              </a:rPr>
              <a:t>[</a:t>
            </a:r>
            <a:r>
              <a:rPr lang="en-US" i="1" baseline="30000" dirty="0" smtClean="0">
                <a:effectLst/>
                <a:hlinkClick r:id="rId16" tooltip="Wikipedia:Citation needed"/>
              </a:rPr>
              <a:t>citation needed</a:t>
            </a:r>
            <a:r>
              <a:rPr lang="en-US" baseline="30000" dirty="0" smtClean="0">
                <a:effectLst/>
              </a:rPr>
              <a:t>]</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121</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125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Initially, gluten intolerance can manifest as diarrhea, bloating, flatulence, uncomfortable stools, weight loss and malnutrition. Other inflammatory symptoms can also result. </a:t>
            </a:r>
          </a:p>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26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 Vikki Petersen</a:t>
            </a:r>
          </a:p>
          <a:p>
            <a:r>
              <a:rPr lang="en-US" dirty="0" smtClean="0"/>
              <a:t>Can said</a:t>
            </a:r>
            <a:r>
              <a:rPr lang="en-US" baseline="0" dirty="0" smtClean="0"/>
              <a:t> “no added MSG” but it had free glutamate in it.</a:t>
            </a:r>
          </a:p>
          <a:p>
            <a:r>
              <a:rPr lang="en-US" baseline="0" dirty="0" smtClean="0"/>
              <a:t>Risotto.</a:t>
            </a:r>
          </a:p>
          <a:p>
            <a:endParaRPr lang="en-US" dirty="0" smtClean="0"/>
          </a:p>
          <a:p>
            <a:r>
              <a:rPr lang="en-US" dirty="0" smtClean="0"/>
              <a:t>Bound form is not a problem.</a:t>
            </a:r>
          </a:p>
          <a:p>
            <a:endParaRPr lang="en-US" dirty="0" smtClean="0"/>
          </a:p>
          <a:p>
            <a:r>
              <a:rPr lang="en-US" dirty="0" smtClean="0"/>
              <a:t>Half of people with gluten intolerance have neurological problems</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27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Cartoon from http://</a:t>
            </a:r>
            <a:r>
              <a:rPr lang="en-US" dirty="0" err="1" smtClean="0"/>
              <a:t>www.truthinlabeling.org</a:t>
            </a:r>
            <a:r>
              <a:rPr lang="en-US" dirty="0" smtClean="0"/>
              <a:t>/</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BE1B19-7E17-974C-8B60-FD28FCB935A6}" type="datetimeFigureOut">
              <a:rPr lang="en-US" smtClean="0"/>
              <a:pPr/>
              <a:t>11/9/12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92320-AA54-1C4A-9D40-7ADC039FF53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BE1B19-7E17-974C-8B60-FD28FCB935A6}" type="datetimeFigureOut">
              <a:rPr lang="en-US" smtClean="0"/>
              <a:pPr/>
              <a:t>11/9/12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92320-AA54-1C4A-9D40-7ADC039FF53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BE1B19-7E17-974C-8B60-FD28FCB935A6}" type="datetimeFigureOut">
              <a:rPr lang="en-US" smtClean="0"/>
              <a:pPr/>
              <a:t>11/9/12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92320-AA54-1C4A-9D40-7ADC039FF53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BE1B19-7E17-974C-8B60-FD28FCB935A6}" type="datetimeFigureOut">
              <a:rPr lang="en-US" smtClean="0"/>
              <a:pPr/>
              <a:t>11/9/12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92320-AA54-1C4A-9D40-7ADC039FF53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BE1B19-7E17-974C-8B60-FD28FCB935A6}" type="datetimeFigureOut">
              <a:rPr lang="en-US" smtClean="0"/>
              <a:pPr/>
              <a:t>11/9/12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92320-AA54-1C4A-9D40-7ADC039FF53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BE1B19-7E17-974C-8B60-FD28FCB935A6}" type="datetimeFigureOut">
              <a:rPr lang="en-US" smtClean="0"/>
              <a:pPr/>
              <a:t>11/9/12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92320-AA54-1C4A-9D40-7ADC039FF53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BE1B19-7E17-974C-8B60-FD28FCB935A6}" type="datetimeFigureOut">
              <a:rPr lang="en-US" smtClean="0"/>
              <a:pPr/>
              <a:t>11/9/12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292320-AA54-1C4A-9D40-7ADC039FF53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BE1B19-7E17-974C-8B60-FD28FCB935A6}" type="datetimeFigureOut">
              <a:rPr lang="en-US" smtClean="0"/>
              <a:pPr/>
              <a:t>11/9/12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292320-AA54-1C4A-9D40-7ADC039FF53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BE1B19-7E17-974C-8B60-FD28FCB935A6}" type="datetimeFigureOut">
              <a:rPr lang="en-US" smtClean="0"/>
              <a:pPr/>
              <a:t>11/9/12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292320-AA54-1C4A-9D40-7ADC039FF53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BE1B19-7E17-974C-8B60-FD28FCB935A6}" type="datetimeFigureOut">
              <a:rPr lang="en-US" smtClean="0"/>
              <a:pPr/>
              <a:t>11/9/12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92320-AA54-1C4A-9D40-7ADC039FF53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BE1B19-7E17-974C-8B60-FD28FCB935A6}" type="datetimeFigureOut">
              <a:rPr lang="en-US" smtClean="0"/>
              <a:pPr/>
              <a:t>11/9/12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92320-AA54-1C4A-9D40-7ADC039FF53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E1B19-7E17-974C-8B60-FD28FCB935A6}" type="datetimeFigureOut">
              <a:rPr lang="en-US" smtClean="0"/>
              <a:pPr/>
              <a:t>11/9/12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92320-AA54-1C4A-9D40-7ADC039FF53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eg"/><Relationship Id="rId5" Type="http://schemas.openxmlformats.org/officeDocument/2006/relationships/image" Target="../media/image3.gi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83.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84.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39.jpeg"/></Relationships>
</file>

<file path=ppt/slides/_rels/slide108.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109.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9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9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93.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94.jpeg"/></Relationships>
</file>

<file path=ppt/slides/_rels/slide117.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5" Type="http://schemas.openxmlformats.org/officeDocument/2006/relationships/image" Target="../media/image98.jpeg"/><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 Id="rId3" Type="http://schemas.openxmlformats.org/officeDocument/2006/relationships/image" Target="../media/image99.jpeg"/></Relationships>
</file>

<file path=ppt/slides/_rels/slide119.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100.jpe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02.jpg"/></Relationships>
</file>

<file path=ppt/slides/_rels/slide122.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5" Type="http://schemas.openxmlformats.org/officeDocument/2006/relationships/image" Target="../media/image106.jpeg"/><Relationship Id="rId1" Type="http://schemas.openxmlformats.org/officeDocument/2006/relationships/slideLayout" Target="../slideLayouts/slideLayout2.xml"/><Relationship Id="rId2" Type="http://schemas.openxmlformats.org/officeDocument/2006/relationships/image" Target="../media/image103.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5" Type="http://schemas.openxmlformats.org/officeDocument/2006/relationships/image" Target="../media/image86.jpeg"/><Relationship Id="rId6" Type="http://schemas.openxmlformats.org/officeDocument/2006/relationships/image" Target="../media/image110.jpeg"/><Relationship Id="rId7" Type="http://schemas.openxmlformats.org/officeDocument/2006/relationships/image" Target="../media/image111.jpeg"/><Relationship Id="rId8" Type="http://schemas.openxmlformats.org/officeDocument/2006/relationships/image" Target="../media/image112.jpeg"/><Relationship Id="rId9" Type="http://schemas.openxmlformats.org/officeDocument/2006/relationships/image" Target="../media/image113.png"/><Relationship Id="rId10" Type="http://schemas.openxmlformats.org/officeDocument/2006/relationships/image" Target="../media/image114.jpeg"/><Relationship Id="rId1" Type="http://schemas.openxmlformats.org/officeDocument/2006/relationships/slideLayout" Target="../slideLayouts/slideLayout2.xml"/><Relationship Id="rId2" Type="http://schemas.openxmlformats.org/officeDocument/2006/relationships/image" Target="../media/image107.jpeg"/></Relationships>
</file>

<file path=ppt/slides/_rels/slide125.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eg"/><Relationship Id="rId5" Type="http://schemas.openxmlformats.org/officeDocument/2006/relationships/image" Target="../media/image117.jpeg"/><Relationship Id="rId6" Type="http://schemas.openxmlformats.org/officeDocument/2006/relationships/image" Target="../media/image95.jpeg"/><Relationship Id="rId7" Type="http://schemas.openxmlformats.org/officeDocument/2006/relationships/image" Target="../media/image98.jpeg"/><Relationship Id="rId8" Type="http://schemas.openxmlformats.org/officeDocument/2006/relationships/image" Target="../media/image101.jpeg"/><Relationship Id="rId9" Type="http://schemas.openxmlformats.org/officeDocument/2006/relationships/image" Target="../media/image72.png"/><Relationship Id="rId10" Type="http://schemas.openxmlformats.org/officeDocument/2006/relationships/image" Target="../media/image118.jpeg"/><Relationship Id="rId11" Type="http://schemas.openxmlformats.org/officeDocument/2006/relationships/image" Target="../media/image119.jpe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elpmychronicpain.com/blog/bid/54865/"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eople.csail.mit.edu/seneff/"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2.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4.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74.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7.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89.xml.rels><?xml version="1.0" encoding="UTF-8" standalone="yes"?>
<Relationships xmlns="http://schemas.openxmlformats.org/package/2006/relationships"><Relationship Id="rId11" Type="http://schemas.openxmlformats.org/officeDocument/2006/relationships/image" Target="../media/image67.jpeg"/><Relationship Id="rId12" Type="http://schemas.openxmlformats.org/officeDocument/2006/relationships/image" Target="../media/image68.jpeg"/><Relationship Id="rId13" Type="http://schemas.openxmlformats.org/officeDocument/2006/relationships/image" Target="../media/image69.jpeg"/><Relationship Id="rId14" Type="http://schemas.openxmlformats.org/officeDocument/2006/relationships/image" Target="../media/image70.jpeg"/><Relationship Id="rId15"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gif"/><Relationship Id="rId7" Type="http://schemas.openxmlformats.org/officeDocument/2006/relationships/image" Target="../media/image63.jpeg"/><Relationship Id="rId8" Type="http://schemas.openxmlformats.org/officeDocument/2006/relationships/image" Target="../media/image64.jpeg"/><Relationship Id="rId9" Type="http://schemas.openxmlformats.org/officeDocument/2006/relationships/image" Target="../media/image65.jpeg"/><Relationship Id="rId10" Type="http://schemas.openxmlformats.org/officeDocument/2006/relationships/image" Target="../media/image66.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gif"/><Relationship Id="rId7"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92.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7" Type="http://schemas.openxmlformats.org/officeDocument/2006/relationships/image" Target="../media/image79.jpe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 Id="rId3" Type="http://schemas.openxmlformats.org/officeDocument/2006/relationships/image" Target="../media/image8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875" y="3762375"/>
            <a:ext cx="2794000" cy="2794000"/>
          </a:xfrm>
          <a:prstGeom prst="rect">
            <a:avLst/>
          </a:prstGeom>
        </p:spPr>
      </p:pic>
      <p:pic>
        <p:nvPicPr>
          <p:cNvPr id="5" name="Picture 4" descr="eggs.jpg"/>
          <p:cNvPicPr>
            <a:picLocks noChangeAspect="1"/>
          </p:cNvPicPr>
          <p:nvPr/>
        </p:nvPicPr>
        <p:blipFill>
          <a:blip r:embed="rId4"/>
          <a:stretch>
            <a:fillRect/>
          </a:stretch>
        </p:blipFill>
        <p:spPr>
          <a:xfrm>
            <a:off x="-418862" y="0"/>
            <a:ext cx="3112509" cy="2072931"/>
          </a:xfrm>
          <a:prstGeom prst="rect">
            <a:avLst/>
          </a:prstGeom>
        </p:spPr>
      </p:pic>
      <p:pic>
        <p:nvPicPr>
          <p:cNvPr id="4" name="Picture 3" descr="wheat-info1.gif"/>
          <p:cNvPicPr>
            <a:picLocks noChangeAspect="1"/>
          </p:cNvPicPr>
          <p:nvPr/>
        </p:nvPicPr>
        <p:blipFill>
          <a:blip r:embed="rId5"/>
          <a:stretch>
            <a:fillRect/>
          </a:stretch>
        </p:blipFill>
        <p:spPr>
          <a:xfrm>
            <a:off x="6762557" y="153713"/>
            <a:ext cx="2381443" cy="2107471"/>
          </a:xfrm>
          <a:prstGeom prst="rect">
            <a:avLst/>
          </a:prstGeom>
        </p:spPr>
      </p:pic>
      <p:sp>
        <p:nvSpPr>
          <p:cNvPr id="2" name="Title 1"/>
          <p:cNvSpPr>
            <a:spLocks noGrp="1"/>
          </p:cNvSpPr>
          <p:nvPr>
            <p:ph type="ctrTitle"/>
          </p:nvPr>
        </p:nvSpPr>
        <p:spPr>
          <a:xfrm>
            <a:off x="685800" y="2072931"/>
            <a:ext cx="7772400" cy="1470025"/>
          </a:xfrm>
        </p:spPr>
        <p:txBody>
          <a:bodyPr>
            <a:normAutofit/>
          </a:bodyPr>
          <a:lstStyle/>
          <a:p>
            <a:r>
              <a:rPr lang="en-US" dirty="0" smtClean="0"/>
              <a:t>Nutrition, Toxins and Health:</a:t>
            </a:r>
            <a:br>
              <a:rPr lang="en-US" dirty="0" smtClean="0"/>
            </a:br>
            <a:r>
              <a:rPr lang="en-US" dirty="0" smtClean="0"/>
              <a:t> Facts and Speculation</a:t>
            </a:r>
            <a:endParaRPr lang="en-US" dirty="0"/>
          </a:p>
        </p:txBody>
      </p:sp>
      <p:sp>
        <p:nvSpPr>
          <p:cNvPr id="3" name="Subtitle 2"/>
          <p:cNvSpPr>
            <a:spLocks noGrp="1"/>
          </p:cNvSpPr>
          <p:nvPr>
            <p:ph type="subTitle" idx="1"/>
          </p:nvPr>
        </p:nvSpPr>
        <p:spPr>
          <a:ln>
            <a:noFill/>
          </a:ln>
        </p:spPr>
        <p:txBody>
          <a:bodyPr>
            <a:normAutofit fontScale="85000" lnSpcReduction="20000"/>
          </a:bodyPr>
          <a:lstStyle/>
          <a:p>
            <a:r>
              <a:rPr lang="en-US" dirty="0" smtClean="0">
                <a:solidFill>
                  <a:schemeClr val="tx1"/>
                </a:solidFill>
              </a:rPr>
              <a:t>Stephanie Seneff</a:t>
            </a:r>
          </a:p>
          <a:p>
            <a:r>
              <a:rPr lang="en-US" dirty="0" smtClean="0">
                <a:solidFill>
                  <a:schemeClr val="tx1"/>
                </a:solidFill>
              </a:rPr>
              <a:t>Wise Traditions Workshop</a:t>
            </a:r>
          </a:p>
          <a:p>
            <a:r>
              <a:rPr lang="en-US" dirty="0" smtClean="0">
                <a:solidFill>
                  <a:schemeClr val="tx1"/>
                </a:solidFill>
              </a:rPr>
              <a:t>Weston Price Foundation</a:t>
            </a:r>
          </a:p>
          <a:p>
            <a:r>
              <a:rPr lang="en-US" dirty="0" smtClean="0">
                <a:solidFill>
                  <a:schemeClr val="tx1"/>
                </a:solidFill>
              </a:rPr>
              <a:t>Monday, Nov. 12, 2012</a:t>
            </a:r>
          </a:p>
          <a:p>
            <a:endParaRPr lang="en-US"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158"/>
            <a:ext cx="8229600" cy="1143000"/>
          </a:xfrm>
        </p:spPr>
        <p:txBody>
          <a:bodyPr/>
          <a:lstStyle/>
          <a:p>
            <a:r>
              <a:rPr lang="en-US" dirty="0" smtClean="0"/>
              <a:t>The Kuna of Panama</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158411"/>
            <a:ext cx="8229600" cy="4525963"/>
          </a:xfrm>
        </p:spPr>
        <p:txBody>
          <a:bodyPr>
            <a:normAutofit fontScale="92500" lnSpcReduction="20000"/>
          </a:bodyPr>
          <a:lstStyle/>
          <a:p>
            <a:pPr>
              <a:buNone/>
            </a:pPr>
            <a:r>
              <a:rPr lang="en-US" dirty="0" smtClean="0"/>
              <a:t>  “Here's my interpretation. The Kuna are healthier than their city-dwelling cousins for a number of reasons. They have a very favorable omega 3:6 ratio due to </a:t>
            </a:r>
            <a:r>
              <a:rPr lang="en-US" dirty="0" smtClean="0">
                <a:solidFill>
                  <a:srgbClr val="FF0000"/>
                </a:solidFill>
              </a:rPr>
              <a:t>seafood</a:t>
            </a:r>
            <a:r>
              <a:rPr lang="en-US" dirty="0" smtClean="0"/>
              <a:t>, </a:t>
            </a:r>
            <a:r>
              <a:rPr lang="en-US" dirty="0" smtClean="0">
                <a:solidFill>
                  <a:srgbClr val="FF0000"/>
                </a:solidFill>
              </a:rPr>
              <a:t>wild game </a:t>
            </a:r>
            <a:r>
              <a:rPr lang="en-US" dirty="0" smtClean="0"/>
              <a:t>and relatively </a:t>
            </a:r>
            <a:r>
              <a:rPr lang="en-US" dirty="0" smtClean="0">
                <a:solidFill>
                  <a:srgbClr val="FF0000"/>
                </a:solidFill>
              </a:rPr>
              <a:t>saturated </a:t>
            </a:r>
            <a:r>
              <a:rPr lang="en-US" dirty="0" smtClean="0"/>
              <a:t>vegetable fats. Their carbohydrate foods are mostly </a:t>
            </a:r>
            <a:r>
              <a:rPr lang="en-US" dirty="0" smtClean="0">
                <a:solidFill>
                  <a:srgbClr val="FF0000"/>
                </a:solidFill>
              </a:rPr>
              <a:t>unprocessed </a:t>
            </a:r>
            <a:r>
              <a:rPr lang="en-US" dirty="0" smtClean="0"/>
              <a:t>and mostly from </a:t>
            </a:r>
            <a:r>
              <a:rPr lang="en-US" dirty="0" smtClean="0">
                <a:solidFill>
                  <a:srgbClr val="FF0000"/>
                </a:solidFill>
              </a:rPr>
              <a:t>non-grain </a:t>
            </a:r>
            <a:r>
              <a:rPr lang="en-US" dirty="0" smtClean="0"/>
              <a:t>sources. They also live an outdoor life full of </a:t>
            </a:r>
            <a:r>
              <a:rPr lang="en-US" dirty="0" smtClean="0">
                <a:solidFill>
                  <a:srgbClr val="FF0000"/>
                </a:solidFill>
              </a:rPr>
              <a:t>sunshine </a:t>
            </a:r>
            <a:r>
              <a:rPr lang="en-US" dirty="0" smtClean="0"/>
              <a:t>(vitamin D) and </a:t>
            </a:r>
            <a:r>
              <a:rPr lang="en-US" dirty="0" smtClean="0">
                <a:solidFill>
                  <a:srgbClr val="FF0000"/>
                </a:solidFill>
              </a:rPr>
              <a:t>exercise</a:t>
            </a:r>
            <a:r>
              <a:rPr lang="en-US" dirty="0" smtClean="0"/>
              <a:t>. The </a:t>
            </a:r>
            <a:r>
              <a:rPr lang="en-US" dirty="0" smtClean="0">
                <a:solidFill>
                  <a:srgbClr val="FF0000"/>
                </a:solidFill>
              </a:rPr>
              <a:t>chocolate </a:t>
            </a:r>
            <a:r>
              <a:rPr lang="en-US" dirty="0" smtClean="0"/>
              <a:t>may also contribute to their health, as it contains high levels of potentially protective </a:t>
            </a:r>
            <a:r>
              <a:rPr lang="en-US" dirty="0" err="1" smtClean="0"/>
              <a:t>polyphenols</a:t>
            </a:r>
            <a:r>
              <a:rPr lang="en-US" dirty="0" smtClean="0"/>
              <a:t>. They're healthier than industrialized people because they live more naturally.”</a:t>
            </a:r>
            <a:endParaRPr lang="en-US" dirty="0"/>
          </a:p>
        </p:txBody>
      </p:sp>
      <p:sp>
        <p:nvSpPr>
          <p:cNvPr id="4" name="TextBox 3"/>
          <p:cNvSpPr txBox="1"/>
          <p:nvPr/>
        </p:nvSpPr>
        <p:spPr>
          <a:xfrm>
            <a:off x="976849" y="5995864"/>
            <a:ext cx="7785154" cy="707886"/>
          </a:xfrm>
          <a:prstGeom prst="rect">
            <a:avLst/>
          </a:prstGeom>
          <a:noFill/>
        </p:spPr>
        <p:txBody>
          <a:bodyPr wrap="none" rtlCol="0">
            <a:spAutoFit/>
          </a:bodyPr>
          <a:lstStyle/>
          <a:p>
            <a:r>
              <a:rPr lang="en-US" sz="2000" dirty="0" smtClean="0">
                <a:solidFill>
                  <a:srgbClr val="FF0000"/>
                </a:solidFill>
              </a:rPr>
              <a:t>*</a:t>
            </a:r>
            <a:r>
              <a:rPr lang="en-US" sz="2000" dirty="0" smtClean="0"/>
              <a:t> Stephan </a:t>
            </a:r>
            <a:r>
              <a:rPr lang="en-US" sz="2000" dirty="0" err="1" smtClean="0"/>
              <a:t>Guyenet</a:t>
            </a:r>
            <a:r>
              <a:rPr lang="en-US" sz="2000" dirty="0" smtClean="0"/>
              <a:t>, B.S. Biochemistry, PhD Neurobiology</a:t>
            </a:r>
          </a:p>
          <a:p>
            <a:r>
              <a:rPr lang="en-US" sz="2000" dirty="0" smtClean="0"/>
              <a:t>http://wholehealthsource.blogspot.com/2008/03/say-hello-to-kuna.html</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dirty="0" err="1" smtClean="0"/>
              <a:t>Diabesity</a:t>
            </a:r>
            <a:r>
              <a:rPr lang="en-US" dirty="0" smtClean="0"/>
              <a:t>: The Curse of Modern Times</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66460" y="1600200"/>
            <a:ext cx="8229600" cy="4525963"/>
          </a:xfrm>
        </p:spPr>
        <p:txBody>
          <a:bodyPr>
            <a:normAutofit/>
          </a:bodyPr>
          <a:lstStyle/>
          <a:p>
            <a:pPr>
              <a:buNone/>
            </a:pPr>
            <a:r>
              <a:rPr lang="en-US" sz="2800" dirty="0" smtClean="0"/>
              <a:t>  “</a:t>
            </a:r>
            <a:r>
              <a:rPr lang="en-US" sz="2800" dirty="0" smtClean="0">
                <a:latin typeface="Apple Casual"/>
              </a:rPr>
              <a:t>Seventy percent of the federal budget                          is for Medicare, Medicaid, and Social                    Security. By 2042, </a:t>
            </a:r>
            <a:r>
              <a:rPr lang="en-US" sz="2800" dirty="0" smtClean="0">
                <a:solidFill>
                  <a:srgbClr val="FF0000"/>
                </a:solidFill>
                <a:latin typeface="Apple Casual"/>
              </a:rPr>
              <a:t>100% </a:t>
            </a:r>
            <a:r>
              <a:rPr lang="en-US" sz="2800" dirty="0" smtClean="0">
                <a:latin typeface="Apple Casual"/>
              </a:rPr>
              <a:t>of the                       federal budget will be required to                             pay for </a:t>
            </a:r>
            <a:r>
              <a:rPr lang="en-US" sz="2800" dirty="0" smtClean="0">
                <a:solidFill>
                  <a:srgbClr val="FF0000"/>
                </a:solidFill>
                <a:latin typeface="Apple Casual"/>
              </a:rPr>
              <a:t>Medicare </a:t>
            </a:r>
            <a:r>
              <a:rPr lang="en-US" sz="2800" dirty="0" smtClean="0">
                <a:latin typeface="Apple Casual"/>
              </a:rPr>
              <a:t>and </a:t>
            </a:r>
            <a:r>
              <a:rPr lang="en-US" sz="2800" dirty="0" smtClean="0">
                <a:solidFill>
                  <a:srgbClr val="FF0000"/>
                </a:solidFill>
                <a:latin typeface="Apple Casual"/>
              </a:rPr>
              <a:t>Medicaid</a:t>
            </a:r>
            <a:r>
              <a:rPr lang="en-US" sz="2800" dirty="0" smtClean="0">
                <a:latin typeface="Apple Casual"/>
              </a:rPr>
              <a:t>,                               leaving nothing for defense,                                               transportation, education, agriculture,                                                                                   environment, or any of the                government’s other basic services.</a:t>
            </a:r>
            <a:r>
              <a:rPr lang="en-US" sz="2800" dirty="0" smtClean="0"/>
              <a:t>”</a:t>
            </a:r>
          </a:p>
          <a:p>
            <a:pPr>
              <a:buNone/>
            </a:pPr>
            <a:r>
              <a:rPr lang="en-US" sz="2800" dirty="0" smtClean="0"/>
              <a:t>-- Dr. Mark Hyman</a:t>
            </a:r>
          </a:p>
        </p:txBody>
      </p:sp>
      <p:sp>
        <p:nvSpPr>
          <p:cNvPr id="4" name="TextBox 3"/>
          <p:cNvSpPr txBox="1"/>
          <p:nvPr/>
        </p:nvSpPr>
        <p:spPr>
          <a:xfrm>
            <a:off x="0" y="6290225"/>
            <a:ext cx="9447944" cy="369332"/>
          </a:xfrm>
          <a:prstGeom prst="rect">
            <a:avLst/>
          </a:prstGeom>
          <a:noFill/>
        </p:spPr>
        <p:txBody>
          <a:bodyPr wrap="none" rtlCol="0">
            <a:spAutoFit/>
          </a:bodyPr>
          <a:lstStyle/>
          <a:p>
            <a:r>
              <a:rPr lang="en-US" dirty="0" smtClean="0">
                <a:solidFill>
                  <a:srgbClr val="FF0000"/>
                </a:solidFill>
              </a:rPr>
              <a:t>*</a:t>
            </a:r>
            <a:r>
              <a:rPr lang="en-US" dirty="0" smtClean="0"/>
              <a:t> drhyman.com/blog/2012/06/29/why-obamacare-is-not-enough-its-the-health-care-costs-stupid</a:t>
            </a:r>
            <a:endParaRPr lang="en-US" dirty="0"/>
          </a:p>
        </p:txBody>
      </p:sp>
      <p:pic>
        <p:nvPicPr>
          <p:cNvPr id="6" name="Picture 5" descr="blood_sugar_solution.jpg"/>
          <p:cNvPicPr>
            <a:picLocks noChangeAspect="1"/>
          </p:cNvPicPr>
          <p:nvPr/>
        </p:nvPicPr>
        <p:blipFill>
          <a:blip r:embed="rId2"/>
          <a:stretch>
            <a:fillRect/>
          </a:stretch>
        </p:blipFill>
        <p:spPr>
          <a:xfrm>
            <a:off x="6746360" y="2126915"/>
            <a:ext cx="2286000" cy="3556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Type 2 Diabetes: A Global Problem</a:t>
            </a:r>
            <a:r>
              <a:rPr lang="en-US" dirty="0" smtClean="0">
                <a:ln>
                  <a:solidFill>
                    <a:srgbClr val="FF0000"/>
                  </a:solidFill>
                </a:ln>
              </a:rPr>
              <a:t>*</a:t>
            </a:r>
            <a:endParaRPr lang="en-US" dirty="0">
              <a:ln>
                <a:solidFill>
                  <a:srgbClr val="FF0000"/>
                </a:solidFill>
              </a:ln>
            </a:endParaRPr>
          </a:p>
        </p:txBody>
      </p:sp>
      <p:sp>
        <p:nvSpPr>
          <p:cNvPr id="4" name="Content Placeholder 2"/>
          <p:cNvSpPr txBox="1">
            <a:spLocks/>
          </p:cNvSpPr>
          <p:nvPr/>
        </p:nvSpPr>
        <p:spPr>
          <a:xfrm>
            <a:off x="-1449294" y="4034118"/>
            <a:ext cx="8946899" cy="468228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Content Placeholder 4"/>
          <p:cNvSpPr>
            <a:spLocks noGrp="1"/>
          </p:cNvSpPr>
          <p:nvPr>
            <p:ph idx="1"/>
          </p:nvPr>
        </p:nvSpPr>
        <p:spPr>
          <a:xfrm>
            <a:off x="457201" y="1600200"/>
            <a:ext cx="6357722" cy="4239362"/>
          </a:xfrm>
        </p:spPr>
        <p:txBody>
          <a:bodyPr>
            <a:normAutofit/>
          </a:bodyPr>
          <a:lstStyle/>
          <a:p>
            <a:pPr lvl="0">
              <a:defRPr/>
            </a:pPr>
            <a:r>
              <a:rPr lang="en-US" dirty="0" smtClean="0"/>
              <a:t>Type 2 diabetes is                   increasing at an                            alarming rate worldwide</a:t>
            </a:r>
          </a:p>
          <a:p>
            <a:pPr lvl="0">
              <a:defRPr/>
            </a:pPr>
            <a:r>
              <a:rPr lang="en-US" dirty="0" smtClean="0"/>
              <a:t>285 million people                      worldwide in 2010</a:t>
            </a:r>
          </a:p>
          <a:p>
            <a:pPr lvl="0">
              <a:defRPr/>
            </a:pPr>
            <a:r>
              <a:rPr lang="en-US" dirty="0" smtClean="0">
                <a:sym typeface="Wingdings"/>
              </a:rPr>
              <a:t>Projection </a:t>
            </a:r>
            <a:r>
              <a:rPr lang="en-US" dirty="0" err="1" smtClean="0">
                <a:sym typeface="Wingdings"/>
              </a:rPr>
              <a:t></a:t>
            </a:r>
            <a:r>
              <a:rPr lang="en-US" dirty="0" smtClean="0">
                <a:sym typeface="Wingdings"/>
              </a:rPr>
              <a:t> 439 million by 2030</a:t>
            </a:r>
          </a:p>
          <a:p>
            <a:pPr lvl="0">
              <a:defRPr/>
            </a:pPr>
            <a:r>
              <a:rPr lang="en-US" dirty="0" smtClean="0">
                <a:sym typeface="Wingdings"/>
              </a:rPr>
              <a:t>6.4% </a:t>
            </a:r>
            <a:r>
              <a:rPr lang="en-US" dirty="0" err="1" smtClean="0">
                <a:sym typeface="Wingdings"/>
              </a:rPr>
              <a:t></a:t>
            </a:r>
            <a:r>
              <a:rPr lang="en-US" dirty="0" smtClean="0">
                <a:sym typeface="Wingdings"/>
              </a:rPr>
              <a:t> 7.7% by 2030</a:t>
            </a:r>
            <a:endParaRPr lang="en-US" dirty="0" smtClean="0"/>
          </a:p>
          <a:p>
            <a:endParaRPr lang="en-US" dirty="0"/>
          </a:p>
        </p:txBody>
      </p:sp>
      <p:pic>
        <p:nvPicPr>
          <p:cNvPr id="6" name="Picture 5" descr="type2_diabetes.jpg"/>
          <p:cNvPicPr>
            <a:picLocks noChangeAspect="1"/>
          </p:cNvPicPr>
          <p:nvPr/>
        </p:nvPicPr>
        <p:blipFill>
          <a:blip r:embed="rId3"/>
          <a:stretch>
            <a:fillRect/>
          </a:stretch>
        </p:blipFill>
        <p:spPr>
          <a:xfrm>
            <a:off x="5095701" y="1600200"/>
            <a:ext cx="3743143" cy="2489190"/>
          </a:xfrm>
          <a:prstGeom prst="rect">
            <a:avLst/>
          </a:prstGeom>
        </p:spPr>
      </p:pic>
      <p:sp>
        <p:nvSpPr>
          <p:cNvPr id="7" name="TextBox 6"/>
          <p:cNvSpPr txBox="1"/>
          <p:nvPr/>
        </p:nvSpPr>
        <p:spPr>
          <a:xfrm>
            <a:off x="516964" y="6360553"/>
            <a:ext cx="8441383" cy="707886"/>
          </a:xfrm>
          <a:prstGeom prst="rect">
            <a:avLst/>
          </a:prstGeom>
          <a:noFill/>
        </p:spPr>
        <p:txBody>
          <a:bodyPr wrap="none" rtlCol="0">
            <a:spAutoFit/>
          </a:bodyPr>
          <a:lstStyle/>
          <a:p>
            <a:r>
              <a:rPr lang="en-US" sz="2000" dirty="0" smtClean="0">
                <a:solidFill>
                  <a:srgbClr val="FF0000"/>
                </a:solidFill>
              </a:rPr>
              <a:t>*</a:t>
            </a:r>
            <a:r>
              <a:rPr lang="en-US" sz="2000" dirty="0" smtClean="0"/>
              <a:t> N. Grantham et al., Public Health </a:t>
            </a:r>
            <a:r>
              <a:rPr lang="en-US" sz="2000" dirty="0" err="1" smtClean="0"/>
              <a:t>Nutr</a:t>
            </a:r>
            <a:r>
              <a:rPr lang="en-US" sz="2000" dirty="0" smtClean="0"/>
              <a:t>. 2012 Jun 7:1-7. [</a:t>
            </a:r>
            <a:r>
              <a:rPr lang="en-US" sz="2000" dirty="0" err="1" smtClean="0"/>
              <a:t>Epub</a:t>
            </a:r>
            <a:r>
              <a:rPr lang="en-US" sz="2000" dirty="0" smtClean="0"/>
              <a:t> ahead of print]</a:t>
            </a:r>
          </a:p>
          <a:p>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461615" cy="1143000"/>
          </a:xfrm>
        </p:spPr>
        <p:txBody>
          <a:bodyPr>
            <a:noAutofit/>
          </a:bodyPr>
          <a:lstStyle/>
          <a:p>
            <a:r>
              <a:rPr lang="en-US" sz="3200" dirty="0" smtClean="0"/>
              <a:t>“Western-Style Fast Food Intake and             Cardio-Metabolic Risk in an Eastern Country” </a:t>
            </a:r>
            <a:r>
              <a:rPr lang="en-US" sz="3200" dirty="0" smtClean="0">
                <a:solidFill>
                  <a:srgbClr val="FF0000"/>
                </a:solidFill>
              </a:rPr>
              <a:t>*</a:t>
            </a:r>
            <a:r>
              <a:rPr lang="en-US" sz="3200" dirty="0" smtClean="0"/>
              <a:t>  </a:t>
            </a:r>
            <a:br>
              <a:rPr lang="en-US" sz="3200" dirty="0" smtClean="0"/>
            </a:br>
            <a:endParaRPr lang="en-US" sz="3200" dirty="0"/>
          </a:p>
        </p:txBody>
      </p:sp>
      <p:sp>
        <p:nvSpPr>
          <p:cNvPr id="3" name="Content Placeholder 2"/>
          <p:cNvSpPr>
            <a:spLocks noGrp="1"/>
          </p:cNvSpPr>
          <p:nvPr>
            <p:ph idx="1"/>
          </p:nvPr>
        </p:nvSpPr>
        <p:spPr>
          <a:xfrm>
            <a:off x="457200" y="1600200"/>
            <a:ext cx="8229600" cy="2638284"/>
          </a:xfrm>
          <a:solidFill>
            <a:srgbClr val="F8FFC5"/>
          </a:solidFill>
          <a:ln>
            <a:solidFill>
              <a:srgbClr val="000000"/>
            </a:solidFill>
          </a:ln>
        </p:spPr>
        <p:txBody>
          <a:bodyPr>
            <a:normAutofit/>
          </a:bodyPr>
          <a:lstStyle/>
          <a:p>
            <a:pPr>
              <a:buNone/>
            </a:pPr>
            <a:r>
              <a:rPr lang="en-US" dirty="0" smtClean="0"/>
              <a:t>  “In an analysis of more than 50,000 Chinese Singaporeans, those who ate fast food twice a week or more had a 27% increased risk of developing diabetes and a 56% increased risk of dying from coronary heart disease.” </a:t>
            </a:r>
            <a:endParaRPr lang="en-US" dirty="0"/>
          </a:p>
        </p:txBody>
      </p:sp>
      <p:sp>
        <p:nvSpPr>
          <p:cNvPr id="4" name="TextBox 3"/>
          <p:cNvSpPr txBox="1"/>
          <p:nvPr/>
        </p:nvSpPr>
        <p:spPr>
          <a:xfrm>
            <a:off x="1245083" y="6293732"/>
            <a:ext cx="7898917" cy="461665"/>
          </a:xfrm>
          <a:prstGeom prst="rect">
            <a:avLst/>
          </a:prstGeom>
          <a:noFill/>
        </p:spPr>
        <p:txBody>
          <a:bodyPr wrap="none" rtlCol="0">
            <a:spAutoFit/>
          </a:bodyPr>
          <a:lstStyle/>
          <a:p>
            <a:r>
              <a:rPr lang="en-US" sz="2400" dirty="0" smtClean="0">
                <a:solidFill>
                  <a:srgbClr val="FF0000"/>
                </a:solidFill>
              </a:rPr>
              <a:t>*</a:t>
            </a:r>
            <a:r>
              <a:rPr lang="en-US" sz="2400" dirty="0" smtClean="0"/>
              <a:t> A. </a:t>
            </a:r>
            <a:r>
              <a:rPr lang="en-US" sz="2400" dirty="0" err="1" smtClean="0"/>
              <a:t>Odegaard</a:t>
            </a:r>
            <a:r>
              <a:rPr lang="en-US" sz="2400" dirty="0" smtClean="0"/>
              <a:t> et al, Circulation, published online, July 2, 2012</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62"/>
            <a:ext cx="8229600" cy="1143000"/>
          </a:xfrm>
        </p:spPr>
        <p:txBody>
          <a:bodyPr/>
          <a:lstStyle/>
          <a:p>
            <a:r>
              <a:rPr lang="en-US" dirty="0" smtClean="0"/>
              <a:t>Diabetes due to Sugar Imports</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143000"/>
            <a:ext cx="8229600" cy="4525963"/>
          </a:xfrm>
        </p:spPr>
        <p:txBody>
          <a:bodyPr>
            <a:normAutofit/>
          </a:bodyPr>
          <a:lstStyle/>
          <a:p>
            <a:pPr>
              <a:buNone/>
            </a:pPr>
            <a:r>
              <a:rPr lang="en-US" dirty="0" smtClean="0"/>
              <a:t>  “ … the level of food importation significantly shifts the content of markets such that a greater proportion of available joules is composed of </a:t>
            </a:r>
            <a:r>
              <a:rPr lang="en-US" dirty="0" smtClean="0">
                <a:solidFill>
                  <a:srgbClr val="FF0000"/>
                </a:solidFill>
              </a:rPr>
              <a:t>sugar </a:t>
            </a:r>
            <a:r>
              <a:rPr lang="en-US" dirty="0" smtClean="0"/>
              <a:t>and related sweeteners. Sugar exposure statistically explained why urbanization and income have been correlated with </a:t>
            </a:r>
            <a:r>
              <a:rPr lang="en-US" dirty="0" smtClean="0">
                <a:solidFill>
                  <a:srgbClr val="FF0000"/>
                </a:solidFill>
              </a:rPr>
              <a:t>diabetes</a:t>
            </a:r>
            <a:r>
              <a:rPr lang="en-US" dirty="0" smtClean="0"/>
              <a:t> rates.”  </a:t>
            </a:r>
            <a:endParaRPr lang="en-US" dirty="0"/>
          </a:p>
        </p:txBody>
      </p:sp>
      <p:sp>
        <p:nvSpPr>
          <p:cNvPr id="4" name="TextBox 3"/>
          <p:cNvSpPr txBox="1"/>
          <p:nvPr/>
        </p:nvSpPr>
        <p:spPr>
          <a:xfrm>
            <a:off x="1374584" y="6364941"/>
            <a:ext cx="9045387" cy="400110"/>
          </a:xfrm>
          <a:prstGeom prst="rect">
            <a:avLst/>
          </a:prstGeom>
          <a:noFill/>
        </p:spPr>
        <p:txBody>
          <a:bodyPr wrap="square" rtlCol="0">
            <a:spAutoFit/>
          </a:bodyPr>
          <a:lstStyle/>
          <a:p>
            <a:r>
              <a:rPr lang="en-US" sz="2000" dirty="0" smtClean="0">
                <a:solidFill>
                  <a:srgbClr val="FF0000"/>
                </a:solidFill>
              </a:rPr>
              <a:t>*</a:t>
            </a:r>
            <a:r>
              <a:rPr lang="en-US" sz="2000" dirty="0" smtClean="0"/>
              <a:t> S. </a:t>
            </a:r>
            <a:r>
              <a:rPr lang="en-US" sz="2000" dirty="0" err="1" smtClean="0"/>
              <a:t>Basu</a:t>
            </a:r>
            <a:r>
              <a:rPr lang="en-US" sz="2000" dirty="0" smtClean="0"/>
              <a:t> et al., Public Health </a:t>
            </a:r>
            <a:r>
              <a:rPr lang="en-US" sz="2000" dirty="0" err="1" smtClean="0"/>
              <a:t>Nutr</a:t>
            </a:r>
            <a:r>
              <a:rPr lang="en-US" sz="2000" dirty="0" smtClean="0"/>
              <a:t>. 2012 Jun 13:1-8. [</a:t>
            </a:r>
            <a:r>
              <a:rPr lang="en-US" sz="2000" dirty="0" err="1" smtClean="0"/>
              <a:t>Epub</a:t>
            </a:r>
            <a:r>
              <a:rPr lang="en-US" sz="2000" dirty="0" smtClean="0"/>
              <a:t> ahead of print]</a:t>
            </a: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986"/>
            <a:ext cx="8229600" cy="1143000"/>
          </a:xfrm>
        </p:spPr>
        <p:txBody>
          <a:bodyPr/>
          <a:lstStyle/>
          <a:p>
            <a:r>
              <a:rPr lang="en-US" dirty="0" err="1" smtClean="0"/>
              <a:t>Glycation</a:t>
            </a:r>
            <a:r>
              <a:rPr lang="en-US" dirty="0" smtClean="0"/>
              <a:t> of Serum Proteins</a:t>
            </a:r>
            <a:endParaRPr lang="en-US" dirty="0"/>
          </a:p>
        </p:txBody>
      </p:sp>
      <p:sp>
        <p:nvSpPr>
          <p:cNvPr id="3" name="Content Placeholder 2"/>
          <p:cNvSpPr>
            <a:spLocks noGrp="1"/>
          </p:cNvSpPr>
          <p:nvPr>
            <p:ph idx="1"/>
          </p:nvPr>
        </p:nvSpPr>
        <p:spPr>
          <a:xfrm>
            <a:off x="457200" y="1192014"/>
            <a:ext cx="8229600" cy="4525963"/>
          </a:xfrm>
        </p:spPr>
        <p:txBody>
          <a:bodyPr>
            <a:noAutofit/>
          </a:bodyPr>
          <a:lstStyle/>
          <a:p>
            <a:r>
              <a:rPr lang="en-US" sz="2800" dirty="0" smtClean="0"/>
              <a:t>Due to excess sugars in the blood stream</a:t>
            </a:r>
          </a:p>
          <a:p>
            <a:pPr lvl="1"/>
            <a:r>
              <a:rPr lang="en-US" sz="2400" dirty="0" smtClean="0"/>
              <a:t>Especially high fructose corn syrup</a:t>
            </a:r>
          </a:p>
          <a:p>
            <a:r>
              <a:rPr lang="en-US" sz="2800" dirty="0" err="1" smtClean="0"/>
              <a:t>Glycated</a:t>
            </a:r>
            <a:r>
              <a:rPr lang="en-US" sz="2800" dirty="0" smtClean="0"/>
              <a:t> hemoglobin is less efficient at delivering oxygen to tissues</a:t>
            </a:r>
          </a:p>
          <a:p>
            <a:r>
              <a:rPr lang="en-US" sz="2800" dirty="0" err="1" smtClean="0"/>
              <a:t>Glycated</a:t>
            </a:r>
            <a:r>
              <a:rPr lang="en-US" sz="2800" dirty="0" smtClean="0"/>
              <a:t> LDL is less efficient at                        delivering cholesterol to tissues</a:t>
            </a:r>
          </a:p>
          <a:p>
            <a:r>
              <a:rPr lang="en-US" sz="2800" dirty="0" err="1" smtClean="0"/>
              <a:t>Glycated</a:t>
            </a:r>
            <a:r>
              <a:rPr lang="en-US" sz="2800" dirty="0" smtClean="0"/>
              <a:t> LDL can’t be recycled through                       LDL receptors in liver</a:t>
            </a:r>
          </a:p>
          <a:p>
            <a:r>
              <a:rPr lang="en-US" sz="2800" dirty="0" smtClean="0"/>
              <a:t>Builds up in blood serum as “small dense particles” (The bad kind)</a:t>
            </a:r>
          </a:p>
          <a:p>
            <a:r>
              <a:rPr lang="en-US" sz="2800" dirty="0" smtClean="0">
                <a:ln>
                  <a:solidFill>
                    <a:srgbClr val="FF0000"/>
                  </a:solidFill>
                </a:ln>
                <a:solidFill>
                  <a:srgbClr val="FF0000"/>
                </a:solidFill>
              </a:rPr>
              <a:t>Cells become deficient in cholesterol</a:t>
            </a:r>
          </a:p>
        </p:txBody>
      </p:sp>
      <p:pic>
        <p:nvPicPr>
          <p:cNvPr id="4" name="Picture 3" descr="carboxy_methyl_lysine.jpg"/>
          <p:cNvPicPr>
            <a:picLocks noChangeAspect="1"/>
          </p:cNvPicPr>
          <p:nvPr/>
        </p:nvPicPr>
        <p:blipFill>
          <a:blip r:embed="rId3"/>
          <a:stretch>
            <a:fillRect/>
          </a:stretch>
        </p:blipFill>
        <p:spPr>
          <a:xfrm>
            <a:off x="7188200" y="2680998"/>
            <a:ext cx="1955800" cy="3810000"/>
          </a:xfrm>
          <a:prstGeom prst="rect">
            <a:avLst/>
          </a:prstGeom>
        </p:spPr>
      </p:pic>
      <p:sp>
        <p:nvSpPr>
          <p:cNvPr id="5" name="Freeform 4"/>
          <p:cNvSpPr/>
          <p:nvPr/>
        </p:nvSpPr>
        <p:spPr>
          <a:xfrm>
            <a:off x="7469683" y="4890610"/>
            <a:ext cx="1585365" cy="1895900"/>
          </a:xfrm>
          <a:custGeom>
            <a:avLst/>
            <a:gdLst>
              <a:gd name="connsiteX0" fmla="*/ 367066 w 1585365"/>
              <a:gd name="connsiteY0" fmla="*/ 0 h 1895900"/>
              <a:gd name="connsiteX1" fmla="*/ 1164253 w 1585365"/>
              <a:gd name="connsiteY1" fmla="*/ 54040 h 1895900"/>
              <a:gd name="connsiteX2" fmla="*/ 1164253 w 1585365"/>
              <a:gd name="connsiteY2" fmla="*/ 54040 h 1895900"/>
              <a:gd name="connsiteX3" fmla="*/ 1447997 w 1585365"/>
              <a:gd name="connsiteY3" fmla="*/ 1472587 h 1895900"/>
              <a:gd name="connsiteX4" fmla="*/ 340043 w 1585365"/>
              <a:gd name="connsiteY4" fmla="*/ 1796827 h 1895900"/>
              <a:gd name="connsiteX5" fmla="*/ 2252 w 1585365"/>
              <a:gd name="connsiteY5" fmla="*/ 878148 h 1895900"/>
              <a:gd name="connsiteX6" fmla="*/ 367066 w 1585365"/>
              <a:gd name="connsiteY6" fmla="*/ 0 h 18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65" h="1895900">
                <a:moveTo>
                  <a:pt x="367066" y="0"/>
                </a:moveTo>
                <a:lnTo>
                  <a:pt x="1164253" y="54040"/>
                </a:lnTo>
                <a:lnTo>
                  <a:pt x="1164253" y="54040"/>
                </a:lnTo>
                <a:cubicBezTo>
                  <a:pt x="1211544" y="290465"/>
                  <a:pt x="1585365" y="1182123"/>
                  <a:pt x="1447997" y="1472587"/>
                </a:cubicBezTo>
                <a:cubicBezTo>
                  <a:pt x="1310629" y="1763051"/>
                  <a:pt x="581001" y="1895900"/>
                  <a:pt x="340043" y="1796827"/>
                </a:cubicBezTo>
                <a:cubicBezTo>
                  <a:pt x="99086" y="1697754"/>
                  <a:pt x="0" y="1179871"/>
                  <a:pt x="2252" y="878148"/>
                </a:cubicBezTo>
                <a:cubicBezTo>
                  <a:pt x="4504" y="576425"/>
                  <a:pt x="179029" y="281457"/>
                  <a:pt x="367066" y="0"/>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33" y="274638"/>
            <a:ext cx="9229157" cy="1143000"/>
          </a:xfrm>
        </p:spPr>
        <p:txBody>
          <a:bodyPr>
            <a:normAutofit fontScale="90000"/>
          </a:bodyPr>
          <a:lstStyle/>
          <a:p>
            <a:r>
              <a:rPr lang="en-US" dirty="0" smtClean="0"/>
              <a:t>Advanced </a:t>
            </a:r>
            <a:r>
              <a:rPr lang="en-US" dirty="0" err="1" smtClean="0"/>
              <a:t>Glycation</a:t>
            </a:r>
            <a:r>
              <a:rPr lang="en-US" dirty="0" smtClean="0"/>
              <a:t> End (AGE) Products</a:t>
            </a:r>
            <a:endParaRPr lang="en-US" dirty="0"/>
          </a:p>
        </p:txBody>
      </p:sp>
      <p:sp>
        <p:nvSpPr>
          <p:cNvPr id="3" name="Content Placeholder 2"/>
          <p:cNvSpPr>
            <a:spLocks noGrp="1"/>
          </p:cNvSpPr>
          <p:nvPr>
            <p:ph idx="1"/>
          </p:nvPr>
        </p:nvSpPr>
        <p:spPr/>
        <p:txBody>
          <a:bodyPr/>
          <a:lstStyle/>
          <a:p>
            <a:r>
              <a:rPr lang="en-US" dirty="0" err="1" smtClean="0"/>
              <a:t>AGEs</a:t>
            </a:r>
            <a:r>
              <a:rPr lang="en-US" dirty="0" smtClean="0"/>
              <a:t>: </a:t>
            </a:r>
            <a:r>
              <a:rPr lang="en-US" dirty="0" err="1" smtClean="0"/>
              <a:t>nonenzymatic</a:t>
            </a:r>
            <a:r>
              <a:rPr lang="en-US" dirty="0" smtClean="0"/>
              <a:t> </a:t>
            </a:r>
            <a:r>
              <a:rPr lang="en-US" dirty="0" err="1" smtClean="0"/>
              <a:t>glycation</a:t>
            </a:r>
            <a:r>
              <a:rPr lang="en-US" dirty="0" smtClean="0"/>
              <a:t> and oxidation of proteins, fats, and nucleic acids (DNA, RNA)</a:t>
            </a:r>
          </a:p>
          <a:p>
            <a:r>
              <a:rPr lang="en-US" dirty="0" smtClean="0"/>
              <a:t>Accumulate at much higher rate in diabetics</a:t>
            </a:r>
          </a:p>
          <a:p>
            <a:pPr lvl="1"/>
            <a:r>
              <a:rPr lang="en-US" dirty="0" smtClean="0"/>
              <a:t>Cross-links extracellular matrix proteins</a:t>
            </a:r>
          </a:p>
          <a:p>
            <a:r>
              <a:rPr lang="en-US" dirty="0" err="1" smtClean="0"/>
              <a:t>AGEd</a:t>
            </a:r>
            <a:r>
              <a:rPr lang="en-US" dirty="0" smtClean="0"/>
              <a:t> LDL is impaired in recycling in liver</a:t>
            </a:r>
          </a:p>
          <a:p>
            <a:pPr lvl="1"/>
            <a:r>
              <a:rPr lang="en-US" dirty="0" smtClean="0"/>
              <a:t>Picked up in plaque and consumed by macrophages</a:t>
            </a:r>
          </a:p>
          <a:p>
            <a:r>
              <a:rPr lang="en-US" dirty="0" smtClean="0"/>
              <a:t>Heart failure is associated with high AGE levels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111"/>
            <a:ext cx="8229600" cy="1143000"/>
          </a:xfrm>
        </p:spPr>
        <p:txBody>
          <a:bodyPr>
            <a:normAutofit fontScale="90000"/>
          </a:bodyPr>
          <a:lstStyle/>
          <a:p>
            <a:r>
              <a:rPr lang="en-US" b="1" dirty="0" smtClean="0"/>
              <a:t>“Why Half of America May Have Impaired Brain Function by 2030”</a:t>
            </a:r>
            <a:r>
              <a:rPr lang="en-US" b="1"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446673"/>
            <a:ext cx="8229600" cy="4525963"/>
          </a:xfrm>
        </p:spPr>
        <p:txBody>
          <a:bodyPr>
            <a:normAutofit fontScale="85000" lnSpcReduction="20000"/>
          </a:bodyPr>
          <a:lstStyle/>
          <a:p>
            <a:r>
              <a:rPr lang="en-US" dirty="0" smtClean="0"/>
              <a:t>Dr. </a:t>
            </a:r>
            <a:r>
              <a:rPr lang="en-US" dirty="0" err="1" smtClean="0"/>
              <a:t>Mercola</a:t>
            </a:r>
            <a:r>
              <a:rPr lang="en-US" dirty="0" smtClean="0"/>
              <a:t> has argued tirelessly against high fructose corn syrup</a:t>
            </a:r>
          </a:p>
          <a:p>
            <a:r>
              <a:rPr lang="en-US" dirty="0" smtClean="0"/>
              <a:t>UCLA Study on Rats</a:t>
            </a:r>
          </a:p>
          <a:p>
            <a:pPr lvl="1"/>
            <a:r>
              <a:rPr lang="en-US" dirty="0" smtClean="0"/>
              <a:t>Fructose-fed rats struggled to solve a maze</a:t>
            </a:r>
          </a:p>
          <a:p>
            <a:pPr lvl="1"/>
            <a:r>
              <a:rPr lang="en-US" dirty="0" smtClean="0"/>
              <a:t>Brains showed decline in synaptic activity</a:t>
            </a:r>
          </a:p>
          <a:p>
            <a:pPr lvl="1"/>
            <a:r>
              <a:rPr lang="en-US" dirty="0" smtClean="0"/>
              <a:t>Extra omega-3 fats afforded partial protection</a:t>
            </a:r>
          </a:p>
          <a:p>
            <a:r>
              <a:rPr lang="en-US" dirty="0" smtClean="0"/>
              <a:t>Drugs are a terrible answer to diabetes</a:t>
            </a:r>
          </a:p>
          <a:p>
            <a:pPr lvl="1"/>
            <a:r>
              <a:rPr lang="en-US" dirty="0" smtClean="0"/>
              <a:t>New drug </a:t>
            </a:r>
            <a:r>
              <a:rPr lang="en-US" dirty="0" err="1" smtClean="0"/>
              <a:t>Actos</a:t>
            </a:r>
            <a:r>
              <a:rPr lang="en-US" dirty="0" smtClean="0"/>
              <a:t> causes increased risk to heart disease, heart failure, kidney failure, bladder cancer, etc.</a:t>
            </a:r>
          </a:p>
          <a:p>
            <a:r>
              <a:rPr lang="en-US" dirty="0" smtClean="0"/>
              <a:t>Proposed solution</a:t>
            </a:r>
          </a:p>
          <a:p>
            <a:pPr lvl="1"/>
            <a:r>
              <a:rPr lang="en-US" dirty="0" smtClean="0"/>
              <a:t>start taxing and stop subsidizing junk food</a:t>
            </a:r>
          </a:p>
          <a:p>
            <a:endParaRPr lang="en-US" dirty="0"/>
          </a:p>
        </p:txBody>
      </p:sp>
      <p:sp>
        <p:nvSpPr>
          <p:cNvPr id="4" name="TextBox 3"/>
          <p:cNvSpPr txBox="1"/>
          <p:nvPr/>
        </p:nvSpPr>
        <p:spPr>
          <a:xfrm>
            <a:off x="243633" y="6126163"/>
            <a:ext cx="8622873" cy="646331"/>
          </a:xfrm>
          <a:prstGeom prst="rect">
            <a:avLst/>
          </a:prstGeom>
          <a:noFill/>
        </p:spPr>
        <p:txBody>
          <a:bodyPr wrap="none" rtlCol="0">
            <a:spAutoFit/>
          </a:bodyPr>
          <a:lstStyle/>
          <a:p>
            <a:r>
              <a:rPr lang="en-US" dirty="0" smtClean="0">
                <a:solidFill>
                  <a:srgbClr val="FF0000"/>
                </a:solidFill>
              </a:rPr>
              <a:t>* </a:t>
            </a:r>
            <a:r>
              <a:rPr lang="en-US" dirty="0" smtClean="0"/>
              <a:t>Dr. </a:t>
            </a:r>
            <a:r>
              <a:rPr lang="en-US" dirty="0" err="1" smtClean="0"/>
              <a:t>Mercola</a:t>
            </a:r>
            <a:r>
              <a:rPr lang="en-US" dirty="0" smtClean="0"/>
              <a:t>, Sept. 2, 2012,</a:t>
            </a:r>
          </a:p>
          <a:p>
            <a:r>
              <a:rPr lang="en-US" dirty="0" smtClean="0"/>
              <a:t>articles.mercola.com/sites/articles/archive/2012/09/02/fructose-affects-brain-health.aspx</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56"/>
            <a:ext cx="8229600" cy="1143000"/>
          </a:xfrm>
        </p:spPr>
        <p:txBody>
          <a:bodyPr/>
          <a:lstStyle/>
          <a:p>
            <a:r>
              <a:rPr lang="en-US" dirty="0" smtClean="0"/>
              <a:t>Dietary </a:t>
            </a:r>
            <a:r>
              <a:rPr lang="en-US" dirty="0" err="1" smtClean="0"/>
              <a:t>Methylglyoxal</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r>
              <a:rPr lang="en-US" dirty="0" smtClean="0"/>
              <a:t>Compared </a:t>
            </a:r>
            <a:r>
              <a:rPr lang="en-US" dirty="0"/>
              <a:t>low-AGE and high-AGE </a:t>
            </a:r>
            <a:r>
              <a:rPr lang="en-US" dirty="0" smtClean="0"/>
              <a:t>                                    dietary </a:t>
            </a:r>
            <a:r>
              <a:rPr lang="en-US" dirty="0"/>
              <a:t>differences in mice </a:t>
            </a:r>
            <a:endParaRPr lang="en-US" dirty="0" smtClean="0"/>
          </a:p>
          <a:p>
            <a:pPr lvl="1"/>
            <a:r>
              <a:rPr lang="en-US" dirty="0" smtClean="0"/>
              <a:t>Monitored </a:t>
            </a:r>
            <a:r>
              <a:rPr lang="en-US" dirty="0"/>
              <a:t>over 3 month period</a:t>
            </a:r>
          </a:p>
          <a:p>
            <a:r>
              <a:rPr lang="en-US" dirty="0" smtClean="0"/>
              <a:t>Serum </a:t>
            </a:r>
            <a:r>
              <a:rPr lang="en-US" dirty="0"/>
              <a:t>AGE levels increased by 53% in high</a:t>
            </a:r>
            <a:r>
              <a:rPr lang="en-US" dirty="0" smtClean="0"/>
              <a:t>-AGE group </a:t>
            </a:r>
            <a:r>
              <a:rPr lang="en-US" dirty="0"/>
              <a:t>and decreased </a:t>
            </a:r>
            <a:r>
              <a:rPr lang="en-US" dirty="0" smtClean="0"/>
              <a:t>by 7.8</a:t>
            </a:r>
            <a:r>
              <a:rPr lang="en-US" dirty="0"/>
              <a:t>% in low-AGE group.</a:t>
            </a:r>
          </a:p>
          <a:p>
            <a:r>
              <a:rPr lang="en-US" dirty="0" smtClean="0"/>
              <a:t>Inverse </a:t>
            </a:r>
            <a:r>
              <a:rPr lang="en-US" dirty="0"/>
              <a:t>correlation between circulating AGE and time to healing </a:t>
            </a:r>
            <a:r>
              <a:rPr lang="en-US" dirty="0" smtClean="0"/>
              <a:t>of skin </a:t>
            </a:r>
            <a:r>
              <a:rPr lang="en-US" dirty="0"/>
              <a:t>wounds</a:t>
            </a:r>
          </a:p>
          <a:p>
            <a:r>
              <a:rPr lang="en-US" dirty="0" smtClean="0"/>
              <a:t>High</a:t>
            </a:r>
            <a:r>
              <a:rPr lang="en-US" dirty="0"/>
              <a:t>-AGE group also had accelerated </a:t>
            </a:r>
            <a:r>
              <a:rPr lang="en-US" dirty="0" smtClean="0"/>
              <a:t>kidney dysfunction</a:t>
            </a:r>
            <a:r>
              <a:rPr lang="en-US" dirty="0"/>
              <a:t>.</a:t>
            </a:r>
          </a:p>
          <a:p>
            <a:r>
              <a:rPr lang="en-US" dirty="0" smtClean="0"/>
              <a:t>Connecting </a:t>
            </a:r>
            <a:r>
              <a:rPr lang="en-US" dirty="0"/>
              <a:t>link is AGE-dependent inflammatory </a:t>
            </a:r>
            <a:r>
              <a:rPr lang="en-US" dirty="0" smtClean="0"/>
              <a:t>response</a:t>
            </a:r>
            <a:endParaRPr lang="en-US" dirty="0"/>
          </a:p>
        </p:txBody>
      </p:sp>
      <p:sp>
        <p:nvSpPr>
          <p:cNvPr id="4" name="TextBox 3"/>
          <p:cNvSpPr txBox="1"/>
          <p:nvPr/>
        </p:nvSpPr>
        <p:spPr>
          <a:xfrm>
            <a:off x="1784099" y="6335681"/>
            <a:ext cx="6902701" cy="461665"/>
          </a:xfrm>
          <a:prstGeom prst="rect">
            <a:avLst/>
          </a:prstGeom>
          <a:noFill/>
        </p:spPr>
        <p:txBody>
          <a:bodyPr wrap="none" rtlCol="0">
            <a:spAutoFit/>
          </a:bodyPr>
          <a:lstStyle/>
          <a:p>
            <a:r>
              <a:rPr lang="en-US" sz="2400" dirty="0" smtClean="0">
                <a:solidFill>
                  <a:srgbClr val="FF0000"/>
                </a:solidFill>
              </a:rPr>
              <a:t>* </a:t>
            </a:r>
            <a:r>
              <a:rPr lang="en-US" sz="2400" dirty="0" smtClean="0"/>
              <a:t>M. </a:t>
            </a:r>
            <a:r>
              <a:rPr lang="en-US" sz="2400" dirty="0" err="1" smtClean="0"/>
              <a:t>Peppa</a:t>
            </a:r>
            <a:r>
              <a:rPr lang="en-US" sz="2400" dirty="0" smtClean="0"/>
              <a:t> et al., Diabetes 52, Nov. 2003, 2805-2813.</a:t>
            </a:r>
            <a:endParaRPr lang="en-US" sz="2400" dirty="0"/>
          </a:p>
        </p:txBody>
      </p:sp>
      <p:pic>
        <p:nvPicPr>
          <p:cNvPr id="5" name="Picture 4" descr="mi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1467" y="956739"/>
            <a:ext cx="2235200" cy="1676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702"/>
            <a:ext cx="8229600" cy="1143000"/>
          </a:xfrm>
        </p:spPr>
        <p:txBody>
          <a:bodyPr/>
          <a:lstStyle/>
          <a:p>
            <a:r>
              <a:rPr lang="en-US" dirty="0" smtClean="0"/>
              <a:t>Soft Drink Consumption</a:t>
            </a:r>
            <a:endParaRPr lang="en-US" dirty="0"/>
          </a:p>
        </p:txBody>
      </p:sp>
      <p:pic>
        <p:nvPicPr>
          <p:cNvPr id="5" name="Picture 4" descr="soft_drinks.png"/>
          <p:cNvPicPr>
            <a:picLocks noChangeAspect="1"/>
          </p:cNvPicPr>
          <p:nvPr/>
        </p:nvPicPr>
        <p:blipFill>
          <a:blip r:embed="rId3"/>
          <a:stretch>
            <a:fillRect/>
          </a:stretch>
        </p:blipFill>
        <p:spPr>
          <a:xfrm>
            <a:off x="1397000" y="868070"/>
            <a:ext cx="6350000" cy="4635500"/>
          </a:xfrm>
          <a:prstGeom prst="rect">
            <a:avLst/>
          </a:prstGeom>
        </p:spPr>
      </p:pic>
      <p:sp>
        <p:nvSpPr>
          <p:cNvPr id="3" name="Content Placeholder 2"/>
          <p:cNvSpPr>
            <a:spLocks noGrp="1"/>
          </p:cNvSpPr>
          <p:nvPr>
            <p:ph idx="1"/>
          </p:nvPr>
        </p:nvSpPr>
        <p:spPr>
          <a:xfrm>
            <a:off x="457200" y="1802850"/>
            <a:ext cx="8229600" cy="4525963"/>
          </a:xfrm>
          <a:solidFill>
            <a:schemeClr val="bg1"/>
          </a:solidFill>
        </p:spPr>
        <p:txBody>
          <a:bodyPr>
            <a:normAutofit fontScale="77500" lnSpcReduction="20000"/>
          </a:bodyPr>
          <a:lstStyle/>
          <a:p>
            <a:endParaRPr lang="en-US" dirty="0" smtClean="0"/>
          </a:p>
          <a:p>
            <a:pPr>
              <a:buNone/>
            </a:pPr>
            <a:r>
              <a:rPr lang="en-US" dirty="0" err="1" smtClean="0"/>
              <a:t>Schultze</a:t>
            </a:r>
            <a:r>
              <a:rPr lang="en-US" dirty="0" smtClean="0"/>
              <a:t> et al., JAMA 292(8), 927-34, 2004                                 Nurse's Health Study </a:t>
            </a:r>
          </a:p>
          <a:p>
            <a:pPr lvl="1"/>
            <a:r>
              <a:rPr lang="en-US" dirty="0" smtClean="0"/>
              <a:t>90,000 women monitored over 8 years</a:t>
            </a:r>
          </a:p>
          <a:p>
            <a:pPr lvl="1"/>
            <a:r>
              <a:rPr lang="en-US" dirty="0" smtClean="0"/>
              <a:t>Women who reported drinking one soda per day gained on average </a:t>
            </a:r>
            <a:r>
              <a:rPr lang="en-US" dirty="0" smtClean="0">
                <a:solidFill>
                  <a:srgbClr val="FF0000"/>
                </a:solidFill>
              </a:rPr>
              <a:t>ten pounds </a:t>
            </a:r>
            <a:r>
              <a:rPr lang="en-US" dirty="0" smtClean="0"/>
              <a:t>over four years</a:t>
            </a:r>
          </a:p>
          <a:p>
            <a:pPr lvl="1"/>
            <a:r>
              <a:rPr lang="en-US" dirty="0" smtClean="0"/>
              <a:t>Women who drank one or more servings per day of a sugar-sweetened drink were </a:t>
            </a:r>
            <a:r>
              <a:rPr lang="en-US" dirty="0" smtClean="0">
                <a:solidFill>
                  <a:srgbClr val="FF0000"/>
                </a:solidFill>
              </a:rPr>
              <a:t>twice as likely </a:t>
            </a:r>
            <a:r>
              <a:rPr lang="en-US" dirty="0" smtClean="0"/>
              <a:t>to have developed type 2 diabetes compared to those who rarely drank these beverages</a:t>
            </a:r>
          </a:p>
          <a:p>
            <a:pPr>
              <a:buNone/>
            </a:pPr>
            <a:r>
              <a:rPr lang="en-US" dirty="0" err="1" smtClean="0"/>
              <a:t>Dhingra</a:t>
            </a:r>
            <a:r>
              <a:rPr lang="en-US" dirty="0" smtClean="0"/>
              <a:t> </a:t>
            </a:r>
            <a:r>
              <a:rPr lang="en-US" i="1" dirty="0" smtClean="0"/>
              <a:t>et al.</a:t>
            </a:r>
            <a:r>
              <a:rPr lang="en-US" dirty="0" smtClean="0"/>
              <a:t>, Circulation 116, 480-488, 2007</a:t>
            </a:r>
          </a:p>
          <a:p>
            <a:pPr lvl="1"/>
            <a:r>
              <a:rPr lang="en-US" dirty="0" smtClean="0"/>
              <a:t>Higher risk of </a:t>
            </a:r>
            <a:r>
              <a:rPr lang="en-US" dirty="0" smtClean="0">
                <a:solidFill>
                  <a:srgbClr val="FF0000"/>
                </a:solidFill>
              </a:rPr>
              <a:t>obesity</a:t>
            </a:r>
            <a:r>
              <a:rPr lang="en-US" dirty="0" smtClean="0"/>
              <a:t>, </a:t>
            </a:r>
            <a:r>
              <a:rPr lang="en-US" dirty="0" smtClean="0">
                <a:solidFill>
                  <a:srgbClr val="FF0000"/>
                </a:solidFill>
              </a:rPr>
              <a:t>high blood pressure</a:t>
            </a:r>
            <a:r>
              <a:rPr lang="en-US" dirty="0" smtClean="0"/>
              <a:t>, and </a:t>
            </a:r>
            <a:r>
              <a:rPr lang="en-US" dirty="0" smtClean="0">
                <a:solidFill>
                  <a:srgbClr val="FF0000"/>
                </a:solidFill>
              </a:rPr>
              <a:t>diabetes </a:t>
            </a:r>
            <a:r>
              <a:rPr lang="en-US" dirty="0" smtClean="0"/>
              <a:t>for middle-aged adults who consumed at least one soft drink per day.</a:t>
            </a:r>
          </a:p>
          <a:p>
            <a:endParaRPr lang="en-US" dirty="0" smtClean="0"/>
          </a:p>
          <a:p>
            <a:endParaRPr lang="en-US" dirty="0"/>
          </a:p>
        </p:txBody>
      </p:sp>
      <p:pic>
        <p:nvPicPr>
          <p:cNvPr id="4" name="Picture 3" descr="mountain_dew.jpg"/>
          <p:cNvPicPr>
            <a:picLocks noChangeAspect="1"/>
          </p:cNvPicPr>
          <p:nvPr/>
        </p:nvPicPr>
        <p:blipFill>
          <a:blip r:embed="rId4"/>
          <a:stretch>
            <a:fillRect/>
          </a:stretch>
        </p:blipFill>
        <p:spPr>
          <a:xfrm>
            <a:off x="154880" y="297220"/>
            <a:ext cx="1079342" cy="182601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D-Ribose: Energy Drinks</a:t>
            </a:r>
            <a:endParaRPr lang="en-US" dirty="0"/>
          </a:p>
        </p:txBody>
      </p:sp>
      <p:pic>
        <p:nvPicPr>
          <p:cNvPr id="4" name="Content Placeholder 3" descr="D-ribose_supplement.jpg"/>
          <p:cNvPicPr>
            <a:picLocks noGrp="1" noChangeAspect="1"/>
          </p:cNvPicPr>
          <p:nvPr>
            <p:ph idx="1"/>
          </p:nvPr>
        </p:nvPicPr>
        <p:blipFill>
          <a:blip r:embed="rId2"/>
          <a:srcRect l="-64149" r="-64149"/>
          <a:stretch>
            <a:fillRect/>
          </a:stretch>
        </p:blipFill>
        <p:spPr>
          <a:xfrm>
            <a:off x="4505861" y="1417638"/>
            <a:ext cx="5229411" cy="2875975"/>
          </a:xfrm>
        </p:spPr>
      </p:pic>
      <p:pic>
        <p:nvPicPr>
          <p:cNvPr id="5" name="Picture 4" descr="cocaine_energy_drink.jpg"/>
          <p:cNvPicPr>
            <a:picLocks noChangeAspect="1"/>
          </p:cNvPicPr>
          <p:nvPr/>
        </p:nvPicPr>
        <p:blipFill>
          <a:blip r:embed="rId3"/>
          <a:stretch>
            <a:fillRect/>
          </a:stretch>
        </p:blipFill>
        <p:spPr>
          <a:xfrm>
            <a:off x="1138357" y="1926407"/>
            <a:ext cx="1414890" cy="3609414"/>
          </a:xfrm>
          <a:prstGeom prst="rect">
            <a:avLst/>
          </a:prstGeom>
        </p:spPr>
      </p:pic>
      <p:pic>
        <p:nvPicPr>
          <p:cNvPr id="6" name="Picture 5" descr="rockstar_energy_drink-400-400.jpg"/>
          <p:cNvPicPr>
            <a:picLocks noChangeAspect="1"/>
          </p:cNvPicPr>
          <p:nvPr/>
        </p:nvPicPr>
        <p:blipFill>
          <a:blip r:embed="rId4"/>
          <a:stretch>
            <a:fillRect/>
          </a:stretch>
        </p:blipFill>
        <p:spPr>
          <a:xfrm>
            <a:off x="3177424" y="2636228"/>
            <a:ext cx="2656873" cy="2656873"/>
          </a:xfrm>
          <a:prstGeom prst="rect">
            <a:avLst/>
          </a:prstGeom>
        </p:spPr>
      </p:pic>
      <p:sp>
        <p:nvSpPr>
          <p:cNvPr id="7" name="Content Placeholder 2"/>
          <p:cNvSpPr txBox="1">
            <a:spLocks/>
          </p:cNvSpPr>
          <p:nvPr/>
        </p:nvSpPr>
        <p:spPr>
          <a:xfrm>
            <a:off x="1257409" y="5058653"/>
            <a:ext cx="6338647" cy="1648875"/>
          </a:xfrm>
          <a:prstGeom prst="rect">
            <a:avLst/>
          </a:prstGeom>
          <a:solidFill>
            <a:srgbClr val="FCFBE6"/>
          </a:solidFill>
          <a:effectLst>
            <a:outerShdw blurRad="50800" dist="38100" dir="2700000">
              <a:srgbClr val="000000">
                <a:alpha val="43000"/>
              </a:srgbClr>
            </a:outerShdw>
          </a:effectLst>
        </p:spPr>
        <p:txBody>
          <a:bodyPr vert="horz" lIns="91440" tIns="45720" rIns="91440" bIns="45720" rtlCol="0">
            <a:normAutofit/>
          </a:bodyPr>
          <a:lstStyle/>
          <a:p>
            <a:pPr marL="342900" lvl="0" indent="-342900">
              <a:spcBef>
                <a:spcPct val="20000"/>
              </a:spcBef>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 </a:t>
            </a:r>
            <a:r>
              <a:rPr kumimoji="0" lang="en-US" sz="3200" b="1" i="0" u="none" strike="noStrike" kern="1200" cap="none" spc="0" normalizeH="0" baseline="0" noProof="0" dirty="0" smtClean="0">
                <a:ln>
                  <a:noFill/>
                </a:ln>
                <a:solidFill>
                  <a:schemeClr val="tx1"/>
                </a:solidFill>
                <a:effectLst/>
                <a:uLnTx/>
                <a:uFillTx/>
                <a:latin typeface="Apple Casual"/>
                <a:ea typeface="+mn-ea"/>
                <a:cs typeface="+mn-cs"/>
              </a:rPr>
              <a:t>D-</a:t>
            </a:r>
            <a:r>
              <a:rPr lang="en-US" sz="3200" b="1" dirty="0" smtClean="0">
                <a:latin typeface="Apple Casual"/>
              </a:rPr>
              <a:t>ribose is even worse      than fructose in its ability   to </a:t>
            </a:r>
            <a:r>
              <a:rPr lang="en-US" sz="3200" b="1" dirty="0" err="1" smtClean="0">
                <a:latin typeface="Apple Casual"/>
              </a:rPr>
              <a:t>glycate</a:t>
            </a:r>
            <a:r>
              <a:rPr lang="en-US" sz="3200" b="1" dirty="0" smtClean="0">
                <a:latin typeface="Apple Casual"/>
              </a:rPr>
              <a:t> proteins</a:t>
            </a:r>
            <a:endParaRPr kumimoji="0" lang="en-US" sz="3200" b="0" i="0" u="none" strike="noStrike" kern="1200" cap="none" spc="0" normalizeH="0" baseline="0" noProof="0" dirty="0">
              <a:ln>
                <a:noFill/>
              </a:ln>
              <a:solidFill>
                <a:srgbClr val="FF0000"/>
              </a:solidFill>
              <a:effectLst/>
              <a:uLnTx/>
              <a:uFillTx/>
              <a:latin typeface="Apple Casual"/>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32082" cy="1143000"/>
          </a:xfrm>
        </p:spPr>
        <p:txBody>
          <a:bodyPr>
            <a:normAutofit fontScale="90000"/>
          </a:bodyPr>
          <a:lstStyle/>
          <a:p>
            <a:r>
              <a:rPr lang="en-US" dirty="0" smtClean="0"/>
              <a:t>WBUR Interview with </a:t>
            </a:r>
            <a:br>
              <a:rPr lang="en-US" dirty="0" smtClean="0"/>
            </a:br>
            <a:r>
              <a:rPr lang="en-US" dirty="0" smtClean="0"/>
              <a:t>Dr. David Ludwig</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Professor of pediatrics and nutrition and director of the Obesity Program at the Children’s Hospital Boston.  </a:t>
            </a:r>
          </a:p>
          <a:p>
            <a:r>
              <a:rPr lang="en-US" dirty="0" smtClean="0"/>
              <a:t>Conducted diet study on 21 obese adults</a:t>
            </a:r>
          </a:p>
          <a:p>
            <a:pPr lvl="1"/>
            <a:r>
              <a:rPr lang="en-US" dirty="0" smtClean="0"/>
              <a:t>Low fat diet (20% fat)</a:t>
            </a:r>
          </a:p>
          <a:p>
            <a:pPr lvl="1"/>
            <a:r>
              <a:rPr lang="en-US" dirty="0" smtClean="0"/>
              <a:t>Atkins diet (60% fat)</a:t>
            </a:r>
          </a:p>
          <a:p>
            <a:pPr lvl="1"/>
            <a:r>
              <a:rPr lang="en-US" dirty="0" smtClean="0"/>
              <a:t>Low </a:t>
            </a:r>
            <a:r>
              <a:rPr lang="en-US" dirty="0" err="1" smtClean="0"/>
              <a:t>glycemic</a:t>
            </a:r>
            <a:r>
              <a:rPr lang="en-US" dirty="0" smtClean="0"/>
              <a:t> index diet (</a:t>
            </a:r>
            <a:r>
              <a:rPr lang="en-US" dirty="0" err="1" smtClean="0"/>
              <a:t>carbs</a:t>
            </a:r>
            <a:r>
              <a:rPr lang="en-US" dirty="0" smtClean="0"/>
              <a:t> less processed)</a:t>
            </a:r>
          </a:p>
          <a:p>
            <a:r>
              <a:rPr lang="en-US" dirty="0" smtClean="0"/>
              <a:t>Each person switched among these three diets over three month period</a:t>
            </a:r>
            <a:endParaRPr lang="en-US" dirty="0"/>
          </a:p>
        </p:txBody>
      </p:sp>
      <p:sp>
        <p:nvSpPr>
          <p:cNvPr id="4" name="TextBox 3"/>
          <p:cNvSpPr txBox="1"/>
          <p:nvPr/>
        </p:nvSpPr>
        <p:spPr>
          <a:xfrm>
            <a:off x="1144394" y="6261737"/>
            <a:ext cx="7999606" cy="461665"/>
          </a:xfrm>
          <a:prstGeom prst="rect">
            <a:avLst/>
          </a:prstGeom>
          <a:noFill/>
        </p:spPr>
        <p:txBody>
          <a:bodyPr wrap="none" rtlCol="0">
            <a:spAutoFit/>
          </a:bodyPr>
          <a:lstStyle/>
          <a:p>
            <a:r>
              <a:rPr lang="en-US" sz="2400" dirty="0" smtClean="0">
                <a:solidFill>
                  <a:srgbClr val="FF0000"/>
                </a:solidFill>
              </a:rPr>
              <a:t>*</a:t>
            </a:r>
            <a:r>
              <a:rPr lang="en-US" sz="2400" dirty="0" smtClean="0"/>
              <a:t> http://onpoint.wbur.org/2012/07/05/new-research-on-carbs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D-ribose Damages Neurons</a:t>
            </a:r>
            <a:r>
              <a:rPr lang="en-US" dirty="0" smtClean="0">
                <a:solidFill>
                  <a:srgbClr val="FF0000"/>
                </a:solidFill>
              </a:rPr>
              <a:t>*</a:t>
            </a:r>
            <a:endParaRPr lang="en-US" dirty="0">
              <a:solidFill>
                <a:srgbClr val="FF0000"/>
              </a:solidFill>
            </a:endParaRPr>
          </a:p>
        </p:txBody>
      </p:sp>
      <p:pic>
        <p:nvPicPr>
          <p:cNvPr id="4" name="Content Placeholder 3" descr="D-ribose_neuron_damage.png"/>
          <p:cNvPicPr>
            <a:picLocks noGrp="1" noChangeAspect="1"/>
          </p:cNvPicPr>
          <p:nvPr>
            <p:ph idx="1"/>
          </p:nvPr>
        </p:nvPicPr>
        <p:blipFill>
          <a:blip r:embed="rId3"/>
          <a:srcRect l="-23180" r="-23180"/>
          <a:stretch>
            <a:fillRect/>
          </a:stretch>
        </p:blipFill>
        <p:spPr>
          <a:xfrm>
            <a:off x="-239889" y="1100420"/>
            <a:ext cx="9138356" cy="5025744"/>
          </a:xfrm>
        </p:spPr>
      </p:pic>
      <p:sp>
        <p:nvSpPr>
          <p:cNvPr id="5" name="TextBox 4"/>
          <p:cNvSpPr txBox="1"/>
          <p:nvPr/>
        </p:nvSpPr>
        <p:spPr>
          <a:xfrm>
            <a:off x="1199444" y="6488668"/>
            <a:ext cx="7045518" cy="400110"/>
          </a:xfrm>
          <a:prstGeom prst="rect">
            <a:avLst/>
          </a:prstGeom>
          <a:noFill/>
        </p:spPr>
        <p:txBody>
          <a:bodyPr wrap="none" rtlCol="0">
            <a:spAutoFit/>
          </a:bodyPr>
          <a:lstStyle/>
          <a:p>
            <a:r>
              <a:rPr lang="en-US" sz="2000" dirty="0" smtClean="0">
                <a:solidFill>
                  <a:srgbClr val="FF0000"/>
                </a:solidFill>
              </a:rPr>
              <a:t>*</a:t>
            </a:r>
            <a:r>
              <a:rPr lang="en-US" sz="2000" dirty="0" smtClean="0"/>
              <a:t> Y. Wei et al., </a:t>
            </a:r>
            <a:r>
              <a:rPr lang="en-US" sz="2000" dirty="0" err="1" smtClean="0"/>
              <a:t>Biochimica</a:t>
            </a:r>
            <a:r>
              <a:rPr lang="en-US" sz="2000" dirty="0" smtClean="0"/>
              <a:t> et </a:t>
            </a:r>
            <a:r>
              <a:rPr lang="en-US" sz="2000" dirty="0" err="1" smtClean="0"/>
              <a:t>Biophysica</a:t>
            </a:r>
            <a:r>
              <a:rPr lang="en-US" sz="2000" dirty="0" smtClean="0"/>
              <a:t> </a:t>
            </a:r>
            <a:r>
              <a:rPr lang="en-US" sz="2000" dirty="0" err="1" smtClean="0"/>
              <a:t>Acta</a:t>
            </a:r>
            <a:r>
              <a:rPr lang="en-US" sz="2000" dirty="0" smtClean="0"/>
              <a:t> 1820 (2012) 488–494</a:t>
            </a:r>
            <a:endParaRPr lang="en-US" sz="2000" dirty="0"/>
          </a:p>
        </p:txBody>
      </p:sp>
      <p:sp>
        <p:nvSpPr>
          <p:cNvPr id="6" name="Freeform 5"/>
          <p:cNvSpPr/>
          <p:nvPr/>
        </p:nvSpPr>
        <p:spPr>
          <a:xfrm>
            <a:off x="2462389" y="5228167"/>
            <a:ext cx="3680648" cy="1251185"/>
          </a:xfrm>
          <a:custGeom>
            <a:avLst/>
            <a:gdLst>
              <a:gd name="connsiteX0" fmla="*/ 1502833 w 3680648"/>
              <a:gd name="connsiteY0" fmla="*/ 77611 h 1251185"/>
              <a:gd name="connsiteX1" fmla="*/ 176389 w 3680648"/>
              <a:gd name="connsiteY1" fmla="*/ 359833 h 1251185"/>
              <a:gd name="connsiteX2" fmla="*/ 444500 w 3680648"/>
              <a:gd name="connsiteY2" fmla="*/ 966611 h 1251185"/>
              <a:gd name="connsiteX3" fmla="*/ 2420055 w 3680648"/>
              <a:gd name="connsiteY3" fmla="*/ 1248833 h 1251185"/>
              <a:gd name="connsiteX4" fmla="*/ 3407833 w 3680648"/>
              <a:gd name="connsiteY4" fmla="*/ 980722 h 1251185"/>
              <a:gd name="connsiteX5" fmla="*/ 3351389 w 3680648"/>
              <a:gd name="connsiteY5" fmla="*/ 472722 h 1251185"/>
              <a:gd name="connsiteX6" fmla="*/ 1432278 w 3680648"/>
              <a:gd name="connsiteY6" fmla="*/ 63500 h 1251185"/>
              <a:gd name="connsiteX7" fmla="*/ 1389944 w 3680648"/>
              <a:gd name="connsiteY7" fmla="*/ 91722 h 125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0648" h="1251185">
                <a:moveTo>
                  <a:pt x="1502833" y="77611"/>
                </a:moveTo>
                <a:cubicBezTo>
                  <a:pt x="927805" y="144638"/>
                  <a:pt x="352778" y="211666"/>
                  <a:pt x="176389" y="359833"/>
                </a:cubicBezTo>
                <a:cubicBezTo>
                  <a:pt x="0" y="508000"/>
                  <a:pt x="70556" y="818444"/>
                  <a:pt x="444500" y="966611"/>
                </a:cubicBezTo>
                <a:cubicBezTo>
                  <a:pt x="818444" y="1114778"/>
                  <a:pt x="1926166" y="1246481"/>
                  <a:pt x="2420055" y="1248833"/>
                </a:cubicBezTo>
                <a:cubicBezTo>
                  <a:pt x="2913944" y="1251185"/>
                  <a:pt x="3252611" y="1110074"/>
                  <a:pt x="3407833" y="980722"/>
                </a:cubicBezTo>
                <a:cubicBezTo>
                  <a:pt x="3563055" y="851370"/>
                  <a:pt x="3680648" y="625592"/>
                  <a:pt x="3351389" y="472722"/>
                </a:cubicBezTo>
                <a:cubicBezTo>
                  <a:pt x="3022130" y="319852"/>
                  <a:pt x="1759185" y="127000"/>
                  <a:pt x="1432278" y="63500"/>
                </a:cubicBezTo>
                <a:cubicBezTo>
                  <a:pt x="1105371" y="0"/>
                  <a:pt x="1389944" y="91722"/>
                  <a:pt x="1389944" y="91722"/>
                </a:cubicBez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AGEd</a:t>
            </a:r>
            <a:r>
              <a:rPr lang="en-US" dirty="0" smtClean="0"/>
              <a:t> Lysine</a:t>
            </a:r>
            <a:r>
              <a:rPr lang="en-US" dirty="0" smtClean="0">
                <a:solidFill>
                  <a:srgbClr val="FF0000"/>
                </a:solidFill>
              </a:rPr>
              <a:t>*</a:t>
            </a:r>
            <a:endParaRPr lang="en-US" dirty="0">
              <a:solidFill>
                <a:srgbClr val="FF0000"/>
              </a:solidFill>
            </a:endParaRPr>
          </a:p>
        </p:txBody>
      </p:sp>
      <p:pic>
        <p:nvPicPr>
          <p:cNvPr id="4" name="Content Placeholder 3" descr="ages_LDL.png"/>
          <p:cNvPicPr>
            <a:picLocks noGrp="1" noChangeAspect="1"/>
          </p:cNvPicPr>
          <p:nvPr>
            <p:ph idx="1"/>
          </p:nvPr>
        </p:nvPicPr>
        <p:blipFill>
          <a:blip r:embed="rId3"/>
          <a:srcRect t="-5140" b="-5140"/>
          <a:stretch>
            <a:fillRect/>
          </a:stretch>
        </p:blipFill>
        <p:spPr>
          <a:xfrm>
            <a:off x="457200" y="1447803"/>
            <a:ext cx="8229600" cy="4525963"/>
          </a:xfrm>
        </p:spPr>
      </p:pic>
      <p:sp>
        <p:nvSpPr>
          <p:cNvPr id="5" name="TextBox 4"/>
          <p:cNvSpPr txBox="1"/>
          <p:nvPr/>
        </p:nvSpPr>
        <p:spPr>
          <a:xfrm>
            <a:off x="457200" y="6350002"/>
            <a:ext cx="8473293" cy="461665"/>
          </a:xfrm>
          <a:prstGeom prst="rect">
            <a:avLst/>
          </a:prstGeom>
          <a:noFill/>
        </p:spPr>
        <p:txBody>
          <a:bodyPr wrap="none" rtlCol="0">
            <a:spAutoFit/>
          </a:bodyPr>
          <a:lstStyle/>
          <a:p>
            <a:r>
              <a:rPr lang="en-US" sz="2400" dirty="0" smtClean="0">
                <a:solidFill>
                  <a:srgbClr val="FF0000"/>
                </a:solidFill>
              </a:rPr>
              <a:t>*</a:t>
            </a:r>
            <a:r>
              <a:rPr lang="en-US" sz="2400" dirty="0" smtClean="0"/>
              <a:t> Figure 1, </a:t>
            </a:r>
            <a:r>
              <a:rPr lang="en-US" sz="2400" dirty="0" err="1" smtClean="0"/>
              <a:t>Hegab</a:t>
            </a:r>
            <a:r>
              <a:rPr lang="en-US" sz="2400" dirty="0" smtClean="0"/>
              <a:t> et al., World J </a:t>
            </a:r>
            <a:r>
              <a:rPr lang="en-US" sz="2400" dirty="0" err="1" smtClean="0"/>
              <a:t>Cardiol</a:t>
            </a:r>
            <a:r>
              <a:rPr lang="en-US" sz="2400" dirty="0" smtClean="0"/>
              <a:t> 2012 April 26; 4(4): 90-102</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Study Shows Fructose is                                Bad for your Health</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600200"/>
            <a:ext cx="7904325" cy="4525963"/>
          </a:xfrm>
        </p:spPr>
        <p:txBody>
          <a:bodyPr/>
          <a:lstStyle/>
          <a:p>
            <a:r>
              <a:rPr lang="en-US" dirty="0" smtClean="0"/>
              <a:t>559 adolescents in the study</a:t>
            </a:r>
          </a:p>
          <a:p>
            <a:r>
              <a:rPr lang="en-US" dirty="0" smtClean="0"/>
              <a:t>Found that high fructose intake was associated with:</a:t>
            </a:r>
          </a:p>
          <a:p>
            <a:pPr lvl="1"/>
            <a:r>
              <a:rPr lang="en-US" dirty="0" smtClean="0"/>
              <a:t> Increased visceral fat</a:t>
            </a:r>
          </a:p>
          <a:p>
            <a:pPr lvl="1"/>
            <a:r>
              <a:rPr lang="en-US" dirty="0" smtClean="0"/>
              <a:t> Increased blood pressure</a:t>
            </a:r>
          </a:p>
          <a:p>
            <a:pPr lvl="1"/>
            <a:r>
              <a:rPr lang="en-US" dirty="0" smtClean="0"/>
              <a:t> Increased C-reactive protein                               (inflammation indicator)</a:t>
            </a:r>
          </a:p>
          <a:p>
            <a:pPr lvl="1"/>
            <a:r>
              <a:rPr lang="en-US" dirty="0" smtClean="0"/>
              <a:t> Reduced HDL (good lipid marker)</a:t>
            </a:r>
          </a:p>
          <a:p>
            <a:endParaRPr lang="en-US" dirty="0"/>
          </a:p>
        </p:txBody>
      </p:sp>
      <p:sp>
        <p:nvSpPr>
          <p:cNvPr id="4" name="TextBox 3"/>
          <p:cNvSpPr txBox="1"/>
          <p:nvPr/>
        </p:nvSpPr>
        <p:spPr>
          <a:xfrm>
            <a:off x="1693474" y="6330472"/>
            <a:ext cx="7225506" cy="461665"/>
          </a:xfrm>
          <a:prstGeom prst="rect">
            <a:avLst/>
          </a:prstGeom>
          <a:noFill/>
        </p:spPr>
        <p:txBody>
          <a:bodyPr wrap="none" rtlCol="0">
            <a:spAutoFit/>
          </a:bodyPr>
          <a:lstStyle/>
          <a:p>
            <a:r>
              <a:rPr lang="en-US" sz="2400" dirty="0" smtClean="0">
                <a:solidFill>
                  <a:srgbClr val="FF0000"/>
                </a:solidFill>
              </a:rPr>
              <a:t>*</a:t>
            </a:r>
            <a:r>
              <a:rPr lang="en-US" sz="2400" dirty="0" smtClean="0"/>
              <a:t> N.K. Pollack et al., J. </a:t>
            </a:r>
            <a:r>
              <a:rPr lang="en-US" sz="2400" dirty="0" err="1" smtClean="0"/>
              <a:t>Nutr</a:t>
            </a:r>
            <a:r>
              <a:rPr lang="en-US" sz="2400" dirty="0" smtClean="0"/>
              <a:t>. 142(2):251-257, Feb 1, 2012.</a:t>
            </a:r>
            <a:endParaRPr lang="en-US" sz="2400" dirty="0"/>
          </a:p>
        </p:txBody>
      </p:sp>
      <p:pic>
        <p:nvPicPr>
          <p:cNvPr id="5" name="Picture 4" descr="visceral_fat.jpg"/>
          <p:cNvPicPr>
            <a:picLocks noChangeAspect="1"/>
          </p:cNvPicPr>
          <p:nvPr/>
        </p:nvPicPr>
        <p:blipFill>
          <a:blip r:embed="rId2"/>
          <a:stretch>
            <a:fillRect/>
          </a:stretch>
        </p:blipFill>
        <p:spPr>
          <a:xfrm>
            <a:off x="5664200" y="2751518"/>
            <a:ext cx="3022600" cy="23495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Recapitulation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a:t>Diabetes and obesity are now a global problem</a:t>
            </a:r>
          </a:p>
          <a:p>
            <a:r>
              <a:rPr lang="en-US" dirty="0"/>
              <a:t>Likely due to excess of highly processed carbohydrates, particularly sugars.</a:t>
            </a:r>
          </a:p>
          <a:p>
            <a:r>
              <a:rPr lang="en-US" dirty="0"/>
              <a:t>Fructose is a worse </a:t>
            </a:r>
            <a:r>
              <a:rPr lang="en-US" dirty="0" err="1"/>
              <a:t>glycating</a:t>
            </a:r>
            <a:r>
              <a:rPr lang="en-US" dirty="0"/>
              <a:t> agent than glucose</a:t>
            </a:r>
            <a:r>
              <a:rPr lang="en-US" dirty="0" smtClean="0"/>
              <a:t>.         </a:t>
            </a:r>
            <a:r>
              <a:rPr lang="en-US" dirty="0"/>
              <a:t>D-ribose and </a:t>
            </a:r>
            <a:r>
              <a:rPr lang="en-US" dirty="0" err="1"/>
              <a:t>methylglyoxal</a:t>
            </a:r>
            <a:r>
              <a:rPr lang="en-US" dirty="0"/>
              <a:t> are even worse than fructose</a:t>
            </a:r>
            <a:r>
              <a:rPr lang="en-US" dirty="0" smtClean="0"/>
              <a:t>.</a:t>
            </a:r>
          </a:p>
          <a:p>
            <a:pPr lvl="1"/>
            <a:r>
              <a:rPr lang="en-US" dirty="0" smtClean="0"/>
              <a:t> </a:t>
            </a:r>
            <a:r>
              <a:rPr lang="en-US" dirty="0" err="1" smtClean="0"/>
              <a:t>Methylglyoxal</a:t>
            </a:r>
            <a:r>
              <a:rPr lang="en-US" dirty="0" smtClean="0"/>
              <a:t> </a:t>
            </a:r>
            <a:r>
              <a:rPr lang="en-US" dirty="0"/>
              <a:t>is found in carbonated beverages</a:t>
            </a:r>
          </a:p>
          <a:p>
            <a:r>
              <a:rPr lang="en-US" dirty="0"/>
              <a:t>High fructose corn syrup is particularly bad, and it should be eliminated from the diet.</a:t>
            </a:r>
          </a:p>
          <a:p>
            <a:r>
              <a:rPr lang="en-US" dirty="0" err="1"/>
              <a:t>Glycation</a:t>
            </a:r>
            <a:r>
              <a:rPr lang="en-US" dirty="0"/>
              <a:t> causes damage to neurons, skin, and kidneys, and impairs serum protein function</a:t>
            </a:r>
          </a:p>
        </p:txBody>
      </p:sp>
    </p:spTree>
    <p:extLst>
      <p:ext uri="{BB962C8B-B14F-4D97-AF65-F5344CB8AC3E}">
        <p14:creationId xmlns:p14="http://schemas.microsoft.com/office/powerpoint/2010/main" val="2975741067"/>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4000" dirty="0" smtClean="0">
                <a:solidFill>
                  <a:srgbClr val="FF0000"/>
                </a:solidFill>
                <a:latin typeface="Apple Casual"/>
              </a:rPr>
              <a:t>Lactose, Lactate, and Electrolytes</a:t>
            </a:r>
            <a:endParaRPr kumimoji="0" lang="en-US" sz="4000" b="0" i="0" u="none" strike="noStrike" kern="1200" cap="none" spc="0" normalizeH="0" baseline="0" noProof="0" dirty="0">
              <a:ln>
                <a:noFill/>
              </a:ln>
              <a:solidFill>
                <a:srgbClr val="FF0000"/>
              </a:solidFill>
              <a:effectLst/>
              <a:uLnTx/>
              <a:uFillTx/>
              <a:latin typeface="Apple Casual"/>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w.jpg"/>
          <p:cNvPicPr>
            <a:picLocks noChangeAspect="1"/>
          </p:cNvPicPr>
          <p:nvPr/>
        </p:nvPicPr>
        <p:blipFill>
          <a:blip r:embed="rId3"/>
          <a:stretch>
            <a:fillRect/>
          </a:stretch>
        </p:blipFill>
        <p:spPr>
          <a:xfrm>
            <a:off x="6157354" y="1417637"/>
            <a:ext cx="2788047" cy="2131307"/>
          </a:xfrm>
          <a:prstGeom prst="rect">
            <a:avLst/>
          </a:prstGeom>
        </p:spPr>
      </p:pic>
      <p:sp>
        <p:nvSpPr>
          <p:cNvPr id="2" name="Title 1"/>
          <p:cNvSpPr>
            <a:spLocks noGrp="1"/>
          </p:cNvSpPr>
          <p:nvPr>
            <p:ph type="title"/>
          </p:nvPr>
        </p:nvSpPr>
        <p:spPr/>
        <p:txBody>
          <a:bodyPr>
            <a:noAutofit/>
          </a:bodyPr>
          <a:lstStyle/>
          <a:p>
            <a:r>
              <a:rPr lang="en-US" sz="3200" dirty="0" smtClean="0">
                <a:solidFill>
                  <a:srgbClr val="000000"/>
                </a:solidFill>
                <a:latin typeface="Apple Casual"/>
              </a:rPr>
              <a:t>“The Consumption of Milk and Dairy Foods and the Incidence of Vascular Disease and Diabetes: An Overview of the Evidence”</a:t>
            </a:r>
            <a:r>
              <a:rPr lang="en-US" sz="3200" dirty="0" smtClean="0">
                <a:solidFill>
                  <a:srgbClr val="FF0000"/>
                </a:solidFill>
                <a:latin typeface="Apple Casual"/>
              </a:rPr>
              <a:t>*</a:t>
            </a:r>
            <a:endParaRPr lang="en-US" sz="3200" dirty="0">
              <a:solidFill>
                <a:srgbClr val="FF0000"/>
              </a:solidFill>
              <a:latin typeface="Apple Casual"/>
            </a:endParaRPr>
          </a:p>
        </p:txBody>
      </p:sp>
      <p:sp>
        <p:nvSpPr>
          <p:cNvPr id="3" name="Content Placeholder 2"/>
          <p:cNvSpPr>
            <a:spLocks noGrp="1"/>
          </p:cNvSpPr>
          <p:nvPr>
            <p:ph idx="1"/>
          </p:nvPr>
        </p:nvSpPr>
        <p:spPr>
          <a:xfrm>
            <a:off x="461803" y="3548944"/>
            <a:ext cx="8229600" cy="2300111"/>
          </a:xfrm>
        </p:spPr>
        <p:txBody>
          <a:bodyPr>
            <a:normAutofit lnSpcReduction="10000"/>
          </a:bodyPr>
          <a:lstStyle/>
          <a:p>
            <a:pPr>
              <a:buNone/>
            </a:pPr>
            <a:r>
              <a:rPr lang="en-US" dirty="0" smtClean="0"/>
              <a:t>  </a:t>
            </a:r>
            <a:r>
              <a:rPr lang="en-US" dirty="0" smtClean="0">
                <a:latin typeface="Apple Symbols"/>
              </a:rPr>
              <a:t>“</a:t>
            </a:r>
            <a:r>
              <a:rPr lang="en-US" dirty="0" smtClean="0">
                <a:latin typeface="Apple Casual"/>
              </a:rPr>
              <a:t>In conclusion, there appears to be an enormous  mismatch between the evidence from long-term prospective studies and perceptions of harm from the consumption of dairy food items.”</a:t>
            </a:r>
            <a:endParaRPr lang="en-US" dirty="0">
              <a:latin typeface="Apple Casual"/>
            </a:endParaRPr>
          </a:p>
        </p:txBody>
      </p:sp>
      <p:sp>
        <p:nvSpPr>
          <p:cNvPr id="4" name="TextBox 3"/>
          <p:cNvSpPr txBox="1"/>
          <p:nvPr/>
        </p:nvSpPr>
        <p:spPr>
          <a:xfrm>
            <a:off x="3378200" y="6293556"/>
            <a:ext cx="5818720" cy="461665"/>
          </a:xfrm>
          <a:prstGeom prst="rect">
            <a:avLst/>
          </a:prstGeom>
          <a:noFill/>
        </p:spPr>
        <p:txBody>
          <a:bodyPr wrap="none" rtlCol="0">
            <a:spAutoFit/>
          </a:bodyPr>
          <a:lstStyle/>
          <a:p>
            <a:r>
              <a:rPr lang="en-US" sz="2400" dirty="0" smtClean="0">
                <a:solidFill>
                  <a:srgbClr val="FF0000"/>
                </a:solidFill>
              </a:rPr>
              <a:t>*</a:t>
            </a:r>
            <a:r>
              <a:rPr lang="en-US" sz="2400" dirty="0" smtClean="0"/>
              <a:t> P.C. Elwood et al., Lipids (2010) 45:925–939</a:t>
            </a:r>
            <a:endParaRPr lang="en-US" sz="2400" dirty="0"/>
          </a:p>
        </p:txBody>
      </p:sp>
      <p:sp>
        <p:nvSpPr>
          <p:cNvPr id="5" name="TextBox 4"/>
          <p:cNvSpPr txBox="1"/>
          <p:nvPr/>
        </p:nvSpPr>
        <p:spPr>
          <a:xfrm>
            <a:off x="461803" y="1921835"/>
            <a:ext cx="5832793" cy="1384995"/>
          </a:xfrm>
          <a:prstGeom prst="rect">
            <a:avLst/>
          </a:prstGeom>
          <a:noFill/>
        </p:spPr>
        <p:txBody>
          <a:bodyPr wrap="square" rtlCol="0">
            <a:spAutoFit/>
          </a:bodyPr>
          <a:lstStyle/>
          <a:p>
            <a:r>
              <a:rPr lang="en-US" sz="2800" dirty="0" smtClean="0">
                <a:latin typeface="Apple Casual"/>
              </a:rPr>
              <a:t>-- benefit found in all cause mortality, heart disease, diabetes, and stroke</a:t>
            </a:r>
            <a:endParaRPr lang="en-US" sz="2800" dirty="0">
              <a:latin typeface="Apple Casual"/>
            </a:endParaRPr>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710"/>
            <a:ext cx="8229600" cy="1143000"/>
          </a:xfrm>
        </p:spPr>
        <p:txBody>
          <a:bodyPr>
            <a:normAutofit fontScale="90000"/>
          </a:bodyPr>
          <a:lstStyle/>
          <a:p>
            <a:r>
              <a:rPr lang="en-US" dirty="0" smtClean="0"/>
              <a:t>Argument Against the Dairy Myths</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188262" y="4648206"/>
            <a:ext cx="8686800" cy="1776505"/>
          </a:xfrm>
        </p:spPr>
        <p:txBody>
          <a:bodyPr>
            <a:normAutofit/>
          </a:bodyPr>
          <a:lstStyle/>
          <a:p>
            <a:r>
              <a:rPr lang="en-US" sz="2400" dirty="0" smtClean="0"/>
              <a:t>5582 participants in Australia</a:t>
            </a:r>
          </a:p>
          <a:p>
            <a:r>
              <a:rPr lang="en-US" sz="2400" dirty="0" smtClean="0"/>
              <a:t>Higher dietary dairy reduced risk for diabetes, especially for men</a:t>
            </a:r>
          </a:p>
          <a:p>
            <a:r>
              <a:rPr lang="en-US" sz="2400" dirty="0" smtClean="0"/>
              <a:t>Men in the highest </a:t>
            </a:r>
            <a:r>
              <a:rPr lang="en-US" sz="2400" dirty="0" err="1" smtClean="0"/>
              <a:t>tertile</a:t>
            </a:r>
            <a:r>
              <a:rPr lang="en-US" sz="2400" dirty="0" smtClean="0"/>
              <a:t> (top third) reduced their risk for diabetes over five years by nearly 50% compared to first </a:t>
            </a:r>
            <a:r>
              <a:rPr lang="en-US" sz="2400" dirty="0" err="1" smtClean="0"/>
              <a:t>tertile</a:t>
            </a:r>
            <a:endParaRPr lang="en-US" sz="2400" dirty="0" smtClean="0"/>
          </a:p>
        </p:txBody>
      </p:sp>
      <p:pic>
        <p:nvPicPr>
          <p:cNvPr id="4" name="Picture 3" descr="cheeseandmilk.jpg"/>
          <p:cNvPicPr>
            <a:picLocks noChangeAspect="1"/>
          </p:cNvPicPr>
          <p:nvPr/>
        </p:nvPicPr>
        <p:blipFill>
          <a:blip r:embed="rId3"/>
          <a:stretch>
            <a:fillRect/>
          </a:stretch>
        </p:blipFill>
        <p:spPr>
          <a:xfrm>
            <a:off x="1606178" y="1023189"/>
            <a:ext cx="5278390" cy="3518926"/>
          </a:xfrm>
          <a:prstGeom prst="rect">
            <a:avLst/>
          </a:prstGeom>
        </p:spPr>
      </p:pic>
      <p:sp>
        <p:nvSpPr>
          <p:cNvPr id="5" name="TextBox 4"/>
          <p:cNvSpPr txBox="1"/>
          <p:nvPr/>
        </p:nvSpPr>
        <p:spPr>
          <a:xfrm>
            <a:off x="516964" y="6484473"/>
            <a:ext cx="8441383" cy="707886"/>
          </a:xfrm>
          <a:prstGeom prst="rect">
            <a:avLst/>
          </a:prstGeom>
          <a:noFill/>
        </p:spPr>
        <p:txBody>
          <a:bodyPr wrap="none" rtlCol="0">
            <a:spAutoFit/>
          </a:bodyPr>
          <a:lstStyle/>
          <a:p>
            <a:r>
              <a:rPr lang="en-US" sz="2000" dirty="0" smtClean="0">
                <a:solidFill>
                  <a:srgbClr val="FF0000"/>
                </a:solidFill>
              </a:rPr>
              <a:t>*</a:t>
            </a:r>
            <a:r>
              <a:rPr lang="en-US" sz="2000" dirty="0" smtClean="0"/>
              <a:t> N. Grantham et al., Public Health </a:t>
            </a:r>
            <a:r>
              <a:rPr lang="en-US" sz="2000" dirty="0" err="1" smtClean="0"/>
              <a:t>Nutr</a:t>
            </a:r>
            <a:r>
              <a:rPr lang="en-US" sz="2000" dirty="0" smtClean="0"/>
              <a:t>. 2012 Jun 7:1-7. [</a:t>
            </a:r>
            <a:r>
              <a:rPr lang="en-US" sz="2000" dirty="0" err="1" smtClean="0"/>
              <a:t>Epub</a:t>
            </a:r>
            <a:r>
              <a:rPr lang="en-US" sz="2000" dirty="0" smtClean="0"/>
              <a:t> ahead of print]</a:t>
            </a:r>
          </a:p>
          <a:p>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twurst-with-sauerkraut.jpg"/>
          <p:cNvPicPr>
            <a:picLocks noChangeAspect="1"/>
          </p:cNvPicPr>
          <p:nvPr/>
        </p:nvPicPr>
        <p:blipFill>
          <a:blip r:embed="rId2"/>
          <a:stretch>
            <a:fillRect/>
          </a:stretch>
        </p:blipFill>
        <p:spPr>
          <a:xfrm>
            <a:off x="4708069" y="3597306"/>
            <a:ext cx="2550012" cy="1524031"/>
          </a:xfrm>
          <a:prstGeom prst="rect">
            <a:avLst/>
          </a:prstGeom>
        </p:spPr>
      </p:pic>
      <p:sp>
        <p:nvSpPr>
          <p:cNvPr id="2" name="Title 1"/>
          <p:cNvSpPr>
            <a:spLocks noGrp="1"/>
          </p:cNvSpPr>
          <p:nvPr>
            <p:ph type="title"/>
          </p:nvPr>
        </p:nvSpPr>
        <p:spPr/>
        <p:txBody>
          <a:bodyPr/>
          <a:lstStyle/>
          <a:p>
            <a:r>
              <a:rPr lang="en-US" dirty="0" smtClean="0"/>
              <a:t>Lactate: The Perfect Food</a:t>
            </a:r>
            <a:endParaRPr lang="en-US" dirty="0"/>
          </a:p>
        </p:txBody>
      </p:sp>
      <p:sp>
        <p:nvSpPr>
          <p:cNvPr id="3" name="Content Placeholder 2"/>
          <p:cNvSpPr>
            <a:spLocks noGrp="1"/>
          </p:cNvSpPr>
          <p:nvPr>
            <p:ph idx="1"/>
          </p:nvPr>
        </p:nvSpPr>
        <p:spPr>
          <a:xfrm>
            <a:off x="457200" y="1498602"/>
            <a:ext cx="5736317" cy="4949235"/>
          </a:xfrm>
        </p:spPr>
        <p:txBody>
          <a:bodyPr>
            <a:normAutofit lnSpcReduction="10000"/>
          </a:bodyPr>
          <a:lstStyle/>
          <a:p>
            <a:r>
              <a:rPr lang="en-US" dirty="0" smtClean="0"/>
              <a:t>Doesn’t generate </a:t>
            </a:r>
            <a:r>
              <a:rPr lang="en-US" dirty="0" err="1" smtClean="0"/>
              <a:t>AGEs</a:t>
            </a:r>
            <a:r>
              <a:rPr lang="en-US" dirty="0" smtClean="0"/>
              <a:t> like sugar and starch</a:t>
            </a:r>
          </a:p>
          <a:p>
            <a:r>
              <a:rPr lang="en-US" dirty="0" smtClean="0"/>
              <a:t>Doesn’t generate oxidative damage like unsaturated fats</a:t>
            </a:r>
          </a:p>
          <a:p>
            <a:r>
              <a:rPr lang="en-US" dirty="0" smtClean="0"/>
              <a:t>Carries a negative charge:          helps fight acidosis</a:t>
            </a:r>
          </a:p>
          <a:p>
            <a:r>
              <a:rPr lang="en-US" dirty="0" smtClean="0"/>
              <a:t>Heart, liver, and brain             get first dibs</a:t>
            </a:r>
          </a:p>
          <a:p>
            <a:r>
              <a:rPr lang="en-US" dirty="0" smtClean="0"/>
              <a:t>These foods also contain vitamin K</a:t>
            </a:r>
            <a:endParaRPr lang="en-US" dirty="0"/>
          </a:p>
        </p:txBody>
      </p:sp>
      <p:pic>
        <p:nvPicPr>
          <p:cNvPr id="6" name="Picture 5" descr="beer.jpg"/>
          <p:cNvPicPr>
            <a:picLocks noChangeAspect="1"/>
          </p:cNvPicPr>
          <p:nvPr/>
        </p:nvPicPr>
        <p:blipFill>
          <a:blip r:embed="rId3"/>
          <a:stretch>
            <a:fillRect/>
          </a:stretch>
        </p:blipFill>
        <p:spPr>
          <a:xfrm>
            <a:off x="6967100" y="4682156"/>
            <a:ext cx="1775504" cy="2118768"/>
          </a:xfrm>
          <a:prstGeom prst="rect">
            <a:avLst/>
          </a:prstGeom>
        </p:spPr>
      </p:pic>
      <p:pic>
        <p:nvPicPr>
          <p:cNvPr id="7" name="Picture 6" descr="stinky_tofu.jpg"/>
          <p:cNvPicPr>
            <a:picLocks noChangeAspect="1"/>
          </p:cNvPicPr>
          <p:nvPr/>
        </p:nvPicPr>
        <p:blipFill>
          <a:blip r:embed="rId4"/>
          <a:stretch>
            <a:fillRect/>
          </a:stretch>
        </p:blipFill>
        <p:spPr>
          <a:xfrm>
            <a:off x="5808206" y="1326598"/>
            <a:ext cx="2071462" cy="1893316"/>
          </a:xfrm>
          <a:prstGeom prst="rect">
            <a:avLst/>
          </a:prstGeom>
        </p:spPr>
      </p:pic>
      <p:pic>
        <p:nvPicPr>
          <p:cNvPr id="5" name="Picture 4" descr="SourCream.jpg"/>
          <p:cNvPicPr>
            <a:picLocks noChangeAspect="1"/>
          </p:cNvPicPr>
          <p:nvPr/>
        </p:nvPicPr>
        <p:blipFill>
          <a:blip r:embed="rId5"/>
          <a:stretch>
            <a:fillRect/>
          </a:stretch>
        </p:blipFill>
        <p:spPr>
          <a:xfrm>
            <a:off x="7357978" y="2920265"/>
            <a:ext cx="1529144" cy="175053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Lactate-rich Foods in Taiwan</a:t>
            </a:r>
            <a:endParaRPr lang="en-US" dirty="0"/>
          </a:p>
        </p:txBody>
      </p:sp>
      <p:pic>
        <p:nvPicPr>
          <p:cNvPr id="4" name="Content Placeholder 3" descr="stinky_tofu.jpg"/>
          <p:cNvPicPr>
            <a:picLocks noGrp="1" noChangeAspect="1"/>
          </p:cNvPicPr>
          <p:nvPr>
            <p:ph idx="1"/>
          </p:nvPr>
        </p:nvPicPr>
        <p:blipFill>
          <a:blip r:embed="rId2"/>
          <a:srcRect l="-33097" r="-33097"/>
          <a:stretch>
            <a:fillRect/>
          </a:stretch>
        </p:blipFill>
        <p:spPr>
          <a:xfrm>
            <a:off x="-585102" y="1645941"/>
            <a:ext cx="5145891" cy="2830042"/>
          </a:xfrm>
        </p:spPr>
      </p:pic>
      <p:pic>
        <p:nvPicPr>
          <p:cNvPr id="5" name="Picture 4" descr="suan_cai_bai_rou_huo_guo.jpg"/>
          <p:cNvPicPr>
            <a:picLocks noChangeAspect="1"/>
          </p:cNvPicPr>
          <p:nvPr/>
        </p:nvPicPr>
        <p:blipFill>
          <a:blip r:embed="rId3"/>
          <a:stretch>
            <a:fillRect/>
          </a:stretch>
        </p:blipFill>
        <p:spPr>
          <a:xfrm>
            <a:off x="3923622" y="2996474"/>
            <a:ext cx="4763178" cy="3557682"/>
          </a:xfrm>
          <a:prstGeom prst="rect">
            <a:avLst/>
          </a:prstGeom>
        </p:spPr>
      </p:pic>
      <p:sp>
        <p:nvSpPr>
          <p:cNvPr id="6" name="TextBox 5"/>
          <p:cNvSpPr txBox="1"/>
          <p:nvPr/>
        </p:nvSpPr>
        <p:spPr>
          <a:xfrm>
            <a:off x="1127392" y="4532456"/>
            <a:ext cx="1762622" cy="830997"/>
          </a:xfrm>
          <a:prstGeom prst="rect">
            <a:avLst/>
          </a:prstGeom>
          <a:noFill/>
        </p:spPr>
        <p:txBody>
          <a:bodyPr wrap="none" rtlCol="0">
            <a:spAutoFit/>
          </a:bodyPr>
          <a:lstStyle/>
          <a:p>
            <a:r>
              <a:rPr lang="en-US" sz="2400" dirty="0" smtClean="0"/>
              <a:t>Chou </a:t>
            </a:r>
            <a:r>
              <a:rPr lang="en-US" sz="2400" dirty="0" err="1" smtClean="0"/>
              <a:t>Doufu</a:t>
            </a:r>
            <a:endParaRPr lang="en-US" sz="2400" dirty="0"/>
          </a:p>
          <a:p>
            <a:r>
              <a:rPr lang="en-US" sz="2400" dirty="0" smtClean="0"/>
              <a:t>(Stinky Tofu)</a:t>
            </a:r>
            <a:endParaRPr lang="en-US" sz="2400" dirty="0"/>
          </a:p>
        </p:txBody>
      </p:sp>
      <p:sp>
        <p:nvSpPr>
          <p:cNvPr id="7" name="TextBox 6"/>
          <p:cNvSpPr txBox="1"/>
          <p:nvPr/>
        </p:nvSpPr>
        <p:spPr>
          <a:xfrm>
            <a:off x="4203628" y="2113115"/>
            <a:ext cx="4788540" cy="830997"/>
          </a:xfrm>
          <a:prstGeom prst="rect">
            <a:avLst/>
          </a:prstGeom>
          <a:noFill/>
        </p:spPr>
        <p:txBody>
          <a:bodyPr wrap="none" rtlCol="0">
            <a:spAutoFit/>
          </a:bodyPr>
          <a:lstStyle/>
          <a:p>
            <a:pPr algn="ctr"/>
            <a:r>
              <a:rPr lang="en-US" sz="2400" dirty="0" err="1" smtClean="0"/>
              <a:t>Suan</a:t>
            </a:r>
            <a:r>
              <a:rPr lang="en-US" sz="2400" dirty="0" smtClean="0"/>
              <a:t> </a:t>
            </a:r>
            <a:r>
              <a:rPr lang="en-US" sz="2400" dirty="0" err="1" smtClean="0"/>
              <a:t>Cai</a:t>
            </a:r>
            <a:r>
              <a:rPr lang="en-US" sz="2400" dirty="0" smtClean="0"/>
              <a:t> </a:t>
            </a:r>
            <a:r>
              <a:rPr lang="en-US" sz="2400" dirty="0" err="1" smtClean="0"/>
              <a:t>Bai</a:t>
            </a:r>
            <a:r>
              <a:rPr lang="en-US" sz="2400" dirty="0" smtClean="0"/>
              <a:t> Rou </a:t>
            </a:r>
            <a:r>
              <a:rPr lang="en-US" sz="2400" dirty="0" err="1" smtClean="0"/>
              <a:t>Huo</a:t>
            </a:r>
            <a:r>
              <a:rPr lang="en-US" sz="2400" dirty="0" smtClean="0"/>
              <a:t> </a:t>
            </a:r>
            <a:r>
              <a:rPr lang="en-US" sz="2400" dirty="0" err="1" smtClean="0"/>
              <a:t>Guo</a:t>
            </a:r>
            <a:r>
              <a:rPr lang="en-US" sz="2400" dirty="0" smtClean="0"/>
              <a:t/>
            </a:r>
            <a:br>
              <a:rPr lang="en-US" sz="2400" dirty="0" smtClean="0"/>
            </a:br>
            <a:r>
              <a:rPr lang="en-US" sz="2400" dirty="0" smtClean="0"/>
              <a:t>(Fermented Cabbage &amp; Pork Firepot)</a:t>
            </a:r>
            <a:endParaRPr lang="en-US" sz="2400" dirty="0"/>
          </a:p>
        </p:txBody>
      </p:sp>
      <p:sp>
        <p:nvSpPr>
          <p:cNvPr id="8" name="TextBox 7"/>
          <p:cNvSpPr txBox="1"/>
          <p:nvPr/>
        </p:nvSpPr>
        <p:spPr>
          <a:xfrm>
            <a:off x="4881209" y="1245648"/>
            <a:ext cx="3453203" cy="830997"/>
          </a:xfrm>
          <a:prstGeom prst="rect">
            <a:avLst/>
          </a:prstGeom>
          <a:solidFill>
            <a:srgbClr val="FCFADF"/>
          </a:solidFill>
          <a:effectLst>
            <a:outerShdw blurRad="50800" dist="38100" dir="2700000">
              <a:srgbClr val="000000">
                <a:alpha val="43000"/>
              </a:srgbClr>
            </a:outerShdw>
          </a:effectLst>
        </p:spPr>
        <p:txBody>
          <a:bodyPr wrap="square" rtlCol="0">
            <a:spAutoFit/>
          </a:bodyPr>
          <a:lstStyle/>
          <a:p>
            <a:pPr algn="ctr"/>
            <a:r>
              <a:rPr lang="en-US" sz="2400" dirty="0" smtClean="0"/>
              <a:t>These foods are also a great source of vitamin K</a:t>
            </a:r>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Lactate in the Brain</a:t>
            </a:r>
            <a:r>
              <a:rPr lang="en-US" dirty="0" smtClean="0">
                <a:ln>
                  <a:solidFill>
                    <a:srgbClr val="FF0000"/>
                  </a:solidFill>
                </a:ln>
              </a:rPr>
              <a:t>*</a:t>
            </a:r>
            <a:endParaRPr lang="en-US" dirty="0">
              <a:ln>
                <a:solidFill>
                  <a:srgbClr val="FF0000"/>
                </a:solidFill>
              </a:ln>
            </a:endParaRPr>
          </a:p>
        </p:txBody>
      </p:sp>
      <p:pic>
        <p:nvPicPr>
          <p:cNvPr id="5" name="Picture 4" descr="neuron.jpg"/>
          <p:cNvPicPr>
            <a:picLocks noChangeAspect="1"/>
          </p:cNvPicPr>
          <p:nvPr/>
        </p:nvPicPr>
        <p:blipFill>
          <a:blip r:embed="rId3"/>
          <a:stretch>
            <a:fillRect/>
          </a:stretch>
        </p:blipFill>
        <p:spPr>
          <a:xfrm>
            <a:off x="1037158" y="1981200"/>
            <a:ext cx="3028949" cy="3028949"/>
          </a:xfrm>
          <a:prstGeom prst="rect">
            <a:avLst/>
          </a:prstGeom>
        </p:spPr>
      </p:pic>
      <p:grpSp>
        <p:nvGrpSpPr>
          <p:cNvPr id="3" name="Group 13"/>
          <p:cNvGrpSpPr/>
          <p:nvPr/>
        </p:nvGrpSpPr>
        <p:grpSpPr>
          <a:xfrm>
            <a:off x="3410669" y="2048931"/>
            <a:ext cx="3723213" cy="3484438"/>
            <a:chOff x="3410669" y="2048931"/>
            <a:chExt cx="3723213" cy="3484438"/>
          </a:xfrm>
        </p:grpSpPr>
        <p:pic>
          <p:nvPicPr>
            <p:cNvPr id="4" name="Picture 3" descr="astrocyte.jpg"/>
            <p:cNvPicPr>
              <a:picLocks noChangeAspect="1"/>
            </p:cNvPicPr>
            <p:nvPr/>
          </p:nvPicPr>
          <p:blipFill>
            <a:blip r:embed="rId4"/>
            <a:stretch>
              <a:fillRect/>
            </a:stretch>
          </p:blipFill>
          <p:spPr>
            <a:xfrm>
              <a:off x="3935598" y="2571749"/>
              <a:ext cx="2910417" cy="2636955"/>
            </a:xfrm>
            <a:prstGeom prst="rect">
              <a:avLst/>
            </a:prstGeom>
          </p:spPr>
        </p:pic>
        <p:sp>
          <p:nvSpPr>
            <p:cNvPr id="9" name="Rectangle 8"/>
            <p:cNvSpPr/>
            <p:nvPr/>
          </p:nvSpPr>
          <p:spPr>
            <a:xfrm>
              <a:off x="6524282" y="2252133"/>
              <a:ext cx="609600" cy="3281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410669" y="2252133"/>
              <a:ext cx="609600" cy="3281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5400000">
              <a:off x="4966416" y="3568086"/>
              <a:ext cx="609600" cy="3281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5400000">
              <a:off x="4966416" y="713113"/>
              <a:ext cx="609600" cy="3281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4557572" y="3132672"/>
            <a:ext cx="1550475" cy="523220"/>
          </a:xfrm>
          <a:prstGeom prst="rect">
            <a:avLst/>
          </a:prstGeom>
          <a:noFill/>
        </p:spPr>
        <p:txBody>
          <a:bodyPr wrap="none" rtlCol="0">
            <a:spAutoFit/>
          </a:bodyPr>
          <a:lstStyle/>
          <a:p>
            <a:r>
              <a:rPr lang="en-US" sz="2800" dirty="0" err="1" smtClean="0"/>
              <a:t>galactose</a:t>
            </a:r>
            <a:endParaRPr lang="en-US" sz="2800" dirty="0"/>
          </a:p>
        </p:txBody>
      </p:sp>
      <p:sp>
        <p:nvSpPr>
          <p:cNvPr id="8" name="TextBox 7"/>
          <p:cNvSpPr txBox="1"/>
          <p:nvPr/>
        </p:nvSpPr>
        <p:spPr>
          <a:xfrm>
            <a:off x="3040580" y="4588934"/>
            <a:ext cx="1170538" cy="523220"/>
          </a:xfrm>
          <a:prstGeom prst="rect">
            <a:avLst/>
          </a:prstGeom>
          <a:noFill/>
        </p:spPr>
        <p:txBody>
          <a:bodyPr wrap="square" rtlCol="0">
            <a:spAutoFit/>
          </a:bodyPr>
          <a:lstStyle/>
          <a:p>
            <a:r>
              <a:rPr lang="en-US" sz="2800" dirty="0" smtClean="0"/>
              <a:t>lactate</a:t>
            </a:r>
            <a:endParaRPr lang="en-US" sz="2800" dirty="0"/>
          </a:p>
        </p:txBody>
      </p:sp>
      <p:sp>
        <p:nvSpPr>
          <p:cNvPr id="6" name="TextBox 5"/>
          <p:cNvSpPr txBox="1"/>
          <p:nvPr/>
        </p:nvSpPr>
        <p:spPr>
          <a:xfrm>
            <a:off x="6846015" y="2396921"/>
            <a:ext cx="1282047" cy="523220"/>
          </a:xfrm>
          <a:prstGeom prst="rect">
            <a:avLst/>
          </a:prstGeom>
          <a:noFill/>
        </p:spPr>
        <p:txBody>
          <a:bodyPr wrap="none" rtlCol="0">
            <a:spAutoFit/>
          </a:bodyPr>
          <a:lstStyle/>
          <a:p>
            <a:r>
              <a:rPr lang="en-US" sz="2800" dirty="0" smtClean="0"/>
              <a:t>glucose</a:t>
            </a:r>
            <a:endParaRPr lang="en-US" sz="2800" dirty="0"/>
          </a:p>
        </p:txBody>
      </p:sp>
      <p:cxnSp>
        <p:nvCxnSpPr>
          <p:cNvPr id="16" name="Straight Arrow Connector 15"/>
          <p:cNvCxnSpPr/>
          <p:nvPr/>
        </p:nvCxnSpPr>
        <p:spPr>
          <a:xfrm rot="10800000" flipV="1">
            <a:off x="6108047" y="2658530"/>
            <a:ext cx="737968" cy="4741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5400000">
            <a:off x="3627564" y="3658926"/>
            <a:ext cx="933042" cy="9269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16200000" flipV="1">
            <a:off x="2386899" y="3565163"/>
            <a:ext cx="1151461" cy="8960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387034" y="1457980"/>
            <a:ext cx="1170538" cy="523220"/>
          </a:xfrm>
          <a:prstGeom prst="rect">
            <a:avLst/>
          </a:prstGeom>
          <a:noFill/>
        </p:spPr>
        <p:txBody>
          <a:bodyPr wrap="none" rtlCol="0">
            <a:spAutoFit/>
          </a:bodyPr>
          <a:lstStyle/>
          <a:p>
            <a:r>
              <a:rPr lang="en-US" sz="2800" dirty="0" smtClean="0"/>
              <a:t>lactate</a:t>
            </a:r>
            <a:endParaRPr lang="en-US" sz="2800" dirty="0"/>
          </a:p>
        </p:txBody>
      </p:sp>
      <p:cxnSp>
        <p:nvCxnSpPr>
          <p:cNvPr id="23" name="Straight Arrow Connector 22"/>
          <p:cNvCxnSpPr/>
          <p:nvPr/>
        </p:nvCxnSpPr>
        <p:spPr>
          <a:xfrm rot="5400000">
            <a:off x="2771927" y="1978520"/>
            <a:ext cx="880538" cy="8368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739752" y="3832837"/>
            <a:ext cx="1569059" cy="523220"/>
          </a:xfrm>
          <a:prstGeom prst="rect">
            <a:avLst/>
          </a:prstGeom>
          <a:noFill/>
        </p:spPr>
        <p:txBody>
          <a:bodyPr wrap="none" rtlCol="0">
            <a:spAutoFit/>
          </a:bodyPr>
          <a:lstStyle/>
          <a:p>
            <a:r>
              <a:rPr lang="en-US" sz="2800" dirty="0" err="1" smtClean="0"/>
              <a:t>Astrocyte</a:t>
            </a:r>
            <a:endParaRPr lang="en-US" sz="2800" dirty="0"/>
          </a:p>
        </p:txBody>
      </p:sp>
      <p:sp>
        <p:nvSpPr>
          <p:cNvPr id="25" name="TextBox 24"/>
          <p:cNvSpPr txBox="1"/>
          <p:nvPr/>
        </p:nvSpPr>
        <p:spPr>
          <a:xfrm>
            <a:off x="795860" y="3571227"/>
            <a:ext cx="1281170" cy="523220"/>
          </a:xfrm>
          <a:prstGeom prst="rect">
            <a:avLst/>
          </a:prstGeom>
          <a:noFill/>
        </p:spPr>
        <p:txBody>
          <a:bodyPr wrap="square" rtlCol="0">
            <a:spAutoFit/>
          </a:bodyPr>
          <a:lstStyle/>
          <a:p>
            <a:r>
              <a:rPr lang="en-US" sz="2800" dirty="0" smtClean="0"/>
              <a:t>Neuron</a:t>
            </a:r>
            <a:endParaRPr lang="en-US" sz="2800" dirty="0"/>
          </a:p>
        </p:txBody>
      </p:sp>
      <p:sp>
        <p:nvSpPr>
          <p:cNvPr id="30" name="Content Placeholder 2"/>
          <p:cNvSpPr>
            <a:spLocks noGrp="1"/>
          </p:cNvSpPr>
          <p:nvPr>
            <p:ph idx="1"/>
          </p:nvPr>
        </p:nvSpPr>
        <p:spPr>
          <a:xfrm>
            <a:off x="87172" y="5114962"/>
            <a:ext cx="8599628" cy="1775106"/>
          </a:xfrm>
        </p:spPr>
        <p:txBody>
          <a:bodyPr>
            <a:noAutofit/>
          </a:bodyPr>
          <a:lstStyle/>
          <a:p>
            <a:r>
              <a:rPr lang="en-US" sz="2400" dirty="0" smtClean="0"/>
              <a:t>Neuron requires lactate to be able to form long-term memories</a:t>
            </a:r>
          </a:p>
          <a:p>
            <a:r>
              <a:rPr lang="en-US" sz="2400" dirty="0" err="1" smtClean="0"/>
              <a:t>Astrocyte</a:t>
            </a:r>
            <a:r>
              <a:rPr lang="en-US" sz="2400" dirty="0" smtClean="0"/>
              <a:t> can supply it (by conversion from glucose) or it can come directly from the medium (diet)</a:t>
            </a:r>
          </a:p>
          <a:p>
            <a:pPr>
              <a:buNone/>
            </a:pPr>
            <a:endParaRPr lang="en-US" sz="2400" dirty="0"/>
          </a:p>
        </p:txBody>
      </p:sp>
      <p:sp>
        <p:nvSpPr>
          <p:cNvPr id="22" name="TextBox 21"/>
          <p:cNvSpPr txBox="1"/>
          <p:nvPr/>
        </p:nvSpPr>
        <p:spPr>
          <a:xfrm>
            <a:off x="3040580" y="6306865"/>
            <a:ext cx="5931406" cy="523220"/>
          </a:xfrm>
          <a:prstGeom prst="rect">
            <a:avLst/>
          </a:prstGeom>
          <a:noFill/>
        </p:spPr>
        <p:txBody>
          <a:bodyPr wrap="none" rtlCol="0">
            <a:spAutoFit/>
          </a:bodyPr>
          <a:lstStyle/>
          <a:p>
            <a:r>
              <a:rPr lang="en-US" sz="2800" dirty="0" smtClean="0">
                <a:ln>
                  <a:solidFill>
                    <a:srgbClr val="FF0000"/>
                  </a:solidFill>
                </a:ln>
              </a:rPr>
              <a:t>*</a:t>
            </a:r>
            <a:r>
              <a:rPr lang="en-US" sz="2800" dirty="0" smtClean="0"/>
              <a:t> Suzuki et al., Cell 144, 810–823,  2011 </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58"/>
            <a:ext cx="8229600" cy="1143000"/>
          </a:xfrm>
        </p:spPr>
        <p:txBody>
          <a:bodyPr/>
          <a:lstStyle/>
          <a:p>
            <a:r>
              <a:rPr lang="en-US" dirty="0" smtClean="0"/>
              <a:t>A Calorie is a Calorie?</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2791701" y="1092742"/>
            <a:ext cx="6054716" cy="3391464"/>
          </a:xfrm>
        </p:spPr>
        <p:txBody>
          <a:bodyPr>
            <a:normAutofit fontScale="77500" lnSpcReduction="20000"/>
          </a:bodyPr>
          <a:lstStyle/>
          <a:p>
            <a:r>
              <a:rPr lang="en-US" dirty="0" smtClean="0"/>
              <a:t>Low-fat diet led to metabolic syndrome</a:t>
            </a:r>
          </a:p>
          <a:p>
            <a:pPr lvl="1"/>
            <a:r>
              <a:rPr lang="en-US" sz="3200" dirty="0" smtClean="0">
                <a:solidFill>
                  <a:prstClr val="black"/>
                </a:solidFill>
              </a:rPr>
              <a:t>insulin resistance, triglycerides, and HDL cholesterol all worse</a:t>
            </a:r>
            <a:endParaRPr lang="en-US" dirty="0" smtClean="0"/>
          </a:p>
          <a:p>
            <a:r>
              <a:rPr lang="en-US" dirty="0" smtClean="0"/>
              <a:t>Low-</a:t>
            </a:r>
            <a:r>
              <a:rPr lang="en-US" dirty="0" err="1" smtClean="0"/>
              <a:t>carb</a:t>
            </a:r>
            <a:r>
              <a:rPr lang="en-US" dirty="0" smtClean="0"/>
              <a:t> diet led to 350 extra calories burned per day compared to low-fat diet</a:t>
            </a:r>
          </a:p>
          <a:p>
            <a:pPr lvl="1"/>
            <a:r>
              <a:rPr lang="en-US" dirty="0" smtClean="0"/>
              <a:t>Equivalent to 1 hour of moderate-intensity exercise</a:t>
            </a:r>
          </a:p>
          <a:p>
            <a:r>
              <a:rPr lang="en-US" dirty="0" smtClean="0"/>
              <a:t>Low glycemic index diet had only 150 extra calories dissipated compared to  low-carb</a:t>
            </a:r>
          </a:p>
          <a:p>
            <a:endParaRPr lang="en-US" dirty="0" smtClean="0"/>
          </a:p>
        </p:txBody>
      </p:sp>
      <p:pic>
        <p:nvPicPr>
          <p:cNvPr id="4" name="Picture 3" descr="highcarbs.jpg"/>
          <p:cNvPicPr>
            <a:picLocks noChangeAspect="1"/>
          </p:cNvPicPr>
          <p:nvPr/>
        </p:nvPicPr>
        <p:blipFill>
          <a:blip r:embed="rId3"/>
          <a:stretch>
            <a:fillRect/>
          </a:stretch>
        </p:blipFill>
        <p:spPr>
          <a:xfrm>
            <a:off x="162426" y="1417638"/>
            <a:ext cx="2552895" cy="3469539"/>
          </a:xfrm>
          <a:prstGeom prst="rect">
            <a:avLst/>
          </a:prstGeom>
        </p:spPr>
      </p:pic>
      <p:pic>
        <p:nvPicPr>
          <p:cNvPr id="5" name="Picture 4" descr="bacon-and-eggs.jpg"/>
          <p:cNvPicPr>
            <a:picLocks noChangeAspect="1"/>
          </p:cNvPicPr>
          <p:nvPr/>
        </p:nvPicPr>
        <p:blipFill>
          <a:blip r:embed="rId4"/>
          <a:stretch>
            <a:fillRect/>
          </a:stretch>
        </p:blipFill>
        <p:spPr>
          <a:xfrm>
            <a:off x="4156588" y="4469438"/>
            <a:ext cx="3324941" cy="2262147"/>
          </a:xfrm>
          <a:prstGeom prst="rect">
            <a:avLst/>
          </a:prstGeom>
        </p:spPr>
      </p:pic>
      <p:sp>
        <p:nvSpPr>
          <p:cNvPr id="6" name="TextBox 5"/>
          <p:cNvSpPr txBox="1"/>
          <p:nvPr/>
        </p:nvSpPr>
        <p:spPr>
          <a:xfrm>
            <a:off x="457200" y="5390406"/>
            <a:ext cx="3101466" cy="707886"/>
          </a:xfrm>
          <a:prstGeom prst="rect">
            <a:avLst/>
          </a:prstGeom>
          <a:noFill/>
        </p:spPr>
        <p:txBody>
          <a:bodyPr wrap="square" rtlCol="0">
            <a:spAutoFit/>
          </a:bodyPr>
          <a:lstStyle/>
          <a:p>
            <a:r>
              <a:rPr lang="en-US" sz="2000" dirty="0" smtClean="0">
                <a:solidFill>
                  <a:srgbClr val="FF0000"/>
                </a:solidFill>
              </a:rPr>
              <a:t>*</a:t>
            </a:r>
            <a:r>
              <a:rPr lang="en-US" sz="2000" dirty="0" smtClean="0"/>
              <a:t> C.B. </a:t>
            </a:r>
            <a:r>
              <a:rPr lang="en-US" sz="2000" dirty="0" err="1" smtClean="0"/>
              <a:t>Ebbeling</a:t>
            </a:r>
            <a:r>
              <a:rPr lang="en-US" sz="2000" dirty="0" smtClean="0"/>
              <a:t> et al, JAMA 2012, 307, 2627-2634</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915"/>
            <a:ext cx="8229600" cy="1143000"/>
          </a:xfrm>
        </p:spPr>
        <p:txBody>
          <a:bodyPr/>
          <a:lstStyle/>
          <a:p>
            <a:r>
              <a:rPr lang="en-US" dirty="0" smtClean="0"/>
              <a:t>Soup: The Forgotten Food</a:t>
            </a:r>
            <a:endParaRPr lang="en-US" dirty="0"/>
          </a:p>
        </p:txBody>
      </p:sp>
      <p:sp>
        <p:nvSpPr>
          <p:cNvPr id="3" name="Content Placeholder 2"/>
          <p:cNvSpPr>
            <a:spLocks noGrp="1"/>
          </p:cNvSpPr>
          <p:nvPr>
            <p:ph idx="1"/>
          </p:nvPr>
        </p:nvSpPr>
        <p:spPr>
          <a:xfrm>
            <a:off x="457200" y="1168469"/>
            <a:ext cx="8229600" cy="4525963"/>
          </a:xfrm>
        </p:spPr>
        <p:txBody>
          <a:bodyPr/>
          <a:lstStyle/>
          <a:p>
            <a:r>
              <a:rPr lang="en-US" dirty="0" smtClean="0"/>
              <a:t>Bone marrow is  a rich source of electrolytes, minerals, and fat-soluble vitamins</a:t>
            </a:r>
          </a:p>
          <a:p>
            <a:r>
              <a:rPr lang="en-US" dirty="0" smtClean="0"/>
              <a:t>Bone-based soups are extremely nutritious!</a:t>
            </a:r>
          </a:p>
        </p:txBody>
      </p:sp>
      <p:pic>
        <p:nvPicPr>
          <p:cNvPr id="4" name="Picture 3" descr="a-simmering-hot-pot.jpg"/>
          <p:cNvPicPr>
            <a:picLocks noChangeAspect="1"/>
          </p:cNvPicPr>
          <p:nvPr/>
        </p:nvPicPr>
        <p:blipFill>
          <a:blip r:embed="rId2"/>
          <a:stretch>
            <a:fillRect/>
          </a:stretch>
        </p:blipFill>
        <p:spPr>
          <a:xfrm>
            <a:off x="2525890" y="3121009"/>
            <a:ext cx="4451228" cy="334246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tal_copper_penn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3744" y="1161287"/>
            <a:ext cx="1240128" cy="1235837"/>
          </a:xfrm>
          <a:prstGeom prst="rect">
            <a:avLst/>
          </a:prstGeom>
        </p:spPr>
      </p:pic>
      <p:sp>
        <p:nvSpPr>
          <p:cNvPr id="2" name="Title 1"/>
          <p:cNvSpPr>
            <a:spLocks noGrp="1"/>
          </p:cNvSpPr>
          <p:nvPr>
            <p:ph type="title"/>
          </p:nvPr>
        </p:nvSpPr>
        <p:spPr>
          <a:xfrm>
            <a:off x="203200" y="274638"/>
            <a:ext cx="8483600" cy="1143000"/>
          </a:xfrm>
        </p:spPr>
        <p:txBody>
          <a:bodyPr>
            <a:normAutofit fontScale="90000"/>
          </a:bodyPr>
          <a:lstStyle/>
          <a:p>
            <a:r>
              <a:rPr lang="en-US" dirty="0" err="1" smtClean="0"/>
              <a:t>Homocysteine</a:t>
            </a:r>
            <a:r>
              <a:rPr lang="en-US" dirty="0" smtClean="0"/>
              <a:t> and Copper Deficiency</a:t>
            </a:r>
            <a:r>
              <a:rPr lang="en-US" dirty="0" smtClean="0">
                <a:solidFill>
                  <a:srgbClr val="FF0000"/>
                </a:solidFill>
              </a:rPr>
              <a:t> *</a:t>
            </a:r>
            <a:endParaRPr lang="en-US" dirty="0">
              <a:solidFill>
                <a:srgbClr val="FF0000"/>
              </a:solidFill>
            </a:endParaRPr>
          </a:p>
        </p:txBody>
      </p:sp>
      <p:sp>
        <p:nvSpPr>
          <p:cNvPr id="3" name="Content Placeholder 2"/>
          <p:cNvSpPr>
            <a:spLocks noGrp="1"/>
          </p:cNvSpPr>
          <p:nvPr>
            <p:ph idx="1"/>
          </p:nvPr>
        </p:nvSpPr>
        <p:spPr>
          <a:xfrm>
            <a:off x="457200" y="1803396"/>
            <a:ext cx="8229600" cy="4525963"/>
          </a:xfrm>
        </p:spPr>
        <p:txBody>
          <a:bodyPr>
            <a:normAutofit/>
          </a:bodyPr>
          <a:lstStyle/>
          <a:p>
            <a:r>
              <a:rPr lang="en-US" dirty="0" smtClean="0"/>
              <a:t>Copper deficiency leads to elevated cholesterol, blood pressure, </a:t>
            </a:r>
            <a:r>
              <a:rPr lang="en-US" dirty="0" err="1" smtClean="0"/>
              <a:t>homocysteine</a:t>
            </a:r>
            <a:r>
              <a:rPr lang="en-US" dirty="0" smtClean="0"/>
              <a:t>, </a:t>
            </a:r>
            <a:r>
              <a:rPr lang="en-US" dirty="0" err="1" smtClean="0"/>
              <a:t>isoprostanes</a:t>
            </a:r>
            <a:r>
              <a:rPr lang="en-US" dirty="0" smtClean="0"/>
              <a:t>, and uric acid</a:t>
            </a:r>
          </a:p>
          <a:p>
            <a:pPr marL="342900" lvl="1" indent="-342900">
              <a:buFont typeface="Arial"/>
              <a:buChar char="•"/>
            </a:pPr>
            <a:r>
              <a:rPr lang="en-US" dirty="0" smtClean="0"/>
              <a:t>Copper stimulates synthesis of </a:t>
            </a:r>
            <a:r>
              <a:rPr lang="en-US" dirty="0" err="1" smtClean="0"/>
              <a:t>paraoxonase</a:t>
            </a:r>
            <a:r>
              <a:rPr lang="en-US" dirty="0" smtClean="0"/>
              <a:t> (PON)</a:t>
            </a:r>
          </a:p>
          <a:p>
            <a:pPr marL="742950" lvl="2" indent="-342900"/>
            <a:r>
              <a:rPr lang="en-US" dirty="0" smtClean="0"/>
              <a:t>PON lowers risk of coronary artery disease and atherosclerosis</a:t>
            </a:r>
          </a:p>
          <a:p>
            <a:pPr marL="742950" lvl="2" indent="-342900"/>
            <a:r>
              <a:rPr lang="en-US" dirty="0" smtClean="0"/>
              <a:t>Prevents oxidation of LDL leading to plaque formation</a:t>
            </a:r>
            <a:endParaRPr lang="en-US" sz="2400" dirty="0" smtClean="0"/>
          </a:p>
          <a:p>
            <a:r>
              <a:rPr lang="en-US" dirty="0" smtClean="0"/>
              <a:t>Copper supplementation benefits heart failure</a:t>
            </a:r>
          </a:p>
        </p:txBody>
      </p:sp>
      <p:sp>
        <p:nvSpPr>
          <p:cNvPr id="4" name="TextBox 3"/>
          <p:cNvSpPr txBox="1"/>
          <p:nvPr/>
        </p:nvSpPr>
        <p:spPr>
          <a:xfrm>
            <a:off x="2794001" y="6329359"/>
            <a:ext cx="6357104" cy="400110"/>
          </a:xfrm>
          <a:prstGeom prst="rect">
            <a:avLst/>
          </a:prstGeom>
          <a:noFill/>
        </p:spPr>
        <p:txBody>
          <a:bodyPr wrap="none" rtlCol="0">
            <a:spAutoFit/>
          </a:bodyPr>
          <a:lstStyle/>
          <a:p>
            <a:r>
              <a:rPr lang="en-US" sz="2000" dirty="0" smtClean="0">
                <a:solidFill>
                  <a:srgbClr val="FF0000"/>
                </a:solidFill>
              </a:rPr>
              <a:t>*</a:t>
            </a:r>
            <a:r>
              <a:rPr lang="en-US" sz="2000" dirty="0" smtClean="0"/>
              <a:t> L. </a:t>
            </a:r>
            <a:r>
              <a:rPr lang="en-US" sz="2000" dirty="0" err="1" smtClean="0"/>
              <a:t>Klevay</a:t>
            </a:r>
            <a:r>
              <a:rPr lang="en-US" sz="2000" dirty="0" smtClean="0"/>
              <a:t>, </a:t>
            </a:r>
            <a:r>
              <a:rPr lang="en-US" sz="2000" dirty="0" err="1" smtClean="0"/>
              <a:t>Arterioscler</a:t>
            </a:r>
            <a:r>
              <a:rPr lang="en-US" sz="2000" dirty="0" smtClean="0"/>
              <a:t> </a:t>
            </a:r>
            <a:r>
              <a:rPr lang="en-US" sz="2000" dirty="0" err="1" smtClean="0"/>
              <a:t>Thromb</a:t>
            </a:r>
            <a:r>
              <a:rPr lang="en-US" sz="2000" dirty="0" smtClean="0"/>
              <a:t> </a:t>
            </a:r>
            <a:r>
              <a:rPr lang="en-US" sz="2000" dirty="0" err="1" smtClean="0"/>
              <a:t>Vasc</a:t>
            </a:r>
            <a:r>
              <a:rPr lang="en-US" sz="2000" dirty="0" smtClean="0"/>
              <a:t> Biol. 2008, 28, </a:t>
            </a:r>
            <a:r>
              <a:rPr lang="en-US" sz="2000" dirty="0" err="1" smtClean="0"/>
              <a:t>p</a:t>
            </a:r>
            <a:r>
              <a:rPr lang="en-US" sz="2000" dirty="0" smtClean="0"/>
              <a:t>. e160</a:t>
            </a:r>
            <a:endParaRPr lang="en-US" sz="2000" dirty="0"/>
          </a:p>
        </p:txBody>
      </p:sp>
    </p:spTree>
    <p:extLst>
      <p:ext uri="{BB962C8B-B14F-4D97-AF65-F5344CB8AC3E}">
        <p14:creationId xmlns:p14="http://schemas.microsoft.com/office/powerpoint/2010/main" val="1798305660"/>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754"/>
            <a:ext cx="8229600" cy="1143000"/>
          </a:xfrm>
        </p:spPr>
        <p:txBody>
          <a:bodyPr/>
          <a:lstStyle/>
          <a:p>
            <a:r>
              <a:rPr lang="en-US" dirty="0" smtClean="0"/>
              <a:t>Food Sources of Copper</a:t>
            </a:r>
            <a:endParaRPr lang="en-US" dirty="0"/>
          </a:p>
        </p:txBody>
      </p:sp>
      <p:pic>
        <p:nvPicPr>
          <p:cNvPr id="4" name="Content Placeholder 3" descr="lentils.jpg"/>
          <p:cNvPicPr>
            <a:picLocks noGrp="1" noChangeAspect="1"/>
          </p:cNvPicPr>
          <p:nvPr>
            <p:ph idx="1"/>
          </p:nvPr>
        </p:nvPicPr>
        <p:blipFill>
          <a:blip r:embed="rId2"/>
          <a:srcRect l="-40915" r="-40915"/>
          <a:stretch>
            <a:fillRect/>
          </a:stretch>
        </p:blipFill>
        <p:spPr>
          <a:xfrm>
            <a:off x="2592918" y="1323975"/>
            <a:ext cx="4396241" cy="2417763"/>
          </a:xfrm>
        </p:spPr>
      </p:pic>
      <p:pic>
        <p:nvPicPr>
          <p:cNvPr id="5" name="Picture 4" descr="cashews.jpg"/>
          <p:cNvPicPr>
            <a:picLocks noChangeAspect="1"/>
          </p:cNvPicPr>
          <p:nvPr/>
        </p:nvPicPr>
        <p:blipFill>
          <a:blip r:embed="rId3"/>
          <a:stretch>
            <a:fillRect/>
          </a:stretch>
        </p:blipFill>
        <p:spPr>
          <a:xfrm>
            <a:off x="387437" y="4186242"/>
            <a:ext cx="2836332" cy="2193430"/>
          </a:xfrm>
          <a:prstGeom prst="rect">
            <a:avLst/>
          </a:prstGeom>
        </p:spPr>
      </p:pic>
      <p:pic>
        <p:nvPicPr>
          <p:cNvPr id="6" name="Picture 5" descr="sesame_seeds.jpg"/>
          <p:cNvPicPr>
            <a:picLocks noChangeAspect="1"/>
          </p:cNvPicPr>
          <p:nvPr/>
        </p:nvPicPr>
        <p:blipFill>
          <a:blip r:embed="rId4"/>
          <a:stretch>
            <a:fillRect/>
          </a:stretch>
        </p:blipFill>
        <p:spPr>
          <a:xfrm>
            <a:off x="4791039" y="4186242"/>
            <a:ext cx="3505200" cy="2324100"/>
          </a:xfrm>
          <a:prstGeom prst="rect">
            <a:avLst/>
          </a:prstGeom>
        </p:spPr>
      </p:pic>
      <p:sp>
        <p:nvSpPr>
          <p:cNvPr id="7" name="Content Placeholder 2"/>
          <p:cNvSpPr txBox="1">
            <a:spLocks/>
          </p:cNvSpPr>
          <p:nvPr/>
        </p:nvSpPr>
        <p:spPr>
          <a:xfrm>
            <a:off x="457200" y="1600201"/>
            <a:ext cx="3291492" cy="2141538"/>
          </a:xfrm>
          <a:prstGeom prst="rect">
            <a:avLst/>
          </a:prstGeom>
        </p:spPr>
        <p:txBody>
          <a:bodyPr vert="horz" lIns="91440" tIns="45720" rIns="91440" bIns="45720" rtlCol="0">
            <a:normAutofit fontScale="92500" lnSpcReduction="20000"/>
          </a:bodyPr>
          <a:lstStyle/>
          <a:p>
            <a:pPr marL="514350" marR="0" lvl="0" indent="-514350" algn="l" defTabSz="457200" rtl="0" eaLnBrk="1" fontAlgn="auto" latinLnBrk="0" hangingPunct="1">
              <a:lnSpc>
                <a:spcPct val="100000"/>
              </a:lnSpc>
              <a:spcBef>
                <a:spcPct val="20000"/>
              </a:spcBef>
              <a:spcAft>
                <a:spcPts val="0"/>
              </a:spcAft>
              <a:buClrTx/>
              <a:buSzTx/>
              <a:tabLst/>
              <a:defRPr/>
            </a:pPr>
            <a:r>
              <a:rPr lang="en-US" sz="3200" dirty="0" smtClean="0"/>
              <a:t>     Sesame seeds, cashews, soybeans, lentils, lima beans, barley</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7" descr="barley.jpg"/>
          <p:cNvPicPr>
            <a:picLocks noChangeAspect="1"/>
          </p:cNvPicPr>
          <p:nvPr/>
        </p:nvPicPr>
        <p:blipFill>
          <a:blip r:embed="rId5"/>
          <a:stretch>
            <a:fillRect/>
          </a:stretch>
        </p:blipFill>
        <p:spPr>
          <a:xfrm>
            <a:off x="6275919" y="1548308"/>
            <a:ext cx="2580211" cy="1935158"/>
          </a:xfrm>
          <a:prstGeom prst="rect">
            <a:avLst/>
          </a:prstGeom>
        </p:spPr>
      </p:pic>
    </p:spTree>
    <p:extLst>
      <p:ext uri="{BB962C8B-B14F-4D97-AF65-F5344CB8AC3E}">
        <p14:creationId xmlns:p14="http://schemas.microsoft.com/office/powerpoint/2010/main" val="33575974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smtClean="0">
                <a:ln>
                  <a:noFill/>
                </a:ln>
                <a:solidFill>
                  <a:srgbClr val="FF0000"/>
                </a:solidFill>
                <a:effectLst/>
                <a:uLnTx/>
                <a:uFillTx/>
                <a:latin typeface="Apple Casual"/>
                <a:ea typeface="+mn-ea"/>
                <a:cs typeface="+mn-cs"/>
              </a:rPr>
              <a:t>In Summary…</a:t>
            </a:r>
            <a:endParaRPr kumimoji="0" lang="en-US" sz="4000" b="0" i="0" u="none" strike="noStrike" kern="1200" cap="none" spc="0" normalizeH="0" baseline="0" noProof="0" dirty="0">
              <a:ln>
                <a:noFill/>
              </a:ln>
              <a:solidFill>
                <a:srgbClr val="FF0000"/>
              </a:solidFill>
              <a:effectLst/>
              <a:uLnTx/>
              <a:uFillTx/>
              <a:latin typeface="Apple Casual"/>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read.jpg"/>
          <p:cNvPicPr>
            <a:picLocks noChangeAspect="1"/>
          </p:cNvPicPr>
          <p:nvPr/>
        </p:nvPicPr>
        <p:blipFill>
          <a:blip r:embed="rId2"/>
          <a:stretch>
            <a:fillRect/>
          </a:stretch>
        </p:blipFill>
        <p:spPr>
          <a:xfrm>
            <a:off x="1483533" y="3082033"/>
            <a:ext cx="1406506" cy="1797202"/>
          </a:xfrm>
          <a:prstGeom prst="rect">
            <a:avLst/>
          </a:prstGeom>
        </p:spPr>
      </p:pic>
      <p:sp>
        <p:nvSpPr>
          <p:cNvPr id="2" name="Title 1"/>
          <p:cNvSpPr>
            <a:spLocks noGrp="1"/>
          </p:cNvSpPr>
          <p:nvPr>
            <p:ph type="title"/>
          </p:nvPr>
        </p:nvSpPr>
        <p:spPr>
          <a:xfrm>
            <a:off x="457200" y="44968"/>
            <a:ext cx="8229600" cy="1143000"/>
          </a:xfrm>
        </p:spPr>
        <p:txBody>
          <a:bodyPr/>
          <a:lstStyle/>
          <a:p>
            <a:r>
              <a:rPr lang="en-US" dirty="0" smtClean="0"/>
              <a:t>Unhealthy Foods</a:t>
            </a:r>
            <a:endParaRPr lang="en-US" dirty="0"/>
          </a:p>
        </p:txBody>
      </p:sp>
      <p:pic>
        <p:nvPicPr>
          <p:cNvPr id="4" name="Picture 3" descr="cupcake.jpg"/>
          <p:cNvPicPr>
            <a:picLocks noChangeAspect="1"/>
          </p:cNvPicPr>
          <p:nvPr/>
        </p:nvPicPr>
        <p:blipFill>
          <a:blip r:embed="rId3"/>
          <a:stretch>
            <a:fillRect/>
          </a:stretch>
        </p:blipFill>
        <p:spPr>
          <a:xfrm>
            <a:off x="404191" y="4552797"/>
            <a:ext cx="1660062" cy="1763816"/>
          </a:xfrm>
          <a:prstGeom prst="rect">
            <a:avLst/>
          </a:prstGeom>
        </p:spPr>
      </p:pic>
      <p:pic>
        <p:nvPicPr>
          <p:cNvPr id="6" name="Picture 5" descr="pasta.jpg"/>
          <p:cNvPicPr>
            <a:picLocks noChangeAspect="1"/>
          </p:cNvPicPr>
          <p:nvPr/>
        </p:nvPicPr>
        <p:blipFill>
          <a:blip r:embed="rId4"/>
          <a:stretch>
            <a:fillRect/>
          </a:stretch>
        </p:blipFill>
        <p:spPr>
          <a:xfrm>
            <a:off x="2749952" y="4674387"/>
            <a:ext cx="2761706" cy="1850930"/>
          </a:xfrm>
          <a:prstGeom prst="rect">
            <a:avLst/>
          </a:prstGeom>
        </p:spPr>
      </p:pic>
      <p:pic>
        <p:nvPicPr>
          <p:cNvPr id="7" name="Picture 6" descr="mountain_dew.jpg"/>
          <p:cNvPicPr>
            <a:picLocks noChangeAspect="1"/>
          </p:cNvPicPr>
          <p:nvPr/>
        </p:nvPicPr>
        <p:blipFill>
          <a:blip r:embed="rId5"/>
          <a:stretch>
            <a:fillRect/>
          </a:stretch>
        </p:blipFill>
        <p:spPr>
          <a:xfrm>
            <a:off x="404191" y="2398698"/>
            <a:ext cx="1079342" cy="1826010"/>
          </a:xfrm>
          <a:prstGeom prst="rect">
            <a:avLst/>
          </a:prstGeom>
        </p:spPr>
      </p:pic>
      <p:pic>
        <p:nvPicPr>
          <p:cNvPr id="8" name="Picture 7" descr="turkey-tv-dinner.jpg"/>
          <p:cNvPicPr>
            <a:picLocks noChangeAspect="1"/>
          </p:cNvPicPr>
          <p:nvPr/>
        </p:nvPicPr>
        <p:blipFill>
          <a:blip r:embed="rId6"/>
          <a:stretch>
            <a:fillRect/>
          </a:stretch>
        </p:blipFill>
        <p:spPr>
          <a:xfrm>
            <a:off x="5606242" y="3620674"/>
            <a:ext cx="3379596" cy="2449057"/>
          </a:xfrm>
          <a:prstGeom prst="rect">
            <a:avLst/>
          </a:prstGeom>
        </p:spPr>
      </p:pic>
      <p:pic>
        <p:nvPicPr>
          <p:cNvPr id="9" name="Picture 8" descr="rice.jpg"/>
          <p:cNvPicPr>
            <a:picLocks noChangeAspect="1"/>
          </p:cNvPicPr>
          <p:nvPr/>
        </p:nvPicPr>
        <p:blipFill>
          <a:blip r:embed="rId7"/>
          <a:stretch>
            <a:fillRect/>
          </a:stretch>
        </p:blipFill>
        <p:spPr>
          <a:xfrm>
            <a:off x="3415883" y="1032477"/>
            <a:ext cx="2190359" cy="1522666"/>
          </a:xfrm>
          <a:prstGeom prst="rect">
            <a:avLst/>
          </a:prstGeom>
        </p:spPr>
      </p:pic>
      <p:pic>
        <p:nvPicPr>
          <p:cNvPr id="11" name="Picture 10" descr="mashed_potatoes.jpg"/>
          <p:cNvPicPr>
            <a:picLocks noChangeAspect="1"/>
          </p:cNvPicPr>
          <p:nvPr/>
        </p:nvPicPr>
        <p:blipFill>
          <a:blip r:embed="rId8"/>
          <a:stretch>
            <a:fillRect/>
          </a:stretch>
        </p:blipFill>
        <p:spPr>
          <a:xfrm>
            <a:off x="5952722" y="1411026"/>
            <a:ext cx="2394853" cy="1900677"/>
          </a:xfrm>
          <a:prstGeom prst="rect">
            <a:avLst/>
          </a:prstGeom>
        </p:spPr>
      </p:pic>
      <p:pic>
        <p:nvPicPr>
          <p:cNvPr id="12" name="Picture 11" descr="low_fat_muffins.png"/>
          <p:cNvPicPr>
            <a:picLocks noChangeAspect="1"/>
          </p:cNvPicPr>
          <p:nvPr/>
        </p:nvPicPr>
        <p:blipFill>
          <a:blip r:embed="rId9"/>
          <a:stretch>
            <a:fillRect/>
          </a:stretch>
        </p:blipFill>
        <p:spPr>
          <a:xfrm>
            <a:off x="1581348" y="1020493"/>
            <a:ext cx="1578983" cy="1870384"/>
          </a:xfrm>
          <a:prstGeom prst="rect">
            <a:avLst/>
          </a:prstGeom>
        </p:spPr>
      </p:pic>
      <p:pic>
        <p:nvPicPr>
          <p:cNvPr id="13" name="Picture 12" descr="special_k.jpg"/>
          <p:cNvPicPr>
            <a:picLocks noChangeAspect="1"/>
          </p:cNvPicPr>
          <p:nvPr/>
        </p:nvPicPr>
        <p:blipFill>
          <a:blip r:embed="rId10"/>
          <a:stretch>
            <a:fillRect/>
          </a:stretch>
        </p:blipFill>
        <p:spPr>
          <a:xfrm>
            <a:off x="3238605" y="2398698"/>
            <a:ext cx="2273053" cy="227305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arlic.jpg"/>
          <p:cNvPicPr>
            <a:picLocks noChangeAspect="1"/>
          </p:cNvPicPr>
          <p:nvPr/>
        </p:nvPicPr>
        <p:blipFill>
          <a:blip r:embed="rId3"/>
          <a:stretch>
            <a:fillRect/>
          </a:stretch>
        </p:blipFill>
        <p:spPr>
          <a:xfrm>
            <a:off x="5232388" y="2777197"/>
            <a:ext cx="1772963" cy="1337577"/>
          </a:xfrm>
          <a:prstGeom prst="rect">
            <a:avLst/>
          </a:prstGeom>
        </p:spPr>
      </p:pic>
      <p:sp>
        <p:nvSpPr>
          <p:cNvPr id="2" name="Title 1"/>
          <p:cNvSpPr>
            <a:spLocks noGrp="1"/>
          </p:cNvSpPr>
          <p:nvPr>
            <p:ph type="title"/>
          </p:nvPr>
        </p:nvSpPr>
        <p:spPr>
          <a:xfrm>
            <a:off x="1398471" y="6610"/>
            <a:ext cx="8229600" cy="1143000"/>
          </a:xfrm>
        </p:spPr>
        <p:txBody>
          <a:bodyPr/>
          <a:lstStyle/>
          <a:p>
            <a:r>
              <a:rPr lang="en-US" dirty="0" smtClean="0"/>
              <a:t>Healthy Foods</a:t>
            </a:r>
            <a:endParaRPr lang="en-US" dirty="0"/>
          </a:p>
        </p:txBody>
      </p:sp>
      <p:pic>
        <p:nvPicPr>
          <p:cNvPr id="5" name="Picture 4" descr="chicken_livers.jpg"/>
          <p:cNvPicPr>
            <a:picLocks noChangeAspect="1"/>
          </p:cNvPicPr>
          <p:nvPr/>
        </p:nvPicPr>
        <p:blipFill>
          <a:blip r:embed="rId4"/>
          <a:stretch>
            <a:fillRect/>
          </a:stretch>
        </p:blipFill>
        <p:spPr>
          <a:xfrm>
            <a:off x="107836" y="578110"/>
            <a:ext cx="2916459" cy="2184530"/>
          </a:xfrm>
          <a:prstGeom prst="rect">
            <a:avLst/>
          </a:prstGeom>
        </p:spPr>
      </p:pic>
      <p:pic>
        <p:nvPicPr>
          <p:cNvPr id="6" name="Picture 5" descr="eggs.jpg"/>
          <p:cNvPicPr>
            <a:picLocks noChangeAspect="1"/>
          </p:cNvPicPr>
          <p:nvPr/>
        </p:nvPicPr>
        <p:blipFill>
          <a:blip r:embed="rId5"/>
          <a:stretch>
            <a:fillRect/>
          </a:stretch>
        </p:blipFill>
        <p:spPr>
          <a:xfrm>
            <a:off x="3124560" y="1670375"/>
            <a:ext cx="2196261" cy="1501855"/>
          </a:xfrm>
          <a:prstGeom prst="rect">
            <a:avLst/>
          </a:prstGeom>
        </p:spPr>
      </p:pic>
      <p:sp>
        <p:nvSpPr>
          <p:cNvPr id="10" name="TextBox 9"/>
          <p:cNvSpPr txBox="1"/>
          <p:nvPr/>
        </p:nvSpPr>
        <p:spPr>
          <a:xfrm>
            <a:off x="5951807" y="2169262"/>
            <a:ext cx="1452381" cy="400110"/>
          </a:xfrm>
          <a:prstGeom prst="rect">
            <a:avLst/>
          </a:prstGeom>
          <a:noFill/>
        </p:spPr>
        <p:txBody>
          <a:bodyPr wrap="square" rtlCol="0">
            <a:spAutoFit/>
          </a:bodyPr>
          <a:lstStyle/>
          <a:p>
            <a:r>
              <a:rPr lang="en-US" sz="2000" dirty="0" smtClean="0"/>
              <a:t>SULFUR</a:t>
            </a:r>
            <a:endParaRPr lang="en-US" sz="2000" dirty="0"/>
          </a:p>
        </p:txBody>
      </p:sp>
      <p:pic>
        <p:nvPicPr>
          <p:cNvPr id="15" name="Picture 14" descr="bratwurst-with-sauerkraut.jpg"/>
          <p:cNvPicPr>
            <a:picLocks noChangeAspect="1"/>
          </p:cNvPicPr>
          <p:nvPr/>
        </p:nvPicPr>
        <p:blipFill>
          <a:blip r:embed="rId6"/>
          <a:stretch>
            <a:fillRect/>
          </a:stretch>
        </p:blipFill>
        <p:spPr>
          <a:xfrm>
            <a:off x="-75607" y="4437593"/>
            <a:ext cx="2550012" cy="1524031"/>
          </a:xfrm>
          <a:prstGeom prst="rect">
            <a:avLst/>
          </a:prstGeom>
        </p:spPr>
      </p:pic>
      <p:pic>
        <p:nvPicPr>
          <p:cNvPr id="17" name="Picture 16" descr="SourCream.jpg"/>
          <p:cNvPicPr>
            <a:picLocks noChangeAspect="1"/>
          </p:cNvPicPr>
          <p:nvPr/>
        </p:nvPicPr>
        <p:blipFill>
          <a:blip r:embed="rId7"/>
          <a:stretch>
            <a:fillRect/>
          </a:stretch>
        </p:blipFill>
        <p:spPr>
          <a:xfrm>
            <a:off x="1707722" y="2871724"/>
            <a:ext cx="1529144" cy="1750535"/>
          </a:xfrm>
          <a:prstGeom prst="rect">
            <a:avLst/>
          </a:prstGeom>
        </p:spPr>
      </p:pic>
      <p:sp>
        <p:nvSpPr>
          <p:cNvPr id="18" name="TextBox 17"/>
          <p:cNvSpPr txBox="1"/>
          <p:nvPr/>
        </p:nvSpPr>
        <p:spPr>
          <a:xfrm>
            <a:off x="910476" y="158926"/>
            <a:ext cx="667746" cy="369332"/>
          </a:xfrm>
          <a:prstGeom prst="rect">
            <a:avLst/>
          </a:prstGeom>
          <a:noFill/>
        </p:spPr>
        <p:txBody>
          <a:bodyPr wrap="square" rtlCol="0">
            <a:spAutoFit/>
          </a:bodyPr>
          <a:lstStyle/>
          <a:p>
            <a:r>
              <a:rPr lang="en-US" dirty="0" smtClean="0"/>
              <a:t>IRON</a:t>
            </a:r>
            <a:endParaRPr lang="en-US" dirty="0"/>
          </a:p>
        </p:txBody>
      </p:sp>
      <p:sp>
        <p:nvSpPr>
          <p:cNvPr id="13" name="TextBox 12"/>
          <p:cNvSpPr txBox="1"/>
          <p:nvPr/>
        </p:nvSpPr>
        <p:spPr>
          <a:xfrm>
            <a:off x="3236866" y="3314920"/>
            <a:ext cx="1534805" cy="400110"/>
          </a:xfrm>
          <a:prstGeom prst="rect">
            <a:avLst/>
          </a:prstGeom>
          <a:noFill/>
        </p:spPr>
        <p:txBody>
          <a:bodyPr wrap="square" rtlCol="0">
            <a:spAutoFit/>
          </a:bodyPr>
          <a:lstStyle/>
          <a:p>
            <a:r>
              <a:rPr lang="en-US" sz="2000" dirty="0" smtClean="0"/>
              <a:t>VITAMIN D3</a:t>
            </a:r>
            <a:endParaRPr lang="en-US" sz="2000" dirty="0"/>
          </a:p>
        </p:txBody>
      </p:sp>
      <p:pic>
        <p:nvPicPr>
          <p:cNvPr id="21" name="Picture 20" descr="a-simmering-hot-pot.jpg"/>
          <p:cNvPicPr>
            <a:picLocks noChangeAspect="1"/>
          </p:cNvPicPr>
          <p:nvPr/>
        </p:nvPicPr>
        <p:blipFill>
          <a:blip r:embed="rId8"/>
          <a:stretch>
            <a:fillRect/>
          </a:stretch>
        </p:blipFill>
        <p:spPr>
          <a:xfrm>
            <a:off x="4395790" y="4729710"/>
            <a:ext cx="2609561" cy="1959543"/>
          </a:xfrm>
          <a:prstGeom prst="rect">
            <a:avLst/>
          </a:prstGeom>
        </p:spPr>
      </p:pic>
      <p:sp>
        <p:nvSpPr>
          <p:cNvPr id="22" name="TextBox 21"/>
          <p:cNvSpPr txBox="1"/>
          <p:nvPr/>
        </p:nvSpPr>
        <p:spPr>
          <a:xfrm>
            <a:off x="2660591" y="6118294"/>
            <a:ext cx="1686980" cy="400110"/>
          </a:xfrm>
          <a:prstGeom prst="rect">
            <a:avLst/>
          </a:prstGeom>
          <a:noFill/>
        </p:spPr>
        <p:txBody>
          <a:bodyPr wrap="none" rtlCol="0">
            <a:spAutoFit/>
          </a:bodyPr>
          <a:lstStyle/>
          <a:p>
            <a:r>
              <a:rPr lang="en-US" sz="2000" dirty="0" smtClean="0"/>
              <a:t>ELECTROLYTES</a:t>
            </a:r>
            <a:endParaRPr lang="en-US" sz="2000" dirty="0"/>
          </a:p>
        </p:txBody>
      </p:sp>
      <p:sp>
        <p:nvSpPr>
          <p:cNvPr id="23" name="TextBox 22"/>
          <p:cNvSpPr txBox="1"/>
          <p:nvPr/>
        </p:nvSpPr>
        <p:spPr>
          <a:xfrm>
            <a:off x="419269" y="5892259"/>
            <a:ext cx="1813317" cy="400110"/>
          </a:xfrm>
          <a:prstGeom prst="rect">
            <a:avLst/>
          </a:prstGeom>
          <a:noFill/>
        </p:spPr>
        <p:txBody>
          <a:bodyPr wrap="none" rtlCol="0">
            <a:spAutoFit/>
          </a:bodyPr>
          <a:lstStyle/>
          <a:p>
            <a:r>
              <a:rPr lang="en-US" sz="2000" dirty="0" smtClean="0"/>
              <a:t>SATURATED FAT</a:t>
            </a:r>
            <a:endParaRPr lang="en-US" sz="2000" dirty="0"/>
          </a:p>
        </p:txBody>
      </p:sp>
      <p:sp>
        <p:nvSpPr>
          <p:cNvPr id="24" name="TextBox 23"/>
          <p:cNvSpPr txBox="1"/>
          <p:nvPr/>
        </p:nvSpPr>
        <p:spPr>
          <a:xfrm>
            <a:off x="3511444" y="1270265"/>
            <a:ext cx="1672253" cy="400110"/>
          </a:xfrm>
          <a:prstGeom prst="rect">
            <a:avLst/>
          </a:prstGeom>
          <a:noFill/>
        </p:spPr>
        <p:txBody>
          <a:bodyPr wrap="none" rtlCol="0">
            <a:spAutoFit/>
          </a:bodyPr>
          <a:lstStyle/>
          <a:p>
            <a:r>
              <a:rPr lang="en-US" sz="2000" dirty="0" smtClean="0"/>
              <a:t>CHOLESTEROL</a:t>
            </a:r>
            <a:endParaRPr lang="en-US" sz="2000" dirty="0"/>
          </a:p>
        </p:txBody>
      </p:sp>
      <p:sp>
        <p:nvSpPr>
          <p:cNvPr id="16" name="TextBox 15"/>
          <p:cNvSpPr txBox="1"/>
          <p:nvPr/>
        </p:nvSpPr>
        <p:spPr>
          <a:xfrm>
            <a:off x="910476" y="4068262"/>
            <a:ext cx="1155398" cy="400110"/>
          </a:xfrm>
          <a:prstGeom prst="rect">
            <a:avLst/>
          </a:prstGeom>
          <a:noFill/>
        </p:spPr>
        <p:txBody>
          <a:bodyPr wrap="square" rtlCol="0">
            <a:spAutoFit/>
          </a:bodyPr>
          <a:lstStyle/>
          <a:p>
            <a:r>
              <a:rPr lang="en-US" sz="2000" dirty="0" smtClean="0"/>
              <a:t>LACTATE</a:t>
            </a:r>
            <a:endParaRPr lang="en-US" sz="2000" dirty="0"/>
          </a:p>
        </p:txBody>
      </p:sp>
      <p:sp>
        <p:nvSpPr>
          <p:cNvPr id="25" name="TextBox 24"/>
          <p:cNvSpPr txBox="1"/>
          <p:nvPr/>
        </p:nvSpPr>
        <p:spPr>
          <a:xfrm>
            <a:off x="519166" y="2862811"/>
            <a:ext cx="879305" cy="369332"/>
          </a:xfrm>
          <a:prstGeom prst="rect">
            <a:avLst/>
          </a:prstGeom>
          <a:noFill/>
        </p:spPr>
        <p:txBody>
          <a:bodyPr wrap="none" rtlCol="0">
            <a:spAutoFit/>
          </a:bodyPr>
          <a:lstStyle/>
          <a:p>
            <a:r>
              <a:rPr lang="en-US" dirty="0" smtClean="0"/>
              <a:t>FOLATE</a:t>
            </a:r>
            <a:endParaRPr lang="en-US" dirty="0"/>
          </a:p>
        </p:txBody>
      </p:sp>
      <p:pic>
        <p:nvPicPr>
          <p:cNvPr id="26" name="Content Placeholder 3" descr="cruciferous_veggies.png"/>
          <p:cNvPicPr>
            <a:picLocks noChangeAspect="1"/>
          </p:cNvPicPr>
          <p:nvPr/>
        </p:nvPicPr>
        <p:blipFill>
          <a:blip r:embed="rId9"/>
          <a:srcRect l="-20005" r="-20005"/>
          <a:stretch>
            <a:fillRect/>
          </a:stretch>
        </p:blipFill>
        <p:spPr>
          <a:xfrm>
            <a:off x="6216969" y="919597"/>
            <a:ext cx="4544554" cy="2499330"/>
          </a:xfrm>
          <a:prstGeom prst="rect">
            <a:avLst/>
          </a:prstGeom>
        </p:spPr>
      </p:pic>
      <p:pic>
        <p:nvPicPr>
          <p:cNvPr id="11" name="Picture 10" descr="bacon.jpg"/>
          <p:cNvPicPr>
            <a:picLocks noChangeAspect="1"/>
          </p:cNvPicPr>
          <p:nvPr/>
        </p:nvPicPr>
        <p:blipFill>
          <a:blip r:embed="rId10"/>
          <a:stretch>
            <a:fillRect/>
          </a:stretch>
        </p:blipFill>
        <p:spPr>
          <a:xfrm rot="16200000">
            <a:off x="7010407" y="4407995"/>
            <a:ext cx="1778000" cy="2442817"/>
          </a:xfrm>
          <a:prstGeom prst="rect">
            <a:avLst/>
          </a:prstGeom>
        </p:spPr>
      </p:pic>
      <p:pic>
        <p:nvPicPr>
          <p:cNvPr id="4" name="Content Placeholder 3" descr="oysters.jpg"/>
          <p:cNvPicPr>
            <a:picLocks noGrp="1" noChangeAspect="1"/>
          </p:cNvPicPr>
          <p:nvPr>
            <p:ph idx="1"/>
          </p:nvPr>
        </p:nvPicPr>
        <p:blipFill>
          <a:blip r:embed="rId11"/>
          <a:srcRect l="-10913" r="-10913"/>
          <a:stretch>
            <a:fillRect/>
          </a:stretch>
        </p:blipFill>
        <p:spPr>
          <a:xfrm>
            <a:off x="2553653" y="4051520"/>
            <a:ext cx="2678735" cy="1473201"/>
          </a:xfrm>
        </p:spPr>
      </p:pic>
      <p:sp>
        <p:nvSpPr>
          <p:cNvPr id="12" name="TextBox 11"/>
          <p:cNvSpPr txBox="1"/>
          <p:nvPr/>
        </p:nvSpPr>
        <p:spPr>
          <a:xfrm>
            <a:off x="7373620" y="4428540"/>
            <a:ext cx="1313180" cy="400110"/>
          </a:xfrm>
          <a:prstGeom prst="rect">
            <a:avLst/>
          </a:prstGeom>
          <a:noFill/>
        </p:spPr>
        <p:txBody>
          <a:bodyPr wrap="none" rtlCol="0">
            <a:spAutoFit/>
          </a:bodyPr>
          <a:lstStyle/>
          <a:p>
            <a:r>
              <a:rPr lang="en-US" sz="2000" dirty="0" smtClean="0"/>
              <a:t>VITAMIN A</a:t>
            </a:r>
            <a:endParaRPr lang="en-US" sz="2000" dirty="0"/>
          </a:p>
        </p:txBody>
      </p:sp>
      <p:sp>
        <p:nvSpPr>
          <p:cNvPr id="7" name="TextBox 6"/>
          <p:cNvSpPr txBox="1"/>
          <p:nvPr/>
        </p:nvSpPr>
        <p:spPr>
          <a:xfrm>
            <a:off x="4594944" y="4037483"/>
            <a:ext cx="1114282" cy="400110"/>
          </a:xfrm>
          <a:prstGeom prst="rect">
            <a:avLst/>
          </a:prstGeom>
          <a:noFill/>
        </p:spPr>
        <p:txBody>
          <a:bodyPr wrap="none" rtlCol="0">
            <a:spAutoFit/>
          </a:bodyPr>
          <a:lstStyle/>
          <a:p>
            <a:r>
              <a:rPr lang="en-US" sz="2000" dirty="0" smtClean="0"/>
              <a:t>CHOLINE</a:t>
            </a:r>
            <a:endParaRPr lang="en-US" sz="2000" dirty="0"/>
          </a:p>
        </p:txBody>
      </p:sp>
      <p:sp>
        <p:nvSpPr>
          <p:cNvPr id="20" name="TextBox 19"/>
          <p:cNvSpPr txBox="1"/>
          <p:nvPr/>
        </p:nvSpPr>
        <p:spPr>
          <a:xfrm>
            <a:off x="2553653" y="5324666"/>
            <a:ext cx="671703" cy="400110"/>
          </a:xfrm>
          <a:prstGeom prst="rect">
            <a:avLst/>
          </a:prstGeom>
          <a:noFill/>
        </p:spPr>
        <p:txBody>
          <a:bodyPr wrap="none" rtlCol="0">
            <a:spAutoFit/>
          </a:bodyPr>
          <a:lstStyle/>
          <a:p>
            <a:r>
              <a:rPr lang="en-US" sz="2000" dirty="0" smtClean="0"/>
              <a:t>ZINC</a:t>
            </a:r>
            <a:endParaRPr lang="en-US" sz="2000" dirty="0"/>
          </a:p>
        </p:txBody>
      </p:sp>
      <p:sp>
        <p:nvSpPr>
          <p:cNvPr id="29" name="TextBox 28"/>
          <p:cNvSpPr txBox="1"/>
          <p:nvPr/>
        </p:nvSpPr>
        <p:spPr>
          <a:xfrm>
            <a:off x="7370799" y="4028430"/>
            <a:ext cx="1300356" cy="400110"/>
          </a:xfrm>
          <a:prstGeom prst="rect">
            <a:avLst/>
          </a:prstGeom>
          <a:noFill/>
        </p:spPr>
        <p:txBody>
          <a:bodyPr wrap="none" rtlCol="0">
            <a:spAutoFit/>
          </a:bodyPr>
          <a:lstStyle/>
          <a:p>
            <a:r>
              <a:rPr lang="en-US" sz="2000" dirty="0" smtClean="0"/>
              <a:t>VITAMIN K</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1417638"/>
            <a:ext cx="8404578" cy="4988806"/>
          </a:xfrm>
        </p:spPr>
        <p:txBody>
          <a:bodyPr>
            <a:normAutofit fontScale="85000" lnSpcReduction="20000"/>
          </a:bodyPr>
          <a:lstStyle/>
          <a:p>
            <a:r>
              <a:rPr lang="en-US" dirty="0" smtClean="0"/>
              <a:t>We are headed for an enormous crisis in our food supply due to industrialized farming methods</a:t>
            </a:r>
          </a:p>
          <a:p>
            <a:pPr lvl="1"/>
            <a:r>
              <a:rPr lang="en-US" dirty="0" smtClean="0"/>
              <a:t>Depletion of nutrients; exposure to toxins</a:t>
            </a:r>
          </a:p>
          <a:p>
            <a:pPr lvl="1"/>
            <a:r>
              <a:rPr lang="en-US" dirty="0" smtClean="0"/>
              <a:t>We need to move fast to avoid the point of no return</a:t>
            </a:r>
          </a:p>
          <a:p>
            <a:r>
              <a:rPr lang="en-US" dirty="0" smtClean="0"/>
              <a:t>The crisis is made worse by misguided “expert” nutritional advice – low fat/low cholesterol/high carbohydrate diets</a:t>
            </a:r>
          </a:p>
          <a:p>
            <a:pPr lvl="1"/>
            <a:r>
              <a:rPr lang="en-US" dirty="0" smtClean="0"/>
              <a:t>Cholesterol is healthy</a:t>
            </a:r>
          </a:p>
          <a:p>
            <a:pPr lvl="1"/>
            <a:r>
              <a:rPr lang="en-US" dirty="0" smtClean="0"/>
              <a:t>High fructose corn syrup is toxic </a:t>
            </a:r>
          </a:p>
          <a:p>
            <a:pPr lvl="1"/>
            <a:r>
              <a:rPr lang="en-US" dirty="0" smtClean="0"/>
              <a:t>We need to think in terms of “nutrient-dense” foods</a:t>
            </a:r>
          </a:p>
          <a:p>
            <a:r>
              <a:rPr lang="en-US" dirty="0" smtClean="0"/>
              <a:t>We have forgotten how to prepare foods properly</a:t>
            </a:r>
          </a:p>
          <a:p>
            <a:r>
              <a:rPr lang="en-US" dirty="0" smtClean="0"/>
              <a:t>We pay for it in major health problems like diabetes, obesity and heart disease</a:t>
            </a:r>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6000" dirty="0" smtClean="0">
                <a:solidFill>
                  <a:srgbClr val="FF0000"/>
                </a:solidFill>
                <a:latin typeface="Matura MT Script Capitals"/>
              </a:rPr>
              <a:t>Thank you!</a:t>
            </a:r>
            <a:endParaRPr lang="en-US" sz="6000" dirty="0">
              <a:solidFill>
                <a:srgbClr val="FF0000"/>
              </a:solidFill>
              <a:latin typeface="Matura MT Script Capitals"/>
            </a:endParaRPr>
          </a:p>
        </p:txBody>
      </p:sp>
    </p:spTree>
    <p:extLst>
      <p:ext uri="{BB962C8B-B14F-4D97-AF65-F5344CB8AC3E}">
        <p14:creationId xmlns:p14="http://schemas.microsoft.com/office/powerpoint/2010/main" val="409681639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3716365"/>
          </a:xfrm>
        </p:spPr>
        <p:txBody>
          <a:bodyPr/>
          <a:lstStyle/>
          <a:p>
            <a:pPr>
              <a:buNone/>
            </a:pPr>
            <a:r>
              <a:rPr lang="en-US" dirty="0" smtClean="0"/>
              <a:t>  “As Dr. Ludwig explained, when the subjects were eating low-fat diets, they’d have to add an hour of moderate-intensity physical activity each day to expend as much energy as they would effortlessly on the very-low-</a:t>
            </a:r>
            <a:r>
              <a:rPr lang="en-US" dirty="0" err="1" smtClean="0"/>
              <a:t>carb</a:t>
            </a:r>
            <a:r>
              <a:rPr lang="en-US" dirty="0" smtClean="0"/>
              <a:t> diet. And this while consuming the same amount of calories.”</a:t>
            </a:r>
            <a:endParaRPr lang="en-US" dirty="0"/>
          </a:p>
        </p:txBody>
      </p:sp>
      <p:sp>
        <p:nvSpPr>
          <p:cNvPr id="4" name="TextBox 3"/>
          <p:cNvSpPr txBox="1"/>
          <p:nvPr/>
        </p:nvSpPr>
        <p:spPr>
          <a:xfrm>
            <a:off x="241353" y="6488668"/>
            <a:ext cx="8475247" cy="369332"/>
          </a:xfrm>
          <a:prstGeom prst="rect">
            <a:avLst/>
          </a:prstGeom>
          <a:noFill/>
        </p:spPr>
        <p:txBody>
          <a:bodyPr wrap="none" rtlCol="0">
            <a:spAutoFit/>
          </a:bodyPr>
          <a:lstStyle/>
          <a:p>
            <a:r>
              <a:rPr lang="en-US" dirty="0" smtClean="0">
                <a:solidFill>
                  <a:srgbClr val="FF0000"/>
                </a:solidFill>
              </a:rPr>
              <a:t>*</a:t>
            </a:r>
            <a:r>
              <a:rPr lang="en-US" dirty="0" smtClean="0"/>
              <a:t> http://www.nytimes.com/2012/07/01/opinion/sunday/what-really-makes-us-fat.html?</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Ludwig’s Key Take-away Message</a:t>
            </a:r>
            <a:endParaRPr lang="en-US" dirty="0"/>
          </a:p>
        </p:txBody>
      </p:sp>
      <p:sp>
        <p:nvSpPr>
          <p:cNvPr id="3" name="Content Placeholder 2"/>
          <p:cNvSpPr>
            <a:spLocks noGrp="1"/>
          </p:cNvSpPr>
          <p:nvPr>
            <p:ph idx="1"/>
          </p:nvPr>
        </p:nvSpPr>
        <p:spPr/>
        <p:txBody>
          <a:bodyPr>
            <a:normAutofit/>
          </a:bodyPr>
          <a:lstStyle/>
          <a:p>
            <a:r>
              <a:rPr lang="en-US" dirty="0" smtClean="0"/>
              <a:t>It’s the quality, not the quantity, that counts</a:t>
            </a:r>
          </a:p>
          <a:p>
            <a:pPr lvl="1"/>
            <a:r>
              <a:rPr lang="en-US" dirty="0" smtClean="0"/>
              <a:t>Quality of fat (</a:t>
            </a:r>
            <a:r>
              <a:rPr lang="en-US" dirty="0" smtClean="0">
                <a:latin typeface="Apple Casual"/>
              </a:rPr>
              <a:t>NOT TRANS FAT</a:t>
            </a:r>
            <a:r>
              <a:rPr lang="en-US" dirty="0" smtClean="0"/>
              <a:t>)</a:t>
            </a:r>
          </a:p>
          <a:p>
            <a:pPr lvl="1"/>
            <a:r>
              <a:rPr lang="en-US" dirty="0" smtClean="0"/>
              <a:t>Quality of </a:t>
            </a:r>
            <a:r>
              <a:rPr lang="en-US" dirty="0" err="1" smtClean="0"/>
              <a:t>carbs</a:t>
            </a:r>
            <a:r>
              <a:rPr lang="en-US" dirty="0" smtClean="0"/>
              <a:t> (</a:t>
            </a:r>
            <a:r>
              <a:rPr lang="en-US" dirty="0" smtClean="0">
                <a:latin typeface="Apple Casual"/>
              </a:rPr>
              <a:t>LOW GLYCEMIC INDEX</a:t>
            </a:r>
            <a:r>
              <a:rPr lang="en-US" dirty="0" smtClean="0"/>
              <a:t>)</a:t>
            </a:r>
          </a:p>
          <a:p>
            <a:r>
              <a:rPr lang="en-US" dirty="0" smtClean="0"/>
              <a:t>Highly processed starch explodes into glucose</a:t>
            </a:r>
          </a:p>
          <a:p>
            <a:r>
              <a:rPr lang="en-US" dirty="0" smtClean="0"/>
              <a:t>Farm subsidies and special interest groups control the government’s message, determined largely by profit motive for food manufacturers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645400" cy="2654300"/>
          </a:xfrm>
          <a:solidFill>
            <a:srgbClr val="F8FFC5"/>
          </a:solidFill>
          <a:ln>
            <a:solidFill>
              <a:srgbClr val="000000"/>
            </a:solidFill>
          </a:ln>
        </p:spPr>
        <p:txBody>
          <a:bodyPr>
            <a:normAutofit/>
          </a:bodyPr>
          <a:lstStyle/>
          <a:p>
            <a:pPr>
              <a:buNone/>
            </a:pPr>
            <a:r>
              <a:rPr lang="en-US" dirty="0" smtClean="0">
                <a:latin typeface="Apple Casual"/>
              </a:rPr>
              <a:t>  </a:t>
            </a:r>
          </a:p>
          <a:p>
            <a:pPr algn="ctr">
              <a:buNone/>
            </a:pPr>
            <a:r>
              <a:rPr lang="en-US" dirty="0" smtClean="0">
                <a:latin typeface="Apple Casual"/>
              </a:rPr>
              <a:t>How come in the ‘60’s we ate          a lot of </a:t>
            </a:r>
            <a:r>
              <a:rPr lang="en-US" dirty="0" err="1" smtClean="0">
                <a:latin typeface="Apple Casual"/>
              </a:rPr>
              <a:t>carbs</a:t>
            </a:r>
            <a:r>
              <a:rPr lang="en-US" dirty="0" smtClean="0">
                <a:latin typeface="Apple Casual"/>
              </a:rPr>
              <a:t> and we didn’t          get fat like we do today?</a:t>
            </a:r>
          </a:p>
          <a:p>
            <a:pPr>
              <a:buNone/>
            </a:pPr>
            <a:endParaRPr lang="en-US" dirty="0" smtClean="0">
              <a:latin typeface="Apple Casual"/>
            </a:endParaRPr>
          </a:p>
          <a:p>
            <a:pPr>
              <a:buNone/>
            </a:pPr>
            <a:endParaRPr lang="en-US" dirty="0" smtClean="0">
              <a:latin typeface="Apple Casual"/>
            </a:endParaRPr>
          </a:p>
          <a:p>
            <a:pPr>
              <a:buNone/>
            </a:pPr>
            <a:endParaRPr lang="en-US" dirty="0" smtClean="0">
              <a:latin typeface="Apple Casual"/>
            </a:endParaRPr>
          </a:p>
          <a:p>
            <a:endParaRPr lang="en-US" dirty="0">
              <a:latin typeface="Apple Casual"/>
            </a:endParaRPr>
          </a:p>
        </p:txBody>
      </p:sp>
      <p:sp>
        <p:nvSpPr>
          <p:cNvPr id="4" name="Title 3"/>
          <p:cNvSpPr>
            <a:spLocks noGrp="1"/>
          </p:cNvSpPr>
          <p:nvPr>
            <p:ph type="title"/>
          </p:nvPr>
        </p:nvSpPr>
        <p:spPr/>
        <p:txBody>
          <a:bodyPr/>
          <a:lstStyle/>
          <a:p>
            <a:r>
              <a:rPr lang="en-US" dirty="0" smtClean="0"/>
              <a:t>An Important Question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Big Six… How We’ve Regressed </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9612821"/>
              </p:ext>
            </p:extLst>
          </p:nvPr>
        </p:nvGraphicFramePr>
        <p:xfrm>
          <a:off x="790222" y="1747838"/>
          <a:ext cx="7896578" cy="3200400"/>
        </p:xfrm>
        <a:graphic>
          <a:graphicData uri="http://schemas.openxmlformats.org/drawingml/2006/table">
            <a:tbl>
              <a:tblPr firstRow="1" bandRow="1">
                <a:tableStyleId>{5C22544A-7EE6-4342-B048-85BDC9FD1C3A}</a:tableStyleId>
              </a:tblPr>
              <a:tblGrid>
                <a:gridCol w="4538133"/>
                <a:gridCol w="3358445"/>
              </a:tblGrid>
              <a:tr h="0">
                <a:tc>
                  <a:txBody>
                    <a:bodyPr/>
                    <a:lstStyle/>
                    <a:p>
                      <a:r>
                        <a:rPr lang="en-US" sz="2400" dirty="0" smtClean="0"/>
                        <a:t>                      1960’s</a:t>
                      </a:r>
                      <a:endParaRPr lang="en-US" sz="2400" dirty="0"/>
                    </a:p>
                  </a:txBody>
                  <a:tcPr/>
                </a:tc>
                <a:tc>
                  <a:txBody>
                    <a:bodyPr/>
                    <a:lstStyle/>
                    <a:p>
                      <a:r>
                        <a:rPr lang="en-US" sz="2400" dirty="0" smtClean="0"/>
                        <a:t>              Today</a:t>
                      </a:r>
                      <a:endParaRPr lang="en-US" sz="2400" dirty="0"/>
                    </a:p>
                  </a:txBody>
                  <a:tcPr/>
                </a:tc>
              </a:tr>
              <a:tr h="370840">
                <a:tc>
                  <a:txBody>
                    <a:bodyPr/>
                    <a:lstStyle/>
                    <a:p>
                      <a:r>
                        <a:rPr lang="en-US" sz="2400" dirty="0" smtClean="0"/>
                        <a:t>stone ground wheat, steel cut</a:t>
                      </a:r>
                      <a:r>
                        <a:rPr lang="en-US" sz="2400" baseline="0" dirty="0" smtClean="0"/>
                        <a:t> o</a:t>
                      </a:r>
                      <a:r>
                        <a:rPr lang="en-US" sz="2400" dirty="0" smtClean="0"/>
                        <a:t>ats</a:t>
                      </a:r>
                      <a:endParaRPr lang="en-US" sz="2400" dirty="0"/>
                    </a:p>
                  </a:txBody>
                  <a:tcPr/>
                </a:tc>
                <a:tc>
                  <a:txBody>
                    <a:bodyPr/>
                    <a:lstStyle/>
                    <a:p>
                      <a:r>
                        <a:rPr lang="en-US" sz="2400" dirty="0" smtClean="0"/>
                        <a:t>processed grains, GMOs</a:t>
                      </a:r>
                      <a:endParaRPr lang="en-US" sz="2400" dirty="0"/>
                    </a:p>
                  </a:txBody>
                  <a:tcPr/>
                </a:tc>
              </a:tr>
              <a:tr h="370840">
                <a:tc>
                  <a:txBody>
                    <a:bodyPr/>
                    <a:lstStyle/>
                    <a:p>
                      <a:r>
                        <a:rPr lang="en-US" sz="2400" dirty="0" smtClean="0"/>
                        <a:t>sugar</a:t>
                      </a:r>
                      <a:endParaRPr lang="en-US" sz="2400" dirty="0"/>
                    </a:p>
                  </a:txBody>
                  <a:tcPr/>
                </a:tc>
                <a:tc>
                  <a:txBody>
                    <a:bodyPr/>
                    <a:lstStyle/>
                    <a:p>
                      <a:r>
                        <a:rPr lang="en-US" sz="2400" dirty="0" smtClean="0"/>
                        <a:t>high fructose</a:t>
                      </a:r>
                      <a:r>
                        <a:rPr lang="en-US" sz="2400" baseline="0" dirty="0" smtClean="0"/>
                        <a:t> corn syrup</a:t>
                      </a:r>
                      <a:endParaRPr lang="en-US" sz="2400" dirty="0"/>
                    </a:p>
                  </a:txBody>
                  <a:tcPr/>
                </a:tc>
              </a:tr>
              <a:tr h="370840">
                <a:tc>
                  <a:txBody>
                    <a:bodyPr/>
                    <a:lstStyle/>
                    <a:p>
                      <a:r>
                        <a:rPr lang="en-US" sz="2400" dirty="0" smtClean="0"/>
                        <a:t>lard, butter</a:t>
                      </a:r>
                      <a:endParaRPr lang="en-US" sz="2400" dirty="0"/>
                    </a:p>
                  </a:txBody>
                  <a:tcPr/>
                </a:tc>
                <a:tc>
                  <a:txBody>
                    <a:bodyPr/>
                    <a:lstStyle/>
                    <a:p>
                      <a:r>
                        <a:rPr lang="en-US" sz="2400" dirty="0" smtClean="0"/>
                        <a:t>processed vegetable oils</a:t>
                      </a:r>
                      <a:endParaRPr lang="en-US" sz="2400" dirty="0"/>
                    </a:p>
                  </a:txBody>
                  <a:tcPr/>
                </a:tc>
              </a:tr>
              <a:tr h="370840">
                <a:tc>
                  <a:txBody>
                    <a:bodyPr/>
                    <a:lstStyle/>
                    <a:p>
                      <a:r>
                        <a:rPr lang="en-US" sz="2400" dirty="0" smtClean="0"/>
                        <a:t>sun worship</a:t>
                      </a:r>
                      <a:endParaRPr lang="en-US" sz="2400" dirty="0"/>
                    </a:p>
                  </a:txBody>
                  <a:tcPr/>
                </a:tc>
                <a:tc>
                  <a:txBody>
                    <a:bodyPr/>
                    <a:lstStyle/>
                    <a:p>
                      <a:r>
                        <a:rPr lang="en-US" sz="2400" dirty="0" smtClean="0"/>
                        <a:t>fear of sun</a:t>
                      </a:r>
                      <a:endParaRPr lang="en-US" sz="2400" dirty="0"/>
                    </a:p>
                  </a:txBody>
                  <a:tcPr/>
                </a:tc>
              </a:tr>
              <a:tr h="370840">
                <a:tc>
                  <a:txBody>
                    <a:bodyPr/>
                    <a:lstStyle/>
                    <a:p>
                      <a:r>
                        <a:rPr lang="en-US" sz="2400" dirty="0" smtClean="0"/>
                        <a:t>natural fertilizers</a:t>
                      </a:r>
                      <a:endParaRPr lang="en-US" sz="2400" dirty="0"/>
                    </a:p>
                  </a:txBody>
                  <a:tcPr/>
                </a:tc>
                <a:tc>
                  <a:txBody>
                    <a:bodyPr/>
                    <a:lstStyle/>
                    <a:p>
                      <a:r>
                        <a:rPr lang="en-US" sz="2400" dirty="0" smtClean="0"/>
                        <a:t>synthetic</a:t>
                      </a:r>
                      <a:r>
                        <a:rPr lang="en-US" sz="2400" baseline="0" dirty="0" smtClean="0"/>
                        <a:t> nitrates</a:t>
                      </a:r>
                      <a:endParaRPr lang="en-US" sz="2400" dirty="0"/>
                    </a:p>
                  </a:txBody>
                  <a:tcPr/>
                </a:tc>
              </a:tr>
              <a:tr h="370840">
                <a:tc>
                  <a:txBody>
                    <a:bodyPr/>
                    <a:lstStyle/>
                    <a:p>
                      <a:r>
                        <a:rPr lang="en-US" sz="2400" dirty="0" smtClean="0"/>
                        <a:t>liver is a healthy choice</a:t>
                      </a:r>
                      <a:endParaRPr lang="en-US" sz="2400" dirty="0"/>
                    </a:p>
                  </a:txBody>
                  <a:tcPr/>
                </a:tc>
                <a:tc>
                  <a:txBody>
                    <a:bodyPr/>
                    <a:lstStyle/>
                    <a:p>
                      <a:r>
                        <a:rPr lang="en-US" sz="2400" dirty="0" smtClean="0"/>
                        <a:t>cholesterol phobia</a:t>
                      </a:r>
                      <a:endParaRPr lang="en-US" sz="2400" dirty="0"/>
                    </a:p>
                  </a:txBody>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Recapitulation</a:t>
            </a:r>
            <a:endParaRPr lang="en-US" dirty="0"/>
          </a:p>
        </p:txBody>
      </p:sp>
      <p:sp>
        <p:nvSpPr>
          <p:cNvPr id="3" name="Content Placeholder 2"/>
          <p:cNvSpPr>
            <a:spLocks noGrp="1"/>
          </p:cNvSpPr>
          <p:nvPr>
            <p:ph idx="1"/>
          </p:nvPr>
        </p:nvSpPr>
        <p:spPr/>
        <p:txBody>
          <a:bodyPr/>
          <a:lstStyle/>
          <a:p>
            <a:r>
              <a:rPr lang="en-US" dirty="0" smtClean="0"/>
              <a:t>We need to return to a diet that reflects an earlier time</a:t>
            </a:r>
          </a:p>
          <a:p>
            <a:pPr lvl="1"/>
            <a:r>
              <a:rPr lang="en-US" dirty="0" smtClean="0"/>
              <a:t>Less food processing; fewer refined carbs</a:t>
            </a:r>
          </a:p>
          <a:p>
            <a:pPr lvl="1"/>
            <a:r>
              <a:rPr lang="en-US" dirty="0" smtClean="0"/>
              <a:t>Fewer chemical toxins; natural fertilizers</a:t>
            </a:r>
            <a:endParaRPr lang="en-US" dirty="0"/>
          </a:p>
          <a:p>
            <a:pPr lvl="1"/>
            <a:r>
              <a:rPr lang="en-US" dirty="0" smtClean="0"/>
              <a:t>More dietary fat; less dietary sugar</a:t>
            </a:r>
          </a:p>
          <a:p>
            <a:r>
              <a:rPr lang="en-US" dirty="0" smtClean="0"/>
              <a:t>We need to get outdoors more to reap the benefits of sunlight</a:t>
            </a:r>
          </a:p>
          <a:p>
            <a:r>
              <a:rPr lang="en-US" dirty="0" smtClean="0"/>
              <a:t>A calorie is not a calorie!</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4400" b="0" i="0" u="none" strike="noStrike" kern="1200" cap="none" spc="0" normalizeH="0" baseline="0" noProof="0" dirty="0" smtClean="0">
                <a:ln>
                  <a:noFill/>
                </a:ln>
                <a:solidFill>
                  <a:srgbClr val="FF0000"/>
                </a:solidFill>
                <a:effectLst/>
                <a:uLnTx/>
                <a:uFillTx/>
                <a:latin typeface="Apple Casual"/>
                <a:ea typeface="+mn-ea"/>
                <a:cs typeface="+mn-cs"/>
              </a:rPr>
              <a:t>Food </a:t>
            </a:r>
            <a:r>
              <a:rPr lang="en-US" sz="4400" dirty="0" smtClean="0">
                <a:solidFill>
                  <a:srgbClr val="FF0000"/>
                </a:solidFill>
                <a:latin typeface="Apple Casual"/>
              </a:rPr>
              <a:t>Processing</a:t>
            </a:r>
            <a:endParaRPr kumimoji="0" lang="en-US" sz="4400" b="0" i="0" u="none" strike="noStrike" kern="1200" cap="none" spc="0" normalizeH="0" baseline="0" noProof="0" dirty="0">
              <a:ln>
                <a:noFill/>
              </a:ln>
              <a:solidFill>
                <a:srgbClr val="FF0000"/>
              </a:solidFill>
              <a:effectLst/>
              <a:uLnTx/>
              <a:uFillTx/>
              <a:latin typeface="Apple Casual"/>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Processing</a:t>
            </a:r>
            <a:endParaRPr lang="en-US" dirty="0"/>
          </a:p>
        </p:txBody>
      </p:sp>
      <p:sp>
        <p:nvSpPr>
          <p:cNvPr id="3" name="Content Placeholder 2"/>
          <p:cNvSpPr>
            <a:spLocks noGrp="1"/>
          </p:cNvSpPr>
          <p:nvPr>
            <p:ph idx="1"/>
          </p:nvPr>
        </p:nvSpPr>
        <p:spPr/>
        <p:txBody>
          <a:bodyPr/>
          <a:lstStyle/>
          <a:p>
            <a:pPr algn="ctr"/>
            <a:endParaRPr lang="en-US" dirty="0"/>
          </a:p>
        </p:txBody>
      </p:sp>
      <p:sp>
        <p:nvSpPr>
          <p:cNvPr id="4" name="TextBox 3"/>
          <p:cNvSpPr txBox="1"/>
          <p:nvPr/>
        </p:nvSpPr>
        <p:spPr>
          <a:xfrm>
            <a:off x="457200" y="1613710"/>
            <a:ext cx="7931331" cy="4401205"/>
          </a:xfrm>
          <a:prstGeom prst="rect">
            <a:avLst/>
          </a:prstGeom>
          <a:solidFill>
            <a:srgbClr val="F8FFC5"/>
          </a:solidFill>
          <a:ln>
            <a:solidFill>
              <a:srgbClr val="000000"/>
            </a:solidFill>
          </a:ln>
        </p:spPr>
        <p:txBody>
          <a:bodyPr wrap="square" rtlCol="0">
            <a:spAutoFit/>
          </a:bodyPr>
          <a:lstStyle/>
          <a:p>
            <a:pPr algn="ctr"/>
            <a:r>
              <a:rPr lang="en-US" sz="2800" dirty="0" smtClean="0">
                <a:latin typeface="Apple Casual"/>
              </a:rPr>
              <a:t>The nutrients are taken out of the food</a:t>
            </a:r>
          </a:p>
          <a:p>
            <a:pPr algn="ctr"/>
            <a:endParaRPr lang="en-US" sz="2800" dirty="0" smtClean="0">
              <a:latin typeface="Apple Casual"/>
            </a:endParaRPr>
          </a:p>
          <a:p>
            <a:pPr algn="ctr"/>
            <a:r>
              <a:rPr lang="en-US" sz="2800" dirty="0" smtClean="0">
                <a:latin typeface="Apple Casual"/>
              </a:rPr>
              <a:t>The food gets broken down                    into chemical components</a:t>
            </a:r>
          </a:p>
          <a:p>
            <a:pPr algn="ctr"/>
            <a:endParaRPr lang="en-US" sz="2800" dirty="0" smtClean="0">
              <a:latin typeface="Apple Casual"/>
            </a:endParaRPr>
          </a:p>
          <a:p>
            <a:pPr algn="ctr"/>
            <a:r>
              <a:rPr lang="en-US" sz="2800" dirty="0" smtClean="0">
                <a:latin typeface="Apple Casual"/>
              </a:rPr>
              <a:t>The chemical components are                          reassembled into pseudo-food</a:t>
            </a:r>
          </a:p>
          <a:p>
            <a:pPr algn="ctr"/>
            <a:endParaRPr lang="en-US" sz="2800" dirty="0" smtClean="0">
              <a:latin typeface="Apple Casual"/>
            </a:endParaRPr>
          </a:p>
          <a:p>
            <a:pPr algn="ctr"/>
            <a:r>
              <a:rPr lang="en-US" sz="2800" dirty="0" smtClean="0">
                <a:latin typeface="Apple Casual"/>
              </a:rPr>
              <a:t>Synthetic vitamins are added</a:t>
            </a:r>
          </a:p>
          <a:p>
            <a:pPr algn="ctr"/>
            <a:endParaRPr lang="en-US" sz="2800" dirty="0">
              <a:latin typeface="Apple Casu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2076451"/>
            <a:ext cx="8229600" cy="2755558"/>
          </a:xfrm>
          <a:prstGeom prst="rect">
            <a:avLst/>
          </a:prstGeom>
        </p:spPr>
        <p:txBody>
          <a:bodyPr vert="horz" lIns="91440" tIns="45720" rIns="91440" bIns="45720" rtlCol="0">
            <a:noAutofit/>
          </a:bodyPr>
          <a:lstStyle/>
          <a:p>
            <a:pPr marL="342900" lvl="0" indent="-342900" algn="ctr">
              <a:spcBef>
                <a:spcPct val="20000"/>
              </a:spcBef>
              <a:defRPr/>
            </a:pPr>
            <a:r>
              <a:rPr lang="en-US" sz="2800" dirty="0" smtClean="0">
                <a:latin typeface="Apple Casual"/>
              </a:rPr>
              <a:t>Never doubt that a small group of thoughtful,  committed citizens can change the world.       Indeed, it is the </a:t>
            </a:r>
            <a:r>
              <a:rPr lang="en-US" sz="2800" dirty="0" smtClean="0">
                <a:solidFill>
                  <a:srgbClr val="FF0000"/>
                </a:solidFill>
                <a:latin typeface="Apple Casual"/>
              </a:rPr>
              <a:t>only thing that ever has.</a:t>
            </a:r>
          </a:p>
          <a:p>
            <a:pPr marL="342900" lvl="0" indent="-342900" algn="ctr">
              <a:spcBef>
                <a:spcPct val="20000"/>
              </a:spcBef>
              <a:defRPr/>
            </a:pPr>
            <a:endParaRPr lang="en-US" sz="2400" dirty="0" smtClean="0">
              <a:latin typeface="Apple Casual"/>
            </a:endParaRPr>
          </a:p>
          <a:p>
            <a:pPr marL="342900" lvl="0" indent="-342900">
              <a:spcBef>
                <a:spcPct val="20000"/>
              </a:spcBef>
              <a:defRPr/>
            </a:pPr>
            <a:r>
              <a:rPr lang="en-US" sz="2400" dirty="0" smtClean="0">
                <a:latin typeface="Apple Casual"/>
              </a:rPr>
              <a:t>-- Margaret Mead</a:t>
            </a:r>
          </a:p>
          <a:p>
            <a:pPr marL="342900" lvl="0" indent="-342900">
              <a:spcBef>
                <a:spcPct val="20000"/>
              </a:spcBef>
              <a:defRPr/>
            </a:pPr>
            <a:r>
              <a:rPr lang="en-US" sz="2400" i="1" dirty="0" smtClean="0">
                <a:latin typeface="Apple Casual"/>
              </a:rPr>
              <a:t>US anthropologist (1901 - 1978)</a:t>
            </a:r>
            <a:r>
              <a:rPr lang="en-US" sz="2400" dirty="0" smtClean="0">
                <a:latin typeface="Apple Casual"/>
              </a:rPr>
              <a:t>   </a:t>
            </a:r>
            <a:endParaRPr kumimoji="0" lang="en-US" sz="2400" b="0" i="0" u="none" strike="noStrike" kern="1200" cap="none" spc="0" normalizeH="0" baseline="0" noProof="0" dirty="0">
              <a:ln>
                <a:noFill/>
              </a:ln>
              <a:solidFill>
                <a:srgbClr val="FF0000"/>
              </a:solidFill>
              <a:effectLst/>
              <a:uLnTx/>
              <a:uFillTx/>
              <a:latin typeface="Apple Casual"/>
              <a:ea typeface="+mn-ea"/>
              <a:cs typeface="+mn-cs"/>
            </a:endParaRPr>
          </a:p>
        </p:txBody>
      </p:sp>
    </p:spTree>
    <p:extLst>
      <p:ext uri="{BB962C8B-B14F-4D97-AF65-F5344CB8AC3E}">
        <p14:creationId xmlns:p14="http://schemas.microsoft.com/office/powerpoint/2010/main" val="260742921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Stone Ground Grains!</a:t>
            </a:r>
            <a:endParaRPr lang="en-US" dirty="0"/>
          </a:p>
        </p:txBody>
      </p:sp>
      <p:pic>
        <p:nvPicPr>
          <p:cNvPr id="4" name="Content Placeholder 3" descr="mill.jpg"/>
          <p:cNvPicPr>
            <a:picLocks noGrp="1" noChangeAspect="1"/>
          </p:cNvPicPr>
          <p:nvPr>
            <p:ph idx="1"/>
          </p:nvPr>
        </p:nvPicPr>
        <p:blipFill>
          <a:blip r:embed="rId2"/>
          <a:srcRect l="-721" r="-721"/>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Mystery of the Mill </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pPr>
              <a:buNone/>
            </a:pPr>
            <a:r>
              <a:rPr lang="en-US" dirty="0" smtClean="0"/>
              <a:t>   “What else did the new high-speed </a:t>
            </a:r>
            <a:r>
              <a:rPr lang="en-US" i="1" dirty="0" smtClean="0">
                <a:solidFill>
                  <a:srgbClr val="FF0000"/>
                </a:solidFill>
              </a:rPr>
              <a:t>steel roller</a:t>
            </a:r>
            <a:r>
              <a:rPr lang="en-US" dirty="0" smtClean="0"/>
              <a:t>-</a:t>
            </a:r>
            <a:r>
              <a:rPr lang="en-US" i="1" dirty="0" smtClean="0">
                <a:solidFill>
                  <a:srgbClr val="FF0000"/>
                </a:solidFill>
              </a:rPr>
              <a:t>mills</a:t>
            </a:r>
            <a:r>
              <a:rPr lang="en-US" dirty="0" smtClean="0"/>
              <a:t> do except to </a:t>
            </a:r>
            <a:r>
              <a:rPr lang="en-US" i="1" dirty="0" smtClean="0">
                <a:solidFill>
                  <a:srgbClr val="FF0000"/>
                </a:solidFill>
              </a:rPr>
              <a:t>grind grain 100 times faster</a:t>
            </a:r>
            <a:r>
              <a:rPr lang="en-US" dirty="0" smtClean="0"/>
              <a:t>? Well, it was soon evident that the </a:t>
            </a:r>
            <a:r>
              <a:rPr lang="en-US" i="1" dirty="0" smtClean="0">
                <a:solidFill>
                  <a:srgbClr val="FF0000"/>
                </a:solidFill>
              </a:rPr>
              <a:t>germ </a:t>
            </a:r>
            <a:r>
              <a:rPr lang="en-US" dirty="0" smtClean="0"/>
              <a:t>gummed up the high speed rollers. Therefore, by a series of graduated siftings it was possible to screen out this germ. This epoch-making discovery allowed the millers to expedite their operations, but more significant, they discovered soon enough that </a:t>
            </a:r>
            <a:r>
              <a:rPr lang="en-US" i="1" dirty="0" smtClean="0">
                <a:solidFill>
                  <a:srgbClr val="FF0000"/>
                </a:solidFill>
              </a:rPr>
              <a:t>flour </a:t>
            </a:r>
            <a:r>
              <a:rPr lang="en-US" dirty="0" smtClean="0"/>
              <a:t>from which the live and perishable germ was screened out would </a:t>
            </a:r>
            <a:r>
              <a:rPr lang="en-US" i="1" dirty="0" smtClean="0">
                <a:solidFill>
                  <a:srgbClr val="FF0000"/>
                </a:solidFill>
              </a:rPr>
              <a:t>keep indefinitely on store shelves.”</a:t>
            </a:r>
            <a:r>
              <a:rPr lang="en-US" dirty="0" smtClean="0"/>
              <a:t/>
            </a:r>
            <a:br>
              <a:rPr lang="en-US" dirty="0" smtClean="0"/>
            </a:br>
            <a:endParaRPr lang="en-US" dirty="0"/>
          </a:p>
        </p:txBody>
      </p:sp>
      <p:sp>
        <p:nvSpPr>
          <p:cNvPr id="4" name="TextBox 3"/>
          <p:cNvSpPr txBox="1"/>
          <p:nvPr/>
        </p:nvSpPr>
        <p:spPr>
          <a:xfrm>
            <a:off x="1104900" y="6324600"/>
            <a:ext cx="6179146" cy="400110"/>
          </a:xfrm>
          <a:prstGeom prst="rect">
            <a:avLst/>
          </a:prstGeom>
          <a:noFill/>
        </p:spPr>
        <p:txBody>
          <a:bodyPr wrap="none" rtlCol="0">
            <a:spAutoFit/>
          </a:bodyPr>
          <a:lstStyle/>
          <a:p>
            <a:r>
              <a:rPr lang="en-US" sz="2000" dirty="0" smtClean="0">
                <a:solidFill>
                  <a:srgbClr val="FF0000"/>
                </a:solidFill>
              </a:rPr>
              <a:t>*</a:t>
            </a:r>
            <a:r>
              <a:rPr lang="en-US" sz="2000" dirty="0" smtClean="0"/>
              <a:t> http://</a:t>
            </a:r>
            <a:r>
              <a:rPr lang="en-US" sz="2000" dirty="0" err="1" smtClean="0"/>
              <a:t>www.angelfire.com/folk/molinologist/orton.html</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Quote from</a:t>
            </a:r>
            <a:br>
              <a:rPr lang="en-US" dirty="0" smtClean="0"/>
            </a:br>
            <a:r>
              <a:rPr lang="en-US" dirty="0" smtClean="0"/>
              <a:t>Geoffrey Bowles, British Countryman</a:t>
            </a:r>
            <a:endParaRPr lang="en-US" dirty="0"/>
          </a:p>
        </p:txBody>
      </p:sp>
      <p:sp>
        <p:nvSpPr>
          <p:cNvPr id="3" name="Content Placeholder 2"/>
          <p:cNvSpPr>
            <a:spLocks noGrp="1"/>
          </p:cNvSpPr>
          <p:nvPr>
            <p:ph idx="1"/>
          </p:nvPr>
        </p:nvSpPr>
        <p:spPr>
          <a:xfrm>
            <a:off x="457200" y="1765301"/>
            <a:ext cx="8229600" cy="2882899"/>
          </a:xfrm>
        </p:spPr>
        <p:txBody>
          <a:bodyPr/>
          <a:lstStyle/>
          <a:p>
            <a:pPr>
              <a:buNone/>
            </a:pPr>
            <a:r>
              <a:rPr lang="en-US" dirty="0" smtClean="0"/>
              <a:t>   Much of our national illness is caused by crazes for food that is</a:t>
            </a:r>
          </a:p>
          <a:p>
            <a:pPr lvl="1">
              <a:buNone/>
            </a:pPr>
            <a:r>
              <a:rPr lang="en-US" dirty="0" smtClean="0"/>
              <a:t> (1) white,</a:t>
            </a:r>
          </a:p>
          <a:p>
            <a:pPr lvl="1">
              <a:buNone/>
            </a:pPr>
            <a:r>
              <a:rPr lang="en-US" dirty="0" smtClean="0"/>
              <a:t> (2) refined, and</a:t>
            </a:r>
          </a:p>
          <a:p>
            <a:pPr lvl="1">
              <a:buNone/>
            </a:pPr>
            <a:r>
              <a:rPr lang="en-US" dirty="0" smtClean="0"/>
              <a:t> (3) </a:t>
            </a:r>
            <a:r>
              <a:rPr lang="en-US" dirty="0" err="1" smtClean="0"/>
              <a:t>keepable</a:t>
            </a:r>
            <a:r>
              <a:rPr lang="en-US" dirty="0" smtClean="0"/>
              <a:t>. </a:t>
            </a:r>
          </a:p>
          <a:p>
            <a:endParaRPr lang="en-US" dirty="0"/>
          </a:p>
        </p:txBody>
      </p:sp>
      <p:sp>
        <p:nvSpPr>
          <p:cNvPr id="4" name="TextBox 3"/>
          <p:cNvSpPr txBox="1"/>
          <p:nvPr/>
        </p:nvSpPr>
        <p:spPr>
          <a:xfrm>
            <a:off x="1993901" y="4648200"/>
            <a:ext cx="5283199" cy="1384995"/>
          </a:xfrm>
          <a:prstGeom prst="rect">
            <a:avLst/>
          </a:prstGeom>
          <a:solidFill>
            <a:srgbClr val="F8FFC5"/>
          </a:solidFill>
          <a:ln>
            <a:solidFill>
              <a:srgbClr val="000000"/>
            </a:solidFill>
          </a:ln>
        </p:spPr>
        <p:txBody>
          <a:bodyPr wrap="square" rtlCol="0">
            <a:spAutoFit/>
          </a:bodyPr>
          <a:lstStyle/>
          <a:p>
            <a:r>
              <a:rPr lang="en-US" sz="2800" dirty="0" smtClean="0">
                <a:latin typeface="Apple Casual"/>
              </a:rPr>
              <a:t>White flour, white sugar, refined vegetable oils, and, now, high fructose corn syrup</a:t>
            </a:r>
            <a:endParaRPr lang="en-US" sz="2800" dirty="0">
              <a:latin typeface="Apple Casual"/>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Processing Corn: Sulfur Dioxide</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282685"/>
            <a:ext cx="8229600" cy="4525963"/>
          </a:xfrm>
        </p:spPr>
        <p:txBody>
          <a:bodyPr>
            <a:normAutofit/>
          </a:bodyPr>
          <a:lstStyle/>
          <a:p>
            <a:r>
              <a:rPr lang="en-US" dirty="0" smtClean="0"/>
              <a:t>Corn wet-milling produces starch from corn</a:t>
            </a:r>
          </a:p>
          <a:p>
            <a:pPr lvl="1"/>
            <a:r>
              <a:rPr lang="en-US" dirty="0" smtClean="0"/>
              <a:t>149 million bushels during 1957–1959</a:t>
            </a:r>
          </a:p>
          <a:p>
            <a:pPr lvl="1"/>
            <a:r>
              <a:rPr lang="en-US" dirty="0" smtClean="0"/>
              <a:t>1,700 million bushels during 1996–1997</a:t>
            </a:r>
          </a:p>
          <a:p>
            <a:pPr>
              <a:buNone/>
            </a:pPr>
            <a:r>
              <a:rPr lang="en-US" dirty="0" smtClean="0"/>
              <a:t>  “The absorbed sulfur dioxide cleaves the disulfide bonds in the protein matrix that encapsulates the starch granules, dispersing the protein matrix, and enhancing starch release”</a:t>
            </a:r>
            <a:endParaRPr lang="en-US" dirty="0"/>
          </a:p>
        </p:txBody>
      </p:sp>
      <p:sp>
        <p:nvSpPr>
          <p:cNvPr id="4" name="TextBox 3"/>
          <p:cNvSpPr txBox="1"/>
          <p:nvPr/>
        </p:nvSpPr>
        <p:spPr>
          <a:xfrm>
            <a:off x="3554365" y="6400800"/>
            <a:ext cx="5132435" cy="400110"/>
          </a:xfrm>
          <a:prstGeom prst="rect">
            <a:avLst/>
          </a:prstGeom>
          <a:noFill/>
        </p:spPr>
        <p:txBody>
          <a:bodyPr wrap="none" rtlCol="0">
            <a:spAutoFit/>
          </a:bodyPr>
          <a:lstStyle/>
          <a:p>
            <a:r>
              <a:rPr lang="en-US" sz="2000" dirty="0" smtClean="0">
                <a:solidFill>
                  <a:srgbClr val="FF0000"/>
                </a:solidFill>
              </a:rPr>
              <a:t>*</a:t>
            </a:r>
            <a:r>
              <a:rPr lang="en-US" sz="2000" dirty="0" smtClean="0"/>
              <a:t> </a:t>
            </a:r>
            <a:r>
              <a:rPr lang="en-US" sz="2000" dirty="0" err="1" smtClean="0"/>
              <a:t>Eckhoff</a:t>
            </a:r>
            <a:r>
              <a:rPr lang="en-US" sz="2000" dirty="0" smtClean="0"/>
              <a:t> et al., Cereal Chem. 76(1):96-99, 1999</a:t>
            </a:r>
            <a:endParaRPr lang="en-US" sz="2000" dirty="0"/>
          </a:p>
        </p:txBody>
      </p:sp>
      <p:sp>
        <p:nvSpPr>
          <p:cNvPr id="5" name="TextBox 4"/>
          <p:cNvSpPr txBox="1"/>
          <p:nvPr/>
        </p:nvSpPr>
        <p:spPr>
          <a:xfrm>
            <a:off x="1754746" y="5430517"/>
            <a:ext cx="6032500" cy="954107"/>
          </a:xfrm>
          <a:prstGeom prst="rect">
            <a:avLst/>
          </a:prstGeom>
          <a:solidFill>
            <a:srgbClr val="F8FFC5"/>
          </a:solidFill>
          <a:ln>
            <a:solidFill>
              <a:srgbClr val="000000"/>
            </a:solidFill>
          </a:ln>
        </p:spPr>
        <p:txBody>
          <a:bodyPr wrap="square" rtlCol="0">
            <a:spAutoFit/>
          </a:bodyPr>
          <a:lstStyle/>
          <a:p>
            <a:r>
              <a:rPr lang="en-US" sz="2800" dirty="0" smtClean="0">
                <a:latin typeface="Apple Casual"/>
              </a:rPr>
              <a:t>This means the food is partially digested before it hits the stomach</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662"/>
            <a:ext cx="8229600" cy="1143000"/>
          </a:xfrm>
        </p:spPr>
        <p:txBody>
          <a:bodyPr/>
          <a:lstStyle/>
          <a:p>
            <a:r>
              <a:rPr lang="en-US" dirty="0" err="1" smtClean="0"/>
              <a:t>Nixtamization</a:t>
            </a:r>
            <a:r>
              <a:rPr lang="en-US" dirty="0" smtClean="0"/>
              <a:t> of Corn</a:t>
            </a:r>
            <a:endParaRPr lang="en-US" dirty="0"/>
          </a:p>
        </p:txBody>
      </p:sp>
      <p:sp>
        <p:nvSpPr>
          <p:cNvPr id="3" name="Content Placeholder 2"/>
          <p:cNvSpPr>
            <a:spLocks noGrp="1"/>
          </p:cNvSpPr>
          <p:nvPr>
            <p:ph idx="1"/>
          </p:nvPr>
        </p:nvSpPr>
        <p:spPr>
          <a:xfrm>
            <a:off x="457200" y="1257300"/>
            <a:ext cx="8229600" cy="4525963"/>
          </a:xfrm>
        </p:spPr>
        <p:txBody>
          <a:bodyPr>
            <a:noAutofit/>
          </a:bodyPr>
          <a:lstStyle/>
          <a:p>
            <a:r>
              <a:rPr lang="en-US" sz="2800" dirty="0" smtClean="0"/>
              <a:t>Ancient process, first developed                                     in Mesoamerica by  the Indians</a:t>
            </a:r>
          </a:p>
          <a:p>
            <a:r>
              <a:rPr lang="en-US" sz="2800" dirty="0" smtClean="0"/>
              <a:t>Grain is soaked in lime and hulled</a:t>
            </a:r>
          </a:p>
          <a:p>
            <a:r>
              <a:rPr lang="en-US" sz="2800" dirty="0" smtClean="0"/>
              <a:t>Makes free niacin available for                           absorption: prevents pellagra</a:t>
            </a:r>
          </a:p>
          <a:p>
            <a:r>
              <a:rPr lang="en-US" sz="2800" dirty="0" smtClean="0"/>
              <a:t>Grain absorbs mineral from alkali used</a:t>
            </a:r>
          </a:p>
          <a:p>
            <a:pPr lvl="1"/>
            <a:r>
              <a:rPr lang="en-US" dirty="0" smtClean="0"/>
              <a:t>Increases calcium by 750%</a:t>
            </a:r>
          </a:p>
          <a:p>
            <a:pPr lvl="1"/>
            <a:r>
              <a:rPr lang="en-US" dirty="0" smtClean="0"/>
              <a:t>Increases iron, copper, zinc absorption</a:t>
            </a:r>
          </a:p>
          <a:p>
            <a:r>
              <a:rPr lang="en-US" sz="2800" dirty="0" smtClean="0"/>
              <a:t>Reduces infiltration of </a:t>
            </a:r>
            <a:r>
              <a:rPr lang="en-US" sz="2800" dirty="0" err="1" smtClean="0"/>
              <a:t>mycotoxins</a:t>
            </a:r>
            <a:r>
              <a:rPr lang="en-US" sz="2800" dirty="0" smtClean="0"/>
              <a:t> (molds) that infect maize, leading to cancer</a:t>
            </a:r>
          </a:p>
          <a:p>
            <a:pPr>
              <a:buNone/>
            </a:pPr>
            <a:r>
              <a:rPr lang="en-US" sz="2800" dirty="0" smtClean="0"/>
              <a:t> </a:t>
            </a:r>
            <a:endParaRPr lang="en-US" sz="2800" dirty="0"/>
          </a:p>
        </p:txBody>
      </p:sp>
      <p:pic>
        <p:nvPicPr>
          <p:cNvPr id="4" name="Picture 3" descr="maize_hominy_oaxaca.png"/>
          <p:cNvPicPr>
            <a:picLocks noChangeAspect="1"/>
          </p:cNvPicPr>
          <p:nvPr/>
        </p:nvPicPr>
        <p:blipFill>
          <a:blip r:embed="rId2"/>
          <a:stretch>
            <a:fillRect/>
          </a:stretch>
        </p:blipFill>
        <p:spPr>
          <a:xfrm>
            <a:off x="5942715" y="1087438"/>
            <a:ext cx="2921885" cy="246856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188"/>
            <a:ext cx="8229600" cy="1143000"/>
          </a:xfrm>
        </p:spPr>
        <p:txBody>
          <a:bodyPr>
            <a:normAutofit fontScale="90000"/>
          </a:bodyPr>
          <a:lstStyle/>
          <a:p>
            <a:r>
              <a:rPr lang="en-US" dirty="0" smtClean="0"/>
              <a:t>Now We Use Machines to            Process Corn and Wheat</a:t>
            </a:r>
            <a:endParaRPr lang="en-US" dirty="0"/>
          </a:p>
        </p:txBody>
      </p:sp>
      <p:pic>
        <p:nvPicPr>
          <p:cNvPr id="4" name="Content Placeholder 3" descr="corn_processing_machine.jpg"/>
          <p:cNvPicPr>
            <a:picLocks noGrp="1" noChangeAspect="1"/>
          </p:cNvPicPr>
          <p:nvPr>
            <p:ph idx="1"/>
          </p:nvPr>
        </p:nvPicPr>
        <p:blipFill>
          <a:blip r:embed="rId2"/>
          <a:srcRect l="-18965" r="-18965"/>
          <a:stretch>
            <a:fillRect/>
          </a:stretch>
        </p:blipFill>
        <p:spPr>
          <a:xfrm>
            <a:off x="457200" y="1242990"/>
            <a:ext cx="8229600" cy="4525963"/>
          </a:xfrm>
        </p:spPr>
      </p:pic>
      <p:sp>
        <p:nvSpPr>
          <p:cNvPr id="5" name="TextBox 4"/>
          <p:cNvSpPr txBox="1"/>
          <p:nvPr/>
        </p:nvSpPr>
        <p:spPr>
          <a:xfrm>
            <a:off x="1563736" y="4948098"/>
            <a:ext cx="6032500" cy="1815882"/>
          </a:xfrm>
          <a:prstGeom prst="rect">
            <a:avLst/>
          </a:prstGeom>
          <a:solidFill>
            <a:srgbClr val="F8FFC5"/>
          </a:solidFill>
          <a:ln>
            <a:solidFill>
              <a:srgbClr val="000000"/>
            </a:solidFill>
          </a:ln>
        </p:spPr>
        <p:txBody>
          <a:bodyPr wrap="square" rtlCol="0">
            <a:spAutoFit/>
          </a:bodyPr>
          <a:lstStyle/>
          <a:p>
            <a:pPr algn="ctr"/>
            <a:r>
              <a:rPr lang="en-US" sz="2800" dirty="0" smtClean="0">
                <a:latin typeface="Apple Casual"/>
              </a:rPr>
              <a:t>Added digestive enzymes make    the process go much faster.</a:t>
            </a:r>
          </a:p>
          <a:p>
            <a:pPr algn="ctr"/>
            <a:r>
              <a:rPr lang="en-US" sz="2800" dirty="0" smtClean="0">
                <a:latin typeface="Apple Casual"/>
              </a:rPr>
              <a:t>How does this affect our bodies?            We don’t know!</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Bre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0379" y="2980235"/>
            <a:ext cx="2245506" cy="1571855"/>
          </a:xfrm>
          <a:prstGeom prst="rect">
            <a:avLst/>
          </a:prstGeom>
        </p:spPr>
      </p:pic>
      <p:sp>
        <p:nvSpPr>
          <p:cNvPr id="2" name="Title 1"/>
          <p:cNvSpPr>
            <a:spLocks noGrp="1"/>
          </p:cNvSpPr>
          <p:nvPr>
            <p:ph type="title"/>
          </p:nvPr>
        </p:nvSpPr>
        <p:spPr/>
        <p:txBody>
          <a:bodyPr/>
          <a:lstStyle/>
          <a:p>
            <a:r>
              <a:rPr lang="en-US" dirty="0" smtClean="0"/>
              <a:t>Gluten Intolerance</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en-US" dirty="0" smtClean="0"/>
              <a:t>Manifested as diarrhea, weight loss, bloating</a:t>
            </a:r>
          </a:p>
          <a:p>
            <a:pPr lvl="1"/>
            <a:r>
              <a:rPr lang="en-US" dirty="0" smtClean="0"/>
              <a:t>Often associated with neurological problems</a:t>
            </a:r>
          </a:p>
          <a:p>
            <a:r>
              <a:rPr lang="en-US" dirty="0" smtClean="0"/>
              <a:t>A growing problem: currently affects 15% of U.S. population</a:t>
            </a:r>
          </a:p>
          <a:p>
            <a:r>
              <a:rPr lang="en-US" dirty="0" smtClean="0"/>
              <a:t>Why?</a:t>
            </a:r>
          </a:p>
          <a:p>
            <a:pPr lvl="1"/>
            <a:r>
              <a:rPr lang="en-US" dirty="0" smtClean="0"/>
              <a:t>Wheat products are too refined</a:t>
            </a:r>
          </a:p>
          <a:p>
            <a:pPr lvl="1"/>
            <a:r>
              <a:rPr lang="en-US" dirty="0" smtClean="0"/>
              <a:t>Complex carbohydrates containing sugar and protein are decomposed into free amino acids</a:t>
            </a:r>
          </a:p>
          <a:p>
            <a:pPr lvl="1"/>
            <a:r>
              <a:rPr lang="en-US" dirty="0" smtClean="0"/>
              <a:t>Bread is partially digested before we eat it</a:t>
            </a:r>
          </a:p>
          <a:p>
            <a:pPr lvl="1"/>
            <a:r>
              <a:rPr lang="en-US" dirty="0" smtClean="0"/>
              <a:t>Contamination with herbicides?</a:t>
            </a:r>
            <a:endParaRPr lang="en-US" dirty="0"/>
          </a:p>
        </p:txBody>
      </p:sp>
      <p:sp>
        <p:nvSpPr>
          <p:cNvPr id="4" name="TextBox 3"/>
          <p:cNvSpPr txBox="1"/>
          <p:nvPr/>
        </p:nvSpPr>
        <p:spPr>
          <a:xfrm>
            <a:off x="2070100" y="6413500"/>
            <a:ext cx="5799935" cy="400110"/>
          </a:xfrm>
          <a:prstGeom prst="rect">
            <a:avLst/>
          </a:prstGeom>
          <a:noFill/>
        </p:spPr>
        <p:txBody>
          <a:bodyPr wrap="none" rtlCol="0">
            <a:spAutoFit/>
          </a:bodyPr>
          <a:lstStyle/>
          <a:p>
            <a:r>
              <a:rPr lang="en-US" sz="2000" dirty="0" smtClean="0">
                <a:solidFill>
                  <a:srgbClr val="FF0000"/>
                </a:solidFill>
              </a:rPr>
              <a:t>*</a:t>
            </a:r>
            <a:r>
              <a:rPr lang="en-US" sz="2000" dirty="0" smtClean="0"/>
              <a:t> http://</a:t>
            </a:r>
            <a:r>
              <a:rPr lang="en-US" sz="2000" dirty="0" err="1" smtClean="0"/>
              <a:t>www.precisionnutrition.com</a:t>
            </a:r>
            <a:r>
              <a:rPr lang="en-US" sz="2000" dirty="0" smtClean="0"/>
              <a:t>/all-about-gluten</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Gluten and Glutamate are Dangerous to the Nervous System</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fontScale="85000" lnSpcReduction="10000"/>
          </a:bodyPr>
          <a:lstStyle/>
          <a:p>
            <a:r>
              <a:rPr lang="en-US" dirty="0" err="1" smtClean="0"/>
              <a:t>Gliadin</a:t>
            </a:r>
            <a:r>
              <a:rPr lang="en-US" dirty="0" smtClean="0"/>
              <a:t> (from gluten) is a major source of glutamate in the small intestine</a:t>
            </a:r>
          </a:p>
          <a:p>
            <a:r>
              <a:rPr lang="en-US" dirty="0" smtClean="0"/>
              <a:t>Leaky gut allows glutamate to enter blood circulation</a:t>
            </a:r>
          </a:p>
          <a:p>
            <a:r>
              <a:rPr lang="en-US" dirty="0" smtClean="0"/>
              <a:t>Free glutamate is the key problem – neurotoxin</a:t>
            </a:r>
          </a:p>
          <a:p>
            <a:pPr lvl="1"/>
            <a:r>
              <a:rPr lang="en-US" dirty="0" smtClean="0"/>
              <a:t>Causes cellular death in the brain and nervous system</a:t>
            </a:r>
          </a:p>
          <a:p>
            <a:r>
              <a:rPr lang="en-US" dirty="0" smtClean="0"/>
              <a:t>Fast food has lots of free glutamate</a:t>
            </a:r>
          </a:p>
          <a:p>
            <a:r>
              <a:rPr lang="en-US" dirty="0" smtClean="0"/>
              <a:t>Example: patient sensitive to gluten and MSG</a:t>
            </a:r>
          </a:p>
          <a:p>
            <a:pPr lvl="1"/>
            <a:r>
              <a:rPr lang="en-US" dirty="0" smtClean="0"/>
              <a:t>Used canned chicken broth, cooked at home</a:t>
            </a:r>
          </a:p>
          <a:p>
            <a:pPr lvl="1"/>
            <a:r>
              <a:rPr lang="en-US" dirty="0" smtClean="0"/>
              <a:t>No added MSG but broth had free glutamate in it</a:t>
            </a:r>
          </a:p>
          <a:p>
            <a:pPr lvl="1"/>
            <a:r>
              <a:rPr lang="en-US" dirty="0" smtClean="0"/>
              <a:t>Resulted in allergic reaction</a:t>
            </a:r>
          </a:p>
          <a:p>
            <a:endParaRPr lang="en-US" dirty="0"/>
          </a:p>
        </p:txBody>
      </p:sp>
      <p:sp>
        <p:nvSpPr>
          <p:cNvPr id="4" name="TextBox 3"/>
          <p:cNvSpPr txBox="1"/>
          <p:nvPr/>
        </p:nvSpPr>
        <p:spPr>
          <a:xfrm>
            <a:off x="783649" y="6147037"/>
            <a:ext cx="8170138" cy="646331"/>
          </a:xfrm>
          <a:prstGeom prst="rect">
            <a:avLst/>
          </a:prstGeom>
          <a:noFill/>
        </p:spPr>
        <p:txBody>
          <a:bodyPr wrap="none" rtlCol="0">
            <a:spAutoFit/>
          </a:bodyPr>
          <a:lstStyle/>
          <a:p>
            <a:r>
              <a:rPr lang="en-US" dirty="0" smtClean="0">
                <a:solidFill>
                  <a:srgbClr val="FF0000"/>
                </a:solidFill>
              </a:rPr>
              <a:t>*</a:t>
            </a:r>
            <a:r>
              <a:rPr lang="en-US" dirty="0" smtClean="0"/>
              <a:t>Dr. Vikki Petersen, </a:t>
            </a:r>
          </a:p>
          <a:p>
            <a:r>
              <a:rPr lang="en-US" dirty="0" err="1" smtClean="0"/>
              <a:t>http://wn.com/why_gluten_and_glutamate_are_dangerous_to_the_nervous_system</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Monosodium Glutamate (MSG)</a:t>
            </a:r>
            <a:endParaRPr lang="en-US" dirty="0"/>
          </a:p>
        </p:txBody>
      </p:sp>
      <p:pic>
        <p:nvPicPr>
          <p:cNvPr id="5" name="Picture 4" descr="MSG_cartoon.jpg"/>
          <p:cNvPicPr>
            <a:picLocks noChangeAspect="1"/>
          </p:cNvPicPr>
          <p:nvPr/>
        </p:nvPicPr>
        <p:blipFill>
          <a:blip r:embed="rId3"/>
          <a:stretch>
            <a:fillRect/>
          </a:stretch>
        </p:blipFill>
        <p:spPr>
          <a:xfrm>
            <a:off x="1394415" y="1417638"/>
            <a:ext cx="3810000" cy="4857750"/>
          </a:xfrm>
          <a:prstGeom prst="rect">
            <a:avLst/>
          </a:prstGeom>
        </p:spPr>
      </p:pic>
      <p:pic>
        <p:nvPicPr>
          <p:cNvPr id="4" name="Content Placeholder 3" descr="monosodium_glutamate.png"/>
          <p:cNvPicPr>
            <a:picLocks noGrp="1" noChangeAspect="1"/>
          </p:cNvPicPr>
          <p:nvPr>
            <p:ph idx="1"/>
          </p:nvPr>
        </p:nvPicPr>
        <p:blipFill>
          <a:blip r:embed="rId4"/>
          <a:srcRect t="-4859" b="-4859"/>
          <a:stretch>
            <a:fillRect/>
          </a:stretch>
        </p:blipFill>
        <p:spPr>
          <a:xfrm>
            <a:off x="6454519" y="2235200"/>
            <a:ext cx="2232280" cy="1227668"/>
          </a:xfr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oods_to_glutamate.jpg"/>
          <p:cNvPicPr>
            <a:picLocks noGrp="1" noChangeAspect="1"/>
          </p:cNvPicPr>
          <p:nvPr>
            <p:ph idx="1"/>
          </p:nvPr>
        </p:nvPicPr>
        <p:blipFill>
          <a:blip r:embed="rId2"/>
          <a:srcRect t="-1384" b="-1384"/>
          <a:stretch>
            <a:fillRect/>
          </a:stretch>
        </p:blipFill>
        <p:spPr>
          <a:xfrm>
            <a:off x="-169427" y="948268"/>
            <a:ext cx="9415016" cy="5177896"/>
          </a:xfrm>
        </p:spPr>
      </p:pic>
      <p:sp>
        <p:nvSpPr>
          <p:cNvPr id="5" name="Freeform 4"/>
          <p:cNvSpPr/>
          <p:nvPr/>
        </p:nvSpPr>
        <p:spPr>
          <a:xfrm>
            <a:off x="1715911" y="3231445"/>
            <a:ext cx="1250244" cy="1710267"/>
          </a:xfrm>
          <a:custGeom>
            <a:avLst/>
            <a:gdLst>
              <a:gd name="connsiteX0" fmla="*/ 553156 w 1250244"/>
              <a:gd name="connsiteY0" fmla="*/ 36688 h 1710267"/>
              <a:gd name="connsiteX1" fmla="*/ 45156 w 1250244"/>
              <a:gd name="connsiteY1" fmla="*/ 714022 h 1710267"/>
              <a:gd name="connsiteX2" fmla="*/ 282222 w 1250244"/>
              <a:gd name="connsiteY2" fmla="*/ 1476022 h 1710267"/>
              <a:gd name="connsiteX3" fmla="*/ 722489 w 1250244"/>
              <a:gd name="connsiteY3" fmla="*/ 1679222 h 1710267"/>
              <a:gd name="connsiteX4" fmla="*/ 1145822 w 1250244"/>
              <a:gd name="connsiteY4" fmla="*/ 1289755 h 1710267"/>
              <a:gd name="connsiteX5" fmla="*/ 1179689 w 1250244"/>
              <a:gd name="connsiteY5" fmla="*/ 375355 h 1710267"/>
              <a:gd name="connsiteX6" fmla="*/ 722489 w 1250244"/>
              <a:gd name="connsiteY6" fmla="*/ 53622 h 1710267"/>
              <a:gd name="connsiteX7" fmla="*/ 502356 w 1250244"/>
              <a:gd name="connsiteY7" fmla="*/ 53622 h 1710267"/>
              <a:gd name="connsiteX8" fmla="*/ 502356 w 1250244"/>
              <a:gd name="connsiteY8" fmla="*/ 70555 h 171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244" h="1710267">
                <a:moveTo>
                  <a:pt x="553156" y="36688"/>
                </a:moveTo>
                <a:cubicBezTo>
                  <a:pt x="321734" y="255410"/>
                  <a:pt x="90312" y="474133"/>
                  <a:pt x="45156" y="714022"/>
                </a:cubicBezTo>
                <a:cubicBezTo>
                  <a:pt x="0" y="953911"/>
                  <a:pt x="169333" y="1315155"/>
                  <a:pt x="282222" y="1476022"/>
                </a:cubicBezTo>
                <a:cubicBezTo>
                  <a:pt x="395111" y="1636889"/>
                  <a:pt x="578556" y="1710267"/>
                  <a:pt x="722489" y="1679222"/>
                </a:cubicBezTo>
                <a:cubicBezTo>
                  <a:pt x="866422" y="1648178"/>
                  <a:pt x="1069622" y="1507066"/>
                  <a:pt x="1145822" y="1289755"/>
                </a:cubicBezTo>
                <a:cubicBezTo>
                  <a:pt x="1222022" y="1072444"/>
                  <a:pt x="1250244" y="581377"/>
                  <a:pt x="1179689" y="375355"/>
                </a:cubicBezTo>
                <a:cubicBezTo>
                  <a:pt x="1109134" y="169333"/>
                  <a:pt x="835378" y="107244"/>
                  <a:pt x="722489" y="53622"/>
                </a:cubicBezTo>
                <a:cubicBezTo>
                  <a:pt x="609600" y="0"/>
                  <a:pt x="539045" y="50800"/>
                  <a:pt x="502356" y="53622"/>
                </a:cubicBezTo>
                <a:cubicBezTo>
                  <a:pt x="465667" y="56444"/>
                  <a:pt x="502356" y="70555"/>
                  <a:pt x="502356" y="70555"/>
                </a:cubicBez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8116711" y="4354689"/>
            <a:ext cx="1049867" cy="1715911"/>
          </a:xfrm>
          <a:custGeom>
            <a:avLst/>
            <a:gdLst>
              <a:gd name="connsiteX0" fmla="*/ 722489 w 1049867"/>
              <a:gd name="connsiteY0" fmla="*/ 14111 h 1715911"/>
              <a:gd name="connsiteX1" fmla="*/ 79022 w 1049867"/>
              <a:gd name="connsiteY1" fmla="*/ 505178 h 1715911"/>
              <a:gd name="connsiteX2" fmla="*/ 248356 w 1049867"/>
              <a:gd name="connsiteY2" fmla="*/ 1351844 h 1715911"/>
              <a:gd name="connsiteX3" fmla="*/ 553156 w 1049867"/>
              <a:gd name="connsiteY3" fmla="*/ 1690511 h 1715911"/>
              <a:gd name="connsiteX4" fmla="*/ 976489 w 1049867"/>
              <a:gd name="connsiteY4" fmla="*/ 1504244 h 1715911"/>
              <a:gd name="connsiteX5" fmla="*/ 993422 w 1049867"/>
              <a:gd name="connsiteY5" fmla="*/ 759178 h 1715911"/>
              <a:gd name="connsiteX6" fmla="*/ 891822 w 1049867"/>
              <a:gd name="connsiteY6" fmla="*/ 115711 h 1715911"/>
              <a:gd name="connsiteX7" fmla="*/ 620889 w 1049867"/>
              <a:gd name="connsiteY7" fmla="*/ 64911 h 1715911"/>
              <a:gd name="connsiteX8" fmla="*/ 620889 w 1049867"/>
              <a:gd name="connsiteY8" fmla="*/ 64911 h 171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867" h="1715911">
                <a:moveTo>
                  <a:pt x="722489" y="14111"/>
                </a:moveTo>
                <a:cubicBezTo>
                  <a:pt x="440266" y="148167"/>
                  <a:pt x="158044" y="282223"/>
                  <a:pt x="79022" y="505178"/>
                </a:cubicBezTo>
                <a:cubicBezTo>
                  <a:pt x="0" y="728133"/>
                  <a:pt x="169334" y="1154289"/>
                  <a:pt x="248356" y="1351844"/>
                </a:cubicBezTo>
                <a:cubicBezTo>
                  <a:pt x="327378" y="1549399"/>
                  <a:pt x="431801" y="1665111"/>
                  <a:pt x="553156" y="1690511"/>
                </a:cubicBezTo>
                <a:cubicBezTo>
                  <a:pt x="674511" y="1715911"/>
                  <a:pt x="903111" y="1659466"/>
                  <a:pt x="976489" y="1504244"/>
                </a:cubicBezTo>
                <a:cubicBezTo>
                  <a:pt x="1049867" y="1349022"/>
                  <a:pt x="1007533" y="990600"/>
                  <a:pt x="993422" y="759178"/>
                </a:cubicBezTo>
                <a:cubicBezTo>
                  <a:pt x="979311" y="527756"/>
                  <a:pt x="953911" y="231422"/>
                  <a:pt x="891822" y="115711"/>
                </a:cubicBezTo>
                <a:cubicBezTo>
                  <a:pt x="829733" y="0"/>
                  <a:pt x="620889" y="64911"/>
                  <a:pt x="620889" y="64911"/>
                </a:cubicBezTo>
                <a:lnTo>
                  <a:pt x="620889" y="64911"/>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169427" y="4238978"/>
            <a:ext cx="1250244" cy="1710267"/>
          </a:xfrm>
          <a:custGeom>
            <a:avLst/>
            <a:gdLst>
              <a:gd name="connsiteX0" fmla="*/ 553156 w 1250244"/>
              <a:gd name="connsiteY0" fmla="*/ 36688 h 1710267"/>
              <a:gd name="connsiteX1" fmla="*/ 45156 w 1250244"/>
              <a:gd name="connsiteY1" fmla="*/ 714022 h 1710267"/>
              <a:gd name="connsiteX2" fmla="*/ 282222 w 1250244"/>
              <a:gd name="connsiteY2" fmla="*/ 1476022 h 1710267"/>
              <a:gd name="connsiteX3" fmla="*/ 722489 w 1250244"/>
              <a:gd name="connsiteY3" fmla="*/ 1679222 h 1710267"/>
              <a:gd name="connsiteX4" fmla="*/ 1145822 w 1250244"/>
              <a:gd name="connsiteY4" fmla="*/ 1289755 h 1710267"/>
              <a:gd name="connsiteX5" fmla="*/ 1179689 w 1250244"/>
              <a:gd name="connsiteY5" fmla="*/ 375355 h 1710267"/>
              <a:gd name="connsiteX6" fmla="*/ 722489 w 1250244"/>
              <a:gd name="connsiteY6" fmla="*/ 53622 h 1710267"/>
              <a:gd name="connsiteX7" fmla="*/ 502356 w 1250244"/>
              <a:gd name="connsiteY7" fmla="*/ 53622 h 1710267"/>
              <a:gd name="connsiteX8" fmla="*/ 502356 w 1250244"/>
              <a:gd name="connsiteY8" fmla="*/ 70555 h 171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244" h="1710267">
                <a:moveTo>
                  <a:pt x="553156" y="36688"/>
                </a:moveTo>
                <a:cubicBezTo>
                  <a:pt x="321734" y="255410"/>
                  <a:pt x="90312" y="474133"/>
                  <a:pt x="45156" y="714022"/>
                </a:cubicBezTo>
                <a:cubicBezTo>
                  <a:pt x="0" y="953911"/>
                  <a:pt x="169333" y="1315155"/>
                  <a:pt x="282222" y="1476022"/>
                </a:cubicBezTo>
                <a:cubicBezTo>
                  <a:pt x="395111" y="1636889"/>
                  <a:pt x="578556" y="1710267"/>
                  <a:pt x="722489" y="1679222"/>
                </a:cubicBezTo>
                <a:cubicBezTo>
                  <a:pt x="866422" y="1648178"/>
                  <a:pt x="1069622" y="1507066"/>
                  <a:pt x="1145822" y="1289755"/>
                </a:cubicBezTo>
                <a:cubicBezTo>
                  <a:pt x="1222022" y="1072444"/>
                  <a:pt x="1250244" y="581377"/>
                  <a:pt x="1179689" y="375355"/>
                </a:cubicBezTo>
                <a:cubicBezTo>
                  <a:pt x="1109134" y="169333"/>
                  <a:pt x="835378" y="107244"/>
                  <a:pt x="722489" y="53622"/>
                </a:cubicBezTo>
                <a:cubicBezTo>
                  <a:pt x="609600" y="0"/>
                  <a:pt x="539045" y="50800"/>
                  <a:pt x="502356" y="53622"/>
                </a:cubicBezTo>
                <a:cubicBezTo>
                  <a:pt x="465667" y="56444"/>
                  <a:pt x="502356" y="70555"/>
                  <a:pt x="502356" y="70555"/>
                </a:cubicBez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Wave 1"/>
          <p:cNvSpPr/>
          <p:nvPr/>
        </p:nvSpPr>
        <p:spPr>
          <a:xfrm>
            <a:off x="4136649" y="4841112"/>
            <a:ext cx="2426665" cy="1128888"/>
          </a:xfrm>
          <a:prstGeom prst="wav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774" y="-111377"/>
            <a:ext cx="8229600" cy="1143000"/>
          </a:xfrm>
        </p:spPr>
        <p:txBody>
          <a:bodyPr/>
          <a:lstStyle/>
          <a:p>
            <a:r>
              <a:rPr lang="en-US" b="1" dirty="0" smtClean="0"/>
              <a:t>A Personal Journey</a:t>
            </a:r>
            <a:endParaRPr lang="en-US" b="1" dirty="0"/>
          </a:p>
        </p:txBody>
      </p:sp>
      <p:sp>
        <p:nvSpPr>
          <p:cNvPr id="5" name="TextBox 4"/>
          <p:cNvSpPr txBox="1"/>
          <p:nvPr/>
        </p:nvSpPr>
        <p:spPr>
          <a:xfrm>
            <a:off x="1514530" y="1425981"/>
            <a:ext cx="237418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Low-fat diet, sunscreen</a:t>
            </a:r>
          </a:p>
        </p:txBody>
      </p:sp>
      <p:sp>
        <p:nvSpPr>
          <p:cNvPr id="6" name="TextBox 5"/>
          <p:cNvSpPr txBox="1"/>
          <p:nvPr/>
        </p:nvSpPr>
        <p:spPr>
          <a:xfrm>
            <a:off x="1514530" y="1985682"/>
            <a:ext cx="818779"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t>Statins</a:t>
            </a:r>
          </a:p>
        </p:txBody>
      </p:sp>
      <p:sp>
        <p:nvSpPr>
          <p:cNvPr id="7" name="TextBox 6"/>
          <p:cNvSpPr txBox="1"/>
          <p:nvPr/>
        </p:nvSpPr>
        <p:spPr>
          <a:xfrm>
            <a:off x="1802391" y="2889282"/>
            <a:ext cx="1346718"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t>Gut bacteria</a:t>
            </a:r>
          </a:p>
        </p:txBody>
      </p:sp>
      <p:sp>
        <p:nvSpPr>
          <p:cNvPr id="8" name="TextBox 7"/>
          <p:cNvSpPr txBox="1"/>
          <p:nvPr/>
        </p:nvSpPr>
        <p:spPr>
          <a:xfrm>
            <a:off x="1514530" y="3417247"/>
            <a:ext cx="898578"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err="1" smtClean="0"/>
              <a:t>Taurine</a:t>
            </a:r>
            <a:endParaRPr lang="en-US" dirty="0" smtClean="0"/>
          </a:p>
        </p:txBody>
      </p:sp>
      <p:sp>
        <p:nvSpPr>
          <p:cNvPr id="9" name="TextBox 8"/>
          <p:cNvSpPr txBox="1"/>
          <p:nvPr/>
        </p:nvSpPr>
        <p:spPr>
          <a:xfrm>
            <a:off x="1514530" y="4813577"/>
            <a:ext cx="774571"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t>GMOs</a:t>
            </a:r>
          </a:p>
        </p:txBody>
      </p:sp>
      <p:sp>
        <p:nvSpPr>
          <p:cNvPr id="10" name="TextBox 9"/>
          <p:cNvSpPr txBox="1"/>
          <p:nvPr/>
        </p:nvSpPr>
        <p:spPr>
          <a:xfrm>
            <a:off x="1514530" y="2549964"/>
            <a:ext cx="832530"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t>Cancer</a:t>
            </a:r>
          </a:p>
        </p:txBody>
      </p:sp>
      <p:sp>
        <p:nvSpPr>
          <p:cNvPr id="12" name="TextBox 11"/>
          <p:cNvSpPr txBox="1"/>
          <p:nvPr/>
        </p:nvSpPr>
        <p:spPr>
          <a:xfrm>
            <a:off x="4017601" y="2742987"/>
            <a:ext cx="127909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smtClean="0"/>
              <a:t>Alzheimer’s</a:t>
            </a:r>
          </a:p>
        </p:txBody>
      </p:sp>
      <p:sp>
        <p:nvSpPr>
          <p:cNvPr id="13" name="TextBox 12"/>
          <p:cNvSpPr txBox="1"/>
          <p:nvPr/>
        </p:nvSpPr>
        <p:spPr>
          <a:xfrm>
            <a:off x="3291400" y="2371399"/>
            <a:ext cx="2222865"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smtClean="0"/>
              <a:t>Metabolic  Syndrome</a:t>
            </a:r>
          </a:p>
        </p:txBody>
      </p:sp>
      <p:sp>
        <p:nvSpPr>
          <p:cNvPr id="14" name="TextBox 13"/>
          <p:cNvSpPr txBox="1"/>
          <p:nvPr/>
        </p:nvSpPr>
        <p:spPr>
          <a:xfrm>
            <a:off x="3291400" y="3466348"/>
            <a:ext cx="81280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smtClean="0"/>
              <a:t>Sulfur</a:t>
            </a:r>
          </a:p>
        </p:txBody>
      </p:sp>
      <p:sp>
        <p:nvSpPr>
          <p:cNvPr id="15" name="TextBox 14"/>
          <p:cNvSpPr txBox="1"/>
          <p:nvPr/>
        </p:nvSpPr>
        <p:spPr>
          <a:xfrm>
            <a:off x="5090938" y="3466348"/>
            <a:ext cx="818779"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smtClean="0"/>
              <a:t>Statins</a:t>
            </a:r>
          </a:p>
        </p:txBody>
      </p:sp>
      <p:sp>
        <p:nvSpPr>
          <p:cNvPr id="16" name="TextBox 15"/>
          <p:cNvSpPr txBox="1"/>
          <p:nvPr/>
        </p:nvSpPr>
        <p:spPr>
          <a:xfrm>
            <a:off x="3291400" y="4101389"/>
            <a:ext cx="266847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smtClean="0"/>
              <a:t>Autism and Alzheimer’s</a:t>
            </a:r>
          </a:p>
        </p:txBody>
      </p:sp>
      <p:sp>
        <p:nvSpPr>
          <p:cNvPr id="17" name="TextBox 16"/>
          <p:cNvSpPr txBox="1"/>
          <p:nvPr/>
        </p:nvSpPr>
        <p:spPr>
          <a:xfrm>
            <a:off x="3821515" y="4454841"/>
            <a:ext cx="256583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smtClean="0"/>
              <a:t>Cancer and Heart Disease</a:t>
            </a:r>
          </a:p>
        </p:txBody>
      </p:sp>
      <p:sp>
        <p:nvSpPr>
          <p:cNvPr id="18" name="TextBox 17"/>
          <p:cNvSpPr txBox="1"/>
          <p:nvPr/>
        </p:nvSpPr>
        <p:spPr>
          <a:xfrm>
            <a:off x="4701466" y="4843757"/>
            <a:ext cx="94648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smtClean="0"/>
              <a:t>Sunlight </a:t>
            </a:r>
          </a:p>
        </p:txBody>
      </p:sp>
      <p:sp>
        <p:nvSpPr>
          <p:cNvPr id="27" name="TextBox 26"/>
          <p:cNvSpPr txBox="1"/>
          <p:nvPr/>
        </p:nvSpPr>
        <p:spPr>
          <a:xfrm>
            <a:off x="3291400" y="5721640"/>
            <a:ext cx="2889586"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err="1" smtClean="0"/>
              <a:t>Taurine</a:t>
            </a:r>
            <a:r>
              <a:rPr lang="en-US" dirty="0" smtClean="0"/>
              <a:t>, GMO’s Aluminum,</a:t>
            </a:r>
          </a:p>
          <a:p>
            <a:r>
              <a:rPr lang="en-US" dirty="0" smtClean="0"/>
              <a:t> gut bacteria, food processing, etc.</a:t>
            </a:r>
          </a:p>
        </p:txBody>
      </p:sp>
      <p:sp>
        <p:nvSpPr>
          <p:cNvPr id="29" name="TextBox 28"/>
          <p:cNvSpPr txBox="1"/>
          <p:nvPr/>
        </p:nvSpPr>
        <p:spPr>
          <a:xfrm>
            <a:off x="6502713" y="3294640"/>
            <a:ext cx="2138063"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t>Metabolic Syndrome</a:t>
            </a:r>
          </a:p>
        </p:txBody>
      </p:sp>
      <p:sp>
        <p:nvSpPr>
          <p:cNvPr id="30" name="TextBox 29"/>
          <p:cNvSpPr txBox="1"/>
          <p:nvPr/>
        </p:nvSpPr>
        <p:spPr>
          <a:xfrm>
            <a:off x="6502713" y="3685395"/>
            <a:ext cx="1279091"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t>Alzheimer’s</a:t>
            </a:r>
          </a:p>
        </p:txBody>
      </p:sp>
      <p:sp>
        <p:nvSpPr>
          <p:cNvPr id="31" name="TextBox 30"/>
          <p:cNvSpPr txBox="1"/>
          <p:nvPr/>
        </p:nvSpPr>
        <p:spPr>
          <a:xfrm>
            <a:off x="6502713" y="4048495"/>
            <a:ext cx="1838965"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t>Autism and sulfur</a:t>
            </a:r>
          </a:p>
        </p:txBody>
      </p:sp>
      <p:sp>
        <p:nvSpPr>
          <p:cNvPr id="32" name="TextBox 31"/>
          <p:cNvSpPr txBox="1"/>
          <p:nvPr/>
        </p:nvSpPr>
        <p:spPr>
          <a:xfrm>
            <a:off x="6502713" y="4979676"/>
            <a:ext cx="2515645"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t>Sudden Death Syndrome</a:t>
            </a:r>
          </a:p>
        </p:txBody>
      </p:sp>
      <p:sp>
        <p:nvSpPr>
          <p:cNvPr id="33" name="TextBox 32"/>
          <p:cNvSpPr txBox="1"/>
          <p:nvPr/>
        </p:nvSpPr>
        <p:spPr>
          <a:xfrm>
            <a:off x="6502713" y="5368667"/>
            <a:ext cx="2251563"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t>Aluminum in Vaccines</a:t>
            </a:r>
          </a:p>
        </p:txBody>
      </p:sp>
      <p:sp>
        <p:nvSpPr>
          <p:cNvPr id="34" name="TextBox 33"/>
          <p:cNvSpPr txBox="1"/>
          <p:nvPr/>
        </p:nvSpPr>
        <p:spPr>
          <a:xfrm>
            <a:off x="6502713" y="5755506"/>
            <a:ext cx="2364750"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t>Autism and Epigenetics</a:t>
            </a:r>
          </a:p>
        </p:txBody>
      </p:sp>
      <p:sp>
        <p:nvSpPr>
          <p:cNvPr id="35" name="TextBox 34"/>
          <p:cNvSpPr txBox="1"/>
          <p:nvPr/>
        </p:nvSpPr>
        <p:spPr>
          <a:xfrm>
            <a:off x="613403" y="921487"/>
            <a:ext cx="9086973" cy="461665"/>
          </a:xfrm>
          <a:prstGeom prst="rect">
            <a:avLst/>
          </a:prstGeom>
          <a:noFill/>
        </p:spPr>
        <p:txBody>
          <a:bodyPr wrap="square" rtlCol="0">
            <a:spAutoFit/>
          </a:bodyPr>
          <a:lstStyle/>
          <a:p>
            <a:r>
              <a:rPr lang="en-US" sz="2400" b="1" dirty="0" smtClean="0"/>
              <a:t>Health Issue Awareness    WAPF Talks               Journal Papers</a:t>
            </a:r>
            <a:endParaRPr lang="en-US" sz="2400" b="1" dirty="0"/>
          </a:p>
        </p:txBody>
      </p:sp>
      <p:sp>
        <p:nvSpPr>
          <p:cNvPr id="36" name="TextBox 35"/>
          <p:cNvSpPr txBox="1"/>
          <p:nvPr/>
        </p:nvSpPr>
        <p:spPr>
          <a:xfrm>
            <a:off x="319712" y="1398211"/>
            <a:ext cx="800520" cy="369332"/>
          </a:xfrm>
          <a:prstGeom prst="rect">
            <a:avLst/>
          </a:prstGeom>
          <a:noFill/>
        </p:spPr>
        <p:txBody>
          <a:bodyPr wrap="none" rtlCol="0">
            <a:spAutoFit/>
          </a:bodyPr>
          <a:lstStyle/>
          <a:p>
            <a:r>
              <a:rPr lang="en-US" dirty="0" smtClean="0"/>
              <a:t>1980’s</a:t>
            </a:r>
            <a:endParaRPr lang="en-US" dirty="0"/>
          </a:p>
        </p:txBody>
      </p:sp>
      <p:sp>
        <p:nvSpPr>
          <p:cNvPr id="37" name="TextBox 36"/>
          <p:cNvSpPr txBox="1"/>
          <p:nvPr/>
        </p:nvSpPr>
        <p:spPr>
          <a:xfrm>
            <a:off x="393651" y="2015622"/>
            <a:ext cx="652643" cy="369332"/>
          </a:xfrm>
          <a:prstGeom prst="rect">
            <a:avLst/>
          </a:prstGeom>
          <a:noFill/>
        </p:spPr>
        <p:txBody>
          <a:bodyPr wrap="none" rtlCol="0">
            <a:spAutoFit/>
          </a:bodyPr>
          <a:lstStyle/>
          <a:p>
            <a:r>
              <a:rPr lang="en-US" dirty="0" smtClean="0"/>
              <a:t>2007</a:t>
            </a:r>
            <a:endParaRPr lang="en-US" dirty="0"/>
          </a:p>
        </p:txBody>
      </p:sp>
      <p:sp>
        <p:nvSpPr>
          <p:cNvPr id="38" name="TextBox 37"/>
          <p:cNvSpPr txBox="1"/>
          <p:nvPr/>
        </p:nvSpPr>
        <p:spPr>
          <a:xfrm>
            <a:off x="76200" y="2633033"/>
            <a:ext cx="1287544" cy="369332"/>
          </a:xfrm>
          <a:prstGeom prst="rect">
            <a:avLst/>
          </a:prstGeom>
          <a:noFill/>
        </p:spPr>
        <p:txBody>
          <a:bodyPr wrap="none" rtlCol="0">
            <a:spAutoFit/>
          </a:bodyPr>
          <a:lstStyle/>
          <a:p>
            <a:r>
              <a:rPr lang="en-US" dirty="0" smtClean="0"/>
              <a:t>2010-WAPF</a:t>
            </a:r>
            <a:endParaRPr lang="en-US" dirty="0"/>
          </a:p>
        </p:txBody>
      </p:sp>
      <p:sp>
        <p:nvSpPr>
          <p:cNvPr id="39" name="TextBox 38"/>
          <p:cNvSpPr txBox="1"/>
          <p:nvPr/>
        </p:nvSpPr>
        <p:spPr>
          <a:xfrm>
            <a:off x="76200" y="3481348"/>
            <a:ext cx="1287544" cy="369332"/>
          </a:xfrm>
          <a:prstGeom prst="rect">
            <a:avLst/>
          </a:prstGeom>
          <a:noFill/>
        </p:spPr>
        <p:txBody>
          <a:bodyPr wrap="none" rtlCol="0">
            <a:spAutoFit/>
          </a:bodyPr>
          <a:lstStyle/>
          <a:p>
            <a:r>
              <a:rPr lang="en-US" dirty="0" smtClean="0"/>
              <a:t>2011-WAPF</a:t>
            </a:r>
            <a:endParaRPr lang="en-US" dirty="0"/>
          </a:p>
        </p:txBody>
      </p:sp>
      <p:sp>
        <p:nvSpPr>
          <p:cNvPr id="40" name="TextBox 39"/>
          <p:cNvSpPr txBox="1"/>
          <p:nvPr/>
        </p:nvSpPr>
        <p:spPr>
          <a:xfrm>
            <a:off x="76200" y="4098759"/>
            <a:ext cx="1287544" cy="646331"/>
          </a:xfrm>
          <a:prstGeom prst="rect">
            <a:avLst/>
          </a:prstGeom>
          <a:noFill/>
        </p:spPr>
        <p:txBody>
          <a:bodyPr wrap="none" rtlCol="0">
            <a:spAutoFit/>
          </a:bodyPr>
          <a:lstStyle/>
          <a:p>
            <a:r>
              <a:rPr lang="en-US" dirty="0" smtClean="0"/>
              <a:t>2012-WAPF</a:t>
            </a:r>
          </a:p>
          <a:p>
            <a:r>
              <a:rPr lang="en-US" dirty="0" smtClean="0"/>
              <a:t>London</a:t>
            </a:r>
            <a:endParaRPr lang="en-US" dirty="0"/>
          </a:p>
        </p:txBody>
      </p:sp>
      <p:sp>
        <p:nvSpPr>
          <p:cNvPr id="41" name="TextBox 40"/>
          <p:cNvSpPr txBox="1"/>
          <p:nvPr/>
        </p:nvSpPr>
        <p:spPr>
          <a:xfrm>
            <a:off x="62562" y="4813577"/>
            <a:ext cx="1314821" cy="646331"/>
          </a:xfrm>
          <a:prstGeom prst="rect">
            <a:avLst/>
          </a:prstGeom>
          <a:noFill/>
        </p:spPr>
        <p:txBody>
          <a:bodyPr wrap="none" rtlCol="0">
            <a:spAutoFit/>
          </a:bodyPr>
          <a:lstStyle/>
          <a:p>
            <a:r>
              <a:rPr lang="en-US" dirty="0" smtClean="0"/>
              <a:t>2012-WAPF</a:t>
            </a:r>
          </a:p>
          <a:p>
            <a:r>
              <a:rPr lang="en-US" dirty="0"/>
              <a:t>I</a:t>
            </a:r>
            <a:r>
              <a:rPr lang="en-US" dirty="0" smtClean="0"/>
              <a:t>ndianapolis</a:t>
            </a:r>
            <a:endParaRPr lang="en-US" dirty="0"/>
          </a:p>
        </p:txBody>
      </p:sp>
      <p:sp>
        <p:nvSpPr>
          <p:cNvPr id="42" name="TextBox 41"/>
          <p:cNvSpPr txBox="1"/>
          <p:nvPr/>
        </p:nvSpPr>
        <p:spPr>
          <a:xfrm>
            <a:off x="116686" y="5925739"/>
            <a:ext cx="1314821" cy="646331"/>
          </a:xfrm>
          <a:prstGeom prst="rect">
            <a:avLst/>
          </a:prstGeom>
          <a:noFill/>
        </p:spPr>
        <p:txBody>
          <a:bodyPr wrap="none" rtlCol="0">
            <a:spAutoFit/>
          </a:bodyPr>
          <a:lstStyle/>
          <a:p>
            <a:r>
              <a:rPr lang="en-US" dirty="0" smtClean="0"/>
              <a:t>2012-WAPF</a:t>
            </a:r>
          </a:p>
          <a:p>
            <a:r>
              <a:rPr lang="en-US" dirty="0" smtClean="0"/>
              <a:t>Santa Clara</a:t>
            </a:r>
            <a:endParaRPr lang="en-US" dirty="0"/>
          </a:p>
        </p:txBody>
      </p:sp>
      <p:sp>
        <p:nvSpPr>
          <p:cNvPr id="43" name="TextBox 42"/>
          <p:cNvSpPr txBox="1"/>
          <p:nvPr/>
        </p:nvSpPr>
        <p:spPr>
          <a:xfrm>
            <a:off x="6906672" y="2919296"/>
            <a:ext cx="652643"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t>2011</a:t>
            </a:r>
          </a:p>
        </p:txBody>
      </p:sp>
      <p:sp>
        <p:nvSpPr>
          <p:cNvPr id="44" name="TextBox 43"/>
          <p:cNvSpPr txBox="1"/>
          <p:nvPr/>
        </p:nvSpPr>
        <p:spPr>
          <a:xfrm>
            <a:off x="6906672" y="4618821"/>
            <a:ext cx="652643"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t>2012</a:t>
            </a:r>
          </a:p>
        </p:txBody>
      </p:sp>
      <p:sp>
        <p:nvSpPr>
          <p:cNvPr id="45" name="TextBox 44"/>
          <p:cNvSpPr txBox="1"/>
          <p:nvPr/>
        </p:nvSpPr>
        <p:spPr>
          <a:xfrm>
            <a:off x="4114796" y="3466348"/>
            <a:ext cx="959209"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smtClean="0"/>
              <a:t>Autism</a:t>
            </a:r>
          </a:p>
        </p:txBody>
      </p:sp>
      <p:cxnSp>
        <p:nvCxnSpPr>
          <p:cNvPr id="46" name="Straight Arrow Connector 45"/>
          <p:cNvCxnSpPr/>
          <p:nvPr/>
        </p:nvCxnSpPr>
        <p:spPr>
          <a:xfrm>
            <a:off x="1310340" y="2368311"/>
            <a:ext cx="6443286" cy="2565407"/>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6502713" y="6127004"/>
            <a:ext cx="2515645"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smtClean="0"/>
              <a:t>Preeclampsia, Autism and Pernicious Anemia</a:t>
            </a:r>
          </a:p>
        </p:txBody>
      </p:sp>
      <p:sp>
        <p:nvSpPr>
          <p:cNvPr id="49" name="TextBox 48"/>
          <p:cNvSpPr txBox="1"/>
          <p:nvPr/>
        </p:nvSpPr>
        <p:spPr>
          <a:xfrm>
            <a:off x="1853190" y="3755910"/>
            <a:ext cx="1005403"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t>Vaccines</a:t>
            </a:r>
          </a:p>
        </p:txBody>
      </p:sp>
    </p:spTree>
    <p:extLst>
      <p:ext uri="{BB962C8B-B14F-4D97-AF65-F5344CB8AC3E}">
        <p14:creationId xmlns:p14="http://schemas.microsoft.com/office/powerpoint/2010/main" val="14014134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132"/>
            <a:ext cx="8229600" cy="1143000"/>
          </a:xfrm>
        </p:spPr>
        <p:txBody>
          <a:bodyPr/>
          <a:lstStyle/>
          <a:p>
            <a:r>
              <a:rPr lang="en-US" dirty="0" err="1" smtClean="0"/>
              <a:t>Deamidated</a:t>
            </a:r>
            <a:r>
              <a:rPr lang="en-US" dirty="0" smtClean="0"/>
              <a:t> </a:t>
            </a:r>
            <a:r>
              <a:rPr lang="en-US" dirty="0" err="1" smtClean="0"/>
              <a:t>Gliadin</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026758"/>
            <a:ext cx="8229600" cy="1053777"/>
          </a:xfrm>
        </p:spPr>
        <p:txBody>
          <a:bodyPr>
            <a:normAutofit/>
          </a:bodyPr>
          <a:lstStyle/>
          <a:p>
            <a:r>
              <a:rPr lang="en-US" sz="2800" dirty="0" smtClean="0"/>
              <a:t>Enzymatic treatment with </a:t>
            </a:r>
            <a:r>
              <a:rPr lang="en-US" sz="2800" dirty="0" err="1" smtClean="0"/>
              <a:t>transglutaminase</a:t>
            </a:r>
            <a:r>
              <a:rPr lang="en-US" sz="2800" dirty="0" smtClean="0"/>
              <a:t> </a:t>
            </a:r>
          </a:p>
          <a:p>
            <a:r>
              <a:rPr lang="en-US" sz="2800" dirty="0" smtClean="0"/>
              <a:t>Breaks down gluten to produce free glutamate</a:t>
            </a:r>
            <a:endParaRPr lang="en-US" sz="2800" dirty="0"/>
          </a:p>
        </p:txBody>
      </p:sp>
      <p:sp>
        <p:nvSpPr>
          <p:cNvPr id="4" name="TextBox 3"/>
          <p:cNvSpPr txBox="1"/>
          <p:nvPr/>
        </p:nvSpPr>
        <p:spPr>
          <a:xfrm>
            <a:off x="457200" y="2349197"/>
            <a:ext cx="7931331" cy="3539431"/>
          </a:xfrm>
          <a:prstGeom prst="rect">
            <a:avLst/>
          </a:prstGeom>
          <a:solidFill>
            <a:srgbClr val="F8FFC5"/>
          </a:solidFill>
          <a:ln>
            <a:solidFill>
              <a:srgbClr val="000000"/>
            </a:solidFill>
          </a:ln>
        </p:spPr>
        <p:txBody>
          <a:bodyPr wrap="square" rtlCol="0">
            <a:spAutoFit/>
          </a:bodyPr>
          <a:lstStyle/>
          <a:p>
            <a:r>
              <a:rPr lang="en-US" sz="2800" dirty="0" smtClean="0">
                <a:latin typeface="Apple Casual"/>
              </a:rPr>
              <a:t>"</a:t>
            </a:r>
            <a:r>
              <a:rPr lang="en-US" sz="2800" dirty="0" err="1" smtClean="0">
                <a:latin typeface="Apple Casual"/>
              </a:rPr>
              <a:t>Deamidated</a:t>
            </a:r>
            <a:r>
              <a:rPr lang="en-US" sz="2800" dirty="0" smtClean="0">
                <a:latin typeface="Apple Casual"/>
              </a:rPr>
              <a:t> </a:t>
            </a:r>
            <a:r>
              <a:rPr lang="en-US" sz="2800" dirty="0" err="1" smtClean="0">
                <a:latin typeface="Apple Casual"/>
              </a:rPr>
              <a:t>gliadin</a:t>
            </a:r>
            <a:r>
              <a:rPr lang="en-US" sz="2800" dirty="0" smtClean="0">
                <a:latin typeface="Apple Casual"/>
              </a:rPr>
              <a:t> is the product of acid or enzymatic treatment of gluten often used in the </a:t>
            </a:r>
            <a:r>
              <a:rPr lang="en-US" sz="2800" dirty="0" smtClean="0">
                <a:solidFill>
                  <a:srgbClr val="FF0000"/>
                </a:solidFill>
                <a:latin typeface="Apple Casual"/>
              </a:rPr>
              <a:t>food processing industry.  </a:t>
            </a:r>
          </a:p>
          <a:p>
            <a:endParaRPr lang="en-US" sz="2800" dirty="0" smtClean="0">
              <a:latin typeface="Apple Casual"/>
            </a:endParaRPr>
          </a:p>
          <a:p>
            <a:r>
              <a:rPr lang="en-US" sz="2800" dirty="0" smtClean="0">
                <a:latin typeface="Apple Casual"/>
              </a:rPr>
              <a:t>The purpose of </a:t>
            </a:r>
            <a:r>
              <a:rPr lang="en-US" sz="2800" dirty="0" err="1" smtClean="0">
                <a:latin typeface="Apple Casual"/>
              </a:rPr>
              <a:t>deamidating</a:t>
            </a:r>
            <a:r>
              <a:rPr lang="en-US" sz="2800" dirty="0" smtClean="0">
                <a:latin typeface="Apple Casual"/>
              </a:rPr>
              <a:t> gluten ... is to make the </a:t>
            </a:r>
            <a:r>
              <a:rPr lang="en-US" sz="2800" dirty="0" err="1" smtClean="0">
                <a:latin typeface="Apple Casual"/>
              </a:rPr>
              <a:t>gliadin</a:t>
            </a:r>
            <a:r>
              <a:rPr lang="en-US" sz="2800" dirty="0" smtClean="0">
                <a:latin typeface="Apple Casual"/>
              </a:rPr>
              <a:t> able to </a:t>
            </a:r>
            <a:r>
              <a:rPr lang="en-US" sz="2800" dirty="0" smtClean="0">
                <a:solidFill>
                  <a:srgbClr val="FF0000"/>
                </a:solidFill>
                <a:latin typeface="Apple Casual"/>
              </a:rPr>
              <a:t>mix with other foods </a:t>
            </a:r>
            <a:r>
              <a:rPr lang="en-US" sz="2800" dirty="0" smtClean="0">
                <a:latin typeface="Apple Casual"/>
              </a:rPr>
              <a:t>(like milk) without changing the foods' qualities."</a:t>
            </a:r>
            <a:endParaRPr lang="en-US" sz="2800" dirty="0">
              <a:latin typeface="Apple Casual"/>
            </a:endParaRPr>
          </a:p>
        </p:txBody>
      </p:sp>
      <p:sp>
        <p:nvSpPr>
          <p:cNvPr id="5" name="TextBox 4"/>
          <p:cNvSpPr txBox="1"/>
          <p:nvPr/>
        </p:nvSpPr>
        <p:spPr>
          <a:xfrm>
            <a:off x="1154948" y="5888628"/>
            <a:ext cx="5712359" cy="1200329"/>
          </a:xfrm>
          <a:prstGeom prst="rect">
            <a:avLst/>
          </a:prstGeom>
          <a:noFill/>
        </p:spPr>
        <p:txBody>
          <a:bodyPr wrap="none" rtlCol="0">
            <a:spAutoFit/>
          </a:bodyPr>
          <a:lstStyle/>
          <a:p>
            <a:r>
              <a:rPr lang="en-US" dirty="0" smtClean="0">
                <a:solidFill>
                  <a:srgbClr val="FF0000"/>
                </a:solidFill>
              </a:rPr>
              <a:t>*</a:t>
            </a:r>
            <a:r>
              <a:rPr lang="en-US" dirty="0" smtClean="0"/>
              <a:t> Dr. Karl Johnson</a:t>
            </a:r>
          </a:p>
          <a:p>
            <a:r>
              <a:rPr lang="en-US" dirty="0" smtClean="0">
                <a:hlinkClick r:id="rId2"/>
              </a:rPr>
              <a:t>http://www.helpmychronicpain.com/blog/bid/54865/</a:t>
            </a:r>
            <a:endParaRPr lang="en-US" dirty="0" smtClean="0"/>
          </a:p>
          <a:p>
            <a:r>
              <a:rPr lang="en-US" dirty="0" smtClean="0"/>
              <a:t>Gluten-Epitopes-Your-Hope-For-Recovery-From-Your-Illness</a:t>
            </a:r>
          </a:p>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Gluten Causes Trouble</a:t>
            </a:r>
            <a:endParaRPr lang="en-US" dirty="0"/>
          </a:p>
        </p:txBody>
      </p:sp>
      <p:pic>
        <p:nvPicPr>
          <p:cNvPr id="4" name="Content Placeholder 3" descr="autoimmune-response-to-gluten.jpg"/>
          <p:cNvPicPr>
            <a:picLocks noGrp="1" noChangeAspect="1"/>
          </p:cNvPicPr>
          <p:nvPr>
            <p:ph idx="1"/>
          </p:nvPr>
        </p:nvPicPr>
        <p:blipFill>
          <a:blip r:embed="rId3"/>
          <a:srcRect l="-6136" r="-6136"/>
          <a:stretch>
            <a:fillRect/>
          </a:stretch>
        </p:blipFill>
        <p:spPr/>
      </p:pic>
      <p:sp>
        <p:nvSpPr>
          <p:cNvPr id="5" name="TextBox 4"/>
          <p:cNvSpPr txBox="1"/>
          <p:nvPr/>
        </p:nvSpPr>
        <p:spPr>
          <a:xfrm>
            <a:off x="2070100" y="6413500"/>
            <a:ext cx="5799935" cy="400110"/>
          </a:xfrm>
          <a:prstGeom prst="rect">
            <a:avLst/>
          </a:prstGeom>
          <a:noFill/>
        </p:spPr>
        <p:txBody>
          <a:bodyPr wrap="none" rtlCol="0">
            <a:spAutoFit/>
          </a:bodyPr>
          <a:lstStyle/>
          <a:p>
            <a:r>
              <a:rPr lang="en-US" sz="2000" dirty="0" smtClean="0"/>
              <a:t>* http://</a:t>
            </a:r>
            <a:r>
              <a:rPr lang="en-US" sz="2000" dirty="0" err="1" smtClean="0"/>
              <a:t>www.precisionnutrition.com</a:t>
            </a:r>
            <a:r>
              <a:rPr lang="en-US" sz="2000" dirty="0" smtClean="0"/>
              <a:t>/all-about-gluten</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Leaky Gut Syndrome</a:t>
            </a:r>
            <a:r>
              <a:rPr lang="en-US" dirty="0" smtClean="0">
                <a:solidFill>
                  <a:srgbClr val="FF0000"/>
                </a:solidFill>
              </a:rPr>
              <a:t>*</a:t>
            </a:r>
            <a:endParaRPr lang="en-US" dirty="0">
              <a:solidFill>
                <a:srgbClr val="FF0000"/>
              </a:solidFill>
            </a:endParaRPr>
          </a:p>
        </p:txBody>
      </p:sp>
      <p:pic>
        <p:nvPicPr>
          <p:cNvPr id="4" name="Content Placeholder 3" descr="tight-junction-leak.jpg"/>
          <p:cNvPicPr>
            <a:picLocks noGrp="1" noChangeAspect="1"/>
          </p:cNvPicPr>
          <p:nvPr>
            <p:ph idx="1"/>
          </p:nvPr>
        </p:nvPicPr>
        <p:blipFill>
          <a:blip r:embed="rId3"/>
          <a:srcRect t="-2023" b="-2023"/>
          <a:stretch>
            <a:fillRect/>
          </a:stretch>
        </p:blipFill>
        <p:spPr/>
      </p:pic>
      <p:sp>
        <p:nvSpPr>
          <p:cNvPr id="5" name="TextBox 4"/>
          <p:cNvSpPr txBox="1"/>
          <p:nvPr/>
        </p:nvSpPr>
        <p:spPr>
          <a:xfrm>
            <a:off x="2070100" y="6413500"/>
            <a:ext cx="6401187" cy="400110"/>
          </a:xfrm>
          <a:prstGeom prst="rect">
            <a:avLst/>
          </a:prstGeom>
          <a:noFill/>
        </p:spPr>
        <p:txBody>
          <a:bodyPr wrap="none" rtlCol="0">
            <a:spAutoFit/>
          </a:bodyPr>
          <a:lstStyle/>
          <a:p>
            <a:r>
              <a:rPr lang="en-US" sz="2000" dirty="0" smtClean="0">
                <a:solidFill>
                  <a:srgbClr val="FF0000"/>
                </a:solidFill>
              </a:rPr>
              <a:t>*</a:t>
            </a:r>
            <a:r>
              <a:rPr lang="en-US" sz="2000" dirty="0" smtClean="0"/>
              <a:t> From http://</a:t>
            </a:r>
            <a:r>
              <a:rPr lang="en-US" sz="2000" dirty="0" err="1" smtClean="0"/>
              <a:t>www.precisionnutrition.com</a:t>
            </a:r>
            <a:r>
              <a:rPr lang="en-US" sz="2000" dirty="0" smtClean="0"/>
              <a:t>/all-about-gluten</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330"/>
            <a:ext cx="8229600" cy="1143000"/>
          </a:xfrm>
        </p:spPr>
        <p:txBody>
          <a:bodyPr/>
          <a:lstStyle/>
          <a:p>
            <a:r>
              <a:rPr lang="en-US" dirty="0" err="1" smtClean="0"/>
              <a:t>Lectins</a:t>
            </a:r>
            <a:r>
              <a:rPr lang="en-US" dirty="0" smtClean="0"/>
              <a:t> and </a:t>
            </a:r>
            <a:r>
              <a:rPr lang="en-US" dirty="0" err="1" smtClean="0"/>
              <a:t>Leptin</a:t>
            </a:r>
            <a:r>
              <a:rPr lang="en-US" dirty="0" smtClean="0"/>
              <a:t> Resistance</a:t>
            </a:r>
            <a:r>
              <a:rPr lang="en-US" dirty="0" smtClean="0">
                <a:solidFill>
                  <a:srgbClr val="FF0000"/>
                </a:solidFill>
              </a:rPr>
              <a:t>*</a:t>
            </a:r>
            <a:endParaRPr lang="en-US" dirty="0">
              <a:solidFill>
                <a:srgbClr val="FF0000"/>
              </a:solidFill>
            </a:endParaRPr>
          </a:p>
        </p:txBody>
      </p:sp>
      <p:pic>
        <p:nvPicPr>
          <p:cNvPr id="4" name="Content Placeholder 3" descr="hemaglutinin.jpg"/>
          <p:cNvPicPr>
            <a:picLocks noGrp="1" noChangeAspect="1"/>
          </p:cNvPicPr>
          <p:nvPr>
            <p:ph idx="1"/>
          </p:nvPr>
        </p:nvPicPr>
        <p:blipFill>
          <a:blip r:embed="rId3"/>
          <a:srcRect l="-80596" r="-80596"/>
          <a:stretch>
            <a:fillRect/>
          </a:stretch>
        </p:blipFill>
        <p:spPr>
          <a:xfrm>
            <a:off x="3092770" y="1600200"/>
            <a:ext cx="8229600" cy="4525963"/>
          </a:xfrm>
        </p:spPr>
      </p:pic>
      <p:sp>
        <p:nvSpPr>
          <p:cNvPr id="5" name="Content Placeholder 2"/>
          <p:cNvSpPr txBox="1">
            <a:spLocks/>
          </p:cNvSpPr>
          <p:nvPr/>
        </p:nvSpPr>
        <p:spPr>
          <a:xfrm>
            <a:off x="150190" y="1144454"/>
            <a:ext cx="5292251" cy="5241925"/>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2800" dirty="0" err="1" smtClean="0"/>
              <a:t>Lectins</a:t>
            </a:r>
            <a:r>
              <a:rPr lang="en-US" sz="2800" dirty="0" smtClean="0"/>
              <a:t> are found in legumes and cereals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2800" dirty="0" smtClean="0"/>
              <a:t>They bind to and inactivate </a:t>
            </a:r>
            <a:r>
              <a:rPr lang="en-US" sz="2800" dirty="0" err="1" smtClean="0"/>
              <a:t>leptin</a:t>
            </a:r>
            <a:r>
              <a:rPr lang="en-US" sz="2800" dirty="0" smtClean="0"/>
              <a:t> receptors (particularly problematic with leaky gut?)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This leads to “</a:t>
            </a:r>
            <a:r>
              <a:rPr lang="en-US" sz="2800" dirty="0" err="1" smtClean="0"/>
              <a:t>leptin</a:t>
            </a:r>
            <a:r>
              <a:rPr lang="en-US" sz="2800" dirty="0" smtClean="0"/>
              <a:t> resistance,” a defect found in association with obesity and preceding “insulin resistance”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Zucker</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rats are obese and have a defective </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leptin</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receptor gene</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xtBox 5"/>
          <p:cNvSpPr txBox="1"/>
          <p:nvPr/>
        </p:nvSpPr>
        <p:spPr>
          <a:xfrm>
            <a:off x="551240" y="6386379"/>
            <a:ext cx="8135560" cy="461665"/>
          </a:xfrm>
          <a:prstGeom prst="rect">
            <a:avLst/>
          </a:prstGeom>
          <a:noFill/>
        </p:spPr>
        <p:txBody>
          <a:bodyPr wrap="none" rtlCol="0">
            <a:spAutoFit/>
          </a:bodyPr>
          <a:lstStyle/>
          <a:p>
            <a:r>
              <a:rPr lang="en-US" sz="2400" dirty="0" smtClean="0">
                <a:solidFill>
                  <a:srgbClr val="FF0000"/>
                </a:solidFill>
              </a:rPr>
              <a:t>*</a:t>
            </a:r>
            <a:r>
              <a:rPr lang="en-US" sz="2400" dirty="0" smtClean="0"/>
              <a:t> http://</a:t>
            </a:r>
            <a:r>
              <a:rPr lang="en-US" sz="2400" dirty="0" err="1" smtClean="0"/>
              <a:t>www.realfooduniversity.com</a:t>
            </a:r>
            <a:r>
              <a:rPr lang="en-US" sz="2400" dirty="0" smtClean="0"/>
              <a:t>/real-truth-healthy-grains/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Lectins</a:t>
            </a:r>
            <a:r>
              <a:rPr lang="en-US" dirty="0" smtClean="0"/>
              <a:t> 	and </a:t>
            </a:r>
            <a:r>
              <a:rPr lang="en-US" dirty="0" err="1" smtClean="0"/>
              <a:t>Leptin</a:t>
            </a:r>
            <a:r>
              <a:rPr lang="en-US" dirty="0" smtClean="0"/>
              <a:t>, Cont’d</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92075" y="1477963"/>
            <a:ext cx="8687314" cy="4525963"/>
          </a:xfrm>
        </p:spPr>
        <p:txBody>
          <a:bodyPr>
            <a:noAutofit/>
          </a:bodyPr>
          <a:lstStyle/>
          <a:p>
            <a:r>
              <a:rPr lang="en-US" sz="3600" dirty="0"/>
              <a:t>S</a:t>
            </a:r>
            <a:r>
              <a:rPr lang="en-US" sz="3600" dirty="0" smtClean="0"/>
              <a:t>tudy </a:t>
            </a:r>
            <a:r>
              <a:rPr lang="en-US" sz="3600" dirty="0"/>
              <a:t>on 24 domestic </a:t>
            </a:r>
            <a:r>
              <a:rPr lang="en-US" sz="3600" dirty="0" smtClean="0"/>
              <a:t>pigs</a:t>
            </a:r>
          </a:p>
          <a:p>
            <a:pPr lvl="1"/>
            <a:r>
              <a:rPr lang="en-US" sz="3200" dirty="0" smtClean="0"/>
              <a:t>Cereal</a:t>
            </a:r>
            <a:r>
              <a:rPr lang="en-US" sz="3200" dirty="0"/>
              <a:t>-free hunter- gatherer </a:t>
            </a:r>
            <a:r>
              <a:rPr lang="en-US" sz="3200" dirty="0" smtClean="0"/>
              <a:t>                                         diet </a:t>
            </a:r>
            <a:r>
              <a:rPr lang="en-US" sz="3200" dirty="0"/>
              <a:t>promoted </a:t>
            </a:r>
            <a:r>
              <a:rPr lang="en-US" sz="3200" dirty="0" smtClean="0"/>
              <a:t>significantly                                                 </a:t>
            </a:r>
            <a:r>
              <a:rPr lang="en-US" sz="3200" dirty="0"/>
              <a:t>higher insulin sensitivity, </a:t>
            </a:r>
            <a:r>
              <a:rPr lang="en-US" sz="3200" dirty="0" smtClean="0"/>
              <a:t>                                                   lower </a:t>
            </a:r>
            <a:r>
              <a:rPr lang="en-US" sz="3200" dirty="0"/>
              <a:t>diastolic blood pressure and lower C-reactive </a:t>
            </a:r>
            <a:r>
              <a:rPr lang="en-US" sz="3200" dirty="0" smtClean="0"/>
              <a:t>protein, </a:t>
            </a:r>
            <a:r>
              <a:rPr lang="en-US" sz="3200" dirty="0"/>
              <a:t>compared to a cereal-based swine feed. </a:t>
            </a:r>
            <a:endParaRPr lang="en-US" sz="3200" dirty="0" smtClean="0"/>
          </a:p>
          <a:p>
            <a:r>
              <a:rPr lang="en-US" dirty="0" smtClean="0"/>
              <a:t>Sourdough </a:t>
            </a:r>
            <a:r>
              <a:rPr lang="en-US" dirty="0"/>
              <a:t>lactic acid bacteria </a:t>
            </a:r>
            <a:r>
              <a:rPr lang="en-US" dirty="0" smtClean="0"/>
              <a:t>hydrolyze </a:t>
            </a:r>
            <a:r>
              <a:rPr lang="en-US" dirty="0" err="1"/>
              <a:t>gliadin</a:t>
            </a:r>
            <a:r>
              <a:rPr lang="en-US" dirty="0"/>
              <a:t> peptides and inhibit their </a:t>
            </a:r>
            <a:r>
              <a:rPr lang="en-US" dirty="0" err="1"/>
              <a:t>lectin</a:t>
            </a:r>
            <a:r>
              <a:rPr lang="en-US" dirty="0"/>
              <a:t>-like </a:t>
            </a:r>
            <a:r>
              <a:rPr lang="en-US" dirty="0" smtClean="0"/>
              <a:t>behavior </a:t>
            </a:r>
            <a:endParaRPr lang="en-US" dirty="0"/>
          </a:p>
          <a:p>
            <a:endParaRPr lang="en-US" sz="3600" dirty="0"/>
          </a:p>
        </p:txBody>
      </p:sp>
      <p:sp>
        <p:nvSpPr>
          <p:cNvPr id="4" name="TextBox 3"/>
          <p:cNvSpPr txBox="1"/>
          <p:nvPr/>
        </p:nvSpPr>
        <p:spPr>
          <a:xfrm>
            <a:off x="1397000" y="6254750"/>
            <a:ext cx="7202437" cy="830997"/>
          </a:xfrm>
          <a:prstGeom prst="rect">
            <a:avLst/>
          </a:prstGeom>
          <a:noFill/>
        </p:spPr>
        <p:txBody>
          <a:bodyPr wrap="none" rtlCol="0">
            <a:spAutoFit/>
          </a:bodyPr>
          <a:lstStyle/>
          <a:p>
            <a:r>
              <a:rPr lang="en-US" sz="2400" i="1" dirty="0" smtClean="0">
                <a:solidFill>
                  <a:srgbClr val="FF0000"/>
                </a:solidFill>
              </a:rPr>
              <a:t>*</a:t>
            </a:r>
            <a:r>
              <a:rPr lang="en-US" sz="2400" i="1" dirty="0" smtClean="0"/>
              <a:t> </a:t>
            </a:r>
            <a:r>
              <a:rPr lang="en-US" sz="2400" dirty="0" smtClean="0"/>
              <a:t>T. </a:t>
            </a:r>
            <a:r>
              <a:rPr lang="en-US" sz="2400" dirty="0" err="1" smtClean="0"/>
              <a:t>Jonsson</a:t>
            </a:r>
            <a:r>
              <a:rPr lang="en-US" sz="2400" dirty="0" smtClean="0"/>
              <a:t> </a:t>
            </a:r>
            <a:r>
              <a:rPr lang="en-US" sz="2400" i="1" dirty="0" smtClean="0"/>
              <a:t>et al.,  </a:t>
            </a:r>
            <a:r>
              <a:rPr lang="en-US" sz="2400" dirty="0" smtClean="0"/>
              <a:t>BMC </a:t>
            </a:r>
            <a:r>
              <a:rPr lang="en-US" sz="2400" dirty="0"/>
              <a:t>Endocrine Disorders 2005, </a:t>
            </a:r>
            <a:r>
              <a:rPr lang="en-US" sz="2400" b="1" dirty="0"/>
              <a:t>5</a:t>
            </a:r>
            <a:r>
              <a:rPr lang="en-US" sz="2400" dirty="0" smtClean="0"/>
              <a:t>:10.</a:t>
            </a:r>
            <a:endParaRPr lang="en-US" sz="2400" dirty="0"/>
          </a:p>
          <a:p>
            <a:endParaRPr lang="en-US" sz="2400" dirty="0"/>
          </a:p>
        </p:txBody>
      </p:sp>
      <p:pic>
        <p:nvPicPr>
          <p:cNvPr id="5" name="Picture 4" descr="Sow_with_pigl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9973" y="1477963"/>
            <a:ext cx="3097027" cy="1914526"/>
          </a:xfrm>
          <a:prstGeom prst="rect">
            <a:avLst/>
          </a:prstGeom>
        </p:spPr>
      </p:pic>
    </p:spTree>
    <p:extLst>
      <p:ext uri="{BB962C8B-B14F-4D97-AF65-F5344CB8AC3E}">
        <p14:creationId xmlns:p14="http://schemas.microsoft.com/office/powerpoint/2010/main" val="303494343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492" y="274638"/>
            <a:ext cx="9144000" cy="639762"/>
          </a:xfrm>
        </p:spPr>
        <p:txBody>
          <a:bodyPr>
            <a:noAutofit/>
          </a:bodyPr>
          <a:lstStyle/>
          <a:p>
            <a:r>
              <a:rPr lang="en-US" sz="3600" dirty="0" smtClean="0"/>
              <a:t>Symptoms Associated </a:t>
            </a:r>
            <a:r>
              <a:rPr lang="en-US" sz="3600" dirty="0" err="1" smtClean="0"/>
              <a:t>w</a:t>
            </a:r>
            <a:r>
              <a:rPr lang="en-US" sz="3600" dirty="0" smtClean="0"/>
              <a:t>/ Gluten Intolerance</a:t>
            </a:r>
            <a:r>
              <a:rPr lang="en-US" sz="3600" dirty="0" smtClean="0">
                <a:solidFill>
                  <a:srgbClr val="FF0000"/>
                </a:solidFill>
              </a:rPr>
              <a:t>*</a:t>
            </a:r>
            <a:endParaRPr lang="en-US" sz="3600" dirty="0">
              <a:solidFill>
                <a:srgbClr val="FF0000"/>
              </a:solidFill>
            </a:endParaRPr>
          </a:p>
        </p:txBody>
      </p:sp>
      <p:sp>
        <p:nvSpPr>
          <p:cNvPr id="3" name="Content Placeholder 2"/>
          <p:cNvSpPr>
            <a:spLocks noGrp="1"/>
          </p:cNvSpPr>
          <p:nvPr>
            <p:ph idx="1"/>
          </p:nvPr>
        </p:nvSpPr>
        <p:spPr>
          <a:xfrm>
            <a:off x="190500" y="1130300"/>
            <a:ext cx="8953500" cy="5257800"/>
          </a:xfrm>
        </p:spPr>
        <p:txBody>
          <a:bodyPr>
            <a:normAutofit fontScale="70000" lnSpcReduction="20000"/>
          </a:bodyPr>
          <a:lstStyle/>
          <a:p>
            <a:r>
              <a:rPr lang="en-US" dirty="0" smtClean="0"/>
              <a:t>Weight loss or weight gain</a:t>
            </a:r>
          </a:p>
          <a:p>
            <a:r>
              <a:rPr lang="en-US" dirty="0" smtClean="0"/>
              <a:t>Nutritional deficiencies due to </a:t>
            </a:r>
            <a:r>
              <a:rPr lang="en-US" dirty="0" err="1" smtClean="0"/>
              <a:t>malabsorbtion</a:t>
            </a:r>
            <a:r>
              <a:rPr lang="en-US" dirty="0" smtClean="0"/>
              <a:t> (e.g. low iron levels)</a:t>
            </a:r>
          </a:p>
          <a:p>
            <a:r>
              <a:rPr lang="en-US" dirty="0" smtClean="0"/>
              <a:t>Fat in the stools (due to poor digestion)</a:t>
            </a:r>
          </a:p>
          <a:p>
            <a:r>
              <a:rPr lang="en-US" dirty="0" smtClean="0"/>
              <a:t>Aching joints</a:t>
            </a:r>
          </a:p>
          <a:p>
            <a:r>
              <a:rPr lang="en-US" dirty="0" smtClean="0"/>
              <a:t>Depression, anxiety, irritability and other </a:t>
            </a:r>
            <a:r>
              <a:rPr lang="en-US" dirty="0" err="1" smtClean="0"/>
              <a:t>behavioural</a:t>
            </a:r>
            <a:r>
              <a:rPr lang="en-US" dirty="0" smtClean="0"/>
              <a:t> changes</a:t>
            </a:r>
          </a:p>
          <a:p>
            <a:r>
              <a:rPr lang="en-US" dirty="0" smtClean="0"/>
              <a:t>Eczema and skin rashes</a:t>
            </a:r>
          </a:p>
          <a:p>
            <a:r>
              <a:rPr lang="en-US" dirty="0" smtClean="0"/>
              <a:t>Headaches</a:t>
            </a:r>
          </a:p>
          <a:p>
            <a:r>
              <a:rPr lang="en-US" dirty="0" smtClean="0"/>
              <a:t>Chronic fatigue and low energy</a:t>
            </a:r>
          </a:p>
          <a:p>
            <a:r>
              <a:rPr lang="en-US" dirty="0" smtClean="0"/>
              <a:t>Infertility, irregular menstrual cycle and miscarriage</a:t>
            </a:r>
          </a:p>
          <a:p>
            <a:r>
              <a:rPr lang="en-US" dirty="0" smtClean="0"/>
              <a:t>Cramps, tingling and numbness (often due to vitamin B12 </a:t>
            </a:r>
            <a:r>
              <a:rPr lang="en-US" dirty="0" err="1" smtClean="0"/>
              <a:t>malabsorption</a:t>
            </a:r>
            <a:r>
              <a:rPr lang="en-US" dirty="0" smtClean="0"/>
              <a:t>)</a:t>
            </a:r>
          </a:p>
          <a:p>
            <a:r>
              <a:rPr lang="en-US" dirty="0" smtClean="0"/>
              <a:t>Slow infant and child growth</a:t>
            </a:r>
          </a:p>
          <a:p>
            <a:r>
              <a:rPr lang="en-US" dirty="0" smtClean="0"/>
              <a:t>Decline in dental health</a:t>
            </a:r>
          </a:p>
          <a:p>
            <a:r>
              <a:rPr lang="en-US" dirty="0" smtClean="0"/>
              <a:t>Asthma and allergies</a:t>
            </a:r>
          </a:p>
          <a:p>
            <a:r>
              <a:rPr lang="en-US" dirty="0" smtClean="0"/>
              <a:t>Food cravings, especially for baked goods and sweets</a:t>
            </a:r>
          </a:p>
          <a:p>
            <a:endParaRPr lang="en-US" dirty="0"/>
          </a:p>
        </p:txBody>
      </p:sp>
      <p:sp>
        <p:nvSpPr>
          <p:cNvPr id="4" name="TextBox 3"/>
          <p:cNvSpPr txBox="1"/>
          <p:nvPr/>
        </p:nvSpPr>
        <p:spPr>
          <a:xfrm>
            <a:off x="1816100" y="6388100"/>
            <a:ext cx="6299621" cy="400110"/>
          </a:xfrm>
          <a:prstGeom prst="rect">
            <a:avLst/>
          </a:prstGeom>
          <a:noFill/>
        </p:spPr>
        <p:txBody>
          <a:bodyPr wrap="none" rtlCol="0">
            <a:spAutoFit/>
          </a:bodyPr>
          <a:lstStyle/>
          <a:p>
            <a:r>
              <a:rPr lang="en-US" sz="2000" dirty="0" smtClean="0">
                <a:solidFill>
                  <a:srgbClr val="FF0000"/>
                </a:solidFill>
              </a:rPr>
              <a:t>*</a:t>
            </a:r>
            <a:r>
              <a:rPr lang="en-US" sz="2000" dirty="0" smtClean="0"/>
              <a:t> See: http://</a:t>
            </a:r>
            <a:r>
              <a:rPr lang="en-US" sz="2000" dirty="0" err="1" smtClean="0"/>
              <a:t>www.precisionnutrition.com</a:t>
            </a:r>
            <a:r>
              <a:rPr lang="en-US" sz="2000" dirty="0" smtClean="0"/>
              <a:t>/all-about-gluten</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762"/>
            <a:ext cx="8229600" cy="1143000"/>
          </a:xfrm>
        </p:spPr>
        <p:txBody>
          <a:bodyPr/>
          <a:lstStyle/>
          <a:p>
            <a:r>
              <a:rPr lang="en-US" dirty="0" smtClean="0"/>
              <a:t>The Problem with </a:t>
            </a:r>
            <a:r>
              <a:rPr lang="en-US" dirty="0" err="1" smtClean="0"/>
              <a:t>Phytates</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884238"/>
            <a:ext cx="8001000" cy="4525963"/>
          </a:xfrm>
        </p:spPr>
        <p:txBody>
          <a:bodyPr>
            <a:noAutofit/>
          </a:bodyPr>
          <a:lstStyle/>
          <a:p>
            <a:r>
              <a:rPr lang="en-US" dirty="0" smtClean="0"/>
              <a:t>Grains were introduced                        relatively recently into the                        human diet (last 10,000 years)</a:t>
            </a:r>
          </a:p>
          <a:p>
            <a:r>
              <a:rPr lang="en-US" dirty="0" err="1" smtClean="0"/>
              <a:t>Phytates</a:t>
            </a:r>
            <a:r>
              <a:rPr lang="en-US" dirty="0" smtClean="0"/>
              <a:t> are phosphorus-                  containing compounds found                          in gluten and other grains</a:t>
            </a:r>
          </a:p>
          <a:p>
            <a:pPr lvl="1"/>
            <a:r>
              <a:rPr lang="en-US" sz="3200" dirty="0" smtClean="0"/>
              <a:t>They are the indigestible dietary fiber</a:t>
            </a:r>
          </a:p>
          <a:p>
            <a:pPr lvl="1"/>
            <a:r>
              <a:rPr lang="en-US" sz="3200" dirty="0" smtClean="0"/>
              <a:t>Decrease iron absorption by a factor of 15</a:t>
            </a:r>
          </a:p>
          <a:p>
            <a:pPr lvl="1"/>
            <a:r>
              <a:rPr lang="en-US" sz="3200" dirty="0" smtClean="0"/>
              <a:t>Also bind calcium, magnesium, and zinc</a:t>
            </a:r>
          </a:p>
          <a:p>
            <a:r>
              <a:rPr lang="en-US" dirty="0" smtClean="0"/>
              <a:t>Fermentation reduces </a:t>
            </a:r>
            <a:r>
              <a:rPr lang="en-US" dirty="0" err="1" smtClean="0"/>
              <a:t>phytate</a:t>
            </a:r>
            <a:r>
              <a:rPr lang="en-US" dirty="0" smtClean="0"/>
              <a:t> content</a:t>
            </a:r>
            <a:endParaRPr lang="en-US" dirty="0"/>
          </a:p>
        </p:txBody>
      </p:sp>
      <p:sp>
        <p:nvSpPr>
          <p:cNvPr id="4" name="TextBox 3"/>
          <p:cNvSpPr txBox="1"/>
          <p:nvPr/>
        </p:nvSpPr>
        <p:spPr>
          <a:xfrm>
            <a:off x="2006600" y="6344334"/>
            <a:ext cx="7005569" cy="707886"/>
          </a:xfrm>
          <a:prstGeom prst="rect">
            <a:avLst/>
          </a:prstGeom>
          <a:noFill/>
        </p:spPr>
        <p:txBody>
          <a:bodyPr wrap="none" rtlCol="0">
            <a:spAutoFit/>
          </a:bodyPr>
          <a:lstStyle/>
          <a:p>
            <a:r>
              <a:rPr lang="en-US" sz="2000" dirty="0" smtClean="0">
                <a:solidFill>
                  <a:srgbClr val="FF0000"/>
                </a:solidFill>
              </a:rPr>
              <a:t>*</a:t>
            </a:r>
            <a:r>
              <a:rPr lang="en-US" sz="2000" dirty="0" smtClean="0"/>
              <a:t> http://</a:t>
            </a:r>
            <a:r>
              <a:rPr lang="en-US" sz="2000" dirty="0" err="1" smtClean="0"/>
              <a:t>www.thenaturalrecoveryplan.com/articles/phytates.html</a:t>
            </a:r>
            <a:endParaRPr lang="en-US" sz="2000" dirty="0" smtClean="0"/>
          </a:p>
          <a:p>
            <a:endParaRPr lang="en-US" sz="2000" dirty="0"/>
          </a:p>
        </p:txBody>
      </p:sp>
      <p:pic>
        <p:nvPicPr>
          <p:cNvPr id="5" name="Picture 4" descr="phytates.svg.png"/>
          <p:cNvPicPr>
            <a:picLocks noChangeAspect="1"/>
          </p:cNvPicPr>
          <p:nvPr/>
        </p:nvPicPr>
        <p:blipFill>
          <a:blip r:embed="rId3"/>
          <a:stretch>
            <a:fillRect/>
          </a:stretch>
        </p:blipFill>
        <p:spPr>
          <a:xfrm>
            <a:off x="6146800" y="838200"/>
            <a:ext cx="2540000" cy="2590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“Wheat Belly: </a:t>
            </a:r>
            <a:br>
              <a:rPr lang="en-US" dirty="0" smtClean="0"/>
            </a:br>
            <a:r>
              <a:rPr lang="en-US" dirty="0" smtClean="0"/>
              <a:t>Lose the Wheat, Lose  the Weight”</a:t>
            </a:r>
            <a:r>
              <a:rPr lang="en-US" dirty="0" smtClean="0">
                <a:ln>
                  <a:solidFill>
                    <a:srgbClr val="FF0000"/>
                  </a:solidFill>
                </a:ln>
                <a:solidFill>
                  <a:srgbClr val="FF0000"/>
                </a:solidFill>
              </a:rPr>
              <a:t>*</a:t>
            </a:r>
            <a:endParaRPr lang="en-US" dirty="0">
              <a:ln>
                <a:solidFill>
                  <a:srgbClr val="FF0000"/>
                </a:solidFill>
              </a:ln>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Wheat has a high </a:t>
            </a:r>
            <a:r>
              <a:rPr lang="en-US" dirty="0" err="1" smtClean="0"/>
              <a:t>glycemic</a:t>
            </a:r>
            <a:r>
              <a:rPr lang="en-US" dirty="0" smtClean="0"/>
              <a:t> index (even whole wheat)</a:t>
            </a:r>
          </a:p>
          <a:p>
            <a:r>
              <a:rPr lang="en-US" dirty="0" err="1" smtClean="0"/>
              <a:t>Phytate</a:t>
            </a:r>
            <a:r>
              <a:rPr lang="en-US" dirty="0" smtClean="0"/>
              <a:t> in wheat </a:t>
            </a:r>
            <a:r>
              <a:rPr lang="en-US" dirty="0" err="1" smtClean="0"/>
              <a:t>chelates</a:t>
            </a:r>
            <a:r>
              <a:rPr lang="en-US" dirty="0" smtClean="0"/>
              <a:t> iron and zinc</a:t>
            </a:r>
          </a:p>
          <a:p>
            <a:r>
              <a:rPr lang="en-US" dirty="0" err="1" smtClean="0"/>
              <a:t>Gliadin</a:t>
            </a:r>
            <a:r>
              <a:rPr lang="en-US" dirty="0" smtClean="0"/>
              <a:t> (peptide in wheat) causes psychological and neurological damage</a:t>
            </a:r>
          </a:p>
          <a:p>
            <a:r>
              <a:rPr lang="en-US" dirty="0" smtClean="0"/>
              <a:t>Incidence of celiac disease (wheat allergy) has quadrupled over the last 50 years</a:t>
            </a:r>
          </a:p>
          <a:p>
            <a:r>
              <a:rPr lang="en-US" dirty="0" smtClean="0"/>
              <a:t>Author proposes obesity epidemic due to excess dietary wheat</a:t>
            </a:r>
          </a:p>
          <a:p>
            <a:endParaRPr lang="en-US" dirty="0"/>
          </a:p>
        </p:txBody>
      </p:sp>
      <p:sp>
        <p:nvSpPr>
          <p:cNvPr id="4" name="TextBox 3"/>
          <p:cNvSpPr txBox="1"/>
          <p:nvPr/>
        </p:nvSpPr>
        <p:spPr>
          <a:xfrm>
            <a:off x="2936051" y="6364769"/>
            <a:ext cx="6207949" cy="461665"/>
          </a:xfrm>
          <a:prstGeom prst="rect">
            <a:avLst/>
          </a:prstGeom>
          <a:noFill/>
        </p:spPr>
        <p:txBody>
          <a:bodyPr wrap="none" rtlCol="0">
            <a:spAutoFit/>
          </a:bodyPr>
          <a:lstStyle/>
          <a:p>
            <a:r>
              <a:rPr lang="en-US" sz="2400" dirty="0" smtClean="0">
                <a:ln>
                  <a:solidFill>
                    <a:srgbClr val="FF0000"/>
                  </a:solidFill>
                </a:ln>
                <a:solidFill>
                  <a:srgbClr val="FF0000"/>
                </a:solidFill>
              </a:rPr>
              <a:t>*</a:t>
            </a:r>
            <a:r>
              <a:rPr lang="en-US" sz="2400" dirty="0" smtClean="0"/>
              <a:t> By William Davis, M.D., published August 2011</a:t>
            </a:r>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Other Good Books!</a:t>
            </a:r>
            <a:endParaRPr lang="en-US" dirty="0"/>
          </a:p>
        </p:txBody>
      </p:sp>
      <p:sp>
        <p:nvSpPr>
          <p:cNvPr id="3" name="Content Placeholder 2"/>
          <p:cNvSpPr>
            <a:spLocks noGrp="1"/>
          </p:cNvSpPr>
          <p:nvPr>
            <p:ph idx="1"/>
          </p:nvPr>
        </p:nvSpPr>
        <p:spPr/>
        <p:txBody>
          <a:bodyPr>
            <a:normAutofit fontScale="85000" lnSpcReduction="20000"/>
          </a:bodyPr>
          <a:lstStyle/>
          <a:p>
            <a:r>
              <a:rPr lang="en-US" i="1" dirty="0" smtClean="0"/>
              <a:t>Good Calories, Bad Calories</a:t>
            </a:r>
            <a:r>
              <a:rPr lang="en-US" dirty="0" smtClean="0"/>
              <a:t>, by Gary </a:t>
            </a:r>
            <a:r>
              <a:rPr lang="en-US" dirty="0" err="1" smtClean="0"/>
              <a:t>Taubes</a:t>
            </a:r>
            <a:endParaRPr lang="en-US" dirty="0" smtClean="0"/>
          </a:p>
          <a:p>
            <a:pPr lvl="1"/>
            <a:r>
              <a:rPr lang="en-US" dirty="0" smtClean="0"/>
              <a:t>Argues that its </a:t>
            </a:r>
            <a:r>
              <a:rPr lang="en-US" dirty="0" err="1" smtClean="0"/>
              <a:t>carbs</a:t>
            </a:r>
            <a:r>
              <a:rPr lang="en-US" dirty="0" smtClean="0"/>
              <a:t>, not fats that cause obesity</a:t>
            </a:r>
          </a:p>
          <a:p>
            <a:r>
              <a:rPr lang="en-US" i="1" dirty="0" smtClean="0"/>
              <a:t>Breaking the Vicious Cycle: Intestinal Health through Diet</a:t>
            </a:r>
            <a:r>
              <a:rPr lang="en-US" dirty="0" smtClean="0"/>
              <a:t>, by Elaine </a:t>
            </a:r>
            <a:r>
              <a:rPr lang="en-US" dirty="0" err="1" smtClean="0"/>
              <a:t>Gottschall</a:t>
            </a:r>
            <a:endParaRPr lang="en-US" dirty="0" smtClean="0"/>
          </a:p>
          <a:p>
            <a:pPr lvl="1"/>
            <a:r>
              <a:rPr lang="en-US" dirty="0" smtClean="0"/>
              <a:t>Solving </a:t>
            </a:r>
            <a:r>
              <a:rPr lang="en-US" dirty="0" err="1" smtClean="0"/>
              <a:t>Crohn’s</a:t>
            </a:r>
            <a:r>
              <a:rPr lang="en-US" dirty="0" smtClean="0"/>
              <a:t> disease and Colitis through “Specific Carbohydrate Diet”</a:t>
            </a:r>
          </a:p>
          <a:p>
            <a:r>
              <a:rPr lang="en-US" i="1" dirty="0" smtClean="0"/>
              <a:t>Cereal Killer</a:t>
            </a:r>
            <a:r>
              <a:rPr lang="en-US" dirty="0" smtClean="0"/>
              <a:t>, by Alan Watson</a:t>
            </a:r>
          </a:p>
          <a:p>
            <a:pPr lvl="1"/>
            <a:r>
              <a:rPr lang="en-US" dirty="0" smtClean="0"/>
              <a:t>Handbook on role of </a:t>
            </a:r>
            <a:r>
              <a:rPr lang="en-US" dirty="0" err="1" smtClean="0"/>
              <a:t>carbs</a:t>
            </a:r>
            <a:r>
              <a:rPr lang="en-US" dirty="0" smtClean="0"/>
              <a:t> in heart disease; easy to read</a:t>
            </a:r>
          </a:p>
          <a:p>
            <a:r>
              <a:rPr lang="en-US" i="1" dirty="0" smtClean="0"/>
              <a:t>Trick and Treat: How ‘Healthy Eating’ is Making us Ill</a:t>
            </a:r>
            <a:r>
              <a:rPr lang="en-US" dirty="0" smtClean="0"/>
              <a:t>, by Barry Groves</a:t>
            </a:r>
          </a:p>
          <a:p>
            <a:pPr lvl="1"/>
            <a:r>
              <a:rPr lang="en-US" dirty="0" smtClean="0"/>
              <a:t>Lots of food for thought on why the “expert” dietary advice is broken</a:t>
            </a:r>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Recapitulation</a:t>
            </a:r>
            <a:endParaRPr lang="en-US" dirty="0"/>
          </a:p>
        </p:txBody>
      </p:sp>
      <p:sp>
        <p:nvSpPr>
          <p:cNvPr id="3" name="Content Placeholder 2"/>
          <p:cNvSpPr>
            <a:spLocks noGrp="1"/>
          </p:cNvSpPr>
          <p:nvPr>
            <p:ph idx="1"/>
          </p:nvPr>
        </p:nvSpPr>
        <p:spPr/>
        <p:txBody>
          <a:bodyPr>
            <a:normAutofit fontScale="92500"/>
          </a:bodyPr>
          <a:lstStyle/>
          <a:p>
            <a:r>
              <a:rPr lang="en-US" dirty="0" smtClean="0"/>
              <a:t>Efficiency and cost have been the drivers behind the food industry’s processing methods</a:t>
            </a:r>
          </a:p>
          <a:p>
            <a:r>
              <a:rPr lang="en-US" dirty="0" smtClean="0"/>
              <a:t>Wheat and corn have been converted into toxic pseudo-foods</a:t>
            </a:r>
          </a:p>
          <a:p>
            <a:r>
              <a:rPr lang="en-US" dirty="0" smtClean="0"/>
              <a:t>Diet high in processed foods leads to leaky gut syndrome, gluten intolerance, colitis, and </a:t>
            </a:r>
            <a:r>
              <a:rPr lang="en-US" dirty="0" err="1" smtClean="0"/>
              <a:t>Crohn’s</a:t>
            </a:r>
            <a:r>
              <a:rPr lang="en-US" dirty="0" smtClean="0"/>
              <a:t> disease</a:t>
            </a:r>
          </a:p>
          <a:p>
            <a:r>
              <a:rPr lang="en-US" dirty="0" err="1" smtClean="0"/>
              <a:t>Gliadin</a:t>
            </a:r>
            <a:r>
              <a:rPr lang="en-US" dirty="0" smtClean="0"/>
              <a:t>, </a:t>
            </a:r>
            <a:r>
              <a:rPr lang="en-US" dirty="0" err="1" smtClean="0"/>
              <a:t>phosphates,and</a:t>
            </a:r>
            <a:r>
              <a:rPr lang="en-US" dirty="0" smtClean="0"/>
              <a:t>  glutamate are all problematic factors</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smtClean="0">
                <a:ln>
                  <a:noFill/>
                </a:ln>
                <a:solidFill>
                  <a:srgbClr val="FF0000"/>
                </a:solidFill>
                <a:effectLst/>
                <a:uLnTx/>
                <a:uFillTx/>
                <a:latin typeface="Apple Casual"/>
                <a:ea typeface="+mn-ea"/>
                <a:cs typeface="+mn-cs"/>
              </a:rPr>
              <a:t> Part I: Nutrition</a:t>
            </a:r>
            <a:endParaRPr kumimoji="0" lang="en-US" sz="3600" b="0" i="0" u="none" strike="noStrike" kern="1200" cap="none" spc="0" normalizeH="0" baseline="0" noProof="0" dirty="0">
              <a:ln>
                <a:noFill/>
              </a:ln>
              <a:solidFill>
                <a:srgbClr val="FF0000"/>
              </a:solidFill>
              <a:effectLst/>
              <a:uLnTx/>
              <a:uFillTx/>
              <a:latin typeface="Apple Casual"/>
              <a:ea typeface="+mn-ea"/>
              <a:cs typeface="+mn-cs"/>
            </a:endParaRPr>
          </a:p>
        </p:txBody>
      </p:sp>
      <p:sp>
        <p:nvSpPr>
          <p:cNvPr id="2" name="TextBox 1"/>
          <p:cNvSpPr txBox="1"/>
          <p:nvPr/>
        </p:nvSpPr>
        <p:spPr>
          <a:xfrm>
            <a:off x="1601868" y="5643048"/>
            <a:ext cx="5927058" cy="830997"/>
          </a:xfrm>
          <a:prstGeom prst="rect">
            <a:avLst/>
          </a:prstGeom>
          <a:noFill/>
        </p:spPr>
        <p:txBody>
          <a:bodyPr wrap="square" rtlCol="0">
            <a:spAutoFit/>
          </a:bodyPr>
          <a:lstStyle/>
          <a:p>
            <a:r>
              <a:rPr lang="en-US" sz="2400" dirty="0" smtClean="0"/>
              <a:t>Download the slides from </a:t>
            </a:r>
            <a:r>
              <a:rPr lang="en-US" sz="2400" dirty="0" smtClean="0">
                <a:hlinkClick r:id="rId2"/>
              </a:rPr>
              <a:t>http://people.csail.mit.edu/seneff/</a:t>
            </a:r>
            <a:r>
              <a:rPr lang="en-US" sz="2400" dirty="0" smtClean="0"/>
              <a:t> </a:t>
            </a:r>
            <a:endParaRPr lang="en-US" sz="2400" dirty="0"/>
          </a:p>
        </p:txBody>
      </p:sp>
    </p:spTree>
    <p:extLst>
      <p:ext uri="{BB962C8B-B14F-4D97-AF65-F5344CB8AC3E}">
        <p14:creationId xmlns:p14="http://schemas.microsoft.com/office/powerpoint/2010/main" val="334886910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err="1" smtClean="0">
                <a:ln>
                  <a:noFill/>
                </a:ln>
                <a:solidFill>
                  <a:srgbClr val="FF0000"/>
                </a:solidFill>
                <a:effectLst/>
                <a:uLnTx/>
                <a:uFillTx/>
                <a:latin typeface="Apple Casual"/>
                <a:ea typeface="+mn-ea"/>
                <a:cs typeface="+mn-cs"/>
              </a:rPr>
              <a:t>Glyphosate</a:t>
            </a:r>
            <a:r>
              <a:rPr lang="en-US" sz="4000" dirty="0" smtClean="0">
                <a:solidFill>
                  <a:srgbClr val="FF0000"/>
                </a:solidFill>
                <a:latin typeface="Apple Casual"/>
              </a:rPr>
              <a:t> and </a:t>
            </a:r>
            <a:r>
              <a:rPr lang="en-US" sz="4000" dirty="0" err="1" smtClean="0">
                <a:solidFill>
                  <a:srgbClr val="FF0000"/>
                </a:solidFill>
                <a:latin typeface="Apple Casual"/>
              </a:rPr>
              <a:t>GMOs</a:t>
            </a:r>
            <a:endParaRPr kumimoji="0" lang="en-US" sz="4000" b="0" i="0" u="none" strike="noStrike" kern="1200" cap="none" spc="0" normalizeH="0" baseline="0" noProof="0" dirty="0">
              <a:ln>
                <a:noFill/>
              </a:ln>
              <a:solidFill>
                <a:srgbClr val="FF0000"/>
              </a:solidFill>
              <a:effectLst/>
              <a:uLnTx/>
              <a:uFillTx/>
              <a:latin typeface="Apple Casual"/>
              <a:ea typeface="+mn-ea"/>
              <a:cs typeface="+mn-cs"/>
            </a:endParaRPr>
          </a:p>
        </p:txBody>
      </p:sp>
      <p:pic>
        <p:nvPicPr>
          <p:cNvPr id="7" name="Content Placeholder 4" descr="glyphosate.png"/>
          <p:cNvPicPr>
            <a:picLocks noGrp="1" noChangeAspect="1"/>
          </p:cNvPicPr>
          <p:nvPr>
            <p:ph idx="1"/>
          </p:nvPr>
        </p:nvPicPr>
        <p:blipFill>
          <a:blip r:embed="rId2"/>
          <a:srcRect t="-14632" b="-14632"/>
          <a:stretch>
            <a:fillRect/>
          </a:stretch>
        </p:blipFill>
        <p:spPr>
          <a:xfrm>
            <a:off x="2276043" y="3028951"/>
            <a:ext cx="4405489" cy="2422850"/>
          </a:xfrm>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 Don Huber on </a:t>
            </a:r>
            <a:r>
              <a:rPr lang="en-US" dirty="0" err="1" smtClean="0"/>
              <a:t>Glyphosate</a:t>
            </a:r>
            <a:endParaRPr lang="en-US" dirty="0"/>
          </a:p>
        </p:txBody>
      </p:sp>
      <p:sp>
        <p:nvSpPr>
          <p:cNvPr id="4" name="TextBox 3"/>
          <p:cNvSpPr txBox="1"/>
          <p:nvPr/>
        </p:nvSpPr>
        <p:spPr>
          <a:xfrm>
            <a:off x="1411118" y="1724958"/>
            <a:ext cx="6096000" cy="4401205"/>
          </a:xfrm>
          <a:prstGeom prst="rect">
            <a:avLst/>
          </a:prstGeom>
          <a:noFill/>
        </p:spPr>
        <p:txBody>
          <a:bodyPr wrap="square" rtlCol="0">
            <a:spAutoFit/>
          </a:bodyPr>
          <a:lstStyle/>
          <a:p>
            <a:r>
              <a:rPr lang="en-US" sz="2800" i="1" dirty="0" smtClean="0"/>
              <a:t>“When future historians write about our time, they're not going to write about the tons of chemicals that we did or didn't apply. When it comes to </a:t>
            </a:r>
            <a:r>
              <a:rPr lang="en-US" sz="2800" i="1" dirty="0" err="1" smtClean="0"/>
              <a:t>glyphosate</a:t>
            </a:r>
            <a:r>
              <a:rPr lang="en-US" sz="2800" i="1" dirty="0" smtClean="0"/>
              <a:t>, they're going to write about our willingness to sacrifice our children and jeopardize our existence, while threatening and jeopardizing the very basis of our existence; the sustainability of our agriculture.”</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lfalfa.jpg"/>
          <p:cNvPicPr>
            <a:picLocks noChangeAspect="1"/>
          </p:cNvPicPr>
          <p:nvPr/>
        </p:nvPicPr>
        <p:blipFill>
          <a:blip r:embed="rId2"/>
          <a:stretch>
            <a:fillRect/>
          </a:stretch>
        </p:blipFill>
        <p:spPr>
          <a:xfrm>
            <a:off x="228879" y="0"/>
            <a:ext cx="2201053" cy="2024969"/>
          </a:xfrm>
          <a:prstGeom prst="rect">
            <a:avLst/>
          </a:prstGeom>
        </p:spPr>
      </p:pic>
      <p:sp>
        <p:nvSpPr>
          <p:cNvPr id="2" name="Title 1"/>
          <p:cNvSpPr>
            <a:spLocks noGrp="1"/>
          </p:cNvSpPr>
          <p:nvPr>
            <p:ph type="title"/>
          </p:nvPr>
        </p:nvSpPr>
        <p:spPr>
          <a:xfrm>
            <a:off x="-412044" y="289280"/>
            <a:ext cx="8229600" cy="1143000"/>
          </a:xfrm>
        </p:spPr>
        <p:txBody>
          <a:bodyPr/>
          <a:lstStyle/>
          <a:p>
            <a:r>
              <a:rPr lang="en-US" dirty="0" err="1" smtClean="0"/>
              <a:t>Glyphosate</a:t>
            </a:r>
            <a:r>
              <a:rPr lang="en-US" dirty="0" smtClean="0"/>
              <a:t>!!!</a:t>
            </a:r>
            <a:endParaRPr lang="en-US" dirty="0"/>
          </a:p>
        </p:txBody>
      </p:sp>
      <p:pic>
        <p:nvPicPr>
          <p:cNvPr id="5" name="Content Placeholder 4" descr="glyphosate.png"/>
          <p:cNvPicPr>
            <a:picLocks noGrp="1" noChangeAspect="1"/>
          </p:cNvPicPr>
          <p:nvPr>
            <p:ph idx="1"/>
          </p:nvPr>
        </p:nvPicPr>
        <p:blipFill>
          <a:blip r:embed="rId3"/>
          <a:srcRect t="-14632" b="-14632"/>
          <a:stretch>
            <a:fillRect/>
          </a:stretch>
        </p:blipFill>
        <p:spPr>
          <a:xfrm>
            <a:off x="4804049" y="-20258"/>
            <a:ext cx="4405489" cy="2422850"/>
          </a:xfrm>
        </p:spPr>
      </p:pic>
      <p:sp>
        <p:nvSpPr>
          <p:cNvPr id="7" name="Content Placeholder 2"/>
          <p:cNvSpPr txBox="1">
            <a:spLocks/>
          </p:cNvSpPr>
          <p:nvPr/>
        </p:nvSpPr>
        <p:spPr>
          <a:xfrm>
            <a:off x="457200" y="2332037"/>
            <a:ext cx="8229600" cy="4525963"/>
          </a:xfrm>
          <a:prstGeom prst="rect">
            <a:avLst/>
          </a:prstGeom>
        </p:spPr>
        <p:txBody>
          <a:bodyPr vert="horz" lIns="91440" tIns="45720" rIns="91440" bIns="45720" rtlCol="0">
            <a:normAutofit fontScale="850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Glyphosate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is the active                                         ingredient in Roundup,                                           developed and patented                                                       by Monsanto in the 1970’s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noProof="0" dirty="0" smtClean="0"/>
              <a:t>Since 2000, when Roundup patent expired, </a:t>
            </a:r>
            <a:r>
              <a:rPr lang="en-US" sz="3200" noProof="0" dirty="0" err="1" smtClean="0"/>
              <a:t>glyphosate</a:t>
            </a:r>
            <a:r>
              <a:rPr lang="en-US" sz="3200" noProof="0" dirty="0" smtClean="0"/>
              <a:t> is </a:t>
            </a:r>
            <a:r>
              <a:rPr lang="en-US" sz="3200" dirty="0" smtClean="0"/>
              <a:t>being used much more extensively on crops around the world</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“Roundup </a:t>
            </a:r>
            <a:r>
              <a:rPr lang="en-US" sz="3200" dirty="0" smtClean="0"/>
              <a:t>Ready” crops have been genetically modified (</a:t>
            </a:r>
            <a:r>
              <a:rPr lang="en-US" sz="3200" dirty="0" err="1" smtClean="0"/>
              <a:t>GMOs</a:t>
            </a:r>
            <a:r>
              <a:rPr lang="en-US" sz="3200" dirty="0" smtClean="0"/>
              <a:t>) to tolerate </a:t>
            </a:r>
            <a:r>
              <a:rPr lang="en-US" sz="3200" dirty="0" err="1" smtClean="0"/>
              <a:t>glyphosate</a:t>
            </a:r>
            <a:endParaRPr lang="en-US" sz="3200" dirty="0" smtClean="0"/>
          </a:p>
          <a:p>
            <a:pPr marL="914400" lvl="1" indent="-457200">
              <a:spcBef>
                <a:spcPct val="20000"/>
              </a:spcBef>
              <a:buFont typeface="Lucida Grande"/>
              <a:buChar cha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They</a:t>
            </a:r>
            <a:r>
              <a:rPr kumimoji="0" lang="en-US" sz="3200" b="0" i="0" u="none" strike="noStrike" kern="1200" cap="none" spc="0" normalizeH="0" noProof="0" dirty="0" smtClean="0">
                <a:ln>
                  <a:noFill/>
                </a:ln>
                <a:solidFill>
                  <a:schemeClr val="tx1"/>
                </a:solidFill>
                <a:effectLst/>
                <a:uLnTx/>
                <a:uFillTx/>
                <a:latin typeface="+mn-lt"/>
                <a:ea typeface="+mn-ea"/>
                <a:cs typeface="+mn-cs"/>
              </a:rPr>
              <a:t> readily take it up into their leaves, which we then eat! </a:t>
            </a:r>
          </a:p>
          <a:p>
            <a:pPr marL="914400" lvl="1" indent="-457200">
              <a:spcBef>
                <a:spcPct val="20000"/>
              </a:spcBef>
              <a:buFont typeface="Lucida Grande"/>
              <a:buChar char="-"/>
            </a:pPr>
            <a:r>
              <a:rPr lang="en-US" sz="3200" dirty="0" smtClean="0"/>
              <a:t>Corn, soybeans, cotton (clothing), alfalfa (cows)</a:t>
            </a:r>
            <a:endParaRPr lang="en-US" dirty="0" smtClean="0"/>
          </a:p>
          <a:p>
            <a:pPr marL="800100" lvl="1" indent="-342900">
              <a:spcBef>
                <a:spcPct val="20000"/>
              </a:spcBef>
              <a:buFont typeface="Arial"/>
              <a:buChar cha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Picture 8" descr="corn.jpg"/>
          <p:cNvPicPr>
            <a:picLocks noChangeAspect="1"/>
          </p:cNvPicPr>
          <p:nvPr/>
        </p:nvPicPr>
        <p:blipFill>
          <a:blip r:embed="rId4"/>
          <a:stretch>
            <a:fillRect/>
          </a:stretch>
        </p:blipFill>
        <p:spPr>
          <a:xfrm>
            <a:off x="5255608" y="2109612"/>
            <a:ext cx="2561948" cy="1516943"/>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Increased Use of Glyphosate            Over Time</a:t>
            </a:r>
            <a:r>
              <a:rPr lang="en-US" dirty="0" smtClean="0">
                <a:solidFill>
                  <a:srgbClr val="FF0000"/>
                </a:solidFill>
              </a:rPr>
              <a:t>*</a:t>
            </a:r>
            <a:endParaRPr lang="en-US" dirty="0">
              <a:solidFill>
                <a:srgbClr val="FF0000"/>
              </a:solidFill>
            </a:endParaRPr>
          </a:p>
        </p:txBody>
      </p:sp>
      <p:pic>
        <p:nvPicPr>
          <p:cNvPr id="4" name="Content Placeholder 3" descr="glyphosate_growth_soy_US.png"/>
          <p:cNvPicPr>
            <a:picLocks noGrp="1" noChangeAspect="1"/>
          </p:cNvPicPr>
          <p:nvPr>
            <p:ph idx="1"/>
          </p:nvPr>
        </p:nvPicPr>
        <p:blipFill>
          <a:blip r:embed="rId3">
            <a:extLst>
              <a:ext uri="{28A0092B-C50C-407E-A947-70E740481C1C}">
                <a14:useLocalDpi xmlns:a14="http://schemas.microsoft.com/office/drawing/2010/main" val="0"/>
              </a:ext>
            </a:extLst>
          </a:blip>
          <a:srcRect l="-8471" r="-8471"/>
          <a:stretch>
            <a:fillRect/>
          </a:stretch>
        </p:blipFill>
        <p:spPr/>
      </p:pic>
      <p:sp>
        <p:nvSpPr>
          <p:cNvPr id="5" name="TextBox 4"/>
          <p:cNvSpPr txBox="1"/>
          <p:nvPr/>
        </p:nvSpPr>
        <p:spPr>
          <a:xfrm>
            <a:off x="1298575" y="6415631"/>
            <a:ext cx="7626908" cy="830997"/>
          </a:xfrm>
          <a:prstGeom prst="rect">
            <a:avLst/>
          </a:prstGeom>
          <a:noFill/>
        </p:spPr>
        <p:txBody>
          <a:bodyPr wrap="none" rtlCol="0">
            <a:spAutoFit/>
          </a:bodyPr>
          <a:lstStyle/>
          <a:p>
            <a:r>
              <a:rPr lang="en-US" sz="2400" dirty="0" smtClean="0">
                <a:solidFill>
                  <a:srgbClr val="FF0000"/>
                </a:solidFill>
              </a:rPr>
              <a:t>*</a:t>
            </a:r>
            <a:r>
              <a:rPr lang="en-US" sz="2400" dirty="0" smtClean="0"/>
              <a:t> Figure 5 from S. Bonny, </a:t>
            </a:r>
            <a:r>
              <a:rPr lang="en-US" sz="2400" i="1" dirty="0"/>
              <a:t>Sustainability </a:t>
            </a:r>
            <a:r>
              <a:rPr lang="en-US" sz="2400" b="1" dirty="0"/>
              <a:t>2011</a:t>
            </a:r>
            <a:r>
              <a:rPr lang="en-US" sz="2400" dirty="0"/>
              <a:t>, </a:t>
            </a:r>
            <a:r>
              <a:rPr lang="en-US" sz="2400" i="1" dirty="0"/>
              <a:t>3</a:t>
            </a:r>
            <a:r>
              <a:rPr lang="en-US" sz="2400" dirty="0"/>
              <a:t>, 1302-</a:t>
            </a:r>
            <a:r>
              <a:rPr lang="en-US" sz="2400" dirty="0" smtClean="0"/>
              <a:t>1322</a:t>
            </a:r>
            <a:r>
              <a:rPr lang="en-US" sz="2400" dirty="0"/>
              <a:t>.</a:t>
            </a:r>
            <a:r>
              <a:rPr lang="en-US" sz="2400" dirty="0" smtClean="0"/>
              <a:t> </a:t>
            </a:r>
            <a:endParaRPr lang="en-US" sz="2400" dirty="0"/>
          </a:p>
          <a:p>
            <a:r>
              <a:rPr lang="en-US" sz="2400" dirty="0" smtClean="0"/>
              <a:t> </a:t>
            </a:r>
            <a:endParaRPr lang="en-US" sz="2400" dirty="0"/>
          </a:p>
        </p:txBody>
      </p:sp>
    </p:spTree>
    <p:extLst>
      <p:ext uri="{BB962C8B-B14F-4D97-AF65-F5344CB8AC3E}">
        <p14:creationId xmlns:p14="http://schemas.microsoft.com/office/powerpoint/2010/main" val="364907718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GMO-engineered Soy Crops</a:t>
            </a:r>
            <a:r>
              <a:rPr lang="en-US" dirty="0" smtClean="0">
                <a:solidFill>
                  <a:srgbClr val="FF0000"/>
                </a:solidFill>
              </a:rPr>
              <a:t>*</a:t>
            </a:r>
            <a:endParaRPr lang="en-US" dirty="0">
              <a:solidFill>
                <a:srgbClr val="FF0000"/>
              </a:solidFill>
            </a:endParaRPr>
          </a:p>
        </p:txBody>
      </p:sp>
      <p:pic>
        <p:nvPicPr>
          <p:cNvPr id="4" name="Content Placeholder 3" descr="gm-soybean-ratio.gif"/>
          <p:cNvPicPr>
            <a:picLocks noGrp="1" noChangeAspect="1"/>
          </p:cNvPicPr>
          <p:nvPr>
            <p:ph idx="1"/>
          </p:nvPr>
        </p:nvPicPr>
        <p:blipFill>
          <a:blip r:embed="rId3">
            <a:extLst>
              <a:ext uri="{28A0092B-C50C-407E-A947-70E740481C1C}">
                <a14:useLocalDpi xmlns:a14="http://schemas.microsoft.com/office/drawing/2010/main" val="0"/>
              </a:ext>
            </a:extLst>
          </a:blip>
          <a:srcRect l="-27700" r="-27700"/>
          <a:stretch>
            <a:fillRect/>
          </a:stretch>
        </p:blipFill>
        <p:spPr/>
      </p:pic>
      <p:sp>
        <p:nvSpPr>
          <p:cNvPr id="5" name="TextBox 4"/>
          <p:cNvSpPr txBox="1"/>
          <p:nvPr/>
        </p:nvSpPr>
        <p:spPr>
          <a:xfrm>
            <a:off x="1127125" y="6316663"/>
            <a:ext cx="6323666" cy="400110"/>
          </a:xfrm>
          <a:prstGeom prst="rect">
            <a:avLst/>
          </a:prstGeom>
          <a:noFill/>
        </p:spPr>
        <p:txBody>
          <a:bodyPr wrap="none" rtlCol="0">
            <a:spAutoFit/>
          </a:bodyPr>
          <a:lstStyle/>
          <a:p>
            <a:r>
              <a:rPr lang="en-US" sz="2000" dirty="0" smtClean="0">
                <a:solidFill>
                  <a:srgbClr val="FF0000"/>
                </a:solidFill>
              </a:rPr>
              <a:t>*</a:t>
            </a:r>
            <a:r>
              <a:rPr lang="en-US" sz="2000" dirty="0" smtClean="0"/>
              <a:t> From GMO Compass, article by Dr. </a:t>
            </a:r>
            <a:r>
              <a:rPr lang="en-US" sz="2000" dirty="0" err="1" smtClean="0"/>
              <a:t>Mercola</a:t>
            </a:r>
            <a:r>
              <a:rPr lang="en-US" sz="2000" dirty="0" smtClean="0"/>
              <a:t>, Nov. 1, 2012</a:t>
            </a:r>
            <a:endParaRPr lang="en-US" sz="2000" dirty="0"/>
          </a:p>
        </p:txBody>
      </p:sp>
      <p:sp>
        <p:nvSpPr>
          <p:cNvPr id="3" name="TextBox 2"/>
          <p:cNvSpPr txBox="1"/>
          <p:nvPr/>
        </p:nvSpPr>
        <p:spPr>
          <a:xfrm>
            <a:off x="3171344" y="2130941"/>
            <a:ext cx="1103938"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t>Argentina</a:t>
            </a:r>
            <a:endParaRPr lang="en-US" dirty="0"/>
          </a:p>
        </p:txBody>
      </p:sp>
      <p:sp>
        <p:nvSpPr>
          <p:cNvPr id="6" name="TextBox 5"/>
          <p:cNvSpPr txBox="1"/>
          <p:nvPr/>
        </p:nvSpPr>
        <p:spPr>
          <a:xfrm>
            <a:off x="4196869" y="2516148"/>
            <a:ext cx="572392"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t>USA</a:t>
            </a:r>
            <a:endParaRPr lang="en-US" dirty="0"/>
          </a:p>
        </p:txBody>
      </p:sp>
      <p:sp>
        <p:nvSpPr>
          <p:cNvPr id="7" name="TextBox 6"/>
          <p:cNvSpPr txBox="1"/>
          <p:nvPr/>
        </p:nvSpPr>
        <p:spPr>
          <a:xfrm>
            <a:off x="4196869" y="3222546"/>
            <a:ext cx="1220594"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t>Worldwide</a:t>
            </a:r>
            <a:endParaRPr lang="en-US" dirty="0"/>
          </a:p>
        </p:txBody>
      </p:sp>
      <p:sp>
        <p:nvSpPr>
          <p:cNvPr id="8" name="TextBox 7"/>
          <p:cNvSpPr txBox="1"/>
          <p:nvPr/>
        </p:nvSpPr>
        <p:spPr>
          <a:xfrm>
            <a:off x="5068261" y="4115237"/>
            <a:ext cx="698403"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t>Brazil</a:t>
            </a:r>
            <a:endParaRPr lang="en-US" dirty="0"/>
          </a:p>
        </p:txBody>
      </p:sp>
    </p:spTree>
    <p:extLst>
      <p:ext uri="{BB962C8B-B14F-4D97-AF65-F5344CB8AC3E}">
        <p14:creationId xmlns:p14="http://schemas.microsoft.com/office/powerpoint/2010/main" val="194754695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Increase in Weed Resistance           Over Time</a:t>
            </a:r>
            <a:r>
              <a:rPr lang="en-US" dirty="0" smtClean="0">
                <a:solidFill>
                  <a:srgbClr val="FF0000"/>
                </a:solidFill>
              </a:rPr>
              <a:t>*</a:t>
            </a:r>
            <a:endParaRPr lang="en-US" dirty="0">
              <a:solidFill>
                <a:srgbClr val="FF0000"/>
              </a:solidFill>
            </a:endParaRPr>
          </a:p>
        </p:txBody>
      </p:sp>
      <p:pic>
        <p:nvPicPr>
          <p:cNvPr id="4" name="Content Placeholder 3" descr="glyphosate_resistant_weeds.png"/>
          <p:cNvPicPr>
            <a:picLocks noGrp="1" noChangeAspect="1"/>
          </p:cNvPicPr>
          <p:nvPr>
            <p:ph idx="1"/>
          </p:nvPr>
        </p:nvPicPr>
        <p:blipFill>
          <a:blip r:embed="rId3">
            <a:extLst>
              <a:ext uri="{28A0092B-C50C-407E-A947-70E740481C1C}">
                <a14:useLocalDpi xmlns:a14="http://schemas.microsoft.com/office/drawing/2010/main" val="0"/>
              </a:ext>
            </a:extLst>
          </a:blip>
          <a:srcRect l="-17178" r="-17178"/>
          <a:stretch>
            <a:fillRect/>
          </a:stretch>
        </p:blipFill>
        <p:spPr/>
      </p:pic>
      <p:sp>
        <p:nvSpPr>
          <p:cNvPr id="5" name="TextBox 4"/>
          <p:cNvSpPr txBox="1"/>
          <p:nvPr/>
        </p:nvSpPr>
        <p:spPr>
          <a:xfrm>
            <a:off x="1298575" y="6415631"/>
            <a:ext cx="7626908" cy="830997"/>
          </a:xfrm>
          <a:prstGeom prst="rect">
            <a:avLst/>
          </a:prstGeom>
          <a:noFill/>
        </p:spPr>
        <p:txBody>
          <a:bodyPr wrap="none" rtlCol="0">
            <a:spAutoFit/>
          </a:bodyPr>
          <a:lstStyle/>
          <a:p>
            <a:r>
              <a:rPr lang="en-US" sz="2400" dirty="0" smtClean="0">
                <a:solidFill>
                  <a:srgbClr val="FF0000"/>
                </a:solidFill>
              </a:rPr>
              <a:t>*</a:t>
            </a:r>
            <a:r>
              <a:rPr lang="en-US" sz="2400" dirty="0" smtClean="0"/>
              <a:t> Figure 7 from S. Bonny, </a:t>
            </a:r>
            <a:r>
              <a:rPr lang="en-US" sz="2400" i="1" dirty="0"/>
              <a:t>Sustainability </a:t>
            </a:r>
            <a:r>
              <a:rPr lang="en-US" sz="2400" b="1" dirty="0"/>
              <a:t>2011</a:t>
            </a:r>
            <a:r>
              <a:rPr lang="en-US" sz="2400" dirty="0"/>
              <a:t>, </a:t>
            </a:r>
            <a:r>
              <a:rPr lang="en-US" sz="2400" i="1" dirty="0"/>
              <a:t>3</a:t>
            </a:r>
            <a:r>
              <a:rPr lang="en-US" sz="2400" dirty="0"/>
              <a:t>, 1302-</a:t>
            </a:r>
            <a:r>
              <a:rPr lang="en-US" sz="2400" dirty="0" smtClean="0"/>
              <a:t>1322</a:t>
            </a:r>
            <a:r>
              <a:rPr lang="en-US" sz="2400" dirty="0"/>
              <a:t>.</a:t>
            </a:r>
            <a:r>
              <a:rPr lang="en-US" sz="2400" dirty="0" smtClean="0"/>
              <a:t> </a:t>
            </a:r>
            <a:endParaRPr lang="en-US" sz="2400" dirty="0"/>
          </a:p>
          <a:p>
            <a:r>
              <a:rPr lang="en-US" sz="2400" dirty="0" smtClean="0"/>
              <a:t> </a:t>
            </a:r>
            <a:endParaRPr lang="en-US" sz="2400" dirty="0"/>
          </a:p>
        </p:txBody>
      </p:sp>
    </p:spTree>
    <p:extLst>
      <p:ext uri="{BB962C8B-B14F-4D97-AF65-F5344CB8AC3E}">
        <p14:creationId xmlns:p14="http://schemas.microsoft.com/office/powerpoint/2010/main" val="325413352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obese.gif"/>
          <p:cNvPicPr>
            <a:picLocks noGrp="1" noChangeAspect="1"/>
          </p:cNvPicPr>
          <p:nvPr>
            <p:ph idx="1"/>
          </p:nvPr>
        </p:nvPicPr>
        <p:blipFill>
          <a:blip r:embed="rId3"/>
          <a:srcRect l="-3809" r="-3809"/>
          <a:stretch>
            <a:fillRect/>
          </a:stretch>
        </p:blipFill>
        <p:spPr>
          <a:xfrm>
            <a:off x="457200" y="1613710"/>
            <a:ext cx="8229600" cy="4525963"/>
          </a:xfrm>
        </p:spPr>
      </p:pic>
      <p:sp>
        <p:nvSpPr>
          <p:cNvPr id="5" name="TextBox 4"/>
          <p:cNvSpPr txBox="1"/>
          <p:nvPr/>
        </p:nvSpPr>
        <p:spPr>
          <a:xfrm>
            <a:off x="1499789" y="3242394"/>
            <a:ext cx="1391698" cy="923330"/>
          </a:xfrm>
          <a:prstGeom prst="rect">
            <a:avLst/>
          </a:prstGeom>
          <a:solidFill>
            <a:srgbClr val="FAFFC8"/>
          </a:solidFill>
          <a:ln>
            <a:solidFill>
              <a:schemeClr val="tx1"/>
            </a:solidFill>
          </a:ln>
        </p:spPr>
        <p:txBody>
          <a:bodyPr wrap="square" rtlCol="0">
            <a:spAutoFit/>
          </a:bodyPr>
          <a:lstStyle/>
          <a:p>
            <a:r>
              <a:rPr lang="en-US" dirty="0" err="1" smtClean="0"/>
              <a:t>Glyphosate</a:t>
            </a:r>
            <a:r>
              <a:rPr lang="en-US" dirty="0" smtClean="0"/>
              <a:t> discovered: 1970</a:t>
            </a:r>
            <a:endParaRPr lang="en-US" dirty="0"/>
          </a:p>
        </p:txBody>
      </p:sp>
      <p:cxnSp>
        <p:nvCxnSpPr>
          <p:cNvPr id="7" name="Straight Arrow Connector 6"/>
          <p:cNvCxnSpPr/>
          <p:nvPr/>
        </p:nvCxnSpPr>
        <p:spPr>
          <a:xfrm rot="5400000">
            <a:off x="1562974" y="4440334"/>
            <a:ext cx="873496" cy="2972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756367" y="2539875"/>
            <a:ext cx="1577091" cy="923330"/>
          </a:xfrm>
          <a:prstGeom prst="rect">
            <a:avLst/>
          </a:prstGeom>
          <a:solidFill>
            <a:srgbClr val="FAFFC8"/>
          </a:solidFill>
          <a:ln>
            <a:solidFill>
              <a:schemeClr val="tx1"/>
            </a:solidFill>
          </a:ln>
        </p:spPr>
        <p:txBody>
          <a:bodyPr wrap="square" rtlCol="0">
            <a:spAutoFit/>
          </a:bodyPr>
          <a:lstStyle/>
          <a:p>
            <a:r>
              <a:rPr lang="en-US" dirty="0" smtClean="0"/>
              <a:t>Tremendously increased usage: 1994 </a:t>
            </a:r>
            <a:endParaRPr lang="en-US" dirty="0"/>
          </a:p>
        </p:txBody>
      </p:sp>
      <p:cxnSp>
        <p:nvCxnSpPr>
          <p:cNvPr id="11" name="Straight Arrow Connector 10"/>
          <p:cNvCxnSpPr>
            <a:stCxn id="9" idx="2"/>
          </p:cNvCxnSpPr>
          <p:nvPr/>
        </p:nvCxnSpPr>
        <p:spPr>
          <a:xfrm rot="16200000" flipH="1">
            <a:off x="3185723" y="3822395"/>
            <a:ext cx="887006" cy="1686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Mercola</a:t>
            </a:r>
            <a:r>
              <a:rPr lang="en-US" dirty="0" smtClean="0"/>
              <a:t> Interview with Dr. Huber</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en-US" dirty="0" smtClean="0"/>
              <a:t> </a:t>
            </a:r>
            <a:r>
              <a:rPr lang="en-US" dirty="0" err="1" smtClean="0"/>
              <a:t>Glyphosate</a:t>
            </a:r>
            <a:r>
              <a:rPr lang="en-US" dirty="0" smtClean="0"/>
              <a:t> </a:t>
            </a:r>
            <a:r>
              <a:rPr lang="en-US" dirty="0" err="1" smtClean="0"/>
              <a:t>chelates</a:t>
            </a:r>
            <a:r>
              <a:rPr lang="en-US" dirty="0" smtClean="0"/>
              <a:t> </a:t>
            </a:r>
            <a:r>
              <a:rPr lang="en-US" dirty="0" err="1" smtClean="0"/>
              <a:t>cations</a:t>
            </a:r>
            <a:endParaRPr lang="en-US" dirty="0" smtClean="0"/>
          </a:p>
          <a:p>
            <a:pPr lvl="1"/>
            <a:r>
              <a:rPr lang="en-US" dirty="0" smtClean="0"/>
              <a:t>Manganese, zinc, iron, copper, etc.</a:t>
            </a:r>
          </a:p>
          <a:p>
            <a:pPr lvl="1"/>
            <a:r>
              <a:rPr lang="en-US" dirty="0" smtClean="0"/>
              <a:t>This creates deficiencies, especially if you’re also eating micronutrient-depleted foods </a:t>
            </a:r>
          </a:p>
          <a:p>
            <a:r>
              <a:rPr lang="en-US" dirty="0" smtClean="0"/>
              <a:t>It hurts our own physiology if we eat the plant, which has taken up the </a:t>
            </a:r>
            <a:r>
              <a:rPr lang="en-US" dirty="0" err="1" smtClean="0"/>
              <a:t>glyphosate</a:t>
            </a:r>
            <a:r>
              <a:rPr lang="en-US" dirty="0" smtClean="0"/>
              <a:t> – you can’t wash it off!</a:t>
            </a:r>
          </a:p>
          <a:p>
            <a:r>
              <a:rPr lang="en-US" dirty="0" smtClean="0"/>
              <a:t>The plant itself is nutritionally deficient</a:t>
            </a:r>
          </a:p>
          <a:p>
            <a:pPr lvl="1"/>
            <a:r>
              <a:rPr lang="en-US" dirty="0" smtClean="0"/>
              <a:t>12 grams per acre is enough to reduce iron by 50%, manganese by 80%, zinc by ~80%</a:t>
            </a:r>
          </a:p>
          <a:p>
            <a:pPr>
              <a:buNone/>
            </a:pPr>
            <a:endParaRPr lang="en-US" dirty="0"/>
          </a:p>
        </p:txBody>
      </p:sp>
      <p:sp>
        <p:nvSpPr>
          <p:cNvPr id="4" name="TextBox 3"/>
          <p:cNvSpPr txBox="1"/>
          <p:nvPr/>
        </p:nvSpPr>
        <p:spPr>
          <a:xfrm>
            <a:off x="1340556" y="6396335"/>
            <a:ext cx="2697223" cy="461665"/>
          </a:xfrm>
          <a:prstGeom prst="rect">
            <a:avLst/>
          </a:prstGeom>
          <a:noFill/>
        </p:spPr>
        <p:txBody>
          <a:bodyPr wrap="none" rtlCol="0">
            <a:spAutoFit/>
          </a:bodyPr>
          <a:lstStyle/>
          <a:p>
            <a:r>
              <a:rPr lang="en-US" sz="2400" dirty="0" smtClean="0">
                <a:solidFill>
                  <a:srgbClr val="FF0000"/>
                </a:solidFill>
              </a:rPr>
              <a:t>*</a:t>
            </a:r>
            <a:r>
              <a:rPr lang="en-US" sz="2400" dirty="0" smtClean="0"/>
              <a:t> December 2, 2011 </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665"/>
            <a:ext cx="8229600" cy="1143000"/>
          </a:xfrm>
        </p:spPr>
        <p:txBody>
          <a:bodyPr>
            <a:normAutofit fontScale="90000"/>
          </a:bodyPr>
          <a:lstStyle/>
          <a:p>
            <a:r>
              <a:rPr lang="en-US" dirty="0" err="1" smtClean="0"/>
              <a:t>Mercola</a:t>
            </a:r>
            <a:r>
              <a:rPr lang="en-US" dirty="0" smtClean="0"/>
              <a:t> Interview with Dr. Huber</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199" y="903112"/>
            <a:ext cx="8517467" cy="5983112"/>
          </a:xfrm>
        </p:spPr>
        <p:txBody>
          <a:bodyPr>
            <a:normAutofit fontScale="85000" lnSpcReduction="20000"/>
          </a:bodyPr>
          <a:lstStyle/>
          <a:p>
            <a:r>
              <a:rPr lang="en-US" dirty="0" smtClean="0"/>
              <a:t>Microorganisms in the soil essential for nitrogen-fixation</a:t>
            </a:r>
          </a:p>
          <a:p>
            <a:pPr lvl="1"/>
            <a:r>
              <a:rPr lang="en-US" dirty="0" err="1" smtClean="0"/>
              <a:t>Glyphosate</a:t>
            </a:r>
            <a:r>
              <a:rPr lang="en-US" dirty="0" smtClean="0"/>
              <a:t> </a:t>
            </a:r>
            <a:r>
              <a:rPr lang="en-US" dirty="0" err="1" smtClean="0"/>
              <a:t>chelates</a:t>
            </a:r>
            <a:r>
              <a:rPr lang="en-US" dirty="0" smtClean="0"/>
              <a:t> nickel needed to fixate </a:t>
            </a:r>
          </a:p>
          <a:p>
            <a:pPr lvl="1"/>
            <a:r>
              <a:rPr lang="en-US" dirty="0" err="1" smtClean="0"/>
              <a:t>Glyphosate</a:t>
            </a:r>
            <a:r>
              <a:rPr lang="en-US" dirty="0" smtClean="0"/>
              <a:t> is extremely toxic to these microorganisms – eliminating them from the soil</a:t>
            </a:r>
          </a:p>
          <a:p>
            <a:r>
              <a:rPr lang="en-US" dirty="0" smtClean="0"/>
              <a:t>Plants are getting new diseases – Goss’ wilt</a:t>
            </a:r>
          </a:p>
          <a:p>
            <a:r>
              <a:rPr lang="en-US" dirty="0" smtClean="0"/>
              <a:t>Corn, soybeans, cotton, alfalfa – all contain </a:t>
            </a:r>
            <a:r>
              <a:rPr lang="en-US" dirty="0" err="1" smtClean="0"/>
              <a:t>GMOs</a:t>
            </a:r>
            <a:r>
              <a:rPr lang="en-US" dirty="0" smtClean="0"/>
              <a:t> to make them </a:t>
            </a:r>
            <a:r>
              <a:rPr lang="en-US" dirty="0" err="1" smtClean="0"/>
              <a:t>glyphosate</a:t>
            </a:r>
            <a:r>
              <a:rPr lang="en-US" dirty="0" smtClean="0"/>
              <a:t> resistant (“Roundup-Ready”)</a:t>
            </a:r>
          </a:p>
          <a:p>
            <a:pPr lvl="1"/>
            <a:r>
              <a:rPr lang="en-US" dirty="0" smtClean="0"/>
              <a:t>Alfalfa feeds herbivores</a:t>
            </a:r>
          </a:p>
          <a:p>
            <a:r>
              <a:rPr lang="en-US" dirty="0" smtClean="0"/>
              <a:t>In animals, </a:t>
            </a:r>
            <a:r>
              <a:rPr lang="en-US" dirty="0" err="1" smtClean="0"/>
              <a:t>glyphosates</a:t>
            </a:r>
            <a:r>
              <a:rPr lang="en-US" dirty="0" smtClean="0"/>
              <a:t> can kill “good” gut bacteria</a:t>
            </a:r>
          </a:p>
          <a:p>
            <a:pPr lvl="1"/>
            <a:r>
              <a:rPr lang="en-US" dirty="0" smtClean="0"/>
              <a:t>Clostridium </a:t>
            </a:r>
            <a:r>
              <a:rPr lang="en-US" dirty="0" err="1" smtClean="0"/>
              <a:t>botulinum</a:t>
            </a:r>
            <a:r>
              <a:rPr lang="en-US" dirty="0" smtClean="0"/>
              <a:t> overgrows in intestinal track</a:t>
            </a:r>
          </a:p>
          <a:p>
            <a:pPr lvl="1"/>
            <a:r>
              <a:rPr lang="en-US" dirty="0" smtClean="0"/>
              <a:t>Animal dies from toxin </a:t>
            </a:r>
          </a:p>
          <a:p>
            <a:pPr lvl="1"/>
            <a:r>
              <a:rPr lang="en-US" dirty="0" smtClean="0"/>
              <a:t>Reduction </a:t>
            </a:r>
            <a:r>
              <a:rPr lang="en-US" dirty="0" smtClean="0"/>
              <a:t>in mineral content makes them much more susceptible</a:t>
            </a:r>
          </a:p>
          <a:p>
            <a:pPr lvl="1"/>
            <a:r>
              <a:rPr lang="en-US" dirty="0" smtClean="0"/>
              <a:t>Animals are also becoming infertile</a:t>
            </a:r>
          </a:p>
          <a:p>
            <a:pPr lvl="1"/>
            <a:r>
              <a:rPr lang="en-US" dirty="0" smtClean="0"/>
              <a:t>There’s no good reason why it shouldn’t happen to humans as well</a:t>
            </a:r>
          </a:p>
          <a:p>
            <a:pPr lvl="1"/>
            <a:endParaRPr lang="en-US" dirty="0" smtClean="0"/>
          </a:p>
          <a:p>
            <a:pPr>
              <a:buNone/>
            </a:pPr>
            <a:endParaRPr lang="en-US" dirty="0"/>
          </a:p>
        </p:txBody>
      </p:sp>
      <p:sp>
        <p:nvSpPr>
          <p:cNvPr id="4" name="TextBox 3"/>
          <p:cNvSpPr txBox="1"/>
          <p:nvPr/>
        </p:nvSpPr>
        <p:spPr>
          <a:xfrm>
            <a:off x="4247445" y="6396335"/>
            <a:ext cx="2697223" cy="461665"/>
          </a:xfrm>
          <a:prstGeom prst="rect">
            <a:avLst/>
          </a:prstGeom>
          <a:noFill/>
        </p:spPr>
        <p:txBody>
          <a:bodyPr wrap="none" rtlCol="0">
            <a:spAutoFit/>
          </a:bodyPr>
          <a:lstStyle/>
          <a:p>
            <a:r>
              <a:rPr lang="en-US" sz="2400" dirty="0" smtClean="0">
                <a:solidFill>
                  <a:srgbClr val="FF0000"/>
                </a:solidFill>
              </a:rPr>
              <a:t>*</a:t>
            </a:r>
            <a:r>
              <a:rPr lang="en-US" sz="2400" dirty="0" smtClean="0"/>
              <a:t> December 2, 2011 </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9247"/>
            <a:ext cx="9144000" cy="1983140"/>
          </a:xfrm>
        </p:spPr>
        <p:txBody>
          <a:bodyPr>
            <a:noAutofit/>
          </a:bodyPr>
          <a:lstStyle/>
          <a:p>
            <a:r>
              <a:rPr lang="en-US" sz="3200" dirty="0" smtClean="0"/>
              <a:t/>
            </a:r>
            <a:br>
              <a:rPr lang="en-US" sz="3200" dirty="0" smtClean="0"/>
            </a:br>
            <a:r>
              <a:rPr lang="en-US" sz="3200" dirty="0" smtClean="0"/>
              <a:t>Monsanto’s Roundup triggers Over 40 Plant Diseases and Endangers Human and Animal Health</a:t>
            </a:r>
            <a:r>
              <a:rPr lang="en-US" sz="3200" dirty="0" smtClean="0">
                <a:solidFill>
                  <a:srgbClr val="FF0000"/>
                </a:solidFill>
              </a:rPr>
              <a:t>*</a:t>
            </a:r>
            <a:r>
              <a:rPr lang="en-US" sz="3200" dirty="0" smtClean="0"/>
              <a:t/>
            </a:r>
            <a:br>
              <a:rPr lang="en-US" sz="3200" dirty="0" smtClean="0"/>
            </a:br>
            <a:endParaRPr lang="en-US" sz="3200" dirty="0"/>
          </a:p>
        </p:txBody>
      </p:sp>
      <p:pic>
        <p:nvPicPr>
          <p:cNvPr id="4" name="Content Placeholder 3" descr="glyphosate_grass.jpg"/>
          <p:cNvPicPr>
            <a:picLocks noGrp="1" noChangeAspect="1"/>
          </p:cNvPicPr>
          <p:nvPr>
            <p:ph idx="1"/>
          </p:nvPr>
        </p:nvPicPr>
        <p:blipFill>
          <a:blip r:embed="rId3"/>
          <a:srcRect l="-9830" r="-9830"/>
          <a:stretch>
            <a:fillRect/>
          </a:stretch>
        </p:blipFill>
        <p:spPr/>
      </p:pic>
      <p:sp>
        <p:nvSpPr>
          <p:cNvPr id="5" name="TextBox 4"/>
          <p:cNvSpPr txBox="1"/>
          <p:nvPr/>
        </p:nvSpPr>
        <p:spPr>
          <a:xfrm>
            <a:off x="3462866" y="6462889"/>
            <a:ext cx="5371006" cy="400110"/>
          </a:xfrm>
          <a:prstGeom prst="rect">
            <a:avLst/>
          </a:prstGeom>
          <a:noFill/>
        </p:spPr>
        <p:txBody>
          <a:bodyPr wrap="none" rtlCol="0">
            <a:spAutoFit/>
          </a:bodyPr>
          <a:lstStyle/>
          <a:p>
            <a:r>
              <a:rPr lang="en-US" sz="2000" dirty="0" smtClean="0">
                <a:solidFill>
                  <a:srgbClr val="FF0000"/>
                </a:solidFill>
              </a:rPr>
              <a:t>*</a:t>
            </a:r>
            <a:r>
              <a:rPr lang="en-US" sz="2000" dirty="0" smtClean="0"/>
              <a:t>article on Web by Jeffrey M. Smith, Jan 16, 2011</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137"/>
            <a:ext cx="8229600" cy="1143000"/>
          </a:xfrm>
        </p:spPr>
        <p:txBody>
          <a:bodyPr/>
          <a:lstStyle/>
          <a:p>
            <a:r>
              <a:rPr lang="en-US" dirty="0" smtClean="0">
                <a:latin typeface="Apple Casual"/>
              </a:rPr>
              <a:t>Outline</a:t>
            </a:r>
            <a:endParaRPr lang="en-US" dirty="0">
              <a:latin typeface="Apple Casual"/>
            </a:endParaRPr>
          </a:p>
        </p:txBody>
      </p:sp>
      <p:sp>
        <p:nvSpPr>
          <p:cNvPr id="3" name="Content Placeholder 2"/>
          <p:cNvSpPr>
            <a:spLocks noGrp="1"/>
          </p:cNvSpPr>
          <p:nvPr>
            <p:ph idx="1"/>
          </p:nvPr>
        </p:nvSpPr>
        <p:spPr>
          <a:xfrm>
            <a:off x="457200" y="851088"/>
            <a:ext cx="8229600" cy="5313359"/>
          </a:xfrm>
        </p:spPr>
        <p:txBody>
          <a:bodyPr>
            <a:noAutofit/>
          </a:bodyPr>
          <a:lstStyle/>
          <a:p>
            <a:r>
              <a:rPr lang="en-US" sz="2800" dirty="0" smtClean="0">
                <a:latin typeface="Apple Casual"/>
              </a:rPr>
              <a:t>Introduction</a:t>
            </a:r>
          </a:p>
          <a:p>
            <a:r>
              <a:rPr lang="en-US" sz="2800" dirty="0" smtClean="0">
                <a:latin typeface="Apple Casual"/>
              </a:rPr>
              <a:t>What is good nutrition?</a:t>
            </a:r>
          </a:p>
          <a:p>
            <a:r>
              <a:rPr lang="en-US" sz="2800" dirty="0" smtClean="0">
                <a:latin typeface="Apple Casual"/>
              </a:rPr>
              <a:t>Food processing</a:t>
            </a:r>
          </a:p>
          <a:p>
            <a:r>
              <a:rPr lang="en-US" sz="2800" dirty="0" err="1" smtClean="0">
                <a:latin typeface="Apple Casual"/>
              </a:rPr>
              <a:t>Glyphosate</a:t>
            </a:r>
            <a:r>
              <a:rPr lang="en-US" sz="2800" dirty="0" smtClean="0">
                <a:latin typeface="Apple Casual"/>
              </a:rPr>
              <a:t> and </a:t>
            </a:r>
            <a:r>
              <a:rPr lang="en-US" sz="2800" dirty="0" err="1" smtClean="0">
                <a:latin typeface="Apple Casual"/>
              </a:rPr>
              <a:t>GMOs</a:t>
            </a:r>
            <a:endParaRPr lang="en-US" sz="2800" dirty="0" smtClean="0">
              <a:latin typeface="Apple Casual"/>
            </a:endParaRPr>
          </a:p>
          <a:p>
            <a:r>
              <a:rPr lang="en-US" sz="2800" dirty="0" smtClean="0">
                <a:latin typeface="Apple Casual"/>
              </a:rPr>
              <a:t>Animal-based fats</a:t>
            </a:r>
          </a:p>
          <a:p>
            <a:r>
              <a:rPr lang="en-US" sz="2800" dirty="0" smtClean="0">
                <a:latin typeface="Apple Casual"/>
              </a:rPr>
              <a:t>Shore-based foods</a:t>
            </a:r>
          </a:p>
          <a:p>
            <a:r>
              <a:rPr lang="en-US" sz="2800" dirty="0" smtClean="0">
                <a:latin typeface="Apple Casual"/>
              </a:rPr>
              <a:t>Sulfur</a:t>
            </a:r>
          </a:p>
          <a:p>
            <a:r>
              <a:rPr lang="en-US" sz="2800" dirty="0" smtClean="0">
                <a:latin typeface="Apple Casual"/>
              </a:rPr>
              <a:t>Vegan diets</a:t>
            </a:r>
          </a:p>
          <a:p>
            <a:r>
              <a:rPr lang="en-US" sz="2800" dirty="0" smtClean="0">
                <a:latin typeface="Apple Casual"/>
              </a:rPr>
              <a:t>Diet and diabetes</a:t>
            </a:r>
          </a:p>
          <a:p>
            <a:r>
              <a:rPr lang="en-US" sz="2800" dirty="0" smtClean="0">
                <a:latin typeface="Apple Casual"/>
              </a:rPr>
              <a:t>Lactose, lactate, and electrolytes</a:t>
            </a:r>
          </a:p>
          <a:p>
            <a:r>
              <a:rPr lang="en-US" sz="2800" dirty="0" smtClean="0">
                <a:latin typeface="Apple Casual"/>
              </a:rPr>
              <a:t>Summary</a:t>
            </a:r>
          </a:p>
          <a:p>
            <a:pPr lvl="1"/>
            <a:endParaRPr lang="en-US" sz="2400" dirty="0" smtClean="0">
              <a:latin typeface="Apple Casual"/>
            </a:endParaRPr>
          </a:p>
          <a:p>
            <a:endParaRPr lang="en-US" sz="2800" dirty="0">
              <a:latin typeface="Apple Casual"/>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New Plant Diseases</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143000"/>
            <a:ext cx="8229600" cy="4525963"/>
          </a:xfrm>
        </p:spPr>
        <p:txBody>
          <a:bodyPr>
            <a:normAutofit fontScale="92500" lnSpcReduction="10000"/>
          </a:bodyPr>
          <a:lstStyle/>
          <a:p>
            <a:r>
              <a:rPr lang="en-US" dirty="0" smtClean="0"/>
              <a:t>Driving down yields in corn and soy crops</a:t>
            </a:r>
          </a:p>
          <a:p>
            <a:r>
              <a:rPr lang="en-US" dirty="0" smtClean="0"/>
              <a:t>“Sudden Death Syndrome” (SDS)  in soy, and Goss’ wilt in corn</a:t>
            </a:r>
          </a:p>
          <a:p>
            <a:r>
              <a:rPr lang="en-US" dirty="0" smtClean="0"/>
              <a:t>Associated with strange new pathogen: similar in size to a medium sized virus</a:t>
            </a:r>
          </a:p>
          <a:p>
            <a:pPr lvl="1"/>
            <a:r>
              <a:rPr lang="en-US" dirty="0" err="1" smtClean="0"/>
              <a:t>Microfungal</a:t>
            </a:r>
            <a:r>
              <a:rPr lang="en-US" dirty="0" smtClean="0"/>
              <a:t>-like organism</a:t>
            </a:r>
          </a:p>
          <a:p>
            <a:pPr lvl="1"/>
            <a:r>
              <a:rPr lang="en-US" dirty="0" smtClean="0"/>
              <a:t>Same pathogen infects the                                           fungus that causes                                                         SDS: </a:t>
            </a:r>
            <a:r>
              <a:rPr lang="en-US" dirty="0" err="1" smtClean="0"/>
              <a:t>Fusarium</a:t>
            </a:r>
            <a:r>
              <a:rPr lang="en-US" dirty="0" smtClean="0"/>
              <a:t> </a:t>
            </a:r>
            <a:r>
              <a:rPr lang="en-US" dirty="0" err="1" smtClean="0"/>
              <a:t>solani</a:t>
            </a:r>
            <a:r>
              <a:rPr lang="en-US" dirty="0" smtClean="0"/>
              <a:t/>
            </a:r>
            <a:br>
              <a:rPr lang="en-US" dirty="0" smtClean="0"/>
            </a:br>
            <a:r>
              <a:rPr lang="en-US" dirty="0" smtClean="0"/>
              <a:t> </a:t>
            </a:r>
            <a:endParaRPr lang="en-US" dirty="0"/>
          </a:p>
        </p:txBody>
      </p:sp>
      <p:sp>
        <p:nvSpPr>
          <p:cNvPr id="4" name="TextBox 3"/>
          <p:cNvSpPr txBox="1"/>
          <p:nvPr/>
        </p:nvSpPr>
        <p:spPr>
          <a:xfrm>
            <a:off x="2121328" y="6421711"/>
            <a:ext cx="6899244" cy="461665"/>
          </a:xfrm>
          <a:prstGeom prst="rect">
            <a:avLst/>
          </a:prstGeom>
          <a:noFill/>
        </p:spPr>
        <p:txBody>
          <a:bodyPr wrap="none" rtlCol="0">
            <a:spAutoFit/>
          </a:bodyPr>
          <a:lstStyle/>
          <a:p>
            <a:r>
              <a:rPr lang="en-US" sz="2400" dirty="0" smtClean="0">
                <a:solidFill>
                  <a:srgbClr val="FF0000"/>
                </a:solidFill>
              </a:rPr>
              <a:t>*</a:t>
            </a:r>
            <a:r>
              <a:rPr lang="en-US" sz="2400" dirty="0" smtClean="0"/>
              <a:t> http://</a:t>
            </a:r>
            <a:r>
              <a:rPr lang="en-US" sz="2400" dirty="0" err="1" smtClean="0"/>
              <a:t>farmandranchfreedom.org/gmo</a:t>
            </a:r>
            <a:r>
              <a:rPr lang="en-US" sz="2400" dirty="0" smtClean="0"/>
              <a:t>-miscarriages</a:t>
            </a:r>
            <a:endParaRPr lang="en-US" sz="2400" dirty="0"/>
          </a:p>
        </p:txBody>
      </p:sp>
      <p:pic>
        <p:nvPicPr>
          <p:cNvPr id="5" name="Picture 4" descr="corn_goss_wilt.jpg"/>
          <p:cNvPicPr>
            <a:picLocks noChangeAspect="1"/>
          </p:cNvPicPr>
          <p:nvPr/>
        </p:nvPicPr>
        <p:blipFill>
          <a:blip r:embed="rId3"/>
          <a:stretch>
            <a:fillRect/>
          </a:stretch>
        </p:blipFill>
        <p:spPr>
          <a:xfrm>
            <a:off x="4879431" y="4377406"/>
            <a:ext cx="3320950" cy="197675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Glyphosate</a:t>
            </a:r>
            <a:r>
              <a:rPr lang="en-US" dirty="0" smtClean="0"/>
              <a:t> Depletes Nutrients</a:t>
            </a:r>
            <a:endParaRPr lang="en-US" dirty="0"/>
          </a:p>
        </p:txBody>
      </p:sp>
      <p:pic>
        <p:nvPicPr>
          <p:cNvPr id="4" name="Content Placeholder 3" descr="glyphosate_cation_depletion.jpg"/>
          <p:cNvPicPr>
            <a:picLocks noGrp="1" noChangeAspect="1"/>
          </p:cNvPicPr>
          <p:nvPr>
            <p:ph idx="1"/>
          </p:nvPr>
        </p:nvPicPr>
        <p:blipFill>
          <a:blip r:embed="rId3"/>
          <a:srcRect l="-16713" r="-16713"/>
          <a:stretch>
            <a:fillRect/>
          </a:stretch>
        </p:blipFill>
        <p:spPr/>
      </p:pic>
      <p:sp>
        <p:nvSpPr>
          <p:cNvPr id="5" name="TextBox 4"/>
          <p:cNvSpPr txBox="1"/>
          <p:nvPr/>
        </p:nvSpPr>
        <p:spPr>
          <a:xfrm>
            <a:off x="3462866" y="6462889"/>
            <a:ext cx="5371006" cy="400110"/>
          </a:xfrm>
          <a:prstGeom prst="rect">
            <a:avLst/>
          </a:prstGeom>
          <a:noFill/>
        </p:spPr>
        <p:txBody>
          <a:bodyPr wrap="none" rtlCol="0">
            <a:spAutoFit/>
          </a:bodyPr>
          <a:lstStyle/>
          <a:p>
            <a:r>
              <a:rPr lang="en-US" sz="2000" dirty="0" smtClean="0">
                <a:solidFill>
                  <a:srgbClr val="FF0000"/>
                </a:solidFill>
              </a:rPr>
              <a:t>*</a:t>
            </a:r>
            <a:r>
              <a:rPr lang="en-US" sz="2000" dirty="0" smtClean="0"/>
              <a:t>article on Web by Jeffrey M. Smith, Jan 16, 2011</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026"/>
            <a:ext cx="8229600" cy="1143000"/>
          </a:xfrm>
        </p:spPr>
        <p:txBody>
          <a:bodyPr/>
          <a:lstStyle/>
          <a:p>
            <a:r>
              <a:rPr lang="en-US" dirty="0" smtClean="0"/>
              <a:t>A Remarkable Study on Mice</a:t>
            </a:r>
            <a:r>
              <a:rPr lang="en-US" dirty="0" smtClean="0">
                <a:solidFill>
                  <a:srgbClr val="FF0000"/>
                </a:solidFill>
              </a:rPr>
              <a:t>*</a:t>
            </a:r>
            <a:endParaRPr lang="en-US" dirty="0">
              <a:solidFill>
                <a:srgbClr val="FF0000"/>
              </a:solidFill>
            </a:endParaRPr>
          </a:p>
        </p:txBody>
      </p:sp>
      <p:pic>
        <p:nvPicPr>
          <p:cNvPr id="5" name="Content Placeholder 4" descr="mice_glyphosate_cancer.png"/>
          <p:cNvPicPr>
            <a:picLocks noGrp="1" noChangeAspect="1"/>
          </p:cNvPicPr>
          <p:nvPr>
            <p:ph idx="1"/>
          </p:nvPr>
        </p:nvPicPr>
        <p:blipFill>
          <a:blip r:embed="rId3"/>
          <a:srcRect l="-3888" r="-3888"/>
          <a:stretch>
            <a:fillRect/>
          </a:stretch>
        </p:blipFill>
        <p:spPr>
          <a:xfrm>
            <a:off x="917222" y="2078251"/>
            <a:ext cx="7360356" cy="4047912"/>
          </a:xfrm>
        </p:spPr>
      </p:pic>
      <p:sp>
        <p:nvSpPr>
          <p:cNvPr id="4" name="TextBox 3"/>
          <p:cNvSpPr txBox="1"/>
          <p:nvPr/>
        </p:nvSpPr>
        <p:spPr>
          <a:xfrm>
            <a:off x="917222" y="6220557"/>
            <a:ext cx="7769578" cy="400110"/>
          </a:xfrm>
          <a:prstGeom prst="rect">
            <a:avLst/>
          </a:prstGeom>
          <a:noFill/>
        </p:spPr>
        <p:txBody>
          <a:bodyPr wrap="square" rtlCol="0">
            <a:spAutoFit/>
          </a:bodyPr>
          <a:lstStyle/>
          <a:p>
            <a:r>
              <a:rPr lang="en-US" sz="2000" dirty="0" smtClean="0">
                <a:solidFill>
                  <a:srgbClr val="FF0000"/>
                </a:solidFill>
              </a:rPr>
              <a:t>*</a:t>
            </a:r>
            <a:r>
              <a:rPr lang="en-US" sz="2000" dirty="0" smtClean="0"/>
              <a:t>G.-E. </a:t>
            </a:r>
            <a:r>
              <a:rPr lang="en-US" sz="2000" dirty="0" err="1" smtClean="0"/>
              <a:t>Séralini</a:t>
            </a:r>
            <a:r>
              <a:rPr lang="en-US" sz="2000" dirty="0" smtClean="0"/>
              <a:t>  et al., Food and Chemical Toxicology, 2012, </a:t>
            </a:r>
            <a:r>
              <a:rPr lang="en-US" sz="2000" i="1" dirty="0" smtClean="0"/>
              <a:t>in press</a:t>
            </a:r>
            <a:endParaRPr lang="en-US" sz="2000" i="1" dirty="0"/>
          </a:p>
        </p:txBody>
      </p:sp>
      <p:sp>
        <p:nvSpPr>
          <p:cNvPr id="6" name="TextBox 5"/>
          <p:cNvSpPr txBox="1"/>
          <p:nvPr/>
        </p:nvSpPr>
        <p:spPr>
          <a:xfrm>
            <a:off x="1495779" y="1078974"/>
            <a:ext cx="6513688" cy="830997"/>
          </a:xfrm>
          <a:prstGeom prst="rect">
            <a:avLst/>
          </a:prstGeom>
          <a:noFill/>
        </p:spPr>
        <p:txBody>
          <a:bodyPr wrap="square" rtlCol="0">
            <a:spAutoFit/>
          </a:bodyPr>
          <a:lstStyle/>
          <a:p>
            <a:r>
              <a:rPr lang="en-US" sz="2400" dirty="0" smtClean="0"/>
              <a:t>Compared control group with mice exposed to either Roundup (R) or GMO corn or both </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Conclusions from Mouse Study </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417638"/>
            <a:ext cx="8229600" cy="4525963"/>
          </a:xfrm>
        </p:spPr>
        <p:txBody>
          <a:bodyPr>
            <a:normAutofit fontScale="92500" lnSpcReduction="20000"/>
          </a:bodyPr>
          <a:lstStyle/>
          <a:p>
            <a:r>
              <a:rPr lang="en-US" dirty="0" smtClean="0"/>
              <a:t>Female mice had                                                     greatly increased risk of                                          breast cancer</a:t>
            </a:r>
          </a:p>
          <a:p>
            <a:r>
              <a:rPr lang="en-US" dirty="0" smtClean="0"/>
              <a:t>Males had significantly                                                             increased risk of tumors                                                                        of the liver and kidney</a:t>
            </a:r>
          </a:p>
          <a:p>
            <a:r>
              <a:rPr lang="en-US" dirty="0" smtClean="0"/>
              <a:t>Sex hormone disruption                                                         for both males and females</a:t>
            </a:r>
          </a:p>
          <a:p>
            <a:r>
              <a:rPr lang="en-US" dirty="0" smtClean="0"/>
              <a:t>Enhanced oxidative stress</a:t>
            </a:r>
          </a:p>
          <a:p>
            <a:r>
              <a:rPr lang="en-US" dirty="0" smtClean="0"/>
              <a:t>Very significant kidney dysfunction</a:t>
            </a:r>
            <a:endParaRPr lang="en-US" dirty="0"/>
          </a:p>
        </p:txBody>
      </p:sp>
      <p:sp>
        <p:nvSpPr>
          <p:cNvPr id="4" name="TextBox 3"/>
          <p:cNvSpPr txBox="1"/>
          <p:nvPr/>
        </p:nvSpPr>
        <p:spPr>
          <a:xfrm>
            <a:off x="917222" y="6220557"/>
            <a:ext cx="7769578" cy="400110"/>
          </a:xfrm>
          <a:prstGeom prst="rect">
            <a:avLst/>
          </a:prstGeom>
          <a:noFill/>
        </p:spPr>
        <p:txBody>
          <a:bodyPr wrap="square" rtlCol="0">
            <a:spAutoFit/>
          </a:bodyPr>
          <a:lstStyle/>
          <a:p>
            <a:r>
              <a:rPr lang="en-US" sz="2000" dirty="0" smtClean="0">
                <a:solidFill>
                  <a:srgbClr val="FF0000"/>
                </a:solidFill>
              </a:rPr>
              <a:t>*</a:t>
            </a:r>
            <a:r>
              <a:rPr lang="en-US" sz="2000" dirty="0" smtClean="0"/>
              <a:t>G.-E. </a:t>
            </a:r>
            <a:r>
              <a:rPr lang="en-US" sz="2000" dirty="0" err="1" smtClean="0"/>
              <a:t>Séralini</a:t>
            </a:r>
            <a:r>
              <a:rPr lang="en-US" sz="2000" dirty="0" smtClean="0"/>
              <a:t>  et al., Food and Chemical Toxicology, 2012, </a:t>
            </a:r>
            <a:r>
              <a:rPr lang="en-US" sz="2000" i="1" dirty="0" smtClean="0"/>
              <a:t>in press</a:t>
            </a:r>
            <a:endParaRPr lang="en-US" sz="2000" i="1" dirty="0"/>
          </a:p>
        </p:txBody>
      </p:sp>
      <p:pic>
        <p:nvPicPr>
          <p:cNvPr id="5" name="Picture 4" descr="mice.jpg"/>
          <p:cNvPicPr>
            <a:picLocks noChangeAspect="1"/>
          </p:cNvPicPr>
          <p:nvPr/>
        </p:nvPicPr>
        <p:blipFill>
          <a:blip r:embed="rId3"/>
          <a:stretch>
            <a:fillRect/>
          </a:stretch>
        </p:blipFill>
        <p:spPr>
          <a:xfrm>
            <a:off x="4889972" y="1143000"/>
            <a:ext cx="3796828" cy="284762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Glyphosate</a:t>
            </a:r>
            <a:r>
              <a:rPr lang="en-US" dirty="0" smtClean="0"/>
              <a:t> in our Food                             and in our Urine</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199" y="1600200"/>
            <a:ext cx="7049911" cy="4227689"/>
          </a:xfrm>
        </p:spPr>
        <p:txBody>
          <a:bodyPr/>
          <a:lstStyle/>
          <a:p>
            <a:pPr>
              <a:buNone/>
            </a:pPr>
            <a:r>
              <a:rPr lang="en-US" dirty="0" smtClean="0"/>
              <a:t>  “Beer does not brew with grains that were `sprayed to death’ with </a:t>
            </a:r>
            <a:r>
              <a:rPr lang="en-US" dirty="0" err="1" smtClean="0"/>
              <a:t>glyphosate</a:t>
            </a:r>
            <a:r>
              <a:rPr lang="en-US" dirty="0" smtClean="0"/>
              <a:t>. For bread and fodder   grain, however, this reduced </a:t>
            </a:r>
            <a:r>
              <a:rPr lang="en-US" dirty="0" err="1" smtClean="0"/>
              <a:t>germi</a:t>
            </a:r>
            <a:r>
              <a:rPr lang="en-US" dirty="0" smtClean="0"/>
              <a:t>-nation capacity is not a concern.”</a:t>
            </a:r>
            <a:r>
              <a:rPr lang="en-US" dirty="0" smtClean="0">
                <a:solidFill>
                  <a:srgbClr val="FF0000"/>
                </a:solidFill>
              </a:rPr>
              <a:t>*</a:t>
            </a:r>
            <a:endParaRPr lang="en-US" dirty="0">
              <a:solidFill>
                <a:srgbClr val="FF0000"/>
              </a:solidFill>
            </a:endParaRPr>
          </a:p>
        </p:txBody>
      </p:sp>
      <p:sp>
        <p:nvSpPr>
          <p:cNvPr id="4" name="TextBox 3"/>
          <p:cNvSpPr txBox="1"/>
          <p:nvPr/>
        </p:nvSpPr>
        <p:spPr>
          <a:xfrm>
            <a:off x="457200" y="6126164"/>
            <a:ext cx="8229600" cy="646331"/>
          </a:xfrm>
          <a:prstGeom prst="rect">
            <a:avLst/>
          </a:prstGeom>
          <a:noFill/>
        </p:spPr>
        <p:txBody>
          <a:bodyPr wrap="square" rtlCol="0">
            <a:spAutoFit/>
          </a:bodyPr>
          <a:lstStyle/>
          <a:p>
            <a:r>
              <a:rPr lang="en-US" b="1" dirty="0" smtClean="0">
                <a:solidFill>
                  <a:srgbClr val="FF0000"/>
                </a:solidFill>
              </a:rPr>
              <a:t>* </a:t>
            </a:r>
            <a:r>
              <a:rPr lang="en-US" b="1" dirty="0" smtClean="0"/>
              <a:t>Herbicides found in Human Urine</a:t>
            </a:r>
            <a:r>
              <a:rPr lang="en-US" dirty="0" smtClean="0"/>
              <a:t>. </a:t>
            </a:r>
            <a:r>
              <a:rPr lang="en-US" dirty="0" err="1" smtClean="0"/>
              <a:t>Ithaka</a:t>
            </a:r>
            <a:r>
              <a:rPr lang="en-US" dirty="0" smtClean="0"/>
              <a:t> Journal 1/2012: 270–272 (2012), Translated into English: http://www.gmwatch.org/latest-listing/1-news-items/14040</a:t>
            </a:r>
            <a:endParaRPr lang="en-US" dirty="0"/>
          </a:p>
        </p:txBody>
      </p:sp>
      <p:pic>
        <p:nvPicPr>
          <p:cNvPr id="5" name="Picture 4" descr="beer_mug.jpg"/>
          <p:cNvPicPr>
            <a:picLocks noChangeAspect="1"/>
          </p:cNvPicPr>
          <p:nvPr/>
        </p:nvPicPr>
        <p:blipFill>
          <a:blip r:embed="rId3"/>
          <a:stretch>
            <a:fillRect/>
          </a:stretch>
        </p:blipFill>
        <p:spPr>
          <a:xfrm>
            <a:off x="7112000" y="1687438"/>
            <a:ext cx="1759260" cy="2031821"/>
          </a:xfrm>
          <a:prstGeom prst="rect">
            <a:avLst/>
          </a:prstGeom>
        </p:spPr>
      </p:pic>
      <p:sp>
        <p:nvSpPr>
          <p:cNvPr id="6" name="TextBox 5"/>
          <p:cNvSpPr txBox="1"/>
          <p:nvPr/>
        </p:nvSpPr>
        <p:spPr>
          <a:xfrm>
            <a:off x="457199" y="4494282"/>
            <a:ext cx="8228586" cy="1077218"/>
          </a:xfrm>
          <a:prstGeom prst="rect">
            <a:avLst/>
          </a:prstGeom>
          <a:solidFill>
            <a:srgbClr val="F8FFC5"/>
          </a:solidFill>
          <a:ln>
            <a:solidFill>
              <a:srgbClr val="000000"/>
            </a:solidFill>
          </a:ln>
          <a:effectLst>
            <a:outerShdw blurRad="50800" dist="38100" dir="2700000">
              <a:srgbClr val="000000">
                <a:alpha val="43000"/>
              </a:srgbClr>
            </a:outerShdw>
          </a:effectLst>
        </p:spPr>
        <p:txBody>
          <a:bodyPr wrap="square" rtlCol="0">
            <a:spAutoFit/>
          </a:bodyPr>
          <a:lstStyle/>
          <a:p>
            <a:pPr algn="ctr"/>
            <a:r>
              <a:rPr lang="en-US" sz="3200" dirty="0" smtClean="0"/>
              <a:t>  This gives new motivation for                consuming sour dough bread!</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22"/>
            <a:ext cx="8229600" cy="1143000"/>
          </a:xfrm>
        </p:spPr>
        <p:txBody>
          <a:bodyPr/>
          <a:lstStyle/>
          <a:p>
            <a:r>
              <a:rPr lang="en-US" dirty="0" err="1" smtClean="0"/>
              <a:t>Glyphosate</a:t>
            </a:r>
            <a:r>
              <a:rPr lang="en-US" dirty="0" smtClean="0"/>
              <a:t> in Our Food (Cont’d)</a:t>
            </a:r>
            <a:endParaRPr lang="en-US" dirty="0"/>
          </a:p>
        </p:txBody>
      </p:sp>
      <p:sp>
        <p:nvSpPr>
          <p:cNvPr id="3" name="Content Placeholder 2"/>
          <p:cNvSpPr>
            <a:spLocks noGrp="1"/>
          </p:cNvSpPr>
          <p:nvPr>
            <p:ph idx="1"/>
          </p:nvPr>
        </p:nvSpPr>
        <p:spPr>
          <a:xfrm>
            <a:off x="457200" y="1417638"/>
            <a:ext cx="8229600" cy="4525963"/>
          </a:xfrm>
        </p:spPr>
        <p:txBody>
          <a:bodyPr>
            <a:normAutofit/>
          </a:bodyPr>
          <a:lstStyle/>
          <a:p>
            <a:pPr>
              <a:buNone/>
            </a:pPr>
            <a:r>
              <a:rPr lang="en-US" dirty="0" smtClean="0"/>
              <a:t>  “We should ask ourselves what our health is worth to us and whether we want ourselves and our children to consume more and more </a:t>
            </a:r>
            <a:r>
              <a:rPr lang="en-US" dirty="0" err="1" smtClean="0"/>
              <a:t>glyphosate</a:t>
            </a:r>
            <a:r>
              <a:rPr lang="en-US" dirty="0" smtClean="0"/>
              <a:t> in the future. There were alternatives to DDT, and there are alternatives to Roundup now. It is up to consumers, farmers and the relevant agencies to stop the accumulation of </a:t>
            </a:r>
            <a:r>
              <a:rPr lang="en-US" dirty="0" err="1" smtClean="0"/>
              <a:t>glyphosate</a:t>
            </a:r>
            <a:r>
              <a:rPr lang="en-US" dirty="0" smtClean="0"/>
              <a:t> in our food supply and environment.”</a:t>
            </a:r>
            <a:r>
              <a:rPr lang="en-US" dirty="0" smtClean="0">
                <a:solidFill>
                  <a:srgbClr val="FF0000"/>
                </a:solidFill>
              </a:rPr>
              <a:t>*</a:t>
            </a:r>
          </a:p>
          <a:p>
            <a:endParaRPr lang="en-US" dirty="0"/>
          </a:p>
        </p:txBody>
      </p:sp>
      <p:sp>
        <p:nvSpPr>
          <p:cNvPr id="4" name="TextBox 3"/>
          <p:cNvSpPr txBox="1"/>
          <p:nvPr/>
        </p:nvSpPr>
        <p:spPr>
          <a:xfrm>
            <a:off x="457200" y="6126164"/>
            <a:ext cx="8229600" cy="646331"/>
          </a:xfrm>
          <a:prstGeom prst="rect">
            <a:avLst/>
          </a:prstGeom>
          <a:noFill/>
        </p:spPr>
        <p:txBody>
          <a:bodyPr wrap="square" rtlCol="0">
            <a:spAutoFit/>
          </a:bodyPr>
          <a:lstStyle/>
          <a:p>
            <a:r>
              <a:rPr lang="en-US" b="1" dirty="0" smtClean="0">
                <a:solidFill>
                  <a:srgbClr val="FF0000"/>
                </a:solidFill>
              </a:rPr>
              <a:t>* </a:t>
            </a:r>
            <a:r>
              <a:rPr lang="en-US" b="1" dirty="0" smtClean="0"/>
              <a:t>Herbicides found in Human Urine</a:t>
            </a:r>
            <a:r>
              <a:rPr lang="en-US" dirty="0" smtClean="0"/>
              <a:t>. </a:t>
            </a:r>
            <a:r>
              <a:rPr lang="en-US" dirty="0" err="1" smtClean="0"/>
              <a:t>Ithaka</a:t>
            </a:r>
            <a:r>
              <a:rPr lang="en-US" dirty="0" smtClean="0"/>
              <a:t> Journal 1/2012: 270–272 (2012), Translated into English: http://www.gmwatch.org/latest-listing/1-news-items/14040</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Recapitulation</a:t>
            </a:r>
            <a:endParaRPr lang="en-US" dirty="0"/>
          </a:p>
        </p:txBody>
      </p:sp>
      <p:sp>
        <p:nvSpPr>
          <p:cNvPr id="3" name="Content Placeholder 2"/>
          <p:cNvSpPr>
            <a:spLocks noGrp="1"/>
          </p:cNvSpPr>
          <p:nvPr>
            <p:ph idx="1"/>
          </p:nvPr>
        </p:nvSpPr>
        <p:spPr>
          <a:xfrm>
            <a:off x="457199" y="1600200"/>
            <a:ext cx="8385175" cy="4718050"/>
          </a:xfrm>
        </p:spPr>
        <p:txBody>
          <a:bodyPr>
            <a:normAutofit fontScale="77500" lnSpcReduction="20000"/>
          </a:bodyPr>
          <a:lstStyle/>
          <a:p>
            <a:r>
              <a:rPr lang="en-US" dirty="0" err="1" smtClean="0"/>
              <a:t>Glyphosate</a:t>
            </a:r>
            <a:r>
              <a:rPr lang="en-US" dirty="0" smtClean="0"/>
              <a:t> is the dominant weed killer in the U.S., and, increasingly, in the world</a:t>
            </a:r>
          </a:p>
          <a:p>
            <a:pPr lvl="1"/>
            <a:r>
              <a:rPr lang="en-US" dirty="0" smtClean="0"/>
              <a:t>It also kills the bacteria in the soil</a:t>
            </a:r>
          </a:p>
          <a:p>
            <a:r>
              <a:rPr lang="en-US" dirty="0" smtClean="0"/>
              <a:t>The most common GMO is a “Roundup-ready” gene that provides tolerance to roundup</a:t>
            </a:r>
          </a:p>
          <a:p>
            <a:pPr lvl="1"/>
            <a:r>
              <a:rPr lang="en-US" dirty="0"/>
              <a:t>A</a:t>
            </a:r>
            <a:r>
              <a:rPr lang="en-US" dirty="0" smtClean="0"/>
              <a:t>lso </a:t>
            </a:r>
            <a:r>
              <a:rPr lang="en-US" dirty="0" smtClean="0"/>
              <a:t>leads to decreased yield, higher water consumption, and nutrient </a:t>
            </a:r>
            <a:r>
              <a:rPr lang="en-US" dirty="0" smtClean="0"/>
              <a:t>depletion, and increased roundup usage</a:t>
            </a:r>
            <a:endParaRPr lang="en-US" dirty="0" smtClean="0"/>
          </a:p>
          <a:p>
            <a:r>
              <a:rPr lang="en-US" dirty="0" err="1" smtClean="0"/>
              <a:t>Glyphosate</a:t>
            </a:r>
            <a:r>
              <a:rPr lang="en-US" dirty="0" smtClean="0"/>
              <a:t> likely also disturbs gut bacteria and leads to fertility problems in cattle</a:t>
            </a:r>
          </a:p>
          <a:p>
            <a:r>
              <a:rPr lang="en-US" dirty="0" err="1" smtClean="0"/>
              <a:t>Glyphosate</a:t>
            </a:r>
            <a:r>
              <a:rPr lang="en-US" dirty="0" smtClean="0"/>
              <a:t> </a:t>
            </a:r>
            <a:r>
              <a:rPr lang="en-US" dirty="0" err="1" smtClean="0"/>
              <a:t>chelates</a:t>
            </a:r>
            <a:r>
              <a:rPr lang="en-US" dirty="0" smtClean="0"/>
              <a:t> important nutrients like iron, manganese, and zinc</a:t>
            </a:r>
          </a:p>
          <a:p>
            <a:r>
              <a:rPr lang="en-US" dirty="0" smtClean="0"/>
              <a:t>Experiments with mice show severe toxicity with exposure to both Roundup and </a:t>
            </a:r>
            <a:r>
              <a:rPr lang="en-US" dirty="0" err="1" smtClean="0"/>
              <a:t>GMOs</a:t>
            </a:r>
            <a:endParaRPr lang="en-US" dirty="0" smtClean="0"/>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smtClean="0">
                <a:ln>
                  <a:noFill/>
                </a:ln>
                <a:solidFill>
                  <a:srgbClr val="FF0000"/>
                </a:solidFill>
                <a:effectLst/>
                <a:uLnTx/>
                <a:uFillTx/>
                <a:latin typeface="Apple Casual"/>
                <a:ea typeface="+mn-ea"/>
                <a:cs typeface="+mn-cs"/>
              </a:rPr>
              <a:t>Animal-based Fats </a:t>
            </a:r>
            <a:endParaRPr kumimoji="0" lang="en-US" sz="4000" b="0" i="0" u="none" strike="noStrike" kern="1200" cap="none" spc="0" normalizeH="0" baseline="0" noProof="0" dirty="0">
              <a:ln>
                <a:noFill/>
              </a:ln>
              <a:solidFill>
                <a:srgbClr val="FF0000"/>
              </a:solidFill>
              <a:effectLst/>
              <a:uLnTx/>
              <a:uFillTx/>
              <a:latin typeface="Apple Casual"/>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Saturated Fat and       Carbohydrate Debate </a:t>
            </a:r>
            <a:endParaRPr lang="en-US" dirty="0"/>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648559" y="1600200"/>
            <a:ext cx="8228586" cy="4832093"/>
          </a:xfrm>
          <a:prstGeom prst="rect">
            <a:avLst/>
          </a:prstGeom>
          <a:solidFill>
            <a:srgbClr val="F8FFC5"/>
          </a:solidFill>
          <a:ln>
            <a:solidFill>
              <a:srgbClr val="000000"/>
            </a:solidFill>
          </a:ln>
          <a:effectLst>
            <a:outerShdw blurRad="50800" dist="38100" dir="2700000">
              <a:srgbClr val="000000">
                <a:alpha val="43000"/>
              </a:srgbClr>
            </a:outerShdw>
          </a:effectLst>
        </p:spPr>
        <p:txBody>
          <a:bodyPr wrap="square" rtlCol="0">
            <a:spAutoFit/>
          </a:bodyPr>
          <a:lstStyle/>
          <a:p>
            <a:pPr algn="ctr"/>
            <a:r>
              <a:rPr lang="en-US" sz="2800" dirty="0" smtClean="0"/>
              <a:t> “Fifteen years ago, this debate would have been considered impossible because it was believed that SFA intake was the primary determinant of the high rates of CVD in Western countries. However, in recent years, that question has been reexamined, or,                      </a:t>
            </a:r>
            <a:r>
              <a:rPr lang="en-US" sz="2800" i="1" dirty="0" smtClean="0">
                <a:solidFill>
                  <a:srgbClr val="FF0000"/>
                </a:solidFill>
              </a:rPr>
              <a:t>more accurately, seriously examined </a:t>
            </a:r>
            <a:r>
              <a:rPr lang="en-US" sz="2800" dirty="0" smtClean="0"/>
              <a:t>for the first time. In truth, </a:t>
            </a:r>
            <a:r>
              <a:rPr lang="en-US" sz="2800" i="1" dirty="0" smtClean="0">
                <a:solidFill>
                  <a:srgbClr val="FF0000"/>
                </a:solidFill>
              </a:rPr>
              <a:t>there was not very good epidemiological evidence for this relationship from the beginning</a:t>
            </a:r>
            <a:r>
              <a:rPr lang="en-US" sz="2800" i="1" dirty="0" smtClean="0"/>
              <a:t>.”</a:t>
            </a:r>
          </a:p>
          <a:p>
            <a:pPr algn="ctr"/>
            <a:endParaRPr lang="en-US" sz="2800" dirty="0" smtClean="0"/>
          </a:p>
          <a:p>
            <a:r>
              <a:rPr lang="en-US" sz="2800" dirty="0" smtClean="0"/>
              <a:t>-- Walter C. Willett, MD, PhD</a:t>
            </a:r>
          </a:p>
          <a:p>
            <a:r>
              <a:rPr lang="en-US" sz="2800" dirty="0" smtClean="0"/>
              <a:t> Harvard School of Public Health, Boston, MA, USA</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600" dirty="0"/>
              <a:t>"The </a:t>
            </a:r>
            <a:r>
              <a:rPr lang="fr-FR" sz="3600" dirty="0" err="1"/>
              <a:t>diet</a:t>
            </a:r>
            <a:r>
              <a:rPr lang="fr-FR" sz="3600" dirty="0"/>
              <a:t>–</a:t>
            </a:r>
            <a:r>
              <a:rPr lang="fr-FR" sz="3600" dirty="0" err="1"/>
              <a:t>heart</a:t>
            </a:r>
            <a:r>
              <a:rPr lang="fr-FR" sz="3600" dirty="0"/>
              <a:t> </a:t>
            </a:r>
            <a:r>
              <a:rPr lang="fr-FR" sz="3600" dirty="0" err="1"/>
              <a:t>hypothesis</a:t>
            </a:r>
            <a:r>
              <a:rPr lang="fr-FR" sz="3600" dirty="0"/>
              <a:t>: a </a:t>
            </a:r>
            <a:r>
              <a:rPr lang="fr-FR" sz="3600" dirty="0" smtClean="0"/>
              <a:t>critique"</a:t>
            </a:r>
            <a:r>
              <a:rPr lang="fr-FR" sz="3600" dirty="0" smtClean="0">
                <a:solidFill>
                  <a:srgbClr val="FF0000"/>
                </a:solidFill>
              </a:rPr>
              <a:t>*</a:t>
            </a:r>
            <a:endParaRPr lang="en-US" sz="3600" dirty="0">
              <a:solidFill>
                <a:srgbClr val="FF0000"/>
              </a:solidFill>
            </a:endParaRPr>
          </a:p>
        </p:txBody>
      </p:sp>
      <p:sp>
        <p:nvSpPr>
          <p:cNvPr id="3" name="Content Placeholder 2"/>
          <p:cNvSpPr>
            <a:spLocks noGrp="1"/>
          </p:cNvSpPr>
          <p:nvPr>
            <p:ph idx="1"/>
          </p:nvPr>
        </p:nvSpPr>
        <p:spPr>
          <a:xfrm>
            <a:off x="457200" y="1600201"/>
            <a:ext cx="8030386" cy="3943592"/>
          </a:xfrm>
        </p:spPr>
        <p:txBody>
          <a:bodyPr>
            <a:normAutofit fontScale="85000" lnSpcReduction="10000"/>
          </a:bodyPr>
          <a:lstStyle/>
          <a:p>
            <a:pPr marL="0" indent="0">
              <a:buNone/>
            </a:pPr>
            <a:r>
              <a:rPr lang="en-US" dirty="0"/>
              <a:t>"A balanced appraisal of the diet–heart hypothesis </a:t>
            </a:r>
            <a:r>
              <a:rPr lang="en-US" dirty="0" smtClean="0"/>
              <a:t> must </a:t>
            </a:r>
            <a:r>
              <a:rPr lang="en-US" dirty="0"/>
              <a:t>recognize the unintended and unanticipated role that the </a:t>
            </a:r>
            <a:r>
              <a:rPr lang="en-US" i="1" dirty="0">
                <a:solidFill>
                  <a:srgbClr val="FF0000"/>
                </a:solidFill>
              </a:rPr>
              <a:t>LF-</a:t>
            </a:r>
            <a:r>
              <a:rPr lang="en-US" i="1" dirty="0" err="1">
                <a:solidFill>
                  <a:srgbClr val="FF0000"/>
                </a:solidFill>
              </a:rPr>
              <a:t>HCarb</a:t>
            </a:r>
            <a:r>
              <a:rPr lang="en-US" i="1" dirty="0">
                <a:solidFill>
                  <a:srgbClr val="FF0000"/>
                </a:solidFill>
              </a:rPr>
              <a:t> </a:t>
            </a:r>
            <a:r>
              <a:rPr lang="en-US" dirty="0"/>
              <a:t>diet may well have played in the current epidemic of </a:t>
            </a:r>
            <a:r>
              <a:rPr lang="en-US" i="1" dirty="0">
                <a:solidFill>
                  <a:srgbClr val="FF0000"/>
                </a:solidFill>
              </a:rPr>
              <a:t>obesity</a:t>
            </a:r>
            <a:r>
              <a:rPr lang="en-US" dirty="0"/>
              <a:t>, abnormal lipid patterns, type II </a:t>
            </a:r>
            <a:r>
              <a:rPr lang="en-US" i="1" dirty="0">
                <a:solidFill>
                  <a:srgbClr val="FF0000"/>
                </a:solidFill>
              </a:rPr>
              <a:t>diabetes</a:t>
            </a:r>
            <a:r>
              <a:rPr lang="en-US" dirty="0"/>
              <a:t>, and the </a:t>
            </a:r>
            <a:r>
              <a:rPr lang="en-US" i="1" dirty="0">
                <a:solidFill>
                  <a:srgbClr val="FF0000"/>
                </a:solidFill>
              </a:rPr>
              <a:t>metabolic syndrome</a:t>
            </a:r>
            <a:r>
              <a:rPr lang="en-US" dirty="0"/>
              <a:t>. Defense of the LF-</a:t>
            </a:r>
            <a:r>
              <a:rPr lang="en-US" dirty="0" err="1"/>
              <a:t>HCarb</a:t>
            </a:r>
            <a:r>
              <a:rPr lang="en-US" dirty="0"/>
              <a:t> diet, because it conforms to current traditional dietary recommendations, by appealing to the authority of its prestigious medical and institutional sponsors or by </a:t>
            </a:r>
            <a:r>
              <a:rPr lang="en-US" i="1" dirty="0">
                <a:solidFill>
                  <a:srgbClr val="FF0000"/>
                </a:solidFill>
              </a:rPr>
              <a:t>ignoring an increasingly critical medical literature,</a:t>
            </a:r>
            <a:r>
              <a:rPr lang="en-US" dirty="0"/>
              <a:t> is no longer tenable."</a:t>
            </a:r>
          </a:p>
        </p:txBody>
      </p:sp>
      <p:sp>
        <p:nvSpPr>
          <p:cNvPr id="5" name="TextBox 4"/>
          <p:cNvSpPr txBox="1"/>
          <p:nvPr/>
        </p:nvSpPr>
        <p:spPr>
          <a:xfrm>
            <a:off x="2196515" y="6396335"/>
            <a:ext cx="6947485" cy="461665"/>
          </a:xfrm>
          <a:prstGeom prst="rect">
            <a:avLst/>
          </a:prstGeom>
          <a:noFill/>
        </p:spPr>
        <p:txBody>
          <a:bodyPr wrap="none" rtlCol="0">
            <a:spAutoFit/>
          </a:bodyPr>
          <a:lstStyle/>
          <a:p>
            <a:r>
              <a:rPr lang="de-DE" sz="2400" dirty="0">
                <a:solidFill>
                  <a:srgbClr val="FF0000"/>
                </a:solidFill>
              </a:rPr>
              <a:t>*</a:t>
            </a:r>
            <a:r>
              <a:rPr lang="de-DE" sz="2400" dirty="0"/>
              <a:t> S.L. Weinberg, J. Am. </a:t>
            </a:r>
            <a:r>
              <a:rPr lang="de-DE" sz="2400" dirty="0" err="1"/>
              <a:t>Coll</a:t>
            </a:r>
            <a:r>
              <a:rPr lang="de-DE" sz="2400" dirty="0"/>
              <a:t>. </a:t>
            </a:r>
            <a:r>
              <a:rPr lang="de-DE" sz="2400" dirty="0" err="1"/>
              <a:t>Cardiol</a:t>
            </a:r>
            <a:r>
              <a:rPr lang="de-DE" sz="2400" dirty="0"/>
              <a:t>. 2004;43;731-733.</a:t>
            </a:r>
            <a:endParaRPr lang="en-US" sz="2400" dirty="0"/>
          </a:p>
        </p:txBody>
      </p:sp>
    </p:spTree>
    <p:extLst>
      <p:ext uri="{BB962C8B-B14F-4D97-AF65-F5344CB8AC3E}">
        <p14:creationId xmlns:p14="http://schemas.microsoft.com/office/powerpoint/2010/main" val="4270580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23"/>
            <a:ext cx="8229600" cy="1143000"/>
          </a:xfrm>
        </p:spPr>
        <p:txBody>
          <a:bodyPr/>
          <a:lstStyle/>
          <a:p>
            <a:r>
              <a:rPr lang="en-US" dirty="0" smtClean="0"/>
              <a:t>Introduction</a:t>
            </a:r>
            <a:endParaRPr lang="en-US" dirty="0"/>
          </a:p>
        </p:txBody>
      </p:sp>
      <p:sp>
        <p:nvSpPr>
          <p:cNvPr id="3" name="Content Placeholder 2"/>
          <p:cNvSpPr>
            <a:spLocks noGrp="1"/>
          </p:cNvSpPr>
          <p:nvPr>
            <p:ph idx="1"/>
          </p:nvPr>
        </p:nvSpPr>
        <p:spPr>
          <a:xfrm>
            <a:off x="174624" y="1129777"/>
            <a:ext cx="7762875" cy="4525963"/>
          </a:xfrm>
        </p:spPr>
        <p:txBody>
          <a:bodyPr>
            <a:noAutofit/>
          </a:bodyPr>
          <a:lstStyle/>
          <a:p>
            <a:r>
              <a:rPr lang="en-US" sz="2800" dirty="0" smtClean="0"/>
              <a:t>Key Messages</a:t>
            </a:r>
          </a:p>
          <a:p>
            <a:pPr lvl="1"/>
            <a:r>
              <a:rPr lang="en-US" sz="2400" dirty="0" smtClean="0"/>
              <a:t>Modern dietary and lifestyle                                            practices are making us sick</a:t>
            </a:r>
          </a:p>
          <a:p>
            <a:pPr lvl="1"/>
            <a:r>
              <a:rPr lang="en-US" sz="2400" dirty="0" smtClean="0"/>
              <a:t>“Expert” nutritional advice is incorrect</a:t>
            </a:r>
          </a:p>
          <a:p>
            <a:r>
              <a:rPr lang="en-US" sz="2800" dirty="0" smtClean="0"/>
              <a:t>I will argue that good health comes from</a:t>
            </a:r>
          </a:p>
          <a:p>
            <a:pPr lvl="1"/>
            <a:r>
              <a:rPr lang="en-US" sz="2400" dirty="0" smtClean="0"/>
              <a:t>Eating abundant dietary fat and cholesterol</a:t>
            </a:r>
          </a:p>
          <a:p>
            <a:pPr lvl="1"/>
            <a:r>
              <a:rPr lang="en-US" sz="2400" dirty="0" smtClean="0"/>
              <a:t>Eating plenty of animal-based foods</a:t>
            </a:r>
          </a:p>
          <a:p>
            <a:pPr lvl="1"/>
            <a:r>
              <a:rPr lang="en-US" sz="2400" dirty="0" smtClean="0"/>
              <a:t>Eating lots of cruciferous vegetables</a:t>
            </a:r>
          </a:p>
          <a:p>
            <a:pPr lvl="1"/>
            <a:r>
              <a:rPr lang="en-US" sz="2400" dirty="0" smtClean="0"/>
              <a:t>Getting abundant sunlight exposure to the skin</a:t>
            </a:r>
          </a:p>
          <a:p>
            <a:pPr lvl="1"/>
            <a:r>
              <a:rPr lang="en-US" sz="2400" dirty="0" smtClean="0"/>
              <a:t>Avoiding processed foods (especially high fructose corn syrup)</a:t>
            </a:r>
          </a:p>
          <a:p>
            <a:pPr lvl="1"/>
            <a:r>
              <a:rPr lang="en-US" sz="2400" dirty="0" smtClean="0"/>
              <a:t>Eating organic foods</a:t>
            </a:r>
            <a:endParaRPr lang="en-US" sz="2400" dirty="0"/>
          </a:p>
        </p:txBody>
      </p:sp>
      <p:pic>
        <p:nvPicPr>
          <p:cNvPr id="4" name="Picture 3" descr="sick_boy.jpg"/>
          <p:cNvPicPr>
            <a:picLocks noChangeAspect="1"/>
          </p:cNvPicPr>
          <p:nvPr/>
        </p:nvPicPr>
        <p:blipFill>
          <a:blip r:embed="rId2"/>
          <a:stretch>
            <a:fillRect/>
          </a:stretch>
        </p:blipFill>
        <p:spPr>
          <a:xfrm>
            <a:off x="6246201" y="704312"/>
            <a:ext cx="2599349" cy="224843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Dietary Saturated Fats:                                It’s complicated</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It matters which food it comes from</a:t>
            </a:r>
          </a:p>
          <a:p>
            <a:r>
              <a:rPr lang="en-US" dirty="0" smtClean="0"/>
              <a:t>Processed meats contain nitrates and added salt which may be detrimental</a:t>
            </a:r>
          </a:p>
          <a:p>
            <a:r>
              <a:rPr lang="en-US" dirty="0" smtClean="0"/>
              <a:t>Saturated fat from dairy is clearly beneficial</a:t>
            </a:r>
          </a:p>
          <a:p>
            <a:pPr lvl="1"/>
            <a:r>
              <a:rPr lang="en-US" dirty="0" smtClean="0"/>
              <a:t>“Each 5-unit increase in the percentage of energy from dairy SF was associated with 38% lower risk of CVD”</a:t>
            </a:r>
            <a:endParaRPr lang="en-US" dirty="0"/>
          </a:p>
        </p:txBody>
      </p:sp>
      <p:sp>
        <p:nvSpPr>
          <p:cNvPr id="4" name="TextBox 3"/>
          <p:cNvSpPr txBox="1"/>
          <p:nvPr/>
        </p:nvSpPr>
        <p:spPr>
          <a:xfrm>
            <a:off x="677333" y="6451600"/>
            <a:ext cx="8022148" cy="461665"/>
          </a:xfrm>
          <a:prstGeom prst="rect">
            <a:avLst/>
          </a:prstGeom>
          <a:noFill/>
        </p:spPr>
        <p:txBody>
          <a:bodyPr wrap="none" rtlCol="0">
            <a:spAutoFit/>
          </a:bodyPr>
          <a:lstStyle/>
          <a:p>
            <a:r>
              <a:rPr lang="en-US" sz="2400" dirty="0" smtClean="0">
                <a:solidFill>
                  <a:srgbClr val="FF0000"/>
                </a:solidFill>
              </a:rPr>
              <a:t>*</a:t>
            </a:r>
            <a:r>
              <a:rPr lang="en-US" sz="2400" dirty="0" smtClean="0"/>
              <a:t> De </a:t>
            </a:r>
            <a:r>
              <a:rPr lang="en-US" sz="2400" dirty="0" err="1" smtClean="0"/>
              <a:t>Oliviera</a:t>
            </a:r>
            <a:r>
              <a:rPr lang="en-US" sz="2400" dirty="0" smtClean="0"/>
              <a:t> et al., Am J </a:t>
            </a:r>
            <a:r>
              <a:rPr lang="en-US" sz="2400" dirty="0" err="1" smtClean="0"/>
              <a:t>Clin</a:t>
            </a:r>
            <a:r>
              <a:rPr lang="en-US" sz="2400" dirty="0" smtClean="0"/>
              <a:t> </a:t>
            </a:r>
            <a:r>
              <a:rPr lang="en-US" sz="2400" dirty="0" err="1" smtClean="0"/>
              <a:t>Nutr</a:t>
            </a:r>
            <a:r>
              <a:rPr lang="en-US" sz="2400" dirty="0" smtClean="0"/>
              <a:t>, electronic form, July 3, 2012</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915"/>
            <a:ext cx="8229600" cy="1143000"/>
          </a:xfrm>
        </p:spPr>
        <p:txBody>
          <a:bodyPr>
            <a:normAutofit fontScale="90000"/>
          </a:bodyPr>
          <a:lstStyle/>
          <a:p>
            <a:r>
              <a:rPr lang="en-US" dirty="0" smtClean="0"/>
              <a:t>Saturated Fats and Heart Disease: Europe, 1998 </a:t>
            </a:r>
            <a:r>
              <a:rPr lang="en-US" dirty="0" smtClean="0">
                <a:solidFill>
                  <a:srgbClr val="FF0000"/>
                </a:solidFill>
              </a:rPr>
              <a:t>*</a:t>
            </a:r>
            <a:endParaRPr lang="en-US" dirty="0">
              <a:solidFill>
                <a:srgbClr val="FF0000"/>
              </a:solidFill>
            </a:endParaRPr>
          </a:p>
        </p:txBody>
      </p:sp>
      <p:pic>
        <p:nvPicPr>
          <p:cNvPr id="5" name="Content Placeholder 4" descr="high_school.png"/>
          <p:cNvPicPr>
            <a:picLocks noGrp="1" noChangeAspect="1"/>
          </p:cNvPicPr>
          <p:nvPr>
            <p:ph idx="1"/>
          </p:nvPr>
        </p:nvPicPr>
        <p:blipFill>
          <a:blip r:embed="rId3"/>
          <a:srcRect l="-27000" r="-27000"/>
          <a:stretch>
            <a:fillRect/>
          </a:stretch>
        </p:blipFill>
        <p:spPr>
          <a:xfrm>
            <a:off x="-528082" y="1269999"/>
            <a:ext cx="9214882" cy="5067830"/>
          </a:xfrm>
        </p:spPr>
      </p:pic>
      <p:sp>
        <p:nvSpPr>
          <p:cNvPr id="4" name="TextBox 3"/>
          <p:cNvSpPr txBox="1"/>
          <p:nvPr/>
        </p:nvSpPr>
        <p:spPr>
          <a:xfrm>
            <a:off x="2003779" y="6477000"/>
            <a:ext cx="6961862" cy="400110"/>
          </a:xfrm>
          <a:prstGeom prst="rect">
            <a:avLst/>
          </a:prstGeom>
          <a:noFill/>
        </p:spPr>
        <p:txBody>
          <a:bodyPr wrap="none" rtlCol="0">
            <a:spAutoFit/>
          </a:bodyPr>
          <a:lstStyle/>
          <a:p>
            <a:r>
              <a:rPr lang="en-US" sz="2000" dirty="0" smtClean="0">
                <a:solidFill>
                  <a:srgbClr val="FF0000"/>
                </a:solidFill>
              </a:rPr>
              <a:t>*</a:t>
            </a:r>
            <a:r>
              <a:rPr lang="en-US" sz="2000" dirty="0" smtClean="0"/>
              <a:t> </a:t>
            </a:r>
            <a:r>
              <a:rPr lang="en-US" sz="2000" dirty="0" err="1" smtClean="0"/>
              <a:t>Hoenselaar</a:t>
            </a:r>
            <a:r>
              <a:rPr lang="en-US" sz="2000" dirty="0" smtClean="0"/>
              <a:t>, R. British Journal of Nutrition (2012), 108, 939-942.</a:t>
            </a:r>
            <a:endParaRPr lang="en-US" sz="2000" dirty="0"/>
          </a:p>
        </p:txBody>
      </p:sp>
      <p:sp>
        <p:nvSpPr>
          <p:cNvPr id="6" name="Freeform 5"/>
          <p:cNvSpPr/>
          <p:nvPr/>
        </p:nvSpPr>
        <p:spPr>
          <a:xfrm>
            <a:off x="4927129" y="3697111"/>
            <a:ext cx="2135482" cy="1493426"/>
          </a:xfrm>
          <a:custGeom>
            <a:avLst/>
            <a:gdLst>
              <a:gd name="connsiteX0" fmla="*/ 632649 w 2135482"/>
              <a:gd name="connsiteY0" fmla="*/ 0 h 1493426"/>
              <a:gd name="connsiteX1" fmla="*/ 68204 w 2135482"/>
              <a:gd name="connsiteY1" fmla="*/ 790222 h 1493426"/>
              <a:gd name="connsiteX2" fmla="*/ 1041871 w 2135482"/>
              <a:gd name="connsiteY2" fmla="*/ 1425222 h 1493426"/>
              <a:gd name="connsiteX3" fmla="*/ 2071982 w 2135482"/>
              <a:gd name="connsiteY3" fmla="*/ 1199445 h 1493426"/>
              <a:gd name="connsiteX4" fmla="*/ 1422871 w 2135482"/>
              <a:gd name="connsiteY4" fmla="*/ 268111 h 1493426"/>
              <a:gd name="connsiteX5" fmla="*/ 576204 w 2135482"/>
              <a:gd name="connsiteY5" fmla="*/ 28222 h 149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5482" h="1493426">
                <a:moveTo>
                  <a:pt x="632649" y="0"/>
                </a:moveTo>
                <a:cubicBezTo>
                  <a:pt x="316324" y="276342"/>
                  <a:pt x="0" y="552685"/>
                  <a:pt x="68204" y="790222"/>
                </a:cubicBezTo>
                <a:cubicBezTo>
                  <a:pt x="136408" y="1027759"/>
                  <a:pt x="707908" y="1357018"/>
                  <a:pt x="1041871" y="1425222"/>
                </a:cubicBezTo>
                <a:cubicBezTo>
                  <a:pt x="1375834" y="1493426"/>
                  <a:pt x="2008482" y="1392297"/>
                  <a:pt x="2071982" y="1199445"/>
                </a:cubicBezTo>
                <a:cubicBezTo>
                  <a:pt x="2135482" y="1006593"/>
                  <a:pt x="1672167" y="463315"/>
                  <a:pt x="1422871" y="268111"/>
                </a:cubicBezTo>
                <a:cubicBezTo>
                  <a:pt x="1173575" y="72907"/>
                  <a:pt x="576204" y="28222"/>
                  <a:pt x="576204" y="28222"/>
                </a:cubicBez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Nutrition and Physical Degeneration</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Dr. Weston Price, a dentist in Cleveland, Ohio, traveled all around the world, comparing </a:t>
            </a:r>
            <a:r>
              <a:rPr lang="en-US" i="1" dirty="0" smtClean="0">
                <a:ln>
                  <a:solidFill>
                    <a:srgbClr val="FF0000"/>
                  </a:solidFill>
                </a:ln>
              </a:rPr>
              <a:t>traditional </a:t>
            </a:r>
            <a:r>
              <a:rPr lang="en-US" dirty="0" smtClean="0"/>
              <a:t>diets with </a:t>
            </a:r>
            <a:r>
              <a:rPr lang="en-US" i="1" dirty="0" smtClean="0">
                <a:ln>
                  <a:solidFill>
                    <a:srgbClr val="FF0000"/>
                  </a:solidFill>
                </a:ln>
              </a:rPr>
              <a:t>Western influenced </a:t>
            </a:r>
            <a:r>
              <a:rPr lang="en-US" dirty="0" smtClean="0"/>
              <a:t>diets</a:t>
            </a:r>
          </a:p>
          <a:p>
            <a:r>
              <a:rPr lang="en-US" dirty="0" smtClean="0"/>
              <a:t>Repeatedly, he observed that foods the natives treasured were ones that I know to be extremely high in </a:t>
            </a:r>
            <a:r>
              <a:rPr lang="en-US" i="1" dirty="0" smtClean="0"/>
              <a:t>fat and cholesterol  </a:t>
            </a:r>
          </a:p>
          <a:p>
            <a:pPr lvl="1"/>
            <a:r>
              <a:rPr lang="en-US" dirty="0" smtClean="0"/>
              <a:t>Fish eggs, shrimp, coconut, organ meats, oysters, chicken eggs, sweetbreads, . . . </a:t>
            </a:r>
          </a:p>
          <a:p>
            <a:r>
              <a:rPr lang="en-US" dirty="0" smtClean="0"/>
              <a:t>People who adopted the Western diet, particularly </a:t>
            </a:r>
            <a:r>
              <a:rPr lang="en-US" i="1" dirty="0" smtClean="0">
                <a:ln>
                  <a:solidFill>
                    <a:srgbClr val="FF0000"/>
                  </a:solidFill>
                </a:ln>
              </a:rPr>
              <a:t>white flour </a:t>
            </a:r>
            <a:r>
              <a:rPr lang="en-US" dirty="0" smtClean="0"/>
              <a:t>and </a:t>
            </a:r>
            <a:r>
              <a:rPr lang="en-US" i="1" dirty="0" smtClean="0">
                <a:ln>
                  <a:solidFill>
                    <a:srgbClr val="FF0000"/>
                  </a:solidFill>
                </a:ln>
              </a:rPr>
              <a:t>white sugar</a:t>
            </a:r>
            <a:r>
              <a:rPr lang="en-US" dirty="0" smtClean="0"/>
              <a:t>, were generally much less healthy</a:t>
            </a:r>
            <a:endParaRPr lang="en-US" dirty="0"/>
          </a:p>
        </p:txBody>
      </p:sp>
      <p:sp>
        <p:nvSpPr>
          <p:cNvPr id="4" name="TextBox 3"/>
          <p:cNvSpPr txBox="1"/>
          <p:nvPr/>
        </p:nvSpPr>
        <p:spPr>
          <a:xfrm>
            <a:off x="3156839" y="6334780"/>
            <a:ext cx="5987161" cy="523220"/>
          </a:xfrm>
          <a:prstGeom prst="rect">
            <a:avLst/>
          </a:prstGeom>
          <a:noFill/>
        </p:spPr>
        <p:txBody>
          <a:bodyPr wrap="none" rtlCol="0">
            <a:spAutoFit/>
          </a:bodyPr>
          <a:lstStyle/>
          <a:p>
            <a:r>
              <a:rPr lang="en-US" sz="2800" dirty="0" smtClean="0">
                <a:solidFill>
                  <a:srgbClr val="FF0000"/>
                </a:solidFill>
              </a:rPr>
              <a:t>*</a:t>
            </a:r>
            <a:r>
              <a:rPr lang="en-US" sz="2000" dirty="0" smtClean="0"/>
              <a:t> </a:t>
            </a:r>
            <a:r>
              <a:rPr lang="en-US" sz="2400" dirty="0" smtClean="0"/>
              <a:t>Weston Price’s famous book, written in 1939</a:t>
            </a:r>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Content Placeholder 3" descr="maasai.png"/>
          <p:cNvPicPr>
            <a:picLocks noGrp="1" noChangeAspect="1"/>
          </p:cNvPicPr>
          <p:nvPr>
            <p:ph idx="1"/>
          </p:nvPr>
        </p:nvPicPr>
        <p:blipFill>
          <a:blip r:embed="rId3"/>
          <a:srcRect l="-273" r="-273"/>
          <a:stretch>
            <a:fillRect/>
          </a:stretch>
        </p:blipFill>
        <p:spPr>
          <a:xfrm>
            <a:off x="-209613" y="274638"/>
            <a:ext cx="9517948" cy="5234505"/>
          </a:xfrm>
        </p:spPr>
      </p:pic>
      <p:sp>
        <p:nvSpPr>
          <p:cNvPr id="6" name="TextBox 5"/>
          <p:cNvSpPr txBox="1"/>
          <p:nvPr/>
        </p:nvSpPr>
        <p:spPr>
          <a:xfrm>
            <a:off x="-29232" y="5683171"/>
            <a:ext cx="9278502" cy="1569660"/>
          </a:xfrm>
          <a:prstGeom prst="rect">
            <a:avLst/>
          </a:prstGeom>
          <a:noFill/>
        </p:spPr>
        <p:txBody>
          <a:bodyPr wrap="none" rtlCol="0">
            <a:spAutoFit/>
          </a:bodyPr>
          <a:lstStyle/>
          <a:p>
            <a:r>
              <a:rPr lang="en-US" sz="2400" b="1" dirty="0" smtClean="0"/>
              <a:t>From </a:t>
            </a:r>
            <a:r>
              <a:rPr lang="en-US" sz="2400" b="1" dirty="0" err="1" smtClean="0"/>
              <a:t>Youtube</a:t>
            </a:r>
            <a:r>
              <a:rPr lang="en-US" sz="2400" b="1" dirty="0" smtClean="0"/>
              <a:t> video: Enjoy Eating Saturated Fats: They're Good for You. </a:t>
            </a:r>
          </a:p>
          <a:p>
            <a:r>
              <a:rPr lang="en-US" sz="2400" b="1" dirty="0" smtClean="0"/>
              <a:t>Donald W. Miller, Jr., M.D. </a:t>
            </a:r>
          </a:p>
          <a:p>
            <a:r>
              <a:rPr lang="en-US" sz="2400" b="1" dirty="0" smtClean="0"/>
              <a:t>http://</a:t>
            </a:r>
            <a:r>
              <a:rPr lang="en-US" sz="2400" b="1" dirty="0" err="1" smtClean="0"/>
              <a:t>www.youtube.com/watch?v</a:t>
            </a:r>
            <a:r>
              <a:rPr lang="en-US" sz="2400" b="1" dirty="0" smtClean="0"/>
              <a:t>=vRe9z32NZHY</a:t>
            </a:r>
          </a:p>
          <a:p>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Andrew Weil on Low-Fat Diet</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dirty="0" smtClean="0"/>
              <a:t>3,386 “fat-free” foods on </a:t>
            </a:r>
            <a:r>
              <a:rPr lang="en-US" dirty="0" err="1" smtClean="0"/>
              <a:t>Amazon.com</a:t>
            </a:r>
            <a:endParaRPr lang="en-US" dirty="0" smtClean="0"/>
          </a:p>
          <a:p>
            <a:r>
              <a:rPr lang="en-US" dirty="0" smtClean="0"/>
              <a:t>3,597 “low-fat” foods on </a:t>
            </a:r>
            <a:r>
              <a:rPr lang="en-US" dirty="0" err="1" smtClean="0"/>
              <a:t>Amazon.com</a:t>
            </a:r>
            <a:endParaRPr lang="en-US" dirty="0" smtClean="0"/>
          </a:p>
          <a:p>
            <a:r>
              <a:rPr lang="en-US" dirty="0" smtClean="0"/>
              <a:t>Replace fat with extra sugar or corn syrup</a:t>
            </a:r>
          </a:p>
          <a:p>
            <a:endParaRPr lang="en-US" dirty="0" smtClean="0"/>
          </a:p>
          <a:p>
            <a:pPr>
              <a:buNone/>
            </a:pPr>
            <a:r>
              <a:rPr lang="en-US" dirty="0" smtClean="0"/>
              <a:t>  “No one's health is improved by swapping out natural saturated or monounsaturated fats for skim milk, sugars or processed grains.”</a:t>
            </a:r>
            <a:endParaRPr lang="en-US" dirty="0"/>
          </a:p>
        </p:txBody>
      </p:sp>
      <p:sp>
        <p:nvSpPr>
          <p:cNvPr id="4" name="TextBox 3"/>
          <p:cNvSpPr txBox="1"/>
          <p:nvPr/>
        </p:nvSpPr>
        <p:spPr>
          <a:xfrm>
            <a:off x="662070" y="6457767"/>
            <a:ext cx="7936939" cy="369332"/>
          </a:xfrm>
          <a:prstGeom prst="rect">
            <a:avLst/>
          </a:prstGeom>
          <a:noFill/>
        </p:spPr>
        <p:txBody>
          <a:bodyPr wrap="none" rtlCol="0">
            <a:spAutoFit/>
          </a:bodyPr>
          <a:lstStyle/>
          <a:p>
            <a:r>
              <a:rPr lang="en-US" dirty="0" smtClean="0">
                <a:solidFill>
                  <a:srgbClr val="FF0000"/>
                </a:solidFill>
              </a:rPr>
              <a:t>*</a:t>
            </a:r>
            <a:r>
              <a:rPr lang="en-US" dirty="0" smtClean="0"/>
              <a:t>http://www.drweilblog.com/home/2012/8/23/low-fat-foods-are-they-better.html</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Dieting and Serum Cholesterol</a:t>
            </a:r>
            <a:r>
              <a:rPr lang="en-US" dirty="0" smtClean="0">
                <a:ln>
                  <a:solidFill>
                    <a:srgbClr val="FF0000"/>
                  </a:solidFill>
                </a:ln>
              </a:rPr>
              <a:t>*</a:t>
            </a:r>
            <a:endParaRPr lang="en-US" dirty="0">
              <a:ln>
                <a:solidFill>
                  <a:srgbClr val="FF0000"/>
                </a:solidFill>
              </a:ln>
            </a:endParaRPr>
          </a:p>
        </p:txBody>
      </p:sp>
      <p:sp>
        <p:nvSpPr>
          <p:cNvPr id="3" name="Content Placeholder 2"/>
          <p:cNvSpPr>
            <a:spLocks noGrp="1"/>
          </p:cNvSpPr>
          <p:nvPr>
            <p:ph idx="1"/>
          </p:nvPr>
        </p:nvSpPr>
        <p:spPr/>
        <p:txBody>
          <a:bodyPr>
            <a:normAutofit fontScale="77500" lnSpcReduction="20000"/>
          </a:bodyPr>
          <a:lstStyle/>
          <a:p>
            <a:r>
              <a:rPr lang="en-US" dirty="0" smtClean="0"/>
              <a:t>High </a:t>
            </a:r>
            <a:r>
              <a:rPr lang="en-US" dirty="0" err="1" smtClean="0"/>
              <a:t>carb</a:t>
            </a:r>
            <a:r>
              <a:rPr lang="en-US" dirty="0" smtClean="0"/>
              <a:t> diet:</a:t>
            </a:r>
          </a:p>
          <a:p>
            <a:pPr lvl="1"/>
            <a:r>
              <a:rPr lang="en-US" dirty="0" smtClean="0"/>
              <a:t>Dieters lose weight only by starving                                  themselves</a:t>
            </a:r>
          </a:p>
          <a:p>
            <a:pPr lvl="1"/>
            <a:r>
              <a:rPr lang="en-US" dirty="0" smtClean="0"/>
              <a:t>Only show improvements in serum                                                         LDL/HDL if weight is lost (burn body fat)</a:t>
            </a:r>
          </a:p>
          <a:p>
            <a:r>
              <a:rPr lang="en-US" dirty="0" smtClean="0"/>
              <a:t>High protein diet:</a:t>
            </a:r>
          </a:p>
          <a:p>
            <a:pPr lvl="1"/>
            <a:r>
              <a:rPr lang="en-US" dirty="0" smtClean="0"/>
              <a:t>Dieters get to where they can’t stand                                                 to face another lean pork chop</a:t>
            </a:r>
          </a:p>
          <a:p>
            <a:pPr lvl="1"/>
            <a:r>
              <a:rPr lang="en-US" dirty="0" smtClean="0"/>
              <a:t>Lose weight because food is repulsive</a:t>
            </a:r>
          </a:p>
          <a:p>
            <a:r>
              <a:rPr lang="en-US" dirty="0" smtClean="0"/>
              <a:t>High fat diet:</a:t>
            </a:r>
          </a:p>
          <a:p>
            <a:pPr lvl="1"/>
            <a:r>
              <a:rPr lang="en-US" dirty="0" smtClean="0"/>
              <a:t>Dieters can lose weight without feeling hungry all the time</a:t>
            </a:r>
          </a:p>
          <a:p>
            <a:pPr lvl="1"/>
            <a:r>
              <a:rPr lang="en-US" dirty="0" smtClean="0"/>
              <a:t>Even those who don’t lose any weight improve their serum LDL/HDL levels</a:t>
            </a:r>
            <a:r>
              <a:rPr lang="en-US" dirty="0" smtClean="0">
                <a:ln>
                  <a:solidFill>
                    <a:srgbClr val="FF0000"/>
                  </a:solidFill>
                </a:ln>
              </a:rPr>
              <a:t>**</a:t>
            </a:r>
            <a:endParaRPr lang="en-US" dirty="0">
              <a:ln>
                <a:solidFill>
                  <a:srgbClr val="FF0000"/>
                </a:solidFill>
              </a:ln>
            </a:endParaRPr>
          </a:p>
        </p:txBody>
      </p:sp>
      <p:sp>
        <p:nvSpPr>
          <p:cNvPr id="4" name="TextBox 3"/>
          <p:cNvSpPr txBox="1"/>
          <p:nvPr/>
        </p:nvSpPr>
        <p:spPr>
          <a:xfrm>
            <a:off x="3098753" y="5894461"/>
            <a:ext cx="4775140" cy="400110"/>
          </a:xfrm>
          <a:prstGeom prst="rect">
            <a:avLst/>
          </a:prstGeom>
          <a:noFill/>
        </p:spPr>
        <p:txBody>
          <a:bodyPr wrap="none" rtlCol="0">
            <a:spAutoFit/>
          </a:bodyPr>
          <a:lstStyle/>
          <a:p>
            <a:r>
              <a:rPr lang="en-US" sz="2000" dirty="0" smtClean="0">
                <a:ln>
                  <a:solidFill>
                    <a:srgbClr val="FF0000"/>
                  </a:solidFill>
                </a:ln>
              </a:rPr>
              <a:t>*</a:t>
            </a:r>
            <a:r>
              <a:rPr lang="en-US" sz="2000" dirty="0" smtClean="0"/>
              <a:t> Gary </a:t>
            </a:r>
            <a:r>
              <a:rPr lang="en-US" sz="2000" dirty="0" err="1" smtClean="0"/>
              <a:t>Taubes</a:t>
            </a:r>
            <a:r>
              <a:rPr lang="en-US" sz="2000" dirty="0" smtClean="0"/>
              <a:t>, “Good Calories Bad Calories”</a:t>
            </a:r>
          </a:p>
        </p:txBody>
      </p:sp>
      <p:pic>
        <p:nvPicPr>
          <p:cNvPr id="5" name="Picture 4" descr="good_bad_calories.jpg"/>
          <p:cNvPicPr>
            <a:picLocks noChangeAspect="1"/>
          </p:cNvPicPr>
          <p:nvPr/>
        </p:nvPicPr>
        <p:blipFill>
          <a:blip r:embed="rId3"/>
          <a:stretch>
            <a:fillRect/>
          </a:stretch>
        </p:blipFill>
        <p:spPr>
          <a:xfrm>
            <a:off x="6062134" y="1349906"/>
            <a:ext cx="2336800" cy="3467100"/>
          </a:xfrm>
          <a:prstGeom prst="rect">
            <a:avLst/>
          </a:prstGeom>
        </p:spPr>
      </p:pic>
      <p:sp>
        <p:nvSpPr>
          <p:cNvPr id="7" name="TextBox 6"/>
          <p:cNvSpPr txBox="1"/>
          <p:nvPr/>
        </p:nvSpPr>
        <p:spPr>
          <a:xfrm>
            <a:off x="3064890" y="6319444"/>
            <a:ext cx="5977768" cy="400110"/>
          </a:xfrm>
          <a:prstGeom prst="rect">
            <a:avLst/>
          </a:prstGeom>
          <a:noFill/>
        </p:spPr>
        <p:txBody>
          <a:bodyPr wrap="none" rtlCol="0">
            <a:spAutoFit/>
          </a:bodyPr>
          <a:lstStyle/>
          <a:p>
            <a:r>
              <a:rPr lang="en-US" sz="2000" dirty="0" smtClean="0">
                <a:ln>
                  <a:solidFill>
                    <a:srgbClr val="FF0000"/>
                  </a:solidFill>
                </a:ln>
              </a:rPr>
              <a:t>**  </a:t>
            </a:r>
            <a:r>
              <a:rPr lang="en-US" sz="2000" dirty="0" err="1" smtClean="0"/>
              <a:t>Feinman</a:t>
            </a:r>
            <a:r>
              <a:rPr lang="en-US" sz="2000" dirty="0" smtClean="0"/>
              <a:t> and </a:t>
            </a:r>
            <a:r>
              <a:rPr lang="en-US" sz="2000" dirty="0" err="1" smtClean="0"/>
              <a:t>Volek</a:t>
            </a:r>
            <a:r>
              <a:rPr lang="en-US" sz="2000" dirty="0" smtClean="0"/>
              <a:t>, Nutrition and Metabolism, 2006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3513"/>
            <a:ext cx="8229600" cy="1143000"/>
          </a:xfrm>
        </p:spPr>
        <p:txBody>
          <a:bodyPr>
            <a:normAutofit fontScale="90000"/>
          </a:bodyPr>
          <a:lstStyle/>
          <a:p>
            <a:r>
              <a:rPr lang="en-US" dirty="0" smtClean="0"/>
              <a:t>322 Moderately Obese People:  Dietary Study</a:t>
            </a:r>
            <a:r>
              <a:rPr lang="en-US" dirty="0" smtClean="0">
                <a:solidFill>
                  <a:srgbClr val="FF0000"/>
                </a:solidFill>
              </a:rPr>
              <a:t>*</a:t>
            </a:r>
            <a:endParaRPr lang="en-US" dirty="0">
              <a:solidFill>
                <a:srgbClr val="FF0000"/>
              </a:solidFill>
            </a:endParaRPr>
          </a:p>
        </p:txBody>
      </p:sp>
      <p:pic>
        <p:nvPicPr>
          <p:cNvPr id="4" name="Content Placeholder 3" descr="low_carb_diet_good.png"/>
          <p:cNvPicPr>
            <a:picLocks noGrp="1" noChangeAspect="1"/>
          </p:cNvPicPr>
          <p:nvPr>
            <p:ph idx="1"/>
          </p:nvPr>
        </p:nvPicPr>
        <p:blipFill>
          <a:blip r:embed="rId3"/>
          <a:srcRect l="-33529" r="-33529"/>
          <a:stretch>
            <a:fillRect/>
          </a:stretch>
        </p:blipFill>
        <p:spPr>
          <a:xfrm>
            <a:off x="-133350" y="1417638"/>
            <a:ext cx="8820150" cy="4851400"/>
          </a:xfrm>
        </p:spPr>
      </p:pic>
      <p:sp>
        <p:nvSpPr>
          <p:cNvPr id="3" name="TextBox 2"/>
          <p:cNvSpPr txBox="1"/>
          <p:nvPr/>
        </p:nvSpPr>
        <p:spPr>
          <a:xfrm>
            <a:off x="1841500" y="6429375"/>
            <a:ext cx="7325543" cy="400110"/>
          </a:xfrm>
          <a:prstGeom prst="rect">
            <a:avLst/>
          </a:prstGeom>
          <a:noFill/>
        </p:spPr>
        <p:txBody>
          <a:bodyPr wrap="none" rtlCol="0">
            <a:spAutoFit/>
          </a:bodyPr>
          <a:lstStyle/>
          <a:p>
            <a:r>
              <a:rPr lang="en-US" sz="2000" dirty="0" smtClean="0">
                <a:solidFill>
                  <a:srgbClr val="FF0000"/>
                </a:solidFill>
              </a:rPr>
              <a:t>*</a:t>
            </a:r>
            <a:r>
              <a:rPr lang="en-US" sz="2000" dirty="0" smtClean="0"/>
              <a:t> </a:t>
            </a:r>
            <a:r>
              <a:rPr lang="de-DE" sz="2000" dirty="0" err="1"/>
              <a:t>D.Schwarzfuchs</a:t>
            </a:r>
            <a:r>
              <a:rPr lang="de-DE" sz="2000" dirty="0"/>
              <a:t> </a:t>
            </a:r>
            <a:r>
              <a:rPr lang="de-DE" sz="2000" dirty="0" err="1"/>
              <a:t>and</a:t>
            </a:r>
            <a:r>
              <a:rPr lang="de-DE" sz="2000" dirty="0"/>
              <a:t> R. Golan, N. Engl. J. </a:t>
            </a:r>
            <a:r>
              <a:rPr lang="de-DE" sz="2000" dirty="0" err="1"/>
              <a:t>Med</a:t>
            </a:r>
            <a:r>
              <a:rPr lang="de-DE" sz="2000" dirty="0"/>
              <a:t> 367, 14, </a:t>
            </a:r>
            <a:r>
              <a:rPr lang="de-DE" sz="2000" dirty="0" err="1"/>
              <a:t>Oct</a:t>
            </a:r>
            <a:r>
              <a:rPr lang="de-DE" sz="2000" dirty="0"/>
              <a:t>. 4, 2012.</a:t>
            </a:r>
            <a:endParaRPr lang="en-US" sz="2000" dirty="0"/>
          </a:p>
        </p:txBody>
      </p:sp>
      <p:sp>
        <p:nvSpPr>
          <p:cNvPr id="5" name="TextBox 4"/>
          <p:cNvSpPr txBox="1"/>
          <p:nvPr/>
        </p:nvSpPr>
        <p:spPr>
          <a:xfrm>
            <a:off x="2631168" y="1986608"/>
            <a:ext cx="940707" cy="40011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000" dirty="0" smtClean="0"/>
              <a:t>Weight</a:t>
            </a:r>
            <a:endParaRPr lang="en-US" sz="2000" dirty="0"/>
          </a:p>
        </p:txBody>
      </p:sp>
      <p:sp>
        <p:nvSpPr>
          <p:cNvPr id="6" name="TextBox 5"/>
          <p:cNvSpPr txBox="1"/>
          <p:nvPr/>
        </p:nvSpPr>
        <p:spPr>
          <a:xfrm>
            <a:off x="4872863" y="1986608"/>
            <a:ext cx="1680844" cy="40011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000" dirty="0" smtClean="0"/>
              <a:t>LDL/HDL Ratio</a:t>
            </a:r>
            <a:endParaRPr lang="en-US" sz="2000" dirty="0"/>
          </a:p>
        </p:txBody>
      </p:sp>
      <p:sp>
        <p:nvSpPr>
          <p:cNvPr id="7" name="TextBox 6"/>
          <p:cNvSpPr txBox="1"/>
          <p:nvPr/>
        </p:nvSpPr>
        <p:spPr>
          <a:xfrm>
            <a:off x="2400300" y="4408251"/>
            <a:ext cx="1500631" cy="40011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000" dirty="0" smtClean="0"/>
              <a:t>Triglycerides</a:t>
            </a:r>
            <a:endParaRPr lang="en-US" sz="2000" dirty="0"/>
          </a:p>
        </p:txBody>
      </p:sp>
      <p:sp>
        <p:nvSpPr>
          <p:cNvPr id="8" name="TextBox 7"/>
          <p:cNvSpPr txBox="1"/>
          <p:nvPr/>
        </p:nvSpPr>
        <p:spPr>
          <a:xfrm>
            <a:off x="4872863" y="4408191"/>
            <a:ext cx="1961119" cy="40011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000" dirty="0" smtClean="0"/>
              <a:t>Total Cholesterol</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David Diamond on Fats</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220137" y="1600200"/>
            <a:ext cx="8686801" cy="4525963"/>
          </a:xfrm>
        </p:spPr>
        <p:txBody>
          <a:bodyPr>
            <a:normAutofit fontScale="92500"/>
          </a:bodyPr>
          <a:lstStyle/>
          <a:p>
            <a:r>
              <a:rPr lang="en-US" dirty="0" smtClean="0"/>
              <a:t>Professor and neuroscientist at U. of South Florida </a:t>
            </a:r>
          </a:p>
          <a:p>
            <a:pPr lvl="1"/>
            <a:r>
              <a:rPr lang="en-US" dirty="0" smtClean="0"/>
              <a:t>Lecture on myths about saturated fat posted on </a:t>
            </a:r>
            <a:r>
              <a:rPr lang="en-US" dirty="0" err="1" smtClean="0"/>
              <a:t>Youtube</a:t>
            </a:r>
            <a:endParaRPr lang="en-US" dirty="0" smtClean="0"/>
          </a:p>
          <a:p>
            <a:r>
              <a:rPr lang="en-US" dirty="0" smtClean="0"/>
              <a:t>Personal experiment: switch from high-</a:t>
            </a:r>
            <a:r>
              <a:rPr lang="en-US" dirty="0" err="1" smtClean="0"/>
              <a:t>carb</a:t>
            </a:r>
            <a:r>
              <a:rPr lang="en-US" dirty="0" smtClean="0"/>
              <a:t> to   high-fat diet</a:t>
            </a:r>
          </a:p>
          <a:p>
            <a:pPr lvl="1"/>
            <a:r>
              <a:rPr lang="en-US" dirty="0" smtClean="0"/>
              <a:t>triglycerides:        800   </a:t>
            </a:r>
            <a:r>
              <a:rPr lang="en-US" dirty="0" err="1" smtClean="0">
                <a:sym typeface="Wingdings"/>
              </a:rPr>
              <a:t></a:t>
            </a:r>
            <a:r>
              <a:rPr lang="en-US" dirty="0" smtClean="0"/>
              <a:t>  140</a:t>
            </a:r>
          </a:p>
          <a:p>
            <a:pPr lvl="1"/>
            <a:r>
              <a:rPr lang="en-US" dirty="0" smtClean="0"/>
              <a:t>HDL cholesterol:    25   </a:t>
            </a:r>
            <a:r>
              <a:rPr lang="en-US" dirty="0" err="1" smtClean="0">
                <a:sym typeface="Wingdings"/>
              </a:rPr>
              <a:t></a:t>
            </a:r>
            <a:r>
              <a:rPr lang="en-US" dirty="0" smtClean="0">
                <a:sym typeface="Wingdings"/>
              </a:rPr>
              <a:t>  </a:t>
            </a:r>
            <a:r>
              <a:rPr lang="en-US" dirty="0" smtClean="0"/>
              <a:t>  50</a:t>
            </a:r>
          </a:p>
          <a:p>
            <a:pPr lvl="1"/>
            <a:endParaRPr lang="en-US" dirty="0" smtClean="0"/>
          </a:p>
          <a:p>
            <a:pPr>
              <a:buNone/>
            </a:pPr>
            <a:r>
              <a:rPr lang="en-US" dirty="0" smtClean="0"/>
              <a:t>  “People should understand that animal fat is one of the healthiest foods you can eat.”</a:t>
            </a:r>
          </a:p>
          <a:p>
            <a:endParaRPr lang="en-US" dirty="0"/>
          </a:p>
        </p:txBody>
      </p:sp>
      <p:sp>
        <p:nvSpPr>
          <p:cNvPr id="4" name="TextBox 3"/>
          <p:cNvSpPr txBox="1"/>
          <p:nvPr/>
        </p:nvSpPr>
        <p:spPr>
          <a:xfrm>
            <a:off x="2709333" y="6519333"/>
            <a:ext cx="184666" cy="369332"/>
          </a:xfrm>
          <a:prstGeom prst="rect">
            <a:avLst/>
          </a:prstGeom>
          <a:noFill/>
        </p:spPr>
        <p:txBody>
          <a:bodyPr wrap="none" rtlCol="0">
            <a:spAutoFit/>
          </a:bodyPr>
          <a:lstStyle/>
          <a:p>
            <a:endParaRPr lang="en-US" dirty="0"/>
          </a:p>
        </p:txBody>
      </p:sp>
      <p:sp>
        <p:nvSpPr>
          <p:cNvPr id="5" name="TextBox 4"/>
          <p:cNvSpPr txBox="1"/>
          <p:nvPr/>
        </p:nvSpPr>
        <p:spPr>
          <a:xfrm>
            <a:off x="3826900" y="6333070"/>
            <a:ext cx="5070619" cy="461665"/>
          </a:xfrm>
          <a:prstGeom prst="rect">
            <a:avLst/>
          </a:prstGeom>
          <a:noFill/>
        </p:spPr>
        <p:txBody>
          <a:bodyPr wrap="none" rtlCol="0">
            <a:spAutoFit/>
          </a:bodyPr>
          <a:lstStyle/>
          <a:p>
            <a:r>
              <a:rPr lang="en-US" sz="2400" dirty="0" smtClean="0">
                <a:solidFill>
                  <a:srgbClr val="FF0000"/>
                </a:solidFill>
              </a:rPr>
              <a:t>*</a:t>
            </a:r>
            <a:r>
              <a:rPr lang="en-US" sz="2400" dirty="0" smtClean="0"/>
              <a:t> http://www.cas.usf.edu/news/s/332/</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w_carb_thickburger.jpg"/>
          <p:cNvPicPr>
            <a:picLocks noChangeAspect="1"/>
          </p:cNvPicPr>
          <p:nvPr/>
        </p:nvPicPr>
        <p:blipFill>
          <a:blip r:embed="rId2"/>
          <a:stretch>
            <a:fillRect/>
          </a:stretch>
        </p:blipFill>
        <p:spPr>
          <a:xfrm>
            <a:off x="5433049" y="1302980"/>
            <a:ext cx="3710951" cy="4033642"/>
          </a:xfrm>
          <a:prstGeom prst="rect">
            <a:avLst/>
          </a:prstGeom>
        </p:spPr>
      </p:pic>
      <p:sp>
        <p:nvSpPr>
          <p:cNvPr id="2" name="Title 1"/>
          <p:cNvSpPr>
            <a:spLocks noGrp="1"/>
          </p:cNvSpPr>
          <p:nvPr>
            <p:ph type="title"/>
          </p:nvPr>
        </p:nvSpPr>
        <p:spPr>
          <a:xfrm>
            <a:off x="189163" y="274638"/>
            <a:ext cx="8742029" cy="1143000"/>
          </a:xfrm>
        </p:spPr>
        <p:txBody>
          <a:bodyPr>
            <a:normAutofit fontScale="90000"/>
          </a:bodyPr>
          <a:lstStyle/>
          <a:p>
            <a:r>
              <a:rPr lang="en-US" dirty="0" smtClean="0"/>
              <a:t>Results of Low-</a:t>
            </a:r>
            <a:r>
              <a:rPr lang="en-US" dirty="0" err="1" smtClean="0"/>
              <a:t>Carb</a:t>
            </a:r>
            <a:r>
              <a:rPr lang="en-US" dirty="0" smtClean="0"/>
              <a:t> Diet from 17 Trials </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199" y="1600200"/>
            <a:ext cx="7028247" cy="4525963"/>
          </a:xfrm>
        </p:spPr>
        <p:txBody>
          <a:bodyPr>
            <a:normAutofit fontScale="92500" lnSpcReduction="10000"/>
          </a:bodyPr>
          <a:lstStyle/>
          <a:p>
            <a:r>
              <a:rPr lang="en-US" dirty="0" smtClean="0"/>
              <a:t>Significantly  decreased body weight, BMI, and abdominal circumference</a:t>
            </a:r>
          </a:p>
          <a:p>
            <a:r>
              <a:rPr lang="en-US" dirty="0" smtClean="0"/>
              <a:t>Lower blood pressure</a:t>
            </a:r>
          </a:p>
          <a:p>
            <a:r>
              <a:rPr lang="en-US" dirty="0" smtClean="0"/>
              <a:t>Lower plasma triglycerides</a:t>
            </a:r>
          </a:p>
          <a:p>
            <a:r>
              <a:rPr lang="en-US" dirty="0" smtClean="0"/>
              <a:t>Lower fasting plasma glucose</a:t>
            </a:r>
          </a:p>
          <a:p>
            <a:r>
              <a:rPr lang="en-US" dirty="0" smtClean="0"/>
              <a:t>Reduced </a:t>
            </a:r>
            <a:r>
              <a:rPr lang="en-US" dirty="0" err="1" smtClean="0"/>
              <a:t>glycated</a:t>
            </a:r>
            <a:r>
              <a:rPr lang="en-US" dirty="0" smtClean="0"/>
              <a:t> hemoglobin</a:t>
            </a:r>
          </a:p>
          <a:p>
            <a:r>
              <a:rPr lang="en-US" dirty="0" smtClean="0"/>
              <a:t>Reduced plasma C-reactive protein           (an inflammatory marker)</a:t>
            </a:r>
          </a:p>
          <a:p>
            <a:r>
              <a:rPr lang="en-US" dirty="0" smtClean="0"/>
              <a:t>Increased HDL-C (the “good” lipoprotein)</a:t>
            </a:r>
          </a:p>
          <a:p>
            <a:endParaRPr lang="en-US" dirty="0" smtClean="0"/>
          </a:p>
          <a:p>
            <a:pPr>
              <a:buNone/>
            </a:pPr>
            <a:endParaRPr lang="en-US" dirty="0"/>
          </a:p>
        </p:txBody>
      </p:sp>
      <p:sp>
        <p:nvSpPr>
          <p:cNvPr id="5" name="TextBox 4"/>
          <p:cNvSpPr txBox="1"/>
          <p:nvPr/>
        </p:nvSpPr>
        <p:spPr>
          <a:xfrm>
            <a:off x="3161724" y="6367671"/>
            <a:ext cx="4934314" cy="400110"/>
          </a:xfrm>
          <a:prstGeom prst="rect">
            <a:avLst/>
          </a:prstGeom>
          <a:noFill/>
        </p:spPr>
        <p:txBody>
          <a:bodyPr wrap="none" rtlCol="0">
            <a:spAutoFit/>
          </a:bodyPr>
          <a:lstStyle/>
          <a:p>
            <a:r>
              <a:rPr lang="en-US" sz="2000" dirty="0" smtClean="0">
                <a:solidFill>
                  <a:srgbClr val="FF0000"/>
                </a:solidFill>
              </a:rPr>
              <a:t>*</a:t>
            </a:r>
            <a:r>
              <a:rPr lang="en-US" sz="2000" dirty="0" smtClean="0"/>
              <a:t> F.L. Santos et al., Obesity Reviews, July 2012</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Obesity and Gallstones </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460630"/>
            <a:ext cx="8229600" cy="4525963"/>
          </a:xfrm>
        </p:spPr>
        <p:txBody>
          <a:bodyPr>
            <a:normAutofit fontScale="92500"/>
          </a:bodyPr>
          <a:lstStyle/>
          <a:p>
            <a:r>
              <a:rPr lang="en-US" dirty="0" smtClean="0"/>
              <a:t>Cross-sectional study of over 510,000 patients</a:t>
            </a:r>
          </a:p>
          <a:p>
            <a:r>
              <a:rPr lang="en-US" dirty="0" smtClean="0"/>
              <a:t>Obese children have increased risk to gallstones</a:t>
            </a:r>
          </a:p>
          <a:p>
            <a:pPr lvl="1"/>
            <a:r>
              <a:rPr lang="en-US" dirty="0" smtClean="0"/>
              <a:t>Extremely obese kids have nearly eight times the risk of normal-weight kids</a:t>
            </a:r>
          </a:p>
          <a:p>
            <a:r>
              <a:rPr lang="en-US" dirty="0" smtClean="0"/>
              <a:t>Due to formation of cholesterol crystals in gall bladder</a:t>
            </a:r>
          </a:p>
          <a:p>
            <a:pPr lvl="1"/>
            <a:r>
              <a:rPr lang="en-US" dirty="0" smtClean="0"/>
              <a:t>Hypothesis: Bile acid production is low due to insufficient dietary fats</a:t>
            </a:r>
          </a:p>
          <a:p>
            <a:pPr lvl="1"/>
            <a:r>
              <a:rPr lang="en-US" dirty="0" smtClean="0"/>
              <a:t>Corollary: Low-fat diet leads to obesity.</a:t>
            </a:r>
          </a:p>
          <a:p>
            <a:endParaRPr lang="en-US" dirty="0"/>
          </a:p>
        </p:txBody>
      </p:sp>
      <p:sp>
        <p:nvSpPr>
          <p:cNvPr id="4" name="TextBox 3"/>
          <p:cNvSpPr txBox="1"/>
          <p:nvPr/>
        </p:nvSpPr>
        <p:spPr>
          <a:xfrm>
            <a:off x="457200" y="6272303"/>
            <a:ext cx="7738567" cy="369332"/>
          </a:xfrm>
          <a:prstGeom prst="rect">
            <a:avLst/>
          </a:prstGeom>
          <a:noFill/>
        </p:spPr>
        <p:txBody>
          <a:bodyPr wrap="none" rtlCol="0">
            <a:spAutoFit/>
          </a:bodyPr>
          <a:lstStyle/>
          <a:p>
            <a:r>
              <a:rPr lang="en-US" dirty="0" smtClean="0">
                <a:solidFill>
                  <a:srgbClr val="FF0000"/>
                </a:solidFill>
              </a:rPr>
              <a:t>*</a:t>
            </a:r>
            <a:r>
              <a:rPr lang="en-US" dirty="0" smtClean="0"/>
              <a:t> K.C. Smith et al., J </a:t>
            </a:r>
            <a:r>
              <a:rPr lang="en-US" dirty="0" err="1" smtClean="0"/>
              <a:t>Pediatr</a:t>
            </a:r>
            <a:r>
              <a:rPr lang="en-US" dirty="0" smtClean="0"/>
              <a:t> </a:t>
            </a:r>
            <a:r>
              <a:rPr lang="en-US" dirty="0" err="1" smtClean="0"/>
              <a:t>Gastroenterol</a:t>
            </a:r>
            <a:r>
              <a:rPr lang="en-US" dirty="0" smtClean="0"/>
              <a:t> </a:t>
            </a:r>
            <a:r>
              <a:rPr lang="en-US" dirty="0" err="1" smtClean="0"/>
              <a:t>Nutr</a:t>
            </a:r>
            <a:r>
              <a:rPr lang="en-US" dirty="0" smtClean="0"/>
              <a:t> 2012 Feb 6. [</a:t>
            </a:r>
            <a:r>
              <a:rPr lang="en-US" dirty="0" err="1" smtClean="0"/>
              <a:t>Epub</a:t>
            </a:r>
            <a:r>
              <a:rPr lang="en-US" dirty="0" smtClean="0"/>
              <a:t> ahead of print]</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104673"/>
            <a:ext cx="8229600" cy="952500"/>
          </a:xfrm>
        </p:spPr>
        <p:txBody>
          <a:bodyPr>
            <a:normAutofit/>
          </a:bodyPr>
          <a:lstStyle/>
          <a:p>
            <a:pPr algn="ctr">
              <a:buNone/>
            </a:pPr>
            <a:r>
              <a:rPr lang="en-US" sz="4000" dirty="0" smtClean="0">
                <a:solidFill>
                  <a:srgbClr val="FF0000"/>
                </a:solidFill>
                <a:latin typeface="Apple Casual"/>
              </a:rPr>
              <a:t>What is good nutrition?</a:t>
            </a:r>
            <a:endParaRPr lang="en-US" sz="4000" dirty="0">
              <a:solidFill>
                <a:srgbClr val="FF0000"/>
              </a:solidFill>
              <a:latin typeface="Apple Casual"/>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Recapitulation</a:t>
            </a:r>
            <a:endParaRPr lang="en-US" dirty="0"/>
          </a:p>
        </p:txBody>
      </p:sp>
      <p:sp>
        <p:nvSpPr>
          <p:cNvPr id="3" name="Content Placeholder 2"/>
          <p:cNvSpPr>
            <a:spLocks noGrp="1"/>
          </p:cNvSpPr>
          <p:nvPr>
            <p:ph idx="1"/>
          </p:nvPr>
        </p:nvSpPr>
        <p:spPr/>
        <p:txBody>
          <a:bodyPr>
            <a:normAutofit lnSpcReduction="10000"/>
          </a:bodyPr>
          <a:lstStyle/>
          <a:p>
            <a:r>
              <a:rPr lang="en-US" dirty="0" smtClean="0"/>
              <a:t>European study showed inverse relationship between dietary saturated fat and heart disease</a:t>
            </a:r>
          </a:p>
          <a:p>
            <a:r>
              <a:rPr lang="en-US" dirty="0" smtClean="0"/>
              <a:t>Indigenous peoples with high-fat diet have very low heart disease risk</a:t>
            </a:r>
          </a:p>
          <a:p>
            <a:r>
              <a:rPr lang="en-US" dirty="0" smtClean="0"/>
              <a:t>High fat diet leads to more painless weight loss and improved lipid markers</a:t>
            </a:r>
          </a:p>
          <a:p>
            <a:r>
              <a:rPr lang="en-US" dirty="0" smtClean="0"/>
              <a:t>Obese children have increased risk to gallstones</a:t>
            </a:r>
            <a:endParaRPr lang="en-US" dirty="0"/>
          </a:p>
        </p:txBody>
      </p:sp>
    </p:spTree>
    <p:extLst>
      <p:ext uri="{BB962C8B-B14F-4D97-AF65-F5344CB8AC3E}">
        <p14:creationId xmlns:p14="http://schemas.microsoft.com/office/powerpoint/2010/main" val="310654542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smtClean="0">
                <a:ln>
                  <a:noFill/>
                </a:ln>
                <a:solidFill>
                  <a:srgbClr val="FF0000"/>
                </a:solidFill>
                <a:effectLst/>
                <a:uLnTx/>
                <a:uFillTx/>
                <a:latin typeface="Apple Casual"/>
                <a:ea typeface="+mn-ea"/>
                <a:cs typeface="+mn-cs"/>
              </a:rPr>
              <a:t>Shore-based Foods</a:t>
            </a:r>
            <a:endParaRPr kumimoji="0" lang="en-US" sz="3600" b="0" i="0" u="none" strike="noStrike" kern="1200" cap="none" spc="0" normalizeH="0" baseline="0" noProof="0" dirty="0">
              <a:ln>
                <a:noFill/>
              </a:ln>
              <a:solidFill>
                <a:srgbClr val="FF0000"/>
              </a:solidFill>
              <a:effectLst/>
              <a:uLnTx/>
              <a:uFillTx/>
              <a:latin typeface="Apple Casual"/>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654"/>
            <a:ext cx="8229600" cy="1143000"/>
          </a:xfrm>
        </p:spPr>
        <p:txBody>
          <a:bodyPr>
            <a:normAutofit/>
          </a:bodyPr>
          <a:lstStyle/>
          <a:p>
            <a:r>
              <a:rPr lang="en-US" dirty="0" smtClean="0"/>
              <a:t>The “</a:t>
            </a:r>
            <a:r>
              <a:rPr lang="en-US" dirty="0" err="1" smtClean="0"/>
              <a:t>Eatwell</a:t>
            </a:r>
            <a:r>
              <a:rPr lang="en-US" dirty="0" smtClean="0"/>
              <a:t>” Plate</a:t>
            </a:r>
            <a:endParaRPr lang="en-US" dirty="0"/>
          </a:p>
        </p:txBody>
      </p:sp>
      <p:pic>
        <p:nvPicPr>
          <p:cNvPr id="4" name="Content Placeholder 3" descr="eatwell_plate.jpg"/>
          <p:cNvPicPr>
            <a:picLocks noGrp="1" noChangeAspect="1"/>
          </p:cNvPicPr>
          <p:nvPr>
            <p:ph idx="1"/>
          </p:nvPr>
        </p:nvPicPr>
        <p:blipFill>
          <a:blip r:embed="rId2"/>
          <a:srcRect l="-18006" r="-18006"/>
          <a:stretch>
            <a:fillRect/>
          </a:stretch>
        </p:blipFill>
        <p:spPr/>
      </p:pic>
      <p:sp>
        <p:nvSpPr>
          <p:cNvPr id="5" name="TextBox 4"/>
          <p:cNvSpPr txBox="1"/>
          <p:nvPr/>
        </p:nvSpPr>
        <p:spPr>
          <a:xfrm>
            <a:off x="6157526" y="2550687"/>
            <a:ext cx="2186862" cy="523220"/>
          </a:xfrm>
          <a:prstGeom prst="rect">
            <a:avLst/>
          </a:prstGeom>
          <a:solidFill>
            <a:srgbClr val="FFFFFF"/>
          </a:solidFill>
          <a:ln>
            <a:solidFill>
              <a:srgbClr val="000000"/>
            </a:solidFill>
          </a:ln>
        </p:spPr>
        <p:txBody>
          <a:bodyPr wrap="none" rtlCol="0">
            <a:spAutoFit/>
          </a:bodyPr>
          <a:lstStyle/>
          <a:p>
            <a:r>
              <a:rPr lang="en-US" sz="2800" dirty="0" smtClean="0">
                <a:latin typeface="Apple Casual"/>
              </a:rPr>
              <a:t>Way too big</a:t>
            </a:r>
            <a:endParaRPr lang="en-US" sz="2800" dirty="0">
              <a:latin typeface="Apple Casual"/>
            </a:endParaRPr>
          </a:p>
        </p:txBody>
      </p:sp>
      <p:sp>
        <p:nvSpPr>
          <p:cNvPr id="7" name="Freeform 6"/>
          <p:cNvSpPr/>
          <p:nvPr/>
        </p:nvSpPr>
        <p:spPr>
          <a:xfrm>
            <a:off x="5714539" y="3057025"/>
            <a:ext cx="2202632" cy="674416"/>
          </a:xfrm>
          <a:custGeom>
            <a:avLst/>
            <a:gdLst>
              <a:gd name="connsiteX0" fmla="*/ 1831014 w 2202632"/>
              <a:gd name="connsiteY0" fmla="*/ 0 h 674416"/>
              <a:gd name="connsiteX1" fmla="*/ 2096807 w 2202632"/>
              <a:gd name="connsiteY1" fmla="*/ 546425 h 674416"/>
              <a:gd name="connsiteX2" fmla="*/ 1196066 w 2202632"/>
              <a:gd name="connsiteY2" fmla="*/ 649802 h 674416"/>
              <a:gd name="connsiteX3" fmla="*/ 0 w 2202632"/>
              <a:gd name="connsiteY3" fmla="*/ 398742 h 674416"/>
            </a:gdLst>
            <a:ahLst/>
            <a:cxnLst>
              <a:cxn ang="0">
                <a:pos x="connsiteX0" y="connsiteY0"/>
              </a:cxn>
              <a:cxn ang="0">
                <a:pos x="connsiteX1" y="connsiteY1"/>
              </a:cxn>
              <a:cxn ang="0">
                <a:pos x="connsiteX2" y="connsiteY2"/>
              </a:cxn>
              <a:cxn ang="0">
                <a:pos x="connsiteX3" y="connsiteY3"/>
              </a:cxn>
            </a:cxnLst>
            <a:rect l="l" t="t" r="r" b="b"/>
            <a:pathLst>
              <a:path w="2202632" h="674416">
                <a:moveTo>
                  <a:pt x="1831014" y="0"/>
                </a:moveTo>
                <a:cubicBezTo>
                  <a:pt x="2016823" y="219062"/>
                  <a:pt x="2202632" y="438125"/>
                  <a:pt x="2096807" y="546425"/>
                </a:cubicBezTo>
                <a:cubicBezTo>
                  <a:pt x="1990982" y="654725"/>
                  <a:pt x="1545534" y="674416"/>
                  <a:pt x="1196066" y="649802"/>
                </a:cubicBezTo>
                <a:cubicBezTo>
                  <a:pt x="846598" y="625188"/>
                  <a:pt x="0" y="398742"/>
                  <a:pt x="0" y="398742"/>
                </a:cubicBezTo>
              </a:path>
            </a:pathLst>
          </a:custGeom>
          <a:ln w="38100" cap="flat" cmpd="sng" algn="ctr">
            <a:solidFill>
              <a:srgbClr val="FF00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644107" y="6396335"/>
            <a:ext cx="8499893" cy="461665"/>
          </a:xfrm>
          <a:prstGeom prst="rect">
            <a:avLst/>
          </a:prstGeom>
          <a:noFill/>
        </p:spPr>
        <p:txBody>
          <a:bodyPr wrap="none" rtlCol="0">
            <a:spAutoFit/>
          </a:bodyPr>
          <a:lstStyle/>
          <a:p>
            <a:r>
              <a:rPr lang="en-US" sz="2400" dirty="0" smtClean="0"/>
              <a:t>* </a:t>
            </a:r>
            <a:r>
              <a:rPr lang="en-US" sz="2400" dirty="0" err="1" smtClean="0"/>
              <a:t>http://www.nhs.uk/Livewell/Goodfood/Pages/eatwell-plate.aspx</a:t>
            </a:r>
            <a:endParaRPr lang="en-US" sz="2400" dirty="0"/>
          </a:p>
        </p:txBody>
      </p:sp>
      <p:sp>
        <p:nvSpPr>
          <p:cNvPr id="10" name="TextBox 9"/>
          <p:cNvSpPr txBox="1"/>
          <p:nvPr/>
        </p:nvSpPr>
        <p:spPr>
          <a:xfrm>
            <a:off x="5716391" y="5649109"/>
            <a:ext cx="2627997" cy="954107"/>
          </a:xfrm>
          <a:prstGeom prst="rect">
            <a:avLst/>
          </a:prstGeom>
          <a:solidFill>
            <a:srgbClr val="FFFFFF"/>
          </a:solidFill>
          <a:ln>
            <a:solidFill>
              <a:srgbClr val="000000"/>
            </a:solidFill>
          </a:ln>
        </p:spPr>
        <p:txBody>
          <a:bodyPr wrap="square" rtlCol="0">
            <a:spAutoFit/>
          </a:bodyPr>
          <a:lstStyle/>
          <a:p>
            <a:r>
              <a:rPr lang="en-US" sz="2800" dirty="0" smtClean="0">
                <a:latin typeface="Apple Casual"/>
              </a:rPr>
              <a:t>Fat and Sugar Combined</a:t>
            </a:r>
            <a:endParaRPr lang="en-US" sz="2800" dirty="0">
              <a:latin typeface="Apple Casual"/>
            </a:endParaRPr>
          </a:p>
        </p:txBody>
      </p:sp>
      <p:sp>
        <p:nvSpPr>
          <p:cNvPr id="11" name="Freeform 10"/>
          <p:cNvSpPr/>
          <p:nvPr/>
        </p:nvSpPr>
        <p:spPr>
          <a:xfrm>
            <a:off x="4486479" y="4592922"/>
            <a:ext cx="1213293" cy="2013403"/>
          </a:xfrm>
          <a:custGeom>
            <a:avLst/>
            <a:gdLst>
              <a:gd name="connsiteX0" fmla="*/ 1213293 w 1213293"/>
              <a:gd name="connsiteY0" fmla="*/ 1535896 h 2013403"/>
              <a:gd name="connsiteX1" fmla="*/ 194422 w 1213293"/>
              <a:gd name="connsiteY1" fmla="*/ 1757420 h 2013403"/>
              <a:gd name="connsiteX2" fmla="*/ 46760 w 1213293"/>
              <a:gd name="connsiteY2" fmla="*/ 0 h 2013403"/>
            </a:gdLst>
            <a:ahLst/>
            <a:cxnLst>
              <a:cxn ang="0">
                <a:pos x="connsiteX0" y="connsiteY0"/>
              </a:cxn>
              <a:cxn ang="0">
                <a:pos x="connsiteX1" y="connsiteY1"/>
              </a:cxn>
              <a:cxn ang="0">
                <a:pos x="connsiteX2" y="connsiteY2"/>
              </a:cxn>
            </a:cxnLst>
            <a:rect l="l" t="t" r="r" b="b"/>
            <a:pathLst>
              <a:path w="1213293" h="2013403">
                <a:moveTo>
                  <a:pt x="1213293" y="1535896"/>
                </a:moveTo>
                <a:cubicBezTo>
                  <a:pt x="801068" y="1774649"/>
                  <a:pt x="388844" y="2013403"/>
                  <a:pt x="194422" y="1757420"/>
                </a:cubicBezTo>
                <a:cubicBezTo>
                  <a:pt x="0" y="1501437"/>
                  <a:pt x="46760" y="0"/>
                  <a:pt x="46760"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Content Placeholder 2"/>
          <p:cNvSpPr txBox="1">
            <a:spLocks/>
          </p:cNvSpPr>
          <p:nvPr/>
        </p:nvSpPr>
        <p:spPr>
          <a:xfrm>
            <a:off x="457200" y="2076451"/>
            <a:ext cx="8229600" cy="952500"/>
          </a:xfrm>
          <a:prstGeom prst="rect">
            <a:avLst/>
          </a:prstGeom>
          <a:solidFill>
            <a:srgbClr val="F8FFC5"/>
          </a:solidFill>
          <a:ln>
            <a:solidFill>
              <a:srgbClr val="000000"/>
            </a:solidFill>
          </a:ln>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smtClean="0">
                <a:ln>
                  <a:noFill/>
                </a:ln>
                <a:solidFill>
                  <a:srgbClr val="FF0000"/>
                </a:solidFill>
                <a:effectLst/>
                <a:uLnTx/>
                <a:uFillTx/>
                <a:latin typeface="Apple Casual"/>
                <a:ea typeface="+mn-ea"/>
                <a:cs typeface="+mn-cs"/>
              </a:rPr>
              <a:t>Where</a:t>
            </a:r>
            <a:r>
              <a:rPr kumimoji="0" lang="en-US" sz="3600" b="0" i="0" u="none" strike="noStrike" kern="1200" cap="none" spc="0" normalizeH="0" noProof="0" dirty="0" smtClean="0">
                <a:ln>
                  <a:noFill/>
                </a:ln>
                <a:solidFill>
                  <a:srgbClr val="FF0000"/>
                </a:solidFill>
                <a:effectLst/>
                <a:uLnTx/>
                <a:uFillTx/>
                <a:latin typeface="Apple Casual"/>
                <a:ea typeface="+mn-ea"/>
                <a:cs typeface="+mn-cs"/>
              </a:rPr>
              <a:t> are</a:t>
            </a:r>
            <a:r>
              <a:rPr kumimoji="0" lang="en-US" sz="3600" b="0" i="0" u="none" strike="noStrike" kern="1200" cap="none" spc="0" normalizeH="0" baseline="0" noProof="0" dirty="0" smtClean="0">
                <a:ln>
                  <a:noFill/>
                </a:ln>
                <a:solidFill>
                  <a:srgbClr val="FF0000"/>
                </a:solidFill>
                <a:effectLst/>
                <a:uLnTx/>
                <a:uFillTx/>
                <a:latin typeface="Apple Casual"/>
                <a:ea typeface="+mn-ea"/>
                <a:cs typeface="+mn-cs"/>
              </a:rPr>
              <a:t> </a:t>
            </a:r>
            <a:r>
              <a:rPr kumimoji="0" lang="en-US" sz="3600" b="0" i="0" u="none" strike="noStrike" kern="1200" cap="none" spc="0" normalizeH="0" baseline="0" noProof="0" dirty="0" smtClean="0">
                <a:ln>
                  <a:noFill/>
                </a:ln>
                <a:solidFill>
                  <a:srgbClr val="FF0000"/>
                </a:solidFill>
                <a:effectLst/>
                <a:uLnTx/>
                <a:uFillTx/>
                <a:latin typeface="Apple Casual"/>
                <a:ea typeface="+mn-ea"/>
                <a:cs typeface="+mn-cs"/>
              </a:rPr>
              <a:t>the </a:t>
            </a:r>
            <a:r>
              <a:rPr lang="en-US" sz="3600" dirty="0" smtClean="0">
                <a:solidFill>
                  <a:srgbClr val="FF0000"/>
                </a:solidFill>
                <a:latin typeface="Apple Casual"/>
              </a:rPr>
              <a:t>Shore-based </a:t>
            </a:r>
            <a:r>
              <a:rPr lang="en-US" sz="3600" dirty="0" smtClean="0">
                <a:solidFill>
                  <a:srgbClr val="FF0000"/>
                </a:solidFill>
                <a:latin typeface="Apple Casual"/>
              </a:rPr>
              <a:t>Foods?</a:t>
            </a:r>
            <a:endParaRPr kumimoji="0" lang="en-US" sz="3600" b="0" i="0" u="none" strike="noStrike" kern="1200" cap="none" spc="0" normalizeH="0" baseline="0" noProof="0" dirty="0">
              <a:ln>
                <a:noFill/>
              </a:ln>
              <a:solidFill>
                <a:srgbClr val="FF0000"/>
              </a:solidFill>
              <a:effectLst/>
              <a:uLnTx/>
              <a:uFillTx/>
              <a:latin typeface="Apple Casual"/>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righ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900" decel="100000" fill="hold"/>
                                        <p:tgtEl>
                                          <p:spTgt spid="1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1"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yster plateau Lyon1.jpg"/>
          <p:cNvPicPr>
            <a:picLocks noChangeAspect="1"/>
          </p:cNvPicPr>
          <p:nvPr/>
        </p:nvPicPr>
        <p:blipFill>
          <a:blip r:embed="rId2"/>
          <a:stretch>
            <a:fillRect/>
          </a:stretch>
        </p:blipFill>
        <p:spPr>
          <a:xfrm>
            <a:off x="6043713" y="3960695"/>
            <a:ext cx="2972517" cy="2229388"/>
          </a:xfrm>
          <a:prstGeom prst="rect">
            <a:avLst/>
          </a:prstGeom>
        </p:spPr>
      </p:pic>
      <p:pic>
        <p:nvPicPr>
          <p:cNvPr id="5" name="Picture 4" descr="shrimp.jpg"/>
          <p:cNvPicPr>
            <a:picLocks noChangeAspect="1"/>
          </p:cNvPicPr>
          <p:nvPr/>
        </p:nvPicPr>
        <p:blipFill>
          <a:blip r:embed="rId3"/>
          <a:stretch>
            <a:fillRect/>
          </a:stretch>
        </p:blipFill>
        <p:spPr>
          <a:xfrm>
            <a:off x="518118" y="4252632"/>
            <a:ext cx="2972516" cy="2229387"/>
          </a:xfrm>
          <a:prstGeom prst="rect">
            <a:avLst/>
          </a:prstGeom>
        </p:spPr>
      </p:pic>
      <p:pic>
        <p:nvPicPr>
          <p:cNvPr id="6" name="Picture 5" descr="Boston-Lobster.jpg"/>
          <p:cNvPicPr>
            <a:picLocks noChangeAspect="1"/>
          </p:cNvPicPr>
          <p:nvPr/>
        </p:nvPicPr>
        <p:blipFill>
          <a:blip r:embed="rId4"/>
          <a:stretch>
            <a:fillRect/>
          </a:stretch>
        </p:blipFill>
        <p:spPr>
          <a:xfrm>
            <a:off x="4946874" y="309518"/>
            <a:ext cx="4069356" cy="2895586"/>
          </a:xfrm>
          <a:prstGeom prst="rect">
            <a:avLst/>
          </a:prstGeom>
        </p:spPr>
      </p:pic>
      <p:pic>
        <p:nvPicPr>
          <p:cNvPr id="7" name="Picture 6" descr="How_to_eat_clams.jpg"/>
          <p:cNvPicPr>
            <a:picLocks noChangeAspect="1"/>
          </p:cNvPicPr>
          <p:nvPr/>
        </p:nvPicPr>
        <p:blipFill>
          <a:blip r:embed="rId5"/>
          <a:stretch>
            <a:fillRect/>
          </a:stretch>
        </p:blipFill>
        <p:spPr>
          <a:xfrm>
            <a:off x="352613" y="334752"/>
            <a:ext cx="3033434" cy="2106247"/>
          </a:xfrm>
          <a:prstGeom prst="rect">
            <a:avLst/>
          </a:prstGeom>
        </p:spPr>
      </p:pic>
      <p:pic>
        <p:nvPicPr>
          <p:cNvPr id="8" name="Picture 7" descr="scallops.jpg"/>
          <p:cNvPicPr>
            <a:picLocks noChangeAspect="1"/>
          </p:cNvPicPr>
          <p:nvPr/>
        </p:nvPicPr>
        <p:blipFill>
          <a:blip r:embed="rId6"/>
          <a:stretch>
            <a:fillRect/>
          </a:stretch>
        </p:blipFill>
        <p:spPr>
          <a:xfrm>
            <a:off x="3490634" y="4898842"/>
            <a:ext cx="2479459" cy="1869512"/>
          </a:xfrm>
          <a:prstGeom prst="rect">
            <a:avLst/>
          </a:prstGeom>
        </p:spPr>
      </p:pic>
      <p:pic>
        <p:nvPicPr>
          <p:cNvPr id="9" name="Picture 8" descr="sea_cucumber.jpg"/>
          <p:cNvPicPr>
            <a:picLocks noChangeAspect="1"/>
          </p:cNvPicPr>
          <p:nvPr/>
        </p:nvPicPr>
        <p:blipFill>
          <a:blip r:embed="rId7"/>
          <a:stretch>
            <a:fillRect/>
          </a:stretch>
        </p:blipFill>
        <p:spPr>
          <a:xfrm>
            <a:off x="2437226" y="2440999"/>
            <a:ext cx="2984605" cy="2235573"/>
          </a:xfrm>
          <a:prstGeom prst="rect">
            <a:avLst/>
          </a:prstGeom>
        </p:spPr>
      </p:pic>
      <p:sp>
        <p:nvSpPr>
          <p:cNvPr id="10" name="TextBox 9"/>
          <p:cNvSpPr txBox="1"/>
          <p:nvPr/>
        </p:nvSpPr>
        <p:spPr>
          <a:xfrm>
            <a:off x="3863515" y="334752"/>
            <a:ext cx="668723" cy="461665"/>
          </a:xfrm>
          <a:prstGeom prst="rect">
            <a:avLst/>
          </a:prstGeom>
          <a:noFill/>
        </p:spPr>
        <p:txBody>
          <a:bodyPr wrap="none" rtlCol="0">
            <a:spAutoFit/>
          </a:bodyPr>
          <a:lstStyle/>
          <a:p>
            <a:r>
              <a:rPr lang="en-US" sz="2400" dirty="0" smtClean="0"/>
              <a:t>zinc</a:t>
            </a:r>
            <a:endParaRPr lang="en-US" sz="2400" dirty="0"/>
          </a:p>
        </p:txBody>
      </p:sp>
      <p:sp>
        <p:nvSpPr>
          <p:cNvPr id="11" name="TextBox 10"/>
          <p:cNvSpPr txBox="1"/>
          <p:nvPr/>
        </p:nvSpPr>
        <p:spPr>
          <a:xfrm>
            <a:off x="5421831" y="4445739"/>
            <a:ext cx="681647" cy="461665"/>
          </a:xfrm>
          <a:prstGeom prst="rect">
            <a:avLst/>
          </a:prstGeom>
          <a:noFill/>
        </p:spPr>
        <p:txBody>
          <a:bodyPr wrap="none" rtlCol="0">
            <a:spAutoFit/>
          </a:bodyPr>
          <a:lstStyle/>
          <a:p>
            <a:r>
              <a:rPr lang="en-US" sz="2400" dirty="0" smtClean="0"/>
              <a:t>iron</a:t>
            </a:r>
            <a:endParaRPr lang="en-US" sz="2400" dirty="0"/>
          </a:p>
        </p:txBody>
      </p:sp>
      <p:sp>
        <p:nvSpPr>
          <p:cNvPr id="12" name="TextBox 11"/>
          <p:cNvSpPr txBox="1"/>
          <p:nvPr/>
        </p:nvSpPr>
        <p:spPr>
          <a:xfrm>
            <a:off x="7061200" y="3231258"/>
            <a:ext cx="1095172" cy="461665"/>
          </a:xfrm>
          <a:prstGeom prst="rect">
            <a:avLst/>
          </a:prstGeom>
          <a:noFill/>
        </p:spPr>
        <p:txBody>
          <a:bodyPr wrap="none" rtlCol="0">
            <a:spAutoFit/>
          </a:bodyPr>
          <a:lstStyle/>
          <a:p>
            <a:r>
              <a:rPr lang="en-US" sz="2400" dirty="0" smtClean="0"/>
              <a:t>Copper</a:t>
            </a:r>
            <a:endParaRPr lang="en-US" sz="2400" dirty="0"/>
          </a:p>
        </p:txBody>
      </p:sp>
      <p:sp>
        <p:nvSpPr>
          <p:cNvPr id="13" name="TextBox 12"/>
          <p:cNvSpPr txBox="1"/>
          <p:nvPr/>
        </p:nvSpPr>
        <p:spPr>
          <a:xfrm>
            <a:off x="3583917" y="1417637"/>
            <a:ext cx="1321846" cy="461665"/>
          </a:xfrm>
          <a:prstGeom prst="rect">
            <a:avLst/>
          </a:prstGeom>
          <a:noFill/>
        </p:spPr>
        <p:txBody>
          <a:bodyPr wrap="none" rtlCol="0">
            <a:spAutoFit/>
          </a:bodyPr>
          <a:lstStyle/>
          <a:p>
            <a:r>
              <a:rPr lang="en-US" sz="2400" dirty="0" smtClean="0"/>
              <a:t>selenium</a:t>
            </a:r>
            <a:endParaRPr lang="en-US" sz="2400" dirty="0"/>
          </a:p>
        </p:txBody>
      </p:sp>
      <p:sp>
        <p:nvSpPr>
          <p:cNvPr id="14" name="TextBox 13"/>
          <p:cNvSpPr txBox="1"/>
          <p:nvPr/>
        </p:nvSpPr>
        <p:spPr>
          <a:xfrm>
            <a:off x="6947317" y="6287786"/>
            <a:ext cx="964777" cy="461665"/>
          </a:xfrm>
          <a:prstGeom prst="rect">
            <a:avLst/>
          </a:prstGeom>
          <a:noFill/>
        </p:spPr>
        <p:txBody>
          <a:bodyPr wrap="none" rtlCol="0">
            <a:spAutoFit/>
          </a:bodyPr>
          <a:lstStyle/>
          <a:p>
            <a:r>
              <a:rPr lang="en-US" sz="2400" dirty="0" smtClean="0"/>
              <a:t>iodine</a:t>
            </a:r>
            <a:endParaRPr lang="en-US" sz="2400" dirty="0"/>
          </a:p>
        </p:txBody>
      </p:sp>
      <p:sp>
        <p:nvSpPr>
          <p:cNvPr id="15" name="TextBox 14"/>
          <p:cNvSpPr txBox="1"/>
          <p:nvPr/>
        </p:nvSpPr>
        <p:spPr>
          <a:xfrm>
            <a:off x="777964" y="3000425"/>
            <a:ext cx="1321320" cy="523220"/>
          </a:xfrm>
          <a:prstGeom prst="rect">
            <a:avLst/>
          </a:prstGeom>
          <a:noFill/>
        </p:spPr>
        <p:txBody>
          <a:bodyPr wrap="none" rtlCol="0">
            <a:spAutoFit/>
          </a:bodyPr>
          <a:lstStyle/>
          <a:p>
            <a:r>
              <a:rPr lang="en-US" sz="2800" dirty="0" smtClean="0">
                <a:solidFill>
                  <a:srgbClr val="FF0000"/>
                </a:solidFill>
              </a:rPr>
              <a:t>SULFUR</a:t>
            </a:r>
            <a:endParaRPr lang="en-US" sz="28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08" y="50523"/>
            <a:ext cx="8686800" cy="1143000"/>
          </a:xfrm>
        </p:spPr>
        <p:txBody>
          <a:bodyPr>
            <a:normAutofit fontScale="90000"/>
          </a:bodyPr>
          <a:lstStyle/>
          <a:p>
            <a:r>
              <a:rPr lang="en-US" dirty="0" smtClean="0"/>
              <a:t>Elaine Morgan and the Aquatic Theory</a:t>
            </a:r>
            <a:endParaRPr lang="en-US" dirty="0"/>
          </a:p>
        </p:txBody>
      </p:sp>
      <p:sp>
        <p:nvSpPr>
          <p:cNvPr id="3" name="Content Placeholder 2"/>
          <p:cNvSpPr>
            <a:spLocks noGrp="1"/>
          </p:cNvSpPr>
          <p:nvPr>
            <p:ph idx="1"/>
          </p:nvPr>
        </p:nvSpPr>
        <p:spPr>
          <a:xfrm>
            <a:off x="292849" y="3624079"/>
            <a:ext cx="4817035" cy="3300506"/>
          </a:xfrm>
        </p:spPr>
        <p:txBody>
          <a:bodyPr/>
          <a:lstStyle/>
          <a:p>
            <a:r>
              <a:rPr lang="en-US" dirty="0" smtClean="0"/>
              <a:t>The Descent of Woman </a:t>
            </a:r>
          </a:p>
          <a:p>
            <a:r>
              <a:rPr lang="en-US" dirty="0" smtClean="0"/>
              <a:t>The Aquatic Ape</a:t>
            </a:r>
          </a:p>
          <a:p>
            <a:r>
              <a:rPr lang="en-US" dirty="0" smtClean="0"/>
              <a:t>The Scars of Evolution </a:t>
            </a:r>
          </a:p>
          <a:p>
            <a:r>
              <a:rPr lang="en-US" dirty="0" smtClean="0"/>
              <a:t>Descent of the Child </a:t>
            </a:r>
          </a:p>
          <a:p>
            <a:r>
              <a:rPr lang="en-US" dirty="0" smtClean="0"/>
              <a:t>Aquatic Ape Hypothesis</a:t>
            </a:r>
            <a:endParaRPr lang="en-US" dirty="0"/>
          </a:p>
        </p:txBody>
      </p:sp>
      <p:pic>
        <p:nvPicPr>
          <p:cNvPr id="4" name="Picture 3" descr="elainemorgan200.jpg"/>
          <p:cNvPicPr>
            <a:picLocks noChangeAspect="1"/>
          </p:cNvPicPr>
          <p:nvPr/>
        </p:nvPicPr>
        <p:blipFill>
          <a:blip r:embed="rId3"/>
          <a:stretch>
            <a:fillRect/>
          </a:stretch>
        </p:blipFill>
        <p:spPr>
          <a:xfrm>
            <a:off x="5274235" y="1193523"/>
            <a:ext cx="3600824" cy="2430556"/>
          </a:xfrm>
          <a:prstGeom prst="rect">
            <a:avLst/>
          </a:prstGeom>
        </p:spPr>
      </p:pic>
      <p:pic>
        <p:nvPicPr>
          <p:cNvPr id="5" name="Picture 4" descr="three-girls-seashore-158_11665.jpg"/>
          <p:cNvPicPr>
            <a:picLocks noChangeAspect="1"/>
          </p:cNvPicPr>
          <p:nvPr/>
        </p:nvPicPr>
        <p:blipFill>
          <a:blip r:embed="rId4"/>
          <a:stretch>
            <a:fillRect/>
          </a:stretch>
        </p:blipFill>
        <p:spPr>
          <a:xfrm>
            <a:off x="4954495" y="3755057"/>
            <a:ext cx="3920564" cy="2978586"/>
          </a:xfrm>
          <a:prstGeom prst="rect">
            <a:avLst/>
          </a:prstGeom>
        </p:spPr>
      </p:pic>
      <p:sp>
        <p:nvSpPr>
          <p:cNvPr id="6" name="Content Placeholder 2"/>
          <p:cNvSpPr txBox="1">
            <a:spLocks/>
          </p:cNvSpPr>
          <p:nvPr/>
        </p:nvSpPr>
        <p:spPr>
          <a:xfrm>
            <a:off x="131485" y="1193523"/>
            <a:ext cx="4978400" cy="2121177"/>
          </a:xfrm>
          <a:prstGeom prst="rect">
            <a:avLst/>
          </a:prstGeom>
          <a:solidFill>
            <a:srgbClr val="F8FFC5"/>
          </a:solidFill>
          <a:ln>
            <a:solidFill>
              <a:srgbClr val="000000"/>
            </a:solidFill>
          </a:ln>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lang="en-US" sz="3200" dirty="0" smtClean="0"/>
              <a:t>   Proposed that we evolved to be human on ancient seashores, surviving the drought by eating seafood</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Survival of the Fattest</a:t>
            </a:r>
            <a:r>
              <a:rPr lang="en-US" dirty="0" smtClean="0">
                <a:ln>
                  <a:solidFill>
                    <a:srgbClr val="FF0000"/>
                  </a:solidFill>
                </a:ln>
              </a:rPr>
              <a:t>*</a:t>
            </a:r>
            <a:endParaRPr lang="en-US" dirty="0">
              <a:ln>
                <a:solidFill>
                  <a:srgbClr val="FF0000"/>
                </a:solidFill>
              </a:ln>
            </a:endParaRPr>
          </a:p>
        </p:txBody>
      </p:sp>
      <p:sp>
        <p:nvSpPr>
          <p:cNvPr id="3" name="Content Placeholder 2"/>
          <p:cNvSpPr>
            <a:spLocks noGrp="1"/>
          </p:cNvSpPr>
          <p:nvPr>
            <p:ph idx="1"/>
          </p:nvPr>
        </p:nvSpPr>
        <p:spPr>
          <a:xfrm>
            <a:off x="457200" y="1600201"/>
            <a:ext cx="4503271" cy="3434976"/>
          </a:xfrm>
        </p:spPr>
        <p:txBody>
          <a:bodyPr>
            <a:normAutofit lnSpcReduction="10000"/>
          </a:bodyPr>
          <a:lstStyle/>
          <a:p>
            <a:pPr>
              <a:buNone/>
            </a:pPr>
            <a:r>
              <a:rPr lang="en-US" dirty="0" smtClean="0"/>
              <a:t> “The prediction is that a functional deficit in brain development will occur if human infants consume inadequate amounts of shore-based foods”</a:t>
            </a:r>
          </a:p>
          <a:p>
            <a:pPr>
              <a:buNone/>
            </a:pPr>
            <a:endParaRPr lang="en-US" dirty="0"/>
          </a:p>
        </p:txBody>
      </p:sp>
      <p:pic>
        <p:nvPicPr>
          <p:cNvPr id="4" name="Picture 3" descr="survival_of_the_fattest.jpg"/>
          <p:cNvPicPr>
            <a:picLocks noChangeAspect="1"/>
          </p:cNvPicPr>
          <p:nvPr/>
        </p:nvPicPr>
        <p:blipFill>
          <a:blip r:embed="rId2"/>
          <a:stretch>
            <a:fillRect/>
          </a:stretch>
        </p:blipFill>
        <p:spPr>
          <a:xfrm>
            <a:off x="5319062" y="1344987"/>
            <a:ext cx="3585882" cy="4781176"/>
          </a:xfrm>
          <a:prstGeom prst="rect">
            <a:avLst/>
          </a:prstGeom>
        </p:spPr>
      </p:pic>
      <p:sp>
        <p:nvSpPr>
          <p:cNvPr id="5" name="TextBox 4"/>
          <p:cNvSpPr txBox="1"/>
          <p:nvPr/>
        </p:nvSpPr>
        <p:spPr>
          <a:xfrm>
            <a:off x="-57694" y="6394825"/>
            <a:ext cx="9246517" cy="400110"/>
          </a:xfrm>
          <a:prstGeom prst="rect">
            <a:avLst/>
          </a:prstGeom>
          <a:noFill/>
        </p:spPr>
        <p:txBody>
          <a:bodyPr wrap="none" rtlCol="0">
            <a:spAutoFit/>
          </a:bodyPr>
          <a:lstStyle/>
          <a:p>
            <a:r>
              <a:rPr lang="en-US" sz="2000" dirty="0" smtClean="0">
                <a:ln>
                  <a:solidFill>
                    <a:srgbClr val="FF0000"/>
                  </a:solidFill>
                </a:ln>
              </a:rPr>
              <a:t>*</a:t>
            </a:r>
            <a:r>
              <a:rPr lang="en-US" sz="2000" dirty="0" smtClean="0"/>
              <a:t> S.C. </a:t>
            </a:r>
            <a:r>
              <a:rPr lang="en-US" sz="2000" dirty="0" err="1" smtClean="0"/>
              <a:t>Cunnane</a:t>
            </a:r>
            <a:r>
              <a:rPr lang="en-US" sz="2000" dirty="0" smtClean="0"/>
              <a:t>, Survival of the Fattest, World Scientific Publishing Company,  June 2005  </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Survival of the Fattest: The Key to Human Brain Evolution</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Iron, iodine, selenium, zinc, copper, and the long-chain polyunsaturated fatty acid, </a:t>
            </a:r>
            <a:r>
              <a:rPr lang="en-US" dirty="0" err="1" smtClean="0"/>
              <a:t>docosahexaenoic</a:t>
            </a:r>
            <a:r>
              <a:rPr lang="en-US" dirty="0" smtClean="0"/>
              <a:t> acid, are needed to support our large and complex brain</a:t>
            </a:r>
          </a:p>
          <a:p>
            <a:r>
              <a:rPr lang="en-US" dirty="0" smtClean="0"/>
              <a:t>Maritime foods are among the best sources of these nutrients</a:t>
            </a:r>
          </a:p>
          <a:p>
            <a:r>
              <a:rPr lang="en-US" dirty="0" smtClean="0"/>
              <a:t>The shore-based diet hypothesis proposes that human “</a:t>
            </a:r>
            <a:r>
              <a:rPr lang="en-US" dirty="0" err="1" smtClean="0"/>
              <a:t>encephalization</a:t>
            </a:r>
            <a:r>
              <a:rPr lang="en-US" dirty="0" smtClean="0"/>
              <a:t>” was triggered by adaptation to life at the shoreline.</a:t>
            </a:r>
          </a:p>
          <a:p>
            <a:endParaRPr lang="en-US" dirty="0" smtClean="0"/>
          </a:p>
        </p:txBody>
      </p:sp>
      <p:sp>
        <p:nvSpPr>
          <p:cNvPr id="4" name="TextBox 3"/>
          <p:cNvSpPr txBox="1"/>
          <p:nvPr/>
        </p:nvSpPr>
        <p:spPr>
          <a:xfrm>
            <a:off x="-57694" y="6394825"/>
            <a:ext cx="9246517" cy="400110"/>
          </a:xfrm>
          <a:prstGeom prst="rect">
            <a:avLst/>
          </a:prstGeom>
          <a:noFill/>
        </p:spPr>
        <p:txBody>
          <a:bodyPr wrap="none" rtlCol="0">
            <a:spAutoFit/>
          </a:bodyPr>
          <a:lstStyle/>
          <a:p>
            <a:r>
              <a:rPr lang="en-US" sz="2000" dirty="0" smtClean="0">
                <a:ln>
                  <a:solidFill>
                    <a:srgbClr val="FF0000"/>
                  </a:solidFill>
                </a:ln>
              </a:rPr>
              <a:t>*</a:t>
            </a:r>
            <a:r>
              <a:rPr lang="en-US" sz="2000" dirty="0" smtClean="0"/>
              <a:t> S.C. </a:t>
            </a:r>
            <a:r>
              <a:rPr lang="en-US" sz="2000" dirty="0" err="1" smtClean="0"/>
              <a:t>Cunnane</a:t>
            </a:r>
            <a:r>
              <a:rPr lang="en-US" sz="2000" dirty="0" smtClean="0"/>
              <a:t>, Survival of the Fattest, World Scientific Publishing Company,  June 2005  </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3"/>
            <a:ext cx="8229600" cy="1143000"/>
          </a:xfrm>
        </p:spPr>
        <p:txBody>
          <a:bodyPr/>
          <a:lstStyle/>
          <a:p>
            <a:r>
              <a:rPr lang="en-US" dirty="0" smtClean="0"/>
              <a:t>Iodine Deficiency</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004888"/>
            <a:ext cx="8229600" cy="4857690"/>
          </a:xfrm>
        </p:spPr>
        <p:txBody>
          <a:bodyPr>
            <a:noAutofit/>
          </a:bodyPr>
          <a:lstStyle/>
          <a:p>
            <a:r>
              <a:rPr lang="en-US" sz="2800" dirty="0" smtClean="0"/>
              <a:t>Iodine is essential for proper thyroid function</a:t>
            </a:r>
          </a:p>
          <a:p>
            <a:pPr lvl="1"/>
            <a:r>
              <a:rPr lang="en-US" sz="2400" dirty="0" smtClean="0"/>
              <a:t>Thyroid hormones control metabolism </a:t>
            </a:r>
          </a:p>
          <a:p>
            <a:pPr lvl="1"/>
            <a:r>
              <a:rPr lang="en-US" sz="2400" dirty="0" smtClean="0"/>
              <a:t>Essential in development of skeletal and central nervous system in the fetus</a:t>
            </a:r>
          </a:p>
          <a:p>
            <a:r>
              <a:rPr lang="en-US" sz="2800" dirty="0" smtClean="0"/>
              <a:t>In animal studies, iodine normalized                                   stress-related elevation in </a:t>
            </a:r>
            <a:r>
              <a:rPr lang="en-US" sz="2800" dirty="0" err="1" smtClean="0"/>
              <a:t>cortisol</a:t>
            </a:r>
            <a:r>
              <a:rPr lang="en-US" sz="2800" dirty="0" smtClean="0"/>
              <a:t> </a:t>
            </a:r>
          </a:p>
          <a:p>
            <a:r>
              <a:rPr lang="en-US" sz="2800" dirty="0" smtClean="0"/>
              <a:t>Iodine deficiency is the most                                                preventable cause of mental                                                retardation</a:t>
            </a:r>
          </a:p>
          <a:p>
            <a:r>
              <a:rPr lang="en-US" sz="2800" dirty="0" smtClean="0"/>
              <a:t>Most of the earth’s  available iodine is in the sea</a:t>
            </a:r>
          </a:p>
          <a:p>
            <a:pPr lvl="1"/>
            <a:r>
              <a:rPr lang="en-US" sz="2400" dirty="0" smtClean="0"/>
              <a:t>Seaweed is the best natural source</a:t>
            </a:r>
          </a:p>
          <a:p>
            <a:pPr lvl="1"/>
            <a:r>
              <a:rPr lang="en-US" sz="2400" dirty="0" smtClean="0"/>
              <a:t>Shrimp, fish, eggs, other </a:t>
            </a:r>
            <a:r>
              <a:rPr lang="en-US" sz="2400" dirty="0" smtClean="0"/>
              <a:t>seafood</a:t>
            </a:r>
            <a:endParaRPr lang="en-US" sz="2800" dirty="0" smtClean="0"/>
          </a:p>
          <a:p>
            <a:pPr lvl="1"/>
            <a:endParaRPr lang="en-US" sz="2400" dirty="0" smtClean="0"/>
          </a:p>
          <a:p>
            <a:pPr>
              <a:buNone/>
            </a:pPr>
            <a:endParaRPr lang="en-US" sz="2800" dirty="0"/>
          </a:p>
        </p:txBody>
      </p:sp>
      <p:sp>
        <p:nvSpPr>
          <p:cNvPr id="4" name="TextBox 3"/>
          <p:cNvSpPr txBox="1"/>
          <p:nvPr/>
        </p:nvSpPr>
        <p:spPr>
          <a:xfrm>
            <a:off x="2507873" y="6457890"/>
            <a:ext cx="6636127" cy="400110"/>
          </a:xfrm>
          <a:prstGeom prst="rect">
            <a:avLst/>
          </a:prstGeom>
          <a:noFill/>
        </p:spPr>
        <p:txBody>
          <a:bodyPr wrap="none" rtlCol="0">
            <a:spAutoFit/>
          </a:bodyPr>
          <a:lstStyle/>
          <a:p>
            <a:r>
              <a:rPr lang="en-US" sz="2000" dirty="0" smtClean="0">
                <a:solidFill>
                  <a:srgbClr val="FF0000"/>
                </a:solidFill>
              </a:rPr>
              <a:t>*</a:t>
            </a:r>
            <a:r>
              <a:rPr lang="en-US" sz="2000" dirty="0" smtClean="0"/>
              <a:t> L. Patrick, Alternative Medicine Review 13(2), 116-127, 2008</a:t>
            </a:r>
            <a:endParaRPr lang="en-US" sz="2000" dirty="0"/>
          </a:p>
        </p:txBody>
      </p:sp>
      <p:pic>
        <p:nvPicPr>
          <p:cNvPr id="5" name="Picture 4" descr="sushi.jpg"/>
          <p:cNvPicPr>
            <a:picLocks noChangeAspect="1"/>
          </p:cNvPicPr>
          <p:nvPr/>
        </p:nvPicPr>
        <p:blipFill>
          <a:blip r:embed="rId3"/>
          <a:stretch>
            <a:fillRect/>
          </a:stretch>
        </p:blipFill>
        <p:spPr>
          <a:xfrm>
            <a:off x="6394840" y="2991400"/>
            <a:ext cx="2638041" cy="197853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Iodine and Breast Cancer</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en-US" dirty="0" smtClean="0"/>
              <a:t>Breast cancer rates in Japan are 6.6 per 10,000, </a:t>
            </a:r>
            <a:r>
              <a:rPr lang="en-US" dirty="0" err="1" smtClean="0"/>
              <a:t>v.s</a:t>
            </a:r>
            <a:r>
              <a:rPr lang="en-US" dirty="0" smtClean="0"/>
              <a:t>. 22 in U.S. and 27 in U.K.</a:t>
            </a:r>
          </a:p>
          <a:p>
            <a:pPr lvl="1"/>
            <a:r>
              <a:rPr lang="en-US" dirty="0" smtClean="0"/>
              <a:t>25-fold higher intake of iodine in Japan</a:t>
            </a:r>
          </a:p>
          <a:p>
            <a:r>
              <a:rPr lang="en-US" dirty="0" smtClean="0"/>
              <a:t>Iodine supplements shrink breast tumors in animal models</a:t>
            </a:r>
          </a:p>
          <a:p>
            <a:r>
              <a:rPr lang="en-US" dirty="0" err="1" smtClean="0"/>
              <a:t>Perchlorate</a:t>
            </a:r>
            <a:r>
              <a:rPr lang="en-US" dirty="0" smtClean="0"/>
              <a:t> is a toxicant that inhibits iodine uptake</a:t>
            </a:r>
          </a:p>
          <a:p>
            <a:pPr lvl="1"/>
            <a:r>
              <a:rPr lang="en-US" dirty="0" err="1" smtClean="0"/>
              <a:t>Perchlorate</a:t>
            </a:r>
            <a:r>
              <a:rPr lang="en-US" dirty="0" smtClean="0"/>
              <a:t> contamination of food and water is growing problem in U.S.</a:t>
            </a:r>
          </a:p>
          <a:p>
            <a:pPr lvl="1"/>
            <a:r>
              <a:rPr lang="en-US" dirty="0" smtClean="0"/>
              <a:t>Present in nitrate fertilizers and in pharmaceuticals</a:t>
            </a:r>
          </a:p>
          <a:p>
            <a:endParaRPr lang="en-US" dirty="0"/>
          </a:p>
        </p:txBody>
      </p:sp>
      <p:sp>
        <p:nvSpPr>
          <p:cNvPr id="4" name="TextBox 3"/>
          <p:cNvSpPr txBox="1"/>
          <p:nvPr/>
        </p:nvSpPr>
        <p:spPr>
          <a:xfrm>
            <a:off x="2507873" y="6457890"/>
            <a:ext cx="6636127" cy="400110"/>
          </a:xfrm>
          <a:prstGeom prst="rect">
            <a:avLst/>
          </a:prstGeom>
          <a:noFill/>
        </p:spPr>
        <p:txBody>
          <a:bodyPr wrap="none" rtlCol="0">
            <a:spAutoFit/>
          </a:bodyPr>
          <a:lstStyle/>
          <a:p>
            <a:r>
              <a:rPr lang="en-US" sz="2000" dirty="0" smtClean="0">
                <a:solidFill>
                  <a:srgbClr val="FF0000"/>
                </a:solidFill>
              </a:rPr>
              <a:t>*</a:t>
            </a:r>
            <a:r>
              <a:rPr lang="en-US" sz="2000" dirty="0" smtClean="0"/>
              <a:t> L. Patrick, Alternative Medicine Review 13(2), 116-127, 2008</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Recapitulation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Aquatic theory of human origins proposes that we became human on the seashore</a:t>
            </a:r>
          </a:p>
          <a:p>
            <a:r>
              <a:rPr lang="en-US" dirty="0" smtClean="0"/>
              <a:t>Shore-based foods provide zinc, iron, sulfur, selenium, iodine, copper, and long-chain fats</a:t>
            </a:r>
            <a:endParaRPr lang="en-US" dirty="0"/>
          </a:p>
          <a:p>
            <a:r>
              <a:rPr lang="en-US" dirty="0" smtClean="0"/>
              <a:t>Shore-based foods are sorely lacking in the modern American diet</a:t>
            </a:r>
          </a:p>
          <a:p>
            <a:r>
              <a:rPr lang="en-US" dirty="0" err="1" smtClean="0"/>
              <a:t>Anticipitate</a:t>
            </a:r>
            <a:r>
              <a:rPr lang="en-US" dirty="0" smtClean="0"/>
              <a:t> deficit in brain function in infants deprived of shore-based foods</a:t>
            </a:r>
          </a:p>
          <a:p>
            <a:r>
              <a:rPr lang="en-US" dirty="0" smtClean="0"/>
              <a:t>Iodine deficiency is associated </a:t>
            </a:r>
            <a:r>
              <a:rPr lang="pl-PL" dirty="0" err="1" smtClean="0"/>
              <a:t>wi</a:t>
            </a:r>
            <a:r>
              <a:rPr lang="en-US" dirty="0" err="1" smtClean="0"/>
              <a:t>th</a:t>
            </a:r>
            <a:r>
              <a:rPr lang="en-US" dirty="0" smtClean="0"/>
              <a:t> mental retardation and breast cancer</a:t>
            </a:r>
          </a:p>
          <a:p>
            <a:endParaRPr lang="en-US" dirty="0"/>
          </a:p>
        </p:txBody>
      </p:sp>
    </p:spTree>
    <p:extLst>
      <p:ext uri="{BB962C8B-B14F-4D97-AF65-F5344CB8AC3E}">
        <p14:creationId xmlns:p14="http://schemas.microsoft.com/office/powerpoint/2010/main" val="1850919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lowfat_meals.jpg"/>
          <p:cNvPicPr>
            <a:picLocks noChangeAspect="1"/>
          </p:cNvPicPr>
          <p:nvPr/>
        </p:nvPicPr>
        <p:blipFill>
          <a:blip r:embed="rId2"/>
          <a:stretch>
            <a:fillRect/>
          </a:stretch>
        </p:blipFill>
        <p:spPr>
          <a:xfrm>
            <a:off x="2743888" y="1524000"/>
            <a:ext cx="3810000" cy="3810000"/>
          </a:xfrm>
          <a:prstGeom prst="rect">
            <a:avLst/>
          </a:prstGeom>
        </p:spPr>
      </p:pic>
      <p:sp>
        <p:nvSpPr>
          <p:cNvPr id="2" name="Title 1"/>
          <p:cNvSpPr>
            <a:spLocks noGrp="1"/>
          </p:cNvSpPr>
          <p:nvPr>
            <p:ph type="title"/>
          </p:nvPr>
        </p:nvSpPr>
        <p:spPr/>
        <p:txBody>
          <a:bodyPr/>
          <a:lstStyle/>
          <a:p>
            <a:r>
              <a:rPr lang="en-US" dirty="0" smtClean="0"/>
              <a:t>Why We Are Unhealthy!</a:t>
            </a:r>
            <a:endParaRPr lang="en-US" dirty="0"/>
          </a:p>
        </p:txBody>
      </p:sp>
      <p:pic>
        <p:nvPicPr>
          <p:cNvPr id="4" name="Content Placeholder 3" descr="Cola-Earlier.jpg"/>
          <p:cNvPicPr>
            <a:picLocks noGrp="1" noChangeAspect="1"/>
          </p:cNvPicPr>
          <p:nvPr>
            <p:ph idx="1"/>
          </p:nvPr>
        </p:nvPicPr>
        <p:blipFill>
          <a:blip r:embed="rId3"/>
          <a:srcRect l="-64620" r="-64620"/>
          <a:stretch>
            <a:fillRect/>
          </a:stretch>
        </p:blipFill>
        <p:spPr>
          <a:xfrm>
            <a:off x="-1027414" y="1417638"/>
            <a:ext cx="5346703" cy="2940481"/>
          </a:xfrm>
        </p:spPr>
      </p:pic>
      <p:pic>
        <p:nvPicPr>
          <p:cNvPr id="11" name="Picture 10" descr="sunscreen.jpg"/>
          <p:cNvPicPr>
            <a:picLocks noChangeAspect="1"/>
          </p:cNvPicPr>
          <p:nvPr/>
        </p:nvPicPr>
        <p:blipFill>
          <a:blip r:embed="rId4"/>
          <a:stretch>
            <a:fillRect/>
          </a:stretch>
        </p:blipFill>
        <p:spPr>
          <a:xfrm>
            <a:off x="6293860" y="1417638"/>
            <a:ext cx="3810000" cy="2540000"/>
          </a:xfrm>
          <a:prstGeom prst="rect">
            <a:avLst/>
          </a:prstGeom>
        </p:spPr>
      </p:pic>
      <p:sp>
        <p:nvSpPr>
          <p:cNvPr id="12" name="Rectangle 11"/>
          <p:cNvSpPr/>
          <p:nvPr/>
        </p:nvSpPr>
        <p:spPr>
          <a:xfrm>
            <a:off x="8686800" y="1109579"/>
            <a:ext cx="697832" cy="32886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7504" y="4433709"/>
            <a:ext cx="2447104" cy="523220"/>
          </a:xfrm>
          <a:prstGeom prst="rect">
            <a:avLst/>
          </a:prstGeom>
          <a:noFill/>
        </p:spPr>
        <p:txBody>
          <a:bodyPr wrap="none" rtlCol="0">
            <a:spAutoFit/>
          </a:bodyPr>
          <a:lstStyle/>
          <a:p>
            <a:r>
              <a:rPr lang="en-US" sz="2800" dirty="0" smtClean="0"/>
              <a:t>too much sugar</a:t>
            </a:r>
            <a:endParaRPr lang="en-US" sz="2800" dirty="0"/>
          </a:p>
        </p:txBody>
      </p:sp>
      <p:sp>
        <p:nvSpPr>
          <p:cNvPr id="14" name="TextBox 13"/>
          <p:cNvSpPr txBox="1"/>
          <p:nvPr/>
        </p:nvSpPr>
        <p:spPr>
          <a:xfrm flipH="1">
            <a:off x="3426070" y="5473005"/>
            <a:ext cx="2667409" cy="1384995"/>
          </a:xfrm>
          <a:prstGeom prst="rect">
            <a:avLst/>
          </a:prstGeom>
          <a:noFill/>
        </p:spPr>
        <p:txBody>
          <a:bodyPr wrap="square" rtlCol="0">
            <a:spAutoFit/>
          </a:bodyPr>
          <a:lstStyle/>
          <a:p>
            <a:r>
              <a:rPr lang="en-US" sz="2800" dirty="0" smtClean="0"/>
              <a:t>too little dietary fat, cholesterol and sulfur</a:t>
            </a:r>
            <a:endParaRPr lang="en-US" sz="2800" dirty="0"/>
          </a:p>
        </p:txBody>
      </p:sp>
      <p:sp>
        <p:nvSpPr>
          <p:cNvPr id="15" name="TextBox 14"/>
          <p:cNvSpPr txBox="1"/>
          <p:nvPr/>
        </p:nvSpPr>
        <p:spPr>
          <a:xfrm>
            <a:off x="6670598" y="4153066"/>
            <a:ext cx="1804982" cy="1384995"/>
          </a:xfrm>
          <a:prstGeom prst="rect">
            <a:avLst/>
          </a:prstGeom>
          <a:noFill/>
        </p:spPr>
        <p:txBody>
          <a:bodyPr wrap="square" rtlCol="0">
            <a:spAutoFit/>
          </a:bodyPr>
          <a:lstStyle/>
          <a:p>
            <a:pPr algn="ctr"/>
            <a:r>
              <a:rPr lang="en-US" sz="2800" dirty="0" smtClean="0"/>
              <a:t>too little sun exposure</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smtClean="0">
                <a:ln>
                  <a:noFill/>
                </a:ln>
                <a:solidFill>
                  <a:srgbClr val="FF0000"/>
                </a:solidFill>
                <a:effectLst/>
                <a:uLnTx/>
                <a:uFillTx/>
                <a:latin typeface="Apple Casual"/>
                <a:ea typeface="+mn-ea"/>
                <a:cs typeface="+mn-cs"/>
              </a:rPr>
              <a:t>Vegan Diets</a:t>
            </a:r>
            <a:endParaRPr kumimoji="0" lang="en-US" sz="4000" b="0" i="0" u="none" strike="noStrike" kern="1200" cap="none" spc="0" normalizeH="0" baseline="0" noProof="0" dirty="0">
              <a:ln>
                <a:noFill/>
              </a:ln>
              <a:solidFill>
                <a:srgbClr val="FF0000"/>
              </a:solidFill>
              <a:effectLst/>
              <a:uLnTx/>
              <a:uFillTx/>
              <a:latin typeface="Apple Casual"/>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2074333"/>
          </a:xfrm>
          <a:solidFill>
            <a:srgbClr val="F8FFC5"/>
          </a:solidFill>
          <a:ln>
            <a:solidFill>
              <a:schemeClr val="tx1"/>
            </a:solidFill>
          </a:ln>
        </p:spPr>
        <p:txBody>
          <a:bodyPr>
            <a:normAutofit lnSpcReduction="10000"/>
          </a:bodyPr>
          <a:lstStyle/>
          <a:p>
            <a:pPr>
              <a:buNone/>
            </a:pPr>
            <a:r>
              <a:rPr lang="en-US" dirty="0" smtClean="0"/>
              <a:t> “Somewhere between 30 and 50 percent of the girls and women seeking treatment for anorexia and bulimia are vegetarian.”</a:t>
            </a:r>
          </a:p>
          <a:p>
            <a:pPr marL="0" indent="0">
              <a:buNone/>
            </a:pPr>
            <a:r>
              <a:rPr lang="en-US" dirty="0" smtClean="0"/>
              <a:t>-- </a:t>
            </a:r>
            <a:r>
              <a:rPr lang="en-US" b="1" dirty="0" smtClean="0"/>
              <a:t>The Vegetarian Myth – </a:t>
            </a:r>
            <a:r>
              <a:rPr lang="en-US" b="1" dirty="0" err="1" smtClean="0"/>
              <a:t>Lierre</a:t>
            </a:r>
            <a:r>
              <a:rPr lang="en-US" b="1" dirty="0" smtClean="0"/>
              <a:t> Keith</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622"/>
            <a:ext cx="8229600" cy="1143000"/>
          </a:xfrm>
        </p:spPr>
        <p:txBody>
          <a:bodyPr>
            <a:normAutofit/>
          </a:bodyPr>
          <a:lstStyle/>
          <a:p>
            <a:r>
              <a:rPr lang="en-US" dirty="0" smtClean="0"/>
              <a:t>Barry Groves</a:t>
            </a:r>
            <a:r>
              <a:rPr lang="en-US" dirty="0" smtClean="0">
                <a:solidFill>
                  <a:srgbClr val="FF0000"/>
                </a:solidFill>
              </a:rPr>
              <a:t>*</a:t>
            </a:r>
            <a:r>
              <a:rPr lang="en-US" dirty="0" smtClean="0"/>
              <a:t> on Human Diets</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199" y="1113840"/>
            <a:ext cx="8041619" cy="2317691"/>
          </a:xfrm>
        </p:spPr>
        <p:txBody>
          <a:bodyPr>
            <a:noAutofit/>
          </a:bodyPr>
          <a:lstStyle/>
          <a:p>
            <a:r>
              <a:rPr lang="en-US" sz="2400" dirty="0" smtClean="0"/>
              <a:t>About half our brain consists of long-chain fatty acids</a:t>
            </a:r>
          </a:p>
          <a:p>
            <a:r>
              <a:rPr lang="en-US" sz="2400" dirty="0" smtClean="0"/>
              <a:t>Modern hunter-gatherers treasure animal fats</a:t>
            </a:r>
          </a:p>
          <a:p>
            <a:r>
              <a:rPr lang="en-US" sz="2400" dirty="0" smtClean="0"/>
              <a:t>Human milk contains much more fat than cow’s milk</a:t>
            </a:r>
          </a:p>
          <a:p>
            <a:r>
              <a:rPr lang="en-US" sz="2400" dirty="0" smtClean="0"/>
              <a:t>Our gut matches much better to carnivores’ guts than to herbivores’  gut</a:t>
            </a:r>
          </a:p>
          <a:p>
            <a:endParaRPr lang="en-US" sz="2400" dirty="0"/>
          </a:p>
        </p:txBody>
      </p:sp>
      <p:sp>
        <p:nvSpPr>
          <p:cNvPr id="4" name="TextBox 3"/>
          <p:cNvSpPr txBox="1"/>
          <p:nvPr/>
        </p:nvSpPr>
        <p:spPr>
          <a:xfrm flipH="1">
            <a:off x="707786" y="5836308"/>
            <a:ext cx="8436213" cy="707886"/>
          </a:xfrm>
          <a:prstGeom prst="rect">
            <a:avLst/>
          </a:prstGeom>
          <a:noFill/>
        </p:spPr>
        <p:txBody>
          <a:bodyPr wrap="square" rtlCol="0">
            <a:spAutoFit/>
          </a:bodyPr>
          <a:lstStyle/>
          <a:p>
            <a:r>
              <a:rPr lang="en-US" sz="2000" dirty="0" smtClean="0">
                <a:solidFill>
                  <a:srgbClr val="FF0000"/>
                </a:solidFill>
              </a:rPr>
              <a:t>*  </a:t>
            </a:r>
            <a:r>
              <a:rPr lang="en-US" sz="2000" dirty="0" smtClean="0">
                <a:ln>
                  <a:solidFill>
                    <a:schemeClr val="tx2"/>
                  </a:solidFill>
                </a:ln>
                <a:solidFill>
                  <a:srgbClr val="FF0000"/>
                </a:solidFill>
              </a:rPr>
              <a:t>Author of “Trick and Treat”</a:t>
            </a:r>
          </a:p>
          <a:p>
            <a:r>
              <a:rPr lang="en-US" sz="2000" dirty="0" smtClean="0">
                <a:solidFill>
                  <a:srgbClr val="FF0000"/>
                </a:solidFill>
              </a:rPr>
              <a:t>**</a:t>
            </a:r>
            <a:r>
              <a:rPr lang="en-US" sz="2000" dirty="0" smtClean="0"/>
              <a:t> </a:t>
            </a:r>
            <a:r>
              <a:rPr lang="en-US" sz="2000" dirty="0" err="1" smtClean="0"/>
              <a:t>http://www.second-opinions.co.uk/vegetarians-have-smaller-brains.html</a:t>
            </a:r>
            <a:endParaRPr lang="en-US" sz="2000" dirty="0"/>
          </a:p>
        </p:txBody>
      </p:sp>
      <p:sp>
        <p:nvSpPr>
          <p:cNvPr id="5" name="Content Placeholder 2"/>
          <p:cNvSpPr txBox="1">
            <a:spLocks/>
          </p:cNvSpPr>
          <p:nvPr/>
        </p:nvSpPr>
        <p:spPr>
          <a:xfrm>
            <a:off x="457200" y="3499082"/>
            <a:ext cx="8229600" cy="2074333"/>
          </a:xfrm>
          <a:prstGeom prst="rect">
            <a:avLst/>
          </a:prstGeom>
          <a:solidFill>
            <a:srgbClr val="F8FFC5"/>
          </a:solidFill>
          <a:ln>
            <a:solidFill>
              <a:schemeClr val="tx1"/>
            </a:solidFill>
          </a:ln>
        </p:spPr>
        <p:txBody>
          <a:bodyPr vert="horz" lIns="91440" tIns="45720" rIns="91440" bIns="45720" rtlCol="0">
            <a:normAutofit fontScale="85000" lnSpcReduction="10000"/>
          </a:bodyPr>
          <a:lstStyle/>
          <a:p>
            <a:pPr marL="342900" lvl="0" indent="-342900">
              <a:spcBef>
                <a:spcPct val="20000"/>
              </a:spcBef>
            </a:pPr>
            <a:r>
              <a:rPr lang="en-US" sz="3200" dirty="0" smtClean="0"/>
              <a:t>   “With such a small gut with which to absorb all the nutrients and energy our bodies need, a modern low-calorie, low-fat, </a:t>
            </a:r>
            <a:r>
              <a:rPr lang="en-US" sz="3200" dirty="0" err="1" smtClean="0"/>
              <a:t>fibre</a:t>
            </a:r>
            <a:r>
              <a:rPr lang="en-US" sz="3200" dirty="0" smtClean="0"/>
              <a:t>-rich, plant-based diet is woefully inadequate as an energy source for our energy-hungry system to function at peak efficiency.”  </a:t>
            </a:r>
            <a:endParaRPr kumimoji="0" lang="en-US" sz="32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48"/>
            <a:ext cx="8229600" cy="1143000"/>
          </a:xfrm>
        </p:spPr>
        <p:txBody>
          <a:bodyPr>
            <a:normAutofit/>
          </a:bodyPr>
          <a:lstStyle/>
          <a:p>
            <a:r>
              <a:rPr lang="en-US" dirty="0" smtClean="0"/>
              <a:t>Barry Groves on Human Brains</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199" y="1100330"/>
            <a:ext cx="8041619" cy="2560871"/>
          </a:xfrm>
        </p:spPr>
        <p:txBody>
          <a:bodyPr>
            <a:noAutofit/>
          </a:bodyPr>
          <a:lstStyle/>
          <a:p>
            <a:r>
              <a:rPr lang="en-US" sz="2400" dirty="0" smtClean="0"/>
              <a:t>Vegetarians experience brain shrinkage</a:t>
            </a:r>
          </a:p>
          <a:p>
            <a:pPr lvl="1"/>
            <a:r>
              <a:rPr lang="en-US" sz="2000" dirty="0" smtClean="0"/>
              <a:t>Research shows a link between brain shrinkage and low B12, and between brain shrinkage and vegetarian diet</a:t>
            </a:r>
          </a:p>
          <a:p>
            <a:pPr lvl="1"/>
            <a:r>
              <a:rPr lang="en-US" sz="2000" dirty="0" smtClean="0"/>
              <a:t>Our species’ brain has shrunk by 11% from its peak size</a:t>
            </a:r>
          </a:p>
          <a:p>
            <a:r>
              <a:rPr lang="en-US" sz="2400" dirty="0" smtClean="0"/>
              <a:t>Vegetarians have severe problem with B12 deficiency</a:t>
            </a:r>
          </a:p>
          <a:p>
            <a:pPr lvl="1"/>
            <a:r>
              <a:rPr lang="en-US" sz="2000" dirty="0" smtClean="0"/>
              <a:t>B12 is unavailable from plant-based foods except as a supplement</a:t>
            </a:r>
          </a:p>
          <a:p>
            <a:pPr lvl="1"/>
            <a:r>
              <a:rPr lang="en-US" sz="2000" dirty="0" smtClean="0"/>
              <a:t>Best sources of B12 are “meat, particularly liver, milk, and fish”</a:t>
            </a:r>
          </a:p>
        </p:txBody>
      </p:sp>
      <p:sp>
        <p:nvSpPr>
          <p:cNvPr id="4" name="TextBox 3"/>
          <p:cNvSpPr txBox="1"/>
          <p:nvPr/>
        </p:nvSpPr>
        <p:spPr>
          <a:xfrm flipH="1">
            <a:off x="707786" y="6403727"/>
            <a:ext cx="8436213" cy="400110"/>
          </a:xfrm>
          <a:prstGeom prst="rect">
            <a:avLst/>
          </a:prstGeom>
          <a:noFill/>
        </p:spPr>
        <p:txBody>
          <a:bodyPr wrap="square" rtlCol="0">
            <a:spAutoFit/>
          </a:bodyPr>
          <a:lstStyle/>
          <a:p>
            <a:r>
              <a:rPr lang="en-US" sz="2000" dirty="0" smtClean="0">
                <a:solidFill>
                  <a:srgbClr val="FF0000"/>
                </a:solidFill>
              </a:rPr>
              <a:t>*</a:t>
            </a:r>
            <a:r>
              <a:rPr lang="en-US" sz="2000" dirty="0" smtClean="0"/>
              <a:t> </a:t>
            </a:r>
            <a:r>
              <a:rPr lang="en-US" sz="2000" dirty="0" err="1" smtClean="0"/>
              <a:t>http://www.second-opinions.co.uk/vegetarians-have-smaller-brains.html</a:t>
            </a:r>
            <a:endParaRPr lang="en-US" sz="2000" dirty="0"/>
          </a:p>
        </p:txBody>
      </p:sp>
      <p:sp>
        <p:nvSpPr>
          <p:cNvPr id="5" name="Content Placeholder 2"/>
          <p:cNvSpPr txBox="1">
            <a:spLocks/>
          </p:cNvSpPr>
          <p:nvPr/>
        </p:nvSpPr>
        <p:spPr>
          <a:xfrm>
            <a:off x="451058" y="4005154"/>
            <a:ext cx="8229600" cy="2074333"/>
          </a:xfrm>
          <a:prstGeom prst="rect">
            <a:avLst/>
          </a:prstGeom>
          <a:solidFill>
            <a:srgbClr val="F8FFC5"/>
          </a:solidFill>
          <a:ln>
            <a:solidFill>
              <a:schemeClr val="tx1"/>
            </a:solidFill>
          </a:ln>
        </p:spPr>
        <p:txBody>
          <a:bodyPr vert="horz" lIns="91440" tIns="45720" rIns="91440" bIns="45720" rtlCol="0">
            <a:normAutofit fontScale="85000" lnSpcReduction="20000"/>
          </a:bodyPr>
          <a:lstStyle/>
          <a:p>
            <a:pPr marL="342900" lvl="0" indent="-342900">
              <a:spcBef>
                <a:spcPct val="20000"/>
              </a:spcBef>
            </a:pPr>
            <a:r>
              <a:rPr lang="en-US" sz="3200" dirty="0" smtClean="0"/>
              <a:t>   “As brain size and energy use is so high, and our gut size so small, the amount of energy available to the brain is dependent … on the ability of our gut to extract sufficient energy from our food. That also confirms that the kind of diet we should eat must have the high nutrient density found in foods such as meat and fat.”</a:t>
            </a:r>
            <a:endParaRPr kumimoji="0" lang="en-US" sz="32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uron.jpg"/>
          <p:cNvPicPr>
            <a:picLocks noChangeAspect="1"/>
          </p:cNvPicPr>
          <p:nvPr/>
        </p:nvPicPr>
        <p:blipFill>
          <a:blip r:embed="rId3"/>
          <a:stretch>
            <a:fillRect/>
          </a:stretch>
        </p:blipFill>
        <p:spPr>
          <a:xfrm>
            <a:off x="5655710" y="1445566"/>
            <a:ext cx="3951057" cy="3951057"/>
          </a:xfrm>
          <a:prstGeom prst="rect">
            <a:avLst/>
          </a:prstGeom>
        </p:spPr>
      </p:pic>
      <p:sp>
        <p:nvSpPr>
          <p:cNvPr id="2" name="Title 1"/>
          <p:cNvSpPr>
            <a:spLocks noGrp="1"/>
          </p:cNvSpPr>
          <p:nvPr>
            <p:ph type="title"/>
          </p:nvPr>
        </p:nvSpPr>
        <p:spPr/>
        <p:txBody>
          <a:bodyPr>
            <a:noAutofit/>
          </a:bodyPr>
          <a:lstStyle/>
          <a:p>
            <a:r>
              <a:rPr lang="en-US" sz="4000" dirty="0" smtClean="0"/>
              <a:t>Nutritive Supplement               Improves Alzheimer’s</a:t>
            </a:r>
            <a:r>
              <a:rPr lang="en-US" sz="4000" dirty="0" smtClean="0">
                <a:solidFill>
                  <a:srgbClr val="FF0000"/>
                </a:solidFill>
              </a:rPr>
              <a:t>*</a:t>
            </a:r>
            <a:endParaRPr lang="en-US" sz="4000" dirty="0">
              <a:solidFill>
                <a:srgbClr val="FF0000"/>
              </a:solidFill>
            </a:endParaRPr>
          </a:p>
        </p:txBody>
      </p:sp>
      <p:sp>
        <p:nvSpPr>
          <p:cNvPr id="3" name="Content Placeholder 2"/>
          <p:cNvSpPr>
            <a:spLocks noGrp="1"/>
          </p:cNvSpPr>
          <p:nvPr>
            <p:ph idx="1"/>
          </p:nvPr>
        </p:nvSpPr>
        <p:spPr>
          <a:xfrm>
            <a:off x="457200" y="1600200"/>
            <a:ext cx="6933666" cy="4525963"/>
          </a:xfrm>
        </p:spPr>
        <p:txBody>
          <a:bodyPr>
            <a:normAutofit lnSpcReduction="10000"/>
          </a:bodyPr>
          <a:lstStyle/>
          <a:p>
            <a:r>
              <a:rPr lang="en-US" sz="2800" dirty="0" smtClean="0"/>
              <a:t>Contains </a:t>
            </a:r>
            <a:r>
              <a:rPr lang="en-US" sz="2800" dirty="0" err="1" smtClean="0"/>
              <a:t>choline</a:t>
            </a:r>
            <a:r>
              <a:rPr lang="en-US" sz="2800" dirty="0" smtClean="0"/>
              <a:t>, </a:t>
            </a:r>
            <a:r>
              <a:rPr lang="en-US" sz="2800" dirty="0" err="1" smtClean="0"/>
              <a:t>uridine</a:t>
            </a:r>
            <a:r>
              <a:rPr lang="en-US" sz="2800" dirty="0" smtClean="0"/>
              <a:t> and the omega-3 fatty acid DHA</a:t>
            </a:r>
          </a:p>
          <a:p>
            <a:r>
              <a:rPr lang="en-US" sz="2800" dirty="0" err="1" smtClean="0"/>
              <a:t>Uridine</a:t>
            </a:r>
            <a:r>
              <a:rPr lang="en-US" sz="2800" dirty="0" smtClean="0"/>
              <a:t> is a basic component of RNA</a:t>
            </a:r>
          </a:p>
          <a:p>
            <a:r>
              <a:rPr lang="en-US" sz="2800" dirty="0" err="1" smtClean="0"/>
              <a:t>Choline</a:t>
            </a:r>
            <a:r>
              <a:rPr lang="en-US" sz="2800" dirty="0" smtClean="0"/>
              <a:t> is a precursor for  </a:t>
            </a:r>
            <a:r>
              <a:rPr lang="en-US" sz="2800" dirty="0" err="1" smtClean="0"/>
              <a:t>phosphatidylcholine</a:t>
            </a:r>
            <a:r>
              <a:rPr lang="en-US" sz="2800" dirty="0" smtClean="0"/>
              <a:t>, and </a:t>
            </a:r>
            <a:r>
              <a:rPr lang="en-US" sz="2800" dirty="0" err="1" smtClean="0"/>
              <a:t>sphingomyelin</a:t>
            </a:r>
            <a:r>
              <a:rPr lang="en-US" sz="2800" dirty="0" smtClean="0"/>
              <a:t>, essential components of cell membranes, and  acetylcholine, a major neurotransmitter.</a:t>
            </a:r>
          </a:p>
          <a:p>
            <a:r>
              <a:rPr lang="en-US" sz="2800" dirty="0" smtClean="0">
                <a:sym typeface="Wingdings"/>
              </a:rPr>
              <a:t>DHA </a:t>
            </a:r>
            <a:r>
              <a:rPr lang="en-US" sz="2800" dirty="0" err="1" smtClean="0">
                <a:sym typeface="Wingdings"/>
              </a:rPr>
              <a:t></a:t>
            </a:r>
            <a:r>
              <a:rPr lang="en-US" sz="2800" dirty="0" smtClean="0">
                <a:sym typeface="Wingdings"/>
              </a:rPr>
              <a:t> Important fatty acid in cell membranes</a:t>
            </a:r>
            <a:endParaRPr lang="en-US" sz="2800" dirty="0"/>
          </a:p>
        </p:txBody>
      </p:sp>
      <p:sp>
        <p:nvSpPr>
          <p:cNvPr id="4" name="TextBox 3"/>
          <p:cNvSpPr txBox="1"/>
          <p:nvPr/>
        </p:nvSpPr>
        <p:spPr>
          <a:xfrm>
            <a:off x="660407" y="6333072"/>
            <a:ext cx="8398553" cy="400110"/>
          </a:xfrm>
          <a:prstGeom prst="rect">
            <a:avLst/>
          </a:prstGeom>
          <a:noFill/>
        </p:spPr>
        <p:txBody>
          <a:bodyPr wrap="none" rtlCol="0">
            <a:spAutoFit/>
          </a:bodyPr>
          <a:lstStyle/>
          <a:p>
            <a:r>
              <a:rPr lang="en-US" sz="2000" dirty="0" smtClean="0">
                <a:solidFill>
                  <a:srgbClr val="FF0000"/>
                </a:solidFill>
              </a:rPr>
              <a:t>*</a:t>
            </a:r>
            <a:r>
              <a:rPr lang="en-US" sz="2000" dirty="0" smtClean="0"/>
              <a:t> http://web.mit.edu/newsoffice/2012/alzheimers-nutrient-mixture-0709.html</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50" y="274638"/>
            <a:ext cx="9308526" cy="1143000"/>
          </a:xfrm>
        </p:spPr>
        <p:txBody>
          <a:bodyPr>
            <a:normAutofit/>
          </a:bodyPr>
          <a:lstStyle/>
          <a:p>
            <a:r>
              <a:rPr lang="en-US" dirty="0" smtClean="0"/>
              <a:t>Vegetarian Diet and Mental Disorders</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en-US" dirty="0" smtClean="0"/>
              <a:t>Compared vegetarians with matched sample from general population (sex, age, educational level, marital status, urban residency) </a:t>
            </a:r>
          </a:p>
          <a:p>
            <a:r>
              <a:rPr lang="en-US" dirty="0" smtClean="0"/>
              <a:t>Elevated prevalence rates in vegetarians for depressive disorders, anxiety disorders, somatoform disorders and eating disorders (anorexia, bulimia)</a:t>
            </a:r>
          </a:p>
          <a:p>
            <a:r>
              <a:rPr lang="en-US" dirty="0" smtClean="0"/>
              <a:t>Suggested low dietary intake of </a:t>
            </a:r>
            <a:r>
              <a:rPr lang="en-US" dirty="0" err="1" smtClean="0"/>
              <a:t>cobalamin</a:t>
            </a:r>
            <a:r>
              <a:rPr lang="en-US" dirty="0" smtClean="0"/>
              <a:t> (vitamin B12) and long-chain omega-3 fatty acids might contribute</a:t>
            </a:r>
            <a:endParaRPr lang="en-US" dirty="0"/>
          </a:p>
        </p:txBody>
      </p:sp>
      <p:sp>
        <p:nvSpPr>
          <p:cNvPr id="4" name="TextBox 3"/>
          <p:cNvSpPr txBox="1"/>
          <p:nvPr/>
        </p:nvSpPr>
        <p:spPr>
          <a:xfrm>
            <a:off x="152406" y="6488668"/>
            <a:ext cx="9148658" cy="369332"/>
          </a:xfrm>
          <a:prstGeom prst="rect">
            <a:avLst/>
          </a:prstGeom>
          <a:noFill/>
        </p:spPr>
        <p:txBody>
          <a:bodyPr wrap="none" rtlCol="0">
            <a:spAutoFit/>
          </a:bodyPr>
          <a:lstStyle/>
          <a:p>
            <a:r>
              <a:rPr lang="en-US" dirty="0" smtClean="0">
                <a:solidFill>
                  <a:srgbClr val="FF0000"/>
                </a:solidFill>
              </a:rPr>
              <a:t>*</a:t>
            </a:r>
            <a:r>
              <a:rPr lang="en-US" dirty="0" smtClean="0"/>
              <a:t>J. </a:t>
            </a:r>
            <a:r>
              <a:rPr lang="en-US" dirty="0" err="1" smtClean="0"/>
              <a:t>Michalak</a:t>
            </a:r>
            <a:r>
              <a:rPr lang="en-US" dirty="0" smtClean="0"/>
              <a:t> et al., International Journal of Behavioral Nutrition and Physical Activity 2012, </a:t>
            </a:r>
            <a:r>
              <a:rPr lang="en-US" b="1" dirty="0" smtClean="0"/>
              <a:t>9:67</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Recapitulation</a:t>
            </a:r>
            <a:endParaRPr lang="en-US" dirty="0"/>
          </a:p>
        </p:txBody>
      </p:sp>
      <p:sp>
        <p:nvSpPr>
          <p:cNvPr id="3" name="Content Placeholder 2"/>
          <p:cNvSpPr>
            <a:spLocks noGrp="1"/>
          </p:cNvSpPr>
          <p:nvPr>
            <p:ph idx="1"/>
          </p:nvPr>
        </p:nvSpPr>
        <p:spPr/>
        <p:txBody>
          <a:bodyPr/>
          <a:lstStyle/>
          <a:p>
            <a:r>
              <a:rPr lang="en-US" dirty="0"/>
              <a:t>Our digestive system is designed for animal based foods</a:t>
            </a:r>
          </a:p>
          <a:p>
            <a:r>
              <a:rPr lang="en-US" dirty="0" smtClean="0"/>
              <a:t>Vegetarians have increased risk to anorexia, depression and anxiety disorders</a:t>
            </a:r>
          </a:p>
          <a:p>
            <a:r>
              <a:rPr lang="en-US" dirty="0" smtClean="0"/>
              <a:t>Vitamin B12 deficiency is common in vegetarians and carries great risk</a:t>
            </a:r>
          </a:p>
          <a:p>
            <a:r>
              <a:rPr lang="en-US" dirty="0" smtClean="0"/>
              <a:t>Nutritive supplement containing choline and omega-3 fats helps Alzheimer’s disease</a:t>
            </a:r>
            <a:endParaRPr lang="en-US" dirty="0"/>
          </a:p>
        </p:txBody>
      </p:sp>
    </p:spTree>
    <p:extLst>
      <p:ext uri="{BB962C8B-B14F-4D97-AF65-F5344CB8AC3E}">
        <p14:creationId xmlns:p14="http://schemas.microsoft.com/office/powerpoint/2010/main" val="224727972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smtClean="0">
                <a:ln>
                  <a:noFill/>
                </a:ln>
                <a:solidFill>
                  <a:srgbClr val="FF0000"/>
                </a:solidFill>
                <a:effectLst/>
                <a:uLnTx/>
                <a:uFillTx/>
                <a:latin typeface="Apple Casual"/>
                <a:ea typeface="+mn-ea"/>
                <a:cs typeface="+mn-cs"/>
              </a:rPr>
              <a:t>Sulfur!</a:t>
            </a:r>
            <a:endParaRPr kumimoji="0" lang="en-US" sz="4000" b="0" i="0" u="none" strike="noStrike" kern="1200" cap="none" spc="0" normalizeH="0" baseline="0" noProof="0" dirty="0">
              <a:ln>
                <a:noFill/>
              </a:ln>
              <a:solidFill>
                <a:srgbClr val="FF0000"/>
              </a:solidFill>
              <a:effectLst/>
              <a:uLnTx/>
              <a:uFillTx/>
              <a:latin typeface="Apple Casual"/>
              <a:ea typeface="+mn-ea"/>
              <a:cs typeface="+mn-cs"/>
            </a:endParaRPr>
          </a:p>
        </p:txBody>
      </p:sp>
      <p:pic>
        <p:nvPicPr>
          <p:cNvPr id="5" name="Picture 4" descr="superman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700" y="3946525"/>
            <a:ext cx="2743337" cy="1828891"/>
          </a:xfrm>
          <a:prstGeom prst="rect">
            <a:avLst/>
          </a:prstGeom>
        </p:spPr>
      </p:pic>
    </p:spTree>
    <p:extLst>
      <p:ext uri="{BB962C8B-B14F-4D97-AF65-F5344CB8AC3E}">
        <p14:creationId xmlns:p14="http://schemas.microsoft.com/office/powerpoint/2010/main" val="42964911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Sulfur: the Forgotten Nutrient</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pPr>
              <a:buNone/>
            </a:pPr>
            <a:r>
              <a:rPr lang="en-US" dirty="0" smtClean="0"/>
              <a:t>  “ … the available knowledge on elemental </a:t>
            </a:r>
            <a:r>
              <a:rPr lang="en-US" i="1" dirty="0" smtClean="0">
                <a:solidFill>
                  <a:srgbClr val="FF0000"/>
                </a:solidFill>
              </a:rPr>
              <a:t>sulfur </a:t>
            </a:r>
            <a:r>
              <a:rPr lang="en-US" dirty="0" smtClean="0"/>
              <a:t>in human nutrition looks like a </a:t>
            </a:r>
            <a:r>
              <a:rPr lang="en-US" i="1" dirty="0" smtClean="0">
                <a:solidFill>
                  <a:srgbClr val="FF0000"/>
                </a:solidFill>
              </a:rPr>
              <a:t>black hole</a:t>
            </a:r>
            <a:r>
              <a:rPr lang="en-US" dirty="0" smtClean="0"/>
              <a:t>. Despite the fact that S8 follows H, C, O, N, Ca and P as the seventh most abundant element in mammalian tissues, it appears as a forgotten item. </a:t>
            </a:r>
            <a:r>
              <a:rPr lang="en-US" i="1" dirty="0" smtClean="0">
                <a:solidFill>
                  <a:srgbClr val="FF0000"/>
                </a:solidFill>
              </a:rPr>
              <a:t>Not the slightest attention is dedicated to S8</a:t>
            </a:r>
            <a:r>
              <a:rPr lang="en-US" dirty="0" smtClean="0"/>
              <a:t> in the authoritative “</a:t>
            </a:r>
            <a:r>
              <a:rPr lang="en-US" i="1" dirty="0" smtClean="0"/>
              <a:t>Present Knowledge in Nutrition” </a:t>
            </a:r>
            <a:r>
              <a:rPr lang="en-US" dirty="0" smtClean="0"/>
              <a:t>series of monographs even though they go over most </a:t>
            </a:r>
            <a:r>
              <a:rPr lang="en-US" dirty="0" err="1" smtClean="0"/>
              <a:t>oligo</a:t>
            </a:r>
            <a:r>
              <a:rPr lang="en-US" dirty="0" smtClean="0"/>
              <a:t>- and trace-elements in minute detail.”</a:t>
            </a:r>
            <a:endParaRPr lang="en-US" dirty="0"/>
          </a:p>
        </p:txBody>
      </p:sp>
      <p:sp>
        <p:nvSpPr>
          <p:cNvPr id="4" name="TextBox 3"/>
          <p:cNvSpPr txBox="1"/>
          <p:nvPr/>
        </p:nvSpPr>
        <p:spPr>
          <a:xfrm>
            <a:off x="635000" y="6406444"/>
            <a:ext cx="7187635" cy="369332"/>
          </a:xfrm>
          <a:prstGeom prst="rect">
            <a:avLst/>
          </a:prstGeom>
          <a:noFill/>
        </p:spPr>
        <p:txBody>
          <a:bodyPr wrap="none" rtlCol="0">
            <a:spAutoFit/>
          </a:bodyPr>
          <a:lstStyle/>
          <a:p>
            <a:r>
              <a:rPr lang="en-US" dirty="0" smtClean="0">
                <a:solidFill>
                  <a:srgbClr val="FF0000"/>
                </a:solidFill>
              </a:rPr>
              <a:t>*</a:t>
            </a:r>
            <a:r>
              <a:rPr lang="en-US" dirty="0" smtClean="0"/>
              <a:t> </a:t>
            </a:r>
            <a:r>
              <a:rPr lang="en-US" dirty="0" err="1" smtClean="0"/>
              <a:t>p</a:t>
            </a:r>
            <a:r>
              <a:rPr lang="en-US" dirty="0" smtClean="0"/>
              <a:t>. 40, Y. </a:t>
            </a:r>
            <a:r>
              <a:rPr lang="en-US" dirty="0" err="1" smtClean="0"/>
              <a:t>Ingenbleek</a:t>
            </a:r>
            <a:r>
              <a:rPr lang="en-US" dirty="0" smtClean="0"/>
              <a:t>, The Open Clinical Chemistry Journal, 2011,  4, 34-44.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anuts.jpg"/>
          <p:cNvPicPr>
            <a:picLocks noChangeAspect="1"/>
          </p:cNvPicPr>
          <p:nvPr/>
        </p:nvPicPr>
        <p:blipFill>
          <a:blip r:embed="rId3"/>
          <a:stretch>
            <a:fillRect/>
          </a:stretch>
        </p:blipFill>
        <p:spPr>
          <a:xfrm>
            <a:off x="5912146" y="5215290"/>
            <a:ext cx="1222709" cy="917032"/>
          </a:xfrm>
          <a:prstGeom prst="rect">
            <a:avLst/>
          </a:prstGeom>
        </p:spPr>
      </p:pic>
      <p:pic>
        <p:nvPicPr>
          <p:cNvPr id="9" name="Picture 8" descr="liver.jpg"/>
          <p:cNvPicPr>
            <a:picLocks noChangeAspect="1"/>
          </p:cNvPicPr>
          <p:nvPr/>
        </p:nvPicPr>
        <p:blipFill>
          <a:blip r:embed="rId4"/>
          <a:stretch>
            <a:fillRect/>
          </a:stretch>
        </p:blipFill>
        <p:spPr>
          <a:xfrm>
            <a:off x="5201980" y="2874529"/>
            <a:ext cx="3250009" cy="2162732"/>
          </a:xfrm>
          <a:prstGeom prst="rect">
            <a:avLst/>
          </a:prstGeom>
        </p:spPr>
      </p:pic>
      <p:pic>
        <p:nvPicPr>
          <p:cNvPr id="10" name="Picture 9" descr="garlic.jpg"/>
          <p:cNvPicPr>
            <a:picLocks noChangeAspect="1"/>
          </p:cNvPicPr>
          <p:nvPr/>
        </p:nvPicPr>
        <p:blipFill>
          <a:blip r:embed="rId5"/>
          <a:stretch>
            <a:fillRect/>
          </a:stretch>
        </p:blipFill>
        <p:spPr>
          <a:xfrm>
            <a:off x="7962422" y="5209784"/>
            <a:ext cx="979134" cy="922538"/>
          </a:xfrm>
          <a:prstGeom prst="rect">
            <a:avLst/>
          </a:prstGeom>
        </p:spPr>
      </p:pic>
      <p:pic>
        <p:nvPicPr>
          <p:cNvPr id="11" name="Picture 10" descr="onion.gif"/>
          <p:cNvPicPr>
            <a:picLocks noChangeAspect="1"/>
          </p:cNvPicPr>
          <p:nvPr/>
        </p:nvPicPr>
        <p:blipFill>
          <a:blip r:embed="rId6"/>
          <a:stretch>
            <a:fillRect/>
          </a:stretch>
        </p:blipFill>
        <p:spPr>
          <a:xfrm>
            <a:off x="6985953" y="5411569"/>
            <a:ext cx="1204387" cy="1335604"/>
          </a:xfrm>
          <a:prstGeom prst="rect">
            <a:avLst/>
          </a:prstGeom>
        </p:spPr>
      </p:pic>
      <p:pic>
        <p:nvPicPr>
          <p:cNvPr id="12" name="Picture 11" descr="dried_apricots.jpg"/>
          <p:cNvPicPr>
            <a:picLocks noChangeAspect="1"/>
          </p:cNvPicPr>
          <p:nvPr/>
        </p:nvPicPr>
        <p:blipFill>
          <a:blip r:embed="rId7"/>
          <a:stretch>
            <a:fillRect/>
          </a:stretch>
        </p:blipFill>
        <p:spPr>
          <a:xfrm>
            <a:off x="284337" y="5488271"/>
            <a:ext cx="2441507" cy="1258902"/>
          </a:xfrm>
          <a:prstGeom prst="rect">
            <a:avLst/>
          </a:prstGeom>
        </p:spPr>
      </p:pic>
      <p:pic>
        <p:nvPicPr>
          <p:cNvPr id="13" name="Picture 12" descr="Cheddar-Cheese.jpg"/>
          <p:cNvPicPr>
            <a:picLocks noChangeAspect="1"/>
          </p:cNvPicPr>
          <p:nvPr/>
        </p:nvPicPr>
        <p:blipFill>
          <a:blip r:embed="rId8"/>
          <a:stretch>
            <a:fillRect/>
          </a:stretch>
        </p:blipFill>
        <p:spPr>
          <a:xfrm>
            <a:off x="0" y="3512677"/>
            <a:ext cx="3321288" cy="1975594"/>
          </a:xfrm>
          <a:prstGeom prst="rect">
            <a:avLst/>
          </a:prstGeom>
        </p:spPr>
      </p:pic>
      <p:pic>
        <p:nvPicPr>
          <p:cNvPr id="14" name="Picture 13" descr="chicken.jpg"/>
          <p:cNvPicPr>
            <a:picLocks noChangeAspect="1"/>
          </p:cNvPicPr>
          <p:nvPr/>
        </p:nvPicPr>
        <p:blipFill>
          <a:blip r:embed="rId9"/>
          <a:stretch>
            <a:fillRect/>
          </a:stretch>
        </p:blipFill>
        <p:spPr>
          <a:xfrm>
            <a:off x="3321288" y="5025871"/>
            <a:ext cx="2590858" cy="1721302"/>
          </a:xfrm>
          <a:prstGeom prst="rect">
            <a:avLst/>
          </a:prstGeom>
        </p:spPr>
      </p:pic>
      <p:pic>
        <p:nvPicPr>
          <p:cNvPr id="5" name="Picture 4" descr="cabbage.jpg"/>
          <p:cNvPicPr>
            <a:picLocks noChangeAspect="1"/>
          </p:cNvPicPr>
          <p:nvPr/>
        </p:nvPicPr>
        <p:blipFill>
          <a:blip r:embed="rId10"/>
          <a:stretch>
            <a:fillRect/>
          </a:stretch>
        </p:blipFill>
        <p:spPr>
          <a:xfrm>
            <a:off x="918451" y="962700"/>
            <a:ext cx="3115574" cy="2438275"/>
          </a:xfrm>
          <a:prstGeom prst="rect">
            <a:avLst/>
          </a:prstGeom>
        </p:spPr>
      </p:pic>
      <p:pic>
        <p:nvPicPr>
          <p:cNvPr id="8" name="Picture 7" descr="egg.jpg"/>
          <p:cNvPicPr>
            <a:picLocks noChangeAspect="1"/>
          </p:cNvPicPr>
          <p:nvPr/>
        </p:nvPicPr>
        <p:blipFill>
          <a:blip r:embed="rId11"/>
          <a:stretch>
            <a:fillRect/>
          </a:stretch>
        </p:blipFill>
        <p:spPr>
          <a:xfrm>
            <a:off x="3621119" y="1007900"/>
            <a:ext cx="2322696" cy="2005965"/>
          </a:xfrm>
          <a:prstGeom prst="rect">
            <a:avLst/>
          </a:prstGeom>
        </p:spPr>
      </p:pic>
      <p:pic>
        <p:nvPicPr>
          <p:cNvPr id="7" name="Picture 6" descr="scallops.jpg"/>
          <p:cNvPicPr>
            <a:picLocks noChangeAspect="1"/>
          </p:cNvPicPr>
          <p:nvPr/>
        </p:nvPicPr>
        <p:blipFill>
          <a:blip r:embed="rId12"/>
          <a:stretch>
            <a:fillRect/>
          </a:stretch>
        </p:blipFill>
        <p:spPr>
          <a:xfrm>
            <a:off x="2761377" y="3232385"/>
            <a:ext cx="1719484" cy="1626140"/>
          </a:xfrm>
          <a:prstGeom prst="rect">
            <a:avLst/>
          </a:prstGeom>
        </p:spPr>
      </p:pic>
      <p:pic>
        <p:nvPicPr>
          <p:cNvPr id="15" name="Picture 14" descr="crab.jpg"/>
          <p:cNvPicPr>
            <a:picLocks noChangeAspect="1"/>
          </p:cNvPicPr>
          <p:nvPr/>
        </p:nvPicPr>
        <p:blipFill>
          <a:blip r:embed="rId13"/>
          <a:stretch>
            <a:fillRect/>
          </a:stretch>
        </p:blipFill>
        <p:spPr>
          <a:xfrm>
            <a:off x="6314652" y="949191"/>
            <a:ext cx="2885753" cy="1925338"/>
          </a:xfrm>
          <a:prstGeom prst="rect">
            <a:avLst/>
          </a:prstGeom>
        </p:spPr>
      </p:pic>
      <p:pic>
        <p:nvPicPr>
          <p:cNvPr id="6" name="Picture 5" descr="shrimp.jpg"/>
          <p:cNvPicPr>
            <a:picLocks noChangeAspect="1"/>
          </p:cNvPicPr>
          <p:nvPr/>
        </p:nvPicPr>
        <p:blipFill>
          <a:blip r:embed="rId14"/>
          <a:stretch>
            <a:fillRect/>
          </a:stretch>
        </p:blipFill>
        <p:spPr>
          <a:xfrm>
            <a:off x="391848" y="2270183"/>
            <a:ext cx="1341120" cy="1139952"/>
          </a:xfrm>
          <a:prstGeom prst="rect">
            <a:avLst/>
          </a:prstGeom>
        </p:spPr>
      </p:pic>
      <p:pic>
        <p:nvPicPr>
          <p:cNvPr id="16" name="Picture 15" descr="beer_mug.jpg"/>
          <p:cNvPicPr>
            <a:picLocks noChangeAspect="1"/>
          </p:cNvPicPr>
          <p:nvPr/>
        </p:nvPicPr>
        <p:blipFill>
          <a:blip r:embed="rId15"/>
          <a:stretch>
            <a:fillRect/>
          </a:stretch>
        </p:blipFill>
        <p:spPr>
          <a:xfrm>
            <a:off x="-39375" y="148610"/>
            <a:ext cx="1755357" cy="2027314"/>
          </a:xfrm>
          <a:prstGeom prst="rect">
            <a:avLst/>
          </a:prstGeom>
        </p:spPr>
      </p:pic>
      <p:sp>
        <p:nvSpPr>
          <p:cNvPr id="2" name="Title 1"/>
          <p:cNvSpPr>
            <a:spLocks noGrp="1"/>
          </p:cNvSpPr>
          <p:nvPr>
            <p:ph type="title"/>
          </p:nvPr>
        </p:nvSpPr>
        <p:spPr>
          <a:xfrm>
            <a:off x="498574" y="-135100"/>
            <a:ext cx="8229600" cy="1143000"/>
          </a:xfrm>
        </p:spPr>
        <p:txBody>
          <a:bodyPr/>
          <a:lstStyle/>
          <a:p>
            <a:r>
              <a:rPr lang="en-US" dirty="0" smtClean="0"/>
              <a:t> Foods </a:t>
            </a:r>
            <a:r>
              <a:rPr lang="en-US" dirty="0"/>
              <a:t>C</a:t>
            </a:r>
            <a:r>
              <a:rPr lang="en-US" dirty="0" smtClean="0"/>
              <a:t>ontaining Sulfur</a:t>
            </a:r>
            <a:endParaRPr lang="en-US" dirty="0"/>
          </a:p>
        </p:txBody>
      </p:sp>
    </p:spTree>
    <p:extLst>
      <p:ext uri="{BB962C8B-B14F-4D97-AF65-F5344CB8AC3E}">
        <p14:creationId xmlns:p14="http://schemas.microsoft.com/office/powerpoint/2010/main" val="210787309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llery-beaches-02.jpg"/>
          <p:cNvPicPr>
            <a:picLocks noChangeAspect="1"/>
          </p:cNvPicPr>
          <p:nvPr/>
        </p:nvPicPr>
        <p:blipFill>
          <a:blip r:embed="rId2"/>
          <a:stretch>
            <a:fillRect/>
          </a:stretch>
        </p:blipFill>
        <p:spPr>
          <a:xfrm>
            <a:off x="4684874" y="4516775"/>
            <a:ext cx="4105598" cy="2652217"/>
          </a:xfrm>
          <a:prstGeom prst="rect">
            <a:avLst/>
          </a:prstGeom>
        </p:spPr>
      </p:pic>
      <p:sp>
        <p:nvSpPr>
          <p:cNvPr id="2" name="Title 1"/>
          <p:cNvSpPr>
            <a:spLocks noGrp="1"/>
          </p:cNvSpPr>
          <p:nvPr>
            <p:ph type="title"/>
          </p:nvPr>
        </p:nvSpPr>
        <p:spPr>
          <a:xfrm>
            <a:off x="457200" y="-118634"/>
            <a:ext cx="8229600" cy="1143000"/>
          </a:xfrm>
        </p:spPr>
        <p:txBody>
          <a:bodyPr/>
          <a:lstStyle/>
          <a:p>
            <a:r>
              <a:rPr lang="en-US" dirty="0" smtClean="0"/>
              <a:t>The French Paradox is No Paradox</a:t>
            </a:r>
            <a:endParaRPr lang="en-US" dirty="0"/>
          </a:p>
        </p:txBody>
      </p:sp>
      <p:sp>
        <p:nvSpPr>
          <p:cNvPr id="3" name="Content Placeholder 2"/>
          <p:cNvSpPr>
            <a:spLocks noGrp="1"/>
          </p:cNvSpPr>
          <p:nvPr>
            <p:ph idx="1"/>
          </p:nvPr>
        </p:nvSpPr>
        <p:spPr>
          <a:xfrm>
            <a:off x="457200" y="772867"/>
            <a:ext cx="8229600" cy="4525963"/>
          </a:xfrm>
        </p:spPr>
        <p:txBody>
          <a:bodyPr/>
          <a:lstStyle/>
          <a:p>
            <a:r>
              <a:rPr lang="en-US" dirty="0" smtClean="0"/>
              <a:t>Caviar, crème </a:t>
            </a:r>
            <a:r>
              <a:rPr lang="en-US" dirty="0" err="1" smtClean="0"/>
              <a:t>brulée</a:t>
            </a:r>
            <a:r>
              <a:rPr lang="en-US" dirty="0" smtClean="0"/>
              <a:t>, liver </a:t>
            </a:r>
            <a:r>
              <a:rPr lang="en-US" dirty="0" err="1" smtClean="0"/>
              <a:t>paté</a:t>
            </a:r>
            <a:r>
              <a:rPr lang="en-US" dirty="0" smtClean="0"/>
              <a:t>, brie, escargots</a:t>
            </a:r>
          </a:p>
          <a:p>
            <a:pPr lvl="1"/>
            <a:r>
              <a:rPr lang="en-US" dirty="0" smtClean="0"/>
              <a:t>These foods contain lots of fat and cholesterol</a:t>
            </a:r>
          </a:p>
          <a:p>
            <a:r>
              <a:rPr lang="en-US" dirty="0" smtClean="0"/>
              <a:t>The Mediterranean sun</a:t>
            </a:r>
            <a:endParaRPr lang="en-US" dirty="0"/>
          </a:p>
        </p:txBody>
      </p:sp>
      <p:pic>
        <p:nvPicPr>
          <p:cNvPr id="5" name="Picture 4" descr="caviar.jpg"/>
          <p:cNvPicPr>
            <a:picLocks noChangeAspect="1"/>
          </p:cNvPicPr>
          <p:nvPr/>
        </p:nvPicPr>
        <p:blipFill>
          <a:blip r:embed="rId3"/>
          <a:stretch>
            <a:fillRect/>
          </a:stretch>
        </p:blipFill>
        <p:spPr>
          <a:xfrm>
            <a:off x="5887334" y="2481307"/>
            <a:ext cx="2084531" cy="1809750"/>
          </a:xfrm>
          <a:prstGeom prst="rect">
            <a:avLst/>
          </a:prstGeom>
        </p:spPr>
      </p:pic>
      <p:pic>
        <p:nvPicPr>
          <p:cNvPr id="6" name="Picture 5" descr="LavCremeBrulee.JPG"/>
          <p:cNvPicPr>
            <a:picLocks noChangeAspect="1"/>
          </p:cNvPicPr>
          <p:nvPr/>
        </p:nvPicPr>
        <p:blipFill>
          <a:blip r:embed="rId4"/>
          <a:stretch>
            <a:fillRect/>
          </a:stretch>
        </p:blipFill>
        <p:spPr>
          <a:xfrm>
            <a:off x="397684" y="3372672"/>
            <a:ext cx="2119310" cy="3178965"/>
          </a:xfrm>
          <a:prstGeom prst="rect">
            <a:avLst/>
          </a:prstGeom>
        </p:spPr>
      </p:pic>
      <p:pic>
        <p:nvPicPr>
          <p:cNvPr id="9" name="Picture 8" descr="brie.jpg"/>
          <p:cNvPicPr>
            <a:picLocks noChangeAspect="1"/>
          </p:cNvPicPr>
          <p:nvPr/>
        </p:nvPicPr>
        <p:blipFill>
          <a:blip r:embed="rId5"/>
          <a:stretch>
            <a:fillRect/>
          </a:stretch>
        </p:blipFill>
        <p:spPr>
          <a:xfrm flipH="1">
            <a:off x="7230532" y="4041456"/>
            <a:ext cx="1913468" cy="1197934"/>
          </a:xfrm>
          <a:prstGeom prst="rect">
            <a:avLst/>
          </a:prstGeom>
        </p:spPr>
      </p:pic>
      <p:pic>
        <p:nvPicPr>
          <p:cNvPr id="4" name="Picture 3" descr="liver_pate.gif"/>
          <p:cNvPicPr>
            <a:picLocks noChangeAspect="1"/>
          </p:cNvPicPr>
          <p:nvPr/>
        </p:nvPicPr>
        <p:blipFill>
          <a:blip r:embed="rId6"/>
          <a:stretch>
            <a:fillRect/>
          </a:stretch>
        </p:blipFill>
        <p:spPr>
          <a:xfrm>
            <a:off x="3120572" y="3282001"/>
            <a:ext cx="2584326" cy="2288205"/>
          </a:xfrm>
          <a:prstGeom prst="rect">
            <a:avLst/>
          </a:prstGeom>
        </p:spPr>
      </p:pic>
      <p:pic>
        <p:nvPicPr>
          <p:cNvPr id="8" name="Picture 7" descr="escargots-de-bourgogne.jpg"/>
          <p:cNvPicPr>
            <a:picLocks noChangeAspect="1"/>
          </p:cNvPicPr>
          <p:nvPr/>
        </p:nvPicPr>
        <p:blipFill>
          <a:blip r:embed="rId7"/>
          <a:stretch>
            <a:fillRect/>
          </a:stretch>
        </p:blipFill>
        <p:spPr>
          <a:xfrm>
            <a:off x="2544018" y="5239390"/>
            <a:ext cx="2561508" cy="195662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taurine.png"/>
          <p:cNvPicPr>
            <a:picLocks noChangeAspect="1"/>
          </p:cNvPicPr>
          <p:nvPr/>
        </p:nvPicPr>
        <p:blipFill>
          <a:blip r:embed="rId3"/>
          <a:srcRect l="-40915" r="-40915"/>
          <a:stretch>
            <a:fillRect/>
          </a:stretch>
        </p:blipFill>
        <p:spPr>
          <a:xfrm>
            <a:off x="5201434" y="1017207"/>
            <a:ext cx="4781937" cy="2629881"/>
          </a:xfrm>
          <a:prstGeom prst="rect">
            <a:avLst/>
          </a:prstGeom>
        </p:spPr>
      </p:pic>
      <p:sp>
        <p:nvSpPr>
          <p:cNvPr id="2" name="Title 1"/>
          <p:cNvSpPr>
            <a:spLocks noGrp="1"/>
          </p:cNvSpPr>
          <p:nvPr>
            <p:ph type="title"/>
          </p:nvPr>
        </p:nvSpPr>
        <p:spPr/>
        <p:txBody>
          <a:bodyPr/>
          <a:lstStyle/>
          <a:p>
            <a:r>
              <a:rPr lang="en-US" dirty="0" err="1" smtClean="0"/>
              <a:t>Taurine</a:t>
            </a:r>
            <a:r>
              <a:rPr lang="en-US" dirty="0" smtClean="0"/>
              <a:t> has Many Known Roles</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Maintains osmotic balance in cells</a:t>
            </a:r>
          </a:p>
          <a:p>
            <a:r>
              <a:rPr lang="en-US" dirty="0" smtClean="0"/>
              <a:t>Bile acid formation (digest fats)</a:t>
            </a:r>
          </a:p>
          <a:p>
            <a:r>
              <a:rPr lang="en-US" dirty="0" smtClean="0"/>
              <a:t>Roles in mitochondria</a:t>
            </a:r>
          </a:p>
          <a:p>
            <a:pPr lvl="1"/>
            <a:r>
              <a:rPr lang="en-US" dirty="0" smtClean="0"/>
              <a:t>Helps them maintain their membrane potential</a:t>
            </a:r>
          </a:p>
          <a:p>
            <a:pPr lvl="1"/>
            <a:r>
              <a:rPr lang="en-US" dirty="0" smtClean="0"/>
              <a:t>Suppresses superoxide synthesis (oxidation damage)</a:t>
            </a:r>
          </a:p>
          <a:p>
            <a:r>
              <a:rPr lang="en-US" dirty="0" smtClean="0"/>
              <a:t>Clinical observations</a:t>
            </a:r>
          </a:p>
          <a:p>
            <a:pPr lvl="1"/>
            <a:r>
              <a:rPr lang="en-US" dirty="0" smtClean="0"/>
              <a:t>Maintains healthy skin</a:t>
            </a:r>
          </a:p>
          <a:p>
            <a:pPr lvl="1"/>
            <a:r>
              <a:rPr lang="en-US" dirty="0" smtClean="0"/>
              <a:t>Protects against diabetes and heart disease</a:t>
            </a:r>
          </a:p>
          <a:p>
            <a:pPr lvl="1"/>
            <a:r>
              <a:rPr lang="en-US" dirty="0" smtClean="0"/>
              <a:t>Protects against heart arrhythmias</a:t>
            </a:r>
          </a:p>
          <a:p>
            <a:pPr lvl="1"/>
            <a:r>
              <a:rPr lang="en-US" dirty="0" smtClean="0"/>
              <a:t>Low </a:t>
            </a:r>
            <a:r>
              <a:rPr lang="en-US" dirty="0" err="1" smtClean="0"/>
              <a:t>taurine</a:t>
            </a:r>
            <a:r>
              <a:rPr lang="en-US" dirty="0" smtClean="0"/>
              <a:t> in blood associated with many cancers</a:t>
            </a:r>
          </a:p>
        </p:txBody>
      </p:sp>
      <p:sp>
        <p:nvSpPr>
          <p:cNvPr id="4" name="TextBox 3"/>
          <p:cNvSpPr txBox="1"/>
          <p:nvPr/>
        </p:nvSpPr>
        <p:spPr>
          <a:xfrm>
            <a:off x="2864467" y="6313631"/>
            <a:ext cx="5544456" cy="400110"/>
          </a:xfrm>
          <a:prstGeom prst="rect">
            <a:avLst/>
          </a:prstGeom>
          <a:noFill/>
        </p:spPr>
        <p:txBody>
          <a:bodyPr wrap="none" rtlCol="0">
            <a:spAutoFit/>
          </a:bodyPr>
          <a:lstStyle/>
          <a:p>
            <a:r>
              <a:rPr lang="en-US" sz="2000" dirty="0" smtClean="0">
                <a:solidFill>
                  <a:srgbClr val="FF0000"/>
                </a:solidFill>
              </a:rPr>
              <a:t>*</a:t>
            </a:r>
            <a:r>
              <a:rPr lang="en-US" sz="2000" dirty="0" smtClean="0"/>
              <a:t> </a:t>
            </a:r>
            <a:r>
              <a:rPr lang="en-US" sz="2000" dirty="0" err="1" smtClean="0"/>
              <a:t>Wesseling</a:t>
            </a:r>
            <a:r>
              <a:rPr lang="en-US" sz="2000" dirty="0" smtClean="0"/>
              <a:t> et al., Hypertension. 2009, 53, 909-911 </a:t>
            </a:r>
            <a:endParaRPr lang="en-US" sz="2000" dirty="0"/>
          </a:p>
        </p:txBody>
      </p:sp>
    </p:spTree>
    <p:extLst>
      <p:ext uri="{BB962C8B-B14F-4D97-AF65-F5344CB8AC3E}">
        <p14:creationId xmlns:p14="http://schemas.microsoft.com/office/powerpoint/2010/main" val="3751994749"/>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Cruciferous Vegetables! </a:t>
            </a:r>
            <a:br>
              <a:rPr lang="en-US" dirty="0" smtClean="0"/>
            </a:br>
            <a:r>
              <a:rPr lang="en-US" dirty="0" smtClean="0"/>
              <a:t>The </a:t>
            </a:r>
            <a:r>
              <a:rPr lang="en-US" dirty="0" smtClean="0"/>
              <a:t>Really Healthy </a:t>
            </a:r>
            <a:r>
              <a:rPr lang="en-US" dirty="0" smtClean="0"/>
              <a:t>Vegetables</a:t>
            </a:r>
            <a:endParaRPr lang="en-US" dirty="0"/>
          </a:p>
        </p:txBody>
      </p:sp>
      <p:pic>
        <p:nvPicPr>
          <p:cNvPr id="4" name="Content Placeholder 3" descr="cruciferous_veggies.png"/>
          <p:cNvPicPr>
            <a:picLocks noGrp="1" noChangeAspect="1"/>
          </p:cNvPicPr>
          <p:nvPr>
            <p:ph idx="1"/>
          </p:nvPr>
        </p:nvPicPr>
        <p:blipFill>
          <a:blip r:embed="rId2"/>
          <a:srcRect l="-20005" r="-20005"/>
          <a:stretch>
            <a:fillRect/>
          </a:stretch>
        </p:blipFill>
        <p:spPr/>
      </p:pic>
      <p:sp>
        <p:nvSpPr>
          <p:cNvPr id="5" name="TextBox 4"/>
          <p:cNvSpPr txBox="1"/>
          <p:nvPr/>
        </p:nvSpPr>
        <p:spPr>
          <a:xfrm>
            <a:off x="4891213" y="5089563"/>
            <a:ext cx="2365308" cy="523220"/>
          </a:xfrm>
          <a:prstGeom prst="rect">
            <a:avLst/>
          </a:prstGeom>
          <a:noFill/>
        </p:spPr>
        <p:txBody>
          <a:bodyPr wrap="none" rtlCol="0">
            <a:spAutoFit/>
          </a:bodyPr>
          <a:lstStyle/>
          <a:p>
            <a:r>
              <a:rPr lang="en-US" sz="2800" dirty="0" err="1" smtClean="0">
                <a:latin typeface="Apple Casual"/>
              </a:rPr>
              <a:t>Sulforaphane</a:t>
            </a:r>
            <a:r>
              <a:rPr lang="en-US" sz="2800" dirty="0" smtClean="0">
                <a:latin typeface="Apple Casual"/>
              </a:rPr>
              <a:t>!</a:t>
            </a:r>
            <a:endParaRPr lang="en-US" sz="2800" dirty="0">
              <a:latin typeface="Apple Casual"/>
            </a:endParaRPr>
          </a:p>
        </p:txBody>
      </p:sp>
    </p:spTree>
    <p:extLst>
      <p:ext uri="{BB962C8B-B14F-4D97-AF65-F5344CB8AC3E}">
        <p14:creationId xmlns:p14="http://schemas.microsoft.com/office/powerpoint/2010/main" val="2684039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999" y="0"/>
            <a:ext cx="8229600" cy="1143000"/>
          </a:xfrm>
        </p:spPr>
        <p:txBody>
          <a:bodyPr/>
          <a:lstStyle/>
          <a:p>
            <a:r>
              <a:rPr lang="en-US" dirty="0" err="1" smtClean="0"/>
              <a:t>Sulforaphane</a:t>
            </a:r>
            <a:r>
              <a:rPr lang="en-US" dirty="0" smtClean="0">
                <a:solidFill>
                  <a:srgbClr val="FF0000"/>
                </a:solidFill>
              </a:rPr>
              <a:t>*</a:t>
            </a:r>
            <a:endParaRPr lang="en-US" dirty="0">
              <a:solidFill>
                <a:srgbClr val="FF0000"/>
              </a:solidFill>
            </a:endParaRPr>
          </a:p>
        </p:txBody>
      </p:sp>
      <p:pic>
        <p:nvPicPr>
          <p:cNvPr id="5" name="Content Placeholder 4" descr="Sulforaphane.png"/>
          <p:cNvPicPr>
            <a:picLocks noGrp="1" noChangeAspect="1"/>
          </p:cNvPicPr>
          <p:nvPr>
            <p:ph idx="1"/>
          </p:nvPr>
        </p:nvPicPr>
        <p:blipFill>
          <a:blip r:embed="rId3"/>
          <a:srcRect t="-41344" b="-41344"/>
          <a:stretch>
            <a:fillRect/>
          </a:stretch>
        </p:blipFill>
        <p:spPr>
          <a:xfrm>
            <a:off x="4402484" y="-299704"/>
            <a:ext cx="4432929" cy="2437940"/>
          </a:xfrm>
        </p:spPr>
      </p:pic>
      <p:sp>
        <p:nvSpPr>
          <p:cNvPr id="4" name="TextBox 3"/>
          <p:cNvSpPr txBox="1"/>
          <p:nvPr/>
        </p:nvSpPr>
        <p:spPr>
          <a:xfrm>
            <a:off x="3513026" y="6403850"/>
            <a:ext cx="4642204" cy="400110"/>
          </a:xfrm>
          <a:prstGeom prst="rect">
            <a:avLst/>
          </a:prstGeom>
          <a:noFill/>
        </p:spPr>
        <p:txBody>
          <a:bodyPr wrap="none" rtlCol="0">
            <a:spAutoFit/>
          </a:bodyPr>
          <a:lstStyle/>
          <a:p>
            <a:r>
              <a:rPr lang="en-US" sz="2000" dirty="0" smtClean="0">
                <a:solidFill>
                  <a:srgbClr val="FF0000"/>
                </a:solidFill>
              </a:rPr>
              <a:t>*</a:t>
            </a:r>
            <a:r>
              <a:rPr lang="en-US" sz="2000" dirty="0" smtClean="0"/>
              <a:t> J.-S. Kwon et al., Atherosclerosis</a:t>
            </a:r>
            <a:r>
              <a:rPr lang="en-US" sz="2000" i="1" dirty="0" smtClean="0"/>
              <a:t>, In Press</a:t>
            </a:r>
            <a:endParaRPr lang="en-US" sz="2000" i="1" dirty="0"/>
          </a:p>
        </p:txBody>
      </p:sp>
      <p:sp>
        <p:nvSpPr>
          <p:cNvPr id="6" name="Content Placeholder 2"/>
          <p:cNvSpPr txBox="1">
            <a:spLocks/>
          </p:cNvSpPr>
          <p:nvPr/>
        </p:nvSpPr>
        <p:spPr>
          <a:xfrm>
            <a:off x="108325" y="1600201"/>
            <a:ext cx="8686800" cy="2100724"/>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Experiment conducted on rats</a:t>
            </a:r>
            <a:r>
              <a:rPr lang="en-US" sz="2800" dirty="0" smtClean="0"/>
              <a:t> subjected to carotid artery balloon injury</a:t>
            </a:r>
          </a:p>
          <a:p>
            <a:pPr marL="800100" lvl="1" indent="-342900">
              <a:spcBef>
                <a:spcPct val="20000"/>
              </a:spcBef>
              <a:buFont typeface="Arial"/>
              <a:buChar char="•"/>
            </a:pPr>
            <a:r>
              <a:rPr lang="en-US" sz="2800" dirty="0" smtClean="0"/>
              <a:t>Half the rats were given </a:t>
            </a:r>
            <a:r>
              <a:rPr lang="en-US" sz="2800" dirty="0" err="1" smtClean="0"/>
              <a:t>sulforaphane</a:t>
            </a:r>
            <a:r>
              <a:rPr lang="en-US" sz="2800" dirty="0" smtClean="0"/>
              <a:t> as nasal gel</a:t>
            </a:r>
          </a:p>
          <a:p>
            <a:pPr marL="800100" lvl="1" indent="-342900">
              <a:spcBef>
                <a:spcPct val="20000"/>
              </a:spcBef>
              <a:buFont typeface="Arial"/>
              <a:buChar char="•"/>
            </a:pPr>
            <a:r>
              <a:rPr lang="en-US" sz="2800" dirty="0" smtClean="0"/>
              <a:t>Treated rats had reductions in inflammatory markers</a:t>
            </a:r>
          </a:p>
          <a:p>
            <a:pPr marL="342900" indent="-342900">
              <a:spcBef>
                <a:spcPct val="20000"/>
              </a:spcBef>
              <a:buFont typeface="Arial"/>
              <a:buChar char="•"/>
            </a:pPr>
            <a:endParaRPr lang="en-US" sz="2800" dirty="0" smtClean="0"/>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 name="Picture 6" descr="rats_broccoli.png"/>
          <p:cNvPicPr>
            <a:picLocks noChangeAspect="1"/>
          </p:cNvPicPr>
          <p:nvPr/>
        </p:nvPicPr>
        <p:blipFill>
          <a:blip r:embed="rId4"/>
          <a:stretch>
            <a:fillRect/>
          </a:stretch>
        </p:blipFill>
        <p:spPr>
          <a:xfrm>
            <a:off x="2522919" y="3868408"/>
            <a:ext cx="4559300" cy="1828800"/>
          </a:xfrm>
          <a:prstGeom prst="rect">
            <a:avLst/>
          </a:prstGeom>
        </p:spPr>
      </p:pic>
      <p:sp>
        <p:nvSpPr>
          <p:cNvPr id="8" name="TextBox 7"/>
          <p:cNvSpPr txBox="1"/>
          <p:nvPr/>
        </p:nvSpPr>
        <p:spPr>
          <a:xfrm>
            <a:off x="4870660" y="5693482"/>
            <a:ext cx="2044099" cy="461665"/>
          </a:xfrm>
          <a:prstGeom prst="rect">
            <a:avLst/>
          </a:prstGeom>
          <a:noFill/>
        </p:spPr>
        <p:txBody>
          <a:bodyPr wrap="none" rtlCol="0">
            <a:spAutoFit/>
          </a:bodyPr>
          <a:lstStyle/>
          <a:p>
            <a:r>
              <a:rPr lang="en-US" sz="2400" dirty="0" smtClean="0"/>
              <a:t>+ </a:t>
            </a:r>
            <a:r>
              <a:rPr lang="en-US" sz="2400" dirty="0" err="1" smtClean="0"/>
              <a:t>sulforaphane</a:t>
            </a:r>
            <a:endParaRPr lang="en-US" sz="2400" dirty="0"/>
          </a:p>
        </p:txBody>
      </p:sp>
      <p:sp>
        <p:nvSpPr>
          <p:cNvPr id="9" name="TextBox 8"/>
          <p:cNvSpPr txBox="1"/>
          <p:nvPr/>
        </p:nvSpPr>
        <p:spPr>
          <a:xfrm>
            <a:off x="429673" y="4214940"/>
            <a:ext cx="2093246" cy="1200328"/>
          </a:xfrm>
          <a:prstGeom prst="rect">
            <a:avLst/>
          </a:prstGeom>
          <a:noFill/>
        </p:spPr>
        <p:txBody>
          <a:bodyPr wrap="square" rtlCol="0">
            <a:spAutoFit/>
          </a:bodyPr>
          <a:lstStyle/>
          <a:p>
            <a:r>
              <a:rPr lang="en-US" sz="2400" dirty="0" smtClean="0"/>
              <a:t>Artery wall 14 days after injury</a:t>
            </a:r>
            <a:endParaRPr lang="en-US" sz="2400" dirty="0"/>
          </a:p>
        </p:txBody>
      </p:sp>
      <p:sp>
        <p:nvSpPr>
          <p:cNvPr id="10" name="TextBox 9"/>
          <p:cNvSpPr txBox="1"/>
          <p:nvPr/>
        </p:nvSpPr>
        <p:spPr>
          <a:xfrm>
            <a:off x="7349056" y="4305131"/>
            <a:ext cx="1612348" cy="830997"/>
          </a:xfrm>
          <a:prstGeom prst="rect">
            <a:avLst/>
          </a:prstGeom>
          <a:noFill/>
        </p:spPr>
        <p:txBody>
          <a:bodyPr wrap="square" rtlCol="0">
            <a:spAutoFit/>
          </a:bodyPr>
          <a:lstStyle/>
          <a:p>
            <a:r>
              <a:rPr lang="en-US" sz="2400" dirty="0" smtClean="0"/>
              <a:t>Sulfur is protective!</a:t>
            </a:r>
            <a:endParaRPr lang="en-US" sz="2400" dirty="0"/>
          </a:p>
        </p:txBody>
      </p:sp>
      <p:sp>
        <p:nvSpPr>
          <p:cNvPr id="11" name="Freeform 10"/>
          <p:cNvSpPr/>
          <p:nvPr/>
        </p:nvSpPr>
        <p:spPr>
          <a:xfrm>
            <a:off x="4707480" y="-4653"/>
            <a:ext cx="874512" cy="1451503"/>
          </a:xfrm>
          <a:custGeom>
            <a:avLst/>
            <a:gdLst>
              <a:gd name="connsiteX0" fmla="*/ 148853 w 874512"/>
              <a:gd name="connsiteY0" fmla="*/ 283788 h 1451503"/>
              <a:gd name="connsiteX1" fmla="*/ 37213 w 874512"/>
              <a:gd name="connsiteY1" fmla="*/ 1177020 h 1451503"/>
              <a:gd name="connsiteX2" fmla="*/ 372132 w 874512"/>
              <a:gd name="connsiteY2" fmla="*/ 1400328 h 1451503"/>
              <a:gd name="connsiteX3" fmla="*/ 860557 w 874512"/>
              <a:gd name="connsiteY3" fmla="*/ 869972 h 1451503"/>
              <a:gd name="connsiteX4" fmla="*/ 455862 w 874512"/>
              <a:gd name="connsiteY4" fmla="*/ 102350 h 1451503"/>
              <a:gd name="connsiteX5" fmla="*/ 148853 w 874512"/>
              <a:gd name="connsiteY5" fmla="*/ 283788 h 145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512" h="1451503">
                <a:moveTo>
                  <a:pt x="148853" y="283788"/>
                </a:moveTo>
                <a:cubicBezTo>
                  <a:pt x="79078" y="462900"/>
                  <a:pt x="0" y="990930"/>
                  <a:pt x="37213" y="1177020"/>
                </a:cubicBezTo>
                <a:cubicBezTo>
                  <a:pt x="74426" y="1363110"/>
                  <a:pt x="234908" y="1451503"/>
                  <a:pt x="372132" y="1400328"/>
                </a:cubicBezTo>
                <a:cubicBezTo>
                  <a:pt x="509356" y="1349153"/>
                  <a:pt x="846602" y="1086302"/>
                  <a:pt x="860557" y="869972"/>
                </a:cubicBezTo>
                <a:cubicBezTo>
                  <a:pt x="874512" y="653642"/>
                  <a:pt x="572154" y="204700"/>
                  <a:pt x="455862" y="102350"/>
                </a:cubicBezTo>
                <a:cubicBezTo>
                  <a:pt x="339571" y="0"/>
                  <a:pt x="218628" y="104676"/>
                  <a:pt x="148853" y="283788"/>
                </a:cubicBezTo>
                <a:close/>
              </a:path>
            </a:pathLst>
          </a:cu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8263674" y="239591"/>
            <a:ext cx="746591" cy="930451"/>
          </a:xfrm>
          <a:custGeom>
            <a:avLst/>
            <a:gdLst>
              <a:gd name="connsiteX0" fmla="*/ 206998 w 746591"/>
              <a:gd name="connsiteY0" fmla="*/ 123285 h 930451"/>
              <a:gd name="connsiteX1" fmla="*/ 25584 w 746591"/>
              <a:gd name="connsiteY1" fmla="*/ 611771 h 930451"/>
              <a:gd name="connsiteX2" fmla="*/ 360503 w 746591"/>
              <a:gd name="connsiteY2" fmla="*/ 918820 h 930451"/>
              <a:gd name="connsiteX3" fmla="*/ 695423 w 746591"/>
              <a:gd name="connsiteY3" fmla="*/ 681555 h 930451"/>
              <a:gd name="connsiteX4" fmla="*/ 667513 w 746591"/>
              <a:gd name="connsiteY4" fmla="*/ 95371 h 930451"/>
              <a:gd name="connsiteX5" fmla="*/ 206998 w 746591"/>
              <a:gd name="connsiteY5" fmla="*/ 123285 h 93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591" h="930451">
                <a:moveTo>
                  <a:pt x="206998" y="123285"/>
                </a:moveTo>
                <a:cubicBezTo>
                  <a:pt x="100010" y="209352"/>
                  <a:pt x="0" y="479182"/>
                  <a:pt x="25584" y="611771"/>
                </a:cubicBezTo>
                <a:cubicBezTo>
                  <a:pt x="51168" y="744360"/>
                  <a:pt x="248863" y="907189"/>
                  <a:pt x="360503" y="918820"/>
                </a:cubicBezTo>
                <a:cubicBezTo>
                  <a:pt x="472143" y="930451"/>
                  <a:pt x="644255" y="818796"/>
                  <a:pt x="695423" y="681555"/>
                </a:cubicBezTo>
                <a:cubicBezTo>
                  <a:pt x="746591" y="544314"/>
                  <a:pt x="744266" y="190742"/>
                  <a:pt x="667513" y="95371"/>
                </a:cubicBezTo>
                <a:cubicBezTo>
                  <a:pt x="590761" y="0"/>
                  <a:pt x="313986" y="37218"/>
                  <a:pt x="206998" y="123285"/>
                </a:cubicBezTo>
                <a:close/>
              </a:path>
            </a:pathLst>
          </a:cu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Spices!</a:t>
            </a:r>
            <a:endParaRPr lang="en-US" dirty="0"/>
          </a:p>
        </p:txBody>
      </p:sp>
      <p:sp>
        <p:nvSpPr>
          <p:cNvPr id="3" name="Content Placeholder 2"/>
          <p:cNvSpPr>
            <a:spLocks noGrp="1"/>
          </p:cNvSpPr>
          <p:nvPr>
            <p:ph idx="1"/>
          </p:nvPr>
        </p:nvSpPr>
        <p:spPr/>
        <p:txBody>
          <a:bodyPr/>
          <a:lstStyle/>
          <a:p>
            <a:r>
              <a:rPr lang="en-US" dirty="0" smtClean="0"/>
              <a:t>Horseradish garlic mustard?</a:t>
            </a:r>
            <a:endParaRPr lang="en-US" dirty="0"/>
          </a:p>
        </p:txBody>
      </p:sp>
      <p:pic>
        <p:nvPicPr>
          <p:cNvPr id="4" name="Picture 3" descr="Isothiocyanate-group.png"/>
          <p:cNvPicPr>
            <a:picLocks noChangeAspect="1"/>
          </p:cNvPicPr>
          <p:nvPr/>
        </p:nvPicPr>
        <p:blipFill>
          <a:blip r:embed="rId3"/>
          <a:stretch>
            <a:fillRect/>
          </a:stretch>
        </p:blipFill>
        <p:spPr>
          <a:xfrm>
            <a:off x="0" y="357652"/>
            <a:ext cx="9144000" cy="5142955"/>
          </a:xfrm>
          <a:prstGeom prst="rect">
            <a:avLst/>
          </a:prstGeom>
        </p:spPr>
      </p:pic>
      <p:pic>
        <p:nvPicPr>
          <p:cNvPr id="5" name="Picture 4" descr="mustard-a-cure-for-cramps.jpg"/>
          <p:cNvPicPr>
            <a:picLocks noChangeAspect="1"/>
          </p:cNvPicPr>
          <p:nvPr/>
        </p:nvPicPr>
        <p:blipFill>
          <a:blip r:embed="rId4"/>
          <a:stretch>
            <a:fillRect/>
          </a:stretch>
        </p:blipFill>
        <p:spPr>
          <a:xfrm>
            <a:off x="116803" y="3933002"/>
            <a:ext cx="3433619" cy="2573127"/>
          </a:xfrm>
          <a:prstGeom prst="rect">
            <a:avLst/>
          </a:prstGeom>
        </p:spPr>
      </p:pic>
      <p:pic>
        <p:nvPicPr>
          <p:cNvPr id="6" name="Picture 5" descr="horseradish_jar.jpg"/>
          <p:cNvPicPr>
            <a:picLocks noChangeAspect="1"/>
          </p:cNvPicPr>
          <p:nvPr/>
        </p:nvPicPr>
        <p:blipFill>
          <a:blip r:embed="rId5"/>
          <a:stretch>
            <a:fillRect/>
          </a:stretch>
        </p:blipFill>
        <p:spPr>
          <a:xfrm>
            <a:off x="6414640" y="464120"/>
            <a:ext cx="2272160" cy="2272160"/>
          </a:xfrm>
          <a:prstGeom prst="rect">
            <a:avLst/>
          </a:prstGeom>
        </p:spPr>
      </p:pic>
      <p:pic>
        <p:nvPicPr>
          <p:cNvPr id="7" name="Picture 6" descr="horseradish.jpg"/>
          <p:cNvPicPr>
            <a:picLocks noChangeAspect="1"/>
          </p:cNvPicPr>
          <p:nvPr/>
        </p:nvPicPr>
        <p:blipFill>
          <a:blip r:embed="rId6"/>
          <a:stretch>
            <a:fillRect/>
          </a:stretch>
        </p:blipFill>
        <p:spPr>
          <a:xfrm>
            <a:off x="4404793" y="3933002"/>
            <a:ext cx="2641509" cy="2951407"/>
          </a:xfrm>
          <a:prstGeom prst="rect">
            <a:avLst/>
          </a:prstGeom>
        </p:spPr>
      </p:pic>
      <p:pic>
        <p:nvPicPr>
          <p:cNvPr id="8" name="Picture 7" descr="garlic.jpg"/>
          <p:cNvPicPr>
            <a:picLocks noChangeAspect="1"/>
          </p:cNvPicPr>
          <p:nvPr/>
        </p:nvPicPr>
        <p:blipFill>
          <a:blip r:embed="rId7"/>
          <a:stretch>
            <a:fillRect/>
          </a:stretch>
        </p:blipFill>
        <p:spPr>
          <a:xfrm>
            <a:off x="2396798" y="2661965"/>
            <a:ext cx="2307248" cy="1740658"/>
          </a:xfrm>
          <a:prstGeom prst="rect">
            <a:avLst/>
          </a:prstGeom>
        </p:spPr>
      </p:pic>
      <p:sp>
        <p:nvSpPr>
          <p:cNvPr id="9" name="TextBox 8"/>
          <p:cNvSpPr txBox="1"/>
          <p:nvPr/>
        </p:nvSpPr>
        <p:spPr>
          <a:xfrm>
            <a:off x="1351164" y="220940"/>
            <a:ext cx="4316570" cy="646331"/>
          </a:xfrm>
          <a:prstGeom prst="rect">
            <a:avLst/>
          </a:prstGeom>
          <a:noFill/>
        </p:spPr>
        <p:txBody>
          <a:bodyPr wrap="none" rtlCol="0">
            <a:spAutoFit/>
          </a:bodyPr>
          <a:lstStyle/>
          <a:p>
            <a:r>
              <a:rPr lang="en-US" sz="3600" dirty="0" err="1" smtClean="0">
                <a:latin typeface="Apple Casual"/>
              </a:rPr>
              <a:t>Allyl</a:t>
            </a:r>
            <a:r>
              <a:rPr lang="en-US" sz="3600" dirty="0" smtClean="0">
                <a:latin typeface="Apple Casual"/>
              </a:rPr>
              <a:t> </a:t>
            </a:r>
            <a:r>
              <a:rPr lang="en-US" sz="3600" dirty="0" err="1" smtClean="0">
                <a:latin typeface="Apple Casual"/>
              </a:rPr>
              <a:t>Isothiocyanate</a:t>
            </a:r>
            <a:endParaRPr lang="en-US" sz="3600" dirty="0">
              <a:latin typeface="Apple Casual"/>
            </a:endParaRP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Isothiocyanates</a:t>
            </a:r>
            <a:r>
              <a:rPr lang="en-US" dirty="0" smtClean="0"/>
              <a:t> Inhibit                         Prostate Tumor Growth</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lstStyle/>
          <a:p>
            <a:r>
              <a:rPr lang="en-US" dirty="0" err="1" smtClean="0"/>
              <a:t>Isothiocyanates</a:t>
            </a:r>
            <a:r>
              <a:rPr lang="en-US" dirty="0" smtClean="0"/>
              <a:t> protect laboratory animals from chemically induced tumors</a:t>
            </a:r>
          </a:p>
          <a:p>
            <a:r>
              <a:rPr lang="en-US" dirty="0" smtClean="0"/>
              <a:t>Experiment exposed human prostate tumor cells and normal prostate epithelial cells to </a:t>
            </a:r>
            <a:r>
              <a:rPr lang="en-US" dirty="0" err="1" smtClean="0"/>
              <a:t>isothiocyanates</a:t>
            </a:r>
            <a:r>
              <a:rPr lang="en-US" dirty="0" smtClean="0"/>
              <a:t>	</a:t>
            </a:r>
          </a:p>
          <a:p>
            <a:pPr lvl="1"/>
            <a:r>
              <a:rPr lang="en-US" dirty="0" smtClean="0"/>
              <a:t>Caused arrest of tumor cells in G2/M phase (aborted DNA duplication, arrested growth)</a:t>
            </a:r>
          </a:p>
          <a:p>
            <a:pPr lvl="1"/>
            <a:r>
              <a:rPr lang="en-US" dirty="0"/>
              <a:t>N</a:t>
            </a:r>
            <a:r>
              <a:rPr lang="en-US" dirty="0" smtClean="0"/>
              <a:t>on-toxic to normal cells</a:t>
            </a:r>
          </a:p>
          <a:p>
            <a:endParaRPr lang="en-US" dirty="0" smtClean="0"/>
          </a:p>
          <a:p>
            <a:endParaRPr lang="en-US" dirty="0"/>
          </a:p>
        </p:txBody>
      </p:sp>
      <p:sp>
        <p:nvSpPr>
          <p:cNvPr id="4" name="TextBox 3"/>
          <p:cNvSpPr txBox="1"/>
          <p:nvPr/>
        </p:nvSpPr>
        <p:spPr>
          <a:xfrm>
            <a:off x="2452924" y="6282164"/>
            <a:ext cx="6595826" cy="830997"/>
          </a:xfrm>
          <a:prstGeom prst="rect">
            <a:avLst/>
          </a:prstGeom>
          <a:noFill/>
        </p:spPr>
        <p:txBody>
          <a:bodyPr wrap="none" rtlCol="0">
            <a:spAutoFit/>
          </a:bodyPr>
          <a:lstStyle/>
          <a:p>
            <a:r>
              <a:rPr lang="en-US" sz="2400" dirty="0" smtClean="0">
                <a:solidFill>
                  <a:srgbClr val="FF0000"/>
                </a:solidFill>
              </a:rPr>
              <a:t>*</a:t>
            </a:r>
            <a:r>
              <a:rPr lang="en-US" sz="2400" dirty="0" smtClean="0"/>
              <a:t>D. Xiao </a:t>
            </a:r>
            <a:r>
              <a:rPr lang="en-US" sz="2400" i="1" dirty="0" smtClean="0"/>
              <a:t>et a</a:t>
            </a:r>
            <a:r>
              <a:rPr lang="en-US" sz="2400" dirty="0" smtClean="0"/>
              <a:t>l., </a:t>
            </a:r>
            <a:r>
              <a:rPr lang="da-DK" sz="2400" dirty="0" err="1" smtClean="0"/>
              <a:t>Carcinogenesis</a:t>
            </a:r>
            <a:r>
              <a:rPr lang="da-DK" sz="2400" dirty="0" smtClean="0"/>
              <a:t> 24(5), 891</a:t>
            </a:r>
            <a:r>
              <a:rPr lang="da-DK" sz="2400" dirty="0"/>
              <a:t>-</a:t>
            </a:r>
            <a:r>
              <a:rPr lang="da-DK" sz="2400" dirty="0" smtClean="0"/>
              <a:t>897</a:t>
            </a:r>
            <a:r>
              <a:rPr lang="da-DK" sz="2400" dirty="0"/>
              <a:t>, 2003 </a:t>
            </a:r>
          </a:p>
          <a:p>
            <a:r>
              <a:rPr lang="en-US" sz="2400" dirty="0" smtClean="0"/>
              <a:t> </a:t>
            </a:r>
            <a:endParaRPr lang="en-US" sz="2400" dirty="0"/>
          </a:p>
        </p:txBody>
      </p:sp>
    </p:spTree>
    <p:extLst>
      <p:ext uri="{BB962C8B-B14F-4D97-AF65-F5344CB8AC3E}">
        <p14:creationId xmlns:p14="http://schemas.microsoft.com/office/powerpoint/2010/main" val="2120114964"/>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4140200"/>
          </a:xfrm>
        </p:spPr>
        <p:txBody>
          <a:bodyPr/>
          <a:lstStyle/>
          <a:p>
            <a:pPr>
              <a:buNone/>
            </a:pPr>
            <a:r>
              <a:rPr lang="en-US" dirty="0" smtClean="0"/>
              <a:t>  “In this large population-based </a:t>
            </a:r>
            <a:r>
              <a:rPr lang="en-US" i="1" dirty="0" smtClean="0">
                <a:solidFill>
                  <a:srgbClr val="FF0000"/>
                </a:solidFill>
              </a:rPr>
              <a:t>prospective</a:t>
            </a:r>
            <a:r>
              <a:rPr lang="en-US" i="1" dirty="0" smtClean="0"/>
              <a:t> </a:t>
            </a:r>
            <a:r>
              <a:rPr lang="en-US" dirty="0" smtClean="0"/>
              <a:t>study of Swedish women and men, overall fruit and vegetable consumption was not associated with pancreatic cancer risk. However, we observed an inverse association between consumption of cruciferous vegetables, especially of </a:t>
            </a:r>
            <a:r>
              <a:rPr lang="en-US" i="1" dirty="0" smtClean="0">
                <a:solidFill>
                  <a:srgbClr val="FF0000"/>
                </a:solidFill>
              </a:rPr>
              <a:t>cabbage</a:t>
            </a:r>
            <a:r>
              <a:rPr lang="en-US" dirty="0" smtClean="0"/>
              <a:t>, and risk of pancreatic cancer.”</a:t>
            </a:r>
            <a:r>
              <a:rPr lang="en-US" dirty="0" smtClean="0">
                <a:solidFill>
                  <a:srgbClr val="FF0000"/>
                </a:solidFill>
              </a:rPr>
              <a:t>*</a:t>
            </a:r>
            <a:endParaRPr lang="en-US" dirty="0">
              <a:solidFill>
                <a:srgbClr val="FF0000"/>
              </a:solidFill>
            </a:endParaRPr>
          </a:p>
        </p:txBody>
      </p:sp>
      <p:sp>
        <p:nvSpPr>
          <p:cNvPr id="5" name="TextBox 4"/>
          <p:cNvSpPr txBox="1"/>
          <p:nvPr/>
        </p:nvSpPr>
        <p:spPr>
          <a:xfrm>
            <a:off x="377825" y="6240993"/>
            <a:ext cx="8770099" cy="461665"/>
          </a:xfrm>
          <a:prstGeom prst="rect">
            <a:avLst/>
          </a:prstGeom>
          <a:noFill/>
        </p:spPr>
        <p:txBody>
          <a:bodyPr wrap="none" rtlCol="0">
            <a:spAutoFit/>
          </a:bodyPr>
          <a:lstStyle/>
          <a:p>
            <a:r>
              <a:rPr lang="en-US" sz="2400" dirty="0" smtClean="0">
                <a:solidFill>
                  <a:srgbClr val="FF0000"/>
                </a:solidFill>
              </a:rPr>
              <a:t>*</a:t>
            </a:r>
            <a:r>
              <a:rPr lang="en-US" sz="2400" dirty="0" smtClean="0"/>
              <a:t> Larsson et al., Cancer </a:t>
            </a:r>
            <a:r>
              <a:rPr lang="en-US" sz="2400" dirty="0" err="1" smtClean="0"/>
              <a:t>Epidemiol</a:t>
            </a:r>
            <a:r>
              <a:rPr lang="en-US" sz="2400" dirty="0" smtClean="0"/>
              <a:t> Biomarkers </a:t>
            </a:r>
            <a:r>
              <a:rPr lang="en-US" sz="2400" dirty="0" err="1" smtClean="0"/>
              <a:t>Prev</a:t>
            </a:r>
            <a:r>
              <a:rPr lang="en-US" sz="2400" dirty="0" smtClean="0"/>
              <a:t> 2006, 15:301-305.</a:t>
            </a:r>
            <a:endParaRPr lang="en-US" sz="2400" dirty="0"/>
          </a:p>
        </p:txBody>
      </p:sp>
      <p:sp>
        <p:nvSpPr>
          <p:cNvPr id="8" name="Title 1"/>
          <p:cNvSpPr>
            <a:spLocks noGrp="1"/>
          </p:cNvSpPr>
          <p:nvPr>
            <p:ph type="title"/>
          </p:nvPr>
        </p:nvSpPr>
        <p:spPr>
          <a:xfrm>
            <a:off x="-105832" y="274638"/>
            <a:ext cx="9366022" cy="1143000"/>
          </a:xfrm>
        </p:spPr>
        <p:txBody>
          <a:bodyPr>
            <a:normAutofit fontScale="90000"/>
          </a:bodyPr>
          <a:lstStyle/>
          <a:p>
            <a:r>
              <a:rPr lang="en-US" dirty="0" smtClean="0"/>
              <a:t>Cruciferous Vegetables </a:t>
            </a:r>
            <a:r>
              <a:rPr lang="en-US" dirty="0" smtClean="0"/>
              <a:t>and           </a:t>
            </a:r>
            <a:r>
              <a:rPr lang="en-US" dirty="0" smtClean="0"/>
              <a:t>Pancreatic Cancer</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289545850"/>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32" y="274638"/>
            <a:ext cx="9366022" cy="1143000"/>
          </a:xfrm>
        </p:spPr>
        <p:txBody>
          <a:bodyPr>
            <a:normAutofit fontScale="90000"/>
          </a:bodyPr>
          <a:lstStyle/>
          <a:p>
            <a:r>
              <a:rPr lang="en-US" dirty="0" smtClean="0"/>
              <a:t>Cruciferous Vegetables </a:t>
            </a:r>
            <a:r>
              <a:rPr lang="en-US" dirty="0" smtClean="0"/>
              <a:t>and           </a:t>
            </a:r>
            <a:r>
              <a:rPr lang="en-US" dirty="0" smtClean="0"/>
              <a:t>Pancreatic Cancer</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600201"/>
            <a:ext cx="8229600" cy="4140200"/>
          </a:xfrm>
        </p:spPr>
        <p:txBody>
          <a:bodyPr>
            <a:normAutofit fontScale="85000" lnSpcReduction="10000"/>
          </a:bodyPr>
          <a:lstStyle/>
          <a:p>
            <a:r>
              <a:rPr lang="en-US" dirty="0" smtClean="0"/>
              <a:t>Retrospective studies on pancreatic cancer patients are often biased</a:t>
            </a:r>
          </a:p>
          <a:p>
            <a:r>
              <a:rPr lang="en-US" dirty="0" smtClean="0"/>
              <a:t>For “all fruits and vegetables,” there was an insignificant </a:t>
            </a:r>
            <a:r>
              <a:rPr lang="en-US" i="1" dirty="0" smtClean="0"/>
              <a:t>increased </a:t>
            </a:r>
            <a:r>
              <a:rPr lang="en-US" dirty="0" smtClean="0"/>
              <a:t>risk of pancreatic cancer with greater consumption</a:t>
            </a:r>
          </a:p>
          <a:p>
            <a:r>
              <a:rPr lang="en-US" dirty="0" smtClean="0"/>
              <a:t>Cruciferous vegetables are an excellent source of </a:t>
            </a:r>
            <a:r>
              <a:rPr lang="en-US" dirty="0" err="1" smtClean="0"/>
              <a:t>sulfane</a:t>
            </a:r>
            <a:r>
              <a:rPr lang="en-US" dirty="0" smtClean="0"/>
              <a:t> sulfur, which can help supply </a:t>
            </a:r>
            <a:r>
              <a:rPr lang="en-US" dirty="0" err="1" smtClean="0"/>
              <a:t>heparan</a:t>
            </a:r>
            <a:r>
              <a:rPr lang="en-US" dirty="0" smtClean="0"/>
              <a:t> sulfate to the pancreas</a:t>
            </a:r>
          </a:p>
          <a:p>
            <a:pPr lvl="1"/>
            <a:r>
              <a:rPr lang="en-US" dirty="0" smtClean="0"/>
              <a:t>The pancreas depends critically on </a:t>
            </a:r>
            <a:r>
              <a:rPr lang="en-US" dirty="0" err="1" smtClean="0"/>
              <a:t>heparan</a:t>
            </a:r>
            <a:r>
              <a:rPr lang="en-US" dirty="0" smtClean="0"/>
              <a:t> sulfate to protect from damage to beta cells with insulin processing</a:t>
            </a:r>
          </a:p>
          <a:p>
            <a:pPr>
              <a:buNone/>
            </a:pPr>
            <a:endParaRPr lang="en-US" dirty="0">
              <a:solidFill>
                <a:srgbClr val="FF0000"/>
              </a:solidFill>
            </a:endParaRPr>
          </a:p>
        </p:txBody>
      </p:sp>
      <p:sp>
        <p:nvSpPr>
          <p:cNvPr id="6" name="TextBox 5"/>
          <p:cNvSpPr txBox="1"/>
          <p:nvPr/>
        </p:nvSpPr>
        <p:spPr>
          <a:xfrm>
            <a:off x="377825" y="6240993"/>
            <a:ext cx="8770099" cy="461665"/>
          </a:xfrm>
          <a:prstGeom prst="rect">
            <a:avLst/>
          </a:prstGeom>
          <a:noFill/>
        </p:spPr>
        <p:txBody>
          <a:bodyPr wrap="none" rtlCol="0">
            <a:spAutoFit/>
          </a:bodyPr>
          <a:lstStyle/>
          <a:p>
            <a:r>
              <a:rPr lang="en-US" sz="2400" dirty="0" smtClean="0">
                <a:solidFill>
                  <a:srgbClr val="FF0000"/>
                </a:solidFill>
              </a:rPr>
              <a:t>*</a:t>
            </a:r>
            <a:r>
              <a:rPr lang="en-US" sz="2400" dirty="0" smtClean="0"/>
              <a:t> Larsson et al., Cancer </a:t>
            </a:r>
            <a:r>
              <a:rPr lang="en-US" sz="2400" dirty="0" err="1" smtClean="0"/>
              <a:t>Epidemiol</a:t>
            </a:r>
            <a:r>
              <a:rPr lang="en-US" sz="2400" dirty="0" smtClean="0"/>
              <a:t> Biomarkers </a:t>
            </a:r>
            <a:r>
              <a:rPr lang="en-US" sz="2400" dirty="0" err="1" smtClean="0"/>
              <a:t>Prev</a:t>
            </a:r>
            <a:r>
              <a:rPr lang="en-US" sz="2400" dirty="0" smtClean="0"/>
              <a:t> 2006, 15:301-305.</a:t>
            </a:r>
            <a:endParaRPr lang="en-US" sz="2400" dirty="0"/>
          </a:p>
        </p:txBody>
      </p:sp>
    </p:spTree>
    <p:extLst>
      <p:ext uri="{BB962C8B-B14F-4D97-AF65-F5344CB8AC3E}">
        <p14:creationId xmlns:p14="http://schemas.microsoft.com/office/powerpoint/2010/main" val="3379393203"/>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Recapitulation</a:t>
            </a:r>
            <a:endParaRPr lang="en-US" dirty="0"/>
          </a:p>
        </p:txBody>
      </p:sp>
      <p:sp>
        <p:nvSpPr>
          <p:cNvPr id="3" name="Content Placeholder 2"/>
          <p:cNvSpPr>
            <a:spLocks noGrp="1"/>
          </p:cNvSpPr>
          <p:nvPr>
            <p:ph idx="1"/>
          </p:nvPr>
        </p:nvSpPr>
        <p:spPr/>
        <p:txBody>
          <a:bodyPr>
            <a:normAutofit lnSpcReduction="10000"/>
          </a:bodyPr>
          <a:lstStyle/>
          <a:p>
            <a:r>
              <a:rPr lang="en-US" dirty="0" smtClean="0"/>
              <a:t>Sulfur is an incredibly important but highly neglected nutrient</a:t>
            </a:r>
          </a:p>
          <a:p>
            <a:r>
              <a:rPr lang="en-US" dirty="0" err="1" smtClean="0"/>
              <a:t>Taurine</a:t>
            </a:r>
            <a:r>
              <a:rPr lang="en-US" dirty="0" smtClean="0"/>
              <a:t> is a sulfur-containing amino acid found only in animal-based foods</a:t>
            </a:r>
          </a:p>
          <a:p>
            <a:r>
              <a:rPr lang="en-US" dirty="0" smtClean="0"/>
              <a:t>Cruciferous vegetables are an excellent source of </a:t>
            </a:r>
            <a:r>
              <a:rPr lang="en-US" dirty="0" err="1" smtClean="0"/>
              <a:t>sulfane</a:t>
            </a:r>
            <a:r>
              <a:rPr lang="en-US" dirty="0" smtClean="0"/>
              <a:t> sulfur, and protect from pancreatic cancer</a:t>
            </a:r>
          </a:p>
          <a:p>
            <a:r>
              <a:rPr lang="en-US" dirty="0" err="1" smtClean="0"/>
              <a:t>Isothiocyante</a:t>
            </a:r>
            <a:r>
              <a:rPr lang="en-US" dirty="0" smtClean="0"/>
              <a:t> in garlic, mustard and horseradish has antitumor properties</a:t>
            </a:r>
            <a:endParaRPr lang="en-US" dirty="0"/>
          </a:p>
        </p:txBody>
      </p:sp>
    </p:spTree>
    <p:extLst>
      <p:ext uri="{BB962C8B-B14F-4D97-AF65-F5344CB8AC3E}">
        <p14:creationId xmlns:p14="http://schemas.microsoft.com/office/powerpoint/2010/main" val="818347032"/>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smtClean="0">
                <a:ln>
                  <a:noFill/>
                </a:ln>
                <a:solidFill>
                  <a:srgbClr val="FF0000"/>
                </a:solidFill>
                <a:effectLst/>
                <a:uLnTx/>
                <a:uFillTx/>
                <a:latin typeface="Apple Casual"/>
                <a:ea typeface="+mn-ea"/>
                <a:cs typeface="+mn-cs"/>
              </a:rPr>
              <a:t>Diet and Diabetes</a:t>
            </a:r>
            <a:endParaRPr kumimoji="0" lang="en-US" sz="4000" b="0" i="0" u="none" strike="noStrike" kern="1200" cap="none" spc="0" normalizeH="0" baseline="0" noProof="0" dirty="0">
              <a:ln>
                <a:noFill/>
              </a:ln>
              <a:solidFill>
                <a:srgbClr val="FF0000"/>
              </a:solidFill>
              <a:effectLst/>
              <a:uLnTx/>
              <a:uFillTx/>
              <a:latin typeface="Apple Casual"/>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 Obesity Epidemic</a:t>
            </a:r>
            <a:r>
              <a:rPr lang="en-US" dirty="0" smtClean="0">
                <a:solidFill>
                  <a:srgbClr val="FF0000"/>
                </a:solidFill>
              </a:rPr>
              <a:t>*</a:t>
            </a:r>
            <a:endParaRPr lang="en-US" dirty="0">
              <a:solidFill>
                <a:srgbClr val="FF0000"/>
              </a:solidFill>
            </a:endParaRPr>
          </a:p>
        </p:txBody>
      </p:sp>
      <p:pic>
        <p:nvPicPr>
          <p:cNvPr id="6" name="Content Placeholder 5" descr="Obesity2009A.jpg"/>
          <p:cNvPicPr>
            <a:picLocks noGrp="1" noChangeAspect="1"/>
          </p:cNvPicPr>
          <p:nvPr>
            <p:ph idx="1"/>
          </p:nvPr>
        </p:nvPicPr>
        <p:blipFill>
          <a:blip r:embed="rId2"/>
          <a:srcRect l="-2913" r="-2913"/>
          <a:stretch>
            <a:fillRect/>
          </a:stretch>
        </p:blipFill>
        <p:spPr>
          <a:xfrm>
            <a:off x="3074242" y="1600201"/>
            <a:ext cx="6208671" cy="3414530"/>
          </a:xfrm>
        </p:spPr>
      </p:pic>
      <p:pic>
        <p:nvPicPr>
          <p:cNvPr id="7" name="Picture 6" descr="Obesity_1990__2004.gif"/>
          <p:cNvPicPr>
            <a:picLocks noChangeAspect="1"/>
          </p:cNvPicPr>
          <p:nvPr/>
        </p:nvPicPr>
        <p:blipFill>
          <a:blip r:embed="rId3"/>
          <a:stretch>
            <a:fillRect/>
          </a:stretch>
        </p:blipFill>
        <p:spPr>
          <a:xfrm>
            <a:off x="246014" y="1497608"/>
            <a:ext cx="3223785" cy="4709255"/>
          </a:xfrm>
          <a:prstGeom prst="rect">
            <a:avLst/>
          </a:prstGeom>
        </p:spPr>
      </p:pic>
      <p:sp>
        <p:nvSpPr>
          <p:cNvPr id="8" name="TextBox 7"/>
          <p:cNvSpPr txBox="1"/>
          <p:nvPr/>
        </p:nvSpPr>
        <p:spPr>
          <a:xfrm>
            <a:off x="1337857" y="1352848"/>
            <a:ext cx="997822" cy="400110"/>
          </a:xfrm>
          <a:prstGeom prst="rect">
            <a:avLst/>
          </a:prstGeom>
          <a:noFill/>
        </p:spPr>
        <p:txBody>
          <a:bodyPr wrap="square" rtlCol="0">
            <a:spAutoFit/>
          </a:bodyPr>
          <a:lstStyle/>
          <a:p>
            <a:r>
              <a:rPr lang="en-US" sz="2000" dirty="0" smtClean="0">
                <a:solidFill>
                  <a:srgbClr val="FF0000"/>
                </a:solidFill>
              </a:rPr>
              <a:t>1990</a:t>
            </a:r>
            <a:endParaRPr lang="en-US" sz="2000" dirty="0">
              <a:solidFill>
                <a:srgbClr val="FF0000"/>
              </a:solidFill>
            </a:endParaRPr>
          </a:p>
        </p:txBody>
      </p:sp>
      <p:sp>
        <p:nvSpPr>
          <p:cNvPr id="9" name="TextBox 8"/>
          <p:cNvSpPr txBox="1"/>
          <p:nvPr/>
        </p:nvSpPr>
        <p:spPr>
          <a:xfrm>
            <a:off x="1347715" y="3718935"/>
            <a:ext cx="1143472" cy="400110"/>
          </a:xfrm>
          <a:prstGeom prst="rect">
            <a:avLst/>
          </a:prstGeom>
          <a:noFill/>
        </p:spPr>
        <p:txBody>
          <a:bodyPr wrap="square" rtlCol="0">
            <a:spAutoFit/>
          </a:bodyPr>
          <a:lstStyle/>
          <a:p>
            <a:r>
              <a:rPr lang="en-US" sz="2000" dirty="0" smtClean="0">
                <a:solidFill>
                  <a:srgbClr val="FF0000"/>
                </a:solidFill>
              </a:rPr>
              <a:t>2004</a:t>
            </a:r>
            <a:endParaRPr lang="en-US" sz="2000" dirty="0">
              <a:solidFill>
                <a:srgbClr val="FF0000"/>
              </a:solidFill>
            </a:endParaRPr>
          </a:p>
        </p:txBody>
      </p:sp>
      <p:sp>
        <p:nvSpPr>
          <p:cNvPr id="10" name="TextBox 9"/>
          <p:cNvSpPr txBox="1"/>
          <p:nvPr/>
        </p:nvSpPr>
        <p:spPr>
          <a:xfrm>
            <a:off x="5799332" y="1353999"/>
            <a:ext cx="1055834" cy="523220"/>
          </a:xfrm>
          <a:prstGeom prst="rect">
            <a:avLst/>
          </a:prstGeom>
          <a:noFill/>
        </p:spPr>
        <p:txBody>
          <a:bodyPr wrap="square" rtlCol="0">
            <a:spAutoFit/>
          </a:bodyPr>
          <a:lstStyle/>
          <a:p>
            <a:r>
              <a:rPr lang="en-US" sz="2800" dirty="0" smtClean="0">
                <a:solidFill>
                  <a:srgbClr val="FF0000"/>
                </a:solidFill>
              </a:rPr>
              <a:t>2008</a:t>
            </a:r>
            <a:endParaRPr lang="en-US" sz="2800" dirty="0">
              <a:solidFill>
                <a:srgbClr val="FF0000"/>
              </a:solidFill>
            </a:endParaRPr>
          </a:p>
        </p:txBody>
      </p:sp>
      <p:sp>
        <p:nvSpPr>
          <p:cNvPr id="11" name="TextBox 10"/>
          <p:cNvSpPr txBox="1"/>
          <p:nvPr/>
        </p:nvSpPr>
        <p:spPr>
          <a:xfrm>
            <a:off x="1857243" y="6206863"/>
            <a:ext cx="7266983" cy="461665"/>
          </a:xfrm>
          <a:prstGeom prst="rect">
            <a:avLst/>
          </a:prstGeom>
          <a:noFill/>
        </p:spPr>
        <p:txBody>
          <a:bodyPr wrap="none" rtlCol="0">
            <a:spAutoFit/>
          </a:bodyPr>
          <a:lstStyle/>
          <a:p>
            <a:r>
              <a:rPr lang="en-US" sz="2400" dirty="0" smtClean="0">
                <a:solidFill>
                  <a:srgbClr val="FF0000"/>
                </a:solidFill>
              </a:rPr>
              <a:t>*</a:t>
            </a:r>
            <a:r>
              <a:rPr lang="en-US" sz="2400" dirty="0" smtClean="0"/>
              <a:t> Source: CDC Behavioral Risk Factor Surveillance System</a:t>
            </a:r>
            <a:endParaRPr lang="en-US" sz="2400"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85484</TotalTime>
  <Words>9334</Words>
  <Application>Microsoft Macintosh PowerPoint</Application>
  <PresentationFormat>On-screen Show (4:3)</PresentationFormat>
  <Paragraphs>957</Paragraphs>
  <Slides>127</Slides>
  <Notes>68</Notes>
  <HiddenSlides>0</HiddenSlides>
  <MMClips>0</MMClips>
  <ScaleCrop>false</ScaleCrop>
  <HeadingPairs>
    <vt:vector size="4" baseType="variant">
      <vt:variant>
        <vt:lpstr>Theme</vt:lpstr>
      </vt:variant>
      <vt:variant>
        <vt:i4>1</vt:i4>
      </vt:variant>
      <vt:variant>
        <vt:lpstr>Slide Titles</vt:lpstr>
      </vt:variant>
      <vt:variant>
        <vt:i4>127</vt:i4>
      </vt:variant>
    </vt:vector>
  </HeadingPairs>
  <TitlesOfParts>
    <vt:vector size="128" baseType="lpstr">
      <vt:lpstr>Office Theme</vt:lpstr>
      <vt:lpstr>Nutrition, Toxins and Health:  Facts and Speculation</vt:lpstr>
      <vt:lpstr>PowerPoint Presentation</vt:lpstr>
      <vt:lpstr>A Personal Journey</vt:lpstr>
      <vt:lpstr>PowerPoint Presentation</vt:lpstr>
      <vt:lpstr>Outline</vt:lpstr>
      <vt:lpstr>Introduction</vt:lpstr>
      <vt:lpstr>PowerPoint Presentation</vt:lpstr>
      <vt:lpstr>Why We Are Unhealthy!</vt:lpstr>
      <vt:lpstr>The French Paradox is No Paradox</vt:lpstr>
      <vt:lpstr>The Kuna of Panama*</vt:lpstr>
      <vt:lpstr>WBUR Interview with  Dr. David Ludwig*</vt:lpstr>
      <vt:lpstr>A Calorie is a Calorie?*</vt:lpstr>
      <vt:lpstr>PowerPoint Presentation</vt:lpstr>
      <vt:lpstr>Ludwig’s Key Take-away Message</vt:lpstr>
      <vt:lpstr>An Important Question</vt:lpstr>
      <vt:lpstr>The Big Six… How We’ve Regressed </vt:lpstr>
      <vt:lpstr>Recapitulation</vt:lpstr>
      <vt:lpstr>PowerPoint Presentation</vt:lpstr>
      <vt:lpstr>Food Processing</vt:lpstr>
      <vt:lpstr>Stone Ground Grains!</vt:lpstr>
      <vt:lpstr>The Mystery of the Mill *</vt:lpstr>
      <vt:lpstr>Quote from Geoffrey Bowles, British Countryman</vt:lpstr>
      <vt:lpstr>Processing Corn: Sulfur Dioxide*</vt:lpstr>
      <vt:lpstr>Nixtamization of Corn</vt:lpstr>
      <vt:lpstr>Now We Use Machines to            Process Corn and Wheat</vt:lpstr>
      <vt:lpstr>Gluten Intolerance*</vt:lpstr>
      <vt:lpstr>Why Gluten and Glutamate are Dangerous to the Nervous System*</vt:lpstr>
      <vt:lpstr>Monosodium Glutamate (MSG)</vt:lpstr>
      <vt:lpstr>PowerPoint Presentation</vt:lpstr>
      <vt:lpstr>Deamidated Gliadin*</vt:lpstr>
      <vt:lpstr>How Gluten Causes Trouble</vt:lpstr>
      <vt:lpstr>Leaky Gut Syndrome*</vt:lpstr>
      <vt:lpstr>Lectins and Leptin Resistance*</vt:lpstr>
      <vt:lpstr>Lectins  and Leptin, Cont’d*</vt:lpstr>
      <vt:lpstr>Symptoms Associated w/ Gluten Intolerance*</vt:lpstr>
      <vt:lpstr>The Problem with Phytates*</vt:lpstr>
      <vt:lpstr>“Wheat Belly:  Lose the Wheat, Lose  the Weight”*</vt:lpstr>
      <vt:lpstr>Four Other Good Books!</vt:lpstr>
      <vt:lpstr>Recapitulation</vt:lpstr>
      <vt:lpstr>PowerPoint Presentation</vt:lpstr>
      <vt:lpstr>Prof. Don Huber on Glyphosate</vt:lpstr>
      <vt:lpstr>Glyphosate!!!</vt:lpstr>
      <vt:lpstr>Increased Use of Glyphosate            Over Time*</vt:lpstr>
      <vt:lpstr>GMO-engineered Soy Crops*</vt:lpstr>
      <vt:lpstr>Increase in Weed Resistance           Over Time*</vt:lpstr>
      <vt:lpstr>PowerPoint Presentation</vt:lpstr>
      <vt:lpstr>Mercola Interview with Dr. Huber*</vt:lpstr>
      <vt:lpstr>Mercola Interview with Dr. Huber*</vt:lpstr>
      <vt:lpstr> Monsanto’s Roundup triggers Over 40 Plant Diseases and Endangers Human and Animal Health* </vt:lpstr>
      <vt:lpstr>New Plant Diseases*</vt:lpstr>
      <vt:lpstr>Glyphosate Depletes Nutrients</vt:lpstr>
      <vt:lpstr>A Remarkable Study on Mice*</vt:lpstr>
      <vt:lpstr>Conclusions from Mouse Study *</vt:lpstr>
      <vt:lpstr>Glyphosate in our Food                             and in our Urine*</vt:lpstr>
      <vt:lpstr>Glyphosate in Our Food (Cont’d)</vt:lpstr>
      <vt:lpstr>Recapitulation</vt:lpstr>
      <vt:lpstr>PowerPoint Presentation</vt:lpstr>
      <vt:lpstr>The Saturated Fat and       Carbohydrate Debate </vt:lpstr>
      <vt:lpstr>"The diet–heart hypothesis: a critique"*</vt:lpstr>
      <vt:lpstr>Dietary Saturated Fats:                                It’s complicated*</vt:lpstr>
      <vt:lpstr>Saturated Fats and Heart Disease: Europe, 1998 *</vt:lpstr>
      <vt:lpstr>Nutrition and Physical Degeneration*</vt:lpstr>
      <vt:lpstr> </vt:lpstr>
      <vt:lpstr>Dr. Andrew Weil on Low-Fat Diet*</vt:lpstr>
      <vt:lpstr> Dieting and Serum Cholesterol*</vt:lpstr>
      <vt:lpstr>322 Moderately Obese People:  Dietary Study*</vt:lpstr>
      <vt:lpstr>Dr. David Diamond on Fats*</vt:lpstr>
      <vt:lpstr>Results of Low-Carb Diet from 17 Trials *</vt:lpstr>
      <vt:lpstr>Obesity and Gallstones *</vt:lpstr>
      <vt:lpstr>Recapitulation</vt:lpstr>
      <vt:lpstr>PowerPoint Presentation</vt:lpstr>
      <vt:lpstr>The “Eatwell” Plate</vt:lpstr>
      <vt:lpstr>PowerPoint Presentation</vt:lpstr>
      <vt:lpstr>Elaine Morgan and the Aquatic Theory</vt:lpstr>
      <vt:lpstr>Survival of the Fattest*</vt:lpstr>
      <vt:lpstr>Survival of the Fattest: The Key to Human Brain Evolution*</vt:lpstr>
      <vt:lpstr>Iodine Deficiency*</vt:lpstr>
      <vt:lpstr>Iodine and Breast Cancer*</vt:lpstr>
      <vt:lpstr>Recapitulation</vt:lpstr>
      <vt:lpstr>PowerPoint Presentation</vt:lpstr>
      <vt:lpstr>PowerPoint Presentation</vt:lpstr>
      <vt:lpstr>Barry Groves* on Human Diets**</vt:lpstr>
      <vt:lpstr>Barry Groves on Human Brains*</vt:lpstr>
      <vt:lpstr>Nutritive Supplement               Improves Alzheimer’s*</vt:lpstr>
      <vt:lpstr>Vegetarian Diet and Mental Disorders*</vt:lpstr>
      <vt:lpstr>Recapitulation</vt:lpstr>
      <vt:lpstr>PowerPoint Presentation</vt:lpstr>
      <vt:lpstr>Sulfur: the Forgotten Nutrient*</vt:lpstr>
      <vt:lpstr> Foods Containing Sulfur</vt:lpstr>
      <vt:lpstr>Taurine has Many Known Roles*</vt:lpstr>
      <vt:lpstr>Cruciferous Vegetables!  The Really Healthy Vegetables</vt:lpstr>
      <vt:lpstr>Sulforaphane*</vt:lpstr>
      <vt:lpstr>Healthy Spices!</vt:lpstr>
      <vt:lpstr>Isothiocyanates Inhibit                         Prostate Tumor Growth*</vt:lpstr>
      <vt:lpstr>Cruciferous Vegetables and           Pancreatic Cancer*</vt:lpstr>
      <vt:lpstr>Cruciferous Vegetables and           Pancreatic Cancer*</vt:lpstr>
      <vt:lpstr>Recapitulation</vt:lpstr>
      <vt:lpstr>PowerPoint Presentation</vt:lpstr>
      <vt:lpstr>The U.S. Obesity Epidemic*</vt:lpstr>
      <vt:lpstr>Diabesity: The Curse of Modern Times*</vt:lpstr>
      <vt:lpstr>Type 2 Diabetes: A Global Problem*</vt:lpstr>
      <vt:lpstr>“Western-Style Fast Food Intake and             Cardio-Metabolic Risk in an Eastern Country” *   </vt:lpstr>
      <vt:lpstr>Diabetes due to Sugar Imports*</vt:lpstr>
      <vt:lpstr>Glycation of Serum Proteins</vt:lpstr>
      <vt:lpstr>Advanced Glycation End (AGE) Products</vt:lpstr>
      <vt:lpstr>“Why Half of America May Have Impaired Brain Function by 2030”*</vt:lpstr>
      <vt:lpstr>Dietary Methylglyoxal*</vt:lpstr>
      <vt:lpstr>Soft Drink Consumption</vt:lpstr>
      <vt:lpstr>D-Ribose: Energy Drinks</vt:lpstr>
      <vt:lpstr>D-ribose Damages Neurons*</vt:lpstr>
      <vt:lpstr>AGEd Lysine*</vt:lpstr>
      <vt:lpstr>Study Shows Fructose is                                Bad for your Health*</vt:lpstr>
      <vt:lpstr>Recapitulation</vt:lpstr>
      <vt:lpstr>PowerPoint Presentation</vt:lpstr>
      <vt:lpstr>“The Consumption of Milk and Dairy Foods and the Incidence of Vascular Disease and Diabetes: An Overview of the Evidence”*</vt:lpstr>
      <vt:lpstr>Argument Against the Dairy Myths*</vt:lpstr>
      <vt:lpstr>Lactate: The Perfect Food</vt:lpstr>
      <vt:lpstr>Lactate-rich Foods in Taiwan</vt:lpstr>
      <vt:lpstr>Lactate in the Brain*</vt:lpstr>
      <vt:lpstr>Soup: The Forgotten Food</vt:lpstr>
      <vt:lpstr>Homocysteine and Copper Deficiency *</vt:lpstr>
      <vt:lpstr>Food Sources of Copper</vt:lpstr>
      <vt:lpstr>PowerPoint Presentation</vt:lpstr>
      <vt:lpstr>Unhealthy Foods</vt:lpstr>
      <vt:lpstr>Healthy Foods</vt:lpstr>
      <vt:lpstr>Conclusions</vt:lpstr>
      <vt:lpstr>PowerPoint Presentation</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and Health:  Facts and Speculation</dc:title>
  <dc:creator>Stephanie Seneff</dc:creator>
  <cp:lastModifiedBy>Stephanie Seneff</cp:lastModifiedBy>
  <cp:revision>149</cp:revision>
  <dcterms:created xsi:type="dcterms:W3CDTF">2012-10-10T12:58:40Z</dcterms:created>
  <dcterms:modified xsi:type="dcterms:W3CDTF">2012-11-09T19:23:45Z</dcterms:modified>
</cp:coreProperties>
</file>