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80" r:id="rId2"/>
    <p:sldId id="256" r:id="rId3"/>
    <p:sldId id="284" r:id="rId4"/>
    <p:sldId id="258" r:id="rId5"/>
    <p:sldId id="331" r:id="rId6"/>
    <p:sldId id="281" r:id="rId7"/>
    <p:sldId id="264" r:id="rId8"/>
    <p:sldId id="313" r:id="rId9"/>
    <p:sldId id="265" r:id="rId10"/>
    <p:sldId id="267" r:id="rId11"/>
    <p:sldId id="268" r:id="rId12"/>
    <p:sldId id="322" r:id="rId13"/>
    <p:sldId id="274" r:id="rId14"/>
    <p:sldId id="330" r:id="rId15"/>
    <p:sldId id="323" r:id="rId16"/>
    <p:sldId id="325" r:id="rId17"/>
    <p:sldId id="326" r:id="rId18"/>
    <p:sldId id="329" r:id="rId19"/>
    <p:sldId id="276" r:id="rId20"/>
    <p:sldId id="327" r:id="rId21"/>
    <p:sldId id="324" r:id="rId22"/>
    <p:sldId id="311" r:id="rId23"/>
    <p:sldId id="302" r:id="rId24"/>
    <p:sldId id="299" r:id="rId25"/>
    <p:sldId id="295" r:id="rId26"/>
    <p:sldId id="296" r:id="rId27"/>
    <p:sldId id="314" r:id="rId28"/>
    <p:sldId id="304" r:id="rId29"/>
    <p:sldId id="303" r:id="rId30"/>
    <p:sldId id="305" r:id="rId31"/>
    <p:sldId id="309" r:id="rId32"/>
    <p:sldId id="300" r:id="rId33"/>
    <p:sldId id="316" r:id="rId34"/>
    <p:sldId id="315" r:id="rId35"/>
    <p:sldId id="306" r:id="rId36"/>
    <p:sldId id="30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3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280"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9C7E-90FF-304B-B157-51E61BD2816A}" type="datetimeFigureOut">
              <a:rPr lang="en-US" smtClean="0"/>
              <a:t>10/29/13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4FF3D-4823-424A-9C4C-CF44AB97F0D2}" type="slidenum">
              <a:rPr lang="en-US" smtClean="0"/>
              <a:t>‹#›</a:t>
            </a:fld>
            <a:endParaRPr lang="en-US"/>
          </a:p>
        </p:txBody>
      </p:sp>
    </p:spTree>
    <p:extLst>
      <p:ext uri="{BB962C8B-B14F-4D97-AF65-F5344CB8AC3E}">
        <p14:creationId xmlns:p14="http://schemas.microsoft.com/office/powerpoint/2010/main" val="10644481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eat lots of carbs but they don’t get fat.</a:t>
            </a:r>
          </a:p>
          <a:p>
            <a:r>
              <a:rPr lang="en-US" dirty="0" smtClean="0"/>
              <a:t>indigenous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Stephan </a:t>
            </a:r>
            <a:r>
              <a:rPr lang="en-US" sz="1200" dirty="0" err="1" smtClean="0"/>
              <a:t>Guyenet</a:t>
            </a:r>
            <a:r>
              <a:rPr lang="en-US" sz="1200" dirty="0" smtClean="0"/>
              <a:t>, B.S. Biochemistry, PhD Neurobiology</a:t>
            </a:r>
          </a:p>
          <a:p>
            <a:endParaRPr lang="en-US" dirty="0" smtClean="0"/>
          </a:p>
          <a:p>
            <a:r>
              <a:rPr lang="en-US" dirty="0" smtClean="0"/>
              <a:t>Sunlight; </a:t>
            </a:r>
            <a:r>
              <a:rPr lang="en-US" dirty="0" err="1" smtClean="0"/>
              <a:t>sulfane</a:t>
            </a:r>
            <a:r>
              <a:rPr lang="en-US" baseline="0" dirty="0" smtClean="0"/>
              <a:t> sulfur in chocolate.</a:t>
            </a:r>
            <a:endParaRPr lang="en-US" dirty="0" smtClean="0"/>
          </a:p>
          <a:p>
            <a:endParaRPr lang="en-US" dirty="0"/>
          </a:p>
        </p:txBody>
      </p:sp>
      <p:sp>
        <p:nvSpPr>
          <p:cNvPr id="4" name="Slide Number Placeholder 3"/>
          <p:cNvSpPr>
            <a:spLocks noGrp="1"/>
          </p:cNvSpPr>
          <p:nvPr>
            <p:ph type="sldNum" sz="quarter" idx="10"/>
          </p:nvPr>
        </p:nvSpPr>
        <p:spPr/>
        <p:txBody>
          <a:bodyPr/>
          <a:lstStyle/>
          <a:p>
            <a:fld id="{DA64FF3D-4823-424A-9C4C-CF44AB97F0D2}" type="slidenum">
              <a:rPr lang="en-US" smtClean="0"/>
              <a:t>5</a:t>
            </a:fld>
            <a:endParaRPr lang="en-US"/>
          </a:p>
        </p:txBody>
      </p:sp>
    </p:spTree>
    <p:extLst>
      <p:ext uri="{BB962C8B-B14F-4D97-AF65-F5344CB8AC3E}">
        <p14:creationId xmlns:p14="http://schemas.microsoft.com/office/powerpoint/2010/main" val="106426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pharmagossip.blogspot.se</a:t>
            </a:r>
            <a:r>
              <a:rPr lang="en-US" dirty="0" smtClean="0"/>
              <a:t>/2013/09/deadly-medicines-and-organized-crime-</a:t>
            </a:r>
            <a:r>
              <a:rPr lang="en-US" dirty="0" err="1" smtClean="0"/>
              <a:t>by.html</a:t>
            </a:r>
            <a:endParaRPr lang="en-US" dirty="0" smtClean="0"/>
          </a:p>
          <a:p>
            <a:endParaRPr lang="en-US" dirty="0" smtClean="0"/>
          </a:p>
          <a:p>
            <a:r>
              <a:rPr lang="en-US" dirty="0" smtClean="0"/>
              <a:t>Peter </a:t>
            </a:r>
            <a:r>
              <a:rPr lang="en-US" dirty="0" err="1" smtClean="0"/>
              <a:t>Gøtzsche</a:t>
            </a:r>
            <a:r>
              <a:rPr lang="en-US" dirty="0" smtClean="0"/>
              <a:t>, none other than the head of the Nordic Cochrane Centre, the </a:t>
            </a:r>
            <a:r>
              <a:rPr lang="en-US" dirty="0" err="1" smtClean="0"/>
              <a:t>Scandanavian</a:t>
            </a:r>
            <a:r>
              <a:rPr lang="en-US" dirty="0" smtClean="0"/>
              <a:t> arm of the Cochrane Collaboration, an independent research and information </a:t>
            </a:r>
            <a:r>
              <a:rPr lang="en-US" dirty="0" err="1" smtClean="0"/>
              <a:t>centre</a:t>
            </a:r>
            <a:r>
              <a:rPr lang="en-US" dirty="0" smtClean="0"/>
              <a:t> committed to preparing, maintaining, and disseminating reviews of the various treatments of mainstream medicine and examining whether they have adequate evidence of safety and effectiveness. Cochrane was the first group of individuals to champion the notion </a:t>
            </a:r>
            <a:r>
              <a:rPr lang="en-US" dirty="0" err="1" smtClean="0"/>
              <a:t>of`evidence</a:t>
            </a:r>
            <a:r>
              <a:rPr lang="en-US" dirty="0" smtClean="0"/>
              <a:t>-based' medicine - that is, medicine shouldn't be used unless there's evidence that the stuff works.</a:t>
            </a:r>
          </a:p>
          <a:p>
            <a:r>
              <a:rPr lang="en-US" dirty="0" smtClean="0"/>
              <a:t>In the book, Smith points out, the characteristics of organized crime include extortion, fraud, federal drug offences, bribery, embezzlement, obstruction of justice obstruction of law enforcement, tampering with witnesses and political corruption.</a:t>
            </a:r>
            <a:br>
              <a:rPr lang="en-US" dirty="0" smtClean="0"/>
            </a:br>
            <a:endParaRPr lang="en-US" dirty="0" smtClean="0"/>
          </a:p>
          <a:p>
            <a:endParaRPr lang="en-US" dirty="0" smtClean="0"/>
          </a:p>
          <a:p>
            <a:r>
              <a:rPr lang="en-US" dirty="0" smtClean="0"/>
              <a:t>The book essentially makes the point that the drugs industry uses virtually every tactic used by the mob to sell its products.</a:t>
            </a:r>
            <a:br>
              <a:rPr lang="en-US" dirty="0" smtClean="0"/>
            </a:br>
            <a:endParaRPr lang="en-US" dirty="0"/>
          </a:p>
        </p:txBody>
      </p:sp>
      <p:sp>
        <p:nvSpPr>
          <p:cNvPr id="4" name="Slide Number Placeholder 3"/>
          <p:cNvSpPr>
            <a:spLocks noGrp="1"/>
          </p:cNvSpPr>
          <p:nvPr>
            <p:ph type="sldNum" sz="quarter" idx="10"/>
          </p:nvPr>
        </p:nvSpPr>
        <p:spPr/>
        <p:txBody>
          <a:bodyPr/>
          <a:lstStyle/>
          <a:p>
            <a:fld id="{DA64FF3D-4823-424A-9C4C-CF44AB97F0D2}" type="slidenum">
              <a:rPr lang="en-US" smtClean="0"/>
              <a:t>24</a:t>
            </a:fld>
            <a:endParaRPr lang="en-US"/>
          </a:p>
        </p:txBody>
      </p:sp>
    </p:spTree>
    <p:extLst>
      <p:ext uri="{BB962C8B-B14F-4D97-AF65-F5344CB8AC3E}">
        <p14:creationId xmlns:p14="http://schemas.microsoft.com/office/powerpoint/2010/main" val="141561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Sent by Rob Moore</a:t>
            </a:r>
            <a:endParaRPr lang="en-US"/>
          </a:p>
        </p:txBody>
      </p:sp>
      <p:sp>
        <p:nvSpPr>
          <p:cNvPr id="4" name="Slide Number Placeholder 3"/>
          <p:cNvSpPr>
            <a:spLocks noGrp="1"/>
          </p:cNvSpPr>
          <p:nvPr>
            <p:ph type="sldNum" sz="quarter" idx="10"/>
          </p:nvPr>
        </p:nvSpPr>
        <p:spPr/>
        <p:txBody>
          <a:bodyPr/>
          <a:lstStyle/>
          <a:p>
            <a:fld id="{DA64FF3D-4823-424A-9C4C-CF44AB97F0D2}" type="slidenum">
              <a:rPr lang="en-US" smtClean="0"/>
              <a:t>25</a:t>
            </a:fld>
            <a:endParaRPr lang="en-US"/>
          </a:p>
        </p:txBody>
      </p:sp>
    </p:spTree>
    <p:extLst>
      <p:ext uri="{BB962C8B-B14F-4D97-AF65-F5344CB8AC3E}">
        <p14:creationId xmlns:p14="http://schemas.microsoft.com/office/powerpoint/2010/main" val="112574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too_many_drugs_elderly.pdf</a:t>
            </a:r>
            <a:endParaRPr lang="en-US" dirty="0"/>
          </a:p>
        </p:txBody>
      </p:sp>
      <p:sp>
        <p:nvSpPr>
          <p:cNvPr id="4" name="Slide Number Placeholder 3"/>
          <p:cNvSpPr>
            <a:spLocks noGrp="1"/>
          </p:cNvSpPr>
          <p:nvPr>
            <p:ph type="sldNum" sz="quarter" idx="10"/>
          </p:nvPr>
        </p:nvSpPr>
        <p:spPr/>
        <p:txBody>
          <a:bodyPr/>
          <a:lstStyle/>
          <a:p>
            <a:fld id="{5217B3BF-44F7-9147-85FA-CE6DB64F1243}" type="slidenum">
              <a:rPr lang="en-US" smtClean="0"/>
              <a:t>26</a:t>
            </a:fld>
            <a:endParaRPr lang="en-US"/>
          </a:p>
        </p:txBody>
      </p:sp>
    </p:spTree>
    <p:extLst>
      <p:ext uri="{BB962C8B-B14F-4D97-AF65-F5344CB8AC3E}">
        <p14:creationId xmlns:p14="http://schemas.microsoft.com/office/powerpoint/2010/main" val="334518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err="1" smtClean="0"/>
              <a:t>For_vic</a:t>
            </a:r>
            <a:r>
              <a:rPr lang="en-US" dirty="0" smtClean="0"/>
              <a:t>/</a:t>
            </a:r>
            <a:r>
              <a:rPr lang="en-US" dirty="0" err="1" smtClean="0"/>
              <a:t>statin_effective_studies_biased.pdfDecisions</a:t>
            </a:r>
            <a:r>
              <a:rPr lang="en-US" dirty="0" smtClean="0"/>
              <a:t> about what to study and study design </a:t>
            </a:r>
          </a:p>
          <a:p>
            <a:pPr lvl="1"/>
            <a:r>
              <a:rPr lang="en-US" dirty="0" smtClean="0"/>
              <a:t>Manuscript writing</a:t>
            </a:r>
          </a:p>
          <a:p>
            <a:pPr lvl="1"/>
            <a:r>
              <a:rPr lang="en-US" dirty="0" smtClean="0"/>
              <a:t>Decision on whether to publish</a:t>
            </a:r>
          </a:p>
          <a:p>
            <a:endParaRPr lang="en-US" dirty="0"/>
          </a:p>
        </p:txBody>
      </p:sp>
      <p:sp>
        <p:nvSpPr>
          <p:cNvPr id="4" name="Slide Number Placeholder 3"/>
          <p:cNvSpPr>
            <a:spLocks noGrp="1"/>
          </p:cNvSpPr>
          <p:nvPr>
            <p:ph type="sldNum" sz="quarter" idx="10"/>
          </p:nvPr>
        </p:nvSpPr>
        <p:spPr/>
        <p:txBody>
          <a:bodyPr/>
          <a:lstStyle/>
          <a:p>
            <a:fld id="{DA64FF3D-4823-424A-9C4C-CF44AB97F0D2}" type="slidenum">
              <a:rPr lang="en-US" smtClean="0"/>
              <a:t>27</a:t>
            </a:fld>
            <a:endParaRPr lang="en-US"/>
          </a:p>
        </p:txBody>
      </p:sp>
    </p:spTree>
    <p:extLst>
      <p:ext uri="{BB962C8B-B14F-4D97-AF65-F5344CB8AC3E}">
        <p14:creationId xmlns:p14="http://schemas.microsoft.com/office/powerpoint/2010/main" val="372830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six_bad_drugs_NaturalNews.text</a:t>
            </a:r>
            <a:endParaRPr lang="en-US" dirty="0" smtClean="0"/>
          </a:p>
          <a:p>
            <a:r>
              <a:rPr lang="en-US" dirty="0" smtClean="0"/>
              <a:t>4 in 10 </a:t>
            </a:r>
            <a:r>
              <a:rPr lang="en-US" dirty="0" err="1" smtClean="0"/>
              <a:t>americans</a:t>
            </a:r>
            <a:r>
              <a:rPr lang="en-US" dirty="0" smtClean="0"/>
              <a:t> suffer from GERD!!</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28</a:t>
            </a:fld>
            <a:endParaRPr lang="en-US"/>
          </a:p>
        </p:txBody>
      </p:sp>
    </p:spTree>
    <p:extLst>
      <p:ext uri="{BB962C8B-B14F-4D97-AF65-F5344CB8AC3E}">
        <p14:creationId xmlns:p14="http://schemas.microsoft.com/office/powerpoint/2010/main" val="133452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six_bad_drugs_NaturalNews.text</a:t>
            </a:r>
            <a:endParaRPr lang="en-US" dirty="0" smtClean="0"/>
          </a:p>
          <a:p>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30</a:t>
            </a:fld>
            <a:endParaRPr lang="en-US"/>
          </a:p>
        </p:txBody>
      </p:sp>
    </p:spTree>
    <p:extLst>
      <p:ext uri="{BB962C8B-B14F-4D97-AF65-F5344CB8AC3E}">
        <p14:creationId xmlns:p14="http://schemas.microsoft.com/office/powerpoint/2010/main" val="133452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For_vic</a:t>
            </a:r>
            <a:r>
              <a:rPr lang="en-US" dirty="0" smtClean="0"/>
              <a:t>/</a:t>
            </a:r>
            <a:r>
              <a:rPr lang="en-US" dirty="0" err="1" smtClean="0"/>
              <a:t>ugly_side_of_statins.pdf</a:t>
            </a:r>
            <a:endParaRPr lang="en-US" dirty="0"/>
          </a:p>
        </p:txBody>
      </p:sp>
      <p:sp>
        <p:nvSpPr>
          <p:cNvPr id="4" name="Slide Number Placeholder 3"/>
          <p:cNvSpPr>
            <a:spLocks noGrp="1"/>
          </p:cNvSpPr>
          <p:nvPr>
            <p:ph type="sldNum" sz="quarter" idx="10"/>
          </p:nvPr>
        </p:nvSpPr>
        <p:spPr/>
        <p:txBody>
          <a:bodyPr/>
          <a:lstStyle/>
          <a:p>
            <a:fld id="{DA64FF3D-4823-424A-9C4C-CF44AB97F0D2}" type="slidenum">
              <a:rPr lang="en-US" smtClean="0"/>
              <a:t>31</a:t>
            </a:fld>
            <a:endParaRPr lang="en-US"/>
          </a:p>
        </p:txBody>
      </p:sp>
    </p:spTree>
    <p:extLst>
      <p:ext uri="{BB962C8B-B14F-4D97-AF65-F5344CB8AC3E}">
        <p14:creationId xmlns:p14="http://schemas.microsoft.com/office/powerpoint/2010/main" val="78787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Malhotra</a:t>
            </a:r>
            <a:r>
              <a:rPr lang="en-US" dirty="0" smtClean="0"/>
              <a:t>\ 13\ Saturated\ Fat\ is\ not\ the\ major\ </a:t>
            </a:r>
            <a:r>
              <a:rPr lang="en-US" dirty="0" err="1" smtClean="0"/>
              <a:t>issue.pdf</a:t>
            </a:r>
            <a:r>
              <a:rPr lang="en-US" dirty="0" smtClean="0"/>
              <a:t> </a:t>
            </a:r>
            <a:endParaRPr lang="en-US" dirty="0"/>
          </a:p>
        </p:txBody>
      </p:sp>
      <p:sp>
        <p:nvSpPr>
          <p:cNvPr id="4" name="Slide Number Placeholder 3"/>
          <p:cNvSpPr>
            <a:spLocks noGrp="1"/>
          </p:cNvSpPr>
          <p:nvPr>
            <p:ph type="sldNum" sz="quarter" idx="10"/>
          </p:nvPr>
        </p:nvSpPr>
        <p:spPr/>
        <p:txBody>
          <a:bodyPr/>
          <a:lstStyle/>
          <a:p>
            <a:fld id="{DA64FF3D-4823-424A-9C4C-CF44AB97F0D2}" type="slidenum">
              <a:rPr lang="en-US" smtClean="0"/>
              <a:t>34</a:t>
            </a:fld>
            <a:endParaRPr lang="en-US"/>
          </a:p>
        </p:txBody>
      </p:sp>
    </p:spTree>
    <p:extLst>
      <p:ext uri="{BB962C8B-B14F-4D97-AF65-F5344CB8AC3E}">
        <p14:creationId xmlns:p14="http://schemas.microsoft.com/office/powerpoint/2010/main" val="126972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8ACB8C-A4DB-F645-910D-986B49FAB5BC}"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EB99-171F-BB42-B9D2-261918905D57}" type="slidenum">
              <a:rPr lang="en-US" smtClean="0"/>
              <a:t>‹#›</a:t>
            </a:fld>
            <a:endParaRPr lang="en-US"/>
          </a:p>
        </p:txBody>
      </p:sp>
    </p:spTree>
    <p:extLst>
      <p:ext uri="{BB962C8B-B14F-4D97-AF65-F5344CB8AC3E}">
        <p14:creationId xmlns:p14="http://schemas.microsoft.com/office/powerpoint/2010/main" val="203008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ACB8C-A4DB-F645-910D-986B49FAB5BC}"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EB99-171F-BB42-B9D2-261918905D57}" type="slidenum">
              <a:rPr lang="en-US" smtClean="0"/>
              <a:t>‹#›</a:t>
            </a:fld>
            <a:endParaRPr lang="en-US"/>
          </a:p>
        </p:txBody>
      </p:sp>
    </p:spTree>
    <p:extLst>
      <p:ext uri="{BB962C8B-B14F-4D97-AF65-F5344CB8AC3E}">
        <p14:creationId xmlns:p14="http://schemas.microsoft.com/office/powerpoint/2010/main" val="390045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ACB8C-A4DB-F645-910D-986B49FAB5BC}"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EB99-171F-BB42-B9D2-261918905D57}" type="slidenum">
              <a:rPr lang="en-US" smtClean="0"/>
              <a:t>‹#›</a:t>
            </a:fld>
            <a:endParaRPr lang="en-US"/>
          </a:p>
        </p:txBody>
      </p:sp>
    </p:spTree>
    <p:extLst>
      <p:ext uri="{BB962C8B-B14F-4D97-AF65-F5344CB8AC3E}">
        <p14:creationId xmlns:p14="http://schemas.microsoft.com/office/powerpoint/2010/main" val="197422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ACB8C-A4DB-F645-910D-986B49FAB5BC}"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EB99-171F-BB42-B9D2-261918905D57}" type="slidenum">
              <a:rPr lang="en-US" smtClean="0"/>
              <a:t>‹#›</a:t>
            </a:fld>
            <a:endParaRPr lang="en-US"/>
          </a:p>
        </p:txBody>
      </p:sp>
    </p:spTree>
    <p:extLst>
      <p:ext uri="{BB962C8B-B14F-4D97-AF65-F5344CB8AC3E}">
        <p14:creationId xmlns:p14="http://schemas.microsoft.com/office/powerpoint/2010/main" val="343552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8ACB8C-A4DB-F645-910D-986B49FAB5BC}" type="datetimeFigureOut">
              <a:rPr lang="en-US" smtClean="0"/>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EB99-171F-BB42-B9D2-261918905D57}" type="slidenum">
              <a:rPr lang="en-US" smtClean="0"/>
              <a:t>‹#›</a:t>
            </a:fld>
            <a:endParaRPr lang="en-US"/>
          </a:p>
        </p:txBody>
      </p:sp>
    </p:spTree>
    <p:extLst>
      <p:ext uri="{BB962C8B-B14F-4D97-AF65-F5344CB8AC3E}">
        <p14:creationId xmlns:p14="http://schemas.microsoft.com/office/powerpoint/2010/main" val="262518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8ACB8C-A4DB-F645-910D-986B49FAB5BC}"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8EB99-171F-BB42-B9D2-261918905D57}" type="slidenum">
              <a:rPr lang="en-US" smtClean="0"/>
              <a:t>‹#›</a:t>
            </a:fld>
            <a:endParaRPr lang="en-US"/>
          </a:p>
        </p:txBody>
      </p:sp>
    </p:spTree>
    <p:extLst>
      <p:ext uri="{BB962C8B-B14F-4D97-AF65-F5344CB8AC3E}">
        <p14:creationId xmlns:p14="http://schemas.microsoft.com/office/powerpoint/2010/main" val="712437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8ACB8C-A4DB-F645-910D-986B49FAB5BC}" type="datetimeFigureOut">
              <a:rPr lang="en-US" smtClean="0"/>
              <a:t>10/29/13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8EB99-171F-BB42-B9D2-261918905D57}" type="slidenum">
              <a:rPr lang="en-US" smtClean="0"/>
              <a:t>‹#›</a:t>
            </a:fld>
            <a:endParaRPr lang="en-US"/>
          </a:p>
        </p:txBody>
      </p:sp>
    </p:spTree>
    <p:extLst>
      <p:ext uri="{BB962C8B-B14F-4D97-AF65-F5344CB8AC3E}">
        <p14:creationId xmlns:p14="http://schemas.microsoft.com/office/powerpoint/2010/main" val="4542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8ACB8C-A4DB-F645-910D-986B49FAB5BC}" type="datetimeFigureOut">
              <a:rPr lang="en-US" smtClean="0"/>
              <a:t>10/29/13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8EB99-171F-BB42-B9D2-261918905D57}" type="slidenum">
              <a:rPr lang="en-US" smtClean="0"/>
              <a:t>‹#›</a:t>
            </a:fld>
            <a:endParaRPr lang="en-US"/>
          </a:p>
        </p:txBody>
      </p:sp>
    </p:spTree>
    <p:extLst>
      <p:ext uri="{BB962C8B-B14F-4D97-AF65-F5344CB8AC3E}">
        <p14:creationId xmlns:p14="http://schemas.microsoft.com/office/powerpoint/2010/main" val="163953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ACB8C-A4DB-F645-910D-986B49FAB5BC}" type="datetimeFigureOut">
              <a:rPr lang="en-US" smtClean="0"/>
              <a:t>10/29/13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8EB99-171F-BB42-B9D2-261918905D57}" type="slidenum">
              <a:rPr lang="en-US" smtClean="0"/>
              <a:t>‹#›</a:t>
            </a:fld>
            <a:endParaRPr lang="en-US"/>
          </a:p>
        </p:txBody>
      </p:sp>
    </p:spTree>
    <p:extLst>
      <p:ext uri="{BB962C8B-B14F-4D97-AF65-F5344CB8AC3E}">
        <p14:creationId xmlns:p14="http://schemas.microsoft.com/office/powerpoint/2010/main" val="1508426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ACB8C-A4DB-F645-910D-986B49FAB5BC}"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8EB99-171F-BB42-B9D2-261918905D57}" type="slidenum">
              <a:rPr lang="en-US" smtClean="0"/>
              <a:t>‹#›</a:t>
            </a:fld>
            <a:endParaRPr lang="en-US"/>
          </a:p>
        </p:txBody>
      </p:sp>
    </p:spTree>
    <p:extLst>
      <p:ext uri="{BB962C8B-B14F-4D97-AF65-F5344CB8AC3E}">
        <p14:creationId xmlns:p14="http://schemas.microsoft.com/office/powerpoint/2010/main" val="28828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ACB8C-A4DB-F645-910D-986B49FAB5BC}" type="datetimeFigureOut">
              <a:rPr lang="en-US" smtClean="0"/>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8EB99-171F-BB42-B9D2-261918905D57}" type="slidenum">
              <a:rPr lang="en-US" smtClean="0"/>
              <a:t>‹#›</a:t>
            </a:fld>
            <a:endParaRPr lang="en-US"/>
          </a:p>
        </p:txBody>
      </p:sp>
    </p:spTree>
    <p:extLst>
      <p:ext uri="{BB962C8B-B14F-4D97-AF65-F5344CB8AC3E}">
        <p14:creationId xmlns:p14="http://schemas.microsoft.com/office/powerpoint/2010/main" val="279674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ACB8C-A4DB-F645-910D-986B49FAB5BC}" type="datetimeFigureOut">
              <a:rPr lang="en-US" smtClean="0"/>
              <a:t>10/29/13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8EB99-171F-BB42-B9D2-261918905D57}" type="slidenum">
              <a:rPr lang="en-US" smtClean="0"/>
              <a:t>‹#›</a:t>
            </a:fld>
            <a:endParaRPr lang="en-US"/>
          </a:p>
        </p:txBody>
      </p:sp>
    </p:spTree>
    <p:extLst>
      <p:ext uri="{BB962C8B-B14F-4D97-AF65-F5344CB8AC3E}">
        <p14:creationId xmlns:p14="http://schemas.microsoft.com/office/powerpoint/2010/main" val="3682064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per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367" y="3618634"/>
            <a:ext cx="3506992" cy="2665150"/>
          </a:xfrm>
          <a:prstGeom prst="rect">
            <a:avLst/>
          </a:prstGeom>
        </p:spPr>
      </p:pic>
      <p:sp>
        <p:nvSpPr>
          <p:cNvPr id="2" name="Title 1"/>
          <p:cNvSpPr>
            <a:spLocks noGrp="1"/>
          </p:cNvSpPr>
          <p:nvPr>
            <p:ph type="ctrTitle"/>
          </p:nvPr>
        </p:nvSpPr>
        <p:spPr>
          <a:xfrm>
            <a:off x="-153266" y="42814"/>
            <a:ext cx="9355376" cy="3665845"/>
          </a:xfrm>
        </p:spPr>
        <p:txBody>
          <a:bodyPr>
            <a:normAutofit/>
          </a:bodyPr>
          <a:lstStyle/>
          <a:p>
            <a:r>
              <a:rPr lang="en-US" sz="4000" b="1" dirty="0">
                <a:latin typeface="Times New Roman"/>
              </a:rPr>
              <a:t>Nutrition, Toxic Chemicals and </a:t>
            </a:r>
            <a:r>
              <a:rPr lang="en-US" sz="4000" b="1" dirty="0" smtClean="0">
                <a:latin typeface="Times New Roman"/>
              </a:rPr>
              <a:t>Disease: </a:t>
            </a:r>
            <a:br>
              <a:rPr lang="en-US" sz="4000" b="1" dirty="0" smtClean="0">
                <a:latin typeface="Times New Roman"/>
              </a:rPr>
            </a:br>
            <a:r>
              <a:rPr lang="en-US" sz="4000" b="1" dirty="0" smtClean="0">
                <a:latin typeface="Times New Roman"/>
              </a:rPr>
              <a:t>How </a:t>
            </a:r>
            <a:r>
              <a:rPr lang="en-US" sz="4000" b="1" dirty="0">
                <a:latin typeface="Times New Roman"/>
              </a:rPr>
              <a:t>to Stay Healthy in Today's </a:t>
            </a:r>
            <a:r>
              <a:rPr lang="en-US" sz="4000" b="1" dirty="0" smtClean="0">
                <a:latin typeface="Times New Roman"/>
              </a:rPr>
              <a:t>World</a:t>
            </a:r>
            <a:r>
              <a:rPr lang="en-US" sz="4000" dirty="0" smtClean="0">
                <a:latin typeface="Times New Roman"/>
              </a:rPr>
              <a:t/>
            </a:r>
            <a:br>
              <a:rPr lang="en-US" sz="4000" dirty="0" smtClean="0">
                <a:latin typeface="Times New Roman"/>
              </a:rPr>
            </a:br>
            <a:r>
              <a:rPr lang="en-US" sz="4000" b="1" i="1" dirty="0" smtClean="0">
                <a:solidFill>
                  <a:srgbClr val="000000"/>
                </a:solidFill>
                <a:latin typeface="Apple Casual"/>
              </a:rPr>
              <a:t>or</a:t>
            </a:r>
            <a:r>
              <a:rPr lang="en-US" i="1" dirty="0" smtClean="0">
                <a:solidFill>
                  <a:srgbClr val="000000"/>
                </a:solidFill>
                <a:latin typeface="Apple Casual"/>
              </a:rPr>
              <a:t/>
            </a:r>
            <a:br>
              <a:rPr lang="en-US" i="1" dirty="0" smtClean="0">
                <a:solidFill>
                  <a:srgbClr val="000000"/>
                </a:solidFill>
                <a:latin typeface="Apple Casual"/>
              </a:rPr>
            </a:br>
            <a:r>
              <a:rPr lang="en-US" i="1" dirty="0" smtClean="0">
                <a:solidFill>
                  <a:srgbClr val="000000"/>
                </a:solidFill>
                <a:latin typeface="Apple Casual"/>
              </a:rPr>
              <a:t>Sulfur - It Does the Body Good!</a:t>
            </a:r>
            <a:endParaRPr lang="en-US" i="1" dirty="0">
              <a:solidFill>
                <a:srgbClr val="000000"/>
              </a:solidFill>
              <a:latin typeface="Apple Casual"/>
            </a:endParaRPr>
          </a:p>
        </p:txBody>
      </p:sp>
      <p:sp>
        <p:nvSpPr>
          <p:cNvPr id="3" name="Subtitle 2"/>
          <p:cNvSpPr>
            <a:spLocks noGrp="1"/>
          </p:cNvSpPr>
          <p:nvPr>
            <p:ph type="subTitle" idx="1"/>
          </p:nvPr>
        </p:nvSpPr>
        <p:spPr>
          <a:xfrm>
            <a:off x="974725" y="4531184"/>
            <a:ext cx="6400800" cy="1752600"/>
          </a:xfrm>
          <a:ln>
            <a:noFill/>
          </a:ln>
        </p:spPr>
        <p:txBody>
          <a:bodyPr/>
          <a:lstStyle/>
          <a:p>
            <a:r>
              <a:rPr lang="en-US" dirty="0" smtClean="0">
                <a:solidFill>
                  <a:srgbClr val="000000"/>
                </a:solidFill>
              </a:rPr>
              <a:t>Stephanie Seneff</a:t>
            </a:r>
          </a:p>
          <a:p>
            <a:r>
              <a:rPr lang="en-US" dirty="0" smtClean="0">
                <a:solidFill>
                  <a:srgbClr val="000000"/>
                </a:solidFill>
              </a:rPr>
              <a:t>Wise Traditions Workshop</a:t>
            </a:r>
          </a:p>
          <a:p>
            <a:r>
              <a:rPr lang="en-US" dirty="0" smtClean="0">
                <a:solidFill>
                  <a:srgbClr val="000000"/>
                </a:solidFill>
              </a:rPr>
              <a:t>November 8, 2013</a:t>
            </a:r>
            <a:endParaRPr lang="en-US" dirty="0">
              <a:solidFill>
                <a:srgbClr val="000000"/>
              </a:solidFill>
            </a:endParaRPr>
          </a:p>
        </p:txBody>
      </p:sp>
    </p:spTree>
    <p:extLst>
      <p:ext uri="{BB962C8B-B14F-4D97-AF65-F5344CB8AC3E}">
        <p14:creationId xmlns:p14="http://schemas.microsoft.com/office/powerpoint/2010/main" val="414555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457200" y="2076451"/>
            <a:ext cx="8229600" cy="952500"/>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smtClean="0">
                <a:ln>
                  <a:noFill/>
                </a:ln>
                <a:solidFill>
                  <a:srgbClr val="FF0000"/>
                </a:solidFill>
                <a:effectLst/>
                <a:uLnTx/>
                <a:uFillTx/>
                <a:latin typeface="Apple Casual"/>
                <a:ea typeface="+mn-ea"/>
                <a:cs typeface="+mn-cs"/>
              </a:rPr>
              <a:t>Highlights of What’s Coming</a:t>
            </a:r>
            <a:endParaRPr kumimoji="0" lang="en-US" sz="4000" b="0" i="0" u="none" strike="noStrike" kern="1200" cap="none" spc="0" normalizeH="0" baseline="0" noProof="0" dirty="0">
              <a:ln>
                <a:noFill/>
              </a:ln>
              <a:solidFill>
                <a:srgbClr val="FF0000"/>
              </a:solidFill>
              <a:effectLst/>
              <a:uLnTx/>
              <a:uFillTx/>
              <a:latin typeface="Apple Casual"/>
              <a:ea typeface="+mn-ea"/>
              <a:cs typeface="+mn-cs"/>
            </a:endParaRPr>
          </a:p>
        </p:txBody>
      </p:sp>
    </p:spTree>
    <p:extLst>
      <p:ext uri="{BB962C8B-B14F-4D97-AF65-F5344CB8AC3E}">
        <p14:creationId xmlns:p14="http://schemas.microsoft.com/office/powerpoint/2010/main" val="360885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Cholesterol </a:t>
            </a:r>
            <a:r>
              <a:rPr lang="en-US" b="1" dirty="0" smtClean="0"/>
              <a:t>Sulfate</a:t>
            </a:r>
            <a:endParaRPr lang="en-US" b="1" dirty="0"/>
          </a:p>
        </p:txBody>
      </p:sp>
      <p:sp>
        <p:nvSpPr>
          <p:cNvPr id="4" name="TextBox 3"/>
          <p:cNvSpPr txBox="1"/>
          <p:nvPr/>
        </p:nvSpPr>
        <p:spPr>
          <a:xfrm>
            <a:off x="457200" y="1772508"/>
            <a:ext cx="8229600" cy="3970318"/>
          </a:xfrm>
          <a:prstGeom prst="rect">
            <a:avLst/>
          </a:prstGeom>
          <a:solidFill>
            <a:srgbClr val="F9FFCC"/>
          </a:solidFill>
          <a:ln>
            <a:solidFill>
              <a:srgbClr val="000000"/>
            </a:solidFill>
          </a:ln>
        </p:spPr>
        <p:txBody>
          <a:bodyPr wrap="square" rtlCol="0">
            <a:spAutoFit/>
          </a:bodyPr>
          <a:lstStyle/>
          <a:p>
            <a:pPr algn="ctr"/>
            <a:endParaRPr lang="en-US" sz="2800" dirty="0" smtClean="0">
              <a:latin typeface="Apple Casual"/>
            </a:endParaRPr>
          </a:p>
          <a:p>
            <a:pPr algn="ctr"/>
            <a:r>
              <a:rPr lang="en-US" sz="2800" dirty="0" smtClean="0">
                <a:latin typeface="Apple Casual"/>
              </a:rPr>
              <a:t>Under healthy conditions, abundant cholesterol sulfate is synthesized in the skin following sun exposure, and this results in generous supply of cholesterol and sulfate to the tissues. </a:t>
            </a:r>
          </a:p>
          <a:p>
            <a:pPr algn="ctr"/>
            <a:endParaRPr lang="en-US" sz="2800" dirty="0" smtClean="0">
              <a:latin typeface="Apple Casual"/>
            </a:endParaRPr>
          </a:p>
          <a:p>
            <a:pPr algn="ctr"/>
            <a:r>
              <a:rPr lang="en-US" sz="2800" dirty="0" smtClean="0">
                <a:latin typeface="Apple Casual"/>
              </a:rPr>
              <a:t>Inadequate sun exposure and sunscreen     impair this process.</a:t>
            </a:r>
          </a:p>
          <a:p>
            <a:pPr algn="ctr"/>
            <a:endParaRPr lang="en-US" sz="2800" dirty="0">
              <a:latin typeface="Apple Casual"/>
            </a:endParaRPr>
          </a:p>
        </p:txBody>
      </p:sp>
    </p:spTree>
    <p:extLst>
      <p:ext uri="{BB962C8B-B14F-4D97-AF65-F5344CB8AC3E}">
        <p14:creationId xmlns:p14="http://schemas.microsoft.com/office/powerpoint/2010/main" val="4250763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Heart Disease</a:t>
            </a:r>
            <a:endParaRPr lang="en-US" b="1"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457200" y="1417638"/>
            <a:ext cx="8229600" cy="2677656"/>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a:t>
            </a:r>
          </a:p>
          <a:p>
            <a:pPr algn="ctr"/>
            <a:r>
              <a:rPr lang="en-US" sz="2800" dirty="0" smtClean="0">
                <a:latin typeface="Apple Casual"/>
              </a:rPr>
              <a:t>When cholesterol sulfate synthesis in the skin is impaired, cardiovascular </a:t>
            </a:r>
            <a:r>
              <a:rPr lang="en-US" sz="2800" dirty="0" smtClean="0">
                <a:latin typeface="Apple Casual"/>
              </a:rPr>
              <a:t>plaque </a:t>
            </a:r>
            <a:r>
              <a:rPr lang="en-US" sz="2800" dirty="0">
                <a:latin typeface="Apple Casual"/>
              </a:rPr>
              <a:t>d</a:t>
            </a:r>
            <a:r>
              <a:rPr lang="en-US" sz="2800" dirty="0" smtClean="0">
                <a:latin typeface="Apple Casual"/>
              </a:rPr>
              <a:t>evelops as an alternative </a:t>
            </a:r>
            <a:r>
              <a:rPr lang="en-US" sz="2800" dirty="0">
                <a:latin typeface="Apple Casual"/>
              </a:rPr>
              <a:t>m</a:t>
            </a:r>
            <a:r>
              <a:rPr lang="en-US" sz="2800" dirty="0" smtClean="0">
                <a:latin typeface="Apple Casual"/>
              </a:rPr>
              <a:t>echanism to produce </a:t>
            </a:r>
            <a:r>
              <a:rPr lang="en-US" sz="2800" dirty="0">
                <a:latin typeface="Apple Casual"/>
              </a:rPr>
              <a:t>c</a:t>
            </a:r>
            <a:r>
              <a:rPr lang="en-US" sz="2800" dirty="0" smtClean="0">
                <a:latin typeface="Apple Casual"/>
              </a:rPr>
              <a:t>holesterol </a:t>
            </a:r>
            <a:r>
              <a:rPr lang="en-US" sz="2800" dirty="0" smtClean="0">
                <a:latin typeface="Apple Casual"/>
              </a:rPr>
              <a:t>sulfate from </a:t>
            </a:r>
            <a:r>
              <a:rPr lang="en-US" sz="2800" dirty="0" smtClean="0">
                <a:latin typeface="Apple Casual"/>
              </a:rPr>
              <a:t>damaged LDL and </a:t>
            </a:r>
            <a:r>
              <a:rPr lang="en-US" sz="2800" dirty="0" err="1">
                <a:latin typeface="Apple Casual"/>
              </a:rPr>
              <a:t>h</a:t>
            </a:r>
            <a:r>
              <a:rPr lang="en-US" sz="2800" dirty="0" err="1" smtClean="0">
                <a:latin typeface="Apple Casual"/>
              </a:rPr>
              <a:t>omocysteine</a:t>
            </a:r>
            <a:endParaRPr lang="en-US" sz="2800" dirty="0" smtClean="0">
              <a:latin typeface="Apple Casual"/>
            </a:endParaRPr>
          </a:p>
          <a:p>
            <a:pPr algn="ctr"/>
            <a:endParaRPr lang="en-US" sz="2800" dirty="0">
              <a:latin typeface="Apple Casual"/>
            </a:endParaRPr>
          </a:p>
        </p:txBody>
      </p:sp>
    </p:spTree>
    <p:extLst>
      <p:ext uri="{BB962C8B-B14F-4D97-AF65-F5344CB8AC3E}">
        <p14:creationId xmlns:p14="http://schemas.microsoft.com/office/powerpoint/2010/main" val="422857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Blood </a:t>
            </a:r>
            <a:r>
              <a:rPr lang="en-US" b="1" dirty="0"/>
              <a:t>D</a:t>
            </a:r>
            <a:r>
              <a:rPr lang="en-US" b="1" dirty="0" smtClean="0"/>
              <a:t>ysfunction</a:t>
            </a:r>
            <a:endParaRPr lang="en-US" b="1"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457200" y="1772508"/>
            <a:ext cx="8229600" cy="4401205"/>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a:t>
            </a:r>
          </a:p>
          <a:p>
            <a:pPr algn="ctr"/>
            <a:r>
              <a:rPr lang="en-US" sz="2800" dirty="0" smtClean="0">
                <a:latin typeface="Apple Casual"/>
              </a:rPr>
              <a:t>The stability of the blood colloidal system depends upon adequate cholesterol sulfate.</a:t>
            </a:r>
          </a:p>
          <a:p>
            <a:pPr algn="ctr"/>
            <a:endParaRPr lang="en-US" sz="2800" dirty="0" smtClean="0">
              <a:latin typeface="Apple Casual"/>
            </a:endParaRPr>
          </a:p>
          <a:p>
            <a:pPr algn="ctr"/>
            <a:r>
              <a:rPr lang="en-US" sz="2800" dirty="0" smtClean="0">
                <a:latin typeface="Apple Casual"/>
              </a:rPr>
              <a:t>When sulfate is depleted, suspended cells and particles become deficient in negative charge, and start to stick together.  </a:t>
            </a:r>
          </a:p>
          <a:p>
            <a:pPr algn="ctr"/>
            <a:endParaRPr lang="en-US" sz="2800" dirty="0" smtClean="0">
              <a:latin typeface="Apple Casual"/>
            </a:endParaRPr>
          </a:p>
          <a:p>
            <a:pPr algn="ctr"/>
            <a:r>
              <a:rPr lang="en-US" sz="2800" dirty="0" smtClean="0">
                <a:latin typeface="Apple Casual"/>
              </a:rPr>
              <a:t>This leads to blood clots and hemorrhaging</a:t>
            </a:r>
          </a:p>
          <a:p>
            <a:pPr algn="ctr"/>
            <a:endParaRPr lang="en-US" sz="2800" dirty="0">
              <a:latin typeface="Apple Casual"/>
            </a:endParaRPr>
          </a:p>
        </p:txBody>
      </p:sp>
    </p:spTree>
    <p:extLst>
      <p:ext uri="{BB962C8B-B14F-4D97-AF65-F5344CB8AC3E}">
        <p14:creationId xmlns:p14="http://schemas.microsoft.com/office/powerpoint/2010/main" val="29537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Statin Drugs</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354839" y="1772508"/>
            <a:ext cx="8481369" cy="3539431"/>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a:t>
            </a:r>
          </a:p>
          <a:p>
            <a:pPr algn="ctr"/>
            <a:r>
              <a:rPr lang="en-US" sz="2800" dirty="0" smtClean="0">
                <a:latin typeface="Apple Casual"/>
              </a:rPr>
              <a:t> Statin drugs are a huge money-maker, worldwide</a:t>
            </a:r>
          </a:p>
          <a:p>
            <a:pPr algn="ctr"/>
            <a:endParaRPr lang="en-US" sz="2800" dirty="0" smtClean="0">
              <a:latin typeface="Apple Casual"/>
            </a:endParaRPr>
          </a:p>
          <a:p>
            <a:pPr algn="ctr"/>
            <a:r>
              <a:rPr lang="en-US" sz="2800" dirty="0" smtClean="0">
                <a:latin typeface="Apple Casual"/>
              </a:rPr>
              <a:t>They are causing tens of millions of people             significant deterioration in quality of life     with no gains in life expectancy</a:t>
            </a:r>
            <a:endParaRPr lang="en-US" sz="2800" dirty="0" smtClean="0">
              <a:latin typeface="Apple Casual"/>
            </a:endParaRPr>
          </a:p>
          <a:p>
            <a:pPr algn="ctr"/>
            <a:endParaRPr lang="en-US" sz="2800" dirty="0" smtClean="0">
              <a:latin typeface="Apple Casual"/>
            </a:endParaRPr>
          </a:p>
          <a:p>
            <a:pPr algn="ctr"/>
            <a:endParaRPr lang="en-US" sz="2800" dirty="0">
              <a:latin typeface="Apple Casual"/>
            </a:endParaRPr>
          </a:p>
        </p:txBody>
      </p:sp>
    </p:spTree>
    <p:extLst>
      <p:ext uri="{BB962C8B-B14F-4D97-AF65-F5344CB8AC3E}">
        <p14:creationId xmlns:p14="http://schemas.microsoft.com/office/powerpoint/2010/main" val="269703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Cancer</a:t>
            </a:r>
            <a:endParaRPr lang="en-US" b="1" dirty="0"/>
          </a:p>
        </p:txBody>
      </p:sp>
      <p:sp>
        <p:nvSpPr>
          <p:cNvPr id="4" name="TextBox 3"/>
          <p:cNvSpPr txBox="1"/>
          <p:nvPr/>
        </p:nvSpPr>
        <p:spPr>
          <a:xfrm>
            <a:off x="609600" y="1570038"/>
            <a:ext cx="8229600" cy="3539431"/>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a:t>
            </a:r>
          </a:p>
          <a:p>
            <a:pPr algn="ctr"/>
            <a:r>
              <a:rPr lang="en-US" sz="2800" dirty="0" smtClean="0">
                <a:latin typeface="Apple Casual"/>
              </a:rPr>
              <a:t>Cancer develops as a mechanism to     massively </a:t>
            </a:r>
            <a:r>
              <a:rPr lang="en-US" sz="2800" dirty="0">
                <a:latin typeface="Apple Casual"/>
              </a:rPr>
              <a:t>c</a:t>
            </a:r>
            <a:r>
              <a:rPr lang="en-US" sz="2800" dirty="0" smtClean="0">
                <a:latin typeface="Apple Casual"/>
              </a:rPr>
              <a:t>onvert </a:t>
            </a:r>
            <a:r>
              <a:rPr lang="en-US" sz="2800" dirty="0">
                <a:latin typeface="Apple Casual"/>
              </a:rPr>
              <a:t>g</a:t>
            </a:r>
            <a:r>
              <a:rPr lang="en-US" sz="2800" dirty="0" smtClean="0">
                <a:latin typeface="Apple Casual"/>
              </a:rPr>
              <a:t>lucose to lactate,             which is a much </a:t>
            </a:r>
            <a:r>
              <a:rPr lang="en-US" sz="2800" dirty="0">
                <a:latin typeface="Apple Casual"/>
              </a:rPr>
              <a:t>s</a:t>
            </a:r>
            <a:r>
              <a:rPr lang="en-US" sz="2800" dirty="0" smtClean="0">
                <a:latin typeface="Apple Casual"/>
              </a:rPr>
              <a:t>afer </a:t>
            </a:r>
            <a:r>
              <a:rPr lang="en-US" sz="2800" dirty="0">
                <a:latin typeface="Apple Casual"/>
              </a:rPr>
              <a:t>f</a:t>
            </a:r>
            <a:r>
              <a:rPr lang="en-US" sz="2800" dirty="0" smtClean="0">
                <a:latin typeface="Apple Casual"/>
              </a:rPr>
              <a:t>uel – especially when cells are insulin resistant.</a:t>
            </a:r>
          </a:p>
          <a:p>
            <a:pPr algn="ctr"/>
            <a:endParaRPr lang="en-US" sz="2800" dirty="0" smtClean="0">
              <a:latin typeface="Apple Casual"/>
            </a:endParaRPr>
          </a:p>
          <a:p>
            <a:pPr algn="ctr"/>
            <a:r>
              <a:rPr lang="en-US" sz="2800" dirty="0" smtClean="0">
                <a:latin typeface="Apple Casual"/>
              </a:rPr>
              <a:t>Cancer cells provide sulfate to the vasculature</a:t>
            </a:r>
            <a:endParaRPr lang="en-US" sz="2800" dirty="0" smtClean="0">
              <a:latin typeface="Apple Casual"/>
            </a:endParaRPr>
          </a:p>
          <a:p>
            <a:pPr algn="ctr"/>
            <a:endParaRPr lang="en-US" sz="2800" dirty="0">
              <a:latin typeface="Apple Casual"/>
            </a:endParaRPr>
          </a:p>
        </p:txBody>
      </p:sp>
    </p:spTree>
    <p:extLst>
      <p:ext uri="{BB962C8B-B14F-4D97-AF65-F5344CB8AC3E}">
        <p14:creationId xmlns:p14="http://schemas.microsoft.com/office/powerpoint/2010/main" val="409535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Gut Bacteria</a:t>
            </a:r>
            <a:endParaRPr lang="en-US" b="1" dirty="0"/>
          </a:p>
        </p:txBody>
      </p:sp>
      <p:sp>
        <p:nvSpPr>
          <p:cNvPr id="4" name="TextBox 3"/>
          <p:cNvSpPr txBox="1"/>
          <p:nvPr/>
        </p:nvSpPr>
        <p:spPr>
          <a:xfrm>
            <a:off x="550580" y="1594442"/>
            <a:ext cx="8229600" cy="4401205"/>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a:t>
            </a:r>
          </a:p>
          <a:p>
            <a:pPr algn="ctr"/>
            <a:r>
              <a:rPr lang="en-US" sz="2800" dirty="0" smtClean="0">
                <a:latin typeface="Apple Casual"/>
              </a:rPr>
              <a:t> Our gut bacteria                             outnumber our own cells 10 to 1. </a:t>
            </a:r>
          </a:p>
          <a:p>
            <a:pPr algn="ctr"/>
            <a:endParaRPr lang="en-US" sz="2800" dirty="0">
              <a:latin typeface="Apple Casual"/>
            </a:endParaRPr>
          </a:p>
          <a:p>
            <a:pPr algn="ctr"/>
            <a:r>
              <a:rPr lang="en-US" sz="2800" dirty="0" smtClean="0">
                <a:latin typeface="Apple Casual"/>
              </a:rPr>
              <a:t>They produce signaling molecules that can influence neuronal responses in the brain</a:t>
            </a:r>
          </a:p>
          <a:p>
            <a:pPr algn="ctr"/>
            <a:endParaRPr lang="en-US" sz="2800" dirty="0">
              <a:latin typeface="Apple Casual"/>
            </a:endParaRPr>
          </a:p>
          <a:p>
            <a:pPr algn="ctr"/>
            <a:r>
              <a:rPr lang="en-US" sz="2800" dirty="0" smtClean="0">
                <a:latin typeface="Apple Casual"/>
              </a:rPr>
              <a:t>They help us out in many ways, and           if they’re not healthy, we’re not healthy</a:t>
            </a:r>
            <a:endParaRPr lang="en-US" sz="2800" dirty="0" smtClean="0">
              <a:latin typeface="Apple Casual"/>
            </a:endParaRPr>
          </a:p>
          <a:p>
            <a:pPr algn="ctr"/>
            <a:endParaRPr lang="en-US" sz="2800" dirty="0">
              <a:latin typeface="Apple Casual"/>
            </a:endParaRPr>
          </a:p>
        </p:txBody>
      </p:sp>
    </p:spTree>
    <p:extLst>
      <p:ext uri="{BB962C8B-B14F-4D97-AF65-F5344CB8AC3E}">
        <p14:creationId xmlns:p14="http://schemas.microsoft.com/office/powerpoint/2010/main" val="628518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Infection</a:t>
            </a:r>
            <a:endParaRPr lang="en-US" b="1" dirty="0"/>
          </a:p>
        </p:txBody>
      </p:sp>
      <p:sp>
        <p:nvSpPr>
          <p:cNvPr id="4" name="TextBox 3"/>
          <p:cNvSpPr txBox="1"/>
          <p:nvPr/>
        </p:nvSpPr>
        <p:spPr>
          <a:xfrm>
            <a:off x="609600" y="1570038"/>
            <a:ext cx="8229600" cy="3970318"/>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a:t>
            </a:r>
          </a:p>
          <a:p>
            <a:pPr algn="ctr"/>
            <a:r>
              <a:rPr lang="en-US" sz="2800" dirty="0" smtClean="0">
                <a:latin typeface="Apple Casual"/>
              </a:rPr>
              <a:t>Susceptibility to infection is a consequence of impaired </a:t>
            </a:r>
            <a:r>
              <a:rPr lang="en-US" sz="2800" dirty="0">
                <a:latin typeface="Apple Casual"/>
              </a:rPr>
              <a:t>c</a:t>
            </a:r>
            <a:r>
              <a:rPr lang="en-US" sz="2800" dirty="0" smtClean="0">
                <a:latin typeface="Apple Casual"/>
              </a:rPr>
              <a:t>holesterol </a:t>
            </a:r>
            <a:r>
              <a:rPr lang="en-US" sz="2800" dirty="0">
                <a:latin typeface="Apple Casual"/>
              </a:rPr>
              <a:t>s</a:t>
            </a:r>
            <a:r>
              <a:rPr lang="en-US" sz="2800" dirty="0" smtClean="0">
                <a:latin typeface="Apple Casual"/>
              </a:rPr>
              <a:t>ulfate </a:t>
            </a:r>
            <a:r>
              <a:rPr lang="en-US" sz="2800" dirty="0">
                <a:latin typeface="Apple Casual"/>
              </a:rPr>
              <a:t>s</a:t>
            </a:r>
            <a:r>
              <a:rPr lang="en-US" sz="2800" dirty="0" smtClean="0">
                <a:latin typeface="Apple Casual"/>
              </a:rPr>
              <a:t>ynthesis, which introduces </a:t>
            </a:r>
            <a:r>
              <a:rPr lang="en-US" sz="2800" dirty="0">
                <a:latin typeface="Apple Casual"/>
              </a:rPr>
              <a:t>w</a:t>
            </a:r>
            <a:r>
              <a:rPr lang="en-US" sz="2800" dirty="0" smtClean="0">
                <a:latin typeface="Apple Casual"/>
              </a:rPr>
              <a:t>idespread </a:t>
            </a:r>
            <a:r>
              <a:rPr lang="en-US" sz="2800" dirty="0">
                <a:latin typeface="Apple Casual"/>
              </a:rPr>
              <a:t>p</a:t>
            </a:r>
            <a:r>
              <a:rPr lang="en-US" sz="2800" dirty="0" smtClean="0">
                <a:latin typeface="Apple Casual"/>
              </a:rPr>
              <a:t>athology</a:t>
            </a:r>
          </a:p>
          <a:p>
            <a:pPr algn="ctr"/>
            <a:endParaRPr lang="en-US" sz="2800" dirty="0" smtClean="0">
              <a:latin typeface="Apple Casual"/>
            </a:endParaRPr>
          </a:p>
          <a:p>
            <a:pPr algn="ctr"/>
            <a:r>
              <a:rPr lang="en-US" sz="2800" dirty="0" smtClean="0">
                <a:latin typeface="Apple Casual"/>
              </a:rPr>
              <a:t>Infection serves a useful </a:t>
            </a:r>
            <a:r>
              <a:rPr lang="en-US" sz="2800" dirty="0">
                <a:latin typeface="Apple Casual"/>
              </a:rPr>
              <a:t>r</a:t>
            </a:r>
            <a:r>
              <a:rPr lang="en-US" sz="2800" dirty="0" smtClean="0">
                <a:latin typeface="Apple Casual"/>
              </a:rPr>
              <a:t>ole in       resupplying </a:t>
            </a:r>
            <a:r>
              <a:rPr lang="en-US" sz="2800" dirty="0">
                <a:latin typeface="Apple Casual"/>
              </a:rPr>
              <a:t>c</a:t>
            </a:r>
            <a:r>
              <a:rPr lang="en-US" sz="2800" dirty="0" smtClean="0">
                <a:latin typeface="Apple Casual"/>
              </a:rPr>
              <a:t>ritical </a:t>
            </a:r>
            <a:r>
              <a:rPr lang="en-US" sz="2800" dirty="0">
                <a:latin typeface="Apple Casual"/>
              </a:rPr>
              <a:t>n</a:t>
            </a:r>
            <a:r>
              <a:rPr lang="en-US" sz="2800" dirty="0" smtClean="0">
                <a:latin typeface="Apple Casual"/>
              </a:rPr>
              <a:t>utrients such as                        </a:t>
            </a:r>
            <a:r>
              <a:rPr lang="en-US" sz="2800" dirty="0" err="1">
                <a:latin typeface="Apple Casual"/>
              </a:rPr>
              <a:t>c</a:t>
            </a:r>
            <a:r>
              <a:rPr lang="en-US" sz="2800" dirty="0" err="1" smtClean="0">
                <a:latin typeface="Apple Casual"/>
              </a:rPr>
              <a:t>obalamin</a:t>
            </a:r>
            <a:r>
              <a:rPr lang="en-US" sz="2800" dirty="0" smtClean="0">
                <a:latin typeface="Apple Casual"/>
              </a:rPr>
              <a:t>, </a:t>
            </a:r>
            <a:r>
              <a:rPr lang="en-US" sz="2800" dirty="0" err="1">
                <a:latin typeface="Apple Casual"/>
              </a:rPr>
              <a:t>f</a:t>
            </a:r>
            <a:r>
              <a:rPr lang="en-US" sz="2800" dirty="0" err="1" smtClean="0">
                <a:latin typeface="Apple Casual"/>
              </a:rPr>
              <a:t>olate</a:t>
            </a:r>
            <a:r>
              <a:rPr lang="en-US" sz="2800" dirty="0" smtClean="0">
                <a:latin typeface="Apple Casual"/>
              </a:rPr>
              <a:t>, and </a:t>
            </a:r>
            <a:r>
              <a:rPr lang="en-US" sz="2800" dirty="0" err="1" smtClean="0">
                <a:latin typeface="Apple Casual"/>
              </a:rPr>
              <a:t>heparan</a:t>
            </a:r>
            <a:r>
              <a:rPr lang="en-US" sz="2800" dirty="0" smtClean="0">
                <a:latin typeface="Apple Casual"/>
              </a:rPr>
              <a:t> sulfate</a:t>
            </a:r>
          </a:p>
          <a:p>
            <a:pPr algn="ctr"/>
            <a:endParaRPr lang="en-US" sz="2800" dirty="0">
              <a:latin typeface="Apple Casual"/>
            </a:endParaRPr>
          </a:p>
        </p:txBody>
      </p:sp>
    </p:spTree>
    <p:extLst>
      <p:ext uri="{BB962C8B-B14F-4D97-AF65-F5344CB8AC3E}">
        <p14:creationId xmlns:p14="http://schemas.microsoft.com/office/powerpoint/2010/main" val="312898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Autism</a:t>
            </a:r>
            <a:endParaRPr lang="en-US" b="1" dirty="0"/>
          </a:p>
        </p:txBody>
      </p:sp>
      <p:sp>
        <p:nvSpPr>
          <p:cNvPr id="4" name="TextBox 3"/>
          <p:cNvSpPr txBox="1"/>
          <p:nvPr/>
        </p:nvSpPr>
        <p:spPr>
          <a:xfrm>
            <a:off x="609600" y="1570038"/>
            <a:ext cx="8229600" cy="4401205"/>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a:t>
            </a:r>
          </a:p>
          <a:p>
            <a:pPr algn="ctr"/>
            <a:r>
              <a:rPr lang="en-US" sz="2800" dirty="0" smtClean="0">
                <a:latin typeface="Apple Casual"/>
              </a:rPr>
              <a:t>Autism is a childhood disorder that is   alarmingly on the rise. </a:t>
            </a:r>
          </a:p>
          <a:p>
            <a:pPr algn="ctr"/>
            <a:endParaRPr lang="en-US" sz="2800" dirty="0" smtClean="0">
              <a:latin typeface="Apple Casual"/>
            </a:endParaRPr>
          </a:p>
          <a:p>
            <a:pPr algn="ctr"/>
            <a:r>
              <a:rPr lang="en-US" sz="2800" dirty="0" smtClean="0">
                <a:latin typeface="Apple Casual"/>
              </a:rPr>
              <a:t>Many environmental factors contribute to it, including micronutrient-deficient food, inadequate sunlight exposure, aluminum and mercury in vaccines, exposure to vehicle exhaust fumes,  and pesticides (especially Roundup), </a:t>
            </a:r>
          </a:p>
          <a:p>
            <a:pPr algn="ctr"/>
            <a:endParaRPr lang="en-US" sz="2800" dirty="0">
              <a:latin typeface="Apple Casual"/>
            </a:endParaRPr>
          </a:p>
        </p:txBody>
      </p:sp>
    </p:spTree>
    <p:extLst>
      <p:ext uri="{BB962C8B-B14F-4D97-AF65-F5344CB8AC3E}">
        <p14:creationId xmlns:p14="http://schemas.microsoft.com/office/powerpoint/2010/main" val="330307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Pineal Gland</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57200" y="1417638"/>
            <a:ext cx="8229600" cy="3539431"/>
          </a:xfrm>
          <a:prstGeom prst="rect">
            <a:avLst/>
          </a:prstGeom>
          <a:solidFill>
            <a:srgbClr val="F9FFCC"/>
          </a:solidFill>
          <a:ln>
            <a:solidFill>
              <a:srgbClr val="000000"/>
            </a:solidFill>
          </a:ln>
        </p:spPr>
        <p:txBody>
          <a:bodyPr wrap="square" rtlCol="0">
            <a:spAutoFit/>
          </a:bodyPr>
          <a:lstStyle/>
          <a:p>
            <a:pPr algn="ctr"/>
            <a:endParaRPr lang="en-US" sz="2800" dirty="0" smtClean="0">
              <a:latin typeface="Apple Casual"/>
            </a:endParaRPr>
          </a:p>
          <a:p>
            <a:pPr algn="ctr"/>
            <a:r>
              <a:rPr lang="en-US" sz="2800" dirty="0" smtClean="0">
                <a:latin typeface="Apple Casual"/>
              </a:rPr>
              <a:t>The pineal gland is the “seat of the soul”</a:t>
            </a:r>
          </a:p>
          <a:p>
            <a:pPr algn="ctr"/>
            <a:endParaRPr lang="en-US" sz="2800" dirty="0">
              <a:latin typeface="Apple Casual"/>
            </a:endParaRPr>
          </a:p>
          <a:p>
            <a:pPr algn="ctr"/>
            <a:r>
              <a:rPr lang="en-US" sz="2800" dirty="0" smtClean="0">
                <a:latin typeface="Apple Casual"/>
              </a:rPr>
              <a:t>It produces sulfate by day and              supplies it to the brain by night</a:t>
            </a:r>
          </a:p>
          <a:p>
            <a:pPr algn="ctr"/>
            <a:endParaRPr lang="en-US" sz="2800" dirty="0">
              <a:latin typeface="Apple Casual"/>
            </a:endParaRPr>
          </a:p>
          <a:p>
            <a:pPr algn="ctr"/>
            <a:r>
              <a:rPr lang="en-US" sz="2800" dirty="0" smtClean="0">
                <a:latin typeface="Apple Casual"/>
              </a:rPr>
              <a:t>Pineal gland calcification is a major feature of Alzheimer’s, together with impaired sleep</a:t>
            </a:r>
            <a:endParaRPr lang="en-US" sz="2800" dirty="0">
              <a:latin typeface="Apple Casual"/>
            </a:endParaRPr>
          </a:p>
        </p:txBody>
      </p:sp>
    </p:spTree>
    <p:extLst>
      <p:ext uri="{BB962C8B-B14F-4D97-AF65-F5344CB8AC3E}">
        <p14:creationId xmlns:p14="http://schemas.microsoft.com/office/powerpoint/2010/main" val="490732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809625" y="3959225"/>
            <a:ext cx="6400800" cy="1752600"/>
          </a:xfrm>
          <a:prstGeom prst="rect">
            <a:avLst/>
          </a:prstGeom>
          <a:ln>
            <a:noFill/>
          </a:ln>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1"/>
                </a:solidFill>
              </a:rPr>
              <a:t>Stephanie Seneff</a:t>
            </a:r>
          </a:p>
          <a:p>
            <a:r>
              <a:rPr lang="en-US" dirty="0" smtClean="0">
                <a:solidFill>
                  <a:schemeClr val="tx1"/>
                </a:solidFill>
              </a:rPr>
              <a:t>Wise Traditions Workshop</a:t>
            </a:r>
          </a:p>
          <a:p>
            <a:r>
              <a:rPr lang="en-US" dirty="0" smtClean="0">
                <a:solidFill>
                  <a:schemeClr val="tx1"/>
                </a:solidFill>
              </a:rPr>
              <a:t>Weston Price Foundation</a:t>
            </a:r>
          </a:p>
          <a:p>
            <a:r>
              <a:rPr lang="en-US" dirty="0" smtClean="0">
                <a:solidFill>
                  <a:schemeClr val="tx1"/>
                </a:solidFill>
              </a:rPr>
              <a:t>Nov.  8, 2013</a:t>
            </a:r>
          </a:p>
          <a:p>
            <a:endParaRPr lang="en-US" dirty="0">
              <a:solidFill>
                <a:schemeClr val="tx1"/>
              </a:solidFill>
            </a:endParaRPr>
          </a:p>
        </p:txBody>
      </p:sp>
      <p:pic>
        <p:nvPicPr>
          <p:cNvPr id="5" name="Picture 4" descr="su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624" y="-265955"/>
            <a:ext cx="3254375" cy="3316659"/>
          </a:xfrm>
          <a:prstGeom prst="rect">
            <a:avLst/>
          </a:prstGeom>
        </p:spPr>
      </p:pic>
      <p:sp>
        <p:nvSpPr>
          <p:cNvPr id="2" name="Title 1"/>
          <p:cNvSpPr>
            <a:spLocks noGrp="1"/>
          </p:cNvSpPr>
          <p:nvPr>
            <p:ph type="ctrTitle"/>
          </p:nvPr>
        </p:nvSpPr>
        <p:spPr>
          <a:xfrm>
            <a:off x="193675" y="1685925"/>
            <a:ext cx="7772400" cy="1470025"/>
          </a:xfrm>
        </p:spPr>
        <p:txBody>
          <a:bodyPr/>
          <a:lstStyle/>
          <a:p>
            <a:r>
              <a:rPr lang="en-US" b="1" dirty="0" smtClean="0"/>
              <a:t>Part 1: Introduction</a:t>
            </a:r>
            <a:endParaRPr lang="en-US" b="1" dirty="0"/>
          </a:p>
        </p:txBody>
      </p:sp>
      <p:sp>
        <p:nvSpPr>
          <p:cNvPr id="6" name="TextBox 5"/>
          <p:cNvSpPr txBox="1"/>
          <p:nvPr/>
        </p:nvSpPr>
        <p:spPr>
          <a:xfrm>
            <a:off x="1336304" y="6374180"/>
            <a:ext cx="7657264" cy="461665"/>
          </a:xfrm>
          <a:prstGeom prst="rect">
            <a:avLst/>
          </a:prstGeom>
          <a:noFill/>
        </p:spPr>
        <p:txBody>
          <a:bodyPr wrap="none" rtlCol="0">
            <a:spAutoFit/>
          </a:bodyPr>
          <a:lstStyle/>
          <a:p>
            <a:r>
              <a:rPr lang="en-US" sz="2400" dirty="0" err="1"/>
              <a:t>p</a:t>
            </a:r>
            <a:r>
              <a:rPr lang="en-US" sz="2400" dirty="0" err="1" smtClean="0"/>
              <a:t>eople.csail.mit.edu</a:t>
            </a:r>
            <a:r>
              <a:rPr lang="en-US" sz="2400" dirty="0" smtClean="0"/>
              <a:t>/</a:t>
            </a:r>
            <a:r>
              <a:rPr lang="en-US" sz="2400" dirty="0" err="1" smtClean="0"/>
              <a:t>seneff</a:t>
            </a:r>
            <a:r>
              <a:rPr lang="en-US" sz="2400" dirty="0" smtClean="0"/>
              <a:t>/WAPF_Slides_2013/1_Intro.pdf</a:t>
            </a:r>
          </a:p>
        </p:txBody>
      </p:sp>
    </p:spTree>
    <p:extLst>
      <p:ext uri="{BB962C8B-B14F-4D97-AF65-F5344CB8AC3E}">
        <p14:creationId xmlns:p14="http://schemas.microsoft.com/office/powerpoint/2010/main" val="303925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Impaired Autophagy</a:t>
            </a:r>
            <a:endParaRPr lang="en-US" b="1"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457200" y="1417638"/>
            <a:ext cx="8229600" cy="4832093"/>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a:t>
            </a:r>
          </a:p>
          <a:p>
            <a:pPr algn="ctr"/>
            <a:r>
              <a:rPr lang="en-US" sz="2800" dirty="0" smtClean="0">
                <a:latin typeface="Apple Casual"/>
              </a:rPr>
              <a:t>Cells dispose of the garbage that accumulates with living via autophagy </a:t>
            </a:r>
            <a:r>
              <a:rPr lang="en-US" sz="2800" dirty="0" smtClean="0">
                <a:latin typeface="Apple Casual"/>
              </a:rPr>
              <a:t>– they can recycle </a:t>
            </a:r>
            <a:r>
              <a:rPr lang="en-US" sz="2800" dirty="0" err="1" smtClean="0">
                <a:latin typeface="Apple Casual"/>
              </a:rPr>
              <a:t>misfolded</a:t>
            </a:r>
            <a:r>
              <a:rPr lang="en-US" sz="2800" dirty="0" smtClean="0">
                <a:latin typeface="Apple Casual"/>
              </a:rPr>
              <a:t> proteins into new proteins and replace broken mitochondria with fresh ones.</a:t>
            </a:r>
          </a:p>
          <a:p>
            <a:pPr algn="ctr"/>
            <a:endParaRPr lang="en-US" sz="2800" dirty="0" smtClean="0">
              <a:latin typeface="Apple Casual"/>
            </a:endParaRPr>
          </a:p>
          <a:p>
            <a:pPr algn="ctr"/>
            <a:r>
              <a:rPr lang="en-US" sz="2800" dirty="0" smtClean="0">
                <a:latin typeface="Apple Casual"/>
              </a:rPr>
              <a:t>Excess nitric oxide leads to impaired </a:t>
            </a:r>
            <a:r>
              <a:rPr lang="en-US" sz="2800" dirty="0" err="1" smtClean="0">
                <a:latin typeface="Apple Casual"/>
              </a:rPr>
              <a:t>autophagy</a:t>
            </a:r>
            <a:r>
              <a:rPr lang="en-US" sz="2800" dirty="0" smtClean="0">
                <a:latin typeface="Apple Casual"/>
              </a:rPr>
              <a:t>, which results in accumulation of debris and busted mitochondria.  Over time, the cell becomes so impaired that it has to shut down.</a:t>
            </a:r>
          </a:p>
          <a:p>
            <a:pPr algn="ctr"/>
            <a:endParaRPr lang="en-US" sz="2800" dirty="0">
              <a:latin typeface="Apple Casual"/>
            </a:endParaRPr>
          </a:p>
        </p:txBody>
      </p:sp>
    </p:spTree>
    <p:extLst>
      <p:ext uri="{BB962C8B-B14F-4D97-AF65-F5344CB8AC3E}">
        <p14:creationId xmlns:p14="http://schemas.microsoft.com/office/powerpoint/2010/main" val="86793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Glyphosate</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57200" y="1417638"/>
            <a:ext cx="8229600" cy="3539431"/>
          </a:xfrm>
          <a:prstGeom prst="rect">
            <a:avLst/>
          </a:prstGeom>
          <a:solidFill>
            <a:srgbClr val="F9FFCC"/>
          </a:solidFill>
          <a:ln>
            <a:solidFill>
              <a:srgbClr val="000000"/>
            </a:solidFill>
          </a:ln>
        </p:spPr>
        <p:txBody>
          <a:bodyPr wrap="square" rtlCol="0">
            <a:spAutoFit/>
          </a:bodyPr>
          <a:lstStyle/>
          <a:p>
            <a:pPr algn="ctr"/>
            <a:endParaRPr lang="en-US" sz="2800" dirty="0" smtClean="0">
              <a:latin typeface="Apple Casual"/>
            </a:endParaRPr>
          </a:p>
          <a:p>
            <a:pPr algn="ctr"/>
            <a:r>
              <a:rPr lang="en-US" sz="2800" dirty="0" smtClean="0">
                <a:latin typeface="Apple Casual"/>
              </a:rPr>
              <a:t>Glyphosate is the active ingredient in the </a:t>
            </a:r>
            <a:r>
              <a:rPr lang="en-US" sz="2800" dirty="0" err="1" smtClean="0">
                <a:latin typeface="Apple Casual"/>
              </a:rPr>
              <a:t>weedkiller</a:t>
            </a:r>
            <a:r>
              <a:rPr lang="en-US" sz="2800" dirty="0" smtClean="0">
                <a:latin typeface="Apple Casual"/>
              </a:rPr>
              <a:t>, Roundup</a:t>
            </a:r>
          </a:p>
          <a:p>
            <a:pPr algn="ctr"/>
            <a:endParaRPr lang="en-US" sz="2800" dirty="0">
              <a:latin typeface="Apple Casual"/>
            </a:endParaRPr>
          </a:p>
          <a:p>
            <a:pPr algn="ctr"/>
            <a:r>
              <a:rPr lang="en-US" sz="2800" dirty="0" smtClean="0">
                <a:latin typeface="Apple Casual"/>
              </a:rPr>
              <a:t>It is likely a major contributor to autism, obesity, Alzheimer’s disease, kidney disease, diabetes, infertility, etc.</a:t>
            </a:r>
          </a:p>
          <a:p>
            <a:pPr algn="ctr"/>
            <a:endParaRPr lang="en-US" sz="2800" dirty="0" smtClean="0">
              <a:latin typeface="Apple Casual"/>
            </a:endParaRPr>
          </a:p>
        </p:txBody>
      </p:sp>
    </p:spTree>
    <p:extLst>
      <p:ext uri="{BB962C8B-B14F-4D97-AF65-F5344CB8AC3E}">
        <p14:creationId xmlns:p14="http://schemas.microsoft.com/office/powerpoint/2010/main" val="30533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Polyphenols and Flavonoids</a:t>
            </a:r>
            <a:endParaRPr lang="en-US"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57200" y="1417638"/>
            <a:ext cx="8229600" cy="3539431"/>
          </a:xfrm>
          <a:prstGeom prst="rect">
            <a:avLst/>
          </a:prstGeom>
          <a:solidFill>
            <a:srgbClr val="F9FFCC"/>
          </a:solidFill>
          <a:ln>
            <a:solidFill>
              <a:srgbClr val="000000"/>
            </a:solidFill>
          </a:ln>
        </p:spPr>
        <p:txBody>
          <a:bodyPr wrap="square" rtlCol="0">
            <a:spAutoFit/>
          </a:bodyPr>
          <a:lstStyle/>
          <a:p>
            <a:pPr algn="ctr"/>
            <a:endParaRPr lang="en-US" sz="2800" dirty="0" smtClean="0">
              <a:latin typeface="Apple Casual"/>
            </a:endParaRPr>
          </a:p>
          <a:p>
            <a:pPr algn="ctr"/>
            <a:r>
              <a:rPr lang="en-US" sz="2800" dirty="0" smtClean="0">
                <a:latin typeface="Apple Casual"/>
              </a:rPr>
              <a:t> Polyphenols and </a:t>
            </a:r>
            <a:r>
              <a:rPr lang="en-US" sz="2800" dirty="0" smtClean="0">
                <a:latin typeface="Apple Casual"/>
              </a:rPr>
              <a:t>flavonoids </a:t>
            </a:r>
            <a:r>
              <a:rPr lang="en-US" sz="2800" dirty="0" smtClean="0">
                <a:latin typeface="Apple Casual"/>
              </a:rPr>
              <a:t>are components in certain foods that are considered healthy due to their “antioxidant” abilities.</a:t>
            </a:r>
          </a:p>
          <a:p>
            <a:pPr algn="ctr"/>
            <a:endParaRPr lang="en-US" sz="2800" dirty="0" smtClean="0">
              <a:latin typeface="Apple Casual"/>
            </a:endParaRPr>
          </a:p>
          <a:p>
            <a:pPr algn="ctr"/>
            <a:r>
              <a:rPr lang="en-US" sz="2800" dirty="0" smtClean="0">
                <a:latin typeface="Apple Casual"/>
              </a:rPr>
              <a:t>The real reason why they are healthy is because they transport sulfate.</a:t>
            </a:r>
          </a:p>
          <a:p>
            <a:pPr algn="ctr"/>
            <a:endParaRPr lang="en-US" sz="2800" dirty="0">
              <a:latin typeface="Apple Casual"/>
            </a:endParaRPr>
          </a:p>
        </p:txBody>
      </p:sp>
    </p:spTree>
    <p:extLst>
      <p:ext uri="{BB962C8B-B14F-4D97-AF65-F5344CB8AC3E}">
        <p14:creationId xmlns:p14="http://schemas.microsoft.com/office/powerpoint/2010/main" val="90742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87"/>
            <a:ext cx="8229600" cy="1143000"/>
          </a:xfrm>
        </p:spPr>
        <p:txBody>
          <a:bodyPr/>
          <a:lstStyle/>
          <a:p>
            <a:r>
              <a:rPr lang="en-US" b="1" smtClean="0"/>
              <a:t>Some Themes</a:t>
            </a:r>
            <a:endParaRPr lang="en-US" b="1" dirty="0"/>
          </a:p>
        </p:txBody>
      </p:sp>
      <p:sp>
        <p:nvSpPr>
          <p:cNvPr id="3" name="Content Placeholder 2"/>
          <p:cNvSpPr>
            <a:spLocks noGrp="1"/>
          </p:cNvSpPr>
          <p:nvPr>
            <p:ph idx="1"/>
          </p:nvPr>
        </p:nvSpPr>
        <p:spPr>
          <a:xfrm>
            <a:off x="457200" y="988613"/>
            <a:ext cx="5721758" cy="3891348"/>
          </a:xfrm>
        </p:spPr>
        <p:txBody>
          <a:bodyPr/>
          <a:lstStyle/>
          <a:p>
            <a:r>
              <a:rPr lang="en-US" dirty="0" smtClean="0"/>
              <a:t>Too many pesticides</a:t>
            </a:r>
          </a:p>
          <a:p>
            <a:pPr lvl="1"/>
            <a:r>
              <a:rPr lang="en-US" i="1" dirty="0" smtClean="0">
                <a:solidFill>
                  <a:srgbClr val="FF0000"/>
                </a:solidFill>
              </a:rPr>
              <a:t>Glyphosate</a:t>
            </a:r>
            <a:r>
              <a:rPr lang="en-US" dirty="0" smtClean="0">
                <a:solidFill>
                  <a:srgbClr val="FF0000"/>
                </a:solidFill>
              </a:rPr>
              <a:t> </a:t>
            </a:r>
            <a:r>
              <a:rPr lang="en-US" dirty="0" smtClean="0"/>
              <a:t>(Roundup)</a:t>
            </a:r>
          </a:p>
          <a:p>
            <a:r>
              <a:rPr lang="en-US" dirty="0" smtClean="0"/>
              <a:t>Too many vaccines</a:t>
            </a:r>
          </a:p>
          <a:p>
            <a:pPr lvl="1"/>
            <a:r>
              <a:rPr lang="en-US" i="1" dirty="0">
                <a:solidFill>
                  <a:srgbClr val="FF0000"/>
                </a:solidFill>
              </a:rPr>
              <a:t>Aluminum</a:t>
            </a:r>
          </a:p>
          <a:p>
            <a:r>
              <a:rPr lang="en-US" dirty="0" smtClean="0"/>
              <a:t>Too </a:t>
            </a:r>
            <a:r>
              <a:rPr lang="en-US" dirty="0"/>
              <a:t>many</a:t>
            </a:r>
            <a:r>
              <a:rPr lang="en-US" dirty="0" smtClean="0"/>
              <a:t> prescription drugs</a:t>
            </a:r>
          </a:p>
          <a:p>
            <a:pPr lvl="1"/>
            <a:r>
              <a:rPr lang="en-US" i="1" dirty="0">
                <a:solidFill>
                  <a:srgbClr val="FF0000"/>
                </a:solidFill>
              </a:rPr>
              <a:t>Statin</a:t>
            </a:r>
            <a:r>
              <a:rPr lang="en-US" dirty="0" smtClean="0"/>
              <a:t> </a:t>
            </a:r>
            <a:r>
              <a:rPr lang="en-US" i="1" dirty="0">
                <a:solidFill>
                  <a:srgbClr val="FF0000"/>
                </a:solidFill>
              </a:rPr>
              <a:t>drugs</a:t>
            </a:r>
            <a:r>
              <a:rPr lang="en-US" dirty="0" smtClean="0"/>
              <a:t> (lower cholesterol)</a:t>
            </a:r>
            <a:endParaRPr lang="en-US" dirty="0"/>
          </a:p>
        </p:txBody>
      </p:sp>
      <p:pic>
        <p:nvPicPr>
          <p:cNvPr id="4" name="Picture 3" descr="600px-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753" y="799837"/>
            <a:ext cx="2992763" cy="2992763"/>
          </a:xfrm>
          <a:prstGeom prst="rect">
            <a:avLst/>
          </a:prstGeom>
        </p:spPr>
      </p:pic>
      <p:pic>
        <p:nvPicPr>
          <p:cNvPr id="5" name="Picture 4" descr="baby-vaccinated-unicef-300x19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430040"/>
            <a:ext cx="3352800" cy="2224024"/>
          </a:xfrm>
          <a:prstGeom prst="rect">
            <a:avLst/>
          </a:prstGeom>
        </p:spPr>
      </p:pic>
      <p:pic>
        <p:nvPicPr>
          <p:cNvPr id="6" name="Picture 5" descr="statin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72" y="4353840"/>
            <a:ext cx="3810000" cy="2603500"/>
          </a:xfrm>
          <a:prstGeom prst="rect">
            <a:avLst/>
          </a:prstGeom>
        </p:spPr>
      </p:pic>
    </p:spTree>
    <p:extLst>
      <p:ext uri="{BB962C8B-B14F-4D97-AF65-F5344CB8AC3E}">
        <p14:creationId xmlns:p14="http://schemas.microsoft.com/office/powerpoint/2010/main" val="356752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deadlyMedic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700" y="381000"/>
            <a:ext cx="4038600" cy="6096000"/>
          </a:xfrm>
          <a:prstGeom prst="rect">
            <a:avLst/>
          </a:prstGeom>
        </p:spPr>
      </p:pic>
      <p:sp>
        <p:nvSpPr>
          <p:cNvPr id="5" name="TextBox 4"/>
          <p:cNvSpPr txBox="1"/>
          <p:nvPr/>
        </p:nvSpPr>
        <p:spPr>
          <a:xfrm>
            <a:off x="2017761" y="3704124"/>
            <a:ext cx="4845113" cy="2246769"/>
          </a:xfrm>
          <a:prstGeom prst="rect">
            <a:avLst/>
          </a:prstGeom>
          <a:solidFill>
            <a:srgbClr val="F8FFC5"/>
          </a:solidFill>
          <a:ln>
            <a:solidFill>
              <a:schemeClr val="tx1"/>
            </a:solidFill>
          </a:ln>
        </p:spPr>
        <p:txBody>
          <a:bodyPr wrap="square" rtlCol="0">
            <a:spAutoFit/>
          </a:bodyPr>
          <a:lstStyle/>
          <a:p>
            <a:pPr algn="ctr"/>
            <a:endParaRPr lang="en-US" sz="2800" dirty="0" smtClean="0"/>
          </a:p>
          <a:p>
            <a:pPr algn="ctr"/>
            <a:r>
              <a:rPr lang="en-US" sz="2800" dirty="0" smtClean="0"/>
              <a:t>The US medical system is the third leading cause of death after heart disease and </a:t>
            </a:r>
            <a:r>
              <a:rPr lang="en-US" sz="2800" dirty="0"/>
              <a:t>cancer.</a:t>
            </a:r>
          </a:p>
          <a:p>
            <a:endParaRPr lang="en-US" sz="2800" dirty="0"/>
          </a:p>
        </p:txBody>
      </p:sp>
    </p:spTree>
    <p:extLst>
      <p:ext uri="{BB962C8B-B14F-4D97-AF65-F5344CB8AC3E}">
        <p14:creationId xmlns:p14="http://schemas.microsoft.com/office/powerpoint/2010/main" val="116898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Hilarious Video!</a:t>
            </a:r>
            <a:endParaRPr lang="en-US" b="1" dirty="0"/>
          </a:p>
        </p:txBody>
      </p:sp>
      <p:pic>
        <p:nvPicPr>
          <p:cNvPr id="5" name="Content Placeholder 4" descr="take_many_drugs.png"/>
          <p:cNvPicPr>
            <a:picLocks noGrp="1" noChangeAspect="1"/>
          </p:cNvPicPr>
          <p:nvPr>
            <p:ph idx="1"/>
          </p:nvPr>
        </p:nvPicPr>
        <p:blipFill>
          <a:blip r:embed="rId3">
            <a:extLst>
              <a:ext uri="{28A0092B-C50C-407E-A947-70E740481C1C}">
                <a14:useLocalDpi xmlns:a14="http://schemas.microsoft.com/office/drawing/2010/main" val="0"/>
              </a:ext>
            </a:extLst>
          </a:blip>
          <a:srcRect l="-303" r="-303"/>
          <a:stretch>
            <a:fillRect/>
          </a:stretch>
        </p:blipFill>
        <p:spPr/>
      </p:pic>
      <p:sp>
        <p:nvSpPr>
          <p:cNvPr id="4" name="TextBox 3"/>
          <p:cNvSpPr txBox="1"/>
          <p:nvPr/>
        </p:nvSpPr>
        <p:spPr>
          <a:xfrm>
            <a:off x="2531749" y="6356023"/>
            <a:ext cx="6155051" cy="461665"/>
          </a:xfrm>
          <a:prstGeom prst="rect">
            <a:avLst/>
          </a:prstGeom>
          <a:noFill/>
        </p:spPr>
        <p:txBody>
          <a:bodyPr wrap="none" rtlCol="0">
            <a:spAutoFit/>
          </a:bodyPr>
          <a:lstStyle/>
          <a:p>
            <a:r>
              <a:rPr lang="nl-NL" sz="2400" dirty="0" smtClean="0"/>
              <a:t>http</a:t>
            </a:r>
            <a:r>
              <a:rPr lang="nl-NL" sz="2400" dirty="0"/>
              <a:t>://www.youtube.com/embed/4U1ShwjleSE</a:t>
            </a:r>
            <a:endParaRPr lang="en-US" sz="2400" dirty="0"/>
          </a:p>
        </p:txBody>
      </p:sp>
    </p:spTree>
    <p:extLst>
      <p:ext uri="{BB962C8B-B14F-4D97-AF65-F5344CB8AC3E}">
        <p14:creationId xmlns:p14="http://schemas.microsoft.com/office/powerpoint/2010/main" val="171452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Too Many Drugs: the Elderly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i="1" dirty="0" err="1" smtClean="0"/>
              <a:t>Polypharmacy</a:t>
            </a:r>
            <a:r>
              <a:rPr lang="en-US" dirty="0" smtClean="0"/>
              <a:t>: the </a:t>
            </a:r>
            <a:r>
              <a:rPr lang="en-US" dirty="0"/>
              <a:t>administration of more medications than are clinically </a:t>
            </a:r>
            <a:r>
              <a:rPr lang="en-US" dirty="0" smtClean="0"/>
              <a:t>indicated</a:t>
            </a:r>
          </a:p>
          <a:p>
            <a:r>
              <a:rPr lang="en-US" dirty="0" smtClean="0"/>
              <a:t>Study in nursing home environment resulted in significant improvement in health by eliminating several drugs</a:t>
            </a:r>
          </a:p>
          <a:p>
            <a:pPr lvl="1"/>
            <a:r>
              <a:rPr lang="en-US" dirty="0" smtClean="0"/>
              <a:t>Quality of life improved and mortality rate reduced by 50%</a:t>
            </a:r>
          </a:p>
          <a:p>
            <a:r>
              <a:rPr lang="en-US" dirty="0" smtClean="0"/>
              <a:t>Estimated savings in US of $100-$340 million if fully implemented in nursing homes</a:t>
            </a:r>
            <a:endParaRPr lang="en-US" dirty="0"/>
          </a:p>
          <a:p>
            <a:endParaRPr lang="en-US" dirty="0"/>
          </a:p>
        </p:txBody>
      </p:sp>
      <p:sp>
        <p:nvSpPr>
          <p:cNvPr id="4" name="TextBox 3"/>
          <p:cNvSpPr txBox="1"/>
          <p:nvPr/>
        </p:nvSpPr>
        <p:spPr>
          <a:xfrm>
            <a:off x="4242653" y="6390217"/>
            <a:ext cx="4718133" cy="369332"/>
          </a:xfrm>
          <a:prstGeom prst="rect">
            <a:avLst/>
          </a:prstGeom>
          <a:noFill/>
        </p:spPr>
        <p:txBody>
          <a:bodyPr wrap="none" rtlCol="0">
            <a:spAutoFit/>
          </a:bodyPr>
          <a:lstStyle/>
          <a:p>
            <a:r>
              <a:rPr lang="en-US" dirty="0" smtClean="0">
                <a:solidFill>
                  <a:srgbClr val="FF0000"/>
                </a:solidFill>
              </a:rPr>
              <a:t>*</a:t>
            </a:r>
            <a:r>
              <a:rPr lang="en-US" dirty="0" smtClean="0"/>
              <a:t>D. </a:t>
            </a:r>
            <a:r>
              <a:rPr lang="en-US" dirty="0" err="1" smtClean="0"/>
              <a:t>Garfinkel</a:t>
            </a:r>
            <a:r>
              <a:rPr lang="en-US" dirty="0" smtClean="0"/>
              <a:t> et  al., IMAJ 9, June, 2007, 430-434 </a:t>
            </a:r>
            <a:endParaRPr lang="en-US" dirty="0"/>
          </a:p>
        </p:txBody>
      </p:sp>
    </p:spTree>
    <p:extLst>
      <p:ext uri="{BB962C8B-B14F-4D97-AF65-F5344CB8AC3E}">
        <p14:creationId xmlns:p14="http://schemas.microsoft.com/office/powerpoint/2010/main" val="345198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Sponsorship </a:t>
            </a:r>
            <a:r>
              <a:rPr lang="en-US" b="1" smtClean="0"/>
              <a:t>Bias in </a:t>
            </a:r>
            <a:r>
              <a:rPr lang="en-US" b="1" dirty="0" smtClean="0"/>
              <a:t>Drug Effectiveness Studies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Researchers </a:t>
            </a:r>
            <a:r>
              <a:rPr lang="en-US" dirty="0"/>
              <a:t>know what sponsors want to hear and what will affect the probability of subsequent support </a:t>
            </a:r>
            <a:r>
              <a:rPr lang="en-US" dirty="0" smtClean="0"/>
              <a:t>  </a:t>
            </a:r>
            <a:endParaRPr lang="en-US" dirty="0" smtClean="0"/>
          </a:p>
          <a:p>
            <a:r>
              <a:rPr lang="en-US" dirty="0" smtClean="0"/>
              <a:t>Industry</a:t>
            </a:r>
            <a:r>
              <a:rPr lang="en-US" dirty="0"/>
              <a:t>-funded economic evaluations are designed from the outset </a:t>
            </a:r>
            <a:r>
              <a:rPr lang="en-US" dirty="0" smtClean="0"/>
              <a:t>to suggest </a:t>
            </a:r>
            <a:r>
              <a:rPr lang="en-US" dirty="0"/>
              <a:t>greater cost effectiveness of high cost drugs </a:t>
            </a:r>
          </a:p>
          <a:p>
            <a:r>
              <a:rPr lang="en-US" dirty="0" smtClean="0"/>
              <a:t>This </a:t>
            </a:r>
            <a:r>
              <a:rPr lang="en-US" dirty="0"/>
              <a:t>generates confusion about the true therapeutic value of </a:t>
            </a:r>
            <a:r>
              <a:rPr lang="en-US" dirty="0" smtClean="0"/>
              <a:t>new drugs </a:t>
            </a:r>
            <a:r>
              <a:rPr lang="en-US" dirty="0"/>
              <a:t>and a loss of  </a:t>
            </a:r>
            <a:r>
              <a:rPr lang="en-US" dirty="0" smtClean="0"/>
              <a:t>credibility</a:t>
            </a:r>
            <a:endParaRPr lang="en-US" dirty="0"/>
          </a:p>
        </p:txBody>
      </p:sp>
      <p:sp>
        <p:nvSpPr>
          <p:cNvPr id="4" name="TextBox 3"/>
          <p:cNvSpPr txBox="1"/>
          <p:nvPr/>
        </p:nvSpPr>
        <p:spPr>
          <a:xfrm>
            <a:off x="1096704" y="6311959"/>
            <a:ext cx="8417434" cy="707886"/>
          </a:xfrm>
          <a:prstGeom prst="rect">
            <a:avLst/>
          </a:prstGeom>
          <a:noFill/>
        </p:spPr>
        <p:txBody>
          <a:bodyPr wrap="square" rtlCol="0">
            <a:spAutoFit/>
          </a:bodyPr>
          <a:lstStyle/>
          <a:p>
            <a:r>
              <a:rPr lang="en-US" sz="2000" dirty="0" smtClean="0">
                <a:solidFill>
                  <a:srgbClr val="FF0000"/>
                </a:solidFill>
              </a:rPr>
              <a:t>*</a:t>
            </a:r>
            <a:r>
              <a:rPr lang="en-US" sz="2000" dirty="0" smtClean="0"/>
              <a:t>F. </a:t>
            </a:r>
            <a:r>
              <a:rPr lang="en-US" sz="2000" dirty="0" err="1"/>
              <a:t>Catala</a:t>
            </a:r>
            <a:r>
              <a:rPr lang="en-US" sz="2000" dirty="0"/>
              <a:t>́-</a:t>
            </a:r>
            <a:r>
              <a:rPr lang="en-US" sz="2000" dirty="0" err="1" smtClean="0"/>
              <a:t>López</a:t>
            </a:r>
            <a:r>
              <a:rPr lang="en-US" sz="2000" dirty="0"/>
              <a:t> </a:t>
            </a:r>
            <a:r>
              <a:rPr lang="en-US" sz="2000" dirty="0" smtClean="0"/>
              <a:t>et al., </a:t>
            </a:r>
            <a:r>
              <a:rPr lang="en-US" sz="2000" dirty="0" err="1" smtClean="0"/>
              <a:t>Plos</a:t>
            </a:r>
            <a:r>
              <a:rPr lang="en-US" sz="2000" dirty="0" smtClean="0"/>
              <a:t> ONE, </a:t>
            </a:r>
            <a:r>
              <a:rPr lang="en-US" sz="2000" dirty="0"/>
              <a:t>July 2013 </a:t>
            </a:r>
            <a:r>
              <a:rPr lang="en-US" sz="2000" dirty="0" smtClean="0"/>
              <a:t>8(7): </a:t>
            </a:r>
            <a:r>
              <a:rPr lang="en-US" sz="2000" dirty="0"/>
              <a:t>e69462 </a:t>
            </a:r>
          </a:p>
          <a:p>
            <a:r>
              <a:rPr lang="en-US" sz="2000" dirty="0" smtClean="0"/>
              <a:t>,</a:t>
            </a:r>
            <a:endParaRPr lang="en-US" sz="2000" dirty="0"/>
          </a:p>
        </p:txBody>
      </p:sp>
    </p:spTree>
    <p:extLst>
      <p:ext uri="{BB962C8B-B14F-4D97-AF65-F5344CB8AC3E}">
        <p14:creationId xmlns:p14="http://schemas.microsoft.com/office/powerpoint/2010/main" val="203340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6"/>
            <a:ext cx="8229600" cy="1991824"/>
          </a:xfrm>
        </p:spPr>
        <p:txBody>
          <a:bodyPr>
            <a:normAutofit fontScale="90000"/>
          </a:bodyPr>
          <a:lstStyle/>
          <a:p>
            <a:r>
              <a:rPr lang="en-US" b="1" dirty="0"/>
              <a:t>Six dangerous prescription drugs you should think twice before </a:t>
            </a:r>
            <a:r>
              <a:rPr lang="en-US" b="1" dirty="0" smtClean="0"/>
              <a:t>taking</a:t>
            </a:r>
            <a:r>
              <a:rPr lang="en-US" b="1" dirty="0" smtClean="0">
                <a:solidFill>
                  <a:srgbClr val="FF0000"/>
                </a:solidFill>
              </a:rPr>
              <a:t>*</a:t>
            </a:r>
            <a:r>
              <a:rPr lang="en-US" b="1" dirty="0" smtClean="0"/>
              <a:t> </a:t>
            </a:r>
            <a:r>
              <a:rPr lang="en-US" b="1" dirty="0">
                <a:solidFill>
                  <a:srgbClr val="000000"/>
                </a:solidFill>
              </a:rPr>
              <a:t/>
            </a:r>
            <a:br>
              <a:rPr lang="en-US" b="1" dirty="0">
                <a:solidFill>
                  <a:srgbClr val="000000"/>
                </a:solidFill>
              </a:rPr>
            </a:br>
            <a:r>
              <a:rPr lang="en-US" b="1" dirty="0" smtClean="0">
                <a:solidFill>
                  <a:srgbClr val="000000"/>
                </a:solidFill>
              </a:rPr>
              <a:t> </a:t>
            </a:r>
            <a:endParaRPr lang="en-US" b="1" dirty="0"/>
          </a:p>
        </p:txBody>
      </p:sp>
      <p:sp>
        <p:nvSpPr>
          <p:cNvPr id="3" name="Content Placeholder 2"/>
          <p:cNvSpPr>
            <a:spLocks noGrp="1"/>
          </p:cNvSpPr>
          <p:nvPr>
            <p:ph idx="1"/>
          </p:nvPr>
        </p:nvSpPr>
        <p:spPr>
          <a:xfrm>
            <a:off x="457199" y="1600200"/>
            <a:ext cx="8701229" cy="4525963"/>
          </a:xfrm>
        </p:spPr>
        <p:txBody>
          <a:bodyPr/>
          <a:lstStyle/>
          <a:p>
            <a:pPr marL="0" indent="0">
              <a:buNone/>
            </a:pPr>
            <a:r>
              <a:rPr lang="en-US" dirty="0"/>
              <a:t>1) Proton pump inhibitors (PPIs). </a:t>
            </a:r>
          </a:p>
          <a:p>
            <a:pPr marL="0" indent="0">
              <a:buNone/>
            </a:pPr>
            <a:r>
              <a:rPr lang="en-US" dirty="0">
                <a:solidFill>
                  <a:srgbClr val="000000"/>
                </a:solidFill>
              </a:rPr>
              <a:t>2) Statins</a:t>
            </a:r>
          </a:p>
          <a:p>
            <a:pPr marL="0" indent="0">
              <a:buNone/>
            </a:pPr>
            <a:r>
              <a:rPr lang="en-US" dirty="0"/>
              <a:t>3) Antibiotics. </a:t>
            </a:r>
          </a:p>
          <a:p>
            <a:pPr marL="0" indent="0">
              <a:buNone/>
            </a:pPr>
            <a:r>
              <a:rPr lang="en-US" dirty="0"/>
              <a:t>4</a:t>
            </a:r>
            <a:r>
              <a:rPr lang="en-US" dirty="0" smtClean="0"/>
              <a:t>) </a:t>
            </a:r>
            <a:r>
              <a:rPr lang="en-US" dirty="0" smtClean="0">
                <a:solidFill>
                  <a:srgbClr val="FF0000"/>
                </a:solidFill>
              </a:rPr>
              <a:t>Antipsychotics</a:t>
            </a:r>
            <a:r>
              <a:rPr lang="en-US" dirty="0" smtClean="0"/>
              <a:t>. </a:t>
            </a:r>
            <a:endParaRPr lang="en-US" dirty="0"/>
          </a:p>
          <a:p>
            <a:pPr marL="0" indent="0">
              <a:buNone/>
            </a:pPr>
            <a:r>
              <a:rPr lang="en-US" dirty="0"/>
              <a:t>5) Opioid pain relievers. </a:t>
            </a:r>
          </a:p>
          <a:p>
            <a:pPr marL="0" indent="0">
              <a:buNone/>
            </a:pPr>
            <a:r>
              <a:rPr lang="en-US" dirty="0"/>
              <a:t>6) Selective serotonin reuptake inhibitors (SSRIs). </a:t>
            </a:r>
          </a:p>
        </p:txBody>
      </p:sp>
      <p:sp>
        <p:nvSpPr>
          <p:cNvPr id="4" name="TextBox 3"/>
          <p:cNvSpPr txBox="1"/>
          <p:nvPr/>
        </p:nvSpPr>
        <p:spPr>
          <a:xfrm>
            <a:off x="3988925" y="6274947"/>
            <a:ext cx="5169504" cy="461665"/>
          </a:xfrm>
          <a:prstGeom prst="rect">
            <a:avLst/>
          </a:prstGeom>
          <a:noFill/>
        </p:spPr>
        <p:txBody>
          <a:bodyPr wrap="none" rtlCol="0">
            <a:spAutoFit/>
          </a:bodyPr>
          <a:lstStyle/>
          <a:p>
            <a:r>
              <a:rPr lang="en-US" sz="2400" dirty="0" smtClean="0">
                <a:solidFill>
                  <a:srgbClr val="FF0000"/>
                </a:solidFill>
              </a:rPr>
              <a:t>*</a:t>
            </a:r>
            <a:r>
              <a:rPr lang="en-US" sz="2400" dirty="0" smtClean="0"/>
              <a:t>E.A. Huff, Natural News, Apr. 17, 2013.</a:t>
            </a:r>
            <a:endParaRPr lang="en-US" sz="2400" dirty="0"/>
          </a:p>
        </p:txBody>
      </p:sp>
      <p:pic>
        <p:nvPicPr>
          <p:cNvPr id="5" name="Picture 4" descr="bottle-of-pi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568" y="2168765"/>
            <a:ext cx="3576431" cy="2348523"/>
          </a:xfrm>
          <a:prstGeom prst="rect">
            <a:avLst/>
          </a:prstGeom>
        </p:spPr>
      </p:pic>
    </p:spTree>
    <p:extLst>
      <p:ext uri="{BB962C8B-B14F-4D97-AF65-F5344CB8AC3E}">
        <p14:creationId xmlns:p14="http://schemas.microsoft.com/office/powerpoint/2010/main" val="276450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tterest_pi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124" y="1523999"/>
            <a:ext cx="4476751" cy="4476751"/>
          </a:xfrm>
          <a:prstGeom prst="rect">
            <a:avLst/>
          </a:prstGeom>
        </p:spPr>
      </p:pic>
      <p:sp>
        <p:nvSpPr>
          <p:cNvPr id="2" name="Title 1"/>
          <p:cNvSpPr>
            <a:spLocks noGrp="1"/>
          </p:cNvSpPr>
          <p:nvPr>
            <p:ph type="title"/>
          </p:nvPr>
        </p:nvSpPr>
        <p:spPr/>
        <p:txBody>
          <a:bodyPr/>
          <a:lstStyle/>
          <a:p>
            <a:r>
              <a:rPr lang="en-US" b="1" dirty="0" smtClean="0"/>
              <a:t>“The Bitterest Pills”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26549"/>
            <a:ext cx="5130800" cy="4525963"/>
          </a:xfrm>
        </p:spPr>
        <p:txBody>
          <a:bodyPr>
            <a:normAutofit fontScale="92500" lnSpcReduction="20000"/>
          </a:bodyPr>
          <a:lstStyle/>
          <a:p>
            <a:r>
              <a:rPr lang="en-US" dirty="0" smtClean="0"/>
              <a:t>Subtitle: The troubling story of antipsychotic drugs</a:t>
            </a:r>
          </a:p>
          <a:p>
            <a:r>
              <a:rPr lang="en-US" dirty="0" smtClean="0"/>
              <a:t>Argues that the pharmaceutical industry enticed psychiatrists into believing that these drugs would cure mental illness and were very low-risk</a:t>
            </a:r>
          </a:p>
          <a:p>
            <a:r>
              <a:rPr lang="en-US" dirty="0" smtClean="0"/>
              <a:t>Truth is that they cause debilitating </a:t>
            </a:r>
            <a:r>
              <a:rPr lang="en-US" dirty="0" err="1" smtClean="0"/>
              <a:t>dyskinesias</a:t>
            </a:r>
            <a:r>
              <a:rPr lang="en-US" dirty="0" smtClean="0"/>
              <a:t> and mental impairment</a:t>
            </a:r>
            <a:endParaRPr lang="en-US" dirty="0"/>
          </a:p>
        </p:txBody>
      </p:sp>
      <p:sp>
        <p:nvSpPr>
          <p:cNvPr id="4" name="TextBox 3"/>
          <p:cNvSpPr txBox="1"/>
          <p:nvPr/>
        </p:nvSpPr>
        <p:spPr>
          <a:xfrm>
            <a:off x="3762122" y="6378819"/>
            <a:ext cx="4820600" cy="400110"/>
          </a:xfrm>
          <a:prstGeom prst="rect">
            <a:avLst/>
          </a:prstGeom>
          <a:noFill/>
        </p:spPr>
        <p:txBody>
          <a:bodyPr wrap="none" rtlCol="0">
            <a:spAutoFit/>
          </a:bodyPr>
          <a:lstStyle/>
          <a:p>
            <a:r>
              <a:rPr lang="en-US" sz="2000" dirty="0" smtClean="0">
                <a:solidFill>
                  <a:srgbClr val="FF0000"/>
                </a:solidFill>
              </a:rPr>
              <a:t>*</a:t>
            </a:r>
            <a:r>
              <a:rPr lang="en-US" sz="2000" dirty="0" smtClean="0"/>
              <a:t>Joanna </a:t>
            </a:r>
            <a:r>
              <a:rPr lang="en-US" sz="2000" dirty="0" err="1" smtClean="0"/>
              <a:t>Moncrieff,Palgrave</a:t>
            </a:r>
            <a:r>
              <a:rPr lang="en-US" sz="2000" dirty="0" smtClean="0"/>
              <a:t> MacMillan 2013</a:t>
            </a:r>
            <a:endParaRPr lang="en-US" sz="2000" dirty="0"/>
          </a:p>
        </p:txBody>
      </p:sp>
    </p:spTree>
    <p:extLst>
      <p:ext uri="{BB962C8B-B14F-4D97-AF65-F5344CB8AC3E}">
        <p14:creationId xmlns:p14="http://schemas.microsoft.com/office/powerpoint/2010/main" val="235256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451105" cy="4525963"/>
          </a:xfrm>
        </p:spPr>
        <p:txBody>
          <a:bodyPr>
            <a:normAutofit lnSpcReduction="10000"/>
          </a:bodyPr>
          <a:lstStyle/>
          <a:p>
            <a:pPr marL="0" indent="0">
              <a:buNone/>
            </a:pPr>
            <a:r>
              <a:rPr lang="en-US" dirty="0"/>
              <a:t>"An important scientific innovation rarely makes its way by gradually winning over and converting its opponents. </a:t>
            </a:r>
            <a:endParaRPr lang="en-US" dirty="0" smtClean="0"/>
          </a:p>
          <a:p>
            <a:pPr marL="0" indent="0">
              <a:buNone/>
            </a:pPr>
            <a:endParaRPr lang="en-US" dirty="0" smtClean="0"/>
          </a:p>
          <a:p>
            <a:pPr marL="0" indent="0">
              <a:buNone/>
            </a:pPr>
            <a:r>
              <a:rPr lang="en-US" dirty="0" smtClean="0"/>
              <a:t>What </a:t>
            </a:r>
            <a:r>
              <a:rPr lang="en-US" dirty="0"/>
              <a:t>does </a:t>
            </a:r>
            <a:r>
              <a:rPr lang="en-US" dirty="0" smtClean="0"/>
              <a:t>happen is </a:t>
            </a:r>
            <a:r>
              <a:rPr lang="en-US" dirty="0"/>
              <a:t>that its opponents gradually die out and that the growing generation is </a:t>
            </a:r>
            <a:r>
              <a:rPr lang="en-US" dirty="0" smtClean="0"/>
              <a:t>familiar with the idea </a:t>
            </a:r>
            <a:r>
              <a:rPr lang="en-US" dirty="0"/>
              <a:t>from the beginning. " </a:t>
            </a:r>
            <a:endParaRPr lang="en-US" dirty="0" smtClean="0"/>
          </a:p>
          <a:p>
            <a:pPr marL="0" indent="0">
              <a:buNone/>
            </a:pPr>
            <a:endParaRPr lang="en-US" i="1" dirty="0"/>
          </a:p>
          <a:p>
            <a:pPr marL="0" indent="0">
              <a:buNone/>
            </a:pPr>
            <a:r>
              <a:rPr lang="en-US" dirty="0" smtClean="0"/>
              <a:t>-- Max </a:t>
            </a:r>
            <a:r>
              <a:rPr lang="en-US" dirty="0"/>
              <a:t>Planck </a:t>
            </a:r>
          </a:p>
          <a:p>
            <a:endParaRPr lang="en-US" dirty="0"/>
          </a:p>
        </p:txBody>
      </p:sp>
    </p:spTree>
    <p:extLst>
      <p:ext uri="{BB962C8B-B14F-4D97-AF65-F5344CB8AC3E}">
        <p14:creationId xmlns:p14="http://schemas.microsoft.com/office/powerpoint/2010/main" val="38819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6"/>
            <a:ext cx="8229600" cy="1991824"/>
          </a:xfrm>
        </p:spPr>
        <p:txBody>
          <a:bodyPr>
            <a:normAutofit fontScale="90000"/>
          </a:bodyPr>
          <a:lstStyle/>
          <a:p>
            <a:r>
              <a:rPr lang="en-US" b="1" dirty="0"/>
              <a:t>Six dangerous prescription drugs you should think twice before </a:t>
            </a:r>
            <a:r>
              <a:rPr lang="en-US" b="1" dirty="0" smtClean="0"/>
              <a:t>taking</a:t>
            </a:r>
            <a:r>
              <a:rPr lang="en-US" b="1" dirty="0" smtClean="0">
                <a:solidFill>
                  <a:srgbClr val="FF0000"/>
                </a:solidFill>
              </a:rPr>
              <a:t>*</a:t>
            </a:r>
            <a:r>
              <a:rPr lang="en-US" b="1" dirty="0" smtClean="0"/>
              <a:t> </a:t>
            </a:r>
            <a:r>
              <a:rPr lang="en-US" b="1" dirty="0">
                <a:solidFill>
                  <a:srgbClr val="000000"/>
                </a:solidFill>
              </a:rPr>
              <a:t/>
            </a:r>
            <a:br>
              <a:rPr lang="en-US" b="1" dirty="0">
                <a:solidFill>
                  <a:srgbClr val="000000"/>
                </a:solidFill>
              </a:rPr>
            </a:br>
            <a:r>
              <a:rPr lang="en-US" b="1" dirty="0" smtClean="0">
                <a:solidFill>
                  <a:srgbClr val="000000"/>
                </a:solidFill>
              </a:rPr>
              <a:t> </a:t>
            </a:r>
            <a:endParaRPr lang="en-US" b="1" dirty="0"/>
          </a:p>
        </p:txBody>
      </p:sp>
      <p:sp>
        <p:nvSpPr>
          <p:cNvPr id="3" name="Content Placeholder 2"/>
          <p:cNvSpPr>
            <a:spLocks noGrp="1"/>
          </p:cNvSpPr>
          <p:nvPr>
            <p:ph idx="1"/>
          </p:nvPr>
        </p:nvSpPr>
        <p:spPr>
          <a:xfrm>
            <a:off x="457199" y="1600200"/>
            <a:ext cx="8701229" cy="4525963"/>
          </a:xfrm>
        </p:spPr>
        <p:txBody>
          <a:bodyPr/>
          <a:lstStyle/>
          <a:p>
            <a:pPr marL="0" indent="0">
              <a:buNone/>
            </a:pPr>
            <a:r>
              <a:rPr lang="en-US" dirty="0"/>
              <a:t>1) Proton pump inhibitors (PPIs). </a:t>
            </a:r>
          </a:p>
          <a:p>
            <a:pPr marL="0" indent="0">
              <a:buNone/>
            </a:pPr>
            <a:r>
              <a:rPr lang="en-US" dirty="0"/>
              <a:t>2) </a:t>
            </a:r>
            <a:r>
              <a:rPr lang="en-US" dirty="0">
                <a:solidFill>
                  <a:srgbClr val="FF0000"/>
                </a:solidFill>
              </a:rPr>
              <a:t>Statins</a:t>
            </a:r>
          </a:p>
          <a:p>
            <a:pPr marL="0" indent="0">
              <a:buNone/>
            </a:pPr>
            <a:r>
              <a:rPr lang="en-US" dirty="0"/>
              <a:t>3) Antibiotics. </a:t>
            </a:r>
          </a:p>
          <a:p>
            <a:pPr marL="0" indent="0">
              <a:buNone/>
            </a:pPr>
            <a:r>
              <a:rPr lang="en-US" dirty="0"/>
              <a:t>4) Antipsychotics. </a:t>
            </a:r>
          </a:p>
          <a:p>
            <a:pPr marL="0" indent="0">
              <a:buNone/>
            </a:pPr>
            <a:r>
              <a:rPr lang="en-US" dirty="0"/>
              <a:t>5) Opioid pain relievers. </a:t>
            </a:r>
          </a:p>
          <a:p>
            <a:pPr marL="0" indent="0">
              <a:buNone/>
            </a:pPr>
            <a:r>
              <a:rPr lang="en-US" dirty="0"/>
              <a:t>6) Selective serotonin reuptake inhibitors (SSRIs). </a:t>
            </a:r>
          </a:p>
        </p:txBody>
      </p:sp>
      <p:sp>
        <p:nvSpPr>
          <p:cNvPr id="4" name="TextBox 3"/>
          <p:cNvSpPr txBox="1"/>
          <p:nvPr/>
        </p:nvSpPr>
        <p:spPr>
          <a:xfrm>
            <a:off x="3988925" y="6274947"/>
            <a:ext cx="5169504" cy="461665"/>
          </a:xfrm>
          <a:prstGeom prst="rect">
            <a:avLst/>
          </a:prstGeom>
          <a:noFill/>
        </p:spPr>
        <p:txBody>
          <a:bodyPr wrap="none" rtlCol="0">
            <a:spAutoFit/>
          </a:bodyPr>
          <a:lstStyle/>
          <a:p>
            <a:r>
              <a:rPr lang="en-US" sz="2400" dirty="0" smtClean="0">
                <a:solidFill>
                  <a:srgbClr val="FF0000"/>
                </a:solidFill>
              </a:rPr>
              <a:t>*</a:t>
            </a:r>
            <a:r>
              <a:rPr lang="en-US" sz="2400" dirty="0" smtClean="0"/>
              <a:t>E.A. Huff, Natural News, Apr. 17, 2013.</a:t>
            </a:r>
            <a:endParaRPr lang="en-US" sz="2400" dirty="0"/>
          </a:p>
        </p:txBody>
      </p:sp>
      <p:pic>
        <p:nvPicPr>
          <p:cNvPr id="5" name="Picture 4" descr="bottle-of-pi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568" y="2168765"/>
            <a:ext cx="3576431" cy="2348523"/>
          </a:xfrm>
          <a:prstGeom prst="rect">
            <a:avLst/>
          </a:prstGeom>
        </p:spPr>
      </p:pic>
    </p:spTree>
    <p:extLst>
      <p:ext uri="{BB962C8B-B14F-4D97-AF65-F5344CB8AC3E}">
        <p14:creationId xmlns:p14="http://schemas.microsoft.com/office/powerpoint/2010/main" val="22386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525"/>
            <a:ext cx="8229600" cy="1143000"/>
          </a:xfrm>
        </p:spPr>
        <p:txBody>
          <a:bodyPr>
            <a:noAutofit/>
          </a:bodyPr>
          <a:lstStyle/>
          <a:p>
            <a:r>
              <a:rPr lang="en-US" sz="3600" b="1" dirty="0" smtClean="0"/>
              <a:t>“The </a:t>
            </a:r>
            <a:r>
              <a:rPr lang="en-US" sz="3600" b="1" dirty="0"/>
              <a:t>Ugly Side of Statins. </a:t>
            </a:r>
            <a:r>
              <a:rPr lang="en-US" sz="3600" b="1" dirty="0" smtClean="0"/>
              <a:t>                          Systemic </a:t>
            </a:r>
            <a:r>
              <a:rPr lang="en-US" sz="3600" b="1" dirty="0"/>
              <a:t>Appraisal of the </a:t>
            </a:r>
            <a:r>
              <a:rPr lang="en-US" sz="3600" b="1" dirty="0" smtClean="0"/>
              <a:t>                  Contemporary </a:t>
            </a:r>
            <a:r>
              <a:rPr lang="en-US" sz="3600" b="1" dirty="0"/>
              <a:t>Un-Known </a:t>
            </a:r>
            <a:r>
              <a:rPr lang="en-US" sz="3600" b="1" dirty="0" smtClean="0"/>
              <a:t>Unknowns”</a:t>
            </a:r>
            <a:r>
              <a:rPr lang="en-US" sz="3600" b="1" dirty="0" smtClean="0">
                <a:solidFill>
                  <a:srgbClr val="FF0000"/>
                </a:solidFill>
              </a:rPr>
              <a:t>*</a:t>
            </a:r>
            <a:r>
              <a:rPr lang="en-US" sz="3600" b="1" dirty="0" smtClean="0"/>
              <a:t> </a:t>
            </a:r>
            <a:r>
              <a:rPr lang="en-US" sz="3600" dirty="0"/>
              <a:t/>
            </a:r>
            <a:br>
              <a:rPr lang="en-US" sz="3600" dirty="0"/>
            </a:br>
            <a:endParaRPr lang="en-US" sz="3600" dirty="0"/>
          </a:p>
        </p:txBody>
      </p:sp>
      <p:sp>
        <p:nvSpPr>
          <p:cNvPr id="3" name="Content Placeholder 2"/>
          <p:cNvSpPr>
            <a:spLocks noGrp="1"/>
          </p:cNvSpPr>
          <p:nvPr>
            <p:ph idx="1"/>
          </p:nvPr>
        </p:nvSpPr>
        <p:spPr>
          <a:xfrm>
            <a:off x="457199" y="1869227"/>
            <a:ext cx="8524231" cy="4525963"/>
          </a:xfrm>
        </p:spPr>
        <p:txBody>
          <a:bodyPr>
            <a:normAutofit fontScale="92500" lnSpcReduction="20000"/>
          </a:bodyPr>
          <a:lstStyle/>
          <a:p>
            <a:pPr marL="0" indent="0">
              <a:buNone/>
            </a:pPr>
            <a:r>
              <a:rPr lang="en-US" dirty="0" smtClean="0"/>
              <a:t>“The </a:t>
            </a:r>
            <a:r>
              <a:rPr lang="en-US" dirty="0"/>
              <a:t>statin industry, with all of its spin-off, is a 20-</a:t>
            </a:r>
            <a:r>
              <a:rPr lang="en-US" dirty="0" smtClean="0"/>
              <a:t>billion</a:t>
            </a:r>
            <a:r>
              <a:rPr lang="en-US" dirty="0"/>
              <a:t>-a-year industry. We are observing the revealing of the </a:t>
            </a:r>
            <a:r>
              <a:rPr lang="en-US" i="1" dirty="0">
                <a:solidFill>
                  <a:srgbClr val="FF0000"/>
                </a:solidFill>
              </a:rPr>
              <a:t>utmost medical tragedy </a:t>
            </a:r>
            <a:r>
              <a:rPr lang="en-US" dirty="0"/>
              <a:t>of all times. It is </a:t>
            </a:r>
            <a:r>
              <a:rPr lang="en-US" dirty="0" smtClean="0"/>
              <a:t>unprecedented </a:t>
            </a:r>
            <a:r>
              <a:rPr lang="en-US" dirty="0"/>
              <a:t>that the healthcare industry has inadvertently </a:t>
            </a:r>
            <a:r>
              <a:rPr lang="en-US" dirty="0" smtClean="0"/>
              <a:t>induced </a:t>
            </a:r>
            <a:r>
              <a:rPr lang="en-US" i="1" dirty="0">
                <a:solidFill>
                  <a:srgbClr val="FF0000"/>
                </a:solidFill>
              </a:rPr>
              <a:t>life-threatening nutrient deficiency </a:t>
            </a:r>
            <a:r>
              <a:rPr lang="en-US" dirty="0"/>
              <a:t>in millions of otherwise healthy people. What is even more disparaging is that not only has there been a failure to report on these negative </a:t>
            </a:r>
            <a:r>
              <a:rPr lang="en-US" dirty="0" smtClean="0"/>
              <a:t>  side</a:t>
            </a:r>
            <a:r>
              <a:rPr lang="en-US" dirty="0"/>
              <a:t>-effects of statins, there has actually been </a:t>
            </a:r>
            <a:r>
              <a:rPr lang="en-US" dirty="0" smtClean="0"/>
              <a:t>    </a:t>
            </a:r>
            <a:r>
              <a:rPr lang="en-US" i="1" dirty="0" smtClean="0">
                <a:solidFill>
                  <a:srgbClr val="FF0000"/>
                </a:solidFill>
              </a:rPr>
              <a:t>active </a:t>
            </a:r>
            <a:r>
              <a:rPr lang="en-US" i="1" dirty="0">
                <a:solidFill>
                  <a:srgbClr val="FF0000"/>
                </a:solidFill>
              </a:rPr>
              <a:t>discouragement to publish any negative studies </a:t>
            </a:r>
            <a:r>
              <a:rPr lang="en-US" dirty="0"/>
              <a:t>on statins</a:t>
            </a:r>
            <a:r>
              <a:rPr lang="en-US" dirty="0" smtClean="0"/>
              <a:t>.”</a:t>
            </a:r>
            <a:endParaRPr lang="en-US" dirty="0"/>
          </a:p>
          <a:p>
            <a:endParaRPr lang="en-US" dirty="0"/>
          </a:p>
        </p:txBody>
      </p:sp>
      <p:sp>
        <p:nvSpPr>
          <p:cNvPr id="4" name="TextBox 3"/>
          <p:cNvSpPr txBox="1"/>
          <p:nvPr/>
        </p:nvSpPr>
        <p:spPr>
          <a:xfrm>
            <a:off x="257330" y="6395190"/>
            <a:ext cx="9024375" cy="646331"/>
          </a:xfrm>
          <a:prstGeom prst="rect">
            <a:avLst/>
          </a:prstGeom>
          <a:noFill/>
        </p:spPr>
        <p:txBody>
          <a:bodyPr wrap="none" rtlCol="0">
            <a:spAutoFit/>
          </a:bodyPr>
          <a:lstStyle/>
          <a:p>
            <a:r>
              <a:rPr lang="en-US" dirty="0" smtClean="0">
                <a:solidFill>
                  <a:srgbClr val="FF0000"/>
                </a:solidFill>
              </a:rPr>
              <a:t>*</a:t>
            </a:r>
            <a:r>
              <a:rPr lang="en-US" dirty="0" smtClean="0"/>
              <a:t>S. Sultan and N. Hynes, </a:t>
            </a:r>
            <a:r>
              <a:rPr lang="en-US" i="1" dirty="0" smtClean="0"/>
              <a:t>Open </a:t>
            </a:r>
            <a:r>
              <a:rPr lang="en-US" i="1" dirty="0"/>
              <a:t>Journal of Endocrine and Metabolic Diseases</a:t>
            </a:r>
            <a:r>
              <a:rPr lang="en-US" dirty="0"/>
              <a:t>, 2013, 3, 179-185 </a:t>
            </a:r>
          </a:p>
          <a:p>
            <a:endParaRPr lang="en-US" dirty="0"/>
          </a:p>
        </p:txBody>
      </p:sp>
    </p:spTree>
    <p:extLst>
      <p:ext uri="{BB962C8B-B14F-4D97-AF65-F5344CB8AC3E}">
        <p14:creationId xmlns:p14="http://schemas.microsoft.com/office/powerpoint/2010/main" val="1119715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Ugly Side of Statins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964123" y="1600200"/>
            <a:ext cx="7311816" cy="4525963"/>
          </a:xfrm>
        </p:spPr>
        <p:txBody>
          <a:bodyPr>
            <a:normAutofit/>
          </a:bodyPr>
          <a:lstStyle/>
          <a:p>
            <a:pPr marL="0" indent="0">
              <a:buNone/>
            </a:pPr>
            <a:r>
              <a:rPr lang="en-US" dirty="0" smtClean="0"/>
              <a:t>Conclusion: “There </a:t>
            </a:r>
            <a:r>
              <a:rPr lang="en-US" dirty="0"/>
              <a:t>is increased risk of Diabetes Mellitus, Cataract formation, and Erectile Dysfunction in young statin users, all of which are Alarming. Furthermore there is a </a:t>
            </a:r>
            <a:r>
              <a:rPr lang="en-US" dirty="0" smtClean="0"/>
              <a:t>significant </a:t>
            </a:r>
            <a:r>
              <a:rPr lang="en-US" dirty="0"/>
              <a:t>increase in the risk of cancer and </a:t>
            </a:r>
            <a:r>
              <a:rPr lang="en-US" dirty="0" smtClean="0"/>
              <a:t>neurodegenerative </a:t>
            </a:r>
            <a:r>
              <a:rPr lang="en-US" dirty="0"/>
              <a:t>disorders in the elderly plus an enhanced risk of a myriad of infectious diseases</a:t>
            </a:r>
            <a:r>
              <a:rPr lang="en-US" dirty="0" smtClean="0"/>
              <a:t>.”</a:t>
            </a:r>
            <a:endParaRPr lang="en-US" dirty="0"/>
          </a:p>
          <a:p>
            <a:pPr marL="0" indent="0">
              <a:buNone/>
            </a:pPr>
            <a:endParaRPr lang="en-US" dirty="0"/>
          </a:p>
          <a:p>
            <a:endParaRPr lang="en-US" dirty="0"/>
          </a:p>
        </p:txBody>
      </p:sp>
      <p:sp>
        <p:nvSpPr>
          <p:cNvPr id="4" name="TextBox 3"/>
          <p:cNvSpPr txBox="1"/>
          <p:nvPr/>
        </p:nvSpPr>
        <p:spPr>
          <a:xfrm>
            <a:off x="0" y="6469084"/>
            <a:ext cx="8941533" cy="646331"/>
          </a:xfrm>
          <a:prstGeom prst="rect">
            <a:avLst/>
          </a:prstGeom>
          <a:noFill/>
        </p:spPr>
        <p:txBody>
          <a:bodyPr wrap="none" rtlCol="0">
            <a:spAutoFit/>
          </a:bodyPr>
          <a:lstStyle/>
          <a:p>
            <a:r>
              <a:rPr lang="en-US" dirty="0" smtClean="0">
                <a:solidFill>
                  <a:srgbClr val="FF0000"/>
                </a:solidFill>
              </a:rPr>
              <a:t>*</a:t>
            </a:r>
            <a:r>
              <a:rPr lang="tr-TR" dirty="0" smtClean="0"/>
              <a:t>S. Sultan </a:t>
            </a:r>
            <a:r>
              <a:rPr lang="tr-TR" dirty="0" err="1" smtClean="0"/>
              <a:t>and</a:t>
            </a:r>
            <a:r>
              <a:rPr lang="tr-TR" dirty="0" smtClean="0"/>
              <a:t> N. </a:t>
            </a:r>
            <a:r>
              <a:rPr lang="tr-TR" dirty="0" err="1" smtClean="0"/>
              <a:t>Hynes</a:t>
            </a:r>
            <a:r>
              <a:rPr lang="tr-TR" dirty="0" smtClean="0"/>
              <a:t>,  </a:t>
            </a:r>
            <a:r>
              <a:rPr lang="en-US" dirty="0" smtClean="0"/>
              <a:t>Open </a:t>
            </a:r>
            <a:r>
              <a:rPr lang="en-US" dirty="0"/>
              <a:t>Journal of Endocrine and Metabolic Diseases, 2013, 3, 179-185 </a:t>
            </a:r>
          </a:p>
          <a:p>
            <a:endParaRPr lang="en-US" dirty="0"/>
          </a:p>
        </p:txBody>
      </p:sp>
    </p:spTree>
    <p:extLst>
      <p:ext uri="{BB962C8B-B14F-4D97-AF65-F5344CB8AC3E}">
        <p14:creationId xmlns:p14="http://schemas.microsoft.com/office/powerpoint/2010/main" val="76202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04" y="274638"/>
            <a:ext cx="8686800" cy="1143000"/>
          </a:xfrm>
        </p:spPr>
        <p:txBody>
          <a:bodyPr>
            <a:normAutofit fontScale="90000"/>
          </a:bodyPr>
          <a:lstStyle/>
          <a:p>
            <a:r>
              <a:rPr lang="en-US" b="1" dirty="0" smtClean="0"/>
              <a:t>Catalyst: Half-Hour Segment on Statins</a:t>
            </a:r>
            <a:br>
              <a:rPr lang="en-US" b="1" dirty="0" smtClean="0"/>
            </a:br>
            <a:r>
              <a:rPr lang="en-US" b="1" dirty="0" smtClean="0"/>
              <a:t>Oct 31, 2013</a:t>
            </a:r>
            <a:endParaRPr lang="en-US" b="1" dirty="0"/>
          </a:p>
        </p:txBody>
      </p:sp>
      <p:sp>
        <p:nvSpPr>
          <p:cNvPr id="3" name="Content Placeholder 2"/>
          <p:cNvSpPr>
            <a:spLocks noGrp="1"/>
          </p:cNvSpPr>
          <p:nvPr>
            <p:ph idx="1"/>
          </p:nvPr>
        </p:nvSpPr>
        <p:spPr>
          <a:xfrm>
            <a:off x="457200" y="2627266"/>
            <a:ext cx="8686800" cy="2209281"/>
          </a:xfrm>
        </p:spPr>
        <p:txBody>
          <a:bodyPr>
            <a:normAutofit fontScale="85000" lnSpcReduction="20000"/>
          </a:bodyPr>
          <a:lstStyle/>
          <a:p>
            <a:pPr marL="0" indent="0" algn="ctr">
              <a:buNone/>
            </a:pPr>
            <a:r>
              <a:rPr lang="en-US" sz="5100" b="1" dirty="0"/>
              <a:t>Heart of the Matter Part 2 </a:t>
            </a:r>
            <a:endParaRPr lang="en-US" sz="5100" b="1" dirty="0" smtClean="0"/>
          </a:p>
          <a:p>
            <a:pPr marL="0" indent="0" algn="ctr">
              <a:buNone/>
            </a:pPr>
            <a:r>
              <a:rPr lang="en-US" sz="5100" b="1" dirty="0" smtClean="0"/>
              <a:t>–  Cholesterol </a:t>
            </a:r>
            <a:r>
              <a:rPr lang="en-US" sz="5100" b="1" dirty="0"/>
              <a:t>Drug War</a:t>
            </a:r>
          </a:p>
          <a:p>
            <a:pPr marL="0" indent="0">
              <a:buNone/>
            </a:pPr>
            <a:endParaRPr lang="en-US" dirty="0" smtClean="0"/>
          </a:p>
          <a:p>
            <a:pPr marL="0" indent="0">
              <a:buNone/>
            </a:pPr>
            <a:r>
              <a:rPr lang="en-US" sz="3400" dirty="0" smtClean="0"/>
              <a:t>http://</a:t>
            </a:r>
            <a:r>
              <a:rPr lang="en-US" sz="3400" dirty="0" err="1" smtClean="0"/>
              <a:t>www.abc.net.au</a:t>
            </a:r>
            <a:r>
              <a:rPr lang="en-US" sz="3400" dirty="0" smtClean="0"/>
              <a:t>/catalyst/stories/3881441.htm</a:t>
            </a:r>
            <a:endParaRPr lang="en-US" sz="3400" dirty="0"/>
          </a:p>
        </p:txBody>
      </p:sp>
    </p:spTree>
    <p:extLst>
      <p:ext uri="{BB962C8B-B14F-4D97-AF65-F5344CB8AC3E}">
        <p14:creationId xmlns:p14="http://schemas.microsoft.com/office/powerpoint/2010/main" val="428639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9866"/>
            <a:ext cx="8229600" cy="4525963"/>
          </a:xfrm>
        </p:spPr>
        <p:txBody>
          <a:bodyPr>
            <a:normAutofit lnSpcReduction="10000"/>
          </a:bodyPr>
          <a:lstStyle/>
          <a:p>
            <a:pPr marL="0" indent="0">
              <a:buNone/>
            </a:pPr>
            <a:r>
              <a:rPr lang="en-US" dirty="0" smtClean="0"/>
              <a:t>“A </a:t>
            </a:r>
            <a:r>
              <a:rPr lang="en-US" dirty="0"/>
              <a:t>recent `</a:t>
            </a:r>
            <a:r>
              <a:rPr lang="en-US" dirty="0" smtClean="0"/>
              <a:t>real world’ </a:t>
            </a:r>
            <a:r>
              <a:rPr lang="en-US" dirty="0"/>
              <a:t>study of 150 000 patients who were taking 10 statins showed </a:t>
            </a:r>
            <a:r>
              <a:rPr lang="en-US" dirty="0" smtClean="0"/>
              <a:t>`unacceptable’ </a:t>
            </a:r>
            <a:r>
              <a:rPr lang="en-US" dirty="0"/>
              <a:t>side effects—including myalgia, </a:t>
            </a:r>
            <a:r>
              <a:rPr lang="en-US" dirty="0" smtClean="0"/>
              <a:t>gastrointestinal </a:t>
            </a:r>
            <a:r>
              <a:rPr lang="en-US" dirty="0"/>
              <a:t>upset, sleep and memory disturbance, </a:t>
            </a:r>
            <a:r>
              <a:rPr lang="en-US" dirty="0" smtClean="0"/>
              <a:t>and erectile </a:t>
            </a:r>
            <a:r>
              <a:rPr lang="en-US" dirty="0"/>
              <a:t>dysfunction—in 20% of participants, resulting in discontinuation of the </a:t>
            </a:r>
            <a:r>
              <a:rPr lang="en-US" dirty="0" smtClean="0"/>
              <a:t>drug [19]. </a:t>
            </a:r>
            <a:r>
              <a:rPr lang="en-US" i="1" dirty="0">
                <a:solidFill>
                  <a:srgbClr val="FF0000"/>
                </a:solidFill>
              </a:rPr>
              <a:t>This is massively at odds with the</a:t>
            </a:r>
            <a:br>
              <a:rPr lang="en-US" i="1" dirty="0">
                <a:solidFill>
                  <a:srgbClr val="FF0000"/>
                </a:solidFill>
              </a:rPr>
            </a:br>
            <a:r>
              <a:rPr lang="en-US" i="1" dirty="0">
                <a:solidFill>
                  <a:srgbClr val="FF0000"/>
                </a:solidFill>
              </a:rPr>
              <a:t>major statin trials that report significant side effects of </a:t>
            </a:r>
            <a:r>
              <a:rPr lang="en-US" i="1" dirty="0" smtClean="0">
                <a:solidFill>
                  <a:srgbClr val="FF0000"/>
                </a:solidFill>
              </a:rPr>
              <a:t>myopathy or </a:t>
            </a:r>
            <a:r>
              <a:rPr lang="en-US" i="1" dirty="0">
                <a:solidFill>
                  <a:srgbClr val="FF0000"/>
                </a:solidFill>
              </a:rPr>
              <a:t>muscle pain in only one in </a:t>
            </a:r>
            <a:r>
              <a:rPr lang="en-US" i="1" dirty="0" smtClean="0">
                <a:solidFill>
                  <a:srgbClr val="FF0000"/>
                </a:solidFill>
              </a:rPr>
              <a:t>10,000</a:t>
            </a:r>
            <a:r>
              <a:rPr lang="en-US" dirty="0" smtClean="0"/>
              <a:t>.” </a:t>
            </a:r>
            <a:r>
              <a:rPr lang="en-US" dirty="0" smtClean="0">
                <a:solidFill>
                  <a:srgbClr val="FF0000"/>
                </a:solidFill>
              </a:rPr>
              <a:t>*</a:t>
            </a:r>
            <a:endParaRPr lang="en-US" dirty="0">
              <a:solidFill>
                <a:srgbClr val="FF0000"/>
              </a:solidFill>
            </a:endParaRPr>
          </a:p>
          <a:p>
            <a:endParaRPr lang="en-US" dirty="0"/>
          </a:p>
        </p:txBody>
      </p:sp>
      <p:sp>
        <p:nvSpPr>
          <p:cNvPr id="4" name="TextBox 3"/>
          <p:cNvSpPr txBox="1"/>
          <p:nvPr/>
        </p:nvSpPr>
        <p:spPr>
          <a:xfrm>
            <a:off x="4233333" y="6331002"/>
            <a:ext cx="4623231" cy="461665"/>
          </a:xfrm>
          <a:prstGeom prst="rect">
            <a:avLst/>
          </a:prstGeom>
          <a:noFill/>
        </p:spPr>
        <p:txBody>
          <a:bodyPr wrap="none" rtlCol="0">
            <a:spAutoFit/>
          </a:bodyPr>
          <a:lstStyle/>
          <a:p>
            <a:r>
              <a:rPr lang="pt-BR" sz="2400" dirty="0" smtClean="0">
                <a:solidFill>
                  <a:srgbClr val="FF0000"/>
                </a:solidFill>
              </a:rPr>
              <a:t>*</a:t>
            </a:r>
            <a:r>
              <a:rPr lang="pt-BR" sz="2400" dirty="0" smtClean="0"/>
              <a:t>A</a:t>
            </a:r>
            <a:r>
              <a:rPr lang="pt-BR" sz="2400" dirty="0"/>
              <a:t>. </a:t>
            </a:r>
            <a:r>
              <a:rPr lang="pt-BR" sz="2400" dirty="0" err="1"/>
              <a:t>Malhotra</a:t>
            </a:r>
            <a:r>
              <a:rPr lang="pt-BR" sz="2400" dirty="0"/>
              <a:t>, BMJ 2013;347:f6340.</a:t>
            </a:r>
            <a:endParaRPr lang="en-US" sz="2400" dirty="0"/>
          </a:p>
        </p:txBody>
      </p:sp>
    </p:spTree>
    <p:extLst>
      <p:ext uri="{BB962C8B-B14F-4D97-AF65-F5344CB8AC3E}">
        <p14:creationId xmlns:p14="http://schemas.microsoft.com/office/powerpoint/2010/main" val="42183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Sulfur is an essential nutrient that has been overlooked and is severely depleted</a:t>
            </a:r>
          </a:p>
          <a:p>
            <a:pPr lvl="1"/>
            <a:r>
              <a:rPr lang="en-US" dirty="0" smtClean="0"/>
              <a:t>Sunlight catalyzed production of cholesterol sulfate in the skin is essential to good health</a:t>
            </a:r>
          </a:p>
          <a:p>
            <a:r>
              <a:rPr lang="en-US" dirty="0" smtClean="0"/>
              <a:t>Depleted sulfate supplies, systemically, lead to many diseased states</a:t>
            </a:r>
          </a:p>
          <a:p>
            <a:pPr lvl="1"/>
            <a:r>
              <a:rPr lang="en-US" dirty="0" smtClean="0"/>
              <a:t>Modern lifestyle practices promote this dysfunction</a:t>
            </a:r>
          </a:p>
          <a:p>
            <a:r>
              <a:rPr lang="en-US" dirty="0" smtClean="0"/>
              <a:t>Toxic chemicals in food and drugs derail sulfate homeostasis</a:t>
            </a:r>
          </a:p>
          <a:p>
            <a:r>
              <a:rPr lang="en-US" dirty="0" smtClean="0"/>
              <a:t>A war on cholesterol is the wrong solution</a:t>
            </a:r>
          </a:p>
          <a:p>
            <a:pPr lvl="1"/>
            <a:r>
              <a:rPr lang="en-US" dirty="0" smtClean="0"/>
              <a:t>Statin drugs are causing debilitating side effects</a:t>
            </a:r>
            <a:endParaRPr lang="en-US" dirty="0"/>
          </a:p>
        </p:txBody>
      </p:sp>
    </p:spTree>
    <p:extLst>
      <p:ext uri="{BB962C8B-B14F-4D97-AF65-F5344CB8AC3E}">
        <p14:creationId xmlns:p14="http://schemas.microsoft.com/office/powerpoint/2010/main" val="238554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201"/>
            <a:ext cx="8229600" cy="1143000"/>
          </a:xfrm>
        </p:spPr>
        <p:txBody>
          <a:bodyPr/>
          <a:lstStyle/>
          <a:p>
            <a:r>
              <a:rPr lang="en-US" b="1" dirty="0" smtClean="0"/>
              <a:t>What’s Coming</a:t>
            </a:r>
            <a:endParaRPr lang="en-US" b="1" dirty="0"/>
          </a:p>
        </p:txBody>
      </p:sp>
      <p:sp>
        <p:nvSpPr>
          <p:cNvPr id="3" name="Content Placeholder 2"/>
          <p:cNvSpPr>
            <a:spLocks noGrp="1"/>
          </p:cNvSpPr>
          <p:nvPr>
            <p:ph idx="1"/>
          </p:nvPr>
        </p:nvSpPr>
        <p:spPr>
          <a:xfrm>
            <a:off x="406400" y="803798"/>
            <a:ext cx="8280400" cy="5800201"/>
          </a:xfrm>
        </p:spPr>
        <p:txBody>
          <a:bodyPr>
            <a:noAutofit/>
          </a:bodyPr>
          <a:lstStyle/>
          <a:p>
            <a:pPr marL="0" indent="0">
              <a:buNone/>
            </a:pPr>
            <a:r>
              <a:rPr lang="en-US" sz="2800" b="1" dirty="0" smtClean="0"/>
              <a:t>Morning (10 a.m. – 12 p.m.)</a:t>
            </a:r>
            <a:endParaRPr lang="en-US" sz="2800" b="1" dirty="0" smtClean="0">
              <a:solidFill>
                <a:schemeClr val="bg1">
                  <a:lumMod val="50000"/>
                </a:schemeClr>
              </a:solidFill>
            </a:endParaRPr>
          </a:p>
          <a:p>
            <a:pPr marL="914400" lvl="1" indent="-514350">
              <a:buFont typeface="+mj-lt"/>
              <a:buAutoNum type="arabicPeriod"/>
            </a:pPr>
            <a:r>
              <a:rPr lang="en-US" dirty="0" smtClean="0">
                <a:solidFill>
                  <a:schemeClr val="bg1">
                    <a:lumMod val="50000"/>
                  </a:schemeClr>
                </a:solidFill>
              </a:rPr>
              <a:t>Introduction</a:t>
            </a:r>
            <a:endParaRPr lang="en-US" dirty="0">
              <a:solidFill>
                <a:schemeClr val="bg1">
                  <a:lumMod val="50000"/>
                </a:schemeClr>
              </a:solidFill>
            </a:endParaRPr>
          </a:p>
          <a:p>
            <a:pPr marL="914400" lvl="1" indent="-514350">
              <a:buFont typeface="+mj-lt"/>
              <a:buAutoNum type="arabicPeriod"/>
            </a:pPr>
            <a:r>
              <a:rPr lang="en-US" dirty="0" smtClean="0"/>
              <a:t>Cholesterol Sulfate</a:t>
            </a:r>
          </a:p>
          <a:p>
            <a:pPr marL="400050" lvl="1" indent="0">
              <a:buNone/>
            </a:pPr>
            <a:endParaRPr lang="en-US" dirty="0" smtClean="0"/>
          </a:p>
          <a:p>
            <a:pPr marL="0" indent="0">
              <a:buNone/>
            </a:pPr>
            <a:r>
              <a:rPr lang="en-US" sz="2800" b="1" dirty="0"/>
              <a:t>Early afternoon (1:</a:t>
            </a:r>
            <a:r>
              <a:rPr lang="en-US" sz="2800" b="1" dirty="0" smtClean="0"/>
              <a:t>30 p.m. – 3 p.m</a:t>
            </a:r>
            <a:r>
              <a:rPr lang="en-US" sz="2800" b="1" dirty="0"/>
              <a:t>.)</a:t>
            </a:r>
          </a:p>
          <a:p>
            <a:pPr marL="914400" lvl="1" indent="-514350">
              <a:buFont typeface="+mj-lt"/>
              <a:buAutoNum type="arabicPeriod"/>
            </a:pPr>
            <a:r>
              <a:rPr lang="en-US" dirty="0"/>
              <a:t>Gut Microbes: How They Help Us Out</a:t>
            </a:r>
          </a:p>
          <a:p>
            <a:pPr marL="914400" lvl="1" indent="-514350">
              <a:buFont typeface="+mj-lt"/>
              <a:buAutoNum type="arabicPeriod"/>
            </a:pPr>
            <a:r>
              <a:rPr lang="en-US" dirty="0"/>
              <a:t>Autism, Depression, and Alzheimer's </a:t>
            </a:r>
            <a:r>
              <a:rPr lang="en-US" dirty="0" smtClean="0"/>
              <a:t>Disease</a:t>
            </a:r>
          </a:p>
          <a:p>
            <a:pPr marL="914400" lvl="1" indent="-514350">
              <a:buFont typeface="+mj-lt"/>
              <a:buAutoNum type="arabicPeriod"/>
            </a:pPr>
            <a:endParaRPr lang="en-US" dirty="0" smtClean="0"/>
          </a:p>
          <a:p>
            <a:pPr marL="0" indent="0">
              <a:buNone/>
            </a:pPr>
            <a:r>
              <a:rPr lang="en-US" sz="2800" b="1" dirty="0" smtClean="0"/>
              <a:t>Late afternoon (3:30 p.m.  – 5 p.m.)</a:t>
            </a:r>
            <a:endParaRPr lang="en-US" sz="2800" b="1" dirty="0"/>
          </a:p>
          <a:p>
            <a:pPr marL="914400" lvl="1" indent="-514350">
              <a:buFont typeface="+mj-lt"/>
              <a:buAutoNum type="arabicPeriod"/>
            </a:pPr>
            <a:r>
              <a:rPr lang="en-US" dirty="0"/>
              <a:t>Glyphosate: The Elephant in the </a:t>
            </a:r>
            <a:r>
              <a:rPr lang="en-US" dirty="0" smtClean="0"/>
              <a:t>Room</a:t>
            </a:r>
            <a:endParaRPr lang="en-US" dirty="0"/>
          </a:p>
          <a:p>
            <a:pPr marL="914400" lvl="1" indent="-514350">
              <a:buFont typeface="+mj-lt"/>
              <a:buAutoNum type="arabicPeriod"/>
            </a:pPr>
            <a:r>
              <a:rPr lang="en-US" dirty="0" smtClean="0"/>
              <a:t>Nutrition</a:t>
            </a:r>
            <a:r>
              <a:rPr lang="en-US" dirty="0"/>
              <a:t>: Facts and Fiction</a:t>
            </a:r>
          </a:p>
          <a:p>
            <a:endParaRPr lang="en-US" sz="2800" dirty="0"/>
          </a:p>
        </p:txBody>
      </p:sp>
    </p:spTree>
    <p:extLst>
      <p:ext uri="{BB962C8B-B14F-4D97-AF65-F5344CB8AC3E}">
        <p14:creationId xmlns:p14="http://schemas.microsoft.com/office/powerpoint/2010/main" val="59788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723"/>
            <a:ext cx="8229600" cy="1143000"/>
          </a:xfrm>
        </p:spPr>
        <p:txBody>
          <a:bodyPr/>
          <a:lstStyle/>
          <a:p>
            <a:r>
              <a:rPr lang="en-US" b="1" dirty="0" smtClean="0"/>
              <a:t>What’s Wrong Today</a:t>
            </a:r>
            <a:endParaRPr lang="en-US" b="1" dirty="0"/>
          </a:p>
        </p:txBody>
      </p:sp>
      <p:sp>
        <p:nvSpPr>
          <p:cNvPr id="3" name="Content Placeholder 2"/>
          <p:cNvSpPr>
            <a:spLocks noGrp="1"/>
          </p:cNvSpPr>
          <p:nvPr>
            <p:ph idx="1"/>
          </p:nvPr>
        </p:nvSpPr>
        <p:spPr>
          <a:xfrm>
            <a:off x="95249" y="1648931"/>
            <a:ext cx="8810626" cy="4525963"/>
          </a:xfrm>
        </p:spPr>
        <p:txBody>
          <a:bodyPr>
            <a:noAutofit/>
          </a:bodyPr>
          <a:lstStyle/>
          <a:p>
            <a:r>
              <a:rPr lang="en-US" sz="2800" b="1" dirty="0" smtClean="0"/>
              <a:t>Key </a:t>
            </a:r>
            <a:r>
              <a:rPr lang="en-US" sz="2800" b="1" dirty="0" smtClean="0"/>
              <a:t>Message</a:t>
            </a:r>
            <a:endParaRPr lang="en-US" sz="2800" b="1" dirty="0" smtClean="0"/>
          </a:p>
          <a:p>
            <a:pPr lvl="1"/>
            <a:r>
              <a:rPr lang="en-US" sz="2400" dirty="0" smtClean="0"/>
              <a:t>Modern dietary and lifestyle                                                 practices are making us sick</a:t>
            </a:r>
          </a:p>
          <a:p>
            <a:r>
              <a:rPr lang="en-US" sz="3200" b="1" dirty="0" smtClean="0"/>
              <a:t>I </a:t>
            </a:r>
            <a:r>
              <a:rPr lang="en-US" sz="3200" b="1" dirty="0" smtClean="0"/>
              <a:t>will argue that good health comes from</a:t>
            </a:r>
          </a:p>
          <a:p>
            <a:pPr lvl="1"/>
            <a:r>
              <a:rPr lang="en-US" sz="2400" dirty="0"/>
              <a:t>Getting abundant sunlight exposure to the skin and eyes</a:t>
            </a:r>
          </a:p>
          <a:p>
            <a:pPr lvl="1"/>
            <a:r>
              <a:rPr lang="en-US" sz="2400" dirty="0" smtClean="0"/>
              <a:t>Eating abundant dietary fat and cholesterol</a:t>
            </a:r>
          </a:p>
          <a:p>
            <a:pPr lvl="1"/>
            <a:r>
              <a:rPr lang="en-US" sz="2400" dirty="0" smtClean="0"/>
              <a:t>Eating lots of cruciferous vegetables</a:t>
            </a:r>
          </a:p>
          <a:p>
            <a:pPr lvl="1"/>
            <a:r>
              <a:rPr lang="en-US" sz="2400" dirty="0" smtClean="0"/>
              <a:t>Eating </a:t>
            </a:r>
            <a:r>
              <a:rPr lang="en-US" sz="2400" dirty="0"/>
              <a:t>organic </a:t>
            </a:r>
            <a:r>
              <a:rPr lang="en-US" sz="2400" dirty="0" smtClean="0"/>
              <a:t>whole foods</a:t>
            </a:r>
          </a:p>
          <a:p>
            <a:pPr lvl="1"/>
            <a:r>
              <a:rPr lang="en-US" sz="2400" dirty="0" smtClean="0"/>
              <a:t>Avoiding processed foods </a:t>
            </a:r>
          </a:p>
          <a:p>
            <a:pPr lvl="1"/>
            <a:r>
              <a:rPr lang="en-US" sz="2400" dirty="0" smtClean="0"/>
              <a:t>Avoiding prescription drugs and vaccines</a:t>
            </a:r>
            <a:endParaRPr lang="en-US" sz="2400" dirty="0"/>
          </a:p>
        </p:txBody>
      </p:sp>
      <p:pic>
        <p:nvPicPr>
          <p:cNvPr id="4" name="Picture 3" descr="sick_boy.jpg"/>
          <p:cNvPicPr>
            <a:picLocks noChangeAspect="1"/>
          </p:cNvPicPr>
          <p:nvPr/>
        </p:nvPicPr>
        <p:blipFill>
          <a:blip r:embed="rId2"/>
          <a:stretch>
            <a:fillRect/>
          </a:stretch>
        </p:blipFill>
        <p:spPr>
          <a:xfrm>
            <a:off x="5881076" y="736062"/>
            <a:ext cx="2599349" cy="2248437"/>
          </a:xfrm>
          <a:prstGeom prst="rect">
            <a:avLst/>
          </a:prstGeom>
        </p:spPr>
      </p:pic>
    </p:spTree>
    <p:extLst>
      <p:ext uri="{BB962C8B-B14F-4D97-AF65-F5344CB8AC3E}">
        <p14:creationId xmlns:p14="http://schemas.microsoft.com/office/powerpoint/2010/main" val="373345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384" y="-48291"/>
            <a:ext cx="8229600" cy="1143000"/>
          </a:xfrm>
        </p:spPr>
        <p:txBody>
          <a:bodyPr/>
          <a:lstStyle/>
          <a:p>
            <a:r>
              <a:rPr lang="en-US" dirty="0" smtClean="0"/>
              <a:t>The Kuna of Panama</a:t>
            </a:r>
            <a:endParaRPr lang="en-US" dirty="0"/>
          </a:p>
        </p:txBody>
      </p:sp>
      <p:pic>
        <p:nvPicPr>
          <p:cNvPr id="4" name="Content Placeholder 3" descr="kuna_woman.jpg"/>
          <p:cNvPicPr>
            <a:picLocks noGrp="1" noChangeAspect="1"/>
          </p:cNvPicPr>
          <p:nvPr>
            <p:ph idx="1"/>
          </p:nvPr>
        </p:nvPicPr>
        <p:blipFill>
          <a:blip r:embed="rId3">
            <a:extLst>
              <a:ext uri="{28A0092B-C50C-407E-A947-70E740481C1C}">
                <a14:useLocalDpi xmlns:a14="http://schemas.microsoft.com/office/drawing/2010/main" val="0"/>
              </a:ext>
            </a:extLst>
          </a:blip>
          <a:srcRect l="-86373" r="-86373"/>
          <a:stretch>
            <a:fillRect/>
          </a:stretch>
        </p:blipFill>
        <p:spPr>
          <a:xfrm>
            <a:off x="4559280" y="-285582"/>
            <a:ext cx="6555337" cy="3605183"/>
          </a:xfrm>
        </p:spPr>
      </p:pic>
      <p:sp>
        <p:nvSpPr>
          <p:cNvPr id="5" name="Content Placeholder 2"/>
          <p:cNvSpPr txBox="1">
            <a:spLocks/>
          </p:cNvSpPr>
          <p:nvPr/>
        </p:nvSpPr>
        <p:spPr>
          <a:xfrm>
            <a:off x="195742" y="944575"/>
            <a:ext cx="8619101" cy="579671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dirty="0" smtClean="0"/>
              <a:t>  “The Kuna are healthier than their                           city-dwelling cousins for a number of                     reasons. They have a very favorable                             omega 3:6 ratio due to </a:t>
            </a:r>
            <a:r>
              <a:rPr lang="en-US" dirty="0" smtClean="0">
                <a:solidFill>
                  <a:srgbClr val="FF0000"/>
                </a:solidFill>
              </a:rPr>
              <a:t>seafood</a:t>
            </a:r>
            <a:r>
              <a:rPr lang="en-US" dirty="0" smtClean="0"/>
              <a:t>,                                     </a:t>
            </a:r>
            <a:r>
              <a:rPr lang="en-US" dirty="0" smtClean="0">
                <a:solidFill>
                  <a:srgbClr val="FF0000"/>
                </a:solidFill>
              </a:rPr>
              <a:t>wild  game </a:t>
            </a:r>
            <a:r>
              <a:rPr lang="en-US" dirty="0" smtClean="0"/>
              <a:t>and relatively </a:t>
            </a:r>
            <a:r>
              <a:rPr lang="en-US" dirty="0" smtClean="0">
                <a:solidFill>
                  <a:srgbClr val="FF0000"/>
                </a:solidFill>
              </a:rPr>
              <a:t>saturated                                     </a:t>
            </a:r>
            <a:r>
              <a:rPr lang="en-US" dirty="0" smtClean="0"/>
              <a:t>vegetable fats. Their carbohydrate                       foods are mostly </a:t>
            </a:r>
            <a:r>
              <a:rPr lang="en-US" dirty="0" smtClean="0">
                <a:solidFill>
                  <a:srgbClr val="FF0000"/>
                </a:solidFill>
              </a:rPr>
              <a:t>unprocessed </a:t>
            </a:r>
            <a:r>
              <a:rPr lang="en-US" dirty="0" smtClean="0"/>
              <a:t>and mostly from   </a:t>
            </a:r>
            <a:r>
              <a:rPr lang="en-US" dirty="0" smtClean="0">
                <a:solidFill>
                  <a:srgbClr val="FF0000"/>
                </a:solidFill>
              </a:rPr>
              <a:t>non-grain </a:t>
            </a:r>
            <a:r>
              <a:rPr lang="en-US" dirty="0" smtClean="0"/>
              <a:t>sources. They also live an outdoor life full of </a:t>
            </a:r>
            <a:r>
              <a:rPr lang="en-US" dirty="0" smtClean="0">
                <a:solidFill>
                  <a:srgbClr val="FF0000"/>
                </a:solidFill>
              </a:rPr>
              <a:t>sunshine </a:t>
            </a:r>
            <a:r>
              <a:rPr lang="en-US" dirty="0" smtClean="0"/>
              <a:t>(vitamin D) and </a:t>
            </a:r>
            <a:r>
              <a:rPr lang="en-US" dirty="0" smtClean="0">
                <a:solidFill>
                  <a:srgbClr val="FF0000"/>
                </a:solidFill>
              </a:rPr>
              <a:t>exercise</a:t>
            </a:r>
            <a:r>
              <a:rPr lang="en-US" dirty="0" smtClean="0"/>
              <a:t>. The </a:t>
            </a:r>
            <a:r>
              <a:rPr lang="en-US" dirty="0" smtClean="0">
                <a:solidFill>
                  <a:srgbClr val="FF0000"/>
                </a:solidFill>
              </a:rPr>
              <a:t>chocolate </a:t>
            </a:r>
            <a:r>
              <a:rPr lang="en-US" dirty="0" smtClean="0"/>
              <a:t>may also contribute to their health, as it contains high levels of potentially protective </a:t>
            </a:r>
            <a:r>
              <a:rPr lang="en-US" dirty="0" smtClean="0">
                <a:solidFill>
                  <a:srgbClr val="FF0000"/>
                </a:solidFill>
              </a:rPr>
              <a:t>polyphenols</a:t>
            </a:r>
            <a:r>
              <a:rPr lang="en-US" dirty="0" smtClean="0"/>
              <a:t>. They're healthier than industrialized people because they live </a:t>
            </a:r>
            <a:r>
              <a:rPr lang="en-US" dirty="0" smtClean="0">
                <a:solidFill>
                  <a:srgbClr val="FF0000"/>
                </a:solidFill>
              </a:rPr>
              <a:t>more naturally</a:t>
            </a:r>
            <a:r>
              <a:rPr lang="en-US" dirty="0" smtClean="0"/>
              <a:t>.”</a:t>
            </a:r>
            <a:endParaRPr lang="en-US" dirty="0"/>
          </a:p>
        </p:txBody>
      </p:sp>
      <p:sp>
        <p:nvSpPr>
          <p:cNvPr id="6" name="TextBox 5"/>
          <p:cNvSpPr txBox="1"/>
          <p:nvPr/>
        </p:nvSpPr>
        <p:spPr>
          <a:xfrm>
            <a:off x="2048188" y="6425363"/>
            <a:ext cx="7301248" cy="400110"/>
          </a:xfrm>
          <a:prstGeom prst="rect">
            <a:avLst/>
          </a:prstGeom>
          <a:noFill/>
        </p:spPr>
        <p:txBody>
          <a:bodyPr wrap="none" rtlCol="0">
            <a:spAutoFit/>
          </a:bodyPr>
          <a:lstStyle/>
          <a:p>
            <a:r>
              <a:rPr lang="en-US" sz="2000" dirty="0" smtClean="0">
                <a:solidFill>
                  <a:srgbClr val="FF0000"/>
                </a:solidFill>
              </a:rPr>
              <a:t>*</a:t>
            </a:r>
            <a:r>
              <a:rPr lang="en-US" sz="2000" dirty="0" err="1" smtClean="0"/>
              <a:t>wholehealthsource.blogspot.com</a:t>
            </a:r>
            <a:r>
              <a:rPr lang="en-US" sz="2000" dirty="0" smtClean="0"/>
              <a:t>/2008/03/say-hello-to-kuna.html</a:t>
            </a:r>
            <a:endParaRPr lang="en-US" sz="2000" dirty="0"/>
          </a:p>
        </p:txBody>
      </p:sp>
    </p:spTree>
    <p:extLst>
      <p:ext uri="{BB962C8B-B14F-4D97-AF65-F5344CB8AC3E}">
        <p14:creationId xmlns:p14="http://schemas.microsoft.com/office/powerpoint/2010/main" val="162338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tal.png"/>
          <p:cNvPicPr>
            <a:picLocks noGrp="1" noChangeAspect="1"/>
          </p:cNvPicPr>
          <p:nvPr>
            <p:ph idx="1"/>
          </p:nvPr>
        </p:nvPicPr>
        <p:blipFill>
          <a:blip r:embed="rId2">
            <a:extLst>
              <a:ext uri="{28A0092B-C50C-407E-A947-70E740481C1C}">
                <a14:useLocalDpi xmlns:a14="http://schemas.microsoft.com/office/drawing/2010/main" val="0"/>
              </a:ext>
            </a:extLst>
          </a:blip>
          <a:srcRect t="7604" b="7604"/>
          <a:stretch>
            <a:fillRect/>
          </a:stretch>
        </p:blipFill>
        <p:spPr>
          <a:xfrm>
            <a:off x="4222750" y="1293605"/>
            <a:ext cx="7252989" cy="3988865"/>
          </a:xfrm>
        </p:spPr>
      </p:pic>
      <p:pic>
        <p:nvPicPr>
          <p:cNvPr id="5" name="Picture 4" descr="General_Mills_Total_Blueberry_Pomegranate_Nutritional_Information_Ch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74486"/>
            <a:ext cx="3284670" cy="4446321"/>
          </a:xfrm>
          <a:prstGeom prst="rect">
            <a:avLst/>
          </a:prstGeom>
        </p:spPr>
      </p:pic>
      <p:sp>
        <p:nvSpPr>
          <p:cNvPr id="6" name="TextBox 5"/>
          <p:cNvSpPr txBox="1"/>
          <p:nvPr/>
        </p:nvSpPr>
        <p:spPr>
          <a:xfrm>
            <a:off x="4684575" y="5574858"/>
            <a:ext cx="3559588" cy="584776"/>
          </a:xfrm>
          <a:prstGeom prst="rect">
            <a:avLst/>
          </a:prstGeom>
          <a:solidFill>
            <a:srgbClr val="FFF8AF"/>
          </a:solidFill>
          <a:ln>
            <a:solidFill>
              <a:schemeClr val="tx1"/>
            </a:solidFill>
          </a:ln>
        </p:spPr>
        <p:txBody>
          <a:bodyPr wrap="none" rtlCol="0">
            <a:spAutoFit/>
          </a:bodyPr>
          <a:lstStyle/>
          <a:p>
            <a:r>
              <a:rPr lang="en-US" sz="3200" dirty="0" smtClean="0"/>
              <a:t>Where’s the  sulfur?</a:t>
            </a:r>
            <a:endParaRPr lang="en-US" sz="3200" dirty="0"/>
          </a:p>
        </p:txBody>
      </p:sp>
      <p:sp>
        <p:nvSpPr>
          <p:cNvPr id="2" name="Title 1"/>
          <p:cNvSpPr>
            <a:spLocks noGrp="1"/>
          </p:cNvSpPr>
          <p:nvPr>
            <p:ph type="title"/>
          </p:nvPr>
        </p:nvSpPr>
        <p:spPr/>
        <p:txBody>
          <a:bodyPr>
            <a:normAutofit fontScale="90000"/>
          </a:bodyPr>
          <a:lstStyle/>
          <a:p>
            <a:r>
              <a:rPr lang="en-US" b="1" dirty="0" smtClean="0"/>
              <a:t>100% of the MDR of                       nearly </a:t>
            </a:r>
            <a:r>
              <a:rPr lang="en-US" b="1" i="1" dirty="0" smtClean="0"/>
              <a:t>EVERYTHING</a:t>
            </a:r>
            <a:r>
              <a:rPr lang="en-US" b="1" dirty="0" smtClean="0"/>
              <a:t>!</a:t>
            </a:r>
            <a:endParaRPr lang="en-US" b="1" dirty="0"/>
          </a:p>
        </p:txBody>
      </p:sp>
    </p:spTree>
    <p:extLst>
      <p:ext uri="{BB962C8B-B14F-4D97-AF65-F5344CB8AC3E}">
        <p14:creationId xmlns:p14="http://schemas.microsoft.com/office/powerpoint/2010/main" val="278375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We need to worry about sulfur!</a:t>
            </a:r>
            <a:endParaRPr lang="en-US" b="1"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457200" y="1581338"/>
            <a:ext cx="8229600" cy="4832093"/>
          </a:xfrm>
          <a:prstGeom prst="rect">
            <a:avLst/>
          </a:prstGeom>
          <a:solidFill>
            <a:srgbClr val="F9FFCC"/>
          </a:solidFill>
          <a:ln>
            <a:solidFill>
              <a:srgbClr val="000000"/>
            </a:solidFill>
          </a:ln>
        </p:spPr>
        <p:txBody>
          <a:bodyPr wrap="square" rtlCol="0">
            <a:spAutoFit/>
          </a:bodyPr>
          <a:lstStyle/>
          <a:p>
            <a:pPr algn="ctr"/>
            <a:r>
              <a:rPr lang="en-US" sz="2800" dirty="0" smtClean="0">
                <a:latin typeface="Apple Casual"/>
              </a:rPr>
              <a:t> Current agricultural practices are depleting sulfur from the soil </a:t>
            </a:r>
          </a:p>
          <a:p>
            <a:pPr algn="ctr"/>
            <a:endParaRPr lang="en-US" sz="2800" dirty="0" smtClean="0">
              <a:latin typeface="Apple Casual"/>
            </a:endParaRPr>
          </a:p>
          <a:p>
            <a:pPr algn="ctr"/>
            <a:r>
              <a:rPr lang="en-US" sz="2800" dirty="0" smtClean="0">
                <a:latin typeface="Apple Casual"/>
              </a:rPr>
              <a:t>This leads to insufficient dietary sulfur, especially for vegetarians</a:t>
            </a:r>
          </a:p>
          <a:p>
            <a:pPr algn="ctr"/>
            <a:endParaRPr lang="en-US" sz="2800" dirty="0" smtClean="0">
              <a:latin typeface="Apple Casual"/>
            </a:endParaRPr>
          </a:p>
          <a:p>
            <a:pPr algn="ctr"/>
            <a:r>
              <a:rPr lang="en-US" sz="2800" dirty="0" smtClean="0">
                <a:latin typeface="Apple Casual"/>
              </a:rPr>
              <a:t>Environmental </a:t>
            </a:r>
            <a:r>
              <a:rPr lang="en-US" sz="2800" dirty="0">
                <a:latin typeface="Apple Casual"/>
              </a:rPr>
              <a:t>t</a:t>
            </a:r>
            <a:r>
              <a:rPr lang="en-US" sz="2800" dirty="0" smtClean="0">
                <a:latin typeface="Apple Casual"/>
              </a:rPr>
              <a:t>oxins </a:t>
            </a:r>
            <a:r>
              <a:rPr lang="en-US" sz="2800" dirty="0">
                <a:latin typeface="Apple Casual"/>
              </a:rPr>
              <a:t>d</a:t>
            </a:r>
            <a:r>
              <a:rPr lang="en-US" sz="2800" dirty="0" smtClean="0">
                <a:latin typeface="Apple Casual"/>
              </a:rPr>
              <a:t>eplete sulfur in the body</a:t>
            </a:r>
          </a:p>
          <a:p>
            <a:pPr algn="ctr"/>
            <a:endParaRPr lang="en-US" sz="2800" dirty="0" smtClean="0">
              <a:latin typeface="Apple Casual"/>
            </a:endParaRPr>
          </a:p>
          <a:p>
            <a:pPr algn="ctr"/>
            <a:r>
              <a:rPr lang="en-US" sz="2800" dirty="0" smtClean="0">
                <a:latin typeface="Apple Casual"/>
              </a:rPr>
              <a:t>Sulfur depletion in the body has      widespread consequences</a:t>
            </a:r>
          </a:p>
          <a:p>
            <a:pPr algn="ctr"/>
            <a:endParaRPr lang="en-US" sz="2800" dirty="0">
              <a:latin typeface="Apple Casual"/>
            </a:endParaRPr>
          </a:p>
        </p:txBody>
      </p:sp>
    </p:spTree>
    <p:extLst>
      <p:ext uri="{BB962C8B-B14F-4D97-AF65-F5344CB8AC3E}">
        <p14:creationId xmlns:p14="http://schemas.microsoft.com/office/powerpoint/2010/main" val="351999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2"/>
            <a:ext cx="8229600" cy="1143000"/>
          </a:xfrm>
        </p:spPr>
        <p:txBody>
          <a:bodyPr/>
          <a:lstStyle/>
          <a:p>
            <a:r>
              <a:rPr lang="en-US" b="1" dirty="0" smtClean="0"/>
              <a:t>Sulfur, Sulfide and Sulfate</a:t>
            </a:r>
            <a:endParaRPr lang="en-US" b="1" dirty="0"/>
          </a:p>
        </p:txBody>
      </p:sp>
      <p:sp>
        <p:nvSpPr>
          <p:cNvPr id="4" name="TextBox 3"/>
          <p:cNvSpPr txBox="1"/>
          <p:nvPr/>
        </p:nvSpPr>
        <p:spPr>
          <a:xfrm>
            <a:off x="4867290" y="2143780"/>
            <a:ext cx="1550399" cy="769441"/>
          </a:xfrm>
          <a:prstGeom prst="rect">
            <a:avLst/>
          </a:prstGeom>
          <a:noFill/>
        </p:spPr>
        <p:txBody>
          <a:bodyPr wrap="none" rtlCol="0">
            <a:spAutoFit/>
          </a:bodyPr>
          <a:lstStyle/>
          <a:p>
            <a:r>
              <a:rPr lang="en-US" sz="4400" dirty="0" smtClean="0"/>
              <a:t>H</a:t>
            </a:r>
            <a:r>
              <a:rPr lang="en-US" sz="4400" baseline="-25000" dirty="0" smtClean="0"/>
              <a:t>2</a:t>
            </a:r>
            <a:r>
              <a:rPr lang="en-US" sz="4400" dirty="0" smtClean="0"/>
              <a:t>SO</a:t>
            </a:r>
            <a:r>
              <a:rPr lang="en-US" sz="4400" baseline="-25000" dirty="0" smtClean="0"/>
              <a:t>4</a:t>
            </a:r>
            <a:endParaRPr lang="en-US" sz="4400" baseline="-25000" dirty="0"/>
          </a:p>
        </p:txBody>
      </p:sp>
      <p:sp>
        <p:nvSpPr>
          <p:cNvPr id="5" name="TextBox 4"/>
          <p:cNvSpPr txBox="1"/>
          <p:nvPr/>
        </p:nvSpPr>
        <p:spPr>
          <a:xfrm>
            <a:off x="2083709" y="2164911"/>
            <a:ext cx="986142" cy="769441"/>
          </a:xfrm>
          <a:prstGeom prst="rect">
            <a:avLst/>
          </a:prstGeom>
          <a:noFill/>
        </p:spPr>
        <p:txBody>
          <a:bodyPr wrap="none" rtlCol="0">
            <a:spAutoFit/>
          </a:bodyPr>
          <a:lstStyle/>
          <a:p>
            <a:r>
              <a:rPr lang="en-US" sz="4400" dirty="0" smtClean="0"/>
              <a:t>H</a:t>
            </a:r>
            <a:r>
              <a:rPr lang="en-US" sz="4400" baseline="-25000" dirty="0" smtClean="0"/>
              <a:t>2</a:t>
            </a:r>
            <a:r>
              <a:rPr lang="en-US" sz="4400" dirty="0" smtClean="0"/>
              <a:t>S</a:t>
            </a:r>
            <a:endParaRPr lang="en-US" sz="4400" baseline="-25000" dirty="0"/>
          </a:p>
        </p:txBody>
      </p:sp>
      <p:cxnSp>
        <p:nvCxnSpPr>
          <p:cNvPr id="7" name="Straight Arrow Connector 6"/>
          <p:cNvCxnSpPr/>
          <p:nvPr/>
        </p:nvCxnSpPr>
        <p:spPr>
          <a:xfrm>
            <a:off x="3291643" y="2623751"/>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59004" y="1665379"/>
            <a:ext cx="1176248" cy="769441"/>
          </a:xfrm>
          <a:prstGeom prst="rect">
            <a:avLst/>
          </a:prstGeom>
          <a:noFill/>
        </p:spPr>
        <p:txBody>
          <a:bodyPr wrap="none" rtlCol="0">
            <a:spAutoFit/>
          </a:bodyPr>
          <a:lstStyle/>
          <a:p>
            <a:r>
              <a:rPr lang="en-US" sz="4400" dirty="0" smtClean="0"/>
              <a:t>2O</a:t>
            </a:r>
            <a:r>
              <a:rPr lang="en-US" sz="4400" baseline="-25000" dirty="0" smtClean="0"/>
              <a:t>2</a:t>
            </a:r>
            <a:r>
              <a:rPr lang="en-US" sz="5400" baseline="30000" dirty="0" smtClean="0"/>
              <a:t>-</a:t>
            </a:r>
            <a:endParaRPr lang="en-US" sz="5400" baseline="30000" dirty="0"/>
          </a:p>
        </p:txBody>
      </p:sp>
      <p:pic>
        <p:nvPicPr>
          <p:cNvPr id="9" name="Picture 8" descr="sulfur_roll_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709" y="3307049"/>
            <a:ext cx="3816492" cy="3053194"/>
          </a:xfrm>
          <a:prstGeom prst="rect">
            <a:avLst/>
          </a:prstGeom>
        </p:spPr>
      </p:pic>
      <p:sp>
        <p:nvSpPr>
          <p:cNvPr id="10" name="TextBox 9"/>
          <p:cNvSpPr txBox="1"/>
          <p:nvPr/>
        </p:nvSpPr>
        <p:spPr>
          <a:xfrm>
            <a:off x="3069851" y="4508500"/>
            <a:ext cx="2119591" cy="523220"/>
          </a:xfrm>
          <a:prstGeom prst="rect">
            <a:avLst/>
          </a:prstGeom>
          <a:noFill/>
        </p:spPr>
        <p:txBody>
          <a:bodyPr wrap="none" rtlCol="0">
            <a:spAutoFit/>
          </a:bodyPr>
          <a:lstStyle/>
          <a:p>
            <a:r>
              <a:rPr lang="en-US" sz="2800" dirty="0" smtClean="0"/>
              <a:t>Sulfur Crystal</a:t>
            </a:r>
            <a:endParaRPr lang="en-US" sz="2800" dirty="0"/>
          </a:p>
        </p:txBody>
      </p:sp>
      <p:sp>
        <p:nvSpPr>
          <p:cNvPr id="11" name="TextBox 10"/>
          <p:cNvSpPr txBox="1"/>
          <p:nvPr/>
        </p:nvSpPr>
        <p:spPr>
          <a:xfrm>
            <a:off x="259767" y="1417638"/>
            <a:ext cx="2789045" cy="461665"/>
          </a:xfrm>
          <a:prstGeom prst="rect">
            <a:avLst/>
          </a:prstGeom>
          <a:noFill/>
        </p:spPr>
        <p:txBody>
          <a:bodyPr wrap="none" rtlCol="0">
            <a:spAutoFit/>
          </a:bodyPr>
          <a:lstStyle/>
          <a:p>
            <a:r>
              <a:rPr lang="en-US" sz="2400" dirty="0" smtClean="0"/>
              <a:t>Hydrogen sulfide gas</a:t>
            </a:r>
            <a:endParaRPr lang="en-US" sz="2400" dirty="0"/>
          </a:p>
        </p:txBody>
      </p:sp>
      <p:sp>
        <p:nvSpPr>
          <p:cNvPr id="12" name="TextBox 11"/>
          <p:cNvSpPr txBox="1"/>
          <p:nvPr/>
        </p:nvSpPr>
        <p:spPr>
          <a:xfrm>
            <a:off x="4867290" y="1434546"/>
            <a:ext cx="4069744" cy="461665"/>
          </a:xfrm>
          <a:prstGeom prst="rect">
            <a:avLst/>
          </a:prstGeom>
          <a:noFill/>
        </p:spPr>
        <p:txBody>
          <a:bodyPr wrap="none" rtlCol="0">
            <a:spAutoFit/>
          </a:bodyPr>
          <a:lstStyle/>
          <a:p>
            <a:r>
              <a:rPr lang="en-US" sz="2400" dirty="0" smtClean="0"/>
              <a:t>Sulfuric acid (hydrogen sulfate)</a:t>
            </a:r>
            <a:endParaRPr lang="en-US" sz="2400" dirty="0"/>
          </a:p>
        </p:txBody>
      </p:sp>
      <p:sp>
        <p:nvSpPr>
          <p:cNvPr id="13" name="TextBox 12"/>
          <p:cNvSpPr txBox="1"/>
          <p:nvPr/>
        </p:nvSpPr>
        <p:spPr>
          <a:xfrm>
            <a:off x="3069851" y="1108373"/>
            <a:ext cx="1591000" cy="461665"/>
          </a:xfrm>
          <a:prstGeom prst="rect">
            <a:avLst/>
          </a:prstGeom>
          <a:noFill/>
        </p:spPr>
        <p:txBody>
          <a:bodyPr wrap="none" rtlCol="0">
            <a:spAutoFit/>
          </a:bodyPr>
          <a:lstStyle/>
          <a:p>
            <a:r>
              <a:rPr lang="en-US" sz="2400" dirty="0" smtClean="0"/>
              <a:t>Superoxide</a:t>
            </a:r>
            <a:endParaRPr lang="en-US" sz="2400" dirty="0"/>
          </a:p>
        </p:txBody>
      </p:sp>
      <p:sp>
        <p:nvSpPr>
          <p:cNvPr id="14" name="TextBox 13"/>
          <p:cNvSpPr txBox="1"/>
          <p:nvPr/>
        </p:nvSpPr>
        <p:spPr>
          <a:xfrm>
            <a:off x="3646221" y="3739059"/>
            <a:ext cx="634584" cy="769441"/>
          </a:xfrm>
          <a:prstGeom prst="rect">
            <a:avLst/>
          </a:prstGeom>
          <a:noFill/>
        </p:spPr>
        <p:txBody>
          <a:bodyPr wrap="none" rtlCol="0">
            <a:spAutoFit/>
          </a:bodyPr>
          <a:lstStyle/>
          <a:p>
            <a:r>
              <a:rPr lang="en-US" sz="4400" dirty="0" smtClean="0"/>
              <a:t>S</a:t>
            </a:r>
            <a:r>
              <a:rPr lang="en-US" sz="4400" baseline="-25000" dirty="0" smtClean="0"/>
              <a:t>8</a:t>
            </a:r>
            <a:endParaRPr lang="en-US" sz="4400" dirty="0"/>
          </a:p>
        </p:txBody>
      </p:sp>
      <p:cxnSp>
        <p:nvCxnSpPr>
          <p:cNvPr id="20" name="Straight Arrow Connector 19"/>
          <p:cNvCxnSpPr>
            <a:endCxn id="5" idx="1"/>
          </p:cNvCxnSpPr>
          <p:nvPr/>
        </p:nvCxnSpPr>
        <p:spPr>
          <a:xfrm>
            <a:off x="1270000" y="1879303"/>
            <a:ext cx="813709" cy="670329"/>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3889375" y="1570038"/>
            <a:ext cx="190500" cy="309265"/>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2" idx="2"/>
          </p:cNvCxnSpPr>
          <p:nvPr/>
        </p:nvCxnSpPr>
        <p:spPr>
          <a:xfrm flipH="1">
            <a:off x="6270625" y="1896211"/>
            <a:ext cx="631537" cy="538609"/>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6451911" y="2672259"/>
            <a:ext cx="1275514" cy="1206078"/>
            <a:chOff x="6451911" y="2672259"/>
            <a:chExt cx="1275514" cy="1206078"/>
          </a:xfrm>
        </p:grpSpPr>
        <p:sp>
          <p:nvSpPr>
            <p:cNvPr id="19" name="Oval 18"/>
            <p:cNvSpPr/>
            <p:nvPr/>
          </p:nvSpPr>
          <p:spPr>
            <a:xfrm>
              <a:off x="6911894" y="3534256"/>
              <a:ext cx="368324" cy="344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897771" y="3076152"/>
              <a:ext cx="383793" cy="40614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451911" y="3107184"/>
              <a:ext cx="368324" cy="344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911894" y="2672259"/>
              <a:ext cx="368324" cy="344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359101" y="3107184"/>
              <a:ext cx="368324" cy="344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p:cNvSpPr txBox="1"/>
          <p:nvPr/>
        </p:nvSpPr>
        <p:spPr>
          <a:xfrm>
            <a:off x="6558904" y="4046835"/>
            <a:ext cx="1156236" cy="461665"/>
          </a:xfrm>
          <a:prstGeom prst="rect">
            <a:avLst/>
          </a:prstGeom>
          <a:noFill/>
        </p:spPr>
        <p:txBody>
          <a:bodyPr wrap="none" rtlCol="0">
            <a:spAutoFit/>
          </a:bodyPr>
          <a:lstStyle/>
          <a:p>
            <a:r>
              <a:rPr lang="en-US" sz="2400" dirty="0" smtClean="0"/>
              <a:t>Sulfate!</a:t>
            </a:r>
            <a:endParaRPr lang="en-US" sz="2400" dirty="0"/>
          </a:p>
        </p:txBody>
      </p:sp>
      <p:sp>
        <p:nvSpPr>
          <p:cNvPr id="3" name="TextBox 2"/>
          <p:cNvSpPr txBox="1"/>
          <p:nvPr/>
        </p:nvSpPr>
        <p:spPr>
          <a:xfrm>
            <a:off x="6270624" y="4708554"/>
            <a:ext cx="2666410" cy="830997"/>
          </a:xfrm>
          <a:prstGeom prst="rect">
            <a:avLst/>
          </a:prstGeom>
          <a:noFill/>
        </p:spPr>
        <p:txBody>
          <a:bodyPr wrap="square" rtlCol="0">
            <a:spAutoFit/>
          </a:bodyPr>
          <a:lstStyle/>
          <a:p>
            <a:r>
              <a:rPr lang="en-US" sz="2400" dirty="0" smtClean="0"/>
              <a:t>Two extra electrons = negative charge!!</a:t>
            </a:r>
            <a:endParaRPr lang="en-US" sz="2400" dirty="0"/>
          </a:p>
        </p:txBody>
      </p:sp>
      <p:grpSp>
        <p:nvGrpSpPr>
          <p:cNvPr id="16" name="Group 15"/>
          <p:cNvGrpSpPr/>
          <p:nvPr/>
        </p:nvGrpSpPr>
        <p:grpSpPr>
          <a:xfrm>
            <a:off x="6141610" y="2977313"/>
            <a:ext cx="1896116" cy="584776"/>
            <a:chOff x="6141610" y="2977313"/>
            <a:chExt cx="1896116" cy="584776"/>
          </a:xfrm>
        </p:grpSpPr>
        <p:sp>
          <p:nvSpPr>
            <p:cNvPr id="15" name="TextBox 14"/>
            <p:cNvSpPr txBox="1"/>
            <p:nvPr/>
          </p:nvSpPr>
          <p:spPr>
            <a:xfrm>
              <a:off x="7727425" y="2977313"/>
              <a:ext cx="310301" cy="584776"/>
            </a:xfrm>
            <a:prstGeom prst="rect">
              <a:avLst/>
            </a:prstGeom>
            <a:noFill/>
          </p:spPr>
          <p:txBody>
            <a:bodyPr wrap="none" rtlCol="0">
              <a:spAutoFit/>
            </a:bodyPr>
            <a:lstStyle/>
            <a:p>
              <a:r>
                <a:rPr lang="en-US" sz="3200" dirty="0" smtClean="0"/>
                <a:t>-</a:t>
              </a:r>
              <a:endParaRPr lang="en-US" sz="3200" dirty="0"/>
            </a:p>
          </p:txBody>
        </p:sp>
        <p:sp>
          <p:nvSpPr>
            <p:cNvPr id="29" name="TextBox 28"/>
            <p:cNvSpPr txBox="1"/>
            <p:nvPr/>
          </p:nvSpPr>
          <p:spPr>
            <a:xfrm>
              <a:off x="6141610" y="2977313"/>
              <a:ext cx="310301" cy="584776"/>
            </a:xfrm>
            <a:prstGeom prst="rect">
              <a:avLst/>
            </a:prstGeom>
            <a:noFill/>
          </p:spPr>
          <p:txBody>
            <a:bodyPr wrap="none" rtlCol="0">
              <a:spAutoFit/>
            </a:bodyPr>
            <a:lstStyle/>
            <a:p>
              <a:r>
                <a:rPr lang="en-US" sz="3200" dirty="0" smtClean="0"/>
                <a:t>-</a:t>
              </a:r>
              <a:endParaRPr lang="en-US" sz="3200" dirty="0"/>
            </a:p>
          </p:txBody>
        </p:sp>
      </p:grpSp>
    </p:spTree>
    <p:extLst>
      <p:ext uri="{BB962C8B-B14F-4D97-AF65-F5344CB8AC3E}">
        <p14:creationId xmlns:p14="http://schemas.microsoft.com/office/powerpoint/2010/main" val="4235586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 Biological Definition of Aging</a:t>
            </a:r>
            <a:endParaRPr lang="en-US" b="1" dirty="0"/>
          </a:p>
        </p:txBody>
      </p:sp>
      <p:sp>
        <p:nvSpPr>
          <p:cNvPr id="5" name="TextBox 4"/>
          <p:cNvSpPr txBox="1"/>
          <p:nvPr/>
        </p:nvSpPr>
        <p:spPr>
          <a:xfrm>
            <a:off x="5968773" y="1143000"/>
            <a:ext cx="2294694" cy="1200328"/>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r>
              <a:rPr lang="en-US" sz="2400" dirty="0" smtClean="0"/>
              <a:t>Excess </a:t>
            </a:r>
            <a:r>
              <a:rPr lang="en-US" sz="2400" dirty="0" err="1" smtClean="0"/>
              <a:t>glycation</a:t>
            </a:r>
            <a:r>
              <a:rPr lang="en-US" sz="2400" dirty="0" smtClean="0"/>
              <a:t> damage to proteins (</a:t>
            </a:r>
            <a:r>
              <a:rPr lang="en-US" sz="2400" dirty="0" err="1" smtClean="0"/>
              <a:t>AGEs</a:t>
            </a:r>
            <a:r>
              <a:rPr lang="en-US" sz="2400" dirty="0" smtClean="0"/>
              <a:t>)</a:t>
            </a:r>
            <a:endParaRPr lang="en-US" sz="2400" dirty="0"/>
          </a:p>
        </p:txBody>
      </p:sp>
      <p:sp>
        <p:nvSpPr>
          <p:cNvPr id="6" name="TextBox 5"/>
          <p:cNvSpPr txBox="1"/>
          <p:nvPr/>
        </p:nvSpPr>
        <p:spPr>
          <a:xfrm>
            <a:off x="832213" y="1156031"/>
            <a:ext cx="2599611" cy="1200328"/>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r>
              <a:rPr lang="en-US" sz="2400" dirty="0" smtClean="0"/>
              <a:t>Cholesterol and sulfate depletion in cell membranes</a:t>
            </a:r>
          </a:p>
        </p:txBody>
      </p:sp>
      <p:sp>
        <p:nvSpPr>
          <p:cNvPr id="7" name="TextBox 6"/>
          <p:cNvSpPr txBox="1"/>
          <p:nvPr/>
        </p:nvSpPr>
        <p:spPr>
          <a:xfrm>
            <a:off x="5320355" y="4632411"/>
            <a:ext cx="3174066" cy="830997"/>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r>
              <a:rPr lang="en-US" sz="2400" dirty="0" smtClean="0"/>
              <a:t>Increased susceptibility to infection and cancer</a:t>
            </a:r>
          </a:p>
        </p:txBody>
      </p:sp>
      <p:sp>
        <p:nvSpPr>
          <p:cNvPr id="8" name="TextBox 7"/>
          <p:cNvSpPr txBox="1"/>
          <p:nvPr/>
        </p:nvSpPr>
        <p:spPr>
          <a:xfrm>
            <a:off x="257758" y="4263080"/>
            <a:ext cx="3174066" cy="1200328"/>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r>
              <a:rPr lang="en-US" sz="2400" dirty="0" smtClean="0"/>
              <a:t>Dysfunctional blood system leading to blood clots and hemorrhages</a:t>
            </a:r>
            <a:endParaRPr lang="en-US" sz="2400" dirty="0"/>
          </a:p>
        </p:txBody>
      </p:sp>
      <p:sp>
        <p:nvSpPr>
          <p:cNvPr id="10" name="Oval 9"/>
          <p:cNvSpPr/>
          <p:nvPr/>
        </p:nvSpPr>
        <p:spPr>
          <a:xfrm>
            <a:off x="3810315" y="2827102"/>
            <a:ext cx="1391067" cy="12236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CELLS</a:t>
            </a:r>
            <a:endParaRPr lang="en-US" dirty="0"/>
          </a:p>
        </p:txBody>
      </p:sp>
      <p:cxnSp>
        <p:nvCxnSpPr>
          <p:cNvPr id="12" name="Straight Arrow Connector 11"/>
          <p:cNvCxnSpPr>
            <a:endCxn id="10" idx="1"/>
          </p:cNvCxnSpPr>
          <p:nvPr/>
        </p:nvCxnSpPr>
        <p:spPr>
          <a:xfrm>
            <a:off x="2419246" y="2373556"/>
            <a:ext cx="1594786" cy="6327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4989699" y="2373556"/>
            <a:ext cx="1729169" cy="656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flipV="1">
            <a:off x="1891267" y="3613246"/>
            <a:ext cx="1919048" cy="649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171142" y="3613247"/>
            <a:ext cx="1547725" cy="1019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402666" y="5943230"/>
            <a:ext cx="3174066" cy="461665"/>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r>
              <a:rPr lang="en-US" sz="2400" dirty="0" smtClean="0"/>
              <a:t>Diabetes and Obesity</a:t>
            </a:r>
          </a:p>
        </p:txBody>
      </p:sp>
      <p:cxnSp>
        <p:nvCxnSpPr>
          <p:cNvPr id="19" name="Straight Arrow Connector 18"/>
          <p:cNvCxnSpPr/>
          <p:nvPr/>
        </p:nvCxnSpPr>
        <p:spPr>
          <a:xfrm rot="16200000" flipH="1">
            <a:off x="3763894" y="4717424"/>
            <a:ext cx="1889431" cy="56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343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58093</TotalTime>
  <Words>1986</Words>
  <Application>Microsoft Macintosh PowerPoint</Application>
  <PresentationFormat>On-screen Show (4:3)</PresentationFormat>
  <Paragraphs>230</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Nutrition, Toxic Chemicals and Disease:  How to Stay Healthy in Today's World or Sulfur - It Does the Body Good!</vt:lpstr>
      <vt:lpstr>Part 1: Introduction</vt:lpstr>
      <vt:lpstr>PowerPoint Presentation</vt:lpstr>
      <vt:lpstr>What’s Wrong Today</vt:lpstr>
      <vt:lpstr>The Kuna of Panama</vt:lpstr>
      <vt:lpstr>100% of the MDR of                       nearly EVERYTHING!</vt:lpstr>
      <vt:lpstr>We need to worry about sulfur!</vt:lpstr>
      <vt:lpstr>Sulfur, Sulfide and Sulfate</vt:lpstr>
      <vt:lpstr>A Biological Definition of Aging</vt:lpstr>
      <vt:lpstr>PowerPoint Presentation</vt:lpstr>
      <vt:lpstr>Cholesterol Sulfate</vt:lpstr>
      <vt:lpstr>Heart Disease</vt:lpstr>
      <vt:lpstr>Blood Dysfunction</vt:lpstr>
      <vt:lpstr>Statin Drugs</vt:lpstr>
      <vt:lpstr>Cancer</vt:lpstr>
      <vt:lpstr>Gut Bacteria</vt:lpstr>
      <vt:lpstr>Infection</vt:lpstr>
      <vt:lpstr>Autism</vt:lpstr>
      <vt:lpstr>The Pineal Gland</vt:lpstr>
      <vt:lpstr>Impaired Autophagy</vt:lpstr>
      <vt:lpstr>Glyphosate</vt:lpstr>
      <vt:lpstr>Polyphenols and Flavonoids</vt:lpstr>
      <vt:lpstr>Some Themes</vt:lpstr>
      <vt:lpstr>PowerPoint Presentation</vt:lpstr>
      <vt:lpstr>Hilarious Video!</vt:lpstr>
      <vt:lpstr>Too Many Drugs: the Elderly*</vt:lpstr>
      <vt:lpstr>Sponsorship Bias in Drug Effectiveness Studies*</vt:lpstr>
      <vt:lpstr>Six dangerous prescription drugs you should think twice before taking*   </vt:lpstr>
      <vt:lpstr>“The Bitterest Pills”*</vt:lpstr>
      <vt:lpstr>Six dangerous prescription drugs you should think twice before taking*   </vt:lpstr>
      <vt:lpstr>“The Ugly Side of Statins.                           Systemic Appraisal of the                   Contemporary Un-Known Unknowns”*  </vt:lpstr>
      <vt:lpstr>The Ugly Side of Statins*</vt:lpstr>
      <vt:lpstr>Catalyst: Half-Hour Segment on Statins Oct 31, 2013</vt:lpstr>
      <vt:lpstr>PowerPoint Presentation</vt:lpstr>
      <vt:lpstr>Summary</vt:lpstr>
      <vt:lpstr>What’s Coming</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Seneff</dc:creator>
  <cp:lastModifiedBy>Stephanie Seneff</cp:lastModifiedBy>
  <cp:revision>119</cp:revision>
  <cp:lastPrinted>2013-11-06T14:46:34Z</cp:lastPrinted>
  <dcterms:created xsi:type="dcterms:W3CDTF">2013-07-18T22:29:08Z</dcterms:created>
  <dcterms:modified xsi:type="dcterms:W3CDTF">2013-11-07T15:09:52Z</dcterms:modified>
</cp:coreProperties>
</file>