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png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89" r:id="rId2"/>
    <p:sldId id="318" r:id="rId3"/>
    <p:sldId id="321" r:id="rId4"/>
    <p:sldId id="290" r:id="rId5"/>
    <p:sldId id="304" r:id="rId6"/>
    <p:sldId id="319" r:id="rId7"/>
    <p:sldId id="260" r:id="rId8"/>
    <p:sldId id="261" r:id="rId9"/>
    <p:sldId id="262" r:id="rId10"/>
    <p:sldId id="263" r:id="rId11"/>
    <p:sldId id="329" r:id="rId12"/>
    <p:sldId id="322" r:id="rId13"/>
    <p:sldId id="265" r:id="rId14"/>
    <p:sldId id="300" r:id="rId15"/>
    <p:sldId id="301" r:id="rId16"/>
    <p:sldId id="302" r:id="rId17"/>
    <p:sldId id="305" r:id="rId18"/>
    <p:sldId id="326" r:id="rId19"/>
    <p:sldId id="303" r:id="rId20"/>
    <p:sldId id="325" r:id="rId21"/>
    <p:sldId id="273" r:id="rId22"/>
    <p:sldId id="274" r:id="rId23"/>
    <p:sldId id="276" r:id="rId24"/>
    <p:sldId id="277" r:id="rId25"/>
    <p:sldId id="278" r:id="rId26"/>
    <p:sldId id="279" r:id="rId27"/>
    <p:sldId id="309" r:id="rId28"/>
    <p:sldId id="324" r:id="rId29"/>
    <p:sldId id="310" r:id="rId30"/>
    <p:sldId id="330" r:id="rId31"/>
    <p:sldId id="331" r:id="rId32"/>
    <p:sldId id="313" r:id="rId33"/>
    <p:sldId id="314" r:id="rId34"/>
    <p:sldId id="315" r:id="rId35"/>
    <p:sldId id="316" r:id="rId36"/>
    <p:sldId id="317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ue:Desktop:autism%20childr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zue:Desktop:autism%20childr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Children with Autism in US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19587883006337"/>
          <c:y val="0.109352517985611"/>
          <c:w val="0.857291802613071"/>
          <c:h val="0.85947242206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Percentage of Children with Autism in US</c:v>
                </c:pt>
              </c:strCache>
            </c:strRef>
          </c:tx>
          <c:spPr>
            <a:ln w="47625">
              <a:noFill/>
            </a:ln>
          </c:spP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Sheet1!$A$2:$A$15</c:f>
              <c:numCache>
                <c:formatCode>0</c:formatCode>
                <c:ptCount val="14"/>
                <c:pt idx="0">
                  <c:v>1975.0</c:v>
                </c:pt>
                <c:pt idx="1">
                  <c:v>1985.0</c:v>
                </c:pt>
                <c:pt idx="2">
                  <c:v>1995.0</c:v>
                </c:pt>
                <c:pt idx="3">
                  <c:v>2004.0</c:v>
                </c:pt>
                <c:pt idx="4">
                  <c:v>2007.0</c:v>
                </c:pt>
                <c:pt idx="5">
                  <c:v>2009.0</c:v>
                </c:pt>
                <c:pt idx="6">
                  <c:v>2014.0</c:v>
                </c:pt>
                <c:pt idx="7">
                  <c:v>2020.0</c:v>
                </c:pt>
                <c:pt idx="8">
                  <c:v>2025.0</c:v>
                </c:pt>
                <c:pt idx="9">
                  <c:v>2030.0</c:v>
                </c:pt>
                <c:pt idx="10">
                  <c:v>2035.0</c:v>
                </c:pt>
                <c:pt idx="11">
                  <c:v>2040.0</c:v>
                </c:pt>
                <c:pt idx="12">
                  <c:v>2045.0</c:v>
                </c:pt>
                <c:pt idx="13">
                  <c:v>2050.0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0.02</c:v>
                </c:pt>
                <c:pt idx="1">
                  <c:v>0.04</c:v>
                </c:pt>
                <c:pt idx="2">
                  <c:v>0.2</c:v>
                </c:pt>
                <c:pt idx="3">
                  <c:v>0.6</c:v>
                </c:pt>
                <c:pt idx="4">
                  <c:v>0.667</c:v>
                </c:pt>
                <c:pt idx="5">
                  <c:v>0.909</c:v>
                </c:pt>
                <c:pt idx="6">
                  <c:v>1.471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288280"/>
        <c:axId val="-2094389992"/>
      </c:scatterChart>
      <c:valAx>
        <c:axId val="-2115288280"/>
        <c:scaling>
          <c:orientation val="minMax"/>
        </c:scaling>
        <c:delete val="0"/>
        <c:axPos val="b"/>
        <c:minorGridlines/>
        <c:numFmt formatCode="0" sourceLinked="1"/>
        <c:majorTickMark val="out"/>
        <c:minorTickMark val="none"/>
        <c:tickLblPos val="nextTo"/>
        <c:crossAx val="-2094389992"/>
        <c:crosses val="autoZero"/>
        <c:crossBetween val="midCat"/>
      </c:valAx>
      <c:valAx>
        <c:axId val="-2094389992"/>
        <c:scaling>
          <c:logBase val="10.0"/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-2115288280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25728455213816"/>
          <c:y val="0.191168073415284"/>
          <c:w val="0.447015559519149"/>
          <c:h val="0.15427255046356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Percentage</a:t>
            </a:r>
            <a:r>
              <a:rPr lang="en-US" baseline="0"/>
              <a:t> of Children with Autism in US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19587883006337"/>
          <c:y val="0.109352517985611"/>
          <c:w val="0.857291802613071"/>
          <c:h val="0.85947242206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Percentage of Children with Autism in US</c:v>
                </c:pt>
              </c:strCache>
            </c:strRef>
          </c:tx>
          <c:spPr>
            <a:ln w="47625">
              <a:noFill/>
            </a:ln>
          </c:spPr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Sheet1!$A$2:$A$15</c:f>
              <c:numCache>
                <c:formatCode>0</c:formatCode>
                <c:ptCount val="14"/>
                <c:pt idx="0">
                  <c:v>1975.0</c:v>
                </c:pt>
                <c:pt idx="1">
                  <c:v>1985.0</c:v>
                </c:pt>
                <c:pt idx="2">
                  <c:v>1995.0</c:v>
                </c:pt>
                <c:pt idx="3">
                  <c:v>2004.0</c:v>
                </c:pt>
                <c:pt idx="4">
                  <c:v>2007.0</c:v>
                </c:pt>
                <c:pt idx="5">
                  <c:v>2009.0</c:v>
                </c:pt>
                <c:pt idx="6">
                  <c:v>2014.0</c:v>
                </c:pt>
                <c:pt idx="7">
                  <c:v>2020.0</c:v>
                </c:pt>
                <c:pt idx="8">
                  <c:v>2025.0</c:v>
                </c:pt>
                <c:pt idx="9">
                  <c:v>2030.0</c:v>
                </c:pt>
                <c:pt idx="10">
                  <c:v>2035.0</c:v>
                </c:pt>
                <c:pt idx="11">
                  <c:v>2040.0</c:v>
                </c:pt>
                <c:pt idx="12">
                  <c:v>2045.0</c:v>
                </c:pt>
                <c:pt idx="13">
                  <c:v>2050.0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0.02</c:v>
                </c:pt>
                <c:pt idx="1">
                  <c:v>0.04</c:v>
                </c:pt>
                <c:pt idx="2">
                  <c:v>0.2</c:v>
                </c:pt>
                <c:pt idx="3">
                  <c:v>0.6</c:v>
                </c:pt>
                <c:pt idx="4">
                  <c:v>0.667</c:v>
                </c:pt>
                <c:pt idx="5">
                  <c:v>0.909</c:v>
                </c:pt>
                <c:pt idx="6">
                  <c:v>1.471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847944"/>
        <c:axId val="-2094233784"/>
      </c:scatterChart>
      <c:valAx>
        <c:axId val="2061847944"/>
        <c:scaling>
          <c:orientation val="minMax"/>
        </c:scaling>
        <c:delete val="0"/>
        <c:axPos val="b"/>
        <c:minorGridlines/>
        <c:numFmt formatCode="0" sourceLinked="1"/>
        <c:majorTickMark val="out"/>
        <c:minorTickMark val="none"/>
        <c:tickLblPos val="nextTo"/>
        <c:crossAx val="-2094233784"/>
        <c:crosses val="autoZero"/>
        <c:crossBetween val="midCat"/>
      </c:valAx>
      <c:valAx>
        <c:axId val="-2094233784"/>
        <c:scaling>
          <c:logBase val="10.0"/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061847944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25728455213816"/>
          <c:y val="0.191168073415284"/>
          <c:w val="0.447015559519149"/>
          <c:h val="0.15427255046356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BF929-DE80-0A41-826C-F6BA055F81B7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CB2A7-C57C-714A-AEF2-A202C23E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4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these slides came from </a:t>
            </a:r>
            <a:r>
              <a:rPr lang="en-US" dirty="0" err="1" smtClean="0"/>
              <a:t>February.pptx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CB2A7-C57C-714A-AEF2-A202C23EF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1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glyphosate</a:t>
            </a:r>
            <a:r>
              <a:rPr lang="pl-PL" dirty="0" smtClean="0"/>
              <a:t>//</a:t>
            </a:r>
            <a:r>
              <a:rPr lang="pl-PL" dirty="0" err="1" smtClean="0"/>
              <a:t>cows_cobalt_deficiency_glyphosate.pdf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833DE-2F22-6E47-9E31-8407BA9180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36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heavy_metal_in_childrens_tooth_enamel_as_diagnostic_autism.pdf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A4508-0110-BD43-85BF-CC4D15F73F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9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heavy_metal_in_childrens_tooth_enamel_as_diagnostic_autism.pdf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A4508-0110-BD43-85BF-CC4D15F73F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Glyphosate/manganese/</a:t>
            </a:r>
            <a:r>
              <a:rPr lang="en-US" dirty="0" err="1" smtClean="0"/>
              <a:t>manganese_acquisition_by_lactobacillus.pdf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6714-A444-E14A-9A5C-49FBF9DDBD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Glyphosate/manganese/</a:t>
            </a:r>
            <a:r>
              <a:rPr lang="en-US" dirty="0" err="1" smtClean="0"/>
              <a:t>manganese_acquisition_by_lactobacillus.pdf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6714-A444-E14A-9A5C-49FBF9DDBD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Whence???</a:t>
            </a:r>
          </a:p>
          <a:p>
            <a:r>
              <a:rPr lang="en-US" dirty="0" smtClean="0"/>
              <a:t>Samantha/</a:t>
            </a:r>
            <a:r>
              <a:rPr lang="en-US" dirty="0" err="1" smtClean="0"/>
              <a:t>low_thyroid_hormone_mom_autism.text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A4508-0110-BD43-85BF-CC4D15F73F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80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misincorporation_of_proline_analogue_MS.pdf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2622-A9D1-1541-9C00-F740B52472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4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Plos</a:t>
            </a:r>
            <a:r>
              <a:rPr lang="en-US" b="1" baseline="0" dirty="0" smtClean="0"/>
              <a:t> One: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Ineffective Degradation of Immunogenic Gluten Epitopes by Currently Available Digestive Enzyme Supplements</a:t>
            </a:r>
          </a:p>
          <a:p>
            <a:r>
              <a:rPr lang="en-US" smtClean="0"/>
              <a:t>Glyphosate/ineffective_proteolysis_of_proline_in_gluten_digestive_enzymes.pdf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CB2A7-C57C-714A-AEF2-A202C23EFE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99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2016</a:t>
            </a:r>
            <a:r>
              <a:rPr lang="en-US" smtClean="0"/>
              <a:t>/Anthony/</a:t>
            </a:r>
          </a:p>
          <a:p>
            <a:r>
              <a:rPr lang="en-US" smtClean="0"/>
              <a:t>reduced_GABAergic_activity_autism_brain.pdf</a:t>
            </a:r>
            <a:endParaRPr lang="en-US" dirty="0" smtClean="0"/>
          </a:p>
          <a:p>
            <a:r>
              <a:rPr lang="pl-PL" dirty="0" smtClean="0"/>
              <a:t>ABA_conserved_glycine_2000.pdf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9A3E2-5C14-9A4C-B4FB-899F09559F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NatureAutismRising.pdf</a:t>
            </a:r>
            <a:endParaRPr lang="en-US" dirty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NatureAutismRising.pdf</a:t>
            </a:r>
            <a:endParaRPr lang="en-US" dirty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Nancy/</a:t>
            </a:r>
            <a:r>
              <a:rPr lang="en-US" dirty="0" err="1" smtClean="0"/>
              <a:t>latest_plots</a:t>
            </a:r>
            <a:r>
              <a:rPr lang="en-US" dirty="0" smtClean="0"/>
              <a:t>/6-yr-old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autism.gif</a:t>
            </a:r>
            <a:r>
              <a:rPr lang="en-US" baseline="0" dirty="0" smtClean="0"/>
              <a:t>	</a:t>
            </a:r>
          </a:p>
          <a:p>
            <a:endParaRPr lang="en-US" baseline="0" dirty="0" smtClean="0"/>
          </a:p>
          <a:p>
            <a:r>
              <a:rPr lang="en-US" dirty="0" smtClean="0">
                <a:effectLst/>
              </a:rPr>
              <a:t>autism: USDE</a:t>
            </a:r>
          </a:p>
          <a:p>
            <a:r>
              <a:rPr lang="en-US" dirty="0" smtClean="0">
                <a:effectLst/>
              </a:rPr>
              <a:t>oil consumption: USDA</a:t>
            </a:r>
          </a:p>
          <a:p>
            <a:r>
              <a:rPr lang="en-US" dirty="0" smtClean="0">
                <a:effectLst/>
              </a:rPr>
              <a:t>glyphosate: USDA</a:t>
            </a:r>
          </a:p>
          <a:p>
            <a:r>
              <a:rPr lang="en-US" dirty="0" smtClean="0">
                <a:effectLst/>
              </a:rPr>
              <a:t>GE crops: USDA</a:t>
            </a:r>
          </a:p>
          <a:p>
            <a:r>
              <a:rPr lang="en-US" dirty="0" smtClean="0">
                <a:effectLst/>
              </a:rPr>
              <a:t>Mortality data: CDC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C170-001F-0641-A9A4-8255565366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www.greenmedinfo.com</a:t>
            </a:r>
            <a:r>
              <a:rPr lang="en-US" dirty="0" smtClean="0"/>
              <a:t>/blog/how-extreme-levels-roundup-food-became-industry-normal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de-DE" dirty="0" err="1" smtClean="0"/>
              <a:t>SoyFormulaSeizuresAutism.pdf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</a:t>
            </a:r>
            <a:r>
              <a:rPr lang="en-US" dirty="0" err="1" smtClean="0"/>
              <a:t>gut_microbes_synthesize_B_vitamins.pdf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9749-4DFC-7140-BFF0-C199CAE3F9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0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</a:t>
            </a:r>
            <a:r>
              <a:rPr lang="en-US" dirty="0" err="1" smtClean="0"/>
              <a:t>gut_microbes_synthesize_B_vitamins.pdf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9749-4DFC-7140-BFF0-C199CAE3F9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0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Glyphosate/</a:t>
            </a:r>
            <a:r>
              <a:rPr lang="en-US" dirty="0" err="1" smtClean="0"/>
              <a:t>glyphosate_induced_manganese_deficiency_plants_Huber.pdf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EF46-CDE8-734E-B046-8EFCF61323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1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0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0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CA52-1ACC-564A-A5C1-17A90EFE6658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0CAF-897D-DB4F-AD1D-1DA62CC0B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aying_glyphos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0601" y="25400"/>
            <a:ext cx="17853662" cy="75438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158" y="4677314"/>
            <a:ext cx="6550344" cy="21806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Stephanie Seneff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MIT CSAIL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April 16,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200" y="-203200"/>
            <a:ext cx="81788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Roundup and Autism: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Why </a:t>
            </a:r>
            <a:r>
              <a:rPr lang="en-US" sz="3600" b="1" dirty="0"/>
              <a:t>Correlation </a:t>
            </a:r>
            <a:r>
              <a:rPr lang="en-US" sz="3600" b="1" i="1" dirty="0" smtClean="0">
                <a:solidFill>
                  <a:srgbClr val="FF0000"/>
                </a:solidFill>
              </a:rPr>
              <a:t>IS</a:t>
            </a:r>
            <a:r>
              <a:rPr lang="en-US" sz="3600" b="1" dirty="0" smtClean="0"/>
              <a:t> Causation </a:t>
            </a:r>
            <a:r>
              <a:rPr lang="en-US" sz="3600" b="1" dirty="0"/>
              <a:t>This Time</a:t>
            </a:r>
          </a:p>
        </p:txBody>
      </p:sp>
      <p:pic>
        <p:nvPicPr>
          <p:cNvPr id="6" name="Picture 5" descr="autism-ribb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24" y="4017530"/>
            <a:ext cx="1539132" cy="28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7983" y="796096"/>
            <a:ext cx="5400699" cy="2228232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Is glyphosate a major factor in the autism epidemic?</a:t>
            </a:r>
            <a:endParaRPr lang="en-US" sz="3600" dirty="0"/>
          </a:p>
        </p:txBody>
      </p:sp>
      <p:pic>
        <p:nvPicPr>
          <p:cNvPr id="3" name="Picture 2" descr="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16" y="3665844"/>
            <a:ext cx="2779018" cy="27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8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yr-old aut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66699"/>
            <a:ext cx="9105900" cy="641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1" y="3318933"/>
            <a:ext cx="1100664" cy="267546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18663" y="2506136"/>
            <a:ext cx="16934" cy="103293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84541" y="6415237"/>
            <a:ext cx="593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Figure 15, Seneff et al., Agricultural </a:t>
            </a:r>
            <a:r>
              <a:rPr lang="en-US" dirty="0"/>
              <a:t>Sciences, 2015, 6, 42-70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4121" y="2412536"/>
            <a:ext cx="317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 = 0.9972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08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Autism Prevalence: 6 year olds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4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6780" y="1883601"/>
            <a:ext cx="6790441" cy="175432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Glyphosate’s general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mechanisms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toxicity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6112" y="287841"/>
            <a:ext cx="8229600" cy="1143000"/>
          </a:xfrm>
        </p:spPr>
        <p:txBody>
          <a:bodyPr/>
          <a:lstStyle/>
          <a:p>
            <a:r>
              <a:rPr lang="en-US" b="1" i="1" dirty="0" smtClean="0"/>
              <a:t>Is Glyphosate </a:t>
            </a:r>
            <a:r>
              <a:rPr lang="en-US" b="1" i="1" dirty="0"/>
              <a:t>T</a:t>
            </a:r>
            <a:r>
              <a:rPr lang="en-US" b="1" i="1" dirty="0" smtClean="0"/>
              <a:t>oxic?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686800" cy="50795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Monsanto has argued that glyphosate                         is harmless to humans because our cells don’t have the </a:t>
            </a:r>
            <a:r>
              <a:rPr lang="en-US" dirty="0" err="1" smtClean="0"/>
              <a:t>shikimate</a:t>
            </a:r>
            <a:r>
              <a:rPr lang="en-US" dirty="0" smtClean="0"/>
              <a:t> pathway, which it inhibits</a:t>
            </a:r>
          </a:p>
          <a:p>
            <a:r>
              <a:rPr lang="en-US" dirty="0" smtClean="0"/>
              <a:t>However, our gut bacteria DO have this pathway</a:t>
            </a:r>
          </a:p>
          <a:p>
            <a:pPr lvl="1"/>
            <a:r>
              <a:rPr lang="en-US" dirty="0" smtClean="0"/>
              <a:t>We depend upon them to supply us with essential amino acids (among many other things)</a:t>
            </a:r>
          </a:p>
          <a:p>
            <a:r>
              <a:rPr lang="en-US" dirty="0" smtClean="0">
                <a:sym typeface="Wingdings"/>
              </a:rPr>
              <a:t>Other ingredients in Roundup greatly increase glyphosate’s toxic effects</a:t>
            </a:r>
          </a:p>
          <a:p>
            <a:r>
              <a:rPr lang="en-US" dirty="0" smtClean="0">
                <a:sym typeface="Wingdings"/>
              </a:rPr>
              <a:t>Insidious effects of glyphosate accumulate over time</a:t>
            </a:r>
          </a:p>
          <a:p>
            <a:pPr lvl="1"/>
            <a:r>
              <a:rPr lang="en-US" dirty="0" smtClean="0">
                <a:sym typeface="Wingdings"/>
              </a:rPr>
              <a:t> Most studies are too short to detect damage</a:t>
            </a:r>
            <a:endParaRPr lang="en-US" dirty="0"/>
          </a:p>
        </p:txBody>
      </p:sp>
      <p:pic>
        <p:nvPicPr>
          <p:cNvPr id="4" name="Picture 3" descr="Glyphosate-3D-vd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7" y="0"/>
            <a:ext cx="3249222" cy="18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Growth of GM Corn, Soy and Cotton </a:t>
            </a:r>
            <a:br>
              <a:rPr lang="en-US" b="1" dirty="0" smtClean="0"/>
            </a:br>
            <a:r>
              <a:rPr lang="en-US" b="1" dirty="0" smtClean="0"/>
              <a:t>in US, 1996-2012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ercent_GE_crops_Swanson_pa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32" r="-188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61171" y="6418247"/>
            <a:ext cx="6865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N. Swanson et al., Journal of Organic Systems, 9(2), 2014, 6-37.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43953" y="1939203"/>
            <a:ext cx="1645547" cy="523220"/>
            <a:chOff x="3243953" y="1939203"/>
            <a:chExt cx="164554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3243953" y="1939203"/>
              <a:ext cx="710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Soy</a:t>
              </a:r>
              <a:endParaRPr lang="en-US" sz="28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89375" y="2047737"/>
              <a:ext cx="1000125" cy="174763"/>
            </a:xfrm>
            <a:custGeom>
              <a:avLst/>
              <a:gdLst>
                <a:gd name="connsiteX0" fmla="*/ 0 w 1000125"/>
                <a:gd name="connsiteY0" fmla="*/ 174763 h 174763"/>
                <a:gd name="connsiteX1" fmla="*/ 730250 w 1000125"/>
                <a:gd name="connsiteY1" fmla="*/ 138 h 174763"/>
                <a:gd name="connsiteX2" fmla="*/ 1000125 w 1000125"/>
                <a:gd name="connsiteY2" fmla="*/ 143013 h 17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174763">
                  <a:moveTo>
                    <a:pt x="0" y="174763"/>
                  </a:moveTo>
                  <a:cubicBezTo>
                    <a:pt x="281781" y="90096"/>
                    <a:pt x="563563" y="5430"/>
                    <a:pt x="730250" y="138"/>
                  </a:cubicBezTo>
                  <a:cubicBezTo>
                    <a:pt x="896937" y="-5154"/>
                    <a:pt x="1000125" y="143013"/>
                    <a:pt x="1000125" y="143013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865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ndupLevelsInSoybean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87" r="-28187"/>
          <a:stretch>
            <a:fillRect/>
          </a:stretch>
        </p:blipFill>
        <p:spPr>
          <a:xfrm>
            <a:off x="1158833" y="964068"/>
            <a:ext cx="7264400" cy="3995140"/>
          </a:xfrm>
        </p:spPr>
      </p:pic>
      <p:sp>
        <p:nvSpPr>
          <p:cNvPr id="5" name="TextBox 4"/>
          <p:cNvSpPr txBox="1"/>
          <p:nvPr/>
        </p:nvSpPr>
        <p:spPr>
          <a:xfrm>
            <a:off x="0" y="6385467"/>
            <a:ext cx="89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www.greenmedinfo.com</a:t>
            </a:r>
            <a:r>
              <a:rPr lang="en-US" dirty="0"/>
              <a:t>/blog/how-extreme-levels-roundup-food-became-industry-normal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2400" y="5915004"/>
            <a:ext cx="738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</a:t>
            </a:r>
            <a:r>
              <a:rPr lang="fr-FR" sz="2000" dirty="0" smtClean="0"/>
              <a:t>Figure 1,  </a:t>
            </a:r>
            <a:r>
              <a:rPr lang="fr-FR" sz="2000" dirty="0" err="1"/>
              <a:t>T</a:t>
            </a:r>
            <a:r>
              <a:rPr lang="fr-FR" sz="2000" dirty="0"/>
              <a:t>. Bohn et al. Food </a:t>
            </a:r>
            <a:r>
              <a:rPr lang="fr-FR" sz="2000" dirty="0" err="1"/>
              <a:t>Chemistry</a:t>
            </a:r>
            <a:r>
              <a:rPr lang="fr-FR" sz="2000" dirty="0"/>
              <a:t> 153, 15 </a:t>
            </a:r>
            <a:r>
              <a:rPr lang="fr-FR" sz="2000" dirty="0" err="1"/>
              <a:t>June</a:t>
            </a:r>
            <a:r>
              <a:rPr lang="fr-FR" sz="2000" dirty="0"/>
              <a:t> 2014, 207-215.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425" y="2906760"/>
            <a:ext cx="57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5.6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615292"/>
            <a:ext cx="8178800" cy="1699822"/>
          </a:xfrm>
          <a:solidFill>
            <a:srgbClr val="FFFA97"/>
          </a:solidFill>
          <a:ln>
            <a:solidFill>
              <a:srgbClr val="000000"/>
            </a:solidFill>
          </a:ln>
        </p:spPr>
        <p:txBody>
          <a:bodyPr tIns="182880" bIns="182880">
            <a:noAutofit/>
          </a:bodyPr>
          <a:lstStyle/>
          <a:p>
            <a:r>
              <a:rPr lang="en-US" sz="2800" dirty="0" smtClean="0"/>
              <a:t>Another </a:t>
            </a:r>
            <a:r>
              <a:rPr lang="en-US" sz="2800" dirty="0"/>
              <a:t>claim of Monsanto's has been that residue levels of up to </a:t>
            </a:r>
            <a:r>
              <a:rPr lang="en-US" sz="2800" i="1" dirty="0">
                <a:solidFill>
                  <a:srgbClr val="FF0000"/>
                </a:solidFill>
              </a:rPr>
              <a:t>5.6</a:t>
            </a:r>
            <a:r>
              <a:rPr lang="en-US" sz="2800" dirty="0"/>
              <a:t> mg/kg in GM-soy </a:t>
            </a:r>
            <a:r>
              <a:rPr lang="en-US" sz="2800" dirty="0" smtClean="0"/>
              <a:t>represent  “.</a:t>
            </a:r>
            <a:r>
              <a:rPr lang="en-US" sz="2800" dirty="0"/>
              <a:t>..</a:t>
            </a:r>
            <a:r>
              <a:rPr lang="en-US" sz="2800" i="1" dirty="0">
                <a:solidFill>
                  <a:srgbClr val="FF0000"/>
                </a:solidFill>
              </a:rPr>
              <a:t>extreme levels</a:t>
            </a:r>
            <a:r>
              <a:rPr lang="en-US" sz="2800" dirty="0"/>
              <a:t>, and far higher </a:t>
            </a:r>
            <a:r>
              <a:rPr lang="en-US" sz="2800" dirty="0" smtClean="0"/>
              <a:t>                                                    than </a:t>
            </a:r>
            <a:r>
              <a:rPr lang="en-US" sz="2800" dirty="0"/>
              <a:t>those typically </a:t>
            </a:r>
            <a:r>
              <a:rPr lang="en-US" sz="2800" dirty="0" smtClean="0"/>
              <a:t>found” </a:t>
            </a:r>
            <a:r>
              <a:rPr lang="en-US" sz="2800" dirty="0"/>
              <a:t>(Monsanto 1999)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3947" y="9961"/>
            <a:ext cx="8112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Study of glyphosate and AMPA (breakdown product) residues in soy crops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7165" y="3306215"/>
            <a:ext cx="3929554" cy="23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9" y="274638"/>
            <a:ext cx="961813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Soy Formula Linked to Seizures in Autism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"There was a 2.6-fold higher rate of febrile seizures, a 2.1-fold higher rate of epilepsy comorbidity and a 4-fold higher rate of simple partial seizures in the autistic children fed soy-based </a:t>
            </a:r>
            <a:r>
              <a:rPr lang="en-US" i="1" dirty="0" smtClean="0"/>
              <a:t>formula"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oy_seizu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6" y="3924830"/>
            <a:ext cx="3886200" cy="218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073" y="6343598"/>
            <a:ext cx="839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CJ </a:t>
            </a:r>
            <a:r>
              <a:rPr lang="en-US" sz="2000" dirty="0" err="1"/>
              <a:t>Westmark</a:t>
            </a:r>
            <a:r>
              <a:rPr lang="en-US" sz="2000" dirty="0"/>
              <a:t>, </a:t>
            </a:r>
            <a:r>
              <a:rPr lang="en-US" sz="2000" dirty="0" err="1"/>
              <a:t>PLOSOne</a:t>
            </a:r>
            <a:r>
              <a:rPr lang="en-US" sz="2000" dirty="0"/>
              <a:t> March 12, 2014, DOI: 10.1371/journal.pone.0080488.</a:t>
            </a:r>
          </a:p>
        </p:txBody>
      </p:sp>
    </p:spTree>
    <p:extLst>
      <p:ext uri="{BB962C8B-B14F-4D97-AF65-F5344CB8AC3E}">
        <p14:creationId xmlns:p14="http://schemas.microsoft.com/office/powerpoint/2010/main" val="322830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0702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Nutrients, Hormones and Neurotransmitters Disrupted by Glyphosate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350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Vitamins:</a:t>
            </a:r>
          </a:p>
          <a:p>
            <a:pPr lvl="1"/>
            <a:r>
              <a:rPr lang="en-US" dirty="0" err="1" smtClean="0"/>
              <a:t>Folate</a:t>
            </a:r>
            <a:r>
              <a:rPr lang="en-US" dirty="0" smtClean="0"/>
              <a:t>, niacin, </a:t>
            </a:r>
            <a:r>
              <a:rPr lang="en-US" dirty="0" err="1" smtClean="0"/>
              <a:t>cobalamin</a:t>
            </a:r>
            <a:r>
              <a:rPr lang="en-US" dirty="0" smtClean="0"/>
              <a:t>, vitamins A, K, and D</a:t>
            </a:r>
          </a:p>
          <a:p>
            <a:r>
              <a:rPr lang="en-US" dirty="0" smtClean="0"/>
              <a:t>Proteins:</a:t>
            </a:r>
          </a:p>
          <a:p>
            <a:pPr lvl="1"/>
            <a:r>
              <a:rPr lang="en-US" dirty="0" smtClean="0"/>
              <a:t>Aromatic amino acids, glycine, methionine</a:t>
            </a:r>
          </a:p>
          <a:p>
            <a:pPr lvl="1"/>
            <a:r>
              <a:rPr lang="en-US" dirty="0" smtClean="0"/>
              <a:t>Cytochrome P450 enzymes in the liver</a:t>
            </a:r>
          </a:p>
          <a:p>
            <a:r>
              <a:rPr lang="en-US" dirty="0" smtClean="0"/>
              <a:t>Minerals:</a:t>
            </a:r>
          </a:p>
          <a:p>
            <a:pPr lvl="1"/>
            <a:r>
              <a:rPr lang="en-US" dirty="0" smtClean="0"/>
              <a:t>Iron, manganese, cobalt, selenium, zinc, sulfur</a:t>
            </a:r>
          </a:p>
          <a:p>
            <a:r>
              <a:rPr lang="en-US" dirty="0" smtClean="0"/>
              <a:t>Neurotransmitters: </a:t>
            </a:r>
          </a:p>
          <a:p>
            <a:pPr lvl="1"/>
            <a:r>
              <a:rPr lang="en-US" dirty="0" smtClean="0"/>
              <a:t>Serotonin, melatonin, dopamine, thyroid hormone</a:t>
            </a:r>
          </a:p>
          <a:p>
            <a:r>
              <a:rPr lang="en-US" dirty="0" smtClean="0"/>
              <a:t>Melanin (skin tanning agent)</a:t>
            </a:r>
          </a:p>
          <a:p>
            <a:r>
              <a:rPr lang="en-US" dirty="0"/>
              <a:t>G</a:t>
            </a:r>
            <a:r>
              <a:rPr lang="en-US" dirty="0" smtClean="0"/>
              <a:t>lutathione (antioxidant defenses)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5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0702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Nutrients, Hormones and Neurotransmitters Disrupted by Glyphosate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350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Vitamins:</a:t>
            </a:r>
          </a:p>
          <a:p>
            <a:pPr lvl="1"/>
            <a:r>
              <a:rPr lang="en-US" dirty="0" err="1" smtClean="0"/>
              <a:t>Folate</a:t>
            </a:r>
            <a:r>
              <a:rPr lang="en-US" dirty="0" smtClean="0"/>
              <a:t>, niacin, </a:t>
            </a:r>
            <a:r>
              <a:rPr lang="en-US" dirty="0" err="1" smtClean="0"/>
              <a:t>cobalamin</a:t>
            </a:r>
            <a:r>
              <a:rPr lang="en-US" dirty="0" smtClean="0"/>
              <a:t>, vitamins A, K, and D</a:t>
            </a:r>
          </a:p>
          <a:p>
            <a:r>
              <a:rPr lang="en-US" dirty="0" smtClean="0"/>
              <a:t>Proteins:</a:t>
            </a:r>
          </a:p>
          <a:p>
            <a:pPr lvl="1"/>
            <a:r>
              <a:rPr lang="en-US" dirty="0" smtClean="0"/>
              <a:t>Aromatic amino acids, glycine, methionine</a:t>
            </a:r>
          </a:p>
          <a:p>
            <a:pPr lvl="1"/>
            <a:r>
              <a:rPr lang="en-US" dirty="0" smtClean="0"/>
              <a:t>Cytochrome P450 enzymes in the liver</a:t>
            </a:r>
          </a:p>
          <a:p>
            <a:r>
              <a:rPr lang="en-US" dirty="0" smtClean="0"/>
              <a:t>Minerals:</a:t>
            </a:r>
          </a:p>
          <a:p>
            <a:pPr lvl="1"/>
            <a:r>
              <a:rPr lang="en-US" dirty="0" smtClean="0"/>
              <a:t>Iron, manganese, cobalt, selenium, zinc, sulfur</a:t>
            </a:r>
          </a:p>
          <a:p>
            <a:r>
              <a:rPr lang="en-US" dirty="0" smtClean="0"/>
              <a:t>Neurotransmitters: </a:t>
            </a:r>
          </a:p>
          <a:p>
            <a:pPr lvl="1"/>
            <a:r>
              <a:rPr lang="en-US" dirty="0" smtClean="0"/>
              <a:t>Serotonin, melatonin, dopamine, thyroid hormone</a:t>
            </a:r>
          </a:p>
          <a:p>
            <a:r>
              <a:rPr lang="en-US" dirty="0" smtClean="0"/>
              <a:t>Melanin (skin tanning agent)</a:t>
            </a:r>
          </a:p>
          <a:p>
            <a:r>
              <a:rPr lang="en-US" dirty="0"/>
              <a:t>G</a:t>
            </a:r>
            <a:r>
              <a:rPr lang="en-US" dirty="0" smtClean="0"/>
              <a:t>lutathione (antioxidant defenses)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01581"/>
            <a:ext cx="8229600" cy="882321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Many of these deficiencies have been linked to autism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976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Glyphosate and Autism: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Biological </a:t>
            </a:r>
            <a:r>
              <a:rPr lang="en-US" b="1" dirty="0"/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92" y="1200799"/>
            <a:ext cx="846850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Disruption of gut </a:t>
            </a:r>
            <a:r>
              <a:rPr lang="en-US" dirty="0" smtClean="0"/>
              <a:t>microbes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lvl="1"/>
            <a:r>
              <a:rPr lang="en-US" dirty="0"/>
              <a:t>Children with autism suffer from many digestive issues</a:t>
            </a:r>
          </a:p>
          <a:p>
            <a:r>
              <a:rPr lang="en-US" dirty="0"/>
              <a:t>Disruption of sulfur metabolism, glutathione deficiency, impaired methylation </a:t>
            </a:r>
            <a:r>
              <a:rPr lang="en-US" dirty="0" smtClean="0"/>
              <a:t>pathwa</a:t>
            </a:r>
            <a:r>
              <a:rPr lang="en-US" dirty="0"/>
              <a:t>ys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r>
              <a:rPr lang="en-US" dirty="0" smtClean="0"/>
              <a:t>Metal </a:t>
            </a:r>
            <a:r>
              <a:rPr lang="en-US" dirty="0"/>
              <a:t>chelation (especially manganese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dirty="0"/>
          </a:p>
          <a:p>
            <a:pPr lvl="1"/>
            <a:r>
              <a:rPr lang="en-US" dirty="0"/>
              <a:t>Manganese deficiency leads to impaired mitochondrial function </a:t>
            </a:r>
            <a:r>
              <a:rPr lang="en-US" dirty="0" smtClean="0"/>
              <a:t>and glutamate </a:t>
            </a:r>
            <a:r>
              <a:rPr lang="en-US" dirty="0"/>
              <a:t>toxicity in the </a:t>
            </a:r>
            <a:r>
              <a:rPr lang="en-US" dirty="0" smtClean="0"/>
              <a:t>brain</a:t>
            </a:r>
          </a:p>
          <a:p>
            <a:r>
              <a:rPr lang="en-US" dirty="0" smtClean="0"/>
              <a:t>Inhibition </a:t>
            </a:r>
            <a:r>
              <a:rPr lang="en-US" dirty="0"/>
              <a:t>of pituitary release of thyroid stimulating hormone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hypothyroidism</a:t>
            </a:r>
            <a:r>
              <a:rPr lang="en-US" baseline="30000" dirty="0" smtClean="0"/>
              <a:t>3</a:t>
            </a:r>
            <a:endParaRPr lang="en-US" dirty="0"/>
          </a:p>
          <a:p>
            <a:pPr lvl="1"/>
            <a:r>
              <a:rPr lang="en-US" dirty="0"/>
              <a:t>Moms with hypothyroidism have 4-fold increased risk to autism in </a:t>
            </a:r>
            <a:r>
              <a:rPr lang="en-US" dirty="0" smtClean="0"/>
              <a:t>the fetus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8938" y="5783305"/>
            <a:ext cx="5722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 err="1"/>
              <a:t>Samsel</a:t>
            </a:r>
            <a:r>
              <a:rPr lang="en-US" sz="2000" dirty="0"/>
              <a:t> and Seneff, Entropy 2013;15(4):1416-1463.</a:t>
            </a:r>
          </a:p>
          <a:p>
            <a:r>
              <a:rPr lang="en-US" sz="2000" dirty="0"/>
              <a:t>2. </a:t>
            </a:r>
            <a:r>
              <a:rPr lang="en-US" sz="2000" dirty="0" err="1"/>
              <a:t>Samsel</a:t>
            </a:r>
            <a:r>
              <a:rPr lang="en-US" sz="2000" dirty="0"/>
              <a:t> and Seneff, </a:t>
            </a:r>
            <a:r>
              <a:rPr lang="en-US" sz="2000" dirty="0" err="1"/>
              <a:t>Surg</a:t>
            </a:r>
            <a:r>
              <a:rPr lang="en-US" sz="2000" dirty="0"/>
              <a:t> </a:t>
            </a:r>
            <a:r>
              <a:rPr lang="en-US" sz="2000" dirty="0" err="1"/>
              <a:t>Neurol</a:t>
            </a:r>
            <a:r>
              <a:rPr lang="en-US" sz="2000" dirty="0"/>
              <a:t> Int. 2015;6:45.</a:t>
            </a:r>
          </a:p>
          <a:p>
            <a:r>
              <a:rPr lang="en-US" sz="2000" dirty="0"/>
              <a:t>3. Beecham and Seneff, Journal of Autism 2016;3:1. </a:t>
            </a:r>
          </a:p>
        </p:txBody>
      </p:sp>
    </p:spTree>
    <p:extLst>
      <p:ext uri="{BB962C8B-B14F-4D97-AF65-F5344CB8AC3E}">
        <p14:creationId xmlns:p14="http://schemas.microsoft.com/office/powerpoint/2010/main" val="246096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between glyphosate and autism</a:t>
            </a:r>
          </a:p>
          <a:p>
            <a:r>
              <a:rPr lang="en-US" dirty="0" smtClean="0"/>
              <a:t>Glyphosate’s general mechanisms of toxicity</a:t>
            </a:r>
          </a:p>
          <a:p>
            <a:r>
              <a:rPr lang="en-US" dirty="0" smtClean="0"/>
              <a:t>Metal chelation, especially manganese</a:t>
            </a:r>
          </a:p>
          <a:p>
            <a:r>
              <a:rPr lang="en-US" dirty="0" smtClean="0"/>
              <a:t>Glyphosate’s potential substitution for glycine during protein synthesis: broad consequences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2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7875" y="1883601"/>
            <a:ext cx="6448250" cy="175432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Metal chelation,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especially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manganese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8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Glyphosate Depletes Iron, Manganese and Zinc in Plants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anganese_plants_glypho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24" r="-1512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038826" y="612616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D Huber, </a:t>
            </a:r>
            <a:r>
              <a:rPr lang="en-US" b="1" dirty="0"/>
              <a:t>What About Glyphosate-Induced Manganese Deficiency? </a:t>
            </a:r>
            <a:endParaRPr lang="en-US" dirty="0"/>
          </a:p>
          <a:p>
            <a:r>
              <a:rPr lang="en-US" dirty="0" smtClean="0"/>
              <a:t>Fluid Journal, 20-22.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2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ganese_cobalt_depletion_cow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26" r="-57426"/>
          <a:stretch>
            <a:fillRect/>
          </a:stretch>
        </p:blipFill>
        <p:spPr>
          <a:xfrm>
            <a:off x="-1651336" y="1293743"/>
            <a:ext cx="8940800" cy="49170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Severe Deficiency in Serum Cobalt and Manganese in Cows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933" y="6451600"/>
            <a:ext cx="635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 smtClean="0"/>
              <a:t>M</a:t>
            </a:r>
            <a:r>
              <a:rPr lang="fr-FR" sz="2400" dirty="0"/>
              <a:t>. Krüger et al., J Environ Anal </a:t>
            </a:r>
            <a:r>
              <a:rPr lang="fr-FR" sz="2400" dirty="0" err="1"/>
              <a:t>Toxicol</a:t>
            </a:r>
            <a:r>
              <a:rPr lang="fr-FR" sz="2400" dirty="0"/>
              <a:t> 2013, 3:5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989935"/>
            <a:ext cx="555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ll cows tested had glyphosate in the urine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5298" y="4373802"/>
            <a:ext cx="16203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manganese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14872" y="2156559"/>
            <a:ext cx="9599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cobalt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760" y="1516938"/>
            <a:ext cx="3231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Cows at 8 different farms consumed GM Roundup-Ready corn and soy feed</a:t>
            </a:r>
            <a:endParaRPr lang="en-US" sz="2800" dirty="0"/>
          </a:p>
        </p:txBody>
      </p:sp>
      <p:pic>
        <p:nvPicPr>
          <p:cNvPr id="9" name="Picture 8" descr="cow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05" y="3453756"/>
            <a:ext cx="3983649" cy="22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6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340331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Low Manganese in Teeth Linked to Autism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6770" cy="4984148"/>
          </a:xfrm>
        </p:spPr>
        <p:txBody>
          <a:bodyPr/>
          <a:lstStyle/>
          <a:p>
            <a:r>
              <a:rPr lang="en-US" dirty="0" smtClean="0"/>
              <a:t>Studied lead, mercury and manganese levels in tooth enamel of shed primary teeth in 84 children</a:t>
            </a:r>
          </a:p>
          <a:p>
            <a:r>
              <a:rPr lang="en-US" dirty="0" smtClean="0"/>
              <a:t>Manganese accumulated after birth was down by 60% in autistic children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No other result was statistically significant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kid-teeth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70" y="2032058"/>
            <a:ext cx="3386537" cy="3480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3022" y="6384293"/>
            <a:ext cx="7027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MM Abdullah </a:t>
            </a:r>
            <a:r>
              <a:rPr lang="en-US" sz="2000" i="1" dirty="0" smtClean="0"/>
              <a:t>et al., J </a:t>
            </a:r>
            <a:r>
              <a:rPr lang="en-US" sz="2000" i="1" dirty="0"/>
              <a:t>Autism Dev </a:t>
            </a:r>
            <a:r>
              <a:rPr lang="en-US" sz="2000" i="1" dirty="0" smtClean="0"/>
              <a:t>Disord</a:t>
            </a:r>
            <a:r>
              <a:rPr lang="en-US" sz="2000" dirty="0" smtClean="0"/>
              <a:t>. </a:t>
            </a:r>
            <a:r>
              <a:rPr lang="en-US" sz="2000" dirty="0"/>
              <a:t>2012 Jun;42(6):929-36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902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340331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Low Manganese in Teeth Linked to Autism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6770" cy="4984148"/>
          </a:xfrm>
        </p:spPr>
        <p:txBody>
          <a:bodyPr/>
          <a:lstStyle/>
          <a:p>
            <a:r>
              <a:rPr lang="en-US" dirty="0" smtClean="0"/>
              <a:t>Studied lead, mercury and manganese levels in tooth enamel of shed primary teeth in 84 children</a:t>
            </a:r>
          </a:p>
          <a:p>
            <a:r>
              <a:rPr lang="en-US" dirty="0" smtClean="0"/>
              <a:t>Manganese accumulated after birth was down by 60% in autistic children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No other result was statistically significant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kid-teeth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70" y="2032058"/>
            <a:ext cx="3386537" cy="348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435" y="2743807"/>
            <a:ext cx="7271450" cy="1569660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Other studies have shown low serum manganese and low manganese in urine samples in association with autism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73022" y="6384293"/>
            <a:ext cx="7027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MM Abdullah </a:t>
            </a:r>
            <a:r>
              <a:rPr lang="en-US" sz="2000" i="1" dirty="0" smtClean="0"/>
              <a:t>et al., J </a:t>
            </a:r>
            <a:r>
              <a:rPr lang="en-US" sz="2000" i="1" dirty="0"/>
              <a:t>Autism Dev </a:t>
            </a:r>
            <a:r>
              <a:rPr lang="en-US" sz="2000" i="1" dirty="0" smtClean="0"/>
              <a:t>Disord</a:t>
            </a:r>
            <a:r>
              <a:rPr lang="en-US" sz="2000" dirty="0" smtClean="0"/>
              <a:t>. </a:t>
            </a:r>
            <a:r>
              <a:rPr lang="en-US" sz="2000" dirty="0"/>
              <a:t>2012 Jun;42(6):929-36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74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6" y="29157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Lactobacillus Depends on Manganese!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699" y="1417638"/>
            <a:ext cx="6705600" cy="50678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</a:t>
            </a:r>
            <a:r>
              <a:rPr lang="en-US" dirty="0"/>
              <a:t>lactic acid bacteria contain very </a:t>
            </a:r>
            <a:r>
              <a:rPr lang="en-US" dirty="0" smtClean="0"/>
              <a:t>high intracellular manganese levels</a:t>
            </a:r>
          </a:p>
          <a:p>
            <a:pPr lvl="1"/>
            <a:r>
              <a:rPr lang="en-US" dirty="0" smtClean="0"/>
              <a:t>Scavenges toxic oxygen species, particularly superoxide</a:t>
            </a:r>
          </a:p>
          <a:p>
            <a:r>
              <a:rPr lang="en-US" dirty="0" smtClean="0"/>
              <a:t>Manganese deprivation     suppresses growth</a:t>
            </a:r>
            <a:endParaRPr lang="en-US" dirty="0"/>
          </a:p>
        </p:txBody>
      </p:sp>
      <p:pic>
        <p:nvPicPr>
          <p:cNvPr id="4" name="Picture 3" descr="lactic_ac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8" y="2552171"/>
            <a:ext cx="2733866" cy="3526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6300801"/>
            <a:ext cx="74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FS Archibald and M-N Duong. Journal of Bacteriology Apr 1084, 1-8.</a:t>
            </a:r>
          </a:p>
        </p:txBody>
      </p:sp>
    </p:spTree>
    <p:extLst>
      <p:ext uri="{BB962C8B-B14F-4D97-AF65-F5344CB8AC3E}">
        <p14:creationId xmlns:p14="http://schemas.microsoft.com/office/powerpoint/2010/main" val="60879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6" y="29157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Lactobacillus Depends on Manganese!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699" y="1417638"/>
            <a:ext cx="6705600" cy="50678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</a:t>
            </a:r>
            <a:r>
              <a:rPr lang="en-US" dirty="0"/>
              <a:t>lactic acid bacteria contain very </a:t>
            </a:r>
            <a:r>
              <a:rPr lang="en-US" dirty="0" smtClean="0"/>
              <a:t>high intracellular manganese levels</a:t>
            </a:r>
          </a:p>
          <a:p>
            <a:pPr lvl="1"/>
            <a:r>
              <a:rPr lang="en-US" dirty="0" smtClean="0"/>
              <a:t>Scavenges toxic oxygen species, particularly superoxide</a:t>
            </a:r>
          </a:p>
          <a:p>
            <a:r>
              <a:rPr lang="en-US" dirty="0" smtClean="0"/>
              <a:t>Manganese deprivation     suppresses growth</a:t>
            </a:r>
            <a:endParaRPr lang="en-US" dirty="0"/>
          </a:p>
        </p:txBody>
      </p:sp>
      <p:pic>
        <p:nvPicPr>
          <p:cNvPr id="4" name="Picture 3" descr="lactic_ac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8" y="2552171"/>
            <a:ext cx="2733866" cy="3526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6300801"/>
            <a:ext cx="74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FS Archibald and M-N Duong. Journal of Bacteriology Apr 1084, 1-8.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3870" y="2558628"/>
            <a:ext cx="6564797" cy="2062103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dirty="0" smtClean="0"/>
              <a:t>Lactobacillus levels are low in the gut       in association with autism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0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Impaired Thyroid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thyroid hormone in mother </a:t>
            </a:r>
            <a:r>
              <a:rPr lang="en-US" dirty="0" smtClean="0">
                <a:sym typeface="Wingdings"/>
              </a:rPr>
              <a:t> 4-fold increased risk to autism in child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*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Thyroid hormone is derived from tyrosine, a product of the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shikimate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pathway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Thyroid depends on selenium (chelated by glyphosate) to protect it from oxidative damage and for hormone activation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Thyroid stimulating hormone (pituitary) depends on manganese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3440" y="6457890"/>
            <a:ext cx="5884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*</a:t>
            </a:r>
            <a:r>
              <a:rPr lang="hu-HU" sz="2000" dirty="0"/>
              <a:t>GC Román et al., Ann Neurol. 2013 Nov;74(5):733-42.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489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023" y="1883601"/>
            <a:ext cx="7483952" cy="34163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Glyphosate’s potential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substitution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glycine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during protein synthesis: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broad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consequences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44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Glyphosate Could Insert Itself Into Protein Synthesis???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02648" y="41169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115" y="40915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649" y="406399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49" y="408304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849" y="4099979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507" y="3555996"/>
            <a:ext cx="6078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GGC</a:t>
            </a:r>
            <a:endParaRPr lang="en-US" dirty="0"/>
          </a:p>
        </p:txBody>
      </p:sp>
      <p:pic>
        <p:nvPicPr>
          <p:cNvPr id="11" name="Picture 10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98" y="1650067"/>
            <a:ext cx="2374900" cy="173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8774" y="3965597"/>
            <a:ext cx="7769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5314437" y="3925328"/>
            <a:ext cx="28012" cy="29106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9659" y="2395547"/>
            <a:ext cx="154922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98881" y="4552430"/>
            <a:ext cx="892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2759431" y="3155946"/>
            <a:ext cx="637800" cy="1289050"/>
          </a:xfrm>
          <a:custGeom>
            <a:avLst/>
            <a:gdLst>
              <a:gd name="connsiteX0" fmla="*/ 637800 w 637800"/>
              <a:gd name="connsiteY0" fmla="*/ 0 h 1289050"/>
              <a:gd name="connsiteX1" fmla="*/ 2800 w 637800"/>
              <a:gd name="connsiteY1" fmla="*/ 552450 h 1289050"/>
              <a:gd name="connsiteX2" fmla="*/ 390150 w 637800"/>
              <a:gd name="connsiteY2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800" h="1289050">
                <a:moveTo>
                  <a:pt x="637800" y="0"/>
                </a:moveTo>
                <a:cubicBezTo>
                  <a:pt x="340937" y="168804"/>
                  <a:pt x="44075" y="337608"/>
                  <a:pt x="2800" y="552450"/>
                </a:cubicBezTo>
                <a:cubicBezTo>
                  <a:pt x="-38475" y="767292"/>
                  <a:pt x="390150" y="1289050"/>
                  <a:pt x="390150" y="128905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287848" y="5133876"/>
            <a:ext cx="8229600" cy="13715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proteins with conserved glycine residues are likely to be affected in a major way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75849" y="4378122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1449" y="3903071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48674" y="2926125"/>
            <a:ext cx="993775" cy="822539"/>
            <a:chOff x="4348674" y="2926125"/>
            <a:chExt cx="993775" cy="822539"/>
          </a:xfrm>
        </p:grpSpPr>
        <p:sp>
          <p:nvSpPr>
            <p:cNvPr id="21" name="Freeform 20"/>
            <p:cNvSpPr/>
            <p:nvPr/>
          </p:nvSpPr>
          <p:spPr>
            <a:xfrm>
              <a:off x="4348674" y="2926125"/>
              <a:ext cx="558800" cy="555839"/>
            </a:xfrm>
            <a:custGeom>
              <a:avLst/>
              <a:gdLst>
                <a:gd name="connsiteX0" fmla="*/ 25400 w 558800"/>
                <a:gd name="connsiteY0" fmla="*/ 9975 h 555839"/>
                <a:gd name="connsiteX1" fmla="*/ 0 w 558800"/>
                <a:gd name="connsiteY1" fmla="*/ 86175 h 555839"/>
                <a:gd name="connsiteX2" fmla="*/ 25400 w 558800"/>
                <a:gd name="connsiteY2" fmla="*/ 187775 h 555839"/>
                <a:gd name="connsiteX3" fmla="*/ 76200 w 558800"/>
                <a:gd name="connsiteY3" fmla="*/ 257625 h 555839"/>
                <a:gd name="connsiteX4" fmla="*/ 82550 w 558800"/>
                <a:gd name="connsiteY4" fmla="*/ 340175 h 555839"/>
                <a:gd name="connsiteX5" fmla="*/ 50800 w 558800"/>
                <a:gd name="connsiteY5" fmla="*/ 448125 h 555839"/>
                <a:gd name="connsiteX6" fmla="*/ 57150 w 558800"/>
                <a:gd name="connsiteY6" fmla="*/ 537025 h 555839"/>
                <a:gd name="connsiteX7" fmla="*/ 127000 w 558800"/>
                <a:gd name="connsiteY7" fmla="*/ 549725 h 555839"/>
                <a:gd name="connsiteX8" fmla="*/ 254000 w 558800"/>
                <a:gd name="connsiteY8" fmla="*/ 460825 h 555839"/>
                <a:gd name="connsiteX9" fmla="*/ 393700 w 558800"/>
                <a:gd name="connsiteY9" fmla="*/ 283025 h 555839"/>
                <a:gd name="connsiteX10" fmla="*/ 520700 w 558800"/>
                <a:gd name="connsiteY10" fmla="*/ 156025 h 555839"/>
                <a:gd name="connsiteX11" fmla="*/ 558800 w 558800"/>
                <a:gd name="connsiteY11" fmla="*/ 73475 h 555839"/>
                <a:gd name="connsiteX12" fmla="*/ 520700 w 558800"/>
                <a:gd name="connsiteY12" fmla="*/ 3625 h 555839"/>
                <a:gd name="connsiteX13" fmla="*/ 425450 w 558800"/>
                <a:gd name="connsiteY13" fmla="*/ 22675 h 555839"/>
                <a:gd name="connsiteX14" fmla="*/ 304800 w 558800"/>
                <a:gd name="connsiteY14" fmla="*/ 98875 h 555839"/>
                <a:gd name="connsiteX15" fmla="*/ 165100 w 558800"/>
                <a:gd name="connsiteY15" fmla="*/ 35375 h 555839"/>
                <a:gd name="connsiteX16" fmla="*/ 76200 w 558800"/>
                <a:gd name="connsiteY16" fmla="*/ 3625 h 555839"/>
                <a:gd name="connsiteX17" fmla="*/ 25400 w 558800"/>
                <a:gd name="connsiteY17" fmla="*/ 9975 h 5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0" h="555839">
                  <a:moveTo>
                    <a:pt x="25400" y="9975"/>
                  </a:moveTo>
                  <a:cubicBezTo>
                    <a:pt x="12700" y="23733"/>
                    <a:pt x="0" y="56542"/>
                    <a:pt x="0" y="86175"/>
                  </a:cubicBezTo>
                  <a:cubicBezTo>
                    <a:pt x="0" y="115808"/>
                    <a:pt x="12700" y="159200"/>
                    <a:pt x="25400" y="187775"/>
                  </a:cubicBezTo>
                  <a:cubicBezTo>
                    <a:pt x="38100" y="216350"/>
                    <a:pt x="66675" y="232225"/>
                    <a:pt x="76200" y="257625"/>
                  </a:cubicBezTo>
                  <a:cubicBezTo>
                    <a:pt x="85725" y="283025"/>
                    <a:pt x="86783" y="308425"/>
                    <a:pt x="82550" y="340175"/>
                  </a:cubicBezTo>
                  <a:cubicBezTo>
                    <a:pt x="78317" y="371925"/>
                    <a:pt x="55033" y="415317"/>
                    <a:pt x="50800" y="448125"/>
                  </a:cubicBezTo>
                  <a:cubicBezTo>
                    <a:pt x="46567" y="480933"/>
                    <a:pt x="44450" y="520092"/>
                    <a:pt x="57150" y="537025"/>
                  </a:cubicBezTo>
                  <a:cubicBezTo>
                    <a:pt x="69850" y="553958"/>
                    <a:pt x="94192" y="562425"/>
                    <a:pt x="127000" y="549725"/>
                  </a:cubicBezTo>
                  <a:cubicBezTo>
                    <a:pt x="159808" y="537025"/>
                    <a:pt x="209550" y="505275"/>
                    <a:pt x="254000" y="460825"/>
                  </a:cubicBezTo>
                  <a:cubicBezTo>
                    <a:pt x="298450" y="416375"/>
                    <a:pt x="349250" y="333825"/>
                    <a:pt x="393700" y="283025"/>
                  </a:cubicBezTo>
                  <a:cubicBezTo>
                    <a:pt x="438150" y="232225"/>
                    <a:pt x="493183" y="190950"/>
                    <a:pt x="520700" y="156025"/>
                  </a:cubicBezTo>
                  <a:cubicBezTo>
                    <a:pt x="548217" y="121100"/>
                    <a:pt x="558800" y="98875"/>
                    <a:pt x="558800" y="73475"/>
                  </a:cubicBezTo>
                  <a:cubicBezTo>
                    <a:pt x="558800" y="48075"/>
                    <a:pt x="542925" y="12092"/>
                    <a:pt x="520700" y="3625"/>
                  </a:cubicBezTo>
                  <a:cubicBezTo>
                    <a:pt x="498475" y="-4842"/>
                    <a:pt x="461433" y="6800"/>
                    <a:pt x="425450" y="22675"/>
                  </a:cubicBezTo>
                  <a:cubicBezTo>
                    <a:pt x="389467" y="38550"/>
                    <a:pt x="348192" y="96758"/>
                    <a:pt x="304800" y="98875"/>
                  </a:cubicBezTo>
                  <a:cubicBezTo>
                    <a:pt x="261408" y="100992"/>
                    <a:pt x="203200" y="51250"/>
                    <a:pt x="165100" y="35375"/>
                  </a:cubicBezTo>
                  <a:cubicBezTo>
                    <a:pt x="127000" y="19500"/>
                    <a:pt x="98425" y="7858"/>
                    <a:pt x="76200" y="3625"/>
                  </a:cubicBezTo>
                  <a:cubicBezTo>
                    <a:pt x="53975" y="-608"/>
                    <a:pt x="38100" y="-3783"/>
                    <a:pt x="25400" y="99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13774" y="3382481"/>
              <a:ext cx="311150" cy="366183"/>
              <a:chOff x="1949450" y="3843867"/>
              <a:chExt cx="311150" cy="3661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61424" y="3165523"/>
              <a:ext cx="311150" cy="366183"/>
              <a:chOff x="1949450" y="3843867"/>
              <a:chExt cx="311150" cy="36618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9549" y="2959174"/>
              <a:ext cx="342900" cy="366183"/>
              <a:chOff x="1917700" y="3843867"/>
              <a:chExt cx="342900" cy="36618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91770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4716974" y="3547580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66057" y="3314821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714925" y="4345667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75849" y="2741459"/>
            <a:ext cx="219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Code for glycine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5621867" y="3234267"/>
            <a:ext cx="1354666" cy="541196"/>
          </a:xfrm>
          <a:custGeom>
            <a:avLst/>
            <a:gdLst>
              <a:gd name="connsiteX0" fmla="*/ 1354666 w 1354666"/>
              <a:gd name="connsiteY0" fmla="*/ 0 h 541196"/>
              <a:gd name="connsiteX1" fmla="*/ 846666 w 1354666"/>
              <a:gd name="connsiteY1" fmla="*/ 491066 h 541196"/>
              <a:gd name="connsiteX2" fmla="*/ 0 w 1354666"/>
              <a:gd name="connsiteY2" fmla="*/ 524933 h 5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6" h="541196">
                <a:moveTo>
                  <a:pt x="1354666" y="0"/>
                </a:moveTo>
                <a:cubicBezTo>
                  <a:pt x="1213555" y="201788"/>
                  <a:pt x="1072444" y="403577"/>
                  <a:pt x="846666" y="491066"/>
                </a:cubicBezTo>
                <a:cubicBezTo>
                  <a:pt x="620888" y="578555"/>
                  <a:pt x="0" y="524933"/>
                  <a:pt x="0" y="524933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5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5" grpId="0" animBg="1"/>
      <p:bldP spid="46" grpId="0" animBg="1"/>
      <p:bldP spid="35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993" y="1883601"/>
            <a:ext cx="6690014" cy="175432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Correlation between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autism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50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Glyphosate Could Insert Itself Into Protein Synthesis???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02648" y="41169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115" y="40915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649" y="406399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49" y="408304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849" y="4099979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507" y="3555996"/>
            <a:ext cx="6078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GGC</a:t>
            </a:r>
            <a:endParaRPr lang="en-US" dirty="0"/>
          </a:p>
        </p:txBody>
      </p:sp>
      <p:pic>
        <p:nvPicPr>
          <p:cNvPr id="11" name="Picture 10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98" y="1650067"/>
            <a:ext cx="2374900" cy="173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8774" y="3965597"/>
            <a:ext cx="7769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5314437" y="3925328"/>
            <a:ext cx="28012" cy="29106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9659" y="2395547"/>
            <a:ext cx="154922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98881" y="4552430"/>
            <a:ext cx="892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2759431" y="3155946"/>
            <a:ext cx="637800" cy="1289050"/>
          </a:xfrm>
          <a:custGeom>
            <a:avLst/>
            <a:gdLst>
              <a:gd name="connsiteX0" fmla="*/ 637800 w 637800"/>
              <a:gd name="connsiteY0" fmla="*/ 0 h 1289050"/>
              <a:gd name="connsiteX1" fmla="*/ 2800 w 637800"/>
              <a:gd name="connsiteY1" fmla="*/ 552450 h 1289050"/>
              <a:gd name="connsiteX2" fmla="*/ 390150 w 637800"/>
              <a:gd name="connsiteY2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800" h="1289050">
                <a:moveTo>
                  <a:pt x="637800" y="0"/>
                </a:moveTo>
                <a:cubicBezTo>
                  <a:pt x="340937" y="168804"/>
                  <a:pt x="44075" y="337608"/>
                  <a:pt x="2800" y="552450"/>
                </a:cubicBezTo>
                <a:cubicBezTo>
                  <a:pt x="-38475" y="767292"/>
                  <a:pt x="390150" y="1289050"/>
                  <a:pt x="390150" y="128905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287848" y="5133876"/>
            <a:ext cx="8229600" cy="13715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proteins with conserved glycine residues are likely to be affected in a major way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75849" y="4378122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1449" y="3903071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48674" y="2926125"/>
            <a:ext cx="993775" cy="822539"/>
            <a:chOff x="4348674" y="2926125"/>
            <a:chExt cx="993775" cy="822539"/>
          </a:xfrm>
        </p:grpSpPr>
        <p:sp>
          <p:nvSpPr>
            <p:cNvPr id="21" name="Freeform 20"/>
            <p:cNvSpPr/>
            <p:nvPr/>
          </p:nvSpPr>
          <p:spPr>
            <a:xfrm>
              <a:off x="4348674" y="2926125"/>
              <a:ext cx="558800" cy="555839"/>
            </a:xfrm>
            <a:custGeom>
              <a:avLst/>
              <a:gdLst>
                <a:gd name="connsiteX0" fmla="*/ 25400 w 558800"/>
                <a:gd name="connsiteY0" fmla="*/ 9975 h 555839"/>
                <a:gd name="connsiteX1" fmla="*/ 0 w 558800"/>
                <a:gd name="connsiteY1" fmla="*/ 86175 h 555839"/>
                <a:gd name="connsiteX2" fmla="*/ 25400 w 558800"/>
                <a:gd name="connsiteY2" fmla="*/ 187775 h 555839"/>
                <a:gd name="connsiteX3" fmla="*/ 76200 w 558800"/>
                <a:gd name="connsiteY3" fmla="*/ 257625 h 555839"/>
                <a:gd name="connsiteX4" fmla="*/ 82550 w 558800"/>
                <a:gd name="connsiteY4" fmla="*/ 340175 h 555839"/>
                <a:gd name="connsiteX5" fmla="*/ 50800 w 558800"/>
                <a:gd name="connsiteY5" fmla="*/ 448125 h 555839"/>
                <a:gd name="connsiteX6" fmla="*/ 57150 w 558800"/>
                <a:gd name="connsiteY6" fmla="*/ 537025 h 555839"/>
                <a:gd name="connsiteX7" fmla="*/ 127000 w 558800"/>
                <a:gd name="connsiteY7" fmla="*/ 549725 h 555839"/>
                <a:gd name="connsiteX8" fmla="*/ 254000 w 558800"/>
                <a:gd name="connsiteY8" fmla="*/ 460825 h 555839"/>
                <a:gd name="connsiteX9" fmla="*/ 393700 w 558800"/>
                <a:gd name="connsiteY9" fmla="*/ 283025 h 555839"/>
                <a:gd name="connsiteX10" fmla="*/ 520700 w 558800"/>
                <a:gd name="connsiteY10" fmla="*/ 156025 h 555839"/>
                <a:gd name="connsiteX11" fmla="*/ 558800 w 558800"/>
                <a:gd name="connsiteY11" fmla="*/ 73475 h 555839"/>
                <a:gd name="connsiteX12" fmla="*/ 520700 w 558800"/>
                <a:gd name="connsiteY12" fmla="*/ 3625 h 555839"/>
                <a:gd name="connsiteX13" fmla="*/ 425450 w 558800"/>
                <a:gd name="connsiteY13" fmla="*/ 22675 h 555839"/>
                <a:gd name="connsiteX14" fmla="*/ 304800 w 558800"/>
                <a:gd name="connsiteY14" fmla="*/ 98875 h 555839"/>
                <a:gd name="connsiteX15" fmla="*/ 165100 w 558800"/>
                <a:gd name="connsiteY15" fmla="*/ 35375 h 555839"/>
                <a:gd name="connsiteX16" fmla="*/ 76200 w 558800"/>
                <a:gd name="connsiteY16" fmla="*/ 3625 h 555839"/>
                <a:gd name="connsiteX17" fmla="*/ 25400 w 558800"/>
                <a:gd name="connsiteY17" fmla="*/ 9975 h 5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0" h="555839">
                  <a:moveTo>
                    <a:pt x="25400" y="9975"/>
                  </a:moveTo>
                  <a:cubicBezTo>
                    <a:pt x="12700" y="23733"/>
                    <a:pt x="0" y="56542"/>
                    <a:pt x="0" y="86175"/>
                  </a:cubicBezTo>
                  <a:cubicBezTo>
                    <a:pt x="0" y="115808"/>
                    <a:pt x="12700" y="159200"/>
                    <a:pt x="25400" y="187775"/>
                  </a:cubicBezTo>
                  <a:cubicBezTo>
                    <a:pt x="38100" y="216350"/>
                    <a:pt x="66675" y="232225"/>
                    <a:pt x="76200" y="257625"/>
                  </a:cubicBezTo>
                  <a:cubicBezTo>
                    <a:pt x="85725" y="283025"/>
                    <a:pt x="86783" y="308425"/>
                    <a:pt x="82550" y="340175"/>
                  </a:cubicBezTo>
                  <a:cubicBezTo>
                    <a:pt x="78317" y="371925"/>
                    <a:pt x="55033" y="415317"/>
                    <a:pt x="50800" y="448125"/>
                  </a:cubicBezTo>
                  <a:cubicBezTo>
                    <a:pt x="46567" y="480933"/>
                    <a:pt x="44450" y="520092"/>
                    <a:pt x="57150" y="537025"/>
                  </a:cubicBezTo>
                  <a:cubicBezTo>
                    <a:pt x="69850" y="553958"/>
                    <a:pt x="94192" y="562425"/>
                    <a:pt x="127000" y="549725"/>
                  </a:cubicBezTo>
                  <a:cubicBezTo>
                    <a:pt x="159808" y="537025"/>
                    <a:pt x="209550" y="505275"/>
                    <a:pt x="254000" y="460825"/>
                  </a:cubicBezTo>
                  <a:cubicBezTo>
                    <a:pt x="298450" y="416375"/>
                    <a:pt x="349250" y="333825"/>
                    <a:pt x="393700" y="283025"/>
                  </a:cubicBezTo>
                  <a:cubicBezTo>
                    <a:pt x="438150" y="232225"/>
                    <a:pt x="493183" y="190950"/>
                    <a:pt x="520700" y="156025"/>
                  </a:cubicBezTo>
                  <a:cubicBezTo>
                    <a:pt x="548217" y="121100"/>
                    <a:pt x="558800" y="98875"/>
                    <a:pt x="558800" y="73475"/>
                  </a:cubicBezTo>
                  <a:cubicBezTo>
                    <a:pt x="558800" y="48075"/>
                    <a:pt x="542925" y="12092"/>
                    <a:pt x="520700" y="3625"/>
                  </a:cubicBezTo>
                  <a:cubicBezTo>
                    <a:pt x="498475" y="-4842"/>
                    <a:pt x="461433" y="6800"/>
                    <a:pt x="425450" y="22675"/>
                  </a:cubicBezTo>
                  <a:cubicBezTo>
                    <a:pt x="389467" y="38550"/>
                    <a:pt x="348192" y="96758"/>
                    <a:pt x="304800" y="98875"/>
                  </a:cubicBezTo>
                  <a:cubicBezTo>
                    <a:pt x="261408" y="100992"/>
                    <a:pt x="203200" y="51250"/>
                    <a:pt x="165100" y="35375"/>
                  </a:cubicBezTo>
                  <a:cubicBezTo>
                    <a:pt x="127000" y="19500"/>
                    <a:pt x="98425" y="7858"/>
                    <a:pt x="76200" y="3625"/>
                  </a:cubicBezTo>
                  <a:cubicBezTo>
                    <a:pt x="53975" y="-608"/>
                    <a:pt x="38100" y="-3783"/>
                    <a:pt x="25400" y="99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13774" y="3382481"/>
              <a:ext cx="311150" cy="366183"/>
              <a:chOff x="1949450" y="3843867"/>
              <a:chExt cx="311150" cy="3661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61424" y="3165523"/>
              <a:ext cx="311150" cy="366183"/>
              <a:chOff x="1949450" y="3843867"/>
              <a:chExt cx="311150" cy="36618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9549" y="2959174"/>
              <a:ext cx="342900" cy="366183"/>
              <a:chOff x="1917700" y="3843867"/>
              <a:chExt cx="342900" cy="36618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91770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4716974" y="3547580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66057" y="3314821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714925" y="4345667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75849" y="2741459"/>
            <a:ext cx="219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Code for glycine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5621867" y="3234267"/>
            <a:ext cx="1354666" cy="541196"/>
          </a:xfrm>
          <a:custGeom>
            <a:avLst/>
            <a:gdLst>
              <a:gd name="connsiteX0" fmla="*/ 1354666 w 1354666"/>
              <a:gd name="connsiteY0" fmla="*/ 0 h 541196"/>
              <a:gd name="connsiteX1" fmla="*/ 846666 w 1354666"/>
              <a:gd name="connsiteY1" fmla="*/ 491066 h 541196"/>
              <a:gd name="connsiteX2" fmla="*/ 0 w 1354666"/>
              <a:gd name="connsiteY2" fmla="*/ 524933 h 5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6" h="541196">
                <a:moveTo>
                  <a:pt x="1354666" y="0"/>
                </a:moveTo>
                <a:cubicBezTo>
                  <a:pt x="1213555" y="201788"/>
                  <a:pt x="1072444" y="403577"/>
                  <a:pt x="846666" y="491066"/>
                </a:cubicBezTo>
                <a:cubicBezTo>
                  <a:pt x="620888" y="578555"/>
                  <a:pt x="0" y="524933"/>
                  <a:pt x="0" y="524933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12949" y="2221938"/>
            <a:ext cx="7271450" cy="1077218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Glyphosate is a synthetic</a:t>
            </a:r>
          </a:p>
          <a:p>
            <a:pPr algn="ctr"/>
            <a:r>
              <a:rPr lang="en-US" sz="3200" dirty="0" smtClean="0"/>
              <a:t> amino acid analogue of glycine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521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Glyphosate Could Insert Itself Into Protein Synthesis???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02648" y="41169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115" y="40915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649" y="406399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49" y="408304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849" y="4099979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507" y="3555996"/>
            <a:ext cx="6078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GGC</a:t>
            </a:r>
            <a:endParaRPr lang="en-US" dirty="0"/>
          </a:p>
        </p:txBody>
      </p:sp>
      <p:pic>
        <p:nvPicPr>
          <p:cNvPr id="11" name="Picture 10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98" y="1650067"/>
            <a:ext cx="2374900" cy="173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8774" y="3965597"/>
            <a:ext cx="7769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5314437" y="3925328"/>
            <a:ext cx="28012" cy="29106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9659" y="2395547"/>
            <a:ext cx="154922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98881" y="4552430"/>
            <a:ext cx="892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2759431" y="3155946"/>
            <a:ext cx="637800" cy="1289050"/>
          </a:xfrm>
          <a:custGeom>
            <a:avLst/>
            <a:gdLst>
              <a:gd name="connsiteX0" fmla="*/ 637800 w 637800"/>
              <a:gd name="connsiteY0" fmla="*/ 0 h 1289050"/>
              <a:gd name="connsiteX1" fmla="*/ 2800 w 637800"/>
              <a:gd name="connsiteY1" fmla="*/ 552450 h 1289050"/>
              <a:gd name="connsiteX2" fmla="*/ 390150 w 637800"/>
              <a:gd name="connsiteY2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800" h="1289050">
                <a:moveTo>
                  <a:pt x="637800" y="0"/>
                </a:moveTo>
                <a:cubicBezTo>
                  <a:pt x="340937" y="168804"/>
                  <a:pt x="44075" y="337608"/>
                  <a:pt x="2800" y="552450"/>
                </a:cubicBezTo>
                <a:cubicBezTo>
                  <a:pt x="-38475" y="767292"/>
                  <a:pt x="390150" y="1289050"/>
                  <a:pt x="390150" y="128905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287848" y="5133876"/>
            <a:ext cx="8229600" cy="13715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proteins with conserved glycine residues are likely to be affected in a major way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75849" y="4378122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1449" y="3903071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48674" y="2926125"/>
            <a:ext cx="993775" cy="822539"/>
            <a:chOff x="4348674" y="2926125"/>
            <a:chExt cx="993775" cy="822539"/>
          </a:xfrm>
        </p:grpSpPr>
        <p:sp>
          <p:nvSpPr>
            <p:cNvPr id="21" name="Freeform 20"/>
            <p:cNvSpPr/>
            <p:nvPr/>
          </p:nvSpPr>
          <p:spPr>
            <a:xfrm>
              <a:off x="4348674" y="2926125"/>
              <a:ext cx="558800" cy="555839"/>
            </a:xfrm>
            <a:custGeom>
              <a:avLst/>
              <a:gdLst>
                <a:gd name="connsiteX0" fmla="*/ 25400 w 558800"/>
                <a:gd name="connsiteY0" fmla="*/ 9975 h 555839"/>
                <a:gd name="connsiteX1" fmla="*/ 0 w 558800"/>
                <a:gd name="connsiteY1" fmla="*/ 86175 h 555839"/>
                <a:gd name="connsiteX2" fmla="*/ 25400 w 558800"/>
                <a:gd name="connsiteY2" fmla="*/ 187775 h 555839"/>
                <a:gd name="connsiteX3" fmla="*/ 76200 w 558800"/>
                <a:gd name="connsiteY3" fmla="*/ 257625 h 555839"/>
                <a:gd name="connsiteX4" fmla="*/ 82550 w 558800"/>
                <a:gd name="connsiteY4" fmla="*/ 340175 h 555839"/>
                <a:gd name="connsiteX5" fmla="*/ 50800 w 558800"/>
                <a:gd name="connsiteY5" fmla="*/ 448125 h 555839"/>
                <a:gd name="connsiteX6" fmla="*/ 57150 w 558800"/>
                <a:gd name="connsiteY6" fmla="*/ 537025 h 555839"/>
                <a:gd name="connsiteX7" fmla="*/ 127000 w 558800"/>
                <a:gd name="connsiteY7" fmla="*/ 549725 h 555839"/>
                <a:gd name="connsiteX8" fmla="*/ 254000 w 558800"/>
                <a:gd name="connsiteY8" fmla="*/ 460825 h 555839"/>
                <a:gd name="connsiteX9" fmla="*/ 393700 w 558800"/>
                <a:gd name="connsiteY9" fmla="*/ 283025 h 555839"/>
                <a:gd name="connsiteX10" fmla="*/ 520700 w 558800"/>
                <a:gd name="connsiteY10" fmla="*/ 156025 h 555839"/>
                <a:gd name="connsiteX11" fmla="*/ 558800 w 558800"/>
                <a:gd name="connsiteY11" fmla="*/ 73475 h 555839"/>
                <a:gd name="connsiteX12" fmla="*/ 520700 w 558800"/>
                <a:gd name="connsiteY12" fmla="*/ 3625 h 555839"/>
                <a:gd name="connsiteX13" fmla="*/ 425450 w 558800"/>
                <a:gd name="connsiteY13" fmla="*/ 22675 h 555839"/>
                <a:gd name="connsiteX14" fmla="*/ 304800 w 558800"/>
                <a:gd name="connsiteY14" fmla="*/ 98875 h 555839"/>
                <a:gd name="connsiteX15" fmla="*/ 165100 w 558800"/>
                <a:gd name="connsiteY15" fmla="*/ 35375 h 555839"/>
                <a:gd name="connsiteX16" fmla="*/ 76200 w 558800"/>
                <a:gd name="connsiteY16" fmla="*/ 3625 h 555839"/>
                <a:gd name="connsiteX17" fmla="*/ 25400 w 558800"/>
                <a:gd name="connsiteY17" fmla="*/ 9975 h 5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0" h="555839">
                  <a:moveTo>
                    <a:pt x="25400" y="9975"/>
                  </a:moveTo>
                  <a:cubicBezTo>
                    <a:pt x="12700" y="23733"/>
                    <a:pt x="0" y="56542"/>
                    <a:pt x="0" y="86175"/>
                  </a:cubicBezTo>
                  <a:cubicBezTo>
                    <a:pt x="0" y="115808"/>
                    <a:pt x="12700" y="159200"/>
                    <a:pt x="25400" y="187775"/>
                  </a:cubicBezTo>
                  <a:cubicBezTo>
                    <a:pt x="38100" y="216350"/>
                    <a:pt x="66675" y="232225"/>
                    <a:pt x="76200" y="257625"/>
                  </a:cubicBezTo>
                  <a:cubicBezTo>
                    <a:pt x="85725" y="283025"/>
                    <a:pt x="86783" y="308425"/>
                    <a:pt x="82550" y="340175"/>
                  </a:cubicBezTo>
                  <a:cubicBezTo>
                    <a:pt x="78317" y="371925"/>
                    <a:pt x="55033" y="415317"/>
                    <a:pt x="50800" y="448125"/>
                  </a:cubicBezTo>
                  <a:cubicBezTo>
                    <a:pt x="46567" y="480933"/>
                    <a:pt x="44450" y="520092"/>
                    <a:pt x="57150" y="537025"/>
                  </a:cubicBezTo>
                  <a:cubicBezTo>
                    <a:pt x="69850" y="553958"/>
                    <a:pt x="94192" y="562425"/>
                    <a:pt x="127000" y="549725"/>
                  </a:cubicBezTo>
                  <a:cubicBezTo>
                    <a:pt x="159808" y="537025"/>
                    <a:pt x="209550" y="505275"/>
                    <a:pt x="254000" y="460825"/>
                  </a:cubicBezTo>
                  <a:cubicBezTo>
                    <a:pt x="298450" y="416375"/>
                    <a:pt x="349250" y="333825"/>
                    <a:pt x="393700" y="283025"/>
                  </a:cubicBezTo>
                  <a:cubicBezTo>
                    <a:pt x="438150" y="232225"/>
                    <a:pt x="493183" y="190950"/>
                    <a:pt x="520700" y="156025"/>
                  </a:cubicBezTo>
                  <a:cubicBezTo>
                    <a:pt x="548217" y="121100"/>
                    <a:pt x="558800" y="98875"/>
                    <a:pt x="558800" y="73475"/>
                  </a:cubicBezTo>
                  <a:cubicBezTo>
                    <a:pt x="558800" y="48075"/>
                    <a:pt x="542925" y="12092"/>
                    <a:pt x="520700" y="3625"/>
                  </a:cubicBezTo>
                  <a:cubicBezTo>
                    <a:pt x="498475" y="-4842"/>
                    <a:pt x="461433" y="6800"/>
                    <a:pt x="425450" y="22675"/>
                  </a:cubicBezTo>
                  <a:cubicBezTo>
                    <a:pt x="389467" y="38550"/>
                    <a:pt x="348192" y="96758"/>
                    <a:pt x="304800" y="98875"/>
                  </a:cubicBezTo>
                  <a:cubicBezTo>
                    <a:pt x="261408" y="100992"/>
                    <a:pt x="203200" y="51250"/>
                    <a:pt x="165100" y="35375"/>
                  </a:cubicBezTo>
                  <a:cubicBezTo>
                    <a:pt x="127000" y="19500"/>
                    <a:pt x="98425" y="7858"/>
                    <a:pt x="76200" y="3625"/>
                  </a:cubicBezTo>
                  <a:cubicBezTo>
                    <a:pt x="53975" y="-608"/>
                    <a:pt x="38100" y="-3783"/>
                    <a:pt x="25400" y="99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13774" y="3382481"/>
              <a:ext cx="311150" cy="366183"/>
              <a:chOff x="1949450" y="3843867"/>
              <a:chExt cx="311150" cy="3661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61424" y="3165523"/>
              <a:ext cx="311150" cy="366183"/>
              <a:chOff x="1949450" y="3843867"/>
              <a:chExt cx="311150" cy="36618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9549" y="2959174"/>
              <a:ext cx="342900" cy="366183"/>
              <a:chOff x="1917700" y="3843867"/>
              <a:chExt cx="342900" cy="36618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91770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4716974" y="3547580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66057" y="3314821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714925" y="4345667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75849" y="2741459"/>
            <a:ext cx="219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Code for glycine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5621867" y="3234267"/>
            <a:ext cx="1354666" cy="541196"/>
          </a:xfrm>
          <a:custGeom>
            <a:avLst/>
            <a:gdLst>
              <a:gd name="connsiteX0" fmla="*/ 1354666 w 1354666"/>
              <a:gd name="connsiteY0" fmla="*/ 0 h 541196"/>
              <a:gd name="connsiteX1" fmla="*/ 846666 w 1354666"/>
              <a:gd name="connsiteY1" fmla="*/ 491066 h 541196"/>
              <a:gd name="connsiteX2" fmla="*/ 0 w 1354666"/>
              <a:gd name="connsiteY2" fmla="*/ 524933 h 5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6" h="541196">
                <a:moveTo>
                  <a:pt x="1354666" y="0"/>
                </a:moveTo>
                <a:cubicBezTo>
                  <a:pt x="1213555" y="201788"/>
                  <a:pt x="1072444" y="403577"/>
                  <a:pt x="846666" y="491066"/>
                </a:cubicBezTo>
                <a:cubicBezTo>
                  <a:pt x="620888" y="578555"/>
                  <a:pt x="0" y="524933"/>
                  <a:pt x="0" y="524933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12949" y="2238871"/>
            <a:ext cx="7271450" cy="1569660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Damaged proteins would slowly accumulate throughout the body over time, causing widespread pathologies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5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elin-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46" y="1253067"/>
            <a:ext cx="3381556" cy="3167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5" y="-48600"/>
            <a:ext cx="899941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 Analogy: </a:t>
            </a:r>
            <a:br>
              <a:rPr lang="en-US" b="1" dirty="0" smtClean="0"/>
            </a:br>
            <a:r>
              <a:rPr lang="en-US" b="1" dirty="0" smtClean="0"/>
              <a:t>Multiple Sclerosis &amp; Sugar Beets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268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Sugar beets contain an                                        analogue of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 called </a:t>
            </a:r>
            <a:r>
              <a:rPr lang="en-US" sz="2800" dirty="0" err="1" smtClean="0"/>
              <a:t>Aze</a:t>
            </a:r>
            <a:endParaRPr lang="en-US" sz="2800" dirty="0" smtClean="0"/>
          </a:p>
          <a:p>
            <a:r>
              <a:rPr lang="en-US" sz="2800" dirty="0" smtClean="0"/>
              <a:t>Remarkable correlation between                                              MS frequency and proximity to                                            sugar beet agriculture</a:t>
            </a:r>
          </a:p>
          <a:p>
            <a:r>
              <a:rPr lang="en-US" sz="2800" dirty="0" smtClean="0"/>
              <a:t>Myelin basic protein contains a                             cluster of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 residues that are                                                          absolutely essential for its proper function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430" y="6177762"/>
            <a:ext cx="855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*</a:t>
            </a:r>
            <a:r>
              <a:rPr lang="de-DE" sz="2400" dirty="0"/>
              <a:t>E. Rubenstein, J </a:t>
            </a:r>
            <a:r>
              <a:rPr lang="de-DE" sz="2400" dirty="0" err="1"/>
              <a:t>Neuropathol</a:t>
            </a:r>
            <a:r>
              <a:rPr lang="de-DE" sz="2400" dirty="0"/>
              <a:t> </a:t>
            </a:r>
            <a:r>
              <a:rPr lang="de-DE" sz="2400" dirty="0" err="1"/>
              <a:t>Exp</a:t>
            </a:r>
            <a:r>
              <a:rPr lang="de-DE" sz="2400" dirty="0"/>
              <a:t> </a:t>
            </a:r>
            <a:r>
              <a:rPr lang="de-DE" sz="2400" dirty="0" err="1"/>
              <a:t>Neurol</a:t>
            </a:r>
            <a:r>
              <a:rPr lang="de-DE" sz="2400" dirty="0"/>
              <a:t> 2008;67(11): 1035-1040.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928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Glycine, Methyl-</a:t>
            </a:r>
            <a:r>
              <a:rPr lang="en-US" b="1" dirty="0" err="1" smtClean="0"/>
              <a:t>folate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and One-carbon Metabolism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9374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Glycine is a key source of methyl groups for the one-carbon cycle </a:t>
            </a:r>
            <a:r>
              <a:rPr lang="en-US" dirty="0" smtClean="0"/>
              <a:t>(methylation pathway) via </a:t>
            </a:r>
            <a:r>
              <a:rPr lang="en-US" dirty="0"/>
              <a:t>the glycine cleavage system</a:t>
            </a:r>
          </a:p>
          <a:p>
            <a:r>
              <a:rPr lang="en-US" dirty="0"/>
              <a:t>A glycine-rich region maintains shape and flexibility of glycine decarboxylase, a key enzyme in the glycine cleavage system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4" name="Picture 3" descr="gly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56" y="1600200"/>
            <a:ext cx="2593485" cy="259348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891677" y="2653359"/>
            <a:ext cx="1096072" cy="1619757"/>
          </a:xfrm>
          <a:custGeom>
            <a:avLst/>
            <a:gdLst>
              <a:gd name="connsiteX0" fmla="*/ 237360 w 1096072"/>
              <a:gd name="connsiteY0" fmla="*/ 88398 h 1619757"/>
              <a:gd name="connsiteX1" fmla="*/ 20891 w 1096072"/>
              <a:gd name="connsiteY1" fmla="*/ 867634 h 1619757"/>
              <a:gd name="connsiteX2" fmla="*/ 814610 w 1096072"/>
              <a:gd name="connsiteY2" fmla="*/ 1618010 h 1619757"/>
              <a:gd name="connsiteX3" fmla="*/ 1088804 w 1096072"/>
              <a:gd name="connsiteY3" fmla="*/ 651180 h 1619757"/>
              <a:gd name="connsiteX4" fmla="*/ 569279 w 1096072"/>
              <a:gd name="connsiteY4" fmla="*/ 218271 h 1619757"/>
              <a:gd name="connsiteX5" fmla="*/ 309516 w 1096072"/>
              <a:gd name="connsiteY5" fmla="*/ 30677 h 1619757"/>
              <a:gd name="connsiteX6" fmla="*/ 237360 w 1096072"/>
              <a:gd name="connsiteY6" fmla="*/ 88398 h 16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72" h="1619757">
                <a:moveTo>
                  <a:pt x="237360" y="88398"/>
                </a:moveTo>
                <a:cubicBezTo>
                  <a:pt x="189256" y="227891"/>
                  <a:pt x="-75317" y="612699"/>
                  <a:pt x="20891" y="867634"/>
                </a:cubicBezTo>
                <a:cubicBezTo>
                  <a:pt x="117099" y="1122569"/>
                  <a:pt x="636625" y="1654086"/>
                  <a:pt x="814610" y="1618010"/>
                </a:cubicBezTo>
                <a:cubicBezTo>
                  <a:pt x="992596" y="1581934"/>
                  <a:pt x="1129693" y="884470"/>
                  <a:pt x="1088804" y="651180"/>
                </a:cubicBezTo>
                <a:cubicBezTo>
                  <a:pt x="1047916" y="417890"/>
                  <a:pt x="699160" y="321688"/>
                  <a:pt x="569279" y="218271"/>
                </a:cubicBezTo>
                <a:cubicBezTo>
                  <a:pt x="439398" y="114854"/>
                  <a:pt x="369646" y="49917"/>
                  <a:pt x="309516" y="30677"/>
                </a:cubicBezTo>
                <a:cubicBezTo>
                  <a:pt x="249386" y="11437"/>
                  <a:pt x="285464" y="-51095"/>
                  <a:pt x="237360" y="88398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55255" y="3932968"/>
            <a:ext cx="14585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Methyl group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354637" y="4473393"/>
            <a:ext cx="259762" cy="7215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0208" y="5311943"/>
            <a:ext cx="148862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Methyl </a:t>
            </a:r>
            <a:r>
              <a:rPr lang="en-US" dirty="0" err="1" smtClean="0"/>
              <a:t>Folate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0653" y="6356995"/>
            <a:ext cx="580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  <a:r>
              <a:rPr lang="fr-FR" sz="2400" dirty="0"/>
              <a:t>A </a:t>
            </a:r>
            <a:r>
              <a:rPr lang="fr-FR" sz="2400" dirty="0" err="1"/>
              <a:t>Kume</a:t>
            </a:r>
            <a:r>
              <a:rPr lang="fr-FR" sz="2400" dirty="0"/>
              <a:t> et al., JBC 1991; 266(5): 3323-3329.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3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Glycine, Methyl-</a:t>
            </a:r>
            <a:r>
              <a:rPr lang="en-US" b="1" dirty="0" err="1" smtClean="0"/>
              <a:t>folate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and One-carbon Metabolism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9374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Glycine is a key source of methyl groups for the one-carbon cycle </a:t>
            </a:r>
            <a:r>
              <a:rPr lang="en-US" dirty="0" smtClean="0"/>
              <a:t>(methylation pathway) via </a:t>
            </a:r>
            <a:r>
              <a:rPr lang="en-US" dirty="0"/>
              <a:t>the glycine cleavage system</a:t>
            </a:r>
          </a:p>
          <a:p>
            <a:r>
              <a:rPr lang="en-US" dirty="0"/>
              <a:t>A glycine-rich region maintains shape and flexibility of glycine decarboxylase, a key enzyme in the glycine cleavage system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4" name="Picture 3" descr="glyc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56" y="1600200"/>
            <a:ext cx="2593485" cy="259348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891677" y="2653359"/>
            <a:ext cx="1096072" cy="1619757"/>
          </a:xfrm>
          <a:custGeom>
            <a:avLst/>
            <a:gdLst>
              <a:gd name="connsiteX0" fmla="*/ 237360 w 1096072"/>
              <a:gd name="connsiteY0" fmla="*/ 88398 h 1619757"/>
              <a:gd name="connsiteX1" fmla="*/ 20891 w 1096072"/>
              <a:gd name="connsiteY1" fmla="*/ 867634 h 1619757"/>
              <a:gd name="connsiteX2" fmla="*/ 814610 w 1096072"/>
              <a:gd name="connsiteY2" fmla="*/ 1618010 h 1619757"/>
              <a:gd name="connsiteX3" fmla="*/ 1088804 w 1096072"/>
              <a:gd name="connsiteY3" fmla="*/ 651180 h 1619757"/>
              <a:gd name="connsiteX4" fmla="*/ 569279 w 1096072"/>
              <a:gd name="connsiteY4" fmla="*/ 218271 h 1619757"/>
              <a:gd name="connsiteX5" fmla="*/ 309516 w 1096072"/>
              <a:gd name="connsiteY5" fmla="*/ 30677 h 1619757"/>
              <a:gd name="connsiteX6" fmla="*/ 237360 w 1096072"/>
              <a:gd name="connsiteY6" fmla="*/ 88398 h 16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72" h="1619757">
                <a:moveTo>
                  <a:pt x="237360" y="88398"/>
                </a:moveTo>
                <a:cubicBezTo>
                  <a:pt x="189256" y="227891"/>
                  <a:pt x="-75317" y="612699"/>
                  <a:pt x="20891" y="867634"/>
                </a:cubicBezTo>
                <a:cubicBezTo>
                  <a:pt x="117099" y="1122569"/>
                  <a:pt x="636625" y="1654086"/>
                  <a:pt x="814610" y="1618010"/>
                </a:cubicBezTo>
                <a:cubicBezTo>
                  <a:pt x="992596" y="1581934"/>
                  <a:pt x="1129693" y="884470"/>
                  <a:pt x="1088804" y="651180"/>
                </a:cubicBezTo>
                <a:cubicBezTo>
                  <a:pt x="1047916" y="417890"/>
                  <a:pt x="699160" y="321688"/>
                  <a:pt x="569279" y="218271"/>
                </a:cubicBezTo>
                <a:cubicBezTo>
                  <a:pt x="439398" y="114854"/>
                  <a:pt x="369646" y="49917"/>
                  <a:pt x="309516" y="30677"/>
                </a:cubicBezTo>
                <a:cubicBezTo>
                  <a:pt x="249386" y="11437"/>
                  <a:pt x="285464" y="-51095"/>
                  <a:pt x="237360" y="88398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55255" y="3932968"/>
            <a:ext cx="14585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Methyl group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354637" y="4473393"/>
            <a:ext cx="259762" cy="7215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0208" y="5311943"/>
            <a:ext cx="148862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Methyl </a:t>
            </a:r>
            <a:r>
              <a:rPr lang="en-US" dirty="0" err="1" smtClean="0"/>
              <a:t>Folate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0653" y="6356995"/>
            <a:ext cx="580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  <a:r>
              <a:rPr lang="fr-FR" sz="2400" dirty="0"/>
              <a:t>A </a:t>
            </a:r>
            <a:r>
              <a:rPr lang="fr-FR" sz="2400" dirty="0" err="1"/>
              <a:t>Kume</a:t>
            </a:r>
            <a:r>
              <a:rPr lang="fr-FR" sz="2400" dirty="0"/>
              <a:t> et al., JBC 1991; 266(5): 3323-3329.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2949" y="2221938"/>
            <a:ext cx="7271450" cy="1077218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Autism is associated with impaired methylation pathway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610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41"/>
            <a:ext cx="851746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Celiac Disease and </a:t>
            </a:r>
            <a:r>
              <a:rPr lang="en-US" sz="3600" b="1" dirty="0" err="1" smtClean="0"/>
              <a:t>Prolyl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Aminopeptidase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2041"/>
            <a:ext cx="8669867" cy="47667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Gluten </a:t>
            </a:r>
            <a:r>
              <a:rPr lang="en-US" dirty="0" smtClean="0"/>
              <a:t>intolerance and Celiac disease result </a:t>
            </a:r>
            <a:r>
              <a:rPr lang="en-US" dirty="0"/>
              <a:t>from inability to break down </a:t>
            </a:r>
            <a:r>
              <a:rPr lang="en-US" dirty="0" smtClean="0"/>
              <a:t>gluten, which is </a:t>
            </a:r>
            <a:r>
              <a:rPr lang="en-US" dirty="0"/>
              <a:t>enriched in </a:t>
            </a:r>
            <a:r>
              <a:rPr lang="en-US" dirty="0" err="1" smtClean="0"/>
              <a:t>proline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 err="1"/>
              <a:t>Prolyl</a:t>
            </a:r>
            <a:r>
              <a:rPr lang="en-US" dirty="0"/>
              <a:t> </a:t>
            </a:r>
            <a:r>
              <a:rPr lang="en-US" dirty="0" err="1"/>
              <a:t>aminopeptidase</a:t>
            </a:r>
            <a:r>
              <a:rPr lang="en-US" dirty="0"/>
              <a:t>, the enzyme that breaks down </a:t>
            </a:r>
            <a:r>
              <a:rPr lang="en-US" dirty="0" err="1"/>
              <a:t>proline</a:t>
            </a:r>
            <a:r>
              <a:rPr lang="en-US" dirty="0"/>
              <a:t>-containing peptides, depends on manganese as a catalyst </a:t>
            </a:r>
          </a:p>
          <a:p>
            <a:r>
              <a:rPr lang="en-US" dirty="0" err="1"/>
              <a:t>Prolyl</a:t>
            </a:r>
            <a:r>
              <a:rPr lang="en-US" dirty="0"/>
              <a:t> </a:t>
            </a:r>
            <a:r>
              <a:rPr lang="en-US" dirty="0" err="1"/>
              <a:t>aminopeptidase</a:t>
            </a:r>
            <a:r>
              <a:rPr lang="en-US" dirty="0"/>
              <a:t> also contains a highly conserved </a:t>
            </a:r>
            <a:r>
              <a:rPr lang="en-US" dirty="0" err="1"/>
              <a:t>GxSxGG</a:t>
            </a:r>
            <a:r>
              <a:rPr lang="en-US" dirty="0"/>
              <a:t> motif plus two other regions with conserved </a:t>
            </a:r>
            <a:r>
              <a:rPr lang="en-US" dirty="0" err="1"/>
              <a:t>glycines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r>
              <a:rPr lang="en-US" dirty="0" err="1"/>
              <a:t>Malabsorption</a:t>
            </a:r>
            <a:r>
              <a:rPr lang="en-US" dirty="0"/>
              <a:t> due to celiac disease can lead to nutritional deficiencies and symptoms of autism</a:t>
            </a:r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867" y="5828774"/>
            <a:ext cx="7189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G. Janssen et al., </a:t>
            </a:r>
            <a:r>
              <a:rPr lang="fr-FR" sz="2000" dirty="0" err="1"/>
              <a:t>PLoS</a:t>
            </a:r>
            <a:r>
              <a:rPr lang="fr-FR" sz="2000" dirty="0"/>
              <a:t> One 2015; 10(6): e0128065 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F Morel et al., </a:t>
            </a:r>
            <a:r>
              <a:rPr lang="fr-FR" sz="2000" dirty="0" err="1"/>
              <a:t>Biochimica</a:t>
            </a:r>
            <a:r>
              <a:rPr lang="fr-FR" sz="2000" dirty="0"/>
              <a:t> et </a:t>
            </a:r>
            <a:r>
              <a:rPr lang="fr-FR" sz="2000" dirty="0" err="1"/>
              <a:t>Biophysica</a:t>
            </a:r>
            <a:r>
              <a:rPr lang="fr-FR" sz="2000" dirty="0"/>
              <a:t> Acta 1999;1429: 501-505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***</a:t>
            </a:r>
            <a:r>
              <a:rPr lang="fr-FR" sz="2000" dirty="0"/>
              <a:t>SJ </a:t>
            </a:r>
            <a:r>
              <a:rPr lang="fr-FR" sz="2000" dirty="0" err="1"/>
              <a:t>Genuis</a:t>
            </a:r>
            <a:r>
              <a:rPr lang="fr-FR" sz="2000" dirty="0"/>
              <a:t> and TP Bouchard, J Child </a:t>
            </a:r>
            <a:r>
              <a:rPr lang="fr-FR" sz="2000" dirty="0" err="1"/>
              <a:t>Neurol</a:t>
            </a:r>
            <a:r>
              <a:rPr lang="fr-FR" sz="2000" dirty="0"/>
              <a:t>. 2010;25(1):114-</a:t>
            </a:r>
            <a:r>
              <a:rPr lang="fr-FR" sz="2000" dirty="0" smtClean="0"/>
              <a:t>9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5203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Impaired GABA Receptor Activity </a:t>
            </a:r>
            <a:br>
              <a:rPr lang="en-US" b="1" dirty="0" smtClean="0"/>
            </a:br>
            <a:r>
              <a:rPr lang="en-US" b="1" dirty="0" smtClean="0"/>
              <a:t>and Autism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133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Autism has been linked to a weakened response of the inhibitory GABA receptor to stimuli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The GABA receptor has a conserved glycine at the entrance to the first membrane-spanning domain that is essential for its function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711" y="6150114"/>
            <a:ext cx="5882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CD Robertson et al.,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Biology</a:t>
            </a:r>
            <a:r>
              <a:rPr lang="fr-FR" sz="2000" dirty="0"/>
              <a:t> 2016;26: 80-85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BX Carlson et al., Mol </a:t>
            </a:r>
            <a:r>
              <a:rPr lang="fr-FR" sz="2000" dirty="0" err="1"/>
              <a:t>Pharmacol</a:t>
            </a:r>
            <a:r>
              <a:rPr lang="fr-FR" sz="2000" dirty="0"/>
              <a:t>. 2000;57(3):474-84</a:t>
            </a:r>
            <a:endParaRPr lang="en-US" sz="2000" dirty="0"/>
          </a:p>
        </p:txBody>
      </p:sp>
      <p:pic>
        <p:nvPicPr>
          <p:cNvPr id="5" name="Picture 4" descr="GAB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2" y="1824038"/>
            <a:ext cx="3158067" cy="23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Contrary to Monsanto’s claims, glyphosate is toxic to humans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ineral chelation, disruption of gut microbes, and inhibition of liver enzymes have broad consequences</a:t>
            </a:r>
          </a:p>
          <a:p>
            <a:pPr lvl="1"/>
            <a:r>
              <a:rPr lang="en-US" sz="2400" dirty="0" smtClean="0"/>
              <a:t>Causes deficiencies in vitamins, minerals, amino acids, neurotransmitters, melatonin and antioxidants</a:t>
            </a:r>
          </a:p>
          <a:p>
            <a:pPr lvl="1"/>
            <a:r>
              <a:rPr lang="en-US" sz="2400" dirty="0" smtClean="0"/>
              <a:t>Makes other toxic agents more toxic (synergy)</a:t>
            </a:r>
          </a:p>
          <a:p>
            <a:r>
              <a:rPr lang="en-US" sz="2800" dirty="0"/>
              <a:t>Glyphosate may insert erroneously into protein synthesis</a:t>
            </a:r>
          </a:p>
          <a:p>
            <a:pPr lvl="1"/>
            <a:r>
              <a:rPr lang="en-US" sz="2400" dirty="0"/>
              <a:t>Multiple proteins with conserved </a:t>
            </a:r>
            <a:r>
              <a:rPr lang="en-US" sz="2400" dirty="0" err="1"/>
              <a:t>glycines</a:t>
            </a:r>
            <a:r>
              <a:rPr lang="en-US" sz="2400" dirty="0"/>
              <a:t> would be severely affected, causing widespread disease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212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_childhood_Ameri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540740" y="622357"/>
            <a:ext cx="10639882" cy="5851525"/>
          </a:xfrm>
        </p:spPr>
      </p:pic>
      <p:grpSp>
        <p:nvGrpSpPr>
          <p:cNvPr id="7" name="Group 6"/>
          <p:cNvGrpSpPr/>
          <p:nvPr/>
        </p:nvGrpSpPr>
        <p:grpSpPr>
          <a:xfrm>
            <a:off x="1879600" y="3251204"/>
            <a:ext cx="1219201" cy="287863"/>
            <a:chOff x="1879600" y="3251204"/>
            <a:chExt cx="1219201" cy="2878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79600" y="3285067"/>
              <a:ext cx="1134533" cy="2540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964268" y="3251204"/>
              <a:ext cx="1134533" cy="2540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84400" y="3285071"/>
            <a:ext cx="1280995" cy="523220"/>
          </a:xfrm>
          <a:prstGeom prst="rect">
            <a:avLst/>
          </a:prstGeom>
          <a:solidFill>
            <a:srgbClr val="F7F5D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in 45!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776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Roundup and GMO Crops</a:t>
            </a:r>
            <a:endParaRPr lang="en-US" b="1" dirty="0"/>
          </a:p>
        </p:txBody>
      </p:sp>
      <p:pic>
        <p:nvPicPr>
          <p:cNvPr id="4" name="Content Placeholder 3" descr="roundup_on_cro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" b="8673"/>
          <a:stretch>
            <a:fillRect/>
          </a:stretch>
        </p:blipFill>
        <p:spPr>
          <a:xfrm>
            <a:off x="728133" y="2116666"/>
            <a:ext cx="7823200" cy="4302459"/>
          </a:xfrm>
        </p:spPr>
      </p:pic>
      <p:pic>
        <p:nvPicPr>
          <p:cNvPr id="5" name="Picture 4" descr="sprayweeds-roun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5" y="2755034"/>
            <a:ext cx="6739467" cy="20873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125565"/>
            <a:ext cx="8077200" cy="1629469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GMO Roundup-Ready corn, soy, canola, sugar beets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otton, tobacco and alfalfa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42065" y="2980266"/>
            <a:ext cx="396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glyphosate?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702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Frightening Trend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733" y="6169966"/>
            <a:ext cx="612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*</a:t>
            </a:r>
            <a:r>
              <a:rPr lang="sv-SE" sz="2400" dirty="0"/>
              <a:t>K. </a:t>
            </a:r>
            <a:r>
              <a:rPr lang="sv-SE" sz="2400" dirty="0" err="1"/>
              <a:t>Weintraub</a:t>
            </a:r>
            <a:r>
              <a:rPr lang="sv-SE" sz="2400" dirty="0"/>
              <a:t>, Nature 479, Nov. 3 2011, 22-24.</a:t>
            </a:r>
            <a:endParaRPr lang="en-US" sz="2400" dirty="0"/>
          </a:p>
        </p:txBody>
      </p:sp>
      <p:pic>
        <p:nvPicPr>
          <p:cNvPr id="6" name="Picture 5" descr="autism_rising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402870"/>
            <a:ext cx="5735245" cy="4839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7045" y="5255200"/>
            <a:ext cx="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years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16516" y="1984323"/>
            <a:ext cx="5838951" cy="1300744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These numbers are for children who are 12 years old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235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Frightening Trend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733" y="6169966"/>
            <a:ext cx="612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*</a:t>
            </a:r>
            <a:r>
              <a:rPr lang="sv-SE" sz="2400" dirty="0"/>
              <a:t>K. </a:t>
            </a:r>
            <a:r>
              <a:rPr lang="sv-SE" sz="2400" dirty="0" err="1"/>
              <a:t>Weintraub</a:t>
            </a:r>
            <a:r>
              <a:rPr lang="sv-SE" sz="2400" dirty="0"/>
              <a:t>, Nature 479, Nov. 3 2011, 22-24.</a:t>
            </a:r>
            <a:endParaRPr lang="en-US" sz="2400" dirty="0"/>
          </a:p>
        </p:txBody>
      </p:sp>
      <p:pic>
        <p:nvPicPr>
          <p:cNvPr id="6" name="Picture 5" descr="autism_rising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402870"/>
            <a:ext cx="5735245" cy="48397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85721" y="-531657"/>
            <a:ext cx="1583380" cy="3291790"/>
            <a:chOff x="6759551" y="220133"/>
            <a:chExt cx="1351516" cy="2540000"/>
          </a:xfrm>
        </p:grpSpPr>
        <p:sp>
          <p:nvSpPr>
            <p:cNvPr id="7" name="Freeform 6"/>
            <p:cNvSpPr/>
            <p:nvPr/>
          </p:nvSpPr>
          <p:spPr>
            <a:xfrm>
              <a:off x="7281333" y="220133"/>
              <a:ext cx="829734" cy="2540000"/>
            </a:xfrm>
            <a:custGeom>
              <a:avLst/>
              <a:gdLst>
                <a:gd name="connsiteX0" fmla="*/ 0 w 829734"/>
                <a:gd name="connsiteY0" fmla="*/ 2540000 h 2540000"/>
                <a:gd name="connsiteX1" fmla="*/ 338667 w 829734"/>
                <a:gd name="connsiteY1" fmla="*/ 1456267 h 2540000"/>
                <a:gd name="connsiteX2" fmla="*/ 829734 w 829734"/>
                <a:gd name="connsiteY2" fmla="*/ 0 h 2540000"/>
                <a:gd name="connsiteX3" fmla="*/ 829734 w 829734"/>
                <a:gd name="connsiteY3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4" h="2540000">
                  <a:moveTo>
                    <a:pt x="0" y="2540000"/>
                  </a:moveTo>
                  <a:lnTo>
                    <a:pt x="338667" y="1456267"/>
                  </a:lnTo>
                  <a:lnTo>
                    <a:pt x="829734" y="0"/>
                  </a:lnTo>
                  <a:lnTo>
                    <a:pt x="829734" y="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6759551" y="1092703"/>
              <a:ext cx="135151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>
            <a:off x="7272534" y="5656235"/>
            <a:ext cx="14112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8627736" y="-88611"/>
            <a:ext cx="56075" cy="573007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37045" y="5255200"/>
            <a:ext cx="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23950" y="781050"/>
          <a:ext cx="68961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84665"/>
            <a:ext cx="907626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Percentage of children with Autism in the US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25600" y="2527300"/>
            <a:ext cx="5943600" cy="127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64300" y="2540000"/>
            <a:ext cx="25400" cy="19431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89600" y="4097867"/>
            <a:ext cx="774700" cy="846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5850" y="2336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3278" y="37015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8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23950" y="781050"/>
          <a:ext cx="68961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84665"/>
            <a:ext cx="907626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Percentage of children with Autism in the US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25600" y="2527300"/>
            <a:ext cx="5943600" cy="127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64300" y="2540000"/>
            <a:ext cx="25400" cy="19431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89600" y="4097867"/>
            <a:ext cx="774700" cy="846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5850" y="23368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63278" y="370153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00300" y="2548684"/>
            <a:ext cx="4565650" cy="1934416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If we stay the course, half </a:t>
            </a:r>
            <a:r>
              <a:rPr lang="en-US" dirty="0"/>
              <a:t>the children born in 2032 will be diagnosed with </a:t>
            </a:r>
            <a:r>
              <a:rPr lang="en-US" dirty="0" smtClean="0"/>
              <a:t>autism –</a:t>
            </a:r>
          </a:p>
          <a:p>
            <a:r>
              <a:rPr lang="en-US" dirty="0" smtClean="0"/>
              <a:t>That will be 80% of the boys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0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5227</TotalTime>
  <Words>2000</Words>
  <Application>Microsoft Macintosh PowerPoint</Application>
  <PresentationFormat>On-screen Show (4:3)</PresentationFormat>
  <Paragraphs>264</Paragraphs>
  <Slides>37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Roundup and Autism:  Why Correlation IS Causation This Time</vt:lpstr>
      <vt:lpstr>Outline</vt:lpstr>
      <vt:lpstr>PowerPoint Presentation</vt:lpstr>
      <vt:lpstr>PowerPoint Presentation</vt:lpstr>
      <vt:lpstr>Roundup and GMO Crops</vt:lpstr>
      <vt:lpstr>A Frightening Trend*</vt:lpstr>
      <vt:lpstr>A Frightening Trend*</vt:lpstr>
      <vt:lpstr>Percentage of children with Autism in the US</vt:lpstr>
      <vt:lpstr>Percentage of children with Autism in the US</vt:lpstr>
      <vt:lpstr>PowerPoint Presentation</vt:lpstr>
      <vt:lpstr>Autism Prevalence: 6 year olds*</vt:lpstr>
      <vt:lpstr>PowerPoint Presentation</vt:lpstr>
      <vt:lpstr>Is Glyphosate Toxic?</vt:lpstr>
      <vt:lpstr>Growth of GM Corn, Soy and Cotton  in US, 1996-2012*</vt:lpstr>
      <vt:lpstr>Another claim of Monsanto's has been that residue levels of up to 5.6 mg/kg in GM-soy represent  “...extreme levels, and far higher                                                     than those typically found” (Monsanto 1999).</vt:lpstr>
      <vt:lpstr>Soy Formula Linked to Seizures in Autism*</vt:lpstr>
      <vt:lpstr>Nutrients, Hormones and Neurotransmitters Disrupted by Glyphosate</vt:lpstr>
      <vt:lpstr>Nutrients, Hormones and Neurotransmitters Disrupted by Glyphosate</vt:lpstr>
      <vt:lpstr>Glyphosate and Autism:  Some Biological Mechanisms</vt:lpstr>
      <vt:lpstr>PowerPoint Presentation</vt:lpstr>
      <vt:lpstr>Glyphosate Depletes Iron, Manganese and Zinc in Plants*</vt:lpstr>
      <vt:lpstr>Severe Deficiency in Serum Cobalt and Manganese in Cows*</vt:lpstr>
      <vt:lpstr>Low Manganese in Teeth Linked to Autism*</vt:lpstr>
      <vt:lpstr>Low Manganese in Teeth Linked to Autism*</vt:lpstr>
      <vt:lpstr>Lactobacillus Depends on Manganese!*</vt:lpstr>
      <vt:lpstr>Lactobacillus Depends on Manganese!*</vt:lpstr>
      <vt:lpstr>Impaired Thyroid Function</vt:lpstr>
      <vt:lpstr>PowerPoint Presentation</vt:lpstr>
      <vt:lpstr>What If Glyphosate Could Insert Itself Into Protein Synthesis???</vt:lpstr>
      <vt:lpstr>What If Glyphosate Could Insert Itself Into Protein Synthesis???</vt:lpstr>
      <vt:lpstr>What If Glyphosate Could Insert Itself Into Protein Synthesis???</vt:lpstr>
      <vt:lpstr>An Analogy:  Multiple Sclerosis &amp; Sugar Beets* </vt:lpstr>
      <vt:lpstr>Glycine, Methyl-folate  and One-carbon Metabolism</vt:lpstr>
      <vt:lpstr>Glycine, Methyl-folate  and One-carbon Metabolism</vt:lpstr>
      <vt:lpstr>Celiac Disease and Prolyl Aminopeptidase</vt:lpstr>
      <vt:lpstr>Impaired GABA Receptor Activity  and Autism</vt:lpstr>
      <vt:lpstr>Summary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Seneff</dc:creator>
  <cp:lastModifiedBy>Stephanie Seneff</cp:lastModifiedBy>
  <cp:revision>34</cp:revision>
  <dcterms:created xsi:type="dcterms:W3CDTF">2016-02-28T04:16:35Z</dcterms:created>
  <dcterms:modified xsi:type="dcterms:W3CDTF">2016-03-17T22:36:55Z</dcterms:modified>
</cp:coreProperties>
</file>