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3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image40.jpg" ContentType="image/gif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4"/>
  </p:notesMasterIdLst>
  <p:sldIdLst>
    <p:sldId id="257" r:id="rId2"/>
    <p:sldId id="258" r:id="rId3"/>
    <p:sldId id="259" r:id="rId4"/>
    <p:sldId id="262" r:id="rId5"/>
    <p:sldId id="445" r:id="rId6"/>
    <p:sldId id="432" r:id="rId7"/>
    <p:sldId id="264" r:id="rId8"/>
    <p:sldId id="265" r:id="rId9"/>
    <p:sldId id="267" r:id="rId10"/>
    <p:sldId id="268" r:id="rId11"/>
    <p:sldId id="269" r:id="rId12"/>
    <p:sldId id="433" r:id="rId13"/>
    <p:sldId id="453" r:id="rId14"/>
    <p:sldId id="434" r:id="rId15"/>
    <p:sldId id="468" r:id="rId16"/>
    <p:sldId id="436" r:id="rId17"/>
    <p:sldId id="270" r:id="rId18"/>
    <p:sldId id="271" r:id="rId19"/>
    <p:sldId id="470" r:id="rId20"/>
    <p:sldId id="398" r:id="rId21"/>
    <p:sldId id="399" r:id="rId22"/>
    <p:sldId id="272" r:id="rId23"/>
    <p:sldId id="286" r:id="rId24"/>
    <p:sldId id="288" r:id="rId25"/>
    <p:sldId id="474" r:id="rId26"/>
    <p:sldId id="469" r:id="rId27"/>
    <p:sldId id="289" r:id="rId28"/>
    <p:sldId id="454" r:id="rId29"/>
    <p:sldId id="290" r:id="rId30"/>
    <p:sldId id="291" r:id="rId31"/>
    <p:sldId id="455" r:id="rId32"/>
    <p:sldId id="292" r:id="rId33"/>
    <p:sldId id="294" r:id="rId34"/>
    <p:sldId id="295" r:id="rId35"/>
    <p:sldId id="296" r:id="rId36"/>
    <p:sldId id="475" r:id="rId37"/>
    <p:sldId id="297" r:id="rId38"/>
    <p:sldId id="456" r:id="rId39"/>
    <p:sldId id="446" r:id="rId40"/>
    <p:sldId id="299" r:id="rId41"/>
    <p:sldId id="300" r:id="rId42"/>
    <p:sldId id="301" r:id="rId43"/>
    <p:sldId id="302" r:id="rId44"/>
    <p:sldId id="303" r:id="rId45"/>
    <p:sldId id="304" r:id="rId46"/>
    <p:sldId id="471" r:id="rId47"/>
    <p:sldId id="477" r:id="rId48"/>
    <p:sldId id="472" r:id="rId49"/>
    <p:sldId id="449" r:id="rId50"/>
    <p:sldId id="450" r:id="rId51"/>
    <p:sldId id="447" r:id="rId52"/>
    <p:sldId id="306" r:id="rId53"/>
    <p:sldId id="307" r:id="rId54"/>
    <p:sldId id="308" r:id="rId55"/>
    <p:sldId id="457" r:id="rId56"/>
    <p:sldId id="451" r:id="rId57"/>
    <p:sldId id="448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431" r:id="rId69"/>
    <p:sldId id="401" r:id="rId70"/>
    <p:sldId id="402" r:id="rId71"/>
    <p:sldId id="424" r:id="rId72"/>
    <p:sldId id="425" r:id="rId73"/>
    <p:sldId id="403" r:id="rId74"/>
    <p:sldId id="404" r:id="rId75"/>
    <p:sldId id="405" r:id="rId76"/>
    <p:sldId id="406" r:id="rId77"/>
    <p:sldId id="407" r:id="rId78"/>
    <p:sldId id="408" r:id="rId79"/>
    <p:sldId id="409" r:id="rId80"/>
    <p:sldId id="410" r:id="rId81"/>
    <p:sldId id="460" r:id="rId82"/>
    <p:sldId id="458" r:id="rId83"/>
    <p:sldId id="459" r:id="rId84"/>
    <p:sldId id="461" r:id="rId85"/>
    <p:sldId id="412" r:id="rId86"/>
    <p:sldId id="413" r:id="rId87"/>
    <p:sldId id="415" r:id="rId88"/>
    <p:sldId id="416" r:id="rId89"/>
    <p:sldId id="467" r:id="rId90"/>
    <p:sldId id="417" r:id="rId91"/>
    <p:sldId id="420" r:id="rId92"/>
    <p:sldId id="426" r:id="rId93"/>
    <p:sldId id="422" r:id="rId94"/>
    <p:sldId id="423" r:id="rId95"/>
    <p:sldId id="428" r:id="rId96"/>
    <p:sldId id="373" r:id="rId97"/>
    <p:sldId id="374" r:id="rId98"/>
    <p:sldId id="375" r:id="rId99"/>
    <p:sldId id="476" r:id="rId100"/>
    <p:sldId id="429" r:id="rId101"/>
    <p:sldId id="430" r:id="rId102"/>
    <p:sldId id="452" r:id="rId103"/>
    <p:sldId id="321" r:id="rId104"/>
    <p:sldId id="322" r:id="rId105"/>
    <p:sldId id="323" r:id="rId106"/>
    <p:sldId id="324" r:id="rId107"/>
    <p:sldId id="325" r:id="rId108"/>
    <p:sldId id="462" r:id="rId109"/>
    <p:sldId id="463" r:id="rId110"/>
    <p:sldId id="441" r:id="rId111"/>
    <p:sldId id="329" r:id="rId112"/>
    <p:sldId id="330" r:id="rId113"/>
    <p:sldId id="331" r:id="rId114"/>
    <p:sldId id="332" r:id="rId115"/>
    <p:sldId id="333" r:id="rId116"/>
    <p:sldId id="464" r:id="rId117"/>
    <p:sldId id="335" r:id="rId118"/>
    <p:sldId id="336" r:id="rId119"/>
    <p:sldId id="337" r:id="rId120"/>
    <p:sldId id="442" r:id="rId121"/>
    <p:sldId id="341" r:id="rId122"/>
    <p:sldId id="342" r:id="rId123"/>
    <p:sldId id="345" r:id="rId124"/>
    <p:sldId id="465" r:id="rId125"/>
    <p:sldId id="346" r:id="rId126"/>
    <p:sldId id="443" r:id="rId127"/>
    <p:sldId id="351" r:id="rId128"/>
    <p:sldId id="352" r:id="rId129"/>
    <p:sldId id="354" r:id="rId130"/>
    <p:sldId id="466" r:id="rId131"/>
    <p:sldId id="355" r:id="rId132"/>
    <p:sldId id="356" r:id="rId133"/>
    <p:sldId id="444" r:id="rId134"/>
    <p:sldId id="362" r:id="rId135"/>
    <p:sldId id="363" r:id="rId136"/>
    <p:sldId id="364" r:id="rId137"/>
    <p:sldId id="365" r:id="rId138"/>
    <p:sldId id="366" r:id="rId139"/>
    <p:sldId id="367" r:id="rId140"/>
    <p:sldId id="368" r:id="rId141"/>
    <p:sldId id="369" r:id="rId142"/>
    <p:sldId id="370" r:id="rId143"/>
    <p:sldId id="440" r:id="rId144"/>
    <p:sldId id="278" r:id="rId145"/>
    <p:sldId id="279" r:id="rId146"/>
    <p:sldId id="280" r:id="rId147"/>
    <p:sldId id="281" r:id="rId148"/>
    <p:sldId id="282" r:id="rId149"/>
    <p:sldId id="283" r:id="rId150"/>
    <p:sldId id="284" r:id="rId151"/>
    <p:sldId id="285" r:id="rId152"/>
    <p:sldId id="439" r:id="rId1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4" d="100"/>
          <a:sy n="54" d="100"/>
        </p:scale>
        <p:origin x="-17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notesMaster" Target="notesMasters/notesMaster1.xml"/><Relationship Id="rId155" Type="http://schemas.openxmlformats.org/officeDocument/2006/relationships/printerSettings" Target="printerSettings/printerSettings1.bin"/><Relationship Id="rId156" Type="http://schemas.openxmlformats.org/officeDocument/2006/relationships/presProps" Target="presProps.xml"/><Relationship Id="rId157" Type="http://schemas.openxmlformats.org/officeDocument/2006/relationships/viewProps" Target="viewProps.xml"/><Relationship Id="rId158" Type="http://schemas.openxmlformats.org/officeDocument/2006/relationships/theme" Target="theme/theme1.xml"/><Relationship Id="rId15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AABD2C-A6A6-CD47-B391-B9400E1F2EBC}" type="datetimeFigureOut">
              <a:rPr lang="en-US" smtClean="0"/>
              <a:t>5/25/14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54437-502D-5742-A19B-72BDA7285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75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NatureAutismRising.pdf</a:t>
            </a:r>
            <a:endParaRPr lang="en-US" dirty="0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32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9FBB9-35DB-0148-8A54-482910B8CD0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mouse_autism_probiotics.text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www.scientificamerican.com</a:t>
            </a:r>
            <a:r>
              <a:rPr lang="en-US" dirty="0" smtClean="0"/>
              <a:t>/</a:t>
            </a:r>
            <a:r>
              <a:rPr lang="en-US" dirty="0" err="1" smtClean="0"/>
              <a:t>article.cfm?id</a:t>
            </a:r>
            <a:r>
              <a:rPr lang="en-US" dirty="0" smtClean="0"/>
              <a:t>=</a:t>
            </a:r>
            <a:r>
              <a:rPr lang="en-US" dirty="0" err="1" smtClean="0"/>
              <a:t>bacterium-reverses-autism-like-behavior-in-mice&amp;utm_source</a:t>
            </a:r>
            <a:r>
              <a:rPr lang="en-US" dirty="0" smtClean="0"/>
              <a:t>=</a:t>
            </a:r>
            <a:r>
              <a:rPr lang="en-US" dirty="0" err="1" smtClean="0"/>
              <a:t>feedburner&amp;utm_medium</a:t>
            </a:r>
            <a:r>
              <a:rPr lang="en-US" dirty="0" smtClean="0"/>
              <a:t>=</a:t>
            </a:r>
            <a:r>
              <a:rPr lang="en-US" dirty="0" err="1" smtClean="0"/>
              <a:t>feed&amp;utm_campaign</a:t>
            </a:r>
            <a:r>
              <a:rPr lang="en-US" dirty="0" smtClean="0"/>
              <a:t>=Feed%3A+ScientificAmerican-News+%28Content%3A+News%29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72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mouse_autism_probiotics.text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www.scientificamerican.com</a:t>
            </a:r>
            <a:r>
              <a:rPr lang="en-US" dirty="0" smtClean="0"/>
              <a:t>/</a:t>
            </a:r>
            <a:r>
              <a:rPr lang="en-US" dirty="0" err="1" smtClean="0"/>
              <a:t>article.cfm?id</a:t>
            </a:r>
            <a:r>
              <a:rPr lang="en-US" dirty="0" smtClean="0"/>
              <a:t>=</a:t>
            </a:r>
            <a:r>
              <a:rPr lang="en-US" dirty="0" err="1" smtClean="0"/>
              <a:t>bacterium-reverses-autism-like-behavior-in-mice&amp;utm_source</a:t>
            </a:r>
            <a:r>
              <a:rPr lang="en-US" dirty="0" smtClean="0"/>
              <a:t>=</a:t>
            </a:r>
            <a:r>
              <a:rPr lang="en-US" dirty="0" err="1" smtClean="0"/>
              <a:t>feedburner&amp;utm_medium</a:t>
            </a:r>
            <a:r>
              <a:rPr lang="en-US" dirty="0" smtClean="0"/>
              <a:t>=</a:t>
            </a:r>
            <a:r>
              <a:rPr lang="en-US" dirty="0" err="1" smtClean="0"/>
              <a:t>feed&amp;utm_campaign</a:t>
            </a:r>
            <a:r>
              <a:rPr lang="en-US" dirty="0" smtClean="0"/>
              <a:t>=Feed%3A+ScientificAmerican-News+%28Content%3A+News%29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72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Samantha//</a:t>
            </a:r>
            <a:r>
              <a:rPr lang="en-US" dirty="0" err="1" smtClean="0"/>
              <a:t>Thimerosal</a:t>
            </a:r>
            <a:r>
              <a:rPr lang="en-US" dirty="0" smtClean="0"/>
              <a:t>\ Exposure\ and\ the\ Role\ of\ </a:t>
            </a:r>
            <a:r>
              <a:rPr lang="en-US" dirty="0" err="1" smtClean="0"/>
              <a:t>Sulfation</a:t>
            </a:r>
            <a:r>
              <a:rPr lang="en-US" dirty="0" smtClean="0"/>
              <a:t>\ Chemistry\ and\ </a:t>
            </a:r>
            <a:r>
              <a:rPr lang="en-US" dirty="0" err="1" smtClean="0"/>
              <a:t>Thiol</a:t>
            </a:r>
            <a:r>
              <a:rPr lang="en-US" dirty="0" smtClean="0"/>
              <a:t>\ Availability\ in\ </a:t>
            </a:r>
            <a:r>
              <a:rPr lang="en-US" dirty="0" err="1" smtClean="0"/>
              <a:t>Autism.pdf</a:t>
            </a:r>
            <a:r>
              <a:rPr lang="en-US" dirty="0" smtClean="0"/>
              <a:t> .</a:t>
            </a:r>
          </a:p>
          <a:p>
            <a:r>
              <a:rPr lang="en-US" dirty="0" smtClean="0"/>
              <a:t>In US 2013 &gt; half flu shots are </a:t>
            </a:r>
            <a:r>
              <a:rPr lang="en-US" dirty="0" err="1" smtClean="0"/>
              <a:t>timerosol</a:t>
            </a:r>
            <a:r>
              <a:rPr lang="en-US" dirty="0" smtClean="0"/>
              <a:t> preserved</a:t>
            </a:r>
          </a:p>
          <a:p>
            <a:r>
              <a:rPr lang="en-US" dirty="0" smtClean="0"/>
              <a:t>Mercury more toxic than lead in fetal tissue and neural 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79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Sulfite is very neurotoxic and the inability of children diagnosed with an ASD to convert it to sulfate may be due to lack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molybdopterin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caused by the displacement of molybdenum (Mo) from this cofactor by Hg. The plausibility of this occurring is evident in the structure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molybdopterin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organometalic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complex cofactor for sulfite oxidase which converts sulfite (SO3−) to sulfate (SO42‒). Molybdenum is held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molybdopterin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two bonds to sulfur in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pterin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could easily be displaced by Hg2+, which has the highest affinity for sulfur binding. Some evidence suggests lower Mo levels in children diagnosed with an ASD [79]. In addition,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Klovrza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[76] reported improvements in children with autism who were given Mo supplementation. (Infants who lack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molybdopterin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die of seizures early in life, which is thought to be caused by sulfite toxicity that has negative effects on white matter production.)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54437-502D-5742-A19B-72BDA7285C3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11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treasures/sleep_clears_garbage_in_brain_Science_2013.pdf</a:t>
            </a:r>
          </a:p>
          <a:p>
            <a:r>
              <a:rPr lang="pl-PL" dirty="0" smtClean="0"/>
              <a:t>http://</a:t>
            </a:r>
            <a:r>
              <a:rPr lang="pl-PL" dirty="0" err="1" smtClean="0"/>
              <a:t>www.biochemj.org</a:t>
            </a:r>
            <a:r>
              <a:rPr lang="pl-PL" dirty="0" smtClean="0"/>
              <a:t>/</a:t>
            </a:r>
            <a:r>
              <a:rPr lang="pl-PL" dirty="0" err="1" smtClean="0"/>
              <a:t>bj</a:t>
            </a:r>
            <a:r>
              <a:rPr lang="pl-PL" dirty="0" smtClean="0"/>
              <a:t>/286/bj2860717.htm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86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vitaminK</a:t>
            </a:r>
            <a:r>
              <a:rPr lang="en-US" dirty="0" smtClean="0"/>
              <a:t>/mice_no_heparan_sulfate_get_autism_2012.pdf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9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Tomljenovich</a:t>
            </a:r>
            <a:r>
              <a:rPr lang="en-US" dirty="0" smtClean="0"/>
              <a:t>/</a:t>
            </a:r>
            <a:r>
              <a:rPr lang="is-IS" dirty="0" smtClean="0"/>
              <a:t>ShawTomljenovichAluminumWorld.pdf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DD34-02D7-3B47-B066-80BA7DEE6CD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29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http://www.hindawi.com/journals/ijad/2011/276393/cta/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8B0B9-25BC-F34B-9F6D-D8315F2AA1CA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Csail</a:t>
            </a:r>
            <a:r>
              <a:rPr lang="en-US" dirty="0" smtClean="0"/>
              <a:t>/2013/</a:t>
            </a:r>
            <a:r>
              <a:rPr lang="en-US" dirty="0" err="1" smtClean="0"/>
              <a:t>ChrisShaw</a:t>
            </a:r>
            <a:r>
              <a:rPr lang="en-US" dirty="0" smtClean="0"/>
              <a:t>/</a:t>
            </a:r>
            <a:r>
              <a:rPr lang="nl-NL" dirty="0" err="1" smtClean="0"/>
              <a:t>piezoelectricity_aluminum_pineal_gland.pdf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1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42716" y="4384524"/>
            <a:ext cx="4317503" cy="452910"/>
          </a:xfrm>
        </p:spPr>
        <p:txBody>
          <a:bodyPr/>
          <a:lstStyle/>
          <a:p>
            <a:r>
              <a:rPr lang="en-US" dirty="0" smtClean="0"/>
              <a:t>Nancy Swanson – I</a:t>
            </a:r>
            <a:r>
              <a:rPr lang="en-US" baseline="0" dirty="0" smtClean="0"/>
              <a:t> have a </a:t>
            </a:r>
            <a:r>
              <a:rPr lang="en-US" baseline="0" dirty="0" err="1" smtClean="0"/>
              <a:t>fanclub</a:t>
            </a:r>
            <a:r>
              <a:rPr lang="en-US" baseline="0" dirty="0" smtClean="0"/>
              <a:t> account for her.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Individuals with disabilities in education act IDEA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567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Csail</a:t>
            </a:r>
            <a:r>
              <a:rPr lang="en-US" dirty="0" smtClean="0"/>
              <a:t>/2013/</a:t>
            </a:r>
            <a:r>
              <a:rPr lang="en-US" dirty="0" err="1" smtClean="0"/>
              <a:t>ChrisShaw</a:t>
            </a:r>
            <a:r>
              <a:rPr lang="en-US" dirty="0" smtClean="0"/>
              <a:t>/</a:t>
            </a:r>
            <a:r>
              <a:rPr lang="nl-NL" dirty="0" err="1" smtClean="0"/>
              <a:t>piezoelectricity_aluminum_pineal_gland.pdf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1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</a:t>
            </a:r>
            <a:r>
              <a:rPr lang="en-US" dirty="0" err="1" smtClean="0"/>
              <a:t>pearson’s</a:t>
            </a:r>
            <a:r>
              <a:rPr lang="en-US" dirty="0" smtClean="0"/>
              <a:t> coefficient</a:t>
            </a:r>
          </a:p>
          <a:p>
            <a:endParaRPr lang="en-US" dirty="0" smtClean="0"/>
          </a:p>
          <a:p>
            <a:r>
              <a:rPr lang="en-US" dirty="0" smtClean="0"/>
              <a:t>We looked at grades 1-6.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61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SteveKette</a:t>
            </a:r>
            <a:r>
              <a:rPr lang="en-US" dirty="0" smtClean="0"/>
              <a:t>/</a:t>
            </a:r>
            <a:r>
              <a:rPr lang="en-US" dirty="0" err="1" smtClean="0"/>
              <a:t>vitamin_D_regulates_sulfate_kidney.pdf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48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Cancer/</a:t>
            </a:r>
            <a:r>
              <a:rPr lang="en-US" dirty="0" err="1" smtClean="0"/>
              <a:t>sulfate_in_fetal_development.pdf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Dawson PA. Sulfate in fetal development.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Semin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Cell Dev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(2011), doi:10.1016/j.semcdb.2011.03.004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C2E42-A423-7645-BE7A-1573FF55B047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Cancer/</a:t>
            </a:r>
            <a:r>
              <a:rPr lang="en-US" dirty="0" err="1" smtClean="0"/>
              <a:t>dhea_sulfate_reduced_autism.text</a:t>
            </a:r>
            <a:endParaRPr lang="en-US" dirty="0" smtClean="0"/>
          </a:p>
          <a:p>
            <a:r>
              <a:rPr lang="en-US" dirty="0" smtClean="0"/>
              <a:t>Cancer/</a:t>
            </a:r>
            <a:r>
              <a:rPr lang="en-US" dirty="0" err="1" smtClean="0"/>
              <a:t>DHEA_deficiency_lethal</a:t>
            </a:r>
            <a:r>
              <a:rPr lang="en-US" baseline="0" dirty="0" err="1" smtClean="0"/>
              <a:t>_mouse_embryos.pdf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91142-9574-BC4E-A752-5135867D3813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vitaminK/autism_sulfation_deficit.pdf</a:t>
            </a:r>
            <a:endParaRPr lang="en-US" dirty="0" smtClean="0"/>
          </a:p>
          <a:p>
            <a:r>
              <a:rPr lang="en-US" dirty="0" err="1" smtClean="0"/>
              <a:t>vitaminK/sulfur_metabolism_in_autism.pdf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9FBB9-35DB-0148-8A54-482910B8CD0E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Samantha/vitamin_D_regulates_serotonin_synthesis_2014.pdf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264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AnthonySamsel</a:t>
            </a:r>
            <a:r>
              <a:rPr lang="en-US" dirty="0" smtClean="0"/>
              <a:t>/swine/</a:t>
            </a:r>
            <a:r>
              <a:rPr lang="en-US" dirty="0" err="1" smtClean="0"/>
              <a:t>aluminum_glyphosate.pdf</a:t>
            </a:r>
            <a:endParaRPr lang="en-US" dirty="0" smtClean="0"/>
          </a:p>
          <a:p>
            <a:r>
              <a:rPr lang="is-IS" dirty="0" smtClean="0"/>
              <a:t>aluminum_citrate_absorbs_well_vinegar_antacids.pdf</a:t>
            </a:r>
            <a:endParaRPr lang="en-US" dirty="0" smtClean="0"/>
          </a:p>
          <a:p>
            <a:r>
              <a:rPr lang="en-US" dirty="0" err="1" smtClean="0"/>
              <a:t>Csail</a:t>
            </a:r>
            <a:r>
              <a:rPr lang="en-US" dirty="0" smtClean="0"/>
              <a:t>/2013/project/Anthony/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895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AnthonySamsel</a:t>
            </a:r>
            <a:r>
              <a:rPr lang="en-US" dirty="0" smtClean="0"/>
              <a:t>/swine/</a:t>
            </a:r>
            <a:r>
              <a:rPr lang="en-US" dirty="0" err="1" smtClean="0"/>
              <a:t>aluminum_glyphosate.pdf</a:t>
            </a:r>
            <a:endParaRPr lang="en-US" dirty="0" smtClean="0"/>
          </a:p>
          <a:p>
            <a:r>
              <a:rPr lang="is-IS" dirty="0" smtClean="0"/>
              <a:t>aluminum_citrate_absorbs_well_vinegar_antacids.pdf</a:t>
            </a:r>
            <a:endParaRPr lang="en-US" dirty="0" smtClean="0"/>
          </a:p>
          <a:p>
            <a:r>
              <a:rPr lang="en-US" dirty="0" err="1" smtClean="0"/>
              <a:t>Csail</a:t>
            </a:r>
            <a:r>
              <a:rPr lang="en-US" dirty="0" smtClean="0"/>
              <a:t>/2013/project/Anthony/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895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corticalchauvinism.files.wordpress.com</a:t>
            </a:r>
            <a:r>
              <a:rPr lang="en-US" dirty="0" smtClean="0"/>
              <a:t>/2013/03/</a:t>
            </a:r>
            <a:r>
              <a:rPr lang="en-US" dirty="0" err="1" smtClean="0"/>
              <a:t>locus_coeruleus.gif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04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42716" y="4384524"/>
            <a:ext cx="4317503" cy="452910"/>
          </a:xfrm>
        </p:spPr>
        <p:txBody>
          <a:bodyPr/>
          <a:lstStyle/>
          <a:p>
            <a:r>
              <a:rPr lang="en-US" dirty="0" smtClean="0"/>
              <a:t>Nancy Swanson – I</a:t>
            </a:r>
            <a:r>
              <a:rPr lang="en-US" baseline="0" dirty="0" smtClean="0"/>
              <a:t> have a </a:t>
            </a:r>
            <a:r>
              <a:rPr lang="en-US" baseline="0" dirty="0" err="1" smtClean="0"/>
              <a:t>fanclub</a:t>
            </a:r>
            <a:r>
              <a:rPr lang="en-US" baseline="0" dirty="0" smtClean="0"/>
              <a:t> account for her.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Individuals with disabilities in education act IDEA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567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are they?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778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Wendy/</a:t>
            </a:r>
            <a:r>
              <a:rPr lang="pt-BR" dirty="0" err="1" smtClean="0"/>
              <a:t>melatonin_cerebrospinal_fluid_pineal_recess_DYNAMITE.pdf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91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Samantha/</a:t>
            </a:r>
            <a:r>
              <a:rPr lang="en-US" dirty="0" err="1" smtClean="0"/>
              <a:t>light_sulfotransferase_pineal_gland_heparan_sulfate.pdf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180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Alzheimers</a:t>
            </a:r>
            <a:r>
              <a:rPr lang="en-US" dirty="0" smtClean="0"/>
              <a:t>/</a:t>
            </a:r>
            <a:r>
              <a:rPr lang="en-US" dirty="0" err="1" smtClean="0"/>
              <a:t>pineal_calcification_alzheimers.text</a:t>
            </a:r>
            <a:endParaRPr lang="en-US" dirty="0" smtClean="0"/>
          </a:p>
          <a:p>
            <a:r>
              <a:rPr lang="en-US" dirty="0" smtClean="0"/>
              <a:t>Treasures/</a:t>
            </a:r>
            <a:r>
              <a:rPr lang="en-US" dirty="0" err="1" smtClean="0"/>
              <a:t>pineal_calcification_melatonin_sleep.pdf</a:t>
            </a:r>
            <a:endParaRPr lang="en-US" dirty="0" smtClean="0"/>
          </a:p>
          <a:p>
            <a:r>
              <a:rPr lang="en-US" dirty="0" smtClean="0"/>
              <a:t>Treasures/</a:t>
            </a:r>
            <a:r>
              <a:rPr lang="nl-NL" dirty="0" err="1" smtClean="0"/>
              <a:t>DHEA_sulfate_boosts_melatonin.text</a:t>
            </a:r>
            <a:endParaRPr lang="nl-NL" dirty="0" smtClean="0"/>
          </a:p>
          <a:p>
            <a:r>
              <a:rPr lang="en-US" dirty="0" smtClean="0"/>
              <a:t>melatonin_review_2012.pdf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484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*See: http://</a:t>
            </a:r>
            <a:r>
              <a:rPr lang="en-US" dirty="0" err="1" smtClean="0"/>
              <a:t>www.usaprepares.com</a:t>
            </a:r>
            <a:r>
              <a:rPr lang="en-US" dirty="0" smtClean="0"/>
              <a:t>/health/scientists-link-obesity-to-gut-bacteria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7B3BF-44F7-9147-85FA-CE6DB64F124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723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Wendy/Chatelier_microbiome_metabolic_markers_2013.pdf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treasures/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3 | Functional and phylogenetic shifts in the LGC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microbiome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Top, observed increase (red) or decrease (green) of functions and phylogenetic groups. Bottom, potential drivers (yellow) of inflammation related to decreased richness. Left, antibiotic-mediated perturbation of the richness; Right,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proteobacterial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lipopolysaccharide-mediated perturbation of the richness. AB, antibiotic; IR, insulin resistance.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985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Sugar intake per capita in the United Kingdom from 1700 to 1978 (30, 31; E) and in the United States from 1975 to 2000 (32; 􏰏) is compared with obesity rates in the United States in non-Hispanic white men aged60–69y(17;F).Valuesfor1880-1910arebasedonstudiesconducted in male Civil War veterans aged 50–59 y (18).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082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Swine/</a:t>
            </a:r>
            <a:r>
              <a:rPr lang="en-US" dirty="0" err="1" smtClean="0"/>
              <a:t>pigs_fed_GMOs_inflamed_gut.pdf</a:t>
            </a:r>
            <a:endParaRPr lang="en-US" dirty="0" smtClean="0"/>
          </a:p>
          <a:p>
            <a:r>
              <a:rPr lang="en-US" dirty="0" smtClean="0"/>
              <a:t>Also </a:t>
            </a:r>
            <a:r>
              <a:rPr lang="sv-SE" dirty="0" err="1" smtClean="0"/>
              <a:t>pigs_GMOs_summary.pdf</a:t>
            </a:r>
            <a:endParaRPr lang="sv-SE" dirty="0" smtClean="0"/>
          </a:p>
          <a:p>
            <a:r>
              <a:rPr lang="pl-PL" dirty="0" smtClean="0"/>
              <a:t>./</a:t>
            </a:r>
            <a:r>
              <a:rPr lang="pl-PL" dirty="0" err="1" smtClean="0"/>
              <a:t>Pigs_Study_NaturalNews.pdf</a:t>
            </a:r>
            <a:endParaRPr lang="pl-PL" dirty="0" smtClean="0"/>
          </a:p>
          <a:p>
            <a:endParaRPr lang="pl-PL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www.beyondpesticides.org</a:t>
            </a:r>
            <a:r>
              <a:rPr lang="en-US" dirty="0" smtClean="0"/>
              <a:t>/</a:t>
            </a:r>
            <a:r>
              <a:rPr lang="en-US" dirty="0" err="1" smtClean="0"/>
              <a:t>dailynewsblog</a:t>
            </a:r>
            <a:r>
              <a:rPr lang="en-US" dirty="0" smtClean="0"/>
              <a:t>/?p=10823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DD34-02D7-3B47-B066-80BA7DEE6CD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82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Swine/</a:t>
            </a:r>
            <a:r>
              <a:rPr lang="en-US" dirty="0" err="1" smtClean="0"/>
              <a:t>pigs_fed_GMOs_inflamed_gut.pdf</a:t>
            </a:r>
            <a:endParaRPr lang="en-US" dirty="0" smtClean="0"/>
          </a:p>
          <a:p>
            <a:r>
              <a:rPr lang="en-US" dirty="0" smtClean="0"/>
              <a:t>Also </a:t>
            </a:r>
            <a:r>
              <a:rPr lang="sv-SE" dirty="0" err="1" smtClean="0"/>
              <a:t>pigs_GMOs_summary.pdf</a:t>
            </a:r>
            <a:endParaRPr lang="sv-SE" dirty="0" smtClean="0"/>
          </a:p>
          <a:p>
            <a:r>
              <a:rPr lang="pl-PL" dirty="0" smtClean="0"/>
              <a:t>./</a:t>
            </a:r>
            <a:r>
              <a:rPr lang="pl-PL" dirty="0" err="1" smtClean="0"/>
              <a:t>Pigs_Study_NaturalNews.pdf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DD34-02D7-3B47-B066-80BA7DEE6CDF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82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2014/</a:t>
            </a:r>
            <a:r>
              <a:rPr lang="en-US" dirty="0" err="1" smtClean="0"/>
              <a:t>sickpigs.pdf</a:t>
            </a:r>
            <a:endParaRPr lang="en-US" dirty="0" smtClean="0"/>
          </a:p>
          <a:p>
            <a:r>
              <a:rPr lang="en-US" dirty="0" smtClean="0"/>
              <a:t>2014/</a:t>
            </a:r>
            <a:r>
              <a:rPr lang="en-US" dirty="0" err="1" smtClean="0"/>
              <a:t>naturalNews_on_GMO_feed_to_pigs_in_Europe.pdf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37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Glypohsate</a:t>
            </a:r>
            <a:r>
              <a:rPr lang="en-US" dirty="0" smtClean="0"/>
              <a:t>/</a:t>
            </a:r>
            <a:r>
              <a:rPr lang="sv-SE" dirty="0" smtClean="0"/>
              <a:t>seralini_2014_pesticide_toxicity_adjuvants.pdf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EF46-CDE8-734E-B046-8EFCF61323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188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554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Celiac disease has quadrupled in the US in last 50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180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Today’s serum is more than four times as likely to carry those</a:t>
            </a:r>
          </a:p>
          <a:p>
            <a:r>
              <a:rPr lang="en-US" dirty="0" smtClean="0"/>
              <a:t>Antibodies (to gluten)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148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en-US" dirty="0" err="1" smtClean="0"/>
              <a:t>pesticides_for_wheat_slides.pdf</a:t>
            </a:r>
            <a:endParaRPr lang="en-US" dirty="0" smtClean="0"/>
          </a:p>
          <a:p>
            <a:r>
              <a:rPr lang="en-US" dirty="0" smtClean="0"/>
              <a:t>glyphosate/</a:t>
            </a:r>
            <a:r>
              <a:rPr lang="en-US" dirty="0" err="1" smtClean="0"/>
              <a:t>Axial_XL.text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280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Csail</a:t>
            </a:r>
            <a:r>
              <a:rPr lang="en-US" dirty="0" smtClean="0"/>
              <a:t>/2014/Anthony/</a:t>
            </a:r>
            <a:r>
              <a:rPr lang="en-US" smtClean="0"/>
              <a:t>ancient_wheat_not_allergenic.text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8B92-B5BA-6747-B32B-63F71F4D376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169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**./ </a:t>
            </a:r>
            <a:r>
              <a:rPr lang="en-US" dirty="0" err="1" smtClean="0"/>
              <a:t>bifidobacteria_celiac_disease.text</a:t>
            </a:r>
            <a:endParaRPr lang="en-US" dirty="0" smtClean="0"/>
          </a:p>
          <a:p>
            <a:r>
              <a:rPr lang="en-US" dirty="0" smtClean="0"/>
              <a:t>Cancer/</a:t>
            </a:r>
            <a:r>
              <a:rPr lang="en-US" dirty="0" err="1" smtClean="0"/>
              <a:t>Celiac_disease_increases_hodgkins_lymphoma.text</a:t>
            </a:r>
            <a:endParaRPr lang="en-US" dirty="0" smtClean="0"/>
          </a:p>
          <a:p>
            <a:r>
              <a:rPr lang="en-US" dirty="0" smtClean="0"/>
              <a:t>3-4 fold</a:t>
            </a:r>
            <a:r>
              <a:rPr lang="en-US" baseline="0" dirty="0" smtClean="0"/>
              <a:t> increased risk to non-</a:t>
            </a:r>
            <a:r>
              <a:rPr lang="en-US" baseline="0" dirty="0" err="1" smtClean="0"/>
              <a:t>Hodgkins</a:t>
            </a:r>
            <a:r>
              <a:rPr lang="en-US" baseline="0" dirty="0" smtClean="0"/>
              <a:t> lymphoma</a:t>
            </a:r>
            <a:endParaRPr lang="en-US" dirty="0" smtClean="0"/>
          </a:p>
          <a:p>
            <a:r>
              <a:rPr lang="en-US" dirty="0" smtClean="0"/>
              <a:t>./</a:t>
            </a:r>
            <a:r>
              <a:rPr lang="en-US" dirty="0" err="1" smtClean="0"/>
              <a:t>Celiac_and_bacteria.text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945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inflammatory_bowel_disease_children.text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635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54437-502D-5742-A19B-72BDA7285C3D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543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www.ticotimes.net</a:t>
            </a:r>
            <a:r>
              <a:rPr lang="en-US" dirty="0" smtClean="0"/>
              <a:t>/More-news/News-Briefs/What-is-killing-the-young-men-of-Canas-_Wednesday-August-07-2013</a:t>
            </a:r>
          </a:p>
          <a:p>
            <a:r>
              <a:rPr lang="en-US" dirty="0" smtClean="0"/>
              <a:t>./</a:t>
            </a:r>
            <a:r>
              <a:rPr lang="it-IT" dirty="0" err="1" smtClean="0"/>
              <a:t>diabetes_farmers_costa_rica.pdf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907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Project/Glyphosate/</a:t>
            </a:r>
            <a:r>
              <a:rPr lang="en-US" dirty="0" err="1" smtClean="0"/>
              <a:t>glyphosate_sri_lanka_kidney_failure_epidemiology.pdf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09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 </a:t>
            </a:r>
            <a:r>
              <a:rPr lang="hr-HR" dirty="0" smtClean="0"/>
              <a:t>Mesnage_Seralini_2014_glyphosate_toxicity_proven.pdf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first time that all these formulated pesticides have been tested on human cells well below agricultural dilutions.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adjuvants were also more cytotoxic through the disruption of membrane and mitochondrial respiration,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1000-fold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enhancement w/ adjuvants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686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Sri Lanka is the only other nation that has banned glyphosate.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467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falling_sperm_counts.text</a:t>
            </a:r>
            <a:endParaRPr lang="en-US" dirty="0" smtClean="0"/>
          </a:p>
          <a:p>
            <a:r>
              <a:rPr lang="en-US" dirty="0" err="1" smtClean="0"/>
              <a:t>Falling_sperm_counts.article.text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898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./</a:t>
            </a:r>
            <a:r>
              <a:rPr lang="en-US" dirty="0" err="1" smtClean="0"/>
              <a:t>falling_sperm_counts.text</a:t>
            </a:r>
            <a:r>
              <a:rPr lang="en-US" dirty="0" smtClean="0"/>
              <a:t> –</a:t>
            </a:r>
            <a:r>
              <a:rPr lang="en-US" baseline="0" dirty="0" smtClean="0"/>
              <a:t> SECOND HALF!!! (later in document)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721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314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Csail</a:t>
            </a:r>
            <a:r>
              <a:rPr lang="en-US" dirty="0" smtClean="0"/>
              <a:t>/2014/project/</a:t>
            </a:r>
            <a:r>
              <a:rPr lang="en-US" dirty="0" err="1" smtClean="0"/>
              <a:t>Chenny</a:t>
            </a:r>
            <a:r>
              <a:rPr lang="en-US" dirty="0" smtClean="0"/>
              <a:t>/ChineseArticle_on_GMO_soy_Chenny_2014.pdf</a:t>
            </a:r>
          </a:p>
          <a:p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http://blog.sina.com.cn/s/blog_502041670102em9z.html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8B92-B5BA-6747-B32B-63F71F4D376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270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attached/Huber2/</a:t>
            </a:r>
            <a:r>
              <a:rPr lang="en-US" dirty="0" err="1" smtClean="0"/>
              <a:t>FoodPlaguePrimer.pdf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8B92-B5BA-6747-B32B-63F71F4D3768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938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attached/Huber2/</a:t>
            </a:r>
            <a:r>
              <a:rPr lang="en-US" dirty="0" err="1" smtClean="0"/>
              <a:t>FoodPlaguePrimer.pdf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788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attached/Huber2/</a:t>
            </a:r>
            <a:r>
              <a:rPr lang="en-US" dirty="0" err="1" smtClean="0"/>
              <a:t>FoodPlaguePrimer.pdf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788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en-US" dirty="0" err="1" smtClean="0"/>
              <a:t>glyphosate_induced_manganese_deficiency_plants_Huber.pdf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EF46-CDE8-734E-B046-8EFCF61323C1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114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glyphosate</a:t>
            </a:r>
            <a:r>
              <a:rPr lang="pl-PL" dirty="0" smtClean="0"/>
              <a:t>//</a:t>
            </a:r>
            <a:r>
              <a:rPr lang="pl-PL" dirty="0" err="1" smtClean="0"/>
              <a:t>cows_cobalt_deficiency_glyphosate.pdf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33DE-2F22-6E47-9E31-8407BA9180BF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36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www.greenmedinfo.com</a:t>
            </a:r>
            <a:r>
              <a:rPr lang="en-US" dirty="0" smtClean="0"/>
              <a:t>/blog/how-extreme-levels-roundup-food-became-industry-normal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8B92-B5BA-6747-B32B-63F71F4D37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4885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glyphosate</a:t>
            </a:r>
            <a:r>
              <a:rPr lang="pl-PL" dirty="0" smtClean="0"/>
              <a:t>//</a:t>
            </a:r>
            <a:r>
              <a:rPr lang="pl-PL" dirty="0" err="1" smtClean="0"/>
              <a:t>cows_cobalt_deficiency_glyphosate.pdf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33DE-2F22-6E47-9E31-8407BA9180BF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3647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</a:t>
            </a:r>
            <a:r>
              <a:rPr lang="fr-FR" dirty="0" err="1" smtClean="0"/>
              <a:t>lyphosate</a:t>
            </a:r>
            <a:r>
              <a:rPr lang="fr-FR" dirty="0" smtClean="0"/>
              <a:t>/Clair_glyphosate_toxic_to_lactobacillus_2012.pdf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4672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Glyphosate/manganese/</a:t>
            </a:r>
            <a:r>
              <a:rPr lang="en-US" dirty="0" err="1" smtClean="0"/>
              <a:t>manganese_acquisition_by_lactobacillus.pdf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625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Glyphosate/manganese/</a:t>
            </a:r>
            <a:r>
              <a:rPr lang="en-US" dirty="0" err="1" smtClean="0"/>
              <a:t>manganese_acquisition_by_lactobacillus.pdf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625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Glyphosate/manganese/</a:t>
            </a:r>
            <a:r>
              <a:rPr lang="en-US" smtClean="0"/>
              <a:t>manganese_alleviates</a:t>
            </a:r>
            <a:r>
              <a:rPr lang="en-US" baseline="0" smtClean="0"/>
              <a:t>_anxiety.text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1547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Glyphosate/manganese/</a:t>
            </a:r>
            <a:r>
              <a:rPr lang="en-US" smtClean="0"/>
              <a:t>manganese_alleviates</a:t>
            </a:r>
            <a:r>
              <a:rPr lang="en-US" baseline="0" smtClean="0"/>
              <a:t>_anxiety.text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154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http://</a:t>
            </a:r>
            <a:r>
              <a:rPr lang="pl-PL" dirty="0" err="1" smtClean="0"/>
              <a:t>www.iidc.indiana.edu</a:t>
            </a:r>
            <a:r>
              <a:rPr lang="pl-PL" dirty="0" smtClean="0"/>
              <a:t>/?</a:t>
            </a:r>
            <a:r>
              <a:rPr lang="pl-PL" dirty="0" err="1" smtClean="0"/>
              <a:t>pageId</a:t>
            </a:r>
            <a:r>
              <a:rPr lang="pl-PL" dirty="0" smtClean="0"/>
              <a:t>=3616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8230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2014/</a:t>
            </a:r>
            <a:r>
              <a:rPr lang="en-US" dirty="0" err="1" smtClean="0"/>
              <a:t>AutismOne</a:t>
            </a:r>
            <a:r>
              <a:rPr lang="en-US" dirty="0" smtClean="0"/>
              <a:t>/images/</a:t>
            </a:r>
            <a:r>
              <a:rPr lang="en-US" dirty="0" err="1" smtClean="0"/>
              <a:t>anxiety.gif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7748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www.greenmedinfo.com</a:t>
            </a:r>
            <a:r>
              <a:rPr lang="en-US" dirty="0" smtClean="0"/>
              <a:t>/blog/roundup-</a:t>
            </a:r>
            <a:r>
              <a:rPr lang="en-US" dirty="0" err="1" smtClean="0"/>
              <a:t>weedkiller</a:t>
            </a:r>
            <a:r>
              <a:rPr lang="en-US" dirty="0" smtClean="0"/>
              <a:t>-brain-damaging-neurotoxin</a:t>
            </a:r>
          </a:p>
          <a:p>
            <a:r>
              <a:rPr lang="en-US" dirty="0" smtClean="0"/>
              <a:t>acute exposure (30 minutes) and chronic (pregnancy and lactation) exposure.</a:t>
            </a:r>
          </a:p>
          <a:p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was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referenced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Bohn et al. Food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Chemistry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153, 15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June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2014, 207-215.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9243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58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de-DE" dirty="0" err="1" smtClean="0"/>
              <a:t>SoyFormulaSeizuresAutism.pdf</a:t>
            </a:r>
            <a:endParaRPr lang="de-DE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9082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 1. Plasma Levels of Amino Acids and related compounds in Control Subjects and Individuals with HFA. </a:t>
            </a:r>
            <a:endParaRPr lang="en-US" dirty="0" smtClean="0"/>
          </a:p>
          <a:p>
            <a:r>
              <a:rPr lang="en-US" dirty="0" smtClean="0"/>
              <a:t>G</a:t>
            </a:r>
            <a:r>
              <a:rPr lang="fi-FI" dirty="0" smtClean="0"/>
              <a:t>lyphosate/glutamate_glutamine_autism_2011.pdf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5843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 1. Plasma Levels of Amino Acids and related compounds in Control Subjects and Individuals with HFA. </a:t>
            </a:r>
            <a:endParaRPr lang="en-US" dirty="0" smtClean="0"/>
          </a:p>
          <a:p>
            <a:r>
              <a:rPr lang="en-US" dirty="0" smtClean="0"/>
              <a:t>G</a:t>
            </a:r>
            <a:r>
              <a:rPr lang="fi-FI" dirty="0" smtClean="0"/>
              <a:t>lyphosate/glutamate_glutamine_autism_2011.pdf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5843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./</a:t>
            </a:r>
            <a:r>
              <a:rPr lang="pl-PL" dirty="0" err="1" smtClean="0"/>
              <a:t>glutamate_autism_personal_story.pdf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3935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onlinelibrary.wiley.com</a:t>
            </a:r>
            <a:r>
              <a:rPr lang="en-US" dirty="0" smtClean="0"/>
              <a:t>/</a:t>
            </a:r>
            <a:r>
              <a:rPr lang="en-US" dirty="0" err="1" smtClean="0"/>
              <a:t>doi</a:t>
            </a:r>
            <a:r>
              <a:rPr lang="en-US" dirty="0" smtClean="0"/>
              <a:t>/10.1111/j.1469-8749.2005.tb01113.x/full</a:t>
            </a:r>
          </a:p>
          <a:p>
            <a:endParaRPr lang="en-US" dirty="0" smtClean="0"/>
          </a:p>
          <a:p>
            <a:r>
              <a:rPr lang="en-US" dirty="0" smtClean="0"/>
              <a:t>69 kids total, they picked the 11 based on them being most likely to have it?</a:t>
            </a:r>
          </a:p>
          <a:p>
            <a:endParaRPr lang="en-US" dirty="0" smtClean="0"/>
          </a:p>
          <a:p>
            <a:r>
              <a:rPr lang="en-US" dirty="0" smtClean="0"/>
              <a:t>7.2% of 69 is still very high.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5191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WIKI on </a:t>
            </a:r>
            <a:r>
              <a:rPr lang="en-US" dirty="0" err="1" smtClean="0"/>
              <a:t>aconitase</a:t>
            </a:r>
            <a:r>
              <a:rPr lang="en-US" dirty="0" smtClean="0"/>
              <a:t> – in definitions</a:t>
            </a:r>
            <a:r>
              <a:rPr lang="en-US" baseline="0" dirty="0" smtClean="0"/>
              <a:t> (notes)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EF46-CDE8-734E-B046-8EFCF61323C1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6150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WIKI on </a:t>
            </a:r>
            <a:r>
              <a:rPr lang="en-US" dirty="0" err="1" smtClean="0"/>
              <a:t>aconitase</a:t>
            </a:r>
            <a:r>
              <a:rPr lang="en-US" dirty="0" smtClean="0"/>
              <a:t> – in definitions</a:t>
            </a:r>
            <a:r>
              <a:rPr lang="en-US" baseline="0" dirty="0" smtClean="0"/>
              <a:t> (notes)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EF46-CDE8-734E-B046-8EFCF61323C1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6150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en-US" dirty="0" err="1" smtClean="0"/>
              <a:t>aconitase_autism.text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EF46-CDE8-734E-B046-8EFCF61323C1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0644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Samantha/Evidence_of_oxidative_damage_and_inflammation_associated_with_lowglutathione_redox_status_in_the_Autism_Brain.pdf</a:t>
            </a:r>
          </a:p>
          <a:p>
            <a:r>
              <a:rPr lang="en-US" dirty="0" smtClean="0"/>
              <a:t>From Gerry Koenig!!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6339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Glyphosate/./abnormal_ossification_skeleton_glyphosate_rats_2003.pdf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6207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http://pubs.acs.org/doi/abs/10.1021/bk-1987-0354.ch005</a:t>
            </a:r>
          </a:p>
          <a:p>
            <a:r>
              <a:rPr lang="en-US" dirty="0" smtClean="0"/>
              <a:t>G</a:t>
            </a:r>
            <a:r>
              <a:rPr lang="hu-HU" dirty="0" smtClean="0"/>
              <a:t>lyphosate/manganese_and_bones.text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42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Samantha/</a:t>
            </a:r>
            <a:r>
              <a:rPr lang="en-US" dirty="0" err="1" smtClean="0"/>
              <a:t>zinc_deficiency_autism.text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405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en-US" dirty="0" err="1" smtClean="0"/>
              <a:t>chondroitin_sulfate_manganese_cartilege.text</a:t>
            </a:r>
            <a:endParaRPr lang="en-US" dirty="0" smtClean="0"/>
          </a:p>
          <a:p>
            <a:pPr lvl="1"/>
            <a:r>
              <a:rPr lang="en-US" dirty="0" smtClean="0"/>
              <a:t>Polymerase enzyme forms  the polysaccharide</a:t>
            </a:r>
          </a:p>
          <a:p>
            <a:pPr lvl="1"/>
            <a:r>
              <a:rPr lang="en-US" dirty="0" err="1" smtClean="0"/>
              <a:t>Galactotransferase</a:t>
            </a:r>
            <a:r>
              <a:rPr lang="en-US" dirty="0" smtClean="0"/>
              <a:t> incorporates </a:t>
            </a:r>
            <a:r>
              <a:rPr lang="en-US" dirty="0" err="1" smtClean="0"/>
              <a:t>galactose</a:t>
            </a:r>
            <a:r>
              <a:rPr lang="en-US" dirty="0" smtClean="0"/>
              <a:t> that links the polysaccharide to the protein associated with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8887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onlinelibrary.wiley.com</a:t>
            </a:r>
            <a:r>
              <a:rPr lang="en-US" dirty="0" smtClean="0"/>
              <a:t>/</a:t>
            </a:r>
            <a:r>
              <a:rPr lang="en-US" dirty="0" err="1" smtClean="0"/>
              <a:t>doi</a:t>
            </a:r>
            <a:r>
              <a:rPr lang="en-US" dirty="0" smtClean="0"/>
              <a:t>/10.1002/dneu.20361/full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1513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onlinelibrary.wiley.com</a:t>
            </a:r>
            <a:r>
              <a:rPr lang="en-US" dirty="0" smtClean="0"/>
              <a:t>/</a:t>
            </a:r>
            <a:r>
              <a:rPr lang="en-US" dirty="0" err="1" smtClean="0"/>
              <a:t>doi</a:t>
            </a:r>
            <a:r>
              <a:rPr lang="en-US" dirty="0" smtClean="0"/>
              <a:t>/10.1002/dneu.20361/full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1513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Project/</a:t>
            </a:r>
            <a:r>
              <a:rPr lang="en-US" dirty="0" err="1" smtClean="0"/>
              <a:t>glyphsate</a:t>
            </a:r>
            <a:r>
              <a:rPr lang="en-US" dirty="0" smtClean="0"/>
              <a:t>/</a:t>
            </a:r>
            <a:r>
              <a:rPr lang="en-US" dirty="0" err="1" smtClean="0"/>
              <a:t>chondroitin_sulfate_coral.text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EF46-CDE8-734E-B046-8EFCF61323C1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751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en-US" dirty="0" err="1" smtClean="0"/>
              <a:t>glyphosate_oyster_toxicity.text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EF46-CDE8-734E-B046-8EFCF61323C1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4425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http://healthyeatingclub.com/info/books-phds/books/foodfacts/html/data/data5g.html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F00C-15AF-8D46-8133-3BD028116FCC}" type="slidenum">
              <a:rPr lang="en-US" smtClean="0"/>
              <a:pPr/>
              <a:t>145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Summer vacation on Mediterranean Sea resort, Antalya, Turkey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F00C-15AF-8D46-8133-3BD028116FCC}" type="slidenum">
              <a:rPr lang="en-US" smtClean="0"/>
              <a:pPr/>
              <a:t>148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Samantha/</a:t>
            </a:r>
            <a:r>
              <a:rPr lang="en-US" dirty="0" err="1" smtClean="0"/>
              <a:t>zinc_deficiency_autism.text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4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BA266-4AC5-C044-8CED-5F1086360D8F}" type="datetimeFigureOut">
              <a:rPr lang="en-US" smtClean="0"/>
              <a:t>5/25/14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C91-0F16-0244-A533-E3F7337F3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87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BA266-4AC5-C044-8CED-5F1086360D8F}" type="datetimeFigureOut">
              <a:rPr lang="en-US" smtClean="0"/>
              <a:t>5/25/14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C91-0F16-0244-A533-E3F7337F3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85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BA266-4AC5-C044-8CED-5F1086360D8F}" type="datetimeFigureOut">
              <a:rPr lang="en-US" smtClean="0"/>
              <a:t>5/25/14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C91-0F16-0244-A533-E3F7337F3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40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BA266-4AC5-C044-8CED-5F1086360D8F}" type="datetimeFigureOut">
              <a:rPr lang="en-US" smtClean="0"/>
              <a:t>5/25/14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C91-0F16-0244-A533-E3F7337F3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70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BA266-4AC5-C044-8CED-5F1086360D8F}" type="datetimeFigureOut">
              <a:rPr lang="en-US" smtClean="0"/>
              <a:t>5/25/14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C91-0F16-0244-A533-E3F7337F3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83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BA266-4AC5-C044-8CED-5F1086360D8F}" type="datetimeFigureOut">
              <a:rPr lang="en-US" smtClean="0"/>
              <a:t>5/25/14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C91-0F16-0244-A533-E3F7337F3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2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BA266-4AC5-C044-8CED-5F1086360D8F}" type="datetimeFigureOut">
              <a:rPr lang="en-US" smtClean="0"/>
              <a:t>5/25/14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C91-0F16-0244-A533-E3F7337F3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0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BA266-4AC5-C044-8CED-5F1086360D8F}" type="datetimeFigureOut">
              <a:rPr lang="en-US" smtClean="0"/>
              <a:t>5/25/14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C91-0F16-0244-A533-E3F7337F3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13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BA266-4AC5-C044-8CED-5F1086360D8F}" type="datetimeFigureOut">
              <a:rPr lang="en-US" smtClean="0"/>
              <a:t>5/25/14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C91-0F16-0244-A533-E3F7337F3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22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BA266-4AC5-C044-8CED-5F1086360D8F}" type="datetimeFigureOut">
              <a:rPr lang="en-US" smtClean="0"/>
              <a:t>5/25/14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C91-0F16-0244-A533-E3F7337F3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6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BA266-4AC5-C044-8CED-5F1086360D8F}" type="datetimeFigureOut">
              <a:rPr lang="en-US" smtClean="0"/>
              <a:t>5/25/14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C91-0F16-0244-A533-E3F7337F3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39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BA266-4AC5-C044-8CED-5F1086360D8F}" type="datetimeFigureOut">
              <a:rPr lang="en-US" smtClean="0"/>
              <a:t>5/25/14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8C91-0F16-0244-A533-E3F7337F3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3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0.gif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1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2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3.jp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3.jp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4.gif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7.jp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2.jp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4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4.gif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5.jp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6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7.jp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9.jp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0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91.jp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2.jp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g"/></Relationships>
</file>

<file path=ppt/slides/_rels/slide1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2.jpeg"/><Relationship Id="rId12" Type="http://schemas.openxmlformats.org/officeDocument/2006/relationships/image" Target="../media/image103.jpeg"/><Relationship Id="rId13" Type="http://schemas.openxmlformats.org/officeDocument/2006/relationships/image" Target="../media/image104.jpeg"/><Relationship Id="rId14" Type="http://schemas.openxmlformats.org/officeDocument/2006/relationships/image" Target="../media/image105.jpeg"/><Relationship Id="rId15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6" Type="http://schemas.openxmlformats.org/officeDocument/2006/relationships/image" Target="../media/image97.gif"/><Relationship Id="rId7" Type="http://schemas.openxmlformats.org/officeDocument/2006/relationships/image" Target="../media/image98.jpeg"/><Relationship Id="rId8" Type="http://schemas.openxmlformats.org/officeDocument/2006/relationships/image" Target="../media/image99.jpeg"/><Relationship Id="rId9" Type="http://schemas.openxmlformats.org/officeDocument/2006/relationships/image" Target="../media/image100.jpeg"/><Relationship Id="rId10" Type="http://schemas.openxmlformats.org/officeDocument/2006/relationships/image" Target="../media/image101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4" Type="http://schemas.openxmlformats.org/officeDocument/2006/relationships/image" Target="../media/image109.jpg"/><Relationship Id="rId5" Type="http://schemas.openxmlformats.org/officeDocument/2006/relationships/image" Target="../media/image110.jpg"/><Relationship Id="rId6" Type="http://schemas.openxmlformats.org/officeDocument/2006/relationships/image" Target="../media/image111.jpg"/><Relationship Id="rId7" Type="http://schemas.openxmlformats.org/officeDocument/2006/relationships/image" Target="../media/image112.jpg"/><Relationship Id="rId8" Type="http://schemas.openxmlformats.org/officeDocument/2006/relationships/image" Target="../media/image113.jpg"/><Relationship Id="rId9" Type="http://schemas.openxmlformats.org/officeDocument/2006/relationships/image" Target="../media/image114.jpg"/><Relationship Id="rId10" Type="http://schemas.openxmlformats.org/officeDocument/2006/relationships/image" Target="../media/image1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4" Type="http://schemas.openxmlformats.org/officeDocument/2006/relationships/image" Target="../media/image118.jpg"/><Relationship Id="rId5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jpg"/><Relationship Id="rId5" Type="http://schemas.openxmlformats.org/officeDocument/2006/relationships/image" Target="../media/image10.gif"/><Relationship Id="rId6" Type="http://schemas.openxmlformats.org/officeDocument/2006/relationships/image" Target="../media/image9.jpeg"/><Relationship Id="rId7" Type="http://schemas.openxmlformats.org/officeDocument/2006/relationships/image" Target="../media/image22.jpeg"/><Relationship Id="rId8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eg"/><Relationship Id="rId6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gi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gi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iner.com/article/" TargetMode="External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5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hyperlink" Target="http://www.americastwoheadedpig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iner.com/article/" TargetMode="External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1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4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6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7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8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79412"/>
            <a:ext cx="87122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Autism Explained: Synergistic Poisoning from Aluminum and Glyphosate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91770"/>
            <a:ext cx="640080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Stephanie Seneff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MIT CSAIL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May 24, 2014</a:t>
            </a:r>
          </a:p>
          <a:p>
            <a:endParaRPr lang="en-US" dirty="0"/>
          </a:p>
        </p:txBody>
      </p:sp>
      <p:pic>
        <p:nvPicPr>
          <p:cNvPr id="4" name="Picture 3" descr="AutismOne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33" y="4110036"/>
            <a:ext cx="3437467" cy="2470679"/>
          </a:xfrm>
          <a:prstGeom prst="rect">
            <a:avLst/>
          </a:prstGeom>
        </p:spPr>
      </p:pic>
      <p:pic>
        <p:nvPicPr>
          <p:cNvPr id="5" name="Picture 4" descr="600px-round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099733"/>
            <a:ext cx="2882370" cy="2882370"/>
          </a:xfrm>
          <a:prstGeom prst="rect">
            <a:avLst/>
          </a:prstGeom>
        </p:spPr>
      </p:pic>
      <p:pic>
        <p:nvPicPr>
          <p:cNvPr id="6" name="Picture 5" descr="Baby-Vacc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" y="2099733"/>
            <a:ext cx="2700867" cy="270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Main Toxic Effects of Glyphosate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Kills beneficial gut bacteria and allows pathogens to overgrow</a:t>
            </a:r>
          </a:p>
          <a:p>
            <a:r>
              <a:rPr lang="en-US" dirty="0" smtClean="0"/>
              <a:t>Interferes with function of cytochrome P450 (CYP) enzymes</a:t>
            </a:r>
          </a:p>
          <a:p>
            <a:r>
              <a:rPr lang="en-US" dirty="0" smtClean="0"/>
              <a:t>Chelates important minerals (iron, cobalt, manganese, etc.)</a:t>
            </a:r>
          </a:p>
          <a:p>
            <a:r>
              <a:rPr lang="en-US" dirty="0" smtClean="0"/>
              <a:t>Interferes with synthesis of aromatic amino acids and methionine</a:t>
            </a:r>
          </a:p>
          <a:p>
            <a:pPr lvl="1"/>
            <a:r>
              <a:rPr lang="en-US" dirty="0" smtClean="0"/>
              <a:t>Leads to shortages in critical neurotransmitters and </a:t>
            </a:r>
            <a:r>
              <a:rPr lang="en-US" dirty="0" err="1" smtClean="0"/>
              <a:t>folate</a:t>
            </a:r>
            <a:endParaRPr lang="en-US" dirty="0" smtClean="0"/>
          </a:p>
          <a:p>
            <a:r>
              <a:rPr lang="en-US" dirty="0" smtClean="0"/>
              <a:t>Disrupts sulfate synthesis and sulfate transport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02067" y="6126163"/>
            <a:ext cx="53426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*</a:t>
            </a:r>
            <a:r>
              <a:rPr lang="en-US" sz="2000" i="1" dirty="0" err="1" smtClean="0"/>
              <a:t>Samsel</a:t>
            </a:r>
            <a:r>
              <a:rPr lang="en-US" sz="2000" i="1" dirty="0" smtClean="0"/>
              <a:t> and Seneff, Entropy </a:t>
            </a:r>
            <a:r>
              <a:rPr lang="en-US" sz="2000" b="1" dirty="0"/>
              <a:t>2013</a:t>
            </a:r>
            <a:r>
              <a:rPr lang="en-US" sz="2000" dirty="0"/>
              <a:t>, </a:t>
            </a:r>
            <a:r>
              <a:rPr lang="en-US" sz="2000" i="1" dirty="0"/>
              <a:t>15</a:t>
            </a:r>
            <a:r>
              <a:rPr lang="en-US" sz="2000" dirty="0"/>
              <a:t>, 1416-</a:t>
            </a:r>
            <a:r>
              <a:rPr lang="en-US" sz="2000" dirty="0" smtClean="0"/>
              <a:t>1463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9142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962"/>
            <a:ext cx="8229600" cy="1143000"/>
          </a:xfrm>
        </p:spPr>
        <p:txBody>
          <a:bodyPr/>
          <a:lstStyle/>
          <a:p>
            <a:r>
              <a:rPr lang="en-US" b="1" dirty="0" smtClean="0"/>
              <a:t>Glyphosate and Anencephaly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anencephal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4908304" y="1417637"/>
            <a:ext cx="5093420" cy="2801185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950842"/>
            <a:ext cx="8620867" cy="6018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Yakima</a:t>
            </a:r>
            <a:r>
              <a:rPr lang="en-US" sz="2400" dirty="0"/>
              <a:t>, Benton and Franklin </a:t>
            </a:r>
            <a:r>
              <a:rPr lang="en-US" sz="2400" dirty="0" smtClean="0"/>
              <a:t>counties in Washington State have </a:t>
            </a:r>
            <a:r>
              <a:rPr lang="en-US" sz="2400" dirty="0"/>
              <a:t>an unusually high number </a:t>
            </a:r>
            <a:r>
              <a:rPr lang="en-US" sz="2400" dirty="0" smtClean="0"/>
              <a:t>of pregnancies                             affected by </a:t>
            </a:r>
            <a:r>
              <a:rPr lang="en-US" sz="2400" dirty="0"/>
              <a:t>the birth </a:t>
            </a:r>
            <a:r>
              <a:rPr lang="en-US" sz="2400" dirty="0" smtClean="0"/>
              <a:t>defect, anencephaly</a:t>
            </a:r>
          </a:p>
          <a:p>
            <a:r>
              <a:rPr lang="en-US" sz="2400" dirty="0" smtClean="0"/>
              <a:t>75 pesticides were analyzed in studying                                  contamination due to surrounding agriculture</a:t>
            </a:r>
          </a:p>
          <a:p>
            <a:pPr lvl="1"/>
            <a:r>
              <a:rPr lang="en-US" sz="2400" dirty="0" smtClean="0"/>
              <a:t>47 (63%) of these were detected</a:t>
            </a:r>
          </a:p>
          <a:p>
            <a:pPr lvl="1"/>
            <a:r>
              <a:rPr lang="en-US" sz="2400" dirty="0" smtClean="0"/>
              <a:t>Glyphosate was applied in large amounts,                                         but was not studied</a:t>
            </a:r>
          </a:p>
          <a:p>
            <a:r>
              <a:rPr lang="en-US" sz="2400" dirty="0" smtClean="0"/>
              <a:t>5% solution of glyphosate was also used heavily around irrigation ditches to control weeds</a:t>
            </a:r>
          </a:p>
          <a:p>
            <a:pPr lvl="1"/>
            <a:r>
              <a:rPr lang="en-US" sz="2400" dirty="0" smtClean="0"/>
              <a:t>Main herbicide recommended due to its “low toxicity”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800" b="1" i="1" dirty="0" smtClean="0">
                <a:solidFill>
                  <a:srgbClr val="FF0000"/>
                </a:solidFill>
              </a:rPr>
              <a:t>Glyphosate has been linked to anencephaly                                     due to its effect on retinoic acid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7167" y="6369618"/>
            <a:ext cx="7146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sv-SE" sz="2000" b="1" dirty="0"/>
              <a:t>Barbara H. </a:t>
            </a:r>
            <a:r>
              <a:rPr lang="sv-SE" sz="2000" b="1" dirty="0" smtClean="0"/>
              <a:t>Peterson</a:t>
            </a:r>
            <a:r>
              <a:rPr lang="sv-SE" sz="2000" dirty="0" smtClean="0"/>
              <a:t>. </a:t>
            </a:r>
            <a:r>
              <a:rPr lang="sv-SE" sz="2000" b="1" dirty="0" smtClean="0"/>
              <a:t>Farm </a:t>
            </a:r>
            <a:r>
              <a:rPr lang="sv-SE" sz="2000" b="1" dirty="0" err="1" smtClean="0"/>
              <a:t>Wars</a:t>
            </a:r>
            <a:r>
              <a:rPr lang="sv-SE" sz="2000" dirty="0" smtClean="0"/>
              <a:t>, </a:t>
            </a:r>
            <a:r>
              <a:rPr lang="pl-PL" sz="2000" dirty="0" smtClean="0"/>
              <a:t>http</a:t>
            </a:r>
            <a:r>
              <a:rPr lang="pl-PL" sz="2000" dirty="0"/>
              <a:t>://</a:t>
            </a:r>
            <a:r>
              <a:rPr lang="pl-PL" sz="2000" dirty="0" err="1"/>
              <a:t>farmwars.info</a:t>
            </a:r>
            <a:r>
              <a:rPr lang="pl-PL" sz="2000" dirty="0"/>
              <a:t>/?p=11137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94439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4318"/>
            <a:ext cx="8515238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Glyphosate </a:t>
            </a:r>
            <a:r>
              <a:rPr lang="en-US" b="1" dirty="0" err="1" smtClean="0"/>
              <a:t>Upregulates</a:t>
            </a:r>
            <a:r>
              <a:rPr lang="en-US" b="1" dirty="0" smtClean="0"/>
              <a:t> Retinoic Acid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glyphosate_teratogen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55" b="-11655"/>
          <a:stretch>
            <a:fillRect/>
          </a:stretch>
        </p:blipFill>
        <p:spPr>
          <a:xfrm>
            <a:off x="457200" y="932956"/>
            <a:ext cx="8229600" cy="4525963"/>
          </a:xfrm>
        </p:spPr>
      </p:pic>
      <p:sp>
        <p:nvSpPr>
          <p:cNvPr id="5" name="Freeform 4"/>
          <p:cNvSpPr/>
          <p:nvPr/>
        </p:nvSpPr>
        <p:spPr>
          <a:xfrm>
            <a:off x="6532235" y="2924799"/>
            <a:ext cx="2219469" cy="518774"/>
          </a:xfrm>
          <a:custGeom>
            <a:avLst/>
            <a:gdLst>
              <a:gd name="connsiteX0" fmla="*/ 985767 w 2219469"/>
              <a:gd name="connsiteY0" fmla="*/ 54631 h 518774"/>
              <a:gd name="connsiteX1" fmla="*/ 2486 w 2219469"/>
              <a:gd name="connsiteY1" fmla="*/ 54631 h 518774"/>
              <a:gd name="connsiteX2" fmla="*/ 739946 w 2219469"/>
              <a:gd name="connsiteY2" fmla="*/ 505343 h 518774"/>
              <a:gd name="connsiteX3" fmla="*/ 1825652 w 2219469"/>
              <a:gd name="connsiteY3" fmla="*/ 382422 h 518774"/>
              <a:gd name="connsiteX4" fmla="*/ 2194383 w 2219469"/>
              <a:gd name="connsiteY4" fmla="*/ 198039 h 518774"/>
              <a:gd name="connsiteX5" fmla="*/ 1211102 w 2219469"/>
              <a:gd name="connsiteY5" fmla="*/ 13657 h 518774"/>
              <a:gd name="connsiteX6" fmla="*/ 658006 w 2219469"/>
              <a:gd name="connsiteY6" fmla="*/ 13657 h 51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9469" h="518774">
                <a:moveTo>
                  <a:pt x="985767" y="54631"/>
                </a:moveTo>
                <a:cubicBezTo>
                  <a:pt x="514611" y="17071"/>
                  <a:pt x="43456" y="-20488"/>
                  <a:pt x="2486" y="54631"/>
                </a:cubicBezTo>
                <a:cubicBezTo>
                  <a:pt x="-38484" y="129750"/>
                  <a:pt x="436085" y="450711"/>
                  <a:pt x="739946" y="505343"/>
                </a:cubicBezTo>
                <a:cubicBezTo>
                  <a:pt x="1043807" y="559975"/>
                  <a:pt x="1583246" y="433639"/>
                  <a:pt x="1825652" y="382422"/>
                </a:cubicBezTo>
                <a:cubicBezTo>
                  <a:pt x="2068058" y="331205"/>
                  <a:pt x="2296808" y="259500"/>
                  <a:pt x="2194383" y="198039"/>
                </a:cubicBezTo>
                <a:cubicBezTo>
                  <a:pt x="2091958" y="136578"/>
                  <a:pt x="1467165" y="44387"/>
                  <a:pt x="1211102" y="13657"/>
                </a:cubicBezTo>
                <a:cubicBezTo>
                  <a:pt x="955039" y="-17073"/>
                  <a:pt x="658006" y="13657"/>
                  <a:pt x="658006" y="13657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85391" y="1545344"/>
            <a:ext cx="1818026" cy="523220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Small Brain</a:t>
            </a:r>
            <a:endParaRPr lang="en-US" sz="28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886732" y="2068564"/>
            <a:ext cx="225335" cy="85623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0991" y="5453028"/>
            <a:ext cx="8600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A. Carrasco, </a:t>
            </a:r>
            <a:r>
              <a:rPr lang="en-US" sz="2000" dirty="0" err="1"/>
              <a:t>Teratogenesis</a:t>
            </a:r>
            <a:r>
              <a:rPr lang="en-US" sz="2000" dirty="0"/>
              <a:t> by glyphosate based herbicides and other pesticides. Relationship with the retinoic acid pathway. In  </a:t>
            </a:r>
            <a:r>
              <a:rPr lang="en-US" sz="2000" dirty="0" err="1"/>
              <a:t>Breckling</a:t>
            </a:r>
            <a:r>
              <a:rPr lang="en-US" sz="2000" dirty="0"/>
              <a:t>, B. &amp; </a:t>
            </a:r>
            <a:r>
              <a:rPr lang="en-US" sz="2000" dirty="0" err="1"/>
              <a:t>Verhoeven</a:t>
            </a:r>
            <a:r>
              <a:rPr lang="en-US" sz="2000" dirty="0"/>
              <a:t>, R. (2013) GM-Crop Cultivation – Ecological Effects on a Landscape Scale. </a:t>
            </a:r>
            <a:r>
              <a:rPr lang="en-US" sz="2000" dirty="0" err="1"/>
              <a:t>Theorie</a:t>
            </a:r>
            <a:r>
              <a:rPr lang="en-US" sz="2000" dirty="0"/>
              <a:t> in der </a:t>
            </a:r>
            <a:r>
              <a:rPr lang="en-US" sz="2000" dirty="0" err="1"/>
              <a:t>Ökologie</a:t>
            </a:r>
            <a:r>
              <a:rPr lang="en-US" sz="2000" dirty="0"/>
              <a:t> 17. Frankfurt, Peter Lang.</a:t>
            </a:r>
          </a:p>
        </p:txBody>
      </p:sp>
    </p:spTree>
    <p:extLst>
      <p:ext uri="{BB962C8B-B14F-4D97-AF65-F5344CB8AC3E}">
        <p14:creationId xmlns:p14="http://schemas.microsoft.com/office/powerpoint/2010/main" val="723056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Article on GM Soy Imports in China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2105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“The </a:t>
            </a:r>
            <a:r>
              <a:rPr lang="en-US" dirty="0"/>
              <a:t>Zhengzhou Daily News reported on April 2, 2013: The number of children confirmed with autism has increased 100 times during the past 20 </a:t>
            </a:r>
            <a:r>
              <a:rPr lang="en-US" dirty="0" smtClean="0"/>
              <a:t>years”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Infertility rates: 15.6% 2012; 8% 2002; 3% 1972.</a:t>
            </a:r>
          </a:p>
          <a:p>
            <a:r>
              <a:rPr lang="en-US" dirty="0"/>
              <a:t>Parkinson's </a:t>
            </a:r>
            <a:r>
              <a:rPr lang="en-US" dirty="0" smtClean="0"/>
              <a:t>disease in </a:t>
            </a:r>
            <a:r>
              <a:rPr lang="en-US" dirty="0"/>
              <a:t>China has increased over 20 </a:t>
            </a:r>
            <a:r>
              <a:rPr lang="en-US" dirty="0" smtClean="0"/>
              <a:t>fold during </a:t>
            </a:r>
            <a:r>
              <a:rPr lang="en-US" dirty="0"/>
              <a:t>the last 20 </a:t>
            </a:r>
            <a:r>
              <a:rPr lang="en-US" dirty="0" smtClean="0"/>
              <a:t>years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739" y="6023299"/>
            <a:ext cx="84292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</a:rPr>
              <a:t>*</a:t>
            </a:r>
            <a:r>
              <a:rPr lang="hr-HR" sz="2400" dirty="0" smtClean="0"/>
              <a:t>http</a:t>
            </a:r>
            <a:r>
              <a:rPr lang="hr-HR" sz="2400" dirty="0"/>
              <a:t>://blog.sina.com.cn/s/</a:t>
            </a:r>
            <a:r>
              <a:rPr lang="hr-HR" sz="2400" dirty="0" smtClean="0"/>
              <a:t>blog_502041670102em9z.html</a:t>
            </a:r>
          </a:p>
          <a:p>
            <a:r>
              <a:rPr lang="en-US" altLang="zh-TW" sz="2400" dirty="0"/>
              <a:t>former Vice President of the Academy of </a:t>
            </a:r>
            <a:r>
              <a:rPr lang="en-US" altLang="zh-TW" sz="2400" dirty="0" smtClean="0"/>
              <a:t>Military </a:t>
            </a:r>
            <a:r>
              <a:rPr lang="en-US" altLang="zh-TW" sz="2400" dirty="0"/>
              <a:t>Science of China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1613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681" y="694461"/>
            <a:ext cx="8610651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Glyphosate chelates manganese!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 descr="round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089" y="1833443"/>
            <a:ext cx="4593168" cy="459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5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“The </a:t>
            </a:r>
            <a:r>
              <a:rPr lang="en-US" dirty="0"/>
              <a:t>mechanism by which glyphosate disrupts the EPSPS enzyme in plants and microorganism is by chelating the </a:t>
            </a:r>
            <a:r>
              <a:rPr lang="en-US" i="1" dirty="0">
                <a:solidFill>
                  <a:srgbClr val="FF0000"/>
                </a:solidFill>
              </a:rPr>
              <a:t>manganese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metal co-factor of this enzyme. In other words it steals the </a:t>
            </a:r>
            <a:r>
              <a:rPr lang="en-US" dirty="0" smtClean="0"/>
              <a:t>‘ignition key’ </a:t>
            </a:r>
            <a:r>
              <a:rPr lang="en-US" dirty="0"/>
              <a:t>of the enzyme</a:t>
            </a:r>
            <a:r>
              <a:rPr lang="en-US" dirty="0" smtClean="0"/>
              <a:t>.”</a:t>
            </a:r>
          </a:p>
          <a:p>
            <a:endParaRPr lang="en-US" dirty="0"/>
          </a:p>
          <a:p>
            <a:pPr marL="0" indent="0">
              <a:buNone/>
            </a:pPr>
            <a:r>
              <a:rPr lang="de-DE" dirty="0"/>
              <a:t>Dr. Arden Andersen, D.O., </a:t>
            </a:r>
          </a:p>
          <a:p>
            <a:pPr marL="0" indent="0">
              <a:buNone/>
            </a:pPr>
            <a:r>
              <a:rPr lang="en-US" dirty="0"/>
              <a:t>Food Plague Primer: Glyphosate and Genetically Engineered Crops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043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“Fundamentally </a:t>
            </a:r>
            <a:r>
              <a:rPr lang="en-US" b="1" dirty="0"/>
              <a:t>the herbicidal effect of glyphosate is ultimately due to soil pathogens </a:t>
            </a:r>
            <a:r>
              <a:rPr lang="en-US" dirty="0"/>
              <a:t>gaining access to the “weed” thanks to glyphosate’s weakening of the plant and killing of beneficial microbes </a:t>
            </a:r>
            <a:r>
              <a:rPr lang="en-US" i="1" dirty="0">
                <a:solidFill>
                  <a:srgbClr val="FF0000"/>
                </a:solidFill>
              </a:rPr>
              <a:t>by the chelation of manganese </a:t>
            </a:r>
            <a:r>
              <a:rPr lang="en-US" dirty="0"/>
              <a:t>and other trace elements</a:t>
            </a:r>
            <a:r>
              <a:rPr lang="en-US" dirty="0" smtClean="0"/>
              <a:t>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de-DE" dirty="0"/>
              <a:t>Dr. Arden Andersen, D.O., </a:t>
            </a:r>
          </a:p>
          <a:p>
            <a:pPr marL="0" indent="0">
              <a:buNone/>
            </a:pPr>
            <a:r>
              <a:rPr lang="en-US" dirty="0"/>
              <a:t>Food Plague Primer: Glyphosate and Genetically Engineered </a:t>
            </a:r>
            <a:r>
              <a:rPr lang="en-US" dirty="0" smtClean="0"/>
              <a:t>Crops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564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“Fundamentally </a:t>
            </a:r>
            <a:r>
              <a:rPr lang="en-US" b="1" dirty="0"/>
              <a:t>the herbicidal effect of glyphosate is ultimately due to soil pathogens </a:t>
            </a:r>
            <a:r>
              <a:rPr lang="en-US" dirty="0"/>
              <a:t>gaining access to the “weed” thanks to glyphosate’s weakening of the plant and killing of beneficial microbes </a:t>
            </a:r>
            <a:r>
              <a:rPr lang="en-US" i="1" dirty="0">
                <a:solidFill>
                  <a:srgbClr val="FF0000"/>
                </a:solidFill>
              </a:rPr>
              <a:t>by the chelation of manganese </a:t>
            </a:r>
            <a:r>
              <a:rPr lang="en-US" dirty="0"/>
              <a:t>and other trace elements</a:t>
            </a:r>
            <a:r>
              <a:rPr lang="en-US" dirty="0" smtClean="0"/>
              <a:t>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de-DE" dirty="0"/>
              <a:t>Dr. Arden Andersen, D.O., </a:t>
            </a:r>
          </a:p>
          <a:p>
            <a:pPr marL="0" indent="0">
              <a:buNone/>
            </a:pPr>
            <a:r>
              <a:rPr lang="en-US" dirty="0"/>
              <a:t>Food Plague Primer: Glyphosate and Genetically Engineered </a:t>
            </a:r>
            <a:r>
              <a:rPr lang="en-US" dirty="0" smtClean="0"/>
              <a:t>Crops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9868" y="1695801"/>
            <a:ext cx="7382932" cy="2554545"/>
          </a:xfrm>
          <a:prstGeom prst="rect">
            <a:avLst/>
          </a:prstGeom>
          <a:solidFill>
            <a:srgbClr val="FFFA9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This is analogous to glyphosate’s effect on gut bacteria: killing the beneficial bacteria and allowing the pathogens to overgrow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83806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 Depletes Iron, Manganese and Zinc in Plants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manganese_plants_glyphoat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24" r="-1512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2038826" y="6126163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D Huber, </a:t>
            </a:r>
            <a:r>
              <a:rPr lang="en-US" b="1" dirty="0"/>
              <a:t>What About Glyphosate-Induced Manganese Deficiency? </a:t>
            </a:r>
            <a:endParaRPr lang="en-US" dirty="0"/>
          </a:p>
          <a:p>
            <a:r>
              <a:rPr lang="en-US" dirty="0" smtClean="0"/>
              <a:t>Fluid Journal, 20-22.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56201" y="5093746"/>
            <a:ext cx="6220882" cy="1077218"/>
          </a:xfrm>
          <a:prstGeom prst="rect">
            <a:avLst/>
          </a:prstGeom>
          <a:solidFill>
            <a:srgbClr val="FFFA9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Manganese uptake is already drastically reduced in the root</a:t>
            </a:r>
          </a:p>
        </p:txBody>
      </p:sp>
    </p:spTree>
    <p:extLst>
      <p:ext uri="{BB962C8B-B14F-4D97-AF65-F5344CB8AC3E}">
        <p14:creationId xmlns:p14="http://schemas.microsoft.com/office/powerpoint/2010/main" val="3449578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nganese_cobalt_depletion_cow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426" r="-57426"/>
          <a:stretch>
            <a:fillRect/>
          </a:stretch>
        </p:blipFill>
        <p:spPr>
          <a:xfrm>
            <a:off x="184973" y="1675801"/>
            <a:ext cx="8457431" cy="46512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1637" y="189972"/>
            <a:ext cx="9490364" cy="154184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Severe Deficiency in Serum                    Manganese and Cobalt in                                   Cows Fed GMO Roundup-Ready Corn and Soy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2933" y="6451600"/>
            <a:ext cx="6351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*</a:t>
            </a:r>
            <a:r>
              <a:rPr lang="fr-FR" sz="2400" dirty="0" smtClean="0"/>
              <a:t>M</a:t>
            </a:r>
            <a:r>
              <a:rPr lang="fr-FR" sz="2400" dirty="0"/>
              <a:t>. Krüger et al., J Environ Anal </a:t>
            </a:r>
            <a:r>
              <a:rPr lang="fr-FR" sz="2400" dirty="0" err="1"/>
              <a:t>Toxicol</a:t>
            </a:r>
            <a:r>
              <a:rPr lang="fr-FR" sz="2400" dirty="0"/>
              <a:t> 2013, 3:5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6128481"/>
            <a:ext cx="8185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Eight different farms: all cows tested had glyphosate in the urine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032933" y="2239818"/>
            <a:ext cx="1128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Cobalt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86569" y="4424218"/>
            <a:ext cx="1879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Manganese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83825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nganese_cobalt_depletion_cow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426" r="-57426"/>
          <a:stretch>
            <a:fillRect/>
          </a:stretch>
        </p:blipFill>
        <p:spPr>
          <a:xfrm>
            <a:off x="184973" y="1675801"/>
            <a:ext cx="8457431" cy="46512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1637" y="189972"/>
            <a:ext cx="9490364" cy="154184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Severe Deficiency in Serum                    Manganese and Cobalt in                                   Cows Fed GMO Roundup-Ready Corn and Soy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2933" y="6451600"/>
            <a:ext cx="6351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*</a:t>
            </a:r>
            <a:r>
              <a:rPr lang="fr-FR" sz="2400" dirty="0" smtClean="0"/>
              <a:t>M</a:t>
            </a:r>
            <a:r>
              <a:rPr lang="fr-FR" sz="2400" dirty="0"/>
              <a:t>. Krüger et al., J Environ Anal </a:t>
            </a:r>
            <a:r>
              <a:rPr lang="fr-FR" sz="2400" dirty="0" err="1"/>
              <a:t>Toxicol</a:t>
            </a:r>
            <a:r>
              <a:rPr lang="fr-FR" sz="2400" dirty="0"/>
              <a:t> 2013, 3:5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6128481"/>
            <a:ext cx="8185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Eight different farms: all cows tested had glyphosate in the urine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032933" y="2239818"/>
            <a:ext cx="1128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Cobalt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86569" y="4424218"/>
            <a:ext cx="1879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Manganese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278909" y="2201492"/>
            <a:ext cx="20781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Cobalamin</a:t>
            </a:r>
            <a:r>
              <a:rPr lang="en-US" sz="2800" dirty="0" smtClean="0">
                <a:solidFill>
                  <a:srgbClr val="FF0000"/>
                </a:solidFill>
              </a:rPr>
              <a:t> Deficiency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7000" y="4747383"/>
            <a:ext cx="854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???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1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Enhancing Effect of Adjuvants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1526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“Adjuvants </a:t>
            </a:r>
            <a:r>
              <a:rPr lang="en-US" dirty="0"/>
              <a:t>in pesticides are generally declared as </a:t>
            </a:r>
            <a:r>
              <a:rPr lang="en-US" dirty="0" err="1"/>
              <a:t>inerts</a:t>
            </a:r>
            <a:r>
              <a:rPr lang="en-US" dirty="0"/>
              <a:t>, and for this reason they are not tested in long-term regulatory experiments. It is thus very surprising that they amplify </a:t>
            </a:r>
            <a:r>
              <a:rPr lang="en-US" i="1" dirty="0">
                <a:solidFill>
                  <a:srgbClr val="FF0000"/>
                </a:solidFill>
              </a:rPr>
              <a:t>up to 1000 times </a:t>
            </a:r>
            <a:r>
              <a:rPr lang="en-US" dirty="0"/>
              <a:t>the toxicity of their APs </a:t>
            </a:r>
            <a:r>
              <a:rPr lang="en-US" dirty="0" smtClean="0"/>
              <a:t>[Active Principles] in </a:t>
            </a:r>
            <a:r>
              <a:rPr lang="en-US" dirty="0"/>
              <a:t>100% of the cases where they are indicated to be present by the </a:t>
            </a:r>
            <a:r>
              <a:rPr lang="en-US" dirty="0" smtClean="0"/>
              <a:t>manufacturer.” 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5067" y="6434667"/>
            <a:ext cx="7255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/>
              <a:t>R. </a:t>
            </a:r>
            <a:r>
              <a:rPr lang="en-US" dirty="0" err="1"/>
              <a:t>Mesnage</a:t>
            </a:r>
            <a:r>
              <a:rPr lang="en-US" dirty="0"/>
              <a:t> et </a:t>
            </a:r>
            <a:r>
              <a:rPr lang="en-US" dirty="0" err="1"/>
              <a:t>al.BioMed</a:t>
            </a:r>
            <a:r>
              <a:rPr lang="en-US" dirty="0"/>
              <a:t> Research International 2014; Article ID:179691.</a:t>
            </a:r>
          </a:p>
        </p:txBody>
      </p:sp>
    </p:spTree>
    <p:extLst>
      <p:ext uri="{BB962C8B-B14F-4D97-AF65-F5344CB8AC3E}">
        <p14:creationId xmlns:p14="http://schemas.microsoft.com/office/powerpoint/2010/main" val="274182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2982" y="177955"/>
            <a:ext cx="7477189" cy="175432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Manganese Deficiency: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Lactobacillus and Anxiety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 descr="round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0" y="2476071"/>
            <a:ext cx="3953382" cy="39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35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 </a:t>
            </a:r>
            <a:r>
              <a:rPr lang="en-US" b="1" dirty="0"/>
              <a:t>K</a:t>
            </a:r>
            <a:r>
              <a:rPr lang="en-US" b="1" dirty="0" smtClean="0"/>
              <a:t>ills Beneficial Bacteria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Examined effect of glyphosate and Roundup on three food microorganisms </a:t>
            </a:r>
            <a:r>
              <a:rPr lang="en-US" dirty="0" smtClean="0"/>
              <a:t>widely </a:t>
            </a:r>
            <a:r>
              <a:rPr lang="en-US" dirty="0"/>
              <a:t>used as starters in dairy </a:t>
            </a:r>
            <a:r>
              <a:rPr lang="en-US" dirty="0" smtClean="0"/>
              <a:t>technologies</a:t>
            </a:r>
          </a:p>
          <a:p>
            <a:pPr lvl="1"/>
            <a:r>
              <a:rPr lang="en-US" dirty="0" smtClean="0"/>
              <a:t>Two </a:t>
            </a:r>
            <a:r>
              <a:rPr lang="en-US" dirty="0"/>
              <a:t>are species of </a:t>
            </a:r>
            <a:r>
              <a:rPr lang="en-US" i="1" dirty="0" smtClean="0">
                <a:solidFill>
                  <a:srgbClr val="FF0000"/>
                </a:solidFill>
              </a:rPr>
              <a:t>Lactobacillus</a:t>
            </a:r>
          </a:p>
          <a:p>
            <a:r>
              <a:rPr lang="en-US" dirty="0" smtClean="0"/>
              <a:t>Roundup </a:t>
            </a:r>
            <a:r>
              <a:rPr lang="en-US" dirty="0"/>
              <a:t>is always more potent than glyphosate, and in all cases, toxic from levels 10–100 times below the lowest agricultural uses (10,000 ppm</a:t>
            </a:r>
            <a:r>
              <a:rPr lang="en-US" dirty="0" smtClean="0"/>
              <a:t>). </a:t>
            </a:r>
          </a:p>
          <a:p>
            <a:r>
              <a:rPr lang="en-US" dirty="0" smtClean="0"/>
              <a:t>Unpredictable consequences of Roundup on soil microorganisms have to be considered</a:t>
            </a:r>
          </a:p>
          <a:p>
            <a:pPr marL="0" indent="0">
              <a:buNone/>
            </a:pPr>
            <a:endParaRPr lang="sv-SE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82064" y="6511189"/>
            <a:ext cx="5461210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3200" baseline="30000" dirty="0" smtClean="0">
                <a:solidFill>
                  <a:srgbClr val="FF0000"/>
                </a:solidFill>
              </a:rPr>
              <a:t>*</a:t>
            </a:r>
            <a:r>
              <a:rPr lang="sv-SE" sz="3200" baseline="30000" dirty="0" smtClean="0"/>
              <a:t>E </a:t>
            </a:r>
            <a:r>
              <a:rPr lang="sv-SE" sz="3200" baseline="30000" dirty="0" err="1" smtClean="0"/>
              <a:t>Clair</a:t>
            </a:r>
            <a:r>
              <a:rPr lang="sv-SE" sz="3200" baseline="30000" dirty="0" smtClean="0"/>
              <a:t> et al. </a:t>
            </a:r>
            <a:r>
              <a:rPr lang="sv-SE" sz="3200" baseline="30000" dirty="0" err="1" smtClean="0"/>
              <a:t>Curr</a:t>
            </a:r>
            <a:r>
              <a:rPr lang="sv-SE" sz="3200" baseline="30000" dirty="0" smtClean="0"/>
              <a:t> </a:t>
            </a:r>
            <a:r>
              <a:rPr lang="sv-SE" sz="3200" baseline="30000" dirty="0" err="1"/>
              <a:t>Microbiol</a:t>
            </a:r>
            <a:r>
              <a:rPr lang="sv-SE" sz="3200" baseline="30000" dirty="0"/>
              <a:t> (2012) 64:486–491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80492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96" y="291571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Lactobacillus Depends on Manganese!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6699" y="1417638"/>
            <a:ext cx="6705600" cy="506782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Many </a:t>
            </a:r>
            <a:r>
              <a:rPr lang="en-US" dirty="0"/>
              <a:t>lactic acid bacteria contain very </a:t>
            </a:r>
            <a:r>
              <a:rPr lang="en-US" dirty="0" smtClean="0"/>
              <a:t>high intracellular manganese levels</a:t>
            </a:r>
          </a:p>
          <a:p>
            <a:pPr lvl="1"/>
            <a:r>
              <a:rPr lang="en-US" dirty="0" smtClean="0"/>
              <a:t>Scavenges toxic oxygen species, particularly superoxide</a:t>
            </a:r>
          </a:p>
          <a:p>
            <a:r>
              <a:rPr lang="en-US" dirty="0" smtClean="0"/>
              <a:t>Manganese deprivation     suppresses growth</a:t>
            </a:r>
            <a:endParaRPr lang="en-US" dirty="0"/>
          </a:p>
        </p:txBody>
      </p:sp>
      <p:pic>
        <p:nvPicPr>
          <p:cNvPr id="4" name="Picture 3" descr="lactic_ac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68" y="2552171"/>
            <a:ext cx="2733866" cy="3526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5200" y="6300801"/>
            <a:ext cx="7410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 FS Archibald and M-N Duong. Journal of Bacteriology Apr 1084, 1-8.</a:t>
            </a:r>
          </a:p>
        </p:txBody>
      </p:sp>
    </p:spTree>
    <p:extLst>
      <p:ext uri="{BB962C8B-B14F-4D97-AF65-F5344CB8AC3E}">
        <p14:creationId xmlns:p14="http://schemas.microsoft.com/office/powerpoint/2010/main" val="225175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96" y="291571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Lactobacillus Depends on Manganese!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6699" y="1417638"/>
            <a:ext cx="6705600" cy="506782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Many </a:t>
            </a:r>
            <a:r>
              <a:rPr lang="en-US" dirty="0"/>
              <a:t>lactic acid bacteria contain very </a:t>
            </a:r>
            <a:r>
              <a:rPr lang="en-US" dirty="0" smtClean="0"/>
              <a:t>high intracellular manganese levels</a:t>
            </a:r>
          </a:p>
          <a:p>
            <a:pPr lvl="1"/>
            <a:r>
              <a:rPr lang="en-US" dirty="0" smtClean="0"/>
              <a:t>Scavenges toxic oxygen species, particularly superoxide</a:t>
            </a:r>
          </a:p>
          <a:p>
            <a:r>
              <a:rPr lang="en-US" dirty="0" smtClean="0"/>
              <a:t>Manganese deprivation     suppresses growth</a:t>
            </a:r>
            <a:endParaRPr lang="en-US" dirty="0"/>
          </a:p>
        </p:txBody>
      </p:sp>
      <p:pic>
        <p:nvPicPr>
          <p:cNvPr id="4" name="Picture 3" descr="lactic_ac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68" y="2552171"/>
            <a:ext cx="2733866" cy="3526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5200" y="6300801"/>
            <a:ext cx="7410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 FS Archibald and M-N Duong. Journal of Bacteriology Apr 1084, 1-8.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3870" y="2558628"/>
            <a:ext cx="6564797" cy="2062103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pPr algn="ctr"/>
            <a:r>
              <a:rPr lang="en-US" sz="3200" dirty="0" smtClean="0"/>
              <a:t>Lactobacillus levels are low in the gut       in association with autism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45478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Lactobacillus Alleviate Anxiety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6698" y="1417638"/>
            <a:ext cx="8490101" cy="506782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Patients suffered from chronic fatigue syndrome and associated anxiety</a:t>
            </a:r>
          </a:p>
          <a:p>
            <a:r>
              <a:rPr lang="en-US" dirty="0"/>
              <a:t>Patients were treated with probiotic strain of Lactobacillus (control group got a placebo)</a:t>
            </a:r>
          </a:p>
          <a:p>
            <a:r>
              <a:rPr lang="en-US" dirty="0"/>
              <a:t>Significant rise in both </a:t>
            </a:r>
            <a:r>
              <a:rPr lang="en-US" dirty="0" err="1"/>
              <a:t>Latobacillus</a:t>
            </a:r>
            <a:r>
              <a:rPr lang="en-US" dirty="0"/>
              <a:t> and </a:t>
            </a:r>
            <a:r>
              <a:rPr lang="en-US" dirty="0" err="1"/>
              <a:t>Bifidobacteria</a:t>
            </a:r>
            <a:r>
              <a:rPr lang="en-US" dirty="0"/>
              <a:t> </a:t>
            </a:r>
            <a:r>
              <a:rPr lang="en-US" smtClean="0"/>
              <a:t>in gut</a:t>
            </a:r>
            <a:endParaRPr lang="en-US" dirty="0"/>
          </a:p>
          <a:p>
            <a:r>
              <a:rPr lang="en-US" dirty="0"/>
              <a:t>Significant decrease in anxiety symptoms </a:t>
            </a:r>
            <a:r>
              <a:rPr lang="en-US" dirty="0" smtClean="0"/>
              <a:t>         (</a:t>
            </a:r>
            <a:r>
              <a:rPr lang="en-US" dirty="0"/>
              <a:t>p = 0.01)</a:t>
            </a:r>
          </a:p>
          <a:p>
            <a:r>
              <a:rPr lang="en-US" dirty="0" smtClean="0"/>
              <a:t>Supports </a:t>
            </a:r>
            <a:r>
              <a:rPr lang="en-US" dirty="0"/>
              <a:t>concept of gut-brain axis (communicate with brain via vagal nerve)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3067" y="6470135"/>
            <a:ext cx="783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</a:t>
            </a:r>
            <a:r>
              <a:rPr lang="fr-FR" sz="2000" dirty="0" smtClean="0"/>
              <a:t>R Av et al. Gut </a:t>
            </a:r>
            <a:r>
              <a:rPr lang="fr-FR" sz="2000" dirty="0"/>
              <a:t>Pathog. 2009 Mar 19;1(1):6. </a:t>
            </a:r>
            <a:r>
              <a:rPr lang="fr-FR" sz="2000" dirty="0" err="1"/>
              <a:t>doi</a:t>
            </a:r>
            <a:r>
              <a:rPr lang="fr-FR" sz="2000" dirty="0"/>
              <a:t>: 10.1186/1757-4749-1-6</a:t>
            </a:r>
            <a:r>
              <a:rPr lang="fr-FR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08543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Lactobacillus Alleviate Anxiety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6698" y="1417638"/>
            <a:ext cx="8490101" cy="506782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Patients suffered from chronic fatigue syndrome and associated anxiety</a:t>
            </a:r>
          </a:p>
          <a:p>
            <a:r>
              <a:rPr lang="en-US" dirty="0"/>
              <a:t>Patients were treated with probiotic strain of Lactobacillus (control group got a placebo)</a:t>
            </a:r>
          </a:p>
          <a:p>
            <a:r>
              <a:rPr lang="en-US" dirty="0"/>
              <a:t>Significant rise in both </a:t>
            </a:r>
            <a:r>
              <a:rPr lang="en-US" dirty="0" err="1"/>
              <a:t>Latobacillus</a:t>
            </a:r>
            <a:r>
              <a:rPr lang="en-US" dirty="0"/>
              <a:t> and </a:t>
            </a:r>
            <a:r>
              <a:rPr lang="en-US" dirty="0" err="1"/>
              <a:t>Bifidobacteria</a:t>
            </a:r>
            <a:r>
              <a:rPr lang="en-US" dirty="0"/>
              <a:t> </a:t>
            </a:r>
            <a:r>
              <a:rPr lang="en-US" smtClean="0"/>
              <a:t>in gut</a:t>
            </a:r>
            <a:endParaRPr lang="en-US" dirty="0"/>
          </a:p>
          <a:p>
            <a:r>
              <a:rPr lang="en-US" dirty="0"/>
              <a:t>Significant decrease in anxiety symptoms </a:t>
            </a:r>
            <a:r>
              <a:rPr lang="en-US" dirty="0" smtClean="0"/>
              <a:t>         (</a:t>
            </a:r>
            <a:r>
              <a:rPr lang="en-US" dirty="0"/>
              <a:t>p = 0.01)</a:t>
            </a:r>
          </a:p>
          <a:p>
            <a:r>
              <a:rPr lang="en-US" dirty="0" smtClean="0"/>
              <a:t>Supports </a:t>
            </a:r>
            <a:r>
              <a:rPr lang="en-US" dirty="0"/>
              <a:t>concept of gut-brain axis (communicate with brain via vagal nerve)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3067" y="6470135"/>
            <a:ext cx="783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</a:t>
            </a:r>
            <a:r>
              <a:rPr lang="fr-FR" sz="2000" dirty="0" smtClean="0"/>
              <a:t>R Av et al. Gut </a:t>
            </a:r>
            <a:r>
              <a:rPr lang="fr-FR" sz="2000" dirty="0"/>
              <a:t>Pathog. 2009 Mar 19;1(1):6. </a:t>
            </a:r>
            <a:r>
              <a:rPr lang="fr-FR" sz="2000" dirty="0" err="1"/>
              <a:t>doi</a:t>
            </a:r>
            <a:r>
              <a:rPr lang="fr-FR" sz="2000" dirty="0"/>
              <a:t>: 10.1186/1757-4749-1-6</a:t>
            </a:r>
            <a:r>
              <a:rPr lang="fr-FR" sz="2000" dirty="0" smtClean="0"/>
              <a:t>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1" y="2558628"/>
            <a:ext cx="8229600" cy="1569660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pPr algn="ctr"/>
            <a:r>
              <a:rPr lang="en-US" sz="3200" dirty="0" smtClean="0"/>
              <a:t>Increased anxiety is a comorbidity of  autism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6339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Anxiety and Autism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58649" y="1306513"/>
            <a:ext cx="8490101" cy="104298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Children with autism suffer from many forms of anxiety disorder in higher numbers than the general population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6699" y="5934670"/>
            <a:ext cx="8686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Van </a:t>
            </a:r>
            <a:r>
              <a:rPr lang="en-US" dirty="0" err="1"/>
              <a:t>Steensel</a:t>
            </a:r>
            <a:r>
              <a:rPr lang="en-US" dirty="0"/>
              <a:t>, F.J.A., </a:t>
            </a:r>
            <a:r>
              <a:rPr lang="en-US" dirty="0" err="1"/>
              <a:t>Bogels</a:t>
            </a:r>
            <a:r>
              <a:rPr lang="en-US" dirty="0"/>
              <a:t>, S.M., &amp; Perrin, S.  (2011).  Anxiety disorders in children and adolescents with autistic spectrum disorders: A meta-analysis.  Clinical Child and Family Psychology Review, 14, 302-317</a:t>
            </a:r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136875"/>
              </p:ext>
            </p:extLst>
          </p:nvPr>
        </p:nvGraphicFramePr>
        <p:xfrm>
          <a:off x="1524000" y="2519560"/>
          <a:ext cx="60960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7000"/>
                <a:gridCol w="889000"/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Specific Phobia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30%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Obsessive-Compulsive</a:t>
                      </a:r>
                      <a:r>
                        <a:rPr lang="en-US" sz="2400" baseline="0" dirty="0" smtClean="0"/>
                        <a:t> Disorder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17%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Social Anxiety</a:t>
                      </a:r>
                      <a:r>
                        <a:rPr lang="en-US" sz="2400" baseline="0" dirty="0" smtClean="0"/>
                        <a:t> Disorder/Agoraphobia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17%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Generalized Anxiety Disorder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15%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Separation Anxiety</a:t>
                      </a:r>
                      <a:r>
                        <a:rPr lang="en-US" sz="2400" baseline="0" dirty="0" smtClean="0"/>
                        <a:t> Disorder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9%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Panic Disorder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2%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504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274638"/>
            <a:ext cx="8839200" cy="114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Glyphosate Application on Corn and Soy Plotted against Anxiety, Panic Disorder and Phobias</a:t>
            </a:r>
            <a:r>
              <a:rPr lang="en-US" sz="3200" b="1" dirty="0" smtClean="0">
                <a:solidFill>
                  <a:srgbClr val="FF0000"/>
                </a:solidFill>
              </a:rPr>
              <a:t>*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anxiet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3" y="1417638"/>
            <a:ext cx="7612513" cy="530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13867" y="6488668"/>
            <a:ext cx="3785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Plots provided by Dr. Nancy Swanson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87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Bacteria Incorporate Cobalt and Iron into </a:t>
            </a:r>
            <a:r>
              <a:rPr lang="en-US" b="1" dirty="0" err="1" smtClean="0"/>
              <a:t>Cobalamin</a:t>
            </a:r>
            <a:r>
              <a:rPr lang="en-US" b="1" dirty="0" smtClean="0"/>
              <a:t> and </a:t>
            </a:r>
            <a:r>
              <a:rPr lang="en-US" b="1" dirty="0" err="1" smtClean="0"/>
              <a:t>Heme</a:t>
            </a:r>
            <a:endParaRPr lang="en-US" b="1" dirty="0"/>
          </a:p>
        </p:txBody>
      </p:sp>
      <p:pic>
        <p:nvPicPr>
          <p:cNvPr id="4" name="Content Placeholder 3" descr="heme_iro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420" r="-50420"/>
          <a:stretch>
            <a:fillRect/>
          </a:stretch>
        </p:blipFill>
        <p:spPr>
          <a:xfrm>
            <a:off x="3828685" y="1839118"/>
            <a:ext cx="5196782" cy="2858030"/>
          </a:xfrm>
        </p:spPr>
      </p:pic>
      <p:pic>
        <p:nvPicPr>
          <p:cNvPr id="5" name="Picture 4" descr="Cobalam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1591733"/>
            <a:ext cx="3376060" cy="42282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334" y="5549669"/>
            <a:ext cx="3151352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Cobalamin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809068" y="5240404"/>
            <a:ext cx="3151352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Heme</a:t>
            </a:r>
            <a:r>
              <a:rPr lang="en-US" sz="2400" dirty="0" smtClean="0"/>
              <a:t> Iron</a:t>
            </a:r>
            <a:endParaRPr lang="en-US" sz="2400" dirty="0"/>
          </a:p>
        </p:txBody>
      </p:sp>
      <p:sp>
        <p:nvSpPr>
          <p:cNvPr id="8" name="Freeform 7"/>
          <p:cNvSpPr/>
          <p:nvPr/>
        </p:nvSpPr>
        <p:spPr>
          <a:xfrm>
            <a:off x="1994152" y="2541135"/>
            <a:ext cx="782959" cy="613492"/>
          </a:xfrm>
          <a:custGeom>
            <a:avLst/>
            <a:gdLst>
              <a:gd name="connsiteX0" fmla="*/ 325715 w 782959"/>
              <a:gd name="connsiteY0" fmla="*/ 32732 h 613492"/>
              <a:gd name="connsiteX1" fmla="*/ 3981 w 782959"/>
              <a:gd name="connsiteY1" fmla="*/ 523798 h 613492"/>
              <a:gd name="connsiteX2" fmla="*/ 562781 w 782959"/>
              <a:gd name="connsiteY2" fmla="*/ 591532 h 613492"/>
              <a:gd name="connsiteX3" fmla="*/ 782915 w 782959"/>
              <a:gd name="connsiteY3" fmla="*/ 269798 h 613492"/>
              <a:gd name="connsiteX4" fmla="*/ 579715 w 782959"/>
              <a:gd name="connsiteY4" fmla="*/ 66598 h 613492"/>
              <a:gd name="connsiteX5" fmla="*/ 325715 w 782959"/>
              <a:gd name="connsiteY5" fmla="*/ 32732 h 613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959" h="613492">
                <a:moveTo>
                  <a:pt x="325715" y="32732"/>
                </a:moveTo>
                <a:cubicBezTo>
                  <a:pt x="229759" y="108932"/>
                  <a:pt x="-35530" y="430665"/>
                  <a:pt x="3981" y="523798"/>
                </a:cubicBezTo>
                <a:cubicBezTo>
                  <a:pt x="43492" y="616931"/>
                  <a:pt x="432959" y="633865"/>
                  <a:pt x="562781" y="591532"/>
                </a:cubicBezTo>
                <a:cubicBezTo>
                  <a:pt x="692603" y="549199"/>
                  <a:pt x="780093" y="357287"/>
                  <a:pt x="782915" y="269798"/>
                </a:cubicBezTo>
                <a:cubicBezTo>
                  <a:pt x="785737" y="182309"/>
                  <a:pt x="653093" y="100465"/>
                  <a:pt x="579715" y="66598"/>
                </a:cubicBezTo>
                <a:cubicBezTo>
                  <a:pt x="506337" y="32731"/>
                  <a:pt x="421671" y="-43468"/>
                  <a:pt x="325715" y="32732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990419" y="2693535"/>
            <a:ext cx="782959" cy="613492"/>
          </a:xfrm>
          <a:custGeom>
            <a:avLst/>
            <a:gdLst>
              <a:gd name="connsiteX0" fmla="*/ 325715 w 782959"/>
              <a:gd name="connsiteY0" fmla="*/ 32732 h 613492"/>
              <a:gd name="connsiteX1" fmla="*/ 3981 w 782959"/>
              <a:gd name="connsiteY1" fmla="*/ 523798 h 613492"/>
              <a:gd name="connsiteX2" fmla="*/ 562781 w 782959"/>
              <a:gd name="connsiteY2" fmla="*/ 591532 h 613492"/>
              <a:gd name="connsiteX3" fmla="*/ 782915 w 782959"/>
              <a:gd name="connsiteY3" fmla="*/ 269798 h 613492"/>
              <a:gd name="connsiteX4" fmla="*/ 579715 w 782959"/>
              <a:gd name="connsiteY4" fmla="*/ 66598 h 613492"/>
              <a:gd name="connsiteX5" fmla="*/ 325715 w 782959"/>
              <a:gd name="connsiteY5" fmla="*/ 32732 h 613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959" h="613492">
                <a:moveTo>
                  <a:pt x="325715" y="32732"/>
                </a:moveTo>
                <a:cubicBezTo>
                  <a:pt x="229759" y="108932"/>
                  <a:pt x="-35530" y="430665"/>
                  <a:pt x="3981" y="523798"/>
                </a:cubicBezTo>
                <a:cubicBezTo>
                  <a:pt x="43492" y="616931"/>
                  <a:pt x="432959" y="633865"/>
                  <a:pt x="562781" y="591532"/>
                </a:cubicBezTo>
                <a:cubicBezTo>
                  <a:pt x="692603" y="549199"/>
                  <a:pt x="780093" y="357287"/>
                  <a:pt x="782915" y="269798"/>
                </a:cubicBezTo>
                <a:cubicBezTo>
                  <a:pt x="785737" y="182309"/>
                  <a:pt x="653093" y="100465"/>
                  <a:pt x="579715" y="66598"/>
                </a:cubicBezTo>
                <a:cubicBezTo>
                  <a:pt x="506337" y="32731"/>
                  <a:pt x="421671" y="-43468"/>
                  <a:pt x="325715" y="32732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4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Bacteria Incorporate Cobalt and Iron into </a:t>
            </a:r>
            <a:r>
              <a:rPr lang="en-US" b="1" dirty="0" err="1" smtClean="0"/>
              <a:t>Cobalamin</a:t>
            </a:r>
            <a:r>
              <a:rPr lang="en-US" b="1" dirty="0" smtClean="0"/>
              <a:t> and </a:t>
            </a:r>
            <a:r>
              <a:rPr lang="en-US" b="1" dirty="0" err="1" smtClean="0"/>
              <a:t>Heme</a:t>
            </a:r>
            <a:endParaRPr lang="en-US" b="1" dirty="0"/>
          </a:p>
        </p:txBody>
      </p:sp>
      <p:pic>
        <p:nvPicPr>
          <p:cNvPr id="4" name="Content Placeholder 3" descr="heme_iro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420" r="-50420"/>
          <a:stretch>
            <a:fillRect/>
          </a:stretch>
        </p:blipFill>
        <p:spPr>
          <a:xfrm>
            <a:off x="3828685" y="1839118"/>
            <a:ext cx="5196782" cy="2858030"/>
          </a:xfrm>
        </p:spPr>
      </p:pic>
      <p:pic>
        <p:nvPicPr>
          <p:cNvPr id="5" name="Picture 4" descr="Cobalam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1591733"/>
            <a:ext cx="3376060" cy="42282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334" y="5549669"/>
            <a:ext cx="3151352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Cobalamin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809068" y="5240404"/>
            <a:ext cx="3151352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Heme</a:t>
            </a:r>
            <a:r>
              <a:rPr lang="en-US" sz="2400" dirty="0" smtClean="0"/>
              <a:t> Iron</a:t>
            </a:r>
            <a:endParaRPr lang="en-US" sz="2400" dirty="0"/>
          </a:p>
        </p:txBody>
      </p:sp>
      <p:sp>
        <p:nvSpPr>
          <p:cNvPr id="8" name="Freeform 7"/>
          <p:cNvSpPr/>
          <p:nvPr/>
        </p:nvSpPr>
        <p:spPr>
          <a:xfrm>
            <a:off x="1994152" y="2541135"/>
            <a:ext cx="782959" cy="613492"/>
          </a:xfrm>
          <a:custGeom>
            <a:avLst/>
            <a:gdLst>
              <a:gd name="connsiteX0" fmla="*/ 325715 w 782959"/>
              <a:gd name="connsiteY0" fmla="*/ 32732 h 613492"/>
              <a:gd name="connsiteX1" fmla="*/ 3981 w 782959"/>
              <a:gd name="connsiteY1" fmla="*/ 523798 h 613492"/>
              <a:gd name="connsiteX2" fmla="*/ 562781 w 782959"/>
              <a:gd name="connsiteY2" fmla="*/ 591532 h 613492"/>
              <a:gd name="connsiteX3" fmla="*/ 782915 w 782959"/>
              <a:gd name="connsiteY3" fmla="*/ 269798 h 613492"/>
              <a:gd name="connsiteX4" fmla="*/ 579715 w 782959"/>
              <a:gd name="connsiteY4" fmla="*/ 66598 h 613492"/>
              <a:gd name="connsiteX5" fmla="*/ 325715 w 782959"/>
              <a:gd name="connsiteY5" fmla="*/ 32732 h 613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959" h="613492">
                <a:moveTo>
                  <a:pt x="325715" y="32732"/>
                </a:moveTo>
                <a:cubicBezTo>
                  <a:pt x="229759" y="108932"/>
                  <a:pt x="-35530" y="430665"/>
                  <a:pt x="3981" y="523798"/>
                </a:cubicBezTo>
                <a:cubicBezTo>
                  <a:pt x="43492" y="616931"/>
                  <a:pt x="432959" y="633865"/>
                  <a:pt x="562781" y="591532"/>
                </a:cubicBezTo>
                <a:cubicBezTo>
                  <a:pt x="692603" y="549199"/>
                  <a:pt x="780093" y="357287"/>
                  <a:pt x="782915" y="269798"/>
                </a:cubicBezTo>
                <a:cubicBezTo>
                  <a:pt x="785737" y="182309"/>
                  <a:pt x="653093" y="100465"/>
                  <a:pt x="579715" y="66598"/>
                </a:cubicBezTo>
                <a:cubicBezTo>
                  <a:pt x="506337" y="32731"/>
                  <a:pt x="421671" y="-43468"/>
                  <a:pt x="325715" y="32732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990419" y="2693535"/>
            <a:ext cx="782959" cy="613492"/>
          </a:xfrm>
          <a:custGeom>
            <a:avLst/>
            <a:gdLst>
              <a:gd name="connsiteX0" fmla="*/ 325715 w 782959"/>
              <a:gd name="connsiteY0" fmla="*/ 32732 h 613492"/>
              <a:gd name="connsiteX1" fmla="*/ 3981 w 782959"/>
              <a:gd name="connsiteY1" fmla="*/ 523798 h 613492"/>
              <a:gd name="connsiteX2" fmla="*/ 562781 w 782959"/>
              <a:gd name="connsiteY2" fmla="*/ 591532 h 613492"/>
              <a:gd name="connsiteX3" fmla="*/ 782915 w 782959"/>
              <a:gd name="connsiteY3" fmla="*/ 269798 h 613492"/>
              <a:gd name="connsiteX4" fmla="*/ 579715 w 782959"/>
              <a:gd name="connsiteY4" fmla="*/ 66598 h 613492"/>
              <a:gd name="connsiteX5" fmla="*/ 325715 w 782959"/>
              <a:gd name="connsiteY5" fmla="*/ 32732 h 613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959" h="613492">
                <a:moveTo>
                  <a:pt x="325715" y="32732"/>
                </a:moveTo>
                <a:cubicBezTo>
                  <a:pt x="229759" y="108932"/>
                  <a:pt x="-35530" y="430665"/>
                  <a:pt x="3981" y="523798"/>
                </a:cubicBezTo>
                <a:cubicBezTo>
                  <a:pt x="43492" y="616931"/>
                  <a:pt x="432959" y="633865"/>
                  <a:pt x="562781" y="591532"/>
                </a:cubicBezTo>
                <a:cubicBezTo>
                  <a:pt x="692603" y="549199"/>
                  <a:pt x="780093" y="357287"/>
                  <a:pt x="782915" y="269798"/>
                </a:cubicBezTo>
                <a:cubicBezTo>
                  <a:pt x="785737" y="182309"/>
                  <a:pt x="653093" y="100465"/>
                  <a:pt x="579715" y="66598"/>
                </a:cubicBezTo>
                <a:cubicBezTo>
                  <a:pt x="506337" y="32731"/>
                  <a:pt x="421671" y="-43468"/>
                  <a:pt x="325715" y="32732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4400" y="2556933"/>
            <a:ext cx="7322913" cy="2246769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 algn="ctr"/>
            <a:r>
              <a:rPr lang="en-US" sz="2800" dirty="0" smtClean="0"/>
              <a:t>Glyphosate chelates cobalt and iron and prevents bacteria from producing                         these important molecules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6684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Roundup Safety Claims Disputed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“It </a:t>
            </a:r>
            <a:r>
              <a:rPr lang="en-US" dirty="0"/>
              <a:t>is commonly believed that Roundup is among the safest pesticides.  </a:t>
            </a:r>
            <a:r>
              <a:rPr lang="en-US" dirty="0" smtClean="0"/>
              <a:t>… Despite </a:t>
            </a:r>
            <a:r>
              <a:rPr lang="en-US" dirty="0"/>
              <a:t>its reputation, </a:t>
            </a:r>
            <a:r>
              <a:rPr lang="en-US" i="1" dirty="0">
                <a:solidFill>
                  <a:srgbClr val="FF0000"/>
                </a:solidFill>
              </a:rPr>
              <a:t>Roundup was by far the most toxic among the herbicides and insecticides tested</a:t>
            </a:r>
            <a:r>
              <a:rPr lang="en-US" dirty="0"/>
              <a:t>. This inconsistency between scientific fact and industrial claim may be attributed to huge economic interests, which have been found to falsify health risk assessments and </a:t>
            </a:r>
            <a:r>
              <a:rPr lang="en-US" i="1" dirty="0">
                <a:solidFill>
                  <a:srgbClr val="FF0000"/>
                </a:solidFill>
              </a:rPr>
              <a:t>delay health policy </a:t>
            </a:r>
            <a:r>
              <a:rPr lang="en-US" i="1" dirty="0" smtClean="0">
                <a:solidFill>
                  <a:srgbClr val="FF0000"/>
                </a:solidFill>
              </a:rPr>
              <a:t>decisions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92534" y="6086899"/>
            <a:ext cx="7751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R. </a:t>
            </a:r>
            <a:r>
              <a:rPr lang="en-US" sz="2000" dirty="0" err="1" smtClean="0"/>
              <a:t>Mesnage</a:t>
            </a:r>
            <a:r>
              <a:rPr lang="en-US" sz="2000" dirty="0" smtClean="0"/>
              <a:t> et al., Biomed Research International, </a:t>
            </a:r>
            <a:r>
              <a:rPr lang="fr-FR" sz="2000" dirty="0"/>
              <a:t>Volume 2014 (2014), </a:t>
            </a:r>
            <a:endParaRPr lang="fr-FR" sz="2000" dirty="0" smtClean="0"/>
          </a:p>
          <a:p>
            <a:r>
              <a:rPr lang="fr-FR" sz="2000" dirty="0" smtClean="0"/>
              <a:t>Article </a:t>
            </a:r>
            <a:r>
              <a:rPr lang="fr-FR" sz="2000" dirty="0"/>
              <a:t>ID </a:t>
            </a:r>
            <a:r>
              <a:rPr lang="fr-FR" sz="2000" dirty="0" smtClean="0"/>
              <a:t>179691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352367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4596" y="435994"/>
            <a:ext cx="7443715" cy="175432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Manganese Deficiency: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lutamate and Ammonia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 descr="round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0" y="2476071"/>
            <a:ext cx="3953382" cy="39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0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ain_damage_round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350" y="1417638"/>
            <a:ext cx="3146650" cy="3248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Glyphosate and Glutamate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699" y="1417638"/>
            <a:ext cx="6705600" cy="506782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Acute </a:t>
            </a:r>
            <a:r>
              <a:rPr lang="en-US" dirty="0"/>
              <a:t>exposure activates </a:t>
            </a:r>
            <a:r>
              <a:rPr lang="en-US" dirty="0" smtClean="0"/>
              <a:t>NMDA </a:t>
            </a:r>
            <a:r>
              <a:rPr lang="en-US" dirty="0"/>
              <a:t>receptors and voltage-dependent </a:t>
            </a:r>
            <a:r>
              <a:rPr lang="en-US" dirty="0" smtClean="0"/>
              <a:t>calcium channels</a:t>
            </a:r>
          </a:p>
          <a:p>
            <a:pPr lvl="1"/>
            <a:r>
              <a:rPr lang="en-US" dirty="0" smtClean="0"/>
              <a:t>Oxidative </a:t>
            </a:r>
            <a:r>
              <a:rPr lang="en-US" dirty="0"/>
              <a:t>stress and neural cell </a:t>
            </a:r>
            <a:r>
              <a:rPr lang="en-US" dirty="0" smtClean="0"/>
              <a:t>death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ncreased </a:t>
            </a:r>
            <a:r>
              <a:rPr lang="en-US" dirty="0"/>
              <a:t>glutamate released into the synaptic </a:t>
            </a:r>
            <a:r>
              <a:rPr lang="en-US" dirty="0" smtClean="0"/>
              <a:t>cleft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 </a:t>
            </a:r>
            <a:r>
              <a:rPr lang="en-US" i="1" dirty="0">
                <a:solidFill>
                  <a:srgbClr val="FF0000"/>
                </a:solidFill>
              </a:rPr>
              <a:t>excessive extracellular glutamate </a:t>
            </a:r>
            <a:r>
              <a:rPr lang="en-US" i="1" dirty="0" smtClean="0">
                <a:solidFill>
                  <a:srgbClr val="FF0000"/>
                </a:solidFill>
              </a:rPr>
              <a:t>levels</a:t>
            </a:r>
          </a:p>
          <a:p>
            <a:pPr lvl="1"/>
            <a:r>
              <a:rPr lang="en-US" dirty="0" smtClean="0"/>
              <a:t>Decreased </a:t>
            </a:r>
            <a:r>
              <a:rPr lang="en-US" dirty="0"/>
              <a:t>glutathione </a:t>
            </a:r>
            <a:r>
              <a:rPr lang="en-US" dirty="0" smtClean="0"/>
              <a:t>content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ncreased </a:t>
            </a:r>
            <a:r>
              <a:rPr lang="en-US" dirty="0"/>
              <a:t>peroxidation of lipids (fats)</a:t>
            </a:r>
          </a:p>
          <a:p>
            <a:endParaRPr lang="en-US" dirty="0"/>
          </a:p>
          <a:p>
            <a:r>
              <a:rPr lang="en-US" dirty="0"/>
              <a:t>Chronic </a:t>
            </a:r>
            <a:r>
              <a:rPr lang="en-US" dirty="0" smtClean="0"/>
              <a:t>exposure:</a:t>
            </a:r>
          </a:p>
          <a:p>
            <a:pPr lvl="1"/>
            <a:r>
              <a:rPr lang="en-US" dirty="0" smtClean="0"/>
              <a:t>Decreased </a:t>
            </a:r>
            <a:r>
              <a:rPr lang="en-US" dirty="0"/>
              <a:t>glutamate uptake and </a:t>
            </a:r>
            <a:r>
              <a:rPr lang="en-US" dirty="0" smtClean="0"/>
              <a:t>metabolism</a:t>
            </a:r>
          </a:p>
          <a:p>
            <a:pPr lvl="1"/>
            <a:r>
              <a:rPr lang="en-US" dirty="0" smtClean="0"/>
              <a:t>Induced </a:t>
            </a:r>
            <a:r>
              <a:rPr lang="en-US" dirty="0"/>
              <a:t>calcium </a:t>
            </a:r>
            <a:r>
              <a:rPr lang="en-US" dirty="0" smtClean="0"/>
              <a:t>uptake</a:t>
            </a:r>
          </a:p>
          <a:p>
            <a:pPr lvl="1"/>
            <a:r>
              <a:rPr lang="en-US" dirty="0" smtClean="0"/>
              <a:t>Induced </a:t>
            </a:r>
            <a:r>
              <a:rPr lang="en-US" dirty="0"/>
              <a:t>oxidative stress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5747" y="6485467"/>
            <a:ext cx="8358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www.greenmedinfo.com</a:t>
            </a:r>
            <a:r>
              <a:rPr lang="en-US" dirty="0"/>
              <a:t>/blog/roundup-</a:t>
            </a:r>
            <a:r>
              <a:rPr lang="en-US" dirty="0" err="1"/>
              <a:t>weedkiller</a:t>
            </a:r>
            <a:r>
              <a:rPr lang="en-US" dirty="0"/>
              <a:t>-brain-damaging-neurotoxin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34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lutamine_synthetas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437" b="-90437"/>
          <a:stretch>
            <a:fillRect/>
          </a:stretch>
        </p:blipFill>
        <p:spPr>
          <a:xfrm>
            <a:off x="0" y="1315198"/>
            <a:ext cx="8747821" cy="4810965"/>
          </a:xfrm>
        </p:spPr>
      </p:pic>
      <p:pic>
        <p:nvPicPr>
          <p:cNvPr id="9" name="Picture 8" descr="mangane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26" y="1699751"/>
            <a:ext cx="1552215" cy="1507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Glutamine Synthesis Depends                on Manganese!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60401" y="4221203"/>
            <a:ext cx="114259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glutamate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95067" y="4168802"/>
            <a:ext cx="11289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glutamine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70376" y="1665897"/>
            <a:ext cx="338283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Glutamine </a:t>
            </a:r>
            <a:r>
              <a:rPr lang="en-US" sz="2800" dirty="0" err="1" smtClean="0"/>
              <a:t>synthetase</a:t>
            </a:r>
            <a:endParaRPr lang="en-US" sz="2800" dirty="0"/>
          </a:p>
        </p:txBody>
      </p:sp>
      <p:sp>
        <p:nvSpPr>
          <p:cNvPr id="8" name="Down Arrow 7"/>
          <p:cNvSpPr/>
          <p:nvPr/>
        </p:nvSpPr>
        <p:spPr>
          <a:xfrm>
            <a:off x="5892776" y="2545334"/>
            <a:ext cx="575733" cy="42962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17065" y="4436541"/>
            <a:ext cx="1626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ammonium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104506" y="4436541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water</a:t>
            </a:r>
            <a:endParaRPr lang="en-US" dirty="0"/>
          </a:p>
        </p:txBody>
      </p:sp>
      <p:sp>
        <p:nvSpPr>
          <p:cNvPr id="12" name="Up Arrow 11"/>
          <p:cNvSpPr/>
          <p:nvPr/>
        </p:nvSpPr>
        <p:spPr>
          <a:xfrm>
            <a:off x="2336813" y="3737812"/>
            <a:ext cx="500586" cy="57253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5892791" y="3737812"/>
            <a:ext cx="500586" cy="57253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10390" y="5295166"/>
            <a:ext cx="7008624" cy="954107"/>
          </a:xfrm>
          <a:prstGeom prst="rect">
            <a:avLst/>
          </a:prstGeom>
          <a:solidFill>
            <a:srgbClr val="FFFA9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Ammonium and glutamate toxicity in the brain</a:t>
            </a:r>
          </a:p>
          <a:p>
            <a:r>
              <a:rPr lang="en-US" sz="2800" dirty="0" smtClean="0"/>
              <a:t>can arise because of insufficient manganese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3213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097"/>
            <a:ext cx="8229600" cy="177429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“</a:t>
            </a:r>
            <a:r>
              <a:rPr lang="en-US" sz="3600" b="1" dirty="0"/>
              <a:t>Alteration of Plasma Glutamate and Glutamine Levels in Children </a:t>
            </a:r>
            <a:r>
              <a:rPr lang="en-US" sz="3600" b="1" dirty="0" smtClean="0"/>
              <a:t>with          </a:t>
            </a:r>
            <a:r>
              <a:rPr lang="en-US" sz="3600" b="1" dirty="0"/>
              <a:t>High-Functioning </a:t>
            </a:r>
            <a:r>
              <a:rPr lang="en-US" sz="3600" b="1" dirty="0" smtClean="0"/>
              <a:t>Autism”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glutamate_glutamin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208" r="-78208"/>
          <a:stretch>
            <a:fillRect/>
          </a:stretch>
        </p:blipFill>
        <p:spPr>
          <a:xfrm>
            <a:off x="160044" y="1727198"/>
            <a:ext cx="8983956" cy="4940830"/>
          </a:xfrm>
        </p:spPr>
      </p:pic>
      <p:sp>
        <p:nvSpPr>
          <p:cNvPr id="6" name="Freeform 5"/>
          <p:cNvSpPr/>
          <p:nvPr/>
        </p:nvSpPr>
        <p:spPr>
          <a:xfrm>
            <a:off x="2540000" y="2971800"/>
            <a:ext cx="4316358" cy="556353"/>
          </a:xfrm>
          <a:custGeom>
            <a:avLst/>
            <a:gdLst>
              <a:gd name="connsiteX0" fmla="*/ 0 w 4316358"/>
              <a:gd name="connsiteY0" fmla="*/ 254000 h 556353"/>
              <a:gd name="connsiteX1" fmla="*/ 1490133 w 4316358"/>
              <a:gd name="connsiteY1" fmla="*/ 0 h 556353"/>
              <a:gd name="connsiteX2" fmla="*/ 3437467 w 4316358"/>
              <a:gd name="connsiteY2" fmla="*/ 84667 h 556353"/>
              <a:gd name="connsiteX3" fmla="*/ 4309533 w 4316358"/>
              <a:gd name="connsiteY3" fmla="*/ 160867 h 556353"/>
              <a:gd name="connsiteX4" fmla="*/ 3725333 w 4316358"/>
              <a:gd name="connsiteY4" fmla="*/ 516467 h 556353"/>
              <a:gd name="connsiteX5" fmla="*/ 1752600 w 4316358"/>
              <a:gd name="connsiteY5" fmla="*/ 516467 h 556353"/>
              <a:gd name="connsiteX6" fmla="*/ 491067 w 4316358"/>
              <a:gd name="connsiteY6" fmla="*/ 541867 h 556353"/>
              <a:gd name="connsiteX7" fmla="*/ 0 w 4316358"/>
              <a:gd name="connsiteY7" fmla="*/ 254000 h 55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6358" h="556353">
                <a:moveTo>
                  <a:pt x="0" y="254000"/>
                </a:moveTo>
                <a:cubicBezTo>
                  <a:pt x="458611" y="141111"/>
                  <a:pt x="917222" y="28222"/>
                  <a:pt x="1490133" y="0"/>
                </a:cubicBezTo>
                <a:lnTo>
                  <a:pt x="3437467" y="84667"/>
                </a:lnTo>
                <a:cubicBezTo>
                  <a:pt x="3907367" y="111478"/>
                  <a:pt x="4261555" y="88900"/>
                  <a:pt x="4309533" y="160867"/>
                </a:cubicBezTo>
                <a:cubicBezTo>
                  <a:pt x="4357511" y="232834"/>
                  <a:pt x="4151488" y="457200"/>
                  <a:pt x="3725333" y="516467"/>
                </a:cubicBezTo>
                <a:cubicBezTo>
                  <a:pt x="3299178" y="575734"/>
                  <a:pt x="2291644" y="512234"/>
                  <a:pt x="1752600" y="516467"/>
                </a:cubicBezTo>
                <a:cubicBezTo>
                  <a:pt x="1213556" y="520700"/>
                  <a:pt x="781756" y="584200"/>
                  <a:pt x="491067" y="541867"/>
                </a:cubicBezTo>
                <a:cubicBezTo>
                  <a:pt x="200378" y="499534"/>
                  <a:pt x="104422" y="381000"/>
                  <a:pt x="0" y="254000"/>
                </a:cubicBez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6358" y="5737198"/>
            <a:ext cx="2099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fr-FR" dirty="0"/>
              <a:t>C. </a:t>
            </a:r>
            <a:r>
              <a:rPr lang="fr-FR" dirty="0" err="1"/>
              <a:t>Shimmura</a:t>
            </a:r>
            <a:r>
              <a:rPr lang="fr-FR" dirty="0"/>
              <a:t> et al. </a:t>
            </a:r>
            <a:r>
              <a:rPr lang="fr-FR" dirty="0" err="1"/>
              <a:t>PLoSone</a:t>
            </a:r>
            <a:r>
              <a:rPr lang="fr-FR" dirty="0"/>
              <a:t> </a:t>
            </a:r>
            <a:r>
              <a:rPr lang="fr-FR" dirty="0" err="1"/>
              <a:t>October</a:t>
            </a:r>
            <a:r>
              <a:rPr lang="fr-FR" dirty="0"/>
              <a:t> 2011 6(1):e25340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21142" y="2219981"/>
            <a:ext cx="7765658" cy="1842889"/>
            <a:chOff x="921142" y="2219981"/>
            <a:chExt cx="7765658" cy="1842889"/>
          </a:xfrm>
        </p:grpSpPr>
        <p:pic>
          <p:nvPicPr>
            <p:cNvPr id="5" name="Picture 4" descr="glutamate_glutamine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42" y="2743201"/>
              <a:ext cx="7765658" cy="131966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856358" y="2219981"/>
              <a:ext cx="12845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smtClean="0"/>
                <a:t>P</a:t>
              </a:r>
              <a:r>
                <a:rPr lang="en-US" sz="2800" dirty="0" smtClean="0"/>
                <a:t>-value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6106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097"/>
            <a:ext cx="8229600" cy="177429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“</a:t>
            </a:r>
            <a:r>
              <a:rPr lang="en-US" sz="3600" b="1" dirty="0"/>
              <a:t>Alteration of Plasma Glutamate and Glutamine Levels in Children </a:t>
            </a:r>
            <a:r>
              <a:rPr lang="en-US" sz="3600" b="1" dirty="0" smtClean="0"/>
              <a:t>with          </a:t>
            </a:r>
            <a:r>
              <a:rPr lang="en-US" sz="3600" b="1" dirty="0"/>
              <a:t>High-Functioning </a:t>
            </a:r>
            <a:r>
              <a:rPr lang="en-US" sz="3600" b="1" dirty="0" smtClean="0"/>
              <a:t>Autism”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glutamate_glutamin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208" r="-78208"/>
          <a:stretch>
            <a:fillRect/>
          </a:stretch>
        </p:blipFill>
        <p:spPr>
          <a:xfrm>
            <a:off x="160044" y="1727198"/>
            <a:ext cx="8983956" cy="4940830"/>
          </a:xfrm>
        </p:spPr>
      </p:pic>
      <p:sp>
        <p:nvSpPr>
          <p:cNvPr id="6" name="Freeform 5"/>
          <p:cNvSpPr/>
          <p:nvPr/>
        </p:nvSpPr>
        <p:spPr>
          <a:xfrm>
            <a:off x="2540000" y="2971800"/>
            <a:ext cx="4316358" cy="556353"/>
          </a:xfrm>
          <a:custGeom>
            <a:avLst/>
            <a:gdLst>
              <a:gd name="connsiteX0" fmla="*/ 0 w 4316358"/>
              <a:gd name="connsiteY0" fmla="*/ 254000 h 556353"/>
              <a:gd name="connsiteX1" fmla="*/ 1490133 w 4316358"/>
              <a:gd name="connsiteY1" fmla="*/ 0 h 556353"/>
              <a:gd name="connsiteX2" fmla="*/ 3437467 w 4316358"/>
              <a:gd name="connsiteY2" fmla="*/ 84667 h 556353"/>
              <a:gd name="connsiteX3" fmla="*/ 4309533 w 4316358"/>
              <a:gd name="connsiteY3" fmla="*/ 160867 h 556353"/>
              <a:gd name="connsiteX4" fmla="*/ 3725333 w 4316358"/>
              <a:gd name="connsiteY4" fmla="*/ 516467 h 556353"/>
              <a:gd name="connsiteX5" fmla="*/ 1752600 w 4316358"/>
              <a:gd name="connsiteY5" fmla="*/ 516467 h 556353"/>
              <a:gd name="connsiteX6" fmla="*/ 491067 w 4316358"/>
              <a:gd name="connsiteY6" fmla="*/ 541867 h 556353"/>
              <a:gd name="connsiteX7" fmla="*/ 0 w 4316358"/>
              <a:gd name="connsiteY7" fmla="*/ 254000 h 55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6358" h="556353">
                <a:moveTo>
                  <a:pt x="0" y="254000"/>
                </a:moveTo>
                <a:cubicBezTo>
                  <a:pt x="458611" y="141111"/>
                  <a:pt x="917222" y="28222"/>
                  <a:pt x="1490133" y="0"/>
                </a:cubicBezTo>
                <a:lnTo>
                  <a:pt x="3437467" y="84667"/>
                </a:lnTo>
                <a:cubicBezTo>
                  <a:pt x="3907367" y="111478"/>
                  <a:pt x="4261555" y="88900"/>
                  <a:pt x="4309533" y="160867"/>
                </a:cubicBezTo>
                <a:cubicBezTo>
                  <a:pt x="4357511" y="232834"/>
                  <a:pt x="4151488" y="457200"/>
                  <a:pt x="3725333" y="516467"/>
                </a:cubicBezTo>
                <a:cubicBezTo>
                  <a:pt x="3299178" y="575734"/>
                  <a:pt x="2291644" y="512234"/>
                  <a:pt x="1752600" y="516467"/>
                </a:cubicBezTo>
                <a:cubicBezTo>
                  <a:pt x="1213556" y="520700"/>
                  <a:pt x="781756" y="584200"/>
                  <a:pt x="491067" y="541867"/>
                </a:cubicBezTo>
                <a:cubicBezTo>
                  <a:pt x="200378" y="499534"/>
                  <a:pt x="104422" y="381000"/>
                  <a:pt x="0" y="254000"/>
                </a:cubicBez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6358" y="5737198"/>
            <a:ext cx="2099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fr-FR" dirty="0"/>
              <a:t>C. </a:t>
            </a:r>
            <a:r>
              <a:rPr lang="fr-FR" dirty="0" err="1"/>
              <a:t>Shimmura</a:t>
            </a:r>
            <a:r>
              <a:rPr lang="fr-FR" dirty="0"/>
              <a:t> et al. </a:t>
            </a:r>
            <a:r>
              <a:rPr lang="fr-FR" dirty="0" err="1"/>
              <a:t>PLoSone</a:t>
            </a:r>
            <a:r>
              <a:rPr lang="fr-FR" dirty="0"/>
              <a:t> </a:t>
            </a:r>
            <a:r>
              <a:rPr lang="fr-FR" dirty="0" err="1"/>
              <a:t>October</a:t>
            </a:r>
            <a:r>
              <a:rPr lang="fr-FR" dirty="0"/>
              <a:t> 2011 6(1):e25340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21142" y="2219981"/>
            <a:ext cx="7765658" cy="1842889"/>
            <a:chOff x="921142" y="2219981"/>
            <a:chExt cx="7765658" cy="1842889"/>
          </a:xfrm>
        </p:grpSpPr>
        <p:pic>
          <p:nvPicPr>
            <p:cNvPr id="5" name="Picture 4" descr="glutamate_glutamine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42" y="2743201"/>
              <a:ext cx="7765658" cy="131966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856358" y="2219981"/>
              <a:ext cx="12845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smtClean="0"/>
                <a:t>P</a:t>
              </a:r>
              <a:r>
                <a:rPr lang="en-US" sz="2800" dirty="0" smtClean="0"/>
                <a:t>-value</a:t>
              </a:r>
              <a:endParaRPr lang="en-US" sz="28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88537" y="1665180"/>
            <a:ext cx="7098659" cy="1077218"/>
          </a:xfrm>
          <a:prstGeom prst="rect">
            <a:avLst/>
          </a:prstGeom>
          <a:solidFill>
            <a:srgbClr val="FFFA9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Of all the proteins measured, only glutamate and glutamine were abnormal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905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638829"/>
          </a:xfrm>
        </p:spPr>
        <p:txBody>
          <a:bodyPr>
            <a:noAutofit/>
          </a:bodyPr>
          <a:lstStyle/>
          <a:p>
            <a:r>
              <a:rPr lang="en-US" sz="3200" b="1" dirty="0"/>
              <a:t>Journal of Personal Science: One Child’s Autism Eliminated by </a:t>
            </a:r>
            <a:r>
              <a:rPr lang="en-US" sz="3200" b="1" dirty="0" smtClean="0"/>
              <a:t>Removal of </a:t>
            </a:r>
            <a:r>
              <a:rPr lang="en-US" sz="3200" b="1" dirty="0"/>
              <a:t>Glutamate From Her Diet</a:t>
            </a:r>
            <a:r>
              <a:rPr lang="en-US" sz="3200" b="1" dirty="0">
                <a:solidFill>
                  <a:srgbClr val="FF0000"/>
                </a:solidFill>
              </a:rPr>
              <a:t>*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>By Katherine Reid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67" y="1735664"/>
            <a:ext cx="86868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First </a:t>
            </a:r>
            <a:r>
              <a:rPr lang="en-US" sz="2800" dirty="0" smtClean="0"/>
              <a:t>Round:</a:t>
            </a:r>
          </a:p>
          <a:p>
            <a:pPr lvl="1"/>
            <a:r>
              <a:rPr lang="en-US" sz="2400" dirty="0" smtClean="0"/>
              <a:t>Kale</a:t>
            </a:r>
            <a:r>
              <a:rPr lang="en-US" sz="2400" dirty="0"/>
              <a:t>, cucumber, cilantro, nuts, </a:t>
            </a:r>
            <a:r>
              <a:rPr lang="en-US" sz="2400" dirty="0" smtClean="0"/>
              <a:t>seeds, fruits</a:t>
            </a:r>
          </a:p>
          <a:p>
            <a:pPr lvl="1"/>
            <a:r>
              <a:rPr lang="en-US" sz="2400" dirty="0" smtClean="0"/>
              <a:t>Magnesium </a:t>
            </a:r>
            <a:r>
              <a:rPr lang="en-US" sz="2400" dirty="0"/>
              <a:t>B-complex, vitamin D3, omega 3 fats (EPA, DHA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Probiotics</a:t>
            </a:r>
          </a:p>
          <a:p>
            <a:pPr lvl="1"/>
            <a:r>
              <a:rPr lang="en-US" sz="2400" dirty="0" smtClean="0"/>
              <a:t>Gluten </a:t>
            </a:r>
            <a:r>
              <a:rPr lang="en-US" sz="2400" dirty="0"/>
              <a:t>free and casein free (no wheat, no milk)</a:t>
            </a:r>
          </a:p>
          <a:p>
            <a:pPr marL="0" indent="0">
              <a:buNone/>
            </a:pPr>
            <a:r>
              <a:rPr lang="en-US" sz="2800" i="1" dirty="0" smtClean="0">
                <a:solidFill>
                  <a:srgbClr val="FF0000"/>
                </a:solidFill>
              </a:rPr>
              <a:t>Child </a:t>
            </a:r>
            <a:r>
              <a:rPr lang="en-US" sz="2800" i="1" dirty="0">
                <a:solidFill>
                  <a:srgbClr val="FF0000"/>
                </a:solidFill>
              </a:rPr>
              <a:t>improved significantly but still had autistic behaviors</a:t>
            </a:r>
          </a:p>
          <a:p>
            <a:pPr marL="0" indent="0">
              <a:buNone/>
            </a:pPr>
            <a:r>
              <a:rPr lang="en-US" sz="2800" dirty="0" smtClean="0"/>
              <a:t>Second Round:</a:t>
            </a:r>
          </a:p>
          <a:p>
            <a:pPr lvl="1"/>
            <a:r>
              <a:rPr lang="en-US" sz="2400" dirty="0" smtClean="0"/>
              <a:t>ADD</a:t>
            </a:r>
            <a:r>
              <a:rPr lang="en-US" sz="2400" dirty="0"/>
              <a:t>: ELIMINATE FREE GLUTAMATE </a:t>
            </a:r>
          </a:p>
          <a:p>
            <a:pPr marL="0" indent="0" algn="ctr">
              <a:buNone/>
            </a:pPr>
            <a:r>
              <a:rPr lang="en-US" sz="2800" i="1" dirty="0" smtClean="0">
                <a:solidFill>
                  <a:srgbClr val="FF0000"/>
                </a:solidFill>
              </a:rPr>
              <a:t>Child </a:t>
            </a:r>
            <a:r>
              <a:rPr lang="en-US" sz="2800" i="1" dirty="0">
                <a:solidFill>
                  <a:srgbClr val="FF0000"/>
                </a:solidFill>
              </a:rPr>
              <a:t>lost the "autism" label!</a:t>
            </a:r>
          </a:p>
          <a:p>
            <a:pPr algn="ctr"/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78933" y="6248403"/>
            <a:ext cx="6712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 err="1"/>
              <a:t>blog.sethroberts.net</a:t>
            </a:r>
            <a:r>
              <a:rPr lang="en-US" dirty="0"/>
              <a:t>/2013/05/17/journal-of-personal-science-</a:t>
            </a:r>
          </a:p>
          <a:p>
            <a:r>
              <a:rPr lang="en-US" dirty="0"/>
              <a:t>one-childs-autism-eliminated-by-removal-of-glutamate-from-her-diet</a:t>
            </a:r>
          </a:p>
        </p:txBody>
      </p:sp>
    </p:spTree>
    <p:extLst>
      <p:ext uri="{BB962C8B-B14F-4D97-AF65-F5344CB8AC3E}">
        <p14:creationId xmlns:p14="http://schemas.microsoft.com/office/powerpoint/2010/main" val="1062672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5615" y="356619"/>
            <a:ext cx="6901686" cy="175432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Manganese Deficiency: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Mitochondrial Disorder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 descr="round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0" y="2476071"/>
            <a:ext cx="3953382" cy="39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03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772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Autism and Mitochondrial Disorder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6536267"/>
            <a:ext cx="797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G Oliveira et al. Developmental Medicine &amp; Child Neurology 47(3), 185-189, 2005.</a:t>
            </a:r>
          </a:p>
        </p:txBody>
      </p:sp>
      <p:pic>
        <p:nvPicPr>
          <p:cNvPr id="6" name="Picture 5" descr="mitochondr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67" y="4524482"/>
            <a:ext cx="3115733" cy="202522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075277"/>
            <a:ext cx="8229600" cy="41303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dirty="0" smtClean="0"/>
              <a:t>“Five </a:t>
            </a:r>
            <a:r>
              <a:rPr lang="en-US" dirty="0"/>
              <a:t>of 11 patients studied were classified with definite mitochondrial respiratory chain disorder, suggesting that this might be one of the most common disorders associated with </a:t>
            </a:r>
            <a:r>
              <a:rPr lang="en-US" dirty="0" smtClean="0"/>
              <a:t>autism”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Manganese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superoxide dismutase plays a critical role in protecting mitochondria from oxidative damage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Detoxification of Superoxide (O</a:t>
            </a:r>
            <a:r>
              <a:rPr lang="en-US" b="1" baseline="-25000" dirty="0" smtClean="0"/>
              <a:t>2</a:t>
            </a:r>
            <a:r>
              <a:rPr lang="en-US" b="1" baseline="30000" dirty="0" smtClean="0"/>
              <a:t>-</a:t>
            </a:r>
            <a:r>
              <a:rPr lang="en-US" b="1" dirty="0" smtClean="0"/>
              <a:t>)</a:t>
            </a:r>
            <a:endParaRPr lang="en-US" b="1" dirty="0"/>
          </a:p>
        </p:txBody>
      </p:sp>
      <p:pic>
        <p:nvPicPr>
          <p:cNvPr id="4" name="Content Placeholder 3" descr="mnSO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64" b="-716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6071822" y="4402666"/>
            <a:ext cx="831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IRON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26178" y="1369367"/>
            <a:ext cx="1492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SELENIUM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6178" y="1384067"/>
            <a:ext cx="2005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GLUTATHIONE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6178" y="2366200"/>
            <a:ext cx="1837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MANGANESE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2089" y="3149098"/>
            <a:ext cx="5565546" cy="584776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Glyphosate disrupts all of these!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86027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7732"/>
            <a:ext cx="8229600" cy="1143000"/>
          </a:xfrm>
        </p:spPr>
        <p:txBody>
          <a:bodyPr/>
          <a:lstStyle/>
          <a:p>
            <a:r>
              <a:rPr lang="en-US" b="1" dirty="0" smtClean="0"/>
              <a:t>Citric Acid Cycle in Mitochondria</a:t>
            </a:r>
            <a:endParaRPr lang="en-US" b="1" dirty="0"/>
          </a:p>
        </p:txBody>
      </p:sp>
      <p:pic>
        <p:nvPicPr>
          <p:cNvPr id="4" name="Content Placeholder 3" descr="aconitase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784" r="-44784"/>
          <a:stretch>
            <a:fillRect/>
          </a:stretch>
        </p:blipFill>
        <p:spPr>
          <a:xfrm>
            <a:off x="-440267" y="829731"/>
            <a:ext cx="10457770" cy="5751371"/>
          </a:xfrm>
        </p:spPr>
      </p:pic>
      <p:sp>
        <p:nvSpPr>
          <p:cNvPr id="6" name="TextBox 5"/>
          <p:cNvSpPr txBox="1"/>
          <p:nvPr/>
        </p:nvSpPr>
        <p:spPr>
          <a:xfrm>
            <a:off x="3923525" y="6502400"/>
            <a:ext cx="5220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PR Gardner. Methods in Enzymology 349:9–23.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51047" y="2141487"/>
            <a:ext cx="1820530" cy="584776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Aconitase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86687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5708" y="1988565"/>
            <a:ext cx="618349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Okay, It’s toxic!</a:t>
            </a:r>
          </a:p>
          <a:p>
            <a:pPr algn="ctr"/>
            <a:r>
              <a:rPr lang="en-US" sz="54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But are we exposed?</a:t>
            </a:r>
          </a:p>
          <a:p>
            <a:pPr algn="ctr"/>
            <a:endParaRPr lang="en-US" sz="5400" b="1" dirty="0" smtClean="0">
              <a:ln w="1270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Very little data!</a:t>
            </a:r>
            <a:endParaRPr lang="en-US" sz="5400" b="1" cap="none" spc="0" dirty="0">
              <a:ln w="1270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493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7732"/>
            <a:ext cx="8229600" cy="1143000"/>
          </a:xfrm>
        </p:spPr>
        <p:txBody>
          <a:bodyPr/>
          <a:lstStyle/>
          <a:p>
            <a:r>
              <a:rPr lang="en-US" b="1" dirty="0" smtClean="0"/>
              <a:t>Citric Acid Cycle in Mitochondria</a:t>
            </a:r>
            <a:endParaRPr lang="en-US" b="1" dirty="0"/>
          </a:p>
        </p:txBody>
      </p:sp>
      <p:pic>
        <p:nvPicPr>
          <p:cNvPr id="4" name="Content Placeholder 3" descr="aconitase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784" r="-44784"/>
          <a:stretch>
            <a:fillRect/>
          </a:stretch>
        </p:blipFill>
        <p:spPr>
          <a:xfrm>
            <a:off x="-440267" y="829731"/>
            <a:ext cx="10457770" cy="5751371"/>
          </a:xfrm>
        </p:spPr>
      </p:pic>
      <p:sp>
        <p:nvSpPr>
          <p:cNvPr id="6" name="TextBox 5"/>
          <p:cNvSpPr txBox="1"/>
          <p:nvPr/>
        </p:nvSpPr>
        <p:spPr>
          <a:xfrm>
            <a:off x="3923525" y="6502400"/>
            <a:ext cx="5220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PR Gardner. Methods in Enzymology 349:9–23.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51047" y="2141487"/>
            <a:ext cx="1820530" cy="584776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Aconitase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794077" y="3661227"/>
            <a:ext cx="7484533" cy="1077218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iron sulfur cluster in </a:t>
            </a:r>
            <a:r>
              <a:rPr lang="en-US" sz="3200" dirty="0" err="1"/>
              <a:t>aconitase</a:t>
            </a:r>
            <a:r>
              <a:rPr lang="en-US" sz="3200" dirty="0"/>
              <a:t> is highly sensitive to oxidation by superoxide</a:t>
            </a:r>
            <a:r>
              <a:rPr lang="en-US" sz="3200" dirty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2092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Aconitase</a:t>
            </a:r>
            <a:r>
              <a:rPr lang="en-US" b="1" dirty="0" smtClean="0"/>
              <a:t> Dysfunction and Brain Inflammation in Autism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Frozen samples of post-mortem tissues from cerebellum and temporal cortex of </a:t>
            </a:r>
            <a:r>
              <a:rPr lang="en-US" dirty="0" smtClean="0"/>
              <a:t>autism patients </a:t>
            </a:r>
            <a:r>
              <a:rPr lang="en-US" dirty="0"/>
              <a:t>compared with controls.</a:t>
            </a:r>
          </a:p>
          <a:p>
            <a:r>
              <a:rPr lang="en-US" dirty="0"/>
              <a:t>Compared to controls:</a:t>
            </a:r>
          </a:p>
          <a:p>
            <a:pPr lvl="1"/>
            <a:r>
              <a:rPr lang="en-US" dirty="0" err="1"/>
              <a:t>Aconitase</a:t>
            </a:r>
            <a:r>
              <a:rPr lang="en-US" dirty="0"/>
              <a:t> activity was </a:t>
            </a:r>
            <a:r>
              <a:rPr lang="en-US" dirty="0" smtClean="0"/>
              <a:t>                                         significantly </a:t>
            </a:r>
            <a:r>
              <a:rPr lang="en-US" dirty="0"/>
              <a:t>reduced in </a:t>
            </a:r>
            <a:r>
              <a:rPr lang="en-US" dirty="0" smtClean="0"/>
              <a:t>the                                            </a:t>
            </a:r>
            <a:r>
              <a:rPr lang="en-US" dirty="0"/>
              <a:t>cerebellum and </a:t>
            </a:r>
            <a:r>
              <a:rPr lang="en-US" dirty="0" smtClean="0"/>
              <a:t>correlated                                            with low </a:t>
            </a:r>
            <a:r>
              <a:rPr lang="en-US" dirty="0"/>
              <a:t>glutathione levels</a:t>
            </a:r>
          </a:p>
          <a:p>
            <a:pPr lvl="1"/>
            <a:r>
              <a:rPr lang="en-US" dirty="0" err="1"/>
              <a:t>Biomorkers</a:t>
            </a:r>
            <a:r>
              <a:rPr lang="en-US" dirty="0"/>
              <a:t> of inflammation were increased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52133" y="6283868"/>
            <a:ext cx="5982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*</a:t>
            </a:r>
            <a:r>
              <a:rPr lang="fr-FR" sz="2400" dirty="0"/>
              <a:t>S. Rose et al. </a:t>
            </a:r>
            <a:r>
              <a:rPr lang="fr-FR" sz="2400" dirty="0" err="1"/>
              <a:t>Transl</a:t>
            </a:r>
            <a:r>
              <a:rPr lang="fr-FR" sz="2400" dirty="0"/>
              <a:t> </a:t>
            </a:r>
            <a:r>
              <a:rPr lang="fr-FR" sz="2400" dirty="0" err="1"/>
              <a:t>Psychiatry</a:t>
            </a:r>
            <a:r>
              <a:rPr lang="fr-FR" sz="2400" dirty="0"/>
              <a:t> (2012) 2:e134.</a:t>
            </a:r>
            <a:endParaRPr lang="en-US" sz="2400" dirty="0"/>
          </a:p>
        </p:txBody>
      </p:sp>
      <p:pic>
        <p:nvPicPr>
          <p:cNvPr id="5" name="Picture 4" descr="cerebell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32" y="3098800"/>
            <a:ext cx="2472267" cy="252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0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Aconitase</a:t>
            </a:r>
            <a:r>
              <a:rPr lang="en-US" b="1" dirty="0" smtClean="0"/>
              <a:t> &amp; Glutathione in Cerebellum in Autism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aconitase_graph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36" r="-8136"/>
          <a:stretch>
            <a:fillRect/>
          </a:stretch>
        </p:blipFill>
        <p:spPr>
          <a:xfrm>
            <a:off x="287866" y="160020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2658533" y="6419334"/>
            <a:ext cx="5009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* </a:t>
            </a:r>
            <a:r>
              <a:rPr lang="fr-FR" sz="2000" dirty="0"/>
              <a:t>S Rose et al. </a:t>
            </a:r>
            <a:r>
              <a:rPr lang="fr-FR" sz="2000" dirty="0" err="1"/>
              <a:t>Transl</a:t>
            </a:r>
            <a:r>
              <a:rPr lang="fr-FR" sz="2000" dirty="0"/>
              <a:t> </a:t>
            </a:r>
            <a:r>
              <a:rPr lang="fr-FR" sz="2000" dirty="0" err="1"/>
              <a:t>Psychiatry</a:t>
            </a:r>
            <a:r>
              <a:rPr lang="fr-FR" sz="2000" dirty="0"/>
              <a:t> (2012) 2:e134.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8590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2993" y="483619"/>
            <a:ext cx="8410438" cy="175432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Manganese Deficiency: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Impaired Bone development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 descr="round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0" y="2476071"/>
            <a:ext cx="3953382" cy="39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13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t-skelet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79" y="1913460"/>
            <a:ext cx="2772833" cy="2779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 and Bone Development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91733"/>
            <a:ext cx="8940800" cy="480460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Dams treated with glyphosate in water from days 6 to 15 of their pregnancy</a:t>
            </a:r>
          </a:p>
          <a:p>
            <a:r>
              <a:rPr lang="en-US" dirty="0" smtClean="0"/>
              <a:t>Effects on pups:</a:t>
            </a:r>
          </a:p>
          <a:p>
            <a:pPr lvl="1"/>
            <a:r>
              <a:rPr lang="en-US" dirty="0" smtClean="0"/>
              <a:t>Lack </a:t>
            </a:r>
            <a:r>
              <a:rPr lang="en-US" dirty="0"/>
              <a:t>of development of </a:t>
            </a:r>
            <a:r>
              <a:rPr lang="en-US" dirty="0" smtClean="0"/>
              <a:t>                                                                     the </a:t>
            </a:r>
            <a:r>
              <a:rPr lang="en-US" dirty="0"/>
              <a:t>ossification centers of </a:t>
            </a:r>
            <a:r>
              <a:rPr lang="en-US" dirty="0" smtClean="0"/>
              <a:t>                                                                     the </a:t>
            </a:r>
            <a:r>
              <a:rPr lang="en-US" dirty="0"/>
              <a:t>terminal </a:t>
            </a:r>
            <a:r>
              <a:rPr lang="en-US" dirty="0" smtClean="0"/>
              <a:t>phalanges                                                                  </a:t>
            </a:r>
            <a:r>
              <a:rPr lang="en-US" dirty="0"/>
              <a:t>(bones in fingers and toes)</a:t>
            </a:r>
          </a:p>
          <a:p>
            <a:pPr lvl="1"/>
            <a:r>
              <a:rPr lang="en-US" dirty="0"/>
              <a:t>Larger </a:t>
            </a:r>
            <a:r>
              <a:rPr lang="en-US" dirty="0" err="1"/>
              <a:t>fontanelles</a:t>
            </a:r>
            <a:r>
              <a:rPr lang="en-US" dirty="0"/>
              <a:t> ("soft spot") </a:t>
            </a:r>
            <a:r>
              <a:rPr lang="en-US" dirty="0" smtClean="0"/>
              <a:t>                                                              and </a:t>
            </a:r>
            <a:r>
              <a:rPr lang="en-US" dirty="0"/>
              <a:t>incomplete development of skull bones </a:t>
            </a:r>
          </a:p>
          <a:p>
            <a:pPr lvl="1"/>
            <a:r>
              <a:rPr lang="en-US" dirty="0"/>
              <a:t>Absence of important bones or parts of bones, shortenings, </a:t>
            </a:r>
            <a:r>
              <a:rPr lang="en-US" dirty="0" err="1"/>
              <a:t>bendings</a:t>
            </a:r>
            <a:r>
              <a:rPr lang="en-US" dirty="0"/>
              <a:t>, asymmetry, fusions or clefts.</a:t>
            </a:r>
          </a:p>
          <a:p>
            <a:pPr lvl="1"/>
            <a:r>
              <a:rPr lang="en-US" dirty="0"/>
              <a:t>Surfactant </a:t>
            </a:r>
            <a:r>
              <a:rPr lang="en-US" dirty="0" err="1"/>
              <a:t>polyoxyethyleneamine</a:t>
            </a:r>
            <a:r>
              <a:rPr lang="en-US" dirty="0"/>
              <a:t> increased glyphosate's toxicity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0487" y="6396335"/>
            <a:ext cx="7256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E. </a:t>
            </a:r>
            <a:r>
              <a:rPr lang="en-US" sz="2400" dirty="0" err="1"/>
              <a:t>Dallegrave</a:t>
            </a:r>
            <a:r>
              <a:rPr lang="en-US" sz="2400" dirty="0"/>
              <a:t> et al. Toxicology Letters 142 (2003) 45-52.</a:t>
            </a:r>
          </a:p>
        </p:txBody>
      </p:sp>
    </p:spTree>
    <p:extLst>
      <p:ext uri="{BB962C8B-B14F-4D97-AF65-F5344CB8AC3E}">
        <p14:creationId xmlns:p14="http://schemas.microsoft.com/office/powerpoint/2010/main" val="1510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Manganese and Bones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48133" cy="347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“The </a:t>
            </a:r>
            <a:r>
              <a:rPr lang="en-US" dirty="0"/>
              <a:t>multiple cellular effects of </a:t>
            </a:r>
            <a:r>
              <a:rPr lang="en-US" dirty="0" err="1"/>
              <a:t>Mn</a:t>
            </a:r>
            <a:r>
              <a:rPr lang="en-US" dirty="0"/>
              <a:t> deficiency include: decreased bone </a:t>
            </a:r>
            <a:r>
              <a:rPr lang="en-US" dirty="0" err="1"/>
              <a:t>resorption</a:t>
            </a:r>
            <a:r>
              <a:rPr lang="en-US" dirty="0"/>
              <a:t>, production of labile bone, and </a:t>
            </a:r>
            <a:r>
              <a:rPr lang="en-US" i="1" dirty="0">
                <a:solidFill>
                  <a:srgbClr val="FF0000"/>
                </a:solidFill>
              </a:rPr>
              <a:t>decreased synthesis of organic matrix.</a:t>
            </a:r>
            <a:r>
              <a:rPr lang="en-US" dirty="0"/>
              <a:t> The serum level of </a:t>
            </a:r>
            <a:r>
              <a:rPr lang="en-US" dirty="0" err="1"/>
              <a:t>Mn</a:t>
            </a:r>
            <a:r>
              <a:rPr lang="en-US" dirty="0"/>
              <a:t> in a group of osteoporotic postmenopausal women was significantly lower than age-matched controls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30445" y="6126163"/>
            <a:ext cx="65789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L</a:t>
            </a:r>
            <a:r>
              <a:rPr lang="en-US" dirty="0"/>
              <a:t>. </a:t>
            </a:r>
            <a:r>
              <a:rPr lang="en-US" dirty="0" err="1"/>
              <a:t>Strause</a:t>
            </a:r>
            <a:r>
              <a:rPr lang="en-US" dirty="0"/>
              <a:t> and P. </a:t>
            </a:r>
            <a:r>
              <a:rPr lang="en-US" dirty="0" err="1"/>
              <a:t>Saltman</a:t>
            </a:r>
            <a:r>
              <a:rPr lang="en-US" dirty="0"/>
              <a:t>. Role of Manganese in Bone Metabolism. </a:t>
            </a:r>
          </a:p>
          <a:p>
            <a:r>
              <a:rPr lang="en-US" dirty="0"/>
              <a:t>Chapter 5, </a:t>
            </a:r>
            <a:r>
              <a:rPr lang="en-US" dirty="0" err="1"/>
              <a:t>pp</a:t>
            </a:r>
            <a:r>
              <a:rPr lang="en-US" dirty="0"/>
              <a:t> 46–55 in Nutritional Bioavailability of Manganese.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987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74638"/>
            <a:ext cx="8432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Osteoblasts build “Ground Substance” </a:t>
            </a:r>
            <a:endParaRPr lang="en-US" b="1" dirty="0"/>
          </a:p>
        </p:txBody>
      </p:sp>
      <p:pic>
        <p:nvPicPr>
          <p:cNvPr id="4" name="Content Placeholder 3" descr="Active_osteoblas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5" r="-9095"/>
          <a:stretch>
            <a:fillRect/>
          </a:stretch>
        </p:blipFill>
        <p:spPr>
          <a:xfrm>
            <a:off x="3943623" y="1417638"/>
            <a:ext cx="5588388" cy="3073398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4000" y="1417638"/>
            <a:ext cx="4284133" cy="4919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Ground substance is made of chondroitin sulfate and </a:t>
            </a:r>
            <a:r>
              <a:rPr lang="en-US" sz="2800" dirty="0" err="1" smtClean="0"/>
              <a:t>osteocalcin</a:t>
            </a:r>
            <a:r>
              <a:rPr lang="en-US" sz="2800" dirty="0" smtClean="0"/>
              <a:t> – collagen is layered over this</a:t>
            </a:r>
          </a:p>
          <a:p>
            <a:r>
              <a:rPr lang="en-US" sz="2800" dirty="0" smtClean="0"/>
              <a:t>Poor mineralization results from impaired chondroitin sulfate synthesis</a:t>
            </a:r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774267" y="4592135"/>
            <a:ext cx="2661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Osteoblasts in bone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5726667"/>
            <a:ext cx="6705600" cy="954107"/>
          </a:xfrm>
          <a:prstGeom prst="rect">
            <a:avLst/>
          </a:prstGeom>
          <a:solidFill>
            <a:srgbClr val="FFFA9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Childhood osteoarthritis and </a:t>
            </a:r>
            <a:r>
              <a:rPr lang="en-US" sz="2800" dirty="0" err="1" smtClean="0"/>
              <a:t>osteomalacia</a:t>
            </a:r>
            <a:r>
              <a:rPr lang="en-US" sz="2800" dirty="0" smtClean="0"/>
              <a:t>      are an epidemic in the US today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8716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il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3" y="1837267"/>
            <a:ext cx="4497916" cy="3598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Chondroitin Sulfate Synthesis in Cartilage depends on Manganese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7" y="1600200"/>
            <a:ext cx="486198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Two critical enzymes are </a:t>
            </a:r>
            <a:r>
              <a:rPr lang="en-US" dirty="0" smtClean="0"/>
              <a:t>                                           manganese </a:t>
            </a:r>
            <a:r>
              <a:rPr lang="en-US" dirty="0"/>
              <a:t>dependent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One forms the sugar chain and the other one links the sugar chain to the protein associated with it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2667" y="6417733"/>
            <a:ext cx="778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RM Leach et al.  Archives of Biochemistry and Biophysics 133(1), 1969, 22-28.</a:t>
            </a:r>
          </a:p>
        </p:txBody>
      </p:sp>
    </p:spTree>
    <p:extLst>
      <p:ext uri="{BB962C8B-B14F-4D97-AF65-F5344CB8AC3E}">
        <p14:creationId xmlns:p14="http://schemas.microsoft.com/office/powerpoint/2010/main" val="366367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Perineuronal</a:t>
            </a:r>
            <a:r>
              <a:rPr lang="en-US" b="1" dirty="0" smtClean="0"/>
              <a:t> Nets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417638"/>
            <a:ext cx="8229600" cy="4525963"/>
          </a:xfrm>
        </p:spPr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erineuronal</a:t>
            </a:r>
            <a:r>
              <a:rPr lang="en-US" dirty="0" smtClean="0"/>
              <a:t> </a:t>
            </a:r>
            <a:r>
              <a:rPr lang="en-US" dirty="0"/>
              <a:t>nets </a:t>
            </a:r>
            <a:r>
              <a:rPr lang="en-US" dirty="0" smtClean="0"/>
              <a:t>(PNs) formed </a:t>
            </a:r>
            <a:r>
              <a:rPr lang="en-US" dirty="0"/>
              <a:t>from </a:t>
            </a:r>
            <a:r>
              <a:rPr lang="en-US" i="1" dirty="0">
                <a:solidFill>
                  <a:srgbClr val="FF0000"/>
                </a:solidFill>
              </a:rPr>
              <a:t>chondroitin </a:t>
            </a:r>
            <a:r>
              <a:rPr lang="en-US" i="1" dirty="0" smtClean="0">
                <a:solidFill>
                  <a:srgbClr val="FF0000"/>
                </a:solidFill>
              </a:rPr>
              <a:t>sulfate </a:t>
            </a:r>
            <a:r>
              <a:rPr lang="en-US" dirty="0" smtClean="0"/>
              <a:t>attached to </a:t>
            </a:r>
            <a:r>
              <a:rPr lang="en-US" dirty="0" err="1" smtClean="0"/>
              <a:t>hyaluronan</a:t>
            </a:r>
            <a:r>
              <a:rPr lang="en-US" dirty="0" smtClean="0"/>
              <a:t>,  </a:t>
            </a:r>
            <a:r>
              <a:rPr lang="en-US" dirty="0"/>
              <a:t>modulate </a:t>
            </a:r>
            <a:r>
              <a:rPr lang="en-US" dirty="0" err="1"/>
              <a:t>GABAergic</a:t>
            </a:r>
            <a:r>
              <a:rPr lang="en-US" dirty="0"/>
              <a:t> inhibitory </a:t>
            </a:r>
            <a:r>
              <a:rPr lang="en-US" dirty="0" smtClean="0"/>
              <a:t>signaling</a:t>
            </a:r>
          </a:p>
          <a:p>
            <a:r>
              <a:rPr lang="en-US" dirty="0" smtClean="0"/>
              <a:t>Removal of PNs increased                        the </a:t>
            </a:r>
            <a:r>
              <a:rPr lang="en-US" dirty="0"/>
              <a:t>excitability of </a:t>
            </a:r>
            <a:r>
              <a:rPr lang="en-US" dirty="0" smtClean="0"/>
              <a:t>interneurons                                    </a:t>
            </a:r>
            <a:r>
              <a:rPr lang="en-US" dirty="0"/>
              <a:t>in </a:t>
            </a:r>
            <a:r>
              <a:rPr lang="en-US" dirty="0" smtClean="0"/>
              <a:t>cultures</a:t>
            </a:r>
          </a:p>
          <a:p>
            <a:r>
              <a:rPr lang="en-US" dirty="0" smtClean="0"/>
              <a:t>They provide an environment                                 rich in anions (negative charge)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perineuronal_n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649" y="3107267"/>
            <a:ext cx="3532085" cy="2548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8133" y="6271567"/>
            <a:ext cx="564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rgbClr val="FF0000"/>
                </a:solidFill>
              </a:rPr>
              <a:t>*</a:t>
            </a:r>
            <a:r>
              <a:rPr lang="da-DK" sz="2400" dirty="0"/>
              <a:t>G. Bruckner et al. </a:t>
            </a:r>
            <a:r>
              <a:rPr lang="da-DK" sz="2400" dirty="0" err="1"/>
              <a:t>Glia</a:t>
            </a:r>
            <a:r>
              <a:rPr lang="da-DK" sz="2400" dirty="0"/>
              <a:t> 8(3), 183-200, 1993.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367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Perineuronal</a:t>
            </a:r>
            <a:r>
              <a:rPr lang="en-US" b="1" dirty="0" smtClean="0"/>
              <a:t> Nets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417638"/>
            <a:ext cx="8229600" cy="4525963"/>
          </a:xfrm>
        </p:spPr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erineuronal</a:t>
            </a:r>
            <a:r>
              <a:rPr lang="en-US" dirty="0" smtClean="0"/>
              <a:t> </a:t>
            </a:r>
            <a:r>
              <a:rPr lang="en-US" dirty="0"/>
              <a:t>nets </a:t>
            </a:r>
            <a:r>
              <a:rPr lang="en-US" dirty="0" smtClean="0"/>
              <a:t>(PNs) formed </a:t>
            </a:r>
            <a:r>
              <a:rPr lang="en-US" dirty="0"/>
              <a:t>from </a:t>
            </a:r>
            <a:r>
              <a:rPr lang="en-US" i="1" dirty="0">
                <a:solidFill>
                  <a:srgbClr val="FF0000"/>
                </a:solidFill>
              </a:rPr>
              <a:t>chondroitin </a:t>
            </a:r>
            <a:r>
              <a:rPr lang="en-US" i="1" dirty="0" smtClean="0">
                <a:solidFill>
                  <a:srgbClr val="FF0000"/>
                </a:solidFill>
              </a:rPr>
              <a:t>sulfate </a:t>
            </a:r>
            <a:r>
              <a:rPr lang="en-US" dirty="0" smtClean="0"/>
              <a:t>attached to </a:t>
            </a:r>
            <a:r>
              <a:rPr lang="en-US" dirty="0" err="1" smtClean="0"/>
              <a:t>hyaluronan</a:t>
            </a:r>
            <a:r>
              <a:rPr lang="en-US" dirty="0" smtClean="0"/>
              <a:t>,  </a:t>
            </a:r>
            <a:r>
              <a:rPr lang="en-US" dirty="0"/>
              <a:t>modulate </a:t>
            </a:r>
            <a:r>
              <a:rPr lang="en-US" dirty="0" err="1"/>
              <a:t>GABAergic</a:t>
            </a:r>
            <a:r>
              <a:rPr lang="en-US" dirty="0"/>
              <a:t> inhibitory </a:t>
            </a:r>
            <a:r>
              <a:rPr lang="en-US" dirty="0" smtClean="0"/>
              <a:t>signaling</a:t>
            </a:r>
          </a:p>
          <a:p>
            <a:r>
              <a:rPr lang="en-US" dirty="0" smtClean="0"/>
              <a:t>Removal of PNs increased                        the </a:t>
            </a:r>
            <a:r>
              <a:rPr lang="en-US" dirty="0"/>
              <a:t>excitability of </a:t>
            </a:r>
            <a:r>
              <a:rPr lang="en-US" dirty="0" smtClean="0"/>
              <a:t>interneurons                                    </a:t>
            </a:r>
            <a:r>
              <a:rPr lang="en-US" dirty="0"/>
              <a:t>in </a:t>
            </a:r>
            <a:r>
              <a:rPr lang="en-US" dirty="0" smtClean="0"/>
              <a:t>cultures</a:t>
            </a:r>
          </a:p>
          <a:p>
            <a:r>
              <a:rPr lang="en-US" dirty="0" smtClean="0"/>
              <a:t>They provide an environment                                 rich in anions (negative charge)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perineuronal_n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649" y="3107267"/>
            <a:ext cx="3532085" cy="2548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8133" y="6271567"/>
            <a:ext cx="564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rgbClr val="FF0000"/>
                </a:solidFill>
              </a:rPr>
              <a:t>*</a:t>
            </a:r>
            <a:r>
              <a:rPr lang="da-DK" sz="2400" dirty="0"/>
              <a:t>G. Bruckner et al. </a:t>
            </a:r>
            <a:r>
              <a:rPr lang="da-DK" sz="2400" dirty="0" err="1"/>
              <a:t>Glia</a:t>
            </a:r>
            <a:r>
              <a:rPr lang="da-DK" sz="2400" dirty="0"/>
              <a:t> 8(3), 183-200, 1993.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134533" y="2327747"/>
            <a:ext cx="6304794" cy="3046988"/>
          </a:xfrm>
          <a:prstGeom prst="rect">
            <a:avLst/>
          </a:prstGeom>
          <a:solidFill>
            <a:srgbClr val="FFFA9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Might manganese deficiency lead to impaired synthesis of </a:t>
            </a:r>
            <a:r>
              <a:rPr lang="en-US" sz="3200" dirty="0" err="1" smtClean="0"/>
              <a:t>perineuronal</a:t>
            </a:r>
            <a:r>
              <a:rPr lang="en-US" sz="3200" dirty="0" smtClean="0"/>
              <a:t> nets and increased neuronal excitability leading to cell death??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5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8957733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Glyphosate Test Report: Findings in American Mother's Breast milk, urine and </a:t>
            </a:r>
            <a:r>
              <a:rPr lang="en-US" sz="3600" b="1" dirty="0" smtClean="0"/>
              <a:t>water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Moms Across America initiative!</a:t>
            </a:r>
          </a:p>
          <a:p>
            <a:r>
              <a:rPr lang="en-US" dirty="0" smtClean="0"/>
              <a:t>Breast milk levels ranging from 76 </a:t>
            </a:r>
            <a:r>
              <a:rPr lang="en-US" dirty="0" err="1"/>
              <a:t>ug</a:t>
            </a:r>
            <a:r>
              <a:rPr lang="en-US" dirty="0"/>
              <a:t>/l to 166 </a:t>
            </a:r>
            <a:r>
              <a:rPr lang="en-US" dirty="0" err="1"/>
              <a:t>ug</a:t>
            </a:r>
            <a:r>
              <a:rPr lang="en-US" dirty="0"/>
              <a:t>/l are 760 to 1600 times higher than the European Drinking Water Directive allows </a:t>
            </a:r>
            <a:endParaRPr lang="en-US" dirty="0" smtClean="0"/>
          </a:p>
          <a:p>
            <a:r>
              <a:rPr lang="en-US" dirty="0"/>
              <a:t>Urine testing shows glyphosate levels over 10 times higher than in Europe</a:t>
            </a:r>
          </a:p>
          <a:p>
            <a:r>
              <a:rPr lang="en-US" dirty="0" smtClean="0"/>
              <a:t>Monsanto is wrong regarding bioaccumulation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8800" y="6400800"/>
            <a:ext cx="5159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Posted </a:t>
            </a:r>
            <a:r>
              <a:rPr lang="en-US" dirty="0"/>
              <a:t>on Apr 6 2014 - 4:19am by Sustainable Pulse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580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Coral Die-Off &amp; Chondroitin Sulfate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elkhorncoral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6" b="9216"/>
          <a:stretch>
            <a:fillRect/>
          </a:stretch>
        </p:blipFill>
        <p:spPr>
          <a:xfrm>
            <a:off x="4567670" y="1405466"/>
            <a:ext cx="4464554" cy="245533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4000" y="141763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Large </a:t>
            </a:r>
            <a:r>
              <a:rPr lang="en-US" dirty="0"/>
              <a:t>amounts of </a:t>
            </a:r>
            <a:r>
              <a:rPr lang="en-US" dirty="0" smtClean="0"/>
              <a:t>                                 chondroitin </a:t>
            </a:r>
            <a:r>
              <a:rPr lang="en-US" dirty="0"/>
              <a:t>sulfate </a:t>
            </a:r>
            <a:r>
              <a:rPr lang="en-US" dirty="0" smtClean="0"/>
              <a:t>are                                                      </a:t>
            </a:r>
            <a:r>
              <a:rPr lang="en-US" dirty="0"/>
              <a:t>adsorbed onto coral</a:t>
            </a:r>
          </a:p>
          <a:p>
            <a:r>
              <a:rPr lang="en-US" dirty="0" smtClean="0"/>
              <a:t>Sulfate </a:t>
            </a:r>
            <a:r>
              <a:rPr lang="en-US" dirty="0"/>
              <a:t>groups are of </a:t>
            </a:r>
            <a:r>
              <a:rPr lang="en-US" dirty="0" smtClean="0"/>
              <a:t>                                                  paramount importance                                                          </a:t>
            </a:r>
            <a:r>
              <a:rPr lang="en-US" dirty="0"/>
              <a:t>to the adsorption process</a:t>
            </a:r>
          </a:p>
          <a:p>
            <a:r>
              <a:rPr lang="en-US" dirty="0" smtClean="0"/>
              <a:t>Adsorption </a:t>
            </a:r>
            <a:r>
              <a:rPr lang="en-US" dirty="0"/>
              <a:t>rate is a direct function of the amount of negative charge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27200" y="6485467"/>
            <a:ext cx="4706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*N. </a:t>
            </a:r>
            <a:r>
              <a:rPr lang="nl-NL" dirty="0" err="1">
                <a:solidFill>
                  <a:srgbClr val="FF0000"/>
                </a:solidFill>
              </a:rPr>
              <a:t>Volpi</a:t>
            </a:r>
            <a:r>
              <a:rPr lang="nl-NL" dirty="0">
                <a:solidFill>
                  <a:srgbClr val="FF0000"/>
                </a:solidFill>
              </a:rPr>
              <a:t>. </a:t>
            </a:r>
            <a:r>
              <a:rPr lang="nl-NL" dirty="0" err="1">
                <a:solidFill>
                  <a:srgbClr val="FF0000"/>
                </a:solidFill>
              </a:rPr>
              <a:t>Biomaterials</a:t>
            </a:r>
            <a:r>
              <a:rPr lang="nl-NL" dirty="0">
                <a:solidFill>
                  <a:srgbClr val="FF0000"/>
                </a:solidFill>
              </a:rPr>
              <a:t> 2002 Jul;23(14):3015-22.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96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3" y="274638"/>
            <a:ext cx="8568267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“Disease Causes Starfish to Lose Arms, Dissolve into White Blobs of Goo” 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67" y="1600200"/>
            <a:ext cx="8906933" cy="4525963"/>
          </a:xfrm>
        </p:spPr>
        <p:txBody>
          <a:bodyPr/>
          <a:lstStyle/>
          <a:p>
            <a:r>
              <a:rPr lang="en-US" dirty="0" smtClean="0"/>
              <a:t>Glyphosate is used to kill </a:t>
            </a:r>
            <a:r>
              <a:rPr lang="en-US" dirty="0" err="1" smtClean="0"/>
              <a:t>seagrass</a:t>
            </a:r>
            <a:r>
              <a:rPr lang="en-US" dirty="0" smtClean="0"/>
              <a:t> in oyster beds</a:t>
            </a:r>
          </a:p>
          <a:p>
            <a:r>
              <a:rPr lang="en-US" dirty="0" smtClean="0"/>
              <a:t>"</a:t>
            </a:r>
            <a:r>
              <a:rPr lang="en-US" dirty="0"/>
              <a:t>Glyphosate and </a:t>
            </a:r>
            <a:r>
              <a:rPr lang="en-US" dirty="0" err="1"/>
              <a:t>diuron</a:t>
            </a:r>
            <a:r>
              <a:rPr lang="en-US" dirty="0"/>
              <a:t> are among the most frequently detected herbicides in oyster production areas"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</a:p>
          <a:p>
            <a:r>
              <a:rPr lang="en-US" dirty="0" smtClean="0"/>
              <a:t>Starfish eat oysters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9866" y="5770787"/>
            <a:ext cx="75068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http://natureworldnews.com</a:t>
            </a:r>
            <a:r>
              <a:rPr lang="en-US" sz="2000" dirty="0"/>
              <a:t>/articles/4749/20131104</a:t>
            </a:r>
            <a:r>
              <a:rPr lang="en-US" sz="2000" dirty="0" smtClean="0"/>
              <a:t>/</a:t>
            </a:r>
          </a:p>
          <a:p>
            <a:r>
              <a:rPr lang="en-US" sz="2000" dirty="0" smtClean="0"/>
              <a:t>disease</a:t>
            </a:r>
            <a:r>
              <a:rPr lang="en-US" sz="2000" dirty="0"/>
              <a:t>-causes-starfish-lose-arms-dissolve-white-blobs-goo-</a:t>
            </a:r>
            <a:r>
              <a:rPr lang="en-US" sz="2000" dirty="0" smtClean="0"/>
              <a:t>video.htm</a:t>
            </a:r>
          </a:p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F</a:t>
            </a:r>
            <a:r>
              <a:rPr lang="en-US" sz="2000" dirty="0"/>
              <a:t>. </a:t>
            </a:r>
            <a:r>
              <a:rPr lang="en-US" sz="2000" dirty="0" err="1"/>
              <a:t>Akcha</a:t>
            </a:r>
            <a:r>
              <a:rPr lang="en-US" sz="2000" dirty="0"/>
              <a:t> et al. Aquatic Toxicology. 106-107 (</a:t>
            </a:r>
            <a:r>
              <a:rPr lang="en-US" sz="2000" dirty="0" err="1"/>
              <a:t>pp</a:t>
            </a:r>
            <a:r>
              <a:rPr lang="en-US" sz="2000" dirty="0"/>
              <a:t> 104-113), </a:t>
            </a:r>
            <a:r>
              <a:rPr lang="en-US" sz="2000" dirty="0" smtClean="0"/>
              <a:t>2012 </a:t>
            </a:r>
            <a:endParaRPr lang="en-US" sz="2000" dirty="0"/>
          </a:p>
        </p:txBody>
      </p:sp>
      <p:pic>
        <p:nvPicPr>
          <p:cNvPr id="5" name="Picture 4" descr="Starfi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1" y="3290183"/>
            <a:ext cx="3716866" cy="248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223"/>
            <a:ext cx="8229600" cy="1143000"/>
          </a:xfrm>
        </p:spPr>
        <p:txBody>
          <a:bodyPr/>
          <a:lstStyle/>
          <a:p>
            <a:r>
              <a:rPr lang="en-US" b="1" dirty="0" smtClean="0"/>
              <a:t>Recapitulation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2939"/>
            <a:ext cx="8686800" cy="5528733"/>
          </a:xfrm>
        </p:spPr>
        <p:txBody>
          <a:bodyPr>
            <a:normAutofit/>
          </a:bodyPr>
          <a:lstStyle/>
          <a:p>
            <a:r>
              <a:rPr lang="en-US" dirty="0" smtClean="0"/>
              <a:t>Glyphosate chelates manganese</a:t>
            </a:r>
          </a:p>
          <a:p>
            <a:r>
              <a:rPr lang="en-US" dirty="0" smtClean="0"/>
              <a:t>Manganese deficiency leads to:</a:t>
            </a:r>
          </a:p>
          <a:p>
            <a:pPr lvl="1"/>
            <a:r>
              <a:rPr lang="en-US" dirty="0" smtClean="0"/>
              <a:t>Disrupted gut bacteria </a:t>
            </a:r>
            <a:r>
              <a:rPr lang="en-US" dirty="0" smtClean="0">
                <a:sym typeface="Wingdings"/>
              </a:rPr>
              <a:t> anxiety </a:t>
            </a:r>
            <a:endParaRPr lang="en-US" dirty="0" smtClean="0"/>
          </a:p>
          <a:p>
            <a:pPr lvl="1"/>
            <a:r>
              <a:rPr lang="en-US" dirty="0" smtClean="0"/>
              <a:t>Glutamate and ammonium toxicity in the brain as well as glutamine deficiency</a:t>
            </a:r>
          </a:p>
          <a:p>
            <a:pPr lvl="1"/>
            <a:r>
              <a:rPr lang="en-US" dirty="0" smtClean="0"/>
              <a:t>Mitochondrial damage</a:t>
            </a:r>
          </a:p>
          <a:p>
            <a:pPr lvl="1"/>
            <a:r>
              <a:rPr lang="en-US" dirty="0" smtClean="0"/>
              <a:t>Impaired bone development and osteoporosis</a:t>
            </a:r>
          </a:p>
          <a:p>
            <a:pPr lvl="1"/>
            <a:r>
              <a:rPr lang="en-US" dirty="0" smtClean="0"/>
              <a:t>Impaired development of </a:t>
            </a:r>
            <a:r>
              <a:rPr lang="en-US" dirty="0" err="1" smtClean="0"/>
              <a:t>perineuronal</a:t>
            </a:r>
            <a:r>
              <a:rPr lang="en-US" dirty="0" smtClean="0"/>
              <a:t> nets</a:t>
            </a:r>
          </a:p>
          <a:p>
            <a:r>
              <a:rPr lang="en-US" dirty="0" smtClean="0"/>
              <a:t>Many of these are associated with autism</a:t>
            </a:r>
          </a:p>
          <a:p>
            <a:r>
              <a:rPr lang="en-US" dirty="0" smtClean="0"/>
              <a:t>Effects on coral and starfish are related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797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7779" y="2713335"/>
            <a:ext cx="8438402" cy="175432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You can Protect Yourself and Your Family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905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rganic_kaua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2101025" y="-566316"/>
            <a:ext cx="13499701" cy="7424316"/>
          </a:xfrm>
        </p:spPr>
      </p:pic>
      <p:sp>
        <p:nvSpPr>
          <p:cNvPr id="3" name="TextBox 2"/>
          <p:cNvSpPr txBox="1"/>
          <p:nvPr/>
        </p:nvSpPr>
        <p:spPr>
          <a:xfrm>
            <a:off x="2993571" y="222704"/>
            <a:ext cx="391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Go Organic!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79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anu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146" y="5215290"/>
            <a:ext cx="1222709" cy="917032"/>
          </a:xfrm>
          <a:prstGeom prst="rect">
            <a:avLst/>
          </a:prstGeom>
        </p:spPr>
      </p:pic>
      <p:pic>
        <p:nvPicPr>
          <p:cNvPr id="9" name="Picture 8" descr="liv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980" y="2874529"/>
            <a:ext cx="3250009" cy="2162732"/>
          </a:xfrm>
          <a:prstGeom prst="rect">
            <a:avLst/>
          </a:prstGeom>
        </p:spPr>
      </p:pic>
      <p:pic>
        <p:nvPicPr>
          <p:cNvPr id="10" name="Picture 9" descr="garli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422" y="5209784"/>
            <a:ext cx="979134" cy="922538"/>
          </a:xfrm>
          <a:prstGeom prst="rect">
            <a:avLst/>
          </a:prstGeom>
        </p:spPr>
      </p:pic>
      <p:pic>
        <p:nvPicPr>
          <p:cNvPr id="11" name="Picture 10" descr="onion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953" y="5411569"/>
            <a:ext cx="1204387" cy="1335604"/>
          </a:xfrm>
          <a:prstGeom prst="rect">
            <a:avLst/>
          </a:prstGeom>
        </p:spPr>
      </p:pic>
      <p:pic>
        <p:nvPicPr>
          <p:cNvPr id="12" name="Picture 11" descr="dried_apricot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37" y="5488271"/>
            <a:ext cx="2441507" cy="1258902"/>
          </a:xfrm>
          <a:prstGeom prst="rect">
            <a:avLst/>
          </a:prstGeom>
        </p:spPr>
      </p:pic>
      <p:pic>
        <p:nvPicPr>
          <p:cNvPr id="13" name="Picture 12" descr="Cheddar-Chees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512677"/>
            <a:ext cx="3321288" cy="1975594"/>
          </a:xfrm>
          <a:prstGeom prst="rect">
            <a:avLst/>
          </a:prstGeom>
        </p:spPr>
      </p:pic>
      <p:pic>
        <p:nvPicPr>
          <p:cNvPr id="14" name="Picture 13" descr="chicke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288" y="5025871"/>
            <a:ext cx="2590858" cy="1721302"/>
          </a:xfrm>
          <a:prstGeom prst="rect">
            <a:avLst/>
          </a:prstGeom>
        </p:spPr>
      </p:pic>
      <p:pic>
        <p:nvPicPr>
          <p:cNvPr id="5" name="Picture 4" descr="cabbage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250" y="827236"/>
            <a:ext cx="3115574" cy="2438275"/>
          </a:xfrm>
          <a:prstGeom prst="rect">
            <a:avLst/>
          </a:prstGeom>
        </p:spPr>
      </p:pic>
      <p:pic>
        <p:nvPicPr>
          <p:cNvPr id="8" name="Picture 7" descr="egg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8454" y="1226420"/>
            <a:ext cx="2322696" cy="2005965"/>
          </a:xfrm>
          <a:prstGeom prst="rect">
            <a:avLst/>
          </a:prstGeom>
        </p:spPr>
      </p:pic>
      <p:pic>
        <p:nvPicPr>
          <p:cNvPr id="7" name="Picture 6" descr="scallops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1377" y="3232385"/>
            <a:ext cx="1719484" cy="1626140"/>
          </a:xfrm>
          <a:prstGeom prst="rect">
            <a:avLst/>
          </a:prstGeom>
        </p:spPr>
      </p:pic>
      <p:pic>
        <p:nvPicPr>
          <p:cNvPr id="15" name="Picture 14" descr="crab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4652" y="949191"/>
            <a:ext cx="2885753" cy="1925338"/>
          </a:xfrm>
          <a:prstGeom prst="rect">
            <a:avLst/>
          </a:prstGeom>
        </p:spPr>
      </p:pic>
      <p:pic>
        <p:nvPicPr>
          <p:cNvPr id="6" name="Picture 5" descr="shrimp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0915" y="437924"/>
            <a:ext cx="1341120" cy="1139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574" y="-135100"/>
            <a:ext cx="8229600" cy="1143000"/>
          </a:xfrm>
        </p:spPr>
        <p:txBody>
          <a:bodyPr/>
          <a:lstStyle/>
          <a:p>
            <a:r>
              <a:rPr lang="en-US" b="1" dirty="0" smtClean="0"/>
              <a:t> Eat Foods High in Sulfur</a:t>
            </a:r>
            <a:endParaRPr lang="en-US" b="1" dirty="0"/>
          </a:p>
        </p:txBody>
      </p:sp>
      <p:pic>
        <p:nvPicPr>
          <p:cNvPr id="3" name="Picture 2" descr="cottage-cheese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9" y="1577876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8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734" y="-45211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Eat Foods Containing Manganese</a:t>
            </a:r>
            <a:endParaRPr lang="en-US" b="1" dirty="0"/>
          </a:p>
        </p:txBody>
      </p:sp>
      <p:pic>
        <p:nvPicPr>
          <p:cNvPr id="4" name="Picture 3" descr="muss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4" y="3967163"/>
            <a:ext cx="2159000" cy="2159000"/>
          </a:xfrm>
          <a:prstGeom prst="rect">
            <a:avLst/>
          </a:prstGeom>
        </p:spPr>
      </p:pic>
      <p:pic>
        <p:nvPicPr>
          <p:cNvPr id="6" name="Picture 5" descr="k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5" y="5266690"/>
            <a:ext cx="2742085" cy="1718945"/>
          </a:xfrm>
          <a:prstGeom prst="rect">
            <a:avLst/>
          </a:prstGeom>
        </p:spPr>
      </p:pic>
      <p:pic>
        <p:nvPicPr>
          <p:cNvPr id="7" name="Picture 6" descr="spinac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961466"/>
            <a:ext cx="2138104" cy="2421467"/>
          </a:xfrm>
          <a:prstGeom prst="rect">
            <a:avLst/>
          </a:prstGeom>
        </p:spPr>
      </p:pic>
      <p:pic>
        <p:nvPicPr>
          <p:cNvPr id="8" name="Picture 7" descr="te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677" y="4961466"/>
            <a:ext cx="2540000" cy="1905000"/>
          </a:xfrm>
          <a:prstGeom prst="rect">
            <a:avLst/>
          </a:prstGeom>
        </p:spPr>
      </p:pic>
      <p:pic>
        <p:nvPicPr>
          <p:cNvPr id="10" name="Picture 9" descr="Whole_Wheat_Brea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4" y="889000"/>
            <a:ext cx="2540000" cy="2540000"/>
          </a:xfrm>
          <a:prstGeom prst="rect">
            <a:avLst/>
          </a:prstGeom>
        </p:spPr>
      </p:pic>
      <p:pic>
        <p:nvPicPr>
          <p:cNvPr id="11" name="Picture 10" descr="tofu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19" y="965200"/>
            <a:ext cx="2239433" cy="2239433"/>
          </a:xfrm>
          <a:prstGeom prst="rect">
            <a:avLst/>
          </a:prstGeom>
        </p:spPr>
      </p:pic>
      <p:pic>
        <p:nvPicPr>
          <p:cNvPr id="12" name="Picture 11" descr="bean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35" y="1127951"/>
            <a:ext cx="2133599" cy="1600199"/>
          </a:xfrm>
          <a:prstGeom prst="rect">
            <a:avLst/>
          </a:prstGeom>
        </p:spPr>
      </p:pic>
      <p:pic>
        <p:nvPicPr>
          <p:cNvPr id="5" name="Picture 4" descr="flaxsee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392" y="2728150"/>
            <a:ext cx="2263923" cy="1937918"/>
          </a:xfrm>
          <a:prstGeom prst="rect">
            <a:avLst/>
          </a:prstGeom>
        </p:spPr>
      </p:pic>
      <p:pic>
        <p:nvPicPr>
          <p:cNvPr id="9" name="Picture 8" descr="whole-fish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77" y="2947607"/>
            <a:ext cx="3048000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23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Hang Out in the Water at the Seashore</a:t>
            </a:r>
            <a:endParaRPr lang="en-US" b="1" dirty="0"/>
          </a:p>
        </p:txBody>
      </p:sp>
      <p:pic>
        <p:nvPicPr>
          <p:cNvPr id="5" name="Picture 4" descr="beach_pregna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4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Escape to a sunny place in </a:t>
            </a:r>
            <a:r>
              <a:rPr lang="en-US" b="1" dirty="0"/>
              <a:t>w</a:t>
            </a:r>
            <a:r>
              <a:rPr lang="en-US" b="1" dirty="0" smtClean="0"/>
              <a:t>inter!</a:t>
            </a:r>
            <a:endParaRPr lang="en-US" b="1" dirty="0"/>
          </a:p>
        </p:txBody>
      </p:sp>
      <p:pic>
        <p:nvPicPr>
          <p:cNvPr id="5" name="Picture 4" descr="Flori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11053"/>
            <a:ext cx="5085039" cy="3387907"/>
          </a:xfrm>
          <a:prstGeom prst="rect">
            <a:avLst/>
          </a:prstGeom>
        </p:spPr>
      </p:pic>
      <p:pic>
        <p:nvPicPr>
          <p:cNvPr id="7" name="Picture 6" descr="boating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067" y="1417638"/>
            <a:ext cx="3246027" cy="4329697"/>
          </a:xfrm>
          <a:prstGeom prst="rect">
            <a:avLst/>
          </a:prstGeom>
        </p:spPr>
      </p:pic>
      <p:pic>
        <p:nvPicPr>
          <p:cNvPr id="6" name="Picture 5" descr="mountainbik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00" y="3742274"/>
            <a:ext cx="4277260" cy="307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92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Epsom Salts!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6447246" cy="250613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/>
              <a:t>   Magnesium Sulfate in hot bath water is a cheap and easy way to get sulfate supply to the skin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Infrared heat also beneficial!</a:t>
            </a:r>
            <a:endParaRPr lang="en-US" dirty="0"/>
          </a:p>
        </p:txBody>
      </p:sp>
      <p:pic>
        <p:nvPicPr>
          <p:cNvPr id="4" name="Picture 3" descr="hot_spring_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184" y="3780951"/>
            <a:ext cx="3432616" cy="2574462"/>
          </a:xfrm>
          <a:prstGeom prst="rect">
            <a:avLst/>
          </a:prstGeom>
        </p:spPr>
      </p:pic>
      <p:pic>
        <p:nvPicPr>
          <p:cNvPr id="5" name="Picture 4" descr="sulfur_hot_springs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739225"/>
            <a:ext cx="4251306" cy="2616188"/>
          </a:xfrm>
          <a:prstGeom prst="rect">
            <a:avLst/>
          </a:prstGeom>
        </p:spPr>
      </p:pic>
      <p:pic>
        <p:nvPicPr>
          <p:cNvPr id="6" name="Picture 5" descr="epso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871" y="632913"/>
            <a:ext cx="2812129" cy="281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oundupLevelsInSoybean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87" r="-28187"/>
          <a:stretch>
            <a:fillRect/>
          </a:stretch>
        </p:blipFill>
        <p:spPr>
          <a:xfrm>
            <a:off x="1158833" y="964068"/>
            <a:ext cx="7264400" cy="3995140"/>
          </a:xfrm>
        </p:spPr>
      </p:pic>
      <p:sp>
        <p:nvSpPr>
          <p:cNvPr id="5" name="TextBox 4"/>
          <p:cNvSpPr txBox="1"/>
          <p:nvPr/>
        </p:nvSpPr>
        <p:spPr>
          <a:xfrm>
            <a:off x="0" y="6385467"/>
            <a:ext cx="897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www.greenmedinfo.com</a:t>
            </a:r>
            <a:r>
              <a:rPr lang="en-US" dirty="0"/>
              <a:t>/blog/how-extreme-levels-roundup-food-became-industry-normal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2400" y="5915004"/>
            <a:ext cx="7381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</a:t>
            </a:r>
            <a:r>
              <a:rPr lang="fr-FR" sz="2000" dirty="0" smtClean="0"/>
              <a:t>Figure 1,  </a:t>
            </a:r>
            <a:r>
              <a:rPr lang="fr-FR" sz="2000" dirty="0" err="1"/>
              <a:t>T</a:t>
            </a:r>
            <a:r>
              <a:rPr lang="fr-FR" sz="2000" dirty="0"/>
              <a:t>. Bohn et al. Food </a:t>
            </a:r>
            <a:r>
              <a:rPr lang="fr-FR" sz="2000" dirty="0" err="1"/>
              <a:t>Chemistry</a:t>
            </a:r>
            <a:r>
              <a:rPr lang="fr-FR" sz="2000" dirty="0"/>
              <a:t> 153, 15 </a:t>
            </a:r>
            <a:r>
              <a:rPr lang="fr-FR" sz="2000" dirty="0" err="1"/>
              <a:t>June</a:t>
            </a:r>
            <a:r>
              <a:rPr lang="fr-FR" sz="2000" dirty="0"/>
              <a:t> 2014, 207-215.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273425" y="2906760"/>
            <a:ext cx="578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5.6</a:t>
            </a:r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0615"/>
            <a:ext cx="8229600" cy="1629469"/>
          </a:xfrm>
          <a:solidFill>
            <a:srgbClr val="FFFA97"/>
          </a:solidFill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r>
              <a:rPr lang="en-US" sz="2800" dirty="0" smtClean="0"/>
              <a:t>“Another </a:t>
            </a:r>
            <a:r>
              <a:rPr lang="en-US" sz="2800" dirty="0"/>
              <a:t>claim of Monsanto's has been that residue levels of up to </a:t>
            </a:r>
            <a:r>
              <a:rPr lang="en-US" sz="2800" i="1" dirty="0">
                <a:solidFill>
                  <a:srgbClr val="FF0000"/>
                </a:solidFill>
              </a:rPr>
              <a:t>5.6</a:t>
            </a:r>
            <a:r>
              <a:rPr lang="en-US" sz="2800" dirty="0"/>
              <a:t> mg/kg in GM-soy </a:t>
            </a:r>
            <a:r>
              <a:rPr lang="en-US" sz="2800" dirty="0" smtClean="0"/>
              <a:t>represent "</a:t>
            </a:r>
            <a:r>
              <a:rPr lang="en-US" sz="2800" dirty="0"/>
              <a:t>...</a:t>
            </a:r>
            <a:r>
              <a:rPr lang="en-US" sz="2800" i="1" dirty="0">
                <a:solidFill>
                  <a:srgbClr val="FF0000"/>
                </a:solidFill>
              </a:rPr>
              <a:t>extreme levels</a:t>
            </a:r>
            <a:r>
              <a:rPr lang="en-US" sz="2800" dirty="0"/>
              <a:t>, and far higher </a:t>
            </a:r>
            <a:r>
              <a:rPr lang="en-US" sz="2800" dirty="0" smtClean="0"/>
              <a:t>                                                    than </a:t>
            </a:r>
            <a:r>
              <a:rPr lang="en-US" sz="2800" dirty="0"/>
              <a:t>those typically found" (Monsanto 1999)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73947" y="9961"/>
            <a:ext cx="8112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Study of glyphosate and AMPA (breakdown product) residues in soy crops</a:t>
            </a:r>
            <a:r>
              <a:rPr lang="en-US" sz="3200" b="1" dirty="0" smtClean="0">
                <a:solidFill>
                  <a:srgbClr val="FF0000"/>
                </a:solidFill>
              </a:rPr>
              <a:t>*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947165" y="3306215"/>
            <a:ext cx="3929554" cy="239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144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Take Off the Sunglasses and                Look at the Blue Sky!</a:t>
            </a:r>
            <a:endParaRPr lang="en-US" b="1" dirty="0"/>
          </a:p>
        </p:txBody>
      </p:sp>
      <p:pic>
        <p:nvPicPr>
          <p:cNvPr id="4" name="Content Placeholder 3" descr="sunglass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16" r="-105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0397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und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92" y="833462"/>
            <a:ext cx="4266775" cy="4266775"/>
          </a:xfrm>
          <a:prstGeom prst="rect">
            <a:avLst/>
          </a:prstGeom>
        </p:spPr>
      </p:pic>
      <p:pic>
        <p:nvPicPr>
          <p:cNvPr id="4" name="Content Placeholder 3" descr="soda.jpg"/>
          <p:cNvPicPr>
            <a:picLocks noGrp="1" noChangeAspect="1"/>
          </p:cNvPicPr>
          <p:nvPr>
            <p:ph idx="1"/>
          </p:nvPr>
        </p:nvPicPr>
        <p:blipFill>
          <a:blip r:embed="rId3"/>
          <a:srcRect l="-90682" r="-90682"/>
          <a:stretch>
            <a:fillRect/>
          </a:stretch>
        </p:blipFill>
        <p:spPr>
          <a:xfrm>
            <a:off x="5478957" y="-187594"/>
            <a:ext cx="5365545" cy="2950843"/>
          </a:xfrm>
        </p:spPr>
      </p:pic>
      <p:pic>
        <p:nvPicPr>
          <p:cNvPr id="3" name="Picture 2" descr="High-Fructose-Corn-Syrup-graph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763" y="1974626"/>
            <a:ext cx="2313850" cy="2313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3723" y="240994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Don’ts!</a:t>
            </a:r>
            <a:endParaRPr lang="en-US" sz="5400" b="1" dirty="0"/>
          </a:p>
        </p:txBody>
      </p:sp>
      <p:pic>
        <p:nvPicPr>
          <p:cNvPr id="11" name="Content Placeholder 3" descr="sunglasses_child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90" r="-19990"/>
          <a:stretch>
            <a:fillRect/>
          </a:stretch>
        </p:blipFill>
        <p:spPr>
          <a:xfrm>
            <a:off x="-761011" y="4281275"/>
            <a:ext cx="5028211" cy="2765322"/>
          </a:xfrm>
          <a:prstGeom prst="rect">
            <a:avLst/>
          </a:prstGeom>
        </p:spPr>
      </p:pic>
      <p:pic>
        <p:nvPicPr>
          <p:cNvPr id="8" name="Picture 7" descr="sunscreen_o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8957" y="4281275"/>
            <a:ext cx="3861370" cy="2758121"/>
          </a:xfrm>
          <a:prstGeom prst="rect">
            <a:avLst/>
          </a:prstGeom>
        </p:spPr>
      </p:pic>
      <p:pic>
        <p:nvPicPr>
          <p:cNvPr id="12" name="Picture 11" descr="get-your-flu-shot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930"/>
            <a:ext cx="2252987" cy="1978638"/>
          </a:xfrm>
          <a:prstGeom prst="rect">
            <a:avLst/>
          </a:prstGeom>
        </p:spPr>
      </p:pic>
      <p:pic>
        <p:nvPicPr>
          <p:cNvPr id="10" name="Picture 9" descr="Vaccin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752" y="240994"/>
            <a:ext cx="2424594" cy="21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75" y="0"/>
            <a:ext cx="8229600" cy="1143000"/>
          </a:xfrm>
        </p:spPr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50" y="1031875"/>
            <a:ext cx="8686800" cy="538109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autism epidemic is caused by:</a:t>
            </a:r>
          </a:p>
          <a:p>
            <a:pPr lvl="1"/>
            <a:r>
              <a:rPr lang="en-US" dirty="0" smtClean="0"/>
              <a:t>Glyphosate working synergistically with aluminum and mercury and insufficient sun exposure to the skin and eyes</a:t>
            </a:r>
          </a:p>
          <a:p>
            <a:pPr lvl="1"/>
            <a:r>
              <a:rPr lang="en-US" dirty="0" smtClean="0"/>
              <a:t>Diet depleted in micronutrients: vitamins and minerals</a:t>
            </a:r>
          </a:p>
          <a:p>
            <a:r>
              <a:rPr lang="en-US" dirty="0" smtClean="0"/>
              <a:t>Glyphosate’s chelation of metals is a core component of its toxicity</a:t>
            </a:r>
          </a:p>
          <a:p>
            <a:pPr lvl="1"/>
            <a:r>
              <a:rPr lang="en-US" dirty="0" smtClean="0"/>
              <a:t>Disrupted gut bacteria leads to brain pathology</a:t>
            </a:r>
          </a:p>
          <a:p>
            <a:pPr lvl="1"/>
            <a:r>
              <a:rPr lang="en-US" dirty="0" smtClean="0"/>
              <a:t>Aluminum, mercury and manganese can account for many aspects of autism</a:t>
            </a:r>
          </a:p>
          <a:p>
            <a:pPr lvl="1"/>
            <a:r>
              <a:rPr lang="en-US" dirty="0" smtClean="0"/>
              <a:t>Pineal gland plays an important role in brain dysfunction</a:t>
            </a:r>
          </a:p>
          <a:p>
            <a:r>
              <a:rPr lang="en-US" dirty="0" smtClean="0"/>
              <a:t>Autism may be treatable through organic diet enriched in sulfur and manganese, along with abundant sun exposure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66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9339" y="274638"/>
            <a:ext cx="9618133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Soy Formula Linked to Seizures in Autism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"There was a 2.6-fold higher rate of febrile seizures, a 2.1-fold higher rate of epilepsy comorbidity and a 4-fold higher rate of simple partial seizures in the autistic children fed soy-based </a:t>
            </a:r>
            <a:r>
              <a:rPr lang="en-US" i="1" dirty="0" smtClean="0"/>
              <a:t>formula"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soy_seizu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66" y="3924830"/>
            <a:ext cx="3886200" cy="218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073" y="6343598"/>
            <a:ext cx="839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CJ </a:t>
            </a:r>
            <a:r>
              <a:rPr lang="en-US" sz="2000" dirty="0" err="1"/>
              <a:t>Westmark</a:t>
            </a:r>
            <a:r>
              <a:rPr lang="en-US" sz="2000" dirty="0"/>
              <a:t>, </a:t>
            </a:r>
            <a:r>
              <a:rPr lang="en-US" sz="2000" dirty="0" err="1"/>
              <a:t>PLOSOne</a:t>
            </a:r>
            <a:r>
              <a:rPr lang="en-US" sz="2000" dirty="0"/>
              <a:t> March 12, 2014, DOI: 10.1371/journal.pone.0080488.</a:t>
            </a:r>
          </a:p>
        </p:txBody>
      </p:sp>
    </p:spTree>
    <p:extLst>
      <p:ext uri="{BB962C8B-B14F-4D97-AF65-F5344CB8AC3E}">
        <p14:creationId xmlns:p14="http://schemas.microsoft.com/office/powerpoint/2010/main" val="928067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utismribb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06" y="1741752"/>
            <a:ext cx="1434662" cy="2514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0"/>
            <a:ext cx="8229600" cy="1143000"/>
          </a:xfrm>
        </p:spPr>
        <p:txBody>
          <a:bodyPr/>
          <a:lstStyle/>
          <a:p>
            <a:r>
              <a:rPr lang="en-US" b="1" dirty="0" smtClean="0"/>
              <a:t>Some Biomarkers for Autism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718"/>
            <a:ext cx="8386168" cy="5257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Disrupted gut bacteria; inflammatory bowel</a:t>
            </a:r>
          </a:p>
          <a:p>
            <a:r>
              <a:rPr lang="en-US" dirty="0" smtClean="0"/>
              <a:t>Low serum sulfate</a:t>
            </a:r>
          </a:p>
          <a:p>
            <a:r>
              <a:rPr lang="en-US" dirty="0"/>
              <a:t>Methionine deficiency</a:t>
            </a:r>
          </a:p>
          <a:p>
            <a:r>
              <a:rPr lang="en-US" dirty="0"/>
              <a:t>Serotonin and melatonin </a:t>
            </a:r>
            <a:r>
              <a:rPr lang="en-US" dirty="0" smtClean="0"/>
              <a:t>deficiency</a:t>
            </a:r>
          </a:p>
          <a:p>
            <a:r>
              <a:rPr lang="en-US" dirty="0"/>
              <a:t>Defective </a:t>
            </a:r>
            <a:r>
              <a:rPr lang="en-US" dirty="0" smtClean="0"/>
              <a:t>aromatase</a:t>
            </a:r>
          </a:p>
          <a:p>
            <a:r>
              <a:rPr lang="en-US" dirty="0" smtClean="0"/>
              <a:t>Zinc and iron deficiency</a:t>
            </a:r>
          </a:p>
          <a:p>
            <a:r>
              <a:rPr lang="en-US" dirty="0" smtClean="0"/>
              <a:t>Urinary p-cresol</a:t>
            </a:r>
          </a:p>
          <a:p>
            <a:r>
              <a:rPr lang="en-US" dirty="0" smtClean="0"/>
              <a:t>Mitochondrial disorder</a:t>
            </a:r>
          </a:p>
          <a:p>
            <a:r>
              <a:rPr lang="en-US" dirty="0" smtClean="0"/>
              <a:t>Seizures; Glutamate toxicity in the brain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856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utismribb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06" y="1741752"/>
            <a:ext cx="1434662" cy="2514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0"/>
            <a:ext cx="8229600" cy="1143000"/>
          </a:xfrm>
        </p:spPr>
        <p:txBody>
          <a:bodyPr/>
          <a:lstStyle/>
          <a:p>
            <a:r>
              <a:rPr lang="en-US" b="1" dirty="0" smtClean="0"/>
              <a:t>Some Biomarkers for Autism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718"/>
            <a:ext cx="8386168" cy="5257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Disrupted gut bacteria; inflammatory bowel</a:t>
            </a:r>
          </a:p>
          <a:p>
            <a:r>
              <a:rPr lang="en-US" dirty="0" smtClean="0"/>
              <a:t>Low serum sulfate</a:t>
            </a:r>
          </a:p>
          <a:p>
            <a:r>
              <a:rPr lang="en-US" dirty="0"/>
              <a:t>Methionine deficiency</a:t>
            </a:r>
          </a:p>
          <a:p>
            <a:r>
              <a:rPr lang="en-US" dirty="0"/>
              <a:t>Serotonin and melatonin </a:t>
            </a:r>
            <a:r>
              <a:rPr lang="en-US" dirty="0" smtClean="0"/>
              <a:t>deficiency</a:t>
            </a:r>
          </a:p>
          <a:p>
            <a:r>
              <a:rPr lang="en-US" dirty="0"/>
              <a:t>Defective </a:t>
            </a:r>
            <a:r>
              <a:rPr lang="en-US" dirty="0" smtClean="0"/>
              <a:t>aromatase</a:t>
            </a:r>
          </a:p>
          <a:p>
            <a:r>
              <a:rPr lang="en-US" dirty="0" smtClean="0"/>
              <a:t>Zinc and iron deficiency</a:t>
            </a:r>
          </a:p>
          <a:p>
            <a:r>
              <a:rPr lang="en-US" dirty="0" smtClean="0"/>
              <a:t>Urinary p-cresol</a:t>
            </a:r>
          </a:p>
          <a:p>
            <a:r>
              <a:rPr lang="en-US" dirty="0" smtClean="0"/>
              <a:t>Mitochondrial disorder</a:t>
            </a:r>
          </a:p>
          <a:p>
            <a:r>
              <a:rPr lang="en-US" dirty="0" smtClean="0"/>
              <a:t>Seizures; Glutamate toxicity in the brain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1" y="2401467"/>
            <a:ext cx="7289800" cy="1815882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 algn="ctr"/>
            <a:r>
              <a:rPr lang="en-US" sz="2800" dirty="0" smtClean="0"/>
              <a:t>These can all be explained as potential         effects of glyphosate on biological systems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5273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“Microbiology of Regressive Autism”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figure1_microbiology_of_regressive_autis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28148" r="-28148"/>
          <a:stretch>
            <a:fillRect/>
          </a:stretch>
        </p:blipFill>
        <p:spPr>
          <a:xfrm>
            <a:off x="189302" y="1257300"/>
            <a:ext cx="9310298" cy="5120305"/>
          </a:xfrm>
        </p:spPr>
      </p:pic>
      <p:sp>
        <p:nvSpPr>
          <p:cNvPr id="5" name="TextBox 4"/>
          <p:cNvSpPr txBox="1"/>
          <p:nvPr/>
        </p:nvSpPr>
        <p:spPr>
          <a:xfrm>
            <a:off x="3817602" y="6396335"/>
            <a:ext cx="5403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 </a:t>
            </a:r>
            <a:r>
              <a:rPr lang="en-US" sz="2400" dirty="0" smtClean="0"/>
              <a:t>S.M. </a:t>
            </a:r>
            <a:r>
              <a:rPr lang="en-US" sz="2400" dirty="0" err="1" smtClean="0"/>
              <a:t>Finegold</a:t>
            </a:r>
            <a:r>
              <a:rPr lang="en-US" sz="2400" dirty="0" smtClean="0"/>
              <a:t> et al., Anaerobe 1-3, 2012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96265" y="3797300"/>
            <a:ext cx="144267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Endotoxin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0965" y="4747567"/>
            <a:ext cx="28901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Nitric Oxide Synthesis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176867" y="3014133"/>
            <a:ext cx="1502833" cy="2015067"/>
          </a:xfrm>
          <a:custGeom>
            <a:avLst/>
            <a:gdLst>
              <a:gd name="connsiteX0" fmla="*/ 1363133 w 1502833"/>
              <a:gd name="connsiteY0" fmla="*/ 2015067 h 2015067"/>
              <a:gd name="connsiteX1" fmla="*/ 436033 w 1502833"/>
              <a:gd name="connsiteY1" fmla="*/ 1672167 h 2015067"/>
              <a:gd name="connsiteX2" fmla="*/ 16933 w 1502833"/>
              <a:gd name="connsiteY2" fmla="*/ 910167 h 2015067"/>
              <a:gd name="connsiteX3" fmla="*/ 334433 w 1502833"/>
              <a:gd name="connsiteY3" fmla="*/ 148167 h 2015067"/>
              <a:gd name="connsiteX4" fmla="*/ 1502833 w 1502833"/>
              <a:gd name="connsiteY4" fmla="*/ 21167 h 2015067"/>
              <a:gd name="connsiteX5" fmla="*/ 1502833 w 1502833"/>
              <a:gd name="connsiteY5" fmla="*/ 21167 h 201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2833" h="2015067">
                <a:moveTo>
                  <a:pt x="1363133" y="2015067"/>
                </a:moveTo>
                <a:cubicBezTo>
                  <a:pt x="1011766" y="1935692"/>
                  <a:pt x="660400" y="1856317"/>
                  <a:pt x="436033" y="1672167"/>
                </a:cubicBezTo>
                <a:cubicBezTo>
                  <a:pt x="211666" y="1488017"/>
                  <a:pt x="33866" y="1164167"/>
                  <a:pt x="16933" y="910167"/>
                </a:cubicBezTo>
                <a:cubicBezTo>
                  <a:pt x="0" y="656167"/>
                  <a:pt x="86783" y="296334"/>
                  <a:pt x="334433" y="148167"/>
                </a:cubicBezTo>
                <a:cubicBezTo>
                  <a:pt x="582083" y="0"/>
                  <a:pt x="1502833" y="21167"/>
                  <a:pt x="1502833" y="21167"/>
                </a:cubicBezTo>
                <a:lnTo>
                  <a:pt x="1502833" y="21167"/>
                </a:lnTo>
              </a:path>
            </a:pathLst>
          </a:cu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9302" y="4390935"/>
            <a:ext cx="1372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Feedback Loop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7418" y="2542000"/>
            <a:ext cx="10555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Nitrate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32303" y="2529057"/>
            <a:ext cx="159851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Glyphosate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05308" y="2803336"/>
            <a:ext cx="201810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Depete</a:t>
            </a:r>
            <a:r>
              <a:rPr lang="en-US" sz="2400" dirty="0" smtClean="0">
                <a:solidFill>
                  <a:srgbClr val="FF0000"/>
                </a:solidFill>
              </a:rPr>
              <a:t> sulfate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22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Frightening Trend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7600" y="6485467"/>
            <a:ext cx="4640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FF0000"/>
                </a:solidFill>
              </a:rPr>
              <a:t>*</a:t>
            </a:r>
            <a:r>
              <a:rPr lang="sv-SE" dirty="0"/>
              <a:t>K. </a:t>
            </a:r>
            <a:r>
              <a:rPr lang="sv-SE" dirty="0" err="1"/>
              <a:t>Weintraub</a:t>
            </a:r>
            <a:r>
              <a:rPr lang="sv-SE" dirty="0"/>
              <a:t>, Nature 479, Nov. 3 2011, 22-24.</a:t>
            </a:r>
            <a:endParaRPr lang="en-US" dirty="0"/>
          </a:p>
        </p:txBody>
      </p:sp>
      <p:pic>
        <p:nvPicPr>
          <p:cNvPr id="6" name="Picture 5" descr="autism_rising_n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00" y="1417638"/>
            <a:ext cx="5735245" cy="48397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74667" y="1417638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759551" y="220133"/>
            <a:ext cx="1351516" cy="2540000"/>
            <a:chOff x="6759551" y="220133"/>
            <a:chExt cx="1351516" cy="2540000"/>
          </a:xfrm>
        </p:grpSpPr>
        <p:sp>
          <p:nvSpPr>
            <p:cNvPr id="7" name="Freeform 6"/>
            <p:cNvSpPr/>
            <p:nvPr/>
          </p:nvSpPr>
          <p:spPr>
            <a:xfrm>
              <a:off x="7281333" y="220133"/>
              <a:ext cx="829734" cy="2540000"/>
            </a:xfrm>
            <a:custGeom>
              <a:avLst/>
              <a:gdLst>
                <a:gd name="connsiteX0" fmla="*/ 0 w 829734"/>
                <a:gd name="connsiteY0" fmla="*/ 2540000 h 2540000"/>
                <a:gd name="connsiteX1" fmla="*/ 338667 w 829734"/>
                <a:gd name="connsiteY1" fmla="*/ 1456267 h 2540000"/>
                <a:gd name="connsiteX2" fmla="*/ 829734 w 829734"/>
                <a:gd name="connsiteY2" fmla="*/ 0 h 2540000"/>
                <a:gd name="connsiteX3" fmla="*/ 829734 w 829734"/>
                <a:gd name="connsiteY3" fmla="*/ 0 h 2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9734" h="2540000">
                  <a:moveTo>
                    <a:pt x="0" y="2540000"/>
                  </a:moveTo>
                  <a:lnTo>
                    <a:pt x="338667" y="1456267"/>
                  </a:lnTo>
                  <a:lnTo>
                    <a:pt x="829734" y="0"/>
                  </a:lnTo>
                  <a:lnTo>
                    <a:pt x="829734" y="0"/>
                  </a:ln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flipH="1">
              <a:off x="6759551" y="1092703"/>
              <a:ext cx="135151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?</a:t>
              </a:r>
              <a:endPara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60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5462"/>
            <a:ext cx="8229600" cy="1143000"/>
          </a:xfrm>
        </p:spPr>
        <p:txBody>
          <a:bodyPr/>
          <a:lstStyle/>
          <a:p>
            <a:r>
              <a:rPr lang="en-US" b="1" dirty="0" smtClean="0"/>
              <a:t>Probiotics Treat Mouse Autism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probiotics_autism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337531" y="1155888"/>
            <a:ext cx="9481531" cy="5214477"/>
          </a:xfrm>
        </p:spPr>
      </p:pic>
      <p:sp>
        <p:nvSpPr>
          <p:cNvPr id="5" name="TextBox 4"/>
          <p:cNvSpPr txBox="1"/>
          <p:nvPr/>
        </p:nvSpPr>
        <p:spPr>
          <a:xfrm>
            <a:off x="2537810" y="6496265"/>
            <a:ext cx="6310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*Graphical Abstract from E.Y. Hsiao et al., Cell, Dec. 5, 2013 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40362" y="4124753"/>
            <a:ext cx="1218453" cy="461665"/>
          </a:xfrm>
          <a:prstGeom prst="rect">
            <a:avLst/>
          </a:prstGeom>
          <a:solidFill>
            <a:srgbClr val="FFF9A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dirty="0" smtClean="0"/>
              <a:t>-Cresol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422146" y="4244138"/>
            <a:ext cx="699773" cy="9293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52820" y="2249204"/>
            <a:ext cx="4533980" cy="1200328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dirty="0" smtClean="0"/>
              <a:t>-Cresol is produced by Clostridium </a:t>
            </a:r>
            <a:r>
              <a:rPr lang="en-US" sz="2400" dirty="0" err="1" smtClean="0"/>
              <a:t>difficile</a:t>
            </a:r>
            <a:r>
              <a:rPr lang="en-US" sz="2400" dirty="0" smtClean="0"/>
              <a:t>, a pathogen that is resistant to glyphosate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2510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5462"/>
            <a:ext cx="8229600" cy="1143000"/>
          </a:xfrm>
        </p:spPr>
        <p:txBody>
          <a:bodyPr/>
          <a:lstStyle/>
          <a:p>
            <a:r>
              <a:rPr lang="en-US" b="1" dirty="0" smtClean="0"/>
              <a:t>Probiotics Treat Mouse Autism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probiotics_autism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337531" y="1155888"/>
            <a:ext cx="9481531" cy="5214477"/>
          </a:xfrm>
        </p:spPr>
      </p:pic>
      <p:sp>
        <p:nvSpPr>
          <p:cNvPr id="5" name="TextBox 4"/>
          <p:cNvSpPr txBox="1"/>
          <p:nvPr/>
        </p:nvSpPr>
        <p:spPr>
          <a:xfrm>
            <a:off x="2537810" y="6496265"/>
            <a:ext cx="6310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*Graphical Abstract from E.Y. Hsiao et al., Cell, Dec. 5, 2013 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40362" y="4124753"/>
            <a:ext cx="1218453" cy="461665"/>
          </a:xfrm>
          <a:prstGeom prst="rect">
            <a:avLst/>
          </a:prstGeom>
          <a:solidFill>
            <a:srgbClr val="FFF9A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dirty="0" smtClean="0"/>
              <a:t>-</a:t>
            </a:r>
            <a:r>
              <a:rPr lang="en-US" sz="2400" dirty="0"/>
              <a:t>C</a:t>
            </a:r>
            <a:r>
              <a:rPr lang="en-US" sz="2400" dirty="0" smtClean="0"/>
              <a:t>resol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422146" y="4244138"/>
            <a:ext cx="699773" cy="9293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52820" y="2249204"/>
            <a:ext cx="4067544" cy="830997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dirty="0" smtClean="0"/>
              <a:t>-Cresol has been found in the urine of autistic kids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968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07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Dementia and Autism Have                  Much in Common</a:t>
            </a:r>
            <a:endParaRPr lang="en-US" b="1" dirty="0"/>
          </a:p>
        </p:txBody>
      </p:sp>
      <p:pic>
        <p:nvPicPr>
          <p:cNvPr id="4" name="Picture 3" descr="dementia death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53755"/>
            <a:ext cx="8077200" cy="5346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6191" y="6415789"/>
            <a:ext cx="385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Plot kindly provided by Nancy Swanson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727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87606" y="2007612"/>
            <a:ext cx="6961198" cy="34163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luminum, Glyphosate,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Sulfate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 the Pineal Gland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1753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ai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621204" y="4015694"/>
            <a:ext cx="3522795" cy="3096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1421"/>
            <a:ext cx="8229600" cy="1143000"/>
          </a:xfrm>
        </p:spPr>
        <p:txBody>
          <a:bodyPr/>
          <a:lstStyle/>
          <a:p>
            <a:r>
              <a:rPr lang="en-US" b="1" dirty="0" smtClean="0"/>
              <a:t>A Hypothesis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72" y="895136"/>
            <a:ext cx="8605728" cy="5708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Many neurological diseases of the brain have a common origin:</a:t>
            </a:r>
          </a:p>
          <a:p>
            <a:pPr lvl="1"/>
            <a:r>
              <a:rPr lang="en-US" sz="3200" dirty="0" smtClean="0">
                <a:solidFill>
                  <a:srgbClr val="FF0000"/>
                </a:solidFill>
              </a:rPr>
              <a:t>Insufficient supply of sulfate to the brain  </a:t>
            </a:r>
          </a:p>
          <a:p>
            <a:pPr lvl="1"/>
            <a:r>
              <a:rPr lang="en-US" sz="3200" dirty="0" smtClean="0"/>
              <a:t>Powerful burden of toxic metal exposure (e.g., aluminum, mercury) due to impaired ability to                                detoxify and eliminate them</a:t>
            </a:r>
          </a:p>
          <a:p>
            <a:pPr lvl="1"/>
            <a:r>
              <a:rPr lang="en-US" sz="3200" dirty="0" smtClean="0"/>
              <a:t>Toxic metals interfere with                                  sulfate synthesis</a:t>
            </a:r>
          </a:p>
          <a:p>
            <a:pPr lvl="1"/>
            <a:r>
              <a:rPr lang="en-US" sz="3200" dirty="0" smtClean="0"/>
              <a:t>This results in accumulation                                 of cellular debris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24476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Glyphosate, Autism and Vaccine Reactions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VAERS_reports_autism_aluminum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4" r="-997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587500" y="6138863"/>
            <a:ext cx="3558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Collaboration with Nancy Swanson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2815" y="1591733"/>
            <a:ext cx="4198585" cy="369332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 application to corn and soy, 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46700" y="4954030"/>
            <a:ext cx="2961080" cy="369332"/>
          </a:xfrm>
          <a:prstGeom prst="rect">
            <a:avLst/>
          </a:prstGeom>
          <a:solidFill>
            <a:srgbClr val="FCFFB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# Adverse Reactions in VAERS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63943" y="3448566"/>
            <a:ext cx="2518638" cy="369332"/>
          </a:xfrm>
          <a:prstGeom prst="rect">
            <a:avLst/>
          </a:prstGeom>
          <a:solidFill>
            <a:srgbClr val="FCFFB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Children with Autism, US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82581" y="1961065"/>
            <a:ext cx="664119" cy="204149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398404" y="4546600"/>
            <a:ext cx="722996" cy="406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149600" y="3817898"/>
            <a:ext cx="1358900" cy="62710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13500"/>
            <a:ext cx="5249327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dirty="0" smtClean="0"/>
              <a:t>MIT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CA5200"/>
                </a:solidFill>
              </a:rPr>
              <a:t>C</a:t>
            </a:r>
            <a:r>
              <a:rPr lang="en-US" dirty="0" smtClean="0"/>
              <a:t>omputer </a:t>
            </a:r>
            <a:r>
              <a:rPr lang="en-US" dirty="0" smtClean="0">
                <a:solidFill>
                  <a:srgbClr val="CA5200"/>
                </a:solidFill>
              </a:rPr>
              <a:t>S</a:t>
            </a:r>
            <a:r>
              <a:rPr lang="en-US" dirty="0" smtClean="0"/>
              <a:t>cience and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CA5200"/>
                </a:solidFill>
              </a:rPr>
              <a:t>A</a:t>
            </a:r>
            <a:r>
              <a:rPr lang="en-US" dirty="0" smtClean="0"/>
              <a:t>rtificial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CA5200"/>
                </a:solidFill>
              </a:rPr>
              <a:t>I</a:t>
            </a:r>
            <a:r>
              <a:rPr lang="en-US" dirty="0" smtClean="0"/>
              <a:t>ntelligence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CA5200"/>
                </a:solidFill>
              </a:rPr>
              <a:t>L</a:t>
            </a:r>
            <a:r>
              <a:rPr lang="en-US" dirty="0" smtClean="0"/>
              <a:t>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168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lu_shot_poste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5313"/>
            <a:ext cx="3191012" cy="3191012"/>
          </a:xfrm>
          <a:prstGeom prst="rect">
            <a:avLst/>
          </a:prstGeom>
        </p:spPr>
      </p:pic>
      <p:pic>
        <p:nvPicPr>
          <p:cNvPr id="5" name="Picture 4" descr="flu_shot_poster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513" y="863730"/>
            <a:ext cx="3232287" cy="2838687"/>
          </a:xfrm>
          <a:prstGeom prst="rect">
            <a:avLst/>
          </a:prstGeom>
        </p:spPr>
      </p:pic>
      <p:pic>
        <p:nvPicPr>
          <p:cNvPr id="6" name="Picture 5" descr="flu_shot_poster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947" y="4256325"/>
            <a:ext cx="5666659" cy="25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44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8636"/>
            <a:ext cx="8229600" cy="1143000"/>
          </a:xfrm>
        </p:spPr>
        <p:txBody>
          <a:bodyPr/>
          <a:lstStyle/>
          <a:p>
            <a:r>
              <a:rPr lang="en-US" b="1" dirty="0" smtClean="0"/>
              <a:t>A New Paper</a:t>
            </a:r>
            <a:endParaRPr lang="en-US" b="1" dirty="0"/>
          </a:p>
        </p:txBody>
      </p:sp>
      <p:pic>
        <p:nvPicPr>
          <p:cNvPr id="4" name="Content Placeholder 3" descr="thimerasol_sulfat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16" b="-10316"/>
          <a:stretch>
            <a:fillRect/>
          </a:stretch>
        </p:blipFill>
        <p:spPr>
          <a:xfrm>
            <a:off x="457200" y="593435"/>
            <a:ext cx="8229600" cy="4525963"/>
          </a:xfrm>
        </p:spPr>
      </p:pic>
      <p:pic>
        <p:nvPicPr>
          <p:cNvPr id="5" name="Picture 4" descr="get-your-flu-shot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66" y="1380836"/>
            <a:ext cx="2252987" cy="19786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546" y="4919008"/>
            <a:ext cx="8890000" cy="1569660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Several studies suggest that children diagnosed with an ASD have abnormal </a:t>
            </a:r>
            <a:r>
              <a:rPr lang="en-US" sz="2400" dirty="0" err="1"/>
              <a:t>sulfation</a:t>
            </a:r>
            <a:r>
              <a:rPr lang="en-US" sz="2400" dirty="0"/>
              <a:t> chemistry, limited </a:t>
            </a:r>
            <a:r>
              <a:rPr lang="en-US" sz="2400" dirty="0" err="1"/>
              <a:t>thiol</a:t>
            </a:r>
            <a:r>
              <a:rPr lang="en-US" sz="2400" dirty="0"/>
              <a:t> availability, and decreased glutathione (GSH) reserve capacity, with a resulting and subsequent compromised oxidation/reduction (redox) and detoxification capacity </a:t>
            </a:r>
          </a:p>
        </p:txBody>
      </p:sp>
    </p:spTree>
    <p:extLst>
      <p:ext uri="{BB962C8B-B14F-4D97-AF65-F5344CB8AC3E}">
        <p14:creationId xmlns:p14="http://schemas.microsoft.com/office/powerpoint/2010/main" val="275996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Key Factor: </a:t>
            </a:r>
            <a:r>
              <a:rPr lang="en-US" b="1" dirty="0" err="1" smtClean="0"/>
              <a:t>Molybdopterin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Molybdopterin</a:t>
            </a:r>
            <a:r>
              <a:rPr lang="en-US" dirty="0" smtClean="0"/>
              <a:t> is a cofactor for the conversion of sulfite to sulfate</a:t>
            </a:r>
          </a:p>
          <a:p>
            <a:r>
              <a:rPr lang="en-US" dirty="0" smtClean="0"/>
              <a:t>Sulfite is neurotoxic; sulfate is essential </a:t>
            </a:r>
          </a:p>
          <a:p>
            <a:r>
              <a:rPr lang="en-US" dirty="0" smtClean="0"/>
              <a:t>Mercury can replace the molybdenum atom in </a:t>
            </a:r>
            <a:r>
              <a:rPr lang="en-US" dirty="0" err="1" smtClean="0"/>
              <a:t>molybdopterin</a:t>
            </a:r>
            <a:r>
              <a:rPr lang="en-US" dirty="0" smtClean="0"/>
              <a:t>, disrupting its function</a:t>
            </a:r>
          </a:p>
          <a:p>
            <a:r>
              <a:rPr lang="en-US" dirty="0" smtClean="0"/>
              <a:t>Children with autism </a:t>
            </a:r>
            <a:r>
              <a:rPr lang="en-US" dirty="0"/>
              <a:t>whose ASD symptoms manifested after 15 months of age </a:t>
            </a:r>
            <a:r>
              <a:rPr lang="en-US" dirty="0" smtClean="0"/>
              <a:t>had a      50-fold increase in serum sulfite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66875" y="6227544"/>
            <a:ext cx="7405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JK Kern et al. I</a:t>
            </a:r>
            <a:r>
              <a:rPr lang="en-US" sz="2000" i="1" dirty="0" smtClean="0"/>
              <a:t>nt</a:t>
            </a:r>
            <a:r>
              <a:rPr lang="en-US" sz="2000" i="1" dirty="0"/>
              <a:t>. J. Environ. Res. Public Health </a:t>
            </a:r>
            <a:r>
              <a:rPr lang="en-US" sz="2000" b="1" dirty="0"/>
              <a:t>2013</a:t>
            </a:r>
            <a:r>
              <a:rPr lang="en-US" sz="2000" dirty="0"/>
              <a:t>, </a:t>
            </a:r>
            <a:r>
              <a:rPr lang="en-US" sz="2000" i="1" dirty="0"/>
              <a:t>10</a:t>
            </a:r>
            <a:r>
              <a:rPr lang="en-US" sz="2000" dirty="0"/>
              <a:t>, 3771-3800;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4617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An Important Role for Sleep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has recently been argued that a crucial role for sleep is to clear cellular debris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smtClean="0"/>
              <a:t>This takes place in the lysosome, which depends upon </a:t>
            </a:r>
            <a:r>
              <a:rPr lang="en-US" i="1" dirty="0" smtClean="0">
                <a:solidFill>
                  <a:srgbClr val="FF0000"/>
                </a:solidFill>
              </a:rPr>
              <a:t>sulfate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in </a:t>
            </a:r>
            <a:r>
              <a:rPr lang="en-US" dirty="0" err="1" smtClean="0"/>
              <a:t>heparan</a:t>
            </a:r>
            <a:r>
              <a:rPr lang="en-US" dirty="0" smtClean="0"/>
              <a:t> sulfate proteoglycans to protect from free radicals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</a:p>
          <a:p>
            <a:r>
              <a:rPr lang="en-US" dirty="0" smtClean="0"/>
              <a:t>I propose that </a:t>
            </a:r>
            <a:r>
              <a:rPr lang="en-US" i="1" dirty="0" smtClean="0">
                <a:solidFill>
                  <a:srgbClr val="FF0000"/>
                </a:solidFill>
              </a:rPr>
              <a:t>melatonin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plays a critical role in supplying the sulfate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30" y="5934670"/>
            <a:ext cx="9262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Sleep </a:t>
            </a:r>
            <a:r>
              <a:rPr lang="en-US" dirty="0"/>
              <a:t>Drives Metabolite Clearance from the Adult </a:t>
            </a:r>
            <a:r>
              <a:rPr lang="en-US" dirty="0" smtClean="0"/>
              <a:t>Brain. L </a:t>
            </a:r>
            <a:r>
              <a:rPr lang="en-US" dirty="0" err="1"/>
              <a:t>Xie</a:t>
            </a:r>
            <a:r>
              <a:rPr lang="en-US" dirty="0"/>
              <a:t> et al., Science </a:t>
            </a:r>
            <a:r>
              <a:rPr lang="en-US" dirty="0" smtClean="0"/>
              <a:t>342:373</a:t>
            </a:r>
            <a:r>
              <a:rPr lang="en-US" dirty="0"/>
              <a:t>-377, </a:t>
            </a:r>
            <a:r>
              <a:rPr lang="en-US" dirty="0" smtClean="0"/>
              <a:t>2013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Inhibition by heparin of Fe(II)-</a:t>
            </a:r>
            <a:r>
              <a:rPr lang="en-US" dirty="0" err="1"/>
              <a:t>catalysed</a:t>
            </a:r>
            <a:r>
              <a:rPr lang="en-US" dirty="0"/>
              <a:t> free-radical peroxidation of </a:t>
            </a:r>
            <a:r>
              <a:rPr lang="en-US" dirty="0" err="1"/>
              <a:t>linolenic</a:t>
            </a:r>
            <a:r>
              <a:rPr lang="en-US" dirty="0"/>
              <a:t> acid. M.A. Ross et al.,  </a:t>
            </a:r>
            <a:r>
              <a:rPr lang="en-US" dirty="0" err="1"/>
              <a:t>Biochem</a:t>
            </a:r>
            <a:r>
              <a:rPr lang="en-US" dirty="0"/>
              <a:t>. J. 1992, 286: 717-720.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225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i="1" dirty="0" smtClean="0"/>
              <a:t>“If </a:t>
            </a:r>
            <a:r>
              <a:rPr lang="en-US" sz="3200" b="1" i="1" dirty="0"/>
              <a:t>it is an environmental cause contributing to an increase, we certainly want to find it</a:t>
            </a:r>
            <a:r>
              <a:rPr lang="en-US" sz="3200" b="1" i="1" dirty="0" smtClean="0"/>
              <a:t>.”</a:t>
            </a:r>
            <a:r>
              <a:rPr lang="en-US" sz="3200" b="1" i="1" dirty="0" smtClean="0">
                <a:solidFill>
                  <a:srgbClr val="FF0000"/>
                </a:solidFill>
              </a:rPr>
              <a:t>*</a:t>
            </a:r>
            <a:r>
              <a:rPr lang="en-US" sz="3200" b="1" i="1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Content Placeholder 3" descr="Reasons85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06" r="-3000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117600" y="6485467"/>
            <a:ext cx="5136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rgbClr val="FF0000"/>
                </a:solidFill>
              </a:rPr>
              <a:t>*</a:t>
            </a:r>
            <a:r>
              <a:rPr lang="sv-SE" sz="2000" dirty="0"/>
              <a:t>K. </a:t>
            </a:r>
            <a:r>
              <a:rPr lang="sv-SE" sz="2000" dirty="0" err="1"/>
              <a:t>Weintraub</a:t>
            </a:r>
            <a:r>
              <a:rPr lang="sv-SE" sz="2000" dirty="0"/>
              <a:t>, Nature 479, Nov. 3 2011, 22-24.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65757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52" y="10593"/>
            <a:ext cx="719669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Heparin Protects from free radicals due to Iron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2" y="123613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Free radical </a:t>
            </a:r>
            <a:r>
              <a:rPr lang="en-US" dirty="0" smtClean="0"/>
              <a:t>production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 smtClean="0"/>
              <a:t>	Fe</a:t>
            </a:r>
            <a:r>
              <a:rPr lang="en-US" dirty="0"/>
              <a:t>(II) + 0</a:t>
            </a:r>
            <a:r>
              <a:rPr lang="en-US" baseline="-25000" dirty="0"/>
              <a:t>2</a:t>
            </a:r>
            <a:r>
              <a:rPr lang="en-US" dirty="0"/>
              <a:t> + 20H</a:t>
            </a:r>
            <a:r>
              <a:rPr lang="en-US" baseline="30000" dirty="0"/>
              <a:t>-</a:t>
            </a:r>
            <a:r>
              <a:rPr lang="en-US" dirty="0"/>
              <a:t> --&gt; Fe(III)(OH</a:t>
            </a:r>
            <a:r>
              <a:rPr lang="en-US" dirty="0" smtClean="0"/>
              <a:t>)</a:t>
            </a:r>
            <a:r>
              <a:rPr lang="en-US" baseline="-25000" dirty="0"/>
              <a:t> 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smtClean="0"/>
              <a:t>0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-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But</a:t>
            </a:r>
            <a:r>
              <a:rPr lang="en-US" dirty="0"/>
              <a:t>, in the acid environment of heparin:</a:t>
            </a:r>
          </a:p>
          <a:p>
            <a:pPr marL="0" indent="0">
              <a:buNone/>
            </a:pPr>
            <a:r>
              <a:rPr lang="en-US" dirty="0" smtClean="0"/>
              <a:t>	4Fe</a:t>
            </a:r>
            <a:r>
              <a:rPr lang="en-US" dirty="0"/>
              <a:t>(II) + </a:t>
            </a:r>
            <a:r>
              <a:rPr lang="en-US" dirty="0" smtClean="0"/>
              <a:t>0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+ 4H+ --&gt; 4Fe(III) + </a:t>
            </a:r>
            <a:r>
              <a:rPr lang="en-US" dirty="0" smtClean="0"/>
              <a:t>2H</a:t>
            </a:r>
            <a:r>
              <a:rPr lang="en-US" baseline="-25000" dirty="0" smtClean="0"/>
              <a:t>2</a:t>
            </a:r>
            <a:r>
              <a:rPr lang="en-US" dirty="0" smtClean="0"/>
              <a:t>0</a:t>
            </a:r>
            <a:endParaRPr lang="en-US" dirty="0"/>
          </a:p>
          <a:p>
            <a:endParaRPr lang="en-US" dirty="0"/>
          </a:p>
        </p:txBody>
      </p:sp>
      <p:pic>
        <p:nvPicPr>
          <p:cNvPr id="18" name="Content Placeholder 3" descr="heparan_sulfate.png"/>
          <p:cNvPicPr>
            <a:picLocks noChangeAspect="1"/>
          </p:cNvPicPr>
          <p:nvPr/>
        </p:nvPicPr>
        <p:blipFill>
          <a:blip r:embed="rId2"/>
          <a:srcRect l="-11781" r="-11781"/>
          <a:stretch>
            <a:fillRect/>
          </a:stretch>
        </p:blipFill>
        <p:spPr>
          <a:xfrm>
            <a:off x="2071687" y="4114802"/>
            <a:ext cx="4803245" cy="264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62803" y="854375"/>
            <a:ext cx="1569961" cy="461665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superoxide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061208" y="2201633"/>
            <a:ext cx="915635" cy="461665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water</a:t>
            </a:r>
            <a:endParaRPr lang="en-US" sz="2400" dirty="0"/>
          </a:p>
        </p:txBody>
      </p:sp>
      <p:sp>
        <p:nvSpPr>
          <p:cNvPr id="8" name="Freeform 7"/>
          <p:cNvSpPr/>
          <p:nvPr/>
        </p:nvSpPr>
        <p:spPr>
          <a:xfrm>
            <a:off x="6874942" y="2663298"/>
            <a:ext cx="711200" cy="694267"/>
          </a:xfrm>
          <a:custGeom>
            <a:avLst/>
            <a:gdLst>
              <a:gd name="connsiteX0" fmla="*/ 711200 w 711200"/>
              <a:gd name="connsiteY0" fmla="*/ 0 h 694267"/>
              <a:gd name="connsiteX1" fmla="*/ 321733 w 711200"/>
              <a:gd name="connsiteY1" fmla="*/ 575734 h 694267"/>
              <a:gd name="connsiteX2" fmla="*/ 0 w 711200"/>
              <a:gd name="connsiteY2" fmla="*/ 694267 h 69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200" h="694267">
                <a:moveTo>
                  <a:pt x="711200" y="0"/>
                </a:moveTo>
                <a:cubicBezTo>
                  <a:pt x="575733" y="230011"/>
                  <a:pt x="440266" y="460023"/>
                  <a:pt x="321733" y="575734"/>
                </a:cubicBezTo>
                <a:cubicBezTo>
                  <a:pt x="203200" y="691445"/>
                  <a:pt x="0" y="694267"/>
                  <a:pt x="0" y="694267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128940" y="1337735"/>
            <a:ext cx="711200" cy="694267"/>
          </a:xfrm>
          <a:custGeom>
            <a:avLst/>
            <a:gdLst>
              <a:gd name="connsiteX0" fmla="*/ 711200 w 711200"/>
              <a:gd name="connsiteY0" fmla="*/ 0 h 694267"/>
              <a:gd name="connsiteX1" fmla="*/ 321733 w 711200"/>
              <a:gd name="connsiteY1" fmla="*/ 575734 h 694267"/>
              <a:gd name="connsiteX2" fmla="*/ 0 w 711200"/>
              <a:gd name="connsiteY2" fmla="*/ 694267 h 69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200" h="694267">
                <a:moveTo>
                  <a:pt x="711200" y="0"/>
                </a:moveTo>
                <a:cubicBezTo>
                  <a:pt x="575733" y="230011"/>
                  <a:pt x="440266" y="460023"/>
                  <a:pt x="321733" y="575734"/>
                </a:cubicBezTo>
                <a:cubicBezTo>
                  <a:pt x="203200" y="691445"/>
                  <a:pt x="0" y="694267"/>
                  <a:pt x="0" y="694267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52328" y="6474876"/>
            <a:ext cx="6214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M.A</a:t>
            </a:r>
            <a:r>
              <a:rPr lang="en-US" sz="2000" dirty="0"/>
              <a:t>. Ross et al.,  </a:t>
            </a:r>
            <a:r>
              <a:rPr lang="en-US" sz="2000" dirty="0" err="1"/>
              <a:t>Biochem</a:t>
            </a:r>
            <a:r>
              <a:rPr lang="en-US" sz="2000" dirty="0"/>
              <a:t>. J. 1992, 286: 717-720.</a:t>
            </a:r>
          </a:p>
          <a:p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096963" y="3755185"/>
            <a:ext cx="1034959" cy="461665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sulfate</a:t>
            </a:r>
            <a:endParaRPr lang="en-US" sz="2400" dirty="0"/>
          </a:p>
        </p:txBody>
      </p:sp>
      <p:sp>
        <p:nvSpPr>
          <p:cNvPr id="12" name="Freeform 11"/>
          <p:cNvSpPr/>
          <p:nvPr/>
        </p:nvSpPr>
        <p:spPr>
          <a:xfrm>
            <a:off x="5910697" y="4216850"/>
            <a:ext cx="711200" cy="694267"/>
          </a:xfrm>
          <a:custGeom>
            <a:avLst/>
            <a:gdLst>
              <a:gd name="connsiteX0" fmla="*/ 711200 w 711200"/>
              <a:gd name="connsiteY0" fmla="*/ 0 h 694267"/>
              <a:gd name="connsiteX1" fmla="*/ 321733 w 711200"/>
              <a:gd name="connsiteY1" fmla="*/ 575734 h 694267"/>
              <a:gd name="connsiteX2" fmla="*/ 0 w 711200"/>
              <a:gd name="connsiteY2" fmla="*/ 694267 h 69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200" h="694267">
                <a:moveTo>
                  <a:pt x="711200" y="0"/>
                </a:moveTo>
                <a:cubicBezTo>
                  <a:pt x="575733" y="230011"/>
                  <a:pt x="440266" y="460023"/>
                  <a:pt x="321733" y="575734"/>
                </a:cubicBezTo>
                <a:cubicBezTo>
                  <a:pt x="203200" y="691445"/>
                  <a:pt x="0" y="694267"/>
                  <a:pt x="0" y="694267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204973" y="4455203"/>
            <a:ext cx="887384" cy="1041852"/>
          </a:xfrm>
          <a:custGeom>
            <a:avLst/>
            <a:gdLst>
              <a:gd name="connsiteX0" fmla="*/ 181256 w 887384"/>
              <a:gd name="connsiteY0" fmla="*/ 54767 h 1041852"/>
              <a:gd name="connsiteX1" fmla="*/ 6094 w 887384"/>
              <a:gd name="connsiteY1" fmla="*/ 602093 h 1041852"/>
              <a:gd name="connsiteX2" fmla="*/ 378313 w 887384"/>
              <a:gd name="connsiteY2" fmla="*/ 1039954 h 1041852"/>
              <a:gd name="connsiteX3" fmla="*/ 881904 w 887384"/>
              <a:gd name="connsiteY3" fmla="*/ 733451 h 1041852"/>
              <a:gd name="connsiteX4" fmla="*/ 619161 w 887384"/>
              <a:gd name="connsiteY4" fmla="*/ 98553 h 1041852"/>
              <a:gd name="connsiteX5" fmla="*/ 181256 w 887384"/>
              <a:gd name="connsiteY5" fmla="*/ 54767 h 1041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7384" h="1041852">
                <a:moveTo>
                  <a:pt x="181256" y="54767"/>
                </a:moveTo>
                <a:cubicBezTo>
                  <a:pt x="79078" y="138690"/>
                  <a:pt x="-26749" y="437895"/>
                  <a:pt x="6094" y="602093"/>
                </a:cubicBezTo>
                <a:cubicBezTo>
                  <a:pt x="38937" y="766291"/>
                  <a:pt x="232345" y="1018061"/>
                  <a:pt x="378313" y="1039954"/>
                </a:cubicBezTo>
                <a:cubicBezTo>
                  <a:pt x="524281" y="1061847"/>
                  <a:pt x="841763" y="890351"/>
                  <a:pt x="881904" y="733451"/>
                </a:cubicBezTo>
                <a:cubicBezTo>
                  <a:pt x="922045" y="576551"/>
                  <a:pt x="732286" y="215316"/>
                  <a:pt x="619161" y="98553"/>
                </a:cubicBezTo>
                <a:cubicBezTo>
                  <a:pt x="506036" y="-18210"/>
                  <a:pt x="283434" y="-29156"/>
                  <a:pt x="181256" y="54767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27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52" y="10593"/>
            <a:ext cx="719669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Heparin Protects from free radicals due to Iron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2" y="123613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Free radical </a:t>
            </a:r>
            <a:r>
              <a:rPr lang="en-US" dirty="0" smtClean="0"/>
              <a:t>production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 smtClean="0"/>
              <a:t>	Fe</a:t>
            </a:r>
            <a:r>
              <a:rPr lang="en-US" dirty="0"/>
              <a:t>(II) + 0</a:t>
            </a:r>
            <a:r>
              <a:rPr lang="en-US" baseline="-25000" dirty="0"/>
              <a:t>2</a:t>
            </a:r>
            <a:r>
              <a:rPr lang="en-US" dirty="0"/>
              <a:t> + 20H</a:t>
            </a:r>
            <a:r>
              <a:rPr lang="en-US" baseline="30000" dirty="0"/>
              <a:t>-</a:t>
            </a:r>
            <a:r>
              <a:rPr lang="en-US" dirty="0"/>
              <a:t> --&gt; Fe(III)(OH</a:t>
            </a:r>
            <a:r>
              <a:rPr lang="en-US" dirty="0" smtClean="0"/>
              <a:t>)</a:t>
            </a:r>
            <a:r>
              <a:rPr lang="en-US" baseline="-25000" dirty="0"/>
              <a:t> 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smtClean="0"/>
              <a:t>0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-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But</a:t>
            </a:r>
            <a:r>
              <a:rPr lang="en-US" dirty="0"/>
              <a:t>, in the acid environment of heparin:</a:t>
            </a:r>
          </a:p>
          <a:p>
            <a:pPr marL="0" indent="0">
              <a:buNone/>
            </a:pPr>
            <a:r>
              <a:rPr lang="en-US" dirty="0" smtClean="0"/>
              <a:t>	4Fe</a:t>
            </a:r>
            <a:r>
              <a:rPr lang="en-US" dirty="0"/>
              <a:t>(II) + </a:t>
            </a:r>
            <a:r>
              <a:rPr lang="en-US" dirty="0" smtClean="0"/>
              <a:t>0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+ 4H+ --&gt; 4Fe(III) + </a:t>
            </a:r>
            <a:r>
              <a:rPr lang="en-US" dirty="0" smtClean="0"/>
              <a:t>2H</a:t>
            </a:r>
            <a:r>
              <a:rPr lang="en-US" baseline="-25000" dirty="0" smtClean="0"/>
              <a:t>2</a:t>
            </a:r>
            <a:r>
              <a:rPr lang="en-US" dirty="0" smtClean="0"/>
              <a:t>0</a:t>
            </a:r>
            <a:endParaRPr lang="en-US" dirty="0"/>
          </a:p>
          <a:p>
            <a:endParaRPr lang="en-US" dirty="0"/>
          </a:p>
        </p:txBody>
      </p:sp>
      <p:pic>
        <p:nvPicPr>
          <p:cNvPr id="18" name="Content Placeholder 3" descr="heparan_sulfate.png"/>
          <p:cNvPicPr>
            <a:picLocks noChangeAspect="1"/>
          </p:cNvPicPr>
          <p:nvPr/>
        </p:nvPicPr>
        <p:blipFill>
          <a:blip r:embed="rId2"/>
          <a:srcRect l="-11781" r="-11781"/>
          <a:stretch>
            <a:fillRect/>
          </a:stretch>
        </p:blipFill>
        <p:spPr>
          <a:xfrm>
            <a:off x="2071687" y="4114802"/>
            <a:ext cx="4803245" cy="264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62803" y="854375"/>
            <a:ext cx="1569961" cy="461665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superoxide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061208" y="2201633"/>
            <a:ext cx="915635" cy="461665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water</a:t>
            </a:r>
            <a:endParaRPr lang="en-US" sz="2400" dirty="0"/>
          </a:p>
        </p:txBody>
      </p:sp>
      <p:sp>
        <p:nvSpPr>
          <p:cNvPr id="8" name="Freeform 7"/>
          <p:cNvSpPr/>
          <p:nvPr/>
        </p:nvSpPr>
        <p:spPr>
          <a:xfrm>
            <a:off x="6874942" y="2663298"/>
            <a:ext cx="711200" cy="694267"/>
          </a:xfrm>
          <a:custGeom>
            <a:avLst/>
            <a:gdLst>
              <a:gd name="connsiteX0" fmla="*/ 711200 w 711200"/>
              <a:gd name="connsiteY0" fmla="*/ 0 h 694267"/>
              <a:gd name="connsiteX1" fmla="*/ 321733 w 711200"/>
              <a:gd name="connsiteY1" fmla="*/ 575734 h 694267"/>
              <a:gd name="connsiteX2" fmla="*/ 0 w 711200"/>
              <a:gd name="connsiteY2" fmla="*/ 694267 h 69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200" h="694267">
                <a:moveTo>
                  <a:pt x="711200" y="0"/>
                </a:moveTo>
                <a:cubicBezTo>
                  <a:pt x="575733" y="230011"/>
                  <a:pt x="440266" y="460023"/>
                  <a:pt x="321733" y="575734"/>
                </a:cubicBezTo>
                <a:cubicBezTo>
                  <a:pt x="203200" y="691445"/>
                  <a:pt x="0" y="694267"/>
                  <a:pt x="0" y="694267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128940" y="1337735"/>
            <a:ext cx="711200" cy="694267"/>
          </a:xfrm>
          <a:custGeom>
            <a:avLst/>
            <a:gdLst>
              <a:gd name="connsiteX0" fmla="*/ 711200 w 711200"/>
              <a:gd name="connsiteY0" fmla="*/ 0 h 694267"/>
              <a:gd name="connsiteX1" fmla="*/ 321733 w 711200"/>
              <a:gd name="connsiteY1" fmla="*/ 575734 h 694267"/>
              <a:gd name="connsiteX2" fmla="*/ 0 w 711200"/>
              <a:gd name="connsiteY2" fmla="*/ 694267 h 69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200" h="694267">
                <a:moveTo>
                  <a:pt x="711200" y="0"/>
                </a:moveTo>
                <a:cubicBezTo>
                  <a:pt x="575733" y="230011"/>
                  <a:pt x="440266" y="460023"/>
                  <a:pt x="321733" y="575734"/>
                </a:cubicBezTo>
                <a:cubicBezTo>
                  <a:pt x="203200" y="691445"/>
                  <a:pt x="0" y="694267"/>
                  <a:pt x="0" y="694267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52328" y="6474876"/>
            <a:ext cx="6214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M.A</a:t>
            </a:r>
            <a:r>
              <a:rPr lang="en-US" sz="2000" dirty="0"/>
              <a:t>. Ross et al.,  </a:t>
            </a:r>
            <a:r>
              <a:rPr lang="en-US" sz="2000" dirty="0" err="1"/>
              <a:t>Biochem</a:t>
            </a:r>
            <a:r>
              <a:rPr lang="en-US" sz="2000" dirty="0"/>
              <a:t>. J. 1992, 286: 717-720.</a:t>
            </a:r>
          </a:p>
          <a:p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93750" y="4114802"/>
            <a:ext cx="7808382" cy="1569660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Heparin produces acidic environment where reactions with iron produce water (harmless) instead of superoxide (free radicals)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1023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Heparan</a:t>
            </a:r>
            <a:r>
              <a:rPr lang="en-US" b="1" dirty="0" smtClean="0"/>
              <a:t> Sulfate Deficiency                 and Autism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2322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Experiment with “designer” mice: impaired </a:t>
            </a:r>
            <a:r>
              <a:rPr lang="en-US" dirty="0" err="1" smtClean="0"/>
              <a:t>heparan</a:t>
            </a:r>
            <a:r>
              <a:rPr lang="en-US" dirty="0" smtClean="0"/>
              <a:t> sulfate synthesis in brain</a:t>
            </a:r>
          </a:p>
          <a:p>
            <a:r>
              <a:rPr lang="en-US" dirty="0" smtClean="0"/>
              <a:t>Mice exhibited all the classic features of autism – both cognitive and social</a:t>
            </a:r>
            <a:endParaRPr lang="en-US" dirty="0"/>
          </a:p>
        </p:txBody>
      </p:sp>
      <p:pic>
        <p:nvPicPr>
          <p:cNvPr id="4" name="Picture 3" descr="mi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81" y="2019142"/>
            <a:ext cx="3637303" cy="2727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6976" y="6050573"/>
            <a:ext cx="7961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 F</a:t>
            </a:r>
            <a:r>
              <a:rPr lang="en-US" sz="2000" dirty="0"/>
              <a:t>. </a:t>
            </a:r>
            <a:r>
              <a:rPr lang="en-US" sz="2000" dirty="0" err="1"/>
              <a:t>Irie</a:t>
            </a:r>
            <a:r>
              <a:rPr lang="en-US" sz="2000" dirty="0"/>
              <a:t> et al., Autism-like socio-communicative deficits and stereotypies in mice lacking </a:t>
            </a:r>
            <a:r>
              <a:rPr lang="en-US" sz="2000" dirty="0" err="1"/>
              <a:t>heparan</a:t>
            </a:r>
            <a:r>
              <a:rPr lang="en-US" sz="2000" dirty="0"/>
              <a:t> sulfate.  PNAS Mar. 27, 2012, 109(13), 5052-5056.</a:t>
            </a:r>
          </a:p>
        </p:txBody>
      </p:sp>
    </p:spTree>
    <p:extLst>
      <p:ext uri="{BB962C8B-B14F-4D97-AF65-F5344CB8AC3E}">
        <p14:creationId xmlns:p14="http://schemas.microsoft.com/office/powerpoint/2010/main" val="373060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Sleep Disorder, Aluminum, </a:t>
            </a:r>
            <a:br>
              <a:rPr lang="en-US" b="1" dirty="0" smtClean="0"/>
            </a:br>
            <a:r>
              <a:rPr lang="en-US" b="1" dirty="0" smtClean="0"/>
              <a:t>and the Pineal Gland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Sleep disorder is linked to many neurological diseases: </a:t>
            </a:r>
          </a:p>
          <a:p>
            <a:pPr lvl="1"/>
            <a:r>
              <a:rPr lang="en-US" dirty="0" smtClean="0"/>
              <a:t>Autism, Alzheimer’s, depression, schizophrenia, ALS, Parkinson’s disease, etc.</a:t>
            </a:r>
          </a:p>
          <a:p>
            <a:r>
              <a:rPr lang="en-US" dirty="0" smtClean="0"/>
              <a:t>Insomnia occurs much more frequently as an adverse reaction in VAERS to vaccines containing aluminum than to those not containing aluminum (p = 0.0025)</a:t>
            </a:r>
          </a:p>
          <a:p>
            <a:r>
              <a:rPr lang="en-US" dirty="0" smtClean="0"/>
              <a:t>Pineal gland is heavily perfused and outside of the blood brain barrier</a:t>
            </a:r>
          </a:p>
          <a:p>
            <a:pPr lvl="1"/>
            <a:r>
              <a:rPr lang="en-US" dirty="0" smtClean="0"/>
              <a:t>Susceptible to aluminum toxicity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520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Aluminum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&amp; Mercury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3366FF"/>
                </a:solidFill>
              </a:rPr>
              <a:t>Autism &amp; PDD &amp; Anxiety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86133" y="1879600"/>
            <a:ext cx="1136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VAERS </a:t>
            </a:r>
          </a:p>
          <a:p>
            <a:r>
              <a:rPr lang="en-US" sz="2000" dirty="0" smtClean="0"/>
              <a:t>database</a:t>
            </a:r>
            <a:endParaRPr lang="en-US" sz="2000" dirty="0"/>
          </a:p>
        </p:txBody>
      </p:sp>
      <p:pic>
        <p:nvPicPr>
          <p:cNvPr id="7" name="Picture 6" descr="Nancy_autism_mercury_aluminum_under6_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10" y="1417638"/>
            <a:ext cx="5643230" cy="44773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5033" y="6456918"/>
            <a:ext cx="6407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Data compiled and graphed in collaboration with Nancy Swanson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96534" y="5695275"/>
            <a:ext cx="5256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Formula:  Al + 1.5 x (Al  w/ Hg) + 2.0 x Hg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7728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We live in the age of aluminum</a:t>
            </a:r>
            <a:r>
              <a:rPr lang="en-US" sz="4000" b="1" dirty="0" smtClean="0">
                <a:solidFill>
                  <a:srgbClr val="FF0000"/>
                </a:solidFill>
              </a:rPr>
              <a:t>*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aluminum_source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43" r="-10643"/>
          <a:stretch>
            <a:fillRect/>
          </a:stretch>
        </p:blipFill>
        <p:spPr>
          <a:xfrm>
            <a:off x="-143206" y="1270000"/>
            <a:ext cx="8830006" cy="4856163"/>
          </a:xfrm>
        </p:spPr>
      </p:pic>
      <p:sp>
        <p:nvSpPr>
          <p:cNvPr id="5" name="TextBox 4"/>
          <p:cNvSpPr txBox="1"/>
          <p:nvPr/>
        </p:nvSpPr>
        <p:spPr>
          <a:xfrm>
            <a:off x="997858" y="6401191"/>
            <a:ext cx="7726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hr-HR" sz="2000" dirty="0"/>
              <a:t>C.A. Shaw and L. Tomljenovic, Immunol. Res. Epub ahead of print, 2013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067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Aluminum’s Many Effects in the Brain</a:t>
            </a:r>
            <a:endParaRPr lang="en-US" b="1" dirty="0"/>
          </a:p>
        </p:txBody>
      </p:sp>
      <p:pic>
        <p:nvPicPr>
          <p:cNvPr id="4" name="Content Placeholder 3" descr="aluminum_toxicity.png"/>
          <p:cNvPicPr>
            <a:picLocks noGrp="1" noChangeAspect="1"/>
          </p:cNvPicPr>
          <p:nvPr>
            <p:ph idx="1"/>
          </p:nvPr>
        </p:nvPicPr>
        <p:blipFill>
          <a:blip r:embed="rId3"/>
          <a:srcRect l="-6210" r="-6210"/>
          <a:stretch>
            <a:fillRect/>
          </a:stretch>
        </p:blipFill>
        <p:spPr>
          <a:xfrm>
            <a:off x="0" y="1348758"/>
            <a:ext cx="8686800" cy="4777405"/>
          </a:xfrm>
        </p:spPr>
      </p:pic>
      <p:sp>
        <p:nvSpPr>
          <p:cNvPr id="5" name="TextBox 4"/>
          <p:cNvSpPr txBox="1"/>
          <p:nvPr/>
        </p:nvSpPr>
        <p:spPr>
          <a:xfrm>
            <a:off x="9" y="6380158"/>
            <a:ext cx="9315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Kawahara and Kato-</a:t>
            </a:r>
            <a:r>
              <a:rPr lang="en-US" sz="2000" dirty="0" err="1" smtClean="0"/>
              <a:t>Negishi</a:t>
            </a:r>
            <a:r>
              <a:rPr lang="en-US" sz="2000" dirty="0" smtClean="0"/>
              <a:t>, International J. Alzheimer’s Disease 2011, Article ID 276393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5926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4666"/>
            <a:ext cx="8229600" cy="1143000"/>
          </a:xfrm>
        </p:spPr>
        <p:txBody>
          <a:bodyPr/>
          <a:lstStyle/>
          <a:p>
            <a:r>
              <a:rPr lang="en-US" b="1" dirty="0" smtClean="0"/>
              <a:t>Aluminum in the Pineal Gland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aluminum_in_pineal_glan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" b="8937"/>
          <a:stretch>
            <a:fillRect/>
          </a:stretch>
        </p:blipFill>
        <p:spPr>
          <a:xfrm>
            <a:off x="254000" y="1058334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507067" y="6383867"/>
            <a:ext cx="7180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*</a:t>
            </a:r>
            <a:r>
              <a:rPr lang="en-US" i="1" dirty="0" smtClean="0"/>
              <a:t>S.B</a:t>
            </a:r>
            <a:r>
              <a:rPr lang="en-US" i="1" dirty="0"/>
              <a:t>. Lang et al./</a:t>
            </a:r>
            <a:r>
              <a:rPr lang="en-US" i="1" dirty="0" err="1"/>
              <a:t>Bioclectrochemistry</a:t>
            </a:r>
            <a:r>
              <a:rPr lang="en-US" i="1" dirty="0"/>
              <a:t> and Bioenergetics 41(1996)191—195 </a:t>
            </a:r>
            <a:endParaRPr lang="en-US" dirty="0"/>
          </a:p>
          <a:p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23738" y="1227664"/>
            <a:ext cx="999066" cy="1024466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511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4666"/>
            <a:ext cx="8229600" cy="1143000"/>
          </a:xfrm>
        </p:spPr>
        <p:txBody>
          <a:bodyPr/>
          <a:lstStyle/>
          <a:p>
            <a:r>
              <a:rPr lang="en-US" b="1" dirty="0" smtClean="0"/>
              <a:t>Aluminum in the Pineal Gland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aluminum_in_pineal_glan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" b="8937"/>
          <a:stretch>
            <a:fillRect/>
          </a:stretch>
        </p:blipFill>
        <p:spPr>
          <a:xfrm>
            <a:off x="254000" y="1058334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507067" y="6383867"/>
            <a:ext cx="7180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*</a:t>
            </a:r>
            <a:r>
              <a:rPr lang="en-US" i="1" dirty="0" smtClean="0"/>
              <a:t>S.B</a:t>
            </a:r>
            <a:r>
              <a:rPr lang="en-US" i="1" dirty="0"/>
              <a:t>. Lang et al./</a:t>
            </a:r>
            <a:r>
              <a:rPr lang="en-US" i="1" dirty="0" err="1"/>
              <a:t>Bioclectrochemistry</a:t>
            </a:r>
            <a:r>
              <a:rPr lang="en-US" i="1" dirty="0"/>
              <a:t> and Bioenergetics 41(1996)191—195 </a:t>
            </a:r>
            <a:endParaRPr lang="en-US" dirty="0"/>
          </a:p>
          <a:p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23738" y="1227664"/>
            <a:ext cx="999066" cy="1024466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5218" y="1158058"/>
            <a:ext cx="7808382" cy="1077218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pineal gland takes up more than twice as much aluminum as other regions of the brain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83305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2672" y="2967335"/>
            <a:ext cx="5658708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Sunlight Deficiency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248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und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089" y="1833443"/>
            <a:ext cx="4593168" cy="4593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63794" y="2892735"/>
            <a:ext cx="300574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GLYPHOSATE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8" descr="poor_di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37" y="3420148"/>
            <a:ext cx="2540000" cy="2616200"/>
          </a:xfrm>
          <a:prstGeom prst="rect">
            <a:avLst/>
          </a:prstGeom>
        </p:spPr>
      </p:pic>
      <p:pic>
        <p:nvPicPr>
          <p:cNvPr id="10" name="Picture 9" descr="vacc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599" y="3924304"/>
            <a:ext cx="3283268" cy="2112044"/>
          </a:xfrm>
          <a:prstGeom prst="rect">
            <a:avLst/>
          </a:prstGeom>
        </p:spPr>
      </p:pic>
      <p:pic>
        <p:nvPicPr>
          <p:cNvPr id="6" name="Picture 5" descr="sunscreen_o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7" y="192624"/>
            <a:ext cx="3065353" cy="2189538"/>
          </a:xfrm>
          <a:prstGeom prst="rect">
            <a:avLst/>
          </a:prstGeom>
        </p:spPr>
      </p:pic>
      <p:pic>
        <p:nvPicPr>
          <p:cNvPr id="7" name="Content Placeholder 3" descr="sunglasses_child.gif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90" r="-19990"/>
          <a:stretch>
            <a:fillRect/>
          </a:stretch>
        </p:blipFill>
        <p:spPr>
          <a:xfrm>
            <a:off x="5266496" y="373478"/>
            <a:ext cx="4293102" cy="2361041"/>
          </a:xfrm>
        </p:spPr>
      </p:pic>
      <p:sp>
        <p:nvSpPr>
          <p:cNvPr id="11" name="TextBox 10"/>
          <p:cNvSpPr txBox="1"/>
          <p:nvPr/>
        </p:nvSpPr>
        <p:spPr>
          <a:xfrm>
            <a:off x="747021" y="2472909"/>
            <a:ext cx="1690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Sunscreen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672319" y="6036348"/>
            <a:ext cx="1557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Poor Diet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911696" y="6165001"/>
            <a:ext cx="1454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Vaccines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710503" y="2825240"/>
            <a:ext cx="1750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Sunglasses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5223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Critical Role for Sunlight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4730"/>
            <a:ext cx="8229600" cy="500380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Hypothesis:</a:t>
            </a:r>
          </a:p>
          <a:p>
            <a:pPr lvl="1"/>
            <a:r>
              <a:rPr lang="en-US" dirty="0" smtClean="0"/>
              <a:t>Endothelial and neuronal nitric oxide synthase (both present in the pineal gland) produce sulfate from reduced sulfur sources catalyzed by sunlight</a:t>
            </a:r>
          </a:p>
          <a:p>
            <a:pPr lvl="1"/>
            <a:r>
              <a:rPr lang="en-US" dirty="0" smtClean="0"/>
              <a:t>Sulfate deficiency results when this process is impaired</a:t>
            </a:r>
          </a:p>
          <a:p>
            <a:r>
              <a:rPr lang="en-US" dirty="0" smtClean="0"/>
              <a:t>Aluminum and retinoic acid, present in high SPF sunscreens, interfere with sulfate synthesis in the skin</a:t>
            </a:r>
          </a:p>
          <a:p>
            <a:r>
              <a:rPr lang="en-US" dirty="0" smtClean="0"/>
              <a:t>Aluminum accumulation in the pineal gland would disrupt sulfate supplies to brain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4800" y="6468533"/>
            <a:ext cx="499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S. Seneff et al., Entropy 2012, 14, 2492-2530.</a:t>
            </a:r>
          </a:p>
        </p:txBody>
      </p:sp>
    </p:spTree>
    <p:extLst>
      <p:ext uri="{BB962C8B-B14F-4D97-AF65-F5344CB8AC3E}">
        <p14:creationId xmlns:p14="http://schemas.microsoft.com/office/powerpoint/2010/main" val="287892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Really Bad Idea!</a:t>
            </a:r>
            <a:endParaRPr lang="en-US" b="1" dirty="0"/>
          </a:p>
        </p:txBody>
      </p:sp>
      <p:pic>
        <p:nvPicPr>
          <p:cNvPr id="4" name="Content Placeholder 3" descr="sunglasses_child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90" r="-199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49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Demographic Studies on 50 States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91548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Public schools in U.S. keep track of # students enrolled in each grade and # students enrolled in programs specifically targeting autism </a:t>
            </a:r>
          </a:p>
          <a:p>
            <a:pPr lvl="1"/>
            <a:r>
              <a:rPr lang="en-US" dirty="0" smtClean="0"/>
              <a:t>Ratio becomes a measure for autism rate in the state</a:t>
            </a:r>
          </a:p>
          <a:p>
            <a:pPr lvl="1"/>
            <a:r>
              <a:rPr lang="en-US" dirty="0" smtClean="0"/>
              <a:t>We used grades 1-6 only, in 2007-2008 school year</a:t>
            </a:r>
          </a:p>
          <a:p>
            <a:r>
              <a:rPr lang="en-US" dirty="0" smtClean="0"/>
              <a:t>We can obtain statistics for many other factors</a:t>
            </a:r>
          </a:p>
          <a:p>
            <a:pPr lvl="1"/>
            <a:r>
              <a:rPr lang="en-US" dirty="0" smtClean="0"/>
              <a:t> Weather related factors indicate sun exposure</a:t>
            </a:r>
          </a:p>
          <a:p>
            <a:r>
              <a:rPr lang="en-US" dirty="0" smtClean="0"/>
              <a:t>Pearson’s correlation coefficient can be used to detect correlations (ranges from -1.0 to 1.0)</a:t>
            </a:r>
          </a:p>
          <a:p>
            <a:pPr lvl="1"/>
            <a:r>
              <a:rPr lang="en-US" dirty="0" smtClean="0"/>
              <a:t>Correlation does not necessarily mean causation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54545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7438"/>
            <a:ext cx="8229600" cy="1143000"/>
          </a:xfrm>
        </p:spPr>
        <p:txBody>
          <a:bodyPr/>
          <a:lstStyle/>
          <a:p>
            <a:r>
              <a:rPr lang="en-US" b="1" dirty="0" smtClean="0"/>
              <a:t>Demographics of 50 States</a:t>
            </a:r>
            <a:endParaRPr lang="en-US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491192"/>
              </p:ext>
            </p:extLst>
          </p:nvPr>
        </p:nvGraphicFramePr>
        <p:xfrm>
          <a:off x="663574" y="1306757"/>
          <a:ext cx="7903029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727"/>
                <a:gridCol w="2067959"/>
                <a:gridCol w="263434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Demographic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Pearson Rating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Explanation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Rank, # clear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-0.40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Sunlight exposure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Latitude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Sunlight exposure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Annual rainfall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Sunlight exposure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RMS (</a:t>
                      </a:r>
                      <a:r>
                        <a:rPr lang="de-DE" dirty="0" err="1" smtClean="0"/>
                        <a:t>rainfall</a:t>
                      </a:r>
                      <a:r>
                        <a:rPr lang="de-DE" dirty="0" smtClean="0"/>
                        <a:t>, </a:t>
                      </a:r>
                      <a:r>
                        <a:rPr lang="de-DE" dirty="0" err="1" smtClean="0"/>
                        <a:t>latitude</a:t>
                      </a:r>
                      <a:r>
                        <a:rPr lang="de-DE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Sunlight exposure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Temperature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-0.16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Sunlight exposure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Elevation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-0.28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Sunlight exposure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Vaccination rate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0.38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Aluminum, mercury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24814" y="4810211"/>
            <a:ext cx="4804863" cy="1384995"/>
          </a:xfrm>
          <a:prstGeom prst="rect">
            <a:avLst/>
          </a:prstGeom>
          <a:solidFill>
            <a:srgbClr val="FFF9A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All measures of sun availability correlate with autism in such a way that sunlight is protective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22104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Vitamin D Prevents Sulfate Wasting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Activated vitamin D prevents sulfate wasting from the kidney in urine</a:t>
            </a:r>
          </a:p>
          <a:p>
            <a:r>
              <a:rPr lang="en-US" dirty="0" smtClean="0"/>
              <a:t>Mice engineered to have defective vitamin D receptors or with vitamin D deficiency had significantly reduced serum sulfate levels </a:t>
            </a:r>
          </a:p>
          <a:p>
            <a:r>
              <a:rPr lang="en-US" dirty="0" smtClean="0"/>
              <a:t>This was associated with sulfate depletion in the skeleton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63600" y="6316133"/>
            <a:ext cx="7852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>
                <a:solidFill>
                  <a:srgbClr val="FF0000"/>
                </a:solidFill>
              </a:rPr>
              <a:t>*</a:t>
            </a:r>
            <a:r>
              <a:rPr lang="da-DK" sz="2000" dirty="0" smtClean="0"/>
              <a:t>M.J.G</a:t>
            </a:r>
            <a:r>
              <a:rPr lang="da-DK" sz="2000" dirty="0"/>
              <a:t>. Bolt et al., Am J </a:t>
            </a:r>
            <a:r>
              <a:rPr lang="da-DK" sz="2000" dirty="0" err="1"/>
              <a:t>Physiol</a:t>
            </a:r>
            <a:r>
              <a:rPr lang="da-DK" sz="2000" dirty="0"/>
              <a:t> </a:t>
            </a:r>
            <a:r>
              <a:rPr lang="da-DK" sz="2000" dirty="0" err="1"/>
              <a:t>Endocrinol</a:t>
            </a:r>
            <a:r>
              <a:rPr lang="da-DK" sz="2000" dirty="0"/>
              <a:t> </a:t>
            </a:r>
            <a:r>
              <a:rPr lang="da-DK" sz="2000" dirty="0" err="1"/>
              <a:t>Metab</a:t>
            </a:r>
            <a:r>
              <a:rPr lang="da-DK" sz="2000" dirty="0"/>
              <a:t> 287: E744 –E749, 2004.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3074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Sulfate in Fetal Development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Fetus depends on mother for sulfate supply</a:t>
            </a:r>
          </a:p>
          <a:p>
            <a:r>
              <a:rPr lang="en-US" dirty="0" smtClean="0"/>
              <a:t>Sulfate is essential for transporting sterols (like </a:t>
            </a:r>
            <a:r>
              <a:rPr lang="en-US" dirty="0" smtClean="0">
                <a:solidFill>
                  <a:srgbClr val="FF0000"/>
                </a:solidFill>
              </a:rPr>
              <a:t>estrogen and DHEA</a:t>
            </a:r>
            <a:r>
              <a:rPr lang="en-US" dirty="0" smtClean="0"/>
              <a:t>) and supplying extracellular matrix proteins everywhere with sufficient negative charge</a:t>
            </a:r>
          </a:p>
          <a:p>
            <a:r>
              <a:rPr lang="en-US" dirty="0" smtClean="0"/>
              <a:t>Sulfate detoxifies </a:t>
            </a:r>
            <a:r>
              <a:rPr lang="en-US" dirty="0" err="1" smtClean="0"/>
              <a:t>xenobiotics</a:t>
            </a:r>
            <a:r>
              <a:rPr lang="en-US" dirty="0" smtClean="0"/>
              <a:t> like </a:t>
            </a:r>
            <a:r>
              <a:rPr lang="en-US" dirty="0" smtClean="0">
                <a:solidFill>
                  <a:srgbClr val="FF0000"/>
                </a:solidFill>
              </a:rPr>
              <a:t>acetaminophen (</a:t>
            </a:r>
            <a:r>
              <a:rPr lang="en-US" dirty="0" err="1" smtClean="0">
                <a:solidFill>
                  <a:srgbClr val="FF0000"/>
                </a:solidFill>
              </a:rPr>
              <a:t>tylenol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r>
              <a:rPr lang="en-US" dirty="0" smtClean="0"/>
              <a:t>and is essential for excreting toxins like </a:t>
            </a:r>
            <a:r>
              <a:rPr lang="en-US" dirty="0" smtClean="0">
                <a:solidFill>
                  <a:srgbClr val="FF0000"/>
                </a:solidFill>
              </a:rPr>
              <a:t>aluminum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mercury</a:t>
            </a:r>
          </a:p>
          <a:p>
            <a:r>
              <a:rPr lang="en-US" dirty="0" smtClean="0"/>
              <a:t>Sulfate is severely deficient in autistic children                   (1/3 the normal level of free sulfate in blood stream)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146" y="6244694"/>
            <a:ext cx="8609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 Dawson, “Sulfate in Fetal Development,” </a:t>
            </a:r>
            <a:r>
              <a:rPr lang="en-US" sz="2400" dirty="0" err="1" smtClean="0"/>
              <a:t>Semin</a:t>
            </a:r>
            <a:r>
              <a:rPr lang="en-US" sz="2400" dirty="0" smtClean="0"/>
              <a:t> Cell Dev </a:t>
            </a:r>
            <a:r>
              <a:rPr lang="en-US" sz="2400" dirty="0" err="1" smtClean="0"/>
              <a:t>Biol</a:t>
            </a:r>
            <a:r>
              <a:rPr lang="en-US" sz="2400" dirty="0" smtClean="0"/>
              <a:t> 2011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6117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369"/>
            <a:ext cx="8229600" cy="1143000"/>
          </a:xfrm>
        </p:spPr>
        <p:txBody>
          <a:bodyPr/>
          <a:lstStyle/>
          <a:p>
            <a:r>
              <a:rPr lang="en-US" b="1" dirty="0" smtClean="0"/>
              <a:t>DHEA Sulfate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2455"/>
            <a:ext cx="8229600" cy="4356629"/>
          </a:xfrm>
        </p:spPr>
        <p:txBody>
          <a:bodyPr>
            <a:normAutofit/>
          </a:bodyPr>
          <a:lstStyle/>
          <a:p>
            <a:r>
              <a:rPr lang="en-US" dirty="0" smtClean="0"/>
              <a:t>DHEA is a sterol synthesized from cholesterol</a:t>
            </a:r>
          </a:p>
          <a:p>
            <a:pPr lvl="1"/>
            <a:r>
              <a:rPr lang="en-US" dirty="0" smtClean="0"/>
              <a:t>Most common steroid in the blood stream</a:t>
            </a:r>
          </a:p>
          <a:p>
            <a:r>
              <a:rPr lang="en-US" dirty="0" smtClean="0"/>
              <a:t>Autistic adults had significantly lower serum levels of DHEA sulfate</a:t>
            </a:r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*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DHEA sulfate stimulates </a:t>
            </a:r>
            <a:r>
              <a:rPr lang="en-US" dirty="0" err="1" smtClean="0"/>
              <a:t>dendritic</a:t>
            </a:r>
            <a:r>
              <a:rPr lang="en-US" dirty="0" smtClean="0"/>
              <a:t> growth in mouse neurons</a:t>
            </a:r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**</a:t>
            </a:r>
          </a:p>
          <a:p>
            <a:pPr lvl="1"/>
            <a:r>
              <a:rPr lang="en-US" dirty="0" smtClean="0"/>
              <a:t>Genetically engineered mice with defective DHEA synthesis die as 8 day-old embryos</a:t>
            </a:r>
            <a:endParaRPr lang="en-US" dirty="0" smtClean="0">
              <a:ln>
                <a:solidFill>
                  <a:srgbClr val="FF0000"/>
                </a:solidFill>
              </a:ln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3675" y="5257800"/>
            <a:ext cx="7305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* </a:t>
            </a:r>
            <a:r>
              <a:rPr lang="en-US" sz="2400" dirty="0" err="1" smtClean="0"/>
              <a:t>Strous</a:t>
            </a:r>
            <a:r>
              <a:rPr lang="en-US" sz="2400" dirty="0" smtClean="0"/>
              <a:t> et al. </a:t>
            </a:r>
            <a:r>
              <a:rPr lang="en-US" sz="2400" dirty="0" err="1" smtClean="0"/>
              <a:t>Neuropsychopharmacol</a:t>
            </a:r>
            <a:r>
              <a:rPr lang="en-US" sz="2400" dirty="0" smtClean="0"/>
              <a:t>, 15(3):305-9, 2005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28" y="5301586"/>
            <a:ext cx="736496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** </a:t>
            </a:r>
            <a:r>
              <a:rPr lang="en-US" sz="2400" dirty="0" smtClean="0"/>
              <a:t>Bair and Melon, Molecular and Cellular Biology           24(12):5383–5390, 2004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7311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Sulfate and Alzheimer’s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As in autism, Alzheimer’s patients have extremely low sulfate levels in the blood</a:t>
            </a:r>
          </a:p>
          <a:p>
            <a:pPr lvl="1"/>
            <a:r>
              <a:rPr lang="en-US" dirty="0" smtClean="0"/>
              <a:t>Similar reduction to 20% of normal value</a:t>
            </a:r>
          </a:p>
          <a:p>
            <a:r>
              <a:rPr lang="en-US" dirty="0" smtClean="0"/>
              <a:t>Serum </a:t>
            </a:r>
            <a:r>
              <a:rPr lang="en-US" dirty="0" err="1" smtClean="0"/>
              <a:t>cysteine</a:t>
            </a:r>
            <a:r>
              <a:rPr lang="en-US" dirty="0" smtClean="0"/>
              <a:t>/sulfate ratio:</a:t>
            </a:r>
          </a:p>
          <a:p>
            <a:pPr lvl="1"/>
            <a:r>
              <a:rPr lang="en-US" dirty="0" smtClean="0"/>
              <a:t>Alzheimer’s	477</a:t>
            </a:r>
          </a:p>
          <a:p>
            <a:pPr lvl="1"/>
            <a:r>
              <a:rPr lang="en-US" dirty="0" smtClean="0"/>
              <a:t>Parkinson’s	521</a:t>
            </a:r>
          </a:p>
          <a:p>
            <a:pPr lvl="1"/>
            <a:r>
              <a:rPr lang="en-US" dirty="0" smtClean="0"/>
              <a:t>ALS				506</a:t>
            </a:r>
          </a:p>
          <a:p>
            <a:pPr lvl="1"/>
            <a:r>
              <a:rPr lang="en-US" dirty="0" smtClean="0"/>
              <a:t>Controls		  96</a:t>
            </a:r>
          </a:p>
          <a:p>
            <a:r>
              <a:rPr lang="en-US" dirty="0" err="1" smtClean="0"/>
              <a:t>Cysteine</a:t>
            </a:r>
            <a:r>
              <a:rPr lang="en-US" dirty="0" smtClean="0"/>
              <a:t> levels were not significantly different</a:t>
            </a:r>
            <a:endParaRPr lang="en-US" dirty="0"/>
          </a:p>
        </p:txBody>
      </p:sp>
      <p:pic>
        <p:nvPicPr>
          <p:cNvPr id="4" name="Picture 3" descr="sulfa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560" y="3119628"/>
            <a:ext cx="1755760" cy="17910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298121"/>
            <a:ext cx="858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</a:t>
            </a:r>
            <a:r>
              <a:rPr lang="en-US" sz="2800" dirty="0" smtClean="0"/>
              <a:t> </a:t>
            </a:r>
            <a:r>
              <a:rPr lang="en-US" sz="2800" dirty="0" err="1" smtClean="0"/>
              <a:t>Heafield</a:t>
            </a:r>
            <a:r>
              <a:rPr lang="en-US" sz="2800" dirty="0" smtClean="0"/>
              <a:t> et al., Neuroscience Letters 110:216-220, 1990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4316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yleno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432" y="2616200"/>
            <a:ext cx="2319867" cy="1739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498"/>
            <a:ext cx="8229600" cy="1630268"/>
          </a:xfrm>
        </p:spPr>
        <p:txBody>
          <a:bodyPr>
            <a:normAutofit/>
          </a:bodyPr>
          <a:lstStyle/>
          <a:p>
            <a:r>
              <a:rPr lang="en-US" b="1" dirty="0" smtClean="0"/>
              <a:t>Tylenol and Autism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3847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Tylenol is detoxified and eliminated via </a:t>
            </a:r>
            <a:r>
              <a:rPr lang="en-US" dirty="0" err="1" smtClean="0"/>
              <a:t>sulfation</a:t>
            </a:r>
            <a:endParaRPr lang="en-US" dirty="0" smtClean="0"/>
          </a:p>
          <a:p>
            <a:r>
              <a:rPr lang="en-US" dirty="0" smtClean="0"/>
              <a:t>Autistic kids are severely impaired in this process</a:t>
            </a:r>
          </a:p>
          <a:p>
            <a:pPr lvl="1"/>
            <a:r>
              <a:rPr lang="en-US" dirty="0" smtClean="0"/>
              <a:t>Reflects reduced supply of sulfate </a:t>
            </a:r>
          </a:p>
          <a:p>
            <a:r>
              <a:rPr lang="en-US" dirty="0" smtClean="0"/>
              <a:t>Tylenol therapy could result in                                   further depletion of sulfate stores</a:t>
            </a:r>
          </a:p>
          <a:p>
            <a:r>
              <a:rPr lang="en-US" dirty="0" smtClean="0"/>
              <a:t>This same pathway is necessary to eliminate excess adrenalin and dopamine from the brain</a:t>
            </a:r>
          </a:p>
          <a:p>
            <a:pPr lvl="1"/>
            <a:r>
              <a:rPr lang="en-US" dirty="0" smtClean="0"/>
              <a:t>Impairment could lead to the formation of </a:t>
            </a:r>
            <a:r>
              <a:rPr lang="en-US" dirty="0" err="1" smtClean="0"/>
              <a:t>neurotoxic</a:t>
            </a:r>
            <a:r>
              <a:rPr lang="en-US" dirty="0" smtClean="0"/>
              <a:t> substances with psychedelic effects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34434" y="6297203"/>
            <a:ext cx="6609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 </a:t>
            </a:r>
            <a:r>
              <a:rPr lang="en-US" sz="2400" dirty="0" err="1" smtClean="0"/>
              <a:t>Alberti</a:t>
            </a:r>
            <a:r>
              <a:rPr lang="en-US" sz="2400" dirty="0" smtClean="0"/>
              <a:t> et al., </a:t>
            </a:r>
            <a:r>
              <a:rPr lang="en-US" sz="2400" dirty="0" err="1" smtClean="0"/>
              <a:t>Biol</a:t>
            </a:r>
            <a:r>
              <a:rPr lang="en-US" sz="2400" dirty="0" smtClean="0"/>
              <a:t> Psychiatry 46, 420–424, 1999.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07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itamin_D_serotonin_autis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184" b="-44184"/>
          <a:stretch>
            <a:fillRect/>
          </a:stretch>
        </p:blipFill>
        <p:spPr>
          <a:xfrm>
            <a:off x="700744" y="-911909"/>
            <a:ext cx="8229600" cy="452596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060021"/>
            <a:ext cx="8229600" cy="32291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Autism is associated with low activated vitamin D and low brain serotonin</a:t>
            </a:r>
          </a:p>
          <a:p>
            <a:pPr lvl="1"/>
            <a:r>
              <a:rPr lang="en-US" sz="2400" dirty="0" smtClean="0"/>
              <a:t>Vitamin D activates serotonin receptors in the brain</a:t>
            </a:r>
          </a:p>
          <a:p>
            <a:r>
              <a:rPr lang="en-US" sz="2800" dirty="0" smtClean="0"/>
              <a:t>Estrogen rescues females by boosting serotonin levels in brain</a:t>
            </a:r>
          </a:p>
          <a:p>
            <a:r>
              <a:rPr lang="en-US" sz="2800" dirty="0" smtClean="0"/>
              <a:t>Recommendation is supplements in both vitamin D and tryptophan </a:t>
            </a:r>
            <a:r>
              <a:rPr lang="en-US" sz="2800" i="1" dirty="0" smtClean="0">
                <a:solidFill>
                  <a:srgbClr val="FF0000"/>
                </a:solidFill>
              </a:rPr>
              <a:t>(precursor to serotonin)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0744" y="2507647"/>
            <a:ext cx="7145047" cy="461665"/>
          </a:xfrm>
          <a:prstGeom prst="rect">
            <a:avLst/>
          </a:prstGeom>
          <a:solidFill>
            <a:srgbClr val="FFF9A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Glyphosate suppresses vitamin D activation in the liver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653381" y="2244548"/>
            <a:ext cx="5479158" cy="830997"/>
          </a:xfrm>
          <a:prstGeom prst="rect">
            <a:avLst/>
          </a:prstGeom>
          <a:solidFill>
            <a:srgbClr val="FFF9A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Glyphosate suppresses aromatase which converts testosterone to estrogen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093064" y="2222586"/>
            <a:ext cx="4804863" cy="830997"/>
          </a:xfrm>
          <a:prstGeom prst="rect">
            <a:avLst/>
          </a:prstGeom>
          <a:solidFill>
            <a:srgbClr val="FFF9A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Glyphosate suppresses tryptophan synthesis by plants and gut bacteria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92731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allAtOnce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8381"/>
            <a:ext cx="8686800" cy="4934527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Glyphosate and Autism</a:t>
            </a:r>
          </a:p>
          <a:p>
            <a:r>
              <a:rPr lang="en-US" sz="2800" dirty="0" smtClean="0"/>
              <a:t>Aluminum, glyphosate, sulfate and the pineal gland</a:t>
            </a:r>
          </a:p>
          <a:p>
            <a:pPr lvl="1"/>
            <a:r>
              <a:rPr lang="en-US" sz="2400" dirty="0" smtClean="0"/>
              <a:t>Sunlight Deficiency</a:t>
            </a:r>
          </a:p>
          <a:p>
            <a:pPr lvl="1"/>
            <a:r>
              <a:rPr lang="en-US" sz="2400" dirty="0" smtClean="0"/>
              <a:t>Synergistic Effects of Glyphosate and Aluminum</a:t>
            </a:r>
          </a:p>
          <a:p>
            <a:pPr lvl="1"/>
            <a:r>
              <a:rPr lang="en-US" sz="2400" dirty="0" smtClean="0"/>
              <a:t>Sunlight and Melatonin Sulfate</a:t>
            </a:r>
          </a:p>
          <a:p>
            <a:r>
              <a:rPr lang="en-US" sz="2800" dirty="0" smtClean="0"/>
              <a:t>Digestive system disorders</a:t>
            </a:r>
          </a:p>
          <a:p>
            <a:r>
              <a:rPr lang="en-US" sz="2800" dirty="0" smtClean="0"/>
              <a:t>Infertility and Birth Defects</a:t>
            </a:r>
          </a:p>
          <a:p>
            <a:r>
              <a:rPr lang="en-US" sz="2800" dirty="0" smtClean="0"/>
              <a:t>Glyphosate chelates manganese</a:t>
            </a:r>
          </a:p>
          <a:p>
            <a:pPr lvl="1"/>
            <a:r>
              <a:rPr lang="en-US" sz="2400" dirty="0" smtClean="0"/>
              <a:t>Lactobacillus and Anxiety</a:t>
            </a:r>
          </a:p>
          <a:p>
            <a:pPr lvl="1"/>
            <a:r>
              <a:rPr lang="en-US" sz="2400" dirty="0" smtClean="0"/>
              <a:t>Glutamate and Ammonia</a:t>
            </a:r>
          </a:p>
          <a:p>
            <a:pPr lvl="1"/>
            <a:r>
              <a:rPr lang="en-US" sz="2400" dirty="0" smtClean="0"/>
              <a:t>Mitochondrial Disorder</a:t>
            </a:r>
          </a:p>
          <a:p>
            <a:pPr lvl="1"/>
            <a:r>
              <a:rPr lang="en-US" sz="2400" dirty="0" smtClean="0"/>
              <a:t>Impaired Bone Development</a:t>
            </a:r>
          </a:p>
          <a:p>
            <a:r>
              <a:rPr lang="en-US" sz="2800" dirty="0"/>
              <a:t>How You can Protect Yourself and Your Family</a:t>
            </a:r>
          </a:p>
          <a:p>
            <a:pPr lvl="1"/>
            <a:endParaRPr lang="en-US" sz="24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52634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Recapitulation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43" y="1226012"/>
            <a:ext cx="8424057" cy="52647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Measures of sunlight availability based on weather information reveal correlation of less sun with higher autism rates </a:t>
            </a:r>
          </a:p>
          <a:p>
            <a:r>
              <a:rPr lang="en-US" sz="2800" dirty="0" smtClean="0"/>
              <a:t>Sulfate is synthesized in the skin and in the pineal gland upon sunlight exposure</a:t>
            </a:r>
          </a:p>
          <a:p>
            <a:r>
              <a:rPr lang="en-US" sz="2800" dirty="0" smtClean="0"/>
              <a:t>Sulfate is essential in the fetus and is supplied by the mother</a:t>
            </a:r>
          </a:p>
          <a:p>
            <a:r>
              <a:rPr lang="en-US" sz="2800" dirty="0" smtClean="0"/>
              <a:t>Vitamin D prevents sulfate wasting from kidney</a:t>
            </a:r>
          </a:p>
          <a:p>
            <a:r>
              <a:rPr lang="en-US" sz="2800" dirty="0" smtClean="0"/>
              <a:t>Sulfate deficiency is associated with autism and Alzheimer’s</a:t>
            </a:r>
          </a:p>
          <a:p>
            <a:r>
              <a:rPr lang="en-US" sz="2800" dirty="0" smtClean="0"/>
              <a:t>Vitamin D activates serotonin receptors</a:t>
            </a:r>
          </a:p>
          <a:p>
            <a:pPr lvl="1"/>
            <a:r>
              <a:rPr lang="en-US" sz="2400" dirty="0" smtClean="0"/>
              <a:t>Impaired serotonin function is associated with autism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81182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9156" y="2090171"/>
            <a:ext cx="7845756" cy="175432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Synergistic Effects of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Glyphosate and Aluminum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2754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ound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912" y="516238"/>
            <a:ext cx="2779018" cy="27790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 and Aluminum:                 Partners in Crime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66667" cy="503766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Glyphosate induces pathogens like C. </a:t>
            </a:r>
            <a:r>
              <a:rPr lang="en-US" dirty="0" err="1" smtClean="0"/>
              <a:t>difficile</a:t>
            </a:r>
            <a:r>
              <a:rPr lang="en-US" dirty="0" smtClean="0"/>
              <a:t>                           in gut, leading to </a:t>
            </a:r>
            <a:r>
              <a:rPr lang="en-US" i="1" dirty="0" smtClean="0">
                <a:solidFill>
                  <a:srgbClr val="FF0000"/>
                </a:solidFill>
              </a:rPr>
              <a:t>leaky gut syndrome</a:t>
            </a:r>
          </a:p>
          <a:p>
            <a:pPr lvl="1"/>
            <a:r>
              <a:rPr lang="en-US" dirty="0" smtClean="0"/>
              <a:t>C. diff produces </a:t>
            </a:r>
            <a:r>
              <a:rPr lang="en-US" i="1" dirty="0" smtClean="0">
                <a:solidFill>
                  <a:srgbClr val="FF0000"/>
                </a:solidFill>
              </a:rPr>
              <a:t>p-cresol </a:t>
            </a:r>
            <a:r>
              <a:rPr lang="en-US" dirty="0" smtClean="0"/>
              <a:t>which promotes                                       aluminum uptake by cells</a:t>
            </a:r>
          </a:p>
          <a:p>
            <a:pPr lvl="1"/>
            <a:r>
              <a:rPr lang="en-US" dirty="0" smtClean="0"/>
              <a:t>p-Cresol is a known biomarker for autism</a:t>
            </a:r>
          </a:p>
          <a:p>
            <a:pPr lvl="1"/>
            <a:r>
              <a:rPr lang="en-US" dirty="0" smtClean="0"/>
              <a:t>p-Cresol is an important factor in </a:t>
            </a:r>
            <a:r>
              <a:rPr lang="en-US" i="1" dirty="0" smtClean="0">
                <a:solidFill>
                  <a:srgbClr val="FF0000"/>
                </a:solidFill>
              </a:rPr>
              <a:t>kidney failure </a:t>
            </a:r>
            <a:r>
              <a:rPr lang="en-US" dirty="0" smtClean="0"/>
              <a:t>which leads to aluminum retention in tissues </a:t>
            </a:r>
            <a:r>
              <a:rPr lang="en-US" dirty="0" smtClean="0">
                <a:sym typeface="Wingdings"/>
              </a:rPr>
              <a:t> dementia</a:t>
            </a:r>
            <a:endParaRPr lang="en-US" dirty="0" smtClean="0"/>
          </a:p>
          <a:p>
            <a:r>
              <a:rPr lang="en-US" dirty="0" smtClean="0"/>
              <a:t>Glyphosate </a:t>
            </a:r>
            <a:r>
              <a:rPr lang="en-US" i="1" dirty="0" smtClean="0">
                <a:solidFill>
                  <a:srgbClr val="FF0000"/>
                </a:solidFill>
              </a:rPr>
              <a:t>cages</a:t>
            </a:r>
            <a:r>
              <a:rPr lang="en-US" dirty="0" smtClean="0"/>
              <a:t> aluminum to promote entry</a:t>
            </a:r>
          </a:p>
          <a:p>
            <a:r>
              <a:rPr lang="en-US" dirty="0" smtClean="0"/>
              <a:t>Glyphosate promotes </a:t>
            </a:r>
            <a:r>
              <a:rPr lang="en-US" i="1" dirty="0" smtClean="0">
                <a:solidFill>
                  <a:srgbClr val="FF0000"/>
                </a:solidFill>
              </a:rPr>
              <a:t>calcium uptake </a:t>
            </a:r>
            <a:r>
              <a:rPr lang="en-US" dirty="0" smtClean="0"/>
              <a:t>by voltage-activated channels</a:t>
            </a:r>
          </a:p>
          <a:p>
            <a:pPr lvl="1"/>
            <a:r>
              <a:rPr lang="en-US" dirty="0" smtClean="0"/>
              <a:t>Aluminum gains entry as calcium mimetic</a:t>
            </a:r>
          </a:p>
          <a:p>
            <a:r>
              <a:rPr lang="en-US" dirty="0" smtClean="0"/>
              <a:t>Aluminum promotes calcium loss from bones </a:t>
            </a:r>
            <a:r>
              <a:rPr lang="en-US" dirty="0" smtClean="0">
                <a:sym typeface="Wingdings"/>
              </a:rPr>
              <a:t> pineal gland calcification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13500"/>
            <a:ext cx="5249327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dirty="0" smtClean="0"/>
              <a:t>MIT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CA5200"/>
                </a:solidFill>
              </a:rPr>
              <a:t>C</a:t>
            </a:r>
            <a:r>
              <a:rPr lang="en-US" dirty="0" smtClean="0"/>
              <a:t>omputer </a:t>
            </a:r>
            <a:r>
              <a:rPr lang="en-US" dirty="0" smtClean="0">
                <a:solidFill>
                  <a:srgbClr val="CA5200"/>
                </a:solidFill>
              </a:rPr>
              <a:t>S</a:t>
            </a:r>
            <a:r>
              <a:rPr lang="en-US" dirty="0" smtClean="0"/>
              <a:t>cience and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CA5200"/>
                </a:solidFill>
              </a:rPr>
              <a:t>A</a:t>
            </a:r>
            <a:r>
              <a:rPr lang="en-US" dirty="0" smtClean="0"/>
              <a:t>rtificial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CA5200"/>
                </a:solidFill>
              </a:rPr>
              <a:t>I</a:t>
            </a:r>
            <a:r>
              <a:rPr lang="en-US" dirty="0" smtClean="0"/>
              <a:t>ntelligence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CA5200"/>
                </a:solidFill>
              </a:rPr>
              <a:t>L</a:t>
            </a:r>
            <a:r>
              <a:rPr lang="en-US" dirty="0" smtClean="0"/>
              <a:t>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939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Autism, Glyphosate, Vaccine Reactions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VAERS_reports_autism_aluminum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4" r="-997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587500" y="6138863"/>
            <a:ext cx="3558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Collaboration with Nancy Swanson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2815" y="1591733"/>
            <a:ext cx="4198585" cy="369332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 application to corn and soy, 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46700" y="4954030"/>
            <a:ext cx="2961080" cy="369332"/>
          </a:xfrm>
          <a:prstGeom prst="rect">
            <a:avLst/>
          </a:prstGeom>
          <a:solidFill>
            <a:srgbClr val="FCFFB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# Adverse Reactions in VAERS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63943" y="3448566"/>
            <a:ext cx="2518638" cy="369332"/>
          </a:xfrm>
          <a:prstGeom prst="rect">
            <a:avLst/>
          </a:prstGeom>
          <a:solidFill>
            <a:srgbClr val="FCFFB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Children with Autism, US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82581" y="1961065"/>
            <a:ext cx="664119" cy="204149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398404" y="4546600"/>
            <a:ext cx="722996" cy="406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149600" y="3817898"/>
            <a:ext cx="1358900" cy="62710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13500"/>
            <a:ext cx="5249327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dirty="0" smtClean="0"/>
              <a:t>MIT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CA5200"/>
                </a:solidFill>
              </a:rPr>
              <a:t>C</a:t>
            </a:r>
            <a:r>
              <a:rPr lang="en-US" dirty="0" smtClean="0"/>
              <a:t>omputer </a:t>
            </a:r>
            <a:r>
              <a:rPr lang="en-US" dirty="0" smtClean="0">
                <a:solidFill>
                  <a:srgbClr val="CA5200"/>
                </a:solidFill>
              </a:rPr>
              <a:t>S</a:t>
            </a:r>
            <a:r>
              <a:rPr lang="en-US" dirty="0" smtClean="0"/>
              <a:t>cience and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CA5200"/>
                </a:solidFill>
              </a:rPr>
              <a:t>A</a:t>
            </a:r>
            <a:r>
              <a:rPr lang="en-US" dirty="0" smtClean="0"/>
              <a:t>rtificial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CA5200"/>
                </a:solidFill>
              </a:rPr>
              <a:t>I</a:t>
            </a:r>
            <a:r>
              <a:rPr lang="en-US" dirty="0" smtClean="0"/>
              <a:t>ntelligence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CA5200"/>
                </a:solidFill>
              </a:rPr>
              <a:t>L</a:t>
            </a:r>
            <a:r>
              <a:rPr lang="en-US" dirty="0" smtClean="0"/>
              <a:t>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5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b="1" dirty="0" smtClean="0"/>
              <a:t>Aluminum Glyphosate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aluminum_glyphosat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56" r="-10956"/>
          <a:stretch>
            <a:fillRect/>
          </a:stretch>
        </p:blipFill>
        <p:spPr>
          <a:xfrm>
            <a:off x="-1122112" y="1950395"/>
            <a:ext cx="7588428" cy="4173343"/>
          </a:xfrm>
        </p:spPr>
      </p:pic>
      <p:sp>
        <p:nvSpPr>
          <p:cNvPr id="5" name="TextBox 4"/>
          <p:cNvSpPr txBox="1"/>
          <p:nvPr/>
        </p:nvSpPr>
        <p:spPr>
          <a:xfrm>
            <a:off x="259198" y="6030348"/>
            <a:ext cx="852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M. </a:t>
            </a:r>
            <a:r>
              <a:rPr lang="en-US" sz="2000" dirty="0" err="1" smtClean="0"/>
              <a:t>Purgel</a:t>
            </a:r>
            <a:r>
              <a:rPr lang="en-US" sz="2000" dirty="0" smtClean="0"/>
              <a:t> et al., Journal </a:t>
            </a:r>
            <a:r>
              <a:rPr lang="en-US" sz="2000" dirty="0"/>
              <a:t>of Inorganic Biochemistry 103 (2009) 1426–1438 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873177"/>
            <a:ext cx="6009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Six different ways two glyphosate molecules can chelate aluminum</a:t>
            </a:r>
            <a:endParaRPr lang="en-US" sz="3200" dirty="0"/>
          </a:p>
        </p:txBody>
      </p:sp>
      <p:pic>
        <p:nvPicPr>
          <p:cNvPr id="7" name="Picture 6" descr="aluminum_antacid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29" y="2881591"/>
            <a:ext cx="2880898" cy="2080983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6274480" y="3507201"/>
            <a:ext cx="494226" cy="343690"/>
          </a:xfrm>
          <a:custGeom>
            <a:avLst/>
            <a:gdLst>
              <a:gd name="connsiteX0" fmla="*/ 398105 w 494226"/>
              <a:gd name="connsiteY0" fmla="*/ 0 h 343690"/>
              <a:gd name="connsiteX1" fmla="*/ 24 w 494226"/>
              <a:gd name="connsiteY1" fmla="*/ 189579 h 343690"/>
              <a:gd name="connsiteX2" fmla="*/ 379148 w 494226"/>
              <a:gd name="connsiteY2" fmla="*/ 341241 h 343690"/>
              <a:gd name="connsiteX3" fmla="*/ 492886 w 494226"/>
              <a:gd name="connsiteY3" fmla="*/ 265410 h 343690"/>
              <a:gd name="connsiteX4" fmla="*/ 322280 w 494226"/>
              <a:gd name="connsiteY4" fmla="*/ 37916 h 34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226" h="343690">
                <a:moveTo>
                  <a:pt x="398105" y="0"/>
                </a:moveTo>
                <a:cubicBezTo>
                  <a:pt x="200644" y="66353"/>
                  <a:pt x="3183" y="132706"/>
                  <a:pt x="24" y="189579"/>
                </a:cubicBezTo>
                <a:cubicBezTo>
                  <a:pt x="-3135" y="246452"/>
                  <a:pt x="297004" y="328603"/>
                  <a:pt x="379148" y="341241"/>
                </a:cubicBezTo>
                <a:cubicBezTo>
                  <a:pt x="461292" y="353879"/>
                  <a:pt x="502364" y="315964"/>
                  <a:pt x="492886" y="265410"/>
                </a:cubicBezTo>
                <a:cubicBezTo>
                  <a:pt x="483408" y="214856"/>
                  <a:pt x="402844" y="126386"/>
                  <a:pt x="322280" y="37916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08896" y="4884447"/>
            <a:ext cx="1407056" cy="461665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ALUMINA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891955" y="5693343"/>
            <a:ext cx="1484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aluminum</a:t>
            </a:r>
            <a:endParaRPr lang="en-US" sz="24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849388" y="5162524"/>
            <a:ext cx="1232153" cy="6066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luminum_citra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896" y="515672"/>
            <a:ext cx="1578344" cy="16023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68706" y="2118052"/>
            <a:ext cx="205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Aluminum citrate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255" y="6408052"/>
            <a:ext cx="5616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** </a:t>
            </a:r>
            <a:r>
              <a:rPr lang="fr-FR" sz="2000" dirty="0"/>
              <a:t>P. </a:t>
            </a:r>
            <a:r>
              <a:rPr lang="fr-FR" sz="2000" dirty="0" err="1"/>
              <a:t>Sianina</a:t>
            </a:r>
            <a:r>
              <a:rPr lang="fr-FR" sz="2000" dirty="0"/>
              <a:t> et al., Clin. </a:t>
            </a:r>
            <a:r>
              <a:rPr lang="fr-FR" sz="2000" dirty="0" err="1"/>
              <a:t>Chem</a:t>
            </a:r>
            <a:r>
              <a:rPr lang="fr-FR" sz="2000" dirty="0"/>
              <a:t>. 32/3, 539-541, 1986.</a:t>
            </a:r>
            <a:endParaRPr lang="en-US" sz="2000" dirty="0"/>
          </a:p>
        </p:txBody>
      </p:sp>
      <p:cxnSp>
        <p:nvCxnSpPr>
          <p:cNvPr id="15" name="Straight Arrow Connector 14"/>
          <p:cNvCxnSpPr>
            <a:stCxn id="9" idx="0"/>
          </p:cNvCxnSpPr>
          <p:nvPr/>
        </p:nvCxnSpPr>
        <p:spPr>
          <a:xfrm flipH="1" flipV="1">
            <a:off x="6768706" y="3850891"/>
            <a:ext cx="1143718" cy="1033556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311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b="1" dirty="0" smtClean="0"/>
              <a:t>Aluminum Glyphosate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aluminum_glyphosat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56" r="-10956"/>
          <a:stretch>
            <a:fillRect/>
          </a:stretch>
        </p:blipFill>
        <p:spPr>
          <a:xfrm>
            <a:off x="-1122112" y="1950395"/>
            <a:ext cx="7588428" cy="4173343"/>
          </a:xfrm>
        </p:spPr>
      </p:pic>
      <p:sp>
        <p:nvSpPr>
          <p:cNvPr id="5" name="TextBox 4"/>
          <p:cNvSpPr txBox="1"/>
          <p:nvPr/>
        </p:nvSpPr>
        <p:spPr>
          <a:xfrm>
            <a:off x="259198" y="6030348"/>
            <a:ext cx="852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M. </a:t>
            </a:r>
            <a:r>
              <a:rPr lang="en-US" sz="2000" dirty="0" err="1" smtClean="0"/>
              <a:t>Purgel</a:t>
            </a:r>
            <a:r>
              <a:rPr lang="en-US" sz="2000" dirty="0" smtClean="0"/>
              <a:t> et al., Journal </a:t>
            </a:r>
            <a:r>
              <a:rPr lang="en-US" sz="2000" dirty="0"/>
              <a:t>of Inorganic Biochemistry 103 (2009) 1426–1438 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873177"/>
            <a:ext cx="6009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Six different ways two glyphosate molecules can chelate aluminum</a:t>
            </a:r>
            <a:endParaRPr lang="en-US" sz="3200" dirty="0"/>
          </a:p>
        </p:txBody>
      </p:sp>
      <p:pic>
        <p:nvPicPr>
          <p:cNvPr id="7" name="Picture 6" descr="aluminum_antacid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29" y="2881591"/>
            <a:ext cx="2880898" cy="2080983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6274480" y="3507201"/>
            <a:ext cx="494226" cy="343690"/>
          </a:xfrm>
          <a:custGeom>
            <a:avLst/>
            <a:gdLst>
              <a:gd name="connsiteX0" fmla="*/ 398105 w 494226"/>
              <a:gd name="connsiteY0" fmla="*/ 0 h 343690"/>
              <a:gd name="connsiteX1" fmla="*/ 24 w 494226"/>
              <a:gd name="connsiteY1" fmla="*/ 189579 h 343690"/>
              <a:gd name="connsiteX2" fmla="*/ 379148 w 494226"/>
              <a:gd name="connsiteY2" fmla="*/ 341241 h 343690"/>
              <a:gd name="connsiteX3" fmla="*/ 492886 w 494226"/>
              <a:gd name="connsiteY3" fmla="*/ 265410 h 343690"/>
              <a:gd name="connsiteX4" fmla="*/ 322280 w 494226"/>
              <a:gd name="connsiteY4" fmla="*/ 37916 h 34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226" h="343690">
                <a:moveTo>
                  <a:pt x="398105" y="0"/>
                </a:moveTo>
                <a:cubicBezTo>
                  <a:pt x="200644" y="66353"/>
                  <a:pt x="3183" y="132706"/>
                  <a:pt x="24" y="189579"/>
                </a:cubicBezTo>
                <a:cubicBezTo>
                  <a:pt x="-3135" y="246452"/>
                  <a:pt x="297004" y="328603"/>
                  <a:pt x="379148" y="341241"/>
                </a:cubicBezTo>
                <a:cubicBezTo>
                  <a:pt x="461292" y="353879"/>
                  <a:pt x="502364" y="315964"/>
                  <a:pt x="492886" y="265410"/>
                </a:cubicBezTo>
                <a:cubicBezTo>
                  <a:pt x="483408" y="214856"/>
                  <a:pt x="402844" y="126386"/>
                  <a:pt x="322280" y="37916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08896" y="4884447"/>
            <a:ext cx="1407056" cy="461665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ALUMINA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891955" y="5693343"/>
            <a:ext cx="1484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aluminum</a:t>
            </a:r>
            <a:endParaRPr lang="en-US" sz="24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849388" y="5162524"/>
            <a:ext cx="1232153" cy="6066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luminum_citra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896" y="515672"/>
            <a:ext cx="1578344" cy="16023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68706" y="2118052"/>
            <a:ext cx="205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Aluminum citrate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255" y="6408052"/>
            <a:ext cx="5616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** </a:t>
            </a:r>
            <a:r>
              <a:rPr lang="fr-FR" sz="2000" dirty="0"/>
              <a:t>P. </a:t>
            </a:r>
            <a:r>
              <a:rPr lang="fr-FR" sz="2000" dirty="0" err="1"/>
              <a:t>Sianina</a:t>
            </a:r>
            <a:r>
              <a:rPr lang="fr-FR" sz="2000" dirty="0"/>
              <a:t> et al., Clin. </a:t>
            </a:r>
            <a:r>
              <a:rPr lang="fr-FR" sz="2000" dirty="0" err="1"/>
              <a:t>Chem</a:t>
            </a:r>
            <a:r>
              <a:rPr lang="fr-FR" sz="2000" dirty="0"/>
              <a:t>. 32/3, 539-541, 1986.</a:t>
            </a:r>
            <a:endParaRPr lang="en-US" sz="2000" dirty="0"/>
          </a:p>
        </p:txBody>
      </p:sp>
      <p:cxnSp>
        <p:nvCxnSpPr>
          <p:cNvPr id="15" name="Straight Arrow Connector 14"/>
          <p:cNvCxnSpPr>
            <a:stCxn id="9" idx="0"/>
          </p:cNvCxnSpPr>
          <p:nvPr/>
        </p:nvCxnSpPr>
        <p:spPr>
          <a:xfrm flipH="1" flipV="1">
            <a:off x="6768706" y="3850891"/>
            <a:ext cx="1143718" cy="1033556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58333" y="2509204"/>
            <a:ext cx="6609292" cy="2062103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Citrate has been shown to promote entry  of aluminum past the gut barrier via chelation.  Glyphosate can be expected to do the same thing.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5974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luminum_pap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41" b="-19041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1693333" y="323446"/>
            <a:ext cx="6149340" cy="523220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Glyphosate enhances aluminum toxicity 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7727" y="1076980"/>
            <a:ext cx="8440181" cy="523220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Glyphosate interferes with acetaminophen metabolism</a:t>
            </a:r>
            <a:endParaRPr lang="en-US" sz="2800" b="1" dirty="0"/>
          </a:p>
        </p:txBody>
      </p:sp>
      <p:pic>
        <p:nvPicPr>
          <p:cNvPr id="5" name="Picture 4" descr="vacc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732" y="4745956"/>
            <a:ext cx="3283268" cy="2112044"/>
          </a:xfrm>
          <a:prstGeom prst="rect">
            <a:avLst/>
          </a:prstGeom>
        </p:spPr>
      </p:pic>
      <p:pic>
        <p:nvPicPr>
          <p:cNvPr id="3" name="Picture 2" descr="tyleno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32" y="2563023"/>
            <a:ext cx="2099732" cy="13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39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6369" y="2090171"/>
            <a:ext cx="5351345" cy="175432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Sunlight and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Melatonin Sulfate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013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Brain</a:t>
            </a:r>
            <a:endParaRPr lang="en-US" b="1" dirty="0"/>
          </a:p>
        </p:txBody>
      </p:sp>
      <p:pic>
        <p:nvPicPr>
          <p:cNvPr id="4" name="Content Placeholder 3" descr="brain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6731000" y="2247900"/>
            <a:ext cx="1360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Pineal Gland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321300" y="2476500"/>
            <a:ext cx="1409700" cy="1206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096000" y="141763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Ventricles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559300" y="1786970"/>
            <a:ext cx="1993900" cy="15404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02100" y="1415534"/>
            <a:ext cx="1520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Limbic System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432300" y="1784866"/>
            <a:ext cx="533400" cy="13266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4850702" y="3403600"/>
            <a:ext cx="816365" cy="719373"/>
          </a:xfrm>
          <a:custGeom>
            <a:avLst/>
            <a:gdLst>
              <a:gd name="connsiteX0" fmla="*/ 356298 w 816365"/>
              <a:gd name="connsiteY0" fmla="*/ 0 h 719373"/>
              <a:gd name="connsiteX1" fmla="*/ 698 w 816365"/>
              <a:gd name="connsiteY1" fmla="*/ 368300 h 719373"/>
              <a:gd name="connsiteX2" fmla="*/ 280098 w 816365"/>
              <a:gd name="connsiteY2" fmla="*/ 711200 h 719373"/>
              <a:gd name="connsiteX3" fmla="*/ 775398 w 816365"/>
              <a:gd name="connsiteY3" fmla="*/ 571500 h 719373"/>
              <a:gd name="connsiteX4" fmla="*/ 737298 w 816365"/>
              <a:gd name="connsiteY4" fmla="*/ 127000 h 719373"/>
              <a:gd name="connsiteX5" fmla="*/ 330898 w 816365"/>
              <a:gd name="connsiteY5" fmla="*/ 50800 h 71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6365" h="719373">
                <a:moveTo>
                  <a:pt x="356298" y="0"/>
                </a:moveTo>
                <a:cubicBezTo>
                  <a:pt x="184848" y="124883"/>
                  <a:pt x="13398" y="249767"/>
                  <a:pt x="698" y="368300"/>
                </a:cubicBezTo>
                <a:cubicBezTo>
                  <a:pt x="-12002" y="486833"/>
                  <a:pt x="150981" y="677333"/>
                  <a:pt x="280098" y="711200"/>
                </a:cubicBezTo>
                <a:cubicBezTo>
                  <a:pt x="409215" y="745067"/>
                  <a:pt x="699198" y="668867"/>
                  <a:pt x="775398" y="571500"/>
                </a:cubicBezTo>
                <a:cubicBezTo>
                  <a:pt x="851598" y="474133"/>
                  <a:pt x="811381" y="213783"/>
                  <a:pt x="737298" y="127000"/>
                </a:cubicBezTo>
                <a:cubicBezTo>
                  <a:pt x="663215" y="40217"/>
                  <a:pt x="330898" y="50800"/>
                  <a:pt x="330898" y="5080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Ventricles in the Brain</a:t>
            </a:r>
            <a:endParaRPr lang="en-US" b="1" dirty="0"/>
          </a:p>
        </p:txBody>
      </p:sp>
      <p:pic>
        <p:nvPicPr>
          <p:cNvPr id="4" name="Content Placeholder 3" descr="lateral_ventricl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080" r="-510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538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659" y="2967335"/>
            <a:ext cx="68807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Glyphosate and Autism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2498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5142" y="1270000"/>
            <a:ext cx="9211734" cy="2319867"/>
          </a:xfrm>
        </p:spPr>
        <p:txBody>
          <a:bodyPr>
            <a:normAutofit/>
          </a:bodyPr>
          <a:lstStyle/>
          <a:p>
            <a:r>
              <a:rPr lang="en-US" sz="3600" b="1" dirty="0"/>
              <a:t>“</a:t>
            </a:r>
            <a:r>
              <a:rPr lang="en-US" sz="3600" b="1" dirty="0" err="1"/>
              <a:t>Heparan</a:t>
            </a:r>
            <a:r>
              <a:rPr lang="en-US" sz="3600" b="1" dirty="0"/>
              <a:t> </a:t>
            </a:r>
            <a:r>
              <a:rPr lang="en-US" sz="3600" b="1" dirty="0" smtClean="0"/>
              <a:t>Sulfate </a:t>
            </a:r>
            <a:r>
              <a:rPr lang="en-US" sz="3600" b="1" dirty="0"/>
              <a:t>D</a:t>
            </a:r>
            <a:r>
              <a:rPr lang="en-US" sz="3600" b="1" dirty="0" smtClean="0"/>
              <a:t>eficiency </a:t>
            </a:r>
            <a:r>
              <a:rPr lang="en-US" sz="3600" b="1" dirty="0"/>
              <a:t>in </a:t>
            </a:r>
            <a:r>
              <a:rPr lang="en-US" sz="3600" b="1" dirty="0" smtClean="0"/>
              <a:t>Autistic </a:t>
            </a:r>
            <a:r>
              <a:rPr lang="en-US" sz="3600" b="1" dirty="0"/>
              <a:t>P</a:t>
            </a:r>
            <a:r>
              <a:rPr lang="en-US" sz="3600" b="1" dirty="0" smtClean="0"/>
              <a:t>ostmortem </a:t>
            </a:r>
            <a:r>
              <a:rPr lang="en-US" sz="3600" b="1" dirty="0"/>
              <a:t>B</a:t>
            </a:r>
            <a:r>
              <a:rPr lang="en-US" sz="3600" b="1" dirty="0" smtClean="0"/>
              <a:t>rain </a:t>
            </a:r>
            <a:r>
              <a:rPr lang="en-US" sz="3600" b="1" dirty="0"/>
              <a:t>T</a:t>
            </a:r>
            <a:r>
              <a:rPr lang="en-US" sz="3600" b="1" dirty="0" smtClean="0"/>
              <a:t>issue </a:t>
            </a:r>
            <a:r>
              <a:rPr lang="en-US" sz="3600" b="1" dirty="0"/>
              <a:t>from the </a:t>
            </a:r>
            <a:r>
              <a:rPr lang="en-US" sz="3600" b="1" dirty="0" err="1"/>
              <a:t>S</a:t>
            </a:r>
            <a:r>
              <a:rPr lang="en-US" sz="3600" b="1" dirty="0" err="1" smtClean="0"/>
              <a:t>ubventricular</a:t>
            </a:r>
            <a:r>
              <a:rPr lang="en-US" sz="3600" b="1" dirty="0" smtClean="0"/>
              <a:t> </a:t>
            </a:r>
            <a:r>
              <a:rPr lang="en-US" sz="3600" b="1" dirty="0"/>
              <a:t>Z</a:t>
            </a:r>
            <a:r>
              <a:rPr lang="en-US" sz="3600" b="1" dirty="0" smtClean="0"/>
              <a:t>one </a:t>
            </a:r>
            <a:r>
              <a:rPr lang="en-US" sz="3600" b="1" dirty="0"/>
              <a:t>of the L</a:t>
            </a:r>
            <a:r>
              <a:rPr lang="en-US" sz="3600" b="1" dirty="0" smtClean="0"/>
              <a:t>ateral </a:t>
            </a:r>
            <a:r>
              <a:rPr lang="en-US" sz="3600" b="1" dirty="0"/>
              <a:t>V</a:t>
            </a:r>
            <a:r>
              <a:rPr lang="en-US" sz="3600" b="1" dirty="0" smtClean="0"/>
              <a:t>entricles”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4766734"/>
            <a:ext cx="8229600" cy="1617133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err="1" smtClean="0"/>
              <a:t>Behav</a:t>
            </a:r>
            <a:r>
              <a:rPr lang="en-US" dirty="0" smtClean="0"/>
              <a:t> </a:t>
            </a:r>
            <a:r>
              <a:rPr lang="en-US" dirty="0"/>
              <a:t>Brain Res. 2013 Apr 15;243:138-45</a:t>
            </a:r>
            <a:r>
              <a:rPr lang="en-US" dirty="0" smtClean="0"/>
              <a:t>.     </a:t>
            </a:r>
            <a:r>
              <a:rPr lang="en-US" dirty="0" err="1"/>
              <a:t>doi</a:t>
            </a:r>
            <a:r>
              <a:rPr lang="en-US" dirty="0"/>
              <a:t>: 10.1016/j.bbr.2012.12.062. 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Epub</a:t>
            </a:r>
            <a:r>
              <a:rPr lang="en-US" dirty="0" smtClean="0"/>
              <a:t> </a:t>
            </a:r>
            <a:r>
              <a:rPr lang="en-US" dirty="0"/>
              <a:t>2013 Jan 11.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71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62"/>
            <a:ext cx="8229600" cy="1143000"/>
          </a:xfrm>
        </p:spPr>
        <p:txBody>
          <a:bodyPr/>
          <a:lstStyle/>
          <a:p>
            <a:r>
              <a:rPr lang="en-US" b="1" dirty="0" smtClean="0"/>
              <a:t>Third Ventricle and Pineal Gland</a:t>
            </a:r>
            <a:endParaRPr lang="en-US" b="1" dirty="0"/>
          </a:p>
        </p:txBody>
      </p:sp>
      <p:pic>
        <p:nvPicPr>
          <p:cNvPr id="4" name="Content Placeholder 3" descr="third_ventricl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66" b="-3066"/>
          <a:stretch>
            <a:fillRect/>
          </a:stretch>
        </p:blipFill>
        <p:spPr>
          <a:xfrm>
            <a:off x="711200" y="1824027"/>
            <a:ext cx="7975600" cy="438627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11200" y="769562"/>
            <a:ext cx="8432800" cy="230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Pineal gland is attached to the third ventricle</a:t>
            </a:r>
          </a:p>
          <a:p>
            <a:r>
              <a:rPr lang="en-US" sz="2800" dirty="0" smtClean="0"/>
              <a:t>The third ventricle is depleted in </a:t>
            </a:r>
            <a:r>
              <a:rPr lang="en-US" sz="2800" dirty="0" err="1" smtClean="0"/>
              <a:t>heparan</a:t>
            </a:r>
            <a:r>
              <a:rPr lang="en-US" sz="2800" dirty="0" smtClean="0"/>
              <a:t> sulfate in association with autism in both humans and mice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  <a:r>
              <a:rPr lang="en-US" sz="2800" baseline="30000" dirty="0" smtClean="0">
                <a:solidFill>
                  <a:srgbClr val="FF0000"/>
                </a:solidFill>
              </a:rPr>
              <a:t>,</a:t>
            </a:r>
            <a:r>
              <a:rPr lang="en-US" sz="2800" dirty="0" smtClean="0">
                <a:solidFill>
                  <a:srgbClr val="FF0000"/>
                </a:solidFill>
              </a:rPr>
              <a:t>**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62501" y="4546600"/>
            <a:ext cx="1689099" cy="646331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Heparan</a:t>
            </a:r>
            <a:r>
              <a:rPr lang="en-US" dirty="0" smtClean="0"/>
              <a:t> sulfate depleted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140200" y="4711700"/>
            <a:ext cx="622301" cy="2286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102100" y="5245100"/>
            <a:ext cx="330200" cy="3175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53000" y="5567521"/>
            <a:ext cx="1638300" cy="400110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P</a:t>
            </a:r>
            <a:r>
              <a:rPr lang="en-US" sz="2000" dirty="0" smtClean="0"/>
              <a:t>ineal Gland</a:t>
            </a:r>
            <a:endParaRPr lang="en-US" sz="2000" dirty="0"/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 flipV="1">
            <a:off x="4432300" y="5461001"/>
            <a:ext cx="520700" cy="30657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30057" y="6199376"/>
            <a:ext cx="6020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*</a:t>
            </a:r>
            <a:r>
              <a:rPr lang="fr-FR" dirty="0"/>
              <a:t>B.L. Pearson et al., </a:t>
            </a:r>
            <a:r>
              <a:rPr lang="fr-FR" dirty="0" err="1"/>
              <a:t>Behav</a:t>
            </a:r>
            <a:r>
              <a:rPr lang="fr-FR" dirty="0"/>
              <a:t> </a:t>
            </a:r>
            <a:r>
              <a:rPr lang="fr-FR" dirty="0" err="1"/>
              <a:t>Brain</a:t>
            </a:r>
            <a:r>
              <a:rPr lang="fr-FR" dirty="0"/>
              <a:t> </a:t>
            </a:r>
            <a:r>
              <a:rPr lang="fr-FR" dirty="0" err="1"/>
              <a:t>Res</a:t>
            </a:r>
            <a:r>
              <a:rPr lang="fr-FR" dirty="0"/>
              <a:t>. 2013 </a:t>
            </a:r>
            <a:r>
              <a:rPr lang="fr-FR" dirty="0" err="1"/>
              <a:t>Apr</a:t>
            </a:r>
            <a:r>
              <a:rPr lang="fr-FR" dirty="0"/>
              <a:t> 15;243:138-45. </a:t>
            </a:r>
          </a:p>
          <a:p>
            <a:r>
              <a:rPr lang="fr-FR" dirty="0">
                <a:solidFill>
                  <a:srgbClr val="FF0000"/>
                </a:solidFill>
              </a:rPr>
              <a:t>**</a:t>
            </a:r>
            <a:r>
              <a:rPr lang="fr-FR" dirty="0"/>
              <a:t>F Mercie et al., </a:t>
            </a:r>
            <a:r>
              <a:rPr lang="fr-FR" dirty="0" err="1"/>
              <a:t>Neurosci</a:t>
            </a:r>
            <a:r>
              <a:rPr lang="fr-FR" dirty="0"/>
              <a:t> </a:t>
            </a:r>
            <a:r>
              <a:rPr lang="fr-FR" dirty="0" err="1"/>
              <a:t>Lett</a:t>
            </a:r>
            <a:r>
              <a:rPr lang="fr-FR" dirty="0"/>
              <a:t> 506, 2012, 208-213.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665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7" y="4476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“Melatonin </a:t>
            </a:r>
            <a:r>
              <a:rPr lang="en-US" b="1" dirty="0"/>
              <a:t>Enters the Cerebrospinal Fluid through the Pineal </a:t>
            </a:r>
            <a:r>
              <a:rPr lang="en-US" b="1" dirty="0" smtClean="0">
                <a:solidFill>
                  <a:srgbClr val="000000"/>
                </a:solidFill>
              </a:rPr>
              <a:t>Recess”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9171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tip of the third ventricle is encased in the    pineal gland</a:t>
            </a:r>
          </a:p>
          <a:p>
            <a:r>
              <a:rPr lang="en-US" sz="2800" dirty="0" smtClean="0"/>
              <a:t>The pineal gland delivers melatonin to the third ventricle and it diffuses to all the cerebrospinal fluid</a:t>
            </a:r>
          </a:p>
          <a:p>
            <a:r>
              <a:rPr lang="en-US" sz="2800" dirty="0" smtClean="0"/>
              <a:t>I propose that a key purpose of melatonin is to deliver sulfate to the neurons at night.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3085250" y="6356995"/>
            <a:ext cx="7159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fr-FR" sz="2400" dirty="0"/>
              <a:t>H. </a:t>
            </a:r>
            <a:r>
              <a:rPr lang="fr-FR" sz="2400" dirty="0" err="1"/>
              <a:t>Tricoire</a:t>
            </a:r>
            <a:r>
              <a:rPr lang="fr-FR" sz="2400" dirty="0"/>
              <a:t> et al., </a:t>
            </a:r>
            <a:r>
              <a:rPr lang="fr-FR" sz="2400" dirty="0" err="1"/>
              <a:t>Endocrinology</a:t>
            </a:r>
            <a:r>
              <a:rPr lang="fr-FR" sz="2400" dirty="0"/>
              <a:t> 143(1):84–90</a:t>
            </a:r>
            <a:endParaRPr lang="en-US" sz="2400" dirty="0"/>
          </a:p>
        </p:txBody>
      </p:sp>
      <p:pic>
        <p:nvPicPr>
          <p:cNvPr id="5" name="Picture 4" descr="melatonin_sulfat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934" y="4489118"/>
            <a:ext cx="3064933" cy="21218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08133" y="5029200"/>
            <a:ext cx="2398313" cy="461665"/>
          </a:xfrm>
          <a:prstGeom prst="rect">
            <a:avLst/>
          </a:prstGeom>
          <a:solidFill>
            <a:srgbClr val="FCFFBC"/>
          </a:solidFill>
          <a:ln>
            <a:solidFill>
              <a:srgbClr val="37609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Melatonin sulfate</a:t>
            </a:r>
            <a:endParaRPr lang="en-US" sz="2400" dirty="0"/>
          </a:p>
        </p:txBody>
      </p:sp>
      <p:sp>
        <p:nvSpPr>
          <p:cNvPr id="7" name="Freeform 6"/>
          <p:cNvSpPr/>
          <p:nvPr/>
        </p:nvSpPr>
        <p:spPr>
          <a:xfrm>
            <a:off x="1668144" y="5420333"/>
            <a:ext cx="1634518" cy="1271475"/>
          </a:xfrm>
          <a:custGeom>
            <a:avLst/>
            <a:gdLst>
              <a:gd name="connsiteX0" fmla="*/ 821056 w 1634518"/>
              <a:gd name="connsiteY0" fmla="*/ 15267 h 1271475"/>
              <a:gd name="connsiteX1" fmla="*/ 8256 w 1634518"/>
              <a:gd name="connsiteY1" fmla="*/ 438600 h 1271475"/>
              <a:gd name="connsiteX2" fmla="*/ 448523 w 1634518"/>
              <a:gd name="connsiteY2" fmla="*/ 1132867 h 1271475"/>
              <a:gd name="connsiteX3" fmla="*/ 1210523 w 1634518"/>
              <a:gd name="connsiteY3" fmla="*/ 1234467 h 1271475"/>
              <a:gd name="connsiteX4" fmla="*/ 1633856 w 1634518"/>
              <a:gd name="connsiteY4" fmla="*/ 675667 h 1271475"/>
              <a:gd name="connsiteX5" fmla="*/ 1295189 w 1634518"/>
              <a:gd name="connsiteY5" fmla="*/ 150734 h 1271475"/>
              <a:gd name="connsiteX6" fmla="*/ 821056 w 1634518"/>
              <a:gd name="connsiteY6" fmla="*/ 15267 h 12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4518" h="1271475">
                <a:moveTo>
                  <a:pt x="821056" y="15267"/>
                </a:moveTo>
                <a:cubicBezTo>
                  <a:pt x="606567" y="63245"/>
                  <a:pt x="70345" y="252333"/>
                  <a:pt x="8256" y="438600"/>
                </a:cubicBezTo>
                <a:cubicBezTo>
                  <a:pt x="-53833" y="624867"/>
                  <a:pt x="248145" y="1000223"/>
                  <a:pt x="448523" y="1132867"/>
                </a:cubicBezTo>
                <a:cubicBezTo>
                  <a:pt x="648901" y="1265511"/>
                  <a:pt x="1012968" y="1310667"/>
                  <a:pt x="1210523" y="1234467"/>
                </a:cubicBezTo>
                <a:cubicBezTo>
                  <a:pt x="1408078" y="1158267"/>
                  <a:pt x="1619745" y="856289"/>
                  <a:pt x="1633856" y="675667"/>
                </a:cubicBezTo>
                <a:cubicBezTo>
                  <a:pt x="1647967" y="495045"/>
                  <a:pt x="1433478" y="263623"/>
                  <a:pt x="1295189" y="150734"/>
                </a:cubicBezTo>
                <a:cubicBezTo>
                  <a:pt x="1156900" y="37845"/>
                  <a:pt x="1035545" y="-32711"/>
                  <a:pt x="821056" y="15267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76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inealgland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3" b="19473"/>
          <a:stretch>
            <a:fillRect/>
          </a:stretch>
        </p:blipFill>
        <p:spPr/>
      </p:pic>
      <p:sp>
        <p:nvSpPr>
          <p:cNvPr id="5" name="Freeform 4"/>
          <p:cNvSpPr/>
          <p:nvPr/>
        </p:nvSpPr>
        <p:spPr>
          <a:xfrm>
            <a:off x="4723274" y="2730500"/>
            <a:ext cx="996148" cy="716902"/>
          </a:xfrm>
          <a:custGeom>
            <a:avLst/>
            <a:gdLst>
              <a:gd name="connsiteX0" fmla="*/ 699626 w 996148"/>
              <a:gd name="connsiteY0" fmla="*/ 25400 h 716902"/>
              <a:gd name="connsiteX1" fmla="*/ 26526 w 996148"/>
              <a:gd name="connsiteY1" fmla="*/ 215900 h 716902"/>
              <a:gd name="connsiteX2" fmla="*/ 178926 w 996148"/>
              <a:gd name="connsiteY2" fmla="*/ 622300 h 716902"/>
              <a:gd name="connsiteX3" fmla="*/ 585326 w 996148"/>
              <a:gd name="connsiteY3" fmla="*/ 698500 h 716902"/>
              <a:gd name="connsiteX4" fmla="*/ 979026 w 996148"/>
              <a:gd name="connsiteY4" fmla="*/ 355600 h 716902"/>
              <a:gd name="connsiteX5" fmla="*/ 890126 w 996148"/>
              <a:gd name="connsiteY5" fmla="*/ 76200 h 716902"/>
              <a:gd name="connsiteX6" fmla="*/ 572626 w 996148"/>
              <a:gd name="connsiteY6" fmla="*/ 0 h 716902"/>
              <a:gd name="connsiteX7" fmla="*/ 572626 w 996148"/>
              <a:gd name="connsiteY7" fmla="*/ 0 h 71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6148" h="716902">
                <a:moveTo>
                  <a:pt x="699626" y="25400"/>
                </a:moveTo>
                <a:cubicBezTo>
                  <a:pt x="406467" y="70908"/>
                  <a:pt x="113309" y="116417"/>
                  <a:pt x="26526" y="215900"/>
                </a:cubicBezTo>
                <a:cubicBezTo>
                  <a:pt x="-60257" y="315383"/>
                  <a:pt x="85793" y="541867"/>
                  <a:pt x="178926" y="622300"/>
                </a:cubicBezTo>
                <a:cubicBezTo>
                  <a:pt x="272059" y="702733"/>
                  <a:pt x="451976" y="742950"/>
                  <a:pt x="585326" y="698500"/>
                </a:cubicBezTo>
                <a:cubicBezTo>
                  <a:pt x="718676" y="654050"/>
                  <a:pt x="928226" y="459317"/>
                  <a:pt x="979026" y="355600"/>
                </a:cubicBezTo>
                <a:cubicBezTo>
                  <a:pt x="1029826" y="251883"/>
                  <a:pt x="957859" y="135467"/>
                  <a:pt x="890126" y="76200"/>
                </a:cubicBezTo>
                <a:cubicBezTo>
                  <a:pt x="822393" y="16933"/>
                  <a:pt x="572626" y="0"/>
                  <a:pt x="572626" y="0"/>
                </a:cubicBezTo>
                <a:lnTo>
                  <a:pt x="572626" y="0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39188" y="3897340"/>
            <a:ext cx="1360469" cy="369332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Pineal Gland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308600" y="3289300"/>
            <a:ext cx="410823" cy="6534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u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758" y="2009724"/>
            <a:ext cx="1937863" cy="19749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43400" y="2887570"/>
            <a:ext cx="1426755" cy="523220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Sulfate</a:t>
            </a:r>
            <a:r>
              <a:rPr lang="en-US" dirty="0" smtClean="0"/>
              <a:t>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366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5938"/>
            <a:ext cx="8318500" cy="21129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“Light</a:t>
            </a:r>
            <a:r>
              <a:rPr lang="en-US" b="1" dirty="0"/>
              <a:t>-induced 3-</a:t>
            </a:r>
            <a:r>
              <a:rPr lang="en-US" b="1" i="1" dirty="0"/>
              <a:t>O</a:t>
            </a:r>
            <a:r>
              <a:rPr lang="en-US" b="1" dirty="0"/>
              <a:t>-Sulfotransferase Expression Alters Pineal </a:t>
            </a:r>
            <a:r>
              <a:rPr lang="en-US" b="1" dirty="0" err="1"/>
              <a:t>Heparan</a:t>
            </a:r>
            <a:r>
              <a:rPr lang="en-US" b="1" dirty="0"/>
              <a:t> Sulfate Fine Structure : A </a:t>
            </a:r>
            <a:r>
              <a:rPr lang="en-US" b="1" dirty="0" smtClean="0"/>
              <a:t>Surprising  Link to Circadian Rhythm”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r>
              <a:rPr lang="en-US" b="1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2565401"/>
            <a:ext cx="8940800" cy="368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Pineal gland builds up </a:t>
            </a:r>
            <a:r>
              <a:rPr lang="en-US" sz="2800" dirty="0" err="1" smtClean="0"/>
              <a:t>heparan</a:t>
            </a:r>
            <a:r>
              <a:rPr lang="en-US" sz="2800" dirty="0" smtClean="0"/>
              <a:t> sulfate supplies </a:t>
            </a:r>
            <a:r>
              <a:rPr lang="en-US" sz="2800" i="1" dirty="0" smtClean="0">
                <a:solidFill>
                  <a:srgbClr val="FF0000"/>
                </a:solidFill>
              </a:rPr>
              <a:t>by day</a:t>
            </a:r>
          </a:p>
          <a:p>
            <a:r>
              <a:rPr lang="en-US" sz="2800" dirty="0" smtClean="0"/>
              <a:t>Melatonin is sulfated in transport </a:t>
            </a:r>
            <a:r>
              <a:rPr lang="en-US" sz="2800" i="1" dirty="0" smtClean="0">
                <a:solidFill>
                  <a:srgbClr val="FF0000"/>
                </a:solidFill>
              </a:rPr>
              <a:t>at night</a:t>
            </a:r>
          </a:p>
          <a:p>
            <a:pPr lvl="1"/>
            <a:r>
              <a:rPr lang="en-US" sz="2400" dirty="0" smtClean="0"/>
              <a:t>Highly lipophilic molecule needs sulfate to make it water-soluble</a:t>
            </a:r>
          </a:p>
          <a:p>
            <a:pPr lvl="1"/>
            <a:r>
              <a:rPr lang="en-US" sz="2400" dirty="0" smtClean="0"/>
              <a:t>This allows it to move through the cerebrospinal fluid</a:t>
            </a:r>
          </a:p>
          <a:p>
            <a:r>
              <a:rPr lang="en-US" sz="2800" dirty="0" smtClean="0"/>
              <a:t>When melatonin is delivered, sulfate is released!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 algn="ctr">
              <a:buNone/>
            </a:pPr>
            <a:r>
              <a:rPr lang="en-US" sz="2800" i="1" dirty="0" smtClean="0">
                <a:solidFill>
                  <a:srgbClr val="FF0000"/>
                </a:solidFill>
              </a:rPr>
              <a:t>Melatonin is a sulfate-delivery system!!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4100" y="6382266"/>
            <a:ext cx="5880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>
                <a:solidFill>
                  <a:srgbClr val="FF0000"/>
                </a:solidFill>
              </a:rPr>
              <a:t>*</a:t>
            </a:r>
            <a:r>
              <a:rPr lang="da-DK" sz="2000" dirty="0" smtClean="0"/>
              <a:t>B</a:t>
            </a:r>
            <a:r>
              <a:rPr lang="da-DK" sz="2000" dirty="0"/>
              <a:t>. Kuberan et al., J. </a:t>
            </a:r>
            <a:r>
              <a:rPr lang="da-DK" sz="2000" dirty="0" err="1"/>
              <a:t>Biol</a:t>
            </a:r>
            <a:r>
              <a:rPr lang="da-DK" sz="2000" dirty="0"/>
              <a:t>. </a:t>
            </a:r>
            <a:r>
              <a:rPr lang="da-DK" sz="2000" dirty="0" err="1"/>
              <a:t>Chem</a:t>
            </a:r>
            <a:r>
              <a:rPr lang="da-DK" sz="2000" dirty="0"/>
              <a:t>. 2004, 279:5053-5054.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92526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ligh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2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Pineal Gland: “Seat of the Soul”</a:t>
            </a:r>
            <a:endParaRPr lang="en-US" dirty="0"/>
          </a:p>
        </p:txBody>
      </p:sp>
      <p:pic>
        <p:nvPicPr>
          <p:cNvPr id="4" name="Content Placeholder 3" descr="pineal_gland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740" r="-49740"/>
          <a:stretch>
            <a:fillRect/>
          </a:stretch>
        </p:blipFill>
        <p:spPr>
          <a:xfrm>
            <a:off x="4019316" y="1757420"/>
            <a:ext cx="6251972" cy="3438344"/>
          </a:xfrm>
        </p:spPr>
      </p:pic>
      <p:sp>
        <p:nvSpPr>
          <p:cNvPr id="6" name="TextBox 5"/>
          <p:cNvSpPr txBox="1"/>
          <p:nvPr/>
        </p:nvSpPr>
        <p:spPr>
          <a:xfrm>
            <a:off x="620691" y="4888971"/>
            <a:ext cx="45270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pineal gland produces melatonin in the evening and transports it as melatonin sulfate to various parts of the brain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957" y="1417933"/>
            <a:ext cx="4710434" cy="1200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pineal gland produces sulfate by day (responding to light) and stores it in </a:t>
            </a:r>
            <a:r>
              <a:rPr lang="en-US" sz="2400" dirty="0" err="1" smtClean="0"/>
              <a:t>heparan</a:t>
            </a:r>
            <a:r>
              <a:rPr lang="en-US" sz="2400" dirty="0" smtClean="0"/>
              <a:t> sulfate molecules</a:t>
            </a:r>
            <a:endParaRPr lang="en-US" sz="2400" dirty="0"/>
          </a:p>
        </p:txBody>
      </p:sp>
      <p:pic>
        <p:nvPicPr>
          <p:cNvPr id="8" name="Picture 7" descr="pinealgla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90" y="1744430"/>
            <a:ext cx="3451334" cy="345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05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6"/>
            <a:ext cx="8229600" cy="1143000"/>
          </a:xfrm>
        </p:spPr>
        <p:txBody>
          <a:bodyPr/>
          <a:lstStyle/>
          <a:p>
            <a:r>
              <a:rPr lang="en-US" b="1" dirty="0" smtClean="0"/>
              <a:t>REM Sleep Cycle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39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Melatonin Induces REM sleep </a:t>
            </a:r>
          </a:p>
          <a:p>
            <a:r>
              <a:rPr lang="en-US" dirty="0" smtClean="0"/>
              <a:t>Alzheimer’s is associated with                             reduced REM sleep cycle                                         AND calcified pineal gland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pPr lvl="1"/>
            <a:r>
              <a:rPr lang="en-US" dirty="0" smtClean="0"/>
              <a:t>Pineal gland calcification correlates inversely with REM sleep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</a:p>
          <a:p>
            <a:pPr lvl="1"/>
            <a:r>
              <a:rPr lang="en-US" dirty="0" smtClean="0"/>
              <a:t>DHEA SULFATE but not DHEA injections increase melatonin production in rats</a:t>
            </a:r>
            <a:r>
              <a:rPr lang="en-US" dirty="0" smtClean="0">
                <a:solidFill>
                  <a:srgbClr val="FF0000"/>
                </a:solidFill>
              </a:rPr>
              <a:t>***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1332" y="5963309"/>
            <a:ext cx="57105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*</a:t>
            </a:r>
            <a:r>
              <a:rPr lang="nb-NO" dirty="0"/>
              <a:t>R. </a:t>
            </a:r>
            <a:r>
              <a:rPr lang="nb-NO" dirty="0" err="1"/>
              <a:t>Mahlberg</a:t>
            </a:r>
            <a:r>
              <a:rPr lang="nb-NO" dirty="0"/>
              <a:t> et al., </a:t>
            </a:r>
            <a:r>
              <a:rPr lang="nb-NO" dirty="0" err="1"/>
              <a:t>Neurobiol</a:t>
            </a:r>
            <a:r>
              <a:rPr lang="nb-NO" dirty="0"/>
              <a:t> </a:t>
            </a:r>
            <a:r>
              <a:rPr lang="nb-NO" dirty="0" err="1"/>
              <a:t>Aging</a:t>
            </a:r>
            <a:r>
              <a:rPr lang="nb-NO" dirty="0"/>
              <a:t>. 2008 Feb;29(2):203-</a:t>
            </a:r>
            <a:r>
              <a:rPr lang="nb-NO" dirty="0" smtClean="0"/>
              <a:t>9</a:t>
            </a:r>
          </a:p>
          <a:p>
            <a:r>
              <a:rPr lang="nb-NO" dirty="0">
                <a:solidFill>
                  <a:srgbClr val="FF0000"/>
                </a:solidFill>
              </a:rPr>
              <a:t>**</a:t>
            </a:r>
            <a:r>
              <a:rPr lang="nb-NO" dirty="0"/>
              <a:t>R. </a:t>
            </a:r>
            <a:r>
              <a:rPr lang="nb-NO" dirty="0" err="1"/>
              <a:t>Mahlberg</a:t>
            </a:r>
            <a:r>
              <a:rPr lang="nb-NO" dirty="0"/>
              <a:t> et al., </a:t>
            </a:r>
            <a:r>
              <a:rPr lang="nb-NO" dirty="0" err="1"/>
              <a:t>Sleep</a:t>
            </a:r>
            <a:r>
              <a:rPr lang="nb-NO" dirty="0"/>
              <a:t> Med. 2009 Apr;10(4):439-45. </a:t>
            </a:r>
            <a:endParaRPr lang="nb-NO" dirty="0" smtClean="0"/>
          </a:p>
          <a:p>
            <a:r>
              <a:rPr lang="fr-FR" dirty="0">
                <a:solidFill>
                  <a:srgbClr val="FF0000"/>
                </a:solidFill>
              </a:rPr>
              <a:t>***</a:t>
            </a:r>
            <a:r>
              <a:rPr lang="fr-FR" dirty="0"/>
              <a:t>Y. </a:t>
            </a:r>
            <a:r>
              <a:rPr lang="fr-FR" dirty="0" err="1"/>
              <a:t>Djeridane</a:t>
            </a:r>
            <a:r>
              <a:rPr lang="fr-FR" dirty="0"/>
              <a:t> et al., </a:t>
            </a:r>
            <a:r>
              <a:rPr lang="fr-FR" dirty="0" err="1"/>
              <a:t>Steroids</a:t>
            </a:r>
            <a:r>
              <a:rPr lang="fr-FR" dirty="0"/>
              <a:t>. 2004 May;69(5):343-9.</a:t>
            </a:r>
            <a:endParaRPr lang="en-US" dirty="0"/>
          </a:p>
        </p:txBody>
      </p:sp>
      <p:pic>
        <p:nvPicPr>
          <p:cNvPr id="5" name="Picture 4" descr="melatonin_sulfa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556" y="1464736"/>
            <a:ext cx="3255444" cy="2145293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960250" y="3005375"/>
            <a:ext cx="667844" cy="625456"/>
          </a:xfrm>
          <a:custGeom>
            <a:avLst/>
            <a:gdLst>
              <a:gd name="connsiteX0" fmla="*/ 157521 w 667844"/>
              <a:gd name="connsiteY0" fmla="*/ 97660 h 625456"/>
              <a:gd name="connsiteX1" fmla="*/ 12379 w 667844"/>
              <a:gd name="connsiteY1" fmla="*/ 369803 h 625456"/>
              <a:gd name="connsiteX2" fmla="*/ 484093 w 667844"/>
              <a:gd name="connsiteY2" fmla="*/ 623803 h 625456"/>
              <a:gd name="connsiteX3" fmla="*/ 665521 w 667844"/>
              <a:gd name="connsiteY3" fmla="*/ 242803 h 625456"/>
              <a:gd name="connsiteX4" fmla="*/ 375236 w 667844"/>
              <a:gd name="connsiteY4" fmla="*/ 6946 h 625456"/>
              <a:gd name="connsiteX5" fmla="*/ 157521 w 667844"/>
              <a:gd name="connsiteY5" fmla="*/ 97660 h 62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7844" h="625456">
                <a:moveTo>
                  <a:pt x="157521" y="97660"/>
                </a:moveTo>
                <a:cubicBezTo>
                  <a:pt x="97045" y="158136"/>
                  <a:pt x="-42050" y="282113"/>
                  <a:pt x="12379" y="369803"/>
                </a:cubicBezTo>
                <a:cubicBezTo>
                  <a:pt x="66808" y="457493"/>
                  <a:pt x="375236" y="644970"/>
                  <a:pt x="484093" y="623803"/>
                </a:cubicBezTo>
                <a:cubicBezTo>
                  <a:pt x="592950" y="602636"/>
                  <a:pt x="683664" y="345613"/>
                  <a:pt x="665521" y="242803"/>
                </a:cubicBezTo>
                <a:cubicBezTo>
                  <a:pt x="647378" y="139994"/>
                  <a:pt x="459903" y="34160"/>
                  <a:pt x="375236" y="6946"/>
                </a:cubicBezTo>
                <a:cubicBezTo>
                  <a:pt x="290569" y="-20268"/>
                  <a:pt x="217997" y="37184"/>
                  <a:pt x="157521" y="97660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49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4022"/>
            <a:ext cx="8229600" cy="1143000"/>
          </a:xfrm>
        </p:spPr>
        <p:txBody>
          <a:bodyPr/>
          <a:lstStyle/>
          <a:p>
            <a:r>
              <a:rPr lang="en-US" b="1" dirty="0" smtClean="0"/>
              <a:t>Recapitulation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78978"/>
            <a:ext cx="8517467" cy="5084762"/>
          </a:xfrm>
        </p:spPr>
        <p:txBody>
          <a:bodyPr>
            <a:normAutofit/>
          </a:bodyPr>
          <a:lstStyle/>
          <a:p>
            <a:r>
              <a:rPr lang="en-US" dirty="0" smtClean="0"/>
              <a:t>Hypothesis: Autism is associated with a severe deficiency in sulfate supplies to the brain</a:t>
            </a:r>
          </a:p>
          <a:p>
            <a:r>
              <a:rPr lang="en-US" dirty="0" smtClean="0"/>
              <a:t>Pineal gland can synthesize sulfate stimulated by sunlight</a:t>
            </a:r>
            <a:r>
              <a:rPr lang="en-US" dirty="0"/>
              <a:t> </a:t>
            </a:r>
            <a:r>
              <a:rPr lang="en-US" dirty="0" smtClean="0"/>
              <a:t>and deliver it via melatonin sulfate</a:t>
            </a:r>
          </a:p>
          <a:p>
            <a:pPr lvl="1"/>
            <a:r>
              <a:rPr lang="en-US" dirty="0" smtClean="0"/>
              <a:t>Aluminum, mercury and glyphosate work synergistically to derail this process</a:t>
            </a:r>
          </a:p>
          <a:p>
            <a:r>
              <a:rPr lang="en-US" dirty="0" smtClean="0"/>
              <a:t>Impaired sleep due to melatonin deficiency characterizes many neurological diseases</a:t>
            </a:r>
          </a:p>
          <a:p>
            <a:r>
              <a:rPr lang="en-US" dirty="0" smtClean="0"/>
              <a:t>Sunlight deficiency contributes to the pathology</a:t>
            </a:r>
          </a:p>
        </p:txBody>
      </p:sp>
    </p:spTree>
    <p:extLst>
      <p:ext uri="{BB962C8B-B14F-4D97-AF65-F5344CB8AC3E}">
        <p14:creationId xmlns:p14="http://schemas.microsoft.com/office/powerpoint/2010/main" val="629352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8610" y="2967335"/>
            <a:ext cx="7966807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Digestive System Disorders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352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585" y="316523"/>
            <a:ext cx="7772400" cy="1143000"/>
          </a:xfrm>
        </p:spPr>
        <p:txBody>
          <a:bodyPr/>
          <a:lstStyle/>
          <a:p>
            <a:r>
              <a:rPr lang="en-US" b="1" dirty="0" smtClean="0"/>
              <a:t>Dr. Roy </a:t>
            </a:r>
            <a:r>
              <a:rPr lang="en-US" b="1" dirty="0" err="1" smtClean="0"/>
              <a:t>Dittman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1320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“If the microbial world is the substrate for life, why are we waging war on it?”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85800" y="3540369"/>
            <a:ext cx="7772400" cy="138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dirty="0" smtClean="0"/>
              <a:t>“The same chemicals we use to sterilize our environment sterilize us.”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16703" y="6321642"/>
            <a:ext cx="6748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Talk at AutismOne Conference, May 25, 2013 Chicago, Illinois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67164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022" y="237081"/>
            <a:ext cx="8345779" cy="47645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Glyphosate and Autism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9788" y="6262268"/>
            <a:ext cx="7201609" cy="646329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Nancy Swanson,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err="1">
                <a:hlinkClick r:id="rId3"/>
              </a:rPr>
              <a:t>www.examiner.com</a:t>
            </a:r>
            <a:r>
              <a:rPr lang="en-US" dirty="0">
                <a:hlinkClick r:id="rId3"/>
              </a:rPr>
              <a:t>/article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algn="ctr"/>
            <a:r>
              <a:rPr lang="en-US" smtClean="0"/>
              <a:t>data</a:t>
            </a:r>
            <a:r>
              <a:rPr lang="en-US" dirty="0"/>
              <a:t>-show-correlations-between-increase-neurological-diseases-and-gmos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61206" y="2600915"/>
            <a:ext cx="2706012" cy="400108"/>
          </a:xfrm>
          <a:prstGeom prst="rect">
            <a:avLst/>
          </a:prstGeom>
          <a:solidFill>
            <a:srgbClr val="FFFFFF"/>
          </a:solidFill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2000" dirty="0"/>
              <a:t>R = 0.9898; p &lt;= 2.6e-06</a:t>
            </a:r>
          </a:p>
        </p:txBody>
      </p:sp>
      <p:pic>
        <p:nvPicPr>
          <p:cNvPr id="6" name="Content Placeholder 5" descr="autism-IDEA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67" r="-8867"/>
          <a:stretch>
            <a:fillRect/>
          </a:stretch>
        </p:blipFill>
        <p:spPr>
          <a:xfrm>
            <a:off x="457200" y="1095318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1376195" y="5668458"/>
            <a:ext cx="5516101" cy="46166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2400" dirty="0">
                <a:latin typeface="Apple Casual"/>
              </a:rPr>
              <a:t>Pearson Correlation Coefficient = </a:t>
            </a:r>
            <a:r>
              <a:rPr lang="en-US" sz="2400" dirty="0" smtClean="0">
                <a:latin typeface="Apple Casual"/>
              </a:rPr>
              <a:t>0.99</a:t>
            </a:r>
            <a:endParaRPr lang="en-US" sz="2400" dirty="0">
              <a:latin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230444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crob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Gut Microbes and Obesity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782" y="1417638"/>
            <a:ext cx="8418018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Our microbes outnumber our own cells 10 to 1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There </a:t>
            </a:r>
            <a:r>
              <a:rPr lang="en-US" dirty="0">
                <a:solidFill>
                  <a:srgbClr val="FFFF00"/>
                </a:solidFill>
              </a:rPr>
              <a:t>are between 200 and 300 different species in a typical person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Glyphosate causes a loss of beneficial bacteria and an overgrowth of pathogens in the gut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Pathogens release toxic phenols (e.g., p-cresol)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This can lead to inflammatory bowel disease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 And a direct path to obesity!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Gut microbes from an obese person induced obesity in mice*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3036" y="6387491"/>
            <a:ext cx="7247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*N.  </a:t>
            </a:r>
            <a:r>
              <a:rPr lang="en-US" sz="2000" dirty="0" err="1" smtClean="0">
                <a:solidFill>
                  <a:srgbClr val="FFFF00"/>
                </a:solidFill>
              </a:rPr>
              <a:t>Fei</a:t>
            </a:r>
            <a:r>
              <a:rPr lang="en-US" sz="2000" dirty="0" smtClean="0">
                <a:solidFill>
                  <a:srgbClr val="FFFF00"/>
                </a:solidFill>
              </a:rPr>
              <a:t> and L.  Zhao, The ISME Journal, Online Publication Dec. 2012 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5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icrobiome_H2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77" r="-12977"/>
          <a:stretch>
            <a:fillRect/>
          </a:stretch>
        </p:blipFill>
        <p:spPr>
          <a:xfrm>
            <a:off x="-666530" y="538566"/>
            <a:ext cx="10639882" cy="5851525"/>
          </a:xfrm>
        </p:spPr>
      </p:pic>
      <p:sp>
        <p:nvSpPr>
          <p:cNvPr id="5" name="TextBox 4"/>
          <p:cNvSpPr txBox="1"/>
          <p:nvPr/>
        </p:nvSpPr>
        <p:spPr>
          <a:xfrm>
            <a:off x="1854200" y="6540500"/>
            <a:ext cx="6238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*</a:t>
            </a:r>
            <a:r>
              <a:rPr lang="fr-FR" dirty="0"/>
              <a:t>Figure 3, Le Chatelier et al., Nature 500, </a:t>
            </a:r>
            <a:r>
              <a:rPr lang="fr-FR" dirty="0" err="1"/>
              <a:t>Aug</a:t>
            </a:r>
            <a:r>
              <a:rPr lang="fr-FR" dirty="0"/>
              <a:t> 29, 2013, 541-548.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smtClean="0"/>
              <a:t>Obesity Switch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84" y="5790371"/>
            <a:ext cx="2068044" cy="523220"/>
          </a:xfrm>
          <a:prstGeom prst="rect">
            <a:avLst/>
          </a:prstGeom>
          <a:solidFill>
            <a:srgbClr val="FCFFB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Glyphosate!!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377401" y="4187873"/>
            <a:ext cx="2374017" cy="972602"/>
          </a:xfrm>
          <a:prstGeom prst="rect">
            <a:avLst/>
          </a:prstGeom>
          <a:solidFill>
            <a:srgbClr val="FCFFBC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Overgrowth of Pathogens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945680" y="833227"/>
            <a:ext cx="1698632" cy="954107"/>
          </a:xfrm>
          <a:prstGeom prst="rect">
            <a:avLst/>
          </a:prstGeom>
          <a:solidFill>
            <a:srgbClr val="FCFFBC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Reduced sulfate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247047" y="3092192"/>
            <a:ext cx="2901872" cy="954107"/>
          </a:xfrm>
          <a:prstGeom prst="rect">
            <a:avLst/>
          </a:prstGeom>
          <a:solidFill>
            <a:srgbClr val="FCFFBC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Loss of     beneficial bacteria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7242927" y="4412373"/>
            <a:ext cx="1698632" cy="523220"/>
          </a:xfrm>
          <a:prstGeom prst="rect">
            <a:avLst/>
          </a:prstGeom>
          <a:solidFill>
            <a:srgbClr val="FCFFBC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Leaky Gut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2187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ugar_obesity_plot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29" r="-11629"/>
          <a:stretch>
            <a:fillRect/>
          </a:stretch>
        </p:blipFill>
        <p:spPr>
          <a:xfrm>
            <a:off x="-870978" y="884695"/>
            <a:ext cx="9557778" cy="5256410"/>
          </a:xfrm>
        </p:spPr>
      </p:pic>
      <p:sp>
        <p:nvSpPr>
          <p:cNvPr id="5" name="TextBox 4"/>
          <p:cNvSpPr txBox="1"/>
          <p:nvPr/>
        </p:nvSpPr>
        <p:spPr>
          <a:xfrm>
            <a:off x="2056411" y="6366590"/>
            <a:ext cx="6844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fr-FR" sz="2000" dirty="0"/>
              <a:t>Figure 1 in R.J. Johnson et al., Am J Clin </a:t>
            </a:r>
            <a:r>
              <a:rPr lang="fr-FR" sz="2000" dirty="0" err="1"/>
              <a:t>Nutr</a:t>
            </a:r>
            <a:r>
              <a:rPr lang="fr-FR" sz="2000" dirty="0"/>
              <a:t> 2007;86:899–906.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5584"/>
            <a:ext cx="8229600" cy="1143000"/>
          </a:xfrm>
          <a:solidFill>
            <a:srgbClr val="FFFFFF"/>
          </a:solidFill>
        </p:spPr>
        <p:txBody>
          <a:bodyPr/>
          <a:lstStyle/>
          <a:p>
            <a:r>
              <a:rPr lang="en-US" b="1" dirty="0" smtClean="0"/>
              <a:t>Obesity in US over Time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5774" y="1531714"/>
            <a:ext cx="4483386" cy="954107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Glyphosate was introduced into the food chain in 1975</a:t>
            </a:r>
            <a:endParaRPr lang="en-US" sz="28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140941" y="4331368"/>
            <a:ext cx="0" cy="713198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0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7228" y="-54701"/>
            <a:ext cx="9278815" cy="1143000"/>
          </a:xfrm>
        </p:spPr>
        <p:txBody>
          <a:bodyPr/>
          <a:lstStyle/>
          <a:p>
            <a:r>
              <a:rPr lang="en-US" sz="4000" b="1" dirty="0" smtClean="0"/>
              <a:t>Pigs Fed GMOs Develop Inflamed Gut</a:t>
            </a:r>
            <a:r>
              <a:rPr lang="en-US" sz="4000" b="1" dirty="0" smtClean="0">
                <a:solidFill>
                  <a:srgbClr val="FF0000"/>
                </a:solidFill>
              </a:rPr>
              <a:t>*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5692" y="6408615"/>
            <a:ext cx="837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J.A</a:t>
            </a:r>
            <a:r>
              <a:rPr lang="en-US" sz="2400" dirty="0"/>
              <a:t>. Carman et al., Journal of Organic Systems, 8(1), 2013.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462" y="941195"/>
            <a:ext cx="8538305" cy="511572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Pigs </a:t>
            </a:r>
            <a:r>
              <a:rPr lang="en-US" sz="2800" dirty="0"/>
              <a:t>have a similar digestive system to humans</a:t>
            </a:r>
          </a:p>
          <a:p>
            <a:r>
              <a:rPr lang="en-US" sz="2800" dirty="0" smtClean="0"/>
              <a:t>Digestive </a:t>
            </a:r>
            <a:r>
              <a:rPr lang="en-US" sz="2800" dirty="0"/>
              <a:t>problems observed anecdotally in </a:t>
            </a:r>
            <a:r>
              <a:rPr lang="en-US" sz="2800" dirty="0" smtClean="0"/>
              <a:t> GMO</a:t>
            </a:r>
            <a:r>
              <a:rPr lang="en-US" sz="2800" dirty="0"/>
              <a:t>-fed </a:t>
            </a:r>
            <a:r>
              <a:rPr lang="en-US" sz="2800" dirty="0" smtClean="0"/>
              <a:t>pigs</a:t>
            </a:r>
          </a:p>
          <a:p>
            <a:pPr lvl="1"/>
            <a:r>
              <a:rPr lang="en-US" sz="2400" dirty="0" smtClean="0"/>
              <a:t>inflammation </a:t>
            </a:r>
            <a:r>
              <a:rPr lang="en-US" sz="2400" dirty="0"/>
              <a:t>in stomach </a:t>
            </a:r>
            <a:r>
              <a:rPr lang="en-US" sz="2400" dirty="0" smtClean="0"/>
              <a:t>and                                          </a:t>
            </a:r>
            <a:r>
              <a:rPr lang="en-US" sz="2400" dirty="0"/>
              <a:t>intestine, </a:t>
            </a:r>
            <a:r>
              <a:rPr lang="en-US" sz="2400" dirty="0" smtClean="0"/>
              <a:t> stomach </a:t>
            </a:r>
            <a:r>
              <a:rPr lang="en-US" sz="2400" dirty="0"/>
              <a:t>ulcers</a:t>
            </a:r>
            <a:r>
              <a:rPr lang="en-US" sz="2400" dirty="0" smtClean="0"/>
              <a:t>,                                                     </a:t>
            </a:r>
            <a:r>
              <a:rPr lang="en-US" sz="2400" dirty="0"/>
              <a:t>thinning </a:t>
            </a:r>
            <a:r>
              <a:rPr lang="en-US" sz="2400" dirty="0" smtClean="0"/>
              <a:t>of intestinal walls,                                                       increase </a:t>
            </a:r>
            <a:r>
              <a:rPr lang="en-US" sz="2400" dirty="0"/>
              <a:t>in </a:t>
            </a:r>
            <a:r>
              <a:rPr lang="en-US" sz="2400" dirty="0" smtClean="0"/>
              <a:t>haemorrhagic                                                       </a:t>
            </a:r>
            <a:r>
              <a:rPr lang="en-US" sz="2400" dirty="0"/>
              <a:t>bowel </a:t>
            </a:r>
            <a:r>
              <a:rPr lang="en-US" sz="2400" dirty="0" smtClean="0"/>
              <a:t>disease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Follow-on Experiment</a:t>
            </a:r>
            <a:r>
              <a:rPr lang="en-US" sz="2800" dirty="0"/>
              <a:t>:</a:t>
            </a:r>
          </a:p>
          <a:p>
            <a:r>
              <a:rPr lang="en-US" sz="2800" dirty="0" smtClean="0"/>
              <a:t>168 </a:t>
            </a:r>
            <a:r>
              <a:rPr lang="en-US" sz="2800" dirty="0"/>
              <a:t>just-weaned pigs fed </a:t>
            </a:r>
            <a:r>
              <a:rPr lang="en-US" sz="2800" dirty="0" smtClean="0"/>
              <a:t>                                          "typical diet,”  soy </a:t>
            </a:r>
            <a:r>
              <a:rPr lang="en-US" sz="2800" dirty="0"/>
              <a:t>and </a:t>
            </a:r>
            <a:r>
              <a:rPr lang="en-US" sz="2800" dirty="0" smtClean="0"/>
              <a:t>corn, until slaughtered</a:t>
            </a:r>
          </a:p>
          <a:p>
            <a:pPr lvl="1"/>
            <a:r>
              <a:rPr lang="en-US" sz="2400" dirty="0" smtClean="0"/>
              <a:t>Half </a:t>
            </a:r>
            <a:r>
              <a:rPr lang="en-US" sz="2400" dirty="0"/>
              <a:t>fed GMO versions, half organic.</a:t>
            </a:r>
          </a:p>
          <a:p>
            <a:endParaRPr lang="en-US" sz="2800" dirty="0"/>
          </a:p>
        </p:txBody>
      </p:sp>
      <p:pic>
        <p:nvPicPr>
          <p:cNvPr id="7" name="Picture 6" descr="pig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89" y="2123946"/>
            <a:ext cx="3497385" cy="262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1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7228" y="-54701"/>
            <a:ext cx="9278815" cy="1143000"/>
          </a:xfrm>
        </p:spPr>
        <p:txBody>
          <a:bodyPr/>
          <a:lstStyle/>
          <a:p>
            <a:r>
              <a:rPr lang="en-US" sz="4000" b="1" dirty="0" smtClean="0"/>
              <a:t>Pigs Fed GMOs Develop Inflamed Gut</a:t>
            </a:r>
            <a:r>
              <a:rPr lang="en-US" sz="4000" b="1" dirty="0" smtClean="0">
                <a:solidFill>
                  <a:srgbClr val="FF0000"/>
                </a:solidFill>
              </a:rPr>
              <a:t>*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5692" y="6408615"/>
            <a:ext cx="750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J.A</a:t>
            </a:r>
            <a:r>
              <a:rPr lang="en-US" sz="2400" dirty="0"/>
              <a:t>. Carman et al., </a:t>
            </a:r>
            <a:r>
              <a:rPr lang="en-US" sz="2400" i="1" dirty="0"/>
              <a:t>Journal of Organic Systems</a:t>
            </a:r>
            <a:r>
              <a:rPr lang="en-US" sz="2400" dirty="0"/>
              <a:t>, 8(1), 2013.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74939" y="1256548"/>
            <a:ext cx="470736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800" dirty="0" smtClean="0"/>
              <a:t>Blind </a:t>
            </a:r>
            <a:r>
              <a:rPr lang="en-US" sz="2800" dirty="0"/>
              <a:t>autopsies </a:t>
            </a:r>
            <a:r>
              <a:rPr lang="en-US" sz="2800" dirty="0" smtClean="0"/>
              <a:t>conducted</a:t>
            </a:r>
          </a:p>
          <a:p>
            <a:pPr lvl="1"/>
            <a:r>
              <a:rPr lang="en-US" sz="2400" dirty="0" smtClean="0"/>
              <a:t>Female </a:t>
            </a:r>
            <a:r>
              <a:rPr lang="en-US" sz="2400" dirty="0"/>
              <a:t>pigs' uterus 25% larger in GMO-fed </a:t>
            </a:r>
            <a:r>
              <a:rPr lang="en-US" sz="2400" dirty="0" smtClean="0"/>
              <a:t>pigs</a:t>
            </a:r>
          </a:p>
          <a:p>
            <a:pPr lvl="1"/>
            <a:r>
              <a:rPr lang="en-US" sz="2400" dirty="0"/>
              <a:t>Female pigs 2.2x more likely to get severe stomach </a:t>
            </a:r>
            <a:r>
              <a:rPr lang="en-US" sz="2400" dirty="0" smtClean="0"/>
              <a:t>inflammation on GMO diet</a:t>
            </a:r>
            <a:endParaRPr lang="en-US" sz="2400" dirty="0"/>
          </a:p>
          <a:p>
            <a:pPr lvl="1"/>
            <a:r>
              <a:rPr lang="en-US" sz="2400" dirty="0"/>
              <a:t>Males were 4x more </a:t>
            </a:r>
            <a:r>
              <a:rPr lang="en-US" sz="2400" dirty="0" smtClean="0"/>
              <a:t>likely</a:t>
            </a:r>
            <a:endParaRPr lang="en-US" sz="2400" dirty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74939" y="5916107"/>
            <a:ext cx="408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Photos kindly provided by Howard </a:t>
            </a:r>
            <a:r>
              <a:rPr lang="en-US" dirty="0" err="1" smtClean="0"/>
              <a:t>Vlieger</a:t>
            </a:r>
            <a:endParaRPr lang="en-US" dirty="0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5173" y="931038"/>
            <a:ext cx="4703377" cy="2782831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6348" y="3886355"/>
            <a:ext cx="4140009" cy="2553006"/>
          </a:xfrm>
        </p:spPr>
      </p:pic>
      <p:sp>
        <p:nvSpPr>
          <p:cNvPr id="9" name="TextBox 8"/>
          <p:cNvSpPr txBox="1"/>
          <p:nvPr/>
        </p:nvSpPr>
        <p:spPr>
          <a:xfrm>
            <a:off x="5418705" y="5977695"/>
            <a:ext cx="120402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</a:t>
            </a:r>
            <a:r>
              <a:rPr lang="en-US" b="1" dirty="0" smtClean="0">
                <a:solidFill>
                  <a:schemeClr val="bg1"/>
                </a:solidFill>
              </a:rPr>
              <a:t>MO Feed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2404" y="4258209"/>
            <a:ext cx="1189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GMO Feed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18705" y="3158957"/>
            <a:ext cx="167470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Non-GMO Feed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3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661" y="274638"/>
            <a:ext cx="8438139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“Deformities</a:t>
            </a:r>
            <a:r>
              <a:rPr lang="en-US" sz="3600" b="1" dirty="0"/>
              <a:t>, sickness and livestock deaths: the real cost of GM animal feed</a:t>
            </a:r>
            <a:r>
              <a:rPr lang="en-US" sz="3600" b="1" dirty="0" smtClean="0"/>
              <a:t>?”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r>
              <a:rPr lang="en-US" sz="3600" b="1" dirty="0" smtClean="0"/>
              <a:t> 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661" y="1600200"/>
            <a:ext cx="5937814" cy="43802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"When using GM feed I saw symptoms of bloat, stomach </a:t>
            </a:r>
            <a:r>
              <a:rPr lang="en-US" dirty="0" smtClean="0"/>
              <a:t>  ulcers</a:t>
            </a:r>
            <a:r>
              <a:rPr lang="en-US" dirty="0"/>
              <a:t>, high rates of </a:t>
            </a:r>
            <a:r>
              <a:rPr lang="en-US" dirty="0" err="1"/>
              <a:t>diarrhoea</a:t>
            </a:r>
            <a:r>
              <a:rPr lang="en-US" dirty="0"/>
              <a:t>, </a:t>
            </a:r>
            <a:r>
              <a:rPr lang="en-US" dirty="0" smtClean="0"/>
              <a:t>   pigs </a:t>
            </a:r>
            <a:r>
              <a:rPr lang="en-US" dirty="0"/>
              <a:t>born with </a:t>
            </a:r>
            <a:r>
              <a:rPr lang="en-US" dirty="0" smtClean="0"/>
              <a:t>the deformities .</a:t>
            </a:r>
            <a:r>
              <a:rPr lang="en-US" dirty="0"/>
              <a:t>.. but when I switched [to non GM feed] these problems went away, some within a matter of days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43395" y="6150114"/>
            <a:ext cx="9243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Andrew </a:t>
            </a:r>
            <a:r>
              <a:rPr lang="en-US" dirty="0" err="1"/>
              <a:t>Wasley</a:t>
            </a:r>
            <a:r>
              <a:rPr lang="en-US" dirty="0"/>
              <a:t>, Nov. 28, 2013</a:t>
            </a:r>
            <a:r>
              <a:rPr lang="en-US" dirty="0" smtClean="0"/>
              <a:t>, The Ecologist., </a:t>
            </a:r>
            <a:r>
              <a:rPr lang="en-US" dirty="0" err="1" smtClean="0"/>
              <a:t>theecologist.org</a:t>
            </a:r>
            <a:r>
              <a:rPr lang="en-US" dirty="0"/>
              <a:t>/News/</a:t>
            </a:r>
            <a:r>
              <a:rPr lang="en-US" dirty="0" err="1"/>
              <a:t>news_analysis</a:t>
            </a:r>
            <a:r>
              <a:rPr lang="en-US" dirty="0"/>
              <a:t>/2176082/</a:t>
            </a:r>
          </a:p>
          <a:p>
            <a:r>
              <a:rPr lang="en-US" dirty="0"/>
              <a:t>deformities_sickness_and_livestock_deaths_the_real_cost_of_gm_animal_feed.html</a:t>
            </a:r>
          </a:p>
        </p:txBody>
      </p:sp>
      <p:pic>
        <p:nvPicPr>
          <p:cNvPr id="5" name="Picture 4" descr="sickp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927" y="1417638"/>
            <a:ext cx="3057769" cy="2293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050" y="5149472"/>
            <a:ext cx="7512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Quote from </a:t>
            </a:r>
            <a:r>
              <a:rPr lang="en-US" sz="2400" dirty="0" err="1" smtClean="0"/>
              <a:t>Ib</a:t>
            </a:r>
            <a:r>
              <a:rPr lang="en-US" sz="2400" dirty="0" smtClean="0"/>
              <a:t> </a:t>
            </a:r>
            <a:r>
              <a:rPr lang="en-US" sz="2400" dirty="0"/>
              <a:t>Pedersen, producer of 13,000 pigs a year supplying Europe's largest pork company, Danish Crown</a:t>
            </a:r>
          </a:p>
        </p:txBody>
      </p:sp>
    </p:spTree>
    <p:extLst>
      <p:ext uri="{BB962C8B-B14F-4D97-AF65-F5344CB8AC3E}">
        <p14:creationId xmlns:p14="http://schemas.microsoft.com/office/powerpoint/2010/main" val="3343433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b="1" dirty="0" smtClean="0"/>
              <a:t>America’s Two-Headed Pig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two-headed-pi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93" r="-9293"/>
          <a:stretch>
            <a:fillRect/>
          </a:stretch>
        </p:blipFill>
        <p:spPr>
          <a:xfrm>
            <a:off x="1085706" y="2027802"/>
            <a:ext cx="7601094" cy="4180309"/>
          </a:xfrm>
        </p:spPr>
      </p:pic>
      <p:sp>
        <p:nvSpPr>
          <p:cNvPr id="5" name="TextBox 4"/>
          <p:cNvSpPr txBox="1"/>
          <p:nvPr/>
        </p:nvSpPr>
        <p:spPr>
          <a:xfrm>
            <a:off x="457200" y="6208111"/>
            <a:ext cx="8327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book by Leah Dunham, </a:t>
            </a:r>
            <a:r>
              <a:rPr lang="en-US" sz="2400" dirty="0" smtClean="0">
                <a:hlinkClick r:id="rId4"/>
              </a:rPr>
              <a:t>www.americastwoheadedpig.com</a:t>
            </a:r>
            <a:r>
              <a:rPr lang="en-US" sz="2400" dirty="0" smtClean="0"/>
              <a:t>, 2013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04518" y="478629"/>
            <a:ext cx="788020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Treating Nutritional Deficiencies and Disease in a Genetically Modified, Antibiotic Resistant and Pesticide Dependent World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62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Human Digestive System Disorders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larming increase in the US in many diseases related to the gut</a:t>
            </a:r>
          </a:p>
          <a:p>
            <a:pPr lvl="1"/>
            <a:r>
              <a:rPr lang="en-US" dirty="0" err="1" smtClean="0"/>
              <a:t>Crohn’s</a:t>
            </a:r>
            <a:r>
              <a:rPr lang="en-US" dirty="0" smtClean="0"/>
              <a:t> disease, inflammatory bowel disease, colitis, acid reflux disease, gluten and casein intolerance, celiac disease, leaky gut</a:t>
            </a:r>
          </a:p>
          <a:p>
            <a:r>
              <a:rPr lang="en-US" dirty="0" smtClean="0"/>
              <a:t>The gut-brain axis links neurological disorders with gut disorders</a:t>
            </a:r>
          </a:p>
          <a:p>
            <a:r>
              <a:rPr lang="en-US" dirty="0" smtClean="0"/>
              <a:t>I believe that glyphosate is a major cause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061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gluten_fre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0" y="1026566"/>
            <a:ext cx="9342321" cy="5137917"/>
          </a:xfrm>
        </p:spPr>
      </p:pic>
    </p:spTree>
    <p:extLst>
      <p:ext uri="{BB962C8B-B14F-4D97-AF65-F5344CB8AC3E}">
        <p14:creationId xmlns:p14="http://schemas.microsoft.com/office/powerpoint/2010/main" val="346267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2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Celiac Disease has Quadrupled           in the US in the Last 50 Years</a:t>
            </a:r>
            <a:endParaRPr lang="en-US" b="1" dirty="0"/>
          </a:p>
        </p:txBody>
      </p:sp>
      <p:pic>
        <p:nvPicPr>
          <p:cNvPr id="4" name="Content Placeholder 3" descr="celiac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422" r="-87422"/>
          <a:stretch>
            <a:fillRect/>
          </a:stretch>
        </p:blipFill>
        <p:spPr>
          <a:xfrm>
            <a:off x="-765956" y="1407906"/>
            <a:ext cx="9909956" cy="5450094"/>
          </a:xfrm>
        </p:spPr>
      </p:pic>
    </p:spTree>
    <p:extLst>
      <p:ext uri="{BB962C8B-B14F-4D97-AF65-F5344CB8AC3E}">
        <p14:creationId xmlns:p14="http://schemas.microsoft.com/office/powerpoint/2010/main" val="1763917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022" y="237081"/>
            <a:ext cx="8345779" cy="47645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Glyphosate and Autism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9788" y="6262268"/>
            <a:ext cx="7201609" cy="646329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Nancy Swanson,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err="1">
                <a:hlinkClick r:id="rId3"/>
              </a:rPr>
              <a:t>www.examiner.com</a:t>
            </a:r>
            <a:r>
              <a:rPr lang="en-US" dirty="0">
                <a:hlinkClick r:id="rId3"/>
              </a:rPr>
              <a:t>/article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algn="ctr"/>
            <a:r>
              <a:rPr lang="en-US" dirty="0" smtClean="0"/>
              <a:t>data</a:t>
            </a:r>
            <a:r>
              <a:rPr lang="en-US" dirty="0"/>
              <a:t>-show-correlations-between-increase-neurological-diseases-and-gmos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61206" y="2600915"/>
            <a:ext cx="2706012" cy="400108"/>
          </a:xfrm>
          <a:prstGeom prst="rect">
            <a:avLst/>
          </a:prstGeom>
          <a:solidFill>
            <a:srgbClr val="FFFFFF"/>
          </a:solidFill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2000" dirty="0"/>
              <a:t>R = 0.9898; p &lt;= 2.6e-06</a:t>
            </a:r>
          </a:p>
        </p:txBody>
      </p:sp>
      <p:pic>
        <p:nvPicPr>
          <p:cNvPr id="6" name="Content Placeholder 5" descr="autism-IDEA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67" r="-8867"/>
          <a:stretch>
            <a:fillRect/>
          </a:stretch>
        </p:blipFill>
        <p:spPr>
          <a:xfrm>
            <a:off x="457200" y="1095318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1376195" y="5668458"/>
            <a:ext cx="5516101" cy="461663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2400" dirty="0">
                <a:latin typeface="Apple Casual"/>
              </a:rPr>
              <a:t>Pearson Correlation Coefficient = </a:t>
            </a:r>
            <a:r>
              <a:rPr lang="en-US" sz="2400" dirty="0" smtClean="0">
                <a:latin typeface="Apple Casual"/>
              </a:rPr>
              <a:t>0.99</a:t>
            </a:r>
            <a:endParaRPr lang="en-US" sz="2400" dirty="0">
              <a:latin typeface="Apple Casu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51930" y="2021128"/>
            <a:ext cx="4000852" cy="954107"/>
          </a:xfrm>
          <a:prstGeom prst="rect">
            <a:avLst/>
          </a:prstGeom>
          <a:solidFill>
            <a:srgbClr val="FFF9A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U.S. Market is 25% of   World Market of Roundup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766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eliac &amp; whea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3" r="-9663"/>
          <a:stretch>
            <a:fillRect/>
          </a:stretch>
        </p:blipFill>
        <p:spPr>
          <a:xfrm>
            <a:off x="-593581" y="511155"/>
            <a:ext cx="10209822" cy="5615009"/>
          </a:xfrm>
        </p:spPr>
      </p:pic>
      <p:sp>
        <p:nvSpPr>
          <p:cNvPr id="5" name="TextBox 4"/>
          <p:cNvSpPr txBox="1"/>
          <p:nvPr/>
        </p:nvSpPr>
        <p:spPr>
          <a:xfrm>
            <a:off x="3808670" y="6310828"/>
            <a:ext cx="5064718" cy="369330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pPr algn="ctr"/>
            <a:r>
              <a:rPr lang="en-US" dirty="0" smtClean="0"/>
              <a:t>Graph provided by Nancy Swanson, with permission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87899" y="2531987"/>
            <a:ext cx="404154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Wheat! Not corn and soy!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905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55088" y="2532123"/>
            <a:ext cx="7927483" cy="17538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Why is glyphosate usage on wheat goin</a:t>
            </a:r>
            <a:r>
              <a:rPr lang="en-US" sz="5400" b="1" dirty="0" smtClean="0">
                <a:ln w="12700">
                  <a:solidFill>
                    <a:srgbClr val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 up?</a:t>
            </a:r>
            <a:endParaRPr lang="en-US" sz="5400" b="1" cap="none" spc="0" dirty="0">
              <a:ln w="12700">
                <a:solidFill>
                  <a:srgbClr val="000000"/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5579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“Herbicide Resistant Ryegrass Troubling </a:t>
            </a:r>
            <a:r>
              <a:rPr lang="en-US" b="1" dirty="0"/>
              <a:t>for </a:t>
            </a:r>
            <a:r>
              <a:rPr lang="en-US" b="1" dirty="0" smtClean="0"/>
              <a:t>Wheat </a:t>
            </a:r>
            <a:r>
              <a:rPr lang="en-US" b="1" dirty="0"/>
              <a:t>G</a:t>
            </a:r>
            <a:r>
              <a:rPr lang="en-US" b="1" dirty="0" smtClean="0"/>
              <a:t>rowers”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73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“</a:t>
            </a:r>
            <a:r>
              <a:rPr lang="en-US" sz="2400" dirty="0"/>
              <a:t>If you see ryegrass at harvest following an Axial XL application, </a:t>
            </a:r>
            <a:r>
              <a:rPr lang="en-US" sz="2400" dirty="0" smtClean="0"/>
              <a:t>it may </a:t>
            </a:r>
            <a:r>
              <a:rPr lang="en-US" sz="2400" dirty="0"/>
              <a:t>be resistant. And you can scatter seed all over the field </a:t>
            </a:r>
            <a:r>
              <a:rPr lang="en-US" sz="2400" dirty="0" smtClean="0"/>
              <a:t>with the combine.”</a:t>
            </a:r>
          </a:p>
          <a:p>
            <a:pPr marL="0" indent="0">
              <a:buNone/>
            </a:pPr>
            <a:r>
              <a:rPr lang="en-US" sz="2400" dirty="0" smtClean="0"/>
              <a:t>“A </a:t>
            </a:r>
            <a:r>
              <a:rPr lang="en-US" sz="2400" dirty="0"/>
              <a:t>reduced-tillage approach, using a </a:t>
            </a:r>
            <a:r>
              <a:rPr lang="en-US" sz="2400" i="1" dirty="0" err="1">
                <a:solidFill>
                  <a:srgbClr val="FF0000"/>
                </a:solidFill>
              </a:rPr>
              <a:t>burndown</a:t>
            </a:r>
            <a:r>
              <a:rPr lang="en-US" sz="2400" i="1" dirty="0">
                <a:solidFill>
                  <a:srgbClr val="FF0000"/>
                </a:solidFill>
              </a:rPr>
              <a:t> herbicide </a:t>
            </a:r>
            <a:r>
              <a:rPr lang="en-US" sz="2400" dirty="0"/>
              <a:t>ahead of planting in a stale seedbed, also holds promise for improved control</a:t>
            </a:r>
            <a:r>
              <a:rPr lang="en-US" sz="2400" dirty="0" smtClean="0"/>
              <a:t>.”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800" i="1" dirty="0" smtClean="0">
                <a:solidFill>
                  <a:srgbClr val="FF0000"/>
                </a:solidFill>
              </a:rPr>
              <a:t>“ ‘We </a:t>
            </a:r>
            <a:r>
              <a:rPr lang="en-US" sz="2800" i="1" dirty="0">
                <a:solidFill>
                  <a:srgbClr val="FF0000"/>
                </a:solidFill>
              </a:rPr>
              <a:t>may be able to knock out </a:t>
            </a:r>
            <a:r>
              <a:rPr lang="en-US" sz="2800" i="1" dirty="0" smtClean="0">
                <a:solidFill>
                  <a:srgbClr val="FF0000"/>
                </a:solidFill>
              </a:rPr>
              <a:t>80% </a:t>
            </a:r>
            <a:r>
              <a:rPr lang="en-US" sz="2800" i="1" dirty="0">
                <a:solidFill>
                  <a:srgbClr val="FF0000"/>
                </a:solidFill>
              </a:rPr>
              <a:t>to </a:t>
            </a:r>
            <a:r>
              <a:rPr lang="en-US" sz="2800" i="1" dirty="0" smtClean="0">
                <a:solidFill>
                  <a:srgbClr val="FF0000"/>
                </a:solidFill>
              </a:rPr>
              <a:t>90%                                          of </a:t>
            </a:r>
            <a:r>
              <a:rPr lang="en-US" sz="2800" i="1" dirty="0">
                <a:solidFill>
                  <a:srgbClr val="FF0000"/>
                </a:solidFill>
              </a:rPr>
              <a:t>the resistant ryegrass with </a:t>
            </a:r>
            <a:r>
              <a:rPr lang="en-US" sz="2800" i="1" dirty="0" smtClean="0">
                <a:solidFill>
                  <a:srgbClr val="FF0000"/>
                </a:solidFill>
              </a:rPr>
              <a:t>glyphosate.’ ”</a:t>
            </a:r>
            <a:endParaRPr lang="en-US" sz="2800" dirty="0"/>
          </a:p>
          <a:p>
            <a:pPr marL="0" indent="0">
              <a:buNone/>
            </a:pPr>
            <a:r>
              <a:rPr lang="en-US" sz="2400" dirty="0" smtClean="0"/>
              <a:t>-- Jim </a:t>
            </a:r>
            <a:r>
              <a:rPr lang="en-US" sz="2400" dirty="0"/>
              <a:t>Swart, </a:t>
            </a:r>
            <a:r>
              <a:rPr lang="en-US" sz="2400" dirty="0" smtClean="0"/>
              <a:t> </a:t>
            </a:r>
            <a:r>
              <a:rPr lang="en-US" sz="2400" dirty="0"/>
              <a:t>integrated pest management </a:t>
            </a:r>
            <a:r>
              <a:rPr lang="en-US" sz="2400" dirty="0" smtClean="0"/>
              <a:t>specialist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12720" y="6391639"/>
            <a:ext cx="617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Ron Smith, Western Farm Press, Mar. 23, 2013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5163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8259"/>
            <a:ext cx="8229600" cy="1771906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 Desiccation:  It’s Not Just Wheat</a:t>
            </a:r>
            <a:endParaRPr lang="en-US" sz="4000" b="1" dirty="0"/>
          </a:p>
        </p:txBody>
      </p:sp>
      <p:pic>
        <p:nvPicPr>
          <p:cNvPr id="4" name="Content Placeholder 3" descr="dessicated_potato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975976" y="1613647"/>
            <a:ext cx="4048494" cy="222651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427301"/>
            <a:ext cx="7757386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Advantages:</a:t>
            </a:r>
          </a:p>
          <a:p>
            <a:pPr lvl="1"/>
            <a:r>
              <a:rPr lang="en-US" sz="2000" dirty="0" smtClean="0"/>
              <a:t>Hastens </a:t>
            </a:r>
            <a:r>
              <a:rPr lang="en-US" sz="2000" dirty="0"/>
              <a:t>maturity to harvest </a:t>
            </a:r>
          </a:p>
          <a:p>
            <a:pPr lvl="1"/>
            <a:r>
              <a:rPr lang="en-US" sz="2000" dirty="0" smtClean="0"/>
              <a:t>Weed control for next year's crop</a:t>
            </a:r>
          </a:p>
          <a:p>
            <a:pPr lvl="1"/>
            <a:r>
              <a:rPr lang="en-US" sz="2000" dirty="0" smtClean="0"/>
              <a:t>Reduces green material and                                                                                    therefore strain on harvesting                                                               machinery</a:t>
            </a:r>
          </a:p>
          <a:p>
            <a:r>
              <a:rPr lang="en-US" sz="2400" dirty="0" smtClean="0"/>
              <a:t>Disadvantages</a:t>
            </a:r>
          </a:p>
          <a:p>
            <a:pPr lvl="1"/>
            <a:r>
              <a:rPr lang="en-US" sz="2000" dirty="0" smtClean="0"/>
              <a:t>Herbicide cannot be washed out prior to human use. </a:t>
            </a:r>
          </a:p>
          <a:p>
            <a:pPr lvl="1"/>
            <a:r>
              <a:rPr lang="en-US" sz="2000" dirty="0" smtClean="0"/>
              <a:t>Animals </a:t>
            </a:r>
            <a:r>
              <a:rPr lang="en-US" sz="2000" dirty="0"/>
              <a:t>fed </a:t>
            </a:r>
            <a:r>
              <a:rPr lang="en-US" sz="2000" dirty="0" smtClean="0"/>
              <a:t>herbicide-treated </a:t>
            </a:r>
            <a:r>
              <a:rPr lang="en-US" sz="2000" dirty="0"/>
              <a:t>crops --&gt; contamination in </a:t>
            </a:r>
            <a:r>
              <a:rPr lang="en-US" sz="2000" dirty="0" smtClean="0"/>
              <a:t>animal products</a:t>
            </a:r>
            <a:endParaRPr lang="en-US" sz="2400" dirty="0"/>
          </a:p>
          <a:p>
            <a:r>
              <a:rPr lang="en-US" sz="2400" dirty="0" smtClean="0"/>
              <a:t>Crops </a:t>
            </a:r>
            <a:r>
              <a:rPr lang="en-US" sz="2400" dirty="0"/>
              <a:t>include wheat, barley, legumes, corn, sunflower, kiwi, grapes (wine)</a:t>
            </a:r>
            <a:r>
              <a:rPr lang="en-US" sz="2400" dirty="0" smtClean="0"/>
              <a:t>, raspberries</a:t>
            </a:r>
            <a:r>
              <a:rPr lang="en-US" sz="2400" dirty="0"/>
              <a:t>, apples, soybeans, alfalfa, sugar cane</a:t>
            </a:r>
          </a:p>
        </p:txBody>
      </p:sp>
    </p:spTree>
    <p:extLst>
      <p:ext uri="{BB962C8B-B14F-4D97-AF65-F5344CB8AC3E}">
        <p14:creationId xmlns:p14="http://schemas.microsoft.com/office/powerpoint/2010/main" val="861770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757" y="87898"/>
            <a:ext cx="8478043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Human Dietary </a:t>
            </a:r>
            <a:r>
              <a:rPr lang="en-US" b="1" dirty="0" smtClean="0"/>
              <a:t>Experiment </a:t>
            </a:r>
            <a:r>
              <a:rPr lang="en-US" b="1" dirty="0"/>
              <a:t>on </a:t>
            </a:r>
            <a:r>
              <a:rPr lang="en-US" b="1" dirty="0" smtClean="0"/>
              <a:t>Wheat &amp; Inflammatory Bowel Syndrome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3488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Significant improvement in symptoms with dietary organic </a:t>
            </a:r>
            <a:r>
              <a:rPr lang="en-US" dirty="0" smtClean="0"/>
              <a:t>wheat from ancient source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Abdominal </a:t>
            </a:r>
            <a:r>
              <a:rPr lang="en-US" dirty="0"/>
              <a:t>pain (P&lt; 0.0001)</a:t>
            </a:r>
          </a:p>
          <a:p>
            <a:pPr lvl="1"/>
            <a:r>
              <a:rPr lang="en-US" dirty="0" smtClean="0"/>
              <a:t>Bloating </a:t>
            </a:r>
            <a:r>
              <a:rPr lang="en-US" dirty="0"/>
              <a:t>(P=0.004)</a:t>
            </a:r>
          </a:p>
          <a:p>
            <a:pPr lvl="1"/>
            <a:r>
              <a:rPr lang="en-US" dirty="0" smtClean="0"/>
              <a:t>Stool </a:t>
            </a:r>
            <a:r>
              <a:rPr lang="en-US" dirty="0"/>
              <a:t>consistency (P&lt;0.001)</a:t>
            </a:r>
          </a:p>
          <a:p>
            <a:pPr lvl="1"/>
            <a:r>
              <a:rPr lang="en-US" dirty="0" smtClean="0"/>
              <a:t>Tiredness </a:t>
            </a:r>
            <a:r>
              <a:rPr lang="en-US" dirty="0"/>
              <a:t>(P&lt; 0.0001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dirty="0" smtClean="0"/>
              <a:t>Reduced </a:t>
            </a:r>
            <a:r>
              <a:rPr lang="en-US" dirty="0"/>
              <a:t>pro-inflammatory cytokines: IL-6, IL-17, interferon-gamma</a:t>
            </a:r>
            <a:r>
              <a:rPr lang="en-US" dirty="0" smtClean="0"/>
              <a:t>, VEGF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2011" y="6396335"/>
            <a:ext cx="7992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F. </a:t>
            </a:r>
            <a:r>
              <a:rPr lang="en-US" sz="2400" dirty="0" err="1"/>
              <a:t>Sofi</a:t>
            </a:r>
            <a:r>
              <a:rPr lang="en-US" sz="2400" dirty="0"/>
              <a:t> et al., Br J </a:t>
            </a:r>
            <a:r>
              <a:rPr lang="en-US" sz="2400" dirty="0" err="1"/>
              <a:t>Nutr</a:t>
            </a:r>
            <a:r>
              <a:rPr lang="en-US" sz="2400" dirty="0"/>
              <a:t>. 2014 Feb 13:1-8. [</a:t>
            </a:r>
            <a:r>
              <a:rPr lang="en-US" sz="2400" dirty="0" err="1"/>
              <a:t>Epub</a:t>
            </a:r>
            <a:r>
              <a:rPr lang="en-US" sz="2400" dirty="0"/>
              <a:t> ahead of print]</a:t>
            </a:r>
          </a:p>
        </p:txBody>
      </p:sp>
      <p:pic>
        <p:nvPicPr>
          <p:cNvPr id="5" name="Picture 4" descr="whe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32" y="2479049"/>
            <a:ext cx="3931514" cy="245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35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638"/>
            <a:ext cx="8932332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Paper on Glyphosate and Celiac Disease</a:t>
            </a:r>
            <a:endParaRPr lang="en-US" b="1" dirty="0"/>
          </a:p>
        </p:txBody>
      </p:sp>
      <p:pic>
        <p:nvPicPr>
          <p:cNvPr id="5" name="Content Placeholder 4" descr="celiac_pap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67" b="-16067"/>
          <a:stretch>
            <a:fillRect/>
          </a:stretch>
        </p:blipFill>
        <p:spPr>
          <a:xfrm>
            <a:off x="457200" y="136683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016377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2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Celiac Disease, Glyphosate and      Non-Hodgkin’s Lymphoma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4450"/>
            <a:ext cx="8229600" cy="4525963"/>
          </a:xfrm>
        </p:spPr>
        <p:txBody>
          <a:bodyPr/>
          <a:lstStyle/>
          <a:p>
            <a:r>
              <a:rPr lang="en-US" dirty="0" err="1" smtClean="0"/>
              <a:t>Bifidobacteria</a:t>
            </a:r>
            <a:r>
              <a:rPr lang="en-US" dirty="0" smtClean="0"/>
              <a:t> are depleted in </a:t>
            </a:r>
            <a:r>
              <a:rPr lang="en-US" dirty="0"/>
              <a:t>c</a:t>
            </a:r>
            <a:r>
              <a:rPr lang="en-US" dirty="0" smtClean="0"/>
              <a:t>eliac disease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pPr lvl="1"/>
            <a:r>
              <a:rPr lang="en-US" dirty="0" smtClean="0"/>
              <a:t>They convert gluten to less toxic form</a:t>
            </a:r>
          </a:p>
          <a:p>
            <a:r>
              <a:rPr lang="en-US" dirty="0"/>
              <a:t>Glyphosate preferentially kills </a:t>
            </a:r>
            <a:r>
              <a:rPr lang="en-US" dirty="0" err="1"/>
              <a:t>bifidobacteria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Celiac disease is associated with increased risk to non-Hodgkin’s lymphoma</a:t>
            </a:r>
            <a:r>
              <a:rPr lang="en-US" dirty="0" smtClean="0">
                <a:solidFill>
                  <a:srgbClr val="FF0000"/>
                </a:solidFill>
              </a:rPr>
              <a:t>***</a:t>
            </a:r>
          </a:p>
          <a:p>
            <a:r>
              <a:rPr lang="en-US" dirty="0" smtClean="0"/>
              <a:t>Glyphosate itself  is also linked directly to    non-Hodgkin’s lymphoma</a:t>
            </a:r>
            <a:r>
              <a:rPr lang="en-US" dirty="0" smtClean="0">
                <a:solidFill>
                  <a:srgbClr val="FF0000"/>
                </a:solidFill>
              </a:rPr>
              <a:t>****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121733"/>
            <a:ext cx="8113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*</a:t>
            </a:r>
            <a:r>
              <a:rPr lang="fr-FR" sz="2400" dirty="0"/>
              <a:t>M. Velasquez-</a:t>
            </a:r>
            <a:r>
              <a:rPr lang="fr-FR" sz="2400" dirty="0" err="1"/>
              <a:t>Manoff</a:t>
            </a:r>
            <a:r>
              <a:rPr lang="fr-FR" sz="2400" dirty="0"/>
              <a:t>, NY Times </a:t>
            </a:r>
            <a:r>
              <a:rPr lang="fr-FR" sz="2400" dirty="0" err="1"/>
              <a:t>Sunday</a:t>
            </a:r>
            <a:r>
              <a:rPr lang="fr-FR" sz="2400" dirty="0"/>
              <a:t> </a:t>
            </a:r>
            <a:r>
              <a:rPr lang="fr-FR" sz="2400" dirty="0" err="1"/>
              <a:t>Review</a:t>
            </a:r>
            <a:r>
              <a:rPr lang="fr-FR" sz="2400" dirty="0"/>
              <a:t>, </a:t>
            </a:r>
            <a:r>
              <a:rPr lang="fr-FR" sz="2400" dirty="0" err="1"/>
              <a:t>Feb</a:t>
            </a:r>
            <a:r>
              <a:rPr lang="fr-FR" sz="2400" dirty="0"/>
              <a:t>. 23, </a:t>
            </a:r>
            <a:r>
              <a:rPr lang="fr-FR" sz="2400" dirty="0" smtClean="0"/>
              <a:t>2013</a:t>
            </a:r>
          </a:p>
          <a:p>
            <a:r>
              <a:rPr lang="fr-FR" sz="2400" dirty="0">
                <a:solidFill>
                  <a:srgbClr val="FF0000"/>
                </a:solidFill>
              </a:rPr>
              <a:t>**</a:t>
            </a:r>
            <a:r>
              <a:rPr lang="fr-FR" sz="2400" dirty="0" smtClean="0"/>
              <a:t>A.A</a:t>
            </a:r>
            <a:r>
              <a:rPr lang="fr-FR" sz="2400" dirty="0"/>
              <a:t>. </a:t>
            </a:r>
            <a:r>
              <a:rPr lang="fr-FR" sz="2400" dirty="0" err="1"/>
              <a:t>Shehata</a:t>
            </a:r>
            <a:r>
              <a:rPr lang="fr-FR" sz="2400" dirty="0"/>
              <a:t> et al., </a:t>
            </a:r>
            <a:r>
              <a:rPr lang="fr-FR" sz="2400" dirty="0" err="1"/>
              <a:t>Curr</a:t>
            </a:r>
            <a:r>
              <a:rPr lang="fr-FR" sz="2400" dirty="0"/>
              <a:t> </a:t>
            </a:r>
            <a:r>
              <a:rPr lang="fr-FR" sz="2400" dirty="0" err="1"/>
              <a:t>Microbiol</a:t>
            </a:r>
            <a:r>
              <a:rPr lang="fr-FR" sz="2400" dirty="0"/>
              <a:t>. 2013 Apr;66(4):350-8.</a:t>
            </a:r>
          </a:p>
          <a:p>
            <a:r>
              <a:rPr lang="fr-FR" sz="2400" dirty="0" smtClean="0"/>
              <a:t>.</a:t>
            </a:r>
            <a:r>
              <a:rPr lang="fr-FR" sz="2400" dirty="0" smtClean="0">
                <a:solidFill>
                  <a:srgbClr val="FF0000"/>
                </a:solidFill>
              </a:rPr>
              <a:t>*</a:t>
            </a:r>
            <a:r>
              <a:rPr lang="fr-FR" sz="2400" dirty="0">
                <a:solidFill>
                  <a:srgbClr val="FF0000"/>
                </a:solidFill>
              </a:rPr>
              <a:t>** </a:t>
            </a:r>
            <a:r>
              <a:rPr lang="fr-FR" sz="2400" dirty="0"/>
              <a:t>C. </a:t>
            </a:r>
            <a:r>
              <a:rPr lang="fr-FR" sz="2400" dirty="0" err="1"/>
              <a:t>Catassi</a:t>
            </a:r>
            <a:r>
              <a:rPr lang="fr-FR" sz="2400" dirty="0"/>
              <a:t> et all, JAMA. 2002 Mar 20;287(11):1413-9.</a:t>
            </a:r>
          </a:p>
          <a:p>
            <a:r>
              <a:rPr lang="fr-FR" sz="2400" dirty="0">
                <a:solidFill>
                  <a:srgbClr val="FF0000"/>
                </a:solidFill>
              </a:rPr>
              <a:t>****</a:t>
            </a:r>
            <a:r>
              <a:rPr lang="fr-FR" sz="2400" dirty="0"/>
              <a:t>M. Eriksson et al., Int J Cancer. 2008 </a:t>
            </a:r>
            <a:r>
              <a:rPr lang="fr-FR" sz="2400" dirty="0" err="1"/>
              <a:t>Oct</a:t>
            </a:r>
            <a:r>
              <a:rPr lang="fr-FR" sz="2400" dirty="0"/>
              <a:t> 1;123(7):1657-63. </a:t>
            </a:r>
          </a:p>
        </p:txBody>
      </p:sp>
    </p:spTree>
    <p:extLst>
      <p:ext uri="{BB962C8B-B14F-4D97-AF65-F5344CB8AC3E}">
        <p14:creationId xmlns:p14="http://schemas.microsoft.com/office/powerpoint/2010/main" val="3252116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Pseudomonas and Glyphosate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7400925" cy="4887539"/>
          </a:xfrm>
        </p:spPr>
        <p:txBody>
          <a:bodyPr>
            <a:normAutofit/>
          </a:bodyPr>
          <a:lstStyle/>
          <a:p>
            <a:r>
              <a:rPr lang="sv-SE" sz="2800" dirty="0" err="1"/>
              <a:t>Pseudomonas</a:t>
            </a:r>
            <a:r>
              <a:rPr lang="sv-SE" sz="2800" dirty="0"/>
              <a:t> </a:t>
            </a:r>
            <a:r>
              <a:rPr lang="sv-SE" sz="2800" dirty="0" err="1"/>
              <a:t>aeruginosa</a:t>
            </a:r>
            <a:r>
              <a:rPr lang="sv-SE" sz="2800" dirty="0"/>
              <a:t>, a </a:t>
            </a:r>
            <a:r>
              <a:rPr lang="sv-SE" sz="2800" dirty="0" smtClean="0"/>
              <a:t>                                    gram negative </a:t>
            </a:r>
            <a:r>
              <a:rPr lang="sv-SE" sz="2800" dirty="0" err="1"/>
              <a:t>bacterium</a:t>
            </a:r>
            <a:r>
              <a:rPr lang="sv-SE" sz="2800" dirty="0" smtClean="0"/>
              <a:t>,                                                  </a:t>
            </a:r>
            <a:r>
              <a:rPr lang="sv-SE" sz="2800" dirty="0"/>
              <a:t>is a major problem </a:t>
            </a:r>
            <a:r>
              <a:rPr lang="sv-SE" sz="2800" dirty="0" smtClean="0"/>
              <a:t> </a:t>
            </a:r>
            <a:r>
              <a:rPr lang="sv-SE" sz="2800" dirty="0" err="1"/>
              <a:t>today</a:t>
            </a:r>
            <a:r>
              <a:rPr lang="sv-SE" sz="2800" dirty="0"/>
              <a:t> in </a:t>
            </a:r>
            <a:r>
              <a:rPr lang="sv-SE" sz="2800" dirty="0" smtClean="0"/>
              <a:t>                                      hospitals </a:t>
            </a:r>
            <a:r>
              <a:rPr lang="sv-SE" sz="2800" dirty="0" err="1"/>
              <a:t>due</a:t>
            </a:r>
            <a:r>
              <a:rPr lang="sv-SE" sz="2800" dirty="0"/>
              <a:t> </a:t>
            </a:r>
            <a:r>
              <a:rPr lang="sv-SE" sz="2800" dirty="0" err="1"/>
              <a:t>to</a:t>
            </a:r>
            <a:r>
              <a:rPr lang="sv-SE" sz="2800" dirty="0"/>
              <a:t> </a:t>
            </a:r>
            <a:r>
              <a:rPr lang="sv-SE" sz="2800" dirty="0" err="1"/>
              <a:t>its</a:t>
            </a:r>
            <a:r>
              <a:rPr lang="sv-SE" sz="2800" dirty="0"/>
              <a:t> </a:t>
            </a:r>
            <a:r>
              <a:rPr lang="sv-SE" sz="2800" dirty="0" err="1" smtClean="0"/>
              <a:t>resistance</a:t>
            </a:r>
            <a:r>
              <a:rPr lang="sv-SE" sz="2800" dirty="0" smtClean="0"/>
              <a:t>                                                </a:t>
            </a:r>
            <a:r>
              <a:rPr lang="sv-SE" sz="2800" dirty="0" err="1" smtClean="0"/>
              <a:t>to</a:t>
            </a:r>
            <a:r>
              <a:rPr lang="sv-SE" sz="2800" dirty="0" smtClean="0"/>
              <a:t> </a:t>
            </a:r>
            <a:r>
              <a:rPr lang="sv-SE" sz="2800" dirty="0" err="1"/>
              <a:t>multiple</a:t>
            </a:r>
            <a:r>
              <a:rPr lang="sv-SE" sz="2800" dirty="0"/>
              <a:t> </a:t>
            </a:r>
            <a:r>
              <a:rPr lang="sv-SE" sz="2800" dirty="0" err="1" smtClean="0"/>
              <a:t>antibiotics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 smtClean="0"/>
              <a:t>P. </a:t>
            </a:r>
            <a:r>
              <a:rPr lang="en-US" sz="2800" dirty="0" err="1" smtClean="0"/>
              <a:t>aeruginosa</a:t>
            </a:r>
            <a:r>
              <a:rPr lang="en-US" sz="2800" dirty="0" smtClean="0"/>
              <a:t> is one of only three                                               bacterial species that can break down glyphosate. </a:t>
            </a:r>
          </a:p>
          <a:p>
            <a:pPr lvl="1"/>
            <a:r>
              <a:rPr lang="en-US" sz="2400" dirty="0" smtClean="0"/>
              <a:t>It produces formaldehyde as a by-product</a:t>
            </a:r>
          </a:p>
          <a:p>
            <a:pPr lvl="1"/>
            <a:r>
              <a:rPr lang="en-US" sz="2400" dirty="0" smtClean="0"/>
              <a:t>Formaldehyde is a well established neurotoxin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10827" y="6453092"/>
            <a:ext cx="8001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fr-FR" sz="2000" dirty="0"/>
              <a:t>S. de </a:t>
            </a:r>
            <a:r>
              <a:rPr lang="fr-FR" sz="2000" dirty="0" err="1"/>
              <a:t>Betnzmann</a:t>
            </a:r>
            <a:r>
              <a:rPr lang="fr-FR" sz="2000" dirty="0"/>
              <a:t> and P. </a:t>
            </a:r>
            <a:r>
              <a:rPr lang="fr-FR" sz="2000" dirty="0" err="1"/>
              <a:t>Plésiat</a:t>
            </a:r>
            <a:r>
              <a:rPr lang="fr-FR" sz="2000" dirty="0"/>
              <a:t> Environ </a:t>
            </a:r>
            <a:r>
              <a:rPr lang="fr-FR" sz="2000" dirty="0" err="1"/>
              <a:t>Microbiol</a:t>
            </a:r>
            <a:r>
              <a:rPr lang="fr-FR" sz="2000" dirty="0"/>
              <a:t>. 2011 Jul;13(7):1655-65. </a:t>
            </a:r>
            <a:endParaRPr lang="en-US" sz="2000" dirty="0"/>
          </a:p>
        </p:txBody>
      </p:sp>
      <p:pic>
        <p:nvPicPr>
          <p:cNvPr id="5" name="Picture 4" descr="Multidrug_resistant_Pseudomonas_aeruginosa_65453743_1-222x2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88" y="1417638"/>
            <a:ext cx="2564012" cy="263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24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4692" y="142674"/>
            <a:ext cx="9231109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“Dramatic </a:t>
            </a:r>
            <a:r>
              <a:rPr lang="en-US" sz="3600" b="1" dirty="0"/>
              <a:t>Increase in Hospitalization of US </a:t>
            </a:r>
            <a:r>
              <a:rPr lang="en-US" sz="3600" b="1" dirty="0" smtClean="0"/>
              <a:t>Children With Inflammatory Bowel Disease”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Study conducted at Case </a:t>
            </a:r>
            <a:r>
              <a:rPr lang="en-US" dirty="0"/>
              <a:t>Western Reserve University School of Medicine</a:t>
            </a:r>
          </a:p>
          <a:p>
            <a:r>
              <a:rPr lang="en-US" dirty="0" smtClean="0"/>
              <a:t>&gt; </a:t>
            </a:r>
            <a:r>
              <a:rPr lang="en-US" dirty="0"/>
              <a:t>11 Million </a:t>
            </a:r>
            <a:r>
              <a:rPr lang="en-US" dirty="0" smtClean="0"/>
              <a:t>hospitalization </a:t>
            </a:r>
            <a:r>
              <a:rPr lang="en-US" dirty="0"/>
              <a:t>records examined</a:t>
            </a:r>
          </a:p>
          <a:p>
            <a:r>
              <a:rPr lang="en-US" dirty="0" smtClean="0"/>
              <a:t>Patients &lt; 20 years old</a:t>
            </a:r>
            <a:endParaRPr lang="en-US" dirty="0"/>
          </a:p>
          <a:p>
            <a:pPr lvl="1"/>
            <a:r>
              <a:rPr lang="en-US" dirty="0" smtClean="0"/>
              <a:t>49% increase from 2000 to 2009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in Crohn’s disease discharges</a:t>
            </a:r>
          </a:p>
          <a:p>
            <a:pPr lvl="1"/>
            <a:r>
              <a:rPr lang="en-US" dirty="0" smtClean="0"/>
              <a:t>71</a:t>
            </a:r>
            <a:r>
              <a:rPr lang="en-US" dirty="0"/>
              <a:t>% </a:t>
            </a:r>
            <a:r>
              <a:rPr lang="en-US" dirty="0" smtClean="0"/>
              <a:t> increase in ulcerative colitis discharges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28677" y="6488668"/>
            <a:ext cx="3907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*</a:t>
            </a:r>
            <a:r>
              <a:rPr lang="fr-FR" sz="2400" dirty="0" smtClean="0"/>
              <a:t> Science </a:t>
            </a:r>
            <a:r>
              <a:rPr lang="fr-FR" sz="2400" dirty="0"/>
              <a:t>Daily, </a:t>
            </a:r>
            <a:r>
              <a:rPr lang="fr-FR" sz="2400" dirty="0" err="1"/>
              <a:t>June</a:t>
            </a:r>
            <a:r>
              <a:rPr lang="fr-FR" sz="2400" dirty="0"/>
              <a:t> 25, 2013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1885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eaths_Intestinal Infection age adj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47" r="-16147"/>
          <a:stretch>
            <a:fillRect/>
          </a:stretch>
        </p:blipFill>
        <p:spPr>
          <a:xfrm>
            <a:off x="-802032" y="274638"/>
            <a:ext cx="10818860" cy="5949956"/>
          </a:xfrm>
        </p:spPr>
      </p:pic>
      <p:sp>
        <p:nvSpPr>
          <p:cNvPr id="6" name="TextBox 5"/>
          <p:cNvSpPr txBox="1"/>
          <p:nvPr/>
        </p:nvSpPr>
        <p:spPr>
          <a:xfrm>
            <a:off x="797365" y="6396334"/>
            <a:ext cx="786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Plot prepared by Nancy Swanson from available data online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83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06112" y="287841"/>
            <a:ext cx="8229600" cy="1143000"/>
          </a:xfrm>
        </p:spPr>
        <p:txBody>
          <a:bodyPr/>
          <a:lstStyle/>
          <a:p>
            <a:r>
              <a:rPr lang="en-US" b="1" i="1" dirty="0" smtClean="0"/>
              <a:t>Is Glyphosate </a:t>
            </a:r>
            <a:r>
              <a:rPr lang="en-US" b="1" i="1" dirty="0"/>
              <a:t>T</a:t>
            </a:r>
            <a:r>
              <a:rPr lang="en-US" b="1" i="1" dirty="0" smtClean="0"/>
              <a:t>oxic?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8686800" cy="507950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Monsanto has argued that glyphosate                         is harmless to humans because our cells don’t have the </a:t>
            </a:r>
            <a:r>
              <a:rPr lang="en-US" dirty="0" err="1" smtClean="0"/>
              <a:t>shikimate</a:t>
            </a:r>
            <a:r>
              <a:rPr lang="en-US" dirty="0" smtClean="0"/>
              <a:t> pathway, which it inhibits</a:t>
            </a:r>
          </a:p>
          <a:p>
            <a:r>
              <a:rPr lang="en-US" dirty="0" smtClean="0"/>
              <a:t>However, our gut bacteria DO have this pathway</a:t>
            </a:r>
          </a:p>
          <a:p>
            <a:pPr lvl="1"/>
            <a:r>
              <a:rPr lang="en-US" dirty="0" smtClean="0"/>
              <a:t>We depend upon them to supply us with essential amino acids (among many other things)</a:t>
            </a:r>
          </a:p>
          <a:p>
            <a:r>
              <a:rPr lang="en-US" dirty="0" smtClean="0">
                <a:sym typeface="Wingdings"/>
              </a:rPr>
              <a:t>Other ingredients in Roundup greatly increase glyphosate’s toxic effects</a:t>
            </a:r>
          </a:p>
          <a:p>
            <a:r>
              <a:rPr lang="en-US" dirty="0" smtClean="0">
                <a:sym typeface="Wingdings"/>
              </a:rPr>
              <a:t>Insidious effects of glyphosate accumulate over time</a:t>
            </a:r>
          </a:p>
          <a:p>
            <a:pPr lvl="1"/>
            <a:r>
              <a:rPr lang="en-US" dirty="0" smtClean="0">
                <a:sym typeface="Wingdings"/>
              </a:rPr>
              <a:t> Most studies are too short to detect damage</a:t>
            </a:r>
            <a:endParaRPr lang="en-US" dirty="0"/>
          </a:p>
        </p:txBody>
      </p:sp>
      <p:pic>
        <p:nvPicPr>
          <p:cNvPr id="4" name="Picture 3" descr="Glyphosate-3D-vd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387" y="0"/>
            <a:ext cx="3249222" cy="187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6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20" y="274638"/>
            <a:ext cx="844098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Kidney Failure in Agricultural Workers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Workers in sugarcane fields in Central America and in India are dying at a young age in record numbers from kidney failure</a:t>
            </a:r>
          </a:p>
          <a:p>
            <a:r>
              <a:rPr lang="en-US" dirty="0" smtClean="0"/>
              <a:t>Arsenic exposure from drinking water?</a:t>
            </a:r>
          </a:p>
          <a:p>
            <a:r>
              <a:rPr lang="en-US" dirty="0" smtClean="0"/>
              <a:t>Excess use of </a:t>
            </a:r>
            <a:r>
              <a:rPr lang="en-US" dirty="0" err="1" smtClean="0"/>
              <a:t>tylenol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i="1" dirty="0" smtClean="0">
                <a:solidFill>
                  <a:srgbClr val="FF0000"/>
                </a:solidFill>
              </a:rPr>
              <a:t>Glyphosate disrupts the enzyme that breaks down </a:t>
            </a:r>
            <a:r>
              <a:rPr lang="en-US" i="1" dirty="0" err="1" smtClean="0">
                <a:solidFill>
                  <a:srgbClr val="FF0000"/>
                </a:solidFill>
              </a:rPr>
              <a:t>tylenol</a:t>
            </a:r>
            <a:r>
              <a:rPr lang="en-US" i="1" dirty="0" smtClean="0">
                <a:solidFill>
                  <a:srgbClr val="FF0000"/>
                </a:solidFill>
              </a:rPr>
              <a:t>, leading to </a:t>
            </a:r>
            <a:r>
              <a:rPr lang="en-US" i="1" dirty="0" err="1" smtClean="0">
                <a:solidFill>
                  <a:srgbClr val="FF0000"/>
                </a:solidFill>
              </a:rPr>
              <a:t>tylenol</a:t>
            </a:r>
            <a:r>
              <a:rPr lang="en-US" i="1" dirty="0" smtClean="0">
                <a:solidFill>
                  <a:srgbClr val="FF0000"/>
                </a:solidFill>
              </a:rPr>
              <a:t> toxicity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0851" y="6453099"/>
            <a:ext cx="6707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err="1" smtClean="0"/>
              <a:t>ticotimes.net</a:t>
            </a:r>
            <a:r>
              <a:rPr lang="en-US" sz="2400" dirty="0" smtClean="0"/>
              <a:t>, San Jose, Costa Rica, August 8, 2013.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2894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Acute Kidney Disease Death Rate</a:t>
            </a:r>
            <a:br>
              <a:rPr lang="en-US" b="1" dirty="0" smtClean="0"/>
            </a:br>
            <a:r>
              <a:rPr lang="en-US" b="1" dirty="0" smtClean="0"/>
              <a:t>Plotted Against Glyphosate and GMOs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3611" y="6362922"/>
            <a:ext cx="786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Plot prepared by Nancy Swanson from available data online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 descr="renal falure death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46" r="-8446"/>
          <a:stretch>
            <a:fillRect/>
          </a:stretch>
        </p:blipFill>
        <p:spPr>
          <a:xfrm>
            <a:off x="0" y="1600200"/>
            <a:ext cx="8686800" cy="477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21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ri_lanka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548" b="-15548"/>
          <a:stretch>
            <a:fillRect/>
          </a:stretch>
        </p:blipFill>
        <p:spPr>
          <a:xfrm>
            <a:off x="-158937" y="-170551"/>
            <a:ext cx="9568967" cy="5262563"/>
          </a:xfrm>
        </p:spPr>
      </p:pic>
      <p:sp>
        <p:nvSpPr>
          <p:cNvPr id="5" name="TextBox 4"/>
          <p:cNvSpPr txBox="1"/>
          <p:nvPr/>
        </p:nvSpPr>
        <p:spPr>
          <a:xfrm>
            <a:off x="1887452" y="1523817"/>
            <a:ext cx="4180617" cy="954107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Sri Lanka is the first Country to Ban Glyphosate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089817" y="5092011"/>
            <a:ext cx="7309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This is analogous to glyphosate’s chelation of aluminum.</a:t>
            </a:r>
          </a:p>
          <a:p>
            <a:r>
              <a:rPr lang="en-US" sz="2400" dirty="0" smtClean="0"/>
              <a:t>This problem did not exist </a:t>
            </a:r>
            <a:r>
              <a:rPr lang="en-US" sz="2400" dirty="0"/>
              <a:t>in Sri Lanka prior to the 1990s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3" name="Freeform 2"/>
          <p:cNvSpPr/>
          <p:nvPr/>
        </p:nvSpPr>
        <p:spPr>
          <a:xfrm>
            <a:off x="4040165" y="2942991"/>
            <a:ext cx="3253010" cy="711728"/>
          </a:xfrm>
          <a:custGeom>
            <a:avLst/>
            <a:gdLst>
              <a:gd name="connsiteX0" fmla="*/ 1395435 w 3253010"/>
              <a:gd name="connsiteY0" fmla="*/ 20342 h 711728"/>
              <a:gd name="connsiteX1" fmla="*/ 91568 w 3253010"/>
              <a:gd name="connsiteY1" fmla="*/ 121942 h 711728"/>
              <a:gd name="connsiteX2" fmla="*/ 243968 w 3253010"/>
              <a:gd name="connsiteY2" fmla="*/ 646876 h 711728"/>
              <a:gd name="connsiteX3" fmla="*/ 1327702 w 3253010"/>
              <a:gd name="connsiteY3" fmla="*/ 697676 h 711728"/>
              <a:gd name="connsiteX4" fmla="*/ 2953302 w 3253010"/>
              <a:gd name="connsiteY4" fmla="*/ 680742 h 711728"/>
              <a:gd name="connsiteX5" fmla="*/ 3241168 w 3253010"/>
              <a:gd name="connsiteY5" fmla="*/ 375942 h 711728"/>
              <a:gd name="connsiteX6" fmla="*/ 2783968 w 3253010"/>
              <a:gd name="connsiteY6" fmla="*/ 37276 h 711728"/>
              <a:gd name="connsiteX7" fmla="*/ 1395435 w 3253010"/>
              <a:gd name="connsiteY7" fmla="*/ 20342 h 71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53010" h="711728">
                <a:moveTo>
                  <a:pt x="1395435" y="20342"/>
                </a:moveTo>
                <a:cubicBezTo>
                  <a:pt x="946702" y="34453"/>
                  <a:pt x="283479" y="17520"/>
                  <a:pt x="91568" y="121942"/>
                </a:cubicBezTo>
                <a:cubicBezTo>
                  <a:pt x="-100343" y="226364"/>
                  <a:pt x="37946" y="550920"/>
                  <a:pt x="243968" y="646876"/>
                </a:cubicBezTo>
                <a:cubicBezTo>
                  <a:pt x="449990" y="742832"/>
                  <a:pt x="1327702" y="697676"/>
                  <a:pt x="1327702" y="697676"/>
                </a:cubicBezTo>
                <a:cubicBezTo>
                  <a:pt x="1779258" y="703320"/>
                  <a:pt x="2634391" y="734364"/>
                  <a:pt x="2953302" y="680742"/>
                </a:cubicBezTo>
                <a:cubicBezTo>
                  <a:pt x="3272213" y="627120"/>
                  <a:pt x="3269390" y="483186"/>
                  <a:pt x="3241168" y="375942"/>
                </a:cubicBezTo>
                <a:cubicBezTo>
                  <a:pt x="3212946" y="268698"/>
                  <a:pt x="3097235" y="99365"/>
                  <a:pt x="2783968" y="37276"/>
                </a:cubicBezTo>
                <a:cubicBezTo>
                  <a:pt x="2470701" y="-24813"/>
                  <a:pt x="1844168" y="6231"/>
                  <a:pt x="1395435" y="20342"/>
                </a:cubicBez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44424" y="3753183"/>
            <a:ext cx="2229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arsenic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708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3" grpId="0" animBg="1"/>
      <p:bldP spid="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Another Country Responds to Kidney Failure in Agricultural Workers!</a:t>
            </a:r>
            <a:endParaRPr lang="en-US" dirty="0"/>
          </a:p>
        </p:txBody>
      </p:sp>
      <p:pic>
        <p:nvPicPr>
          <p:cNvPr id="4" name="Content Placeholder 3" descr="elsalvador_bans_glyphosat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84" b="-27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207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1612"/>
            <a:ext cx="8229600" cy="1143000"/>
          </a:xfrm>
        </p:spPr>
        <p:txBody>
          <a:bodyPr/>
          <a:lstStyle/>
          <a:p>
            <a:r>
              <a:rPr lang="en-US" b="1" dirty="0" smtClean="0"/>
              <a:t>Recapitulation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" y="885825"/>
            <a:ext cx="9143999" cy="5702300"/>
          </a:xfrm>
        </p:spPr>
        <p:txBody>
          <a:bodyPr>
            <a:normAutofit/>
          </a:bodyPr>
          <a:lstStyle/>
          <a:p>
            <a:r>
              <a:rPr lang="en-US" dirty="0" smtClean="0"/>
              <a:t>We depend on our gut bacteria in many ways</a:t>
            </a:r>
          </a:p>
          <a:p>
            <a:pPr lvl="1"/>
            <a:r>
              <a:rPr lang="en-US" dirty="0"/>
              <a:t>Bacteria from an obese </a:t>
            </a:r>
            <a:r>
              <a:rPr lang="en-US" dirty="0" smtClean="0"/>
              <a:t>person induce </a:t>
            </a:r>
            <a:r>
              <a:rPr lang="en-US" dirty="0"/>
              <a:t>obesity in mice</a:t>
            </a:r>
          </a:p>
          <a:p>
            <a:r>
              <a:rPr lang="en-US" dirty="0" smtClean="0"/>
              <a:t>Glyphosate is an antibiotic that preferentially kills the good bacteria</a:t>
            </a:r>
          </a:p>
          <a:p>
            <a:pPr lvl="1"/>
            <a:r>
              <a:rPr lang="en-US" dirty="0" smtClean="0"/>
              <a:t>Pigs fed GMO corn and soy develop inflammatory gut</a:t>
            </a:r>
          </a:p>
          <a:p>
            <a:pPr lvl="1"/>
            <a:r>
              <a:rPr lang="en-US" dirty="0" smtClean="0"/>
              <a:t>Humans are experiencing an epidemic in gut disorders like inflammatory bowel disease and gluten intolerance</a:t>
            </a:r>
          </a:p>
          <a:p>
            <a:pPr lvl="1"/>
            <a:r>
              <a:rPr lang="en-US" dirty="0" smtClean="0"/>
              <a:t>Due to herbicide-resistant rye grass, farmers use glyphosate as a desiccant at harvest time</a:t>
            </a:r>
          </a:p>
          <a:p>
            <a:r>
              <a:rPr lang="en-US" dirty="0" smtClean="0"/>
              <a:t>Kidney failure among agricultural workers can be explained by glyphosate</a:t>
            </a:r>
          </a:p>
        </p:txBody>
      </p:sp>
    </p:spTree>
    <p:extLst>
      <p:ext uri="{BB962C8B-B14F-4D97-AF65-F5344CB8AC3E}">
        <p14:creationId xmlns:p14="http://schemas.microsoft.com/office/powerpoint/2010/main" val="2285058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2883" y="2967335"/>
            <a:ext cx="7998253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Infertility and Birth Defects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9995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Fertility Rates are Dropping Worldwide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Fertility rates are falling rapidly in countries around the world, often to below 2.0.</a:t>
            </a:r>
          </a:p>
          <a:p>
            <a:pPr lvl="1"/>
            <a:r>
              <a:rPr lang="en-US" dirty="0" smtClean="0"/>
              <a:t>Cultural changes play a role</a:t>
            </a:r>
          </a:p>
          <a:p>
            <a:pPr lvl="1"/>
            <a:r>
              <a:rPr lang="en-US" dirty="0" smtClean="0"/>
              <a:t>But glyphosate is likely contributing as well</a:t>
            </a:r>
          </a:p>
          <a:p>
            <a:r>
              <a:rPr lang="en-US" dirty="0" smtClean="0"/>
              <a:t>Sperm depend on cholesterol sulfate for decapitation and fertilization</a:t>
            </a:r>
          </a:p>
          <a:p>
            <a:r>
              <a:rPr lang="en-US" dirty="0" smtClean="0"/>
              <a:t>Cholesterol sulfate synthesis depends on cytochrome P450 (CYP) enzymes </a:t>
            </a:r>
          </a:p>
          <a:p>
            <a:r>
              <a:rPr lang="en-US" dirty="0" smtClean="0"/>
              <a:t>Glyphosate disrupts CYP enzyme function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00751" y="6396335"/>
            <a:ext cx="7080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A</a:t>
            </a:r>
            <a:r>
              <a:rPr lang="en-US" sz="2400" dirty="0"/>
              <a:t>. </a:t>
            </a:r>
            <a:r>
              <a:rPr lang="en-US" sz="2400" dirty="0" err="1"/>
              <a:t>Samsel</a:t>
            </a:r>
            <a:r>
              <a:rPr lang="en-US" sz="2400" dirty="0"/>
              <a:t> and S. Seneff, Entropy 2013, 15, 1416-1463.</a:t>
            </a:r>
          </a:p>
        </p:txBody>
      </p:sp>
    </p:spTree>
    <p:extLst>
      <p:ext uri="{BB962C8B-B14F-4D97-AF65-F5344CB8AC3E}">
        <p14:creationId xmlns:p14="http://schemas.microsoft.com/office/powerpoint/2010/main" val="1259354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"Male fertility under threat as average sperm counts </a:t>
            </a:r>
            <a:r>
              <a:rPr lang="en-US" b="1" dirty="0" smtClean="0"/>
              <a:t>drop”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Study of 26,600 men in France found sperm concentration had decreased by 32% since the 1990s.</a:t>
            </a:r>
          </a:p>
          <a:p>
            <a:r>
              <a:rPr lang="en-US" dirty="0"/>
              <a:t>Numbers steadily dropped by 2% per year from 1989 to 2005.</a:t>
            </a:r>
          </a:p>
          <a:p>
            <a:r>
              <a:rPr lang="en-US" dirty="0"/>
              <a:t>Proportion of normally formed sperm also declined by about 1/3.</a:t>
            </a:r>
          </a:p>
        </p:txBody>
      </p:sp>
      <p:pic>
        <p:nvPicPr>
          <p:cNvPr id="4" name="Picture 3" descr="sper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10" y="4819201"/>
            <a:ext cx="2059845" cy="1544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333371"/>
            <a:ext cx="6070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*</a:t>
            </a:r>
            <a:r>
              <a:rPr lang="fr-FR" sz="2000" dirty="0"/>
              <a:t> M. Rolland et al., Hum </a:t>
            </a:r>
            <a:r>
              <a:rPr lang="fr-FR" sz="2000" dirty="0" err="1"/>
              <a:t>Reprod</a:t>
            </a:r>
            <a:r>
              <a:rPr lang="fr-FR" sz="2000" dirty="0"/>
              <a:t>. 2013 Feb;28(2):462-70.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6765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This Defect Likely Transfers to Subsequent Generations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Designer mice (obesity gene) fed a diet mimicking fast food diet</a:t>
            </a:r>
          </a:p>
          <a:p>
            <a:r>
              <a:rPr lang="en-US" dirty="0"/>
              <a:t>This initiated subfertility in both male and female </a:t>
            </a:r>
            <a:r>
              <a:rPr lang="en-US" dirty="0" smtClean="0"/>
              <a:t>offspring lasting </a:t>
            </a:r>
            <a:r>
              <a:rPr lang="en-US" dirty="0"/>
              <a:t>over two generations</a:t>
            </a:r>
          </a:p>
          <a:p>
            <a:r>
              <a:rPr lang="en-US" dirty="0"/>
              <a:t>Suggest altering of </a:t>
            </a:r>
            <a:r>
              <a:rPr lang="en-US" dirty="0" err="1"/>
              <a:t>epigenome</a:t>
            </a:r>
            <a:r>
              <a:rPr lang="en-US" dirty="0"/>
              <a:t> of sperm, leading to </a:t>
            </a:r>
            <a:r>
              <a:rPr lang="en-US" dirty="0" smtClean="0"/>
              <a:t>developmental programming </a:t>
            </a:r>
            <a:r>
              <a:rPr lang="en-US" dirty="0"/>
              <a:t>of subfertility </a:t>
            </a:r>
            <a:r>
              <a:rPr lang="en-US" dirty="0" smtClean="0"/>
              <a:t>outcome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4299" y="6254319"/>
            <a:ext cx="8203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*</a:t>
            </a:r>
            <a:r>
              <a:rPr lang="fr-FR" sz="2400" dirty="0" err="1" smtClean="0"/>
              <a:t>T</a:t>
            </a:r>
            <a:r>
              <a:rPr lang="fr-FR" sz="2400" dirty="0"/>
              <a:t>. </a:t>
            </a:r>
            <a:r>
              <a:rPr lang="fr-FR" sz="2400" dirty="0" err="1"/>
              <a:t>Fullston</a:t>
            </a:r>
            <a:r>
              <a:rPr lang="fr-FR" sz="2400" dirty="0"/>
              <a:t> et al., </a:t>
            </a:r>
            <a:r>
              <a:rPr lang="fr-FR" sz="2400" dirty="0" err="1"/>
              <a:t>Human</a:t>
            </a:r>
            <a:r>
              <a:rPr lang="fr-FR" sz="2400" dirty="0"/>
              <a:t> Reproduction 27(5), 1391-1400, 2012.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9609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Roundup and birth defects: Is the public being kept in the dark</a:t>
            </a:r>
            <a:r>
              <a:rPr lang="en-US" b="1" dirty="0" smtClean="0"/>
              <a:t>?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r>
              <a:rPr lang="en-US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“Our </a:t>
            </a:r>
            <a:r>
              <a:rPr lang="en-US" dirty="0"/>
              <a:t>examination of the evidence leads us to the conclusion that the current approval of glyphosate and Roundup is deeply flawed and </a:t>
            </a:r>
            <a:r>
              <a:rPr lang="en-US" dirty="0" smtClean="0"/>
              <a:t>unreliable. …. We </a:t>
            </a:r>
            <a:r>
              <a:rPr lang="en-US" dirty="0"/>
              <a:t>show that industry and regulators knew as long ago as the 1980s and 1990s that glyphosate causes malformation – but that this information was not made </a:t>
            </a:r>
            <a:r>
              <a:rPr lang="en-US" dirty="0" smtClean="0"/>
              <a:t>public.”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1217251" y="6260944"/>
            <a:ext cx="7926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 *</a:t>
            </a:r>
            <a:r>
              <a:rPr lang="sk-SK" sz="2400" i="1" dirty="0"/>
              <a:t>Michael </a:t>
            </a:r>
            <a:r>
              <a:rPr lang="sk-SK" sz="2400" i="1" dirty="0" smtClean="0"/>
              <a:t>Antoniou et al., Earth Open Source, June, 2011  </a:t>
            </a:r>
            <a:endParaRPr lang="sk-SK" sz="2400" i="1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9340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12626</TotalTime>
  <Words>9037</Words>
  <Application>Microsoft Macintosh PowerPoint</Application>
  <PresentationFormat>On-screen Show (4:3)</PresentationFormat>
  <Paragraphs>1016</Paragraphs>
  <Slides>152</Slides>
  <Notes>86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152</vt:i4>
      </vt:variant>
    </vt:vector>
  </HeadingPairs>
  <TitlesOfParts>
    <vt:vector size="153" baseType="lpstr">
      <vt:lpstr>Office Theme</vt:lpstr>
      <vt:lpstr>Autism Explained: Synergistic Poisoning from Aluminum and Glyphosate</vt:lpstr>
      <vt:lpstr>A Frightening Trend*</vt:lpstr>
      <vt:lpstr>“If it is an environmental cause contributing to an increase, we certainly want to find it.”*  </vt:lpstr>
      <vt:lpstr>PowerPoint Presentation</vt:lpstr>
      <vt:lpstr>Outline</vt:lpstr>
      <vt:lpstr>PowerPoint Presentation</vt:lpstr>
      <vt:lpstr>Glyphosate and Autism*</vt:lpstr>
      <vt:lpstr>Glyphosate and Autism*</vt:lpstr>
      <vt:lpstr>Is Glyphosate Toxic?</vt:lpstr>
      <vt:lpstr>Main Toxic Effects of Glyphosate*</vt:lpstr>
      <vt:lpstr>The Enhancing Effect of Adjuvants*</vt:lpstr>
      <vt:lpstr>Roundup Safety Claims Disputed*</vt:lpstr>
      <vt:lpstr>PowerPoint Presentation</vt:lpstr>
      <vt:lpstr>Glyphosate Test Report: Findings in American Mother's Breast milk, urine and water*</vt:lpstr>
      <vt:lpstr>“Another claim of Monsanto's has been that residue levels of up to 5.6 mg/kg in GM-soy represent "...extreme levels, and far higher                                                     than those typically found" (Monsanto 1999).</vt:lpstr>
      <vt:lpstr>Soy Formula Linked to Seizures in Autism*</vt:lpstr>
      <vt:lpstr>Some Biomarkers for Autism</vt:lpstr>
      <vt:lpstr>Some Biomarkers for Autism</vt:lpstr>
      <vt:lpstr>“Microbiology of Regressive Autism”*</vt:lpstr>
      <vt:lpstr>Probiotics Treat Mouse Autism*</vt:lpstr>
      <vt:lpstr>Probiotics Treat Mouse Autism*</vt:lpstr>
      <vt:lpstr>Dementia and Autism Have                  Much in Common</vt:lpstr>
      <vt:lpstr>PowerPoint Presentation</vt:lpstr>
      <vt:lpstr>A Hypothesis</vt:lpstr>
      <vt:lpstr>Glyphosate, Autism and Vaccine Reactions*</vt:lpstr>
      <vt:lpstr>PowerPoint Presentation</vt:lpstr>
      <vt:lpstr>A New Paper</vt:lpstr>
      <vt:lpstr>A Key Factor: Molybdopterin*</vt:lpstr>
      <vt:lpstr>An Important Role for Sleep</vt:lpstr>
      <vt:lpstr>Heparin Protects from free radicals due to Iron*</vt:lpstr>
      <vt:lpstr>Heparin Protects from free radicals due to Iron*</vt:lpstr>
      <vt:lpstr>Heparan Sulfate Deficiency                 and Autism*</vt:lpstr>
      <vt:lpstr>Sleep Disorder, Aluminum,  and the Pineal Gland</vt:lpstr>
      <vt:lpstr>Aluminum &amp; Mercury  Autism &amp; PDD &amp; Anxiety*</vt:lpstr>
      <vt:lpstr>We live in the age of aluminum*</vt:lpstr>
      <vt:lpstr>Aluminum’s Many Effects in the Brain</vt:lpstr>
      <vt:lpstr>Aluminum in the Pineal Gland*</vt:lpstr>
      <vt:lpstr>Aluminum in the Pineal Gland*</vt:lpstr>
      <vt:lpstr>PowerPoint Presentation</vt:lpstr>
      <vt:lpstr>A Critical Role for Sunlight*</vt:lpstr>
      <vt:lpstr>A Really Bad Idea!</vt:lpstr>
      <vt:lpstr>Demographic Studies on 50 States</vt:lpstr>
      <vt:lpstr>Demographics of 50 States</vt:lpstr>
      <vt:lpstr>Vitamin D Prevents Sulfate Wasting*</vt:lpstr>
      <vt:lpstr>Sulfate in Fetal Development*</vt:lpstr>
      <vt:lpstr>DHEA Sulfate</vt:lpstr>
      <vt:lpstr>Sulfate and Alzheimer’s*</vt:lpstr>
      <vt:lpstr>Tylenol and Autism*</vt:lpstr>
      <vt:lpstr>PowerPoint Presentation</vt:lpstr>
      <vt:lpstr>Recapitulation</vt:lpstr>
      <vt:lpstr>PowerPoint Presentation</vt:lpstr>
      <vt:lpstr>Glyphosate and Aluminum:                 Partners in Crime</vt:lpstr>
      <vt:lpstr>Autism, Glyphosate, Vaccine Reactions*</vt:lpstr>
      <vt:lpstr>Aluminum Glyphosate*</vt:lpstr>
      <vt:lpstr>Aluminum Glyphosate*</vt:lpstr>
      <vt:lpstr>PowerPoint Presentation</vt:lpstr>
      <vt:lpstr>PowerPoint Presentation</vt:lpstr>
      <vt:lpstr>The Brain</vt:lpstr>
      <vt:lpstr>Ventricles in the Brain</vt:lpstr>
      <vt:lpstr>“Heparan Sulfate Deficiency in Autistic Postmortem Brain Tissue from the Subventricular Zone of the Lateral Ventricles”* </vt:lpstr>
      <vt:lpstr>Third Ventricle and Pineal Gland</vt:lpstr>
      <vt:lpstr>“Melatonin Enters the Cerebrospinal Fluid through the Pineal Recess”* </vt:lpstr>
      <vt:lpstr>PowerPoint Presentation</vt:lpstr>
      <vt:lpstr>“Light-induced 3-O-Sulfotransferase Expression Alters Pineal Heparan Sulfate Fine Structure : A Surprising  Link to Circadian Rhythm”*  </vt:lpstr>
      <vt:lpstr>Pineal Gland: “Seat of the Soul”</vt:lpstr>
      <vt:lpstr>REM Sleep Cycle</vt:lpstr>
      <vt:lpstr>Recapitulation</vt:lpstr>
      <vt:lpstr>PowerPoint Presentation</vt:lpstr>
      <vt:lpstr>Dr. Roy Dittman*</vt:lpstr>
      <vt:lpstr>Gut Microbes and Obesity</vt:lpstr>
      <vt:lpstr>Obesity Switch*</vt:lpstr>
      <vt:lpstr>Obesity in US over Time*</vt:lpstr>
      <vt:lpstr>Pigs Fed GMOs Develop Inflamed Gut*</vt:lpstr>
      <vt:lpstr>Pigs Fed GMOs Develop Inflamed Gut*</vt:lpstr>
      <vt:lpstr>“Deformities, sickness and livestock deaths: the real cost of GM animal feed?”*  </vt:lpstr>
      <vt:lpstr>America’s Two-Headed Pig*</vt:lpstr>
      <vt:lpstr>Human Digestive System Disorders</vt:lpstr>
      <vt:lpstr>PowerPoint Presentation</vt:lpstr>
      <vt:lpstr>Celiac Disease has Quadrupled           in the US in the Last 50 Years</vt:lpstr>
      <vt:lpstr>PowerPoint Presentation</vt:lpstr>
      <vt:lpstr>PowerPoint Presentation</vt:lpstr>
      <vt:lpstr>“Herbicide Resistant Ryegrass Troubling for Wheat Growers”*</vt:lpstr>
      <vt:lpstr> Desiccation:  It’s Not Just Wheat</vt:lpstr>
      <vt:lpstr>Human Dietary Experiment on Wheat &amp; Inflammatory Bowel Syndrome*</vt:lpstr>
      <vt:lpstr>Paper on Glyphosate and Celiac Disease</vt:lpstr>
      <vt:lpstr>Celiac Disease, Glyphosate and      Non-Hodgkin’s Lymphoma</vt:lpstr>
      <vt:lpstr>Pseudomonas and Glyphosate*</vt:lpstr>
      <vt:lpstr>“Dramatic Increase in Hospitalization of US Children With Inflammatory Bowel Disease”*</vt:lpstr>
      <vt:lpstr>PowerPoint Presentation</vt:lpstr>
      <vt:lpstr>Kidney Failure in Agricultural Workers*</vt:lpstr>
      <vt:lpstr>Acute Kidney Disease Death Rate Plotted Against Glyphosate and GMOs*</vt:lpstr>
      <vt:lpstr>PowerPoint Presentation</vt:lpstr>
      <vt:lpstr>Another Country Responds to Kidney Failure in Agricultural Workers!</vt:lpstr>
      <vt:lpstr>Recapitulation</vt:lpstr>
      <vt:lpstr>PowerPoint Presentation</vt:lpstr>
      <vt:lpstr>Fertility Rates are Dropping Worldwide*</vt:lpstr>
      <vt:lpstr>"Male fertility under threat as average sperm counts drop”*</vt:lpstr>
      <vt:lpstr>This Defect Likely Transfers to Subsequent Generations*</vt:lpstr>
      <vt:lpstr>Roundup and birth defects: Is the public being kept in the dark?*  </vt:lpstr>
      <vt:lpstr>Glyphosate and Anencephaly*</vt:lpstr>
      <vt:lpstr>Glyphosate Upregulates Retinoic Acid*</vt:lpstr>
      <vt:lpstr>Article on GM Soy Imports in China*</vt:lpstr>
      <vt:lpstr>PowerPoint Presentation</vt:lpstr>
      <vt:lpstr>PowerPoint Presentation</vt:lpstr>
      <vt:lpstr>PowerPoint Presentation</vt:lpstr>
      <vt:lpstr>PowerPoint Presentation</vt:lpstr>
      <vt:lpstr>Glyphosate Depletes Iron, Manganese and Zinc in Plants*</vt:lpstr>
      <vt:lpstr>Severe Deficiency in Serum                    Manganese and Cobalt in                                   Cows Fed GMO Roundup-Ready Corn and Soy*</vt:lpstr>
      <vt:lpstr>Severe Deficiency in Serum                    Manganese and Cobalt in                                   Cows Fed GMO Roundup-Ready Corn and Soy*</vt:lpstr>
      <vt:lpstr>PowerPoint Presentation</vt:lpstr>
      <vt:lpstr>Glyphosate Kills Beneficial Bacteria*</vt:lpstr>
      <vt:lpstr>Lactobacillus Depends on Manganese!*</vt:lpstr>
      <vt:lpstr>Lactobacillus Depends on Manganese!*</vt:lpstr>
      <vt:lpstr>Lactobacillus Alleviate Anxiety*</vt:lpstr>
      <vt:lpstr>Lactobacillus Alleviate Anxiety*</vt:lpstr>
      <vt:lpstr>Anxiety and Autism*</vt:lpstr>
      <vt:lpstr>Glyphosate Application on Corn and Soy Plotted against Anxiety, Panic Disorder and Phobias*</vt:lpstr>
      <vt:lpstr>Bacteria Incorporate Cobalt and Iron into Cobalamin and Heme</vt:lpstr>
      <vt:lpstr>Bacteria Incorporate Cobalt and Iron into Cobalamin and Heme</vt:lpstr>
      <vt:lpstr>PowerPoint Presentation</vt:lpstr>
      <vt:lpstr>Glyphosate and Glutamate*</vt:lpstr>
      <vt:lpstr>Glutamine Synthesis Depends                on Manganese!</vt:lpstr>
      <vt:lpstr>“Alteration of Plasma Glutamate and Glutamine Levels in Children with          High-Functioning Autism”*</vt:lpstr>
      <vt:lpstr>“Alteration of Plasma Glutamate and Glutamine Levels in Children with          High-Functioning Autism”*</vt:lpstr>
      <vt:lpstr>Journal of Personal Science: One Child’s Autism Eliminated by Removal of Glutamate From Her Diet* By Katherine Reid</vt:lpstr>
      <vt:lpstr>PowerPoint Presentation</vt:lpstr>
      <vt:lpstr>Autism and Mitochondrial Disorder*</vt:lpstr>
      <vt:lpstr>Detoxification of Superoxide (O2-)</vt:lpstr>
      <vt:lpstr>Citric Acid Cycle in Mitochondria</vt:lpstr>
      <vt:lpstr>Citric Acid Cycle in Mitochondria</vt:lpstr>
      <vt:lpstr>Aconitase Dysfunction and Brain Inflammation in Autism*</vt:lpstr>
      <vt:lpstr>Aconitase &amp; Glutathione in Cerebellum in Autism*</vt:lpstr>
      <vt:lpstr>PowerPoint Presentation</vt:lpstr>
      <vt:lpstr>Glyphosate and Bone Development*</vt:lpstr>
      <vt:lpstr>Manganese and Bones*</vt:lpstr>
      <vt:lpstr>Osteoblasts build “Ground Substance” </vt:lpstr>
      <vt:lpstr>Chondroitin Sulfate Synthesis in Cartilage depends on Manganese*</vt:lpstr>
      <vt:lpstr>Perineuronal Nets*</vt:lpstr>
      <vt:lpstr>Perineuronal Nets*</vt:lpstr>
      <vt:lpstr>Coral Die-Off &amp; Chondroitin Sulfate*</vt:lpstr>
      <vt:lpstr>“Disease Causes Starfish to Lose Arms, Dissolve into White Blobs of Goo” * </vt:lpstr>
      <vt:lpstr>Recapitulation</vt:lpstr>
      <vt:lpstr>PowerPoint Presentation</vt:lpstr>
      <vt:lpstr>PowerPoint Presentation</vt:lpstr>
      <vt:lpstr> Eat Foods High in Sulfur</vt:lpstr>
      <vt:lpstr>Eat Foods Containing Manganese</vt:lpstr>
      <vt:lpstr>Hang Out in the Water at the Seashore</vt:lpstr>
      <vt:lpstr>Escape to a sunny place in winter!</vt:lpstr>
      <vt:lpstr>Epsom Salts!</vt:lpstr>
      <vt:lpstr>Take Off the Sunglasses and                Look at the Blue Sky!</vt:lpstr>
      <vt:lpstr>Don’ts!</vt:lpstr>
      <vt:lpstr>Summary</vt:lpstr>
    </vt:vector>
  </TitlesOfParts>
  <Company>MIT CSAIL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Seneff</dc:creator>
  <cp:lastModifiedBy>Stephanie Seneff</cp:lastModifiedBy>
  <cp:revision>109</cp:revision>
  <dcterms:created xsi:type="dcterms:W3CDTF">2014-04-30T19:15:02Z</dcterms:created>
  <dcterms:modified xsi:type="dcterms:W3CDTF">2014-05-25T12:16:59Z</dcterms:modified>
</cp:coreProperties>
</file>