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5"/>
  </p:notesMasterIdLst>
  <p:sldIdLst>
    <p:sldId id="308" r:id="rId2"/>
    <p:sldId id="320" r:id="rId3"/>
    <p:sldId id="321" r:id="rId4"/>
    <p:sldId id="304" r:id="rId5"/>
    <p:sldId id="300" r:id="rId6"/>
    <p:sldId id="293" r:id="rId7"/>
    <p:sldId id="291" r:id="rId8"/>
    <p:sldId id="290" r:id="rId9"/>
    <p:sldId id="289" r:id="rId10"/>
    <p:sldId id="391" r:id="rId11"/>
    <p:sldId id="377" r:id="rId12"/>
    <p:sldId id="386" r:id="rId13"/>
    <p:sldId id="385" r:id="rId14"/>
    <p:sldId id="305" r:id="rId15"/>
    <p:sldId id="306" r:id="rId16"/>
    <p:sldId id="383" r:id="rId17"/>
    <p:sldId id="303" r:id="rId18"/>
    <p:sldId id="384" r:id="rId19"/>
    <p:sldId id="387" r:id="rId20"/>
    <p:sldId id="344" r:id="rId21"/>
    <p:sldId id="345" r:id="rId22"/>
    <p:sldId id="346" r:id="rId23"/>
    <p:sldId id="347" r:id="rId24"/>
    <p:sldId id="348" r:id="rId25"/>
    <p:sldId id="349" r:id="rId26"/>
    <p:sldId id="350" r:id="rId27"/>
    <p:sldId id="351" r:id="rId28"/>
    <p:sldId id="392" r:id="rId29"/>
    <p:sldId id="394" r:id="rId30"/>
    <p:sldId id="352" r:id="rId31"/>
    <p:sldId id="353" r:id="rId32"/>
    <p:sldId id="356" r:id="rId33"/>
    <p:sldId id="354" r:id="rId34"/>
    <p:sldId id="355" r:id="rId35"/>
    <p:sldId id="357" r:id="rId36"/>
    <p:sldId id="358" r:id="rId37"/>
    <p:sldId id="359" r:id="rId38"/>
    <p:sldId id="360" r:id="rId39"/>
    <p:sldId id="361" r:id="rId40"/>
    <p:sldId id="362" r:id="rId41"/>
    <p:sldId id="363" r:id="rId42"/>
    <p:sldId id="365" r:id="rId43"/>
    <p:sldId id="372" r:id="rId44"/>
    <p:sldId id="374" r:id="rId45"/>
    <p:sldId id="368" r:id="rId46"/>
    <p:sldId id="369" r:id="rId47"/>
    <p:sldId id="395" r:id="rId48"/>
    <p:sldId id="396" r:id="rId49"/>
    <p:sldId id="397" r:id="rId50"/>
    <p:sldId id="367" r:id="rId51"/>
    <p:sldId id="370" r:id="rId52"/>
    <p:sldId id="375" r:id="rId53"/>
    <p:sldId id="376" r:id="rId54"/>
    <p:sldId id="327" r:id="rId55"/>
    <p:sldId id="331" r:id="rId56"/>
    <p:sldId id="389" r:id="rId57"/>
    <p:sldId id="364" r:id="rId58"/>
    <p:sldId id="301" r:id="rId59"/>
    <p:sldId id="302" r:id="rId60"/>
    <p:sldId id="335" r:id="rId61"/>
    <p:sldId id="334" r:id="rId62"/>
    <p:sldId id="390" r:id="rId63"/>
    <p:sldId id="336" r:id="rId64"/>
    <p:sldId id="379" r:id="rId65"/>
    <p:sldId id="380" r:id="rId66"/>
    <p:sldId id="381" r:id="rId67"/>
    <p:sldId id="314" r:id="rId68"/>
    <p:sldId id="317" r:id="rId69"/>
    <p:sldId id="318" r:id="rId70"/>
    <p:sldId id="339" r:id="rId71"/>
    <p:sldId id="342" r:id="rId72"/>
    <p:sldId id="333" r:id="rId73"/>
    <p:sldId id="382"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CFBE6"/>
    <a:srgbClr val="FCFADF"/>
    <a:srgbClr val="FCF6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7520" autoAdjust="0"/>
  </p:normalViewPr>
  <p:slideViewPr>
    <p:cSldViewPr snapToGrid="0" snapToObjects="1">
      <p:cViewPr varScale="1">
        <p:scale>
          <a:sx n="90" d="100"/>
          <a:sy n="90" d="100"/>
        </p:scale>
        <p:origin x="-76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layout/>
    </c:title>
    <c:plotArea>
      <c:layout/>
      <c:scatterChart>
        <c:scatterStyle val="smoothMarker"/>
        <c:ser>
          <c:idx val="0"/>
          <c:order val="0"/>
          <c:tx>
            <c:strRef>
              <c:f>Sheet1!$B$1</c:f>
              <c:strCache>
                <c:ptCount val="1"/>
                <c:pt idx="0">
                  <c:v>activity</c:v>
                </c:pt>
              </c:strCache>
            </c:strRef>
          </c:tx>
          <c:xVal>
            <c:numRef>
              <c:f>Sheet1!$A$2:$A$8</c:f>
              <c:numCache>
                <c:formatCode>General</c:formatCode>
                <c:ptCount val="7"/>
                <c:pt idx="0">
                  <c:v>4.0</c:v>
                </c:pt>
                <c:pt idx="1">
                  <c:v>8.0</c:v>
                </c:pt>
                <c:pt idx="2">
                  <c:v>13.0</c:v>
                </c:pt>
                <c:pt idx="3">
                  <c:v>27.0</c:v>
                </c:pt>
                <c:pt idx="4">
                  <c:v>32.0</c:v>
                </c:pt>
                <c:pt idx="5">
                  <c:v>42.0</c:v>
                </c:pt>
                <c:pt idx="6">
                  <c:v>50.0</c:v>
                </c:pt>
              </c:numCache>
            </c:numRef>
          </c:xVal>
          <c:yVal>
            <c:numRef>
              <c:f>Sheet1!$B$2:$B$8</c:f>
              <c:numCache>
                <c:formatCode>General</c:formatCode>
                <c:ptCount val="7"/>
                <c:pt idx="0">
                  <c:v>22.0</c:v>
                </c:pt>
                <c:pt idx="1">
                  <c:v>48.0</c:v>
                </c:pt>
                <c:pt idx="2">
                  <c:v>69.0</c:v>
                </c:pt>
                <c:pt idx="3">
                  <c:v>88.0</c:v>
                </c:pt>
                <c:pt idx="4">
                  <c:v>102.0</c:v>
                </c:pt>
                <c:pt idx="5">
                  <c:v>86.0</c:v>
                </c:pt>
                <c:pt idx="6">
                  <c:v>52.0</c:v>
                </c:pt>
              </c:numCache>
            </c:numRef>
          </c:yVal>
          <c:smooth val="1"/>
        </c:ser>
        <c:axId val="604976536"/>
        <c:axId val="604979640"/>
      </c:scatterChart>
      <c:valAx>
        <c:axId val="604976536"/>
        <c:scaling>
          <c:orientation val="minMax"/>
        </c:scaling>
        <c:axPos val="b"/>
        <c:numFmt formatCode="General" sourceLinked="1"/>
        <c:tickLblPos val="nextTo"/>
        <c:crossAx val="604979640"/>
        <c:crosses val="autoZero"/>
        <c:crossBetween val="midCat"/>
      </c:valAx>
      <c:valAx>
        <c:axId val="604979640"/>
        <c:scaling>
          <c:orientation val="minMax"/>
        </c:scaling>
        <c:axPos val="l"/>
        <c:majorGridlines/>
        <c:numFmt formatCode="General" sourceLinked="1"/>
        <c:tickLblPos val="nextTo"/>
        <c:crossAx val="604976536"/>
        <c:crosses val="autoZero"/>
        <c:crossBetween val="midCat"/>
      </c:valAx>
    </c:plotArea>
    <c:legend>
      <c:legendPos val="r"/>
      <c:layout/>
      <c:txPr>
        <a:bodyPr/>
        <a:lstStyle/>
        <a:p>
          <a:pPr>
            <a:defRPr sz="18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B93F8-2CA6-3F46-B814-26CB22FA2C62}" type="datetimeFigureOut">
              <a:rPr lang="en-US" smtClean="0"/>
              <a:pPr/>
              <a:t>11/10/11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C3827-66C2-B546-A247-BA9019B814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irc.ahajournals.org/cgi/content/full/92/4/778%23R23" TargetMode="External"/><Relationship Id="rId4" Type="http://schemas.openxmlformats.org/officeDocument/2006/relationships/hyperlink" Target="http://circ.ahajournals.org/cgi/content/full/92/4/778%23R24" TargetMode="External"/><Relationship Id="rId5" Type="http://schemas.openxmlformats.org/officeDocument/2006/relationships/hyperlink" Target="http://circ.ahajournals.org/cgi/content/full/92/4/778%23R25"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irc.ahajournals.org/cgi/content/full/92/4/778%23R23" TargetMode="External"/><Relationship Id="rId4" Type="http://schemas.openxmlformats.org/officeDocument/2006/relationships/hyperlink" Target="http://circ.ahajournals.org/cgi/content/full/92/4/778%23R24" TargetMode="External"/><Relationship Id="rId5" Type="http://schemas.openxmlformats.org/officeDocument/2006/relationships/hyperlink" Target="http://circ.ahajournals.org/cgi/content/full/92/4/778%23R25"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irc.ahajournals.org/cgi/content/full/92/4/778%23R23" TargetMode="External"/><Relationship Id="rId4" Type="http://schemas.openxmlformats.org/officeDocument/2006/relationships/hyperlink" Target="http://circ.ahajournals.org/cgi/content/full/92/4/778%23R24" TargetMode="External"/><Relationship Id="rId5" Type="http://schemas.openxmlformats.org/officeDocument/2006/relationships/hyperlink" Target="http://circ.ahajournals.org/cgi/content/full/92/4/778%23R25"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http://www.totalhealthbreakthroughs.com/2010/07/the-true-cause-of-heart-disease-part-one-of-two/</a:t>
            </a:r>
            <a:endParaRPr lang="en-US"/>
          </a:p>
        </p:txBody>
      </p:sp>
      <p:sp>
        <p:nvSpPr>
          <p:cNvPr id="4" name="Slide Number Placeholder 3"/>
          <p:cNvSpPr>
            <a:spLocks noGrp="1"/>
          </p:cNvSpPr>
          <p:nvPr>
            <p:ph type="sldNum" sz="quarter" idx="10"/>
          </p:nvPr>
        </p:nvSpPr>
        <p:spPr/>
        <p:txBody>
          <a:bodyPr/>
          <a:lstStyle/>
          <a:p>
            <a:fld id="{7C5C3827-66C2-B546-A247-BA9019B8149A}"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t>
            </a:r>
            <a:r>
              <a:rPr lang="en-US" dirty="0" smtClean="0"/>
              <a:t>. 156,  cancer/</a:t>
            </a:r>
            <a:r>
              <a:rPr lang="en-US" dirty="0" err="1" smtClean="0"/>
              <a:t>cam_K_II_myocardial_physiology.pdf</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tinyurl.com/dysxoa</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http://jama.ama-assn.org/content/305/16/1641.full</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http://library.thinkquest.org/27533/facts.html</a:t>
            </a:r>
          </a:p>
          <a:p>
            <a:endParaRPr lang="en-US" dirty="0" smtClean="0"/>
          </a:p>
          <a:p>
            <a:r>
              <a:rPr lang="en-US" dirty="0" smtClean="0"/>
              <a:t>./heart_failure_stats_1990s.pdf</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tinyurl.com/dysxoa</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http://jama.ama-assn.org/content/305/16/1641.full</a:t>
            </a:r>
          </a:p>
          <a:p>
            <a:endParaRPr lang="en-US"/>
          </a:p>
        </p:txBody>
      </p:sp>
      <p:sp>
        <p:nvSpPr>
          <p:cNvPr id="4" name="Slide Number Placeholder 3"/>
          <p:cNvSpPr>
            <a:spLocks noGrp="1"/>
          </p:cNvSpPr>
          <p:nvPr>
            <p:ph type="sldNum" sz="quarter" idx="10"/>
          </p:nvPr>
        </p:nvSpPr>
        <p:spPr/>
        <p:txBody>
          <a:bodyPr/>
          <a:lstStyle/>
          <a:p>
            <a:fld id="{AC691142-9574-BC4E-A752-5135867D3813}"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For_vic/Statins_coq10.text</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For_vic/reverse_biometrics_heart_failure.text</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haines_sodium_leaks.pdf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Cancer/</a:t>
            </a:r>
            <a:r>
              <a:rPr lang="en-US" dirty="0" err="1" smtClean="0"/>
              <a:t>heart_failure_SR_calcium.text</a:t>
            </a:r>
            <a:endParaRPr lang="en-US" dirty="0" smtClean="0"/>
          </a:p>
          <a:p>
            <a:endParaRPr lang="en-US" dirty="0" smtClean="0"/>
          </a:p>
          <a:p>
            <a:endParaRPr lang="en-US" dirty="0" smtClean="0"/>
          </a:p>
          <a:p>
            <a:r>
              <a:rPr lang="en-US" dirty="0" smtClean="0"/>
              <a:t>The calcium sensitive SR calcium release channel (</a:t>
            </a:r>
            <a:r>
              <a:rPr lang="en-US" dirty="0" err="1" smtClean="0"/>
              <a:t>ryanodine</a:t>
            </a:r>
            <a:r>
              <a:rPr lang="en-US" baseline="30000" dirty="0" smtClean="0"/>
              <a:t> </a:t>
            </a:r>
            <a:r>
              <a:rPr lang="en-US" dirty="0" smtClean="0"/>
              <a:t>receptor) plays a key role in excitation-contraction coupling.</a:t>
            </a:r>
            <a:r>
              <a:rPr lang="en-US" baseline="30000" dirty="0" smtClean="0"/>
              <a:t> </a:t>
            </a:r>
            <a:r>
              <a:rPr lang="en-US" dirty="0" smtClean="0"/>
              <a:t>The </a:t>
            </a:r>
            <a:r>
              <a:rPr lang="en-US" dirty="0" err="1" smtClean="0"/>
              <a:t>ryanodine</a:t>
            </a:r>
            <a:r>
              <a:rPr lang="en-US" dirty="0" smtClean="0"/>
              <a:t> receptor is regulated by calcium, which enters</a:t>
            </a:r>
            <a:r>
              <a:rPr lang="en-US" baseline="30000" dirty="0" smtClean="0"/>
              <a:t> </a:t>
            </a:r>
            <a:r>
              <a:rPr lang="en-US" dirty="0" smtClean="0"/>
              <a:t>the cell through voltage-gated calcium channels in the </a:t>
            </a:r>
            <a:r>
              <a:rPr lang="en-US" dirty="0" err="1" smtClean="0"/>
              <a:t>sarcolemma</a:t>
            </a:r>
            <a:r>
              <a:rPr lang="en-US" dirty="0" smtClean="0"/>
              <a:t>.</a:t>
            </a:r>
            <a:r>
              <a:rPr lang="en-US" baseline="30000" dirty="0" smtClean="0"/>
              <a:t> </a:t>
            </a:r>
            <a:r>
              <a:rPr lang="en-US" dirty="0" smtClean="0"/>
              <a:t>Once activated by calcium influx, the channel opens and releases</a:t>
            </a:r>
            <a:r>
              <a:rPr lang="en-US" baseline="30000" dirty="0" smtClean="0"/>
              <a:t> </a:t>
            </a:r>
            <a:r>
              <a:rPr lang="en-US" dirty="0" smtClean="0"/>
              <a:t>calcium for activation of contractile proteins.</a:t>
            </a:r>
            <a:r>
              <a:rPr lang="en-US" baseline="30000" dirty="0" smtClean="0">
                <a:hlinkClick r:id="rId3"/>
              </a:rPr>
              <a:t>23</a:t>
            </a:r>
            <a:r>
              <a:rPr lang="en-US" dirty="0" smtClean="0"/>
              <a:t> </a:t>
            </a:r>
            <a:r>
              <a:rPr lang="en-US" baseline="30000" dirty="0" smtClean="0">
                <a:hlinkClick r:id="rId4"/>
              </a:rPr>
              <a:t>24</a:t>
            </a:r>
            <a:r>
              <a:rPr lang="en-US" dirty="0" smtClean="0"/>
              <a:t> </a:t>
            </a:r>
            <a:r>
              <a:rPr lang="en-US" baseline="30000" dirty="0" smtClean="0">
                <a:hlinkClick r:id="rId5"/>
              </a:rPr>
              <a:t>25</a:t>
            </a:r>
            <a:r>
              <a:rPr lang="en-US" dirty="0" smtClean="0"/>
              <a:t> This process</a:t>
            </a:r>
            <a:r>
              <a:rPr lang="en-US" baseline="30000" dirty="0" smtClean="0"/>
              <a:t> </a:t>
            </a:r>
            <a:r>
              <a:rPr lang="en-US" dirty="0" smtClean="0"/>
              <a:t>is called calcium-induced calcium release</a:t>
            </a:r>
          </a:p>
          <a:p>
            <a:endParaRPr lang="en-US" dirty="0" smtClean="0"/>
          </a:p>
          <a:p>
            <a:r>
              <a:rPr lang="en-US" dirty="0" smtClean="0"/>
              <a:t>In summary, the present study shows that protein levels of the</a:t>
            </a:r>
            <a:r>
              <a:rPr lang="en-US" baseline="30000" dirty="0" smtClean="0"/>
              <a:t> </a:t>
            </a:r>
            <a:r>
              <a:rPr lang="en-US" dirty="0" smtClean="0"/>
              <a:t>SR calcium release channel (</a:t>
            </a:r>
            <a:r>
              <a:rPr lang="en-US" dirty="0" err="1" smtClean="0"/>
              <a:t>ryanodine</a:t>
            </a:r>
            <a:r>
              <a:rPr lang="en-US" dirty="0" smtClean="0"/>
              <a:t> receptor), as well as</a:t>
            </a:r>
            <a:r>
              <a:rPr lang="en-US" baseline="30000" dirty="0" smtClean="0"/>
              <a:t> </a:t>
            </a:r>
            <a:r>
              <a:rPr lang="en-US" dirty="0" smtClean="0"/>
              <a:t>protein levels of </a:t>
            </a:r>
            <a:r>
              <a:rPr lang="en-US" dirty="0" err="1" smtClean="0"/>
              <a:t>calsequestrin</a:t>
            </a:r>
            <a:r>
              <a:rPr lang="en-US" dirty="0" smtClean="0"/>
              <a:t> and </a:t>
            </a:r>
            <a:r>
              <a:rPr lang="en-US" dirty="0" err="1" smtClean="0"/>
              <a:t>calreticulin</a:t>
            </a:r>
            <a:r>
              <a:rPr lang="en-US" dirty="0" smtClean="0"/>
              <a:t>, are not significantly</a:t>
            </a:r>
            <a:r>
              <a:rPr lang="en-US" baseline="30000" dirty="0" smtClean="0"/>
              <a:t> </a:t>
            </a:r>
            <a:r>
              <a:rPr lang="en-US" dirty="0" smtClean="0"/>
              <a:t>altered in end-stage failing dilated </a:t>
            </a:r>
            <a:r>
              <a:rPr lang="en-US" dirty="0" err="1" smtClean="0"/>
              <a:t>cardiomyopathy</a:t>
            </a:r>
            <a:r>
              <a:rPr lang="en-US" dirty="0" smtClean="0"/>
              <a:t>. In contrast,</a:t>
            </a:r>
            <a:r>
              <a:rPr lang="en-US" baseline="30000" dirty="0" smtClean="0"/>
              <a:t> </a:t>
            </a:r>
            <a:r>
              <a:rPr lang="en-US" dirty="0" smtClean="0"/>
              <a:t>protein levels of SR Ca</a:t>
            </a:r>
            <a:r>
              <a:rPr lang="en-US" baseline="30000" dirty="0" smtClean="0"/>
              <a:t>2+</a:t>
            </a:r>
            <a:r>
              <a:rPr lang="en-US" dirty="0" smtClean="0"/>
              <a:t>-ATPase were found to be significantly</a:t>
            </a:r>
            <a:r>
              <a:rPr lang="en-US" baseline="30000" dirty="0" smtClean="0"/>
              <a:t> </a:t>
            </a:r>
            <a:r>
              <a:rPr lang="en-US" dirty="0" smtClean="0"/>
              <a:t>reduced relative to total protein, to </a:t>
            </a:r>
            <a:r>
              <a:rPr lang="en-US" dirty="0" err="1" smtClean="0"/>
              <a:t>calsequestrin</a:t>
            </a:r>
            <a:r>
              <a:rPr lang="en-US" dirty="0" smtClean="0"/>
              <a:t>, to the</a:t>
            </a:r>
            <a:r>
              <a:rPr lang="en-US" baseline="30000" dirty="0" smtClean="0"/>
              <a:t> </a:t>
            </a:r>
            <a:r>
              <a:rPr lang="en-US" dirty="0" err="1" smtClean="0"/>
              <a:t>ryanodine</a:t>
            </a:r>
            <a:r>
              <a:rPr lang="en-US" dirty="0" smtClean="0"/>
              <a:t> receptor, and to </a:t>
            </a:r>
            <a:r>
              <a:rPr lang="en-US" dirty="0" err="1" smtClean="0"/>
              <a:t>phospholamban</a:t>
            </a:r>
            <a:r>
              <a:rPr lang="en-US" dirty="0" smtClean="0"/>
              <a:t>. This is consistent</a:t>
            </a:r>
            <a:r>
              <a:rPr lang="en-US" baseline="30000" dirty="0" smtClean="0"/>
              <a:t> </a:t>
            </a:r>
            <a:r>
              <a:rPr lang="en-US" dirty="0" smtClean="0"/>
              <a:t>with the concept that reduced capacity of the SR to accumulate</a:t>
            </a:r>
            <a:r>
              <a:rPr lang="en-US" baseline="30000" dirty="0" smtClean="0"/>
              <a:t> </a:t>
            </a:r>
            <a:r>
              <a:rPr lang="en-US" dirty="0" smtClean="0"/>
              <a:t>calcium may be of major </a:t>
            </a:r>
            <a:r>
              <a:rPr lang="en-US" dirty="0" err="1" smtClean="0"/>
              <a:t>pathophysiological</a:t>
            </a:r>
            <a:r>
              <a:rPr lang="en-US" dirty="0" smtClean="0"/>
              <a:t> relevance in failing</a:t>
            </a:r>
            <a:r>
              <a:rPr lang="en-US" baseline="30000" dirty="0" smtClean="0"/>
              <a:t> </a:t>
            </a:r>
            <a:r>
              <a:rPr lang="en-US" dirty="0" smtClean="0"/>
              <a:t>human myocardium.</a:t>
            </a:r>
          </a:p>
          <a:p>
            <a:endParaRPr lang="en-US" dirty="0" smtClean="0"/>
          </a:p>
          <a:p>
            <a:r>
              <a:rPr lang="en-US" dirty="0" smtClean="0"/>
              <a:t>http://circ.ahajournals.org/cgi/content/full/92/4/778</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sarcoplasmic</a:t>
            </a:r>
            <a:r>
              <a:rPr lang="en-US" sz="1200" kern="1200" dirty="0" smtClean="0">
                <a:solidFill>
                  <a:schemeClr val="tx1"/>
                </a:solidFill>
                <a:latin typeface="+mn-lt"/>
                <a:ea typeface="+mn-ea"/>
                <a:cs typeface="+mn-cs"/>
              </a:rPr>
              <a:t> reticulum Ca2+ </a:t>
            </a:r>
            <a:r>
              <a:rPr lang="en-US" sz="1200" kern="1200" dirty="0" err="1" smtClean="0">
                <a:solidFill>
                  <a:schemeClr val="tx1"/>
                </a:solidFill>
                <a:latin typeface="+mn-lt"/>
                <a:ea typeface="+mn-ea"/>
                <a:cs typeface="+mn-cs"/>
              </a:rPr>
              <a:t>ATPase</a:t>
            </a:r>
            <a:r>
              <a:rPr lang="en-US" sz="1200" kern="1200" dirty="0" smtClean="0">
                <a:solidFill>
                  <a:schemeClr val="tx1"/>
                </a:solidFill>
                <a:latin typeface="+mn-lt"/>
                <a:ea typeface="+mn-ea"/>
                <a:cs typeface="+mn-cs"/>
              </a:rPr>
              <a:t> [25]</a:t>
            </a:r>
            <a:r>
              <a:rPr lang="en-US" sz="1200" kern="1200" baseline="0" dirty="0" smtClean="0">
                <a:solidFill>
                  <a:schemeClr val="tx1"/>
                </a:solidFill>
                <a:latin typeface="+mn-lt"/>
                <a:ea typeface="+mn-ea"/>
                <a:cs typeface="+mn-cs"/>
              </a:rPr>
              <a:t> gets </a:t>
            </a:r>
            <a:r>
              <a:rPr lang="en-US" sz="1200" kern="1200" baseline="0" dirty="0" err="1" smtClean="0">
                <a:solidFill>
                  <a:schemeClr val="tx1"/>
                </a:solidFill>
                <a:latin typeface="+mn-lt"/>
                <a:ea typeface="+mn-ea"/>
                <a:cs typeface="+mn-cs"/>
              </a:rPr>
              <a:t>nitrosylated</a:t>
            </a:r>
            <a:r>
              <a:rPr lang="en-US" sz="1200" kern="1200" baseline="0" dirty="0" smtClean="0">
                <a:solidFill>
                  <a:schemeClr val="tx1"/>
                </a:solidFill>
                <a:latin typeface="+mn-lt"/>
                <a:ea typeface="+mn-ea"/>
                <a:cs typeface="+mn-cs"/>
              </a:rPr>
              <a:t> – see NOS </a:t>
            </a:r>
            <a:r>
              <a:rPr lang="en-US" sz="1200" kern="1200" baseline="0" dirty="0" err="1" smtClean="0">
                <a:solidFill>
                  <a:schemeClr val="tx1"/>
                </a:solidFill>
                <a:latin typeface="+mn-lt"/>
                <a:ea typeface="+mn-ea"/>
                <a:cs typeface="+mn-cs"/>
              </a:rPr>
              <a:t>oxidase</a:t>
            </a:r>
            <a:r>
              <a:rPr lang="en-US" sz="1200" kern="1200" baseline="0" dirty="0" smtClean="0">
                <a:solidFill>
                  <a:schemeClr val="tx1"/>
                </a:solidFill>
                <a:latin typeface="+mn-lt"/>
                <a:ea typeface="+mn-ea"/>
                <a:cs typeface="+mn-cs"/>
              </a:rPr>
              <a:t> paper 1.pdf in </a:t>
            </a:r>
            <a:r>
              <a:rPr lang="en-US" sz="1200" kern="1200" baseline="0" dirty="0" err="1" smtClean="0">
                <a:solidFill>
                  <a:schemeClr val="tx1"/>
                </a:solidFill>
                <a:latin typeface="+mn-lt"/>
                <a:ea typeface="+mn-ea"/>
                <a:cs typeface="+mn-cs"/>
              </a:rPr>
              <a:t>robert_davidson/unified_theory/NOS_oxidase_papers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endParaRPr lang="en-US" dirty="0" smtClean="0"/>
          </a:p>
          <a:p>
            <a:r>
              <a:rPr lang="en-US" dirty="0" smtClean="0"/>
              <a:t>The calcium sensitive SR calcium release channel (</a:t>
            </a:r>
            <a:r>
              <a:rPr lang="en-US" dirty="0" err="1" smtClean="0"/>
              <a:t>ryanodine</a:t>
            </a:r>
            <a:r>
              <a:rPr lang="en-US" baseline="30000" dirty="0" smtClean="0"/>
              <a:t> </a:t>
            </a:r>
            <a:r>
              <a:rPr lang="en-US" dirty="0" smtClean="0"/>
              <a:t>receptor) plays a key role in excitation-contraction coupling.</a:t>
            </a:r>
            <a:r>
              <a:rPr lang="en-US" baseline="30000" dirty="0" smtClean="0"/>
              <a:t> </a:t>
            </a:r>
            <a:r>
              <a:rPr lang="en-US" dirty="0" smtClean="0"/>
              <a:t>The </a:t>
            </a:r>
            <a:r>
              <a:rPr lang="en-US" dirty="0" err="1" smtClean="0"/>
              <a:t>ryanodine</a:t>
            </a:r>
            <a:r>
              <a:rPr lang="en-US" dirty="0" smtClean="0"/>
              <a:t> receptor is regulated by calcium, which enters</a:t>
            </a:r>
            <a:r>
              <a:rPr lang="en-US" baseline="30000" dirty="0" smtClean="0"/>
              <a:t> </a:t>
            </a:r>
            <a:r>
              <a:rPr lang="en-US" dirty="0" smtClean="0"/>
              <a:t>the cell through voltage-gated calcium channels in the </a:t>
            </a:r>
            <a:r>
              <a:rPr lang="en-US" dirty="0" err="1" smtClean="0"/>
              <a:t>sarcolemma</a:t>
            </a:r>
            <a:r>
              <a:rPr lang="en-US" dirty="0" smtClean="0"/>
              <a:t>.</a:t>
            </a:r>
            <a:r>
              <a:rPr lang="en-US" baseline="30000" dirty="0" smtClean="0"/>
              <a:t> </a:t>
            </a:r>
            <a:r>
              <a:rPr lang="en-US" dirty="0" smtClean="0"/>
              <a:t>Once activated by calcium influx, the channel opens and releases</a:t>
            </a:r>
            <a:r>
              <a:rPr lang="en-US" baseline="30000" dirty="0" smtClean="0"/>
              <a:t> </a:t>
            </a:r>
            <a:r>
              <a:rPr lang="en-US" dirty="0" smtClean="0"/>
              <a:t>calcium for activation of contractile proteins.</a:t>
            </a:r>
            <a:r>
              <a:rPr lang="en-US" baseline="30000" dirty="0" smtClean="0">
                <a:hlinkClick r:id="rId3"/>
              </a:rPr>
              <a:t>23</a:t>
            </a:r>
            <a:r>
              <a:rPr lang="en-US" dirty="0" smtClean="0"/>
              <a:t> </a:t>
            </a:r>
            <a:r>
              <a:rPr lang="en-US" baseline="30000" dirty="0" smtClean="0">
                <a:hlinkClick r:id="rId4"/>
              </a:rPr>
              <a:t>24</a:t>
            </a:r>
            <a:r>
              <a:rPr lang="en-US" dirty="0" smtClean="0"/>
              <a:t> </a:t>
            </a:r>
            <a:r>
              <a:rPr lang="en-US" baseline="30000" dirty="0" smtClean="0">
                <a:hlinkClick r:id="rId5"/>
              </a:rPr>
              <a:t>25</a:t>
            </a:r>
            <a:r>
              <a:rPr lang="en-US" dirty="0" smtClean="0"/>
              <a:t> This process</a:t>
            </a:r>
            <a:r>
              <a:rPr lang="en-US" baseline="30000" dirty="0" smtClean="0"/>
              <a:t> </a:t>
            </a:r>
            <a:r>
              <a:rPr lang="en-US" dirty="0" smtClean="0"/>
              <a:t>is called calcium-induced calcium release</a:t>
            </a:r>
          </a:p>
          <a:p>
            <a:endParaRPr lang="en-US" dirty="0" smtClean="0"/>
          </a:p>
          <a:p>
            <a:r>
              <a:rPr lang="en-US" dirty="0" smtClean="0"/>
              <a:t>In summary, the present study shows that protein levels of the</a:t>
            </a:r>
            <a:r>
              <a:rPr lang="en-US" baseline="30000" dirty="0" smtClean="0"/>
              <a:t> </a:t>
            </a:r>
            <a:r>
              <a:rPr lang="en-US" dirty="0" smtClean="0"/>
              <a:t>SR calcium release channel (</a:t>
            </a:r>
            <a:r>
              <a:rPr lang="en-US" dirty="0" err="1" smtClean="0"/>
              <a:t>ryanodine</a:t>
            </a:r>
            <a:r>
              <a:rPr lang="en-US" dirty="0" smtClean="0"/>
              <a:t> receptor), as well as</a:t>
            </a:r>
            <a:r>
              <a:rPr lang="en-US" baseline="30000" dirty="0" smtClean="0"/>
              <a:t> </a:t>
            </a:r>
            <a:r>
              <a:rPr lang="en-US" dirty="0" smtClean="0"/>
              <a:t>protein levels of </a:t>
            </a:r>
            <a:r>
              <a:rPr lang="en-US" dirty="0" err="1" smtClean="0"/>
              <a:t>calsequestrin</a:t>
            </a:r>
            <a:r>
              <a:rPr lang="en-US" dirty="0" smtClean="0"/>
              <a:t> and </a:t>
            </a:r>
            <a:r>
              <a:rPr lang="en-US" dirty="0" err="1" smtClean="0"/>
              <a:t>calreticulin</a:t>
            </a:r>
            <a:r>
              <a:rPr lang="en-US" dirty="0" smtClean="0"/>
              <a:t>, are not significantly</a:t>
            </a:r>
            <a:r>
              <a:rPr lang="en-US" baseline="30000" dirty="0" smtClean="0"/>
              <a:t> </a:t>
            </a:r>
            <a:r>
              <a:rPr lang="en-US" dirty="0" smtClean="0"/>
              <a:t>altered in end-stage failing dilated </a:t>
            </a:r>
            <a:r>
              <a:rPr lang="en-US" dirty="0" err="1" smtClean="0"/>
              <a:t>cardiomyopathy</a:t>
            </a:r>
            <a:r>
              <a:rPr lang="en-US" dirty="0" smtClean="0"/>
              <a:t>. In contrast,</a:t>
            </a:r>
            <a:r>
              <a:rPr lang="en-US" baseline="30000" dirty="0" smtClean="0"/>
              <a:t> </a:t>
            </a:r>
            <a:r>
              <a:rPr lang="en-US" dirty="0" smtClean="0"/>
              <a:t>protein levels of SR Ca</a:t>
            </a:r>
            <a:r>
              <a:rPr lang="en-US" baseline="30000" dirty="0" smtClean="0"/>
              <a:t>2+</a:t>
            </a:r>
            <a:r>
              <a:rPr lang="en-US" dirty="0" smtClean="0"/>
              <a:t>-ATPase were found to be significantly</a:t>
            </a:r>
            <a:r>
              <a:rPr lang="en-US" baseline="30000" dirty="0" smtClean="0"/>
              <a:t> </a:t>
            </a:r>
            <a:r>
              <a:rPr lang="en-US" dirty="0" smtClean="0"/>
              <a:t>reduced relative to total protein, to </a:t>
            </a:r>
            <a:r>
              <a:rPr lang="en-US" dirty="0" err="1" smtClean="0"/>
              <a:t>calsequestrin</a:t>
            </a:r>
            <a:r>
              <a:rPr lang="en-US" dirty="0" smtClean="0"/>
              <a:t>, to the</a:t>
            </a:r>
            <a:r>
              <a:rPr lang="en-US" baseline="30000" dirty="0" smtClean="0"/>
              <a:t> </a:t>
            </a:r>
            <a:r>
              <a:rPr lang="en-US" dirty="0" err="1" smtClean="0"/>
              <a:t>ryanodine</a:t>
            </a:r>
            <a:r>
              <a:rPr lang="en-US" dirty="0" smtClean="0"/>
              <a:t> receptor, and to </a:t>
            </a:r>
            <a:r>
              <a:rPr lang="en-US" dirty="0" err="1" smtClean="0"/>
              <a:t>phospholamban</a:t>
            </a:r>
            <a:r>
              <a:rPr lang="en-US" dirty="0" smtClean="0"/>
              <a:t>. This is consistent</a:t>
            </a:r>
            <a:r>
              <a:rPr lang="en-US" baseline="30000" dirty="0" smtClean="0"/>
              <a:t> </a:t>
            </a:r>
            <a:r>
              <a:rPr lang="en-US" dirty="0" smtClean="0"/>
              <a:t>with the concept that reduced capacity of the SR to accumulate</a:t>
            </a:r>
            <a:r>
              <a:rPr lang="en-US" baseline="30000" dirty="0" smtClean="0"/>
              <a:t> </a:t>
            </a:r>
            <a:r>
              <a:rPr lang="en-US" dirty="0" smtClean="0"/>
              <a:t>calcium may be of major </a:t>
            </a:r>
            <a:r>
              <a:rPr lang="en-US" dirty="0" err="1" smtClean="0"/>
              <a:t>pathophysiological</a:t>
            </a:r>
            <a:r>
              <a:rPr lang="en-US" dirty="0" smtClean="0"/>
              <a:t> relevance in failing</a:t>
            </a:r>
            <a:r>
              <a:rPr lang="en-US" baseline="30000" dirty="0" smtClean="0"/>
              <a:t> </a:t>
            </a:r>
            <a:r>
              <a:rPr lang="en-US" dirty="0" smtClean="0"/>
              <a:t>human myocardium.</a:t>
            </a:r>
          </a:p>
          <a:p>
            <a:endParaRPr lang="en-US" dirty="0" smtClean="0"/>
          </a:p>
          <a:p>
            <a:r>
              <a:rPr lang="en-US" dirty="0" smtClean="0"/>
              <a:t>http://circ.ahajournals.org/cgi/content/full/92/4/778</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tinyurl.com/dysxoa</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http://jama.ama-assn.org/content/305/16/1641.full</a:t>
            </a:r>
          </a:p>
          <a:p>
            <a:endParaRPr lang="en-US"/>
          </a:p>
        </p:txBody>
      </p:sp>
      <p:sp>
        <p:nvSpPr>
          <p:cNvPr id="4" name="Slide Number Placeholder 3"/>
          <p:cNvSpPr>
            <a:spLocks noGrp="1"/>
          </p:cNvSpPr>
          <p:nvPr>
            <p:ph type="sldNum" sz="quarter" idx="10"/>
          </p:nvPr>
        </p:nvSpPr>
        <p:spPr/>
        <p:txBody>
          <a:bodyPr/>
          <a:lstStyle/>
          <a:p>
            <a:fld id="{AC691142-9574-BC4E-A752-5135867D3813}"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calcium sensitive SR calcium release channel (</a:t>
            </a:r>
            <a:r>
              <a:rPr lang="en-US" dirty="0" err="1" smtClean="0"/>
              <a:t>ryanodine</a:t>
            </a:r>
            <a:r>
              <a:rPr lang="en-US" baseline="30000" dirty="0" smtClean="0"/>
              <a:t> </a:t>
            </a:r>
            <a:r>
              <a:rPr lang="en-US" dirty="0" smtClean="0"/>
              <a:t>receptor) plays a key role in excitation-contraction coupling.</a:t>
            </a:r>
            <a:r>
              <a:rPr lang="en-US" baseline="30000" dirty="0" smtClean="0"/>
              <a:t> </a:t>
            </a:r>
            <a:r>
              <a:rPr lang="en-US" dirty="0" smtClean="0"/>
              <a:t>The </a:t>
            </a:r>
            <a:r>
              <a:rPr lang="en-US" dirty="0" err="1" smtClean="0"/>
              <a:t>ryanodine</a:t>
            </a:r>
            <a:r>
              <a:rPr lang="en-US" dirty="0" smtClean="0"/>
              <a:t> receptor is regulated by calcium, which enters</a:t>
            </a:r>
            <a:r>
              <a:rPr lang="en-US" baseline="30000" dirty="0" smtClean="0"/>
              <a:t> </a:t>
            </a:r>
            <a:r>
              <a:rPr lang="en-US" dirty="0" smtClean="0"/>
              <a:t>the cell through voltage-gated calcium channels in the </a:t>
            </a:r>
            <a:r>
              <a:rPr lang="en-US" dirty="0" err="1" smtClean="0"/>
              <a:t>sarcolemma</a:t>
            </a:r>
            <a:r>
              <a:rPr lang="en-US" dirty="0" smtClean="0"/>
              <a:t>.</a:t>
            </a:r>
            <a:r>
              <a:rPr lang="en-US" baseline="30000" dirty="0" smtClean="0"/>
              <a:t> </a:t>
            </a:r>
            <a:r>
              <a:rPr lang="en-US" dirty="0" smtClean="0"/>
              <a:t>Once activated by calcium influx, the channel opens and releases</a:t>
            </a:r>
            <a:r>
              <a:rPr lang="en-US" baseline="30000" dirty="0" smtClean="0"/>
              <a:t> </a:t>
            </a:r>
            <a:r>
              <a:rPr lang="en-US" dirty="0" smtClean="0"/>
              <a:t>calcium for activation of contractile proteins.</a:t>
            </a:r>
            <a:r>
              <a:rPr lang="en-US" baseline="30000" dirty="0" smtClean="0">
                <a:hlinkClick r:id="rId3"/>
              </a:rPr>
              <a:t>23</a:t>
            </a:r>
            <a:r>
              <a:rPr lang="en-US" dirty="0" smtClean="0"/>
              <a:t> </a:t>
            </a:r>
            <a:r>
              <a:rPr lang="en-US" baseline="30000" dirty="0" smtClean="0">
                <a:hlinkClick r:id="rId4"/>
              </a:rPr>
              <a:t>24</a:t>
            </a:r>
            <a:r>
              <a:rPr lang="en-US" dirty="0" smtClean="0"/>
              <a:t> </a:t>
            </a:r>
            <a:r>
              <a:rPr lang="en-US" baseline="30000" dirty="0" smtClean="0">
                <a:hlinkClick r:id="rId5"/>
              </a:rPr>
              <a:t>25</a:t>
            </a:r>
            <a:r>
              <a:rPr lang="en-US" dirty="0" smtClean="0"/>
              <a:t> This process</a:t>
            </a:r>
            <a:r>
              <a:rPr lang="en-US" baseline="30000" dirty="0" smtClean="0"/>
              <a:t> </a:t>
            </a:r>
            <a:r>
              <a:rPr lang="en-US" dirty="0" smtClean="0"/>
              <a:t>is called calcium-induced calcium release</a:t>
            </a:r>
          </a:p>
          <a:p>
            <a:endParaRPr lang="en-US" dirty="0" smtClean="0"/>
          </a:p>
          <a:p>
            <a:r>
              <a:rPr lang="en-US" dirty="0" smtClean="0"/>
              <a:t>In summary, the present study shows that protein levels of the</a:t>
            </a:r>
            <a:r>
              <a:rPr lang="en-US" baseline="30000" dirty="0" smtClean="0"/>
              <a:t> </a:t>
            </a:r>
            <a:r>
              <a:rPr lang="en-US" dirty="0" smtClean="0"/>
              <a:t>SR calcium release channel (</a:t>
            </a:r>
            <a:r>
              <a:rPr lang="en-US" dirty="0" err="1" smtClean="0"/>
              <a:t>ryanodine</a:t>
            </a:r>
            <a:r>
              <a:rPr lang="en-US" dirty="0" smtClean="0"/>
              <a:t> receptor), as well as</a:t>
            </a:r>
            <a:r>
              <a:rPr lang="en-US" baseline="30000" dirty="0" smtClean="0"/>
              <a:t> </a:t>
            </a:r>
            <a:r>
              <a:rPr lang="en-US" dirty="0" smtClean="0"/>
              <a:t>protein levels of </a:t>
            </a:r>
            <a:r>
              <a:rPr lang="en-US" dirty="0" err="1" smtClean="0"/>
              <a:t>calsequestrin</a:t>
            </a:r>
            <a:r>
              <a:rPr lang="en-US" dirty="0" smtClean="0"/>
              <a:t> and </a:t>
            </a:r>
            <a:r>
              <a:rPr lang="en-US" dirty="0" err="1" smtClean="0"/>
              <a:t>calreticulin</a:t>
            </a:r>
            <a:r>
              <a:rPr lang="en-US" dirty="0" smtClean="0"/>
              <a:t>, are not significantly</a:t>
            </a:r>
            <a:r>
              <a:rPr lang="en-US" baseline="30000" dirty="0" smtClean="0"/>
              <a:t> </a:t>
            </a:r>
            <a:r>
              <a:rPr lang="en-US" dirty="0" smtClean="0"/>
              <a:t>altered in end-stage failing dilated </a:t>
            </a:r>
            <a:r>
              <a:rPr lang="en-US" dirty="0" err="1" smtClean="0"/>
              <a:t>cardiomyopathy</a:t>
            </a:r>
            <a:r>
              <a:rPr lang="en-US" dirty="0" smtClean="0"/>
              <a:t>. In contrast,</a:t>
            </a:r>
            <a:r>
              <a:rPr lang="en-US" baseline="30000" dirty="0" smtClean="0"/>
              <a:t> </a:t>
            </a:r>
            <a:r>
              <a:rPr lang="en-US" dirty="0" smtClean="0"/>
              <a:t>protein levels of SR Ca</a:t>
            </a:r>
            <a:r>
              <a:rPr lang="en-US" baseline="30000" dirty="0" smtClean="0"/>
              <a:t>2+</a:t>
            </a:r>
            <a:r>
              <a:rPr lang="en-US" dirty="0" smtClean="0"/>
              <a:t>-ATPase were found to be significantly</a:t>
            </a:r>
            <a:r>
              <a:rPr lang="en-US" baseline="30000" dirty="0" smtClean="0"/>
              <a:t> </a:t>
            </a:r>
            <a:r>
              <a:rPr lang="en-US" dirty="0" smtClean="0"/>
              <a:t>reduced relative to total protein, to </a:t>
            </a:r>
            <a:r>
              <a:rPr lang="en-US" dirty="0" err="1" smtClean="0"/>
              <a:t>calsequestrin</a:t>
            </a:r>
            <a:r>
              <a:rPr lang="en-US" dirty="0" smtClean="0"/>
              <a:t>, to the</a:t>
            </a:r>
            <a:r>
              <a:rPr lang="en-US" baseline="30000" dirty="0" smtClean="0"/>
              <a:t> </a:t>
            </a:r>
            <a:r>
              <a:rPr lang="en-US" dirty="0" err="1" smtClean="0"/>
              <a:t>ryanodine</a:t>
            </a:r>
            <a:r>
              <a:rPr lang="en-US" dirty="0" smtClean="0"/>
              <a:t> receptor, and to </a:t>
            </a:r>
            <a:r>
              <a:rPr lang="en-US" dirty="0" err="1" smtClean="0"/>
              <a:t>phospholamban</a:t>
            </a:r>
            <a:r>
              <a:rPr lang="en-US" dirty="0" smtClean="0"/>
              <a:t>. This is consistent</a:t>
            </a:r>
            <a:r>
              <a:rPr lang="en-US" baseline="30000" dirty="0" smtClean="0"/>
              <a:t> </a:t>
            </a:r>
            <a:r>
              <a:rPr lang="en-US" dirty="0" smtClean="0"/>
              <a:t>with the concept that reduced capacity of the SR to accumulate</a:t>
            </a:r>
            <a:r>
              <a:rPr lang="en-US" baseline="30000" dirty="0" smtClean="0"/>
              <a:t> </a:t>
            </a:r>
            <a:r>
              <a:rPr lang="en-US" dirty="0" smtClean="0"/>
              <a:t>calcium may be of major </a:t>
            </a:r>
            <a:r>
              <a:rPr lang="en-US" dirty="0" err="1" smtClean="0"/>
              <a:t>pathophysiological</a:t>
            </a:r>
            <a:r>
              <a:rPr lang="en-US" dirty="0" smtClean="0"/>
              <a:t> relevance in failing</a:t>
            </a:r>
            <a:r>
              <a:rPr lang="en-US" baseline="30000" dirty="0" smtClean="0"/>
              <a:t> </a:t>
            </a:r>
            <a:r>
              <a:rPr lang="en-US" dirty="0" smtClean="0"/>
              <a:t>human myocardium.</a:t>
            </a:r>
          </a:p>
          <a:p>
            <a:endParaRPr lang="en-US" dirty="0" smtClean="0"/>
          </a:p>
          <a:p>
            <a:r>
              <a:rPr lang="en-US" dirty="0" smtClean="0"/>
              <a:t>http://circ.ahajournals.org/cgi/content/full/92/4/778</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cardiac_cachexia.pdf</a:t>
            </a:r>
            <a:r>
              <a:rPr lang="en-US" dirty="0" smtClean="0"/>
              <a:t>  EXCELLENT</a:t>
            </a:r>
            <a:r>
              <a:rPr lang="en-US" baseline="0" dirty="0" smtClean="0"/>
              <a:t> PAPER!!!</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statins_cachexia.text</a:t>
            </a:r>
            <a:endParaRPr lang="en-US" dirty="0" smtClean="0"/>
          </a:p>
          <a:p>
            <a:r>
              <a:rPr lang="en-US" dirty="0" err="1" smtClean="0"/>
              <a:t>simvastatin_made_cachexia_worse.text</a:t>
            </a:r>
            <a:r>
              <a:rPr lang="en-US" dirty="0" smtClean="0"/>
              <a:t> (same)</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triglycerides_immunity.pdf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 </a:t>
            </a:r>
            <a:r>
              <a:rPr lang="en-US" dirty="0" err="1" smtClean="0"/>
              <a:t>Rauchhaus</a:t>
            </a:r>
            <a:r>
              <a:rPr lang="en-US" dirty="0" smtClean="0"/>
              <a:t> et al. The </a:t>
            </a:r>
            <a:r>
              <a:rPr lang="en-US" dirty="0" err="1" smtClean="0"/>
              <a:t>endotoxin</a:t>
            </a:r>
            <a:r>
              <a:rPr lang="en-US" dirty="0" smtClean="0"/>
              <a:t>-lipoprotein hypothesis. Lancet 2000 356: 930-933.</a:t>
            </a:r>
          </a:p>
          <a:p>
            <a:endParaRPr lang="en-US" dirty="0" smtClean="0"/>
          </a:p>
          <a:p>
            <a:r>
              <a:rPr lang="en-US" b="1" dirty="0" smtClean="0"/>
              <a:t>Summary</a:t>
            </a:r>
          </a:p>
          <a:p>
            <a:r>
              <a:rPr lang="en-US" dirty="0" smtClean="0"/>
              <a:t>The advent of 3-hydroxy-3-methylglutaryl-coenzyme A </a:t>
            </a:r>
            <a:r>
              <a:rPr lang="en-US" dirty="0" err="1" smtClean="0"/>
              <a:t>reductase</a:t>
            </a:r>
            <a:r>
              <a:rPr lang="en-US" dirty="0" smtClean="0"/>
              <a:t> inhibitors (</a:t>
            </a:r>
            <a:r>
              <a:rPr lang="en-US" dirty="0" err="1" smtClean="0"/>
              <a:t>statins</a:t>
            </a:r>
            <a:r>
              <a:rPr lang="en-US" dirty="0" smtClean="0"/>
              <a:t>) has </a:t>
            </a:r>
            <a:r>
              <a:rPr lang="en-US" dirty="0" err="1" smtClean="0"/>
              <a:t>revolutionised</a:t>
            </a:r>
            <a:r>
              <a:rPr lang="en-US" dirty="0" smtClean="0"/>
              <a:t> the treatment of </a:t>
            </a:r>
            <a:r>
              <a:rPr lang="en-US" dirty="0" err="1" smtClean="0"/>
              <a:t>hypercholesterolaemia</a:t>
            </a:r>
            <a:r>
              <a:rPr lang="en-US" dirty="0" smtClean="0"/>
              <a:t>. </a:t>
            </a:r>
            <a:r>
              <a:rPr lang="en-US" dirty="0" err="1" smtClean="0"/>
              <a:t>Statin</a:t>
            </a:r>
            <a:r>
              <a:rPr lang="en-US" dirty="0" smtClean="0"/>
              <a:t> treatment, by lowering the </a:t>
            </a:r>
            <a:r>
              <a:rPr lang="en-US" dirty="0" err="1" smtClean="0"/>
              <a:t>atherogenic</a:t>
            </a:r>
            <a:r>
              <a:rPr lang="en-US" dirty="0" smtClean="0"/>
              <a:t> lipoprotein profile, reduces morbidity and mortality in patients with cardiovascular disease. Treatment with </a:t>
            </a:r>
            <a:r>
              <a:rPr lang="en-US" dirty="0" err="1" smtClean="0"/>
              <a:t>simvastatin</a:t>
            </a:r>
            <a:r>
              <a:rPr lang="en-US" dirty="0" smtClean="0"/>
              <a:t> causes a reduction of events of new-onset heart failure, but this may be attributable to properties other than its lipid-lowering effects. There is some evidence that lower serum cholesterol concentrations (as a surrogate for the totality of lipoproteins) relate to impaired survival in patients with chronic heart failure (CHF). Inflammation is a feature in patients with CHF and increased </a:t>
            </a:r>
            <a:r>
              <a:rPr lang="en-US" dirty="0" err="1" smtClean="0"/>
              <a:t>lipopolysaccharide</a:t>
            </a:r>
            <a:r>
              <a:rPr lang="en-US" dirty="0" smtClean="0"/>
              <a:t> may contribute substantially. We postulate that higher concentrations of total cholesterol are beneficial in these patients. This is potentially attributable to the property of lipoproteins to bind </a:t>
            </a:r>
            <a:r>
              <a:rPr lang="en-US" dirty="0" err="1" smtClean="0"/>
              <a:t>lipopolysaccharide</a:t>
            </a:r>
            <a:r>
              <a:rPr lang="en-US" dirty="0" smtClean="0"/>
              <a:t>, thereby preventing its detrimental effects. We </a:t>
            </a:r>
            <a:r>
              <a:rPr lang="en-US" dirty="0" err="1" smtClean="0"/>
              <a:t>hypothesise</a:t>
            </a:r>
            <a:r>
              <a:rPr lang="en-US" dirty="0" smtClean="0"/>
              <a:t> there is an optimum lipoprotein concentration below which lipid reduction would, on balance, be detrimental. We also propose that, in patients with CHF, a non-lipid-lowering </a:t>
            </a:r>
            <a:r>
              <a:rPr lang="en-US" dirty="0" err="1" smtClean="0"/>
              <a:t>statin</a:t>
            </a:r>
            <a:r>
              <a:rPr lang="en-US" dirty="0" smtClean="0"/>
              <a:t> (with ancillary properties such as immune </a:t>
            </a:r>
            <a:r>
              <a:rPr lang="en-US" dirty="0" err="1" smtClean="0"/>
              <a:t>modulatory</a:t>
            </a:r>
            <a:r>
              <a:rPr lang="en-US" dirty="0" smtClean="0"/>
              <a:t> and anti-inflammatory actions) could be as effective or even more beneficial than a lipid-lowering </a:t>
            </a:r>
            <a:r>
              <a:rPr lang="en-US" dirty="0" err="1" smtClean="0"/>
              <a:t>statin</a:t>
            </a:r>
            <a:r>
              <a:rPr lang="en-US" dirty="0" smtClean="0"/>
              <a:t>.</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For_vic/apoB_protects_from_staph_MRSA.pdf</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http://scienceblogs.com/digitalbio/2008/11/the_seattle_times_takes_on_hos.php</a:t>
            </a:r>
          </a:p>
          <a:p>
            <a:endParaRPr lang="en-US" dirty="0" smtClean="0"/>
          </a:p>
          <a:p>
            <a:r>
              <a:rPr lang="en-US" dirty="0" smtClean="0"/>
              <a:t>In 2008 – 33 fold in past ten years in </a:t>
            </a:r>
            <a:r>
              <a:rPr lang="en-US" smtClean="0"/>
              <a:t>Washington</a:t>
            </a:r>
            <a:r>
              <a:rPr lang="en-US" baseline="0" smtClean="0"/>
              <a:t> State</a:t>
            </a:r>
            <a:endParaRPr lang="en-US"/>
          </a:p>
        </p:txBody>
      </p:sp>
      <p:sp>
        <p:nvSpPr>
          <p:cNvPr id="4" name="Slide Number Placeholder 3"/>
          <p:cNvSpPr>
            <a:spLocks noGrp="1"/>
          </p:cNvSpPr>
          <p:nvPr>
            <p:ph type="sldNum" sz="quarter" idx="10"/>
          </p:nvPr>
        </p:nvSpPr>
        <p:spPr/>
        <p:txBody>
          <a:bodyPr/>
          <a:lstStyle/>
          <a:p>
            <a:fld id="{7C5C3827-66C2-B546-A247-BA9019B8149A}" type="slidenum">
              <a:rPr lang="en-US" smtClean="0"/>
              <a:pPr/>
              <a:t>48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Laurie: article on ERK and cholesterol</a:t>
            </a:r>
            <a:r>
              <a:rPr lang="en-US" baseline="0" dirty="0" smtClean="0"/>
              <a:t> </a:t>
            </a:r>
            <a:r>
              <a:rPr lang="en-US" dirty="0" err="1" smtClean="0"/>
              <a:t>Oxysterol</a:t>
            </a:r>
            <a:r>
              <a:rPr lang="en-US" dirty="0" smtClean="0"/>
              <a:t> binding protein &amp; ERK</a:t>
            </a:r>
          </a:p>
          <a:p>
            <a:endParaRPr lang="en-US" dirty="0" smtClean="0"/>
          </a:p>
          <a:p>
            <a:r>
              <a:rPr lang="en-US" dirty="0" smtClean="0"/>
              <a:t>ERK = extracellular signal-regulated </a:t>
            </a:r>
            <a:r>
              <a:rPr lang="en-US" dirty="0" err="1" smtClean="0"/>
              <a:t>kinase</a:t>
            </a:r>
            <a:endParaRPr lang="en-US" dirty="0" smtClean="0"/>
          </a:p>
          <a:p>
            <a:r>
              <a:rPr lang="en-US" dirty="0" smtClean="0"/>
              <a:t>ERK1 = MAP3</a:t>
            </a:r>
          </a:p>
          <a:p>
            <a:r>
              <a:rPr lang="en-US" dirty="0" smtClean="0"/>
              <a:t>ERK2</a:t>
            </a:r>
            <a:r>
              <a:rPr lang="en-US" baseline="0" dirty="0" smtClean="0"/>
              <a:t> = MAP1 lethal if defective</a:t>
            </a:r>
            <a:endParaRPr lang="en-US" dirty="0" smtClean="0"/>
          </a:p>
          <a:p>
            <a:r>
              <a:rPr lang="en-US" dirty="0" smtClean="0"/>
              <a:t>Assembly</a:t>
            </a:r>
            <a:r>
              <a:rPr lang="en-US" baseline="0" dirty="0" smtClean="0"/>
              <a:t> of this receptor complex occurs in lipid rafts. Intracellular </a:t>
            </a:r>
            <a:r>
              <a:rPr lang="en-US" baseline="0" dirty="0" err="1" smtClean="0"/>
              <a:t>phosphorylation</a:t>
            </a:r>
            <a:r>
              <a:rPr lang="en-US" baseline="0" dirty="0" smtClean="0"/>
              <a:t> and activation of MAPK (ERK ½ , p38, </a:t>
            </a:r>
            <a:r>
              <a:rPr lang="en-US" baseline="0" dirty="0" err="1" smtClean="0"/>
              <a:t>c_jun</a:t>
            </a:r>
            <a:r>
              <a:rPr lang="en-US" baseline="0" dirty="0" smtClean="0"/>
              <a:t> N-terminal </a:t>
            </a:r>
            <a:r>
              <a:rPr lang="en-US" baseline="0" dirty="0" err="1" smtClean="0"/>
              <a:t>kinase</a:t>
            </a:r>
            <a:r>
              <a:rPr lang="en-US" baseline="0" dirty="0" smtClean="0"/>
              <a:t> (JNK) stress-activated protein </a:t>
            </a:r>
            <a:r>
              <a:rPr lang="en-US" baseline="0" dirty="0" err="1" smtClean="0"/>
              <a:t>kinase</a:t>
            </a:r>
            <a:r>
              <a:rPr lang="en-US" baseline="0" dirty="0" smtClean="0"/>
              <a:t> (SAPK). The activation of these </a:t>
            </a:r>
            <a:r>
              <a:rPr lang="en-US" baseline="0" dirty="0" err="1" smtClean="0"/>
              <a:t>kinases</a:t>
            </a:r>
            <a:r>
              <a:rPr lang="en-US" baseline="0" dirty="0" smtClean="0"/>
              <a:t> is essential for the production and liberation of the various inflammatory mediators required for the subsequent host </a:t>
            </a:r>
            <a:r>
              <a:rPr lang="en-US" baseline="0" dirty="0" err="1" smtClean="0"/>
              <a:t>proinflammatory</a:t>
            </a:r>
            <a:r>
              <a:rPr lang="en-US" baseline="0" dirty="0" smtClean="0"/>
              <a:t> phenotype characteristic of sepsis.</a:t>
            </a:r>
          </a:p>
          <a:p>
            <a:endParaRPr lang="en-US" baseline="0" dirty="0" smtClean="0"/>
          </a:p>
          <a:p>
            <a:r>
              <a:rPr lang="en-US" baseline="0" dirty="0" smtClean="0"/>
              <a:t>J. </a:t>
            </a:r>
            <a:r>
              <a:rPr lang="en-US" baseline="0" dirty="0" err="1" smtClean="0"/>
              <a:t>Cuschieri</a:t>
            </a:r>
            <a:r>
              <a:rPr lang="en-US" baseline="0" dirty="0" smtClean="0"/>
              <a:t>, 2004, Presented at 65</a:t>
            </a:r>
            <a:r>
              <a:rPr lang="en-US" baseline="30000" dirty="0" smtClean="0"/>
              <a:t>th</a:t>
            </a:r>
            <a:r>
              <a:rPr lang="en-US" baseline="0" dirty="0" smtClean="0"/>
              <a:t> meeting of the society of university surgeons. Implications of lipid raft disintegration: enhanced anti-inflammatory macrophage phenotype.</a:t>
            </a:r>
          </a:p>
          <a:p>
            <a:endParaRPr lang="en-US" baseline="0" dirty="0" smtClean="0"/>
          </a:p>
          <a:p>
            <a:r>
              <a:rPr lang="en-US" baseline="0" dirty="0" smtClean="0"/>
              <a:t>G alpha 1: cholesterol depletion through </a:t>
            </a:r>
            <a:r>
              <a:rPr lang="en-US" baseline="0" dirty="0" err="1" smtClean="0"/>
              <a:t>MbetaCD</a:t>
            </a:r>
            <a:r>
              <a:rPr lang="en-US" baseline="0" dirty="0" smtClean="0"/>
              <a:t> causes loss of G-protein alpha 1 expression on lipid rafts.</a:t>
            </a:r>
          </a:p>
          <a:p>
            <a:endParaRPr lang="en-US" baseline="0" dirty="0" smtClean="0"/>
          </a:p>
          <a:p>
            <a:r>
              <a:rPr lang="en-US" baseline="0" dirty="0" smtClean="0"/>
              <a:t>Cholesterol depletion </a:t>
            </a:r>
            <a:r>
              <a:rPr lang="en-US" baseline="0" dirty="0" err="1" smtClean="0">
                <a:sym typeface="Wingdings"/>
              </a:rPr>
              <a:t></a:t>
            </a:r>
            <a:r>
              <a:rPr lang="en-US" baseline="0" dirty="0" smtClean="0">
                <a:sym typeface="Wingdings"/>
              </a:rPr>
              <a:t> TNF-alpha significantly depleted, IL-10 doubled.</a:t>
            </a:r>
          </a:p>
          <a:p>
            <a:endParaRPr lang="en-US" baseline="0" dirty="0" smtClean="0">
              <a:sym typeface="Wingdings"/>
            </a:endParaRPr>
          </a:p>
          <a:p>
            <a:r>
              <a:rPr lang="en-US" baseline="0" dirty="0" err="1" smtClean="0">
                <a:sym typeface="Wingdings"/>
              </a:rPr>
              <a:t>Endotoxin</a:t>
            </a:r>
            <a:r>
              <a:rPr lang="en-US" baseline="0" dirty="0" smtClean="0">
                <a:sym typeface="Wingdings"/>
              </a:rPr>
              <a:t> is known to result in the activation of the tissue-fixed macrophage, which is critical in the eradication of gram-negative infections.</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macrophage_cholesterol_depletion_response.pdf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Defective activation of iNOS/HO-1 resulted in limited </a:t>
            </a:r>
            <a:r>
              <a:rPr lang="en-US" sz="1200" kern="1200" dirty="0" err="1" smtClean="0">
                <a:solidFill>
                  <a:schemeClr val="tx1"/>
                </a:solidFill>
                <a:latin typeface="+mn-lt"/>
                <a:ea typeface="+mn-ea"/>
                <a:cs typeface="+mn-cs"/>
              </a:rPr>
              <a:t>cytoprotective</a:t>
            </a:r>
            <a:r>
              <a:rPr lang="en-US" sz="1200" kern="1200" dirty="0" smtClean="0">
                <a:solidFill>
                  <a:schemeClr val="tx1"/>
                </a:solidFill>
                <a:latin typeface="+mn-lt"/>
                <a:ea typeface="+mn-ea"/>
                <a:cs typeface="+mn-cs"/>
              </a:rPr>
              <a:t> capacity against ROS and reduced </a:t>
            </a:r>
            <a:r>
              <a:rPr lang="en-US" sz="1200" kern="1200" dirty="0" err="1" smtClean="0">
                <a:solidFill>
                  <a:schemeClr val="tx1"/>
                </a:solidFill>
                <a:latin typeface="+mn-lt"/>
                <a:ea typeface="+mn-ea"/>
                <a:cs typeface="+mn-cs"/>
              </a:rPr>
              <a:t>microbicidal</a:t>
            </a:r>
            <a:r>
              <a:rPr lang="en-US" sz="1200" kern="1200" dirty="0" smtClean="0">
                <a:solidFill>
                  <a:schemeClr val="tx1"/>
                </a:solidFill>
                <a:latin typeface="+mn-lt"/>
                <a:ea typeface="+mn-ea"/>
                <a:cs typeface="+mn-cs"/>
              </a:rPr>
              <a:t> potential. These data were validated using an in vivo model of </a:t>
            </a:r>
            <a:r>
              <a:rPr lang="en-US" sz="1200" i="1" kern="1200" dirty="0" smtClean="0">
                <a:solidFill>
                  <a:schemeClr val="tx1"/>
                </a:solidFill>
                <a:latin typeface="+mn-lt"/>
                <a:ea typeface="+mn-ea"/>
                <a:cs typeface="+mn-cs"/>
              </a:rPr>
              <a:t>L. </a:t>
            </a:r>
            <a:r>
              <a:rPr lang="en-US" sz="1200" i="1" kern="1200" dirty="0" err="1" smtClean="0">
                <a:solidFill>
                  <a:schemeClr val="tx1"/>
                </a:solidFill>
                <a:latin typeface="+mn-lt"/>
                <a:ea typeface="+mn-ea"/>
                <a:cs typeface="+mn-cs"/>
              </a:rPr>
              <a:t>monocytogenes</a:t>
            </a:r>
            <a:r>
              <a:rPr lang="en-US" sz="1200" i="1" kern="1200" dirty="0" smtClean="0">
                <a:solidFill>
                  <a:schemeClr val="tx1"/>
                </a:solidFill>
                <a:latin typeface="+mn-lt"/>
                <a:ea typeface="+mn-ea"/>
                <a:cs typeface="+mn-cs"/>
              </a:rPr>
              <a:t> infection that revealed that </a:t>
            </a:r>
            <a:r>
              <a:rPr lang="en-US" sz="1200" i="1" kern="1200" dirty="0" err="1" smtClean="0">
                <a:solidFill>
                  <a:schemeClr val="tx1"/>
                </a:solidFill>
                <a:latin typeface="+mn-lt"/>
                <a:ea typeface="+mn-ea"/>
                <a:cs typeface="+mn-cs"/>
              </a:rPr>
              <a:t>iNOS</a:t>
            </a:r>
            <a:r>
              <a:rPr lang="en-US" sz="1200" i="1" kern="1200" dirty="0" smtClean="0">
                <a:solidFill>
                  <a:schemeClr val="tx1"/>
                </a:solidFill>
                <a:latin typeface="+mn-lt"/>
                <a:ea typeface="+mn-ea"/>
                <a:cs typeface="+mn-cs"/>
              </a:rPr>
              <a:t> activation by </a:t>
            </a:r>
            <a:r>
              <a:rPr lang="en-US" sz="1200" i="1" kern="1200" dirty="0" err="1" smtClean="0">
                <a:solidFill>
                  <a:schemeClr val="tx1"/>
                </a:solidFill>
                <a:latin typeface="+mn-lt"/>
                <a:ea typeface="+mn-ea"/>
                <a:cs typeface="+mn-cs"/>
              </a:rPr>
              <a:t>splenic</a:t>
            </a:r>
            <a:r>
              <a:rPr lang="en-US" sz="1200" i="1" kern="1200" dirty="0" smtClean="0">
                <a:solidFill>
                  <a:schemeClr val="tx1"/>
                </a:solidFill>
                <a:latin typeface="+mn-lt"/>
                <a:ea typeface="+mn-ea"/>
                <a:cs typeface="+mn-cs"/>
              </a:rPr>
              <a:t> inflammatory </a:t>
            </a:r>
            <a:r>
              <a:rPr lang="en-US" sz="1200" i="1" kern="1200" dirty="0" err="1" smtClean="0">
                <a:solidFill>
                  <a:schemeClr val="tx1"/>
                </a:solidFill>
                <a:latin typeface="+mn-lt"/>
                <a:ea typeface="+mn-ea"/>
                <a:cs typeface="+mn-cs"/>
              </a:rPr>
              <a:t>moDCs</a:t>
            </a:r>
            <a:r>
              <a:rPr lang="en-US" sz="1200" i="1" kern="1200" dirty="0" smtClean="0">
                <a:solidFill>
                  <a:schemeClr val="tx1"/>
                </a:solidFill>
                <a:latin typeface="+mn-lt"/>
                <a:ea typeface="+mn-ea"/>
                <a:cs typeface="+mn-cs"/>
              </a:rPr>
              <a:t>, specialized in NO and TNF-α production, was strongly reduced in </a:t>
            </a:r>
            <a:r>
              <a:rPr lang="en-US" sz="1200" i="1" kern="1200" dirty="0" err="1" smtClean="0">
                <a:solidFill>
                  <a:schemeClr val="tx1"/>
                </a:solidFill>
                <a:latin typeface="+mn-lt"/>
                <a:ea typeface="+mn-ea"/>
                <a:cs typeface="+mn-cs"/>
              </a:rPr>
              <a:t>lovastatin</a:t>
            </a:r>
            <a:r>
              <a:rPr lang="en-US" sz="1200" i="1" kern="1200" dirty="0" smtClean="0">
                <a:solidFill>
                  <a:schemeClr val="tx1"/>
                </a:solidFill>
                <a:latin typeface="+mn-lt"/>
                <a:ea typeface="+mn-ea"/>
                <a:cs typeface="+mn-cs"/>
              </a:rPr>
              <a:t>-treated, </a:t>
            </a:r>
            <a:r>
              <a:rPr lang="en-US" sz="1200" i="1" kern="1200" dirty="0" err="1" smtClean="0">
                <a:solidFill>
                  <a:schemeClr val="tx1"/>
                </a:solidFill>
                <a:latin typeface="+mn-lt"/>
                <a:ea typeface="+mn-ea"/>
                <a:cs typeface="+mn-cs"/>
              </a:rPr>
              <a:t>Listeria</a:t>
            </a:r>
            <a:r>
              <a:rPr lang="en-US" sz="1200" i="1" kern="1200" dirty="0" smtClean="0">
                <a:solidFill>
                  <a:schemeClr val="tx1"/>
                </a:solidFill>
                <a:latin typeface="+mn-lt"/>
                <a:ea typeface="+mn-ea"/>
                <a:cs typeface="+mn-cs"/>
              </a:rPr>
              <a:t>-infected mice. </a:t>
            </a:r>
            <a:r>
              <a:rPr lang="en-US" sz="1200" i="1" kern="1200" dirty="0" err="1" smtClean="0">
                <a:solidFill>
                  <a:schemeClr val="tx1"/>
                </a:solidFill>
                <a:latin typeface="+mn-lt"/>
                <a:ea typeface="+mn-ea"/>
                <a:cs typeface="+mn-cs"/>
              </a:rPr>
              <a:t>Statin</a:t>
            </a:r>
            <a:r>
              <a:rPr lang="en-US" sz="1200" i="1" kern="1200" dirty="0" smtClean="0">
                <a:solidFill>
                  <a:schemeClr val="tx1"/>
                </a:solidFill>
                <a:latin typeface="+mn-lt"/>
                <a:ea typeface="+mn-ea"/>
                <a:cs typeface="+mn-cs"/>
              </a:rPr>
              <a:t> treatment could have severe implications in immunity against pathogens due to defective iNOS/HO-1 metabolism activation in inflammatory </a:t>
            </a:r>
            <a:r>
              <a:rPr lang="en-US" sz="1200" i="1" kern="1200" dirty="0" err="1" smtClean="0">
                <a:solidFill>
                  <a:schemeClr val="tx1"/>
                </a:solidFill>
                <a:latin typeface="+mn-lt"/>
                <a:ea typeface="+mn-ea"/>
                <a:cs typeface="+mn-cs"/>
              </a:rPr>
              <a:t>moDCs</a:t>
            </a:r>
            <a:r>
              <a:rPr lang="en-US" sz="1200" i="1" kern="1200" dirty="0" smtClean="0">
                <a:solidFill>
                  <a:schemeClr val="tx1"/>
                </a:solidFill>
                <a:latin typeface="+mn-lt"/>
                <a:ea typeface="+mn-ea"/>
                <a:cs typeface="+mn-cs"/>
              </a:rPr>
              <a:t> that might lead to immune failure.</a:t>
            </a:r>
          </a:p>
          <a:p>
            <a:endParaRPr lang="en-US" sz="1200" i="1"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Robert_davidson/sep14/EJImmunology</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Statin</a:t>
            </a:r>
            <a:r>
              <a:rPr lang="en-US" sz="1200" i="1" kern="1200" baseline="0" dirty="0" smtClean="0">
                <a:solidFill>
                  <a:schemeClr val="tx1"/>
                </a:solidFill>
                <a:latin typeface="+mn-lt"/>
                <a:ea typeface="+mn-ea"/>
                <a:cs typeface="+mn-cs"/>
              </a:rPr>
              <a:t> immune </a:t>
            </a:r>
            <a:r>
              <a:rPr lang="en-US" sz="1200" i="1" kern="1200" baseline="0" dirty="0" err="1" smtClean="0">
                <a:solidFill>
                  <a:schemeClr val="tx1"/>
                </a:solidFill>
                <a:latin typeface="+mn-lt"/>
                <a:ea typeface="+mn-ea"/>
                <a:cs typeface="+mn-cs"/>
              </a:rPr>
              <a:t>failure.pdf</a:t>
            </a:r>
            <a:endParaRPr lang="en-US" sz="1200" i="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such slides in;</a:t>
            </a:r>
          </a:p>
          <a:p>
            <a:r>
              <a:rPr lang="en-US" baseline="0" dirty="0" smtClean="0"/>
              <a:t>Project/2011/US_HealthReport2010.ppt</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Spacedoc/spacdoc/sepsis/statins_phagocyte_traps.pdf</a:t>
            </a:r>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current clinical practice, patients who present with muscle symptoms while receiving </a:t>
            </a:r>
            <a:r>
              <a:rPr lang="en-US" sz="1200" kern="1200" dirty="0" err="1" smtClean="0">
                <a:solidFill>
                  <a:schemeClr val="tx1"/>
                </a:solidFill>
                <a:latin typeface="+mn-lt"/>
                <a:ea typeface="+mn-ea"/>
                <a:cs typeface="+mn-cs"/>
              </a:rPr>
              <a:t>statin</a:t>
            </a:r>
            <a:r>
              <a:rPr lang="en-US" sz="1200" kern="1200" dirty="0" smtClean="0">
                <a:solidFill>
                  <a:schemeClr val="tx1"/>
                </a:solidFill>
                <a:latin typeface="+mn-lt"/>
                <a:ea typeface="+mn-ea"/>
                <a:cs typeface="+mn-cs"/>
              </a:rPr>
              <a:t> therapy have their </a:t>
            </a:r>
            <a:r>
              <a:rPr lang="en-US" sz="1200" kern="1200" dirty="0" err="1" smtClean="0">
                <a:solidFill>
                  <a:schemeClr val="tx1"/>
                </a:solidFill>
                <a:latin typeface="+mn-lt"/>
                <a:ea typeface="+mn-ea"/>
                <a:cs typeface="+mn-cs"/>
              </a:rPr>
              <a:t>creatine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phosphokinase</a:t>
            </a:r>
            <a:r>
              <a:rPr lang="en-US" sz="1200" kern="1200" dirty="0" smtClean="0">
                <a:solidFill>
                  <a:schemeClr val="tx1"/>
                </a:solidFill>
                <a:latin typeface="+mn-lt"/>
                <a:ea typeface="+mn-ea"/>
                <a:cs typeface="+mn-cs"/>
              </a:rPr>
              <a:t> levels measured. If the level is within normal limits or is modestly elevated (current recommendations in- </a:t>
            </a:r>
            <a:r>
              <a:rPr lang="en-US" sz="1200" kern="1200" dirty="0" err="1" smtClean="0">
                <a:solidFill>
                  <a:schemeClr val="tx1"/>
                </a:solidFill>
                <a:latin typeface="+mn-lt"/>
                <a:ea typeface="+mn-ea"/>
                <a:cs typeface="+mn-cs"/>
              </a:rPr>
              <a:t>clude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creatine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phosphokinase</a:t>
            </a:r>
            <a:r>
              <a:rPr lang="en-US" sz="1200" kern="1200" dirty="0" smtClean="0">
                <a:solidFill>
                  <a:schemeClr val="tx1"/>
                </a:solidFill>
                <a:latin typeface="+mn-lt"/>
                <a:ea typeface="+mn-ea"/>
                <a:cs typeface="+mn-cs"/>
              </a:rPr>
              <a:t> &lt; 1950 U/L6), patients are </a:t>
            </a:r>
            <a:r>
              <a:rPr lang="en-US" sz="1200" kern="1200" dirty="0" err="1" smtClean="0">
                <a:solidFill>
                  <a:schemeClr val="tx1"/>
                </a:solidFill>
                <a:latin typeface="+mn-lt"/>
                <a:ea typeface="+mn-ea"/>
                <a:cs typeface="+mn-cs"/>
              </a:rPr>
              <a:t>fre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quently</a:t>
            </a:r>
            <a:r>
              <a:rPr lang="en-US" sz="1200" kern="1200" dirty="0" smtClean="0">
                <a:solidFill>
                  <a:schemeClr val="tx1"/>
                </a:solidFill>
                <a:latin typeface="+mn-lt"/>
                <a:ea typeface="+mn-ea"/>
                <a:cs typeface="+mn-cs"/>
              </a:rPr>
              <a:t> advised to continue their current </a:t>
            </a:r>
            <a:r>
              <a:rPr lang="en-US" sz="1200" kern="1200" dirty="0" err="1" smtClean="0">
                <a:solidFill>
                  <a:schemeClr val="tx1"/>
                </a:solidFill>
                <a:latin typeface="+mn-lt"/>
                <a:ea typeface="+mn-ea"/>
                <a:cs typeface="+mn-cs"/>
              </a:rPr>
              <a:t>statin</a:t>
            </a:r>
            <a:r>
              <a:rPr lang="en-US" sz="1200" kern="1200" dirty="0" smtClean="0">
                <a:solidFill>
                  <a:schemeClr val="tx1"/>
                </a:solidFill>
                <a:latin typeface="+mn-lt"/>
                <a:ea typeface="+mn-ea"/>
                <a:cs typeface="+mn-cs"/>
              </a:rPr>
              <a:t> therapy. This is based on the assumption that a lack of increased </a:t>
            </a:r>
            <a:r>
              <a:rPr lang="en-US" sz="1200" kern="1200" dirty="0" err="1" smtClean="0">
                <a:solidFill>
                  <a:schemeClr val="tx1"/>
                </a:solidFill>
                <a:latin typeface="+mn-lt"/>
                <a:ea typeface="+mn-ea"/>
                <a:cs typeface="+mn-cs"/>
              </a:rPr>
              <a:t>creatine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phosphokinase</a:t>
            </a:r>
            <a:r>
              <a:rPr lang="en-US" sz="1200" kern="1200" dirty="0" smtClean="0">
                <a:solidFill>
                  <a:schemeClr val="tx1"/>
                </a:solidFill>
                <a:latin typeface="+mn-lt"/>
                <a:ea typeface="+mn-ea"/>
                <a:cs typeface="+mn-cs"/>
              </a:rPr>
              <a:t> levels supports a lack of underlying muscle damage. Our findings suggest that normal or moderately </a:t>
            </a:r>
            <a:r>
              <a:rPr lang="en-US" sz="1200" kern="1200" dirty="0" err="1" smtClean="0">
                <a:solidFill>
                  <a:schemeClr val="tx1"/>
                </a:solidFill>
                <a:latin typeface="+mn-lt"/>
                <a:ea typeface="+mn-ea"/>
                <a:cs typeface="+mn-cs"/>
              </a:rPr>
              <a:t>ele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vated</a:t>
            </a:r>
            <a:r>
              <a:rPr lang="en-US" sz="1200" kern="1200" dirty="0" smtClean="0">
                <a:solidFill>
                  <a:schemeClr val="tx1"/>
                </a:solidFill>
                <a:latin typeface="+mn-lt"/>
                <a:ea typeface="+mn-ea"/>
                <a:cs typeface="+mn-cs"/>
              </a:rPr>
              <a:t> levels of </a:t>
            </a:r>
            <a:r>
              <a:rPr lang="en-US" sz="1200" kern="1200" dirty="0" err="1" smtClean="0">
                <a:solidFill>
                  <a:schemeClr val="tx1"/>
                </a:solidFill>
                <a:latin typeface="+mn-lt"/>
                <a:ea typeface="+mn-ea"/>
                <a:cs typeface="+mn-cs"/>
              </a:rPr>
              <a:t>creatine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phosphokinase</a:t>
            </a:r>
            <a:r>
              <a:rPr lang="en-US" sz="1200" kern="1200" dirty="0" smtClean="0">
                <a:solidFill>
                  <a:schemeClr val="tx1"/>
                </a:solidFill>
                <a:latin typeface="+mn-lt"/>
                <a:ea typeface="+mn-ea"/>
                <a:cs typeface="+mn-cs"/>
              </a:rPr>
              <a:t> do not exclude </a:t>
            </a:r>
            <a:r>
              <a:rPr lang="en-US" sz="1200" kern="1200" dirty="0" err="1" smtClean="0">
                <a:solidFill>
                  <a:schemeClr val="tx1"/>
                </a:solidFill>
                <a:latin typeface="+mn-lt"/>
                <a:ea typeface="+mn-ea"/>
                <a:cs typeface="+mn-cs"/>
              </a:rPr>
              <a:t>statin</a:t>
            </a:r>
            <a:r>
              <a:rPr lang="en-US" sz="1200" kern="1200" dirty="0" smtClean="0">
                <a:solidFill>
                  <a:schemeClr val="tx1"/>
                </a:solidFill>
                <a:latin typeface="+mn-lt"/>
                <a:ea typeface="+mn-ea"/>
                <a:cs typeface="+mn-cs"/>
              </a:rPr>
              <a:t>- associated muscle injury. Thus, alternative treatment </a:t>
            </a:r>
            <a:r>
              <a:rPr lang="en-US" sz="1200" kern="1200" dirty="0" err="1" smtClean="0">
                <a:solidFill>
                  <a:schemeClr val="tx1"/>
                </a:solidFill>
                <a:latin typeface="+mn-lt"/>
                <a:ea typeface="+mn-ea"/>
                <a:cs typeface="+mn-cs"/>
              </a:rPr>
              <a:t>strate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gies</a:t>
            </a:r>
            <a:r>
              <a:rPr lang="en-US" sz="1200" kern="1200" dirty="0" smtClean="0">
                <a:solidFill>
                  <a:schemeClr val="tx1"/>
                </a:solidFill>
                <a:latin typeface="+mn-lt"/>
                <a:ea typeface="+mn-ea"/>
                <a:cs typeface="+mn-cs"/>
              </a:rPr>
              <a:t> for patients with muscle symptoms need to be evaluated.</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For_vic/statins_wreck_mitochondria.pdf</a:t>
            </a:r>
            <a:endParaRPr lang="en-US" dirty="0" smtClean="0"/>
          </a:p>
          <a:p>
            <a:r>
              <a:rPr lang="en-US" dirty="0" err="1" smtClean="0"/>
              <a:t>For_vic/depression_low_cholesterol.pdf</a:t>
            </a:r>
            <a:endParaRPr lang="en-US" dirty="0" smtClean="0"/>
          </a:p>
          <a:p>
            <a:endParaRPr lang="en-US" dirty="0" smtClean="0"/>
          </a:p>
          <a:p>
            <a:r>
              <a:rPr lang="en-US" sz="1200" kern="1200" dirty="0" err="1" smtClean="0">
                <a:solidFill>
                  <a:schemeClr val="tx1"/>
                </a:solidFill>
                <a:latin typeface="+mn-lt"/>
                <a:ea typeface="+mn-ea"/>
                <a:cs typeface="+mn-cs"/>
              </a:rPr>
              <a:t>Sinzinger</a:t>
            </a:r>
            <a:r>
              <a:rPr lang="en-US" sz="1200" kern="1200" dirty="0" smtClean="0">
                <a:solidFill>
                  <a:schemeClr val="tx1"/>
                </a:solidFill>
                <a:latin typeface="+mn-lt"/>
                <a:ea typeface="+mn-ea"/>
                <a:cs typeface="+mn-cs"/>
              </a:rPr>
              <a:t> H &amp; O’Grady J (2004) Professional athletes suffering from familial </a:t>
            </a:r>
            <a:r>
              <a:rPr lang="en-US" sz="1200" kern="1200" dirty="0" err="1" smtClean="0">
                <a:solidFill>
                  <a:schemeClr val="tx1"/>
                </a:solidFill>
                <a:latin typeface="+mn-lt"/>
                <a:ea typeface="+mn-ea"/>
                <a:cs typeface="+mn-cs"/>
              </a:rPr>
              <a:t>hypercholesterolaemia</a:t>
            </a:r>
            <a:r>
              <a:rPr lang="en-US" sz="1200" kern="1200" dirty="0" smtClean="0">
                <a:solidFill>
                  <a:schemeClr val="tx1"/>
                </a:solidFill>
                <a:latin typeface="+mn-lt"/>
                <a:ea typeface="+mn-ea"/>
                <a:cs typeface="+mn-cs"/>
              </a:rPr>
              <a:t> rarely tolerate </a:t>
            </a:r>
            <a:r>
              <a:rPr lang="en-US" sz="1200" kern="1200" dirty="0" err="1" smtClean="0">
                <a:solidFill>
                  <a:schemeClr val="tx1"/>
                </a:solidFill>
                <a:latin typeface="+mn-lt"/>
                <a:ea typeface="+mn-ea"/>
                <a:cs typeface="+mn-cs"/>
              </a:rPr>
              <a:t>statin</a:t>
            </a:r>
            <a:r>
              <a:rPr lang="en-US" sz="1200" kern="1200" dirty="0" smtClean="0">
                <a:solidFill>
                  <a:schemeClr val="tx1"/>
                </a:solidFill>
                <a:latin typeface="+mn-lt"/>
                <a:ea typeface="+mn-ea"/>
                <a:cs typeface="+mn-cs"/>
              </a:rPr>
              <a:t> treatment because of muscular problems. Br J </a:t>
            </a:r>
            <a:r>
              <a:rPr lang="en-US" sz="1200" kern="1200" dirty="0" err="1" smtClean="0">
                <a:solidFill>
                  <a:schemeClr val="tx1"/>
                </a:solidFill>
                <a:latin typeface="+mn-lt"/>
                <a:ea typeface="+mn-ea"/>
                <a:cs typeface="+mn-cs"/>
              </a:rPr>
              <a:t>Clin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Pharmacol</a:t>
            </a:r>
            <a:r>
              <a:rPr lang="en-US" sz="1200" kern="1200" dirty="0" smtClean="0">
                <a:solidFill>
                  <a:schemeClr val="tx1"/>
                </a:solidFill>
                <a:latin typeface="+mn-lt"/>
                <a:ea typeface="+mn-ea"/>
                <a:cs typeface="+mn-cs"/>
              </a:rPr>
              <a:t> 57: 525–528.</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statins_sodium_channel.pdf</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60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For_vic/statins_plant_sterols.pdf</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62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from_luca/EJimmunology</a:t>
            </a:r>
            <a:r>
              <a:rPr lang="en-US" dirty="0" smtClean="0"/>
              <a:t> </a:t>
            </a:r>
            <a:r>
              <a:rPr lang="en-US" dirty="0" err="1" smtClean="0"/>
              <a:t>Statin</a:t>
            </a:r>
            <a:r>
              <a:rPr lang="en-US" dirty="0" smtClean="0"/>
              <a:t> immune </a:t>
            </a:r>
            <a:r>
              <a:rPr lang="en-US" dirty="0" err="1" smtClean="0"/>
              <a:t>failure.pdf</a:t>
            </a:r>
            <a:r>
              <a:rPr lang="en-US" dirty="0" smtClean="0"/>
              <a:t> -- do a slide with this info on it.</a:t>
            </a:r>
          </a:p>
          <a:p>
            <a:r>
              <a:rPr lang="en-US" dirty="0" err="1" smtClean="0"/>
              <a:t>From_luca/statins</a:t>
            </a:r>
            <a:r>
              <a:rPr lang="en-US" dirty="0" smtClean="0"/>
              <a:t> lupus-like </a:t>
            </a:r>
            <a:r>
              <a:rPr lang="en-US" dirty="0" err="1" smtClean="0"/>
              <a:t>syndrome.pdf</a:t>
            </a:r>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63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extLst/>
        </p:spPr>
      </p:sp>
      <p:sp>
        <p:nvSpPr>
          <p:cNvPr id="54275" name="Notes Placeholder 2"/>
          <p:cNvSpPr>
            <a:spLocks noGrp="1"/>
          </p:cNvSpPr>
          <p:nvPr>
            <p:ph type="body" idx="1"/>
          </p:nvPr>
        </p:nvSpPr>
        <p:spPr>
          <a:ln/>
          <a:extLst/>
        </p:spPr>
        <p:txBody>
          <a:bodyPr/>
          <a:lstStyle/>
          <a:p>
            <a:r>
              <a:rPr lang="en-US" dirty="0" smtClean="0">
                <a:latin typeface="Segoe"/>
              </a:rPr>
              <a:t>So</a:t>
            </a:r>
            <a:r>
              <a:rPr lang="en-US" baseline="0" dirty="0" smtClean="0">
                <a:latin typeface="Segoe"/>
              </a:rPr>
              <a:t> we collected over 105 thousand drug reviews from various forums on various drugs. From all these reviews, we extracted over 7000 words and phrases that describe common side effects. These reviews are then subjected to a process of data cleaning and clustering.</a:t>
            </a:r>
            <a:endParaRPr lang="en-US" dirty="0" smtClean="0">
              <a:latin typeface="Segoe"/>
            </a:endParaRPr>
          </a:p>
        </p:txBody>
      </p:sp>
      <p:sp>
        <p:nvSpPr>
          <p:cNvPr id="54276" name="Header Placeholder 3"/>
          <p:cNvSpPr>
            <a:spLocks noGrp="1"/>
          </p:cNvSpPr>
          <p:nvPr>
            <p:ph type="hdr" sz="quarter"/>
          </p:nvPr>
        </p:nvSpPr>
        <p:spPr>
          <a:extLst/>
        </p:spPr>
        <p:txBody>
          <a:bodyPr/>
          <a:lstStyle>
            <a:lvl1pPr eaLnBrk="0" hangingPunct="0">
              <a:defRPr sz="2900">
                <a:solidFill>
                  <a:schemeClr val="bg2"/>
                </a:solidFill>
                <a:latin typeface="Segoe Semibold"/>
              </a:defRPr>
            </a:lvl1pPr>
            <a:lvl2pPr marL="742950" indent="-285750" eaLnBrk="0" hangingPunct="0">
              <a:defRPr sz="2900">
                <a:solidFill>
                  <a:schemeClr val="bg2"/>
                </a:solidFill>
                <a:latin typeface="Segoe Semibold"/>
              </a:defRPr>
            </a:lvl2pPr>
            <a:lvl3pPr marL="1143000" indent="-228600" eaLnBrk="0" hangingPunct="0">
              <a:defRPr sz="2900">
                <a:solidFill>
                  <a:schemeClr val="bg2"/>
                </a:solidFill>
                <a:latin typeface="Segoe Semibold"/>
              </a:defRPr>
            </a:lvl3pPr>
            <a:lvl4pPr marL="1600200" indent="-228600" eaLnBrk="0" hangingPunct="0">
              <a:defRPr sz="2900">
                <a:solidFill>
                  <a:schemeClr val="bg2"/>
                </a:solidFill>
                <a:latin typeface="Segoe Semibold"/>
              </a:defRPr>
            </a:lvl4pPr>
            <a:lvl5pPr marL="2057400" indent="-228600" eaLnBrk="0" hangingPunct="0">
              <a:defRPr sz="2900">
                <a:solidFill>
                  <a:schemeClr val="bg2"/>
                </a:solidFill>
                <a:latin typeface="Segoe Semibold"/>
              </a:defRPr>
            </a:lvl5pPr>
            <a:lvl6pPr marL="2514600" indent="-228600" eaLnBrk="0" fontAlgn="base" hangingPunct="0">
              <a:spcBef>
                <a:spcPct val="0"/>
              </a:spcBef>
              <a:spcAft>
                <a:spcPct val="0"/>
              </a:spcAft>
              <a:defRPr sz="2900">
                <a:solidFill>
                  <a:schemeClr val="bg2"/>
                </a:solidFill>
                <a:latin typeface="Segoe Semibold"/>
              </a:defRPr>
            </a:lvl6pPr>
            <a:lvl7pPr marL="2971800" indent="-228600" eaLnBrk="0" fontAlgn="base" hangingPunct="0">
              <a:spcBef>
                <a:spcPct val="0"/>
              </a:spcBef>
              <a:spcAft>
                <a:spcPct val="0"/>
              </a:spcAft>
              <a:defRPr sz="2900">
                <a:solidFill>
                  <a:schemeClr val="bg2"/>
                </a:solidFill>
                <a:latin typeface="Segoe Semibold"/>
              </a:defRPr>
            </a:lvl7pPr>
            <a:lvl8pPr marL="3429000" indent="-228600" eaLnBrk="0" fontAlgn="base" hangingPunct="0">
              <a:spcBef>
                <a:spcPct val="0"/>
              </a:spcBef>
              <a:spcAft>
                <a:spcPct val="0"/>
              </a:spcAft>
              <a:defRPr sz="2900">
                <a:solidFill>
                  <a:schemeClr val="bg2"/>
                </a:solidFill>
                <a:latin typeface="Segoe Semibold"/>
              </a:defRPr>
            </a:lvl8pPr>
            <a:lvl9pPr marL="3886200" indent="-228600" eaLnBrk="0" fontAlgn="base" hangingPunct="0">
              <a:spcBef>
                <a:spcPct val="0"/>
              </a:spcBef>
              <a:spcAft>
                <a:spcPct val="0"/>
              </a:spcAft>
              <a:defRPr sz="2900">
                <a:solidFill>
                  <a:schemeClr val="bg2"/>
                </a:solidFill>
                <a:latin typeface="Segoe Semibold"/>
              </a:defRPr>
            </a:lvl9pPr>
          </a:lstStyle>
          <a:p>
            <a:pPr eaLnBrk="1" hangingPunct="1">
              <a:defRPr/>
            </a:pPr>
            <a:endParaRPr lang="en-US" altLang="zh-CN" sz="1400" smtClean="0">
              <a:solidFill>
                <a:schemeClr val="tx1"/>
              </a:solidFill>
            </a:endParaRPr>
          </a:p>
        </p:txBody>
      </p:sp>
      <p:sp>
        <p:nvSpPr>
          <p:cNvPr id="54277" name="Date Placeholder 4"/>
          <p:cNvSpPr>
            <a:spLocks noGrp="1"/>
          </p:cNvSpPr>
          <p:nvPr>
            <p:ph type="dt" sz="quarter" idx="1"/>
          </p:nvPr>
        </p:nvSpPr>
        <p:spPr>
          <a:extLst/>
        </p:spPr>
        <p:txBody>
          <a:bodyPr/>
          <a:lstStyle>
            <a:lvl1pPr eaLnBrk="0" hangingPunct="0">
              <a:defRPr sz="2900">
                <a:solidFill>
                  <a:schemeClr val="bg2"/>
                </a:solidFill>
                <a:latin typeface="Segoe Semibold"/>
              </a:defRPr>
            </a:lvl1pPr>
            <a:lvl2pPr marL="742950" indent="-285750" eaLnBrk="0" hangingPunct="0">
              <a:defRPr sz="2900">
                <a:solidFill>
                  <a:schemeClr val="bg2"/>
                </a:solidFill>
                <a:latin typeface="Segoe Semibold"/>
              </a:defRPr>
            </a:lvl2pPr>
            <a:lvl3pPr marL="1143000" indent="-228600" eaLnBrk="0" hangingPunct="0">
              <a:defRPr sz="2900">
                <a:solidFill>
                  <a:schemeClr val="bg2"/>
                </a:solidFill>
                <a:latin typeface="Segoe Semibold"/>
              </a:defRPr>
            </a:lvl3pPr>
            <a:lvl4pPr marL="1600200" indent="-228600" eaLnBrk="0" hangingPunct="0">
              <a:defRPr sz="2900">
                <a:solidFill>
                  <a:schemeClr val="bg2"/>
                </a:solidFill>
                <a:latin typeface="Segoe Semibold"/>
              </a:defRPr>
            </a:lvl4pPr>
            <a:lvl5pPr marL="2057400" indent="-228600" eaLnBrk="0" hangingPunct="0">
              <a:defRPr sz="2900">
                <a:solidFill>
                  <a:schemeClr val="bg2"/>
                </a:solidFill>
                <a:latin typeface="Segoe Semibold"/>
              </a:defRPr>
            </a:lvl5pPr>
            <a:lvl6pPr marL="2514600" indent="-228600" eaLnBrk="0" fontAlgn="base" hangingPunct="0">
              <a:spcBef>
                <a:spcPct val="0"/>
              </a:spcBef>
              <a:spcAft>
                <a:spcPct val="0"/>
              </a:spcAft>
              <a:defRPr sz="2900">
                <a:solidFill>
                  <a:schemeClr val="bg2"/>
                </a:solidFill>
                <a:latin typeface="Segoe Semibold"/>
              </a:defRPr>
            </a:lvl6pPr>
            <a:lvl7pPr marL="2971800" indent="-228600" eaLnBrk="0" fontAlgn="base" hangingPunct="0">
              <a:spcBef>
                <a:spcPct val="0"/>
              </a:spcBef>
              <a:spcAft>
                <a:spcPct val="0"/>
              </a:spcAft>
              <a:defRPr sz="2900">
                <a:solidFill>
                  <a:schemeClr val="bg2"/>
                </a:solidFill>
                <a:latin typeface="Segoe Semibold"/>
              </a:defRPr>
            </a:lvl7pPr>
            <a:lvl8pPr marL="3429000" indent="-228600" eaLnBrk="0" fontAlgn="base" hangingPunct="0">
              <a:spcBef>
                <a:spcPct val="0"/>
              </a:spcBef>
              <a:spcAft>
                <a:spcPct val="0"/>
              </a:spcAft>
              <a:defRPr sz="2900">
                <a:solidFill>
                  <a:schemeClr val="bg2"/>
                </a:solidFill>
                <a:latin typeface="Segoe Semibold"/>
              </a:defRPr>
            </a:lvl8pPr>
            <a:lvl9pPr marL="3886200" indent="-228600" eaLnBrk="0" fontAlgn="base" hangingPunct="0">
              <a:spcBef>
                <a:spcPct val="0"/>
              </a:spcBef>
              <a:spcAft>
                <a:spcPct val="0"/>
              </a:spcAft>
              <a:defRPr sz="2900">
                <a:solidFill>
                  <a:schemeClr val="bg2"/>
                </a:solidFill>
                <a:latin typeface="Segoe Semibold"/>
              </a:defRPr>
            </a:lvl9pPr>
          </a:lstStyle>
          <a:p>
            <a:pPr eaLnBrk="1" hangingPunct="1">
              <a:defRPr/>
            </a:pPr>
            <a:fld id="{A4E7FD57-A72F-4037-9789-22D4AD1055C1}" type="datetime8">
              <a:rPr lang="en-US" altLang="zh-CN" sz="1200" smtClean="0">
                <a:solidFill>
                  <a:schemeClr val="tx1"/>
                </a:solidFill>
              </a:rPr>
              <a:pPr eaLnBrk="1" hangingPunct="1">
                <a:defRPr/>
              </a:pPr>
              <a:t>11/10/11 15:08</a:t>
            </a:fld>
            <a:endParaRPr lang="en-US" altLang="zh-CN" sz="1200" smtClean="0">
              <a:solidFill>
                <a:schemeClr val="tx1"/>
              </a:solidFill>
            </a:endParaRPr>
          </a:p>
        </p:txBody>
      </p:sp>
      <p:sp>
        <p:nvSpPr>
          <p:cNvPr id="54278" name="Footer Placeholder 5"/>
          <p:cNvSpPr>
            <a:spLocks noGrp="1"/>
          </p:cNvSpPr>
          <p:nvPr>
            <p:ph type="ftr" sz="quarter" idx="4"/>
          </p:nvPr>
        </p:nvSpPr>
        <p:spPr>
          <a:ln/>
          <a:extLst/>
        </p:spPr>
        <p:txBody>
          <a:bodyPr/>
          <a:lstStyle>
            <a:lvl1pPr eaLnBrk="0" hangingPunct="0">
              <a:defRPr sz="2900">
                <a:solidFill>
                  <a:schemeClr val="bg2"/>
                </a:solidFill>
                <a:latin typeface="Segoe Semibold"/>
                <a:cs typeface="Arial" pitchFamily="34" charset="0"/>
              </a:defRPr>
            </a:lvl1pPr>
            <a:lvl2pPr marL="742950" indent="-285750" eaLnBrk="0" hangingPunct="0">
              <a:defRPr sz="2900">
                <a:solidFill>
                  <a:schemeClr val="bg2"/>
                </a:solidFill>
                <a:latin typeface="Segoe Semibold"/>
                <a:cs typeface="Arial" pitchFamily="34" charset="0"/>
              </a:defRPr>
            </a:lvl2pPr>
            <a:lvl3pPr marL="1143000" indent="-228600" eaLnBrk="0" hangingPunct="0">
              <a:defRPr sz="2900">
                <a:solidFill>
                  <a:schemeClr val="bg2"/>
                </a:solidFill>
                <a:latin typeface="Segoe Semibold"/>
                <a:cs typeface="Arial" pitchFamily="34" charset="0"/>
              </a:defRPr>
            </a:lvl3pPr>
            <a:lvl4pPr marL="1600200" indent="-228600" eaLnBrk="0" hangingPunct="0">
              <a:defRPr sz="2900">
                <a:solidFill>
                  <a:schemeClr val="bg2"/>
                </a:solidFill>
                <a:latin typeface="Segoe Semibold"/>
                <a:cs typeface="Arial" pitchFamily="34" charset="0"/>
              </a:defRPr>
            </a:lvl4pPr>
            <a:lvl5pPr marL="2057400" indent="-228600" eaLnBrk="0" hangingPunct="0">
              <a:defRPr sz="2900">
                <a:solidFill>
                  <a:schemeClr val="bg2"/>
                </a:solidFill>
                <a:latin typeface="Segoe Semibold"/>
                <a:cs typeface="Arial" pitchFamily="34" charset="0"/>
              </a:defRPr>
            </a:lvl5pPr>
            <a:lvl6pPr marL="2514600" indent="-228600" eaLnBrk="0" fontAlgn="base" hangingPunct="0">
              <a:spcBef>
                <a:spcPct val="0"/>
              </a:spcBef>
              <a:spcAft>
                <a:spcPct val="0"/>
              </a:spcAft>
              <a:defRPr sz="2900">
                <a:solidFill>
                  <a:schemeClr val="bg2"/>
                </a:solidFill>
                <a:latin typeface="Segoe Semibold"/>
                <a:cs typeface="Arial" pitchFamily="34" charset="0"/>
              </a:defRPr>
            </a:lvl6pPr>
            <a:lvl7pPr marL="2971800" indent="-228600" eaLnBrk="0" fontAlgn="base" hangingPunct="0">
              <a:spcBef>
                <a:spcPct val="0"/>
              </a:spcBef>
              <a:spcAft>
                <a:spcPct val="0"/>
              </a:spcAft>
              <a:defRPr sz="2900">
                <a:solidFill>
                  <a:schemeClr val="bg2"/>
                </a:solidFill>
                <a:latin typeface="Segoe Semibold"/>
                <a:cs typeface="Arial" pitchFamily="34" charset="0"/>
              </a:defRPr>
            </a:lvl7pPr>
            <a:lvl8pPr marL="3429000" indent="-228600" eaLnBrk="0" fontAlgn="base" hangingPunct="0">
              <a:spcBef>
                <a:spcPct val="0"/>
              </a:spcBef>
              <a:spcAft>
                <a:spcPct val="0"/>
              </a:spcAft>
              <a:defRPr sz="2900">
                <a:solidFill>
                  <a:schemeClr val="bg2"/>
                </a:solidFill>
                <a:latin typeface="Segoe Semibold"/>
                <a:cs typeface="Arial" pitchFamily="34" charset="0"/>
              </a:defRPr>
            </a:lvl8pPr>
            <a:lvl9pPr marL="3886200" indent="-228600" eaLnBrk="0" fontAlgn="base" hangingPunct="0">
              <a:spcBef>
                <a:spcPct val="0"/>
              </a:spcBef>
              <a:spcAft>
                <a:spcPct val="0"/>
              </a:spcAft>
              <a:defRPr sz="2900">
                <a:solidFill>
                  <a:schemeClr val="bg2"/>
                </a:solidFill>
                <a:latin typeface="Segoe Semibold"/>
                <a:cs typeface="Arial" pitchFamily="34" charset="0"/>
              </a:defRPr>
            </a:lvl9pPr>
          </a:lstStyle>
          <a:p>
            <a:r>
              <a:rPr lang="en-US" sz="500" smtClean="0">
                <a:latin typeface="Segoe"/>
              </a:rPr>
              <a:t>© 2006 Microsoft Corporation. All rights reserved. Microsoft, Windows, Windows Vista and other product names are or may be registered trademarks and/or trademarks in the U.S. and/or other countries.</a:t>
            </a:r>
          </a:p>
          <a:p>
            <a:r>
              <a:rPr lang="en-US" sz="50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latin typeface="Segoe"/>
              </a:rPr>
            </a:br>
            <a:r>
              <a:rPr lang="en-US" sz="500" smtClean="0">
                <a:latin typeface="Segoe"/>
              </a:rPr>
              <a:t>MICROSOFT MAKES NO WARRANTIES, EXPRESS, IMPLIED OR STATUTORY, AS TO THE INFORMATION IN THIS PRESENTATION.</a:t>
            </a:r>
          </a:p>
        </p:txBody>
      </p:sp>
      <p:sp>
        <p:nvSpPr>
          <p:cNvPr id="54279" name="Slide Number Placeholder 6"/>
          <p:cNvSpPr>
            <a:spLocks noGrp="1"/>
          </p:cNvSpPr>
          <p:nvPr>
            <p:ph type="sldNum" sz="quarter" idx="5"/>
          </p:nvPr>
        </p:nvSpPr>
        <p:spPr>
          <a:extLst/>
        </p:spPr>
        <p:txBody>
          <a:bodyPr/>
          <a:lstStyle>
            <a:lvl1pPr eaLnBrk="0" hangingPunct="0">
              <a:defRPr sz="2900">
                <a:solidFill>
                  <a:schemeClr val="bg2"/>
                </a:solidFill>
                <a:latin typeface="Segoe Semibold"/>
              </a:defRPr>
            </a:lvl1pPr>
            <a:lvl2pPr marL="742950" indent="-285750" eaLnBrk="0" hangingPunct="0">
              <a:defRPr sz="2900">
                <a:solidFill>
                  <a:schemeClr val="bg2"/>
                </a:solidFill>
                <a:latin typeface="Segoe Semibold"/>
              </a:defRPr>
            </a:lvl2pPr>
            <a:lvl3pPr marL="1143000" indent="-228600" eaLnBrk="0" hangingPunct="0">
              <a:defRPr sz="2900">
                <a:solidFill>
                  <a:schemeClr val="bg2"/>
                </a:solidFill>
                <a:latin typeface="Segoe Semibold"/>
              </a:defRPr>
            </a:lvl3pPr>
            <a:lvl4pPr marL="1600200" indent="-228600" eaLnBrk="0" hangingPunct="0">
              <a:defRPr sz="2900">
                <a:solidFill>
                  <a:schemeClr val="bg2"/>
                </a:solidFill>
                <a:latin typeface="Segoe Semibold"/>
              </a:defRPr>
            </a:lvl4pPr>
            <a:lvl5pPr marL="2057400" indent="-228600" eaLnBrk="0" hangingPunct="0">
              <a:defRPr sz="2900">
                <a:solidFill>
                  <a:schemeClr val="bg2"/>
                </a:solidFill>
                <a:latin typeface="Segoe Semibold"/>
              </a:defRPr>
            </a:lvl5pPr>
            <a:lvl6pPr marL="2514600" indent="-228600" eaLnBrk="0" fontAlgn="base" hangingPunct="0">
              <a:spcBef>
                <a:spcPct val="0"/>
              </a:spcBef>
              <a:spcAft>
                <a:spcPct val="0"/>
              </a:spcAft>
              <a:defRPr sz="2900">
                <a:solidFill>
                  <a:schemeClr val="bg2"/>
                </a:solidFill>
                <a:latin typeface="Segoe Semibold"/>
              </a:defRPr>
            </a:lvl6pPr>
            <a:lvl7pPr marL="2971800" indent="-228600" eaLnBrk="0" fontAlgn="base" hangingPunct="0">
              <a:spcBef>
                <a:spcPct val="0"/>
              </a:spcBef>
              <a:spcAft>
                <a:spcPct val="0"/>
              </a:spcAft>
              <a:defRPr sz="2900">
                <a:solidFill>
                  <a:schemeClr val="bg2"/>
                </a:solidFill>
                <a:latin typeface="Segoe Semibold"/>
              </a:defRPr>
            </a:lvl7pPr>
            <a:lvl8pPr marL="3429000" indent="-228600" eaLnBrk="0" fontAlgn="base" hangingPunct="0">
              <a:spcBef>
                <a:spcPct val="0"/>
              </a:spcBef>
              <a:spcAft>
                <a:spcPct val="0"/>
              </a:spcAft>
              <a:defRPr sz="2900">
                <a:solidFill>
                  <a:schemeClr val="bg2"/>
                </a:solidFill>
                <a:latin typeface="Segoe Semibold"/>
              </a:defRPr>
            </a:lvl8pPr>
            <a:lvl9pPr marL="3886200" indent="-228600" eaLnBrk="0" fontAlgn="base" hangingPunct="0">
              <a:spcBef>
                <a:spcPct val="0"/>
              </a:spcBef>
              <a:spcAft>
                <a:spcPct val="0"/>
              </a:spcAft>
              <a:defRPr sz="2900">
                <a:solidFill>
                  <a:schemeClr val="bg2"/>
                </a:solidFill>
                <a:latin typeface="Segoe Semibold"/>
              </a:defRPr>
            </a:lvl9pPr>
          </a:lstStyle>
          <a:p>
            <a:pPr eaLnBrk="1" hangingPunct="1">
              <a:defRPr/>
            </a:pPr>
            <a:fld id="{42542B16-6A9C-4E44-BBBC-57BE6B148FCE}" type="slidenum">
              <a:rPr lang="en-US" altLang="zh-CN" sz="1200" smtClean="0">
                <a:solidFill>
                  <a:schemeClr val="tx1"/>
                </a:solidFill>
              </a:rPr>
              <a:pPr eaLnBrk="1" hangingPunct="1">
                <a:defRPr/>
              </a:pPr>
              <a:t>68</a:t>
            </a:fld>
            <a:endParaRPr lang="en-US" altLang="zh-CN" sz="120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For_vic/norwegians_low_cholesterol_early_death.pdf</a:t>
            </a:r>
            <a:endParaRPr lang="en-US" dirty="0" smtClean="0"/>
          </a:p>
          <a:p>
            <a:r>
              <a:rPr lang="en-US" dirty="0" smtClean="0"/>
              <a:t>Population-based study in Norway.</a:t>
            </a:r>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Ras</a:t>
            </a:r>
            <a:r>
              <a:rPr lang="en-US" dirty="0" smtClean="0"/>
              <a:t>, Rho:</a:t>
            </a:r>
            <a:r>
              <a:rPr lang="en-US" baseline="0" dirty="0" smtClean="0"/>
              <a:t> cell migration and cell-cell adhesion </a:t>
            </a:r>
            <a:r>
              <a:rPr lang="en-US" baseline="0" dirty="0" err="1" smtClean="0"/>
              <a:t>Rab</a:t>
            </a:r>
            <a:r>
              <a:rPr lang="en-US" baseline="0" dirty="0" smtClean="0"/>
              <a:t> likely but not proven</a:t>
            </a:r>
          </a:p>
          <a:p>
            <a:r>
              <a:rPr lang="en-US" dirty="0" err="1" smtClean="0"/>
              <a:t>Dolichols</a:t>
            </a:r>
            <a:r>
              <a:rPr lang="en-US" dirty="0" smtClean="0"/>
              <a:t> are long-chain unsaturated </a:t>
            </a:r>
            <a:r>
              <a:rPr lang="en-US" dirty="0" err="1" smtClean="0"/>
              <a:t>polyisoprenoids</a:t>
            </a:r>
            <a:r>
              <a:rPr lang="en-US" dirty="0" smtClean="0"/>
              <a:t> with multiple cellular functions, such as serving as lipid carriers of sugars used for protein </a:t>
            </a:r>
            <a:r>
              <a:rPr lang="en-US" dirty="0" err="1" smtClean="0"/>
              <a:t>glycosylation</a:t>
            </a:r>
            <a:r>
              <a:rPr lang="en-US" dirty="0" smtClean="0"/>
              <a:t>, which affects protein trafficking in the endoplasmic reticulum. </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serum_cholesterol_prognosis_elderly.pdf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For_vic/alzheimers_low_cholesterol</a:t>
            </a:r>
            <a:r>
              <a:rPr lang="en-US" baseline="0" dirty="0" err="1" smtClean="0"/>
              <a:t>.pdf</a:t>
            </a:r>
            <a:endParaRPr lang="en-US" baseline="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Simvastatin_does_not_help_alzheimers.pd</a:t>
            </a:r>
            <a:endParaRPr lang="en-US" dirty="0" smtClean="0"/>
          </a:p>
          <a:p>
            <a:endParaRPr lang="en-US" smtClean="0"/>
          </a:p>
          <a:p>
            <a:r>
              <a:rPr lang="en-US" smtClean="0"/>
              <a:t>f</a:t>
            </a:r>
            <a:r>
              <a:rPr lang="en-US" sz="1200" kern="1200" smtClean="0">
                <a:solidFill>
                  <a:schemeClr val="tx1"/>
                </a:solidFill>
                <a:latin typeface="+mn-lt"/>
                <a:ea typeface="+mn-ea"/>
                <a:cs typeface="+mn-cs"/>
              </a:rPr>
              <a:t>Mean</a:t>
            </a:r>
            <a:r>
              <a:rPr lang="en-US" sz="1200" kern="1200" dirty="0" smtClean="0">
                <a:solidFill>
                  <a:schemeClr val="tx1"/>
                </a:solidFill>
                <a:latin typeface="+mn-lt"/>
                <a:ea typeface="+mn-ea"/>
                <a:cs typeface="+mn-cs"/>
              </a:rPr>
              <a:t> of ADAS-Cog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Alzheimer’s Disease Assessment Scale–cognitive portion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Hazard</a:t>
            </a:r>
            <a:r>
              <a:rPr lang="en-US" baseline="0" dirty="0" smtClean="0"/>
              <a:t> ratio</a:t>
            </a:r>
          </a:p>
          <a:p>
            <a:endParaRPr lang="en-US" baseline="0" dirty="0" smtClean="0"/>
          </a:p>
          <a:p>
            <a:r>
              <a:rPr lang="en-US" dirty="0" smtClean="0"/>
              <a:t>1.21 Alzheimer’s alone</a:t>
            </a:r>
          </a:p>
          <a:p>
            <a:r>
              <a:rPr lang="en-US" dirty="0" smtClean="0"/>
              <a:t>1.36 Dementia</a:t>
            </a:r>
            <a:r>
              <a:rPr lang="en-US" baseline="0" dirty="0" smtClean="0"/>
              <a:t> alone</a:t>
            </a:r>
          </a:p>
          <a:p>
            <a:r>
              <a:rPr lang="en-US" baseline="0" dirty="0" err="1" smtClean="0"/>
              <a:t>statin_use_increases_dementia.pdf</a:t>
            </a:r>
            <a:r>
              <a:rPr lang="en-US" baseline="0" dirty="0" smtClean="0"/>
              <a:t> in </a:t>
            </a:r>
            <a:r>
              <a:rPr lang="en-US" baseline="0" dirty="0" err="1" smtClean="0"/>
              <a:t>for_vic</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38B2B8-0646-6C4D-B427-8B19CBBE891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180F6-9F38-3947-A1CC-C7740C6A51C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180F6-9F38-3947-A1CC-C7740C6A51C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180F6-9F38-3947-A1CC-C7740C6A51C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187658"/>
            <a:ext cx="8380412" cy="750205"/>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363224"/>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985" y="1"/>
            <a:ext cx="8804031" cy="1128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8777" y="1128713"/>
            <a:ext cx="8805497" cy="4972050"/>
          </a:xfrm>
        </p:spPr>
        <p:txBody>
          <a:bodyPr/>
          <a:lstStyle/>
          <a:p>
            <a:pPr lvl="0"/>
            <a:endParaRPr lang="en-US"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fld id="{5BEF3D03-6CCE-2343-B406-623B693C8874}" type="slidenum">
              <a:rPr lang="en-US"/>
              <a:pPr>
                <a:defRPr/>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180F6-9F38-3947-A1CC-C7740C6A51C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180F6-9F38-3947-A1CC-C7740C6A51C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A180F6-9F38-3947-A1CC-C7740C6A51CF}" type="datetimeFigureOut">
              <a:rPr lang="en-US" smtClean="0"/>
              <a:pPr/>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A180F6-9F38-3947-A1CC-C7740C6A51CF}" type="datetimeFigureOut">
              <a:rPr lang="en-US" smtClean="0"/>
              <a:pPr/>
              <a:t>11/10/11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A180F6-9F38-3947-A1CC-C7740C6A51CF}" type="datetimeFigureOut">
              <a:rPr lang="en-US" smtClean="0"/>
              <a:pPr/>
              <a:t>11/10/11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180F6-9F38-3947-A1CC-C7740C6A51CF}" type="datetimeFigureOut">
              <a:rPr lang="en-US" smtClean="0"/>
              <a:pPr/>
              <a:t>11/10/11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180F6-9F38-3947-A1CC-C7740C6A51CF}" type="datetimeFigureOut">
              <a:rPr lang="en-US" smtClean="0"/>
              <a:pPr/>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180F6-9F38-3947-A1CC-C7740C6A51CF}" type="datetimeFigureOut">
              <a:rPr lang="en-US" smtClean="0"/>
              <a:pPr/>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360B7-7546-9A43-BA24-839220FE15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180F6-9F38-3947-A1CC-C7740C6A51CF}" type="datetimeFigureOut">
              <a:rPr lang="en-US" smtClean="0"/>
              <a:pPr/>
              <a:t>11/10/11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360B7-7546-9A43-BA24-839220FE15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linicaltrials.gov/ct2/show/NCT00450840" TargetMode="External"/><Relationship Id="rId4" Type="http://schemas.openxmlformats.org/officeDocument/2006/relationships/hyperlink" Target="http://clinicaltrials.gov/ct2/show/NCT00452608" TargetMode="External"/><Relationship Id="rId5" Type="http://schemas.openxmlformats.org/officeDocument/2006/relationships/hyperlink" Target="http://www.controlled-trials.com/ISRCTN92093279" TargetMode="External"/><Relationship Id="rId1" Type="http://schemas.openxmlformats.org/officeDocument/2006/relationships/slideLayout" Target="../slideLayouts/slideLayout2.xml"/><Relationship Id="rId2" Type="http://schemas.openxmlformats.org/officeDocument/2006/relationships/hyperlink" Target="http://clinicaltrials.gov/ct2/show/NCT0070213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gif"/></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410" y="1313975"/>
            <a:ext cx="8116430" cy="1470025"/>
          </a:xfrm>
        </p:spPr>
        <p:txBody>
          <a:bodyPr>
            <a:normAutofit/>
          </a:bodyPr>
          <a:lstStyle/>
          <a:p>
            <a:r>
              <a:rPr lang="en-US" dirty="0" smtClean="0"/>
              <a:t> How </a:t>
            </a:r>
            <a:r>
              <a:rPr lang="en-US" dirty="0" err="1" smtClean="0"/>
              <a:t>Statins</a:t>
            </a:r>
            <a:r>
              <a:rPr lang="en-US" dirty="0" smtClean="0"/>
              <a:t> Really Work Explains Why They Don’t Really Work</a:t>
            </a:r>
            <a:endParaRPr lang="en-US" dirty="0"/>
          </a:p>
        </p:txBody>
      </p:sp>
      <p:sp>
        <p:nvSpPr>
          <p:cNvPr id="3" name="Subtitle 2"/>
          <p:cNvSpPr>
            <a:spLocks noGrp="1"/>
          </p:cNvSpPr>
          <p:nvPr>
            <p:ph type="subTitle" idx="1"/>
          </p:nvPr>
        </p:nvSpPr>
        <p:spPr>
          <a:xfrm>
            <a:off x="341770" y="3387102"/>
            <a:ext cx="8116430" cy="2607425"/>
          </a:xfrm>
        </p:spPr>
        <p:txBody>
          <a:bodyPr>
            <a:noAutofit/>
          </a:bodyPr>
          <a:lstStyle/>
          <a:p>
            <a:r>
              <a:rPr lang="en-US" sz="2800" dirty="0" smtClean="0">
                <a:solidFill>
                  <a:schemeClr val="tx1"/>
                </a:solidFill>
              </a:rPr>
              <a:t>Stephanie Seneff</a:t>
            </a:r>
          </a:p>
          <a:p>
            <a:r>
              <a:rPr lang="en-US" sz="2800" dirty="0" smtClean="0">
                <a:solidFill>
                  <a:schemeClr val="tx1"/>
                </a:solidFill>
              </a:rPr>
              <a:t>Computer Science and Artificial Intelligence Laboratory</a:t>
            </a:r>
          </a:p>
          <a:p>
            <a:r>
              <a:rPr lang="en-US" sz="2800" dirty="0" smtClean="0">
                <a:solidFill>
                  <a:schemeClr val="tx1"/>
                </a:solidFill>
              </a:rPr>
              <a:t>MIT</a:t>
            </a:r>
          </a:p>
          <a:p>
            <a:r>
              <a:rPr lang="en-US" sz="2800" dirty="0" smtClean="0">
                <a:solidFill>
                  <a:schemeClr val="tx1"/>
                </a:solidFill>
              </a:rPr>
              <a:t>WAPF Wise Traditions Conference</a:t>
            </a:r>
          </a:p>
          <a:p>
            <a:r>
              <a:rPr lang="en-US" sz="2800" dirty="0" smtClean="0">
                <a:solidFill>
                  <a:schemeClr val="tx1"/>
                </a:solidFill>
              </a:rPr>
              <a:t>November 11, 2011</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olesterol_death_risk.png"/>
          <p:cNvPicPr>
            <a:picLocks noChangeAspect="1"/>
          </p:cNvPicPr>
          <p:nvPr/>
        </p:nvPicPr>
        <p:blipFill>
          <a:blip r:embed="rId3"/>
          <a:stretch>
            <a:fillRect/>
          </a:stretch>
        </p:blipFill>
        <p:spPr>
          <a:xfrm>
            <a:off x="0" y="169333"/>
            <a:ext cx="5003800" cy="6146800"/>
          </a:xfrm>
          <a:prstGeom prst="rect">
            <a:avLst/>
          </a:prstGeom>
        </p:spPr>
      </p:pic>
      <p:sp>
        <p:nvSpPr>
          <p:cNvPr id="3" name="TextBox 2"/>
          <p:cNvSpPr txBox="1"/>
          <p:nvPr/>
        </p:nvSpPr>
        <p:spPr>
          <a:xfrm>
            <a:off x="5187244" y="338672"/>
            <a:ext cx="3956756" cy="6370974"/>
          </a:xfrm>
          <a:prstGeom prst="rect">
            <a:avLst/>
          </a:prstGeom>
          <a:noFill/>
        </p:spPr>
        <p:txBody>
          <a:bodyPr wrap="square" rtlCol="0">
            <a:spAutoFit/>
          </a:bodyPr>
          <a:lstStyle/>
          <a:p>
            <a:r>
              <a:rPr lang="en-US" sz="2400" dirty="0" smtClean="0"/>
              <a:t>“Many individuals who could otherwise call themselves healthy struggle conscientiously to push their cholesterol under the presumed ‘danger’ limit …  . Massive commercial interests are linked to drugs and other remedies marketed for this purpose. It is therefore of immediate and wide interest to find out whether our results are </a:t>
            </a:r>
            <a:r>
              <a:rPr lang="en-US" sz="2400" dirty="0" err="1" smtClean="0"/>
              <a:t>generalizable</a:t>
            </a:r>
            <a:r>
              <a:rPr lang="en-US" sz="2400" dirty="0" smtClean="0"/>
              <a:t> to other populations.”</a:t>
            </a:r>
          </a:p>
          <a:p>
            <a:r>
              <a:rPr lang="en-US" sz="2400" dirty="0" smtClean="0"/>
              <a:t>-- </a:t>
            </a:r>
            <a:r>
              <a:rPr lang="en-US" sz="2400" dirty="0" err="1" smtClean="0"/>
              <a:t>Petursson</a:t>
            </a:r>
            <a:r>
              <a:rPr lang="en-US" sz="2400" dirty="0" smtClean="0"/>
              <a:t> et al., J </a:t>
            </a:r>
            <a:r>
              <a:rPr lang="en-US" sz="2400" dirty="0" err="1" smtClean="0"/>
              <a:t>Eval</a:t>
            </a:r>
            <a:r>
              <a:rPr lang="en-US" sz="2400" dirty="0" smtClean="0"/>
              <a:t> </a:t>
            </a:r>
            <a:r>
              <a:rPr lang="en-US" sz="2400" dirty="0" err="1" smtClean="0"/>
              <a:t>Clin</a:t>
            </a:r>
            <a:r>
              <a:rPr lang="en-US" sz="2400" dirty="0" smtClean="0"/>
              <a:t> Practice 1-10, 2011.</a:t>
            </a:r>
          </a:p>
          <a:p>
            <a:endParaRPr lang="en-US" sz="2400" dirty="0"/>
          </a:p>
        </p:txBody>
      </p:sp>
      <p:sp>
        <p:nvSpPr>
          <p:cNvPr id="4" name="TextBox 3"/>
          <p:cNvSpPr txBox="1"/>
          <p:nvPr/>
        </p:nvSpPr>
        <p:spPr>
          <a:xfrm>
            <a:off x="1645162" y="1948090"/>
            <a:ext cx="5772499" cy="2246769"/>
          </a:xfrm>
          <a:prstGeom prst="rect">
            <a:avLst/>
          </a:prstGeom>
          <a:solidFill>
            <a:srgbClr val="FCFADF"/>
          </a:solidFill>
          <a:ln>
            <a:solidFill>
              <a:schemeClr val="tx1"/>
            </a:solidFill>
          </a:ln>
          <a:effectLst>
            <a:outerShdw blurRad="50800" dist="38100" dir="2700000">
              <a:srgbClr val="000000">
                <a:alpha val="43000"/>
              </a:srgbClr>
            </a:outerShdw>
          </a:effectLst>
        </p:spPr>
        <p:txBody>
          <a:bodyPr wrap="square" rtlCol="0" anchor="ctr">
            <a:spAutoFit/>
          </a:bodyPr>
          <a:lstStyle/>
          <a:p>
            <a:pPr algn="ctr"/>
            <a:endParaRPr lang="en-US" sz="2800" dirty="0" smtClean="0"/>
          </a:p>
          <a:p>
            <a:pPr algn="ctr"/>
            <a:r>
              <a:rPr lang="en-US" sz="2800" dirty="0" smtClean="0"/>
              <a:t>All-cause mortality is highest, for both men and women, when total serum cholesterol is lowest</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Statin Drugs and Cholesterol </a:t>
            </a:r>
          </a:p>
        </p:txBody>
      </p:sp>
      <p:sp>
        <p:nvSpPr>
          <p:cNvPr id="16387" name="Content Placeholder 2"/>
          <p:cNvSpPr>
            <a:spLocks noGrp="1"/>
          </p:cNvSpPr>
          <p:nvPr>
            <p:ph idx="1"/>
          </p:nvPr>
        </p:nvSpPr>
        <p:spPr/>
        <p:txBody>
          <a:bodyPr>
            <a:normAutofit fontScale="92500"/>
          </a:bodyPr>
          <a:lstStyle/>
          <a:p>
            <a:r>
              <a:rPr lang="en-US" sz="2800" smtClean="0"/>
              <a:t>Cholesterol is essential to human life.  It gives animals mobility and a nervous system.</a:t>
            </a:r>
          </a:p>
          <a:p>
            <a:r>
              <a:rPr lang="en-US" sz="2800" smtClean="0"/>
              <a:t>Cholesterol is the precursor to vitamin D3, the sex hormones estrogen and testosterone, and the stress hormone cortisol.</a:t>
            </a:r>
          </a:p>
          <a:p>
            <a:r>
              <a:rPr lang="en-US" sz="2800" smtClean="0"/>
              <a:t>Cholesterol plays a crucial role in cell membranes in protecting from ion leaks and in transport of nutrients and signaling elements across the membrane.</a:t>
            </a:r>
          </a:p>
          <a:p>
            <a:r>
              <a:rPr lang="en-US" sz="2800" smtClean="0"/>
              <a:t>Statin drugs interfere with mevalonate synthesis, an early step in cholesterol synthesis.</a:t>
            </a:r>
          </a:p>
          <a:p>
            <a:endParaRPr lang="en-US" sz="2800" smtClean="0"/>
          </a:p>
        </p:txBody>
      </p:sp>
      <p:sp>
        <p:nvSpPr>
          <p:cNvPr id="16388" name="Slide Number Placeholder 3"/>
          <p:cNvSpPr>
            <a:spLocks noGrp="1"/>
          </p:cNvSpPr>
          <p:nvPr>
            <p:ph type="sldNum" sz="quarter" idx="10"/>
          </p:nvPr>
        </p:nvSpPr>
        <p:spPr>
          <a:noFill/>
        </p:spPr>
        <p:txBody>
          <a:bodyPr/>
          <a:lstStyle/>
          <a:p>
            <a:fld id="{982A90D7-D444-2444-9229-C21AEAB98507}" type="slidenum">
              <a:rPr lang="en-US" smtClean="0"/>
              <a:pPr/>
              <a:t>11</a:t>
            </a:fld>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fontScale="90000"/>
          </a:bodyPr>
          <a:lstStyle/>
          <a:p>
            <a:r>
              <a:rPr lang="en-US" dirty="0" err="1" smtClean="0"/>
              <a:t>Statin</a:t>
            </a:r>
            <a:r>
              <a:rPr lang="en-US" dirty="0" smtClean="0"/>
              <a:t> Therapy and the </a:t>
            </a:r>
            <a:br>
              <a:rPr lang="en-US" dirty="0" smtClean="0"/>
            </a:br>
            <a:r>
              <a:rPr lang="en-US" dirty="0" err="1" smtClean="0"/>
              <a:t>Mevalonate</a:t>
            </a:r>
            <a:r>
              <a:rPr lang="en-US" dirty="0" smtClean="0"/>
              <a:t> Pathway</a:t>
            </a:r>
            <a:endParaRPr lang="en-US" dirty="0"/>
          </a:p>
        </p:txBody>
      </p:sp>
      <p:sp>
        <p:nvSpPr>
          <p:cNvPr id="4" name="TextBox 3"/>
          <p:cNvSpPr txBox="1"/>
          <p:nvPr/>
        </p:nvSpPr>
        <p:spPr>
          <a:xfrm>
            <a:off x="2192763" y="1549400"/>
            <a:ext cx="1556836" cy="461665"/>
          </a:xfrm>
          <a:prstGeom prst="rect">
            <a:avLst/>
          </a:prstGeom>
          <a:noFill/>
        </p:spPr>
        <p:txBody>
          <a:bodyPr wrap="none" rtlCol="0">
            <a:spAutoFit/>
          </a:bodyPr>
          <a:lstStyle/>
          <a:p>
            <a:r>
              <a:rPr lang="en-US" sz="2400" dirty="0" smtClean="0"/>
              <a:t>Acetyl-</a:t>
            </a:r>
            <a:r>
              <a:rPr lang="en-US" sz="2400" dirty="0" err="1" smtClean="0"/>
              <a:t>CoA</a:t>
            </a:r>
            <a:endParaRPr lang="en-US" sz="2400" dirty="0"/>
          </a:p>
        </p:txBody>
      </p:sp>
      <p:sp>
        <p:nvSpPr>
          <p:cNvPr id="5" name="TextBox 4"/>
          <p:cNvSpPr txBox="1"/>
          <p:nvPr/>
        </p:nvSpPr>
        <p:spPr>
          <a:xfrm>
            <a:off x="2254955" y="2270067"/>
            <a:ext cx="1432453" cy="461665"/>
          </a:xfrm>
          <a:prstGeom prst="rect">
            <a:avLst/>
          </a:prstGeom>
          <a:noFill/>
        </p:spPr>
        <p:txBody>
          <a:bodyPr wrap="none" rtlCol="0">
            <a:spAutoFit/>
          </a:bodyPr>
          <a:lstStyle/>
          <a:p>
            <a:r>
              <a:rPr lang="en-US" sz="2400" dirty="0" smtClean="0"/>
              <a:t>HMG-</a:t>
            </a:r>
            <a:r>
              <a:rPr lang="en-US" sz="2400" dirty="0" err="1" smtClean="0"/>
              <a:t>CoA</a:t>
            </a:r>
            <a:endParaRPr lang="en-US" sz="2400" dirty="0"/>
          </a:p>
        </p:txBody>
      </p:sp>
      <p:sp>
        <p:nvSpPr>
          <p:cNvPr id="6" name="TextBox 5"/>
          <p:cNvSpPr txBox="1"/>
          <p:nvPr/>
        </p:nvSpPr>
        <p:spPr>
          <a:xfrm>
            <a:off x="2134429" y="2990734"/>
            <a:ext cx="1673505" cy="461665"/>
          </a:xfrm>
          <a:prstGeom prst="rect">
            <a:avLst/>
          </a:prstGeom>
          <a:noFill/>
        </p:spPr>
        <p:txBody>
          <a:bodyPr wrap="none" rtlCol="0">
            <a:spAutoFit/>
          </a:bodyPr>
          <a:lstStyle/>
          <a:p>
            <a:r>
              <a:rPr lang="en-US" sz="2400" dirty="0" err="1" smtClean="0"/>
              <a:t>Mevalonate</a:t>
            </a:r>
            <a:endParaRPr lang="en-US" sz="2400" dirty="0"/>
          </a:p>
        </p:txBody>
      </p:sp>
      <p:sp>
        <p:nvSpPr>
          <p:cNvPr id="7" name="TextBox 6"/>
          <p:cNvSpPr txBox="1"/>
          <p:nvPr/>
        </p:nvSpPr>
        <p:spPr>
          <a:xfrm>
            <a:off x="2191911" y="3711401"/>
            <a:ext cx="1558540" cy="461665"/>
          </a:xfrm>
          <a:prstGeom prst="rect">
            <a:avLst/>
          </a:prstGeom>
          <a:noFill/>
        </p:spPr>
        <p:txBody>
          <a:bodyPr wrap="none" rtlCol="0">
            <a:spAutoFit/>
          </a:bodyPr>
          <a:lstStyle/>
          <a:p>
            <a:r>
              <a:rPr lang="en-US" sz="2400" dirty="0" err="1" smtClean="0"/>
              <a:t>Geranyl</a:t>
            </a:r>
            <a:r>
              <a:rPr lang="en-US" sz="2400" dirty="0" smtClean="0"/>
              <a:t>-PP</a:t>
            </a:r>
            <a:endParaRPr lang="en-US" sz="2400" dirty="0"/>
          </a:p>
        </p:txBody>
      </p:sp>
      <p:sp>
        <p:nvSpPr>
          <p:cNvPr id="8" name="TextBox 7"/>
          <p:cNvSpPr txBox="1"/>
          <p:nvPr/>
        </p:nvSpPr>
        <p:spPr>
          <a:xfrm>
            <a:off x="2159000" y="4432068"/>
            <a:ext cx="1624363" cy="461665"/>
          </a:xfrm>
          <a:prstGeom prst="rect">
            <a:avLst/>
          </a:prstGeom>
          <a:noFill/>
        </p:spPr>
        <p:txBody>
          <a:bodyPr wrap="none" rtlCol="0">
            <a:spAutoFit/>
          </a:bodyPr>
          <a:lstStyle/>
          <a:p>
            <a:r>
              <a:rPr lang="en-US" sz="2400" dirty="0" err="1" smtClean="0"/>
              <a:t>Farnesyl</a:t>
            </a:r>
            <a:r>
              <a:rPr lang="en-US" sz="2400" dirty="0" smtClean="0"/>
              <a:t>-PP</a:t>
            </a:r>
            <a:endParaRPr lang="en-US" sz="2400" dirty="0"/>
          </a:p>
        </p:txBody>
      </p:sp>
      <p:sp>
        <p:nvSpPr>
          <p:cNvPr id="9" name="TextBox 8"/>
          <p:cNvSpPr txBox="1"/>
          <p:nvPr/>
        </p:nvSpPr>
        <p:spPr>
          <a:xfrm>
            <a:off x="2303420" y="5152735"/>
            <a:ext cx="1335522" cy="461665"/>
          </a:xfrm>
          <a:prstGeom prst="rect">
            <a:avLst/>
          </a:prstGeom>
          <a:noFill/>
        </p:spPr>
        <p:txBody>
          <a:bodyPr wrap="none" rtlCol="0">
            <a:spAutoFit/>
          </a:bodyPr>
          <a:lstStyle/>
          <a:p>
            <a:r>
              <a:rPr lang="en-US" sz="2400" dirty="0" err="1" smtClean="0"/>
              <a:t>Squalene</a:t>
            </a:r>
            <a:endParaRPr lang="en-US" sz="2400" dirty="0"/>
          </a:p>
        </p:txBody>
      </p:sp>
      <p:sp>
        <p:nvSpPr>
          <p:cNvPr id="10" name="TextBox 9"/>
          <p:cNvSpPr txBox="1"/>
          <p:nvPr/>
        </p:nvSpPr>
        <p:spPr>
          <a:xfrm>
            <a:off x="2170346" y="5873402"/>
            <a:ext cx="1601670" cy="461665"/>
          </a:xfrm>
          <a:prstGeom prst="rect">
            <a:avLst/>
          </a:prstGeom>
          <a:noFill/>
        </p:spPr>
        <p:txBody>
          <a:bodyPr wrap="none" rtlCol="0">
            <a:spAutoFit/>
          </a:bodyPr>
          <a:lstStyle/>
          <a:p>
            <a:r>
              <a:rPr lang="en-US" sz="2400" dirty="0" smtClean="0"/>
              <a:t>Cholesterol</a:t>
            </a:r>
            <a:endParaRPr lang="en-US" sz="2400" dirty="0"/>
          </a:p>
        </p:txBody>
      </p:sp>
      <p:sp>
        <p:nvSpPr>
          <p:cNvPr id="11" name="TextBox 10"/>
          <p:cNvSpPr txBox="1"/>
          <p:nvPr/>
        </p:nvSpPr>
        <p:spPr>
          <a:xfrm>
            <a:off x="3090508" y="2731732"/>
            <a:ext cx="2383192" cy="400110"/>
          </a:xfrm>
          <a:prstGeom prst="rect">
            <a:avLst/>
          </a:prstGeom>
          <a:noFill/>
        </p:spPr>
        <p:txBody>
          <a:bodyPr wrap="square" rtlCol="0">
            <a:spAutoFit/>
          </a:bodyPr>
          <a:lstStyle/>
          <a:p>
            <a:r>
              <a:rPr lang="en-US" sz="2000" dirty="0" smtClean="0"/>
              <a:t>HMG-</a:t>
            </a:r>
            <a:r>
              <a:rPr lang="en-US" sz="2000" dirty="0" err="1" smtClean="0"/>
              <a:t>CoA</a:t>
            </a:r>
            <a:r>
              <a:rPr lang="en-US" sz="2000" dirty="0" smtClean="0"/>
              <a:t> </a:t>
            </a:r>
            <a:r>
              <a:rPr lang="en-US" sz="2000" dirty="0" err="1" smtClean="0"/>
              <a:t>Reductase</a:t>
            </a:r>
            <a:endParaRPr lang="en-US" sz="2000" dirty="0"/>
          </a:p>
        </p:txBody>
      </p:sp>
      <p:sp>
        <p:nvSpPr>
          <p:cNvPr id="12" name="TextBox 11"/>
          <p:cNvSpPr txBox="1"/>
          <p:nvPr/>
        </p:nvSpPr>
        <p:spPr>
          <a:xfrm>
            <a:off x="6654799" y="2570779"/>
            <a:ext cx="1370371" cy="523220"/>
          </a:xfrm>
          <a:prstGeom prst="rect">
            <a:avLst/>
          </a:prstGeom>
          <a:noFill/>
        </p:spPr>
        <p:txBody>
          <a:bodyPr wrap="square" rtlCol="0">
            <a:spAutoFit/>
          </a:bodyPr>
          <a:lstStyle/>
          <a:p>
            <a:r>
              <a:rPr lang="en-US" sz="2800" dirty="0" err="1" smtClean="0"/>
              <a:t>Statins</a:t>
            </a:r>
            <a:endParaRPr lang="en-US" sz="2800" dirty="0"/>
          </a:p>
        </p:txBody>
      </p:sp>
      <p:sp>
        <p:nvSpPr>
          <p:cNvPr id="13" name="TextBox 12"/>
          <p:cNvSpPr txBox="1"/>
          <p:nvPr/>
        </p:nvSpPr>
        <p:spPr>
          <a:xfrm>
            <a:off x="4694430" y="4432068"/>
            <a:ext cx="3752950" cy="461665"/>
          </a:xfrm>
          <a:prstGeom prst="rect">
            <a:avLst/>
          </a:prstGeom>
          <a:noFill/>
        </p:spPr>
        <p:txBody>
          <a:bodyPr wrap="none" rtlCol="0">
            <a:spAutoFit/>
          </a:bodyPr>
          <a:lstStyle/>
          <a:p>
            <a:r>
              <a:rPr lang="en-US" sz="2400" dirty="0" err="1" smtClean="0"/>
              <a:t>Ras</a:t>
            </a:r>
            <a:r>
              <a:rPr lang="en-US" sz="2400" dirty="0" smtClean="0"/>
              <a:t>, </a:t>
            </a:r>
            <a:r>
              <a:rPr lang="en-US" sz="2400" dirty="0" err="1" smtClean="0"/>
              <a:t>dolichol</a:t>
            </a:r>
            <a:r>
              <a:rPr lang="en-US" sz="2400" dirty="0" smtClean="0"/>
              <a:t>, coenzyme Q10</a:t>
            </a:r>
            <a:endParaRPr lang="en-US" sz="2400" dirty="0"/>
          </a:p>
        </p:txBody>
      </p:sp>
      <p:sp>
        <p:nvSpPr>
          <p:cNvPr id="14" name="TextBox 13"/>
          <p:cNvSpPr txBox="1"/>
          <p:nvPr/>
        </p:nvSpPr>
        <p:spPr>
          <a:xfrm>
            <a:off x="4694430" y="5467172"/>
            <a:ext cx="3839970" cy="1200328"/>
          </a:xfrm>
          <a:prstGeom prst="rect">
            <a:avLst/>
          </a:prstGeom>
          <a:noFill/>
        </p:spPr>
        <p:txBody>
          <a:bodyPr wrap="square" rtlCol="0">
            <a:spAutoFit/>
          </a:bodyPr>
          <a:lstStyle/>
          <a:p>
            <a:r>
              <a:rPr lang="en-US" sz="2400" dirty="0" smtClean="0"/>
              <a:t>Vitamin D3, estrogen, testosterone, progesterone, </a:t>
            </a:r>
            <a:r>
              <a:rPr lang="en-US" sz="2400" dirty="0" err="1" smtClean="0"/>
              <a:t>cortisol</a:t>
            </a:r>
            <a:r>
              <a:rPr lang="en-US" sz="2400" dirty="0" smtClean="0"/>
              <a:t>, bile acids</a:t>
            </a:r>
            <a:endParaRPr lang="en-US" sz="2400" dirty="0"/>
          </a:p>
        </p:txBody>
      </p:sp>
      <p:sp>
        <p:nvSpPr>
          <p:cNvPr id="15" name="TextBox 14"/>
          <p:cNvSpPr txBox="1"/>
          <p:nvPr/>
        </p:nvSpPr>
        <p:spPr>
          <a:xfrm>
            <a:off x="4722899" y="3711401"/>
            <a:ext cx="1298402" cy="461665"/>
          </a:xfrm>
          <a:prstGeom prst="rect">
            <a:avLst/>
          </a:prstGeom>
          <a:noFill/>
        </p:spPr>
        <p:txBody>
          <a:bodyPr wrap="none" rtlCol="0">
            <a:spAutoFit/>
          </a:bodyPr>
          <a:lstStyle/>
          <a:p>
            <a:r>
              <a:rPr lang="en-US" sz="2400" dirty="0" err="1" smtClean="0"/>
              <a:t>Rab</a:t>
            </a:r>
            <a:r>
              <a:rPr lang="en-US" sz="2400" dirty="0" smtClean="0"/>
              <a:t>, Rho</a:t>
            </a:r>
            <a:endParaRPr lang="en-US" sz="2400" dirty="0"/>
          </a:p>
        </p:txBody>
      </p:sp>
      <p:sp>
        <p:nvSpPr>
          <p:cNvPr id="16" name="Right Arrow 15"/>
          <p:cNvSpPr/>
          <p:nvPr/>
        </p:nvSpPr>
        <p:spPr>
          <a:xfrm>
            <a:off x="3807934" y="3825701"/>
            <a:ext cx="713266" cy="3017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807934" y="4591934"/>
            <a:ext cx="713266" cy="3017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871434" y="5975002"/>
            <a:ext cx="713266" cy="3017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5473700" y="2381134"/>
            <a:ext cx="1117600" cy="1117600"/>
            <a:chOff x="5473700" y="2381134"/>
            <a:chExt cx="1117600" cy="1117600"/>
          </a:xfrm>
          <a:solidFill>
            <a:srgbClr val="FF0000"/>
          </a:solidFill>
        </p:grpSpPr>
        <p:sp>
          <p:nvSpPr>
            <p:cNvPr id="19" name="Rectangle 18"/>
            <p:cNvSpPr/>
            <p:nvPr/>
          </p:nvSpPr>
          <p:spPr>
            <a:xfrm>
              <a:off x="5473700" y="2820872"/>
              <a:ext cx="1117600" cy="1698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200000">
              <a:off x="4999831" y="2855003"/>
              <a:ext cx="1117600" cy="1698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rot="5400000">
            <a:off x="2786147" y="2207046"/>
            <a:ext cx="370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2786147" y="2922561"/>
            <a:ext cx="370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2786147" y="3653530"/>
            <a:ext cx="370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2786147" y="5087314"/>
            <a:ext cx="370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a:off x="2786147" y="4356345"/>
            <a:ext cx="370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2786147" y="5815529"/>
            <a:ext cx="370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02539" y="2181861"/>
            <a:ext cx="5086649" cy="769441"/>
          </a:xfrm>
          <a:prstGeom prst="rect">
            <a:avLst/>
          </a:prstGeom>
          <a:noFill/>
        </p:spPr>
        <p:txBody>
          <a:bodyPr wrap="none" rtlCol="0">
            <a:spAutoFit/>
          </a:bodyPr>
          <a:lstStyle/>
          <a:p>
            <a:r>
              <a:rPr lang="en-US" sz="4400" dirty="0" err="1" smtClean="0">
                <a:ln>
                  <a:solidFill>
                    <a:srgbClr val="FF0000"/>
                  </a:solidFill>
                </a:ln>
              </a:rPr>
              <a:t>Statins</a:t>
            </a:r>
            <a:r>
              <a:rPr lang="en-US" sz="4400" dirty="0" smtClean="0">
                <a:ln>
                  <a:solidFill>
                    <a:srgbClr val="FF0000"/>
                  </a:solidFill>
                </a:ln>
              </a:rPr>
              <a:t> and Dementia</a:t>
            </a:r>
            <a:endParaRPr lang="en-US" sz="4400" dirty="0">
              <a:ln>
                <a:solidFill>
                  <a:srgbClr val="FF0000"/>
                </a:solidFill>
              </a:l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Year Study on Elderly</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normAutofit fontScale="92500" lnSpcReduction="20000"/>
          </a:bodyPr>
          <a:lstStyle/>
          <a:p>
            <a:r>
              <a:rPr lang="en-US" dirty="0" smtClean="0"/>
              <a:t>Begun in 1990: all subjects                                  were at least 70 years old</a:t>
            </a:r>
          </a:p>
          <a:p>
            <a:r>
              <a:rPr lang="en-US" dirty="0" smtClean="0"/>
              <a:t>Measured serum cholesterol,                            ability to synthesize cholesterol,                            and ability to absorb cholesterol                           through the intestines</a:t>
            </a:r>
          </a:p>
          <a:p>
            <a:r>
              <a:rPr lang="en-US" dirty="0" smtClean="0"/>
              <a:t>Low values of all three parameters                     were associated with accelerated                    mental decline and increased physical frailty</a:t>
            </a:r>
          </a:p>
          <a:p>
            <a:r>
              <a:rPr lang="en-US" dirty="0" smtClean="0"/>
              <a:t>Subjects with low values on all three had 4 ½ years decreased life span</a:t>
            </a:r>
          </a:p>
        </p:txBody>
      </p:sp>
      <p:pic>
        <p:nvPicPr>
          <p:cNvPr id="4" name="Picture 3" descr="old_person.jpg"/>
          <p:cNvPicPr>
            <a:picLocks noChangeAspect="1"/>
          </p:cNvPicPr>
          <p:nvPr/>
        </p:nvPicPr>
        <p:blipFill>
          <a:blip r:embed="rId3"/>
          <a:stretch>
            <a:fillRect/>
          </a:stretch>
        </p:blipFill>
        <p:spPr>
          <a:xfrm>
            <a:off x="6654797" y="1454140"/>
            <a:ext cx="1697566" cy="3098569"/>
          </a:xfrm>
          <a:prstGeom prst="rect">
            <a:avLst/>
          </a:prstGeom>
        </p:spPr>
      </p:pic>
      <p:sp>
        <p:nvSpPr>
          <p:cNvPr id="5" name="TextBox 4"/>
          <p:cNvSpPr txBox="1"/>
          <p:nvPr/>
        </p:nvSpPr>
        <p:spPr>
          <a:xfrm>
            <a:off x="2184371" y="6282268"/>
            <a:ext cx="6681937" cy="461665"/>
          </a:xfrm>
          <a:prstGeom prst="rect">
            <a:avLst/>
          </a:prstGeom>
          <a:noFill/>
        </p:spPr>
        <p:txBody>
          <a:bodyPr wrap="none" rtlCol="0">
            <a:spAutoFit/>
          </a:bodyPr>
          <a:lstStyle/>
          <a:p>
            <a:r>
              <a:rPr lang="en-US" sz="2400" dirty="0" smtClean="0">
                <a:solidFill>
                  <a:srgbClr val="C0504D"/>
                </a:solidFill>
              </a:rPr>
              <a:t>*</a:t>
            </a:r>
            <a:r>
              <a:rPr lang="en-US" sz="2400" dirty="0" smtClean="0"/>
              <a:t> </a:t>
            </a:r>
            <a:r>
              <a:rPr lang="en-US" sz="2400" dirty="0" err="1" smtClean="0"/>
              <a:t>Tilvis</a:t>
            </a:r>
            <a:r>
              <a:rPr lang="en-US" sz="2400" dirty="0" smtClean="0"/>
              <a:t> et al., Annals of Medicine, Early Online, 2011</a:t>
            </a:r>
            <a:endParaRPr lang="en-US" sz="2400" dirty="0"/>
          </a:p>
        </p:txBody>
      </p:sp>
      <p:sp>
        <p:nvSpPr>
          <p:cNvPr id="6" name="TextBox 5"/>
          <p:cNvSpPr txBox="1"/>
          <p:nvPr/>
        </p:nvSpPr>
        <p:spPr>
          <a:xfrm>
            <a:off x="880307" y="2397011"/>
            <a:ext cx="7250008" cy="2554545"/>
          </a:xfrm>
          <a:prstGeom prst="rect">
            <a:avLst/>
          </a:prstGeom>
          <a:solidFill>
            <a:srgbClr val="FCFADF"/>
          </a:solidFill>
          <a:ln>
            <a:solidFill>
              <a:schemeClr val="tx1"/>
            </a:solidFill>
          </a:ln>
          <a:effectLst>
            <a:outerShdw blurRad="50800" dist="38100" dir="2700000">
              <a:srgbClr val="000000">
                <a:alpha val="43000"/>
              </a:srgbClr>
            </a:outerShdw>
          </a:effectLst>
        </p:spPr>
        <p:txBody>
          <a:bodyPr wrap="square" rtlCol="0" anchor="ctr">
            <a:spAutoFit/>
          </a:bodyPr>
          <a:lstStyle/>
          <a:p>
            <a:pPr algn="ctr"/>
            <a:endParaRPr lang="en-US" sz="3200" dirty="0" smtClean="0"/>
          </a:p>
          <a:p>
            <a:pPr algn="ctr"/>
            <a:r>
              <a:rPr lang="en-US" sz="3200" dirty="0" smtClean="0"/>
              <a:t>Low cholesterol is associated with increased frailty and accelerated mental decline, as well as early death</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and Serum Cholesterol</a:t>
            </a:r>
            <a:endParaRPr lang="en-US" dirty="0"/>
          </a:p>
        </p:txBody>
      </p:sp>
      <p:sp>
        <p:nvSpPr>
          <p:cNvPr id="3" name="Content Placeholder 2"/>
          <p:cNvSpPr>
            <a:spLocks noGrp="1"/>
          </p:cNvSpPr>
          <p:nvPr>
            <p:ph idx="1"/>
          </p:nvPr>
        </p:nvSpPr>
        <p:spPr>
          <a:xfrm>
            <a:off x="457200" y="1600200"/>
            <a:ext cx="8229600" cy="3190391"/>
          </a:xfrm>
          <a:solidFill>
            <a:srgbClr val="FCFBE6"/>
          </a:solidFill>
          <a:effectLst>
            <a:outerShdw blurRad="50800" dist="38100" dir="2700000">
              <a:srgbClr val="000000">
                <a:alpha val="43000"/>
              </a:srgbClr>
            </a:outerShdw>
          </a:effectLst>
        </p:spPr>
        <p:txBody>
          <a:bodyPr/>
          <a:lstStyle/>
          <a:p>
            <a:pPr>
              <a:buNone/>
            </a:pPr>
            <a:r>
              <a:rPr lang="en-US" dirty="0" smtClean="0"/>
              <a:t>  "Significantly lower lipid levels were found in patients with AD, than in controls. Patients in the late phase of AD had significantly lower entire lipid </a:t>
            </a:r>
            <a:r>
              <a:rPr lang="en-US" dirty="0" smtClean="0">
                <a:ln>
                  <a:solidFill>
                    <a:srgbClr val="000000"/>
                  </a:solidFill>
                </a:ln>
              </a:rPr>
              <a:t>profile</a:t>
            </a:r>
            <a:r>
              <a:rPr lang="en-US" dirty="0" smtClean="0"/>
              <a:t> than controls and significantly lower cholesterol and LDL-C levels than patients in the middle stage of AD.”</a:t>
            </a:r>
            <a:r>
              <a:rPr lang="en-US" dirty="0" smtClean="0">
                <a:solidFill>
                  <a:srgbClr val="FF0000"/>
                </a:solidFill>
              </a:rPr>
              <a:t>*</a:t>
            </a:r>
          </a:p>
          <a:p>
            <a:endParaRPr lang="en-US" dirty="0"/>
          </a:p>
        </p:txBody>
      </p:sp>
      <p:sp>
        <p:nvSpPr>
          <p:cNvPr id="4" name="TextBox 3"/>
          <p:cNvSpPr txBox="1"/>
          <p:nvPr/>
        </p:nvSpPr>
        <p:spPr>
          <a:xfrm>
            <a:off x="1461488" y="6244058"/>
            <a:ext cx="7682512" cy="461665"/>
          </a:xfrm>
          <a:prstGeom prst="rect">
            <a:avLst/>
          </a:prstGeom>
          <a:noFill/>
        </p:spPr>
        <p:txBody>
          <a:bodyPr wrap="none" rtlCol="0">
            <a:spAutoFit/>
          </a:bodyPr>
          <a:lstStyle/>
          <a:p>
            <a:r>
              <a:rPr lang="en-US" sz="2400" dirty="0" smtClean="0">
                <a:solidFill>
                  <a:srgbClr val="FF0000"/>
                </a:solidFill>
              </a:rPr>
              <a:t>*</a:t>
            </a:r>
            <a:r>
              <a:rPr lang="en-US" sz="2400" dirty="0" err="1" smtClean="0"/>
              <a:t>Presečki</a:t>
            </a:r>
            <a:r>
              <a:rPr lang="en-US" sz="2400" dirty="0" smtClean="0"/>
              <a:t> et al.,  Coll. </a:t>
            </a:r>
            <a:r>
              <a:rPr lang="en-US" sz="2400" dirty="0" err="1" smtClean="0"/>
              <a:t>Antropol</a:t>
            </a:r>
            <a:r>
              <a:rPr lang="en-US" sz="2400" dirty="0" smtClean="0"/>
              <a:t>. 35, Suppl. 1: 115–120, 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Statins</a:t>
            </a:r>
            <a:r>
              <a:rPr lang="en-US" dirty="0" smtClean="0"/>
              <a:t> and Alzheimer’s</a:t>
            </a:r>
            <a:endParaRPr lang="en-US" dirty="0"/>
          </a:p>
        </p:txBody>
      </p:sp>
      <p:sp>
        <p:nvSpPr>
          <p:cNvPr id="3" name="Content Placeholder 2"/>
          <p:cNvSpPr>
            <a:spLocks noGrp="1"/>
          </p:cNvSpPr>
          <p:nvPr>
            <p:ph idx="1"/>
          </p:nvPr>
        </p:nvSpPr>
        <p:spPr>
          <a:xfrm>
            <a:off x="457200" y="1343510"/>
            <a:ext cx="8229600" cy="4525963"/>
          </a:xfrm>
        </p:spPr>
        <p:txBody>
          <a:bodyPr>
            <a:normAutofit/>
          </a:bodyPr>
          <a:lstStyle/>
          <a:p>
            <a:r>
              <a:rPr lang="en-US" dirty="0" smtClean="0"/>
              <a:t>Early epidemiological studies seemed to show that </a:t>
            </a:r>
            <a:r>
              <a:rPr lang="en-US" dirty="0" err="1" smtClean="0"/>
              <a:t>statins</a:t>
            </a:r>
            <a:r>
              <a:rPr lang="en-US" dirty="0" smtClean="0"/>
              <a:t> protect from Alzheimer’s</a:t>
            </a:r>
          </a:p>
          <a:p>
            <a:r>
              <a:rPr lang="en-US" dirty="0" smtClean="0"/>
              <a:t>Later studies could not reproduce this result</a:t>
            </a:r>
          </a:p>
          <a:p>
            <a:r>
              <a:rPr lang="en-US" dirty="0" smtClean="0"/>
              <a:t>Compounding problem is that an Alzheimer’s diagnosis may be “protective” against </a:t>
            </a:r>
            <a:r>
              <a:rPr lang="en-US" dirty="0" err="1" smtClean="0"/>
              <a:t>statin</a:t>
            </a:r>
            <a:r>
              <a:rPr lang="en-US" dirty="0" smtClean="0"/>
              <a:t> usage:</a:t>
            </a:r>
          </a:p>
          <a:p>
            <a:pPr lvl="1"/>
            <a:r>
              <a:rPr lang="en-US" dirty="0" smtClean="0"/>
              <a:t>Doctors discontinue </a:t>
            </a:r>
            <a:r>
              <a:rPr lang="en-US" dirty="0" err="1" smtClean="0"/>
              <a:t>statin</a:t>
            </a:r>
            <a:r>
              <a:rPr lang="en-US" dirty="0" smtClean="0"/>
              <a:t> therapy when Alzheimer’s is diagnosed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txBox="1">
            <a:spLocks/>
          </p:cNvSpPr>
          <p:nvPr/>
        </p:nvSpPr>
        <p:spPr>
          <a:xfrm>
            <a:off x="658462" y="4484452"/>
            <a:ext cx="8349722" cy="1991348"/>
          </a:xfrm>
          <a:prstGeom prst="rect">
            <a:avLst/>
          </a:prstGeom>
        </p:spPr>
        <p:txBody>
          <a:bodyPr vert="horz" lIns="91440" tIns="45720" rIns="91440" bIns="45720" rtlCol="0">
            <a:noAutofit/>
          </a:bodyPr>
          <a:lstStyle/>
          <a:p>
            <a:pPr marL="342900" lvl="0" indent="-342900">
              <a:spcBef>
                <a:spcPct val="20000"/>
              </a:spcBef>
              <a:buFont typeface="Arial"/>
              <a:buChar char="•"/>
            </a:pPr>
            <a:r>
              <a:rPr lang="en-US" sz="2800" dirty="0" smtClean="0"/>
              <a:t>Patients whose</a:t>
            </a:r>
            <a:r>
              <a:rPr lang="en-US" sz="2800" noProof="0" dirty="0" smtClean="0"/>
              <a:t> caretaker decided to withdraw them from the trial were likely the most negatively </a:t>
            </a:r>
            <a:r>
              <a:rPr lang="en-US" sz="2800" dirty="0" smtClean="0"/>
              <a:t>affected</a:t>
            </a:r>
          </a:p>
          <a:p>
            <a:pPr marL="342900" lvl="0" indent="-342900">
              <a:spcBef>
                <a:spcPct val="20000"/>
              </a:spcBef>
              <a:buFont typeface="Arial"/>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Despite</a:t>
            </a:r>
            <a:r>
              <a:rPr kumimoji="0" lang="en-US" sz="2800" b="0" i="0" u="none" strike="noStrike" kern="1200" cap="none" spc="0" normalizeH="0" noProof="0" dirty="0" smtClean="0">
                <a:ln>
                  <a:noFill/>
                </a:ln>
                <a:solidFill>
                  <a:schemeClr val="tx1"/>
                </a:solidFill>
                <a:effectLst/>
                <a:uLnTx/>
                <a:uFillTx/>
                <a:latin typeface="+mn-lt"/>
                <a:ea typeface="+mn-ea"/>
                <a:cs typeface="+mn-cs"/>
              </a:rPr>
              <a:t> this, treatment group suffered more decline than non-treatment group</a:t>
            </a:r>
          </a:p>
          <a:p>
            <a:pPr marL="342900" lvl="0" indent="-342900">
              <a:spcBef>
                <a:spcPct val="20000"/>
              </a:spcBef>
            </a:pPr>
            <a:r>
              <a:rPr lang="en-US" sz="2800" baseline="0" dirty="0" smtClean="0"/>
              <a:t>                                   </a:t>
            </a:r>
            <a:r>
              <a:rPr lang="en-US" sz="2800" baseline="0" dirty="0" smtClean="0">
                <a:solidFill>
                  <a:srgbClr val="FF0000"/>
                </a:solidFill>
              </a:rPr>
              <a:t>*</a:t>
            </a:r>
            <a:r>
              <a:rPr lang="en-US" sz="2800" baseline="0" dirty="0" smtClean="0"/>
              <a:t> </a:t>
            </a:r>
            <a:r>
              <a:rPr lang="en-US" sz="2400" baseline="0" dirty="0" smtClean="0"/>
              <a:t>Sano et al.,</a:t>
            </a:r>
            <a:r>
              <a:rPr lang="en-US" sz="2400" dirty="0" smtClean="0"/>
              <a:t> Neurology 77, 557-563, 2011</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statins_alzheimers.png"/>
          <p:cNvPicPr>
            <a:picLocks noChangeAspect="1"/>
          </p:cNvPicPr>
          <p:nvPr/>
        </p:nvPicPr>
        <p:blipFill>
          <a:blip r:embed="rId3"/>
          <a:stretch>
            <a:fillRect/>
          </a:stretch>
        </p:blipFill>
        <p:spPr>
          <a:xfrm>
            <a:off x="25885" y="1791673"/>
            <a:ext cx="7891337" cy="2692779"/>
          </a:xfrm>
          <a:prstGeom prst="rect">
            <a:avLst/>
          </a:prstGeom>
        </p:spPr>
      </p:pic>
      <p:sp>
        <p:nvSpPr>
          <p:cNvPr id="5" name="TextBox 4"/>
          <p:cNvSpPr txBox="1"/>
          <p:nvPr/>
        </p:nvSpPr>
        <p:spPr>
          <a:xfrm>
            <a:off x="6929529" y="3794535"/>
            <a:ext cx="1296123" cy="400110"/>
          </a:xfrm>
          <a:prstGeom prst="rect">
            <a:avLst/>
          </a:prstGeom>
          <a:noFill/>
        </p:spPr>
        <p:txBody>
          <a:bodyPr wrap="none" rtlCol="0">
            <a:spAutoFit/>
          </a:bodyPr>
          <a:lstStyle/>
          <a:p>
            <a:r>
              <a:rPr lang="en-US" sz="2000" dirty="0" smtClean="0"/>
              <a:t>18 months</a:t>
            </a:r>
            <a:endParaRPr lang="en-US" sz="2000" dirty="0"/>
          </a:p>
        </p:txBody>
      </p:sp>
      <p:sp>
        <p:nvSpPr>
          <p:cNvPr id="6" name="TextBox 5"/>
          <p:cNvSpPr txBox="1"/>
          <p:nvPr/>
        </p:nvSpPr>
        <p:spPr>
          <a:xfrm>
            <a:off x="3852329" y="3770742"/>
            <a:ext cx="672580" cy="400110"/>
          </a:xfrm>
          <a:prstGeom prst="rect">
            <a:avLst/>
          </a:prstGeom>
          <a:noFill/>
        </p:spPr>
        <p:txBody>
          <a:bodyPr wrap="none" rtlCol="0">
            <a:spAutoFit/>
          </a:bodyPr>
          <a:lstStyle/>
          <a:p>
            <a:r>
              <a:rPr lang="en-US" sz="2000" b="1" dirty="0" smtClean="0"/>
              <a:t>time</a:t>
            </a:r>
            <a:endParaRPr lang="en-US" sz="2000" b="1" dirty="0"/>
          </a:p>
        </p:txBody>
      </p:sp>
      <p:cxnSp>
        <p:nvCxnSpPr>
          <p:cNvPr id="8" name="Straight Connector 7"/>
          <p:cNvCxnSpPr/>
          <p:nvPr/>
        </p:nvCxnSpPr>
        <p:spPr>
          <a:xfrm flipV="1">
            <a:off x="1238536" y="3778858"/>
            <a:ext cx="6678686" cy="3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37104" y="2793105"/>
            <a:ext cx="200286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160151" y="3888615"/>
            <a:ext cx="173248" cy="627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006742" y="2202173"/>
            <a:ext cx="1974394" cy="400110"/>
          </a:xfrm>
          <a:prstGeom prst="rect">
            <a:avLst/>
          </a:prstGeom>
          <a:noFill/>
        </p:spPr>
        <p:txBody>
          <a:bodyPr wrap="none" rtlCol="0">
            <a:spAutoFit/>
          </a:bodyPr>
          <a:lstStyle/>
          <a:p>
            <a:r>
              <a:rPr lang="en-US" sz="2000" dirty="0" smtClean="0"/>
              <a:t>Treatment Group</a:t>
            </a:r>
            <a:endParaRPr lang="en-US" sz="2000" dirty="0"/>
          </a:p>
        </p:txBody>
      </p:sp>
      <p:cxnSp>
        <p:nvCxnSpPr>
          <p:cNvPr id="14" name="Straight Connector 13"/>
          <p:cNvCxnSpPr/>
          <p:nvPr/>
        </p:nvCxnSpPr>
        <p:spPr>
          <a:xfrm rot="5400000">
            <a:off x="2375136" y="2689118"/>
            <a:ext cx="439037" cy="203810"/>
          </a:xfrm>
          <a:prstGeom prst="line">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16200000">
            <a:off x="-1086066" y="2810487"/>
            <a:ext cx="3088943" cy="400110"/>
          </a:xfrm>
          <a:prstGeom prst="rect">
            <a:avLst/>
          </a:prstGeom>
          <a:solidFill>
            <a:srgbClr val="FFFFFF"/>
          </a:solidFill>
        </p:spPr>
        <p:txBody>
          <a:bodyPr wrap="square" rtlCol="0">
            <a:spAutoFit/>
          </a:bodyPr>
          <a:lstStyle/>
          <a:p>
            <a:r>
              <a:rPr lang="en-US" sz="2000" b="1" dirty="0" smtClean="0"/>
              <a:t>              ADAS-Cog Score</a:t>
            </a:r>
            <a:endParaRPr lang="en-US" sz="2000" b="1" dirty="0"/>
          </a:p>
        </p:txBody>
      </p:sp>
      <p:sp>
        <p:nvSpPr>
          <p:cNvPr id="2" name="TextBox 1"/>
          <p:cNvSpPr txBox="1"/>
          <p:nvPr/>
        </p:nvSpPr>
        <p:spPr>
          <a:xfrm>
            <a:off x="658462" y="13508"/>
            <a:ext cx="7759288" cy="1661993"/>
          </a:xfrm>
          <a:prstGeom prst="rect">
            <a:avLst/>
          </a:prstGeom>
          <a:noFill/>
        </p:spPr>
        <p:txBody>
          <a:bodyPr wrap="square" rtlCol="0">
            <a:spAutoFit/>
          </a:bodyPr>
          <a:lstStyle/>
          <a:p>
            <a:pPr algn="ctr"/>
            <a:r>
              <a:rPr lang="en-US" sz="3400" dirty="0" smtClean="0"/>
              <a:t>“A randomized, double-blind,</a:t>
            </a:r>
          </a:p>
          <a:p>
            <a:pPr algn="ctr"/>
            <a:r>
              <a:rPr lang="en-US" sz="3400" dirty="0" smtClean="0"/>
              <a:t>placebo-controlled trial of </a:t>
            </a:r>
            <a:r>
              <a:rPr lang="en-US" sz="3400" dirty="0" err="1" smtClean="0"/>
              <a:t>simvastatin</a:t>
            </a:r>
            <a:r>
              <a:rPr lang="en-US" sz="3400" dirty="0" smtClean="0"/>
              <a:t> to</a:t>
            </a:r>
          </a:p>
          <a:p>
            <a:pPr algn="ctr"/>
            <a:r>
              <a:rPr lang="en-US" sz="3400" dirty="0" smtClean="0"/>
              <a:t>treat Alzheimer disease”</a:t>
            </a:r>
            <a:r>
              <a:rPr lang="en-US" sz="3400" dirty="0" smtClean="0">
                <a:solidFill>
                  <a:srgbClr val="FF0000"/>
                </a:solidFill>
              </a:rPr>
              <a:t>*</a:t>
            </a:r>
            <a:endParaRPr lang="en-US" sz="3400" dirty="0">
              <a:solidFill>
                <a:srgbClr val="FF0000"/>
              </a:solidFill>
            </a:endParaRPr>
          </a:p>
        </p:txBody>
      </p:sp>
      <p:sp>
        <p:nvSpPr>
          <p:cNvPr id="13" name="TextBox 12"/>
          <p:cNvSpPr txBox="1"/>
          <p:nvPr/>
        </p:nvSpPr>
        <p:spPr>
          <a:xfrm>
            <a:off x="800235" y="1613695"/>
            <a:ext cx="7717493" cy="1446550"/>
          </a:xfrm>
          <a:prstGeom prst="rect">
            <a:avLst/>
          </a:prstGeom>
          <a:solidFill>
            <a:srgbClr val="FFF9CC"/>
          </a:solidFill>
          <a:effectLst>
            <a:outerShdw blurRad="50800" dist="38100" dir="2700000">
              <a:srgbClr val="000000">
                <a:alpha val="43000"/>
              </a:srgbClr>
            </a:outerShdw>
          </a:effectLst>
        </p:spPr>
        <p:txBody>
          <a:bodyPr wrap="square" rtlCol="0">
            <a:spAutoFit/>
          </a:bodyPr>
          <a:lstStyle/>
          <a:p>
            <a:endParaRPr lang="en-US" sz="2800" dirty="0" smtClean="0"/>
          </a:p>
          <a:p>
            <a:pPr algn="ctr"/>
            <a:r>
              <a:rPr lang="en-US" sz="3200" dirty="0" smtClean="0"/>
              <a:t>This Study was Funded by Pfizer’s</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38"/>
            <a:ext cx="8229600" cy="1143000"/>
          </a:xfrm>
        </p:spPr>
        <p:txBody>
          <a:bodyPr>
            <a:normAutofit fontScale="90000"/>
          </a:bodyPr>
          <a:lstStyle/>
          <a:p>
            <a:r>
              <a:rPr lang="en-US" dirty="0" smtClean="0"/>
              <a:t>“Former Use” of </a:t>
            </a:r>
            <a:r>
              <a:rPr lang="en-US" dirty="0" err="1" smtClean="0"/>
              <a:t>Statins</a:t>
            </a:r>
            <a:r>
              <a:rPr lang="en-US" dirty="0" smtClean="0"/>
              <a:t> is Associated with Increased Risk to Alzheimer’s</a:t>
            </a:r>
            <a:endParaRPr lang="en-US" dirty="0"/>
          </a:p>
        </p:txBody>
      </p:sp>
      <p:sp>
        <p:nvSpPr>
          <p:cNvPr id="3" name="Content Placeholder 2"/>
          <p:cNvSpPr>
            <a:spLocks noGrp="1"/>
          </p:cNvSpPr>
          <p:nvPr>
            <p:ph idx="1"/>
          </p:nvPr>
        </p:nvSpPr>
        <p:spPr>
          <a:xfrm>
            <a:off x="457200" y="5701210"/>
            <a:ext cx="8392922" cy="1142325"/>
          </a:xfrm>
        </p:spPr>
        <p:txBody>
          <a:bodyPr>
            <a:normAutofit fontScale="85000" lnSpcReduction="10000"/>
          </a:bodyPr>
          <a:lstStyle/>
          <a:p>
            <a:pPr>
              <a:buNone/>
            </a:pPr>
            <a:r>
              <a:rPr lang="en-US" dirty="0" smtClean="0">
                <a:solidFill>
                  <a:srgbClr val="FF0000"/>
                </a:solidFill>
              </a:rPr>
              <a:t>* </a:t>
            </a:r>
            <a:r>
              <a:rPr lang="en-US" dirty="0" smtClean="0"/>
              <a:t> Rea et al., “</a:t>
            </a:r>
            <a:r>
              <a:rPr lang="en-US" dirty="0" err="1" smtClean="0"/>
              <a:t>Statin</a:t>
            </a:r>
            <a:r>
              <a:rPr lang="en-US" dirty="0" smtClean="0"/>
              <a:t> Use and the Risk of Incident Dementia: The Cardiovascular Health Study,” </a:t>
            </a:r>
            <a:r>
              <a:rPr lang="en-US" i="1" dirty="0" smtClean="0"/>
              <a:t>Arch Neurol</a:t>
            </a:r>
            <a:r>
              <a:rPr lang="en-US" dirty="0" smtClean="0"/>
              <a:t>. 62, 2005</a:t>
            </a:r>
          </a:p>
        </p:txBody>
      </p:sp>
      <p:sp>
        <p:nvSpPr>
          <p:cNvPr id="4" name="TextBox 3"/>
          <p:cNvSpPr txBox="1"/>
          <p:nvPr/>
        </p:nvSpPr>
        <p:spPr>
          <a:xfrm>
            <a:off x="893975" y="1486097"/>
            <a:ext cx="7469739" cy="2554545"/>
          </a:xfrm>
          <a:prstGeom prst="rect">
            <a:avLst/>
          </a:prstGeom>
          <a:solidFill>
            <a:srgbClr val="FFFCD9"/>
          </a:solidFill>
          <a:ln>
            <a:solidFill>
              <a:srgbClr val="000000"/>
            </a:solidFill>
          </a:ln>
        </p:spPr>
        <p:txBody>
          <a:bodyPr wrap="square" rtlCol="0">
            <a:spAutoFit/>
          </a:bodyPr>
          <a:lstStyle/>
          <a:p>
            <a:pPr algn="ctr"/>
            <a:r>
              <a:rPr lang="en-US" sz="3200" dirty="0" smtClean="0"/>
              <a:t>"However, former use of </a:t>
            </a:r>
            <a:r>
              <a:rPr lang="en-US" sz="3200" dirty="0" err="1" smtClean="0"/>
              <a:t>statins</a:t>
            </a:r>
            <a:r>
              <a:rPr lang="en-US" sz="3200" dirty="0" smtClean="0"/>
              <a:t> was associated with an elevated risk of all-cause dementia (HR, </a:t>
            </a:r>
            <a:r>
              <a:rPr lang="en-US" sz="3200" dirty="0" smtClean="0">
                <a:solidFill>
                  <a:srgbClr val="FF0000"/>
                </a:solidFill>
              </a:rPr>
              <a:t>1.88</a:t>
            </a:r>
            <a:r>
              <a:rPr lang="en-US" sz="3200" dirty="0" smtClean="0"/>
              <a:t>; 95% CI, 1.05-3.36) and AD alone (HR, </a:t>
            </a:r>
            <a:r>
              <a:rPr lang="en-US" sz="3200" dirty="0" smtClean="0">
                <a:solidFill>
                  <a:srgbClr val="FF0000"/>
                </a:solidFill>
              </a:rPr>
              <a:t>2.54</a:t>
            </a:r>
            <a:r>
              <a:rPr lang="en-US" sz="3200" dirty="0" smtClean="0"/>
              <a:t>; 95% CI, 1.24- 5.20) compared with never users.” </a:t>
            </a:r>
            <a:r>
              <a:rPr lang="en-US" sz="3200" dirty="0" smtClean="0">
                <a:ln>
                  <a:solidFill>
                    <a:srgbClr val="FF0000"/>
                  </a:solidFill>
                </a:ln>
              </a:rPr>
              <a:t>*</a:t>
            </a:r>
          </a:p>
        </p:txBody>
      </p:sp>
      <p:sp>
        <p:nvSpPr>
          <p:cNvPr id="5" name="TextBox 4"/>
          <p:cNvSpPr txBox="1"/>
          <p:nvPr/>
        </p:nvSpPr>
        <p:spPr>
          <a:xfrm>
            <a:off x="779140" y="4394322"/>
            <a:ext cx="7617570" cy="1077218"/>
          </a:xfrm>
          <a:prstGeom prst="rect">
            <a:avLst/>
          </a:prstGeom>
          <a:solidFill>
            <a:srgbClr val="FFFCD9"/>
          </a:solidFill>
          <a:ln>
            <a:solidFill>
              <a:srgbClr val="000000"/>
            </a:solidFill>
          </a:ln>
        </p:spPr>
        <p:txBody>
          <a:bodyPr wrap="square" rtlCol="0">
            <a:spAutoFit/>
          </a:bodyPr>
          <a:lstStyle/>
          <a:p>
            <a:pPr algn="ctr"/>
            <a:r>
              <a:rPr lang="en-US" sz="3200" dirty="0" smtClean="0"/>
              <a:t>Hazard ratio 1.21 for Alzheimer’s for       “ever used </a:t>
            </a:r>
            <a:r>
              <a:rPr lang="en-US" sz="3200" dirty="0" err="1" smtClean="0"/>
              <a:t>statins</a:t>
            </a:r>
            <a:r>
              <a:rPr lang="en-US" sz="3200" dirty="0" smtClean="0"/>
              <a:t>” </a:t>
            </a:r>
            <a:r>
              <a:rPr lang="en-US" sz="3200" dirty="0" err="1" smtClean="0"/>
              <a:t>v.s</a:t>
            </a:r>
            <a:r>
              <a:rPr lang="en-US" sz="3200" dirty="0" smtClean="0"/>
              <a:t>. “never used </a:t>
            </a:r>
            <a:r>
              <a:rPr lang="en-US" sz="3200" dirty="0" err="1" smtClean="0"/>
              <a:t>statins</a:t>
            </a:r>
            <a:r>
              <a:rPr lang="en-US" sz="3200" dirty="0" smtClean="0"/>
              <a:t>.”</a:t>
            </a:r>
            <a:endParaRPr lang="en-US" sz="3200" dirty="0" smtClean="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Statins</a:t>
            </a:r>
            <a:r>
              <a:rPr lang="en-US" dirty="0" smtClean="0"/>
              <a:t> and Dementia: Recapitulation</a:t>
            </a:r>
            <a:endParaRPr lang="en-US" dirty="0"/>
          </a:p>
        </p:txBody>
      </p:sp>
      <p:sp>
        <p:nvSpPr>
          <p:cNvPr id="3" name="Content Placeholder 2"/>
          <p:cNvSpPr>
            <a:spLocks noGrp="1"/>
          </p:cNvSpPr>
          <p:nvPr>
            <p:ph idx="1"/>
          </p:nvPr>
        </p:nvSpPr>
        <p:spPr/>
        <p:txBody>
          <a:bodyPr>
            <a:normAutofit fontScale="92500"/>
          </a:bodyPr>
          <a:lstStyle/>
          <a:p>
            <a:r>
              <a:rPr lang="en-US" dirty="0" smtClean="0"/>
              <a:t>Elderly with low cholesterol have increased frailty, increased mental decline, and early death</a:t>
            </a:r>
          </a:p>
          <a:p>
            <a:r>
              <a:rPr lang="en-US" dirty="0" smtClean="0"/>
              <a:t>Alzheimer's patients have low cholesterol</a:t>
            </a:r>
          </a:p>
          <a:p>
            <a:pPr lvl="1"/>
            <a:r>
              <a:rPr lang="en-US" dirty="0" smtClean="0"/>
              <a:t>Late phase lower than early phase</a:t>
            </a:r>
          </a:p>
          <a:p>
            <a:r>
              <a:rPr lang="en-US" dirty="0" err="1" smtClean="0"/>
              <a:t>Statin</a:t>
            </a:r>
            <a:r>
              <a:rPr lang="en-US" dirty="0" smtClean="0"/>
              <a:t> drugs and Alzheimer’s</a:t>
            </a:r>
          </a:p>
          <a:p>
            <a:pPr lvl="1"/>
            <a:r>
              <a:rPr lang="en-US" dirty="0" smtClean="0"/>
              <a:t>Former use of </a:t>
            </a:r>
            <a:r>
              <a:rPr lang="en-US" dirty="0" err="1" smtClean="0"/>
              <a:t>statins</a:t>
            </a:r>
            <a:r>
              <a:rPr lang="en-US" dirty="0" smtClean="0"/>
              <a:t> is associated with a 2 1/2 fold increase in risk for Alzheimer's</a:t>
            </a:r>
          </a:p>
          <a:p>
            <a:pPr lvl="1"/>
            <a:r>
              <a:rPr lang="en-US" dirty="0" smtClean="0"/>
              <a:t>Double-blind placebo-controlled study funded by Pfizer showed that </a:t>
            </a:r>
            <a:r>
              <a:rPr lang="en-US" dirty="0" err="1" smtClean="0"/>
              <a:t>statins</a:t>
            </a:r>
            <a:r>
              <a:rPr lang="en-US" dirty="0" smtClean="0"/>
              <a:t> accelerate mental decline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Statin</a:t>
            </a:r>
            <a:r>
              <a:rPr lang="en-US" dirty="0" smtClean="0"/>
              <a:t> Usage and Health Outcome</a:t>
            </a:r>
          </a:p>
          <a:p>
            <a:r>
              <a:rPr lang="en-US" dirty="0" err="1" smtClean="0"/>
              <a:t>Statins</a:t>
            </a:r>
            <a:r>
              <a:rPr lang="en-US" dirty="0" smtClean="0"/>
              <a:t> and dementia</a:t>
            </a:r>
          </a:p>
          <a:p>
            <a:r>
              <a:rPr lang="en-US" dirty="0" err="1" smtClean="0"/>
              <a:t>Statins</a:t>
            </a:r>
            <a:r>
              <a:rPr lang="en-US" dirty="0" smtClean="0"/>
              <a:t> and heart failure</a:t>
            </a:r>
          </a:p>
          <a:p>
            <a:r>
              <a:rPr lang="en-US" dirty="0" err="1" smtClean="0"/>
              <a:t>Statins</a:t>
            </a:r>
            <a:r>
              <a:rPr lang="en-US" dirty="0" smtClean="0"/>
              <a:t> and infection</a:t>
            </a:r>
          </a:p>
          <a:p>
            <a:r>
              <a:rPr lang="en-US" dirty="0" smtClean="0"/>
              <a:t>Other evidence that </a:t>
            </a:r>
            <a:r>
              <a:rPr lang="en-US" dirty="0" err="1" smtClean="0"/>
              <a:t>statins</a:t>
            </a:r>
            <a:r>
              <a:rPr lang="en-US" dirty="0" smtClean="0"/>
              <a:t> are harmful</a:t>
            </a:r>
          </a:p>
          <a:p>
            <a:r>
              <a:rPr lang="en-US" dirty="0" smtClean="0"/>
              <a:t>Patient-provided </a:t>
            </a:r>
            <a:r>
              <a:rPr lang="en-US" dirty="0" err="1" smtClean="0"/>
              <a:t>statin</a:t>
            </a:r>
            <a:r>
              <a:rPr lang="en-US" dirty="0" smtClean="0"/>
              <a:t> reviews</a:t>
            </a:r>
          </a:p>
          <a:p>
            <a:r>
              <a:rPr lang="en-US" dirty="0" smtClean="0"/>
              <a:t>Summary</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02539" y="2181861"/>
            <a:ext cx="5801889" cy="769441"/>
          </a:xfrm>
          <a:prstGeom prst="rect">
            <a:avLst/>
          </a:prstGeom>
          <a:noFill/>
        </p:spPr>
        <p:txBody>
          <a:bodyPr wrap="none" rtlCol="0">
            <a:spAutoFit/>
          </a:bodyPr>
          <a:lstStyle/>
          <a:p>
            <a:r>
              <a:rPr lang="en-US" sz="4400" dirty="0" err="1" smtClean="0">
                <a:ln>
                  <a:solidFill>
                    <a:srgbClr val="FF0000"/>
                  </a:solidFill>
                </a:ln>
              </a:rPr>
              <a:t>Statins</a:t>
            </a:r>
            <a:r>
              <a:rPr lang="en-US" sz="4400" dirty="0" smtClean="0">
                <a:ln>
                  <a:solidFill>
                    <a:srgbClr val="FF0000"/>
                  </a:solidFill>
                </a:ln>
              </a:rPr>
              <a:t> and Heart Failure</a:t>
            </a:r>
            <a:endParaRPr lang="en-US" sz="4400" dirty="0">
              <a:ln>
                <a:solidFill>
                  <a:srgbClr val="FF0000"/>
                </a:solidFill>
              </a:l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3032780"/>
            <a:ext cx="8154596" cy="584776"/>
          </a:xfrm>
          <a:prstGeom prst="rect">
            <a:avLst/>
          </a:prstGeom>
          <a:solidFill>
            <a:srgbClr val="FCF9D6"/>
          </a:solidFill>
          <a:ln>
            <a:solidFill>
              <a:srgbClr val="000000"/>
            </a:solidFill>
          </a:ln>
        </p:spPr>
        <p:txBody>
          <a:bodyPr wrap="none" rtlCol="0">
            <a:spAutoFit/>
          </a:bodyPr>
          <a:lstStyle/>
          <a:p>
            <a:r>
              <a:rPr lang="en-US" sz="3200" dirty="0" smtClean="0"/>
              <a:t>What is the Leading Cause of Death in America?</a:t>
            </a:r>
            <a:endParaRPr lang="en-US" sz="3200" dirty="0"/>
          </a:p>
        </p:txBody>
      </p:sp>
      <p:sp>
        <p:nvSpPr>
          <p:cNvPr id="5" name="TextBox 4"/>
          <p:cNvSpPr txBox="1"/>
          <p:nvPr/>
        </p:nvSpPr>
        <p:spPr>
          <a:xfrm>
            <a:off x="3208213" y="3032780"/>
            <a:ext cx="2945413" cy="646331"/>
          </a:xfrm>
          <a:prstGeom prst="rect">
            <a:avLst/>
          </a:prstGeom>
          <a:solidFill>
            <a:srgbClr val="FCF9D6"/>
          </a:solidFill>
          <a:ln>
            <a:solidFill>
              <a:srgbClr val="000000"/>
            </a:solidFill>
          </a:ln>
        </p:spPr>
        <p:txBody>
          <a:bodyPr wrap="none" rtlCol="0">
            <a:spAutoFit/>
          </a:bodyPr>
          <a:lstStyle/>
          <a:p>
            <a:r>
              <a:rPr lang="en-US" sz="3600" dirty="0" smtClean="0"/>
              <a:t>Heart Attack??</a:t>
            </a:r>
            <a:endParaRPr lang="en-US" sz="3600" dirty="0"/>
          </a:p>
        </p:txBody>
      </p:sp>
      <p:sp>
        <p:nvSpPr>
          <p:cNvPr id="6" name="TextBox 5"/>
          <p:cNvSpPr txBox="1"/>
          <p:nvPr/>
        </p:nvSpPr>
        <p:spPr>
          <a:xfrm>
            <a:off x="3805113" y="2971225"/>
            <a:ext cx="1523674" cy="707886"/>
          </a:xfrm>
          <a:prstGeom prst="rect">
            <a:avLst/>
          </a:prstGeom>
          <a:solidFill>
            <a:srgbClr val="FCF9D6"/>
          </a:solidFill>
          <a:ln>
            <a:solidFill>
              <a:srgbClr val="000000"/>
            </a:solidFill>
          </a:ln>
        </p:spPr>
        <p:txBody>
          <a:bodyPr wrap="none" rtlCol="0">
            <a:spAutoFit/>
          </a:bodyPr>
          <a:lstStyle/>
          <a:p>
            <a:r>
              <a:rPr lang="en-US" sz="4000" dirty="0" smtClean="0"/>
              <a:t>NO!!!!</a:t>
            </a:r>
            <a:endParaRPr lang="en-US" sz="4000" dirty="0"/>
          </a:p>
        </p:txBody>
      </p:sp>
      <p:sp>
        <p:nvSpPr>
          <p:cNvPr id="7" name="TextBox 6"/>
          <p:cNvSpPr txBox="1"/>
          <p:nvPr/>
        </p:nvSpPr>
        <p:spPr>
          <a:xfrm>
            <a:off x="2820061" y="2960470"/>
            <a:ext cx="3668693" cy="707886"/>
          </a:xfrm>
          <a:prstGeom prst="rect">
            <a:avLst/>
          </a:prstGeom>
          <a:solidFill>
            <a:srgbClr val="FCF9D6"/>
          </a:solidFill>
          <a:ln>
            <a:solidFill>
              <a:srgbClr val="000000"/>
            </a:solidFill>
          </a:ln>
        </p:spPr>
        <p:txBody>
          <a:bodyPr wrap="none" rtlCol="0">
            <a:spAutoFit/>
          </a:bodyPr>
          <a:lstStyle/>
          <a:p>
            <a:r>
              <a:rPr lang="en-US" sz="4000" dirty="0" smtClean="0"/>
              <a:t>Heart FAILURE!!!</a:t>
            </a:r>
            <a:endParaRPr lang="en-US" sz="4000" dirty="0"/>
          </a:p>
        </p:txBody>
      </p:sp>
      <p:sp>
        <p:nvSpPr>
          <p:cNvPr id="8" name="TextBox 7"/>
          <p:cNvSpPr txBox="1"/>
          <p:nvPr/>
        </p:nvSpPr>
        <p:spPr>
          <a:xfrm>
            <a:off x="1024698" y="2385375"/>
            <a:ext cx="7244424" cy="1815882"/>
          </a:xfrm>
          <a:prstGeom prst="rect">
            <a:avLst/>
          </a:prstGeom>
          <a:solidFill>
            <a:srgbClr val="FCF9D6"/>
          </a:solidFill>
          <a:ln>
            <a:solidFill>
              <a:srgbClr val="000000"/>
            </a:solidFill>
          </a:ln>
        </p:spPr>
        <p:txBody>
          <a:bodyPr wrap="square" rtlCol="0">
            <a:spAutoFit/>
          </a:bodyPr>
          <a:lstStyle/>
          <a:p>
            <a:pPr algn="ctr"/>
            <a:r>
              <a:rPr lang="en-US" sz="2800" dirty="0" smtClean="0"/>
              <a:t>Heart failure affects about 5 million Americans.   The incidence of heart failure is increasing at an alarming rate. Death from heart failure went up by 28% between 1994 and 2004.</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150993"/>
            <a:ext cx="8229600" cy="3131668"/>
          </a:xfrm>
          <a:solidFill>
            <a:srgbClr val="FCF9D6"/>
          </a:solidFill>
          <a:effectLst>
            <a:outerShdw blurRad="50800" dist="38100" dir="2700000">
              <a:srgbClr val="000000">
                <a:alpha val="43000"/>
              </a:srgbClr>
            </a:outerShdw>
          </a:effectLst>
        </p:spPr>
        <p:txBody>
          <a:bodyPr>
            <a:normAutofit/>
          </a:bodyPr>
          <a:lstStyle/>
          <a:p>
            <a:pPr marL="230188" indent="-230188">
              <a:buNone/>
            </a:pPr>
            <a:r>
              <a:rPr lang="en-US" dirty="0" smtClean="0"/>
              <a:t>  The incidence of heart failure doubled in the ten years following the introduction of </a:t>
            </a:r>
            <a:r>
              <a:rPr lang="en-US" dirty="0" err="1" smtClean="0"/>
              <a:t>statin</a:t>
            </a:r>
            <a:r>
              <a:rPr lang="en-US" dirty="0" smtClean="0"/>
              <a:t> therapy to lower cholesterol, and heart failure is now the number one cause of death in America and the biggest single drain on our healthcare funds.</a:t>
            </a:r>
            <a:r>
              <a:rPr lang="en-US" dirty="0" smtClean="0">
                <a:ln>
                  <a:solidFill>
                    <a:srgbClr val="FF0000"/>
                  </a:solidFill>
                </a:ln>
              </a:rPr>
              <a:t>*</a:t>
            </a:r>
          </a:p>
          <a:p>
            <a:endParaRPr lang="en-US" dirty="0" smtClean="0"/>
          </a:p>
        </p:txBody>
      </p:sp>
      <p:sp>
        <p:nvSpPr>
          <p:cNvPr id="6" name="TextBox 5"/>
          <p:cNvSpPr txBox="1"/>
          <p:nvPr/>
        </p:nvSpPr>
        <p:spPr>
          <a:xfrm>
            <a:off x="3302000" y="5956300"/>
            <a:ext cx="5801513" cy="954107"/>
          </a:xfrm>
          <a:prstGeom prst="rect">
            <a:avLst/>
          </a:prstGeom>
          <a:noFill/>
        </p:spPr>
        <p:txBody>
          <a:bodyPr wrap="none" rtlCol="0">
            <a:spAutoFit/>
          </a:bodyPr>
          <a:lstStyle/>
          <a:p>
            <a:r>
              <a:rPr lang="en-US" sz="2800" i="1" dirty="0" smtClean="0">
                <a:solidFill>
                  <a:srgbClr val="FF0000"/>
                </a:solidFill>
              </a:rPr>
              <a:t>*</a:t>
            </a:r>
            <a:r>
              <a:rPr lang="en-US" sz="2800" i="1" dirty="0" smtClean="0"/>
              <a:t> R. </a:t>
            </a:r>
            <a:r>
              <a:rPr lang="en-US" sz="2800" i="1" dirty="0" err="1" smtClean="0"/>
              <a:t>Foelker</a:t>
            </a:r>
            <a:r>
              <a:rPr lang="en-US" sz="2800" i="1" dirty="0" smtClean="0"/>
              <a:t>, JAMA. 2011;305(16):1641</a:t>
            </a:r>
            <a:endParaRPr lang="en-US" sz="2800" dirty="0" smtClean="0"/>
          </a:p>
          <a:p>
            <a:r>
              <a:rPr lang="en-US" sz="2800" dirty="0" smtClean="0"/>
              <a:t>http://</a:t>
            </a:r>
            <a:r>
              <a:rPr lang="en-US" sz="2800" dirty="0" err="1" smtClean="0"/>
              <a:t>www.cdc.gov/nchs/hus.htm</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descr="heart_failure_prevalence.png"/>
          <p:cNvPicPr>
            <a:picLocks noChangeAspect="1"/>
          </p:cNvPicPr>
          <p:nvPr/>
        </p:nvPicPr>
        <p:blipFill>
          <a:blip r:embed="rId3"/>
          <a:stretch>
            <a:fillRect/>
          </a:stretch>
        </p:blipFill>
        <p:spPr>
          <a:xfrm>
            <a:off x="1041400" y="488950"/>
            <a:ext cx="7061200" cy="5880100"/>
          </a:xfrm>
          <a:prstGeom prst="rect">
            <a:avLst/>
          </a:prstGeom>
        </p:spPr>
      </p:pic>
      <p:sp>
        <p:nvSpPr>
          <p:cNvPr id="8" name="TextBox 7"/>
          <p:cNvSpPr txBox="1"/>
          <p:nvPr/>
        </p:nvSpPr>
        <p:spPr>
          <a:xfrm>
            <a:off x="457200" y="6369050"/>
            <a:ext cx="8361634" cy="369332"/>
          </a:xfrm>
          <a:prstGeom prst="rect">
            <a:avLst/>
          </a:prstGeom>
          <a:noFill/>
        </p:spPr>
        <p:txBody>
          <a:bodyPr wrap="none" rtlCol="0">
            <a:spAutoFit/>
          </a:bodyPr>
          <a:lstStyle/>
          <a:p>
            <a:r>
              <a:rPr lang="en-US" b="1" dirty="0" smtClean="0"/>
              <a:t>National Heart, Lung, and Blood Institute National Institutes of Health Data Fact Sheet</a:t>
            </a:r>
            <a:endParaRPr lang="en-US" dirty="0"/>
          </a:p>
        </p:txBody>
      </p:sp>
      <p:sp>
        <p:nvSpPr>
          <p:cNvPr id="9" name="TextBox 8"/>
          <p:cNvSpPr txBox="1"/>
          <p:nvPr/>
        </p:nvSpPr>
        <p:spPr>
          <a:xfrm>
            <a:off x="6575778" y="3680557"/>
            <a:ext cx="1593856" cy="830997"/>
          </a:xfrm>
          <a:prstGeom prst="rect">
            <a:avLst/>
          </a:prstGeom>
          <a:noFill/>
        </p:spPr>
        <p:txBody>
          <a:bodyPr wrap="none" rtlCol="0">
            <a:spAutoFit/>
          </a:bodyPr>
          <a:lstStyle/>
          <a:p>
            <a:pPr algn="ctr"/>
            <a:r>
              <a:rPr lang="en-US" sz="2400" dirty="0" smtClean="0">
                <a:ln>
                  <a:solidFill>
                    <a:srgbClr val="FF0000"/>
                  </a:solidFill>
                </a:ln>
              </a:rPr>
              <a:t>Pre-</a:t>
            </a:r>
            <a:r>
              <a:rPr lang="en-US" sz="2400" dirty="0" err="1" smtClean="0">
                <a:ln>
                  <a:solidFill>
                    <a:srgbClr val="FF0000"/>
                  </a:solidFill>
                </a:ln>
              </a:rPr>
              <a:t>statins</a:t>
            </a:r>
            <a:r>
              <a:rPr lang="en-US" sz="2400" dirty="0" smtClean="0">
                <a:ln>
                  <a:solidFill>
                    <a:srgbClr val="FF0000"/>
                  </a:solidFill>
                </a:ln>
              </a:rPr>
              <a:t>:</a:t>
            </a:r>
          </a:p>
          <a:p>
            <a:pPr algn="ctr"/>
            <a:r>
              <a:rPr lang="en-US" sz="2400" dirty="0" smtClean="0">
                <a:ln>
                  <a:solidFill>
                    <a:srgbClr val="FF0000"/>
                  </a:solidFill>
                </a:ln>
              </a:rPr>
              <a:t>‘76-’80 </a:t>
            </a:r>
            <a:endParaRPr lang="en-US" sz="2400" dirty="0">
              <a:ln>
                <a:solidFill>
                  <a:srgbClr val="FF0000"/>
                </a:solidFill>
              </a:ln>
            </a:endParaRPr>
          </a:p>
        </p:txBody>
      </p:sp>
      <p:sp>
        <p:nvSpPr>
          <p:cNvPr id="10" name="TextBox 9"/>
          <p:cNvSpPr txBox="1"/>
          <p:nvPr/>
        </p:nvSpPr>
        <p:spPr>
          <a:xfrm>
            <a:off x="4343401" y="2170836"/>
            <a:ext cx="1704162" cy="830997"/>
          </a:xfrm>
          <a:prstGeom prst="rect">
            <a:avLst/>
          </a:prstGeom>
          <a:noFill/>
        </p:spPr>
        <p:txBody>
          <a:bodyPr wrap="none" rtlCol="0">
            <a:spAutoFit/>
          </a:bodyPr>
          <a:lstStyle/>
          <a:p>
            <a:pPr algn="ctr"/>
            <a:r>
              <a:rPr lang="en-US" sz="2400" dirty="0" smtClean="0">
                <a:ln>
                  <a:solidFill>
                    <a:srgbClr val="FF0000"/>
                  </a:solidFill>
                </a:ln>
              </a:rPr>
              <a:t>Post-</a:t>
            </a:r>
            <a:r>
              <a:rPr lang="en-US" sz="2400" dirty="0" err="1" smtClean="0">
                <a:ln>
                  <a:solidFill>
                    <a:srgbClr val="FF0000"/>
                  </a:solidFill>
                </a:ln>
              </a:rPr>
              <a:t>statins</a:t>
            </a:r>
            <a:r>
              <a:rPr lang="en-US" sz="2400" dirty="0" smtClean="0">
                <a:ln>
                  <a:solidFill>
                    <a:srgbClr val="FF0000"/>
                  </a:solidFill>
                </a:ln>
              </a:rPr>
              <a:t>:</a:t>
            </a:r>
          </a:p>
          <a:p>
            <a:pPr algn="ctr"/>
            <a:r>
              <a:rPr lang="en-US" sz="2400" dirty="0" smtClean="0">
                <a:ln>
                  <a:solidFill>
                    <a:srgbClr val="FF0000"/>
                  </a:solidFill>
                </a:ln>
              </a:rPr>
              <a:t>‘88-’91</a:t>
            </a:r>
            <a:endParaRPr lang="en-US" sz="2400" dirty="0">
              <a:ln>
                <a:solidFill>
                  <a:srgbClr val="FF0000"/>
                </a:solidFill>
              </a:l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Failure in the U.S.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335592" y="1424570"/>
            <a:ext cx="8229600" cy="5951875"/>
          </a:xfrm>
        </p:spPr>
        <p:txBody>
          <a:bodyPr>
            <a:noAutofit/>
          </a:bodyPr>
          <a:lstStyle/>
          <a:p>
            <a:r>
              <a:rPr lang="en-US" dirty="0" smtClean="0"/>
              <a:t>An estimated 5.8 million                               Americans have heart failure</a:t>
            </a:r>
          </a:p>
          <a:p>
            <a:r>
              <a:rPr lang="en-US" dirty="0" smtClean="0"/>
              <a:t>670,000 new cases occur                               each year</a:t>
            </a:r>
          </a:p>
          <a:p>
            <a:r>
              <a:rPr lang="en-US" dirty="0" smtClean="0"/>
              <a:t>In 2007 alone, America spent                                33 billion dollars on heart failure</a:t>
            </a:r>
          </a:p>
          <a:p>
            <a:r>
              <a:rPr lang="en-US" dirty="0" smtClean="0"/>
              <a:t>Heart failure is our largest single drain on health care funds</a:t>
            </a:r>
          </a:p>
          <a:p>
            <a:pPr>
              <a:buNone/>
            </a:pPr>
            <a:r>
              <a:rPr lang="en-US" sz="2800" dirty="0" smtClean="0"/>
              <a:t> </a:t>
            </a:r>
            <a:endParaRPr lang="en-US" sz="2800" dirty="0"/>
          </a:p>
        </p:txBody>
      </p:sp>
      <p:pic>
        <p:nvPicPr>
          <p:cNvPr id="4" name="Picture 3" descr="heart_failure.jpg"/>
          <p:cNvPicPr>
            <a:picLocks noChangeAspect="1"/>
          </p:cNvPicPr>
          <p:nvPr/>
        </p:nvPicPr>
        <p:blipFill>
          <a:blip r:embed="rId2"/>
          <a:stretch>
            <a:fillRect/>
          </a:stretch>
        </p:blipFill>
        <p:spPr>
          <a:xfrm>
            <a:off x="6273800" y="1295400"/>
            <a:ext cx="2641600" cy="2819400"/>
          </a:xfrm>
          <a:prstGeom prst="rect">
            <a:avLst/>
          </a:prstGeom>
        </p:spPr>
      </p:pic>
      <p:sp>
        <p:nvSpPr>
          <p:cNvPr id="5" name="TextBox 4"/>
          <p:cNvSpPr txBox="1"/>
          <p:nvPr/>
        </p:nvSpPr>
        <p:spPr>
          <a:xfrm>
            <a:off x="902492" y="5833923"/>
            <a:ext cx="8012908" cy="1323439"/>
          </a:xfrm>
          <a:prstGeom prst="rect">
            <a:avLst/>
          </a:prstGeom>
          <a:noFill/>
        </p:spPr>
        <p:txBody>
          <a:bodyPr wrap="square" rtlCol="0">
            <a:spAutoFit/>
          </a:bodyPr>
          <a:lstStyle/>
          <a:p>
            <a:r>
              <a:rPr lang="en-US" sz="3200" dirty="0">
                <a:solidFill>
                  <a:srgbClr val="FF0000"/>
                </a:solidFill>
              </a:rPr>
              <a:t>*</a:t>
            </a:r>
            <a:r>
              <a:rPr lang="en-US" sz="2400" dirty="0" smtClean="0"/>
              <a:t>from </a:t>
            </a:r>
            <a:r>
              <a:rPr lang="en-US" sz="2400" dirty="0" err="1" smtClean="0"/>
              <a:t>Schocken</a:t>
            </a:r>
            <a:r>
              <a:rPr lang="en-US" sz="2400" dirty="0" smtClean="0"/>
              <a:t> et al., Prevention of Heart Failure, Circulation 117; 2544-2565, 2008</a:t>
            </a:r>
          </a:p>
          <a:p>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dirty="0"/>
          </a:p>
        </p:txBody>
      </p:sp>
      <p:sp>
        <p:nvSpPr>
          <p:cNvPr id="20483" name="Content Placeholder 2"/>
          <p:cNvSpPr>
            <a:spLocks noGrp="1"/>
          </p:cNvSpPr>
          <p:nvPr>
            <p:ph idx="1"/>
          </p:nvPr>
        </p:nvSpPr>
        <p:spPr>
          <a:xfrm>
            <a:off x="609600" y="1930400"/>
            <a:ext cx="8229600" cy="596899"/>
          </a:xfrm>
          <a:solidFill>
            <a:srgbClr val="FCF9D6"/>
          </a:solidFill>
          <a:effectLst>
            <a:outerShdw blurRad="50800" dist="38100" dir="2700000">
              <a:srgbClr val="000000">
                <a:alpha val="43000"/>
              </a:srgbClr>
            </a:outerShdw>
          </a:effectLst>
        </p:spPr>
        <p:txBody>
          <a:bodyPr>
            <a:normAutofit/>
          </a:bodyPr>
          <a:lstStyle/>
          <a:p>
            <a:pPr>
              <a:buNone/>
            </a:pPr>
            <a:r>
              <a:rPr lang="en-US" dirty="0" smtClean="0"/>
              <a:t>  Correlation does not necessarily mean causality</a:t>
            </a:r>
            <a:endParaRPr lang="en-US" dirty="0" smtClean="0">
              <a:ln>
                <a:solidFill>
                  <a:srgbClr val="FF0000"/>
                </a:solidFill>
              </a:ln>
            </a:endParaRPr>
          </a:p>
          <a:p>
            <a:endParaRPr lang="en-US" dirty="0" smtClean="0"/>
          </a:p>
        </p:txBody>
      </p:sp>
      <p:sp>
        <p:nvSpPr>
          <p:cNvPr id="5" name="Content Placeholder 2"/>
          <p:cNvSpPr txBox="1">
            <a:spLocks/>
          </p:cNvSpPr>
          <p:nvPr/>
        </p:nvSpPr>
        <p:spPr>
          <a:xfrm>
            <a:off x="609600" y="4851400"/>
            <a:ext cx="8229600" cy="596899"/>
          </a:xfrm>
          <a:prstGeom prst="rect">
            <a:avLst/>
          </a:prstGeom>
          <a:solidFill>
            <a:srgbClr val="FCF9D6"/>
          </a:solidFill>
          <a:effectLst>
            <a:outerShdw blurRad="50800" dist="38100" dir="2700000">
              <a:srgbClr val="000000">
                <a:alpha val="43000"/>
              </a:srgbClr>
            </a:outerShdw>
          </a:effectLst>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a:t>
            </a:r>
            <a:endParaRPr kumimoji="0" lang="en-US" sz="3200" b="0" i="0" u="none" strike="noStrike" kern="1200" cap="none" spc="0" normalizeH="0" baseline="0" noProof="0" dirty="0" smtClean="0">
              <a:ln>
                <a:solidFill>
                  <a:srgbClr val="FF0000"/>
                </a:solid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Ways </a:t>
            </a:r>
            <a:r>
              <a:rPr lang="en-US" dirty="0" err="1" smtClean="0"/>
              <a:t>Statins</a:t>
            </a:r>
            <a:r>
              <a:rPr lang="en-US" dirty="0" smtClean="0"/>
              <a:t> Could Cause   Heart Failure</a:t>
            </a:r>
            <a:endParaRPr lang="en-US" dirty="0"/>
          </a:p>
        </p:txBody>
      </p:sp>
      <p:sp>
        <p:nvSpPr>
          <p:cNvPr id="3" name="Content Placeholder 2"/>
          <p:cNvSpPr>
            <a:spLocks noGrp="1"/>
          </p:cNvSpPr>
          <p:nvPr>
            <p:ph idx="1"/>
          </p:nvPr>
        </p:nvSpPr>
        <p:spPr>
          <a:xfrm>
            <a:off x="219093" y="1600200"/>
            <a:ext cx="8686800" cy="4525963"/>
          </a:xfrm>
        </p:spPr>
        <p:txBody>
          <a:bodyPr/>
          <a:lstStyle/>
          <a:p>
            <a:r>
              <a:rPr lang="en-US" dirty="0" smtClean="0"/>
              <a:t>Deplete Coenzyme Q10: interfere with energy generation in mitochondria</a:t>
            </a:r>
          </a:p>
          <a:p>
            <a:r>
              <a:rPr lang="en-US" dirty="0" smtClean="0"/>
              <a:t>Increase activity of sodium/potassium pump due to ion leaks (increased energy consumption)</a:t>
            </a:r>
          </a:p>
          <a:p>
            <a:r>
              <a:rPr lang="en-US" dirty="0" smtClean="0"/>
              <a:t>Decrease number of lipid                                            rafts </a:t>
            </a:r>
            <a:r>
              <a:rPr lang="en-US" dirty="0" err="1" smtClean="0">
                <a:sym typeface="Wingdings"/>
              </a:rPr>
              <a:t></a:t>
            </a:r>
            <a:r>
              <a:rPr lang="en-US" dirty="0" smtClean="0">
                <a:sym typeface="Wingdings"/>
              </a:rPr>
              <a:t> decreased number                                       of calcium sparks to trigger                              contraction</a:t>
            </a:r>
            <a:endParaRPr lang="en-US" dirty="0"/>
          </a:p>
        </p:txBody>
      </p:sp>
      <p:pic>
        <p:nvPicPr>
          <p:cNvPr id="5" name="Picture 4" descr="statin_drugs.gif"/>
          <p:cNvPicPr>
            <a:picLocks noChangeAspect="1"/>
          </p:cNvPicPr>
          <p:nvPr/>
        </p:nvPicPr>
        <p:blipFill>
          <a:blip r:embed="rId2"/>
          <a:stretch>
            <a:fillRect/>
          </a:stretch>
        </p:blipFill>
        <p:spPr>
          <a:xfrm>
            <a:off x="5224279" y="3826760"/>
            <a:ext cx="3681614" cy="2524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319801"/>
            <a:ext cx="8877145" cy="1832918"/>
          </a:xfrm>
        </p:spPr>
        <p:txBody>
          <a:bodyPr>
            <a:normAutofit/>
          </a:bodyPr>
          <a:lstStyle/>
          <a:p>
            <a:r>
              <a:rPr lang="en-US" sz="4000" dirty="0" smtClean="0"/>
              <a:t>Heart Cells:</a:t>
            </a:r>
            <a:br>
              <a:rPr lang="en-US" sz="4000" dirty="0" smtClean="0"/>
            </a:br>
            <a:r>
              <a:rPr lang="en-US" sz="4000" dirty="0" smtClean="0"/>
              <a:t> Energy Generation and Consumption</a:t>
            </a:r>
            <a:endParaRPr lang="en-US" sz="4000" dirty="0"/>
          </a:p>
        </p:txBody>
      </p:sp>
      <p:sp>
        <p:nvSpPr>
          <p:cNvPr id="3" name="Content Placeholder 2"/>
          <p:cNvSpPr>
            <a:spLocks noGrp="1"/>
          </p:cNvSpPr>
          <p:nvPr>
            <p:ph idx="1"/>
          </p:nvPr>
        </p:nvSpPr>
        <p:spPr>
          <a:xfrm>
            <a:off x="459395" y="1810336"/>
            <a:ext cx="8229600" cy="4525963"/>
          </a:xfrm>
        </p:spPr>
        <p:txBody>
          <a:bodyPr>
            <a:normAutofit fontScale="92500" lnSpcReduction="10000"/>
          </a:bodyPr>
          <a:lstStyle/>
          <a:p>
            <a:r>
              <a:rPr lang="en-US" dirty="0" smtClean="0"/>
              <a:t>Energy (ATP) is generated by breaking down glucose and fats into carbon dioxide and water via the oxygen-dependent Krebs cycle in the mitochondria</a:t>
            </a:r>
          </a:p>
          <a:p>
            <a:pPr lvl="1"/>
            <a:r>
              <a:rPr lang="en-US" dirty="0" smtClean="0"/>
              <a:t>Coenzyme Q10 plays a major role </a:t>
            </a:r>
          </a:p>
          <a:p>
            <a:r>
              <a:rPr lang="en-US" dirty="0" smtClean="0"/>
              <a:t>ATP is consumed by:</a:t>
            </a:r>
          </a:p>
          <a:p>
            <a:pPr lvl="1"/>
            <a:r>
              <a:rPr lang="en-US" dirty="0" smtClean="0"/>
              <a:t>Maintaining voltage gradients across membranes</a:t>
            </a:r>
          </a:p>
          <a:p>
            <a:pPr lvl="1"/>
            <a:r>
              <a:rPr lang="en-US" dirty="0" smtClean="0"/>
              <a:t>Pumping calcium into special stores to trigger contraction </a:t>
            </a:r>
          </a:p>
          <a:p>
            <a:pPr lvl="1"/>
            <a:r>
              <a:rPr lang="en-US" dirty="0" smtClean="0"/>
              <a:t>Protein synthesis and disposal, etc.</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CoEnzyme</a:t>
            </a:r>
            <a:r>
              <a:rPr lang="en-US" dirty="0" smtClean="0"/>
              <a:t> Q10 Depletion</a:t>
            </a:r>
            <a:endParaRPr lang="en-US" dirty="0"/>
          </a:p>
        </p:txBody>
      </p:sp>
      <p:sp>
        <p:nvSpPr>
          <p:cNvPr id="3" name="Content Placeholder 2"/>
          <p:cNvSpPr>
            <a:spLocks noGrp="1"/>
          </p:cNvSpPr>
          <p:nvPr>
            <p:ph idx="1"/>
          </p:nvPr>
        </p:nvSpPr>
        <p:spPr>
          <a:solidFill>
            <a:srgbClr val="FCFADF"/>
          </a:solidFill>
          <a:effectLst>
            <a:outerShdw blurRad="50800" dist="38100" dir="2700000">
              <a:srgbClr val="000000">
                <a:alpha val="43000"/>
              </a:srgbClr>
            </a:outerShdw>
          </a:effectLst>
        </p:spPr>
        <p:txBody>
          <a:bodyPr>
            <a:normAutofit fontScale="92500" lnSpcReduction="10000"/>
          </a:bodyPr>
          <a:lstStyle/>
          <a:p>
            <a:pPr>
              <a:buNone/>
            </a:pPr>
            <a:r>
              <a:rPr lang="en-US" dirty="0" smtClean="0"/>
              <a:t> "The depletion of the essential nutrient CoQ10 by the increasingly popular cholesterol lowering drugs, HMG </a:t>
            </a:r>
            <a:r>
              <a:rPr lang="en-US" dirty="0" err="1" smtClean="0"/>
              <a:t>CoA</a:t>
            </a:r>
            <a:r>
              <a:rPr lang="en-US" dirty="0" smtClean="0"/>
              <a:t> </a:t>
            </a:r>
            <a:r>
              <a:rPr lang="en-US" dirty="0" err="1" smtClean="0"/>
              <a:t>reductase</a:t>
            </a:r>
            <a:r>
              <a:rPr lang="en-US" dirty="0" smtClean="0"/>
              <a:t> inhibitors (</a:t>
            </a:r>
            <a:r>
              <a:rPr lang="en-US" dirty="0" err="1" smtClean="0"/>
              <a:t>statins</a:t>
            </a:r>
            <a:r>
              <a:rPr lang="en-US" dirty="0" smtClean="0"/>
              <a:t>), has grown from a level of concern to one of alarm. … This drug-induced nutrient deficiency is dose related and more notable in settings of pre-existing CoQ10 deficiency such as in the elderly and in heart failure.”</a:t>
            </a:r>
          </a:p>
          <a:p>
            <a:pPr>
              <a:buNone/>
            </a:pPr>
            <a:r>
              <a:rPr lang="en-US" dirty="0" smtClean="0"/>
              <a:t>- Quote from abstract, </a:t>
            </a:r>
            <a:r>
              <a:rPr lang="en-US" dirty="0" err="1" smtClean="0"/>
              <a:t>Langsjoen</a:t>
            </a:r>
            <a:r>
              <a:rPr lang="en-US" dirty="0" smtClean="0"/>
              <a:t> and </a:t>
            </a:r>
            <a:r>
              <a:rPr lang="en-US" dirty="0" err="1" smtClean="0"/>
              <a:t>Langsjoen</a:t>
            </a:r>
            <a:r>
              <a:rPr lang="en-US" dirty="0" smtClean="0"/>
              <a:t>, </a:t>
            </a:r>
            <a:r>
              <a:rPr lang="en-US" dirty="0" err="1" smtClean="0"/>
              <a:t>Biofactors</a:t>
            </a:r>
            <a:r>
              <a:rPr lang="en-US" dirty="0" smtClean="0"/>
              <a:t> 18, 104, 101-111, 2003.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Heart Failure: Serum Markers</a:t>
            </a:r>
            <a:endParaRPr lang="en-US" dirty="0">
              <a:ln>
                <a:solidFill>
                  <a:srgbClr val="FF0000"/>
                </a:solidFill>
              </a:ln>
            </a:endParaRPr>
          </a:p>
        </p:txBody>
      </p:sp>
      <p:sp>
        <p:nvSpPr>
          <p:cNvPr id="3" name="Content Placeholder 2"/>
          <p:cNvSpPr>
            <a:spLocks noGrp="1"/>
          </p:cNvSpPr>
          <p:nvPr>
            <p:ph idx="1"/>
          </p:nvPr>
        </p:nvSpPr>
        <p:spPr>
          <a:xfrm>
            <a:off x="457199" y="1600200"/>
            <a:ext cx="8051801" cy="4298244"/>
          </a:xfrm>
        </p:spPr>
        <p:txBody>
          <a:bodyPr>
            <a:normAutofit fontScale="77500" lnSpcReduction="20000"/>
          </a:bodyPr>
          <a:lstStyle/>
          <a:p>
            <a:r>
              <a:rPr lang="en-US" sz="3765" dirty="0" smtClean="0"/>
              <a:t>Heart failure means that the heart is tired and weak, and can no longer pump blood efficiently</a:t>
            </a:r>
          </a:p>
          <a:p>
            <a:r>
              <a:rPr lang="en-US" sz="3765" dirty="0" smtClean="0"/>
              <a:t>Heart failure patients have </a:t>
            </a:r>
            <a:r>
              <a:rPr lang="en-US" sz="3765" dirty="0" smtClean="0">
                <a:solidFill>
                  <a:srgbClr val="FF0000"/>
                </a:solidFill>
              </a:rPr>
              <a:t>low serum Coenzyme Q10*</a:t>
            </a:r>
          </a:p>
          <a:p>
            <a:pPr lvl="1"/>
            <a:r>
              <a:rPr lang="en-US" sz="3365" dirty="0" smtClean="0"/>
              <a:t>Among heart failure patients, higher Co-Q10 is associated with lower mortality risk</a:t>
            </a:r>
          </a:p>
          <a:p>
            <a:pPr>
              <a:buClr>
                <a:schemeClr val="tx1"/>
              </a:buClr>
            </a:pPr>
            <a:r>
              <a:rPr lang="en-US" sz="3765" dirty="0" smtClean="0">
                <a:solidFill>
                  <a:srgbClr val="FF0000"/>
                </a:solidFill>
              </a:rPr>
              <a:t>Low serum cholesterol </a:t>
            </a:r>
            <a:r>
              <a:rPr lang="en-US" sz="3765" dirty="0" smtClean="0"/>
              <a:t>is also associated with increased mortality </a:t>
            </a:r>
            <a:r>
              <a:rPr lang="en-US" sz="3765" dirty="0" smtClean="0">
                <a:ln>
                  <a:solidFill>
                    <a:srgbClr val="FF0000"/>
                  </a:solidFill>
                </a:ln>
              </a:rPr>
              <a:t>**</a:t>
            </a:r>
          </a:p>
          <a:p>
            <a:r>
              <a:rPr lang="en-US" sz="3765" dirty="0" err="1" smtClean="0"/>
              <a:t>Statins</a:t>
            </a:r>
            <a:r>
              <a:rPr lang="en-US" sz="3765" dirty="0" smtClean="0"/>
              <a:t> interfere with synthesis of both Co-Q10 and cholesterol</a:t>
            </a:r>
            <a:endParaRPr lang="en-US" dirty="0" smtClean="0"/>
          </a:p>
          <a:p>
            <a:pPr>
              <a:buNone/>
            </a:pPr>
            <a:endParaRPr lang="en-US" dirty="0"/>
          </a:p>
        </p:txBody>
      </p:sp>
      <p:sp>
        <p:nvSpPr>
          <p:cNvPr id="5" name="TextBox 4"/>
          <p:cNvSpPr txBox="1"/>
          <p:nvPr/>
        </p:nvSpPr>
        <p:spPr>
          <a:xfrm>
            <a:off x="457200" y="6138334"/>
            <a:ext cx="8648647" cy="707886"/>
          </a:xfrm>
          <a:prstGeom prst="rect">
            <a:avLst/>
          </a:prstGeom>
          <a:noFill/>
        </p:spPr>
        <p:txBody>
          <a:bodyPr wrap="none" rtlCol="0">
            <a:spAutoFit/>
          </a:bodyPr>
          <a:lstStyle/>
          <a:p>
            <a:r>
              <a:rPr lang="en-US" sz="2000" dirty="0" smtClean="0">
                <a:ln>
                  <a:solidFill>
                    <a:srgbClr val="FF0000"/>
                  </a:solidFill>
                </a:ln>
              </a:rPr>
              <a:t> * </a:t>
            </a:r>
            <a:r>
              <a:rPr lang="en-US" sz="2000" dirty="0" smtClean="0"/>
              <a:t>S. Sinatra, http://</a:t>
            </a:r>
            <a:r>
              <a:rPr lang="en-US" sz="2000" dirty="0" err="1" smtClean="0"/>
              <a:t>www.faim.org/guestwriters/sinatraheartfailureroundup.html</a:t>
            </a:r>
            <a:endParaRPr lang="en-US" sz="2000" dirty="0" smtClean="0">
              <a:ln>
                <a:solidFill>
                  <a:srgbClr val="FF0000"/>
                </a:solidFill>
              </a:ln>
            </a:endParaRPr>
          </a:p>
          <a:p>
            <a:r>
              <a:rPr lang="en-US" sz="2000" dirty="0" smtClean="0">
                <a:ln>
                  <a:solidFill>
                    <a:srgbClr val="FF0000"/>
                  </a:solidFill>
                </a:ln>
              </a:rPr>
              <a:t>**</a:t>
            </a:r>
            <a:r>
              <a:rPr lang="en-US" sz="2000" dirty="0" smtClean="0"/>
              <a:t> </a:t>
            </a:r>
            <a:r>
              <a:rPr lang="en-US" sz="2000" dirty="0" err="1" smtClean="0"/>
              <a:t>Kalantar-Zadeh</a:t>
            </a:r>
            <a:r>
              <a:rPr lang="en-US" sz="2000" dirty="0" smtClean="0"/>
              <a:t> et </a:t>
            </a:r>
            <a:r>
              <a:rPr lang="en-US" sz="2000" dirty="0" err="1" smtClean="0"/>
              <a:t>al.,J</a:t>
            </a:r>
            <a:r>
              <a:rPr lang="en-US" sz="2000" dirty="0" smtClean="0"/>
              <a:t>. American College of Cardiology 43(8) 1439-1444, 2004.</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4216"/>
            <a:ext cx="8229600" cy="768030"/>
          </a:xfrm>
        </p:spPr>
        <p:txBody>
          <a:bodyPr>
            <a:normAutofit/>
          </a:bodyPr>
          <a:lstStyle/>
          <a:p>
            <a:pPr algn="ctr">
              <a:buNone/>
            </a:pPr>
            <a:r>
              <a:rPr lang="en-US" sz="4000" dirty="0" err="1" smtClean="0">
                <a:ln>
                  <a:solidFill>
                    <a:srgbClr val="FF0000"/>
                  </a:solidFill>
                </a:ln>
              </a:rPr>
              <a:t>Statin</a:t>
            </a:r>
            <a:r>
              <a:rPr lang="en-US" sz="4000" dirty="0" smtClean="0">
                <a:ln>
                  <a:solidFill>
                    <a:srgbClr val="FF0000"/>
                  </a:solidFill>
                </a:ln>
              </a:rPr>
              <a:t> Usage and Health Outcome</a:t>
            </a:r>
            <a:endParaRPr lang="en-US" sz="4000" dirty="0">
              <a:ln>
                <a:solidFill>
                  <a:srgbClr val="FF0000"/>
                </a:solidFill>
              </a:l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t>
            </a:r>
            <a:r>
              <a:rPr lang="en-US" dirty="0" err="1" smtClean="0"/>
              <a:t>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Small </a:t>
            </a:r>
            <a:r>
              <a:rPr lang="en-US" dirty="0" err="1" smtClean="0"/>
              <a:t>cations</a:t>
            </a:r>
            <a:r>
              <a:rPr lang="en-US" dirty="0" smtClean="0"/>
              <a:t> are positively charged atoms from the low end of the periodic table</a:t>
            </a:r>
          </a:p>
          <a:p>
            <a:r>
              <a:rPr lang="en-US" dirty="0" smtClean="0"/>
              <a:t>The most important ones in the cell are  potassium, sodium, calcium, and magnesium.</a:t>
            </a:r>
          </a:p>
          <a:p>
            <a:r>
              <a:rPr lang="en-US" dirty="0" smtClean="0"/>
              <a:t>Cells keep potassium (K</a:t>
            </a:r>
            <a:r>
              <a:rPr lang="en-US" baseline="30000" dirty="0" smtClean="0"/>
              <a:t>+</a:t>
            </a:r>
            <a:r>
              <a:rPr lang="en-US" dirty="0" smtClean="0"/>
              <a:t>) inside and sodium (Na</a:t>
            </a:r>
            <a:r>
              <a:rPr lang="en-US" baseline="30000" dirty="0" smtClean="0"/>
              <a:t>+</a:t>
            </a:r>
            <a:r>
              <a:rPr lang="en-US" dirty="0" smtClean="0"/>
              <a:t>) outside.</a:t>
            </a:r>
          </a:p>
          <a:p>
            <a:r>
              <a:rPr lang="en-US" dirty="0" smtClean="0"/>
              <a:t>Calcium (Ca</a:t>
            </a:r>
            <a:r>
              <a:rPr lang="en-US" baseline="30000" dirty="0" smtClean="0"/>
              <a:t>+</a:t>
            </a:r>
            <a:r>
              <a:rPr lang="en-US" dirty="0" smtClean="0"/>
              <a:t>) is stored in high concentration in the </a:t>
            </a:r>
            <a:r>
              <a:rPr lang="en-US" dirty="0" err="1" smtClean="0"/>
              <a:t>sarcoplasmic</a:t>
            </a:r>
            <a:r>
              <a:rPr lang="en-US" dirty="0" smtClean="0"/>
              <a:t> reticulum (SR)</a:t>
            </a:r>
          </a:p>
          <a:p>
            <a:r>
              <a:rPr lang="en-US" dirty="0" smtClean="0"/>
              <a:t>Muscle contraction is triggered by releasing calcium stores from the SR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Cholesterol on Ion Leaks</a:t>
            </a:r>
            <a:endParaRPr lang="en-US" dirty="0"/>
          </a:p>
        </p:txBody>
      </p:sp>
      <p:graphicFrame>
        <p:nvGraphicFramePr>
          <p:cNvPr id="4" name="Chart 3"/>
          <p:cNvGraphicFramePr/>
          <p:nvPr/>
        </p:nvGraphicFramePr>
        <p:xfrm>
          <a:off x="1663700" y="1637158"/>
          <a:ext cx="5701770" cy="34210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98800" y="5058220"/>
            <a:ext cx="2554192" cy="369332"/>
          </a:xfrm>
          <a:prstGeom prst="rect">
            <a:avLst/>
          </a:prstGeom>
          <a:noFill/>
        </p:spPr>
        <p:txBody>
          <a:bodyPr wrap="none" rtlCol="0">
            <a:spAutoFit/>
          </a:bodyPr>
          <a:lstStyle/>
          <a:p>
            <a:r>
              <a:rPr lang="en-US" dirty="0" smtClean="0"/>
              <a:t>Mole Percent Cholesterol </a:t>
            </a:r>
            <a:endParaRPr lang="en-US" dirty="0"/>
          </a:p>
        </p:txBody>
      </p:sp>
      <p:sp>
        <p:nvSpPr>
          <p:cNvPr id="6" name="TextBox 5"/>
          <p:cNvSpPr txBox="1"/>
          <p:nvPr/>
        </p:nvSpPr>
        <p:spPr>
          <a:xfrm rot="16200000">
            <a:off x="239527" y="3303847"/>
            <a:ext cx="2479014" cy="369332"/>
          </a:xfrm>
          <a:prstGeom prst="rect">
            <a:avLst/>
          </a:prstGeom>
          <a:noFill/>
        </p:spPr>
        <p:txBody>
          <a:bodyPr wrap="none" rtlCol="0">
            <a:spAutoFit/>
          </a:bodyPr>
          <a:lstStyle/>
          <a:p>
            <a:r>
              <a:rPr lang="en-US" dirty="0" smtClean="0"/>
              <a:t>Activity of Na+/K+ pump</a:t>
            </a:r>
            <a:endParaRPr lang="en-US" dirty="0"/>
          </a:p>
        </p:txBody>
      </p:sp>
      <p:sp>
        <p:nvSpPr>
          <p:cNvPr id="7" name="Up Arrow 6"/>
          <p:cNvSpPr/>
          <p:nvPr/>
        </p:nvSpPr>
        <p:spPr>
          <a:xfrm>
            <a:off x="5232400" y="3750120"/>
            <a:ext cx="317500" cy="457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221373" y="1778029"/>
            <a:ext cx="2288194" cy="1569660"/>
          </a:xfrm>
          <a:prstGeom prst="rect">
            <a:avLst/>
          </a:prstGeom>
          <a:solidFill>
            <a:srgbClr val="FCF9D6"/>
          </a:solidFill>
          <a:ln>
            <a:solidFill>
              <a:schemeClr val="tx1"/>
            </a:solidFill>
          </a:ln>
        </p:spPr>
        <p:txBody>
          <a:bodyPr wrap="square" rtlCol="0">
            <a:spAutoFit/>
          </a:bodyPr>
          <a:lstStyle/>
          <a:p>
            <a:pPr algn="ctr"/>
            <a:r>
              <a:rPr lang="en-US" sz="2400" dirty="0" smtClean="0"/>
              <a:t>Cell walls typically contain 50  mole percent cholesterol </a:t>
            </a:r>
            <a:endParaRPr lang="en-US" sz="2400" dirty="0"/>
          </a:p>
        </p:txBody>
      </p:sp>
      <p:cxnSp>
        <p:nvCxnSpPr>
          <p:cNvPr id="12" name="Straight Arrow Connector 11"/>
          <p:cNvCxnSpPr/>
          <p:nvPr/>
        </p:nvCxnSpPr>
        <p:spPr>
          <a:xfrm rot="16200000" flipV="1">
            <a:off x="5115226" y="3112738"/>
            <a:ext cx="453231" cy="342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
          </p:nvPr>
        </p:nvSpPr>
        <p:spPr>
          <a:xfrm>
            <a:off x="457200" y="5582001"/>
            <a:ext cx="8229600" cy="985133"/>
          </a:xfrm>
        </p:spPr>
        <p:txBody>
          <a:bodyPr>
            <a:noAutofit/>
          </a:bodyPr>
          <a:lstStyle/>
          <a:p>
            <a:r>
              <a:rPr lang="en-US" sz="2400" dirty="0" smtClean="0"/>
              <a:t>As membrane cholesterol is depleted, Na</a:t>
            </a:r>
            <a:r>
              <a:rPr lang="en-US" sz="2400" baseline="30000" dirty="0" smtClean="0"/>
              <a:t>+</a:t>
            </a:r>
            <a:r>
              <a:rPr lang="en-US" sz="2400" dirty="0" smtClean="0"/>
              <a:t>/K</a:t>
            </a:r>
            <a:r>
              <a:rPr lang="en-US" sz="2400" baseline="30000" dirty="0" smtClean="0"/>
              <a:t>+</a:t>
            </a:r>
            <a:r>
              <a:rPr lang="en-US" sz="2400" dirty="0" smtClean="0"/>
              <a:t> pump must consume more ATP to keep K</a:t>
            </a:r>
            <a:r>
              <a:rPr lang="en-US" sz="2400" baseline="30000" dirty="0" smtClean="0"/>
              <a:t>+</a:t>
            </a:r>
            <a:r>
              <a:rPr lang="en-US" sz="2400" dirty="0" smtClean="0"/>
              <a:t> ions inside and Na</a:t>
            </a:r>
            <a:r>
              <a:rPr lang="en-US" sz="2400" baseline="30000" dirty="0" smtClean="0"/>
              <a:t>+</a:t>
            </a:r>
            <a:r>
              <a:rPr lang="en-US" sz="2400" dirty="0" smtClean="0"/>
              <a:t> ions outside</a:t>
            </a:r>
            <a:endParaRPr lang="en-US" sz="2000" dirty="0"/>
          </a:p>
        </p:txBody>
      </p:sp>
      <p:cxnSp>
        <p:nvCxnSpPr>
          <p:cNvPr id="11" name="Straight Arrow Connector 10"/>
          <p:cNvCxnSpPr/>
          <p:nvPr/>
        </p:nvCxnSpPr>
        <p:spPr>
          <a:xfrm rot="5400000">
            <a:off x="5032109" y="3538756"/>
            <a:ext cx="1670449" cy="708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61239" y="1333314"/>
            <a:ext cx="1663700" cy="830997"/>
          </a:xfrm>
          <a:prstGeom prst="rect">
            <a:avLst/>
          </a:prstGeom>
          <a:solidFill>
            <a:srgbClr val="FCF9D6"/>
          </a:solidFill>
          <a:ln>
            <a:solidFill>
              <a:schemeClr val="tx1"/>
            </a:solidFill>
          </a:ln>
        </p:spPr>
        <p:txBody>
          <a:bodyPr wrap="square" rtlCol="0">
            <a:spAutoFit/>
          </a:bodyPr>
          <a:lstStyle/>
          <a:p>
            <a:pPr algn="ctr"/>
            <a:r>
              <a:rPr lang="en-US" sz="2400" dirty="0" smtClean="0"/>
              <a:t>Consume Energy</a:t>
            </a:r>
            <a:endParaRPr lang="en-US" sz="2400" dirty="0"/>
          </a:p>
        </p:txBody>
      </p:sp>
      <p:cxnSp>
        <p:nvCxnSpPr>
          <p:cNvPr id="16" name="Straight Arrow Connector 15"/>
          <p:cNvCxnSpPr/>
          <p:nvPr/>
        </p:nvCxnSpPr>
        <p:spPr>
          <a:xfrm rot="16200000" flipH="1">
            <a:off x="644384" y="2441903"/>
            <a:ext cx="977904" cy="4250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uild="p"/>
      <p:bldP spid="15"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3" descr="caveolin_lipid_rafts.jpg"/>
          <p:cNvPicPr>
            <a:picLocks noChangeAspect="1"/>
          </p:cNvPicPr>
          <p:nvPr/>
        </p:nvPicPr>
        <p:blipFill>
          <a:blip r:embed="rId2"/>
          <a:srcRect l="-18187" r="-18187"/>
          <a:stretch>
            <a:fillRect/>
          </a:stretch>
        </p:blipFill>
        <p:spPr>
          <a:xfrm>
            <a:off x="-376865" y="1124542"/>
            <a:ext cx="10015299" cy="5508028"/>
          </a:xfrm>
          <a:prstGeom prst="rect">
            <a:avLst/>
          </a:prstGeom>
        </p:spPr>
      </p:pic>
      <p:sp>
        <p:nvSpPr>
          <p:cNvPr id="8" name="Title 1"/>
          <p:cNvSpPr txBox="1">
            <a:spLocks/>
          </p:cNvSpPr>
          <p:nvPr/>
        </p:nvSpPr>
        <p:spPr>
          <a:xfrm>
            <a:off x="457200" y="-18459"/>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Caveolae and Lipid Rafts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59"/>
            <a:ext cx="8229600" cy="1143000"/>
          </a:xfrm>
        </p:spPr>
        <p:txBody>
          <a:bodyPr/>
          <a:lstStyle/>
          <a:p>
            <a:r>
              <a:rPr lang="en-US" dirty="0" err="1" smtClean="0"/>
              <a:t>Caveolae</a:t>
            </a:r>
            <a:r>
              <a:rPr lang="en-US" dirty="0" smtClean="0"/>
              <a:t> and Lipid Rafts</a:t>
            </a:r>
            <a:endParaRPr lang="en-US" dirty="0"/>
          </a:p>
        </p:txBody>
      </p:sp>
      <p:sp>
        <p:nvSpPr>
          <p:cNvPr id="3" name="Content Placeholder 2"/>
          <p:cNvSpPr>
            <a:spLocks noGrp="1"/>
          </p:cNvSpPr>
          <p:nvPr>
            <p:ph idx="1"/>
          </p:nvPr>
        </p:nvSpPr>
        <p:spPr>
          <a:xfrm>
            <a:off x="258777" y="1114349"/>
            <a:ext cx="8686800" cy="5355025"/>
          </a:xfrm>
        </p:spPr>
        <p:txBody>
          <a:bodyPr>
            <a:normAutofit fontScale="92500" lnSpcReduction="20000"/>
          </a:bodyPr>
          <a:lstStyle/>
          <a:p>
            <a:r>
              <a:rPr lang="en-US" dirty="0" smtClean="0"/>
              <a:t>Lipid rafts are a prominent feature of cell membranes</a:t>
            </a:r>
          </a:p>
          <a:p>
            <a:r>
              <a:rPr lang="en-US" dirty="0" smtClean="0"/>
              <a:t>They contain 4-5 times as much cholesterol as non-lipid-raft regions</a:t>
            </a:r>
          </a:p>
          <a:p>
            <a:r>
              <a:rPr lang="en-US" dirty="0" smtClean="0"/>
              <a:t>Special invaginations at lipid rafts are called </a:t>
            </a:r>
            <a:r>
              <a:rPr lang="en-US" dirty="0" err="1" smtClean="0"/>
              <a:t>caveolae</a:t>
            </a:r>
            <a:endParaRPr lang="en-US" dirty="0" smtClean="0"/>
          </a:p>
          <a:p>
            <a:r>
              <a:rPr lang="en-US" dirty="0" smtClean="0"/>
              <a:t>In heart muscle cells, calcium influx at </a:t>
            </a:r>
            <a:r>
              <a:rPr lang="en-US" dirty="0" err="1" smtClean="0"/>
              <a:t>caveolae</a:t>
            </a:r>
            <a:r>
              <a:rPr lang="en-US" dirty="0" smtClean="0"/>
              <a:t> causes release of more calcium from                                                        the </a:t>
            </a:r>
            <a:r>
              <a:rPr lang="en-US" dirty="0" err="1" smtClean="0"/>
              <a:t>sarcoplasmic</a:t>
            </a:r>
            <a:r>
              <a:rPr lang="en-US" dirty="0" smtClean="0"/>
              <a:t>                                                 reticulum to trigger                                               contraction</a:t>
            </a:r>
          </a:p>
          <a:p>
            <a:r>
              <a:rPr lang="en-US" dirty="0" smtClean="0"/>
              <a:t>This is how the                                                                                  heart pumps blood</a:t>
            </a:r>
            <a:endParaRPr lang="en-US" dirty="0"/>
          </a:p>
        </p:txBody>
      </p:sp>
      <p:pic>
        <p:nvPicPr>
          <p:cNvPr id="4" name="Picture 3" descr="lipid_raft.gif"/>
          <p:cNvPicPr>
            <a:picLocks noChangeAspect="1"/>
          </p:cNvPicPr>
          <p:nvPr/>
        </p:nvPicPr>
        <p:blipFill>
          <a:blip r:embed="rId3"/>
          <a:stretch>
            <a:fillRect/>
          </a:stretch>
        </p:blipFill>
        <p:spPr>
          <a:xfrm>
            <a:off x="4094710" y="4400831"/>
            <a:ext cx="4941210" cy="242568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to a Muscle Cell </a:t>
            </a:r>
            <a:br>
              <a:rPr lang="en-US" dirty="0" smtClean="0"/>
            </a:br>
            <a:r>
              <a:rPr lang="en-US" dirty="0" smtClean="0"/>
              <a:t>Deprived of Cholesterol?</a:t>
            </a:r>
            <a:endParaRPr lang="en-US" dirty="0"/>
          </a:p>
        </p:txBody>
      </p:sp>
      <p:grpSp>
        <p:nvGrpSpPr>
          <p:cNvPr id="3" name="Group 24"/>
          <p:cNvGrpSpPr/>
          <p:nvPr/>
        </p:nvGrpSpPr>
        <p:grpSpPr>
          <a:xfrm>
            <a:off x="446617" y="2321985"/>
            <a:ext cx="3998383" cy="3697815"/>
            <a:chOff x="446617" y="2321985"/>
            <a:chExt cx="3998383" cy="3697815"/>
          </a:xfrm>
        </p:grpSpPr>
        <p:sp>
          <p:nvSpPr>
            <p:cNvPr id="4" name="Oval 3"/>
            <p:cNvSpPr/>
            <p:nvPr/>
          </p:nvSpPr>
          <p:spPr>
            <a:xfrm>
              <a:off x="457200" y="2387600"/>
              <a:ext cx="3987800" cy="3632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rot="16200000">
              <a:off x="500590" y="3870325"/>
              <a:ext cx="450850" cy="533400"/>
            </a:xfrm>
            <a:custGeom>
              <a:avLst/>
              <a:gdLst>
                <a:gd name="connsiteX0" fmla="*/ 0 w 1955800"/>
                <a:gd name="connsiteY0" fmla="*/ 0 h 1549400"/>
                <a:gd name="connsiteX1" fmla="*/ 254000 w 1955800"/>
                <a:gd name="connsiteY1" fmla="*/ 101600 h 1549400"/>
                <a:gd name="connsiteX2" fmla="*/ 457200 w 1955800"/>
                <a:gd name="connsiteY2" fmla="*/ 419100 h 1549400"/>
                <a:gd name="connsiteX3" fmla="*/ 546100 w 1955800"/>
                <a:gd name="connsiteY3" fmla="*/ 800100 h 1549400"/>
                <a:gd name="connsiteX4" fmla="*/ 393700 w 1955800"/>
                <a:gd name="connsiteY4" fmla="*/ 1130300 h 1549400"/>
                <a:gd name="connsiteX5" fmla="*/ 558800 w 1955800"/>
                <a:gd name="connsiteY5" fmla="*/ 1498600 h 1549400"/>
                <a:gd name="connsiteX6" fmla="*/ 965200 w 1955800"/>
                <a:gd name="connsiteY6" fmla="*/ 1549400 h 1549400"/>
                <a:gd name="connsiteX7" fmla="*/ 1409700 w 1955800"/>
                <a:gd name="connsiteY7" fmla="*/ 1422400 h 1549400"/>
                <a:gd name="connsiteX8" fmla="*/ 1625600 w 1955800"/>
                <a:gd name="connsiteY8" fmla="*/ 1155700 h 1549400"/>
                <a:gd name="connsiteX9" fmla="*/ 1270000 w 1955800"/>
                <a:gd name="connsiteY9" fmla="*/ 406400 h 1549400"/>
                <a:gd name="connsiteX10" fmla="*/ 1295400 w 1955800"/>
                <a:gd name="connsiteY10" fmla="*/ 139700 h 1549400"/>
                <a:gd name="connsiteX11" fmla="*/ 1612900 w 1955800"/>
                <a:gd name="connsiteY11" fmla="*/ 38100 h 1549400"/>
                <a:gd name="connsiteX12" fmla="*/ 1955800 w 1955800"/>
                <a:gd name="connsiteY12" fmla="*/ 50800 h 1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5800" h="1549400">
                  <a:moveTo>
                    <a:pt x="0" y="0"/>
                  </a:moveTo>
                  <a:lnTo>
                    <a:pt x="254000" y="101600"/>
                  </a:lnTo>
                  <a:lnTo>
                    <a:pt x="457200" y="419100"/>
                  </a:lnTo>
                  <a:lnTo>
                    <a:pt x="546100" y="800100"/>
                  </a:lnTo>
                  <a:lnTo>
                    <a:pt x="393700" y="1130300"/>
                  </a:lnTo>
                  <a:lnTo>
                    <a:pt x="558800" y="1498600"/>
                  </a:lnTo>
                  <a:lnTo>
                    <a:pt x="965200" y="1549400"/>
                  </a:lnTo>
                  <a:lnTo>
                    <a:pt x="1409700" y="1422400"/>
                  </a:lnTo>
                  <a:lnTo>
                    <a:pt x="1625600" y="1155700"/>
                  </a:lnTo>
                  <a:lnTo>
                    <a:pt x="1270000" y="406400"/>
                  </a:lnTo>
                  <a:lnTo>
                    <a:pt x="1295400" y="139700"/>
                  </a:lnTo>
                  <a:lnTo>
                    <a:pt x="1612900" y="38100"/>
                  </a:lnTo>
                  <a:lnTo>
                    <a:pt x="1955800" y="508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flipH="1">
              <a:off x="3708400" y="3098799"/>
              <a:ext cx="596900" cy="541867"/>
            </a:xfrm>
            <a:custGeom>
              <a:avLst/>
              <a:gdLst>
                <a:gd name="connsiteX0" fmla="*/ 0 w 596900"/>
                <a:gd name="connsiteY0" fmla="*/ 469900 h 541867"/>
                <a:gd name="connsiteX1" fmla="*/ 241300 w 596900"/>
                <a:gd name="connsiteY1" fmla="*/ 431800 h 541867"/>
                <a:gd name="connsiteX2" fmla="*/ 279400 w 596900"/>
                <a:gd name="connsiteY2" fmla="*/ 533400 h 541867"/>
                <a:gd name="connsiteX3" fmla="*/ 558800 w 596900"/>
                <a:gd name="connsiteY3" fmla="*/ 482600 h 541867"/>
                <a:gd name="connsiteX4" fmla="*/ 508000 w 596900"/>
                <a:gd name="connsiteY4" fmla="*/ 279400 h 541867"/>
                <a:gd name="connsiteX5" fmla="*/ 304800 w 596900"/>
                <a:gd name="connsiteY5" fmla="*/ 254000 h 541867"/>
                <a:gd name="connsiteX6" fmla="*/ 279400 w 596900"/>
                <a:gd name="connsiteY6" fmla="*/ 0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00" h="541867">
                  <a:moveTo>
                    <a:pt x="0" y="469900"/>
                  </a:moveTo>
                  <a:cubicBezTo>
                    <a:pt x="97366" y="445558"/>
                    <a:pt x="194733" y="421217"/>
                    <a:pt x="241300" y="431800"/>
                  </a:cubicBezTo>
                  <a:cubicBezTo>
                    <a:pt x="287867" y="442383"/>
                    <a:pt x="226483" y="524933"/>
                    <a:pt x="279400" y="533400"/>
                  </a:cubicBezTo>
                  <a:cubicBezTo>
                    <a:pt x="332317" y="541867"/>
                    <a:pt x="520700" y="524933"/>
                    <a:pt x="558800" y="482600"/>
                  </a:cubicBezTo>
                  <a:cubicBezTo>
                    <a:pt x="596900" y="440267"/>
                    <a:pt x="550333" y="317500"/>
                    <a:pt x="508000" y="279400"/>
                  </a:cubicBezTo>
                  <a:cubicBezTo>
                    <a:pt x="465667" y="241300"/>
                    <a:pt x="342900" y="300567"/>
                    <a:pt x="304800" y="254000"/>
                  </a:cubicBezTo>
                  <a:cubicBezTo>
                    <a:pt x="266700" y="207433"/>
                    <a:pt x="279400" y="0"/>
                    <a:pt x="2794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48215" y="3200400"/>
              <a:ext cx="596900" cy="541867"/>
            </a:xfrm>
            <a:custGeom>
              <a:avLst/>
              <a:gdLst>
                <a:gd name="connsiteX0" fmla="*/ 0 w 596900"/>
                <a:gd name="connsiteY0" fmla="*/ 469900 h 541867"/>
                <a:gd name="connsiteX1" fmla="*/ 241300 w 596900"/>
                <a:gd name="connsiteY1" fmla="*/ 431800 h 541867"/>
                <a:gd name="connsiteX2" fmla="*/ 279400 w 596900"/>
                <a:gd name="connsiteY2" fmla="*/ 533400 h 541867"/>
                <a:gd name="connsiteX3" fmla="*/ 558800 w 596900"/>
                <a:gd name="connsiteY3" fmla="*/ 482600 h 541867"/>
                <a:gd name="connsiteX4" fmla="*/ 508000 w 596900"/>
                <a:gd name="connsiteY4" fmla="*/ 279400 h 541867"/>
                <a:gd name="connsiteX5" fmla="*/ 304800 w 596900"/>
                <a:gd name="connsiteY5" fmla="*/ 254000 h 541867"/>
                <a:gd name="connsiteX6" fmla="*/ 279400 w 596900"/>
                <a:gd name="connsiteY6" fmla="*/ 0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00" h="541867">
                  <a:moveTo>
                    <a:pt x="0" y="469900"/>
                  </a:moveTo>
                  <a:cubicBezTo>
                    <a:pt x="97366" y="445558"/>
                    <a:pt x="194733" y="421217"/>
                    <a:pt x="241300" y="431800"/>
                  </a:cubicBezTo>
                  <a:cubicBezTo>
                    <a:pt x="287867" y="442383"/>
                    <a:pt x="226483" y="524933"/>
                    <a:pt x="279400" y="533400"/>
                  </a:cubicBezTo>
                  <a:cubicBezTo>
                    <a:pt x="332317" y="541867"/>
                    <a:pt x="520700" y="524933"/>
                    <a:pt x="558800" y="482600"/>
                  </a:cubicBezTo>
                  <a:cubicBezTo>
                    <a:pt x="596900" y="440267"/>
                    <a:pt x="550333" y="317500"/>
                    <a:pt x="508000" y="279400"/>
                  </a:cubicBezTo>
                  <a:cubicBezTo>
                    <a:pt x="465667" y="241300"/>
                    <a:pt x="342900" y="300567"/>
                    <a:pt x="304800" y="254000"/>
                  </a:cubicBezTo>
                  <a:cubicBezTo>
                    <a:pt x="266700" y="207433"/>
                    <a:pt x="279400" y="0"/>
                    <a:pt x="2794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977900" y="2641600"/>
              <a:ext cx="630767" cy="681567"/>
            </a:xfrm>
            <a:custGeom>
              <a:avLst/>
              <a:gdLst>
                <a:gd name="connsiteX0" fmla="*/ 0 w 630767"/>
                <a:gd name="connsiteY0" fmla="*/ 342900 h 681567"/>
                <a:gd name="connsiteX1" fmla="*/ 165100 w 630767"/>
                <a:gd name="connsiteY1" fmla="*/ 304800 h 681567"/>
                <a:gd name="connsiteX2" fmla="*/ 228600 w 630767"/>
                <a:gd name="connsiteY2" fmla="*/ 457200 h 681567"/>
                <a:gd name="connsiteX3" fmla="*/ 292100 w 630767"/>
                <a:gd name="connsiteY3" fmla="*/ 673100 h 681567"/>
                <a:gd name="connsiteX4" fmla="*/ 533400 w 630767"/>
                <a:gd name="connsiteY4" fmla="*/ 508000 h 681567"/>
                <a:gd name="connsiteX5" fmla="*/ 609600 w 630767"/>
                <a:gd name="connsiteY5" fmla="*/ 304800 h 681567"/>
                <a:gd name="connsiteX6" fmla="*/ 406400 w 630767"/>
                <a:gd name="connsiteY6" fmla="*/ 304800 h 681567"/>
                <a:gd name="connsiteX7" fmla="*/ 406400 w 630767"/>
                <a:gd name="connsiteY7" fmla="*/ 0 h 6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67" h="681567">
                  <a:moveTo>
                    <a:pt x="0" y="342900"/>
                  </a:moveTo>
                  <a:cubicBezTo>
                    <a:pt x="63500" y="314325"/>
                    <a:pt x="127000" y="285750"/>
                    <a:pt x="165100" y="304800"/>
                  </a:cubicBezTo>
                  <a:cubicBezTo>
                    <a:pt x="203200" y="323850"/>
                    <a:pt x="207433" y="395817"/>
                    <a:pt x="228600" y="457200"/>
                  </a:cubicBezTo>
                  <a:cubicBezTo>
                    <a:pt x="249767" y="518583"/>
                    <a:pt x="241300" y="664633"/>
                    <a:pt x="292100" y="673100"/>
                  </a:cubicBezTo>
                  <a:cubicBezTo>
                    <a:pt x="342900" y="681567"/>
                    <a:pt x="480483" y="569383"/>
                    <a:pt x="533400" y="508000"/>
                  </a:cubicBezTo>
                  <a:cubicBezTo>
                    <a:pt x="586317" y="446617"/>
                    <a:pt x="630767" y="338667"/>
                    <a:pt x="609600" y="304800"/>
                  </a:cubicBezTo>
                  <a:cubicBezTo>
                    <a:pt x="588433" y="270933"/>
                    <a:pt x="440267" y="355600"/>
                    <a:pt x="406400" y="304800"/>
                  </a:cubicBezTo>
                  <a:cubicBezTo>
                    <a:pt x="372533" y="254000"/>
                    <a:pt x="406400" y="0"/>
                    <a:pt x="4064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968500" y="2374900"/>
              <a:ext cx="626533" cy="527050"/>
            </a:xfrm>
            <a:custGeom>
              <a:avLst/>
              <a:gdLst>
                <a:gd name="connsiteX0" fmla="*/ 0 w 626533"/>
                <a:gd name="connsiteY0" fmla="*/ 50800 h 527050"/>
                <a:gd name="connsiteX1" fmla="*/ 177800 w 626533"/>
                <a:gd name="connsiteY1" fmla="*/ 215900 h 527050"/>
                <a:gd name="connsiteX2" fmla="*/ 101600 w 626533"/>
                <a:gd name="connsiteY2" fmla="*/ 431800 h 527050"/>
                <a:gd name="connsiteX3" fmla="*/ 342900 w 626533"/>
                <a:gd name="connsiteY3" fmla="*/ 520700 h 527050"/>
                <a:gd name="connsiteX4" fmla="*/ 622300 w 626533"/>
                <a:gd name="connsiteY4" fmla="*/ 393700 h 527050"/>
                <a:gd name="connsiteX5" fmla="*/ 368300 w 626533"/>
                <a:gd name="connsiteY5" fmla="*/ 152400 h 527050"/>
                <a:gd name="connsiteX6" fmla="*/ 444500 w 626533"/>
                <a:gd name="connsiteY6" fmla="*/ 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33" h="527050">
                  <a:moveTo>
                    <a:pt x="0" y="50800"/>
                  </a:moveTo>
                  <a:cubicBezTo>
                    <a:pt x="80433" y="101600"/>
                    <a:pt x="160867" y="152400"/>
                    <a:pt x="177800" y="215900"/>
                  </a:cubicBezTo>
                  <a:cubicBezTo>
                    <a:pt x="194733" y="279400"/>
                    <a:pt x="74083" y="381000"/>
                    <a:pt x="101600" y="431800"/>
                  </a:cubicBezTo>
                  <a:cubicBezTo>
                    <a:pt x="129117" y="482600"/>
                    <a:pt x="256117" y="527050"/>
                    <a:pt x="342900" y="520700"/>
                  </a:cubicBezTo>
                  <a:cubicBezTo>
                    <a:pt x="429683" y="514350"/>
                    <a:pt x="618067" y="455083"/>
                    <a:pt x="622300" y="393700"/>
                  </a:cubicBezTo>
                  <a:cubicBezTo>
                    <a:pt x="626533" y="332317"/>
                    <a:pt x="397933" y="218017"/>
                    <a:pt x="368300" y="152400"/>
                  </a:cubicBezTo>
                  <a:cubicBezTo>
                    <a:pt x="338667" y="86783"/>
                    <a:pt x="444500" y="0"/>
                    <a:pt x="4445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Connector 13"/>
            <p:cNvCxnSpPr/>
            <p:nvPr/>
          </p:nvCxnSpPr>
          <p:spPr>
            <a:xfrm rot="5400000">
              <a:off x="704849" y="2330450"/>
              <a:ext cx="3545416" cy="3528485"/>
            </a:xfrm>
            <a:prstGeom prst="line">
              <a:avLst/>
            </a:prstGeom>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a:off x="2844800" y="2425700"/>
              <a:ext cx="520700" cy="624417"/>
            </a:xfrm>
            <a:custGeom>
              <a:avLst/>
              <a:gdLst>
                <a:gd name="connsiteX0" fmla="*/ 12700 w 520700"/>
                <a:gd name="connsiteY0" fmla="*/ 0 h 624417"/>
                <a:gd name="connsiteX1" fmla="*/ 101600 w 520700"/>
                <a:gd name="connsiteY1" fmla="*/ 203200 h 624417"/>
                <a:gd name="connsiteX2" fmla="*/ 0 w 520700"/>
                <a:gd name="connsiteY2" fmla="*/ 381000 h 624417"/>
                <a:gd name="connsiteX3" fmla="*/ 101600 w 520700"/>
                <a:gd name="connsiteY3" fmla="*/ 596900 h 624417"/>
                <a:gd name="connsiteX4" fmla="*/ 393700 w 520700"/>
                <a:gd name="connsiteY4" fmla="*/ 546100 h 624417"/>
                <a:gd name="connsiteX5" fmla="*/ 355600 w 520700"/>
                <a:gd name="connsiteY5" fmla="*/ 279400 h 624417"/>
                <a:gd name="connsiteX6" fmla="*/ 520700 w 520700"/>
                <a:gd name="connsiteY6" fmla="*/ 152400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700" h="624417">
                  <a:moveTo>
                    <a:pt x="12700" y="0"/>
                  </a:moveTo>
                  <a:cubicBezTo>
                    <a:pt x="58208" y="69850"/>
                    <a:pt x="103717" y="139700"/>
                    <a:pt x="101600" y="203200"/>
                  </a:cubicBezTo>
                  <a:cubicBezTo>
                    <a:pt x="99483" y="266700"/>
                    <a:pt x="0" y="315383"/>
                    <a:pt x="0" y="381000"/>
                  </a:cubicBezTo>
                  <a:cubicBezTo>
                    <a:pt x="0" y="446617"/>
                    <a:pt x="35983" y="569383"/>
                    <a:pt x="101600" y="596900"/>
                  </a:cubicBezTo>
                  <a:cubicBezTo>
                    <a:pt x="167217" y="624417"/>
                    <a:pt x="351367" y="599017"/>
                    <a:pt x="393700" y="546100"/>
                  </a:cubicBezTo>
                  <a:cubicBezTo>
                    <a:pt x="436033" y="493183"/>
                    <a:pt x="334433" y="345017"/>
                    <a:pt x="355600" y="279400"/>
                  </a:cubicBezTo>
                  <a:cubicBezTo>
                    <a:pt x="376767" y="213783"/>
                    <a:pt x="520700" y="152400"/>
                    <a:pt x="520700" y="152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82600" y="4616450"/>
              <a:ext cx="518583" cy="522817"/>
            </a:xfrm>
            <a:custGeom>
              <a:avLst/>
              <a:gdLst>
                <a:gd name="connsiteX0" fmla="*/ 0 w 518583"/>
                <a:gd name="connsiteY0" fmla="*/ 44450 h 522817"/>
                <a:gd name="connsiteX1" fmla="*/ 177800 w 518583"/>
                <a:gd name="connsiteY1" fmla="*/ 120650 h 522817"/>
                <a:gd name="connsiteX2" fmla="*/ 342900 w 518583"/>
                <a:gd name="connsiteY2" fmla="*/ 6350 h 522817"/>
                <a:gd name="connsiteX3" fmla="*/ 508000 w 518583"/>
                <a:gd name="connsiteY3" fmla="*/ 158750 h 522817"/>
                <a:gd name="connsiteX4" fmla="*/ 406400 w 518583"/>
                <a:gd name="connsiteY4" fmla="*/ 285750 h 522817"/>
                <a:gd name="connsiteX5" fmla="*/ 241300 w 518583"/>
                <a:gd name="connsiteY5" fmla="*/ 285750 h 522817"/>
                <a:gd name="connsiteX6" fmla="*/ 215900 w 518583"/>
                <a:gd name="connsiteY6" fmla="*/ 488950 h 522817"/>
                <a:gd name="connsiteX7" fmla="*/ 203200 w 518583"/>
                <a:gd name="connsiteY7" fmla="*/ 488950 h 5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583" h="522817">
                  <a:moveTo>
                    <a:pt x="0" y="44450"/>
                  </a:moveTo>
                  <a:cubicBezTo>
                    <a:pt x="60325" y="85725"/>
                    <a:pt x="120650" y="127000"/>
                    <a:pt x="177800" y="120650"/>
                  </a:cubicBezTo>
                  <a:cubicBezTo>
                    <a:pt x="234950" y="114300"/>
                    <a:pt x="287867" y="0"/>
                    <a:pt x="342900" y="6350"/>
                  </a:cubicBezTo>
                  <a:cubicBezTo>
                    <a:pt x="397933" y="12700"/>
                    <a:pt x="497417" y="112183"/>
                    <a:pt x="508000" y="158750"/>
                  </a:cubicBezTo>
                  <a:cubicBezTo>
                    <a:pt x="518583" y="205317"/>
                    <a:pt x="450850" y="264583"/>
                    <a:pt x="406400" y="285750"/>
                  </a:cubicBezTo>
                  <a:cubicBezTo>
                    <a:pt x="361950" y="306917"/>
                    <a:pt x="273050" y="251883"/>
                    <a:pt x="241300" y="285750"/>
                  </a:cubicBezTo>
                  <a:cubicBezTo>
                    <a:pt x="209550" y="319617"/>
                    <a:pt x="222250" y="455083"/>
                    <a:pt x="215900" y="488950"/>
                  </a:cubicBezTo>
                  <a:cubicBezTo>
                    <a:pt x="209550" y="522817"/>
                    <a:pt x="203200" y="488950"/>
                    <a:pt x="203200" y="4889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3526367" y="5016500"/>
              <a:ext cx="626533" cy="495300"/>
            </a:xfrm>
            <a:custGeom>
              <a:avLst/>
              <a:gdLst>
                <a:gd name="connsiteX0" fmla="*/ 626533 w 626533"/>
                <a:gd name="connsiteY0" fmla="*/ 88900 h 495300"/>
                <a:gd name="connsiteX1" fmla="*/ 359833 w 626533"/>
                <a:gd name="connsiteY1" fmla="*/ 152400 h 495300"/>
                <a:gd name="connsiteX2" fmla="*/ 321733 w 626533"/>
                <a:gd name="connsiteY2" fmla="*/ 0 h 495300"/>
                <a:gd name="connsiteX3" fmla="*/ 80433 w 626533"/>
                <a:gd name="connsiteY3" fmla="*/ 152400 h 495300"/>
                <a:gd name="connsiteX4" fmla="*/ 29633 w 626533"/>
                <a:gd name="connsiteY4" fmla="*/ 342900 h 495300"/>
                <a:gd name="connsiteX5" fmla="*/ 258233 w 626533"/>
                <a:gd name="connsiteY5" fmla="*/ 342900 h 495300"/>
                <a:gd name="connsiteX6" fmla="*/ 270933 w 626533"/>
                <a:gd name="connsiteY6"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33" h="495300">
                  <a:moveTo>
                    <a:pt x="626533" y="88900"/>
                  </a:moveTo>
                  <a:cubicBezTo>
                    <a:pt x="518583" y="128058"/>
                    <a:pt x="410633" y="167217"/>
                    <a:pt x="359833" y="152400"/>
                  </a:cubicBezTo>
                  <a:cubicBezTo>
                    <a:pt x="309033" y="137583"/>
                    <a:pt x="368300" y="0"/>
                    <a:pt x="321733" y="0"/>
                  </a:cubicBezTo>
                  <a:cubicBezTo>
                    <a:pt x="275166" y="0"/>
                    <a:pt x="129116" y="95250"/>
                    <a:pt x="80433" y="152400"/>
                  </a:cubicBezTo>
                  <a:cubicBezTo>
                    <a:pt x="31750" y="209550"/>
                    <a:pt x="0" y="311150"/>
                    <a:pt x="29633" y="342900"/>
                  </a:cubicBezTo>
                  <a:cubicBezTo>
                    <a:pt x="59266" y="374650"/>
                    <a:pt x="218016" y="317500"/>
                    <a:pt x="258233" y="342900"/>
                  </a:cubicBezTo>
                  <a:cubicBezTo>
                    <a:pt x="298450" y="368300"/>
                    <a:pt x="270933" y="495300"/>
                    <a:pt x="270933" y="4953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955800" y="5549900"/>
              <a:ext cx="558800" cy="457200"/>
            </a:xfrm>
            <a:custGeom>
              <a:avLst/>
              <a:gdLst>
                <a:gd name="connsiteX0" fmla="*/ 558800 w 558800"/>
                <a:gd name="connsiteY0" fmla="*/ 457200 h 457200"/>
                <a:gd name="connsiteX1" fmla="*/ 406400 w 558800"/>
                <a:gd name="connsiteY1" fmla="*/ 279400 h 457200"/>
                <a:gd name="connsiteX2" fmla="*/ 508000 w 558800"/>
                <a:gd name="connsiteY2" fmla="*/ 88900 h 457200"/>
                <a:gd name="connsiteX3" fmla="*/ 203200 w 558800"/>
                <a:gd name="connsiteY3" fmla="*/ 25400 h 457200"/>
                <a:gd name="connsiteX4" fmla="*/ 101600 w 558800"/>
                <a:gd name="connsiteY4" fmla="*/ 25400 h 457200"/>
                <a:gd name="connsiteX5" fmla="*/ 88900 w 558800"/>
                <a:gd name="connsiteY5" fmla="*/ 177800 h 457200"/>
                <a:gd name="connsiteX6" fmla="*/ 215900 w 558800"/>
                <a:gd name="connsiteY6" fmla="*/ 304800 h 457200"/>
                <a:gd name="connsiteX7" fmla="*/ 0 w 558800"/>
                <a:gd name="connsiteY7" fmla="*/ 4064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800" h="457200">
                  <a:moveTo>
                    <a:pt x="558800" y="457200"/>
                  </a:moveTo>
                  <a:cubicBezTo>
                    <a:pt x="486833" y="398991"/>
                    <a:pt x="414867" y="340783"/>
                    <a:pt x="406400" y="279400"/>
                  </a:cubicBezTo>
                  <a:cubicBezTo>
                    <a:pt x="397933" y="218017"/>
                    <a:pt x="541867" y="131233"/>
                    <a:pt x="508000" y="88900"/>
                  </a:cubicBezTo>
                  <a:cubicBezTo>
                    <a:pt x="474133" y="46567"/>
                    <a:pt x="270933" y="35983"/>
                    <a:pt x="203200" y="25400"/>
                  </a:cubicBezTo>
                  <a:cubicBezTo>
                    <a:pt x="135467" y="14817"/>
                    <a:pt x="120650" y="0"/>
                    <a:pt x="101600" y="25400"/>
                  </a:cubicBezTo>
                  <a:cubicBezTo>
                    <a:pt x="82550" y="50800"/>
                    <a:pt x="69850" y="131233"/>
                    <a:pt x="88900" y="177800"/>
                  </a:cubicBezTo>
                  <a:cubicBezTo>
                    <a:pt x="107950" y="224367"/>
                    <a:pt x="230717" y="266700"/>
                    <a:pt x="215900" y="304800"/>
                  </a:cubicBezTo>
                  <a:cubicBezTo>
                    <a:pt x="201083" y="342900"/>
                    <a:pt x="0" y="406400"/>
                    <a:pt x="0" y="406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446617" y="2383367"/>
              <a:ext cx="3287183" cy="3128433"/>
            </a:xfrm>
            <a:custGeom>
              <a:avLst/>
              <a:gdLst>
                <a:gd name="connsiteX0" fmla="*/ 594783 w 3287183"/>
                <a:gd name="connsiteY0" fmla="*/ 3128433 h 3128433"/>
                <a:gd name="connsiteX1" fmla="*/ 201083 w 3287183"/>
                <a:gd name="connsiteY1" fmla="*/ 2683933 h 3128433"/>
                <a:gd name="connsiteX2" fmla="*/ 35983 w 3287183"/>
                <a:gd name="connsiteY2" fmla="*/ 2112433 h 3128433"/>
                <a:gd name="connsiteX3" fmla="*/ 35983 w 3287183"/>
                <a:gd name="connsiteY3" fmla="*/ 1477433 h 3128433"/>
                <a:gd name="connsiteX4" fmla="*/ 251883 w 3287183"/>
                <a:gd name="connsiteY4" fmla="*/ 969433 h 3128433"/>
                <a:gd name="connsiteX5" fmla="*/ 721783 w 3287183"/>
                <a:gd name="connsiteY5" fmla="*/ 436033 h 3128433"/>
                <a:gd name="connsiteX6" fmla="*/ 1242483 w 3287183"/>
                <a:gd name="connsiteY6" fmla="*/ 156633 h 3128433"/>
                <a:gd name="connsiteX7" fmla="*/ 1826683 w 3287183"/>
                <a:gd name="connsiteY7" fmla="*/ 16933 h 3128433"/>
                <a:gd name="connsiteX8" fmla="*/ 2360083 w 3287183"/>
                <a:gd name="connsiteY8" fmla="*/ 55033 h 3128433"/>
                <a:gd name="connsiteX9" fmla="*/ 2893483 w 3287183"/>
                <a:gd name="connsiteY9" fmla="*/ 207433 h 3128433"/>
                <a:gd name="connsiteX10" fmla="*/ 3287183 w 3287183"/>
                <a:gd name="connsiteY10" fmla="*/ 474133 h 31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83" h="3128433">
                  <a:moveTo>
                    <a:pt x="594783" y="3128433"/>
                  </a:moveTo>
                  <a:cubicBezTo>
                    <a:pt x="444499" y="2990849"/>
                    <a:pt x="294216" y="2853266"/>
                    <a:pt x="201083" y="2683933"/>
                  </a:cubicBezTo>
                  <a:cubicBezTo>
                    <a:pt x="107950" y="2514600"/>
                    <a:pt x="63500" y="2313516"/>
                    <a:pt x="35983" y="2112433"/>
                  </a:cubicBezTo>
                  <a:cubicBezTo>
                    <a:pt x="8466" y="1911350"/>
                    <a:pt x="0" y="1667933"/>
                    <a:pt x="35983" y="1477433"/>
                  </a:cubicBezTo>
                  <a:cubicBezTo>
                    <a:pt x="71966" y="1286933"/>
                    <a:pt x="137583" y="1143000"/>
                    <a:pt x="251883" y="969433"/>
                  </a:cubicBezTo>
                  <a:cubicBezTo>
                    <a:pt x="366183" y="795866"/>
                    <a:pt x="556683" y="571500"/>
                    <a:pt x="721783" y="436033"/>
                  </a:cubicBezTo>
                  <a:cubicBezTo>
                    <a:pt x="886883" y="300566"/>
                    <a:pt x="1058333" y="226483"/>
                    <a:pt x="1242483" y="156633"/>
                  </a:cubicBezTo>
                  <a:cubicBezTo>
                    <a:pt x="1426633" y="86783"/>
                    <a:pt x="1640416" y="33866"/>
                    <a:pt x="1826683" y="16933"/>
                  </a:cubicBezTo>
                  <a:cubicBezTo>
                    <a:pt x="2012950" y="0"/>
                    <a:pt x="2182283" y="23283"/>
                    <a:pt x="2360083" y="55033"/>
                  </a:cubicBezTo>
                  <a:cubicBezTo>
                    <a:pt x="2537883" y="86783"/>
                    <a:pt x="2738966" y="137583"/>
                    <a:pt x="2893483" y="207433"/>
                  </a:cubicBezTo>
                  <a:cubicBezTo>
                    <a:pt x="3048000" y="277283"/>
                    <a:pt x="3287183" y="474133"/>
                    <a:pt x="3287183" y="474133"/>
                  </a:cubicBezTo>
                </a:path>
              </a:pathLst>
            </a:cu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2514600" y="4226236"/>
              <a:ext cx="1536700" cy="646331"/>
            </a:xfrm>
            <a:prstGeom prst="rect">
              <a:avLst/>
            </a:prstGeom>
            <a:noFill/>
          </p:spPr>
          <p:txBody>
            <a:bodyPr wrap="square" rtlCol="0">
              <a:spAutoFit/>
            </a:bodyPr>
            <a:lstStyle/>
            <a:p>
              <a:pPr algn="ctr"/>
              <a:r>
                <a:rPr lang="en-US" dirty="0" smtClean="0"/>
                <a:t>Cholesterol depleted</a:t>
              </a:r>
              <a:endParaRPr lang="en-US" dirty="0"/>
            </a:p>
          </p:txBody>
        </p:sp>
        <p:sp>
          <p:nvSpPr>
            <p:cNvPr id="23" name="TextBox 22"/>
            <p:cNvSpPr txBox="1"/>
            <p:nvPr/>
          </p:nvSpPr>
          <p:spPr>
            <a:xfrm>
              <a:off x="1058333" y="3330201"/>
              <a:ext cx="1536700" cy="646331"/>
            </a:xfrm>
            <a:prstGeom prst="rect">
              <a:avLst/>
            </a:prstGeom>
            <a:noFill/>
          </p:spPr>
          <p:txBody>
            <a:bodyPr wrap="square" rtlCol="0">
              <a:spAutoFit/>
            </a:bodyPr>
            <a:lstStyle/>
            <a:p>
              <a:pPr algn="ctr"/>
              <a:r>
                <a:rPr lang="en-US" dirty="0" smtClean="0"/>
                <a:t>Cholesterol enriched</a:t>
              </a:r>
              <a:endParaRPr lang="en-US" dirty="0"/>
            </a:p>
          </p:txBody>
        </p:sp>
      </p:grpSp>
      <p:sp>
        <p:nvSpPr>
          <p:cNvPr id="24" name="Content Placeholder 2"/>
          <p:cNvSpPr>
            <a:spLocks noGrp="1"/>
          </p:cNvSpPr>
          <p:nvPr>
            <p:ph idx="1"/>
          </p:nvPr>
        </p:nvSpPr>
        <p:spPr>
          <a:xfrm>
            <a:off x="4699000" y="1648618"/>
            <a:ext cx="4318000" cy="4525963"/>
          </a:xfrm>
        </p:spPr>
        <p:txBody>
          <a:bodyPr>
            <a:normAutofit/>
          </a:bodyPr>
          <a:lstStyle/>
          <a:p>
            <a:r>
              <a:rPr lang="en-US" dirty="0" smtClean="0"/>
              <a:t>Cholesterol depletion introduces two major problems:</a:t>
            </a:r>
          </a:p>
          <a:p>
            <a:pPr lvl="1"/>
            <a:r>
              <a:rPr lang="en-US" dirty="0" smtClean="0"/>
              <a:t>Sodium and    potassium leaks</a:t>
            </a:r>
          </a:p>
          <a:p>
            <a:pPr lvl="1"/>
            <a:r>
              <a:rPr lang="en-US" dirty="0" smtClean="0"/>
              <a:t>Reduced number of </a:t>
            </a:r>
            <a:r>
              <a:rPr lang="en-US" dirty="0" err="1" smtClean="0"/>
              <a:t>caveolae</a:t>
            </a:r>
            <a:r>
              <a:rPr lang="en-US" dirty="0" smtClean="0"/>
              <a:t>: fewer calcium sparks</a:t>
            </a:r>
          </a:p>
          <a:p>
            <a:endParaRPr lang="en-US" dirty="0" smtClean="0"/>
          </a:p>
          <a:p>
            <a:endParaRPr lang="en-US" dirty="0" smtClean="0"/>
          </a:p>
          <a:p>
            <a:endParaRPr lang="en-US" dirty="0"/>
          </a:p>
        </p:txBody>
      </p:sp>
      <p:cxnSp>
        <p:nvCxnSpPr>
          <p:cNvPr id="27" name="Straight Arrow Connector 26"/>
          <p:cNvCxnSpPr/>
          <p:nvPr/>
        </p:nvCxnSpPr>
        <p:spPr>
          <a:xfrm rot="16200000" flipH="1">
            <a:off x="2983310" y="5792390"/>
            <a:ext cx="459581"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051300" y="4362450"/>
            <a:ext cx="647700"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1165093" y="5731008"/>
            <a:ext cx="662781" cy="224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3733800" y="3742266"/>
            <a:ext cx="965200" cy="234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292904" y="6105556"/>
            <a:ext cx="403075" cy="400110"/>
          </a:xfrm>
          <a:prstGeom prst="rect">
            <a:avLst/>
          </a:prstGeom>
          <a:noFill/>
        </p:spPr>
        <p:txBody>
          <a:bodyPr wrap="none" rtlCol="0">
            <a:spAutoFit/>
          </a:bodyPr>
          <a:lstStyle/>
          <a:p>
            <a:r>
              <a:rPr lang="en-US" sz="2000" dirty="0" smtClean="0"/>
              <a:t>K</a:t>
            </a:r>
            <a:r>
              <a:rPr lang="en-US" sz="2000" baseline="30000" dirty="0" smtClean="0"/>
              <a:t>+</a:t>
            </a:r>
            <a:endParaRPr lang="en-US" sz="2000" baseline="30000" dirty="0"/>
          </a:p>
        </p:txBody>
      </p:sp>
      <p:sp>
        <p:nvSpPr>
          <p:cNvPr id="35" name="TextBox 34"/>
          <p:cNvSpPr txBox="1"/>
          <p:nvPr/>
        </p:nvSpPr>
        <p:spPr>
          <a:xfrm>
            <a:off x="4699000" y="4476750"/>
            <a:ext cx="403075" cy="400110"/>
          </a:xfrm>
          <a:prstGeom prst="rect">
            <a:avLst/>
          </a:prstGeom>
          <a:noFill/>
        </p:spPr>
        <p:txBody>
          <a:bodyPr wrap="none" rtlCol="0">
            <a:spAutoFit/>
          </a:bodyPr>
          <a:lstStyle/>
          <a:p>
            <a:r>
              <a:rPr lang="en-US" sz="2000" dirty="0" smtClean="0"/>
              <a:t>K</a:t>
            </a:r>
            <a:r>
              <a:rPr lang="en-US" sz="2000" baseline="30000" dirty="0" smtClean="0"/>
              <a:t>+</a:t>
            </a:r>
            <a:endParaRPr lang="en-US" sz="2000" baseline="30000" dirty="0"/>
          </a:p>
        </p:txBody>
      </p:sp>
      <p:sp>
        <p:nvSpPr>
          <p:cNvPr id="36" name="TextBox 35"/>
          <p:cNvSpPr txBox="1"/>
          <p:nvPr/>
        </p:nvSpPr>
        <p:spPr>
          <a:xfrm>
            <a:off x="3252038" y="3776477"/>
            <a:ext cx="558241" cy="400110"/>
          </a:xfrm>
          <a:prstGeom prst="rect">
            <a:avLst/>
          </a:prstGeom>
          <a:noFill/>
        </p:spPr>
        <p:txBody>
          <a:bodyPr wrap="none" rtlCol="0">
            <a:spAutoFit/>
          </a:bodyPr>
          <a:lstStyle/>
          <a:p>
            <a:r>
              <a:rPr lang="en-US" sz="2000" dirty="0" smtClean="0"/>
              <a:t>Na</a:t>
            </a:r>
            <a:r>
              <a:rPr lang="en-US" sz="2000" baseline="30000" dirty="0" smtClean="0"/>
              <a:t>+</a:t>
            </a:r>
            <a:endParaRPr lang="en-US" sz="2000" baseline="30000" dirty="0"/>
          </a:p>
        </p:txBody>
      </p:sp>
      <p:sp>
        <p:nvSpPr>
          <p:cNvPr id="37" name="TextBox 36"/>
          <p:cNvSpPr txBox="1"/>
          <p:nvPr/>
        </p:nvSpPr>
        <p:spPr>
          <a:xfrm>
            <a:off x="1384300" y="5172045"/>
            <a:ext cx="558241" cy="400110"/>
          </a:xfrm>
          <a:prstGeom prst="rect">
            <a:avLst/>
          </a:prstGeom>
          <a:noFill/>
        </p:spPr>
        <p:txBody>
          <a:bodyPr wrap="none" rtlCol="0">
            <a:spAutoFit/>
          </a:bodyPr>
          <a:lstStyle/>
          <a:p>
            <a:r>
              <a:rPr lang="en-US" sz="2000" dirty="0" smtClean="0"/>
              <a:t>Na</a:t>
            </a:r>
            <a:r>
              <a:rPr lang="en-US" sz="2000" baseline="30000" dirty="0" smtClean="0"/>
              <a:t>+</a:t>
            </a:r>
            <a:endParaRPr lang="en-US" sz="2000" baseline="30000" dirty="0"/>
          </a:p>
        </p:txBody>
      </p:sp>
      <p:sp>
        <p:nvSpPr>
          <p:cNvPr id="38" name="TextBox 37"/>
          <p:cNvSpPr txBox="1"/>
          <p:nvPr/>
        </p:nvSpPr>
        <p:spPr>
          <a:xfrm>
            <a:off x="1680452" y="4902200"/>
            <a:ext cx="1845915" cy="369332"/>
          </a:xfrm>
          <a:prstGeom prst="rect">
            <a:avLst/>
          </a:prstGeom>
          <a:noFill/>
        </p:spPr>
        <p:txBody>
          <a:bodyPr wrap="none" rtlCol="0">
            <a:spAutoFit/>
          </a:bodyPr>
          <a:lstStyle/>
          <a:p>
            <a:r>
              <a:rPr lang="en-US" dirty="0" smtClean="0"/>
              <a:t>ATP-&gt;ADP (pump)</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Calcium Sparks Trigger Contraction in Heart Muscle Cell</a:t>
            </a:r>
            <a:r>
              <a:rPr lang="en-US" dirty="0" smtClean="0">
                <a:ln>
                  <a:solidFill>
                    <a:srgbClr val="FF0000"/>
                  </a:solidFill>
                </a:ln>
              </a:rPr>
              <a:t>*</a:t>
            </a:r>
            <a:endParaRPr lang="en-US" dirty="0">
              <a:ln>
                <a:solidFill>
                  <a:srgbClr val="FF0000"/>
                </a:solidFill>
              </a:ln>
            </a:endParaRPr>
          </a:p>
        </p:txBody>
      </p:sp>
      <p:grpSp>
        <p:nvGrpSpPr>
          <p:cNvPr id="3" name="Group 6"/>
          <p:cNvGrpSpPr/>
          <p:nvPr/>
        </p:nvGrpSpPr>
        <p:grpSpPr>
          <a:xfrm>
            <a:off x="6794500" y="3535892"/>
            <a:ext cx="1972732" cy="996948"/>
            <a:chOff x="1417109" y="2335743"/>
            <a:chExt cx="1972732" cy="996948"/>
          </a:xfrm>
        </p:grpSpPr>
        <p:sp>
          <p:nvSpPr>
            <p:cNvPr id="4" name="Freeform 3"/>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7"/>
          <p:cNvGrpSpPr/>
          <p:nvPr/>
        </p:nvGrpSpPr>
        <p:grpSpPr>
          <a:xfrm>
            <a:off x="642410" y="3581400"/>
            <a:ext cx="1972732" cy="996948"/>
            <a:chOff x="1417109" y="2335743"/>
            <a:chExt cx="1972732" cy="996948"/>
          </a:xfrm>
        </p:grpSpPr>
        <p:sp>
          <p:nvSpPr>
            <p:cNvPr id="9" name="Freeform 8"/>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1"/>
          <p:cNvGrpSpPr/>
          <p:nvPr/>
        </p:nvGrpSpPr>
        <p:grpSpPr>
          <a:xfrm>
            <a:off x="3830108" y="3621618"/>
            <a:ext cx="1972732" cy="996948"/>
            <a:chOff x="1417109" y="2335743"/>
            <a:chExt cx="1972732" cy="996948"/>
          </a:xfrm>
        </p:grpSpPr>
        <p:sp>
          <p:nvSpPr>
            <p:cNvPr id="13" name="Freeform 12"/>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Freeform 15"/>
          <p:cNvSpPr/>
          <p:nvPr/>
        </p:nvSpPr>
        <p:spPr>
          <a:xfrm>
            <a:off x="279400" y="2139950"/>
            <a:ext cx="8547100" cy="1265767"/>
          </a:xfrm>
          <a:custGeom>
            <a:avLst/>
            <a:gdLst>
              <a:gd name="connsiteX0" fmla="*/ 0 w 8547100"/>
              <a:gd name="connsiteY0" fmla="*/ 69850 h 1265767"/>
              <a:gd name="connsiteX1" fmla="*/ 762000 w 8547100"/>
              <a:gd name="connsiteY1" fmla="*/ 82550 h 1265767"/>
              <a:gd name="connsiteX2" fmla="*/ 876300 w 8547100"/>
              <a:gd name="connsiteY2" fmla="*/ 95250 h 1265767"/>
              <a:gd name="connsiteX3" fmla="*/ 711200 w 8547100"/>
              <a:gd name="connsiteY3" fmla="*/ 552450 h 1265767"/>
              <a:gd name="connsiteX4" fmla="*/ 546100 w 8547100"/>
              <a:gd name="connsiteY4" fmla="*/ 882650 h 1265767"/>
              <a:gd name="connsiteX5" fmla="*/ 1219200 w 8547100"/>
              <a:gd name="connsiteY5" fmla="*/ 1174750 h 1265767"/>
              <a:gd name="connsiteX6" fmla="*/ 1841500 w 8547100"/>
              <a:gd name="connsiteY6" fmla="*/ 1085850 h 1265767"/>
              <a:gd name="connsiteX7" fmla="*/ 2095500 w 8547100"/>
              <a:gd name="connsiteY7" fmla="*/ 920750 h 1265767"/>
              <a:gd name="connsiteX8" fmla="*/ 1854200 w 8547100"/>
              <a:gd name="connsiteY8" fmla="*/ 565150 h 1265767"/>
              <a:gd name="connsiteX9" fmla="*/ 1612900 w 8547100"/>
              <a:gd name="connsiteY9" fmla="*/ 400050 h 1265767"/>
              <a:gd name="connsiteX10" fmla="*/ 1536700 w 8547100"/>
              <a:gd name="connsiteY10" fmla="*/ 107950 h 1265767"/>
              <a:gd name="connsiteX11" fmla="*/ 3962400 w 8547100"/>
              <a:gd name="connsiteY11" fmla="*/ 107950 h 1265767"/>
              <a:gd name="connsiteX12" fmla="*/ 4038600 w 8547100"/>
              <a:gd name="connsiteY12" fmla="*/ 755650 h 1265767"/>
              <a:gd name="connsiteX13" fmla="*/ 3797300 w 8547100"/>
              <a:gd name="connsiteY13" fmla="*/ 1047750 h 1265767"/>
              <a:gd name="connsiteX14" fmla="*/ 4356100 w 8547100"/>
              <a:gd name="connsiteY14" fmla="*/ 1250950 h 1265767"/>
              <a:gd name="connsiteX15" fmla="*/ 5092700 w 8547100"/>
              <a:gd name="connsiteY15" fmla="*/ 1136650 h 1265767"/>
              <a:gd name="connsiteX16" fmla="*/ 5308600 w 8547100"/>
              <a:gd name="connsiteY16" fmla="*/ 1035050 h 1265767"/>
              <a:gd name="connsiteX17" fmla="*/ 5054600 w 8547100"/>
              <a:gd name="connsiteY17" fmla="*/ 539750 h 1265767"/>
              <a:gd name="connsiteX18" fmla="*/ 4610100 w 8547100"/>
              <a:gd name="connsiteY18" fmla="*/ 285750 h 1265767"/>
              <a:gd name="connsiteX19" fmla="*/ 5308600 w 8547100"/>
              <a:gd name="connsiteY19" fmla="*/ 31750 h 1265767"/>
              <a:gd name="connsiteX20" fmla="*/ 7073900 w 8547100"/>
              <a:gd name="connsiteY20" fmla="*/ 120650 h 1265767"/>
              <a:gd name="connsiteX21" fmla="*/ 7175500 w 8547100"/>
              <a:gd name="connsiteY21" fmla="*/ 654050 h 1265767"/>
              <a:gd name="connsiteX22" fmla="*/ 6667500 w 8547100"/>
              <a:gd name="connsiteY22" fmla="*/ 920750 h 1265767"/>
              <a:gd name="connsiteX23" fmla="*/ 7137400 w 8547100"/>
              <a:gd name="connsiteY23" fmla="*/ 1212850 h 1265767"/>
              <a:gd name="connsiteX24" fmla="*/ 7734300 w 8547100"/>
              <a:gd name="connsiteY24" fmla="*/ 1174750 h 1265767"/>
              <a:gd name="connsiteX25" fmla="*/ 8293100 w 8547100"/>
              <a:gd name="connsiteY25" fmla="*/ 958850 h 1265767"/>
              <a:gd name="connsiteX26" fmla="*/ 8115300 w 8547100"/>
              <a:gd name="connsiteY26" fmla="*/ 514350 h 1265767"/>
              <a:gd name="connsiteX27" fmla="*/ 7721600 w 8547100"/>
              <a:gd name="connsiteY27" fmla="*/ 311150 h 1265767"/>
              <a:gd name="connsiteX28" fmla="*/ 8547100 w 8547100"/>
              <a:gd name="connsiteY28" fmla="*/ 95250 h 1265767"/>
              <a:gd name="connsiteX29" fmla="*/ 8547100 w 8547100"/>
              <a:gd name="connsiteY29" fmla="*/ 95250 h 126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47100" h="1265767">
                <a:moveTo>
                  <a:pt x="0" y="69850"/>
                </a:moveTo>
                <a:lnTo>
                  <a:pt x="762000" y="82550"/>
                </a:lnTo>
                <a:cubicBezTo>
                  <a:pt x="908050" y="86783"/>
                  <a:pt x="884767" y="16933"/>
                  <a:pt x="876300" y="95250"/>
                </a:cubicBezTo>
                <a:cubicBezTo>
                  <a:pt x="867833" y="173567"/>
                  <a:pt x="766233" y="421217"/>
                  <a:pt x="711200" y="552450"/>
                </a:cubicBezTo>
                <a:cubicBezTo>
                  <a:pt x="656167" y="683683"/>
                  <a:pt x="461433" y="778933"/>
                  <a:pt x="546100" y="882650"/>
                </a:cubicBezTo>
                <a:cubicBezTo>
                  <a:pt x="630767" y="986367"/>
                  <a:pt x="1003300" y="1140883"/>
                  <a:pt x="1219200" y="1174750"/>
                </a:cubicBezTo>
                <a:cubicBezTo>
                  <a:pt x="1435100" y="1208617"/>
                  <a:pt x="1695450" y="1128183"/>
                  <a:pt x="1841500" y="1085850"/>
                </a:cubicBezTo>
                <a:cubicBezTo>
                  <a:pt x="1987550" y="1043517"/>
                  <a:pt x="2093383" y="1007533"/>
                  <a:pt x="2095500" y="920750"/>
                </a:cubicBezTo>
                <a:cubicBezTo>
                  <a:pt x="2097617" y="833967"/>
                  <a:pt x="1934633" y="651933"/>
                  <a:pt x="1854200" y="565150"/>
                </a:cubicBezTo>
                <a:cubicBezTo>
                  <a:pt x="1773767" y="478367"/>
                  <a:pt x="1665817" y="476250"/>
                  <a:pt x="1612900" y="400050"/>
                </a:cubicBezTo>
                <a:cubicBezTo>
                  <a:pt x="1559983" y="323850"/>
                  <a:pt x="1145117" y="156633"/>
                  <a:pt x="1536700" y="107950"/>
                </a:cubicBezTo>
                <a:cubicBezTo>
                  <a:pt x="1928283" y="59267"/>
                  <a:pt x="3545417" y="0"/>
                  <a:pt x="3962400" y="107950"/>
                </a:cubicBezTo>
                <a:cubicBezTo>
                  <a:pt x="4379383" y="215900"/>
                  <a:pt x="4066117" y="599017"/>
                  <a:pt x="4038600" y="755650"/>
                </a:cubicBezTo>
                <a:cubicBezTo>
                  <a:pt x="4011083" y="912283"/>
                  <a:pt x="3744383" y="965200"/>
                  <a:pt x="3797300" y="1047750"/>
                </a:cubicBezTo>
                <a:cubicBezTo>
                  <a:pt x="3850217" y="1130300"/>
                  <a:pt x="4140200" y="1236133"/>
                  <a:pt x="4356100" y="1250950"/>
                </a:cubicBezTo>
                <a:cubicBezTo>
                  <a:pt x="4572000" y="1265767"/>
                  <a:pt x="4933950" y="1172633"/>
                  <a:pt x="5092700" y="1136650"/>
                </a:cubicBezTo>
                <a:cubicBezTo>
                  <a:pt x="5251450" y="1100667"/>
                  <a:pt x="5314950" y="1134533"/>
                  <a:pt x="5308600" y="1035050"/>
                </a:cubicBezTo>
                <a:cubicBezTo>
                  <a:pt x="5302250" y="935567"/>
                  <a:pt x="5171017" y="664633"/>
                  <a:pt x="5054600" y="539750"/>
                </a:cubicBezTo>
                <a:cubicBezTo>
                  <a:pt x="4938183" y="414867"/>
                  <a:pt x="4567767" y="370417"/>
                  <a:pt x="4610100" y="285750"/>
                </a:cubicBezTo>
                <a:cubicBezTo>
                  <a:pt x="4652433" y="201083"/>
                  <a:pt x="4897967" y="59267"/>
                  <a:pt x="5308600" y="31750"/>
                </a:cubicBezTo>
                <a:cubicBezTo>
                  <a:pt x="5719233" y="4233"/>
                  <a:pt x="6762750" y="16933"/>
                  <a:pt x="7073900" y="120650"/>
                </a:cubicBezTo>
                <a:cubicBezTo>
                  <a:pt x="7385050" y="224367"/>
                  <a:pt x="7243233" y="520700"/>
                  <a:pt x="7175500" y="654050"/>
                </a:cubicBezTo>
                <a:cubicBezTo>
                  <a:pt x="7107767" y="787400"/>
                  <a:pt x="6673850" y="827617"/>
                  <a:pt x="6667500" y="920750"/>
                </a:cubicBezTo>
                <a:cubicBezTo>
                  <a:pt x="6661150" y="1013883"/>
                  <a:pt x="6959600" y="1170517"/>
                  <a:pt x="7137400" y="1212850"/>
                </a:cubicBezTo>
                <a:cubicBezTo>
                  <a:pt x="7315200" y="1255183"/>
                  <a:pt x="7541683" y="1217083"/>
                  <a:pt x="7734300" y="1174750"/>
                </a:cubicBezTo>
                <a:cubicBezTo>
                  <a:pt x="7926917" y="1132417"/>
                  <a:pt x="8229600" y="1068917"/>
                  <a:pt x="8293100" y="958850"/>
                </a:cubicBezTo>
                <a:cubicBezTo>
                  <a:pt x="8356600" y="848783"/>
                  <a:pt x="8210550" y="622300"/>
                  <a:pt x="8115300" y="514350"/>
                </a:cubicBezTo>
                <a:cubicBezTo>
                  <a:pt x="8020050" y="406400"/>
                  <a:pt x="7649633" y="381000"/>
                  <a:pt x="7721600" y="311150"/>
                </a:cubicBezTo>
                <a:cubicBezTo>
                  <a:pt x="7793567" y="241300"/>
                  <a:pt x="8547100" y="95250"/>
                  <a:pt x="8547100" y="95250"/>
                </a:cubicBezTo>
                <a:lnTo>
                  <a:pt x="8547100" y="9525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Oval 17"/>
          <p:cNvSpPr/>
          <p:nvPr/>
        </p:nvSpPr>
        <p:spPr>
          <a:xfrm>
            <a:off x="7061200" y="323426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594600" y="3345392"/>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127624" y="331046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564591" y="340571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149724" y="331046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317626" y="3250142"/>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8305800" y="323426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1939926" y="3250142"/>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156450" y="3609974"/>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630583" y="3702051"/>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261350" y="3535892"/>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832910" y="311996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939926" y="3673475"/>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111624" y="3673475"/>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606924" y="3767667"/>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318124" y="3759201"/>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508126" y="3702051"/>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32910" y="3663951"/>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40217" y="3691467"/>
            <a:ext cx="8752417" cy="2188633"/>
          </a:xfrm>
          <a:custGeom>
            <a:avLst/>
            <a:gdLst>
              <a:gd name="connsiteX0" fmla="*/ 8752417 w 8752417"/>
              <a:gd name="connsiteY0" fmla="*/ 270933 h 2188633"/>
              <a:gd name="connsiteX1" fmla="*/ 7977717 w 8752417"/>
              <a:gd name="connsiteY1" fmla="*/ 550333 h 2188633"/>
              <a:gd name="connsiteX2" fmla="*/ 7850717 w 8752417"/>
              <a:gd name="connsiteY2" fmla="*/ 550333 h 2188633"/>
              <a:gd name="connsiteX3" fmla="*/ 6974417 w 8752417"/>
              <a:gd name="connsiteY3" fmla="*/ 309033 h 2188633"/>
              <a:gd name="connsiteX4" fmla="*/ 6288617 w 8752417"/>
              <a:gd name="connsiteY4" fmla="*/ 194733 h 2188633"/>
              <a:gd name="connsiteX5" fmla="*/ 5729817 w 8752417"/>
              <a:gd name="connsiteY5" fmla="*/ 232833 h 2188633"/>
              <a:gd name="connsiteX6" fmla="*/ 5107517 w 8752417"/>
              <a:gd name="connsiteY6" fmla="*/ 486833 h 2188633"/>
              <a:gd name="connsiteX7" fmla="*/ 4599517 w 8752417"/>
              <a:gd name="connsiteY7" fmla="*/ 423333 h 2188633"/>
              <a:gd name="connsiteX8" fmla="*/ 3735917 w 8752417"/>
              <a:gd name="connsiteY8" fmla="*/ 105833 h 2188633"/>
              <a:gd name="connsiteX9" fmla="*/ 2859617 w 8752417"/>
              <a:gd name="connsiteY9" fmla="*/ 93133 h 2188633"/>
              <a:gd name="connsiteX10" fmla="*/ 2059517 w 8752417"/>
              <a:gd name="connsiteY10" fmla="*/ 423333 h 2188633"/>
              <a:gd name="connsiteX11" fmla="*/ 1361017 w 8752417"/>
              <a:gd name="connsiteY11" fmla="*/ 347133 h 2188633"/>
              <a:gd name="connsiteX12" fmla="*/ 675217 w 8752417"/>
              <a:gd name="connsiteY12" fmla="*/ 105833 h 2188633"/>
              <a:gd name="connsiteX13" fmla="*/ 395817 w 8752417"/>
              <a:gd name="connsiteY13" fmla="*/ 16933 h 2188633"/>
              <a:gd name="connsiteX14" fmla="*/ 167217 w 8752417"/>
              <a:gd name="connsiteY14" fmla="*/ 207433 h 2188633"/>
              <a:gd name="connsiteX15" fmla="*/ 141817 w 8752417"/>
              <a:gd name="connsiteY15" fmla="*/ 702733 h 2188633"/>
              <a:gd name="connsiteX16" fmla="*/ 281517 w 8752417"/>
              <a:gd name="connsiteY16" fmla="*/ 1312333 h 2188633"/>
              <a:gd name="connsiteX17" fmla="*/ 1830917 w 8752417"/>
              <a:gd name="connsiteY17" fmla="*/ 1794933 h 2188633"/>
              <a:gd name="connsiteX18" fmla="*/ 3227917 w 8752417"/>
              <a:gd name="connsiteY18" fmla="*/ 1528233 h 2188633"/>
              <a:gd name="connsiteX19" fmla="*/ 3824817 w 8752417"/>
              <a:gd name="connsiteY19" fmla="*/ 1883833 h 2188633"/>
              <a:gd name="connsiteX20" fmla="*/ 3278717 w 8752417"/>
              <a:gd name="connsiteY20" fmla="*/ 2188633 h 218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52417" h="2188633">
                <a:moveTo>
                  <a:pt x="8752417" y="270933"/>
                </a:moveTo>
                <a:cubicBezTo>
                  <a:pt x="8440208" y="387349"/>
                  <a:pt x="8128000" y="503766"/>
                  <a:pt x="7977717" y="550333"/>
                </a:cubicBezTo>
                <a:cubicBezTo>
                  <a:pt x="7827434" y="596900"/>
                  <a:pt x="8017934" y="590550"/>
                  <a:pt x="7850717" y="550333"/>
                </a:cubicBezTo>
                <a:cubicBezTo>
                  <a:pt x="7683500" y="510116"/>
                  <a:pt x="7234767" y="368300"/>
                  <a:pt x="6974417" y="309033"/>
                </a:cubicBezTo>
                <a:cubicBezTo>
                  <a:pt x="6714067" y="249766"/>
                  <a:pt x="6496050" y="207433"/>
                  <a:pt x="6288617" y="194733"/>
                </a:cubicBezTo>
                <a:cubicBezTo>
                  <a:pt x="6081184" y="182033"/>
                  <a:pt x="5926667" y="184150"/>
                  <a:pt x="5729817" y="232833"/>
                </a:cubicBezTo>
                <a:cubicBezTo>
                  <a:pt x="5532967" y="281516"/>
                  <a:pt x="5295900" y="455083"/>
                  <a:pt x="5107517" y="486833"/>
                </a:cubicBezTo>
                <a:cubicBezTo>
                  <a:pt x="4919134" y="518583"/>
                  <a:pt x="4828117" y="486833"/>
                  <a:pt x="4599517" y="423333"/>
                </a:cubicBezTo>
                <a:cubicBezTo>
                  <a:pt x="4370917" y="359833"/>
                  <a:pt x="4025900" y="160866"/>
                  <a:pt x="3735917" y="105833"/>
                </a:cubicBezTo>
                <a:cubicBezTo>
                  <a:pt x="3445934" y="50800"/>
                  <a:pt x="3139017" y="40216"/>
                  <a:pt x="2859617" y="93133"/>
                </a:cubicBezTo>
                <a:cubicBezTo>
                  <a:pt x="2580217" y="146050"/>
                  <a:pt x="2309284" y="381000"/>
                  <a:pt x="2059517" y="423333"/>
                </a:cubicBezTo>
                <a:cubicBezTo>
                  <a:pt x="1809750" y="465666"/>
                  <a:pt x="1591734" y="400050"/>
                  <a:pt x="1361017" y="347133"/>
                </a:cubicBezTo>
                <a:cubicBezTo>
                  <a:pt x="1130300" y="294216"/>
                  <a:pt x="836084" y="160866"/>
                  <a:pt x="675217" y="105833"/>
                </a:cubicBezTo>
                <a:cubicBezTo>
                  <a:pt x="514350" y="50800"/>
                  <a:pt x="480484" y="0"/>
                  <a:pt x="395817" y="16933"/>
                </a:cubicBezTo>
                <a:cubicBezTo>
                  <a:pt x="311150" y="33866"/>
                  <a:pt x="209550" y="93133"/>
                  <a:pt x="167217" y="207433"/>
                </a:cubicBezTo>
                <a:cubicBezTo>
                  <a:pt x="124884" y="321733"/>
                  <a:pt x="122767" y="518583"/>
                  <a:pt x="141817" y="702733"/>
                </a:cubicBezTo>
                <a:cubicBezTo>
                  <a:pt x="160867" y="886883"/>
                  <a:pt x="0" y="1130300"/>
                  <a:pt x="281517" y="1312333"/>
                </a:cubicBezTo>
                <a:cubicBezTo>
                  <a:pt x="563034" y="1494366"/>
                  <a:pt x="1339850" y="1758950"/>
                  <a:pt x="1830917" y="1794933"/>
                </a:cubicBezTo>
                <a:cubicBezTo>
                  <a:pt x="2321984" y="1830916"/>
                  <a:pt x="2895600" y="1513416"/>
                  <a:pt x="3227917" y="1528233"/>
                </a:cubicBezTo>
                <a:cubicBezTo>
                  <a:pt x="3560234" y="1543050"/>
                  <a:pt x="3816350" y="1773766"/>
                  <a:pt x="3824817" y="1883833"/>
                </a:cubicBezTo>
                <a:cubicBezTo>
                  <a:pt x="3833284" y="1993900"/>
                  <a:pt x="3278717" y="2188633"/>
                  <a:pt x="3278717" y="21886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5054600" y="3901017"/>
            <a:ext cx="4064000" cy="2017183"/>
          </a:xfrm>
          <a:custGeom>
            <a:avLst/>
            <a:gdLst>
              <a:gd name="connsiteX0" fmla="*/ 3632200 w 4064000"/>
              <a:gd name="connsiteY0" fmla="*/ 86783 h 2017183"/>
              <a:gd name="connsiteX1" fmla="*/ 3771900 w 4064000"/>
              <a:gd name="connsiteY1" fmla="*/ 23283 h 2017183"/>
              <a:gd name="connsiteX2" fmla="*/ 3975100 w 4064000"/>
              <a:gd name="connsiteY2" fmla="*/ 226483 h 2017183"/>
              <a:gd name="connsiteX3" fmla="*/ 3987800 w 4064000"/>
              <a:gd name="connsiteY3" fmla="*/ 848783 h 2017183"/>
              <a:gd name="connsiteX4" fmla="*/ 3784600 w 4064000"/>
              <a:gd name="connsiteY4" fmla="*/ 1471083 h 2017183"/>
              <a:gd name="connsiteX5" fmla="*/ 2311400 w 4064000"/>
              <a:gd name="connsiteY5" fmla="*/ 1598083 h 2017183"/>
              <a:gd name="connsiteX6" fmla="*/ 1181100 w 4064000"/>
              <a:gd name="connsiteY6" fmla="*/ 1432983 h 2017183"/>
              <a:gd name="connsiteX7" fmla="*/ 190500 w 4064000"/>
              <a:gd name="connsiteY7" fmla="*/ 1255183 h 2017183"/>
              <a:gd name="connsiteX8" fmla="*/ 38100 w 4064000"/>
              <a:gd name="connsiteY8" fmla="*/ 1750483 h 2017183"/>
              <a:gd name="connsiteX9" fmla="*/ 419100 w 4064000"/>
              <a:gd name="connsiteY9" fmla="*/ 2017183 h 201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2017183">
                <a:moveTo>
                  <a:pt x="3632200" y="86783"/>
                </a:moveTo>
                <a:cubicBezTo>
                  <a:pt x="3673475" y="43391"/>
                  <a:pt x="3714750" y="0"/>
                  <a:pt x="3771900" y="23283"/>
                </a:cubicBezTo>
                <a:cubicBezTo>
                  <a:pt x="3829050" y="46566"/>
                  <a:pt x="3939117" y="88900"/>
                  <a:pt x="3975100" y="226483"/>
                </a:cubicBezTo>
                <a:cubicBezTo>
                  <a:pt x="4011083" y="364066"/>
                  <a:pt x="4019550" y="641350"/>
                  <a:pt x="3987800" y="848783"/>
                </a:cubicBezTo>
                <a:cubicBezTo>
                  <a:pt x="3956050" y="1056216"/>
                  <a:pt x="4064000" y="1346200"/>
                  <a:pt x="3784600" y="1471083"/>
                </a:cubicBezTo>
                <a:cubicBezTo>
                  <a:pt x="3505200" y="1595966"/>
                  <a:pt x="2745317" y="1604433"/>
                  <a:pt x="2311400" y="1598083"/>
                </a:cubicBezTo>
                <a:cubicBezTo>
                  <a:pt x="1877483" y="1591733"/>
                  <a:pt x="1534583" y="1490133"/>
                  <a:pt x="1181100" y="1432983"/>
                </a:cubicBezTo>
                <a:cubicBezTo>
                  <a:pt x="827617" y="1375833"/>
                  <a:pt x="381000" y="1202266"/>
                  <a:pt x="190500" y="1255183"/>
                </a:cubicBezTo>
                <a:cubicBezTo>
                  <a:pt x="0" y="1308100"/>
                  <a:pt x="0" y="1623483"/>
                  <a:pt x="38100" y="1750483"/>
                </a:cubicBezTo>
                <a:cubicBezTo>
                  <a:pt x="76200" y="1877483"/>
                  <a:pt x="419100" y="2017183"/>
                  <a:pt x="419100" y="2017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2371726" y="1770618"/>
            <a:ext cx="994608" cy="369332"/>
          </a:xfrm>
          <a:prstGeom prst="rect">
            <a:avLst/>
          </a:prstGeom>
          <a:noFill/>
        </p:spPr>
        <p:txBody>
          <a:bodyPr wrap="none" rtlCol="0">
            <a:spAutoFit/>
          </a:bodyPr>
          <a:lstStyle/>
          <a:p>
            <a:r>
              <a:rPr lang="en-US" dirty="0" smtClean="0"/>
              <a:t>Cell Wall</a:t>
            </a:r>
            <a:endParaRPr lang="en-US" dirty="0"/>
          </a:p>
        </p:txBody>
      </p:sp>
      <p:sp>
        <p:nvSpPr>
          <p:cNvPr id="40" name="TextBox 39"/>
          <p:cNvSpPr txBox="1"/>
          <p:nvPr/>
        </p:nvSpPr>
        <p:spPr>
          <a:xfrm>
            <a:off x="1213814" y="2736334"/>
            <a:ext cx="916612" cy="369332"/>
          </a:xfrm>
          <a:prstGeom prst="rect">
            <a:avLst/>
          </a:prstGeom>
          <a:noFill/>
        </p:spPr>
        <p:txBody>
          <a:bodyPr wrap="none" rtlCol="0">
            <a:spAutoFit/>
          </a:bodyPr>
          <a:lstStyle/>
          <a:p>
            <a:r>
              <a:rPr lang="en-US" dirty="0" err="1" smtClean="0"/>
              <a:t>Caveola</a:t>
            </a:r>
            <a:endParaRPr lang="en-US" dirty="0"/>
          </a:p>
        </p:txBody>
      </p:sp>
      <p:sp>
        <p:nvSpPr>
          <p:cNvPr id="41" name="TextBox 40"/>
          <p:cNvSpPr txBox="1"/>
          <p:nvPr/>
        </p:nvSpPr>
        <p:spPr>
          <a:xfrm>
            <a:off x="4401512" y="2864935"/>
            <a:ext cx="916612" cy="369332"/>
          </a:xfrm>
          <a:prstGeom prst="rect">
            <a:avLst/>
          </a:prstGeom>
          <a:noFill/>
        </p:spPr>
        <p:txBody>
          <a:bodyPr wrap="none" rtlCol="0">
            <a:spAutoFit/>
          </a:bodyPr>
          <a:lstStyle/>
          <a:p>
            <a:r>
              <a:rPr lang="en-US" dirty="0" err="1" smtClean="0"/>
              <a:t>Caveola</a:t>
            </a:r>
            <a:endParaRPr lang="en-US" dirty="0"/>
          </a:p>
        </p:txBody>
      </p:sp>
      <p:sp>
        <p:nvSpPr>
          <p:cNvPr id="43" name="TextBox 42"/>
          <p:cNvSpPr txBox="1"/>
          <p:nvPr/>
        </p:nvSpPr>
        <p:spPr>
          <a:xfrm>
            <a:off x="7346950" y="2921000"/>
            <a:ext cx="969586" cy="369332"/>
          </a:xfrm>
          <a:prstGeom prst="rect">
            <a:avLst/>
          </a:prstGeom>
          <a:noFill/>
        </p:spPr>
        <p:txBody>
          <a:bodyPr wrap="none" rtlCol="0">
            <a:spAutoFit/>
          </a:bodyPr>
          <a:lstStyle/>
          <a:p>
            <a:r>
              <a:rPr lang="en-US" dirty="0" err="1" smtClean="0"/>
              <a:t>Cavelola</a:t>
            </a:r>
            <a:endParaRPr lang="en-US" dirty="0"/>
          </a:p>
        </p:txBody>
      </p:sp>
      <p:sp>
        <p:nvSpPr>
          <p:cNvPr id="44" name="TextBox 43"/>
          <p:cNvSpPr txBox="1"/>
          <p:nvPr/>
        </p:nvSpPr>
        <p:spPr>
          <a:xfrm>
            <a:off x="2832888" y="4578348"/>
            <a:ext cx="3276408" cy="461665"/>
          </a:xfrm>
          <a:prstGeom prst="rect">
            <a:avLst/>
          </a:prstGeom>
          <a:noFill/>
        </p:spPr>
        <p:txBody>
          <a:bodyPr wrap="none" rtlCol="0">
            <a:spAutoFit/>
          </a:bodyPr>
          <a:lstStyle/>
          <a:p>
            <a:r>
              <a:rPr lang="en-US" sz="2400" dirty="0" err="1" smtClean="0"/>
              <a:t>Sarcoplasmic</a:t>
            </a:r>
            <a:r>
              <a:rPr lang="en-US" sz="2400" dirty="0" smtClean="0"/>
              <a:t>   Reticulum</a:t>
            </a:r>
            <a:endParaRPr lang="en-US" sz="2400" dirty="0"/>
          </a:p>
        </p:txBody>
      </p:sp>
      <p:sp>
        <p:nvSpPr>
          <p:cNvPr id="45" name="Oval 44"/>
          <p:cNvSpPr/>
          <p:nvPr/>
        </p:nvSpPr>
        <p:spPr>
          <a:xfrm>
            <a:off x="547160" y="5918200"/>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737660" y="5829300"/>
            <a:ext cx="1759241" cy="369332"/>
          </a:xfrm>
          <a:prstGeom prst="rect">
            <a:avLst/>
          </a:prstGeom>
          <a:noFill/>
        </p:spPr>
        <p:txBody>
          <a:bodyPr wrap="none" rtlCol="0">
            <a:spAutoFit/>
          </a:bodyPr>
          <a:lstStyle/>
          <a:p>
            <a:r>
              <a:rPr lang="en-US" dirty="0" smtClean="0"/>
              <a:t>Calcium “sparks”</a:t>
            </a:r>
            <a:endParaRPr lang="en-US" dirty="0"/>
          </a:p>
        </p:txBody>
      </p:sp>
      <p:sp>
        <p:nvSpPr>
          <p:cNvPr id="47" name="TextBox 46"/>
          <p:cNvSpPr txBox="1"/>
          <p:nvPr/>
        </p:nvSpPr>
        <p:spPr>
          <a:xfrm>
            <a:off x="2615142" y="6133644"/>
            <a:ext cx="6409702" cy="523220"/>
          </a:xfrm>
          <a:prstGeom prst="rect">
            <a:avLst/>
          </a:prstGeom>
          <a:noFill/>
        </p:spPr>
        <p:txBody>
          <a:bodyPr wrap="none" rtlCol="0">
            <a:spAutoFit/>
          </a:bodyPr>
          <a:lstStyle/>
          <a:p>
            <a:r>
              <a:rPr lang="en-US" sz="2800" dirty="0" smtClean="0">
                <a:ln>
                  <a:solidFill>
                    <a:srgbClr val="FF0000"/>
                  </a:solidFill>
                </a:ln>
              </a:rPr>
              <a:t>*</a:t>
            </a:r>
            <a:r>
              <a:rPr lang="en-US" sz="2800" dirty="0" smtClean="0"/>
              <a:t> Meier et al, Circulation 92:778-784, 1995</a:t>
            </a:r>
            <a:endParaRPr lang="en-US" sz="2800" dirty="0"/>
          </a:p>
        </p:txBody>
      </p:sp>
      <p:cxnSp>
        <p:nvCxnSpPr>
          <p:cNvPr id="48" name="Straight Arrow Connector 47"/>
          <p:cNvCxnSpPr/>
          <p:nvPr/>
        </p:nvCxnSpPr>
        <p:spPr>
          <a:xfrm rot="16200000" flipV="1">
            <a:off x="7353287" y="4170451"/>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6200000" flipV="1">
            <a:off x="4888428" y="4146360"/>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V="1">
            <a:off x="1201197" y="4122269"/>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6200000" flipH="1">
            <a:off x="1521342" y="3348125"/>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4692283" y="3404116"/>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6200000" flipH="1">
            <a:off x="7730053" y="3380127"/>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the Calcium Back!</a:t>
            </a:r>
            <a:endParaRPr lang="en-US" dirty="0"/>
          </a:p>
        </p:txBody>
      </p:sp>
      <p:grpSp>
        <p:nvGrpSpPr>
          <p:cNvPr id="3" name="Group 6"/>
          <p:cNvGrpSpPr/>
          <p:nvPr/>
        </p:nvGrpSpPr>
        <p:grpSpPr>
          <a:xfrm>
            <a:off x="6794500" y="3535892"/>
            <a:ext cx="1972732" cy="996948"/>
            <a:chOff x="1417109" y="2335743"/>
            <a:chExt cx="1972732" cy="996948"/>
          </a:xfrm>
        </p:grpSpPr>
        <p:sp>
          <p:nvSpPr>
            <p:cNvPr id="4" name="Freeform 3"/>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7"/>
          <p:cNvGrpSpPr/>
          <p:nvPr/>
        </p:nvGrpSpPr>
        <p:grpSpPr>
          <a:xfrm>
            <a:off x="642410" y="3581400"/>
            <a:ext cx="1972732" cy="996948"/>
            <a:chOff x="1417109" y="2335743"/>
            <a:chExt cx="1972732" cy="996948"/>
          </a:xfrm>
        </p:grpSpPr>
        <p:sp>
          <p:nvSpPr>
            <p:cNvPr id="9" name="Freeform 8"/>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1"/>
          <p:cNvGrpSpPr/>
          <p:nvPr/>
        </p:nvGrpSpPr>
        <p:grpSpPr>
          <a:xfrm>
            <a:off x="3830108" y="3621618"/>
            <a:ext cx="1972732" cy="996948"/>
            <a:chOff x="1417109" y="2335743"/>
            <a:chExt cx="1972732" cy="996948"/>
          </a:xfrm>
        </p:grpSpPr>
        <p:sp>
          <p:nvSpPr>
            <p:cNvPr id="13" name="Freeform 12"/>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Freeform 15"/>
          <p:cNvSpPr/>
          <p:nvPr/>
        </p:nvSpPr>
        <p:spPr>
          <a:xfrm>
            <a:off x="279400" y="2139950"/>
            <a:ext cx="8547100" cy="1265767"/>
          </a:xfrm>
          <a:custGeom>
            <a:avLst/>
            <a:gdLst>
              <a:gd name="connsiteX0" fmla="*/ 0 w 8547100"/>
              <a:gd name="connsiteY0" fmla="*/ 69850 h 1265767"/>
              <a:gd name="connsiteX1" fmla="*/ 762000 w 8547100"/>
              <a:gd name="connsiteY1" fmla="*/ 82550 h 1265767"/>
              <a:gd name="connsiteX2" fmla="*/ 876300 w 8547100"/>
              <a:gd name="connsiteY2" fmla="*/ 95250 h 1265767"/>
              <a:gd name="connsiteX3" fmla="*/ 711200 w 8547100"/>
              <a:gd name="connsiteY3" fmla="*/ 552450 h 1265767"/>
              <a:gd name="connsiteX4" fmla="*/ 546100 w 8547100"/>
              <a:gd name="connsiteY4" fmla="*/ 882650 h 1265767"/>
              <a:gd name="connsiteX5" fmla="*/ 1219200 w 8547100"/>
              <a:gd name="connsiteY5" fmla="*/ 1174750 h 1265767"/>
              <a:gd name="connsiteX6" fmla="*/ 1841500 w 8547100"/>
              <a:gd name="connsiteY6" fmla="*/ 1085850 h 1265767"/>
              <a:gd name="connsiteX7" fmla="*/ 2095500 w 8547100"/>
              <a:gd name="connsiteY7" fmla="*/ 920750 h 1265767"/>
              <a:gd name="connsiteX8" fmla="*/ 1854200 w 8547100"/>
              <a:gd name="connsiteY8" fmla="*/ 565150 h 1265767"/>
              <a:gd name="connsiteX9" fmla="*/ 1612900 w 8547100"/>
              <a:gd name="connsiteY9" fmla="*/ 400050 h 1265767"/>
              <a:gd name="connsiteX10" fmla="*/ 1536700 w 8547100"/>
              <a:gd name="connsiteY10" fmla="*/ 107950 h 1265767"/>
              <a:gd name="connsiteX11" fmla="*/ 3962400 w 8547100"/>
              <a:gd name="connsiteY11" fmla="*/ 107950 h 1265767"/>
              <a:gd name="connsiteX12" fmla="*/ 4038600 w 8547100"/>
              <a:gd name="connsiteY12" fmla="*/ 755650 h 1265767"/>
              <a:gd name="connsiteX13" fmla="*/ 3797300 w 8547100"/>
              <a:gd name="connsiteY13" fmla="*/ 1047750 h 1265767"/>
              <a:gd name="connsiteX14" fmla="*/ 4356100 w 8547100"/>
              <a:gd name="connsiteY14" fmla="*/ 1250950 h 1265767"/>
              <a:gd name="connsiteX15" fmla="*/ 5092700 w 8547100"/>
              <a:gd name="connsiteY15" fmla="*/ 1136650 h 1265767"/>
              <a:gd name="connsiteX16" fmla="*/ 5308600 w 8547100"/>
              <a:gd name="connsiteY16" fmla="*/ 1035050 h 1265767"/>
              <a:gd name="connsiteX17" fmla="*/ 5054600 w 8547100"/>
              <a:gd name="connsiteY17" fmla="*/ 539750 h 1265767"/>
              <a:gd name="connsiteX18" fmla="*/ 4610100 w 8547100"/>
              <a:gd name="connsiteY18" fmla="*/ 285750 h 1265767"/>
              <a:gd name="connsiteX19" fmla="*/ 5308600 w 8547100"/>
              <a:gd name="connsiteY19" fmla="*/ 31750 h 1265767"/>
              <a:gd name="connsiteX20" fmla="*/ 7073900 w 8547100"/>
              <a:gd name="connsiteY20" fmla="*/ 120650 h 1265767"/>
              <a:gd name="connsiteX21" fmla="*/ 7175500 w 8547100"/>
              <a:gd name="connsiteY21" fmla="*/ 654050 h 1265767"/>
              <a:gd name="connsiteX22" fmla="*/ 6667500 w 8547100"/>
              <a:gd name="connsiteY22" fmla="*/ 920750 h 1265767"/>
              <a:gd name="connsiteX23" fmla="*/ 7137400 w 8547100"/>
              <a:gd name="connsiteY23" fmla="*/ 1212850 h 1265767"/>
              <a:gd name="connsiteX24" fmla="*/ 7734300 w 8547100"/>
              <a:gd name="connsiteY24" fmla="*/ 1174750 h 1265767"/>
              <a:gd name="connsiteX25" fmla="*/ 8293100 w 8547100"/>
              <a:gd name="connsiteY25" fmla="*/ 958850 h 1265767"/>
              <a:gd name="connsiteX26" fmla="*/ 8115300 w 8547100"/>
              <a:gd name="connsiteY26" fmla="*/ 514350 h 1265767"/>
              <a:gd name="connsiteX27" fmla="*/ 7721600 w 8547100"/>
              <a:gd name="connsiteY27" fmla="*/ 311150 h 1265767"/>
              <a:gd name="connsiteX28" fmla="*/ 8547100 w 8547100"/>
              <a:gd name="connsiteY28" fmla="*/ 95250 h 1265767"/>
              <a:gd name="connsiteX29" fmla="*/ 8547100 w 8547100"/>
              <a:gd name="connsiteY29" fmla="*/ 95250 h 126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47100" h="1265767">
                <a:moveTo>
                  <a:pt x="0" y="69850"/>
                </a:moveTo>
                <a:lnTo>
                  <a:pt x="762000" y="82550"/>
                </a:lnTo>
                <a:cubicBezTo>
                  <a:pt x="908050" y="86783"/>
                  <a:pt x="884767" y="16933"/>
                  <a:pt x="876300" y="95250"/>
                </a:cubicBezTo>
                <a:cubicBezTo>
                  <a:pt x="867833" y="173567"/>
                  <a:pt x="766233" y="421217"/>
                  <a:pt x="711200" y="552450"/>
                </a:cubicBezTo>
                <a:cubicBezTo>
                  <a:pt x="656167" y="683683"/>
                  <a:pt x="461433" y="778933"/>
                  <a:pt x="546100" y="882650"/>
                </a:cubicBezTo>
                <a:cubicBezTo>
                  <a:pt x="630767" y="986367"/>
                  <a:pt x="1003300" y="1140883"/>
                  <a:pt x="1219200" y="1174750"/>
                </a:cubicBezTo>
                <a:cubicBezTo>
                  <a:pt x="1435100" y="1208617"/>
                  <a:pt x="1695450" y="1128183"/>
                  <a:pt x="1841500" y="1085850"/>
                </a:cubicBezTo>
                <a:cubicBezTo>
                  <a:pt x="1987550" y="1043517"/>
                  <a:pt x="2093383" y="1007533"/>
                  <a:pt x="2095500" y="920750"/>
                </a:cubicBezTo>
                <a:cubicBezTo>
                  <a:pt x="2097617" y="833967"/>
                  <a:pt x="1934633" y="651933"/>
                  <a:pt x="1854200" y="565150"/>
                </a:cubicBezTo>
                <a:cubicBezTo>
                  <a:pt x="1773767" y="478367"/>
                  <a:pt x="1665817" y="476250"/>
                  <a:pt x="1612900" y="400050"/>
                </a:cubicBezTo>
                <a:cubicBezTo>
                  <a:pt x="1559983" y="323850"/>
                  <a:pt x="1145117" y="156633"/>
                  <a:pt x="1536700" y="107950"/>
                </a:cubicBezTo>
                <a:cubicBezTo>
                  <a:pt x="1928283" y="59267"/>
                  <a:pt x="3545417" y="0"/>
                  <a:pt x="3962400" y="107950"/>
                </a:cubicBezTo>
                <a:cubicBezTo>
                  <a:pt x="4379383" y="215900"/>
                  <a:pt x="4066117" y="599017"/>
                  <a:pt x="4038600" y="755650"/>
                </a:cubicBezTo>
                <a:cubicBezTo>
                  <a:pt x="4011083" y="912283"/>
                  <a:pt x="3744383" y="965200"/>
                  <a:pt x="3797300" y="1047750"/>
                </a:cubicBezTo>
                <a:cubicBezTo>
                  <a:pt x="3850217" y="1130300"/>
                  <a:pt x="4140200" y="1236133"/>
                  <a:pt x="4356100" y="1250950"/>
                </a:cubicBezTo>
                <a:cubicBezTo>
                  <a:pt x="4572000" y="1265767"/>
                  <a:pt x="4933950" y="1172633"/>
                  <a:pt x="5092700" y="1136650"/>
                </a:cubicBezTo>
                <a:cubicBezTo>
                  <a:pt x="5251450" y="1100667"/>
                  <a:pt x="5314950" y="1134533"/>
                  <a:pt x="5308600" y="1035050"/>
                </a:cubicBezTo>
                <a:cubicBezTo>
                  <a:pt x="5302250" y="935567"/>
                  <a:pt x="5171017" y="664633"/>
                  <a:pt x="5054600" y="539750"/>
                </a:cubicBezTo>
                <a:cubicBezTo>
                  <a:pt x="4938183" y="414867"/>
                  <a:pt x="4567767" y="370417"/>
                  <a:pt x="4610100" y="285750"/>
                </a:cubicBezTo>
                <a:cubicBezTo>
                  <a:pt x="4652433" y="201083"/>
                  <a:pt x="4897967" y="59267"/>
                  <a:pt x="5308600" y="31750"/>
                </a:cubicBezTo>
                <a:cubicBezTo>
                  <a:pt x="5719233" y="4233"/>
                  <a:pt x="6762750" y="16933"/>
                  <a:pt x="7073900" y="120650"/>
                </a:cubicBezTo>
                <a:cubicBezTo>
                  <a:pt x="7385050" y="224367"/>
                  <a:pt x="7243233" y="520700"/>
                  <a:pt x="7175500" y="654050"/>
                </a:cubicBezTo>
                <a:cubicBezTo>
                  <a:pt x="7107767" y="787400"/>
                  <a:pt x="6673850" y="827617"/>
                  <a:pt x="6667500" y="920750"/>
                </a:cubicBezTo>
                <a:cubicBezTo>
                  <a:pt x="6661150" y="1013883"/>
                  <a:pt x="6959600" y="1170517"/>
                  <a:pt x="7137400" y="1212850"/>
                </a:cubicBezTo>
                <a:cubicBezTo>
                  <a:pt x="7315200" y="1255183"/>
                  <a:pt x="7541683" y="1217083"/>
                  <a:pt x="7734300" y="1174750"/>
                </a:cubicBezTo>
                <a:cubicBezTo>
                  <a:pt x="7926917" y="1132417"/>
                  <a:pt x="8229600" y="1068917"/>
                  <a:pt x="8293100" y="958850"/>
                </a:cubicBezTo>
                <a:cubicBezTo>
                  <a:pt x="8356600" y="848783"/>
                  <a:pt x="8210550" y="622300"/>
                  <a:pt x="8115300" y="514350"/>
                </a:cubicBezTo>
                <a:cubicBezTo>
                  <a:pt x="8020050" y="406400"/>
                  <a:pt x="7649633" y="381000"/>
                  <a:pt x="7721600" y="311150"/>
                </a:cubicBezTo>
                <a:cubicBezTo>
                  <a:pt x="7793567" y="241300"/>
                  <a:pt x="8547100" y="95250"/>
                  <a:pt x="8547100" y="95250"/>
                </a:cubicBezTo>
                <a:lnTo>
                  <a:pt x="8547100" y="9525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6044577" y="1815306"/>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965950" y="5094633"/>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229243" y="4816731"/>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96617" y="4794933"/>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109296" y="266013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40217" y="3691467"/>
            <a:ext cx="8752417" cy="2188633"/>
          </a:xfrm>
          <a:custGeom>
            <a:avLst/>
            <a:gdLst>
              <a:gd name="connsiteX0" fmla="*/ 8752417 w 8752417"/>
              <a:gd name="connsiteY0" fmla="*/ 270933 h 2188633"/>
              <a:gd name="connsiteX1" fmla="*/ 7977717 w 8752417"/>
              <a:gd name="connsiteY1" fmla="*/ 550333 h 2188633"/>
              <a:gd name="connsiteX2" fmla="*/ 7850717 w 8752417"/>
              <a:gd name="connsiteY2" fmla="*/ 550333 h 2188633"/>
              <a:gd name="connsiteX3" fmla="*/ 6974417 w 8752417"/>
              <a:gd name="connsiteY3" fmla="*/ 309033 h 2188633"/>
              <a:gd name="connsiteX4" fmla="*/ 6288617 w 8752417"/>
              <a:gd name="connsiteY4" fmla="*/ 194733 h 2188633"/>
              <a:gd name="connsiteX5" fmla="*/ 5729817 w 8752417"/>
              <a:gd name="connsiteY5" fmla="*/ 232833 h 2188633"/>
              <a:gd name="connsiteX6" fmla="*/ 5107517 w 8752417"/>
              <a:gd name="connsiteY6" fmla="*/ 486833 h 2188633"/>
              <a:gd name="connsiteX7" fmla="*/ 4599517 w 8752417"/>
              <a:gd name="connsiteY7" fmla="*/ 423333 h 2188633"/>
              <a:gd name="connsiteX8" fmla="*/ 3735917 w 8752417"/>
              <a:gd name="connsiteY8" fmla="*/ 105833 h 2188633"/>
              <a:gd name="connsiteX9" fmla="*/ 2859617 w 8752417"/>
              <a:gd name="connsiteY9" fmla="*/ 93133 h 2188633"/>
              <a:gd name="connsiteX10" fmla="*/ 2059517 w 8752417"/>
              <a:gd name="connsiteY10" fmla="*/ 423333 h 2188633"/>
              <a:gd name="connsiteX11" fmla="*/ 1361017 w 8752417"/>
              <a:gd name="connsiteY11" fmla="*/ 347133 h 2188633"/>
              <a:gd name="connsiteX12" fmla="*/ 675217 w 8752417"/>
              <a:gd name="connsiteY12" fmla="*/ 105833 h 2188633"/>
              <a:gd name="connsiteX13" fmla="*/ 395817 w 8752417"/>
              <a:gd name="connsiteY13" fmla="*/ 16933 h 2188633"/>
              <a:gd name="connsiteX14" fmla="*/ 167217 w 8752417"/>
              <a:gd name="connsiteY14" fmla="*/ 207433 h 2188633"/>
              <a:gd name="connsiteX15" fmla="*/ 141817 w 8752417"/>
              <a:gd name="connsiteY15" fmla="*/ 702733 h 2188633"/>
              <a:gd name="connsiteX16" fmla="*/ 281517 w 8752417"/>
              <a:gd name="connsiteY16" fmla="*/ 1312333 h 2188633"/>
              <a:gd name="connsiteX17" fmla="*/ 1830917 w 8752417"/>
              <a:gd name="connsiteY17" fmla="*/ 1794933 h 2188633"/>
              <a:gd name="connsiteX18" fmla="*/ 3227917 w 8752417"/>
              <a:gd name="connsiteY18" fmla="*/ 1528233 h 2188633"/>
              <a:gd name="connsiteX19" fmla="*/ 3824817 w 8752417"/>
              <a:gd name="connsiteY19" fmla="*/ 1883833 h 2188633"/>
              <a:gd name="connsiteX20" fmla="*/ 3278717 w 8752417"/>
              <a:gd name="connsiteY20" fmla="*/ 2188633 h 218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52417" h="2188633">
                <a:moveTo>
                  <a:pt x="8752417" y="270933"/>
                </a:moveTo>
                <a:cubicBezTo>
                  <a:pt x="8440208" y="387349"/>
                  <a:pt x="8128000" y="503766"/>
                  <a:pt x="7977717" y="550333"/>
                </a:cubicBezTo>
                <a:cubicBezTo>
                  <a:pt x="7827434" y="596900"/>
                  <a:pt x="8017934" y="590550"/>
                  <a:pt x="7850717" y="550333"/>
                </a:cubicBezTo>
                <a:cubicBezTo>
                  <a:pt x="7683500" y="510116"/>
                  <a:pt x="7234767" y="368300"/>
                  <a:pt x="6974417" y="309033"/>
                </a:cubicBezTo>
                <a:cubicBezTo>
                  <a:pt x="6714067" y="249766"/>
                  <a:pt x="6496050" y="207433"/>
                  <a:pt x="6288617" y="194733"/>
                </a:cubicBezTo>
                <a:cubicBezTo>
                  <a:pt x="6081184" y="182033"/>
                  <a:pt x="5926667" y="184150"/>
                  <a:pt x="5729817" y="232833"/>
                </a:cubicBezTo>
                <a:cubicBezTo>
                  <a:pt x="5532967" y="281516"/>
                  <a:pt x="5295900" y="455083"/>
                  <a:pt x="5107517" y="486833"/>
                </a:cubicBezTo>
                <a:cubicBezTo>
                  <a:pt x="4919134" y="518583"/>
                  <a:pt x="4828117" y="486833"/>
                  <a:pt x="4599517" y="423333"/>
                </a:cubicBezTo>
                <a:cubicBezTo>
                  <a:pt x="4370917" y="359833"/>
                  <a:pt x="4025900" y="160866"/>
                  <a:pt x="3735917" y="105833"/>
                </a:cubicBezTo>
                <a:cubicBezTo>
                  <a:pt x="3445934" y="50800"/>
                  <a:pt x="3139017" y="40216"/>
                  <a:pt x="2859617" y="93133"/>
                </a:cubicBezTo>
                <a:cubicBezTo>
                  <a:pt x="2580217" y="146050"/>
                  <a:pt x="2309284" y="381000"/>
                  <a:pt x="2059517" y="423333"/>
                </a:cubicBezTo>
                <a:cubicBezTo>
                  <a:pt x="1809750" y="465666"/>
                  <a:pt x="1591734" y="400050"/>
                  <a:pt x="1361017" y="347133"/>
                </a:cubicBezTo>
                <a:cubicBezTo>
                  <a:pt x="1130300" y="294216"/>
                  <a:pt x="836084" y="160866"/>
                  <a:pt x="675217" y="105833"/>
                </a:cubicBezTo>
                <a:cubicBezTo>
                  <a:pt x="514350" y="50800"/>
                  <a:pt x="480484" y="0"/>
                  <a:pt x="395817" y="16933"/>
                </a:cubicBezTo>
                <a:cubicBezTo>
                  <a:pt x="311150" y="33866"/>
                  <a:pt x="209550" y="93133"/>
                  <a:pt x="167217" y="207433"/>
                </a:cubicBezTo>
                <a:cubicBezTo>
                  <a:pt x="124884" y="321733"/>
                  <a:pt x="122767" y="518583"/>
                  <a:pt x="141817" y="702733"/>
                </a:cubicBezTo>
                <a:cubicBezTo>
                  <a:pt x="160867" y="886883"/>
                  <a:pt x="0" y="1130300"/>
                  <a:pt x="281517" y="1312333"/>
                </a:cubicBezTo>
                <a:cubicBezTo>
                  <a:pt x="563034" y="1494366"/>
                  <a:pt x="1339850" y="1758950"/>
                  <a:pt x="1830917" y="1794933"/>
                </a:cubicBezTo>
                <a:cubicBezTo>
                  <a:pt x="2321984" y="1830916"/>
                  <a:pt x="2895600" y="1513416"/>
                  <a:pt x="3227917" y="1528233"/>
                </a:cubicBezTo>
                <a:cubicBezTo>
                  <a:pt x="3560234" y="1543050"/>
                  <a:pt x="3816350" y="1773766"/>
                  <a:pt x="3824817" y="1883833"/>
                </a:cubicBezTo>
                <a:cubicBezTo>
                  <a:pt x="3833284" y="1993900"/>
                  <a:pt x="3278717" y="2188633"/>
                  <a:pt x="3278717" y="21886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5054600" y="3901017"/>
            <a:ext cx="4064000" cy="2017183"/>
          </a:xfrm>
          <a:custGeom>
            <a:avLst/>
            <a:gdLst>
              <a:gd name="connsiteX0" fmla="*/ 3632200 w 4064000"/>
              <a:gd name="connsiteY0" fmla="*/ 86783 h 2017183"/>
              <a:gd name="connsiteX1" fmla="*/ 3771900 w 4064000"/>
              <a:gd name="connsiteY1" fmla="*/ 23283 h 2017183"/>
              <a:gd name="connsiteX2" fmla="*/ 3975100 w 4064000"/>
              <a:gd name="connsiteY2" fmla="*/ 226483 h 2017183"/>
              <a:gd name="connsiteX3" fmla="*/ 3987800 w 4064000"/>
              <a:gd name="connsiteY3" fmla="*/ 848783 h 2017183"/>
              <a:gd name="connsiteX4" fmla="*/ 3784600 w 4064000"/>
              <a:gd name="connsiteY4" fmla="*/ 1471083 h 2017183"/>
              <a:gd name="connsiteX5" fmla="*/ 2311400 w 4064000"/>
              <a:gd name="connsiteY5" fmla="*/ 1598083 h 2017183"/>
              <a:gd name="connsiteX6" fmla="*/ 1181100 w 4064000"/>
              <a:gd name="connsiteY6" fmla="*/ 1432983 h 2017183"/>
              <a:gd name="connsiteX7" fmla="*/ 190500 w 4064000"/>
              <a:gd name="connsiteY7" fmla="*/ 1255183 h 2017183"/>
              <a:gd name="connsiteX8" fmla="*/ 38100 w 4064000"/>
              <a:gd name="connsiteY8" fmla="*/ 1750483 h 2017183"/>
              <a:gd name="connsiteX9" fmla="*/ 419100 w 4064000"/>
              <a:gd name="connsiteY9" fmla="*/ 2017183 h 201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2017183">
                <a:moveTo>
                  <a:pt x="3632200" y="86783"/>
                </a:moveTo>
                <a:cubicBezTo>
                  <a:pt x="3673475" y="43391"/>
                  <a:pt x="3714750" y="0"/>
                  <a:pt x="3771900" y="23283"/>
                </a:cubicBezTo>
                <a:cubicBezTo>
                  <a:pt x="3829050" y="46566"/>
                  <a:pt x="3939117" y="88900"/>
                  <a:pt x="3975100" y="226483"/>
                </a:cubicBezTo>
                <a:cubicBezTo>
                  <a:pt x="4011083" y="364066"/>
                  <a:pt x="4019550" y="641350"/>
                  <a:pt x="3987800" y="848783"/>
                </a:cubicBezTo>
                <a:cubicBezTo>
                  <a:pt x="3956050" y="1056216"/>
                  <a:pt x="4064000" y="1346200"/>
                  <a:pt x="3784600" y="1471083"/>
                </a:cubicBezTo>
                <a:cubicBezTo>
                  <a:pt x="3505200" y="1595966"/>
                  <a:pt x="2745317" y="1604433"/>
                  <a:pt x="2311400" y="1598083"/>
                </a:cubicBezTo>
                <a:cubicBezTo>
                  <a:pt x="1877483" y="1591733"/>
                  <a:pt x="1534583" y="1490133"/>
                  <a:pt x="1181100" y="1432983"/>
                </a:cubicBezTo>
                <a:cubicBezTo>
                  <a:pt x="827617" y="1375833"/>
                  <a:pt x="381000" y="1202266"/>
                  <a:pt x="190500" y="1255183"/>
                </a:cubicBezTo>
                <a:cubicBezTo>
                  <a:pt x="0" y="1308100"/>
                  <a:pt x="0" y="1623483"/>
                  <a:pt x="38100" y="1750483"/>
                </a:cubicBezTo>
                <a:cubicBezTo>
                  <a:pt x="76200" y="1877483"/>
                  <a:pt x="419100" y="2017183"/>
                  <a:pt x="419100" y="2017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2371726" y="1770618"/>
            <a:ext cx="994608" cy="369332"/>
          </a:xfrm>
          <a:prstGeom prst="rect">
            <a:avLst/>
          </a:prstGeom>
          <a:noFill/>
        </p:spPr>
        <p:txBody>
          <a:bodyPr wrap="none" rtlCol="0">
            <a:spAutoFit/>
          </a:bodyPr>
          <a:lstStyle/>
          <a:p>
            <a:r>
              <a:rPr lang="en-US" dirty="0" smtClean="0"/>
              <a:t>Cell Wall</a:t>
            </a:r>
            <a:endParaRPr lang="en-US" dirty="0"/>
          </a:p>
        </p:txBody>
      </p:sp>
      <p:sp>
        <p:nvSpPr>
          <p:cNvPr id="40" name="TextBox 39"/>
          <p:cNvSpPr txBox="1"/>
          <p:nvPr/>
        </p:nvSpPr>
        <p:spPr>
          <a:xfrm>
            <a:off x="1213814" y="2736334"/>
            <a:ext cx="916612" cy="369332"/>
          </a:xfrm>
          <a:prstGeom prst="rect">
            <a:avLst/>
          </a:prstGeom>
          <a:noFill/>
        </p:spPr>
        <p:txBody>
          <a:bodyPr wrap="none" rtlCol="0">
            <a:spAutoFit/>
          </a:bodyPr>
          <a:lstStyle/>
          <a:p>
            <a:r>
              <a:rPr lang="en-US" dirty="0" err="1" smtClean="0"/>
              <a:t>Caveola</a:t>
            </a:r>
            <a:endParaRPr lang="en-US" dirty="0"/>
          </a:p>
        </p:txBody>
      </p:sp>
      <p:sp>
        <p:nvSpPr>
          <p:cNvPr id="41" name="TextBox 40"/>
          <p:cNvSpPr txBox="1"/>
          <p:nvPr/>
        </p:nvSpPr>
        <p:spPr>
          <a:xfrm>
            <a:off x="4401512" y="2864935"/>
            <a:ext cx="916612" cy="369332"/>
          </a:xfrm>
          <a:prstGeom prst="rect">
            <a:avLst/>
          </a:prstGeom>
          <a:noFill/>
        </p:spPr>
        <p:txBody>
          <a:bodyPr wrap="none" rtlCol="0">
            <a:spAutoFit/>
          </a:bodyPr>
          <a:lstStyle/>
          <a:p>
            <a:r>
              <a:rPr lang="en-US" dirty="0" err="1" smtClean="0"/>
              <a:t>Caveola</a:t>
            </a:r>
            <a:endParaRPr lang="en-US" dirty="0"/>
          </a:p>
        </p:txBody>
      </p:sp>
      <p:sp>
        <p:nvSpPr>
          <p:cNvPr id="43" name="TextBox 42"/>
          <p:cNvSpPr txBox="1"/>
          <p:nvPr/>
        </p:nvSpPr>
        <p:spPr>
          <a:xfrm>
            <a:off x="7346950" y="2921000"/>
            <a:ext cx="969586" cy="369332"/>
          </a:xfrm>
          <a:prstGeom prst="rect">
            <a:avLst/>
          </a:prstGeom>
          <a:noFill/>
        </p:spPr>
        <p:txBody>
          <a:bodyPr wrap="none" rtlCol="0">
            <a:spAutoFit/>
          </a:bodyPr>
          <a:lstStyle/>
          <a:p>
            <a:r>
              <a:rPr lang="en-US" dirty="0" err="1" smtClean="0"/>
              <a:t>Cavelola</a:t>
            </a:r>
            <a:endParaRPr lang="en-US" dirty="0"/>
          </a:p>
        </p:txBody>
      </p:sp>
      <p:sp>
        <p:nvSpPr>
          <p:cNvPr id="44" name="TextBox 43"/>
          <p:cNvSpPr txBox="1"/>
          <p:nvPr/>
        </p:nvSpPr>
        <p:spPr>
          <a:xfrm>
            <a:off x="2832888" y="4578348"/>
            <a:ext cx="3276408" cy="461665"/>
          </a:xfrm>
          <a:prstGeom prst="rect">
            <a:avLst/>
          </a:prstGeom>
          <a:noFill/>
        </p:spPr>
        <p:txBody>
          <a:bodyPr wrap="none" rtlCol="0">
            <a:spAutoFit/>
          </a:bodyPr>
          <a:lstStyle/>
          <a:p>
            <a:r>
              <a:rPr lang="en-US" sz="2400" dirty="0" err="1" smtClean="0"/>
              <a:t>Sarcoplasmic</a:t>
            </a:r>
            <a:r>
              <a:rPr lang="en-US" sz="2400" dirty="0" smtClean="0"/>
              <a:t>   Reticulum</a:t>
            </a:r>
            <a:endParaRPr lang="en-US" sz="2400" dirty="0"/>
          </a:p>
        </p:txBody>
      </p:sp>
      <p:sp>
        <p:nvSpPr>
          <p:cNvPr id="47" name="TextBox 46"/>
          <p:cNvSpPr txBox="1"/>
          <p:nvPr/>
        </p:nvSpPr>
        <p:spPr>
          <a:xfrm>
            <a:off x="6160096" y="1618218"/>
            <a:ext cx="572956" cy="369332"/>
          </a:xfrm>
          <a:prstGeom prst="rect">
            <a:avLst/>
          </a:prstGeom>
          <a:noFill/>
        </p:spPr>
        <p:txBody>
          <a:bodyPr wrap="none" rtlCol="0">
            <a:spAutoFit/>
          </a:bodyPr>
          <a:lstStyle/>
          <a:p>
            <a:r>
              <a:rPr lang="en-US" dirty="0" smtClean="0"/>
              <a:t>Ca</a:t>
            </a:r>
            <a:r>
              <a:rPr lang="en-US" baseline="30000" dirty="0" smtClean="0"/>
              <a:t>+2</a:t>
            </a:r>
            <a:endParaRPr lang="en-US" baseline="30000" dirty="0"/>
          </a:p>
        </p:txBody>
      </p:sp>
      <p:sp>
        <p:nvSpPr>
          <p:cNvPr id="48" name="TextBox 47"/>
          <p:cNvSpPr txBox="1"/>
          <p:nvPr/>
        </p:nvSpPr>
        <p:spPr>
          <a:xfrm>
            <a:off x="5848854" y="2367002"/>
            <a:ext cx="520883" cy="369332"/>
          </a:xfrm>
          <a:prstGeom prst="rect">
            <a:avLst/>
          </a:prstGeom>
          <a:noFill/>
        </p:spPr>
        <p:txBody>
          <a:bodyPr wrap="none" rtlCol="0">
            <a:spAutoFit/>
          </a:bodyPr>
          <a:lstStyle/>
          <a:p>
            <a:r>
              <a:rPr lang="en-US" dirty="0" smtClean="0"/>
              <a:t>Na</a:t>
            </a:r>
            <a:r>
              <a:rPr lang="en-US" baseline="30000" dirty="0" smtClean="0"/>
              <a:t>+</a:t>
            </a:r>
            <a:endParaRPr lang="en-US" baseline="30000" dirty="0"/>
          </a:p>
        </p:txBody>
      </p:sp>
      <p:sp>
        <p:nvSpPr>
          <p:cNvPr id="49" name="TextBox 48"/>
          <p:cNvSpPr txBox="1"/>
          <p:nvPr/>
        </p:nvSpPr>
        <p:spPr>
          <a:xfrm>
            <a:off x="6128254" y="2240002"/>
            <a:ext cx="520883" cy="369332"/>
          </a:xfrm>
          <a:prstGeom prst="rect">
            <a:avLst/>
          </a:prstGeom>
          <a:noFill/>
        </p:spPr>
        <p:txBody>
          <a:bodyPr wrap="none" rtlCol="0">
            <a:spAutoFit/>
          </a:bodyPr>
          <a:lstStyle/>
          <a:p>
            <a:r>
              <a:rPr lang="en-US" dirty="0" smtClean="0"/>
              <a:t>Na</a:t>
            </a:r>
            <a:r>
              <a:rPr lang="en-US" baseline="30000" dirty="0" smtClean="0"/>
              <a:t>+</a:t>
            </a:r>
            <a:endParaRPr lang="en-US" baseline="30000" dirty="0"/>
          </a:p>
        </p:txBody>
      </p:sp>
      <p:sp>
        <p:nvSpPr>
          <p:cNvPr id="50" name="TextBox 49"/>
          <p:cNvSpPr txBox="1"/>
          <p:nvPr/>
        </p:nvSpPr>
        <p:spPr>
          <a:xfrm>
            <a:off x="6521954" y="2265402"/>
            <a:ext cx="520883" cy="369332"/>
          </a:xfrm>
          <a:prstGeom prst="rect">
            <a:avLst/>
          </a:prstGeom>
          <a:noFill/>
        </p:spPr>
        <p:txBody>
          <a:bodyPr wrap="none" rtlCol="0">
            <a:spAutoFit/>
          </a:bodyPr>
          <a:lstStyle/>
          <a:p>
            <a:r>
              <a:rPr lang="en-US" dirty="0" smtClean="0"/>
              <a:t>Na</a:t>
            </a:r>
            <a:r>
              <a:rPr lang="en-US" baseline="30000" dirty="0" smtClean="0"/>
              <a:t>+</a:t>
            </a:r>
            <a:endParaRPr lang="en-US" baseline="30000" dirty="0"/>
          </a:p>
        </p:txBody>
      </p:sp>
      <p:cxnSp>
        <p:nvCxnSpPr>
          <p:cNvPr id="52" name="Straight Arrow Connector 51"/>
          <p:cNvCxnSpPr/>
          <p:nvPr/>
        </p:nvCxnSpPr>
        <p:spPr>
          <a:xfrm rot="16200000" flipV="1">
            <a:off x="6370253" y="5351469"/>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6200000" flipV="1">
            <a:off x="6471853" y="5441780"/>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2" name="Group 54"/>
          <p:cNvGrpSpPr/>
          <p:nvPr/>
        </p:nvGrpSpPr>
        <p:grpSpPr>
          <a:xfrm>
            <a:off x="6318143" y="1957110"/>
            <a:ext cx="103188" cy="365680"/>
            <a:chOff x="7250906" y="1405732"/>
            <a:chExt cx="103188" cy="365680"/>
          </a:xfrm>
        </p:grpSpPr>
        <p:cxnSp>
          <p:nvCxnSpPr>
            <p:cNvPr id="56" name="Straight Arrow Connector 55"/>
            <p:cNvCxnSpPr/>
            <p:nvPr/>
          </p:nvCxnSpPr>
          <p:spPr>
            <a:xfrm rot="5400000">
              <a:off x="7075210" y="1594128"/>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V="1">
              <a:off x="7176810" y="1581428"/>
              <a:ext cx="35298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7469717" y="4985433"/>
            <a:ext cx="1596150" cy="646331"/>
          </a:xfrm>
          <a:prstGeom prst="rect">
            <a:avLst/>
          </a:prstGeom>
          <a:solidFill>
            <a:srgbClr val="FCF9D6"/>
          </a:solidFill>
          <a:ln>
            <a:solidFill>
              <a:schemeClr val="tx1"/>
            </a:solidFill>
          </a:ln>
        </p:spPr>
        <p:txBody>
          <a:bodyPr wrap="square" rtlCol="0">
            <a:spAutoFit/>
          </a:bodyPr>
          <a:lstStyle/>
          <a:p>
            <a:r>
              <a:rPr lang="en-US" dirty="0" smtClean="0"/>
              <a:t>SR Calcium </a:t>
            </a:r>
            <a:r>
              <a:rPr lang="en-US" dirty="0" err="1" smtClean="0"/>
              <a:t>ATPase</a:t>
            </a:r>
            <a:r>
              <a:rPr lang="en-US" dirty="0" smtClean="0"/>
              <a:t> Pump</a:t>
            </a:r>
            <a:endParaRPr lang="en-US" dirty="0"/>
          </a:p>
        </p:txBody>
      </p:sp>
      <p:sp>
        <p:nvSpPr>
          <p:cNvPr id="60" name="TextBox 59"/>
          <p:cNvSpPr txBox="1"/>
          <p:nvPr/>
        </p:nvSpPr>
        <p:spPr>
          <a:xfrm>
            <a:off x="6473366" y="4914802"/>
            <a:ext cx="572956" cy="369332"/>
          </a:xfrm>
          <a:prstGeom prst="rect">
            <a:avLst/>
          </a:prstGeom>
          <a:noFill/>
        </p:spPr>
        <p:txBody>
          <a:bodyPr wrap="none" rtlCol="0">
            <a:spAutoFit/>
          </a:bodyPr>
          <a:lstStyle/>
          <a:p>
            <a:r>
              <a:rPr lang="en-US" dirty="0" smtClean="0"/>
              <a:t>Ca</a:t>
            </a:r>
            <a:r>
              <a:rPr lang="en-US" baseline="30000" dirty="0" smtClean="0"/>
              <a:t>+2</a:t>
            </a:r>
            <a:endParaRPr lang="en-US" baseline="30000" dirty="0"/>
          </a:p>
        </p:txBody>
      </p:sp>
      <p:sp>
        <p:nvSpPr>
          <p:cNvPr id="65" name="Oval 64"/>
          <p:cNvSpPr/>
          <p:nvPr/>
        </p:nvSpPr>
        <p:spPr>
          <a:xfrm>
            <a:off x="6306407" y="260298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649137" y="254583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018315" y="1388824"/>
            <a:ext cx="1331439" cy="400110"/>
          </a:xfrm>
          <a:prstGeom prst="rect">
            <a:avLst/>
          </a:prstGeom>
          <a:noFill/>
        </p:spPr>
        <p:txBody>
          <a:bodyPr wrap="none" rtlCol="0">
            <a:spAutoFit/>
          </a:bodyPr>
          <a:lstStyle/>
          <a:p>
            <a:r>
              <a:rPr lang="en-US" sz="2000" dirty="0" smtClean="0"/>
              <a:t>ATP -&gt; ADP</a:t>
            </a:r>
            <a:endParaRPr lang="en-US" sz="2000" dirty="0"/>
          </a:p>
        </p:txBody>
      </p:sp>
      <p:sp>
        <p:nvSpPr>
          <p:cNvPr id="68" name="TextBox 67"/>
          <p:cNvSpPr txBox="1"/>
          <p:nvPr/>
        </p:nvSpPr>
        <p:spPr>
          <a:xfrm>
            <a:off x="6040756" y="5733534"/>
            <a:ext cx="1331439" cy="400110"/>
          </a:xfrm>
          <a:prstGeom prst="rect">
            <a:avLst/>
          </a:prstGeom>
          <a:noFill/>
        </p:spPr>
        <p:txBody>
          <a:bodyPr wrap="none" rtlCol="0">
            <a:spAutoFit/>
          </a:bodyPr>
          <a:lstStyle/>
          <a:p>
            <a:r>
              <a:rPr lang="en-US" sz="2000" dirty="0" smtClean="0"/>
              <a:t>ATP -&gt; ADP</a:t>
            </a:r>
            <a:endParaRPr lang="en-US" sz="2000" dirty="0"/>
          </a:p>
        </p:txBody>
      </p:sp>
      <p:sp>
        <p:nvSpPr>
          <p:cNvPr id="45" name="TextBox 44"/>
          <p:cNvSpPr txBox="1"/>
          <p:nvPr/>
        </p:nvSpPr>
        <p:spPr>
          <a:xfrm>
            <a:off x="2615142" y="6133644"/>
            <a:ext cx="6409702" cy="523220"/>
          </a:xfrm>
          <a:prstGeom prst="rect">
            <a:avLst/>
          </a:prstGeom>
          <a:noFill/>
        </p:spPr>
        <p:txBody>
          <a:bodyPr wrap="none" rtlCol="0">
            <a:spAutoFit/>
          </a:bodyPr>
          <a:lstStyle/>
          <a:p>
            <a:r>
              <a:rPr lang="en-US" sz="2800" dirty="0" smtClean="0">
                <a:ln>
                  <a:solidFill>
                    <a:srgbClr val="FF0000"/>
                  </a:solidFill>
                </a:ln>
              </a:rPr>
              <a:t>*</a:t>
            </a:r>
            <a:r>
              <a:rPr lang="en-US" sz="2800" dirty="0" smtClean="0"/>
              <a:t> Meier et al, Circulation 92:778-784, 1995</a:t>
            </a:r>
            <a:endParaRPr lang="en-US" sz="2800" dirty="0"/>
          </a:p>
        </p:txBody>
      </p:sp>
      <p:sp>
        <p:nvSpPr>
          <p:cNvPr id="46" name="TextBox 45"/>
          <p:cNvSpPr txBox="1"/>
          <p:nvPr/>
        </p:nvSpPr>
        <p:spPr>
          <a:xfrm>
            <a:off x="6647549" y="1323479"/>
            <a:ext cx="2050546" cy="646331"/>
          </a:xfrm>
          <a:prstGeom prst="rect">
            <a:avLst/>
          </a:prstGeom>
          <a:solidFill>
            <a:srgbClr val="FCF9D6"/>
          </a:solidFill>
          <a:ln>
            <a:solidFill>
              <a:schemeClr val="tx1"/>
            </a:solidFill>
          </a:ln>
        </p:spPr>
        <p:txBody>
          <a:bodyPr wrap="square" rtlCol="0">
            <a:spAutoFit/>
          </a:bodyPr>
          <a:lstStyle/>
          <a:p>
            <a:r>
              <a:rPr lang="en-US" dirty="0" smtClean="0"/>
              <a:t>3 to 1 Sodium Calcium Exchanger</a:t>
            </a:r>
            <a:endParaRPr lang="en-US" dirty="0"/>
          </a:p>
        </p:txBody>
      </p:sp>
      <p:sp>
        <p:nvSpPr>
          <p:cNvPr id="51" name="Oval 50"/>
          <p:cNvSpPr/>
          <p:nvPr/>
        </p:nvSpPr>
        <p:spPr>
          <a:xfrm>
            <a:off x="6381643" y="4969131"/>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6"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Happens in Heart Failure?</a:t>
            </a:r>
            <a:endParaRPr lang="en-US" dirty="0"/>
          </a:p>
        </p:txBody>
      </p:sp>
      <p:grpSp>
        <p:nvGrpSpPr>
          <p:cNvPr id="3" name="Group 6"/>
          <p:cNvGrpSpPr/>
          <p:nvPr/>
        </p:nvGrpSpPr>
        <p:grpSpPr>
          <a:xfrm>
            <a:off x="6794500" y="3535892"/>
            <a:ext cx="1972732" cy="996948"/>
            <a:chOff x="1417109" y="2335743"/>
            <a:chExt cx="1972732" cy="996948"/>
          </a:xfrm>
        </p:grpSpPr>
        <p:sp>
          <p:nvSpPr>
            <p:cNvPr id="4" name="Freeform 3"/>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7"/>
          <p:cNvGrpSpPr/>
          <p:nvPr/>
        </p:nvGrpSpPr>
        <p:grpSpPr>
          <a:xfrm>
            <a:off x="642410" y="3581400"/>
            <a:ext cx="1972732" cy="996948"/>
            <a:chOff x="1417109" y="2335743"/>
            <a:chExt cx="1972732" cy="996948"/>
          </a:xfrm>
        </p:grpSpPr>
        <p:sp>
          <p:nvSpPr>
            <p:cNvPr id="9" name="Freeform 8"/>
            <p:cNvSpPr/>
            <p:nvPr/>
          </p:nvSpPr>
          <p:spPr>
            <a:xfrm>
              <a:off x="2714625" y="2364317"/>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151592" y="2568576"/>
              <a:ext cx="499533" cy="764115"/>
            </a:xfrm>
            <a:custGeom>
              <a:avLst/>
              <a:gdLst>
                <a:gd name="connsiteX0" fmla="*/ 251883 w 687916"/>
                <a:gd name="connsiteY0" fmla="*/ 347133 h 899583"/>
                <a:gd name="connsiteX1" fmla="*/ 264583 w 687916"/>
                <a:gd name="connsiteY1" fmla="*/ 766233 h 899583"/>
                <a:gd name="connsiteX2" fmla="*/ 442383 w 687916"/>
                <a:gd name="connsiteY2" fmla="*/ 829733 h 899583"/>
                <a:gd name="connsiteX3" fmla="*/ 467783 w 687916"/>
                <a:gd name="connsiteY3" fmla="*/ 347133 h 899583"/>
                <a:gd name="connsiteX4" fmla="*/ 594783 w 687916"/>
                <a:gd name="connsiteY4" fmla="*/ 270933 h 899583"/>
                <a:gd name="connsiteX5" fmla="*/ 670983 w 687916"/>
                <a:gd name="connsiteY5" fmla="*/ 80433 h 899583"/>
                <a:gd name="connsiteX6" fmla="*/ 493183 w 687916"/>
                <a:gd name="connsiteY6" fmla="*/ 67733 h 899583"/>
                <a:gd name="connsiteX7" fmla="*/ 391583 w 687916"/>
                <a:gd name="connsiteY7" fmla="*/ 194733 h 899583"/>
                <a:gd name="connsiteX8" fmla="*/ 264583 w 687916"/>
                <a:gd name="connsiteY8" fmla="*/ 16933 h 899583"/>
                <a:gd name="connsiteX9" fmla="*/ 23283 w 687916"/>
                <a:gd name="connsiteY9" fmla="*/ 93133 h 899583"/>
                <a:gd name="connsiteX10" fmla="*/ 124883 w 687916"/>
                <a:gd name="connsiteY10" fmla="*/ 245533 h 899583"/>
                <a:gd name="connsiteX11" fmla="*/ 264583 w 687916"/>
                <a:gd name="connsiteY11" fmla="*/ 245533 h 899583"/>
                <a:gd name="connsiteX12" fmla="*/ 251883 w 687916"/>
                <a:gd name="connsiteY12" fmla="*/ 347133 h 8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16" h="899583">
                  <a:moveTo>
                    <a:pt x="251883" y="347133"/>
                  </a:moveTo>
                  <a:cubicBezTo>
                    <a:pt x="251883" y="433916"/>
                    <a:pt x="232833" y="685800"/>
                    <a:pt x="264583" y="766233"/>
                  </a:cubicBezTo>
                  <a:cubicBezTo>
                    <a:pt x="296333" y="846666"/>
                    <a:pt x="408516" y="899583"/>
                    <a:pt x="442383" y="829733"/>
                  </a:cubicBezTo>
                  <a:cubicBezTo>
                    <a:pt x="476250" y="759883"/>
                    <a:pt x="442383" y="440266"/>
                    <a:pt x="467783" y="347133"/>
                  </a:cubicBezTo>
                  <a:cubicBezTo>
                    <a:pt x="493183" y="254000"/>
                    <a:pt x="560916" y="315383"/>
                    <a:pt x="594783" y="270933"/>
                  </a:cubicBezTo>
                  <a:cubicBezTo>
                    <a:pt x="628650" y="226483"/>
                    <a:pt x="687916" y="114300"/>
                    <a:pt x="670983" y="80433"/>
                  </a:cubicBezTo>
                  <a:cubicBezTo>
                    <a:pt x="654050" y="46566"/>
                    <a:pt x="539750" y="48683"/>
                    <a:pt x="493183" y="67733"/>
                  </a:cubicBezTo>
                  <a:cubicBezTo>
                    <a:pt x="446616" y="86783"/>
                    <a:pt x="429683" y="203200"/>
                    <a:pt x="391583" y="194733"/>
                  </a:cubicBezTo>
                  <a:cubicBezTo>
                    <a:pt x="353483" y="186266"/>
                    <a:pt x="325966" y="33866"/>
                    <a:pt x="264583" y="16933"/>
                  </a:cubicBezTo>
                  <a:cubicBezTo>
                    <a:pt x="203200" y="0"/>
                    <a:pt x="46566" y="55033"/>
                    <a:pt x="23283" y="93133"/>
                  </a:cubicBezTo>
                  <a:cubicBezTo>
                    <a:pt x="0" y="131233"/>
                    <a:pt x="84666" y="220133"/>
                    <a:pt x="124883" y="245533"/>
                  </a:cubicBezTo>
                  <a:cubicBezTo>
                    <a:pt x="165100" y="270933"/>
                    <a:pt x="241300" y="224366"/>
                    <a:pt x="264583" y="245533"/>
                  </a:cubicBezTo>
                  <a:cubicBezTo>
                    <a:pt x="287866" y="266700"/>
                    <a:pt x="251883" y="260350"/>
                    <a:pt x="251883" y="34713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flipH="1">
              <a:off x="1417109" y="2335743"/>
              <a:ext cx="675216" cy="745066"/>
            </a:xfrm>
            <a:custGeom>
              <a:avLst/>
              <a:gdLst>
                <a:gd name="connsiteX0" fmla="*/ 277283 w 675216"/>
                <a:gd name="connsiteY0" fmla="*/ 391583 h 745066"/>
                <a:gd name="connsiteX1" fmla="*/ 480483 w 675216"/>
                <a:gd name="connsiteY1" fmla="*/ 696383 h 745066"/>
                <a:gd name="connsiteX2" fmla="*/ 670983 w 675216"/>
                <a:gd name="connsiteY2" fmla="*/ 683683 h 745066"/>
                <a:gd name="connsiteX3" fmla="*/ 455083 w 675216"/>
                <a:gd name="connsiteY3" fmla="*/ 353483 h 745066"/>
                <a:gd name="connsiteX4" fmla="*/ 543983 w 675216"/>
                <a:gd name="connsiteY4" fmla="*/ 48683 h 745066"/>
                <a:gd name="connsiteX5" fmla="*/ 340783 w 675216"/>
                <a:gd name="connsiteY5" fmla="*/ 61383 h 745066"/>
                <a:gd name="connsiteX6" fmla="*/ 328083 w 675216"/>
                <a:gd name="connsiteY6" fmla="*/ 264583 h 745066"/>
                <a:gd name="connsiteX7" fmla="*/ 188383 w 675216"/>
                <a:gd name="connsiteY7" fmla="*/ 188383 h 745066"/>
                <a:gd name="connsiteX8" fmla="*/ 10583 w 675216"/>
                <a:gd name="connsiteY8" fmla="*/ 277283 h 745066"/>
                <a:gd name="connsiteX9" fmla="*/ 124883 w 675216"/>
                <a:gd name="connsiteY9" fmla="*/ 429683 h 745066"/>
                <a:gd name="connsiteX10" fmla="*/ 277283 w 675216"/>
                <a:gd name="connsiteY10" fmla="*/ 391583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216" h="745066">
                  <a:moveTo>
                    <a:pt x="277283" y="391583"/>
                  </a:moveTo>
                  <a:cubicBezTo>
                    <a:pt x="336550" y="436033"/>
                    <a:pt x="414866" y="647700"/>
                    <a:pt x="480483" y="696383"/>
                  </a:cubicBezTo>
                  <a:cubicBezTo>
                    <a:pt x="546100" y="745066"/>
                    <a:pt x="675216" y="740833"/>
                    <a:pt x="670983" y="683683"/>
                  </a:cubicBezTo>
                  <a:cubicBezTo>
                    <a:pt x="666750" y="626533"/>
                    <a:pt x="476250" y="459316"/>
                    <a:pt x="455083" y="353483"/>
                  </a:cubicBezTo>
                  <a:cubicBezTo>
                    <a:pt x="433916" y="247650"/>
                    <a:pt x="563033" y="97366"/>
                    <a:pt x="543983" y="48683"/>
                  </a:cubicBezTo>
                  <a:cubicBezTo>
                    <a:pt x="524933" y="0"/>
                    <a:pt x="376766" y="25400"/>
                    <a:pt x="340783" y="61383"/>
                  </a:cubicBezTo>
                  <a:cubicBezTo>
                    <a:pt x="304800" y="97366"/>
                    <a:pt x="353483" y="243416"/>
                    <a:pt x="328083" y="264583"/>
                  </a:cubicBezTo>
                  <a:cubicBezTo>
                    <a:pt x="302683" y="285750"/>
                    <a:pt x="241300" y="186266"/>
                    <a:pt x="188383" y="188383"/>
                  </a:cubicBezTo>
                  <a:cubicBezTo>
                    <a:pt x="135466" y="190500"/>
                    <a:pt x="21166" y="237066"/>
                    <a:pt x="10583" y="277283"/>
                  </a:cubicBezTo>
                  <a:cubicBezTo>
                    <a:pt x="0" y="317500"/>
                    <a:pt x="78316" y="412750"/>
                    <a:pt x="124883" y="429683"/>
                  </a:cubicBezTo>
                  <a:cubicBezTo>
                    <a:pt x="171450" y="446616"/>
                    <a:pt x="218016" y="347133"/>
                    <a:pt x="277283" y="39158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Freeform 15"/>
          <p:cNvSpPr/>
          <p:nvPr/>
        </p:nvSpPr>
        <p:spPr>
          <a:xfrm>
            <a:off x="279400" y="2139950"/>
            <a:ext cx="8547100" cy="1265767"/>
          </a:xfrm>
          <a:custGeom>
            <a:avLst/>
            <a:gdLst>
              <a:gd name="connsiteX0" fmla="*/ 0 w 8547100"/>
              <a:gd name="connsiteY0" fmla="*/ 69850 h 1265767"/>
              <a:gd name="connsiteX1" fmla="*/ 762000 w 8547100"/>
              <a:gd name="connsiteY1" fmla="*/ 82550 h 1265767"/>
              <a:gd name="connsiteX2" fmla="*/ 876300 w 8547100"/>
              <a:gd name="connsiteY2" fmla="*/ 95250 h 1265767"/>
              <a:gd name="connsiteX3" fmla="*/ 711200 w 8547100"/>
              <a:gd name="connsiteY3" fmla="*/ 552450 h 1265767"/>
              <a:gd name="connsiteX4" fmla="*/ 546100 w 8547100"/>
              <a:gd name="connsiteY4" fmla="*/ 882650 h 1265767"/>
              <a:gd name="connsiteX5" fmla="*/ 1219200 w 8547100"/>
              <a:gd name="connsiteY5" fmla="*/ 1174750 h 1265767"/>
              <a:gd name="connsiteX6" fmla="*/ 1841500 w 8547100"/>
              <a:gd name="connsiteY6" fmla="*/ 1085850 h 1265767"/>
              <a:gd name="connsiteX7" fmla="*/ 2095500 w 8547100"/>
              <a:gd name="connsiteY7" fmla="*/ 920750 h 1265767"/>
              <a:gd name="connsiteX8" fmla="*/ 1854200 w 8547100"/>
              <a:gd name="connsiteY8" fmla="*/ 565150 h 1265767"/>
              <a:gd name="connsiteX9" fmla="*/ 1612900 w 8547100"/>
              <a:gd name="connsiteY9" fmla="*/ 400050 h 1265767"/>
              <a:gd name="connsiteX10" fmla="*/ 1536700 w 8547100"/>
              <a:gd name="connsiteY10" fmla="*/ 107950 h 1265767"/>
              <a:gd name="connsiteX11" fmla="*/ 3962400 w 8547100"/>
              <a:gd name="connsiteY11" fmla="*/ 107950 h 1265767"/>
              <a:gd name="connsiteX12" fmla="*/ 4038600 w 8547100"/>
              <a:gd name="connsiteY12" fmla="*/ 755650 h 1265767"/>
              <a:gd name="connsiteX13" fmla="*/ 3797300 w 8547100"/>
              <a:gd name="connsiteY13" fmla="*/ 1047750 h 1265767"/>
              <a:gd name="connsiteX14" fmla="*/ 4356100 w 8547100"/>
              <a:gd name="connsiteY14" fmla="*/ 1250950 h 1265767"/>
              <a:gd name="connsiteX15" fmla="*/ 5092700 w 8547100"/>
              <a:gd name="connsiteY15" fmla="*/ 1136650 h 1265767"/>
              <a:gd name="connsiteX16" fmla="*/ 5308600 w 8547100"/>
              <a:gd name="connsiteY16" fmla="*/ 1035050 h 1265767"/>
              <a:gd name="connsiteX17" fmla="*/ 5054600 w 8547100"/>
              <a:gd name="connsiteY17" fmla="*/ 539750 h 1265767"/>
              <a:gd name="connsiteX18" fmla="*/ 4610100 w 8547100"/>
              <a:gd name="connsiteY18" fmla="*/ 285750 h 1265767"/>
              <a:gd name="connsiteX19" fmla="*/ 5308600 w 8547100"/>
              <a:gd name="connsiteY19" fmla="*/ 31750 h 1265767"/>
              <a:gd name="connsiteX20" fmla="*/ 7073900 w 8547100"/>
              <a:gd name="connsiteY20" fmla="*/ 120650 h 1265767"/>
              <a:gd name="connsiteX21" fmla="*/ 7175500 w 8547100"/>
              <a:gd name="connsiteY21" fmla="*/ 654050 h 1265767"/>
              <a:gd name="connsiteX22" fmla="*/ 6667500 w 8547100"/>
              <a:gd name="connsiteY22" fmla="*/ 920750 h 1265767"/>
              <a:gd name="connsiteX23" fmla="*/ 7137400 w 8547100"/>
              <a:gd name="connsiteY23" fmla="*/ 1212850 h 1265767"/>
              <a:gd name="connsiteX24" fmla="*/ 7734300 w 8547100"/>
              <a:gd name="connsiteY24" fmla="*/ 1174750 h 1265767"/>
              <a:gd name="connsiteX25" fmla="*/ 8293100 w 8547100"/>
              <a:gd name="connsiteY25" fmla="*/ 958850 h 1265767"/>
              <a:gd name="connsiteX26" fmla="*/ 8115300 w 8547100"/>
              <a:gd name="connsiteY26" fmla="*/ 514350 h 1265767"/>
              <a:gd name="connsiteX27" fmla="*/ 7721600 w 8547100"/>
              <a:gd name="connsiteY27" fmla="*/ 311150 h 1265767"/>
              <a:gd name="connsiteX28" fmla="*/ 8547100 w 8547100"/>
              <a:gd name="connsiteY28" fmla="*/ 95250 h 1265767"/>
              <a:gd name="connsiteX29" fmla="*/ 8547100 w 8547100"/>
              <a:gd name="connsiteY29" fmla="*/ 95250 h 126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47100" h="1265767">
                <a:moveTo>
                  <a:pt x="0" y="69850"/>
                </a:moveTo>
                <a:lnTo>
                  <a:pt x="762000" y="82550"/>
                </a:lnTo>
                <a:cubicBezTo>
                  <a:pt x="908050" y="86783"/>
                  <a:pt x="884767" y="16933"/>
                  <a:pt x="876300" y="95250"/>
                </a:cubicBezTo>
                <a:cubicBezTo>
                  <a:pt x="867833" y="173567"/>
                  <a:pt x="766233" y="421217"/>
                  <a:pt x="711200" y="552450"/>
                </a:cubicBezTo>
                <a:cubicBezTo>
                  <a:pt x="656167" y="683683"/>
                  <a:pt x="461433" y="778933"/>
                  <a:pt x="546100" y="882650"/>
                </a:cubicBezTo>
                <a:cubicBezTo>
                  <a:pt x="630767" y="986367"/>
                  <a:pt x="1003300" y="1140883"/>
                  <a:pt x="1219200" y="1174750"/>
                </a:cubicBezTo>
                <a:cubicBezTo>
                  <a:pt x="1435100" y="1208617"/>
                  <a:pt x="1695450" y="1128183"/>
                  <a:pt x="1841500" y="1085850"/>
                </a:cubicBezTo>
                <a:cubicBezTo>
                  <a:pt x="1987550" y="1043517"/>
                  <a:pt x="2093383" y="1007533"/>
                  <a:pt x="2095500" y="920750"/>
                </a:cubicBezTo>
                <a:cubicBezTo>
                  <a:pt x="2097617" y="833967"/>
                  <a:pt x="1934633" y="651933"/>
                  <a:pt x="1854200" y="565150"/>
                </a:cubicBezTo>
                <a:cubicBezTo>
                  <a:pt x="1773767" y="478367"/>
                  <a:pt x="1665817" y="476250"/>
                  <a:pt x="1612900" y="400050"/>
                </a:cubicBezTo>
                <a:cubicBezTo>
                  <a:pt x="1559983" y="323850"/>
                  <a:pt x="1145117" y="156633"/>
                  <a:pt x="1536700" y="107950"/>
                </a:cubicBezTo>
                <a:cubicBezTo>
                  <a:pt x="1928283" y="59267"/>
                  <a:pt x="3545417" y="0"/>
                  <a:pt x="3962400" y="107950"/>
                </a:cubicBezTo>
                <a:cubicBezTo>
                  <a:pt x="4379383" y="215900"/>
                  <a:pt x="4066117" y="599017"/>
                  <a:pt x="4038600" y="755650"/>
                </a:cubicBezTo>
                <a:cubicBezTo>
                  <a:pt x="4011083" y="912283"/>
                  <a:pt x="3744383" y="965200"/>
                  <a:pt x="3797300" y="1047750"/>
                </a:cubicBezTo>
                <a:cubicBezTo>
                  <a:pt x="3850217" y="1130300"/>
                  <a:pt x="4140200" y="1236133"/>
                  <a:pt x="4356100" y="1250950"/>
                </a:cubicBezTo>
                <a:cubicBezTo>
                  <a:pt x="4572000" y="1265767"/>
                  <a:pt x="4933950" y="1172633"/>
                  <a:pt x="5092700" y="1136650"/>
                </a:cubicBezTo>
                <a:cubicBezTo>
                  <a:pt x="5251450" y="1100667"/>
                  <a:pt x="5314950" y="1134533"/>
                  <a:pt x="5308600" y="1035050"/>
                </a:cubicBezTo>
                <a:cubicBezTo>
                  <a:pt x="5302250" y="935567"/>
                  <a:pt x="5171017" y="664633"/>
                  <a:pt x="5054600" y="539750"/>
                </a:cubicBezTo>
                <a:cubicBezTo>
                  <a:pt x="4938183" y="414867"/>
                  <a:pt x="4567767" y="370417"/>
                  <a:pt x="4610100" y="285750"/>
                </a:cubicBezTo>
                <a:cubicBezTo>
                  <a:pt x="4652433" y="201083"/>
                  <a:pt x="4897967" y="59267"/>
                  <a:pt x="5308600" y="31750"/>
                </a:cubicBezTo>
                <a:cubicBezTo>
                  <a:pt x="5719233" y="4233"/>
                  <a:pt x="6762750" y="16933"/>
                  <a:pt x="7073900" y="120650"/>
                </a:cubicBezTo>
                <a:cubicBezTo>
                  <a:pt x="7385050" y="224367"/>
                  <a:pt x="7243233" y="520700"/>
                  <a:pt x="7175500" y="654050"/>
                </a:cubicBezTo>
                <a:cubicBezTo>
                  <a:pt x="7107767" y="787400"/>
                  <a:pt x="6673850" y="827617"/>
                  <a:pt x="6667500" y="920750"/>
                </a:cubicBezTo>
                <a:cubicBezTo>
                  <a:pt x="6661150" y="1013883"/>
                  <a:pt x="6959600" y="1170517"/>
                  <a:pt x="7137400" y="1212850"/>
                </a:cubicBezTo>
                <a:cubicBezTo>
                  <a:pt x="7315200" y="1255183"/>
                  <a:pt x="7541683" y="1217083"/>
                  <a:pt x="7734300" y="1174750"/>
                </a:cubicBezTo>
                <a:cubicBezTo>
                  <a:pt x="7926917" y="1132417"/>
                  <a:pt x="8229600" y="1068917"/>
                  <a:pt x="8293100" y="958850"/>
                </a:cubicBezTo>
                <a:cubicBezTo>
                  <a:pt x="8356600" y="848783"/>
                  <a:pt x="8210550" y="622300"/>
                  <a:pt x="8115300" y="514350"/>
                </a:cubicBezTo>
                <a:cubicBezTo>
                  <a:pt x="8020050" y="406400"/>
                  <a:pt x="7649633" y="381000"/>
                  <a:pt x="7721600" y="311150"/>
                </a:cubicBezTo>
                <a:cubicBezTo>
                  <a:pt x="7793567" y="241300"/>
                  <a:pt x="8547100" y="95250"/>
                  <a:pt x="8547100" y="95250"/>
                </a:cubicBezTo>
                <a:lnTo>
                  <a:pt x="8547100" y="9525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6044577" y="1815306"/>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965950" y="5094633"/>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96617" y="4794933"/>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109296" y="266013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40217" y="3691467"/>
            <a:ext cx="8752417" cy="2188633"/>
          </a:xfrm>
          <a:custGeom>
            <a:avLst/>
            <a:gdLst>
              <a:gd name="connsiteX0" fmla="*/ 8752417 w 8752417"/>
              <a:gd name="connsiteY0" fmla="*/ 270933 h 2188633"/>
              <a:gd name="connsiteX1" fmla="*/ 7977717 w 8752417"/>
              <a:gd name="connsiteY1" fmla="*/ 550333 h 2188633"/>
              <a:gd name="connsiteX2" fmla="*/ 7850717 w 8752417"/>
              <a:gd name="connsiteY2" fmla="*/ 550333 h 2188633"/>
              <a:gd name="connsiteX3" fmla="*/ 6974417 w 8752417"/>
              <a:gd name="connsiteY3" fmla="*/ 309033 h 2188633"/>
              <a:gd name="connsiteX4" fmla="*/ 6288617 w 8752417"/>
              <a:gd name="connsiteY4" fmla="*/ 194733 h 2188633"/>
              <a:gd name="connsiteX5" fmla="*/ 5729817 w 8752417"/>
              <a:gd name="connsiteY5" fmla="*/ 232833 h 2188633"/>
              <a:gd name="connsiteX6" fmla="*/ 5107517 w 8752417"/>
              <a:gd name="connsiteY6" fmla="*/ 486833 h 2188633"/>
              <a:gd name="connsiteX7" fmla="*/ 4599517 w 8752417"/>
              <a:gd name="connsiteY7" fmla="*/ 423333 h 2188633"/>
              <a:gd name="connsiteX8" fmla="*/ 3735917 w 8752417"/>
              <a:gd name="connsiteY8" fmla="*/ 105833 h 2188633"/>
              <a:gd name="connsiteX9" fmla="*/ 2859617 w 8752417"/>
              <a:gd name="connsiteY9" fmla="*/ 93133 h 2188633"/>
              <a:gd name="connsiteX10" fmla="*/ 2059517 w 8752417"/>
              <a:gd name="connsiteY10" fmla="*/ 423333 h 2188633"/>
              <a:gd name="connsiteX11" fmla="*/ 1361017 w 8752417"/>
              <a:gd name="connsiteY11" fmla="*/ 347133 h 2188633"/>
              <a:gd name="connsiteX12" fmla="*/ 675217 w 8752417"/>
              <a:gd name="connsiteY12" fmla="*/ 105833 h 2188633"/>
              <a:gd name="connsiteX13" fmla="*/ 395817 w 8752417"/>
              <a:gd name="connsiteY13" fmla="*/ 16933 h 2188633"/>
              <a:gd name="connsiteX14" fmla="*/ 167217 w 8752417"/>
              <a:gd name="connsiteY14" fmla="*/ 207433 h 2188633"/>
              <a:gd name="connsiteX15" fmla="*/ 141817 w 8752417"/>
              <a:gd name="connsiteY15" fmla="*/ 702733 h 2188633"/>
              <a:gd name="connsiteX16" fmla="*/ 281517 w 8752417"/>
              <a:gd name="connsiteY16" fmla="*/ 1312333 h 2188633"/>
              <a:gd name="connsiteX17" fmla="*/ 1830917 w 8752417"/>
              <a:gd name="connsiteY17" fmla="*/ 1794933 h 2188633"/>
              <a:gd name="connsiteX18" fmla="*/ 3227917 w 8752417"/>
              <a:gd name="connsiteY18" fmla="*/ 1528233 h 2188633"/>
              <a:gd name="connsiteX19" fmla="*/ 3824817 w 8752417"/>
              <a:gd name="connsiteY19" fmla="*/ 1883833 h 2188633"/>
              <a:gd name="connsiteX20" fmla="*/ 3278717 w 8752417"/>
              <a:gd name="connsiteY20" fmla="*/ 2188633 h 218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52417" h="2188633">
                <a:moveTo>
                  <a:pt x="8752417" y="270933"/>
                </a:moveTo>
                <a:cubicBezTo>
                  <a:pt x="8440208" y="387349"/>
                  <a:pt x="8128000" y="503766"/>
                  <a:pt x="7977717" y="550333"/>
                </a:cubicBezTo>
                <a:cubicBezTo>
                  <a:pt x="7827434" y="596900"/>
                  <a:pt x="8017934" y="590550"/>
                  <a:pt x="7850717" y="550333"/>
                </a:cubicBezTo>
                <a:cubicBezTo>
                  <a:pt x="7683500" y="510116"/>
                  <a:pt x="7234767" y="368300"/>
                  <a:pt x="6974417" y="309033"/>
                </a:cubicBezTo>
                <a:cubicBezTo>
                  <a:pt x="6714067" y="249766"/>
                  <a:pt x="6496050" y="207433"/>
                  <a:pt x="6288617" y="194733"/>
                </a:cubicBezTo>
                <a:cubicBezTo>
                  <a:pt x="6081184" y="182033"/>
                  <a:pt x="5926667" y="184150"/>
                  <a:pt x="5729817" y="232833"/>
                </a:cubicBezTo>
                <a:cubicBezTo>
                  <a:pt x="5532967" y="281516"/>
                  <a:pt x="5295900" y="455083"/>
                  <a:pt x="5107517" y="486833"/>
                </a:cubicBezTo>
                <a:cubicBezTo>
                  <a:pt x="4919134" y="518583"/>
                  <a:pt x="4828117" y="486833"/>
                  <a:pt x="4599517" y="423333"/>
                </a:cubicBezTo>
                <a:cubicBezTo>
                  <a:pt x="4370917" y="359833"/>
                  <a:pt x="4025900" y="160866"/>
                  <a:pt x="3735917" y="105833"/>
                </a:cubicBezTo>
                <a:cubicBezTo>
                  <a:pt x="3445934" y="50800"/>
                  <a:pt x="3139017" y="40216"/>
                  <a:pt x="2859617" y="93133"/>
                </a:cubicBezTo>
                <a:cubicBezTo>
                  <a:pt x="2580217" y="146050"/>
                  <a:pt x="2309284" y="381000"/>
                  <a:pt x="2059517" y="423333"/>
                </a:cubicBezTo>
                <a:cubicBezTo>
                  <a:pt x="1809750" y="465666"/>
                  <a:pt x="1591734" y="400050"/>
                  <a:pt x="1361017" y="347133"/>
                </a:cubicBezTo>
                <a:cubicBezTo>
                  <a:pt x="1130300" y="294216"/>
                  <a:pt x="836084" y="160866"/>
                  <a:pt x="675217" y="105833"/>
                </a:cubicBezTo>
                <a:cubicBezTo>
                  <a:pt x="514350" y="50800"/>
                  <a:pt x="480484" y="0"/>
                  <a:pt x="395817" y="16933"/>
                </a:cubicBezTo>
                <a:cubicBezTo>
                  <a:pt x="311150" y="33866"/>
                  <a:pt x="209550" y="93133"/>
                  <a:pt x="167217" y="207433"/>
                </a:cubicBezTo>
                <a:cubicBezTo>
                  <a:pt x="124884" y="321733"/>
                  <a:pt x="122767" y="518583"/>
                  <a:pt x="141817" y="702733"/>
                </a:cubicBezTo>
                <a:cubicBezTo>
                  <a:pt x="160867" y="886883"/>
                  <a:pt x="0" y="1130300"/>
                  <a:pt x="281517" y="1312333"/>
                </a:cubicBezTo>
                <a:cubicBezTo>
                  <a:pt x="563034" y="1494366"/>
                  <a:pt x="1339850" y="1758950"/>
                  <a:pt x="1830917" y="1794933"/>
                </a:cubicBezTo>
                <a:cubicBezTo>
                  <a:pt x="2321984" y="1830916"/>
                  <a:pt x="2895600" y="1513416"/>
                  <a:pt x="3227917" y="1528233"/>
                </a:cubicBezTo>
                <a:cubicBezTo>
                  <a:pt x="3560234" y="1543050"/>
                  <a:pt x="3816350" y="1773766"/>
                  <a:pt x="3824817" y="1883833"/>
                </a:cubicBezTo>
                <a:cubicBezTo>
                  <a:pt x="3833284" y="1993900"/>
                  <a:pt x="3278717" y="2188633"/>
                  <a:pt x="3278717" y="21886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5054600" y="3901017"/>
            <a:ext cx="4064000" cy="2017183"/>
          </a:xfrm>
          <a:custGeom>
            <a:avLst/>
            <a:gdLst>
              <a:gd name="connsiteX0" fmla="*/ 3632200 w 4064000"/>
              <a:gd name="connsiteY0" fmla="*/ 86783 h 2017183"/>
              <a:gd name="connsiteX1" fmla="*/ 3771900 w 4064000"/>
              <a:gd name="connsiteY1" fmla="*/ 23283 h 2017183"/>
              <a:gd name="connsiteX2" fmla="*/ 3975100 w 4064000"/>
              <a:gd name="connsiteY2" fmla="*/ 226483 h 2017183"/>
              <a:gd name="connsiteX3" fmla="*/ 3987800 w 4064000"/>
              <a:gd name="connsiteY3" fmla="*/ 848783 h 2017183"/>
              <a:gd name="connsiteX4" fmla="*/ 3784600 w 4064000"/>
              <a:gd name="connsiteY4" fmla="*/ 1471083 h 2017183"/>
              <a:gd name="connsiteX5" fmla="*/ 2311400 w 4064000"/>
              <a:gd name="connsiteY5" fmla="*/ 1598083 h 2017183"/>
              <a:gd name="connsiteX6" fmla="*/ 1181100 w 4064000"/>
              <a:gd name="connsiteY6" fmla="*/ 1432983 h 2017183"/>
              <a:gd name="connsiteX7" fmla="*/ 190500 w 4064000"/>
              <a:gd name="connsiteY7" fmla="*/ 1255183 h 2017183"/>
              <a:gd name="connsiteX8" fmla="*/ 38100 w 4064000"/>
              <a:gd name="connsiteY8" fmla="*/ 1750483 h 2017183"/>
              <a:gd name="connsiteX9" fmla="*/ 419100 w 4064000"/>
              <a:gd name="connsiteY9" fmla="*/ 2017183 h 201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0" h="2017183">
                <a:moveTo>
                  <a:pt x="3632200" y="86783"/>
                </a:moveTo>
                <a:cubicBezTo>
                  <a:pt x="3673475" y="43391"/>
                  <a:pt x="3714750" y="0"/>
                  <a:pt x="3771900" y="23283"/>
                </a:cubicBezTo>
                <a:cubicBezTo>
                  <a:pt x="3829050" y="46566"/>
                  <a:pt x="3939117" y="88900"/>
                  <a:pt x="3975100" y="226483"/>
                </a:cubicBezTo>
                <a:cubicBezTo>
                  <a:pt x="4011083" y="364066"/>
                  <a:pt x="4019550" y="641350"/>
                  <a:pt x="3987800" y="848783"/>
                </a:cubicBezTo>
                <a:cubicBezTo>
                  <a:pt x="3956050" y="1056216"/>
                  <a:pt x="4064000" y="1346200"/>
                  <a:pt x="3784600" y="1471083"/>
                </a:cubicBezTo>
                <a:cubicBezTo>
                  <a:pt x="3505200" y="1595966"/>
                  <a:pt x="2745317" y="1604433"/>
                  <a:pt x="2311400" y="1598083"/>
                </a:cubicBezTo>
                <a:cubicBezTo>
                  <a:pt x="1877483" y="1591733"/>
                  <a:pt x="1534583" y="1490133"/>
                  <a:pt x="1181100" y="1432983"/>
                </a:cubicBezTo>
                <a:cubicBezTo>
                  <a:pt x="827617" y="1375833"/>
                  <a:pt x="381000" y="1202266"/>
                  <a:pt x="190500" y="1255183"/>
                </a:cubicBezTo>
                <a:cubicBezTo>
                  <a:pt x="0" y="1308100"/>
                  <a:pt x="0" y="1623483"/>
                  <a:pt x="38100" y="1750483"/>
                </a:cubicBezTo>
                <a:cubicBezTo>
                  <a:pt x="76200" y="1877483"/>
                  <a:pt x="419100" y="2017183"/>
                  <a:pt x="419100" y="2017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2371726" y="1770618"/>
            <a:ext cx="994608" cy="369332"/>
          </a:xfrm>
          <a:prstGeom prst="rect">
            <a:avLst/>
          </a:prstGeom>
          <a:noFill/>
        </p:spPr>
        <p:txBody>
          <a:bodyPr wrap="none" rtlCol="0">
            <a:spAutoFit/>
          </a:bodyPr>
          <a:lstStyle/>
          <a:p>
            <a:r>
              <a:rPr lang="en-US" dirty="0" smtClean="0"/>
              <a:t>Cell Wall</a:t>
            </a:r>
            <a:endParaRPr lang="en-US" dirty="0"/>
          </a:p>
        </p:txBody>
      </p:sp>
      <p:sp>
        <p:nvSpPr>
          <p:cNvPr id="40" name="TextBox 39"/>
          <p:cNvSpPr txBox="1"/>
          <p:nvPr/>
        </p:nvSpPr>
        <p:spPr>
          <a:xfrm>
            <a:off x="1213814" y="2736334"/>
            <a:ext cx="916612" cy="369332"/>
          </a:xfrm>
          <a:prstGeom prst="rect">
            <a:avLst/>
          </a:prstGeom>
          <a:noFill/>
        </p:spPr>
        <p:txBody>
          <a:bodyPr wrap="none" rtlCol="0">
            <a:spAutoFit/>
          </a:bodyPr>
          <a:lstStyle/>
          <a:p>
            <a:r>
              <a:rPr lang="en-US" dirty="0" err="1" smtClean="0"/>
              <a:t>Caveola</a:t>
            </a:r>
            <a:endParaRPr lang="en-US" dirty="0"/>
          </a:p>
        </p:txBody>
      </p:sp>
      <p:sp>
        <p:nvSpPr>
          <p:cNvPr id="43" name="TextBox 42"/>
          <p:cNvSpPr txBox="1"/>
          <p:nvPr/>
        </p:nvSpPr>
        <p:spPr>
          <a:xfrm>
            <a:off x="7346950" y="2921000"/>
            <a:ext cx="969586" cy="369332"/>
          </a:xfrm>
          <a:prstGeom prst="rect">
            <a:avLst/>
          </a:prstGeom>
          <a:noFill/>
        </p:spPr>
        <p:txBody>
          <a:bodyPr wrap="none" rtlCol="0">
            <a:spAutoFit/>
          </a:bodyPr>
          <a:lstStyle/>
          <a:p>
            <a:r>
              <a:rPr lang="en-US" dirty="0" err="1" smtClean="0"/>
              <a:t>Cavelola</a:t>
            </a:r>
            <a:endParaRPr lang="en-US" dirty="0"/>
          </a:p>
        </p:txBody>
      </p:sp>
      <p:sp>
        <p:nvSpPr>
          <p:cNvPr id="44" name="TextBox 43"/>
          <p:cNvSpPr txBox="1"/>
          <p:nvPr/>
        </p:nvSpPr>
        <p:spPr>
          <a:xfrm>
            <a:off x="2832888" y="4578348"/>
            <a:ext cx="3276408" cy="461665"/>
          </a:xfrm>
          <a:prstGeom prst="rect">
            <a:avLst/>
          </a:prstGeom>
          <a:noFill/>
        </p:spPr>
        <p:txBody>
          <a:bodyPr wrap="none" rtlCol="0">
            <a:spAutoFit/>
          </a:bodyPr>
          <a:lstStyle/>
          <a:p>
            <a:r>
              <a:rPr lang="en-US" sz="2400" dirty="0" err="1" smtClean="0"/>
              <a:t>Sarcoplasmic</a:t>
            </a:r>
            <a:r>
              <a:rPr lang="en-US" sz="2400" dirty="0" smtClean="0"/>
              <a:t>   Reticulum</a:t>
            </a:r>
            <a:endParaRPr lang="en-US" sz="2400" dirty="0"/>
          </a:p>
        </p:txBody>
      </p:sp>
      <p:sp>
        <p:nvSpPr>
          <p:cNvPr id="47" name="TextBox 46"/>
          <p:cNvSpPr txBox="1"/>
          <p:nvPr/>
        </p:nvSpPr>
        <p:spPr>
          <a:xfrm>
            <a:off x="6109296" y="1605518"/>
            <a:ext cx="572956" cy="369332"/>
          </a:xfrm>
          <a:prstGeom prst="rect">
            <a:avLst/>
          </a:prstGeom>
          <a:noFill/>
        </p:spPr>
        <p:txBody>
          <a:bodyPr wrap="none" rtlCol="0">
            <a:spAutoFit/>
          </a:bodyPr>
          <a:lstStyle/>
          <a:p>
            <a:r>
              <a:rPr lang="en-US" dirty="0" smtClean="0"/>
              <a:t>Ca</a:t>
            </a:r>
            <a:r>
              <a:rPr lang="en-US" baseline="30000" dirty="0" smtClean="0"/>
              <a:t>+2</a:t>
            </a:r>
            <a:endParaRPr lang="en-US" baseline="30000" dirty="0"/>
          </a:p>
        </p:txBody>
      </p:sp>
      <p:sp>
        <p:nvSpPr>
          <p:cNvPr id="48" name="TextBox 47"/>
          <p:cNvSpPr txBox="1"/>
          <p:nvPr/>
        </p:nvSpPr>
        <p:spPr>
          <a:xfrm>
            <a:off x="5848854" y="2367002"/>
            <a:ext cx="520883" cy="369332"/>
          </a:xfrm>
          <a:prstGeom prst="rect">
            <a:avLst/>
          </a:prstGeom>
          <a:noFill/>
        </p:spPr>
        <p:txBody>
          <a:bodyPr wrap="none" rtlCol="0">
            <a:spAutoFit/>
          </a:bodyPr>
          <a:lstStyle/>
          <a:p>
            <a:r>
              <a:rPr lang="en-US" dirty="0" smtClean="0"/>
              <a:t>Na</a:t>
            </a:r>
            <a:r>
              <a:rPr lang="en-US" baseline="30000" dirty="0" smtClean="0"/>
              <a:t>+</a:t>
            </a:r>
            <a:endParaRPr lang="en-US" baseline="30000" dirty="0"/>
          </a:p>
        </p:txBody>
      </p:sp>
      <p:sp>
        <p:nvSpPr>
          <p:cNvPr id="49" name="TextBox 48"/>
          <p:cNvSpPr txBox="1"/>
          <p:nvPr/>
        </p:nvSpPr>
        <p:spPr>
          <a:xfrm>
            <a:off x="6128254" y="2240002"/>
            <a:ext cx="520883" cy="369332"/>
          </a:xfrm>
          <a:prstGeom prst="rect">
            <a:avLst/>
          </a:prstGeom>
          <a:noFill/>
        </p:spPr>
        <p:txBody>
          <a:bodyPr wrap="none" rtlCol="0">
            <a:spAutoFit/>
          </a:bodyPr>
          <a:lstStyle/>
          <a:p>
            <a:r>
              <a:rPr lang="en-US" dirty="0" smtClean="0"/>
              <a:t>Na</a:t>
            </a:r>
            <a:r>
              <a:rPr lang="en-US" baseline="30000" dirty="0" smtClean="0"/>
              <a:t>+</a:t>
            </a:r>
            <a:endParaRPr lang="en-US" baseline="30000" dirty="0"/>
          </a:p>
        </p:txBody>
      </p:sp>
      <p:sp>
        <p:nvSpPr>
          <p:cNvPr id="50" name="TextBox 49"/>
          <p:cNvSpPr txBox="1"/>
          <p:nvPr/>
        </p:nvSpPr>
        <p:spPr>
          <a:xfrm>
            <a:off x="6521954" y="2265402"/>
            <a:ext cx="520883" cy="369332"/>
          </a:xfrm>
          <a:prstGeom prst="rect">
            <a:avLst/>
          </a:prstGeom>
          <a:noFill/>
        </p:spPr>
        <p:txBody>
          <a:bodyPr wrap="none" rtlCol="0">
            <a:spAutoFit/>
          </a:bodyPr>
          <a:lstStyle/>
          <a:p>
            <a:r>
              <a:rPr lang="en-US" dirty="0" smtClean="0"/>
              <a:t>Na</a:t>
            </a:r>
            <a:r>
              <a:rPr lang="en-US" baseline="30000" dirty="0" smtClean="0"/>
              <a:t>+</a:t>
            </a:r>
            <a:endParaRPr lang="en-US" baseline="30000" dirty="0"/>
          </a:p>
        </p:txBody>
      </p:sp>
      <p:cxnSp>
        <p:nvCxnSpPr>
          <p:cNvPr id="53" name="Straight Arrow Connector 52"/>
          <p:cNvCxnSpPr/>
          <p:nvPr/>
        </p:nvCxnSpPr>
        <p:spPr>
          <a:xfrm rot="16200000" flipV="1">
            <a:off x="6471853" y="5441780"/>
            <a:ext cx="352980" cy="1588"/>
          </a:xfrm>
          <a:prstGeom prst="straightConnector1">
            <a:avLst/>
          </a:prstGeom>
          <a:ln w="63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630583" y="4985433"/>
            <a:ext cx="1435283" cy="646331"/>
          </a:xfrm>
          <a:prstGeom prst="rect">
            <a:avLst/>
          </a:prstGeom>
          <a:solidFill>
            <a:srgbClr val="FCF9D6"/>
          </a:solidFill>
          <a:ln>
            <a:solidFill>
              <a:schemeClr val="tx1"/>
            </a:solidFill>
          </a:ln>
        </p:spPr>
        <p:txBody>
          <a:bodyPr wrap="square" rtlCol="0">
            <a:spAutoFit/>
          </a:bodyPr>
          <a:lstStyle/>
          <a:p>
            <a:r>
              <a:rPr lang="en-US" dirty="0" smtClean="0"/>
              <a:t>SR Calcium </a:t>
            </a:r>
            <a:r>
              <a:rPr lang="en-US" dirty="0" err="1" smtClean="0"/>
              <a:t>ATPase</a:t>
            </a:r>
            <a:r>
              <a:rPr lang="en-US" dirty="0" smtClean="0"/>
              <a:t> Pump</a:t>
            </a:r>
            <a:endParaRPr lang="en-US" dirty="0"/>
          </a:p>
        </p:txBody>
      </p:sp>
      <p:sp>
        <p:nvSpPr>
          <p:cNvPr id="60" name="TextBox 59"/>
          <p:cNvSpPr txBox="1"/>
          <p:nvPr/>
        </p:nvSpPr>
        <p:spPr>
          <a:xfrm>
            <a:off x="6401657" y="4759581"/>
            <a:ext cx="494960" cy="369332"/>
          </a:xfrm>
          <a:prstGeom prst="rect">
            <a:avLst/>
          </a:prstGeom>
          <a:noFill/>
        </p:spPr>
        <p:txBody>
          <a:bodyPr wrap="none" rtlCol="0">
            <a:spAutoFit/>
          </a:bodyPr>
          <a:lstStyle/>
          <a:p>
            <a:r>
              <a:rPr lang="en-US" dirty="0" smtClean="0"/>
              <a:t>Ca</a:t>
            </a:r>
            <a:r>
              <a:rPr lang="en-US" baseline="30000" dirty="0" smtClean="0"/>
              <a:t>+</a:t>
            </a:r>
            <a:endParaRPr lang="en-US" baseline="30000" dirty="0"/>
          </a:p>
        </p:txBody>
      </p:sp>
      <p:sp>
        <p:nvSpPr>
          <p:cNvPr id="61" name="TextBox 60"/>
          <p:cNvSpPr txBox="1"/>
          <p:nvPr/>
        </p:nvSpPr>
        <p:spPr>
          <a:xfrm>
            <a:off x="6483140" y="5029912"/>
            <a:ext cx="572956" cy="369332"/>
          </a:xfrm>
          <a:prstGeom prst="rect">
            <a:avLst/>
          </a:prstGeom>
          <a:noFill/>
        </p:spPr>
        <p:txBody>
          <a:bodyPr wrap="none" rtlCol="0">
            <a:spAutoFit/>
          </a:bodyPr>
          <a:lstStyle/>
          <a:p>
            <a:r>
              <a:rPr lang="en-US" dirty="0" smtClean="0"/>
              <a:t>Ca</a:t>
            </a:r>
            <a:r>
              <a:rPr lang="en-US" baseline="30000" dirty="0" smtClean="0"/>
              <a:t>+2</a:t>
            </a:r>
            <a:endParaRPr lang="en-US" baseline="30000" dirty="0"/>
          </a:p>
        </p:txBody>
      </p:sp>
      <p:sp>
        <p:nvSpPr>
          <p:cNvPr id="65" name="Oval 64"/>
          <p:cNvSpPr/>
          <p:nvPr/>
        </p:nvSpPr>
        <p:spPr>
          <a:xfrm>
            <a:off x="6306407" y="260298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649137" y="254583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50"/>
          <p:cNvGrpSpPr/>
          <p:nvPr/>
        </p:nvGrpSpPr>
        <p:grpSpPr>
          <a:xfrm>
            <a:off x="6235077" y="1991666"/>
            <a:ext cx="337610" cy="375336"/>
            <a:chOff x="457200" y="5542864"/>
            <a:chExt cx="337610" cy="375336"/>
          </a:xfrm>
        </p:grpSpPr>
        <p:sp>
          <p:nvSpPr>
            <p:cNvPr id="45" name="Up Arrow 44"/>
            <p:cNvSpPr/>
            <p:nvPr/>
          </p:nvSpPr>
          <p:spPr>
            <a:xfrm>
              <a:off x="457200" y="5542864"/>
              <a:ext cx="185210" cy="337236"/>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Up Arrow 45"/>
            <p:cNvSpPr/>
            <p:nvPr/>
          </p:nvSpPr>
          <p:spPr>
            <a:xfrm flipV="1">
              <a:off x="609600" y="5580964"/>
              <a:ext cx="185210" cy="337236"/>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5753604" y="1801166"/>
            <a:ext cx="1905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6369737" y="2921000"/>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572687" y="2717284"/>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965950" y="2367002"/>
            <a:ext cx="190500" cy="190500"/>
          </a:xfrm>
          <a:prstGeom prst="ellipse">
            <a:avLst/>
          </a:prstGeom>
          <a:solidFill>
            <a:srgbClr val="FCFC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192810" y="1372672"/>
            <a:ext cx="1790148" cy="523220"/>
          </a:xfrm>
          <a:prstGeom prst="rect">
            <a:avLst/>
          </a:prstGeom>
          <a:noFill/>
        </p:spPr>
        <p:txBody>
          <a:bodyPr wrap="none" rtlCol="0">
            <a:spAutoFit/>
          </a:bodyPr>
          <a:lstStyle/>
          <a:p>
            <a:r>
              <a:rPr lang="en-US" sz="2800" dirty="0" smtClean="0"/>
              <a:t>ATP -&gt; ADP</a:t>
            </a:r>
            <a:endParaRPr lang="en-US" sz="2800" dirty="0"/>
          </a:p>
        </p:txBody>
      </p:sp>
      <p:sp>
        <p:nvSpPr>
          <p:cNvPr id="69" name="TextBox 68"/>
          <p:cNvSpPr txBox="1"/>
          <p:nvPr/>
        </p:nvSpPr>
        <p:spPr>
          <a:xfrm>
            <a:off x="5661730" y="5323987"/>
            <a:ext cx="987407" cy="307777"/>
          </a:xfrm>
          <a:prstGeom prst="rect">
            <a:avLst/>
          </a:prstGeom>
          <a:noFill/>
        </p:spPr>
        <p:txBody>
          <a:bodyPr wrap="none" rtlCol="0">
            <a:spAutoFit/>
          </a:bodyPr>
          <a:lstStyle/>
          <a:p>
            <a:r>
              <a:rPr lang="en-US" sz="1400" dirty="0" smtClean="0"/>
              <a:t>ATP -&gt; ADP</a:t>
            </a:r>
            <a:endParaRPr lang="en-US" sz="1400" dirty="0"/>
          </a:p>
        </p:txBody>
      </p:sp>
      <p:sp>
        <p:nvSpPr>
          <p:cNvPr id="70" name="TextBox 69"/>
          <p:cNvSpPr txBox="1"/>
          <p:nvPr/>
        </p:nvSpPr>
        <p:spPr>
          <a:xfrm>
            <a:off x="4510498" y="2446119"/>
            <a:ext cx="544102" cy="923330"/>
          </a:xfrm>
          <a:prstGeom prst="rect">
            <a:avLst/>
          </a:prstGeom>
          <a:noFill/>
        </p:spPr>
        <p:txBody>
          <a:bodyPr wrap="none" rtlCol="0">
            <a:spAutoFit/>
          </a:bodyPr>
          <a:lstStyle/>
          <a:p>
            <a:r>
              <a:rPr lang="en-US" sz="5400" dirty="0" smtClean="0"/>
              <a:t>X</a:t>
            </a:r>
            <a:endParaRPr lang="en-US" sz="5400" dirty="0"/>
          </a:p>
        </p:txBody>
      </p:sp>
      <p:sp>
        <p:nvSpPr>
          <p:cNvPr id="71" name="TextBox 70"/>
          <p:cNvSpPr txBox="1"/>
          <p:nvPr/>
        </p:nvSpPr>
        <p:spPr>
          <a:xfrm>
            <a:off x="457200" y="2116122"/>
            <a:ext cx="8407400" cy="2431435"/>
          </a:xfrm>
          <a:prstGeom prst="rect">
            <a:avLst/>
          </a:prstGeom>
          <a:solidFill>
            <a:srgbClr val="FCF9D6"/>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2800" dirty="0" smtClean="0"/>
              <a:t> </a:t>
            </a:r>
            <a:r>
              <a:rPr lang="en-US" sz="3200" dirty="0" smtClean="0"/>
              <a:t>Calcium becomes depleted from SR                       as too much calcium is pumped out                      and not enough is returned.   </a:t>
            </a:r>
            <a:endParaRPr lang="en-US" sz="2800" dirty="0" smtClean="0"/>
          </a:p>
          <a:p>
            <a:pPr algn="ctr"/>
            <a:endParaRPr lang="en-US" sz="2800" dirty="0"/>
          </a:p>
        </p:txBody>
      </p:sp>
      <p:sp>
        <p:nvSpPr>
          <p:cNvPr id="51" name="TextBox 50"/>
          <p:cNvSpPr txBox="1"/>
          <p:nvPr/>
        </p:nvSpPr>
        <p:spPr>
          <a:xfrm>
            <a:off x="2615142" y="6133644"/>
            <a:ext cx="6409702" cy="523220"/>
          </a:xfrm>
          <a:prstGeom prst="rect">
            <a:avLst/>
          </a:prstGeom>
          <a:noFill/>
        </p:spPr>
        <p:txBody>
          <a:bodyPr wrap="none" rtlCol="0">
            <a:spAutoFit/>
          </a:bodyPr>
          <a:lstStyle/>
          <a:p>
            <a:r>
              <a:rPr lang="en-US" sz="2800" dirty="0" smtClean="0">
                <a:ln>
                  <a:solidFill>
                    <a:srgbClr val="FF0000"/>
                  </a:solidFill>
                </a:ln>
              </a:rPr>
              <a:t>*</a:t>
            </a:r>
            <a:r>
              <a:rPr lang="en-US" sz="2800" dirty="0" smtClean="0"/>
              <a:t> Meier et al, Circulation 92:778-784, 1995</a:t>
            </a:r>
            <a:endParaRPr lang="en-US" sz="2800" dirty="0"/>
          </a:p>
        </p:txBody>
      </p:sp>
      <p:sp>
        <p:nvSpPr>
          <p:cNvPr id="56" name="TextBox 55"/>
          <p:cNvSpPr txBox="1"/>
          <p:nvPr/>
        </p:nvSpPr>
        <p:spPr>
          <a:xfrm>
            <a:off x="6647549" y="1323479"/>
            <a:ext cx="2050546" cy="646331"/>
          </a:xfrm>
          <a:prstGeom prst="rect">
            <a:avLst/>
          </a:prstGeom>
          <a:solidFill>
            <a:srgbClr val="FCF9D6"/>
          </a:solidFill>
          <a:ln>
            <a:solidFill>
              <a:schemeClr val="tx1"/>
            </a:solidFill>
          </a:ln>
        </p:spPr>
        <p:txBody>
          <a:bodyPr wrap="square" rtlCol="0">
            <a:spAutoFit/>
          </a:bodyPr>
          <a:lstStyle/>
          <a:p>
            <a:r>
              <a:rPr lang="en-US" dirty="0" smtClean="0"/>
              <a:t>3 to 1 Sodium Calcium Exchanger</a:t>
            </a:r>
            <a:endParaRPr lang="en-US" dirty="0"/>
          </a:p>
        </p:txBody>
      </p:sp>
      <p:sp>
        <p:nvSpPr>
          <p:cNvPr id="52" name="TextBox 51"/>
          <p:cNvSpPr txBox="1"/>
          <p:nvPr/>
        </p:nvSpPr>
        <p:spPr>
          <a:xfrm>
            <a:off x="457200" y="2984885"/>
            <a:ext cx="8407400" cy="2000548"/>
          </a:xfrm>
          <a:prstGeom prst="rect">
            <a:avLst/>
          </a:prstGeom>
          <a:solidFill>
            <a:srgbClr val="FCF9D6"/>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3200" dirty="0" smtClean="0"/>
              <a:t>Calcium </a:t>
            </a:r>
            <a:r>
              <a:rPr lang="en-US" sz="3200" dirty="0" err="1" smtClean="0"/>
              <a:t>ATPase</a:t>
            </a:r>
            <a:r>
              <a:rPr lang="en-US" sz="3200" dirty="0" smtClean="0"/>
              <a:t> gets </a:t>
            </a:r>
            <a:r>
              <a:rPr lang="en-US" sz="3200" dirty="0" err="1" smtClean="0"/>
              <a:t>nitrosylated</a:t>
            </a:r>
            <a:r>
              <a:rPr lang="en-US" sz="3200" dirty="0" smtClean="0"/>
              <a:t>                             by too much nitric oxide. </a:t>
            </a:r>
          </a:p>
          <a:p>
            <a:pPr algn="ct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71" grpId="0" animBg="1"/>
      <p:bldP spid="56" grpId="0" animBg="1"/>
      <p:bldP spid="52"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18"/>
            <a:ext cx="8229600" cy="1143000"/>
          </a:xfrm>
        </p:spPr>
        <p:txBody>
          <a:bodyPr/>
          <a:lstStyle/>
          <a:p>
            <a:r>
              <a:rPr lang="en-US" dirty="0" smtClean="0"/>
              <a:t>Cardiac </a:t>
            </a:r>
            <a:r>
              <a:rPr lang="en-US" dirty="0" err="1" smtClean="0"/>
              <a:t>Cachexia</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215320"/>
            <a:ext cx="8229600" cy="5404538"/>
          </a:xfrm>
        </p:spPr>
        <p:txBody>
          <a:bodyPr>
            <a:noAutofit/>
          </a:bodyPr>
          <a:lstStyle/>
          <a:p>
            <a:pPr>
              <a:spcBef>
                <a:spcPts val="600"/>
              </a:spcBef>
            </a:pPr>
            <a:r>
              <a:rPr lang="en-US" dirty="0" err="1" smtClean="0"/>
              <a:t>Cachexia</a:t>
            </a:r>
            <a:r>
              <a:rPr lang="en-US" dirty="0" smtClean="0"/>
              <a:t>, “Bad Condition,” from Greek: “</a:t>
            </a:r>
            <a:r>
              <a:rPr lang="en-US" dirty="0" err="1" smtClean="0"/>
              <a:t>kakos</a:t>
            </a:r>
            <a:r>
              <a:rPr lang="en-US" dirty="0" smtClean="0"/>
              <a:t>” (= “bad”) “</a:t>
            </a:r>
            <a:r>
              <a:rPr lang="en-US" dirty="0" err="1" smtClean="0"/>
              <a:t>hexis</a:t>
            </a:r>
            <a:r>
              <a:rPr lang="en-US" dirty="0" smtClean="0"/>
              <a:t>” = “condition”</a:t>
            </a:r>
          </a:p>
          <a:p>
            <a:pPr>
              <a:spcBef>
                <a:spcPts val="600"/>
              </a:spcBef>
            </a:pPr>
            <a:r>
              <a:rPr lang="en-US" dirty="0" smtClean="0"/>
              <a:t>Present in up to 16% of heart failure patients</a:t>
            </a:r>
          </a:p>
          <a:p>
            <a:pPr>
              <a:spcBef>
                <a:spcPts val="600"/>
              </a:spcBef>
            </a:pPr>
            <a:r>
              <a:rPr lang="en-US" dirty="0" smtClean="0"/>
              <a:t>Predicts increased mortality risk:                   50% of studied population                              died  within 18 months</a:t>
            </a:r>
          </a:p>
          <a:p>
            <a:pPr>
              <a:spcBef>
                <a:spcPts val="600"/>
              </a:spcBef>
            </a:pPr>
            <a:r>
              <a:rPr lang="en-US" dirty="0" smtClean="0"/>
              <a:t>Biomarkers:</a:t>
            </a:r>
          </a:p>
          <a:p>
            <a:pPr lvl="1">
              <a:spcBef>
                <a:spcPts val="600"/>
              </a:spcBef>
            </a:pPr>
            <a:r>
              <a:rPr lang="en-US" dirty="0" smtClean="0"/>
              <a:t>Elevated TNF-α</a:t>
            </a:r>
          </a:p>
          <a:p>
            <a:pPr lvl="1">
              <a:spcBef>
                <a:spcPts val="600"/>
              </a:spcBef>
            </a:pPr>
            <a:r>
              <a:rPr lang="en-US" dirty="0" smtClean="0"/>
              <a:t>Reduced muscle mass</a:t>
            </a:r>
          </a:p>
          <a:p>
            <a:pPr lvl="1">
              <a:spcBef>
                <a:spcPts val="600"/>
              </a:spcBef>
            </a:pPr>
            <a:r>
              <a:rPr lang="en-US" dirty="0" smtClean="0"/>
              <a:t>Muscle wasting</a:t>
            </a:r>
            <a:endParaRPr lang="en-US" dirty="0"/>
          </a:p>
        </p:txBody>
      </p:sp>
      <p:sp>
        <p:nvSpPr>
          <p:cNvPr id="4" name="TextBox 3"/>
          <p:cNvSpPr txBox="1"/>
          <p:nvPr/>
        </p:nvSpPr>
        <p:spPr>
          <a:xfrm>
            <a:off x="2405032" y="6281242"/>
            <a:ext cx="6662326" cy="584776"/>
          </a:xfrm>
          <a:prstGeom prst="rect">
            <a:avLst/>
          </a:prstGeom>
          <a:noFill/>
        </p:spPr>
        <p:txBody>
          <a:bodyPr wrap="none" rtlCol="0">
            <a:spAutoFit/>
          </a:bodyPr>
          <a:lstStyle/>
          <a:p>
            <a:r>
              <a:rPr lang="en-US" sz="3200" dirty="0" smtClean="0">
                <a:ln>
                  <a:solidFill>
                    <a:srgbClr val="FF0000"/>
                  </a:solidFill>
                </a:ln>
              </a:rPr>
              <a:t>*</a:t>
            </a:r>
            <a:r>
              <a:rPr lang="en-US" sz="3200" dirty="0" smtClean="0"/>
              <a:t> </a:t>
            </a:r>
            <a:r>
              <a:rPr lang="en-US" sz="2800" dirty="0" smtClean="0"/>
              <a:t>Anker and Coats, Chest, pp. 836-847, 1999</a:t>
            </a:r>
            <a:endParaRPr lang="en-US" sz="2800" dirty="0"/>
          </a:p>
        </p:txBody>
      </p:sp>
      <p:pic>
        <p:nvPicPr>
          <p:cNvPr id="5" name="Picture 4" descr="cachexia.jpg"/>
          <p:cNvPicPr>
            <a:picLocks noChangeAspect="1"/>
          </p:cNvPicPr>
          <p:nvPr/>
        </p:nvPicPr>
        <p:blipFill>
          <a:blip r:embed="rId3"/>
          <a:stretch>
            <a:fillRect/>
          </a:stretch>
        </p:blipFill>
        <p:spPr>
          <a:xfrm>
            <a:off x="5445519" y="3598585"/>
            <a:ext cx="2739990" cy="258643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Conditions </a:t>
            </a:r>
            <a:br>
              <a:rPr lang="en-US" dirty="0" smtClean="0"/>
            </a:br>
            <a:r>
              <a:rPr lang="en-US" dirty="0" smtClean="0"/>
              <a:t>Associated with </a:t>
            </a:r>
            <a:r>
              <a:rPr lang="en-US" dirty="0" err="1" smtClean="0"/>
              <a:t>Cachexia</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lstStyle/>
          <a:p>
            <a:r>
              <a:rPr lang="en-US" dirty="0" smtClean="0"/>
              <a:t>AIDS</a:t>
            </a:r>
          </a:p>
          <a:p>
            <a:r>
              <a:rPr lang="en-US" dirty="0" smtClean="0"/>
              <a:t>Chronic fatigue syndrome; fibromyalgia</a:t>
            </a:r>
          </a:p>
          <a:p>
            <a:r>
              <a:rPr lang="en-US" dirty="0" smtClean="0"/>
              <a:t>End stage cancer and renal disease</a:t>
            </a:r>
          </a:p>
          <a:p>
            <a:r>
              <a:rPr lang="en-US" dirty="0" smtClean="0"/>
              <a:t>Excess exercise(!)</a:t>
            </a:r>
          </a:p>
          <a:p>
            <a:r>
              <a:rPr lang="en-US" dirty="0" err="1" smtClean="0"/>
              <a:t>Statin</a:t>
            </a:r>
            <a:r>
              <a:rPr lang="en-US" dirty="0" smtClean="0"/>
              <a:t> drugs!!!!</a:t>
            </a:r>
          </a:p>
          <a:p>
            <a:pPr lvl="1"/>
            <a:r>
              <a:rPr lang="en-US" dirty="0" smtClean="0"/>
              <a:t>This makes sense, as the most frequent side effect of </a:t>
            </a:r>
            <a:r>
              <a:rPr lang="en-US" dirty="0" err="1" smtClean="0"/>
              <a:t>statins</a:t>
            </a:r>
            <a:r>
              <a:rPr lang="en-US" dirty="0" smtClean="0"/>
              <a:t> is muscle pain and weakness</a:t>
            </a:r>
            <a:endParaRPr lang="en-US" dirty="0"/>
          </a:p>
        </p:txBody>
      </p:sp>
      <p:sp>
        <p:nvSpPr>
          <p:cNvPr id="4" name="TextBox 3"/>
          <p:cNvSpPr txBox="1"/>
          <p:nvPr/>
        </p:nvSpPr>
        <p:spPr>
          <a:xfrm>
            <a:off x="2405032" y="6281242"/>
            <a:ext cx="6662326" cy="584776"/>
          </a:xfrm>
          <a:prstGeom prst="rect">
            <a:avLst/>
          </a:prstGeom>
          <a:noFill/>
        </p:spPr>
        <p:txBody>
          <a:bodyPr wrap="none" rtlCol="0">
            <a:spAutoFit/>
          </a:bodyPr>
          <a:lstStyle/>
          <a:p>
            <a:r>
              <a:rPr lang="en-US" sz="3200" dirty="0" smtClean="0">
                <a:ln>
                  <a:solidFill>
                    <a:srgbClr val="FF0000"/>
                  </a:solidFill>
                </a:ln>
              </a:rPr>
              <a:t>*</a:t>
            </a:r>
            <a:r>
              <a:rPr lang="en-US" sz="3200" dirty="0" smtClean="0"/>
              <a:t> </a:t>
            </a:r>
            <a:r>
              <a:rPr lang="en-US" sz="2800" dirty="0" smtClean="0"/>
              <a:t>Anker and Coats, Chest, pp. 836-847, 1999</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752528" y="1784326"/>
            <a:ext cx="7934272" cy="2768536"/>
          </a:xfrm>
          <a:solidFill>
            <a:srgbClr val="FCFBE6"/>
          </a:solidFill>
          <a:effectLst>
            <a:outerShdw blurRad="50800" dist="38100" dir="2700000">
              <a:srgbClr val="000000">
                <a:alpha val="43000"/>
              </a:srgbClr>
            </a:outerShdw>
          </a:effectLst>
        </p:spPr>
        <p:txBody>
          <a:bodyPr>
            <a:normAutofit/>
          </a:bodyPr>
          <a:lstStyle/>
          <a:p>
            <a:pPr>
              <a:buNone/>
            </a:pPr>
            <a:r>
              <a:rPr lang="en-US" b="1" dirty="0" smtClean="0"/>
              <a:t>  </a:t>
            </a:r>
            <a:r>
              <a:rPr lang="en-US" dirty="0" smtClean="0"/>
              <a:t>“Last year, </a:t>
            </a:r>
            <a:r>
              <a:rPr lang="en-US" dirty="0" err="1" smtClean="0"/>
              <a:t>statin</a:t>
            </a:r>
            <a:r>
              <a:rPr lang="en-US" dirty="0" smtClean="0"/>
              <a:t> and other lipid-regulating drugs were the nation's most commonly prescribed medications, with more than    </a:t>
            </a:r>
            <a:r>
              <a:rPr lang="en-US" dirty="0" smtClean="0">
                <a:solidFill>
                  <a:srgbClr val="FF0000"/>
                </a:solidFill>
              </a:rPr>
              <a:t>355 million </a:t>
            </a:r>
            <a:r>
              <a:rPr lang="en-US" dirty="0" smtClean="0"/>
              <a:t>prescriptions dispensed, according to information firm IMS Health.”</a:t>
            </a:r>
            <a:r>
              <a:rPr lang="en-US" dirty="0" smtClean="0">
                <a:solidFill>
                  <a:srgbClr val="FF0000"/>
                </a:solidFill>
              </a:rPr>
              <a:t>*</a:t>
            </a:r>
            <a:endParaRPr lang="en-US" dirty="0">
              <a:solidFill>
                <a:srgbClr val="FF0000"/>
              </a:solidFill>
            </a:endParaRPr>
          </a:p>
        </p:txBody>
      </p:sp>
      <p:sp>
        <p:nvSpPr>
          <p:cNvPr id="5" name="TextBox 4"/>
          <p:cNvSpPr txBox="1"/>
          <p:nvPr/>
        </p:nvSpPr>
        <p:spPr>
          <a:xfrm>
            <a:off x="299982" y="6223792"/>
            <a:ext cx="8836974" cy="461665"/>
          </a:xfrm>
          <a:prstGeom prst="rect">
            <a:avLst/>
          </a:prstGeom>
          <a:noFill/>
        </p:spPr>
        <p:txBody>
          <a:bodyPr wrap="none" rtlCol="0">
            <a:spAutoFit/>
          </a:bodyPr>
          <a:lstStyle/>
          <a:p>
            <a:r>
              <a:rPr lang="en-US" sz="2400" dirty="0" smtClean="0">
                <a:ln>
                  <a:solidFill>
                    <a:srgbClr val="FF0000"/>
                  </a:solidFill>
                </a:ln>
              </a:rPr>
              <a:t>*</a:t>
            </a:r>
            <a:r>
              <a:rPr lang="en-US" sz="2400" dirty="0" smtClean="0"/>
              <a:t>  http://jewishworldreview.com/0811/new_thinking_on_cholesterol</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Statins</a:t>
            </a:r>
            <a:r>
              <a:rPr lang="en-US" dirty="0" smtClean="0"/>
              <a:t> and </a:t>
            </a:r>
            <a:r>
              <a:rPr lang="en-US" dirty="0" err="1" smtClean="0"/>
              <a:t>Cachexia</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normAutofit lnSpcReduction="10000"/>
          </a:bodyPr>
          <a:lstStyle/>
          <a:p>
            <a:pPr>
              <a:buNone/>
            </a:pPr>
            <a:r>
              <a:rPr lang="en-US" dirty="0" smtClean="0"/>
              <a:t>	Conclusion: “</a:t>
            </a:r>
            <a:r>
              <a:rPr lang="en-US" dirty="0" err="1" smtClean="0"/>
              <a:t>Simvastatin</a:t>
            </a:r>
            <a:r>
              <a:rPr lang="en-US" dirty="0" smtClean="0"/>
              <a:t> administration, although </a:t>
            </a:r>
            <a:r>
              <a:rPr lang="en-US" dirty="0" smtClean="0">
                <a:ln>
                  <a:solidFill>
                    <a:srgbClr val="FF0000"/>
                  </a:solidFill>
                </a:ln>
              </a:rPr>
              <a:t>capable of negatively modulating the inflammatory response</a:t>
            </a:r>
            <a:r>
              <a:rPr lang="en-US" dirty="0" smtClean="0"/>
              <a:t>, did not prevent muscle wasting in this experimental model of cancer </a:t>
            </a:r>
            <a:r>
              <a:rPr lang="en-US" dirty="0" err="1" smtClean="0"/>
              <a:t>cachexia</a:t>
            </a:r>
            <a:r>
              <a:rPr lang="en-US" dirty="0" smtClean="0"/>
              <a:t>. Moreover, the </a:t>
            </a:r>
            <a:r>
              <a:rPr lang="en-US" dirty="0" smtClean="0">
                <a:ln>
                  <a:solidFill>
                    <a:srgbClr val="FF0000"/>
                  </a:solidFill>
                </a:ln>
              </a:rPr>
              <a:t>further muscle loss observed in </a:t>
            </a:r>
            <a:r>
              <a:rPr lang="en-US" dirty="0" err="1" smtClean="0">
                <a:ln>
                  <a:solidFill>
                    <a:srgbClr val="FF0000"/>
                  </a:solidFill>
                </a:ln>
              </a:rPr>
              <a:t>simvastatin</a:t>
            </a:r>
            <a:r>
              <a:rPr lang="en-US" dirty="0" smtClean="0">
                <a:ln>
                  <a:solidFill>
                    <a:srgbClr val="FF0000"/>
                  </a:solidFill>
                </a:ln>
              </a:rPr>
              <a:t>-treated tumor-bearing animals </a:t>
            </a:r>
            <a:r>
              <a:rPr lang="en-US" dirty="0" smtClean="0"/>
              <a:t>suggests that a note of caution should be introduced in treating cancer patients with </a:t>
            </a:r>
            <a:r>
              <a:rPr lang="en-US" dirty="0" err="1" smtClean="0"/>
              <a:t>statins</a:t>
            </a:r>
            <a:r>
              <a:rPr lang="en-US" dirty="0" smtClean="0"/>
              <a:t> in view of the possible occurrence of harmful side effects.”</a:t>
            </a:r>
            <a:endParaRPr lang="en-US" dirty="0"/>
          </a:p>
        </p:txBody>
      </p:sp>
      <p:sp>
        <p:nvSpPr>
          <p:cNvPr id="4" name="TextBox 3"/>
          <p:cNvSpPr txBox="1"/>
          <p:nvPr/>
        </p:nvSpPr>
        <p:spPr>
          <a:xfrm>
            <a:off x="2456777" y="6215831"/>
            <a:ext cx="6582602" cy="461665"/>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Muscaritoli</a:t>
            </a:r>
            <a:r>
              <a:rPr lang="en-US" sz="2400" dirty="0" smtClean="0"/>
              <a:t> et al., Nutrition 19:11, 936-939, 2003</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Statins</a:t>
            </a:r>
            <a:r>
              <a:rPr lang="en-US" dirty="0" smtClean="0"/>
              <a:t> and Heart Failure: Recapitulation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Heart failure is alarmingly on the rise</a:t>
            </a:r>
          </a:p>
          <a:p>
            <a:r>
              <a:rPr lang="en-US" dirty="0" err="1" smtClean="0"/>
              <a:t>Statins</a:t>
            </a:r>
            <a:r>
              <a:rPr lang="en-US" dirty="0" smtClean="0"/>
              <a:t> are likely a contributing factor</a:t>
            </a:r>
          </a:p>
          <a:p>
            <a:r>
              <a:rPr lang="en-US" dirty="0" smtClean="0"/>
              <a:t>High cholesterol is protective in heart failure</a:t>
            </a:r>
          </a:p>
          <a:p>
            <a:r>
              <a:rPr lang="en-US" dirty="0" err="1" smtClean="0"/>
              <a:t>Statins</a:t>
            </a:r>
            <a:r>
              <a:rPr lang="en-US" dirty="0" smtClean="0"/>
              <a:t> impair heart function in at least three ways:</a:t>
            </a:r>
          </a:p>
          <a:p>
            <a:pPr lvl="1"/>
            <a:r>
              <a:rPr lang="en-US" dirty="0" smtClean="0"/>
              <a:t>Reduced energy production due to coenzyme Q10 depletion</a:t>
            </a:r>
          </a:p>
          <a:p>
            <a:pPr lvl="1"/>
            <a:r>
              <a:rPr lang="en-US" dirty="0" smtClean="0"/>
              <a:t>Excess energy burn due to potassium leaks</a:t>
            </a:r>
          </a:p>
          <a:p>
            <a:pPr lvl="1"/>
            <a:r>
              <a:rPr lang="en-US" dirty="0" smtClean="0"/>
              <a:t>Reduced number of cholesterol-rich </a:t>
            </a:r>
            <a:r>
              <a:rPr lang="en-US" dirty="0" err="1" smtClean="0"/>
              <a:t>caveolae</a:t>
            </a:r>
            <a:r>
              <a:rPr lang="en-US" dirty="0" smtClean="0"/>
              <a:t> and excess nitric oxide  interfere with calcium sparks</a:t>
            </a:r>
          </a:p>
          <a:p>
            <a:r>
              <a:rPr lang="en-US" dirty="0" smtClean="0"/>
              <a:t>Muscle damage and loss is well-documented side effect: the heart is a muscle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8602"/>
            <a:ext cx="8229600" cy="956802"/>
          </a:xfrm>
        </p:spPr>
        <p:txBody>
          <a:bodyPr>
            <a:normAutofit/>
          </a:bodyPr>
          <a:lstStyle/>
          <a:p>
            <a:pPr algn="ctr">
              <a:buNone/>
            </a:pPr>
            <a:r>
              <a:rPr lang="en-US" sz="4400" dirty="0" err="1" smtClean="0">
                <a:ln>
                  <a:solidFill>
                    <a:srgbClr val="FF0000"/>
                  </a:solidFill>
                </a:ln>
              </a:rPr>
              <a:t>Statins</a:t>
            </a:r>
            <a:r>
              <a:rPr lang="en-US" sz="4400" dirty="0" smtClean="0">
                <a:ln>
                  <a:solidFill>
                    <a:srgbClr val="FF0000"/>
                  </a:solidFill>
                </a:ln>
              </a:rPr>
              <a:t>, Cholesterol and Infection</a:t>
            </a:r>
            <a:endParaRPr lang="en-US" sz="4400" dirty="0">
              <a:ln>
                <a:solidFill>
                  <a:srgbClr val="FF0000"/>
                </a:solidFill>
              </a:l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Statins</a:t>
            </a:r>
            <a:r>
              <a:rPr lang="en-US" dirty="0" smtClean="0"/>
              <a:t> and Infection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statin</a:t>
            </a:r>
            <a:r>
              <a:rPr lang="en-US" dirty="0" smtClean="0"/>
              <a:t> industry likes to claim that </a:t>
            </a:r>
            <a:r>
              <a:rPr lang="en-US" dirty="0" err="1" smtClean="0"/>
              <a:t>statins</a:t>
            </a:r>
            <a:r>
              <a:rPr lang="en-US" dirty="0" smtClean="0"/>
              <a:t> protect from sepsis (“blood poisoning”)</a:t>
            </a:r>
          </a:p>
          <a:p>
            <a:r>
              <a:rPr lang="en-US" dirty="0" smtClean="0"/>
              <a:t>The opposite is actually true</a:t>
            </a:r>
          </a:p>
          <a:p>
            <a:r>
              <a:rPr lang="en-US" dirty="0" smtClean="0"/>
              <a:t>LDL can trap and neutralize bacteria</a:t>
            </a:r>
          </a:p>
          <a:p>
            <a:r>
              <a:rPr lang="en-US" dirty="0" smtClean="0"/>
              <a:t>Cholesterol in cell walls helps cells fight infection</a:t>
            </a:r>
          </a:p>
          <a:p>
            <a:r>
              <a:rPr lang="en-US" dirty="0" err="1" smtClean="0"/>
              <a:t>Statins</a:t>
            </a:r>
            <a:r>
              <a:rPr lang="en-US" dirty="0" smtClean="0"/>
              <a:t> cause pathological changes in immune response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Statins</a:t>
            </a:r>
            <a:r>
              <a:rPr lang="en-US" dirty="0" smtClean="0"/>
              <a:t> and Sepsis</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Industry hype: potential off-label use for the drug</a:t>
            </a:r>
          </a:p>
          <a:p>
            <a:r>
              <a:rPr lang="en-US" dirty="0" smtClean="0"/>
              <a:t>The reality:</a:t>
            </a:r>
          </a:p>
          <a:p>
            <a:pPr lvl="1"/>
            <a:r>
              <a:rPr lang="en-US" dirty="0" smtClean="0"/>
              <a:t>At least 5 placebo-controlled studies can be found on the web:</a:t>
            </a:r>
          </a:p>
          <a:p>
            <a:pPr lvl="2"/>
            <a:r>
              <a:rPr lang="en-US" dirty="0" smtClean="0">
                <a:hlinkClick r:id="rId2"/>
              </a:rPr>
              <a:t>http://clinicaltrials.gov/ct2/show/NCT00702130</a:t>
            </a:r>
            <a:endParaRPr lang="en-US" dirty="0" smtClean="0"/>
          </a:p>
          <a:p>
            <a:pPr lvl="2"/>
            <a:r>
              <a:rPr lang="en-US" dirty="0" smtClean="0">
                <a:hlinkClick r:id="rId3"/>
              </a:rPr>
              <a:t>http://clinicaltrials.gov/ct2/show/NCT00450840</a:t>
            </a:r>
            <a:endParaRPr lang="en-US" dirty="0" smtClean="0"/>
          </a:p>
          <a:p>
            <a:pPr lvl="2"/>
            <a:r>
              <a:rPr lang="en-US" dirty="0" smtClean="0">
                <a:hlinkClick r:id="rId4"/>
              </a:rPr>
              <a:t>http://clinicaltrials.gov/ct2/show/NCT00452608</a:t>
            </a:r>
            <a:endParaRPr lang="en-US" dirty="0" smtClean="0"/>
          </a:p>
          <a:p>
            <a:pPr lvl="2"/>
            <a:r>
              <a:rPr lang="en-US" dirty="0" smtClean="0">
                <a:hlinkClick r:id="rId5"/>
              </a:rPr>
              <a:t>http://www.controlled-trials.com/ISRCTN92093279</a:t>
            </a:r>
            <a:endParaRPr lang="en-US" dirty="0" smtClean="0"/>
          </a:p>
          <a:p>
            <a:pPr lvl="2"/>
            <a:r>
              <a:rPr lang="en-US" dirty="0" smtClean="0">
                <a:hlinkClick r:id="rId4"/>
              </a:rPr>
              <a:t>http://clinicaltrials.gov/ct2/show/NCT00452608</a:t>
            </a:r>
            <a:endParaRPr lang="en-US" dirty="0" smtClean="0"/>
          </a:p>
          <a:p>
            <a:r>
              <a:rPr lang="en-US" dirty="0" smtClean="0"/>
              <a:t>All five studies have no results and no publications</a:t>
            </a:r>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VLDL Fights Infections</a:t>
            </a:r>
            <a:r>
              <a:rPr lang="en-US" dirty="0" smtClean="0">
                <a:ln>
                  <a:solidFill>
                    <a:srgbClr val="FF0000"/>
                  </a:solidFill>
                </a:ln>
              </a:rPr>
              <a:t>*</a:t>
            </a:r>
            <a:endParaRPr lang="en-US" dirty="0">
              <a:ln>
                <a:solidFill>
                  <a:srgbClr val="FF0000"/>
                </a:solidFill>
              </a:ln>
            </a:endParaRPr>
          </a:p>
        </p:txBody>
      </p:sp>
      <p:pic>
        <p:nvPicPr>
          <p:cNvPr id="4" name="Content Placeholder 3" descr="bacteria.jpg"/>
          <p:cNvPicPr>
            <a:picLocks noGrp="1" noChangeAspect="1"/>
          </p:cNvPicPr>
          <p:nvPr>
            <p:ph idx="1"/>
          </p:nvPr>
        </p:nvPicPr>
        <p:blipFill>
          <a:blip r:embed="rId3"/>
          <a:srcRect l="-61069" r="-61069"/>
          <a:stretch>
            <a:fillRect/>
          </a:stretch>
        </p:blipFill>
        <p:spPr>
          <a:xfrm>
            <a:off x="-270933" y="1913467"/>
            <a:ext cx="3155979" cy="1735667"/>
          </a:xfrm>
        </p:spPr>
      </p:pic>
      <p:grpSp>
        <p:nvGrpSpPr>
          <p:cNvPr id="3" name="Group 71"/>
          <p:cNvGrpSpPr/>
          <p:nvPr/>
        </p:nvGrpSpPr>
        <p:grpSpPr>
          <a:xfrm>
            <a:off x="6333067" y="2639265"/>
            <a:ext cx="2003689" cy="1865002"/>
            <a:chOff x="3472392" y="3841750"/>
            <a:chExt cx="750887" cy="585788"/>
          </a:xfrm>
        </p:grpSpPr>
        <p:sp>
          <p:nvSpPr>
            <p:cNvPr id="6" name="Freeform 5"/>
            <p:cNvSpPr/>
            <p:nvPr/>
          </p:nvSpPr>
          <p:spPr>
            <a:xfrm>
              <a:off x="3854450" y="4174596"/>
              <a:ext cx="47625" cy="94191"/>
            </a:xfrm>
            <a:custGeom>
              <a:avLst/>
              <a:gdLst>
                <a:gd name="connsiteX0" fmla="*/ 25400 w 47625"/>
                <a:gd name="connsiteY0" fmla="*/ 529 h 94191"/>
                <a:gd name="connsiteX1" fmla="*/ 44450 w 47625"/>
                <a:gd name="connsiteY1" fmla="*/ 79904 h 94191"/>
                <a:gd name="connsiteX2" fmla="*/ 6350 w 47625"/>
                <a:gd name="connsiteY2" fmla="*/ 76729 h 94191"/>
                <a:gd name="connsiteX3" fmla="*/ 25400 w 47625"/>
                <a:gd name="connsiteY3" fmla="*/ 529 h 94191"/>
              </a:gdLst>
              <a:ahLst/>
              <a:cxnLst>
                <a:cxn ang="0">
                  <a:pos x="connsiteX0" y="connsiteY0"/>
                </a:cxn>
                <a:cxn ang="0">
                  <a:pos x="connsiteX1" y="connsiteY1"/>
                </a:cxn>
                <a:cxn ang="0">
                  <a:pos x="connsiteX2" y="connsiteY2"/>
                </a:cxn>
                <a:cxn ang="0">
                  <a:pos x="connsiteX3" y="connsiteY3"/>
                </a:cxn>
              </a:cxnLst>
              <a:rect l="l" t="t" r="r" b="b"/>
              <a:pathLst>
                <a:path w="47625" h="94191">
                  <a:moveTo>
                    <a:pt x="25400" y="529"/>
                  </a:moveTo>
                  <a:cubicBezTo>
                    <a:pt x="31750" y="1058"/>
                    <a:pt x="47625" y="67204"/>
                    <a:pt x="44450" y="79904"/>
                  </a:cubicBezTo>
                  <a:cubicBezTo>
                    <a:pt x="41275" y="92604"/>
                    <a:pt x="12700" y="94191"/>
                    <a:pt x="6350" y="76729"/>
                  </a:cubicBezTo>
                  <a:cubicBezTo>
                    <a:pt x="0" y="59267"/>
                    <a:pt x="19050" y="0"/>
                    <a:pt x="25400" y="529"/>
                  </a:cubicBezTo>
                  <a:close/>
                </a:path>
              </a:pathLst>
            </a:cu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750733" y="4262967"/>
              <a:ext cx="78846" cy="95779"/>
            </a:xfrm>
            <a:custGeom>
              <a:avLst/>
              <a:gdLst>
                <a:gd name="connsiteX0" fmla="*/ 68792 w 78846"/>
                <a:gd name="connsiteY0" fmla="*/ 10583 h 95779"/>
                <a:gd name="connsiteX1" fmla="*/ 68792 w 78846"/>
                <a:gd name="connsiteY1" fmla="*/ 83608 h 95779"/>
                <a:gd name="connsiteX2" fmla="*/ 8467 w 78846"/>
                <a:gd name="connsiteY2" fmla="*/ 83608 h 95779"/>
                <a:gd name="connsiteX3" fmla="*/ 17992 w 78846"/>
                <a:gd name="connsiteY3" fmla="*/ 20108 h 95779"/>
                <a:gd name="connsiteX4" fmla="*/ 68792 w 78846"/>
                <a:gd name="connsiteY4" fmla="*/ 10583 h 9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46" h="95779">
                  <a:moveTo>
                    <a:pt x="68792" y="10583"/>
                  </a:moveTo>
                  <a:cubicBezTo>
                    <a:pt x="77259" y="21166"/>
                    <a:pt x="78846" y="71437"/>
                    <a:pt x="68792" y="83608"/>
                  </a:cubicBezTo>
                  <a:cubicBezTo>
                    <a:pt x="58738" y="95779"/>
                    <a:pt x="16934" y="94191"/>
                    <a:pt x="8467" y="83608"/>
                  </a:cubicBezTo>
                  <a:cubicBezTo>
                    <a:pt x="0" y="73025"/>
                    <a:pt x="7938" y="31220"/>
                    <a:pt x="17992" y="20108"/>
                  </a:cubicBezTo>
                  <a:cubicBezTo>
                    <a:pt x="28046" y="8996"/>
                    <a:pt x="60325" y="0"/>
                    <a:pt x="68792" y="10583"/>
                  </a:cubicBezTo>
                  <a:close/>
                </a:path>
              </a:pathLst>
            </a:cu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472392" y="3841750"/>
              <a:ext cx="750887" cy="585788"/>
            </a:xfrm>
            <a:custGeom>
              <a:avLst/>
              <a:gdLst>
                <a:gd name="connsiteX0" fmla="*/ 16933 w 750887"/>
                <a:gd name="connsiteY0" fmla="*/ 584200 h 585788"/>
                <a:gd name="connsiteX1" fmla="*/ 4233 w 750887"/>
                <a:gd name="connsiteY1" fmla="*/ 530225 h 585788"/>
                <a:gd name="connsiteX2" fmla="*/ 10583 w 750887"/>
                <a:gd name="connsiteY2" fmla="*/ 381000 h 585788"/>
                <a:gd name="connsiteX3" fmla="*/ 7408 w 750887"/>
                <a:gd name="connsiteY3" fmla="*/ 234950 h 585788"/>
                <a:gd name="connsiteX4" fmla="*/ 51858 w 750887"/>
                <a:gd name="connsiteY4" fmla="*/ 92075 h 585788"/>
                <a:gd name="connsiteX5" fmla="*/ 236008 w 750887"/>
                <a:gd name="connsiteY5" fmla="*/ 6350 h 585788"/>
                <a:gd name="connsiteX6" fmla="*/ 410633 w 750887"/>
                <a:gd name="connsiteY6" fmla="*/ 53975 h 585788"/>
                <a:gd name="connsiteX7" fmla="*/ 534458 w 750887"/>
                <a:gd name="connsiteY7" fmla="*/ 104775 h 585788"/>
                <a:gd name="connsiteX8" fmla="*/ 718608 w 750887"/>
                <a:gd name="connsiteY8" fmla="*/ 101600 h 585788"/>
                <a:gd name="connsiteX9" fmla="*/ 728133 w 750887"/>
                <a:gd name="connsiteY9" fmla="*/ 114300 h 585788"/>
                <a:gd name="connsiteX10" fmla="*/ 639233 w 750887"/>
                <a:gd name="connsiteY10" fmla="*/ 222250 h 585788"/>
                <a:gd name="connsiteX11" fmla="*/ 455083 w 750887"/>
                <a:gd name="connsiteY11" fmla="*/ 387350 h 585788"/>
                <a:gd name="connsiteX12" fmla="*/ 289983 w 750887"/>
                <a:gd name="connsiteY12" fmla="*/ 104775 h 585788"/>
                <a:gd name="connsiteX13" fmla="*/ 388408 w 750887"/>
                <a:gd name="connsiteY13" fmla="*/ 396875 h 585788"/>
                <a:gd name="connsiteX14" fmla="*/ 213783 w 750887"/>
                <a:gd name="connsiteY14" fmla="*/ 498475 h 585788"/>
                <a:gd name="connsiteX15" fmla="*/ 105833 w 750887"/>
                <a:gd name="connsiteY15" fmla="*/ 520700 h 585788"/>
                <a:gd name="connsiteX16" fmla="*/ 16933 w 750887"/>
                <a:gd name="connsiteY16" fmla="*/ 58420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887" h="585788">
                  <a:moveTo>
                    <a:pt x="16933" y="584200"/>
                  </a:moveTo>
                  <a:cubicBezTo>
                    <a:pt x="0" y="585788"/>
                    <a:pt x="5291" y="564092"/>
                    <a:pt x="4233" y="530225"/>
                  </a:cubicBezTo>
                  <a:cubicBezTo>
                    <a:pt x="3175" y="496358"/>
                    <a:pt x="10054" y="430212"/>
                    <a:pt x="10583" y="381000"/>
                  </a:cubicBezTo>
                  <a:cubicBezTo>
                    <a:pt x="11112" y="331788"/>
                    <a:pt x="529" y="283104"/>
                    <a:pt x="7408" y="234950"/>
                  </a:cubicBezTo>
                  <a:cubicBezTo>
                    <a:pt x="14287" y="186796"/>
                    <a:pt x="13758" y="130175"/>
                    <a:pt x="51858" y="92075"/>
                  </a:cubicBezTo>
                  <a:cubicBezTo>
                    <a:pt x="89958" y="53975"/>
                    <a:pt x="176212" y="12700"/>
                    <a:pt x="236008" y="6350"/>
                  </a:cubicBezTo>
                  <a:cubicBezTo>
                    <a:pt x="295804" y="0"/>
                    <a:pt x="360891" y="37571"/>
                    <a:pt x="410633" y="53975"/>
                  </a:cubicBezTo>
                  <a:cubicBezTo>
                    <a:pt x="460375" y="70379"/>
                    <a:pt x="483129" y="96838"/>
                    <a:pt x="534458" y="104775"/>
                  </a:cubicBezTo>
                  <a:cubicBezTo>
                    <a:pt x="585787" y="112713"/>
                    <a:pt x="686329" y="100013"/>
                    <a:pt x="718608" y="101600"/>
                  </a:cubicBezTo>
                  <a:cubicBezTo>
                    <a:pt x="750887" y="103187"/>
                    <a:pt x="741362" y="94192"/>
                    <a:pt x="728133" y="114300"/>
                  </a:cubicBezTo>
                  <a:cubicBezTo>
                    <a:pt x="714904" y="134408"/>
                    <a:pt x="684741" y="176742"/>
                    <a:pt x="639233" y="222250"/>
                  </a:cubicBezTo>
                  <a:cubicBezTo>
                    <a:pt x="593725" y="267758"/>
                    <a:pt x="513291" y="406929"/>
                    <a:pt x="455083" y="387350"/>
                  </a:cubicBezTo>
                  <a:cubicBezTo>
                    <a:pt x="396875" y="367771"/>
                    <a:pt x="301095" y="103188"/>
                    <a:pt x="289983" y="104775"/>
                  </a:cubicBezTo>
                  <a:cubicBezTo>
                    <a:pt x="278871" y="106362"/>
                    <a:pt x="401108" y="331258"/>
                    <a:pt x="388408" y="396875"/>
                  </a:cubicBezTo>
                  <a:cubicBezTo>
                    <a:pt x="375708" y="462492"/>
                    <a:pt x="260879" y="477838"/>
                    <a:pt x="213783" y="498475"/>
                  </a:cubicBezTo>
                  <a:cubicBezTo>
                    <a:pt x="166687" y="519112"/>
                    <a:pt x="139171" y="508000"/>
                    <a:pt x="105833" y="520700"/>
                  </a:cubicBezTo>
                  <a:cubicBezTo>
                    <a:pt x="72496" y="533400"/>
                    <a:pt x="33866" y="582613"/>
                    <a:pt x="16933" y="584200"/>
                  </a:cubicBezTo>
                  <a:close/>
                </a:path>
              </a:pathLst>
            </a:cu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solidFill>
                    <a:srgbClr val="000000"/>
                  </a:solidFill>
                </a:ln>
              </a:endParaRPr>
            </a:p>
          </p:txBody>
        </p:sp>
      </p:grpSp>
      <p:sp>
        <p:nvSpPr>
          <p:cNvPr id="12" name="TextBox 11"/>
          <p:cNvSpPr txBox="1"/>
          <p:nvPr/>
        </p:nvSpPr>
        <p:spPr>
          <a:xfrm>
            <a:off x="3428" y="4707465"/>
            <a:ext cx="5161239" cy="1200328"/>
          </a:xfrm>
          <a:prstGeom prst="rect">
            <a:avLst/>
          </a:prstGeom>
          <a:noFill/>
        </p:spPr>
        <p:txBody>
          <a:bodyPr wrap="none" rtlCol="0">
            <a:spAutoFit/>
          </a:bodyPr>
          <a:lstStyle/>
          <a:p>
            <a:endParaRPr lang="en-US" sz="2400" dirty="0" smtClean="0"/>
          </a:p>
          <a:p>
            <a:r>
              <a:rPr lang="en-US" sz="2400" dirty="0" smtClean="0"/>
              <a:t>LPS: </a:t>
            </a:r>
            <a:r>
              <a:rPr lang="en-US" sz="2400" dirty="0" err="1" smtClean="0"/>
              <a:t>Lipopolysaccharide</a:t>
            </a:r>
            <a:endParaRPr lang="en-US" sz="2400" dirty="0" smtClean="0"/>
          </a:p>
          <a:p>
            <a:r>
              <a:rPr lang="en-US" sz="2400" dirty="0" smtClean="0"/>
              <a:t>LBP: </a:t>
            </a:r>
            <a:r>
              <a:rPr lang="en-US" sz="2400" dirty="0" err="1" smtClean="0"/>
              <a:t>Lipopolysaccharide</a:t>
            </a:r>
            <a:r>
              <a:rPr lang="en-US" sz="2400" dirty="0" smtClean="0"/>
              <a:t> binding protein</a:t>
            </a:r>
            <a:endParaRPr lang="en-US" sz="2400" dirty="0"/>
          </a:p>
        </p:txBody>
      </p:sp>
      <p:pic>
        <p:nvPicPr>
          <p:cNvPr id="14" name="Picture 13" descr="Macrophage.png"/>
          <p:cNvPicPr>
            <a:picLocks noChangeAspect="1"/>
          </p:cNvPicPr>
          <p:nvPr/>
        </p:nvPicPr>
        <p:blipFill>
          <a:blip r:embed="rId4"/>
          <a:stretch>
            <a:fillRect/>
          </a:stretch>
        </p:blipFill>
        <p:spPr>
          <a:xfrm>
            <a:off x="3854951" y="1913467"/>
            <a:ext cx="1289355" cy="1104103"/>
          </a:xfrm>
          <a:prstGeom prst="rect">
            <a:avLst/>
          </a:prstGeom>
        </p:spPr>
      </p:pic>
      <p:sp>
        <p:nvSpPr>
          <p:cNvPr id="15" name="Freeform 14"/>
          <p:cNvSpPr/>
          <p:nvPr/>
        </p:nvSpPr>
        <p:spPr>
          <a:xfrm>
            <a:off x="2455333" y="2032000"/>
            <a:ext cx="1422400" cy="558800"/>
          </a:xfrm>
          <a:custGeom>
            <a:avLst/>
            <a:gdLst>
              <a:gd name="connsiteX0" fmla="*/ 0 w 1422400"/>
              <a:gd name="connsiteY0" fmla="*/ 558800 h 558800"/>
              <a:gd name="connsiteX1" fmla="*/ 558800 w 1422400"/>
              <a:gd name="connsiteY1" fmla="*/ 67733 h 558800"/>
              <a:gd name="connsiteX2" fmla="*/ 1422400 w 1422400"/>
              <a:gd name="connsiteY2" fmla="*/ 152400 h 558800"/>
            </a:gdLst>
            <a:ahLst/>
            <a:cxnLst>
              <a:cxn ang="0">
                <a:pos x="connsiteX0" y="connsiteY0"/>
              </a:cxn>
              <a:cxn ang="0">
                <a:pos x="connsiteX1" y="connsiteY1"/>
              </a:cxn>
              <a:cxn ang="0">
                <a:pos x="connsiteX2" y="connsiteY2"/>
              </a:cxn>
            </a:cxnLst>
            <a:rect l="l" t="t" r="r" b="b"/>
            <a:pathLst>
              <a:path w="1422400" h="558800">
                <a:moveTo>
                  <a:pt x="0" y="558800"/>
                </a:moveTo>
                <a:cubicBezTo>
                  <a:pt x="160866" y="347133"/>
                  <a:pt x="321733" y="135466"/>
                  <a:pt x="558800" y="67733"/>
                </a:cubicBezTo>
                <a:cubicBezTo>
                  <a:pt x="795867" y="0"/>
                  <a:pt x="1422400" y="152400"/>
                  <a:pt x="1422400" y="15240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164667" y="2269067"/>
            <a:ext cx="1320800" cy="423333"/>
          </a:xfrm>
          <a:custGeom>
            <a:avLst/>
            <a:gdLst>
              <a:gd name="connsiteX0" fmla="*/ 0 w 1320800"/>
              <a:gd name="connsiteY0" fmla="*/ 0 h 423333"/>
              <a:gd name="connsiteX1" fmla="*/ 914400 w 1320800"/>
              <a:gd name="connsiteY1" fmla="*/ 84666 h 423333"/>
              <a:gd name="connsiteX2" fmla="*/ 1320800 w 1320800"/>
              <a:gd name="connsiteY2" fmla="*/ 423333 h 423333"/>
            </a:gdLst>
            <a:ahLst/>
            <a:cxnLst>
              <a:cxn ang="0">
                <a:pos x="connsiteX0" y="connsiteY0"/>
              </a:cxn>
              <a:cxn ang="0">
                <a:pos x="connsiteX1" y="connsiteY1"/>
              </a:cxn>
              <a:cxn ang="0">
                <a:pos x="connsiteX2" y="connsiteY2"/>
              </a:cxn>
            </a:cxnLst>
            <a:rect l="l" t="t" r="r" b="b"/>
            <a:pathLst>
              <a:path w="1320800" h="423333">
                <a:moveTo>
                  <a:pt x="0" y="0"/>
                </a:moveTo>
                <a:cubicBezTo>
                  <a:pt x="347133" y="7055"/>
                  <a:pt x="694267" y="14111"/>
                  <a:pt x="914400" y="84666"/>
                </a:cubicBezTo>
                <a:cubicBezTo>
                  <a:pt x="1134533" y="155221"/>
                  <a:pt x="1320800" y="423333"/>
                  <a:pt x="1320800" y="423333"/>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4792133" y="3640667"/>
            <a:ext cx="1473200" cy="965200"/>
          </a:xfrm>
          <a:custGeom>
            <a:avLst/>
            <a:gdLst>
              <a:gd name="connsiteX0" fmla="*/ 1473200 w 1473200"/>
              <a:gd name="connsiteY0" fmla="*/ 0 h 965200"/>
              <a:gd name="connsiteX1" fmla="*/ 592667 w 1473200"/>
              <a:gd name="connsiteY1" fmla="*/ 237066 h 965200"/>
              <a:gd name="connsiteX2" fmla="*/ 0 w 1473200"/>
              <a:gd name="connsiteY2" fmla="*/ 965200 h 965200"/>
            </a:gdLst>
            <a:ahLst/>
            <a:cxnLst>
              <a:cxn ang="0">
                <a:pos x="connsiteX0" y="connsiteY0"/>
              </a:cxn>
              <a:cxn ang="0">
                <a:pos x="connsiteX1" y="connsiteY1"/>
              </a:cxn>
              <a:cxn ang="0">
                <a:pos x="connsiteX2" y="connsiteY2"/>
              </a:cxn>
            </a:cxnLst>
            <a:rect l="l" t="t" r="r" b="b"/>
            <a:pathLst>
              <a:path w="1473200" h="965200">
                <a:moveTo>
                  <a:pt x="1473200" y="0"/>
                </a:moveTo>
                <a:cubicBezTo>
                  <a:pt x="1155700" y="38099"/>
                  <a:pt x="838200" y="76199"/>
                  <a:pt x="592667" y="237066"/>
                </a:cubicBezTo>
                <a:cubicBezTo>
                  <a:pt x="347134" y="397933"/>
                  <a:pt x="0" y="965200"/>
                  <a:pt x="0" y="96520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6126911" y="2035906"/>
            <a:ext cx="943588" cy="461665"/>
          </a:xfrm>
          <a:prstGeom prst="rect">
            <a:avLst/>
          </a:prstGeom>
          <a:noFill/>
        </p:spPr>
        <p:txBody>
          <a:bodyPr wrap="none" rtlCol="0">
            <a:spAutoFit/>
          </a:bodyPr>
          <a:lstStyle/>
          <a:p>
            <a:r>
              <a:rPr lang="en-US" sz="2400" dirty="0" smtClean="0"/>
              <a:t>TNF-α</a:t>
            </a:r>
            <a:endParaRPr lang="en-US" sz="2400" dirty="0"/>
          </a:p>
        </p:txBody>
      </p:sp>
      <p:grpSp>
        <p:nvGrpSpPr>
          <p:cNvPr id="5" name="Group 23"/>
          <p:cNvGrpSpPr/>
          <p:nvPr/>
        </p:nvGrpSpPr>
        <p:grpSpPr>
          <a:xfrm>
            <a:off x="2034997" y="2510160"/>
            <a:ext cx="1461157" cy="1515996"/>
            <a:chOff x="2034997" y="2510160"/>
            <a:chExt cx="1461157" cy="1515996"/>
          </a:xfrm>
        </p:grpSpPr>
        <p:sp>
          <p:nvSpPr>
            <p:cNvPr id="13" name="TextBox 12"/>
            <p:cNvSpPr txBox="1"/>
            <p:nvPr/>
          </p:nvSpPr>
          <p:spPr>
            <a:xfrm>
              <a:off x="2034997" y="2639265"/>
              <a:ext cx="1461157" cy="461665"/>
            </a:xfrm>
            <a:prstGeom prst="rect">
              <a:avLst/>
            </a:prstGeom>
            <a:noFill/>
          </p:spPr>
          <p:txBody>
            <a:bodyPr wrap="none" rtlCol="0">
              <a:spAutoFit/>
            </a:bodyPr>
            <a:lstStyle/>
            <a:p>
              <a:r>
                <a:rPr lang="en-US" sz="2400" dirty="0" smtClean="0"/>
                <a:t>LPS (toxic)</a:t>
              </a:r>
              <a:endParaRPr lang="en-US" sz="2400" dirty="0"/>
            </a:p>
          </p:txBody>
        </p:sp>
        <p:grpSp>
          <p:nvGrpSpPr>
            <p:cNvPr id="18" name="Group 19"/>
            <p:cNvGrpSpPr/>
            <p:nvPr/>
          </p:nvGrpSpPr>
          <p:grpSpPr>
            <a:xfrm>
              <a:off x="2221260" y="2510160"/>
              <a:ext cx="807433" cy="1515996"/>
              <a:chOff x="5892770" y="4973920"/>
              <a:chExt cx="807433" cy="1515996"/>
            </a:xfrm>
          </p:grpSpPr>
          <p:sp>
            <p:nvSpPr>
              <p:cNvPr id="21" name="Dodecagon 20"/>
              <p:cNvSpPr/>
              <p:nvPr/>
            </p:nvSpPr>
            <p:spPr>
              <a:xfrm>
                <a:off x="6011301" y="5435585"/>
                <a:ext cx="575733" cy="592666"/>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892770" y="6028251"/>
                <a:ext cx="807433" cy="461665"/>
              </a:xfrm>
              <a:prstGeom prst="rect">
                <a:avLst/>
              </a:prstGeom>
              <a:noFill/>
            </p:spPr>
            <p:txBody>
              <a:bodyPr wrap="none" rtlCol="0">
                <a:spAutoFit/>
              </a:bodyPr>
              <a:lstStyle/>
              <a:p>
                <a:r>
                  <a:rPr lang="en-US" sz="2400" dirty="0" smtClean="0"/>
                  <a:t>VLDL</a:t>
                </a:r>
                <a:endParaRPr lang="en-US" sz="2400" dirty="0"/>
              </a:p>
            </p:txBody>
          </p:sp>
          <p:sp>
            <p:nvSpPr>
              <p:cNvPr id="23" name="TextBox 22"/>
              <p:cNvSpPr txBox="1"/>
              <p:nvPr/>
            </p:nvSpPr>
            <p:spPr>
              <a:xfrm>
                <a:off x="5927819" y="4973920"/>
                <a:ext cx="640470" cy="461665"/>
              </a:xfrm>
              <a:prstGeom prst="rect">
                <a:avLst/>
              </a:prstGeom>
              <a:noFill/>
            </p:spPr>
            <p:txBody>
              <a:bodyPr wrap="none" rtlCol="0">
                <a:spAutoFit/>
              </a:bodyPr>
              <a:lstStyle/>
              <a:p>
                <a:r>
                  <a:rPr lang="en-US" sz="2400" dirty="0" smtClean="0"/>
                  <a:t>LBP</a:t>
                </a:r>
                <a:endParaRPr lang="en-US" sz="2400" dirty="0"/>
              </a:p>
            </p:txBody>
          </p:sp>
        </p:grpSp>
      </p:grpSp>
      <p:sp>
        <p:nvSpPr>
          <p:cNvPr id="25" name="TextBox 24"/>
          <p:cNvSpPr txBox="1"/>
          <p:nvPr/>
        </p:nvSpPr>
        <p:spPr>
          <a:xfrm>
            <a:off x="2187397" y="2791665"/>
            <a:ext cx="1461157" cy="461665"/>
          </a:xfrm>
          <a:prstGeom prst="rect">
            <a:avLst/>
          </a:prstGeom>
          <a:noFill/>
        </p:spPr>
        <p:txBody>
          <a:bodyPr wrap="none" rtlCol="0">
            <a:spAutoFit/>
          </a:bodyPr>
          <a:lstStyle/>
          <a:p>
            <a:r>
              <a:rPr lang="en-US" sz="2400" dirty="0" smtClean="0"/>
              <a:t>LPS (toxic)</a:t>
            </a:r>
            <a:endParaRPr lang="en-US" sz="2400" dirty="0"/>
          </a:p>
        </p:txBody>
      </p:sp>
      <p:grpSp>
        <p:nvGrpSpPr>
          <p:cNvPr id="20" name="Group 17"/>
          <p:cNvGrpSpPr/>
          <p:nvPr/>
        </p:nvGrpSpPr>
        <p:grpSpPr>
          <a:xfrm>
            <a:off x="4080936" y="4042602"/>
            <a:ext cx="807433" cy="1515996"/>
            <a:chOff x="4080936" y="4042602"/>
            <a:chExt cx="807433" cy="1515996"/>
          </a:xfrm>
        </p:grpSpPr>
        <p:sp>
          <p:nvSpPr>
            <p:cNvPr id="9" name="Dodecagon 8"/>
            <p:cNvSpPr/>
            <p:nvPr/>
          </p:nvSpPr>
          <p:spPr>
            <a:xfrm>
              <a:off x="4199467" y="4504267"/>
              <a:ext cx="575733" cy="592666"/>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80936" y="5096933"/>
              <a:ext cx="807433" cy="461665"/>
            </a:xfrm>
            <a:prstGeom prst="rect">
              <a:avLst/>
            </a:prstGeom>
            <a:noFill/>
          </p:spPr>
          <p:txBody>
            <a:bodyPr wrap="none" rtlCol="0">
              <a:spAutoFit/>
            </a:bodyPr>
            <a:lstStyle/>
            <a:p>
              <a:r>
                <a:rPr lang="en-US" sz="2400" dirty="0" smtClean="0"/>
                <a:t>VLDL</a:t>
              </a:r>
              <a:endParaRPr lang="en-US" sz="2400" dirty="0"/>
            </a:p>
          </p:txBody>
        </p:sp>
        <p:sp>
          <p:nvSpPr>
            <p:cNvPr id="11" name="TextBox 10"/>
            <p:cNvSpPr txBox="1"/>
            <p:nvPr/>
          </p:nvSpPr>
          <p:spPr>
            <a:xfrm>
              <a:off x="4115985" y="4042602"/>
              <a:ext cx="640470" cy="461665"/>
            </a:xfrm>
            <a:prstGeom prst="rect">
              <a:avLst/>
            </a:prstGeom>
            <a:noFill/>
          </p:spPr>
          <p:txBody>
            <a:bodyPr wrap="none" rtlCol="0">
              <a:spAutoFit/>
            </a:bodyPr>
            <a:lstStyle/>
            <a:p>
              <a:r>
                <a:rPr lang="en-US" sz="2400" dirty="0" smtClean="0"/>
                <a:t>LBP</a:t>
              </a:r>
              <a:endParaRPr lang="en-US" sz="2400" dirty="0"/>
            </a:p>
          </p:txBody>
        </p:sp>
      </p:grpSp>
      <p:sp>
        <p:nvSpPr>
          <p:cNvPr id="26" name="TextBox 25"/>
          <p:cNvSpPr txBox="1"/>
          <p:nvPr/>
        </p:nvSpPr>
        <p:spPr>
          <a:xfrm>
            <a:off x="3496155" y="6037368"/>
            <a:ext cx="5495724" cy="707886"/>
          </a:xfrm>
          <a:prstGeom prst="rect">
            <a:avLst/>
          </a:prstGeom>
          <a:noFill/>
        </p:spPr>
        <p:txBody>
          <a:bodyPr wrap="square" rtlCol="0">
            <a:spAutoFit/>
          </a:bodyPr>
          <a:lstStyle/>
          <a:p>
            <a:r>
              <a:rPr lang="en-US" dirty="0" smtClean="0">
                <a:ln>
                  <a:solidFill>
                    <a:srgbClr val="FF0000"/>
                  </a:solidFill>
                </a:ln>
              </a:rPr>
              <a:t>*</a:t>
            </a:r>
            <a:r>
              <a:rPr lang="en-US" dirty="0" smtClean="0"/>
              <a:t> </a:t>
            </a:r>
            <a:r>
              <a:rPr lang="en-US" sz="2000" dirty="0" smtClean="0"/>
              <a:t>Barcia and </a:t>
            </a:r>
            <a:r>
              <a:rPr lang="en-US" sz="2000" dirty="0" err="1" smtClean="0"/>
              <a:t>Harris,”Triglyceride</a:t>
            </a:r>
            <a:r>
              <a:rPr lang="en-US" sz="2000" dirty="0" smtClean="0"/>
              <a:t> Rich Lipoproteins as Agents of Innate Immunity CID, 2005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05521 0.00625 C -0.10937 -0.00625 -0.16337 -0.01852 -0.19045 -0.05301 C -0.21753 -0.0875 -0.21788 -0.14444 -0.21823 -0.20116 " pathEditMode="relative" ptsTypes="aaA">
                                      <p:cBhvr>
                                        <p:cTn id="37" dur="2000" fill="hold"/>
                                        <p:tgtEl>
                                          <p:spTgt spid="20"/>
                                        </p:tgtEl>
                                        <p:attrNameLst>
                                          <p:attrName>ppt_x</p:attrName>
                                          <p:attrName>ppt_y</p:attrName>
                                        </p:attrNameLst>
                                      </p:cBhvr>
                                    </p:animMotion>
                                  </p:childTnLst>
                                  <p:subTnLst>
                                    <p:set>
                                      <p:cBhvr override="childStyle">
                                        <p:cTn dur="1" fill="hold" display="0" masterRel="nextClick" afterEffect="1"/>
                                        <p:tgtEl>
                                          <p:spTgt spid="20"/>
                                        </p:tgtEl>
                                        <p:attrNameLst>
                                          <p:attrName>style.visibility</p:attrName>
                                        </p:attrNameLst>
                                      </p:cBhvr>
                                      <p:to>
                                        <p:strVal val="hidden"/>
                                      </p:to>
                                    </p:set>
                                  </p:subTnLst>
                                </p:cTn>
                              </p:par>
                              <p:par>
                                <p:cTn id="38" presetID="1" presetClass="exit" presetSubtype="0" fill="hold" grpId="1"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1.66667E-6 2.22222E-6 C 0.04445 0.01018 0.08889 0.02037 0.11302 0.01227 C 0.13716 0.00416 0.1408 -0.02269 0.14445 -0.04931 " pathEditMode="relative" ptsTypes="aaA">
                                      <p:cBhvr>
                                        <p:cTn id="47"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7" grpId="1" animBg="1"/>
      <p:bldP spid="19" grpId="0"/>
      <p:bldP spid="25" grpId="0"/>
      <p:bldP spid="25" grpId="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1557" y="274638"/>
            <a:ext cx="8501015" cy="1143000"/>
          </a:xfrm>
        </p:spPr>
        <p:txBody>
          <a:bodyPr>
            <a:normAutofit fontScale="90000"/>
          </a:bodyPr>
          <a:lstStyle/>
          <a:p>
            <a:r>
              <a:rPr lang="en-US" dirty="0" smtClean="0"/>
              <a:t>The </a:t>
            </a:r>
            <a:r>
              <a:rPr lang="en-US" dirty="0" err="1" smtClean="0"/>
              <a:t>Endotoxin</a:t>
            </a:r>
            <a:r>
              <a:rPr lang="en-US" dirty="0" smtClean="0"/>
              <a:t> Lipoprotein Hypothesis </a:t>
            </a:r>
            <a:r>
              <a:rPr lang="en-US" dirty="0" smtClean="0">
                <a:solidFill>
                  <a:srgbClr val="C0504D"/>
                </a:solidFill>
              </a:rPr>
              <a:t>*</a:t>
            </a:r>
            <a:endParaRPr lang="en-US" dirty="0">
              <a:solidFill>
                <a:srgbClr val="C0504D"/>
              </a:solidFill>
            </a:endParaRPr>
          </a:p>
        </p:txBody>
      </p:sp>
      <p:sp>
        <p:nvSpPr>
          <p:cNvPr id="4" name="TextBox 3"/>
          <p:cNvSpPr txBox="1"/>
          <p:nvPr/>
        </p:nvSpPr>
        <p:spPr>
          <a:xfrm>
            <a:off x="3311618" y="6291085"/>
            <a:ext cx="5490981" cy="461665"/>
          </a:xfrm>
          <a:prstGeom prst="rect">
            <a:avLst/>
          </a:prstGeom>
          <a:noFill/>
        </p:spPr>
        <p:txBody>
          <a:bodyPr wrap="none" rtlCol="0">
            <a:spAutoFit/>
          </a:bodyPr>
          <a:lstStyle/>
          <a:p>
            <a:r>
              <a:rPr lang="en-US" sz="2400" dirty="0" smtClean="0">
                <a:ln>
                  <a:solidFill>
                    <a:srgbClr val="FF0000"/>
                  </a:solidFill>
                </a:ln>
              </a:rPr>
              <a:t>*</a:t>
            </a:r>
            <a:r>
              <a:rPr lang="en-US" sz="2000" dirty="0" smtClean="0"/>
              <a:t> </a:t>
            </a:r>
            <a:r>
              <a:rPr lang="en-US" sz="2000" dirty="0" err="1" smtClean="0"/>
              <a:t>Rauchhaus</a:t>
            </a:r>
            <a:r>
              <a:rPr lang="en-US" sz="2000" dirty="0" smtClean="0"/>
              <a:t> et al., The Lancet, 356, 930-933, 2000</a:t>
            </a:r>
            <a:endParaRPr lang="en-US" sz="2000" dirty="0"/>
          </a:p>
        </p:txBody>
      </p:sp>
      <p:sp>
        <p:nvSpPr>
          <p:cNvPr id="5" name="TextBox 4"/>
          <p:cNvSpPr txBox="1"/>
          <p:nvPr/>
        </p:nvSpPr>
        <p:spPr>
          <a:xfrm>
            <a:off x="1333906" y="1877886"/>
            <a:ext cx="2294493" cy="400110"/>
          </a:xfrm>
          <a:prstGeom prst="rect">
            <a:avLst/>
          </a:prstGeom>
          <a:solidFill>
            <a:srgbClr val="FCF6C9"/>
          </a:solidFill>
          <a:ln>
            <a:solidFill>
              <a:srgbClr val="FFFFFF"/>
            </a:solidFill>
          </a:ln>
          <a:effectLst>
            <a:outerShdw blurRad="50800" dist="38100" dir="2700000">
              <a:srgbClr val="000000">
                <a:alpha val="43000"/>
              </a:srgbClr>
            </a:outerShdw>
          </a:effectLst>
        </p:spPr>
        <p:txBody>
          <a:bodyPr wrap="none" rtlCol="0">
            <a:spAutoFit/>
          </a:bodyPr>
          <a:lstStyle/>
          <a:p>
            <a:r>
              <a:rPr lang="en-US" sz="2000" dirty="0" err="1" smtClean="0"/>
              <a:t>Endotoxin</a:t>
            </a:r>
            <a:r>
              <a:rPr lang="en-US" sz="2000" dirty="0" smtClean="0"/>
              <a:t> (bacteria)</a:t>
            </a:r>
            <a:endParaRPr lang="en-US" sz="2000" dirty="0"/>
          </a:p>
        </p:txBody>
      </p:sp>
      <p:sp>
        <p:nvSpPr>
          <p:cNvPr id="6" name="TextBox 5"/>
          <p:cNvSpPr txBox="1"/>
          <p:nvPr/>
        </p:nvSpPr>
        <p:spPr>
          <a:xfrm>
            <a:off x="976776" y="3893467"/>
            <a:ext cx="2984661" cy="400110"/>
          </a:xfrm>
          <a:prstGeom prst="rect">
            <a:avLst/>
          </a:prstGeom>
          <a:solidFill>
            <a:srgbClr val="FCF6C9"/>
          </a:solidFill>
          <a:ln>
            <a:solidFill>
              <a:srgbClr val="FFFFFF"/>
            </a:solidFill>
          </a:ln>
          <a:effectLst>
            <a:outerShdw blurRad="50800" dist="38100" dir="2700000">
              <a:srgbClr val="000000">
                <a:alpha val="43000"/>
              </a:srgbClr>
            </a:outerShdw>
          </a:effectLst>
        </p:spPr>
        <p:txBody>
          <a:bodyPr wrap="none" rtlCol="0">
            <a:spAutoFit/>
          </a:bodyPr>
          <a:lstStyle/>
          <a:p>
            <a:r>
              <a:rPr lang="en-US" sz="2000" dirty="0" err="1" smtClean="0"/>
              <a:t>Proinflammatory</a:t>
            </a:r>
            <a:r>
              <a:rPr lang="en-US" sz="2000" dirty="0" smtClean="0"/>
              <a:t> cytokines</a:t>
            </a:r>
            <a:endParaRPr lang="en-US" sz="2000" dirty="0"/>
          </a:p>
        </p:txBody>
      </p:sp>
      <p:sp>
        <p:nvSpPr>
          <p:cNvPr id="7" name="TextBox 6"/>
          <p:cNvSpPr txBox="1"/>
          <p:nvPr/>
        </p:nvSpPr>
        <p:spPr>
          <a:xfrm>
            <a:off x="1333906" y="4701471"/>
            <a:ext cx="2486854" cy="400110"/>
          </a:xfrm>
          <a:prstGeom prst="rect">
            <a:avLst/>
          </a:prstGeom>
          <a:solidFill>
            <a:srgbClr val="FCF6C9"/>
          </a:solidFill>
          <a:ln>
            <a:solidFill>
              <a:srgbClr val="FFFFFF"/>
            </a:solidFill>
          </a:ln>
          <a:effectLst>
            <a:outerShdw blurRad="50800" dist="38100" dir="2700000">
              <a:srgbClr val="000000">
                <a:alpha val="43000"/>
              </a:srgbClr>
            </a:outerShdw>
          </a:effectLst>
        </p:spPr>
        <p:txBody>
          <a:bodyPr wrap="none" rtlCol="0">
            <a:spAutoFit/>
          </a:bodyPr>
          <a:lstStyle/>
          <a:p>
            <a:r>
              <a:rPr lang="en-US" sz="2000" dirty="0" smtClean="0"/>
              <a:t>Heart Failure Worsens </a:t>
            </a:r>
            <a:endParaRPr lang="en-US" sz="2000" dirty="0"/>
          </a:p>
        </p:txBody>
      </p:sp>
      <p:sp>
        <p:nvSpPr>
          <p:cNvPr id="8" name="TextBox 7"/>
          <p:cNvSpPr txBox="1"/>
          <p:nvPr/>
        </p:nvSpPr>
        <p:spPr>
          <a:xfrm>
            <a:off x="1889461" y="5539089"/>
            <a:ext cx="1159292" cy="400110"/>
          </a:xfrm>
          <a:prstGeom prst="rect">
            <a:avLst/>
          </a:prstGeom>
          <a:solidFill>
            <a:srgbClr val="FCF6C9"/>
          </a:solidFill>
          <a:ln>
            <a:solidFill>
              <a:srgbClr val="FFFFFF"/>
            </a:solidFill>
          </a:ln>
          <a:effectLst>
            <a:outerShdw blurRad="50800" dist="38100" dir="2700000">
              <a:srgbClr val="000000">
                <a:alpha val="43000"/>
              </a:srgbClr>
            </a:outerShdw>
          </a:effectLst>
        </p:spPr>
        <p:txBody>
          <a:bodyPr wrap="none" rtlCol="0">
            <a:spAutoFit/>
          </a:bodyPr>
          <a:lstStyle/>
          <a:p>
            <a:r>
              <a:rPr lang="en-US" sz="2000" dirty="0" smtClean="0"/>
              <a:t>Mortality</a:t>
            </a:r>
            <a:endParaRPr lang="en-US" sz="2000" dirty="0"/>
          </a:p>
        </p:txBody>
      </p:sp>
      <p:sp>
        <p:nvSpPr>
          <p:cNvPr id="9" name="TextBox 8"/>
          <p:cNvSpPr txBox="1"/>
          <p:nvPr/>
        </p:nvSpPr>
        <p:spPr>
          <a:xfrm>
            <a:off x="5347086" y="3893467"/>
            <a:ext cx="684803" cy="400110"/>
          </a:xfrm>
          <a:prstGeom prst="rect">
            <a:avLst/>
          </a:prstGeom>
          <a:solidFill>
            <a:srgbClr val="FCF6C9"/>
          </a:solidFill>
          <a:ln>
            <a:solidFill>
              <a:srgbClr val="FFFFFF"/>
            </a:solidFill>
          </a:ln>
          <a:effectLst>
            <a:outerShdw blurRad="50800" dist="38100" dir="2700000">
              <a:srgbClr val="000000">
                <a:alpha val="43000"/>
              </a:srgbClr>
            </a:outerShdw>
          </a:effectLst>
        </p:spPr>
        <p:txBody>
          <a:bodyPr wrap="none" rtlCol="0">
            <a:spAutoFit/>
          </a:bodyPr>
          <a:lstStyle/>
          <a:p>
            <a:r>
              <a:rPr lang="en-US" sz="2000" dirty="0" smtClean="0"/>
              <a:t>Liver </a:t>
            </a:r>
            <a:endParaRPr lang="en-US" sz="2000" dirty="0"/>
          </a:p>
        </p:txBody>
      </p:sp>
      <p:sp>
        <p:nvSpPr>
          <p:cNvPr id="10" name="TextBox 9"/>
          <p:cNvSpPr txBox="1"/>
          <p:nvPr/>
        </p:nvSpPr>
        <p:spPr>
          <a:xfrm>
            <a:off x="4392064" y="2553385"/>
            <a:ext cx="2800817" cy="400110"/>
          </a:xfrm>
          <a:prstGeom prst="rect">
            <a:avLst/>
          </a:prstGeom>
          <a:solidFill>
            <a:srgbClr val="FCF6C9"/>
          </a:solidFill>
          <a:ln>
            <a:solidFill>
              <a:srgbClr val="FFFFFF"/>
            </a:solidFill>
          </a:ln>
          <a:effectLst>
            <a:outerShdw blurRad="50800" dist="38100" dir="2700000">
              <a:srgbClr val="000000">
                <a:alpha val="43000"/>
              </a:srgbClr>
            </a:outerShdw>
          </a:effectLst>
        </p:spPr>
        <p:txBody>
          <a:bodyPr wrap="none" rtlCol="0">
            <a:spAutoFit/>
          </a:bodyPr>
          <a:lstStyle/>
          <a:p>
            <a:r>
              <a:rPr lang="en-US" sz="2000" dirty="0" smtClean="0"/>
              <a:t>Serum Lipoproteins (LDL)</a:t>
            </a:r>
            <a:endParaRPr lang="en-US" sz="2000" dirty="0"/>
          </a:p>
        </p:txBody>
      </p:sp>
      <p:cxnSp>
        <p:nvCxnSpPr>
          <p:cNvPr id="16" name="Straight Arrow Connector 15"/>
          <p:cNvCxnSpPr/>
          <p:nvPr/>
        </p:nvCxnSpPr>
        <p:spPr>
          <a:xfrm rot="16200000" flipH="1">
            <a:off x="1654956" y="3142669"/>
            <a:ext cx="163150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2"/>
          </p:cNvCxnSpPr>
          <p:nvPr/>
        </p:nvCxnSpPr>
        <p:spPr>
          <a:xfrm rot="16200000" flipH="1">
            <a:off x="2265960" y="4496723"/>
            <a:ext cx="407894" cy="1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2264359" y="5345258"/>
            <a:ext cx="407894" cy="1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961437" y="4120543"/>
            <a:ext cx="13856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5231097" y="3459748"/>
            <a:ext cx="1014094"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a:off x="2804732" y="2791374"/>
            <a:ext cx="15873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2483069" y="2793969"/>
            <a:ext cx="400109" cy="1588"/>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048753" y="2419078"/>
            <a:ext cx="1011628" cy="369332"/>
          </a:xfrm>
          <a:prstGeom prst="rect">
            <a:avLst/>
          </a:prstGeom>
          <a:noFill/>
        </p:spPr>
        <p:txBody>
          <a:bodyPr wrap="none" rtlCol="0">
            <a:spAutoFit/>
          </a:bodyPr>
          <a:lstStyle/>
          <a:p>
            <a:r>
              <a:rPr lang="en-US" dirty="0" smtClean="0"/>
              <a:t>suppress</a:t>
            </a:r>
            <a:endParaRPr lang="en-US" dirty="0"/>
          </a:p>
        </p:txBody>
      </p:sp>
      <p:sp>
        <p:nvSpPr>
          <p:cNvPr id="34" name="TextBox 33"/>
          <p:cNvSpPr txBox="1"/>
          <p:nvPr/>
        </p:nvSpPr>
        <p:spPr>
          <a:xfrm>
            <a:off x="3961437" y="1610184"/>
            <a:ext cx="3924218" cy="830997"/>
          </a:xfrm>
          <a:prstGeom prst="rect">
            <a:avLst/>
          </a:prstGeom>
          <a:noFill/>
        </p:spPr>
        <p:txBody>
          <a:bodyPr wrap="square" rtlCol="0">
            <a:spAutoFit/>
          </a:bodyPr>
          <a:lstStyle/>
          <a:p>
            <a:r>
              <a:rPr lang="en-US" sz="2400" dirty="0" err="1" smtClean="0"/>
              <a:t>Statins</a:t>
            </a:r>
            <a:r>
              <a:rPr lang="en-US" sz="2400" dirty="0" smtClean="0"/>
              <a:t> interfere with the liver’s ability to synthesize LDL</a:t>
            </a:r>
            <a:endParaRPr lang="en-US" sz="2400" dirty="0"/>
          </a:p>
        </p:txBody>
      </p:sp>
      <p:cxnSp>
        <p:nvCxnSpPr>
          <p:cNvPr id="22" name="Straight Arrow Connector 21"/>
          <p:cNvCxnSpPr/>
          <p:nvPr/>
        </p:nvCxnSpPr>
        <p:spPr>
          <a:xfrm rot="10800000" flipV="1">
            <a:off x="3641627" y="1933073"/>
            <a:ext cx="333038" cy="52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297268" y="2419078"/>
            <a:ext cx="523492" cy="866092"/>
            <a:chOff x="374369" y="2792963"/>
            <a:chExt cx="523492" cy="866092"/>
          </a:xfrm>
        </p:grpSpPr>
        <p:cxnSp>
          <p:nvCxnSpPr>
            <p:cNvPr id="25" name="Straight Connector 24"/>
            <p:cNvCxnSpPr/>
            <p:nvPr/>
          </p:nvCxnSpPr>
          <p:spPr>
            <a:xfrm rot="16200000" flipH="1">
              <a:off x="209967" y="2957365"/>
              <a:ext cx="837946" cy="5091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24317" y="2985511"/>
              <a:ext cx="837946" cy="50914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 name="Down Arrow 28"/>
          <p:cNvSpPr/>
          <p:nvPr/>
        </p:nvSpPr>
        <p:spPr>
          <a:xfrm>
            <a:off x="2357065" y="2305608"/>
            <a:ext cx="214824" cy="16154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347086" y="4701471"/>
            <a:ext cx="3122401" cy="1384995"/>
          </a:xfrm>
          <a:prstGeom prst="rect">
            <a:avLst/>
          </a:prstGeom>
          <a:solidFill>
            <a:srgbClr val="FCFBE6"/>
          </a:solidFill>
          <a:effectLst>
            <a:outerShdw blurRad="50800" dist="38100" dir="2700000">
              <a:srgbClr val="000000">
                <a:alpha val="43000"/>
              </a:srgbClr>
            </a:outerShdw>
          </a:effectLst>
        </p:spPr>
        <p:txBody>
          <a:bodyPr wrap="square" rtlCol="0">
            <a:spAutoFit/>
          </a:bodyPr>
          <a:lstStyle/>
          <a:p>
            <a:pPr algn="ctr"/>
            <a:r>
              <a:rPr lang="en-US" sz="2800" dirty="0" smtClean="0"/>
              <a:t>Heart failure patient needs high serum cholesterol</a:t>
            </a:r>
            <a:endParaRPr lang="en-US" sz="2800" dirty="0"/>
          </a:p>
        </p:txBody>
      </p:sp>
      <p:sp>
        <p:nvSpPr>
          <p:cNvPr id="37" name="Freeform 36"/>
          <p:cNvSpPr/>
          <p:nvPr/>
        </p:nvSpPr>
        <p:spPr>
          <a:xfrm>
            <a:off x="2005044" y="2054725"/>
            <a:ext cx="4186095" cy="2525599"/>
          </a:xfrm>
          <a:custGeom>
            <a:avLst/>
            <a:gdLst>
              <a:gd name="connsiteX0" fmla="*/ 1177339 w 4186095"/>
              <a:gd name="connsiteY0" fmla="*/ 0 h 2525599"/>
              <a:gd name="connsiteX1" fmla="*/ 21406 w 4186095"/>
              <a:gd name="connsiteY1" fmla="*/ 1070169 h 2525599"/>
              <a:gd name="connsiteX2" fmla="*/ 1305776 w 4186095"/>
              <a:gd name="connsiteY2" fmla="*/ 2311565 h 2525599"/>
              <a:gd name="connsiteX3" fmla="*/ 3417851 w 4186095"/>
              <a:gd name="connsiteY3" fmla="*/ 2354371 h 2525599"/>
              <a:gd name="connsiteX4" fmla="*/ 4131390 w 4186095"/>
              <a:gd name="connsiteY4" fmla="*/ 1355547 h 2525599"/>
              <a:gd name="connsiteX5" fmla="*/ 3089623 w 4186095"/>
              <a:gd name="connsiteY5" fmla="*/ 470874 h 2525599"/>
              <a:gd name="connsiteX6" fmla="*/ 1148798 w 4186095"/>
              <a:gd name="connsiteY6" fmla="*/ 656370 h 25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6095" h="2525599">
                <a:moveTo>
                  <a:pt x="1177339" y="0"/>
                </a:moveTo>
                <a:cubicBezTo>
                  <a:pt x="588669" y="342454"/>
                  <a:pt x="0" y="684908"/>
                  <a:pt x="21406" y="1070169"/>
                </a:cubicBezTo>
                <a:cubicBezTo>
                  <a:pt x="42812" y="1455430"/>
                  <a:pt x="739702" y="2097531"/>
                  <a:pt x="1305776" y="2311565"/>
                </a:cubicBezTo>
                <a:cubicBezTo>
                  <a:pt x="1871850" y="2525599"/>
                  <a:pt x="2946915" y="2513707"/>
                  <a:pt x="3417851" y="2354371"/>
                </a:cubicBezTo>
                <a:cubicBezTo>
                  <a:pt x="3888787" y="2195035"/>
                  <a:pt x="4186095" y="1669463"/>
                  <a:pt x="4131390" y="1355547"/>
                </a:cubicBezTo>
                <a:cubicBezTo>
                  <a:pt x="4076685" y="1041631"/>
                  <a:pt x="3586722" y="587404"/>
                  <a:pt x="3089623" y="470874"/>
                </a:cubicBezTo>
                <a:cubicBezTo>
                  <a:pt x="2592524" y="354345"/>
                  <a:pt x="1148798" y="656370"/>
                  <a:pt x="1148798" y="656370"/>
                </a:cubicBezTo>
              </a:path>
            </a:pathLst>
          </a:custGeom>
          <a:ln w="57150" cap="flat" cmpd="sng" algn="ctr">
            <a:solidFill>
              <a:schemeClr val="accent1"/>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3" grpId="0"/>
      <p:bldP spid="34" grpId="0"/>
      <p:bldP spid="29" grpId="0" animBg="1"/>
      <p:bldP spid="31" grpId="0" animBg="1"/>
      <p:bldP spid="37"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Protects from MRSA</a:t>
            </a:r>
            <a:r>
              <a:rPr lang="en-US" dirty="0" smtClean="0">
                <a:solidFill>
                  <a:srgbClr val="FF0000"/>
                </a:solidFill>
              </a:rPr>
              <a:t>*</a:t>
            </a:r>
            <a:endParaRPr lang="en-US" dirty="0">
              <a:solidFill>
                <a:srgbClr val="FF0000"/>
              </a:solidFill>
            </a:endParaRPr>
          </a:p>
        </p:txBody>
      </p:sp>
      <p:pic>
        <p:nvPicPr>
          <p:cNvPr id="4" name="Content Placeholder 3" descr="MRSA_CDC.gif"/>
          <p:cNvPicPr>
            <a:picLocks noGrp="1" noChangeAspect="1"/>
          </p:cNvPicPr>
          <p:nvPr>
            <p:ph idx="1"/>
          </p:nvPr>
        </p:nvPicPr>
        <p:blipFill>
          <a:blip r:embed="rId3"/>
          <a:srcRect l="-64810" r="-64810"/>
          <a:stretch>
            <a:fillRect/>
          </a:stretch>
        </p:blipFill>
        <p:spPr>
          <a:xfrm>
            <a:off x="5005612" y="1188266"/>
            <a:ext cx="5505950" cy="3028061"/>
          </a:xfrm>
        </p:spPr>
      </p:pic>
      <p:pic>
        <p:nvPicPr>
          <p:cNvPr id="6" name="Picture 5" descr="mrsa_foot.jpg"/>
          <p:cNvPicPr>
            <a:picLocks noChangeAspect="1"/>
          </p:cNvPicPr>
          <p:nvPr/>
        </p:nvPicPr>
        <p:blipFill>
          <a:blip r:embed="rId4"/>
          <a:stretch>
            <a:fillRect/>
          </a:stretch>
        </p:blipFill>
        <p:spPr>
          <a:xfrm>
            <a:off x="7325747" y="4216327"/>
            <a:ext cx="1544851" cy="2542382"/>
          </a:xfrm>
          <a:prstGeom prst="rect">
            <a:avLst/>
          </a:prstGeom>
        </p:spPr>
      </p:pic>
      <p:sp>
        <p:nvSpPr>
          <p:cNvPr id="7" name="TextBox 6"/>
          <p:cNvSpPr txBox="1"/>
          <p:nvPr/>
        </p:nvSpPr>
        <p:spPr>
          <a:xfrm>
            <a:off x="273401" y="6297044"/>
            <a:ext cx="7141949" cy="461665"/>
          </a:xfrm>
          <a:prstGeom prst="rect">
            <a:avLst/>
          </a:prstGeom>
          <a:noFill/>
        </p:spPr>
        <p:txBody>
          <a:bodyPr wrap="none" rtlCol="0">
            <a:spAutoFit/>
          </a:bodyPr>
          <a:lstStyle/>
          <a:p>
            <a:r>
              <a:rPr lang="en-US" sz="2400" dirty="0" smtClean="0">
                <a:solidFill>
                  <a:srgbClr val="FF0000"/>
                </a:solidFill>
              </a:rPr>
              <a:t>*</a:t>
            </a:r>
            <a:r>
              <a:rPr lang="en-US" sz="2400" dirty="0" smtClean="0"/>
              <a:t> Peterson et al., Cell Host Microbe 4(6): 555–566, 2008</a:t>
            </a:r>
            <a:endParaRPr lang="en-US" sz="2400" dirty="0"/>
          </a:p>
        </p:txBody>
      </p:sp>
      <p:sp>
        <p:nvSpPr>
          <p:cNvPr id="8" name="Content Placeholder 2"/>
          <p:cNvSpPr txBox="1">
            <a:spLocks/>
          </p:cNvSpPr>
          <p:nvPr/>
        </p:nvSpPr>
        <p:spPr>
          <a:xfrm>
            <a:off x="273401" y="1299384"/>
            <a:ext cx="8686800" cy="4525963"/>
          </a:xfrm>
          <a:prstGeom prst="rect">
            <a:avLst/>
          </a:prstGeom>
        </p:spPr>
        <p:txBody>
          <a:bodyPr vert="horz" lIns="91440" tIns="45720" rIns="91440" bIns="45720" rtlCol="0">
            <a:normAutofit fontScale="92500" lnSpcReduction="20000"/>
          </a:bodyPr>
          <a:lstStyle/>
          <a:p>
            <a:pPr marL="342900" lvl="0" indent="-342900">
              <a:spcBef>
                <a:spcPct val="20000"/>
              </a:spcBef>
              <a:buFont typeface="Arial"/>
              <a:buChar char="•"/>
            </a:pPr>
            <a:r>
              <a:rPr lang="en-US" sz="3200" dirty="0" err="1" smtClean="0"/>
              <a:t>Methicillin</a:t>
            </a:r>
            <a:r>
              <a:rPr lang="en-US" sz="3200" dirty="0" smtClean="0"/>
              <a:t>-resistant Staphylococcus            </a:t>
            </a:r>
            <a:r>
              <a:rPr lang="en-US" sz="3200" dirty="0" err="1" smtClean="0"/>
              <a:t>aureus</a:t>
            </a:r>
            <a:r>
              <a:rPr lang="en-US" sz="3200" dirty="0" smtClean="0"/>
              <a:t> (MRSA) has become a major problem                              in hospitals worldwide</a:t>
            </a:r>
          </a:p>
          <a:p>
            <a:pPr marL="342900" lvl="0" indent="-342900">
              <a:spcBef>
                <a:spcPct val="20000"/>
              </a:spcBef>
              <a:buFont typeface="Arial"/>
              <a:buChar char="•"/>
            </a:pPr>
            <a:r>
              <a:rPr lang="en-US" sz="3200" dirty="0" smtClean="0"/>
              <a:t>Researchers have found that </a:t>
            </a:r>
            <a:r>
              <a:rPr lang="en-US" sz="3200" dirty="0" err="1" smtClean="0"/>
              <a:t>ApoB</a:t>
            </a:r>
            <a:r>
              <a:rPr lang="en-US" sz="3200" dirty="0" smtClean="0"/>
              <a:t>                                            (in LDL) limits invasion by binding to                            and neutralizing a key enzyme                          responsible for promoting invasion                              through the skin</a:t>
            </a:r>
          </a:p>
          <a:p>
            <a:pPr marL="342900" lvl="0" indent="-342900">
              <a:spcBef>
                <a:spcPct val="20000"/>
              </a:spcBef>
              <a:buFont typeface="Arial"/>
              <a:buChar char="•"/>
            </a:pPr>
            <a:r>
              <a:rPr lang="en-US" sz="3200" dirty="0" smtClean="0"/>
              <a:t>In experiments, skin penetration and                         serum bacterial density were significantly                   greater in </a:t>
            </a:r>
            <a:r>
              <a:rPr lang="en-US" sz="3200" dirty="0" err="1" smtClean="0"/>
              <a:t>ApoB</a:t>
            </a:r>
            <a:r>
              <a:rPr lang="en-US" sz="3200" dirty="0" smtClean="0"/>
              <a:t> deficient mice.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06"/>
            <a:ext cx="8229600" cy="1143000"/>
          </a:xfrm>
        </p:spPr>
        <p:txBody>
          <a:bodyPr/>
          <a:lstStyle/>
          <a:p>
            <a:r>
              <a:rPr lang="en-US" dirty="0" smtClean="0"/>
              <a:t>The MRSA Epidemic</a:t>
            </a:r>
            <a:r>
              <a:rPr lang="en-US" dirty="0" smtClean="0">
                <a:solidFill>
                  <a:srgbClr val="FF0000"/>
                </a:solidFill>
              </a:rPr>
              <a:t>*</a:t>
            </a:r>
            <a:endParaRPr lang="en-US" dirty="0">
              <a:solidFill>
                <a:srgbClr val="FF0000"/>
              </a:solidFill>
            </a:endParaRPr>
          </a:p>
        </p:txBody>
      </p:sp>
      <p:pic>
        <p:nvPicPr>
          <p:cNvPr id="5" name="Picture 4" descr="mrsa-cases.gif"/>
          <p:cNvPicPr>
            <a:picLocks noChangeAspect="1"/>
          </p:cNvPicPr>
          <p:nvPr/>
        </p:nvPicPr>
        <p:blipFill>
          <a:blip r:embed="rId3"/>
          <a:stretch>
            <a:fillRect/>
          </a:stretch>
        </p:blipFill>
        <p:spPr>
          <a:xfrm>
            <a:off x="1386847" y="1060590"/>
            <a:ext cx="6811707" cy="4961791"/>
          </a:xfrm>
          <a:prstGeom prst="rect">
            <a:avLst/>
          </a:prstGeom>
        </p:spPr>
      </p:pic>
      <p:sp>
        <p:nvSpPr>
          <p:cNvPr id="7" name="TextBox 6"/>
          <p:cNvSpPr txBox="1"/>
          <p:nvPr/>
        </p:nvSpPr>
        <p:spPr>
          <a:xfrm>
            <a:off x="1057081" y="6055805"/>
            <a:ext cx="7848816" cy="830997"/>
          </a:xfrm>
          <a:prstGeom prst="rect">
            <a:avLst/>
          </a:prstGeom>
          <a:noFill/>
        </p:spPr>
        <p:txBody>
          <a:bodyPr wrap="square" rtlCol="0">
            <a:spAutoFit/>
          </a:bodyPr>
          <a:lstStyle/>
          <a:p>
            <a:r>
              <a:rPr lang="en-US" sz="2400" dirty="0" smtClean="0">
                <a:solidFill>
                  <a:srgbClr val="FF0000"/>
                </a:solidFill>
              </a:rPr>
              <a:t>*</a:t>
            </a:r>
            <a:r>
              <a:rPr lang="en-US" sz="2400" dirty="0" smtClean="0"/>
              <a:t> M. </a:t>
            </a:r>
            <a:r>
              <a:rPr lang="en-US" sz="2400" dirty="0" err="1" smtClean="0"/>
              <a:t>Berens</a:t>
            </a:r>
            <a:r>
              <a:rPr lang="en-US" sz="2400" dirty="0" smtClean="0"/>
              <a:t> and K. Armstrong, How our hospitals unleashed   a MRSA epidemic, Seattle Times 11-16,2008</a:t>
            </a:r>
            <a:endParaRPr lang="en-US" sz="2400" dirty="0"/>
          </a:p>
        </p:txBody>
      </p:sp>
      <p:sp>
        <p:nvSpPr>
          <p:cNvPr id="6" name="TextBox 5"/>
          <p:cNvSpPr txBox="1"/>
          <p:nvPr/>
        </p:nvSpPr>
        <p:spPr>
          <a:xfrm>
            <a:off x="457200" y="1984611"/>
            <a:ext cx="8407400" cy="2000548"/>
          </a:xfrm>
          <a:prstGeom prst="rect">
            <a:avLst/>
          </a:prstGeom>
          <a:solidFill>
            <a:srgbClr val="FCF9D6"/>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3200" dirty="0" smtClean="0"/>
              <a:t>Could Increased </a:t>
            </a:r>
            <a:r>
              <a:rPr lang="en-US" sz="3200" dirty="0" err="1" smtClean="0"/>
              <a:t>Statin</a:t>
            </a:r>
            <a:r>
              <a:rPr lang="en-US" sz="3200" dirty="0" smtClean="0"/>
              <a:t> Use, Resulting in Reduced LDL Levels, be Contributing to this Epidemic?</a:t>
            </a:r>
          </a:p>
          <a:p>
            <a:pPr algn="ct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nfpathway.gif"/>
          <p:cNvPicPr>
            <a:picLocks noChangeAspect="1"/>
          </p:cNvPicPr>
          <p:nvPr/>
        </p:nvPicPr>
        <p:blipFill>
          <a:blip r:embed="rId3"/>
          <a:stretch>
            <a:fillRect/>
          </a:stretch>
        </p:blipFill>
        <p:spPr>
          <a:xfrm>
            <a:off x="217216" y="1392236"/>
            <a:ext cx="3625853" cy="5465763"/>
          </a:xfrm>
          <a:prstGeom prst="rect">
            <a:avLst/>
          </a:prstGeom>
        </p:spPr>
      </p:pic>
      <p:sp>
        <p:nvSpPr>
          <p:cNvPr id="9" name="Content Placeholder 2"/>
          <p:cNvSpPr txBox="1">
            <a:spLocks/>
          </p:cNvSpPr>
          <p:nvPr/>
        </p:nvSpPr>
        <p:spPr>
          <a:xfrm>
            <a:off x="4198871" y="1905116"/>
            <a:ext cx="4823989" cy="4193060"/>
          </a:xfrm>
          <a:prstGeom prst="rect">
            <a:avLst/>
          </a:prstGeom>
          <a:solidFill>
            <a:srgbClr val="FCF9D6"/>
          </a:solidFill>
          <a:ln>
            <a:solidFill>
              <a:schemeClr val="tx1"/>
            </a:solidFill>
          </a:ln>
        </p:spPr>
        <p:txBody>
          <a:bodyPr vert="horz" lIns="91440" tIns="45720" rIns="91440" bIns="45720" rtlCol="0">
            <a:normAutofit lnSpcReduction="10000"/>
          </a:bodyPr>
          <a:lstStyle/>
          <a:p>
            <a:pPr marL="342900" marR="0" lvl="0" indent="-342900"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Cholesterol depletion</a:t>
            </a:r>
            <a:r>
              <a:rPr kumimoji="0" lang="en-US" sz="3600" b="0" i="0" u="none" strike="noStrike" kern="1200" cap="none" spc="0" normalizeH="0" noProof="0" dirty="0" smtClean="0">
                <a:ln>
                  <a:noFill/>
                </a:ln>
                <a:solidFill>
                  <a:schemeClr val="tx1"/>
                </a:solidFill>
                <a:effectLst/>
                <a:uLnTx/>
                <a:uFillTx/>
                <a:latin typeface="+mn-lt"/>
                <a:ea typeface="+mn-ea"/>
                <a:cs typeface="+mn-cs"/>
              </a:rPr>
              <a:t> in the cell wall suppresses synthesis of TNF-α , which is critical for eradication of gram-negative bacteria by macrophages</a:t>
            </a:r>
            <a:endParaRPr lang="en-US" sz="3200" dirty="0" smtClean="0"/>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852159" y="69806"/>
            <a:ext cx="7523227" cy="1143000"/>
          </a:xfrm>
        </p:spPr>
        <p:txBody>
          <a:bodyPr>
            <a:normAutofit fontScale="90000"/>
          </a:bodyPr>
          <a:lstStyle/>
          <a:p>
            <a:r>
              <a:rPr lang="en-US" dirty="0" smtClean="0"/>
              <a:t>Cholesterol is Essential for fighting</a:t>
            </a:r>
            <a:br>
              <a:rPr lang="en-US" dirty="0" smtClean="0"/>
            </a:br>
            <a:r>
              <a:rPr lang="en-US" dirty="0" smtClean="0"/>
              <a:t>Infection </a:t>
            </a:r>
            <a:r>
              <a:rPr lang="en-US" dirty="0" smtClean="0">
                <a:ln>
                  <a:solidFill>
                    <a:srgbClr val="FF0000"/>
                  </a:solidFill>
                </a:ln>
              </a:rPr>
              <a:t>in the Cells</a:t>
            </a:r>
            <a:endParaRPr lang="en-US" dirty="0">
              <a:ln>
                <a:solidFill>
                  <a:srgbClr val="FF0000"/>
                </a:solidFill>
              </a:l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0140"/>
            <a:ext cx="8229600" cy="4525963"/>
          </a:xfrm>
          <a:solidFill>
            <a:srgbClr val="FCFBE6"/>
          </a:solidFill>
          <a:effectLst>
            <a:outerShdw blurRad="50800" dist="38100" dir="2700000">
              <a:srgbClr val="000000">
                <a:alpha val="43000"/>
              </a:srgbClr>
            </a:outerShdw>
          </a:effectLst>
        </p:spPr>
        <p:txBody>
          <a:bodyPr>
            <a:normAutofit/>
          </a:bodyPr>
          <a:lstStyle/>
          <a:p>
            <a:pPr>
              <a:buNone/>
            </a:pPr>
            <a:r>
              <a:rPr lang="en-US" b="1" dirty="0" smtClean="0"/>
              <a:t>  </a:t>
            </a:r>
            <a:r>
              <a:rPr lang="en-US" dirty="0" smtClean="0"/>
              <a:t>"</a:t>
            </a:r>
            <a:r>
              <a:rPr lang="en-US" dirty="0" err="1" smtClean="0"/>
              <a:t>Statin</a:t>
            </a:r>
            <a:r>
              <a:rPr lang="en-US" dirty="0" smtClean="0"/>
              <a:t> medications have proven to be somewhat beneficial to a small group of people; that is a middle aged man with a previous heart attack</a:t>
            </a:r>
            <a:r>
              <a:rPr lang="en-US" i="1" dirty="0" smtClean="0"/>
              <a:t>. </a:t>
            </a:r>
            <a:r>
              <a:rPr lang="en-US" b="1" dirty="0" smtClean="0"/>
              <a:t>They have never been documented to benefit any woman of any age with any condition.  They have not been documented to help people who have not had a previous heart attack of any age or gender.”</a:t>
            </a:r>
            <a:r>
              <a:rPr lang="en-US" dirty="0" smtClean="0"/>
              <a:t>  Dr. Dwight </a:t>
            </a:r>
            <a:r>
              <a:rPr lang="en-US" dirty="0" err="1" smtClean="0"/>
              <a:t>Lundell</a:t>
            </a:r>
            <a:r>
              <a:rPr lang="en-US" dirty="0" smtClean="0">
                <a:solidFill>
                  <a:srgbClr val="FF0000"/>
                </a:solidFill>
              </a:rPr>
              <a:t>*</a:t>
            </a:r>
            <a:r>
              <a:rPr lang="en-US" dirty="0" smtClean="0"/>
              <a:t> </a:t>
            </a:r>
            <a:endParaRPr lang="en-US" dirty="0"/>
          </a:p>
        </p:txBody>
      </p:sp>
      <p:sp>
        <p:nvSpPr>
          <p:cNvPr id="4" name="TextBox 3"/>
          <p:cNvSpPr txBox="1"/>
          <p:nvPr/>
        </p:nvSpPr>
        <p:spPr>
          <a:xfrm>
            <a:off x="2290842" y="6027003"/>
            <a:ext cx="6853158" cy="830997"/>
          </a:xfrm>
          <a:prstGeom prst="rect">
            <a:avLst/>
          </a:prstGeom>
          <a:noFill/>
        </p:spPr>
        <p:txBody>
          <a:bodyPr wrap="none" rtlCol="0">
            <a:spAutoFit/>
          </a:bodyPr>
          <a:lstStyle/>
          <a:p>
            <a:r>
              <a:rPr lang="en-US" sz="2400" dirty="0" smtClean="0">
                <a:solidFill>
                  <a:srgbClr val="FF0000"/>
                </a:solidFill>
              </a:rPr>
              <a:t>*</a:t>
            </a:r>
            <a:r>
              <a:rPr lang="en-US" sz="2400" dirty="0" smtClean="0"/>
              <a:t> Interview, “The True Cause of Heart Disease”</a:t>
            </a:r>
          </a:p>
          <a:p>
            <a:r>
              <a:rPr lang="en-US" sz="2400" dirty="0" smtClean="0"/>
              <a:t>http://www.totalhealthbreakthroughs.com/2010/07/</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Depleting Membrane  Cholesterol during Infection</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Expose macrophages to </a:t>
            </a:r>
            <a:r>
              <a:rPr lang="en-US" dirty="0" err="1" smtClean="0"/>
              <a:t>endotoxin</a:t>
            </a:r>
            <a:r>
              <a:rPr lang="en-US" dirty="0" smtClean="0"/>
              <a:t>                           (from bacteria)</a:t>
            </a:r>
          </a:p>
          <a:p>
            <a:r>
              <a:rPr lang="en-US" dirty="0" err="1" smtClean="0"/>
              <a:t>Pretreat</a:t>
            </a:r>
            <a:r>
              <a:rPr lang="en-US" dirty="0" smtClean="0"/>
              <a:t> with MβCD                                                 (extracts membrane cholesterol)</a:t>
            </a:r>
          </a:p>
          <a:p>
            <a:pPr lvl="1"/>
            <a:r>
              <a:rPr lang="en-US" dirty="0" smtClean="0"/>
              <a:t>Lipid rafts disintegrate</a:t>
            </a:r>
          </a:p>
          <a:p>
            <a:r>
              <a:rPr lang="en-US" dirty="0" smtClean="0"/>
              <a:t>Switches off inflammatory agents</a:t>
            </a:r>
          </a:p>
          <a:p>
            <a:pPr lvl="1"/>
            <a:r>
              <a:rPr lang="en-US" dirty="0" smtClean="0"/>
              <a:t>TNF-α goes down 4-fold</a:t>
            </a:r>
          </a:p>
          <a:p>
            <a:pPr lvl="1"/>
            <a:r>
              <a:rPr lang="en-US" dirty="0" smtClean="0"/>
              <a:t>Interleukin-10 goes up 2-fold (immune suppression)</a:t>
            </a:r>
          </a:p>
          <a:p>
            <a:r>
              <a:rPr lang="en-US" dirty="0" smtClean="0"/>
              <a:t>Can’t fight infection</a:t>
            </a:r>
            <a:endParaRPr lang="en-US" dirty="0"/>
          </a:p>
        </p:txBody>
      </p:sp>
      <p:sp>
        <p:nvSpPr>
          <p:cNvPr id="4" name="TextBox 3"/>
          <p:cNvSpPr txBox="1"/>
          <p:nvPr/>
        </p:nvSpPr>
        <p:spPr>
          <a:xfrm>
            <a:off x="1693333" y="6268535"/>
            <a:ext cx="5314275" cy="523220"/>
          </a:xfrm>
          <a:prstGeom prst="rect">
            <a:avLst/>
          </a:prstGeom>
          <a:noFill/>
        </p:spPr>
        <p:txBody>
          <a:bodyPr wrap="none" rtlCol="0">
            <a:spAutoFit/>
          </a:bodyPr>
          <a:lstStyle/>
          <a:p>
            <a:r>
              <a:rPr lang="en-US" sz="2800" dirty="0" smtClean="0">
                <a:ln>
                  <a:solidFill>
                    <a:srgbClr val="FF0000"/>
                  </a:solidFill>
                </a:ln>
              </a:rPr>
              <a:t>*</a:t>
            </a:r>
            <a:r>
              <a:rPr lang="en-US" sz="2800" dirty="0" smtClean="0"/>
              <a:t> </a:t>
            </a:r>
            <a:r>
              <a:rPr lang="en-US" sz="2800" dirty="0" err="1" smtClean="0"/>
              <a:t>Cuschieri</a:t>
            </a:r>
            <a:r>
              <a:rPr lang="en-US" sz="2800" dirty="0" smtClean="0"/>
              <a:t>, Surgery, 169-175, 2004</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Defective Immune Response with </a:t>
            </a:r>
            <a:r>
              <a:rPr lang="en-US" dirty="0" err="1" smtClean="0"/>
              <a:t>Statin</a:t>
            </a:r>
            <a:r>
              <a:rPr lang="en-US" dirty="0" smtClean="0"/>
              <a:t> Exposure in Mice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199" y="2147071"/>
            <a:ext cx="8229601" cy="5676102"/>
          </a:xfrm>
        </p:spPr>
        <p:txBody>
          <a:bodyPr>
            <a:normAutofit/>
          </a:bodyPr>
          <a:lstStyle/>
          <a:p>
            <a:r>
              <a:rPr lang="en-US" dirty="0" smtClean="0"/>
              <a:t>Mouse white blood                                                  cells  cultured in vitro                                                  with </a:t>
            </a:r>
            <a:r>
              <a:rPr lang="en-US" dirty="0" err="1" smtClean="0"/>
              <a:t>statins</a:t>
            </a:r>
            <a:endParaRPr lang="en-US" dirty="0" smtClean="0"/>
          </a:p>
          <a:p>
            <a:r>
              <a:rPr lang="en-US" dirty="0" smtClean="0"/>
              <a:t>Resulted in defective                                        immunity against pathogens</a:t>
            </a:r>
          </a:p>
          <a:p>
            <a:pPr lvl="1"/>
            <a:r>
              <a:rPr lang="en-US" dirty="0" smtClean="0"/>
              <a:t>Reduced ability to kill microbes</a:t>
            </a:r>
          </a:p>
          <a:p>
            <a:pPr lvl="1"/>
            <a:r>
              <a:rPr lang="en-US" dirty="0" smtClean="0"/>
              <a:t>Reduced defense against reactive oxygen species</a:t>
            </a:r>
          </a:p>
          <a:p>
            <a:r>
              <a:rPr lang="en-US" dirty="0" smtClean="0"/>
              <a:t>Similar results were obtained in vivo</a:t>
            </a:r>
          </a:p>
        </p:txBody>
      </p:sp>
      <p:sp>
        <p:nvSpPr>
          <p:cNvPr id="4" name="TextBox 3"/>
          <p:cNvSpPr txBox="1"/>
          <p:nvPr/>
        </p:nvSpPr>
        <p:spPr>
          <a:xfrm>
            <a:off x="1498865" y="6435408"/>
            <a:ext cx="7307860" cy="461665"/>
          </a:xfrm>
          <a:prstGeom prst="rect">
            <a:avLst/>
          </a:prstGeom>
          <a:noFill/>
        </p:spPr>
        <p:txBody>
          <a:bodyPr wrap="none" rtlCol="0">
            <a:spAutoFit/>
          </a:bodyPr>
          <a:lstStyle/>
          <a:p>
            <a:r>
              <a:rPr lang="en-US" sz="2400" dirty="0" smtClean="0">
                <a:solidFill>
                  <a:srgbClr val="FF0000"/>
                </a:solidFill>
              </a:rPr>
              <a:t>*</a:t>
            </a:r>
            <a:r>
              <a:rPr lang="en-US" sz="2400" dirty="0" smtClean="0"/>
              <a:t> Dominguez et al, European J </a:t>
            </a:r>
            <a:r>
              <a:rPr lang="en-US" sz="2400" dirty="0" err="1" smtClean="0"/>
              <a:t>Immunol</a:t>
            </a:r>
            <a:r>
              <a:rPr lang="en-US" sz="2400" dirty="0" smtClean="0"/>
              <a:t>,  to appear, 2011</a:t>
            </a:r>
            <a:endParaRPr lang="en-US" sz="2400" dirty="0"/>
          </a:p>
        </p:txBody>
      </p:sp>
      <p:pic>
        <p:nvPicPr>
          <p:cNvPr id="5" name="Picture 4" descr="Mice.jpg"/>
          <p:cNvPicPr>
            <a:picLocks noChangeAspect="1"/>
          </p:cNvPicPr>
          <p:nvPr/>
        </p:nvPicPr>
        <p:blipFill>
          <a:blip r:embed="rId3"/>
          <a:stretch>
            <a:fillRect/>
          </a:stretch>
        </p:blipFill>
        <p:spPr>
          <a:xfrm>
            <a:off x="4685708" y="1600200"/>
            <a:ext cx="4115025" cy="268681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Statins</a:t>
            </a:r>
            <a:r>
              <a:rPr lang="en-US" dirty="0" smtClean="0"/>
              <a:t> Alter Phagocyte Behavior</a:t>
            </a:r>
            <a:r>
              <a:rPr lang="en-US" dirty="0" smtClean="0">
                <a:ln>
                  <a:solidFill>
                    <a:srgbClr val="FF0000"/>
                  </a:solidFill>
                </a:ln>
              </a:rPr>
              <a:t>*</a:t>
            </a:r>
            <a:endParaRPr lang="en-US" dirty="0">
              <a:ln>
                <a:solidFill>
                  <a:srgbClr val="FF0000"/>
                </a:solidFill>
              </a:ln>
            </a:endParaRPr>
          </a:p>
        </p:txBody>
      </p:sp>
      <p:pic>
        <p:nvPicPr>
          <p:cNvPr id="4" name="Content Placeholder 3" descr="phagocyte.jpg"/>
          <p:cNvPicPr>
            <a:picLocks noGrp="1" noChangeAspect="1"/>
          </p:cNvPicPr>
          <p:nvPr>
            <p:ph idx="1"/>
          </p:nvPr>
        </p:nvPicPr>
        <p:blipFill>
          <a:blip r:embed="rId3"/>
          <a:srcRect l="-22732" r="-22732"/>
          <a:stretch>
            <a:fillRect/>
          </a:stretch>
        </p:blipFill>
        <p:spPr>
          <a:xfrm>
            <a:off x="5787878" y="2608017"/>
            <a:ext cx="3742662" cy="2058320"/>
          </a:xfrm>
        </p:spPr>
      </p:pic>
      <p:sp>
        <p:nvSpPr>
          <p:cNvPr id="5" name="Content Placeholder 2"/>
          <p:cNvSpPr txBox="1">
            <a:spLocks/>
          </p:cNvSpPr>
          <p:nvPr/>
        </p:nvSpPr>
        <p:spPr>
          <a:xfrm>
            <a:off x="208712" y="11430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Phagocytes normally “eat” bacteria and then kill them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err="1" smtClean="0"/>
              <a:t>Statins</a:t>
            </a:r>
            <a:r>
              <a:rPr lang="en-US" sz="3200" dirty="0" smtClean="0"/>
              <a:t> turn phagocytes into suicide bombers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Hypothesized reason:</a:t>
            </a:r>
          </a:p>
          <a:p>
            <a:pPr marL="800100" lvl="1" indent="-342900">
              <a:spcBef>
                <a:spcPct val="20000"/>
              </a:spcBef>
              <a:buFont typeface="Arial"/>
              <a:buChar char="•"/>
            </a:pPr>
            <a:r>
              <a:rPr lang="en-US" sz="3200" dirty="0" smtClean="0"/>
              <a:t>Reduced membrane cholesterol</a:t>
            </a:r>
          </a:p>
          <a:p>
            <a:pPr marL="800100" lvl="1" indent="-342900">
              <a:spcBef>
                <a:spcPct val="20000"/>
              </a:spcBef>
              <a:buFont typeface="Arial"/>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Can’t handle oxidation damage</a:t>
            </a:r>
          </a:p>
          <a:p>
            <a:pPr marL="342900" indent="-342900">
              <a:spcBef>
                <a:spcPct val="20000"/>
              </a:spcBef>
              <a:buFont typeface="Arial"/>
              <a:buChar char="•"/>
            </a:pPr>
            <a:r>
              <a:rPr lang="en-US" sz="3200" noProof="0" dirty="0" smtClean="0"/>
              <a:t>This would also impair their clean-up role in atherosclerotic plaque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a:buChar cha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181169" y="6271228"/>
            <a:ext cx="6475751" cy="461665"/>
          </a:xfrm>
          <a:prstGeom prst="rect">
            <a:avLst/>
          </a:prstGeom>
          <a:noFill/>
        </p:spPr>
        <p:txBody>
          <a:bodyPr wrap="none" rtlCol="0">
            <a:spAutoFit/>
          </a:bodyPr>
          <a:lstStyle/>
          <a:p>
            <a:r>
              <a:rPr lang="en-US" sz="2400" dirty="0" smtClean="0">
                <a:ln>
                  <a:solidFill>
                    <a:srgbClr val="FF0000"/>
                  </a:solidFill>
                </a:ln>
              </a:rPr>
              <a:t>* </a:t>
            </a:r>
            <a:r>
              <a:rPr lang="en-US" sz="2400" dirty="0" smtClean="0"/>
              <a:t>Chow et al, Cell Host &amp; Microbe 8:445-454, 2010</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Statins</a:t>
            </a:r>
            <a:r>
              <a:rPr lang="en-US" dirty="0" smtClean="0"/>
              <a:t> and Infection: Recapitulation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Industry claims that </a:t>
            </a:r>
            <a:r>
              <a:rPr lang="en-US" dirty="0" err="1" smtClean="0"/>
              <a:t>statins</a:t>
            </a:r>
            <a:r>
              <a:rPr lang="en-US" dirty="0" smtClean="0"/>
              <a:t> protect from sepsis are highly suspect</a:t>
            </a:r>
          </a:p>
          <a:p>
            <a:pPr lvl="1"/>
            <a:r>
              <a:rPr lang="en-US" dirty="0" smtClean="0"/>
              <a:t>Five non-newsworthy placebo-controlled studies</a:t>
            </a:r>
          </a:p>
          <a:p>
            <a:r>
              <a:rPr lang="en-US" dirty="0" smtClean="0"/>
              <a:t>There are many reasons why </a:t>
            </a:r>
            <a:r>
              <a:rPr lang="en-US" dirty="0" err="1" smtClean="0"/>
              <a:t>statins</a:t>
            </a:r>
            <a:r>
              <a:rPr lang="en-US" dirty="0" smtClean="0"/>
              <a:t> might impair the body’s ability to fight infection</a:t>
            </a:r>
          </a:p>
          <a:p>
            <a:pPr lvl="1"/>
            <a:r>
              <a:rPr lang="en-US" dirty="0" smtClean="0"/>
              <a:t>LDL prevents staph (MRSA) from penetrating skin</a:t>
            </a:r>
          </a:p>
          <a:p>
            <a:pPr lvl="1"/>
            <a:r>
              <a:rPr lang="en-US" dirty="0" smtClean="0"/>
              <a:t>LDL can bind and neutralize bacteria</a:t>
            </a:r>
          </a:p>
          <a:p>
            <a:pPr lvl="1"/>
            <a:r>
              <a:rPr lang="en-US" dirty="0" smtClean="0"/>
              <a:t>Cholesterol in cell wall is important for immune cells to be able to function properly</a:t>
            </a:r>
          </a:p>
          <a:p>
            <a:pPr lvl="2"/>
            <a:r>
              <a:rPr lang="en-US" dirty="0" smtClean="0"/>
              <a:t>Macrophages and phagocytes are both impaired</a:t>
            </a:r>
          </a:p>
          <a:p>
            <a:pPr lvl="1"/>
            <a:r>
              <a:rPr lang="en-US" dirty="0" smtClean="0"/>
              <a:t>Atherosclerosis could be worsened by inability of phagocytes to dispose of cell debris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19241" y="1842676"/>
            <a:ext cx="5272379" cy="1446550"/>
          </a:xfrm>
          <a:prstGeom prst="rect">
            <a:avLst/>
          </a:prstGeom>
          <a:noFill/>
        </p:spPr>
        <p:txBody>
          <a:bodyPr wrap="square" rtlCol="0">
            <a:spAutoFit/>
          </a:bodyPr>
          <a:lstStyle/>
          <a:p>
            <a:pPr algn="ctr"/>
            <a:r>
              <a:rPr lang="en-US" sz="4400" dirty="0" smtClean="0">
                <a:ln>
                  <a:solidFill>
                    <a:srgbClr val="FF0000"/>
                  </a:solidFill>
                </a:ln>
                <a:solidFill>
                  <a:srgbClr val="000000"/>
                </a:solidFill>
              </a:rPr>
              <a:t>Other Evidence</a:t>
            </a:r>
            <a:r>
              <a:rPr lang="en-US" sz="4400" dirty="0" smtClean="0">
                <a:solidFill>
                  <a:srgbClr val="000000"/>
                </a:solidFill>
              </a:rPr>
              <a:t> </a:t>
            </a:r>
            <a:r>
              <a:rPr lang="en-US" sz="4400" dirty="0" smtClean="0">
                <a:ln>
                  <a:solidFill>
                    <a:srgbClr val="FF0000"/>
                  </a:solidFill>
                </a:ln>
                <a:solidFill>
                  <a:srgbClr val="000000"/>
                </a:solidFill>
              </a:rPr>
              <a:t>that </a:t>
            </a:r>
          </a:p>
          <a:p>
            <a:pPr algn="ctr"/>
            <a:r>
              <a:rPr lang="en-US" sz="4400" dirty="0" err="1" smtClean="0">
                <a:ln>
                  <a:solidFill>
                    <a:srgbClr val="FF0000"/>
                  </a:solidFill>
                </a:ln>
                <a:solidFill>
                  <a:srgbClr val="000000"/>
                </a:solidFill>
              </a:rPr>
              <a:t>Statins</a:t>
            </a:r>
            <a:r>
              <a:rPr lang="en-US" sz="4400" dirty="0" smtClean="0">
                <a:ln>
                  <a:solidFill>
                    <a:srgbClr val="FF0000"/>
                  </a:solidFill>
                </a:ln>
                <a:solidFill>
                  <a:srgbClr val="000000"/>
                </a:solidFill>
              </a:rPr>
              <a:t> are Harmful</a:t>
            </a:r>
            <a:endParaRPr lang="en-US" sz="4400" dirty="0">
              <a:ln>
                <a:solidFill>
                  <a:srgbClr val="FF0000"/>
                </a:solidFill>
              </a:ln>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1246" y="-169862"/>
            <a:ext cx="8229600" cy="1143000"/>
          </a:xfrm>
        </p:spPr>
        <p:txBody>
          <a:bodyPr>
            <a:noAutofit/>
          </a:bodyPr>
          <a:lstStyle/>
          <a:p>
            <a:r>
              <a:rPr lang="en-US" sz="3600" dirty="0" smtClean="0"/>
              <a:t>Liver Detoxifies Fructose</a:t>
            </a:r>
            <a:endParaRPr lang="en-US" sz="3600" dirty="0"/>
          </a:p>
        </p:txBody>
      </p:sp>
      <p:pic>
        <p:nvPicPr>
          <p:cNvPr id="9" name="Picture 8" descr="liver.jpg"/>
          <p:cNvPicPr>
            <a:picLocks noChangeAspect="1"/>
          </p:cNvPicPr>
          <p:nvPr/>
        </p:nvPicPr>
        <p:blipFill>
          <a:blip r:embed="rId2"/>
          <a:stretch>
            <a:fillRect/>
          </a:stretch>
        </p:blipFill>
        <p:spPr>
          <a:xfrm>
            <a:off x="1067659" y="1075035"/>
            <a:ext cx="2222849" cy="1460500"/>
          </a:xfrm>
          <a:prstGeom prst="rect">
            <a:avLst/>
          </a:prstGeom>
        </p:spPr>
      </p:pic>
      <p:sp>
        <p:nvSpPr>
          <p:cNvPr id="10" name="TextBox 9"/>
          <p:cNvSpPr txBox="1"/>
          <p:nvPr/>
        </p:nvSpPr>
        <p:spPr>
          <a:xfrm>
            <a:off x="2921001" y="3170535"/>
            <a:ext cx="1440544" cy="523220"/>
          </a:xfrm>
          <a:prstGeom prst="rect">
            <a:avLst/>
          </a:prstGeom>
          <a:noFill/>
        </p:spPr>
        <p:txBody>
          <a:bodyPr wrap="none" rtlCol="0">
            <a:spAutoFit/>
          </a:bodyPr>
          <a:lstStyle/>
          <a:p>
            <a:r>
              <a:rPr lang="en-US" sz="2800" dirty="0" smtClean="0"/>
              <a:t>Fructose</a:t>
            </a:r>
            <a:endParaRPr lang="en-US" sz="2800" dirty="0"/>
          </a:p>
        </p:txBody>
      </p:sp>
      <p:cxnSp>
        <p:nvCxnSpPr>
          <p:cNvPr id="12" name="Straight Arrow Connector 11"/>
          <p:cNvCxnSpPr/>
          <p:nvPr/>
        </p:nvCxnSpPr>
        <p:spPr>
          <a:xfrm rot="16200000" flipV="1">
            <a:off x="1663701" y="1945332"/>
            <a:ext cx="1587500" cy="927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993900" y="1397000"/>
            <a:ext cx="16129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06800" y="1153467"/>
            <a:ext cx="1344990" cy="461665"/>
          </a:xfrm>
          <a:prstGeom prst="rect">
            <a:avLst/>
          </a:prstGeom>
          <a:noFill/>
        </p:spPr>
        <p:txBody>
          <a:bodyPr wrap="none" rtlCol="0">
            <a:spAutoFit/>
          </a:bodyPr>
          <a:lstStyle/>
          <a:p>
            <a:r>
              <a:rPr lang="en-US" sz="2400" dirty="0" smtClean="0"/>
              <a:t>LDL (fats)</a:t>
            </a:r>
            <a:endParaRPr lang="en-US" sz="2400" dirty="0"/>
          </a:p>
        </p:txBody>
      </p:sp>
      <p:sp>
        <p:nvSpPr>
          <p:cNvPr id="21" name="Content Placeholder 2"/>
          <p:cNvSpPr txBox="1">
            <a:spLocks/>
          </p:cNvSpPr>
          <p:nvPr/>
        </p:nvSpPr>
        <p:spPr>
          <a:xfrm>
            <a:off x="218324" y="3724496"/>
            <a:ext cx="8925676" cy="2379521"/>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Dietary fructose is toxic -- a </a:t>
            </a:r>
            <a:r>
              <a:rPr lang="en-US" sz="2800" dirty="0" smtClean="0"/>
              <a:t>severe </a:t>
            </a:r>
            <a:r>
              <a:rPr lang="en-US" sz="2800" dirty="0" err="1" smtClean="0"/>
              <a:t>glycating</a:t>
            </a:r>
            <a:r>
              <a:rPr lang="en-US" sz="2800" dirty="0" smtClean="0"/>
              <a:t> agent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Liver</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lang="en-US" sz="2800" dirty="0" smtClean="0"/>
              <a:t>aggressively processes fructose and turns it into fat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Fat</a:t>
            </a:r>
            <a:r>
              <a:rPr kumimoji="0" lang="en-US" sz="2800" b="0" i="0" u="none" strike="noStrike" kern="1200" cap="none" spc="0" normalizeH="0" noProof="0" dirty="0" smtClean="0">
                <a:ln>
                  <a:noFill/>
                </a:ln>
                <a:solidFill>
                  <a:schemeClr val="tx1"/>
                </a:solidFill>
                <a:effectLst/>
                <a:uLnTx/>
                <a:uFillTx/>
                <a:latin typeface="+mn-lt"/>
                <a:ea typeface="+mn-ea"/>
                <a:cs typeface="+mn-cs"/>
              </a:rPr>
              <a:t> is exported to tissues </a:t>
            </a:r>
            <a:r>
              <a:rPr lang="en-US" sz="2800" dirty="0" smtClean="0"/>
              <a:t>packaged in LDL particles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C</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holesterol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is required to </a:t>
            </a:r>
            <a:r>
              <a:rPr lang="en-US" sz="2800" dirty="0" smtClean="0"/>
              <a:t>“wrap” synthesized fats     </a:t>
            </a:r>
          </a:p>
        </p:txBody>
      </p:sp>
      <p:pic>
        <p:nvPicPr>
          <p:cNvPr id="23" name="Picture 22" descr="heart.jpg"/>
          <p:cNvPicPr>
            <a:picLocks noChangeAspect="1"/>
          </p:cNvPicPr>
          <p:nvPr/>
        </p:nvPicPr>
        <p:blipFill>
          <a:blip r:embed="rId3"/>
          <a:stretch>
            <a:fillRect/>
          </a:stretch>
        </p:blipFill>
        <p:spPr>
          <a:xfrm>
            <a:off x="5029292" y="608041"/>
            <a:ext cx="1799567" cy="2249459"/>
          </a:xfrm>
          <a:prstGeom prst="rect">
            <a:avLst/>
          </a:prstGeom>
        </p:spPr>
      </p:pic>
      <p:cxnSp>
        <p:nvCxnSpPr>
          <p:cNvPr id="27" name="Straight Arrow Connector 26"/>
          <p:cNvCxnSpPr>
            <a:stCxn id="15" idx="3"/>
          </p:cNvCxnSpPr>
          <p:nvPr/>
        </p:nvCxnSpPr>
        <p:spPr>
          <a:xfrm>
            <a:off x="4951790" y="1384300"/>
            <a:ext cx="50921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1" grpId="0" uiExpand="1"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1246" y="-169862"/>
            <a:ext cx="8229600" cy="1143000"/>
          </a:xfrm>
        </p:spPr>
        <p:txBody>
          <a:bodyPr>
            <a:noAutofit/>
          </a:bodyPr>
          <a:lstStyle/>
          <a:p>
            <a:r>
              <a:rPr lang="en-US" sz="3600" dirty="0" smtClean="0"/>
              <a:t>How </a:t>
            </a:r>
            <a:r>
              <a:rPr lang="en-US" sz="3600" dirty="0" err="1" smtClean="0"/>
              <a:t>Statins</a:t>
            </a:r>
            <a:r>
              <a:rPr lang="en-US" sz="3600" dirty="0" smtClean="0"/>
              <a:t> Change Fructose Metabolism</a:t>
            </a:r>
            <a:endParaRPr lang="en-US" sz="3600" dirty="0"/>
          </a:p>
        </p:txBody>
      </p:sp>
      <p:pic>
        <p:nvPicPr>
          <p:cNvPr id="8" name="Content Placeholder 7" descr="muscles9.jpg"/>
          <p:cNvPicPr>
            <a:picLocks noGrp="1" noChangeAspect="1"/>
          </p:cNvPicPr>
          <p:nvPr>
            <p:ph idx="1"/>
          </p:nvPr>
        </p:nvPicPr>
        <p:blipFill>
          <a:blip r:embed="rId2"/>
          <a:srcRect l="-25708" r="-25708"/>
          <a:stretch>
            <a:fillRect/>
          </a:stretch>
        </p:blipFill>
        <p:spPr>
          <a:xfrm>
            <a:off x="4526046" y="2806699"/>
            <a:ext cx="4973554" cy="2735263"/>
          </a:xfrm>
        </p:spPr>
      </p:pic>
      <p:pic>
        <p:nvPicPr>
          <p:cNvPr id="9" name="Picture 8" descr="liver.jpg"/>
          <p:cNvPicPr>
            <a:picLocks noChangeAspect="1"/>
          </p:cNvPicPr>
          <p:nvPr/>
        </p:nvPicPr>
        <p:blipFill>
          <a:blip r:embed="rId3"/>
          <a:stretch>
            <a:fillRect/>
          </a:stretch>
        </p:blipFill>
        <p:spPr>
          <a:xfrm>
            <a:off x="1067659" y="1075035"/>
            <a:ext cx="2222849" cy="1460500"/>
          </a:xfrm>
          <a:prstGeom prst="rect">
            <a:avLst/>
          </a:prstGeom>
        </p:spPr>
      </p:pic>
      <p:sp>
        <p:nvSpPr>
          <p:cNvPr id="10" name="TextBox 9"/>
          <p:cNvSpPr txBox="1"/>
          <p:nvPr/>
        </p:nvSpPr>
        <p:spPr>
          <a:xfrm>
            <a:off x="2921001" y="3170535"/>
            <a:ext cx="1261133" cy="461665"/>
          </a:xfrm>
          <a:prstGeom prst="rect">
            <a:avLst/>
          </a:prstGeom>
          <a:noFill/>
        </p:spPr>
        <p:txBody>
          <a:bodyPr wrap="none" rtlCol="0">
            <a:spAutoFit/>
          </a:bodyPr>
          <a:lstStyle/>
          <a:p>
            <a:r>
              <a:rPr lang="en-US" sz="2400" dirty="0" smtClean="0"/>
              <a:t>Fructose</a:t>
            </a:r>
            <a:endParaRPr lang="en-US" sz="2400" dirty="0"/>
          </a:p>
        </p:txBody>
      </p:sp>
      <p:cxnSp>
        <p:nvCxnSpPr>
          <p:cNvPr id="12" name="Straight Arrow Connector 11"/>
          <p:cNvCxnSpPr/>
          <p:nvPr/>
        </p:nvCxnSpPr>
        <p:spPr>
          <a:xfrm rot="16200000" flipV="1">
            <a:off x="1663701" y="1945332"/>
            <a:ext cx="1587500" cy="927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993900" y="1397000"/>
            <a:ext cx="16129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06800" y="1153467"/>
            <a:ext cx="1344990" cy="461665"/>
          </a:xfrm>
          <a:prstGeom prst="rect">
            <a:avLst/>
          </a:prstGeom>
          <a:noFill/>
        </p:spPr>
        <p:txBody>
          <a:bodyPr wrap="none" rtlCol="0">
            <a:spAutoFit/>
          </a:bodyPr>
          <a:lstStyle/>
          <a:p>
            <a:r>
              <a:rPr lang="en-US" sz="2400" dirty="0" smtClean="0"/>
              <a:t>LDL (fats)</a:t>
            </a:r>
            <a:endParaRPr lang="en-US" sz="2400" dirty="0"/>
          </a:p>
        </p:txBody>
      </p:sp>
      <p:sp>
        <p:nvSpPr>
          <p:cNvPr id="16" name="TextBox 15"/>
          <p:cNvSpPr txBox="1"/>
          <p:nvPr/>
        </p:nvSpPr>
        <p:spPr>
          <a:xfrm>
            <a:off x="3940833" y="2395835"/>
            <a:ext cx="1088459" cy="461665"/>
          </a:xfrm>
          <a:prstGeom prst="rect">
            <a:avLst/>
          </a:prstGeom>
          <a:noFill/>
        </p:spPr>
        <p:txBody>
          <a:bodyPr wrap="none" rtlCol="0">
            <a:spAutoFit/>
          </a:bodyPr>
          <a:lstStyle/>
          <a:p>
            <a:r>
              <a:rPr lang="en-US" sz="2400" dirty="0" smtClean="0"/>
              <a:t>Lactate</a:t>
            </a:r>
            <a:endParaRPr lang="en-US" sz="2400" dirty="0"/>
          </a:p>
        </p:txBody>
      </p:sp>
      <p:cxnSp>
        <p:nvCxnSpPr>
          <p:cNvPr id="18" name="Straight Arrow Connector 17"/>
          <p:cNvCxnSpPr/>
          <p:nvPr/>
        </p:nvCxnSpPr>
        <p:spPr>
          <a:xfrm>
            <a:off x="4182134" y="3467100"/>
            <a:ext cx="1697966" cy="165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4951790" y="2857500"/>
            <a:ext cx="928310" cy="774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218324" y="3724496"/>
            <a:ext cx="8925676" cy="31496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Liver can’t come up with enough                                    cholesterol to </a:t>
            </a:r>
            <a:r>
              <a:rPr lang="en-US" sz="2800" dirty="0" smtClean="0"/>
              <a:t>“wrap” synthesized                                                        fats with LDL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Muscle cells must dispose</a:t>
            </a:r>
            <a:r>
              <a:rPr kumimoji="0" lang="en-US" sz="2800" b="0" i="0" u="none" strike="noStrike" kern="1200" cap="none" spc="0" normalizeH="0" noProof="0" dirty="0" smtClean="0">
                <a:ln>
                  <a:noFill/>
                </a:ln>
                <a:solidFill>
                  <a:schemeClr val="tx1"/>
                </a:solidFill>
                <a:effectLst/>
                <a:uLnTx/>
                <a:uFillTx/>
                <a:latin typeface="+mn-lt"/>
                <a:ea typeface="+mn-ea"/>
                <a:cs typeface="+mn-cs"/>
              </a:rPr>
              <a:t> of                                                     fructose via anaerobic metabolism (convert to lactate)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baseline="0" dirty="0" smtClean="0"/>
              <a:t>Heart</a:t>
            </a:r>
            <a:r>
              <a:rPr lang="en-US" sz="2800" dirty="0" smtClean="0"/>
              <a:t> and liver benefit from a healthy fuel source</a:t>
            </a:r>
          </a:p>
        </p:txBody>
      </p:sp>
      <p:pic>
        <p:nvPicPr>
          <p:cNvPr id="23" name="Picture 22" descr="heart.jpg"/>
          <p:cNvPicPr>
            <a:picLocks noChangeAspect="1"/>
          </p:cNvPicPr>
          <p:nvPr/>
        </p:nvPicPr>
        <p:blipFill>
          <a:blip r:embed="rId4"/>
          <a:stretch>
            <a:fillRect/>
          </a:stretch>
        </p:blipFill>
        <p:spPr>
          <a:xfrm>
            <a:off x="5029292" y="608041"/>
            <a:ext cx="1799567" cy="2249459"/>
          </a:xfrm>
          <a:prstGeom prst="rect">
            <a:avLst/>
          </a:prstGeom>
        </p:spPr>
      </p:pic>
      <p:cxnSp>
        <p:nvCxnSpPr>
          <p:cNvPr id="25" name="Straight Arrow Connector 24"/>
          <p:cNvCxnSpPr/>
          <p:nvPr/>
        </p:nvCxnSpPr>
        <p:spPr>
          <a:xfrm flipV="1">
            <a:off x="4724400" y="1993902"/>
            <a:ext cx="495300" cy="401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5" idx="3"/>
          </p:cNvCxnSpPr>
          <p:nvPr/>
        </p:nvCxnSpPr>
        <p:spPr>
          <a:xfrm>
            <a:off x="4951790" y="1384300"/>
            <a:ext cx="50921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693608" y="1978680"/>
            <a:ext cx="1166681" cy="523220"/>
          </a:xfrm>
          <a:prstGeom prst="rect">
            <a:avLst/>
          </a:prstGeom>
          <a:noFill/>
        </p:spPr>
        <p:txBody>
          <a:bodyPr wrap="none" rtlCol="0">
            <a:spAutoFit/>
          </a:bodyPr>
          <a:lstStyle/>
          <a:p>
            <a:r>
              <a:rPr lang="en-US" sz="2800" dirty="0" err="1" smtClean="0"/>
              <a:t>Statins</a:t>
            </a:r>
            <a:endParaRPr lang="en-US" sz="2800" dirty="0"/>
          </a:p>
        </p:txBody>
      </p:sp>
      <p:grpSp>
        <p:nvGrpSpPr>
          <p:cNvPr id="3" name="Group 34"/>
          <p:cNvGrpSpPr/>
          <p:nvPr/>
        </p:nvGrpSpPr>
        <p:grpSpPr>
          <a:xfrm>
            <a:off x="2693608" y="1153467"/>
            <a:ext cx="596900" cy="573733"/>
            <a:chOff x="7429500" y="1041399"/>
            <a:chExt cx="596900" cy="573733"/>
          </a:xfrm>
        </p:grpSpPr>
        <p:cxnSp>
          <p:nvCxnSpPr>
            <p:cNvPr id="30" name="Straight Connector 29"/>
            <p:cNvCxnSpPr/>
            <p:nvPr/>
          </p:nvCxnSpPr>
          <p:spPr>
            <a:xfrm>
              <a:off x="7429500" y="1041400"/>
              <a:ext cx="596900" cy="5737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flipV="1">
              <a:off x="7429500" y="1041399"/>
              <a:ext cx="596900" cy="5737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 name="Group 35"/>
          <p:cNvGrpSpPr/>
          <p:nvPr/>
        </p:nvGrpSpPr>
        <p:grpSpPr>
          <a:xfrm>
            <a:off x="2096708" y="2108969"/>
            <a:ext cx="596900" cy="573733"/>
            <a:chOff x="7429500" y="1041399"/>
            <a:chExt cx="596900" cy="573733"/>
          </a:xfrm>
        </p:grpSpPr>
        <p:cxnSp>
          <p:nvCxnSpPr>
            <p:cNvPr id="37" name="Straight Connector 36"/>
            <p:cNvCxnSpPr/>
            <p:nvPr/>
          </p:nvCxnSpPr>
          <p:spPr>
            <a:xfrm>
              <a:off x="7429500" y="1041400"/>
              <a:ext cx="596900" cy="5737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flipV="1">
              <a:off x="7429500" y="1041399"/>
              <a:ext cx="596900" cy="5737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41" name="Straight Arrow Connector 40"/>
          <p:cNvCxnSpPr>
            <a:stCxn id="16" idx="0"/>
          </p:cNvCxnSpPr>
          <p:nvPr/>
        </p:nvCxnSpPr>
        <p:spPr>
          <a:xfrm rot="16200000" flipV="1">
            <a:off x="3368715" y="1279487"/>
            <a:ext cx="668635" cy="1564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uiExpand="1" build="p"/>
      <p:bldP spid="28"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 Muscle Cells Get Wrecked</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377107"/>
            <a:ext cx="8229600" cy="4525963"/>
          </a:xfrm>
        </p:spPr>
        <p:txBody>
          <a:bodyPr>
            <a:normAutofit fontScale="92500" lnSpcReduction="20000"/>
          </a:bodyPr>
          <a:lstStyle/>
          <a:p>
            <a:r>
              <a:rPr lang="en-US" dirty="0" smtClean="0"/>
              <a:t>Patients on </a:t>
            </a:r>
            <a:r>
              <a:rPr lang="en-US" dirty="0" err="1" smtClean="0"/>
              <a:t>statins</a:t>
            </a:r>
            <a:r>
              <a:rPr lang="en-US" dirty="0" smtClean="0"/>
              <a:t> routinely get </a:t>
            </a:r>
            <a:r>
              <a:rPr lang="en-US" dirty="0" err="1" smtClean="0"/>
              <a:t>creatine</a:t>
            </a:r>
            <a:r>
              <a:rPr lang="en-US" dirty="0" smtClean="0"/>
              <a:t> </a:t>
            </a:r>
            <a:r>
              <a:rPr lang="en-US" dirty="0" err="1" smtClean="0"/>
              <a:t>phosphokinase</a:t>
            </a:r>
            <a:r>
              <a:rPr lang="en-US" dirty="0" smtClean="0"/>
              <a:t> levels monitored for possible muscle damage</a:t>
            </a:r>
          </a:p>
          <a:p>
            <a:r>
              <a:rPr lang="en-US" dirty="0" smtClean="0"/>
              <a:t>However, even when </a:t>
            </a:r>
            <a:r>
              <a:rPr lang="en-US" dirty="0" err="1" smtClean="0"/>
              <a:t>creatine</a:t>
            </a:r>
            <a:r>
              <a:rPr lang="en-US" dirty="0" smtClean="0"/>
              <a:t> </a:t>
            </a:r>
            <a:r>
              <a:rPr lang="en-US" dirty="0" err="1" smtClean="0"/>
              <a:t>phosphokinase</a:t>
            </a:r>
            <a:r>
              <a:rPr lang="en-US" dirty="0" smtClean="0"/>
              <a:t> levels are not elevated, </a:t>
            </a:r>
            <a:r>
              <a:rPr lang="en-US" dirty="0" err="1" smtClean="0"/>
              <a:t>myopathy</a:t>
            </a:r>
            <a:r>
              <a:rPr lang="en-US" dirty="0" smtClean="0"/>
              <a:t> (muscle weakness)  can occur, and is often associated with muscle damage</a:t>
            </a:r>
          </a:p>
          <a:p>
            <a:r>
              <a:rPr lang="en-US" dirty="0" smtClean="0"/>
              <a:t>Patients on </a:t>
            </a:r>
            <a:r>
              <a:rPr lang="en-US" dirty="0" err="1" smtClean="0"/>
              <a:t>statins</a:t>
            </a:r>
            <a:r>
              <a:rPr lang="en-US" dirty="0" smtClean="0"/>
              <a:t> are often                                     advised to continue </a:t>
            </a:r>
            <a:r>
              <a:rPr lang="en-US" dirty="0" err="1" smtClean="0"/>
              <a:t>statin</a:t>
            </a:r>
            <a:r>
              <a:rPr lang="en-US" dirty="0" smtClean="0"/>
              <a:t>                                   therapy in this circumstance</a:t>
            </a:r>
          </a:p>
          <a:p>
            <a:r>
              <a:rPr lang="en-US" dirty="0" smtClean="0"/>
              <a:t>This is bad advice</a:t>
            </a:r>
            <a:endParaRPr lang="en-US" dirty="0"/>
          </a:p>
        </p:txBody>
      </p:sp>
      <p:sp>
        <p:nvSpPr>
          <p:cNvPr id="4" name="TextBox 3"/>
          <p:cNvSpPr txBox="1"/>
          <p:nvPr/>
        </p:nvSpPr>
        <p:spPr>
          <a:xfrm>
            <a:off x="2110811" y="6388031"/>
            <a:ext cx="6601537" cy="523220"/>
          </a:xfrm>
          <a:prstGeom prst="rect">
            <a:avLst/>
          </a:prstGeom>
          <a:noFill/>
        </p:spPr>
        <p:txBody>
          <a:bodyPr wrap="none" rtlCol="0">
            <a:spAutoFit/>
          </a:bodyPr>
          <a:lstStyle/>
          <a:p>
            <a:r>
              <a:rPr lang="en-US" sz="2800" dirty="0" smtClean="0">
                <a:ln>
                  <a:solidFill>
                    <a:srgbClr val="FF0000"/>
                  </a:solidFill>
                </a:ln>
              </a:rPr>
              <a:t>*</a:t>
            </a:r>
            <a:r>
              <a:rPr lang="en-US" sz="2400" dirty="0" smtClean="0"/>
              <a:t> </a:t>
            </a:r>
            <a:r>
              <a:rPr lang="en-US" sz="2400" dirty="0" err="1" smtClean="0"/>
              <a:t>Mohaupt</a:t>
            </a:r>
            <a:r>
              <a:rPr lang="en-US" sz="2400" dirty="0" smtClean="0"/>
              <a:t> et al., CMAJ 181(1-2), E11-E18, Jul 2009</a:t>
            </a:r>
            <a:endParaRPr lang="en-US" sz="2400" dirty="0"/>
          </a:p>
        </p:txBody>
      </p:sp>
      <p:pic>
        <p:nvPicPr>
          <p:cNvPr id="5" name="Picture 4" descr="muscle_cells.gif"/>
          <p:cNvPicPr>
            <a:picLocks noChangeAspect="1"/>
          </p:cNvPicPr>
          <p:nvPr/>
        </p:nvPicPr>
        <p:blipFill>
          <a:blip r:embed="rId3"/>
          <a:stretch>
            <a:fillRect/>
          </a:stretch>
        </p:blipFill>
        <p:spPr>
          <a:xfrm>
            <a:off x="5543901" y="3989699"/>
            <a:ext cx="3314539" cy="2165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508161" y="906125"/>
            <a:ext cx="6311739" cy="5951875"/>
          </a:xfrm>
          <a:prstGeom prst="rect">
            <a:avLst/>
          </a:prstGeom>
        </p:spPr>
        <p:txBody>
          <a:bodyPr vert="horz" lIns="91440" tIns="45720" rIns="91440" bIns="45720" rtlCol="0">
            <a:noAutofit/>
          </a:bodyPr>
          <a:lstStyle/>
          <a:p>
            <a:pPr marL="342900" lvl="0" indent="-342900">
              <a:spcBef>
                <a:spcPct val="20000"/>
              </a:spcBef>
              <a:buFont typeface="Arial"/>
              <a:buChar char="•"/>
            </a:pPr>
            <a:r>
              <a:rPr lang="en-US" sz="3200" dirty="0" smtClean="0"/>
              <a:t>80% of athletes prescribed     </a:t>
            </a:r>
            <a:r>
              <a:rPr lang="en-US" sz="3200" dirty="0" err="1" smtClean="0"/>
              <a:t>statins</a:t>
            </a:r>
            <a:r>
              <a:rPr lang="en-US" sz="3200" dirty="0" smtClean="0"/>
              <a:t> for high cholesterol reported muscle side-effects</a:t>
            </a:r>
          </a:p>
          <a:p>
            <a:pPr marL="800100" lvl="1" indent="-342900">
              <a:spcBef>
                <a:spcPct val="20000"/>
              </a:spcBef>
            </a:pPr>
            <a:r>
              <a:rPr lang="en-US" sz="2800" dirty="0" smtClean="0"/>
              <a:t>-- </a:t>
            </a:r>
            <a:r>
              <a:rPr lang="en-US" sz="2800" dirty="0" err="1" smtClean="0"/>
              <a:t>Sinzinger</a:t>
            </a:r>
            <a:r>
              <a:rPr lang="en-US" sz="2800" dirty="0" smtClean="0"/>
              <a:t> and O’Grady, Br J </a:t>
            </a:r>
            <a:r>
              <a:rPr lang="en-US" sz="2800" dirty="0" err="1" smtClean="0"/>
              <a:t>Clin</a:t>
            </a:r>
            <a:r>
              <a:rPr lang="en-US" sz="2800" dirty="0" smtClean="0"/>
              <a:t> </a:t>
            </a:r>
            <a:r>
              <a:rPr lang="en-US" sz="2800" dirty="0" err="1" smtClean="0"/>
              <a:t>Pharmacol</a:t>
            </a:r>
            <a:r>
              <a:rPr lang="en-US" sz="2800" dirty="0" smtClean="0"/>
              <a:t> 57,  525–528, 2004</a:t>
            </a:r>
          </a:p>
          <a:p>
            <a:pPr marL="342900" lvl="0" indent="-342900">
              <a:spcBef>
                <a:spcPct val="20000"/>
              </a:spcBef>
              <a:buFont typeface="Arial"/>
              <a:buChar char="•"/>
            </a:pPr>
            <a:r>
              <a:rPr lang="en-US" sz="3200" dirty="0" smtClean="0"/>
              <a:t>Low LDL cholesterol is              associated with depression            among US households</a:t>
            </a:r>
          </a:p>
          <a:p>
            <a:pPr marL="800100" lvl="1" indent="-342900">
              <a:spcBef>
                <a:spcPct val="20000"/>
              </a:spcBef>
            </a:pPr>
            <a:r>
              <a:rPr lang="en-US" sz="2800" dirty="0" smtClean="0"/>
              <a:t>-- S. H. </a:t>
            </a:r>
            <a:r>
              <a:rPr lang="en-US" sz="2800" dirty="0" err="1" smtClean="0"/>
              <a:t>Tedders</a:t>
            </a:r>
            <a:r>
              <a:rPr lang="en-US" sz="2800" dirty="0" smtClean="0"/>
              <a:t> et al.,                                J. Affect. </a:t>
            </a:r>
            <a:r>
              <a:rPr lang="en-US" sz="2800" dirty="0" err="1" smtClean="0"/>
              <a:t>Disord</a:t>
            </a:r>
            <a:r>
              <a:rPr lang="en-US" sz="2800" dirty="0" smtClean="0"/>
              <a:t>., 2011 </a:t>
            </a:r>
          </a:p>
          <a:p>
            <a:pPr marL="342900" lvl="0" indent="-342900">
              <a:spcBef>
                <a:spcPct val="20000"/>
              </a:spcBef>
              <a:buFont typeface="Arial"/>
              <a:buChar cha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runners.jpg"/>
          <p:cNvPicPr>
            <a:picLocks noChangeAspect="1"/>
          </p:cNvPicPr>
          <p:nvPr/>
        </p:nvPicPr>
        <p:blipFill>
          <a:blip r:embed="rId3"/>
          <a:stretch>
            <a:fillRect/>
          </a:stretch>
        </p:blipFill>
        <p:spPr>
          <a:xfrm>
            <a:off x="6203836" y="1015885"/>
            <a:ext cx="2752028" cy="2047303"/>
          </a:xfrm>
          <a:prstGeom prst="rect">
            <a:avLst/>
          </a:prstGeom>
        </p:spPr>
      </p:pic>
      <p:pic>
        <p:nvPicPr>
          <p:cNvPr id="6" name="Picture 5" descr="depression.jpg"/>
          <p:cNvPicPr>
            <a:picLocks noChangeAspect="1"/>
          </p:cNvPicPr>
          <p:nvPr/>
        </p:nvPicPr>
        <p:blipFill>
          <a:blip r:embed="rId4"/>
          <a:stretch>
            <a:fillRect/>
          </a:stretch>
        </p:blipFill>
        <p:spPr>
          <a:xfrm>
            <a:off x="6203836" y="3418220"/>
            <a:ext cx="2069898" cy="3110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yeast_on_statins.png"/>
          <p:cNvPicPr>
            <a:picLocks noChangeAspect="1"/>
          </p:cNvPicPr>
          <p:nvPr/>
        </p:nvPicPr>
        <p:blipFill>
          <a:blip r:embed="rId2"/>
          <a:stretch>
            <a:fillRect/>
          </a:stretch>
        </p:blipFill>
        <p:spPr>
          <a:xfrm rot="16200000">
            <a:off x="2643187" y="-273049"/>
            <a:ext cx="3857625" cy="6858000"/>
          </a:xfrm>
          <a:prstGeom prst="rect">
            <a:avLst/>
          </a:prstGeom>
        </p:spPr>
      </p:pic>
      <p:sp>
        <p:nvSpPr>
          <p:cNvPr id="3" name="Title 1"/>
          <p:cNvSpPr txBox="1">
            <a:spLocks/>
          </p:cNvSpPr>
          <p:nvPr/>
        </p:nvSpPr>
        <p:spPr>
          <a:xfrm>
            <a:off x="457200" y="84138"/>
            <a:ext cx="8229600"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Yeast on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Statins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335592" y="5311778"/>
            <a:ext cx="8229600" cy="1024399"/>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3200" noProof="0" dirty="0" smtClean="0"/>
              <a:t>	</a:t>
            </a:r>
            <a:r>
              <a:rPr lang="en-US" sz="3200" noProof="0" dirty="0" err="1" smtClean="0"/>
              <a:t>Simvastatin</a:t>
            </a:r>
            <a:r>
              <a:rPr lang="en-US" sz="3200" noProof="0" dirty="0" smtClean="0"/>
              <a:t> and </a:t>
            </a:r>
            <a:r>
              <a:rPr lang="en-US" sz="3200" noProof="0" dirty="0" err="1" smtClean="0"/>
              <a:t>Atorvastatin</a:t>
            </a:r>
            <a:r>
              <a:rPr lang="en-US" sz="3200" noProof="0" dirty="0" smtClean="0"/>
              <a:t> caused the yeast cells to </a:t>
            </a:r>
            <a:r>
              <a:rPr lang="en-US" sz="3200" dirty="0" smtClean="0"/>
              <a:t>completely lose their mitochondria</a:t>
            </a:r>
            <a:r>
              <a:rPr lang="en-US" sz="3200" dirty="0" smtClean="0">
                <a:solidFill>
                  <a:srgbClr val="FF0000"/>
                </a:solidFill>
              </a:rPr>
              <a:t>*</a:t>
            </a:r>
            <a:r>
              <a:rPr lang="en-US" sz="3200" noProof="0" dirty="0" smtClean="0"/>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6323445" y="3593653"/>
            <a:ext cx="1395484" cy="461665"/>
          </a:xfrm>
          <a:prstGeom prst="rect">
            <a:avLst/>
          </a:prstGeom>
          <a:noFill/>
          <a:ln>
            <a:noFill/>
          </a:ln>
        </p:spPr>
        <p:txBody>
          <a:bodyPr wrap="none" rtlCol="0">
            <a:spAutoFit/>
          </a:bodyPr>
          <a:lstStyle/>
          <a:p>
            <a:r>
              <a:rPr lang="en-US" sz="2400" dirty="0" smtClean="0">
                <a:solidFill>
                  <a:schemeClr val="bg1"/>
                </a:solidFill>
              </a:rPr>
              <a:t>on </a:t>
            </a:r>
            <a:r>
              <a:rPr lang="en-US" sz="2400" dirty="0" err="1" smtClean="0">
                <a:solidFill>
                  <a:schemeClr val="bg1"/>
                </a:solidFill>
              </a:rPr>
              <a:t>statins</a:t>
            </a:r>
            <a:endParaRPr lang="en-US" sz="2400" dirty="0">
              <a:solidFill>
                <a:schemeClr val="bg1"/>
              </a:solidFill>
            </a:endParaRPr>
          </a:p>
        </p:txBody>
      </p:sp>
      <p:sp>
        <p:nvSpPr>
          <p:cNvPr id="6" name="TextBox 5"/>
          <p:cNvSpPr txBox="1"/>
          <p:nvPr/>
        </p:nvSpPr>
        <p:spPr>
          <a:xfrm>
            <a:off x="1399727" y="2729015"/>
            <a:ext cx="1866466" cy="461665"/>
          </a:xfrm>
          <a:prstGeom prst="rect">
            <a:avLst/>
          </a:prstGeom>
          <a:noFill/>
          <a:ln>
            <a:noFill/>
          </a:ln>
        </p:spPr>
        <p:txBody>
          <a:bodyPr wrap="none" rtlCol="0">
            <a:spAutoFit/>
          </a:bodyPr>
          <a:lstStyle/>
          <a:p>
            <a:r>
              <a:rPr lang="en-US" sz="2400" dirty="0" smtClean="0">
                <a:solidFill>
                  <a:schemeClr val="bg1"/>
                </a:solidFill>
              </a:rPr>
              <a:t>mitochondria</a:t>
            </a:r>
            <a:endParaRPr lang="en-US" sz="2400" dirty="0">
              <a:solidFill>
                <a:schemeClr val="bg1"/>
              </a:solidFill>
            </a:endParaRPr>
          </a:p>
        </p:txBody>
      </p:sp>
      <p:cxnSp>
        <p:nvCxnSpPr>
          <p:cNvPr id="8" name="Straight Arrow Connector 7"/>
          <p:cNvCxnSpPr/>
          <p:nvPr/>
        </p:nvCxnSpPr>
        <p:spPr>
          <a:xfrm rot="16200000" flipH="1">
            <a:off x="1919906" y="3878520"/>
            <a:ext cx="1456751" cy="8107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838811" y="3473196"/>
            <a:ext cx="1051452" cy="486419"/>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21327" y="6457767"/>
            <a:ext cx="7063052" cy="461665"/>
          </a:xfrm>
          <a:prstGeom prst="rect">
            <a:avLst/>
          </a:prstGeom>
          <a:noFill/>
        </p:spPr>
        <p:txBody>
          <a:bodyPr wrap="none" rtlCol="0">
            <a:spAutoFit/>
          </a:bodyPr>
          <a:lstStyle/>
          <a:p>
            <a:r>
              <a:rPr lang="en-US" sz="2400" dirty="0" smtClean="0">
                <a:solidFill>
                  <a:srgbClr val="FF0000"/>
                </a:solidFill>
              </a:rPr>
              <a:t>*</a:t>
            </a:r>
            <a:r>
              <a:rPr lang="en-US" sz="2000" dirty="0" smtClean="0"/>
              <a:t> </a:t>
            </a:r>
            <a:r>
              <a:rPr lang="en-US" sz="2000" dirty="0" err="1" smtClean="0"/>
              <a:t>Westermeyer</a:t>
            </a:r>
            <a:r>
              <a:rPr lang="en-US" sz="2000" dirty="0" smtClean="0"/>
              <a:t> and </a:t>
            </a:r>
            <a:r>
              <a:rPr lang="en-US" sz="2000" dirty="0" err="1" smtClean="0"/>
              <a:t>Macreadie</a:t>
            </a:r>
            <a:r>
              <a:rPr lang="en-US" sz="2000" dirty="0" smtClean="0"/>
              <a:t>, FEMS Yeast Res 7, 436–441, 2007.</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217142"/>
            <a:ext cx="8229600" cy="3578898"/>
          </a:xfrm>
          <a:solidFill>
            <a:srgbClr val="FCF9D6"/>
          </a:solidFill>
          <a:effectLst>
            <a:outerShdw blurRad="50800" dist="38100" dir="2700000">
              <a:srgbClr val="000000">
                <a:alpha val="43000"/>
              </a:srgbClr>
            </a:outerShdw>
          </a:effectLst>
        </p:spPr>
        <p:txBody>
          <a:bodyPr>
            <a:normAutofit/>
          </a:bodyPr>
          <a:lstStyle/>
          <a:p>
            <a:pPr marL="284163" indent="-284163">
              <a:buNone/>
            </a:pPr>
            <a:r>
              <a:rPr lang="en-US" dirty="0" smtClean="0"/>
              <a:t> “The US Centers for Disease Control and Prevention recently reported that the prevalence of heart disease in the US population remained stable over the past decade, while the use of </a:t>
            </a:r>
            <a:r>
              <a:rPr lang="en-US" dirty="0" err="1" smtClean="0"/>
              <a:t>statin</a:t>
            </a:r>
            <a:r>
              <a:rPr lang="en-US" dirty="0" smtClean="0"/>
              <a:t> drugs increased 10-fold, from 2% to 25%, over the past 2 decades.”</a:t>
            </a:r>
            <a:r>
              <a:rPr lang="en-US" dirty="0" smtClean="0">
                <a:ln>
                  <a:solidFill>
                    <a:srgbClr val="FF0000"/>
                  </a:solidFill>
                </a:ln>
              </a:rPr>
              <a:t>*</a:t>
            </a:r>
          </a:p>
          <a:p>
            <a:endParaRPr lang="en-US" dirty="0" smtClean="0"/>
          </a:p>
        </p:txBody>
      </p:sp>
      <p:sp>
        <p:nvSpPr>
          <p:cNvPr id="6" name="TextBox 5"/>
          <p:cNvSpPr txBox="1"/>
          <p:nvPr/>
        </p:nvSpPr>
        <p:spPr>
          <a:xfrm>
            <a:off x="3302000" y="5956300"/>
            <a:ext cx="5836378" cy="523220"/>
          </a:xfrm>
          <a:prstGeom prst="rect">
            <a:avLst/>
          </a:prstGeom>
          <a:noFill/>
        </p:spPr>
        <p:txBody>
          <a:bodyPr wrap="none" rtlCol="0">
            <a:spAutoFit/>
          </a:bodyPr>
          <a:lstStyle/>
          <a:p>
            <a:r>
              <a:rPr lang="en-US" sz="2800" dirty="0" smtClean="0">
                <a:ln>
                  <a:solidFill>
                    <a:srgbClr val="FF0000"/>
                  </a:solidFill>
                </a:ln>
              </a:rPr>
              <a:t>*</a:t>
            </a:r>
            <a:r>
              <a:rPr lang="en-US" sz="2800" dirty="0" smtClean="0"/>
              <a:t> </a:t>
            </a:r>
            <a:r>
              <a:rPr lang="en-US" sz="2800" dirty="0" err="1" smtClean="0"/>
              <a:t>Voelker</a:t>
            </a:r>
            <a:r>
              <a:rPr lang="en-US" sz="2800" dirty="0" smtClean="0"/>
              <a:t>, JAMA  305:16, </a:t>
            </a:r>
            <a:r>
              <a:rPr lang="en-US" sz="2800" dirty="0" err="1" smtClean="0"/>
              <a:t>p</a:t>
            </a:r>
            <a:r>
              <a:rPr lang="en-US" sz="2800" dirty="0" smtClean="0"/>
              <a:t>. 1641, 2011</a:t>
            </a:r>
            <a:endParaRPr lang="en-US"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Statins</a:t>
            </a:r>
            <a:r>
              <a:rPr lang="en-US" dirty="0" smtClean="0"/>
              <a:t> and Sodium in the Kidney</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lstStyle/>
          <a:p>
            <a:r>
              <a:rPr lang="en-US" dirty="0" smtClean="0"/>
              <a:t>Sodium </a:t>
            </a:r>
            <a:r>
              <a:rPr lang="en-US" dirty="0" err="1" smtClean="0"/>
              <a:t>reabsorption</a:t>
            </a:r>
            <a:r>
              <a:rPr lang="en-US" dirty="0" smtClean="0"/>
              <a:t> in the kidney                       is impaired when cholesterol is                depleted from cell membranes</a:t>
            </a:r>
          </a:p>
          <a:p>
            <a:r>
              <a:rPr lang="en-US" dirty="0" smtClean="0"/>
              <a:t>Defective reaction to stresses like         hypotonic shock</a:t>
            </a:r>
          </a:p>
          <a:p>
            <a:r>
              <a:rPr lang="en-US" dirty="0" smtClean="0"/>
              <a:t>Reduced sodium-potassium-</a:t>
            </a:r>
            <a:r>
              <a:rPr lang="en-US" dirty="0" err="1" smtClean="0"/>
              <a:t>ATPase</a:t>
            </a:r>
            <a:r>
              <a:rPr lang="en-US" dirty="0" smtClean="0"/>
              <a:t> activity in the </a:t>
            </a:r>
            <a:r>
              <a:rPr lang="en-US" dirty="0" err="1" smtClean="0"/>
              <a:t>basolateral</a:t>
            </a:r>
            <a:r>
              <a:rPr lang="en-US" dirty="0" smtClean="0"/>
              <a:t> membrane</a:t>
            </a:r>
          </a:p>
        </p:txBody>
      </p:sp>
      <p:sp>
        <p:nvSpPr>
          <p:cNvPr id="4" name="TextBox 3"/>
          <p:cNvSpPr txBox="1"/>
          <p:nvPr/>
        </p:nvSpPr>
        <p:spPr>
          <a:xfrm>
            <a:off x="1551313" y="6304002"/>
            <a:ext cx="7226558" cy="461665"/>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Balut</a:t>
            </a:r>
            <a:r>
              <a:rPr lang="en-US" sz="2400" dirty="0" smtClean="0"/>
              <a:t> it al., </a:t>
            </a:r>
            <a:r>
              <a:rPr lang="en-US" sz="2400" i="1" dirty="0" smtClean="0"/>
              <a:t>Am J </a:t>
            </a:r>
            <a:r>
              <a:rPr lang="en-US" sz="2400" i="1" dirty="0" err="1" smtClean="0"/>
              <a:t>Physiol</a:t>
            </a:r>
            <a:r>
              <a:rPr lang="en-US" sz="2400" i="1" dirty="0" smtClean="0"/>
              <a:t> Cell </a:t>
            </a:r>
            <a:r>
              <a:rPr lang="en-US" sz="2400" i="1" dirty="0" err="1" smtClean="0"/>
              <a:t>Physiol</a:t>
            </a:r>
            <a:r>
              <a:rPr lang="en-US" sz="2400" i="1" dirty="0" smtClean="0"/>
              <a:t> 290:C87-C94, 2006</a:t>
            </a:r>
            <a:endParaRPr lang="en-US" sz="2400" dirty="0"/>
          </a:p>
        </p:txBody>
      </p:sp>
      <p:pic>
        <p:nvPicPr>
          <p:cNvPr id="5" name="Picture 4" descr="kidney.jpg"/>
          <p:cNvPicPr>
            <a:picLocks noChangeAspect="1"/>
          </p:cNvPicPr>
          <p:nvPr/>
        </p:nvPicPr>
        <p:blipFill>
          <a:blip r:embed="rId3"/>
          <a:stretch>
            <a:fillRect/>
          </a:stretch>
        </p:blipFill>
        <p:spPr>
          <a:xfrm>
            <a:off x="6754092" y="1149792"/>
            <a:ext cx="2023779" cy="298602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Chloride Homeostasis in the Kidney</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normAutofit fontScale="92500" lnSpcReduction="20000"/>
          </a:bodyPr>
          <a:lstStyle/>
          <a:p>
            <a:r>
              <a:rPr lang="en-US" dirty="0" smtClean="0"/>
              <a:t>Three different conditions resulted in same pathology</a:t>
            </a:r>
          </a:p>
          <a:p>
            <a:r>
              <a:rPr lang="en-US" dirty="0" smtClean="0"/>
              <a:t>Conditions:</a:t>
            </a:r>
          </a:p>
          <a:p>
            <a:pPr lvl="1"/>
            <a:r>
              <a:rPr lang="en-US" dirty="0" smtClean="0"/>
              <a:t>Cholesterol depletion</a:t>
            </a:r>
          </a:p>
          <a:p>
            <a:pPr lvl="1"/>
            <a:r>
              <a:rPr lang="en-US" dirty="0" smtClean="0"/>
              <a:t>Oxidative damage</a:t>
            </a:r>
            <a:endParaRPr lang="en-US" baseline="30000" dirty="0" smtClean="0"/>
          </a:p>
          <a:p>
            <a:pPr lvl="1"/>
            <a:r>
              <a:rPr lang="en-US" dirty="0" smtClean="0"/>
              <a:t>Energy depletion</a:t>
            </a:r>
          </a:p>
          <a:p>
            <a:pPr lvl="1"/>
            <a:endParaRPr lang="en-US" dirty="0" smtClean="0"/>
          </a:p>
          <a:p>
            <a:pPr lvl="1"/>
            <a:endParaRPr lang="en-US" dirty="0" smtClean="0"/>
          </a:p>
          <a:p>
            <a:r>
              <a:rPr lang="en-US" dirty="0" smtClean="0"/>
              <a:t>Pathology:</a:t>
            </a:r>
          </a:p>
          <a:p>
            <a:pPr lvl="1"/>
            <a:r>
              <a:rPr lang="en-US" dirty="0" smtClean="0"/>
              <a:t>Chloride channels not restricted to lipid rafts             and excess chloride leaves the cell</a:t>
            </a:r>
            <a:endParaRPr lang="en-US" dirty="0"/>
          </a:p>
        </p:txBody>
      </p:sp>
      <p:grpSp>
        <p:nvGrpSpPr>
          <p:cNvPr id="4" name="Group 3"/>
          <p:cNvGrpSpPr/>
          <p:nvPr/>
        </p:nvGrpSpPr>
        <p:grpSpPr>
          <a:xfrm>
            <a:off x="5117162" y="2209590"/>
            <a:ext cx="3079750" cy="2817282"/>
            <a:chOff x="446617" y="2321985"/>
            <a:chExt cx="3998383" cy="3697815"/>
          </a:xfrm>
        </p:grpSpPr>
        <p:sp>
          <p:nvSpPr>
            <p:cNvPr id="5" name="Oval 4"/>
            <p:cNvSpPr/>
            <p:nvPr/>
          </p:nvSpPr>
          <p:spPr>
            <a:xfrm>
              <a:off x="457200" y="2387600"/>
              <a:ext cx="3987800" cy="3632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rot="16200000">
              <a:off x="500590" y="3870325"/>
              <a:ext cx="450850" cy="533400"/>
            </a:xfrm>
            <a:custGeom>
              <a:avLst/>
              <a:gdLst>
                <a:gd name="connsiteX0" fmla="*/ 0 w 1955800"/>
                <a:gd name="connsiteY0" fmla="*/ 0 h 1549400"/>
                <a:gd name="connsiteX1" fmla="*/ 254000 w 1955800"/>
                <a:gd name="connsiteY1" fmla="*/ 101600 h 1549400"/>
                <a:gd name="connsiteX2" fmla="*/ 457200 w 1955800"/>
                <a:gd name="connsiteY2" fmla="*/ 419100 h 1549400"/>
                <a:gd name="connsiteX3" fmla="*/ 546100 w 1955800"/>
                <a:gd name="connsiteY3" fmla="*/ 800100 h 1549400"/>
                <a:gd name="connsiteX4" fmla="*/ 393700 w 1955800"/>
                <a:gd name="connsiteY4" fmla="*/ 1130300 h 1549400"/>
                <a:gd name="connsiteX5" fmla="*/ 558800 w 1955800"/>
                <a:gd name="connsiteY5" fmla="*/ 1498600 h 1549400"/>
                <a:gd name="connsiteX6" fmla="*/ 965200 w 1955800"/>
                <a:gd name="connsiteY6" fmla="*/ 1549400 h 1549400"/>
                <a:gd name="connsiteX7" fmla="*/ 1409700 w 1955800"/>
                <a:gd name="connsiteY7" fmla="*/ 1422400 h 1549400"/>
                <a:gd name="connsiteX8" fmla="*/ 1625600 w 1955800"/>
                <a:gd name="connsiteY8" fmla="*/ 1155700 h 1549400"/>
                <a:gd name="connsiteX9" fmla="*/ 1270000 w 1955800"/>
                <a:gd name="connsiteY9" fmla="*/ 406400 h 1549400"/>
                <a:gd name="connsiteX10" fmla="*/ 1295400 w 1955800"/>
                <a:gd name="connsiteY10" fmla="*/ 139700 h 1549400"/>
                <a:gd name="connsiteX11" fmla="*/ 1612900 w 1955800"/>
                <a:gd name="connsiteY11" fmla="*/ 38100 h 1549400"/>
                <a:gd name="connsiteX12" fmla="*/ 1955800 w 1955800"/>
                <a:gd name="connsiteY12" fmla="*/ 50800 h 1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5800" h="1549400">
                  <a:moveTo>
                    <a:pt x="0" y="0"/>
                  </a:moveTo>
                  <a:lnTo>
                    <a:pt x="254000" y="101600"/>
                  </a:lnTo>
                  <a:lnTo>
                    <a:pt x="457200" y="419100"/>
                  </a:lnTo>
                  <a:lnTo>
                    <a:pt x="546100" y="800100"/>
                  </a:lnTo>
                  <a:lnTo>
                    <a:pt x="393700" y="1130300"/>
                  </a:lnTo>
                  <a:lnTo>
                    <a:pt x="558800" y="1498600"/>
                  </a:lnTo>
                  <a:lnTo>
                    <a:pt x="965200" y="1549400"/>
                  </a:lnTo>
                  <a:lnTo>
                    <a:pt x="1409700" y="1422400"/>
                  </a:lnTo>
                  <a:lnTo>
                    <a:pt x="1625600" y="1155700"/>
                  </a:lnTo>
                  <a:lnTo>
                    <a:pt x="1270000" y="406400"/>
                  </a:lnTo>
                  <a:lnTo>
                    <a:pt x="1295400" y="139700"/>
                  </a:lnTo>
                  <a:lnTo>
                    <a:pt x="1612900" y="38100"/>
                  </a:lnTo>
                  <a:lnTo>
                    <a:pt x="1955800" y="508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flipH="1">
              <a:off x="3708400" y="3098799"/>
              <a:ext cx="596900" cy="541867"/>
            </a:xfrm>
            <a:custGeom>
              <a:avLst/>
              <a:gdLst>
                <a:gd name="connsiteX0" fmla="*/ 0 w 596900"/>
                <a:gd name="connsiteY0" fmla="*/ 469900 h 541867"/>
                <a:gd name="connsiteX1" fmla="*/ 241300 w 596900"/>
                <a:gd name="connsiteY1" fmla="*/ 431800 h 541867"/>
                <a:gd name="connsiteX2" fmla="*/ 279400 w 596900"/>
                <a:gd name="connsiteY2" fmla="*/ 533400 h 541867"/>
                <a:gd name="connsiteX3" fmla="*/ 558800 w 596900"/>
                <a:gd name="connsiteY3" fmla="*/ 482600 h 541867"/>
                <a:gd name="connsiteX4" fmla="*/ 508000 w 596900"/>
                <a:gd name="connsiteY4" fmla="*/ 279400 h 541867"/>
                <a:gd name="connsiteX5" fmla="*/ 304800 w 596900"/>
                <a:gd name="connsiteY5" fmla="*/ 254000 h 541867"/>
                <a:gd name="connsiteX6" fmla="*/ 279400 w 596900"/>
                <a:gd name="connsiteY6" fmla="*/ 0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00" h="541867">
                  <a:moveTo>
                    <a:pt x="0" y="469900"/>
                  </a:moveTo>
                  <a:cubicBezTo>
                    <a:pt x="97366" y="445558"/>
                    <a:pt x="194733" y="421217"/>
                    <a:pt x="241300" y="431800"/>
                  </a:cubicBezTo>
                  <a:cubicBezTo>
                    <a:pt x="287867" y="442383"/>
                    <a:pt x="226483" y="524933"/>
                    <a:pt x="279400" y="533400"/>
                  </a:cubicBezTo>
                  <a:cubicBezTo>
                    <a:pt x="332317" y="541867"/>
                    <a:pt x="520700" y="524933"/>
                    <a:pt x="558800" y="482600"/>
                  </a:cubicBezTo>
                  <a:cubicBezTo>
                    <a:pt x="596900" y="440267"/>
                    <a:pt x="550333" y="317500"/>
                    <a:pt x="508000" y="279400"/>
                  </a:cubicBezTo>
                  <a:cubicBezTo>
                    <a:pt x="465667" y="241300"/>
                    <a:pt x="342900" y="300567"/>
                    <a:pt x="304800" y="254000"/>
                  </a:cubicBezTo>
                  <a:cubicBezTo>
                    <a:pt x="266700" y="207433"/>
                    <a:pt x="279400" y="0"/>
                    <a:pt x="2794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548215" y="3200400"/>
              <a:ext cx="596900" cy="541867"/>
            </a:xfrm>
            <a:custGeom>
              <a:avLst/>
              <a:gdLst>
                <a:gd name="connsiteX0" fmla="*/ 0 w 596900"/>
                <a:gd name="connsiteY0" fmla="*/ 469900 h 541867"/>
                <a:gd name="connsiteX1" fmla="*/ 241300 w 596900"/>
                <a:gd name="connsiteY1" fmla="*/ 431800 h 541867"/>
                <a:gd name="connsiteX2" fmla="*/ 279400 w 596900"/>
                <a:gd name="connsiteY2" fmla="*/ 533400 h 541867"/>
                <a:gd name="connsiteX3" fmla="*/ 558800 w 596900"/>
                <a:gd name="connsiteY3" fmla="*/ 482600 h 541867"/>
                <a:gd name="connsiteX4" fmla="*/ 508000 w 596900"/>
                <a:gd name="connsiteY4" fmla="*/ 279400 h 541867"/>
                <a:gd name="connsiteX5" fmla="*/ 304800 w 596900"/>
                <a:gd name="connsiteY5" fmla="*/ 254000 h 541867"/>
                <a:gd name="connsiteX6" fmla="*/ 279400 w 596900"/>
                <a:gd name="connsiteY6" fmla="*/ 0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00" h="541867">
                  <a:moveTo>
                    <a:pt x="0" y="469900"/>
                  </a:moveTo>
                  <a:cubicBezTo>
                    <a:pt x="97366" y="445558"/>
                    <a:pt x="194733" y="421217"/>
                    <a:pt x="241300" y="431800"/>
                  </a:cubicBezTo>
                  <a:cubicBezTo>
                    <a:pt x="287867" y="442383"/>
                    <a:pt x="226483" y="524933"/>
                    <a:pt x="279400" y="533400"/>
                  </a:cubicBezTo>
                  <a:cubicBezTo>
                    <a:pt x="332317" y="541867"/>
                    <a:pt x="520700" y="524933"/>
                    <a:pt x="558800" y="482600"/>
                  </a:cubicBezTo>
                  <a:cubicBezTo>
                    <a:pt x="596900" y="440267"/>
                    <a:pt x="550333" y="317500"/>
                    <a:pt x="508000" y="279400"/>
                  </a:cubicBezTo>
                  <a:cubicBezTo>
                    <a:pt x="465667" y="241300"/>
                    <a:pt x="342900" y="300567"/>
                    <a:pt x="304800" y="254000"/>
                  </a:cubicBezTo>
                  <a:cubicBezTo>
                    <a:pt x="266700" y="207433"/>
                    <a:pt x="279400" y="0"/>
                    <a:pt x="2794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977900" y="2641600"/>
              <a:ext cx="630767" cy="681567"/>
            </a:xfrm>
            <a:custGeom>
              <a:avLst/>
              <a:gdLst>
                <a:gd name="connsiteX0" fmla="*/ 0 w 630767"/>
                <a:gd name="connsiteY0" fmla="*/ 342900 h 681567"/>
                <a:gd name="connsiteX1" fmla="*/ 165100 w 630767"/>
                <a:gd name="connsiteY1" fmla="*/ 304800 h 681567"/>
                <a:gd name="connsiteX2" fmla="*/ 228600 w 630767"/>
                <a:gd name="connsiteY2" fmla="*/ 457200 h 681567"/>
                <a:gd name="connsiteX3" fmla="*/ 292100 w 630767"/>
                <a:gd name="connsiteY3" fmla="*/ 673100 h 681567"/>
                <a:gd name="connsiteX4" fmla="*/ 533400 w 630767"/>
                <a:gd name="connsiteY4" fmla="*/ 508000 h 681567"/>
                <a:gd name="connsiteX5" fmla="*/ 609600 w 630767"/>
                <a:gd name="connsiteY5" fmla="*/ 304800 h 681567"/>
                <a:gd name="connsiteX6" fmla="*/ 406400 w 630767"/>
                <a:gd name="connsiteY6" fmla="*/ 304800 h 681567"/>
                <a:gd name="connsiteX7" fmla="*/ 406400 w 630767"/>
                <a:gd name="connsiteY7" fmla="*/ 0 h 6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67" h="681567">
                  <a:moveTo>
                    <a:pt x="0" y="342900"/>
                  </a:moveTo>
                  <a:cubicBezTo>
                    <a:pt x="63500" y="314325"/>
                    <a:pt x="127000" y="285750"/>
                    <a:pt x="165100" y="304800"/>
                  </a:cubicBezTo>
                  <a:cubicBezTo>
                    <a:pt x="203200" y="323850"/>
                    <a:pt x="207433" y="395817"/>
                    <a:pt x="228600" y="457200"/>
                  </a:cubicBezTo>
                  <a:cubicBezTo>
                    <a:pt x="249767" y="518583"/>
                    <a:pt x="241300" y="664633"/>
                    <a:pt x="292100" y="673100"/>
                  </a:cubicBezTo>
                  <a:cubicBezTo>
                    <a:pt x="342900" y="681567"/>
                    <a:pt x="480483" y="569383"/>
                    <a:pt x="533400" y="508000"/>
                  </a:cubicBezTo>
                  <a:cubicBezTo>
                    <a:pt x="586317" y="446617"/>
                    <a:pt x="630767" y="338667"/>
                    <a:pt x="609600" y="304800"/>
                  </a:cubicBezTo>
                  <a:cubicBezTo>
                    <a:pt x="588433" y="270933"/>
                    <a:pt x="440267" y="355600"/>
                    <a:pt x="406400" y="304800"/>
                  </a:cubicBezTo>
                  <a:cubicBezTo>
                    <a:pt x="372533" y="254000"/>
                    <a:pt x="406400" y="0"/>
                    <a:pt x="4064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968500" y="2374900"/>
              <a:ext cx="626533" cy="527050"/>
            </a:xfrm>
            <a:custGeom>
              <a:avLst/>
              <a:gdLst>
                <a:gd name="connsiteX0" fmla="*/ 0 w 626533"/>
                <a:gd name="connsiteY0" fmla="*/ 50800 h 527050"/>
                <a:gd name="connsiteX1" fmla="*/ 177800 w 626533"/>
                <a:gd name="connsiteY1" fmla="*/ 215900 h 527050"/>
                <a:gd name="connsiteX2" fmla="*/ 101600 w 626533"/>
                <a:gd name="connsiteY2" fmla="*/ 431800 h 527050"/>
                <a:gd name="connsiteX3" fmla="*/ 342900 w 626533"/>
                <a:gd name="connsiteY3" fmla="*/ 520700 h 527050"/>
                <a:gd name="connsiteX4" fmla="*/ 622300 w 626533"/>
                <a:gd name="connsiteY4" fmla="*/ 393700 h 527050"/>
                <a:gd name="connsiteX5" fmla="*/ 368300 w 626533"/>
                <a:gd name="connsiteY5" fmla="*/ 152400 h 527050"/>
                <a:gd name="connsiteX6" fmla="*/ 444500 w 626533"/>
                <a:gd name="connsiteY6" fmla="*/ 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33" h="527050">
                  <a:moveTo>
                    <a:pt x="0" y="50800"/>
                  </a:moveTo>
                  <a:cubicBezTo>
                    <a:pt x="80433" y="101600"/>
                    <a:pt x="160867" y="152400"/>
                    <a:pt x="177800" y="215900"/>
                  </a:cubicBezTo>
                  <a:cubicBezTo>
                    <a:pt x="194733" y="279400"/>
                    <a:pt x="74083" y="381000"/>
                    <a:pt x="101600" y="431800"/>
                  </a:cubicBezTo>
                  <a:cubicBezTo>
                    <a:pt x="129117" y="482600"/>
                    <a:pt x="256117" y="527050"/>
                    <a:pt x="342900" y="520700"/>
                  </a:cubicBezTo>
                  <a:cubicBezTo>
                    <a:pt x="429683" y="514350"/>
                    <a:pt x="618067" y="455083"/>
                    <a:pt x="622300" y="393700"/>
                  </a:cubicBezTo>
                  <a:cubicBezTo>
                    <a:pt x="626533" y="332317"/>
                    <a:pt x="397933" y="218017"/>
                    <a:pt x="368300" y="152400"/>
                  </a:cubicBezTo>
                  <a:cubicBezTo>
                    <a:pt x="338667" y="86783"/>
                    <a:pt x="444500" y="0"/>
                    <a:pt x="4445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p:nvPr/>
          </p:nvCxnSpPr>
          <p:spPr>
            <a:xfrm rot="5400000">
              <a:off x="704849" y="2330450"/>
              <a:ext cx="3545416" cy="3528485"/>
            </a:xfrm>
            <a:prstGeom prst="line">
              <a:avLst/>
            </a:prstGeom>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2844800" y="2425700"/>
              <a:ext cx="520700" cy="624417"/>
            </a:xfrm>
            <a:custGeom>
              <a:avLst/>
              <a:gdLst>
                <a:gd name="connsiteX0" fmla="*/ 12700 w 520700"/>
                <a:gd name="connsiteY0" fmla="*/ 0 h 624417"/>
                <a:gd name="connsiteX1" fmla="*/ 101600 w 520700"/>
                <a:gd name="connsiteY1" fmla="*/ 203200 h 624417"/>
                <a:gd name="connsiteX2" fmla="*/ 0 w 520700"/>
                <a:gd name="connsiteY2" fmla="*/ 381000 h 624417"/>
                <a:gd name="connsiteX3" fmla="*/ 101600 w 520700"/>
                <a:gd name="connsiteY3" fmla="*/ 596900 h 624417"/>
                <a:gd name="connsiteX4" fmla="*/ 393700 w 520700"/>
                <a:gd name="connsiteY4" fmla="*/ 546100 h 624417"/>
                <a:gd name="connsiteX5" fmla="*/ 355600 w 520700"/>
                <a:gd name="connsiteY5" fmla="*/ 279400 h 624417"/>
                <a:gd name="connsiteX6" fmla="*/ 520700 w 520700"/>
                <a:gd name="connsiteY6" fmla="*/ 152400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700" h="624417">
                  <a:moveTo>
                    <a:pt x="12700" y="0"/>
                  </a:moveTo>
                  <a:cubicBezTo>
                    <a:pt x="58208" y="69850"/>
                    <a:pt x="103717" y="139700"/>
                    <a:pt x="101600" y="203200"/>
                  </a:cubicBezTo>
                  <a:cubicBezTo>
                    <a:pt x="99483" y="266700"/>
                    <a:pt x="0" y="315383"/>
                    <a:pt x="0" y="381000"/>
                  </a:cubicBezTo>
                  <a:cubicBezTo>
                    <a:pt x="0" y="446617"/>
                    <a:pt x="35983" y="569383"/>
                    <a:pt x="101600" y="596900"/>
                  </a:cubicBezTo>
                  <a:cubicBezTo>
                    <a:pt x="167217" y="624417"/>
                    <a:pt x="351367" y="599017"/>
                    <a:pt x="393700" y="546100"/>
                  </a:cubicBezTo>
                  <a:cubicBezTo>
                    <a:pt x="436033" y="493183"/>
                    <a:pt x="334433" y="345017"/>
                    <a:pt x="355600" y="279400"/>
                  </a:cubicBezTo>
                  <a:cubicBezTo>
                    <a:pt x="376767" y="213783"/>
                    <a:pt x="520700" y="152400"/>
                    <a:pt x="520700" y="152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82600" y="4616450"/>
              <a:ext cx="518583" cy="522817"/>
            </a:xfrm>
            <a:custGeom>
              <a:avLst/>
              <a:gdLst>
                <a:gd name="connsiteX0" fmla="*/ 0 w 518583"/>
                <a:gd name="connsiteY0" fmla="*/ 44450 h 522817"/>
                <a:gd name="connsiteX1" fmla="*/ 177800 w 518583"/>
                <a:gd name="connsiteY1" fmla="*/ 120650 h 522817"/>
                <a:gd name="connsiteX2" fmla="*/ 342900 w 518583"/>
                <a:gd name="connsiteY2" fmla="*/ 6350 h 522817"/>
                <a:gd name="connsiteX3" fmla="*/ 508000 w 518583"/>
                <a:gd name="connsiteY3" fmla="*/ 158750 h 522817"/>
                <a:gd name="connsiteX4" fmla="*/ 406400 w 518583"/>
                <a:gd name="connsiteY4" fmla="*/ 285750 h 522817"/>
                <a:gd name="connsiteX5" fmla="*/ 241300 w 518583"/>
                <a:gd name="connsiteY5" fmla="*/ 285750 h 522817"/>
                <a:gd name="connsiteX6" fmla="*/ 215900 w 518583"/>
                <a:gd name="connsiteY6" fmla="*/ 488950 h 522817"/>
                <a:gd name="connsiteX7" fmla="*/ 203200 w 518583"/>
                <a:gd name="connsiteY7" fmla="*/ 488950 h 5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583" h="522817">
                  <a:moveTo>
                    <a:pt x="0" y="44450"/>
                  </a:moveTo>
                  <a:cubicBezTo>
                    <a:pt x="60325" y="85725"/>
                    <a:pt x="120650" y="127000"/>
                    <a:pt x="177800" y="120650"/>
                  </a:cubicBezTo>
                  <a:cubicBezTo>
                    <a:pt x="234950" y="114300"/>
                    <a:pt x="287867" y="0"/>
                    <a:pt x="342900" y="6350"/>
                  </a:cubicBezTo>
                  <a:cubicBezTo>
                    <a:pt x="397933" y="12700"/>
                    <a:pt x="497417" y="112183"/>
                    <a:pt x="508000" y="158750"/>
                  </a:cubicBezTo>
                  <a:cubicBezTo>
                    <a:pt x="518583" y="205317"/>
                    <a:pt x="450850" y="264583"/>
                    <a:pt x="406400" y="285750"/>
                  </a:cubicBezTo>
                  <a:cubicBezTo>
                    <a:pt x="361950" y="306917"/>
                    <a:pt x="273050" y="251883"/>
                    <a:pt x="241300" y="285750"/>
                  </a:cubicBezTo>
                  <a:cubicBezTo>
                    <a:pt x="209550" y="319617"/>
                    <a:pt x="222250" y="455083"/>
                    <a:pt x="215900" y="488950"/>
                  </a:cubicBezTo>
                  <a:cubicBezTo>
                    <a:pt x="209550" y="522817"/>
                    <a:pt x="203200" y="488950"/>
                    <a:pt x="203200" y="4889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526367" y="5016500"/>
              <a:ext cx="626533" cy="495300"/>
            </a:xfrm>
            <a:custGeom>
              <a:avLst/>
              <a:gdLst>
                <a:gd name="connsiteX0" fmla="*/ 626533 w 626533"/>
                <a:gd name="connsiteY0" fmla="*/ 88900 h 495300"/>
                <a:gd name="connsiteX1" fmla="*/ 359833 w 626533"/>
                <a:gd name="connsiteY1" fmla="*/ 152400 h 495300"/>
                <a:gd name="connsiteX2" fmla="*/ 321733 w 626533"/>
                <a:gd name="connsiteY2" fmla="*/ 0 h 495300"/>
                <a:gd name="connsiteX3" fmla="*/ 80433 w 626533"/>
                <a:gd name="connsiteY3" fmla="*/ 152400 h 495300"/>
                <a:gd name="connsiteX4" fmla="*/ 29633 w 626533"/>
                <a:gd name="connsiteY4" fmla="*/ 342900 h 495300"/>
                <a:gd name="connsiteX5" fmla="*/ 258233 w 626533"/>
                <a:gd name="connsiteY5" fmla="*/ 342900 h 495300"/>
                <a:gd name="connsiteX6" fmla="*/ 270933 w 626533"/>
                <a:gd name="connsiteY6"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33" h="495300">
                  <a:moveTo>
                    <a:pt x="626533" y="88900"/>
                  </a:moveTo>
                  <a:cubicBezTo>
                    <a:pt x="518583" y="128058"/>
                    <a:pt x="410633" y="167217"/>
                    <a:pt x="359833" y="152400"/>
                  </a:cubicBezTo>
                  <a:cubicBezTo>
                    <a:pt x="309033" y="137583"/>
                    <a:pt x="368300" y="0"/>
                    <a:pt x="321733" y="0"/>
                  </a:cubicBezTo>
                  <a:cubicBezTo>
                    <a:pt x="275166" y="0"/>
                    <a:pt x="129116" y="95250"/>
                    <a:pt x="80433" y="152400"/>
                  </a:cubicBezTo>
                  <a:cubicBezTo>
                    <a:pt x="31750" y="209550"/>
                    <a:pt x="0" y="311150"/>
                    <a:pt x="29633" y="342900"/>
                  </a:cubicBezTo>
                  <a:cubicBezTo>
                    <a:pt x="59266" y="374650"/>
                    <a:pt x="218016" y="317500"/>
                    <a:pt x="258233" y="342900"/>
                  </a:cubicBezTo>
                  <a:cubicBezTo>
                    <a:pt x="298450" y="368300"/>
                    <a:pt x="270933" y="495300"/>
                    <a:pt x="270933" y="4953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955800" y="5549900"/>
              <a:ext cx="558800" cy="457200"/>
            </a:xfrm>
            <a:custGeom>
              <a:avLst/>
              <a:gdLst>
                <a:gd name="connsiteX0" fmla="*/ 558800 w 558800"/>
                <a:gd name="connsiteY0" fmla="*/ 457200 h 457200"/>
                <a:gd name="connsiteX1" fmla="*/ 406400 w 558800"/>
                <a:gd name="connsiteY1" fmla="*/ 279400 h 457200"/>
                <a:gd name="connsiteX2" fmla="*/ 508000 w 558800"/>
                <a:gd name="connsiteY2" fmla="*/ 88900 h 457200"/>
                <a:gd name="connsiteX3" fmla="*/ 203200 w 558800"/>
                <a:gd name="connsiteY3" fmla="*/ 25400 h 457200"/>
                <a:gd name="connsiteX4" fmla="*/ 101600 w 558800"/>
                <a:gd name="connsiteY4" fmla="*/ 25400 h 457200"/>
                <a:gd name="connsiteX5" fmla="*/ 88900 w 558800"/>
                <a:gd name="connsiteY5" fmla="*/ 177800 h 457200"/>
                <a:gd name="connsiteX6" fmla="*/ 215900 w 558800"/>
                <a:gd name="connsiteY6" fmla="*/ 304800 h 457200"/>
                <a:gd name="connsiteX7" fmla="*/ 0 w 558800"/>
                <a:gd name="connsiteY7" fmla="*/ 4064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800" h="457200">
                  <a:moveTo>
                    <a:pt x="558800" y="457200"/>
                  </a:moveTo>
                  <a:cubicBezTo>
                    <a:pt x="486833" y="398991"/>
                    <a:pt x="414867" y="340783"/>
                    <a:pt x="406400" y="279400"/>
                  </a:cubicBezTo>
                  <a:cubicBezTo>
                    <a:pt x="397933" y="218017"/>
                    <a:pt x="541867" y="131233"/>
                    <a:pt x="508000" y="88900"/>
                  </a:cubicBezTo>
                  <a:cubicBezTo>
                    <a:pt x="474133" y="46567"/>
                    <a:pt x="270933" y="35983"/>
                    <a:pt x="203200" y="25400"/>
                  </a:cubicBezTo>
                  <a:cubicBezTo>
                    <a:pt x="135467" y="14817"/>
                    <a:pt x="120650" y="0"/>
                    <a:pt x="101600" y="25400"/>
                  </a:cubicBezTo>
                  <a:cubicBezTo>
                    <a:pt x="82550" y="50800"/>
                    <a:pt x="69850" y="131233"/>
                    <a:pt x="88900" y="177800"/>
                  </a:cubicBezTo>
                  <a:cubicBezTo>
                    <a:pt x="107950" y="224367"/>
                    <a:pt x="230717" y="266700"/>
                    <a:pt x="215900" y="304800"/>
                  </a:cubicBezTo>
                  <a:cubicBezTo>
                    <a:pt x="201083" y="342900"/>
                    <a:pt x="0" y="406400"/>
                    <a:pt x="0" y="406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46617" y="2383367"/>
              <a:ext cx="3287183" cy="3128433"/>
            </a:xfrm>
            <a:custGeom>
              <a:avLst/>
              <a:gdLst>
                <a:gd name="connsiteX0" fmla="*/ 594783 w 3287183"/>
                <a:gd name="connsiteY0" fmla="*/ 3128433 h 3128433"/>
                <a:gd name="connsiteX1" fmla="*/ 201083 w 3287183"/>
                <a:gd name="connsiteY1" fmla="*/ 2683933 h 3128433"/>
                <a:gd name="connsiteX2" fmla="*/ 35983 w 3287183"/>
                <a:gd name="connsiteY2" fmla="*/ 2112433 h 3128433"/>
                <a:gd name="connsiteX3" fmla="*/ 35983 w 3287183"/>
                <a:gd name="connsiteY3" fmla="*/ 1477433 h 3128433"/>
                <a:gd name="connsiteX4" fmla="*/ 251883 w 3287183"/>
                <a:gd name="connsiteY4" fmla="*/ 969433 h 3128433"/>
                <a:gd name="connsiteX5" fmla="*/ 721783 w 3287183"/>
                <a:gd name="connsiteY5" fmla="*/ 436033 h 3128433"/>
                <a:gd name="connsiteX6" fmla="*/ 1242483 w 3287183"/>
                <a:gd name="connsiteY6" fmla="*/ 156633 h 3128433"/>
                <a:gd name="connsiteX7" fmla="*/ 1826683 w 3287183"/>
                <a:gd name="connsiteY7" fmla="*/ 16933 h 3128433"/>
                <a:gd name="connsiteX8" fmla="*/ 2360083 w 3287183"/>
                <a:gd name="connsiteY8" fmla="*/ 55033 h 3128433"/>
                <a:gd name="connsiteX9" fmla="*/ 2893483 w 3287183"/>
                <a:gd name="connsiteY9" fmla="*/ 207433 h 3128433"/>
                <a:gd name="connsiteX10" fmla="*/ 3287183 w 3287183"/>
                <a:gd name="connsiteY10" fmla="*/ 474133 h 31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83" h="3128433">
                  <a:moveTo>
                    <a:pt x="594783" y="3128433"/>
                  </a:moveTo>
                  <a:cubicBezTo>
                    <a:pt x="444499" y="2990849"/>
                    <a:pt x="294216" y="2853266"/>
                    <a:pt x="201083" y="2683933"/>
                  </a:cubicBezTo>
                  <a:cubicBezTo>
                    <a:pt x="107950" y="2514600"/>
                    <a:pt x="63500" y="2313516"/>
                    <a:pt x="35983" y="2112433"/>
                  </a:cubicBezTo>
                  <a:cubicBezTo>
                    <a:pt x="8466" y="1911350"/>
                    <a:pt x="0" y="1667933"/>
                    <a:pt x="35983" y="1477433"/>
                  </a:cubicBezTo>
                  <a:cubicBezTo>
                    <a:pt x="71966" y="1286933"/>
                    <a:pt x="137583" y="1143000"/>
                    <a:pt x="251883" y="969433"/>
                  </a:cubicBezTo>
                  <a:cubicBezTo>
                    <a:pt x="366183" y="795866"/>
                    <a:pt x="556683" y="571500"/>
                    <a:pt x="721783" y="436033"/>
                  </a:cubicBezTo>
                  <a:cubicBezTo>
                    <a:pt x="886883" y="300566"/>
                    <a:pt x="1058333" y="226483"/>
                    <a:pt x="1242483" y="156633"/>
                  </a:cubicBezTo>
                  <a:cubicBezTo>
                    <a:pt x="1426633" y="86783"/>
                    <a:pt x="1640416" y="33866"/>
                    <a:pt x="1826683" y="16933"/>
                  </a:cubicBezTo>
                  <a:cubicBezTo>
                    <a:pt x="2012950" y="0"/>
                    <a:pt x="2182283" y="23283"/>
                    <a:pt x="2360083" y="55033"/>
                  </a:cubicBezTo>
                  <a:cubicBezTo>
                    <a:pt x="2537883" y="86783"/>
                    <a:pt x="2738966" y="137583"/>
                    <a:pt x="2893483" y="207433"/>
                  </a:cubicBezTo>
                  <a:cubicBezTo>
                    <a:pt x="3048000" y="277283"/>
                    <a:pt x="3287183" y="474133"/>
                    <a:pt x="3287183" y="474133"/>
                  </a:cubicBezTo>
                </a:path>
              </a:pathLst>
            </a:cu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2514601" y="4226236"/>
              <a:ext cx="1790700" cy="848340"/>
            </a:xfrm>
            <a:prstGeom prst="rect">
              <a:avLst/>
            </a:prstGeom>
            <a:noFill/>
          </p:spPr>
          <p:txBody>
            <a:bodyPr wrap="square" rtlCol="0">
              <a:spAutoFit/>
            </a:bodyPr>
            <a:lstStyle/>
            <a:p>
              <a:pPr algn="ctr"/>
              <a:r>
                <a:rPr lang="en-US" dirty="0" smtClean="0"/>
                <a:t>Cholesterol depleted</a:t>
              </a:r>
              <a:endParaRPr lang="en-US" dirty="0"/>
            </a:p>
          </p:txBody>
        </p:sp>
        <p:sp>
          <p:nvSpPr>
            <p:cNvPr id="18" name="TextBox 17"/>
            <p:cNvSpPr txBox="1"/>
            <p:nvPr/>
          </p:nvSpPr>
          <p:spPr>
            <a:xfrm>
              <a:off x="1058334" y="3330201"/>
              <a:ext cx="1786467" cy="848340"/>
            </a:xfrm>
            <a:prstGeom prst="rect">
              <a:avLst/>
            </a:prstGeom>
            <a:noFill/>
          </p:spPr>
          <p:txBody>
            <a:bodyPr wrap="square" rtlCol="0">
              <a:spAutoFit/>
            </a:bodyPr>
            <a:lstStyle/>
            <a:p>
              <a:pPr algn="ctr"/>
              <a:r>
                <a:rPr lang="en-US" dirty="0" smtClean="0"/>
                <a:t>Cholesterol enriched</a:t>
              </a:r>
              <a:endParaRPr lang="en-US" dirty="0"/>
            </a:p>
          </p:txBody>
        </p:sp>
      </p:grpSp>
      <p:cxnSp>
        <p:nvCxnSpPr>
          <p:cNvPr id="20" name="Straight Arrow Connector 19"/>
          <p:cNvCxnSpPr/>
          <p:nvPr/>
        </p:nvCxnSpPr>
        <p:spPr>
          <a:xfrm rot="16200000" flipV="1">
            <a:off x="5436393" y="2396531"/>
            <a:ext cx="683760" cy="467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4648200" y="3624058"/>
            <a:ext cx="940136" cy="36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7102712" y="4790635"/>
            <a:ext cx="525434" cy="223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649111" y="3291671"/>
            <a:ext cx="1037689" cy="1290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5640188" y="4654830"/>
            <a:ext cx="387034" cy="357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226916" y="3369015"/>
            <a:ext cx="482223" cy="461665"/>
          </a:xfrm>
          <a:prstGeom prst="rect">
            <a:avLst/>
          </a:prstGeom>
          <a:noFill/>
        </p:spPr>
        <p:txBody>
          <a:bodyPr wrap="none" rtlCol="0">
            <a:spAutoFit/>
          </a:bodyPr>
          <a:lstStyle/>
          <a:p>
            <a:r>
              <a:rPr lang="en-US" sz="2400" dirty="0" err="1" smtClean="0"/>
              <a:t>Cl</a:t>
            </a:r>
            <a:r>
              <a:rPr lang="en-US" sz="2400" baseline="30000" dirty="0" smtClean="0"/>
              <a:t>-</a:t>
            </a:r>
            <a:endParaRPr lang="en-US" sz="2400" dirty="0"/>
          </a:p>
        </p:txBody>
      </p:sp>
      <p:sp>
        <p:nvSpPr>
          <p:cNvPr id="32" name="TextBox 31"/>
          <p:cNvSpPr txBox="1"/>
          <p:nvPr/>
        </p:nvSpPr>
        <p:spPr>
          <a:xfrm>
            <a:off x="5255239" y="4910763"/>
            <a:ext cx="482223" cy="461665"/>
          </a:xfrm>
          <a:prstGeom prst="rect">
            <a:avLst/>
          </a:prstGeom>
          <a:noFill/>
        </p:spPr>
        <p:txBody>
          <a:bodyPr wrap="none" rtlCol="0">
            <a:spAutoFit/>
          </a:bodyPr>
          <a:lstStyle/>
          <a:p>
            <a:r>
              <a:rPr lang="en-US" sz="2400" dirty="0" err="1" smtClean="0"/>
              <a:t>Cl</a:t>
            </a:r>
            <a:r>
              <a:rPr lang="en-US" sz="2400" baseline="30000" dirty="0" smtClean="0"/>
              <a:t>-</a:t>
            </a:r>
            <a:endParaRPr lang="en-US" sz="2400" dirty="0"/>
          </a:p>
        </p:txBody>
      </p:sp>
      <p:sp>
        <p:nvSpPr>
          <p:cNvPr id="33" name="TextBox 32"/>
          <p:cNvSpPr txBox="1"/>
          <p:nvPr/>
        </p:nvSpPr>
        <p:spPr>
          <a:xfrm>
            <a:off x="8619622" y="2988015"/>
            <a:ext cx="482223" cy="461665"/>
          </a:xfrm>
          <a:prstGeom prst="rect">
            <a:avLst/>
          </a:prstGeom>
          <a:noFill/>
        </p:spPr>
        <p:txBody>
          <a:bodyPr wrap="none" rtlCol="0">
            <a:spAutoFit/>
          </a:bodyPr>
          <a:lstStyle/>
          <a:p>
            <a:r>
              <a:rPr lang="en-US" sz="2400" dirty="0" err="1" smtClean="0"/>
              <a:t>Cl</a:t>
            </a:r>
            <a:r>
              <a:rPr lang="en-US" sz="2400" baseline="30000" dirty="0" smtClean="0"/>
              <a:t>-</a:t>
            </a:r>
            <a:endParaRPr lang="en-US" sz="2400" dirty="0"/>
          </a:p>
        </p:txBody>
      </p:sp>
      <p:sp>
        <p:nvSpPr>
          <p:cNvPr id="34" name="TextBox 33"/>
          <p:cNvSpPr txBox="1"/>
          <p:nvPr/>
        </p:nvSpPr>
        <p:spPr>
          <a:xfrm>
            <a:off x="7363049" y="5001472"/>
            <a:ext cx="482223" cy="461665"/>
          </a:xfrm>
          <a:prstGeom prst="rect">
            <a:avLst/>
          </a:prstGeom>
          <a:noFill/>
        </p:spPr>
        <p:txBody>
          <a:bodyPr wrap="none" rtlCol="0">
            <a:spAutoFit/>
          </a:bodyPr>
          <a:lstStyle/>
          <a:p>
            <a:r>
              <a:rPr lang="en-US" sz="2400" dirty="0" err="1" smtClean="0"/>
              <a:t>Cl</a:t>
            </a:r>
            <a:r>
              <a:rPr lang="en-US" sz="2400" baseline="30000" dirty="0" smtClean="0"/>
              <a:t>-</a:t>
            </a:r>
            <a:endParaRPr lang="en-US" sz="2400" dirty="0"/>
          </a:p>
        </p:txBody>
      </p:sp>
      <p:sp>
        <p:nvSpPr>
          <p:cNvPr id="35" name="TextBox 34"/>
          <p:cNvSpPr txBox="1"/>
          <p:nvPr/>
        </p:nvSpPr>
        <p:spPr>
          <a:xfrm>
            <a:off x="5172957" y="1978756"/>
            <a:ext cx="482223" cy="461665"/>
          </a:xfrm>
          <a:prstGeom prst="rect">
            <a:avLst/>
          </a:prstGeom>
          <a:noFill/>
        </p:spPr>
        <p:txBody>
          <a:bodyPr wrap="none" rtlCol="0">
            <a:spAutoFit/>
          </a:bodyPr>
          <a:lstStyle/>
          <a:p>
            <a:r>
              <a:rPr lang="en-US" sz="2400" dirty="0" err="1" smtClean="0"/>
              <a:t>Cl</a:t>
            </a:r>
            <a:r>
              <a:rPr lang="en-US" sz="2400" baseline="30000" dirty="0" smtClean="0"/>
              <a:t>-</a:t>
            </a:r>
            <a:endParaRPr lang="en-US" sz="2400" dirty="0"/>
          </a:p>
        </p:txBody>
      </p:sp>
      <p:sp>
        <p:nvSpPr>
          <p:cNvPr id="29" name="TextBox 28"/>
          <p:cNvSpPr txBox="1"/>
          <p:nvPr/>
        </p:nvSpPr>
        <p:spPr>
          <a:xfrm>
            <a:off x="540404" y="1600200"/>
            <a:ext cx="7869845" cy="1815882"/>
          </a:xfrm>
          <a:prstGeom prst="rect">
            <a:avLst/>
          </a:prstGeom>
          <a:solidFill>
            <a:srgbClr val="FCF9D6"/>
          </a:solidFill>
          <a:ln>
            <a:solidFill>
              <a:srgbClr val="000000"/>
            </a:solidFill>
          </a:ln>
        </p:spPr>
        <p:txBody>
          <a:bodyPr wrap="square" rtlCol="0">
            <a:spAutoFit/>
          </a:bodyPr>
          <a:lstStyle/>
          <a:p>
            <a:pPr algn="ctr"/>
            <a:endParaRPr lang="en-US" sz="2800" dirty="0" smtClean="0"/>
          </a:p>
          <a:p>
            <a:pPr algn="ctr"/>
            <a:r>
              <a:rPr lang="en-US" sz="2800" dirty="0" smtClean="0"/>
              <a:t>Additional cholesterol enrichment  protects from effects of oxidative damage and energy depletion</a:t>
            </a:r>
          </a:p>
          <a:p>
            <a:pPr algn="ctr"/>
            <a:endParaRPr lang="en-US" sz="2800" dirty="0"/>
          </a:p>
        </p:txBody>
      </p:sp>
      <p:sp>
        <p:nvSpPr>
          <p:cNvPr id="36" name="TextBox 35"/>
          <p:cNvSpPr txBox="1"/>
          <p:nvPr/>
        </p:nvSpPr>
        <p:spPr>
          <a:xfrm>
            <a:off x="1737464" y="6258867"/>
            <a:ext cx="7112344" cy="461665"/>
          </a:xfrm>
          <a:prstGeom prst="rect">
            <a:avLst/>
          </a:prstGeom>
          <a:noFill/>
        </p:spPr>
        <p:txBody>
          <a:bodyPr wrap="none" rtlCol="0">
            <a:spAutoFit/>
          </a:bodyPr>
          <a:lstStyle/>
          <a:p>
            <a:r>
              <a:rPr lang="en-US" sz="2400" dirty="0" smtClean="0">
                <a:ln>
                  <a:solidFill>
                    <a:srgbClr val="FF0000"/>
                  </a:solidFill>
                </a:ln>
              </a:rPr>
              <a:t>* </a:t>
            </a:r>
            <a:r>
              <a:rPr lang="en-US" sz="2400" dirty="0" err="1" smtClean="0"/>
              <a:t>Hinzpeter</a:t>
            </a:r>
            <a:r>
              <a:rPr lang="en-US" sz="2400" dirty="0" smtClean="0"/>
              <a:t> et al., JBC </a:t>
            </a:r>
            <a:r>
              <a:rPr lang="en-US" sz="2400" dirty="0" err="1" smtClean="0"/>
              <a:t>Vol</a:t>
            </a:r>
            <a:r>
              <a:rPr lang="en-US" sz="2400" dirty="0" smtClean="0"/>
              <a:t> 282, No. 2,  January 26, 2007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900" decel="100000" fill="hold"/>
                                        <p:tgtEl>
                                          <p:spTgt spid="2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Statins</a:t>
            </a:r>
            <a:r>
              <a:rPr lang="en-US" dirty="0" smtClean="0"/>
              <a:t> and Plant Sterols</a:t>
            </a:r>
            <a:r>
              <a:rPr lang="en-US" dirty="0" smtClean="0">
                <a:ln>
                  <a:solidFill>
                    <a:srgbClr val="EF4E41"/>
                  </a:solidFill>
                </a:ln>
              </a:rPr>
              <a:t>*</a:t>
            </a:r>
            <a:endParaRPr lang="en-US" dirty="0">
              <a:ln>
                <a:solidFill>
                  <a:srgbClr val="EF4E41"/>
                </a:solidFill>
              </a:ln>
            </a:endParaRPr>
          </a:p>
        </p:txBody>
      </p:sp>
      <p:sp>
        <p:nvSpPr>
          <p:cNvPr id="3" name="Content Placeholder 2"/>
          <p:cNvSpPr>
            <a:spLocks noGrp="1"/>
          </p:cNvSpPr>
          <p:nvPr>
            <p:ph idx="1"/>
          </p:nvPr>
        </p:nvSpPr>
        <p:spPr/>
        <p:txBody>
          <a:bodyPr>
            <a:normAutofit fontScale="92500" lnSpcReduction="10000"/>
          </a:bodyPr>
          <a:lstStyle/>
          <a:p>
            <a:r>
              <a:rPr lang="en-US" dirty="0" err="1" smtClean="0"/>
              <a:t>Statins</a:t>
            </a:r>
            <a:r>
              <a:rPr lang="en-US" dirty="0" smtClean="0"/>
              <a:t> increase absorption of plant sterols 2-fold</a:t>
            </a:r>
          </a:p>
          <a:p>
            <a:r>
              <a:rPr lang="en-US" dirty="0" smtClean="0"/>
              <a:t>Plant sterols are highly oxidized (140x more than cholesterol)</a:t>
            </a:r>
          </a:p>
          <a:p>
            <a:pPr lvl="1"/>
            <a:r>
              <a:rPr lang="en-US" dirty="0" smtClean="0"/>
              <a:t>promote macrophage apoptosis and                       plaque destabilization</a:t>
            </a:r>
          </a:p>
          <a:p>
            <a:r>
              <a:rPr lang="en-US" dirty="0" err="1" smtClean="0"/>
              <a:t>Statins</a:t>
            </a:r>
            <a:r>
              <a:rPr lang="en-US" dirty="0" smtClean="0"/>
              <a:t> </a:t>
            </a:r>
            <a:r>
              <a:rPr lang="en-US" i="1" dirty="0" smtClean="0"/>
              <a:t>increase </a:t>
            </a:r>
            <a:r>
              <a:rPr lang="en-US" dirty="0" smtClean="0"/>
              <a:t>risk of heart attack                        in sterol "</a:t>
            </a:r>
            <a:r>
              <a:rPr lang="en-US" dirty="0" err="1" smtClean="0"/>
              <a:t>hyperabsorbers</a:t>
            </a:r>
            <a:r>
              <a:rPr lang="en-US" dirty="0" smtClean="0"/>
              <a:t>” </a:t>
            </a:r>
          </a:p>
          <a:p>
            <a:pPr lvl="1"/>
            <a:r>
              <a:rPr lang="en-US" dirty="0" smtClean="0"/>
              <a:t>estimated as 25% of population</a:t>
            </a:r>
          </a:p>
          <a:p>
            <a:r>
              <a:rPr lang="en-US" dirty="0" smtClean="0"/>
              <a:t>Dietary plant sterol enrichment and </a:t>
            </a:r>
            <a:r>
              <a:rPr lang="en-US" dirty="0" err="1" smtClean="0"/>
              <a:t>statin</a:t>
            </a:r>
            <a:r>
              <a:rPr lang="en-US" dirty="0" smtClean="0"/>
              <a:t> therapy are additive in effect</a:t>
            </a:r>
          </a:p>
          <a:p>
            <a:endParaRPr lang="en-US" dirty="0"/>
          </a:p>
        </p:txBody>
      </p:sp>
      <p:sp>
        <p:nvSpPr>
          <p:cNvPr id="4" name="TextBox 3"/>
          <p:cNvSpPr txBox="1"/>
          <p:nvPr/>
        </p:nvSpPr>
        <p:spPr>
          <a:xfrm>
            <a:off x="457200" y="6380833"/>
            <a:ext cx="8306781" cy="461665"/>
          </a:xfrm>
          <a:prstGeom prst="rect">
            <a:avLst/>
          </a:prstGeom>
          <a:noFill/>
        </p:spPr>
        <p:txBody>
          <a:bodyPr wrap="none" rtlCol="0">
            <a:spAutoFit/>
          </a:bodyPr>
          <a:lstStyle/>
          <a:p>
            <a:r>
              <a:rPr lang="en-US" sz="2400" dirty="0" smtClean="0">
                <a:ln>
                  <a:solidFill>
                    <a:srgbClr val="EF4E41"/>
                  </a:solidFill>
                </a:ln>
              </a:rPr>
              <a:t>*</a:t>
            </a:r>
            <a:r>
              <a:rPr lang="en-US" sz="2400" dirty="0" smtClean="0"/>
              <a:t> Goldstein et al., Journal of Clinical </a:t>
            </a:r>
            <a:r>
              <a:rPr lang="en-US" sz="2400" dirty="0" err="1" smtClean="0"/>
              <a:t>Lipidology</a:t>
            </a:r>
            <a:r>
              <a:rPr lang="en-US" sz="2400" dirty="0" smtClean="0"/>
              <a:t> (2008) 2, 304–305</a:t>
            </a:r>
            <a:endParaRPr lang="en-US" sz="2400" dirty="0"/>
          </a:p>
        </p:txBody>
      </p:sp>
      <p:pic>
        <p:nvPicPr>
          <p:cNvPr id="5" name="Picture 4" descr="plant_sterols.jpg"/>
          <p:cNvPicPr>
            <a:picLocks noChangeAspect="1"/>
          </p:cNvPicPr>
          <p:nvPr/>
        </p:nvPicPr>
        <p:blipFill>
          <a:blip r:embed="rId3"/>
          <a:stretch>
            <a:fillRect/>
          </a:stretch>
        </p:blipFill>
        <p:spPr>
          <a:xfrm>
            <a:off x="6340592" y="2878665"/>
            <a:ext cx="2746964" cy="2060223"/>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Bad News about </a:t>
            </a:r>
            <a:r>
              <a:rPr lang="en-US" dirty="0" err="1" smtClean="0"/>
              <a:t>Statins</a:t>
            </a:r>
            <a:endParaRPr lang="en-US" dirty="0"/>
          </a:p>
        </p:txBody>
      </p:sp>
      <p:sp>
        <p:nvSpPr>
          <p:cNvPr id="3" name="Content Placeholder 2"/>
          <p:cNvSpPr>
            <a:spLocks noGrp="1"/>
          </p:cNvSpPr>
          <p:nvPr>
            <p:ph idx="1"/>
          </p:nvPr>
        </p:nvSpPr>
        <p:spPr/>
        <p:txBody>
          <a:bodyPr>
            <a:normAutofit fontScale="92500"/>
          </a:bodyPr>
          <a:lstStyle/>
          <a:p>
            <a:r>
              <a:rPr lang="en-US" dirty="0" err="1" smtClean="0"/>
              <a:t>Lovastatin</a:t>
            </a:r>
            <a:r>
              <a:rPr lang="en-US" dirty="0" smtClean="0"/>
              <a:t> treatment in mice caused a profound defect in immune system </a:t>
            </a:r>
            <a:r>
              <a:rPr lang="en-US" dirty="0" err="1" smtClean="0"/>
              <a:t>dendritic</a:t>
            </a:r>
            <a:r>
              <a:rPr lang="en-US" dirty="0" smtClean="0"/>
              <a:t> cells, leading to an impaired ability to fight infection (Dominguez et al., Eur. J. </a:t>
            </a:r>
            <a:r>
              <a:rPr lang="en-US" dirty="0" err="1" smtClean="0"/>
              <a:t>Immunol</a:t>
            </a:r>
            <a:r>
              <a:rPr lang="en-US" dirty="0" smtClean="0"/>
              <a:t>. 2011)</a:t>
            </a:r>
          </a:p>
          <a:p>
            <a:r>
              <a:rPr lang="en-US" dirty="0" err="1" smtClean="0"/>
              <a:t>Statin</a:t>
            </a:r>
            <a:r>
              <a:rPr lang="en-US" dirty="0" smtClean="0"/>
              <a:t> therapy is associated with increased risk of developing lupus (de </a:t>
            </a:r>
            <a:r>
              <a:rPr lang="en-US" dirty="0" err="1" smtClean="0"/>
              <a:t>Jong</a:t>
            </a:r>
            <a:r>
              <a:rPr lang="en-US" dirty="0" smtClean="0"/>
              <a:t> et al., </a:t>
            </a:r>
            <a:r>
              <a:rPr lang="en-US" dirty="0" err="1" smtClean="0"/>
              <a:t>Semin</a:t>
            </a:r>
            <a:r>
              <a:rPr lang="en-US" dirty="0" smtClean="0"/>
              <a:t> Arthritis Rheum. 2011)</a:t>
            </a:r>
          </a:p>
          <a:p>
            <a:r>
              <a:rPr lang="en-US" dirty="0" err="1" smtClean="0"/>
              <a:t>Statins</a:t>
            </a:r>
            <a:r>
              <a:rPr lang="en-US" dirty="0" smtClean="0"/>
              <a:t> increase risk to diabetes (Goldstein and </a:t>
            </a:r>
            <a:r>
              <a:rPr lang="en-US" dirty="0" err="1" smtClean="0"/>
              <a:t>Mascitelli</a:t>
            </a:r>
            <a:r>
              <a:rPr lang="en-US" dirty="0" smtClean="0"/>
              <a:t>, Q. J. Med, 2010)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JOIMR_picture.png"/>
          <p:cNvPicPr>
            <a:picLocks noGrp="1" noChangeAspect="1"/>
          </p:cNvPicPr>
          <p:nvPr>
            <p:ph idx="1"/>
          </p:nvPr>
        </p:nvPicPr>
        <p:blipFill>
          <a:blip r:embed="rId2"/>
          <a:srcRect l="-20386" r="-20386"/>
          <a:stretch>
            <a:fillRect/>
          </a:stretch>
        </p:blipFill>
        <p:spPr>
          <a:xfrm>
            <a:off x="-894883" y="883572"/>
            <a:ext cx="10734124" cy="5903355"/>
          </a:xfrm>
        </p:spPr>
      </p:pic>
      <p:sp>
        <p:nvSpPr>
          <p:cNvPr id="2" name="Title 1"/>
          <p:cNvSpPr>
            <a:spLocks noGrp="1"/>
          </p:cNvSpPr>
          <p:nvPr>
            <p:ph type="title"/>
          </p:nvPr>
        </p:nvSpPr>
        <p:spPr>
          <a:xfrm>
            <a:off x="457200" y="12324"/>
            <a:ext cx="8229600" cy="1143000"/>
          </a:xfrm>
        </p:spPr>
        <p:txBody>
          <a:bodyPr>
            <a:normAutofit fontScale="90000"/>
          </a:bodyPr>
          <a:lstStyle/>
          <a:p>
            <a:r>
              <a:rPr lang="en-US" dirty="0" smtClean="0"/>
              <a:t>JOIMR Article on </a:t>
            </a:r>
            <a:r>
              <a:rPr lang="en-US" dirty="0" err="1" smtClean="0"/>
              <a:t>Statin</a:t>
            </a:r>
            <a:r>
              <a:rPr lang="en-US" dirty="0" smtClean="0"/>
              <a:t> Side Effects</a:t>
            </a:r>
            <a:r>
              <a:rPr lang="en-US" dirty="0" smtClean="0">
                <a:ln>
                  <a:solidFill>
                    <a:srgbClr val="FF0000"/>
                  </a:solidFill>
                </a:ln>
              </a:rPr>
              <a:t>*</a:t>
            </a:r>
            <a:endParaRPr lang="en-US" dirty="0">
              <a:ln>
                <a:solidFill>
                  <a:srgbClr val="FF0000"/>
                </a:solidFill>
              </a:ln>
            </a:endParaRPr>
          </a:p>
        </p:txBody>
      </p:sp>
      <p:sp>
        <p:nvSpPr>
          <p:cNvPr id="5" name="TextBox 4"/>
          <p:cNvSpPr txBox="1"/>
          <p:nvPr/>
        </p:nvSpPr>
        <p:spPr>
          <a:xfrm>
            <a:off x="4809159" y="6417595"/>
            <a:ext cx="4334841" cy="461665"/>
          </a:xfrm>
          <a:prstGeom prst="rect">
            <a:avLst/>
          </a:prstGeom>
          <a:noFill/>
        </p:spPr>
        <p:txBody>
          <a:bodyPr wrap="none" rtlCol="0">
            <a:spAutoFit/>
          </a:bodyPr>
          <a:lstStyle/>
          <a:p>
            <a:r>
              <a:rPr lang="en-US" sz="2400" dirty="0" smtClean="0">
                <a:ln>
                  <a:solidFill>
                    <a:srgbClr val="FF0000"/>
                  </a:solidFill>
                </a:ln>
              </a:rPr>
              <a:t>*</a:t>
            </a:r>
            <a:r>
              <a:rPr lang="en-US" sz="2400" dirty="0" smtClean="0"/>
              <a:t> Jeff Cable, JOIMR 7:1, Dec 2009</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JOIMR_picture2.png"/>
          <p:cNvPicPr>
            <a:picLocks noGrp="1" noChangeAspect="1"/>
          </p:cNvPicPr>
          <p:nvPr>
            <p:ph idx="1"/>
          </p:nvPr>
        </p:nvPicPr>
        <p:blipFill>
          <a:blip r:embed="rId2"/>
          <a:srcRect l="-26865" r="-26865"/>
          <a:stretch>
            <a:fillRect/>
          </a:stretch>
        </p:blipFill>
        <p:spPr>
          <a:xfrm>
            <a:off x="-676439" y="994016"/>
            <a:ext cx="10118969" cy="5565043"/>
          </a:xfrm>
        </p:spPr>
      </p:pic>
      <p:sp>
        <p:nvSpPr>
          <p:cNvPr id="5" name="Title 1"/>
          <p:cNvSpPr txBox="1">
            <a:spLocks/>
          </p:cNvSpPr>
          <p:nvPr/>
        </p:nvSpPr>
        <p:spPr>
          <a:xfrm>
            <a:off x="457200" y="12324"/>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JOIMR Article on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Statins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Side Effects</a:t>
            </a:r>
            <a:r>
              <a:rPr kumimoji="0" lang="en-US" sz="4400" b="0" i="0" u="none" strike="noStrike" kern="1200" cap="none" spc="0" normalizeH="0" baseline="0" noProof="0" dirty="0" smtClean="0">
                <a:ln>
                  <a:solidFill>
                    <a:srgbClr val="FF0000"/>
                  </a:solidFill>
                </a:ln>
                <a:solidFill>
                  <a:schemeClr val="tx1"/>
                </a:solidFill>
                <a:effectLst/>
                <a:uLnTx/>
                <a:uFillTx/>
                <a:latin typeface="+mj-lt"/>
                <a:ea typeface="+mj-ea"/>
                <a:cs typeface="+mj-cs"/>
              </a:rPr>
              <a:t>*</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
        <p:nvSpPr>
          <p:cNvPr id="6" name="TextBox 5"/>
          <p:cNvSpPr txBox="1"/>
          <p:nvPr/>
        </p:nvSpPr>
        <p:spPr>
          <a:xfrm>
            <a:off x="4809159" y="6417595"/>
            <a:ext cx="4334841" cy="461665"/>
          </a:xfrm>
          <a:prstGeom prst="rect">
            <a:avLst/>
          </a:prstGeom>
          <a:noFill/>
        </p:spPr>
        <p:txBody>
          <a:bodyPr wrap="none" rtlCol="0">
            <a:spAutoFit/>
          </a:bodyPr>
          <a:lstStyle/>
          <a:p>
            <a:r>
              <a:rPr lang="en-US" sz="2400" dirty="0" smtClean="0">
                <a:ln>
                  <a:solidFill>
                    <a:srgbClr val="FF0000"/>
                  </a:solidFill>
                </a:ln>
              </a:rPr>
              <a:t>*</a:t>
            </a:r>
            <a:r>
              <a:rPr lang="en-US" sz="2400" dirty="0" smtClean="0"/>
              <a:t> Jeff Cable, JOIMR 7:1, Dec 2009</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Adverse Effects: Recapitulation</a:t>
            </a:r>
            <a:endParaRPr lang="en-US" dirty="0"/>
          </a:p>
        </p:txBody>
      </p:sp>
      <p:sp>
        <p:nvSpPr>
          <p:cNvPr id="3" name="Content Placeholder 2"/>
          <p:cNvSpPr>
            <a:spLocks noGrp="1"/>
          </p:cNvSpPr>
          <p:nvPr>
            <p:ph idx="1"/>
          </p:nvPr>
        </p:nvSpPr>
        <p:spPr>
          <a:xfrm>
            <a:off x="457200" y="1600200"/>
            <a:ext cx="8229600" cy="4848578"/>
          </a:xfrm>
        </p:spPr>
        <p:txBody>
          <a:bodyPr vert="horz">
            <a:normAutofit fontScale="92500" lnSpcReduction="20000"/>
          </a:bodyPr>
          <a:lstStyle/>
          <a:p>
            <a:r>
              <a:rPr lang="en-US" dirty="0" err="1" smtClean="0"/>
              <a:t>Statins</a:t>
            </a:r>
            <a:r>
              <a:rPr lang="en-US" dirty="0" smtClean="0"/>
              <a:t> wreck muscles by exposing them to excess fructose that the liver can no longer metabolize</a:t>
            </a:r>
          </a:p>
          <a:p>
            <a:r>
              <a:rPr lang="en-US" dirty="0" err="1" smtClean="0"/>
              <a:t>Statins</a:t>
            </a:r>
            <a:r>
              <a:rPr lang="en-US" dirty="0" smtClean="0"/>
              <a:t> interfere with exercise</a:t>
            </a:r>
          </a:p>
          <a:p>
            <a:r>
              <a:rPr lang="en-US" dirty="0" smtClean="0"/>
              <a:t>Low cholesterol is associated with depression</a:t>
            </a:r>
          </a:p>
          <a:p>
            <a:r>
              <a:rPr lang="en-US" dirty="0" err="1" smtClean="0"/>
              <a:t>Statins</a:t>
            </a:r>
            <a:r>
              <a:rPr lang="en-US" dirty="0" smtClean="0"/>
              <a:t> destroy yeast mitochondria</a:t>
            </a:r>
          </a:p>
          <a:p>
            <a:r>
              <a:rPr lang="en-US" dirty="0" err="1" smtClean="0"/>
              <a:t>Statins</a:t>
            </a:r>
            <a:r>
              <a:rPr lang="en-US" dirty="0" smtClean="0"/>
              <a:t> impair sodium and chloride ion transport in kidneys</a:t>
            </a:r>
          </a:p>
          <a:p>
            <a:r>
              <a:rPr lang="en-US" dirty="0" err="1" smtClean="0"/>
              <a:t>Statins</a:t>
            </a:r>
            <a:r>
              <a:rPr lang="en-US" dirty="0" smtClean="0"/>
              <a:t> increase risk to diabetes and lupus</a:t>
            </a:r>
          </a:p>
          <a:p>
            <a:r>
              <a:rPr lang="en-US" dirty="0" err="1" smtClean="0"/>
              <a:t>Statins</a:t>
            </a:r>
            <a:r>
              <a:rPr lang="en-US" dirty="0" smtClean="0"/>
              <a:t> are associated with a host of side effects that can be best characterized as </a:t>
            </a:r>
            <a:r>
              <a:rPr lang="en-US" dirty="0" smtClean="0">
                <a:solidFill>
                  <a:srgbClr val="FF0000"/>
                </a:solidFill>
              </a:rPr>
              <a:t>"getting older faster"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63850"/>
            <a:ext cx="8229600" cy="1522034"/>
          </a:xfrm>
        </p:spPr>
        <p:txBody>
          <a:bodyPr/>
          <a:lstStyle/>
          <a:p>
            <a:pPr algn="ctr">
              <a:buNone/>
            </a:pPr>
            <a:r>
              <a:rPr lang="en-US" dirty="0" smtClean="0">
                <a:ln>
                  <a:solidFill>
                    <a:srgbClr val="FF0000"/>
                  </a:solidFill>
                </a:ln>
              </a:rPr>
              <a:t>   </a:t>
            </a:r>
            <a:r>
              <a:rPr lang="en-US" sz="4000" dirty="0" smtClean="0">
                <a:ln>
                  <a:solidFill>
                    <a:srgbClr val="FF0000"/>
                  </a:solidFill>
                </a:ln>
              </a:rPr>
              <a:t>Experiments with Patient-provided </a:t>
            </a:r>
            <a:r>
              <a:rPr lang="en-US" sz="4000" dirty="0" err="1" smtClean="0">
                <a:ln>
                  <a:solidFill>
                    <a:srgbClr val="FF0000"/>
                  </a:solidFill>
                </a:ln>
              </a:rPr>
              <a:t>Statin</a:t>
            </a:r>
            <a:r>
              <a:rPr lang="en-US" sz="4000" dirty="0" smtClean="0">
                <a:ln>
                  <a:solidFill>
                    <a:srgbClr val="FF0000"/>
                  </a:solidFill>
                </a:ln>
              </a:rPr>
              <a:t> Reviews</a:t>
            </a:r>
            <a:endParaRPr lang="en-US" dirty="0">
              <a:ln>
                <a:solidFill>
                  <a:srgbClr val="FF0000"/>
                </a:solidFill>
              </a:ln>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0" y="-176969"/>
            <a:ext cx="153882" cy="353939"/>
          </a:xfrm>
          <a:prstGeom prst="rect">
            <a:avLst/>
          </a:prstGeom>
          <a:extLst/>
        </p:spPr>
        <p:txBody>
          <a:bodyPr wrap="none" lIns="76197" tIns="38098" rIns="76197" bIns="38098" anchor="ctr">
            <a:spAutoFit/>
          </a:bodyPr>
          <a:lstStyle/>
          <a:p>
            <a:endParaRPr lang="en-US" altLang="zh-CN">
              <a:ea typeface="SimSun" pitchFamily="2" charset="-122"/>
            </a:endParaRPr>
          </a:p>
        </p:txBody>
      </p:sp>
      <p:sp>
        <p:nvSpPr>
          <p:cNvPr id="7" name="TextBox 6"/>
          <p:cNvSpPr txBox="1"/>
          <p:nvPr/>
        </p:nvSpPr>
        <p:spPr>
          <a:xfrm>
            <a:off x="166215" y="22364"/>
            <a:ext cx="1077234" cy="282128"/>
          </a:xfrm>
          <a:prstGeom prst="rect">
            <a:avLst/>
          </a:prstGeom>
          <a:noFill/>
        </p:spPr>
        <p:txBody>
          <a:bodyPr wrap="square" lIns="76197" tIns="38098" rIns="76197" bIns="38098" rtlCol="0">
            <a:spAutoFit/>
          </a:bodyPr>
          <a:lstStyle/>
          <a:p>
            <a:r>
              <a:rPr lang="en-US" sz="1300" dirty="0" smtClean="0">
                <a:latin typeface="Segoe" pitchFamily="34" charset="0"/>
              </a:rPr>
              <a:t>T-Party</a:t>
            </a:r>
            <a:endParaRPr lang="en-US" sz="1500" dirty="0" smtClean="0">
              <a:latin typeface="Segoe" pitchFamily="34" charset="0"/>
            </a:endParaRPr>
          </a:p>
        </p:txBody>
      </p:sp>
      <p:sp>
        <p:nvSpPr>
          <p:cNvPr id="8" name="Title 1"/>
          <p:cNvSpPr txBox="1">
            <a:spLocks/>
          </p:cNvSpPr>
          <p:nvPr/>
        </p:nvSpPr>
        <p:spPr>
          <a:xfrm>
            <a:off x="506940" y="1230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Experimental Design</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
        <p:nvSpPr>
          <p:cNvPr id="10" name="Content Placeholder 2"/>
          <p:cNvSpPr txBox="1">
            <a:spLocks/>
          </p:cNvSpPr>
          <p:nvPr/>
        </p:nvSpPr>
        <p:spPr>
          <a:xfrm>
            <a:off x="506939" y="1177454"/>
            <a:ext cx="8422103" cy="513316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Over 105,00</a:t>
            </a:r>
            <a:r>
              <a:rPr kumimoji="0" lang="en-US" sz="2800" b="0" i="0" u="none" strike="noStrike" kern="1200" cap="none" spc="0" normalizeH="0" noProof="0" dirty="0" smtClean="0">
                <a:ln>
                  <a:noFill/>
                </a:ln>
                <a:solidFill>
                  <a:schemeClr val="tx1"/>
                </a:solidFill>
                <a:effectLst/>
                <a:uLnTx/>
                <a:uFillTx/>
                <a:latin typeface="+mn-lt"/>
                <a:ea typeface="+mn-ea"/>
                <a:cs typeface="+mn-cs"/>
              </a:rPr>
              <a:t> drug reviews were collected from various drug forums, such as </a:t>
            </a:r>
            <a:r>
              <a:rPr kumimoji="0" lang="en-US" sz="2800" b="0" i="0" u="none" strike="noStrike" kern="1200" cap="none" spc="0" normalizeH="0" noProof="0" dirty="0" err="1" smtClean="0">
                <a:ln>
                  <a:noFill/>
                </a:ln>
                <a:solidFill>
                  <a:schemeClr val="tx1"/>
                </a:solidFill>
                <a:effectLst/>
                <a:uLnTx/>
                <a:uFillTx/>
                <a:latin typeface="+mn-lt"/>
                <a:ea typeface="+mn-ea"/>
                <a:cs typeface="+mn-cs"/>
              </a:rPr>
              <a:t>AskAPatient.com</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noProof="0" dirty="0" err="1" smtClean="0">
                <a:ln>
                  <a:noFill/>
                </a:ln>
                <a:solidFill>
                  <a:schemeClr val="tx1"/>
                </a:solidFill>
                <a:effectLst/>
                <a:uLnTx/>
                <a:uFillTx/>
                <a:latin typeface="+mn-lt"/>
                <a:ea typeface="+mn-ea"/>
                <a:cs typeface="+mn-cs"/>
              </a:rPr>
              <a:t>Medications,com</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WebMD.com</a:t>
            </a:r>
            <a:r>
              <a:rPr kumimoji="0" lang="en-US" sz="2800" b="0" i="0" u="none" strike="noStrike" kern="1200" cap="none" spc="0" normalizeH="0" noProof="0" dirty="0" smtClean="0">
                <a:ln>
                  <a:noFill/>
                </a:ln>
                <a:solidFill>
                  <a:schemeClr val="tx1"/>
                </a:solidFill>
                <a:effectLst/>
                <a:uLnTx/>
                <a:uFillTx/>
                <a:latin typeface="+mn-lt"/>
                <a:ea typeface="+mn-ea"/>
                <a:cs typeface="+mn-cs"/>
              </a:rPr>
              <a:t> on a broad spectrum of </a:t>
            </a:r>
            <a:r>
              <a:rPr lang="en-US" sz="2800" dirty="0" smtClean="0"/>
              <a:t>drugs to treat different conditions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a:t>
            </a:r>
            <a:r>
              <a:rPr kumimoji="0" lang="en-US" sz="2800" b="0" i="0" u="none" strike="noStrike" kern="1200" cap="none" spc="0" normalizeH="0" noProof="0" dirty="0" smtClean="0">
                <a:ln>
                  <a:noFill/>
                </a:ln>
                <a:solidFill>
                  <a:schemeClr val="tx1"/>
                </a:solidFill>
                <a:effectLst/>
                <a:uLnTx/>
                <a:uFillTx/>
                <a:latin typeface="+mn-lt"/>
                <a:ea typeface="+mn-ea"/>
                <a:cs typeface="+mn-cs"/>
              </a:rPr>
              <a:t> subset of over 8000 </a:t>
            </a:r>
            <a:r>
              <a:rPr kumimoji="0" lang="en-US" sz="2800" b="0" i="0" u="none" strike="noStrike" kern="1200" cap="none" spc="0" normalizeH="0" noProof="0" dirty="0" err="1" smtClean="0">
                <a:ln>
                  <a:noFill/>
                </a:ln>
                <a:solidFill>
                  <a:schemeClr val="tx1"/>
                </a:solidFill>
                <a:effectLst/>
                <a:uLnTx/>
                <a:uFillTx/>
                <a:latin typeface="+mn-lt"/>
                <a:ea typeface="+mn-ea"/>
                <a:cs typeface="+mn-cs"/>
              </a:rPr>
              <a:t>statin</a:t>
            </a:r>
            <a:r>
              <a:rPr kumimoji="0" lang="en-US" sz="2800" b="0" i="0" u="none" strike="noStrike" kern="1200" cap="none" spc="0" normalizeH="0" noProof="0" dirty="0" smtClean="0">
                <a:ln>
                  <a:noFill/>
                </a:ln>
                <a:solidFill>
                  <a:schemeClr val="tx1"/>
                </a:solidFill>
                <a:effectLst/>
                <a:uLnTx/>
                <a:uFillTx/>
                <a:latin typeface="+mn-lt"/>
                <a:ea typeface="+mn-ea"/>
                <a:cs typeface="+mn-cs"/>
              </a:rPr>
              <a:t> reviews were compared with a randomly </a:t>
            </a:r>
            <a:r>
              <a:rPr lang="en-US" sz="2800" dirty="0" smtClean="0"/>
              <a:t>sampled subset from the general pool, matched for age distribution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Side-effect related words were organized into classes, and counts were tabulated for both data sets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a:t>
            </a:r>
            <a:r>
              <a:rPr kumimoji="0" lang="en-US" sz="2800" b="0" i="0" u="none" strike="noStrike" kern="1200" cap="none" spc="0" normalizeH="0" noProof="0" dirty="0" smtClean="0">
                <a:ln>
                  <a:noFill/>
                </a:ln>
                <a:solidFill>
                  <a:schemeClr val="tx1"/>
                </a:solidFill>
                <a:effectLst/>
                <a:uLnTx/>
                <a:uFillTx/>
                <a:latin typeface="+mn-lt"/>
                <a:ea typeface="+mn-ea"/>
                <a:cs typeface="+mn-cs"/>
              </a:rPr>
              <a:t> log likelihood ratio technique quantified the significance of the observed differences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0601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t>Example Review</a:t>
            </a:r>
          </a:p>
        </p:txBody>
      </p:sp>
      <p:sp>
        <p:nvSpPr>
          <p:cNvPr id="22531" name="Slide Number Placeholder 4"/>
          <p:cNvSpPr>
            <a:spLocks noGrp="1"/>
          </p:cNvSpPr>
          <p:nvPr>
            <p:ph type="sldNum" sz="quarter" idx="10"/>
          </p:nvPr>
        </p:nvSpPr>
        <p:spPr>
          <a:noFill/>
        </p:spPr>
        <p:txBody>
          <a:bodyPr/>
          <a:lstStyle/>
          <a:p>
            <a:fld id="{9BF6D540-70B2-2245-97F2-334FAA859793}" type="slidenum">
              <a:rPr lang="en-US"/>
              <a:pPr/>
              <a:t>69</a:t>
            </a:fld>
            <a:endParaRPr lang="en-US"/>
          </a:p>
        </p:txBody>
      </p:sp>
      <p:sp>
        <p:nvSpPr>
          <p:cNvPr id="22532" name="TextBox 5"/>
          <p:cNvSpPr txBox="1">
            <a:spLocks noChangeArrowheads="1"/>
          </p:cNvSpPr>
          <p:nvPr/>
        </p:nvSpPr>
        <p:spPr bwMode="auto">
          <a:xfrm>
            <a:off x="1465385" y="1524001"/>
            <a:ext cx="6224954" cy="3539431"/>
          </a:xfrm>
          <a:prstGeom prst="rect">
            <a:avLst/>
          </a:prstGeom>
          <a:solidFill>
            <a:srgbClr val="FCFBE6"/>
          </a:solidFill>
          <a:ln w="9525">
            <a:solidFill>
              <a:srgbClr val="000000"/>
            </a:solidFill>
            <a:miter lim="800000"/>
            <a:headEnd/>
            <a:tailEnd/>
          </a:ln>
        </p:spPr>
        <p:txBody>
          <a:bodyPr>
            <a:prstTxWarp prst="textNoShape">
              <a:avLst/>
            </a:prstTxWarp>
            <a:spAutoFit/>
          </a:bodyPr>
          <a:lstStyle/>
          <a:p>
            <a:r>
              <a:rPr lang="en-US" sz="2800" dirty="0"/>
              <a:t>This medication did a good job of dropping my cholesterol levels.  I quit because of the </a:t>
            </a:r>
            <a:r>
              <a:rPr lang="en-US" sz="2800" dirty="0">
                <a:ln>
                  <a:solidFill>
                    <a:srgbClr val="FF0000"/>
                  </a:solidFill>
                </a:ln>
              </a:rPr>
              <a:t>extreme muscle pains </a:t>
            </a:r>
            <a:r>
              <a:rPr lang="en-US" sz="2800" dirty="0"/>
              <a:t>it caused in my lower back and some leg muscles.  These were so severe that I </a:t>
            </a:r>
            <a:r>
              <a:rPr lang="en-US" sz="2800" dirty="0">
                <a:ln>
                  <a:solidFill>
                    <a:srgbClr val="FF0000"/>
                  </a:solidFill>
                </a:ln>
              </a:rPr>
              <a:t>could barely get out of bed </a:t>
            </a:r>
            <a:r>
              <a:rPr lang="en-US" sz="2800" dirty="0"/>
              <a:t>and could not drive safely.  Once I stopped, </a:t>
            </a:r>
            <a:r>
              <a:rPr lang="en-US" sz="2800" dirty="0">
                <a:ln>
                  <a:solidFill>
                    <a:srgbClr val="FF0000"/>
                  </a:solidFill>
                </a:ln>
              </a:rPr>
              <a:t>within two weeks I was back to normal</a:t>
            </a:r>
            <a:r>
              <a:rPr lang="en-US" sz="2800" dirty="0"/>
              <a:t>.</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Figure 17 consists of two bar charts, one for men and one for women, showing statin drug use in the past 30 days among adults 45 years of age and over, by age groups, for 1988 through 1994, 1999 through 2002, and 2005 through 2008."/>
          <p:cNvPicPr>
            <a:picLocks noChangeAspect="1" noChangeArrowheads="1"/>
          </p:cNvPicPr>
          <p:nvPr/>
        </p:nvPicPr>
        <p:blipFill>
          <a:blip r:embed="rId2"/>
          <a:srcRect/>
          <a:stretch>
            <a:fillRect/>
          </a:stretch>
        </p:blipFill>
        <p:spPr bwMode="auto">
          <a:xfrm>
            <a:off x="176213" y="109538"/>
            <a:ext cx="8791575" cy="6638925"/>
          </a:xfrm>
          <a:prstGeom prst="rect">
            <a:avLst/>
          </a:prstGeom>
          <a:noFill/>
          <a:ln w="9525">
            <a:noFill/>
            <a:miter lim="800000"/>
            <a:headEnd/>
            <a:tailEnd/>
          </a:ln>
        </p:spPr>
      </p:pic>
      <p:sp>
        <p:nvSpPr>
          <p:cNvPr id="3" name="TextBox 2"/>
          <p:cNvSpPr txBox="1"/>
          <p:nvPr/>
        </p:nvSpPr>
        <p:spPr>
          <a:xfrm>
            <a:off x="800235" y="1613695"/>
            <a:ext cx="7717493" cy="2369880"/>
          </a:xfrm>
          <a:prstGeom prst="rect">
            <a:avLst/>
          </a:prstGeom>
          <a:solidFill>
            <a:srgbClr val="FFF9CC"/>
          </a:solidFill>
          <a:effectLst>
            <a:outerShdw blurRad="50800" dist="38100" dir="2700000">
              <a:srgbClr val="000000">
                <a:alpha val="43000"/>
              </a:srgbClr>
            </a:outerShdw>
          </a:effectLst>
        </p:spPr>
        <p:txBody>
          <a:bodyPr wrap="square" rtlCol="0">
            <a:spAutoFit/>
          </a:bodyPr>
          <a:lstStyle/>
          <a:p>
            <a:endParaRPr lang="en-US" sz="2800" dirty="0" smtClean="0"/>
          </a:p>
          <a:p>
            <a:pPr algn="ctr"/>
            <a:r>
              <a:rPr lang="en-US" sz="3200" dirty="0" smtClean="0"/>
              <a:t>Dramatic Rise in </a:t>
            </a:r>
            <a:r>
              <a:rPr lang="en-US" sz="3200" dirty="0" err="1" smtClean="0"/>
              <a:t>Statin</a:t>
            </a:r>
            <a:r>
              <a:rPr lang="en-US" sz="3200" dirty="0" smtClean="0"/>
              <a:t> Prescriptions, for  Men, Women, and Elderly, Since 2005</a:t>
            </a:r>
          </a:p>
          <a:p>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mv="urn:schemas-microsoft-com:mac:vml" xmlns:p14="http://schemas.microsoft.com/office/powerpoint/2010/main" xmlns="" xmlns:a14="http://schemas.microsoft.com/office/drawing/2010/main" xmlns:mc="http://schemas.openxmlformats.org/markup-compatibility/2006" xmlns:p="http://schemas.openxmlformats.org/presentationml/2006/main" xmlns:r="http://schemas.openxmlformats.org/officeDocument/2006/relationships" xmlns:a="http://schemas.openxmlformats.org/drawingml/2006/main" val="1645040999"/>
              </p:ext>
            </p:extLst>
          </p:nvPr>
        </p:nvGraphicFramePr>
        <p:xfrm>
          <a:off x="1750705" y="1319970"/>
          <a:ext cx="6230449" cy="4023360"/>
        </p:xfrm>
        <a:graphic>
          <a:graphicData uri="http://schemas.openxmlformats.org/drawingml/2006/table">
            <a:tbl>
              <a:tblPr firstRow="1" firstCol="1" bandRow="1">
                <a:tableStyleId>{D27102A9-8310-4765-A935-A1911B00CA55}</a:tableStyleId>
              </a:tblPr>
              <a:tblGrid>
                <a:gridCol w="3123806"/>
                <a:gridCol w="903769"/>
                <a:gridCol w="938609"/>
                <a:gridCol w="1264265"/>
              </a:tblGrid>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Side </a:t>
                      </a:r>
                      <a:r>
                        <a:rPr lang="en-US" sz="2400" b="1" kern="1200" dirty="0" smtClean="0">
                          <a:solidFill>
                            <a:schemeClr val="tx1"/>
                          </a:solidFill>
                          <a:effectLst/>
                          <a:latin typeface="Times New Roman" pitchFamily="18" charset="0"/>
                          <a:ea typeface="+mn-ea"/>
                          <a:cs typeface="Times New Roman" pitchFamily="18" charset="0"/>
                        </a:rPr>
                        <a:t>effects</a:t>
                      </a:r>
                      <a:endParaRPr lang="en-US" sz="2400" b="1" kern="1200" dirty="0">
                        <a:solidFill>
                          <a:schemeClr val="tx1"/>
                        </a:solidFill>
                        <a:effectLst/>
                        <a:latin typeface="Times New Roman" pitchFamily="18" charset="0"/>
                        <a:ea typeface="+mn-ea"/>
                        <a:cs typeface="Times New Roman" pitchFamily="18" charset="0"/>
                      </a:endParaRPr>
                    </a:p>
                  </a:txBody>
                  <a:tcPr marL="68580" marR="68580" marT="0" marB="0"/>
                </a:tc>
                <a:tc>
                  <a:txBody>
                    <a:bodyPr/>
                    <a:lstStyle/>
                    <a:p>
                      <a:r>
                        <a:rPr lang="en-US" sz="2000" dirty="0" smtClean="0">
                          <a:solidFill>
                            <a:schemeClr val="tx1"/>
                          </a:solidFill>
                        </a:rPr>
                        <a:t>Count1</a:t>
                      </a:r>
                      <a:endParaRPr lang="en-US" sz="2000" dirty="0">
                        <a:solidFill>
                          <a:schemeClr val="tx1"/>
                        </a:solidFill>
                      </a:endParaRPr>
                    </a:p>
                  </a:txBody>
                  <a:tcPr marL="68580" marR="68580" marT="0" marB="0">
                    <a:blipFill rotWithShape="1">
                      <a:blip r:embed="rId2"/>
                      <a:stretch>
                        <a:fillRect l="-397917" t="-24000" r="-446875" b="-1052000"/>
                      </a:stretch>
                    </a:blipFill>
                  </a:tcPr>
                </a:tc>
                <a:tc>
                  <a:txBody>
                    <a:bodyPr/>
                    <a:lstStyle/>
                    <a:p>
                      <a:r>
                        <a:rPr lang="en-US" sz="2000" dirty="0" smtClean="0">
                          <a:solidFill>
                            <a:schemeClr val="tx1"/>
                          </a:solidFill>
                        </a:rPr>
                        <a:t>Count2</a:t>
                      </a:r>
                      <a:endParaRPr lang="en-US" sz="2000" dirty="0">
                        <a:solidFill>
                          <a:schemeClr val="tx1"/>
                        </a:solidFill>
                      </a:endParaRPr>
                    </a:p>
                  </a:txBody>
                  <a:tcPr marL="68580" marR="68580" marT="0" marB="0">
                    <a:blipFill rotWithShape="1">
                      <a:blip r:embed="rId2"/>
                      <a:stretch>
                        <a:fillRect l="-549425" t="-24000" r="-393103" b="-1052000"/>
                      </a:stretch>
                    </a:blipFill>
                  </a:tcPr>
                </a:tc>
                <a:tc>
                  <a:txBody>
                    <a:bodyPr/>
                    <a:lstStyle/>
                    <a:p>
                      <a:pPr marL="0" marR="0" algn="ctr">
                        <a:spcBef>
                          <a:spcPts val="0"/>
                        </a:spcBef>
                        <a:spcAft>
                          <a:spcPts val="0"/>
                        </a:spcAft>
                      </a:pPr>
                      <a:r>
                        <a:rPr lang="en-US" sz="2400" i="1" dirty="0">
                          <a:solidFill>
                            <a:schemeClr val="tx1"/>
                          </a:solidFill>
                          <a:effectLst/>
                          <a:latin typeface="Times New Roman" pitchFamily="18" charset="0"/>
                          <a:cs typeface="Times New Roman" pitchFamily="18" charset="0"/>
                        </a:rPr>
                        <a:t>p</a:t>
                      </a:r>
                      <a:r>
                        <a:rPr lang="en-US" sz="2400" dirty="0">
                          <a:solidFill>
                            <a:schemeClr val="tx1"/>
                          </a:solidFill>
                          <a:effectLst/>
                          <a:latin typeface="Times New Roman" pitchFamily="18" charset="0"/>
                          <a:cs typeface="Times New Roman" pitchFamily="18" charset="0"/>
                        </a:rPr>
                        <a:t>-value</a:t>
                      </a:r>
                      <a:endParaRPr lang="en-US" sz="2400" dirty="0">
                        <a:solidFill>
                          <a:schemeClr val="tx1"/>
                        </a:solidFill>
                        <a:effectLst/>
                        <a:latin typeface="Times New Roman" pitchFamily="18" charset="0"/>
                        <a:ea typeface="宋体"/>
                        <a:cs typeface="Times New Roman" pitchFamily="18" charset="0"/>
                      </a:endParaRP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muscle cramps</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678</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193</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0.00005</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general weakness</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687</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210</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0.00006</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muscle weakness</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302</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45</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0.00023</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difficulty </a:t>
                      </a:r>
                      <a:r>
                        <a:rPr lang="en-US" sz="2400" b="1" kern="1200" dirty="0" smtClean="0">
                          <a:solidFill>
                            <a:schemeClr val="tx1"/>
                          </a:solidFill>
                          <a:effectLst/>
                          <a:latin typeface="Times New Roman" pitchFamily="18" charset="0"/>
                          <a:ea typeface="+mn-ea"/>
                          <a:cs typeface="Times New Roman" pitchFamily="18" charset="0"/>
                        </a:rPr>
                        <a:t>walking</a:t>
                      </a:r>
                      <a:endParaRPr lang="en-US" sz="2400" b="1" kern="1200" dirty="0">
                        <a:solidFill>
                          <a:schemeClr val="tx1"/>
                        </a:solidFill>
                        <a:effectLst/>
                        <a:latin typeface="Times New Roman" pitchFamily="18" charset="0"/>
                        <a:ea typeface="+mn-ea"/>
                        <a:cs typeface="Times New Roman" pitchFamily="18" charset="0"/>
                      </a:endParaRP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419</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128</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0.00044</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loss of muscle </a:t>
                      </a:r>
                      <a:r>
                        <a:rPr lang="en-US" sz="2400" b="1" kern="1200" dirty="0" smtClean="0">
                          <a:solidFill>
                            <a:schemeClr val="tx1"/>
                          </a:solidFill>
                          <a:effectLst/>
                          <a:latin typeface="Times New Roman" pitchFamily="18" charset="0"/>
                          <a:ea typeface="+mn-ea"/>
                          <a:cs typeface="Times New Roman" pitchFamily="18" charset="0"/>
                        </a:rPr>
                        <a:t>mass</a:t>
                      </a:r>
                      <a:endParaRPr lang="en-US" sz="2400" b="1" kern="1200" dirty="0">
                        <a:solidFill>
                          <a:schemeClr val="tx1"/>
                        </a:solidFill>
                        <a:effectLst/>
                        <a:latin typeface="Times New Roman" pitchFamily="18" charset="0"/>
                        <a:ea typeface="+mn-ea"/>
                        <a:cs typeface="Times New Roman" pitchFamily="18" charset="0"/>
                      </a:endParaRP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54</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5</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0.01332</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general numbness</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293</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166</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0.01552</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muscle spasms</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136</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57</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0.01849</a:t>
                      </a:r>
                    </a:p>
                  </a:txBody>
                  <a:tcPr marL="68580" marR="68580" marT="0" marB="0"/>
                </a:tc>
              </a:tr>
              <a:tr h="304800">
                <a:tc>
                  <a:txBody>
                    <a:bodyPr/>
                    <a:lstStyle/>
                    <a:p>
                      <a:pPr marL="0" marR="0" algn="ctr">
                        <a:spcBef>
                          <a:spcPts val="0"/>
                        </a:spcBef>
                        <a:spcAft>
                          <a:spcPts val="0"/>
                        </a:spcAft>
                      </a:pPr>
                      <a:r>
                        <a:rPr lang="en-US" sz="2400" b="1" kern="1200" dirty="0" err="1">
                          <a:solidFill>
                            <a:schemeClr val="tx1"/>
                          </a:solidFill>
                          <a:effectLst/>
                          <a:latin typeface="Times New Roman" pitchFamily="18" charset="0"/>
                          <a:ea typeface="+mn-ea"/>
                          <a:cs typeface="Times New Roman" pitchFamily="18" charset="0"/>
                        </a:rPr>
                        <a:t>rhabdomyolysis</a:t>
                      </a:r>
                      <a:r>
                        <a:rPr lang="en-US" sz="2400" b="1" kern="1200" dirty="0">
                          <a:solidFill>
                            <a:schemeClr val="tx1"/>
                          </a:solidFill>
                          <a:effectLst/>
                          <a:latin typeface="Times New Roman" pitchFamily="18" charset="0"/>
                          <a:ea typeface="+mn-ea"/>
                          <a:cs typeface="Times New Roman" pitchFamily="18" charset="0"/>
                        </a:rPr>
                        <a:t>                       </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31</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0</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0.02177</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tendonitis                       </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42</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8</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0.03193</a:t>
                      </a:r>
                    </a:p>
                  </a:txBody>
                  <a:tcPr marL="68580" marR="68580" marT="0" marB="0"/>
                </a:tc>
              </a:tr>
              <a:tr h="304800">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balance problems         </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71</a:t>
                      </a:r>
                    </a:p>
                  </a:txBody>
                  <a:tcPr marL="68580" marR="68580" marT="0" marB="0"/>
                </a:tc>
                <a:tc>
                  <a:txBody>
                    <a:bodyPr/>
                    <a:lstStyle/>
                    <a:p>
                      <a:pPr marL="0" marR="0" algn="ctr">
                        <a:spcBef>
                          <a:spcPts val="0"/>
                        </a:spcBef>
                        <a:spcAft>
                          <a:spcPts val="0"/>
                        </a:spcAft>
                      </a:pPr>
                      <a:r>
                        <a:rPr lang="en-US" sz="2400" kern="1200">
                          <a:solidFill>
                            <a:schemeClr val="tx1"/>
                          </a:solidFill>
                          <a:effectLst/>
                          <a:latin typeface="Times New Roman" pitchFamily="18" charset="0"/>
                          <a:ea typeface="+mn-ea"/>
                          <a:cs typeface="Times New Roman" pitchFamily="18" charset="0"/>
                        </a:rPr>
                        <a:t>32</a:t>
                      </a:r>
                    </a:p>
                  </a:txBody>
                  <a:tcPr marL="68580" marR="68580"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0.05371</a:t>
                      </a:r>
                    </a:p>
                  </a:txBody>
                  <a:tcPr marL="68580" marR="68580" marT="0" marB="0"/>
                </a:tc>
              </a:tr>
            </a:tbl>
          </a:graphicData>
        </a:graphic>
      </p:graphicFrame>
      <p:sp>
        <p:nvSpPr>
          <p:cNvPr id="5" name="TextBox 4"/>
          <p:cNvSpPr txBox="1"/>
          <p:nvPr/>
        </p:nvSpPr>
        <p:spPr>
          <a:xfrm>
            <a:off x="3721789" y="6318689"/>
            <a:ext cx="5536491" cy="738664"/>
          </a:xfrm>
          <a:prstGeom prst="rect">
            <a:avLst/>
          </a:prstGeom>
          <a:noFill/>
        </p:spPr>
        <p:txBody>
          <a:bodyPr wrap="none" rtlCol="0">
            <a:spAutoFit/>
          </a:bodyPr>
          <a:lstStyle/>
          <a:p>
            <a:r>
              <a:rPr lang="en-US" sz="2400" dirty="0" smtClean="0">
                <a:ln>
                  <a:solidFill>
                    <a:srgbClr val="FF0000"/>
                  </a:solidFill>
                </a:ln>
                <a:latin typeface="Times New Roman" pitchFamily="18" charset="0"/>
                <a:cs typeface="Times New Roman" pitchFamily="18" charset="0"/>
              </a:rPr>
              <a:t>* </a:t>
            </a:r>
            <a:r>
              <a:rPr lang="en-US" sz="2400" dirty="0" smtClean="0">
                <a:latin typeface="Times New Roman" pitchFamily="18" charset="0"/>
                <a:cs typeface="Times New Roman" pitchFamily="18" charset="0"/>
              </a:rPr>
              <a:t>J. Liu, A. Li and S. Seneff,, IMMM, 2011</a:t>
            </a:r>
          </a:p>
          <a:p>
            <a:endParaRPr lang="en-US" dirty="0"/>
          </a:p>
        </p:txBody>
      </p:sp>
      <p:sp>
        <p:nvSpPr>
          <p:cNvPr id="6" name="Title 1"/>
          <p:cNvSpPr txBox="1">
            <a:spLocks/>
          </p:cNvSpPr>
          <p:nvPr/>
        </p:nvSpPr>
        <p:spPr>
          <a:xfrm>
            <a:off x="457200" y="-85344"/>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Side Effects Related to Muscles</a:t>
            </a:r>
            <a:r>
              <a:rPr kumimoji="0" lang="en-US" sz="4400" b="0" i="0" u="none" strike="noStrike" kern="1200" cap="none" spc="0" normalizeH="0" baseline="0" noProof="0" dirty="0" smtClean="0">
                <a:ln>
                  <a:solidFill>
                    <a:srgbClr val="FF0000"/>
                  </a:solidFill>
                </a:ln>
                <a:solidFill>
                  <a:schemeClr val="tx1"/>
                </a:solidFill>
                <a:effectLst/>
                <a:uLnTx/>
                <a:uFillTx/>
                <a:latin typeface="+mj-lt"/>
                <a:ea typeface="+mj-ea"/>
                <a:cs typeface="+mj-cs"/>
              </a:rPr>
              <a:t>*</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
        <p:nvSpPr>
          <p:cNvPr id="7" name="Rectangle 6"/>
          <p:cNvSpPr/>
          <p:nvPr/>
        </p:nvSpPr>
        <p:spPr>
          <a:xfrm>
            <a:off x="1750705" y="1319970"/>
            <a:ext cx="6230449" cy="4023360"/>
          </a:xfrm>
          <a:prstGeom prst="rect">
            <a:avLst/>
          </a:prstGeom>
          <a:noFill/>
          <a:ln w="28575"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mv="urn:schemas-microsoft-com:mac:vml" xmlns:p14="http://schemas.microsoft.com/office/powerpoint/2010/main" xmlns:mc="http://schemas.openxmlformats.org/markup-compatibility/2006" xmlns:p="http://schemas.openxmlformats.org/presentationml/2006/main" xmlns:r="http://schemas.openxmlformats.org/officeDocument/2006/relationships" xmlns:a="http://schemas.openxmlformats.org/drawingml/2006/main" xmlns="" val="2876975649"/>
              </p:ext>
            </p:extLst>
          </p:nvPr>
        </p:nvGraphicFramePr>
        <p:xfrm>
          <a:off x="1785808" y="1733269"/>
          <a:ext cx="6098205" cy="3824548"/>
        </p:xfrm>
        <a:graphic>
          <a:graphicData uri="http://schemas.openxmlformats.org/drawingml/2006/table">
            <a:tbl>
              <a:tblPr firstRow="1" firstCol="1" bandRow="1">
                <a:tableStyleId>{D27102A9-8310-4765-A935-A1911B00CA55}</a:tableStyleId>
              </a:tblPr>
              <a:tblGrid>
                <a:gridCol w="3181303"/>
                <a:gridCol w="931810"/>
                <a:gridCol w="831122"/>
                <a:gridCol w="1153970"/>
              </a:tblGrid>
              <a:tr h="343221">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Side </a:t>
                      </a:r>
                      <a:r>
                        <a:rPr lang="en-US" sz="2400" dirty="0" smtClean="0">
                          <a:solidFill>
                            <a:schemeClr val="tx1"/>
                          </a:solidFill>
                          <a:effectLst/>
                          <a:latin typeface="Times New Roman" pitchFamily="18" charset="0"/>
                          <a:cs typeface="Times New Roman" pitchFamily="18" charset="0"/>
                        </a:rPr>
                        <a:t>effects</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algn="ctr"/>
                      <a:r>
                        <a:rPr lang="en-US" sz="2000" dirty="0" smtClean="0">
                          <a:solidFill>
                            <a:schemeClr val="tx1"/>
                          </a:solidFill>
                        </a:rPr>
                        <a:t>Count1</a:t>
                      </a:r>
                      <a:endParaRPr lang="en-US" sz="2000" dirty="0">
                        <a:solidFill>
                          <a:schemeClr val="tx1"/>
                        </a:solidFill>
                      </a:endParaRPr>
                    </a:p>
                  </a:txBody>
                  <a:tcPr marL="30692" marR="30692" marT="0" marB="0">
                    <a:blipFill rotWithShape="1">
                      <a:blip r:embed="rId2"/>
                      <a:stretch>
                        <a:fillRect l="-455682" t="-26000" r="-461364" b="-850000"/>
                      </a:stretch>
                    </a:blipFill>
                  </a:tcPr>
                </a:tc>
                <a:tc>
                  <a:txBody>
                    <a:bodyPr/>
                    <a:lstStyle/>
                    <a:p>
                      <a:pPr algn="ctr"/>
                      <a:r>
                        <a:rPr lang="en-US" sz="2000" dirty="0" smtClean="0">
                          <a:solidFill>
                            <a:schemeClr val="tx1"/>
                          </a:solidFill>
                        </a:rPr>
                        <a:t>Count2 </a:t>
                      </a:r>
                      <a:endParaRPr lang="en-US" sz="2000" dirty="0">
                        <a:solidFill>
                          <a:schemeClr val="tx1"/>
                        </a:solidFill>
                      </a:endParaRPr>
                    </a:p>
                  </a:txBody>
                  <a:tcPr marL="30692" marR="30692" marT="0" marB="0">
                    <a:blipFill rotWithShape="1">
                      <a:blip r:embed="rId2"/>
                      <a:stretch>
                        <a:fillRect l="-520213" t="-26000" r="-331915" b="-850000"/>
                      </a:stretch>
                    </a:blipFill>
                  </a:tcPr>
                </a:tc>
                <a:tc>
                  <a:txBody>
                    <a:bodyPr/>
                    <a:lstStyle/>
                    <a:p>
                      <a:pPr marL="0" marR="0" algn="ctr">
                        <a:spcBef>
                          <a:spcPts val="0"/>
                        </a:spcBef>
                        <a:spcAft>
                          <a:spcPts val="0"/>
                        </a:spcAft>
                      </a:pPr>
                      <a:r>
                        <a:rPr lang="en-US" sz="2400" i="1" dirty="0" err="1" smtClean="0">
                          <a:solidFill>
                            <a:schemeClr val="tx1"/>
                          </a:solidFill>
                          <a:effectLst/>
                          <a:latin typeface="Times New Roman" pitchFamily="18" charset="0"/>
                          <a:cs typeface="Times New Roman" pitchFamily="18" charset="0"/>
                        </a:rPr>
                        <a:t>p</a:t>
                      </a:r>
                      <a:r>
                        <a:rPr lang="en-US" sz="2400" dirty="0">
                          <a:solidFill>
                            <a:schemeClr val="tx1"/>
                          </a:solidFill>
                          <a:effectLst/>
                          <a:latin typeface="Times New Roman" pitchFamily="18" charset="0"/>
                          <a:cs typeface="Times New Roman" pitchFamily="18" charset="0"/>
                        </a:rPr>
                        <a:t>-value</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r>
              <a:tr h="404793">
                <a:tc>
                  <a:txBody>
                    <a:bodyPr/>
                    <a:lstStyle/>
                    <a:p>
                      <a:pPr marL="0" marR="0" algn="ctr">
                        <a:spcBef>
                          <a:spcPts val="0"/>
                        </a:spcBef>
                        <a:spcAft>
                          <a:spcPts val="0"/>
                        </a:spcAft>
                      </a:pPr>
                      <a:r>
                        <a:rPr lang="en-US" sz="2400" dirty="0" smtClean="0">
                          <a:solidFill>
                            <a:schemeClr val="tx1"/>
                          </a:solidFill>
                          <a:effectLst/>
                          <a:latin typeface="Times New Roman" pitchFamily="18" charset="0"/>
                          <a:cs typeface="Times New Roman" pitchFamily="18" charset="0"/>
                        </a:rPr>
                        <a:t>ALS</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smtClean="0">
                          <a:solidFill>
                            <a:schemeClr val="tx1"/>
                          </a:solidFill>
                          <a:effectLst/>
                          <a:latin typeface="Times New Roman" pitchFamily="18" charset="0"/>
                          <a:ea typeface="+mn-ea"/>
                          <a:cs typeface="Times New Roman" pitchFamily="18" charset="0"/>
                        </a:rPr>
                        <a:t>71</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smtClean="0">
                          <a:solidFill>
                            <a:schemeClr val="tx1"/>
                          </a:solidFill>
                          <a:effectLst/>
                          <a:latin typeface="Times New Roman" pitchFamily="18" charset="0"/>
                          <a:ea typeface="+mn-ea"/>
                          <a:cs typeface="Times New Roman" pitchFamily="18" charset="0"/>
                        </a:rPr>
                        <a:t>7</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0.00819</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r>
              <a:tr h="404793">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memory problems</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545</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353</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0.01118</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r>
              <a:tr h="404793">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Parkinson's disease                  </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53</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3</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0.01135</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r>
              <a:tr h="404793">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neuropathy</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133</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73</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c>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0.04333</a:t>
                      </a:r>
                      <a:endParaRPr lang="en-US" sz="2400" dirty="0">
                        <a:solidFill>
                          <a:schemeClr val="tx1"/>
                        </a:solidFill>
                        <a:effectLst/>
                        <a:latin typeface="Times New Roman" pitchFamily="18" charset="0"/>
                        <a:ea typeface="宋体"/>
                        <a:cs typeface="Times New Roman" pitchFamily="18" charset="0"/>
                      </a:endParaRPr>
                    </a:p>
                  </a:txBody>
                  <a:tcPr marL="30692" marR="30692" marT="0" marB="0"/>
                </a:tc>
              </a:tr>
              <a:tr h="404793">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liver damage</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326</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133</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0.00285</a:t>
                      </a:r>
                    </a:p>
                  </a:txBody>
                  <a:tcPr marL="30692" marR="30692" marT="0" marB="0"/>
                </a:tc>
              </a:tr>
              <a:tr h="404793">
                <a:tc>
                  <a:txBody>
                    <a:bodyPr/>
                    <a:lstStyle/>
                    <a:p>
                      <a:pPr marL="0" marR="0" algn="ctr">
                        <a:spcBef>
                          <a:spcPts val="0"/>
                        </a:spcBef>
                        <a:spcAft>
                          <a:spcPts val="0"/>
                        </a:spcAft>
                      </a:pPr>
                      <a:r>
                        <a:rPr lang="en-US" sz="2400" kern="1200" dirty="0" smtClean="0">
                          <a:solidFill>
                            <a:schemeClr val="tx1"/>
                          </a:solidFill>
                          <a:effectLst/>
                          <a:latin typeface="Times New Roman" pitchFamily="18" charset="0"/>
                          <a:cs typeface="Times New Roman" pitchFamily="18" charset="0"/>
                        </a:rPr>
                        <a:t>diabetes</a:t>
                      </a:r>
                      <a:endParaRPr lang="en-US" sz="2400" b="1" kern="1200" dirty="0">
                        <a:solidFill>
                          <a:schemeClr val="tx1"/>
                        </a:solidFill>
                        <a:effectLst/>
                        <a:latin typeface="Times New Roman" pitchFamily="18" charset="0"/>
                        <a:ea typeface="+mn-ea"/>
                        <a:cs typeface="Times New Roman" pitchFamily="18" charset="0"/>
                      </a:endParaRP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185</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62</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0.00565</a:t>
                      </a:r>
                    </a:p>
                  </a:txBody>
                  <a:tcPr marL="30692" marR="30692" marT="0" marB="0"/>
                </a:tc>
              </a:tr>
              <a:tr h="404793">
                <a:tc>
                  <a:txBody>
                    <a:bodyPr/>
                    <a:lstStyle/>
                    <a:p>
                      <a:pPr marL="0" marR="0" algn="ctr">
                        <a:spcBef>
                          <a:spcPts val="0"/>
                        </a:spcBef>
                        <a:spcAft>
                          <a:spcPts val="0"/>
                        </a:spcAft>
                      </a:pPr>
                      <a:r>
                        <a:rPr lang="en-US" sz="2400" b="1" kern="1200" dirty="0">
                          <a:solidFill>
                            <a:schemeClr val="tx1"/>
                          </a:solidFill>
                          <a:effectLst/>
                          <a:latin typeface="Times New Roman" pitchFamily="18" charset="0"/>
                          <a:ea typeface="+mn-ea"/>
                          <a:cs typeface="Times New Roman" pitchFamily="18" charset="0"/>
                        </a:rPr>
                        <a:t>arthritis</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245</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120</a:t>
                      </a: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ea typeface="+mn-ea"/>
                          <a:cs typeface="Times New Roman" pitchFamily="18" charset="0"/>
                        </a:rPr>
                        <a:t>0.01117</a:t>
                      </a:r>
                    </a:p>
                  </a:txBody>
                  <a:tcPr marL="30692" marR="30692" marT="0" marB="0"/>
                </a:tc>
              </a:tr>
              <a:tr h="625237">
                <a:tc>
                  <a:txBody>
                    <a:bodyPr/>
                    <a:lstStyle/>
                    <a:p>
                      <a:pPr marL="0" marR="0" algn="ctr">
                        <a:spcBef>
                          <a:spcPts val="0"/>
                        </a:spcBef>
                        <a:spcAft>
                          <a:spcPts val="0"/>
                        </a:spcAft>
                      </a:pPr>
                      <a:r>
                        <a:rPr lang="en-US" sz="2400" kern="1200" dirty="0">
                          <a:solidFill>
                            <a:schemeClr val="tx1"/>
                          </a:solidFill>
                          <a:effectLst/>
                          <a:latin typeface="Times New Roman" pitchFamily="18" charset="0"/>
                          <a:cs typeface="Times New Roman" pitchFamily="18" charset="0"/>
                        </a:rPr>
                        <a:t>heart failure</a:t>
                      </a:r>
                      <a:endParaRPr lang="en-US" sz="2400" b="1" kern="1200" dirty="0">
                        <a:solidFill>
                          <a:schemeClr val="tx1"/>
                        </a:solidFill>
                        <a:effectLst/>
                        <a:latin typeface="Times New Roman" pitchFamily="18" charset="0"/>
                        <a:ea typeface="+mn-ea"/>
                        <a:cs typeface="Times New Roman" pitchFamily="18" charset="0"/>
                      </a:endParaRP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cs typeface="Times New Roman" pitchFamily="18" charset="0"/>
                        </a:rPr>
                        <a:t>36</a:t>
                      </a:r>
                      <a:endParaRPr lang="en-US" sz="2400" kern="1200" dirty="0">
                        <a:solidFill>
                          <a:schemeClr val="tx1"/>
                        </a:solidFill>
                        <a:effectLst/>
                        <a:latin typeface="Times New Roman" pitchFamily="18" charset="0"/>
                        <a:ea typeface="+mn-ea"/>
                        <a:cs typeface="Times New Roman" pitchFamily="18" charset="0"/>
                      </a:endParaRP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cs typeface="Times New Roman" pitchFamily="18" charset="0"/>
                        </a:rPr>
                        <a:t>8</a:t>
                      </a:r>
                      <a:endParaRPr lang="en-US" sz="2400" kern="1200" dirty="0">
                        <a:solidFill>
                          <a:schemeClr val="tx1"/>
                        </a:solidFill>
                        <a:effectLst/>
                        <a:latin typeface="Times New Roman" pitchFamily="18" charset="0"/>
                        <a:ea typeface="+mn-ea"/>
                        <a:cs typeface="Times New Roman" pitchFamily="18" charset="0"/>
                      </a:endParaRPr>
                    </a:p>
                  </a:txBody>
                  <a:tcPr marL="30692" marR="30692" marT="0" marB="0"/>
                </a:tc>
                <a:tc>
                  <a:txBody>
                    <a:bodyPr/>
                    <a:lstStyle/>
                    <a:p>
                      <a:pPr marL="0" marR="0" algn="ctr">
                        <a:spcBef>
                          <a:spcPts val="0"/>
                        </a:spcBef>
                        <a:spcAft>
                          <a:spcPts val="0"/>
                        </a:spcAft>
                      </a:pPr>
                      <a:r>
                        <a:rPr lang="en-US" sz="2400" kern="1200" dirty="0">
                          <a:solidFill>
                            <a:schemeClr val="tx1"/>
                          </a:solidFill>
                          <a:effectLst/>
                          <a:latin typeface="Times New Roman" pitchFamily="18" charset="0"/>
                          <a:cs typeface="Times New Roman" pitchFamily="18" charset="0"/>
                        </a:rPr>
                        <a:t>0.04473</a:t>
                      </a:r>
                      <a:endParaRPr lang="en-US" sz="2400" kern="1200" dirty="0">
                        <a:solidFill>
                          <a:schemeClr val="tx1"/>
                        </a:solidFill>
                        <a:effectLst/>
                        <a:latin typeface="Times New Roman" pitchFamily="18" charset="0"/>
                        <a:ea typeface="+mn-ea"/>
                        <a:cs typeface="Times New Roman" pitchFamily="18" charset="0"/>
                      </a:endParaRPr>
                    </a:p>
                  </a:txBody>
                  <a:tcPr marL="30692" marR="30692" marT="0" marB="0"/>
                </a:tc>
              </a:tr>
            </a:tbl>
          </a:graphicData>
        </a:graphic>
      </p:graphicFrame>
      <p:sp>
        <p:nvSpPr>
          <p:cNvPr id="5" name="Rectangle 4"/>
          <p:cNvSpPr/>
          <p:nvPr/>
        </p:nvSpPr>
        <p:spPr>
          <a:xfrm>
            <a:off x="1785808" y="1733269"/>
            <a:ext cx="6098205" cy="3824548"/>
          </a:xfrm>
          <a:prstGeom prst="rect">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176970"/>
            <a:ext cx="8229600" cy="1143000"/>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Some Other Side Effects Associated with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Statin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Drugs</a:t>
            </a:r>
            <a:r>
              <a:rPr kumimoji="0" lang="en-US" sz="4400" b="0" i="0" u="none" strike="noStrike" kern="1200" cap="none" spc="0" normalizeH="0" baseline="0" noProof="0" dirty="0" smtClean="0">
                <a:ln>
                  <a:solidFill>
                    <a:srgbClr val="FF0000"/>
                  </a:solidFill>
                </a:ln>
                <a:solidFill>
                  <a:schemeClr val="tx1"/>
                </a:solidFill>
                <a:effectLst/>
                <a:uLnTx/>
                <a:uFillTx/>
                <a:latin typeface="+mj-lt"/>
                <a:ea typeface="+mj-ea"/>
                <a:cs typeface="+mj-cs"/>
              </a:rPr>
              <a:t>*</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
        <p:nvSpPr>
          <p:cNvPr id="7" name="TextBox 6"/>
          <p:cNvSpPr txBox="1"/>
          <p:nvPr/>
        </p:nvSpPr>
        <p:spPr>
          <a:xfrm>
            <a:off x="1243449" y="5933845"/>
            <a:ext cx="5536491" cy="738664"/>
          </a:xfrm>
          <a:prstGeom prst="rect">
            <a:avLst/>
          </a:prstGeom>
          <a:noFill/>
        </p:spPr>
        <p:txBody>
          <a:bodyPr wrap="none" rtlCol="0">
            <a:spAutoFit/>
          </a:bodyPr>
          <a:lstStyle/>
          <a:p>
            <a:r>
              <a:rPr lang="en-US" sz="2400" dirty="0" smtClean="0">
                <a:ln>
                  <a:solidFill>
                    <a:srgbClr val="FF0000"/>
                  </a:solidFill>
                </a:ln>
                <a:latin typeface="Times New Roman" pitchFamily="18" charset="0"/>
                <a:cs typeface="Times New Roman" pitchFamily="18" charset="0"/>
              </a:rPr>
              <a:t>* </a:t>
            </a:r>
            <a:r>
              <a:rPr lang="en-US" sz="2400" dirty="0" smtClean="0">
                <a:latin typeface="Times New Roman" pitchFamily="18" charset="0"/>
                <a:cs typeface="Times New Roman" pitchFamily="18" charset="0"/>
              </a:rPr>
              <a:t>J. Liu, A. Li and S. Seneff,, IMMM, 2011</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err="1" smtClean="0"/>
              <a:t>Statin</a:t>
            </a:r>
            <a:r>
              <a:rPr lang="en-US" dirty="0" smtClean="0"/>
              <a:t> drugs are one of the biggest money-makers on the pharmaceutical market</a:t>
            </a:r>
          </a:p>
          <a:p>
            <a:r>
              <a:rPr lang="en-US" dirty="0" smtClean="0"/>
              <a:t>They are causing a great deal                                                              of damage to a great number                                             of individuals</a:t>
            </a:r>
          </a:p>
          <a:p>
            <a:r>
              <a:rPr lang="en-US" dirty="0" smtClean="0"/>
              <a:t>Since the industry and the                                    medical professionals are not going to protect you, it is up to you the consumer to take control of your own life and say “No” to </a:t>
            </a:r>
            <a:r>
              <a:rPr lang="en-US" dirty="0" err="1" smtClean="0"/>
              <a:t>statins</a:t>
            </a:r>
            <a:endParaRPr lang="en-US" dirty="0" smtClean="0"/>
          </a:p>
        </p:txBody>
      </p:sp>
      <p:pic>
        <p:nvPicPr>
          <p:cNvPr id="4" name="Picture 3" descr="statin_drugs.gif"/>
          <p:cNvPicPr>
            <a:picLocks noChangeAspect="1"/>
          </p:cNvPicPr>
          <p:nvPr/>
        </p:nvPicPr>
        <p:blipFill>
          <a:blip r:embed="rId2"/>
          <a:stretch>
            <a:fillRect/>
          </a:stretch>
        </p:blipFill>
        <p:spPr>
          <a:xfrm>
            <a:off x="6108555" y="2498839"/>
            <a:ext cx="3035444" cy="2081264"/>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400" dirty="0" smtClean="0">
                <a:ln>
                  <a:solidFill>
                    <a:srgbClr val="FF0000"/>
                  </a:solidFill>
                </a:ln>
                <a:solidFill>
                  <a:srgbClr val="FF0000"/>
                </a:solidFill>
              </a:rPr>
              <a:t>Thank You!</a:t>
            </a:r>
            <a:endParaRPr lang="en-US" sz="4400"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Figure 16 consists of two line graphs, one for men and one for women, showing high serum total cholesterol (240 milligrams per deciliter or higher) among adults 20 years of age and over, by age group, for 1988 through 1994, 1999 through 2002, and 2005 through 2008."/>
          <p:cNvPicPr>
            <a:picLocks noChangeAspect="1" noChangeArrowheads="1"/>
          </p:cNvPicPr>
          <p:nvPr/>
        </p:nvPicPr>
        <p:blipFill>
          <a:blip r:embed="rId2"/>
          <a:srcRect/>
          <a:stretch>
            <a:fillRect/>
          </a:stretch>
        </p:blipFill>
        <p:spPr bwMode="auto">
          <a:xfrm>
            <a:off x="90488" y="123825"/>
            <a:ext cx="8963025" cy="6610350"/>
          </a:xfrm>
          <a:prstGeom prst="rect">
            <a:avLst/>
          </a:prstGeom>
          <a:noFill/>
          <a:ln w="9525">
            <a:noFill/>
            <a:miter lim="800000"/>
            <a:headEnd/>
            <a:tailEnd/>
          </a:ln>
        </p:spPr>
      </p:pic>
      <p:sp>
        <p:nvSpPr>
          <p:cNvPr id="3" name="TextBox 2"/>
          <p:cNvSpPr txBox="1"/>
          <p:nvPr/>
        </p:nvSpPr>
        <p:spPr>
          <a:xfrm>
            <a:off x="800235" y="1613695"/>
            <a:ext cx="7717493" cy="2369880"/>
          </a:xfrm>
          <a:prstGeom prst="rect">
            <a:avLst/>
          </a:prstGeom>
          <a:solidFill>
            <a:srgbClr val="FFF9CC"/>
          </a:solidFill>
          <a:effectLst>
            <a:outerShdw blurRad="50800" dist="38100" dir="2700000">
              <a:srgbClr val="000000">
                <a:alpha val="43000"/>
              </a:srgbClr>
            </a:outerShdw>
          </a:effectLst>
        </p:spPr>
        <p:txBody>
          <a:bodyPr wrap="square" rtlCol="0">
            <a:spAutoFit/>
          </a:bodyPr>
          <a:lstStyle/>
          <a:p>
            <a:endParaRPr lang="en-US" sz="2800" dirty="0" smtClean="0"/>
          </a:p>
          <a:p>
            <a:pPr algn="ctr"/>
            <a:r>
              <a:rPr lang="en-US" sz="3200" dirty="0" smtClean="0"/>
              <a:t>And These Prescriptions have been Successful in Lowering Serum Cholesterol</a:t>
            </a:r>
          </a:p>
          <a:p>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Figure 3 consists of two line graphs, one for men and one for women, showing respondent-reported lifetime heart disease prevalence among adults 18 years of age and over, by age groups, for 1999 through 2009."/>
          <p:cNvPicPr>
            <a:picLocks noChangeAspect="1" noChangeArrowheads="1"/>
          </p:cNvPicPr>
          <p:nvPr/>
        </p:nvPicPr>
        <p:blipFill>
          <a:blip r:embed="rId3"/>
          <a:srcRect/>
          <a:stretch>
            <a:fillRect/>
          </a:stretch>
        </p:blipFill>
        <p:spPr bwMode="auto">
          <a:xfrm>
            <a:off x="133350" y="184183"/>
            <a:ext cx="8877300" cy="6543675"/>
          </a:xfrm>
          <a:prstGeom prst="rect">
            <a:avLst/>
          </a:prstGeom>
          <a:noFill/>
          <a:ln w="9525">
            <a:noFill/>
            <a:miter lim="800000"/>
            <a:headEnd/>
            <a:tailEnd/>
          </a:ln>
        </p:spPr>
      </p:pic>
      <p:sp>
        <p:nvSpPr>
          <p:cNvPr id="3" name="TextBox 2"/>
          <p:cNvSpPr txBox="1"/>
          <p:nvPr/>
        </p:nvSpPr>
        <p:spPr>
          <a:xfrm>
            <a:off x="800235" y="2088943"/>
            <a:ext cx="7717493" cy="2369880"/>
          </a:xfrm>
          <a:prstGeom prst="rect">
            <a:avLst/>
          </a:prstGeom>
          <a:solidFill>
            <a:srgbClr val="FFF9CC"/>
          </a:solidFill>
          <a:effectLst>
            <a:outerShdw blurRad="50800" dist="38100" dir="2700000">
              <a:srgbClr val="000000">
                <a:alpha val="43000"/>
              </a:srgbClr>
            </a:outerShdw>
          </a:effectLst>
        </p:spPr>
        <p:txBody>
          <a:bodyPr wrap="square" rtlCol="0">
            <a:spAutoFit/>
          </a:bodyPr>
          <a:lstStyle/>
          <a:p>
            <a:endParaRPr lang="en-US" sz="2800" dirty="0" smtClean="0"/>
          </a:p>
          <a:p>
            <a:pPr algn="ctr"/>
            <a:r>
              <a:rPr lang="en-US" sz="3200" dirty="0" smtClean="0"/>
              <a:t>Reported Heart Disease Rates have Remained Steady, or Even Gone UP(!) for Elderly Men</a:t>
            </a:r>
          </a:p>
          <a:p>
            <a:endParaRPr lang="en-US" sz="2800" dirty="0" smtClean="0"/>
          </a:p>
          <a:p>
            <a:endParaRPr lang="en-US" sz="2800" dirty="0"/>
          </a:p>
        </p:txBody>
      </p:sp>
      <p:sp>
        <p:nvSpPr>
          <p:cNvPr id="4" name="Freeform 3"/>
          <p:cNvSpPr/>
          <p:nvPr/>
        </p:nvSpPr>
        <p:spPr>
          <a:xfrm>
            <a:off x="2447869" y="1136385"/>
            <a:ext cx="2523059" cy="1398199"/>
          </a:xfrm>
          <a:custGeom>
            <a:avLst/>
            <a:gdLst>
              <a:gd name="connsiteX0" fmla="*/ 2180524 w 2523059"/>
              <a:gd name="connsiteY0" fmla="*/ 317519 h 1398199"/>
              <a:gd name="connsiteX1" fmla="*/ 693423 w 2523059"/>
              <a:gd name="connsiteY1" fmla="*/ 100269 h 1398199"/>
              <a:gd name="connsiteX2" fmla="*/ 158735 w 2523059"/>
              <a:gd name="connsiteY2" fmla="*/ 919135 h 1398199"/>
              <a:gd name="connsiteX3" fmla="*/ 1645836 w 2523059"/>
              <a:gd name="connsiteY3" fmla="*/ 1387058 h 1398199"/>
              <a:gd name="connsiteX4" fmla="*/ 2431159 w 2523059"/>
              <a:gd name="connsiteY4" fmla="*/ 985981 h 1398199"/>
              <a:gd name="connsiteX5" fmla="*/ 2180524 w 2523059"/>
              <a:gd name="connsiteY5" fmla="*/ 317519 h 13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3059" h="1398199">
                <a:moveTo>
                  <a:pt x="2180524" y="317519"/>
                </a:moveTo>
                <a:cubicBezTo>
                  <a:pt x="1890901" y="169900"/>
                  <a:pt x="1030388" y="0"/>
                  <a:pt x="693423" y="100269"/>
                </a:cubicBezTo>
                <a:cubicBezTo>
                  <a:pt x="356458" y="200538"/>
                  <a:pt x="0" y="704670"/>
                  <a:pt x="158735" y="919135"/>
                </a:cubicBezTo>
                <a:cubicBezTo>
                  <a:pt x="317470" y="1133600"/>
                  <a:pt x="1267099" y="1375917"/>
                  <a:pt x="1645836" y="1387058"/>
                </a:cubicBezTo>
                <a:cubicBezTo>
                  <a:pt x="2024573" y="1398199"/>
                  <a:pt x="2339260" y="1167023"/>
                  <a:pt x="2431159" y="985981"/>
                </a:cubicBezTo>
                <a:cubicBezTo>
                  <a:pt x="2523059" y="804939"/>
                  <a:pt x="2470147" y="465138"/>
                  <a:pt x="2180524" y="317519"/>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75000</TotalTime>
  <Words>5886</Words>
  <Application>Microsoft Macintosh PowerPoint</Application>
  <PresentationFormat>On-screen Show (4:3)</PresentationFormat>
  <Paragraphs>645</Paragraphs>
  <Slides>73</Slides>
  <Notes>36</Notes>
  <HiddenSlides>0</HiddenSlides>
  <MMClips>0</MMClips>
  <ScaleCrop>false</ScaleCrop>
  <HeadingPairs>
    <vt:vector size="4" baseType="variant">
      <vt:variant>
        <vt:lpstr>Design Template</vt:lpstr>
      </vt:variant>
      <vt:variant>
        <vt:i4>1</vt:i4>
      </vt:variant>
      <vt:variant>
        <vt:lpstr>Slide Titles</vt:lpstr>
      </vt:variant>
      <vt:variant>
        <vt:i4>73</vt:i4>
      </vt:variant>
    </vt:vector>
  </HeadingPairs>
  <TitlesOfParts>
    <vt:vector size="74" baseType="lpstr">
      <vt:lpstr>Office Theme</vt:lpstr>
      <vt:lpstr> How Statins Really Work Explains Why They Don’t Really Work</vt:lpstr>
      <vt:lpstr>Outline</vt:lpstr>
      <vt:lpstr>Slide 3</vt:lpstr>
      <vt:lpstr>Slide 4</vt:lpstr>
      <vt:lpstr>Slide 5</vt:lpstr>
      <vt:lpstr>Slide 6</vt:lpstr>
      <vt:lpstr>Slide 7</vt:lpstr>
      <vt:lpstr>Slide 8</vt:lpstr>
      <vt:lpstr>Slide 9</vt:lpstr>
      <vt:lpstr>Slide 10</vt:lpstr>
      <vt:lpstr>Statin Drugs and Cholesterol </vt:lpstr>
      <vt:lpstr>Statin Therapy and the  Mevalonate Pathway</vt:lpstr>
      <vt:lpstr>Slide 13</vt:lpstr>
      <vt:lpstr>17 Year Study on Elderly*</vt:lpstr>
      <vt:lpstr>Alzheimer’s and Serum Cholesterol</vt:lpstr>
      <vt:lpstr>Statins and Alzheimer’s</vt:lpstr>
      <vt:lpstr>Slide 17</vt:lpstr>
      <vt:lpstr>“Former Use” of Statins is Associated with Increased Risk to Alzheimer’s</vt:lpstr>
      <vt:lpstr>Statins and Dementia: Recapitulation</vt:lpstr>
      <vt:lpstr>Slide 20</vt:lpstr>
      <vt:lpstr>Slide 21</vt:lpstr>
      <vt:lpstr>Slide 22</vt:lpstr>
      <vt:lpstr>Slide 23</vt:lpstr>
      <vt:lpstr>Heart Failure in the U.S.*</vt:lpstr>
      <vt:lpstr>Slide 25</vt:lpstr>
      <vt:lpstr>Three Ways Statins Could Cause   Heart Failure</vt:lpstr>
      <vt:lpstr>Heart Cells:  Energy Generation and Consumption</vt:lpstr>
      <vt:lpstr>CoEnzyme Q10 Depletion</vt:lpstr>
      <vt:lpstr> Heart Failure: Serum Markers</vt:lpstr>
      <vt:lpstr>Small Cations</vt:lpstr>
      <vt:lpstr>Effect of Cholesterol on Ion Leaks</vt:lpstr>
      <vt:lpstr>Slide 32</vt:lpstr>
      <vt:lpstr>Caveolae and Lipid Rafts</vt:lpstr>
      <vt:lpstr>What Happens to a Muscle Cell  Deprived of Cholesterol?</vt:lpstr>
      <vt:lpstr>Calcium Sparks Trigger Contraction in Heart Muscle Cell*</vt:lpstr>
      <vt:lpstr>Getting the Calcium Back!</vt:lpstr>
      <vt:lpstr>What Happens in Heart Failure?</vt:lpstr>
      <vt:lpstr>Cardiac Cachexia*</vt:lpstr>
      <vt:lpstr>Other Conditions  Associated with Cachexia*</vt:lpstr>
      <vt:lpstr>Statins and Cachexia*</vt:lpstr>
      <vt:lpstr>Statins and Heart Failure: Recapitulation</vt:lpstr>
      <vt:lpstr>Slide 42</vt:lpstr>
      <vt:lpstr>Statins and Infection</vt:lpstr>
      <vt:lpstr>Statins and Sepsis</vt:lpstr>
      <vt:lpstr>VLDL Fights Infections*</vt:lpstr>
      <vt:lpstr>The Endotoxin Lipoprotein Hypothesis *</vt:lpstr>
      <vt:lpstr>LDL Protects from MRSA*</vt:lpstr>
      <vt:lpstr>The MRSA Epidemic*</vt:lpstr>
      <vt:lpstr>Cholesterol is Essential for fighting Infection in the Cells</vt:lpstr>
      <vt:lpstr>Depleting Membrane  Cholesterol during Infection*</vt:lpstr>
      <vt:lpstr>Defective Immune Response with Statin Exposure in Mice*</vt:lpstr>
      <vt:lpstr>Statins Alter Phagocyte Behavior*</vt:lpstr>
      <vt:lpstr>Statins and Infection: Recapitulation</vt:lpstr>
      <vt:lpstr>Slide 54</vt:lpstr>
      <vt:lpstr>Liver Detoxifies Fructose</vt:lpstr>
      <vt:lpstr>How Statins Change Fructose Metabolism</vt:lpstr>
      <vt:lpstr>But, …The Muscle Cells Get Wrecked*</vt:lpstr>
      <vt:lpstr>Slide 58</vt:lpstr>
      <vt:lpstr>Slide 59</vt:lpstr>
      <vt:lpstr>Statins and Sodium in the Kidney*</vt:lpstr>
      <vt:lpstr>Chloride Homeostasis in the Kidney*</vt:lpstr>
      <vt:lpstr>Statins and Plant Sterols*</vt:lpstr>
      <vt:lpstr>More Bad News about Statins</vt:lpstr>
      <vt:lpstr>JOIMR Article on Statin Side Effects*</vt:lpstr>
      <vt:lpstr>Slide 65</vt:lpstr>
      <vt:lpstr>Other Adverse Effects: Recapitulation</vt:lpstr>
      <vt:lpstr>Slide 67</vt:lpstr>
      <vt:lpstr>Slide 68</vt:lpstr>
      <vt:lpstr>Example Review</vt:lpstr>
      <vt:lpstr>Slide 70</vt:lpstr>
      <vt:lpstr>Slide 71</vt:lpstr>
      <vt:lpstr>Summary</vt:lpstr>
      <vt:lpstr>Slide 73</vt:lpstr>
    </vt:vector>
  </TitlesOfParts>
  <Company>MIT CSAIL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Seneff</dc:creator>
  <cp:lastModifiedBy>Stephanie Seneff</cp:lastModifiedBy>
  <cp:revision>118</cp:revision>
  <cp:lastPrinted>2011-09-30T02:53:19Z</cp:lastPrinted>
  <dcterms:created xsi:type="dcterms:W3CDTF">2011-11-10T19:14:35Z</dcterms:created>
  <dcterms:modified xsi:type="dcterms:W3CDTF">2011-11-10T20:19:30Z</dcterms:modified>
</cp:coreProperties>
</file>