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32"/>
  </p:notesMasterIdLst>
  <p:handoutMasterIdLst>
    <p:handoutMasterId r:id="rId33"/>
  </p:handoutMasterIdLst>
  <p:sldIdLst>
    <p:sldId id="408" r:id="rId3"/>
    <p:sldId id="471" r:id="rId4"/>
    <p:sldId id="481" r:id="rId5"/>
    <p:sldId id="460" r:id="rId6"/>
    <p:sldId id="470" r:id="rId7"/>
    <p:sldId id="482" r:id="rId8"/>
    <p:sldId id="464" r:id="rId9"/>
    <p:sldId id="462" r:id="rId10"/>
    <p:sldId id="463" r:id="rId11"/>
    <p:sldId id="484" r:id="rId12"/>
    <p:sldId id="483" r:id="rId13"/>
    <p:sldId id="473" r:id="rId14"/>
    <p:sldId id="485" r:id="rId15"/>
    <p:sldId id="474" r:id="rId16"/>
    <p:sldId id="480" r:id="rId17"/>
    <p:sldId id="447" r:id="rId18"/>
    <p:sldId id="466" r:id="rId19"/>
    <p:sldId id="467" r:id="rId20"/>
    <p:sldId id="448" r:id="rId21"/>
    <p:sldId id="450" r:id="rId22"/>
    <p:sldId id="476" r:id="rId23"/>
    <p:sldId id="451" r:id="rId24"/>
    <p:sldId id="465" r:id="rId25"/>
    <p:sldId id="486" r:id="rId26"/>
    <p:sldId id="468" r:id="rId27"/>
    <p:sldId id="469" r:id="rId28"/>
    <p:sldId id="478" r:id="rId29"/>
    <p:sldId id="479" r:id="rId30"/>
    <p:sldId id="4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7" autoAdjust="0"/>
    <p:restoredTop sz="78293" autoAdjust="0"/>
  </p:normalViewPr>
  <p:slideViewPr>
    <p:cSldViewPr>
      <p:cViewPr varScale="1">
        <p:scale>
          <a:sx n="71" d="100"/>
          <a:sy n="71" d="100"/>
        </p:scale>
        <p:origin x="1932" y="27"/>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Dropbox%20(Personal)\Bluecache%20Slides\FlashBWPlo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ropbox%20(Personal)\Bluecache%20Slides\FlashBWPlot.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Shuotao%20Xu\Dropbox%20(Personal)\Bluecache%20Slides\FlashBWPlot.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huotao%20Xu\Dropbox%20(Personal)\Bluecache%20Slides\FlashBWPlot.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E:\Dropbox%20(Personal)\Bluecache%20Slides\FlashBWPlot.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E:\Dropbox%20(Personal)\Bluecache%20Slides\FlashBWPlot.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huotao%20Xu\Dropbox%20(Personal)\Bluecache%20Slides\FlashBWPlot.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huotao%20Xu\Dropbox%20(Personal)\Bluecache%20Slides\FlashBWPlo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Application Throughput</a:t>
            </a:r>
          </a:p>
        </c:rich>
      </c:tx>
      <c:overlay val="0"/>
      <c:spPr>
        <a:noFill/>
        <a:ln>
          <a:noFill/>
        </a:ln>
        <a:effectLst/>
      </c:spPr>
    </c:title>
    <c:autoTitleDeleted val="0"/>
    <c:plotArea>
      <c:layout/>
      <c:lineChart>
        <c:grouping val="standard"/>
        <c:varyColors val="0"/>
        <c:ser>
          <c:idx val="0"/>
          <c:order val="0"/>
          <c:tx>
            <c:strRef>
              <c:f>BG!$B$1</c:f>
              <c:strCache>
                <c:ptCount val="1"/>
                <c:pt idx="0">
                  <c:v>memcached</c:v>
                </c:pt>
              </c:strCache>
            </c:strRef>
          </c:tx>
          <c:spPr>
            <a:ln w="28575" cap="rnd">
              <a:solidFill>
                <a:schemeClr val="accent2">
                  <a:lumMod val="50000"/>
                </a:schemeClr>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BG!$F$2:$F$17</c:f>
              <c:numCache>
                <c:formatCode>General</c:formatCode>
                <c:ptCount val="16"/>
                <c:pt idx="0">
                  <c:v>415343.59600000002</c:v>
                </c:pt>
                <c:pt idx="1">
                  <c:v>405880.35452499997</c:v>
                </c:pt>
                <c:pt idx="2">
                  <c:v>394800.64000000001</c:v>
                </c:pt>
                <c:pt idx="3">
                  <c:v>355791.50646</c:v>
                </c:pt>
                <c:pt idx="4">
                  <c:v>326261.35800000001</c:v>
                </c:pt>
                <c:pt idx="5">
                  <c:v>257270.40518999999</c:v>
                </c:pt>
                <c:pt idx="6">
                  <c:v>206388.59099999999</c:v>
                </c:pt>
                <c:pt idx="7">
                  <c:v>148942.859765</c:v>
                </c:pt>
                <c:pt idx="8">
                  <c:v>129647.87300000001</c:v>
                </c:pt>
                <c:pt idx="9">
                  <c:v>100360.71356800001</c:v>
                </c:pt>
                <c:pt idx="10">
                  <c:v>86681.457999999999</c:v>
                </c:pt>
                <c:pt idx="11">
                  <c:v>72518.247449999995</c:v>
                </c:pt>
                <c:pt idx="12">
                  <c:v>64323.216999999997</c:v>
                </c:pt>
                <c:pt idx="13">
                  <c:v>52462.891080000001</c:v>
                </c:pt>
                <c:pt idx="14">
                  <c:v>49236.135000000002</c:v>
                </c:pt>
                <c:pt idx="15">
                  <c:v>40412.748498000001</c:v>
                </c:pt>
              </c:numCache>
            </c:numRef>
          </c:val>
          <c:smooth val="0"/>
          <c:extLst>
            <c:ext xmlns:c16="http://schemas.microsoft.com/office/drawing/2014/chart" uri="{C3380CC4-5D6E-409C-BE32-E72D297353CC}">
              <c16:uniqueId val="{00000000-DF04-477F-B896-FBCC9B7DF1B2}"/>
            </c:ext>
          </c:extLst>
        </c:ser>
        <c:dLbls>
          <c:showLegendKey val="0"/>
          <c:showVal val="0"/>
          <c:showCatName val="0"/>
          <c:showSerName val="0"/>
          <c:showPercent val="0"/>
          <c:showBubbleSize val="0"/>
        </c:dLbls>
        <c:smooth val="0"/>
        <c:axId val="194257280"/>
        <c:axId val="194259200"/>
      </c:lineChart>
      <c:catAx>
        <c:axId val="1942572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dirty="0">
                    <a:solidFill>
                      <a:schemeClr val="tx1"/>
                    </a:solidFill>
                  </a:rPr>
                  <a:t>Number of Active Users (Millions)</a:t>
                </a:r>
                <a:endParaRPr lang="en-US" dirty="0">
                  <a:solidFill>
                    <a:schemeClr val="tx1"/>
                  </a:solidFill>
                </a:endParaRPr>
              </a:p>
            </c:rich>
          </c:tx>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4259200"/>
        <c:crosses val="autoZero"/>
        <c:auto val="1"/>
        <c:lblAlgn val="ctr"/>
        <c:lblOffset val="100"/>
        <c:tickLblSkip val="2"/>
        <c:noMultiLvlLbl val="0"/>
      </c:catAx>
      <c:valAx>
        <c:axId val="194259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 1000</a:t>
                </a:r>
                <a:r>
                  <a:rPr lang="en-US" baseline="0" dirty="0">
                    <a:solidFill>
                      <a:schemeClr val="tx1"/>
                    </a:solidFill>
                  </a:rPr>
                  <a:t> Requests\Second</a:t>
                </a:r>
                <a:endParaRPr lang="en-US" dirty="0">
                  <a:solidFill>
                    <a:schemeClr val="tx1"/>
                  </a:solidFill>
                </a:endParaRP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4257280"/>
        <c:crosses val="autoZero"/>
        <c:crossBetween val="between"/>
        <c:dispUnits>
          <c:builtInUnit val="thousands"/>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KVS Cache</a:t>
            </a:r>
            <a:r>
              <a:rPr lang="en-US" baseline="0" dirty="0">
                <a:solidFill>
                  <a:schemeClr val="tx1"/>
                </a:solidFill>
              </a:rPr>
              <a:t> Miss Rate</a:t>
            </a:r>
            <a:endParaRPr lang="en-US" dirty="0">
              <a:solidFill>
                <a:schemeClr val="tx1"/>
              </a:solidFill>
            </a:endParaRPr>
          </a:p>
        </c:rich>
      </c:tx>
      <c:overlay val="0"/>
      <c:spPr>
        <a:noFill/>
        <a:ln>
          <a:noFill/>
        </a:ln>
        <a:effectLst/>
      </c:spPr>
    </c:title>
    <c:autoTitleDeleted val="0"/>
    <c:plotArea>
      <c:layout/>
      <c:lineChart>
        <c:grouping val="standard"/>
        <c:varyColors val="0"/>
        <c:ser>
          <c:idx val="0"/>
          <c:order val="0"/>
          <c:tx>
            <c:strRef>
              <c:f>BG!$B$1</c:f>
              <c:strCache>
                <c:ptCount val="1"/>
                <c:pt idx="0">
                  <c:v>memcached</c:v>
                </c:pt>
              </c:strCache>
            </c:strRef>
          </c:tx>
          <c:spPr>
            <a:ln w="28575" cap="rnd">
              <a:solidFill>
                <a:schemeClr val="accent2">
                  <a:lumMod val="50000"/>
                </a:schemeClr>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BG!$B$2:$B$17</c:f>
              <c:numCache>
                <c:formatCode>0.00%</c:formatCode>
                <c:ptCount val="16"/>
                <c:pt idx="0">
                  <c:v>8.5500000000005016E-4</c:v>
                </c:pt>
                <c:pt idx="1">
                  <c:v>5.3899999999995618E-4</c:v>
                </c:pt>
                <c:pt idx="2">
                  <c:v>4.278000000000004E-3</c:v>
                </c:pt>
                <c:pt idx="3">
                  <c:v>1.356400000000002E-2</c:v>
                </c:pt>
                <c:pt idx="4">
                  <c:v>2.1082999999999963E-2</c:v>
                </c:pt>
                <c:pt idx="5">
                  <c:v>3.3896000000000037E-2</c:v>
                </c:pt>
                <c:pt idx="6">
                  <c:v>4.5532000000000017E-2</c:v>
                </c:pt>
                <c:pt idx="7">
                  <c:v>6.1895999999999951E-2</c:v>
                </c:pt>
                <c:pt idx="8">
                  <c:v>7.4266000000000054E-2</c:v>
                </c:pt>
                <c:pt idx="9">
                  <c:v>9.2469000000000023E-2</c:v>
                </c:pt>
                <c:pt idx="10">
                  <c:v>0.10579000000000005</c:v>
                </c:pt>
                <c:pt idx="11">
                  <c:v>0.12243599999999999</c:v>
                </c:pt>
                <c:pt idx="12">
                  <c:v>0.13387300000000002</c:v>
                </c:pt>
                <c:pt idx="13">
                  <c:v>0.15042</c:v>
                </c:pt>
                <c:pt idx="14">
                  <c:v>0.16191500000000003</c:v>
                </c:pt>
                <c:pt idx="15">
                  <c:v>0.176149</c:v>
                </c:pt>
              </c:numCache>
            </c:numRef>
          </c:val>
          <c:smooth val="0"/>
          <c:extLst>
            <c:ext xmlns:c16="http://schemas.microsoft.com/office/drawing/2014/chart" uri="{C3380CC4-5D6E-409C-BE32-E72D297353CC}">
              <c16:uniqueId val="{00000000-FF06-4518-90F8-350FC99504C9}"/>
            </c:ext>
          </c:extLst>
        </c:ser>
        <c:dLbls>
          <c:showLegendKey val="0"/>
          <c:showVal val="0"/>
          <c:showCatName val="0"/>
          <c:showSerName val="0"/>
          <c:showPercent val="0"/>
          <c:showBubbleSize val="0"/>
        </c:dLbls>
        <c:smooth val="0"/>
        <c:axId val="194292736"/>
        <c:axId val="194847872"/>
      </c:lineChart>
      <c:catAx>
        <c:axId val="1942927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Number of Active User (Millions)</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4847872"/>
        <c:crosses val="autoZero"/>
        <c:auto val="1"/>
        <c:lblAlgn val="ctr"/>
        <c:lblOffset val="100"/>
        <c:tickLblSkip val="2"/>
        <c:noMultiLvlLbl val="0"/>
      </c:catAx>
      <c:valAx>
        <c:axId val="194847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Miss Rate (%)</a:t>
                </a:r>
              </a:p>
            </c:rich>
          </c:tx>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4292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SET</a:t>
            </a:r>
            <a:r>
              <a:rPr lang="en-US" baseline="0"/>
              <a:t> Operation Throughput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'Single node BW Flash'!$D$1</c:f>
              <c:strCache>
                <c:ptCount val="1"/>
                <c:pt idx="0">
                  <c:v>SET operation throuput</c:v>
                </c:pt>
              </c:strCache>
            </c:strRef>
          </c:tx>
          <c:spPr>
            <a:solidFill>
              <a:schemeClr val="accent4"/>
            </a:solidFill>
            <a:ln>
              <a:noFill/>
            </a:ln>
            <a:effectLst/>
          </c:spPr>
          <c:invertIfNegative val="0"/>
          <c:cat>
            <c:strRef>
              <c:f>'Single node BW Flash'!$A$2:$A$16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'Single node BW Flash'!$D$2:$D$16</c:f>
              <c:numCache>
                <c:formatCode>General</c:formatCode>
                <c:ptCount val="15"/>
                <c:pt idx="0">
                  <c:v>6445.3919999999998</c:v>
                </c:pt>
                <c:pt idx="1">
                  <c:v>3372.5430000000001</c:v>
                </c:pt>
                <c:pt idx="2">
                  <c:v>1701.432</c:v>
                </c:pt>
                <c:pt idx="3">
                  <c:v>847.83100000000002</c:v>
                </c:pt>
                <c:pt idx="4">
                  <c:v>422.54899999999998</c:v>
                </c:pt>
                <c:pt idx="5">
                  <c:v>212.065</c:v>
                </c:pt>
                <c:pt idx="6">
                  <c:v>108.952</c:v>
                </c:pt>
                <c:pt idx="7">
                  <c:v>53.296999999999997</c:v>
                </c:pt>
                <c:pt idx="8">
                  <c:v>26.626999999999999</c:v>
                </c:pt>
                <c:pt idx="9">
                  <c:v>13.398</c:v>
                </c:pt>
                <c:pt idx="10">
                  <c:v>6.6689999999999996</c:v>
                </c:pt>
                <c:pt idx="11">
                  <c:v>3.3130000000000002</c:v>
                </c:pt>
                <c:pt idx="12">
                  <c:v>1.6639999999999999</c:v>
                </c:pt>
                <c:pt idx="13">
                  <c:v>0.83599999999999997</c:v>
                </c:pt>
                <c:pt idx="14">
                  <c:v>0.40799999999999997</c:v>
                </c:pt>
              </c:numCache>
            </c:numRef>
          </c:val>
          <c:extLst>
            <c:ext xmlns:c16="http://schemas.microsoft.com/office/drawing/2014/chart" uri="{C3380CC4-5D6E-409C-BE32-E72D297353CC}">
              <c16:uniqueId val="{00000000-4D14-4690-A674-545787270E7F}"/>
            </c:ext>
          </c:extLst>
        </c:ser>
        <c:dLbls>
          <c:showLegendKey val="0"/>
          <c:showVal val="0"/>
          <c:showCatName val="0"/>
          <c:showSerName val="0"/>
          <c:showPercent val="0"/>
          <c:showBubbleSize val="0"/>
        </c:dLbls>
        <c:gapWidth val="219"/>
        <c:overlap val="-27"/>
        <c:axId val="196655744"/>
        <c:axId val="196657920"/>
      </c:barChart>
      <c:lineChart>
        <c:grouping val="standard"/>
        <c:varyColors val="0"/>
        <c:ser>
          <c:idx val="0"/>
          <c:order val="1"/>
          <c:tx>
            <c:strRef>
              <c:f>'Single node BW Flash'!$F$1</c:f>
              <c:strCache>
                <c:ptCount val="1"/>
                <c:pt idx="0">
                  <c:v>SET BW</c:v>
                </c:pt>
              </c:strCache>
            </c:strRef>
          </c:tx>
          <c:spPr>
            <a:ln w="28575" cap="rnd">
              <a:solidFill>
                <a:schemeClr val="accent2"/>
              </a:solidFill>
              <a:round/>
            </a:ln>
            <a:effectLst/>
          </c:spPr>
          <c:marker>
            <c:symbol val="none"/>
          </c:marker>
          <c:val>
            <c:numRef>
              <c:f>'Single node BW Flash'!$F$2:$F$16</c:f>
              <c:numCache>
                <c:formatCode>General</c:formatCode>
                <c:ptCount val="15"/>
                <c:pt idx="0">
                  <c:v>402.83699999999999</c:v>
                </c:pt>
                <c:pt idx="1">
                  <c:v>421.56787500000002</c:v>
                </c:pt>
                <c:pt idx="2">
                  <c:v>425.358</c:v>
                </c:pt>
                <c:pt idx="3">
                  <c:v>423.91550000000001</c:v>
                </c:pt>
                <c:pt idx="4">
                  <c:v>422.54899999999998</c:v>
                </c:pt>
                <c:pt idx="5">
                  <c:v>424.13</c:v>
                </c:pt>
                <c:pt idx="6">
                  <c:v>435.80799999999999</c:v>
                </c:pt>
                <c:pt idx="7">
                  <c:v>426.37599999999998</c:v>
                </c:pt>
                <c:pt idx="8">
                  <c:v>426.03199999999998</c:v>
                </c:pt>
                <c:pt idx="9">
                  <c:v>428.73599999999999</c:v>
                </c:pt>
                <c:pt idx="10">
                  <c:v>426.81599999999997</c:v>
                </c:pt>
                <c:pt idx="11">
                  <c:v>424.06400000000002</c:v>
                </c:pt>
                <c:pt idx="12">
                  <c:v>425.98399999999998</c:v>
                </c:pt>
                <c:pt idx="13">
                  <c:v>428.03199999999998</c:v>
                </c:pt>
                <c:pt idx="14">
                  <c:v>417.79199999999997</c:v>
                </c:pt>
              </c:numCache>
            </c:numRef>
          </c:val>
          <c:smooth val="0"/>
          <c:extLst>
            <c:ext xmlns:c16="http://schemas.microsoft.com/office/drawing/2014/chart" uri="{C3380CC4-5D6E-409C-BE32-E72D297353CC}">
              <c16:uniqueId val="{00000001-4D14-4690-A674-545787270E7F}"/>
            </c:ext>
          </c:extLst>
        </c:ser>
        <c:dLbls>
          <c:showLegendKey val="0"/>
          <c:showVal val="0"/>
          <c:showCatName val="0"/>
          <c:showSerName val="0"/>
          <c:showPercent val="0"/>
          <c:showBubbleSize val="0"/>
        </c:dLbls>
        <c:marker val="1"/>
        <c:smooth val="0"/>
        <c:axId val="196670208"/>
        <c:axId val="196659840"/>
      </c:lineChart>
      <c:catAx>
        <c:axId val="196655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Key-value</a:t>
                </a:r>
                <a:r>
                  <a:rPr lang="en-US" baseline="0"/>
                  <a:t> pair size in Bytes</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657920"/>
        <c:crossesAt val="0.125"/>
        <c:auto val="1"/>
        <c:lblAlgn val="ctr"/>
        <c:lblOffset val="100"/>
        <c:noMultiLvlLbl val="0"/>
      </c:catAx>
      <c:valAx>
        <c:axId val="196657920"/>
        <c:scaling>
          <c:logBase val="2"/>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1000</a:t>
                </a:r>
                <a:r>
                  <a:rPr lang="en-US" baseline="0"/>
                  <a:t> Requests/Second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655744"/>
        <c:crosses val="autoZero"/>
        <c:crossBetween val="between"/>
        <c:majorUnit val="4"/>
      </c:valAx>
      <c:valAx>
        <c:axId val="196659840"/>
        <c:scaling>
          <c:orientation val="minMax"/>
          <c:min val="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MB/s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670208"/>
        <c:crosses val="max"/>
        <c:crossBetween val="between"/>
        <c:majorUnit val="100"/>
      </c:valAx>
      <c:catAx>
        <c:axId val="196670208"/>
        <c:scaling>
          <c:orientation val="minMax"/>
        </c:scaling>
        <c:delete val="1"/>
        <c:axPos val="b"/>
        <c:majorTickMark val="out"/>
        <c:minorTickMark val="none"/>
        <c:tickLblPos val="nextTo"/>
        <c:crossAx val="19665984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GET</a:t>
            </a:r>
            <a:r>
              <a:rPr lang="en-US" baseline="0"/>
              <a:t> Operation Throughput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'Single node BW Flash'!$C$1</c:f>
              <c:strCache>
                <c:ptCount val="1"/>
                <c:pt idx="0">
                  <c:v>GET operation throughput</c:v>
                </c:pt>
              </c:strCache>
            </c:strRef>
          </c:tx>
          <c:spPr>
            <a:solidFill>
              <a:schemeClr val="accent4"/>
            </a:solidFill>
            <a:ln>
              <a:noFill/>
            </a:ln>
            <a:effectLst/>
          </c:spPr>
          <c:invertIfNegative val="0"/>
          <c:cat>
            <c:strRef>
              <c:f>'Single node BW Flash'!$A$2:$A$16</c:f>
              <c:strCache>
                <c:ptCount val="15"/>
                <c:pt idx="0">
                  <c:v>64</c:v>
                </c:pt>
                <c:pt idx="1">
                  <c:v>128</c:v>
                </c:pt>
                <c:pt idx="2">
                  <c:v>256</c:v>
                </c:pt>
                <c:pt idx="3">
                  <c:v>512</c:v>
                </c:pt>
                <c:pt idx="4">
                  <c:v>1K</c:v>
                </c:pt>
                <c:pt idx="5">
                  <c:v>2K</c:v>
                </c:pt>
                <c:pt idx="6">
                  <c:v>4K</c:v>
                </c:pt>
                <c:pt idx="7">
                  <c:v>8K</c:v>
                </c:pt>
                <c:pt idx="8">
                  <c:v>16K</c:v>
                </c:pt>
                <c:pt idx="9">
                  <c:v>32K</c:v>
                </c:pt>
                <c:pt idx="10">
                  <c:v>64K</c:v>
                </c:pt>
                <c:pt idx="11">
                  <c:v>128K</c:v>
                </c:pt>
                <c:pt idx="12">
                  <c:v>256K</c:v>
                </c:pt>
                <c:pt idx="13">
                  <c:v>512K</c:v>
                </c:pt>
                <c:pt idx="14">
                  <c:v>1M</c:v>
                </c:pt>
              </c:strCache>
            </c:strRef>
          </c:cat>
          <c:val>
            <c:numRef>
              <c:f>'Single node BW Flash'!$C$2:$C$16</c:f>
              <c:numCache>
                <c:formatCode>General</c:formatCode>
                <c:ptCount val="15"/>
                <c:pt idx="0">
                  <c:v>148.49100000000001</c:v>
                </c:pt>
                <c:pt idx="1">
                  <c:v>148.43600000000001</c:v>
                </c:pt>
                <c:pt idx="2">
                  <c:v>148.22200000000001</c:v>
                </c:pt>
                <c:pt idx="3">
                  <c:v>148.375</c:v>
                </c:pt>
                <c:pt idx="4">
                  <c:v>148.27199999999999</c:v>
                </c:pt>
                <c:pt idx="5">
                  <c:v>148.232</c:v>
                </c:pt>
                <c:pt idx="6">
                  <c:v>148.17699999999999</c:v>
                </c:pt>
                <c:pt idx="7">
                  <c:v>148.375</c:v>
                </c:pt>
                <c:pt idx="8">
                  <c:v>71.733999999999995</c:v>
                </c:pt>
                <c:pt idx="9">
                  <c:v>35.543999999999997</c:v>
                </c:pt>
                <c:pt idx="10">
                  <c:v>18.744</c:v>
                </c:pt>
                <c:pt idx="11">
                  <c:v>9.2059999999999995</c:v>
                </c:pt>
                <c:pt idx="12">
                  <c:v>4.5910000000000002</c:v>
                </c:pt>
                <c:pt idx="13">
                  <c:v>2.1869999999999998</c:v>
                </c:pt>
                <c:pt idx="14">
                  <c:v>1.2290000000000001</c:v>
                </c:pt>
              </c:numCache>
            </c:numRef>
          </c:val>
          <c:extLst>
            <c:ext xmlns:c16="http://schemas.microsoft.com/office/drawing/2014/chart" uri="{C3380CC4-5D6E-409C-BE32-E72D297353CC}">
              <c16:uniqueId val="{00000000-E707-4E93-AB85-DBB4127F8541}"/>
            </c:ext>
          </c:extLst>
        </c:ser>
        <c:dLbls>
          <c:showLegendKey val="0"/>
          <c:showVal val="0"/>
          <c:showCatName val="0"/>
          <c:showSerName val="0"/>
          <c:showPercent val="0"/>
          <c:showBubbleSize val="0"/>
        </c:dLbls>
        <c:gapWidth val="219"/>
        <c:overlap val="-27"/>
        <c:axId val="231111680"/>
        <c:axId val="231113856"/>
      </c:barChart>
      <c:lineChart>
        <c:grouping val="standard"/>
        <c:varyColors val="0"/>
        <c:ser>
          <c:idx val="0"/>
          <c:order val="1"/>
          <c:tx>
            <c:strRef>
              <c:f>'Single node BW Flash'!$E$1</c:f>
              <c:strCache>
                <c:ptCount val="1"/>
                <c:pt idx="0">
                  <c:v>GET BW</c:v>
                </c:pt>
              </c:strCache>
            </c:strRef>
          </c:tx>
          <c:spPr>
            <a:ln w="28575" cap="rnd">
              <a:solidFill>
                <a:schemeClr val="accent2"/>
              </a:solidFill>
              <a:round/>
            </a:ln>
            <a:effectLst/>
          </c:spPr>
          <c:marker>
            <c:symbol val="none"/>
          </c:marker>
          <c:val>
            <c:numRef>
              <c:f>'Single node BW Flash'!$E$2:$E$16</c:f>
              <c:numCache>
                <c:formatCode>General</c:formatCode>
                <c:ptCount val="15"/>
                <c:pt idx="0">
                  <c:v>9.2806875000000009</c:v>
                </c:pt>
                <c:pt idx="1">
                  <c:v>18.554500000000001</c:v>
                </c:pt>
                <c:pt idx="2">
                  <c:v>37.055500000000002</c:v>
                </c:pt>
                <c:pt idx="3">
                  <c:v>74.1875</c:v>
                </c:pt>
                <c:pt idx="4">
                  <c:v>148.27199999999999</c:v>
                </c:pt>
                <c:pt idx="5">
                  <c:v>296.464</c:v>
                </c:pt>
                <c:pt idx="6">
                  <c:v>592.70799999999997</c:v>
                </c:pt>
                <c:pt idx="7">
                  <c:v>1187</c:v>
                </c:pt>
                <c:pt idx="8">
                  <c:v>1147.7439999999999</c:v>
                </c:pt>
                <c:pt idx="9">
                  <c:v>1137.4079999999999</c:v>
                </c:pt>
                <c:pt idx="10">
                  <c:v>1199.616</c:v>
                </c:pt>
                <c:pt idx="11">
                  <c:v>1178.3679999999999</c:v>
                </c:pt>
                <c:pt idx="12">
                  <c:v>1175.296</c:v>
                </c:pt>
                <c:pt idx="13">
                  <c:v>1119.7439999999999</c:v>
                </c:pt>
                <c:pt idx="14">
                  <c:v>1258.4960000000001</c:v>
                </c:pt>
              </c:numCache>
            </c:numRef>
          </c:val>
          <c:smooth val="0"/>
          <c:extLst>
            <c:ext xmlns:c16="http://schemas.microsoft.com/office/drawing/2014/chart" uri="{C3380CC4-5D6E-409C-BE32-E72D297353CC}">
              <c16:uniqueId val="{00000001-E707-4E93-AB85-DBB4127F8541}"/>
            </c:ext>
          </c:extLst>
        </c:ser>
        <c:dLbls>
          <c:showLegendKey val="0"/>
          <c:showVal val="0"/>
          <c:showCatName val="0"/>
          <c:showSerName val="0"/>
          <c:showPercent val="0"/>
          <c:showBubbleSize val="0"/>
        </c:dLbls>
        <c:marker val="1"/>
        <c:smooth val="0"/>
        <c:axId val="231122048"/>
        <c:axId val="231115776"/>
      </c:lineChart>
      <c:catAx>
        <c:axId val="2311116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Key-value pair size</a:t>
                </a:r>
                <a:r>
                  <a:rPr lang="en-US" baseline="0"/>
                  <a:t> in Bytes</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113856"/>
        <c:crosses val="autoZero"/>
        <c:auto val="1"/>
        <c:lblAlgn val="ctr"/>
        <c:lblOffset val="100"/>
        <c:noMultiLvlLbl val="0"/>
      </c:catAx>
      <c:valAx>
        <c:axId val="231113856"/>
        <c:scaling>
          <c:logBase val="2"/>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1000</a:t>
                </a:r>
                <a:r>
                  <a:rPr lang="en-US" baseline="0"/>
                  <a:t> Requests/Second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111680"/>
        <c:crosses val="autoZero"/>
        <c:crossBetween val="between"/>
      </c:valAx>
      <c:valAx>
        <c:axId val="23111577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MB/s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122048"/>
        <c:crosses val="max"/>
        <c:crossBetween val="between"/>
      </c:valAx>
      <c:catAx>
        <c:axId val="231122048"/>
        <c:scaling>
          <c:orientation val="minMax"/>
        </c:scaling>
        <c:delete val="1"/>
        <c:axPos val="b"/>
        <c:majorTickMark val="out"/>
        <c:minorTickMark val="none"/>
        <c:tickLblPos val="nextTo"/>
        <c:crossAx val="23111577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KVS Cache</a:t>
            </a:r>
            <a:r>
              <a:rPr lang="en-US" baseline="0" dirty="0">
                <a:solidFill>
                  <a:schemeClr val="tx1"/>
                </a:solidFill>
              </a:rPr>
              <a:t> Miss Rate</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BG!$B$1</c:f>
              <c:strCache>
                <c:ptCount val="1"/>
                <c:pt idx="0">
                  <c:v>memcached</c:v>
                </c:pt>
              </c:strCache>
            </c:strRef>
          </c:tx>
          <c:spPr>
            <a:ln w="28575" cap="rnd">
              <a:solidFill>
                <a:schemeClr val="accent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BG!$B$2:$B$17</c:f>
              <c:numCache>
                <c:formatCode>0.00%</c:formatCode>
                <c:ptCount val="16"/>
                <c:pt idx="0">
                  <c:v>8.5500000000005016E-4</c:v>
                </c:pt>
                <c:pt idx="1">
                  <c:v>5.3899999999995618E-4</c:v>
                </c:pt>
                <c:pt idx="2">
                  <c:v>4.278000000000004E-3</c:v>
                </c:pt>
                <c:pt idx="3">
                  <c:v>1.356400000000002E-2</c:v>
                </c:pt>
                <c:pt idx="4">
                  <c:v>2.1082999999999963E-2</c:v>
                </c:pt>
                <c:pt idx="5">
                  <c:v>3.3896000000000037E-2</c:v>
                </c:pt>
                <c:pt idx="6">
                  <c:v>4.5532000000000017E-2</c:v>
                </c:pt>
                <c:pt idx="7">
                  <c:v>6.1895999999999951E-2</c:v>
                </c:pt>
                <c:pt idx="8">
                  <c:v>7.4266000000000054E-2</c:v>
                </c:pt>
                <c:pt idx="9">
                  <c:v>9.2469000000000023E-2</c:v>
                </c:pt>
                <c:pt idx="10">
                  <c:v>0.10579000000000005</c:v>
                </c:pt>
                <c:pt idx="11">
                  <c:v>0.12243599999999999</c:v>
                </c:pt>
                <c:pt idx="12">
                  <c:v>0.13387300000000002</c:v>
                </c:pt>
                <c:pt idx="13">
                  <c:v>0.15042</c:v>
                </c:pt>
                <c:pt idx="14">
                  <c:v>0.16191500000000003</c:v>
                </c:pt>
                <c:pt idx="15">
                  <c:v>0.176149</c:v>
                </c:pt>
              </c:numCache>
            </c:numRef>
          </c:val>
          <c:smooth val="0"/>
          <c:extLst>
            <c:ext xmlns:c16="http://schemas.microsoft.com/office/drawing/2014/chart" uri="{C3380CC4-5D6E-409C-BE32-E72D297353CC}">
              <c16:uniqueId val="{00000000-0D96-4721-A9CC-6FA1438D7A35}"/>
            </c:ext>
          </c:extLst>
        </c:ser>
        <c:ser>
          <c:idx val="2"/>
          <c:order val="1"/>
          <c:tx>
            <c:strRef>
              <c:f>BG!$D$1</c:f>
              <c:strCache>
                <c:ptCount val="1"/>
                <c:pt idx="0">
                  <c:v>FatCache</c:v>
                </c:pt>
              </c:strCache>
            </c:strRef>
          </c:tx>
          <c:spPr>
            <a:ln w="28575" cap="rnd">
              <a:solidFill>
                <a:schemeClr val="bg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BG!$D$2:$D$17</c:f>
              <c:numCache>
                <c:formatCode>0.00%</c:formatCode>
                <c:ptCount val="16"/>
                <c:pt idx="0">
                  <c:v>3.5380000000000411E-3</c:v>
                </c:pt>
                <c:pt idx="1">
                  <c:v>3.9609999999999923E-3</c:v>
                </c:pt>
                <c:pt idx="2">
                  <c:v>4.3990000000000418E-3</c:v>
                </c:pt>
                <c:pt idx="3">
                  <c:v>4.8439999999999594E-3</c:v>
                </c:pt>
                <c:pt idx="4">
                  <c:v>5.3250000000000242E-3</c:v>
                </c:pt>
                <c:pt idx="5">
                  <c:v>5.8850000000000291E-3</c:v>
                </c:pt>
                <c:pt idx="6">
                  <c:v>6.1600000000000543E-3</c:v>
                </c:pt>
                <c:pt idx="7">
                  <c:v>6.6859999999999697E-3</c:v>
                </c:pt>
                <c:pt idx="8">
                  <c:v>6.8390000000000395E-3</c:v>
                </c:pt>
                <c:pt idx="9">
                  <c:v>7.4079999999999702E-3</c:v>
                </c:pt>
                <c:pt idx="10">
                  <c:v>7.6220000000000176E-3</c:v>
                </c:pt>
                <c:pt idx="11">
                  <c:v>8.3490000000000508E-3</c:v>
                </c:pt>
                <c:pt idx="12">
                  <c:v>8.5830000000000073E-3</c:v>
                </c:pt>
                <c:pt idx="13">
                  <c:v>9.071999999999969E-3</c:v>
                </c:pt>
                <c:pt idx="14">
                  <c:v>9.5619999999999594E-3</c:v>
                </c:pt>
                <c:pt idx="15">
                  <c:v>9.8279999999999479E-3</c:v>
                </c:pt>
              </c:numCache>
            </c:numRef>
          </c:val>
          <c:smooth val="0"/>
          <c:extLst>
            <c:ext xmlns:c16="http://schemas.microsoft.com/office/drawing/2014/chart" uri="{C3380CC4-5D6E-409C-BE32-E72D297353CC}">
              <c16:uniqueId val="{00000001-0D96-4721-A9CC-6FA1438D7A35}"/>
            </c:ext>
          </c:extLst>
        </c:ser>
        <c:ser>
          <c:idx val="1"/>
          <c:order val="2"/>
          <c:tx>
            <c:strRef>
              <c:f>BG!$C$1</c:f>
              <c:strCache>
                <c:ptCount val="1"/>
                <c:pt idx="0">
                  <c:v>BlueCache</c:v>
                </c:pt>
              </c:strCache>
            </c:strRef>
          </c:tx>
          <c:spPr>
            <a:ln w="28575" cap="rnd">
              <a:solidFill>
                <a:schemeClr val="tx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BG!$C$2:$C$17</c:f>
              <c:numCache>
                <c:formatCode>0.00%</c:formatCode>
                <c:ptCount val="16"/>
                <c:pt idx="0">
                  <c:v>3.6110000000000309E-3</c:v>
                </c:pt>
                <c:pt idx="1">
                  <c:v>3.6880000000000246E-3</c:v>
                </c:pt>
                <c:pt idx="2">
                  <c:v>3.8259999999999961E-3</c:v>
                </c:pt>
                <c:pt idx="3">
                  <c:v>3.9740000000000331E-3</c:v>
                </c:pt>
                <c:pt idx="4">
                  <c:v>4.1090000000000293E-3</c:v>
                </c:pt>
                <c:pt idx="5">
                  <c:v>4.174000000000011E-3</c:v>
                </c:pt>
                <c:pt idx="6">
                  <c:v>4.333999999999949E-3</c:v>
                </c:pt>
                <c:pt idx="7">
                  <c:v>4.461999999999966E-3</c:v>
                </c:pt>
                <c:pt idx="8">
                  <c:v>4.6319999999999695E-3</c:v>
                </c:pt>
                <c:pt idx="9">
                  <c:v>4.7449999999999992E-3</c:v>
                </c:pt>
                <c:pt idx="10">
                  <c:v>4.9489999999999812E-3</c:v>
                </c:pt>
                <c:pt idx="11">
                  <c:v>5.0649999999999862E-3</c:v>
                </c:pt>
                <c:pt idx="12">
                  <c:v>5.2210000000000312E-3</c:v>
                </c:pt>
                <c:pt idx="13">
                  <c:v>5.3640000000000354E-3</c:v>
                </c:pt>
                <c:pt idx="14">
                  <c:v>5.5629999999999846E-3</c:v>
                </c:pt>
                <c:pt idx="15">
                  <c:v>5.7439999999999714E-3</c:v>
                </c:pt>
              </c:numCache>
            </c:numRef>
          </c:val>
          <c:smooth val="0"/>
          <c:extLst>
            <c:ext xmlns:c16="http://schemas.microsoft.com/office/drawing/2014/chart" uri="{C3380CC4-5D6E-409C-BE32-E72D297353CC}">
              <c16:uniqueId val="{00000002-0D96-4721-A9CC-6FA1438D7A35}"/>
            </c:ext>
          </c:extLst>
        </c:ser>
        <c:dLbls>
          <c:showLegendKey val="0"/>
          <c:showVal val="0"/>
          <c:showCatName val="0"/>
          <c:showSerName val="0"/>
          <c:showPercent val="0"/>
          <c:showBubbleSize val="0"/>
        </c:dLbls>
        <c:smooth val="0"/>
        <c:axId val="202991104"/>
        <c:axId val="202993024"/>
      </c:lineChart>
      <c:catAx>
        <c:axId val="2029911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Number of Active User (Millions)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2993024"/>
        <c:crosses val="autoZero"/>
        <c:auto val="1"/>
        <c:lblAlgn val="ctr"/>
        <c:lblOffset val="100"/>
        <c:tickLblSkip val="2"/>
        <c:noMultiLvlLbl val="0"/>
      </c:catAx>
      <c:valAx>
        <c:axId val="202993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Miss Rate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2991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Application Throughput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BG!$B$1</c:f>
              <c:strCache>
                <c:ptCount val="1"/>
                <c:pt idx="0">
                  <c:v>memcached</c:v>
                </c:pt>
              </c:strCache>
            </c:strRef>
          </c:tx>
          <c:spPr>
            <a:ln w="28575" cap="rnd">
              <a:solidFill>
                <a:schemeClr val="accent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BG!$F$2:$F$17</c:f>
              <c:numCache>
                <c:formatCode>General</c:formatCode>
                <c:ptCount val="16"/>
                <c:pt idx="0">
                  <c:v>415343.59600000002</c:v>
                </c:pt>
                <c:pt idx="1">
                  <c:v>405880.35452499997</c:v>
                </c:pt>
                <c:pt idx="2">
                  <c:v>394800.64000000001</c:v>
                </c:pt>
                <c:pt idx="3">
                  <c:v>355791.50646</c:v>
                </c:pt>
                <c:pt idx="4">
                  <c:v>326261.35800000001</c:v>
                </c:pt>
                <c:pt idx="5">
                  <c:v>257270.40518999999</c:v>
                </c:pt>
                <c:pt idx="6">
                  <c:v>206388.59099999999</c:v>
                </c:pt>
                <c:pt idx="7">
                  <c:v>148942.859765</c:v>
                </c:pt>
                <c:pt idx="8">
                  <c:v>129647.87300000001</c:v>
                </c:pt>
                <c:pt idx="9">
                  <c:v>100360.71356800001</c:v>
                </c:pt>
                <c:pt idx="10">
                  <c:v>86681.457999999999</c:v>
                </c:pt>
                <c:pt idx="11">
                  <c:v>72518.247449999995</c:v>
                </c:pt>
                <c:pt idx="12">
                  <c:v>64323.216999999997</c:v>
                </c:pt>
                <c:pt idx="13">
                  <c:v>52462.891080000001</c:v>
                </c:pt>
                <c:pt idx="14">
                  <c:v>49236.135000000002</c:v>
                </c:pt>
                <c:pt idx="15">
                  <c:v>40412.748498000001</c:v>
                </c:pt>
              </c:numCache>
            </c:numRef>
          </c:val>
          <c:smooth val="0"/>
          <c:extLst>
            <c:ext xmlns:c16="http://schemas.microsoft.com/office/drawing/2014/chart" uri="{C3380CC4-5D6E-409C-BE32-E72D297353CC}">
              <c16:uniqueId val="{00000000-D452-4001-B775-01ACC06175E9}"/>
            </c:ext>
          </c:extLst>
        </c:ser>
        <c:ser>
          <c:idx val="2"/>
          <c:order val="1"/>
          <c:tx>
            <c:strRef>
              <c:f>BG!$H$1</c:f>
              <c:strCache>
                <c:ptCount val="1"/>
                <c:pt idx="0">
                  <c:v>FatCache</c:v>
                </c:pt>
              </c:strCache>
            </c:strRef>
          </c:tx>
          <c:spPr>
            <a:ln w="28575" cap="rnd">
              <a:solidFill>
                <a:schemeClr val="bg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BG!$H$2:$H$17</c:f>
              <c:numCache>
                <c:formatCode>General</c:formatCode>
                <c:ptCount val="16"/>
                <c:pt idx="0">
                  <c:v>31871.657534000002</c:v>
                </c:pt>
                <c:pt idx="1">
                  <c:v>30590.332083000001</c:v>
                </c:pt>
                <c:pt idx="2">
                  <c:v>29865.800866000001</c:v>
                </c:pt>
                <c:pt idx="3">
                  <c:v>29035.948130000001</c:v>
                </c:pt>
                <c:pt idx="4">
                  <c:v>28298.685162999998</c:v>
                </c:pt>
                <c:pt idx="5">
                  <c:v>27411.624483</c:v>
                </c:pt>
                <c:pt idx="6">
                  <c:v>27973.214752</c:v>
                </c:pt>
                <c:pt idx="7">
                  <c:v>27216.596328</c:v>
                </c:pt>
                <c:pt idx="8">
                  <c:v>28299.749853000001</c:v>
                </c:pt>
                <c:pt idx="9">
                  <c:v>27455.155308000001</c:v>
                </c:pt>
                <c:pt idx="10">
                  <c:v>28277.097425</c:v>
                </c:pt>
                <c:pt idx="11">
                  <c:v>27026.566360000001</c:v>
                </c:pt>
                <c:pt idx="12">
                  <c:v>27531.314545000001</c:v>
                </c:pt>
                <c:pt idx="13">
                  <c:v>27259.980167999998</c:v>
                </c:pt>
                <c:pt idx="14">
                  <c:v>26979.715977</c:v>
                </c:pt>
                <c:pt idx="15">
                  <c:v>27430.010957999999</c:v>
                </c:pt>
              </c:numCache>
            </c:numRef>
          </c:val>
          <c:smooth val="0"/>
          <c:extLst>
            <c:ext xmlns:c16="http://schemas.microsoft.com/office/drawing/2014/chart" uri="{C3380CC4-5D6E-409C-BE32-E72D297353CC}">
              <c16:uniqueId val="{00000001-D452-4001-B775-01ACC06175E9}"/>
            </c:ext>
          </c:extLst>
        </c:ser>
        <c:ser>
          <c:idx val="1"/>
          <c:order val="2"/>
          <c:tx>
            <c:strRef>
              <c:f>BG!$G$1</c:f>
              <c:strCache>
                <c:ptCount val="1"/>
                <c:pt idx="0">
                  <c:v>BlueCache</c:v>
                </c:pt>
              </c:strCache>
            </c:strRef>
          </c:tx>
          <c:spPr>
            <a:ln w="28575" cap="rnd">
              <a:solidFill>
                <a:schemeClr val="tx2"/>
              </a:solidFill>
              <a:round/>
            </a:ln>
            <a:effectLst/>
          </c:spPr>
          <c:marker>
            <c:symbol val="none"/>
          </c:marker>
          <c:cat>
            <c:numRef>
              <c:f>BG!$A$2:$A$17</c:f>
              <c:numCache>
                <c:formatCode>General</c:formatCode>
                <c:ptCount val="16"/>
                <c:pt idx="0">
                  <c:v>2</c:v>
                </c:pt>
                <c:pt idx="1">
                  <c:v>2.25</c:v>
                </c:pt>
                <c:pt idx="2">
                  <c:v>2.5</c:v>
                </c:pt>
                <c:pt idx="3">
                  <c:v>2.75</c:v>
                </c:pt>
                <c:pt idx="4">
                  <c:v>3</c:v>
                </c:pt>
                <c:pt idx="5">
                  <c:v>3.25</c:v>
                </c:pt>
                <c:pt idx="6">
                  <c:v>3.5</c:v>
                </c:pt>
                <c:pt idx="7">
                  <c:v>3.75</c:v>
                </c:pt>
                <c:pt idx="8">
                  <c:v>4</c:v>
                </c:pt>
                <c:pt idx="9">
                  <c:v>4.25</c:v>
                </c:pt>
                <c:pt idx="10">
                  <c:v>4.5</c:v>
                </c:pt>
                <c:pt idx="11">
                  <c:v>4.75</c:v>
                </c:pt>
                <c:pt idx="12">
                  <c:v>5</c:v>
                </c:pt>
                <c:pt idx="13">
                  <c:v>5.25</c:v>
                </c:pt>
                <c:pt idx="14">
                  <c:v>5.5</c:v>
                </c:pt>
                <c:pt idx="15">
                  <c:v>5.75</c:v>
                </c:pt>
              </c:numCache>
            </c:numRef>
          </c:cat>
          <c:val>
            <c:numRef>
              <c:f>BG!$G$2:$G$17</c:f>
              <c:numCache>
                <c:formatCode>General</c:formatCode>
                <c:ptCount val="16"/>
                <c:pt idx="0">
                  <c:v>120396.878734</c:v>
                </c:pt>
                <c:pt idx="1">
                  <c:v>121049.515204</c:v>
                </c:pt>
                <c:pt idx="2">
                  <c:v>122642.069076</c:v>
                </c:pt>
                <c:pt idx="3">
                  <c:v>120887.41916400001</c:v>
                </c:pt>
                <c:pt idx="4">
                  <c:v>122131.572702</c:v>
                </c:pt>
                <c:pt idx="5">
                  <c:v>121293.59637699999</c:v>
                </c:pt>
                <c:pt idx="6">
                  <c:v>122518.472412</c:v>
                </c:pt>
                <c:pt idx="7">
                  <c:v>120739.784506</c:v>
                </c:pt>
                <c:pt idx="8">
                  <c:v>122231.13727399999</c:v>
                </c:pt>
                <c:pt idx="9">
                  <c:v>122351.115248</c:v>
                </c:pt>
                <c:pt idx="10">
                  <c:v>121640.97382299999</c:v>
                </c:pt>
                <c:pt idx="11">
                  <c:v>122353.41336799999</c:v>
                </c:pt>
                <c:pt idx="12">
                  <c:v>121452.966648</c:v>
                </c:pt>
                <c:pt idx="13">
                  <c:v>121468.733936</c:v>
                </c:pt>
                <c:pt idx="14">
                  <c:v>120607.915511</c:v>
                </c:pt>
                <c:pt idx="15">
                  <c:v>119876.83813800001</c:v>
                </c:pt>
              </c:numCache>
            </c:numRef>
          </c:val>
          <c:smooth val="0"/>
          <c:extLst>
            <c:ext xmlns:c16="http://schemas.microsoft.com/office/drawing/2014/chart" uri="{C3380CC4-5D6E-409C-BE32-E72D297353CC}">
              <c16:uniqueId val="{00000002-D452-4001-B775-01ACC06175E9}"/>
            </c:ext>
          </c:extLst>
        </c:ser>
        <c:dLbls>
          <c:showLegendKey val="0"/>
          <c:showVal val="0"/>
          <c:showCatName val="0"/>
          <c:showSerName val="0"/>
          <c:showPercent val="0"/>
          <c:showBubbleSize val="0"/>
        </c:dLbls>
        <c:smooth val="0"/>
        <c:axId val="203033216"/>
        <c:axId val="203035392"/>
      </c:lineChart>
      <c:catAx>
        <c:axId val="203033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aseline="0" dirty="0">
                    <a:solidFill>
                      <a:schemeClr val="tx1"/>
                    </a:solidFill>
                  </a:rPr>
                  <a:t>Number of Active Users (Millions)</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035392"/>
        <c:crosses val="autoZero"/>
        <c:auto val="1"/>
        <c:lblAlgn val="ctr"/>
        <c:lblOffset val="100"/>
        <c:tickLblSkip val="2"/>
        <c:noMultiLvlLbl val="0"/>
      </c:catAx>
      <c:valAx>
        <c:axId val="203035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solidFill>
                  </a:rPr>
                  <a:t> 1000</a:t>
                </a:r>
                <a:r>
                  <a:rPr lang="en-US" baseline="0" dirty="0">
                    <a:solidFill>
                      <a:schemeClr val="tx1"/>
                    </a:solidFill>
                  </a:rPr>
                  <a:t> Requests\Second</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033216"/>
        <c:crosses val="autoZero"/>
        <c:crossBetween val="between"/>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Multi-node</a:t>
            </a:r>
            <a:r>
              <a:rPr lang="en-US" baseline="0"/>
              <a:t> Throughput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86358736407949"/>
          <c:y val="0.19914370078740157"/>
          <c:w val="0.55478604236970375"/>
          <c:h val="0.5942439486730825"/>
        </c:manualLayout>
      </c:layout>
      <c:barChart>
        <c:barDir val="col"/>
        <c:grouping val="stacked"/>
        <c:varyColors val="0"/>
        <c:ser>
          <c:idx val="1"/>
          <c:order val="0"/>
          <c:tx>
            <c:strRef>
              <c:f>'Multi-node'!$B$1</c:f>
              <c:strCache>
                <c:ptCount val="1"/>
                <c:pt idx="0">
                  <c:v>App Server[0]</c:v>
                </c:pt>
              </c:strCache>
            </c:strRef>
          </c:tx>
          <c:spPr>
            <a:solidFill>
              <a:schemeClr val="accent4"/>
            </a:solidFill>
            <a:ln>
              <a:noFill/>
            </a:ln>
            <a:effectLst/>
          </c:spPr>
          <c:invertIfNegative val="0"/>
          <c:val>
            <c:numRef>
              <c:f>'Multi-node'!$B$2:$B$5</c:f>
              <c:numCache>
                <c:formatCode>General</c:formatCode>
                <c:ptCount val="4"/>
                <c:pt idx="0">
                  <c:v>148.357</c:v>
                </c:pt>
                <c:pt idx="1">
                  <c:v>146.80799999999999</c:v>
                </c:pt>
                <c:pt idx="2">
                  <c:v>126.057</c:v>
                </c:pt>
                <c:pt idx="3">
                  <c:v>158.935</c:v>
                </c:pt>
              </c:numCache>
            </c:numRef>
          </c:val>
          <c:extLst>
            <c:ext xmlns:c16="http://schemas.microsoft.com/office/drawing/2014/chart" uri="{C3380CC4-5D6E-409C-BE32-E72D297353CC}">
              <c16:uniqueId val="{00000000-4285-4A71-90B0-6D50A65F2A52}"/>
            </c:ext>
          </c:extLst>
        </c:ser>
        <c:ser>
          <c:idx val="2"/>
          <c:order val="1"/>
          <c:tx>
            <c:strRef>
              <c:f>'Multi-node'!$C$1</c:f>
              <c:strCache>
                <c:ptCount val="1"/>
                <c:pt idx="0">
                  <c:v>App Server[1]</c:v>
                </c:pt>
              </c:strCache>
            </c:strRef>
          </c:tx>
          <c:spPr>
            <a:solidFill>
              <a:schemeClr val="accent6"/>
            </a:solidFill>
            <a:ln>
              <a:noFill/>
            </a:ln>
            <a:effectLst/>
          </c:spPr>
          <c:invertIfNegative val="0"/>
          <c:val>
            <c:numRef>
              <c:f>'Multi-node'!$C$2:$C$5</c:f>
              <c:numCache>
                <c:formatCode>General</c:formatCode>
                <c:ptCount val="4"/>
                <c:pt idx="0">
                  <c:v>0</c:v>
                </c:pt>
                <c:pt idx="1">
                  <c:v>148.17699999999999</c:v>
                </c:pt>
                <c:pt idx="2">
                  <c:v>126.357</c:v>
                </c:pt>
                <c:pt idx="3">
                  <c:v>128.72200000000001</c:v>
                </c:pt>
              </c:numCache>
            </c:numRef>
          </c:val>
          <c:extLst>
            <c:ext xmlns:c16="http://schemas.microsoft.com/office/drawing/2014/chart" uri="{C3380CC4-5D6E-409C-BE32-E72D297353CC}">
              <c16:uniqueId val="{00000001-4285-4A71-90B0-6D50A65F2A52}"/>
            </c:ext>
          </c:extLst>
        </c:ser>
        <c:ser>
          <c:idx val="3"/>
          <c:order val="2"/>
          <c:tx>
            <c:strRef>
              <c:f>'Multi-node'!$D$1</c:f>
              <c:strCache>
                <c:ptCount val="1"/>
                <c:pt idx="0">
                  <c:v>App Server[2]</c:v>
                </c:pt>
              </c:strCache>
            </c:strRef>
          </c:tx>
          <c:spPr>
            <a:solidFill>
              <a:schemeClr val="accent2">
                <a:lumMod val="60000"/>
              </a:schemeClr>
            </a:solidFill>
            <a:ln>
              <a:noFill/>
            </a:ln>
            <a:effectLst/>
          </c:spPr>
          <c:invertIfNegative val="0"/>
          <c:val>
            <c:numRef>
              <c:f>'Multi-node'!$D$2:$D$5</c:f>
              <c:numCache>
                <c:formatCode>General</c:formatCode>
                <c:ptCount val="4"/>
                <c:pt idx="0">
                  <c:v>0</c:v>
                </c:pt>
                <c:pt idx="1">
                  <c:v>0</c:v>
                </c:pt>
                <c:pt idx="2">
                  <c:v>182.33699999999999</c:v>
                </c:pt>
                <c:pt idx="3">
                  <c:v>128.49700000000001</c:v>
                </c:pt>
              </c:numCache>
            </c:numRef>
          </c:val>
          <c:extLst>
            <c:ext xmlns:c16="http://schemas.microsoft.com/office/drawing/2014/chart" uri="{C3380CC4-5D6E-409C-BE32-E72D297353CC}">
              <c16:uniqueId val="{00000002-4285-4A71-90B0-6D50A65F2A52}"/>
            </c:ext>
          </c:extLst>
        </c:ser>
        <c:ser>
          <c:idx val="4"/>
          <c:order val="3"/>
          <c:tx>
            <c:strRef>
              <c:f>'Multi-node'!$E$1</c:f>
              <c:strCache>
                <c:ptCount val="1"/>
                <c:pt idx="0">
                  <c:v>App Server[3]</c:v>
                </c:pt>
              </c:strCache>
            </c:strRef>
          </c:tx>
          <c:spPr>
            <a:solidFill>
              <a:schemeClr val="accent4">
                <a:lumMod val="60000"/>
              </a:schemeClr>
            </a:solidFill>
            <a:ln>
              <a:noFill/>
            </a:ln>
            <a:effectLst/>
          </c:spPr>
          <c:invertIfNegative val="0"/>
          <c:val>
            <c:numRef>
              <c:f>'Multi-node'!$E$2:$E$5</c:f>
              <c:numCache>
                <c:formatCode>General</c:formatCode>
                <c:ptCount val="4"/>
                <c:pt idx="0">
                  <c:v>0</c:v>
                </c:pt>
                <c:pt idx="1">
                  <c:v>0</c:v>
                </c:pt>
                <c:pt idx="2">
                  <c:v>0</c:v>
                </c:pt>
                <c:pt idx="3">
                  <c:v>134.00200000000001</c:v>
                </c:pt>
              </c:numCache>
            </c:numRef>
          </c:val>
          <c:extLst>
            <c:ext xmlns:c16="http://schemas.microsoft.com/office/drawing/2014/chart" uri="{C3380CC4-5D6E-409C-BE32-E72D297353CC}">
              <c16:uniqueId val="{00000003-4285-4A71-90B0-6D50A65F2A52}"/>
            </c:ext>
          </c:extLst>
        </c:ser>
        <c:dLbls>
          <c:showLegendKey val="0"/>
          <c:showVal val="0"/>
          <c:showCatName val="0"/>
          <c:showSerName val="0"/>
          <c:showPercent val="0"/>
          <c:showBubbleSize val="0"/>
        </c:dLbls>
        <c:gapWidth val="150"/>
        <c:overlap val="100"/>
        <c:axId val="211367808"/>
        <c:axId val="211382656"/>
      </c:barChart>
      <c:lineChart>
        <c:grouping val="standard"/>
        <c:varyColors val="0"/>
        <c:ser>
          <c:idx val="0"/>
          <c:order val="4"/>
          <c:tx>
            <c:strRef>
              <c:f>'Multi-node'!$F$1</c:f>
              <c:strCache>
                <c:ptCount val="1"/>
                <c:pt idx="0">
                  <c:v>Total Internal Flash BW</c:v>
                </c:pt>
              </c:strCache>
            </c:strRef>
          </c:tx>
          <c:spPr>
            <a:ln w="9525" cap="flat" cmpd="sng" algn="ctr">
              <a:solidFill>
                <a:schemeClr val="dk1">
                  <a:shade val="95000"/>
                  <a:satMod val="105000"/>
                </a:schemeClr>
              </a:solidFill>
              <a:prstDash val="solid"/>
              <a:round/>
            </a:ln>
            <a:effectLst>
              <a:outerShdw blurRad="40000" dist="23000" dir="5400000" rotWithShape="0">
                <a:srgbClr val="000000">
                  <a:alpha val="35000"/>
                </a:srgbClr>
              </a:outerShdw>
            </a:effectLst>
          </c:spPr>
          <c:marker>
            <c:symbol val="circle"/>
            <c:size val="5"/>
            <c:spPr>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c:spPr>
          </c:marker>
          <c:val>
            <c:numRef>
              <c:f>'Multi-node'!$F$2:$F$5</c:f>
              <c:numCache>
                <c:formatCode>General</c:formatCode>
                <c:ptCount val="4"/>
                <c:pt idx="0">
                  <c:v>150</c:v>
                </c:pt>
                <c:pt idx="1">
                  <c:v>300</c:v>
                </c:pt>
                <c:pt idx="2">
                  <c:v>450</c:v>
                </c:pt>
                <c:pt idx="3">
                  <c:v>600</c:v>
                </c:pt>
              </c:numCache>
            </c:numRef>
          </c:val>
          <c:smooth val="0"/>
          <c:extLst>
            <c:ext xmlns:c16="http://schemas.microsoft.com/office/drawing/2014/chart" uri="{C3380CC4-5D6E-409C-BE32-E72D297353CC}">
              <c16:uniqueId val="{00000004-4285-4A71-90B0-6D50A65F2A52}"/>
            </c:ext>
          </c:extLst>
        </c:ser>
        <c:dLbls>
          <c:showLegendKey val="0"/>
          <c:showVal val="0"/>
          <c:showCatName val="0"/>
          <c:showSerName val="0"/>
          <c:showPercent val="0"/>
          <c:showBubbleSize val="0"/>
        </c:dLbls>
        <c:marker val="1"/>
        <c:smooth val="0"/>
        <c:axId val="211367808"/>
        <c:axId val="211382656"/>
      </c:lineChart>
      <c:catAx>
        <c:axId val="211367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Application servers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382656"/>
        <c:crosses val="autoZero"/>
        <c:auto val="1"/>
        <c:lblAlgn val="ctr"/>
        <c:lblOffset val="100"/>
        <c:noMultiLvlLbl val="0"/>
      </c:catAx>
      <c:valAx>
        <c:axId val="211382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1000</a:t>
                </a:r>
                <a:r>
                  <a:rPr lang="en-US" baseline="0"/>
                  <a:t> Requests/Second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367808"/>
        <c:crosses val="autoZero"/>
        <c:crossBetween val="between"/>
      </c:valAx>
      <c:spPr>
        <a:noFill/>
        <a:ln>
          <a:noFill/>
        </a:ln>
        <a:effectLst/>
      </c:spPr>
    </c:plotArea>
    <c:legend>
      <c:legendPos val="tr"/>
      <c:layout>
        <c:manualLayout>
          <c:xMode val="edge"/>
          <c:yMode val="edge"/>
          <c:x val="0.71511975065616784"/>
          <c:y val="0.1759955526392534"/>
          <c:w val="0.28488024934383205"/>
          <c:h val="0.640303295421405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Multi-node</a:t>
            </a:r>
            <a:r>
              <a:rPr lang="en-US" baseline="0"/>
              <a:t> Latency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832392825896762"/>
          <c:y val="0.17136592300962381"/>
          <c:w val="0.73563145231846017"/>
          <c:h val="0.62202172645086029"/>
        </c:manualLayout>
      </c:layout>
      <c:barChart>
        <c:barDir val="col"/>
        <c:grouping val="clustered"/>
        <c:varyColors val="0"/>
        <c:ser>
          <c:idx val="0"/>
          <c:order val="0"/>
          <c:tx>
            <c:strRef>
              <c:f>'Multi-node'!$B$18</c:f>
              <c:strCache>
                <c:ptCount val="1"/>
                <c:pt idx="0">
                  <c:v>DRAM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'Multi-node'!$B$19:$B$22</c:f>
              <c:numCache>
                <c:formatCode>General</c:formatCode>
                <c:ptCount val="4"/>
                <c:pt idx="0">
                  <c:v>24.15</c:v>
                </c:pt>
                <c:pt idx="1">
                  <c:v>26.05</c:v>
                </c:pt>
                <c:pt idx="2">
                  <c:v>30.92</c:v>
                </c:pt>
                <c:pt idx="3">
                  <c:v>31.05</c:v>
                </c:pt>
              </c:numCache>
            </c:numRef>
          </c:val>
          <c:extLst>
            <c:ext xmlns:c16="http://schemas.microsoft.com/office/drawing/2014/chart" uri="{C3380CC4-5D6E-409C-BE32-E72D297353CC}">
              <c16:uniqueId val="{00000000-0878-4EBB-AD50-36D0399994D4}"/>
            </c:ext>
          </c:extLst>
        </c:ser>
        <c:ser>
          <c:idx val="1"/>
          <c:order val="1"/>
          <c:tx>
            <c:strRef>
              <c:f>'Multi-node'!$C$18</c:f>
              <c:strCache>
                <c:ptCount val="1"/>
                <c:pt idx="0">
                  <c:v>Flash</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'Multi-node'!$C$19:$C$22</c:f>
              <c:numCache>
                <c:formatCode>General</c:formatCode>
                <c:ptCount val="4"/>
                <c:pt idx="0">
                  <c:v>155.93</c:v>
                </c:pt>
                <c:pt idx="1">
                  <c:v>156.37</c:v>
                </c:pt>
                <c:pt idx="2">
                  <c:v>153.87</c:v>
                </c:pt>
                <c:pt idx="3">
                  <c:v>158.24</c:v>
                </c:pt>
              </c:numCache>
            </c:numRef>
          </c:val>
          <c:extLst>
            <c:ext xmlns:c16="http://schemas.microsoft.com/office/drawing/2014/chart" uri="{C3380CC4-5D6E-409C-BE32-E72D297353CC}">
              <c16:uniqueId val="{00000001-0878-4EBB-AD50-36D0399994D4}"/>
            </c:ext>
          </c:extLst>
        </c:ser>
        <c:dLbls>
          <c:showLegendKey val="0"/>
          <c:showVal val="0"/>
          <c:showCatName val="0"/>
          <c:showSerName val="0"/>
          <c:showPercent val="0"/>
          <c:showBubbleSize val="0"/>
        </c:dLbls>
        <c:gapWidth val="219"/>
        <c:overlap val="-27"/>
        <c:axId val="211414016"/>
        <c:axId val="211420288"/>
      </c:barChart>
      <c:catAx>
        <c:axId val="2114140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Node Hops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420288"/>
        <c:crosses val="autoZero"/>
        <c:auto val="1"/>
        <c:lblAlgn val="ctr"/>
        <c:lblOffset val="100"/>
        <c:noMultiLvlLbl val="0"/>
      </c:catAx>
      <c:valAx>
        <c:axId val="211420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Latency (</a:t>
                </a:r>
                <a:r>
                  <a:rPr lang="en-US" sz="1000" b="0" i="0" u="none" strike="noStrike" baseline="0">
                    <a:effectLst/>
                    <a:sym typeface="Symbol" panose="05050102010706020507" pitchFamily="18" charset="2"/>
                  </a:rPr>
                  <a:t></a:t>
                </a:r>
                <a:r>
                  <a:rPr lang="en-US"/>
                  <a: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4140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545F5C72-83E4-46EA-BD11-DB6536F1FB72}" type="datetimeFigureOut">
              <a:rPr lang="en-US" smtClean="0"/>
              <a:t>8/29/2017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404EE-A3A5-43AD-86DE-D36F130E70EE}" type="slidenum">
              <a:rPr lang="en-US" smtClean="0"/>
              <a:t>‹#›</a:t>
            </a:fld>
            <a:endParaRPr lang="en-US"/>
          </a:p>
        </p:txBody>
      </p:sp>
    </p:spTree>
    <p:extLst>
      <p:ext uri="{BB962C8B-B14F-4D97-AF65-F5344CB8AC3E}">
        <p14:creationId xmlns:p14="http://schemas.microsoft.com/office/powerpoint/2010/main" val="205699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36486-3B86-4EE0-AD08-161A184FA351}" type="datetimeFigureOut">
              <a:rPr lang="en-US" smtClean="0"/>
              <a:t>8/29/2017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ADA47-F8A8-4642-9F64-BB573B3ED9A0}" type="slidenum">
              <a:rPr lang="en-US" smtClean="0"/>
              <a:t>‹#›</a:t>
            </a:fld>
            <a:endParaRPr lang="en-US"/>
          </a:p>
        </p:txBody>
      </p:sp>
    </p:spTree>
    <p:extLst>
      <p:ext uri="{BB962C8B-B14F-4D97-AF65-F5344CB8AC3E}">
        <p14:creationId xmlns:p14="http://schemas.microsoft.com/office/powerpoint/2010/main" val="123342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Hi, I</a:t>
            </a:r>
            <a:r>
              <a:rPr lang="en-US" baseline="0" dirty="0" smtClean="0"/>
              <a:t> am Shuotao Xu from MIT</a:t>
            </a:r>
          </a:p>
          <a:p>
            <a:pPr marL="228600" indent="-228600">
              <a:buAutoNum type="arabicPeriod"/>
            </a:pPr>
            <a:r>
              <a:rPr lang="en-US" baseline="0" dirty="0" smtClean="0"/>
              <a:t>Today I am </a:t>
            </a:r>
            <a:r>
              <a:rPr lang="en-US" baseline="0" dirty="0" err="1" smtClean="0"/>
              <a:t>gonna</a:t>
            </a:r>
            <a:r>
              <a:rPr lang="en-US" baseline="0" dirty="0" smtClean="0"/>
              <a:t> present my work on </a:t>
            </a:r>
            <a:r>
              <a:rPr lang="en-US" baseline="0" dirty="0" err="1" smtClean="0"/>
              <a:t>BlueCache</a:t>
            </a:r>
            <a:r>
              <a:rPr lang="en-US" baseline="0" dirty="0" smtClean="0"/>
              <a:t>: a distributed flash-based </a:t>
            </a:r>
            <a:r>
              <a:rPr lang="en-US" altLang="zh-CN" baseline="0" dirty="0" smtClean="0"/>
              <a:t>key value store</a:t>
            </a:r>
          </a:p>
          <a:p>
            <a:pPr marL="228600" indent="-228600">
              <a:buAutoNum type="arabicPeriod"/>
            </a:pPr>
            <a:r>
              <a:rPr lang="en-US" baseline="0" dirty="0" smtClean="0"/>
              <a:t>This is work is done with my advisor and colleagues from MIT.</a:t>
            </a:r>
          </a:p>
          <a:p>
            <a:pPr marL="228600" indent="-228600">
              <a:buAutoNum type="arabicPeriod"/>
            </a:pPr>
            <a:r>
              <a:rPr lang="en-US" baseline="0" dirty="0" smtClean="0"/>
              <a:t>With the help with my collaborators from DGIST and Accelerated Tech</a:t>
            </a:r>
          </a:p>
        </p:txBody>
      </p:sp>
      <p:sp>
        <p:nvSpPr>
          <p:cNvPr id="4" name="Slide Number Placeholder 3"/>
          <p:cNvSpPr>
            <a:spLocks noGrp="1"/>
          </p:cNvSpPr>
          <p:nvPr>
            <p:ph type="sldNum" sz="quarter" idx="10"/>
          </p:nvPr>
        </p:nvSpPr>
        <p:spPr/>
        <p:txBody>
          <a:bodyPr/>
          <a:lstStyle/>
          <a:p>
            <a:fld id="{3A5ADA47-F8A8-4642-9F64-BB573B3ED9A0}" type="slidenum">
              <a:rPr lang="en-US" smtClean="0"/>
              <a:t>1</a:t>
            </a:fld>
            <a:endParaRPr lang="en-US"/>
          </a:p>
        </p:txBody>
      </p:sp>
    </p:spTree>
    <p:extLst>
      <p:ext uri="{BB962C8B-B14F-4D97-AF65-F5344CB8AC3E}">
        <p14:creationId xmlns:p14="http://schemas.microsoft.com/office/powerpoint/2010/main" val="221661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120MRPS are very fast. But what does MRPS actually mean? How can we understand MRPS in a normalized way? What other factors contribute to KVS throughput?</a:t>
            </a:r>
          </a:p>
          <a:p>
            <a:endParaRPr lang="en-US" baseline="0" dirty="0" smtClean="0"/>
          </a:p>
          <a:p>
            <a:r>
              <a:rPr lang="en-US" baseline="0" dirty="0" smtClean="0"/>
              <a:t>On a normalized scale, MICA supports 10MRPS, per 10GbE for 16B kV pairs.</a:t>
            </a:r>
          </a:p>
          <a:p>
            <a:r>
              <a:rPr lang="en-US" baseline="0" dirty="0" smtClean="0"/>
              <a:t>And per 10GbE port, MICA needs two beefy x86 physical processors.</a:t>
            </a:r>
          </a:p>
          <a:p>
            <a:r>
              <a:rPr lang="en-US" baseline="0" dirty="0" smtClean="0"/>
              <a:t>And if you do a back-of-the-envelop calculation, the effective bandwidth is 1Gbps, which means network is still underutilized by 10X</a:t>
            </a:r>
          </a:p>
          <a:p>
            <a:endParaRPr lang="en-US" baseline="0" dirty="0" smtClean="0"/>
          </a:p>
          <a:p>
            <a:r>
              <a:rPr lang="en-US" baseline="0" dirty="0" smtClean="0"/>
              <a:t>KVS throughput depends on miss rate</a:t>
            </a:r>
          </a:p>
          <a:p>
            <a:r>
              <a:rPr lang="en-US" baseline="0" dirty="0" smtClean="0"/>
              <a:t>If miss rate increases, throughput will go down.</a:t>
            </a:r>
          </a:p>
          <a:p>
            <a:r>
              <a:rPr lang="en-US" baseline="0" dirty="0" smtClean="0"/>
              <a:t>Therefore, a bigger cache can lower miss rate, and </a:t>
            </a:r>
            <a:r>
              <a:rPr lang="en-US" baseline="0" dirty="0" err="1" smtClean="0"/>
              <a:t>provie</a:t>
            </a:r>
            <a:r>
              <a:rPr lang="en-US" baseline="0" dirty="0" smtClean="0"/>
              <a:t> higher MRPS</a:t>
            </a:r>
          </a:p>
          <a:p>
            <a:endParaRPr lang="en-US" baseline="0" dirty="0" smtClean="0"/>
          </a:p>
          <a:p>
            <a:r>
              <a:rPr lang="en-US" baseline="0" dirty="0" smtClean="0"/>
              <a:t>MRPS also depends on KV-pair size.</a:t>
            </a:r>
          </a:p>
          <a:p>
            <a:endParaRPr lang="en-US" baseline="0" dirty="0" smtClean="0"/>
          </a:p>
          <a:p>
            <a:r>
              <a:rPr lang="en-US" baseline="0" dirty="0" smtClean="0"/>
              <a:t>If size of </a:t>
            </a:r>
            <a:r>
              <a:rPr lang="en-US" baseline="0" dirty="0" err="1" smtClean="0"/>
              <a:t>kv</a:t>
            </a:r>
            <a:r>
              <a:rPr lang="en-US" baseline="0" dirty="0" smtClean="0"/>
              <a:t> pairs = 1KB, throughput is going to 1MRPS</a:t>
            </a:r>
          </a:p>
          <a:p>
            <a:r>
              <a:rPr lang="en-US" baseline="0" dirty="0" smtClean="0"/>
              <a:t>If size is 8KB, then it becomes 8KB</a:t>
            </a:r>
          </a:p>
          <a:p>
            <a:r>
              <a:rPr lang="en-US" baseline="0" dirty="0" smtClean="0"/>
              <a:t>And if you also consider misses, When KV size is 1KB as opposed to 16B, we can hold 128 times less items, which means the KVS of the same capacity could suffer more misses.</a:t>
            </a:r>
          </a:p>
        </p:txBody>
      </p:sp>
      <p:sp>
        <p:nvSpPr>
          <p:cNvPr id="4" name="Slide Number Placeholder 3"/>
          <p:cNvSpPr>
            <a:spLocks noGrp="1"/>
          </p:cNvSpPr>
          <p:nvPr>
            <p:ph type="sldNum" sz="quarter" idx="10"/>
          </p:nvPr>
        </p:nvSpPr>
        <p:spPr/>
        <p:txBody>
          <a:bodyPr/>
          <a:lstStyle/>
          <a:p>
            <a:fld id="{3A5ADA47-F8A8-4642-9F64-BB573B3ED9A0}" type="slidenum">
              <a:rPr lang="en-US" smtClean="0"/>
              <a:t>10</a:t>
            </a:fld>
            <a:endParaRPr lang="en-US"/>
          </a:p>
        </p:txBody>
      </p:sp>
    </p:spTree>
    <p:extLst>
      <p:ext uri="{BB962C8B-B14F-4D97-AF65-F5344CB8AC3E}">
        <p14:creationId xmlns:p14="http://schemas.microsoft.com/office/powerpoint/2010/main" val="3319857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75000"/>
                  </a:schemeClr>
                </a:solidFill>
              </a:rPr>
              <a:t>So</a:t>
            </a:r>
            <a:r>
              <a:rPr lang="en-US" sz="2000" baseline="0" dirty="0" smtClean="0">
                <a:solidFill>
                  <a:schemeClr val="accent5">
                    <a:lumMod val="75000"/>
                  </a:schemeClr>
                </a:solidFill>
              </a:rPr>
              <a:t> using flash as a cache, we can cache more data with lower power, but there challenges using flash as a cache.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baseline="0" dirty="0" smtClean="0">
              <a:solidFill>
                <a:schemeClr val="accent5">
                  <a:lumMod val="75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chemeClr val="accent5">
                    <a:lumMod val="75000"/>
                  </a:schemeClr>
                </a:solidFill>
              </a:rPr>
              <a:t>Compared to DRAM, flash has 100X storage density, but it has 1) 4 orders of magnitude of access latency, 2) 100 times lower bandwidth, and 3) much bigger access granularity at 8KB sizes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baseline="0" dirty="0" smtClean="0">
              <a:solidFill>
                <a:schemeClr val="accent5">
                  <a:lumMod val="75000"/>
                </a:schemeClr>
              </a:solidFill>
            </a:endParaRPr>
          </a:p>
          <a:p>
            <a:r>
              <a:rPr lang="en-US" dirty="0" smtClean="0"/>
              <a:t>To</a:t>
            </a:r>
            <a:r>
              <a:rPr lang="en-US" baseline="0" dirty="0" smtClean="0"/>
              <a:t> effectively use flash as a cache, we should </a:t>
            </a:r>
          </a:p>
          <a:p>
            <a:pPr marL="228600" indent="-228600">
              <a:buAutoNum type="arabicParenR"/>
            </a:pPr>
            <a:r>
              <a:rPr lang="en-US" baseline="0" dirty="0" smtClean="0"/>
              <a:t>Reduce all other system latencies, which is software related, dramatically,</a:t>
            </a:r>
          </a:p>
          <a:p>
            <a:pPr marL="685800" lvl="1" indent="-228600">
              <a:buAutoNum type="arabicParenR"/>
            </a:pPr>
            <a:r>
              <a:rPr lang="en-US" baseline="0" dirty="0" smtClean="0"/>
              <a:t>Still we cannot process faster than flash device itself, so for application that really need 10s of us latency, there is nothing too much flash-based KVS can do.</a:t>
            </a:r>
          </a:p>
          <a:p>
            <a:pPr marL="228600" lvl="0" indent="-228600">
              <a:buAutoNum type="arabicParenR"/>
            </a:pPr>
            <a:r>
              <a:rPr lang="en-US" baseline="0" dirty="0" smtClean="0"/>
              <a:t>Pipeline the system to fully use the flash bandwidth</a:t>
            </a:r>
          </a:p>
          <a:p>
            <a:pPr marL="685800" lvl="1" indent="-228600">
              <a:buAutoNum type="arabicParenR"/>
            </a:pPr>
            <a:r>
              <a:rPr lang="en-US" baseline="0" dirty="0" smtClean="0"/>
              <a:t>Fortunately or unfortunately, current systems are not DRAM-bandwidth limited</a:t>
            </a:r>
          </a:p>
          <a:p>
            <a:pPr marL="228600" lvl="0" indent="-228600">
              <a:buAutoNum type="arabicParenR"/>
            </a:pPr>
            <a:r>
              <a:rPr lang="en-US" baseline="0" dirty="0" smtClean="0"/>
              <a:t>We should merge all the requests to the same flash page address by sorting</a:t>
            </a:r>
          </a:p>
        </p:txBody>
      </p:sp>
      <p:sp>
        <p:nvSpPr>
          <p:cNvPr id="4" name="Slide Number Placeholder 3"/>
          <p:cNvSpPr>
            <a:spLocks noGrp="1"/>
          </p:cNvSpPr>
          <p:nvPr>
            <p:ph type="sldNum" sz="quarter" idx="10"/>
          </p:nvPr>
        </p:nvSpPr>
        <p:spPr/>
        <p:txBody>
          <a:bodyPr/>
          <a:lstStyle/>
          <a:p>
            <a:fld id="{3A5ADA47-F8A8-4642-9F64-BB573B3ED9A0}" type="slidenum">
              <a:rPr lang="en-US" smtClean="0"/>
              <a:t>11</a:t>
            </a:fld>
            <a:endParaRPr lang="en-US"/>
          </a:p>
        </p:txBody>
      </p:sp>
    </p:spTree>
    <p:extLst>
      <p:ext uri="{BB962C8B-B14F-4D97-AF65-F5344CB8AC3E}">
        <p14:creationId xmlns:p14="http://schemas.microsoft.com/office/powerpoint/2010/main" val="2072611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Typically latency of flash is 1ms,</a:t>
            </a:r>
            <a:r>
              <a:rPr lang="en-US" baseline="0" dirty="0" smtClean="0"/>
              <a:t> but I can cut it down to 100us</a:t>
            </a:r>
            <a:endParaRPr lang="en-US" dirty="0" smtClean="0"/>
          </a:p>
          <a:p>
            <a:endParaRPr lang="en-US" dirty="0" smtClean="0"/>
          </a:p>
          <a:p>
            <a:r>
              <a:rPr lang="en-US" dirty="0" smtClean="0"/>
              <a:t>Here is an</a:t>
            </a:r>
            <a:r>
              <a:rPr lang="en-US" baseline="0" dirty="0" smtClean="0"/>
              <a:t> illustration on how</a:t>
            </a:r>
            <a:r>
              <a:rPr lang="en-US" dirty="0" smtClean="0"/>
              <a:t> architectural</a:t>
            </a:r>
            <a:r>
              <a:rPr lang="en-US" baseline="0" dirty="0" smtClean="0"/>
              <a:t> modifications can help remove or reduce latencies from system component.</a:t>
            </a:r>
          </a:p>
          <a:p>
            <a:r>
              <a:rPr lang="en-US" baseline="0" dirty="0" smtClean="0"/>
              <a:t>For example, with near-storage computation and cross-layer optimization of flash management software, we can remove the storage software overhead.</a:t>
            </a:r>
          </a:p>
          <a:p>
            <a:r>
              <a:rPr lang="en-US" baseline="0" dirty="0" smtClean="0"/>
              <a:t>A dedicated storage area network can reduce the network latency</a:t>
            </a:r>
          </a:p>
          <a:p>
            <a:r>
              <a:rPr lang="en-US" baseline="0" dirty="0" smtClean="0"/>
              <a:t>And accelerators further reduce KVS processing time.</a:t>
            </a:r>
          </a:p>
          <a:p>
            <a:endParaRPr lang="en-US" baseline="0"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12</a:t>
            </a:fld>
            <a:endParaRPr lang="en-US"/>
          </a:p>
        </p:txBody>
      </p:sp>
    </p:spTree>
    <p:extLst>
      <p:ext uri="{BB962C8B-B14F-4D97-AF65-F5344CB8AC3E}">
        <p14:creationId xmlns:p14="http://schemas.microsoft.com/office/powerpoint/2010/main" val="3938449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a:t>
            </a:r>
            <a:r>
              <a:rPr lang="en-US" baseline="0" dirty="0" smtClean="0"/>
              <a:t> those motivations, we propose a new architecture for a flash-based KVS, called </a:t>
            </a:r>
            <a:r>
              <a:rPr lang="en-US" baseline="0" dirty="0" err="1" smtClean="0"/>
              <a:t>BlueCache</a:t>
            </a:r>
            <a:endParaRPr lang="en-US" baseline="0" dirty="0" smtClean="0"/>
          </a:p>
          <a:p>
            <a:r>
              <a:rPr lang="en-US" baseline="0" dirty="0" smtClean="0"/>
              <a:t>First, because DRAM is small and power hungry, we store KV pairs directly on raw NAND flash chips. A small amount of DRAM is kept to manage KV-Index cache which requires frequent updates.</a:t>
            </a:r>
          </a:p>
          <a:p>
            <a:endParaRPr lang="en-US" baseline="0" dirty="0" smtClean="0"/>
          </a:p>
          <a:p>
            <a:r>
              <a:rPr lang="en-US" baseline="0" dirty="0" smtClean="0"/>
              <a:t>Second, because CPUs are underutilized and consume a lot of power, we use pipelined hardware accelerators instead of CPUs to process KV requests.</a:t>
            </a:r>
          </a:p>
          <a:p>
            <a:endParaRPr lang="en-US" baseline="0" dirty="0" smtClean="0"/>
          </a:p>
          <a:p>
            <a:r>
              <a:rPr lang="en-US" baseline="0" dirty="0" smtClean="0"/>
              <a:t>Third, since network software overhead can be significant, we use dedicated storage engines for communications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5ADA47-F8A8-4642-9F64-BB573B3ED9A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4490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have built a prototype system of </a:t>
            </a:r>
            <a:r>
              <a:rPr lang="en-US" baseline="0" dirty="0" err="1" smtClean="0"/>
              <a:t>BlueCache</a:t>
            </a:r>
            <a:r>
              <a:rPr lang="en-US" baseline="0" dirty="0" smtClean="0"/>
              <a:t> with 4 KVS nodes, and it is implemented on the </a:t>
            </a:r>
            <a:r>
              <a:rPr lang="en-US" baseline="0" dirty="0" err="1" smtClean="0"/>
              <a:t>BlueDBM</a:t>
            </a:r>
            <a:r>
              <a:rPr lang="en-US" baseline="0" dirty="0" smtClean="0"/>
              <a:t> platform with FPGAs.</a:t>
            </a:r>
          </a:p>
          <a:p>
            <a:endParaRPr lang="en-US" dirty="0" smtClean="0"/>
          </a:p>
          <a:p>
            <a:r>
              <a:rPr lang="en-US" dirty="0" smtClean="0"/>
              <a:t>On each FPGA node, we have 4 hardware</a:t>
            </a:r>
            <a:r>
              <a:rPr lang="en-US" baseline="0" dirty="0" smtClean="0"/>
              <a:t> accelerators</a:t>
            </a:r>
          </a:p>
          <a:p>
            <a:pPr marL="228600" indent="-228600">
              <a:buAutoNum type="arabicPeriod"/>
            </a:pPr>
            <a:r>
              <a:rPr lang="en-US" baseline="0" dirty="0" smtClean="0"/>
              <a:t>KVS Protocol Engine which batches KVS requests automatically</a:t>
            </a:r>
          </a:p>
          <a:p>
            <a:pPr marL="228600" indent="-228600">
              <a:buAutoNum type="arabicPeriod"/>
            </a:pPr>
            <a:r>
              <a:rPr lang="en-US" baseline="0" dirty="0" smtClean="0"/>
              <a:t>In-storage Network Engines with dynamic allocation of virtual channels for each application</a:t>
            </a:r>
          </a:p>
          <a:p>
            <a:pPr marL="228600" indent="-228600">
              <a:buAutoNum type="arabicPeriod"/>
            </a:pPr>
            <a:r>
              <a:rPr lang="en-US" baseline="0" dirty="0" smtClean="0"/>
              <a:t>A 4-way set associative KV-index cache on DRAM, to have fast access to index structures.</a:t>
            </a:r>
          </a:p>
          <a:p>
            <a:pPr marL="228600" indent="-228600">
              <a:buAutoNum type="arabicPeriod"/>
            </a:pPr>
            <a:r>
              <a:rPr lang="en-US" baseline="0" dirty="0" smtClean="0"/>
              <a:t>FTL-free light-weight Log-structured KV-Data Store</a:t>
            </a:r>
          </a:p>
          <a:p>
            <a:pPr marL="685800" lvl="1" indent="-228600">
              <a:buAutoNum type="arabicPeriod"/>
            </a:pPr>
            <a:r>
              <a:rPr lang="en-US" baseline="0" dirty="0" smtClean="0"/>
              <a:t>Some of the hot data is cached in DRAM also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the components involve a lot of engineering and ideas</a:t>
            </a:r>
            <a:r>
              <a:rPr lang="en-US" baseline="0" dirty="0" smtClean="0"/>
              <a:t> and there is just no time to present everything in detail.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details are in the paper, and we can talk about details separately after the talk.</a:t>
            </a:r>
            <a:endParaRPr lang="en-US"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14</a:t>
            </a:fld>
            <a:endParaRPr lang="en-US"/>
          </a:p>
        </p:txBody>
      </p:sp>
    </p:spTree>
    <p:extLst>
      <p:ext uri="{BB962C8B-B14F-4D97-AF65-F5344CB8AC3E}">
        <p14:creationId xmlns:p14="http://schemas.microsoft.com/office/powerpoint/2010/main" val="1060030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a:t>
            </a:r>
            <a:r>
              <a:rPr lang="en-US" baseline="0" dirty="0" smtClean="0"/>
              <a:t> me</a:t>
            </a:r>
            <a:r>
              <a:rPr lang="en-US" dirty="0" smtClean="0"/>
              <a:t> present the performance of </a:t>
            </a:r>
            <a:r>
              <a:rPr lang="en-US" dirty="0" err="1" smtClean="0"/>
              <a:t>BlueCache</a:t>
            </a:r>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15</a:t>
            </a:fld>
            <a:endParaRPr lang="en-US"/>
          </a:p>
        </p:txBody>
      </p:sp>
    </p:spTree>
    <p:extLst>
      <p:ext uri="{BB962C8B-B14F-4D97-AF65-F5344CB8AC3E}">
        <p14:creationId xmlns:p14="http://schemas.microsoft.com/office/powerpoint/2010/main" val="1489426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single-node</a:t>
            </a:r>
            <a:r>
              <a:rPr lang="en-US" baseline="0" dirty="0" smtClean="0"/>
              <a:t> Performance is great</a:t>
            </a:r>
          </a:p>
          <a:p>
            <a:r>
              <a:rPr lang="en-US" baseline="0" dirty="0" smtClean="0"/>
              <a:t>For SET, we have up to 6 MRPS for small data sizes</a:t>
            </a:r>
          </a:p>
          <a:p>
            <a:r>
              <a:rPr lang="en-US" baseline="0" dirty="0" smtClean="0"/>
              <a:t>And it saturates flash write bandwidth</a:t>
            </a:r>
          </a:p>
          <a:p>
            <a:endParaRPr lang="en-US" baseline="0" dirty="0" smtClean="0"/>
          </a:p>
          <a:p>
            <a:r>
              <a:rPr lang="en-US" baseline="0" dirty="0" smtClean="0"/>
              <a:t>For GET, we have up 148 KRPS from flash</a:t>
            </a:r>
          </a:p>
          <a:p>
            <a:r>
              <a:rPr lang="en-US" baseline="0" dirty="0" smtClean="0"/>
              <a:t>Since flash accesses at page granularity is page, flash read bandwidth is wasted for data sizes smaller than 8KB.</a:t>
            </a:r>
          </a:p>
          <a:p>
            <a:endParaRPr lang="en-US" baseline="0" dirty="0" smtClean="0"/>
          </a:p>
          <a:p>
            <a:r>
              <a:rPr lang="en-US" baseline="0" dirty="0" smtClean="0"/>
              <a:t>And latency is low, from 150us to 1ms depending on data sizes</a:t>
            </a:r>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16</a:t>
            </a:fld>
            <a:endParaRPr lang="en-US"/>
          </a:p>
        </p:txBody>
      </p:sp>
    </p:spTree>
    <p:extLst>
      <p:ext uri="{BB962C8B-B14F-4D97-AF65-F5344CB8AC3E}">
        <p14:creationId xmlns:p14="http://schemas.microsoft.com/office/powerpoint/2010/main" val="2832250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also ran experiments to evaluate KVS servers using BG benchmark.</a:t>
            </a:r>
          </a:p>
          <a:p>
            <a:endParaRPr lang="en-US" baseline="0" dirty="0" smtClean="0"/>
          </a:p>
          <a:p>
            <a:r>
              <a:rPr lang="en-US" baseline="0" dirty="0" smtClean="0"/>
              <a:t>We have three different KVS servers to be evaluated.</a:t>
            </a:r>
          </a:p>
          <a:p>
            <a:r>
              <a:rPr lang="en-US" baseline="0" dirty="0" smtClean="0"/>
              <a:t>1</a:t>
            </a:r>
            <a:r>
              <a:rPr lang="en-US" baseline="30000" dirty="0" smtClean="0"/>
              <a:t>st</a:t>
            </a:r>
            <a:r>
              <a:rPr lang="en-US" baseline="0" dirty="0" smtClean="0"/>
              <a:t> is </a:t>
            </a:r>
            <a:r>
              <a:rPr lang="en-US" baseline="0" dirty="0" err="1" smtClean="0"/>
              <a:t>Memcached</a:t>
            </a:r>
            <a:r>
              <a:rPr lang="en-US" baseline="0" dirty="0" smtClean="0"/>
              <a:t>, which is in-memory KVS with 16GB of DRAM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a:t>
            </a:r>
            <a:r>
              <a:rPr lang="en-US" baseline="30000" dirty="0" smtClean="0"/>
              <a:t>nd</a:t>
            </a:r>
            <a:r>
              <a:rPr lang="en-US" baseline="0" dirty="0" smtClean="0"/>
              <a:t> </a:t>
            </a:r>
            <a:r>
              <a:rPr lang="en-US" baseline="0" dirty="0" err="1" smtClean="0"/>
              <a:t>isFatCache</a:t>
            </a:r>
            <a:r>
              <a:rPr lang="en-US" baseline="0" dirty="0" smtClean="0"/>
              <a:t>, which runs twitter’s flash-based KVS software with 1GB DRAM and half-Terabyte of flash</a:t>
            </a:r>
          </a:p>
          <a:p>
            <a:r>
              <a:rPr lang="en-US" baseline="0" dirty="0" smtClean="0"/>
              <a:t>3</a:t>
            </a:r>
            <a:r>
              <a:rPr lang="en-US" baseline="30000" dirty="0" smtClean="0"/>
              <a:t>rd</a:t>
            </a:r>
            <a:r>
              <a:rPr lang="en-US" baseline="0" dirty="0" smtClean="0"/>
              <a:t> is </a:t>
            </a:r>
            <a:r>
              <a:rPr lang="en-US" baseline="0" dirty="0" err="1" smtClean="0"/>
              <a:t>BlueCache</a:t>
            </a:r>
            <a:r>
              <a:rPr lang="en-US" baseline="0" dirty="0" smtClean="0"/>
              <a:t>, which is a flash-based KVS with hardware accelerator coming with 1GB of DRAM and half terabyte of flash</a:t>
            </a:r>
          </a:p>
          <a:p>
            <a:endParaRPr lang="en-US" baseline="0" dirty="0" smtClean="0"/>
          </a:p>
          <a:p>
            <a:r>
              <a:rPr lang="en-US" baseline="0" dirty="0" smtClean="0"/>
              <a:t>On the frontend runs BG servers.</a:t>
            </a:r>
          </a:p>
          <a:p>
            <a:endParaRPr lang="en-US" baseline="0" dirty="0" smtClean="0"/>
          </a:p>
          <a:p>
            <a:r>
              <a:rPr lang="en-US" baseline="0" dirty="0" smtClean="0"/>
              <a:t>For the MySQL backend, we use a machine a 32-core </a:t>
            </a:r>
            <a:r>
              <a:rPr lang="en-US" baseline="0" dirty="0" err="1" smtClean="0"/>
              <a:t>xeon</a:t>
            </a:r>
            <a:r>
              <a:rPr lang="en-US" baseline="0" dirty="0" smtClean="0"/>
              <a:t> server with 64GB of DRAM and 1.5TB of SSDs.</a:t>
            </a:r>
          </a:p>
        </p:txBody>
      </p:sp>
      <p:sp>
        <p:nvSpPr>
          <p:cNvPr id="4" name="Slide Number Placeholder 3"/>
          <p:cNvSpPr>
            <a:spLocks noGrp="1"/>
          </p:cNvSpPr>
          <p:nvPr>
            <p:ph type="sldNum" sz="quarter" idx="10"/>
          </p:nvPr>
        </p:nvSpPr>
        <p:spPr/>
        <p:txBody>
          <a:bodyPr/>
          <a:lstStyle/>
          <a:p>
            <a:fld id="{3A5ADA47-F8A8-4642-9F64-BB573B3ED9A0}" type="slidenum">
              <a:rPr lang="en-US" smtClean="0"/>
              <a:t>17</a:t>
            </a:fld>
            <a:endParaRPr lang="en-US"/>
          </a:p>
        </p:txBody>
      </p:sp>
    </p:spTree>
    <p:extLst>
      <p:ext uri="{BB962C8B-B14F-4D97-AF65-F5344CB8AC3E}">
        <p14:creationId xmlns:p14="http://schemas.microsoft.com/office/powerpoint/2010/main" val="261730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have collected some interesting results from the experiments.</a:t>
            </a:r>
          </a:p>
          <a:p>
            <a:r>
              <a:rPr lang="en-US" baseline="0" dirty="0" smtClean="0"/>
              <a:t>For </a:t>
            </a:r>
            <a:r>
              <a:rPr lang="en-US" baseline="0" dirty="0" err="1" smtClean="0"/>
              <a:t>memcached</a:t>
            </a:r>
            <a:r>
              <a:rPr lang="en-US" baseline="0" dirty="0" smtClean="0"/>
              <a:t>, we can see as user count increases, miss rates increase because DRAM is out of capacity, and as a result application throughput decreases.</a:t>
            </a:r>
          </a:p>
          <a:p>
            <a:r>
              <a:rPr lang="en-US" baseline="0" dirty="0" smtClean="0"/>
              <a:t>For both </a:t>
            </a:r>
            <a:r>
              <a:rPr lang="en-US" baseline="0" dirty="0" err="1" smtClean="0"/>
              <a:t>BlueCache</a:t>
            </a:r>
            <a:r>
              <a:rPr lang="en-US" baseline="0" dirty="0" smtClean="0"/>
              <a:t>, and </a:t>
            </a:r>
            <a:r>
              <a:rPr lang="en-US" baseline="0" dirty="0" err="1" smtClean="0"/>
              <a:t>FatCache</a:t>
            </a:r>
            <a:r>
              <a:rPr lang="en-US" baseline="0" dirty="0" smtClean="0"/>
              <a:t>, miss rates and throughput are constant since capacity is never an issue.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a:t>
            </a:r>
            <a:r>
              <a:rPr lang="en-US" baseline="0" dirty="0" err="1" smtClean="0"/>
              <a:t>BlueCache</a:t>
            </a:r>
            <a:r>
              <a:rPr lang="en-US" baseline="0" dirty="0" smtClean="0"/>
              <a:t> has 4 times faster than </a:t>
            </a:r>
            <a:r>
              <a:rPr lang="en-US" baseline="0" dirty="0" err="1" smtClean="0"/>
              <a:t>BlueCache</a:t>
            </a:r>
            <a:r>
              <a:rPr lang="en-US" baseline="0" dirty="0" smtClean="0"/>
              <a:t> because we have hardware accelerators, and use flash more effectively.</a:t>
            </a:r>
          </a:p>
          <a:p>
            <a:r>
              <a:rPr lang="en-US" baseline="0" dirty="0" smtClean="0"/>
              <a:t>When there is no misses because of capacity, DRAM is much faster than flash-based solutions.</a:t>
            </a:r>
          </a:p>
          <a:p>
            <a:r>
              <a:rPr lang="en-US" baseline="0" dirty="0" smtClean="0"/>
              <a:t>But, when cache misses are taken into account, </a:t>
            </a:r>
            <a:r>
              <a:rPr lang="en-US" baseline="0" dirty="0" err="1" smtClean="0"/>
              <a:t>BlueCache</a:t>
            </a:r>
            <a:r>
              <a:rPr lang="en-US" baseline="0" dirty="0" smtClean="0"/>
              <a:t> can outperform in-memory KVS when latter has more than 7% misses.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18</a:t>
            </a:fld>
            <a:endParaRPr lang="en-US"/>
          </a:p>
        </p:txBody>
      </p:sp>
    </p:spTree>
    <p:extLst>
      <p:ext uri="{BB962C8B-B14F-4D97-AF65-F5344CB8AC3E}">
        <p14:creationId xmlns:p14="http://schemas.microsoft.com/office/powerpoint/2010/main" val="201107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Fort a</a:t>
            </a:r>
            <a:r>
              <a:rPr lang="en-US" baseline="0" dirty="0" smtClean="0"/>
              <a:t> single node of </a:t>
            </a:r>
            <a:r>
              <a:rPr lang="en-US" baseline="0" dirty="0" err="1" smtClean="0"/>
              <a:t>BlueCache</a:t>
            </a:r>
            <a:r>
              <a:rPr lang="en-US" baseline="0" dirty="0" smtClean="0"/>
              <a:t>, the system is flash bandwidth limited.</a:t>
            </a:r>
          </a:p>
          <a:p>
            <a:r>
              <a:rPr lang="en-US" baseline="0" dirty="0" smtClean="0"/>
              <a:t>So theoretically, if we have 100 nodes, we should have 100 times the throughput, i.e. 15MRPS</a:t>
            </a:r>
            <a:endParaRPr lang="en-US" dirty="0" smtClean="0"/>
          </a:p>
          <a:p>
            <a:endParaRPr lang="en-US" dirty="0" smtClean="0"/>
          </a:p>
          <a:p>
            <a:r>
              <a:rPr lang="en-US" dirty="0" smtClean="0"/>
              <a:t>Because</a:t>
            </a:r>
            <a:r>
              <a:rPr lang="en-US" baseline="0" dirty="0" smtClean="0"/>
              <a:t> of limited hardware and other constraints, w</a:t>
            </a:r>
            <a:r>
              <a:rPr lang="en-US" dirty="0" smtClean="0"/>
              <a:t>e tried with a system with 4 nodes, and</a:t>
            </a:r>
            <a:r>
              <a:rPr lang="en-US" baseline="0" dirty="0" smtClean="0"/>
              <a:t> it provides 4X the performance.</a:t>
            </a:r>
          </a:p>
          <a:p>
            <a:r>
              <a:rPr lang="en-US" baseline="0" dirty="0" smtClean="0"/>
              <a:t>We can see that bandwidth is fairly distributed to application servers, and uses 93% of total internal flash bandwidth</a:t>
            </a:r>
          </a:p>
          <a:p>
            <a:endParaRPr lang="en-US" baseline="0" dirty="0" smtClean="0"/>
          </a:p>
          <a:p>
            <a:r>
              <a:rPr lang="en-US" baseline="0" dirty="0" smtClean="0"/>
              <a:t>Network Latency is small.</a:t>
            </a:r>
          </a:p>
          <a:p>
            <a:r>
              <a:rPr lang="en-US" dirty="0" smtClean="0"/>
              <a:t>From</a:t>
            </a:r>
            <a:r>
              <a:rPr lang="en-US" baseline="0" dirty="0" smtClean="0"/>
              <a:t> DRAM, there is o</a:t>
            </a:r>
            <a:r>
              <a:rPr lang="en-US" dirty="0" smtClean="0"/>
              <a:t>nly</a:t>
            </a:r>
            <a:r>
              <a:rPr lang="en-US" baseline="0" dirty="0" smtClean="0"/>
              <a:t> 2us of increase per network hop because we chained the nodes in a linked list for simplicity.</a:t>
            </a:r>
          </a:p>
          <a:p>
            <a:r>
              <a:rPr lang="en-US" baseline="0" dirty="0" smtClean="0"/>
              <a:t>And from flash, the network latency is negligible and access time is uniform.</a:t>
            </a:r>
            <a:endParaRPr lang="en-US" dirty="0" smtClean="0"/>
          </a:p>
          <a:p>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19</a:t>
            </a:fld>
            <a:endParaRPr lang="en-US"/>
          </a:p>
        </p:txBody>
      </p:sp>
    </p:spTree>
    <p:extLst>
      <p:ext uri="{BB962C8B-B14F-4D97-AF65-F5344CB8AC3E}">
        <p14:creationId xmlns:p14="http://schemas.microsoft.com/office/powerpoint/2010/main" val="20062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Big data</a:t>
            </a:r>
            <a:r>
              <a:rPr lang="en-US" baseline="0" dirty="0" smtClean="0"/>
              <a:t> is changing people’s life</a:t>
            </a:r>
          </a:p>
          <a:p>
            <a:pPr marL="228600" indent="-228600">
              <a:buAutoNum type="arabicPeriod"/>
            </a:pPr>
            <a:r>
              <a:rPr lang="en-US" baseline="0" dirty="0" smtClean="0"/>
              <a:t>Instantaneous searches is becoming increasingly popular</a:t>
            </a:r>
          </a:p>
          <a:p>
            <a:pPr marL="685800" lvl="1" indent="-228600">
              <a:buAutoNum type="arabicPeriod"/>
            </a:pPr>
            <a:r>
              <a:rPr lang="en-US" baseline="0" dirty="0" smtClean="0"/>
              <a:t>In 2014, Google receives 4 millions searches per minute and processes 20 PB everyday</a:t>
            </a:r>
          </a:p>
          <a:p>
            <a:pPr marL="685800" lvl="1" indent="-228600">
              <a:buAutoNum type="arabicPeriod"/>
            </a:pPr>
            <a:r>
              <a:rPr lang="en-US" baseline="0" dirty="0" smtClean="0"/>
              <a:t>The recent growth of AI-assisted </a:t>
            </a:r>
            <a:r>
              <a:rPr lang="en-US" baseline="0" smtClean="0"/>
              <a:t>search will generate </a:t>
            </a:r>
            <a:r>
              <a:rPr lang="en-US" baseline="0" dirty="0" smtClean="0"/>
              <a:t>more queries and data be searched and processed</a:t>
            </a:r>
          </a:p>
          <a:p>
            <a:pPr marL="228600" lvl="0" indent="-228600">
              <a:buAutoNum type="arabicPeriod"/>
            </a:pPr>
            <a:r>
              <a:rPr lang="en-US" baseline="0" dirty="0" smtClean="0"/>
              <a:t>Meanwhile, social networks have become a way of life</a:t>
            </a:r>
          </a:p>
          <a:p>
            <a:pPr marL="685800" lvl="1" indent="-228600">
              <a:buAutoNum type="arabicPeriod"/>
            </a:pPr>
            <a:r>
              <a:rPr lang="en-US" baseline="0" dirty="0" smtClean="0"/>
              <a:t>For example, there is a phenomena called twitter storms from the president of the United States</a:t>
            </a:r>
          </a:p>
          <a:p>
            <a:pPr marL="685800" lvl="1" indent="-228600">
              <a:buAutoNum type="arabicPeriod"/>
            </a:pPr>
            <a:r>
              <a:rPr lang="en-US" baseline="0" dirty="0" smtClean="0"/>
              <a:t>And people constantly checks their </a:t>
            </a:r>
            <a:r>
              <a:rPr lang="en-US" baseline="0" dirty="0" err="1" smtClean="0"/>
              <a:t>facebook</a:t>
            </a:r>
            <a:r>
              <a:rPr lang="en-US" baseline="0" dirty="0" smtClean="0"/>
              <a:t> and </a:t>
            </a:r>
            <a:r>
              <a:rPr lang="en-US" baseline="0" dirty="0" err="1" smtClean="0"/>
              <a:t>instagrams</a:t>
            </a:r>
            <a:r>
              <a:rPr lang="en-US" baseline="0" dirty="0" smtClean="0"/>
              <a:t> to interact with friends</a:t>
            </a:r>
          </a:p>
          <a:p>
            <a:pPr marL="685800" lvl="1" indent="-228600">
              <a:buAutoNum type="arabicPeriod"/>
            </a:pPr>
            <a:r>
              <a:rPr lang="en-US" baseline="0" dirty="0" smtClean="0"/>
              <a:t>And massive amount of contents are constantly being generated</a:t>
            </a:r>
          </a:p>
          <a:p>
            <a:pPr marL="228600" lvl="0" indent="-228600">
              <a:buAutoNum type="arabicPeriod"/>
            </a:pPr>
            <a:r>
              <a:rPr lang="en-US" baseline="0" dirty="0" smtClean="0"/>
              <a:t>Therefore, fast content-based services with massive amount of data requires big caches in data centers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2</a:t>
            </a:fld>
            <a:endParaRPr lang="en-US"/>
          </a:p>
        </p:txBody>
      </p:sp>
    </p:spTree>
    <p:extLst>
      <p:ext uri="{BB962C8B-B14F-4D97-AF65-F5344CB8AC3E}">
        <p14:creationId xmlns:p14="http://schemas.microsoft.com/office/powerpoint/2010/main" val="4052531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a:t>
            </a:r>
            <a:r>
              <a:rPr lang="en-US" baseline="0" dirty="0" err="1" smtClean="0"/>
              <a:t>BlueCache</a:t>
            </a:r>
            <a:r>
              <a:rPr lang="en-US" baseline="0" dirty="0" smtClean="0"/>
              <a:t> nodes consumes 40 watts at peak.</a:t>
            </a:r>
          </a:p>
          <a:p>
            <a:endParaRPr lang="en-US" baseline="0" dirty="0" smtClean="0"/>
          </a:p>
          <a:p>
            <a:r>
              <a:rPr lang="en-US" baseline="0" dirty="0" smtClean="0"/>
              <a:t>And a 20 node systems consumes 800 watts and can provide 20TB storage on </a:t>
            </a:r>
            <a:r>
              <a:rPr lang="en-US" baseline="0" dirty="0" err="1" smtClean="0"/>
              <a:t>BlueDBM</a:t>
            </a:r>
            <a:endParaRPr lang="en-US" baseline="0" dirty="0" smtClean="0"/>
          </a:p>
          <a:p>
            <a:endParaRPr lang="en-US" baseline="0" dirty="0" smtClean="0"/>
          </a:p>
          <a:p>
            <a:r>
              <a:rPr lang="en-US" baseline="0" dirty="0" err="1" smtClean="0"/>
              <a:t>BlueCache</a:t>
            </a:r>
            <a:r>
              <a:rPr lang="en-US" baseline="0" dirty="0" smtClean="0"/>
              <a:t> is 25X lower GB per watt than x86 machines.</a:t>
            </a:r>
          </a:p>
          <a:p>
            <a:endParaRPr lang="en-US" baseline="0" dirty="0" smtClean="0"/>
          </a:p>
          <a:p>
            <a:r>
              <a:rPr lang="en-US" baseline="0" dirty="0" smtClean="0"/>
              <a:t>Therefore </a:t>
            </a:r>
            <a:r>
              <a:rPr lang="en-US" baseline="0" dirty="0" err="1" smtClean="0"/>
              <a:t>BlueCache</a:t>
            </a:r>
            <a:r>
              <a:rPr lang="en-US" baseline="0" dirty="0" smtClean="0"/>
              <a:t> is low power</a:t>
            </a:r>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20</a:t>
            </a:fld>
            <a:endParaRPr lang="en-US"/>
          </a:p>
        </p:txBody>
      </p:sp>
    </p:spTree>
    <p:extLst>
      <p:ext uri="{BB962C8B-B14F-4D97-AF65-F5344CB8AC3E}">
        <p14:creationId xmlns:p14="http://schemas.microsoft.com/office/powerpoint/2010/main" val="980256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a:t>
            </a:r>
          </a:p>
          <a:p>
            <a:endParaRPr lang="en-US"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21</a:t>
            </a:fld>
            <a:endParaRPr lang="en-US"/>
          </a:p>
        </p:txBody>
      </p:sp>
    </p:spTree>
    <p:extLst>
      <p:ext uri="{BB962C8B-B14F-4D97-AF65-F5344CB8AC3E}">
        <p14:creationId xmlns:p14="http://schemas.microsoft.com/office/powerpoint/2010/main" val="1415769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5ADA47-F8A8-4642-9F64-BB573B3ED9A0}" type="slidenum">
              <a:rPr lang="en-US" smtClean="0"/>
              <a:t>22</a:t>
            </a:fld>
            <a:endParaRPr lang="en-US"/>
          </a:p>
        </p:txBody>
      </p:sp>
    </p:spTree>
    <p:extLst>
      <p:ext uri="{BB962C8B-B14F-4D97-AF65-F5344CB8AC3E}">
        <p14:creationId xmlns:p14="http://schemas.microsoft.com/office/powerpoint/2010/main" val="81361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Takes </a:t>
            </a:r>
          </a:p>
          <a:p>
            <a:endParaRPr lang="en-US" dirty="0" smtClean="0"/>
          </a:p>
          <a:p>
            <a:r>
              <a:rPr lang="en-US" dirty="0" smtClean="0"/>
              <a:t>With</a:t>
            </a:r>
            <a:r>
              <a:rPr lang="en-US" baseline="0" dirty="0" smtClean="0"/>
              <a:t> those motivations, we propose a new architecture for a flash-based KVS, called </a:t>
            </a:r>
            <a:r>
              <a:rPr lang="en-US" baseline="0" dirty="0" err="1" smtClean="0"/>
              <a:t>BlueCache</a:t>
            </a:r>
            <a:endParaRPr lang="en-US" baseline="0" dirty="0" smtClean="0"/>
          </a:p>
          <a:p>
            <a:r>
              <a:rPr lang="en-US" baseline="0" dirty="0" err="1" smtClean="0"/>
              <a:t>BlueCache</a:t>
            </a:r>
            <a:r>
              <a:rPr lang="en-US" baseline="0" dirty="0" smtClean="0"/>
              <a:t> is a distributed </a:t>
            </a:r>
            <a:r>
              <a:rPr lang="en-US" baseline="0" dirty="0" err="1" smtClean="0"/>
              <a:t>NoFTL</a:t>
            </a:r>
            <a:r>
              <a:rPr lang="en-US" baseline="0" dirty="0" smtClean="0"/>
              <a:t> flash-based KVS with hardware accelerators.</a:t>
            </a:r>
          </a:p>
          <a:p>
            <a:r>
              <a:rPr lang="en-US" baseline="0" dirty="0" smtClean="0"/>
              <a:t>Applications servers, uses KVS Protocol engines via </a:t>
            </a:r>
            <a:r>
              <a:rPr lang="en-US" baseline="0" dirty="0" err="1" smtClean="0"/>
              <a:t>PCIe</a:t>
            </a:r>
            <a:r>
              <a:rPr lang="en-US" baseline="0" dirty="0" smtClean="0"/>
              <a:t> to communicate with KVS nodes.</a:t>
            </a:r>
          </a:p>
          <a:p>
            <a:r>
              <a:rPr lang="en-US" baseline="0" dirty="0" smtClean="0"/>
              <a:t>And each KVS node uses hardware accelerators to directly manage KV pairs on raw NAND flash chips.</a:t>
            </a:r>
          </a:p>
          <a:p>
            <a:r>
              <a:rPr lang="en-US" baseline="0" dirty="0" smtClean="0"/>
              <a:t>We also have DRAM on the node to </a:t>
            </a:r>
            <a:r>
              <a:rPr lang="en-US" baseline="0" dirty="0" err="1" smtClean="0"/>
              <a:t>mangage</a:t>
            </a:r>
            <a:r>
              <a:rPr lang="en-US" baseline="0" dirty="0" smtClean="0"/>
              <a:t> KV index cache, a small amount of DRAM is used to cache popular objects.</a:t>
            </a:r>
          </a:p>
          <a:p>
            <a:endParaRPr lang="en-US" baseline="0" dirty="0" smtClean="0"/>
          </a:p>
          <a:p>
            <a:r>
              <a:rPr lang="en-US" baseline="0" dirty="0" smtClean="0"/>
              <a:t>We have built a prototype system of </a:t>
            </a:r>
            <a:r>
              <a:rPr lang="en-US" baseline="0" dirty="0" err="1" smtClean="0"/>
              <a:t>BlueCache</a:t>
            </a:r>
            <a:r>
              <a:rPr lang="en-US" baseline="0" dirty="0" smtClean="0"/>
              <a:t> with 4 KVS nodes, and it is implemented on the </a:t>
            </a:r>
            <a:r>
              <a:rPr lang="en-US" baseline="0" dirty="0" err="1" smtClean="0"/>
              <a:t>BlueDBM</a:t>
            </a:r>
            <a:r>
              <a:rPr lang="en-US" baseline="0" dirty="0" smtClean="0"/>
              <a:t> platform with FPGAs.</a:t>
            </a:r>
          </a:p>
        </p:txBody>
      </p:sp>
      <p:sp>
        <p:nvSpPr>
          <p:cNvPr id="4" name="Slide Number Placeholder 3"/>
          <p:cNvSpPr>
            <a:spLocks noGrp="1"/>
          </p:cNvSpPr>
          <p:nvPr>
            <p:ph type="sldNum" sz="quarter" idx="10"/>
          </p:nvPr>
        </p:nvSpPr>
        <p:spPr/>
        <p:txBody>
          <a:bodyPr/>
          <a:lstStyle/>
          <a:p>
            <a:fld id="{3A5ADA47-F8A8-4642-9F64-BB573B3ED9A0}" type="slidenum">
              <a:rPr lang="en-US" smtClean="0"/>
              <a:t>23</a:t>
            </a:fld>
            <a:endParaRPr lang="en-US"/>
          </a:p>
        </p:txBody>
      </p:sp>
    </p:spTree>
    <p:extLst>
      <p:ext uri="{BB962C8B-B14F-4D97-AF65-F5344CB8AC3E}">
        <p14:creationId xmlns:p14="http://schemas.microsoft.com/office/powerpoint/2010/main" val="3076755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How much</a:t>
            </a:r>
            <a:r>
              <a:rPr lang="en-US" altLang="zh-CN" baseline="0" dirty="0" smtClean="0"/>
              <a:t> cache should be properly provisioned in terms of cost and performance?</a:t>
            </a:r>
          </a:p>
          <a:p>
            <a:pPr marL="228600" indent="-228600">
              <a:buFont typeface="+mj-lt"/>
              <a:buAutoNum type="arabicPeriod"/>
            </a:pPr>
            <a:r>
              <a:rPr lang="en-US" baseline="0" dirty="0" smtClean="0"/>
              <a:t>In 1987, Jim Gray and his colleague published the now-famous 5-minute rule for trading off memory and I/O capacity.</a:t>
            </a:r>
          </a:p>
          <a:p>
            <a:pPr marL="228600" indent="-228600">
              <a:buFont typeface="+mj-lt"/>
              <a:buAutoNum type="arabicPeriod"/>
            </a:pPr>
            <a:r>
              <a:rPr lang="en-US" baseline="0" dirty="0" smtClean="0"/>
              <a:t>Their calculation compares the cost of holding a data permanently in DRAM with cost of performing disk I/O each time a record is accessed. </a:t>
            </a:r>
          </a:p>
          <a:p>
            <a:pPr marL="228600" indent="-228600">
              <a:buFont typeface="+mj-lt"/>
              <a:buAutoNum type="arabicPeriod"/>
            </a:pPr>
            <a:r>
              <a:rPr lang="en-US" baseline="0" dirty="0" smtClean="0"/>
              <a:t>With the technology in 1987, pages referenced very 5 minutes should be memory resident by Jim’s Gray.</a:t>
            </a:r>
          </a:p>
          <a:p>
            <a:pPr marL="0" indent="0">
              <a:buFont typeface="Arial" panose="020B0604020202020204" pitchFamily="34" charset="0"/>
              <a:buNone/>
            </a:pPr>
            <a:r>
              <a:rPr lang="en-US" baseline="0" dirty="0" smtClean="0"/>
              <a:t>As the technology progresses, the cost of DRAM storage has dropped relatively to the cost of fast disk IO, and more data should be cached in memory</a:t>
            </a:r>
          </a:p>
          <a:p>
            <a:pPr marL="0" indent="0">
              <a:buFont typeface="Arial" panose="020B0604020202020204" pitchFamily="34" charset="0"/>
              <a:buNone/>
            </a:pPr>
            <a:r>
              <a:rPr lang="en-US" baseline="0" dirty="0" smtClean="0"/>
              <a:t>20 years after Gray’s rule, the break-even interval is 90 </a:t>
            </a:r>
            <a:r>
              <a:rPr lang="en-US" baseline="0" dirty="0" err="1" smtClean="0"/>
              <a:t>mins</a:t>
            </a:r>
            <a:r>
              <a:rPr lang="en-US" baseline="0" dirty="0" smtClean="0"/>
              <a:t>.</a:t>
            </a:r>
          </a:p>
          <a:p>
            <a:pPr marL="0" indent="0">
              <a:buFont typeface="Arial" panose="020B0604020202020204" pitchFamily="34" charset="0"/>
              <a:buNone/>
            </a:pPr>
            <a:r>
              <a:rPr lang="en-US" baseline="0" dirty="0" smtClean="0"/>
              <a:t>And more recently, in 2016, the break-even interval is 300 </a:t>
            </a:r>
            <a:r>
              <a:rPr lang="en-US" baseline="0" dirty="0" err="1" smtClean="0"/>
              <a:t>mins</a:t>
            </a:r>
            <a:r>
              <a:rPr lang="en-US" baseline="0" dirty="0" smtClean="0"/>
              <a:t>, roughly 5 hours.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25</a:t>
            </a:fld>
            <a:endParaRPr lang="en-US"/>
          </a:p>
        </p:txBody>
      </p:sp>
    </p:spTree>
    <p:extLst>
      <p:ext uri="{BB962C8B-B14F-4D97-AF65-F5344CB8AC3E}">
        <p14:creationId xmlns:p14="http://schemas.microsoft.com/office/powerpoint/2010/main" val="2040440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advances</a:t>
            </a:r>
            <a:r>
              <a:rPr lang="en-US" baseline="0" dirty="0" smtClean="0"/>
              <a:t> of flash memory technology also adds changes to Gray’s rule.</a:t>
            </a:r>
          </a:p>
          <a:p>
            <a:endParaRPr lang="en-US" baseline="0" dirty="0" smtClean="0"/>
          </a:p>
          <a:p>
            <a:r>
              <a:rPr lang="en-US" baseline="0" dirty="0" smtClean="0"/>
              <a:t>Flash memory is two orders-of-magnitude faster than rotating disks.</a:t>
            </a:r>
          </a:p>
          <a:p>
            <a:r>
              <a:rPr lang="en-US" baseline="0" dirty="0" smtClean="0"/>
              <a:t>If we swap hard drives with flash memory, the break-even interval shortens by 6 folds, and becomes less than a minute.</a:t>
            </a:r>
          </a:p>
          <a:p>
            <a:r>
              <a:rPr lang="en-US" baseline="0" dirty="0" smtClean="0"/>
              <a:t>This means there is no need to cache so much.</a:t>
            </a:r>
          </a:p>
          <a:p>
            <a:endParaRPr lang="en-US" baseline="0" dirty="0" smtClean="0"/>
          </a:p>
          <a:p>
            <a:r>
              <a:rPr lang="en-US" baseline="0" dirty="0" smtClean="0"/>
              <a:t>Suppose we use flash memory instead of DRAM as a cache.</a:t>
            </a:r>
          </a:p>
          <a:p>
            <a:r>
              <a:rPr lang="en-US" baseline="0" dirty="0" smtClean="0"/>
              <a:t>Then the break-even interval increases by 9X, which means we should and we can cache a lot in flash</a:t>
            </a:r>
          </a:p>
        </p:txBody>
      </p:sp>
      <p:sp>
        <p:nvSpPr>
          <p:cNvPr id="4" name="Slide Number Placeholder 3"/>
          <p:cNvSpPr>
            <a:spLocks noGrp="1"/>
          </p:cNvSpPr>
          <p:nvPr>
            <p:ph type="sldNum" sz="quarter" idx="10"/>
          </p:nvPr>
        </p:nvSpPr>
        <p:spPr/>
        <p:txBody>
          <a:bodyPr/>
          <a:lstStyle/>
          <a:p>
            <a:fld id="{3A5ADA47-F8A8-4642-9F64-BB573B3ED9A0}" type="slidenum">
              <a:rPr lang="en-US" smtClean="0"/>
              <a:t>26</a:t>
            </a:fld>
            <a:endParaRPr lang="en-US"/>
          </a:p>
        </p:txBody>
      </p:sp>
    </p:spTree>
    <p:extLst>
      <p:ext uri="{BB962C8B-B14F-4D97-AF65-F5344CB8AC3E}">
        <p14:creationId xmlns:p14="http://schemas.microsoft.com/office/powerpoint/2010/main" val="3708567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there</a:t>
            </a:r>
            <a:r>
              <a:rPr lang="en-US" baseline="0" dirty="0" smtClean="0"/>
              <a:t> are several factors that Gray’s rule does not capture.</a:t>
            </a:r>
          </a:p>
          <a:p>
            <a:pPr marL="228600" indent="-228600">
              <a:buFont typeface="+mj-lt"/>
              <a:buAutoNum type="arabicPeriod"/>
            </a:pPr>
            <a:r>
              <a:rPr lang="en-US" baseline="0" dirty="0" smtClean="0"/>
              <a:t>The first is the speed of the cache.</a:t>
            </a:r>
          </a:p>
          <a:p>
            <a:pPr marL="685800" lvl="1" indent="-228600">
              <a:buFont typeface="+mj-lt"/>
              <a:buAutoNum type="arabicPeriod"/>
            </a:pPr>
            <a:r>
              <a:rPr lang="en-US" baseline="0" dirty="0" smtClean="0"/>
              <a:t>Compared with DRAM, Flash has about 100X lower bandwidth.</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terms of latency, flash has about 4 orders-of-magnitude longer latency than DRAM.</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Thus, for certain applications which cannot tolerate long latencies, flash is not suitable as a cache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The second factor is the storage density.</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Flash memory offers more than 100X higher density than DRAM.</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Thus it is easier to fulfill Gray’s rule using flash as a cache.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The third is cached data format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Not all data is cached as raw disk pages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data centers, data is cached key-value pairs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27</a:t>
            </a:fld>
            <a:endParaRPr lang="en-US"/>
          </a:p>
        </p:txBody>
      </p:sp>
    </p:spTree>
    <p:extLst>
      <p:ext uri="{BB962C8B-B14F-4D97-AF65-F5344CB8AC3E}">
        <p14:creationId xmlns:p14="http://schemas.microsoft.com/office/powerpoint/2010/main" val="16888884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am </a:t>
            </a:r>
            <a:r>
              <a:rPr lang="en-US" dirty="0" err="1" smtClean="0"/>
              <a:t>gonna</a:t>
            </a:r>
            <a:r>
              <a:rPr lang="en-US" dirty="0" smtClean="0"/>
              <a:t> discuss the designs of key-value</a:t>
            </a:r>
            <a:r>
              <a:rPr lang="en-US" baseline="0" dirty="0" smtClean="0"/>
              <a:t> caches in data centers</a:t>
            </a:r>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28</a:t>
            </a:fld>
            <a:endParaRPr lang="en-US"/>
          </a:p>
        </p:txBody>
      </p:sp>
    </p:spTree>
    <p:extLst>
      <p:ext uri="{BB962C8B-B14F-4D97-AF65-F5344CB8AC3E}">
        <p14:creationId xmlns:p14="http://schemas.microsoft.com/office/powerpoint/2010/main" val="2846071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Distributed</a:t>
            </a:r>
            <a:r>
              <a:rPr lang="en-US" baseline="0" dirty="0" smtClean="0"/>
              <a:t> processing of KV operation with flash incurs latencies from many system components.</a:t>
            </a:r>
          </a:p>
          <a:p>
            <a:r>
              <a:rPr lang="en-US" baseline="0" dirty="0" smtClean="0"/>
              <a:t>For such a system, we have latencies from flash chip access, storage software from FTL and operation system, network and KVS processing.</a:t>
            </a:r>
            <a:endParaRPr lang="en-US" dirty="0" smtClean="0"/>
          </a:p>
          <a:p>
            <a:r>
              <a:rPr lang="en-US" dirty="0" smtClean="0"/>
              <a:t>Latency</a:t>
            </a:r>
            <a:r>
              <a:rPr lang="en-US" baseline="0" dirty="0" smtClean="0"/>
              <a:t> is additive because data needs to be copied to and from DRAM</a:t>
            </a:r>
          </a:p>
          <a:p>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29</a:t>
            </a:fld>
            <a:endParaRPr lang="en-US"/>
          </a:p>
        </p:txBody>
      </p:sp>
    </p:spTree>
    <p:extLst>
      <p:ext uri="{BB962C8B-B14F-4D97-AF65-F5344CB8AC3E}">
        <p14:creationId xmlns:p14="http://schemas.microsoft.com/office/powerpoint/2010/main" val="4136094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data</a:t>
            </a:r>
            <a:r>
              <a:rPr lang="en-US" baseline="0" dirty="0" smtClean="0"/>
              <a:t> centers, d</a:t>
            </a:r>
            <a:r>
              <a:rPr lang="en-US" dirty="0" smtClean="0"/>
              <a:t>ata</a:t>
            </a:r>
            <a:r>
              <a:rPr lang="en-US" baseline="0" dirty="0" smtClean="0"/>
              <a:t>base engines which stores massive amount of data, are transactional, and cannot sustain high user request rate for fast Internet services</a:t>
            </a:r>
          </a:p>
          <a:p>
            <a:endParaRPr lang="en-US" baseline="0" dirty="0" smtClean="0"/>
          </a:p>
          <a:p>
            <a:r>
              <a:rPr lang="en-US" baseline="0" dirty="0" smtClean="0"/>
              <a:t>Therefore, KVS are used to cache database queries to speed up lookups</a:t>
            </a:r>
          </a:p>
          <a:p>
            <a:r>
              <a:rPr lang="en-US" baseline="0" dirty="0" smtClean="0"/>
              <a:t>For those key-value caches, searches are maintained as key value pairs in memory, where key is the query string, and value is the answer to the query.</a:t>
            </a:r>
          </a:p>
          <a:p>
            <a:r>
              <a:rPr lang="en-US" baseline="0" dirty="0" smtClean="0"/>
              <a:t>And a cluster of such KVS machines are formed as a distributed cache to provide high throughput and large capacity</a:t>
            </a:r>
          </a:p>
          <a:p>
            <a:r>
              <a:rPr lang="en-US" baseline="0" dirty="0" smtClean="0"/>
              <a:t>Popular examples include </a:t>
            </a:r>
            <a:r>
              <a:rPr lang="en-US" baseline="0" dirty="0" err="1" smtClean="0"/>
              <a:t>redis</a:t>
            </a:r>
            <a:r>
              <a:rPr lang="en-US" baseline="0" dirty="0" smtClean="0"/>
              <a:t> and </a:t>
            </a:r>
            <a:r>
              <a:rPr lang="en-US" baseline="0" dirty="0" err="1" smtClean="0"/>
              <a:t>memcached</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A5ADA47-F8A8-4642-9F64-BB573B3ED9A0}" type="slidenum">
              <a:rPr lang="en-US" smtClean="0"/>
              <a:t>3</a:t>
            </a:fld>
            <a:endParaRPr lang="en-US"/>
          </a:p>
        </p:txBody>
      </p:sp>
    </p:spTree>
    <p:extLst>
      <p:ext uri="{BB962C8B-B14F-4D97-AF65-F5344CB8AC3E}">
        <p14:creationId xmlns:p14="http://schemas.microsoft.com/office/powerpoint/2010/main" val="426408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centers</a:t>
            </a:r>
            <a:r>
              <a:rPr lang="en-US" baseline="0" dirty="0" smtClean="0"/>
              <a:t> use x86 servers to support three distinct functionalities.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first kind of servers are application servers, which takes end user requests, and return with response.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kind of servers are backend storage servers, which stores p</a:t>
            </a:r>
            <a:r>
              <a:rPr lang="en-US" dirty="0" smtClean="0"/>
              <a:t>ersisten</a:t>
            </a:r>
            <a:r>
              <a:rPr lang="en-US" baseline="0" dirty="0" smtClean="0"/>
              <a:t>t data on disks, and are managed by complicated software such as MySQL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third kind are key-value cache servers, which caches database query results indexed by query strings in DRAM.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Such KVS servers are extensively used by websites with massive amount data, such </a:t>
            </a:r>
            <a:r>
              <a:rPr lang="en-US" baseline="0" dirty="0" err="1" smtClean="0"/>
              <a:t>facebook</a:t>
            </a:r>
            <a:r>
              <a:rPr lang="en-US" baseline="0" dirty="0" smtClean="0"/>
              <a:t>, twitter, and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2008, there are more than 800 servers with 28 TBs of DRAM in Facebook’s </a:t>
            </a:r>
            <a:r>
              <a:rPr lang="en-US" baseline="0" dirty="0" err="1" smtClean="0"/>
              <a:t>memcached</a:t>
            </a:r>
            <a:r>
              <a:rPr lang="en-US" baseline="0" dirty="0" smtClean="0"/>
              <a:t> key-value store cluster.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since that, the user has grown by 18X which means more than 500TBs KVS memory is possibly needed in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work, we will only focus on the KVS cache layer, without modifying other datacenter components.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4</a:t>
            </a:fld>
            <a:endParaRPr lang="en-US"/>
          </a:p>
        </p:txBody>
      </p:sp>
    </p:spTree>
    <p:extLst>
      <p:ext uri="{BB962C8B-B14F-4D97-AF65-F5344CB8AC3E}">
        <p14:creationId xmlns:p14="http://schemas.microsoft.com/office/powerpoint/2010/main" val="321146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a:t>
            </a:r>
            <a:r>
              <a:rPr lang="en-US" baseline="0" dirty="0" smtClean="0"/>
              <a:t> key-value stores three primitive operations, GET SET and DELETE on key-value pairs.</a:t>
            </a:r>
          </a:p>
          <a:p>
            <a:pPr marL="228600" indent="-228600">
              <a:buFont typeface="+mj-lt"/>
              <a:buAutoNum type="arabicPeriod"/>
            </a:pPr>
            <a:r>
              <a:rPr lang="en-US" baseline="0" dirty="0" smtClean="0"/>
              <a:t>To use KVS as a cache, application servers transform user read-request into multiple GET-requests. If a GET hits, it returns the cached result to the application. If a GET misses, a backend database query is issued, followed by a cache refill with a SET request.</a:t>
            </a:r>
          </a:p>
          <a:p>
            <a:pPr marL="228600" indent="-228600">
              <a:buFont typeface="+mj-lt"/>
              <a:buAutoNum type="arabicPeriod"/>
            </a:pPr>
            <a:r>
              <a:rPr lang="en-US" baseline="0" dirty="0" smtClean="0"/>
              <a:t>A user write-requests, will invalidate the relevant key-value pairs by DELETE requests and update the backend.</a:t>
            </a:r>
          </a:p>
          <a:p>
            <a:pPr marL="685800" lvl="1" indent="-228600">
              <a:buFont typeface="+mj-lt"/>
              <a:buAutoNum type="arabicPeriod"/>
            </a:pPr>
            <a:r>
              <a:rPr lang="en-US" baseline="0" dirty="0" smtClean="0"/>
              <a:t>The next GET request will force a cache miss followed a cache refill.</a:t>
            </a:r>
          </a:p>
        </p:txBody>
      </p:sp>
      <p:sp>
        <p:nvSpPr>
          <p:cNvPr id="4" name="Slide Number Placeholder 3"/>
          <p:cNvSpPr>
            <a:spLocks noGrp="1"/>
          </p:cNvSpPr>
          <p:nvPr>
            <p:ph type="sldNum" sz="quarter" idx="10"/>
          </p:nvPr>
        </p:nvSpPr>
        <p:spPr/>
        <p:txBody>
          <a:bodyPr/>
          <a:lstStyle/>
          <a:p>
            <a:fld id="{3A5ADA47-F8A8-4642-9F64-BB573B3ED9A0}" type="slidenum">
              <a:rPr lang="en-US" smtClean="0"/>
              <a:t>5</a:t>
            </a:fld>
            <a:endParaRPr lang="en-US"/>
          </a:p>
        </p:txBody>
      </p:sp>
    </p:spTree>
    <p:extLst>
      <p:ext uri="{BB962C8B-B14F-4D97-AF65-F5344CB8AC3E}">
        <p14:creationId xmlns:p14="http://schemas.microsoft.com/office/powerpoint/2010/main" val="1940994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a:t>
            </a:r>
            <a:r>
              <a:rPr lang="en-US" baseline="0" dirty="0" smtClean="0"/>
              <a:t> example of a key-value cache use case is BG, an open-source social networking benchmark.</a:t>
            </a:r>
          </a:p>
          <a:p>
            <a:r>
              <a:rPr lang="en-US" baseline="0" dirty="0" smtClean="0"/>
              <a:t>BG transforms </a:t>
            </a:r>
            <a:r>
              <a:rPr lang="en-US" baseline="0" dirty="0" err="1" smtClean="0"/>
              <a:t>facebook</a:t>
            </a:r>
            <a:r>
              <a:rPr lang="en-US" baseline="0" dirty="0" smtClean="0"/>
              <a:t>-like social actions into MySQL queries, uses KVS to cache the DB queries.</a:t>
            </a:r>
          </a:p>
          <a:p>
            <a:r>
              <a:rPr lang="en-US" baseline="0" dirty="0" smtClean="0"/>
              <a:t>And average query answer for BG is 1KB.</a:t>
            </a:r>
          </a:p>
          <a:p>
            <a:endParaRPr lang="en-US" baseline="0" dirty="0" smtClean="0"/>
          </a:p>
          <a:p>
            <a:r>
              <a:rPr lang="en-US" baseline="0" dirty="0" smtClean="0"/>
              <a:t>This graph shows the miss rate vs. active user count.</a:t>
            </a:r>
          </a:p>
          <a:p>
            <a:r>
              <a:rPr lang="en-US" baseline="0" dirty="0" smtClean="0"/>
              <a:t>As the user count increases, more </a:t>
            </a:r>
            <a:r>
              <a:rPr lang="en-US" baseline="0" dirty="0" err="1" smtClean="0"/>
              <a:t>db</a:t>
            </a:r>
            <a:r>
              <a:rPr lang="en-US" baseline="0" dirty="0" smtClean="0"/>
              <a:t> query answers need to be cached, and miss rate goes up if total KVS cache size can no longer cache all items.</a:t>
            </a:r>
          </a:p>
          <a:p>
            <a:endParaRPr lang="en-US" baseline="0" dirty="0" smtClean="0"/>
          </a:p>
          <a:p>
            <a:r>
              <a:rPr lang="en-US" baseline="0" dirty="0" smtClean="0"/>
              <a:t>Consequently, the application throughput goes down since each miss is penalized by accessing the slow backend.</a:t>
            </a:r>
          </a:p>
          <a:p>
            <a:endParaRPr lang="en-US" baseline="0" dirty="0" smtClean="0"/>
          </a:p>
          <a:p>
            <a:r>
              <a:rPr lang="en-US" baseline="0" dirty="0" smtClean="0"/>
              <a:t>So can we make searches more cost effective by using an </a:t>
            </a:r>
            <a:r>
              <a:rPr lang="en-US" baseline="0" dirty="0" err="1" smtClean="0"/>
              <a:t>enourmously</a:t>
            </a:r>
            <a:r>
              <a:rPr lang="en-US" baseline="0" dirty="0" smtClean="0"/>
              <a:t> large flash-based KV cache, so that we don’t miss because of lack of cache capacity.</a:t>
            </a:r>
          </a:p>
          <a:p>
            <a:endParaRPr lang="en-US" baseline="0" dirty="0" smtClean="0"/>
          </a:p>
        </p:txBody>
      </p:sp>
      <p:sp>
        <p:nvSpPr>
          <p:cNvPr id="4" name="Slide Number Placeholder 3"/>
          <p:cNvSpPr>
            <a:spLocks noGrp="1"/>
          </p:cNvSpPr>
          <p:nvPr>
            <p:ph type="sldNum" sz="quarter" idx="10"/>
          </p:nvPr>
        </p:nvSpPr>
        <p:spPr/>
        <p:txBody>
          <a:bodyPr/>
          <a:lstStyle/>
          <a:p>
            <a:fld id="{3A5ADA47-F8A8-4642-9F64-BB573B3ED9A0}" type="slidenum">
              <a:rPr lang="en-US" smtClean="0"/>
              <a:t>6</a:t>
            </a:fld>
            <a:endParaRPr lang="en-US"/>
          </a:p>
        </p:txBody>
      </p:sp>
    </p:spTree>
    <p:extLst>
      <p:ext uri="{BB962C8B-B14F-4D97-AF65-F5344CB8AC3E}">
        <p14:creationId xmlns:p14="http://schemas.microsoft.com/office/powerpoint/2010/main" val="2617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Providing a KVS cache that is large enough for applications can be challenging because …</a:t>
            </a:r>
          </a:p>
          <a:p>
            <a:pPr marL="228600" indent="-228600">
              <a:buAutoNum type="arabicPeriod"/>
            </a:pPr>
            <a:r>
              <a:rPr lang="en-US" baseline="0" dirty="0" smtClean="0"/>
              <a:t>Many applications share KVS caches.</a:t>
            </a:r>
          </a:p>
          <a:p>
            <a:pPr marL="228600" indent="-228600">
              <a:buAutoNum type="arabicPeriod"/>
            </a:pPr>
            <a:r>
              <a:rPr lang="en-US" baseline="0" dirty="0" smtClean="0"/>
              <a:t>The size of each application has been growing</a:t>
            </a:r>
          </a:p>
          <a:p>
            <a:pPr marL="228600" indent="-228600">
              <a:buAutoNum type="arabicPeriod"/>
            </a:pPr>
            <a:r>
              <a:rPr lang="en-US" baseline="0" dirty="0" smtClean="0"/>
              <a:t>At the same time, new applications are emerging, and application mix changes rapidly</a:t>
            </a:r>
          </a:p>
          <a:p>
            <a:pPr marL="228600" indent="-228600">
              <a:buAutoNum type="arabicPeriod"/>
            </a:pPr>
            <a:r>
              <a:rPr lang="en-US" baseline="0" dirty="0" smtClean="0"/>
              <a:t>Applications do not share KV pairs, but do share KV cache because of their distinct characteristics</a:t>
            </a:r>
          </a:p>
          <a:p>
            <a:pPr marL="228600" indent="-228600">
              <a:buAutoNum type="arabicPeriod"/>
            </a:pPr>
            <a:r>
              <a:rPr lang="en-US" baseline="0" dirty="0" smtClean="0"/>
              <a:t>Thus, the effective size of KVS cluster is the sum the working sets of all applications</a:t>
            </a:r>
          </a:p>
        </p:txBody>
      </p:sp>
      <p:sp>
        <p:nvSpPr>
          <p:cNvPr id="4" name="Slide Number Placeholder 3"/>
          <p:cNvSpPr>
            <a:spLocks noGrp="1"/>
          </p:cNvSpPr>
          <p:nvPr>
            <p:ph type="sldNum" sz="quarter" idx="10"/>
          </p:nvPr>
        </p:nvSpPr>
        <p:spPr/>
        <p:txBody>
          <a:bodyPr/>
          <a:lstStyle/>
          <a:p>
            <a:fld id="{3A5ADA47-F8A8-4642-9F64-BB573B3ED9A0}" type="slidenum">
              <a:rPr lang="en-US" smtClean="0"/>
              <a:t>7</a:t>
            </a:fld>
            <a:endParaRPr lang="en-US"/>
          </a:p>
        </p:txBody>
      </p:sp>
    </p:spTree>
    <p:extLst>
      <p:ext uri="{BB962C8B-B14F-4D97-AF65-F5344CB8AC3E}">
        <p14:creationId xmlns:p14="http://schemas.microsoft.com/office/powerpoint/2010/main" val="1336043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traditional architecture of KVS is x86-based servers with CPU processors, fast </a:t>
            </a:r>
            <a:r>
              <a:rPr lang="en-US" baseline="0" dirty="0" err="1" smtClean="0"/>
              <a:t>nework</a:t>
            </a:r>
            <a:r>
              <a:rPr lang="en-US" baseline="0" dirty="0" smtClean="0"/>
              <a:t> interface card, and lots of DRAM, running KVS software.</a:t>
            </a:r>
          </a:p>
          <a:p>
            <a:pPr marL="228600" indent="-228600">
              <a:buFont typeface="+mj-lt"/>
              <a:buAutoNum type="arabicPeriod"/>
            </a:pPr>
            <a:r>
              <a:rPr lang="en-US" baseline="0" dirty="0" smtClean="0"/>
              <a:t>Clients or application servers communicate with KVS server via network interface card</a:t>
            </a:r>
          </a:p>
          <a:p>
            <a:pPr marL="228600" indent="-228600">
              <a:buFont typeface="+mj-lt"/>
              <a:buAutoNum type="arabicPeriod"/>
            </a:pPr>
            <a:r>
              <a:rPr lang="en-US" baseline="0" dirty="0" smtClean="0"/>
              <a:t>And x86 CPUs process KV requests in DRAM.</a:t>
            </a:r>
            <a:endParaRPr lang="en-US" baseline="0" dirty="0"/>
          </a:p>
          <a:p>
            <a:pPr marL="685800" lvl="1" indent="-228600">
              <a:buFont typeface="+mj-lt"/>
              <a:buAutoNum type="arabicPeriod"/>
            </a:pPr>
            <a:r>
              <a:rPr lang="en-US" baseline="0" dirty="0" smtClean="0"/>
              <a:t>There are two distinctive data structures on DRAM to manage KV pairs.</a:t>
            </a:r>
          </a:p>
          <a:p>
            <a:pPr marL="1143000" lvl="2" indent="-228600">
              <a:buFont typeface="+mj-lt"/>
              <a:buAutoNum type="arabicPeriod"/>
            </a:pPr>
            <a:r>
              <a:rPr lang="en-US" baseline="0" dirty="0" smtClean="0"/>
              <a:t>The first is KV-Index Cache with only the pointers to the objects, so that we can have variable length of key-value pairs.</a:t>
            </a:r>
          </a:p>
          <a:p>
            <a:pPr marL="1143000" lvl="2" indent="-228600">
              <a:buFont typeface="+mj-lt"/>
              <a:buAutoNum type="arabicPeriod"/>
            </a:pPr>
            <a:r>
              <a:rPr lang="en-US" baseline="0" dirty="0" smtClean="0"/>
              <a:t>The second is KV-Data Store where object payload is kept.</a:t>
            </a:r>
          </a:p>
          <a:p>
            <a:pPr marL="228600" indent="-228600">
              <a:buFont typeface="+mj-lt"/>
              <a:buAutoNum type="arabicPeriod"/>
            </a:pPr>
            <a:r>
              <a:rPr lang="en-US" baseline="0" dirty="0" smtClean="0"/>
              <a:t>And in some cases, GPUs can accelerate KV-Index Cache accesses</a:t>
            </a:r>
          </a:p>
        </p:txBody>
      </p:sp>
      <p:sp>
        <p:nvSpPr>
          <p:cNvPr id="4" name="Slide Number Placeholder 3"/>
          <p:cNvSpPr>
            <a:spLocks noGrp="1"/>
          </p:cNvSpPr>
          <p:nvPr>
            <p:ph type="sldNum" sz="quarter" idx="10"/>
          </p:nvPr>
        </p:nvSpPr>
        <p:spPr/>
        <p:txBody>
          <a:bodyPr/>
          <a:lstStyle/>
          <a:p>
            <a:fld id="{3A5ADA47-F8A8-4642-9F64-BB573B3ED9A0}" type="slidenum">
              <a:rPr lang="en-US" smtClean="0"/>
              <a:t>8</a:t>
            </a:fld>
            <a:endParaRPr lang="en-US"/>
          </a:p>
        </p:txBody>
      </p:sp>
    </p:spTree>
    <p:extLst>
      <p:ext uri="{BB962C8B-B14F-4D97-AF65-F5344CB8AC3E}">
        <p14:creationId xmlns:p14="http://schemas.microsoft.com/office/powerpoint/2010/main" val="2830452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KVS Research with traditional x86 server architecture has shown 120+MRPS of performance</a:t>
            </a:r>
          </a:p>
          <a:p>
            <a:pPr marL="685800" lvl="1" indent="-228600">
              <a:buAutoNum type="arabicPeriod"/>
            </a:pPr>
            <a:r>
              <a:rPr lang="en-US" baseline="0" dirty="0" smtClean="0"/>
              <a:t>They use Intel DDIO Technology, which directly injects NIC packets to processor’s LLC, and steers the packets to dedicated cores based on headers</a:t>
            </a:r>
          </a:p>
          <a:p>
            <a:pPr marL="685800" lvl="1" indent="-228600">
              <a:buAutoNum type="arabicPeriod"/>
            </a:pPr>
            <a:r>
              <a:rPr lang="en-US" baseline="0" dirty="0" smtClean="0"/>
              <a:t>The state of art systems are MICA and Mega-KV</a:t>
            </a:r>
          </a:p>
          <a:p>
            <a:pPr marL="228600" lvl="0" indent="-228600">
              <a:buAutoNum type="arabicPeriod"/>
            </a:pPr>
            <a:r>
              <a:rPr lang="en-US" baseline="0" dirty="0" smtClean="0"/>
              <a:t>But high performance comes at high cost.</a:t>
            </a:r>
          </a:p>
          <a:p>
            <a:pPr marL="685800" lvl="1" indent="-228600">
              <a:buAutoNum type="arabicPeriod"/>
            </a:pPr>
            <a:r>
              <a:rPr lang="en-US" baseline="0" dirty="0" smtClean="0"/>
              <a:t>MICA uses 24 physical cores and 12 10GbE ports, that is 2 cores per port </a:t>
            </a:r>
          </a:p>
          <a:p>
            <a:pPr marL="685800" lvl="1" indent="-228600">
              <a:buAutoNum type="arabicPeriod"/>
            </a:pPr>
            <a:r>
              <a:rPr lang="en-US" baseline="0" dirty="0" smtClean="0"/>
              <a:t>Mega-KV uses 2 </a:t>
            </a:r>
            <a:r>
              <a:rPr lang="en-US" baseline="0" dirty="0" err="1" smtClean="0"/>
              <a:t>Nvidia</a:t>
            </a:r>
            <a:r>
              <a:rPr lang="en-US" baseline="0" dirty="0" smtClean="0"/>
              <a:t> GTX 780 GPUs in addition to a CPUs, to push the performance 160MPRS</a:t>
            </a:r>
          </a:p>
          <a:p>
            <a:pPr marL="685800" lvl="1" indent="-228600">
              <a:buAutoNum type="arabicPeriod"/>
            </a:pPr>
            <a:r>
              <a:rPr lang="en-US" baseline="0" dirty="0" smtClean="0"/>
              <a:t>Both solutions are both power hungry, and needs hundreds of watts</a:t>
            </a:r>
          </a:p>
          <a:p>
            <a:pPr marL="228600" lvl="0" indent="-228600">
              <a:buAutoNum type="arabicPeriod"/>
            </a:pPr>
            <a:r>
              <a:rPr lang="en-US" baseline="0" dirty="0" smtClean="0"/>
              <a:t>A Past study shows that superscalar OOO core pipeline is underutilized for simple KVS operations</a:t>
            </a:r>
          </a:p>
          <a:p>
            <a:pPr marL="685800" lvl="1" indent="-228600">
              <a:buAutoNum type="arabicPeriod"/>
            </a:pPr>
            <a:r>
              <a:rPr lang="en-US" baseline="0" dirty="0" smtClean="0"/>
              <a:t>Only 3MB LLC is needed for the throughput</a:t>
            </a:r>
          </a:p>
          <a:p>
            <a:pPr marL="228600" lvl="0" indent="-228600">
              <a:buAutoNum type="arabicPeriod"/>
            </a:pPr>
            <a:r>
              <a:rPr lang="en-US" baseline="0" dirty="0" smtClean="0"/>
              <a:t>All of the above solutions are DRAM-based, and power hungry, and a distributed flash-based KVS system can offer a more power-efficient solution to data-center caching</a:t>
            </a:r>
          </a:p>
        </p:txBody>
      </p:sp>
      <p:sp>
        <p:nvSpPr>
          <p:cNvPr id="4" name="Slide Number Placeholder 3"/>
          <p:cNvSpPr>
            <a:spLocks noGrp="1"/>
          </p:cNvSpPr>
          <p:nvPr>
            <p:ph type="sldNum" sz="quarter" idx="10"/>
          </p:nvPr>
        </p:nvSpPr>
        <p:spPr/>
        <p:txBody>
          <a:bodyPr/>
          <a:lstStyle/>
          <a:p>
            <a:fld id="{3A5ADA47-F8A8-4642-9F64-BB573B3ED9A0}" type="slidenum">
              <a:rPr lang="en-US" smtClean="0"/>
              <a:t>9</a:t>
            </a:fld>
            <a:endParaRPr lang="en-US"/>
          </a:p>
        </p:txBody>
      </p:sp>
    </p:spTree>
    <p:extLst>
      <p:ext uri="{BB962C8B-B14F-4D97-AF65-F5344CB8AC3E}">
        <p14:creationId xmlns:p14="http://schemas.microsoft.com/office/powerpoint/2010/main" val="1118250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lang="en-US" sz="1200" kern="1200" smtClean="0">
                <a:solidFill>
                  <a:srgbClr val="40458C"/>
                </a:solidFill>
                <a:latin typeface="+mn-lt"/>
                <a:ea typeface="+mn-ea"/>
                <a:cs typeface="+mn-cs"/>
              </a:defRPr>
            </a:lvl1pPr>
          </a:lstStyle>
          <a:p>
            <a:pPr>
              <a:defRPr/>
            </a:pPr>
            <a:r>
              <a:rPr lang="en-US" smtClean="0"/>
              <a:t>August 24, 2014</a:t>
            </a:r>
            <a:endParaRPr lang="en-US" dirty="0"/>
          </a:p>
        </p:txBody>
      </p:sp>
      <p:sp>
        <p:nvSpPr>
          <p:cNvPr id="70" name="Rectangle 71"/>
          <p:cNvSpPr>
            <a:spLocks noGrp="1" noChangeArrowheads="1"/>
          </p:cNvSpPr>
          <p:nvPr>
            <p:ph type="sldNum" sz="quarter" idx="11"/>
          </p:nvPr>
        </p:nvSpPr>
        <p:spPr/>
        <p:txBody>
          <a:bodyPr/>
          <a:lstStyle>
            <a:lvl1pPr>
              <a:defRPr dirty="0" smtClean="0">
                <a:latin typeface="Tahoma" charset="0"/>
              </a:defRPr>
            </a:lvl1pPr>
          </a:lstStyle>
          <a:p>
            <a:pPr>
              <a:defRPr/>
            </a:pPr>
            <a:fld id="{8C48759D-F0CA-4910-BD7E-24674907CF4B}" type="slidenum">
              <a:rPr lang="en-US">
                <a:solidFill>
                  <a:srgbClr val="40458C"/>
                </a:solidFill>
              </a:rPr>
              <a:pPr>
                <a:defRPr/>
              </a:pPr>
              <a:t>‹#›</a:t>
            </a:fld>
            <a:endParaRPr lang="en-US">
              <a:solidFill>
                <a:srgbClr val="40458C"/>
              </a:solidFill>
            </a:endParaRPr>
          </a:p>
        </p:txBody>
      </p:sp>
    </p:spTree>
    <p:extLst>
      <p:ext uri="{BB962C8B-B14F-4D97-AF65-F5344CB8AC3E}">
        <p14:creationId xmlns:p14="http://schemas.microsoft.com/office/powerpoint/2010/main" val="37530192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524000"/>
            <a:ext cx="77724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solidFill>
                  <a:srgbClr val="40458C"/>
                </a:solidFill>
              </a:rPr>
              <a:t>August 24, 2014</a:t>
            </a:r>
            <a:endParaRPr lang="en-US" dirty="0">
              <a:solidFill>
                <a:srgbClr val="40458C"/>
              </a:solidFill>
            </a:endParaRPr>
          </a:p>
        </p:txBody>
      </p:sp>
      <p:sp>
        <p:nvSpPr>
          <p:cNvPr id="5" name="Rectangle 67"/>
          <p:cNvSpPr>
            <a:spLocks noGrp="1" noChangeArrowheads="1"/>
          </p:cNvSpPr>
          <p:nvPr>
            <p:ph type="sldNum" sz="quarter" idx="11"/>
          </p:nvPr>
        </p:nvSpPr>
        <p:spPr>
          <a:ln/>
        </p:spPr>
        <p:txBody>
          <a:bodyPr/>
          <a:lstStyle>
            <a:lvl1pPr>
              <a:defRPr/>
            </a:lvl1pPr>
          </a:lstStyle>
          <a:p>
            <a:pPr>
              <a:defRPr/>
            </a:pPr>
            <a:fld id="{82EBCB9E-A63D-40CD-B460-FB591CA1F1D1}" type="slidenum">
              <a:rPr lang="en-US" smtClean="0">
                <a:solidFill>
                  <a:srgbClr val="40458C"/>
                </a:solidFill>
              </a:rPr>
              <a:pPr>
                <a:defRPr/>
              </a:pPr>
              <a:t>‹#›</a:t>
            </a:fld>
            <a:endParaRPr lang="en-US" dirty="0">
              <a:solidFill>
                <a:srgbClr val="40458C"/>
              </a:solidFill>
            </a:endParaRPr>
          </a:p>
        </p:txBody>
      </p:sp>
    </p:spTree>
    <p:extLst>
      <p:ext uri="{BB962C8B-B14F-4D97-AF65-F5344CB8AC3E}">
        <p14:creationId xmlns:p14="http://schemas.microsoft.com/office/powerpoint/2010/main" val="17535395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solidFill>
                  <a:srgbClr val="40458C"/>
                </a:solidFill>
              </a:rPr>
              <a:t>August 24, 2014</a:t>
            </a:r>
            <a:endParaRPr lang="en-US" dirty="0">
              <a:solidFill>
                <a:srgbClr val="40458C"/>
              </a:solidFill>
            </a:endParaRPr>
          </a:p>
        </p:txBody>
      </p:sp>
      <p:sp>
        <p:nvSpPr>
          <p:cNvPr id="4" name="Slide Number Placeholder 3"/>
          <p:cNvSpPr>
            <a:spLocks noGrp="1"/>
          </p:cNvSpPr>
          <p:nvPr>
            <p:ph type="sldNum" sz="quarter" idx="11"/>
          </p:nvPr>
        </p:nvSpPr>
        <p:spPr/>
        <p:txBody>
          <a:bodyPr/>
          <a:lstStyle/>
          <a:p>
            <a:pPr>
              <a:defRPr/>
            </a:pPr>
            <a:fld id="{512C2CAC-F0DF-4E5B-B84F-ECF7FDD1D0DF}" type="slidenum">
              <a:rPr lang="en-US">
                <a:solidFill>
                  <a:srgbClr val="40458C"/>
                </a:solidFill>
              </a:rPr>
              <a:pPr>
                <a:defRPr/>
              </a:pPr>
              <a:t>‹#›</a:t>
            </a:fld>
            <a:endParaRPr lang="en-US">
              <a:solidFill>
                <a:srgbClr val="40458C"/>
              </a:solidFill>
            </a:endParaRPr>
          </a:p>
        </p:txBody>
      </p:sp>
    </p:spTree>
    <p:extLst>
      <p:ext uri="{BB962C8B-B14F-4D97-AF65-F5344CB8AC3E}">
        <p14:creationId xmlns:p14="http://schemas.microsoft.com/office/powerpoint/2010/main" val="30621749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70" name="Rectangle 71"/>
          <p:cNvSpPr>
            <a:spLocks noGrp="1" noChangeArrowheads="1"/>
          </p:cNvSpPr>
          <p:nvPr>
            <p:ph type="sldNum" sz="quarter" idx="11"/>
          </p:nvPr>
        </p:nvSpPr>
        <p:spPr/>
        <p:txBody>
          <a:bodyPr/>
          <a:lstStyle>
            <a:lvl1pPr>
              <a:defRPr dirty="0" smtClean="0">
                <a:latin typeface="Tahoma" charset="0"/>
              </a:defRPr>
            </a:lvl1pPr>
          </a:lstStyle>
          <a:p>
            <a:pPr>
              <a:defRPr/>
            </a:pPr>
            <a:fld id="{8C48759D-F0CA-4910-BD7E-24674907CF4B}" type="slidenum">
              <a:rPr lang="en-US">
                <a:solidFill>
                  <a:srgbClr val="40458C"/>
                </a:solidFill>
              </a:rPr>
              <a:pPr>
                <a:defRPr/>
              </a:pPr>
              <a:t>‹#›</a:t>
            </a:fld>
            <a:endParaRPr lang="en-US">
              <a:solidFill>
                <a:srgbClr val="40458C"/>
              </a:solidFill>
            </a:endParaRPr>
          </a:p>
        </p:txBody>
      </p:sp>
    </p:spTree>
    <p:extLst>
      <p:ext uri="{BB962C8B-B14F-4D97-AF65-F5344CB8AC3E}">
        <p14:creationId xmlns:p14="http://schemas.microsoft.com/office/powerpoint/2010/main" val="12958985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sldNum" sz="quarter" idx="11"/>
          </p:nvPr>
        </p:nvSpPr>
        <p:spPr>
          <a:ln/>
        </p:spPr>
        <p:txBody>
          <a:bodyPr/>
          <a:lstStyle>
            <a:lvl1pPr>
              <a:defRPr/>
            </a:lvl1pPr>
          </a:lstStyle>
          <a:p>
            <a:pPr>
              <a:defRPr/>
            </a:pPr>
            <a:fld id="{82EBCB9E-A63D-40CD-B460-FB591CA1F1D1}" type="slidenum">
              <a:rPr lang="en-US" smtClean="0">
                <a:solidFill>
                  <a:srgbClr val="40458C"/>
                </a:solidFill>
              </a:rPr>
              <a:pPr>
                <a:defRPr/>
              </a:pPr>
              <a:t>‹#›</a:t>
            </a:fld>
            <a:endParaRPr lang="en-US" dirty="0">
              <a:solidFill>
                <a:srgbClr val="40458C"/>
              </a:solidFill>
            </a:endParaRPr>
          </a:p>
        </p:txBody>
      </p:sp>
    </p:spTree>
    <p:extLst>
      <p:ext uri="{BB962C8B-B14F-4D97-AF65-F5344CB8AC3E}">
        <p14:creationId xmlns:p14="http://schemas.microsoft.com/office/powerpoint/2010/main" val="2748176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pPr>
              <a:defRPr/>
            </a:pPr>
            <a:fld id="{512C2CAC-F0DF-4E5B-B84F-ECF7FDD1D0DF}" type="slidenum">
              <a:rPr lang="en-US">
                <a:solidFill>
                  <a:srgbClr val="40458C"/>
                </a:solidFill>
              </a:rPr>
              <a:pPr>
                <a:defRPr/>
              </a:pPr>
              <a:t>‹#›</a:t>
            </a:fld>
            <a:endParaRPr lang="en-US">
              <a:solidFill>
                <a:srgbClr val="40458C"/>
              </a:solidFill>
            </a:endParaRPr>
          </a:p>
        </p:txBody>
      </p:sp>
    </p:spTree>
    <p:extLst>
      <p:ext uri="{BB962C8B-B14F-4D97-AF65-F5344CB8AC3E}">
        <p14:creationId xmlns:p14="http://schemas.microsoft.com/office/powerpoint/2010/main" val="3372598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608289" y="1513022"/>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smtClean="0"/>
            </a:lvl1pPr>
          </a:lstStyle>
          <a:p>
            <a:pPr fontAlgn="base">
              <a:spcAft>
                <a:spcPct val="0"/>
              </a:spcAft>
              <a:defRPr/>
            </a:pPr>
            <a:r>
              <a:rPr lang="en-US" smtClean="0">
                <a:solidFill>
                  <a:srgbClr val="40458C"/>
                </a:solidFill>
              </a:rPr>
              <a:t>August 24, 2014</a:t>
            </a:r>
            <a:endParaRPr lang="en-US" dirty="0">
              <a:solidFill>
                <a:srgbClr val="40458C"/>
              </a:solidFill>
            </a:endParaRPr>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dirty="0" smtClean="0"/>
            </a:lvl1pPr>
          </a:lstStyle>
          <a:p>
            <a:pPr fontAlgn="base">
              <a:spcAft>
                <a:spcPct val="0"/>
              </a:spcAft>
              <a:defRPr/>
            </a:pPr>
            <a:fld id="{512C2CAC-F0DF-4E5B-B84F-ECF7FDD1D0DF}" type="slidenum">
              <a:rPr lang="en-US">
                <a:solidFill>
                  <a:srgbClr val="40458C"/>
                </a:solidFill>
              </a:rPr>
              <a:pPr fontAlgn="base">
                <a:spcAft>
                  <a:spcPct val="0"/>
                </a:spcAft>
                <a:defRPr/>
              </a:pPr>
              <a:t>‹#›</a:t>
            </a:fld>
            <a:endParaRPr lang="en-US">
              <a:solidFill>
                <a:srgbClr val="40458C"/>
              </a:solidFill>
            </a:endParaRPr>
          </a:p>
        </p:txBody>
      </p:sp>
    </p:spTree>
    <p:extLst>
      <p:ext uri="{BB962C8B-B14F-4D97-AF65-F5344CB8AC3E}">
        <p14:creationId xmlns:p14="http://schemas.microsoft.com/office/powerpoint/2010/main" val="1969391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8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8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fontAlgn="base">
                  <a:lnSpc>
                    <a:spcPct val="90000"/>
                  </a:lnSpc>
                  <a:spcBef>
                    <a:spcPct val="25000"/>
                  </a:spcBef>
                  <a:spcAft>
                    <a:spcPct val="0"/>
                  </a:spcAft>
                  <a:buClr>
                    <a:srgbClr val="FFFFFF"/>
                  </a:buClr>
                  <a:buSzPct val="100000"/>
                  <a:buFont typeface="Wingdings" pitchFamily="2" charset="2"/>
                  <a:buChar char="•"/>
                  <a:defRPr/>
                </a:pPr>
                <a:endParaRPr lang="en-US" sz="2000">
                  <a:solidFill>
                    <a:srgbClr val="40458C"/>
                  </a:solidFill>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dirty="0" smtClean="0"/>
            </a:lvl1pPr>
          </a:lstStyle>
          <a:p>
            <a:pPr fontAlgn="base">
              <a:spcAft>
                <a:spcPct val="0"/>
              </a:spcAft>
              <a:defRPr/>
            </a:pPr>
            <a:fld id="{512C2CAC-F0DF-4E5B-B84F-ECF7FDD1D0DF}" type="slidenum">
              <a:rPr lang="en-US">
                <a:solidFill>
                  <a:srgbClr val="40458C"/>
                </a:solidFill>
              </a:rPr>
              <a:pPr fontAlgn="base">
                <a:spcAft>
                  <a:spcPct val="0"/>
                </a:spcAft>
                <a:defRPr/>
              </a:pPr>
              <a:t>‹#›</a:t>
            </a:fld>
            <a:endParaRPr lang="en-US">
              <a:solidFill>
                <a:srgbClr val="40458C"/>
              </a:solidFill>
            </a:endParaRPr>
          </a:p>
        </p:txBody>
      </p:sp>
    </p:spTree>
    <p:extLst>
      <p:ext uri="{BB962C8B-B14F-4D97-AF65-F5344CB8AC3E}">
        <p14:creationId xmlns:p14="http://schemas.microsoft.com/office/powerpoint/2010/main" val="22211620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chart" Target="../charts/chart8.xml"/><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0336"/>
            <a:ext cx="7772400" cy="1143000"/>
          </a:xfrm>
        </p:spPr>
        <p:txBody>
          <a:bodyPr/>
          <a:lstStyle/>
          <a:p>
            <a:pPr algn="ctr"/>
            <a:r>
              <a:rPr lang="en-US" dirty="0" err="1" smtClean="0"/>
              <a:t>BlueCache</a:t>
            </a:r>
            <a:r>
              <a:rPr lang="en-US" dirty="0" smtClean="0"/>
              <a:t>: A Distributed Flash-based Key Value Store</a:t>
            </a:r>
            <a:endParaRPr lang="en-US" dirty="0"/>
          </a:p>
        </p:txBody>
      </p:sp>
      <p:sp>
        <p:nvSpPr>
          <p:cNvPr id="4" name="Slide Number Placeholder 3"/>
          <p:cNvSpPr>
            <a:spLocks noGrp="1"/>
          </p:cNvSpPr>
          <p:nvPr>
            <p:ph type="sldNum" sz="quarter" idx="11"/>
          </p:nvPr>
        </p:nvSpPr>
        <p:spPr/>
        <p:txBody>
          <a:bodyPr/>
          <a:lstStyle/>
          <a:p>
            <a:pPr>
              <a:defRPr/>
            </a:pPr>
            <a:fld id="{8C48759D-F0CA-4910-BD7E-24674907CF4B}" type="slidenum">
              <a:rPr lang="en-US" smtClean="0">
                <a:solidFill>
                  <a:srgbClr val="40458C"/>
                </a:solidFill>
              </a:rPr>
              <a:pPr>
                <a:defRPr/>
              </a:pPr>
              <a:t>1</a:t>
            </a:fld>
            <a:endParaRPr lang="en-US">
              <a:solidFill>
                <a:srgbClr val="40458C"/>
              </a:solidFill>
            </a:endParaRPr>
          </a:p>
        </p:txBody>
      </p:sp>
      <p:sp>
        <p:nvSpPr>
          <p:cNvPr id="5" name="Shape 24"/>
          <p:cNvSpPr txBox="1">
            <a:spLocks noGrp="1"/>
          </p:cNvSpPr>
          <p:nvPr>
            <p:ph type="subTitle" idx="1"/>
          </p:nvPr>
        </p:nvSpPr>
        <p:spPr>
          <a:xfrm>
            <a:off x="644159" y="3200400"/>
            <a:ext cx="7855682" cy="2133600"/>
          </a:xfrm>
          <a:prstGeom prst="rect">
            <a:avLst/>
          </a:prstGeom>
        </p:spPr>
        <p:txBody>
          <a:bodyPr lIns="91425" tIns="91425" rIns="91425" bIns="91425" anchor="t" anchorCtr="0">
            <a:noAutofit/>
          </a:bodyPr>
          <a:lstStyle/>
          <a:p>
            <a:pPr algn="ctr"/>
            <a:r>
              <a:rPr lang="en-US" sz="2000" b="1" dirty="0" smtClean="0"/>
              <a:t>Shuotao Xu</a:t>
            </a:r>
            <a:r>
              <a:rPr lang="en-US" sz="2000" dirty="0" smtClean="0"/>
              <a:t>, </a:t>
            </a:r>
            <a:r>
              <a:rPr lang="en-US" sz="2000" dirty="0" err="1" smtClean="0"/>
              <a:t>Sungjin</a:t>
            </a:r>
            <a:r>
              <a:rPr lang="en-US" sz="2000" dirty="0"/>
              <a:t> </a:t>
            </a:r>
            <a:r>
              <a:rPr lang="en-US" sz="2000" dirty="0" smtClean="0"/>
              <a:t>Lee</a:t>
            </a:r>
            <a:r>
              <a:rPr lang="en-US" sz="2000" baseline="30000" dirty="0" smtClean="0"/>
              <a:t>*</a:t>
            </a:r>
            <a:r>
              <a:rPr lang="en-US" sz="2000" dirty="0" smtClean="0"/>
              <a:t>, Sang-Woo Jun</a:t>
            </a:r>
          </a:p>
          <a:p>
            <a:pPr algn="ctr"/>
            <a:r>
              <a:rPr lang="en-US" sz="2000" dirty="0" smtClean="0"/>
              <a:t>Ming Liu, Jamey Hicks</a:t>
            </a:r>
            <a:r>
              <a:rPr lang="en-US" sz="2000" b="1" i="1" baseline="30000" dirty="0"/>
              <a:t>+</a:t>
            </a:r>
            <a:r>
              <a:rPr lang="en-US" sz="2000" dirty="0" smtClean="0"/>
              <a:t>, Arvind</a:t>
            </a:r>
            <a:endParaRPr lang="en-US" sz="1800" dirty="0" smtClean="0">
              <a:solidFill>
                <a:schemeClr val="accent2">
                  <a:lumMod val="50000"/>
                </a:schemeClr>
              </a:solidFill>
            </a:endParaRPr>
          </a:p>
          <a:p>
            <a:pPr algn="ctr"/>
            <a:r>
              <a:rPr lang="en-US" sz="1800" dirty="0" smtClean="0">
                <a:solidFill>
                  <a:schemeClr val="accent2">
                    <a:lumMod val="50000"/>
                  </a:schemeClr>
                </a:solidFill>
              </a:rPr>
              <a:t>MIT Computer Science and Artificial Intelligence Laboratory</a:t>
            </a:r>
          </a:p>
          <a:p>
            <a:pPr algn="ctr"/>
            <a:r>
              <a:rPr lang="en-US" sz="1800" dirty="0" smtClean="0">
                <a:solidFill>
                  <a:schemeClr val="accent2">
                    <a:lumMod val="50000"/>
                  </a:schemeClr>
                </a:solidFill>
              </a:rPr>
              <a:t>*DGIST, S. Korea</a:t>
            </a:r>
          </a:p>
          <a:p>
            <a:pPr algn="ctr"/>
            <a:r>
              <a:rPr lang="en-US" sz="1800" baseline="30000" dirty="0">
                <a:solidFill>
                  <a:schemeClr val="accent2">
                    <a:lumMod val="50000"/>
                  </a:schemeClr>
                </a:solidFill>
              </a:rPr>
              <a:t>+</a:t>
            </a:r>
            <a:r>
              <a:rPr lang="en-US" sz="1800" dirty="0">
                <a:solidFill>
                  <a:schemeClr val="accent2">
                    <a:lumMod val="50000"/>
                  </a:schemeClr>
                </a:solidFill>
              </a:rPr>
              <a:t>Accelerated </a:t>
            </a:r>
            <a:r>
              <a:rPr lang="en-US" sz="1800" dirty="0" smtClean="0">
                <a:solidFill>
                  <a:schemeClr val="accent2">
                    <a:lumMod val="50000"/>
                  </a:schemeClr>
                </a:solidFill>
              </a:rPr>
              <a:t>Tech, </a:t>
            </a:r>
            <a:r>
              <a:rPr lang="en-US" sz="1800" dirty="0" err="1" smtClean="0">
                <a:solidFill>
                  <a:schemeClr val="accent2">
                    <a:lumMod val="50000"/>
                  </a:schemeClr>
                </a:solidFill>
              </a:rPr>
              <a:t>Inc</a:t>
            </a:r>
            <a:endParaRPr lang="en-US" sz="1800" dirty="0" smtClean="0">
              <a:solidFill>
                <a:schemeClr val="accent2">
                  <a:lumMod val="50000"/>
                </a:schemeClr>
              </a:solidFill>
            </a:endParaRPr>
          </a:p>
        </p:txBody>
      </p:sp>
      <p:sp>
        <p:nvSpPr>
          <p:cNvPr id="6" name="Rectangle 5"/>
          <p:cNvSpPr/>
          <p:nvPr/>
        </p:nvSpPr>
        <p:spPr>
          <a:xfrm>
            <a:off x="838200" y="5103659"/>
            <a:ext cx="3269678" cy="338554"/>
          </a:xfrm>
          <a:prstGeom prst="rect">
            <a:avLst/>
          </a:prstGeom>
          <a:noFill/>
          <a:ln w="9525">
            <a:noFill/>
            <a:miter lim="800000"/>
            <a:headEnd/>
            <a:tailEnd/>
          </a:ln>
        </p:spPr>
        <p:txBody>
          <a:bodyPr vert="horz" wrap="square" lIns="91425" tIns="91425" rIns="91425" bIns="91425" numCol="1" anchor="t" anchorCtr="0" compatLnSpc="1">
            <a:prstTxWarp prst="textNoShape">
              <a:avLst/>
            </a:prstTxWarp>
            <a:noAutofit/>
          </a:bodyPr>
          <a:lstStyle/>
          <a:p>
            <a:pPr algn="r" eaLnBrk="0" fontAlgn="base" hangingPunct="0">
              <a:spcBef>
                <a:spcPct val="20000"/>
              </a:spcBef>
              <a:spcAft>
                <a:spcPct val="0"/>
              </a:spcAft>
              <a:buClr>
                <a:schemeClr val="hlink"/>
              </a:buClr>
              <a:buSzPct val="110000"/>
              <a:buFont typeface="Wingdings" pitchFamily="2" charset="2"/>
              <a:buNone/>
            </a:pPr>
            <a:r>
              <a:rPr lang="en-US" sz="1600" kern="0" dirty="0" smtClean="0"/>
              <a:t>VLDB 2017, Munich, Germany</a:t>
            </a:r>
            <a:endParaRPr lang="en-US" sz="1600" kern="0" dirty="0"/>
          </a:p>
        </p:txBody>
      </p:sp>
      <p:sp>
        <p:nvSpPr>
          <p:cNvPr id="8" name="Shape 24"/>
          <p:cNvSpPr txBox="1">
            <a:spLocks/>
          </p:cNvSpPr>
          <p:nvPr/>
        </p:nvSpPr>
        <p:spPr bwMode="auto">
          <a:xfrm>
            <a:off x="6084795" y="5103659"/>
            <a:ext cx="2095499" cy="438577"/>
          </a:xfrm>
          <a:prstGeom prst="rect">
            <a:avLst/>
          </a:prstGeom>
          <a:noFill/>
          <a:ln w="9525">
            <a:noFill/>
            <a:miter lim="800000"/>
            <a:headEnd/>
            <a:tailEnd/>
          </a:ln>
        </p:spPr>
        <p:txBody>
          <a:bodyPr vert="horz" wrap="square" lIns="91425" tIns="91425" rIns="91425" bIns="91425" numCol="1" anchor="t" anchorCtr="0" compatLnSpc="1">
            <a:prstTxWarp prst="textNoShape">
              <a:avLst/>
            </a:prstTxWarp>
            <a:noAutofit/>
          </a:bodyPr>
          <a:lstStyle>
            <a:lvl1pPr marL="0" indent="0" algn="l" rtl="0" eaLnBrk="0" fontAlgn="base" hangingPunct="0">
              <a:spcBef>
                <a:spcPct val="20000"/>
              </a:spcBef>
              <a:spcAft>
                <a:spcPct val="0"/>
              </a:spcAft>
              <a:buClr>
                <a:schemeClr val="hlink"/>
              </a:buClr>
              <a:buSzPct val="110000"/>
              <a:buFont typeface="Wingdings" pitchFamily="2" charset="2"/>
              <a:buNone/>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8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8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algn="r"/>
            <a:r>
              <a:rPr lang="en-US" sz="1600" kern="0" dirty="0" smtClean="0"/>
              <a:t>August 29, 2017</a:t>
            </a:r>
            <a:endParaRPr lang="en" sz="1600" kern="0" dirty="0"/>
          </a:p>
        </p:txBody>
      </p:sp>
    </p:spTree>
    <p:extLst>
      <p:ext uri="{BB962C8B-B14F-4D97-AF65-F5344CB8AC3E}">
        <p14:creationId xmlns:p14="http://schemas.microsoft.com/office/powerpoint/2010/main" val="4195963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763000" cy="1143000"/>
          </a:xfrm>
        </p:spPr>
        <p:txBody>
          <a:bodyPr/>
          <a:lstStyle/>
          <a:p>
            <a:r>
              <a:rPr lang="en-US" dirty="0" smtClean="0"/>
              <a:t>Million Requests Per Second (MRPS)? </a:t>
            </a:r>
            <a:endParaRPr lang="en-US" dirty="0"/>
          </a:p>
        </p:txBody>
      </p:sp>
      <p:sp>
        <p:nvSpPr>
          <p:cNvPr id="3" name="Content Placeholder 2"/>
          <p:cNvSpPr>
            <a:spLocks noGrp="1"/>
          </p:cNvSpPr>
          <p:nvPr>
            <p:ph idx="1"/>
          </p:nvPr>
        </p:nvSpPr>
        <p:spPr>
          <a:xfrm>
            <a:off x="609600" y="1524000"/>
            <a:ext cx="7924800" cy="4114800"/>
          </a:xfrm>
        </p:spPr>
        <p:txBody>
          <a:bodyPr/>
          <a:lstStyle/>
          <a:p>
            <a:r>
              <a:rPr lang="en-US" sz="2400" dirty="0" smtClean="0"/>
              <a:t>On </a:t>
            </a:r>
            <a:r>
              <a:rPr lang="en-US" sz="2400" dirty="0"/>
              <a:t>normalized scale MICA supports 10MRPS per 10GbE </a:t>
            </a:r>
            <a:r>
              <a:rPr lang="en-US" sz="2400" dirty="0" smtClean="0"/>
              <a:t>for 16B KV pairs</a:t>
            </a:r>
          </a:p>
          <a:p>
            <a:pPr lvl="1"/>
            <a:r>
              <a:rPr lang="en-US" sz="2000" dirty="0" smtClean="0"/>
              <a:t>Two </a:t>
            </a:r>
            <a:r>
              <a:rPr lang="en-US" sz="2000" dirty="0"/>
              <a:t>physical </a:t>
            </a:r>
            <a:r>
              <a:rPr lang="en-US" sz="2000" dirty="0" smtClean="0"/>
              <a:t>cores per 10GbE</a:t>
            </a:r>
          </a:p>
          <a:p>
            <a:pPr lvl="1"/>
            <a:r>
              <a:rPr lang="en-US" sz="2000" dirty="0" smtClean="0"/>
              <a:t>Uses about 1Gbps BW (10X underutilization)</a:t>
            </a:r>
          </a:p>
          <a:p>
            <a:r>
              <a:rPr lang="en-US" sz="2400" dirty="0"/>
              <a:t>MRPS depends on miss rates</a:t>
            </a:r>
          </a:p>
          <a:p>
            <a:pPr lvl="1"/>
            <a:r>
              <a:rPr lang="en-US" sz="2000" dirty="0"/>
              <a:t>MRPS drops if miss rate increases</a:t>
            </a:r>
          </a:p>
          <a:p>
            <a:pPr lvl="1"/>
            <a:r>
              <a:rPr lang="en-US" sz="2000" dirty="0"/>
              <a:t>Bigger cache </a:t>
            </a:r>
            <a:r>
              <a:rPr lang="en-US" sz="2000" dirty="0" smtClean="0"/>
              <a:t>can provide </a:t>
            </a:r>
            <a:r>
              <a:rPr lang="en-US" sz="2000" dirty="0"/>
              <a:t>higher </a:t>
            </a:r>
            <a:r>
              <a:rPr lang="en-US" sz="2000" dirty="0" smtClean="0"/>
              <a:t>MRPS</a:t>
            </a:r>
            <a:endParaRPr lang="en-US" sz="2000" dirty="0"/>
          </a:p>
          <a:p>
            <a:r>
              <a:rPr lang="en-US" sz="2400" dirty="0" smtClean="0"/>
              <a:t>MRPS depends on KV-pair size</a:t>
            </a:r>
          </a:p>
          <a:p>
            <a:pPr lvl="1"/>
            <a:r>
              <a:rPr lang="en-US" sz="2000" dirty="0" smtClean="0"/>
              <a:t>1MRPS if |KV| = 1KB (MICA [NSDI’14])</a:t>
            </a:r>
          </a:p>
          <a:p>
            <a:pPr lvl="1"/>
            <a:r>
              <a:rPr lang="en-US" sz="2000" dirty="0" smtClean="0"/>
              <a:t>125KRPS if |KV| = 8KB</a:t>
            </a:r>
          </a:p>
          <a:p>
            <a:pPr lvl="1"/>
            <a:r>
              <a:rPr lang="en-US" sz="2000" dirty="0" smtClean="0"/>
              <a:t>128X less items if |KV| = 1KB as to 16B (more misses!)</a:t>
            </a:r>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10</a:t>
            </a:fld>
            <a:endParaRPr lang="en-US" dirty="0">
              <a:solidFill>
                <a:srgbClr val="40458C"/>
              </a:solidFill>
            </a:endParaRPr>
          </a:p>
        </p:txBody>
      </p:sp>
    </p:spTree>
    <p:extLst>
      <p:ext uri="{BB962C8B-B14F-4D97-AF65-F5344CB8AC3E}">
        <p14:creationId xmlns:p14="http://schemas.microsoft.com/office/powerpoint/2010/main" val="42894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using Flash as a cache</a:t>
            </a:r>
            <a:endParaRPr lang="en-US"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11</a:t>
            </a:fld>
            <a:endParaRPr lang="en-US" dirty="0">
              <a:solidFill>
                <a:srgbClr val="40458C"/>
              </a:solidFill>
            </a:endParaRPr>
          </a:p>
        </p:txBody>
      </p:sp>
      <p:sp>
        <p:nvSpPr>
          <p:cNvPr id="5" name="Content Placeholder 2"/>
          <p:cNvSpPr txBox="1">
            <a:spLocks/>
          </p:cNvSpPr>
          <p:nvPr/>
        </p:nvSpPr>
        <p:spPr bwMode="auto">
          <a:xfrm>
            <a:off x="609600" y="1524000"/>
            <a:ext cx="8001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8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8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r>
              <a:rPr lang="en-US" sz="2400" kern="0" dirty="0">
                <a:solidFill>
                  <a:srgbClr val="40458C"/>
                </a:solidFill>
              </a:rPr>
              <a:t>Flash has 100X capacity/area than </a:t>
            </a:r>
            <a:r>
              <a:rPr lang="en-US" sz="2400" kern="0" dirty="0" smtClean="0">
                <a:solidFill>
                  <a:srgbClr val="40458C"/>
                </a:solidFill>
              </a:rPr>
              <a:t>DRAM </a:t>
            </a:r>
            <a:r>
              <a:rPr lang="en-US" sz="2400" i="1" kern="0" dirty="0" smtClean="0">
                <a:solidFill>
                  <a:srgbClr val="40458C"/>
                </a:solidFill>
              </a:rPr>
              <a:t>but</a:t>
            </a:r>
            <a:endParaRPr lang="en-US" sz="2400" i="1" kern="0" dirty="0">
              <a:solidFill>
                <a:srgbClr val="40458C"/>
              </a:solidFill>
            </a:endParaRPr>
          </a:p>
          <a:p>
            <a:pPr lvl="1"/>
            <a:r>
              <a:rPr lang="en-US" sz="2000" kern="0" dirty="0">
                <a:solidFill>
                  <a:srgbClr val="40458C"/>
                </a:solidFill>
              </a:rPr>
              <a:t>Flash has 10</a:t>
            </a:r>
            <a:r>
              <a:rPr lang="en-US" sz="2000" kern="0" baseline="30000" dirty="0">
                <a:solidFill>
                  <a:srgbClr val="40458C"/>
                </a:solidFill>
              </a:rPr>
              <a:t>4</a:t>
            </a:r>
            <a:r>
              <a:rPr lang="en-US" sz="2000" kern="0" dirty="0">
                <a:solidFill>
                  <a:srgbClr val="40458C"/>
                </a:solidFill>
              </a:rPr>
              <a:t>X higher latency than DRAM</a:t>
            </a:r>
          </a:p>
          <a:p>
            <a:pPr lvl="1"/>
            <a:r>
              <a:rPr lang="en-US" sz="2000" kern="0" dirty="0" smtClean="0">
                <a:solidFill>
                  <a:srgbClr val="40458C"/>
                </a:solidFill>
              </a:rPr>
              <a:t>Flash has 100X lower bandwidth than DRAM</a:t>
            </a:r>
          </a:p>
          <a:p>
            <a:pPr lvl="1"/>
            <a:r>
              <a:rPr lang="en-US" sz="2000" kern="0" dirty="0" smtClean="0">
                <a:solidFill>
                  <a:srgbClr val="40458C"/>
                </a:solidFill>
              </a:rPr>
              <a:t>Key-Value sizes can be much smaller than the 8KB access-granularity of flash</a:t>
            </a:r>
          </a:p>
          <a:p>
            <a:r>
              <a:rPr lang="en-US" sz="2400" kern="0" dirty="0" smtClean="0">
                <a:solidFill>
                  <a:srgbClr val="40458C"/>
                </a:solidFill>
              </a:rPr>
              <a:t>Proposed solutions:</a:t>
            </a:r>
          </a:p>
          <a:p>
            <a:pPr lvl="1"/>
            <a:r>
              <a:rPr lang="en-US" sz="2000" kern="0" dirty="0" smtClean="0">
                <a:solidFill>
                  <a:srgbClr val="40458C"/>
                </a:solidFill>
              </a:rPr>
              <a:t>Reduce all other system latencies, i.e., software-related,</a:t>
            </a:r>
            <a:r>
              <a:rPr lang="en-US" sz="2000" kern="0" dirty="0">
                <a:solidFill>
                  <a:srgbClr val="40458C"/>
                </a:solidFill>
              </a:rPr>
              <a:t> </a:t>
            </a:r>
            <a:r>
              <a:rPr lang="en-US" sz="2000" kern="0" dirty="0" smtClean="0">
                <a:solidFill>
                  <a:srgbClr val="40458C"/>
                </a:solidFill>
              </a:rPr>
              <a:t>dramatically</a:t>
            </a:r>
            <a:endParaRPr lang="en-US" sz="2000" kern="0" dirty="0">
              <a:solidFill>
                <a:srgbClr val="40458C"/>
              </a:solidFill>
            </a:endParaRPr>
          </a:p>
          <a:p>
            <a:pPr lvl="2"/>
            <a:r>
              <a:rPr lang="en-US" sz="1600" kern="0" dirty="0" smtClean="0">
                <a:solidFill>
                  <a:srgbClr val="40458C"/>
                </a:solidFill>
              </a:rPr>
              <a:t>Flash-based cache can be effective only if the application can tolerate the resulting latency </a:t>
            </a:r>
          </a:p>
          <a:p>
            <a:pPr lvl="1"/>
            <a:r>
              <a:rPr lang="en-US" sz="2000" kern="0" dirty="0" smtClean="0">
                <a:solidFill>
                  <a:srgbClr val="40458C"/>
                </a:solidFill>
              </a:rPr>
              <a:t>Pipeline the system to make full use of flash bandwidth</a:t>
            </a:r>
          </a:p>
          <a:p>
            <a:pPr lvl="2"/>
            <a:r>
              <a:rPr lang="en-US" sz="1600" kern="0" dirty="0" smtClean="0">
                <a:solidFill>
                  <a:srgbClr val="40458C"/>
                </a:solidFill>
              </a:rPr>
              <a:t>Fortunately current systems are </a:t>
            </a:r>
            <a:r>
              <a:rPr lang="en-US" sz="1600" i="1" kern="0" dirty="0" smtClean="0">
                <a:solidFill>
                  <a:srgbClr val="40458C"/>
                </a:solidFill>
              </a:rPr>
              <a:t>not</a:t>
            </a:r>
            <a:r>
              <a:rPr lang="en-US" sz="1600" kern="0" dirty="0" smtClean="0">
                <a:solidFill>
                  <a:srgbClr val="40458C"/>
                </a:solidFill>
              </a:rPr>
              <a:t> DRAM-bandwidth limited </a:t>
            </a:r>
          </a:p>
          <a:p>
            <a:pPr lvl="1"/>
            <a:r>
              <a:rPr lang="en-US" sz="2000" kern="0" dirty="0" smtClean="0">
                <a:solidFill>
                  <a:srgbClr val="40458C"/>
                </a:solidFill>
              </a:rPr>
              <a:t>Merge requests for the same flash page by sorting</a:t>
            </a:r>
          </a:p>
          <a:p>
            <a:pPr lvl="2"/>
            <a:endParaRPr lang="en-US" sz="1600" kern="0" dirty="0">
              <a:solidFill>
                <a:srgbClr val="40458C"/>
              </a:solidFill>
            </a:endParaRPr>
          </a:p>
        </p:txBody>
      </p:sp>
    </p:spTree>
    <p:extLst>
      <p:ext uri="{BB962C8B-B14F-4D97-AF65-F5344CB8AC3E}">
        <p14:creationId xmlns:p14="http://schemas.microsoft.com/office/powerpoint/2010/main" val="333232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4568" y="1676400"/>
            <a:ext cx="7042223" cy="1447800"/>
          </a:xfrm>
          <a:prstGeom prst="rect">
            <a:avLst/>
          </a:prstGeom>
          <a:solidFill>
            <a:schemeClr val="bg1">
              <a:lumMod val="95000"/>
            </a:schemeClr>
          </a:solidFill>
          <a:ln>
            <a:solidFill>
              <a:schemeClr val="bg1">
                <a:lumMod val="75000"/>
              </a:schemeClr>
            </a:solidFill>
            <a:prstDash val="sysDot"/>
          </a:ln>
        </p:spPr>
        <p:txBody>
          <a:bodyPr rtlCol="0" anchor="ctr"/>
          <a:lstStyle/>
          <a:p>
            <a:pPr algn="ctr"/>
            <a:endParaRPr lang="en-US"/>
          </a:p>
        </p:txBody>
      </p:sp>
      <p:sp>
        <p:nvSpPr>
          <p:cNvPr id="24" name="TextBox 23"/>
          <p:cNvSpPr txBox="1"/>
          <p:nvPr/>
        </p:nvSpPr>
        <p:spPr>
          <a:xfrm>
            <a:off x="3242469" y="3168134"/>
            <a:ext cx="1755609" cy="369332"/>
          </a:xfrm>
          <a:prstGeom prst="rect">
            <a:avLst/>
          </a:prstGeom>
          <a:noFill/>
        </p:spPr>
        <p:txBody>
          <a:bodyPr wrap="none" rtlCol="0">
            <a:spAutoFit/>
          </a:bodyPr>
          <a:lstStyle/>
          <a:p>
            <a:r>
              <a:rPr lang="en-US" dirty="0"/>
              <a:t>100~1000 </a:t>
            </a:r>
            <a:r>
              <a:rPr lang="el-GR" dirty="0"/>
              <a:t>μ</a:t>
            </a:r>
            <a:r>
              <a:rPr lang="en-US" dirty="0"/>
              <a:t>s</a:t>
            </a:r>
          </a:p>
        </p:txBody>
      </p:sp>
      <p:sp>
        <p:nvSpPr>
          <p:cNvPr id="23" name="Rectangle 22"/>
          <p:cNvSpPr/>
          <p:nvPr/>
        </p:nvSpPr>
        <p:spPr>
          <a:xfrm>
            <a:off x="2975768" y="1676400"/>
            <a:ext cx="2285999" cy="1447800"/>
          </a:xfrm>
          <a:prstGeom prst="rect">
            <a:avLst/>
          </a:prstGeom>
          <a:solidFill>
            <a:schemeClr val="accent1">
              <a:lumMod val="60000"/>
              <a:lumOff val="40000"/>
            </a:schemeClr>
          </a:solidFill>
          <a:ln w="38100">
            <a:solidFill>
              <a:schemeClr val="tx1">
                <a:lumMod val="75000"/>
              </a:schemeClr>
            </a:solidFill>
          </a:ln>
        </p:spPr>
        <p:txBody>
          <a:bodyPr rtlCol="0" anchor="ctr"/>
          <a:lstStyle/>
          <a:p>
            <a:pPr algn="ctr"/>
            <a:r>
              <a:rPr lang="en-US" dirty="0" smtClean="0"/>
              <a:t>Storage</a:t>
            </a:r>
          </a:p>
          <a:p>
            <a:pPr algn="ctr"/>
            <a:r>
              <a:rPr lang="en-US" dirty="0" smtClean="0"/>
              <a:t>Software</a:t>
            </a:r>
          </a:p>
          <a:p>
            <a:pPr algn="ctr"/>
            <a:r>
              <a:rPr lang="en-US" dirty="0" smtClean="0"/>
              <a:t>100 </a:t>
            </a:r>
            <a:r>
              <a:rPr lang="el-GR" dirty="0" smtClean="0"/>
              <a:t>μ</a:t>
            </a:r>
            <a:r>
              <a:rPr lang="en-US" dirty="0" smtClean="0"/>
              <a:t>s</a:t>
            </a:r>
            <a:endParaRPr lang="en-US" dirty="0"/>
          </a:p>
        </p:txBody>
      </p:sp>
      <p:sp>
        <p:nvSpPr>
          <p:cNvPr id="2" name="Title 1"/>
          <p:cNvSpPr>
            <a:spLocks noGrp="1"/>
          </p:cNvSpPr>
          <p:nvPr>
            <p:ph type="title"/>
          </p:nvPr>
        </p:nvSpPr>
        <p:spPr/>
        <p:txBody>
          <a:bodyPr/>
          <a:lstStyle/>
          <a:p>
            <a:r>
              <a:rPr lang="en-US" sz="3600" dirty="0" smtClean="0"/>
              <a:t>Reducing Latency</a:t>
            </a:r>
            <a:endParaRPr lang="en-US" sz="3600" dirty="0"/>
          </a:p>
        </p:txBody>
      </p:sp>
      <p:sp>
        <p:nvSpPr>
          <p:cNvPr id="5" name="Content Placeholder 4"/>
          <p:cNvSpPr>
            <a:spLocks noGrp="1"/>
          </p:cNvSpPr>
          <p:nvPr>
            <p:ph idx="1"/>
          </p:nvPr>
        </p:nvSpPr>
        <p:spPr>
          <a:xfrm>
            <a:off x="762000" y="3886200"/>
            <a:ext cx="8229600" cy="2406134"/>
          </a:xfrm>
        </p:spPr>
        <p:txBody>
          <a:bodyPr/>
          <a:lstStyle/>
          <a:p>
            <a:r>
              <a:rPr lang="en-US" sz="2000" dirty="0" smtClean="0"/>
              <a:t>Near-storage processing</a:t>
            </a:r>
          </a:p>
          <a:p>
            <a:r>
              <a:rPr lang="en-US" sz="2000" dirty="0" smtClean="0"/>
              <a:t>Cross-layer optimization of flash management software</a:t>
            </a:r>
            <a:endParaRPr lang="en-US" sz="2000" b="1" baseline="30000" dirty="0" smtClean="0">
              <a:solidFill>
                <a:srgbClr val="FF0000"/>
              </a:solidFill>
            </a:endParaRPr>
          </a:p>
          <a:p>
            <a:r>
              <a:rPr lang="en-US" sz="2000" dirty="0" smtClean="0"/>
              <a:t>Dedicated storage area network for scalability</a:t>
            </a:r>
          </a:p>
          <a:p>
            <a:r>
              <a:rPr lang="en-US" sz="2000" dirty="0"/>
              <a:t>Accelerator – special-purpose hardware for GET/PUT/DELETE</a:t>
            </a:r>
          </a:p>
          <a:p>
            <a:pPr lvl="1"/>
            <a:endParaRPr lang="en-US" sz="2000" dirty="0" smtClean="0"/>
          </a:p>
          <a:p>
            <a:pPr lvl="1"/>
            <a:endParaRPr lang="en-US" sz="2000" dirty="0" smtClean="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12</a:t>
            </a:fld>
            <a:endParaRPr lang="en-US" dirty="0">
              <a:solidFill>
                <a:srgbClr val="40458C"/>
              </a:solidFill>
            </a:endParaRPr>
          </a:p>
        </p:txBody>
      </p:sp>
      <p:grpSp>
        <p:nvGrpSpPr>
          <p:cNvPr id="14" name="Group 13"/>
          <p:cNvGrpSpPr/>
          <p:nvPr/>
        </p:nvGrpSpPr>
        <p:grpSpPr>
          <a:xfrm>
            <a:off x="994568" y="1676400"/>
            <a:ext cx="1981200" cy="1861066"/>
            <a:chOff x="1066800" y="4234934"/>
            <a:chExt cx="1981200" cy="1861066"/>
          </a:xfrm>
        </p:grpSpPr>
        <p:sp>
          <p:nvSpPr>
            <p:cNvPr id="6" name="Rectangle 5"/>
            <p:cNvSpPr/>
            <p:nvPr/>
          </p:nvSpPr>
          <p:spPr>
            <a:xfrm>
              <a:off x="1066800" y="4234934"/>
              <a:ext cx="1981200" cy="1447800"/>
            </a:xfrm>
            <a:prstGeom prst="rect">
              <a:avLst/>
            </a:prstGeom>
            <a:solidFill>
              <a:schemeClr val="bg1">
                <a:lumMod val="75000"/>
              </a:schemeClr>
            </a:solidFill>
            <a:ln w="38100">
              <a:solidFill>
                <a:schemeClr val="tx1">
                  <a:lumMod val="75000"/>
                </a:schemeClr>
              </a:solidFill>
            </a:ln>
          </p:spPr>
          <p:txBody>
            <a:bodyPr rtlCol="0" anchor="ctr"/>
            <a:lstStyle/>
            <a:p>
              <a:pPr algn="ctr"/>
              <a:r>
                <a:rPr lang="en-US" dirty="0" smtClean="0"/>
                <a:t>Flash</a:t>
              </a:r>
            </a:p>
            <a:p>
              <a:pPr algn="ctr"/>
              <a:r>
                <a:rPr lang="en-US" dirty="0" smtClean="0"/>
                <a:t>Access</a:t>
              </a:r>
            </a:p>
            <a:p>
              <a:pPr algn="ctr"/>
              <a:r>
                <a:rPr lang="en-US" dirty="0"/>
                <a:t>75</a:t>
              </a:r>
              <a:r>
                <a:rPr lang="el-GR" dirty="0"/>
                <a:t> μ</a:t>
              </a:r>
              <a:r>
                <a:rPr lang="en-US" dirty="0" smtClean="0"/>
                <a:t>s</a:t>
              </a:r>
              <a:endParaRPr lang="en-US" dirty="0"/>
            </a:p>
          </p:txBody>
        </p:sp>
        <p:sp>
          <p:nvSpPr>
            <p:cNvPr id="3" name="TextBox 2"/>
            <p:cNvSpPr txBox="1"/>
            <p:nvPr/>
          </p:nvSpPr>
          <p:spPr>
            <a:xfrm>
              <a:off x="1324467" y="5726668"/>
              <a:ext cx="1460656" cy="369332"/>
            </a:xfrm>
            <a:prstGeom prst="rect">
              <a:avLst/>
            </a:prstGeom>
            <a:noFill/>
          </p:spPr>
          <p:txBody>
            <a:bodyPr wrap="none" rtlCol="0">
              <a:spAutoFit/>
            </a:bodyPr>
            <a:lstStyle/>
            <a:p>
              <a:r>
                <a:rPr lang="en-US" dirty="0"/>
                <a:t>50~100 </a:t>
              </a:r>
              <a:r>
                <a:rPr lang="el-GR" dirty="0"/>
                <a:t>μ</a:t>
              </a:r>
              <a:r>
                <a:rPr lang="en-US" dirty="0"/>
                <a:t>s</a:t>
              </a:r>
            </a:p>
          </p:txBody>
        </p:sp>
      </p:grpSp>
      <p:grpSp>
        <p:nvGrpSpPr>
          <p:cNvPr id="16" name="Group 15"/>
          <p:cNvGrpSpPr/>
          <p:nvPr/>
        </p:nvGrpSpPr>
        <p:grpSpPr>
          <a:xfrm>
            <a:off x="5029200" y="1676400"/>
            <a:ext cx="1608133" cy="1861066"/>
            <a:chOff x="5101432" y="4234934"/>
            <a:chExt cx="1608133" cy="1861066"/>
          </a:xfrm>
        </p:grpSpPr>
        <p:sp>
          <p:nvSpPr>
            <p:cNvPr id="9" name="Rectangle 8"/>
            <p:cNvSpPr/>
            <p:nvPr/>
          </p:nvSpPr>
          <p:spPr>
            <a:xfrm>
              <a:off x="5333999" y="4234934"/>
              <a:ext cx="1143001" cy="1447800"/>
            </a:xfrm>
            <a:prstGeom prst="rect">
              <a:avLst/>
            </a:prstGeom>
            <a:solidFill>
              <a:schemeClr val="accent5">
                <a:lumMod val="75000"/>
              </a:schemeClr>
            </a:solidFill>
            <a:ln w="38100">
              <a:solidFill>
                <a:schemeClr val="tx1">
                  <a:lumMod val="75000"/>
                </a:schemeClr>
              </a:solidFill>
            </a:ln>
          </p:spPr>
          <p:txBody>
            <a:bodyPr rtlCol="0" anchor="ctr"/>
            <a:lstStyle/>
            <a:p>
              <a:pPr algn="ctr"/>
              <a:r>
                <a:rPr lang="en-US" dirty="0" smtClean="0"/>
                <a:t>Network</a:t>
              </a:r>
            </a:p>
            <a:p>
              <a:pPr algn="ctr"/>
              <a:r>
                <a:rPr lang="en-US" dirty="0" smtClean="0"/>
                <a:t>20</a:t>
              </a:r>
              <a:r>
                <a:rPr lang="el-GR" dirty="0" smtClean="0"/>
                <a:t> </a:t>
              </a:r>
              <a:r>
                <a:rPr lang="el-GR" dirty="0"/>
                <a:t>μ</a:t>
              </a:r>
              <a:r>
                <a:rPr lang="en-US" dirty="0" smtClean="0"/>
                <a:t>s</a:t>
              </a:r>
              <a:endParaRPr lang="en-US" dirty="0"/>
            </a:p>
          </p:txBody>
        </p:sp>
        <p:sp>
          <p:nvSpPr>
            <p:cNvPr id="12" name="TextBox 11"/>
            <p:cNvSpPr txBox="1"/>
            <p:nvPr/>
          </p:nvSpPr>
          <p:spPr>
            <a:xfrm>
              <a:off x="5101432" y="5726668"/>
              <a:ext cx="1608133" cy="369332"/>
            </a:xfrm>
            <a:prstGeom prst="rect">
              <a:avLst/>
            </a:prstGeom>
            <a:noFill/>
          </p:spPr>
          <p:txBody>
            <a:bodyPr wrap="none" rtlCol="0">
              <a:spAutoFit/>
            </a:bodyPr>
            <a:lstStyle/>
            <a:p>
              <a:r>
                <a:rPr lang="en-US" dirty="0"/>
                <a:t>20~1000 </a:t>
              </a:r>
              <a:r>
                <a:rPr lang="el-GR" dirty="0"/>
                <a:t>μ</a:t>
              </a:r>
              <a:r>
                <a:rPr lang="en-US" dirty="0"/>
                <a:t>s</a:t>
              </a:r>
            </a:p>
          </p:txBody>
        </p:sp>
      </p:grpSp>
      <p:grpSp>
        <p:nvGrpSpPr>
          <p:cNvPr id="19" name="Group 18"/>
          <p:cNvGrpSpPr/>
          <p:nvPr/>
        </p:nvGrpSpPr>
        <p:grpSpPr>
          <a:xfrm>
            <a:off x="2687973" y="1676400"/>
            <a:ext cx="1487738" cy="1861066"/>
            <a:chOff x="4717293" y="4234934"/>
            <a:chExt cx="3188012" cy="1861066"/>
          </a:xfrm>
        </p:grpSpPr>
        <p:sp>
          <p:nvSpPr>
            <p:cNvPr id="20" name="Rectangle 19"/>
            <p:cNvSpPr/>
            <p:nvPr/>
          </p:nvSpPr>
          <p:spPr>
            <a:xfrm>
              <a:off x="5333997" y="4234934"/>
              <a:ext cx="2571308" cy="1447800"/>
            </a:xfrm>
            <a:prstGeom prst="rect">
              <a:avLst/>
            </a:prstGeom>
            <a:solidFill>
              <a:schemeClr val="accent5">
                <a:lumMod val="75000"/>
              </a:schemeClr>
            </a:solidFill>
            <a:ln w="38100">
              <a:solidFill>
                <a:schemeClr val="tx1">
                  <a:lumMod val="75000"/>
                </a:schemeClr>
              </a:solidFill>
            </a:ln>
          </p:spPr>
          <p:txBody>
            <a:bodyPr rtlCol="0" anchor="ctr"/>
            <a:lstStyle/>
            <a:p>
              <a:pPr algn="ctr"/>
              <a:endParaRPr lang="en-US" dirty="0"/>
            </a:p>
          </p:txBody>
        </p:sp>
        <p:sp>
          <p:nvSpPr>
            <p:cNvPr id="21" name="TextBox 20"/>
            <p:cNvSpPr txBox="1"/>
            <p:nvPr/>
          </p:nvSpPr>
          <p:spPr>
            <a:xfrm>
              <a:off x="4717293" y="5726668"/>
              <a:ext cx="1018226" cy="369332"/>
            </a:xfrm>
            <a:prstGeom prst="rect">
              <a:avLst/>
            </a:prstGeom>
            <a:noFill/>
          </p:spPr>
          <p:txBody>
            <a:bodyPr wrap="none" rtlCol="0">
              <a:spAutoFit/>
            </a:bodyPr>
            <a:lstStyle/>
            <a:p>
              <a:r>
                <a:rPr lang="en-US" dirty="0"/>
                <a:t>&lt;</a:t>
              </a:r>
              <a:r>
                <a:rPr lang="en-US" dirty="0" smtClean="0"/>
                <a:t> 20</a:t>
              </a:r>
              <a:r>
                <a:rPr lang="el-GR" dirty="0" smtClean="0"/>
                <a:t>μ</a:t>
              </a:r>
              <a:r>
                <a:rPr lang="en-US" dirty="0" smtClean="0"/>
                <a:t>s</a:t>
              </a:r>
              <a:endParaRPr lang="en-US" dirty="0"/>
            </a:p>
          </p:txBody>
        </p:sp>
      </p:grpSp>
      <p:grpSp>
        <p:nvGrpSpPr>
          <p:cNvPr id="25" name="Group 24"/>
          <p:cNvGrpSpPr/>
          <p:nvPr/>
        </p:nvGrpSpPr>
        <p:grpSpPr>
          <a:xfrm>
            <a:off x="3537639" y="1675925"/>
            <a:ext cx="756806" cy="1861066"/>
            <a:chOff x="6482862" y="4234934"/>
            <a:chExt cx="1626161" cy="1861066"/>
          </a:xfrm>
        </p:grpSpPr>
        <p:sp>
          <p:nvSpPr>
            <p:cNvPr id="27" name="TextBox 26"/>
            <p:cNvSpPr txBox="1"/>
            <p:nvPr/>
          </p:nvSpPr>
          <p:spPr>
            <a:xfrm>
              <a:off x="7109032" y="5726668"/>
              <a:ext cx="373820" cy="369332"/>
            </a:xfrm>
            <a:prstGeom prst="rect">
              <a:avLst/>
            </a:prstGeom>
            <a:noFill/>
          </p:spPr>
          <p:txBody>
            <a:bodyPr wrap="none" rtlCol="0">
              <a:spAutoFit/>
            </a:bodyPr>
            <a:lstStyle/>
            <a:p>
              <a:r>
                <a:rPr lang="en-US" dirty="0" smtClean="0"/>
                <a:t>…</a:t>
              </a:r>
              <a:endParaRPr lang="en-US" dirty="0"/>
            </a:p>
          </p:txBody>
        </p:sp>
        <p:sp>
          <p:nvSpPr>
            <p:cNvPr id="26" name="Rectangle 25"/>
            <p:cNvSpPr/>
            <p:nvPr/>
          </p:nvSpPr>
          <p:spPr>
            <a:xfrm>
              <a:off x="6482862" y="4234934"/>
              <a:ext cx="1626161" cy="1447800"/>
            </a:xfrm>
            <a:prstGeom prst="rect">
              <a:avLst/>
            </a:prstGeom>
            <a:solidFill>
              <a:schemeClr val="tx1">
                <a:lumMod val="60000"/>
                <a:lumOff val="40000"/>
              </a:schemeClr>
            </a:solidFill>
            <a:ln w="38100">
              <a:solidFill>
                <a:schemeClr val="tx1">
                  <a:lumMod val="75000"/>
                </a:schemeClr>
              </a:solidFill>
            </a:ln>
          </p:spPr>
          <p:txBody>
            <a:bodyPr rtlCol="0" anchor="ctr"/>
            <a:lstStyle/>
            <a:p>
              <a:pPr algn="ctr"/>
              <a:endParaRPr lang="en-US" dirty="0"/>
            </a:p>
          </p:txBody>
        </p:sp>
      </p:grpSp>
      <p:grpSp>
        <p:nvGrpSpPr>
          <p:cNvPr id="17" name="Group 16"/>
          <p:cNvGrpSpPr/>
          <p:nvPr/>
        </p:nvGrpSpPr>
        <p:grpSpPr>
          <a:xfrm>
            <a:off x="6410630" y="1676400"/>
            <a:ext cx="1626161" cy="1861066"/>
            <a:chOff x="6482862" y="4234934"/>
            <a:chExt cx="1626161" cy="1861066"/>
          </a:xfrm>
        </p:grpSpPr>
        <p:sp>
          <p:nvSpPr>
            <p:cNvPr id="13" name="TextBox 12"/>
            <p:cNvSpPr txBox="1"/>
            <p:nvPr/>
          </p:nvSpPr>
          <p:spPr>
            <a:xfrm>
              <a:off x="7109032" y="5726668"/>
              <a:ext cx="373820" cy="369332"/>
            </a:xfrm>
            <a:prstGeom prst="rect">
              <a:avLst/>
            </a:prstGeom>
            <a:noFill/>
          </p:spPr>
          <p:txBody>
            <a:bodyPr wrap="none" rtlCol="0">
              <a:spAutoFit/>
            </a:bodyPr>
            <a:lstStyle/>
            <a:p>
              <a:r>
                <a:rPr lang="en-US" dirty="0" smtClean="0"/>
                <a:t>…</a:t>
              </a:r>
              <a:endParaRPr lang="en-US" dirty="0"/>
            </a:p>
          </p:txBody>
        </p:sp>
        <p:sp>
          <p:nvSpPr>
            <p:cNvPr id="10" name="Rectangle 9"/>
            <p:cNvSpPr/>
            <p:nvPr/>
          </p:nvSpPr>
          <p:spPr>
            <a:xfrm>
              <a:off x="6482862" y="4234934"/>
              <a:ext cx="1626161" cy="1447800"/>
            </a:xfrm>
            <a:prstGeom prst="rect">
              <a:avLst/>
            </a:prstGeom>
            <a:solidFill>
              <a:schemeClr val="tx1">
                <a:lumMod val="60000"/>
                <a:lumOff val="40000"/>
              </a:schemeClr>
            </a:solidFill>
            <a:ln w="38100">
              <a:solidFill>
                <a:schemeClr val="tx1">
                  <a:lumMod val="75000"/>
                </a:schemeClr>
              </a:solidFill>
            </a:ln>
          </p:spPr>
          <p:txBody>
            <a:bodyPr rtlCol="0" anchor="ctr"/>
            <a:lstStyle/>
            <a:p>
              <a:pPr algn="ctr"/>
              <a:r>
                <a:rPr lang="en-US" dirty="0" smtClean="0"/>
                <a:t>KVS processing</a:t>
              </a:r>
              <a:endParaRPr lang="en-US" dirty="0"/>
            </a:p>
          </p:txBody>
        </p:sp>
      </p:grpSp>
    </p:spTree>
    <p:extLst>
      <p:ext uri="{BB962C8B-B14F-4D97-AF65-F5344CB8AC3E}">
        <p14:creationId xmlns:p14="http://schemas.microsoft.com/office/powerpoint/2010/main" val="71948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3.33333E-6 1.48148E-6 L -0.25 1.48148E-6 " pathEditMode="relative" rAng="0" ptsTypes="AA">
                                      <p:cBhvr>
                                        <p:cTn id="6" dur="2000" fill="hold"/>
                                        <p:tgtEl>
                                          <p:spTgt spid="16"/>
                                        </p:tgtEl>
                                        <p:attrNameLst>
                                          <p:attrName>ppt_x</p:attrName>
                                          <p:attrName>ppt_y</p:attrName>
                                        </p:attrNameLst>
                                      </p:cBhvr>
                                      <p:rCtr x="-12500" y="0"/>
                                    </p:animMotion>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17"/>
                                        </p:tgtEl>
                                        <p:attrNameLst>
                                          <p:attrName>ppt_x</p:attrName>
                                          <p:attrName>ppt_y</p:attrName>
                                        </p:attrNameLst>
                                      </p:cBhvr>
                                    </p:animMotion>
                                  </p:childTnLst>
                                </p:cTn>
                              </p:par>
                              <p:par>
                                <p:cTn id="9" presetID="1" presetClass="exit"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decel="50000" fill="hold" nodeType="clickEffect">
                                  <p:stCondLst>
                                    <p:cond delay="0"/>
                                  </p:stCondLst>
                                  <p:childTnLst>
                                    <p:animMotion origin="layout" path="M -0.25 -4.81481E-6 L -0.31736 1.11111E-6 " pathEditMode="relative" rAng="0" ptsTypes="AA">
                                      <p:cBhvr>
                                        <p:cTn id="18" dur="2000" fill="hold"/>
                                        <p:tgtEl>
                                          <p:spTgt spid="17"/>
                                        </p:tgtEl>
                                        <p:attrNameLst>
                                          <p:attrName>ppt_x</p:attrName>
                                          <p:attrName>ppt_y</p:attrName>
                                        </p:attrNameLst>
                                      </p:cBhvr>
                                      <p:rCtr x="-3368" y="-46"/>
                                    </p:animMotion>
                                  </p:childTnLst>
                                </p:cTn>
                              </p:par>
                              <p:par>
                                <p:cTn id="19" presetID="1" presetClass="exit" presetSubtype="0" fill="hold" nodeType="withEffect">
                                  <p:stCondLst>
                                    <p:cond delay="0"/>
                                  </p:stCondLst>
                                  <p:childTnLst>
                                    <p:set>
                                      <p:cBhvr>
                                        <p:cTn id="20" dur="1" fill="hold">
                                          <p:stCondLst>
                                            <p:cond delay="0"/>
                                          </p:stCondLst>
                                        </p:cTn>
                                        <p:tgtEl>
                                          <p:spTgt spid="16"/>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xit"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a:xfrm>
            <a:off x="2556917" y="1678582"/>
            <a:ext cx="5901284" cy="181983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grpSp>
        <p:nvGrpSpPr>
          <p:cNvPr id="45" name="Group 44"/>
          <p:cNvGrpSpPr/>
          <p:nvPr/>
        </p:nvGrpSpPr>
        <p:grpSpPr>
          <a:xfrm>
            <a:off x="3896259" y="2180668"/>
            <a:ext cx="1561166" cy="924252"/>
            <a:chOff x="5165557" y="4142072"/>
            <a:chExt cx="953645" cy="924252"/>
          </a:xfrm>
          <a:solidFill>
            <a:srgbClr val="FF0000"/>
          </a:solidFill>
        </p:grpSpPr>
        <p:sp>
          <p:nvSpPr>
            <p:cNvPr id="46" name="Rectangle 45"/>
            <p:cNvSpPr/>
            <p:nvPr/>
          </p:nvSpPr>
          <p:spPr>
            <a:xfrm>
              <a:off x="5165557" y="4142072"/>
              <a:ext cx="808522" cy="808522"/>
            </a:xfrm>
            <a:prstGeom prst="rect">
              <a:avLst/>
            </a:prstGeom>
            <a:grp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47" name="Rectangle 46"/>
            <p:cNvSpPr/>
            <p:nvPr/>
          </p:nvSpPr>
          <p:spPr>
            <a:xfrm>
              <a:off x="5213685" y="4182176"/>
              <a:ext cx="808522" cy="808522"/>
            </a:xfrm>
            <a:prstGeom prst="rect">
              <a:avLst/>
            </a:prstGeom>
            <a:grp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48" name="Rectangle 47"/>
            <p:cNvSpPr/>
            <p:nvPr/>
          </p:nvSpPr>
          <p:spPr>
            <a:xfrm>
              <a:off x="5261813" y="4212655"/>
              <a:ext cx="808522" cy="808522"/>
            </a:xfrm>
            <a:prstGeom prst="rect">
              <a:avLst/>
            </a:prstGeom>
            <a:grp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49" name="Rectangle 48"/>
            <p:cNvSpPr/>
            <p:nvPr/>
          </p:nvSpPr>
          <p:spPr>
            <a:xfrm>
              <a:off x="5310680" y="4257802"/>
              <a:ext cx="808522" cy="808522"/>
            </a:xfrm>
            <a:prstGeom prst="rect">
              <a:avLst/>
            </a:prstGeom>
            <a:grp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CPU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Cores</a:t>
              </a:r>
            </a:p>
          </p:txBody>
        </p:sp>
      </p:grpSp>
      <p:sp>
        <p:nvSpPr>
          <p:cNvPr id="42" name="Rectangle 41"/>
          <p:cNvSpPr/>
          <p:nvPr/>
        </p:nvSpPr>
        <p:spPr>
          <a:xfrm>
            <a:off x="6876144" y="2619692"/>
            <a:ext cx="1440190" cy="788487"/>
          </a:xfrm>
          <a:prstGeom prst="rect">
            <a:avLst/>
          </a:prstGeom>
          <a:ln w="15875" cap="flat" cmpd="sng" algn="ctr">
            <a:solidFill>
              <a:sysClr val="windowText" lastClr="000000"/>
            </a:solidFill>
            <a:prstDash val="solid"/>
            <a:miter lim="800000"/>
          </a:ln>
          <a:effectLst/>
        </p:spPr>
        <p:style>
          <a:lnRef idx="0">
            <a:scrgbClr r="0" g="0" b="0"/>
          </a:lnRef>
          <a:fillRef idx="1002">
            <a:schemeClr val="dk1"/>
          </a:fillRef>
          <a:effectRef idx="0">
            <a:scrgbClr r="0" g="0" b="0"/>
          </a:effectRef>
          <a:fontRef idx="major"/>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43" name="TextBox 42"/>
          <p:cNvSpPr txBox="1"/>
          <p:nvPr/>
        </p:nvSpPr>
        <p:spPr>
          <a:xfrm>
            <a:off x="6954372" y="2580523"/>
            <a:ext cx="1530417"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NAND Flash</a:t>
            </a:r>
          </a:p>
        </p:txBody>
      </p:sp>
      <p:sp>
        <p:nvSpPr>
          <p:cNvPr id="2" name="Title 1"/>
          <p:cNvSpPr>
            <a:spLocks noGrp="1"/>
          </p:cNvSpPr>
          <p:nvPr>
            <p:ph type="title"/>
          </p:nvPr>
        </p:nvSpPr>
        <p:spPr>
          <a:xfrm>
            <a:off x="609599" y="304800"/>
            <a:ext cx="8194233" cy="1143000"/>
          </a:xfrm>
        </p:spPr>
        <p:txBody>
          <a:bodyPr/>
          <a:lstStyle/>
          <a:p>
            <a:r>
              <a:rPr lang="en-US" sz="3600" dirty="0" err="1" smtClean="0"/>
              <a:t>BlueCache</a:t>
            </a:r>
            <a:r>
              <a:rPr lang="en-US" sz="3600" dirty="0" smtClean="0"/>
              <a:t>: Flash-based KVS Architecture </a:t>
            </a:r>
            <a:endParaRPr lang="en-US" sz="3200" dirty="0"/>
          </a:p>
        </p:txBody>
      </p:sp>
      <p:cxnSp>
        <p:nvCxnSpPr>
          <p:cNvPr id="90" name="Straight Arrow Connector 89"/>
          <p:cNvCxnSpPr/>
          <p:nvPr/>
        </p:nvCxnSpPr>
        <p:spPr>
          <a:xfrm>
            <a:off x="1933480" y="3178288"/>
            <a:ext cx="397410" cy="234"/>
          </a:xfrm>
          <a:prstGeom prst="straightConnector1">
            <a:avLst/>
          </a:prstGeom>
          <a:noFill/>
          <a:ln w="15875" cap="flat" cmpd="sng" algn="ctr">
            <a:solidFill>
              <a:sysClr val="windowText" lastClr="000000"/>
            </a:solidFill>
            <a:prstDash val="solid"/>
            <a:miter lim="800000"/>
            <a:tailEnd type="triangle" w="lg" len="med"/>
          </a:ln>
          <a:effectLst/>
        </p:spPr>
      </p:cxnSp>
      <p:sp>
        <p:nvSpPr>
          <p:cNvPr id="91" name="Left-Right Arrow 90"/>
          <p:cNvSpPr/>
          <p:nvPr/>
        </p:nvSpPr>
        <p:spPr>
          <a:xfrm>
            <a:off x="2829869" y="2292790"/>
            <a:ext cx="1041733" cy="713550"/>
          </a:xfrm>
          <a:prstGeom prst="leftRightArrow">
            <a:avLst>
              <a:gd name="adj1" fmla="val 50000"/>
              <a:gd name="adj2" fmla="val 22181"/>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cxnSp>
        <p:nvCxnSpPr>
          <p:cNvPr id="93" name="Straight Arrow Connector 92"/>
          <p:cNvCxnSpPr>
            <a:stCxn id="100" idx="3"/>
          </p:cNvCxnSpPr>
          <p:nvPr/>
        </p:nvCxnSpPr>
        <p:spPr>
          <a:xfrm flipV="1">
            <a:off x="1898207" y="2474000"/>
            <a:ext cx="415233" cy="2076"/>
          </a:xfrm>
          <a:prstGeom prst="straightConnector1">
            <a:avLst/>
          </a:prstGeom>
          <a:noFill/>
          <a:ln w="15875" cap="flat" cmpd="sng" algn="ctr">
            <a:solidFill>
              <a:sysClr val="windowText" lastClr="000000"/>
            </a:solidFill>
            <a:prstDash val="solid"/>
            <a:miter lim="800000"/>
            <a:tailEnd type="triangle" w="lg" len="med"/>
          </a:ln>
          <a:effectLst/>
        </p:spPr>
      </p:cxnSp>
      <p:cxnSp>
        <p:nvCxnSpPr>
          <p:cNvPr id="95" name="Straight Arrow Connector 94"/>
          <p:cNvCxnSpPr>
            <a:stCxn id="103" idx="3"/>
          </p:cNvCxnSpPr>
          <p:nvPr/>
        </p:nvCxnSpPr>
        <p:spPr>
          <a:xfrm>
            <a:off x="1895484" y="2823058"/>
            <a:ext cx="437008" cy="930"/>
          </a:xfrm>
          <a:prstGeom prst="straightConnector1">
            <a:avLst/>
          </a:prstGeom>
          <a:noFill/>
          <a:ln w="15875" cap="flat" cmpd="sng" algn="ctr">
            <a:solidFill>
              <a:sysClr val="windowText" lastClr="000000"/>
            </a:solidFill>
            <a:prstDash val="solid"/>
            <a:miter lim="800000"/>
            <a:tailEnd type="triangle" w="lg" len="med"/>
          </a:ln>
          <a:effectLst/>
        </p:spPr>
      </p:cxnSp>
      <p:cxnSp>
        <p:nvCxnSpPr>
          <p:cNvPr id="96" name="Straight Arrow Connector 95"/>
          <p:cNvCxnSpPr>
            <a:stCxn id="101" idx="3"/>
          </p:cNvCxnSpPr>
          <p:nvPr/>
        </p:nvCxnSpPr>
        <p:spPr>
          <a:xfrm>
            <a:off x="1898208" y="2129094"/>
            <a:ext cx="415232" cy="0"/>
          </a:xfrm>
          <a:prstGeom prst="straightConnector1">
            <a:avLst/>
          </a:prstGeom>
          <a:noFill/>
          <a:ln w="15875" cap="flat" cmpd="sng" algn="ctr">
            <a:solidFill>
              <a:sysClr val="windowText" lastClr="000000"/>
            </a:solidFill>
            <a:prstDash val="solid"/>
            <a:miter lim="800000"/>
            <a:tailEnd type="triangle" w="lg" len="med"/>
          </a:ln>
          <a:effectLst/>
        </p:spPr>
      </p:cxnSp>
      <p:sp>
        <p:nvSpPr>
          <p:cNvPr id="99" name="Rounded Rectangle 98"/>
          <p:cNvSpPr/>
          <p:nvPr/>
        </p:nvSpPr>
        <p:spPr>
          <a:xfrm>
            <a:off x="2087413" y="1886204"/>
            <a:ext cx="1684421" cy="1526722"/>
          </a:xfrm>
          <a:prstGeom prst="roundRect">
            <a:avLst>
              <a:gd name="adj" fmla="val 9715"/>
            </a:avLst>
          </a:prstGeom>
          <a:solidFill>
            <a:srgbClr val="FFFF00">
              <a:alpha val="80000"/>
            </a:srgbClr>
          </a:solidFill>
          <a:ln w="22225" cap="flat" cmpd="sng" algn="ctr">
            <a:solidFill>
              <a:sysClr val="windowText" lastClr="000000"/>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00" name="Rectangle 99"/>
          <p:cNvSpPr/>
          <p:nvPr/>
        </p:nvSpPr>
        <p:spPr>
          <a:xfrm>
            <a:off x="796764" y="2344086"/>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1" name="Rectangle 100"/>
          <p:cNvSpPr/>
          <p:nvPr/>
        </p:nvSpPr>
        <p:spPr>
          <a:xfrm>
            <a:off x="796765" y="1997104"/>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2" name="Rectangle 101"/>
          <p:cNvSpPr/>
          <p:nvPr/>
        </p:nvSpPr>
        <p:spPr>
          <a:xfrm>
            <a:off x="794040" y="3038050"/>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3" name="Rectangle 102"/>
          <p:cNvSpPr/>
          <p:nvPr/>
        </p:nvSpPr>
        <p:spPr>
          <a:xfrm>
            <a:off x="794041" y="2691068"/>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4" name="Rectangle 103"/>
          <p:cNvSpPr/>
          <p:nvPr/>
        </p:nvSpPr>
        <p:spPr>
          <a:xfrm>
            <a:off x="2313440" y="1997104"/>
            <a:ext cx="516429" cy="1304925"/>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NIC</a:t>
            </a:r>
          </a:p>
        </p:txBody>
      </p:sp>
      <p:grpSp>
        <p:nvGrpSpPr>
          <p:cNvPr id="105" name="Group 104"/>
          <p:cNvGrpSpPr/>
          <p:nvPr/>
        </p:nvGrpSpPr>
        <p:grpSpPr>
          <a:xfrm>
            <a:off x="3902806" y="2180668"/>
            <a:ext cx="1583389" cy="924252"/>
            <a:chOff x="5165557" y="4142072"/>
            <a:chExt cx="953645" cy="924252"/>
          </a:xfrm>
        </p:grpSpPr>
        <p:sp>
          <p:nvSpPr>
            <p:cNvPr id="114" name="Rectangle 113"/>
            <p:cNvSpPr/>
            <p:nvPr/>
          </p:nvSpPr>
          <p:spPr>
            <a:xfrm>
              <a:off x="5165557" y="4142072"/>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5" name="Rectangle 114"/>
            <p:cNvSpPr/>
            <p:nvPr/>
          </p:nvSpPr>
          <p:spPr>
            <a:xfrm>
              <a:off x="5213685" y="4182176"/>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6" name="Rectangle 115"/>
            <p:cNvSpPr/>
            <p:nvPr/>
          </p:nvSpPr>
          <p:spPr>
            <a:xfrm>
              <a:off x="5261813" y="4212655"/>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7" name="Rectangle 116"/>
            <p:cNvSpPr/>
            <p:nvPr/>
          </p:nvSpPr>
          <p:spPr>
            <a:xfrm>
              <a:off x="5310680" y="4257802"/>
              <a:ext cx="808522" cy="808522"/>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CPU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Cores</a:t>
              </a:r>
            </a:p>
          </p:txBody>
        </p:sp>
      </p:grpSp>
      <p:sp>
        <p:nvSpPr>
          <p:cNvPr id="106" name="TextBox 105"/>
          <p:cNvSpPr txBox="1"/>
          <p:nvPr/>
        </p:nvSpPr>
        <p:spPr>
          <a:xfrm>
            <a:off x="2744866" y="2339599"/>
            <a:ext cx="109728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Network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stack</a:t>
            </a:r>
          </a:p>
        </p:txBody>
      </p:sp>
      <p:sp>
        <p:nvSpPr>
          <p:cNvPr id="107" name="Left-Right Arrow 106"/>
          <p:cNvSpPr/>
          <p:nvPr/>
        </p:nvSpPr>
        <p:spPr>
          <a:xfrm>
            <a:off x="5493561" y="2292790"/>
            <a:ext cx="1352787" cy="713550"/>
          </a:xfrm>
          <a:prstGeom prst="leftRightArrow">
            <a:avLst>
              <a:gd name="adj1" fmla="val 50000"/>
              <a:gd name="adj2" fmla="val 22181"/>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08" name="Rounded Rectangle 107"/>
          <p:cNvSpPr/>
          <p:nvPr/>
        </p:nvSpPr>
        <p:spPr>
          <a:xfrm>
            <a:off x="5632882" y="1992970"/>
            <a:ext cx="1155271" cy="1304567"/>
          </a:xfrm>
          <a:prstGeom prst="roundRect">
            <a:avLst>
              <a:gd name="adj" fmla="val 9715"/>
            </a:avLst>
          </a:prstGeom>
          <a:solidFill>
            <a:srgbClr val="FFFF00">
              <a:alpha val="80000"/>
            </a:srgbClr>
          </a:solidFill>
          <a:ln w="22225" cap="flat" cmpd="sng" algn="ctr">
            <a:solidFill>
              <a:sysClr val="windowText" lastClr="000000"/>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Key-value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data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access</a:t>
            </a:r>
          </a:p>
        </p:txBody>
      </p:sp>
      <p:sp>
        <p:nvSpPr>
          <p:cNvPr id="111" name="Rectangle 110"/>
          <p:cNvSpPr/>
          <p:nvPr/>
        </p:nvSpPr>
        <p:spPr>
          <a:xfrm>
            <a:off x="6873103" y="1730192"/>
            <a:ext cx="1440190" cy="853186"/>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110" name="TextBox 109"/>
          <p:cNvSpPr txBox="1"/>
          <p:nvPr/>
        </p:nvSpPr>
        <p:spPr>
          <a:xfrm>
            <a:off x="2547292" y="1620673"/>
            <a:ext cx="122454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KVS Node</a:t>
            </a:r>
          </a:p>
        </p:txBody>
      </p:sp>
      <p:sp>
        <p:nvSpPr>
          <p:cNvPr id="130" name="Text Placeholder 2"/>
          <p:cNvSpPr>
            <a:spLocks noGrp="1"/>
          </p:cNvSpPr>
          <p:nvPr>
            <p:ph idx="1"/>
          </p:nvPr>
        </p:nvSpPr>
        <p:spPr>
          <a:xfrm>
            <a:off x="611840" y="3798241"/>
            <a:ext cx="8074960" cy="2431467"/>
          </a:xfrm>
        </p:spPr>
        <p:txBody>
          <a:bodyPr/>
          <a:lstStyle/>
          <a:p>
            <a:r>
              <a:rPr lang="en-US" sz="2000" dirty="0" smtClean="0"/>
              <a:t>Directly store KV pairs on raw NAND flash chips</a:t>
            </a:r>
          </a:p>
          <a:p>
            <a:pPr lvl="1"/>
            <a:r>
              <a:rPr lang="en-US" sz="1800" dirty="0" smtClean="0"/>
              <a:t>DRAM is small and power hungry</a:t>
            </a:r>
          </a:p>
          <a:p>
            <a:r>
              <a:rPr lang="en-US" sz="2000" dirty="0" smtClean="0"/>
              <a:t>Use pipelined accelerators instead of CPUs to more efficiently process KV requests</a:t>
            </a:r>
          </a:p>
          <a:p>
            <a:pPr lvl="1"/>
            <a:r>
              <a:rPr lang="en-US" sz="1800" dirty="0" smtClean="0"/>
              <a:t>CPUs are power-hungry and underutilized</a:t>
            </a:r>
          </a:p>
          <a:p>
            <a:r>
              <a:rPr lang="en-US" sz="2000" dirty="0" smtClean="0"/>
              <a:t>Use dedicated storage network engines for communication</a:t>
            </a:r>
          </a:p>
          <a:p>
            <a:pPr lvl="1"/>
            <a:r>
              <a:rPr lang="en-US" sz="1800" dirty="0" smtClean="0"/>
              <a:t>Network software overhead can be significant</a:t>
            </a:r>
            <a:endParaRPr lang="en-US" sz="1200" dirty="0" smtClean="0"/>
          </a:p>
          <a:p>
            <a:endParaRPr lang="en-US" sz="2400" dirty="0" smtClean="0"/>
          </a:p>
        </p:txBody>
      </p:sp>
      <p:sp>
        <p:nvSpPr>
          <p:cNvPr id="44" name="Rectangle 43"/>
          <p:cNvSpPr/>
          <p:nvPr/>
        </p:nvSpPr>
        <p:spPr>
          <a:xfrm>
            <a:off x="6882728" y="1730192"/>
            <a:ext cx="1440190" cy="1684235"/>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3" name="Slide Number Placeholder 2"/>
          <p:cNvSpPr>
            <a:spLocks noGrp="1"/>
          </p:cNvSpPr>
          <p:nvPr>
            <p:ph type="sldNum" sz="quarter" idx="11"/>
          </p:nvPr>
        </p:nvSpPr>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fld id="{82EBCB9E-A63D-40CD-B460-FB591CA1F1D1}" type="slidenum">
              <a:rPr kumimoji="0" lang="en-US" sz="1400" b="0" i="0" u="none" strike="noStrike" kern="1200" cap="none" spc="0" normalizeH="0" baseline="0" noProof="0" smtClean="0">
                <a:ln>
                  <a:noFill/>
                </a:ln>
                <a:solidFill>
                  <a:srgbClr val="40458C"/>
                </a:solidFill>
                <a:effectLst/>
                <a:uLnTx/>
                <a:uFillTx/>
                <a:latin typeface="Verdana"/>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13</a:t>
            </a:fld>
            <a:endParaRPr kumimoji="0" lang="en-US" sz="1400" b="0" i="0" u="none" strike="noStrike" kern="1200" cap="none" spc="0" normalizeH="0" baseline="0" noProof="0" dirty="0">
              <a:ln>
                <a:noFill/>
              </a:ln>
              <a:solidFill>
                <a:srgbClr val="40458C"/>
              </a:solidFill>
              <a:effectLst/>
              <a:uLnTx/>
              <a:uFillTx/>
              <a:latin typeface="Verdana"/>
              <a:ea typeface="+mn-ea"/>
              <a:cs typeface="+mn-cs"/>
            </a:endParaRPr>
          </a:p>
        </p:txBody>
      </p:sp>
      <p:sp>
        <p:nvSpPr>
          <p:cNvPr id="4" name="TextBox 3"/>
          <p:cNvSpPr txBox="1"/>
          <p:nvPr/>
        </p:nvSpPr>
        <p:spPr>
          <a:xfrm>
            <a:off x="0" y="6490909"/>
            <a:ext cx="352532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40458C"/>
                </a:solidFill>
                <a:effectLst/>
                <a:uLnTx/>
                <a:uFillTx/>
                <a:latin typeface="Verdana"/>
                <a:ea typeface="+mn-ea"/>
                <a:cs typeface="+mn-cs"/>
              </a:rPr>
              <a:t>NIC=Network Interface Card</a:t>
            </a:r>
            <a:endParaRPr kumimoji="0" lang="en-US" sz="1800" b="0" i="0" u="none" strike="noStrike" kern="1200" cap="none" spc="0" normalizeH="0" baseline="0" noProof="0" dirty="0">
              <a:ln>
                <a:noFill/>
              </a:ln>
              <a:solidFill>
                <a:srgbClr val="40458C"/>
              </a:solidFill>
              <a:effectLst/>
              <a:uLnTx/>
              <a:uFillTx/>
              <a:latin typeface="Verdana"/>
              <a:ea typeface="+mn-ea"/>
              <a:cs typeface="+mn-cs"/>
            </a:endParaRPr>
          </a:p>
        </p:txBody>
      </p:sp>
      <p:sp>
        <p:nvSpPr>
          <p:cNvPr id="121" name="Rounded Rectangle 120"/>
          <p:cNvSpPr/>
          <p:nvPr/>
        </p:nvSpPr>
        <p:spPr>
          <a:xfrm>
            <a:off x="6953040" y="2852092"/>
            <a:ext cx="1314229" cy="491438"/>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KV-Data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Store</a:t>
            </a:r>
          </a:p>
        </p:txBody>
      </p:sp>
      <p:sp>
        <p:nvSpPr>
          <p:cNvPr id="112" name="Rounded Rectangle 111"/>
          <p:cNvSpPr/>
          <p:nvPr/>
        </p:nvSpPr>
        <p:spPr>
          <a:xfrm>
            <a:off x="6931595" y="2036404"/>
            <a:ext cx="1314229" cy="491438"/>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KV-Index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Cache</a:t>
            </a:r>
          </a:p>
        </p:txBody>
      </p:sp>
      <p:sp>
        <p:nvSpPr>
          <p:cNvPr id="113" name="TextBox 112"/>
          <p:cNvSpPr txBox="1"/>
          <p:nvPr/>
        </p:nvSpPr>
        <p:spPr>
          <a:xfrm>
            <a:off x="6851583" y="1734688"/>
            <a:ext cx="1530417"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DRAM</a:t>
            </a:r>
          </a:p>
        </p:txBody>
      </p:sp>
      <p:grpSp>
        <p:nvGrpSpPr>
          <p:cNvPr id="50" name="Group 49"/>
          <p:cNvGrpSpPr/>
          <p:nvPr/>
        </p:nvGrpSpPr>
        <p:grpSpPr>
          <a:xfrm>
            <a:off x="3896259" y="2187622"/>
            <a:ext cx="1583389" cy="924252"/>
            <a:chOff x="5165557" y="4142072"/>
            <a:chExt cx="953645" cy="924252"/>
          </a:xfrm>
          <a:solidFill>
            <a:schemeClr val="bg2"/>
          </a:solidFill>
        </p:grpSpPr>
        <p:sp>
          <p:nvSpPr>
            <p:cNvPr id="51" name="Rectangle 50"/>
            <p:cNvSpPr/>
            <p:nvPr/>
          </p:nvSpPr>
          <p:spPr>
            <a:xfrm>
              <a:off x="5165557" y="4142072"/>
              <a:ext cx="808522" cy="808522"/>
            </a:xfrm>
            <a:prstGeom prst="rect">
              <a:avLst/>
            </a:prstGeom>
            <a:grpFill/>
            <a:ln w="15875" cap="flat" cmpd="sng" algn="ctr">
              <a:solidFill>
                <a:sysClr val="windowText" lastClr="000000"/>
              </a:solidFill>
              <a:prstDash val="solid"/>
              <a:miter lim="800000"/>
            </a:ln>
            <a:effectLst/>
          </p:spPr>
          <p:txBody>
            <a:bodyPr rtlCol="0" anchor="ctr"/>
            <a:lstStyle/>
            <a:p>
              <a:pPr algn="ctr"/>
              <a:endParaRPr lang="en-US" sz="1600" i="1" kern="0">
                <a:solidFill>
                  <a:prstClr val="black"/>
                </a:solidFill>
                <a:latin typeface="Liberation Sans" panose="020B0604020202020204" pitchFamily="34" charset="0"/>
              </a:endParaRPr>
            </a:p>
          </p:txBody>
        </p:sp>
        <p:sp>
          <p:nvSpPr>
            <p:cNvPr id="52" name="Rectangle 51"/>
            <p:cNvSpPr/>
            <p:nvPr/>
          </p:nvSpPr>
          <p:spPr>
            <a:xfrm>
              <a:off x="5213685" y="4182176"/>
              <a:ext cx="808522" cy="808522"/>
            </a:xfrm>
            <a:prstGeom prst="rect">
              <a:avLst/>
            </a:prstGeom>
            <a:grpFill/>
            <a:ln w="15875" cap="flat" cmpd="sng" algn="ctr">
              <a:solidFill>
                <a:sysClr val="windowText" lastClr="000000"/>
              </a:solidFill>
              <a:prstDash val="solid"/>
              <a:miter lim="800000"/>
            </a:ln>
            <a:effectLst/>
          </p:spPr>
          <p:txBody>
            <a:bodyPr rtlCol="0" anchor="ctr"/>
            <a:lstStyle/>
            <a:p>
              <a:pPr algn="ctr"/>
              <a:endParaRPr lang="en-US" sz="1600" i="1" kern="0">
                <a:solidFill>
                  <a:prstClr val="black"/>
                </a:solidFill>
                <a:latin typeface="Liberation Sans" panose="020B0604020202020204" pitchFamily="34" charset="0"/>
              </a:endParaRPr>
            </a:p>
          </p:txBody>
        </p:sp>
        <p:sp>
          <p:nvSpPr>
            <p:cNvPr id="53" name="Rectangle 52"/>
            <p:cNvSpPr/>
            <p:nvPr/>
          </p:nvSpPr>
          <p:spPr>
            <a:xfrm>
              <a:off x="5261813" y="4212655"/>
              <a:ext cx="808522" cy="808522"/>
            </a:xfrm>
            <a:prstGeom prst="rect">
              <a:avLst/>
            </a:prstGeom>
            <a:grpFill/>
            <a:ln w="15875" cap="flat" cmpd="sng" algn="ctr">
              <a:solidFill>
                <a:sysClr val="windowText" lastClr="000000"/>
              </a:solidFill>
              <a:prstDash val="solid"/>
              <a:miter lim="800000"/>
            </a:ln>
            <a:effectLst/>
          </p:spPr>
          <p:txBody>
            <a:bodyPr rtlCol="0" anchor="ctr"/>
            <a:lstStyle/>
            <a:p>
              <a:pPr algn="ctr"/>
              <a:endParaRPr lang="en-US" sz="1600" i="1" kern="0">
                <a:solidFill>
                  <a:prstClr val="black"/>
                </a:solidFill>
                <a:latin typeface="Liberation Sans" panose="020B0604020202020204" pitchFamily="34" charset="0"/>
              </a:endParaRPr>
            </a:p>
          </p:txBody>
        </p:sp>
        <p:sp>
          <p:nvSpPr>
            <p:cNvPr id="54" name="Rectangle 53"/>
            <p:cNvSpPr/>
            <p:nvPr/>
          </p:nvSpPr>
          <p:spPr>
            <a:xfrm>
              <a:off x="5310680" y="4257802"/>
              <a:ext cx="808522" cy="808522"/>
            </a:xfrm>
            <a:prstGeom prst="rect">
              <a:avLst/>
            </a:prstGeom>
            <a:grpFill/>
            <a:ln w="15875" cap="flat" cmpd="sng" algn="ctr">
              <a:solidFill>
                <a:sysClr val="windowText" lastClr="000000"/>
              </a:solidFill>
              <a:prstDash val="solid"/>
              <a:miter lim="800000"/>
            </a:ln>
            <a:effectLst/>
          </p:spPr>
          <p:txBody>
            <a:bodyPr rtlCol="0" anchor="ctr"/>
            <a:lstStyle/>
            <a:p>
              <a:pPr algn="ctr"/>
              <a:r>
                <a:rPr lang="en-US" sz="1600" i="1" kern="0" dirty="0">
                  <a:solidFill>
                    <a:prstClr val="black"/>
                  </a:solidFill>
                  <a:latin typeface="Liberation Sans" panose="020B0604020202020204" pitchFamily="34" charset="0"/>
                </a:rPr>
                <a:t>Accelerators</a:t>
              </a:r>
            </a:p>
          </p:txBody>
        </p:sp>
      </p:grpSp>
      <p:sp>
        <p:nvSpPr>
          <p:cNvPr id="55" name="Rectangle 54"/>
          <p:cNvSpPr/>
          <p:nvPr/>
        </p:nvSpPr>
        <p:spPr>
          <a:xfrm>
            <a:off x="2312896" y="1992970"/>
            <a:ext cx="1209172" cy="1304925"/>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algn="ctr"/>
            <a:r>
              <a:rPr lang="en-US" sz="1600" i="1" kern="0" dirty="0">
                <a:solidFill>
                  <a:prstClr val="black"/>
                </a:solidFill>
                <a:latin typeface="Liberation Sans" panose="020B0604020202020204" pitchFamily="34" charset="0"/>
              </a:rPr>
              <a:t>Dedicated Storage Network Engines</a:t>
            </a:r>
          </a:p>
        </p:txBody>
      </p:sp>
      <p:sp>
        <p:nvSpPr>
          <p:cNvPr id="59" name="Left-Right Arrow 58"/>
          <p:cNvSpPr/>
          <p:nvPr/>
        </p:nvSpPr>
        <p:spPr>
          <a:xfrm>
            <a:off x="3522068" y="2282711"/>
            <a:ext cx="353644" cy="713550"/>
          </a:xfrm>
          <a:prstGeom prst="leftRightArrow">
            <a:avLst>
              <a:gd name="adj1" fmla="val 50000"/>
              <a:gd name="adj2" fmla="val 22181"/>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Tree>
    <p:extLst>
      <p:ext uri="{BB962C8B-B14F-4D97-AF65-F5344CB8AC3E}">
        <p14:creationId xmlns:p14="http://schemas.microsoft.com/office/powerpoint/2010/main" val="9879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0">
                                            <p:txEl>
                                              <p:pRg st="3" end="3"/>
                                            </p:txEl>
                                          </p:spTgt>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5"/>
                                        </p:tgtEl>
                                        <p:attrNameLst>
                                          <p:attrName>style.visibility</p:attrName>
                                        </p:attrNameLst>
                                      </p:cBhvr>
                                      <p:to>
                                        <p:strVal val="hidden"/>
                                      </p:to>
                                    </p:set>
                                  </p:childTnLst>
                                  <p:subTnLst>
                                    <p:animClr clrSpc="rgb" dir="cw">
                                      <p:cBhvr override="childStyle">
                                        <p:cTn dur="1" fill="hold" display="0" masterRel="nextClick" afterEffect="1"/>
                                        <p:tgtEl>
                                          <p:spTgt spid="105"/>
                                        </p:tgtEl>
                                        <p:attrNameLst>
                                          <p:attrName>ppt_c</p:attrName>
                                        </p:attrNameLst>
                                      </p:cBhvr>
                                      <p:to>
                                        <a:srgbClr val="FF0000"/>
                                      </p:to>
                                    </p:animClr>
                                  </p:subTnLst>
                                </p:cTn>
                              </p:par>
                              <p:par>
                                <p:cTn id="19" presetID="26" presetClass="emph" presetSubtype="0" repeatCount="4000" fill="hold" nodeType="withEffect">
                                  <p:stCondLst>
                                    <p:cond delay="0"/>
                                  </p:stCondLst>
                                  <p:childTnLst>
                                    <p:animEffect transition="out" filter="fade">
                                      <p:cBhvr>
                                        <p:cTn id="20" dur="500" tmFilter="0, 0; .2, .5; .8, .5; 1, 0"/>
                                        <p:tgtEl>
                                          <p:spTgt spid="45"/>
                                        </p:tgtEl>
                                      </p:cBhvr>
                                    </p:animEffect>
                                    <p:animScale>
                                      <p:cBhvr>
                                        <p:cTn id="21" dur="250" autoRev="1" fill="hold"/>
                                        <p:tgtEl>
                                          <p:spTgt spid="45"/>
                                        </p:tgtEl>
                                      </p:cBhvr>
                                      <p:by x="105000" y="105000"/>
                                    </p:animScale>
                                  </p:childTnLst>
                                  <p:subTnLst>
                                    <p:animClr clrSpc="rgb" dir="cw">
                                      <p:cBhvr override="childStyle">
                                        <p:cTn dur="1" fill="hold" display="0" masterRel="nextClick" afterEffect="1"/>
                                        <p:tgtEl>
                                          <p:spTgt spid="45"/>
                                        </p:tgtEl>
                                        <p:attrNameLst>
                                          <p:attrName>ppt_c</p:attrName>
                                        </p:attrNameLst>
                                      </p:cBhvr>
                                      <p:to>
                                        <a:srgbClr val="FF0000"/>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30">
                                            <p:txEl>
                                              <p:pRg st="2" end="2"/>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0">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0">
                                            <p:txEl>
                                              <p:pRg st="4" end="4"/>
                                            </p:txEl>
                                          </p:spTgt>
                                        </p:tgtEl>
                                        <p:attrNameLst>
                                          <p:attrName>style.visibility</p:attrName>
                                        </p:attrNameLst>
                                      </p:cBhvr>
                                      <p:to>
                                        <p:strVal val="visible"/>
                                      </p:to>
                                    </p:set>
                                  </p:childTnLst>
                                </p:cTn>
                              </p:par>
                            </p:childTnLst>
                          </p:cTn>
                        </p:par>
                        <p:par>
                          <p:cTn id="37" fill="hold">
                            <p:stCondLst>
                              <p:cond delay="0"/>
                            </p:stCondLst>
                            <p:childTnLst>
                              <p:par>
                                <p:cTn id="38" presetID="1" presetClass="exit"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hidden"/>
                                      </p:to>
                                    </p:set>
                                  </p:childTnLst>
                                </p:cTn>
                              </p:par>
                              <p:par>
                                <p:cTn id="40" presetID="1" presetClass="exit" presetSubtype="0" fill="hold" grpId="0" nodeType="withEffect">
                                  <p:stCondLst>
                                    <p:cond delay="0"/>
                                  </p:stCondLst>
                                  <p:childTnLst>
                                    <p:set>
                                      <p:cBhvr>
                                        <p:cTn id="41" dur="1" fill="hold">
                                          <p:stCondLst>
                                            <p:cond delay="0"/>
                                          </p:stCondLst>
                                        </p:cTn>
                                        <p:tgtEl>
                                          <p:spTgt spid="99"/>
                                        </p:tgtEl>
                                        <p:attrNameLst>
                                          <p:attrName>style.visibility</p:attrName>
                                        </p:attrNameLst>
                                      </p:cBhvr>
                                      <p:to>
                                        <p:strVal val="hidden"/>
                                      </p:to>
                                    </p:set>
                                  </p:childTnLst>
                                </p:cTn>
                              </p:par>
                              <p:par>
                                <p:cTn id="42" presetID="1" presetClass="exit" presetSubtype="0" fill="hold" grpId="0" nodeType="withEffect">
                                  <p:stCondLst>
                                    <p:cond delay="0"/>
                                  </p:stCondLst>
                                  <p:childTnLst>
                                    <p:set>
                                      <p:cBhvr>
                                        <p:cTn id="43" dur="1" fill="hold">
                                          <p:stCondLst>
                                            <p:cond delay="0"/>
                                          </p:stCondLst>
                                        </p:cTn>
                                        <p:tgtEl>
                                          <p:spTgt spid="104"/>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91"/>
                                        </p:tgtEl>
                                        <p:attrNameLst>
                                          <p:attrName>style.visibility</p:attrName>
                                        </p:attrNameLst>
                                      </p:cBhvr>
                                      <p:to>
                                        <p:strVal val="hidden"/>
                                      </p:to>
                                    </p:set>
                                  </p:childTnLst>
                                </p:cTn>
                              </p:par>
                            </p:childTnLst>
                          </p:cTn>
                        </p:par>
                        <p:par>
                          <p:cTn id="46" fill="hold">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par>
                                <p:cTn id="51" presetID="1" presetClass="exit"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9" grpId="0" animBg="1"/>
      <p:bldP spid="104" grpId="0" animBg="1"/>
      <p:bldP spid="106" grpId="0"/>
      <p:bldP spid="44" grpId="0" animBg="1"/>
      <p:bldP spid="4" grpId="0"/>
      <p:bldP spid="55" grpId="0" animBg="1"/>
      <p:bldP spid="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BlueCache Architecture </a:t>
            </a:r>
            <a:r>
              <a:rPr lang="en-US" sz="2400" i="1" dirty="0" smtClean="0"/>
              <a:t>continued</a:t>
            </a:r>
            <a:endParaRPr lang="en-US" sz="2400" i="1" dirty="0"/>
          </a:p>
        </p:txBody>
      </p:sp>
      <p:sp>
        <p:nvSpPr>
          <p:cNvPr id="3" name="Content Placeholder 2"/>
          <p:cNvSpPr>
            <a:spLocks noGrp="1"/>
          </p:cNvSpPr>
          <p:nvPr>
            <p:ph idx="1"/>
          </p:nvPr>
        </p:nvSpPr>
        <p:spPr>
          <a:xfrm>
            <a:off x="914400" y="4064308"/>
            <a:ext cx="7772400" cy="2565092"/>
          </a:xfrm>
        </p:spPr>
        <p:txBody>
          <a:bodyPr/>
          <a:lstStyle/>
          <a:p>
            <a:r>
              <a:rPr lang="en-US" sz="2400" dirty="0" smtClean="0"/>
              <a:t>BlueCache implements hardware accelerators on FPGA boards on BlueDBM </a:t>
            </a:r>
            <a:r>
              <a:rPr lang="en-US" sz="1800" dirty="0" smtClean="0"/>
              <a:t>[ISCA2015]</a:t>
            </a:r>
          </a:p>
          <a:p>
            <a:pPr lvl="1"/>
            <a:r>
              <a:rPr lang="en-US" sz="1800" dirty="0" smtClean="0"/>
              <a:t>KVS Protocol Engine auto-batches KVS requests</a:t>
            </a:r>
          </a:p>
          <a:p>
            <a:pPr lvl="1"/>
            <a:r>
              <a:rPr lang="en-US" sz="1800" dirty="0" smtClean="0"/>
              <a:t>In-storage Network Engines with dynamic allocation of virtual channels per application</a:t>
            </a:r>
          </a:p>
          <a:p>
            <a:pPr lvl="1"/>
            <a:r>
              <a:rPr lang="en-US" sz="1800" dirty="0" smtClean="0"/>
              <a:t>4-way set-associative KV-index cache on DRAM</a:t>
            </a:r>
          </a:p>
          <a:p>
            <a:pPr lvl="1"/>
            <a:r>
              <a:rPr lang="en-US" sz="1800" dirty="0" smtClean="0"/>
              <a:t>Log-structured KV-Data Store without FTL</a:t>
            </a:r>
          </a:p>
          <a:p>
            <a:pPr lvl="2"/>
            <a:r>
              <a:rPr lang="en-US" sz="1400" dirty="0" smtClean="0"/>
              <a:t>Some hot data is cached in DRAM</a:t>
            </a:r>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14</a:t>
            </a:fld>
            <a:endParaRPr lang="en-US" dirty="0">
              <a:solidFill>
                <a:srgbClr val="40458C"/>
              </a:solidFill>
            </a:endParaRPr>
          </a:p>
        </p:txBody>
      </p:sp>
      <p:sp>
        <p:nvSpPr>
          <p:cNvPr id="45" name="Rounded Rectangle 44"/>
          <p:cNvSpPr/>
          <p:nvPr/>
        </p:nvSpPr>
        <p:spPr>
          <a:xfrm>
            <a:off x="4534366" y="1600200"/>
            <a:ext cx="3398204" cy="1895595"/>
          </a:xfrm>
          <a:prstGeom prst="roundRect">
            <a:avLst>
              <a:gd name="adj" fmla="val 5590"/>
            </a:avLst>
          </a:prstGeom>
          <a:pattFill prst="pct10">
            <a:fgClr>
              <a:sysClr val="windowText" lastClr="000000"/>
            </a:fgClr>
            <a:bgClr>
              <a:sysClr val="window" lastClr="FFFFFF"/>
            </a:bgClr>
          </a:patt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46" name="Rectangle 45"/>
          <p:cNvSpPr/>
          <p:nvPr/>
        </p:nvSpPr>
        <p:spPr>
          <a:xfrm>
            <a:off x="2392582" y="2311935"/>
            <a:ext cx="5703168" cy="1236064"/>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grpSp>
        <p:nvGrpSpPr>
          <p:cNvPr id="47" name="Group 46"/>
          <p:cNvGrpSpPr/>
          <p:nvPr/>
        </p:nvGrpSpPr>
        <p:grpSpPr>
          <a:xfrm>
            <a:off x="5219292" y="1610522"/>
            <a:ext cx="1298152" cy="751029"/>
            <a:chOff x="6410816" y="3432840"/>
            <a:chExt cx="1440190" cy="872176"/>
          </a:xfrm>
        </p:grpSpPr>
        <p:sp>
          <p:nvSpPr>
            <p:cNvPr id="48" name="Rectangle 47"/>
            <p:cNvSpPr/>
            <p:nvPr/>
          </p:nvSpPr>
          <p:spPr>
            <a:xfrm>
              <a:off x="6410816" y="3498048"/>
              <a:ext cx="1440190" cy="806968"/>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49" name="Rounded Rectangle 48"/>
            <p:cNvSpPr/>
            <p:nvPr/>
          </p:nvSpPr>
          <p:spPr>
            <a:xfrm>
              <a:off x="6480631" y="3682675"/>
              <a:ext cx="1248668" cy="564721"/>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KV-Index</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Cache</a:t>
              </a:r>
            </a:p>
          </p:txBody>
        </p:sp>
        <p:sp>
          <p:nvSpPr>
            <p:cNvPr id="50" name="TextBox 49"/>
            <p:cNvSpPr txBox="1"/>
            <p:nvPr/>
          </p:nvSpPr>
          <p:spPr>
            <a:xfrm>
              <a:off x="6714162" y="3432840"/>
              <a:ext cx="847166"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rPr>
                <a:t>DRAM</a:t>
              </a:r>
            </a:p>
          </p:txBody>
        </p:sp>
      </p:grpSp>
      <p:sp>
        <p:nvSpPr>
          <p:cNvPr id="51" name="TextBox 50"/>
          <p:cNvSpPr txBox="1"/>
          <p:nvPr/>
        </p:nvSpPr>
        <p:spPr>
          <a:xfrm>
            <a:off x="2434833" y="3260975"/>
            <a:ext cx="2548231" cy="265026"/>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FPGA</a:t>
            </a:r>
            <a:endParaRPr lang="en-US" sz="1400" dirty="0">
              <a:solidFill>
                <a:prstClr val="black"/>
              </a:solidFill>
              <a:latin typeface="Liberation Sans" panose="020B0604020202020204" pitchFamily="34" charset="0"/>
            </a:endParaRPr>
          </a:p>
        </p:txBody>
      </p:sp>
      <p:grpSp>
        <p:nvGrpSpPr>
          <p:cNvPr id="52" name="Group 51"/>
          <p:cNvGrpSpPr/>
          <p:nvPr/>
        </p:nvGrpSpPr>
        <p:grpSpPr>
          <a:xfrm>
            <a:off x="6457947" y="1619130"/>
            <a:ext cx="1426328" cy="741823"/>
            <a:chOff x="6267837" y="4292735"/>
            <a:chExt cx="1582391" cy="861485"/>
          </a:xfrm>
        </p:grpSpPr>
        <p:sp>
          <p:nvSpPr>
            <p:cNvPr id="53" name="Rectangle 52"/>
            <p:cNvSpPr/>
            <p:nvPr/>
          </p:nvSpPr>
          <p:spPr>
            <a:xfrm>
              <a:off x="6410038" y="4350355"/>
              <a:ext cx="1440190" cy="803865"/>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54" name="Rounded Rectangle 53"/>
            <p:cNvSpPr/>
            <p:nvPr/>
          </p:nvSpPr>
          <p:spPr>
            <a:xfrm>
              <a:off x="6267837" y="4546479"/>
              <a:ext cx="1519409" cy="564721"/>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KV-Data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Store</a:t>
              </a:r>
            </a:p>
          </p:txBody>
        </p:sp>
        <p:sp>
          <p:nvSpPr>
            <p:cNvPr id="55" name="TextBox 54"/>
            <p:cNvSpPr txBox="1"/>
            <p:nvPr/>
          </p:nvSpPr>
          <p:spPr>
            <a:xfrm>
              <a:off x="6448872" y="4292735"/>
              <a:ext cx="1362520"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rPr>
                <a:t>NAND Flash</a:t>
              </a:r>
            </a:p>
          </p:txBody>
        </p:sp>
      </p:grpSp>
      <p:sp>
        <p:nvSpPr>
          <p:cNvPr id="56" name="Rectangle 55"/>
          <p:cNvSpPr/>
          <p:nvPr/>
        </p:nvSpPr>
        <p:spPr>
          <a:xfrm>
            <a:off x="990600" y="2629249"/>
            <a:ext cx="822191" cy="47953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57" name="Rectangle 56"/>
          <p:cNvSpPr/>
          <p:nvPr/>
        </p:nvSpPr>
        <p:spPr>
          <a:xfrm>
            <a:off x="2548209" y="2481587"/>
            <a:ext cx="1179498" cy="756768"/>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KVS Protocol Engine</a:t>
            </a:r>
          </a:p>
        </p:txBody>
      </p:sp>
      <p:sp>
        <p:nvSpPr>
          <p:cNvPr id="58" name="TextBox 57"/>
          <p:cNvSpPr txBox="1"/>
          <p:nvPr/>
        </p:nvSpPr>
        <p:spPr>
          <a:xfrm>
            <a:off x="1815348" y="1575393"/>
            <a:ext cx="599611" cy="290582"/>
          </a:xfrm>
          <a:prstGeom prst="rect">
            <a:avLst/>
          </a:prstGeom>
          <a:noFill/>
        </p:spPr>
        <p:txBody>
          <a:bodyPr wrap="square" rtlCol="0">
            <a:spAutoFit/>
          </a:bodyPr>
          <a:lstStyle/>
          <a:p>
            <a:r>
              <a:rPr lang="en-US" sz="1200" dirty="0" smtClean="0">
                <a:solidFill>
                  <a:prstClr val="black"/>
                </a:solidFill>
                <a:latin typeface="Liberation Sans" panose="020B0604020202020204" pitchFamily="34" charset="0"/>
              </a:rPr>
              <a:t>PCIe</a:t>
            </a:r>
            <a:endParaRPr lang="en-US" sz="1100" dirty="0">
              <a:solidFill>
                <a:prstClr val="black"/>
              </a:solidFill>
              <a:latin typeface="Liberation Sans" panose="020B0604020202020204" pitchFamily="34" charset="0"/>
            </a:endParaRPr>
          </a:p>
        </p:txBody>
      </p:sp>
      <p:sp>
        <p:nvSpPr>
          <p:cNvPr id="59" name="Rectangle 58"/>
          <p:cNvSpPr/>
          <p:nvPr/>
        </p:nvSpPr>
        <p:spPr>
          <a:xfrm>
            <a:off x="2402654" y="3620086"/>
            <a:ext cx="323621" cy="166217"/>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60" name="TextBox 59"/>
          <p:cNvSpPr txBox="1"/>
          <p:nvPr/>
        </p:nvSpPr>
        <p:spPr>
          <a:xfrm>
            <a:off x="2726274" y="3570682"/>
            <a:ext cx="2745755" cy="265026"/>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Accelerators</a:t>
            </a:r>
            <a:endParaRPr lang="en-US" sz="1400" dirty="0">
              <a:solidFill>
                <a:prstClr val="black"/>
              </a:solidFill>
              <a:latin typeface="Liberation Sans" panose="020B0604020202020204" pitchFamily="34" charset="0"/>
            </a:endParaRPr>
          </a:p>
        </p:txBody>
      </p:sp>
      <p:sp>
        <p:nvSpPr>
          <p:cNvPr id="61" name="Rectangle 60"/>
          <p:cNvSpPr/>
          <p:nvPr/>
        </p:nvSpPr>
        <p:spPr>
          <a:xfrm>
            <a:off x="3904885" y="3629929"/>
            <a:ext cx="323621" cy="146532"/>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62" name="TextBox 61"/>
          <p:cNvSpPr txBox="1"/>
          <p:nvPr/>
        </p:nvSpPr>
        <p:spPr>
          <a:xfrm>
            <a:off x="4228506" y="3570682"/>
            <a:ext cx="1418103" cy="265026"/>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Storage Media</a:t>
            </a:r>
            <a:endParaRPr lang="en-US" sz="1400" dirty="0">
              <a:solidFill>
                <a:prstClr val="black"/>
              </a:solidFill>
              <a:latin typeface="Liberation Sans" panose="020B0604020202020204" pitchFamily="34" charset="0"/>
            </a:endParaRPr>
          </a:p>
        </p:txBody>
      </p:sp>
      <p:sp>
        <p:nvSpPr>
          <p:cNvPr id="63" name="Rounded Rectangle 62"/>
          <p:cNvSpPr/>
          <p:nvPr/>
        </p:nvSpPr>
        <p:spPr>
          <a:xfrm>
            <a:off x="5541287" y="3629929"/>
            <a:ext cx="323621" cy="146532"/>
          </a:xfrm>
          <a:prstGeom prst="roundRect">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64" name="TextBox 63"/>
          <p:cNvSpPr txBox="1"/>
          <p:nvPr/>
        </p:nvSpPr>
        <p:spPr>
          <a:xfrm>
            <a:off x="5864908" y="3570682"/>
            <a:ext cx="2288492" cy="265026"/>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Key-value Data structures</a:t>
            </a:r>
            <a:endParaRPr lang="en-US" sz="1400" dirty="0">
              <a:solidFill>
                <a:prstClr val="black"/>
              </a:solidFill>
              <a:latin typeface="Liberation Sans" panose="020B0604020202020204" pitchFamily="34" charset="0"/>
            </a:endParaRPr>
          </a:p>
        </p:txBody>
      </p:sp>
      <p:sp>
        <p:nvSpPr>
          <p:cNvPr id="65" name="Rectangle 64"/>
          <p:cNvSpPr/>
          <p:nvPr/>
        </p:nvSpPr>
        <p:spPr>
          <a:xfrm>
            <a:off x="3909155" y="2475308"/>
            <a:ext cx="1179498" cy="756768"/>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Network Engine</a:t>
            </a:r>
          </a:p>
        </p:txBody>
      </p:sp>
      <p:sp>
        <p:nvSpPr>
          <p:cNvPr id="66" name="Rectangle 65"/>
          <p:cNvSpPr/>
          <p:nvPr/>
        </p:nvSpPr>
        <p:spPr>
          <a:xfrm>
            <a:off x="5278620" y="2481587"/>
            <a:ext cx="1179498" cy="756768"/>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KV-Index Cache Manager</a:t>
            </a:r>
          </a:p>
        </p:txBody>
      </p:sp>
      <p:sp>
        <p:nvSpPr>
          <p:cNvPr id="67" name="Rectangle 66"/>
          <p:cNvSpPr/>
          <p:nvPr/>
        </p:nvSpPr>
        <p:spPr>
          <a:xfrm>
            <a:off x="6639566" y="2475308"/>
            <a:ext cx="1179498" cy="756768"/>
          </a:xfrm>
          <a:prstGeom prst="rect">
            <a:avLst/>
          </a:prstGeom>
          <a:solidFill>
            <a:schemeClr val="bg2"/>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KV-Data Store Manager</a:t>
            </a:r>
          </a:p>
        </p:txBody>
      </p:sp>
      <p:grpSp>
        <p:nvGrpSpPr>
          <p:cNvPr id="68" name="Group 67"/>
          <p:cNvGrpSpPr/>
          <p:nvPr/>
        </p:nvGrpSpPr>
        <p:grpSpPr>
          <a:xfrm>
            <a:off x="2346048" y="1661856"/>
            <a:ext cx="2438697" cy="450445"/>
            <a:chOff x="3012387" y="1378418"/>
            <a:chExt cx="2767983" cy="709869"/>
          </a:xfrm>
        </p:grpSpPr>
        <p:sp>
          <p:nvSpPr>
            <p:cNvPr id="69" name="Rectangle 68"/>
            <p:cNvSpPr/>
            <p:nvPr/>
          </p:nvSpPr>
          <p:spPr>
            <a:xfrm>
              <a:off x="3012387" y="1378418"/>
              <a:ext cx="2672587" cy="594583"/>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Remote </a:t>
              </a:r>
              <a:r>
                <a:rPr kumimoji="0" lang="en-US" sz="1400" b="0" i="0" u="none" strike="noStrike" kern="0" cap="none" spc="0" normalizeH="0" baseline="0" noProof="0" dirty="0" err="1" smtClean="0">
                  <a:ln>
                    <a:noFill/>
                  </a:ln>
                  <a:solidFill>
                    <a:prstClr val="black"/>
                  </a:solidFill>
                  <a:effectLst/>
                  <a:uLnTx/>
                  <a:uFillTx/>
                  <a:latin typeface="Liberation Sans" panose="020B0604020202020204" pitchFamily="34" charset="0"/>
                  <a:ea typeface="+mn-ea"/>
                  <a:cs typeface="+mn-cs"/>
                </a:rPr>
                <a:t>BlueCache</a:t>
              </a: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 Devices</a:t>
              </a:r>
            </a:p>
          </p:txBody>
        </p:sp>
        <p:sp>
          <p:nvSpPr>
            <p:cNvPr id="70" name="Rectangle 69"/>
            <p:cNvSpPr/>
            <p:nvPr/>
          </p:nvSpPr>
          <p:spPr>
            <a:xfrm>
              <a:off x="3056121" y="1436061"/>
              <a:ext cx="2672587" cy="594583"/>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Remote </a:t>
              </a:r>
              <a:r>
                <a:rPr kumimoji="0" lang="en-US" sz="1400" b="0" i="0" u="none" strike="noStrike" kern="0" cap="none" spc="0" normalizeH="0" baseline="0" noProof="0" dirty="0" err="1" smtClean="0">
                  <a:ln>
                    <a:noFill/>
                  </a:ln>
                  <a:solidFill>
                    <a:prstClr val="black"/>
                  </a:solidFill>
                  <a:effectLst/>
                  <a:uLnTx/>
                  <a:uFillTx/>
                  <a:latin typeface="Liberation Sans" panose="020B0604020202020204" pitchFamily="34" charset="0"/>
                  <a:ea typeface="+mn-ea"/>
                  <a:cs typeface="+mn-cs"/>
                </a:rPr>
                <a:t>BlueCache</a:t>
              </a: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 Devices</a:t>
              </a:r>
            </a:p>
          </p:txBody>
        </p:sp>
        <p:sp>
          <p:nvSpPr>
            <p:cNvPr id="71" name="Rectangle 70"/>
            <p:cNvSpPr/>
            <p:nvPr/>
          </p:nvSpPr>
          <p:spPr>
            <a:xfrm>
              <a:off x="3107783" y="1493704"/>
              <a:ext cx="2672587" cy="594583"/>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Remote FPGAs</a:t>
              </a:r>
            </a:p>
          </p:txBody>
        </p:sp>
      </p:grpSp>
      <p:sp>
        <p:nvSpPr>
          <p:cNvPr id="72" name="Left-Right Arrow 71"/>
          <p:cNvSpPr/>
          <p:nvPr/>
        </p:nvSpPr>
        <p:spPr>
          <a:xfrm rot="16200000">
            <a:off x="4339782" y="2151255"/>
            <a:ext cx="369287" cy="291373"/>
          </a:xfrm>
          <a:prstGeom prst="leftRightArrow">
            <a:avLst>
              <a:gd name="adj1" fmla="val 50000"/>
              <a:gd name="adj2" fmla="val 22181"/>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73" name="TextBox 72"/>
          <p:cNvSpPr txBox="1"/>
          <p:nvPr/>
        </p:nvSpPr>
        <p:spPr>
          <a:xfrm>
            <a:off x="2738387" y="2075546"/>
            <a:ext cx="2030635" cy="238523"/>
          </a:xfrm>
          <a:prstGeom prst="rect">
            <a:avLst/>
          </a:prstGeom>
          <a:noFill/>
        </p:spPr>
        <p:txBody>
          <a:bodyPr wrap="square" rtlCol="0">
            <a:spAutoFit/>
          </a:bodyPr>
          <a:lstStyle/>
          <a:p>
            <a:r>
              <a:rPr lang="en-US" sz="1200" dirty="0" smtClean="0">
                <a:solidFill>
                  <a:prstClr val="black"/>
                </a:solidFill>
                <a:latin typeface="Liberation Sans" panose="020B0604020202020204" pitchFamily="34" charset="0"/>
              </a:rPr>
              <a:t>High-speed Serial Link</a:t>
            </a:r>
            <a:endParaRPr lang="en-US" sz="1100" dirty="0">
              <a:solidFill>
                <a:prstClr val="black"/>
              </a:solidFill>
              <a:latin typeface="Liberation Sans" panose="020B0604020202020204" pitchFamily="34" charset="0"/>
            </a:endParaRPr>
          </a:p>
        </p:txBody>
      </p:sp>
      <p:sp>
        <p:nvSpPr>
          <p:cNvPr id="74" name="TextBox 73"/>
          <p:cNvSpPr txBox="1"/>
          <p:nvPr/>
        </p:nvSpPr>
        <p:spPr>
          <a:xfrm>
            <a:off x="5111233" y="3222678"/>
            <a:ext cx="2244469" cy="265026"/>
          </a:xfrm>
          <a:prstGeom prst="rect">
            <a:avLst/>
          </a:prstGeom>
          <a:noFill/>
        </p:spPr>
        <p:txBody>
          <a:bodyPr wrap="square" rtlCol="0">
            <a:spAutoFit/>
          </a:bodyPr>
          <a:lstStyle/>
          <a:p>
            <a:pPr algn="ctr"/>
            <a:r>
              <a:rPr lang="en-US" sz="1400" i="1" dirty="0" err="1" smtClean="0">
                <a:solidFill>
                  <a:prstClr val="black"/>
                </a:solidFill>
                <a:latin typeface="Liberation Sans" panose="020B0604020202020204" pitchFamily="34" charset="0"/>
              </a:rPr>
              <a:t>BlueCache</a:t>
            </a:r>
            <a:r>
              <a:rPr lang="en-US" sz="1400" i="1" dirty="0" smtClean="0">
                <a:solidFill>
                  <a:prstClr val="black"/>
                </a:solidFill>
                <a:latin typeface="Liberation Sans" panose="020B0604020202020204" pitchFamily="34" charset="0"/>
              </a:rPr>
              <a:t> KVS Node</a:t>
            </a:r>
          </a:p>
        </p:txBody>
      </p:sp>
      <p:sp>
        <p:nvSpPr>
          <p:cNvPr id="75" name="Left-Right Arrow 74"/>
          <p:cNvSpPr/>
          <p:nvPr/>
        </p:nvSpPr>
        <p:spPr>
          <a:xfrm>
            <a:off x="1835679" y="2728675"/>
            <a:ext cx="712530" cy="250031"/>
          </a:xfrm>
          <a:prstGeom prst="leftRightArrow">
            <a:avLst>
              <a:gd name="adj1" fmla="val 50000"/>
              <a:gd name="adj2" fmla="val 22181"/>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76" name="Left-Right Arrow 75"/>
          <p:cNvSpPr/>
          <p:nvPr/>
        </p:nvSpPr>
        <p:spPr>
          <a:xfrm>
            <a:off x="1746073" y="1743035"/>
            <a:ext cx="595642" cy="250031"/>
          </a:xfrm>
          <a:prstGeom prst="leftRightArrow">
            <a:avLst>
              <a:gd name="adj1" fmla="val 50000"/>
              <a:gd name="adj2" fmla="val 22181"/>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77" name="Left-Right Arrow 76"/>
          <p:cNvSpPr/>
          <p:nvPr/>
        </p:nvSpPr>
        <p:spPr>
          <a:xfrm>
            <a:off x="1784443" y="1773340"/>
            <a:ext cx="595642" cy="250031"/>
          </a:xfrm>
          <a:prstGeom prst="leftRightArrow">
            <a:avLst>
              <a:gd name="adj1" fmla="val 50000"/>
              <a:gd name="adj2" fmla="val 22181"/>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grpSp>
        <p:nvGrpSpPr>
          <p:cNvPr id="78" name="Group 77"/>
          <p:cNvGrpSpPr/>
          <p:nvPr/>
        </p:nvGrpSpPr>
        <p:grpSpPr>
          <a:xfrm>
            <a:off x="1022156" y="1668992"/>
            <a:ext cx="803425" cy="443306"/>
            <a:chOff x="1627178" y="1639421"/>
            <a:chExt cx="800641" cy="514815"/>
          </a:xfrm>
        </p:grpSpPr>
        <p:sp>
          <p:nvSpPr>
            <p:cNvPr id="79" name="Rectangle 78"/>
            <p:cNvSpPr/>
            <p:nvPr/>
          </p:nvSpPr>
          <p:spPr>
            <a:xfrm>
              <a:off x="1627178" y="1639421"/>
              <a:ext cx="718738" cy="442157"/>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80" name="Rectangle 79"/>
            <p:cNvSpPr/>
            <p:nvPr/>
          </p:nvSpPr>
          <p:spPr>
            <a:xfrm>
              <a:off x="1670941" y="1679435"/>
              <a:ext cx="718738" cy="442157"/>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81" name="Rectangle 80"/>
            <p:cNvSpPr/>
            <p:nvPr/>
          </p:nvSpPr>
          <p:spPr>
            <a:xfrm>
              <a:off x="1709081" y="1712078"/>
              <a:ext cx="718738" cy="442158"/>
            </a:xfrm>
            <a:prstGeom prst="rect">
              <a:avLst/>
            </a:prstGeom>
            <a:solidFill>
              <a:sysClr val="window" lastClr="FFFFFF"/>
            </a:solid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grpSp>
      <p:sp>
        <p:nvSpPr>
          <p:cNvPr id="82" name="Left-Right Arrow 81"/>
          <p:cNvSpPr/>
          <p:nvPr/>
        </p:nvSpPr>
        <p:spPr>
          <a:xfrm>
            <a:off x="1836286" y="1796164"/>
            <a:ext cx="595642" cy="250031"/>
          </a:xfrm>
          <a:prstGeom prst="leftRightArrow">
            <a:avLst>
              <a:gd name="adj1" fmla="val 50000"/>
              <a:gd name="adj2" fmla="val 22181"/>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83" name="TextBox 82"/>
          <p:cNvSpPr txBox="1"/>
          <p:nvPr/>
        </p:nvSpPr>
        <p:spPr>
          <a:xfrm>
            <a:off x="1908372" y="2557643"/>
            <a:ext cx="599611" cy="290582"/>
          </a:xfrm>
          <a:prstGeom prst="rect">
            <a:avLst/>
          </a:prstGeom>
          <a:noFill/>
        </p:spPr>
        <p:txBody>
          <a:bodyPr wrap="square" rtlCol="0">
            <a:spAutoFit/>
          </a:bodyPr>
          <a:lstStyle/>
          <a:p>
            <a:r>
              <a:rPr lang="en-US" sz="1200" dirty="0" smtClean="0">
                <a:solidFill>
                  <a:prstClr val="black"/>
                </a:solidFill>
                <a:latin typeface="Liberation Sans" panose="020B0604020202020204" pitchFamily="34" charset="0"/>
              </a:rPr>
              <a:t>PCIe</a:t>
            </a:r>
            <a:endParaRPr lang="en-US" sz="1100" dirty="0">
              <a:solidFill>
                <a:prstClr val="black"/>
              </a:solidFill>
              <a:latin typeface="Liberation Sans" panose="020B0604020202020204" pitchFamily="34" charset="0"/>
            </a:endParaRPr>
          </a:p>
        </p:txBody>
      </p:sp>
      <p:sp>
        <p:nvSpPr>
          <p:cNvPr id="85" name="Rectangle 84"/>
          <p:cNvSpPr/>
          <p:nvPr/>
        </p:nvSpPr>
        <p:spPr>
          <a:xfrm>
            <a:off x="2548209" y="2481587"/>
            <a:ext cx="1179498" cy="75676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schemeClr val="accent1"/>
                </a:solidFill>
                <a:effectLst/>
                <a:uLnTx/>
                <a:uFillTx/>
                <a:latin typeface="Liberation Sans" panose="020B0604020202020204" pitchFamily="34" charset="0"/>
                <a:ea typeface="+mn-ea"/>
                <a:cs typeface="+mn-cs"/>
              </a:rPr>
              <a:t>KVS Protocol Engine</a:t>
            </a:r>
          </a:p>
        </p:txBody>
      </p:sp>
      <p:sp>
        <p:nvSpPr>
          <p:cNvPr id="86" name="Rectangle 85"/>
          <p:cNvSpPr/>
          <p:nvPr/>
        </p:nvSpPr>
        <p:spPr>
          <a:xfrm>
            <a:off x="3909155" y="2475308"/>
            <a:ext cx="1179498" cy="75676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i="1" kern="0" dirty="0">
                <a:solidFill>
                  <a:schemeClr val="accent1"/>
                </a:solidFill>
                <a:latin typeface="Liberation Sans" panose="020B0604020202020204" pitchFamily="34" charset="0"/>
              </a:rPr>
              <a:t>Network Engine</a:t>
            </a:r>
          </a:p>
        </p:txBody>
      </p:sp>
      <p:sp>
        <p:nvSpPr>
          <p:cNvPr id="87" name="Rectangle 86"/>
          <p:cNvSpPr/>
          <p:nvPr/>
        </p:nvSpPr>
        <p:spPr>
          <a:xfrm>
            <a:off x="5278620" y="2481587"/>
            <a:ext cx="1179498" cy="75676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i="1" kern="0" dirty="0">
                <a:solidFill>
                  <a:schemeClr val="accent1"/>
                </a:solidFill>
                <a:latin typeface="Liberation Sans" panose="020B0604020202020204" pitchFamily="34" charset="0"/>
              </a:rPr>
              <a:t>KV-Index Cache Manager</a:t>
            </a:r>
          </a:p>
        </p:txBody>
      </p:sp>
      <p:sp>
        <p:nvSpPr>
          <p:cNvPr id="94" name="Rectangle 93"/>
          <p:cNvSpPr/>
          <p:nvPr/>
        </p:nvSpPr>
        <p:spPr>
          <a:xfrm>
            <a:off x="6639566" y="2475308"/>
            <a:ext cx="1179498" cy="75676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i="1" kern="0" dirty="0">
                <a:solidFill>
                  <a:schemeClr val="accent1"/>
                </a:solidFill>
                <a:latin typeface="Liberation Sans" panose="020B0604020202020204" pitchFamily="34" charset="0"/>
              </a:rPr>
              <a:t>KV-Data Store Manager</a:t>
            </a:r>
          </a:p>
        </p:txBody>
      </p:sp>
      <p:sp>
        <p:nvSpPr>
          <p:cNvPr id="84" name="TextBox 83"/>
          <p:cNvSpPr txBox="1"/>
          <p:nvPr/>
        </p:nvSpPr>
        <p:spPr>
          <a:xfrm>
            <a:off x="4381500" y="6343590"/>
            <a:ext cx="4343400" cy="400110"/>
          </a:xfrm>
          <a:prstGeom prst="rect">
            <a:avLst/>
          </a:prstGeom>
          <a:solidFill>
            <a:schemeClr val="tx1"/>
          </a:solidFill>
        </p:spPr>
        <p:txBody>
          <a:bodyPr wrap="square" rtlCol="0">
            <a:spAutoFit/>
          </a:bodyPr>
          <a:lstStyle/>
          <a:p>
            <a:pPr marL="0" lvl="1"/>
            <a:r>
              <a:rPr lang="en-US" sz="2000" dirty="0" smtClean="0">
                <a:solidFill>
                  <a:schemeClr val="accent5">
                    <a:lumMod val="75000"/>
                  </a:schemeClr>
                </a:solidFill>
              </a:rPr>
              <a:t>No time to go into gritty details!</a:t>
            </a:r>
            <a:endParaRPr lang="en-US" sz="2000" dirty="0">
              <a:solidFill>
                <a:schemeClr val="accent5">
                  <a:lumMod val="75000"/>
                </a:schemeClr>
              </a:solidFill>
            </a:endParaRPr>
          </a:p>
        </p:txBody>
      </p:sp>
    </p:spTree>
    <p:extLst>
      <p:ext uri="{BB962C8B-B14F-4D97-AF65-F5344CB8AC3E}">
        <p14:creationId xmlns:p14="http://schemas.microsoft.com/office/powerpoint/2010/main" val="87966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childTnLst>
                                  <p:subTnLst>
                                    <p:set>
                                      <p:cBhvr override="childStyle">
                                        <p:cTn dur="1" fill="hold" display="0" masterRel="nextClick" afterEffect="1"/>
                                        <p:tgtEl>
                                          <p:spTgt spid="8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
                                        </p:tgtEl>
                                        <p:attrNameLst>
                                          <p:attrName>style.visibility</p:attrName>
                                        </p:attrNameLst>
                                      </p:cBhvr>
                                      <p:to>
                                        <p:strVal val="visible"/>
                                      </p:to>
                                    </p:set>
                                  </p:childTnLst>
                                  <p:subTnLst>
                                    <p:set>
                                      <p:cBhvr override="childStyle">
                                        <p:cTn dur="1" fill="hold" display="0" masterRel="nextClick" afterEffect="1"/>
                                        <p:tgtEl>
                                          <p:spTgt spid="86"/>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childTnLst>
                                  <p:subTnLst>
                                    <p:set>
                                      <p:cBhvr override="childStyle">
                                        <p:cTn dur="1" fill="hold" display="0" masterRel="nextClick" afterEffect="1"/>
                                        <p:tgtEl>
                                          <p:spTgt spid="87"/>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94" grpId="0" animBg="1"/>
      <p:bldP spid="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of BlueCache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fld id="{8C48759D-F0CA-4910-BD7E-24674907CF4B}" type="slidenum">
              <a:rPr lang="en-US" smtClean="0">
                <a:solidFill>
                  <a:srgbClr val="40458C"/>
                </a:solidFill>
              </a:rPr>
              <a:pPr>
                <a:defRPr/>
              </a:pPr>
              <a:t>15</a:t>
            </a:fld>
            <a:endParaRPr lang="en-US">
              <a:solidFill>
                <a:srgbClr val="40458C"/>
              </a:solidFill>
            </a:endParaRPr>
          </a:p>
        </p:txBody>
      </p:sp>
    </p:spTree>
    <p:extLst>
      <p:ext uri="{BB962C8B-B14F-4D97-AF65-F5344CB8AC3E}">
        <p14:creationId xmlns:p14="http://schemas.microsoft.com/office/powerpoint/2010/main" val="2868571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Single-node Performance</a:t>
            </a:r>
            <a:endParaRPr lang="en-US" dirty="0"/>
          </a:p>
        </p:txBody>
      </p:sp>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fld id="{82EBCB9E-A63D-40CD-B460-FB591CA1F1D1}" type="slidenum">
              <a:rPr kumimoji="0" lang="en-US" sz="1400" b="0" i="0" u="none" strike="noStrike" kern="1200" cap="none" spc="0" normalizeH="0" baseline="0" noProof="0" smtClean="0">
                <a:ln>
                  <a:noFill/>
                </a:ln>
                <a:solidFill>
                  <a:srgbClr val="40458C"/>
                </a:solidFill>
                <a:effectLst/>
                <a:uLnTx/>
                <a:uFillTx/>
                <a:latin typeface="Verdana"/>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16</a:t>
            </a:fld>
            <a:endParaRPr kumimoji="0" lang="en-US" sz="1400" b="0" i="0" u="none" strike="noStrike" kern="1200" cap="none" spc="0" normalizeH="0" baseline="0" noProof="0" dirty="0">
              <a:ln>
                <a:noFill/>
              </a:ln>
              <a:solidFill>
                <a:srgbClr val="40458C"/>
              </a:solidFill>
              <a:effectLst/>
              <a:uLnTx/>
              <a:uFillTx/>
              <a:latin typeface="Verdana"/>
              <a:ea typeface="+mn-ea"/>
              <a:cs typeface="+mn-cs"/>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609600" y="1600200"/>
                <a:ext cx="3931444" cy="4953000"/>
              </a:xfrm>
            </p:spPr>
            <p:txBody>
              <a:bodyPr/>
              <a:lstStyle/>
              <a:p>
                <a:r>
                  <a:rPr lang="en-US" sz="2000" dirty="0" smtClean="0"/>
                  <a:t>SETs Throughput</a:t>
                </a:r>
              </a:p>
              <a:p>
                <a:pPr lvl="1"/>
                <a:r>
                  <a:rPr lang="en-US" sz="1600" dirty="0" smtClean="0"/>
                  <a:t>Up to 6MRPS for 64B sizes</a:t>
                </a:r>
              </a:p>
              <a:p>
                <a:pPr lvl="1"/>
                <a:r>
                  <a:rPr lang="en-US" sz="1600" dirty="0" smtClean="0"/>
                  <a:t>Saturates flash write BW</a:t>
                </a:r>
              </a:p>
              <a:p>
                <a:r>
                  <a:rPr lang="en-US" sz="2000" dirty="0" smtClean="0"/>
                  <a:t>GETs Throughput</a:t>
                </a:r>
              </a:p>
              <a:p>
                <a:pPr lvl="1"/>
                <a:r>
                  <a:rPr lang="en-US" sz="1600" dirty="0" smtClean="0"/>
                  <a:t>Up to 148 KRPS when data in flash</a:t>
                </a:r>
              </a:p>
              <a:p>
                <a:pPr lvl="1"/>
                <a:r>
                  <a:rPr lang="en-US" sz="1600" dirty="0" smtClean="0"/>
                  <a:t>Flash read BW is sacrificed for sizes &lt; 8KB</a:t>
                </a:r>
              </a:p>
              <a:p>
                <a:pPr lvl="1"/>
                <a:r>
                  <a:rPr lang="en-US" sz="1600" dirty="0" smtClean="0"/>
                  <a:t>4 </a:t>
                </a:r>
                <a:r>
                  <a:rPr lang="en-US" sz="1600" dirty="0"/>
                  <a:t>MRPS when data in </a:t>
                </a:r>
                <a:r>
                  <a:rPr lang="en-US" sz="1600" dirty="0" smtClean="0"/>
                  <a:t>DRAM</a:t>
                </a:r>
              </a:p>
              <a:p>
                <a:r>
                  <a:rPr lang="en-US" sz="2000" dirty="0" smtClean="0"/>
                  <a:t>Latency is low and acceptable for most applications</a:t>
                </a:r>
              </a:p>
              <a:p>
                <a:pPr lvl="1"/>
                <a:r>
                  <a:rPr lang="en-US" sz="1600" dirty="0" smtClean="0"/>
                  <a:t>150</a:t>
                </a:r>
                <a14:m>
                  <m:oMath xmlns:m="http://schemas.openxmlformats.org/officeDocument/2006/math">
                    <m:r>
                      <a:rPr lang="en-US" sz="1600" i="1" dirty="0">
                        <a:latin typeface="Cambria Math"/>
                        <a:sym typeface="Symbol"/>
                      </a:rPr>
                      <m:t></m:t>
                    </m:r>
                  </m:oMath>
                </a14:m>
                <a:r>
                  <a:rPr lang="en-US" sz="1600" dirty="0" smtClean="0"/>
                  <a:t>s ~ 1ms for KV sizes of 64B~1MB</a:t>
                </a: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609600" y="1600200"/>
                <a:ext cx="3931444" cy="4953000"/>
              </a:xfrm>
              <a:blipFill rotWithShape="1">
                <a:blip r:embed="rId3"/>
                <a:stretch>
                  <a:fillRect t="-616"/>
                </a:stretch>
              </a:blipFill>
            </p:spPr>
            <p:txBody>
              <a:bodyPr/>
              <a:lstStyle/>
              <a:p>
                <a:r>
                  <a:rPr lang="en-US">
                    <a:noFill/>
                  </a:rPr>
                  <a:t> </a:t>
                </a:r>
              </a:p>
            </p:txBody>
          </p:sp>
        </mc:Fallback>
      </mc:AlternateContent>
      <p:graphicFrame>
        <p:nvGraphicFramePr>
          <p:cNvPr id="7" name="Chart 6"/>
          <p:cNvGraphicFramePr>
            <a:graphicFrameLocks/>
          </p:cNvGraphicFramePr>
          <p:nvPr>
            <p:extLst>
              <p:ext uri="{D42A27DB-BD31-4B8C-83A1-F6EECF244321}">
                <p14:modId xmlns:p14="http://schemas.microsoft.com/office/powerpoint/2010/main" val="3936993162"/>
              </p:ext>
            </p:extLst>
          </p:nvPr>
        </p:nvGraphicFramePr>
        <p:xfrm>
          <a:off x="4343400" y="1447800"/>
          <a:ext cx="4343400" cy="25145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618899412"/>
              </p:ext>
            </p:extLst>
          </p:nvPr>
        </p:nvGraphicFramePr>
        <p:xfrm>
          <a:off x="4343400" y="3962399"/>
          <a:ext cx="4343400" cy="26670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5080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chart seriesIdx="0"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9">
                                            <p:graphicEl>
                                              <a:chart seriesIdx="1" categoryIdx="-4" bldStep="series"/>
                                            </p:graphic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Graphic spid="7" grpId="0" uiExpand="1">
        <p:bldSub>
          <a:bldChart bld="series"/>
        </p:bldSub>
      </p:bldGraphic>
      <p:bldGraphic spid="9" grpId="0" uiExpand="1">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 to evaluate KVS servers</a:t>
            </a:r>
            <a:endParaRPr lang="en-US" dirty="0"/>
          </a:p>
        </p:txBody>
      </p:sp>
      <p:sp>
        <p:nvSpPr>
          <p:cNvPr id="3" name="Content Placeholder 2"/>
          <p:cNvSpPr>
            <a:spLocks noGrp="1"/>
          </p:cNvSpPr>
          <p:nvPr>
            <p:ph idx="1"/>
          </p:nvPr>
        </p:nvSpPr>
        <p:spPr>
          <a:xfrm>
            <a:off x="609600" y="1600200"/>
            <a:ext cx="7772400" cy="3810000"/>
          </a:xfrm>
        </p:spPr>
        <p:txBody>
          <a:bodyPr/>
          <a:lstStyle/>
          <a:p>
            <a:r>
              <a:rPr lang="en-US" dirty="0"/>
              <a:t>KVS </a:t>
            </a:r>
            <a:r>
              <a:rPr lang="en-US" dirty="0" smtClean="0"/>
              <a:t>server nodes </a:t>
            </a:r>
            <a:r>
              <a:rPr lang="en-US" dirty="0"/>
              <a:t>to be evaluated</a:t>
            </a:r>
          </a:p>
          <a:p>
            <a:pPr lvl="1"/>
            <a:r>
              <a:rPr lang="en-US" dirty="0"/>
              <a:t>memcached: </a:t>
            </a:r>
            <a:r>
              <a:rPr lang="en-US" dirty="0" smtClean="0"/>
              <a:t>in-memory, 16GB DRAM </a:t>
            </a:r>
            <a:endParaRPr lang="en-US" dirty="0"/>
          </a:p>
          <a:p>
            <a:pPr lvl="1"/>
            <a:r>
              <a:rPr lang="en-US" dirty="0" err="1"/>
              <a:t>FatCache</a:t>
            </a:r>
            <a:r>
              <a:rPr lang="en-US" dirty="0"/>
              <a:t>*: </a:t>
            </a:r>
            <a:r>
              <a:rPr lang="en-US" dirty="0" smtClean="0"/>
              <a:t>flash-based, </a:t>
            </a:r>
            <a:r>
              <a:rPr lang="en-US" dirty="0"/>
              <a:t>1GB DRAM, 0.5TB </a:t>
            </a:r>
            <a:r>
              <a:rPr lang="en-US" dirty="0" smtClean="0"/>
              <a:t>m.2 SSD</a:t>
            </a:r>
            <a:endParaRPr lang="en-US" dirty="0"/>
          </a:p>
          <a:p>
            <a:pPr lvl="1"/>
            <a:r>
              <a:rPr lang="en-US" dirty="0" smtClean="0"/>
              <a:t>BlueCache: flash-based with accelerators, 1GB DRAM, </a:t>
            </a:r>
            <a:r>
              <a:rPr lang="en-US" smtClean="0"/>
              <a:t>0.5TB </a:t>
            </a:r>
            <a:r>
              <a:rPr lang="en-US" smtClean="0"/>
              <a:t>NAND flash</a:t>
            </a:r>
            <a:endParaRPr lang="en-US" dirty="0"/>
          </a:p>
          <a:p>
            <a:r>
              <a:rPr lang="en-US" dirty="0" smtClean="0"/>
              <a:t>Frontend: BG server [CIDR’13]</a:t>
            </a:r>
          </a:p>
          <a:p>
            <a:r>
              <a:rPr lang="en-US" dirty="0" smtClean="0"/>
              <a:t>Backend: MySQL server</a:t>
            </a:r>
          </a:p>
          <a:p>
            <a:pPr lvl="1"/>
            <a:r>
              <a:rPr lang="en-US" dirty="0" smtClean="0"/>
              <a:t>32-core </a:t>
            </a:r>
            <a:r>
              <a:rPr lang="en-US" dirty="0" err="1" smtClean="0"/>
              <a:t>xeon</a:t>
            </a:r>
            <a:r>
              <a:rPr lang="en-US" dirty="0" smtClean="0"/>
              <a:t> server, 64GB DRAM,              3 m.2 SSDs (1.5TB)</a:t>
            </a:r>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17</a:t>
            </a:fld>
            <a:endParaRPr lang="en-US" dirty="0">
              <a:solidFill>
                <a:srgbClr val="40458C"/>
              </a:solidFill>
            </a:endParaRPr>
          </a:p>
        </p:txBody>
      </p:sp>
      <p:sp>
        <p:nvSpPr>
          <p:cNvPr id="5" name="TextBox 4"/>
          <p:cNvSpPr txBox="1"/>
          <p:nvPr/>
        </p:nvSpPr>
        <p:spPr>
          <a:xfrm>
            <a:off x="76200" y="6519446"/>
            <a:ext cx="3991862" cy="338554"/>
          </a:xfrm>
          <a:prstGeom prst="rect">
            <a:avLst/>
          </a:prstGeom>
          <a:noFill/>
        </p:spPr>
        <p:txBody>
          <a:bodyPr wrap="none" rtlCol="0">
            <a:spAutoFit/>
          </a:bodyPr>
          <a:lstStyle/>
          <a:p>
            <a:r>
              <a:rPr lang="en-US" sz="1600" baseline="30000" dirty="0" smtClean="0"/>
              <a:t>*</a:t>
            </a:r>
            <a:r>
              <a:rPr lang="en-US" sz="1600" dirty="0" smtClean="0"/>
              <a:t>Open-source project by Twitter, Inc.</a:t>
            </a:r>
            <a:endParaRPr lang="en-US" sz="1600" dirty="0"/>
          </a:p>
        </p:txBody>
      </p:sp>
    </p:spTree>
    <p:extLst>
      <p:ext uri="{BB962C8B-B14F-4D97-AF65-F5344CB8AC3E}">
        <p14:creationId xmlns:p14="http://schemas.microsoft.com/office/powerpoint/2010/main" val="35229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3411884256"/>
              </p:ext>
            </p:extLst>
          </p:nvPr>
        </p:nvGraphicFramePr>
        <p:xfrm>
          <a:off x="609600" y="1671011"/>
          <a:ext cx="3942081" cy="28039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2069645912"/>
              </p:ext>
            </p:extLst>
          </p:nvPr>
        </p:nvGraphicFramePr>
        <p:xfrm>
          <a:off x="4800600" y="1671011"/>
          <a:ext cx="3733800" cy="280398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609600" y="304800"/>
            <a:ext cx="7924800" cy="1143000"/>
          </a:xfrm>
        </p:spPr>
        <p:txBody>
          <a:bodyPr/>
          <a:lstStyle/>
          <a:p>
            <a:r>
              <a:rPr lang="en-US" dirty="0" smtClean="0"/>
              <a:t>What happens if DRAM-based KVS cache is too small</a:t>
            </a:r>
            <a:endParaRPr lang="en-US" dirty="0"/>
          </a:p>
        </p:txBody>
      </p:sp>
      <p:sp>
        <p:nvSpPr>
          <p:cNvPr id="3" name="Content Placeholder 2"/>
          <p:cNvSpPr>
            <a:spLocks noGrp="1"/>
          </p:cNvSpPr>
          <p:nvPr>
            <p:ph idx="1"/>
          </p:nvPr>
        </p:nvSpPr>
        <p:spPr>
          <a:xfrm>
            <a:off x="838200" y="4580076"/>
            <a:ext cx="7772400" cy="1390442"/>
          </a:xfrm>
        </p:spPr>
        <p:txBody>
          <a:bodyPr/>
          <a:lstStyle/>
          <a:p>
            <a:r>
              <a:rPr lang="en-US" sz="2000" dirty="0" err="1" smtClean="0"/>
              <a:t>FatCache</a:t>
            </a:r>
            <a:r>
              <a:rPr lang="en-US" sz="2000" dirty="0" smtClean="0"/>
              <a:t> and BlueCache have no capacity misses but BlueCache </a:t>
            </a:r>
            <a:r>
              <a:rPr lang="en-US" sz="2000" dirty="0"/>
              <a:t>is </a:t>
            </a:r>
            <a:r>
              <a:rPr lang="en-US" sz="2000" dirty="0" smtClean="0"/>
              <a:t>4.18X faster because it performs all operations in hardware </a:t>
            </a:r>
          </a:p>
          <a:p>
            <a:r>
              <a:rPr lang="en-US" sz="2000" dirty="0" smtClean="0"/>
              <a:t>BlueCache outperforms in-memory KVS when the latter has more than 7.4% misses</a:t>
            </a:r>
            <a:endParaRPr lang="en-US" sz="2000"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18</a:t>
            </a:fld>
            <a:endParaRPr lang="en-US" dirty="0">
              <a:solidFill>
                <a:srgbClr val="40458C"/>
              </a:solidFill>
            </a:endParaRPr>
          </a:p>
        </p:txBody>
      </p:sp>
      <p:cxnSp>
        <p:nvCxnSpPr>
          <p:cNvPr id="8" name="Straight Arrow Connector 7"/>
          <p:cNvCxnSpPr/>
          <p:nvPr/>
        </p:nvCxnSpPr>
        <p:spPr bwMode="auto">
          <a:xfrm flipH="1">
            <a:off x="7030720" y="2580258"/>
            <a:ext cx="381000" cy="609600"/>
          </a:xfrm>
          <a:prstGeom prst="straightConnector1">
            <a:avLst/>
          </a:prstGeom>
          <a:ln w="28575">
            <a:solidFill>
              <a:schemeClr val="tx1"/>
            </a:solidFill>
            <a:headEnd type="none"/>
            <a:tailEnd type="triangle"/>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bwMode="auto">
          <a:xfrm>
            <a:off x="7030720" y="3200400"/>
            <a:ext cx="0" cy="457200"/>
          </a:xfrm>
          <a:prstGeom prst="line">
            <a:avLst/>
          </a:prstGeom>
          <a:noFill/>
          <a:ln w="19050" cap="flat" cmpd="sng" algn="ctr">
            <a:solidFill>
              <a:schemeClr val="tx1"/>
            </a:solidFill>
            <a:prstDash val="sysDash"/>
            <a:round/>
            <a:headEnd type="none" w="med" len="med"/>
            <a:tailEnd type="none" w="med" len="med"/>
          </a:ln>
          <a:effectLst/>
        </p:spPr>
      </p:cxnSp>
      <p:cxnSp>
        <p:nvCxnSpPr>
          <p:cNvPr id="16" name="Straight Connector 15"/>
          <p:cNvCxnSpPr/>
          <p:nvPr/>
        </p:nvCxnSpPr>
        <p:spPr bwMode="auto">
          <a:xfrm>
            <a:off x="3108960" y="3048000"/>
            <a:ext cx="0" cy="571889"/>
          </a:xfrm>
          <a:prstGeom prst="line">
            <a:avLst/>
          </a:prstGeom>
          <a:noFill/>
          <a:ln w="19050" cap="flat" cmpd="sng" algn="ctr">
            <a:solidFill>
              <a:schemeClr val="tx1"/>
            </a:solidFill>
            <a:prstDash val="sysDash"/>
            <a:round/>
            <a:headEnd type="none" w="med" len="med"/>
            <a:tailEnd type="none" w="med" len="med"/>
          </a:ln>
          <a:effectLst/>
        </p:spPr>
      </p:cxnSp>
      <p:cxnSp>
        <p:nvCxnSpPr>
          <p:cNvPr id="18" name="Straight Connector 17"/>
          <p:cNvCxnSpPr/>
          <p:nvPr/>
        </p:nvCxnSpPr>
        <p:spPr bwMode="auto">
          <a:xfrm flipH="1">
            <a:off x="1524000" y="3048000"/>
            <a:ext cx="1590040" cy="0"/>
          </a:xfrm>
          <a:prstGeom prst="line">
            <a:avLst/>
          </a:prstGeom>
          <a:noFill/>
          <a:ln w="19050" cap="flat" cmpd="sng" algn="ctr">
            <a:solidFill>
              <a:schemeClr val="tx1"/>
            </a:solidFill>
            <a:prstDash val="sysDash"/>
            <a:round/>
            <a:headEnd type="none" w="med" len="med"/>
            <a:tailEnd type="none" w="med" len="med"/>
          </a:ln>
          <a:effectLst/>
        </p:spPr>
      </p:cxnSp>
      <p:cxnSp>
        <p:nvCxnSpPr>
          <p:cNvPr id="21" name="Straight Arrow Connector 20"/>
          <p:cNvCxnSpPr/>
          <p:nvPr/>
        </p:nvCxnSpPr>
        <p:spPr bwMode="auto">
          <a:xfrm>
            <a:off x="2685097" y="2609381"/>
            <a:ext cx="423863" cy="418711"/>
          </a:xfrm>
          <a:prstGeom prst="straightConnector1">
            <a:avLst/>
          </a:prstGeom>
          <a:ln w="28575">
            <a:solidFill>
              <a:schemeClr val="tx1"/>
            </a:solidFill>
            <a:headEnd type="none"/>
            <a:tailEnd type="triangle"/>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981200" y="2343887"/>
            <a:ext cx="1676400" cy="307777"/>
          </a:xfrm>
          <a:prstGeom prst="rect">
            <a:avLst/>
          </a:prstGeom>
          <a:noFill/>
        </p:spPr>
        <p:txBody>
          <a:bodyPr wrap="square" rtlCol="0">
            <a:spAutoFit/>
          </a:bodyPr>
          <a:lstStyle/>
          <a:p>
            <a:r>
              <a:rPr lang="en-US" sz="1400" dirty="0" smtClean="0"/>
              <a:t>(4.0M, 7.4%)</a:t>
            </a:r>
            <a:endParaRPr lang="en-US" sz="1400" dirty="0"/>
          </a:p>
        </p:txBody>
      </p:sp>
      <p:sp>
        <p:nvSpPr>
          <p:cNvPr id="26" name="TextBox 25"/>
          <p:cNvSpPr txBox="1"/>
          <p:nvPr/>
        </p:nvSpPr>
        <p:spPr>
          <a:xfrm>
            <a:off x="6765132" y="2308184"/>
            <a:ext cx="1752600" cy="307777"/>
          </a:xfrm>
          <a:prstGeom prst="rect">
            <a:avLst/>
          </a:prstGeom>
          <a:noFill/>
        </p:spPr>
        <p:txBody>
          <a:bodyPr wrap="square" rtlCol="0">
            <a:spAutoFit/>
          </a:bodyPr>
          <a:lstStyle/>
          <a:p>
            <a:r>
              <a:rPr lang="en-US" sz="1400" dirty="0" smtClean="0"/>
              <a:t>(4.0M, 130KRPS)</a:t>
            </a:r>
            <a:endParaRPr lang="en-US" sz="1400" dirty="0"/>
          </a:p>
        </p:txBody>
      </p:sp>
      <p:cxnSp>
        <p:nvCxnSpPr>
          <p:cNvPr id="27" name="Straight Arrow Connector 26"/>
          <p:cNvCxnSpPr/>
          <p:nvPr/>
        </p:nvCxnSpPr>
        <p:spPr bwMode="auto">
          <a:xfrm>
            <a:off x="5791200" y="3200400"/>
            <a:ext cx="0" cy="329646"/>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798582" y="3222269"/>
            <a:ext cx="869153" cy="307777"/>
          </a:xfrm>
          <a:prstGeom prst="rect">
            <a:avLst/>
          </a:prstGeom>
          <a:noFill/>
        </p:spPr>
        <p:txBody>
          <a:bodyPr wrap="square" rtlCol="0">
            <a:spAutoFit/>
          </a:bodyPr>
          <a:lstStyle/>
          <a:p>
            <a:r>
              <a:rPr lang="en-US" sz="1400" dirty="0" smtClean="0"/>
              <a:t>4.18X</a:t>
            </a:r>
            <a:endParaRPr lang="en-US" sz="1400" dirty="0"/>
          </a:p>
        </p:txBody>
      </p:sp>
      <p:sp>
        <p:nvSpPr>
          <p:cNvPr id="5" name="TextBox 4"/>
          <p:cNvSpPr txBox="1"/>
          <p:nvPr/>
        </p:nvSpPr>
        <p:spPr>
          <a:xfrm>
            <a:off x="33659" y="6466229"/>
            <a:ext cx="3638688" cy="369332"/>
          </a:xfrm>
          <a:prstGeom prst="rect">
            <a:avLst/>
          </a:prstGeom>
          <a:noFill/>
        </p:spPr>
        <p:txBody>
          <a:bodyPr wrap="none" rtlCol="0">
            <a:spAutoFit/>
          </a:bodyPr>
          <a:lstStyle/>
          <a:p>
            <a:r>
              <a:rPr lang="en-US" dirty="0" smtClean="0"/>
              <a:t>Average payload size ~= 1KB</a:t>
            </a:r>
            <a:endParaRPr lang="en-US" dirty="0"/>
          </a:p>
        </p:txBody>
      </p:sp>
    </p:spTree>
    <p:extLst>
      <p:ext uri="{BB962C8B-B14F-4D97-AF65-F5344CB8AC3E}">
        <p14:creationId xmlns:p14="http://schemas.microsoft.com/office/powerpoint/2010/main" val="385235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graphicEl>
                                              <a:chart seriesIdx="-3" categoryIdx="-3" bldStep="gridLegend"/>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graphicEl>
                                              <a:chart seriesIdx="0"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graphicEl>
                                              <a:chart seriesIdx="1"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graphicEl>
                                              <a:chart seriesIdx="1" categoryIdx="-4" bldStep="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graphicEl>
                                              <a:chart seriesIdx="2"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graphicEl>
                                              <a:chart seriesIdx="2" categoryIdx="-4" bldStep="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uiExpand="1">
        <p:bldSub>
          <a:bldChart bld="series"/>
        </p:bldSub>
      </p:bldGraphic>
      <p:bldGraphic spid="20" grpId="0" uiExpand="1">
        <p:bldSub>
          <a:bldChart bld="series"/>
        </p:bldSub>
      </p:bldGraphic>
      <p:bldP spid="3" grpId="0" uiExpand="1" build="p"/>
      <p:bldP spid="25" grpId="0" uiExpand="1"/>
      <p:bldP spid="26" grpId="0" uiExpand="1"/>
      <p:bldP spid="30" grpId="0" uiExpan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of BlueCache</a:t>
            </a:r>
            <a:endParaRPr lang="en-US"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19</a:t>
            </a:fld>
            <a:endParaRPr lang="en-US" dirty="0">
              <a:solidFill>
                <a:srgbClr val="40458C"/>
              </a:solidFill>
            </a:endParaRPr>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678581" y="2289610"/>
                <a:ext cx="4114800" cy="4953000"/>
              </a:xfrm>
            </p:spPr>
            <p:txBody>
              <a:bodyPr/>
              <a:lstStyle/>
              <a:p>
                <a:r>
                  <a:rPr lang="en-US" sz="2000" dirty="0" smtClean="0"/>
                  <a:t>4-nodes = 4X Throughput</a:t>
                </a:r>
              </a:p>
              <a:p>
                <a:pPr lvl="1"/>
                <a:r>
                  <a:rPr lang="en-US" sz="1600" dirty="0" smtClean="0"/>
                  <a:t>BW is fairly distributed to application servers</a:t>
                </a:r>
              </a:p>
              <a:p>
                <a:pPr lvl="1"/>
                <a:r>
                  <a:rPr lang="en-US" sz="1600" dirty="0" smtClean="0"/>
                  <a:t>4-node system uses 92.7% of total flash BW</a:t>
                </a:r>
              </a:p>
              <a:p>
                <a:r>
                  <a:rPr lang="en-US" sz="2000" dirty="0" smtClean="0"/>
                  <a:t>Latency increase is small</a:t>
                </a:r>
              </a:p>
              <a:p>
                <a:pPr lvl="1"/>
                <a:r>
                  <a:rPr lang="en-US" sz="1600" dirty="0" smtClean="0"/>
                  <a:t>DRAM access: ~2</a:t>
                </a:r>
                <a14:m>
                  <m:oMath xmlns:m="http://schemas.openxmlformats.org/officeDocument/2006/math">
                    <m:r>
                      <a:rPr lang="en-US" sz="1600" i="1" dirty="0">
                        <a:latin typeface="Cambria Math"/>
                        <a:sym typeface="Symbol"/>
                      </a:rPr>
                      <m:t></m:t>
                    </m:r>
                  </m:oMath>
                </a14:m>
                <a:r>
                  <a:rPr lang="en-US" sz="1600" dirty="0" smtClean="0"/>
                  <a:t>s </a:t>
                </a:r>
                <a:r>
                  <a:rPr lang="en-US" sz="1600" dirty="0"/>
                  <a:t>increase in access latency per </a:t>
                </a:r>
                <a:r>
                  <a:rPr lang="en-US" sz="1600" dirty="0" smtClean="0"/>
                  <a:t>hop</a:t>
                </a:r>
              </a:p>
              <a:p>
                <a:pPr lvl="1"/>
                <a:r>
                  <a:rPr lang="en-US" sz="1600" dirty="0" smtClean="0"/>
                  <a:t>Flash access: negligible increase access latency</a:t>
                </a: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678581" y="2289610"/>
                <a:ext cx="4114800" cy="4953000"/>
              </a:xfrm>
              <a:blipFill>
                <a:blip r:embed="rId3"/>
                <a:stretch>
                  <a:fillRect t="-739"/>
                </a:stretch>
              </a:blipFill>
            </p:spPr>
            <p:txBody>
              <a:bodyPr/>
              <a:lstStyle/>
              <a:p>
                <a:r>
                  <a:rPr lang="en-US">
                    <a:noFill/>
                  </a:rPr>
                  <a:t> </a:t>
                </a:r>
              </a:p>
            </p:txBody>
          </p:sp>
        </mc:Fallback>
      </mc:AlternateContent>
      <p:graphicFrame>
        <p:nvGraphicFramePr>
          <p:cNvPr id="13" name="Chart 12"/>
          <p:cNvGraphicFramePr>
            <a:graphicFrameLocks/>
          </p:cNvGraphicFramePr>
          <p:nvPr>
            <p:extLst>
              <p:ext uri="{D42A27DB-BD31-4B8C-83A1-F6EECF244321}">
                <p14:modId xmlns:p14="http://schemas.microsoft.com/office/powerpoint/2010/main" val="2890833436"/>
              </p:ext>
            </p:extLst>
          </p:nvPr>
        </p:nvGraphicFramePr>
        <p:xfrm>
          <a:off x="4705149" y="2240682"/>
          <a:ext cx="4114800" cy="24692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610779784"/>
              </p:ext>
            </p:extLst>
          </p:nvPr>
        </p:nvGraphicFramePr>
        <p:xfrm>
          <a:off x="4731619" y="4572000"/>
          <a:ext cx="4038600" cy="2171700"/>
        </p:xfrm>
        <a:graphic>
          <a:graphicData uri="http://schemas.openxmlformats.org/drawingml/2006/chart">
            <c:chart xmlns:c="http://schemas.openxmlformats.org/drawingml/2006/chart" xmlns:r="http://schemas.openxmlformats.org/officeDocument/2006/relationships" r:id="rId5"/>
          </a:graphicData>
        </a:graphic>
      </p:graphicFrame>
      <p:sp>
        <p:nvSpPr>
          <p:cNvPr id="8" name="Content Placeholder 2"/>
          <p:cNvSpPr txBox="1">
            <a:spLocks/>
          </p:cNvSpPr>
          <p:nvPr/>
        </p:nvSpPr>
        <p:spPr bwMode="auto">
          <a:xfrm>
            <a:off x="693019" y="1524000"/>
            <a:ext cx="8077200"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r>
              <a:rPr lang="en-US" sz="2000" kern="0" dirty="0" smtClean="0"/>
              <a:t>A single-node </a:t>
            </a:r>
            <a:r>
              <a:rPr lang="en-US" sz="2000" kern="0" dirty="0" err="1" smtClean="0"/>
              <a:t>BlueCache</a:t>
            </a:r>
            <a:r>
              <a:rPr lang="en-US" sz="2000" kern="0" dirty="0" smtClean="0"/>
              <a:t> is flash bandwidth limited</a:t>
            </a:r>
          </a:p>
          <a:p>
            <a:pPr lvl="1"/>
            <a:r>
              <a:rPr lang="en-US" sz="1600" kern="0" dirty="0" smtClean="0"/>
              <a:t>100 nodes should offer 100X throughput in theory, i.e. 15MRPS</a:t>
            </a:r>
          </a:p>
        </p:txBody>
      </p:sp>
    </p:spTree>
    <p:extLst>
      <p:ext uri="{BB962C8B-B14F-4D97-AF65-F5344CB8AC3E}">
        <p14:creationId xmlns:p14="http://schemas.microsoft.com/office/powerpoint/2010/main" val="190625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graphicEl>
                                              <a:chart seriesIdx="-3" categoryIdx="-3" bldStep="gridLegen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graphicEl>
                                              <a:chart seriesIdx="0"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graphicEl>
                                              <a:chart seriesIdx="1" categoryIdx="-4" bldStep="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graphicEl>
                                              <a:chart seriesIdx="2"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graphicEl>
                                              <a:chart seriesIdx="3" categoryIdx="-4" bldStep="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graphicEl>
                                              <a:chart seriesIdx="4"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4">
                                            <p:graphicEl>
                                              <a:chart seriesIdx="-3" categoryIdx="-3" bldStep="gridLegend"/>
                                            </p:graphic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4">
                                            <p:graphicEl>
                                              <a:chart seriesIdx="0" categoryIdx="-4" bldStep="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4">
                                            <p:graphicEl>
                                              <a:chart seriesIdx="1" categoryIdx="-4" bldStep="series"/>
                                            </p:graphic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Graphic spid="13" grpId="0" uiExpand="1">
        <p:bldSub>
          <a:bldChart bld="series"/>
        </p:bldSub>
      </p:bldGraphic>
      <p:bldGraphic spid="14" grpId="0" uiExpand="1">
        <p:bldSub>
          <a:bldChart bld="series"/>
        </p:bldSub>
      </p:bldGraphic>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Big data era is life-changing</a:t>
            </a:r>
            <a:endParaRPr lang="en-US" sz="3600" dirty="0"/>
          </a:p>
        </p:txBody>
      </p:sp>
      <p:sp>
        <p:nvSpPr>
          <p:cNvPr id="3" name="Content Placeholder 2"/>
          <p:cNvSpPr>
            <a:spLocks noGrp="1"/>
          </p:cNvSpPr>
          <p:nvPr>
            <p:ph idx="1"/>
          </p:nvPr>
        </p:nvSpPr>
        <p:spPr>
          <a:xfrm>
            <a:off x="609600" y="1524000"/>
            <a:ext cx="8153400" cy="449580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Instantaneous searches on Internet is changing people’s life</a:t>
            </a:r>
          </a:p>
          <a:p>
            <a:pPr lvl="1"/>
            <a:r>
              <a:rPr lang="en-US" sz="2000" dirty="0" smtClean="0"/>
              <a:t>In 2014 </a:t>
            </a:r>
            <a:r>
              <a:rPr lang="en-US" sz="2000" dirty="0"/>
              <a:t>Google </a:t>
            </a:r>
            <a:r>
              <a:rPr lang="en-US" sz="2000" dirty="0" smtClean="0"/>
              <a:t>got 4M searches/min, ~=20 PB/day</a:t>
            </a:r>
          </a:p>
          <a:p>
            <a:pPr lvl="1"/>
            <a:r>
              <a:rPr lang="en-US" sz="2000" dirty="0" smtClean="0"/>
              <a:t>AI-assisted search: Siri, </a:t>
            </a:r>
            <a:r>
              <a:rPr lang="en-US" sz="2000" dirty="0" err="1" smtClean="0"/>
              <a:t>Cortona</a:t>
            </a:r>
            <a:r>
              <a:rPr lang="en-US" sz="2000" dirty="0" smtClean="0"/>
              <a:t>, Google Assistant</a:t>
            </a:r>
            <a:endParaRPr lang="en-US" sz="2400" dirty="0" smtClean="0"/>
          </a:p>
          <a:p>
            <a:r>
              <a:rPr lang="en-US" sz="2400" dirty="0" smtClean="0"/>
              <a:t>Social networks have become a way of life</a:t>
            </a:r>
          </a:p>
          <a:p>
            <a:pPr lvl="1"/>
            <a:r>
              <a:rPr lang="en-US" sz="2000" dirty="0" smtClean="0"/>
              <a:t>Twitter </a:t>
            </a:r>
            <a:r>
              <a:rPr lang="en-US" sz="2000" dirty="0"/>
              <a:t>storms by </a:t>
            </a:r>
            <a:r>
              <a:rPr lang="en-US" sz="2000" dirty="0" smtClean="0"/>
              <a:t>POTUS</a:t>
            </a:r>
          </a:p>
          <a:p>
            <a:pPr lvl="1"/>
            <a:r>
              <a:rPr lang="en-US" sz="2000" dirty="0" smtClean="0"/>
              <a:t>People constantly interact with friends via Facebook</a:t>
            </a:r>
            <a:r>
              <a:rPr lang="en-US" sz="2000" dirty="0"/>
              <a:t>, </a:t>
            </a:r>
            <a:r>
              <a:rPr lang="en-US" sz="2000" dirty="0" smtClean="0"/>
              <a:t>Instagram, ...</a:t>
            </a:r>
          </a:p>
          <a:p>
            <a:pPr lvl="1"/>
            <a:r>
              <a:rPr lang="en-US" sz="2000" dirty="0" smtClean="0"/>
              <a:t>Massive </a:t>
            </a:r>
            <a:r>
              <a:rPr lang="en-US" sz="2000" dirty="0"/>
              <a:t>amount of contents </a:t>
            </a:r>
            <a:r>
              <a:rPr lang="en-US" sz="2000" dirty="0" smtClean="0"/>
              <a:t>is being created constantly </a:t>
            </a:r>
            <a:r>
              <a:rPr lang="en-US" sz="2000" dirty="0"/>
              <a:t>	</a:t>
            </a:r>
            <a:endParaRPr lang="en-US" sz="1200" dirty="0"/>
          </a:p>
          <a:p>
            <a:pPr lvl="1"/>
            <a:endParaRPr lang="en-US" sz="2000" dirty="0" smtClean="0"/>
          </a:p>
        </p:txBody>
      </p:sp>
      <p:sp>
        <p:nvSpPr>
          <p:cNvPr id="6" name="TextBox 4"/>
          <p:cNvSpPr txBox="1"/>
          <p:nvPr/>
        </p:nvSpPr>
        <p:spPr>
          <a:xfrm>
            <a:off x="1219200" y="5105400"/>
            <a:ext cx="7391400" cy="707886"/>
          </a:xfrm>
          <a:prstGeom prst="rect">
            <a:avLst/>
          </a:prstGeom>
          <a:solidFill>
            <a:schemeClr val="tx1"/>
          </a:solidFill>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algn="ctr">
              <a:defRPr>
                <a:solidFill>
                  <a:schemeClr val="accent1">
                    <a:lumMod val="7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l"/>
            <a:r>
              <a:rPr lang="en-US" sz="2000" dirty="0"/>
              <a:t>Fast content-based </a:t>
            </a:r>
            <a:r>
              <a:rPr lang="en-US" sz="2000" dirty="0" smtClean="0"/>
              <a:t>services on </a:t>
            </a:r>
            <a:r>
              <a:rPr lang="en-US" sz="2000" dirty="0"/>
              <a:t>massive amount of data require massive </a:t>
            </a:r>
            <a:r>
              <a:rPr lang="en-US" sz="2000" dirty="0" smtClean="0"/>
              <a:t>caches in data centers</a:t>
            </a:r>
            <a:endParaRPr lang="en-US" sz="2000" dirty="0"/>
          </a:p>
        </p:txBody>
      </p:sp>
      <p:sp>
        <p:nvSpPr>
          <p:cNvPr id="5" name="Slide Number Placeholder 4"/>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a:t>
            </a:fld>
            <a:endParaRPr lang="en-US" dirty="0">
              <a:solidFill>
                <a:srgbClr val="40458C"/>
              </a:solidFill>
            </a:endParaRPr>
          </a:p>
        </p:txBody>
      </p:sp>
    </p:spTree>
    <p:extLst>
      <p:ext uri="{BB962C8B-B14F-4D97-AF65-F5344CB8AC3E}">
        <p14:creationId xmlns:p14="http://schemas.microsoft.com/office/powerpoint/2010/main" val="809162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BlueCache</a:t>
            </a:r>
            <a:r>
              <a:rPr lang="en-US" dirty="0" smtClean="0"/>
              <a:t> is low power</a:t>
            </a:r>
            <a:endParaRPr lang="en-US"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20</a:t>
            </a:fld>
            <a:endParaRPr lang="en-US" dirty="0">
              <a:solidFill>
                <a:srgbClr val="40458C"/>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53833987"/>
              </p:ext>
            </p:extLst>
          </p:nvPr>
        </p:nvGraphicFramePr>
        <p:xfrm>
          <a:off x="728662" y="3276600"/>
          <a:ext cx="7772400" cy="2123440"/>
        </p:xfrm>
        <a:graphic>
          <a:graphicData uri="http://schemas.openxmlformats.org/drawingml/2006/table">
            <a:tbl>
              <a:tblPr firstRow="1" bandRow="1">
                <a:tableStyleId>{073A0DAA-6AF3-43AB-8588-CEC1D06C72B9}</a:tableStyleId>
              </a:tblPr>
              <a:tblGrid>
                <a:gridCol w="2667000">
                  <a:extLst>
                    <a:ext uri="{9D8B030D-6E8A-4147-A177-3AD203B41FA5}">
                      <a16:colId xmlns:a16="http://schemas.microsoft.com/office/drawing/2014/main" val="1066047905"/>
                    </a:ext>
                  </a:extLst>
                </a:gridCol>
                <a:gridCol w="1600200">
                  <a:extLst>
                    <a:ext uri="{9D8B030D-6E8A-4147-A177-3AD203B41FA5}">
                      <a16:colId xmlns:a16="http://schemas.microsoft.com/office/drawing/2014/main" val="2282763028"/>
                    </a:ext>
                  </a:extLst>
                </a:gridCol>
                <a:gridCol w="1219200">
                  <a:extLst>
                    <a:ext uri="{9D8B030D-6E8A-4147-A177-3AD203B41FA5}">
                      <a16:colId xmlns:a16="http://schemas.microsoft.com/office/drawing/2014/main" val="823933005"/>
                    </a:ext>
                  </a:extLst>
                </a:gridCol>
                <a:gridCol w="2286000">
                  <a:extLst>
                    <a:ext uri="{9D8B030D-6E8A-4147-A177-3AD203B41FA5}">
                      <a16:colId xmlns:a16="http://schemas.microsoft.com/office/drawing/2014/main" val="3258985093"/>
                    </a:ext>
                  </a:extLst>
                </a:gridCol>
              </a:tblGrid>
              <a:tr h="370840">
                <a:tc>
                  <a:txBody>
                    <a:bodyPr/>
                    <a:lstStyle/>
                    <a:p>
                      <a:r>
                        <a:rPr lang="en-US" dirty="0" smtClean="0"/>
                        <a:t>Platforms</a:t>
                      </a:r>
                      <a:endParaRPr lang="en-US" dirty="0"/>
                    </a:p>
                  </a:txBody>
                  <a:tcPr/>
                </a:tc>
                <a:tc>
                  <a:txBody>
                    <a:bodyPr/>
                    <a:lstStyle/>
                    <a:p>
                      <a:r>
                        <a:rPr lang="en-US" dirty="0" smtClean="0"/>
                        <a:t>Capacity</a:t>
                      </a:r>
                    </a:p>
                    <a:p>
                      <a:r>
                        <a:rPr lang="en-US" dirty="0" smtClean="0"/>
                        <a:t>(GB)</a:t>
                      </a:r>
                      <a:endParaRPr lang="en-US" dirty="0"/>
                    </a:p>
                  </a:txBody>
                  <a:tcPr/>
                </a:tc>
                <a:tc>
                  <a:txBody>
                    <a:bodyPr/>
                    <a:lstStyle/>
                    <a:p>
                      <a:r>
                        <a:rPr lang="en-US" dirty="0" smtClean="0"/>
                        <a:t>Power</a:t>
                      </a:r>
                    </a:p>
                    <a:p>
                      <a:r>
                        <a:rPr lang="en-US" dirty="0" smtClean="0"/>
                        <a:t>(Watt)</a:t>
                      </a:r>
                      <a:endParaRPr lang="en-US" dirty="0"/>
                    </a:p>
                  </a:txBody>
                  <a:tcPr/>
                </a:tc>
                <a:tc>
                  <a:txBody>
                    <a:bodyPr/>
                    <a:lstStyle/>
                    <a:p>
                      <a:r>
                        <a:rPr lang="en-US" dirty="0" smtClean="0"/>
                        <a:t>Capacity/Power</a:t>
                      </a:r>
                    </a:p>
                    <a:p>
                      <a:r>
                        <a:rPr lang="en-US" dirty="0" smtClean="0"/>
                        <a:t>(GB/Watt)</a:t>
                      </a:r>
                      <a:endParaRPr lang="en-US" dirty="0"/>
                    </a:p>
                  </a:txBody>
                  <a:tcPr/>
                </a:tc>
                <a:extLst>
                  <a:ext uri="{0D108BD9-81ED-4DB2-BD59-A6C34878D82A}">
                    <a16:rowId xmlns:a16="http://schemas.microsoft.com/office/drawing/2014/main" val="149796380"/>
                  </a:ext>
                </a:extLst>
              </a:tr>
              <a:tr h="370840">
                <a:tc>
                  <a:txBody>
                    <a:bodyPr/>
                    <a:lstStyle/>
                    <a:p>
                      <a:r>
                        <a:rPr lang="en-US" dirty="0" err="1" smtClean="0"/>
                        <a:t>BlueCache</a:t>
                      </a:r>
                      <a:endParaRPr lang="en-US" dirty="0"/>
                    </a:p>
                  </a:txBody>
                  <a:tcPr/>
                </a:tc>
                <a:tc>
                  <a:txBody>
                    <a:bodyPr/>
                    <a:lstStyle/>
                    <a:p>
                      <a:pPr algn="r"/>
                      <a:r>
                        <a:rPr lang="en-US" dirty="0" smtClean="0"/>
                        <a:t>20,000</a:t>
                      </a:r>
                      <a:endParaRPr lang="en-US" dirty="0"/>
                    </a:p>
                  </a:txBody>
                  <a:tcPr/>
                </a:tc>
                <a:tc>
                  <a:txBody>
                    <a:bodyPr/>
                    <a:lstStyle/>
                    <a:p>
                      <a:pPr algn="r"/>
                      <a:r>
                        <a:rPr lang="en-US" dirty="0" smtClean="0"/>
                        <a:t>800</a:t>
                      </a:r>
                      <a:endParaRPr lang="en-US" dirty="0"/>
                    </a:p>
                  </a:txBody>
                  <a:tcPr/>
                </a:tc>
                <a:tc>
                  <a:txBody>
                    <a:bodyPr/>
                    <a:lstStyle/>
                    <a:p>
                      <a:pPr algn="r"/>
                      <a:r>
                        <a:rPr lang="en-US" dirty="0" smtClean="0"/>
                        <a:t>25.00</a:t>
                      </a:r>
                      <a:endParaRPr lang="en-US" dirty="0"/>
                    </a:p>
                  </a:txBody>
                  <a:tcPr/>
                </a:tc>
                <a:extLst>
                  <a:ext uri="{0D108BD9-81ED-4DB2-BD59-A6C34878D82A}">
                    <a16:rowId xmlns:a16="http://schemas.microsoft.com/office/drawing/2014/main" val="999145928"/>
                  </a:ext>
                </a:extLst>
              </a:tr>
              <a:tr h="370840">
                <a:tc>
                  <a:txBody>
                    <a:bodyPr/>
                    <a:lstStyle/>
                    <a:p>
                      <a:r>
                        <a:rPr lang="en-US" dirty="0" err="1" smtClean="0"/>
                        <a:t>FlashStore</a:t>
                      </a:r>
                      <a:r>
                        <a:rPr lang="en-US" dirty="0" smtClean="0"/>
                        <a:t> [VLDB’10]</a:t>
                      </a:r>
                      <a:endParaRPr lang="en-US" dirty="0"/>
                    </a:p>
                  </a:txBody>
                  <a:tcPr/>
                </a:tc>
                <a:tc>
                  <a:txBody>
                    <a:bodyPr/>
                    <a:lstStyle/>
                    <a:p>
                      <a:pPr algn="r"/>
                      <a:r>
                        <a:rPr lang="en-US" dirty="0" smtClean="0"/>
                        <a:t>80</a:t>
                      </a:r>
                      <a:endParaRPr lang="en-US" dirty="0"/>
                    </a:p>
                  </a:txBody>
                  <a:tcPr/>
                </a:tc>
                <a:tc>
                  <a:txBody>
                    <a:bodyPr/>
                    <a:lstStyle/>
                    <a:p>
                      <a:pPr algn="r"/>
                      <a:r>
                        <a:rPr lang="en-US" dirty="0" smtClean="0"/>
                        <a:t>83.5</a:t>
                      </a:r>
                      <a:endParaRPr lang="en-US" dirty="0"/>
                    </a:p>
                  </a:txBody>
                  <a:tcPr/>
                </a:tc>
                <a:tc>
                  <a:txBody>
                    <a:bodyPr/>
                    <a:lstStyle/>
                    <a:p>
                      <a:pPr algn="r"/>
                      <a:r>
                        <a:rPr lang="en-US" dirty="0" smtClean="0"/>
                        <a:t>0.96</a:t>
                      </a:r>
                      <a:endParaRPr lang="en-US" dirty="0"/>
                    </a:p>
                  </a:txBody>
                  <a:tcPr/>
                </a:tc>
                <a:extLst>
                  <a:ext uri="{0D108BD9-81ED-4DB2-BD59-A6C34878D82A}">
                    <a16:rowId xmlns:a16="http://schemas.microsoft.com/office/drawing/2014/main" val="3815931730"/>
                  </a:ext>
                </a:extLst>
              </a:tr>
              <a:tr h="370840">
                <a:tc>
                  <a:txBody>
                    <a:bodyPr/>
                    <a:lstStyle/>
                    <a:p>
                      <a:r>
                        <a:rPr lang="en-US" dirty="0" smtClean="0"/>
                        <a:t>MICA [ISCA’15]</a:t>
                      </a:r>
                      <a:endParaRPr lang="en-US" dirty="0"/>
                    </a:p>
                  </a:txBody>
                  <a:tcPr/>
                </a:tc>
                <a:tc>
                  <a:txBody>
                    <a:bodyPr/>
                    <a:lstStyle/>
                    <a:p>
                      <a:pPr algn="r"/>
                      <a:r>
                        <a:rPr lang="en-US" dirty="0" smtClean="0"/>
                        <a:t>128</a:t>
                      </a:r>
                      <a:endParaRPr lang="en-US" dirty="0"/>
                    </a:p>
                  </a:txBody>
                  <a:tcPr/>
                </a:tc>
                <a:tc>
                  <a:txBody>
                    <a:bodyPr/>
                    <a:lstStyle/>
                    <a:p>
                      <a:pPr algn="r"/>
                      <a:r>
                        <a:rPr lang="en-US" dirty="0" smtClean="0"/>
                        <a:t>399.2</a:t>
                      </a:r>
                      <a:endParaRPr lang="en-US" dirty="0"/>
                    </a:p>
                  </a:txBody>
                  <a:tcPr/>
                </a:tc>
                <a:tc>
                  <a:txBody>
                    <a:bodyPr/>
                    <a:lstStyle/>
                    <a:p>
                      <a:pPr algn="r"/>
                      <a:r>
                        <a:rPr lang="en-US" dirty="0" smtClean="0"/>
                        <a:t>0.32</a:t>
                      </a:r>
                      <a:endParaRPr lang="en-US" dirty="0"/>
                    </a:p>
                  </a:txBody>
                  <a:tcPr/>
                </a:tc>
                <a:extLst>
                  <a:ext uri="{0D108BD9-81ED-4DB2-BD59-A6C34878D82A}">
                    <a16:rowId xmlns:a16="http://schemas.microsoft.com/office/drawing/2014/main" val="935024186"/>
                  </a:ext>
                </a:extLst>
              </a:tr>
              <a:tr h="370840">
                <a:tc>
                  <a:txBody>
                    <a:bodyPr/>
                    <a:lstStyle/>
                    <a:p>
                      <a:r>
                        <a:rPr lang="en-US" dirty="0" smtClean="0"/>
                        <a:t>Mega-KV [VLDB’15]</a:t>
                      </a:r>
                      <a:endParaRPr lang="en-US" dirty="0"/>
                    </a:p>
                  </a:txBody>
                  <a:tcPr/>
                </a:tc>
                <a:tc>
                  <a:txBody>
                    <a:bodyPr/>
                    <a:lstStyle/>
                    <a:p>
                      <a:pPr algn="r"/>
                      <a:r>
                        <a:rPr lang="en-US" dirty="0" smtClean="0"/>
                        <a:t>128</a:t>
                      </a:r>
                      <a:endParaRPr lang="en-US" dirty="0"/>
                    </a:p>
                  </a:txBody>
                  <a:tcPr/>
                </a:tc>
                <a:tc>
                  <a:txBody>
                    <a:bodyPr/>
                    <a:lstStyle/>
                    <a:p>
                      <a:pPr algn="r"/>
                      <a:r>
                        <a:rPr lang="en-US" dirty="0" smtClean="0"/>
                        <a:t>899.2</a:t>
                      </a:r>
                      <a:endParaRPr lang="en-US" dirty="0"/>
                    </a:p>
                  </a:txBody>
                  <a:tcPr/>
                </a:tc>
                <a:tc>
                  <a:txBody>
                    <a:bodyPr/>
                    <a:lstStyle/>
                    <a:p>
                      <a:pPr algn="r"/>
                      <a:r>
                        <a:rPr lang="en-US" dirty="0" smtClean="0"/>
                        <a:t>0.14</a:t>
                      </a:r>
                      <a:endParaRPr lang="en-US" dirty="0"/>
                    </a:p>
                  </a:txBody>
                  <a:tcPr/>
                </a:tc>
                <a:extLst>
                  <a:ext uri="{0D108BD9-81ED-4DB2-BD59-A6C34878D82A}">
                    <a16:rowId xmlns:a16="http://schemas.microsoft.com/office/drawing/2014/main" val="3034387856"/>
                  </a:ext>
                </a:extLst>
              </a:tr>
            </a:tbl>
          </a:graphicData>
        </a:graphic>
      </p:graphicFrame>
      <p:sp>
        <p:nvSpPr>
          <p:cNvPr id="7" name="Content Placeholder 2"/>
          <p:cNvSpPr>
            <a:spLocks noGrp="1"/>
          </p:cNvSpPr>
          <p:nvPr>
            <p:ph idx="1"/>
          </p:nvPr>
        </p:nvSpPr>
        <p:spPr>
          <a:xfrm>
            <a:off x="716756" y="1600200"/>
            <a:ext cx="7772400" cy="1524000"/>
          </a:xfrm>
        </p:spPr>
        <p:txBody>
          <a:bodyPr/>
          <a:lstStyle/>
          <a:p>
            <a:r>
              <a:rPr lang="en-US" sz="2000" dirty="0" smtClean="0"/>
              <a:t>A </a:t>
            </a:r>
            <a:r>
              <a:rPr lang="en-US" sz="2000" dirty="0" err="1" smtClean="0"/>
              <a:t>BlueCache</a:t>
            </a:r>
            <a:r>
              <a:rPr lang="en-US" sz="2000" dirty="0" smtClean="0"/>
              <a:t> node uses 40 Watts at peak</a:t>
            </a:r>
          </a:p>
          <a:p>
            <a:r>
              <a:rPr lang="en-US" sz="2000" dirty="0" smtClean="0"/>
              <a:t>20-node system consumes 800 Watts and provides 20TB storage</a:t>
            </a:r>
          </a:p>
          <a:p>
            <a:r>
              <a:rPr lang="en-US" sz="2000" dirty="0" smtClean="0"/>
              <a:t>&gt; </a:t>
            </a:r>
            <a:r>
              <a:rPr lang="en-US" sz="2000" dirty="0" smtClean="0">
                <a:solidFill>
                  <a:srgbClr val="C00000"/>
                </a:solidFill>
              </a:rPr>
              <a:t>25X lower GB/Watt than x86-based systems</a:t>
            </a:r>
            <a:endParaRPr lang="en-US" sz="1600" dirty="0">
              <a:solidFill>
                <a:srgbClr val="C00000"/>
              </a:solidFill>
            </a:endParaRPr>
          </a:p>
        </p:txBody>
      </p:sp>
    </p:spTree>
    <p:extLst>
      <p:ext uri="{BB962C8B-B14F-4D97-AF65-F5344CB8AC3E}">
        <p14:creationId xmlns:p14="http://schemas.microsoft.com/office/powerpoint/2010/main" val="107798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408" y="301607"/>
            <a:ext cx="8024191" cy="1143000"/>
          </a:xfrm>
        </p:spPr>
        <p:txBody>
          <a:bodyPr/>
          <a:lstStyle/>
          <a:p>
            <a:r>
              <a:rPr lang="en-US" dirty="0" smtClean="0"/>
              <a:t>Conclusion</a:t>
            </a:r>
            <a:endParaRPr lang="en-US" dirty="0"/>
          </a:p>
        </p:txBody>
      </p:sp>
      <p:sp>
        <p:nvSpPr>
          <p:cNvPr id="3" name="Content Placeholder 2"/>
          <p:cNvSpPr>
            <a:spLocks noGrp="1"/>
          </p:cNvSpPr>
          <p:nvPr>
            <p:ph idx="1"/>
          </p:nvPr>
        </p:nvSpPr>
        <p:spPr>
          <a:xfrm>
            <a:off x="762000" y="1524000"/>
            <a:ext cx="7772400" cy="4114800"/>
          </a:xfrm>
        </p:spPr>
        <p:txBody>
          <a:bodyPr/>
          <a:lstStyle/>
          <a:p>
            <a:r>
              <a:rPr lang="en-US" sz="2400" dirty="0" smtClean="0"/>
              <a:t>Distributed flash-based KVS offers a good big-data caching solution</a:t>
            </a:r>
          </a:p>
          <a:p>
            <a:r>
              <a:rPr lang="en-US" sz="2400" dirty="0" smtClean="0"/>
              <a:t>Reducing access latency for distributed storage requires architectural modifications, including in-storage processors and fast storage networks</a:t>
            </a:r>
          </a:p>
          <a:p>
            <a:r>
              <a:rPr lang="en-US" sz="2400" dirty="0"/>
              <a:t>A properly designed KVS using </a:t>
            </a:r>
            <a:r>
              <a:rPr lang="en-US" sz="2400" dirty="0" smtClean="0"/>
              <a:t>flash and accelerators </a:t>
            </a:r>
            <a:r>
              <a:rPr lang="en-US" sz="2400" dirty="0"/>
              <a:t>can outperform DRAM-based solution when cache misses are taken into </a:t>
            </a:r>
            <a:r>
              <a:rPr lang="en-US" sz="2400" dirty="0" smtClean="0"/>
              <a:t>account</a:t>
            </a:r>
            <a:endParaRPr lang="en-US" sz="2400" dirty="0"/>
          </a:p>
        </p:txBody>
      </p:sp>
      <p:sp>
        <p:nvSpPr>
          <p:cNvPr id="6" name="TextBox 5"/>
          <p:cNvSpPr txBox="1"/>
          <p:nvPr/>
        </p:nvSpPr>
        <p:spPr>
          <a:xfrm>
            <a:off x="7010400" y="6242013"/>
            <a:ext cx="1269899" cy="369332"/>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Thank you</a:t>
            </a:r>
            <a:endParaRPr lang="en-US" dirty="0">
              <a:solidFill>
                <a:srgbClr val="FF0000"/>
              </a:solidFill>
              <a:latin typeface="Comic Sans MS" panose="030F0702030302020204" pitchFamily="66" charset="0"/>
            </a:endParaRPr>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21</a:t>
            </a:fld>
            <a:endParaRPr lang="en-US" dirty="0">
              <a:solidFill>
                <a:srgbClr val="40458C"/>
              </a:solidFill>
            </a:endParaRPr>
          </a:p>
        </p:txBody>
      </p:sp>
    </p:spTree>
    <p:extLst>
      <p:ext uri="{BB962C8B-B14F-4D97-AF65-F5344CB8AC3E}">
        <p14:creationId xmlns:p14="http://schemas.microsoft.com/office/powerpoint/2010/main" val="216191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22</a:t>
            </a:fld>
            <a:endParaRPr lang="en-US" dirty="0">
              <a:solidFill>
                <a:srgbClr val="40458C"/>
              </a:solidFill>
            </a:endParaRP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559525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5771"/>
            <a:ext cx="7772400" cy="1143000"/>
          </a:xfrm>
        </p:spPr>
        <p:txBody>
          <a:bodyPr/>
          <a:lstStyle/>
          <a:p>
            <a:r>
              <a:rPr lang="en-US" sz="4000" dirty="0" smtClean="0"/>
              <a:t>BlueCache: Flash-based </a:t>
            </a:r>
            <a:r>
              <a:rPr lang="en-US" sz="4000" dirty="0"/>
              <a:t>KVS </a:t>
            </a:r>
            <a:r>
              <a:rPr lang="en-US" sz="4000" dirty="0" smtClean="0"/>
              <a:t>architecture</a:t>
            </a:r>
            <a:endParaRPr lang="en-US" sz="2400" dirty="0"/>
          </a:p>
        </p:txBody>
      </p:sp>
      <p:sp>
        <p:nvSpPr>
          <p:cNvPr id="3" name="Content Placeholder 2"/>
          <p:cNvSpPr>
            <a:spLocks noGrp="1"/>
          </p:cNvSpPr>
          <p:nvPr>
            <p:ph idx="1"/>
          </p:nvPr>
        </p:nvSpPr>
        <p:spPr>
          <a:xfrm>
            <a:off x="990600" y="3893366"/>
            <a:ext cx="7772400" cy="2507433"/>
          </a:xfrm>
        </p:spPr>
        <p:txBody>
          <a:bodyPr/>
          <a:lstStyle/>
          <a:p>
            <a:r>
              <a:rPr lang="en-US" sz="2000" dirty="0"/>
              <a:t>A Distributed </a:t>
            </a:r>
            <a:r>
              <a:rPr lang="en-US" sz="2000" dirty="0" err="1" smtClean="0"/>
              <a:t>NoFTL</a:t>
            </a:r>
            <a:r>
              <a:rPr lang="en-US" sz="2000" dirty="0" smtClean="0"/>
              <a:t> </a:t>
            </a:r>
            <a:r>
              <a:rPr lang="en-US" sz="2000" dirty="0"/>
              <a:t>flash-based KVS with hardware accelerators</a:t>
            </a:r>
          </a:p>
          <a:p>
            <a:pPr lvl="1"/>
            <a:r>
              <a:rPr lang="en-US" sz="1800" dirty="0"/>
              <a:t>Application servers uses KVS Protocol Engine via </a:t>
            </a:r>
            <a:r>
              <a:rPr lang="en-US" sz="1800" dirty="0" err="1"/>
              <a:t>PCIe</a:t>
            </a:r>
            <a:r>
              <a:rPr lang="en-US" sz="1800" dirty="0"/>
              <a:t> to communicate with KVS nodes</a:t>
            </a:r>
          </a:p>
          <a:p>
            <a:pPr lvl="1"/>
            <a:r>
              <a:rPr lang="en-US" sz="1800" dirty="0"/>
              <a:t>KVS node uses hardware accelerators </a:t>
            </a:r>
            <a:r>
              <a:rPr lang="en-US" sz="1800" dirty="0" smtClean="0"/>
              <a:t>to </a:t>
            </a:r>
            <a:r>
              <a:rPr lang="en-US" sz="1800" dirty="0"/>
              <a:t>directly manage KV pairs on </a:t>
            </a:r>
            <a:r>
              <a:rPr lang="en-US" sz="1800" dirty="0" smtClean="0"/>
              <a:t>raw NAND-flash </a:t>
            </a:r>
            <a:r>
              <a:rPr lang="en-US" sz="1800" dirty="0"/>
              <a:t>array of chips </a:t>
            </a:r>
            <a:endParaRPr lang="en-US" sz="1800" dirty="0" smtClean="0"/>
          </a:p>
        </p:txBody>
      </p:sp>
      <p:sp>
        <p:nvSpPr>
          <p:cNvPr id="5" name="Slide Number Placeholder 4"/>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23</a:t>
            </a:fld>
            <a:endParaRPr lang="en-US" dirty="0">
              <a:solidFill>
                <a:srgbClr val="40458C"/>
              </a:solidFill>
            </a:endParaRPr>
          </a:p>
        </p:txBody>
      </p:sp>
      <p:pic>
        <p:nvPicPr>
          <p:cNvPr id="4" name="Picture 3"/>
          <p:cNvPicPr>
            <a:picLocks noChangeAspect="1"/>
          </p:cNvPicPr>
          <p:nvPr/>
        </p:nvPicPr>
        <p:blipFill>
          <a:blip r:embed="rId3"/>
          <a:stretch>
            <a:fillRect/>
          </a:stretch>
        </p:blipFill>
        <p:spPr>
          <a:xfrm>
            <a:off x="1491593" y="1603111"/>
            <a:ext cx="6699907" cy="2327151"/>
          </a:xfrm>
          <a:prstGeom prst="rect">
            <a:avLst/>
          </a:prstGeom>
        </p:spPr>
      </p:pic>
    </p:spTree>
    <p:extLst>
      <p:ext uri="{BB962C8B-B14F-4D97-AF65-F5344CB8AC3E}">
        <p14:creationId xmlns:p14="http://schemas.microsoft.com/office/powerpoint/2010/main" val="4188677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Throughput vs. Miss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𝑇</m:t>
                        </m:r>
                      </m:e>
                      <m:sub>
                        <m:r>
                          <a:rPr lang="en-US" sz="2400" b="0" i="1" smtClean="0">
                            <a:latin typeface="Cambria Math" panose="02040503050406030204" pitchFamily="18" charset="0"/>
                          </a:rPr>
                          <m:t>𝑎𝑝𝑝𝑙𝑖𝑐𝑎𝑡𝑖𝑜𝑛</m:t>
                        </m:r>
                      </m:sub>
                    </m:sSub>
                    <m:r>
                      <a:rPr lang="en-US" sz="2400" b="0" i="1" smtClean="0">
                        <a:latin typeface="Cambria Math" panose="02040503050406030204" pitchFamily="18" charset="0"/>
                      </a:rPr>
                      <m:t>=</m:t>
                    </m:r>
                    <m:r>
                      <a:rPr lang="en-US" sz="2400" b="0" i="1" smtClean="0">
                        <a:latin typeface="Cambria Math" panose="02040503050406030204" pitchFamily="18" charset="0"/>
                      </a:rPr>
                      <m:t>𝑚𝑖𝑠𝑠</m:t>
                    </m:r>
                    <m:r>
                      <a:rPr lang="en-US" sz="2400" b="0" i="1" smtClean="0">
                        <a:latin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𝑇</m:t>
                        </m:r>
                      </m:e>
                      <m:sub>
                        <m:r>
                          <a:rPr lang="en-US" sz="2400" b="0" i="1" smtClean="0">
                            <a:latin typeface="Cambria Math" panose="02040503050406030204" pitchFamily="18" charset="0"/>
                            <a:ea typeface="Cambria Math" panose="02040503050406030204" pitchFamily="18" charset="0"/>
                          </a:rPr>
                          <m:t>𝑏𝑎𝑐𝑘𝑒𝑛𝑑</m:t>
                        </m:r>
                      </m:sub>
                    </m:sSub>
                    <m:r>
                      <a:rPr lang="en-US" sz="2400" b="0" i="1" smtClean="0">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𝑚𝑖𝑠𝑠</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𝑇</m:t>
                        </m:r>
                      </m:e>
                      <m:sub>
                        <m:r>
                          <a:rPr lang="en-US" sz="2400" b="0" i="1" smtClean="0">
                            <a:latin typeface="Cambria Math" panose="02040503050406030204" pitchFamily="18" charset="0"/>
                            <a:ea typeface="Cambria Math" panose="02040503050406030204" pitchFamily="18" charset="0"/>
                          </a:rPr>
                          <m:t>𝐾𝑉𝑆</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24</a:t>
            </a:fld>
            <a:endParaRPr lang="en-US" dirty="0">
              <a:solidFill>
                <a:srgbClr val="40458C"/>
              </a:solidFill>
            </a:endParaRPr>
          </a:p>
        </p:txBody>
      </p:sp>
      <p:pic>
        <p:nvPicPr>
          <p:cNvPr id="5" name="Picture 4"/>
          <p:cNvPicPr>
            <a:picLocks noChangeAspect="1"/>
          </p:cNvPicPr>
          <p:nvPr/>
        </p:nvPicPr>
        <p:blipFill>
          <a:blip r:embed="rId3"/>
          <a:stretch>
            <a:fillRect/>
          </a:stretch>
        </p:blipFill>
        <p:spPr>
          <a:xfrm>
            <a:off x="609600" y="2362200"/>
            <a:ext cx="3408410" cy="3176588"/>
          </a:xfrm>
          <a:prstGeom prst="rect">
            <a:avLst/>
          </a:prstGeom>
        </p:spPr>
      </p:pic>
      <p:pic>
        <p:nvPicPr>
          <p:cNvPr id="6" name="Picture 5"/>
          <p:cNvPicPr>
            <a:picLocks noChangeAspect="1"/>
          </p:cNvPicPr>
          <p:nvPr/>
        </p:nvPicPr>
        <p:blipFill>
          <a:blip r:embed="rId4"/>
          <a:stretch>
            <a:fillRect/>
          </a:stretch>
        </p:blipFill>
        <p:spPr>
          <a:xfrm>
            <a:off x="4975412" y="2422291"/>
            <a:ext cx="3366267" cy="3145632"/>
          </a:xfrm>
          <a:prstGeom prst="rect">
            <a:avLst/>
          </a:prstGeom>
        </p:spPr>
      </p:pic>
      <p:sp>
        <p:nvSpPr>
          <p:cNvPr id="7" name="TextBox 6"/>
          <p:cNvSpPr txBox="1"/>
          <p:nvPr/>
        </p:nvSpPr>
        <p:spPr>
          <a:xfrm>
            <a:off x="4876800" y="5663453"/>
            <a:ext cx="4105835" cy="338554"/>
          </a:xfrm>
          <a:prstGeom prst="rect">
            <a:avLst/>
          </a:prstGeom>
          <a:noFill/>
        </p:spPr>
        <p:txBody>
          <a:bodyPr wrap="square" rtlCol="0">
            <a:spAutoFit/>
          </a:bodyPr>
          <a:lstStyle/>
          <a:p>
            <a:r>
              <a:rPr lang="en-US" sz="1600" dirty="0" smtClean="0"/>
              <a:t>Throughput vs. Coherence Miss Rate</a:t>
            </a:r>
            <a:r>
              <a:rPr lang="en-US" sz="1600" baseline="30000" dirty="0" smtClean="0"/>
              <a:t>+</a:t>
            </a:r>
            <a:endParaRPr lang="en-US" sz="1600" baseline="30000" dirty="0"/>
          </a:p>
        </p:txBody>
      </p:sp>
      <p:sp>
        <p:nvSpPr>
          <p:cNvPr id="8" name="TextBox 7"/>
          <p:cNvSpPr txBox="1"/>
          <p:nvPr/>
        </p:nvSpPr>
        <p:spPr>
          <a:xfrm>
            <a:off x="762000" y="5665205"/>
            <a:ext cx="3962400" cy="338554"/>
          </a:xfrm>
          <a:prstGeom prst="rect">
            <a:avLst/>
          </a:prstGeom>
          <a:noFill/>
        </p:spPr>
        <p:txBody>
          <a:bodyPr wrap="square" rtlCol="0">
            <a:spAutoFit/>
          </a:bodyPr>
          <a:lstStyle/>
          <a:p>
            <a:r>
              <a:rPr lang="en-US" sz="1600" dirty="0" smtClean="0"/>
              <a:t>Throughput vs. Capacity Miss Rate</a:t>
            </a:r>
            <a:r>
              <a:rPr lang="en-US" sz="1600" baseline="30000" dirty="0" smtClean="0"/>
              <a:t>*</a:t>
            </a:r>
            <a:endParaRPr lang="en-US" sz="1600" baseline="30000" dirty="0"/>
          </a:p>
        </p:txBody>
      </p:sp>
      <p:sp>
        <p:nvSpPr>
          <p:cNvPr id="9" name="TextBox 8"/>
          <p:cNvSpPr txBox="1"/>
          <p:nvPr/>
        </p:nvSpPr>
        <p:spPr>
          <a:xfrm>
            <a:off x="31376" y="6273225"/>
            <a:ext cx="7969624" cy="584775"/>
          </a:xfrm>
          <a:prstGeom prst="rect">
            <a:avLst/>
          </a:prstGeom>
          <a:noFill/>
        </p:spPr>
        <p:txBody>
          <a:bodyPr wrap="square" rtlCol="0">
            <a:spAutoFit/>
          </a:bodyPr>
          <a:lstStyle/>
          <a:p>
            <a:r>
              <a:rPr lang="en-US" sz="1600" dirty="0" smtClean="0"/>
              <a:t>Capacity Misses</a:t>
            </a:r>
            <a:r>
              <a:rPr lang="en-US" sz="1600" baseline="30000" dirty="0" smtClean="0"/>
              <a:t>*</a:t>
            </a:r>
            <a:r>
              <a:rPr lang="en-US" sz="1600" dirty="0" smtClean="0"/>
              <a:t>= Cache misses due to lack of cache capacity</a:t>
            </a:r>
          </a:p>
          <a:p>
            <a:r>
              <a:rPr lang="en-US" sz="1600" dirty="0" smtClean="0"/>
              <a:t>Coherence Misses</a:t>
            </a:r>
            <a:r>
              <a:rPr lang="en-US" sz="1600" baseline="30000" dirty="0" smtClean="0"/>
              <a:t>+</a:t>
            </a:r>
            <a:r>
              <a:rPr lang="en-US" sz="1600" dirty="0" smtClean="0"/>
              <a:t> = Cache misses due to the effect of application updates </a:t>
            </a:r>
            <a:endParaRPr lang="en-US" sz="1600" baseline="30000" dirty="0"/>
          </a:p>
        </p:txBody>
      </p:sp>
    </p:spTree>
    <p:extLst>
      <p:ext uri="{BB962C8B-B14F-4D97-AF65-F5344CB8AC3E}">
        <p14:creationId xmlns:p14="http://schemas.microsoft.com/office/powerpoint/2010/main" val="4108282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dirty="0" smtClean="0"/>
              <a:t>Cache or Store on Disk?</a:t>
            </a:r>
            <a:endParaRPr lang="en-US" sz="2400" dirty="0"/>
          </a:p>
        </p:txBody>
      </p:sp>
      <p:sp>
        <p:nvSpPr>
          <p:cNvPr id="3" name="Content Placeholder 2"/>
          <p:cNvSpPr>
            <a:spLocks noGrp="1"/>
          </p:cNvSpPr>
          <p:nvPr>
            <p:ph idx="1"/>
          </p:nvPr>
        </p:nvSpPr>
        <p:spPr>
          <a:xfrm>
            <a:off x="609600" y="1524000"/>
            <a:ext cx="8229600" cy="3276600"/>
          </a:xfrm>
        </p:spPr>
        <p:txBody>
          <a:bodyPr/>
          <a:lstStyle/>
          <a:p>
            <a:r>
              <a:rPr lang="en-US" sz="2400" dirty="0"/>
              <a:t>Jim </a:t>
            </a:r>
            <a:r>
              <a:rPr lang="en-US" sz="2400" dirty="0" smtClean="0"/>
              <a:t>Gray’s 5-min Rule </a:t>
            </a:r>
            <a:r>
              <a:rPr lang="en-US" sz="2400" dirty="0"/>
              <a:t>[1987]: Cache </a:t>
            </a:r>
            <a:r>
              <a:rPr lang="en-US" sz="2400" dirty="0" smtClean="0"/>
              <a:t>data </a:t>
            </a:r>
            <a:r>
              <a:rPr lang="en-US" sz="2400" dirty="0"/>
              <a:t>in DRAM if </a:t>
            </a:r>
            <a:r>
              <a:rPr lang="en-US" sz="2400" i="1" dirty="0" smtClean="0"/>
              <a:t>DRAM Page </a:t>
            </a:r>
            <a:r>
              <a:rPr lang="en-US" sz="2400" i="1" dirty="0"/>
              <a:t>cost </a:t>
            </a:r>
            <a:r>
              <a:rPr lang="en-US" sz="2400" i="1" dirty="0" smtClean="0"/>
              <a:t>&lt; Disk IO-access cost</a:t>
            </a:r>
          </a:p>
          <a:p>
            <a:pPr lvl="1"/>
            <a:r>
              <a:rPr lang="en-US" sz="2000" dirty="0" smtClean="0"/>
              <a:t>Thus</a:t>
            </a:r>
            <a:r>
              <a:rPr lang="en-US" sz="2000" i="1" dirty="0" smtClean="0"/>
              <a:t> </a:t>
            </a:r>
            <a:r>
              <a:rPr lang="en-US" sz="2000" dirty="0" smtClean="0"/>
              <a:t>in 1987 technology, if a </a:t>
            </a:r>
            <a:r>
              <a:rPr lang="en-US" sz="2000" dirty="0"/>
              <a:t>randomly accessed disk page was re-used every </a:t>
            </a:r>
            <a:r>
              <a:rPr lang="en-US" sz="2000" i="1" dirty="0">
                <a:solidFill>
                  <a:srgbClr val="FF0000"/>
                </a:solidFill>
              </a:rPr>
              <a:t>5 mins </a:t>
            </a:r>
            <a:r>
              <a:rPr lang="en-US" sz="2000" dirty="0"/>
              <a:t>or </a:t>
            </a:r>
            <a:r>
              <a:rPr lang="en-US" sz="2000" dirty="0" smtClean="0"/>
              <a:t>less, it could be cached profitably</a:t>
            </a:r>
            <a:endParaRPr lang="en-US" sz="2000" i="1" dirty="0"/>
          </a:p>
          <a:p>
            <a:r>
              <a:rPr lang="en-US" sz="2400" dirty="0" smtClean="0"/>
              <a:t>Need for cache size has grown with </a:t>
            </a:r>
            <a:r>
              <a:rPr lang="en-US" sz="2400" dirty="0"/>
              <a:t>time </a:t>
            </a:r>
            <a:r>
              <a:rPr lang="en-US" sz="2400" dirty="0" smtClean="0"/>
              <a:t>because the DRAM cost has dropped relative to the cost of fast IO </a:t>
            </a:r>
          </a:p>
          <a:p>
            <a:pPr lvl="1"/>
            <a:r>
              <a:rPr lang="en-US" sz="2000" dirty="0" smtClean="0"/>
              <a:t>2006, the break-even interval became 90 mins</a:t>
            </a:r>
            <a:endParaRPr lang="en-US" sz="2000" dirty="0"/>
          </a:p>
          <a:p>
            <a:pPr lvl="1"/>
            <a:r>
              <a:rPr lang="en-US" sz="2000" dirty="0" smtClean="0"/>
              <a:t>2016, the break-even interval is 300 mins!</a:t>
            </a:r>
          </a:p>
          <a:p>
            <a:pPr lvl="1"/>
            <a:endParaRPr lang="en-US" sz="1800" i="1" dirty="0">
              <a:solidFill>
                <a:srgbClr val="FF0000"/>
              </a:solidFill>
            </a:endParaRPr>
          </a:p>
          <a:p>
            <a:pPr lvl="1"/>
            <a:endParaRPr lang="en-US" sz="2000" i="1" dirty="0" smtClean="0"/>
          </a:p>
          <a:p>
            <a:pPr lvl="1"/>
            <a:endParaRPr lang="en-US" sz="2000" dirty="0" smtClean="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25</a:t>
            </a:fld>
            <a:endParaRPr lang="en-US" dirty="0">
              <a:solidFill>
                <a:srgbClr val="40458C"/>
              </a:solidFill>
            </a:endParaRPr>
          </a:p>
        </p:txBody>
      </p:sp>
      <p:sp>
        <p:nvSpPr>
          <p:cNvPr id="5" name="TextBox 4"/>
          <p:cNvSpPr txBox="1"/>
          <p:nvPr/>
        </p:nvSpPr>
        <p:spPr>
          <a:xfrm>
            <a:off x="-20782" y="6304002"/>
            <a:ext cx="6306535" cy="553998"/>
          </a:xfrm>
          <a:prstGeom prst="rect">
            <a:avLst/>
          </a:prstGeom>
          <a:noFill/>
        </p:spPr>
        <p:txBody>
          <a:bodyPr wrap="none" rtlCol="0">
            <a:spAutoFit/>
          </a:bodyPr>
          <a:lstStyle/>
          <a:p>
            <a:r>
              <a:rPr lang="en-US" sz="1400" i="1" dirty="0" smtClean="0"/>
              <a:t>DRAM Page cost </a:t>
            </a:r>
            <a:r>
              <a:rPr lang="en-US" sz="1400" i="1" dirty="0"/>
              <a:t>= (Pages per MB of </a:t>
            </a:r>
            <a:r>
              <a:rPr lang="en-US" sz="1400" i="1" dirty="0" smtClean="0"/>
              <a:t>DRAM </a:t>
            </a:r>
            <a:r>
              <a:rPr lang="en-US" sz="1400" i="1" dirty="0"/>
              <a:t>/ Price Per MB of </a:t>
            </a:r>
            <a:r>
              <a:rPr lang="en-US" sz="1400" i="1" dirty="0" smtClean="0"/>
              <a:t>DRAM</a:t>
            </a:r>
            <a:r>
              <a:rPr lang="en-US" sz="1400" i="1" dirty="0"/>
              <a:t>)</a:t>
            </a:r>
          </a:p>
          <a:p>
            <a:r>
              <a:rPr lang="en-US" sz="1400" i="1" dirty="0" smtClean="0"/>
              <a:t>DISK Page access cost = </a:t>
            </a:r>
            <a:r>
              <a:rPr lang="en-US" sz="1400" i="1" dirty="0"/>
              <a:t>(IOPS Per Disk / Price Per Disk</a:t>
            </a:r>
            <a:r>
              <a:rPr lang="en-US" sz="1600" i="1" dirty="0" smtClean="0"/>
              <a:t>)</a:t>
            </a:r>
            <a:endParaRPr lang="en-US" sz="1600" i="1" dirty="0"/>
          </a:p>
        </p:txBody>
      </p:sp>
    </p:spTree>
    <p:extLst>
      <p:ext uri="{BB962C8B-B14F-4D97-AF65-F5344CB8AC3E}">
        <p14:creationId xmlns:p14="http://schemas.microsoft.com/office/powerpoint/2010/main" val="5796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storage changes the tradeoff differently</a:t>
            </a:r>
            <a:endParaRPr lang="en-US" dirty="0"/>
          </a:p>
        </p:txBody>
      </p:sp>
      <p:sp>
        <p:nvSpPr>
          <p:cNvPr id="3" name="Content Placeholder 2"/>
          <p:cNvSpPr>
            <a:spLocks noGrp="1"/>
          </p:cNvSpPr>
          <p:nvPr>
            <p:ph idx="1"/>
          </p:nvPr>
        </p:nvSpPr>
        <p:spPr>
          <a:xfrm>
            <a:off x="609600" y="1524000"/>
            <a:ext cx="8153400" cy="4114800"/>
          </a:xfrm>
        </p:spPr>
        <p:txBody>
          <a:bodyPr/>
          <a:lstStyle/>
          <a:p>
            <a:r>
              <a:rPr lang="en-US" sz="2400" dirty="0" smtClean="0"/>
              <a:t>Flash(SSD) is 100X faster than Disk (HDD) </a:t>
            </a:r>
          </a:p>
          <a:p>
            <a:endParaRPr lang="en-US" sz="2400" dirty="0"/>
          </a:p>
          <a:p>
            <a:endParaRPr lang="en-US" sz="2400" dirty="0" smtClean="0"/>
          </a:p>
          <a:p>
            <a:endParaRPr lang="en-US" sz="2400" dirty="0"/>
          </a:p>
          <a:p>
            <a:endParaRPr lang="en-US" sz="2400" dirty="0" smtClean="0"/>
          </a:p>
          <a:p>
            <a:r>
              <a:rPr lang="en-US" sz="2400" dirty="0" smtClean="0"/>
              <a:t>Suppose we use flash instead of DRAM as cache</a:t>
            </a:r>
            <a:endParaRPr lang="en-US" sz="2400"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26</a:t>
            </a:fld>
            <a:endParaRPr lang="en-US" dirty="0">
              <a:solidFill>
                <a:srgbClr val="40458C"/>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69649418"/>
              </p:ext>
            </p:extLst>
          </p:nvPr>
        </p:nvGraphicFramePr>
        <p:xfrm>
          <a:off x="762000" y="2087880"/>
          <a:ext cx="7391400" cy="1112520"/>
        </p:xfrm>
        <a:graphic>
          <a:graphicData uri="http://schemas.openxmlformats.org/drawingml/2006/table">
            <a:tbl>
              <a:tblPr firstRow="1" bandRow="1">
                <a:tableStyleId>{073A0DAA-6AF3-43AB-8588-CEC1D06C72B9}</a:tableStyleId>
              </a:tblPr>
              <a:tblGrid>
                <a:gridCol w="1447799">
                  <a:extLst>
                    <a:ext uri="{9D8B030D-6E8A-4147-A177-3AD203B41FA5}">
                      <a16:colId xmlns:a16="http://schemas.microsoft.com/office/drawing/2014/main" val="1585684652"/>
                    </a:ext>
                  </a:extLst>
                </a:gridCol>
                <a:gridCol w="5943601">
                  <a:extLst>
                    <a:ext uri="{9D8B030D-6E8A-4147-A177-3AD203B41FA5}">
                      <a16:colId xmlns:a16="http://schemas.microsoft.com/office/drawing/2014/main" val="1483261671"/>
                    </a:ext>
                  </a:extLst>
                </a:gridCol>
              </a:tblGrid>
              <a:tr h="370840">
                <a:tc>
                  <a:txBody>
                    <a:bodyPr/>
                    <a:lstStyle/>
                    <a:p>
                      <a:endParaRPr lang="en-US" dirty="0"/>
                    </a:p>
                  </a:txBody>
                  <a:tcPr/>
                </a:tc>
                <a:tc>
                  <a:txBody>
                    <a:bodyPr/>
                    <a:lstStyle/>
                    <a:p>
                      <a:r>
                        <a:rPr lang="en-US" dirty="0" smtClean="0"/>
                        <a:t>Break-</a:t>
                      </a:r>
                      <a:r>
                        <a:rPr lang="en-US" baseline="0" dirty="0" smtClean="0"/>
                        <a:t>even interval for caching 4KB pages*</a:t>
                      </a:r>
                      <a:endParaRPr lang="en-US" dirty="0">
                        <a:solidFill>
                          <a:schemeClr val="tx2"/>
                        </a:solidFill>
                      </a:endParaRPr>
                    </a:p>
                  </a:txBody>
                  <a:tcPr/>
                </a:tc>
                <a:extLst>
                  <a:ext uri="{0D108BD9-81ED-4DB2-BD59-A6C34878D82A}">
                    <a16:rowId xmlns:a16="http://schemas.microsoft.com/office/drawing/2014/main" val="3101602851"/>
                  </a:ext>
                </a:extLst>
              </a:tr>
              <a:tr h="370840">
                <a:tc>
                  <a:txBody>
                    <a:bodyPr/>
                    <a:lstStyle/>
                    <a:p>
                      <a:r>
                        <a:rPr lang="en-US" dirty="0" smtClean="0"/>
                        <a:t>RAM-HDD</a:t>
                      </a:r>
                      <a:endParaRPr lang="en-US" dirty="0"/>
                    </a:p>
                  </a:txBody>
                  <a:tcPr/>
                </a:tc>
                <a:tc>
                  <a:txBody>
                    <a:bodyPr/>
                    <a:lstStyle/>
                    <a:p>
                      <a:r>
                        <a:rPr lang="en-US" dirty="0" smtClean="0"/>
                        <a:t>300mins</a:t>
                      </a:r>
                      <a:r>
                        <a:rPr lang="en-US" baseline="0" dirty="0" smtClean="0"/>
                        <a:t> (= 5hrs)</a:t>
                      </a:r>
                      <a:endParaRPr lang="en-US" dirty="0" smtClean="0"/>
                    </a:p>
                  </a:txBody>
                  <a:tcPr/>
                </a:tc>
                <a:extLst>
                  <a:ext uri="{0D108BD9-81ED-4DB2-BD59-A6C34878D82A}">
                    <a16:rowId xmlns:a16="http://schemas.microsoft.com/office/drawing/2014/main" val="3609986171"/>
                  </a:ext>
                </a:extLst>
              </a:tr>
              <a:tr h="370840">
                <a:tc>
                  <a:txBody>
                    <a:bodyPr/>
                    <a:lstStyle/>
                    <a:p>
                      <a:r>
                        <a:rPr lang="en-US" dirty="0" smtClean="0"/>
                        <a:t>RAM-Flash</a:t>
                      </a:r>
                      <a:endParaRPr lang="en-US" dirty="0"/>
                    </a:p>
                  </a:txBody>
                  <a:tcPr/>
                </a:tc>
                <a:tc>
                  <a:txBody>
                    <a:bodyPr/>
                    <a:lstStyle/>
                    <a:p>
                      <a:r>
                        <a:rPr lang="en-US" baseline="0" dirty="0" smtClean="0"/>
                        <a:t>0.8mins (~6.25X less than RAM-HDD)</a:t>
                      </a:r>
                      <a:endParaRPr lang="en-US" dirty="0"/>
                    </a:p>
                  </a:txBody>
                  <a:tcPr/>
                </a:tc>
                <a:extLst>
                  <a:ext uri="{0D108BD9-81ED-4DB2-BD59-A6C34878D82A}">
                    <a16:rowId xmlns:a16="http://schemas.microsoft.com/office/drawing/2014/main" val="1563702697"/>
                  </a:ext>
                </a:extLst>
              </a:tr>
            </a:tbl>
          </a:graphicData>
        </a:graphic>
      </p:graphicFrame>
      <p:sp>
        <p:nvSpPr>
          <p:cNvPr id="6" name="TextBox 5"/>
          <p:cNvSpPr txBox="1"/>
          <p:nvPr/>
        </p:nvSpPr>
        <p:spPr>
          <a:xfrm>
            <a:off x="0" y="6488668"/>
            <a:ext cx="3324949" cy="369332"/>
          </a:xfrm>
          <a:prstGeom prst="rect">
            <a:avLst/>
          </a:prstGeom>
          <a:noFill/>
        </p:spPr>
        <p:txBody>
          <a:bodyPr wrap="none" rtlCol="0">
            <a:spAutoFit/>
          </a:bodyPr>
          <a:lstStyle/>
          <a:p>
            <a:r>
              <a:rPr lang="en-US" baseline="30000" dirty="0" smtClean="0"/>
              <a:t>*</a:t>
            </a:r>
            <a:r>
              <a:rPr lang="en-US" dirty="0" smtClean="0"/>
              <a:t>Calculated with 2017 data</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329924326"/>
              </p:ext>
            </p:extLst>
          </p:nvPr>
        </p:nvGraphicFramePr>
        <p:xfrm>
          <a:off x="762000" y="4191000"/>
          <a:ext cx="7391400" cy="1107440"/>
        </p:xfrm>
        <a:graphic>
          <a:graphicData uri="http://schemas.openxmlformats.org/drawingml/2006/table">
            <a:tbl>
              <a:tblPr firstRow="1" bandRow="1">
                <a:tableStyleId>{073A0DAA-6AF3-43AB-8588-CEC1D06C72B9}</a:tableStyleId>
              </a:tblPr>
              <a:tblGrid>
                <a:gridCol w="1447799">
                  <a:extLst>
                    <a:ext uri="{9D8B030D-6E8A-4147-A177-3AD203B41FA5}">
                      <a16:colId xmlns:a16="http://schemas.microsoft.com/office/drawing/2014/main" val="1585684652"/>
                    </a:ext>
                  </a:extLst>
                </a:gridCol>
                <a:gridCol w="5943601">
                  <a:extLst>
                    <a:ext uri="{9D8B030D-6E8A-4147-A177-3AD203B41FA5}">
                      <a16:colId xmlns:a16="http://schemas.microsoft.com/office/drawing/2014/main" val="1483261671"/>
                    </a:ext>
                  </a:extLst>
                </a:gridCol>
              </a:tblGrid>
              <a:tr h="142240">
                <a:tc>
                  <a:txBody>
                    <a:bodyPr/>
                    <a:lstStyle/>
                    <a:p>
                      <a:endParaRPr lang="en-US" dirty="0"/>
                    </a:p>
                  </a:txBody>
                  <a:tcPr/>
                </a:tc>
                <a:tc>
                  <a:txBody>
                    <a:bodyPr/>
                    <a:lstStyle/>
                    <a:p>
                      <a:r>
                        <a:rPr lang="en-US" dirty="0" smtClean="0"/>
                        <a:t>Break-</a:t>
                      </a:r>
                      <a:r>
                        <a:rPr lang="en-US" baseline="0" dirty="0" smtClean="0"/>
                        <a:t>even interval for caching 4KB pages*</a:t>
                      </a:r>
                      <a:endParaRPr lang="en-US" dirty="0">
                        <a:solidFill>
                          <a:schemeClr val="tx2"/>
                        </a:solidFill>
                      </a:endParaRPr>
                    </a:p>
                  </a:txBody>
                  <a:tcPr/>
                </a:tc>
                <a:extLst>
                  <a:ext uri="{0D108BD9-81ED-4DB2-BD59-A6C34878D82A}">
                    <a16:rowId xmlns:a16="http://schemas.microsoft.com/office/drawing/2014/main" val="3101602851"/>
                  </a:ext>
                </a:extLst>
              </a:tr>
              <a:tr h="370840">
                <a:tc>
                  <a:txBody>
                    <a:bodyPr/>
                    <a:lstStyle/>
                    <a:p>
                      <a:r>
                        <a:rPr lang="en-US" dirty="0" smtClean="0"/>
                        <a:t>RAM-HDD</a:t>
                      </a:r>
                      <a:endParaRPr lang="en-US" dirty="0"/>
                    </a:p>
                  </a:txBody>
                  <a:tcPr/>
                </a:tc>
                <a:tc>
                  <a:txBody>
                    <a:bodyPr/>
                    <a:lstStyle/>
                    <a:p>
                      <a:r>
                        <a:rPr lang="en-US" baseline="0" dirty="0" smtClean="0"/>
                        <a:t>5hrs</a:t>
                      </a:r>
                      <a:endParaRPr lang="en-US" dirty="0" smtClean="0"/>
                    </a:p>
                  </a:txBody>
                  <a:tcPr/>
                </a:tc>
                <a:extLst>
                  <a:ext uri="{0D108BD9-81ED-4DB2-BD59-A6C34878D82A}">
                    <a16:rowId xmlns:a16="http://schemas.microsoft.com/office/drawing/2014/main" val="3609986171"/>
                  </a:ext>
                </a:extLst>
              </a:tr>
              <a:tr h="370840">
                <a:tc>
                  <a:txBody>
                    <a:bodyPr/>
                    <a:lstStyle/>
                    <a:p>
                      <a:r>
                        <a:rPr lang="en-US" dirty="0" smtClean="0"/>
                        <a:t>Flash-HDD</a:t>
                      </a:r>
                      <a:endParaRPr lang="en-US" dirty="0"/>
                    </a:p>
                  </a:txBody>
                  <a:tcPr/>
                </a:tc>
                <a:tc>
                  <a:txBody>
                    <a:bodyPr/>
                    <a:lstStyle/>
                    <a:p>
                      <a:r>
                        <a:rPr lang="en-US" baseline="0" dirty="0" smtClean="0"/>
                        <a:t>45hrs (9X more than RAM-HDD)</a:t>
                      </a:r>
                      <a:endParaRPr lang="en-US" dirty="0"/>
                    </a:p>
                  </a:txBody>
                  <a:tcPr/>
                </a:tc>
                <a:extLst>
                  <a:ext uri="{0D108BD9-81ED-4DB2-BD59-A6C34878D82A}">
                    <a16:rowId xmlns:a16="http://schemas.microsoft.com/office/drawing/2014/main" val="1543561787"/>
                  </a:ext>
                </a:extLst>
              </a:tr>
            </a:tbl>
          </a:graphicData>
        </a:graphic>
      </p:graphicFrame>
      <p:sp>
        <p:nvSpPr>
          <p:cNvPr id="10" name="TextBox 9"/>
          <p:cNvSpPr txBox="1"/>
          <p:nvPr/>
        </p:nvSpPr>
        <p:spPr>
          <a:xfrm>
            <a:off x="4789120" y="3276600"/>
            <a:ext cx="3260829" cy="369332"/>
          </a:xfrm>
          <a:prstGeom prst="rect">
            <a:avLst/>
          </a:prstGeom>
          <a:noFill/>
        </p:spPr>
        <p:txBody>
          <a:bodyPr wrap="none" rtlCol="0">
            <a:spAutoFit/>
          </a:bodyPr>
          <a:lstStyle/>
          <a:p>
            <a:r>
              <a:rPr lang="en-US" i="1" dirty="0" smtClean="0">
                <a:solidFill>
                  <a:srgbClr val="FF0000"/>
                </a:solidFill>
              </a:rPr>
              <a:t>No need to cache so much</a:t>
            </a:r>
            <a:endParaRPr lang="en-US" i="1" dirty="0">
              <a:solidFill>
                <a:srgbClr val="FF0000"/>
              </a:solidFill>
            </a:endParaRPr>
          </a:p>
        </p:txBody>
      </p:sp>
      <p:sp>
        <p:nvSpPr>
          <p:cNvPr id="11" name="TextBox 10"/>
          <p:cNvSpPr txBox="1"/>
          <p:nvPr/>
        </p:nvSpPr>
        <p:spPr>
          <a:xfrm>
            <a:off x="3962400" y="5410200"/>
            <a:ext cx="4652236" cy="369332"/>
          </a:xfrm>
          <a:prstGeom prst="rect">
            <a:avLst/>
          </a:prstGeom>
          <a:noFill/>
        </p:spPr>
        <p:txBody>
          <a:bodyPr wrap="none" rtlCol="0">
            <a:spAutoFit/>
          </a:bodyPr>
          <a:lstStyle/>
          <a:p>
            <a:r>
              <a:rPr lang="en-US" i="1" dirty="0" smtClean="0">
                <a:solidFill>
                  <a:srgbClr val="FF0000"/>
                </a:solidFill>
              </a:rPr>
              <a:t>We should and can cache a lot in flash</a:t>
            </a:r>
            <a:endParaRPr lang="en-US" i="1" dirty="0">
              <a:solidFill>
                <a:srgbClr val="FF0000"/>
              </a:solidFill>
            </a:endParaRPr>
          </a:p>
        </p:txBody>
      </p:sp>
      <p:sp>
        <p:nvSpPr>
          <p:cNvPr id="12" name="TextBox 11"/>
          <p:cNvSpPr txBox="1"/>
          <p:nvPr/>
        </p:nvSpPr>
        <p:spPr>
          <a:xfrm>
            <a:off x="7467600" y="6019800"/>
            <a:ext cx="912429" cy="369332"/>
          </a:xfrm>
          <a:prstGeom prst="rect">
            <a:avLst/>
          </a:prstGeom>
          <a:noFill/>
        </p:spPr>
        <p:txBody>
          <a:bodyPr wrap="none" rtlCol="0">
            <a:spAutoFit/>
          </a:bodyPr>
          <a:lstStyle/>
          <a:p>
            <a:r>
              <a:rPr lang="en-US" i="1" dirty="0" smtClean="0"/>
              <a:t>but ...</a:t>
            </a:r>
            <a:endParaRPr lang="en-US" i="1" dirty="0"/>
          </a:p>
        </p:txBody>
      </p:sp>
    </p:spTree>
    <p:extLst>
      <p:ext uri="{BB962C8B-B14F-4D97-AF65-F5344CB8AC3E}">
        <p14:creationId xmlns:p14="http://schemas.microsoft.com/office/powerpoint/2010/main" val="160414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Gray’s rule does not capture</a:t>
            </a:r>
            <a:endParaRPr lang="en-US" dirty="0"/>
          </a:p>
        </p:txBody>
      </p:sp>
      <p:sp>
        <p:nvSpPr>
          <p:cNvPr id="3" name="Content Placeholder 2"/>
          <p:cNvSpPr>
            <a:spLocks noGrp="1"/>
          </p:cNvSpPr>
          <p:nvPr>
            <p:ph idx="1"/>
          </p:nvPr>
        </p:nvSpPr>
        <p:spPr/>
        <p:txBody>
          <a:bodyPr/>
          <a:lstStyle/>
          <a:p>
            <a:r>
              <a:rPr lang="en-US" dirty="0" smtClean="0"/>
              <a:t>Speed of the cache</a:t>
            </a:r>
          </a:p>
          <a:p>
            <a:pPr lvl="1"/>
            <a:r>
              <a:rPr lang="en-US" dirty="0" smtClean="0">
                <a:solidFill>
                  <a:srgbClr val="40458C"/>
                </a:solidFill>
              </a:rPr>
              <a:t>Flash has 100X lower bandwidth </a:t>
            </a:r>
            <a:r>
              <a:rPr lang="en-US" dirty="0">
                <a:solidFill>
                  <a:srgbClr val="40458C"/>
                </a:solidFill>
              </a:rPr>
              <a:t>than </a:t>
            </a:r>
            <a:r>
              <a:rPr lang="en-US" dirty="0" smtClean="0">
                <a:solidFill>
                  <a:srgbClr val="40458C"/>
                </a:solidFill>
              </a:rPr>
              <a:t>DRAM</a:t>
            </a:r>
          </a:p>
          <a:p>
            <a:pPr lvl="1"/>
            <a:r>
              <a:rPr lang="en-US" dirty="0" smtClean="0">
                <a:solidFill>
                  <a:srgbClr val="40458C"/>
                </a:solidFill>
              </a:rPr>
              <a:t>Flash has 10</a:t>
            </a:r>
            <a:r>
              <a:rPr lang="en-US" baseline="30000" dirty="0" smtClean="0">
                <a:solidFill>
                  <a:srgbClr val="40458C"/>
                </a:solidFill>
              </a:rPr>
              <a:t>4</a:t>
            </a:r>
            <a:r>
              <a:rPr lang="en-US" dirty="0" smtClean="0">
                <a:solidFill>
                  <a:srgbClr val="40458C"/>
                </a:solidFill>
              </a:rPr>
              <a:t>X higher latency than DRAM</a:t>
            </a:r>
          </a:p>
          <a:p>
            <a:pPr lvl="2"/>
            <a:r>
              <a:rPr lang="en-US" dirty="0" smtClean="0">
                <a:solidFill>
                  <a:srgbClr val="40458C"/>
                </a:solidFill>
              </a:rPr>
              <a:t>Flash as a cache is not suitable for applications that cannot tolerate long latencies</a:t>
            </a:r>
          </a:p>
          <a:p>
            <a:r>
              <a:rPr lang="en-US" dirty="0" smtClean="0">
                <a:solidFill>
                  <a:srgbClr val="40458C"/>
                </a:solidFill>
              </a:rPr>
              <a:t>Storage density</a:t>
            </a:r>
          </a:p>
          <a:p>
            <a:pPr lvl="1"/>
            <a:r>
              <a:rPr lang="en-US" dirty="0" smtClean="0">
                <a:solidFill>
                  <a:srgbClr val="40458C"/>
                </a:solidFill>
              </a:rPr>
              <a:t>Flash has 100X capacity/area than DRAM</a:t>
            </a:r>
          </a:p>
          <a:p>
            <a:pPr lvl="2"/>
            <a:r>
              <a:rPr lang="en-US" dirty="0" smtClean="0">
                <a:solidFill>
                  <a:srgbClr val="40458C"/>
                </a:solidFill>
              </a:rPr>
              <a:t>It is easier to </a:t>
            </a:r>
            <a:r>
              <a:rPr lang="en-US" dirty="0">
                <a:solidFill>
                  <a:srgbClr val="40458C"/>
                </a:solidFill>
              </a:rPr>
              <a:t>satisfy </a:t>
            </a:r>
            <a:r>
              <a:rPr lang="en-US" dirty="0" smtClean="0">
                <a:solidFill>
                  <a:srgbClr val="40458C"/>
                </a:solidFill>
              </a:rPr>
              <a:t>Gray’s rule</a:t>
            </a:r>
          </a:p>
          <a:p>
            <a:r>
              <a:rPr lang="en-US" dirty="0" smtClean="0">
                <a:solidFill>
                  <a:srgbClr val="40458C"/>
                </a:solidFill>
              </a:rPr>
              <a:t>Cached data format</a:t>
            </a:r>
            <a:endParaRPr lang="en-US" dirty="0" smtClean="0"/>
          </a:p>
          <a:p>
            <a:pPr lvl="1"/>
            <a:r>
              <a:rPr lang="en-US" dirty="0" smtClean="0">
                <a:solidFill>
                  <a:srgbClr val="40458C"/>
                </a:solidFill>
              </a:rPr>
              <a:t>Not all data is cached as raw pages</a:t>
            </a:r>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27</a:t>
            </a:fld>
            <a:endParaRPr lang="en-US" dirty="0">
              <a:solidFill>
                <a:srgbClr val="40458C"/>
              </a:solidFill>
            </a:endParaRPr>
          </a:p>
        </p:txBody>
      </p:sp>
      <p:sp>
        <p:nvSpPr>
          <p:cNvPr id="5" name="TextBox 4"/>
          <p:cNvSpPr txBox="1"/>
          <p:nvPr/>
        </p:nvSpPr>
        <p:spPr>
          <a:xfrm>
            <a:off x="3581400" y="5943600"/>
            <a:ext cx="4800600" cy="400110"/>
          </a:xfrm>
          <a:prstGeom prst="rect">
            <a:avLst/>
          </a:prstGeom>
          <a:solidFill>
            <a:schemeClr val="tx1"/>
          </a:solidFill>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algn="ctr">
              <a:defRPr>
                <a:solidFill>
                  <a:schemeClr val="accent1">
                    <a:lumMod val="7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l"/>
            <a:r>
              <a:rPr lang="en-US" sz="2000" dirty="0" smtClean="0"/>
              <a:t>Data centers cache key-value pairs</a:t>
            </a:r>
            <a:endParaRPr lang="en-US" sz="2000" dirty="0"/>
          </a:p>
        </p:txBody>
      </p:sp>
    </p:spTree>
    <p:extLst>
      <p:ext uri="{BB962C8B-B14F-4D97-AF65-F5344CB8AC3E}">
        <p14:creationId xmlns:p14="http://schemas.microsoft.com/office/powerpoint/2010/main" val="51089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Key-value cache designs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fld id="{8C48759D-F0CA-4910-BD7E-24674907CF4B}" type="slidenum">
              <a:rPr lang="en-US" smtClean="0">
                <a:solidFill>
                  <a:srgbClr val="40458C"/>
                </a:solidFill>
              </a:rPr>
              <a:pPr>
                <a:defRPr/>
              </a:pPr>
              <a:t>28</a:t>
            </a:fld>
            <a:endParaRPr lang="en-US">
              <a:solidFill>
                <a:srgbClr val="40458C"/>
              </a:solidFill>
            </a:endParaRPr>
          </a:p>
        </p:txBody>
      </p:sp>
    </p:spTree>
    <p:extLst>
      <p:ext uri="{BB962C8B-B14F-4D97-AF65-F5344CB8AC3E}">
        <p14:creationId xmlns:p14="http://schemas.microsoft.com/office/powerpoint/2010/main" val="119950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Latency profile of distributed flash-based KVS</a:t>
            </a:r>
            <a:endParaRPr lang="en-US" sz="3600"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29</a:t>
            </a:fld>
            <a:endParaRPr lang="en-US" dirty="0">
              <a:solidFill>
                <a:srgbClr val="40458C"/>
              </a:solidFill>
            </a:endParaRPr>
          </a:p>
        </p:txBody>
      </p:sp>
      <p:sp>
        <p:nvSpPr>
          <p:cNvPr id="5" name="Content Placeholder 4"/>
          <p:cNvSpPr>
            <a:spLocks noGrp="1"/>
          </p:cNvSpPr>
          <p:nvPr>
            <p:ph idx="1"/>
          </p:nvPr>
        </p:nvSpPr>
        <p:spPr>
          <a:xfrm>
            <a:off x="609600" y="1524000"/>
            <a:ext cx="7772400" cy="990600"/>
          </a:xfrm>
        </p:spPr>
        <p:txBody>
          <a:bodyPr/>
          <a:lstStyle/>
          <a:p>
            <a:r>
              <a:rPr lang="en-US" sz="2400" dirty="0" smtClean="0"/>
              <a:t>Distributed processing involves many system components</a:t>
            </a:r>
          </a:p>
        </p:txBody>
      </p:sp>
      <p:grpSp>
        <p:nvGrpSpPr>
          <p:cNvPr id="14" name="Group 13"/>
          <p:cNvGrpSpPr/>
          <p:nvPr/>
        </p:nvGrpSpPr>
        <p:grpSpPr>
          <a:xfrm>
            <a:off x="1066800" y="2895600"/>
            <a:ext cx="1981200" cy="1861066"/>
            <a:chOff x="1066800" y="4234934"/>
            <a:chExt cx="1981200" cy="1861066"/>
          </a:xfrm>
        </p:grpSpPr>
        <p:sp>
          <p:nvSpPr>
            <p:cNvPr id="6" name="Rectangle 5"/>
            <p:cNvSpPr/>
            <p:nvPr/>
          </p:nvSpPr>
          <p:spPr>
            <a:xfrm>
              <a:off x="1066800" y="4234934"/>
              <a:ext cx="1981200" cy="1447800"/>
            </a:xfrm>
            <a:prstGeom prst="rect">
              <a:avLst/>
            </a:prstGeom>
            <a:solidFill>
              <a:schemeClr val="bg1">
                <a:lumMod val="75000"/>
              </a:schemeClr>
            </a:solidFill>
            <a:ln w="38100">
              <a:solidFill>
                <a:schemeClr val="tx1">
                  <a:lumMod val="75000"/>
                </a:schemeClr>
              </a:solidFill>
            </a:ln>
          </p:spPr>
          <p:txBody>
            <a:bodyPr rtlCol="0" anchor="ctr"/>
            <a:lstStyle/>
            <a:p>
              <a:pPr algn="ctr"/>
              <a:r>
                <a:rPr lang="en-US" dirty="0" smtClean="0"/>
                <a:t>Flash</a:t>
              </a:r>
            </a:p>
            <a:p>
              <a:pPr algn="ctr"/>
              <a:r>
                <a:rPr lang="en-US" dirty="0" smtClean="0"/>
                <a:t>Access</a:t>
              </a:r>
            </a:p>
            <a:p>
              <a:pPr algn="ctr"/>
              <a:r>
                <a:rPr lang="en-US" dirty="0" smtClean="0"/>
                <a:t>75</a:t>
              </a:r>
              <a:r>
                <a:rPr lang="el-GR" dirty="0"/>
                <a:t> μ</a:t>
              </a:r>
              <a:r>
                <a:rPr lang="en-US" dirty="0"/>
                <a:t>s</a:t>
              </a:r>
            </a:p>
          </p:txBody>
        </p:sp>
        <p:sp>
          <p:nvSpPr>
            <p:cNvPr id="3" name="TextBox 2"/>
            <p:cNvSpPr txBox="1"/>
            <p:nvPr/>
          </p:nvSpPr>
          <p:spPr>
            <a:xfrm>
              <a:off x="1390685" y="5726668"/>
              <a:ext cx="1460656" cy="369332"/>
            </a:xfrm>
            <a:prstGeom prst="rect">
              <a:avLst/>
            </a:prstGeom>
            <a:noFill/>
          </p:spPr>
          <p:txBody>
            <a:bodyPr wrap="none" rtlCol="0">
              <a:spAutoFit/>
            </a:bodyPr>
            <a:lstStyle/>
            <a:p>
              <a:r>
                <a:rPr lang="en-US" dirty="0" smtClean="0"/>
                <a:t>50~100 </a:t>
              </a:r>
              <a:r>
                <a:rPr lang="el-GR" dirty="0" smtClean="0"/>
                <a:t>μ</a:t>
              </a:r>
              <a:r>
                <a:rPr lang="en-US" dirty="0" smtClean="0"/>
                <a:t>s</a:t>
              </a:r>
              <a:endParaRPr lang="en-US" dirty="0"/>
            </a:p>
          </p:txBody>
        </p:sp>
      </p:grpSp>
      <p:grpSp>
        <p:nvGrpSpPr>
          <p:cNvPr id="15" name="Group 14"/>
          <p:cNvGrpSpPr/>
          <p:nvPr/>
        </p:nvGrpSpPr>
        <p:grpSpPr>
          <a:xfrm>
            <a:off x="3048000" y="2895600"/>
            <a:ext cx="2285999" cy="1861066"/>
            <a:chOff x="3048000" y="4234934"/>
            <a:chExt cx="2285999" cy="1861066"/>
          </a:xfrm>
        </p:grpSpPr>
        <p:sp>
          <p:nvSpPr>
            <p:cNvPr id="7" name="Rectangle 6"/>
            <p:cNvSpPr/>
            <p:nvPr/>
          </p:nvSpPr>
          <p:spPr>
            <a:xfrm>
              <a:off x="3048000" y="4234934"/>
              <a:ext cx="2285999" cy="1447800"/>
            </a:xfrm>
            <a:prstGeom prst="rect">
              <a:avLst/>
            </a:prstGeom>
            <a:solidFill>
              <a:schemeClr val="accent1">
                <a:lumMod val="60000"/>
                <a:lumOff val="40000"/>
              </a:schemeClr>
            </a:solidFill>
            <a:ln w="38100">
              <a:solidFill>
                <a:schemeClr val="tx1">
                  <a:lumMod val="75000"/>
                </a:schemeClr>
              </a:solidFill>
            </a:ln>
          </p:spPr>
          <p:txBody>
            <a:bodyPr rtlCol="0" anchor="ctr"/>
            <a:lstStyle/>
            <a:p>
              <a:pPr algn="ctr"/>
              <a:r>
                <a:rPr lang="en-US" dirty="0" smtClean="0"/>
                <a:t>Storage</a:t>
              </a:r>
            </a:p>
            <a:p>
              <a:pPr algn="ctr"/>
              <a:r>
                <a:rPr lang="en-US" dirty="0" smtClean="0"/>
                <a:t>Software </a:t>
              </a:r>
            </a:p>
            <a:p>
              <a:pPr algn="ctr"/>
              <a:r>
                <a:rPr lang="en-US" dirty="0" smtClean="0"/>
                <a:t>(OS, FTL, …)</a:t>
              </a:r>
            </a:p>
            <a:p>
              <a:pPr algn="ctr"/>
              <a:r>
                <a:rPr lang="en-US" dirty="0" smtClean="0"/>
                <a:t>100</a:t>
              </a:r>
              <a:r>
                <a:rPr lang="el-GR" dirty="0" smtClean="0"/>
                <a:t> </a:t>
              </a:r>
              <a:r>
                <a:rPr lang="el-GR" dirty="0"/>
                <a:t>μ</a:t>
              </a:r>
              <a:r>
                <a:rPr lang="en-US" dirty="0" smtClean="0"/>
                <a:t>s</a:t>
              </a:r>
              <a:endParaRPr lang="en-US" dirty="0"/>
            </a:p>
          </p:txBody>
        </p:sp>
        <p:sp>
          <p:nvSpPr>
            <p:cNvPr id="11" name="TextBox 10"/>
            <p:cNvSpPr txBox="1"/>
            <p:nvPr/>
          </p:nvSpPr>
          <p:spPr>
            <a:xfrm>
              <a:off x="3313194" y="5726668"/>
              <a:ext cx="1755609" cy="369332"/>
            </a:xfrm>
            <a:prstGeom prst="rect">
              <a:avLst/>
            </a:prstGeom>
            <a:noFill/>
          </p:spPr>
          <p:txBody>
            <a:bodyPr wrap="none" rtlCol="0">
              <a:spAutoFit/>
            </a:bodyPr>
            <a:lstStyle/>
            <a:p>
              <a:r>
                <a:rPr lang="en-US" dirty="0" smtClean="0"/>
                <a:t>100~1000 </a:t>
              </a:r>
              <a:r>
                <a:rPr lang="el-GR" dirty="0" smtClean="0"/>
                <a:t>μ</a:t>
              </a:r>
              <a:r>
                <a:rPr lang="en-US" dirty="0" smtClean="0"/>
                <a:t>s</a:t>
              </a:r>
            </a:p>
          </p:txBody>
        </p:sp>
      </p:grpSp>
      <p:grpSp>
        <p:nvGrpSpPr>
          <p:cNvPr id="16" name="Group 15"/>
          <p:cNvGrpSpPr/>
          <p:nvPr/>
        </p:nvGrpSpPr>
        <p:grpSpPr>
          <a:xfrm>
            <a:off x="5101432" y="2895600"/>
            <a:ext cx="1608133" cy="1861066"/>
            <a:chOff x="5101432" y="4234934"/>
            <a:chExt cx="1608133" cy="1861066"/>
          </a:xfrm>
        </p:grpSpPr>
        <p:sp>
          <p:nvSpPr>
            <p:cNvPr id="9" name="Rectangle 8"/>
            <p:cNvSpPr/>
            <p:nvPr/>
          </p:nvSpPr>
          <p:spPr>
            <a:xfrm>
              <a:off x="5333999" y="4234934"/>
              <a:ext cx="1143001" cy="1447800"/>
            </a:xfrm>
            <a:prstGeom prst="rect">
              <a:avLst/>
            </a:prstGeom>
            <a:solidFill>
              <a:schemeClr val="accent5">
                <a:lumMod val="75000"/>
              </a:schemeClr>
            </a:solidFill>
            <a:ln w="38100">
              <a:solidFill>
                <a:schemeClr val="tx1">
                  <a:lumMod val="75000"/>
                </a:schemeClr>
              </a:solidFill>
            </a:ln>
          </p:spPr>
          <p:txBody>
            <a:bodyPr rtlCol="0" anchor="ctr"/>
            <a:lstStyle/>
            <a:p>
              <a:pPr algn="ctr"/>
              <a:r>
                <a:rPr lang="en-US" dirty="0" smtClean="0"/>
                <a:t>Network</a:t>
              </a:r>
            </a:p>
            <a:p>
              <a:pPr algn="ctr"/>
              <a:r>
                <a:rPr lang="en-US" dirty="0" smtClean="0"/>
                <a:t>20</a:t>
              </a:r>
              <a:r>
                <a:rPr lang="el-GR" dirty="0" smtClean="0"/>
                <a:t> </a:t>
              </a:r>
              <a:r>
                <a:rPr lang="el-GR" dirty="0"/>
                <a:t>μ</a:t>
              </a:r>
              <a:r>
                <a:rPr lang="en-US" dirty="0" smtClean="0"/>
                <a:t>s</a:t>
              </a:r>
            </a:p>
            <a:p>
              <a:pPr algn="ctr"/>
              <a:r>
                <a:rPr lang="en-US" dirty="0" smtClean="0"/>
                <a:t>(10gE, </a:t>
              </a:r>
              <a:r>
                <a:rPr lang="en-US" dirty="0" err="1" smtClean="0"/>
                <a:t>Infi</a:t>
              </a:r>
              <a:r>
                <a:rPr lang="en-US" dirty="0" smtClean="0"/>
                <a:t>…)</a:t>
              </a:r>
              <a:endParaRPr lang="en-US" dirty="0"/>
            </a:p>
          </p:txBody>
        </p:sp>
        <p:sp>
          <p:nvSpPr>
            <p:cNvPr id="12" name="TextBox 11"/>
            <p:cNvSpPr txBox="1"/>
            <p:nvPr/>
          </p:nvSpPr>
          <p:spPr>
            <a:xfrm>
              <a:off x="5101432" y="5726668"/>
              <a:ext cx="1608133" cy="369332"/>
            </a:xfrm>
            <a:prstGeom prst="rect">
              <a:avLst/>
            </a:prstGeom>
            <a:noFill/>
          </p:spPr>
          <p:txBody>
            <a:bodyPr wrap="none" rtlCol="0">
              <a:spAutoFit/>
            </a:bodyPr>
            <a:lstStyle/>
            <a:p>
              <a:r>
                <a:rPr lang="en-US" dirty="0" smtClean="0"/>
                <a:t>20~1000 </a:t>
              </a:r>
              <a:r>
                <a:rPr lang="el-GR" dirty="0" smtClean="0"/>
                <a:t>μ</a:t>
              </a:r>
              <a:r>
                <a:rPr lang="en-US" dirty="0" smtClean="0"/>
                <a:t>s</a:t>
              </a:r>
              <a:endParaRPr lang="en-US" dirty="0"/>
            </a:p>
          </p:txBody>
        </p:sp>
      </p:grpSp>
      <p:grpSp>
        <p:nvGrpSpPr>
          <p:cNvPr id="17" name="Group 16"/>
          <p:cNvGrpSpPr/>
          <p:nvPr/>
        </p:nvGrpSpPr>
        <p:grpSpPr>
          <a:xfrm>
            <a:off x="6482862" y="2895600"/>
            <a:ext cx="1626161" cy="1861066"/>
            <a:chOff x="6482862" y="4234934"/>
            <a:chExt cx="1626161" cy="1861066"/>
          </a:xfrm>
        </p:grpSpPr>
        <p:sp>
          <p:nvSpPr>
            <p:cNvPr id="10" name="Rectangle 9"/>
            <p:cNvSpPr/>
            <p:nvPr/>
          </p:nvSpPr>
          <p:spPr>
            <a:xfrm>
              <a:off x="6482862" y="4234934"/>
              <a:ext cx="1626161" cy="1447800"/>
            </a:xfrm>
            <a:prstGeom prst="rect">
              <a:avLst/>
            </a:prstGeom>
            <a:solidFill>
              <a:schemeClr val="tx1">
                <a:lumMod val="60000"/>
                <a:lumOff val="40000"/>
              </a:schemeClr>
            </a:solidFill>
            <a:ln w="38100">
              <a:solidFill>
                <a:schemeClr val="tx1">
                  <a:lumMod val="75000"/>
                </a:schemeClr>
              </a:solidFill>
            </a:ln>
          </p:spPr>
          <p:txBody>
            <a:bodyPr rtlCol="0" anchor="ctr"/>
            <a:lstStyle/>
            <a:p>
              <a:pPr algn="ctr"/>
              <a:r>
                <a:rPr lang="en-US" dirty="0" smtClean="0"/>
                <a:t>KVS Processing</a:t>
              </a:r>
              <a:endParaRPr lang="en-US" dirty="0"/>
            </a:p>
          </p:txBody>
        </p:sp>
        <p:sp>
          <p:nvSpPr>
            <p:cNvPr id="13" name="TextBox 12"/>
            <p:cNvSpPr txBox="1"/>
            <p:nvPr/>
          </p:nvSpPr>
          <p:spPr>
            <a:xfrm>
              <a:off x="7109032" y="5726668"/>
              <a:ext cx="373820" cy="369332"/>
            </a:xfrm>
            <a:prstGeom prst="rect">
              <a:avLst/>
            </a:prstGeom>
            <a:noFill/>
          </p:spPr>
          <p:txBody>
            <a:bodyPr wrap="none" rtlCol="0">
              <a:spAutoFit/>
            </a:bodyPr>
            <a:lstStyle/>
            <a:p>
              <a:r>
                <a:rPr lang="en-US" dirty="0" smtClean="0"/>
                <a:t>…</a:t>
              </a:r>
              <a:endParaRPr lang="en-US" dirty="0"/>
            </a:p>
          </p:txBody>
        </p:sp>
      </p:grpSp>
      <p:sp>
        <p:nvSpPr>
          <p:cNvPr id="18" name="TextBox 17"/>
          <p:cNvSpPr txBox="1"/>
          <p:nvPr/>
        </p:nvSpPr>
        <p:spPr>
          <a:xfrm>
            <a:off x="5691855" y="5023366"/>
            <a:ext cx="2417168" cy="381000"/>
          </a:xfrm>
          <a:prstGeom prst="rect">
            <a:avLst/>
          </a:prstGeom>
          <a:solidFill>
            <a:schemeClr val="tx1"/>
          </a:solidFill>
          <a:ln w="19050">
            <a:solidFill>
              <a:schemeClr val="tx1">
                <a:lumMod val="75000"/>
              </a:schemeClr>
            </a:solidFill>
            <a:miter lim="800000"/>
            <a:headEnd/>
            <a:tailEnd/>
          </a:ln>
        </p:spPr>
        <p:txBody>
          <a:bodyPr vert="horz" wrap="square" lIns="91440" tIns="45720" rIns="91440" bIns="45720" numCol="1" anchor="t" anchorCtr="0" compatLnSpc="1">
            <a:prstTxWarp prst="textNoShape">
              <a:avLst/>
            </a:prstTxWarp>
          </a:bodyPr>
          <a:lstStyle>
            <a:lvl1pPr marL="342900" indent="-342900" eaLnBrk="0" fontAlgn="base" hangingPunct="0">
              <a:spcBef>
                <a:spcPct val="20000"/>
              </a:spcBef>
              <a:spcAft>
                <a:spcPct val="0"/>
              </a:spcAft>
              <a:buClr>
                <a:schemeClr val="hlink"/>
              </a:buClr>
              <a:buSzPct val="110000"/>
              <a:buFont typeface="Wingdings" pitchFamily="2" charset="2"/>
              <a:buBlip>
                <a:blip r:embed="rId3"/>
              </a:buBlip>
              <a:defRPr sz="2400">
                <a:solidFill>
                  <a:schemeClr val="tx1"/>
                </a:solidFill>
              </a:defRPr>
            </a:lvl1pPr>
            <a:lvl2pPr marL="742950" indent="-285750" eaLnBrk="0" fontAlgn="base" hangingPunct="0">
              <a:spcBef>
                <a:spcPct val="20000"/>
              </a:spcBef>
              <a:spcAft>
                <a:spcPct val="0"/>
              </a:spcAft>
              <a:buClr>
                <a:schemeClr val="tx1"/>
              </a:buClr>
              <a:buSzPct val="60000"/>
              <a:buFont typeface="Wingdings" pitchFamily="2" charset="2"/>
              <a:buChar char="n"/>
              <a:defRPr sz="2400">
                <a:solidFill>
                  <a:schemeClr val="tx1"/>
                </a:solidFill>
              </a:defRPr>
            </a:lvl2pPr>
            <a:lvl3pPr marL="1143000" indent="-228600" eaLnBrk="0" fontAlgn="base" hangingPunct="0">
              <a:spcBef>
                <a:spcPct val="20000"/>
              </a:spcBef>
              <a:spcAft>
                <a:spcPct val="0"/>
              </a:spcAft>
              <a:buClr>
                <a:schemeClr val="hlink"/>
              </a:buClr>
              <a:buSzPct val="95000"/>
              <a:buFont typeface="Wingdings" pitchFamily="2" charset="2"/>
              <a:buChar char="w"/>
              <a:defRPr sz="2000">
                <a:solidFill>
                  <a:schemeClr val="tx1"/>
                </a:solidFill>
              </a:defRPr>
            </a:lvl3pPr>
            <a:lvl4pPr marL="1600200" indent="-228600" eaLnBrk="0" fontAlgn="base" hangingPunct="0">
              <a:spcBef>
                <a:spcPct val="20000"/>
              </a:spcBef>
              <a:spcAft>
                <a:spcPct val="0"/>
              </a:spcAft>
              <a:buClr>
                <a:schemeClr val="tx1"/>
              </a:buClr>
              <a:buSzPct val="65000"/>
              <a:buFont typeface="Wingdings" pitchFamily="2" charset="2"/>
              <a:buChar char="n"/>
              <a:defRPr>
                <a:solidFill>
                  <a:schemeClr val="tx1"/>
                </a:solidFill>
              </a:defRPr>
            </a:lvl4pPr>
            <a:lvl5pPr marL="2057400" indent="-228600" eaLnBrk="0" fontAlgn="base" hangingPunct="0">
              <a:spcBef>
                <a:spcPct val="20000"/>
              </a:spcBef>
              <a:spcAft>
                <a:spcPct val="0"/>
              </a:spcAft>
              <a:buClr>
                <a:schemeClr val="hlink"/>
              </a:buClr>
              <a:buSzPct val="60000"/>
              <a:buFont typeface="Wingdings" pitchFamily="2" charset="2"/>
              <a:buChar char="n"/>
              <a:defRPr>
                <a:solidFill>
                  <a:schemeClr val="tx1"/>
                </a:solidFill>
              </a:defRPr>
            </a:lvl5pPr>
            <a:lvl6pPr marL="2514600" indent="-228600" fontAlgn="base">
              <a:spcBef>
                <a:spcPct val="20000"/>
              </a:spcBef>
              <a:spcAft>
                <a:spcPct val="0"/>
              </a:spcAft>
              <a:buClr>
                <a:schemeClr val="hlink"/>
              </a:buClr>
              <a:buSzPct val="60000"/>
              <a:buFont typeface="Wingdings" pitchFamily="2" charset="2"/>
              <a:buChar char="n"/>
              <a:defRPr sz="2000">
                <a:solidFill>
                  <a:schemeClr val="tx1"/>
                </a:solidFill>
              </a:defRPr>
            </a:lvl6pPr>
            <a:lvl7pPr marL="2971800" indent="-228600" fontAlgn="base">
              <a:spcBef>
                <a:spcPct val="20000"/>
              </a:spcBef>
              <a:spcAft>
                <a:spcPct val="0"/>
              </a:spcAft>
              <a:buClr>
                <a:schemeClr val="hlink"/>
              </a:buClr>
              <a:buSzPct val="60000"/>
              <a:buFont typeface="Wingdings" pitchFamily="2" charset="2"/>
              <a:buChar char="n"/>
              <a:defRPr sz="2000">
                <a:solidFill>
                  <a:schemeClr val="tx1"/>
                </a:solidFill>
              </a:defRPr>
            </a:lvl7pPr>
            <a:lvl8pPr marL="3429000" indent="-228600" fontAlgn="base">
              <a:spcBef>
                <a:spcPct val="20000"/>
              </a:spcBef>
              <a:spcAft>
                <a:spcPct val="0"/>
              </a:spcAft>
              <a:buClr>
                <a:schemeClr val="hlink"/>
              </a:buClr>
              <a:buSzPct val="60000"/>
              <a:buFont typeface="Wingdings" pitchFamily="2" charset="2"/>
              <a:buChar char="n"/>
              <a:defRPr sz="2000">
                <a:solidFill>
                  <a:schemeClr val="tx1"/>
                </a:solidFill>
              </a:defRPr>
            </a:lvl8pPr>
            <a:lvl9pPr marL="3886200" indent="-228600" fontAlgn="base">
              <a:spcBef>
                <a:spcPct val="20000"/>
              </a:spcBef>
              <a:spcAft>
                <a:spcPct val="0"/>
              </a:spcAft>
              <a:buClr>
                <a:schemeClr val="hlink"/>
              </a:buClr>
              <a:buSzPct val="60000"/>
              <a:buFont typeface="Wingdings" pitchFamily="2" charset="2"/>
              <a:buChar char="n"/>
              <a:defRPr sz="2000">
                <a:solidFill>
                  <a:schemeClr val="tx1"/>
                </a:solidFill>
              </a:defRPr>
            </a:lvl9pPr>
          </a:lstStyle>
          <a:p>
            <a:pPr marL="0" indent="0" algn="ctr">
              <a:buNone/>
            </a:pPr>
            <a:r>
              <a:rPr lang="en-US" sz="1800" dirty="0" smtClean="0">
                <a:ln w="0"/>
                <a:solidFill>
                  <a:schemeClr val="accent1"/>
                </a:solidFill>
                <a:effectLst>
                  <a:outerShdw blurRad="38100" dist="25400" dir="5400000" algn="ctr" rotWithShape="0">
                    <a:srgbClr val="6E747A">
                      <a:alpha val="43000"/>
                    </a:srgbClr>
                  </a:outerShdw>
                </a:effectLst>
              </a:rPr>
              <a:t>Latency is additive</a:t>
            </a:r>
            <a:endParaRPr lang="en-US" sz="1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7830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KVS cache is the first-line-of-defense in </a:t>
            </a:r>
            <a:r>
              <a:rPr lang="en-US" sz="3600" dirty="0" smtClean="0"/>
              <a:t>fast </a:t>
            </a:r>
            <a:r>
              <a:rPr lang="en-US" sz="3600" dirty="0"/>
              <a:t>Internet services</a:t>
            </a:r>
          </a:p>
        </p:txBody>
      </p:sp>
      <p:sp>
        <p:nvSpPr>
          <p:cNvPr id="3" name="Content Placeholder 2"/>
          <p:cNvSpPr>
            <a:spLocks noGrp="1"/>
          </p:cNvSpPr>
          <p:nvPr>
            <p:ph idx="1"/>
          </p:nvPr>
        </p:nvSpPr>
        <p:spPr>
          <a:xfrm>
            <a:off x="609600" y="1524000"/>
            <a:ext cx="8077200" cy="4114800"/>
          </a:xfrm>
        </p:spPr>
        <p:txBody>
          <a:bodyPr/>
          <a:lstStyle/>
          <a:p>
            <a:r>
              <a:rPr lang="en-US" dirty="0" smtClean="0"/>
              <a:t>DB engines are transactional, store massive amount data and cannot sustain high user request rate</a:t>
            </a:r>
          </a:p>
          <a:p>
            <a:r>
              <a:rPr lang="en-US" dirty="0" smtClean="0"/>
              <a:t>Key-value Store(KVS) caches DB queries to speed up lookups</a:t>
            </a:r>
          </a:p>
          <a:p>
            <a:pPr lvl="1"/>
            <a:r>
              <a:rPr lang="en-US" dirty="0" smtClean="0"/>
              <a:t>Searches are </a:t>
            </a:r>
            <a:r>
              <a:rPr lang="en-US" dirty="0"/>
              <a:t>maintained </a:t>
            </a:r>
            <a:r>
              <a:rPr lang="en-US" dirty="0" smtClean="0"/>
              <a:t>as key-value pairs in memory, where keys represent queries, values represent the associated answers</a:t>
            </a:r>
          </a:p>
          <a:p>
            <a:pPr lvl="1"/>
            <a:r>
              <a:rPr lang="en-US" dirty="0" smtClean="0"/>
              <a:t>Distributed on a cluster of machines to provide large cache capacity and throughput, e.g., </a:t>
            </a:r>
            <a:r>
              <a:rPr lang="en-US" dirty="0" err="1" smtClean="0"/>
              <a:t>Redis</a:t>
            </a:r>
            <a:r>
              <a:rPr lang="en-US" dirty="0" smtClean="0"/>
              <a:t>, memcached, </a:t>
            </a:r>
            <a:r>
              <a:rPr lang="en-US" dirty="0" err="1" smtClean="0"/>
              <a:t>etc</a:t>
            </a:r>
            <a:endParaRPr lang="en-US" dirty="0" smtClean="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3</a:t>
            </a:fld>
            <a:endParaRPr lang="en-US" dirty="0">
              <a:solidFill>
                <a:srgbClr val="40458C"/>
              </a:solidFill>
            </a:endParaRPr>
          </a:p>
        </p:txBody>
      </p:sp>
    </p:spTree>
    <p:extLst>
      <p:ext uri="{BB962C8B-B14F-4D97-AF65-F5344CB8AC3E}">
        <p14:creationId xmlns:p14="http://schemas.microsoft.com/office/powerpoint/2010/main" val="4910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KVS cache in data center</a:t>
            </a:r>
            <a:endParaRPr lang="en-US" dirty="0"/>
          </a:p>
        </p:txBody>
      </p:sp>
      <p:sp>
        <p:nvSpPr>
          <p:cNvPr id="3" name="Content Placeholder 2"/>
          <p:cNvSpPr>
            <a:spLocks noGrp="1"/>
          </p:cNvSpPr>
          <p:nvPr>
            <p:ph idx="1"/>
          </p:nvPr>
        </p:nvSpPr>
        <p:spPr>
          <a:xfrm>
            <a:off x="609600" y="4267200"/>
            <a:ext cx="8077200" cy="2438400"/>
          </a:xfrm>
        </p:spPr>
        <p:txBody>
          <a:bodyPr/>
          <a:lstStyle/>
          <a:p>
            <a:r>
              <a:rPr lang="en-US" sz="2400" dirty="0"/>
              <a:t>A fast in-memory KVS cache layer </a:t>
            </a:r>
            <a:r>
              <a:rPr lang="en-US" sz="2400" dirty="0" smtClean="0"/>
              <a:t>to hold DB </a:t>
            </a:r>
            <a:r>
              <a:rPr lang="en-US" sz="2400" dirty="0"/>
              <a:t>results indexed by query </a:t>
            </a:r>
            <a:r>
              <a:rPr lang="en-US" sz="2400" dirty="0" smtClean="0"/>
              <a:t>strings</a:t>
            </a:r>
          </a:p>
          <a:p>
            <a:r>
              <a:rPr lang="en-US" sz="2400" dirty="0" smtClean="0"/>
              <a:t>Extensively </a:t>
            </a:r>
            <a:r>
              <a:rPr lang="en-US" sz="2400" dirty="0"/>
              <a:t>used by database-driven websites</a:t>
            </a:r>
          </a:p>
          <a:p>
            <a:pPr lvl="1"/>
            <a:r>
              <a:rPr lang="en-US" sz="1800" dirty="0"/>
              <a:t>Facebook, Flicker, Twitter, Wikipedia, </a:t>
            </a:r>
            <a:r>
              <a:rPr lang="en-US" sz="1800" dirty="0" err="1"/>
              <a:t>Youtube</a:t>
            </a:r>
            <a:r>
              <a:rPr lang="en-US" sz="1800" dirty="0"/>
              <a:t> … </a:t>
            </a:r>
            <a:endParaRPr lang="en-US" sz="2400" dirty="0" smtClean="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4</a:t>
            </a:fld>
            <a:endParaRPr lang="en-US" dirty="0">
              <a:solidFill>
                <a:srgbClr val="40458C"/>
              </a:solidFill>
            </a:endParaRPr>
          </a:p>
        </p:txBody>
      </p:sp>
      <p:grpSp>
        <p:nvGrpSpPr>
          <p:cNvPr id="34" name="Group 33"/>
          <p:cNvGrpSpPr/>
          <p:nvPr/>
        </p:nvGrpSpPr>
        <p:grpSpPr>
          <a:xfrm>
            <a:off x="4498253" y="3121382"/>
            <a:ext cx="3252256" cy="891053"/>
            <a:chOff x="4498253" y="3121382"/>
            <a:chExt cx="3252256" cy="891053"/>
          </a:xfrm>
        </p:grpSpPr>
        <p:sp>
          <p:nvSpPr>
            <p:cNvPr id="9" name="Rounded Rectangle 8"/>
            <p:cNvSpPr/>
            <p:nvPr/>
          </p:nvSpPr>
          <p:spPr>
            <a:xfrm>
              <a:off x="4498253" y="3121382"/>
              <a:ext cx="3252256" cy="891053"/>
            </a:xfrm>
            <a:prstGeom prst="roundRect">
              <a:avLst/>
            </a:prstGeom>
            <a:solidFill>
              <a:schemeClr val="bg1">
                <a:lumMod val="75000"/>
              </a:schemeClr>
            </a:solidFill>
            <a:ln w="15875"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16" name="Flowchart: Magnetic Disk 15"/>
            <p:cNvSpPr/>
            <p:nvPr/>
          </p:nvSpPr>
          <p:spPr>
            <a:xfrm>
              <a:off x="4728403" y="3208167"/>
              <a:ext cx="914400" cy="464725"/>
            </a:xfrm>
            <a:prstGeom prst="flowChartMagneticDisk">
              <a:avLst/>
            </a:prstGeom>
            <a:solidFill>
              <a:schemeClr val="bg2">
                <a:lumMod val="90000"/>
              </a:schemeClr>
            </a:solidFill>
            <a:ln w="12700" cap="flat" cmpd="sng" algn="ctr">
              <a:solidFill>
                <a:srgbClr val="44546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prstClr val="white"/>
                  </a:solidFill>
                  <a:effectLst/>
                  <a:uLnTx/>
                  <a:uFillTx/>
                  <a:ea typeface="+mn-ea"/>
                  <a:cs typeface="+mn-cs"/>
                </a:rPr>
                <a:t>MySQL</a:t>
              </a:r>
            </a:p>
          </p:txBody>
        </p:sp>
        <p:sp>
          <p:nvSpPr>
            <p:cNvPr id="17" name="Flowchart: Magnetic Disk 16"/>
            <p:cNvSpPr/>
            <p:nvPr/>
          </p:nvSpPr>
          <p:spPr>
            <a:xfrm>
              <a:off x="5799686" y="3208167"/>
              <a:ext cx="914400" cy="464725"/>
            </a:xfrm>
            <a:prstGeom prst="flowChartMagneticDisk">
              <a:avLst/>
            </a:prstGeom>
            <a:solidFill>
              <a:schemeClr val="bg2">
                <a:lumMod val="9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ea typeface="+mn-ea"/>
                  <a:cs typeface="+mn-cs"/>
                </a:rPr>
                <a:t>Postgres</a:t>
              </a:r>
            </a:p>
          </p:txBody>
        </p:sp>
        <p:sp>
          <p:nvSpPr>
            <p:cNvPr id="18" name="TextBox 17"/>
            <p:cNvSpPr txBox="1"/>
            <p:nvPr/>
          </p:nvSpPr>
          <p:spPr>
            <a:xfrm>
              <a:off x="5495566" y="3261612"/>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19" name="Flowchart: Magnetic Disk 18"/>
            <p:cNvSpPr/>
            <p:nvPr/>
          </p:nvSpPr>
          <p:spPr>
            <a:xfrm>
              <a:off x="6790286" y="3208167"/>
              <a:ext cx="914400" cy="464725"/>
            </a:xfrm>
            <a:prstGeom prst="flowChartMagneticDisk">
              <a:avLst/>
            </a:prstGeom>
            <a:solidFill>
              <a:schemeClr val="bg2">
                <a:lumMod val="9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err="1" smtClean="0">
                  <a:ln>
                    <a:noFill/>
                  </a:ln>
                  <a:solidFill>
                    <a:prstClr val="white"/>
                  </a:solidFill>
                  <a:effectLst/>
                  <a:uLnTx/>
                  <a:uFillTx/>
                  <a:ea typeface="+mn-ea"/>
                  <a:cs typeface="+mn-cs"/>
                </a:rPr>
                <a:t>SciDB</a:t>
              </a:r>
              <a:endParaRPr kumimoji="0" lang="en-US" sz="1400" i="0" u="none" strike="noStrike" kern="0" cap="none" spc="0" normalizeH="0" baseline="0" noProof="0" dirty="0" smtClean="0">
                <a:ln>
                  <a:noFill/>
                </a:ln>
                <a:solidFill>
                  <a:prstClr val="white"/>
                </a:solidFill>
                <a:effectLst/>
                <a:uLnTx/>
                <a:uFillTx/>
                <a:ea typeface="+mn-ea"/>
                <a:cs typeface="+mn-cs"/>
              </a:endParaRPr>
            </a:p>
          </p:txBody>
        </p:sp>
        <p:sp>
          <p:nvSpPr>
            <p:cNvPr id="20" name="TextBox 19"/>
            <p:cNvSpPr txBox="1"/>
            <p:nvPr/>
          </p:nvSpPr>
          <p:spPr>
            <a:xfrm>
              <a:off x="4604030" y="3637024"/>
              <a:ext cx="3137765"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smtClean="0">
                  <a:ln>
                    <a:noFill/>
                  </a:ln>
                  <a:effectLst/>
                  <a:uLnTx/>
                  <a:uFillTx/>
                </a:rPr>
                <a:t>Backend Storage Layer</a:t>
              </a:r>
            </a:p>
          </p:txBody>
        </p:sp>
      </p:grpSp>
      <p:sp>
        <p:nvSpPr>
          <p:cNvPr id="21" name="Rounded Rectangle 20"/>
          <p:cNvSpPr/>
          <p:nvPr/>
        </p:nvSpPr>
        <p:spPr>
          <a:xfrm>
            <a:off x="914400" y="1803395"/>
            <a:ext cx="7010400" cy="2319172"/>
          </a:xfrm>
          <a:prstGeom prst="roundRect">
            <a:avLst>
              <a:gd name="adj" fmla="val 8907"/>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grpSp>
        <p:nvGrpSpPr>
          <p:cNvPr id="6" name="Group 5"/>
          <p:cNvGrpSpPr/>
          <p:nvPr/>
        </p:nvGrpSpPr>
        <p:grpSpPr>
          <a:xfrm>
            <a:off x="4047086" y="1303167"/>
            <a:ext cx="2938815" cy="482580"/>
            <a:chOff x="4047086" y="1303167"/>
            <a:chExt cx="2938815" cy="482580"/>
          </a:xfrm>
        </p:grpSpPr>
        <p:sp>
          <p:nvSpPr>
            <p:cNvPr id="22" name="Up-Down Arrow 21"/>
            <p:cNvSpPr/>
            <p:nvPr/>
          </p:nvSpPr>
          <p:spPr>
            <a:xfrm>
              <a:off x="4047086" y="1303167"/>
              <a:ext cx="578658" cy="482580"/>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23" name="TextBox 22"/>
            <p:cNvSpPr txBox="1"/>
            <p:nvPr/>
          </p:nvSpPr>
          <p:spPr>
            <a:xfrm>
              <a:off x="4580486" y="1379367"/>
              <a:ext cx="2405415"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User</a:t>
              </a:r>
              <a:r>
                <a:rPr kumimoji="0" lang="en-US" sz="2000" u="none" strike="noStrike" kern="0" cap="none" spc="0" normalizeH="0" baseline="0" noProof="0" dirty="0" smtClean="0">
                  <a:ln>
                    <a:noFill/>
                  </a:ln>
                  <a:effectLst/>
                  <a:uLnTx/>
                  <a:uFillTx/>
                </a:rPr>
                <a:t> Requests</a:t>
              </a:r>
            </a:p>
          </p:txBody>
        </p:sp>
      </p:grpSp>
      <p:sp>
        <p:nvSpPr>
          <p:cNvPr id="24" name="Up-Down Arrow 23"/>
          <p:cNvSpPr/>
          <p:nvPr/>
        </p:nvSpPr>
        <p:spPr>
          <a:xfrm>
            <a:off x="1913486" y="2522367"/>
            <a:ext cx="446363" cy="599015"/>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25" name="TextBox 24"/>
          <p:cNvSpPr txBox="1"/>
          <p:nvPr/>
        </p:nvSpPr>
        <p:spPr>
          <a:xfrm>
            <a:off x="2294486" y="2522367"/>
            <a:ext cx="1447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Key-Value</a:t>
            </a:r>
            <a:r>
              <a:rPr kumimoji="0" lang="en-US" u="none" strike="noStrike" kern="0" cap="none" spc="0" normalizeH="0" noProof="0" dirty="0" smtClean="0">
                <a:ln>
                  <a:noFill/>
                </a:ln>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Requests</a:t>
            </a:r>
          </a:p>
        </p:txBody>
      </p:sp>
      <p:sp>
        <p:nvSpPr>
          <p:cNvPr id="26" name="Up-Down Arrow 25"/>
          <p:cNvSpPr/>
          <p:nvPr/>
        </p:nvSpPr>
        <p:spPr>
          <a:xfrm>
            <a:off x="4860691" y="2522368"/>
            <a:ext cx="481795" cy="607126"/>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27" name="TextBox 26"/>
          <p:cNvSpPr txBox="1"/>
          <p:nvPr/>
        </p:nvSpPr>
        <p:spPr>
          <a:xfrm>
            <a:off x="5266286" y="2522367"/>
            <a:ext cx="183728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Cache misses,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Updates</a:t>
            </a:r>
          </a:p>
        </p:txBody>
      </p:sp>
      <p:grpSp>
        <p:nvGrpSpPr>
          <p:cNvPr id="5" name="Group 4"/>
          <p:cNvGrpSpPr/>
          <p:nvPr/>
        </p:nvGrpSpPr>
        <p:grpSpPr>
          <a:xfrm>
            <a:off x="1053656" y="1912767"/>
            <a:ext cx="6688139" cy="635672"/>
            <a:chOff x="1053656" y="1912767"/>
            <a:chExt cx="6688139" cy="635672"/>
          </a:xfrm>
        </p:grpSpPr>
        <p:sp>
          <p:nvSpPr>
            <p:cNvPr id="8" name="Rounded Rectangle 7"/>
            <p:cNvSpPr/>
            <p:nvPr/>
          </p:nvSpPr>
          <p:spPr>
            <a:xfrm>
              <a:off x="1053656" y="1915678"/>
              <a:ext cx="6688139" cy="632761"/>
            </a:xfrm>
            <a:prstGeom prst="roundRect">
              <a:avLst/>
            </a:prstGeom>
            <a:solidFill>
              <a:schemeClr val="bg1">
                <a:lumMod val="75000"/>
              </a:schemeClr>
            </a:solid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11" name="Rectangle 10"/>
            <p:cNvSpPr/>
            <p:nvPr/>
          </p:nvSpPr>
          <p:spPr>
            <a:xfrm>
              <a:off x="1265522" y="1990768"/>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sp>
          <p:nvSpPr>
            <p:cNvPr id="12" name="TextBox 11"/>
            <p:cNvSpPr txBox="1"/>
            <p:nvPr/>
          </p:nvSpPr>
          <p:spPr>
            <a:xfrm>
              <a:off x="2980286" y="1912767"/>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28" name="Rectangle 27"/>
            <p:cNvSpPr/>
            <p:nvPr/>
          </p:nvSpPr>
          <p:spPr>
            <a:xfrm>
              <a:off x="3666086" y="1988967"/>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sp>
          <p:nvSpPr>
            <p:cNvPr id="29" name="Rectangle 28"/>
            <p:cNvSpPr/>
            <p:nvPr/>
          </p:nvSpPr>
          <p:spPr>
            <a:xfrm>
              <a:off x="6256886" y="1988967"/>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grpSp>
      <p:grpSp>
        <p:nvGrpSpPr>
          <p:cNvPr id="33" name="Group 32"/>
          <p:cNvGrpSpPr/>
          <p:nvPr/>
        </p:nvGrpSpPr>
        <p:grpSpPr>
          <a:xfrm>
            <a:off x="1075286" y="3131967"/>
            <a:ext cx="3252256" cy="914400"/>
            <a:chOff x="1075286" y="3131967"/>
            <a:chExt cx="3252256" cy="914400"/>
          </a:xfrm>
        </p:grpSpPr>
        <p:sp>
          <p:nvSpPr>
            <p:cNvPr id="10" name="Rounded Rectangle 9"/>
            <p:cNvSpPr/>
            <p:nvPr/>
          </p:nvSpPr>
          <p:spPr>
            <a:xfrm>
              <a:off x="1075286" y="3131967"/>
              <a:ext cx="3252256" cy="891053"/>
            </a:xfrm>
            <a:prstGeom prst="roundRect">
              <a:avLst/>
            </a:prstGeom>
            <a:solidFill>
              <a:schemeClr val="bg1">
                <a:lumMod val="75000"/>
              </a:schemeClr>
            </a:solidFill>
            <a:ln w="15875"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13" name="Rectangle 12"/>
            <p:cNvSpPr/>
            <p:nvPr/>
          </p:nvSpPr>
          <p:spPr>
            <a:xfrm>
              <a:off x="1227686" y="3205400"/>
              <a:ext cx="867848" cy="536167"/>
            </a:xfrm>
            <a:prstGeom prst="rect">
              <a:avLst/>
            </a:prstGeom>
            <a:solidFill>
              <a:schemeClr val="tx2"/>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KVS</a:t>
              </a:r>
              <a:r>
                <a:rPr kumimoji="0" lang="en-US" sz="1600" i="0" u="none" strike="noStrike" kern="0" cap="none" spc="0" normalizeH="0" noProof="0" dirty="0" smtClean="0">
                  <a:ln>
                    <a:noFill/>
                  </a:ln>
                  <a:solidFill>
                    <a:schemeClr val="accent5">
                      <a:lumMod val="75000"/>
                    </a:schemeClr>
                  </a:solidFill>
                  <a:effectLst/>
                  <a:uLnTx/>
                  <a:uFillTx/>
                  <a:ea typeface="+mn-ea"/>
                  <a:cs typeface="+mn-cs"/>
                </a:rPr>
                <a:t> </a:t>
              </a: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node</a:t>
              </a:r>
            </a:p>
          </p:txBody>
        </p:sp>
        <p:sp>
          <p:nvSpPr>
            <p:cNvPr id="14" name="TextBox 13"/>
            <p:cNvSpPr txBox="1"/>
            <p:nvPr/>
          </p:nvSpPr>
          <p:spPr>
            <a:xfrm>
              <a:off x="2370686" y="3284367"/>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15" name="TextBox 14"/>
            <p:cNvSpPr txBox="1"/>
            <p:nvPr/>
          </p:nvSpPr>
          <p:spPr>
            <a:xfrm>
              <a:off x="1380086" y="3677035"/>
              <a:ext cx="2405415"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smtClean="0">
                  <a:ln>
                    <a:noFill/>
                  </a:ln>
                  <a:effectLst/>
                  <a:uLnTx/>
                  <a:uFillTx/>
                </a:rPr>
                <a:t>Cache Layer</a:t>
              </a:r>
            </a:p>
          </p:txBody>
        </p:sp>
        <p:sp>
          <p:nvSpPr>
            <p:cNvPr id="30" name="Rectangle 29"/>
            <p:cNvSpPr/>
            <p:nvPr/>
          </p:nvSpPr>
          <p:spPr>
            <a:xfrm>
              <a:off x="3132686" y="3205400"/>
              <a:ext cx="867848" cy="536167"/>
            </a:xfrm>
            <a:prstGeom prst="rect">
              <a:avLst/>
            </a:prstGeom>
            <a:solidFill>
              <a:schemeClr val="tx2"/>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KVS</a:t>
              </a:r>
              <a:r>
                <a:rPr kumimoji="0" lang="en-US" sz="1600" i="0" u="none" strike="noStrike" kern="0" cap="none" spc="0" normalizeH="0" noProof="0" dirty="0" smtClean="0">
                  <a:ln>
                    <a:noFill/>
                  </a:ln>
                  <a:solidFill>
                    <a:schemeClr val="accent5">
                      <a:lumMod val="75000"/>
                    </a:schemeClr>
                  </a:solidFill>
                  <a:effectLst/>
                  <a:uLnTx/>
                  <a:uFillTx/>
                  <a:ea typeface="+mn-ea"/>
                  <a:cs typeface="+mn-cs"/>
                </a:rPr>
                <a:t> </a:t>
              </a: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node</a:t>
              </a:r>
            </a:p>
          </p:txBody>
        </p:sp>
      </p:grpSp>
      <p:sp>
        <p:nvSpPr>
          <p:cNvPr id="31" name="TextBox 30"/>
          <p:cNvSpPr txBox="1"/>
          <p:nvPr/>
        </p:nvSpPr>
        <p:spPr>
          <a:xfrm>
            <a:off x="937437" y="5902224"/>
            <a:ext cx="5463363" cy="707886"/>
          </a:xfrm>
          <a:prstGeom prst="rect">
            <a:avLst/>
          </a:prstGeom>
          <a:solidFill>
            <a:schemeClr val="tx1"/>
          </a:solidFill>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algn="ctr">
              <a:defRPr>
                <a:solidFill>
                  <a:schemeClr val="accent1">
                    <a:lumMod val="7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l"/>
            <a:r>
              <a:rPr lang="en-US" sz="2000" dirty="0" smtClean="0"/>
              <a:t>Facebook’s </a:t>
            </a:r>
            <a:r>
              <a:rPr lang="en-US" sz="2000" dirty="0" err="1" smtClean="0"/>
              <a:t>memcached</a:t>
            </a:r>
            <a:r>
              <a:rPr lang="en-US" sz="2000" dirty="0" smtClean="0"/>
              <a:t> cluster (2008):</a:t>
            </a:r>
          </a:p>
          <a:p>
            <a:pPr algn="l"/>
            <a:r>
              <a:rPr lang="en-US" sz="2000" dirty="0"/>
              <a:t> </a:t>
            </a:r>
            <a:r>
              <a:rPr lang="en-US" sz="2000" dirty="0" smtClean="0"/>
              <a:t>     800 servers with 28TBs DRAM  </a:t>
            </a:r>
          </a:p>
        </p:txBody>
      </p:sp>
      <p:sp>
        <p:nvSpPr>
          <p:cNvPr id="32" name="TextBox 31"/>
          <p:cNvSpPr txBox="1"/>
          <p:nvPr/>
        </p:nvSpPr>
        <p:spPr>
          <a:xfrm>
            <a:off x="6731950" y="5933001"/>
            <a:ext cx="2233978" cy="646331"/>
          </a:xfrm>
          <a:prstGeom prst="rect">
            <a:avLst/>
          </a:prstGeom>
          <a:noFill/>
        </p:spPr>
        <p:txBody>
          <a:bodyPr wrap="square" rtlCol="0">
            <a:spAutoFit/>
          </a:bodyPr>
          <a:lstStyle/>
          <a:p>
            <a:r>
              <a:rPr lang="en-US" i="1" dirty="0" smtClean="0">
                <a:solidFill>
                  <a:srgbClr val="FF0000"/>
                </a:solidFill>
              </a:rPr>
              <a:t>18X growth in users since 2008</a:t>
            </a:r>
            <a:endParaRPr lang="en-US" i="1" dirty="0">
              <a:solidFill>
                <a:srgbClr val="FF0000"/>
              </a:solidFill>
            </a:endParaRPr>
          </a:p>
        </p:txBody>
      </p:sp>
    </p:spTree>
    <p:extLst>
      <p:ext uri="{BB962C8B-B14F-4D97-AF65-F5344CB8AC3E}">
        <p14:creationId xmlns:p14="http://schemas.microsoft.com/office/powerpoint/2010/main" val="289536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animBg="1"/>
      <p:bldP spid="27" grpId="0"/>
      <p:bldP spid="31" grpId="0" animBg="1"/>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4400" dirty="0" smtClean="0"/>
              <a:t>KVS operations</a:t>
            </a:r>
            <a:br>
              <a:rPr lang="en-US" sz="4400" dirty="0" smtClean="0"/>
            </a:br>
            <a:r>
              <a:rPr lang="en-US" sz="2000" dirty="0" smtClean="0"/>
              <a:t>GET/SET/DELETE</a:t>
            </a:r>
            <a:endParaRPr lang="en-US" sz="3600" dirty="0"/>
          </a:p>
        </p:txBody>
      </p:sp>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5</a:t>
            </a:fld>
            <a:endParaRPr lang="en-US" dirty="0">
              <a:solidFill>
                <a:srgbClr val="40458C"/>
              </a:solidFill>
            </a:endParaRPr>
          </a:p>
        </p:txBody>
      </p:sp>
      <p:grpSp>
        <p:nvGrpSpPr>
          <p:cNvPr id="6" name="Group 5"/>
          <p:cNvGrpSpPr/>
          <p:nvPr/>
        </p:nvGrpSpPr>
        <p:grpSpPr>
          <a:xfrm>
            <a:off x="914400" y="1303167"/>
            <a:ext cx="7010400" cy="2819400"/>
            <a:chOff x="1058314" y="3200400"/>
            <a:chExt cx="7010400" cy="2819400"/>
          </a:xfrm>
        </p:grpSpPr>
        <p:sp>
          <p:nvSpPr>
            <p:cNvPr id="28" name="Rounded Rectangle 27"/>
            <p:cNvSpPr/>
            <p:nvPr/>
          </p:nvSpPr>
          <p:spPr>
            <a:xfrm>
              <a:off x="1197570" y="3812911"/>
              <a:ext cx="6688139" cy="632761"/>
            </a:xfrm>
            <a:prstGeom prst="roundRect">
              <a:avLst/>
            </a:prstGeom>
            <a:solidFill>
              <a:schemeClr val="bg1">
                <a:lumMod val="75000"/>
              </a:schemeClr>
            </a:solidFill>
            <a:ln w="15875"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41" name="Rounded Rectangle 40"/>
            <p:cNvSpPr/>
            <p:nvPr/>
          </p:nvSpPr>
          <p:spPr>
            <a:xfrm>
              <a:off x="4642167" y="5018615"/>
              <a:ext cx="3252256" cy="891053"/>
            </a:xfrm>
            <a:prstGeom prst="roundRect">
              <a:avLst/>
            </a:prstGeom>
            <a:solidFill>
              <a:schemeClr val="bg1">
                <a:lumMod val="75000"/>
              </a:schemeClr>
            </a:solidFill>
            <a:ln w="15875"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35" name="Rounded Rectangle 34"/>
            <p:cNvSpPr/>
            <p:nvPr/>
          </p:nvSpPr>
          <p:spPr>
            <a:xfrm>
              <a:off x="1219200" y="5029200"/>
              <a:ext cx="3252256" cy="891053"/>
            </a:xfrm>
            <a:prstGeom prst="roundRect">
              <a:avLst/>
            </a:prstGeom>
            <a:solidFill>
              <a:schemeClr val="bg1">
                <a:lumMod val="75000"/>
              </a:schemeClr>
            </a:solidFill>
            <a:ln w="15875"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25" name="Rectangle 24"/>
            <p:cNvSpPr/>
            <p:nvPr/>
          </p:nvSpPr>
          <p:spPr>
            <a:xfrm>
              <a:off x="1409436" y="3888001"/>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sp>
          <p:nvSpPr>
            <p:cNvPr id="29" name="TextBox 28"/>
            <p:cNvSpPr txBox="1"/>
            <p:nvPr/>
          </p:nvSpPr>
          <p:spPr>
            <a:xfrm>
              <a:off x="3124200" y="3810000"/>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31" name="Rectangle 30"/>
            <p:cNvSpPr/>
            <p:nvPr/>
          </p:nvSpPr>
          <p:spPr>
            <a:xfrm>
              <a:off x="1371600" y="5102633"/>
              <a:ext cx="867848" cy="536167"/>
            </a:xfrm>
            <a:prstGeom prst="rect">
              <a:avLst/>
            </a:prstGeom>
            <a:solidFill>
              <a:schemeClr val="tx2"/>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KVS</a:t>
              </a:r>
              <a:r>
                <a:rPr kumimoji="0" lang="en-US" sz="1600" i="0" u="none" strike="noStrike" kern="0" cap="none" spc="0" normalizeH="0" noProof="0" dirty="0" smtClean="0">
                  <a:ln>
                    <a:noFill/>
                  </a:ln>
                  <a:solidFill>
                    <a:schemeClr val="accent5">
                      <a:lumMod val="75000"/>
                    </a:schemeClr>
                  </a:solidFill>
                  <a:effectLst/>
                  <a:uLnTx/>
                  <a:uFillTx/>
                  <a:ea typeface="+mn-ea"/>
                  <a:cs typeface="+mn-cs"/>
                </a:rPr>
                <a:t> </a:t>
              </a: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node</a:t>
              </a:r>
            </a:p>
          </p:txBody>
        </p:sp>
        <p:sp>
          <p:nvSpPr>
            <p:cNvPr id="33" name="TextBox 32"/>
            <p:cNvSpPr txBox="1"/>
            <p:nvPr/>
          </p:nvSpPr>
          <p:spPr>
            <a:xfrm>
              <a:off x="2514600" y="5181600"/>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36" name="TextBox 35"/>
            <p:cNvSpPr txBox="1"/>
            <p:nvPr/>
          </p:nvSpPr>
          <p:spPr>
            <a:xfrm>
              <a:off x="1524000" y="5574268"/>
              <a:ext cx="2405415"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smtClean="0">
                  <a:ln>
                    <a:noFill/>
                  </a:ln>
                  <a:effectLst/>
                  <a:uLnTx/>
                  <a:uFillTx/>
                </a:rPr>
                <a:t>Cache Layer</a:t>
              </a:r>
            </a:p>
          </p:txBody>
        </p:sp>
        <p:sp>
          <p:nvSpPr>
            <p:cNvPr id="37" name="Flowchart: Magnetic Disk 36"/>
            <p:cNvSpPr/>
            <p:nvPr/>
          </p:nvSpPr>
          <p:spPr>
            <a:xfrm>
              <a:off x="4872317" y="5105400"/>
              <a:ext cx="914400" cy="464725"/>
            </a:xfrm>
            <a:prstGeom prst="flowChartMagneticDisk">
              <a:avLst/>
            </a:prstGeom>
            <a:solidFill>
              <a:schemeClr val="bg2">
                <a:lumMod val="90000"/>
              </a:schemeClr>
            </a:solidFill>
            <a:ln w="12700" cap="flat" cmpd="sng" algn="ctr">
              <a:solidFill>
                <a:srgbClr val="44546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prstClr val="white"/>
                  </a:solidFill>
                  <a:effectLst/>
                  <a:uLnTx/>
                  <a:uFillTx/>
                  <a:ea typeface="+mn-ea"/>
                  <a:cs typeface="+mn-cs"/>
                </a:rPr>
                <a:t>MySQL</a:t>
              </a:r>
            </a:p>
          </p:txBody>
        </p:sp>
        <p:sp>
          <p:nvSpPr>
            <p:cNvPr id="38" name="Flowchart: Magnetic Disk 37"/>
            <p:cNvSpPr/>
            <p:nvPr/>
          </p:nvSpPr>
          <p:spPr>
            <a:xfrm>
              <a:off x="5943600" y="5105400"/>
              <a:ext cx="914400" cy="464725"/>
            </a:xfrm>
            <a:prstGeom prst="flowChartMagneticDisk">
              <a:avLst/>
            </a:prstGeom>
            <a:solidFill>
              <a:schemeClr val="bg2">
                <a:lumMod val="9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ea typeface="+mn-ea"/>
                  <a:cs typeface="+mn-cs"/>
                </a:rPr>
                <a:t>Postgres</a:t>
              </a:r>
            </a:p>
          </p:txBody>
        </p:sp>
        <p:sp>
          <p:nvSpPr>
            <p:cNvPr id="39" name="TextBox 38"/>
            <p:cNvSpPr txBox="1"/>
            <p:nvPr/>
          </p:nvSpPr>
          <p:spPr>
            <a:xfrm>
              <a:off x="5639480" y="5158845"/>
              <a:ext cx="296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smtClean="0">
                  <a:ln>
                    <a:noFill/>
                  </a:ln>
                  <a:solidFill>
                    <a:prstClr val="black"/>
                  </a:solidFill>
                  <a:effectLst/>
                  <a:uLnTx/>
                  <a:uFillTx/>
                </a:rPr>
                <a:t>…</a:t>
              </a:r>
            </a:p>
          </p:txBody>
        </p:sp>
        <p:sp>
          <p:nvSpPr>
            <p:cNvPr id="40" name="Flowchart: Magnetic Disk 39"/>
            <p:cNvSpPr/>
            <p:nvPr/>
          </p:nvSpPr>
          <p:spPr>
            <a:xfrm>
              <a:off x="6934200" y="5105400"/>
              <a:ext cx="914400" cy="464725"/>
            </a:xfrm>
            <a:prstGeom prst="flowChartMagneticDisk">
              <a:avLst/>
            </a:prstGeom>
            <a:solidFill>
              <a:schemeClr val="bg2">
                <a:lumMod val="9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err="1" smtClean="0">
                  <a:ln>
                    <a:noFill/>
                  </a:ln>
                  <a:solidFill>
                    <a:prstClr val="white"/>
                  </a:solidFill>
                  <a:effectLst/>
                  <a:uLnTx/>
                  <a:uFillTx/>
                  <a:ea typeface="+mn-ea"/>
                  <a:cs typeface="+mn-cs"/>
                </a:rPr>
                <a:t>SciDB</a:t>
              </a:r>
              <a:endParaRPr kumimoji="0" lang="en-US" sz="1400" i="0" u="none" strike="noStrike" kern="0" cap="none" spc="0" normalizeH="0" baseline="0" noProof="0" dirty="0" smtClean="0">
                <a:ln>
                  <a:noFill/>
                </a:ln>
                <a:solidFill>
                  <a:prstClr val="white"/>
                </a:solidFill>
                <a:effectLst/>
                <a:uLnTx/>
                <a:uFillTx/>
                <a:ea typeface="+mn-ea"/>
                <a:cs typeface="+mn-cs"/>
              </a:endParaRPr>
            </a:p>
          </p:txBody>
        </p:sp>
        <p:sp>
          <p:nvSpPr>
            <p:cNvPr id="42" name="TextBox 41"/>
            <p:cNvSpPr txBox="1"/>
            <p:nvPr/>
          </p:nvSpPr>
          <p:spPr>
            <a:xfrm>
              <a:off x="4747944" y="5534257"/>
              <a:ext cx="3137765"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smtClean="0">
                  <a:ln>
                    <a:noFill/>
                  </a:ln>
                  <a:effectLst/>
                  <a:uLnTx/>
                  <a:uFillTx/>
                </a:rPr>
                <a:t>Backend Storage Layer</a:t>
              </a:r>
            </a:p>
          </p:txBody>
        </p:sp>
        <p:sp>
          <p:nvSpPr>
            <p:cNvPr id="44" name="Rounded Rectangle 43"/>
            <p:cNvSpPr/>
            <p:nvPr/>
          </p:nvSpPr>
          <p:spPr>
            <a:xfrm>
              <a:off x="1058314" y="3700628"/>
              <a:ext cx="7010400" cy="2319172"/>
            </a:xfrm>
            <a:prstGeom prst="roundRect">
              <a:avLst>
                <a:gd name="adj" fmla="val 8907"/>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45" name="Up-Down Arrow 44"/>
            <p:cNvSpPr/>
            <p:nvPr/>
          </p:nvSpPr>
          <p:spPr>
            <a:xfrm>
              <a:off x="4191000" y="3200400"/>
              <a:ext cx="578658" cy="482580"/>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46" name="TextBox 45"/>
            <p:cNvSpPr txBox="1"/>
            <p:nvPr/>
          </p:nvSpPr>
          <p:spPr>
            <a:xfrm>
              <a:off x="4724400" y="3276600"/>
              <a:ext cx="2405415"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User</a:t>
              </a:r>
              <a:r>
                <a:rPr kumimoji="0" lang="en-US" sz="2000" u="none" strike="noStrike" kern="0" cap="none" spc="0" normalizeH="0" baseline="0" noProof="0" dirty="0" smtClean="0">
                  <a:ln>
                    <a:noFill/>
                  </a:ln>
                  <a:effectLst/>
                  <a:uLnTx/>
                  <a:uFillTx/>
                </a:rPr>
                <a:t> Requests</a:t>
              </a:r>
            </a:p>
          </p:txBody>
        </p:sp>
        <p:sp>
          <p:nvSpPr>
            <p:cNvPr id="47" name="Up-Down Arrow 46"/>
            <p:cNvSpPr/>
            <p:nvPr/>
          </p:nvSpPr>
          <p:spPr>
            <a:xfrm>
              <a:off x="2057400" y="4419600"/>
              <a:ext cx="446363" cy="599015"/>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48" name="TextBox 47"/>
            <p:cNvSpPr txBox="1"/>
            <p:nvPr/>
          </p:nvSpPr>
          <p:spPr>
            <a:xfrm>
              <a:off x="2438400" y="4419600"/>
              <a:ext cx="1447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Key-Value</a:t>
              </a:r>
              <a:r>
                <a:rPr kumimoji="0" lang="en-US" u="none" strike="noStrike" kern="0" cap="none" spc="0" normalizeH="0" noProof="0" dirty="0" smtClean="0">
                  <a:ln>
                    <a:noFill/>
                  </a:ln>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Requests</a:t>
              </a:r>
            </a:p>
          </p:txBody>
        </p:sp>
        <p:sp>
          <p:nvSpPr>
            <p:cNvPr id="49" name="Up-Down Arrow 48"/>
            <p:cNvSpPr/>
            <p:nvPr/>
          </p:nvSpPr>
          <p:spPr>
            <a:xfrm>
              <a:off x="5004605" y="4419601"/>
              <a:ext cx="481795" cy="607126"/>
            </a:xfrm>
            <a:prstGeom prst="upDownArrow">
              <a:avLst>
                <a:gd name="adj1" fmla="val 59036"/>
                <a:gd name="adj2" fmla="val 32345"/>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i="0" u="none" strike="noStrike" kern="0" cap="none" spc="0" normalizeH="0" baseline="0" noProof="0" smtClean="0">
                <a:ln>
                  <a:noFill/>
                </a:ln>
                <a:solidFill>
                  <a:prstClr val="white"/>
                </a:solidFill>
                <a:effectLst/>
                <a:uLnTx/>
                <a:uFillTx/>
                <a:ea typeface="+mn-ea"/>
                <a:cs typeface="+mn-cs"/>
              </a:endParaRPr>
            </a:p>
          </p:txBody>
        </p:sp>
        <p:sp>
          <p:nvSpPr>
            <p:cNvPr id="50" name="TextBox 49"/>
            <p:cNvSpPr txBox="1"/>
            <p:nvPr/>
          </p:nvSpPr>
          <p:spPr>
            <a:xfrm>
              <a:off x="5410200" y="4419600"/>
              <a:ext cx="183728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Cache misses,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u="none" strike="noStrike" kern="0" cap="none" spc="0" normalizeH="0" baseline="0" noProof="0" dirty="0" smtClean="0">
                  <a:ln>
                    <a:noFill/>
                  </a:ln>
                  <a:effectLst/>
                  <a:uLnTx/>
                  <a:uFillTx/>
                </a:rPr>
                <a:t>Updates</a:t>
              </a:r>
            </a:p>
          </p:txBody>
        </p:sp>
        <p:sp>
          <p:nvSpPr>
            <p:cNvPr id="66" name="Rectangle 65"/>
            <p:cNvSpPr/>
            <p:nvPr/>
          </p:nvSpPr>
          <p:spPr>
            <a:xfrm>
              <a:off x="3810000" y="3886200"/>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sp>
          <p:nvSpPr>
            <p:cNvPr id="67" name="Rectangle 66"/>
            <p:cNvSpPr/>
            <p:nvPr/>
          </p:nvSpPr>
          <p:spPr>
            <a:xfrm>
              <a:off x="6400800" y="3886200"/>
              <a:ext cx="1333763" cy="464725"/>
            </a:xfrm>
            <a:prstGeom prst="rect">
              <a:avLst/>
            </a:prstGeom>
            <a:solidFill>
              <a:schemeClr val="tx1">
                <a:lumMod val="40000"/>
                <a:lumOff val="6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effectLst/>
                  <a:uLnTx/>
                  <a:uFillTx/>
                  <a:ea typeface="+mn-ea"/>
                  <a:cs typeface="+mn-cs"/>
                </a:rPr>
                <a:t>Application Server</a:t>
              </a:r>
            </a:p>
          </p:txBody>
        </p:sp>
        <p:sp>
          <p:nvSpPr>
            <p:cNvPr id="69" name="Rectangle 68"/>
            <p:cNvSpPr/>
            <p:nvPr/>
          </p:nvSpPr>
          <p:spPr>
            <a:xfrm>
              <a:off x="3276600" y="5102633"/>
              <a:ext cx="867848" cy="536167"/>
            </a:xfrm>
            <a:prstGeom prst="rect">
              <a:avLst/>
            </a:prstGeom>
            <a:solidFill>
              <a:schemeClr val="tx2"/>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KVS</a:t>
              </a:r>
              <a:r>
                <a:rPr kumimoji="0" lang="en-US" sz="1600" i="0" u="none" strike="noStrike" kern="0" cap="none" spc="0" normalizeH="0" noProof="0" dirty="0" smtClean="0">
                  <a:ln>
                    <a:noFill/>
                  </a:ln>
                  <a:solidFill>
                    <a:schemeClr val="accent5">
                      <a:lumMod val="75000"/>
                    </a:schemeClr>
                  </a:solidFill>
                  <a:effectLst/>
                  <a:uLnTx/>
                  <a:uFillTx/>
                  <a:ea typeface="+mn-ea"/>
                  <a:cs typeface="+mn-cs"/>
                </a:rPr>
                <a:t> </a:t>
              </a:r>
              <a:r>
                <a:rPr kumimoji="0" lang="en-US" sz="1600" i="0" u="none" strike="noStrike" kern="0" cap="none" spc="0" normalizeH="0" baseline="0" noProof="0" dirty="0" smtClean="0">
                  <a:ln>
                    <a:noFill/>
                  </a:ln>
                  <a:solidFill>
                    <a:schemeClr val="accent5">
                      <a:lumMod val="75000"/>
                    </a:schemeClr>
                  </a:solidFill>
                  <a:effectLst/>
                  <a:uLnTx/>
                  <a:uFillTx/>
                  <a:ea typeface="+mn-ea"/>
                  <a:cs typeface="+mn-cs"/>
                </a:rPr>
                <a:t>node</a:t>
              </a:r>
            </a:p>
          </p:txBody>
        </p:sp>
      </p:grpSp>
      <p:sp>
        <p:nvSpPr>
          <p:cNvPr id="7" name="Content Placeholder 6"/>
          <p:cNvSpPr>
            <a:spLocks noGrp="1"/>
          </p:cNvSpPr>
          <p:nvPr>
            <p:ph idx="1"/>
          </p:nvPr>
        </p:nvSpPr>
        <p:spPr>
          <a:xfrm>
            <a:off x="694286" y="4214842"/>
            <a:ext cx="7772400" cy="2351024"/>
          </a:xfrm>
        </p:spPr>
        <p:txBody>
          <a:bodyPr/>
          <a:lstStyle/>
          <a:p>
            <a:r>
              <a:rPr lang="en-US" sz="2000" dirty="0"/>
              <a:t>Application servers </a:t>
            </a:r>
            <a:r>
              <a:rPr lang="en-US" sz="2000" dirty="0" smtClean="0"/>
              <a:t>transform user </a:t>
            </a:r>
            <a:r>
              <a:rPr lang="en-US" sz="2000" i="1" dirty="0" smtClean="0"/>
              <a:t>read-requests</a:t>
            </a:r>
            <a:r>
              <a:rPr lang="en-US" sz="2000" dirty="0" smtClean="0"/>
              <a:t> </a:t>
            </a:r>
            <a:r>
              <a:rPr lang="en-US" sz="2000" dirty="0"/>
              <a:t>into multiple GET requests</a:t>
            </a:r>
          </a:p>
          <a:p>
            <a:pPr lvl="1"/>
            <a:r>
              <a:rPr lang="en-US" sz="1800" dirty="0"/>
              <a:t>A </a:t>
            </a:r>
            <a:r>
              <a:rPr lang="en-US" sz="1800" dirty="0" smtClean="0"/>
              <a:t>GET cache-miss </a:t>
            </a:r>
            <a:r>
              <a:rPr lang="en-US" sz="1800" dirty="0"/>
              <a:t>requires </a:t>
            </a:r>
            <a:r>
              <a:rPr lang="en-US" sz="1800" dirty="0" smtClean="0"/>
              <a:t>a backend query followed by a cache </a:t>
            </a:r>
            <a:r>
              <a:rPr lang="en-US" sz="1800" dirty="0"/>
              <a:t>refill by a SET request</a:t>
            </a:r>
          </a:p>
          <a:p>
            <a:r>
              <a:rPr lang="en-US" sz="2000" dirty="0"/>
              <a:t>U</a:t>
            </a:r>
            <a:r>
              <a:rPr lang="en-US" sz="2000" dirty="0" smtClean="0"/>
              <a:t>ser </a:t>
            </a:r>
            <a:r>
              <a:rPr lang="en-US" sz="2000" i="1" dirty="0" smtClean="0"/>
              <a:t>write-requests</a:t>
            </a:r>
            <a:r>
              <a:rPr lang="en-US" sz="2000" b="1" i="1" dirty="0" smtClean="0"/>
              <a:t> </a:t>
            </a:r>
            <a:r>
              <a:rPr lang="en-US" sz="2000" dirty="0" smtClean="0"/>
              <a:t>DELETE </a:t>
            </a:r>
            <a:r>
              <a:rPr lang="en-US" sz="2000" dirty="0"/>
              <a:t>relevant KV pairs and </a:t>
            </a:r>
            <a:r>
              <a:rPr lang="en-US" sz="2000" dirty="0" smtClean="0"/>
              <a:t>update </a:t>
            </a:r>
            <a:r>
              <a:rPr lang="en-US" sz="2000" dirty="0"/>
              <a:t>the backend</a:t>
            </a:r>
          </a:p>
          <a:p>
            <a:pPr lvl="1"/>
            <a:r>
              <a:rPr lang="en-US" sz="1800" dirty="0"/>
              <a:t>Subsequent </a:t>
            </a:r>
            <a:r>
              <a:rPr lang="en-US" sz="1800" dirty="0" smtClean="0"/>
              <a:t>GET request causes </a:t>
            </a:r>
            <a:r>
              <a:rPr lang="en-US" sz="1800" dirty="0"/>
              <a:t>a miss and </a:t>
            </a:r>
            <a:r>
              <a:rPr lang="en-US" sz="1800" dirty="0" smtClean="0"/>
              <a:t>cache refill</a:t>
            </a:r>
            <a:endParaRPr lang="en-US" dirty="0"/>
          </a:p>
        </p:txBody>
      </p:sp>
    </p:spTree>
    <p:extLst>
      <p:ext uri="{BB962C8B-B14F-4D97-AF65-F5344CB8AC3E}">
        <p14:creationId xmlns:p14="http://schemas.microsoft.com/office/powerpoint/2010/main" val="179470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social networking example</a:t>
            </a:r>
            <a:endParaRPr lang="en-US" dirty="0"/>
          </a:p>
        </p:txBody>
      </p:sp>
      <p:sp>
        <p:nvSpPr>
          <p:cNvPr id="3" name="Content Placeholder 2"/>
          <p:cNvSpPr>
            <a:spLocks noGrp="1"/>
          </p:cNvSpPr>
          <p:nvPr>
            <p:ph idx="1"/>
          </p:nvPr>
        </p:nvSpPr>
        <p:spPr>
          <a:xfrm>
            <a:off x="884636" y="1499393"/>
            <a:ext cx="7772400" cy="1624807"/>
          </a:xfrm>
        </p:spPr>
        <p:txBody>
          <a:bodyPr/>
          <a:lstStyle/>
          <a:p>
            <a:r>
              <a:rPr lang="en-US" sz="2400" dirty="0" smtClean="0"/>
              <a:t>BG a social networking benchmark* [</a:t>
            </a:r>
            <a:r>
              <a:rPr lang="en-US" sz="2400" dirty="0"/>
              <a:t>CIDR’13</a:t>
            </a:r>
            <a:r>
              <a:rPr lang="en-US" sz="2400" dirty="0" smtClean="0"/>
              <a:t>] </a:t>
            </a:r>
          </a:p>
          <a:p>
            <a:pPr lvl="1"/>
            <a:r>
              <a:rPr lang="en-US" sz="2000" dirty="0" smtClean="0"/>
              <a:t>Transforms </a:t>
            </a:r>
            <a:r>
              <a:rPr lang="en-US" sz="2000" dirty="0" err="1" smtClean="0"/>
              <a:t>facebook</a:t>
            </a:r>
            <a:r>
              <a:rPr lang="en-US" sz="2000" dirty="0" smtClean="0"/>
              <a:t>-like social actions into MySQL queries</a:t>
            </a:r>
          </a:p>
          <a:p>
            <a:pPr lvl="1"/>
            <a:r>
              <a:rPr lang="en-US" sz="2000" dirty="0" smtClean="0"/>
              <a:t>Uses KVS to cache MySQL queries</a:t>
            </a:r>
          </a:p>
          <a:p>
            <a:pPr lvl="1"/>
            <a:r>
              <a:rPr lang="en-US" sz="2000" dirty="0" smtClean="0"/>
              <a:t>Average query result is 1KB</a:t>
            </a:r>
          </a:p>
        </p:txBody>
      </p:sp>
      <p:sp>
        <p:nvSpPr>
          <p:cNvPr id="4" name="Slide Number Placeholder 3"/>
          <p:cNvSpPr>
            <a:spLocks noGrp="1"/>
          </p:cNvSpPr>
          <p:nvPr>
            <p:ph type="sldNum" sz="quarter" idx="11"/>
          </p:nvPr>
        </p:nvSpPr>
        <p:spPr>
          <a:xfrm>
            <a:off x="7225553" y="6400800"/>
            <a:ext cx="1905000" cy="457200"/>
          </a:xfrm>
        </p:spPr>
        <p:txBody>
          <a:bodyPr/>
          <a:lstStyle/>
          <a:p>
            <a:pPr>
              <a:defRPr/>
            </a:pPr>
            <a:fld id="{82EBCB9E-A63D-40CD-B460-FB591CA1F1D1}" type="slidenum">
              <a:rPr lang="en-US" smtClean="0">
                <a:solidFill>
                  <a:srgbClr val="40458C"/>
                </a:solidFill>
              </a:rPr>
              <a:pPr>
                <a:defRPr/>
              </a:pPr>
              <a:t>6</a:t>
            </a:fld>
            <a:endParaRPr lang="en-US" dirty="0">
              <a:solidFill>
                <a:srgbClr val="40458C"/>
              </a:solidFill>
            </a:endParaRPr>
          </a:p>
        </p:txBody>
      </p:sp>
      <p:sp>
        <p:nvSpPr>
          <p:cNvPr id="5" name="TextBox 4"/>
          <p:cNvSpPr txBox="1"/>
          <p:nvPr/>
        </p:nvSpPr>
        <p:spPr>
          <a:xfrm>
            <a:off x="76200" y="6519446"/>
            <a:ext cx="3991862" cy="338554"/>
          </a:xfrm>
          <a:prstGeom prst="rect">
            <a:avLst/>
          </a:prstGeom>
          <a:noFill/>
        </p:spPr>
        <p:txBody>
          <a:bodyPr wrap="none" rtlCol="0">
            <a:spAutoFit/>
          </a:bodyPr>
          <a:lstStyle/>
          <a:p>
            <a:r>
              <a:rPr lang="en-US" sz="1600" baseline="30000" dirty="0" smtClean="0"/>
              <a:t>*</a:t>
            </a:r>
            <a:r>
              <a:rPr lang="en-US" sz="1600" dirty="0" smtClean="0"/>
              <a:t>Open-source project by Twitter, Inc.</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2116491393"/>
              </p:ext>
            </p:extLst>
          </p:nvPr>
        </p:nvGraphicFramePr>
        <p:xfrm>
          <a:off x="4953000" y="3352800"/>
          <a:ext cx="3717132" cy="2545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340664954"/>
              </p:ext>
            </p:extLst>
          </p:nvPr>
        </p:nvGraphicFramePr>
        <p:xfrm>
          <a:off x="944164" y="3352800"/>
          <a:ext cx="3856435" cy="254538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2514600" y="5848250"/>
            <a:ext cx="6019800" cy="646331"/>
          </a:xfrm>
          <a:prstGeom prst="rect">
            <a:avLst/>
          </a:prstGeom>
          <a:solidFill>
            <a:schemeClr val="tx1"/>
          </a:solidFill>
        </p:spPr>
        <p:txBody>
          <a:bodyPr wrap="square" rtlCol="0">
            <a:spAutoFit/>
          </a:bodyPr>
          <a:lstStyle/>
          <a:p>
            <a:r>
              <a:rPr lang="en-US" dirty="0" smtClean="0">
                <a:solidFill>
                  <a:schemeClr val="accent1">
                    <a:lumMod val="75000"/>
                  </a:schemeClr>
                </a:solidFill>
              </a:rPr>
              <a:t>Can we make searches more cost effective by using enormously larger flash-based KV caches?</a:t>
            </a:r>
            <a:endParaRPr lang="en-US" dirty="0">
              <a:solidFill>
                <a:schemeClr val="accent1">
                  <a:lumMod val="75000"/>
                </a:schemeClr>
              </a:solidFill>
            </a:endParaRPr>
          </a:p>
        </p:txBody>
      </p:sp>
    </p:spTree>
    <p:extLst>
      <p:ext uri="{BB962C8B-B14F-4D97-AF65-F5344CB8AC3E}">
        <p14:creationId xmlns:p14="http://schemas.microsoft.com/office/powerpoint/2010/main" val="103239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uiExpand="1">
        <p:bldSub>
          <a:bldChart bld="series"/>
        </p:bldSub>
      </p:bldGraphic>
      <p:bldGraphic spid="7" grpId="0" uiExpand="1">
        <p:bldSub>
          <a:bldChart bld="series"/>
        </p:bldSub>
      </p:bldGraphic>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70" y="304800"/>
            <a:ext cx="8110330" cy="1143000"/>
          </a:xfrm>
        </p:spPr>
        <p:txBody>
          <a:bodyPr/>
          <a:lstStyle/>
          <a:p>
            <a:r>
              <a:rPr lang="en-US" sz="3600" dirty="0" smtClean="0"/>
              <a:t>Size </a:t>
            </a:r>
            <a:r>
              <a:rPr lang="en-US" sz="3600" dirty="0"/>
              <a:t>of KVS is of great importance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0" y="1524000"/>
                <a:ext cx="7772400" cy="4114800"/>
              </a:xfrm>
            </p:spPr>
            <p:txBody>
              <a:bodyPr/>
              <a:lstStyle/>
              <a:p>
                <a:r>
                  <a:rPr lang="en-US" sz="2400" dirty="0" smtClean="0"/>
                  <a:t>KVS caches are shared by many applications</a:t>
                </a:r>
              </a:p>
              <a:p>
                <a:r>
                  <a:rPr lang="en-US" sz="2400" dirty="0" smtClean="0"/>
                  <a:t>Number of web users is growing</a:t>
                </a:r>
                <a:endParaRPr lang="en-US" sz="2400" dirty="0"/>
              </a:p>
              <a:p>
                <a:pPr lvl="1"/>
                <a:r>
                  <a:rPr lang="en-US" sz="2000" dirty="0"/>
                  <a:t>From 2008 to 2016 </a:t>
                </a:r>
                <a:r>
                  <a:rPr lang="en-US" sz="2000" dirty="0" err="1"/>
                  <a:t>facebook</a:t>
                </a:r>
                <a:r>
                  <a:rPr lang="en-US" sz="2000" dirty="0"/>
                  <a:t> </a:t>
                </a:r>
                <a:r>
                  <a:rPr lang="en-US" sz="2000" dirty="0" smtClean="0"/>
                  <a:t>users grew by 18X</a:t>
                </a:r>
                <a:endParaRPr lang="en-US" sz="2000" dirty="0"/>
              </a:p>
              <a:p>
                <a:r>
                  <a:rPr lang="en-US" sz="2400" dirty="0"/>
                  <a:t>New applications are emerging</a:t>
                </a:r>
              </a:p>
              <a:p>
                <a:pPr lvl="1"/>
                <a:r>
                  <a:rPr lang="en-US" sz="2000" dirty="0"/>
                  <a:t>Instagram, WhatsApp, …</a:t>
                </a:r>
              </a:p>
              <a:p>
                <a:r>
                  <a:rPr lang="en-US" sz="2400" dirty="0"/>
                  <a:t>Application mix changes </a:t>
                </a:r>
                <a:r>
                  <a:rPr lang="en-US" sz="2400" dirty="0" smtClean="0"/>
                  <a:t>rapidly</a:t>
                </a:r>
              </a:p>
              <a:p>
                <a:pPr lvl="1"/>
                <a:r>
                  <a:rPr lang="en-US" sz="2000" dirty="0" smtClean="0"/>
                  <a:t>Several times a day</a:t>
                </a:r>
                <a:endParaRPr lang="en-US" sz="2000" dirty="0"/>
              </a:p>
              <a:p>
                <a:r>
                  <a:rPr lang="en-US" sz="2400" dirty="0" smtClean="0"/>
                  <a:t>Applications </a:t>
                </a:r>
                <a:r>
                  <a:rPr lang="en-US" sz="2400" dirty="0"/>
                  <a:t>have unique characteristics and do not share KV pairs but do share the cache</a:t>
                </a:r>
              </a:p>
              <a:p>
                <a:pPr lvl="1"/>
                <a:r>
                  <a:rPr lang="en-US" sz="2000" dirty="0"/>
                  <a:t>Effective size of KVS =</a:t>
                </a:r>
                <a:br>
                  <a:rPr lang="en-US" sz="2000" dirty="0"/>
                </a:br>
                <a:r>
                  <a:rPr lang="en-US" sz="2000" dirty="0"/>
                  <a:t>#applications </a:t>
                </a:r>
                <a14:m>
                  <m:oMath xmlns:m="http://schemas.openxmlformats.org/officeDocument/2006/math">
                    <m:r>
                      <a:rPr lang="en-US" sz="2000" i="1" smtClean="0">
                        <a:latin typeface="Cambria Math" panose="02040503050406030204" pitchFamily="18" charset="0"/>
                        <a:ea typeface="Cambria Math" panose="02040503050406030204" pitchFamily="18" charset="0"/>
                      </a:rPr>
                      <m:t>×</m:t>
                    </m:r>
                  </m:oMath>
                </a14:m>
                <a:r>
                  <a:rPr lang="en-US" sz="2000" dirty="0" smtClean="0"/>
                  <a:t> </a:t>
                </a:r>
                <a:r>
                  <a:rPr lang="en-US" sz="2000" dirty="0"/>
                  <a:t>working set of each </a:t>
                </a:r>
                <a:r>
                  <a:rPr lang="en-US" sz="2000" dirty="0" smtClean="0"/>
                  <a:t>application</a:t>
                </a: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0" y="1524000"/>
                <a:ext cx="7772400" cy="4114800"/>
              </a:xfrm>
              <a:blipFill>
                <a:blip r:embed="rId3"/>
                <a:stretch>
                  <a:fillRect t="-1185" b="-8296"/>
                </a:stretch>
              </a:blipFill>
            </p:spPr>
            <p:txBody>
              <a:bodyPr/>
              <a:lstStyle/>
              <a:p>
                <a:r>
                  <a:rPr lang="en-US">
                    <a:noFill/>
                  </a:rPr>
                  <a:t> </a:t>
                </a:r>
              </a:p>
            </p:txBody>
          </p:sp>
        </mc:Fallback>
      </mc:AlternateContent>
      <p:sp>
        <p:nvSpPr>
          <p:cNvPr id="4" name="Slide Number Placeholder 3"/>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7</a:t>
            </a:fld>
            <a:endParaRPr lang="en-US" dirty="0">
              <a:solidFill>
                <a:srgbClr val="40458C"/>
              </a:solidFill>
            </a:endParaRPr>
          </a:p>
        </p:txBody>
      </p:sp>
    </p:spTree>
    <p:extLst>
      <p:ext uri="{BB962C8B-B14F-4D97-AF65-F5344CB8AC3E}">
        <p14:creationId xmlns:p14="http://schemas.microsoft.com/office/powerpoint/2010/main" val="186420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8194233" cy="1143000"/>
          </a:xfrm>
        </p:spPr>
        <p:txBody>
          <a:bodyPr/>
          <a:lstStyle/>
          <a:p>
            <a:r>
              <a:rPr lang="en-US" sz="3600" dirty="0" smtClean="0"/>
              <a:t>Traditional Architecture of KVS</a:t>
            </a:r>
            <a:endParaRPr lang="en-US" sz="3200" dirty="0"/>
          </a:p>
        </p:txBody>
      </p:sp>
      <p:grpSp>
        <p:nvGrpSpPr>
          <p:cNvPr id="8" name="Group 7"/>
          <p:cNvGrpSpPr/>
          <p:nvPr/>
        </p:nvGrpSpPr>
        <p:grpSpPr>
          <a:xfrm>
            <a:off x="632790" y="1620673"/>
            <a:ext cx="7967906" cy="2173069"/>
            <a:chOff x="981571" y="3856049"/>
            <a:chExt cx="7967906" cy="2173069"/>
          </a:xfrm>
        </p:grpSpPr>
        <p:grpSp>
          <p:nvGrpSpPr>
            <p:cNvPr id="89" name="Group 88"/>
            <p:cNvGrpSpPr/>
            <p:nvPr/>
          </p:nvGrpSpPr>
          <p:grpSpPr>
            <a:xfrm>
              <a:off x="1142821" y="3856049"/>
              <a:ext cx="7034791" cy="1877748"/>
              <a:chOff x="978871" y="1106748"/>
              <a:chExt cx="7034791" cy="1877748"/>
            </a:xfrm>
          </p:grpSpPr>
          <p:cxnSp>
            <p:nvCxnSpPr>
              <p:cNvPr id="90" name="Straight Arrow Connector 89"/>
              <p:cNvCxnSpPr/>
              <p:nvPr/>
            </p:nvCxnSpPr>
            <p:spPr>
              <a:xfrm>
                <a:off x="2118311" y="2664363"/>
                <a:ext cx="397410" cy="234"/>
              </a:xfrm>
              <a:prstGeom prst="straightConnector1">
                <a:avLst/>
              </a:prstGeom>
              <a:noFill/>
              <a:ln w="15875" cap="flat" cmpd="sng" algn="ctr">
                <a:solidFill>
                  <a:sysClr val="windowText" lastClr="000000"/>
                </a:solidFill>
                <a:prstDash val="solid"/>
                <a:miter lim="800000"/>
                <a:tailEnd type="triangle" w="lg" len="med"/>
              </a:ln>
              <a:effectLst/>
            </p:spPr>
          </p:cxnSp>
          <p:sp>
            <p:nvSpPr>
              <p:cNvPr id="91" name="Left-Right Arrow 90"/>
              <p:cNvSpPr/>
              <p:nvPr/>
            </p:nvSpPr>
            <p:spPr>
              <a:xfrm>
                <a:off x="3014700" y="1778865"/>
                <a:ext cx="1041733" cy="713550"/>
              </a:xfrm>
              <a:prstGeom prst="leftRightArrow">
                <a:avLst>
                  <a:gd name="adj1" fmla="val 50000"/>
                  <a:gd name="adj2" fmla="val 22181"/>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cxnSp>
            <p:nvCxnSpPr>
              <p:cNvPr id="93" name="Straight Arrow Connector 92"/>
              <p:cNvCxnSpPr>
                <a:stCxn id="100" idx="3"/>
              </p:cNvCxnSpPr>
              <p:nvPr/>
            </p:nvCxnSpPr>
            <p:spPr>
              <a:xfrm flipV="1">
                <a:off x="2083038" y="1960075"/>
                <a:ext cx="415233" cy="2076"/>
              </a:xfrm>
              <a:prstGeom prst="straightConnector1">
                <a:avLst/>
              </a:prstGeom>
              <a:noFill/>
              <a:ln w="15875" cap="flat" cmpd="sng" algn="ctr">
                <a:solidFill>
                  <a:sysClr val="windowText" lastClr="000000"/>
                </a:solidFill>
                <a:prstDash val="solid"/>
                <a:miter lim="800000"/>
                <a:tailEnd type="triangle" w="lg" len="med"/>
              </a:ln>
              <a:effectLst/>
            </p:spPr>
          </p:cxnSp>
          <p:cxnSp>
            <p:nvCxnSpPr>
              <p:cNvPr id="95" name="Straight Arrow Connector 94"/>
              <p:cNvCxnSpPr>
                <a:stCxn id="103" idx="3"/>
              </p:cNvCxnSpPr>
              <p:nvPr/>
            </p:nvCxnSpPr>
            <p:spPr>
              <a:xfrm>
                <a:off x="2080315" y="2309133"/>
                <a:ext cx="437008" cy="930"/>
              </a:xfrm>
              <a:prstGeom prst="straightConnector1">
                <a:avLst/>
              </a:prstGeom>
              <a:noFill/>
              <a:ln w="15875" cap="flat" cmpd="sng" algn="ctr">
                <a:solidFill>
                  <a:sysClr val="windowText" lastClr="000000"/>
                </a:solidFill>
                <a:prstDash val="solid"/>
                <a:miter lim="800000"/>
                <a:tailEnd type="triangle" w="lg" len="med"/>
              </a:ln>
              <a:effectLst/>
            </p:spPr>
          </p:cxnSp>
          <p:cxnSp>
            <p:nvCxnSpPr>
              <p:cNvPr id="96" name="Straight Arrow Connector 95"/>
              <p:cNvCxnSpPr>
                <a:stCxn id="101" idx="3"/>
              </p:cNvCxnSpPr>
              <p:nvPr/>
            </p:nvCxnSpPr>
            <p:spPr>
              <a:xfrm>
                <a:off x="2083039" y="1615169"/>
                <a:ext cx="415232" cy="0"/>
              </a:xfrm>
              <a:prstGeom prst="straightConnector1">
                <a:avLst/>
              </a:prstGeom>
              <a:noFill/>
              <a:ln w="15875" cap="flat" cmpd="sng" algn="ctr">
                <a:solidFill>
                  <a:sysClr val="windowText" lastClr="000000"/>
                </a:solidFill>
                <a:prstDash val="solid"/>
                <a:miter lim="800000"/>
                <a:tailEnd type="triangle" w="lg" len="med"/>
              </a:ln>
              <a:effectLst/>
            </p:spPr>
          </p:cxnSp>
          <p:sp>
            <p:nvSpPr>
              <p:cNvPr id="98" name="Rectangle 97"/>
              <p:cNvSpPr/>
              <p:nvPr/>
            </p:nvSpPr>
            <p:spPr>
              <a:xfrm>
                <a:off x="2741748" y="1164657"/>
                <a:ext cx="5186670" cy="181983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99" name="Rounded Rectangle 98"/>
              <p:cNvSpPr/>
              <p:nvPr/>
            </p:nvSpPr>
            <p:spPr>
              <a:xfrm>
                <a:off x="2272244" y="1372279"/>
                <a:ext cx="1684421" cy="1526722"/>
              </a:xfrm>
              <a:prstGeom prst="roundRect">
                <a:avLst>
                  <a:gd name="adj" fmla="val 9715"/>
                </a:avLst>
              </a:prstGeom>
              <a:solidFill>
                <a:srgbClr val="FFFF00">
                  <a:alpha val="80000"/>
                </a:srgbClr>
              </a:solidFill>
              <a:ln w="22225" cap="flat" cmpd="sng" algn="ctr">
                <a:solidFill>
                  <a:sysClr val="windowText" lastClr="000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00" name="Rectangle 99"/>
              <p:cNvSpPr/>
              <p:nvPr/>
            </p:nvSpPr>
            <p:spPr>
              <a:xfrm>
                <a:off x="981595" y="1830161"/>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1" name="Rectangle 100"/>
              <p:cNvSpPr/>
              <p:nvPr/>
            </p:nvSpPr>
            <p:spPr>
              <a:xfrm>
                <a:off x="981596" y="1483179"/>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2" name="Rectangle 101"/>
              <p:cNvSpPr/>
              <p:nvPr/>
            </p:nvSpPr>
            <p:spPr>
              <a:xfrm>
                <a:off x="978871" y="2524125"/>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3" name="Rectangle 102"/>
              <p:cNvSpPr/>
              <p:nvPr/>
            </p:nvSpPr>
            <p:spPr>
              <a:xfrm>
                <a:off x="978872" y="2177143"/>
                <a:ext cx="1101443" cy="263979"/>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App Server</a:t>
                </a:r>
              </a:p>
            </p:txBody>
          </p:sp>
          <p:sp>
            <p:nvSpPr>
              <p:cNvPr id="104" name="Rectangle 103"/>
              <p:cNvSpPr/>
              <p:nvPr/>
            </p:nvSpPr>
            <p:spPr>
              <a:xfrm>
                <a:off x="2498271" y="1483179"/>
                <a:ext cx="516429" cy="1304925"/>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NIC</a:t>
                </a:r>
              </a:p>
            </p:txBody>
          </p:sp>
          <p:grpSp>
            <p:nvGrpSpPr>
              <p:cNvPr id="105" name="Group 104"/>
              <p:cNvGrpSpPr/>
              <p:nvPr/>
            </p:nvGrpSpPr>
            <p:grpSpPr>
              <a:xfrm>
                <a:off x="4072622" y="1671223"/>
                <a:ext cx="952906" cy="928834"/>
                <a:chOff x="5165557" y="4142072"/>
                <a:chExt cx="952906" cy="928834"/>
              </a:xfrm>
            </p:grpSpPr>
            <p:sp>
              <p:nvSpPr>
                <p:cNvPr id="114" name="Rectangle 113"/>
                <p:cNvSpPr/>
                <p:nvPr/>
              </p:nvSpPr>
              <p:spPr>
                <a:xfrm>
                  <a:off x="5165557" y="4142072"/>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5" name="Rectangle 114"/>
                <p:cNvSpPr/>
                <p:nvPr/>
              </p:nvSpPr>
              <p:spPr>
                <a:xfrm>
                  <a:off x="5213685" y="4182176"/>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6" name="Rectangle 115"/>
                <p:cNvSpPr/>
                <p:nvPr/>
              </p:nvSpPr>
              <p:spPr>
                <a:xfrm>
                  <a:off x="5261813" y="4212655"/>
                  <a:ext cx="808522" cy="808522"/>
                </a:xfrm>
                <a:prstGeom prst="rect">
                  <a:avLst/>
                </a:prstGeom>
                <a:solidFill>
                  <a:sysClr val="window" lastClr="FFFFFF"/>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17" name="Rectangle 116"/>
                <p:cNvSpPr/>
                <p:nvPr/>
              </p:nvSpPr>
              <p:spPr>
                <a:xfrm>
                  <a:off x="5309941" y="4262384"/>
                  <a:ext cx="808522" cy="808522"/>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CPU</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Cores</a:t>
                  </a:r>
                </a:p>
              </p:txBody>
            </p:sp>
          </p:grpSp>
          <p:sp>
            <p:nvSpPr>
              <p:cNvPr id="106" name="TextBox 105"/>
              <p:cNvSpPr txBox="1"/>
              <p:nvPr/>
            </p:nvSpPr>
            <p:spPr>
              <a:xfrm>
                <a:off x="2959153" y="1812475"/>
                <a:ext cx="1097280"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rPr>
                  <a:t>Network</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rPr>
                  <a:t>stack</a:t>
                </a:r>
              </a:p>
            </p:txBody>
          </p:sp>
          <p:sp>
            <p:nvSpPr>
              <p:cNvPr id="107" name="Left-Right Arrow 106"/>
              <p:cNvSpPr/>
              <p:nvPr/>
            </p:nvSpPr>
            <p:spPr>
              <a:xfrm>
                <a:off x="5025528" y="1778865"/>
                <a:ext cx="1356021" cy="713550"/>
              </a:xfrm>
              <a:prstGeom prst="leftRightArrow">
                <a:avLst>
                  <a:gd name="adj1" fmla="val 50000"/>
                  <a:gd name="adj2" fmla="val 22181"/>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Liberation Sans" panose="020B0604020202020204" pitchFamily="34" charset="0"/>
                  <a:ea typeface="+mn-ea"/>
                  <a:cs typeface="+mn-cs"/>
                </a:endParaRPr>
              </a:p>
            </p:txBody>
          </p:sp>
          <p:sp>
            <p:nvSpPr>
              <p:cNvPr id="108" name="Rounded Rectangle 107"/>
              <p:cNvSpPr/>
              <p:nvPr/>
            </p:nvSpPr>
            <p:spPr>
              <a:xfrm>
                <a:off x="5104191" y="1479045"/>
                <a:ext cx="1219163" cy="1304567"/>
              </a:xfrm>
              <a:prstGeom prst="roundRect">
                <a:avLst>
                  <a:gd name="adj" fmla="val 9715"/>
                </a:avLst>
              </a:prstGeom>
              <a:solidFill>
                <a:srgbClr val="FFFF00">
                  <a:alpha val="80000"/>
                </a:srgbClr>
              </a:solidFill>
              <a:ln w="22225" cap="flat" cmpd="sng" algn="ctr">
                <a:solidFill>
                  <a:sysClr val="windowText" lastClr="000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Key-value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data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access</a:t>
                </a:r>
              </a:p>
            </p:txBody>
          </p:sp>
          <p:grpSp>
            <p:nvGrpSpPr>
              <p:cNvPr id="109" name="Group 108"/>
              <p:cNvGrpSpPr/>
              <p:nvPr/>
            </p:nvGrpSpPr>
            <p:grpSpPr>
              <a:xfrm>
                <a:off x="6393170" y="1356494"/>
                <a:ext cx="1620492" cy="1517059"/>
                <a:chOff x="6393170" y="1356494"/>
                <a:chExt cx="1620492" cy="1517059"/>
              </a:xfrm>
            </p:grpSpPr>
            <p:sp>
              <p:nvSpPr>
                <p:cNvPr id="111" name="Rectangle 110"/>
                <p:cNvSpPr/>
                <p:nvPr/>
              </p:nvSpPr>
              <p:spPr>
                <a:xfrm>
                  <a:off x="6393170" y="1356495"/>
                  <a:ext cx="1440190" cy="1517058"/>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112" name="Rounded Rectangle 111"/>
                <p:cNvSpPr/>
                <p:nvPr/>
              </p:nvSpPr>
              <p:spPr>
                <a:xfrm>
                  <a:off x="6462984" y="1668618"/>
                  <a:ext cx="1314229" cy="491438"/>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KV-Index</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Cache</a:t>
                  </a:r>
                </a:p>
              </p:txBody>
            </p:sp>
            <p:sp>
              <p:nvSpPr>
                <p:cNvPr id="113" name="TextBox 112"/>
                <p:cNvSpPr txBox="1"/>
                <p:nvPr/>
              </p:nvSpPr>
              <p:spPr>
                <a:xfrm>
                  <a:off x="6483245" y="1356494"/>
                  <a:ext cx="1530417"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prstClr val="black"/>
                      </a:solidFill>
                      <a:effectLst/>
                      <a:uLnTx/>
                      <a:uFillTx/>
                      <a:latin typeface="Liberation Sans" panose="020B0604020202020204" pitchFamily="34" charset="0"/>
                    </a:rPr>
                    <a:t>Main Memory</a:t>
                  </a:r>
                </a:p>
              </p:txBody>
            </p:sp>
          </p:grpSp>
          <p:sp>
            <p:nvSpPr>
              <p:cNvPr id="110" name="TextBox 109"/>
              <p:cNvSpPr txBox="1"/>
              <p:nvPr/>
            </p:nvSpPr>
            <p:spPr>
              <a:xfrm>
                <a:off x="2732123" y="1106748"/>
                <a:ext cx="1224542"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Liberation Sans" panose="020B0604020202020204" pitchFamily="34" charset="0"/>
                  </a:rPr>
                  <a:t>KVS Node</a:t>
                </a:r>
              </a:p>
            </p:txBody>
          </p:sp>
        </p:grpSp>
        <p:grpSp>
          <p:nvGrpSpPr>
            <p:cNvPr id="7" name="Group 6"/>
            <p:cNvGrpSpPr/>
            <p:nvPr/>
          </p:nvGrpSpPr>
          <p:grpSpPr>
            <a:xfrm>
              <a:off x="981571" y="5051403"/>
              <a:ext cx="7967906" cy="977715"/>
              <a:chOff x="981571" y="5051403"/>
              <a:chExt cx="7967906" cy="977715"/>
            </a:xfrm>
          </p:grpSpPr>
          <p:sp>
            <p:nvSpPr>
              <p:cNvPr id="121" name="Rounded Rectangle 120"/>
              <p:cNvSpPr/>
              <p:nvPr/>
            </p:nvSpPr>
            <p:spPr>
              <a:xfrm>
                <a:off x="6630069" y="5051403"/>
                <a:ext cx="1314229" cy="491438"/>
              </a:xfrm>
              <a:prstGeom prst="roundRect">
                <a:avLst>
                  <a:gd name="adj" fmla="val 12300"/>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KV-Data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rPr>
                  <a:t>Store</a:t>
                </a:r>
              </a:p>
            </p:txBody>
          </p:sp>
          <p:sp>
            <p:nvSpPr>
              <p:cNvPr id="122" name="Rectangle 121"/>
              <p:cNvSpPr/>
              <p:nvPr/>
            </p:nvSpPr>
            <p:spPr>
              <a:xfrm>
                <a:off x="981571" y="5801197"/>
                <a:ext cx="322499" cy="170169"/>
              </a:xfrm>
              <a:prstGeom prst="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1"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123" name="TextBox 122"/>
              <p:cNvSpPr txBox="1"/>
              <p:nvPr/>
            </p:nvSpPr>
            <p:spPr>
              <a:xfrm>
                <a:off x="1304070" y="5721341"/>
                <a:ext cx="2887700" cy="307777"/>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Hardware components</a:t>
                </a:r>
                <a:endParaRPr lang="en-US" sz="1400" dirty="0">
                  <a:solidFill>
                    <a:prstClr val="black"/>
                  </a:solidFill>
                  <a:latin typeface="Liberation Sans" panose="020B0604020202020204" pitchFamily="34" charset="0"/>
                </a:endParaRPr>
              </a:p>
            </p:txBody>
          </p:sp>
          <p:sp>
            <p:nvSpPr>
              <p:cNvPr id="124" name="Rounded Rectangle 123"/>
              <p:cNvSpPr/>
              <p:nvPr/>
            </p:nvSpPr>
            <p:spPr>
              <a:xfrm>
                <a:off x="3375789" y="5801197"/>
                <a:ext cx="322499" cy="170169"/>
              </a:xfrm>
              <a:prstGeom prst="roundRect">
                <a:avLst/>
              </a:prstGeom>
              <a:solidFill>
                <a:srgbClr val="FFFF00">
                  <a:alpha val="80000"/>
                </a:srgbClr>
              </a:solidFill>
              <a:ln w="22225" cap="flat" cmpd="sng" algn="ctr">
                <a:solidFill>
                  <a:sysClr val="windowText" lastClr="000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Liberation Sans" panose="020B0604020202020204" pitchFamily="34" charset="0"/>
                  <a:ea typeface="+mn-ea"/>
                  <a:cs typeface="+mn-cs"/>
                </a:endParaRPr>
              </a:p>
            </p:txBody>
          </p:sp>
          <p:sp>
            <p:nvSpPr>
              <p:cNvPr id="126" name="TextBox 125"/>
              <p:cNvSpPr txBox="1"/>
              <p:nvPr/>
            </p:nvSpPr>
            <p:spPr>
              <a:xfrm>
                <a:off x="3698288" y="5721341"/>
                <a:ext cx="2887700" cy="307777"/>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Software components</a:t>
                </a:r>
                <a:endParaRPr lang="en-US" sz="1400" dirty="0">
                  <a:solidFill>
                    <a:prstClr val="black"/>
                  </a:solidFill>
                  <a:latin typeface="Liberation Sans" panose="020B0604020202020204" pitchFamily="34" charset="0"/>
                </a:endParaRPr>
              </a:p>
            </p:txBody>
          </p:sp>
          <p:sp>
            <p:nvSpPr>
              <p:cNvPr id="127" name="Rounded Rectangle 126"/>
              <p:cNvSpPr/>
              <p:nvPr/>
            </p:nvSpPr>
            <p:spPr>
              <a:xfrm>
                <a:off x="5739278" y="5801197"/>
                <a:ext cx="322499" cy="170169"/>
              </a:xfrm>
              <a:prstGeom prst="roundRect">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smtClean="0">
                  <a:ln>
                    <a:noFill/>
                  </a:ln>
                  <a:solidFill>
                    <a:prstClr val="black"/>
                  </a:solidFill>
                  <a:effectLst/>
                  <a:uLnTx/>
                  <a:uFillTx/>
                  <a:latin typeface="Liberation Sans" panose="020B0604020202020204" pitchFamily="34" charset="0"/>
                  <a:ea typeface="+mn-ea"/>
                  <a:cs typeface="+mn-cs"/>
                </a:endParaRPr>
              </a:p>
            </p:txBody>
          </p:sp>
          <p:sp>
            <p:nvSpPr>
              <p:cNvPr id="129" name="TextBox 128"/>
              <p:cNvSpPr txBox="1"/>
              <p:nvPr/>
            </p:nvSpPr>
            <p:spPr>
              <a:xfrm>
                <a:off x="6061777" y="5721341"/>
                <a:ext cx="2887700" cy="307777"/>
              </a:xfrm>
              <a:prstGeom prst="rect">
                <a:avLst/>
              </a:prstGeom>
              <a:noFill/>
            </p:spPr>
            <p:txBody>
              <a:bodyPr wrap="square" rtlCol="0">
                <a:spAutoFit/>
              </a:bodyPr>
              <a:lstStyle/>
              <a:p>
                <a:r>
                  <a:rPr lang="en-US" sz="1400" dirty="0" smtClean="0">
                    <a:solidFill>
                      <a:prstClr val="black"/>
                    </a:solidFill>
                    <a:latin typeface="Liberation Sans" panose="020B0604020202020204" pitchFamily="34" charset="0"/>
                  </a:rPr>
                  <a:t>Key-Value Data structures</a:t>
                </a:r>
                <a:endParaRPr lang="en-US" sz="1400" dirty="0">
                  <a:solidFill>
                    <a:prstClr val="black"/>
                  </a:solidFill>
                  <a:latin typeface="Liberation Sans" panose="020B0604020202020204" pitchFamily="34" charset="0"/>
                </a:endParaRPr>
              </a:p>
            </p:txBody>
          </p:sp>
        </p:grpSp>
      </p:grpSp>
      <p:sp>
        <p:nvSpPr>
          <p:cNvPr id="130" name="Text Placeholder 2"/>
          <p:cNvSpPr>
            <a:spLocks noGrp="1"/>
          </p:cNvSpPr>
          <p:nvPr>
            <p:ph idx="1"/>
          </p:nvPr>
        </p:nvSpPr>
        <p:spPr>
          <a:xfrm>
            <a:off x="675675" y="3928406"/>
            <a:ext cx="8233788" cy="2431467"/>
          </a:xfrm>
        </p:spPr>
        <p:txBody>
          <a:bodyPr/>
          <a:lstStyle/>
          <a:p>
            <a:r>
              <a:rPr lang="en-US" sz="2000" dirty="0" smtClean="0"/>
              <a:t>Clients communicate with </a:t>
            </a:r>
            <a:r>
              <a:rPr lang="en-US" sz="2000" dirty="0"/>
              <a:t>the KVS </a:t>
            </a:r>
            <a:r>
              <a:rPr lang="en-US" sz="2000" dirty="0" smtClean="0"/>
              <a:t>server via NIC*</a:t>
            </a:r>
          </a:p>
          <a:p>
            <a:r>
              <a:rPr lang="en-US" sz="2000" dirty="0" smtClean="0"/>
              <a:t>x86 CPUs process key-value requests stored in memory</a:t>
            </a:r>
          </a:p>
          <a:p>
            <a:pPr lvl="1"/>
            <a:r>
              <a:rPr lang="en-US" sz="1800" dirty="0" smtClean="0"/>
              <a:t>KV-Index Cache only keeps the pointers to the objects</a:t>
            </a:r>
          </a:p>
          <a:p>
            <a:pPr lvl="1"/>
            <a:r>
              <a:rPr lang="en-US" sz="1800" dirty="0" smtClean="0"/>
              <a:t>KV-Data Store keeps the object data</a:t>
            </a:r>
          </a:p>
          <a:p>
            <a:r>
              <a:rPr lang="en-US" sz="2000" dirty="0" smtClean="0"/>
              <a:t>GPUs can accelerate KV-Index Cache access</a:t>
            </a:r>
          </a:p>
        </p:txBody>
      </p:sp>
      <p:sp>
        <p:nvSpPr>
          <p:cNvPr id="3" name="Slide Number Placeholder 2"/>
          <p:cNvSpPr>
            <a:spLocks noGrp="1"/>
          </p:cNvSpPr>
          <p:nvPr>
            <p:ph type="sldNum" sz="quarter" idx="11"/>
          </p:nvPr>
        </p:nvSpPr>
        <p:spPr/>
        <p:txBody>
          <a:bodyPr/>
          <a:lstStyle/>
          <a:p>
            <a:pPr>
              <a:defRPr/>
            </a:pPr>
            <a:fld id="{82EBCB9E-A63D-40CD-B460-FB591CA1F1D1}" type="slidenum">
              <a:rPr lang="en-US" smtClean="0">
                <a:solidFill>
                  <a:srgbClr val="40458C"/>
                </a:solidFill>
              </a:rPr>
              <a:pPr>
                <a:defRPr/>
              </a:pPr>
              <a:t>8</a:t>
            </a:fld>
            <a:endParaRPr lang="en-US" dirty="0">
              <a:solidFill>
                <a:srgbClr val="40458C"/>
              </a:solidFill>
            </a:endParaRPr>
          </a:p>
        </p:txBody>
      </p:sp>
      <p:sp>
        <p:nvSpPr>
          <p:cNvPr id="4" name="TextBox 3"/>
          <p:cNvSpPr txBox="1"/>
          <p:nvPr/>
        </p:nvSpPr>
        <p:spPr>
          <a:xfrm>
            <a:off x="0" y="6488005"/>
            <a:ext cx="3525324" cy="369332"/>
          </a:xfrm>
          <a:prstGeom prst="rect">
            <a:avLst/>
          </a:prstGeom>
          <a:noFill/>
        </p:spPr>
        <p:txBody>
          <a:bodyPr wrap="none" rtlCol="0">
            <a:spAutoFit/>
          </a:bodyPr>
          <a:lstStyle/>
          <a:p>
            <a:r>
              <a:rPr lang="en-US" dirty="0" smtClean="0"/>
              <a:t>NIC=Network Interface Card</a:t>
            </a:r>
            <a:endParaRPr lang="en-US" dirty="0"/>
          </a:p>
        </p:txBody>
      </p:sp>
    </p:spTree>
    <p:extLst>
      <p:ext uri="{BB962C8B-B14F-4D97-AF65-F5344CB8AC3E}">
        <p14:creationId xmlns:p14="http://schemas.microsoft.com/office/powerpoint/2010/main" val="285157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8194233" cy="1143000"/>
          </a:xfrm>
        </p:spPr>
        <p:txBody>
          <a:bodyPr/>
          <a:lstStyle/>
          <a:p>
            <a:r>
              <a:rPr lang="en-US" sz="3600" dirty="0" smtClean="0"/>
              <a:t>Current KVS are fast but not power-efficient</a:t>
            </a:r>
            <a:endParaRPr lang="en-US" sz="3200" dirty="0"/>
          </a:p>
        </p:txBody>
      </p:sp>
      <p:sp>
        <p:nvSpPr>
          <p:cNvPr id="4" name="Slide Number Placeholder 3"/>
          <p:cNvSpPr>
            <a:spLocks noGrp="1"/>
          </p:cNvSpPr>
          <p:nvPr>
            <p:ph type="sldNum" sz="quarter" idx="11"/>
          </p:nvPr>
        </p:nvSpPr>
        <p:spPr>
          <a:xfrm>
            <a:off x="7239000" y="6400800"/>
            <a:ext cx="1905000" cy="457200"/>
          </a:xfrm>
        </p:spPr>
        <p:txBody>
          <a:bodyPr/>
          <a:lstStyle/>
          <a:p>
            <a:pPr>
              <a:defRPr/>
            </a:pPr>
            <a:fld id="{82EBCB9E-A63D-40CD-B460-FB591CA1F1D1}" type="slidenum">
              <a:rPr lang="en-US" smtClean="0">
                <a:solidFill>
                  <a:srgbClr val="40458C"/>
                </a:solidFill>
              </a:rPr>
              <a:pPr>
                <a:defRPr/>
              </a:pPr>
              <a:t>9</a:t>
            </a:fld>
            <a:endParaRPr lang="en-US" dirty="0">
              <a:solidFill>
                <a:srgbClr val="40458C"/>
              </a:solidFill>
            </a:endParaRPr>
          </a:p>
        </p:txBody>
      </p:sp>
      <p:sp>
        <p:nvSpPr>
          <p:cNvPr id="130" name="Text Placeholder 2"/>
          <p:cNvSpPr>
            <a:spLocks noGrp="1"/>
          </p:cNvSpPr>
          <p:nvPr>
            <p:ph idx="1"/>
          </p:nvPr>
        </p:nvSpPr>
        <p:spPr>
          <a:xfrm>
            <a:off x="639416" y="1512548"/>
            <a:ext cx="7894984" cy="4029815"/>
          </a:xfrm>
        </p:spPr>
        <p:txBody>
          <a:bodyPr/>
          <a:lstStyle/>
          <a:p>
            <a:r>
              <a:rPr lang="en-US" sz="2000" dirty="0" smtClean="0"/>
              <a:t>State-of-the-art KVSs (&gt;120 MRPS, |KV| = 16 bytes)</a:t>
            </a:r>
          </a:p>
          <a:p>
            <a:pPr lvl="1"/>
            <a:r>
              <a:rPr lang="en-US" sz="1800" dirty="0" smtClean="0"/>
              <a:t>Direct packet injection from NIC* to LLC* (Intel DDIO)</a:t>
            </a:r>
          </a:p>
          <a:p>
            <a:pPr lvl="1"/>
            <a:r>
              <a:rPr lang="en-US" sz="1800" dirty="0" smtClean="0"/>
              <a:t>MICA[ISCA’15, NSDI’14] , Mega-KV[VLDB’15]</a:t>
            </a:r>
          </a:p>
          <a:p>
            <a:r>
              <a:rPr lang="en-US" sz="2000" dirty="0" smtClean="0"/>
              <a:t>High throughput takes lot of hardware</a:t>
            </a:r>
          </a:p>
          <a:p>
            <a:pPr lvl="1"/>
            <a:r>
              <a:rPr lang="en-US" sz="1800" dirty="0" smtClean="0"/>
              <a:t>MICA uses 24 cores and 12 10GbE to produce 120MRPS</a:t>
            </a:r>
          </a:p>
          <a:p>
            <a:pPr lvl="1"/>
            <a:r>
              <a:rPr lang="en-US" sz="1800" dirty="0" smtClean="0"/>
              <a:t>Mega-KV uses 2 GTX 780 GPUs to produce 160MRPS</a:t>
            </a:r>
          </a:p>
          <a:p>
            <a:pPr lvl="1"/>
            <a:r>
              <a:rPr lang="en-US" sz="1800" dirty="0" smtClean="0"/>
              <a:t>Power hungry: 400W for MICA, 900W for Mega-KV</a:t>
            </a:r>
          </a:p>
          <a:p>
            <a:r>
              <a:rPr lang="en-US" sz="2000" dirty="0" smtClean="0"/>
              <a:t>Superscalar OOO core pipeline is underutilized for KVS [ISCA’13]</a:t>
            </a:r>
          </a:p>
          <a:p>
            <a:pPr lvl="1"/>
            <a:r>
              <a:rPr lang="en-US" sz="1800" dirty="0" smtClean="0"/>
              <a:t>Only 3MB LLC is needed to sustain MICA’s throughput while Intel processor has 60MB of LLC!</a:t>
            </a:r>
          </a:p>
          <a:p>
            <a:pPr lvl="1"/>
            <a:endParaRPr lang="en-US" sz="1800" dirty="0" smtClean="0"/>
          </a:p>
        </p:txBody>
      </p:sp>
      <p:sp>
        <p:nvSpPr>
          <p:cNvPr id="8" name="TextBox 7"/>
          <p:cNvSpPr txBox="1"/>
          <p:nvPr/>
        </p:nvSpPr>
        <p:spPr>
          <a:xfrm>
            <a:off x="1828800" y="5506834"/>
            <a:ext cx="6781800" cy="707886"/>
          </a:xfrm>
          <a:prstGeom prst="rect">
            <a:avLst/>
          </a:prstGeom>
          <a:solidFill>
            <a:schemeClr val="tx1"/>
          </a:solidFill>
        </p:spPr>
        <p:txBody>
          <a:bodyPr wrap="square" rtlCol="0">
            <a:spAutoFit/>
          </a:bodyPr>
          <a:lstStyle/>
          <a:p>
            <a:pPr marL="0" lvl="1"/>
            <a:r>
              <a:rPr lang="en-US" sz="2000" dirty="0" smtClean="0">
                <a:solidFill>
                  <a:schemeClr val="accent5">
                    <a:lumMod val="75000"/>
                  </a:schemeClr>
                </a:solidFill>
              </a:rPr>
              <a:t>A distributed flash-based KVS system can offer a more power-efficient data-center cache solution </a:t>
            </a:r>
            <a:endParaRPr lang="en-US" sz="2000" dirty="0">
              <a:solidFill>
                <a:schemeClr val="accent5">
                  <a:lumMod val="75000"/>
                </a:schemeClr>
              </a:solidFill>
            </a:endParaRPr>
          </a:p>
        </p:txBody>
      </p:sp>
      <p:sp>
        <p:nvSpPr>
          <p:cNvPr id="3" name="Rectangle 2"/>
          <p:cNvSpPr/>
          <p:nvPr/>
        </p:nvSpPr>
        <p:spPr>
          <a:xfrm>
            <a:off x="5473" y="6488668"/>
            <a:ext cx="6242927" cy="369332"/>
          </a:xfrm>
          <a:prstGeom prst="rect">
            <a:avLst/>
          </a:prstGeom>
        </p:spPr>
        <p:txBody>
          <a:bodyPr wrap="none">
            <a:spAutoFit/>
          </a:bodyPr>
          <a:lstStyle/>
          <a:p>
            <a:r>
              <a:rPr lang="en-US" dirty="0"/>
              <a:t>NIC=Network Interface </a:t>
            </a:r>
            <a:r>
              <a:rPr lang="en-US" dirty="0" smtClean="0"/>
              <a:t>Card, LLC=Last Level Cache</a:t>
            </a:r>
            <a:endParaRPr lang="en-US" dirty="0"/>
          </a:p>
        </p:txBody>
      </p:sp>
    </p:spTree>
    <p:extLst>
      <p:ext uri="{BB962C8B-B14F-4D97-AF65-F5344CB8AC3E}">
        <p14:creationId xmlns:p14="http://schemas.microsoft.com/office/powerpoint/2010/main" val="203241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0">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0">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rtlCol="0" anchor="ctr"/>
      <a:lstStyle>
        <a:defPPr algn="ctr">
          <a:defRPr/>
        </a:defPPr>
      </a:lstStyle>
    </a:spDef>
    <a:lnDef>
      <a:spPr bwMode="auto">
        <a:noFill/>
        <a:ln w="9525" cap="flat" cmpd="sng" algn="ctr">
          <a:solidFill>
            <a:schemeClr val="tx1"/>
          </a:solidFill>
          <a:prstDash val="solid"/>
          <a:round/>
          <a:headEnd type="none"/>
          <a:tailEnd type="triangle"/>
        </a:ln>
        <a:effectLst/>
      </a:spPr>
      <a:body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0000"/>
          </a:solidFill>
        </a:ln>
      </a:spPr>
      <a:bodyPr rtlCol="0" anchor="ctr"/>
      <a:lstStyle>
        <a:defPPr algn="ctr">
          <a:defRPr/>
        </a:defPPr>
      </a:lstStyle>
    </a:spDef>
    <a:lnDef>
      <a:spPr bwMode="auto">
        <a:noFill/>
        <a:ln w="9525" cap="flat" cmpd="sng" algn="ctr">
          <a:solidFill>
            <a:schemeClr val="tx1"/>
          </a:solidFill>
          <a:prstDash val="solid"/>
          <a:round/>
          <a:headEnd type="none"/>
          <a:tailEnd type="triangle"/>
        </a:ln>
        <a:effectLst/>
      </a:spPr>
      <a:body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12642</TotalTime>
  <Words>4647</Words>
  <Application>Microsoft Office PowerPoint</Application>
  <PresentationFormat>On-screen Show (4:3)</PresentationFormat>
  <Paragraphs>656</Paragraphs>
  <Slides>29</Slides>
  <Notes>28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29</vt:i4>
      </vt:variant>
    </vt:vector>
  </HeadingPairs>
  <TitlesOfParts>
    <vt:vector size="41" baseType="lpstr">
      <vt:lpstr>Liberation Sans</vt:lpstr>
      <vt:lpstr>宋体</vt:lpstr>
      <vt:lpstr>Arial</vt:lpstr>
      <vt:lpstr>Calibri</vt:lpstr>
      <vt:lpstr>Cambria Math</vt:lpstr>
      <vt:lpstr>Comic Sans MS</vt:lpstr>
      <vt:lpstr>Symbol</vt:lpstr>
      <vt:lpstr>Tahoma</vt:lpstr>
      <vt:lpstr>Verdana</vt:lpstr>
      <vt:lpstr>Wingdings</vt:lpstr>
      <vt:lpstr>Blueprint</vt:lpstr>
      <vt:lpstr>1_Blueprint</vt:lpstr>
      <vt:lpstr>BlueCache: A Distributed Flash-based Key Value Store</vt:lpstr>
      <vt:lpstr>Big data era is life-changing</vt:lpstr>
      <vt:lpstr>KVS cache is the first-line-of-defense in fast Internet services</vt:lpstr>
      <vt:lpstr>KVS cache in data center</vt:lpstr>
      <vt:lpstr>KVS operations GET/SET/DELETE</vt:lpstr>
      <vt:lpstr>A social networking example</vt:lpstr>
      <vt:lpstr>Size of KVS is of great importance</vt:lpstr>
      <vt:lpstr>Traditional Architecture of KVS</vt:lpstr>
      <vt:lpstr>Current KVS are fast but not power-efficient</vt:lpstr>
      <vt:lpstr>Million Requests Per Second (MRPS)? </vt:lpstr>
      <vt:lpstr>Challenges in using Flash as a cache</vt:lpstr>
      <vt:lpstr>Reducing Latency</vt:lpstr>
      <vt:lpstr>BlueCache: Flash-based KVS Architecture </vt:lpstr>
      <vt:lpstr>BlueCache Architecture continued</vt:lpstr>
      <vt:lpstr>Performance of BlueCache</vt:lpstr>
      <vt:lpstr>Single-node Performance</vt:lpstr>
      <vt:lpstr>Experimental Setup to evaluate KVS servers</vt:lpstr>
      <vt:lpstr>What happens if DRAM-based KVS cache is too small</vt:lpstr>
      <vt:lpstr>Scalability of BlueCache</vt:lpstr>
      <vt:lpstr>BlueCache is low power</vt:lpstr>
      <vt:lpstr>Conclusion</vt:lpstr>
      <vt:lpstr>Extras</vt:lpstr>
      <vt:lpstr>BlueCache: Flash-based KVS architecture</vt:lpstr>
      <vt:lpstr>Application Throughput vs. Miss Rate</vt:lpstr>
      <vt:lpstr>Cache or Store on Disk?</vt:lpstr>
      <vt:lpstr>Flash storage changes the tradeoff differently</vt:lpstr>
      <vt:lpstr>What Gray’s rule does not capture</vt:lpstr>
      <vt:lpstr>Key-value cache designs</vt:lpstr>
      <vt:lpstr>Latency profile of distributed flash-based KVS</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wjun</dc:creator>
  <cp:lastModifiedBy>Shuotao Xu</cp:lastModifiedBy>
  <cp:revision>863</cp:revision>
  <cp:lastPrinted>2016-11-30T16:51:40Z</cp:lastPrinted>
  <dcterms:created xsi:type="dcterms:W3CDTF">2013-08-05T13:07:36Z</dcterms:created>
  <dcterms:modified xsi:type="dcterms:W3CDTF">2017-08-29T09:07:37Z</dcterms:modified>
</cp:coreProperties>
</file>