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0"/>
  </p:notesMasterIdLst>
  <p:handoutMasterIdLst>
    <p:handoutMasterId r:id="rId71"/>
  </p:handoutMasterIdLst>
  <p:sldIdLst>
    <p:sldId id="256" r:id="rId2"/>
    <p:sldId id="257" r:id="rId3"/>
    <p:sldId id="259" r:id="rId4"/>
    <p:sldId id="258" r:id="rId5"/>
    <p:sldId id="260" r:id="rId6"/>
    <p:sldId id="266" r:id="rId7"/>
    <p:sldId id="261" r:id="rId8"/>
    <p:sldId id="303" r:id="rId9"/>
    <p:sldId id="262" r:id="rId10"/>
    <p:sldId id="263" r:id="rId11"/>
    <p:sldId id="264" r:id="rId12"/>
    <p:sldId id="265" r:id="rId13"/>
    <p:sldId id="335" r:id="rId14"/>
    <p:sldId id="267" r:id="rId15"/>
    <p:sldId id="298" r:id="rId16"/>
    <p:sldId id="299" r:id="rId17"/>
    <p:sldId id="300" r:id="rId18"/>
    <p:sldId id="301" r:id="rId19"/>
    <p:sldId id="302" r:id="rId20"/>
    <p:sldId id="268" r:id="rId21"/>
    <p:sldId id="269" r:id="rId22"/>
    <p:sldId id="285" r:id="rId23"/>
    <p:sldId id="304" r:id="rId24"/>
    <p:sldId id="305" r:id="rId25"/>
    <p:sldId id="306" r:id="rId26"/>
    <p:sldId id="307" r:id="rId27"/>
    <p:sldId id="331" r:id="rId28"/>
    <p:sldId id="332" r:id="rId29"/>
    <p:sldId id="275" r:id="rId30"/>
    <p:sldId id="308" r:id="rId31"/>
    <p:sldId id="286" r:id="rId32"/>
    <p:sldId id="287" r:id="rId33"/>
    <p:sldId id="336" r:id="rId34"/>
    <p:sldId id="272" r:id="rId35"/>
    <p:sldId id="319" r:id="rId36"/>
    <p:sldId id="328" r:id="rId37"/>
    <p:sldId id="327" r:id="rId38"/>
    <p:sldId id="326" r:id="rId39"/>
    <p:sldId id="333" r:id="rId40"/>
    <p:sldId id="311" r:id="rId41"/>
    <p:sldId id="312" r:id="rId42"/>
    <p:sldId id="313" r:id="rId43"/>
    <p:sldId id="323" r:id="rId44"/>
    <p:sldId id="324" r:id="rId45"/>
    <p:sldId id="325" r:id="rId46"/>
    <p:sldId id="337" r:id="rId47"/>
    <p:sldId id="274" r:id="rId48"/>
    <p:sldId id="276" r:id="rId49"/>
    <p:sldId id="288" r:id="rId50"/>
    <p:sldId id="289" r:id="rId51"/>
    <p:sldId id="290" r:id="rId52"/>
    <p:sldId id="291" r:id="rId53"/>
    <p:sldId id="320" r:id="rId54"/>
    <p:sldId id="277" r:id="rId55"/>
    <p:sldId id="278" r:id="rId56"/>
    <p:sldId id="279" r:id="rId57"/>
    <p:sldId id="293" r:id="rId58"/>
    <p:sldId id="292" r:id="rId59"/>
    <p:sldId id="294" r:id="rId60"/>
    <p:sldId id="295" r:id="rId61"/>
    <p:sldId id="296" r:id="rId62"/>
    <p:sldId id="297" r:id="rId63"/>
    <p:sldId id="280" r:id="rId64"/>
    <p:sldId id="281" r:id="rId65"/>
    <p:sldId id="338" r:id="rId66"/>
    <p:sldId id="329" r:id="rId67"/>
    <p:sldId id="330" r:id="rId68"/>
    <p:sldId id="283" r:id="rId69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FF"/>
    <a:srgbClr val="FFCC66"/>
    <a:srgbClr val="66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13" autoAdjust="0"/>
    <p:restoredTop sz="80870" autoAdjust="0"/>
  </p:normalViewPr>
  <p:slideViewPr>
    <p:cSldViewPr snapToGrid="0" snapToObjects="1">
      <p:cViewPr varScale="1">
        <p:scale>
          <a:sx n="131" d="100"/>
          <a:sy n="131" d="100"/>
        </p:scale>
        <p:origin x="-656" y="-11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notesMaster" Target="notesMasters/notesMaster1.xml"/><Relationship Id="rId71" Type="http://schemas.openxmlformats.org/officeDocument/2006/relationships/handoutMaster" Target="handoutMasters/handoutMaster1.xml"/><Relationship Id="rId72" Type="http://schemas.openxmlformats.org/officeDocument/2006/relationships/printerSettings" Target="printerSettings/printerSettings1.bin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presProps" Target="presProps.xml"/><Relationship Id="rId74" Type="http://schemas.openxmlformats.org/officeDocument/2006/relationships/viewProps" Target="viewProps.xml"/><Relationship Id="rId75" Type="http://schemas.openxmlformats.org/officeDocument/2006/relationships/theme" Target="theme/theme1.xml"/><Relationship Id="rId76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8E8C30-6EDE-7046-97A6-8E28447941C1}" type="datetimeFigureOut">
              <a:rPr lang="en-US" smtClean="0"/>
              <a:pPr/>
              <a:t>8/9/11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78AFCA-A4F7-8D42-90F1-3C5DA88436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00814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A594424E-26D6-4B9C-8367-DB1C551F7ABD}" type="datetimeFigureOut">
              <a:rPr lang="en-US"/>
              <a:pPr>
                <a:defRPr/>
              </a:pPr>
              <a:t>8/9/11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111B9010-B55B-4FA2-9102-8DE15882E0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14419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b="1" smtClean="0">
                <a:solidFill>
                  <a:srgbClr val="FF0000"/>
                </a:solidFill>
              </a:rPr>
              <a:t>- but is anyone (else) really asking this question?</a:t>
            </a:r>
          </a:p>
          <a:p>
            <a:pPr>
              <a:spcBef>
                <a:spcPct val="0"/>
              </a:spcBef>
            </a:pPr>
            <a:r>
              <a:rPr lang="en-US" b="1" smtClean="0">
                <a:solidFill>
                  <a:srgbClr val="FF0000"/>
                </a:solidFill>
              </a:rPr>
              <a:t>- WLS is multiscale too, just no downsampling</a:t>
            </a:r>
          </a:p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3AE21C4-8EDA-403D-83DA-B3EBE9A2B957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b="1" smtClean="0">
                <a:solidFill>
                  <a:srgbClr val="FF0000"/>
                </a:solidFill>
              </a:rPr>
              <a:t>- but not for detail enhancement or extreme settings</a:t>
            </a:r>
          </a:p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121DF31-EAF2-4903-A661-D821A5C74F54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b="1" smtClean="0">
                <a:solidFill>
                  <a:srgbClr val="FF0000"/>
                </a:solidFill>
              </a:rPr>
              <a:t>- bring up the notion of “reference value” here </a:t>
            </a:r>
          </a:p>
          <a:p>
            <a:pPr>
              <a:spcBef>
                <a:spcPct val="0"/>
              </a:spcBef>
            </a:pPr>
            <a:r>
              <a:rPr lang="en-US" b="1" smtClean="0">
                <a:solidFill>
                  <a:srgbClr val="FF0000"/>
                </a:solidFill>
              </a:rPr>
              <a:t>(just center pixel in neigh), to lead in to </a:t>
            </a:r>
          </a:p>
          <a:p>
            <a:pPr>
              <a:spcBef>
                <a:spcPct val="0"/>
              </a:spcBef>
            </a:pPr>
            <a:r>
              <a:rPr lang="en-US" b="1" smtClean="0">
                <a:solidFill>
                  <a:srgbClr val="FF0000"/>
                </a:solidFill>
              </a:rPr>
              <a:t>Gaussian pyramid coeff as ref. value later</a:t>
            </a:r>
          </a:p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07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93D90F3-F111-4505-8FB5-35E95229B7A8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  <a:p>
            <a:r>
              <a:rPr lang="en-US" smtClean="0"/>
              <a:t>----- Meeting Notes (8/8/11 15:30) -----</a:t>
            </a:r>
          </a:p>
          <a:p>
            <a:r>
              <a:rPr lang="en-US" smtClean="0"/>
              <a:t>hold local function fixed.. dont' change at every point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571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b="1" smtClean="0">
                <a:solidFill>
                  <a:srgbClr val="FF0000"/>
                </a:solidFill>
              </a:rPr>
              <a:t>- good idea for visualization</a:t>
            </a:r>
          </a:p>
          <a:p>
            <a:pPr>
              <a:spcBef>
                <a:spcPct val="0"/>
              </a:spcBef>
            </a:pPr>
            <a:r>
              <a:rPr lang="en-US" b="1" smtClean="0">
                <a:solidFill>
                  <a:srgbClr val="FF0000"/>
                </a:solidFill>
              </a:rPr>
              <a:t>- note that it’s single-scale only</a:t>
            </a:r>
          </a:p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789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9975344-63AF-437D-BEE2-A20892BAD46B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b="1" smtClean="0">
                <a:solidFill>
                  <a:srgbClr val="FF0000"/>
                </a:solidFill>
              </a:rPr>
              <a:t>- say that the “reference value” is a Gaussian pyramid coeff?</a:t>
            </a:r>
          </a:p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993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85134B8-376C-40A8-A4DF-FB6423C76579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Thanks, Sylvain. </a:t>
            </a:r>
          </a:p>
          <a:p>
            <a:r>
              <a:rPr lang="en-US" dirty="0" smtClean="0"/>
              <a:t>I'll start with some analysis to </a:t>
            </a:r>
            <a:r>
              <a:rPr lang="en-US" dirty="0" smtClean="0"/>
              <a:t>build up</a:t>
            </a:r>
            <a:r>
              <a:rPr lang="en-US" baseline="0" dirty="0" smtClean="0"/>
              <a:t> </a:t>
            </a:r>
            <a:r>
              <a:rPr lang="en-US" dirty="0" smtClean="0"/>
              <a:t>intuition </a:t>
            </a:r>
            <a:r>
              <a:rPr lang="en-US" dirty="0" smtClean="0"/>
              <a:t>why our method works. 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The first thing to point out is that </a:t>
            </a:r>
            <a:r>
              <a:rPr lang="en-US" dirty="0" err="1" smtClean="0"/>
              <a:t>Laplacian</a:t>
            </a:r>
            <a:r>
              <a:rPr lang="en-US" dirty="0" smtClean="0"/>
              <a:t> pyramids are built from tiny kernels, so the influence of a given coefficient is limited. At a given scale, each coefficient only depends on a 9x9 neighborhood</a:t>
            </a:r>
          </a:p>
          <a:p>
            <a:endParaRPr lang="en-US" dirty="0" smtClean="0"/>
          </a:p>
          <a:p>
            <a:r>
              <a:rPr lang="en-US" dirty="0" smtClean="0"/>
              <a:t>And second, we can think </a:t>
            </a:r>
            <a:r>
              <a:rPr lang="en-US" dirty="0" smtClean="0"/>
              <a:t>about </a:t>
            </a:r>
            <a:r>
              <a:rPr lang="en-US" dirty="0" err="1" smtClean="0"/>
              <a:t>Laplacian</a:t>
            </a:r>
            <a:r>
              <a:rPr lang="en-US" dirty="0" smtClean="0"/>
              <a:t> </a:t>
            </a:r>
            <a:r>
              <a:rPr lang="en-US" dirty="0" smtClean="0"/>
              <a:t>coefficients as approximating a 2nd derivative quantity at a given scale.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</a:t>
            </a:r>
            <a:r>
              <a:rPr lang="en-US" dirty="0" smtClean="0"/>
              <a:t>for illustration</a:t>
            </a:r>
            <a:r>
              <a:rPr lang="en-US" baseline="0" dirty="0" smtClean="0"/>
              <a:t> </a:t>
            </a:r>
            <a:r>
              <a:rPr lang="en-US" dirty="0" smtClean="0"/>
              <a:t>let's </a:t>
            </a:r>
            <a:r>
              <a:rPr lang="en-US" dirty="0"/>
              <a:t>take a look at a particular 1D edge, and look at </a:t>
            </a:r>
            <a:r>
              <a:rPr lang="en-US" dirty="0" smtClean="0"/>
              <a:t>how it gets processed at </a:t>
            </a:r>
            <a:r>
              <a:rPr lang="en-US" dirty="0"/>
              <a:t>a given scale. </a:t>
            </a:r>
          </a:p>
          <a:p>
            <a:r>
              <a:rPr lang="en-US" dirty="0"/>
              <a:t>For </a:t>
            </a:r>
            <a:r>
              <a:rPr lang="en-US" dirty="0" smtClean="0"/>
              <a:t>the sake of analysis</a:t>
            </a:r>
            <a:r>
              <a:rPr lang="en-US" dirty="0"/>
              <a:t>, we </a:t>
            </a:r>
            <a:r>
              <a:rPr lang="en-US" dirty="0" smtClean="0"/>
              <a:t>can decompose </a:t>
            </a:r>
            <a:r>
              <a:rPr lang="en-US" dirty="0" smtClean="0"/>
              <a:t>this</a:t>
            </a:r>
            <a:r>
              <a:rPr lang="en-US" baseline="0" dirty="0" smtClean="0"/>
              <a:t> </a:t>
            </a:r>
            <a:r>
              <a:rPr lang="en-US" dirty="0" smtClean="0"/>
              <a:t>edge</a:t>
            </a:r>
            <a:r>
              <a:rPr lang="en-US" baseline="0" dirty="0" smtClean="0"/>
              <a:t> </a:t>
            </a:r>
            <a:r>
              <a:rPr lang="en-US" dirty="0" smtClean="0"/>
              <a:t>into </a:t>
            </a:r>
            <a:r>
              <a:rPr lang="en-US" dirty="0"/>
              <a:t>3 components: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1B9010-B55B-4FA2-9102-8DE15882E035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5360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First</a:t>
            </a:r>
            <a:r>
              <a:rPr lang="en-US" dirty="0"/>
              <a:t>, an ideal step edge, representing a large </a:t>
            </a:r>
            <a:r>
              <a:rPr lang="en-US" dirty="0" smtClean="0"/>
              <a:t>discontinuity in tone.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1B9010-B55B-4FA2-9102-8DE15882E035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67958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Second</a:t>
            </a:r>
            <a:r>
              <a:rPr lang="en-US" dirty="0"/>
              <a:t>, high-frequency texture, representing image detail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1B9010-B55B-4FA2-9102-8DE15882E035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3285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</a:t>
            </a:r>
            <a:r>
              <a:rPr lang="en-US" dirty="0"/>
              <a:t>finally, a smooth component, that </a:t>
            </a:r>
            <a:r>
              <a:rPr lang="en-US" dirty="0" smtClean="0"/>
              <a:t>describes smooth </a:t>
            </a:r>
            <a:r>
              <a:rPr lang="en-US" dirty="0"/>
              <a:t>tonal variation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1B9010-B55B-4FA2-9102-8DE15882E035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60448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</a:t>
            </a:r>
            <a:r>
              <a:rPr lang="en-US" dirty="0"/>
              <a:t>the rest of our analysis we ignore the smooth component.</a:t>
            </a:r>
          </a:p>
          <a:p>
            <a:r>
              <a:rPr lang="en-US" dirty="0"/>
              <a:t>We can do this because it has zero 2nd derivatives, so it doesn't contribute to any </a:t>
            </a:r>
            <a:r>
              <a:rPr lang="en-US" dirty="0" smtClean="0"/>
              <a:t>coefficients </a:t>
            </a:r>
            <a:r>
              <a:rPr lang="en-US" dirty="0"/>
              <a:t>at this scale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1B9010-B55B-4FA2-9102-8DE15882E035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0819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 </a:t>
            </a:r>
            <a:r>
              <a:rPr lang="en-US" dirty="0"/>
              <a:t>an </a:t>
            </a:r>
            <a:r>
              <a:rPr lang="en-US" dirty="0" smtClean="0"/>
              <a:t>example, </a:t>
            </a:r>
            <a:r>
              <a:rPr lang="en-US" dirty="0"/>
              <a:t>let's consider </a:t>
            </a:r>
            <a:r>
              <a:rPr lang="en-US" dirty="0" smtClean="0"/>
              <a:t>the application of detail </a:t>
            </a:r>
            <a:r>
              <a:rPr lang="en-US" dirty="0"/>
              <a:t>enhancement, which corresponds to increasing the texture.</a:t>
            </a:r>
          </a:p>
          <a:p>
            <a:r>
              <a:rPr lang="en-US" dirty="0"/>
              <a:t>In terms of our decomposition, </a:t>
            </a:r>
            <a:r>
              <a:rPr lang="en-US" dirty="0" smtClean="0"/>
              <a:t>ideally … we </a:t>
            </a:r>
            <a:r>
              <a:rPr lang="en-US" dirty="0"/>
              <a:t>would </a:t>
            </a:r>
            <a:r>
              <a:rPr lang="en-US" dirty="0" smtClean="0"/>
              <a:t>hold </a:t>
            </a:r>
            <a:r>
              <a:rPr lang="en-US" dirty="0"/>
              <a:t>the discontinuity </a:t>
            </a:r>
            <a:r>
              <a:rPr lang="en-US" dirty="0" smtClean="0"/>
              <a:t>unchanged … and </a:t>
            </a:r>
            <a:r>
              <a:rPr lang="en-US" dirty="0"/>
              <a:t>amplify the texture </a:t>
            </a:r>
            <a:r>
              <a:rPr lang="en-US" dirty="0" smtClean="0"/>
              <a:t>component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1B9010-B55B-4FA2-9102-8DE15882E035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40637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</a:t>
            </a:r>
            <a:r>
              <a:rPr lang="en-US" dirty="0"/>
              <a:t>our approach, we consider each coefficient separately </a:t>
            </a:r>
            <a:r>
              <a:rPr lang="en-US" dirty="0" smtClean="0"/>
              <a:t>– </a:t>
            </a:r>
            <a:r>
              <a:rPr lang="en-US" dirty="0" smtClean="0"/>
              <a:t>and in</a:t>
            </a:r>
            <a:r>
              <a:rPr lang="en-US" baseline="0" dirty="0" smtClean="0"/>
              <a:t> particular </a:t>
            </a:r>
            <a:r>
              <a:rPr lang="en-US" dirty="0" smtClean="0"/>
              <a:t>let's </a:t>
            </a:r>
            <a:r>
              <a:rPr lang="en-US" dirty="0"/>
              <a:t>take a look at the </a:t>
            </a:r>
            <a:r>
              <a:rPr lang="en-US" dirty="0" smtClean="0"/>
              <a:t>coefficient</a:t>
            </a:r>
            <a:r>
              <a:rPr lang="en-US" baseline="0" dirty="0" smtClean="0"/>
              <a:t> corresponding to the circled </a:t>
            </a:r>
            <a:r>
              <a:rPr lang="en-US" baseline="0" dirty="0" smtClean="0"/>
              <a:t>pixel</a:t>
            </a:r>
            <a:r>
              <a:rPr lang="en-US" dirty="0" smtClean="0"/>
              <a:t>.</a:t>
            </a:r>
            <a:r>
              <a:rPr lang="en-US" baseline="0" dirty="0"/>
              <a:t> </a:t>
            </a:r>
            <a:r>
              <a:rPr lang="en-US" dirty="0" smtClean="0"/>
              <a:t>By </a:t>
            </a:r>
            <a:r>
              <a:rPr lang="en-US" dirty="0"/>
              <a:t>applying a nonlinearity that's specific to that coefficient, we get a processed version of the input </a:t>
            </a:r>
            <a:r>
              <a:rPr lang="en-US" dirty="0" smtClean="0"/>
              <a:t>that</a:t>
            </a:r>
            <a:r>
              <a:rPr lang="en-US" baseline="0" dirty="0" smtClean="0"/>
              <a:t> has the desired</a:t>
            </a:r>
            <a:r>
              <a:rPr lang="en-US" dirty="0" smtClean="0"/>
              <a:t> local properties</a:t>
            </a:r>
            <a:endParaRPr lang="en-US" dirty="0"/>
          </a:p>
          <a:p>
            <a:endParaRPr lang="en-US" dirty="0"/>
          </a:p>
          <a:p>
            <a:r>
              <a:rPr lang="en-US" dirty="0" smtClean="0"/>
              <a:t>Here, the </a:t>
            </a:r>
            <a:r>
              <a:rPr lang="en-US" dirty="0"/>
              <a:t>circled coefficient is on the left side of the discontinuity, its local result only affects </a:t>
            </a:r>
            <a:r>
              <a:rPr lang="en-US" dirty="0" smtClean="0"/>
              <a:t>the </a:t>
            </a:r>
            <a:r>
              <a:rPr lang="en-US" dirty="0"/>
              <a:t>left side. </a:t>
            </a:r>
            <a:r>
              <a:rPr lang="en-US" dirty="0" smtClean="0"/>
              <a:t>… The coefficients </a:t>
            </a:r>
            <a:r>
              <a:rPr lang="en-US" dirty="0" smtClean="0"/>
              <a:t>on </a:t>
            </a:r>
            <a:r>
              <a:rPr lang="en-US" dirty="0"/>
              <a:t>the right </a:t>
            </a:r>
            <a:r>
              <a:rPr lang="en-US" dirty="0" smtClean="0"/>
              <a:t>get </a:t>
            </a:r>
            <a:r>
              <a:rPr lang="en-US" dirty="0" smtClean="0"/>
              <a:t>processed too, </a:t>
            </a:r>
            <a:r>
              <a:rPr lang="en-US" dirty="0"/>
              <a:t>but </a:t>
            </a:r>
            <a:r>
              <a:rPr lang="en-US" dirty="0" smtClean="0"/>
              <a:t>they have their </a:t>
            </a:r>
            <a:r>
              <a:rPr lang="en-US" dirty="0"/>
              <a:t>own </a:t>
            </a:r>
            <a:r>
              <a:rPr lang="en-US" dirty="0" smtClean="0"/>
              <a:t>local results.</a:t>
            </a:r>
            <a:endParaRPr lang="en-US" dirty="0"/>
          </a:p>
          <a:p>
            <a:endParaRPr lang="en-US" dirty="0"/>
          </a:p>
          <a:p>
            <a:r>
              <a:rPr lang="en-US" dirty="0" smtClean="0"/>
              <a:t>For texture </a:t>
            </a:r>
            <a:r>
              <a:rPr lang="en-US" dirty="0"/>
              <a:t>increase, we use an S-shaped curve, where the S is centered at the value of the circled coefficient. </a:t>
            </a:r>
            <a:r>
              <a:rPr lang="en-US" dirty="0" smtClean="0"/>
              <a:t>This </a:t>
            </a:r>
            <a:r>
              <a:rPr lang="en-US" dirty="0"/>
              <a:t>S </a:t>
            </a:r>
            <a:r>
              <a:rPr lang="en-US" dirty="0" smtClean="0"/>
              <a:t>has </a:t>
            </a:r>
            <a:r>
              <a:rPr lang="en-US" dirty="0"/>
              <a:t>a limited </a:t>
            </a:r>
            <a:r>
              <a:rPr lang="en-US" dirty="0" smtClean="0"/>
              <a:t>range, defined </a:t>
            </a:r>
            <a:r>
              <a:rPr lang="en-US" dirty="0"/>
              <a:t>by a user </a:t>
            </a:r>
            <a:r>
              <a:rPr lang="en-US" dirty="0" smtClean="0"/>
              <a:t>parameter, </a:t>
            </a:r>
            <a:r>
              <a:rPr lang="en-US" dirty="0"/>
              <a:t>that </a:t>
            </a:r>
            <a:r>
              <a:rPr lang="en-US" dirty="0" smtClean="0"/>
              <a:t>distinguishes fine</a:t>
            </a:r>
            <a:r>
              <a:rPr lang="en-US" dirty="0"/>
              <a:t>-scale texture </a:t>
            </a:r>
            <a:r>
              <a:rPr lang="en-US" dirty="0" smtClean="0"/>
              <a:t>(which</a:t>
            </a:r>
            <a:r>
              <a:rPr lang="en-US" baseline="0" dirty="0" smtClean="0"/>
              <a:t> gets </a:t>
            </a:r>
            <a:r>
              <a:rPr lang="en-US" baseline="0" dirty="0" smtClean="0"/>
              <a:t>enhanced) </a:t>
            </a:r>
            <a:r>
              <a:rPr lang="en-US" dirty="0" smtClean="0"/>
              <a:t>from </a:t>
            </a:r>
            <a:r>
              <a:rPr lang="en-US" dirty="0"/>
              <a:t>larger </a:t>
            </a:r>
            <a:r>
              <a:rPr lang="en-US" dirty="0" smtClean="0"/>
              <a:t>discontinuities (which </a:t>
            </a:r>
            <a:r>
              <a:rPr lang="en-US" dirty="0" smtClean="0"/>
              <a:t>are </a:t>
            </a:r>
            <a:r>
              <a:rPr lang="en-US" dirty="0" smtClean="0"/>
              <a:t>unaffected). We can</a:t>
            </a:r>
            <a:r>
              <a:rPr lang="en-US" baseline="0" dirty="0" smtClean="0"/>
              <a:t> also visualize this </a:t>
            </a:r>
            <a:r>
              <a:rPr lang="en-US" dirty="0" smtClean="0"/>
              <a:t>on the </a:t>
            </a:r>
            <a:r>
              <a:rPr lang="en-US" dirty="0"/>
              <a:t>input signal </a:t>
            </a:r>
            <a:r>
              <a:rPr lang="en-US" baseline="0" dirty="0" smtClean="0"/>
              <a:t>to see </a:t>
            </a:r>
            <a:r>
              <a:rPr lang="en-US" baseline="0" dirty="0" smtClean="0"/>
              <a:t>how only some coefficients </a:t>
            </a:r>
            <a:r>
              <a:rPr lang="en-US" baseline="0" dirty="0" smtClean="0"/>
              <a:t>affect the result</a:t>
            </a:r>
            <a:r>
              <a:rPr lang="en-US" dirty="0" smtClean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1B9010-B55B-4FA2-9102-8DE15882E035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08160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Let’s look at the locally-good result In terms</a:t>
            </a:r>
            <a:r>
              <a:rPr lang="en-US" baseline="0" dirty="0" smtClean="0"/>
              <a:t> of our decomposition.</a:t>
            </a:r>
          </a:p>
          <a:p>
            <a:r>
              <a:rPr lang="en-US" baseline="0" dirty="0" smtClean="0"/>
              <a:t>The step </a:t>
            </a:r>
            <a:r>
              <a:rPr lang="en-US" baseline="0" dirty="0" smtClean="0"/>
              <a:t>edge, </a:t>
            </a:r>
            <a:r>
              <a:rPr lang="en-US" baseline="0" dirty="0" smtClean="0"/>
              <a:t>as desired, is unaffected,</a:t>
            </a:r>
          </a:p>
          <a:p>
            <a:r>
              <a:rPr lang="en-US" baseline="0" dirty="0" smtClean="0"/>
              <a:t>For the texture component, only the left side </a:t>
            </a:r>
            <a:r>
              <a:rPr lang="en-US" baseline="0" dirty="0" smtClean="0"/>
              <a:t>has been processed </a:t>
            </a:r>
            <a:r>
              <a:rPr lang="en-US" baseline="0" dirty="0" smtClean="0"/>
              <a:t>– but intuitively, that’s okay.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1B9010-B55B-4FA2-9102-8DE15882E035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98458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Texture values just on the other side of </a:t>
            </a:r>
            <a:r>
              <a:rPr lang="en-US" baseline="0" dirty="0" smtClean="0"/>
              <a:t>the discontinuity have little impact, because they’re dominated by the much </a:t>
            </a:r>
            <a:r>
              <a:rPr lang="en-US" baseline="0" dirty="0" smtClean="0"/>
              <a:t>bigger discontinuity</a:t>
            </a: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1B9010-B55B-4FA2-9102-8DE15882E035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36388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texture values further away have </a:t>
            </a:r>
            <a:r>
              <a:rPr lang="en-US" dirty="0" smtClean="0"/>
              <a:t>less impact</a:t>
            </a:r>
            <a:r>
              <a:rPr lang="en-US" baseline="0" dirty="0" smtClean="0"/>
              <a:t> </a:t>
            </a:r>
            <a:r>
              <a:rPr lang="en-US" baseline="0" dirty="0" smtClean="0"/>
              <a:t>because the kernel </a:t>
            </a:r>
            <a:r>
              <a:rPr lang="en-US" baseline="0" dirty="0" smtClean="0"/>
              <a:t>that combines </a:t>
            </a:r>
            <a:r>
              <a:rPr lang="en-US" baseline="0" dirty="0" smtClean="0"/>
              <a:t>them is close to zero there.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1B9010-B55B-4FA2-9102-8DE15882E035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76426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The takeaway message is that </a:t>
            </a:r>
            <a:r>
              <a:rPr lang="en-US" dirty="0" smtClean="0"/>
              <a:t>overall, the locally-good result is a good approximation</a:t>
            </a:r>
            <a:r>
              <a:rPr lang="en-US" baseline="0" dirty="0" smtClean="0"/>
              <a:t> to the ideal case. </a:t>
            </a:r>
          </a:p>
          <a:p>
            <a:r>
              <a:rPr lang="en-US" baseline="0" dirty="0" smtClean="0"/>
              <a:t>In the paper, we </a:t>
            </a:r>
            <a:r>
              <a:rPr lang="en-US" baseline="0" dirty="0" smtClean="0"/>
              <a:t>have a </a:t>
            </a:r>
            <a:r>
              <a:rPr lang="en-US" baseline="0" dirty="0" smtClean="0"/>
              <a:t>more formal </a:t>
            </a:r>
            <a:r>
              <a:rPr lang="en-US" baseline="0" dirty="0" smtClean="0"/>
              <a:t>version of </a:t>
            </a:r>
            <a:r>
              <a:rPr lang="en-US" baseline="0" dirty="0" smtClean="0"/>
              <a:t>this analysis.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1B9010-B55B-4FA2-9102-8DE15882E035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62985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Finally, I'd like to show some results and compare to other methods.</a:t>
            </a: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The main limitation of our method is that it's relatively slow. A straightforward C++ implementation </a:t>
            </a:r>
            <a:r>
              <a:rPr lang="en-US" dirty="0" smtClean="0"/>
              <a:t>takes about 1 minute to process</a:t>
            </a:r>
            <a:r>
              <a:rPr lang="en-US" baseline="0" dirty="0" smtClean="0"/>
              <a:t> </a:t>
            </a:r>
            <a:r>
              <a:rPr lang="en-US" dirty="0" smtClean="0"/>
              <a:t>a </a:t>
            </a:r>
            <a:r>
              <a:rPr lang="en-US" dirty="0" smtClean="0"/>
              <a:t>1 megapixel </a:t>
            </a:r>
            <a:r>
              <a:rPr lang="en-US" dirty="0" smtClean="0"/>
              <a:t>image</a:t>
            </a:r>
            <a:r>
              <a:rPr lang="en-US" baseline="0" dirty="0" smtClean="0"/>
              <a:t> (using a single thread)</a:t>
            </a:r>
            <a:r>
              <a:rPr lang="en-US" dirty="0" smtClean="0"/>
              <a:t>. </a:t>
            </a:r>
          </a:p>
          <a:p>
            <a:r>
              <a:rPr lang="en-US" dirty="0" smtClean="0"/>
              <a:t>In </a:t>
            </a:r>
            <a:r>
              <a:rPr lang="en-US" dirty="0" smtClean="0"/>
              <a:t>the paper we describe a heuristic </a:t>
            </a:r>
            <a:r>
              <a:rPr lang="en-US" dirty="0" smtClean="0"/>
              <a:t>for speeding </a:t>
            </a:r>
            <a:r>
              <a:rPr lang="en-US" dirty="0" smtClean="0"/>
              <a:t>this </a:t>
            </a:r>
            <a:r>
              <a:rPr lang="en-US" dirty="0" smtClean="0"/>
              <a:t>up, </a:t>
            </a:r>
            <a:r>
              <a:rPr lang="en-US" dirty="0" smtClean="0"/>
              <a:t>without noticeable loss in quality. </a:t>
            </a:r>
          </a:p>
          <a:p>
            <a:endParaRPr lang="en-US" dirty="0" smtClean="0"/>
          </a:p>
          <a:p>
            <a:r>
              <a:rPr lang="en-US" dirty="0" smtClean="0"/>
              <a:t>Note that</a:t>
            </a:r>
            <a:r>
              <a:rPr lang="en-US" baseline="0" dirty="0" smtClean="0"/>
              <a:t> s</a:t>
            </a:r>
            <a:r>
              <a:rPr lang="en-US" dirty="0" smtClean="0"/>
              <a:t>ince our method computes each </a:t>
            </a:r>
            <a:r>
              <a:rPr lang="en-US" dirty="0" smtClean="0"/>
              <a:t>coefficient </a:t>
            </a:r>
            <a:r>
              <a:rPr lang="en-US" dirty="0" smtClean="0"/>
              <a:t>independently, the method is highly parallel.</a:t>
            </a:r>
            <a:r>
              <a:rPr lang="en-US" baseline="0" dirty="0" smtClean="0"/>
              <a:t> </a:t>
            </a:r>
            <a:r>
              <a:rPr lang="en-US" dirty="0" smtClean="0"/>
              <a:t>For example,</a:t>
            </a:r>
            <a:r>
              <a:rPr lang="en-US" baseline="0" dirty="0" smtClean="0"/>
              <a:t> b</a:t>
            </a:r>
            <a:r>
              <a:rPr lang="en-US" dirty="0" smtClean="0"/>
              <a:t>y </a:t>
            </a:r>
            <a:r>
              <a:rPr lang="en-US" dirty="0" smtClean="0"/>
              <a:t>using an 8-core CPU, we can go 8x faster, which gets the running time down to about 4 seconds per megapixel.</a:t>
            </a: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I’ll start by</a:t>
            </a:r>
            <a:r>
              <a:rPr lang="en-US" baseline="0" dirty="0" smtClean="0"/>
              <a:t> showing some results of our method for texture </a:t>
            </a:r>
            <a:r>
              <a:rPr lang="en-US" baseline="0" dirty="0" smtClean="0"/>
              <a:t>manipulation</a:t>
            </a:r>
          </a:p>
          <a:p>
            <a:r>
              <a:rPr lang="en-US" baseline="0" dirty="0" smtClean="0"/>
              <a:t>Here’s a sample input image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Here’s our result for decreasing</a:t>
            </a:r>
            <a:r>
              <a:rPr lang="en-US" baseline="0" dirty="0" smtClean="0"/>
              <a:t> the texture. It </a:t>
            </a:r>
            <a:r>
              <a:rPr lang="en-US" baseline="0" dirty="0" smtClean="0"/>
              <a:t>shows </a:t>
            </a:r>
            <a:r>
              <a:rPr lang="en-US" baseline="0" dirty="0" smtClean="0"/>
              <a:t>clean </a:t>
            </a:r>
            <a:r>
              <a:rPr lang="en-US" dirty="0" smtClean="0"/>
              <a:t>edge-preserving blur,</a:t>
            </a:r>
            <a:r>
              <a:rPr lang="en-US" baseline="0" dirty="0" smtClean="0"/>
              <a:t> without bleeding artifacts. You can see that </a:t>
            </a:r>
            <a:r>
              <a:rPr lang="en-US" dirty="0" smtClean="0"/>
              <a:t>important edges are preserved</a:t>
            </a:r>
            <a:r>
              <a:rPr lang="en-US" baseline="0" dirty="0" smtClean="0"/>
              <a:t> </a:t>
            </a:r>
            <a:r>
              <a:rPr lang="en-US" dirty="0" smtClean="0"/>
              <a:t>over different scales, </a:t>
            </a:r>
            <a:r>
              <a:rPr lang="en-US" dirty="0" smtClean="0"/>
              <a:t>maintaining </a:t>
            </a:r>
            <a:r>
              <a:rPr lang="en-US" baseline="0" dirty="0" smtClean="0"/>
              <a:t>detail over both </a:t>
            </a:r>
            <a:r>
              <a:rPr lang="en-US" baseline="0" dirty="0" smtClean="0"/>
              <a:t>the </a:t>
            </a:r>
            <a:r>
              <a:rPr lang="en-US" baseline="0" dirty="0" smtClean="0"/>
              <a:t>architecture and </a:t>
            </a:r>
            <a:r>
              <a:rPr lang="en-US" baseline="0" dirty="0" smtClean="0"/>
              <a:t>the </a:t>
            </a:r>
            <a:r>
              <a:rPr lang="en-US" baseline="0" dirty="0" smtClean="0"/>
              <a:t>people </a:t>
            </a:r>
            <a:r>
              <a:rPr lang="en-US" baseline="0" dirty="0" smtClean="0"/>
              <a:t>in the scene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 smtClean="0"/>
              <a:t>(the banding</a:t>
            </a:r>
            <a:r>
              <a:rPr lang="en-US" baseline="0" dirty="0" smtClean="0"/>
              <a:t> </a:t>
            </a:r>
            <a:r>
              <a:rPr lang="en-US" baseline="0" dirty="0" smtClean="0"/>
              <a:t>artifacts in </a:t>
            </a:r>
            <a:r>
              <a:rPr lang="en-US" baseline="0" dirty="0" smtClean="0"/>
              <a:t>sky are due to the projector)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Here’s out result for increasing</a:t>
            </a:r>
            <a:r>
              <a:rPr lang="en-US" baseline="0" dirty="0" smtClean="0"/>
              <a:t> texture, amplifying detail, again with no visible artifacts</a:t>
            </a:r>
            <a:r>
              <a:rPr lang="en-US" baseline="0" dirty="0" smtClean="0"/>
              <a:t>.</a:t>
            </a:r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And we can push this even</a:t>
            </a:r>
            <a:r>
              <a:rPr lang="en-US" baseline="0" dirty="0" smtClean="0"/>
              <a:t> further. </a:t>
            </a:r>
          </a:p>
          <a:p>
            <a:endParaRPr lang="en-US" dirty="0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baseline="0" dirty="0" smtClean="0"/>
              <a:t>Where </a:t>
            </a:r>
            <a:r>
              <a:rPr lang="en-US" baseline="0" dirty="0" smtClean="0"/>
              <a:t>our method really shines is for very strong detail enhancement. </a:t>
            </a:r>
          </a:p>
          <a:p>
            <a:r>
              <a:rPr lang="en-US" baseline="0" dirty="0" smtClean="0"/>
              <a:t>Our method is robust enough to support very strong enhancement </a:t>
            </a:r>
            <a:r>
              <a:rPr lang="en-US" baseline="0" dirty="0" smtClean="0"/>
              <a:t>like this, without </a:t>
            </a:r>
            <a:r>
              <a:rPr lang="en-US" baseline="0" dirty="0" smtClean="0"/>
              <a:t>artifacts. 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For reference, here’s the original input image.</a:t>
            </a: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And again,</a:t>
            </a:r>
            <a:r>
              <a:rPr lang="en-US" baseline="0" dirty="0" smtClean="0"/>
              <a:t> here’s our </a:t>
            </a:r>
            <a:r>
              <a:rPr lang="en-US" baseline="0" dirty="0" smtClean="0"/>
              <a:t>strong texture enhancement result</a:t>
            </a:r>
            <a:r>
              <a:rPr lang="en-US" baseline="0" dirty="0" smtClean="0"/>
              <a:t>.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When comparing to other methods, differences in quality can really</a:t>
            </a:r>
            <a:r>
              <a:rPr lang="en-US" baseline="0" dirty="0" smtClean="0"/>
              <a:t> </a:t>
            </a:r>
            <a:r>
              <a:rPr lang="en-US" dirty="0" smtClean="0"/>
              <a:t>be </a:t>
            </a:r>
            <a:r>
              <a:rPr lang="en-US" dirty="0" smtClean="0"/>
              <a:t>appreciated at </a:t>
            </a:r>
            <a:r>
              <a:rPr lang="en-US" dirty="0" smtClean="0"/>
              <a:t>edges</a:t>
            </a:r>
            <a:r>
              <a:rPr lang="en-US" dirty="0" smtClean="0"/>
              <a:t>. Bilateral filtering,</a:t>
            </a:r>
            <a:r>
              <a:rPr lang="en-US" baseline="0" dirty="0" smtClean="0"/>
              <a:t> for example, can give rise to rims at strong edges. Although this problem can be addressed with post-processing, our method delivers clean edges without any extra steps or parameters to tune.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Edge-avoiding wavelets</a:t>
            </a:r>
            <a:r>
              <a:rPr lang="en-US" baseline="0" dirty="0" smtClean="0"/>
              <a:t> can also have issues at edges, </a:t>
            </a:r>
            <a:r>
              <a:rPr lang="en-US" baseline="0" dirty="0" smtClean="0"/>
              <a:t>sometimes showing strong </a:t>
            </a:r>
            <a:r>
              <a:rPr lang="en-US" baseline="0" dirty="0" smtClean="0"/>
              <a:t>aliasing </a:t>
            </a:r>
            <a:r>
              <a:rPr lang="en-US" dirty="0" smtClean="0"/>
              <a:t>artifacts</a:t>
            </a:r>
            <a:r>
              <a:rPr lang="en-US" baseline="0" dirty="0" smtClean="0"/>
              <a:t> at </a:t>
            </a:r>
            <a:r>
              <a:rPr lang="en-US" dirty="0" smtClean="0"/>
              <a:t>discontinuities. </a:t>
            </a:r>
            <a:r>
              <a:rPr lang="en-US" dirty="0" smtClean="0"/>
              <a:t>By contrast,</a:t>
            </a:r>
            <a:r>
              <a:rPr lang="en-US" baseline="0" dirty="0" smtClean="0"/>
              <a:t> o</a:t>
            </a:r>
            <a:r>
              <a:rPr lang="en-US" dirty="0" smtClean="0"/>
              <a:t>ur </a:t>
            </a:r>
            <a:r>
              <a:rPr lang="en-US" dirty="0" smtClean="0"/>
              <a:t>results don’t suffer from this kind of artifact.</a:t>
            </a: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Moving on to some</a:t>
            </a:r>
            <a:r>
              <a:rPr lang="en-US" baseline="0" dirty="0" smtClean="0"/>
              <a:t> tone mapping results, here’s a baseline showing </a:t>
            </a:r>
            <a:r>
              <a:rPr lang="en-US" baseline="0" dirty="0" smtClean="0"/>
              <a:t>an </a:t>
            </a:r>
            <a:r>
              <a:rPr lang="en-US" baseline="0" dirty="0" smtClean="0"/>
              <a:t>HDR </a:t>
            </a:r>
            <a:r>
              <a:rPr lang="en-US" baseline="0" dirty="0" smtClean="0"/>
              <a:t>(or high dynamic range) image </a:t>
            </a:r>
            <a:r>
              <a:rPr lang="en-US" baseline="0" dirty="0" smtClean="0"/>
              <a:t>compressed </a:t>
            </a:r>
            <a:r>
              <a:rPr lang="en-US" baseline="0" dirty="0" smtClean="0"/>
              <a:t>with naïve gamma </a:t>
            </a:r>
            <a:r>
              <a:rPr lang="en-US" baseline="0" dirty="0" smtClean="0"/>
              <a:t>curve. We can do much better with local, edge-preserving tone mapping.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Here’s a result from Li</a:t>
            </a:r>
            <a:r>
              <a:rPr lang="en-US" baseline="0" dirty="0" smtClean="0"/>
              <a:t> et </a:t>
            </a:r>
            <a:r>
              <a:rPr lang="en-US" baseline="0" dirty="0" err="1" smtClean="0"/>
              <a:t>al’s</a:t>
            </a:r>
            <a:r>
              <a:rPr lang="en-US" baseline="0" dirty="0" smtClean="0"/>
              <a:t> smooth gain maps method, showing a neutral photographic-style rendition. And </a:t>
            </a:r>
            <a:r>
              <a:rPr lang="en-US" baseline="0" dirty="0" smtClean="0"/>
              <a:t>this result is very </a:t>
            </a:r>
            <a:r>
              <a:rPr lang="en-US" baseline="0" dirty="0" smtClean="0"/>
              <a:t>satisfying.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Here’s the result</a:t>
            </a:r>
            <a:r>
              <a:rPr lang="en-US" baseline="0" dirty="0" smtClean="0"/>
              <a:t> from</a:t>
            </a:r>
            <a:r>
              <a:rPr lang="en-US" dirty="0" smtClean="0"/>
              <a:t> </a:t>
            </a:r>
            <a:r>
              <a:rPr lang="en-US" dirty="0" err="1" smtClean="0"/>
              <a:t>Farbman</a:t>
            </a:r>
            <a:r>
              <a:rPr lang="en-US" dirty="0" smtClean="0"/>
              <a:t> et </a:t>
            </a:r>
            <a:r>
              <a:rPr lang="en-US" dirty="0" err="1" smtClean="0"/>
              <a:t>al’s</a:t>
            </a:r>
            <a:r>
              <a:rPr lang="en-US" dirty="0" smtClean="0"/>
              <a:t> weighted</a:t>
            </a:r>
            <a:r>
              <a:rPr lang="en-US" baseline="0" dirty="0" smtClean="0"/>
              <a:t> least squares approach – again a very satisfying result.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And here’s our result for this scene, which is </a:t>
            </a:r>
            <a:r>
              <a:rPr lang="en-US" dirty="0" smtClean="0"/>
              <a:t>very satisfying as well. </a:t>
            </a:r>
            <a:r>
              <a:rPr lang="en-US" dirty="0" smtClean="0"/>
              <a:t>Apart from </a:t>
            </a:r>
            <a:r>
              <a:rPr lang="en-US" dirty="0" smtClean="0"/>
              <a:t>some differences</a:t>
            </a:r>
            <a:r>
              <a:rPr lang="en-US" baseline="0" dirty="0" smtClean="0"/>
              <a:t> </a:t>
            </a:r>
            <a:r>
              <a:rPr lang="en-US" baseline="0" dirty="0" smtClean="0"/>
              <a:t>in </a:t>
            </a:r>
            <a:r>
              <a:rPr lang="en-US" baseline="0" dirty="0" smtClean="0"/>
              <a:t>overall tone</a:t>
            </a:r>
            <a:r>
              <a:rPr lang="en-US" baseline="0" dirty="0" smtClean="0"/>
              <a:t>, </a:t>
            </a:r>
            <a:r>
              <a:rPr lang="en-US" baseline="0" dirty="0" smtClean="0"/>
              <a:t>these </a:t>
            </a:r>
            <a:r>
              <a:rPr lang="en-US" baseline="0" dirty="0" smtClean="0"/>
              <a:t>methods </a:t>
            </a:r>
            <a:r>
              <a:rPr lang="en-US" baseline="0" dirty="0" smtClean="0"/>
              <a:t>all look about the same and perform </a:t>
            </a:r>
            <a:r>
              <a:rPr lang="en-US" baseline="0" dirty="0" smtClean="0"/>
              <a:t>at </a:t>
            </a:r>
            <a:r>
              <a:rPr lang="en-US" baseline="0" dirty="0" smtClean="0"/>
              <a:t>roughly the same level</a:t>
            </a:r>
            <a:r>
              <a:rPr lang="en-US" baseline="0" dirty="0" smtClean="0"/>
              <a:t>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 smtClean="0"/>
              <a:t>real challenge </a:t>
            </a:r>
            <a:r>
              <a:rPr lang="en-US" dirty="0" smtClean="0"/>
              <a:t>is </a:t>
            </a:r>
            <a:r>
              <a:rPr lang="en-US" dirty="0" smtClean="0"/>
              <a:t>for more </a:t>
            </a:r>
            <a:r>
              <a:rPr lang="en-US" dirty="0" smtClean="0"/>
              <a:t>exaggerated renditions.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 smtClean="0"/>
              <a:t>When we tone map </a:t>
            </a:r>
            <a:r>
              <a:rPr lang="en-US" dirty="0" smtClean="0"/>
              <a:t>*and* </a:t>
            </a:r>
            <a:r>
              <a:rPr lang="en-US" dirty="0" smtClean="0"/>
              <a:t>increase</a:t>
            </a:r>
            <a:r>
              <a:rPr lang="en-US" baseline="0" dirty="0" smtClean="0"/>
              <a:t> the level of detail, other methods start to show problems.</a:t>
            </a:r>
          </a:p>
          <a:p>
            <a:pPr>
              <a:spcBef>
                <a:spcPct val="0"/>
              </a:spcBef>
            </a:pPr>
            <a:r>
              <a:rPr lang="en-US" baseline="0" dirty="0" smtClean="0"/>
              <a:t>Smooth gain maps, for example, are not well suited for increasing detail. </a:t>
            </a:r>
            <a:r>
              <a:rPr lang="en-US" baseline="0" dirty="0" smtClean="0"/>
              <a:t>Using them for this purpose gives </a:t>
            </a:r>
            <a:r>
              <a:rPr lang="en-US" baseline="0" dirty="0" smtClean="0"/>
              <a:t>rise to halo artifacts at edges.</a:t>
            </a:r>
            <a:endParaRPr lang="en-US" dirty="0" smtClean="0"/>
          </a:p>
        </p:txBody>
      </p:sp>
      <p:sp>
        <p:nvSpPr>
          <p:cNvPr id="6553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EA36243-9024-42FD-8C23-8888A49501B5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60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Weighted least squares is better at enhancing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details, but it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too leads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artifacts at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edges.</a:t>
            </a:r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problem here isn’t about us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being bad at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setting parameters for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these methods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this case,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Dani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Lischinski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has been very kind to spend time tuning the parameters for us. But even with good settings, some problems remain</a:t>
            </a:r>
            <a:endParaRPr lang="en-US" dirty="0" smtClean="0"/>
          </a:p>
        </p:txBody>
      </p:sp>
      <p:sp>
        <p:nvSpPr>
          <p:cNvPr id="675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5AF36E9-3028-4F34-8B18-F3B5EBC852E5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61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 smtClean="0"/>
              <a:t>By comparison, our result lets us increase detail aggressively – but without suffering</a:t>
            </a:r>
            <a:r>
              <a:rPr lang="en-US" baseline="0" dirty="0" smtClean="0"/>
              <a:t> from any of those artifacts. This gives a look that’s reminiscent of classic exaggerated HDR </a:t>
            </a:r>
            <a:r>
              <a:rPr lang="en-US" baseline="0" dirty="0" err="1" smtClean="0"/>
              <a:t>tonemapping</a:t>
            </a:r>
            <a:r>
              <a:rPr lang="en-US" baseline="0" dirty="0" smtClean="0"/>
              <a:t> - </a:t>
            </a:r>
            <a:r>
              <a:rPr lang="en-US" baseline="0" dirty="0" smtClean="0"/>
              <a:t>but without the distracting halos and rims.</a:t>
            </a:r>
            <a:endParaRPr lang="en-US" dirty="0" smtClean="0"/>
          </a:p>
        </p:txBody>
      </p:sp>
      <p:sp>
        <p:nvSpPr>
          <p:cNvPr id="696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E39FE5C-5597-4866-AFCD-AE52450716D5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62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Just to reiterate,</a:t>
            </a:r>
            <a:r>
              <a:rPr lang="en-US" baseline="0" dirty="0" smtClean="0"/>
              <a:t> while previous methods do well on neutral renditions, they start to break for large increases in detail. Our method is more robust, and lets us push effects further without artifacts.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z="1200" b="0" dirty="0" smtClean="0">
                <a:solidFill>
                  <a:schemeClr val="tx1"/>
                </a:solidFill>
                <a:latin typeface="Calibri" pitchFamily="34" charset="0"/>
              </a:rPr>
              <a:t>In the supplemental material</a:t>
            </a:r>
            <a:r>
              <a:rPr lang="en-US" sz="1200" b="0" baseline="0" dirty="0" smtClean="0">
                <a:solidFill>
                  <a:schemeClr val="tx1"/>
                </a:solidFill>
                <a:latin typeface="Calibri" pitchFamily="34" charset="0"/>
              </a:rPr>
              <a:t> you can find many more results and comparisons. None of our results were hand tuned - we used the same settings for all datasets, and we provide </a:t>
            </a:r>
            <a:r>
              <a:rPr lang="en-US" sz="1200" b="0" baseline="0" dirty="0" err="1" smtClean="0">
                <a:solidFill>
                  <a:schemeClr val="tx1"/>
                </a:solidFill>
                <a:latin typeface="Calibri" pitchFamily="34" charset="0"/>
              </a:rPr>
              <a:t>Matlab</a:t>
            </a:r>
            <a:r>
              <a:rPr lang="en-US" sz="1200" b="0" baseline="0" dirty="0" smtClean="0">
                <a:solidFill>
                  <a:schemeClr val="tx1"/>
                </a:solidFill>
                <a:latin typeface="Calibri" pitchFamily="34" charset="0"/>
              </a:rPr>
              <a:t> code to reproduce the results.</a:t>
            </a:r>
            <a:endParaRPr lang="en-US" sz="1200" b="0" dirty="0" smtClean="0">
              <a:solidFill>
                <a:schemeClr val="tx1"/>
              </a:solidFill>
              <a:latin typeface="Calibri" pitchFamily="34" charset="0"/>
            </a:endParaRPr>
          </a:p>
          <a:p>
            <a:endParaRPr lang="en-US" b="0" dirty="0" smtClean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To conclude,</a:t>
            </a:r>
            <a:r>
              <a:rPr lang="en-US" baseline="0" dirty="0" smtClean="0"/>
              <a:t> we’ve shown, contrary to popular belief, that classic </a:t>
            </a:r>
            <a:r>
              <a:rPr lang="en-US" baseline="0" dirty="0" err="1" smtClean="0"/>
              <a:t>Laplacian</a:t>
            </a:r>
            <a:r>
              <a:rPr lang="en-US" baseline="0" dirty="0" smtClean="0"/>
              <a:t> pyramids are well-suited for edge-aware editing. Our method builds on well </a:t>
            </a:r>
            <a:r>
              <a:rPr lang="en-US" baseline="0" dirty="0" smtClean="0"/>
              <a:t>known, basic </a:t>
            </a:r>
            <a:r>
              <a:rPr lang="en-US" baseline="0" dirty="0" smtClean="0"/>
              <a:t>tools and can </a:t>
            </a:r>
            <a:r>
              <a:rPr lang="en-US" baseline="0" dirty="0" smtClean="0"/>
              <a:t>be </a:t>
            </a:r>
            <a:r>
              <a:rPr lang="en-US" baseline="0" dirty="0" smtClean="0"/>
              <a:t>implemented using </a:t>
            </a:r>
            <a:r>
              <a:rPr lang="en-US" baseline="0" dirty="0" smtClean="0"/>
              <a:t>image resizing and </a:t>
            </a:r>
            <a:r>
              <a:rPr lang="en-US" baseline="0" dirty="0" err="1" smtClean="0"/>
              <a:t>pointwise</a:t>
            </a:r>
            <a:r>
              <a:rPr lang="en-US" baseline="0" dirty="0" smtClean="0"/>
              <a:t> functions</a:t>
            </a:r>
          </a:p>
          <a:p>
            <a:endParaRPr lang="en-US" baseline="0" dirty="0" smtClean="0"/>
          </a:p>
          <a:p>
            <a:r>
              <a:rPr lang="en-US" baseline="0" dirty="0" smtClean="0"/>
              <a:t>Our method is also particularly robust. </a:t>
            </a:r>
            <a:r>
              <a:rPr lang="en-US" baseline="0" dirty="0" smtClean="0"/>
              <a:t>This </a:t>
            </a:r>
            <a:r>
              <a:rPr lang="en-US" baseline="0" dirty="0" smtClean="0"/>
              <a:t>lets us achieve stronger effects than previously </a:t>
            </a:r>
            <a:r>
              <a:rPr lang="en-US" baseline="0" dirty="0" smtClean="0"/>
              <a:t>possible, </a:t>
            </a:r>
            <a:r>
              <a:rPr lang="en-US" baseline="0" dirty="0" smtClean="0"/>
              <a:t>without </a:t>
            </a:r>
            <a:r>
              <a:rPr lang="en-US" baseline="0" dirty="0" smtClean="0"/>
              <a:t>artifacts</a:t>
            </a:r>
            <a:r>
              <a:rPr lang="en-US" baseline="0" dirty="0" smtClean="0"/>
              <a:t>.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We’d like to thank all of these people and funding</a:t>
            </a:r>
            <a:r>
              <a:rPr lang="en-US" baseline="0" dirty="0" smtClean="0"/>
              <a:t> sources for their support. In particular</a:t>
            </a:r>
            <a:r>
              <a:rPr lang="en-US" dirty="0" smtClean="0"/>
              <a:t> we’d like to acknowledge</a:t>
            </a:r>
            <a:r>
              <a:rPr lang="en-US" baseline="0" dirty="0" smtClean="0"/>
              <a:t> </a:t>
            </a:r>
            <a:r>
              <a:rPr lang="en-US" dirty="0" smtClean="0"/>
              <a:t>Ted </a:t>
            </a:r>
            <a:r>
              <a:rPr lang="en-US" dirty="0" err="1" smtClean="0"/>
              <a:t>Adelson</a:t>
            </a:r>
            <a:r>
              <a:rPr lang="en-US" dirty="0" smtClean="0"/>
              <a:t>, Bill Freeman,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Fredo</a:t>
            </a:r>
            <a:r>
              <a:rPr lang="en-US" baseline="0" dirty="0" smtClean="0"/>
              <a:t> Durand, and the rest of the MIT graphics group for their </a:t>
            </a:r>
            <a:r>
              <a:rPr lang="en-US" baseline="0" dirty="0" smtClean="0"/>
              <a:t>feedback on this project.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Thanks </a:t>
            </a:r>
            <a:r>
              <a:rPr lang="en-US" baseline="0" dirty="0" smtClean="0"/>
              <a:t>for </a:t>
            </a:r>
            <a:r>
              <a:rPr lang="en-US" baseline="0" dirty="0" smtClean="0"/>
              <a:t>your attention.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1B9010-B55B-4FA2-9102-8DE15882E035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92515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b="1" smtClean="0">
                <a:solidFill>
                  <a:srgbClr val="FF0000"/>
                </a:solidFill>
              </a:rPr>
              <a:t>- isotropic filters</a:t>
            </a:r>
          </a:p>
          <a:p>
            <a:pPr>
              <a:spcBef>
                <a:spcPct val="0"/>
              </a:spcBef>
            </a:pPr>
            <a:r>
              <a:rPr lang="en-US" b="1" smtClean="0">
                <a:solidFill>
                  <a:srgbClr val="FF0000"/>
                </a:solidFill>
              </a:rPr>
              <a:t>- correlations over different scales</a:t>
            </a:r>
          </a:p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A8CA2E8-5DBD-4ACE-AB59-FB94D750BBB5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8F7ED9-51D9-4AAA-A1DE-53773F7A8C57}" type="datetime1">
              <a:rPr lang="en-US" smtClean="0"/>
              <a:t>8/9/11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F80D63-4FD7-48A6-B4E6-9081C0B51E7B}" type="datetime1">
              <a:rPr lang="en-US" smtClean="0"/>
              <a:t>8/9/11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32588B-B50E-45C2-8233-AAEC5F6613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EF2324-C648-4503-9EA6-8515F0FD2717}" type="datetime1">
              <a:rPr lang="en-US" smtClean="0"/>
              <a:t>8/9/11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2CE5D-EF9A-4EA8-AA83-F74060DCEA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A19112-B811-4DB9-A990-5BDA2C378A11}" type="datetime1">
              <a:rPr lang="en-US" smtClean="0"/>
              <a:t>8/9/11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C456B4-5419-4C64-A6AF-842BE98046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5BC667-F1D4-4916-98FC-212176551DC9}" type="datetime1">
              <a:rPr lang="en-US" smtClean="0"/>
              <a:t>8/9/11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E01B6D-BE58-4AD5-8467-5D688A2DF1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D13725-8BB0-4E76-9E5B-2249A97F7606}" type="datetime1">
              <a:rPr lang="en-US" smtClean="0"/>
              <a:t>8/9/11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3D99137-F564-4F05-8186-66118BFF42A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928105-3892-41FF-B80B-61C8574C2ACF}" type="datetime1">
              <a:rPr lang="en-US" smtClean="0"/>
              <a:t>8/9/11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E47FE7-9137-433D-A09D-81E4DAF4DF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7CB15E-E08B-442E-9F27-7A1CB5A1E585}" type="datetime1">
              <a:rPr lang="en-US" smtClean="0"/>
              <a:t>8/9/11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D834AA-9078-485F-B296-3D20E2BA1C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597FD7-8499-4725-A608-12F070DF44E5}" type="datetime1">
              <a:rPr lang="en-US" smtClean="0"/>
              <a:t>8/9/11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3E240E-BBC4-4D6D-87D4-50CCFB110A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5C6D1F-7D9F-489A-BCEA-F06DC3E4CA4D}" type="datetime1">
              <a:rPr lang="en-US" smtClean="0"/>
              <a:t>8/9/11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85516C-7923-48D2-A7E3-223F6778EB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E02D79-11B5-4DEC-A79E-B17324C56E34}" type="datetime1">
              <a:rPr lang="en-US" smtClean="0"/>
              <a:t>8/9/11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C50BE0-0AAA-4E48-82F2-35063C8BB2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665815B-F9FB-4064-843F-0A253556908D}" type="datetime1">
              <a:rPr lang="en-US" smtClean="0"/>
              <a:t>8/9/11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48688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3D99137-F564-4F05-8186-66118BFF42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hf hdr="0" ftr="0" dt="0"/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2.png"/><Relationship Id="rId5" Type="http://schemas.openxmlformats.org/officeDocument/2006/relationships/image" Target="../media/image11.png"/><Relationship Id="rId6" Type="http://schemas.openxmlformats.org/officeDocument/2006/relationships/image" Target="../media/image10.png"/><Relationship Id="rId7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12.png"/><Relationship Id="rId5" Type="http://schemas.openxmlformats.org/officeDocument/2006/relationships/image" Target="../media/image11.pn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12.png"/><Relationship Id="rId5" Type="http://schemas.openxmlformats.org/officeDocument/2006/relationships/image" Target="../media/image11.pn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12.png"/><Relationship Id="rId6" Type="http://schemas.openxmlformats.org/officeDocument/2006/relationships/image" Target="../media/image17.png"/><Relationship Id="rId7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29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31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32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29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3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39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40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41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43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44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16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25475"/>
            <a:ext cx="7772400" cy="184467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 smtClean="0"/>
              <a:t>Local </a:t>
            </a:r>
            <a:r>
              <a:rPr lang="en-US" b="1" dirty="0" err="1" smtClean="0"/>
              <a:t>Laplacian</a:t>
            </a:r>
            <a:r>
              <a:rPr lang="en-US" b="1" dirty="0" smtClean="0"/>
              <a:t> Filters:</a:t>
            </a:r>
            <a:br>
              <a:rPr lang="en-US" b="1" dirty="0" smtClean="0"/>
            </a:br>
            <a:r>
              <a:rPr lang="en-US" sz="3600" dirty="0" smtClean="0"/>
              <a:t>Edge-aware Image Processing</a:t>
            </a:r>
            <a:br>
              <a:rPr lang="en-US" sz="3600" dirty="0" smtClean="0"/>
            </a:br>
            <a:r>
              <a:rPr lang="en-US" sz="3600" dirty="0" smtClean="0"/>
              <a:t>with a </a:t>
            </a:r>
            <a:r>
              <a:rPr lang="en-US" sz="3600" dirty="0" err="1" smtClean="0"/>
              <a:t>Laplacian</a:t>
            </a:r>
            <a:r>
              <a:rPr lang="en-US" sz="3600" dirty="0" smtClean="0"/>
              <a:t> Pyramid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3388" y="2914650"/>
            <a:ext cx="8710612" cy="1314450"/>
          </a:xfrm>
        </p:spPr>
        <p:txBody>
          <a:bodyPr rtlCol="0">
            <a:noAutofit/>
          </a:bodyPr>
          <a:lstStyle/>
          <a:p>
            <a:pPr algn="l" fontAlgn="auto">
              <a:spcAft>
                <a:spcPts val="0"/>
              </a:spcAft>
              <a:buFont typeface="Arial"/>
              <a:buNone/>
              <a:defRPr/>
            </a:pPr>
            <a:r>
              <a:rPr lang="en-US" sz="2000" b="1" dirty="0" smtClean="0"/>
              <a:t>Sylvain Paris</a:t>
            </a:r>
            <a:r>
              <a:rPr lang="en-US" sz="2000" dirty="0" smtClean="0"/>
              <a:t>, Adobe</a:t>
            </a:r>
          </a:p>
          <a:p>
            <a:pPr algn="l" fontAlgn="auto">
              <a:spcAft>
                <a:spcPts val="0"/>
              </a:spcAft>
              <a:buFont typeface="Arial"/>
              <a:buNone/>
              <a:defRPr/>
            </a:pPr>
            <a:r>
              <a:rPr lang="en-US" sz="2000" b="1" dirty="0" smtClean="0"/>
              <a:t>Samuel W. </a:t>
            </a:r>
            <a:r>
              <a:rPr lang="en-US" sz="2000" b="1" dirty="0" err="1" smtClean="0"/>
              <a:t>Hasinoff</a:t>
            </a:r>
            <a:r>
              <a:rPr lang="en-US" sz="2000" dirty="0" smtClean="0"/>
              <a:t>, Toyota Technological Institute at Chicago and MIT CSAIL</a:t>
            </a:r>
          </a:p>
          <a:p>
            <a:pPr algn="l" fontAlgn="auto">
              <a:spcAft>
                <a:spcPts val="0"/>
              </a:spcAft>
              <a:buFont typeface="Arial"/>
              <a:buNone/>
              <a:defRPr/>
            </a:pPr>
            <a:r>
              <a:rPr lang="en-US" sz="2000" b="1" dirty="0" smtClean="0"/>
              <a:t>Jan </a:t>
            </a:r>
            <a:r>
              <a:rPr lang="en-US" sz="2000" b="1" dirty="0" err="1" smtClean="0"/>
              <a:t>Kautz</a:t>
            </a:r>
            <a:r>
              <a:rPr lang="en-US" sz="2000" dirty="0" smtClean="0"/>
              <a:t>, University College London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Two-scale Alternatives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000" dirty="0" smtClean="0"/>
              <a:t>Dedicated schemes to account for edges</a:t>
            </a:r>
          </a:p>
          <a:p>
            <a:pPr lvl="1"/>
            <a:r>
              <a:rPr lang="en-US" sz="2600" dirty="0" smtClean="0"/>
              <a:t>Anisotropic diffusion </a:t>
            </a:r>
            <a:r>
              <a:rPr lang="en-US" sz="1900" dirty="0" smtClean="0">
                <a:solidFill>
                  <a:srgbClr val="7F7F7F"/>
                </a:solidFill>
              </a:rPr>
              <a:t>[</a:t>
            </a:r>
            <a:r>
              <a:rPr lang="en-US" sz="1900" dirty="0" err="1" smtClean="0">
                <a:solidFill>
                  <a:srgbClr val="7F7F7F"/>
                </a:solidFill>
              </a:rPr>
              <a:t>Perona</a:t>
            </a:r>
            <a:r>
              <a:rPr lang="en-US" sz="1900" dirty="0" smtClean="0">
                <a:solidFill>
                  <a:srgbClr val="7F7F7F"/>
                </a:solidFill>
              </a:rPr>
              <a:t> 90], </a:t>
            </a:r>
            <a:r>
              <a:rPr lang="en-US" sz="2600" dirty="0" smtClean="0"/>
              <a:t>bilateral filter </a:t>
            </a:r>
            <a:r>
              <a:rPr lang="en-US" sz="1900" dirty="0" smtClean="0">
                <a:solidFill>
                  <a:srgbClr val="7F7F7F"/>
                </a:solidFill>
              </a:rPr>
              <a:t>[</a:t>
            </a:r>
            <a:r>
              <a:rPr lang="en-US" sz="1900" dirty="0" err="1" smtClean="0">
                <a:solidFill>
                  <a:srgbClr val="7F7F7F"/>
                </a:solidFill>
              </a:rPr>
              <a:t>Tomasi</a:t>
            </a:r>
            <a:r>
              <a:rPr lang="en-US" sz="1900" dirty="0" smtClean="0">
                <a:solidFill>
                  <a:srgbClr val="7F7F7F"/>
                </a:solidFill>
              </a:rPr>
              <a:t> 98]</a:t>
            </a:r>
            <a:r>
              <a:rPr lang="en-US" sz="2600" dirty="0" smtClean="0"/>
              <a:t>, </a:t>
            </a:r>
            <a:br>
              <a:rPr lang="en-US" sz="2600" dirty="0" smtClean="0"/>
            </a:br>
            <a:r>
              <a:rPr lang="en-US" sz="2600" dirty="0" smtClean="0"/>
              <a:t>weighted least squares </a:t>
            </a:r>
            <a:r>
              <a:rPr lang="en-US" sz="1900" dirty="0" smtClean="0">
                <a:solidFill>
                  <a:srgbClr val="7F7F7F"/>
                </a:solidFill>
              </a:rPr>
              <a:t>[</a:t>
            </a:r>
            <a:r>
              <a:rPr lang="en-US" sz="1900" dirty="0" err="1" smtClean="0">
                <a:solidFill>
                  <a:srgbClr val="7F7F7F"/>
                </a:solidFill>
              </a:rPr>
              <a:t>Farbman</a:t>
            </a:r>
            <a:r>
              <a:rPr lang="en-US" sz="1900" dirty="0" smtClean="0">
                <a:solidFill>
                  <a:srgbClr val="7F7F7F"/>
                </a:solidFill>
              </a:rPr>
              <a:t> 08]</a:t>
            </a:r>
            <a:r>
              <a:rPr lang="en-US" sz="2600" dirty="0" smtClean="0"/>
              <a:t>…</a:t>
            </a:r>
          </a:p>
          <a:p>
            <a:pPr lvl="1"/>
            <a:r>
              <a:rPr lang="en-US" sz="2600" dirty="0">
                <a:solidFill>
                  <a:srgbClr val="000000"/>
                </a:solidFill>
              </a:rPr>
              <a:t>Sophisticated tools: PDEs, spatially varying kernels…</a:t>
            </a:r>
          </a:p>
          <a:p>
            <a:pPr lvl="1"/>
            <a:r>
              <a:rPr lang="en-US" sz="2600" dirty="0" smtClean="0">
                <a:solidFill>
                  <a:srgbClr val="000000"/>
                </a:solidFill>
              </a:rPr>
              <a:t>All work well for standard applications</a:t>
            </a:r>
          </a:p>
          <a:p>
            <a:pPr lvl="1"/>
            <a:r>
              <a:rPr lang="en-US" sz="2600" dirty="0" smtClean="0">
                <a:solidFill>
                  <a:srgbClr val="000000"/>
                </a:solidFill>
              </a:rPr>
              <a:t>But parameters can be difficult to set, some may have edge artifacts…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C456B4-5419-4C64-A6AF-842BE980463E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Pyramid Approaches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447006"/>
          </a:xfrm>
        </p:spPr>
        <p:txBody>
          <a:bodyPr rtlCol="0">
            <a:normAutofit fontScale="85000" lnSpcReduction="20000"/>
          </a:bodyPr>
          <a:lstStyle/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Iterated filters 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2400" dirty="0" err="1" smtClean="0">
                <a:solidFill>
                  <a:schemeClr val="bg1">
                    <a:lumMod val="50000"/>
                  </a:schemeClr>
                </a:solidFill>
              </a:rPr>
              <a:t>Fattal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 07, </a:t>
            </a:r>
            <a:r>
              <a:rPr lang="en-US" sz="2400" dirty="0" err="1" smtClean="0">
                <a:solidFill>
                  <a:schemeClr val="bg1">
                    <a:lumMod val="50000"/>
                  </a:schemeClr>
                </a:solidFill>
              </a:rPr>
              <a:t>Farbman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 08]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/>
              <a:t>Same pros and cons as two-scale versions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endParaRPr lang="en-US" sz="1400" dirty="0" smtClean="0"/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Edge-avoiding wavelets </a:t>
            </a:r>
            <a:r>
              <a:rPr lang="en-US" sz="2400" dirty="0" smtClean="0">
                <a:solidFill>
                  <a:srgbClr val="7F7F7F"/>
                </a:solidFill>
              </a:rPr>
              <a:t>[</a:t>
            </a:r>
            <a:r>
              <a:rPr lang="en-US" sz="2400" dirty="0" err="1" smtClean="0">
                <a:solidFill>
                  <a:srgbClr val="7F7F7F"/>
                </a:solidFill>
              </a:rPr>
              <a:t>Fattal</a:t>
            </a:r>
            <a:r>
              <a:rPr lang="en-US" sz="2400" dirty="0" smtClean="0">
                <a:solidFill>
                  <a:srgbClr val="7F7F7F"/>
                </a:solidFill>
              </a:rPr>
              <a:t> 09]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dirty="0" err="1"/>
              <a:t>D</a:t>
            </a:r>
            <a:r>
              <a:rPr lang="en-US" dirty="0" err="1" smtClean="0"/>
              <a:t>ecorrelate</a:t>
            </a:r>
            <a:r>
              <a:rPr lang="en-US" dirty="0" smtClean="0"/>
              <a:t> pyramid coefficients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endParaRPr lang="en-US" sz="1400" dirty="0" smtClean="0"/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Smooth gain maps </a:t>
            </a:r>
            <a:r>
              <a:rPr lang="en-US" sz="2400" dirty="0" smtClean="0">
                <a:solidFill>
                  <a:srgbClr val="7F7F7F"/>
                </a:solidFill>
              </a:rPr>
              <a:t>[Li 05]</a:t>
            </a:r>
            <a:endParaRPr lang="en-US" dirty="0" smtClean="0">
              <a:solidFill>
                <a:srgbClr val="7F7F7F"/>
              </a:solidFill>
            </a:endParaRP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/>
              <a:t>Preserve coefficient correlation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/>
              <a:t>Works well with </a:t>
            </a:r>
            <a:r>
              <a:rPr lang="en-US" dirty="0" err="1" smtClean="0"/>
              <a:t>Haar</a:t>
            </a:r>
            <a:r>
              <a:rPr lang="en-US" dirty="0" smtClean="0"/>
              <a:t> wavelets, </a:t>
            </a:r>
            <a:br>
              <a:rPr lang="en-US" dirty="0" smtClean="0"/>
            </a:br>
            <a:r>
              <a:rPr lang="en-US" dirty="0" smtClean="0"/>
              <a:t>not great with </a:t>
            </a:r>
            <a:r>
              <a:rPr lang="en-US" dirty="0" err="1" smtClean="0"/>
              <a:t>Laplacian</a:t>
            </a:r>
            <a:r>
              <a:rPr lang="en-US" dirty="0" smtClean="0"/>
              <a:t> pyramids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1731" y="1149837"/>
            <a:ext cx="1617226" cy="1617226"/>
          </a:xfrm>
          <a:prstGeom prst="rect">
            <a:avLst/>
          </a:prstGeom>
        </p:spPr>
      </p:pic>
      <p:pic>
        <p:nvPicPr>
          <p:cNvPr id="5" name="Picture 12" descr="doll_enhanced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731" y="3122307"/>
            <a:ext cx="1617226" cy="1580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769984" y="2721437"/>
            <a:ext cx="8689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 smtClean="0"/>
              <a:t>[</a:t>
            </a:r>
            <a:r>
              <a:rPr lang="en-US" sz="1200" dirty="0" err="1" smtClean="0"/>
              <a:t>Fattal</a:t>
            </a:r>
            <a:r>
              <a:rPr lang="en-US" sz="1200" dirty="0" smtClean="0"/>
              <a:t> 09]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7658701" y="4662838"/>
            <a:ext cx="9802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 smtClean="0"/>
              <a:t>[Li et al. 05]</a:t>
            </a:r>
            <a:endParaRPr lang="en-US" sz="1200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C456B4-5419-4C64-A6AF-842BE980463E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>
          <a:xfrm>
            <a:off x="0" y="36566"/>
            <a:ext cx="9144000" cy="857250"/>
          </a:xfrm>
        </p:spPr>
        <p:txBody>
          <a:bodyPr/>
          <a:lstStyle/>
          <a:p>
            <a:r>
              <a:rPr lang="en-US" dirty="0" smtClean="0"/>
              <a:t>Our Contributions</a:t>
            </a:r>
          </a:p>
        </p:txBody>
      </p:sp>
      <p:sp>
        <p:nvSpPr>
          <p:cNvPr id="27650" name="Content Placeholder 2"/>
          <p:cNvSpPr>
            <a:spLocks noGrp="1"/>
          </p:cNvSpPr>
          <p:nvPr>
            <p:ph idx="1"/>
          </p:nvPr>
        </p:nvSpPr>
        <p:spPr>
          <a:xfrm>
            <a:off x="354622" y="1200150"/>
            <a:ext cx="5989811" cy="3394075"/>
          </a:xfrm>
        </p:spPr>
        <p:txBody>
          <a:bodyPr/>
          <a:lstStyle/>
          <a:p>
            <a:r>
              <a:rPr lang="en-US" sz="2400" b="1" dirty="0" smtClean="0"/>
              <a:t>Edge-aware editing with </a:t>
            </a:r>
            <a:r>
              <a:rPr lang="en-US" sz="2400" b="1" dirty="0" err="1" smtClean="0"/>
              <a:t>Laplacian</a:t>
            </a:r>
            <a:r>
              <a:rPr lang="en-US" sz="2400" b="1" dirty="0" smtClean="0"/>
              <a:t> pyramids</a:t>
            </a:r>
          </a:p>
          <a:p>
            <a:pPr lvl="1">
              <a:spcBef>
                <a:spcPts val="480"/>
              </a:spcBef>
            </a:pPr>
            <a:r>
              <a:rPr lang="en-US" sz="2000" dirty="0" smtClean="0"/>
              <a:t>We use a classical multi-scale representation</a:t>
            </a:r>
          </a:p>
          <a:p>
            <a:pPr lvl="1">
              <a:spcBef>
                <a:spcPts val="0"/>
              </a:spcBef>
              <a:buNone/>
            </a:pPr>
            <a:r>
              <a:rPr lang="en-US" sz="2000" dirty="0" smtClean="0"/>
              <a:t>	</a:t>
            </a:r>
            <a:endParaRPr lang="en-US" sz="2400" dirty="0" smtClean="0"/>
          </a:p>
          <a:p>
            <a:endParaRPr lang="en-US" sz="2400" dirty="0" smtClean="0"/>
          </a:p>
          <a:p>
            <a:r>
              <a:rPr lang="en-US" sz="2400" b="1" dirty="0" smtClean="0"/>
              <a:t>Robustness</a:t>
            </a:r>
            <a:r>
              <a:rPr lang="en-US" sz="2400" dirty="0" smtClean="0"/>
              <a:t>: strong effects, no artifacts</a:t>
            </a:r>
          </a:p>
          <a:p>
            <a:pPr lvl="1"/>
            <a:r>
              <a:rPr lang="en-US" sz="2000" dirty="0" smtClean="0"/>
              <a:t>We achieve extreme enhancements where</a:t>
            </a:r>
            <a:br>
              <a:rPr lang="en-US" sz="2000" dirty="0" smtClean="0"/>
            </a:br>
            <a:r>
              <a:rPr lang="en-US" sz="2000" dirty="0" smtClean="0"/>
              <a:t>other methods fail</a:t>
            </a:r>
          </a:p>
        </p:txBody>
      </p:sp>
      <p:pic>
        <p:nvPicPr>
          <p:cNvPr id="7" name="Picture 12" descr="laplacian_Laplace_00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86285" y="1067256"/>
            <a:ext cx="1292648" cy="1286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13" descr="laplacian_Laplace_01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48864" y="1388953"/>
            <a:ext cx="645347" cy="642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14" descr="laplacian_Laplace_02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64142" y="1550127"/>
            <a:ext cx="320394" cy="320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gaussian_Gauss_03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654468" y="1629900"/>
            <a:ext cx="160849" cy="160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86285" y="2719130"/>
            <a:ext cx="2629032" cy="19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C456B4-5419-4C64-A6AF-842BE980463E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Talk Outline</a:t>
            </a:r>
          </a:p>
        </p:txBody>
      </p:sp>
      <p:sp>
        <p:nvSpPr>
          <p:cNvPr id="28674" name="Content Placeholder 2"/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Background and related work</a:t>
            </a:r>
          </a:p>
          <a:p>
            <a:r>
              <a:rPr lang="en-US" dirty="0" smtClean="0"/>
              <a:t>Our algorithm</a:t>
            </a:r>
          </a:p>
          <a:p>
            <a:r>
              <a:rPr lang="en-US" dirty="0" smtClean="0">
                <a:solidFill>
                  <a:srgbClr val="7F7F7F"/>
                </a:solidFill>
              </a:rPr>
              <a:t>Analysis</a:t>
            </a:r>
          </a:p>
          <a:p>
            <a:r>
              <a:rPr lang="en-US" dirty="0" smtClean="0">
                <a:solidFill>
                  <a:srgbClr val="7F7F7F"/>
                </a:solidFill>
              </a:rPr>
              <a:t>Results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C456B4-5419-4C64-A6AF-842BE980463E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611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Our Strategy: Local Adaptation</a:t>
            </a:r>
          </a:p>
        </p:txBody>
      </p:sp>
      <p:sp>
        <p:nvSpPr>
          <p:cNvPr id="2969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Calibri" pitchFamily="34" charset="0"/>
              <a:buAutoNum type="arabicPeriod"/>
            </a:pPr>
            <a:r>
              <a:rPr lang="en-US" dirty="0" smtClean="0"/>
              <a:t>Generate an image that looks good for</a:t>
            </a:r>
            <a:br>
              <a:rPr lang="en-US" dirty="0" smtClean="0"/>
            </a:br>
            <a:r>
              <a:rPr lang="en-US" dirty="0" smtClean="0"/>
              <a:t>a small neighborhood</a:t>
            </a:r>
          </a:p>
          <a:p>
            <a:pPr marL="1201738" lvl="1" indent="-344488"/>
            <a:r>
              <a:rPr lang="en-US" dirty="0" smtClean="0"/>
              <a:t>It may look bad elsewhere</a:t>
            </a:r>
          </a:p>
          <a:p>
            <a:pPr lvl="1"/>
            <a:endParaRPr lang="en-US" dirty="0" smtClean="0"/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dirty="0" smtClean="0"/>
              <a:t>“Combine data from all neighborhoods”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C456B4-5419-4C64-A6AF-842BE980463E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363663"/>
            <a:ext cx="3414713" cy="339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Example: Local Contrast Increase</a:t>
            </a:r>
          </a:p>
        </p:txBody>
      </p:sp>
      <p:sp>
        <p:nvSpPr>
          <p:cNvPr id="31747" name="TextBox 14"/>
          <p:cNvSpPr txBox="1">
            <a:spLocks noChangeArrowheads="1"/>
          </p:cNvSpPr>
          <p:nvPr/>
        </p:nvSpPr>
        <p:spPr bwMode="auto">
          <a:xfrm>
            <a:off x="479425" y="4737100"/>
            <a:ext cx="6842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input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D834AA-9078-485F-B296-3D20E2BA1C83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 descr="ref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9425" y="1363663"/>
            <a:ext cx="3392488" cy="337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Example: Local Contrast Increase</a:t>
            </a:r>
          </a:p>
        </p:txBody>
      </p:sp>
      <p:pic>
        <p:nvPicPr>
          <p:cNvPr id="6" name="Picture 5" descr="ref.png"/>
          <p:cNvPicPr>
            <a:picLocks noChangeAspect="1"/>
          </p:cNvPicPr>
          <p:nvPr/>
        </p:nvPicPr>
        <p:blipFill rotWithShape="1">
          <a:blip r:embed="rId3"/>
          <a:srcRect l="33627" t="58612" r="58807" b="33766"/>
          <a:stretch/>
        </p:blipFill>
        <p:spPr>
          <a:xfrm>
            <a:off x="2362200" y="1146175"/>
            <a:ext cx="1779588" cy="1782763"/>
          </a:xfrm>
          <a:prstGeom prst="rect">
            <a:avLst/>
          </a:prstGeom>
          <a:effectLst>
            <a:outerShdw blurRad="136525" dist="88900" dir="2700000" algn="tl" rotWithShape="0">
              <a:prstClr val="black">
                <a:alpha val="57000"/>
              </a:prstClr>
            </a:outerShdw>
          </a:effectLst>
        </p:spPr>
      </p:pic>
      <p:cxnSp>
        <p:nvCxnSpPr>
          <p:cNvPr id="9" name="Straight Arrow Connector 8"/>
          <p:cNvCxnSpPr/>
          <p:nvPr/>
        </p:nvCxnSpPr>
        <p:spPr>
          <a:xfrm flipV="1">
            <a:off x="1718365" y="1884086"/>
            <a:ext cx="374765" cy="1342800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arrow"/>
          </a:ln>
          <a:effectLst>
            <a:glow rad="50800">
              <a:schemeClr val="tx1">
                <a:alpha val="1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1989028" y="3206068"/>
            <a:ext cx="1374138" cy="281052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arrow"/>
          </a:ln>
          <a:effectLst>
            <a:glow rad="50800">
              <a:schemeClr val="tx1">
                <a:alpha val="1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774" name="TextBox 4"/>
          <p:cNvSpPr txBox="1">
            <a:spLocks noChangeArrowheads="1"/>
          </p:cNvSpPr>
          <p:nvPr/>
        </p:nvSpPr>
        <p:spPr bwMode="auto">
          <a:xfrm>
            <a:off x="479425" y="4737100"/>
            <a:ext cx="6842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input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D834AA-9078-485F-B296-3D20E2BA1C83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ight Arrow 7"/>
          <p:cNvSpPr/>
          <p:nvPr/>
        </p:nvSpPr>
        <p:spPr>
          <a:xfrm>
            <a:off x="3736975" y="2395538"/>
            <a:ext cx="1187450" cy="1311275"/>
          </a:xfrm>
          <a:prstGeom prst="rightArrow">
            <a:avLst>
              <a:gd name="adj1" fmla="val 67021"/>
              <a:gd name="adj2" fmla="val 50000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3794" name="Picture 2" descr="ref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9425" y="1363663"/>
            <a:ext cx="3392488" cy="337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Example: Local Contrast Increase</a:t>
            </a:r>
          </a:p>
        </p:txBody>
      </p:sp>
      <p:pic>
        <p:nvPicPr>
          <p:cNvPr id="6" name="Picture 5" descr="ref.png"/>
          <p:cNvPicPr>
            <a:picLocks noChangeAspect="1"/>
          </p:cNvPicPr>
          <p:nvPr/>
        </p:nvPicPr>
        <p:blipFill rotWithShape="1">
          <a:blip r:embed="rId3"/>
          <a:srcRect l="33627" t="58612" r="58807" b="33766"/>
          <a:stretch/>
        </p:blipFill>
        <p:spPr>
          <a:xfrm>
            <a:off x="2362200" y="1146175"/>
            <a:ext cx="1779588" cy="1782763"/>
          </a:xfrm>
          <a:prstGeom prst="rect">
            <a:avLst/>
          </a:prstGeom>
          <a:effectLst>
            <a:outerShdw blurRad="136525" dist="88900" dir="2700000" algn="tl" rotWithShape="0">
              <a:prstClr val="black">
                <a:alpha val="57000"/>
              </a:prstClr>
            </a:outerShdw>
          </a:effectLst>
        </p:spPr>
      </p:pic>
      <p:pic>
        <p:nvPicPr>
          <p:cNvPr id="33797" name="Picture 3" descr="test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24438" y="1363663"/>
            <a:ext cx="3392487" cy="337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test.png"/>
          <p:cNvPicPr>
            <a:picLocks noChangeAspect="1"/>
          </p:cNvPicPr>
          <p:nvPr/>
        </p:nvPicPr>
        <p:blipFill rotWithShape="1">
          <a:blip r:embed="rId4"/>
          <a:srcRect l="33620" t="58620" r="58802" b="33757"/>
          <a:stretch/>
        </p:blipFill>
        <p:spPr>
          <a:xfrm>
            <a:off x="6904038" y="1146175"/>
            <a:ext cx="1782762" cy="1782763"/>
          </a:xfrm>
          <a:prstGeom prst="rect">
            <a:avLst/>
          </a:prstGeom>
          <a:effectLst>
            <a:outerShdw blurRad="136525" dist="88900" dir="2700000" algn="tl" rotWithShape="0">
              <a:prstClr val="black">
                <a:alpha val="57000"/>
              </a:prstClr>
            </a:outerShdw>
          </a:effectLst>
        </p:spPr>
      </p:pic>
      <p:cxnSp>
        <p:nvCxnSpPr>
          <p:cNvPr id="9" name="Straight Arrow Connector 8"/>
          <p:cNvCxnSpPr/>
          <p:nvPr/>
        </p:nvCxnSpPr>
        <p:spPr>
          <a:xfrm flipV="1">
            <a:off x="1718365" y="1884086"/>
            <a:ext cx="374765" cy="1342800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arrow"/>
          </a:ln>
          <a:effectLst>
            <a:glow rad="50800">
              <a:schemeClr val="tx1">
                <a:alpha val="1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1989028" y="3206068"/>
            <a:ext cx="1374138" cy="281052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arrow"/>
          </a:ln>
          <a:effectLst>
            <a:glow rad="50800">
              <a:schemeClr val="tx1">
                <a:alpha val="1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801" name="TextBox 4"/>
          <p:cNvSpPr txBox="1">
            <a:spLocks noChangeArrowheads="1"/>
          </p:cNvSpPr>
          <p:nvPr/>
        </p:nvSpPr>
        <p:spPr bwMode="auto">
          <a:xfrm>
            <a:off x="479425" y="4737100"/>
            <a:ext cx="6842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input</a:t>
            </a:r>
          </a:p>
        </p:txBody>
      </p:sp>
      <p:sp>
        <p:nvSpPr>
          <p:cNvPr id="33802" name="TextBox 9"/>
          <p:cNvSpPr txBox="1">
            <a:spLocks noChangeArrowheads="1"/>
          </p:cNvSpPr>
          <p:nvPr/>
        </p:nvSpPr>
        <p:spPr bwMode="auto">
          <a:xfrm>
            <a:off x="5024438" y="4737100"/>
            <a:ext cx="35655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output with local contrast increased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D834AA-9078-485F-B296-3D20E2BA1C83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Simple Local S-shaped Curve</a:t>
            </a:r>
          </a:p>
        </p:txBody>
      </p:sp>
      <p:pic>
        <p:nvPicPr>
          <p:cNvPr id="34821" name="Picture 7" descr="ref.png"/>
          <p:cNvPicPr>
            <a:picLocks noChangeAspect="1"/>
          </p:cNvPicPr>
          <p:nvPr/>
        </p:nvPicPr>
        <p:blipFill>
          <a:blip r:embed="rId3"/>
          <a:srcRect l="33627" t="58612" r="58807" b="33766"/>
          <a:stretch>
            <a:fillRect/>
          </a:stretch>
        </p:blipFill>
        <p:spPr bwMode="auto">
          <a:xfrm>
            <a:off x="2540000" y="3446463"/>
            <a:ext cx="1436688" cy="143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2" name="Picture 8" descr="test.png"/>
          <p:cNvPicPr>
            <a:picLocks noChangeAspect="1"/>
          </p:cNvPicPr>
          <p:nvPr/>
        </p:nvPicPr>
        <p:blipFill>
          <a:blip r:embed="rId4"/>
          <a:srcRect l="33620" t="58620" r="58801" b="33757"/>
          <a:stretch>
            <a:fillRect/>
          </a:stretch>
        </p:blipFill>
        <p:spPr bwMode="auto">
          <a:xfrm>
            <a:off x="5602288" y="1503363"/>
            <a:ext cx="1439862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Arrow Connector 10"/>
          <p:cNvCxnSpPr/>
          <p:nvPr/>
        </p:nvCxnSpPr>
        <p:spPr>
          <a:xfrm flipV="1">
            <a:off x="3259138" y="2914650"/>
            <a:ext cx="9525" cy="1217613"/>
          </a:xfrm>
          <a:prstGeom prst="straightConnector1">
            <a:avLst/>
          </a:prstGeom>
          <a:ln w="47625">
            <a:solidFill>
              <a:schemeClr val="tx1"/>
            </a:solidFill>
            <a:headEnd type="oval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841875" y="2212975"/>
            <a:ext cx="1477963" cy="0"/>
          </a:xfrm>
          <a:prstGeom prst="straightConnector1">
            <a:avLst/>
          </a:prstGeom>
          <a:ln w="47625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743325" y="2200275"/>
            <a:ext cx="1858963" cy="14288"/>
          </a:xfrm>
          <a:prstGeom prst="straightConnector1">
            <a:avLst/>
          </a:prstGeom>
          <a:ln w="28575" cap="flat" cmpd="sng">
            <a:solidFill>
              <a:schemeClr val="tx1"/>
            </a:solidFill>
            <a:prstDash val="sysDot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4833" name="Group 17"/>
          <p:cNvGrpSpPr>
            <a:grpSpLocks/>
          </p:cNvGrpSpPr>
          <p:nvPr/>
        </p:nvGrpSpPr>
        <p:grpSpPr bwMode="auto">
          <a:xfrm>
            <a:off x="2365375" y="1227138"/>
            <a:ext cx="1882775" cy="1884362"/>
            <a:chOff x="1916" y="773"/>
            <a:chExt cx="1186" cy="1187"/>
          </a:xfrm>
        </p:grpSpPr>
        <p:cxnSp>
          <p:nvCxnSpPr>
            <p:cNvPr id="2" name="Straight Arrow Connector 15"/>
            <p:cNvCxnSpPr>
              <a:cxnSpLocks noChangeShapeType="1"/>
            </p:cNvCxnSpPr>
            <p:nvPr/>
          </p:nvCxnSpPr>
          <p:spPr bwMode="auto">
            <a:xfrm flipV="1">
              <a:off x="2016" y="915"/>
              <a:ext cx="924" cy="921"/>
            </a:xfrm>
            <a:prstGeom prst="straightConnector1">
              <a:avLst/>
            </a:prstGeom>
            <a:noFill/>
            <a:ln w="25400" cap="rnd" algn="ctr">
              <a:solidFill>
                <a:srgbClr val="969696"/>
              </a:solidFill>
              <a:prstDash val="sysDot"/>
              <a:round/>
              <a:headEnd/>
              <a:tailEnd/>
            </a:ln>
          </p:spPr>
        </p:cxnSp>
        <p:cxnSp>
          <p:nvCxnSpPr>
            <p:cNvPr id="4" name="Straight Arrow Connector 3"/>
            <p:cNvCxnSpPr/>
            <p:nvPr/>
          </p:nvCxnSpPr>
          <p:spPr>
            <a:xfrm flipV="1">
              <a:off x="1916" y="1829"/>
              <a:ext cx="1186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/>
            <p:cNvCxnSpPr/>
            <p:nvPr/>
          </p:nvCxnSpPr>
          <p:spPr>
            <a:xfrm flipV="1">
              <a:off x="2015" y="773"/>
              <a:ext cx="0" cy="118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831" name="Freeform 15"/>
            <p:cNvSpPr>
              <a:spLocks/>
            </p:cNvSpPr>
            <p:nvPr/>
          </p:nvSpPr>
          <p:spPr bwMode="auto">
            <a:xfrm>
              <a:off x="2018" y="914"/>
              <a:ext cx="919" cy="921"/>
            </a:xfrm>
            <a:custGeom>
              <a:avLst/>
              <a:gdLst/>
              <a:ahLst/>
              <a:cxnLst>
                <a:cxn ang="0">
                  <a:pos x="0" y="921"/>
                </a:cxn>
                <a:cxn ang="0">
                  <a:pos x="195" y="732"/>
                </a:cxn>
                <a:cxn ang="0">
                  <a:pos x="439" y="494"/>
                </a:cxn>
                <a:cxn ang="0">
                  <a:pos x="740" y="181"/>
                </a:cxn>
                <a:cxn ang="0">
                  <a:pos x="919" y="0"/>
                </a:cxn>
              </a:cxnLst>
              <a:rect l="0" t="0" r="r" b="b"/>
              <a:pathLst>
                <a:path w="919" h="921">
                  <a:moveTo>
                    <a:pt x="0" y="921"/>
                  </a:moveTo>
                  <a:lnTo>
                    <a:pt x="195" y="732"/>
                  </a:lnTo>
                  <a:cubicBezTo>
                    <a:pt x="268" y="661"/>
                    <a:pt x="439" y="781"/>
                    <a:pt x="439" y="494"/>
                  </a:cubicBezTo>
                  <a:cubicBezTo>
                    <a:pt x="439" y="207"/>
                    <a:pt x="635" y="287"/>
                    <a:pt x="740" y="181"/>
                  </a:cubicBezTo>
                  <a:lnTo>
                    <a:pt x="919" y="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dist="25400" dir="5400000" algn="ctr" rotWithShape="0">
                <a:srgbClr val="808080">
                  <a:alpha val="50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238430" y="2718872"/>
            <a:ext cx="685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input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680159" y="1134031"/>
            <a:ext cx="826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output</a:t>
            </a:r>
            <a:endParaRPr lang="en-US" dirty="0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D834AA-9078-485F-B296-3D20E2BA1C83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no_mask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7350" y="1154113"/>
            <a:ext cx="3614200" cy="3593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5842" name="Group 20"/>
          <p:cNvGrpSpPr>
            <a:grpSpLocks/>
          </p:cNvGrpSpPr>
          <p:nvPr/>
        </p:nvGrpSpPr>
        <p:grpSpPr bwMode="auto">
          <a:xfrm>
            <a:off x="23813" y="3821113"/>
            <a:ext cx="1528762" cy="412750"/>
            <a:chOff x="-271397" y="3333079"/>
            <a:chExt cx="1528655" cy="412753"/>
          </a:xfrm>
        </p:grpSpPr>
        <p:sp>
          <p:nvSpPr>
            <p:cNvPr id="16" name="Right Arrow 15"/>
            <p:cNvSpPr/>
            <p:nvPr/>
          </p:nvSpPr>
          <p:spPr>
            <a:xfrm rot="2317939">
              <a:off x="-271397" y="3363241"/>
              <a:ext cx="1528655" cy="382591"/>
            </a:xfrm>
            <a:prstGeom prst="rightArrow">
              <a:avLst>
                <a:gd name="adj1" fmla="val 66301"/>
                <a:gd name="adj2" fmla="val 29664"/>
              </a:avLst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5857" name="TextBox 16"/>
            <p:cNvSpPr txBox="1">
              <a:spLocks noChangeArrowheads="1"/>
            </p:cNvSpPr>
            <p:nvPr/>
          </p:nvSpPr>
          <p:spPr bwMode="auto">
            <a:xfrm rot="2317939">
              <a:off x="-269459" y="3333079"/>
              <a:ext cx="1485454" cy="3667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Calibri" pitchFamily="34" charset="0"/>
                </a:rPr>
                <a:t>Unchanged </a:t>
              </a:r>
              <a:r>
                <a:rPr lang="en-US">
                  <a:solidFill>
                    <a:schemeClr val="bg1"/>
                  </a:solidFill>
                  <a:latin typeface="Calibri" pitchFamily="34" charset="0"/>
                  <a:sym typeface="Wingdings" pitchFamily="2" charset="2"/>
                </a:rPr>
                <a:t></a:t>
              </a:r>
              <a:endParaRPr lang="en-US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sp>
        <p:nvSpPr>
          <p:cNvPr id="35843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Only Local Result Matters</a:t>
            </a:r>
          </a:p>
        </p:txBody>
      </p:sp>
      <p:sp>
        <p:nvSpPr>
          <p:cNvPr id="35844" name="Content Placeholder 22"/>
          <p:cNvSpPr>
            <a:spLocks noGrp="1"/>
          </p:cNvSpPr>
          <p:nvPr>
            <p:ph idx="1"/>
          </p:nvPr>
        </p:nvSpPr>
        <p:spPr>
          <a:xfrm>
            <a:off x="4133850" y="1093787"/>
            <a:ext cx="4725988" cy="1628775"/>
          </a:xfrm>
        </p:spPr>
        <p:txBody>
          <a:bodyPr/>
          <a:lstStyle/>
          <a:p>
            <a:r>
              <a:rPr lang="en-US" sz="2800" dirty="0" smtClean="0"/>
              <a:t>Artifacts appear elsewhere</a:t>
            </a:r>
          </a:p>
          <a:p>
            <a:r>
              <a:rPr lang="en-US" sz="2800" dirty="0" smtClean="0"/>
              <a:t>Not a problem, we use </a:t>
            </a:r>
            <a:br>
              <a:rPr lang="en-US" sz="2800" dirty="0" smtClean="0"/>
            </a:br>
            <a:r>
              <a:rPr lang="en-US" sz="2800" dirty="0" smtClean="0"/>
              <a:t>only local data</a:t>
            </a:r>
          </a:p>
        </p:txBody>
      </p:sp>
      <p:sp>
        <p:nvSpPr>
          <p:cNvPr id="35845" name="TextBox 9"/>
          <p:cNvSpPr txBox="1">
            <a:spLocks noChangeArrowheads="1"/>
          </p:cNvSpPr>
          <p:nvPr/>
        </p:nvSpPr>
        <p:spPr bwMode="auto">
          <a:xfrm>
            <a:off x="454025" y="4737100"/>
            <a:ext cx="35385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output with local contrast increased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574211" y="3251634"/>
            <a:ext cx="311382" cy="309815"/>
          </a:xfrm>
          <a:prstGeom prst="rect">
            <a:avLst/>
          </a:prstGeom>
          <a:noFill/>
          <a:ln w="25400" cmpd="sng">
            <a:solidFill>
              <a:srgbClr val="FFFF00"/>
            </a:solidFill>
          </a:ln>
          <a:effectLst>
            <a:glow rad="50800">
              <a:schemeClr val="tx1">
                <a:alpha val="1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35849" name="Group 17"/>
          <p:cNvGrpSpPr>
            <a:grpSpLocks/>
          </p:cNvGrpSpPr>
          <p:nvPr/>
        </p:nvGrpSpPr>
        <p:grpSpPr bwMode="auto">
          <a:xfrm rot="2317939">
            <a:off x="1065213" y="1419225"/>
            <a:ext cx="1025525" cy="396875"/>
            <a:chOff x="457199" y="2454828"/>
            <a:chExt cx="1025363" cy="397912"/>
          </a:xfrm>
        </p:grpSpPr>
        <p:sp>
          <p:nvSpPr>
            <p:cNvPr id="19" name="Right Arrow 18"/>
            <p:cNvSpPr/>
            <p:nvPr/>
          </p:nvSpPr>
          <p:spPr>
            <a:xfrm>
              <a:off x="454717" y="2469074"/>
              <a:ext cx="1025363" cy="383587"/>
            </a:xfrm>
            <a:prstGeom prst="rightArrow">
              <a:avLst>
                <a:gd name="adj1" fmla="val 66301"/>
                <a:gd name="adj2" fmla="val 29664"/>
              </a:avLst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5855" name="TextBox 19"/>
            <p:cNvSpPr txBox="1">
              <a:spLocks noChangeArrowheads="1"/>
            </p:cNvSpPr>
            <p:nvPr/>
          </p:nvSpPr>
          <p:spPr bwMode="auto">
            <a:xfrm>
              <a:off x="500055" y="2454828"/>
              <a:ext cx="771403" cy="3676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Calibri" pitchFamily="34" charset="0"/>
                </a:rPr>
                <a:t>Flat </a:t>
              </a:r>
              <a:r>
                <a:rPr lang="en-US">
                  <a:solidFill>
                    <a:schemeClr val="bg1"/>
                  </a:solidFill>
                  <a:latin typeface="Calibri" pitchFamily="34" charset="0"/>
                  <a:sym typeface="Wingdings" pitchFamily="2" charset="2"/>
                </a:rPr>
                <a:t></a:t>
              </a:r>
              <a:endParaRPr lang="en-US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pic>
        <p:nvPicPr>
          <p:cNvPr id="35850" name="Picture 23" descr="test.png"/>
          <p:cNvPicPr>
            <a:picLocks noChangeAspect="1"/>
          </p:cNvPicPr>
          <p:nvPr/>
        </p:nvPicPr>
        <p:blipFill>
          <a:blip r:embed="rId4"/>
          <a:srcRect l="33620" t="58620" r="58801" b="33757"/>
          <a:stretch>
            <a:fillRect/>
          </a:stretch>
        </p:blipFill>
        <p:spPr bwMode="auto">
          <a:xfrm>
            <a:off x="4443413" y="2970213"/>
            <a:ext cx="1768475" cy="176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5" name="Straight Arrow Connector 24"/>
          <p:cNvCxnSpPr/>
          <p:nvPr/>
        </p:nvCxnSpPr>
        <p:spPr>
          <a:xfrm>
            <a:off x="1885593" y="3561449"/>
            <a:ext cx="2557820" cy="1175651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arrow"/>
          </a:ln>
          <a:effectLst>
            <a:glow rad="50800">
              <a:schemeClr val="tx1">
                <a:alpha val="1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1885593" y="2970213"/>
            <a:ext cx="2557820" cy="281422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arrow"/>
          </a:ln>
          <a:effectLst>
            <a:glow rad="50800">
              <a:schemeClr val="tx1">
                <a:alpha val="1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853" name="Content Placeholder 22"/>
          <p:cNvSpPr txBox="1">
            <a:spLocks/>
          </p:cNvSpPr>
          <p:nvPr/>
        </p:nvSpPr>
        <p:spPr bwMode="auto">
          <a:xfrm>
            <a:off x="6350000" y="2911475"/>
            <a:ext cx="2551113" cy="190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</a:pPr>
            <a:r>
              <a:rPr lang="en-US" sz="2800">
                <a:latin typeface="Calibri" pitchFamily="34" charset="0"/>
              </a:rPr>
              <a:t>The processed image only needs to look good locally</a:t>
            </a: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C456B4-5419-4C64-A6AF-842BE980463E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4288"/>
            <a:ext cx="8229600" cy="741362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smtClean="0"/>
              <a:t>Example Application: Increase Level of Detail</a:t>
            </a:r>
            <a:endParaRPr lang="en-US" sz="3600" dirty="0"/>
          </a:p>
        </p:txBody>
      </p:sp>
      <p:pic>
        <p:nvPicPr>
          <p:cNvPr id="15362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82725" y="827088"/>
            <a:ext cx="6178550" cy="411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TextBox 5"/>
          <p:cNvSpPr txBox="1">
            <a:spLocks noChangeArrowheads="1"/>
          </p:cNvSpPr>
          <p:nvPr/>
        </p:nvSpPr>
        <p:spPr bwMode="auto">
          <a:xfrm>
            <a:off x="7661275" y="4576763"/>
            <a:ext cx="684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input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D834AA-9078-485F-B296-3D20E2BA1C83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Naïve Stitching</a:t>
            </a:r>
          </a:p>
        </p:txBody>
      </p:sp>
      <p:pic>
        <p:nvPicPr>
          <p:cNvPr id="6" name="Picture 4" descr="mosaic.png"/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4048" y="1152144"/>
            <a:ext cx="3611880" cy="359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C456B4-5419-4C64-A6AF-842BE980463E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8" name="Picture 4" descr="mosaic.png"/>
          <p:cNvPicPr>
            <a:picLocks noChangeAspect="1"/>
          </p:cNvPicPr>
          <p:nvPr/>
        </p:nvPicPr>
        <p:blipFill rotWithShape="1">
          <a:blip r:embed="rId3"/>
          <a:srcRect l="42954" t="42887" r="33837" b="41887"/>
          <a:stretch/>
        </p:blipFill>
        <p:spPr bwMode="auto">
          <a:xfrm>
            <a:off x="4434965" y="3244612"/>
            <a:ext cx="2498511" cy="1624251"/>
          </a:xfrm>
          <a:prstGeom prst="rect">
            <a:avLst/>
          </a:prstGeom>
          <a:noFill/>
          <a:ln w="19050" cmpd="sng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4128593" y="1141843"/>
            <a:ext cx="5015407" cy="2039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700" dirty="0" smtClean="0"/>
              <a:t>Paste local results side by side?</a:t>
            </a:r>
          </a:p>
          <a:p>
            <a:pPr lvl="1">
              <a:lnSpc>
                <a:spcPct val="90000"/>
              </a:lnSpc>
            </a:pPr>
            <a:r>
              <a:rPr lang="en-US" sz="2300" dirty="0" smtClean="0"/>
              <a:t>Visible seams, artifacts…</a:t>
            </a:r>
          </a:p>
          <a:p>
            <a:pPr lvl="1">
              <a:lnSpc>
                <a:spcPct val="90000"/>
              </a:lnSpc>
            </a:pPr>
            <a:r>
              <a:rPr lang="en-US" sz="2300" dirty="0" smtClean="0"/>
              <a:t>Possible heuristics: vary patch size, smooth seams… </a:t>
            </a:r>
          </a:p>
          <a:p>
            <a:pPr lvl="1">
              <a:lnSpc>
                <a:spcPct val="90000"/>
              </a:lnSpc>
            </a:pPr>
            <a:r>
              <a:rPr lang="en-US" sz="2300" dirty="0" smtClean="0"/>
              <a:t>But </a:t>
            </a:r>
            <a:r>
              <a:rPr lang="en-US" sz="2300" i="1" dirty="0" smtClean="0"/>
              <a:t>ad hoc </a:t>
            </a:r>
            <a:r>
              <a:rPr lang="en-US" sz="2300" dirty="0" smtClean="0"/>
              <a:t>and brittle</a:t>
            </a:r>
          </a:p>
        </p:txBody>
      </p:sp>
      <p:sp>
        <p:nvSpPr>
          <p:cNvPr id="10" name="Rectangle 9"/>
          <p:cNvSpPr/>
          <p:nvPr/>
        </p:nvSpPr>
        <p:spPr>
          <a:xfrm>
            <a:off x="1924792" y="2669112"/>
            <a:ext cx="877824" cy="612648"/>
          </a:xfrm>
          <a:prstGeom prst="rect">
            <a:avLst/>
          </a:prstGeom>
          <a:noFill/>
          <a:ln w="25400" cmpd="sng">
            <a:solidFill>
              <a:srgbClr val="FFFF00"/>
            </a:solidFill>
          </a:ln>
          <a:effectLst>
            <a:glow rad="50800">
              <a:schemeClr val="tx1">
                <a:alpha val="1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802616" y="3244612"/>
            <a:ext cx="1632349" cy="1624251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arrow"/>
          </a:ln>
          <a:effectLst>
            <a:glow rad="50800">
              <a:schemeClr val="tx1">
                <a:alpha val="1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802616" y="2669112"/>
            <a:ext cx="1632349" cy="575500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arrow"/>
          </a:ln>
          <a:effectLst>
            <a:glow rad="50800">
              <a:schemeClr val="tx1">
                <a:alpha val="1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Our Multi-scale 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/>
          </a:bodyPr>
          <a:lstStyle/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We build the </a:t>
            </a:r>
            <a:r>
              <a:rPr lang="en-US" dirty="0" err="1" smtClean="0"/>
              <a:t>Laplacian</a:t>
            </a:r>
            <a:r>
              <a:rPr lang="en-US" dirty="0" smtClean="0"/>
              <a:t> pyramid of the output coefficient by coefficient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endParaRPr lang="en-US" dirty="0" smtClean="0"/>
          </a:p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r>
              <a:rPr lang="en-US" sz="2800" dirty="0" smtClean="0">
                <a:latin typeface="Courier New"/>
                <a:cs typeface="Courier New"/>
              </a:rPr>
              <a:t>For each coefficient</a:t>
            </a:r>
          </a:p>
          <a:p>
            <a:pPr marL="971550" lvl="1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dirty="0" smtClean="0">
                <a:latin typeface="Courier New"/>
                <a:cs typeface="Courier New"/>
              </a:rPr>
              <a:t>Generate “locally good” image</a:t>
            </a:r>
          </a:p>
          <a:p>
            <a:pPr marL="971550" lvl="1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dirty="0" smtClean="0">
                <a:latin typeface="Courier New"/>
                <a:cs typeface="Courier New"/>
              </a:rPr>
              <a:t>Compute </a:t>
            </a:r>
            <a:r>
              <a:rPr lang="en-US" sz="2400" dirty="0" err="1" smtClean="0">
                <a:latin typeface="Courier New"/>
                <a:cs typeface="Courier New"/>
              </a:rPr>
              <a:t>Laplacian</a:t>
            </a:r>
            <a:r>
              <a:rPr lang="en-US" sz="2400" dirty="0" smtClean="0">
                <a:latin typeface="Courier New"/>
                <a:cs typeface="Courier New"/>
              </a:rPr>
              <a:t> pyramid of that image</a:t>
            </a:r>
          </a:p>
          <a:p>
            <a:pPr marL="971550" lvl="1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dirty="0" smtClean="0">
                <a:latin typeface="Courier New"/>
                <a:cs typeface="Courier New"/>
              </a:rPr>
              <a:t>Copy coefficient to output pyramid </a:t>
            </a:r>
            <a:endParaRPr lang="en-US" sz="2400" dirty="0">
              <a:latin typeface="Courier New"/>
              <a:cs typeface="Courier New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C456B4-5419-4C64-A6AF-842BE980463E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Rounded Rectangle 154"/>
          <p:cNvSpPr>
            <a:spLocks noChangeArrowheads="1"/>
          </p:cNvSpPr>
          <p:nvPr/>
        </p:nvSpPr>
        <p:spPr bwMode="auto">
          <a:xfrm>
            <a:off x="6654800" y="917575"/>
            <a:ext cx="2428875" cy="3916363"/>
          </a:xfrm>
          <a:prstGeom prst="roundRect">
            <a:avLst>
              <a:gd name="adj" fmla="val 9199"/>
            </a:avLst>
          </a:prstGeom>
          <a:solidFill>
            <a:srgbClr val="FFCC99"/>
          </a:solidFill>
          <a:ln w="9525" algn="ctr">
            <a:noFill/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Illustration</a:t>
            </a:r>
          </a:p>
        </p:txBody>
      </p:sp>
      <p:grpSp>
        <p:nvGrpSpPr>
          <p:cNvPr id="40963" name="Group 149"/>
          <p:cNvGrpSpPr>
            <a:grpSpLocks/>
          </p:cNvGrpSpPr>
          <p:nvPr/>
        </p:nvGrpSpPr>
        <p:grpSpPr bwMode="auto">
          <a:xfrm>
            <a:off x="7069138" y="3375025"/>
            <a:ext cx="1219200" cy="1219200"/>
            <a:chOff x="7220857" y="3679372"/>
            <a:chExt cx="1219200" cy="1219200"/>
          </a:xfrm>
        </p:grpSpPr>
        <p:sp>
          <p:nvSpPr>
            <p:cNvPr id="4" name="Rectangle 3"/>
            <p:cNvSpPr/>
            <p:nvPr/>
          </p:nvSpPr>
          <p:spPr>
            <a:xfrm>
              <a:off x="7220857" y="47461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7373257" y="47461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7525657" y="47461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7678057" y="47461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7830457" y="47461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7982857" y="47461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8135257" y="47461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8287657" y="47461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220857" y="45937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373257" y="45937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525657" y="45937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678057" y="45937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7830457" y="45937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982857" y="45937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8135257" y="45937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8287657" y="45937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220857" y="44413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373257" y="44413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525657" y="44413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7678057" y="44413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830457" y="44413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982857" y="44413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8135257" y="44413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287657" y="44413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7220857" y="42889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7373257" y="42889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525657" y="42889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7678057" y="42889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7830457" y="42889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7982857" y="42889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8135257" y="42889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8287657" y="42889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7220857" y="41365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7373257" y="41365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7525657" y="41365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678057" y="41365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7830457" y="41365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7982857" y="41365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8135257" y="41365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8287657" y="41365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7220857" y="39841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7373257" y="39841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7525657" y="39841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7678057" y="39841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7830457" y="39841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7982857" y="39841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8135257" y="39841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8287657" y="39841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7220857" y="38317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7373257" y="38317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7525657" y="38317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7678057" y="38317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7830457" y="38317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7982857" y="38317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8135257" y="38317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8287657" y="38317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7220857" y="36793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7373257" y="36793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7525657" y="36793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7678057" y="36793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7830457" y="36793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7982857" y="36793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8135257" y="36793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8287657" y="36793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40964" name="Group 148"/>
          <p:cNvGrpSpPr>
            <a:grpSpLocks/>
          </p:cNvGrpSpPr>
          <p:nvPr/>
        </p:nvGrpSpPr>
        <p:grpSpPr bwMode="auto">
          <a:xfrm>
            <a:off x="7373938" y="2446338"/>
            <a:ext cx="609600" cy="609600"/>
            <a:chOff x="7525657" y="2706915"/>
            <a:chExt cx="609600" cy="609600"/>
          </a:xfrm>
        </p:grpSpPr>
        <p:sp>
          <p:nvSpPr>
            <p:cNvPr id="100" name="Rectangle 99"/>
            <p:cNvSpPr/>
            <p:nvPr/>
          </p:nvSpPr>
          <p:spPr>
            <a:xfrm>
              <a:off x="7525657" y="3164115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7678057" y="3164115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7830457" y="3164115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7982857" y="3164115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7525657" y="3011715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7678057" y="3011715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7830457" y="3011715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11" name="Rectangle 110"/>
            <p:cNvSpPr/>
            <p:nvPr/>
          </p:nvSpPr>
          <p:spPr>
            <a:xfrm>
              <a:off x="7982857" y="3011715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16" name="Rectangle 115"/>
            <p:cNvSpPr/>
            <p:nvPr/>
          </p:nvSpPr>
          <p:spPr>
            <a:xfrm>
              <a:off x="7525657" y="2859315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7678057" y="2859315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18" name="Rectangle 117"/>
            <p:cNvSpPr/>
            <p:nvPr/>
          </p:nvSpPr>
          <p:spPr>
            <a:xfrm>
              <a:off x="7830457" y="2859315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7982857" y="2859315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7525657" y="2706915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7678057" y="2706915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7830457" y="2706915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27" name="Rectangle 126"/>
            <p:cNvSpPr/>
            <p:nvPr/>
          </p:nvSpPr>
          <p:spPr>
            <a:xfrm>
              <a:off x="7982857" y="2706915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40965" name="Group 147"/>
          <p:cNvGrpSpPr>
            <a:grpSpLocks/>
          </p:cNvGrpSpPr>
          <p:nvPr/>
        </p:nvGrpSpPr>
        <p:grpSpPr bwMode="auto">
          <a:xfrm>
            <a:off x="7526338" y="1820863"/>
            <a:ext cx="304800" cy="304800"/>
            <a:chOff x="7678057" y="2126345"/>
            <a:chExt cx="304800" cy="304800"/>
          </a:xfrm>
        </p:grpSpPr>
        <p:sp>
          <p:nvSpPr>
            <p:cNvPr id="140" name="Rectangle 139"/>
            <p:cNvSpPr/>
            <p:nvPr/>
          </p:nvSpPr>
          <p:spPr>
            <a:xfrm>
              <a:off x="7678057" y="2278745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7830457" y="2278745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44" name="Rectangle 143"/>
            <p:cNvSpPr/>
            <p:nvPr/>
          </p:nvSpPr>
          <p:spPr>
            <a:xfrm>
              <a:off x="7678057" y="2126345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45" name="Rectangle 144"/>
            <p:cNvSpPr/>
            <p:nvPr/>
          </p:nvSpPr>
          <p:spPr>
            <a:xfrm>
              <a:off x="7830457" y="2126345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40966" name="TextBox 150"/>
          <p:cNvSpPr txBox="1">
            <a:spLocks noChangeArrowheads="1"/>
          </p:cNvSpPr>
          <p:nvPr/>
        </p:nvSpPr>
        <p:spPr bwMode="auto">
          <a:xfrm>
            <a:off x="7831138" y="1757363"/>
            <a:ext cx="7937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level 2</a:t>
            </a:r>
          </a:p>
        </p:txBody>
      </p:sp>
      <p:sp>
        <p:nvSpPr>
          <p:cNvPr id="40967" name="TextBox 151"/>
          <p:cNvSpPr txBox="1">
            <a:spLocks noChangeArrowheads="1"/>
          </p:cNvSpPr>
          <p:nvPr/>
        </p:nvSpPr>
        <p:spPr bwMode="auto">
          <a:xfrm>
            <a:off x="7983538" y="2686050"/>
            <a:ext cx="7937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level 1</a:t>
            </a:r>
          </a:p>
        </p:txBody>
      </p:sp>
      <p:sp>
        <p:nvSpPr>
          <p:cNvPr id="40968" name="TextBox 152"/>
          <p:cNvSpPr txBox="1">
            <a:spLocks noChangeArrowheads="1"/>
          </p:cNvSpPr>
          <p:nvPr/>
        </p:nvSpPr>
        <p:spPr bwMode="auto">
          <a:xfrm>
            <a:off x="8289925" y="4224338"/>
            <a:ext cx="7937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level 0</a:t>
            </a:r>
          </a:p>
        </p:txBody>
      </p:sp>
      <p:sp>
        <p:nvSpPr>
          <p:cNvPr id="40969" name="TextBox 153"/>
          <p:cNvSpPr txBox="1">
            <a:spLocks noChangeArrowheads="1"/>
          </p:cNvSpPr>
          <p:nvPr/>
        </p:nvSpPr>
        <p:spPr bwMode="auto">
          <a:xfrm>
            <a:off x="6813550" y="917575"/>
            <a:ext cx="19319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>
                <a:latin typeface="Calibri" pitchFamily="34" charset="0"/>
              </a:rPr>
              <a:t>Output</a:t>
            </a:r>
            <a:br>
              <a:rPr lang="en-US" b="1">
                <a:latin typeface="Calibri" pitchFamily="34" charset="0"/>
              </a:rPr>
            </a:br>
            <a:r>
              <a:rPr lang="en-US" b="1">
                <a:latin typeface="Calibri" pitchFamily="34" charset="0"/>
              </a:rPr>
              <a:t>Laplacian pyramid</a:t>
            </a:r>
          </a:p>
        </p:txBody>
      </p:sp>
      <p:pic>
        <p:nvPicPr>
          <p:cNvPr id="40970" name="Picture 15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3375025"/>
            <a:ext cx="122555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71" name="TextBox 156"/>
          <p:cNvSpPr txBox="1">
            <a:spLocks noChangeArrowheads="1"/>
          </p:cNvSpPr>
          <p:nvPr/>
        </p:nvSpPr>
        <p:spPr bwMode="auto">
          <a:xfrm>
            <a:off x="466725" y="4594225"/>
            <a:ext cx="13033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input image</a:t>
            </a:r>
          </a:p>
        </p:txBody>
      </p:sp>
      <p:sp>
        <p:nvSpPr>
          <p:cNvPr id="106" name="Slide Number Placeholder 10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D834AA-9078-485F-B296-3D20E2BA1C83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Rounded Rectangle 154"/>
          <p:cNvSpPr>
            <a:spLocks noChangeArrowheads="1"/>
          </p:cNvSpPr>
          <p:nvPr/>
        </p:nvSpPr>
        <p:spPr bwMode="auto">
          <a:xfrm>
            <a:off x="6654800" y="917575"/>
            <a:ext cx="2428875" cy="3916363"/>
          </a:xfrm>
          <a:prstGeom prst="roundRect">
            <a:avLst>
              <a:gd name="adj" fmla="val 9199"/>
            </a:avLst>
          </a:prstGeom>
          <a:solidFill>
            <a:srgbClr val="FFCC99"/>
          </a:solidFill>
          <a:ln w="9525" algn="ctr">
            <a:noFill/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Illustration</a:t>
            </a:r>
          </a:p>
        </p:txBody>
      </p:sp>
      <p:grpSp>
        <p:nvGrpSpPr>
          <p:cNvPr id="41987" name="Group 149"/>
          <p:cNvGrpSpPr>
            <a:grpSpLocks/>
          </p:cNvGrpSpPr>
          <p:nvPr/>
        </p:nvGrpSpPr>
        <p:grpSpPr bwMode="auto">
          <a:xfrm>
            <a:off x="7069138" y="3375025"/>
            <a:ext cx="1219200" cy="1219200"/>
            <a:chOff x="7220857" y="3679372"/>
            <a:chExt cx="1219200" cy="1219200"/>
          </a:xfrm>
        </p:grpSpPr>
        <p:sp>
          <p:nvSpPr>
            <p:cNvPr id="4" name="Rectangle 3"/>
            <p:cNvSpPr/>
            <p:nvPr/>
          </p:nvSpPr>
          <p:spPr>
            <a:xfrm>
              <a:off x="7220857" y="47461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7373257" y="47461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7525657" y="47461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7678057" y="47461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7830457" y="47461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7982857" y="47461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8135257" y="47461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8287657" y="47461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220857" y="45937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373257" y="45937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525657" y="45937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678057" y="45937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7830457" y="45937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982857" y="45937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8135257" y="45937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8287657" y="45937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220857" y="44413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373257" y="44413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525657" y="44413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7678057" y="44413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830457" y="44413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982857" y="44413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8135257" y="44413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287657" y="44413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7220857" y="42889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7373257" y="42889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525657" y="42889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7678057" y="42889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7830457" y="42889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7982857" y="42889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8135257" y="42889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8287657" y="42889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7220857" y="41365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7373257" y="41365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7525657" y="41365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678057" y="41365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7830457" y="41365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7982857" y="41365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8135257" y="41365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8287657" y="41365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7220857" y="39841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7373257" y="39841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7525657" y="39841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7678057" y="39841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7830457" y="39841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7982857" y="39841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8135257" y="39841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8287657" y="39841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7220857" y="38317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7373257" y="38317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7525657" y="38317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7678057" y="38317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7830457" y="38317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7982857" y="38317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8135257" y="38317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8287657" y="38317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7220857" y="36793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7373257" y="36793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7525657" y="36793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7678057" y="36793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7830457" y="36793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7982857" y="36793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8135257" y="36793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8287657" y="36793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41988" name="Group 148"/>
          <p:cNvGrpSpPr>
            <a:grpSpLocks/>
          </p:cNvGrpSpPr>
          <p:nvPr/>
        </p:nvGrpSpPr>
        <p:grpSpPr bwMode="auto">
          <a:xfrm>
            <a:off x="7373938" y="2446338"/>
            <a:ext cx="609600" cy="609600"/>
            <a:chOff x="7525657" y="2706915"/>
            <a:chExt cx="609600" cy="609600"/>
          </a:xfrm>
        </p:grpSpPr>
        <p:sp>
          <p:nvSpPr>
            <p:cNvPr id="100" name="Rectangle 99"/>
            <p:cNvSpPr/>
            <p:nvPr/>
          </p:nvSpPr>
          <p:spPr>
            <a:xfrm>
              <a:off x="7525657" y="3164115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7678057" y="3164115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7830457" y="3164115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7982857" y="3164115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7525657" y="3011715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7678057" y="3011715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7830457" y="3011715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11" name="Rectangle 110"/>
            <p:cNvSpPr/>
            <p:nvPr/>
          </p:nvSpPr>
          <p:spPr>
            <a:xfrm>
              <a:off x="7982857" y="3011715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16" name="Rectangle 115"/>
            <p:cNvSpPr/>
            <p:nvPr/>
          </p:nvSpPr>
          <p:spPr>
            <a:xfrm>
              <a:off x="7525657" y="2859315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7678057" y="2859315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18" name="Rectangle 117"/>
            <p:cNvSpPr/>
            <p:nvPr/>
          </p:nvSpPr>
          <p:spPr>
            <a:xfrm>
              <a:off x="7830457" y="2859315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7982857" y="2859315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7525657" y="2706915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7678057" y="2706915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7830457" y="2706915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27" name="Rectangle 126"/>
            <p:cNvSpPr/>
            <p:nvPr/>
          </p:nvSpPr>
          <p:spPr>
            <a:xfrm>
              <a:off x="7982857" y="2706915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41989" name="Group 147"/>
          <p:cNvGrpSpPr>
            <a:grpSpLocks/>
          </p:cNvGrpSpPr>
          <p:nvPr/>
        </p:nvGrpSpPr>
        <p:grpSpPr bwMode="auto">
          <a:xfrm>
            <a:off x="7526338" y="1820863"/>
            <a:ext cx="304800" cy="304800"/>
            <a:chOff x="7678057" y="2126345"/>
            <a:chExt cx="304800" cy="304800"/>
          </a:xfrm>
        </p:grpSpPr>
        <p:sp>
          <p:nvSpPr>
            <p:cNvPr id="140" name="Rectangle 139"/>
            <p:cNvSpPr/>
            <p:nvPr/>
          </p:nvSpPr>
          <p:spPr>
            <a:xfrm>
              <a:off x="7678057" y="2278745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7830457" y="2278745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44" name="Rectangle 143"/>
            <p:cNvSpPr/>
            <p:nvPr/>
          </p:nvSpPr>
          <p:spPr>
            <a:xfrm>
              <a:off x="7678057" y="2126345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45" name="Rectangle 144"/>
            <p:cNvSpPr/>
            <p:nvPr/>
          </p:nvSpPr>
          <p:spPr>
            <a:xfrm>
              <a:off x="7830457" y="2126345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41990" name="TextBox 150"/>
          <p:cNvSpPr txBox="1">
            <a:spLocks noChangeArrowheads="1"/>
          </p:cNvSpPr>
          <p:nvPr/>
        </p:nvSpPr>
        <p:spPr bwMode="auto">
          <a:xfrm>
            <a:off x="7831138" y="1757363"/>
            <a:ext cx="7937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level 2</a:t>
            </a:r>
          </a:p>
        </p:txBody>
      </p:sp>
      <p:sp>
        <p:nvSpPr>
          <p:cNvPr id="41991" name="TextBox 151"/>
          <p:cNvSpPr txBox="1">
            <a:spLocks noChangeArrowheads="1"/>
          </p:cNvSpPr>
          <p:nvPr/>
        </p:nvSpPr>
        <p:spPr bwMode="auto">
          <a:xfrm>
            <a:off x="7983538" y="2686050"/>
            <a:ext cx="7937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level 1</a:t>
            </a:r>
          </a:p>
        </p:txBody>
      </p:sp>
      <p:sp>
        <p:nvSpPr>
          <p:cNvPr id="41992" name="TextBox 152"/>
          <p:cNvSpPr txBox="1">
            <a:spLocks noChangeArrowheads="1"/>
          </p:cNvSpPr>
          <p:nvPr/>
        </p:nvSpPr>
        <p:spPr bwMode="auto">
          <a:xfrm>
            <a:off x="8289925" y="4224338"/>
            <a:ext cx="7937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level 0</a:t>
            </a:r>
          </a:p>
        </p:txBody>
      </p:sp>
      <p:sp>
        <p:nvSpPr>
          <p:cNvPr id="41993" name="TextBox 153"/>
          <p:cNvSpPr txBox="1">
            <a:spLocks noChangeArrowheads="1"/>
          </p:cNvSpPr>
          <p:nvPr/>
        </p:nvSpPr>
        <p:spPr bwMode="auto">
          <a:xfrm>
            <a:off x="6813550" y="917575"/>
            <a:ext cx="19319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>
                <a:latin typeface="Calibri" pitchFamily="34" charset="0"/>
              </a:rPr>
              <a:t>Output</a:t>
            </a:r>
            <a:br>
              <a:rPr lang="en-US" b="1">
                <a:latin typeface="Calibri" pitchFamily="34" charset="0"/>
              </a:rPr>
            </a:br>
            <a:r>
              <a:rPr lang="en-US" b="1">
                <a:latin typeface="Calibri" pitchFamily="34" charset="0"/>
              </a:rPr>
              <a:t>Laplacian pyramid</a:t>
            </a:r>
          </a:p>
        </p:txBody>
      </p:sp>
      <p:pic>
        <p:nvPicPr>
          <p:cNvPr id="41994" name="Picture 15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3375025"/>
            <a:ext cx="122555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5" name="TextBox 156"/>
          <p:cNvSpPr txBox="1">
            <a:spLocks noChangeArrowheads="1"/>
          </p:cNvSpPr>
          <p:nvPr/>
        </p:nvSpPr>
        <p:spPr bwMode="auto">
          <a:xfrm>
            <a:off x="466725" y="4594225"/>
            <a:ext cx="13033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input image</a:t>
            </a:r>
          </a:p>
        </p:txBody>
      </p:sp>
      <p:cxnSp>
        <p:nvCxnSpPr>
          <p:cNvPr id="68" name="Straight Arrow Connector 67"/>
          <p:cNvCxnSpPr/>
          <p:nvPr/>
        </p:nvCxnSpPr>
        <p:spPr>
          <a:xfrm rot="10800000" flipV="1">
            <a:off x="776516" y="1908487"/>
            <a:ext cx="6828974" cy="1821683"/>
          </a:xfrm>
          <a:prstGeom prst="curvedConnector3">
            <a:avLst>
              <a:gd name="adj1" fmla="val 50000"/>
            </a:avLst>
          </a:prstGeom>
          <a:noFill/>
          <a:ln w="25400" cmpd="sng">
            <a:solidFill>
              <a:srgbClr val="FFFF00"/>
            </a:solidFill>
            <a:headEnd type="oval"/>
            <a:tailEnd type="arrow"/>
          </a:ln>
          <a:effectLst>
            <a:glow rad="50800">
              <a:schemeClr val="tx1">
                <a:alpha val="1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99" name="Rectangle 98"/>
          <p:cNvSpPr/>
          <p:nvPr/>
        </p:nvSpPr>
        <p:spPr>
          <a:xfrm>
            <a:off x="467185" y="3374434"/>
            <a:ext cx="612822" cy="609738"/>
          </a:xfrm>
          <a:prstGeom prst="rect">
            <a:avLst/>
          </a:prstGeom>
          <a:noFill/>
          <a:ln w="25400" cmpd="sng">
            <a:solidFill>
              <a:srgbClr val="FFFF00"/>
            </a:solidFill>
          </a:ln>
          <a:effectLst>
            <a:glow rad="50800">
              <a:schemeClr val="tx1">
                <a:alpha val="1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2" name="Slide Number Placeholder 1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D834AA-9078-485F-B296-3D20E2BA1C83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Picture 12" descr="no_mask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83241" y="3372843"/>
            <a:ext cx="1228386" cy="1221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" name="Right Arrow 104"/>
          <p:cNvSpPr/>
          <p:nvPr/>
        </p:nvSpPr>
        <p:spPr>
          <a:xfrm>
            <a:off x="1538288" y="3614738"/>
            <a:ext cx="668337" cy="738187"/>
          </a:xfrm>
          <a:prstGeom prst="rightArrow">
            <a:avLst>
              <a:gd name="adj1" fmla="val 67021"/>
              <a:gd name="adj2" fmla="val 50000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5" name="Rounded Rectangle 154"/>
          <p:cNvSpPr>
            <a:spLocks noChangeArrowheads="1"/>
          </p:cNvSpPr>
          <p:nvPr/>
        </p:nvSpPr>
        <p:spPr bwMode="auto">
          <a:xfrm>
            <a:off x="6654800" y="917575"/>
            <a:ext cx="2428875" cy="3916363"/>
          </a:xfrm>
          <a:prstGeom prst="roundRect">
            <a:avLst>
              <a:gd name="adj" fmla="val 9199"/>
            </a:avLst>
          </a:prstGeom>
          <a:solidFill>
            <a:srgbClr val="FFCC99"/>
          </a:solidFill>
          <a:ln w="9525" algn="ctr">
            <a:noFill/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4301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Illustration</a:t>
            </a:r>
          </a:p>
        </p:txBody>
      </p:sp>
      <p:grpSp>
        <p:nvGrpSpPr>
          <p:cNvPr id="43012" name="Group 149"/>
          <p:cNvGrpSpPr>
            <a:grpSpLocks/>
          </p:cNvGrpSpPr>
          <p:nvPr/>
        </p:nvGrpSpPr>
        <p:grpSpPr bwMode="auto">
          <a:xfrm>
            <a:off x="7069138" y="3375025"/>
            <a:ext cx="1219200" cy="1219200"/>
            <a:chOff x="7220857" y="3679372"/>
            <a:chExt cx="1219200" cy="1219200"/>
          </a:xfrm>
        </p:grpSpPr>
        <p:sp>
          <p:nvSpPr>
            <p:cNvPr id="2" name="Rectangle 3"/>
            <p:cNvSpPr/>
            <p:nvPr/>
          </p:nvSpPr>
          <p:spPr>
            <a:xfrm>
              <a:off x="7220857" y="47461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7373257" y="47461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" name="Rectangle 5"/>
            <p:cNvSpPr/>
            <p:nvPr/>
          </p:nvSpPr>
          <p:spPr>
            <a:xfrm>
              <a:off x="7525657" y="47461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7678057" y="47461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7830457" y="47461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7982857" y="47461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8135257" y="47461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8287657" y="47461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220857" y="45937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373257" y="45937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525657" y="45937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678057" y="45937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3008" name="Rectangle 15"/>
            <p:cNvSpPr/>
            <p:nvPr/>
          </p:nvSpPr>
          <p:spPr>
            <a:xfrm>
              <a:off x="7830457" y="45937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982857" y="45937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8135257" y="45937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8287657" y="45937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220857" y="44413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373257" y="44413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525657" y="44413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7678057" y="44413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830457" y="44413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982857" y="44413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8135257" y="44413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287657" y="44413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7220857" y="42889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7373257" y="42889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525657" y="42889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7678057" y="42889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7830457" y="42889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7982857" y="42889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8135257" y="42889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8287657" y="42889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7220857" y="41365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7373257" y="41365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7525657" y="41365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678057" y="41365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7830457" y="41365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7982857" y="41365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8135257" y="41365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8287657" y="41365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7220857" y="39841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7373257" y="39841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7525657" y="39841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7678057" y="39841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7830457" y="39841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7982857" y="39841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8135257" y="39841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8287657" y="39841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7220857" y="38317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7373257" y="38317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7525657" y="38317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7678057" y="38317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7830457" y="38317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7982857" y="38317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8135257" y="38317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8287657" y="38317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7220857" y="36793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7373257" y="36793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7525657" y="36793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7678057" y="36793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7830457" y="36793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7982857" y="36793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8135257" y="36793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8287657" y="36793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43013" name="Group 148"/>
          <p:cNvGrpSpPr>
            <a:grpSpLocks/>
          </p:cNvGrpSpPr>
          <p:nvPr/>
        </p:nvGrpSpPr>
        <p:grpSpPr bwMode="auto">
          <a:xfrm>
            <a:off x="7373938" y="2446338"/>
            <a:ext cx="609600" cy="609600"/>
            <a:chOff x="7525657" y="2706915"/>
            <a:chExt cx="609600" cy="609600"/>
          </a:xfrm>
        </p:grpSpPr>
        <p:sp>
          <p:nvSpPr>
            <p:cNvPr id="100" name="Rectangle 99"/>
            <p:cNvSpPr/>
            <p:nvPr/>
          </p:nvSpPr>
          <p:spPr>
            <a:xfrm>
              <a:off x="7525657" y="3164115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7678057" y="3164115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7830457" y="3164115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7982857" y="3164115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7525657" y="3011715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7678057" y="3011715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7830457" y="3011715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11" name="Rectangle 110"/>
            <p:cNvSpPr/>
            <p:nvPr/>
          </p:nvSpPr>
          <p:spPr>
            <a:xfrm>
              <a:off x="7982857" y="3011715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16" name="Rectangle 115"/>
            <p:cNvSpPr/>
            <p:nvPr/>
          </p:nvSpPr>
          <p:spPr>
            <a:xfrm>
              <a:off x="7525657" y="2859315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7678057" y="2859315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18" name="Rectangle 117"/>
            <p:cNvSpPr/>
            <p:nvPr/>
          </p:nvSpPr>
          <p:spPr>
            <a:xfrm>
              <a:off x="7830457" y="2859315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7982857" y="2859315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7525657" y="2706915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7678057" y="2706915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7830457" y="2706915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27" name="Rectangle 126"/>
            <p:cNvSpPr/>
            <p:nvPr/>
          </p:nvSpPr>
          <p:spPr>
            <a:xfrm>
              <a:off x="7982857" y="2706915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43014" name="Group 147"/>
          <p:cNvGrpSpPr>
            <a:grpSpLocks/>
          </p:cNvGrpSpPr>
          <p:nvPr/>
        </p:nvGrpSpPr>
        <p:grpSpPr bwMode="auto">
          <a:xfrm>
            <a:off x="7526338" y="1820863"/>
            <a:ext cx="304800" cy="304800"/>
            <a:chOff x="7678057" y="2126345"/>
            <a:chExt cx="304800" cy="304800"/>
          </a:xfrm>
        </p:grpSpPr>
        <p:sp>
          <p:nvSpPr>
            <p:cNvPr id="140" name="Rectangle 139"/>
            <p:cNvSpPr/>
            <p:nvPr/>
          </p:nvSpPr>
          <p:spPr>
            <a:xfrm>
              <a:off x="7678057" y="2278745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7830457" y="2278745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45" name="Rectangle 144"/>
            <p:cNvSpPr/>
            <p:nvPr/>
          </p:nvSpPr>
          <p:spPr>
            <a:xfrm>
              <a:off x="7830457" y="2126345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44" name="Rectangle 143"/>
            <p:cNvSpPr/>
            <p:nvPr/>
          </p:nvSpPr>
          <p:spPr>
            <a:xfrm>
              <a:off x="7678057" y="2126345"/>
              <a:ext cx="152400" cy="152400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43015" name="TextBox 150"/>
          <p:cNvSpPr txBox="1">
            <a:spLocks noChangeArrowheads="1"/>
          </p:cNvSpPr>
          <p:nvPr/>
        </p:nvSpPr>
        <p:spPr bwMode="auto">
          <a:xfrm>
            <a:off x="7831138" y="1757363"/>
            <a:ext cx="7937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level 2</a:t>
            </a:r>
          </a:p>
        </p:txBody>
      </p:sp>
      <p:sp>
        <p:nvSpPr>
          <p:cNvPr id="43016" name="TextBox 151"/>
          <p:cNvSpPr txBox="1">
            <a:spLocks noChangeArrowheads="1"/>
          </p:cNvSpPr>
          <p:nvPr/>
        </p:nvSpPr>
        <p:spPr bwMode="auto">
          <a:xfrm>
            <a:off x="7983538" y="2686050"/>
            <a:ext cx="7937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level 1</a:t>
            </a:r>
          </a:p>
        </p:txBody>
      </p:sp>
      <p:sp>
        <p:nvSpPr>
          <p:cNvPr id="43017" name="TextBox 152"/>
          <p:cNvSpPr txBox="1">
            <a:spLocks noChangeArrowheads="1"/>
          </p:cNvSpPr>
          <p:nvPr/>
        </p:nvSpPr>
        <p:spPr bwMode="auto">
          <a:xfrm>
            <a:off x="8289925" y="4224338"/>
            <a:ext cx="7937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level 0</a:t>
            </a:r>
          </a:p>
        </p:txBody>
      </p:sp>
      <p:sp>
        <p:nvSpPr>
          <p:cNvPr id="43018" name="TextBox 153"/>
          <p:cNvSpPr txBox="1">
            <a:spLocks noChangeArrowheads="1"/>
          </p:cNvSpPr>
          <p:nvPr/>
        </p:nvSpPr>
        <p:spPr bwMode="auto">
          <a:xfrm>
            <a:off x="6813550" y="917575"/>
            <a:ext cx="19319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>
                <a:latin typeface="Calibri" pitchFamily="34" charset="0"/>
              </a:rPr>
              <a:t>Output</a:t>
            </a:r>
            <a:br>
              <a:rPr lang="en-US" b="1">
                <a:latin typeface="Calibri" pitchFamily="34" charset="0"/>
              </a:rPr>
            </a:br>
            <a:r>
              <a:rPr lang="en-US" b="1">
                <a:latin typeface="Calibri" pitchFamily="34" charset="0"/>
              </a:rPr>
              <a:t>Laplacian pyramid</a:t>
            </a:r>
          </a:p>
        </p:txBody>
      </p:sp>
      <p:pic>
        <p:nvPicPr>
          <p:cNvPr id="43019" name="Picture 15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3375025"/>
            <a:ext cx="122555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20" name="TextBox 156"/>
          <p:cNvSpPr txBox="1">
            <a:spLocks noChangeArrowheads="1"/>
          </p:cNvSpPr>
          <p:nvPr/>
        </p:nvSpPr>
        <p:spPr bwMode="auto">
          <a:xfrm>
            <a:off x="466725" y="4594225"/>
            <a:ext cx="13033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input image</a:t>
            </a:r>
          </a:p>
        </p:txBody>
      </p:sp>
      <p:sp>
        <p:nvSpPr>
          <p:cNvPr id="99" name="Rectangle 98"/>
          <p:cNvSpPr/>
          <p:nvPr/>
        </p:nvSpPr>
        <p:spPr>
          <a:xfrm>
            <a:off x="467185" y="3374434"/>
            <a:ext cx="612822" cy="609738"/>
          </a:xfrm>
          <a:prstGeom prst="rect">
            <a:avLst/>
          </a:prstGeom>
          <a:noFill/>
          <a:ln w="25400" cmpd="sng">
            <a:solidFill>
              <a:srgbClr val="FFFF00"/>
            </a:solidFill>
          </a:ln>
          <a:effectLst>
            <a:glow rad="50800">
              <a:schemeClr val="tx1">
                <a:alpha val="1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3026" name="TextBox 120"/>
          <p:cNvSpPr txBox="1">
            <a:spLocks noChangeArrowheads="1"/>
          </p:cNvSpPr>
          <p:nvPr/>
        </p:nvSpPr>
        <p:spPr bwMode="auto">
          <a:xfrm>
            <a:off x="2579688" y="4594225"/>
            <a:ext cx="21209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“locally good” image</a:t>
            </a:r>
          </a:p>
        </p:txBody>
      </p:sp>
      <p:grpSp>
        <p:nvGrpSpPr>
          <p:cNvPr id="43116" name="Group 108"/>
          <p:cNvGrpSpPr>
            <a:grpSpLocks/>
          </p:cNvGrpSpPr>
          <p:nvPr/>
        </p:nvGrpSpPr>
        <p:grpSpPr bwMode="auto">
          <a:xfrm>
            <a:off x="1792288" y="2674938"/>
            <a:ext cx="671512" cy="671512"/>
            <a:chOff x="1916" y="773"/>
            <a:chExt cx="1186" cy="1187"/>
          </a:xfrm>
        </p:grpSpPr>
        <p:cxnSp>
          <p:nvCxnSpPr>
            <p:cNvPr id="16" name="Straight Arrow Connector 15"/>
            <p:cNvCxnSpPr>
              <a:cxnSpLocks noChangeShapeType="1"/>
            </p:cNvCxnSpPr>
            <p:nvPr/>
          </p:nvCxnSpPr>
          <p:spPr bwMode="auto">
            <a:xfrm flipV="1">
              <a:off x="2016" y="915"/>
              <a:ext cx="924" cy="921"/>
            </a:xfrm>
            <a:prstGeom prst="straightConnector1">
              <a:avLst/>
            </a:prstGeom>
            <a:noFill/>
            <a:ln w="25400" cap="rnd" algn="ctr">
              <a:solidFill>
                <a:srgbClr val="969696"/>
              </a:solidFill>
              <a:prstDash val="sysDot"/>
              <a:round/>
              <a:headEnd/>
              <a:tailEnd/>
            </a:ln>
          </p:spPr>
        </p:cxnSp>
        <p:cxnSp>
          <p:nvCxnSpPr>
            <p:cNvPr id="4" name="Straight Arrow Connector 3"/>
            <p:cNvCxnSpPr/>
            <p:nvPr/>
          </p:nvCxnSpPr>
          <p:spPr>
            <a:xfrm flipV="1">
              <a:off x="1916" y="1828"/>
              <a:ext cx="1186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/>
            <p:cNvCxnSpPr/>
            <p:nvPr/>
          </p:nvCxnSpPr>
          <p:spPr>
            <a:xfrm flipV="1">
              <a:off x="2014" y="773"/>
              <a:ext cx="0" cy="118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120" name="Freeform 112"/>
            <p:cNvSpPr>
              <a:spLocks/>
            </p:cNvSpPr>
            <p:nvPr/>
          </p:nvSpPr>
          <p:spPr bwMode="auto">
            <a:xfrm>
              <a:off x="2018" y="914"/>
              <a:ext cx="919" cy="921"/>
            </a:xfrm>
            <a:custGeom>
              <a:avLst/>
              <a:gdLst/>
              <a:ahLst/>
              <a:cxnLst>
                <a:cxn ang="0">
                  <a:pos x="0" y="921"/>
                </a:cxn>
                <a:cxn ang="0">
                  <a:pos x="195" y="732"/>
                </a:cxn>
                <a:cxn ang="0">
                  <a:pos x="439" y="494"/>
                </a:cxn>
                <a:cxn ang="0">
                  <a:pos x="740" y="181"/>
                </a:cxn>
                <a:cxn ang="0">
                  <a:pos x="919" y="0"/>
                </a:cxn>
              </a:cxnLst>
              <a:rect l="0" t="0" r="r" b="b"/>
              <a:pathLst>
                <a:path w="919" h="921">
                  <a:moveTo>
                    <a:pt x="0" y="921"/>
                  </a:moveTo>
                  <a:lnTo>
                    <a:pt x="195" y="732"/>
                  </a:lnTo>
                  <a:cubicBezTo>
                    <a:pt x="268" y="661"/>
                    <a:pt x="439" y="781"/>
                    <a:pt x="439" y="494"/>
                  </a:cubicBezTo>
                  <a:cubicBezTo>
                    <a:pt x="439" y="207"/>
                    <a:pt x="635" y="287"/>
                    <a:pt x="740" y="181"/>
                  </a:cubicBezTo>
                  <a:lnTo>
                    <a:pt x="919" y="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dist="25400" dir="5400000" algn="ctr" rotWithShape="0">
                <a:srgbClr val="808080">
                  <a:alpha val="50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7" name="L-Shape 106"/>
          <p:cNvSpPr/>
          <p:nvPr/>
        </p:nvSpPr>
        <p:spPr>
          <a:xfrm rot="16200000">
            <a:off x="2517775" y="3375025"/>
            <a:ext cx="1349375" cy="1247775"/>
          </a:xfrm>
          <a:prstGeom prst="corner">
            <a:avLst>
              <a:gd name="adj1" fmla="val 50000"/>
              <a:gd name="adj2" fmla="val 54241"/>
            </a:avLst>
          </a:prstGeom>
          <a:solidFill>
            <a:schemeClr val="bg1">
              <a:alpha val="8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1" name="Slide Number Placeholder 1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D834AA-9078-485F-B296-3D20E2BA1C83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Right Arrow 393"/>
          <p:cNvSpPr/>
          <p:nvPr/>
        </p:nvSpPr>
        <p:spPr>
          <a:xfrm>
            <a:off x="3722688" y="3614738"/>
            <a:ext cx="668337" cy="738187"/>
          </a:xfrm>
          <a:prstGeom prst="rightArrow">
            <a:avLst>
              <a:gd name="adj1" fmla="val 67021"/>
              <a:gd name="adj2" fmla="val 50000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00" name="Picture 12" descr="no_mask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83241" y="3372843"/>
            <a:ext cx="1228386" cy="1221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6" name="Picture 13" descr="laplacian_Laplace_01.png"/>
          <p:cNvPicPr>
            <a:picLocks noChangeAspect="1"/>
          </p:cNvPicPr>
          <p:nvPr/>
        </p:nvPicPr>
        <p:blipFill rotWithShape="1">
          <a:blip r:embed="rId4"/>
          <a:srcRect r="50226" b="49976"/>
          <a:stretch/>
        </p:blipFill>
        <p:spPr bwMode="auto">
          <a:xfrm>
            <a:off x="4818065" y="3375025"/>
            <a:ext cx="609599" cy="610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7" name="Picture 14" descr="laplacian_Laplace_02.png"/>
          <p:cNvPicPr>
            <a:picLocks noChangeAspect="1"/>
          </p:cNvPicPr>
          <p:nvPr/>
        </p:nvPicPr>
        <p:blipFill rotWithShape="1">
          <a:blip r:embed="rId5"/>
          <a:srcRect r="50000" b="49061"/>
          <a:stretch/>
        </p:blipFill>
        <p:spPr bwMode="auto">
          <a:xfrm>
            <a:off x="5122863" y="2444750"/>
            <a:ext cx="304800" cy="310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3" name="Picture 395"/>
          <p:cNvPicPr>
            <a:picLocks noChangeAspect="1"/>
          </p:cNvPicPr>
          <p:nvPr/>
        </p:nvPicPr>
        <p:blipFill>
          <a:blip r:embed="rId6"/>
          <a:srcRect r="49165" b="50017"/>
          <a:stretch>
            <a:fillRect/>
          </a:stretch>
        </p:blipFill>
        <p:spPr bwMode="auto">
          <a:xfrm>
            <a:off x="5275263" y="1811338"/>
            <a:ext cx="166687" cy="16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" name="Right Arrow 104"/>
          <p:cNvSpPr/>
          <p:nvPr/>
        </p:nvSpPr>
        <p:spPr>
          <a:xfrm>
            <a:off x="1538288" y="3614738"/>
            <a:ext cx="668337" cy="738187"/>
          </a:xfrm>
          <a:prstGeom prst="rightArrow">
            <a:avLst>
              <a:gd name="adj1" fmla="val 67021"/>
              <a:gd name="adj2" fmla="val 50000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5" name="Rounded Rectangle 154"/>
          <p:cNvSpPr>
            <a:spLocks noChangeArrowheads="1"/>
          </p:cNvSpPr>
          <p:nvPr/>
        </p:nvSpPr>
        <p:spPr bwMode="auto">
          <a:xfrm>
            <a:off x="6654800" y="917575"/>
            <a:ext cx="2428875" cy="3916363"/>
          </a:xfrm>
          <a:prstGeom prst="roundRect">
            <a:avLst>
              <a:gd name="adj" fmla="val 9199"/>
            </a:avLst>
          </a:prstGeom>
          <a:solidFill>
            <a:srgbClr val="FFCC99"/>
          </a:solidFill>
          <a:ln w="9525" algn="ctr">
            <a:noFill/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4403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Illustration</a:t>
            </a:r>
          </a:p>
        </p:txBody>
      </p:sp>
      <p:grpSp>
        <p:nvGrpSpPr>
          <p:cNvPr id="44040" name="Group 149"/>
          <p:cNvGrpSpPr>
            <a:grpSpLocks/>
          </p:cNvGrpSpPr>
          <p:nvPr/>
        </p:nvGrpSpPr>
        <p:grpSpPr bwMode="auto">
          <a:xfrm>
            <a:off x="7069138" y="3375025"/>
            <a:ext cx="1219200" cy="1219200"/>
            <a:chOff x="7220857" y="3679372"/>
            <a:chExt cx="1219200" cy="1219200"/>
          </a:xfrm>
        </p:grpSpPr>
        <p:sp>
          <p:nvSpPr>
            <p:cNvPr id="2" name="Rectangle 3"/>
            <p:cNvSpPr/>
            <p:nvPr/>
          </p:nvSpPr>
          <p:spPr>
            <a:xfrm>
              <a:off x="7220857" y="47461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7373257" y="47461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4224" name="Rectangle 5"/>
            <p:cNvSpPr/>
            <p:nvPr/>
          </p:nvSpPr>
          <p:spPr>
            <a:xfrm>
              <a:off x="7525657" y="47461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7678057" y="47461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7830457" y="47461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7982857" y="47461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8135257" y="47461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8287657" y="47461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220857" y="45937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373257" y="45937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525657" y="45937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678057" y="45937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4225" name="Rectangle 15"/>
            <p:cNvSpPr/>
            <p:nvPr/>
          </p:nvSpPr>
          <p:spPr>
            <a:xfrm>
              <a:off x="7830457" y="45937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982857" y="45937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8135257" y="45937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8287657" y="45937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220857" y="44413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373257" y="44413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525657" y="44413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7678057" y="44413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830457" y="44413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982857" y="44413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8135257" y="44413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287657" y="44413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7220857" y="42889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7373257" y="42889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525657" y="42889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7678057" y="42889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7830457" y="42889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7982857" y="42889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8135257" y="42889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8287657" y="42889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7220857" y="41365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7373257" y="41365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7525657" y="41365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678057" y="41365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7830457" y="41365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7982857" y="41365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8135257" y="41365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8287657" y="41365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7220857" y="39841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7373257" y="39841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7525657" y="39841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7678057" y="39841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7830457" y="39841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7982857" y="39841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8135257" y="39841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8287657" y="39841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7220857" y="38317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7373257" y="38317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7525657" y="38317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7678057" y="38317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7830457" y="38317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7982857" y="38317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8135257" y="38317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8287657" y="38317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7220857" y="36793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7373257" y="36793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7525657" y="36793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7678057" y="36793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7830457" y="36793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7982857" y="36793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8135257" y="36793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8287657" y="36793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44041" name="Group 148"/>
          <p:cNvGrpSpPr>
            <a:grpSpLocks/>
          </p:cNvGrpSpPr>
          <p:nvPr/>
        </p:nvGrpSpPr>
        <p:grpSpPr bwMode="auto">
          <a:xfrm>
            <a:off x="7373938" y="2446338"/>
            <a:ext cx="609600" cy="609600"/>
            <a:chOff x="7525657" y="2706915"/>
            <a:chExt cx="609600" cy="609600"/>
          </a:xfrm>
        </p:grpSpPr>
        <p:sp>
          <p:nvSpPr>
            <p:cNvPr id="100" name="Rectangle 99"/>
            <p:cNvSpPr/>
            <p:nvPr/>
          </p:nvSpPr>
          <p:spPr>
            <a:xfrm>
              <a:off x="7525657" y="3164115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7678057" y="3164115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7830457" y="3164115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7982857" y="3164115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7525657" y="3011715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7678057" y="3011715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7830457" y="3011715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11" name="Rectangle 110"/>
            <p:cNvSpPr/>
            <p:nvPr/>
          </p:nvSpPr>
          <p:spPr>
            <a:xfrm>
              <a:off x="7982857" y="3011715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16" name="Rectangle 115"/>
            <p:cNvSpPr/>
            <p:nvPr/>
          </p:nvSpPr>
          <p:spPr>
            <a:xfrm>
              <a:off x="7525657" y="2859315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7678057" y="2859315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18" name="Rectangle 117"/>
            <p:cNvSpPr/>
            <p:nvPr/>
          </p:nvSpPr>
          <p:spPr>
            <a:xfrm>
              <a:off x="7830457" y="2859315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7982857" y="2859315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7525657" y="2706915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7678057" y="2706915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7830457" y="2706915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27" name="Rectangle 126"/>
            <p:cNvSpPr/>
            <p:nvPr/>
          </p:nvSpPr>
          <p:spPr>
            <a:xfrm>
              <a:off x="7982857" y="2706915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44042" name="Group 147"/>
          <p:cNvGrpSpPr>
            <a:grpSpLocks/>
          </p:cNvGrpSpPr>
          <p:nvPr/>
        </p:nvGrpSpPr>
        <p:grpSpPr bwMode="auto">
          <a:xfrm>
            <a:off x="7526338" y="1820863"/>
            <a:ext cx="304800" cy="304800"/>
            <a:chOff x="7678057" y="2126345"/>
            <a:chExt cx="304800" cy="304800"/>
          </a:xfrm>
        </p:grpSpPr>
        <p:sp>
          <p:nvSpPr>
            <p:cNvPr id="140" name="Rectangle 139"/>
            <p:cNvSpPr/>
            <p:nvPr/>
          </p:nvSpPr>
          <p:spPr>
            <a:xfrm>
              <a:off x="7678057" y="2278745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7830457" y="2278745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45" name="Rectangle 144"/>
            <p:cNvSpPr/>
            <p:nvPr/>
          </p:nvSpPr>
          <p:spPr>
            <a:xfrm>
              <a:off x="7830457" y="2126345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44" name="Rectangle 143"/>
            <p:cNvSpPr/>
            <p:nvPr/>
          </p:nvSpPr>
          <p:spPr>
            <a:xfrm>
              <a:off x="7678057" y="2126345"/>
              <a:ext cx="152400" cy="152400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44043" name="TextBox 150"/>
          <p:cNvSpPr txBox="1">
            <a:spLocks noChangeArrowheads="1"/>
          </p:cNvSpPr>
          <p:nvPr/>
        </p:nvSpPr>
        <p:spPr bwMode="auto">
          <a:xfrm>
            <a:off x="7831138" y="1757363"/>
            <a:ext cx="7937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level 2</a:t>
            </a:r>
          </a:p>
        </p:txBody>
      </p:sp>
      <p:sp>
        <p:nvSpPr>
          <p:cNvPr id="44044" name="TextBox 151"/>
          <p:cNvSpPr txBox="1">
            <a:spLocks noChangeArrowheads="1"/>
          </p:cNvSpPr>
          <p:nvPr/>
        </p:nvSpPr>
        <p:spPr bwMode="auto">
          <a:xfrm>
            <a:off x="7983538" y="2686050"/>
            <a:ext cx="7937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level 1</a:t>
            </a:r>
          </a:p>
        </p:txBody>
      </p:sp>
      <p:sp>
        <p:nvSpPr>
          <p:cNvPr id="44045" name="TextBox 152"/>
          <p:cNvSpPr txBox="1">
            <a:spLocks noChangeArrowheads="1"/>
          </p:cNvSpPr>
          <p:nvPr/>
        </p:nvSpPr>
        <p:spPr bwMode="auto">
          <a:xfrm>
            <a:off x="8289925" y="4224338"/>
            <a:ext cx="7937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level 0</a:t>
            </a:r>
          </a:p>
        </p:txBody>
      </p:sp>
      <p:sp>
        <p:nvSpPr>
          <p:cNvPr id="44046" name="TextBox 153"/>
          <p:cNvSpPr txBox="1">
            <a:spLocks noChangeArrowheads="1"/>
          </p:cNvSpPr>
          <p:nvPr/>
        </p:nvSpPr>
        <p:spPr bwMode="auto">
          <a:xfrm>
            <a:off x="6813550" y="917575"/>
            <a:ext cx="19319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>
                <a:latin typeface="Calibri" pitchFamily="34" charset="0"/>
              </a:rPr>
              <a:t>Output</a:t>
            </a:r>
            <a:br>
              <a:rPr lang="en-US" b="1">
                <a:latin typeface="Calibri" pitchFamily="34" charset="0"/>
              </a:rPr>
            </a:br>
            <a:r>
              <a:rPr lang="en-US" b="1">
                <a:latin typeface="Calibri" pitchFamily="34" charset="0"/>
              </a:rPr>
              <a:t>Laplacian pyramid</a:t>
            </a:r>
          </a:p>
        </p:txBody>
      </p:sp>
      <p:pic>
        <p:nvPicPr>
          <p:cNvPr id="44047" name="Picture 15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" y="3375025"/>
            <a:ext cx="122555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48" name="TextBox 156"/>
          <p:cNvSpPr txBox="1">
            <a:spLocks noChangeArrowheads="1"/>
          </p:cNvSpPr>
          <p:nvPr/>
        </p:nvSpPr>
        <p:spPr bwMode="auto">
          <a:xfrm>
            <a:off x="466725" y="4594225"/>
            <a:ext cx="13033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input image</a:t>
            </a:r>
          </a:p>
        </p:txBody>
      </p:sp>
      <p:sp>
        <p:nvSpPr>
          <p:cNvPr id="99" name="Rectangle 98"/>
          <p:cNvSpPr/>
          <p:nvPr/>
        </p:nvSpPr>
        <p:spPr>
          <a:xfrm>
            <a:off x="467185" y="3374434"/>
            <a:ext cx="612822" cy="609738"/>
          </a:xfrm>
          <a:prstGeom prst="rect">
            <a:avLst/>
          </a:prstGeom>
          <a:noFill/>
          <a:ln w="25400" cmpd="sng">
            <a:solidFill>
              <a:srgbClr val="FFFF00"/>
            </a:solidFill>
          </a:ln>
          <a:effectLst>
            <a:glow rad="50800">
              <a:schemeClr val="tx1">
                <a:alpha val="1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4054" name="TextBox 105"/>
          <p:cNvSpPr txBox="1">
            <a:spLocks noChangeArrowheads="1"/>
          </p:cNvSpPr>
          <p:nvPr/>
        </p:nvSpPr>
        <p:spPr bwMode="auto">
          <a:xfrm>
            <a:off x="2579688" y="4594225"/>
            <a:ext cx="21209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“locally good” image</a:t>
            </a:r>
          </a:p>
        </p:txBody>
      </p:sp>
      <p:sp>
        <p:nvSpPr>
          <p:cNvPr id="308" name="Rectangle 307"/>
          <p:cNvSpPr/>
          <p:nvPr/>
        </p:nvSpPr>
        <p:spPr>
          <a:xfrm>
            <a:off x="4818063" y="4441825"/>
            <a:ext cx="152400" cy="152400"/>
          </a:xfrm>
          <a:prstGeom prst="rect">
            <a:avLst/>
          </a:prstGeom>
          <a:noFill/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09" name="Rectangle 308"/>
          <p:cNvSpPr/>
          <p:nvPr/>
        </p:nvSpPr>
        <p:spPr>
          <a:xfrm>
            <a:off x="4970463" y="4441825"/>
            <a:ext cx="152400" cy="152400"/>
          </a:xfrm>
          <a:prstGeom prst="rect">
            <a:avLst/>
          </a:prstGeom>
          <a:noFill/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10" name="Rectangle 309"/>
          <p:cNvSpPr/>
          <p:nvPr/>
        </p:nvSpPr>
        <p:spPr>
          <a:xfrm>
            <a:off x="5122863" y="4441825"/>
            <a:ext cx="152400" cy="152400"/>
          </a:xfrm>
          <a:prstGeom prst="rect">
            <a:avLst/>
          </a:prstGeom>
          <a:noFill/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11" name="Rectangle 310"/>
          <p:cNvSpPr/>
          <p:nvPr/>
        </p:nvSpPr>
        <p:spPr>
          <a:xfrm>
            <a:off x="5275263" y="4441825"/>
            <a:ext cx="152400" cy="152400"/>
          </a:xfrm>
          <a:prstGeom prst="rect">
            <a:avLst/>
          </a:prstGeom>
          <a:noFill/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12" name="Rectangle 311"/>
          <p:cNvSpPr/>
          <p:nvPr/>
        </p:nvSpPr>
        <p:spPr>
          <a:xfrm>
            <a:off x="5427663" y="4441825"/>
            <a:ext cx="152400" cy="152400"/>
          </a:xfrm>
          <a:prstGeom prst="rect">
            <a:avLst/>
          </a:prstGeom>
          <a:noFill/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13" name="Rectangle 312"/>
          <p:cNvSpPr/>
          <p:nvPr/>
        </p:nvSpPr>
        <p:spPr>
          <a:xfrm>
            <a:off x="5580063" y="4441825"/>
            <a:ext cx="152400" cy="1524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14" name="Rectangle 313"/>
          <p:cNvSpPr/>
          <p:nvPr/>
        </p:nvSpPr>
        <p:spPr>
          <a:xfrm>
            <a:off x="5732463" y="4441825"/>
            <a:ext cx="152400" cy="1524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15" name="Rectangle 314"/>
          <p:cNvSpPr/>
          <p:nvPr/>
        </p:nvSpPr>
        <p:spPr>
          <a:xfrm>
            <a:off x="5884863" y="4441825"/>
            <a:ext cx="152400" cy="1524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16" name="Rectangle 315"/>
          <p:cNvSpPr/>
          <p:nvPr/>
        </p:nvSpPr>
        <p:spPr>
          <a:xfrm>
            <a:off x="4818063" y="4289425"/>
            <a:ext cx="152400" cy="152400"/>
          </a:xfrm>
          <a:prstGeom prst="rect">
            <a:avLst/>
          </a:prstGeom>
          <a:noFill/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17" name="Rectangle 316"/>
          <p:cNvSpPr/>
          <p:nvPr/>
        </p:nvSpPr>
        <p:spPr>
          <a:xfrm>
            <a:off x="4970463" y="4289425"/>
            <a:ext cx="152400" cy="152400"/>
          </a:xfrm>
          <a:prstGeom prst="rect">
            <a:avLst/>
          </a:prstGeom>
          <a:noFill/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18" name="Rectangle 317"/>
          <p:cNvSpPr/>
          <p:nvPr/>
        </p:nvSpPr>
        <p:spPr>
          <a:xfrm>
            <a:off x="5122863" y="4289425"/>
            <a:ext cx="152400" cy="152400"/>
          </a:xfrm>
          <a:prstGeom prst="rect">
            <a:avLst/>
          </a:prstGeom>
          <a:noFill/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19" name="Rectangle 318"/>
          <p:cNvSpPr/>
          <p:nvPr/>
        </p:nvSpPr>
        <p:spPr>
          <a:xfrm>
            <a:off x="5275263" y="4289425"/>
            <a:ext cx="152400" cy="152400"/>
          </a:xfrm>
          <a:prstGeom prst="rect">
            <a:avLst/>
          </a:prstGeom>
          <a:noFill/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20" name="Rectangle 319"/>
          <p:cNvSpPr/>
          <p:nvPr/>
        </p:nvSpPr>
        <p:spPr>
          <a:xfrm>
            <a:off x="5427663" y="4289425"/>
            <a:ext cx="152400" cy="152400"/>
          </a:xfrm>
          <a:prstGeom prst="rect">
            <a:avLst/>
          </a:prstGeom>
          <a:noFill/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21" name="Rectangle 320"/>
          <p:cNvSpPr/>
          <p:nvPr/>
        </p:nvSpPr>
        <p:spPr>
          <a:xfrm>
            <a:off x="5580063" y="4289425"/>
            <a:ext cx="152400" cy="1524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22" name="Rectangle 321"/>
          <p:cNvSpPr/>
          <p:nvPr/>
        </p:nvSpPr>
        <p:spPr>
          <a:xfrm>
            <a:off x="5732463" y="4289425"/>
            <a:ext cx="152400" cy="1524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23" name="Rectangle 322"/>
          <p:cNvSpPr/>
          <p:nvPr/>
        </p:nvSpPr>
        <p:spPr>
          <a:xfrm>
            <a:off x="5884863" y="4289425"/>
            <a:ext cx="152400" cy="1524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24" name="Rectangle 323"/>
          <p:cNvSpPr/>
          <p:nvPr/>
        </p:nvSpPr>
        <p:spPr>
          <a:xfrm>
            <a:off x="4818063" y="4137025"/>
            <a:ext cx="152400" cy="152400"/>
          </a:xfrm>
          <a:prstGeom prst="rect">
            <a:avLst/>
          </a:prstGeom>
          <a:noFill/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25" name="Rectangle 324"/>
          <p:cNvSpPr/>
          <p:nvPr/>
        </p:nvSpPr>
        <p:spPr>
          <a:xfrm>
            <a:off x="4970463" y="4137025"/>
            <a:ext cx="152400" cy="152400"/>
          </a:xfrm>
          <a:prstGeom prst="rect">
            <a:avLst/>
          </a:prstGeom>
          <a:noFill/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26" name="Rectangle 325"/>
          <p:cNvSpPr/>
          <p:nvPr/>
        </p:nvSpPr>
        <p:spPr>
          <a:xfrm>
            <a:off x="5122863" y="4137025"/>
            <a:ext cx="152400" cy="152400"/>
          </a:xfrm>
          <a:prstGeom prst="rect">
            <a:avLst/>
          </a:prstGeom>
          <a:noFill/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27" name="Rectangle 326"/>
          <p:cNvSpPr/>
          <p:nvPr/>
        </p:nvSpPr>
        <p:spPr>
          <a:xfrm>
            <a:off x="5275263" y="4137025"/>
            <a:ext cx="152400" cy="152400"/>
          </a:xfrm>
          <a:prstGeom prst="rect">
            <a:avLst/>
          </a:prstGeom>
          <a:noFill/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28" name="Rectangle 327"/>
          <p:cNvSpPr/>
          <p:nvPr/>
        </p:nvSpPr>
        <p:spPr>
          <a:xfrm>
            <a:off x="5427663" y="4137025"/>
            <a:ext cx="152400" cy="152400"/>
          </a:xfrm>
          <a:prstGeom prst="rect">
            <a:avLst/>
          </a:prstGeom>
          <a:noFill/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29" name="Rectangle 328"/>
          <p:cNvSpPr/>
          <p:nvPr/>
        </p:nvSpPr>
        <p:spPr>
          <a:xfrm>
            <a:off x="5580063" y="4137025"/>
            <a:ext cx="152400" cy="1524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30" name="Rectangle 329"/>
          <p:cNvSpPr/>
          <p:nvPr/>
        </p:nvSpPr>
        <p:spPr>
          <a:xfrm>
            <a:off x="5732463" y="4137025"/>
            <a:ext cx="152400" cy="1524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31" name="Rectangle 330"/>
          <p:cNvSpPr/>
          <p:nvPr/>
        </p:nvSpPr>
        <p:spPr>
          <a:xfrm>
            <a:off x="5884863" y="4137025"/>
            <a:ext cx="152400" cy="1524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32" name="Rectangle 331"/>
          <p:cNvSpPr/>
          <p:nvPr/>
        </p:nvSpPr>
        <p:spPr>
          <a:xfrm>
            <a:off x="4818063" y="3984625"/>
            <a:ext cx="152400" cy="152400"/>
          </a:xfrm>
          <a:prstGeom prst="rect">
            <a:avLst/>
          </a:prstGeom>
          <a:noFill/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33" name="Rectangle 332"/>
          <p:cNvSpPr/>
          <p:nvPr/>
        </p:nvSpPr>
        <p:spPr>
          <a:xfrm>
            <a:off x="4970463" y="3984625"/>
            <a:ext cx="152400" cy="152400"/>
          </a:xfrm>
          <a:prstGeom prst="rect">
            <a:avLst/>
          </a:prstGeom>
          <a:noFill/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34" name="Rectangle 333"/>
          <p:cNvSpPr/>
          <p:nvPr/>
        </p:nvSpPr>
        <p:spPr>
          <a:xfrm>
            <a:off x="5122863" y="3984625"/>
            <a:ext cx="152400" cy="152400"/>
          </a:xfrm>
          <a:prstGeom prst="rect">
            <a:avLst/>
          </a:prstGeom>
          <a:noFill/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35" name="Rectangle 334"/>
          <p:cNvSpPr/>
          <p:nvPr/>
        </p:nvSpPr>
        <p:spPr>
          <a:xfrm>
            <a:off x="5275263" y="3984625"/>
            <a:ext cx="152400" cy="152400"/>
          </a:xfrm>
          <a:prstGeom prst="rect">
            <a:avLst/>
          </a:prstGeom>
          <a:noFill/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36" name="Rectangle 335"/>
          <p:cNvSpPr/>
          <p:nvPr/>
        </p:nvSpPr>
        <p:spPr>
          <a:xfrm>
            <a:off x="5427663" y="3984625"/>
            <a:ext cx="152400" cy="152400"/>
          </a:xfrm>
          <a:prstGeom prst="rect">
            <a:avLst/>
          </a:prstGeom>
          <a:noFill/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37" name="Rectangle 336"/>
          <p:cNvSpPr/>
          <p:nvPr/>
        </p:nvSpPr>
        <p:spPr>
          <a:xfrm>
            <a:off x="5580063" y="3984625"/>
            <a:ext cx="152400" cy="1524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38" name="Rectangle 337"/>
          <p:cNvSpPr/>
          <p:nvPr/>
        </p:nvSpPr>
        <p:spPr>
          <a:xfrm>
            <a:off x="5732463" y="3984625"/>
            <a:ext cx="152400" cy="1524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39" name="Rectangle 338"/>
          <p:cNvSpPr/>
          <p:nvPr/>
        </p:nvSpPr>
        <p:spPr>
          <a:xfrm>
            <a:off x="5884863" y="3984625"/>
            <a:ext cx="152400" cy="1524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44" name="Rectangle 343"/>
          <p:cNvSpPr/>
          <p:nvPr/>
        </p:nvSpPr>
        <p:spPr>
          <a:xfrm>
            <a:off x="5427663" y="3832225"/>
            <a:ext cx="152400" cy="1524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45" name="Rectangle 344"/>
          <p:cNvSpPr/>
          <p:nvPr/>
        </p:nvSpPr>
        <p:spPr>
          <a:xfrm>
            <a:off x="5580063" y="3832225"/>
            <a:ext cx="152400" cy="1524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46" name="Rectangle 345"/>
          <p:cNvSpPr/>
          <p:nvPr/>
        </p:nvSpPr>
        <p:spPr>
          <a:xfrm>
            <a:off x="5732463" y="3832225"/>
            <a:ext cx="152400" cy="1524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47" name="Rectangle 346"/>
          <p:cNvSpPr/>
          <p:nvPr/>
        </p:nvSpPr>
        <p:spPr>
          <a:xfrm>
            <a:off x="5884863" y="3832225"/>
            <a:ext cx="152400" cy="1524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52" name="Rectangle 351"/>
          <p:cNvSpPr/>
          <p:nvPr/>
        </p:nvSpPr>
        <p:spPr>
          <a:xfrm>
            <a:off x="5427663" y="3679825"/>
            <a:ext cx="152400" cy="1524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53" name="Rectangle 352"/>
          <p:cNvSpPr/>
          <p:nvPr/>
        </p:nvSpPr>
        <p:spPr>
          <a:xfrm>
            <a:off x="5580063" y="3679825"/>
            <a:ext cx="152400" cy="1524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54" name="Rectangle 353"/>
          <p:cNvSpPr/>
          <p:nvPr/>
        </p:nvSpPr>
        <p:spPr>
          <a:xfrm>
            <a:off x="5732463" y="3679825"/>
            <a:ext cx="152400" cy="1524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55" name="Rectangle 354"/>
          <p:cNvSpPr/>
          <p:nvPr/>
        </p:nvSpPr>
        <p:spPr>
          <a:xfrm>
            <a:off x="5884863" y="3679825"/>
            <a:ext cx="152400" cy="1524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60" name="Rectangle 359"/>
          <p:cNvSpPr/>
          <p:nvPr/>
        </p:nvSpPr>
        <p:spPr>
          <a:xfrm>
            <a:off x="5427663" y="3527425"/>
            <a:ext cx="152400" cy="1524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61" name="Rectangle 360"/>
          <p:cNvSpPr/>
          <p:nvPr/>
        </p:nvSpPr>
        <p:spPr>
          <a:xfrm>
            <a:off x="5580063" y="3527425"/>
            <a:ext cx="152400" cy="1524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62" name="Rectangle 361"/>
          <p:cNvSpPr/>
          <p:nvPr/>
        </p:nvSpPr>
        <p:spPr>
          <a:xfrm>
            <a:off x="5732463" y="3527425"/>
            <a:ext cx="152400" cy="1524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63" name="Rectangle 362"/>
          <p:cNvSpPr/>
          <p:nvPr/>
        </p:nvSpPr>
        <p:spPr>
          <a:xfrm>
            <a:off x="5884863" y="3527425"/>
            <a:ext cx="152400" cy="1524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68" name="Rectangle 367"/>
          <p:cNvSpPr/>
          <p:nvPr/>
        </p:nvSpPr>
        <p:spPr>
          <a:xfrm>
            <a:off x="5427663" y="3375025"/>
            <a:ext cx="152400" cy="1524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69" name="Rectangle 368"/>
          <p:cNvSpPr/>
          <p:nvPr/>
        </p:nvSpPr>
        <p:spPr>
          <a:xfrm>
            <a:off x="5580063" y="3375025"/>
            <a:ext cx="152400" cy="1524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70" name="Rectangle 369"/>
          <p:cNvSpPr/>
          <p:nvPr/>
        </p:nvSpPr>
        <p:spPr>
          <a:xfrm>
            <a:off x="5732463" y="3375025"/>
            <a:ext cx="152400" cy="1524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71" name="Rectangle 370"/>
          <p:cNvSpPr/>
          <p:nvPr/>
        </p:nvSpPr>
        <p:spPr>
          <a:xfrm>
            <a:off x="5884863" y="3375025"/>
            <a:ext cx="152400" cy="1524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73" name="Rectangle 372"/>
          <p:cNvSpPr/>
          <p:nvPr/>
        </p:nvSpPr>
        <p:spPr>
          <a:xfrm>
            <a:off x="5122863" y="2901950"/>
            <a:ext cx="152400" cy="152400"/>
          </a:xfrm>
          <a:prstGeom prst="rect">
            <a:avLst/>
          </a:prstGeom>
          <a:noFill/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74" name="Rectangle 373"/>
          <p:cNvSpPr/>
          <p:nvPr/>
        </p:nvSpPr>
        <p:spPr>
          <a:xfrm>
            <a:off x="5275263" y="2901950"/>
            <a:ext cx="152400" cy="152400"/>
          </a:xfrm>
          <a:prstGeom prst="rect">
            <a:avLst/>
          </a:prstGeom>
          <a:noFill/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75" name="Rectangle 374"/>
          <p:cNvSpPr/>
          <p:nvPr/>
        </p:nvSpPr>
        <p:spPr>
          <a:xfrm>
            <a:off x="5427663" y="2901950"/>
            <a:ext cx="152400" cy="152400"/>
          </a:xfrm>
          <a:prstGeom prst="rect">
            <a:avLst/>
          </a:prstGeom>
          <a:noFill/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76" name="Rectangle 375"/>
          <p:cNvSpPr/>
          <p:nvPr/>
        </p:nvSpPr>
        <p:spPr>
          <a:xfrm>
            <a:off x="5580063" y="2901950"/>
            <a:ext cx="152400" cy="152400"/>
          </a:xfrm>
          <a:prstGeom prst="rect">
            <a:avLst/>
          </a:prstGeom>
          <a:noFill/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77" name="Rectangle 376"/>
          <p:cNvSpPr/>
          <p:nvPr/>
        </p:nvSpPr>
        <p:spPr>
          <a:xfrm>
            <a:off x="5122863" y="2749550"/>
            <a:ext cx="152400" cy="152400"/>
          </a:xfrm>
          <a:prstGeom prst="rect">
            <a:avLst/>
          </a:prstGeom>
          <a:noFill/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78" name="Rectangle 377"/>
          <p:cNvSpPr/>
          <p:nvPr/>
        </p:nvSpPr>
        <p:spPr>
          <a:xfrm>
            <a:off x="5275263" y="2749550"/>
            <a:ext cx="152400" cy="152400"/>
          </a:xfrm>
          <a:prstGeom prst="rect">
            <a:avLst/>
          </a:prstGeom>
          <a:noFill/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79" name="Rectangle 378"/>
          <p:cNvSpPr/>
          <p:nvPr/>
        </p:nvSpPr>
        <p:spPr>
          <a:xfrm>
            <a:off x="5427663" y="2749550"/>
            <a:ext cx="152400" cy="152400"/>
          </a:xfrm>
          <a:prstGeom prst="rect">
            <a:avLst/>
          </a:prstGeom>
          <a:noFill/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80" name="Rectangle 379"/>
          <p:cNvSpPr/>
          <p:nvPr/>
        </p:nvSpPr>
        <p:spPr>
          <a:xfrm>
            <a:off x="5580063" y="2749550"/>
            <a:ext cx="152400" cy="152400"/>
          </a:xfrm>
          <a:prstGeom prst="rect">
            <a:avLst/>
          </a:prstGeom>
          <a:noFill/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83" name="Rectangle 382"/>
          <p:cNvSpPr/>
          <p:nvPr/>
        </p:nvSpPr>
        <p:spPr>
          <a:xfrm>
            <a:off x="5427663" y="2597150"/>
            <a:ext cx="152400" cy="152400"/>
          </a:xfrm>
          <a:prstGeom prst="rect">
            <a:avLst/>
          </a:prstGeom>
          <a:noFill/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84" name="Rectangle 383"/>
          <p:cNvSpPr/>
          <p:nvPr/>
        </p:nvSpPr>
        <p:spPr>
          <a:xfrm>
            <a:off x="5580063" y="2597150"/>
            <a:ext cx="152400" cy="152400"/>
          </a:xfrm>
          <a:prstGeom prst="rect">
            <a:avLst/>
          </a:prstGeom>
          <a:noFill/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87" name="Rectangle 386"/>
          <p:cNvSpPr/>
          <p:nvPr/>
        </p:nvSpPr>
        <p:spPr>
          <a:xfrm>
            <a:off x="5427663" y="2444750"/>
            <a:ext cx="152400" cy="152400"/>
          </a:xfrm>
          <a:prstGeom prst="rect">
            <a:avLst/>
          </a:prstGeom>
          <a:noFill/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88" name="Rectangle 387"/>
          <p:cNvSpPr/>
          <p:nvPr/>
        </p:nvSpPr>
        <p:spPr>
          <a:xfrm>
            <a:off x="5580063" y="2444750"/>
            <a:ext cx="152400" cy="152400"/>
          </a:xfrm>
          <a:prstGeom prst="rect">
            <a:avLst/>
          </a:prstGeom>
          <a:noFill/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90" name="Rectangle 389"/>
          <p:cNvSpPr/>
          <p:nvPr/>
        </p:nvSpPr>
        <p:spPr>
          <a:xfrm>
            <a:off x="5275263" y="1973263"/>
            <a:ext cx="152400" cy="152400"/>
          </a:xfrm>
          <a:prstGeom prst="rect">
            <a:avLst/>
          </a:prstGeom>
          <a:noFill/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91" name="Rectangle 390"/>
          <p:cNvSpPr/>
          <p:nvPr/>
        </p:nvSpPr>
        <p:spPr>
          <a:xfrm>
            <a:off x="5427663" y="1973263"/>
            <a:ext cx="152400" cy="152400"/>
          </a:xfrm>
          <a:prstGeom prst="rect">
            <a:avLst/>
          </a:prstGeom>
          <a:noFill/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93" name="Rectangle 392"/>
          <p:cNvSpPr/>
          <p:nvPr/>
        </p:nvSpPr>
        <p:spPr>
          <a:xfrm>
            <a:off x="5427663" y="1820863"/>
            <a:ext cx="152400" cy="152400"/>
          </a:xfrm>
          <a:prstGeom prst="rect">
            <a:avLst/>
          </a:prstGeom>
          <a:noFill/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92" name="Rectangle 391"/>
          <p:cNvSpPr/>
          <p:nvPr/>
        </p:nvSpPr>
        <p:spPr>
          <a:xfrm>
            <a:off x="5275263" y="1820863"/>
            <a:ext cx="152400" cy="1524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81" name="Rectangle 380"/>
          <p:cNvSpPr/>
          <p:nvPr/>
        </p:nvSpPr>
        <p:spPr>
          <a:xfrm>
            <a:off x="5122863" y="2597150"/>
            <a:ext cx="152400" cy="1524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82" name="Rectangle 381"/>
          <p:cNvSpPr/>
          <p:nvPr/>
        </p:nvSpPr>
        <p:spPr>
          <a:xfrm>
            <a:off x="5275263" y="2597150"/>
            <a:ext cx="152400" cy="1524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85" name="Rectangle 384"/>
          <p:cNvSpPr/>
          <p:nvPr/>
        </p:nvSpPr>
        <p:spPr>
          <a:xfrm>
            <a:off x="5122863" y="2444750"/>
            <a:ext cx="152400" cy="1524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86" name="Rectangle 385"/>
          <p:cNvSpPr/>
          <p:nvPr/>
        </p:nvSpPr>
        <p:spPr>
          <a:xfrm>
            <a:off x="5275263" y="2444750"/>
            <a:ext cx="152400" cy="1524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40" name="Rectangle 339"/>
          <p:cNvSpPr/>
          <p:nvPr/>
        </p:nvSpPr>
        <p:spPr>
          <a:xfrm>
            <a:off x="4818063" y="3832225"/>
            <a:ext cx="152400" cy="1524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41" name="Rectangle 340"/>
          <p:cNvSpPr/>
          <p:nvPr/>
        </p:nvSpPr>
        <p:spPr>
          <a:xfrm>
            <a:off x="4970463" y="3832225"/>
            <a:ext cx="152400" cy="1524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42" name="Rectangle 341"/>
          <p:cNvSpPr/>
          <p:nvPr/>
        </p:nvSpPr>
        <p:spPr>
          <a:xfrm>
            <a:off x="5122863" y="3832225"/>
            <a:ext cx="152400" cy="1524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43" name="Rectangle 342"/>
          <p:cNvSpPr/>
          <p:nvPr/>
        </p:nvSpPr>
        <p:spPr>
          <a:xfrm>
            <a:off x="5275263" y="3832225"/>
            <a:ext cx="152400" cy="1524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48" name="Rectangle 347"/>
          <p:cNvSpPr/>
          <p:nvPr/>
        </p:nvSpPr>
        <p:spPr>
          <a:xfrm>
            <a:off x="4818063" y="3679825"/>
            <a:ext cx="152400" cy="1524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49" name="Rectangle 348"/>
          <p:cNvSpPr/>
          <p:nvPr/>
        </p:nvSpPr>
        <p:spPr>
          <a:xfrm>
            <a:off x="4970463" y="3679825"/>
            <a:ext cx="152400" cy="1524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50" name="Rectangle 349"/>
          <p:cNvSpPr/>
          <p:nvPr/>
        </p:nvSpPr>
        <p:spPr>
          <a:xfrm>
            <a:off x="5122863" y="3679825"/>
            <a:ext cx="152400" cy="1524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51" name="Rectangle 350"/>
          <p:cNvSpPr/>
          <p:nvPr/>
        </p:nvSpPr>
        <p:spPr>
          <a:xfrm>
            <a:off x="5275263" y="3679825"/>
            <a:ext cx="152400" cy="1524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56" name="Rectangle 355"/>
          <p:cNvSpPr/>
          <p:nvPr/>
        </p:nvSpPr>
        <p:spPr>
          <a:xfrm>
            <a:off x="4818063" y="3527425"/>
            <a:ext cx="152400" cy="1524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57" name="Rectangle 356"/>
          <p:cNvSpPr/>
          <p:nvPr/>
        </p:nvSpPr>
        <p:spPr>
          <a:xfrm>
            <a:off x="4970463" y="3527425"/>
            <a:ext cx="152400" cy="1524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58" name="Rectangle 357"/>
          <p:cNvSpPr/>
          <p:nvPr/>
        </p:nvSpPr>
        <p:spPr>
          <a:xfrm>
            <a:off x="5122863" y="3527425"/>
            <a:ext cx="152400" cy="1524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59" name="Rectangle 358"/>
          <p:cNvSpPr/>
          <p:nvPr/>
        </p:nvSpPr>
        <p:spPr>
          <a:xfrm>
            <a:off x="5275263" y="3527425"/>
            <a:ext cx="152400" cy="1524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64" name="Rectangle 363"/>
          <p:cNvSpPr/>
          <p:nvPr/>
        </p:nvSpPr>
        <p:spPr>
          <a:xfrm>
            <a:off x="4818063" y="3375025"/>
            <a:ext cx="152400" cy="1524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65" name="Rectangle 364"/>
          <p:cNvSpPr/>
          <p:nvPr/>
        </p:nvSpPr>
        <p:spPr>
          <a:xfrm>
            <a:off x="4970463" y="3375025"/>
            <a:ext cx="152400" cy="1524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66" name="Rectangle 365"/>
          <p:cNvSpPr/>
          <p:nvPr/>
        </p:nvSpPr>
        <p:spPr>
          <a:xfrm>
            <a:off x="5122863" y="3375025"/>
            <a:ext cx="152400" cy="1524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67" name="Rectangle 366"/>
          <p:cNvSpPr/>
          <p:nvPr/>
        </p:nvSpPr>
        <p:spPr>
          <a:xfrm>
            <a:off x="5275263" y="3375025"/>
            <a:ext cx="152400" cy="1524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4139" name="TextBox 394"/>
          <p:cNvSpPr txBox="1">
            <a:spLocks noChangeArrowheads="1"/>
          </p:cNvSpPr>
          <p:nvPr/>
        </p:nvSpPr>
        <p:spPr bwMode="auto">
          <a:xfrm>
            <a:off x="4818063" y="4600575"/>
            <a:ext cx="16176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partial pyramid</a:t>
            </a:r>
          </a:p>
        </p:txBody>
      </p:sp>
      <p:grpSp>
        <p:nvGrpSpPr>
          <p:cNvPr id="44229" name="Group 197"/>
          <p:cNvGrpSpPr>
            <a:grpSpLocks/>
          </p:cNvGrpSpPr>
          <p:nvPr/>
        </p:nvGrpSpPr>
        <p:grpSpPr bwMode="auto">
          <a:xfrm>
            <a:off x="1792288" y="2674938"/>
            <a:ext cx="671512" cy="671512"/>
            <a:chOff x="1916" y="773"/>
            <a:chExt cx="1186" cy="1187"/>
          </a:xfrm>
        </p:grpSpPr>
        <p:cxnSp>
          <p:nvCxnSpPr>
            <p:cNvPr id="16" name="Straight Arrow Connector 15"/>
            <p:cNvCxnSpPr>
              <a:cxnSpLocks noChangeShapeType="1"/>
            </p:cNvCxnSpPr>
            <p:nvPr/>
          </p:nvCxnSpPr>
          <p:spPr bwMode="auto">
            <a:xfrm flipV="1">
              <a:off x="2016" y="915"/>
              <a:ext cx="924" cy="921"/>
            </a:xfrm>
            <a:prstGeom prst="straightConnector1">
              <a:avLst/>
            </a:prstGeom>
            <a:noFill/>
            <a:ln w="25400" cap="rnd" algn="ctr">
              <a:solidFill>
                <a:srgbClr val="969696"/>
              </a:solidFill>
              <a:prstDash val="sysDot"/>
              <a:round/>
              <a:headEnd/>
              <a:tailEnd/>
            </a:ln>
          </p:spPr>
        </p:cxnSp>
        <p:cxnSp>
          <p:nvCxnSpPr>
            <p:cNvPr id="4" name="Straight Arrow Connector 3"/>
            <p:cNvCxnSpPr/>
            <p:nvPr/>
          </p:nvCxnSpPr>
          <p:spPr>
            <a:xfrm flipV="1">
              <a:off x="1916" y="1828"/>
              <a:ext cx="1186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/>
            <p:cNvCxnSpPr/>
            <p:nvPr/>
          </p:nvCxnSpPr>
          <p:spPr>
            <a:xfrm flipV="1">
              <a:off x="2014" y="773"/>
              <a:ext cx="0" cy="118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233" name="Freeform 201"/>
            <p:cNvSpPr>
              <a:spLocks/>
            </p:cNvSpPr>
            <p:nvPr/>
          </p:nvSpPr>
          <p:spPr bwMode="auto">
            <a:xfrm>
              <a:off x="2018" y="914"/>
              <a:ext cx="919" cy="921"/>
            </a:xfrm>
            <a:custGeom>
              <a:avLst/>
              <a:gdLst/>
              <a:ahLst/>
              <a:cxnLst>
                <a:cxn ang="0">
                  <a:pos x="0" y="921"/>
                </a:cxn>
                <a:cxn ang="0">
                  <a:pos x="195" y="732"/>
                </a:cxn>
                <a:cxn ang="0">
                  <a:pos x="439" y="494"/>
                </a:cxn>
                <a:cxn ang="0">
                  <a:pos x="740" y="181"/>
                </a:cxn>
                <a:cxn ang="0">
                  <a:pos x="919" y="0"/>
                </a:cxn>
              </a:cxnLst>
              <a:rect l="0" t="0" r="r" b="b"/>
              <a:pathLst>
                <a:path w="919" h="921">
                  <a:moveTo>
                    <a:pt x="0" y="921"/>
                  </a:moveTo>
                  <a:lnTo>
                    <a:pt x="195" y="732"/>
                  </a:lnTo>
                  <a:cubicBezTo>
                    <a:pt x="268" y="661"/>
                    <a:pt x="439" y="781"/>
                    <a:pt x="439" y="494"/>
                  </a:cubicBezTo>
                  <a:cubicBezTo>
                    <a:pt x="439" y="207"/>
                    <a:pt x="635" y="287"/>
                    <a:pt x="740" y="181"/>
                  </a:cubicBezTo>
                  <a:lnTo>
                    <a:pt x="919" y="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dist="25400" dir="5400000" algn="ctr" rotWithShape="0">
                <a:srgbClr val="808080">
                  <a:alpha val="50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8" name="L-Shape 197"/>
          <p:cNvSpPr/>
          <p:nvPr/>
        </p:nvSpPr>
        <p:spPr>
          <a:xfrm rot="16200000">
            <a:off x="2517775" y="3375025"/>
            <a:ext cx="1349375" cy="1247775"/>
          </a:xfrm>
          <a:prstGeom prst="corner">
            <a:avLst>
              <a:gd name="adj1" fmla="val 50000"/>
              <a:gd name="adj2" fmla="val 54241"/>
            </a:avLst>
          </a:prstGeom>
          <a:solidFill>
            <a:schemeClr val="bg1">
              <a:alpha val="8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4" name="Slide Number Placeholder 20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D834AA-9078-485F-B296-3D20E2BA1C83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Right Arrow 194"/>
          <p:cNvSpPr/>
          <p:nvPr/>
        </p:nvSpPr>
        <p:spPr>
          <a:xfrm>
            <a:off x="3722688" y="3614738"/>
            <a:ext cx="668337" cy="738187"/>
          </a:xfrm>
          <a:prstGeom prst="rightArrow">
            <a:avLst>
              <a:gd name="adj1" fmla="val 67021"/>
              <a:gd name="adj2" fmla="val 50000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01" name="Picture 12" descr="no_mask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83241" y="3372843"/>
            <a:ext cx="1228386" cy="1221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0" name="Picture 13" descr="laplacian_Laplace_01.png"/>
          <p:cNvPicPr>
            <a:picLocks noChangeAspect="1"/>
          </p:cNvPicPr>
          <p:nvPr/>
        </p:nvPicPr>
        <p:blipFill rotWithShape="1">
          <a:blip r:embed="rId4"/>
          <a:srcRect r="50226" b="49976"/>
          <a:stretch/>
        </p:blipFill>
        <p:spPr bwMode="auto">
          <a:xfrm>
            <a:off x="4818065" y="3375025"/>
            <a:ext cx="609599" cy="610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9" name="Picture 14" descr="laplacian_Laplace_02.png"/>
          <p:cNvPicPr>
            <a:picLocks noChangeAspect="1"/>
          </p:cNvPicPr>
          <p:nvPr/>
        </p:nvPicPr>
        <p:blipFill rotWithShape="1">
          <a:blip r:embed="rId5"/>
          <a:srcRect r="50000" b="49061"/>
          <a:stretch/>
        </p:blipFill>
        <p:spPr bwMode="auto">
          <a:xfrm>
            <a:off x="5122863" y="2444750"/>
            <a:ext cx="304800" cy="310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7" name="Picture 193"/>
          <p:cNvPicPr>
            <a:picLocks noChangeAspect="1"/>
          </p:cNvPicPr>
          <p:nvPr/>
        </p:nvPicPr>
        <p:blipFill>
          <a:blip r:embed="rId6"/>
          <a:srcRect r="49165" b="50017"/>
          <a:stretch>
            <a:fillRect/>
          </a:stretch>
        </p:blipFill>
        <p:spPr bwMode="auto">
          <a:xfrm>
            <a:off x="5275263" y="1811338"/>
            <a:ext cx="166687" cy="16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" name="Right Arrow 104"/>
          <p:cNvSpPr/>
          <p:nvPr/>
        </p:nvSpPr>
        <p:spPr>
          <a:xfrm>
            <a:off x="1538288" y="3614738"/>
            <a:ext cx="668337" cy="738187"/>
          </a:xfrm>
          <a:prstGeom prst="rightArrow">
            <a:avLst>
              <a:gd name="adj1" fmla="val 67021"/>
              <a:gd name="adj2" fmla="val 50000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5" name="Rounded Rectangle 154"/>
          <p:cNvSpPr>
            <a:spLocks noChangeArrowheads="1"/>
          </p:cNvSpPr>
          <p:nvPr/>
        </p:nvSpPr>
        <p:spPr bwMode="auto">
          <a:xfrm>
            <a:off x="6654800" y="917575"/>
            <a:ext cx="2428875" cy="3916363"/>
          </a:xfrm>
          <a:prstGeom prst="roundRect">
            <a:avLst>
              <a:gd name="adj" fmla="val 9199"/>
            </a:avLst>
          </a:prstGeom>
          <a:solidFill>
            <a:srgbClr val="FFCC99"/>
          </a:solidFill>
          <a:ln w="9525" algn="ctr">
            <a:noFill/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450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Illustration</a:t>
            </a:r>
          </a:p>
        </p:txBody>
      </p:sp>
      <p:grpSp>
        <p:nvGrpSpPr>
          <p:cNvPr id="45063" name="Group 149"/>
          <p:cNvGrpSpPr>
            <a:grpSpLocks/>
          </p:cNvGrpSpPr>
          <p:nvPr/>
        </p:nvGrpSpPr>
        <p:grpSpPr bwMode="auto">
          <a:xfrm>
            <a:off x="7069138" y="3375025"/>
            <a:ext cx="1219200" cy="1219200"/>
            <a:chOff x="7220857" y="3679372"/>
            <a:chExt cx="1219200" cy="1219200"/>
          </a:xfrm>
        </p:grpSpPr>
        <p:sp>
          <p:nvSpPr>
            <p:cNvPr id="2" name="Rectangle 3"/>
            <p:cNvSpPr/>
            <p:nvPr/>
          </p:nvSpPr>
          <p:spPr>
            <a:xfrm>
              <a:off x="7220857" y="47461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7373257" y="47461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" name="Rectangle 5"/>
            <p:cNvSpPr/>
            <p:nvPr/>
          </p:nvSpPr>
          <p:spPr>
            <a:xfrm>
              <a:off x="7525657" y="47461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7678057" y="47461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7830457" y="47461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7982857" y="47461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8135257" y="47461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8287657" y="47461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220857" y="45937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373257" y="45937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525657" y="45937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678057" y="45937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8" name="Rectangle 15"/>
            <p:cNvSpPr/>
            <p:nvPr/>
          </p:nvSpPr>
          <p:spPr>
            <a:xfrm>
              <a:off x="7830457" y="45937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982857" y="45937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8135257" y="45937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8287657" y="45937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220857" y="44413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373257" y="44413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525657" y="44413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7678057" y="44413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830457" y="44413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982857" y="44413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8135257" y="44413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287657" y="44413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7220857" y="42889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7373257" y="42889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525657" y="42889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7678057" y="42889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7830457" y="42889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7982857" y="42889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8135257" y="42889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8287657" y="42889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7220857" y="41365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7373257" y="41365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7525657" y="41365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678057" y="41365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7830457" y="41365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7982857" y="41365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8135257" y="41365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8287657" y="41365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7220857" y="39841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7373257" y="39841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7525657" y="39841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7678057" y="39841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7830457" y="39841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7982857" y="39841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8135257" y="39841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8287657" y="39841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7220857" y="38317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7373257" y="38317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7525657" y="38317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7678057" y="38317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7830457" y="38317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7982857" y="38317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8135257" y="38317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8287657" y="38317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7220857" y="36793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7373257" y="36793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7525657" y="36793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7678057" y="36793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7830457" y="36793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7982857" y="36793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8135257" y="36793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8287657" y="36793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45064" name="Group 148"/>
          <p:cNvGrpSpPr>
            <a:grpSpLocks/>
          </p:cNvGrpSpPr>
          <p:nvPr/>
        </p:nvGrpSpPr>
        <p:grpSpPr bwMode="auto">
          <a:xfrm>
            <a:off x="7373938" y="2446338"/>
            <a:ext cx="609600" cy="609600"/>
            <a:chOff x="7525657" y="2706915"/>
            <a:chExt cx="609600" cy="609600"/>
          </a:xfrm>
        </p:grpSpPr>
        <p:sp>
          <p:nvSpPr>
            <p:cNvPr id="100" name="Rectangle 99"/>
            <p:cNvSpPr/>
            <p:nvPr/>
          </p:nvSpPr>
          <p:spPr>
            <a:xfrm>
              <a:off x="7525657" y="3164115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7678057" y="3164115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7830457" y="3164115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7982857" y="3164115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7525657" y="3011715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7678057" y="3011715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7830457" y="3011715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11" name="Rectangle 110"/>
            <p:cNvSpPr/>
            <p:nvPr/>
          </p:nvSpPr>
          <p:spPr>
            <a:xfrm>
              <a:off x="7982857" y="3011715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16" name="Rectangle 115"/>
            <p:cNvSpPr/>
            <p:nvPr/>
          </p:nvSpPr>
          <p:spPr>
            <a:xfrm>
              <a:off x="7525657" y="2859315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7678057" y="2859315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18" name="Rectangle 117"/>
            <p:cNvSpPr/>
            <p:nvPr/>
          </p:nvSpPr>
          <p:spPr>
            <a:xfrm>
              <a:off x="7830457" y="2859315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7982857" y="2859315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7525657" y="2706915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7678057" y="2706915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7830457" y="2706915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27" name="Rectangle 126"/>
            <p:cNvSpPr/>
            <p:nvPr/>
          </p:nvSpPr>
          <p:spPr>
            <a:xfrm>
              <a:off x="7982857" y="2706915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45065" name="Group 147"/>
          <p:cNvGrpSpPr>
            <a:grpSpLocks/>
          </p:cNvGrpSpPr>
          <p:nvPr/>
        </p:nvGrpSpPr>
        <p:grpSpPr bwMode="auto">
          <a:xfrm>
            <a:off x="7526338" y="1820863"/>
            <a:ext cx="304800" cy="304800"/>
            <a:chOff x="7678057" y="2126345"/>
            <a:chExt cx="304800" cy="304800"/>
          </a:xfrm>
        </p:grpSpPr>
        <p:sp>
          <p:nvSpPr>
            <p:cNvPr id="140" name="Rectangle 139"/>
            <p:cNvSpPr/>
            <p:nvPr/>
          </p:nvSpPr>
          <p:spPr>
            <a:xfrm>
              <a:off x="7678057" y="2278745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7830457" y="2278745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45" name="Rectangle 144"/>
            <p:cNvSpPr/>
            <p:nvPr/>
          </p:nvSpPr>
          <p:spPr>
            <a:xfrm>
              <a:off x="7830457" y="2126345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44" name="Rectangle 143"/>
            <p:cNvSpPr/>
            <p:nvPr/>
          </p:nvSpPr>
          <p:spPr>
            <a:xfrm>
              <a:off x="7678057" y="2126345"/>
              <a:ext cx="152400" cy="152400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45066" name="TextBox 150"/>
          <p:cNvSpPr txBox="1">
            <a:spLocks noChangeArrowheads="1"/>
          </p:cNvSpPr>
          <p:nvPr/>
        </p:nvSpPr>
        <p:spPr bwMode="auto">
          <a:xfrm>
            <a:off x="7831138" y="1757363"/>
            <a:ext cx="7937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level 2</a:t>
            </a:r>
          </a:p>
        </p:txBody>
      </p:sp>
      <p:sp>
        <p:nvSpPr>
          <p:cNvPr id="45067" name="TextBox 151"/>
          <p:cNvSpPr txBox="1">
            <a:spLocks noChangeArrowheads="1"/>
          </p:cNvSpPr>
          <p:nvPr/>
        </p:nvSpPr>
        <p:spPr bwMode="auto">
          <a:xfrm>
            <a:off x="7983538" y="2686050"/>
            <a:ext cx="7937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level 1</a:t>
            </a:r>
          </a:p>
        </p:txBody>
      </p:sp>
      <p:sp>
        <p:nvSpPr>
          <p:cNvPr id="45068" name="TextBox 152"/>
          <p:cNvSpPr txBox="1">
            <a:spLocks noChangeArrowheads="1"/>
          </p:cNvSpPr>
          <p:nvPr/>
        </p:nvSpPr>
        <p:spPr bwMode="auto">
          <a:xfrm>
            <a:off x="8289925" y="4224338"/>
            <a:ext cx="7937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level 0</a:t>
            </a:r>
          </a:p>
        </p:txBody>
      </p:sp>
      <p:sp>
        <p:nvSpPr>
          <p:cNvPr id="45069" name="TextBox 153"/>
          <p:cNvSpPr txBox="1">
            <a:spLocks noChangeArrowheads="1"/>
          </p:cNvSpPr>
          <p:nvPr/>
        </p:nvSpPr>
        <p:spPr bwMode="auto">
          <a:xfrm>
            <a:off x="6813550" y="917575"/>
            <a:ext cx="19319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>
                <a:latin typeface="Calibri" pitchFamily="34" charset="0"/>
              </a:rPr>
              <a:t>Output</a:t>
            </a:r>
            <a:br>
              <a:rPr lang="en-US" b="1">
                <a:latin typeface="Calibri" pitchFamily="34" charset="0"/>
              </a:rPr>
            </a:br>
            <a:r>
              <a:rPr lang="en-US" b="1">
                <a:latin typeface="Calibri" pitchFamily="34" charset="0"/>
              </a:rPr>
              <a:t>Laplacian pyramid</a:t>
            </a:r>
          </a:p>
        </p:txBody>
      </p:sp>
      <p:pic>
        <p:nvPicPr>
          <p:cNvPr id="45070" name="Picture 15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" y="3375025"/>
            <a:ext cx="122555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71" name="TextBox 156"/>
          <p:cNvSpPr txBox="1">
            <a:spLocks noChangeArrowheads="1"/>
          </p:cNvSpPr>
          <p:nvPr/>
        </p:nvSpPr>
        <p:spPr bwMode="auto">
          <a:xfrm>
            <a:off x="466725" y="4594225"/>
            <a:ext cx="13033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input image</a:t>
            </a:r>
          </a:p>
        </p:txBody>
      </p:sp>
      <p:sp>
        <p:nvSpPr>
          <p:cNvPr id="99" name="Rectangle 98"/>
          <p:cNvSpPr/>
          <p:nvPr/>
        </p:nvSpPr>
        <p:spPr>
          <a:xfrm>
            <a:off x="467185" y="3374434"/>
            <a:ext cx="612822" cy="609738"/>
          </a:xfrm>
          <a:prstGeom prst="rect">
            <a:avLst/>
          </a:prstGeom>
          <a:noFill/>
          <a:ln w="25400" cmpd="sng">
            <a:solidFill>
              <a:srgbClr val="FFFF00"/>
            </a:solidFill>
          </a:ln>
          <a:effectLst>
            <a:glow rad="50800">
              <a:schemeClr val="tx1">
                <a:alpha val="1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08" name="Rectangle 307"/>
          <p:cNvSpPr/>
          <p:nvPr/>
        </p:nvSpPr>
        <p:spPr>
          <a:xfrm>
            <a:off x="4818063" y="4441825"/>
            <a:ext cx="152400" cy="152400"/>
          </a:xfrm>
          <a:prstGeom prst="rect">
            <a:avLst/>
          </a:prstGeom>
          <a:noFill/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09" name="Rectangle 308"/>
          <p:cNvSpPr/>
          <p:nvPr/>
        </p:nvSpPr>
        <p:spPr>
          <a:xfrm>
            <a:off x="4970463" y="4441825"/>
            <a:ext cx="152400" cy="152400"/>
          </a:xfrm>
          <a:prstGeom prst="rect">
            <a:avLst/>
          </a:prstGeom>
          <a:noFill/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10" name="Rectangle 309"/>
          <p:cNvSpPr/>
          <p:nvPr/>
        </p:nvSpPr>
        <p:spPr>
          <a:xfrm>
            <a:off x="5122863" y="4441825"/>
            <a:ext cx="152400" cy="152400"/>
          </a:xfrm>
          <a:prstGeom prst="rect">
            <a:avLst/>
          </a:prstGeom>
          <a:noFill/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11" name="Rectangle 310"/>
          <p:cNvSpPr/>
          <p:nvPr/>
        </p:nvSpPr>
        <p:spPr>
          <a:xfrm>
            <a:off x="5275263" y="4441825"/>
            <a:ext cx="152400" cy="152400"/>
          </a:xfrm>
          <a:prstGeom prst="rect">
            <a:avLst/>
          </a:prstGeom>
          <a:noFill/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12" name="Rectangle 311"/>
          <p:cNvSpPr/>
          <p:nvPr/>
        </p:nvSpPr>
        <p:spPr>
          <a:xfrm>
            <a:off x="5427663" y="4441825"/>
            <a:ext cx="152400" cy="152400"/>
          </a:xfrm>
          <a:prstGeom prst="rect">
            <a:avLst/>
          </a:prstGeom>
          <a:noFill/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13" name="Rectangle 312"/>
          <p:cNvSpPr/>
          <p:nvPr/>
        </p:nvSpPr>
        <p:spPr>
          <a:xfrm>
            <a:off x="5580063" y="4441825"/>
            <a:ext cx="152400" cy="1524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14" name="Rectangle 313"/>
          <p:cNvSpPr/>
          <p:nvPr/>
        </p:nvSpPr>
        <p:spPr>
          <a:xfrm>
            <a:off x="5732463" y="4441825"/>
            <a:ext cx="152400" cy="1524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15" name="Rectangle 314"/>
          <p:cNvSpPr/>
          <p:nvPr/>
        </p:nvSpPr>
        <p:spPr>
          <a:xfrm>
            <a:off x="5884863" y="4441825"/>
            <a:ext cx="152400" cy="1524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16" name="Rectangle 315"/>
          <p:cNvSpPr/>
          <p:nvPr/>
        </p:nvSpPr>
        <p:spPr>
          <a:xfrm>
            <a:off x="4818063" y="4289425"/>
            <a:ext cx="152400" cy="152400"/>
          </a:xfrm>
          <a:prstGeom prst="rect">
            <a:avLst/>
          </a:prstGeom>
          <a:noFill/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17" name="Rectangle 316"/>
          <p:cNvSpPr/>
          <p:nvPr/>
        </p:nvSpPr>
        <p:spPr>
          <a:xfrm>
            <a:off x="4970463" y="4289425"/>
            <a:ext cx="152400" cy="152400"/>
          </a:xfrm>
          <a:prstGeom prst="rect">
            <a:avLst/>
          </a:prstGeom>
          <a:noFill/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18" name="Rectangle 317"/>
          <p:cNvSpPr/>
          <p:nvPr/>
        </p:nvSpPr>
        <p:spPr>
          <a:xfrm>
            <a:off x="5122863" y="4289425"/>
            <a:ext cx="152400" cy="152400"/>
          </a:xfrm>
          <a:prstGeom prst="rect">
            <a:avLst/>
          </a:prstGeom>
          <a:noFill/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19" name="Rectangle 318"/>
          <p:cNvSpPr/>
          <p:nvPr/>
        </p:nvSpPr>
        <p:spPr>
          <a:xfrm>
            <a:off x="5275263" y="4289425"/>
            <a:ext cx="152400" cy="152400"/>
          </a:xfrm>
          <a:prstGeom prst="rect">
            <a:avLst/>
          </a:prstGeom>
          <a:noFill/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20" name="Rectangle 319"/>
          <p:cNvSpPr/>
          <p:nvPr/>
        </p:nvSpPr>
        <p:spPr>
          <a:xfrm>
            <a:off x="5427663" y="4289425"/>
            <a:ext cx="152400" cy="152400"/>
          </a:xfrm>
          <a:prstGeom prst="rect">
            <a:avLst/>
          </a:prstGeom>
          <a:noFill/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21" name="Rectangle 320"/>
          <p:cNvSpPr/>
          <p:nvPr/>
        </p:nvSpPr>
        <p:spPr>
          <a:xfrm>
            <a:off x="5580063" y="4289425"/>
            <a:ext cx="152400" cy="1524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22" name="Rectangle 321"/>
          <p:cNvSpPr/>
          <p:nvPr/>
        </p:nvSpPr>
        <p:spPr>
          <a:xfrm>
            <a:off x="5732463" y="4289425"/>
            <a:ext cx="152400" cy="1524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23" name="Rectangle 322"/>
          <p:cNvSpPr/>
          <p:nvPr/>
        </p:nvSpPr>
        <p:spPr>
          <a:xfrm>
            <a:off x="5884863" y="4289425"/>
            <a:ext cx="152400" cy="1524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24" name="Rectangle 323"/>
          <p:cNvSpPr/>
          <p:nvPr/>
        </p:nvSpPr>
        <p:spPr>
          <a:xfrm>
            <a:off x="4818063" y="4137025"/>
            <a:ext cx="152400" cy="152400"/>
          </a:xfrm>
          <a:prstGeom prst="rect">
            <a:avLst/>
          </a:prstGeom>
          <a:noFill/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25" name="Rectangle 324"/>
          <p:cNvSpPr/>
          <p:nvPr/>
        </p:nvSpPr>
        <p:spPr>
          <a:xfrm>
            <a:off x="4970463" y="4137025"/>
            <a:ext cx="152400" cy="152400"/>
          </a:xfrm>
          <a:prstGeom prst="rect">
            <a:avLst/>
          </a:prstGeom>
          <a:noFill/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26" name="Rectangle 325"/>
          <p:cNvSpPr/>
          <p:nvPr/>
        </p:nvSpPr>
        <p:spPr>
          <a:xfrm>
            <a:off x="5122863" y="4137025"/>
            <a:ext cx="152400" cy="152400"/>
          </a:xfrm>
          <a:prstGeom prst="rect">
            <a:avLst/>
          </a:prstGeom>
          <a:noFill/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27" name="Rectangle 326"/>
          <p:cNvSpPr/>
          <p:nvPr/>
        </p:nvSpPr>
        <p:spPr>
          <a:xfrm>
            <a:off x="5275263" y="4137025"/>
            <a:ext cx="152400" cy="152400"/>
          </a:xfrm>
          <a:prstGeom prst="rect">
            <a:avLst/>
          </a:prstGeom>
          <a:noFill/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28" name="Rectangle 327"/>
          <p:cNvSpPr/>
          <p:nvPr/>
        </p:nvSpPr>
        <p:spPr>
          <a:xfrm>
            <a:off x="5427663" y="4137025"/>
            <a:ext cx="152400" cy="152400"/>
          </a:xfrm>
          <a:prstGeom prst="rect">
            <a:avLst/>
          </a:prstGeom>
          <a:noFill/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29" name="Rectangle 328"/>
          <p:cNvSpPr/>
          <p:nvPr/>
        </p:nvSpPr>
        <p:spPr>
          <a:xfrm>
            <a:off x="5580063" y="4137025"/>
            <a:ext cx="152400" cy="1524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30" name="Rectangle 329"/>
          <p:cNvSpPr/>
          <p:nvPr/>
        </p:nvSpPr>
        <p:spPr>
          <a:xfrm>
            <a:off x="5732463" y="4137025"/>
            <a:ext cx="152400" cy="1524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31" name="Rectangle 330"/>
          <p:cNvSpPr/>
          <p:nvPr/>
        </p:nvSpPr>
        <p:spPr>
          <a:xfrm>
            <a:off x="5884863" y="4137025"/>
            <a:ext cx="152400" cy="1524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32" name="Rectangle 331"/>
          <p:cNvSpPr/>
          <p:nvPr/>
        </p:nvSpPr>
        <p:spPr>
          <a:xfrm>
            <a:off x="4818063" y="3984625"/>
            <a:ext cx="152400" cy="152400"/>
          </a:xfrm>
          <a:prstGeom prst="rect">
            <a:avLst/>
          </a:prstGeom>
          <a:noFill/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33" name="Rectangle 332"/>
          <p:cNvSpPr/>
          <p:nvPr/>
        </p:nvSpPr>
        <p:spPr>
          <a:xfrm>
            <a:off x="4970463" y="3984625"/>
            <a:ext cx="152400" cy="152400"/>
          </a:xfrm>
          <a:prstGeom prst="rect">
            <a:avLst/>
          </a:prstGeom>
          <a:noFill/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34" name="Rectangle 333"/>
          <p:cNvSpPr/>
          <p:nvPr/>
        </p:nvSpPr>
        <p:spPr>
          <a:xfrm>
            <a:off x="5122863" y="3984625"/>
            <a:ext cx="152400" cy="152400"/>
          </a:xfrm>
          <a:prstGeom prst="rect">
            <a:avLst/>
          </a:prstGeom>
          <a:noFill/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35" name="Rectangle 334"/>
          <p:cNvSpPr/>
          <p:nvPr/>
        </p:nvSpPr>
        <p:spPr>
          <a:xfrm>
            <a:off x="5275263" y="3984625"/>
            <a:ext cx="152400" cy="152400"/>
          </a:xfrm>
          <a:prstGeom prst="rect">
            <a:avLst/>
          </a:prstGeom>
          <a:noFill/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36" name="Rectangle 335"/>
          <p:cNvSpPr/>
          <p:nvPr/>
        </p:nvSpPr>
        <p:spPr>
          <a:xfrm>
            <a:off x="5427663" y="3984625"/>
            <a:ext cx="152400" cy="152400"/>
          </a:xfrm>
          <a:prstGeom prst="rect">
            <a:avLst/>
          </a:prstGeom>
          <a:noFill/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37" name="Rectangle 336"/>
          <p:cNvSpPr/>
          <p:nvPr/>
        </p:nvSpPr>
        <p:spPr>
          <a:xfrm>
            <a:off x="5580063" y="3984625"/>
            <a:ext cx="152400" cy="1524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38" name="Rectangle 337"/>
          <p:cNvSpPr/>
          <p:nvPr/>
        </p:nvSpPr>
        <p:spPr>
          <a:xfrm>
            <a:off x="5732463" y="3984625"/>
            <a:ext cx="152400" cy="1524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39" name="Rectangle 338"/>
          <p:cNvSpPr/>
          <p:nvPr/>
        </p:nvSpPr>
        <p:spPr>
          <a:xfrm>
            <a:off x="5884863" y="3984625"/>
            <a:ext cx="152400" cy="1524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44" name="Rectangle 343"/>
          <p:cNvSpPr/>
          <p:nvPr/>
        </p:nvSpPr>
        <p:spPr>
          <a:xfrm>
            <a:off x="5427663" y="3832225"/>
            <a:ext cx="152400" cy="1524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45" name="Rectangle 344"/>
          <p:cNvSpPr/>
          <p:nvPr/>
        </p:nvSpPr>
        <p:spPr>
          <a:xfrm>
            <a:off x="5580063" y="3832225"/>
            <a:ext cx="152400" cy="1524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46" name="Rectangle 345"/>
          <p:cNvSpPr/>
          <p:nvPr/>
        </p:nvSpPr>
        <p:spPr>
          <a:xfrm>
            <a:off x="5732463" y="3832225"/>
            <a:ext cx="152400" cy="1524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47" name="Rectangle 346"/>
          <p:cNvSpPr/>
          <p:nvPr/>
        </p:nvSpPr>
        <p:spPr>
          <a:xfrm>
            <a:off x="5884863" y="3832225"/>
            <a:ext cx="152400" cy="1524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52" name="Rectangle 351"/>
          <p:cNvSpPr/>
          <p:nvPr/>
        </p:nvSpPr>
        <p:spPr>
          <a:xfrm>
            <a:off x="5427663" y="3679825"/>
            <a:ext cx="152400" cy="1524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53" name="Rectangle 352"/>
          <p:cNvSpPr/>
          <p:nvPr/>
        </p:nvSpPr>
        <p:spPr>
          <a:xfrm>
            <a:off x="5580063" y="3679825"/>
            <a:ext cx="152400" cy="1524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54" name="Rectangle 353"/>
          <p:cNvSpPr/>
          <p:nvPr/>
        </p:nvSpPr>
        <p:spPr>
          <a:xfrm>
            <a:off x="5732463" y="3679825"/>
            <a:ext cx="152400" cy="1524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55" name="Rectangle 354"/>
          <p:cNvSpPr/>
          <p:nvPr/>
        </p:nvSpPr>
        <p:spPr>
          <a:xfrm>
            <a:off x="5884863" y="3679825"/>
            <a:ext cx="152400" cy="1524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60" name="Rectangle 359"/>
          <p:cNvSpPr/>
          <p:nvPr/>
        </p:nvSpPr>
        <p:spPr>
          <a:xfrm>
            <a:off x="5427663" y="3527425"/>
            <a:ext cx="152400" cy="1524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61" name="Rectangle 360"/>
          <p:cNvSpPr/>
          <p:nvPr/>
        </p:nvSpPr>
        <p:spPr>
          <a:xfrm>
            <a:off x="5580063" y="3527425"/>
            <a:ext cx="152400" cy="1524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62" name="Rectangle 361"/>
          <p:cNvSpPr/>
          <p:nvPr/>
        </p:nvSpPr>
        <p:spPr>
          <a:xfrm>
            <a:off x="5732463" y="3527425"/>
            <a:ext cx="152400" cy="1524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63" name="Rectangle 362"/>
          <p:cNvSpPr/>
          <p:nvPr/>
        </p:nvSpPr>
        <p:spPr>
          <a:xfrm>
            <a:off x="5884863" y="3527425"/>
            <a:ext cx="152400" cy="1524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68" name="Rectangle 367"/>
          <p:cNvSpPr/>
          <p:nvPr/>
        </p:nvSpPr>
        <p:spPr>
          <a:xfrm>
            <a:off x="5427663" y="3375025"/>
            <a:ext cx="152400" cy="1524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69" name="Rectangle 368"/>
          <p:cNvSpPr/>
          <p:nvPr/>
        </p:nvSpPr>
        <p:spPr>
          <a:xfrm>
            <a:off x="5580063" y="3375025"/>
            <a:ext cx="152400" cy="1524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70" name="Rectangle 369"/>
          <p:cNvSpPr/>
          <p:nvPr/>
        </p:nvSpPr>
        <p:spPr>
          <a:xfrm>
            <a:off x="5732463" y="3375025"/>
            <a:ext cx="152400" cy="1524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71" name="Rectangle 370"/>
          <p:cNvSpPr/>
          <p:nvPr/>
        </p:nvSpPr>
        <p:spPr>
          <a:xfrm>
            <a:off x="5884863" y="3375025"/>
            <a:ext cx="152400" cy="1524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73" name="Rectangle 372"/>
          <p:cNvSpPr/>
          <p:nvPr/>
        </p:nvSpPr>
        <p:spPr>
          <a:xfrm>
            <a:off x="5122863" y="2901950"/>
            <a:ext cx="152400" cy="152400"/>
          </a:xfrm>
          <a:prstGeom prst="rect">
            <a:avLst/>
          </a:prstGeom>
          <a:noFill/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74" name="Rectangle 373"/>
          <p:cNvSpPr/>
          <p:nvPr/>
        </p:nvSpPr>
        <p:spPr>
          <a:xfrm>
            <a:off x="5275263" y="2901950"/>
            <a:ext cx="152400" cy="152400"/>
          </a:xfrm>
          <a:prstGeom prst="rect">
            <a:avLst/>
          </a:prstGeom>
          <a:noFill/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75" name="Rectangle 374"/>
          <p:cNvSpPr/>
          <p:nvPr/>
        </p:nvSpPr>
        <p:spPr>
          <a:xfrm>
            <a:off x="5427663" y="2901950"/>
            <a:ext cx="152400" cy="152400"/>
          </a:xfrm>
          <a:prstGeom prst="rect">
            <a:avLst/>
          </a:prstGeom>
          <a:noFill/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76" name="Rectangle 375"/>
          <p:cNvSpPr/>
          <p:nvPr/>
        </p:nvSpPr>
        <p:spPr>
          <a:xfrm>
            <a:off x="5580063" y="2901950"/>
            <a:ext cx="152400" cy="152400"/>
          </a:xfrm>
          <a:prstGeom prst="rect">
            <a:avLst/>
          </a:prstGeom>
          <a:noFill/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77" name="Rectangle 376"/>
          <p:cNvSpPr/>
          <p:nvPr/>
        </p:nvSpPr>
        <p:spPr>
          <a:xfrm>
            <a:off x="5122863" y="2749550"/>
            <a:ext cx="152400" cy="152400"/>
          </a:xfrm>
          <a:prstGeom prst="rect">
            <a:avLst/>
          </a:prstGeom>
          <a:noFill/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78" name="Rectangle 377"/>
          <p:cNvSpPr/>
          <p:nvPr/>
        </p:nvSpPr>
        <p:spPr>
          <a:xfrm>
            <a:off x="5275263" y="2749550"/>
            <a:ext cx="152400" cy="152400"/>
          </a:xfrm>
          <a:prstGeom prst="rect">
            <a:avLst/>
          </a:prstGeom>
          <a:noFill/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79" name="Rectangle 378"/>
          <p:cNvSpPr/>
          <p:nvPr/>
        </p:nvSpPr>
        <p:spPr>
          <a:xfrm>
            <a:off x="5427663" y="2749550"/>
            <a:ext cx="152400" cy="152400"/>
          </a:xfrm>
          <a:prstGeom prst="rect">
            <a:avLst/>
          </a:prstGeom>
          <a:noFill/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80" name="Rectangle 379"/>
          <p:cNvSpPr/>
          <p:nvPr/>
        </p:nvSpPr>
        <p:spPr>
          <a:xfrm>
            <a:off x="5580063" y="2749550"/>
            <a:ext cx="152400" cy="152400"/>
          </a:xfrm>
          <a:prstGeom prst="rect">
            <a:avLst/>
          </a:prstGeom>
          <a:noFill/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83" name="Rectangle 382"/>
          <p:cNvSpPr/>
          <p:nvPr/>
        </p:nvSpPr>
        <p:spPr>
          <a:xfrm>
            <a:off x="5427663" y="2597150"/>
            <a:ext cx="152400" cy="152400"/>
          </a:xfrm>
          <a:prstGeom prst="rect">
            <a:avLst/>
          </a:prstGeom>
          <a:noFill/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84" name="Rectangle 383"/>
          <p:cNvSpPr/>
          <p:nvPr/>
        </p:nvSpPr>
        <p:spPr>
          <a:xfrm>
            <a:off x="5580063" y="2597150"/>
            <a:ext cx="152400" cy="152400"/>
          </a:xfrm>
          <a:prstGeom prst="rect">
            <a:avLst/>
          </a:prstGeom>
          <a:noFill/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87" name="Rectangle 386"/>
          <p:cNvSpPr/>
          <p:nvPr/>
        </p:nvSpPr>
        <p:spPr>
          <a:xfrm>
            <a:off x="5427663" y="2444750"/>
            <a:ext cx="152400" cy="152400"/>
          </a:xfrm>
          <a:prstGeom prst="rect">
            <a:avLst/>
          </a:prstGeom>
          <a:noFill/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88" name="Rectangle 387"/>
          <p:cNvSpPr/>
          <p:nvPr/>
        </p:nvSpPr>
        <p:spPr>
          <a:xfrm>
            <a:off x="5580063" y="2444750"/>
            <a:ext cx="152400" cy="152400"/>
          </a:xfrm>
          <a:prstGeom prst="rect">
            <a:avLst/>
          </a:prstGeom>
          <a:noFill/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90" name="Rectangle 389"/>
          <p:cNvSpPr/>
          <p:nvPr/>
        </p:nvSpPr>
        <p:spPr>
          <a:xfrm>
            <a:off x="5275263" y="1973263"/>
            <a:ext cx="152400" cy="152400"/>
          </a:xfrm>
          <a:prstGeom prst="rect">
            <a:avLst/>
          </a:prstGeom>
          <a:noFill/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91" name="Rectangle 390"/>
          <p:cNvSpPr/>
          <p:nvPr/>
        </p:nvSpPr>
        <p:spPr>
          <a:xfrm>
            <a:off x="5427663" y="1973263"/>
            <a:ext cx="152400" cy="152400"/>
          </a:xfrm>
          <a:prstGeom prst="rect">
            <a:avLst/>
          </a:prstGeom>
          <a:noFill/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93" name="Rectangle 392"/>
          <p:cNvSpPr/>
          <p:nvPr/>
        </p:nvSpPr>
        <p:spPr>
          <a:xfrm>
            <a:off x="5427663" y="1820863"/>
            <a:ext cx="152400" cy="152400"/>
          </a:xfrm>
          <a:prstGeom prst="rect">
            <a:avLst/>
          </a:prstGeom>
          <a:noFill/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92" name="Rectangle 391"/>
          <p:cNvSpPr/>
          <p:nvPr/>
        </p:nvSpPr>
        <p:spPr>
          <a:xfrm>
            <a:off x="5275263" y="1820863"/>
            <a:ext cx="152400" cy="1524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81" name="Rectangle 380"/>
          <p:cNvSpPr/>
          <p:nvPr/>
        </p:nvSpPr>
        <p:spPr>
          <a:xfrm>
            <a:off x="5122863" y="2597150"/>
            <a:ext cx="152400" cy="1524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82" name="Rectangle 381"/>
          <p:cNvSpPr/>
          <p:nvPr/>
        </p:nvSpPr>
        <p:spPr>
          <a:xfrm>
            <a:off x="5275263" y="2597150"/>
            <a:ext cx="152400" cy="1524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85" name="Rectangle 384"/>
          <p:cNvSpPr/>
          <p:nvPr/>
        </p:nvSpPr>
        <p:spPr>
          <a:xfrm>
            <a:off x="5122863" y="2444750"/>
            <a:ext cx="152400" cy="1524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86" name="Rectangle 385"/>
          <p:cNvSpPr/>
          <p:nvPr/>
        </p:nvSpPr>
        <p:spPr>
          <a:xfrm>
            <a:off x="5275263" y="2444750"/>
            <a:ext cx="152400" cy="1524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40" name="Rectangle 339"/>
          <p:cNvSpPr/>
          <p:nvPr/>
        </p:nvSpPr>
        <p:spPr>
          <a:xfrm>
            <a:off x="4818063" y="3832225"/>
            <a:ext cx="152400" cy="1524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41" name="Rectangle 340"/>
          <p:cNvSpPr/>
          <p:nvPr/>
        </p:nvSpPr>
        <p:spPr>
          <a:xfrm>
            <a:off x="4970463" y="3832225"/>
            <a:ext cx="152400" cy="1524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42" name="Rectangle 341"/>
          <p:cNvSpPr/>
          <p:nvPr/>
        </p:nvSpPr>
        <p:spPr>
          <a:xfrm>
            <a:off x="5122863" y="3832225"/>
            <a:ext cx="152400" cy="1524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43" name="Rectangle 342"/>
          <p:cNvSpPr/>
          <p:nvPr/>
        </p:nvSpPr>
        <p:spPr>
          <a:xfrm>
            <a:off x="5275263" y="3832225"/>
            <a:ext cx="152400" cy="1524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48" name="Rectangle 347"/>
          <p:cNvSpPr/>
          <p:nvPr/>
        </p:nvSpPr>
        <p:spPr>
          <a:xfrm>
            <a:off x="4818063" y="3679825"/>
            <a:ext cx="152400" cy="1524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49" name="Rectangle 348"/>
          <p:cNvSpPr/>
          <p:nvPr/>
        </p:nvSpPr>
        <p:spPr>
          <a:xfrm>
            <a:off x="4970463" y="3679825"/>
            <a:ext cx="152400" cy="1524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50" name="Rectangle 349"/>
          <p:cNvSpPr/>
          <p:nvPr/>
        </p:nvSpPr>
        <p:spPr>
          <a:xfrm>
            <a:off x="5122863" y="3679825"/>
            <a:ext cx="152400" cy="1524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51" name="Rectangle 350"/>
          <p:cNvSpPr/>
          <p:nvPr/>
        </p:nvSpPr>
        <p:spPr>
          <a:xfrm>
            <a:off x="5275263" y="3679825"/>
            <a:ext cx="152400" cy="1524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56" name="Rectangle 355"/>
          <p:cNvSpPr/>
          <p:nvPr/>
        </p:nvSpPr>
        <p:spPr>
          <a:xfrm>
            <a:off x="4818063" y="3527425"/>
            <a:ext cx="152400" cy="1524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57" name="Rectangle 356"/>
          <p:cNvSpPr/>
          <p:nvPr/>
        </p:nvSpPr>
        <p:spPr>
          <a:xfrm>
            <a:off x="4970463" y="3527425"/>
            <a:ext cx="152400" cy="1524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58" name="Rectangle 357"/>
          <p:cNvSpPr/>
          <p:nvPr/>
        </p:nvSpPr>
        <p:spPr>
          <a:xfrm>
            <a:off x="5122863" y="3527425"/>
            <a:ext cx="152400" cy="1524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59" name="Rectangle 358"/>
          <p:cNvSpPr/>
          <p:nvPr/>
        </p:nvSpPr>
        <p:spPr>
          <a:xfrm>
            <a:off x="5275263" y="3527425"/>
            <a:ext cx="152400" cy="1524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64" name="Rectangle 363"/>
          <p:cNvSpPr/>
          <p:nvPr/>
        </p:nvSpPr>
        <p:spPr>
          <a:xfrm>
            <a:off x="4818063" y="3375025"/>
            <a:ext cx="152400" cy="1524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65" name="Rectangle 364"/>
          <p:cNvSpPr/>
          <p:nvPr/>
        </p:nvSpPr>
        <p:spPr>
          <a:xfrm>
            <a:off x="4970463" y="3375025"/>
            <a:ext cx="152400" cy="1524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66" name="Rectangle 365"/>
          <p:cNvSpPr/>
          <p:nvPr/>
        </p:nvSpPr>
        <p:spPr>
          <a:xfrm>
            <a:off x="5122863" y="3375025"/>
            <a:ext cx="152400" cy="1524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67" name="Rectangle 366"/>
          <p:cNvSpPr/>
          <p:nvPr/>
        </p:nvSpPr>
        <p:spPr>
          <a:xfrm>
            <a:off x="5275263" y="3375025"/>
            <a:ext cx="152400" cy="1524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5159" name="TextBox 394"/>
          <p:cNvSpPr txBox="1">
            <a:spLocks noChangeArrowheads="1"/>
          </p:cNvSpPr>
          <p:nvPr/>
        </p:nvSpPr>
        <p:spPr bwMode="auto">
          <a:xfrm>
            <a:off x="4818063" y="4600575"/>
            <a:ext cx="16176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partial pyramid</a:t>
            </a:r>
          </a:p>
        </p:txBody>
      </p:sp>
      <p:cxnSp>
        <p:nvCxnSpPr>
          <p:cNvPr id="289" name="Straight Arrow Connector 288"/>
          <p:cNvCxnSpPr/>
          <p:nvPr/>
        </p:nvCxnSpPr>
        <p:spPr>
          <a:xfrm flipV="1">
            <a:off x="5348288" y="1887538"/>
            <a:ext cx="2257425" cy="6350"/>
          </a:xfrm>
          <a:prstGeom prst="straightConnector1">
            <a:avLst/>
          </a:prstGeom>
          <a:ln>
            <a:solidFill>
              <a:srgbClr val="0000FF"/>
            </a:solidFill>
            <a:headEnd type="diamon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161" name="TextBox 289"/>
          <p:cNvSpPr txBox="1">
            <a:spLocks noChangeArrowheads="1"/>
          </p:cNvSpPr>
          <p:nvPr/>
        </p:nvSpPr>
        <p:spPr bwMode="auto">
          <a:xfrm>
            <a:off x="5820922" y="1433280"/>
            <a:ext cx="7898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Calibri" pitchFamily="34" charset="0"/>
              </a:rPr>
              <a:t>copy</a:t>
            </a:r>
          </a:p>
        </p:txBody>
      </p:sp>
      <p:sp>
        <p:nvSpPr>
          <p:cNvPr id="45165" name="TextBox 197"/>
          <p:cNvSpPr txBox="1">
            <a:spLocks noChangeArrowheads="1"/>
          </p:cNvSpPr>
          <p:nvPr/>
        </p:nvSpPr>
        <p:spPr bwMode="auto">
          <a:xfrm>
            <a:off x="2579688" y="4594225"/>
            <a:ext cx="21209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“locally good” image</a:t>
            </a:r>
          </a:p>
        </p:txBody>
      </p:sp>
      <p:grpSp>
        <p:nvGrpSpPr>
          <p:cNvPr id="45255" name="Group 199"/>
          <p:cNvGrpSpPr>
            <a:grpSpLocks/>
          </p:cNvGrpSpPr>
          <p:nvPr/>
        </p:nvGrpSpPr>
        <p:grpSpPr bwMode="auto">
          <a:xfrm>
            <a:off x="1792288" y="2674938"/>
            <a:ext cx="671512" cy="671512"/>
            <a:chOff x="1916" y="773"/>
            <a:chExt cx="1186" cy="1187"/>
          </a:xfrm>
        </p:grpSpPr>
        <p:cxnSp>
          <p:nvCxnSpPr>
            <p:cNvPr id="16" name="Straight Arrow Connector 15"/>
            <p:cNvCxnSpPr>
              <a:cxnSpLocks noChangeShapeType="1"/>
            </p:cNvCxnSpPr>
            <p:nvPr/>
          </p:nvCxnSpPr>
          <p:spPr bwMode="auto">
            <a:xfrm flipV="1">
              <a:off x="2016" y="915"/>
              <a:ext cx="924" cy="921"/>
            </a:xfrm>
            <a:prstGeom prst="straightConnector1">
              <a:avLst/>
            </a:prstGeom>
            <a:noFill/>
            <a:ln w="25400" cap="rnd" algn="ctr">
              <a:solidFill>
                <a:srgbClr val="969696"/>
              </a:solidFill>
              <a:prstDash val="sysDot"/>
              <a:round/>
              <a:headEnd/>
              <a:tailEnd/>
            </a:ln>
          </p:spPr>
        </p:cxnSp>
        <p:cxnSp>
          <p:nvCxnSpPr>
            <p:cNvPr id="4" name="Straight Arrow Connector 3"/>
            <p:cNvCxnSpPr/>
            <p:nvPr/>
          </p:nvCxnSpPr>
          <p:spPr>
            <a:xfrm flipV="1">
              <a:off x="1916" y="1828"/>
              <a:ext cx="1186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/>
            <p:cNvCxnSpPr/>
            <p:nvPr/>
          </p:nvCxnSpPr>
          <p:spPr>
            <a:xfrm flipV="1">
              <a:off x="2014" y="773"/>
              <a:ext cx="0" cy="118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259" name="Freeform 203"/>
            <p:cNvSpPr>
              <a:spLocks/>
            </p:cNvSpPr>
            <p:nvPr/>
          </p:nvSpPr>
          <p:spPr bwMode="auto">
            <a:xfrm>
              <a:off x="2018" y="914"/>
              <a:ext cx="919" cy="921"/>
            </a:xfrm>
            <a:custGeom>
              <a:avLst/>
              <a:gdLst/>
              <a:ahLst/>
              <a:cxnLst>
                <a:cxn ang="0">
                  <a:pos x="0" y="921"/>
                </a:cxn>
                <a:cxn ang="0">
                  <a:pos x="195" y="732"/>
                </a:cxn>
                <a:cxn ang="0">
                  <a:pos x="439" y="494"/>
                </a:cxn>
                <a:cxn ang="0">
                  <a:pos x="740" y="181"/>
                </a:cxn>
                <a:cxn ang="0">
                  <a:pos x="919" y="0"/>
                </a:cxn>
              </a:cxnLst>
              <a:rect l="0" t="0" r="r" b="b"/>
              <a:pathLst>
                <a:path w="919" h="921">
                  <a:moveTo>
                    <a:pt x="0" y="921"/>
                  </a:moveTo>
                  <a:lnTo>
                    <a:pt x="195" y="732"/>
                  </a:lnTo>
                  <a:cubicBezTo>
                    <a:pt x="268" y="661"/>
                    <a:pt x="439" y="781"/>
                    <a:pt x="439" y="494"/>
                  </a:cubicBezTo>
                  <a:cubicBezTo>
                    <a:pt x="439" y="207"/>
                    <a:pt x="635" y="287"/>
                    <a:pt x="740" y="181"/>
                  </a:cubicBezTo>
                  <a:lnTo>
                    <a:pt x="919" y="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dist="25400" dir="5400000" algn="ctr" rotWithShape="0">
                <a:srgbClr val="808080">
                  <a:alpha val="50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8" name="L-Shape 197"/>
          <p:cNvSpPr/>
          <p:nvPr/>
        </p:nvSpPr>
        <p:spPr>
          <a:xfrm rot="16200000">
            <a:off x="2517775" y="3375025"/>
            <a:ext cx="1349375" cy="1247775"/>
          </a:xfrm>
          <a:prstGeom prst="corner">
            <a:avLst>
              <a:gd name="adj1" fmla="val 50000"/>
              <a:gd name="adj2" fmla="val 54241"/>
            </a:avLst>
          </a:prstGeom>
          <a:solidFill>
            <a:schemeClr val="bg1">
              <a:alpha val="8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6" name="Slide Number Placeholder 20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D834AA-9078-485F-B296-3D20E2BA1C83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Rounded Rectangle 154"/>
          <p:cNvSpPr>
            <a:spLocks noChangeArrowheads="1"/>
          </p:cNvSpPr>
          <p:nvPr/>
        </p:nvSpPr>
        <p:spPr bwMode="auto">
          <a:xfrm>
            <a:off x="6654800" y="917575"/>
            <a:ext cx="2428875" cy="3916363"/>
          </a:xfrm>
          <a:prstGeom prst="roundRect">
            <a:avLst>
              <a:gd name="adj" fmla="val 9199"/>
            </a:avLst>
          </a:prstGeom>
          <a:solidFill>
            <a:srgbClr val="FFCC99"/>
          </a:solidFill>
          <a:ln w="9525" algn="ctr">
            <a:noFill/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105" name="Picture 14" descr="laplacian_Laplace_02.png"/>
          <p:cNvPicPr>
            <a:picLocks noChangeAspect="1"/>
          </p:cNvPicPr>
          <p:nvPr/>
        </p:nvPicPr>
        <p:blipFill rotWithShape="1">
          <a:blip r:embed="rId3"/>
          <a:srcRect t="1" b="74998"/>
          <a:stretch/>
        </p:blipFill>
        <p:spPr bwMode="auto">
          <a:xfrm>
            <a:off x="7373938" y="2446338"/>
            <a:ext cx="609599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" name="Picture 14" descr="laplacian_Laplace_02.png"/>
          <p:cNvPicPr>
            <a:picLocks noChangeAspect="1"/>
          </p:cNvPicPr>
          <p:nvPr/>
        </p:nvPicPr>
        <p:blipFill rotWithShape="1">
          <a:blip r:embed="rId3"/>
          <a:srcRect t="25001" r="75000" b="49998"/>
          <a:stretch/>
        </p:blipFill>
        <p:spPr bwMode="auto">
          <a:xfrm>
            <a:off x="7373939" y="2598738"/>
            <a:ext cx="152399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" name="Picture 7" descr="gaussian_Gauss_03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26339" y="1820864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Illustration</a:t>
            </a:r>
          </a:p>
        </p:txBody>
      </p:sp>
      <p:grpSp>
        <p:nvGrpSpPr>
          <p:cNvPr id="41987" name="Group 149"/>
          <p:cNvGrpSpPr>
            <a:grpSpLocks/>
          </p:cNvGrpSpPr>
          <p:nvPr/>
        </p:nvGrpSpPr>
        <p:grpSpPr bwMode="auto">
          <a:xfrm>
            <a:off x="7069138" y="3375025"/>
            <a:ext cx="1219200" cy="1219200"/>
            <a:chOff x="7220857" y="3679372"/>
            <a:chExt cx="1219200" cy="1219200"/>
          </a:xfrm>
        </p:grpSpPr>
        <p:sp>
          <p:nvSpPr>
            <p:cNvPr id="4" name="Rectangle 3"/>
            <p:cNvSpPr/>
            <p:nvPr/>
          </p:nvSpPr>
          <p:spPr>
            <a:xfrm>
              <a:off x="7220857" y="47461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7373257" y="47461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7525657" y="47461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7678057" y="47461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7830457" y="47461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7982857" y="47461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8135257" y="47461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8287657" y="47461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220857" y="45937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373257" y="45937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525657" y="45937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678057" y="45937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7830457" y="45937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982857" y="45937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8135257" y="45937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8287657" y="45937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220857" y="44413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373257" y="44413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525657" y="44413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7678057" y="44413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830457" y="44413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982857" y="44413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8135257" y="44413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287657" y="44413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7220857" y="42889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7373257" y="42889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525657" y="42889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7678057" y="42889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7830457" y="42889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7982857" y="42889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8135257" y="42889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8287657" y="42889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7220857" y="41365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7373257" y="41365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7525657" y="41365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678057" y="41365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7830457" y="41365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7982857" y="41365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8135257" y="41365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8287657" y="41365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7220857" y="39841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7373257" y="39841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7525657" y="39841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7678057" y="39841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7830457" y="39841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7982857" y="39841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8135257" y="39841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8287657" y="39841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7220857" y="38317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7373257" y="38317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7525657" y="38317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7678057" y="38317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7830457" y="38317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7982857" y="38317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8135257" y="38317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8287657" y="38317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7220857" y="36793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7373257" y="36793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7525657" y="36793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7678057" y="36793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7830457" y="36793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7982857" y="36793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8135257" y="36793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8287657" y="36793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41988" name="Group 148"/>
          <p:cNvGrpSpPr>
            <a:grpSpLocks/>
          </p:cNvGrpSpPr>
          <p:nvPr/>
        </p:nvGrpSpPr>
        <p:grpSpPr bwMode="auto">
          <a:xfrm>
            <a:off x="7373938" y="2446338"/>
            <a:ext cx="609600" cy="609600"/>
            <a:chOff x="7525657" y="2706915"/>
            <a:chExt cx="609600" cy="609600"/>
          </a:xfrm>
        </p:grpSpPr>
        <p:sp>
          <p:nvSpPr>
            <p:cNvPr id="100" name="Rectangle 99"/>
            <p:cNvSpPr/>
            <p:nvPr/>
          </p:nvSpPr>
          <p:spPr>
            <a:xfrm>
              <a:off x="7525657" y="3164115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7678057" y="3164115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7830457" y="3164115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7982857" y="3164115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7525657" y="3011715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7678057" y="3011715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7830457" y="3011715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11" name="Rectangle 110"/>
            <p:cNvSpPr/>
            <p:nvPr/>
          </p:nvSpPr>
          <p:spPr>
            <a:xfrm>
              <a:off x="7982857" y="3011715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16" name="Rectangle 115"/>
            <p:cNvSpPr/>
            <p:nvPr/>
          </p:nvSpPr>
          <p:spPr>
            <a:xfrm>
              <a:off x="7525657" y="2859315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7678057" y="2859315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18" name="Rectangle 117"/>
            <p:cNvSpPr/>
            <p:nvPr/>
          </p:nvSpPr>
          <p:spPr>
            <a:xfrm>
              <a:off x="7830457" y="2859315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7982857" y="2859315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7525657" y="2706915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7678057" y="2706915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7830457" y="2706915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27" name="Rectangle 126"/>
            <p:cNvSpPr/>
            <p:nvPr/>
          </p:nvSpPr>
          <p:spPr>
            <a:xfrm>
              <a:off x="7982857" y="2706915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41989" name="Group 147"/>
          <p:cNvGrpSpPr>
            <a:grpSpLocks/>
          </p:cNvGrpSpPr>
          <p:nvPr/>
        </p:nvGrpSpPr>
        <p:grpSpPr bwMode="auto">
          <a:xfrm>
            <a:off x="7526338" y="1820863"/>
            <a:ext cx="304800" cy="304800"/>
            <a:chOff x="7678057" y="2126345"/>
            <a:chExt cx="304800" cy="304800"/>
          </a:xfrm>
        </p:grpSpPr>
        <p:sp>
          <p:nvSpPr>
            <p:cNvPr id="140" name="Rectangle 139"/>
            <p:cNvSpPr/>
            <p:nvPr/>
          </p:nvSpPr>
          <p:spPr>
            <a:xfrm>
              <a:off x="7678057" y="2278745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7830457" y="2278745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44" name="Rectangle 143"/>
            <p:cNvSpPr/>
            <p:nvPr/>
          </p:nvSpPr>
          <p:spPr>
            <a:xfrm>
              <a:off x="7678057" y="2126345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45" name="Rectangle 144"/>
            <p:cNvSpPr/>
            <p:nvPr/>
          </p:nvSpPr>
          <p:spPr>
            <a:xfrm>
              <a:off x="7830457" y="2126345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41990" name="TextBox 150"/>
          <p:cNvSpPr txBox="1">
            <a:spLocks noChangeArrowheads="1"/>
          </p:cNvSpPr>
          <p:nvPr/>
        </p:nvSpPr>
        <p:spPr bwMode="auto">
          <a:xfrm>
            <a:off x="7831138" y="1757363"/>
            <a:ext cx="7937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level 2</a:t>
            </a:r>
          </a:p>
        </p:txBody>
      </p:sp>
      <p:sp>
        <p:nvSpPr>
          <p:cNvPr id="41991" name="TextBox 151"/>
          <p:cNvSpPr txBox="1">
            <a:spLocks noChangeArrowheads="1"/>
          </p:cNvSpPr>
          <p:nvPr/>
        </p:nvSpPr>
        <p:spPr bwMode="auto">
          <a:xfrm>
            <a:off x="7983538" y="2686050"/>
            <a:ext cx="7937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level 1</a:t>
            </a:r>
          </a:p>
        </p:txBody>
      </p:sp>
      <p:sp>
        <p:nvSpPr>
          <p:cNvPr id="41992" name="TextBox 152"/>
          <p:cNvSpPr txBox="1">
            <a:spLocks noChangeArrowheads="1"/>
          </p:cNvSpPr>
          <p:nvPr/>
        </p:nvSpPr>
        <p:spPr bwMode="auto">
          <a:xfrm>
            <a:off x="8289925" y="4224338"/>
            <a:ext cx="7937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level 0</a:t>
            </a:r>
          </a:p>
        </p:txBody>
      </p:sp>
      <p:sp>
        <p:nvSpPr>
          <p:cNvPr id="41993" name="TextBox 153"/>
          <p:cNvSpPr txBox="1">
            <a:spLocks noChangeArrowheads="1"/>
          </p:cNvSpPr>
          <p:nvPr/>
        </p:nvSpPr>
        <p:spPr bwMode="auto">
          <a:xfrm>
            <a:off x="6813550" y="917575"/>
            <a:ext cx="19319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>
                <a:latin typeface="Calibri" pitchFamily="34" charset="0"/>
              </a:rPr>
              <a:t>Output</a:t>
            </a:r>
            <a:br>
              <a:rPr lang="en-US" b="1">
                <a:latin typeface="Calibri" pitchFamily="34" charset="0"/>
              </a:rPr>
            </a:br>
            <a:r>
              <a:rPr lang="en-US" b="1">
                <a:latin typeface="Calibri" pitchFamily="34" charset="0"/>
              </a:rPr>
              <a:t>Laplacian pyramid</a:t>
            </a:r>
          </a:p>
        </p:txBody>
      </p:sp>
      <p:pic>
        <p:nvPicPr>
          <p:cNvPr id="41994" name="Picture 15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" y="3375025"/>
            <a:ext cx="122555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5" name="TextBox 156"/>
          <p:cNvSpPr txBox="1">
            <a:spLocks noChangeArrowheads="1"/>
          </p:cNvSpPr>
          <p:nvPr/>
        </p:nvSpPr>
        <p:spPr bwMode="auto">
          <a:xfrm>
            <a:off x="466725" y="4594225"/>
            <a:ext cx="13033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input image</a:t>
            </a:r>
          </a:p>
        </p:txBody>
      </p:sp>
      <p:sp>
        <p:nvSpPr>
          <p:cNvPr id="99" name="Rectangle 98"/>
          <p:cNvSpPr/>
          <p:nvPr/>
        </p:nvSpPr>
        <p:spPr>
          <a:xfrm>
            <a:off x="776515" y="3679824"/>
            <a:ext cx="303491" cy="304347"/>
          </a:xfrm>
          <a:prstGeom prst="rect">
            <a:avLst/>
          </a:prstGeom>
          <a:noFill/>
          <a:ln w="25400" cmpd="sng">
            <a:solidFill>
              <a:srgbClr val="FFFF00"/>
            </a:solidFill>
          </a:ln>
          <a:effectLst>
            <a:glow rad="50800">
              <a:schemeClr val="tx1">
                <a:alpha val="1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68" name="Straight Arrow Connector 67"/>
          <p:cNvCxnSpPr/>
          <p:nvPr/>
        </p:nvCxnSpPr>
        <p:spPr>
          <a:xfrm rot="10800000" flipV="1">
            <a:off x="907124" y="2686049"/>
            <a:ext cx="6698366" cy="1146175"/>
          </a:xfrm>
          <a:prstGeom prst="curvedConnector3">
            <a:avLst>
              <a:gd name="adj1" fmla="val 50000"/>
            </a:avLst>
          </a:prstGeom>
          <a:noFill/>
          <a:ln w="25400" cmpd="sng">
            <a:solidFill>
              <a:srgbClr val="FFFF00"/>
            </a:solidFill>
            <a:headEnd type="oval"/>
            <a:tailEnd type="arrow"/>
          </a:ln>
          <a:effectLst>
            <a:glow rad="50800">
              <a:schemeClr val="tx1">
                <a:alpha val="1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15" name="Slide Number Placeholder 1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D834AA-9078-485F-B296-3D20E2BA1C83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02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Rounded Rectangle 154"/>
          <p:cNvSpPr>
            <a:spLocks noChangeArrowheads="1"/>
          </p:cNvSpPr>
          <p:nvPr/>
        </p:nvSpPr>
        <p:spPr bwMode="auto">
          <a:xfrm>
            <a:off x="6654800" y="917575"/>
            <a:ext cx="2428875" cy="3916363"/>
          </a:xfrm>
          <a:prstGeom prst="roundRect">
            <a:avLst>
              <a:gd name="adj" fmla="val 9199"/>
            </a:avLst>
          </a:prstGeom>
          <a:solidFill>
            <a:srgbClr val="FFCC99"/>
          </a:solidFill>
          <a:ln w="9525" algn="ctr">
            <a:noFill/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3" name="Picture 14" descr="laplacian_Laplace_02.png"/>
          <p:cNvPicPr>
            <a:picLocks noChangeAspect="1"/>
          </p:cNvPicPr>
          <p:nvPr/>
        </p:nvPicPr>
        <p:blipFill rotWithShape="1">
          <a:blip r:embed="rId3"/>
          <a:srcRect t="1" b="74998"/>
          <a:stretch/>
        </p:blipFill>
        <p:spPr bwMode="auto">
          <a:xfrm>
            <a:off x="7373938" y="2446338"/>
            <a:ext cx="609599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" name="Picture 14" descr="laplacian_Laplace_02.png"/>
          <p:cNvPicPr>
            <a:picLocks noChangeAspect="1"/>
          </p:cNvPicPr>
          <p:nvPr/>
        </p:nvPicPr>
        <p:blipFill rotWithShape="1">
          <a:blip r:embed="rId3"/>
          <a:srcRect t="25001" r="75000" b="49998"/>
          <a:stretch/>
        </p:blipFill>
        <p:spPr bwMode="auto">
          <a:xfrm>
            <a:off x="7373939" y="2598738"/>
            <a:ext cx="152399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" name="Picture 7" descr="gaussian_Gauss_03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26339" y="1820864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9" name="Picture 14" descr="laplacian_Laplace_02.png"/>
          <p:cNvPicPr>
            <a:picLocks noChangeAspect="1"/>
          </p:cNvPicPr>
          <p:nvPr/>
        </p:nvPicPr>
        <p:blipFill rotWithShape="1">
          <a:blip r:embed="rId3"/>
          <a:srcRect l="25000" t="25001" r="50000" b="49060"/>
          <a:stretch/>
        </p:blipFill>
        <p:spPr bwMode="auto">
          <a:xfrm>
            <a:off x="5275263" y="2597150"/>
            <a:ext cx="152400" cy="158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5" name="Right Arrow 194"/>
          <p:cNvSpPr/>
          <p:nvPr/>
        </p:nvSpPr>
        <p:spPr>
          <a:xfrm>
            <a:off x="3722688" y="3614738"/>
            <a:ext cx="668337" cy="738187"/>
          </a:xfrm>
          <a:prstGeom prst="rightArrow">
            <a:avLst>
              <a:gd name="adj1" fmla="val 67021"/>
              <a:gd name="adj2" fmla="val 50000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00" name="Picture 13" descr="laplacian_Laplace_01.png"/>
          <p:cNvPicPr>
            <a:picLocks noChangeAspect="1"/>
          </p:cNvPicPr>
          <p:nvPr/>
        </p:nvPicPr>
        <p:blipFill rotWithShape="1">
          <a:blip r:embed="rId5"/>
          <a:srcRect l="24887" t="24988" r="50226" b="49976"/>
          <a:stretch/>
        </p:blipFill>
        <p:spPr bwMode="auto">
          <a:xfrm>
            <a:off x="5122863" y="3679825"/>
            <a:ext cx="304801" cy="305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" name="Right Arrow 104"/>
          <p:cNvSpPr/>
          <p:nvPr/>
        </p:nvSpPr>
        <p:spPr>
          <a:xfrm>
            <a:off x="1538288" y="3614738"/>
            <a:ext cx="668337" cy="738187"/>
          </a:xfrm>
          <a:prstGeom prst="rightArrow">
            <a:avLst>
              <a:gd name="adj1" fmla="val 67021"/>
              <a:gd name="adj2" fmla="val 50000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50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Illustration</a:t>
            </a:r>
          </a:p>
        </p:txBody>
      </p:sp>
      <p:grpSp>
        <p:nvGrpSpPr>
          <p:cNvPr id="45063" name="Group 149"/>
          <p:cNvGrpSpPr>
            <a:grpSpLocks/>
          </p:cNvGrpSpPr>
          <p:nvPr/>
        </p:nvGrpSpPr>
        <p:grpSpPr bwMode="auto">
          <a:xfrm>
            <a:off x="7069138" y="3375025"/>
            <a:ext cx="1219200" cy="1219200"/>
            <a:chOff x="7220857" y="3679372"/>
            <a:chExt cx="1219200" cy="1219200"/>
          </a:xfrm>
        </p:grpSpPr>
        <p:sp>
          <p:nvSpPr>
            <p:cNvPr id="2" name="Rectangle 3"/>
            <p:cNvSpPr/>
            <p:nvPr/>
          </p:nvSpPr>
          <p:spPr>
            <a:xfrm>
              <a:off x="7220857" y="47461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7373257" y="47461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" name="Rectangle 5"/>
            <p:cNvSpPr/>
            <p:nvPr/>
          </p:nvSpPr>
          <p:spPr>
            <a:xfrm>
              <a:off x="7525657" y="47461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7678057" y="47461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7830457" y="47461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7982857" y="47461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8135257" y="47461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8287657" y="47461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220857" y="45937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373257" y="45937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525657" y="45937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678057" y="45937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8" name="Rectangle 15"/>
            <p:cNvSpPr/>
            <p:nvPr/>
          </p:nvSpPr>
          <p:spPr>
            <a:xfrm>
              <a:off x="7830457" y="45937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982857" y="45937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8135257" y="45937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8287657" y="45937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220857" y="44413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373257" y="44413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525657" y="44413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7678057" y="44413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830457" y="44413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982857" y="44413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8135257" y="44413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287657" y="44413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7220857" y="42889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7373257" y="42889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525657" y="42889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7678057" y="42889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7830457" y="42889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7982857" y="42889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8135257" y="42889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8287657" y="42889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7220857" y="41365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7373257" y="41365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7525657" y="41365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678057" y="41365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7830457" y="41365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7982857" y="41365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8135257" y="41365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8287657" y="41365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7220857" y="39841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7373257" y="39841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7525657" y="39841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7678057" y="39841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7830457" y="39841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7982857" y="39841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8135257" y="39841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8287657" y="39841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7220857" y="38317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7373257" y="38317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7525657" y="38317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7678057" y="38317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7830457" y="38317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7982857" y="38317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8135257" y="38317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8287657" y="38317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7220857" y="36793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7373257" y="36793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7525657" y="36793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7678057" y="36793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7830457" y="36793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7982857" y="36793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8135257" y="36793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8287657" y="3679372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100" name="Rectangle 99"/>
          <p:cNvSpPr/>
          <p:nvPr/>
        </p:nvSpPr>
        <p:spPr bwMode="auto">
          <a:xfrm>
            <a:off x="7373938" y="2903538"/>
            <a:ext cx="152400" cy="1524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1" name="Rectangle 100"/>
          <p:cNvSpPr/>
          <p:nvPr/>
        </p:nvSpPr>
        <p:spPr bwMode="auto">
          <a:xfrm>
            <a:off x="7526338" y="2903538"/>
            <a:ext cx="152400" cy="1524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2" name="Rectangle 101"/>
          <p:cNvSpPr/>
          <p:nvPr/>
        </p:nvSpPr>
        <p:spPr bwMode="auto">
          <a:xfrm>
            <a:off x="7678738" y="2903538"/>
            <a:ext cx="152400" cy="1524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3" name="Rectangle 102"/>
          <p:cNvSpPr/>
          <p:nvPr/>
        </p:nvSpPr>
        <p:spPr bwMode="auto">
          <a:xfrm>
            <a:off x="7831138" y="2903538"/>
            <a:ext cx="152400" cy="1524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8" name="Rectangle 107"/>
          <p:cNvSpPr/>
          <p:nvPr/>
        </p:nvSpPr>
        <p:spPr bwMode="auto">
          <a:xfrm>
            <a:off x="7373938" y="2751138"/>
            <a:ext cx="152400" cy="1524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9" name="Rectangle 108"/>
          <p:cNvSpPr/>
          <p:nvPr/>
        </p:nvSpPr>
        <p:spPr bwMode="auto">
          <a:xfrm>
            <a:off x="7526338" y="2751138"/>
            <a:ext cx="152400" cy="1524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0" name="Rectangle 109"/>
          <p:cNvSpPr/>
          <p:nvPr/>
        </p:nvSpPr>
        <p:spPr bwMode="auto">
          <a:xfrm>
            <a:off x="7678738" y="2751138"/>
            <a:ext cx="152400" cy="1524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1" name="Rectangle 110"/>
          <p:cNvSpPr/>
          <p:nvPr/>
        </p:nvSpPr>
        <p:spPr bwMode="auto">
          <a:xfrm>
            <a:off x="7831138" y="2751138"/>
            <a:ext cx="152400" cy="1524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6" name="Rectangle 115"/>
          <p:cNvSpPr/>
          <p:nvPr/>
        </p:nvSpPr>
        <p:spPr bwMode="auto">
          <a:xfrm>
            <a:off x="7373938" y="2598738"/>
            <a:ext cx="152400" cy="1524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8" name="Rectangle 117"/>
          <p:cNvSpPr/>
          <p:nvPr/>
        </p:nvSpPr>
        <p:spPr bwMode="auto">
          <a:xfrm>
            <a:off x="7678738" y="2598738"/>
            <a:ext cx="152400" cy="1524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9" name="Rectangle 118"/>
          <p:cNvSpPr/>
          <p:nvPr/>
        </p:nvSpPr>
        <p:spPr bwMode="auto">
          <a:xfrm>
            <a:off x="7831138" y="2598738"/>
            <a:ext cx="152400" cy="1524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4" name="Rectangle 123"/>
          <p:cNvSpPr/>
          <p:nvPr/>
        </p:nvSpPr>
        <p:spPr bwMode="auto">
          <a:xfrm>
            <a:off x="7373938" y="2446338"/>
            <a:ext cx="152400" cy="1524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5" name="Rectangle 124"/>
          <p:cNvSpPr/>
          <p:nvPr/>
        </p:nvSpPr>
        <p:spPr bwMode="auto">
          <a:xfrm>
            <a:off x="7526338" y="2446338"/>
            <a:ext cx="152400" cy="1524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6" name="Rectangle 125"/>
          <p:cNvSpPr/>
          <p:nvPr/>
        </p:nvSpPr>
        <p:spPr bwMode="auto">
          <a:xfrm>
            <a:off x="7678738" y="2446338"/>
            <a:ext cx="152400" cy="1524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7" name="Rectangle 126"/>
          <p:cNvSpPr/>
          <p:nvPr/>
        </p:nvSpPr>
        <p:spPr bwMode="auto">
          <a:xfrm>
            <a:off x="7831138" y="2446338"/>
            <a:ext cx="152400" cy="1524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45065" name="Group 147"/>
          <p:cNvGrpSpPr>
            <a:grpSpLocks/>
          </p:cNvGrpSpPr>
          <p:nvPr/>
        </p:nvGrpSpPr>
        <p:grpSpPr bwMode="auto">
          <a:xfrm>
            <a:off x="7526338" y="1820863"/>
            <a:ext cx="304800" cy="304800"/>
            <a:chOff x="7678057" y="2126345"/>
            <a:chExt cx="304800" cy="304800"/>
          </a:xfrm>
        </p:grpSpPr>
        <p:sp>
          <p:nvSpPr>
            <p:cNvPr id="140" name="Rectangle 139"/>
            <p:cNvSpPr/>
            <p:nvPr/>
          </p:nvSpPr>
          <p:spPr>
            <a:xfrm>
              <a:off x="7678057" y="2278745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7830457" y="2278745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45" name="Rectangle 144"/>
            <p:cNvSpPr/>
            <p:nvPr/>
          </p:nvSpPr>
          <p:spPr>
            <a:xfrm>
              <a:off x="7830457" y="2126345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44" name="Rectangle 143"/>
            <p:cNvSpPr/>
            <p:nvPr/>
          </p:nvSpPr>
          <p:spPr>
            <a:xfrm>
              <a:off x="7678057" y="2126345"/>
              <a:ext cx="152400" cy="15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/>
            </a:p>
          </p:txBody>
        </p:sp>
      </p:grpSp>
      <p:sp>
        <p:nvSpPr>
          <p:cNvPr id="45066" name="TextBox 150"/>
          <p:cNvSpPr txBox="1">
            <a:spLocks noChangeArrowheads="1"/>
          </p:cNvSpPr>
          <p:nvPr/>
        </p:nvSpPr>
        <p:spPr bwMode="auto">
          <a:xfrm>
            <a:off x="7831138" y="1757363"/>
            <a:ext cx="7937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level 2</a:t>
            </a:r>
          </a:p>
        </p:txBody>
      </p:sp>
      <p:sp>
        <p:nvSpPr>
          <p:cNvPr id="45067" name="TextBox 151"/>
          <p:cNvSpPr txBox="1">
            <a:spLocks noChangeArrowheads="1"/>
          </p:cNvSpPr>
          <p:nvPr/>
        </p:nvSpPr>
        <p:spPr bwMode="auto">
          <a:xfrm>
            <a:off x="7983538" y="2686050"/>
            <a:ext cx="7937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level 1</a:t>
            </a:r>
          </a:p>
        </p:txBody>
      </p:sp>
      <p:sp>
        <p:nvSpPr>
          <p:cNvPr id="45068" name="TextBox 152"/>
          <p:cNvSpPr txBox="1">
            <a:spLocks noChangeArrowheads="1"/>
          </p:cNvSpPr>
          <p:nvPr/>
        </p:nvSpPr>
        <p:spPr bwMode="auto">
          <a:xfrm>
            <a:off x="8289925" y="4224338"/>
            <a:ext cx="7937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level 0</a:t>
            </a:r>
          </a:p>
        </p:txBody>
      </p:sp>
      <p:sp>
        <p:nvSpPr>
          <p:cNvPr id="45069" name="TextBox 153"/>
          <p:cNvSpPr txBox="1">
            <a:spLocks noChangeArrowheads="1"/>
          </p:cNvSpPr>
          <p:nvPr/>
        </p:nvSpPr>
        <p:spPr bwMode="auto">
          <a:xfrm>
            <a:off x="6813550" y="917575"/>
            <a:ext cx="19319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>
                <a:latin typeface="Calibri" pitchFamily="34" charset="0"/>
              </a:rPr>
              <a:t>Output</a:t>
            </a:r>
            <a:br>
              <a:rPr lang="en-US" b="1">
                <a:latin typeface="Calibri" pitchFamily="34" charset="0"/>
              </a:rPr>
            </a:br>
            <a:r>
              <a:rPr lang="en-US" b="1">
                <a:latin typeface="Calibri" pitchFamily="34" charset="0"/>
              </a:rPr>
              <a:t>Laplacian pyramid</a:t>
            </a:r>
          </a:p>
        </p:txBody>
      </p:sp>
      <p:pic>
        <p:nvPicPr>
          <p:cNvPr id="45070" name="Picture 15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" y="3375025"/>
            <a:ext cx="122555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71" name="TextBox 156"/>
          <p:cNvSpPr txBox="1">
            <a:spLocks noChangeArrowheads="1"/>
          </p:cNvSpPr>
          <p:nvPr/>
        </p:nvSpPr>
        <p:spPr bwMode="auto">
          <a:xfrm>
            <a:off x="466725" y="4594225"/>
            <a:ext cx="13033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input image</a:t>
            </a:r>
          </a:p>
        </p:txBody>
      </p:sp>
      <p:sp>
        <p:nvSpPr>
          <p:cNvPr id="308" name="Rectangle 307"/>
          <p:cNvSpPr/>
          <p:nvPr/>
        </p:nvSpPr>
        <p:spPr>
          <a:xfrm>
            <a:off x="4818063" y="4441825"/>
            <a:ext cx="152400" cy="152400"/>
          </a:xfrm>
          <a:prstGeom prst="rect">
            <a:avLst/>
          </a:prstGeom>
          <a:noFill/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09" name="Rectangle 308"/>
          <p:cNvSpPr/>
          <p:nvPr/>
        </p:nvSpPr>
        <p:spPr>
          <a:xfrm>
            <a:off x="4970463" y="4441825"/>
            <a:ext cx="152400" cy="152400"/>
          </a:xfrm>
          <a:prstGeom prst="rect">
            <a:avLst/>
          </a:prstGeom>
          <a:noFill/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10" name="Rectangle 309"/>
          <p:cNvSpPr/>
          <p:nvPr/>
        </p:nvSpPr>
        <p:spPr>
          <a:xfrm>
            <a:off x="5122863" y="4441825"/>
            <a:ext cx="152400" cy="152400"/>
          </a:xfrm>
          <a:prstGeom prst="rect">
            <a:avLst/>
          </a:prstGeom>
          <a:noFill/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11" name="Rectangle 310"/>
          <p:cNvSpPr/>
          <p:nvPr/>
        </p:nvSpPr>
        <p:spPr>
          <a:xfrm>
            <a:off x="5275263" y="4441825"/>
            <a:ext cx="152400" cy="152400"/>
          </a:xfrm>
          <a:prstGeom prst="rect">
            <a:avLst/>
          </a:prstGeom>
          <a:noFill/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12" name="Rectangle 311"/>
          <p:cNvSpPr/>
          <p:nvPr/>
        </p:nvSpPr>
        <p:spPr>
          <a:xfrm>
            <a:off x="5427663" y="4441825"/>
            <a:ext cx="152400" cy="152400"/>
          </a:xfrm>
          <a:prstGeom prst="rect">
            <a:avLst/>
          </a:prstGeom>
          <a:noFill/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13" name="Rectangle 312"/>
          <p:cNvSpPr/>
          <p:nvPr/>
        </p:nvSpPr>
        <p:spPr>
          <a:xfrm>
            <a:off x="5580063" y="4441825"/>
            <a:ext cx="152400" cy="1524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14" name="Rectangle 313"/>
          <p:cNvSpPr/>
          <p:nvPr/>
        </p:nvSpPr>
        <p:spPr>
          <a:xfrm>
            <a:off x="5732463" y="4441825"/>
            <a:ext cx="152400" cy="1524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15" name="Rectangle 314"/>
          <p:cNvSpPr/>
          <p:nvPr/>
        </p:nvSpPr>
        <p:spPr>
          <a:xfrm>
            <a:off x="5884863" y="4441825"/>
            <a:ext cx="152400" cy="1524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16" name="Rectangle 315"/>
          <p:cNvSpPr/>
          <p:nvPr/>
        </p:nvSpPr>
        <p:spPr>
          <a:xfrm>
            <a:off x="4818063" y="4289425"/>
            <a:ext cx="152400" cy="152400"/>
          </a:xfrm>
          <a:prstGeom prst="rect">
            <a:avLst/>
          </a:prstGeom>
          <a:noFill/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17" name="Rectangle 316"/>
          <p:cNvSpPr/>
          <p:nvPr/>
        </p:nvSpPr>
        <p:spPr>
          <a:xfrm>
            <a:off x="4970463" y="4289425"/>
            <a:ext cx="152400" cy="152400"/>
          </a:xfrm>
          <a:prstGeom prst="rect">
            <a:avLst/>
          </a:prstGeom>
          <a:noFill/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18" name="Rectangle 317"/>
          <p:cNvSpPr/>
          <p:nvPr/>
        </p:nvSpPr>
        <p:spPr>
          <a:xfrm>
            <a:off x="5122863" y="4289425"/>
            <a:ext cx="152400" cy="152400"/>
          </a:xfrm>
          <a:prstGeom prst="rect">
            <a:avLst/>
          </a:prstGeom>
          <a:noFill/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19" name="Rectangle 318"/>
          <p:cNvSpPr/>
          <p:nvPr/>
        </p:nvSpPr>
        <p:spPr>
          <a:xfrm>
            <a:off x="5275263" y="4289425"/>
            <a:ext cx="152400" cy="152400"/>
          </a:xfrm>
          <a:prstGeom prst="rect">
            <a:avLst/>
          </a:prstGeom>
          <a:noFill/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20" name="Rectangle 319"/>
          <p:cNvSpPr/>
          <p:nvPr/>
        </p:nvSpPr>
        <p:spPr>
          <a:xfrm>
            <a:off x="5427663" y="4289425"/>
            <a:ext cx="152400" cy="152400"/>
          </a:xfrm>
          <a:prstGeom prst="rect">
            <a:avLst/>
          </a:prstGeom>
          <a:noFill/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21" name="Rectangle 320"/>
          <p:cNvSpPr/>
          <p:nvPr/>
        </p:nvSpPr>
        <p:spPr>
          <a:xfrm>
            <a:off x="5580063" y="4289425"/>
            <a:ext cx="152400" cy="1524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22" name="Rectangle 321"/>
          <p:cNvSpPr/>
          <p:nvPr/>
        </p:nvSpPr>
        <p:spPr>
          <a:xfrm>
            <a:off x="5732463" y="4289425"/>
            <a:ext cx="152400" cy="1524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23" name="Rectangle 322"/>
          <p:cNvSpPr/>
          <p:nvPr/>
        </p:nvSpPr>
        <p:spPr>
          <a:xfrm>
            <a:off x="5884863" y="4289425"/>
            <a:ext cx="152400" cy="1524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24" name="Rectangle 323"/>
          <p:cNvSpPr/>
          <p:nvPr/>
        </p:nvSpPr>
        <p:spPr>
          <a:xfrm>
            <a:off x="4818063" y="4137025"/>
            <a:ext cx="152400" cy="152400"/>
          </a:xfrm>
          <a:prstGeom prst="rect">
            <a:avLst/>
          </a:prstGeom>
          <a:noFill/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25" name="Rectangle 324"/>
          <p:cNvSpPr/>
          <p:nvPr/>
        </p:nvSpPr>
        <p:spPr>
          <a:xfrm>
            <a:off x="4970463" y="4137025"/>
            <a:ext cx="152400" cy="152400"/>
          </a:xfrm>
          <a:prstGeom prst="rect">
            <a:avLst/>
          </a:prstGeom>
          <a:noFill/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26" name="Rectangle 325"/>
          <p:cNvSpPr/>
          <p:nvPr/>
        </p:nvSpPr>
        <p:spPr>
          <a:xfrm>
            <a:off x="5122863" y="4137025"/>
            <a:ext cx="152400" cy="152400"/>
          </a:xfrm>
          <a:prstGeom prst="rect">
            <a:avLst/>
          </a:prstGeom>
          <a:noFill/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27" name="Rectangle 326"/>
          <p:cNvSpPr/>
          <p:nvPr/>
        </p:nvSpPr>
        <p:spPr>
          <a:xfrm>
            <a:off x="5275263" y="4137025"/>
            <a:ext cx="152400" cy="152400"/>
          </a:xfrm>
          <a:prstGeom prst="rect">
            <a:avLst/>
          </a:prstGeom>
          <a:noFill/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28" name="Rectangle 327"/>
          <p:cNvSpPr/>
          <p:nvPr/>
        </p:nvSpPr>
        <p:spPr>
          <a:xfrm>
            <a:off x="5427663" y="4137025"/>
            <a:ext cx="152400" cy="152400"/>
          </a:xfrm>
          <a:prstGeom prst="rect">
            <a:avLst/>
          </a:prstGeom>
          <a:noFill/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29" name="Rectangle 328"/>
          <p:cNvSpPr/>
          <p:nvPr/>
        </p:nvSpPr>
        <p:spPr>
          <a:xfrm>
            <a:off x="5580063" y="4137025"/>
            <a:ext cx="152400" cy="1524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30" name="Rectangle 329"/>
          <p:cNvSpPr/>
          <p:nvPr/>
        </p:nvSpPr>
        <p:spPr>
          <a:xfrm>
            <a:off x="5732463" y="4137025"/>
            <a:ext cx="152400" cy="1524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31" name="Rectangle 330"/>
          <p:cNvSpPr/>
          <p:nvPr/>
        </p:nvSpPr>
        <p:spPr>
          <a:xfrm>
            <a:off x="5884863" y="4137025"/>
            <a:ext cx="152400" cy="1524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32" name="Rectangle 331"/>
          <p:cNvSpPr/>
          <p:nvPr/>
        </p:nvSpPr>
        <p:spPr>
          <a:xfrm>
            <a:off x="4818063" y="3984625"/>
            <a:ext cx="152400" cy="152400"/>
          </a:xfrm>
          <a:prstGeom prst="rect">
            <a:avLst/>
          </a:prstGeom>
          <a:noFill/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33" name="Rectangle 332"/>
          <p:cNvSpPr/>
          <p:nvPr/>
        </p:nvSpPr>
        <p:spPr>
          <a:xfrm>
            <a:off x="4970463" y="3984625"/>
            <a:ext cx="152400" cy="152400"/>
          </a:xfrm>
          <a:prstGeom prst="rect">
            <a:avLst/>
          </a:prstGeom>
          <a:noFill/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34" name="Rectangle 333"/>
          <p:cNvSpPr/>
          <p:nvPr/>
        </p:nvSpPr>
        <p:spPr>
          <a:xfrm>
            <a:off x="5122863" y="3984625"/>
            <a:ext cx="152400" cy="152400"/>
          </a:xfrm>
          <a:prstGeom prst="rect">
            <a:avLst/>
          </a:prstGeom>
          <a:noFill/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35" name="Rectangle 334"/>
          <p:cNvSpPr/>
          <p:nvPr/>
        </p:nvSpPr>
        <p:spPr>
          <a:xfrm>
            <a:off x="5275263" y="3984625"/>
            <a:ext cx="152400" cy="152400"/>
          </a:xfrm>
          <a:prstGeom prst="rect">
            <a:avLst/>
          </a:prstGeom>
          <a:noFill/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36" name="Rectangle 335"/>
          <p:cNvSpPr/>
          <p:nvPr/>
        </p:nvSpPr>
        <p:spPr>
          <a:xfrm>
            <a:off x="5427663" y="3984625"/>
            <a:ext cx="152400" cy="152400"/>
          </a:xfrm>
          <a:prstGeom prst="rect">
            <a:avLst/>
          </a:prstGeom>
          <a:noFill/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37" name="Rectangle 336"/>
          <p:cNvSpPr/>
          <p:nvPr/>
        </p:nvSpPr>
        <p:spPr>
          <a:xfrm>
            <a:off x="5580063" y="3984625"/>
            <a:ext cx="152400" cy="1524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38" name="Rectangle 337"/>
          <p:cNvSpPr/>
          <p:nvPr/>
        </p:nvSpPr>
        <p:spPr>
          <a:xfrm>
            <a:off x="5732463" y="3984625"/>
            <a:ext cx="152400" cy="1524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39" name="Rectangle 338"/>
          <p:cNvSpPr/>
          <p:nvPr/>
        </p:nvSpPr>
        <p:spPr>
          <a:xfrm>
            <a:off x="5884863" y="3984625"/>
            <a:ext cx="152400" cy="1524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44" name="Rectangle 343"/>
          <p:cNvSpPr/>
          <p:nvPr/>
        </p:nvSpPr>
        <p:spPr>
          <a:xfrm>
            <a:off x="5427663" y="3832225"/>
            <a:ext cx="152400" cy="1524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45" name="Rectangle 344"/>
          <p:cNvSpPr/>
          <p:nvPr/>
        </p:nvSpPr>
        <p:spPr>
          <a:xfrm>
            <a:off x="5580063" y="3832225"/>
            <a:ext cx="152400" cy="1524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46" name="Rectangle 345"/>
          <p:cNvSpPr/>
          <p:nvPr/>
        </p:nvSpPr>
        <p:spPr>
          <a:xfrm>
            <a:off x="5732463" y="3832225"/>
            <a:ext cx="152400" cy="1524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47" name="Rectangle 346"/>
          <p:cNvSpPr/>
          <p:nvPr/>
        </p:nvSpPr>
        <p:spPr>
          <a:xfrm>
            <a:off x="5884863" y="3832225"/>
            <a:ext cx="152400" cy="1524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52" name="Rectangle 351"/>
          <p:cNvSpPr/>
          <p:nvPr/>
        </p:nvSpPr>
        <p:spPr>
          <a:xfrm>
            <a:off x="5427663" y="3679825"/>
            <a:ext cx="152400" cy="1524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53" name="Rectangle 352"/>
          <p:cNvSpPr/>
          <p:nvPr/>
        </p:nvSpPr>
        <p:spPr>
          <a:xfrm>
            <a:off x="5580063" y="3679825"/>
            <a:ext cx="152400" cy="1524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54" name="Rectangle 353"/>
          <p:cNvSpPr/>
          <p:nvPr/>
        </p:nvSpPr>
        <p:spPr>
          <a:xfrm>
            <a:off x="5732463" y="3679825"/>
            <a:ext cx="152400" cy="1524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55" name="Rectangle 354"/>
          <p:cNvSpPr/>
          <p:nvPr/>
        </p:nvSpPr>
        <p:spPr>
          <a:xfrm>
            <a:off x="5884863" y="3679825"/>
            <a:ext cx="152400" cy="1524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60" name="Rectangle 359"/>
          <p:cNvSpPr/>
          <p:nvPr/>
        </p:nvSpPr>
        <p:spPr>
          <a:xfrm>
            <a:off x="5427663" y="3527425"/>
            <a:ext cx="152400" cy="1524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61" name="Rectangle 360"/>
          <p:cNvSpPr/>
          <p:nvPr/>
        </p:nvSpPr>
        <p:spPr>
          <a:xfrm>
            <a:off x="5580063" y="3527425"/>
            <a:ext cx="152400" cy="1524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62" name="Rectangle 361"/>
          <p:cNvSpPr/>
          <p:nvPr/>
        </p:nvSpPr>
        <p:spPr>
          <a:xfrm>
            <a:off x="5732463" y="3527425"/>
            <a:ext cx="152400" cy="1524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63" name="Rectangle 362"/>
          <p:cNvSpPr/>
          <p:nvPr/>
        </p:nvSpPr>
        <p:spPr>
          <a:xfrm>
            <a:off x="5884863" y="3527425"/>
            <a:ext cx="152400" cy="1524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68" name="Rectangle 367"/>
          <p:cNvSpPr/>
          <p:nvPr/>
        </p:nvSpPr>
        <p:spPr>
          <a:xfrm>
            <a:off x="5427663" y="3375025"/>
            <a:ext cx="152400" cy="1524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69" name="Rectangle 368"/>
          <p:cNvSpPr/>
          <p:nvPr/>
        </p:nvSpPr>
        <p:spPr>
          <a:xfrm>
            <a:off x="5580063" y="3375025"/>
            <a:ext cx="152400" cy="1524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70" name="Rectangle 369"/>
          <p:cNvSpPr/>
          <p:nvPr/>
        </p:nvSpPr>
        <p:spPr>
          <a:xfrm>
            <a:off x="5732463" y="3375025"/>
            <a:ext cx="152400" cy="1524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71" name="Rectangle 370"/>
          <p:cNvSpPr/>
          <p:nvPr/>
        </p:nvSpPr>
        <p:spPr>
          <a:xfrm>
            <a:off x="5884863" y="3375025"/>
            <a:ext cx="152400" cy="1524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73" name="Rectangle 372"/>
          <p:cNvSpPr/>
          <p:nvPr/>
        </p:nvSpPr>
        <p:spPr>
          <a:xfrm>
            <a:off x="5122863" y="2901950"/>
            <a:ext cx="152400" cy="152400"/>
          </a:xfrm>
          <a:prstGeom prst="rect">
            <a:avLst/>
          </a:prstGeom>
          <a:noFill/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74" name="Rectangle 373"/>
          <p:cNvSpPr/>
          <p:nvPr/>
        </p:nvSpPr>
        <p:spPr>
          <a:xfrm>
            <a:off x="5275263" y="2901950"/>
            <a:ext cx="152400" cy="152400"/>
          </a:xfrm>
          <a:prstGeom prst="rect">
            <a:avLst/>
          </a:prstGeom>
          <a:noFill/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75" name="Rectangle 374"/>
          <p:cNvSpPr/>
          <p:nvPr/>
        </p:nvSpPr>
        <p:spPr>
          <a:xfrm>
            <a:off x="5427663" y="2901950"/>
            <a:ext cx="152400" cy="152400"/>
          </a:xfrm>
          <a:prstGeom prst="rect">
            <a:avLst/>
          </a:prstGeom>
          <a:noFill/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76" name="Rectangle 375"/>
          <p:cNvSpPr/>
          <p:nvPr/>
        </p:nvSpPr>
        <p:spPr>
          <a:xfrm>
            <a:off x="5580063" y="2901950"/>
            <a:ext cx="152400" cy="152400"/>
          </a:xfrm>
          <a:prstGeom prst="rect">
            <a:avLst/>
          </a:prstGeom>
          <a:noFill/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77" name="Rectangle 376"/>
          <p:cNvSpPr/>
          <p:nvPr/>
        </p:nvSpPr>
        <p:spPr>
          <a:xfrm>
            <a:off x="5122863" y="2749550"/>
            <a:ext cx="152400" cy="152400"/>
          </a:xfrm>
          <a:prstGeom prst="rect">
            <a:avLst/>
          </a:prstGeom>
          <a:noFill/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78" name="Rectangle 377"/>
          <p:cNvSpPr/>
          <p:nvPr/>
        </p:nvSpPr>
        <p:spPr>
          <a:xfrm>
            <a:off x="5275263" y="2749550"/>
            <a:ext cx="152400" cy="152400"/>
          </a:xfrm>
          <a:prstGeom prst="rect">
            <a:avLst/>
          </a:prstGeom>
          <a:noFill/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79" name="Rectangle 378"/>
          <p:cNvSpPr/>
          <p:nvPr/>
        </p:nvSpPr>
        <p:spPr>
          <a:xfrm>
            <a:off x="5427663" y="2749550"/>
            <a:ext cx="152400" cy="152400"/>
          </a:xfrm>
          <a:prstGeom prst="rect">
            <a:avLst/>
          </a:prstGeom>
          <a:noFill/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80" name="Rectangle 379"/>
          <p:cNvSpPr/>
          <p:nvPr/>
        </p:nvSpPr>
        <p:spPr>
          <a:xfrm>
            <a:off x="5580063" y="2749550"/>
            <a:ext cx="152400" cy="152400"/>
          </a:xfrm>
          <a:prstGeom prst="rect">
            <a:avLst/>
          </a:prstGeom>
          <a:noFill/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83" name="Rectangle 382"/>
          <p:cNvSpPr/>
          <p:nvPr/>
        </p:nvSpPr>
        <p:spPr>
          <a:xfrm>
            <a:off x="5427663" y="2597150"/>
            <a:ext cx="152400" cy="152400"/>
          </a:xfrm>
          <a:prstGeom prst="rect">
            <a:avLst/>
          </a:prstGeom>
          <a:noFill/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84" name="Rectangle 383"/>
          <p:cNvSpPr/>
          <p:nvPr/>
        </p:nvSpPr>
        <p:spPr>
          <a:xfrm>
            <a:off x="5580063" y="2597150"/>
            <a:ext cx="152400" cy="152400"/>
          </a:xfrm>
          <a:prstGeom prst="rect">
            <a:avLst/>
          </a:prstGeom>
          <a:noFill/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87" name="Rectangle 386"/>
          <p:cNvSpPr/>
          <p:nvPr/>
        </p:nvSpPr>
        <p:spPr>
          <a:xfrm>
            <a:off x="5427663" y="2444750"/>
            <a:ext cx="152400" cy="152400"/>
          </a:xfrm>
          <a:prstGeom prst="rect">
            <a:avLst/>
          </a:prstGeom>
          <a:noFill/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88" name="Rectangle 387"/>
          <p:cNvSpPr/>
          <p:nvPr/>
        </p:nvSpPr>
        <p:spPr>
          <a:xfrm>
            <a:off x="5580063" y="2444750"/>
            <a:ext cx="152400" cy="152400"/>
          </a:xfrm>
          <a:prstGeom prst="rect">
            <a:avLst/>
          </a:prstGeom>
          <a:noFill/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90" name="Rectangle 389"/>
          <p:cNvSpPr/>
          <p:nvPr/>
        </p:nvSpPr>
        <p:spPr>
          <a:xfrm>
            <a:off x="5275263" y="1973263"/>
            <a:ext cx="152400" cy="152400"/>
          </a:xfrm>
          <a:prstGeom prst="rect">
            <a:avLst/>
          </a:prstGeom>
          <a:noFill/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91" name="Rectangle 390"/>
          <p:cNvSpPr/>
          <p:nvPr/>
        </p:nvSpPr>
        <p:spPr>
          <a:xfrm>
            <a:off x="5427663" y="1973263"/>
            <a:ext cx="152400" cy="152400"/>
          </a:xfrm>
          <a:prstGeom prst="rect">
            <a:avLst/>
          </a:prstGeom>
          <a:noFill/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93" name="Rectangle 392"/>
          <p:cNvSpPr/>
          <p:nvPr/>
        </p:nvSpPr>
        <p:spPr>
          <a:xfrm>
            <a:off x="5427663" y="1820863"/>
            <a:ext cx="152400" cy="152400"/>
          </a:xfrm>
          <a:prstGeom prst="rect">
            <a:avLst/>
          </a:prstGeom>
          <a:noFill/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92" name="Rectangle 391"/>
          <p:cNvSpPr/>
          <p:nvPr/>
        </p:nvSpPr>
        <p:spPr>
          <a:xfrm>
            <a:off x="5275263" y="1820863"/>
            <a:ext cx="152400" cy="152400"/>
          </a:xfrm>
          <a:prstGeom prst="rect">
            <a:avLst/>
          </a:prstGeom>
          <a:noFill/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81" name="Rectangle 380"/>
          <p:cNvSpPr/>
          <p:nvPr/>
        </p:nvSpPr>
        <p:spPr>
          <a:xfrm>
            <a:off x="5122863" y="2597150"/>
            <a:ext cx="152400" cy="152400"/>
          </a:xfrm>
          <a:prstGeom prst="rect">
            <a:avLst/>
          </a:prstGeom>
          <a:noFill/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85" name="Rectangle 384"/>
          <p:cNvSpPr/>
          <p:nvPr/>
        </p:nvSpPr>
        <p:spPr>
          <a:xfrm>
            <a:off x="5122863" y="2444750"/>
            <a:ext cx="152400" cy="152400"/>
          </a:xfrm>
          <a:prstGeom prst="rect">
            <a:avLst/>
          </a:prstGeom>
          <a:noFill/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86" name="Rectangle 385"/>
          <p:cNvSpPr/>
          <p:nvPr/>
        </p:nvSpPr>
        <p:spPr>
          <a:xfrm>
            <a:off x="5275263" y="2444750"/>
            <a:ext cx="152400" cy="152400"/>
          </a:xfrm>
          <a:prstGeom prst="rect">
            <a:avLst/>
          </a:prstGeom>
          <a:noFill/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40" name="Rectangle 339"/>
          <p:cNvSpPr/>
          <p:nvPr/>
        </p:nvSpPr>
        <p:spPr>
          <a:xfrm>
            <a:off x="4818063" y="3832225"/>
            <a:ext cx="152400" cy="152400"/>
          </a:xfrm>
          <a:prstGeom prst="rect">
            <a:avLst/>
          </a:prstGeom>
          <a:noFill/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41" name="Rectangle 340"/>
          <p:cNvSpPr/>
          <p:nvPr/>
        </p:nvSpPr>
        <p:spPr>
          <a:xfrm>
            <a:off x="4970463" y="3832225"/>
            <a:ext cx="152400" cy="152400"/>
          </a:xfrm>
          <a:prstGeom prst="rect">
            <a:avLst/>
          </a:prstGeom>
          <a:noFill/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48" name="Rectangle 347"/>
          <p:cNvSpPr/>
          <p:nvPr/>
        </p:nvSpPr>
        <p:spPr>
          <a:xfrm>
            <a:off x="4818063" y="3679825"/>
            <a:ext cx="152400" cy="152400"/>
          </a:xfrm>
          <a:prstGeom prst="rect">
            <a:avLst/>
          </a:prstGeom>
          <a:noFill/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49" name="Rectangle 348"/>
          <p:cNvSpPr/>
          <p:nvPr/>
        </p:nvSpPr>
        <p:spPr>
          <a:xfrm>
            <a:off x="4970463" y="3679825"/>
            <a:ext cx="152400" cy="152400"/>
          </a:xfrm>
          <a:prstGeom prst="rect">
            <a:avLst/>
          </a:prstGeom>
          <a:noFill/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56" name="Rectangle 355"/>
          <p:cNvSpPr/>
          <p:nvPr/>
        </p:nvSpPr>
        <p:spPr>
          <a:xfrm>
            <a:off x="4818063" y="3527425"/>
            <a:ext cx="152400" cy="152400"/>
          </a:xfrm>
          <a:prstGeom prst="rect">
            <a:avLst/>
          </a:prstGeom>
          <a:noFill/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57" name="Rectangle 356"/>
          <p:cNvSpPr/>
          <p:nvPr/>
        </p:nvSpPr>
        <p:spPr>
          <a:xfrm>
            <a:off x="4970463" y="3527425"/>
            <a:ext cx="152400" cy="152400"/>
          </a:xfrm>
          <a:prstGeom prst="rect">
            <a:avLst/>
          </a:prstGeom>
          <a:noFill/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58" name="Rectangle 357"/>
          <p:cNvSpPr/>
          <p:nvPr/>
        </p:nvSpPr>
        <p:spPr>
          <a:xfrm>
            <a:off x="5122863" y="3527425"/>
            <a:ext cx="152400" cy="1524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59" name="Rectangle 358"/>
          <p:cNvSpPr/>
          <p:nvPr/>
        </p:nvSpPr>
        <p:spPr>
          <a:xfrm>
            <a:off x="5275263" y="3527425"/>
            <a:ext cx="152400" cy="1524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64" name="Rectangle 363"/>
          <p:cNvSpPr/>
          <p:nvPr/>
        </p:nvSpPr>
        <p:spPr>
          <a:xfrm>
            <a:off x="4818063" y="3375025"/>
            <a:ext cx="152400" cy="152400"/>
          </a:xfrm>
          <a:prstGeom prst="rect">
            <a:avLst/>
          </a:prstGeom>
          <a:noFill/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65" name="Rectangle 364"/>
          <p:cNvSpPr/>
          <p:nvPr/>
        </p:nvSpPr>
        <p:spPr>
          <a:xfrm>
            <a:off x="4970463" y="3375025"/>
            <a:ext cx="152400" cy="152400"/>
          </a:xfrm>
          <a:prstGeom prst="rect">
            <a:avLst/>
          </a:prstGeom>
          <a:noFill/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66" name="Rectangle 365"/>
          <p:cNvSpPr/>
          <p:nvPr/>
        </p:nvSpPr>
        <p:spPr>
          <a:xfrm>
            <a:off x="5122863" y="3375025"/>
            <a:ext cx="152400" cy="1524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67" name="Rectangle 366"/>
          <p:cNvSpPr/>
          <p:nvPr/>
        </p:nvSpPr>
        <p:spPr>
          <a:xfrm>
            <a:off x="5275263" y="3375025"/>
            <a:ext cx="152400" cy="1524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5159" name="TextBox 394"/>
          <p:cNvSpPr txBox="1">
            <a:spLocks noChangeArrowheads="1"/>
          </p:cNvSpPr>
          <p:nvPr/>
        </p:nvSpPr>
        <p:spPr bwMode="auto">
          <a:xfrm>
            <a:off x="4818063" y="4600575"/>
            <a:ext cx="16176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partial pyramid</a:t>
            </a:r>
          </a:p>
        </p:txBody>
      </p:sp>
      <p:sp>
        <p:nvSpPr>
          <p:cNvPr id="45161" name="TextBox 289"/>
          <p:cNvSpPr txBox="1">
            <a:spLocks noChangeArrowheads="1"/>
          </p:cNvSpPr>
          <p:nvPr/>
        </p:nvSpPr>
        <p:spPr bwMode="auto">
          <a:xfrm>
            <a:off x="5820922" y="2221513"/>
            <a:ext cx="7898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Calibri" pitchFamily="34" charset="0"/>
              </a:rPr>
              <a:t>copy</a:t>
            </a:r>
          </a:p>
        </p:txBody>
      </p:sp>
      <p:sp>
        <p:nvSpPr>
          <p:cNvPr id="45165" name="TextBox 197"/>
          <p:cNvSpPr txBox="1">
            <a:spLocks noChangeArrowheads="1"/>
          </p:cNvSpPr>
          <p:nvPr/>
        </p:nvSpPr>
        <p:spPr bwMode="auto">
          <a:xfrm>
            <a:off x="2579688" y="4594225"/>
            <a:ext cx="21209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“locally good” image</a:t>
            </a:r>
          </a:p>
        </p:txBody>
      </p:sp>
      <p:grpSp>
        <p:nvGrpSpPr>
          <p:cNvPr id="45255" name="Group 199"/>
          <p:cNvGrpSpPr>
            <a:grpSpLocks/>
          </p:cNvGrpSpPr>
          <p:nvPr/>
        </p:nvGrpSpPr>
        <p:grpSpPr bwMode="auto">
          <a:xfrm>
            <a:off x="1792288" y="2674938"/>
            <a:ext cx="671512" cy="671512"/>
            <a:chOff x="1916" y="773"/>
            <a:chExt cx="1186" cy="1187"/>
          </a:xfrm>
        </p:grpSpPr>
        <p:cxnSp>
          <p:nvCxnSpPr>
            <p:cNvPr id="16" name="Straight Arrow Connector 15"/>
            <p:cNvCxnSpPr>
              <a:cxnSpLocks noChangeShapeType="1"/>
            </p:cNvCxnSpPr>
            <p:nvPr/>
          </p:nvCxnSpPr>
          <p:spPr bwMode="auto">
            <a:xfrm flipV="1">
              <a:off x="2016" y="915"/>
              <a:ext cx="924" cy="921"/>
            </a:xfrm>
            <a:prstGeom prst="straightConnector1">
              <a:avLst/>
            </a:prstGeom>
            <a:noFill/>
            <a:ln w="25400" cap="rnd" algn="ctr">
              <a:solidFill>
                <a:srgbClr val="969696"/>
              </a:solidFill>
              <a:prstDash val="sysDot"/>
              <a:round/>
              <a:headEnd/>
              <a:tailEnd/>
            </a:ln>
          </p:spPr>
        </p:cxnSp>
        <p:cxnSp>
          <p:nvCxnSpPr>
            <p:cNvPr id="4" name="Straight Arrow Connector 3"/>
            <p:cNvCxnSpPr/>
            <p:nvPr/>
          </p:nvCxnSpPr>
          <p:spPr>
            <a:xfrm flipV="1">
              <a:off x="1916" y="1828"/>
              <a:ext cx="1186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/>
            <p:cNvCxnSpPr/>
            <p:nvPr/>
          </p:nvCxnSpPr>
          <p:spPr>
            <a:xfrm flipV="1">
              <a:off x="2014" y="773"/>
              <a:ext cx="0" cy="118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259" name="Freeform 203"/>
            <p:cNvSpPr>
              <a:spLocks/>
            </p:cNvSpPr>
            <p:nvPr/>
          </p:nvSpPr>
          <p:spPr bwMode="auto">
            <a:xfrm>
              <a:off x="2018" y="914"/>
              <a:ext cx="919" cy="921"/>
            </a:xfrm>
            <a:custGeom>
              <a:avLst/>
              <a:gdLst/>
              <a:ahLst/>
              <a:cxnLst>
                <a:cxn ang="0">
                  <a:pos x="0" y="921"/>
                </a:cxn>
                <a:cxn ang="0">
                  <a:pos x="195" y="732"/>
                </a:cxn>
                <a:cxn ang="0">
                  <a:pos x="439" y="494"/>
                </a:cxn>
                <a:cxn ang="0">
                  <a:pos x="740" y="181"/>
                </a:cxn>
                <a:cxn ang="0">
                  <a:pos x="919" y="0"/>
                </a:cxn>
              </a:cxnLst>
              <a:rect l="0" t="0" r="r" b="b"/>
              <a:pathLst>
                <a:path w="919" h="921">
                  <a:moveTo>
                    <a:pt x="0" y="921"/>
                  </a:moveTo>
                  <a:lnTo>
                    <a:pt x="195" y="732"/>
                  </a:lnTo>
                  <a:cubicBezTo>
                    <a:pt x="268" y="661"/>
                    <a:pt x="439" y="781"/>
                    <a:pt x="439" y="494"/>
                  </a:cubicBezTo>
                  <a:cubicBezTo>
                    <a:pt x="439" y="207"/>
                    <a:pt x="635" y="287"/>
                    <a:pt x="740" y="181"/>
                  </a:cubicBezTo>
                  <a:lnTo>
                    <a:pt x="919" y="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dist="25400" dir="5400000" algn="ctr" rotWithShape="0">
                <a:srgbClr val="808080">
                  <a:alpha val="50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42" name="Rectangle 341"/>
          <p:cNvSpPr/>
          <p:nvPr/>
        </p:nvSpPr>
        <p:spPr>
          <a:xfrm>
            <a:off x="5122863" y="3832225"/>
            <a:ext cx="152400" cy="1524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43" name="Rectangle 342"/>
          <p:cNvSpPr/>
          <p:nvPr/>
        </p:nvSpPr>
        <p:spPr>
          <a:xfrm>
            <a:off x="5275263" y="3832225"/>
            <a:ext cx="152400" cy="1524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50" name="Rectangle 349"/>
          <p:cNvSpPr/>
          <p:nvPr/>
        </p:nvSpPr>
        <p:spPr>
          <a:xfrm>
            <a:off x="5122863" y="3679825"/>
            <a:ext cx="152400" cy="1524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51" name="Rectangle 350"/>
          <p:cNvSpPr/>
          <p:nvPr/>
        </p:nvSpPr>
        <p:spPr>
          <a:xfrm>
            <a:off x="5275263" y="3679825"/>
            <a:ext cx="152400" cy="1524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82" name="Rectangle 381"/>
          <p:cNvSpPr/>
          <p:nvPr/>
        </p:nvSpPr>
        <p:spPr>
          <a:xfrm>
            <a:off x="5272088" y="2597150"/>
            <a:ext cx="152400" cy="1524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7" name="Rectangle 116"/>
          <p:cNvSpPr/>
          <p:nvPr/>
        </p:nvSpPr>
        <p:spPr bwMode="auto">
          <a:xfrm>
            <a:off x="7526338" y="2597150"/>
            <a:ext cx="152400" cy="15240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/>
          </a:p>
        </p:txBody>
      </p:sp>
      <p:cxnSp>
        <p:nvCxnSpPr>
          <p:cNvPr id="289" name="Straight Arrow Connector 288"/>
          <p:cNvCxnSpPr/>
          <p:nvPr/>
        </p:nvCxnSpPr>
        <p:spPr>
          <a:xfrm flipV="1">
            <a:off x="5348288" y="2675771"/>
            <a:ext cx="2257425" cy="6350"/>
          </a:xfrm>
          <a:prstGeom prst="straightConnector1">
            <a:avLst/>
          </a:prstGeom>
          <a:ln>
            <a:solidFill>
              <a:srgbClr val="0000FF"/>
            </a:solidFill>
            <a:headEnd type="diamon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0" name="Picture 6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79688" y="3372714"/>
            <a:ext cx="1228386" cy="1221511"/>
          </a:xfrm>
          <a:prstGeom prst="rect">
            <a:avLst/>
          </a:prstGeom>
        </p:spPr>
      </p:pic>
      <p:sp>
        <p:nvSpPr>
          <p:cNvPr id="198" name="Rectangle 197"/>
          <p:cNvSpPr/>
          <p:nvPr/>
        </p:nvSpPr>
        <p:spPr>
          <a:xfrm>
            <a:off x="776515" y="3679824"/>
            <a:ext cx="303491" cy="304347"/>
          </a:xfrm>
          <a:prstGeom prst="rect">
            <a:avLst/>
          </a:prstGeom>
          <a:noFill/>
          <a:ln w="25400" cmpd="sng">
            <a:solidFill>
              <a:srgbClr val="FFFF00"/>
            </a:solidFill>
          </a:ln>
          <a:effectLst>
            <a:glow rad="50800">
              <a:schemeClr val="tx1">
                <a:alpha val="1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8" name="Slide Number Placeholder 20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D834AA-9078-485F-B296-3D20E2BA1C83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237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Possible Nonlinearities</a:t>
            </a:r>
          </a:p>
        </p:txBody>
      </p:sp>
      <p:sp>
        <p:nvSpPr>
          <p:cNvPr id="46082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7678738" cy="614363"/>
          </a:xfrm>
        </p:spPr>
        <p:txBody>
          <a:bodyPr/>
          <a:lstStyle/>
          <a:p>
            <a:r>
              <a:rPr lang="en-US" smtClean="0">
                <a:latin typeface="+mj-lt"/>
              </a:rPr>
              <a:t>Detail manipulation</a:t>
            </a:r>
          </a:p>
        </p:txBody>
      </p:sp>
      <p:cxnSp>
        <p:nvCxnSpPr>
          <p:cNvPr id="16" name="Straight Arrow Connector 15"/>
          <p:cNvCxnSpPr>
            <a:cxnSpLocks noChangeShapeType="1"/>
          </p:cNvCxnSpPr>
          <p:nvPr/>
        </p:nvCxnSpPr>
        <p:spPr bwMode="auto">
          <a:xfrm flipV="1">
            <a:off x="814651" y="2291915"/>
            <a:ext cx="2098675" cy="2092325"/>
          </a:xfrm>
          <a:prstGeom prst="straightConnector1">
            <a:avLst/>
          </a:prstGeom>
          <a:noFill/>
          <a:ln w="25400" cap="rnd" algn="ctr">
            <a:solidFill>
              <a:srgbClr val="969696"/>
            </a:solidFill>
            <a:prstDash val="sysDot"/>
            <a:round/>
            <a:headEnd/>
            <a:tailEnd/>
          </a:ln>
        </p:spPr>
      </p:cxnSp>
      <p:cxnSp>
        <p:nvCxnSpPr>
          <p:cNvPr id="4" name="Straight Arrow Connector 3"/>
          <p:cNvCxnSpPr/>
          <p:nvPr/>
        </p:nvCxnSpPr>
        <p:spPr>
          <a:xfrm flipV="1">
            <a:off x="587638" y="4368365"/>
            <a:ext cx="269398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813063" y="1969653"/>
            <a:ext cx="0" cy="26955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088" name="Freeform 8"/>
          <p:cNvSpPr>
            <a:spLocks/>
          </p:cNvSpPr>
          <p:nvPr/>
        </p:nvSpPr>
        <p:spPr bwMode="auto">
          <a:xfrm>
            <a:off x="819413" y="2290328"/>
            <a:ext cx="2087563" cy="2090737"/>
          </a:xfrm>
          <a:custGeom>
            <a:avLst/>
            <a:gdLst/>
            <a:ahLst/>
            <a:cxnLst>
              <a:cxn ang="0">
                <a:pos x="0" y="1317"/>
              </a:cxn>
              <a:cxn ang="0">
                <a:pos x="279" y="1047"/>
              </a:cxn>
              <a:cxn ang="0">
                <a:pos x="624" y="699"/>
              </a:cxn>
              <a:cxn ang="0">
                <a:pos x="1059" y="259"/>
              </a:cxn>
              <a:cxn ang="0">
                <a:pos x="1315" y="0"/>
              </a:cxn>
            </a:cxnLst>
            <a:rect l="0" t="0" r="r" b="b"/>
            <a:pathLst>
              <a:path w="1315" h="1317">
                <a:moveTo>
                  <a:pt x="0" y="1317"/>
                </a:moveTo>
                <a:lnTo>
                  <a:pt x="279" y="1047"/>
                </a:lnTo>
                <a:cubicBezTo>
                  <a:pt x="383" y="944"/>
                  <a:pt x="618" y="1075"/>
                  <a:pt x="624" y="699"/>
                </a:cubicBezTo>
                <a:cubicBezTo>
                  <a:pt x="630" y="323"/>
                  <a:pt x="909" y="410"/>
                  <a:pt x="1059" y="259"/>
                </a:cubicBezTo>
                <a:lnTo>
                  <a:pt x="1315" y="0"/>
                </a:lnTo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dist="25400" dir="5400000" algn="ctr" rotWithShape="0">
              <a:srgbClr val="808080">
                <a:alpha val="50000"/>
              </a:srgbClr>
            </a:outerShdw>
          </a:effec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46094" name="Line 14"/>
          <p:cNvSpPr>
            <a:spLocks noChangeShapeType="1"/>
          </p:cNvSpPr>
          <p:nvPr/>
        </p:nvSpPr>
        <p:spPr bwMode="auto">
          <a:xfrm>
            <a:off x="1248038" y="4308040"/>
            <a:ext cx="5476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46095" name="Line 15"/>
          <p:cNvSpPr>
            <a:spLocks noChangeShapeType="1"/>
          </p:cNvSpPr>
          <p:nvPr/>
        </p:nvSpPr>
        <p:spPr bwMode="auto">
          <a:xfrm>
            <a:off x="1838588" y="4308040"/>
            <a:ext cx="5476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46096" name="Rectangle 16"/>
          <p:cNvSpPr>
            <a:spLocks noChangeArrowheads="1"/>
          </p:cNvSpPr>
          <p:nvPr/>
        </p:nvSpPr>
        <p:spPr bwMode="auto">
          <a:xfrm>
            <a:off x="1352813" y="4034990"/>
            <a:ext cx="28084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/>
            <a:r>
              <a:rPr lang="el-GR" sz="1400" i="1" dirty="0">
                <a:latin typeface="+mj-lt"/>
              </a:rPr>
              <a:t>σ</a:t>
            </a:r>
          </a:p>
        </p:txBody>
      </p:sp>
      <p:sp>
        <p:nvSpPr>
          <p:cNvPr id="46097" name="Rectangle 17"/>
          <p:cNvSpPr>
            <a:spLocks noChangeArrowheads="1"/>
          </p:cNvSpPr>
          <p:nvPr/>
        </p:nvSpPr>
        <p:spPr bwMode="auto">
          <a:xfrm>
            <a:off x="1943363" y="4034990"/>
            <a:ext cx="28084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/>
            <a:r>
              <a:rPr lang="el-GR" sz="1400" i="1" dirty="0">
                <a:latin typeface="+mj-lt"/>
              </a:rPr>
              <a:t>σ</a:t>
            </a:r>
          </a:p>
        </p:txBody>
      </p:sp>
      <p:sp>
        <p:nvSpPr>
          <p:cNvPr id="46098" name="Rectangle 18"/>
          <p:cNvSpPr>
            <a:spLocks noChangeArrowheads="1"/>
          </p:cNvSpPr>
          <p:nvPr/>
        </p:nvSpPr>
        <p:spPr bwMode="auto">
          <a:xfrm>
            <a:off x="6515775" y="4339790"/>
            <a:ext cx="17804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/>
            <a:r>
              <a:rPr lang="en-US" dirty="0" smtClean="0">
                <a:latin typeface="+mj-lt"/>
              </a:rPr>
              <a:t>details enhanced</a:t>
            </a:r>
            <a:endParaRPr lang="en-US" dirty="0">
              <a:latin typeface="+mj-lt"/>
            </a:endParaRPr>
          </a:p>
        </p:txBody>
      </p:sp>
      <p:sp>
        <p:nvSpPr>
          <p:cNvPr id="46100" name="Oval 20"/>
          <p:cNvSpPr>
            <a:spLocks noChangeArrowheads="1"/>
          </p:cNvSpPr>
          <p:nvPr/>
        </p:nvSpPr>
        <p:spPr bwMode="auto">
          <a:xfrm>
            <a:off x="1763976" y="3352365"/>
            <a:ext cx="88900" cy="88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+mj-lt"/>
            </a:endParaRPr>
          </a:p>
        </p:txBody>
      </p:sp>
      <p:sp>
        <p:nvSpPr>
          <p:cNvPr id="46105" name="Line 25"/>
          <p:cNvSpPr>
            <a:spLocks noChangeShapeType="1"/>
          </p:cNvSpPr>
          <p:nvPr/>
        </p:nvSpPr>
        <p:spPr bwMode="auto">
          <a:xfrm>
            <a:off x="1819538" y="4288990"/>
            <a:ext cx="0" cy="19050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46106" name="Line 26"/>
          <p:cNvSpPr>
            <a:spLocks noChangeShapeType="1"/>
          </p:cNvSpPr>
          <p:nvPr/>
        </p:nvSpPr>
        <p:spPr bwMode="auto">
          <a:xfrm>
            <a:off x="1228988" y="4288990"/>
            <a:ext cx="0" cy="19050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46107" name="Line 27"/>
          <p:cNvSpPr>
            <a:spLocks noChangeShapeType="1"/>
          </p:cNvSpPr>
          <p:nvPr/>
        </p:nvSpPr>
        <p:spPr bwMode="auto">
          <a:xfrm>
            <a:off x="2402151" y="4288990"/>
            <a:ext cx="0" cy="19050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46108" name="Rectangle 28"/>
          <p:cNvSpPr>
            <a:spLocks noChangeArrowheads="1"/>
          </p:cNvSpPr>
          <p:nvPr/>
        </p:nvSpPr>
        <p:spPr bwMode="auto">
          <a:xfrm>
            <a:off x="1663963" y="4403290"/>
            <a:ext cx="34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/>
            <a:r>
              <a:rPr lang="en-US" sz="1400" i="1">
                <a:latin typeface="+mj-lt"/>
              </a:rPr>
              <a:t>g</a:t>
            </a:r>
            <a:r>
              <a:rPr lang="en-US" sz="1400" baseline="-25000">
                <a:latin typeface="+mj-lt"/>
              </a:rPr>
              <a:t>0</a:t>
            </a:r>
            <a:endParaRPr lang="el-GR" sz="1400" baseline="-25000">
              <a:latin typeface="+mj-lt"/>
            </a:endParaRPr>
          </a:p>
        </p:txBody>
      </p:sp>
      <p:sp>
        <p:nvSpPr>
          <p:cNvPr id="46109" name="Line 29"/>
          <p:cNvSpPr>
            <a:spLocks noChangeShapeType="1"/>
          </p:cNvSpPr>
          <p:nvPr/>
        </p:nvSpPr>
        <p:spPr bwMode="auto">
          <a:xfrm rot="16200000">
            <a:off x="813063" y="3276165"/>
            <a:ext cx="0" cy="19050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46110" name="Line 30"/>
          <p:cNvSpPr>
            <a:spLocks noChangeShapeType="1"/>
          </p:cNvSpPr>
          <p:nvPr/>
        </p:nvSpPr>
        <p:spPr bwMode="auto">
          <a:xfrm rot="16200000">
            <a:off x="811476" y="3857190"/>
            <a:ext cx="0" cy="19050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46111" name="Line 31"/>
          <p:cNvSpPr>
            <a:spLocks noChangeShapeType="1"/>
          </p:cNvSpPr>
          <p:nvPr/>
        </p:nvSpPr>
        <p:spPr bwMode="auto">
          <a:xfrm rot="16200000">
            <a:off x="811476" y="2668783"/>
            <a:ext cx="0" cy="19050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44" name="Line 14"/>
          <p:cNvSpPr>
            <a:spLocks noChangeShapeType="1"/>
          </p:cNvSpPr>
          <p:nvPr/>
        </p:nvSpPr>
        <p:spPr bwMode="auto">
          <a:xfrm rot="16200000">
            <a:off x="491594" y="3660166"/>
            <a:ext cx="5476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45" name="Line 15"/>
          <p:cNvSpPr>
            <a:spLocks noChangeShapeType="1"/>
          </p:cNvSpPr>
          <p:nvPr/>
        </p:nvSpPr>
        <p:spPr bwMode="auto">
          <a:xfrm rot="16200000">
            <a:off x="491594" y="3069616"/>
            <a:ext cx="5476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51" name="Right Arrow 50"/>
          <p:cNvSpPr/>
          <p:nvPr/>
        </p:nvSpPr>
        <p:spPr>
          <a:xfrm>
            <a:off x="5659535" y="2837134"/>
            <a:ext cx="668337" cy="738187"/>
          </a:xfrm>
          <a:prstGeom prst="rightArrow">
            <a:avLst>
              <a:gd name="adj1" fmla="val 67021"/>
              <a:gd name="adj2" fmla="val 50000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j-lt"/>
            </a:endParaRPr>
          </a:p>
        </p:txBody>
      </p:sp>
      <p:pic>
        <p:nvPicPr>
          <p:cNvPr id="42" name="Picture 50" descr="D:\papers\11.siggraph.lapfilter\paper\fig\detail_exp_variations2\flower_rgb_lin_s0.3_a0.25_b1.png"/>
          <p:cNvPicPr>
            <a:picLocks noChangeAspect="1" noChangeArrowheads="1"/>
          </p:cNvPicPr>
          <p:nvPr/>
        </p:nvPicPr>
        <p:blipFill>
          <a:blip r:embed="rId3"/>
          <a:srcRect l="16500" r="16500"/>
          <a:stretch>
            <a:fillRect/>
          </a:stretch>
        </p:blipFill>
        <p:spPr bwMode="auto">
          <a:xfrm>
            <a:off x="6339196" y="1988441"/>
            <a:ext cx="2281890" cy="2269135"/>
          </a:xfrm>
          <a:prstGeom prst="rect">
            <a:avLst/>
          </a:prstGeom>
          <a:noFill/>
        </p:spPr>
      </p:pic>
      <p:sp>
        <p:nvSpPr>
          <p:cNvPr id="52" name="TextBox 156"/>
          <p:cNvSpPr txBox="1">
            <a:spLocks noChangeArrowheads="1"/>
          </p:cNvSpPr>
          <p:nvPr/>
        </p:nvSpPr>
        <p:spPr bwMode="auto">
          <a:xfrm>
            <a:off x="3993987" y="4339790"/>
            <a:ext cx="13033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+mj-lt"/>
              </a:rPr>
              <a:t>input image</a:t>
            </a:r>
          </a:p>
        </p:txBody>
      </p:sp>
      <p:sp>
        <p:nvSpPr>
          <p:cNvPr id="32" name="Slide Number Placeholder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C456B4-5419-4C64-A6AF-842BE980463E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3" name="Picture 2" descr="flower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7" r="16397"/>
          <a:stretch/>
        </p:blipFill>
        <p:spPr>
          <a:xfrm>
            <a:off x="3509277" y="1989865"/>
            <a:ext cx="2286000" cy="22677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82725" y="827088"/>
            <a:ext cx="6178550" cy="411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6" name="Title 3"/>
          <p:cNvSpPr>
            <a:spLocks noGrp="1"/>
          </p:cNvSpPr>
          <p:nvPr>
            <p:ph type="title"/>
          </p:nvPr>
        </p:nvSpPr>
        <p:spPr>
          <a:xfrm>
            <a:off x="457200" y="14288"/>
            <a:ext cx="8229600" cy="741362"/>
          </a:xfrm>
        </p:spPr>
        <p:txBody>
          <a:bodyPr/>
          <a:lstStyle/>
          <a:p>
            <a:r>
              <a:rPr lang="en-US" sz="3600" smtClean="0"/>
              <a:t>Naïve Solution: Boost High Frequencies</a:t>
            </a:r>
          </a:p>
        </p:txBody>
      </p:sp>
      <p:grpSp>
        <p:nvGrpSpPr>
          <p:cNvPr id="16387" name="Group 6"/>
          <p:cNvGrpSpPr>
            <a:grpSpLocks/>
          </p:cNvGrpSpPr>
          <p:nvPr/>
        </p:nvGrpSpPr>
        <p:grpSpPr bwMode="auto">
          <a:xfrm rot="2317939">
            <a:off x="1865313" y="3314700"/>
            <a:ext cx="1025525" cy="393700"/>
            <a:chOff x="457199" y="2459606"/>
            <a:chExt cx="1025363" cy="393134"/>
          </a:xfrm>
        </p:grpSpPr>
        <p:sp>
          <p:nvSpPr>
            <p:cNvPr id="3" name="Right Arrow 2"/>
            <p:cNvSpPr/>
            <p:nvPr/>
          </p:nvSpPr>
          <p:spPr>
            <a:xfrm>
              <a:off x="456701" y="2468818"/>
              <a:ext cx="1025363" cy="383623"/>
            </a:xfrm>
            <a:prstGeom prst="rightArrow">
              <a:avLst>
                <a:gd name="adj1" fmla="val 66301"/>
                <a:gd name="adj2" fmla="val 29664"/>
              </a:avLst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6390" name="TextBox 5"/>
            <p:cNvSpPr txBox="1">
              <a:spLocks noChangeArrowheads="1"/>
            </p:cNvSpPr>
            <p:nvPr/>
          </p:nvSpPr>
          <p:spPr bwMode="auto">
            <a:xfrm>
              <a:off x="457199" y="2459606"/>
              <a:ext cx="86433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Calibri" pitchFamily="34" charset="0"/>
                </a:rPr>
                <a:t>Halo </a:t>
              </a:r>
              <a:r>
                <a:rPr lang="en-US">
                  <a:solidFill>
                    <a:schemeClr val="bg1"/>
                  </a:solidFill>
                  <a:latin typeface="Calibri" pitchFamily="34" charset="0"/>
                  <a:sym typeface="Wingdings" pitchFamily="2" charset="2"/>
                </a:rPr>
                <a:t></a:t>
              </a:r>
              <a:endParaRPr lang="en-US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sp>
        <p:nvSpPr>
          <p:cNvPr id="16388" name="TextBox 7"/>
          <p:cNvSpPr txBox="1">
            <a:spLocks noChangeArrowheads="1"/>
          </p:cNvSpPr>
          <p:nvPr/>
        </p:nvSpPr>
        <p:spPr bwMode="auto">
          <a:xfrm>
            <a:off x="7661275" y="4576763"/>
            <a:ext cx="14938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unsharp mask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D834AA-9078-485F-B296-3D20E2BA1C83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Possible Nonlinearities</a:t>
            </a:r>
          </a:p>
        </p:txBody>
      </p:sp>
      <p:sp>
        <p:nvSpPr>
          <p:cNvPr id="46082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7678738" cy="614363"/>
          </a:xfrm>
        </p:spPr>
        <p:txBody>
          <a:bodyPr/>
          <a:lstStyle/>
          <a:p>
            <a:r>
              <a:rPr lang="en-US" dirty="0" smtClean="0">
                <a:latin typeface="+mj-lt"/>
              </a:rPr>
              <a:t>Detail manipulation</a:t>
            </a:r>
          </a:p>
        </p:txBody>
      </p:sp>
      <p:pic>
        <p:nvPicPr>
          <p:cNvPr id="65" name="Picture 51" descr="D:\papers\11.siggraph.lapfilter\paper\fig\detail_exp_variations2\flower_rgb_lin_s0.3_a4_b1.png"/>
          <p:cNvPicPr>
            <a:picLocks noChangeAspect="1" noChangeArrowheads="1"/>
          </p:cNvPicPr>
          <p:nvPr/>
        </p:nvPicPr>
        <p:blipFill rotWithShape="1">
          <a:blip r:embed="rId3"/>
          <a:srcRect l="16419" r="16419"/>
          <a:stretch/>
        </p:blipFill>
        <p:spPr bwMode="auto">
          <a:xfrm>
            <a:off x="6340801" y="1993392"/>
            <a:ext cx="2286000" cy="2267712"/>
          </a:xfrm>
          <a:prstGeom prst="rect">
            <a:avLst/>
          </a:prstGeom>
          <a:noFill/>
        </p:spPr>
      </p:pic>
      <p:cxnSp>
        <p:nvCxnSpPr>
          <p:cNvPr id="66" name="Straight Arrow Connector 65"/>
          <p:cNvCxnSpPr>
            <a:cxnSpLocks noChangeShapeType="1"/>
          </p:cNvCxnSpPr>
          <p:nvPr/>
        </p:nvCxnSpPr>
        <p:spPr bwMode="auto">
          <a:xfrm flipV="1">
            <a:off x="814651" y="2291915"/>
            <a:ext cx="2098675" cy="2092325"/>
          </a:xfrm>
          <a:prstGeom prst="straightConnector1">
            <a:avLst/>
          </a:prstGeom>
          <a:noFill/>
          <a:ln w="25400" cap="rnd" algn="ctr">
            <a:solidFill>
              <a:srgbClr val="969696"/>
            </a:solidFill>
            <a:prstDash val="sysDot"/>
            <a:round/>
            <a:headEnd/>
            <a:tailEnd/>
          </a:ln>
        </p:spPr>
      </p:cxnSp>
      <p:cxnSp>
        <p:nvCxnSpPr>
          <p:cNvPr id="67" name="Straight Arrow Connector 66"/>
          <p:cNvCxnSpPr/>
          <p:nvPr/>
        </p:nvCxnSpPr>
        <p:spPr>
          <a:xfrm flipV="1">
            <a:off x="587638" y="4368365"/>
            <a:ext cx="269398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 flipV="1">
            <a:off x="813063" y="1969653"/>
            <a:ext cx="0" cy="26955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Line 14"/>
          <p:cNvSpPr>
            <a:spLocks noChangeShapeType="1"/>
          </p:cNvSpPr>
          <p:nvPr/>
        </p:nvSpPr>
        <p:spPr bwMode="auto">
          <a:xfrm>
            <a:off x="1248038" y="4308040"/>
            <a:ext cx="5476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70" name="Line 15"/>
          <p:cNvSpPr>
            <a:spLocks noChangeShapeType="1"/>
          </p:cNvSpPr>
          <p:nvPr/>
        </p:nvSpPr>
        <p:spPr bwMode="auto">
          <a:xfrm>
            <a:off x="1838588" y="4308040"/>
            <a:ext cx="5476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71" name="Rectangle 16"/>
          <p:cNvSpPr>
            <a:spLocks noChangeArrowheads="1"/>
          </p:cNvSpPr>
          <p:nvPr/>
        </p:nvSpPr>
        <p:spPr bwMode="auto">
          <a:xfrm>
            <a:off x="1352813" y="4034990"/>
            <a:ext cx="28084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/>
            <a:r>
              <a:rPr lang="el-GR" sz="1400" i="1" dirty="0">
                <a:latin typeface="+mj-lt"/>
              </a:rPr>
              <a:t>σ</a:t>
            </a:r>
          </a:p>
        </p:txBody>
      </p:sp>
      <p:sp>
        <p:nvSpPr>
          <p:cNvPr id="72" name="Rectangle 17"/>
          <p:cNvSpPr>
            <a:spLocks noChangeArrowheads="1"/>
          </p:cNvSpPr>
          <p:nvPr/>
        </p:nvSpPr>
        <p:spPr bwMode="auto">
          <a:xfrm>
            <a:off x="1943363" y="4034990"/>
            <a:ext cx="28084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/>
            <a:r>
              <a:rPr lang="el-GR" sz="1400" i="1" dirty="0">
                <a:latin typeface="+mj-lt"/>
              </a:rPr>
              <a:t>σ</a:t>
            </a:r>
          </a:p>
        </p:txBody>
      </p:sp>
      <p:sp>
        <p:nvSpPr>
          <p:cNvPr id="73" name="Line 25"/>
          <p:cNvSpPr>
            <a:spLocks noChangeShapeType="1"/>
          </p:cNvSpPr>
          <p:nvPr/>
        </p:nvSpPr>
        <p:spPr bwMode="auto">
          <a:xfrm>
            <a:off x="1819538" y="4288990"/>
            <a:ext cx="0" cy="19050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74" name="Line 26"/>
          <p:cNvSpPr>
            <a:spLocks noChangeShapeType="1"/>
          </p:cNvSpPr>
          <p:nvPr/>
        </p:nvSpPr>
        <p:spPr bwMode="auto">
          <a:xfrm>
            <a:off x="1228988" y="4288990"/>
            <a:ext cx="0" cy="19050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75" name="Line 27"/>
          <p:cNvSpPr>
            <a:spLocks noChangeShapeType="1"/>
          </p:cNvSpPr>
          <p:nvPr/>
        </p:nvSpPr>
        <p:spPr bwMode="auto">
          <a:xfrm>
            <a:off x="2402151" y="4288990"/>
            <a:ext cx="0" cy="19050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76" name="Rectangle 28"/>
          <p:cNvSpPr>
            <a:spLocks noChangeArrowheads="1"/>
          </p:cNvSpPr>
          <p:nvPr/>
        </p:nvSpPr>
        <p:spPr bwMode="auto">
          <a:xfrm>
            <a:off x="1663963" y="4403290"/>
            <a:ext cx="34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/>
            <a:r>
              <a:rPr lang="en-US" sz="1400" i="1">
                <a:latin typeface="+mj-lt"/>
              </a:rPr>
              <a:t>g</a:t>
            </a:r>
            <a:r>
              <a:rPr lang="en-US" sz="1400" baseline="-25000">
                <a:latin typeface="+mj-lt"/>
              </a:rPr>
              <a:t>0</a:t>
            </a:r>
            <a:endParaRPr lang="el-GR" sz="1400" baseline="-25000">
              <a:latin typeface="+mj-lt"/>
            </a:endParaRPr>
          </a:p>
        </p:txBody>
      </p:sp>
      <p:sp>
        <p:nvSpPr>
          <p:cNvPr id="77" name="Line 29"/>
          <p:cNvSpPr>
            <a:spLocks noChangeShapeType="1"/>
          </p:cNvSpPr>
          <p:nvPr/>
        </p:nvSpPr>
        <p:spPr bwMode="auto">
          <a:xfrm rot="16200000">
            <a:off x="813063" y="3276165"/>
            <a:ext cx="0" cy="19050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78" name="Line 30"/>
          <p:cNvSpPr>
            <a:spLocks noChangeShapeType="1"/>
          </p:cNvSpPr>
          <p:nvPr/>
        </p:nvSpPr>
        <p:spPr bwMode="auto">
          <a:xfrm rot="16200000">
            <a:off x="811476" y="3857190"/>
            <a:ext cx="0" cy="19050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79" name="Line 31"/>
          <p:cNvSpPr>
            <a:spLocks noChangeShapeType="1"/>
          </p:cNvSpPr>
          <p:nvPr/>
        </p:nvSpPr>
        <p:spPr bwMode="auto">
          <a:xfrm rot="16200000">
            <a:off x="811476" y="2668783"/>
            <a:ext cx="0" cy="19050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80" name="Line 14"/>
          <p:cNvSpPr>
            <a:spLocks noChangeShapeType="1"/>
          </p:cNvSpPr>
          <p:nvPr/>
        </p:nvSpPr>
        <p:spPr bwMode="auto">
          <a:xfrm rot="16200000">
            <a:off x="491594" y="3660166"/>
            <a:ext cx="5476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81" name="Line 15"/>
          <p:cNvSpPr>
            <a:spLocks noChangeShapeType="1"/>
          </p:cNvSpPr>
          <p:nvPr/>
        </p:nvSpPr>
        <p:spPr bwMode="auto">
          <a:xfrm rot="16200000">
            <a:off x="491594" y="3069616"/>
            <a:ext cx="5476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82" name="Freeform 13"/>
          <p:cNvSpPr>
            <a:spLocks/>
          </p:cNvSpPr>
          <p:nvPr/>
        </p:nvSpPr>
        <p:spPr bwMode="auto">
          <a:xfrm>
            <a:off x="825764" y="2283978"/>
            <a:ext cx="2087562" cy="2090737"/>
          </a:xfrm>
          <a:custGeom>
            <a:avLst/>
            <a:gdLst/>
            <a:ahLst/>
            <a:cxnLst>
              <a:cxn ang="0">
                <a:pos x="0" y="1317"/>
              </a:cxn>
              <a:cxn ang="0">
                <a:pos x="279" y="1047"/>
              </a:cxn>
              <a:cxn ang="0">
                <a:pos x="633" y="691"/>
              </a:cxn>
              <a:cxn ang="0">
                <a:pos x="1059" y="259"/>
              </a:cxn>
              <a:cxn ang="0">
                <a:pos x="1315" y="0"/>
              </a:cxn>
            </a:cxnLst>
            <a:rect l="0" t="0" r="r" b="b"/>
            <a:pathLst>
              <a:path w="1315" h="1317">
                <a:moveTo>
                  <a:pt x="0" y="1317"/>
                </a:moveTo>
                <a:lnTo>
                  <a:pt x="279" y="1047"/>
                </a:lnTo>
                <a:cubicBezTo>
                  <a:pt x="384" y="943"/>
                  <a:pt x="233" y="691"/>
                  <a:pt x="633" y="691"/>
                </a:cubicBezTo>
                <a:cubicBezTo>
                  <a:pt x="1033" y="691"/>
                  <a:pt x="909" y="410"/>
                  <a:pt x="1059" y="259"/>
                </a:cubicBezTo>
                <a:lnTo>
                  <a:pt x="1315" y="0"/>
                </a:lnTo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dist="25400" dir="5400000" algn="ctr" rotWithShape="0">
              <a:srgbClr val="808080">
                <a:alpha val="50000"/>
              </a:srgbClr>
            </a:outerShdw>
          </a:effec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83" name="Oval 20"/>
          <p:cNvSpPr>
            <a:spLocks noChangeArrowheads="1"/>
          </p:cNvSpPr>
          <p:nvPr/>
        </p:nvSpPr>
        <p:spPr bwMode="auto">
          <a:xfrm>
            <a:off x="1763976" y="3352365"/>
            <a:ext cx="88900" cy="88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+mj-lt"/>
            </a:endParaRPr>
          </a:p>
        </p:txBody>
      </p:sp>
      <p:sp>
        <p:nvSpPr>
          <p:cNvPr id="84" name="Rectangle 18"/>
          <p:cNvSpPr>
            <a:spLocks noChangeArrowheads="1"/>
          </p:cNvSpPr>
          <p:nvPr/>
        </p:nvSpPr>
        <p:spPr bwMode="auto">
          <a:xfrm>
            <a:off x="6667578" y="4339790"/>
            <a:ext cx="16251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defTabSz="914400"/>
            <a:r>
              <a:rPr lang="en-US" dirty="0" smtClean="0">
                <a:latin typeface="+mj-lt"/>
              </a:rPr>
              <a:t>details reduced</a:t>
            </a:r>
            <a:endParaRPr lang="en-US" dirty="0">
              <a:latin typeface="+mj-lt"/>
            </a:endParaRPr>
          </a:p>
        </p:txBody>
      </p:sp>
      <p:sp>
        <p:nvSpPr>
          <p:cNvPr id="85" name="Right Arrow 84"/>
          <p:cNvSpPr/>
          <p:nvPr/>
        </p:nvSpPr>
        <p:spPr>
          <a:xfrm>
            <a:off x="5659535" y="2837134"/>
            <a:ext cx="668337" cy="738187"/>
          </a:xfrm>
          <a:prstGeom prst="rightArrow">
            <a:avLst>
              <a:gd name="adj1" fmla="val 67021"/>
              <a:gd name="adj2" fmla="val 50000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j-lt"/>
            </a:endParaRPr>
          </a:p>
        </p:txBody>
      </p:sp>
      <p:sp>
        <p:nvSpPr>
          <p:cNvPr id="88" name="TextBox 156"/>
          <p:cNvSpPr txBox="1">
            <a:spLocks noChangeArrowheads="1"/>
          </p:cNvSpPr>
          <p:nvPr/>
        </p:nvSpPr>
        <p:spPr bwMode="auto">
          <a:xfrm>
            <a:off x="3993987" y="4339790"/>
            <a:ext cx="13033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+mj-lt"/>
              </a:rPr>
              <a:t>input image</a:t>
            </a:r>
          </a:p>
        </p:txBody>
      </p:sp>
      <p:sp>
        <p:nvSpPr>
          <p:cNvPr id="32" name="Slide Number Placeholder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C456B4-5419-4C64-A6AF-842BE980463E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28" name="Picture 27" descr="flower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7" r="16397"/>
          <a:stretch/>
        </p:blipFill>
        <p:spPr>
          <a:xfrm>
            <a:off x="3509277" y="1989865"/>
            <a:ext cx="2286000" cy="22677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Possible Nonlinearities</a:t>
            </a:r>
          </a:p>
        </p:txBody>
      </p:sp>
      <p:sp>
        <p:nvSpPr>
          <p:cNvPr id="47106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738188"/>
          </a:xfrm>
        </p:spPr>
        <p:txBody>
          <a:bodyPr/>
          <a:lstStyle/>
          <a:p>
            <a:r>
              <a:rPr lang="en-US" dirty="0" smtClean="0">
                <a:latin typeface="+mj-lt"/>
              </a:rPr>
              <a:t>Dynamic range manipulation</a:t>
            </a:r>
          </a:p>
        </p:txBody>
      </p:sp>
      <p:cxnSp>
        <p:nvCxnSpPr>
          <p:cNvPr id="22" name="Straight Arrow Connector 21"/>
          <p:cNvCxnSpPr>
            <a:cxnSpLocks noChangeShapeType="1"/>
          </p:cNvCxnSpPr>
          <p:nvPr/>
        </p:nvCxnSpPr>
        <p:spPr bwMode="auto">
          <a:xfrm flipV="1">
            <a:off x="814651" y="2291915"/>
            <a:ext cx="2098675" cy="2092325"/>
          </a:xfrm>
          <a:prstGeom prst="straightConnector1">
            <a:avLst/>
          </a:prstGeom>
          <a:noFill/>
          <a:ln w="25400" cap="rnd" algn="ctr">
            <a:solidFill>
              <a:srgbClr val="969696"/>
            </a:solidFill>
            <a:prstDash val="sysDot"/>
            <a:round/>
            <a:headEnd/>
            <a:tailEnd/>
          </a:ln>
        </p:spPr>
      </p:cxnSp>
      <p:cxnSp>
        <p:nvCxnSpPr>
          <p:cNvPr id="23" name="Straight Arrow Connector 22"/>
          <p:cNvCxnSpPr/>
          <p:nvPr/>
        </p:nvCxnSpPr>
        <p:spPr>
          <a:xfrm flipV="1">
            <a:off x="587638" y="4368365"/>
            <a:ext cx="269398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813063" y="1969653"/>
            <a:ext cx="0" cy="26955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Line 14"/>
          <p:cNvSpPr>
            <a:spLocks noChangeShapeType="1"/>
          </p:cNvSpPr>
          <p:nvPr/>
        </p:nvSpPr>
        <p:spPr bwMode="auto">
          <a:xfrm>
            <a:off x="1248038" y="4308040"/>
            <a:ext cx="5476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28" name="Line 15"/>
          <p:cNvSpPr>
            <a:spLocks noChangeShapeType="1"/>
          </p:cNvSpPr>
          <p:nvPr/>
        </p:nvSpPr>
        <p:spPr bwMode="auto">
          <a:xfrm>
            <a:off x="1838588" y="4308040"/>
            <a:ext cx="5476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29" name="Rectangle 16"/>
          <p:cNvSpPr>
            <a:spLocks noChangeArrowheads="1"/>
          </p:cNvSpPr>
          <p:nvPr/>
        </p:nvSpPr>
        <p:spPr bwMode="auto">
          <a:xfrm>
            <a:off x="1352813" y="4034990"/>
            <a:ext cx="28084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/>
            <a:r>
              <a:rPr lang="el-GR" sz="1400" i="1">
                <a:latin typeface="+mj-lt"/>
              </a:rPr>
              <a:t>σ</a:t>
            </a:r>
          </a:p>
        </p:txBody>
      </p:sp>
      <p:sp>
        <p:nvSpPr>
          <p:cNvPr id="30" name="Rectangle 17"/>
          <p:cNvSpPr>
            <a:spLocks noChangeArrowheads="1"/>
          </p:cNvSpPr>
          <p:nvPr/>
        </p:nvSpPr>
        <p:spPr bwMode="auto">
          <a:xfrm>
            <a:off x="1943363" y="4034990"/>
            <a:ext cx="28084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/>
            <a:r>
              <a:rPr lang="el-GR" sz="1400" i="1">
                <a:latin typeface="+mj-lt"/>
              </a:rPr>
              <a:t>σ</a:t>
            </a:r>
          </a:p>
        </p:txBody>
      </p:sp>
      <p:sp>
        <p:nvSpPr>
          <p:cNvPr id="31" name="Line 18"/>
          <p:cNvSpPr>
            <a:spLocks noChangeShapeType="1"/>
          </p:cNvSpPr>
          <p:nvPr/>
        </p:nvSpPr>
        <p:spPr bwMode="auto">
          <a:xfrm>
            <a:off x="1819538" y="4288990"/>
            <a:ext cx="0" cy="19050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32" name="Line 19"/>
          <p:cNvSpPr>
            <a:spLocks noChangeShapeType="1"/>
          </p:cNvSpPr>
          <p:nvPr/>
        </p:nvSpPr>
        <p:spPr bwMode="auto">
          <a:xfrm>
            <a:off x="1228988" y="4288990"/>
            <a:ext cx="0" cy="19050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33" name="Line 20"/>
          <p:cNvSpPr>
            <a:spLocks noChangeShapeType="1"/>
          </p:cNvSpPr>
          <p:nvPr/>
        </p:nvSpPr>
        <p:spPr bwMode="auto">
          <a:xfrm>
            <a:off x="2410088" y="4288990"/>
            <a:ext cx="0" cy="19050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34" name="Rectangle 21"/>
          <p:cNvSpPr>
            <a:spLocks noChangeArrowheads="1"/>
          </p:cNvSpPr>
          <p:nvPr/>
        </p:nvSpPr>
        <p:spPr bwMode="auto">
          <a:xfrm>
            <a:off x="1663963" y="4403290"/>
            <a:ext cx="34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/>
            <a:r>
              <a:rPr lang="en-US" sz="1400" i="1">
                <a:latin typeface="+mj-lt"/>
              </a:rPr>
              <a:t>g</a:t>
            </a:r>
            <a:r>
              <a:rPr lang="en-US" sz="1400" baseline="-25000">
                <a:latin typeface="+mj-lt"/>
              </a:rPr>
              <a:t>0</a:t>
            </a:r>
            <a:endParaRPr lang="el-GR" sz="1400" baseline="-25000">
              <a:latin typeface="+mj-lt"/>
            </a:endParaRPr>
          </a:p>
        </p:txBody>
      </p:sp>
      <p:sp>
        <p:nvSpPr>
          <p:cNvPr id="35" name="Line 22"/>
          <p:cNvSpPr>
            <a:spLocks noChangeShapeType="1"/>
          </p:cNvSpPr>
          <p:nvPr/>
        </p:nvSpPr>
        <p:spPr bwMode="auto">
          <a:xfrm rot="16200000">
            <a:off x="813063" y="3276165"/>
            <a:ext cx="0" cy="19050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37" name="Line 23"/>
          <p:cNvSpPr>
            <a:spLocks noChangeShapeType="1"/>
          </p:cNvSpPr>
          <p:nvPr/>
        </p:nvSpPr>
        <p:spPr bwMode="auto">
          <a:xfrm rot="16200000">
            <a:off x="811476" y="3857190"/>
            <a:ext cx="0" cy="19050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38" name="Line 31"/>
          <p:cNvSpPr>
            <a:spLocks noChangeShapeType="1"/>
          </p:cNvSpPr>
          <p:nvPr/>
        </p:nvSpPr>
        <p:spPr bwMode="auto">
          <a:xfrm rot="16200000">
            <a:off x="811476" y="2668783"/>
            <a:ext cx="0" cy="19050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39" name="Line 14"/>
          <p:cNvSpPr>
            <a:spLocks noChangeShapeType="1"/>
          </p:cNvSpPr>
          <p:nvPr/>
        </p:nvSpPr>
        <p:spPr bwMode="auto">
          <a:xfrm rot="16200000">
            <a:off x="491594" y="3660166"/>
            <a:ext cx="5476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40" name="Line 15"/>
          <p:cNvSpPr>
            <a:spLocks noChangeShapeType="1"/>
          </p:cNvSpPr>
          <p:nvPr/>
        </p:nvSpPr>
        <p:spPr bwMode="auto">
          <a:xfrm rot="16200000">
            <a:off x="491594" y="3069616"/>
            <a:ext cx="5476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25" name="Freeform 7"/>
          <p:cNvSpPr>
            <a:spLocks/>
          </p:cNvSpPr>
          <p:nvPr/>
        </p:nvSpPr>
        <p:spPr bwMode="auto">
          <a:xfrm>
            <a:off x="821001" y="2795723"/>
            <a:ext cx="2098675" cy="1156718"/>
          </a:xfrm>
          <a:custGeom>
            <a:avLst/>
            <a:gdLst>
              <a:gd name="connsiteX0" fmla="*/ 0 w 10000"/>
              <a:gd name="connsiteY0" fmla="*/ 9987 h 10000"/>
              <a:gd name="connsiteX1" fmla="*/ 2103 w 10000"/>
              <a:gd name="connsiteY1" fmla="*/ 10000 h 10000"/>
              <a:gd name="connsiteX2" fmla="*/ 7572 w 10000"/>
              <a:gd name="connsiteY2" fmla="*/ 765 h 10000"/>
              <a:gd name="connsiteX3" fmla="*/ 10000 w 10000"/>
              <a:gd name="connsiteY3" fmla="*/ 0 h 10000"/>
              <a:gd name="connsiteX0" fmla="*/ 0 w 10000"/>
              <a:gd name="connsiteY0" fmla="*/ 9222 h 9235"/>
              <a:gd name="connsiteX1" fmla="*/ 2103 w 10000"/>
              <a:gd name="connsiteY1" fmla="*/ 9235 h 9235"/>
              <a:gd name="connsiteX2" fmla="*/ 7572 w 10000"/>
              <a:gd name="connsiteY2" fmla="*/ 0 h 9235"/>
              <a:gd name="connsiteX3" fmla="*/ 10000 w 10000"/>
              <a:gd name="connsiteY3" fmla="*/ 0 h 9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00" h="9235">
                <a:moveTo>
                  <a:pt x="0" y="9222"/>
                </a:moveTo>
                <a:lnTo>
                  <a:pt x="2103" y="9235"/>
                </a:lnTo>
                <a:lnTo>
                  <a:pt x="7572" y="0"/>
                </a:lnTo>
                <a:lnTo>
                  <a:pt x="10000" y="0"/>
                </a:lnTo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dist="25400" dir="5400000" algn="ctr" rotWithShape="0">
              <a:srgbClr val="808080">
                <a:alpha val="50000"/>
              </a:srgbClr>
            </a:outerShdw>
          </a:effec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26" name="Oval 13"/>
          <p:cNvSpPr>
            <a:spLocks noChangeArrowheads="1"/>
          </p:cNvSpPr>
          <p:nvPr/>
        </p:nvSpPr>
        <p:spPr bwMode="auto">
          <a:xfrm>
            <a:off x="1763976" y="3352365"/>
            <a:ext cx="88900" cy="88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+mj-lt"/>
            </a:endParaRPr>
          </a:p>
        </p:txBody>
      </p:sp>
      <p:sp>
        <p:nvSpPr>
          <p:cNvPr id="41" name="Rectangle 18"/>
          <p:cNvSpPr>
            <a:spLocks noChangeArrowheads="1"/>
          </p:cNvSpPr>
          <p:nvPr/>
        </p:nvSpPr>
        <p:spPr bwMode="auto">
          <a:xfrm>
            <a:off x="6756546" y="4339790"/>
            <a:ext cx="144719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defTabSz="914400"/>
            <a:r>
              <a:rPr lang="en-US" dirty="0" smtClean="0">
                <a:latin typeface="+mj-lt"/>
              </a:rPr>
              <a:t>tone mapped</a:t>
            </a:r>
            <a:endParaRPr lang="en-US" dirty="0">
              <a:latin typeface="+mj-lt"/>
            </a:endParaRPr>
          </a:p>
        </p:txBody>
      </p:sp>
      <p:sp>
        <p:nvSpPr>
          <p:cNvPr id="42" name="Right Arrow 41"/>
          <p:cNvSpPr/>
          <p:nvPr/>
        </p:nvSpPr>
        <p:spPr>
          <a:xfrm>
            <a:off x="5659535" y="2837134"/>
            <a:ext cx="668337" cy="738187"/>
          </a:xfrm>
          <a:prstGeom prst="rightArrow">
            <a:avLst>
              <a:gd name="adj1" fmla="val 67021"/>
              <a:gd name="adj2" fmla="val 50000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j-lt"/>
            </a:endParaRPr>
          </a:p>
        </p:txBody>
      </p:sp>
      <p:sp>
        <p:nvSpPr>
          <p:cNvPr id="43" name="TextBox 156"/>
          <p:cNvSpPr txBox="1">
            <a:spLocks noChangeArrowheads="1"/>
          </p:cNvSpPr>
          <p:nvPr/>
        </p:nvSpPr>
        <p:spPr bwMode="auto">
          <a:xfrm>
            <a:off x="3993987" y="4339790"/>
            <a:ext cx="13033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+mj-lt"/>
              </a:rPr>
              <a:t>input image</a:t>
            </a:r>
          </a:p>
        </p:txBody>
      </p:sp>
      <p:pic>
        <p:nvPicPr>
          <p:cNvPr id="44" name="Picture 36" descr="http://people.csail.mit.edu/sparis/publi/2011/siggraph/additional_results/input_HDR/HancockKitchenInside_small.png"/>
          <p:cNvPicPr>
            <a:picLocks noChangeAspect="1" noChangeArrowheads="1"/>
          </p:cNvPicPr>
          <p:nvPr/>
        </p:nvPicPr>
        <p:blipFill>
          <a:blip r:embed="rId3"/>
          <a:srcRect l="13560" t="8089" r="33600" b="12108"/>
          <a:stretch>
            <a:fillRect/>
          </a:stretch>
        </p:blipFill>
        <p:spPr bwMode="auto">
          <a:xfrm>
            <a:off x="3505179" y="1969653"/>
            <a:ext cx="2280954" cy="228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40" descr="http://people.csail.mit.edu/sparis/publi/2011/siggraph/additional_results/tone_mapping/images/HancockKitchenInside_small_lum_log_s2.5_a1_b0.png"/>
          <p:cNvPicPr>
            <a:picLocks noChangeAspect="1" noChangeArrowheads="1"/>
          </p:cNvPicPr>
          <p:nvPr/>
        </p:nvPicPr>
        <p:blipFill>
          <a:blip r:embed="rId4"/>
          <a:srcRect l="13600" t="8191" r="33600" b="12048"/>
          <a:stretch>
            <a:fillRect/>
          </a:stretch>
        </p:blipFill>
        <p:spPr bwMode="auto">
          <a:xfrm>
            <a:off x="6340324" y="1969653"/>
            <a:ext cx="2280953" cy="2287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" name="Slide Number Placeholder 4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C456B4-5419-4C64-A6AF-842BE980463E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Possible Nonlinearities</a:t>
            </a:r>
          </a:p>
        </p:txBody>
      </p:sp>
      <p:sp>
        <p:nvSpPr>
          <p:cNvPr id="48130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647835"/>
          </a:xfrm>
        </p:spPr>
        <p:txBody>
          <a:bodyPr/>
          <a:lstStyle/>
          <a:p>
            <a:r>
              <a:rPr lang="en-US" dirty="0">
                <a:latin typeface="+mj-lt"/>
              </a:rPr>
              <a:t>Can be combined</a:t>
            </a:r>
            <a:r>
              <a:rPr lang="en-US" sz="2800" dirty="0">
                <a:latin typeface="+mj-lt"/>
              </a:rPr>
              <a:t>, e.g. tone map + boost details</a:t>
            </a:r>
          </a:p>
        </p:txBody>
      </p:sp>
      <p:cxnSp>
        <p:nvCxnSpPr>
          <p:cNvPr id="22" name="Straight Arrow Connector 21"/>
          <p:cNvCxnSpPr>
            <a:cxnSpLocks noChangeShapeType="1"/>
          </p:cNvCxnSpPr>
          <p:nvPr/>
        </p:nvCxnSpPr>
        <p:spPr bwMode="auto">
          <a:xfrm flipV="1">
            <a:off x="814651" y="2291915"/>
            <a:ext cx="2098675" cy="2092325"/>
          </a:xfrm>
          <a:prstGeom prst="straightConnector1">
            <a:avLst/>
          </a:prstGeom>
          <a:noFill/>
          <a:ln w="25400" cap="rnd" algn="ctr">
            <a:solidFill>
              <a:srgbClr val="969696"/>
            </a:solidFill>
            <a:prstDash val="sysDot"/>
            <a:round/>
            <a:headEnd/>
            <a:tailEnd/>
          </a:ln>
        </p:spPr>
      </p:cxnSp>
      <p:cxnSp>
        <p:nvCxnSpPr>
          <p:cNvPr id="23" name="Straight Arrow Connector 22"/>
          <p:cNvCxnSpPr/>
          <p:nvPr/>
        </p:nvCxnSpPr>
        <p:spPr>
          <a:xfrm flipV="1">
            <a:off x="587638" y="4368365"/>
            <a:ext cx="269398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813063" y="1969653"/>
            <a:ext cx="0" cy="26955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Line 14"/>
          <p:cNvSpPr>
            <a:spLocks noChangeShapeType="1"/>
          </p:cNvSpPr>
          <p:nvPr/>
        </p:nvSpPr>
        <p:spPr bwMode="auto">
          <a:xfrm>
            <a:off x="1248038" y="4308040"/>
            <a:ext cx="5476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26" name="Line 15"/>
          <p:cNvSpPr>
            <a:spLocks noChangeShapeType="1"/>
          </p:cNvSpPr>
          <p:nvPr/>
        </p:nvSpPr>
        <p:spPr bwMode="auto">
          <a:xfrm>
            <a:off x="1838588" y="4308040"/>
            <a:ext cx="5476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27" name="Rectangle 16"/>
          <p:cNvSpPr>
            <a:spLocks noChangeArrowheads="1"/>
          </p:cNvSpPr>
          <p:nvPr/>
        </p:nvSpPr>
        <p:spPr bwMode="auto">
          <a:xfrm>
            <a:off x="1352813" y="4034990"/>
            <a:ext cx="28084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/>
            <a:r>
              <a:rPr lang="el-GR" sz="1400" i="1">
                <a:latin typeface="+mj-lt"/>
              </a:rPr>
              <a:t>σ</a:t>
            </a:r>
          </a:p>
        </p:txBody>
      </p:sp>
      <p:sp>
        <p:nvSpPr>
          <p:cNvPr id="28" name="Rectangle 17"/>
          <p:cNvSpPr>
            <a:spLocks noChangeArrowheads="1"/>
          </p:cNvSpPr>
          <p:nvPr/>
        </p:nvSpPr>
        <p:spPr bwMode="auto">
          <a:xfrm>
            <a:off x="1943363" y="4034990"/>
            <a:ext cx="28084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/>
            <a:r>
              <a:rPr lang="el-GR" sz="1400" i="1">
                <a:latin typeface="+mj-lt"/>
              </a:rPr>
              <a:t>σ</a:t>
            </a:r>
          </a:p>
        </p:txBody>
      </p:sp>
      <p:sp>
        <p:nvSpPr>
          <p:cNvPr id="29" name="Line 18"/>
          <p:cNvSpPr>
            <a:spLocks noChangeShapeType="1"/>
          </p:cNvSpPr>
          <p:nvPr/>
        </p:nvSpPr>
        <p:spPr bwMode="auto">
          <a:xfrm>
            <a:off x="1819538" y="4288990"/>
            <a:ext cx="0" cy="19050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30" name="Line 19"/>
          <p:cNvSpPr>
            <a:spLocks noChangeShapeType="1"/>
          </p:cNvSpPr>
          <p:nvPr/>
        </p:nvSpPr>
        <p:spPr bwMode="auto">
          <a:xfrm>
            <a:off x="1228988" y="4288990"/>
            <a:ext cx="0" cy="19050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31" name="Line 20"/>
          <p:cNvSpPr>
            <a:spLocks noChangeShapeType="1"/>
          </p:cNvSpPr>
          <p:nvPr/>
        </p:nvSpPr>
        <p:spPr bwMode="auto">
          <a:xfrm>
            <a:off x="2410088" y="4288990"/>
            <a:ext cx="0" cy="19050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32" name="Rectangle 21"/>
          <p:cNvSpPr>
            <a:spLocks noChangeArrowheads="1"/>
          </p:cNvSpPr>
          <p:nvPr/>
        </p:nvSpPr>
        <p:spPr bwMode="auto">
          <a:xfrm>
            <a:off x="1663963" y="4403290"/>
            <a:ext cx="34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/>
            <a:r>
              <a:rPr lang="en-US" sz="1400" i="1">
                <a:latin typeface="+mj-lt"/>
              </a:rPr>
              <a:t>g</a:t>
            </a:r>
            <a:r>
              <a:rPr lang="en-US" sz="1400" baseline="-25000">
                <a:latin typeface="+mj-lt"/>
              </a:rPr>
              <a:t>0</a:t>
            </a:r>
            <a:endParaRPr lang="el-GR" sz="1400" baseline="-25000">
              <a:latin typeface="+mj-lt"/>
            </a:endParaRPr>
          </a:p>
        </p:txBody>
      </p:sp>
      <p:sp>
        <p:nvSpPr>
          <p:cNvPr id="33" name="Line 22"/>
          <p:cNvSpPr>
            <a:spLocks noChangeShapeType="1"/>
          </p:cNvSpPr>
          <p:nvPr/>
        </p:nvSpPr>
        <p:spPr bwMode="auto">
          <a:xfrm rot="16200000">
            <a:off x="813063" y="3276165"/>
            <a:ext cx="0" cy="19050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34" name="Line 23"/>
          <p:cNvSpPr>
            <a:spLocks noChangeShapeType="1"/>
          </p:cNvSpPr>
          <p:nvPr/>
        </p:nvSpPr>
        <p:spPr bwMode="auto">
          <a:xfrm rot="16200000">
            <a:off x="811476" y="3857190"/>
            <a:ext cx="0" cy="19050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35" name="Line 31"/>
          <p:cNvSpPr>
            <a:spLocks noChangeShapeType="1"/>
          </p:cNvSpPr>
          <p:nvPr/>
        </p:nvSpPr>
        <p:spPr bwMode="auto">
          <a:xfrm rot="16200000">
            <a:off x="811476" y="2668783"/>
            <a:ext cx="0" cy="19050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36" name="Line 14"/>
          <p:cNvSpPr>
            <a:spLocks noChangeShapeType="1"/>
          </p:cNvSpPr>
          <p:nvPr/>
        </p:nvSpPr>
        <p:spPr bwMode="auto">
          <a:xfrm rot="16200000">
            <a:off x="491594" y="3660166"/>
            <a:ext cx="5476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37" name="Line 15"/>
          <p:cNvSpPr>
            <a:spLocks noChangeShapeType="1"/>
          </p:cNvSpPr>
          <p:nvPr/>
        </p:nvSpPr>
        <p:spPr bwMode="auto">
          <a:xfrm rot="16200000">
            <a:off x="491594" y="3069616"/>
            <a:ext cx="5476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38" name="Freeform 7"/>
          <p:cNvSpPr>
            <a:spLocks/>
          </p:cNvSpPr>
          <p:nvPr/>
        </p:nvSpPr>
        <p:spPr bwMode="auto">
          <a:xfrm>
            <a:off x="821001" y="2795723"/>
            <a:ext cx="2098675" cy="1156718"/>
          </a:xfrm>
          <a:custGeom>
            <a:avLst/>
            <a:gdLst>
              <a:gd name="connsiteX0" fmla="*/ 0 w 10000"/>
              <a:gd name="connsiteY0" fmla="*/ 9987 h 10000"/>
              <a:gd name="connsiteX1" fmla="*/ 2103 w 10000"/>
              <a:gd name="connsiteY1" fmla="*/ 10000 h 10000"/>
              <a:gd name="connsiteX2" fmla="*/ 7572 w 10000"/>
              <a:gd name="connsiteY2" fmla="*/ 765 h 10000"/>
              <a:gd name="connsiteX3" fmla="*/ 10000 w 10000"/>
              <a:gd name="connsiteY3" fmla="*/ 0 h 10000"/>
              <a:gd name="connsiteX0" fmla="*/ 0 w 10000"/>
              <a:gd name="connsiteY0" fmla="*/ 9222 h 9235"/>
              <a:gd name="connsiteX1" fmla="*/ 2103 w 10000"/>
              <a:gd name="connsiteY1" fmla="*/ 9235 h 9235"/>
              <a:gd name="connsiteX2" fmla="*/ 7572 w 10000"/>
              <a:gd name="connsiteY2" fmla="*/ 0 h 9235"/>
              <a:gd name="connsiteX3" fmla="*/ 10000 w 10000"/>
              <a:gd name="connsiteY3" fmla="*/ 0 h 9235"/>
              <a:gd name="connsiteX0" fmla="*/ 0 w 10000"/>
              <a:gd name="connsiteY0" fmla="*/ 9986 h 10000"/>
              <a:gd name="connsiteX1" fmla="*/ 2103 w 10000"/>
              <a:gd name="connsiteY1" fmla="*/ 10000 h 10000"/>
              <a:gd name="connsiteX2" fmla="*/ 3608 w 10000"/>
              <a:gd name="connsiteY2" fmla="*/ 7234 h 10000"/>
              <a:gd name="connsiteX3" fmla="*/ 7572 w 10000"/>
              <a:gd name="connsiteY3" fmla="*/ 0 h 10000"/>
              <a:gd name="connsiteX4" fmla="*/ 10000 w 10000"/>
              <a:gd name="connsiteY4" fmla="*/ 0 h 10000"/>
              <a:gd name="connsiteX0" fmla="*/ 0 w 10000"/>
              <a:gd name="connsiteY0" fmla="*/ 9986 h 10000"/>
              <a:gd name="connsiteX1" fmla="*/ 2103 w 10000"/>
              <a:gd name="connsiteY1" fmla="*/ 10000 h 10000"/>
              <a:gd name="connsiteX2" fmla="*/ 3608 w 10000"/>
              <a:gd name="connsiteY2" fmla="*/ 7234 h 10000"/>
              <a:gd name="connsiteX3" fmla="*/ 7572 w 10000"/>
              <a:gd name="connsiteY3" fmla="*/ 0 h 10000"/>
              <a:gd name="connsiteX4" fmla="*/ 10000 w 10000"/>
              <a:gd name="connsiteY4" fmla="*/ 0 h 10000"/>
              <a:gd name="connsiteX0" fmla="*/ 0 w 10000"/>
              <a:gd name="connsiteY0" fmla="*/ 9986 h 10000"/>
              <a:gd name="connsiteX1" fmla="*/ 2103 w 10000"/>
              <a:gd name="connsiteY1" fmla="*/ 10000 h 10000"/>
              <a:gd name="connsiteX2" fmla="*/ 4644 w 10000"/>
              <a:gd name="connsiteY2" fmla="*/ 5106 h 10000"/>
              <a:gd name="connsiteX3" fmla="*/ 7572 w 10000"/>
              <a:gd name="connsiteY3" fmla="*/ 0 h 10000"/>
              <a:gd name="connsiteX4" fmla="*/ 10000 w 10000"/>
              <a:gd name="connsiteY4" fmla="*/ 0 h 10000"/>
              <a:gd name="connsiteX0" fmla="*/ 0 w 10000"/>
              <a:gd name="connsiteY0" fmla="*/ 9986 h 10000"/>
              <a:gd name="connsiteX1" fmla="*/ 2103 w 10000"/>
              <a:gd name="connsiteY1" fmla="*/ 10000 h 10000"/>
              <a:gd name="connsiteX2" fmla="*/ 4644 w 10000"/>
              <a:gd name="connsiteY2" fmla="*/ 5106 h 10000"/>
              <a:gd name="connsiteX3" fmla="*/ 6085 w 10000"/>
              <a:gd name="connsiteY3" fmla="*/ 2416 h 10000"/>
              <a:gd name="connsiteX4" fmla="*/ 7572 w 10000"/>
              <a:gd name="connsiteY4" fmla="*/ 0 h 10000"/>
              <a:gd name="connsiteX5" fmla="*/ 10000 w 10000"/>
              <a:gd name="connsiteY5" fmla="*/ 0 h 10000"/>
              <a:gd name="connsiteX0" fmla="*/ 0 w 10000"/>
              <a:gd name="connsiteY0" fmla="*/ 9986 h 10000"/>
              <a:gd name="connsiteX1" fmla="*/ 2103 w 10000"/>
              <a:gd name="connsiteY1" fmla="*/ 10000 h 10000"/>
              <a:gd name="connsiteX2" fmla="*/ 4644 w 10000"/>
              <a:gd name="connsiteY2" fmla="*/ 5106 h 10000"/>
              <a:gd name="connsiteX3" fmla="*/ 5666 w 10000"/>
              <a:gd name="connsiteY3" fmla="*/ 1875 h 10000"/>
              <a:gd name="connsiteX4" fmla="*/ 7572 w 10000"/>
              <a:gd name="connsiteY4" fmla="*/ 0 h 10000"/>
              <a:gd name="connsiteX5" fmla="*/ 10000 w 10000"/>
              <a:gd name="connsiteY5" fmla="*/ 0 h 10000"/>
              <a:gd name="connsiteX0" fmla="*/ 0 w 10000"/>
              <a:gd name="connsiteY0" fmla="*/ 9986 h 10000"/>
              <a:gd name="connsiteX1" fmla="*/ 2103 w 10000"/>
              <a:gd name="connsiteY1" fmla="*/ 10000 h 10000"/>
              <a:gd name="connsiteX2" fmla="*/ 4644 w 10000"/>
              <a:gd name="connsiteY2" fmla="*/ 5106 h 10000"/>
              <a:gd name="connsiteX3" fmla="*/ 5666 w 10000"/>
              <a:gd name="connsiteY3" fmla="*/ 1875 h 10000"/>
              <a:gd name="connsiteX4" fmla="*/ 7572 w 10000"/>
              <a:gd name="connsiteY4" fmla="*/ 0 h 10000"/>
              <a:gd name="connsiteX5" fmla="*/ 10000 w 10000"/>
              <a:gd name="connsiteY5" fmla="*/ 0 h 10000"/>
              <a:gd name="connsiteX0" fmla="*/ 0 w 10000"/>
              <a:gd name="connsiteY0" fmla="*/ 9986 h 10000"/>
              <a:gd name="connsiteX1" fmla="*/ 2103 w 10000"/>
              <a:gd name="connsiteY1" fmla="*/ 10000 h 10000"/>
              <a:gd name="connsiteX2" fmla="*/ 4644 w 10000"/>
              <a:gd name="connsiteY2" fmla="*/ 5106 h 10000"/>
              <a:gd name="connsiteX3" fmla="*/ 5666 w 10000"/>
              <a:gd name="connsiteY3" fmla="*/ 1875 h 10000"/>
              <a:gd name="connsiteX4" fmla="*/ 7572 w 10000"/>
              <a:gd name="connsiteY4" fmla="*/ 0 h 10000"/>
              <a:gd name="connsiteX5" fmla="*/ 10000 w 10000"/>
              <a:gd name="connsiteY5" fmla="*/ 0 h 10000"/>
              <a:gd name="connsiteX0" fmla="*/ 0 w 10000"/>
              <a:gd name="connsiteY0" fmla="*/ 9986 h 10000"/>
              <a:gd name="connsiteX1" fmla="*/ 2103 w 10000"/>
              <a:gd name="connsiteY1" fmla="*/ 10000 h 10000"/>
              <a:gd name="connsiteX2" fmla="*/ 4644 w 10000"/>
              <a:gd name="connsiteY2" fmla="*/ 5106 h 10000"/>
              <a:gd name="connsiteX3" fmla="*/ 5666 w 10000"/>
              <a:gd name="connsiteY3" fmla="*/ 1875 h 10000"/>
              <a:gd name="connsiteX4" fmla="*/ 7572 w 10000"/>
              <a:gd name="connsiteY4" fmla="*/ 0 h 10000"/>
              <a:gd name="connsiteX5" fmla="*/ 10000 w 10000"/>
              <a:gd name="connsiteY5" fmla="*/ 0 h 10000"/>
              <a:gd name="connsiteX0" fmla="*/ 0 w 10000"/>
              <a:gd name="connsiteY0" fmla="*/ 9986 h 10000"/>
              <a:gd name="connsiteX1" fmla="*/ 2103 w 10000"/>
              <a:gd name="connsiteY1" fmla="*/ 10000 h 10000"/>
              <a:gd name="connsiteX2" fmla="*/ 3872 w 10000"/>
              <a:gd name="connsiteY2" fmla="*/ 7993 h 10000"/>
              <a:gd name="connsiteX3" fmla="*/ 4644 w 10000"/>
              <a:gd name="connsiteY3" fmla="*/ 5106 h 10000"/>
              <a:gd name="connsiteX4" fmla="*/ 5666 w 10000"/>
              <a:gd name="connsiteY4" fmla="*/ 1875 h 10000"/>
              <a:gd name="connsiteX5" fmla="*/ 7572 w 10000"/>
              <a:gd name="connsiteY5" fmla="*/ 0 h 10000"/>
              <a:gd name="connsiteX6" fmla="*/ 10000 w 10000"/>
              <a:gd name="connsiteY6" fmla="*/ 0 h 10000"/>
              <a:gd name="connsiteX0" fmla="*/ 0 w 10000"/>
              <a:gd name="connsiteY0" fmla="*/ 9986 h 10000"/>
              <a:gd name="connsiteX1" fmla="*/ 2103 w 10000"/>
              <a:gd name="connsiteY1" fmla="*/ 10000 h 10000"/>
              <a:gd name="connsiteX2" fmla="*/ 3872 w 10000"/>
              <a:gd name="connsiteY2" fmla="*/ 7993 h 10000"/>
              <a:gd name="connsiteX3" fmla="*/ 4758 w 10000"/>
              <a:gd name="connsiteY3" fmla="*/ 5106 h 10000"/>
              <a:gd name="connsiteX4" fmla="*/ 5666 w 10000"/>
              <a:gd name="connsiteY4" fmla="*/ 1875 h 10000"/>
              <a:gd name="connsiteX5" fmla="*/ 7572 w 10000"/>
              <a:gd name="connsiteY5" fmla="*/ 0 h 10000"/>
              <a:gd name="connsiteX6" fmla="*/ 10000 w 10000"/>
              <a:gd name="connsiteY6" fmla="*/ 0 h 10000"/>
              <a:gd name="connsiteX0" fmla="*/ 0 w 10000"/>
              <a:gd name="connsiteY0" fmla="*/ 9986 h 10000"/>
              <a:gd name="connsiteX1" fmla="*/ 2103 w 10000"/>
              <a:gd name="connsiteY1" fmla="*/ 10000 h 10000"/>
              <a:gd name="connsiteX2" fmla="*/ 3872 w 10000"/>
              <a:gd name="connsiteY2" fmla="*/ 7993 h 10000"/>
              <a:gd name="connsiteX3" fmla="*/ 4758 w 10000"/>
              <a:gd name="connsiteY3" fmla="*/ 5106 h 10000"/>
              <a:gd name="connsiteX4" fmla="*/ 5666 w 10000"/>
              <a:gd name="connsiteY4" fmla="*/ 1875 h 10000"/>
              <a:gd name="connsiteX5" fmla="*/ 7572 w 10000"/>
              <a:gd name="connsiteY5" fmla="*/ 0 h 10000"/>
              <a:gd name="connsiteX6" fmla="*/ 10000 w 10000"/>
              <a:gd name="connsiteY6" fmla="*/ 0 h 10000"/>
              <a:gd name="connsiteX0" fmla="*/ 0 w 10000"/>
              <a:gd name="connsiteY0" fmla="*/ 9986 h 10000"/>
              <a:gd name="connsiteX1" fmla="*/ 2103 w 10000"/>
              <a:gd name="connsiteY1" fmla="*/ 10000 h 10000"/>
              <a:gd name="connsiteX2" fmla="*/ 3872 w 10000"/>
              <a:gd name="connsiteY2" fmla="*/ 7993 h 10000"/>
              <a:gd name="connsiteX3" fmla="*/ 4758 w 10000"/>
              <a:gd name="connsiteY3" fmla="*/ 5106 h 10000"/>
              <a:gd name="connsiteX4" fmla="*/ 5666 w 10000"/>
              <a:gd name="connsiteY4" fmla="*/ 1875 h 10000"/>
              <a:gd name="connsiteX5" fmla="*/ 7572 w 10000"/>
              <a:gd name="connsiteY5" fmla="*/ 0 h 10000"/>
              <a:gd name="connsiteX6" fmla="*/ 10000 w 10000"/>
              <a:gd name="connsiteY6" fmla="*/ 0 h 10000"/>
              <a:gd name="connsiteX0" fmla="*/ 0 w 10000"/>
              <a:gd name="connsiteY0" fmla="*/ 9986 h 10000"/>
              <a:gd name="connsiteX1" fmla="*/ 2103 w 10000"/>
              <a:gd name="connsiteY1" fmla="*/ 10000 h 10000"/>
              <a:gd name="connsiteX2" fmla="*/ 3872 w 10000"/>
              <a:gd name="connsiteY2" fmla="*/ 7993 h 10000"/>
              <a:gd name="connsiteX3" fmla="*/ 4758 w 10000"/>
              <a:gd name="connsiteY3" fmla="*/ 5106 h 10000"/>
              <a:gd name="connsiteX4" fmla="*/ 5666 w 10000"/>
              <a:gd name="connsiteY4" fmla="*/ 1875 h 10000"/>
              <a:gd name="connsiteX5" fmla="*/ 7572 w 10000"/>
              <a:gd name="connsiteY5" fmla="*/ 0 h 10000"/>
              <a:gd name="connsiteX6" fmla="*/ 10000 w 10000"/>
              <a:gd name="connsiteY6" fmla="*/ 0 h 10000"/>
              <a:gd name="connsiteX0" fmla="*/ 0 w 10000"/>
              <a:gd name="connsiteY0" fmla="*/ 9986 h 10000"/>
              <a:gd name="connsiteX1" fmla="*/ 2103 w 10000"/>
              <a:gd name="connsiteY1" fmla="*/ 10000 h 10000"/>
              <a:gd name="connsiteX2" fmla="*/ 3872 w 10000"/>
              <a:gd name="connsiteY2" fmla="*/ 8210 h 10000"/>
              <a:gd name="connsiteX3" fmla="*/ 4758 w 10000"/>
              <a:gd name="connsiteY3" fmla="*/ 5106 h 10000"/>
              <a:gd name="connsiteX4" fmla="*/ 5666 w 10000"/>
              <a:gd name="connsiteY4" fmla="*/ 1875 h 10000"/>
              <a:gd name="connsiteX5" fmla="*/ 7572 w 10000"/>
              <a:gd name="connsiteY5" fmla="*/ 0 h 10000"/>
              <a:gd name="connsiteX6" fmla="*/ 10000 w 10000"/>
              <a:gd name="connsiteY6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0">
                <a:moveTo>
                  <a:pt x="0" y="9986"/>
                </a:moveTo>
                <a:lnTo>
                  <a:pt x="2103" y="10000"/>
                </a:lnTo>
                <a:cubicBezTo>
                  <a:pt x="2664" y="9614"/>
                  <a:pt x="3429" y="9026"/>
                  <a:pt x="3872" y="8210"/>
                </a:cubicBezTo>
                <a:cubicBezTo>
                  <a:pt x="4315" y="7394"/>
                  <a:pt x="4258" y="7305"/>
                  <a:pt x="4758" y="5106"/>
                </a:cubicBezTo>
                <a:cubicBezTo>
                  <a:pt x="5130" y="3012"/>
                  <a:pt x="5197" y="2726"/>
                  <a:pt x="5666" y="1875"/>
                </a:cubicBezTo>
                <a:cubicBezTo>
                  <a:pt x="6135" y="1024"/>
                  <a:pt x="6850" y="313"/>
                  <a:pt x="7572" y="0"/>
                </a:cubicBezTo>
                <a:lnTo>
                  <a:pt x="10000" y="0"/>
                </a:lnTo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dist="25400" dir="5400000" algn="ctr" rotWithShape="0">
              <a:srgbClr val="808080">
                <a:alpha val="50000"/>
              </a:srgbClr>
            </a:outerShdw>
          </a:effec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40" name="Oval 13"/>
          <p:cNvSpPr>
            <a:spLocks noChangeArrowheads="1"/>
          </p:cNvSpPr>
          <p:nvPr/>
        </p:nvSpPr>
        <p:spPr bwMode="auto">
          <a:xfrm>
            <a:off x="1763976" y="3352365"/>
            <a:ext cx="88900" cy="88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+mj-lt"/>
            </a:endParaRPr>
          </a:p>
        </p:txBody>
      </p:sp>
      <p:sp>
        <p:nvSpPr>
          <p:cNvPr id="41" name="Rectangle 18"/>
          <p:cNvSpPr>
            <a:spLocks noChangeArrowheads="1"/>
          </p:cNvSpPr>
          <p:nvPr/>
        </p:nvSpPr>
        <p:spPr bwMode="auto">
          <a:xfrm>
            <a:off x="6589929" y="4339790"/>
            <a:ext cx="178042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defTabSz="914400"/>
            <a:r>
              <a:rPr lang="en-US" dirty="0" smtClean="0">
                <a:latin typeface="+mj-lt"/>
              </a:rPr>
              <a:t>tone mapped +</a:t>
            </a:r>
          </a:p>
          <a:p>
            <a:pPr algn="ctr" defTabSz="914400"/>
            <a:r>
              <a:rPr lang="en-US" dirty="0" smtClean="0">
                <a:latin typeface="+mj-lt"/>
              </a:rPr>
              <a:t>details enhanced</a:t>
            </a:r>
            <a:endParaRPr lang="en-US" dirty="0">
              <a:latin typeface="+mj-lt"/>
            </a:endParaRPr>
          </a:p>
        </p:txBody>
      </p:sp>
      <p:sp>
        <p:nvSpPr>
          <p:cNvPr id="42" name="Right Arrow 41"/>
          <p:cNvSpPr/>
          <p:nvPr/>
        </p:nvSpPr>
        <p:spPr>
          <a:xfrm>
            <a:off x="5659535" y="2837134"/>
            <a:ext cx="668337" cy="738187"/>
          </a:xfrm>
          <a:prstGeom prst="rightArrow">
            <a:avLst>
              <a:gd name="adj1" fmla="val 67021"/>
              <a:gd name="adj2" fmla="val 50000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j-lt"/>
            </a:endParaRPr>
          </a:p>
        </p:txBody>
      </p:sp>
      <p:sp>
        <p:nvSpPr>
          <p:cNvPr id="43" name="TextBox 156"/>
          <p:cNvSpPr txBox="1">
            <a:spLocks noChangeArrowheads="1"/>
          </p:cNvSpPr>
          <p:nvPr/>
        </p:nvSpPr>
        <p:spPr bwMode="auto">
          <a:xfrm>
            <a:off x="3993987" y="4339790"/>
            <a:ext cx="13033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+mj-lt"/>
              </a:rPr>
              <a:t>input image</a:t>
            </a:r>
          </a:p>
        </p:txBody>
      </p:sp>
      <p:pic>
        <p:nvPicPr>
          <p:cNvPr id="45" name="Picture 36" descr="http://people.csail.mit.edu/sparis/publi/2011/siggraph/additional_results/input_HDR/HancockKitchenInside_small.png"/>
          <p:cNvPicPr>
            <a:picLocks noChangeAspect="1" noChangeArrowheads="1"/>
          </p:cNvPicPr>
          <p:nvPr/>
        </p:nvPicPr>
        <p:blipFill>
          <a:blip r:embed="rId3"/>
          <a:srcRect l="13560" t="8089" r="33600" b="12108"/>
          <a:stretch>
            <a:fillRect/>
          </a:stretch>
        </p:blipFill>
        <p:spPr bwMode="auto">
          <a:xfrm>
            <a:off x="3505179" y="1969653"/>
            <a:ext cx="2280954" cy="228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38" descr="http://people.csail.mit.edu/sparis/publi/2011/siggraph/additional_results/tone_mapping/images/HancockKitchenInside_small_lum_log_s2.5_a0.25_b0.png"/>
          <p:cNvPicPr>
            <a:picLocks noChangeAspect="1" noChangeArrowheads="1"/>
          </p:cNvPicPr>
          <p:nvPr/>
        </p:nvPicPr>
        <p:blipFill>
          <a:blip r:embed="rId4"/>
          <a:srcRect l="13560" t="8090" r="33600" b="12108"/>
          <a:stretch>
            <a:fillRect/>
          </a:stretch>
        </p:blipFill>
        <p:spPr bwMode="auto">
          <a:xfrm>
            <a:off x="6340323" y="1969653"/>
            <a:ext cx="2280954" cy="228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" name="Slide Number Placeholder 4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C456B4-5419-4C64-A6AF-842BE980463E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Talk Outline</a:t>
            </a:r>
          </a:p>
        </p:txBody>
      </p:sp>
      <p:sp>
        <p:nvSpPr>
          <p:cNvPr id="2867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7F7F7F"/>
                </a:solidFill>
              </a:rPr>
              <a:t>Background and related work</a:t>
            </a:r>
          </a:p>
          <a:p>
            <a:r>
              <a:rPr lang="en-US" dirty="0" smtClean="0">
                <a:solidFill>
                  <a:srgbClr val="7F7F7F"/>
                </a:solidFill>
              </a:rPr>
              <a:t>Our algorithm</a:t>
            </a:r>
          </a:p>
          <a:p>
            <a:r>
              <a:rPr lang="en-US" dirty="0" smtClean="0"/>
              <a:t>Analysis</a:t>
            </a:r>
          </a:p>
          <a:p>
            <a:r>
              <a:rPr lang="en-US" dirty="0" smtClean="0">
                <a:solidFill>
                  <a:srgbClr val="7F7F7F"/>
                </a:solidFill>
              </a:rPr>
              <a:t>Results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C456B4-5419-4C64-A6AF-842BE980463E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611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Analysis</a:t>
            </a:r>
          </a:p>
        </p:txBody>
      </p:sp>
      <p:sp>
        <p:nvSpPr>
          <p:cNvPr id="5017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Laplacian</a:t>
            </a:r>
            <a:r>
              <a:rPr lang="en-US" dirty="0" smtClean="0"/>
              <a:t> pyramids built with tiny kernels</a:t>
            </a:r>
          </a:p>
          <a:p>
            <a:pPr lvl="1"/>
            <a:r>
              <a:rPr lang="en-US" dirty="0" smtClean="0"/>
              <a:t>Each </a:t>
            </a:r>
            <a:r>
              <a:rPr lang="en-US" dirty="0" err="1" smtClean="0"/>
              <a:t>Laplacian</a:t>
            </a:r>
            <a:r>
              <a:rPr lang="en-US" dirty="0" smtClean="0"/>
              <a:t> coefficient depends only </a:t>
            </a:r>
            <a:br>
              <a:rPr lang="en-US" dirty="0" smtClean="0"/>
            </a:br>
            <a:r>
              <a:rPr lang="en-US" dirty="0" smtClean="0"/>
              <a:t>on 9</a:t>
            </a:r>
            <a:r>
              <a:rPr lang="en-US" sz="800" dirty="0" smtClean="0"/>
              <a:t> </a:t>
            </a:r>
            <a:r>
              <a:rPr lang="en-US" dirty="0" smtClean="0"/>
              <a:t>×</a:t>
            </a:r>
            <a:r>
              <a:rPr lang="en-US" sz="800" dirty="0" smtClean="0"/>
              <a:t> </a:t>
            </a:r>
            <a:r>
              <a:rPr lang="en-US" dirty="0" smtClean="0"/>
              <a:t>9 Gaussian coefficients at same scale</a:t>
            </a:r>
          </a:p>
          <a:p>
            <a:pPr lvl="1"/>
            <a:endParaRPr lang="en-US" sz="800" dirty="0" smtClean="0"/>
          </a:p>
          <a:p>
            <a:r>
              <a:rPr lang="en-US" dirty="0" err="1" smtClean="0"/>
              <a:t>Laplacian</a:t>
            </a:r>
            <a:r>
              <a:rPr lang="en-US" dirty="0" smtClean="0"/>
              <a:t> coefficients akin to 2</a:t>
            </a:r>
            <a:r>
              <a:rPr lang="en-US" baseline="30000" dirty="0" smtClean="0"/>
              <a:t>nd</a:t>
            </a:r>
            <a:r>
              <a:rPr lang="en-US" dirty="0" smtClean="0"/>
              <a:t> derivatives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C456B4-5419-4C64-A6AF-842BE980463E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Intuition for 1D Edge</a:t>
            </a:r>
            <a:endParaRPr lang="en-US" dirty="0"/>
          </a:p>
        </p:txBody>
      </p:sp>
      <p:sp>
        <p:nvSpPr>
          <p:cNvPr id="98" name="Content Placeholder 97"/>
          <p:cNvSpPr>
            <a:spLocks noGrp="1"/>
          </p:cNvSpPr>
          <p:nvPr>
            <p:ph idx="1"/>
          </p:nvPr>
        </p:nvSpPr>
        <p:spPr>
          <a:xfrm>
            <a:off x="457200" y="3588707"/>
            <a:ext cx="8229600" cy="1183657"/>
          </a:xfrm>
        </p:spPr>
        <p:txBody>
          <a:bodyPr/>
          <a:lstStyle/>
          <a:p>
            <a:r>
              <a:rPr lang="en-US" dirty="0" smtClean="0"/>
              <a:t>Decomposition for the sake of analysis only</a:t>
            </a:r>
          </a:p>
          <a:p>
            <a:pPr lvl="1"/>
            <a:r>
              <a:rPr lang="en-US" dirty="0" smtClean="0"/>
              <a:t>We do not compute it in practice</a:t>
            </a:r>
            <a:endParaRPr lang="en-US" dirty="0"/>
          </a:p>
        </p:txBody>
      </p:sp>
      <p:sp>
        <p:nvSpPr>
          <p:cNvPr id="82" name="TextBox 81"/>
          <p:cNvSpPr txBox="1"/>
          <p:nvPr/>
        </p:nvSpPr>
        <p:spPr>
          <a:xfrm>
            <a:off x="1980948" y="1597390"/>
            <a:ext cx="4542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=</a:t>
            </a:r>
            <a:endParaRPr lang="en-US" sz="3600" dirty="0"/>
          </a:p>
        </p:txBody>
      </p:sp>
      <p:sp>
        <p:nvSpPr>
          <p:cNvPr id="85" name="TextBox 84"/>
          <p:cNvSpPr txBox="1"/>
          <p:nvPr/>
        </p:nvSpPr>
        <p:spPr>
          <a:xfrm>
            <a:off x="86670" y="2823031"/>
            <a:ext cx="19115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I</a:t>
            </a:r>
            <a:r>
              <a:rPr lang="en-US" sz="2400" b="1" dirty="0" smtClean="0"/>
              <a:t>nput signal</a:t>
            </a:r>
            <a:endParaRPr lang="en-US" sz="2400" b="1" dirty="0"/>
          </a:p>
        </p:txBody>
      </p:sp>
      <p:grpSp>
        <p:nvGrpSpPr>
          <p:cNvPr id="124" name="Group 123"/>
          <p:cNvGrpSpPr/>
          <p:nvPr/>
        </p:nvGrpSpPr>
        <p:grpSpPr>
          <a:xfrm>
            <a:off x="312699" y="1131347"/>
            <a:ext cx="1452310" cy="1496603"/>
            <a:chOff x="312699" y="1131347"/>
            <a:chExt cx="1452310" cy="1496603"/>
          </a:xfrm>
        </p:grpSpPr>
        <p:sp>
          <p:nvSpPr>
            <p:cNvPr id="11" name="Plus 10"/>
            <p:cNvSpPr/>
            <p:nvPr/>
          </p:nvSpPr>
          <p:spPr>
            <a:xfrm>
              <a:off x="312699" y="2520924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Plus 11"/>
            <p:cNvSpPr/>
            <p:nvPr/>
          </p:nvSpPr>
          <p:spPr>
            <a:xfrm>
              <a:off x="649019" y="2310144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Plus 12"/>
            <p:cNvSpPr/>
            <p:nvPr/>
          </p:nvSpPr>
          <p:spPr>
            <a:xfrm>
              <a:off x="1153503" y="1316824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Plus 13"/>
            <p:cNvSpPr/>
            <p:nvPr/>
          </p:nvSpPr>
          <p:spPr>
            <a:xfrm>
              <a:off x="1489822" y="1181223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/>
            <p:cNvCxnSpPr/>
            <p:nvPr/>
          </p:nvCxnSpPr>
          <p:spPr>
            <a:xfrm flipV="1">
              <a:off x="366212" y="2517720"/>
              <a:ext cx="168160" cy="55490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870693" y="2390734"/>
              <a:ext cx="168161" cy="56588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1038854" y="1365935"/>
              <a:ext cx="168162" cy="1021624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lus 29"/>
            <p:cNvSpPr/>
            <p:nvPr/>
          </p:nvSpPr>
          <p:spPr>
            <a:xfrm>
              <a:off x="985341" y="2338448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" name="Straight Connector 32"/>
            <p:cNvCxnSpPr/>
            <p:nvPr/>
          </p:nvCxnSpPr>
          <p:spPr>
            <a:xfrm>
              <a:off x="1207016" y="1365935"/>
              <a:ext cx="168159" cy="22225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Plus 45"/>
            <p:cNvSpPr/>
            <p:nvPr/>
          </p:nvSpPr>
          <p:spPr>
            <a:xfrm>
              <a:off x="480859" y="2465434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Plus 55"/>
            <p:cNvSpPr/>
            <p:nvPr/>
          </p:nvSpPr>
          <p:spPr>
            <a:xfrm>
              <a:off x="817180" y="2395036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7" name="Straight Connector 56"/>
            <p:cNvCxnSpPr/>
            <p:nvPr/>
          </p:nvCxnSpPr>
          <p:spPr>
            <a:xfrm flipV="1">
              <a:off x="534372" y="2362430"/>
              <a:ext cx="168160" cy="155290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702532" y="2362430"/>
              <a:ext cx="168161" cy="84892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Plus 58"/>
            <p:cNvSpPr/>
            <p:nvPr/>
          </p:nvSpPr>
          <p:spPr>
            <a:xfrm>
              <a:off x="1321662" y="1339049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Plus 59"/>
            <p:cNvSpPr/>
            <p:nvPr/>
          </p:nvSpPr>
          <p:spPr>
            <a:xfrm>
              <a:off x="1657983" y="1131347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2" name="Straight Connector 61"/>
            <p:cNvCxnSpPr/>
            <p:nvPr/>
          </p:nvCxnSpPr>
          <p:spPr>
            <a:xfrm flipV="1">
              <a:off x="1375175" y="1223984"/>
              <a:ext cx="168160" cy="157826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flipV="1">
              <a:off x="1543335" y="1174108"/>
              <a:ext cx="168161" cy="49876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C456B4-5419-4C64-A6AF-842BE980463E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790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extBox 87"/>
          <p:cNvSpPr txBox="1"/>
          <p:nvPr/>
        </p:nvSpPr>
        <p:spPr>
          <a:xfrm>
            <a:off x="2302637" y="2823031"/>
            <a:ext cx="2146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Discontinuity</a:t>
            </a:r>
            <a:endParaRPr lang="en-US" sz="24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Intuition for 1D Edge</a:t>
            </a:r>
            <a:endParaRPr lang="en-US" dirty="0"/>
          </a:p>
        </p:txBody>
      </p:sp>
      <p:sp>
        <p:nvSpPr>
          <p:cNvPr id="82" name="TextBox 81"/>
          <p:cNvSpPr txBox="1"/>
          <p:nvPr/>
        </p:nvSpPr>
        <p:spPr>
          <a:xfrm>
            <a:off x="1980948" y="1597390"/>
            <a:ext cx="4542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=</a:t>
            </a:r>
            <a:endParaRPr lang="en-US" sz="3600" dirty="0"/>
          </a:p>
        </p:txBody>
      </p:sp>
      <p:sp>
        <p:nvSpPr>
          <p:cNvPr id="85" name="TextBox 84"/>
          <p:cNvSpPr txBox="1"/>
          <p:nvPr/>
        </p:nvSpPr>
        <p:spPr>
          <a:xfrm>
            <a:off x="86670" y="2823031"/>
            <a:ext cx="19115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I</a:t>
            </a:r>
            <a:r>
              <a:rPr lang="en-US" sz="2400" b="1" dirty="0" smtClean="0"/>
              <a:t>nput signal</a:t>
            </a:r>
            <a:endParaRPr lang="en-US" sz="2400" b="1" dirty="0"/>
          </a:p>
        </p:txBody>
      </p:sp>
      <p:grpSp>
        <p:nvGrpSpPr>
          <p:cNvPr id="124" name="Group 123"/>
          <p:cNvGrpSpPr/>
          <p:nvPr/>
        </p:nvGrpSpPr>
        <p:grpSpPr>
          <a:xfrm>
            <a:off x="312699" y="1131347"/>
            <a:ext cx="1452310" cy="1496603"/>
            <a:chOff x="312699" y="1131347"/>
            <a:chExt cx="1452310" cy="1496603"/>
          </a:xfrm>
        </p:grpSpPr>
        <p:sp>
          <p:nvSpPr>
            <p:cNvPr id="11" name="Plus 10"/>
            <p:cNvSpPr/>
            <p:nvPr/>
          </p:nvSpPr>
          <p:spPr>
            <a:xfrm>
              <a:off x="312699" y="2520924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Plus 11"/>
            <p:cNvSpPr/>
            <p:nvPr/>
          </p:nvSpPr>
          <p:spPr>
            <a:xfrm>
              <a:off x="649019" y="2310144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Plus 12"/>
            <p:cNvSpPr/>
            <p:nvPr/>
          </p:nvSpPr>
          <p:spPr>
            <a:xfrm>
              <a:off x="1153503" y="1316824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Plus 13"/>
            <p:cNvSpPr/>
            <p:nvPr/>
          </p:nvSpPr>
          <p:spPr>
            <a:xfrm>
              <a:off x="1489822" y="1181223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/>
            <p:cNvCxnSpPr/>
            <p:nvPr/>
          </p:nvCxnSpPr>
          <p:spPr>
            <a:xfrm flipV="1">
              <a:off x="366212" y="2517720"/>
              <a:ext cx="168160" cy="55490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870693" y="2390734"/>
              <a:ext cx="168161" cy="56588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1038854" y="1365935"/>
              <a:ext cx="168162" cy="1021624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lus 29"/>
            <p:cNvSpPr/>
            <p:nvPr/>
          </p:nvSpPr>
          <p:spPr>
            <a:xfrm>
              <a:off x="985341" y="2338448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" name="Straight Connector 32"/>
            <p:cNvCxnSpPr/>
            <p:nvPr/>
          </p:nvCxnSpPr>
          <p:spPr>
            <a:xfrm>
              <a:off x="1207016" y="1365935"/>
              <a:ext cx="168159" cy="22225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Plus 45"/>
            <p:cNvSpPr/>
            <p:nvPr/>
          </p:nvSpPr>
          <p:spPr>
            <a:xfrm>
              <a:off x="480859" y="2465434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Plus 55"/>
            <p:cNvSpPr/>
            <p:nvPr/>
          </p:nvSpPr>
          <p:spPr>
            <a:xfrm>
              <a:off x="817180" y="2395036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7" name="Straight Connector 56"/>
            <p:cNvCxnSpPr/>
            <p:nvPr/>
          </p:nvCxnSpPr>
          <p:spPr>
            <a:xfrm flipV="1">
              <a:off x="534372" y="2362430"/>
              <a:ext cx="168160" cy="155290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702532" y="2362430"/>
              <a:ext cx="168161" cy="84892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Plus 58"/>
            <p:cNvSpPr/>
            <p:nvPr/>
          </p:nvSpPr>
          <p:spPr>
            <a:xfrm>
              <a:off x="1321662" y="1339049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Plus 59"/>
            <p:cNvSpPr/>
            <p:nvPr/>
          </p:nvSpPr>
          <p:spPr>
            <a:xfrm>
              <a:off x="1657983" y="1131347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2" name="Straight Connector 61"/>
            <p:cNvCxnSpPr/>
            <p:nvPr/>
          </p:nvCxnSpPr>
          <p:spPr>
            <a:xfrm flipV="1">
              <a:off x="1375175" y="1223984"/>
              <a:ext cx="168160" cy="157826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flipV="1">
              <a:off x="1543335" y="1174108"/>
              <a:ext cx="168161" cy="49876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2" name="Group 131"/>
          <p:cNvGrpSpPr/>
          <p:nvPr/>
        </p:nvGrpSpPr>
        <p:grpSpPr>
          <a:xfrm>
            <a:off x="2651160" y="1285536"/>
            <a:ext cx="1452305" cy="1270039"/>
            <a:chOff x="2651160" y="1285536"/>
            <a:chExt cx="1452305" cy="1270039"/>
          </a:xfrm>
        </p:grpSpPr>
        <p:sp>
          <p:nvSpPr>
            <p:cNvPr id="63" name="Plus 62"/>
            <p:cNvSpPr/>
            <p:nvPr/>
          </p:nvSpPr>
          <p:spPr>
            <a:xfrm>
              <a:off x="2651160" y="2448549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Plus 63"/>
            <p:cNvSpPr/>
            <p:nvPr/>
          </p:nvSpPr>
          <p:spPr>
            <a:xfrm>
              <a:off x="2987481" y="2448549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Plus 64"/>
            <p:cNvSpPr/>
            <p:nvPr/>
          </p:nvSpPr>
          <p:spPr>
            <a:xfrm>
              <a:off x="3491961" y="1285536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Plus 65"/>
            <p:cNvSpPr/>
            <p:nvPr/>
          </p:nvSpPr>
          <p:spPr>
            <a:xfrm>
              <a:off x="3828280" y="1285536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7" name="Straight Connector 66"/>
            <p:cNvCxnSpPr>
              <a:stCxn id="63" idx="0"/>
              <a:endCxn id="70" idx="2"/>
            </p:cNvCxnSpPr>
            <p:nvPr/>
          </p:nvCxnSpPr>
          <p:spPr>
            <a:xfrm>
              <a:off x="2744000" y="2502062"/>
              <a:ext cx="593988" cy="0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flipV="1">
              <a:off x="3377315" y="1334647"/>
              <a:ext cx="168159" cy="1163013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Plus 69"/>
            <p:cNvSpPr/>
            <p:nvPr/>
          </p:nvSpPr>
          <p:spPr>
            <a:xfrm>
              <a:off x="3323802" y="2448549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1" name="Straight Connector 70"/>
            <p:cNvCxnSpPr>
              <a:endCxn id="104" idx="2"/>
            </p:cNvCxnSpPr>
            <p:nvPr/>
          </p:nvCxnSpPr>
          <p:spPr>
            <a:xfrm>
              <a:off x="3545474" y="1337822"/>
              <a:ext cx="465151" cy="3940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Plus 88"/>
            <p:cNvSpPr/>
            <p:nvPr/>
          </p:nvSpPr>
          <p:spPr>
            <a:xfrm>
              <a:off x="3660123" y="1288249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Plus 99"/>
            <p:cNvSpPr/>
            <p:nvPr/>
          </p:nvSpPr>
          <p:spPr>
            <a:xfrm>
              <a:off x="2819319" y="2447281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Plus 101"/>
            <p:cNvSpPr/>
            <p:nvPr/>
          </p:nvSpPr>
          <p:spPr>
            <a:xfrm>
              <a:off x="3155640" y="2445474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Plus 103"/>
            <p:cNvSpPr/>
            <p:nvPr/>
          </p:nvSpPr>
          <p:spPr>
            <a:xfrm>
              <a:off x="3996439" y="1288249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Slide Number Placeholder 4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C456B4-5419-4C64-A6AF-842BE980463E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sp>
        <p:nvSpPr>
          <p:cNvPr id="47" name="Content Placeholder 97"/>
          <p:cNvSpPr>
            <a:spLocks noGrp="1"/>
          </p:cNvSpPr>
          <p:nvPr>
            <p:ph idx="1"/>
          </p:nvPr>
        </p:nvSpPr>
        <p:spPr>
          <a:xfrm>
            <a:off x="457200" y="3588707"/>
            <a:ext cx="8229600" cy="1183657"/>
          </a:xfrm>
        </p:spPr>
        <p:txBody>
          <a:bodyPr/>
          <a:lstStyle/>
          <a:p>
            <a:r>
              <a:rPr lang="en-US" dirty="0" smtClean="0"/>
              <a:t>Decomposition for the sake of analysis only</a:t>
            </a:r>
          </a:p>
          <a:p>
            <a:pPr lvl="1"/>
            <a:r>
              <a:rPr lang="en-US" dirty="0" smtClean="0"/>
              <a:t>We do not compute it in practice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9744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extBox 87"/>
          <p:cNvSpPr txBox="1"/>
          <p:nvPr/>
        </p:nvSpPr>
        <p:spPr>
          <a:xfrm>
            <a:off x="2302637" y="2823031"/>
            <a:ext cx="2146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Discontinuity</a:t>
            </a:r>
            <a:endParaRPr lang="en-US" sz="24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Intuition for 1D Edge</a:t>
            </a:r>
            <a:endParaRPr lang="en-US" dirty="0"/>
          </a:p>
        </p:txBody>
      </p:sp>
      <p:sp>
        <p:nvSpPr>
          <p:cNvPr id="82" name="TextBox 81"/>
          <p:cNvSpPr txBox="1"/>
          <p:nvPr/>
        </p:nvSpPr>
        <p:spPr>
          <a:xfrm>
            <a:off x="1980948" y="1597390"/>
            <a:ext cx="4542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=</a:t>
            </a:r>
            <a:endParaRPr lang="en-US" sz="3600" dirty="0"/>
          </a:p>
        </p:txBody>
      </p:sp>
      <p:sp>
        <p:nvSpPr>
          <p:cNvPr id="83" name="TextBox 82"/>
          <p:cNvSpPr txBox="1"/>
          <p:nvPr/>
        </p:nvSpPr>
        <p:spPr>
          <a:xfrm>
            <a:off x="4319409" y="1597390"/>
            <a:ext cx="4542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+</a:t>
            </a:r>
            <a:endParaRPr lang="en-US" sz="3600" dirty="0"/>
          </a:p>
        </p:txBody>
      </p:sp>
      <p:sp>
        <p:nvSpPr>
          <p:cNvPr id="85" name="TextBox 84"/>
          <p:cNvSpPr txBox="1"/>
          <p:nvPr/>
        </p:nvSpPr>
        <p:spPr>
          <a:xfrm>
            <a:off x="86670" y="2823031"/>
            <a:ext cx="19115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I</a:t>
            </a:r>
            <a:r>
              <a:rPr lang="en-US" sz="2400" b="1" dirty="0" smtClean="0"/>
              <a:t>nput signal</a:t>
            </a:r>
            <a:endParaRPr lang="en-US" sz="2400" b="1" dirty="0"/>
          </a:p>
        </p:txBody>
      </p:sp>
      <p:sp>
        <p:nvSpPr>
          <p:cNvPr id="87" name="TextBox 86"/>
          <p:cNvSpPr txBox="1"/>
          <p:nvPr/>
        </p:nvSpPr>
        <p:spPr>
          <a:xfrm>
            <a:off x="5078972" y="2823031"/>
            <a:ext cx="12736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T</a:t>
            </a:r>
            <a:r>
              <a:rPr lang="en-US" sz="2400" b="1" dirty="0" smtClean="0"/>
              <a:t>exture</a:t>
            </a:r>
            <a:endParaRPr lang="en-US" sz="2400" b="1" dirty="0"/>
          </a:p>
        </p:txBody>
      </p:sp>
      <p:grpSp>
        <p:nvGrpSpPr>
          <p:cNvPr id="124" name="Group 123"/>
          <p:cNvGrpSpPr/>
          <p:nvPr/>
        </p:nvGrpSpPr>
        <p:grpSpPr>
          <a:xfrm>
            <a:off x="312699" y="1131347"/>
            <a:ext cx="1452310" cy="1496603"/>
            <a:chOff x="312699" y="1131347"/>
            <a:chExt cx="1452310" cy="1496603"/>
          </a:xfrm>
        </p:grpSpPr>
        <p:sp>
          <p:nvSpPr>
            <p:cNvPr id="11" name="Plus 10"/>
            <p:cNvSpPr/>
            <p:nvPr/>
          </p:nvSpPr>
          <p:spPr>
            <a:xfrm>
              <a:off x="312699" y="2520924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Plus 11"/>
            <p:cNvSpPr/>
            <p:nvPr/>
          </p:nvSpPr>
          <p:spPr>
            <a:xfrm>
              <a:off x="649019" y="2310144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Plus 12"/>
            <p:cNvSpPr/>
            <p:nvPr/>
          </p:nvSpPr>
          <p:spPr>
            <a:xfrm>
              <a:off x="1153503" y="1316824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Plus 13"/>
            <p:cNvSpPr/>
            <p:nvPr/>
          </p:nvSpPr>
          <p:spPr>
            <a:xfrm>
              <a:off x="1489822" y="1181223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/>
            <p:cNvCxnSpPr/>
            <p:nvPr/>
          </p:nvCxnSpPr>
          <p:spPr>
            <a:xfrm flipV="1">
              <a:off x="366212" y="2517720"/>
              <a:ext cx="168160" cy="55490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870693" y="2390734"/>
              <a:ext cx="168161" cy="56588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1038854" y="1365935"/>
              <a:ext cx="168162" cy="1021624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lus 29"/>
            <p:cNvSpPr/>
            <p:nvPr/>
          </p:nvSpPr>
          <p:spPr>
            <a:xfrm>
              <a:off x="985341" y="2338448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" name="Straight Connector 32"/>
            <p:cNvCxnSpPr/>
            <p:nvPr/>
          </p:nvCxnSpPr>
          <p:spPr>
            <a:xfrm>
              <a:off x="1207016" y="1365935"/>
              <a:ext cx="168159" cy="22225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Plus 45"/>
            <p:cNvSpPr/>
            <p:nvPr/>
          </p:nvSpPr>
          <p:spPr>
            <a:xfrm>
              <a:off x="480859" y="2465434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Plus 55"/>
            <p:cNvSpPr/>
            <p:nvPr/>
          </p:nvSpPr>
          <p:spPr>
            <a:xfrm>
              <a:off x="817180" y="2395036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7" name="Straight Connector 56"/>
            <p:cNvCxnSpPr/>
            <p:nvPr/>
          </p:nvCxnSpPr>
          <p:spPr>
            <a:xfrm flipV="1">
              <a:off x="534372" y="2362430"/>
              <a:ext cx="168160" cy="155290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702532" y="2362430"/>
              <a:ext cx="168161" cy="84892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Plus 58"/>
            <p:cNvSpPr/>
            <p:nvPr/>
          </p:nvSpPr>
          <p:spPr>
            <a:xfrm>
              <a:off x="1321662" y="1339049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Plus 59"/>
            <p:cNvSpPr/>
            <p:nvPr/>
          </p:nvSpPr>
          <p:spPr>
            <a:xfrm>
              <a:off x="1657983" y="1131347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2" name="Straight Connector 61"/>
            <p:cNvCxnSpPr/>
            <p:nvPr/>
          </p:nvCxnSpPr>
          <p:spPr>
            <a:xfrm flipV="1">
              <a:off x="1375175" y="1223984"/>
              <a:ext cx="168160" cy="157826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flipV="1">
              <a:off x="1543335" y="1174108"/>
              <a:ext cx="168161" cy="49876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2" name="Group 131"/>
          <p:cNvGrpSpPr/>
          <p:nvPr/>
        </p:nvGrpSpPr>
        <p:grpSpPr>
          <a:xfrm>
            <a:off x="2651160" y="1285536"/>
            <a:ext cx="1452305" cy="1270039"/>
            <a:chOff x="2651160" y="1285536"/>
            <a:chExt cx="1452305" cy="1270039"/>
          </a:xfrm>
        </p:grpSpPr>
        <p:sp>
          <p:nvSpPr>
            <p:cNvPr id="63" name="Plus 62"/>
            <p:cNvSpPr/>
            <p:nvPr/>
          </p:nvSpPr>
          <p:spPr>
            <a:xfrm>
              <a:off x="2651160" y="2448549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Plus 63"/>
            <p:cNvSpPr/>
            <p:nvPr/>
          </p:nvSpPr>
          <p:spPr>
            <a:xfrm>
              <a:off x="2987481" y="2448549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Plus 64"/>
            <p:cNvSpPr/>
            <p:nvPr/>
          </p:nvSpPr>
          <p:spPr>
            <a:xfrm>
              <a:off x="3491961" y="1285536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Plus 65"/>
            <p:cNvSpPr/>
            <p:nvPr/>
          </p:nvSpPr>
          <p:spPr>
            <a:xfrm>
              <a:off x="3828280" y="1285536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7" name="Straight Connector 66"/>
            <p:cNvCxnSpPr>
              <a:stCxn id="63" idx="0"/>
              <a:endCxn id="70" idx="2"/>
            </p:cNvCxnSpPr>
            <p:nvPr/>
          </p:nvCxnSpPr>
          <p:spPr>
            <a:xfrm>
              <a:off x="2744000" y="2502062"/>
              <a:ext cx="593988" cy="0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flipV="1">
              <a:off x="3377315" y="1334647"/>
              <a:ext cx="168159" cy="1163013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Plus 69"/>
            <p:cNvSpPr/>
            <p:nvPr/>
          </p:nvSpPr>
          <p:spPr>
            <a:xfrm>
              <a:off x="3323802" y="2448549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1" name="Straight Connector 70"/>
            <p:cNvCxnSpPr>
              <a:endCxn id="104" idx="2"/>
            </p:cNvCxnSpPr>
            <p:nvPr/>
          </p:nvCxnSpPr>
          <p:spPr>
            <a:xfrm>
              <a:off x="3545474" y="1337822"/>
              <a:ext cx="465151" cy="3940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Plus 88"/>
            <p:cNvSpPr/>
            <p:nvPr/>
          </p:nvSpPr>
          <p:spPr>
            <a:xfrm>
              <a:off x="3660123" y="1288249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Plus 99"/>
            <p:cNvSpPr/>
            <p:nvPr/>
          </p:nvSpPr>
          <p:spPr>
            <a:xfrm>
              <a:off x="2819319" y="2447281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Plus 101"/>
            <p:cNvSpPr/>
            <p:nvPr/>
          </p:nvSpPr>
          <p:spPr>
            <a:xfrm>
              <a:off x="3155640" y="2445474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Plus 103"/>
            <p:cNvSpPr/>
            <p:nvPr/>
          </p:nvSpPr>
          <p:spPr>
            <a:xfrm>
              <a:off x="3996439" y="1288249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1" name="Group 130"/>
          <p:cNvGrpSpPr/>
          <p:nvPr/>
        </p:nvGrpSpPr>
        <p:grpSpPr>
          <a:xfrm>
            <a:off x="4989621" y="1811702"/>
            <a:ext cx="1452308" cy="259022"/>
            <a:chOff x="4989621" y="1811702"/>
            <a:chExt cx="1452308" cy="259022"/>
          </a:xfrm>
        </p:grpSpPr>
        <p:sp>
          <p:nvSpPr>
            <p:cNvPr id="47" name="Plus 46"/>
            <p:cNvSpPr/>
            <p:nvPr/>
          </p:nvSpPr>
          <p:spPr>
            <a:xfrm>
              <a:off x="4989621" y="1909682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Plus 47"/>
            <p:cNvSpPr/>
            <p:nvPr/>
          </p:nvSpPr>
          <p:spPr>
            <a:xfrm>
              <a:off x="5325941" y="1811702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Plus 48"/>
            <p:cNvSpPr/>
            <p:nvPr/>
          </p:nvSpPr>
          <p:spPr>
            <a:xfrm>
              <a:off x="5998582" y="1902567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Plus 49"/>
            <p:cNvSpPr/>
            <p:nvPr/>
          </p:nvSpPr>
          <p:spPr>
            <a:xfrm>
              <a:off x="6334903" y="1928088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1" name="Straight Connector 50"/>
            <p:cNvCxnSpPr/>
            <p:nvPr/>
          </p:nvCxnSpPr>
          <p:spPr>
            <a:xfrm>
              <a:off x="5043134" y="1958793"/>
              <a:ext cx="168162" cy="36443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V="1">
              <a:off x="5211296" y="1863988"/>
              <a:ext cx="168158" cy="121723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5379454" y="1863988"/>
              <a:ext cx="168162" cy="87364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Plus 53"/>
            <p:cNvSpPr/>
            <p:nvPr/>
          </p:nvSpPr>
          <p:spPr>
            <a:xfrm>
              <a:off x="5662261" y="1885317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5" name="Straight Connector 54"/>
            <p:cNvCxnSpPr/>
            <p:nvPr/>
          </p:nvCxnSpPr>
          <p:spPr>
            <a:xfrm flipV="1">
              <a:off x="5547616" y="1937603"/>
              <a:ext cx="168158" cy="13749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Plus 105"/>
            <p:cNvSpPr/>
            <p:nvPr/>
          </p:nvSpPr>
          <p:spPr>
            <a:xfrm>
              <a:off x="5157783" y="1933425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Plus 107"/>
            <p:cNvSpPr/>
            <p:nvPr/>
          </p:nvSpPr>
          <p:spPr>
            <a:xfrm>
              <a:off x="5494103" y="1899066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Plus 109"/>
            <p:cNvSpPr/>
            <p:nvPr/>
          </p:nvSpPr>
          <p:spPr>
            <a:xfrm>
              <a:off x="5830423" y="1864707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Plus 111"/>
            <p:cNvSpPr/>
            <p:nvPr/>
          </p:nvSpPr>
          <p:spPr>
            <a:xfrm>
              <a:off x="6166743" y="1963698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3" name="Straight Connector 112"/>
            <p:cNvCxnSpPr/>
            <p:nvPr/>
          </p:nvCxnSpPr>
          <p:spPr>
            <a:xfrm flipV="1">
              <a:off x="5715774" y="1913818"/>
              <a:ext cx="168162" cy="20610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/>
            <p:nvPr/>
          </p:nvCxnSpPr>
          <p:spPr>
            <a:xfrm>
              <a:off x="5883936" y="1913818"/>
              <a:ext cx="168159" cy="37860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/>
            <p:nvPr/>
          </p:nvCxnSpPr>
          <p:spPr>
            <a:xfrm>
              <a:off x="6052095" y="1951678"/>
              <a:ext cx="168161" cy="61131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/>
            <p:nvPr/>
          </p:nvCxnSpPr>
          <p:spPr>
            <a:xfrm flipV="1">
              <a:off x="6220256" y="1977199"/>
              <a:ext cx="168160" cy="35610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Slide Number Placeholder 7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C456B4-5419-4C64-A6AF-842BE980463E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sp>
        <p:nvSpPr>
          <p:cNvPr id="78" name="Content Placeholder 97"/>
          <p:cNvSpPr>
            <a:spLocks noGrp="1"/>
          </p:cNvSpPr>
          <p:nvPr>
            <p:ph idx="1"/>
          </p:nvPr>
        </p:nvSpPr>
        <p:spPr>
          <a:xfrm>
            <a:off x="457200" y="3588707"/>
            <a:ext cx="8229600" cy="1183657"/>
          </a:xfrm>
        </p:spPr>
        <p:txBody>
          <a:bodyPr/>
          <a:lstStyle/>
          <a:p>
            <a:r>
              <a:rPr lang="en-US" dirty="0" smtClean="0"/>
              <a:t>Decomposition for the sake of analysis only</a:t>
            </a:r>
          </a:p>
          <a:p>
            <a:pPr lvl="1"/>
            <a:r>
              <a:rPr lang="en-US" dirty="0" smtClean="0"/>
              <a:t>We do not compute it in practice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0973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extBox 87"/>
          <p:cNvSpPr txBox="1"/>
          <p:nvPr/>
        </p:nvSpPr>
        <p:spPr>
          <a:xfrm>
            <a:off x="2302637" y="2823031"/>
            <a:ext cx="2146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Discontinuity</a:t>
            </a:r>
            <a:endParaRPr lang="en-US" sz="24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Intuition for 1D Edge</a:t>
            </a:r>
            <a:endParaRPr lang="en-US" dirty="0"/>
          </a:p>
        </p:txBody>
      </p:sp>
      <p:sp>
        <p:nvSpPr>
          <p:cNvPr id="82" name="TextBox 81"/>
          <p:cNvSpPr txBox="1"/>
          <p:nvPr/>
        </p:nvSpPr>
        <p:spPr>
          <a:xfrm>
            <a:off x="1980948" y="1597390"/>
            <a:ext cx="4542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=</a:t>
            </a:r>
            <a:endParaRPr lang="en-US" sz="3600" dirty="0"/>
          </a:p>
        </p:txBody>
      </p:sp>
      <p:sp>
        <p:nvSpPr>
          <p:cNvPr id="83" name="TextBox 82"/>
          <p:cNvSpPr txBox="1"/>
          <p:nvPr/>
        </p:nvSpPr>
        <p:spPr>
          <a:xfrm>
            <a:off x="4319409" y="1597390"/>
            <a:ext cx="4542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+</a:t>
            </a:r>
            <a:endParaRPr lang="en-US" sz="3600" dirty="0"/>
          </a:p>
        </p:txBody>
      </p:sp>
      <p:sp>
        <p:nvSpPr>
          <p:cNvPr id="84" name="TextBox 83"/>
          <p:cNvSpPr txBox="1"/>
          <p:nvPr/>
        </p:nvSpPr>
        <p:spPr>
          <a:xfrm>
            <a:off x="6657870" y="1597390"/>
            <a:ext cx="4542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+</a:t>
            </a:r>
            <a:endParaRPr lang="en-US" sz="3600" dirty="0"/>
          </a:p>
        </p:txBody>
      </p:sp>
      <p:sp>
        <p:nvSpPr>
          <p:cNvPr id="85" name="TextBox 84"/>
          <p:cNvSpPr txBox="1"/>
          <p:nvPr/>
        </p:nvSpPr>
        <p:spPr>
          <a:xfrm>
            <a:off x="86670" y="2823031"/>
            <a:ext cx="19115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I</a:t>
            </a:r>
            <a:r>
              <a:rPr lang="en-US" sz="2400" b="1" dirty="0" smtClean="0"/>
              <a:t>nput signal</a:t>
            </a:r>
            <a:endParaRPr lang="en-US" sz="2400" b="1" dirty="0"/>
          </a:p>
        </p:txBody>
      </p:sp>
      <p:sp>
        <p:nvSpPr>
          <p:cNvPr id="87" name="TextBox 86"/>
          <p:cNvSpPr txBox="1"/>
          <p:nvPr/>
        </p:nvSpPr>
        <p:spPr>
          <a:xfrm>
            <a:off x="5078972" y="2823031"/>
            <a:ext cx="12736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T</a:t>
            </a:r>
            <a:r>
              <a:rPr lang="en-US" sz="2400" b="1" dirty="0" smtClean="0"/>
              <a:t>exture</a:t>
            </a:r>
            <a:endParaRPr lang="en-US" sz="2400" b="1" dirty="0"/>
          </a:p>
        </p:txBody>
      </p:sp>
      <p:sp>
        <p:nvSpPr>
          <p:cNvPr id="97" name="TextBox 96"/>
          <p:cNvSpPr txBox="1"/>
          <p:nvPr/>
        </p:nvSpPr>
        <p:spPr>
          <a:xfrm>
            <a:off x="7384336" y="2823031"/>
            <a:ext cx="13301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S</a:t>
            </a:r>
            <a:r>
              <a:rPr lang="en-US" sz="2400" b="1" dirty="0" smtClean="0"/>
              <a:t>mooth</a:t>
            </a:r>
            <a:endParaRPr lang="en-US" sz="2400" b="1" dirty="0"/>
          </a:p>
        </p:txBody>
      </p:sp>
      <p:grpSp>
        <p:nvGrpSpPr>
          <p:cNvPr id="124" name="Group 123"/>
          <p:cNvGrpSpPr/>
          <p:nvPr/>
        </p:nvGrpSpPr>
        <p:grpSpPr>
          <a:xfrm>
            <a:off x="312699" y="1131347"/>
            <a:ext cx="1452310" cy="1496603"/>
            <a:chOff x="312699" y="1131347"/>
            <a:chExt cx="1452310" cy="1496603"/>
          </a:xfrm>
        </p:grpSpPr>
        <p:sp>
          <p:nvSpPr>
            <p:cNvPr id="11" name="Plus 10"/>
            <p:cNvSpPr/>
            <p:nvPr/>
          </p:nvSpPr>
          <p:spPr>
            <a:xfrm>
              <a:off x="312699" y="2520924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Plus 11"/>
            <p:cNvSpPr/>
            <p:nvPr/>
          </p:nvSpPr>
          <p:spPr>
            <a:xfrm>
              <a:off x="649019" y="2310144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Plus 12"/>
            <p:cNvSpPr/>
            <p:nvPr/>
          </p:nvSpPr>
          <p:spPr>
            <a:xfrm>
              <a:off x="1153503" y="1316824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Plus 13"/>
            <p:cNvSpPr/>
            <p:nvPr/>
          </p:nvSpPr>
          <p:spPr>
            <a:xfrm>
              <a:off x="1489822" y="1181223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/>
            <p:cNvCxnSpPr/>
            <p:nvPr/>
          </p:nvCxnSpPr>
          <p:spPr>
            <a:xfrm flipV="1">
              <a:off x="366212" y="2517720"/>
              <a:ext cx="168160" cy="55490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870693" y="2390734"/>
              <a:ext cx="168161" cy="56588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1038854" y="1365935"/>
              <a:ext cx="168162" cy="1021624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lus 29"/>
            <p:cNvSpPr/>
            <p:nvPr/>
          </p:nvSpPr>
          <p:spPr>
            <a:xfrm>
              <a:off x="985341" y="2338448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" name="Straight Connector 32"/>
            <p:cNvCxnSpPr/>
            <p:nvPr/>
          </p:nvCxnSpPr>
          <p:spPr>
            <a:xfrm>
              <a:off x="1207016" y="1365935"/>
              <a:ext cx="168159" cy="22225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Plus 45"/>
            <p:cNvSpPr/>
            <p:nvPr/>
          </p:nvSpPr>
          <p:spPr>
            <a:xfrm>
              <a:off x="480859" y="2465434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Plus 55"/>
            <p:cNvSpPr/>
            <p:nvPr/>
          </p:nvSpPr>
          <p:spPr>
            <a:xfrm>
              <a:off x="817180" y="2395036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7" name="Straight Connector 56"/>
            <p:cNvCxnSpPr/>
            <p:nvPr/>
          </p:nvCxnSpPr>
          <p:spPr>
            <a:xfrm flipV="1">
              <a:off x="534372" y="2362430"/>
              <a:ext cx="168160" cy="155290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702532" y="2362430"/>
              <a:ext cx="168161" cy="84892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Plus 58"/>
            <p:cNvSpPr/>
            <p:nvPr/>
          </p:nvSpPr>
          <p:spPr>
            <a:xfrm>
              <a:off x="1321662" y="1339049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Plus 59"/>
            <p:cNvSpPr/>
            <p:nvPr/>
          </p:nvSpPr>
          <p:spPr>
            <a:xfrm>
              <a:off x="1657983" y="1131347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2" name="Straight Connector 61"/>
            <p:cNvCxnSpPr/>
            <p:nvPr/>
          </p:nvCxnSpPr>
          <p:spPr>
            <a:xfrm flipV="1">
              <a:off x="1375175" y="1223984"/>
              <a:ext cx="168160" cy="157826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flipV="1">
              <a:off x="1543335" y="1174108"/>
              <a:ext cx="168161" cy="49876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2" name="Group 131"/>
          <p:cNvGrpSpPr/>
          <p:nvPr/>
        </p:nvGrpSpPr>
        <p:grpSpPr>
          <a:xfrm>
            <a:off x="2651160" y="1285536"/>
            <a:ext cx="1452305" cy="1270039"/>
            <a:chOff x="2651160" y="1285536"/>
            <a:chExt cx="1452305" cy="1270039"/>
          </a:xfrm>
        </p:grpSpPr>
        <p:sp>
          <p:nvSpPr>
            <p:cNvPr id="63" name="Plus 62"/>
            <p:cNvSpPr/>
            <p:nvPr/>
          </p:nvSpPr>
          <p:spPr>
            <a:xfrm>
              <a:off x="2651160" y="2448549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Plus 63"/>
            <p:cNvSpPr/>
            <p:nvPr/>
          </p:nvSpPr>
          <p:spPr>
            <a:xfrm>
              <a:off x="2987481" y="2448549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Plus 64"/>
            <p:cNvSpPr/>
            <p:nvPr/>
          </p:nvSpPr>
          <p:spPr>
            <a:xfrm>
              <a:off x="3491961" y="1285536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Plus 65"/>
            <p:cNvSpPr/>
            <p:nvPr/>
          </p:nvSpPr>
          <p:spPr>
            <a:xfrm>
              <a:off x="3828280" y="1285536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7" name="Straight Connector 66"/>
            <p:cNvCxnSpPr>
              <a:stCxn id="63" idx="0"/>
              <a:endCxn id="70" idx="2"/>
            </p:cNvCxnSpPr>
            <p:nvPr/>
          </p:nvCxnSpPr>
          <p:spPr>
            <a:xfrm>
              <a:off x="2744000" y="2502062"/>
              <a:ext cx="593988" cy="0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flipV="1">
              <a:off x="3377315" y="1334647"/>
              <a:ext cx="168159" cy="1163013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Plus 69"/>
            <p:cNvSpPr/>
            <p:nvPr/>
          </p:nvSpPr>
          <p:spPr>
            <a:xfrm>
              <a:off x="3323802" y="2448549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1" name="Straight Connector 70"/>
            <p:cNvCxnSpPr>
              <a:endCxn id="104" idx="2"/>
            </p:cNvCxnSpPr>
            <p:nvPr/>
          </p:nvCxnSpPr>
          <p:spPr>
            <a:xfrm>
              <a:off x="3545474" y="1337822"/>
              <a:ext cx="465151" cy="3940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Plus 88"/>
            <p:cNvSpPr/>
            <p:nvPr/>
          </p:nvSpPr>
          <p:spPr>
            <a:xfrm>
              <a:off x="3660123" y="1288249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Plus 99"/>
            <p:cNvSpPr/>
            <p:nvPr/>
          </p:nvSpPr>
          <p:spPr>
            <a:xfrm>
              <a:off x="2819319" y="2447281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Plus 101"/>
            <p:cNvSpPr/>
            <p:nvPr/>
          </p:nvSpPr>
          <p:spPr>
            <a:xfrm>
              <a:off x="3155640" y="2445474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Plus 103"/>
            <p:cNvSpPr/>
            <p:nvPr/>
          </p:nvSpPr>
          <p:spPr>
            <a:xfrm>
              <a:off x="3996439" y="1288249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1" name="Group 130"/>
          <p:cNvGrpSpPr/>
          <p:nvPr/>
        </p:nvGrpSpPr>
        <p:grpSpPr>
          <a:xfrm>
            <a:off x="4989621" y="1811702"/>
            <a:ext cx="1452308" cy="259022"/>
            <a:chOff x="4989621" y="1811702"/>
            <a:chExt cx="1452308" cy="259022"/>
          </a:xfrm>
        </p:grpSpPr>
        <p:sp>
          <p:nvSpPr>
            <p:cNvPr id="47" name="Plus 46"/>
            <p:cNvSpPr/>
            <p:nvPr/>
          </p:nvSpPr>
          <p:spPr>
            <a:xfrm>
              <a:off x="4989621" y="1909682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Plus 47"/>
            <p:cNvSpPr/>
            <p:nvPr/>
          </p:nvSpPr>
          <p:spPr>
            <a:xfrm>
              <a:off x="5325941" y="1811702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Plus 48"/>
            <p:cNvSpPr/>
            <p:nvPr/>
          </p:nvSpPr>
          <p:spPr>
            <a:xfrm>
              <a:off x="5998582" y="1902567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Plus 49"/>
            <p:cNvSpPr/>
            <p:nvPr/>
          </p:nvSpPr>
          <p:spPr>
            <a:xfrm>
              <a:off x="6334903" y="1928088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1" name="Straight Connector 50"/>
            <p:cNvCxnSpPr/>
            <p:nvPr/>
          </p:nvCxnSpPr>
          <p:spPr>
            <a:xfrm>
              <a:off x="5043134" y="1958793"/>
              <a:ext cx="168162" cy="36443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V="1">
              <a:off x="5211296" y="1863988"/>
              <a:ext cx="168158" cy="121723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5379454" y="1863988"/>
              <a:ext cx="168162" cy="87364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Plus 53"/>
            <p:cNvSpPr/>
            <p:nvPr/>
          </p:nvSpPr>
          <p:spPr>
            <a:xfrm>
              <a:off x="5662261" y="1885317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5" name="Straight Connector 54"/>
            <p:cNvCxnSpPr/>
            <p:nvPr/>
          </p:nvCxnSpPr>
          <p:spPr>
            <a:xfrm flipV="1">
              <a:off x="5547616" y="1937603"/>
              <a:ext cx="168158" cy="13749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Plus 105"/>
            <p:cNvSpPr/>
            <p:nvPr/>
          </p:nvSpPr>
          <p:spPr>
            <a:xfrm>
              <a:off x="5157783" y="1933425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Plus 107"/>
            <p:cNvSpPr/>
            <p:nvPr/>
          </p:nvSpPr>
          <p:spPr>
            <a:xfrm>
              <a:off x="5494103" y="1899066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Plus 109"/>
            <p:cNvSpPr/>
            <p:nvPr/>
          </p:nvSpPr>
          <p:spPr>
            <a:xfrm>
              <a:off x="5830423" y="1864707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Plus 111"/>
            <p:cNvSpPr/>
            <p:nvPr/>
          </p:nvSpPr>
          <p:spPr>
            <a:xfrm>
              <a:off x="6166743" y="1963698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3" name="Straight Connector 112"/>
            <p:cNvCxnSpPr/>
            <p:nvPr/>
          </p:nvCxnSpPr>
          <p:spPr>
            <a:xfrm flipV="1">
              <a:off x="5715774" y="1913818"/>
              <a:ext cx="168162" cy="20610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/>
            <p:nvPr/>
          </p:nvCxnSpPr>
          <p:spPr>
            <a:xfrm>
              <a:off x="5883936" y="1913818"/>
              <a:ext cx="168159" cy="37860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/>
            <p:nvPr/>
          </p:nvCxnSpPr>
          <p:spPr>
            <a:xfrm>
              <a:off x="6052095" y="1951678"/>
              <a:ext cx="168161" cy="61131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/>
            <p:nvPr/>
          </p:nvCxnSpPr>
          <p:spPr>
            <a:xfrm flipV="1">
              <a:off x="6220256" y="1977199"/>
              <a:ext cx="168160" cy="35610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4" name="Group 133"/>
          <p:cNvGrpSpPr/>
          <p:nvPr/>
        </p:nvGrpSpPr>
        <p:grpSpPr>
          <a:xfrm>
            <a:off x="7325470" y="1684851"/>
            <a:ext cx="1452308" cy="471409"/>
            <a:chOff x="7325470" y="1684851"/>
            <a:chExt cx="1452308" cy="471409"/>
          </a:xfrm>
        </p:grpSpPr>
        <p:sp>
          <p:nvSpPr>
            <p:cNvPr id="91" name="Plus 90"/>
            <p:cNvSpPr/>
            <p:nvPr/>
          </p:nvSpPr>
          <p:spPr>
            <a:xfrm>
              <a:off x="7325470" y="2049234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Plus 91"/>
            <p:cNvSpPr/>
            <p:nvPr/>
          </p:nvSpPr>
          <p:spPr>
            <a:xfrm>
              <a:off x="7661790" y="1958139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Plus 92"/>
            <p:cNvSpPr/>
            <p:nvPr/>
          </p:nvSpPr>
          <p:spPr>
            <a:xfrm>
              <a:off x="8334430" y="1775947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Plus 93"/>
            <p:cNvSpPr/>
            <p:nvPr/>
          </p:nvSpPr>
          <p:spPr>
            <a:xfrm>
              <a:off x="8670752" y="1684851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5" name="Straight Connector 94"/>
            <p:cNvCxnSpPr/>
            <p:nvPr/>
          </p:nvCxnSpPr>
          <p:spPr>
            <a:xfrm flipV="1">
              <a:off x="7378983" y="1733962"/>
              <a:ext cx="1345282" cy="364383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Plus 95"/>
            <p:cNvSpPr/>
            <p:nvPr/>
          </p:nvSpPr>
          <p:spPr>
            <a:xfrm>
              <a:off x="7998110" y="1867043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Plus 118"/>
            <p:cNvSpPr/>
            <p:nvPr/>
          </p:nvSpPr>
          <p:spPr>
            <a:xfrm>
              <a:off x="7493630" y="2003687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Plus 119"/>
            <p:cNvSpPr/>
            <p:nvPr/>
          </p:nvSpPr>
          <p:spPr>
            <a:xfrm>
              <a:off x="7829950" y="1912591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Plus 120"/>
            <p:cNvSpPr/>
            <p:nvPr/>
          </p:nvSpPr>
          <p:spPr>
            <a:xfrm>
              <a:off x="8166270" y="1821495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Plus 121"/>
            <p:cNvSpPr/>
            <p:nvPr/>
          </p:nvSpPr>
          <p:spPr>
            <a:xfrm>
              <a:off x="8502590" y="1730399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6" name="Slide Number Placeholder 7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C456B4-5419-4C64-A6AF-842BE980463E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sp>
        <p:nvSpPr>
          <p:cNvPr id="79" name="Content Placeholder 97"/>
          <p:cNvSpPr>
            <a:spLocks noGrp="1"/>
          </p:cNvSpPr>
          <p:nvPr>
            <p:ph idx="1"/>
          </p:nvPr>
        </p:nvSpPr>
        <p:spPr>
          <a:xfrm>
            <a:off x="457200" y="3588707"/>
            <a:ext cx="8229600" cy="1183657"/>
          </a:xfrm>
        </p:spPr>
        <p:txBody>
          <a:bodyPr/>
          <a:lstStyle/>
          <a:p>
            <a:r>
              <a:rPr lang="en-US" dirty="0" smtClean="0"/>
              <a:t>Decomposition for the sake of analysis only</a:t>
            </a:r>
          </a:p>
          <a:p>
            <a:pPr lvl="1"/>
            <a:r>
              <a:rPr lang="en-US" dirty="0" smtClean="0"/>
              <a:t>We do not compute it in practice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5125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extBox 87"/>
          <p:cNvSpPr txBox="1"/>
          <p:nvPr/>
        </p:nvSpPr>
        <p:spPr>
          <a:xfrm>
            <a:off x="2302637" y="2823031"/>
            <a:ext cx="2146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Discontinuity</a:t>
            </a:r>
            <a:endParaRPr lang="en-US" sz="24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Intuition for 1D Edge</a:t>
            </a:r>
            <a:endParaRPr lang="en-US" dirty="0"/>
          </a:p>
        </p:txBody>
      </p:sp>
      <p:sp>
        <p:nvSpPr>
          <p:cNvPr id="82" name="TextBox 81"/>
          <p:cNvSpPr txBox="1"/>
          <p:nvPr/>
        </p:nvSpPr>
        <p:spPr>
          <a:xfrm>
            <a:off x="1980948" y="1597390"/>
            <a:ext cx="4542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=</a:t>
            </a:r>
            <a:endParaRPr lang="en-US" sz="3600" dirty="0"/>
          </a:p>
        </p:txBody>
      </p:sp>
      <p:sp>
        <p:nvSpPr>
          <p:cNvPr id="83" name="TextBox 82"/>
          <p:cNvSpPr txBox="1"/>
          <p:nvPr/>
        </p:nvSpPr>
        <p:spPr>
          <a:xfrm>
            <a:off x="4319409" y="1597390"/>
            <a:ext cx="4542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+</a:t>
            </a:r>
            <a:endParaRPr lang="en-US" sz="3600" dirty="0"/>
          </a:p>
        </p:txBody>
      </p:sp>
      <p:sp>
        <p:nvSpPr>
          <p:cNvPr id="84" name="TextBox 83"/>
          <p:cNvSpPr txBox="1"/>
          <p:nvPr/>
        </p:nvSpPr>
        <p:spPr>
          <a:xfrm>
            <a:off x="6657870" y="1597390"/>
            <a:ext cx="4542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+</a:t>
            </a:r>
            <a:endParaRPr lang="en-US" sz="3600" dirty="0"/>
          </a:p>
        </p:txBody>
      </p:sp>
      <p:sp>
        <p:nvSpPr>
          <p:cNvPr id="85" name="TextBox 84"/>
          <p:cNvSpPr txBox="1"/>
          <p:nvPr/>
        </p:nvSpPr>
        <p:spPr>
          <a:xfrm>
            <a:off x="86670" y="2823031"/>
            <a:ext cx="19115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I</a:t>
            </a:r>
            <a:r>
              <a:rPr lang="en-US" sz="2400" b="1" dirty="0" smtClean="0"/>
              <a:t>nput signal</a:t>
            </a:r>
            <a:endParaRPr lang="en-US" sz="2400" b="1" dirty="0"/>
          </a:p>
        </p:txBody>
      </p:sp>
      <p:sp>
        <p:nvSpPr>
          <p:cNvPr id="87" name="TextBox 86"/>
          <p:cNvSpPr txBox="1"/>
          <p:nvPr/>
        </p:nvSpPr>
        <p:spPr>
          <a:xfrm>
            <a:off x="5078972" y="2823031"/>
            <a:ext cx="12736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T</a:t>
            </a:r>
            <a:r>
              <a:rPr lang="en-US" sz="2400" b="1" dirty="0" smtClean="0"/>
              <a:t>exture</a:t>
            </a:r>
            <a:endParaRPr lang="en-US" sz="2400" b="1" dirty="0"/>
          </a:p>
        </p:txBody>
      </p:sp>
      <p:grpSp>
        <p:nvGrpSpPr>
          <p:cNvPr id="3" name="Group 123"/>
          <p:cNvGrpSpPr/>
          <p:nvPr/>
        </p:nvGrpSpPr>
        <p:grpSpPr>
          <a:xfrm>
            <a:off x="312699" y="1131347"/>
            <a:ext cx="1452310" cy="1496603"/>
            <a:chOff x="312699" y="1131347"/>
            <a:chExt cx="1452310" cy="1496603"/>
          </a:xfrm>
        </p:grpSpPr>
        <p:sp>
          <p:nvSpPr>
            <p:cNvPr id="11" name="Plus 10"/>
            <p:cNvSpPr/>
            <p:nvPr/>
          </p:nvSpPr>
          <p:spPr>
            <a:xfrm>
              <a:off x="312699" y="2520924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Plus 11"/>
            <p:cNvSpPr/>
            <p:nvPr/>
          </p:nvSpPr>
          <p:spPr>
            <a:xfrm>
              <a:off x="649019" y="2310144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Plus 12"/>
            <p:cNvSpPr/>
            <p:nvPr/>
          </p:nvSpPr>
          <p:spPr>
            <a:xfrm>
              <a:off x="1153503" y="1316824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Plus 13"/>
            <p:cNvSpPr/>
            <p:nvPr/>
          </p:nvSpPr>
          <p:spPr>
            <a:xfrm>
              <a:off x="1489822" y="1181223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/>
            <p:cNvCxnSpPr/>
            <p:nvPr/>
          </p:nvCxnSpPr>
          <p:spPr>
            <a:xfrm flipV="1">
              <a:off x="366212" y="2517720"/>
              <a:ext cx="168160" cy="55490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870693" y="2390734"/>
              <a:ext cx="168161" cy="56588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1038854" y="1365935"/>
              <a:ext cx="168162" cy="1021624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lus 29"/>
            <p:cNvSpPr/>
            <p:nvPr/>
          </p:nvSpPr>
          <p:spPr>
            <a:xfrm>
              <a:off x="985341" y="2338448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" name="Straight Connector 32"/>
            <p:cNvCxnSpPr/>
            <p:nvPr/>
          </p:nvCxnSpPr>
          <p:spPr>
            <a:xfrm>
              <a:off x="1207016" y="1365935"/>
              <a:ext cx="168159" cy="22225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Plus 45"/>
            <p:cNvSpPr/>
            <p:nvPr/>
          </p:nvSpPr>
          <p:spPr>
            <a:xfrm>
              <a:off x="480859" y="2465434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Plus 55"/>
            <p:cNvSpPr/>
            <p:nvPr/>
          </p:nvSpPr>
          <p:spPr>
            <a:xfrm>
              <a:off x="817180" y="2395036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7" name="Straight Connector 56"/>
            <p:cNvCxnSpPr/>
            <p:nvPr/>
          </p:nvCxnSpPr>
          <p:spPr>
            <a:xfrm flipV="1">
              <a:off x="534372" y="2362430"/>
              <a:ext cx="168160" cy="155290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702532" y="2362430"/>
              <a:ext cx="168161" cy="84892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Plus 58"/>
            <p:cNvSpPr/>
            <p:nvPr/>
          </p:nvSpPr>
          <p:spPr>
            <a:xfrm>
              <a:off x="1321662" y="1339049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Plus 59"/>
            <p:cNvSpPr/>
            <p:nvPr/>
          </p:nvSpPr>
          <p:spPr>
            <a:xfrm>
              <a:off x="1657983" y="1131347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2" name="Straight Connector 61"/>
            <p:cNvCxnSpPr/>
            <p:nvPr/>
          </p:nvCxnSpPr>
          <p:spPr>
            <a:xfrm flipV="1">
              <a:off x="1375175" y="1223984"/>
              <a:ext cx="168160" cy="157826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flipV="1">
              <a:off x="1543335" y="1174108"/>
              <a:ext cx="168161" cy="49876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131"/>
          <p:cNvGrpSpPr/>
          <p:nvPr/>
        </p:nvGrpSpPr>
        <p:grpSpPr>
          <a:xfrm>
            <a:off x="2651160" y="1285536"/>
            <a:ext cx="1452305" cy="1270039"/>
            <a:chOff x="2651160" y="1285536"/>
            <a:chExt cx="1452305" cy="1270039"/>
          </a:xfrm>
        </p:grpSpPr>
        <p:sp>
          <p:nvSpPr>
            <p:cNvPr id="63" name="Plus 62"/>
            <p:cNvSpPr/>
            <p:nvPr/>
          </p:nvSpPr>
          <p:spPr>
            <a:xfrm>
              <a:off x="2651160" y="2448549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Plus 63"/>
            <p:cNvSpPr/>
            <p:nvPr/>
          </p:nvSpPr>
          <p:spPr>
            <a:xfrm>
              <a:off x="2987481" y="2448549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Plus 64"/>
            <p:cNvSpPr/>
            <p:nvPr/>
          </p:nvSpPr>
          <p:spPr>
            <a:xfrm>
              <a:off x="3491961" y="1285536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Plus 65"/>
            <p:cNvSpPr/>
            <p:nvPr/>
          </p:nvSpPr>
          <p:spPr>
            <a:xfrm>
              <a:off x="3828280" y="1285536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7" name="Straight Connector 66"/>
            <p:cNvCxnSpPr>
              <a:stCxn id="63" idx="0"/>
              <a:endCxn id="70" idx="2"/>
            </p:cNvCxnSpPr>
            <p:nvPr/>
          </p:nvCxnSpPr>
          <p:spPr>
            <a:xfrm>
              <a:off x="2744000" y="2502062"/>
              <a:ext cx="593988" cy="0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flipV="1">
              <a:off x="3377315" y="1334647"/>
              <a:ext cx="168159" cy="1163013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Plus 69"/>
            <p:cNvSpPr/>
            <p:nvPr/>
          </p:nvSpPr>
          <p:spPr>
            <a:xfrm>
              <a:off x="3323802" y="2448549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1" name="Straight Connector 70"/>
            <p:cNvCxnSpPr>
              <a:endCxn id="104" idx="2"/>
            </p:cNvCxnSpPr>
            <p:nvPr/>
          </p:nvCxnSpPr>
          <p:spPr>
            <a:xfrm>
              <a:off x="3545474" y="1337822"/>
              <a:ext cx="465151" cy="3940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Plus 88"/>
            <p:cNvSpPr/>
            <p:nvPr/>
          </p:nvSpPr>
          <p:spPr>
            <a:xfrm>
              <a:off x="3660123" y="1288249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Plus 99"/>
            <p:cNvSpPr/>
            <p:nvPr/>
          </p:nvSpPr>
          <p:spPr>
            <a:xfrm>
              <a:off x="2819319" y="2447281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Plus 101"/>
            <p:cNvSpPr/>
            <p:nvPr/>
          </p:nvSpPr>
          <p:spPr>
            <a:xfrm>
              <a:off x="3155640" y="2445474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Plus 103"/>
            <p:cNvSpPr/>
            <p:nvPr/>
          </p:nvSpPr>
          <p:spPr>
            <a:xfrm>
              <a:off x="3996439" y="1288249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130"/>
          <p:cNvGrpSpPr/>
          <p:nvPr/>
        </p:nvGrpSpPr>
        <p:grpSpPr>
          <a:xfrm>
            <a:off x="4989621" y="1811702"/>
            <a:ext cx="1452308" cy="259022"/>
            <a:chOff x="4989621" y="1811702"/>
            <a:chExt cx="1452308" cy="259022"/>
          </a:xfrm>
        </p:grpSpPr>
        <p:sp>
          <p:nvSpPr>
            <p:cNvPr id="47" name="Plus 46"/>
            <p:cNvSpPr/>
            <p:nvPr/>
          </p:nvSpPr>
          <p:spPr>
            <a:xfrm>
              <a:off x="4989621" y="1909682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Plus 47"/>
            <p:cNvSpPr/>
            <p:nvPr/>
          </p:nvSpPr>
          <p:spPr>
            <a:xfrm>
              <a:off x="5325941" y="1811702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Plus 48"/>
            <p:cNvSpPr/>
            <p:nvPr/>
          </p:nvSpPr>
          <p:spPr>
            <a:xfrm>
              <a:off x="5998582" y="1902567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Plus 49"/>
            <p:cNvSpPr/>
            <p:nvPr/>
          </p:nvSpPr>
          <p:spPr>
            <a:xfrm>
              <a:off x="6334903" y="1928088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1" name="Straight Connector 50"/>
            <p:cNvCxnSpPr/>
            <p:nvPr/>
          </p:nvCxnSpPr>
          <p:spPr>
            <a:xfrm>
              <a:off x="5043134" y="1958793"/>
              <a:ext cx="168162" cy="36443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V="1">
              <a:off x="5211296" y="1863988"/>
              <a:ext cx="168158" cy="121723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5379454" y="1863988"/>
              <a:ext cx="168162" cy="87364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Plus 53"/>
            <p:cNvSpPr/>
            <p:nvPr/>
          </p:nvSpPr>
          <p:spPr>
            <a:xfrm>
              <a:off x="5662261" y="1885317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5" name="Straight Connector 54"/>
            <p:cNvCxnSpPr/>
            <p:nvPr/>
          </p:nvCxnSpPr>
          <p:spPr>
            <a:xfrm flipV="1">
              <a:off x="5547616" y="1937603"/>
              <a:ext cx="168158" cy="13749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Plus 105"/>
            <p:cNvSpPr/>
            <p:nvPr/>
          </p:nvSpPr>
          <p:spPr>
            <a:xfrm>
              <a:off x="5157783" y="1933425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Plus 107"/>
            <p:cNvSpPr/>
            <p:nvPr/>
          </p:nvSpPr>
          <p:spPr>
            <a:xfrm>
              <a:off x="5494103" y="1899066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Plus 109"/>
            <p:cNvSpPr/>
            <p:nvPr/>
          </p:nvSpPr>
          <p:spPr>
            <a:xfrm>
              <a:off x="5830423" y="1864707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Plus 111"/>
            <p:cNvSpPr/>
            <p:nvPr/>
          </p:nvSpPr>
          <p:spPr>
            <a:xfrm>
              <a:off x="6166743" y="1963698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3" name="Straight Connector 112"/>
            <p:cNvCxnSpPr/>
            <p:nvPr/>
          </p:nvCxnSpPr>
          <p:spPr>
            <a:xfrm flipV="1">
              <a:off x="5715774" y="1913818"/>
              <a:ext cx="168162" cy="20610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/>
            <p:nvPr/>
          </p:nvCxnSpPr>
          <p:spPr>
            <a:xfrm>
              <a:off x="5883936" y="1913818"/>
              <a:ext cx="168159" cy="37860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/>
            <p:nvPr/>
          </p:nvCxnSpPr>
          <p:spPr>
            <a:xfrm>
              <a:off x="6052095" y="1951678"/>
              <a:ext cx="168161" cy="61131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/>
            <p:nvPr/>
          </p:nvCxnSpPr>
          <p:spPr>
            <a:xfrm flipV="1">
              <a:off x="6220256" y="1977199"/>
              <a:ext cx="168160" cy="35610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133"/>
          <p:cNvGrpSpPr/>
          <p:nvPr/>
        </p:nvGrpSpPr>
        <p:grpSpPr>
          <a:xfrm>
            <a:off x="7325470" y="1684851"/>
            <a:ext cx="1452308" cy="471409"/>
            <a:chOff x="7325470" y="1684851"/>
            <a:chExt cx="1452308" cy="471409"/>
          </a:xfrm>
        </p:grpSpPr>
        <p:sp>
          <p:nvSpPr>
            <p:cNvPr id="91" name="Plus 90"/>
            <p:cNvSpPr/>
            <p:nvPr/>
          </p:nvSpPr>
          <p:spPr>
            <a:xfrm>
              <a:off x="7325470" y="2049234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Plus 91"/>
            <p:cNvSpPr/>
            <p:nvPr/>
          </p:nvSpPr>
          <p:spPr>
            <a:xfrm>
              <a:off x="7661790" y="1958139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Plus 92"/>
            <p:cNvSpPr/>
            <p:nvPr/>
          </p:nvSpPr>
          <p:spPr>
            <a:xfrm>
              <a:off x="8334430" y="1775947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Plus 93"/>
            <p:cNvSpPr/>
            <p:nvPr/>
          </p:nvSpPr>
          <p:spPr>
            <a:xfrm>
              <a:off x="8670752" y="1684851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5" name="Straight Connector 94"/>
            <p:cNvCxnSpPr/>
            <p:nvPr/>
          </p:nvCxnSpPr>
          <p:spPr>
            <a:xfrm flipV="1">
              <a:off x="7378983" y="1733962"/>
              <a:ext cx="1345282" cy="364383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Plus 95"/>
            <p:cNvSpPr/>
            <p:nvPr/>
          </p:nvSpPr>
          <p:spPr>
            <a:xfrm>
              <a:off x="7998110" y="1867043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Plus 118"/>
            <p:cNvSpPr/>
            <p:nvPr/>
          </p:nvSpPr>
          <p:spPr>
            <a:xfrm>
              <a:off x="7493630" y="2003687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Plus 119"/>
            <p:cNvSpPr/>
            <p:nvPr/>
          </p:nvSpPr>
          <p:spPr>
            <a:xfrm>
              <a:off x="7829950" y="1912591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Plus 120"/>
            <p:cNvSpPr/>
            <p:nvPr/>
          </p:nvSpPr>
          <p:spPr>
            <a:xfrm>
              <a:off x="8166270" y="1821495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Plus 121"/>
            <p:cNvSpPr/>
            <p:nvPr/>
          </p:nvSpPr>
          <p:spPr>
            <a:xfrm>
              <a:off x="8502590" y="1730399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3" name="Rectangle 72"/>
          <p:cNvSpPr/>
          <p:nvPr/>
        </p:nvSpPr>
        <p:spPr>
          <a:xfrm>
            <a:off x="86670" y="1063625"/>
            <a:ext cx="7025471" cy="380319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extBox 73"/>
          <p:cNvSpPr txBox="1"/>
          <p:nvPr/>
        </p:nvSpPr>
        <p:spPr>
          <a:xfrm>
            <a:off x="7289868" y="2823031"/>
            <a:ext cx="1519053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S</a:t>
            </a:r>
            <a:r>
              <a:rPr lang="en-US" sz="2400" b="1" dirty="0" smtClean="0"/>
              <a:t>mooth</a:t>
            </a:r>
            <a:endParaRPr lang="en-US" b="1" dirty="0" smtClean="0"/>
          </a:p>
          <a:p>
            <a:pPr algn="ctr"/>
            <a:r>
              <a:rPr lang="en-US" dirty="0" smtClean="0"/>
              <a:t>Does not</a:t>
            </a:r>
            <a:br>
              <a:rPr lang="en-US" dirty="0" smtClean="0"/>
            </a:br>
            <a:r>
              <a:rPr lang="en-US" dirty="0" smtClean="0"/>
              <a:t>contribute to</a:t>
            </a:r>
            <a:br>
              <a:rPr lang="en-US" dirty="0" smtClean="0"/>
            </a:br>
            <a:r>
              <a:rPr lang="en-US" dirty="0" smtClean="0"/>
              <a:t>Lap. pyramid</a:t>
            </a:r>
          </a:p>
          <a:p>
            <a:pPr algn="ctr"/>
            <a:r>
              <a:rPr lang="en-US" dirty="0" smtClean="0"/>
              <a:t>at that sca</a:t>
            </a:r>
            <a:r>
              <a:rPr lang="en-US" dirty="0"/>
              <a:t>l</a:t>
            </a:r>
            <a:r>
              <a:rPr lang="en-US" dirty="0" smtClean="0"/>
              <a:t>e</a:t>
            </a:r>
            <a:br>
              <a:rPr lang="en-US" dirty="0" smtClean="0"/>
            </a:br>
            <a:r>
              <a:rPr lang="en-US" dirty="0" smtClean="0"/>
              <a:t>(d</a:t>
            </a:r>
            <a:r>
              <a:rPr lang="en-US" baseline="30000" dirty="0" smtClean="0"/>
              <a:t>2</a:t>
            </a:r>
            <a:r>
              <a:rPr lang="en-US" dirty="0" smtClean="0"/>
              <a:t>/dx</a:t>
            </a:r>
            <a:r>
              <a:rPr lang="en-US" baseline="30000" dirty="0" smtClean="0"/>
              <a:t>2</a:t>
            </a:r>
            <a:r>
              <a:rPr lang="en-US" dirty="0" smtClean="0"/>
              <a:t>=0)</a:t>
            </a:r>
            <a:endParaRPr lang="en-US" dirty="0"/>
          </a:p>
        </p:txBody>
      </p:sp>
      <p:sp>
        <p:nvSpPr>
          <p:cNvPr id="78" name="Slide Number Placeholder 7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C456B4-5419-4C64-A6AF-842BE980463E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125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82725" y="827088"/>
            <a:ext cx="6178550" cy="411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4288"/>
            <a:ext cx="8229600" cy="741362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smtClean="0"/>
              <a:t>Taking Edges into Account for Halo-free Result</a:t>
            </a:r>
            <a:endParaRPr lang="en-US" sz="3600" dirty="0"/>
          </a:p>
        </p:txBody>
      </p:sp>
      <p:sp>
        <p:nvSpPr>
          <p:cNvPr id="17411" name="TextBox 6"/>
          <p:cNvSpPr txBox="1">
            <a:spLocks noChangeArrowheads="1"/>
          </p:cNvSpPr>
          <p:nvPr/>
        </p:nvSpPr>
        <p:spPr bwMode="auto">
          <a:xfrm>
            <a:off x="7661275" y="4576763"/>
            <a:ext cx="10969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our result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D834AA-9078-485F-B296-3D20E2BA1C83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Group 92"/>
          <p:cNvGrpSpPr/>
          <p:nvPr/>
        </p:nvGrpSpPr>
        <p:grpSpPr>
          <a:xfrm>
            <a:off x="4989621" y="2158280"/>
            <a:ext cx="1452308" cy="259022"/>
            <a:chOff x="4989621" y="1811702"/>
            <a:chExt cx="1452308" cy="259022"/>
          </a:xfrm>
        </p:grpSpPr>
        <p:sp>
          <p:nvSpPr>
            <p:cNvPr id="94" name="Plus 93"/>
            <p:cNvSpPr/>
            <p:nvPr/>
          </p:nvSpPr>
          <p:spPr>
            <a:xfrm>
              <a:off x="4989621" y="1909682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Plus 94"/>
            <p:cNvSpPr/>
            <p:nvPr/>
          </p:nvSpPr>
          <p:spPr>
            <a:xfrm>
              <a:off x="5325941" y="1811702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Plus 95"/>
            <p:cNvSpPr/>
            <p:nvPr/>
          </p:nvSpPr>
          <p:spPr>
            <a:xfrm>
              <a:off x="5998582" y="1902567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Plus 96"/>
            <p:cNvSpPr/>
            <p:nvPr/>
          </p:nvSpPr>
          <p:spPr>
            <a:xfrm>
              <a:off x="6334903" y="1928088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8" name="Straight Connector 97"/>
            <p:cNvCxnSpPr/>
            <p:nvPr/>
          </p:nvCxnSpPr>
          <p:spPr>
            <a:xfrm>
              <a:off x="5043134" y="1958793"/>
              <a:ext cx="168162" cy="36443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 flipV="1">
              <a:off x="5211296" y="1863988"/>
              <a:ext cx="168158" cy="121723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>
              <a:off x="5379454" y="1863988"/>
              <a:ext cx="168162" cy="87364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Plus 100"/>
            <p:cNvSpPr/>
            <p:nvPr/>
          </p:nvSpPr>
          <p:spPr>
            <a:xfrm>
              <a:off x="5662261" y="1885317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2" name="Straight Connector 101"/>
            <p:cNvCxnSpPr/>
            <p:nvPr/>
          </p:nvCxnSpPr>
          <p:spPr>
            <a:xfrm flipV="1">
              <a:off x="5547616" y="1937603"/>
              <a:ext cx="168158" cy="13749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Plus 102"/>
            <p:cNvSpPr/>
            <p:nvPr/>
          </p:nvSpPr>
          <p:spPr>
            <a:xfrm>
              <a:off x="5157783" y="1933425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Plus 103"/>
            <p:cNvSpPr/>
            <p:nvPr/>
          </p:nvSpPr>
          <p:spPr>
            <a:xfrm>
              <a:off x="5494103" y="1899066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Plus 104"/>
            <p:cNvSpPr/>
            <p:nvPr/>
          </p:nvSpPr>
          <p:spPr>
            <a:xfrm>
              <a:off x="5830423" y="1864707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Plus 105"/>
            <p:cNvSpPr/>
            <p:nvPr/>
          </p:nvSpPr>
          <p:spPr>
            <a:xfrm>
              <a:off x="6166743" y="1963698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7" name="Straight Connector 106"/>
            <p:cNvCxnSpPr/>
            <p:nvPr/>
          </p:nvCxnSpPr>
          <p:spPr>
            <a:xfrm flipV="1">
              <a:off x="5715774" y="1913818"/>
              <a:ext cx="168162" cy="20610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>
              <a:off x="5883936" y="1913818"/>
              <a:ext cx="168159" cy="37860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>
              <a:off x="6052095" y="1951678"/>
              <a:ext cx="168161" cy="61131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 flipV="1">
              <a:off x="6220256" y="1977199"/>
              <a:ext cx="168160" cy="35610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8" name="TextBox 87"/>
          <p:cNvSpPr txBox="1"/>
          <p:nvPr/>
        </p:nvSpPr>
        <p:spPr>
          <a:xfrm>
            <a:off x="2302637" y="3169609"/>
            <a:ext cx="2146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D</a:t>
            </a:r>
            <a:r>
              <a:rPr lang="en-US" sz="2400" b="1" dirty="0" smtClean="0"/>
              <a:t>iscontinuity</a:t>
            </a:r>
            <a:endParaRPr lang="en-US" sz="24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Ideal Texture Increase</a:t>
            </a:r>
            <a:endParaRPr lang="en-US" dirty="0"/>
          </a:p>
        </p:txBody>
      </p:sp>
      <p:sp>
        <p:nvSpPr>
          <p:cNvPr id="87" name="TextBox 86"/>
          <p:cNvSpPr txBox="1"/>
          <p:nvPr/>
        </p:nvSpPr>
        <p:spPr>
          <a:xfrm>
            <a:off x="5078971" y="3169609"/>
            <a:ext cx="12736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T</a:t>
            </a:r>
            <a:r>
              <a:rPr lang="en-US" sz="2400" b="1" dirty="0" smtClean="0"/>
              <a:t>exture</a:t>
            </a:r>
            <a:endParaRPr lang="en-US" sz="2400" b="1" dirty="0"/>
          </a:p>
        </p:txBody>
      </p:sp>
      <p:sp>
        <p:nvSpPr>
          <p:cNvPr id="9" name="Rectangle 8"/>
          <p:cNvSpPr/>
          <p:nvPr/>
        </p:nvSpPr>
        <p:spPr>
          <a:xfrm>
            <a:off x="4746415" y="1890233"/>
            <a:ext cx="1884190" cy="111939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Plus 55"/>
          <p:cNvSpPr/>
          <p:nvPr/>
        </p:nvSpPr>
        <p:spPr>
          <a:xfrm>
            <a:off x="4989621" y="2305371"/>
            <a:ext cx="107026" cy="107026"/>
          </a:xfrm>
          <a:prstGeom prst="mathPlus">
            <a:avLst/>
          </a:prstGeom>
          <a:solidFill>
            <a:srgbClr val="FF6600"/>
          </a:solidFill>
          <a:ln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Plus 56"/>
          <p:cNvSpPr/>
          <p:nvPr/>
        </p:nvSpPr>
        <p:spPr>
          <a:xfrm>
            <a:off x="5325941" y="2053967"/>
            <a:ext cx="107026" cy="107026"/>
          </a:xfrm>
          <a:prstGeom prst="mathPlus">
            <a:avLst/>
          </a:prstGeom>
          <a:solidFill>
            <a:srgbClr val="FF6600"/>
          </a:solidFill>
          <a:ln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Plus 57"/>
          <p:cNvSpPr/>
          <p:nvPr/>
        </p:nvSpPr>
        <p:spPr>
          <a:xfrm>
            <a:off x="5998582" y="2276090"/>
            <a:ext cx="107026" cy="107026"/>
          </a:xfrm>
          <a:prstGeom prst="mathPlus">
            <a:avLst/>
          </a:prstGeom>
          <a:solidFill>
            <a:srgbClr val="FF6600"/>
          </a:solidFill>
          <a:ln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Plus 58"/>
          <p:cNvSpPr/>
          <p:nvPr/>
        </p:nvSpPr>
        <p:spPr>
          <a:xfrm>
            <a:off x="6337544" y="2329603"/>
            <a:ext cx="107026" cy="107026"/>
          </a:xfrm>
          <a:prstGeom prst="mathPlus">
            <a:avLst/>
          </a:prstGeom>
          <a:solidFill>
            <a:srgbClr val="FF6600"/>
          </a:solidFill>
          <a:ln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0" name="Straight Connector 59"/>
          <p:cNvCxnSpPr/>
          <p:nvPr/>
        </p:nvCxnSpPr>
        <p:spPr>
          <a:xfrm>
            <a:off x="5043134" y="2363286"/>
            <a:ext cx="168162" cy="63991"/>
          </a:xfrm>
          <a:prstGeom prst="line">
            <a:avLst/>
          </a:prstGeom>
          <a:solidFill>
            <a:srgbClr val="0000FF"/>
          </a:solidFill>
          <a:ln w="12700"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flipV="1">
            <a:off x="5211296" y="2099903"/>
            <a:ext cx="168158" cy="315395"/>
          </a:xfrm>
          <a:prstGeom prst="line">
            <a:avLst/>
          </a:prstGeom>
          <a:solidFill>
            <a:srgbClr val="0000FF"/>
          </a:solidFill>
          <a:ln w="12700"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5379454" y="2099903"/>
            <a:ext cx="165878" cy="230214"/>
          </a:xfrm>
          <a:prstGeom prst="line">
            <a:avLst/>
          </a:prstGeom>
          <a:solidFill>
            <a:srgbClr val="0000FF"/>
          </a:solidFill>
          <a:ln w="12700"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Plus 67"/>
          <p:cNvSpPr/>
          <p:nvPr/>
        </p:nvSpPr>
        <p:spPr>
          <a:xfrm>
            <a:off x="5662261" y="2231589"/>
            <a:ext cx="107026" cy="107026"/>
          </a:xfrm>
          <a:prstGeom prst="mathPlus">
            <a:avLst/>
          </a:prstGeom>
          <a:solidFill>
            <a:srgbClr val="FF6600"/>
          </a:solidFill>
          <a:ln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2" name="Straight Connector 71"/>
          <p:cNvCxnSpPr/>
          <p:nvPr/>
        </p:nvCxnSpPr>
        <p:spPr>
          <a:xfrm>
            <a:off x="6052095" y="2333160"/>
            <a:ext cx="169332" cy="116772"/>
          </a:xfrm>
          <a:prstGeom prst="line">
            <a:avLst/>
          </a:prstGeom>
          <a:solidFill>
            <a:srgbClr val="0000FF"/>
          </a:solidFill>
          <a:ln w="12700"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Up Arrow 14"/>
          <p:cNvSpPr/>
          <p:nvPr/>
        </p:nvSpPr>
        <p:spPr>
          <a:xfrm>
            <a:off x="2484687" y="3902576"/>
            <a:ext cx="1785256" cy="522514"/>
          </a:xfrm>
          <a:prstGeom prst="upArrow">
            <a:avLst>
              <a:gd name="adj1" fmla="val 100000"/>
              <a:gd name="adj2" fmla="val 34259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Keep unchanged</a:t>
            </a:r>
            <a:endParaRPr lang="en-US" dirty="0"/>
          </a:p>
        </p:txBody>
      </p:sp>
      <p:sp>
        <p:nvSpPr>
          <p:cNvPr id="73" name="Up Arrow 72"/>
          <p:cNvSpPr/>
          <p:nvPr/>
        </p:nvSpPr>
        <p:spPr>
          <a:xfrm>
            <a:off x="4822117" y="3902576"/>
            <a:ext cx="1785256" cy="522514"/>
          </a:xfrm>
          <a:prstGeom prst="upArrow">
            <a:avLst>
              <a:gd name="adj1" fmla="val 100000"/>
              <a:gd name="adj2" fmla="val 34259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Amplify</a:t>
            </a:r>
            <a:endParaRPr lang="en-US" dirty="0"/>
          </a:p>
        </p:txBody>
      </p:sp>
      <p:sp>
        <p:nvSpPr>
          <p:cNvPr id="83" name="Plus 82"/>
          <p:cNvSpPr/>
          <p:nvPr/>
        </p:nvSpPr>
        <p:spPr>
          <a:xfrm>
            <a:off x="5157783" y="2369362"/>
            <a:ext cx="107026" cy="107026"/>
          </a:xfrm>
          <a:prstGeom prst="mathPlus">
            <a:avLst/>
          </a:prstGeom>
          <a:solidFill>
            <a:srgbClr val="FF6600"/>
          </a:solidFill>
          <a:ln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Plus 83"/>
          <p:cNvSpPr/>
          <p:nvPr/>
        </p:nvSpPr>
        <p:spPr>
          <a:xfrm>
            <a:off x="5491819" y="2284181"/>
            <a:ext cx="107026" cy="107026"/>
          </a:xfrm>
          <a:prstGeom prst="mathPlus">
            <a:avLst/>
          </a:prstGeom>
          <a:solidFill>
            <a:srgbClr val="FF6600"/>
          </a:solidFill>
          <a:ln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Plus 84"/>
          <p:cNvSpPr/>
          <p:nvPr/>
        </p:nvSpPr>
        <p:spPr>
          <a:xfrm>
            <a:off x="5830423" y="2155055"/>
            <a:ext cx="107026" cy="107026"/>
          </a:xfrm>
          <a:prstGeom prst="mathPlus">
            <a:avLst/>
          </a:prstGeom>
          <a:solidFill>
            <a:srgbClr val="FF6600"/>
          </a:solidFill>
          <a:ln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Plus 85"/>
          <p:cNvSpPr/>
          <p:nvPr/>
        </p:nvSpPr>
        <p:spPr>
          <a:xfrm>
            <a:off x="6167914" y="2392862"/>
            <a:ext cx="107026" cy="107026"/>
          </a:xfrm>
          <a:prstGeom prst="mathPlus">
            <a:avLst/>
          </a:prstGeom>
          <a:solidFill>
            <a:srgbClr val="FF6600"/>
          </a:solidFill>
          <a:ln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9" name="Straight Connector 88"/>
          <p:cNvCxnSpPr/>
          <p:nvPr/>
        </p:nvCxnSpPr>
        <p:spPr>
          <a:xfrm flipV="1">
            <a:off x="5545332" y="2283875"/>
            <a:ext cx="170442" cy="52592"/>
          </a:xfrm>
          <a:prstGeom prst="line">
            <a:avLst/>
          </a:prstGeom>
          <a:solidFill>
            <a:srgbClr val="0000FF"/>
          </a:solidFill>
          <a:ln w="12700"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 flipV="1">
            <a:off x="5715774" y="2208548"/>
            <a:ext cx="168162" cy="76534"/>
          </a:xfrm>
          <a:prstGeom prst="line">
            <a:avLst/>
          </a:prstGeom>
          <a:solidFill>
            <a:srgbClr val="0000FF"/>
          </a:solidFill>
          <a:ln w="12700"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>
            <a:off x="5883936" y="2208548"/>
            <a:ext cx="168159" cy="121035"/>
          </a:xfrm>
          <a:prstGeom prst="line">
            <a:avLst/>
          </a:prstGeom>
          <a:solidFill>
            <a:srgbClr val="0000FF"/>
          </a:solidFill>
          <a:ln w="12700"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 flipV="1">
            <a:off x="6221427" y="2386673"/>
            <a:ext cx="169630" cy="63259"/>
          </a:xfrm>
          <a:prstGeom prst="line">
            <a:avLst/>
          </a:prstGeom>
          <a:solidFill>
            <a:srgbClr val="0000FF"/>
          </a:solidFill>
          <a:ln w="12700"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2" name="Group 51"/>
          <p:cNvGrpSpPr/>
          <p:nvPr/>
        </p:nvGrpSpPr>
        <p:grpSpPr>
          <a:xfrm>
            <a:off x="2651160" y="1632114"/>
            <a:ext cx="1452305" cy="1270039"/>
            <a:chOff x="2651160" y="1285536"/>
            <a:chExt cx="1452305" cy="1270039"/>
          </a:xfrm>
        </p:grpSpPr>
        <p:sp>
          <p:nvSpPr>
            <p:cNvPr id="53" name="Plus 52"/>
            <p:cNvSpPr/>
            <p:nvPr/>
          </p:nvSpPr>
          <p:spPr>
            <a:xfrm>
              <a:off x="2651160" y="2448549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Plus 53"/>
            <p:cNvSpPr/>
            <p:nvPr/>
          </p:nvSpPr>
          <p:spPr>
            <a:xfrm>
              <a:off x="2987481" y="2448549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Plus 54"/>
            <p:cNvSpPr/>
            <p:nvPr/>
          </p:nvSpPr>
          <p:spPr>
            <a:xfrm>
              <a:off x="3491961" y="1285536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Plus 73"/>
            <p:cNvSpPr/>
            <p:nvPr/>
          </p:nvSpPr>
          <p:spPr>
            <a:xfrm>
              <a:off x="3828280" y="1285536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5" name="Straight Connector 74"/>
            <p:cNvCxnSpPr>
              <a:stCxn id="53" idx="0"/>
              <a:endCxn id="77" idx="2"/>
            </p:cNvCxnSpPr>
            <p:nvPr/>
          </p:nvCxnSpPr>
          <p:spPr>
            <a:xfrm>
              <a:off x="2744000" y="2502062"/>
              <a:ext cx="593988" cy="0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flipV="1">
              <a:off x="3377315" y="1334647"/>
              <a:ext cx="168159" cy="1163013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Plus 76"/>
            <p:cNvSpPr/>
            <p:nvPr/>
          </p:nvSpPr>
          <p:spPr>
            <a:xfrm>
              <a:off x="3323802" y="2448549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8" name="Straight Connector 77"/>
            <p:cNvCxnSpPr>
              <a:endCxn id="111" idx="2"/>
            </p:cNvCxnSpPr>
            <p:nvPr/>
          </p:nvCxnSpPr>
          <p:spPr>
            <a:xfrm>
              <a:off x="3545474" y="1337822"/>
              <a:ext cx="465151" cy="3940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Plus 78"/>
            <p:cNvSpPr/>
            <p:nvPr/>
          </p:nvSpPr>
          <p:spPr>
            <a:xfrm>
              <a:off x="3660123" y="1288249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Plus 79"/>
            <p:cNvSpPr/>
            <p:nvPr/>
          </p:nvSpPr>
          <p:spPr>
            <a:xfrm>
              <a:off x="2819319" y="2447281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Plus 81"/>
            <p:cNvSpPr/>
            <p:nvPr/>
          </p:nvSpPr>
          <p:spPr>
            <a:xfrm>
              <a:off x="3155640" y="2445474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Plus 110"/>
            <p:cNvSpPr/>
            <p:nvPr/>
          </p:nvSpPr>
          <p:spPr>
            <a:xfrm>
              <a:off x="3996439" y="1288249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7" name="Slide Number Placeholder 6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D834AA-9078-485F-B296-3D20E2BA1C83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565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Rectangle 112"/>
          <p:cNvSpPr/>
          <p:nvPr/>
        </p:nvSpPr>
        <p:spPr>
          <a:xfrm rot="5400000">
            <a:off x="3475235" y="1757983"/>
            <a:ext cx="1676400" cy="7847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4" name="Straight Connector 113"/>
          <p:cNvCxnSpPr>
            <a:stCxn id="113" idx="1"/>
            <a:endCxn id="178" idx="0"/>
          </p:cNvCxnSpPr>
          <p:nvPr/>
        </p:nvCxnSpPr>
        <p:spPr>
          <a:xfrm rot="16200000" flipH="1">
            <a:off x="3492599" y="2132998"/>
            <a:ext cx="1641672" cy="0"/>
          </a:xfrm>
          <a:prstGeom prst="line">
            <a:avLst/>
          </a:prstGeom>
          <a:ln w="3175" cmpd="sng">
            <a:solidFill>
              <a:schemeClr val="bg1">
                <a:lumMod val="50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0" name="Right Arrow 89"/>
          <p:cNvSpPr/>
          <p:nvPr/>
        </p:nvSpPr>
        <p:spPr>
          <a:xfrm>
            <a:off x="5735745" y="1850146"/>
            <a:ext cx="1016564" cy="738187"/>
          </a:xfrm>
          <a:prstGeom prst="rightArrow">
            <a:avLst>
              <a:gd name="adj1" fmla="val 67021"/>
              <a:gd name="adj2" fmla="val 50000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75912" y="1828653"/>
            <a:ext cx="296703" cy="875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435368" y="2392430"/>
            <a:ext cx="2015026" cy="6994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Texture Increase</a:t>
            </a:r>
            <a:endParaRPr lang="en-US" dirty="0"/>
          </a:p>
        </p:txBody>
      </p:sp>
      <p:sp>
        <p:nvSpPr>
          <p:cNvPr id="85" name="TextBox 84"/>
          <p:cNvSpPr txBox="1"/>
          <p:nvPr/>
        </p:nvSpPr>
        <p:spPr>
          <a:xfrm>
            <a:off x="6462086" y="3171288"/>
            <a:ext cx="23904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“Locally good”</a:t>
            </a:r>
            <a:br>
              <a:rPr lang="en-US" sz="2400" b="1" dirty="0" smtClean="0"/>
            </a:br>
            <a:r>
              <a:rPr lang="en-US" sz="2400" b="1" dirty="0" smtClean="0"/>
              <a:t>version</a:t>
            </a:r>
          </a:p>
        </p:txBody>
      </p:sp>
      <p:grpSp>
        <p:nvGrpSpPr>
          <p:cNvPr id="122" name="Group 17"/>
          <p:cNvGrpSpPr>
            <a:grpSpLocks/>
          </p:cNvGrpSpPr>
          <p:nvPr/>
        </p:nvGrpSpPr>
        <p:grpSpPr bwMode="auto">
          <a:xfrm>
            <a:off x="3446237" y="1312161"/>
            <a:ext cx="1882775" cy="1884362"/>
            <a:chOff x="1916" y="773"/>
            <a:chExt cx="1186" cy="1187"/>
          </a:xfrm>
        </p:grpSpPr>
        <p:cxnSp>
          <p:nvCxnSpPr>
            <p:cNvPr id="123" name="Straight Arrow Connector 15"/>
            <p:cNvCxnSpPr>
              <a:cxnSpLocks noChangeShapeType="1"/>
            </p:cNvCxnSpPr>
            <p:nvPr/>
          </p:nvCxnSpPr>
          <p:spPr bwMode="auto">
            <a:xfrm flipV="1">
              <a:off x="2020" y="915"/>
              <a:ext cx="924" cy="921"/>
            </a:xfrm>
            <a:prstGeom prst="straightConnector1">
              <a:avLst/>
            </a:prstGeom>
            <a:noFill/>
            <a:ln w="25400" cap="rnd" algn="ctr">
              <a:solidFill>
                <a:srgbClr val="969696"/>
              </a:solidFill>
              <a:prstDash val="sysDot"/>
              <a:round/>
              <a:headEnd/>
              <a:tailEnd/>
            </a:ln>
          </p:spPr>
        </p:cxnSp>
        <p:cxnSp>
          <p:nvCxnSpPr>
            <p:cNvPr id="124" name="Straight Arrow Connector 123"/>
            <p:cNvCxnSpPr/>
            <p:nvPr/>
          </p:nvCxnSpPr>
          <p:spPr>
            <a:xfrm flipV="1">
              <a:off x="1916" y="1829"/>
              <a:ext cx="1186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Arrow Connector 124"/>
            <p:cNvCxnSpPr/>
            <p:nvPr/>
          </p:nvCxnSpPr>
          <p:spPr>
            <a:xfrm flipV="1">
              <a:off x="2015" y="773"/>
              <a:ext cx="0" cy="118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Freeform 15"/>
            <p:cNvSpPr>
              <a:spLocks/>
            </p:cNvSpPr>
            <p:nvPr/>
          </p:nvSpPr>
          <p:spPr bwMode="auto">
            <a:xfrm>
              <a:off x="2022" y="914"/>
              <a:ext cx="919" cy="921"/>
            </a:xfrm>
            <a:custGeom>
              <a:avLst/>
              <a:gdLst/>
              <a:ahLst/>
              <a:cxnLst>
                <a:cxn ang="0">
                  <a:pos x="0" y="921"/>
                </a:cxn>
                <a:cxn ang="0">
                  <a:pos x="195" y="732"/>
                </a:cxn>
                <a:cxn ang="0">
                  <a:pos x="439" y="494"/>
                </a:cxn>
                <a:cxn ang="0">
                  <a:pos x="740" y="181"/>
                </a:cxn>
                <a:cxn ang="0">
                  <a:pos x="919" y="0"/>
                </a:cxn>
              </a:cxnLst>
              <a:rect l="0" t="0" r="r" b="b"/>
              <a:pathLst>
                <a:path w="919" h="921">
                  <a:moveTo>
                    <a:pt x="0" y="921"/>
                  </a:moveTo>
                  <a:lnTo>
                    <a:pt x="195" y="732"/>
                  </a:lnTo>
                  <a:cubicBezTo>
                    <a:pt x="268" y="661"/>
                    <a:pt x="439" y="781"/>
                    <a:pt x="439" y="494"/>
                  </a:cubicBezTo>
                  <a:cubicBezTo>
                    <a:pt x="439" y="207"/>
                    <a:pt x="635" y="287"/>
                    <a:pt x="740" y="181"/>
                  </a:cubicBezTo>
                  <a:lnTo>
                    <a:pt x="919" y="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dist="25400" dir="5400000" algn="ctr" rotWithShape="0">
                <a:srgbClr val="808080">
                  <a:alpha val="50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8" name="TextBox 137"/>
          <p:cNvSpPr txBox="1"/>
          <p:nvPr/>
        </p:nvSpPr>
        <p:spPr>
          <a:xfrm>
            <a:off x="564491" y="3171288"/>
            <a:ext cx="19115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I</a:t>
            </a:r>
            <a:r>
              <a:rPr lang="en-US" sz="2400" b="1" dirty="0" smtClean="0"/>
              <a:t>nput signal</a:t>
            </a:r>
            <a:endParaRPr lang="en-US" sz="2400" b="1" dirty="0"/>
          </a:p>
        </p:txBody>
      </p:sp>
      <p:cxnSp>
        <p:nvCxnSpPr>
          <p:cNvPr id="36" name="Straight Connector 35"/>
          <p:cNvCxnSpPr>
            <a:stCxn id="34" idx="1"/>
          </p:cNvCxnSpPr>
          <p:nvPr/>
        </p:nvCxnSpPr>
        <p:spPr>
          <a:xfrm flipV="1">
            <a:off x="435368" y="2733102"/>
            <a:ext cx="2009461" cy="0"/>
          </a:xfrm>
          <a:prstGeom prst="line">
            <a:avLst/>
          </a:prstGeom>
          <a:ln w="3175" cmpd="sng">
            <a:solidFill>
              <a:schemeClr val="bg1">
                <a:lumMod val="50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8" name="Line 15"/>
          <p:cNvSpPr>
            <a:spLocks noChangeShapeType="1"/>
          </p:cNvSpPr>
          <p:nvPr/>
        </p:nvSpPr>
        <p:spPr bwMode="auto">
          <a:xfrm>
            <a:off x="4326456" y="2953834"/>
            <a:ext cx="38562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79" name="Rectangle 16"/>
          <p:cNvSpPr>
            <a:spLocks noChangeArrowheads="1"/>
          </p:cNvSpPr>
          <p:nvPr/>
        </p:nvSpPr>
        <p:spPr bwMode="auto">
          <a:xfrm>
            <a:off x="3988836" y="2680784"/>
            <a:ext cx="28084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/>
            <a:r>
              <a:rPr lang="el-GR" sz="1400" i="1" dirty="0">
                <a:latin typeface="+mj-lt"/>
              </a:rPr>
              <a:t>σ</a:t>
            </a:r>
          </a:p>
        </p:txBody>
      </p:sp>
      <p:sp>
        <p:nvSpPr>
          <p:cNvPr id="180" name="Rectangle 17"/>
          <p:cNvSpPr>
            <a:spLocks noChangeArrowheads="1"/>
          </p:cNvSpPr>
          <p:nvPr/>
        </p:nvSpPr>
        <p:spPr bwMode="auto">
          <a:xfrm>
            <a:off x="4380435" y="2680784"/>
            <a:ext cx="28084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/>
            <a:r>
              <a:rPr lang="el-GR" sz="1400" i="1" dirty="0">
                <a:latin typeface="+mj-lt"/>
              </a:rPr>
              <a:t>σ</a:t>
            </a:r>
          </a:p>
        </p:txBody>
      </p:sp>
      <p:sp>
        <p:nvSpPr>
          <p:cNvPr id="181" name="Line 15"/>
          <p:cNvSpPr>
            <a:spLocks noChangeShapeType="1"/>
          </p:cNvSpPr>
          <p:nvPr/>
        </p:nvSpPr>
        <p:spPr bwMode="auto">
          <a:xfrm>
            <a:off x="3927320" y="2953834"/>
            <a:ext cx="38562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82" name="Rectangle 17"/>
          <p:cNvSpPr>
            <a:spLocks noChangeArrowheads="1"/>
          </p:cNvSpPr>
          <p:nvPr/>
        </p:nvSpPr>
        <p:spPr bwMode="auto">
          <a:xfrm>
            <a:off x="2185074" y="2390803"/>
            <a:ext cx="28084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/>
            <a:r>
              <a:rPr lang="el-GR" sz="1400" i="1" dirty="0">
                <a:latin typeface="+mj-lt"/>
              </a:rPr>
              <a:t>σ</a:t>
            </a:r>
          </a:p>
        </p:txBody>
      </p:sp>
      <p:sp>
        <p:nvSpPr>
          <p:cNvPr id="183" name="Rectangle 17"/>
          <p:cNvSpPr>
            <a:spLocks noChangeArrowheads="1"/>
          </p:cNvSpPr>
          <p:nvPr/>
        </p:nvSpPr>
        <p:spPr bwMode="auto">
          <a:xfrm>
            <a:off x="2185074" y="2746402"/>
            <a:ext cx="28084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/>
            <a:r>
              <a:rPr lang="el-GR" sz="1400" i="1" dirty="0">
                <a:latin typeface="+mj-lt"/>
              </a:rPr>
              <a:t>σ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731257" y="1479604"/>
            <a:ext cx="1452310" cy="1496603"/>
            <a:chOff x="312699" y="1131347"/>
            <a:chExt cx="1452310" cy="1496603"/>
          </a:xfrm>
        </p:grpSpPr>
        <p:sp>
          <p:nvSpPr>
            <p:cNvPr id="45" name="Plus 44"/>
            <p:cNvSpPr/>
            <p:nvPr/>
          </p:nvSpPr>
          <p:spPr>
            <a:xfrm>
              <a:off x="312699" y="2520924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Plus 45"/>
            <p:cNvSpPr/>
            <p:nvPr/>
          </p:nvSpPr>
          <p:spPr>
            <a:xfrm>
              <a:off x="649019" y="2310144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Plus 46"/>
            <p:cNvSpPr/>
            <p:nvPr/>
          </p:nvSpPr>
          <p:spPr>
            <a:xfrm>
              <a:off x="1153503" y="1316824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Plus 47"/>
            <p:cNvSpPr/>
            <p:nvPr/>
          </p:nvSpPr>
          <p:spPr>
            <a:xfrm>
              <a:off x="1489822" y="1181223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9" name="Straight Connector 48"/>
            <p:cNvCxnSpPr/>
            <p:nvPr/>
          </p:nvCxnSpPr>
          <p:spPr>
            <a:xfrm flipV="1">
              <a:off x="366212" y="2517720"/>
              <a:ext cx="168160" cy="55490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V="1">
              <a:off x="870693" y="2390734"/>
              <a:ext cx="168161" cy="56588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V="1">
              <a:off x="1038854" y="1365935"/>
              <a:ext cx="168162" cy="1021624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Plus 51"/>
            <p:cNvSpPr/>
            <p:nvPr/>
          </p:nvSpPr>
          <p:spPr>
            <a:xfrm>
              <a:off x="985341" y="2338448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3" name="Straight Connector 52"/>
            <p:cNvCxnSpPr/>
            <p:nvPr/>
          </p:nvCxnSpPr>
          <p:spPr>
            <a:xfrm>
              <a:off x="1207016" y="1365935"/>
              <a:ext cx="168159" cy="22225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Plus 53"/>
            <p:cNvSpPr/>
            <p:nvPr/>
          </p:nvSpPr>
          <p:spPr>
            <a:xfrm>
              <a:off x="480859" y="2465434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Plus 54"/>
            <p:cNvSpPr/>
            <p:nvPr/>
          </p:nvSpPr>
          <p:spPr>
            <a:xfrm>
              <a:off x="817180" y="2395036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3" name="Straight Connector 62"/>
            <p:cNvCxnSpPr/>
            <p:nvPr/>
          </p:nvCxnSpPr>
          <p:spPr>
            <a:xfrm flipV="1">
              <a:off x="534372" y="2362430"/>
              <a:ext cx="168160" cy="155290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702532" y="2362430"/>
              <a:ext cx="168161" cy="84892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Plus 64"/>
            <p:cNvSpPr/>
            <p:nvPr/>
          </p:nvSpPr>
          <p:spPr>
            <a:xfrm>
              <a:off x="1321662" y="1339049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Plus 65"/>
            <p:cNvSpPr/>
            <p:nvPr/>
          </p:nvSpPr>
          <p:spPr>
            <a:xfrm>
              <a:off x="1657983" y="1131347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7" name="Straight Connector 66"/>
            <p:cNvCxnSpPr/>
            <p:nvPr/>
          </p:nvCxnSpPr>
          <p:spPr>
            <a:xfrm flipV="1">
              <a:off x="1375175" y="1223984"/>
              <a:ext cx="168160" cy="157826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flipV="1">
              <a:off x="1543335" y="1174108"/>
              <a:ext cx="168161" cy="49876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6877667" y="1481804"/>
            <a:ext cx="1452310" cy="1566453"/>
            <a:chOff x="1249243" y="2999994"/>
            <a:chExt cx="1452310" cy="1566453"/>
          </a:xfrm>
        </p:grpSpPr>
        <p:sp>
          <p:nvSpPr>
            <p:cNvPr id="71" name="Plus 70"/>
            <p:cNvSpPr/>
            <p:nvPr/>
          </p:nvSpPr>
          <p:spPr>
            <a:xfrm>
              <a:off x="1249243" y="4459421"/>
              <a:ext cx="107026" cy="107026"/>
            </a:xfrm>
            <a:prstGeom prst="mathPlus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Plus 72"/>
            <p:cNvSpPr/>
            <p:nvPr/>
          </p:nvSpPr>
          <p:spPr>
            <a:xfrm>
              <a:off x="1585563" y="4147041"/>
              <a:ext cx="107026" cy="107026"/>
            </a:xfrm>
            <a:prstGeom prst="mathPlus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Plus 73"/>
            <p:cNvSpPr/>
            <p:nvPr/>
          </p:nvSpPr>
          <p:spPr>
            <a:xfrm>
              <a:off x="2090047" y="3185471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Plus 74"/>
            <p:cNvSpPr/>
            <p:nvPr/>
          </p:nvSpPr>
          <p:spPr>
            <a:xfrm>
              <a:off x="2426366" y="3049870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6" name="Straight Connector 75"/>
            <p:cNvCxnSpPr/>
            <p:nvPr/>
          </p:nvCxnSpPr>
          <p:spPr>
            <a:xfrm flipV="1">
              <a:off x="1302756" y="4452321"/>
              <a:ext cx="168160" cy="61840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flipV="1">
              <a:off x="1807237" y="4261835"/>
              <a:ext cx="168161" cy="88338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flipV="1">
              <a:off x="1975398" y="3234582"/>
              <a:ext cx="168162" cy="1021624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Plus 78"/>
            <p:cNvSpPr/>
            <p:nvPr/>
          </p:nvSpPr>
          <p:spPr>
            <a:xfrm>
              <a:off x="1921885" y="4207095"/>
              <a:ext cx="107026" cy="107026"/>
            </a:xfrm>
            <a:prstGeom prst="mathPlus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0" name="Straight Connector 79"/>
            <p:cNvCxnSpPr/>
            <p:nvPr/>
          </p:nvCxnSpPr>
          <p:spPr>
            <a:xfrm>
              <a:off x="2143560" y="3234582"/>
              <a:ext cx="168159" cy="22225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Plus 80"/>
            <p:cNvSpPr/>
            <p:nvPr/>
          </p:nvSpPr>
          <p:spPr>
            <a:xfrm>
              <a:off x="1417403" y="4397581"/>
              <a:ext cx="107026" cy="107026"/>
            </a:xfrm>
            <a:prstGeom prst="mathPlus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Plus 81"/>
            <p:cNvSpPr/>
            <p:nvPr/>
          </p:nvSpPr>
          <p:spPr>
            <a:xfrm>
              <a:off x="1753724" y="4295433"/>
              <a:ext cx="107026" cy="107026"/>
            </a:xfrm>
            <a:prstGeom prst="mathPlus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3" name="Straight Connector 82"/>
            <p:cNvCxnSpPr/>
            <p:nvPr/>
          </p:nvCxnSpPr>
          <p:spPr>
            <a:xfrm flipV="1">
              <a:off x="1470916" y="4192977"/>
              <a:ext cx="168160" cy="259344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>
              <a:off x="1639076" y="4192977"/>
              <a:ext cx="168161" cy="157196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Plus 85"/>
            <p:cNvSpPr/>
            <p:nvPr/>
          </p:nvSpPr>
          <p:spPr>
            <a:xfrm>
              <a:off x="2258206" y="3207696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Plus 86"/>
            <p:cNvSpPr/>
            <p:nvPr/>
          </p:nvSpPr>
          <p:spPr>
            <a:xfrm>
              <a:off x="2594527" y="2999994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8" name="Straight Connector 87"/>
            <p:cNvCxnSpPr/>
            <p:nvPr/>
          </p:nvCxnSpPr>
          <p:spPr>
            <a:xfrm flipV="1">
              <a:off x="2311719" y="3092631"/>
              <a:ext cx="168160" cy="157826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flipV="1">
              <a:off x="2479879" y="3042755"/>
              <a:ext cx="168161" cy="49876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Line 15"/>
          <p:cNvSpPr>
            <a:spLocks noChangeShapeType="1"/>
          </p:cNvSpPr>
          <p:nvPr/>
        </p:nvSpPr>
        <p:spPr bwMode="auto">
          <a:xfrm>
            <a:off x="2444908" y="2756077"/>
            <a:ext cx="0" cy="33577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62" name="Line 15"/>
          <p:cNvSpPr>
            <a:spLocks noChangeShapeType="1"/>
          </p:cNvSpPr>
          <p:nvPr/>
        </p:nvSpPr>
        <p:spPr bwMode="auto">
          <a:xfrm>
            <a:off x="2444907" y="2397924"/>
            <a:ext cx="0" cy="33789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4" name="Oval 3"/>
          <p:cNvSpPr/>
          <p:nvPr/>
        </p:nvSpPr>
        <p:spPr>
          <a:xfrm>
            <a:off x="1357572" y="2641469"/>
            <a:ext cx="195230" cy="195230"/>
          </a:xfrm>
          <a:prstGeom prst="ellipse">
            <a:avLst/>
          </a:prstGeom>
          <a:noFill/>
          <a:ln w="19050" cmpd="sng">
            <a:solidFill>
              <a:srgbClr val="FFFF00"/>
            </a:solidFill>
          </a:ln>
          <a:effectLst>
            <a:outerShdw blurRad="50800" dist="23000" dir="5400000" rotWithShape="0">
              <a:srgbClr val="000000">
                <a:alpha val="7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17"/>
          <p:cNvSpPr>
            <a:spLocks noChangeArrowheads="1"/>
          </p:cNvSpPr>
          <p:nvPr/>
        </p:nvSpPr>
        <p:spPr bwMode="auto">
          <a:xfrm>
            <a:off x="1693812" y="4002285"/>
            <a:ext cx="2772920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user-defined parameter </a:t>
            </a:r>
            <a:r>
              <a:rPr lang="el-GR" i="1" dirty="0" smtClean="0">
                <a:solidFill>
                  <a:prstClr val="black"/>
                </a:solidFill>
                <a:latin typeface="Calibri"/>
              </a:rPr>
              <a:t>σ</a:t>
            </a:r>
            <a:r>
              <a:rPr lang="en-US" i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defines texture vs. edges</a:t>
            </a:r>
            <a:r>
              <a:rPr lang="en-US" dirty="0" smtClean="0">
                <a:latin typeface="+mj-lt"/>
              </a:rPr>
              <a:t> </a:t>
            </a:r>
            <a:endParaRPr lang="el-GR" dirty="0">
              <a:latin typeface="+mj-lt"/>
            </a:endParaRPr>
          </a:p>
        </p:txBody>
      </p:sp>
      <p:sp>
        <p:nvSpPr>
          <p:cNvPr id="95" name="Slide Number Placeholder 9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D834AA-9078-485F-B296-3D20E2BA1C83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sp>
        <p:nvSpPr>
          <p:cNvPr id="96" name="Oval 20"/>
          <p:cNvSpPr>
            <a:spLocks noChangeArrowheads="1"/>
          </p:cNvSpPr>
          <p:nvPr/>
        </p:nvSpPr>
        <p:spPr bwMode="auto">
          <a:xfrm>
            <a:off x="4272973" y="2247721"/>
            <a:ext cx="88900" cy="88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+mj-lt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852152" y="3171288"/>
            <a:ext cx="28151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Local nonlinearity</a:t>
            </a:r>
            <a:endParaRPr lang="en-US" sz="2400" b="1" dirty="0"/>
          </a:p>
        </p:txBody>
      </p:sp>
      <p:cxnSp>
        <p:nvCxnSpPr>
          <p:cNvPr id="68" name="Straight Arrow Connector 67"/>
          <p:cNvCxnSpPr>
            <a:stCxn id="4" idx="5"/>
            <a:endCxn id="96" idx="2"/>
          </p:cNvCxnSpPr>
          <p:nvPr/>
        </p:nvCxnSpPr>
        <p:spPr>
          <a:xfrm rot="5400000" flipH="1" flipV="1">
            <a:off x="2640623" y="1175759"/>
            <a:ext cx="515937" cy="2748762"/>
          </a:xfrm>
          <a:prstGeom prst="curvedConnector4">
            <a:avLst>
              <a:gd name="adj1" fmla="val -75079"/>
              <a:gd name="adj2" fmla="val 50520"/>
            </a:avLst>
          </a:prstGeom>
          <a:noFill/>
          <a:ln w="25400" cmpd="sng">
            <a:solidFill>
              <a:srgbClr val="FFFF00"/>
            </a:solidFill>
            <a:headEnd type="none"/>
            <a:tailEnd type="arrow"/>
          </a:ln>
          <a:effectLst>
            <a:glow rad="50800">
              <a:schemeClr val="tx1">
                <a:alpha val="1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3558148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 animBg="1"/>
      <p:bldP spid="34" grpId="0" animBg="1"/>
      <p:bldP spid="182" grpId="0"/>
      <p:bldP spid="183" grpId="0"/>
      <p:bldP spid="61" grpId="0" animBg="1"/>
      <p:bldP spid="62" grpId="0" animBg="1"/>
      <p:bldP spid="9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" name="Group 194"/>
          <p:cNvGrpSpPr/>
          <p:nvPr/>
        </p:nvGrpSpPr>
        <p:grpSpPr>
          <a:xfrm>
            <a:off x="312699" y="1131347"/>
            <a:ext cx="1452310" cy="1496603"/>
            <a:chOff x="312699" y="1131347"/>
            <a:chExt cx="1452310" cy="1496603"/>
          </a:xfrm>
        </p:grpSpPr>
        <p:sp>
          <p:nvSpPr>
            <p:cNvPr id="196" name="Plus 195"/>
            <p:cNvSpPr/>
            <p:nvPr/>
          </p:nvSpPr>
          <p:spPr>
            <a:xfrm>
              <a:off x="312699" y="2520924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Plus 196"/>
            <p:cNvSpPr/>
            <p:nvPr/>
          </p:nvSpPr>
          <p:spPr>
            <a:xfrm>
              <a:off x="649019" y="2310144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Plus 197"/>
            <p:cNvSpPr/>
            <p:nvPr/>
          </p:nvSpPr>
          <p:spPr>
            <a:xfrm>
              <a:off x="1153503" y="1316824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Plus 198"/>
            <p:cNvSpPr/>
            <p:nvPr/>
          </p:nvSpPr>
          <p:spPr>
            <a:xfrm>
              <a:off x="1489822" y="1181223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0" name="Straight Connector 199"/>
            <p:cNvCxnSpPr/>
            <p:nvPr/>
          </p:nvCxnSpPr>
          <p:spPr>
            <a:xfrm flipV="1">
              <a:off x="366212" y="2517720"/>
              <a:ext cx="168160" cy="55490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/>
            <p:cNvCxnSpPr/>
            <p:nvPr/>
          </p:nvCxnSpPr>
          <p:spPr>
            <a:xfrm flipV="1">
              <a:off x="870693" y="2390734"/>
              <a:ext cx="168161" cy="56588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/>
            <p:cNvCxnSpPr/>
            <p:nvPr/>
          </p:nvCxnSpPr>
          <p:spPr>
            <a:xfrm flipV="1">
              <a:off x="1038854" y="1365935"/>
              <a:ext cx="168162" cy="1021624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3" name="Plus 202"/>
            <p:cNvSpPr/>
            <p:nvPr/>
          </p:nvSpPr>
          <p:spPr>
            <a:xfrm>
              <a:off x="985341" y="2338448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4" name="Straight Connector 203"/>
            <p:cNvCxnSpPr/>
            <p:nvPr/>
          </p:nvCxnSpPr>
          <p:spPr>
            <a:xfrm>
              <a:off x="1207016" y="1365935"/>
              <a:ext cx="168159" cy="22225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5" name="Plus 204"/>
            <p:cNvSpPr/>
            <p:nvPr/>
          </p:nvSpPr>
          <p:spPr>
            <a:xfrm>
              <a:off x="480859" y="2465434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Plus 205"/>
            <p:cNvSpPr/>
            <p:nvPr/>
          </p:nvSpPr>
          <p:spPr>
            <a:xfrm>
              <a:off x="817180" y="2395036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7" name="Straight Connector 206"/>
            <p:cNvCxnSpPr/>
            <p:nvPr/>
          </p:nvCxnSpPr>
          <p:spPr>
            <a:xfrm flipV="1">
              <a:off x="534372" y="2362430"/>
              <a:ext cx="168160" cy="155290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/>
            <p:cNvCxnSpPr/>
            <p:nvPr/>
          </p:nvCxnSpPr>
          <p:spPr>
            <a:xfrm>
              <a:off x="702532" y="2362430"/>
              <a:ext cx="168161" cy="84892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9" name="Plus 208"/>
            <p:cNvSpPr/>
            <p:nvPr/>
          </p:nvSpPr>
          <p:spPr>
            <a:xfrm>
              <a:off x="1321662" y="1339049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Plus 209"/>
            <p:cNvSpPr/>
            <p:nvPr/>
          </p:nvSpPr>
          <p:spPr>
            <a:xfrm>
              <a:off x="1657983" y="1131347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1" name="Straight Connector 210"/>
            <p:cNvCxnSpPr/>
            <p:nvPr/>
          </p:nvCxnSpPr>
          <p:spPr>
            <a:xfrm flipV="1">
              <a:off x="1375175" y="1223984"/>
              <a:ext cx="168160" cy="157826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flipV="1">
              <a:off x="1543335" y="1174108"/>
              <a:ext cx="168161" cy="49876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4" name="Group 183"/>
          <p:cNvGrpSpPr/>
          <p:nvPr/>
        </p:nvGrpSpPr>
        <p:grpSpPr>
          <a:xfrm>
            <a:off x="7325470" y="1684851"/>
            <a:ext cx="1452308" cy="471409"/>
            <a:chOff x="7325470" y="1684851"/>
            <a:chExt cx="1452308" cy="471409"/>
          </a:xfrm>
        </p:grpSpPr>
        <p:sp>
          <p:nvSpPr>
            <p:cNvPr id="185" name="Plus 184"/>
            <p:cNvSpPr/>
            <p:nvPr/>
          </p:nvSpPr>
          <p:spPr>
            <a:xfrm>
              <a:off x="7325470" y="2049234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Plus 185"/>
            <p:cNvSpPr/>
            <p:nvPr/>
          </p:nvSpPr>
          <p:spPr>
            <a:xfrm>
              <a:off x="7661790" y="1958139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Plus 186"/>
            <p:cNvSpPr/>
            <p:nvPr/>
          </p:nvSpPr>
          <p:spPr>
            <a:xfrm>
              <a:off x="8334430" y="1775947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Plus 187"/>
            <p:cNvSpPr/>
            <p:nvPr/>
          </p:nvSpPr>
          <p:spPr>
            <a:xfrm>
              <a:off x="8670752" y="1684851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9" name="Straight Connector 188"/>
            <p:cNvCxnSpPr/>
            <p:nvPr/>
          </p:nvCxnSpPr>
          <p:spPr>
            <a:xfrm flipV="1">
              <a:off x="7378983" y="1733962"/>
              <a:ext cx="1345282" cy="364383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0" name="Plus 189"/>
            <p:cNvSpPr/>
            <p:nvPr/>
          </p:nvSpPr>
          <p:spPr>
            <a:xfrm>
              <a:off x="7998110" y="1867043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Plus 190"/>
            <p:cNvSpPr/>
            <p:nvPr/>
          </p:nvSpPr>
          <p:spPr>
            <a:xfrm>
              <a:off x="7493630" y="2003687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Plus 191"/>
            <p:cNvSpPr/>
            <p:nvPr/>
          </p:nvSpPr>
          <p:spPr>
            <a:xfrm>
              <a:off x="7829950" y="1912591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Plus 192"/>
            <p:cNvSpPr/>
            <p:nvPr/>
          </p:nvSpPr>
          <p:spPr>
            <a:xfrm>
              <a:off x="8166270" y="1821495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Plus 193"/>
            <p:cNvSpPr/>
            <p:nvPr/>
          </p:nvSpPr>
          <p:spPr>
            <a:xfrm>
              <a:off x="8502590" y="1730399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1" name="Group 130"/>
          <p:cNvGrpSpPr/>
          <p:nvPr/>
        </p:nvGrpSpPr>
        <p:grpSpPr>
          <a:xfrm>
            <a:off x="4989621" y="1811702"/>
            <a:ext cx="1452308" cy="259022"/>
            <a:chOff x="4989621" y="1811702"/>
            <a:chExt cx="1452308" cy="259022"/>
          </a:xfrm>
        </p:grpSpPr>
        <p:sp>
          <p:nvSpPr>
            <p:cNvPr id="132" name="Plus 131"/>
            <p:cNvSpPr/>
            <p:nvPr/>
          </p:nvSpPr>
          <p:spPr>
            <a:xfrm>
              <a:off x="4989621" y="1909682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Plus 132"/>
            <p:cNvSpPr/>
            <p:nvPr/>
          </p:nvSpPr>
          <p:spPr>
            <a:xfrm>
              <a:off x="5325941" y="1811702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Plus 133"/>
            <p:cNvSpPr/>
            <p:nvPr/>
          </p:nvSpPr>
          <p:spPr>
            <a:xfrm>
              <a:off x="5998582" y="1902567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Plus 134"/>
            <p:cNvSpPr/>
            <p:nvPr/>
          </p:nvSpPr>
          <p:spPr>
            <a:xfrm>
              <a:off x="6334903" y="1928088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6" name="Straight Connector 135"/>
            <p:cNvCxnSpPr/>
            <p:nvPr/>
          </p:nvCxnSpPr>
          <p:spPr>
            <a:xfrm>
              <a:off x="5043134" y="1958793"/>
              <a:ext cx="168162" cy="36443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/>
            <p:nvPr/>
          </p:nvCxnSpPr>
          <p:spPr>
            <a:xfrm flipV="1">
              <a:off x="5211296" y="1863988"/>
              <a:ext cx="168158" cy="121723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/>
            <p:nvPr/>
          </p:nvCxnSpPr>
          <p:spPr>
            <a:xfrm>
              <a:off x="5379454" y="1863988"/>
              <a:ext cx="168162" cy="87364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Plus 138"/>
            <p:cNvSpPr/>
            <p:nvPr/>
          </p:nvSpPr>
          <p:spPr>
            <a:xfrm>
              <a:off x="5662261" y="1885317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0" name="Straight Connector 139"/>
            <p:cNvCxnSpPr/>
            <p:nvPr/>
          </p:nvCxnSpPr>
          <p:spPr>
            <a:xfrm flipV="1">
              <a:off x="5547616" y="1937603"/>
              <a:ext cx="168158" cy="13749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1" name="Plus 140"/>
            <p:cNvSpPr/>
            <p:nvPr/>
          </p:nvSpPr>
          <p:spPr>
            <a:xfrm>
              <a:off x="5157783" y="1933425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Plus 141"/>
            <p:cNvSpPr/>
            <p:nvPr/>
          </p:nvSpPr>
          <p:spPr>
            <a:xfrm>
              <a:off x="5494103" y="1899066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Plus 142"/>
            <p:cNvSpPr/>
            <p:nvPr/>
          </p:nvSpPr>
          <p:spPr>
            <a:xfrm>
              <a:off x="5830423" y="1864707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Plus 143"/>
            <p:cNvSpPr/>
            <p:nvPr/>
          </p:nvSpPr>
          <p:spPr>
            <a:xfrm>
              <a:off x="6166743" y="1963698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5" name="Straight Connector 144"/>
            <p:cNvCxnSpPr/>
            <p:nvPr/>
          </p:nvCxnSpPr>
          <p:spPr>
            <a:xfrm flipV="1">
              <a:off x="5715774" y="1913818"/>
              <a:ext cx="168162" cy="20610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/>
            <p:cNvCxnSpPr/>
            <p:nvPr/>
          </p:nvCxnSpPr>
          <p:spPr>
            <a:xfrm>
              <a:off x="5883936" y="1913818"/>
              <a:ext cx="168159" cy="37860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/>
            <p:cNvCxnSpPr/>
            <p:nvPr/>
          </p:nvCxnSpPr>
          <p:spPr>
            <a:xfrm>
              <a:off x="6052095" y="1951678"/>
              <a:ext cx="168161" cy="61131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/>
            <p:cNvCxnSpPr/>
            <p:nvPr/>
          </p:nvCxnSpPr>
          <p:spPr>
            <a:xfrm flipV="1">
              <a:off x="6220256" y="1977199"/>
              <a:ext cx="168160" cy="35610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Rectangle 72"/>
          <p:cNvSpPr/>
          <p:nvPr/>
        </p:nvSpPr>
        <p:spPr>
          <a:xfrm>
            <a:off x="150272" y="1069788"/>
            <a:ext cx="1884190" cy="1697879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TextBox 87"/>
          <p:cNvSpPr txBox="1"/>
          <p:nvPr/>
        </p:nvSpPr>
        <p:spPr>
          <a:xfrm>
            <a:off x="2302637" y="2823031"/>
            <a:ext cx="2146742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Discontinuity</a:t>
            </a:r>
          </a:p>
          <a:p>
            <a:pPr algn="ctr"/>
            <a:r>
              <a:rPr lang="en-US" dirty="0" smtClean="0"/>
              <a:t>Unaffected</a:t>
            </a:r>
          </a:p>
          <a:p>
            <a:pPr algn="ctr"/>
            <a:r>
              <a:rPr lang="en-US" sz="2800" dirty="0" smtClean="0">
                <a:sym typeface="Wingdings"/>
              </a:rPr>
              <a:t></a:t>
            </a:r>
            <a:endParaRPr lang="en-US" sz="2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Texture Increase</a:t>
            </a:r>
            <a:endParaRPr lang="en-US" dirty="0"/>
          </a:p>
        </p:txBody>
      </p:sp>
      <p:sp>
        <p:nvSpPr>
          <p:cNvPr id="82" name="TextBox 81"/>
          <p:cNvSpPr txBox="1"/>
          <p:nvPr/>
        </p:nvSpPr>
        <p:spPr>
          <a:xfrm>
            <a:off x="1980948" y="1597390"/>
            <a:ext cx="4542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=</a:t>
            </a:r>
            <a:endParaRPr lang="en-US" sz="3600" dirty="0"/>
          </a:p>
        </p:txBody>
      </p:sp>
      <p:sp>
        <p:nvSpPr>
          <p:cNvPr id="83" name="TextBox 82"/>
          <p:cNvSpPr txBox="1"/>
          <p:nvPr/>
        </p:nvSpPr>
        <p:spPr>
          <a:xfrm>
            <a:off x="4319409" y="1597390"/>
            <a:ext cx="4542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+</a:t>
            </a:r>
            <a:endParaRPr lang="en-US" sz="3600" dirty="0"/>
          </a:p>
        </p:txBody>
      </p:sp>
      <p:sp>
        <p:nvSpPr>
          <p:cNvPr id="84" name="TextBox 83"/>
          <p:cNvSpPr txBox="1"/>
          <p:nvPr/>
        </p:nvSpPr>
        <p:spPr>
          <a:xfrm>
            <a:off x="6657870" y="1597390"/>
            <a:ext cx="4542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+</a:t>
            </a:r>
            <a:endParaRPr lang="en-US" sz="3600" dirty="0"/>
          </a:p>
        </p:txBody>
      </p:sp>
      <p:sp>
        <p:nvSpPr>
          <p:cNvPr id="85" name="TextBox 84"/>
          <p:cNvSpPr txBox="1"/>
          <p:nvPr/>
        </p:nvSpPr>
        <p:spPr>
          <a:xfrm>
            <a:off x="-59153" y="2823031"/>
            <a:ext cx="239049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“Locally good”</a:t>
            </a:r>
          </a:p>
          <a:p>
            <a:pPr algn="ctr"/>
            <a:r>
              <a:rPr lang="en-US" dirty="0" smtClean="0"/>
              <a:t>Only left side</a:t>
            </a:r>
            <a:br>
              <a:rPr lang="en-US" dirty="0" smtClean="0"/>
            </a:br>
            <a:r>
              <a:rPr lang="en-US" dirty="0" smtClean="0"/>
              <a:t>is affected</a:t>
            </a:r>
            <a:endParaRPr lang="en-US" sz="1600" dirty="0"/>
          </a:p>
        </p:txBody>
      </p:sp>
      <p:sp>
        <p:nvSpPr>
          <p:cNvPr id="87" name="TextBox 86"/>
          <p:cNvSpPr txBox="1"/>
          <p:nvPr/>
        </p:nvSpPr>
        <p:spPr>
          <a:xfrm>
            <a:off x="4815134" y="2823031"/>
            <a:ext cx="180128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Texture</a:t>
            </a:r>
          </a:p>
          <a:p>
            <a:pPr algn="ctr"/>
            <a:r>
              <a:rPr lang="en-US" dirty="0" smtClean="0"/>
              <a:t>Left side is ok,</a:t>
            </a:r>
          </a:p>
          <a:p>
            <a:pPr algn="ctr"/>
            <a:r>
              <a:rPr lang="en-US" dirty="0" smtClean="0"/>
              <a:t>right side is not</a:t>
            </a:r>
          </a:p>
          <a:p>
            <a:pPr algn="ctr"/>
            <a:r>
              <a:rPr lang="en-US" sz="2800" dirty="0" smtClean="0">
                <a:sym typeface="Wingdings"/>
              </a:rPr>
              <a:t></a:t>
            </a:r>
            <a:endParaRPr lang="en-US" sz="2800" dirty="0"/>
          </a:p>
        </p:txBody>
      </p:sp>
      <p:sp>
        <p:nvSpPr>
          <p:cNvPr id="97" name="TextBox 96"/>
          <p:cNvSpPr txBox="1"/>
          <p:nvPr/>
        </p:nvSpPr>
        <p:spPr>
          <a:xfrm>
            <a:off x="7289868" y="2823031"/>
            <a:ext cx="1519053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S</a:t>
            </a:r>
            <a:r>
              <a:rPr lang="en-US" sz="2400" b="1" dirty="0" smtClean="0"/>
              <a:t>mooth</a:t>
            </a:r>
            <a:endParaRPr lang="en-US" b="1" dirty="0" smtClean="0"/>
          </a:p>
          <a:p>
            <a:pPr algn="ctr"/>
            <a:r>
              <a:rPr lang="en-US" dirty="0" smtClean="0"/>
              <a:t>Does not</a:t>
            </a:r>
            <a:br>
              <a:rPr lang="en-US" dirty="0" smtClean="0"/>
            </a:br>
            <a:r>
              <a:rPr lang="en-US" dirty="0" smtClean="0"/>
              <a:t>contribute to</a:t>
            </a:r>
            <a:br>
              <a:rPr lang="en-US" dirty="0" smtClean="0"/>
            </a:br>
            <a:r>
              <a:rPr lang="en-US" dirty="0" smtClean="0"/>
              <a:t>Lap. pyramid</a:t>
            </a:r>
          </a:p>
          <a:p>
            <a:pPr algn="ctr"/>
            <a:r>
              <a:rPr lang="en-US" dirty="0" smtClean="0"/>
              <a:t>at that scale</a:t>
            </a:r>
            <a:br>
              <a:rPr lang="en-US" dirty="0" smtClean="0"/>
            </a:br>
            <a:r>
              <a:rPr lang="en-US" dirty="0" smtClean="0"/>
              <a:t>(d</a:t>
            </a:r>
            <a:r>
              <a:rPr lang="en-US" baseline="30000" dirty="0" smtClean="0"/>
              <a:t>2</a:t>
            </a:r>
            <a:r>
              <a:rPr lang="en-US" dirty="0" smtClean="0"/>
              <a:t>/dx</a:t>
            </a:r>
            <a:r>
              <a:rPr lang="en-US" baseline="30000" dirty="0" smtClean="0"/>
              <a:t>2</a:t>
            </a:r>
            <a:r>
              <a:rPr lang="en-US" dirty="0" smtClean="0"/>
              <a:t>=0)</a:t>
            </a:r>
            <a:endParaRPr lang="en-US" dirty="0"/>
          </a:p>
        </p:txBody>
      </p:sp>
      <p:sp>
        <p:nvSpPr>
          <p:cNvPr id="74" name="Rectangle 73"/>
          <p:cNvSpPr/>
          <p:nvPr/>
        </p:nvSpPr>
        <p:spPr>
          <a:xfrm>
            <a:off x="6720114" y="957495"/>
            <a:ext cx="2220093" cy="380319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4773680" y="1372472"/>
            <a:ext cx="942094" cy="111939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4989559" y="1707517"/>
            <a:ext cx="779666" cy="422421"/>
            <a:chOff x="867547" y="4018177"/>
            <a:chExt cx="779666" cy="422421"/>
          </a:xfrm>
        </p:grpSpPr>
        <p:sp>
          <p:nvSpPr>
            <p:cNvPr id="68" name="Plus 67"/>
            <p:cNvSpPr/>
            <p:nvPr/>
          </p:nvSpPr>
          <p:spPr>
            <a:xfrm>
              <a:off x="867547" y="4269581"/>
              <a:ext cx="107026" cy="107026"/>
            </a:xfrm>
            <a:prstGeom prst="mathPlus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Plus 71"/>
            <p:cNvSpPr/>
            <p:nvPr/>
          </p:nvSpPr>
          <p:spPr>
            <a:xfrm>
              <a:off x="1203867" y="4018177"/>
              <a:ext cx="107026" cy="107026"/>
            </a:xfrm>
            <a:prstGeom prst="mathPlus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6" name="Straight Connector 85"/>
            <p:cNvCxnSpPr/>
            <p:nvPr/>
          </p:nvCxnSpPr>
          <p:spPr>
            <a:xfrm>
              <a:off x="921060" y="4327496"/>
              <a:ext cx="168162" cy="63991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 flipV="1">
              <a:off x="1089222" y="4064113"/>
              <a:ext cx="168158" cy="315395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>
              <a:off x="1257380" y="4064113"/>
              <a:ext cx="165878" cy="230214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Plus 101"/>
            <p:cNvSpPr/>
            <p:nvPr/>
          </p:nvSpPr>
          <p:spPr>
            <a:xfrm>
              <a:off x="1540187" y="4195799"/>
              <a:ext cx="107026" cy="107026"/>
            </a:xfrm>
            <a:prstGeom prst="mathPlus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Plus 103"/>
            <p:cNvSpPr/>
            <p:nvPr/>
          </p:nvSpPr>
          <p:spPr>
            <a:xfrm>
              <a:off x="1035709" y="4333572"/>
              <a:ext cx="107026" cy="107026"/>
            </a:xfrm>
            <a:prstGeom prst="mathPlus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Plus 104"/>
            <p:cNvSpPr/>
            <p:nvPr/>
          </p:nvSpPr>
          <p:spPr>
            <a:xfrm>
              <a:off x="1369745" y="4248391"/>
              <a:ext cx="107026" cy="107026"/>
            </a:xfrm>
            <a:prstGeom prst="mathPlus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8" name="Straight Connector 107"/>
            <p:cNvCxnSpPr/>
            <p:nvPr/>
          </p:nvCxnSpPr>
          <p:spPr>
            <a:xfrm flipV="1">
              <a:off x="1423258" y="4248085"/>
              <a:ext cx="170442" cy="52592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9" name="Group 148"/>
          <p:cNvGrpSpPr/>
          <p:nvPr/>
        </p:nvGrpSpPr>
        <p:grpSpPr>
          <a:xfrm>
            <a:off x="2651160" y="1285536"/>
            <a:ext cx="1452305" cy="1270039"/>
            <a:chOff x="2651160" y="1285536"/>
            <a:chExt cx="1452305" cy="1270039"/>
          </a:xfrm>
        </p:grpSpPr>
        <p:sp>
          <p:nvSpPr>
            <p:cNvPr id="150" name="Plus 149"/>
            <p:cNvSpPr/>
            <p:nvPr/>
          </p:nvSpPr>
          <p:spPr>
            <a:xfrm>
              <a:off x="2651160" y="2448549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Plus 150"/>
            <p:cNvSpPr/>
            <p:nvPr/>
          </p:nvSpPr>
          <p:spPr>
            <a:xfrm>
              <a:off x="2987481" y="2448549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Plus 151"/>
            <p:cNvSpPr/>
            <p:nvPr/>
          </p:nvSpPr>
          <p:spPr>
            <a:xfrm>
              <a:off x="3491961" y="1285536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Plus 152"/>
            <p:cNvSpPr/>
            <p:nvPr/>
          </p:nvSpPr>
          <p:spPr>
            <a:xfrm>
              <a:off x="3828280" y="1285536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4" name="Straight Connector 153"/>
            <p:cNvCxnSpPr>
              <a:stCxn id="150" idx="0"/>
              <a:endCxn id="156" idx="2"/>
            </p:cNvCxnSpPr>
            <p:nvPr/>
          </p:nvCxnSpPr>
          <p:spPr>
            <a:xfrm>
              <a:off x="2744000" y="2502062"/>
              <a:ext cx="593988" cy="0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/>
            <p:cNvCxnSpPr/>
            <p:nvPr/>
          </p:nvCxnSpPr>
          <p:spPr>
            <a:xfrm flipV="1">
              <a:off x="3377315" y="1334647"/>
              <a:ext cx="168159" cy="1163013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6" name="Plus 155"/>
            <p:cNvSpPr/>
            <p:nvPr/>
          </p:nvSpPr>
          <p:spPr>
            <a:xfrm>
              <a:off x="3323802" y="2448549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7" name="Straight Connector 156"/>
            <p:cNvCxnSpPr>
              <a:endCxn id="161" idx="2"/>
            </p:cNvCxnSpPr>
            <p:nvPr/>
          </p:nvCxnSpPr>
          <p:spPr>
            <a:xfrm>
              <a:off x="3545474" y="1337822"/>
              <a:ext cx="465151" cy="3940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8" name="Plus 157"/>
            <p:cNvSpPr/>
            <p:nvPr/>
          </p:nvSpPr>
          <p:spPr>
            <a:xfrm>
              <a:off x="3660123" y="1288249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Plus 158"/>
            <p:cNvSpPr/>
            <p:nvPr/>
          </p:nvSpPr>
          <p:spPr>
            <a:xfrm>
              <a:off x="2819319" y="2447281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Plus 159"/>
            <p:cNvSpPr/>
            <p:nvPr/>
          </p:nvSpPr>
          <p:spPr>
            <a:xfrm>
              <a:off x="3155640" y="2445474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Plus 160"/>
            <p:cNvSpPr/>
            <p:nvPr/>
          </p:nvSpPr>
          <p:spPr>
            <a:xfrm>
              <a:off x="3996439" y="1288249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3" name="Group 212"/>
          <p:cNvGrpSpPr/>
          <p:nvPr/>
        </p:nvGrpSpPr>
        <p:grpSpPr>
          <a:xfrm>
            <a:off x="312699" y="1126455"/>
            <a:ext cx="1452310" cy="1566453"/>
            <a:chOff x="1249243" y="2999994"/>
            <a:chExt cx="1452310" cy="1566453"/>
          </a:xfrm>
        </p:grpSpPr>
        <p:sp>
          <p:nvSpPr>
            <p:cNvPr id="214" name="Plus 213"/>
            <p:cNvSpPr/>
            <p:nvPr/>
          </p:nvSpPr>
          <p:spPr>
            <a:xfrm>
              <a:off x="1249243" y="4459421"/>
              <a:ext cx="107026" cy="107026"/>
            </a:xfrm>
            <a:prstGeom prst="mathPlus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Plus 214"/>
            <p:cNvSpPr/>
            <p:nvPr/>
          </p:nvSpPr>
          <p:spPr>
            <a:xfrm>
              <a:off x="1585563" y="4147041"/>
              <a:ext cx="107026" cy="107026"/>
            </a:xfrm>
            <a:prstGeom prst="mathPlus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Plus 215"/>
            <p:cNvSpPr/>
            <p:nvPr/>
          </p:nvSpPr>
          <p:spPr>
            <a:xfrm>
              <a:off x="2090047" y="3185471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Plus 216"/>
            <p:cNvSpPr/>
            <p:nvPr/>
          </p:nvSpPr>
          <p:spPr>
            <a:xfrm>
              <a:off x="2426366" y="3049870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8" name="Straight Connector 217"/>
            <p:cNvCxnSpPr/>
            <p:nvPr/>
          </p:nvCxnSpPr>
          <p:spPr>
            <a:xfrm flipV="1">
              <a:off x="1302756" y="4452321"/>
              <a:ext cx="168160" cy="61840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flipV="1">
              <a:off x="1807237" y="4261835"/>
              <a:ext cx="168161" cy="88338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flipV="1">
              <a:off x="1975398" y="3234582"/>
              <a:ext cx="168162" cy="1021624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1" name="Plus 220"/>
            <p:cNvSpPr/>
            <p:nvPr/>
          </p:nvSpPr>
          <p:spPr>
            <a:xfrm>
              <a:off x="1921885" y="4207095"/>
              <a:ext cx="107026" cy="107026"/>
            </a:xfrm>
            <a:prstGeom prst="mathPlus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2" name="Straight Connector 221"/>
            <p:cNvCxnSpPr/>
            <p:nvPr/>
          </p:nvCxnSpPr>
          <p:spPr>
            <a:xfrm>
              <a:off x="2143560" y="3234582"/>
              <a:ext cx="168159" cy="22225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3" name="Plus 222"/>
            <p:cNvSpPr/>
            <p:nvPr/>
          </p:nvSpPr>
          <p:spPr>
            <a:xfrm>
              <a:off x="1417403" y="4397581"/>
              <a:ext cx="107026" cy="107026"/>
            </a:xfrm>
            <a:prstGeom prst="mathPlus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Plus 223"/>
            <p:cNvSpPr/>
            <p:nvPr/>
          </p:nvSpPr>
          <p:spPr>
            <a:xfrm>
              <a:off x="1753724" y="4295433"/>
              <a:ext cx="107026" cy="107026"/>
            </a:xfrm>
            <a:prstGeom prst="mathPlus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5" name="Straight Connector 224"/>
            <p:cNvCxnSpPr/>
            <p:nvPr/>
          </p:nvCxnSpPr>
          <p:spPr>
            <a:xfrm flipV="1">
              <a:off x="1470916" y="4192977"/>
              <a:ext cx="168160" cy="259344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>
              <a:off x="1639076" y="4192977"/>
              <a:ext cx="168161" cy="157196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7" name="Plus 226"/>
            <p:cNvSpPr/>
            <p:nvPr/>
          </p:nvSpPr>
          <p:spPr>
            <a:xfrm>
              <a:off x="2258206" y="3207696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Plus 227"/>
            <p:cNvSpPr/>
            <p:nvPr/>
          </p:nvSpPr>
          <p:spPr>
            <a:xfrm>
              <a:off x="2594527" y="2999994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9" name="Straight Connector 228"/>
            <p:cNvCxnSpPr/>
            <p:nvPr/>
          </p:nvCxnSpPr>
          <p:spPr>
            <a:xfrm flipV="1">
              <a:off x="2311719" y="3092631"/>
              <a:ext cx="168160" cy="157826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flipV="1">
              <a:off x="2479879" y="3042755"/>
              <a:ext cx="168161" cy="49876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0" name="Slide Number Placeholder 10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D834AA-9078-485F-B296-3D20E2BA1C83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801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" name="Group 194"/>
          <p:cNvGrpSpPr/>
          <p:nvPr/>
        </p:nvGrpSpPr>
        <p:grpSpPr>
          <a:xfrm>
            <a:off x="312699" y="1131347"/>
            <a:ext cx="1452310" cy="1496603"/>
            <a:chOff x="312699" y="1131347"/>
            <a:chExt cx="1452310" cy="1496603"/>
          </a:xfrm>
        </p:grpSpPr>
        <p:sp>
          <p:nvSpPr>
            <p:cNvPr id="196" name="Plus 195"/>
            <p:cNvSpPr/>
            <p:nvPr/>
          </p:nvSpPr>
          <p:spPr>
            <a:xfrm>
              <a:off x="312699" y="2520924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Plus 196"/>
            <p:cNvSpPr/>
            <p:nvPr/>
          </p:nvSpPr>
          <p:spPr>
            <a:xfrm>
              <a:off x="649019" y="2310144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Plus 197"/>
            <p:cNvSpPr/>
            <p:nvPr/>
          </p:nvSpPr>
          <p:spPr>
            <a:xfrm>
              <a:off x="1153503" y="1316824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Plus 198"/>
            <p:cNvSpPr/>
            <p:nvPr/>
          </p:nvSpPr>
          <p:spPr>
            <a:xfrm>
              <a:off x="1489822" y="1181223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0" name="Straight Connector 199"/>
            <p:cNvCxnSpPr/>
            <p:nvPr/>
          </p:nvCxnSpPr>
          <p:spPr>
            <a:xfrm flipV="1">
              <a:off x="366212" y="2517720"/>
              <a:ext cx="168160" cy="55490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/>
            <p:cNvCxnSpPr/>
            <p:nvPr/>
          </p:nvCxnSpPr>
          <p:spPr>
            <a:xfrm flipV="1">
              <a:off x="870693" y="2390734"/>
              <a:ext cx="168161" cy="56588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/>
            <p:cNvCxnSpPr/>
            <p:nvPr/>
          </p:nvCxnSpPr>
          <p:spPr>
            <a:xfrm flipV="1">
              <a:off x="1038854" y="1365935"/>
              <a:ext cx="168162" cy="1021624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3" name="Plus 202"/>
            <p:cNvSpPr/>
            <p:nvPr/>
          </p:nvSpPr>
          <p:spPr>
            <a:xfrm>
              <a:off x="985341" y="2338448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4" name="Straight Connector 203"/>
            <p:cNvCxnSpPr/>
            <p:nvPr/>
          </p:nvCxnSpPr>
          <p:spPr>
            <a:xfrm>
              <a:off x="1207016" y="1365935"/>
              <a:ext cx="168159" cy="22225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5" name="Plus 204"/>
            <p:cNvSpPr/>
            <p:nvPr/>
          </p:nvSpPr>
          <p:spPr>
            <a:xfrm>
              <a:off x="480859" y="2465434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Plus 205"/>
            <p:cNvSpPr/>
            <p:nvPr/>
          </p:nvSpPr>
          <p:spPr>
            <a:xfrm>
              <a:off x="817180" y="2395036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7" name="Straight Connector 206"/>
            <p:cNvCxnSpPr/>
            <p:nvPr/>
          </p:nvCxnSpPr>
          <p:spPr>
            <a:xfrm flipV="1">
              <a:off x="534372" y="2362430"/>
              <a:ext cx="168160" cy="155290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/>
            <p:cNvCxnSpPr/>
            <p:nvPr/>
          </p:nvCxnSpPr>
          <p:spPr>
            <a:xfrm>
              <a:off x="702532" y="2362430"/>
              <a:ext cx="168161" cy="84892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9" name="Plus 208"/>
            <p:cNvSpPr/>
            <p:nvPr/>
          </p:nvSpPr>
          <p:spPr>
            <a:xfrm>
              <a:off x="1321662" y="1339049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Plus 209"/>
            <p:cNvSpPr/>
            <p:nvPr/>
          </p:nvSpPr>
          <p:spPr>
            <a:xfrm>
              <a:off x="1657983" y="1131347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1" name="Straight Connector 210"/>
            <p:cNvCxnSpPr/>
            <p:nvPr/>
          </p:nvCxnSpPr>
          <p:spPr>
            <a:xfrm flipV="1">
              <a:off x="1375175" y="1223984"/>
              <a:ext cx="168160" cy="157826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flipV="1">
              <a:off x="1543335" y="1174108"/>
              <a:ext cx="168161" cy="49876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4" name="Group 183"/>
          <p:cNvGrpSpPr/>
          <p:nvPr/>
        </p:nvGrpSpPr>
        <p:grpSpPr>
          <a:xfrm>
            <a:off x="7325470" y="1684851"/>
            <a:ext cx="1452308" cy="471409"/>
            <a:chOff x="7325470" y="1684851"/>
            <a:chExt cx="1452308" cy="471409"/>
          </a:xfrm>
        </p:grpSpPr>
        <p:sp>
          <p:nvSpPr>
            <p:cNvPr id="185" name="Plus 184"/>
            <p:cNvSpPr/>
            <p:nvPr/>
          </p:nvSpPr>
          <p:spPr>
            <a:xfrm>
              <a:off x="7325470" y="2049234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Plus 185"/>
            <p:cNvSpPr/>
            <p:nvPr/>
          </p:nvSpPr>
          <p:spPr>
            <a:xfrm>
              <a:off x="7661790" y="1958139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Plus 186"/>
            <p:cNvSpPr/>
            <p:nvPr/>
          </p:nvSpPr>
          <p:spPr>
            <a:xfrm>
              <a:off x="8334430" y="1775947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Plus 187"/>
            <p:cNvSpPr/>
            <p:nvPr/>
          </p:nvSpPr>
          <p:spPr>
            <a:xfrm>
              <a:off x="8670752" y="1684851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9" name="Straight Connector 188"/>
            <p:cNvCxnSpPr/>
            <p:nvPr/>
          </p:nvCxnSpPr>
          <p:spPr>
            <a:xfrm flipV="1">
              <a:off x="7378983" y="1733962"/>
              <a:ext cx="1345282" cy="364383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0" name="Plus 189"/>
            <p:cNvSpPr/>
            <p:nvPr/>
          </p:nvSpPr>
          <p:spPr>
            <a:xfrm>
              <a:off x="7998110" y="1867043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Plus 190"/>
            <p:cNvSpPr/>
            <p:nvPr/>
          </p:nvSpPr>
          <p:spPr>
            <a:xfrm>
              <a:off x="7493630" y="2003687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Plus 191"/>
            <p:cNvSpPr/>
            <p:nvPr/>
          </p:nvSpPr>
          <p:spPr>
            <a:xfrm>
              <a:off x="7829950" y="1912591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Plus 192"/>
            <p:cNvSpPr/>
            <p:nvPr/>
          </p:nvSpPr>
          <p:spPr>
            <a:xfrm>
              <a:off x="8166270" y="1821495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Plus 193"/>
            <p:cNvSpPr/>
            <p:nvPr/>
          </p:nvSpPr>
          <p:spPr>
            <a:xfrm>
              <a:off x="8502590" y="1730399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1" name="Group 130"/>
          <p:cNvGrpSpPr/>
          <p:nvPr/>
        </p:nvGrpSpPr>
        <p:grpSpPr>
          <a:xfrm>
            <a:off x="4989621" y="1811702"/>
            <a:ext cx="1452308" cy="259022"/>
            <a:chOff x="4989621" y="1811702"/>
            <a:chExt cx="1452308" cy="259022"/>
          </a:xfrm>
        </p:grpSpPr>
        <p:sp>
          <p:nvSpPr>
            <p:cNvPr id="132" name="Plus 131"/>
            <p:cNvSpPr/>
            <p:nvPr/>
          </p:nvSpPr>
          <p:spPr>
            <a:xfrm>
              <a:off x="4989621" y="1909682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Plus 132"/>
            <p:cNvSpPr/>
            <p:nvPr/>
          </p:nvSpPr>
          <p:spPr>
            <a:xfrm>
              <a:off x="5325941" y="1811702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Plus 133"/>
            <p:cNvSpPr/>
            <p:nvPr/>
          </p:nvSpPr>
          <p:spPr>
            <a:xfrm>
              <a:off x="5998582" y="1902567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Plus 134"/>
            <p:cNvSpPr/>
            <p:nvPr/>
          </p:nvSpPr>
          <p:spPr>
            <a:xfrm>
              <a:off x="6334903" y="1928088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6" name="Straight Connector 135"/>
            <p:cNvCxnSpPr/>
            <p:nvPr/>
          </p:nvCxnSpPr>
          <p:spPr>
            <a:xfrm>
              <a:off x="5043134" y="1958793"/>
              <a:ext cx="168162" cy="36443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/>
            <p:nvPr/>
          </p:nvCxnSpPr>
          <p:spPr>
            <a:xfrm flipV="1">
              <a:off x="5211296" y="1863988"/>
              <a:ext cx="168158" cy="121723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/>
            <p:nvPr/>
          </p:nvCxnSpPr>
          <p:spPr>
            <a:xfrm>
              <a:off x="5379454" y="1863988"/>
              <a:ext cx="168162" cy="87364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Plus 138"/>
            <p:cNvSpPr/>
            <p:nvPr/>
          </p:nvSpPr>
          <p:spPr>
            <a:xfrm>
              <a:off x="5662261" y="1885317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0" name="Straight Connector 139"/>
            <p:cNvCxnSpPr/>
            <p:nvPr/>
          </p:nvCxnSpPr>
          <p:spPr>
            <a:xfrm flipV="1">
              <a:off x="5547616" y="1937603"/>
              <a:ext cx="168158" cy="13749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1" name="Plus 140"/>
            <p:cNvSpPr/>
            <p:nvPr/>
          </p:nvSpPr>
          <p:spPr>
            <a:xfrm>
              <a:off x="5157783" y="1933425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Plus 141"/>
            <p:cNvSpPr/>
            <p:nvPr/>
          </p:nvSpPr>
          <p:spPr>
            <a:xfrm>
              <a:off x="5494103" y="1899066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Plus 142"/>
            <p:cNvSpPr/>
            <p:nvPr/>
          </p:nvSpPr>
          <p:spPr>
            <a:xfrm>
              <a:off x="5830423" y="1864707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Plus 143"/>
            <p:cNvSpPr/>
            <p:nvPr/>
          </p:nvSpPr>
          <p:spPr>
            <a:xfrm>
              <a:off x="6166743" y="1963698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5" name="Straight Connector 144"/>
            <p:cNvCxnSpPr/>
            <p:nvPr/>
          </p:nvCxnSpPr>
          <p:spPr>
            <a:xfrm flipV="1">
              <a:off x="5715774" y="1913818"/>
              <a:ext cx="168162" cy="20610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/>
            <p:cNvCxnSpPr/>
            <p:nvPr/>
          </p:nvCxnSpPr>
          <p:spPr>
            <a:xfrm>
              <a:off x="5883936" y="1913818"/>
              <a:ext cx="168159" cy="37860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/>
            <p:cNvCxnSpPr/>
            <p:nvPr/>
          </p:nvCxnSpPr>
          <p:spPr>
            <a:xfrm>
              <a:off x="6052095" y="1951678"/>
              <a:ext cx="168161" cy="61131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/>
            <p:cNvCxnSpPr/>
            <p:nvPr/>
          </p:nvCxnSpPr>
          <p:spPr>
            <a:xfrm flipV="1">
              <a:off x="6220256" y="1977199"/>
              <a:ext cx="168160" cy="35610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Rectangle 72"/>
          <p:cNvSpPr/>
          <p:nvPr/>
        </p:nvSpPr>
        <p:spPr>
          <a:xfrm>
            <a:off x="150272" y="1069788"/>
            <a:ext cx="1884190" cy="1697879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TextBox 81"/>
          <p:cNvSpPr txBox="1"/>
          <p:nvPr/>
        </p:nvSpPr>
        <p:spPr>
          <a:xfrm>
            <a:off x="1980948" y="1597390"/>
            <a:ext cx="4542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=</a:t>
            </a:r>
            <a:endParaRPr lang="en-US" sz="3600" dirty="0"/>
          </a:p>
        </p:txBody>
      </p:sp>
      <p:sp>
        <p:nvSpPr>
          <p:cNvPr id="83" name="TextBox 82"/>
          <p:cNvSpPr txBox="1"/>
          <p:nvPr/>
        </p:nvSpPr>
        <p:spPr>
          <a:xfrm>
            <a:off x="4319409" y="1597390"/>
            <a:ext cx="4542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+</a:t>
            </a:r>
            <a:endParaRPr lang="en-US" sz="3600" dirty="0"/>
          </a:p>
        </p:txBody>
      </p:sp>
      <p:sp>
        <p:nvSpPr>
          <p:cNvPr id="84" name="TextBox 83"/>
          <p:cNvSpPr txBox="1"/>
          <p:nvPr/>
        </p:nvSpPr>
        <p:spPr>
          <a:xfrm>
            <a:off x="6657870" y="1597390"/>
            <a:ext cx="4542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+</a:t>
            </a:r>
            <a:endParaRPr lang="en-US" sz="3600" dirty="0"/>
          </a:p>
        </p:txBody>
      </p:sp>
      <p:sp>
        <p:nvSpPr>
          <p:cNvPr id="97" name="TextBox 96"/>
          <p:cNvSpPr txBox="1"/>
          <p:nvPr/>
        </p:nvSpPr>
        <p:spPr>
          <a:xfrm>
            <a:off x="7289868" y="2823031"/>
            <a:ext cx="1519053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S</a:t>
            </a:r>
            <a:r>
              <a:rPr lang="en-US" sz="2400" b="1" dirty="0" smtClean="0"/>
              <a:t>mooth</a:t>
            </a:r>
            <a:endParaRPr lang="en-US" b="1" dirty="0" smtClean="0"/>
          </a:p>
          <a:p>
            <a:pPr algn="ctr"/>
            <a:r>
              <a:rPr lang="en-US" dirty="0" smtClean="0"/>
              <a:t>Does not</a:t>
            </a:r>
            <a:br>
              <a:rPr lang="en-US" dirty="0" smtClean="0"/>
            </a:br>
            <a:r>
              <a:rPr lang="en-US" dirty="0" smtClean="0"/>
              <a:t>contribute to</a:t>
            </a:r>
            <a:br>
              <a:rPr lang="en-US" dirty="0" smtClean="0"/>
            </a:br>
            <a:r>
              <a:rPr lang="en-US" dirty="0" smtClean="0"/>
              <a:t>Lap. pyramid</a:t>
            </a:r>
          </a:p>
          <a:p>
            <a:pPr algn="ctr"/>
            <a:r>
              <a:rPr lang="en-US" dirty="0" smtClean="0"/>
              <a:t>at that scale</a:t>
            </a:r>
            <a:br>
              <a:rPr lang="en-US" dirty="0" smtClean="0"/>
            </a:br>
            <a:r>
              <a:rPr lang="en-US" dirty="0" smtClean="0"/>
              <a:t>(d</a:t>
            </a:r>
            <a:r>
              <a:rPr lang="en-US" baseline="30000" dirty="0" smtClean="0"/>
              <a:t>2</a:t>
            </a:r>
            <a:r>
              <a:rPr lang="en-US" dirty="0" smtClean="0"/>
              <a:t>/dx</a:t>
            </a:r>
            <a:r>
              <a:rPr lang="en-US" baseline="30000" dirty="0" smtClean="0"/>
              <a:t>2</a:t>
            </a:r>
            <a:r>
              <a:rPr lang="en-US" dirty="0" smtClean="0"/>
              <a:t>=0)</a:t>
            </a:r>
            <a:endParaRPr lang="en-US" dirty="0"/>
          </a:p>
        </p:txBody>
      </p:sp>
      <p:sp>
        <p:nvSpPr>
          <p:cNvPr id="74" name="Rectangle 73"/>
          <p:cNvSpPr/>
          <p:nvPr/>
        </p:nvSpPr>
        <p:spPr>
          <a:xfrm>
            <a:off x="6720114" y="957495"/>
            <a:ext cx="2220093" cy="380319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4773680" y="1372472"/>
            <a:ext cx="942094" cy="111939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4989559" y="1707517"/>
            <a:ext cx="779666" cy="422421"/>
            <a:chOff x="867547" y="4018177"/>
            <a:chExt cx="779666" cy="422421"/>
          </a:xfrm>
        </p:grpSpPr>
        <p:sp>
          <p:nvSpPr>
            <p:cNvPr id="68" name="Plus 67"/>
            <p:cNvSpPr/>
            <p:nvPr/>
          </p:nvSpPr>
          <p:spPr>
            <a:xfrm>
              <a:off x="867547" y="4269581"/>
              <a:ext cx="107026" cy="107026"/>
            </a:xfrm>
            <a:prstGeom prst="mathPlus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Plus 71"/>
            <p:cNvSpPr/>
            <p:nvPr/>
          </p:nvSpPr>
          <p:spPr>
            <a:xfrm>
              <a:off x="1203867" y="4018177"/>
              <a:ext cx="107026" cy="107026"/>
            </a:xfrm>
            <a:prstGeom prst="mathPlus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6" name="Straight Connector 85"/>
            <p:cNvCxnSpPr/>
            <p:nvPr/>
          </p:nvCxnSpPr>
          <p:spPr>
            <a:xfrm>
              <a:off x="921060" y="4327496"/>
              <a:ext cx="168162" cy="63991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 flipV="1">
              <a:off x="1089222" y="4064113"/>
              <a:ext cx="168158" cy="315395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>
              <a:off x="1257380" y="4064113"/>
              <a:ext cx="165878" cy="230214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Plus 101"/>
            <p:cNvSpPr/>
            <p:nvPr/>
          </p:nvSpPr>
          <p:spPr>
            <a:xfrm>
              <a:off x="1540187" y="4195799"/>
              <a:ext cx="107026" cy="107026"/>
            </a:xfrm>
            <a:prstGeom prst="mathPlus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Plus 103"/>
            <p:cNvSpPr/>
            <p:nvPr/>
          </p:nvSpPr>
          <p:spPr>
            <a:xfrm>
              <a:off x="1035709" y="4333572"/>
              <a:ext cx="107026" cy="107026"/>
            </a:xfrm>
            <a:prstGeom prst="mathPlus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Plus 104"/>
            <p:cNvSpPr/>
            <p:nvPr/>
          </p:nvSpPr>
          <p:spPr>
            <a:xfrm>
              <a:off x="1369745" y="4248391"/>
              <a:ext cx="107026" cy="107026"/>
            </a:xfrm>
            <a:prstGeom prst="mathPlus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8" name="Straight Connector 107"/>
            <p:cNvCxnSpPr/>
            <p:nvPr/>
          </p:nvCxnSpPr>
          <p:spPr>
            <a:xfrm flipV="1">
              <a:off x="1423258" y="4248085"/>
              <a:ext cx="170442" cy="52592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9" name="Group 148"/>
          <p:cNvGrpSpPr/>
          <p:nvPr/>
        </p:nvGrpSpPr>
        <p:grpSpPr>
          <a:xfrm>
            <a:off x="2651160" y="1285536"/>
            <a:ext cx="1452305" cy="1270039"/>
            <a:chOff x="2651160" y="1285536"/>
            <a:chExt cx="1452305" cy="1270039"/>
          </a:xfrm>
        </p:grpSpPr>
        <p:sp>
          <p:nvSpPr>
            <p:cNvPr id="150" name="Plus 149"/>
            <p:cNvSpPr/>
            <p:nvPr/>
          </p:nvSpPr>
          <p:spPr>
            <a:xfrm>
              <a:off x="2651160" y="2448549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Plus 150"/>
            <p:cNvSpPr/>
            <p:nvPr/>
          </p:nvSpPr>
          <p:spPr>
            <a:xfrm>
              <a:off x="2987481" y="2448549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Plus 151"/>
            <p:cNvSpPr/>
            <p:nvPr/>
          </p:nvSpPr>
          <p:spPr>
            <a:xfrm>
              <a:off x="3491961" y="1285536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Plus 152"/>
            <p:cNvSpPr/>
            <p:nvPr/>
          </p:nvSpPr>
          <p:spPr>
            <a:xfrm>
              <a:off x="3828280" y="1285536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4" name="Straight Connector 153"/>
            <p:cNvCxnSpPr>
              <a:stCxn id="150" idx="0"/>
              <a:endCxn id="156" idx="2"/>
            </p:cNvCxnSpPr>
            <p:nvPr/>
          </p:nvCxnSpPr>
          <p:spPr>
            <a:xfrm>
              <a:off x="2744000" y="2502062"/>
              <a:ext cx="593988" cy="0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/>
            <p:cNvCxnSpPr/>
            <p:nvPr/>
          </p:nvCxnSpPr>
          <p:spPr>
            <a:xfrm flipV="1">
              <a:off x="3377315" y="1334647"/>
              <a:ext cx="168159" cy="1163013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6" name="Plus 155"/>
            <p:cNvSpPr/>
            <p:nvPr/>
          </p:nvSpPr>
          <p:spPr>
            <a:xfrm>
              <a:off x="3323802" y="2448549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7" name="Straight Connector 156"/>
            <p:cNvCxnSpPr>
              <a:endCxn id="161" idx="2"/>
            </p:cNvCxnSpPr>
            <p:nvPr/>
          </p:nvCxnSpPr>
          <p:spPr>
            <a:xfrm>
              <a:off x="3545474" y="1337822"/>
              <a:ext cx="465151" cy="3940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8" name="Plus 157"/>
            <p:cNvSpPr/>
            <p:nvPr/>
          </p:nvSpPr>
          <p:spPr>
            <a:xfrm>
              <a:off x="3660123" y="1288249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Plus 158"/>
            <p:cNvSpPr/>
            <p:nvPr/>
          </p:nvSpPr>
          <p:spPr>
            <a:xfrm>
              <a:off x="2819319" y="2447281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Plus 159"/>
            <p:cNvSpPr/>
            <p:nvPr/>
          </p:nvSpPr>
          <p:spPr>
            <a:xfrm>
              <a:off x="3155640" y="2445474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Plus 160"/>
            <p:cNvSpPr/>
            <p:nvPr/>
          </p:nvSpPr>
          <p:spPr>
            <a:xfrm>
              <a:off x="3996439" y="1288249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3" name="Group 212"/>
          <p:cNvGrpSpPr/>
          <p:nvPr/>
        </p:nvGrpSpPr>
        <p:grpSpPr>
          <a:xfrm>
            <a:off x="312699" y="1126455"/>
            <a:ext cx="1452310" cy="1566453"/>
            <a:chOff x="1249243" y="2999994"/>
            <a:chExt cx="1452310" cy="1566453"/>
          </a:xfrm>
        </p:grpSpPr>
        <p:sp>
          <p:nvSpPr>
            <p:cNvPr id="214" name="Plus 213"/>
            <p:cNvSpPr/>
            <p:nvPr/>
          </p:nvSpPr>
          <p:spPr>
            <a:xfrm>
              <a:off x="1249243" y="4459421"/>
              <a:ext cx="107026" cy="107026"/>
            </a:xfrm>
            <a:prstGeom prst="mathPlus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Plus 214"/>
            <p:cNvSpPr/>
            <p:nvPr/>
          </p:nvSpPr>
          <p:spPr>
            <a:xfrm>
              <a:off x="1585563" y="4147041"/>
              <a:ext cx="107026" cy="107026"/>
            </a:xfrm>
            <a:prstGeom prst="mathPlus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Plus 215"/>
            <p:cNvSpPr/>
            <p:nvPr/>
          </p:nvSpPr>
          <p:spPr>
            <a:xfrm>
              <a:off x="2090047" y="3185471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Plus 216"/>
            <p:cNvSpPr/>
            <p:nvPr/>
          </p:nvSpPr>
          <p:spPr>
            <a:xfrm>
              <a:off x="2426366" y="3049870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8" name="Straight Connector 217"/>
            <p:cNvCxnSpPr/>
            <p:nvPr/>
          </p:nvCxnSpPr>
          <p:spPr>
            <a:xfrm flipV="1">
              <a:off x="1302756" y="4452321"/>
              <a:ext cx="168160" cy="61840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flipV="1">
              <a:off x="1807237" y="4261835"/>
              <a:ext cx="168161" cy="88338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flipV="1">
              <a:off x="1975398" y="3234582"/>
              <a:ext cx="168162" cy="1021624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1" name="Plus 220"/>
            <p:cNvSpPr/>
            <p:nvPr/>
          </p:nvSpPr>
          <p:spPr>
            <a:xfrm>
              <a:off x="1921885" y="4207095"/>
              <a:ext cx="107026" cy="107026"/>
            </a:xfrm>
            <a:prstGeom prst="mathPlus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2" name="Straight Connector 221"/>
            <p:cNvCxnSpPr/>
            <p:nvPr/>
          </p:nvCxnSpPr>
          <p:spPr>
            <a:xfrm>
              <a:off x="2143560" y="3234582"/>
              <a:ext cx="168159" cy="22225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3" name="Plus 222"/>
            <p:cNvSpPr/>
            <p:nvPr/>
          </p:nvSpPr>
          <p:spPr>
            <a:xfrm>
              <a:off x="1417403" y="4397581"/>
              <a:ext cx="107026" cy="107026"/>
            </a:xfrm>
            <a:prstGeom prst="mathPlus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Plus 223"/>
            <p:cNvSpPr/>
            <p:nvPr/>
          </p:nvSpPr>
          <p:spPr>
            <a:xfrm>
              <a:off x="1753724" y="4295433"/>
              <a:ext cx="107026" cy="107026"/>
            </a:xfrm>
            <a:prstGeom prst="mathPlus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5" name="Straight Connector 224"/>
            <p:cNvCxnSpPr/>
            <p:nvPr/>
          </p:nvCxnSpPr>
          <p:spPr>
            <a:xfrm flipV="1">
              <a:off x="1470916" y="4192977"/>
              <a:ext cx="168160" cy="259344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>
              <a:off x="1639076" y="4192977"/>
              <a:ext cx="168161" cy="157196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7" name="Plus 226"/>
            <p:cNvSpPr/>
            <p:nvPr/>
          </p:nvSpPr>
          <p:spPr>
            <a:xfrm>
              <a:off x="2258206" y="3207696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Plus 227"/>
            <p:cNvSpPr/>
            <p:nvPr/>
          </p:nvSpPr>
          <p:spPr>
            <a:xfrm>
              <a:off x="2594527" y="2999994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9" name="Straight Connector 228"/>
            <p:cNvCxnSpPr/>
            <p:nvPr/>
          </p:nvCxnSpPr>
          <p:spPr>
            <a:xfrm flipV="1">
              <a:off x="2311719" y="3092631"/>
              <a:ext cx="168160" cy="157826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flipV="1">
              <a:off x="2479879" y="3042755"/>
              <a:ext cx="168161" cy="49876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3" name="Title 1"/>
          <p:cNvSpPr txBox="1">
            <a:spLocks/>
          </p:cNvSpPr>
          <p:nvPr/>
        </p:nvSpPr>
        <p:spPr bwMode="auto">
          <a:xfrm>
            <a:off x="457200" y="206375"/>
            <a:ext cx="2750457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mtClean="0"/>
              <a:t>Discussion</a:t>
            </a:r>
            <a:endParaRPr lang="en-US" dirty="0"/>
          </a:p>
        </p:txBody>
      </p:sp>
      <p:sp>
        <p:nvSpPr>
          <p:cNvPr id="2" name="Left Brace 1"/>
          <p:cNvSpPr/>
          <p:nvPr/>
        </p:nvSpPr>
        <p:spPr>
          <a:xfrm rot="5400000">
            <a:off x="5919770" y="1653066"/>
            <a:ext cx="104113" cy="282808"/>
          </a:xfrm>
          <a:prstGeom prst="leftBrace">
            <a:avLst>
              <a:gd name="adj1" fmla="val 81156"/>
              <a:gd name="adj2" fmla="val 50000"/>
            </a:avLst>
          </a:prstGeom>
          <a:ln w="19050" cmpd="sng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2302637" y="2823031"/>
            <a:ext cx="2146742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Discontinuity</a:t>
            </a:r>
          </a:p>
          <a:p>
            <a:pPr algn="ctr"/>
            <a:r>
              <a:rPr lang="en-US" dirty="0" smtClean="0"/>
              <a:t>Unaffected</a:t>
            </a:r>
          </a:p>
          <a:p>
            <a:pPr algn="ctr"/>
            <a:r>
              <a:rPr lang="en-US" sz="2800" dirty="0" smtClean="0">
                <a:sym typeface="Wingdings"/>
              </a:rPr>
              <a:t></a:t>
            </a:r>
            <a:endParaRPr lang="en-US" sz="2800" dirty="0"/>
          </a:p>
        </p:txBody>
      </p:sp>
      <p:sp>
        <p:nvSpPr>
          <p:cNvPr id="109" name="TextBox 108"/>
          <p:cNvSpPr txBox="1"/>
          <p:nvPr/>
        </p:nvSpPr>
        <p:spPr>
          <a:xfrm>
            <a:off x="-59153" y="2823031"/>
            <a:ext cx="239049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“Locally good”</a:t>
            </a:r>
          </a:p>
          <a:p>
            <a:pPr algn="ctr"/>
            <a:r>
              <a:rPr lang="en-US" dirty="0" smtClean="0"/>
              <a:t>Only left side</a:t>
            </a:r>
            <a:br>
              <a:rPr lang="en-US" dirty="0" smtClean="0"/>
            </a:br>
            <a:r>
              <a:rPr lang="en-US" dirty="0" smtClean="0"/>
              <a:t>is affected</a:t>
            </a:r>
            <a:endParaRPr lang="en-US" sz="1600" dirty="0"/>
          </a:p>
        </p:txBody>
      </p:sp>
      <p:sp>
        <p:nvSpPr>
          <p:cNvPr id="110" name="TextBox 109"/>
          <p:cNvSpPr txBox="1"/>
          <p:nvPr/>
        </p:nvSpPr>
        <p:spPr>
          <a:xfrm>
            <a:off x="4815134" y="2823031"/>
            <a:ext cx="180128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Texture</a:t>
            </a:r>
          </a:p>
          <a:p>
            <a:pPr algn="ctr"/>
            <a:r>
              <a:rPr lang="en-US" dirty="0" smtClean="0"/>
              <a:t>Left side is ok,</a:t>
            </a:r>
          </a:p>
          <a:p>
            <a:pPr algn="ctr"/>
            <a:r>
              <a:rPr lang="en-US" dirty="0" smtClean="0"/>
              <a:t>right side is not</a:t>
            </a:r>
          </a:p>
          <a:p>
            <a:pPr algn="ctr"/>
            <a:r>
              <a:rPr lang="en-US" sz="2800" dirty="0" smtClean="0">
                <a:sym typeface="Wingdings"/>
              </a:rPr>
              <a:t></a:t>
            </a:r>
            <a:endParaRPr lang="en-US" sz="2800" dirty="0"/>
          </a:p>
        </p:txBody>
      </p:sp>
      <p:sp>
        <p:nvSpPr>
          <p:cNvPr id="111" name="Rounded Rectangular Callout 110"/>
          <p:cNvSpPr/>
          <p:nvPr/>
        </p:nvSpPr>
        <p:spPr>
          <a:xfrm>
            <a:off x="3567718" y="116114"/>
            <a:ext cx="2430864" cy="947511"/>
          </a:xfrm>
          <a:prstGeom prst="wedgeRoundRectCallout">
            <a:avLst>
              <a:gd name="adj1" fmla="val 48829"/>
              <a:gd name="adj2" fmla="val 119312"/>
              <a:gd name="adj3" fmla="val 16667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Negligible because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collocated with discontinuity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5" name="Slide Number Placeholder 1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D834AA-9078-485F-B296-3D20E2BA1C83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525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" name="Group 194"/>
          <p:cNvGrpSpPr/>
          <p:nvPr/>
        </p:nvGrpSpPr>
        <p:grpSpPr>
          <a:xfrm>
            <a:off x="312699" y="1131347"/>
            <a:ext cx="1452310" cy="1496603"/>
            <a:chOff x="312699" y="1131347"/>
            <a:chExt cx="1452310" cy="1496603"/>
          </a:xfrm>
        </p:grpSpPr>
        <p:sp>
          <p:nvSpPr>
            <p:cNvPr id="196" name="Plus 195"/>
            <p:cNvSpPr/>
            <p:nvPr/>
          </p:nvSpPr>
          <p:spPr>
            <a:xfrm>
              <a:off x="312699" y="2520924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Plus 196"/>
            <p:cNvSpPr/>
            <p:nvPr/>
          </p:nvSpPr>
          <p:spPr>
            <a:xfrm>
              <a:off x="649019" y="2310144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Plus 197"/>
            <p:cNvSpPr/>
            <p:nvPr/>
          </p:nvSpPr>
          <p:spPr>
            <a:xfrm>
              <a:off x="1153503" y="1316824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Plus 198"/>
            <p:cNvSpPr/>
            <p:nvPr/>
          </p:nvSpPr>
          <p:spPr>
            <a:xfrm>
              <a:off x="1489822" y="1181223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0" name="Straight Connector 199"/>
            <p:cNvCxnSpPr/>
            <p:nvPr/>
          </p:nvCxnSpPr>
          <p:spPr>
            <a:xfrm flipV="1">
              <a:off x="366212" y="2517720"/>
              <a:ext cx="168160" cy="55490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/>
            <p:cNvCxnSpPr/>
            <p:nvPr/>
          </p:nvCxnSpPr>
          <p:spPr>
            <a:xfrm flipV="1">
              <a:off x="870693" y="2390734"/>
              <a:ext cx="168161" cy="56588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/>
            <p:cNvCxnSpPr/>
            <p:nvPr/>
          </p:nvCxnSpPr>
          <p:spPr>
            <a:xfrm flipV="1">
              <a:off x="1038854" y="1365935"/>
              <a:ext cx="168162" cy="1021624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3" name="Plus 202"/>
            <p:cNvSpPr/>
            <p:nvPr/>
          </p:nvSpPr>
          <p:spPr>
            <a:xfrm>
              <a:off x="985341" y="2338448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4" name="Straight Connector 203"/>
            <p:cNvCxnSpPr/>
            <p:nvPr/>
          </p:nvCxnSpPr>
          <p:spPr>
            <a:xfrm>
              <a:off x="1207016" y="1365935"/>
              <a:ext cx="168159" cy="22225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5" name="Plus 204"/>
            <p:cNvSpPr/>
            <p:nvPr/>
          </p:nvSpPr>
          <p:spPr>
            <a:xfrm>
              <a:off x="480859" y="2465434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Plus 205"/>
            <p:cNvSpPr/>
            <p:nvPr/>
          </p:nvSpPr>
          <p:spPr>
            <a:xfrm>
              <a:off x="817180" y="2395036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7" name="Straight Connector 206"/>
            <p:cNvCxnSpPr/>
            <p:nvPr/>
          </p:nvCxnSpPr>
          <p:spPr>
            <a:xfrm flipV="1">
              <a:off x="534372" y="2362430"/>
              <a:ext cx="168160" cy="155290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/>
            <p:cNvCxnSpPr/>
            <p:nvPr/>
          </p:nvCxnSpPr>
          <p:spPr>
            <a:xfrm>
              <a:off x="702532" y="2362430"/>
              <a:ext cx="168161" cy="84892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9" name="Plus 208"/>
            <p:cNvSpPr/>
            <p:nvPr/>
          </p:nvSpPr>
          <p:spPr>
            <a:xfrm>
              <a:off x="1321662" y="1339049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Plus 209"/>
            <p:cNvSpPr/>
            <p:nvPr/>
          </p:nvSpPr>
          <p:spPr>
            <a:xfrm>
              <a:off x="1657983" y="1131347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1" name="Straight Connector 210"/>
            <p:cNvCxnSpPr/>
            <p:nvPr/>
          </p:nvCxnSpPr>
          <p:spPr>
            <a:xfrm flipV="1">
              <a:off x="1375175" y="1223984"/>
              <a:ext cx="168160" cy="157826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flipV="1">
              <a:off x="1543335" y="1174108"/>
              <a:ext cx="168161" cy="49876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4" name="Group 183"/>
          <p:cNvGrpSpPr/>
          <p:nvPr/>
        </p:nvGrpSpPr>
        <p:grpSpPr>
          <a:xfrm>
            <a:off x="7325470" y="1684851"/>
            <a:ext cx="1452308" cy="471409"/>
            <a:chOff x="7325470" y="1684851"/>
            <a:chExt cx="1452308" cy="471409"/>
          </a:xfrm>
        </p:grpSpPr>
        <p:sp>
          <p:nvSpPr>
            <p:cNvPr id="185" name="Plus 184"/>
            <p:cNvSpPr/>
            <p:nvPr/>
          </p:nvSpPr>
          <p:spPr>
            <a:xfrm>
              <a:off x="7325470" y="2049234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Plus 185"/>
            <p:cNvSpPr/>
            <p:nvPr/>
          </p:nvSpPr>
          <p:spPr>
            <a:xfrm>
              <a:off x="7661790" y="1958139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Plus 186"/>
            <p:cNvSpPr/>
            <p:nvPr/>
          </p:nvSpPr>
          <p:spPr>
            <a:xfrm>
              <a:off x="8334430" y="1775947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Plus 187"/>
            <p:cNvSpPr/>
            <p:nvPr/>
          </p:nvSpPr>
          <p:spPr>
            <a:xfrm>
              <a:off x="8670752" y="1684851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9" name="Straight Connector 188"/>
            <p:cNvCxnSpPr/>
            <p:nvPr/>
          </p:nvCxnSpPr>
          <p:spPr>
            <a:xfrm flipV="1">
              <a:off x="7378983" y="1733962"/>
              <a:ext cx="1345282" cy="364383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0" name="Plus 189"/>
            <p:cNvSpPr/>
            <p:nvPr/>
          </p:nvSpPr>
          <p:spPr>
            <a:xfrm>
              <a:off x="7998110" y="1867043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Plus 190"/>
            <p:cNvSpPr/>
            <p:nvPr/>
          </p:nvSpPr>
          <p:spPr>
            <a:xfrm>
              <a:off x="7493630" y="2003687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Plus 191"/>
            <p:cNvSpPr/>
            <p:nvPr/>
          </p:nvSpPr>
          <p:spPr>
            <a:xfrm>
              <a:off x="7829950" y="1912591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Plus 192"/>
            <p:cNvSpPr/>
            <p:nvPr/>
          </p:nvSpPr>
          <p:spPr>
            <a:xfrm>
              <a:off x="8166270" y="1821495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Plus 193"/>
            <p:cNvSpPr/>
            <p:nvPr/>
          </p:nvSpPr>
          <p:spPr>
            <a:xfrm>
              <a:off x="8502590" y="1730399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1" name="Group 130"/>
          <p:cNvGrpSpPr/>
          <p:nvPr/>
        </p:nvGrpSpPr>
        <p:grpSpPr>
          <a:xfrm>
            <a:off x="4989621" y="1811702"/>
            <a:ext cx="1452308" cy="259022"/>
            <a:chOff x="4989621" y="1811702"/>
            <a:chExt cx="1452308" cy="259022"/>
          </a:xfrm>
        </p:grpSpPr>
        <p:sp>
          <p:nvSpPr>
            <p:cNvPr id="132" name="Plus 131"/>
            <p:cNvSpPr/>
            <p:nvPr/>
          </p:nvSpPr>
          <p:spPr>
            <a:xfrm>
              <a:off x="4989621" y="1909682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Plus 132"/>
            <p:cNvSpPr/>
            <p:nvPr/>
          </p:nvSpPr>
          <p:spPr>
            <a:xfrm>
              <a:off x="5325941" y="1811702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Plus 133"/>
            <p:cNvSpPr/>
            <p:nvPr/>
          </p:nvSpPr>
          <p:spPr>
            <a:xfrm>
              <a:off x="5998582" y="1902567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Plus 134"/>
            <p:cNvSpPr/>
            <p:nvPr/>
          </p:nvSpPr>
          <p:spPr>
            <a:xfrm>
              <a:off x="6334903" y="1928088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6" name="Straight Connector 135"/>
            <p:cNvCxnSpPr/>
            <p:nvPr/>
          </p:nvCxnSpPr>
          <p:spPr>
            <a:xfrm>
              <a:off x="5043134" y="1958793"/>
              <a:ext cx="168162" cy="36443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/>
            <p:nvPr/>
          </p:nvCxnSpPr>
          <p:spPr>
            <a:xfrm flipV="1">
              <a:off x="5211296" y="1863988"/>
              <a:ext cx="168158" cy="121723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/>
            <p:nvPr/>
          </p:nvCxnSpPr>
          <p:spPr>
            <a:xfrm>
              <a:off x="5379454" y="1863988"/>
              <a:ext cx="168162" cy="87364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Plus 138"/>
            <p:cNvSpPr/>
            <p:nvPr/>
          </p:nvSpPr>
          <p:spPr>
            <a:xfrm>
              <a:off x="5662261" y="1885317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0" name="Straight Connector 139"/>
            <p:cNvCxnSpPr/>
            <p:nvPr/>
          </p:nvCxnSpPr>
          <p:spPr>
            <a:xfrm flipV="1">
              <a:off x="5547616" y="1937603"/>
              <a:ext cx="168158" cy="13749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1" name="Plus 140"/>
            <p:cNvSpPr/>
            <p:nvPr/>
          </p:nvSpPr>
          <p:spPr>
            <a:xfrm>
              <a:off x="5157783" y="1933425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Plus 141"/>
            <p:cNvSpPr/>
            <p:nvPr/>
          </p:nvSpPr>
          <p:spPr>
            <a:xfrm>
              <a:off x="5494103" y="1899066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Plus 142"/>
            <p:cNvSpPr/>
            <p:nvPr/>
          </p:nvSpPr>
          <p:spPr>
            <a:xfrm>
              <a:off x="5830423" y="1864707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Plus 143"/>
            <p:cNvSpPr/>
            <p:nvPr/>
          </p:nvSpPr>
          <p:spPr>
            <a:xfrm>
              <a:off x="6166743" y="1963698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5" name="Straight Connector 144"/>
            <p:cNvCxnSpPr/>
            <p:nvPr/>
          </p:nvCxnSpPr>
          <p:spPr>
            <a:xfrm flipV="1">
              <a:off x="5715774" y="1913818"/>
              <a:ext cx="168162" cy="20610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/>
            <p:cNvCxnSpPr/>
            <p:nvPr/>
          </p:nvCxnSpPr>
          <p:spPr>
            <a:xfrm>
              <a:off x="5883936" y="1913818"/>
              <a:ext cx="168159" cy="37860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/>
            <p:cNvCxnSpPr/>
            <p:nvPr/>
          </p:nvCxnSpPr>
          <p:spPr>
            <a:xfrm>
              <a:off x="6052095" y="1951678"/>
              <a:ext cx="168161" cy="61131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/>
            <p:cNvCxnSpPr/>
            <p:nvPr/>
          </p:nvCxnSpPr>
          <p:spPr>
            <a:xfrm flipV="1">
              <a:off x="6220256" y="1977199"/>
              <a:ext cx="168160" cy="35610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Rectangle 72"/>
          <p:cNvSpPr/>
          <p:nvPr/>
        </p:nvSpPr>
        <p:spPr>
          <a:xfrm>
            <a:off x="150272" y="1069788"/>
            <a:ext cx="1884190" cy="1697879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TextBox 81"/>
          <p:cNvSpPr txBox="1"/>
          <p:nvPr/>
        </p:nvSpPr>
        <p:spPr>
          <a:xfrm>
            <a:off x="1980948" y="1597390"/>
            <a:ext cx="4542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=</a:t>
            </a:r>
            <a:endParaRPr lang="en-US" sz="3600" dirty="0"/>
          </a:p>
        </p:txBody>
      </p:sp>
      <p:sp>
        <p:nvSpPr>
          <p:cNvPr id="83" name="TextBox 82"/>
          <p:cNvSpPr txBox="1"/>
          <p:nvPr/>
        </p:nvSpPr>
        <p:spPr>
          <a:xfrm>
            <a:off x="4319409" y="1597390"/>
            <a:ext cx="4542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+</a:t>
            </a:r>
            <a:endParaRPr lang="en-US" sz="3600" dirty="0"/>
          </a:p>
        </p:txBody>
      </p:sp>
      <p:sp>
        <p:nvSpPr>
          <p:cNvPr id="84" name="TextBox 83"/>
          <p:cNvSpPr txBox="1"/>
          <p:nvPr/>
        </p:nvSpPr>
        <p:spPr>
          <a:xfrm>
            <a:off x="6657870" y="1597390"/>
            <a:ext cx="4542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+</a:t>
            </a:r>
            <a:endParaRPr lang="en-US" sz="3600" dirty="0"/>
          </a:p>
        </p:txBody>
      </p:sp>
      <p:sp>
        <p:nvSpPr>
          <p:cNvPr id="97" name="TextBox 96"/>
          <p:cNvSpPr txBox="1"/>
          <p:nvPr/>
        </p:nvSpPr>
        <p:spPr>
          <a:xfrm>
            <a:off x="7289868" y="2823031"/>
            <a:ext cx="1519053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S</a:t>
            </a:r>
            <a:r>
              <a:rPr lang="en-US" sz="2400" b="1" dirty="0" smtClean="0"/>
              <a:t>mooth</a:t>
            </a:r>
            <a:endParaRPr lang="en-US" b="1" dirty="0" smtClean="0"/>
          </a:p>
          <a:p>
            <a:pPr algn="ctr"/>
            <a:r>
              <a:rPr lang="en-US" dirty="0" smtClean="0"/>
              <a:t>Does not</a:t>
            </a:r>
            <a:br>
              <a:rPr lang="en-US" dirty="0" smtClean="0"/>
            </a:br>
            <a:r>
              <a:rPr lang="en-US" dirty="0" smtClean="0"/>
              <a:t>contribute to</a:t>
            </a:r>
            <a:br>
              <a:rPr lang="en-US" dirty="0" smtClean="0"/>
            </a:br>
            <a:r>
              <a:rPr lang="en-US" dirty="0" smtClean="0"/>
              <a:t>Lap. pyramid</a:t>
            </a:r>
          </a:p>
          <a:p>
            <a:pPr algn="ctr"/>
            <a:r>
              <a:rPr lang="en-US" dirty="0" smtClean="0"/>
              <a:t>at that scale</a:t>
            </a:r>
            <a:br>
              <a:rPr lang="en-US" dirty="0" smtClean="0"/>
            </a:br>
            <a:r>
              <a:rPr lang="en-US" dirty="0" smtClean="0"/>
              <a:t>(d</a:t>
            </a:r>
            <a:r>
              <a:rPr lang="en-US" baseline="30000" dirty="0" smtClean="0"/>
              <a:t>2</a:t>
            </a:r>
            <a:r>
              <a:rPr lang="en-US" dirty="0" smtClean="0"/>
              <a:t>/dx</a:t>
            </a:r>
            <a:r>
              <a:rPr lang="en-US" baseline="30000" dirty="0" smtClean="0"/>
              <a:t>2</a:t>
            </a:r>
            <a:r>
              <a:rPr lang="en-US" dirty="0" smtClean="0"/>
              <a:t>=0)</a:t>
            </a:r>
            <a:endParaRPr lang="en-US" dirty="0"/>
          </a:p>
        </p:txBody>
      </p:sp>
      <p:sp>
        <p:nvSpPr>
          <p:cNvPr id="74" name="Rectangle 73"/>
          <p:cNvSpPr/>
          <p:nvPr/>
        </p:nvSpPr>
        <p:spPr>
          <a:xfrm>
            <a:off x="6720114" y="957495"/>
            <a:ext cx="2220093" cy="380319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4773680" y="1372472"/>
            <a:ext cx="942094" cy="111939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4989559" y="1707517"/>
            <a:ext cx="779666" cy="422421"/>
            <a:chOff x="867547" y="4018177"/>
            <a:chExt cx="779666" cy="422421"/>
          </a:xfrm>
        </p:grpSpPr>
        <p:sp>
          <p:nvSpPr>
            <p:cNvPr id="68" name="Plus 67"/>
            <p:cNvSpPr/>
            <p:nvPr/>
          </p:nvSpPr>
          <p:spPr>
            <a:xfrm>
              <a:off x="867547" y="4269581"/>
              <a:ext cx="107026" cy="107026"/>
            </a:xfrm>
            <a:prstGeom prst="mathPlus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Plus 71"/>
            <p:cNvSpPr/>
            <p:nvPr/>
          </p:nvSpPr>
          <p:spPr>
            <a:xfrm>
              <a:off x="1203867" y="4018177"/>
              <a:ext cx="107026" cy="107026"/>
            </a:xfrm>
            <a:prstGeom prst="mathPlus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6" name="Straight Connector 85"/>
            <p:cNvCxnSpPr/>
            <p:nvPr/>
          </p:nvCxnSpPr>
          <p:spPr>
            <a:xfrm>
              <a:off x="921060" y="4327496"/>
              <a:ext cx="168162" cy="63991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 flipV="1">
              <a:off x="1089222" y="4064113"/>
              <a:ext cx="168158" cy="315395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>
              <a:off x="1257380" y="4064113"/>
              <a:ext cx="165878" cy="230214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Plus 101"/>
            <p:cNvSpPr/>
            <p:nvPr/>
          </p:nvSpPr>
          <p:spPr>
            <a:xfrm>
              <a:off x="1540187" y="4195799"/>
              <a:ext cx="107026" cy="107026"/>
            </a:xfrm>
            <a:prstGeom prst="mathPlus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Plus 103"/>
            <p:cNvSpPr/>
            <p:nvPr/>
          </p:nvSpPr>
          <p:spPr>
            <a:xfrm>
              <a:off x="1035709" y="4333572"/>
              <a:ext cx="107026" cy="107026"/>
            </a:xfrm>
            <a:prstGeom prst="mathPlus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Plus 104"/>
            <p:cNvSpPr/>
            <p:nvPr/>
          </p:nvSpPr>
          <p:spPr>
            <a:xfrm>
              <a:off x="1369745" y="4248391"/>
              <a:ext cx="107026" cy="107026"/>
            </a:xfrm>
            <a:prstGeom prst="mathPlus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8" name="Straight Connector 107"/>
            <p:cNvCxnSpPr/>
            <p:nvPr/>
          </p:nvCxnSpPr>
          <p:spPr>
            <a:xfrm flipV="1">
              <a:off x="1423258" y="4248085"/>
              <a:ext cx="170442" cy="52592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9" name="Group 148"/>
          <p:cNvGrpSpPr/>
          <p:nvPr/>
        </p:nvGrpSpPr>
        <p:grpSpPr>
          <a:xfrm>
            <a:off x="2651160" y="1285536"/>
            <a:ext cx="1452305" cy="1270039"/>
            <a:chOff x="2651160" y="1285536"/>
            <a:chExt cx="1452305" cy="1270039"/>
          </a:xfrm>
        </p:grpSpPr>
        <p:sp>
          <p:nvSpPr>
            <p:cNvPr id="150" name="Plus 149"/>
            <p:cNvSpPr/>
            <p:nvPr/>
          </p:nvSpPr>
          <p:spPr>
            <a:xfrm>
              <a:off x="2651160" y="2448549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Plus 150"/>
            <p:cNvSpPr/>
            <p:nvPr/>
          </p:nvSpPr>
          <p:spPr>
            <a:xfrm>
              <a:off x="2987481" y="2448549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Plus 151"/>
            <p:cNvSpPr/>
            <p:nvPr/>
          </p:nvSpPr>
          <p:spPr>
            <a:xfrm>
              <a:off x="3491961" y="1285536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Plus 152"/>
            <p:cNvSpPr/>
            <p:nvPr/>
          </p:nvSpPr>
          <p:spPr>
            <a:xfrm>
              <a:off x="3828280" y="1285536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4" name="Straight Connector 153"/>
            <p:cNvCxnSpPr>
              <a:stCxn id="150" idx="0"/>
              <a:endCxn id="156" idx="2"/>
            </p:cNvCxnSpPr>
            <p:nvPr/>
          </p:nvCxnSpPr>
          <p:spPr>
            <a:xfrm>
              <a:off x="2744000" y="2502062"/>
              <a:ext cx="593988" cy="0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/>
            <p:cNvCxnSpPr/>
            <p:nvPr/>
          </p:nvCxnSpPr>
          <p:spPr>
            <a:xfrm flipV="1">
              <a:off x="3377315" y="1334647"/>
              <a:ext cx="168159" cy="1163013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6" name="Plus 155"/>
            <p:cNvSpPr/>
            <p:nvPr/>
          </p:nvSpPr>
          <p:spPr>
            <a:xfrm>
              <a:off x="3323802" y="2448549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7" name="Straight Connector 156"/>
            <p:cNvCxnSpPr>
              <a:endCxn id="161" idx="2"/>
            </p:cNvCxnSpPr>
            <p:nvPr/>
          </p:nvCxnSpPr>
          <p:spPr>
            <a:xfrm>
              <a:off x="3545474" y="1337822"/>
              <a:ext cx="465151" cy="3940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8" name="Plus 157"/>
            <p:cNvSpPr/>
            <p:nvPr/>
          </p:nvSpPr>
          <p:spPr>
            <a:xfrm>
              <a:off x="3660123" y="1288249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Plus 158"/>
            <p:cNvSpPr/>
            <p:nvPr/>
          </p:nvSpPr>
          <p:spPr>
            <a:xfrm>
              <a:off x="2819319" y="2447281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Plus 159"/>
            <p:cNvSpPr/>
            <p:nvPr/>
          </p:nvSpPr>
          <p:spPr>
            <a:xfrm>
              <a:off x="3155640" y="2445474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Plus 160"/>
            <p:cNvSpPr/>
            <p:nvPr/>
          </p:nvSpPr>
          <p:spPr>
            <a:xfrm>
              <a:off x="3996439" y="1288249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3" name="Group 212"/>
          <p:cNvGrpSpPr/>
          <p:nvPr/>
        </p:nvGrpSpPr>
        <p:grpSpPr>
          <a:xfrm>
            <a:off x="312699" y="1126455"/>
            <a:ext cx="1452310" cy="1566453"/>
            <a:chOff x="1249243" y="2999994"/>
            <a:chExt cx="1452310" cy="1566453"/>
          </a:xfrm>
        </p:grpSpPr>
        <p:sp>
          <p:nvSpPr>
            <p:cNvPr id="214" name="Plus 213"/>
            <p:cNvSpPr/>
            <p:nvPr/>
          </p:nvSpPr>
          <p:spPr>
            <a:xfrm>
              <a:off x="1249243" y="4459421"/>
              <a:ext cx="107026" cy="107026"/>
            </a:xfrm>
            <a:prstGeom prst="mathPlus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Plus 214"/>
            <p:cNvSpPr/>
            <p:nvPr/>
          </p:nvSpPr>
          <p:spPr>
            <a:xfrm>
              <a:off x="1585563" y="4147041"/>
              <a:ext cx="107026" cy="107026"/>
            </a:xfrm>
            <a:prstGeom prst="mathPlus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Plus 215"/>
            <p:cNvSpPr/>
            <p:nvPr/>
          </p:nvSpPr>
          <p:spPr>
            <a:xfrm>
              <a:off x="2090047" y="3185471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Plus 216"/>
            <p:cNvSpPr/>
            <p:nvPr/>
          </p:nvSpPr>
          <p:spPr>
            <a:xfrm>
              <a:off x="2426366" y="3049870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8" name="Straight Connector 217"/>
            <p:cNvCxnSpPr/>
            <p:nvPr/>
          </p:nvCxnSpPr>
          <p:spPr>
            <a:xfrm flipV="1">
              <a:off x="1302756" y="4452321"/>
              <a:ext cx="168160" cy="61840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flipV="1">
              <a:off x="1807237" y="4261835"/>
              <a:ext cx="168161" cy="88338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flipV="1">
              <a:off x="1975398" y="3234582"/>
              <a:ext cx="168162" cy="1021624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1" name="Plus 220"/>
            <p:cNvSpPr/>
            <p:nvPr/>
          </p:nvSpPr>
          <p:spPr>
            <a:xfrm>
              <a:off x="1921885" y="4207095"/>
              <a:ext cx="107026" cy="107026"/>
            </a:xfrm>
            <a:prstGeom prst="mathPlus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2" name="Straight Connector 221"/>
            <p:cNvCxnSpPr/>
            <p:nvPr/>
          </p:nvCxnSpPr>
          <p:spPr>
            <a:xfrm>
              <a:off x="2143560" y="3234582"/>
              <a:ext cx="168159" cy="22225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3" name="Plus 222"/>
            <p:cNvSpPr/>
            <p:nvPr/>
          </p:nvSpPr>
          <p:spPr>
            <a:xfrm>
              <a:off x="1417403" y="4397581"/>
              <a:ext cx="107026" cy="107026"/>
            </a:xfrm>
            <a:prstGeom prst="mathPlus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Plus 223"/>
            <p:cNvSpPr/>
            <p:nvPr/>
          </p:nvSpPr>
          <p:spPr>
            <a:xfrm>
              <a:off x="1753724" y="4295433"/>
              <a:ext cx="107026" cy="107026"/>
            </a:xfrm>
            <a:prstGeom prst="mathPlus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5" name="Straight Connector 224"/>
            <p:cNvCxnSpPr/>
            <p:nvPr/>
          </p:nvCxnSpPr>
          <p:spPr>
            <a:xfrm flipV="1">
              <a:off x="1470916" y="4192977"/>
              <a:ext cx="168160" cy="259344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>
              <a:off x="1639076" y="4192977"/>
              <a:ext cx="168161" cy="157196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7" name="Plus 226"/>
            <p:cNvSpPr/>
            <p:nvPr/>
          </p:nvSpPr>
          <p:spPr>
            <a:xfrm>
              <a:off x="2258206" y="3207696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Plus 227"/>
            <p:cNvSpPr/>
            <p:nvPr/>
          </p:nvSpPr>
          <p:spPr>
            <a:xfrm>
              <a:off x="2594527" y="2999994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9" name="Straight Connector 228"/>
            <p:cNvCxnSpPr/>
            <p:nvPr/>
          </p:nvCxnSpPr>
          <p:spPr>
            <a:xfrm flipV="1">
              <a:off x="2311719" y="3092631"/>
              <a:ext cx="168160" cy="157826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flipV="1">
              <a:off x="2479879" y="3042755"/>
              <a:ext cx="168161" cy="49876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3" name="Title 1"/>
          <p:cNvSpPr txBox="1">
            <a:spLocks/>
          </p:cNvSpPr>
          <p:nvPr/>
        </p:nvSpPr>
        <p:spPr bwMode="auto">
          <a:xfrm>
            <a:off x="457200" y="206375"/>
            <a:ext cx="2750457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mtClean="0"/>
              <a:t>Discussion</a:t>
            </a:r>
            <a:endParaRPr lang="en-US" dirty="0"/>
          </a:p>
        </p:txBody>
      </p:sp>
      <p:sp>
        <p:nvSpPr>
          <p:cNvPr id="2" name="Left Brace 1"/>
          <p:cNvSpPr/>
          <p:nvPr/>
        </p:nvSpPr>
        <p:spPr>
          <a:xfrm rot="5400000">
            <a:off x="5919770" y="1653066"/>
            <a:ext cx="104113" cy="282808"/>
          </a:xfrm>
          <a:prstGeom prst="leftBrace">
            <a:avLst>
              <a:gd name="adj1" fmla="val 81156"/>
              <a:gd name="adj2" fmla="val 50000"/>
            </a:avLst>
          </a:prstGeom>
          <a:ln w="19050" cmpd="sng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110" name="Left Brace 109"/>
          <p:cNvSpPr/>
          <p:nvPr/>
        </p:nvSpPr>
        <p:spPr>
          <a:xfrm rot="5400000">
            <a:off x="6264042" y="1653067"/>
            <a:ext cx="104113" cy="282808"/>
          </a:xfrm>
          <a:prstGeom prst="leftBrace">
            <a:avLst>
              <a:gd name="adj1" fmla="val 81156"/>
              <a:gd name="adj2" fmla="val 50000"/>
            </a:avLst>
          </a:prstGeom>
          <a:ln w="19050" cmpd="sng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2302637" y="2823031"/>
            <a:ext cx="2146742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Discontinuity</a:t>
            </a:r>
          </a:p>
          <a:p>
            <a:pPr algn="ctr"/>
            <a:r>
              <a:rPr lang="en-US" dirty="0" smtClean="0"/>
              <a:t>Unaffected</a:t>
            </a:r>
          </a:p>
          <a:p>
            <a:pPr algn="ctr"/>
            <a:r>
              <a:rPr lang="en-US" sz="2800" dirty="0" smtClean="0">
                <a:sym typeface="Wingdings"/>
              </a:rPr>
              <a:t></a:t>
            </a:r>
            <a:endParaRPr lang="en-US" sz="2800" dirty="0"/>
          </a:p>
        </p:txBody>
      </p:sp>
      <p:sp>
        <p:nvSpPr>
          <p:cNvPr id="111" name="TextBox 110"/>
          <p:cNvSpPr txBox="1"/>
          <p:nvPr/>
        </p:nvSpPr>
        <p:spPr>
          <a:xfrm>
            <a:off x="-59153" y="2823031"/>
            <a:ext cx="239049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“Locally good”</a:t>
            </a:r>
          </a:p>
          <a:p>
            <a:pPr algn="ctr"/>
            <a:r>
              <a:rPr lang="en-US" dirty="0" smtClean="0"/>
              <a:t>Only left side</a:t>
            </a:r>
            <a:br>
              <a:rPr lang="en-US" dirty="0" smtClean="0"/>
            </a:br>
            <a:r>
              <a:rPr lang="en-US" dirty="0" smtClean="0"/>
              <a:t>is affected</a:t>
            </a:r>
            <a:endParaRPr lang="en-US" sz="1600" dirty="0"/>
          </a:p>
        </p:txBody>
      </p:sp>
      <p:sp>
        <p:nvSpPr>
          <p:cNvPr id="112" name="TextBox 111"/>
          <p:cNvSpPr txBox="1"/>
          <p:nvPr/>
        </p:nvSpPr>
        <p:spPr>
          <a:xfrm>
            <a:off x="4815134" y="2823031"/>
            <a:ext cx="180128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Texture</a:t>
            </a:r>
          </a:p>
          <a:p>
            <a:pPr algn="ctr"/>
            <a:r>
              <a:rPr lang="en-US" dirty="0" smtClean="0"/>
              <a:t>Left side is ok,</a:t>
            </a:r>
          </a:p>
          <a:p>
            <a:pPr algn="ctr"/>
            <a:r>
              <a:rPr lang="en-US" dirty="0" smtClean="0"/>
              <a:t>right side is not</a:t>
            </a:r>
          </a:p>
          <a:p>
            <a:pPr algn="ctr"/>
            <a:r>
              <a:rPr lang="en-US" sz="2800" dirty="0" smtClean="0">
                <a:sym typeface="Wingdings"/>
              </a:rPr>
              <a:t></a:t>
            </a:r>
            <a:endParaRPr lang="en-US" sz="2800" dirty="0"/>
          </a:p>
        </p:txBody>
      </p:sp>
      <p:sp>
        <p:nvSpPr>
          <p:cNvPr id="113" name="Rounded Rectangular Callout 112"/>
          <p:cNvSpPr/>
          <p:nvPr/>
        </p:nvSpPr>
        <p:spPr>
          <a:xfrm>
            <a:off x="3567718" y="116114"/>
            <a:ext cx="2430864" cy="947511"/>
          </a:xfrm>
          <a:prstGeom prst="wedgeRoundRectCallout">
            <a:avLst>
              <a:gd name="adj1" fmla="val 48829"/>
              <a:gd name="adj2" fmla="val 119312"/>
              <a:gd name="adj3" fmla="val 16667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Negligible because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collocated with discontinuity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4" name="Rounded Rectangular Callout 113"/>
          <p:cNvSpPr/>
          <p:nvPr/>
        </p:nvSpPr>
        <p:spPr>
          <a:xfrm>
            <a:off x="6239888" y="116114"/>
            <a:ext cx="2430864" cy="947511"/>
          </a:xfrm>
          <a:prstGeom prst="wedgeRoundRectCallout">
            <a:avLst>
              <a:gd name="adj1" fmla="val -46356"/>
              <a:gd name="adj2" fmla="val 120014"/>
              <a:gd name="adj3" fmla="val 16667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Negligible because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Gaussian kernel ≈ 0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7" name="Slide Number Placeholder 1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D834AA-9078-485F-B296-3D20E2BA1C83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784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" name="Group 194"/>
          <p:cNvGrpSpPr/>
          <p:nvPr/>
        </p:nvGrpSpPr>
        <p:grpSpPr>
          <a:xfrm>
            <a:off x="312699" y="1131347"/>
            <a:ext cx="1452310" cy="1496603"/>
            <a:chOff x="312699" y="1131347"/>
            <a:chExt cx="1452310" cy="1496603"/>
          </a:xfrm>
        </p:grpSpPr>
        <p:sp>
          <p:nvSpPr>
            <p:cNvPr id="196" name="Plus 195"/>
            <p:cNvSpPr/>
            <p:nvPr/>
          </p:nvSpPr>
          <p:spPr>
            <a:xfrm>
              <a:off x="312699" y="2520924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Plus 196"/>
            <p:cNvSpPr/>
            <p:nvPr/>
          </p:nvSpPr>
          <p:spPr>
            <a:xfrm>
              <a:off x="649019" y="2310144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Plus 197"/>
            <p:cNvSpPr/>
            <p:nvPr/>
          </p:nvSpPr>
          <p:spPr>
            <a:xfrm>
              <a:off x="1153503" y="1316824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Plus 198"/>
            <p:cNvSpPr/>
            <p:nvPr/>
          </p:nvSpPr>
          <p:spPr>
            <a:xfrm>
              <a:off x="1489822" y="1181223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0" name="Straight Connector 199"/>
            <p:cNvCxnSpPr/>
            <p:nvPr/>
          </p:nvCxnSpPr>
          <p:spPr>
            <a:xfrm flipV="1">
              <a:off x="366212" y="2517720"/>
              <a:ext cx="168160" cy="55490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/>
            <p:cNvCxnSpPr/>
            <p:nvPr/>
          </p:nvCxnSpPr>
          <p:spPr>
            <a:xfrm flipV="1">
              <a:off x="870693" y="2390734"/>
              <a:ext cx="168161" cy="56588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/>
            <p:cNvCxnSpPr/>
            <p:nvPr/>
          </p:nvCxnSpPr>
          <p:spPr>
            <a:xfrm flipV="1">
              <a:off x="1038854" y="1365935"/>
              <a:ext cx="168162" cy="1021624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3" name="Plus 202"/>
            <p:cNvSpPr/>
            <p:nvPr/>
          </p:nvSpPr>
          <p:spPr>
            <a:xfrm>
              <a:off x="985341" y="2338448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4" name="Straight Connector 203"/>
            <p:cNvCxnSpPr/>
            <p:nvPr/>
          </p:nvCxnSpPr>
          <p:spPr>
            <a:xfrm>
              <a:off x="1207016" y="1365935"/>
              <a:ext cx="168159" cy="22225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5" name="Plus 204"/>
            <p:cNvSpPr/>
            <p:nvPr/>
          </p:nvSpPr>
          <p:spPr>
            <a:xfrm>
              <a:off x="480859" y="2465434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Plus 205"/>
            <p:cNvSpPr/>
            <p:nvPr/>
          </p:nvSpPr>
          <p:spPr>
            <a:xfrm>
              <a:off x="817180" y="2395036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7" name="Straight Connector 206"/>
            <p:cNvCxnSpPr/>
            <p:nvPr/>
          </p:nvCxnSpPr>
          <p:spPr>
            <a:xfrm flipV="1">
              <a:off x="534372" y="2362430"/>
              <a:ext cx="168160" cy="155290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/>
            <p:cNvCxnSpPr/>
            <p:nvPr/>
          </p:nvCxnSpPr>
          <p:spPr>
            <a:xfrm>
              <a:off x="702532" y="2362430"/>
              <a:ext cx="168161" cy="84892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9" name="Plus 208"/>
            <p:cNvSpPr/>
            <p:nvPr/>
          </p:nvSpPr>
          <p:spPr>
            <a:xfrm>
              <a:off x="1321662" y="1339049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Plus 209"/>
            <p:cNvSpPr/>
            <p:nvPr/>
          </p:nvSpPr>
          <p:spPr>
            <a:xfrm>
              <a:off x="1657983" y="1131347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1" name="Straight Connector 210"/>
            <p:cNvCxnSpPr/>
            <p:nvPr/>
          </p:nvCxnSpPr>
          <p:spPr>
            <a:xfrm flipV="1">
              <a:off x="1375175" y="1223984"/>
              <a:ext cx="168160" cy="157826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flipV="1">
              <a:off x="1543335" y="1174108"/>
              <a:ext cx="168161" cy="49876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4" name="Group 183"/>
          <p:cNvGrpSpPr/>
          <p:nvPr/>
        </p:nvGrpSpPr>
        <p:grpSpPr>
          <a:xfrm>
            <a:off x="7325470" y="1684851"/>
            <a:ext cx="1452308" cy="471409"/>
            <a:chOff x="7325470" y="1684851"/>
            <a:chExt cx="1452308" cy="471409"/>
          </a:xfrm>
        </p:grpSpPr>
        <p:sp>
          <p:nvSpPr>
            <p:cNvPr id="185" name="Plus 184"/>
            <p:cNvSpPr/>
            <p:nvPr/>
          </p:nvSpPr>
          <p:spPr>
            <a:xfrm>
              <a:off x="7325470" y="2049234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Plus 185"/>
            <p:cNvSpPr/>
            <p:nvPr/>
          </p:nvSpPr>
          <p:spPr>
            <a:xfrm>
              <a:off x="7661790" y="1958139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Plus 186"/>
            <p:cNvSpPr/>
            <p:nvPr/>
          </p:nvSpPr>
          <p:spPr>
            <a:xfrm>
              <a:off x="8334430" y="1775947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Plus 187"/>
            <p:cNvSpPr/>
            <p:nvPr/>
          </p:nvSpPr>
          <p:spPr>
            <a:xfrm>
              <a:off x="8670752" y="1684851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9" name="Straight Connector 188"/>
            <p:cNvCxnSpPr/>
            <p:nvPr/>
          </p:nvCxnSpPr>
          <p:spPr>
            <a:xfrm flipV="1">
              <a:off x="7378983" y="1733962"/>
              <a:ext cx="1345282" cy="364383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0" name="Plus 189"/>
            <p:cNvSpPr/>
            <p:nvPr/>
          </p:nvSpPr>
          <p:spPr>
            <a:xfrm>
              <a:off x="7998110" y="1867043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Plus 190"/>
            <p:cNvSpPr/>
            <p:nvPr/>
          </p:nvSpPr>
          <p:spPr>
            <a:xfrm>
              <a:off x="7493630" y="2003687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Plus 191"/>
            <p:cNvSpPr/>
            <p:nvPr/>
          </p:nvSpPr>
          <p:spPr>
            <a:xfrm>
              <a:off x="7829950" y="1912591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Plus 192"/>
            <p:cNvSpPr/>
            <p:nvPr/>
          </p:nvSpPr>
          <p:spPr>
            <a:xfrm>
              <a:off x="8166270" y="1821495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Plus 193"/>
            <p:cNvSpPr/>
            <p:nvPr/>
          </p:nvSpPr>
          <p:spPr>
            <a:xfrm>
              <a:off x="8502590" y="1730399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1" name="Group 130"/>
          <p:cNvGrpSpPr/>
          <p:nvPr/>
        </p:nvGrpSpPr>
        <p:grpSpPr>
          <a:xfrm>
            <a:off x="4989621" y="1811702"/>
            <a:ext cx="1452308" cy="259022"/>
            <a:chOff x="4989621" y="1811702"/>
            <a:chExt cx="1452308" cy="259022"/>
          </a:xfrm>
        </p:grpSpPr>
        <p:sp>
          <p:nvSpPr>
            <p:cNvPr id="132" name="Plus 131"/>
            <p:cNvSpPr/>
            <p:nvPr/>
          </p:nvSpPr>
          <p:spPr>
            <a:xfrm>
              <a:off x="4989621" y="1909682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Plus 132"/>
            <p:cNvSpPr/>
            <p:nvPr/>
          </p:nvSpPr>
          <p:spPr>
            <a:xfrm>
              <a:off x="5325941" y="1811702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Plus 133"/>
            <p:cNvSpPr/>
            <p:nvPr/>
          </p:nvSpPr>
          <p:spPr>
            <a:xfrm>
              <a:off x="5998582" y="1902567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Plus 134"/>
            <p:cNvSpPr/>
            <p:nvPr/>
          </p:nvSpPr>
          <p:spPr>
            <a:xfrm>
              <a:off x="6334903" y="1928088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6" name="Straight Connector 135"/>
            <p:cNvCxnSpPr/>
            <p:nvPr/>
          </p:nvCxnSpPr>
          <p:spPr>
            <a:xfrm>
              <a:off x="5043134" y="1958793"/>
              <a:ext cx="168162" cy="36443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/>
            <p:nvPr/>
          </p:nvCxnSpPr>
          <p:spPr>
            <a:xfrm flipV="1">
              <a:off x="5211296" y="1863988"/>
              <a:ext cx="168158" cy="121723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/>
            <p:nvPr/>
          </p:nvCxnSpPr>
          <p:spPr>
            <a:xfrm>
              <a:off x="5379454" y="1863988"/>
              <a:ext cx="168162" cy="87364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Plus 138"/>
            <p:cNvSpPr/>
            <p:nvPr/>
          </p:nvSpPr>
          <p:spPr>
            <a:xfrm>
              <a:off x="5662261" y="1885317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0" name="Straight Connector 139"/>
            <p:cNvCxnSpPr/>
            <p:nvPr/>
          </p:nvCxnSpPr>
          <p:spPr>
            <a:xfrm flipV="1">
              <a:off x="5547616" y="1937603"/>
              <a:ext cx="168158" cy="13749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1" name="Plus 140"/>
            <p:cNvSpPr/>
            <p:nvPr/>
          </p:nvSpPr>
          <p:spPr>
            <a:xfrm>
              <a:off x="5157783" y="1933425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Plus 141"/>
            <p:cNvSpPr/>
            <p:nvPr/>
          </p:nvSpPr>
          <p:spPr>
            <a:xfrm>
              <a:off x="5494103" y="1899066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Plus 142"/>
            <p:cNvSpPr/>
            <p:nvPr/>
          </p:nvSpPr>
          <p:spPr>
            <a:xfrm>
              <a:off x="5830423" y="1864707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Plus 143"/>
            <p:cNvSpPr/>
            <p:nvPr/>
          </p:nvSpPr>
          <p:spPr>
            <a:xfrm>
              <a:off x="6166743" y="1963698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5" name="Straight Connector 144"/>
            <p:cNvCxnSpPr/>
            <p:nvPr/>
          </p:nvCxnSpPr>
          <p:spPr>
            <a:xfrm flipV="1">
              <a:off x="5715774" y="1913818"/>
              <a:ext cx="168162" cy="20610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/>
            <p:cNvCxnSpPr/>
            <p:nvPr/>
          </p:nvCxnSpPr>
          <p:spPr>
            <a:xfrm>
              <a:off x="5883936" y="1913818"/>
              <a:ext cx="168159" cy="37860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/>
            <p:cNvCxnSpPr/>
            <p:nvPr/>
          </p:nvCxnSpPr>
          <p:spPr>
            <a:xfrm>
              <a:off x="6052095" y="1951678"/>
              <a:ext cx="168161" cy="61131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/>
            <p:cNvCxnSpPr/>
            <p:nvPr/>
          </p:nvCxnSpPr>
          <p:spPr>
            <a:xfrm flipV="1">
              <a:off x="6220256" y="1977199"/>
              <a:ext cx="168160" cy="35610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Rectangle 72"/>
          <p:cNvSpPr/>
          <p:nvPr/>
        </p:nvSpPr>
        <p:spPr>
          <a:xfrm>
            <a:off x="150272" y="1069788"/>
            <a:ext cx="1884190" cy="1697879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TextBox 81"/>
          <p:cNvSpPr txBox="1"/>
          <p:nvPr/>
        </p:nvSpPr>
        <p:spPr>
          <a:xfrm>
            <a:off x="1980948" y="1597390"/>
            <a:ext cx="4542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=</a:t>
            </a:r>
            <a:endParaRPr lang="en-US" sz="3600" dirty="0"/>
          </a:p>
        </p:txBody>
      </p:sp>
      <p:sp>
        <p:nvSpPr>
          <p:cNvPr id="83" name="TextBox 82"/>
          <p:cNvSpPr txBox="1"/>
          <p:nvPr/>
        </p:nvSpPr>
        <p:spPr>
          <a:xfrm>
            <a:off x="4319409" y="1597390"/>
            <a:ext cx="4542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+</a:t>
            </a:r>
            <a:endParaRPr lang="en-US" sz="3600" dirty="0"/>
          </a:p>
        </p:txBody>
      </p:sp>
      <p:sp>
        <p:nvSpPr>
          <p:cNvPr id="84" name="TextBox 83"/>
          <p:cNvSpPr txBox="1"/>
          <p:nvPr/>
        </p:nvSpPr>
        <p:spPr>
          <a:xfrm>
            <a:off x="6657870" y="1597390"/>
            <a:ext cx="4542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+</a:t>
            </a:r>
            <a:endParaRPr lang="en-US" sz="3600" dirty="0"/>
          </a:p>
        </p:txBody>
      </p:sp>
      <p:sp>
        <p:nvSpPr>
          <p:cNvPr id="97" name="TextBox 96"/>
          <p:cNvSpPr txBox="1"/>
          <p:nvPr/>
        </p:nvSpPr>
        <p:spPr>
          <a:xfrm>
            <a:off x="7289868" y="2823031"/>
            <a:ext cx="1519053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S</a:t>
            </a:r>
            <a:r>
              <a:rPr lang="en-US" sz="2400" b="1" dirty="0" smtClean="0"/>
              <a:t>mooth</a:t>
            </a:r>
            <a:endParaRPr lang="en-US" b="1" dirty="0" smtClean="0"/>
          </a:p>
          <a:p>
            <a:pPr algn="ctr"/>
            <a:r>
              <a:rPr lang="en-US" dirty="0" smtClean="0"/>
              <a:t>Does not</a:t>
            </a:r>
            <a:br>
              <a:rPr lang="en-US" dirty="0" smtClean="0"/>
            </a:br>
            <a:r>
              <a:rPr lang="en-US" dirty="0" smtClean="0"/>
              <a:t>contribute to</a:t>
            </a:r>
            <a:br>
              <a:rPr lang="en-US" dirty="0" smtClean="0"/>
            </a:br>
            <a:r>
              <a:rPr lang="en-US" dirty="0" smtClean="0"/>
              <a:t>Lap. pyramid</a:t>
            </a:r>
          </a:p>
          <a:p>
            <a:pPr algn="ctr"/>
            <a:r>
              <a:rPr lang="en-US" dirty="0" smtClean="0"/>
              <a:t>at that scale</a:t>
            </a:r>
            <a:br>
              <a:rPr lang="en-US" dirty="0" smtClean="0"/>
            </a:br>
            <a:r>
              <a:rPr lang="en-US" dirty="0" smtClean="0"/>
              <a:t>(d</a:t>
            </a:r>
            <a:r>
              <a:rPr lang="en-US" baseline="30000" dirty="0" smtClean="0"/>
              <a:t>2</a:t>
            </a:r>
            <a:r>
              <a:rPr lang="en-US" dirty="0" smtClean="0"/>
              <a:t>/dx</a:t>
            </a:r>
            <a:r>
              <a:rPr lang="en-US" baseline="30000" dirty="0" smtClean="0"/>
              <a:t>2</a:t>
            </a:r>
            <a:r>
              <a:rPr lang="en-US" dirty="0" smtClean="0"/>
              <a:t>=0)</a:t>
            </a:r>
            <a:endParaRPr lang="en-US" dirty="0"/>
          </a:p>
        </p:txBody>
      </p:sp>
      <p:sp>
        <p:nvSpPr>
          <p:cNvPr id="74" name="Rectangle 73"/>
          <p:cNvSpPr/>
          <p:nvPr/>
        </p:nvSpPr>
        <p:spPr>
          <a:xfrm>
            <a:off x="6720114" y="957495"/>
            <a:ext cx="2220093" cy="380319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4773680" y="1372472"/>
            <a:ext cx="942094" cy="111939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4989559" y="1707517"/>
            <a:ext cx="779666" cy="422421"/>
            <a:chOff x="867547" y="4018177"/>
            <a:chExt cx="779666" cy="422421"/>
          </a:xfrm>
        </p:grpSpPr>
        <p:sp>
          <p:nvSpPr>
            <p:cNvPr id="68" name="Plus 67"/>
            <p:cNvSpPr/>
            <p:nvPr/>
          </p:nvSpPr>
          <p:spPr>
            <a:xfrm>
              <a:off x="867547" y="4269581"/>
              <a:ext cx="107026" cy="107026"/>
            </a:xfrm>
            <a:prstGeom prst="mathPlus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Plus 71"/>
            <p:cNvSpPr/>
            <p:nvPr/>
          </p:nvSpPr>
          <p:spPr>
            <a:xfrm>
              <a:off x="1203867" y="4018177"/>
              <a:ext cx="107026" cy="107026"/>
            </a:xfrm>
            <a:prstGeom prst="mathPlus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6" name="Straight Connector 85"/>
            <p:cNvCxnSpPr/>
            <p:nvPr/>
          </p:nvCxnSpPr>
          <p:spPr>
            <a:xfrm>
              <a:off x="921060" y="4327496"/>
              <a:ext cx="168162" cy="63991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 flipV="1">
              <a:off x="1089222" y="4064113"/>
              <a:ext cx="168158" cy="315395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>
              <a:off x="1257380" y="4064113"/>
              <a:ext cx="165878" cy="230214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Plus 101"/>
            <p:cNvSpPr/>
            <p:nvPr/>
          </p:nvSpPr>
          <p:spPr>
            <a:xfrm>
              <a:off x="1540187" y="4195799"/>
              <a:ext cx="107026" cy="107026"/>
            </a:xfrm>
            <a:prstGeom prst="mathPlus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Plus 103"/>
            <p:cNvSpPr/>
            <p:nvPr/>
          </p:nvSpPr>
          <p:spPr>
            <a:xfrm>
              <a:off x="1035709" y="4333572"/>
              <a:ext cx="107026" cy="107026"/>
            </a:xfrm>
            <a:prstGeom prst="mathPlus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Plus 104"/>
            <p:cNvSpPr/>
            <p:nvPr/>
          </p:nvSpPr>
          <p:spPr>
            <a:xfrm>
              <a:off x="1369745" y="4248391"/>
              <a:ext cx="107026" cy="107026"/>
            </a:xfrm>
            <a:prstGeom prst="mathPlus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8" name="Straight Connector 107"/>
            <p:cNvCxnSpPr/>
            <p:nvPr/>
          </p:nvCxnSpPr>
          <p:spPr>
            <a:xfrm flipV="1">
              <a:off x="1423258" y="4248085"/>
              <a:ext cx="170442" cy="52592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9" name="Group 148"/>
          <p:cNvGrpSpPr/>
          <p:nvPr/>
        </p:nvGrpSpPr>
        <p:grpSpPr>
          <a:xfrm>
            <a:off x="2651160" y="1285536"/>
            <a:ext cx="1452305" cy="1270039"/>
            <a:chOff x="2651160" y="1285536"/>
            <a:chExt cx="1452305" cy="1270039"/>
          </a:xfrm>
        </p:grpSpPr>
        <p:sp>
          <p:nvSpPr>
            <p:cNvPr id="150" name="Plus 149"/>
            <p:cNvSpPr/>
            <p:nvPr/>
          </p:nvSpPr>
          <p:spPr>
            <a:xfrm>
              <a:off x="2651160" y="2448549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Plus 150"/>
            <p:cNvSpPr/>
            <p:nvPr/>
          </p:nvSpPr>
          <p:spPr>
            <a:xfrm>
              <a:off x="2987481" y="2448549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Plus 151"/>
            <p:cNvSpPr/>
            <p:nvPr/>
          </p:nvSpPr>
          <p:spPr>
            <a:xfrm>
              <a:off x="3491961" y="1285536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Plus 152"/>
            <p:cNvSpPr/>
            <p:nvPr/>
          </p:nvSpPr>
          <p:spPr>
            <a:xfrm>
              <a:off x="3828280" y="1285536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4" name="Straight Connector 153"/>
            <p:cNvCxnSpPr>
              <a:stCxn id="150" idx="0"/>
              <a:endCxn id="156" idx="2"/>
            </p:cNvCxnSpPr>
            <p:nvPr/>
          </p:nvCxnSpPr>
          <p:spPr>
            <a:xfrm>
              <a:off x="2744000" y="2502062"/>
              <a:ext cx="593988" cy="0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/>
            <p:cNvCxnSpPr/>
            <p:nvPr/>
          </p:nvCxnSpPr>
          <p:spPr>
            <a:xfrm flipV="1">
              <a:off x="3377315" y="1334647"/>
              <a:ext cx="168159" cy="1163013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6" name="Plus 155"/>
            <p:cNvSpPr/>
            <p:nvPr/>
          </p:nvSpPr>
          <p:spPr>
            <a:xfrm>
              <a:off x="3323802" y="2448549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7" name="Straight Connector 156"/>
            <p:cNvCxnSpPr>
              <a:endCxn id="161" idx="2"/>
            </p:cNvCxnSpPr>
            <p:nvPr/>
          </p:nvCxnSpPr>
          <p:spPr>
            <a:xfrm>
              <a:off x="3545474" y="1337822"/>
              <a:ext cx="465151" cy="3940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8" name="Plus 157"/>
            <p:cNvSpPr/>
            <p:nvPr/>
          </p:nvSpPr>
          <p:spPr>
            <a:xfrm>
              <a:off x="3660123" y="1288249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Plus 158"/>
            <p:cNvSpPr/>
            <p:nvPr/>
          </p:nvSpPr>
          <p:spPr>
            <a:xfrm>
              <a:off x="2819319" y="2447281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Plus 159"/>
            <p:cNvSpPr/>
            <p:nvPr/>
          </p:nvSpPr>
          <p:spPr>
            <a:xfrm>
              <a:off x="3155640" y="2445474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Plus 160"/>
            <p:cNvSpPr/>
            <p:nvPr/>
          </p:nvSpPr>
          <p:spPr>
            <a:xfrm>
              <a:off x="3996439" y="1288249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3" name="Group 212"/>
          <p:cNvGrpSpPr/>
          <p:nvPr/>
        </p:nvGrpSpPr>
        <p:grpSpPr>
          <a:xfrm>
            <a:off x="312699" y="1126455"/>
            <a:ext cx="1452310" cy="1566453"/>
            <a:chOff x="1249243" y="2999994"/>
            <a:chExt cx="1452310" cy="1566453"/>
          </a:xfrm>
        </p:grpSpPr>
        <p:sp>
          <p:nvSpPr>
            <p:cNvPr id="214" name="Plus 213"/>
            <p:cNvSpPr/>
            <p:nvPr/>
          </p:nvSpPr>
          <p:spPr>
            <a:xfrm>
              <a:off x="1249243" y="4459421"/>
              <a:ext cx="107026" cy="107026"/>
            </a:xfrm>
            <a:prstGeom prst="mathPlus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Plus 214"/>
            <p:cNvSpPr/>
            <p:nvPr/>
          </p:nvSpPr>
          <p:spPr>
            <a:xfrm>
              <a:off x="1585563" y="4147041"/>
              <a:ext cx="107026" cy="107026"/>
            </a:xfrm>
            <a:prstGeom prst="mathPlus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Plus 215"/>
            <p:cNvSpPr/>
            <p:nvPr/>
          </p:nvSpPr>
          <p:spPr>
            <a:xfrm>
              <a:off x="2090047" y="3185471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Plus 216"/>
            <p:cNvSpPr/>
            <p:nvPr/>
          </p:nvSpPr>
          <p:spPr>
            <a:xfrm>
              <a:off x="2426366" y="3049870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8" name="Straight Connector 217"/>
            <p:cNvCxnSpPr/>
            <p:nvPr/>
          </p:nvCxnSpPr>
          <p:spPr>
            <a:xfrm flipV="1">
              <a:off x="1302756" y="4452321"/>
              <a:ext cx="168160" cy="61840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flipV="1">
              <a:off x="1807237" y="4261835"/>
              <a:ext cx="168161" cy="88338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flipV="1">
              <a:off x="1975398" y="3234582"/>
              <a:ext cx="168162" cy="1021624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1" name="Plus 220"/>
            <p:cNvSpPr/>
            <p:nvPr/>
          </p:nvSpPr>
          <p:spPr>
            <a:xfrm>
              <a:off x="1921885" y="4207095"/>
              <a:ext cx="107026" cy="107026"/>
            </a:xfrm>
            <a:prstGeom prst="mathPlus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2" name="Straight Connector 221"/>
            <p:cNvCxnSpPr/>
            <p:nvPr/>
          </p:nvCxnSpPr>
          <p:spPr>
            <a:xfrm>
              <a:off x="2143560" y="3234582"/>
              <a:ext cx="168159" cy="22225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3" name="Plus 222"/>
            <p:cNvSpPr/>
            <p:nvPr/>
          </p:nvSpPr>
          <p:spPr>
            <a:xfrm>
              <a:off x="1417403" y="4397581"/>
              <a:ext cx="107026" cy="107026"/>
            </a:xfrm>
            <a:prstGeom prst="mathPlus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Plus 223"/>
            <p:cNvSpPr/>
            <p:nvPr/>
          </p:nvSpPr>
          <p:spPr>
            <a:xfrm>
              <a:off x="1753724" y="4295433"/>
              <a:ext cx="107026" cy="107026"/>
            </a:xfrm>
            <a:prstGeom prst="mathPlus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5" name="Straight Connector 224"/>
            <p:cNvCxnSpPr/>
            <p:nvPr/>
          </p:nvCxnSpPr>
          <p:spPr>
            <a:xfrm flipV="1">
              <a:off x="1470916" y="4192977"/>
              <a:ext cx="168160" cy="259344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>
              <a:off x="1639076" y="4192977"/>
              <a:ext cx="168161" cy="157196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7" name="Plus 226"/>
            <p:cNvSpPr/>
            <p:nvPr/>
          </p:nvSpPr>
          <p:spPr>
            <a:xfrm>
              <a:off x="2258206" y="3207696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Plus 227"/>
            <p:cNvSpPr/>
            <p:nvPr/>
          </p:nvSpPr>
          <p:spPr>
            <a:xfrm>
              <a:off x="2594527" y="2999994"/>
              <a:ext cx="107026" cy="107026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9" name="Straight Connector 228"/>
            <p:cNvCxnSpPr/>
            <p:nvPr/>
          </p:nvCxnSpPr>
          <p:spPr>
            <a:xfrm flipV="1">
              <a:off x="2311719" y="3092631"/>
              <a:ext cx="168160" cy="157826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flipV="1">
              <a:off x="2479879" y="3042755"/>
              <a:ext cx="168161" cy="49876"/>
            </a:xfrm>
            <a:prstGeom prst="line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3" name="Title 1"/>
          <p:cNvSpPr txBox="1">
            <a:spLocks/>
          </p:cNvSpPr>
          <p:nvPr/>
        </p:nvSpPr>
        <p:spPr bwMode="auto">
          <a:xfrm>
            <a:off x="457200" y="206375"/>
            <a:ext cx="2750457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mtClean="0"/>
              <a:t>Discussion</a:t>
            </a:r>
            <a:endParaRPr lang="en-US" dirty="0"/>
          </a:p>
        </p:txBody>
      </p:sp>
      <p:sp>
        <p:nvSpPr>
          <p:cNvPr id="106" name="Rounded Rectangular Callout 105"/>
          <p:cNvSpPr/>
          <p:nvPr/>
        </p:nvSpPr>
        <p:spPr>
          <a:xfrm>
            <a:off x="3567718" y="116114"/>
            <a:ext cx="2430864" cy="947511"/>
          </a:xfrm>
          <a:prstGeom prst="wedgeRoundRectCallout">
            <a:avLst>
              <a:gd name="adj1" fmla="val 48829"/>
              <a:gd name="adj2" fmla="val 119312"/>
              <a:gd name="adj3" fmla="val 16667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Negligible because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collocated with discontinuity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7" name="Rounded Rectangular Callout 106"/>
          <p:cNvSpPr/>
          <p:nvPr/>
        </p:nvSpPr>
        <p:spPr>
          <a:xfrm>
            <a:off x="6239888" y="116114"/>
            <a:ext cx="2430864" cy="947511"/>
          </a:xfrm>
          <a:prstGeom prst="wedgeRoundRectCallout">
            <a:avLst>
              <a:gd name="adj1" fmla="val -46356"/>
              <a:gd name="adj2" fmla="val 120014"/>
              <a:gd name="adj3" fmla="val 16667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Negligible because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Gaussian kernel ≈ 0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Left Brace 1"/>
          <p:cNvSpPr/>
          <p:nvPr/>
        </p:nvSpPr>
        <p:spPr>
          <a:xfrm rot="5400000">
            <a:off x="5919770" y="1653066"/>
            <a:ext cx="104113" cy="282808"/>
          </a:xfrm>
          <a:prstGeom prst="leftBrace">
            <a:avLst>
              <a:gd name="adj1" fmla="val 81156"/>
              <a:gd name="adj2" fmla="val 50000"/>
            </a:avLst>
          </a:prstGeom>
          <a:ln w="19050" cmpd="sng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110" name="Left Brace 109"/>
          <p:cNvSpPr/>
          <p:nvPr/>
        </p:nvSpPr>
        <p:spPr>
          <a:xfrm rot="5400000">
            <a:off x="6264042" y="1653067"/>
            <a:ext cx="104113" cy="282808"/>
          </a:xfrm>
          <a:prstGeom prst="leftBrace">
            <a:avLst>
              <a:gd name="adj1" fmla="val 81156"/>
              <a:gd name="adj2" fmla="val 50000"/>
            </a:avLst>
          </a:prstGeom>
          <a:ln w="19050" cmpd="sng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2302637" y="2823031"/>
            <a:ext cx="2146742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Discontinuity</a:t>
            </a:r>
          </a:p>
          <a:p>
            <a:pPr algn="ctr"/>
            <a:r>
              <a:rPr lang="en-US" dirty="0" smtClean="0"/>
              <a:t>Unaffected</a:t>
            </a:r>
          </a:p>
          <a:p>
            <a:pPr algn="ctr"/>
            <a:r>
              <a:rPr lang="en-US" sz="2800" dirty="0" smtClean="0">
                <a:sym typeface="Wingdings"/>
              </a:rPr>
              <a:t></a:t>
            </a:r>
            <a:endParaRPr lang="en-US" sz="2800" dirty="0"/>
          </a:p>
        </p:txBody>
      </p:sp>
      <p:sp>
        <p:nvSpPr>
          <p:cNvPr id="112" name="TextBox 111"/>
          <p:cNvSpPr txBox="1"/>
          <p:nvPr/>
        </p:nvSpPr>
        <p:spPr>
          <a:xfrm>
            <a:off x="-59153" y="2823031"/>
            <a:ext cx="239049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“Locally good”</a:t>
            </a:r>
          </a:p>
          <a:p>
            <a:pPr algn="ctr"/>
            <a:r>
              <a:rPr lang="en-US" dirty="0" smtClean="0"/>
              <a:t>Only left side</a:t>
            </a:r>
            <a:br>
              <a:rPr lang="en-US" dirty="0" smtClean="0"/>
            </a:br>
            <a:r>
              <a:rPr lang="en-US" dirty="0" smtClean="0"/>
              <a:t>is affected</a:t>
            </a:r>
            <a:endParaRPr lang="en-US" sz="1600" dirty="0"/>
          </a:p>
        </p:txBody>
      </p:sp>
      <p:sp>
        <p:nvSpPr>
          <p:cNvPr id="113" name="TextBox 112"/>
          <p:cNvSpPr txBox="1"/>
          <p:nvPr/>
        </p:nvSpPr>
        <p:spPr>
          <a:xfrm>
            <a:off x="4815134" y="2823031"/>
            <a:ext cx="180128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Texture</a:t>
            </a:r>
          </a:p>
          <a:p>
            <a:pPr algn="ctr"/>
            <a:r>
              <a:rPr lang="en-US" dirty="0" smtClean="0"/>
              <a:t>Left side is ok,</a:t>
            </a:r>
          </a:p>
          <a:p>
            <a:pPr algn="ctr"/>
            <a:r>
              <a:rPr lang="en-US" dirty="0" smtClean="0"/>
              <a:t>right side is not</a:t>
            </a:r>
          </a:p>
          <a:p>
            <a:pPr algn="ctr"/>
            <a:r>
              <a:rPr lang="en-US" sz="2800" dirty="0" smtClean="0">
                <a:sym typeface="Wingdings"/>
              </a:rPr>
              <a:t></a:t>
            </a:r>
            <a:endParaRPr lang="en-US" sz="2800" dirty="0"/>
          </a:p>
        </p:txBody>
      </p:sp>
      <p:sp>
        <p:nvSpPr>
          <p:cNvPr id="118" name="Slide Number Placeholder 1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D834AA-9078-485F-B296-3D20E2BA1C83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sp>
        <p:nvSpPr>
          <p:cNvPr id="119" name="Rectangle 118"/>
          <p:cNvSpPr/>
          <p:nvPr/>
        </p:nvSpPr>
        <p:spPr>
          <a:xfrm>
            <a:off x="2245569" y="4014704"/>
            <a:ext cx="3062185" cy="9233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 smtClean="0"/>
              <a:t>Good approximation </a:t>
            </a:r>
          </a:p>
          <a:p>
            <a:pPr algn="ctr"/>
            <a:r>
              <a:rPr lang="en-US" b="1" dirty="0" smtClean="0"/>
              <a:t>to ideal case overall  </a:t>
            </a:r>
            <a:r>
              <a:rPr lang="en-US" b="1" dirty="0" smtClean="0">
                <a:sym typeface="Wingdings"/>
              </a:rPr>
              <a:t></a:t>
            </a:r>
          </a:p>
          <a:p>
            <a:pPr algn="ctr"/>
            <a:r>
              <a:rPr lang="en-US" dirty="0" smtClean="0">
                <a:sym typeface="Wingdings"/>
              </a:rPr>
              <a:t>(formal treatment in paper)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461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Talk Outline</a:t>
            </a:r>
          </a:p>
        </p:txBody>
      </p:sp>
      <p:sp>
        <p:nvSpPr>
          <p:cNvPr id="2867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7F7F7F"/>
                </a:solidFill>
              </a:rPr>
              <a:t>Background and related work</a:t>
            </a:r>
          </a:p>
          <a:p>
            <a:r>
              <a:rPr lang="en-US" dirty="0" smtClean="0">
                <a:solidFill>
                  <a:srgbClr val="7F7F7F"/>
                </a:solidFill>
              </a:rPr>
              <a:t>Our algorithm</a:t>
            </a:r>
          </a:p>
          <a:p>
            <a:r>
              <a:rPr lang="en-US" dirty="0" smtClean="0">
                <a:solidFill>
                  <a:srgbClr val="7F7F7F"/>
                </a:solidFill>
              </a:rPr>
              <a:t>Analysis</a:t>
            </a:r>
          </a:p>
          <a:p>
            <a:r>
              <a:rPr lang="en-US" dirty="0" smtClean="0"/>
              <a:t>Results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C456B4-5419-4C64-A6AF-842BE980463E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611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Running Times</a:t>
            </a:r>
          </a:p>
        </p:txBody>
      </p:sp>
      <p:sp>
        <p:nvSpPr>
          <p:cNvPr id="5222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Main shortcoming of the approach: it is slow</a:t>
            </a:r>
          </a:p>
          <a:p>
            <a:pPr lvl="1"/>
            <a:r>
              <a:rPr lang="en-US" dirty="0" smtClean="0"/>
              <a:t>1 megapixel in 1 minute</a:t>
            </a:r>
          </a:p>
          <a:p>
            <a:pPr lvl="1"/>
            <a:r>
              <a:rPr lang="en-US" dirty="0" smtClean="0"/>
              <a:t>Can be sped up with heuristic (see paper)</a:t>
            </a:r>
          </a:p>
          <a:p>
            <a:pPr lvl="1"/>
            <a:endParaRPr lang="en-US" sz="800" dirty="0" smtClean="0"/>
          </a:p>
          <a:p>
            <a:r>
              <a:rPr lang="en-US" dirty="0" smtClean="0"/>
              <a:t>Highly data parallel</a:t>
            </a:r>
          </a:p>
          <a:p>
            <a:pPr lvl="1"/>
            <a:r>
              <a:rPr lang="en-US" dirty="0" smtClean="0"/>
              <a:t>8 cores: 1 megapixel in 4 seconds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C456B4-5419-4C64-A6AF-842BE980463E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1200" y="0"/>
            <a:ext cx="771525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4363" y="0"/>
            <a:ext cx="5272087" cy="1063625"/>
          </a:xfrm>
        </p:spPr>
        <p:txBody>
          <a:bodyPr rtlCol="0">
            <a:normAutofit fontScale="90000"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/>
                </a:solidFill>
              </a:rPr>
              <a:t>Texture Manipulation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Input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D834AA-9078-485F-B296-3D20E2BA1C83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1200" y="0"/>
            <a:ext cx="771525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4363" y="0"/>
            <a:ext cx="5272087" cy="1063625"/>
          </a:xfrm>
        </p:spPr>
        <p:txBody>
          <a:bodyPr rtlCol="0">
            <a:normAutofit fontScale="90000"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/>
                </a:solidFill>
              </a:rPr>
              <a:t>Texture Manipulation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Decrease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D834AA-9078-485F-B296-3D20E2BA1C83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b="8866"/>
          <a:stretch/>
        </p:blipFill>
        <p:spPr>
          <a:xfrm>
            <a:off x="6277430" y="206375"/>
            <a:ext cx="2298952" cy="1396749"/>
          </a:xfrm>
          <a:prstGeom prst="rect">
            <a:avLst/>
          </a:prstGeom>
        </p:spPr>
      </p:pic>
      <p:sp>
        <p:nvSpPr>
          <p:cNvPr id="18433" name="Title 2"/>
          <p:cNvSpPr>
            <a:spLocks noGrp="1"/>
          </p:cNvSpPr>
          <p:nvPr>
            <p:ph type="title"/>
          </p:nvPr>
        </p:nvSpPr>
        <p:spPr>
          <a:xfrm>
            <a:off x="457200" y="206375"/>
            <a:ext cx="6190342" cy="857250"/>
          </a:xfrm>
        </p:spPr>
        <p:txBody>
          <a:bodyPr/>
          <a:lstStyle/>
          <a:p>
            <a:r>
              <a:rPr lang="en-US" dirty="0" smtClean="0"/>
              <a:t>Applications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Photo editing </a:t>
            </a:r>
            <a:br>
              <a:rPr lang="en-US" dirty="0" smtClean="0"/>
            </a:b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2400" dirty="0" err="1" smtClean="0">
                <a:solidFill>
                  <a:schemeClr val="bg1">
                    <a:lumMod val="50000"/>
                  </a:schemeClr>
                </a:solidFill>
              </a:rPr>
              <a:t>Eisemann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 04, </a:t>
            </a:r>
            <a:r>
              <a:rPr lang="en-US" sz="2400" dirty="0" err="1" smtClean="0">
                <a:solidFill>
                  <a:schemeClr val="bg1">
                    <a:lumMod val="50000"/>
                  </a:schemeClr>
                </a:solidFill>
              </a:rPr>
              <a:t>Bae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 06, </a:t>
            </a:r>
            <a:r>
              <a:rPr lang="en-US" sz="2400" dirty="0" err="1" smtClean="0">
                <a:solidFill>
                  <a:schemeClr val="bg1">
                    <a:lumMod val="50000"/>
                  </a:schemeClr>
                </a:solidFill>
              </a:rPr>
              <a:t>Farbman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 08…]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endParaRPr lang="en-US" sz="800" dirty="0" smtClean="0">
              <a:solidFill>
                <a:schemeClr val="bg1">
                  <a:lumMod val="50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/>
              <a:t>Tone mapping </a:t>
            </a:r>
            <a:br>
              <a:rPr lang="en-US" dirty="0"/>
            </a:br>
            <a:r>
              <a:rPr lang="en-US" sz="2400" dirty="0">
                <a:solidFill>
                  <a:srgbClr val="7F7F7F"/>
                </a:solidFill>
              </a:rPr>
              <a:t>[</a:t>
            </a:r>
            <a:r>
              <a:rPr lang="en-US" sz="2400" dirty="0" err="1">
                <a:solidFill>
                  <a:srgbClr val="7F7F7F"/>
                </a:solidFill>
              </a:rPr>
              <a:t>Tumblin</a:t>
            </a:r>
            <a:r>
              <a:rPr lang="en-US" sz="2400" dirty="0">
                <a:solidFill>
                  <a:srgbClr val="7F7F7F"/>
                </a:solidFill>
              </a:rPr>
              <a:t> 99, Durand </a:t>
            </a:r>
            <a:r>
              <a:rPr lang="en-US" sz="2400" dirty="0" smtClean="0">
                <a:solidFill>
                  <a:srgbClr val="7F7F7F"/>
                </a:solidFill>
              </a:rPr>
              <a:t>02…]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endParaRPr lang="en-US" sz="800" dirty="0">
              <a:solidFill>
                <a:srgbClr val="7F7F7F"/>
              </a:solidFill>
            </a:endParaRP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Abstraction </a:t>
            </a:r>
            <a:r>
              <a:rPr lang="en-US" dirty="0"/>
              <a:t/>
            </a:r>
            <a:br>
              <a:rPr lang="en-US" dirty="0"/>
            </a:br>
            <a:r>
              <a:rPr lang="en-US" sz="2400" dirty="0" smtClean="0">
                <a:solidFill>
                  <a:srgbClr val="7F7F7F"/>
                </a:solidFill>
              </a:rPr>
              <a:t>[</a:t>
            </a:r>
            <a:r>
              <a:rPr lang="en-US" sz="2400" dirty="0" err="1" smtClean="0">
                <a:solidFill>
                  <a:srgbClr val="7F7F7F"/>
                </a:solidFill>
              </a:rPr>
              <a:t>DeCarlo</a:t>
            </a:r>
            <a:r>
              <a:rPr lang="en-US" sz="2400" dirty="0" smtClean="0">
                <a:solidFill>
                  <a:srgbClr val="7F7F7F"/>
                </a:solidFill>
              </a:rPr>
              <a:t> 02, </a:t>
            </a:r>
            <a:r>
              <a:rPr lang="en-US" sz="2400" dirty="0" err="1" smtClean="0">
                <a:solidFill>
                  <a:srgbClr val="7F7F7F"/>
                </a:solidFill>
              </a:rPr>
              <a:t>Winnemoeller</a:t>
            </a:r>
            <a:r>
              <a:rPr lang="en-US" sz="2400" dirty="0" smtClean="0">
                <a:solidFill>
                  <a:srgbClr val="7F7F7F"/>
                </a:solidFill>
              </a:rPr>
              <a:t> 06…] </a:t>
            </a:r>
          </a:p>
          <a:p>
            <a:pPr marL="457200" lvl="1" indent="0" fontAlgn="auto">
              <a:spcAft>
                <a:spcPts val="0"/>
              </a:spcAft>
              <a:buNone/>
              <a:defRPr/>
            </a:pPr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7430" y="3489117"/>
            <a:ext cx="2302686" cy="15486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7430" y="1707075"/>
            <a:ext cx="2298953" cy="167642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277430" y="206375"/>
            <a:ext cx="16474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25000"/>
                    </a:schemeClr>
                  </a:glow>
                </a:effectLst>
              </a:rPr>
              <a:t>[</a:t>
            </a:r>
            <a:r>
              <a:rPr lang="en-US" sz="1200" dirty="0" err="1" smtClean="0">
                <a:solidFill>
                  <a:schemeClr val="bg1"/>
                </a:solidFill>
                <a:effectLst>
                  <a:glow rad="101600">
                    <a:schemeClr val="tx1">
                      <a:alpha val="25000"/>
                    </a:schemeClr>
                  </a:glow>
                </a:effectLst>
              </a:rPr>
              <a:t>Farbman</a:t>
            </a:r>
            <a:r>
              <a:rPr lang="en-US" sz="1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25000"/>
                    </a:schemeClr>
                  </a:glow>
                </a:effectLst>
              </a:rPr>
              <a:t> et al. 2008]</a:t>
            </a:r>
            <a:endParaRPr lang="en-US" sz="1200" dirty="0">
              <a:solidFill>
                <a:schemeClr val="bg1"/>
              </a:solidFill>
              <a:effectLst>
                <a:glow rad="101600">
                  <a:schemeClr val="tx1">
                    <a:alpha val="25000"/>
                  </a:schemeClr>
                </a:glo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77430" y="3490061"/>
            <a:ext cx="21181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25000"/>
                    </a:schemeClr>
                  </a:glow>
                </a:effectLst>
              </a:rPr>
              <a:t>[</a:t>
            </a:r>
            <a:r>
              <a:rPr lang="en-US" sz="1200" dirty="0" err="1" smtClean="0">
                <a:solidFill>
                  <a:schemeClr val="bg1"/>
                </a:solidFill>
                <a:effectLst>
                  <a:glow rad="101600">
                    <a:schemeClr val="tx1">
                      <a:alpha val="25000"/>
                    </a:schemeClr>
                  </a:glow>
                </a:effectLst>
              </a:rPr>
              <a:t>DeCarlo</a:t>
            </a:r>
            <a:r>
              <a:rPr lang="en-US" sz="1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25000"/>
                    </a:schemeClr>
                  </a:glow>
                </a:effectLst>
              </a:rPr>
              <a:t> and </a:t>
            </a:r>
            <a:r>
              <a:rPr lang="en-US" sz="1200" dirty="0" err="1" smtClean="0">
                <a:solidFill>
                  <a:schemeClr val="bg1"/>
                </a:solidFill>
                <a:effectLst>
                  <a:glow rad="101600">
                    <a:schemeClr val="tx1">
                      <a:alpha val="25000"/>
                    </a:schemeClr>
                  </a:glow>
                </a:effectLst>
              </a:rPr>
              <a:t>Santella</a:t>
            </a:r>
            <a:r>
              <a:rPr lang="en-US" sz="1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25000"/>
                    </a:schemeClr>
                  </a:glow>
                </a:effectLst>
              </a:rPr>
              <a:t> 2002]</a:t>
            </a:r>
            <a:endParaRPr lang="en-US" sz="1200" dirty="0">
              <a:solidFill>
                <a:schemeClr val="bg1"/>
              </a:solidFill>
              <a:effectLst>
                <a:glow rad="101600">
                  <a:schemeClr val="tx1">
                    <a:alpha val="25000"/>
                  </a:schemeClr>
                </a:glo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77430" y="1707075"/>
            <a:ext cx="18384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25000"/>
                    </a:schemeClr>
                  </a:glow>
                </a:effectLst>
              </a:rPr>
              <a:t>[</a:t>
            </a:r>
            <a:r>
              <a:rPr lang="en-US" sz="1200" dirty="0" err="1" smtClean="0">
                <a:solidFill>
                  <a:schemeClr val="bg1"/>
                </a:solidFill>
                <a:effectLst>
                  <a:glow rad="101600">
                    <a:schemeClr val="tx1">
                      <a:alpha val="25000"/>
                    </a:schemeClr>
                  </a:glow>
                </a:effectLst>
              </a:rPr>
              <a:t>Tumblin</a:t>
            </a:r>
            <a:r>
              <a:rPr lang="en-US" sz="1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25000"/>
                    </a:schemeClr>
                  </a:glow>
                </a:effectLst>
              </a:rPr>
              <a:t> and Turk 1999]</a:t>
            </a:r>
            <a:endParaRPr lang="en-US" sz="1200" dirty="0">
              <a:solidFill>
                <a:schemeClr val="bg1"/>
              </a:solidFill>
              <a:effectLst>
                <a:glow rad="101600">
                  <a:schemeClr val="tx1">
                    <a:alpha val="25000"/>
                  </a:schemeClr>
                </a:glow>
              </a:effectLst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C456B4-5419-4C64-A6AF-842BE980463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1200" y="0"/>
            <a:ext cx="771525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4363" y="0"/>
            <a:ext cx="5272087" cy="1063625"/>
          </a:xfrm>
        </p:spPr>
        <p:txBody>
          <a:bodyPr rtlCol="0">
            <a:normAutofit fontScale="90000"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/>
                </a:solidFill>
              </a:rPr>
              <a:t>Texture Manipulation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Small Increase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D834AA-9078-485F-B296-3D20E2BA1C83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1200" y="0"/>
            <a:ext cx="771525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4363" y="0"/>
            <a:ext cx="5272087" cy="1063625"/>
          </a:xfrm>
        </p:spPr>
        <p:txBody>
          <a:bodyPr rtlCol="0">
            <a:normAutofit fontScale="90000"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/>
                </a:solidFill>
              </a:rPr>
              <a:t>Texture Manipulation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Large Increase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D834AA-9078-485F-B296-3D20E2BA1C83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1200" y="0"/>
            <a:ext cx="771525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4363" y="0"/>
            <a:ext cx="5272087" cy="1063625"/>
          </a:xfrm>
        </p:spPr>
        <p:txBody>
          <a:bodyPr rtlCol="0">
            <a:normAutofit fontScale="90000"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/>
                </a:solidFill>
              </a:rPr>
              <a:t>Texture Manipulation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Input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D834AA-9078-485F-B296-3D20E2BA1C83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1200" y="0"/>
            <a:ext cx="771525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4363" y="0"/>
            <a:ext cx="5272087" cy="1063625"/>
          </a:xfrm>
        </p:spPr>
        <p:txBody>
          <a:bodyPr rtlCol="0">
            <a:normAutofit fontScale="90000"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/>
                </a:solidFill>
              </a:rPr>
              <a:t>Texture Manipulation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Large Increase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D834AA-9078-485F-B296-3D20E2BA1C83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527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Compared to Bilateral Filter</a:t>
            </a:r>
          </a:p>
        </p:txBody>
      </p:sp>
      <p:pic>
        <p:nvPicPr>
          <p:cNvPr id="58370" name="Picture 3" descr="designCenter_lum_log_s2.5_a0.5_b0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8" y="1385888"/>
            <a:ext cx="1909762" cy="291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1" name="Picture 4" descr="designCenter_lum_log_s2.5_a0.5_b0_closeup2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75338" y="1385888"/>
            <a:ext cx="2911475" cy="2911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8372" name="Picture 5" descr="designCenter_bf_detail25_contrast50_closeup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08263" y="1385888"/>
            <a:ext cx="2911475" cy="2911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927249" y="2741856"/>
            <a:ext cx="352813" cy="352813"/>
          </a:xfrm>
          <a:prstGeom prst="rect">
            <a:avLst/>
          </a:prstGeom>
          <a:noFill/>
          <a:ln w="57150" cmpd="sng">
            <a:solidFill>
              <a:srgbClr val="FFFF00"/>
            </a:solidFill>
          </a:ln>
          <a:effectLst>
            <a:glow rad="38100">
              <a:schemeClr val="bg1"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n w="57150" cmpd="sng">
                <a:solidFill>
                  <a:srgbClr val="FF0000"/>
                </a:solidFill>
              </a:ln>
            </a:endParaRPr>
          </a:p>
        </p:txBody>
      </p:sp>
      <p:sp>
        <p:nvSpPr>
          <p:cNvPr id="58376" name="TextBox 7"/>
          <p:cNvSpPr txBox="1">
            <a:spLocks noChangeArrowheads="1"/>
          </p:cNvSpPr>
          <p:nvPr/>
        </p:nvSpPr>
        <p:spPr bwMode="auto">
          <a:xfrm>
            <a:off x="357188" y="4273550"/>
            <a:ext cx="18938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latin typeface="Calibri" pitchFamily="34" charset="0"/>
              </a:rPr>
              <a:t>tone mapped</a:t>
            </a:r>
            <a:br>
              <a:rPr lang="en-US">
                <a:latin typeface="Calibri" pitchFamily="34" charset="0"/>
              </a:rPr>
            </a:br>
            <a:r>
              <a:rPr lang="en-US">
                <a:latin typeface="Calibri" pitchFamily="34" charset="0"/>
              </a:rPr>
              <a:t>HDR image</a:t>
            </a:r>
          </a:p>
        </p:txBody>
      </p:sp>
      <p:sp>
        <p:nvSpPr>
          <p:cNvPr id="58377" name="TextBox 8"/>
          <p:cNvSpPr txBox="1">
            <a:spLocks noChangeArrowheads="1"/>
          </p:cNvSpPr>
          <p:nvPr/>
        </p:nvSpPr>
        <p:spPr bwMode="auto">
          <a:xfrm>
            <a:off x="2608263" y="4273550"/>
            <a:ext cx="29114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latin typeface="Calibri" pitchFamily="34" charset="0"/>
              </a:rPr>
              <a:t>close-up (bilateral filter)</a:t>
            </a:r>
          </a:p>
        </p:txBody>
      </p:sp>
      <p:sp>
        <p:nvSpPr>
          <p:cNvPr id="58378" name="TextBox 9"/>
          <p:cNvSpPr txBox="1">
            <a:spLocks noChangeArrowheads="1"/>
          </p:cNvSpPr>
          <p:nvPr/>
        </p:nvSpPr>
        <p:spPr bwMode="auto">
          <a:xfrm>
            <a:off x="5875338" y="4273550"/>
            <a:ext cx="29114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latin typeface="Calibri" pitchFamily="34" charset="0"/>
              </a:rPr>
              <a:t>close-up (our result)</a:t>
            </a:r>
          </a:p>
        </p:txBody>
      </p:sp>
      <p:grpSp>
        <p:nvGrpSpPr>
          <p:cNvPr id="58379" name="Group 10"/>
          <p:cNvGrpSpPr>
            <a:grpSpLocks/>
          </p:cNvGrpSpPr>
          <p:nvPr/>
        </p:nvGrpSpPr>
        <p:grpSpPr bwMode="auto">
          <a:xfrm rot="3046851">
            <a:off x="2825750" y="1490663"/>
            <a:ext cx="1025525" cy="393700"/>
            <a:chOff x="457199" y="2459605"/>
            <a:chExt cx="1025363" cy="393135"/>
          </a:xfrm>
        </p:grpSpPr>
        <p:sp>
          <p:nvSpPr>
            <p:cNvPr id="12" name="Right Arrow 11"/>
            <p:cNvSpPr/>
            <p:nvPr/>
          </p:nvSpPr>
          <p:spPr>
            <a:xfrm>
              <a:off x="455418" y="2469047"/>
              <a:ext cx="1025363" cy="383624"/>
            </a:xfrm>
            <a:prstGeom prst="rightArrow">
              <a:avLst>
                <a:gd name="adj1" fmla="val 66301"/>
                <a:gd name="adj2" fmla="val 29664"/>
              </a:avLst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8381" name="TextBox 12"/>
            <p:cNvSpPr txBox="1">
              <a:spLocks noChangeArrowheads="1"/>
            </p:cNvSpPr>
            <p:nvPr/>
          </p:nvSpPr>
          <p:spPr bwMode="auto">
            <a:xfrm>
              <a:off x="492265" y="2459605"/>
              <a:ext cx="79420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Calibri" pitchFamily="34" charset="0"/>
                </a:rPr>
                <a:t>Rim </a:t>
              </a:r>
              <a:r>
                <a:rPr lang="en-US">
                  <a:solidFill>
                    <a:schemeClr val="bg1"/>
                  </a:solidFill>
                  <a:latin typeface="Calibri" pitchFamily="34" charset="0"/>
                  <a:sym typeface="Wingdings" pitchFamily="2" charset="2"/>
                </a:rPr>
                <a:t></a:t>
              </a:r>
              <a:endParaRPr lang="en-US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D834AA-9078-485F-B296-3D20E2BA1C83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Compared to Edge-avoiding Wavelets</a:t>
            </a:r>
          </a:p>
        </p:txBody>
      </p:sp>
      <p:pic>
        <p:nvPicPr>
          <p:cNvPr id="59394" name="Picture 3" descr="cadik-desk02_mid_lum_log_s3.5_a0.75_b0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7488" y="1370013"/>
            <a:ext cx="3309937" cy="248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5" name="Picture 4" descr="cadik-desk02_mid_lum_log_s3.5_a0.75_b0_closeup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43663" y="1366838"/>
            <a:ext cx="2482850" cy="248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6" name="Picture 5" descr="desk_eaw_res_closeup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44913" y="1370013"/>
            <a:ext cx="2481262" cy="247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7" name="TextBox 6"/>
          <p:cNvSpPr txBox="1">
            <a:spLocks noChangeArrowheads="1"/>
          </p:cNvSpPr>
          <p:nvPr/>
        </p:nvSpPr>
        <p:spPr bwMode="auto">
          <a:xfrm>
            <a:off x="217488" y="3890963"/>
            <a:ext cx="33099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latin typeface="Calibri" pitchFamily="34" charset="0"/>
              </a:rPr>
              <a:t>tone mapped HDR image</a:t>
            </a:r>
          </a:p>
        </p:txBody>
      </p:sp>
      <p:sp>
        <p:nvSpPr>
          <p:cNvPr id="59398" name="TextBox 7"/>
          <p:cNvSpPr txBox="1">
            <a:spLocks noChangeArrowheads="1"/>
          </p:cNvSpPr>
          <p:nvPr/>
        </p:nvSpPr>
        <p:spPr bwMode="auto">
          <a:xfrm>
            <a:off x="3527425" y="3890963"/>
            <a:ext cx="291623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>
                <a:latin typeface="Calibri" pitchFamily="34" charset="0"/>
              </a:rPr>
              <a:t>close-up </a:t>
            </a:r>
            <a:br>
              <a:rPr lang="en-US" dirty="0">
                <a:latin typeface="Calibri" pitchFamily="34" charset="0"/>
              </a:rPr>
            </a:br>
            <a:r>
              <a:rPr lang="en-US" dirty="0">
                <a:latin typeface="Calibri" pitchFamily="34" charset="0"/>
              </a:rPr>
              <a:t>(edge-</a:t>
            </a:r>
            <a:r>
              <a:rPr lang="en-US" dirty="0" smtClean="0">
                <a:latin typeface="Calibri" pitchFamily="34" charset="0"/>
              </a:rPr>
              <a:t>avoiding </a:t>
            </a:r>
            <a:r>
              <a:rPr lang="en-US" dirty="0">
                <a:latin typeface="Calibri" pitchFamily="34" charset="0"/>
              </a:rPr>
              <a:t>wavelets)</a:t>
            </a:r>
          </a:p>
          <a:p>
            <a:pPr algn="ctr"/>
            <a:r>
              <a:rPr lang="en-US" dirty="0">
                <a:latin typeface="Calibri" pitchFamily="34" charset="0"/>
              </a:rPr>
              <a:t>reproduced from [</a:t>
            </a:r>
            <a:r>
              <a:rPr lang="en-US" dirty="0" err="1">
                <a:latin typeface="Calibri" pitchFamily="34" charset="0"/>
              </a:rPr>
              <a:t>Fattal</a:t>
            </a:r>
            <a:r>
              <a:rPr lang="en-US" dirty="0">
                <a:latin typeface="Calibri" pitchFamily="34" charset="0"/>
              </a:rPr>
              <a:t> 09]</a:t>
            </a:r>
          </a:p>
        </p:txBody>
      </p:sp>
      <p:sp>
        <p:nvSpPr>
          <p:cNvPr id="59399" name="TextBox 8"/>
          <p:cNvSpPr txBox="1">
            <a:spLocks noChangeArrowheads="1"/>
          </p:cNvSpPr>
          <p:nvPr/>
        </p:nvSpPr>
        <p:spPr bwMode="auto">
          <a:xfrm>
            <a:off x="6443663" y="3890963"/>
            <a:ext cx="24828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latin typeface="Calibri" pitchFamily="34" charset="0"/>
              </a:rPr>
              <a:t>close-up (our result)</a:t>
            </a:r>
          </a:p>
        </p:txBody>
      </p:sp>
      <p:grpSp>
        <p:nvGrpSpPr>
          <p:cNvPr id="59400" name="Group 9"/>
          <p:cNvGrpSpPr>
            <a:grpSpLocks/>
          </p:cNvGrpSpPr>
          <p:nvPr/>
        </p:nvGrpSpPr>
        <p:grpSpPr bwMode="auto">
          <a:xfrm rot="3046851">
            <a:off x="3550443" y="1520032"/>
            <a:ext cx="1439863" cy="393700"/>
            <a:chOff x="457199" y="2460069"/>
            <a:chExt cx="1164481" cy="392671"/>
          </a:xfrm>
        </p:grpSpPr>
        <p:sp>
          <p:nvSpPr>
            <p:cNvPr id="11" name="Right Arrow 10"/>
            <p:cNvSpPr/>
            <p:nvPr/>
          </p:nvSpPr>
          <p:spPr>
            <a:xfrm>
              <a:off x="456706" y="2470160"/>
              <a:ext cx="1025822" cy="383171"/>
            </a:xfrm>
            <a:prstGeom prst="rightArrow">
              <a:avLst>
                <a:gd name="adj1" fmla="val 66301"/>
                <a:gd name="adj2" fmla="val 29664"/>
              </a:avLst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9405" name="TextBox 11"/>
            <p:cNvSpPr txBox="1">
              <a:spLocks noChangeArrowheads="1"/>
            </p:cNvSpPr>
            <p:nvPr/>
          </p:nvSpPr>
          <p:spPr bwMode="auto">
            <a:xfrm>
              <a:off x="466909" y="2460069"/>
              <a:ext cx="115477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Calibri" pitchFamily="34" charset="0"/>
                </a:rPr>
                <a:t>Aliasing </a:t>
              </a:r>
              <a:r>
                <a:rPr lang="en-US">
                  <a:solidFill>
                    <a:schemeClr val="bg1"/>
                  </a:solidFill>
                  <a:latin typeface="Calibri" pitchFamily="34" charset="0"/>
                  <a:sym typeface="Wingdings" pitchFamily="2" charset="2"/>
                </a:rPr>
                <a:t></a:t>
              </a:r>
              <a:endParaRPr lang="en-US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2502787" y="1713662"/>
            <a:ext cx="480542" cy="480542"/>
          </a:xfrm>
          <a:prstGeom prst="rect">
            <a:avLst/>
          </a:prstGeom>
          <a:noFill/>
          <a:ln w="57150" cmpd="sng">
            <a:solidFill>
              <a:srgbClr val="FFFF00"/>
            </a:solidFill>
          </a:ln>
          <a:effectLst>
            <a:glow rad="38100">
              <a:schemeClr val="bg1"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n w="57150" cmpd="sng">
                <a:solidFill>
                  <a:srgbClr val="FF0000"/>
                </a:solidFill>
              </a:ln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D834AA-9078-485F-B296-3D20E2BA1C83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9" name="Title 1"/>
          <p:cNvSpPr txBox="1">
            <a:spLocks/>
          </p:cNvSpPr>
          <p:nvPr/>
        </p:nvSpPr>
        <p:spPr bwMode="auto">
          <a:xfrm>
            <a:off x="1143000" y="4763"/>
            <a:ext cx="6858000" cy="54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b="1">
                <a:solidFill>
                  <a:srgbClr val="FFFFFF"/>
                </a:solidFill>
                <a:latin typeface="Calibri" pitchFamily="34" charset="0"/>
              </a:rPr>
              <a:t>Naïve gamma compression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D834AA-9078-485F-B296-3D20E2BA1C83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4763"/>
            <a:ext cx="6858000" cy="1174750"/>
          </a:xfrm>
        </p:spPr>
        <p:txBody>
          <a:bodyPr rtlCol="0"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n-US" sz="2000" b="1" dirty="0" smtClean="0">
                <a:solidFill>
                  <a:srgbClr val="FFFFFF"/>
                </a:solidFill>
              </a:rPr>
              <a:t>Neutral rendition</a:t>
            </a:r>
            <a:r>
              <a:rPr lang="en-US" sz="2000" dirty="0" smtClean="0">
                <a:solidFill>
                  <a:srgbClr val="FFFFFF"/>
                </a:solidFill>
              </a:rPr>
              <a:t/>
            </a:r>
            <a:br>
              <a:rPr lang="en-US" sz="2000" dirty="0" smtClean="0">
                <a:solidFill>
                  <a:srgbClr val="FFFFFF"/>
                </a:solidFill>
              </a:rPr>
            </a:br>
            <a:r>
              <a:rPr lang="en-US" sz="2000" dirty="0" smtClean="0">
                <a:solidFill>
                  <a:srgbClr val="FFFFFF"/>
                </a:solidFill>
              </a:rPr>
              <a:t>Smooth Gain Maps</a:t>
            </a:r>
            <a:br>
              <a:rPr lang="en-US" sz="2000" dirty="0" smtClean="0">
                <a:solidFill>
                  <a:srgbClr val="FFFFFF"/>
                </a:solidFill>
              </a:rPr>
            </a:br>
            <a:r>
              <a:rPr lang="en-US" sz="2000" dirty="0" smtClean="0">
                <a:solidFill>
                  <a:srgbClr val="FFFFFF"/>
                </a:solidFill>
              </a:rPr>
              <a:t>[Li et al. 2005]</a:t>
            </a:r>
            <a:br>
              <a:rPr lang="en-US" sz="2000" dirty="0" smtClean="0">
                <a:solidFill>
                  <a:srgbClr val="FFFFFF"/>
                </a:solidFill>
              </a:rPr>
            </a:br>
            <a:r>
              <a:rPr lang="en-US" sz="2000" dirty="0" smtClean="0">
                <a:solidFill>
                  <a:srgbClr val="FFFFFF"/>
                </a:solidFill>
              </a:rPr>
              <a:t>Parameters from the original paper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D834AA-9078-485F-B296-3D20E2BA1C83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4763"/>
            <a:ext cx="6858000" cy="1174750"/>
          </a:xfrm>
        </p:spPr>
        <p:txBody>
          <a:bodyPr rtlCol="0"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n-US" sz="2000" b="1" dirty="0" smtClean="0">
                <a:solidFill>
                  <a:srgbClr val="FFFFFF"/>
                </a:solidFill>
              </a:rPr>
              <a:t>Neutral rendition</a:t>
            </a:r>
            <a:r>
              <a:rPr lang="en-US" sz="2000" dirty="0" smtClean="0">
                <a:solidFill>
                  <a:srgbClr val="FFFFFF"/>
                </a:solidFill>
              </a:rPr>
              <a:t/>
            </a:r>
            <a:br>
              <a:rPr lang="en-US" sz="2000" dirty="0" smtClean="0">
                <a:solidFill>
                  <a:srgbClr val="FFFFFF"/>
                </a:solidFill>
              </a:rPr>
            </a:br>
            <a:r>
              <a:rPr lang="en-US" sz="2000" dirty="0" smtClean="0">
                <a:solidFill>
                  <a:srgbClr val="FFFFFF"/>
                </a:solidFill>
              </a:rPr>
              <a:t>Weighted Least Squares </a:t>
            </a:r>
            <a:br>
              <a:rPr lang="en-US" sz="2000" dirty="0" smtClean="0">
                <a:solidFill>
                  <a:srgbClr val="FFFFFF"/>
                </a:solidFill>
              </a:rPr>
            </a:br>
            <a:r>
              <a:rPr lang="en-US" sz="2000" dirty="0" smtClean="0">
                <a:solidFill>
                  <a:srgbClr val="FFFFFF"/>
                </a:solidFill>
              </a:rPr>
              <a:t>[</a:t>
            </a:r>
            <a:r>
              <a:rPr lang="en-US" sz="2000" dirty="0" err="1" smtClean="0">
                <a:solidFill>
                  <a:srgbClr val="FFFFFF"/>
                </a:solidFill>
              </a:rPr>
              <a:t>Farbman</a:t>
            </a:r>
            <a:r>
              <a:rPr lang="en-US" sz="2000" dirty="0" smtClean="0">
                <a:solidFill>
                  <a:srgbClr val="FFFFFF"/>
                </a:solidFill>
              </a:rPr>
              <a:t> et al. 2008]</a:t>
            </a:r>
            <a:br>
              <a:rPr lang="en-US" sz="2000" dirty="0" smtClean="0">
                <a:solidFill>
                  <a:srgbClr val="FFFFFF"/>
                </a:solidFill>
              </a:rPr>
            </a:br>
            <a:r>
              <a:rPr lang="en-US" sz="2000" dirty="0" smtClean="0">
                <a:solidFill>
                  <a:srgbClr val="FFFFFF"/>
                </a:solidFill>
              </a:rPr>
              <a:t>Parameters set by the authors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D834AA-9078-485F-B296-3D20E2BA1C83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4763"/>
            <a:ext cx="6858000" cy="1174750"/>
          </a:xfrm>
        </p:spPr>
        <p:txBody>
          <a:bodyPr rtlCol="0"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n-US" sz="2000" b="1" dirty="0" smtClean="0">
                <a:solidFill>
                  <a:srgbClr val="FFFFFF"/>
                </a:solidFill>
              </a:rPr>
              <a:t>Neutral rendition</a:t>
            </a:r>
            <a:r>
              <a:rPr lang="en-US" sz="2000" dirty="0" smtClean="0">
                <a:solidFill>
                  <a:srgbClr val="FFFFFF"/>
                </a:solidFill>
              </a:rPr>
              <a:t/>
            </a:r>
            <a:br>
              <a:rPr lang="en-US" sz="2000" dirty="0" smtClean="0">
                <a:solidFill>
                  <a:srgbClr val="FFFFFF"/>
                </a:solidFill>
              </a:rPr>
            </a:br>
            <a:r>
              <a:rPr lang="en-US" sz="2000" dirty="0" smtClean="0">
                <a:solidFill>
                  <a:srgbClr val="FFFFFF"/>
                </a:solidFill>
              </a:rPr>
              <a:t>Our result</a:t>
            </a:r>
            <a:br>
              <a:rPr lang="en-US" sz="2000" dirty="0" smtClean="0">
                <a:solidFill>
                  <a:srgbClr val="FFFFFF"/>
                </a:solidFill>
              </a:rPr>
            </a:br>
            <a:r>
              <a:rPr lang="en-US" sz="2000" dirty="0" smtClean="0">
                <a:solidFill>
                  <a:srgbClr val="FFFFFF"/>
                </a:solidFill>
              </a:rPr>
              <a:t/>
            </a:r>
            <a:br>
              <a:rPr lang="en-US" sz="2000" dirty="0" smtClean="0">
                <a:solidFill>
                  <a:srgbClr val="FFFFFF"/>
                </a:solidFill>
              </a:rPr>
            </a:b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D834AA-9078-485F-B296-3D20E2BA1C83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Talk Outline</a:t>
            </a:r>
          </a:p>
        </p:txBody>
      </p:sp>
      <p:sp>
        <p:nvSpPr>
          <p:cNvPr id="2867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Background and related work</a:t>
            </a:r>
          </a:p>
          <a:p>
            <a:r>
              <a:rPr lang="en-US" dirty="0" smtClean="0"/>
              <a:t>Our algorithm</a:t>
            </a:r>
          </a:p>
          <a:p>
            <a:r>
              <a:rPr lang="en-US" dirty="0" smtClean="0"/>
              <a:t>Analysis</a:t>
            </a:r>
          </a:p>
          <a:p>
            <a:r>
              <a:rPr lang="en-US" dirty="0" smtClean="0"/>
              <a:t>Results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C456B4-5419-4C64-A6AF-842BE980463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8"/>
          <p:cNvPicPr>
            <a:picLocks noChangeAspect="1"/>
          </p:cNvPicPr>
          <p:nvPr/>
        </p:nvPicPr>
        <p:blipFill>
          <a:blip r:embed="rId3"/>
          <a:srcRect l="63919" t="4761" r="28011" b="84479"/>
          <a:stretch>
            <a:fillRect/>
          </a:stretch>
        </p:blipFill>
        <p:spPr bwMode="auto">
          <a:xfrm>
            <a:off x="7050088" y="365125"/>
            <a:ext cx="2098675" cy="210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5" name="Picture 27"/>
          <p:cNvPicPr>
            <a:picLocks noChangeAspect="1"/>
          </p:cNvPicPr>
          <p:nvPr/>
        </p:nvPicPr>
        <p:blipFill>
          <a:blip r:embed="rId3"/>
          <a:srcRect l="47018" t="75883" r="44894" b="13333"/>
          <a:stretch>
            <a:fillRect/>
          </a:stretch>
        </p:blipFill>
        <p:spPr bwMode="auto">
          <a:xfrm>
            <a:off x="7050088" y="3044825"/>
            <a:ext cx="2098675" cy="209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6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6858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63"/>
            <a:ext cx="6858000" cy="1174750"/>
          </a:xfrm>
        </p:spPr>
        <p:txBody>
          <a:bodyPr rtlCol="0"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n-US" sz="2000" b="1" dirty="0" smtClean="0">
                <a:solidFill>
                  <a:srgbClr val="FFFFFF"/>
                </a:solidFill>
              </a:rPr>
              <a:t>Exaggerated rendition</a:t>
            </a:r>
            <a:r>
              <a:rPr lang="en-US" sz="2000" dirty="0">
                <a:solidFill>
                  <a:srgbClr val="FFFFFF"/>
                </a:solidFill>
              </a:rPr>
              <a:t/>
            </a:r>
            <a:br>
              <a:rPr lang="en-US" sz="2000" dirty="0">
                <a:solidFill>
                  <a:srgbClr val="FFFFFF"/>
                </a:solidFill>
              </a:rPr>
            </a:br>
            <a:r>
              <a:rPr lang="en-US" sz="2000" dirty="0">
                <a:solidFill>
                  <a:srgbClr val="FFFFFF"/>
                </a:solidFill>
              </a:rPr>
              <a:t>Smooth Gain Maps </a:t>
            </a:r>
            <a:r>
              <a:rPr lang="en-US" sz="2000" dirty="0" smtClean="0">
                <a:solidFill>
                  <a:srgbClr val="FFFFFF"/>
                </a:solidFill>
              </a:rPr>
              <a:t/>
            </a:r>
            <a:br>
              <a:rPr lang="en-US" sz="2000" dirty="0" smtClean="0">
                <a:solidFill>
                  <a:srgbClr val="FFFFFF"/>
                </a:solidFill>
              </a:rPr>
            </a:br>
            <a:r>
              <a:rPr lang="en-US" sz="2000" dirty="0" smtClean="0">
                <a:solidFill>
                  <a:srgbClr val="FFFFFF"/>
                </a:solidFill>
              </a:rPr>
              <a:t>[</a:t>
            </a:r>
            <a:r>
              <a:rPr lang="en-US" sz="2000" dirty="0">
                <a:solidFill>
                  <a:srgbClr val="FFFFFF"/>
                </a:solidFill>
              </a:rPr>
              <a:t>Li et al. 2005]</a:t>
            </a:r>
            <a:br>
              <a:rPr lang="en-US" sz="2000" dirty="0">
                <a:solidFill>
                  <a:srgbClr val="FFFFFF"/>
                </a:solidFill>
              </a:rPr>
            </a:br>
            <a:r>
              <a:rPr lang="en-US" sz="2000" dirty="0">
                <a:solidFill>
                  <a:srgbClr val="FFFFFF"/>
                </a:solidFill>
              </a:rPr>
              <a:t>Parameters from the original paper</a:t>
            </a:r>
          </a:p>
        </p:txBody>
      </p:sp>
      <p:sp>
        <p:nvSpPr>
          <p:cNvPr id="64518" name="TextBox 5"/>
          <p:cNvSpPr txBox="1">
            <a:spLocks noChangeArrowheads="1"/>
          </p:cNvSpPr>
          <p:nvPr/>
        </p:nvSpPr>
        <p:spPr bwMode="auto">
          <a:xfrm>
            <a:off x="7045325" y="2674938"/>
            <a:ext cx="9747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FF"/>
                </a:solidFill>
                <a:latin typeface="Calibri" pitchFamily="34" charset="0"/>
              </a:rPr>
              <a:t>close-up</a:t>
            </a:r>
          </a:p>
        </p:txBody>
      </p:sp>
      <p:grpSp>
        <p:nvGrpSpPr>
          <p:cNvPr id="64519" name="Group 7"/>
          <p:cNvGrpSpPr>
            <a:grpSpLocks/>
          </p:cNvGrpSpPr>
          <p:nvPr/>
        </p:nvGrpSpPr>
        <p:grpSpPr bwMode="auto">
          <a:xfrm rot="-1254483">
            <a:off x="7126288" y="3560763"/>
            <a:ext cx="1025525" cy="393700"/>
            <a:chOff x="457199" y="2459606"/>
            <a:chExt cx="1025363" cy="393134"/>
          </a:xfrm>
        </p:grpSpPr>
        <p:sp>
          <p:nvSpPr>
            <p:cNvPr id="9" name="Right Arrow 8"/>
            <p:cNvSpPr/>
            <p:nvPr/>
          </p:nvSpPr>
          <p:spPr>
            <a:xfrm>
              <a:off x="457549" y="2467888"/>
              <a:ext cx="1025363" cy="383623"/>
            </a:xfrm>
            <a:prstGeom prst="rightArrow">
              <a:avLst>
                <a:gd name="adj1" fmla="val 66301"/>
                <a:gd name="adj2" fmla="val 29664"/>
              </a:avLst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4528" name="TextBox 9"/>
            <p:cNvSpPr txBox="1">
              <a:spLocks noChangeArrowheads="1"/>
            </p:cNvSpPr>
            <p:nvPr/>
          </p:nvSpPr>
          <p:spPr bwMode="auto">
            <a:xfrm>
              <a:off x="457199" y="2459606"/>
              <a:ext cx="86433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Calibri" pitchFamily="34" charset="0"/>
                </a:rPr>
                <a:t>Halo </a:t>
              </a:r>
              <a:r>
                <a:rPr lang="en-US">
                  <a:solidFill>
                    <a:schemeClr val="bg1"/>
                  </a:solidFill>
                  <a:latin typeface="Calibri" pitchFamily="34" charset="0"/>
                  <a:sym typeface="Wingdings" pitchFamily="2" charset="2"/>
                </a:rPr>
                <a:t></a:t>
              </a:r>
              <a:endParaRPr lang="en-US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grpSp>
        <p:nvGrpSpPr>
          <p:cNvPr id="64520" name="Group 14"/>
          <p:cNvGrpSpPr>
            <a:grpSpLocks/>
          </p:cNvGrpSpPr>
          <p:nvPr/>
        </p:nvGrpSpPr>
        <p:grpSpPr bwMode="auto">
          <a:xfrm rot="-1254483">
            <a:off x="6816725" y="1214438"/>
            <a:ext cx="1025525" cy="392112"/>
            <a:chOff x="457199" y="2459606"/>
            <a:chExt cx="1025363" cy="393134"/>
          </a:xfrm>
        </p:grpSpPr>
        <p:sp>
          <p:nvSpPr>
            <p:cNvPr id="16" name="Right Arrow 15"/>
            <p:cNvSpPr/>
            <p:nvPr/>
          </p:nvSpPr>
          <p:spPr>
            <a:xfrm>
              <a:off x="457549" y="2467922"/>
              <a:ext cx="1025363" cy="383585"/>
            </a:xfrm>
            <a:prstGeom prst="rightArrow">
              <a:avLst>
                <a:gd name="adj1" fmla="val 66301"/>
                <a:gd name="adj2" fmla="val 29664"/>
              </a:avLst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4526" name="TextBox 16"/>
            <p:cNvSpPr txBox="1">
              <a:spLocks noChangeArrowheads="1"/>
            </p:cNvSpPr>
            <p:nvPr/>
          </p:nvSpPr>
          <p:spPr bwMode="auto">
            <a:xfrm>
              <a:off x="457199" y="2459606"/>
              <a:ext cx="86433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Calibri" pitchFamily="34" charset="0"/>
                </a:rPr>
                <a:t>Halo </a:t>
              </a:r>
              <a:r>
                <a:rPr lang="en-US">
                  <a:solidFill>
                    <a:schemeClr val="bg1"/>
                  </a:solidFill>
                  <a:latin typeface="Calibri" pitchFamily="34" charset="0"/>
                  <a:sym typeface="Wingdings" pitchFamily="2" charset="2"/>
                </a:rPr>
                <a:t></a:t>
              </a:r>
              <a:endParaRPr lang="en-US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sp>
        <p:nvSpPr>
          <p:cNvPr id="64521" name="TextBox 17"/>
          <p:cNvSpPr txBox="1">
            <a:spLocks noChangeArrowheads="1"/>
          </p:cNvSpPr>
          <p:nvPr/>
        </p:nvSpPr>
        <p:spPr bwMode="auto">
          <a:xfrm>
            <a:off x="7045325" y="11113"/>
            <a:ext cx="9747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FF"/>
                </a:solidFill>
                <a:latin typeface="Calibri" pitchFamily="34" charset="0"/>
              </a:rPr>
              <a:t>close-up</a:t>
            </a:r>
          </a:p>
        </p:txBody>
      </p:sp>
      <p:grpSp>
        <p:nvGrpSpPr>
          <p:cNvPr id="64522" name="Group 22"/>
          <p:cNvGrpSpPr>
            <a:grpSpLocks/>
          </p:cNvGrpSpPr>
          <p:nvPr/>
        </p:nvGrpSpPr>
        <p:grpSpPr bwMode="auto">
          <a:xfrm>
            <a:off x="263525" y="4379913"/>
            <a:ext cx="1916113" cy="407987"/>
            <a:chOff x="857080" y="4431684"/>
            <a:chExt cx="1916080" cy="408824"/>
          </a:xfrm>
        </p:grpSpPr>
        <p:sp>
          <p:nvSpPr>
            <p:cNvPr id="21" name="Right Arrow 20"/>
            <p:cNvSpPr/>
            <p:nvPr/>
          </p:nvSpPr>
          <p:spPr>
            <a:xfrm rot="20345517">
              <a:off x="884068" y="4457136"/>
              <a:ext cx="1798606" cy="383372"/>
            </a:xfrm>
            <a:prstGeom prst="rightArrow">
              <a:avLst>
                <a:gd name="adj1" fmla="val 66301"/>
                <a:gd name="adj2" fmla="val 29664"/>
              </a:avLst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4524" name="TextBox 21"/>
            <p:cNvSpPr txBox="1">
              <a:spLocks noChangeArrowheads="1"/>
            </p:cNvSpPr>
            <p:nvPr/>
          </p:nvSpPr>
          <p:spPr bwMode="auto">
            <a:xfrm rot="-1254483">
              <a:off x="857080" y="4431684"/>
              <a:ext cx="191608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Calibri" pitchFamily="34" charset="0"/>
                </a:rPr>
                <a:t>Limited details </a:t>
              </a:r>
              <a:r>
                <a:rPr lang="en-US">
                  <a:solidFill>
                    <a:schemeClr val="bg1"/>
                  </a:solidFill>
                  <a:latin typeface="Calibri" pitchFamily="34" charset="0"/>
                  <a:sym typeface="Wingdings" pitchFamily="2" charset="2"/>
                </a:rPr>
                <a:t></a:t>
              </a:r>
              <a:endParaRPr lang="en-US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D834AA-9078-485F-B296-3D20E2BA1C83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17"/>
          <p:cNvPicPr>
            <a:picLocks noChangeAspect="1"/>
          </p:cNvPicPr>
          <p:nvPr/>
        </p:nvPicPr>
        <p:blipFill>
          <a:blip r:embed="rId3"/>
          <a:srcRect l="47005" t="75880" r="44891" b="13316"/>
          <a:stretch>
            <a:fillRect/>
          </a:stretch>
        </p:blipFill>
        <p:spPr bwMode="auto">
          <a:xfrm>
            <a:off x="7050088" y="3044825"/>
            <a:ext cx="2103437" cy="210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3" name="Picture 16"/>
          <p:cNvPicPr>
            <a:picLocks noChangeAspect="1"/>
          </p:cNvPicPr>
          <p:nvPr/>
        </p:nvPicPr>
        <p:blipFill>
          <a:blip r:embed="rId3"/>
          <a:srcRect l="63924" t="4758" r="27989" b="84459"/>
          <a:stretch>
            <a:fillRect/>
          </a:stretch>
        </p:blipFill>
        <p:spPr bwMode="auto">
          <a:xfrm>
            <a:off x="7050088" y="365125"/>
            <a:ext cx="2103437" cy="210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6858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63"/>
            <a:ext cx="6858000" cy="1174750"/>
          </a:xfrm>
        </p:spPr>
        <p:txBody>
          <a:bodyPr rtlCol="0"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n-US" sz="2000" b="1" dirty="0" smtClean="0">
                <a:solidFill>
                  <a:srgbClr val="FFFFFF"/>
                </a:solidFill>
              </a:rPr>
              <a:t>Exaggerated rendition</a:t>
            </a:r>
            <a:r>
              <a:rPr lang="en-US" sz="2000" dirty="0" smtClean="0">
                <a:solidFill>
                  <a:srgbClr val="FFFFFF"/>
                </a:solidFill>
              </a:rPr>
              <a:t/>
            </a:r>
            <a:br>
              <a:rPr lang="en-US" sz="2000" dirty="0" smtClean="0">
                <a:solidFill>
                  <a:srgbClr val="FFFFFF"/>
                </a:solidFill>
              </a:rPr>
            </a:br>
            <a:r>
              <a:rPr lang="en-US" sz="2000" dirty="0" smtClean="0">
                <a:solidFill>
                  <a:srgbClr val="FFFFFF"/>
                </a:solidFill>
              </a:rPr>
              <a:t>Weighted Least Squares </a:t>
            </a:r>
            <a:br>
              <a:rPr lang="en-US" sz="2000" dirty="0" smtClean="0">
                <a:solidFill>
                  <a:srgbClr val="FFFFFF"/>
                </a:solidFill>
              </a:rPr>
            </a:br>
            <a:r>
              <a:rPr lang="en-US" sz="2000" dirty="0" smtClean="0">
                <a:solidFill>
                  <a:srgbClr val="FFFFFF"/>
                </a:solidFill>
              </a:rPr>
              <a:t>[</a:t>
            </a:r>
            <a:r>
              <a:rPr lang="en-US" sz="2000" dirty="0" err="1" smtClean="0">
                <a:solidFill>
                  <a:srgbClr val="FFFFFF"/>
                </a:solidFill>
              </a:rPr>
              <a:t>Farbman</a:t>
            </a:r>
            <a:r>
              <a:rPr lang="en-US" sz="2000" dirty="0" smtClean="0">
                <a:solidFill>
                  <a:srgbClr val="FFFFFF"/>
                </a:solidFill>
              </a:rPr>
              <a:t> et al. 2008]</a:t>
            </a:r>
            <a:br>
              <a:rPr lang="en-US" sz="2000" dirty="0" smtClean="0">
                <a:solidFill>
                  <a:srgbClr val="FFFFFF"/>
                </a:solidFill>
              </a:rPr>
            </a:br>
            <a:r>
              <a:rPr lang="en-US" sz="2000" dirty="0" smtClean="0">
                <a:solidFill>
                  <a:srgbClr val="FFFFFF"/>
                </a:solidFill>
              </a:rPr>
              <a:t>Parameters set by the authors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66566" name="TextBox 5"/>
          <p:cNvSpPr txBox="1">
            <a:spLocks noChangeArrowheads="1"/>
          </p:cNvSpPr>
          <p:nvPr/>
        </p:nvSpPr>
        <p:spPr bwMode="auto">
          <a:xfrm>
            <a:off x="7045325" y="2674938"/>
            <a:ext cx="9747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FF"/>
                </a:solidFill>
                <a:latin typeface="Calibri" pitchFamily="34" charset="0"/>
              </a:rPr>
              <a:t>close-up</a:t>
            </a:r>
          </a:p>
        </p:txBody>
      </p:sp>
      <p:sp>
        <p:nvSpPr>
          <p:cNvPr id="66567" name="TextBox 14"/>
          <p:cNvSpPr txBox="1">
            <a:spLocks noChangeArrowheads="1"/>
          </p:cNvSpPr>
          <p:nvPr/>
        </p:nvSpPr>
        <p:spPr bwMode="auto">
          <a:xfrm>
            <a:off x="7045325" y="11113"/>
            <a:ext cx="9747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FF"/>
                </a:solidFill>
                <a:latin typeface="Calibri" pitchFamily="34" charset="0"/>
              </a:rPr>
              <a:t>close-up</a:t>
            </a:r>
          </a:p>
        </p:txBody>
      </p:sp>
      <p:grpSp>
        <p:nvGrpSpPr>
          <p:cNvPr id="66568" name="Group 19"/>
          <p:cNvGrpSpPr>
            <a:grpSpLocks/>
          </p:cNvGrpSpPr>
          <p:nvPr/>
        </p:nvGrpSpPr>
        <p:grpSpPr bwMode="auto">
          <a:xfrm rot="-1254483">
            <a:off x="7126288" y="3560763"/>
            <a:ext cx="1025525" cy="393700"/>
            <a:chOff x="457199" y="2459606"/>
            <a:chExt cx="1025363" cy="393134"/>
          </a:xfrm>
        </p:grpSpPr>
        <p:sp>
          <p:nvSpPr>
            <p:cNvPr id="21" name="Right Arrow 20"/>
            <p:cNvSpPr/>
            <p:nvPr/>
          </p:nvSpPr>
          <p:spPr>
            <a:xfrm>
              <a:off x="457549" y="2467888"/>
              <a:ext cx="1025363" cy="383623"/>
            </a:xfrm>
            <a:prstGeom prst="rightArrow">
              <a:avLst>
                <a:gd name="adj1" fmla="val 66301"/>
                <a:gd name="adj2" fmla="val 29664"/>
              </a:avLst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6573" name="TextBox 21"/>
            <p:cNvSpPr txBox="1">
              <a:spLocks noChangeArrowheads="1"/>
            </p:cNvSpPr>
            <p:nvPr/>
          </p:nvSpPr>
          <p:spPr bwMode="auto">
            <a:xfrm>
              <a:off x="492265" y="2459606"/>
              <a:ext cx="79420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Calibri" pitchFamily="34" charset="0"/>
                </a:rPr>
                <a:t>Rim </a:t>
              </a:r>
              <a:r>
                <a:rPr lang="en-US">
                  <a:solidFill>
                    <a:schemeClr val="bg1"/>
                  </a:solidFill>
                  <a:latin typeface="Calibri" pitchFamily="34" charset="0"/>
                  <a:sym typeface="Wingdings" pitchFamily="2" charset="2"/>
                </a:rPr>
                <a:t></a:t>
              </a:r>
              <a:endParaRPr lang="en-US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grpSp>
        <p:nvGrpSpPr>
          <p:cNvPr id="66569" name="Group 22"/>
          <p:cNvGrpSpPr>
            <a:grpSpLocks/>
          </p:cNvGrpSpPr>
          <p:nvPr/>
        </p:nvGrpSpPr>
        <p:grpSpPr bwMode="auto">
          <a:xfrm rot="-1254483">
            <a:off x="6816725" y="1214438"/>
            <a:ext cx="1025525" cy="392112"/>
            <a:chOff x="457199" y="2459606"/>
            <a:chExt cx="1025363" cy="393134"/>
          </a:xfrm>
        </p:grpSpPr>
        <p:sp>
          <p:nvSpPr>
            <p:cNvPr id="24" name="Right Arrow 23"/>
            <p:cNvSpPr/>
            <p:nvPr/>
          </p:nvSpPr>
          <p:spPr>
            <a:xfrm>
              <a:off x="457549" y="2467922"/>
              <a:ext cx="1025363" cy="383585"/>
            </a:xfrm>
            <a:prstGeom prst="rightArrow">
              <a:avLst>
                <a:gd name="adj1" fmla="val 66301"/>
                <a:gd name="adj2" fmla="val 29664"/>
              </a:avLst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6571" name="TextBox 24"/>
            <p:cNvSpPr txBox="1">
              <a:spLocks noChangeArrowheads="1"/>
            </p:cNvSpPr>
            <p:nvPr/>
          </p:nvSpPr>
          <p:spPr bwMode="auto">
            <a:xfrm>
              <a:off x="492265" y="2459606"/>
              <a:ext cx="79420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Calibri" pitchFamily="34" charset="0"/>
                </a:rPr>
                <a:t>Rim </a:t>
              </a:r>
              <a:r>
                <a:rPr lang="en-US">
                  <a:solidFill>
                    <a:schemeClr val="bg1"/>
                  </a:solidFill>
                  <a:latin typeface="Calibri" pitchFamily="34" charset="0"/>
                  <a:sym typeface="Wingdings" pitchFamily="2" charset="2"/>
                </a:rPr>
                <a:t></a:t>
              </a:r>
              <a:endParaRPr lang="en-US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D834AA-9078-485F-B296-3D20E2BA1C83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6858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63"/>
            <a:ext cx="6858000" cy="1174750"/>
          </a:xfrm>
        </p:spPr>
        <p:txBody>
          <a:bodyPr rtlCol="0"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n-US" sz="2000" b="1" dirty="0" smtClean="0">
                <a:solidFill>
                  <a:srgbClr val="FFFFFF"/>
                </a:solidFill>
              </a:rPr>
              <a:t>Exaggerated rendition</a:t>
            </a:r>
            <a:r>
              <a:rPr lang="en-US" sz="2000" dirty="0" smtClean="0">
                <a:solidFill>
                  <a:srgbClr val="FFFFFF"/>
                </a:solidFill>
              </a:rPr>
              <a:t/>
            </a:r>
            <a:br>
              <a:rPr lang="en-US" sz="2000" dirty="0" smtClean="0">
                <a:solidFill>
                  <a:srgbClr val="FFFFFF"/>
                </a:solidFill>
              </a:rPr>
            </a:br>
            <a:r>
              <a:rPr lang="en-US" sz="2000" dirty="0" smtClean="0">
                <a:solidFill>
                  <a:srgbClr val="FFFFFF"/>
                </a:solidFill>
              </a:rPr>
              <a:t>Our result</a:t>
            </a:r>
            <a:br>
              <a:rPr lang="en-US" sz="2000" dirty="0" smtClean="0">
                <a:solidFill>
                  <a:srgbClr val="FFFFFF"/>
                </a:solidFill>
              </a:rPr>
            </a:br>
            <a:r>
              <a:rPr lang="en-US" sz="2000" dirty="0" smtClean="0">
                <a:solidFill>
                  <a:srgbClr val="FFFFFF"/>
                </a:solidFill>
              </a:rPr>
              <a:t/>
            </a:r>
            <a:br>
              <a:rPr lang="en-US" sz="2000" dirty="0" smtClean="0">
                <a:solidFill>
                  <a:srgbClr val="FFFFFF"/>
                </a:solidFill>
              </a:rPr>
            </a:b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68612" name="TextBox 5"/>
          <p:cNvSpPr txBox="1">
            <a:spLocks noChangeArrowheads="1"/>
          </p:cNvSpPr>
          <p:nvPr/>
        </p:nvSpPr>
        <p:spPr bwMode="auto">
          <a:xfrm>
            <a:off x="7045325" y="2674938"/>
            <a:ext cx="9747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FF"/>
                </a:solidFill>
                <a:latin typeface="Calibri" pitchFamily="34" charset="0"/>
              </a:rPr>
              <a:t>close-up</a:t>
            </a:r>
          </a:p>
        </p:txBody>
      </p:sp>
      <p:sp>
        <p:nvSpPr>
          <p:cNvPr id="68613" name="TextBox 14"/>
          <p:cNvSpPr txBox="1">
            <a:spLocks noChangeArrowheads="1"/>
          </p:cNvSpPr>
          <p:nvPr/>
        </p:nvSpPr>
        <p:spPr bwMode="auto">
          <a:xfrm>
            <a:off x="7045325" y="11113"/>
            <a:ext cx="9747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FF"/>
                </a:solidFill>
                <a:latin typeface="Calibri" pitchFamily="34" charset="0"/>
              </a:rPr>
              <a:t>close-up</a:t>
            </a:r>
          </a:p>
        </p:txBody>
      </p:sp>
      <p:pic>
        <p:nvPicPr>
          <p:cNvPr id="68614" name="Picture 7"/>
          <p:cNvPicPr>
            <a:picLocks noChangeAspect="1"/>
          </p:cNvPicPr>
          <p:nvPr/>
        </p:nvPicPr>
        <p:blipFill>
          <a:blip r:embed="rId3"/>
          <a:srcRect l="63924" t="4758" r="27989" b="84459"/>
          <a:stretch>
            <a:fillRect/>
          </a:stretch>
        </p:blipFill>
        <p:spPr bwMode="auto">
          <a:xfrm>
            <a:off x="7050088" y="365125"/>
            <a:ext cx="2103437" cy="210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5" name="Picture 8"/>
          <p:cNvPicPr>
            <a:picLocks noChangeAspect="1"/>
          </p:cNvPicPr>
          <p:nvPr/>
        </p:nvPicPr>
        <p:blipFill>
          <a:blip r:embed="rId3"/>
          <a:srcRect l="47005" t="75880" r="44890" b="13316"/>
          <a:stretch>
            <a:fillRect/>
          </a:stretch>
        </p:blipFill>
        <p:spPr bwMode="auto">
          <a:xfrm>
            <a:off x="7050088" y="3044825"/>
            <a:ext cx="2103437" cy="210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D834AA-9078-485F-B296-3D20E2BA1C83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Summary of Comparisons</a:t>
            </a:r>
          </a:p>
        </p:txBody>
      </p:sp>
      <p:sp>
        <p:nvSpPr>
          <p:cNvPr id="7065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All methods do well on neutral renditions</a:t>
            </a:r>
          </a:p>
          <a:p>
            <a:r>
              <a:rPr lang="en-US" dirty="0" smtClean="0"/>
              <a:t>Previous work exhibits halos for large increases in detail</a:t>
            </a:r>
          </a:p>
          <a:p>
            <a:r>
              <a:rPr lang="en-US" dirty="0" smtClean="0"/>
              <a:t>Our approach produces clean results even on hard cases: no aliasing, no rims, no halos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C456B4-5419-4C64-A6AF-842BE980463E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In Supplemental Material</a:t>
            </a:r>
          </a:p>
        </p:txBody>
      </p:sp>
      <p:sp>
        <p:nvSpPr>
          <p:cNvPr id="7168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Extensive validation and comparison</a:t>
            </a:r>
          </a:p>
          <a:p>
            <a:pPr lvl="1"/>
            <a:r>
              <a:rPr lang="en-US" sz="2400" dirty="0" smtClean="0"/>
              <a:t>No hand tuning: all results generated by a script</a:t>
            </a:r>
          </a:p>
          <a:p>
            <a:pPr lvl="1"/>
            <a:endParaRPr lang="en-US" sz="2400" dirty="0" smtClean="0"/>
          </a:p>
          <a:p>
            <a:endParaRPr lang="en-US" sz="2800" dirty="0" smtClean="0"/>
          </a:p>
          <a:p>
            <a:endParaRPr lang="en-US" sz="2800" dirty="0"/>
          </a:p>
          <a:p>
            <a:endParaRPr lang="en-US" sz="2800" dirty="0" smtClean="0"/>
          </a:p>
          <a:p>
            <a:r>
              <a:rPr lang="en-US" sz="2800" dirty="0" err="1" smtClean="0"/>
              <a:t>Matlab</a:t>
            </a:r>
            <a:r>
              <a:rPr lang="en-US" sz="2800" dirty="0" smtClean="0"/>
              <a:t> source code to reproduce the results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9219" y="2299407"/>
            <a:ext cx="2427478" cy="16118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0587" y="2301663"/>
            <a:ext cx="1073596" cy="16095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8727" y="2301663"/>
            <a:ext cx="2419643" cy="16095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7614" y="2299407"/>
            <a:ext cx="2148428" cy="161184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1277606"/>
            <a:ext cx="457200" cy="3129758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10800000">
            <a:off x="8686800" y="1303120"/>
            <a:ext cx="457200" cy="3129758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02804" y="2299407"/>
            <a:ext cx="1070265" cy="1611845"/>
          </a:xfrm>
          <a:prstGeom prst="rect">
            <a:avLst/>
          </a:prstGeom>
        </p:spPr>
      </p:pic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C456B4-5419-4C64-A6AF-842BE980463E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itle 1"/>
          <p:cNvSpPr>
            <a:spLocks noGrp="1"/>
          </p:cNvSpPr>
          <p:nvPr>
            <p:ph type="title"/>
          </p:nvPr>
        </p:nvSpPr>
        <p:spPr>
          <a:xfrm>
            <a:off x="0" y="206375"/>
            <a:ext cx="5413375" cy="857250"/>
          </a:xfrm>
        </p:spPr>
        <p:txBody>
          <a:bodyPr/>
          <a:lstStyle/>
          <a:p>
            <a:r>
              <a:rPr lang="en-US" smtClean="0"/>
              <a:t>Conclusions</a:t>
            </a:r>
          </a:p>
        </p:txBody>
      </p:sp>
      <p:sp>
        <p:nvSpPr>
          <p:cNvPr id="72706" name="Content Placeholder 2"/>
          <p:cNvSpPr>
            <a:spLocks noGrp="1"/>
          </p:cNvSpPr>
          <p:nvPr>
            <p:ph idx="1"/>
          </p:nvPr>
        </p:nvSpPr>
        <p:spPr>
          <a:xfrm>
            <a:off x="133350" y="1200150"/>
            <a:ext cx="5413375" cy="3394075"/>
          </a:xfrm>
        </p:spPr>
        <p:txBody>
          <a:bodyPr/>
          <a:lstStyle/>
          <a:p>
            <a:r>
              <a:rPr lang="en-US" sz="2800" dirty="0" err="1" smtClean="0"/>
              <a:t>Laplacian</a:t>
            </a:r>
            <a:r>
              <a:rPr lang="en-US" sz="2800" dirty="0" smtClean="0"/>
              <a:t> pyramids good</a:t>
            </a:r>
            <a:br>
              <a:rPr lang="en-US" sz="2800" dirty="0" smtClean="0"/>
            </a:br>
            <a:r>
              <a:rPr lang="en-US" sz="2800" dirty="0" smtClean="0"/>
              <a:t>for edge-aware editing</a:t>
            </a:r>
          </a:p>
          <a:p>
            <a:pPr lvl="1"/>
            <a:r>
              <a:rPr lang="en-US" sz="2400" dirty="0" smtClean="0"/>
              <a:t>Classical notion of multi-scale</a:t>
            </a:r>
          </a:p>
          <a:p>
            <a:pPr lvl="1"/>
            <a:r>
              <a:rPr lang="en-US" sz="2400" dirty="0" smtClean="0"/>
              <a:t>Standard image resizing routines</a:t>
            </a:r>
          </a:p>
          <a:p>
            <a:pPr lvl="1"/>
            <a:endParaRPr lang="en-US" sz="1200" dirty="0" smtClean="0"/>
          </a:p>
          <a:p>
            <a:r>
              <a:rPr lang="en-US" sz="2800" dirty="0" smtClean="0"/>
              <a:t>Enables wider range of effects</a:t>
            </a:r>
          </a:p>
        </p:txBody>
      </p:sp>
      <p:pic>
        <p:nvPicPr>
          <p:cNvPr id="72707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56800" y="146050"/>
            <a:ext cx="3543300" cy="235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8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56800" y="2644775"/>
            <a:ext cx="3543300" cy="235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Down Arrow 5"/>
          <p:cNvSpPr/>
          <p:nvPr/>
        </p:nvSpPr>
        <p:spPr>
          <a:xfrm>
            <a:off x="6658563" y="2352675"/>
            <a:ext cx="739775" cy="427038"/>
          </a:xfrm>
          <a:prstGeom prst="downArrow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n w="3175" cmpd="sng">
                <a:solidFill>
                  <a:schemeClr val="tx1"/>
                </a:solidFill>
              </a:ln>
            </a:endParaRPr>
          </a:p>
        </p:txBody>
      </p:sp>
      <p:sp>
        <p:nvSpPr>
          <p:cNvPr id="72710" name="TextBox 6"/>
          <p:cNvSpPr txBox="1">
            <a:spLocks noChangeArrowheads="1"/>
          </p:cNvSpPr>
          <p:nvPr/>
        </p:nvSpPr>
        <p:spPr bwMode="auto">
          <a:xfrm>
            <a:off x="5256800" y="146050"/>
            <a:ext cx="3222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FF"/>
                </a:solidFill>
                <a:latin typeface="Calibri" pitchFamily="34" charset="0"/>
              </a:rPr>
              <a:t>HDR input (gamma compressed)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56695" y="2644832"/>
            <a:ext cx="109751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FFFF"/>
                </a:solidFill>
                <a:effectLst>
                  <a:glow rad="101600">
                    <a:schemeClr val="tx1">
                      <a:alpha val="35000"/>
                    </a:schemeClr>
                  </a:glow>
                </a:effectLst>
                <a:latin typeface="+mn-lt"/>
                <a:cs typeface="+mn-cs"/>
              </a:rPr>
              <a:t>our result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C456B4-5419-4C64-A6AF-842BE980463E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546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 would like to thank…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b="1" dirty="0" smtClean="0"/>
              <a:t>Ted </a:t>
            </a:r>
            <a:r>
              <a:rPr lang="en-US" sz="2000" b="1" dirty="0" err="1" smtClean="0"/>
              <a:t>Adelson</a:t>
            </a:r>
            <a:r>
              <a:rPr lang="en-US" sz="2000" dirty="0" smtClean="0"/>
              <a:t>, </a:t>
            </a:r>
            <a:r>
              <a:rPr lang="en-US" sz="2000" b="1" dirty="0" smtClean="0"/>
              <a:t>Bill Freeman</a:t>
            </a:r>
            <a:r>
              <a:rPr lang="en-US" sz="2000" dirty="0" smtClean="0"/>
              <a:t>, </a:t>
            </a:r>
            <a:r>
              <a:rPr lang="en-US" sz="2000" b="1" dirty="0" err="1" smtClean="0"/>
              <a:t>Frédo</a:t>
            </a:r>
            <a:r>
              <a:rPr lang="en-US" sz="2000" b="1" dirty="0" smtClean="0"/>
              <a:t> Durand</a:t>
            </a:r>
            <a:r>
              <a:rPr lang="en-US" sz="2000" dirty="0" smtClean="0"/>
              <a:t>, and the </a:t>
            </a:r>
            <a:r>
              <a:rPr lang="en-US" sz="2000" b="1" dirty="0" smtClean="0"/>
              <a:t>MIT Graphics Group </a:t>
            </a:r>
            <a:r>
              <a:rPr lang="en-US" sz="2000" dirty="0" smtClean="0"/>
              <a:t>for their insightful discussion and feedback</a:t>
            </a:r>
          </a:p>
          <a:p>
            <a:r>
              <a:rPr lang="en-US" sz="2000" dirty="0" smtClean="0"/>
              <a:t>The </a:t>
            </a:r>
            <a:r>
              <a:rPr lang="en-US" sz="2000" b="1" dirty="0" smtClean="0"/>
              <a:t>people who make their data available </a:t>
            </a:r>
            <a:r>
              <a:rPr lang="en-US" sz="2000" dirty="0" smtClean="0"/>
              <a:t>on the web</a:t>
            </a:r>
          </a:p>
          <a:p>
            <a:r>
              <a:rPr lang="en-US" sz="2000" dirty="0" smtClean="0"/>
              <a:t>The </a:t>
            </a:r>
            <a:r>
              <a:rPr lang="en-US" sz="2000" b="1" dirty="0" smtClean="0"/>
              <a:t>authors of [Li et al. 05] and [</a:t>
            </a:r>
            <a:r>
              <a:rPr lang="en-US" sz="2000" b="1" dirty="0" err="1" smtClean="0"/>
              <a:t>Farbman</a:t>
            </a:r>
            <a:r>
              <a:rPr lang="en-US" sz="2000" b="1" dirty="0" smtClean="0"/>
              <a:t> et al. 08] </a:t>
            </a:r>
            <a:r>
              <a:rPr lang="en-US" sz="2000" dirty="0" smtClean="0"/>
              <a:t>who helped us compare to their work</a:t>
            </a:r>
          </a:p>
          <a:p>
            <a:r>
              <a:rPr lang="en-US" sz="2000" dirty="0" smtClean="0"/>
              <a:t>The </a:t>
            </a:r>
            <a:r>
              <a:rPr lang="en-US" sz="2000" b="1" dirty="0" smtClean="0"/>
              <a:t>anonymous reviewers </a:t>
            </a:r>
            <a:r>
              <a:rPr lang="en-US" sz="2000" dirty="0" smtClean="0"/>
              <a:t>for their constructive comments</a:t>
            </a:r>
          </a:p>
          <a:p>
            <a:r>
              <a:rPr lang="en-US" sz="2000" dirty="0" smtClean="0"/>
              <a:t>This </a:t>
            </a:r>
            <a:r>
              <a:rPr lang="en-US" sz="2000" dirty="0"/>
              <a:t>work was </a:t>
            </a:r>
            <a:r>
              <a:rPr lang="en-US" sz="2000" dirty="0" smtClean="0"/>
              <a:t>supported </a:t>
            </a:r>
            <a:r>
              <a:rPr lang="en-US" sz="2000" dirty="0"/>
              <a:t>in part by an </a:t>
            </a:r>
            <a:r>
              <a:rPr lang="en-US" sz="2000" b="1" dirty="0"/>
              <a:t>NSERC</a:t>
            </a:r>
            <a:r>
              <a:rPr lang="en-US" sz="2000" dirty="0"/>
              <a:t> Postdoctoral Fellowship, the </a:t>
            </a:r>
            <a:r>
              <a:rPr lang="en-US" sz="2000" b="1" dirty="0"/>
              <a:t>Quanta</a:t>
            </a:r>
            <a:r>
              <a:rPr lang="en-US" sz="2000" dirty="0"/>
              <a:t> T-Party, </a:t>
            </a:r>
            <a:r>
              <a:rPr lang="en-US" sz="2000" b="1" dirty="0"/>
              <a:t>NGA</a:t>
            </a:r>
            <a:r>
              <a:rPr lang="en-US" sz="2000" dirty="0"/>
              <a:t> NEGI-1582-04-0004, </a:t>
            </a:r>
            <a:r>
              <a:rPr lang="en-US" sz="2000" b="1" dirty="0"/>
              <a:t>MURI</a:t>
            </a:r>
            <a:r>
              <a:rPr lang="en-US" sz="2000" dirty="0"/>
              <a:t> Grant N00014-06-1- 0734, and gifts from </a:t>
            </a:r>
            <a:r>
              <a:rPr lang="en-US" sz="2000" b="1" dirty="0"/>
              <a:t>Microsoft</a:t>
            </a:r>
            <a:r>
              <a:rPr lang="en-US" sz="2000" dirty="0"/>
              <a:t>, </a:t>
            </a:r>
            <a:r>
              <a:rPr lang="en-US" sz="2000" b="1" dirty="0" smtClean="0"/>
              <a:t>Google</a:t>
            </a:r>
            <a:r>
              <a:rPr lang="en-US" sz="2000" dirty="0" smtClean="0"/>
              <a:t>, </a:t>
            </a:r>
            <a:r>
              <a:rPr lang="en-US" sz="2000" dirty="0"/>
              <a:t>and </a:t>
            </a:r>
            <a:r>
              <a:rPr lang="en-US" sz="2000" b="1" dirty="0" smtClean="0"/>
              <a:t>Adobe</a:t>
            </a:r>
            <a:endParaRPr lang="en-US" sz="20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C456B4-5419-4C64-A6AF-842BE980463E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359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itle 1"/>
          <p:cNvSpPr>
            <a:spLocks noGrp="1"/>
          </p:cNvSpPr>
          <p:nvPr>
            <p:ph type="title"/>
          </p:nvPr>
        </p:nvSpPr>
        <p:spPr>
          <a:xfrm>
            <a:off x="0" y="206375"/>
            <a:ext cx="5413375" cy="857250"/>
          </a:xfrm>
        </p:spPr>
        <p:txBody>
          <a:bodyPr/>
          <a:lstStyle/>
          <a:p>
            <a:r>
              <a:rPr lang="en-US" smtClean="0"/>
              <a:t>Conclusions</a:t>
            </a:r>
          </a:p>
        </p:txBody>
      </p:sp>
      <p:sp>
        <p:nvSpPr>
          <p:cNvPr id="72706" name="Content Placeholder 2"/>
          <p:cNvSpPr>
            <a:spLocks noGrp="1"/>
          </p:cNvSpPr>
          <p:nvPr>
            <p:ph idx="1"/>
          </p:nvPr>
        </p:nvSpPr>
        <p:spPr>
          <a:xfrm>
            <a:off x="133350" y="1200150"/>
            <a:ext cx="5413375" cy="3394075"/>
          </a:xfrm>
        </p:spPr>
        <p:txBody>
          <a:bodyPr/>
          <a:lstStyle/>
          <a:p>
            <a:r>
              <a:rPr lang="en-US" sz="2800" dirty="0" err="1" smtClean="0"/>
              <a:t>Laplacian</a:t>
            </a:r>
            <a:r>
              <a:rPr lang="en-US" sz="2800" dirty="0" smtClean="0"/>
              <a:t> pyramids good</a:t>
            </a:r>
            <a:br>
              <a:rPr lang="en-US" sz="2800" dirty="0" smtClean="0"/>
            </a:br>
            <a:r>
              <a:rPr lang="en-US" sz="2800" dirty="0" smtClean="0"/>
              <a:t>for edge-aware editing</a:t>
            </a:r>
          </a:p>
          <a:p>
            <a:pPr lvl="1"/>
            <a:r>
              <a:rPr lang="en-US" sz="2400" dirty="0" smtClean="0"/>
              <a:t>Classical notion of multi-scale</a:t>
            </a:r>
          </a:p>
          <a:p>
            <a:pPr lvl="1"/>
            <a:r>
              <a:rPr lang="en-US" sz="2400" dirty="0" smtClean="0"/>
              <a:t>Standard image resizing routines</a:t>
            </a:r>
          </a:p>
          <a:p>
            <a:pPr lvl="1"/>
            <a:endParaRPr lang="en-US" sz="1200" dirty="0" smtClean="0"/>
          </a:p>
          <a:p>
            <a:r>
              <a:rPr lang="en-US" sz="2800" dirty="0" smtClean="0"/>
              <a:t>Enables wider range of effects</a:t>
            </a:r>
          </a:p>
        </p:txBody>
      </p:sp>
      <p:pic>
        <p:nvPicPr>
          <p:cNvPr id="72707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56800" y="146050"/>
            <a:ext cx="3543300" cy="235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8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56800" y="2644775"/>
            <a:ext cx="3543300" cy="235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Down Arrow 5"/>
          <p:cNvSpPr/>
          <p:nvPr/>
        </p:nvSpPr>
        <p:spPr>
          <a:xfrm>
            <a:off x="6658563" y="2352675"/>
            <a:ext cx="739775" cy="427038"/>
          </a:xfrm>
          <a:prstGeom prst="downArrow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n w="3175" cmpd="sng">
                <a:solidFill>
                  <a:schemeClr val="tx1"/>
                </a:solidFill>
              </a:ln>
            </a:endParaRPr>
          </a:p>
        </p:txBody>
      </p:sp>
      <p:sp>
        <p:nvSpPr>
          <p:cNvPr id="72710" name="TextBox 6"/>
          <p:cNvSpPr txBox="1">
            <a:spLocks noChangeArrowheads="1"/>
          </p:cNvSpPr>
          <p:nvPr/>
        </p:nvSpPr>
        <p:spPr bwMode="auto">
          <a:xfrm>
            <a:off x="5256800" y="146050"/>
            <a:ext cx="3222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FF"/>
                </a:solidFill>
                <a:latin typeface="Calibri" pitchFamily="34" charset="0"/>
              </a:rPr>
              <a:t>HDR input (gamma compressed)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56695" y="2644832"/>
            <a:ext cx="109751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FFFF"/>
                </a:solidFill>
                <a:effectLst>
                  <a:glow rad="101600">
                    <a:schemeClr val="tx1">
                      <a:alpha val="35000"/>
                    </a:schemeClr>
                  </a:glow>
                </a:effectLst>
                <a:latin typeface="+mn-lt"/>
                <a:cs typeface="+mn-cs"/>
              </a:rPr>
              <a:t>our result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C456B4-5419-4C64-A6AF-842BE980463E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546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Spatially-varying Processing</a:t>
            </a:r>
          </a:p>
        </p:txBody>
      </p:sp>
      <p:pic>
        <p:nvPicPr>
          <p:cNvPr id="73731" name="Picture 4" descr="G:\My Dropbox\matlab\lapfilter-mask\src_detail\gandalf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40438" y="1119188"/>
            <a:ext cx="2466975" cy="165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2" name="Picture 5" descr="G:\My Dropbox\matlab\lapfilter-mask\src_detail\gandalf-mask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40438" y="3106738"/>
            <a:ext cx="2455862" cy="164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3" name="Picture 7" descr="G:\My Dropbox\matlab\lapfilter-mask\gandalf-maskprocess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3400" y="1119188"/>
            <a:ext cx="5397500" cy="361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5" name="TextBox 156"/>
          <p:cNvSpPr txBox="1">
            <a:spLocks noChangeArrowheads="1"/>
          </p:cNvSpPr>
          <p:nvPr/>
        </p:nvSpPr>
        <p:spPr bwMode="auto">
          <a:xfrm>
            <a:off x="6624638" y="2727325"/>
            <a:ext cx="12938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input image</a:t>
            </a:r>
          </a:p>
        </p:txBody>
      </p:sp>
      <p:sp>
        <p:nvSpPr>
          <p:cNvPr id="73736" name="TextBox 156"/>
          <p:cNvSpPr txBox="1">
            <a:spLocks noChangeArrowheads="1"/>
          </p:cNvSpPr>
          <p:nvPr/>
        </p:nvSpPr>
        <p:spPr bwMode="auto">
          <a:xfrm>
            <a:off x="6316663" y="4737100"/>
            <a:ext cx="2025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user-provided mask</a:t>
            </a:r>
          </a:p>
        </p:txBody>
      </p:sp>
      <p:sp>
        <p:nvSpPr>
          <p:cNvPr id="73737" name="TextBox 156"/>
          <p:cNvSpPr txBox="1">
            <a:spLocks noChangeArrowheads="1"/>
          </p:cNvSpPr>
          <p:nvPr/>
        </p:nvSpPr>
        <p:spPr bwMode="auto">
          <a:xfrm>
            <a:off x="1335088" y="4730750"/>
            <a:ext cx="38227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fg details enhanced, bg details reduced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C456B4-5419-4C64-A6AF-842BE980463E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>
          <a:xfrm>
            <a:off x="457200" y="123825"/>
            <a:ext cx="8229600" cy="857250"/>
          </a:xfrm>
        </p:spPr>
        <p:txBody>
          <a:bodyPr/>
          <a:lstStyle/>
          <a:p>
            <a:r>
              <a:rPr lang="en-US" smtClean="0"/>
              <a:t>Background on Gaussian Pyramids</a:t>
            </a:r>
          </a:p>
        </p:txBody>
      </p:sp>
      <p:sp>
        <p:nvSpPr>
          <p:cNvPr id="19458" name="Content Placeholder 2"/>
          <p:cNvSpPr>
            <a:spLocks noGrp="1"/>
          </p:cNvSpPr>
          <p:nvPr>
            <p:ph idx="1"/>
          </p:nvPr>
        </p:nvSpPr>
        <p:spPr>
          <a:xfrm>
            <a:off x="457200" y="928688"/>
            <a:ext cx="8229600" cy="3394075"/>
          </a:xfrm>
        </p:spPr>
        <p:txBody>
          <a:bodyPr/>
          <a:lstStyle/>
          <a:p>
            <a:r>
              <a:rPr lang="en-US" sz="2800" smtClean="0"/>
              <a:t>Resolution halved at each level using Gaussian kernel</a:t>
            </a:r>
          </a:p>
        </p:txBody>
      </p:sp>
      <p:pic>
        <p:nvPicPr>
          <p:cNvPr id="19459" name="Picture 4" descr="gaussian_Gauss_00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84250" y="1673225"/>
            <a:ext cx="3151188" cy="313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5" descr="gaussian_Gauss_01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51350" y="2457450"/>
            <a:ext cx="1573213" cy="156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6" descr="gaussian_Gauss_02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42063" y="2849563"/>
            <a:ext cx="78105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7" descr="gaussian_Gauss_03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39025" y="3044825"/>
            <a:ext cx="392113" cy="39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3" name="TextBox 8"/>
          <p:cNvSpPr txBox="1">
            <a:spLocks noChangeArrowheads="1"/>
          </p:cNvSpPr>
          <p:nvPr/>
        </p:nvSpPr>
        <p:spPr bwMode="auto">
          <a:xfrm>
            <a:off x="984250" y="4783138"/>
            <a:ext cx="7937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level 0</a:t>
            </a:r>
          </a:p>
        </p:txBody>
      </p:sp>
      <p:sp>
        <p:nvSpPr>
          <p:cNvPr id="19464" name="TextBox 9"/>
          <p:cNvSpPr txBox="1">
            <a:spLocks noChangeArrowheads="1"/>
          </p:cNvSpPr>
          <p:nvPr/>
        </p:nvSpPr>
        <p:spPr bwMode="auto">
          <a:xfrm>
            <a:off x="4451350" y="4024313"/>
            <a:ext cx="7937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level 1</a:t>
            </a:r>
          </a:p>
        </p:txBody>
      </p:sp>
      <p:sp>
        <p:nvSpPr>
          <p:cNvPr id="19465" name="TextBox 10"/>
          <p:cNvSpPr txBox="1">
            <a:spLocks noChangeArrowheads="1"/>
          </p:cNvSpPr>
          <p:nvPr/>
        </p:nvSpPr>
        <p:spPr bwMode="auto">
          <a:xfrm>
            <a:off x="6342063" y="3630613"/>
            <a:ext cx="7937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level 2</a:t>
            </a:r>
          </a:p>
        </p:txBody>
      </p:sp>
      <p:sp>
        <p:nvSpPr>
          <p:cNvPr id="19466" name="TextBox 11"/>
          <p:cNvSpPr txBox="1">
            <a:spLocks noChangeArrowheads="1"/>
          </p:cNvSpPr>
          <p:nvPr/>
        </p:nvSpPr>
        <p:spPr bwMode="auto">
          <a:xfrm>
            <a:off x="7439025" y="3422650"/>
            <a:ext cx="10699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level 3</a:t>
            </a:r>
          </a:p>
          <a:p>
            <a:r>
              <a:rPr lang="en-US">
                <a:latin typeface="Calibri" pitchFamily="34" charset="0"/>
              </a:rPr>
              <a:t>(residual)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C456B4-5419-4C64-A6AF-842BE980463E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4" descr="laplacian_Laplace_0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42063" y="2849563"/>
            <a:ext cx="78105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2" name="Picture 13" descr="laplacian_Laplace_01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51350" y="2457450"/>
            <a:ext cx="1573213" cy="156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12" descr="laplacian_Laplace_00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84250" y="1673225"/>
            <a:ext cx="3151188" cy="313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Title 1"/>
          <p:cNvSpPr>
            <a:spLocks noGrp="1"/>
          </p:cNvSpPr>
          <p:nvPr>
            <p:ph type="title"/>
          </p:nvPr>
        </p:nvSpPr>
        <p:spPr>
          <a:xfrm>
            <a:off x="457200" y="123825"/>
            <a:ext cx="8229600" cy="857250"/>
          </a:xfrm>
        </p:spPr>
        <p:txBody>
          <a:bodyPr/>
          <a:lstStyle/>
          <a:p>
            <a:r>
              <a:rPr lang="en-US" smtClean="0"/>
              <a:t>Background on Laplacian Pyramids</a:t>
            </a:r>
          </a:p>
        </p:txBody>
      </p:sp>
      <p:sp>
        <p:nvSpPr>
          <p:cNvPr id="20485" name="Content Placeholder 2"/>
          <p:cNvSpPr>
            <a:spLocks noGrp="1"/>
          </p:cNvSpPr>
          <p:nvPr>
            <p:ph idx="1"/>
          </p:nvPr>
        </p:nvSpPr>
        <p:spPr>
          <a:xfrm>
            <a:off x="457200" y="928688"/>
            <a:ext cx="8229600" cy="3394075"/>
          </a:xfrm>
        </p:spPr>
        <p:txBody>
          <a:bodyPr/>
          <a:lstStyle/>
          <a:p>
            <a:r>
              <a:rPr lang="en-US" sz="2800" smtClean="0"/>
              <a:t>Difference between adjacent Gaussian levels</a:t>
            </a:r>
          </a:p>
        </p:txBody>
      </p:sp>
      <p:pic>
        <p:nvPicPr>
          <p:cNvPr id="20486" name="Picture 7" descr="gaussian_Gauss_03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39025" y="3044825"/>
            <a:ext cx="392113" cy="39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7" name="TextBox 8"/>
          <p:cNvSpPr txBox="1">
            <a:spLocks noChangeArrowheads="1"/>
          </p:cNvSpPr>
          <p:nvPr/>
        </p:nvSpPr>
        <p:spPr bwMode="auto">
          <a:xfrm>
            <a:off x="984250" y="4783138"/>
            <a:ext cx="7937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level 0</a:t>
            </a:r>
          </a:p>
        </p:txBody>
      </p:sp>
      <p:sp>
        <p:nvSpPr>
          <p:cNvPr id="20488" name="TextBox 9"/>
          <p:cNvSpPr txBox="1">
            <a:spLocks noChangeArrowheads="1"/>
          </p:cNvSpPr>
          <p:nvPr/>
        </p:nvSpPr>
        <p:spPr bwMode="auto">
          <a:xfrm>
            <a:off x="4451350" y="4024313"/>
            <a:ext cx="7937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level 1</a:t>
            </a:r>
          </a:p>
        </p:txBody>
      </p:sp>
      <p:sp>
        <p:nvSpPr>
          <p:cNvPr id="20489" name="TextBox 10"/>
          <p:cNvSpPr txBox="1">
            <a:spLocks noChangeArrowheads="1"/>
          </p:cNvSpPr>
          <p:nvPr/>
        </p:nvSpPr>
        <p:spPr bwMode="auto">
          <a:xfrm>
            <a:off x="6342063" y="3630613"/>
            <a:ext cx="7937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level 2</a:t>
            </a:r>
          </a:p>
        </p:txBody>
      </p:sp>
      <p:sp>
        <p:nvSpPr>
          <p:cNvPr id="20490" name="TextBox 11"/>
          <p:cNvSpPr txBox="1">
            <a:spLocks noChangeArrowheads="1"/>
          </p:cNvSpPr>
          <p:nvPr/>
        </p:nvSpPr>
        <p:spPr bwMode="auto">
          <a:xfrm>
            <a:off x="7439025" y="3422650"/>
            <a:ext cx="10699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level 3</a:t>
            </a:r>
          </a:p>
          <a:p>
            <a:r>
              <a:rPr lang="en-US">
                <a:latin typeface="Calibri" pitchFamily="34" charset="0"/>
              </a:rPr>
              <a:t>(residual)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C456B4-5419-4C64-A6AF-842BE980463E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Pros and Cons of Pyramids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9713" y="1200150"/>
            <a:ext cx="5370512" cy="3603625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J"/>
            </a:pPr>
            <a:r>
              <a:rPr lang="en-US" sz="2400" dirty="0" smtClean="0"/>
              <a:t>Useful for compression </a:t>
            </a:r>
            <a:r>
              <a:rPr lang="en-US" sz="1800" dirty="0" smtClean="0">
                <a:solidFill>
                  <a:srgbClr val="7F7F7F"/>
                </a:solidFill>
              </a:rPr>
              <a:t>[Burt 83]</a:t>
            </a:r>
            <a:r>
              <a:rPr lang="en-US" sz="2400" dirty="0" smtClean="0"/>
              <a:t>, </a:t>
            </a:r>
            <a:br>
              <a:rPr lang="en-US" sz="2400" dirty="0" smtClean="0"/>
            </a:br>
            <a:r>
              <a:rPr lang="en-US" sz="2400" dirty="0" smtClean="0"/>
              <a:t>texture synthesis </a:t>
            </a:r>
            <a:r>
              <a:rPr lang="en-US" sz="1800" dirty="0" smtClean="0">
                <a:solidFill>
                  <a:srgbClr val="7F7F7F"/>
                </a:solidFill>
              </a:rPr>
              <a:t>[</a:t>
            </a:r>
            <a:r>
              <a:rPr lang="en-US" sz="1800" dirty="0" err="1" smtClean="0">
                <a:solidFill>
                  <a:srgbClr val="7F7F7F"/>
                </a:solidFill>
              </a:rPr>
              <a:t>Heeger</a:t>
            </a:r>
            <a:r>
              <a:rPr lang="en-US" sz="1800" dirty="0" smtClean="0">
                <a:solidFill>
                  <a:srgbClr val="7F7F7F"/>
                </a:solidFill>
              </a:rPr>
              <a:t> 95]</a:t>
            </a:r>
            <a:r>
              <a:rPr lang="en-US" sz="2400" dirty="0" smtClean="0"/>
              <a:t>, harmonization </a:t>
            </a:r>
            <a:r>
              <a:rPr lang="en-US" sz="1800" dirty="0" smtClean="0">
                <a:solidFill>
                  <a:srgbClr val="7F7F7F"/>
                </a:solidFill>
              </a:rPr>
              <a:t>[</a:t>
            </a:r>
            <a:r>
              <a:rPr lang="en-US" sz="1800" dirty="0" err="1" smtClean="0">
                <a:solidFill>
                  <a:srgbClr val="7F7F7F"/>
                </a:solidFill>
              </a:rPr>
              <a:t>Sunkavalli</a:t>
            </a:r>
            <a:r>
              <a:rPr lang="en-US" sz="1800" dirty="0" smtClean="0">
                <a:solidFill>
                  <a:srgbClr val="7F7F7F"/>
                </a:solidFill>
              </a:rPr>
              <a:t> 10]</a:t>
            </a:r>
            <a:r>
              <a:rPr lang="en-US" sz="2400" dirty="0" smtClean="0"/>
              <a:t>…</a:t>
            </a:r>
          </a:p>
          <a:p>
            <a:pPr>
              <a:buFont typeface="Wingdings" pitchFamily="2" charset="2"/>
              <a:buChar char="J"/>
            </a:pPr>
            <a:endParaRPr lang="en-US" sz="1400" dirty="0" smtClean="0"/>
          </a:p>
          <a:p>
            <a:pPr>
              <a:buFont typeface="Wingdings" pitchFamily="2" charset="2"/>
              <a:buChar char="L"/>
            </a:pPr>
            <a:r>
              <a:rPr lang="en-US" sz="2400" dirty="0" smtClean="0"/>
              <a:t>Believed to be unsuitable for </a:t>
            </a:r>
            <a:br>
              <a:rPr lang="en-US" sz="2400" dirty="0" smtClean="0"/>
            </a:br>
            <a:r>
              <a:rPr lang="en-US" sz="2400" dirty="0" smtClean="0"/>
              <a:t>edge-aware processing</a:t>
            </a:r>
          </a:p>
          <a:p>
            <a:pPr lvl="1"/>
            <a:r>
              <a:rPr lang="en-US" sz="2000" dirty="0" smtClean="0"/>
              <a:t>Use isotropic &amp; spatially invariant kernels</a:t>
            </a:r>
          </a:p>
          <a:p>
            <a:pPr lvl="1"/>
            <a:r>
              <a:rPr lang="en-US" sz="2000" dirty="0" smtClean="0"/>
              <a:t>But edges are anisotropic &amp; well located</a:t>
            </a:r>
          </a:p>
          <a:p>
            <a:pPr lvl="1"/>
            <a:r>
              <a:rPr lang="en-US" sz="2000" dirty="0" smtClean="0"/>
              <a:t>“</a:t>
            </a:r>
            <a:r>
              <a:rPr lang="en-US" sz="2000" i="1" dirty="0" smtClean="0"/>
              <a:t>Manipulating pyramids generate halos</a:t>
            </a:r>
            <a:r>
              <a:rPr lang="en-US" sz="2000" dirty="0" smtClean="0"/>
              <a:t>”</a:t>
            </a:r>
          </a:p>
          <a:p>
            <a:pPr lvl="1"/>
            <a:r>
              <a:rPr lang="en-US" sz="2400" b="1" dirty="0" smtClean="0"/>
              <a:t>We show otherwise!</a:t>
            </a:r>
            <a:endParaRPr lang="en-US" sz="2400" dirty="0" smtClean="0"/>
          </a:p>
        </p:txBody>
      </p:sp>
      <p:pic>
        <p:nvPicPr>
          <p:cNvPr id="21507" name="Picture 4"/>
          <p:cNvPicPr>
            <a:picLocks noChangeAspect="1"/>
          </p:cNvPicPr>
          <p:nvPr/>
        </p:nvPicPr>
        <p:blipFill>
          <a:blip r:embed="rId3"/>
          <a:srcRect l="27216" t="10413" r="19345" b="14008"/>
          <a:stretch>
            <a:fillRect/>
          </a:stretch>
        </p:blipFill>
        <p:spPr bwMode="auto">
          <a:xfrm>
            <a:off x="5675313" y="1295400"/>
            <a:ext cx="3302000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TextBox 5"/>
          <p:cNvSpPr txBox="1">
            <a:spLocks noChangeArrowheads="1"/>
          </p:cNvSpPr>
          <p:nvPr/>
        </p:nvSpPr>
        <p:spPr bwMode="auto">
          <a:xfrm>
            <a:off x="5889625" y="4408488"/>
            <a:ext cx="30892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Calibri" pitchFamily="34" charset="0"/>
              </a:rPr>
              <a:t>boosting high-frequency bands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C456B4-5419-4C64-A6AF-842BE980463E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/>
      </a:spPr>
      <a:bodyPr rtlCol="0" anchor="ctr"/>
      <a:lstStyle>
        <a:defPPr algn="ctr">
          <a:defRPr sz="2000" b="1" dirty="0" smtClean="0">
            <a:solidFill>
              <a:schemeClr val="tx1"/>
            </a:solidFill>
          </a:defRPr>
        </a:defPPr>
      </a:lstStyle>
      <a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9364</TotalTime>
  <Words>2765</Words>
  <Application>Microsoft Macintosh PowerPoint</Application>
  <PresentationFormat>On-screen Show (16:9)</PresentationFormat>
  <Paragraphs>578</Paragraphs>
  <Slides>68</Slides>
  <Notes>68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69" baseType="lpstr">
      <vt:lpstr>Office Theme</vt:lpstr>
      <vt:lpstr>Local Laplacian Filters: Edge-aware Image Processing with a Laplacian Pyramid</vt:lpstr>
      <vt:lpstr>Example Application: Increase Level of Detail</vt:lpstr>
      <vt:lpstr>Naïve Solution: Boost High Frequencies</vt:lpstr>
      <vt:lpstr>Taking Edges into Account for Halo-free Result</vt:lpstr>
      <vt:lpstr>Applications</vt:lpstr>
      <vt:lpstr>Talk Outline</vt:lpstr>
      <vt:lpstr>Background on Gaussian Pyramids</vt:lpstr>
      <vt:lpstr>Background on Laplacian Pyramids</vt:lpstr>
      <vt:lpstr>Pros and Cons of Pyramids</vt:lpstr>
      <vt:lpstr>Two-scale Alternatives</vt:lpstr>
      <vt:lpstr>Pyramid Approaches</vt:lpstr>
      <vt:lpstr>Our Contributions</vt:lpstr>
      <vt:lpstr>Talk Outline</vt:lpstr>
      <vt:lpstr>Our Strategy: Local Adaptation</vt:lpstr>
      <vt:lpstr>Example: Local Contrast Increase</vt:lpstr>
      <vt:lpstr>Example: Local Contrast Increase</vt:lpstr>
      <vt:lpstr>Example: Local Contrast Increase</vt:lpstr>
      <vt:lpstr>Simple Local S-shaped Curve</vt:lpstr>
      <vt:lpstr>Only Local Result Matters</vt:lpstr>
      <vt:lpstr>Naïve Stitching</vt:lpstr>
      <vt:lpstr>Our Multi-scale Approach</vt:lpstr>
      <vt:lpstr>Illustration</vt:lpstr>
      <vt:lpstr>Illustration</vt:lpstr>
      <vt:lpstr>Illustration</vt:lpstr>
      <vt:lpstr>Illustration</vt:lpstr>
      <vt:lpstr>Illustration</vt:lpstr>
      <vt:lpstr>Illustration</vt:lpstr>
      <vt:lpstr>Illustration</vt:lpstr>
      <vt:lpstr>Possible Nonlinearities</vt:lpstr>
      <vt:lpstr>Possible Nonlinearities</vt:lpstr>
      <vt:lpstr>Possible Nonlinearities</vt:lpstr>
      <vt:lpstr>Possible Nonlinearities</vt:lpstr>
      <vt:lpstr>Talk Outline</vt:lpstr>
      <vt:lpstr>Analysis</vt:lpstr>
      <vt:lpstr>Intuition for 1D Edge</vt:lpstr>
      <vt:lpstr>Intuition for 1D Edge</vt:lpstr>
      <vt:lpstr>Intuition for 1D Edge</vt:lpstr>
      <vt:lpstr>Intuition for 1D Edge</vt:lpstr>
      <vt:lpstr>Intuition for 1D Edge</vt:lpstr>
      <vt:lpstr>Ideal Texture Increase</vt:lpstr>
      <vt:lpstr>Our Texture Increase</vt:lpstr>
      <vt:lpstr>Our Texture Increase</vt:lpstr>
      <vt:lpstr>PowerPoint Presentation</vt:lpstr>
      <vt:lpstr>PowerPoint Presentation</vt:lpstr>
      <vt:lpstr>PowerPoint Presentation</vt:lpstr>
      <vt:lpstr>Talk Outline</vt:lpstr>
      <vt:lpstr>Running Times</vt:lpstr>
      <vt:lpstr>Texture Manipulation Input</vt:lpstr>
      <vt:lpstr>Texture Manipulation Decrease</vt:lpstr>
      <vt:lpstr>Texture Manipulation Small Increase</vt:lpstr>
      <vt:lpstr>Texture Manipulation Large Increase</vt:lpstr>
      <vt:lpstr>Texture Manipulation Input</vt:lpstr>
      <vt:lpstr>Texture Manipulation Large Increase</vt:lpstr>
      <vt:lpstr>Compared to Bilateral Filter</vt:lpstr>
      <vt:lpstr>Compared to Edge-avoiding Wavelets</vt:lpstr>
      <vt:lpstr>PowerPoint Presentation</vt:lpstr>
      <vt:lpstr>Neutral rendition Smooth Gain Maps [Li et al. 2005] Parameters from the original paper</vt:lpstr>
      <vt:lpstr>Neutral rendition Weighted Least Squares  [Farbman et al. 2008] Parameters set by the authors</vt:lpstr>
      <vt:lpstr>Neutral rendition Our result  </vt:lpstr>
      <vt:lpstr>Exaggerated rendition Smooth Gain Maps  [Li et al. 2005] Parameters from the original paper</vt:lpstr>
      <vt:lpstr>Exaggerated rendition Weighted Least Squares  [Farbman et al. 2008] Parameters set by the authors</vt:lpstr>
      <vt:lpstr>Exaggerated rendition Our result  </vt:lpstr>
      <vt:lpstr>Summary of Comparisons</vt:lpstr>
      <vt:lpstr>In Supplemental Material</vt:lpstr>
      <vt:lpstr>Conclusions</vt:lpstr>
      <vt:lpstr>We would like to thank…</vt:lpstr>
      <vt:lpstr>Conclusions</vt:lpstr>
      <vt:lpstr>Spatially-varying Processing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Local Laplacian Filters: Edge-aware Image Processing with a Laplacian Pyramid</dc:title>
  <dc:creator>Adobe Systems</dc:creator>
  <cp:lastModifiedBy>Sam Hasinoff</cp:lastModifiedBy>
  <cp:revision>167</cp:revision>
  <dcterms:created xsi:type="dcterms:W3CDTF">2011-07-13T15:24:10Z</dcterms:created>
  <dcterms:modified xsi:type="dcterms:W3CDTF">2011-08-10T16:59:57Z</dcterms:modified>
</cp:coreProperties>
</file>