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handoutMasterIdLst>
    <p:handoutMasterId r:id="rId64"/>
  </p:handoutMasterIdLst>
  <p:sldIdLst>
    <p:sldId id="256" r:id="rId2"/>
    <p:sldId id="258" r:id="rId3"/>
    <p:sldId id="318" r:id="rId4"/>
    <p:sldId id="319" r:id="rId5"/>
    <p:sldId id="259" r:id="rId6"/>
    <p:sldId id="260" r:id="rId7"/>
    <p:sldId id="284" r:id="rId8"/>
    <p:sldId id="285" r:id="rId9"/>
    <p:sldId id="290" r:id="rId10"/>
    <p:sldId id="291" r:id="rId11"/>
    <p:sldId id="292" r:id="rId12"/>
    <p:sldId id="293" r:id="rId13"/>
    <p:sldId id="296" r:id="rId14"/>
    <p:sldId id="294" r:id="rId15"/>
    <p:sldId id="295" r:id="rId16"/>
    <p:sldId id="297" r:id="rId17"/>
    <p:sldId id="298" r:id="rId18"/>
    <p:sldId id="300" r:id="rId19"/>
    <p:sldId id="301" r:id="rId20"/>
    <p:sldId id="303" r:id="rId21"/>
    <p:sldId id="302" r:id="rId22"/>
    <p:sldId id="304" r:id="rId23"/>
    <p:sldId id="305" r:id="rId24"/>
    <p:sldId id="306" r:id="rId25"/>
    <p:sldId id="326" r:id="rId26"/>
    <p:sldId id="336" r:id="rId27"/>
    <p:sldId id="335" r:id="rId28"/>
    <p:sldId id="334" r:id="rId29"/>
    <p:sldId id="328" r:id="rId30"/>
    <p:sldId id="286" r:id="rId31"/>
    <p:sldId id="262" r:id="rId32"/>
    <p:sldId id="263" r:id="rId33"/>
    <p:sldId id="264" r:id="rId34"/>
    <p:sldId id="265" r:id="rId35"/>
    <p:sldId id="266" r:id="rId36"/>
    <p:sldId id="267" r:id="rId37"/>
    <p:sldId id="316" r:id="rId38"/>
    <p:sldId id="314" r:id="rId39"/>
    <p:sldId id="268" r:id="rId40"/>
    <p:sldId id="269" r:id="rId41"/>
    <p:sldId id="270" r:id="rId42"/>
    <p:sldId id="271" r:id="rId43"/>
    <p:sldId id="272" r:id="rId44"/>
    <p:sldId id="273" r:id="rId45"/>
    <p:sldId id="274" r:id="rId46"/>
    <p:sldId id="321" r:id="rId47"/>
    <p:sldId id="323" r:id="rId48"/>
    <p:sldId id="324" r:id="rId49"/>
    <p:sldId id="325" r:id="rId50"/>
    <p:sldId id="338" r:id="rId51"/>
    <p:sldId id="275" r:id="rId52"/>
    <p:sldId id="315" r:id="rId53"/>
    <p:sldId id="276" r:id="rId54"/>
    <p:sldId id="288" r:id="rId55"/>
    <p:sldId id="313" r:id="rId56"/>
    <p:sldId id="329" r:id="rId57"/>
    <p:sldId id="330" r:id="rId58"/>
    <p:sldId id="331" r:id="rId59"/>
    <p:sldId id="332" r:id="rId60"/>
    <p:sldId id="333" r:id="rId61"/>
    <p:sldId id="337"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FF05"/>
    <a:srgbClr val="00D202"/>
    <a:srgbClr val="00EE02"/>
    <a:srgbClr val="FFC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7" d="100"/>
          <a:sy n="97" d="100"/>
        </p:scale>
        <p:origin x="-83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9F4BEB3-2082-3B45-91C7-E31BE3E86B7E}" type="datetimeFigureOut">
              <a:rPr lang="en-US" smtClean="0"/>
              <a:t>12/6/11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0C0783C-CA20-CC43-909D-5E3CC4932945}" type="slidenum">
              <a:rPr lang="en-US" smtClean="0"/>
              <a:t>‹#›</a:t>
            </a:fld>
            <a:endParaRPr lang="en-US"/>
          </a:p>
        </p:txBody>
      </p:sp>
    </p:spTree>
    <p:extLst>
      <p:ext uri="{BB962C8B-B14F-4D97-AF65-F5344CB8AC3E}">
        <p14:creationId xmlns:p14="http://schemas.microsoft.com/office/powerpoint/2010/main" val="21721508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221AE0-B612-924C-A83A-0173302560E5}" type="datetimeFigureOut">
              <a:rPr lang="en-US" smtClean="0"/>
              <a:t>12/6/11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A6E9D6-8143-3444-B0BD-566560318484}" type="slidenum">
              <a:rPr lang="en-US" smtClean="0"/>
              <a:t>‹#›</a:t>
            </a:fld>
            <a:endParaRPr lang="en-US"/>
          </a:p>
        </p:txBody>
      </p:sp>
    </p:spTree>
    <p:extLst>
      <p:ext uri="{BB962C8B-B14F-4D97-AF65-F5344CB8AC3E}">
        <p14:creationId xmlns:p14="http://schemas.microsoft.com/office/powerpoint/2010/main" val="149438672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5592B8-F92F-3544-8EEB-BFC21A7C0E4F}" type="slidenum">
              <a:rPr lang="en-US" altLang="ko-KR"/>
              <a:pPr/>
              <a:t>9</a:t>
            </a:fld>
            <a:endParaRPr lang="en-US" altLang="ko-KR"/>
          </a:p>
        </p:txBody>
      </p:sp>
      <p:sp>
        <p:nvSpPr>
          <p:cNvPr id="1020930" name="Rectangle 2"/>
          <p:cNvSpPr>
            <a:spLocks noGrp="1" noRot="1" noChangeAspect="1" noChangeArrowheads="1" noTextEdit="1"/>
          </p:cNvSpPr>
          <p:nvPr>
            <p:ph type="sldImg"/>
          </p:nvPr>
        </p:nvSpPr>
        <p:spPr>
          <a:ln/>
        </p:spPr>
      </p:sp>
      <p:sp>
        <p:nvSpPr>
          <p:cNvPr id="1020931" name="Rectangle 3"/>
          <p:cNvSpPr>
            <a:spLocks noGrp="1" noChangeArrowheads="1"/>
          </p:cNvSpPr>
          <p:nvPr>
            <p:ph type="body" idx="1"/>
          </p:nvPr>
        </p:nvSpPr>
        <p:spPr/>
        <p:txBody>
          <a:bodyPr/>
          <a:lstStyle/>
          <a:p>
            <a:r>
              <a:rPr lang="en-US" altLang="ko-KR"/>
              <a:t>The goal of our work is to allow users to achieve a </a:t>
            </a:r>
            <a:r>
              <a:rPr lang="en-US" altLang="ko-KR" b="1"/>
              <a:t>particular</a:t>
            </a:r>
            <a:r>
              <a:rPr lang="en-US" altLang="ko-KR"/>
              <a:t> photographic look. </a:t>
            </a:r>
          </a:p>
          <a:p>
            <a:r>
              <a:rPr lang="en-US" altLang="ko-KR"/>
              <a:t>To specify “look”, we propose to use </a:t>
            </a:r>
            <a:r>
              <a:rPr lang="en-US" altLang="ko-KR" b="1"/>
              <a:t>model</a:t>
            </a:r>
            <a:r>
              <a:rPr lang="en-US" altLang="ko-KR"/>
              <a:t> photographs. </a:t>
            </a:r>
          </a:p>
          <a:p>
            <a:r>
              <a:rPr lang="en-US" altLang="ko-KR"/>
              <a:t>For example, we want to take this casual photograph as an input and give it the look of Ansel Adams’ landscape.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EBA9EF-97EB-AD40-A4E9-413C45C25036}" type="slidenum">
              <a:rPr lang="en-US" altLang="ko-KR"/>
              <a:pPr/>
              <a:t>19</a:t>
            </a:fld>
            <a:endParaRPr lang="en-US" altLang="ko-KR"/>
          </a:p>
        </p:txBody>
      </p:sp>
      <p:sp>
        <p:nvSpPr>
          <p:cNvPr id="1099778" name="Rectangle 2"/>
          <p:cNvSpPr>
            <a:spLocks noGrp="1" noRot="1" noChangeAspect="1" noChangeArrowheads="1" noTextEdit="1"/>
          </p:cNvSpPr>
          <p:nvPr>
            <p:ph type="sldImg"/>
          </p:nvPr>
        </p:nvSpPr>
        <p:spPr>
          <a:ln/>
        </p:spPr>
      </p:sp>
      <p:sp>
        <p:nvSpPr>
          <p:cNvPr id="1099779" name="Rectangle 3"/>
          <p:cNvSpPr>
            <a:spLocks noGrp="1" noChangeArrowheads="1"/>
          </p:cNvSpPr>
          <p:nvPr>
            <p:ph type="body" idx="1"/>
          </p:nvPr>
        </p:nvSpPr>
        <p:spPr/>
        <p:txBody>
          <a:bodyPr/>
          <a:lstStyle/>
          <a:p>
            <a:pPr>
              <a:lnSpc>
                <a:spcPct val="90000"/>
              </a:lnSpc>
            </a:pPr>
            <a:r>
              <a:rPr lang="en-US" altLang="ko-KR"/>
              <a:t>To recap, we transfer the look of the model to the input.</a:t>
            </a:r>
          </a:p>
          <a:p>
            <a:pPr>
              <a:lnSpc>
                <a:spcPct val="90000"/>
              </a:lnSpc>
            </a:pPr>
            <a:r>
              <a:rPr lang="en-US" altLang="ko-KR"/>
              <a:t>First, we </a:t>
            </a:r>
            <a:r>
              <a:rPr lang="en-US" altLang="ko-KR" b="1"/>
              <a:t>split</a:t>
            </a:r>
            <a:r>
              <a:rPr lang="en-US" altLang="ko-KR"/>
              <a:t> an input image using bilateral filtering.</a:t>
            </a:r>
          </a:p>
          <a:p>
            <a:pPr>
              <a:lnSpc>
                <a:spcPct val="90000"/>
              </a:lnSpc>
            </a:pPr>
            <a:r>
              <a:rPr lang="en-US" altLang="ko-KR"/>
              <a:t>Then, we use the base layer and detail layer to manipulate global and local contrast </a:t>
            </a:r>
            <a:r>
              <a:rPr lang="en-US" altLang="ko-KR" b="1"/>
              <a:t>separately</a:t>
            </a:r>
            <a:r>
              <a:rPr lang="en-US" altLang="ko-KR"/>
              <a:t>. </a:t>
            </a:r>
          </a:p>
          <a:p>
            <a:pPr>
              <a:lnSpc>
                <a:spcPct val="90000"/>
              </a:lnSpc>
            </a:pPr>
            <a:r>
              <a:rPr lang="en-US" altLang="ko-KR"/>
              <a:t>We </a:t>
            </a:r>
            <a:r>
              <a:rPr lang="en-US" altLang="ko-KR" b="1"/>
              <a:t>recombine</a:t>
            </a:r>
            <a:r>
              <a:rPr lang="en-US" altLang="ko-KR"/>
              <a:t> two modified layers using constrained Poisson equation.</a:t>
            </a:r>
          </a:p>
          <a:p>
            <a:pPr>
              <a:lnSpc>
                <a:spcPct val="90000"/>
              </a:lnSpc>
            </a:pPr>
            <a:r>
              <a:rPr lang="en-US" altLang="ko-KR"/>
              <a:t>As a post-processing, we add soft focus, toning, and grain effect.</a:t>
            </a:r>
          </a:p>
          <a:p>
            <a:pPr>
              <a:lnSpc>
                <a:spcPct val="90000"/>
              </a:lnSpc>
            </a:pPr>
            <a:endParaRPr lang="en-US" altLang="ko-K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EBA9EF-97EB-AD40-A4E9-413C45C25036}" type="slidenum">
              <a:rPr lang="en-US" altLang="ko-KR"/>
              <a:pPr/>
              <a:t>20</a:t>
            </a:fld>
            <a:endParaRPr lang="en-US" altLang="ko-KR"/>
          </a:p>
        </p:txBody>
      </p:sp>
      <p:sp>
        <p:nvSpPr>
          <p:cNvPr id="1099778" name="Rectangle 2"/>
          <p:cNvSpPr>
            <a:spLocks noGrp="1" noRot="1" noChangeAspect="1" noChangeArrowheads="1" noTextEdit="1"/>
          </p:cNvSpPr>
          <p:nvPr>
            <p:ph type="sldImg"/>
          </p:nvPr>
        </p:nvSpPr>
        <p:spPr>
          <a:ln/>
        </p:spPr>
      </p:sp>
      <p:sp>
        <p:nvSpPr>
          <p:cNvPr id="1099779" name="Rectangle 3"/>
          <p:cNvSpPr>
            <a:spLocks noGrp="1" noChangeArrowheads="1"/>
          </p:cNvSpPr>
          <p:nvPr>
            <p:ph type="body" idx="1"/>
          </p:nvPr>
        </p:nvSpPr>
        <p:spPr/>
        <p:txBody>
          <a:bodyPr/>
          <a:lstStyle/>
          <a:p>
            <a:pPr>
              <a:lnSpc>
                <a:spcPct val="90000"/>
              </a:lnSpc>
            </a:pPr>
            <a:r>
              <a:rPr lang="en-US" altLang="ko-KR"/>
              <a:t>To recap, we transfer the look of the model to the input.</a:t>
            </a:r>
          </a:p>
          <a:p>
            <a:pPr>
              <a:lnSpc>
                <a:spcPct val="90000"/>
              </a:lnSpc>
            </a:pPr>
            <a:r>
              <a:rPr lang="en-US" altLang="ko-KR"/>
              <a:t>First, we </a:t>
            </a:r>
            <a:r>
              <a:rPr lang="en-US" altLang="ko-KR" b="1"/>
              <a:t>split</a:t>
            </a:r>
            <a:r>
              <a:rPr lang="en-US" altLang="ko-KR"/>
              <a:t> an input image using bilateral filtering.</a:t>
            </a:r>
          </a:p>
          <a:p>
            <a:pPr>
              <a:lnSpc>
                <a:spcPct val="90000"/>
              </a:lnSpc>
            </a:pPr>
            <a:r>
              <a:rPr lang="en-US" altLang="ko-KR"/>
              <a:t>Then, we use the base layer and detail layer to manipulate global and local contrast </a:t>
            </a:r>
            <a:r>
              <a:rPr lang="en-US" altLang="ko-KR" b="1"/>
              <a:t>separately</a:t>
            </a:r>
            <a:r>
              <a:rPr lang="en-US" altLang="ko-KR"/>
              <a:t>. </a:t>
            </a:r>
          </a:p>
          <a:p>
            <a:pPr>
              <a:lnSpc>
                <a:spcPct val="90000"/>
              </a:lnSpc>
            </a:pPr>
            <a:r>
              <a:rPr lang="en-US" altLang="ko-KR"/>
              <a:t>We </a:t>
            </a:r>
            <a:r>
              <a:rPr lang="en-US" altLang="ko-KR" b="1"/>
              <a:t>recombine</a:t>
            </a:r>
            <a:r>
              <a:rPr lang="en-US" altLang="ko-KR"/>
              <a:t> two modified layers using constrained Poisson equation.</a:t>
            </a:r>
          </a:p>
          <a:p>
            <a:pPr>
              <a:lnSpc>
                <a:spcPct val="90000"/>
              </a:lnSpc>
            </a:pPr>
            <a:r>
              <a:rPr lang="en-US" altLang="ko-KR"/>
              <a:t>As a post-processing, we add soft focus, toning, and grain effect.</a:t>
            </a:r>
          </a:p>
          <a:p>
            <a:pPr>
              <a:lnSpc>
                <a:spcPct val="90000"/>
              </a:lnSpc>
            </a:pPr>
            <a:endParaRPr lang="en-US" altLang="ko-K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EBA9EF-97EB-AD40-A4E9-413C45C25036}" type="slidenum">
              <a:rPr lang="en-US" altLang="ko-KR"/>
              <a:pPr/>
              <a:t>21</a:t>
            </a:fld>
            <a:endParaRPr lang="en-US" altLang="ko-KR"/>
          </a:p>
        </p:txBody>
      </p:sp>
      <p:sp>
        <p:nvSpPr>
          <p:cNvPr id="1099778" name="Rectangle 2"/>
          <p:cNvSpPr>
            <a:spLocks noGrp="1" noRot="1" noChangeAspect="1" noChangeArrowheads="1" noTextEdit="1"/>
          </p:cNvSpPr>
          <p:nvPr>
            <p:ph type="sldImg"/>
          </p:nvPr>
        </p:nvSpPr>
        <p:spPr>
          <a:ln/>
        </p:spPr>
      </p:sp>
      <p:sp>
        <p:nvSpPr>
          <p:cNvPr id="1099779" name="Rectangle 3"/>
          <p:cNvSpPr>
            <a:spLocks noGrp="1" noChangeArrowheads="1"/>
          </p:cNvSpPr>
          <p:nvPr>
            <p:ph type="body" idx="1"/>
          </p:nvPr>
        </p:nvSpPr>
        <p:spPr/>
        <p:txBody>
          <a:bodyPr/>
          <a:lstStyle/>
          <a:p>
            <a:pPr>
              <a:lnSpc>
                <a:spcPct val="90000"/>
              </a:lnSpc>
            </a:pPr>
            <a:r>
              <a:rPr lang="en-US" altLang="ko-KR"/>
              <a:t>To recap, we transfer the look of the model to the input.</a:t>
            </a:r>
          </a:p>
          <a:p>
            <a:pPr>
              <a:lnSpc>
                <a:spcPct val="90000"/>
              </a:lnSpc>
            </a:pPr>
            <a:r>
              <a:rPr lang="en-US" altLang="ko-KR"/>
              <a:t>First, we </a:t>
            </a:r>
            <a:r>
              <a:rPr lang="en-US" altLang="ko-KR" b="1"/>
              <a:t>split</a:t>
            </a:r>
            <a:r>
              <a:rPr lang="en-US" altLang="ko-KR"/>
              <a:t> an input image using bilateral filtering.</a:t>
            </a:r>
          </a:p>
          <a:p>
            <a:pPr>
              <a:lnSpc>
                <a:spcPct val="90000"/>
              </a:lnSpc>
            </a:pPr>
            <a:r>
              <a:rPr lang="en-US" altLang="ko-KR"/>
              <a:t>Then, we use the base layer and detail layer to manipulate global and local contrast </a:t>
            </a:r>
            <a:r>
              <a:rPr lang="en-US" altLang="ko-KR" b="1"/>
              <a:t>separately</a:t>
            </a:r>
            <a:r>
              <a:rPr lang="en-US" altLang="ko-KR"/>
              <a:t>. </a:t>
            </a:r>
          </a:p>
          <a:p>
            <a:pPr>
              <a:lnSpc>
                <a:spcPct val="90000"/>
              </a:lnSpc>
            </a:pPr>
            <a:r>
              <a:rPr lang="en-US" altLang="ko-KR"/>
              <a:t>We </a:t>
            </a:r>
            <a:r>
              <a:rPr lang="en-US" altLang="ko-KR" b="1"/>
              <a:t>recombine</a:t>
            </a:r>
            <a:r>
              <a:rPr lang="en-US" altLang="ko-KR"/>
              <a:t> two modified layers using constrained Poisson equation.</a:t>
            </a:r>
          </a:p>
          <a:p>
            <a:pPr>
              <a:lnSpc>
                <a:spcPct val="90000"/>
              </a:lnSpc>
            </a:pPr>
            <a:r>
              <a:rPr lang="en-US" altLang="ko-KR"/>
              <a:t>As a post-processing, we add soft focus, toning, and grain effect.</a:t>
            </a:r>
          </a:p>
          <a:p>
            <a:pPr>
              <a:lnSpc>
                <a:spcPct val="90000"/>
              </a:lnSpc>
            </a:pPr>
            <a:endParaRPr lang="en-US" altLang="ko-K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A35B61-7FFC-7C43-B80B-85EAE3C970FC}" type="slidenum">
              <a:rPr lang="en-US" altLang="ko-KR"/>
              <a:pPr/>
              <a:t>22</a:t>
            </a:fld>
            <a:endParaRPr lang="en-US" altLang="ko-KR"/>
          </a:p>
        </p:txBody>
      </p:sp>
      <p:sp>
        <p:nvSpPr>
          <p:cNvPr id="1082370" name="Rectangle 2"/>
          <p:cNvSpPr>
            <a:spLocks noGrp="1" noRot="1" noChangeAspect="1" noChangeArrowheads="1" noTextEdit="1"/>
          </p:cNvSpPr>
          <p:nvPr>
            <p:ph type="sldImg"/>
          </p:nvPr>
        </p:nvSpPr>
        <p:spPr>
          <a:ln/>
        </p:spPr>
      </p:sp>
      <p:sp>
        <p:nvSpPr>
          <p:cNvPr id="1082371" name="Rectangle 3"/>
          <p:cNvSpPr>
            <a:spLocks noGrp="1" noChangeArrowheads="1"/>
          </p:cNvSpPr>
          <p:nvPr>
            <p:ph type="body" idx="1"/>
          </p:nvPr>
        </p:nvSpPr>
        <p:spPr/>
        <p:txBody>
          <a:bodyPr/>
          <a:lstStyle/>
          <a:p>
            <a:r>
              <a:rPr lang="en-US" altLang="ko-KR"/>
              <a:t>With this input picture, let us transfer the look of Ansel Adams picture.</a:t>
            </a:r>
          </a:p>
          <a:p>
            <a:r>
              <a:rPr lang="en-US" altLang="ko-KR"/>
              <a:t>( with its strong global contrast and variation of local contrast. )</a:t>
            </a:r>
          </a:p>
          <a:p>
            <a:r>
              <a:rPr lang="en-US" altLang="ko-KR"/>
              <a:t>&lt;click&gt;</a:t>
            </a:r>
          </a:p>
          <a:p>
            <a:r>
              <a:rPr lang="en-US" altLang="ko-KR"/>
              <a:t>This is our result. Global contrast has been increased and </a:t>
            </a:r>
          </a:p>
          <a:p>
            <a:r>
              <a:rPr lang="en-US" altLang="ko-KR"/>
              <a:t>details in the leaves, rocks, and clouds have been increased.</a:t>
            </a:r>
          </a:p>
          <a:p>
            <a:r>
              <a:rPr lang="en-US" altLang="ko-KR"/>
              <a:t>Our output would probably not be mistaken for an Ansel Adams picture, but we argue that the tonal look that we achieve has taken the image much closer to the look of Adams. . </a:t>
            </a:r>
          </a:p>
          <a:p>
            <a:endParaRPr lang="en-US" altLang="ko-KR"/>
          </a:p>
          <a:p>
            <a:endParaRPr lang="en-US" altLang="ko-K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8514A8-E2E8-E34E-97AC-9FFD04844EAA}" type="slidenum">
              <a:rPr lang="en-US" altLang="ko-KR"/>
              <a:pPr/>
              <a:t>23</a:t>
            </a:fld>
            <a:endParaRPr lang="en-US" altLang="ko-KR"/>
          </a:p>
        </p:txBody>
      </p:sp>
      <p:sp>
        <p:nvSpPr>
          <p:cNvPr id="1086466" name="Rectangle 2"/>
          <p:cNvSpPr>
            <a:spLocks noGrp="1" noRot="1" noChangeAspect="1" noChangeArrowheads="1" noTextEdit="1"/>
          </p:cNvSpPr>
          <p:nvPr>
            <p:ph type="sldImg"/>
          </p:nvPr>
        </p:nvSpPr>
        <p:spPr>
          <a:ln/>
        </p:spPr>
      </p:sp>
      <p:sp>
        <p:nvSpPr>
          <p:cNvPr id="1086467" name="Rectangle 3"/>
          <p:cNvSpPr>
            <a:spLocks noGrp="1" noChangeArrowheads="1"/>
          </p:cNvSpPr>
          <p:nvPr>
            <p:ph type="body" idx="1"/>
          </p:nvPr>
        </p:nvSpPr>
        <p:spPr/>
        <p:txBody>
          <a:bodyPr/>
          <a:lstStyle/>
          <a:p>
            <a:r>
              <a:rPr lang="en-US" altLang="ko-KR"/>
              <a:t>With this temple photo as an input image, and the model photo by Alfred Stieglitz,</a:t>
            </a:r>
          </a:p>
          <a:p>
            <a:r>
              <a:rPr lang="en-US" altLang="ko-KR"/>
              <a:t>&lt;click&gt;</a:t>
            </a:r>
          </a:p>
          <a:p>
            <a:r>
              <a:rPr lang="en-US" altLang="ko-KR"/>
              <a:t>We can generate an old-looking picture.</a:t>
            </a:r>
          </a:p>
          <a:p>
            <a:r>
              <a:rPr lang="en-US" altLang="ko-KR"/>
              <a:t>( with paper grains and global tonal balance.)</a:t>
            </a:r>
          </a:p>
          <a:p>
            <a:r>
              <a:rPr lang="en-US" altLang="ko-KR"/>
              <a:t>You can see the sky and buildings got the grain effects and global contrast got transferred from the model image.</a:t>
            </a:r>
          </a:p>
          <a:p>
            <a:endParaRPr lang="en-US" altLang="ko-K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A6E9D6-8143-3444-B0BD-566560318484}" type="slidenum">
              <a:rPr lang="en-US" smtClean="0"/>
              <a:t>36</a:t>
            </a:fld>
            <a:endParaRPr lang="en-US"/>
          </a:p>
        </p:txBody>
      </p:sp>
    </p:spTree>
    <p:extLst>
      <p:ext uri="{BB962C8B-B14F-4D97-AF65-F5344CB8AC3E}">
        <p14:creationId xmlns:p14="http://schemas.microsoft.com/office/powerpoint/2010/main" val="2123263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A6E9D6-8143-3444-B0BD-566560318484}" type="slidenum">
              <a:rPr lang="en-US" smtClean="0"/>
              <a:t>46</a:t>
            </a:fld>
            <a:endParaRPr lang="en-US"/>
          </a:p>
        </p:txBody>
      </p:sp>
    </p:spTree>
    <p:extLst>
      <p:ext uri="{BB962C8B-B14F-4D97-AF65-F5344CB8AC3E}">
        <p14:creationId xmlns:p14="http://schemas.microsoft.com/office/powerpoint/2010/main" val="446096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A6E9D6-8143-3444-B0BD-566560318484}" type="slidenum">
              <a:rPr lang="en-US" smtClean="0"/>
              <a:t>47</a:t>
            </a:fld>
            <a:endParaRPr lang="en-US"/>
          </a:p>
        </p:txBody>
      </p:sp>
    </p:spTree>
    <p:extLst>
      <p:ext uri="{BB962C8B-B14F-4D97-AF65-F5344CB8AC3E}">
        <p14:creationId xmlns:p14="http://schemas.microsoft.com/office/powerpoint/2010/main" val="446096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A6E9D6-8143-3444-B0BD-566560318484}" type="slidenum">
              <a:rPr lang="en-US" smtClean="0"/>
              <a:t>48</a:t>
            </a:fld>
            <a:endParaRPr lang="en-US"/>
          </a:p>
        </p:txBody>
      </p:sp>
    </p:spTree>
    <p:extLst>
      <p:ext uri="{BB962C8B-B14F-4D97-AF65-F5344CB8AC3E}">
        <p14:creationId xmlns:p14="http://schemas.microsoft.com/office/powerpoint/2010/main" val="446096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A6E9D6-8143-3444-B0BD-566560318484}" type="slidenum">
              <a:rPr lang="en-US" smtClean="0"/>
              <a:t>49</a:t>
            </a:fld>
            <a:endParaRPr lang="en-US"/>
          </a:p>
        </p:txBody>
      </p:sp>
    </p:spTree>
    <p:extLst>
      <p:ext uri="{BB962C8B-B14F-4D97-AF65-F5344CB8AC3E}">
        <p14:creationId xmlns:p14="http://schemas.microsoft.com/office/powerpoint/2010/main" val="446096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CAC072-8C98-9545-9DC2-56A7E59C2259}" type="slidenum">
              <a:rPr lang="en-US" altLang="ko-KR">
                <a:solidFill>
                  <a:prstClr val="black"/>
                </a:solidFill>
              </a:rPr>
              <a:pPr/>
              <a:t>10</a:t>
            </a:fld>
            <a:endParaRPr lang="en-US" altLang="ko-KR">
              <a:solidFill>
                <a:prstClr val="black"/>
              </a:solidFill>
            </a:endParaRPr>
          </a:p>
        </p:txBody>
      </p:sp>
      <p:sp>
        <p:nvSpPr>
          <p:cNvPr id="1025026" name="Rectangle 2"/>
          <p:cNvSpPr>
            <a:spLocks noGrp="1" noRot="1" noChangeAspect="1" noChangeArrowheads="1" noTextEdit="1"/>
          </p:cNvSpPr>
          <p:nvPr>
            <p:ph type="sldImg"/>
          </p:nvPr>
        </p:nvSpPr>
        <p:spPr>
          <a:ln/>
        </p:spPr>
      </p:sp>
      <p:sp>
        <p:nvSpPr>
          <p:cNvPr id="1025027" name="Rectangle 3"/>
          <p:cNvSpPr>
            <a:spLocks noGrp="1" noChangeArrowheads="1"/>
          </p:cNvSpPr>
          <p:nvPr>
            <p:ph type="body" idx="1"/>
          </p:nvPr>
        </p:nvSpPr>
        <p:spPr/>
        <p:txBody>
          <a:bodyPr/>
          <a:lstStyle/>
          <a:p>
            <a:r>
              <a:rPr lang="en-US" altLang="ko-KR"/>
              <a:t>Let us look closely at what we call the </a:t>
            </a:r>
            <a:r>
              <a:rPr lang="en-US" altLang="ko-KR" b="1"/>
              <a:t>tonal aspects</a:t>
            </a:r>
            <a:r>
              <a:rPr lang="en-US" altLang="ko-KR"/>
              <a:t> of look. We will see that they can be discussed in terms of </a:t>
            </a:r>
            <a:r>
              <a:rPr lang="en-US" altLang="ko-KR" b="1"/>
              <a:t>multiscale</a:t>
            </a:r>
            <a:r>
              <a:rPr lang="en-US" altLang="ko-KR"/>
              <a:t> contrast. </a:t>
            </a:r>
          </a:p>
          <a:p>
            <a:endParaRPr lang="en-US" altLang="ko-KR"/>
          </a:p>
          <a:p>
            <a:r>
              <a:rPr lang="en-US" altLang="ko-KR"/>
              <a:t>Let us compare two photos.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478204-BDE2-0E40-9097-5F1C5DF9ED21}" type="slidenum">
              <a:rPr lang="en-US" altLang="ko-KR">
                <a:solidFill>
                  <a:prstClr val="black"/>
                </a:solidFill>
              </a:rPr>
              <a:pPr/>
              <a:t>11</a:t>
            </a:fld>
            <a:endParaRPr lang="en-US" altLang="ko-KR">
              <a:solidFill>
                <a:prstClr val="black"/>
              </a:solidFill>
            </a:endParaRPr>
          </a:p>
        </p:txBody>
      </p:sp>
      <p:sp>
        <p:nvSpPr>
          <p:cNvPr id="1027074" name="Rectangle 2"/>
          <p:cNvSpPr>
            <a:spLocks noGrp="1" noRot="1" noChangeAspect="1" noChangeArrowheads="1" noTextEdit="1"/>
          </p:cNvSpPr>
          <p:nvPr>
            <p:ph type="sldImg"/>
          </p:nvPr>
        </p:nvSpPr>
        <p:spPr>
          <a:ln/>
        </p:spPr>
      </p:sp>
      <p:sp>
        <p:nvSpPr>
          <p:cNvPr id="1027075" name="Rectangle 3"/>
          <p:cNvSpPr>
            <a:spLocks noGrp="1" noChangeArrowheads="1"/>
          </p:cNvSpPr>
          <p:nvPr>
            <p:ph type="body" idx="1"/>
          </p:nvPr>
        </p:nvSpPr>
        <p:spPr/>
        <p:txBody>
          <a:bodyPr/>
          <a:lstStyle/>
          <a:p>
            <a:r>
              <a:rPr lang="en-US" altLang="ko-KR"/>
              <a:t>First look at the overall contrast. </a:t>
            </a:r>
          </a:p>
          <a:p>
            <a:endParaRPr lang="en-US" altLang="ko-KR"/>
          </a:p>
          <a:p>
            <a:r>
              <a:rPr lang="en-US" altLang="ko-KR"/>
              <a:t>Ansel Adams’ photo, on the left, has a </a:t>
            </a:r>
            <a:r>
              <a:rPr lang="en-US" altLang="ko-KR" b="1"/>
              <a:t>high global</a:t>
            </a:r>
            <a:r>
              <a:rPr lang="en-US" altLang="ko-KR"/>
              <a:t> contrast. The rocks and trees are dark, but the sky is bright. </a:t>
            </a:r>
          </a:p>
          <a:p>
            <a:r>
              <a:rPr lang="en-US" altLang="ko-KR"/>
              <a:t>In comparison, Kenro Izu’s photo is gray overall and has a </a:t>
            </a:r>
            <a:r>
              <a:rPr lang="en-US" altLang="ko-KR" b="1"/>
              <a:t>lower global</a:t>
            </a:r>
            <a:r>
              <a:rPr lang="en-US" altLang="ko-KR"/>
              <a:t> contrast.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CD911F-3226-5349-8222-B2D75BAD4D07}" type="slidenum">
              <a:rPr lang="en-US" altLang="ko-KR">
                <a:solidFill>
                  <a:prstClr val="black"/>
                </a:solidFill>
              </a:rPr>
              <a:pPr/>
              <a:t>12</a:t>
            </a:fld>
            <a:endParaRPr lang="en-US" altLang="ko-KR">
              <a:solidFill>
                <a:prstClr val="black"/>
              </a:solidFill>
            </a:endParaRPr>
          </a:p>
        </p:txBody>
      </p:sp>
      <p:sp>
        <p:nvSpPr>
          <p:cNvPr id="1029122" name="Rectangle 2"/>
          <p:cNvSpPr>
            <a:spLocks noGrp="1" noRot="1" noChangeAspect="1" noChangeArrowheads="1" noTextEdit="1"/>
          </p:cNvSpPr>
          <p:nvPr>
            <p:ph type="sldImg"/>
          </p:nvPr>
        </p:nvSpPr>
        <p:spPr>
          <a:ln/>
        </p:spPr>
      </p:sp>
      <p:sp>
        <p:nvSpPr>
          <p:cNvPr id="1029123" name="Rectangle 3"/>
          <p:cNvSpPr>
            <a:spLocks noGrp="1" noChangeArrowheads="1"/>
          </p:cNvSpPr>
          <p:nvPr>
            <p:ph type="body" idx="1"/>
          </p:nvPr>
        </p:nvSpPr>
        <p:spPr/>
        <p:txBody>
          <a:bodyPr/>
          <a:lstStyle/>
          <a:p>
            <a:r>
              <a:rPr lang="en-US" altLang="ko-KR"/>
              <a:t>Now, consider local contrast. </a:t>
            </a:r>
            <a:endParaRPr lang="en-US" altLang="ko-KR" i="1"/>
          </a:p>
          <a:p>
            <a:endParaRPr lang="en-US" altLang="ko-KR"/>
          </a:p>
          <a:p>
            <a:r>
              <a:rPr lang="en-US" altLang="ko-KR"/>
              <a:t>The photo by Ansel Adams has very </a:t>
            </a:r>
            <a:r>
              <a:rPr lang="en-US" altLang="ko-KR" b="1"/>
              <a:t>textured</a:t>
            </a:r>
            <a:r>
              <a:rPr lang="en-US" altLang="ko-KR"/>
              <a:t> regions like trees, but it also has</a:t>
            </a:r>
            <a:r>
              <a:rPr lang="en-US" altLang="ko-KR" b="1"/>
              <a:t> smooth</a:t>
            </a:r>
            <a:r>
              <a:rPr lang="en-US" altLang="ko-KR"/>
              <a:t> regions in the sky. </a:t>
            </a:r>
            <a:endParaRPr lang="en-US" altLang="ko-KR" i="1"/>
          </a:p>
          <a:p>
            <a:endParaRPr lang="en-US" altLang="ko-KR" i="1"/>
          </a:p>
          <a:p>
            <a:r>
              <a:rPr lang="en-US" altLang="ko-KR"/>
              <a:t>In comparison, Kenro Izu’s photo exhibits texture everywhere and has a rather </a:t>
            </a:r>
            <a:r>
              <a:rPr lang="en-US" altLang="ko-KR" b="1"/>
              <a:t>uniform</a:t>
            </a:r>
            <a:r>
              <a:rPr lang="en-US" altLang="ko-KR"/>
              <a:t> amount of local contrast. </a:t>
            </a:r>
            <a:endParaRPr lang="en-US" altLang="ko-KR" i="1"/>
          </a:p>
          <a:p>
            <a:endParaRPr lang="en-US" altLang="ko-KR"/>
          </a:p>
          <a:p>
            <a:r>
              <a:rPr lang="en-US" altLang="ko-KR"/>
              <a:t>We have seen that photographs differ in their </a:t>
            </a:r>
            <a:r>
              <a:rPr lang="en-US" altLang="ko-KR" b="1"/>
              <a:t>global contrast</a:t>
            </a:r>
            <a:r>
              <a:rPr lang="en-US" altLang="ko-KR"/>
              <a:t>, but also in the </a:t>
            </a:r>
            <a:r>
              <a:rPr lang="en-US" altLang="ko-KR" b="1"/>
              <a:t>variation</a:t>
            </a:r>
            <a:r>
              <a:rPr lang="en-US" altLang="ko-KR"/>
              <a:t> of their </a:t>
            </a:r>
            <a:r>
              <a:rPr lang="en-US" altLang="ko-KR" b="1"/>
              <a:t>local contrast</a:t>
            </a:r>
            <a:r>
              <a:rPr lang="en-US" altLang="ko-KR"/>
              <a:t>. This inspires us to transfer tonal aspect of photographic look using a two-scale approach. </a:t>
            </a:r>
          </a:p>
          <a:p>
            <a:endParaRPr lang="en-US" altLang="ko-KR" i="1"/>
          </a:p>
          <a:p>
            <a:r>
              <a:rPr lang="en-US" altLang="ko-KR" i="1"/>
              <a:t>Now, let’s have a look at the related work.</a:t>
            </a:r>
          </a:p>
          <a:p>
            <a:endParaRPr lang="en-US" altLang="ko-KR" i="1"/>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D27720-0F57-D846-BEDB-89BB1370762D}" type="slidenum">
              <a:rPr lang="en-US" altLang="ko-KR"/>
              <a:pPr/>
              <a:t>14</a:t>
            </a:fld>
            <a:endParaRPr lang="en-US" altLang="ko-KR"/>
          </a:p>
        </p:txBody>
      </p:sp>
      <p:sp>
        <p:nvSpPr>
          <p:cNvPr id="1031170" name="Rectangle 2"/>
          <p:cNvSpPr>
            <a:spLocks noGrp="1" noRot="1" noChangeAspect="1" noChangeArrowheads="1" noTextEdit="1"/>
          </p:cNvSpPr>
          <p:nvPr>
            <p:ph type="sldImg"/>
          </p:nvPr>
        </p:nvSpPr>
        <p:spPr>
          <a:ln/>
        </p:spPr>
      </p:sp>
      <p:sp>
        <p:nvSpPr>
          <p:cNvPr id="1031171" name="Rectangle 3"/>
          <p:cNvSpPr>
            <a:spLocks noGrp="1" noChangeArrowheads="1"/>
          </p:cNvSpPr>
          <p:nvPr>
            <p:ph type="body" idx="1"/>
          </p:nvPr>
        </p:nvSpPr>
        <p:spPr/>
        <p:txBody>
          <a:bodyPr/>
          <a:lstStyle/>
          <a:p>
            <a:r>
              <a:rPr lang="en-US" altLang="ko-KR"/>
              <a:t>First, the notion of transferring style using a multiscale approach is similar to the visual equalizer present in all audio devices. </a:t>
            </a:r>
          </a:p>
          <a:p>
            <a:r>
              <a:rPr lang="en-US" altLang="ko-KR"/>
              <a:t>By controlling different frequency bands, the user modifies the “ambiance” of the sounds. Different presets such as rock, jazz and classical provide a simple interface. </a:t>
            </a:r>
          </a:p>
          <a:p>
            <a:r>
              <a:rPr lang="en-US" altLang="ko-KR"/>
              <a:t>In image manipulation, there has been </a:t>
            </a:r>
            <a:r>
              <a:rPr lang="en-US" altLang="ko-KR" b="1"/>
              <a:t>surprisingly</a:t>
            </a:r>
            <a:r>
              <a:rPr lang="en-US" altLang="ko-KR"/>
              <a:t> little equivalent to the visual equalizer.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C715A7-B31E-3340-B6E5-EFFF2257F3C9}" type="slidenum">
              <a:rPr lang="en-US" altLang="ko-KR"/>
              <a:pPr/>
              <a:t>15</a:t>
            </a:fld>
            <a:endParaRPr lang="en-US" altLang="ko-KR"/>
          </a:p>
        </p:txBody>
      </p:sp>
      <p:sp>
        <p:nvSpPr>
          <p:cNvPr id="1035266" name="Rectangle 2"/>
          <p:cNvSpPr>
            <a:spLocks noGrp="1" noRot="1" noChangeAspect="1" noChangeArrowheads="1" noTextEdit="1"/>
          </p:cNvSpPr>
          <p:nvPr>
            <p:ph type="sldImg"/>
          </p:nvPr>
        </p:nvSpPr>
        <p:spPr>
          <a:ln/>
        </p:spPr>
      </p:sp>
      <p:sp>
        <p:nvSpPr>
          <p:cNvPr id="1035267" name="Rectangle 3"/>
          <p:cNvSpPr>
            <a:spLocks noGrp="1" noChangeArrowheads="1"/>
          </p:cNvSpPr>
          <p:nvPr>
            <p:ph type="body" idx="1"/>
          </p:nvPr>
        </p:nvSpPr>
        <p:spPr/>
        <p:txBody>
          <a:bodyPr/>
          <a:lstStyle/>
          <a:p>
            <a:r>
              <a:rPr lang="en-US" altLang="ko-KR" b="1"/>
              <a:t>Tone mapping</a:t>
            </a:r>
            <a:r>
              <a:rPr lang="en-US" altLang="ko-KR"/>
              <a:t> is most related to our work because it reduces the </a:t>
            </a:r>
            <a:r>
              <a:rPr lang="en-US" altLang="ko-KR" b="1"/>
              <a:t>global contrast</a:t>
            </a:r>
            <a:r>
              <a:rPr lang="en-US" altLang="ko-KR"/>
              <a:t> of an image. However, it seeks a neutral reproduction. </a:t>
            </a:r>
          </a:p>
          <a:p>
            <a:endParaRPr lang="en-US" altLang="ko-KR"/>
          </a:p>
          <a:p>
            <a:r>
              <a:rPr lang="en-US" altLang="ko-KR"/>
              <a:t>A notable exception is the next talk by Lischinski et al. </a:t>
            </a:r>
          </a:p>
          <a:p>
            <a:endParaRPr lang="en-US" altLang="ko-KR"/>
          </a:p>
          <a:p>
            <a:r>
              <a:rPr lang="en-US" altLang="ko-KR"/>
              <a:t>The main difference with our work is that we focus on</a:t>
            </a:r>
            <a:r>
              <a:rPr lang="en-US" altLang="ko-KR" b="1"/>
              <a:t> transferring</a:t>
            </a:r>
            <a:r>
              <a:rPr lang="en-US" altLang="ko-KR"/>
              <a:t> a particular photographic “look” from a model photo.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EBA9EF-97EB-AD40-A4E9-413C45C25036}" type="slidenum">
              <a:rPr lang="en-US" altLang="ko-KR"/>
              <a:pPr/>
              <a:t>16</a:t>
            </a:fld>
            <a:endParaRPr lang="en-US" altLang="ko-KR"/>
          </a:p>
        </p:txBody>
      </p:sp>
      <p:sp>
        <p:nvSpPr>
          <p:cNvPr id="1099778" name="Rectangle 2"/>
          <p:cNvSpPr>
            <a:spLocks noGrp="1" noRot="1" noChangeAspect="1" noChangeArrowheads="1" noTextEdit="1"/>
          </p:cNvSpPr>
          <p:nvPr>
            <p:ph type="sldImg"/>
          </p:nvPr>
        </p:nvSpPr>
        <p:spPr>
          <a:ln/>
        </p:spPr>
      </p:sp>
      <p:sp>
        <p:nvSpPr>
          <p:cNvPr id="1099779" name="Rectangle 3"/>
          <p:cNvSpPr>
            <a:spLocks noGrp="1" noChangeArrowheads="1"/>
          </p:cNvSpPr>
          <p:nvPr>
            <p:ph type="body" idx="1"/>
          </p:nvPr>
        </p:nvSpPr>
        <p:spPr/>
        <p:txBody>
          <a:bodyPr/>
          <a:lstStyle/>
          <a:p>
            <a:pPr>
              <a:lnSpc>
                <a:spcPct val="90000"/>
              </a:lnSpc>
            </a:pPr>
            <a:r>
              <a:rPr lang="en-US" altLang="ko-KR"/>
              <a:t>To recap, we transfer the look of the model to the input.</a:t>
            </a:r>
          </a:p>
          <a:p>
            <a:pPr>
              <a:lnSpc>
                <a:spcPct val="90000"/>
              </a:lnSpc>
            </a:pPr>
            <a:r>
              <a:rPr lang="en-US" altLang="ko-KR"/>
              <a:t>First, we </a:t>
            </a:r>
            <a:r>
              <a:rPr lang="en-US" altLang="ko-KR" b="1"/>
              <a:t>split</a:t>
            </a:r>
            <a:r>
              <a:rPr lang="en-US" altLang="ko-KR"/>
              <a:t> an input image using bilateral filtering.</a:t>
            </a:r>
          </a:p>
          <a:p>
            <a:pPr>
              <a:lnSpc>
                <a:spcPct val="90000"/>
              </a:lnSpc>
            </a:pPr>
            <a:r>
              <a:rPr lang="en-US" altLang="ko-KR"/>
              <a:t>Then, we use the base layer and detail layer to manipulate global and local contrast </a:t>
            </a:r>
            <a:r>
              <a:rPr lang="en-US" altLang="ko-KR" b="1"/>
              <a:t>separately</a:t>
            </a:r>
            <a:r>
              <a:rPr lang="en-US" altLang="ko-KR"/>
              <a:t>. </a:t>
            </a:r>
          </a:p>
          <a:p>
            <a:pPr>
              <a:lnSpc>
                <a:spcPct val="90000"/>
              </a:lnSpc>
            </a:pPr>
            <a:r>
              <a:rPr lang="en-US" altLang="ko-KR"/>
              <a:t>We </a:t>
            </a:r>
            <a:r>
              <a:rPr lang="en-US" altLang="ko-KR" b="1"/>
              <a:t>recombine</a:t>
            </a:r>
            <a:r>
              <a:rPr lang="en-US" altLang="ko-KR"/>
              <a:t> two modified layers using constrained Poisson equation.</a:t>
            </a:r>
          </a:p>
          <a:p>
            <a:pPr>
              <a:lnSpc>
                <a:spcPct val="90000"/>
              </a:lnSpc>
            </a:pPr>
            <a:r>
              <a:rPr lang="en-US" altLang="ko-KR"/>
              <a:t>As a post-processing, we add soft focus, toning, and grain effect.</a:t>
            </a:r>
          </a:p>
          <a:p>
            <a:pPr>
              <a:lnSpc>
                <a:spcPct val="90000"/>
              </a:lnSpc>
            </a:pPr>
            <a:endParaRPr lang="en-US" altLang="ko-K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EBA9EF-97EB-AD40-A4E9-413C45C25036}" type="slidenum">
              <a:rPr lang="en-US" altLang="ko-KR"/>
              <a:pPr/>
              <a:t>17</a:t>
            </a:fld>
            <a:endParaRPr lang="en-US" altLang="ko-KR"/>
          </a:p>
        </p:txBody>
      </p:sp>
      <p:sp>
        <p:nvSpPr>
          <p:cNvPr id="1099778" name="Rectangle 2"/>
          <p:cNvSpPr>
            <a:spLocks noGrp="1" noRot="1" noChangeAspect="1" noChangeArrowheads="1" noTextEdit="1"/>
          </p:cNvSpPr>
          <p:nvPr>
            <p:ph type="sldImg"/>
          </p:nvPr>
        </p:nvSpPr>
        <p:spPr>
          <a:ln/>
        </p:spPr>
      </p:sp>
      <p:sp>
        <p:nvSpPr>
          <p:cNvPr id="1099779" name="Rectangle 3"/>
          <p:cNvSpPr>
            <a:spLocks noGrp="1" noChangeArrowheads="1"/>
          </p:cNvSpPr>
          <p:nvPr>
            <p:ph type="body" idx="1"/>
          </p:nvPr>
        </p:nvSpPr>
        <p:spPr/>
        <p:txBody>
          <a:bodyPr/>
          <a:lstStyle/>
          <a:p>
            <a:pPr>
              <a:lnSpc>
                <a:spcPct val="90000"/>
              </a:lnSpc>
            </a:pPr>
            <a:r>
              <a:rPr lang="en-US" altLang="ko-KR"/>
              <a:t>To recap, we transfer the look of the model to the input.</a:t>
            </a:r>
          </a:p>
          <a:p>
            <a:pPr>
              <a:lnSpc>
                <a:spcPct val="90000"/>
              </a:lnSpc>
            </a:pPr>
            <a:r>
              <a:rPr lang="en-US" altLang="ko-KR"/>
              <a:t>First, we </a:t>
            </a:r>
            <a:r>
              <a:rPr lang="en-US" altLang="ko-KR" b="1"/>
              <a:t>split</a:t>
            </a:r>
            <a:r>
              <a:rPr lang="en-US" altLang="ko-KR"/>
              <a:t> an input image using bilateral filtering.</a:t>
            </a:r>
          </a:p>
          <a:p>
            <a:pPr>
              <a:lnSpc>
                <a:spcPct val="90000"/>
              </a:lnSpc>
            </a:pPr>
            <a:r>
              <a:rPr lang="en-US" altLang="ko-KR"/>
              <a:t>Then, we use the base layer and detail layer to manipulate global and local contrast </a:t>
            </a:r>
            <a:r>
              <a:rPr lang="en-US" altLang="ko-KR" b="1"/>
              <a:t>separately</a:t>
            </a:r>
            <a:r>
              <a:rPr lang="en-US" altLang="ko-KR"/>
              <a:t>. </a:t>
            </a:r>
          </a:p>
          <a:p>
            <a:pPr>
              <a:lnSpc>
                <a:spcPct val="90000"/>
              </a:lnSpc>
            </a:pPr>
            <a:r>
              <a:rPr lang="en-US" altLang="ko-KR"/>
              <a:t>We </a:t>
            </a:r>
            <a:r>
              <a:rPr lang="en-US" altLang="ko-KR" b="1"/>
              <a:t>recombine</a:t>
            </a:r>
            <a:r>
              <a:rPr lang="en-US" altLang="ko-KR"/>
              <a:t> two modified layers using constrained Poisson equation.</a:t>
            </a:r>
          </a:p>
          <a:p>
            <a:pPr>
              <a:lnSpc>
                <a:spcPct val="90000"/>
              </a:lnSpc>
            </a:pPr>
            <a:r>
              <a:rPr lang="en-US" altLang="ko-KR"/>
              <a:t>As a post-processing, we add soft focus, toning, and grain effect.</a:t>
            </a:r>
          </a:p>
          <a:p>
            <a:pPr>
              <a:lnSpc>
                <a:spcPct val="90000"/>
              </a:lnSpc>
            </a:pPr>
            <a:endParaRPr lang="en-US" altLang="ko-K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EBA9EF-97EB-AD40-A4E9-413C45C25036}" type="slidenum">
              <a:rPr lang="en-US" altLang="ko-KR"/>
              <a:pPr/>
              <a:t>18</a:t>
            </a:fld>
            <a:endParaRPr lang="en-US" altLang="ko-KR"/>
          </a:p>
        </p:txBody>
      </p:sp>
      <p:sp>
        <p:nvSpPr>
          <p:cNvPr id="1099778" name="Rectangle 2"/>
          <p:cNvSpPr>
            <a:spLocks noGrp="1" noRot="1" noChangeAspect="1" noChangeArrowheads="1" noTextEdit="1"/>
          </p:cNvSpPr>
          <p:nvPr>
            <p:ph type="sldImg"/>
          </p:nvPr>
        </p:nvSpPr>
        <p:spPr>
          <a:ln/>
        </p:spPr>
      </p:sp>
      <p:sp>
        <p:nvSpPr>
          <p:cNvPr id="1099779" name="Rectangle 3"/>
          <p:cNvSpPr>
            <a:spLocks noGrp="1" noChangeArrowheads="1"/>
          </p:cNvSpPr>
          <p:nvPr>
            <p:ph type="body" idx="1"/>
          </p:nvPr>
        </p:nvSpPr>
        <p:spPr/>
        <p:txBody>
          <a:bodyPr/>
          <a:lstStyle/>
          <a:p>
            <a:pPr>
              <a:lnSpc>
                <a:spcPct val="90000"/>
              </a:lnSpc>
            </a:pPr>
            <a:r>
              <a:rPr lang="en-US" altLang="ko-KR"/>
              <a:t>To recap, we transfer the look of the model to the input.</a:t>
            </a:r>
          </a:p>
          <a:p>
            <a:pPr>
              <a:lnSpc>
                <a:spcPct val="90000"/>
              </a:lnSpc>
            </a:pPr>
            <a:r>
              <a:rPr lang="en-US" altLang="ko-KR"/>
              <a:t>First, we </a:t>
            </a:r>
            <a:r>
              <a:rPr lang="en-US" altLang="ko-KR" b="1"/>
              <a:t>split</a:t>
            </a:r>
            <a:r>
              <a:rPr lang="en-US" altLang="ko-KR"/>
              <a:t> an input image using bilateral filtering.</a:t>
            </a:r>
          </a:p>
          <a:p>
            <a:pPr>
              <a:lnSpc>
                <a:spcPct val="90000"/>
              </a:lnSpc>
            </a:pPr>
            <a:r>
              <a:rPr lang="en-US" altLang="ko-KR"/>
              <a:t>Then, we use the base layer and detail layer to manipulate global and local contrast </a:t>
            </a:r>
            <a:r>
              <a:rPr lang="en-US" altLang="ko-KR" b="1"/>
              <a:t>separately</a:t>
            </a:r>
            <a:r>
              <a:rPr lang="en-US" altLang="ko-KR"/>
              <a:t>. </a:t>
            </a:r>
          </a:p>
          <a:p>
            <a:pPr>
              <a:lnSpc>
                <a:spcPct val="90000"/>
              </a:lnSpc>
            </a:pPr>
            <a:r>
              <a:rPr lang="en-US" altLang="ko-KR"/>
              <a:t>We </a:t>
            </a:r>
            <a:r>
              <a:rPr lang="en-US" altLang="ko-KR" b="1"/>
              <a:t>recombine</a:t>
            </a:r>
            <a:r>
              <a:rPr lang="en-US" altLang="ko-KR"/>
              <a:t> two modified layers using constrained Poisson equation.</a:t>
            </a:r>
          </a:p>
          <a:p>
            <a:pPr>
              <a:lnSpc>
                <a:spcPct val="90000"/>
              </a:lnSpc>
            </a:pPr>
            <a:r>
              <a:rPr lang="en-US" altLang="ko-KR"/>
              <a:t>As a post-processing, we add soft focus, toning, and grain effect.</a:t>
            </a:r>
          </a:p>
          <a:p>
            <a:pPr>
              <a:lnSpc>
                <a:spcPct val="90000"/>
              </a:lnSpc>
            </a:pPr>
            <a:endParaRPr lang="en-US" altLang="ko-K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2E204-4560-D34B-A6FF-C54478AC3185}" type="datetime1">
              <a:rPr lang="en-US" smtClean="0"/>
              <a:t>12/6/11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1E7FA-85C5-1840-AE98-1BE04E84CD65}" type="slidenum">
              <a:rPr lang="en-US" smtClean="0"/>
              <a:t>‹#›</a:t>
            </a:fld>
            <a:endParaRPr lang="en-US"/>
          </a:p>
        </p:txBody>
      </p:sp>
    </p:spTree>
    <p:extLst>
      <p:ext uri="{BB962C8B-B14F-4D97-AF65-F5344CB8AC3E}">
        <p14:creationId xmlns:p14="http://schemas.microsoft.com/office/powerpoint/2010/main" val="1625509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A09B45-D0E4-2F46-AA3B-521970BF00E1}" type="datetime1">
              <a:rPr lang="en-US" smtClean="0"/>
              <a:t>12/6/11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1E7FA-85C5-1840-AE98-1BE04E84CD65}" type="slidenum">
              <a:rPr lang="en-US" smtClean="0"/>
              <a:t>‹#›</a:t>
            </a:fld>
            <a:endParaRPr lang="en-US"/>
          </a:p>
        </p:txBody>
      </p:sp>
    </p:spTree>
    <p:extLst>
      <p:ext uri="{BB962C8B-B14F-4D97-AF65-F5344CB8AC3E}">
        <p14:creationId xmlns:p14="http://schemas.microsoft.com/office/powerpoint/2010/main" val="520303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A341F9-F19F-9F46-AC56-254AB0110939}" type="datetime1">
              <a:rPr lang="en-US" smtClean="0"/>
              <a:t>12/6/11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1E7FA-85C5-1840-AE98-1BE04E84CD65}" type="slidenum">
              <a:rPr lang="en-US" smtClean="0"/>
              <a:t>‹#›</a:t>
            </a:fld>
            <a:endParaRPr lang="en-US"/>
          </a:p>
        </p:txBody>
      </p:sp>
    </p:spTree>
    <p:extLst>
      <p:ext uri="{BB962C8B-B14F-4D97-AF65-F5344CB8AC3E}">
        <p14:creationId xmlns:p14="http://schemas.microsoft.com/office/powerpoint/2010/main" val="2218424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D23B0C-4A0A-F842-B2BC-79EBDDB6BA23}" type="datetime1">
              <a:rPr lang="en-US" smtClean="0"/>
              <a:t>12/6/11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1E7FA-85C5-1840-AE98-1BE04E84CD65}" type="slidenum">
              <a:rPr lang="en-US" smtClean="0"/>
              <a:t>‹#›</a:t>
            </a:fld>
            <a:endParaRPr lang="en-US"/>
          </a:p>
        </p:txBody>
      </p:sp>
    </p:spTree>
    <p:extLst>
      <p:ext uri="{BB962C8B-B14F-4D97-AF65-F5344CB8AC3E}">
        <p14:creationId xmlns:p14="http://schemas.microsoft.com/office/powerpoint/2010/main" val="270195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89D5A7-0207-C648-87F0-C08251AD7C45}" type="datetime1">
              <a:rPr lang="en-US" smtClean="0"/>
              <a:t>12/6/11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1E7FA-85C5-1840-AE98-1BE04E84CD65}" type="slidenum">
              <a:rPr lang="en-US" smtClean="0"/>
              <a:t>‹#›</a:t>
            </a:fld>
            <a:endParaRPr lang="en-US"/>
          </a:p>
        </p:txBody>
      </p:sp>
    </p:spTree>
    <p:extLst>
      <p:ext uri="{BB962C8B-B14F-4D97-AF65-F5344CB8AC3E}">
        <p14:creationId xmlns:p14="http://schemas.microsoft.com/office/powerpoint/2010/main" val="2898579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589F76-AAB0-554D-812B-0DE4A55F5E46}" type="datetime1">
              <a:rPr lang="en-US" smtClean="0"/>
              <a:t>12/6/11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F1E7FA-85C5-1840-AE98-1BE04E84CD65}" type="slidenum">
              <a:rPr lang="en-US" smtClean="0"/>
              <a:t>‹#›</a:t>
            </a:fld>
            <a:endParaRPr lang="en-US"/>
          </a:p>
        </p:txBody>
      </p:sp>
    </p:spTree>
    <p:extLst>
      <p:ext uri="{BB962C8B-B14F-4D97-AF65-F5344CB8AC3E}">
        <p14:creationId xmlns:p14="http://schemas.microsoft.com/office/powerpoint/2010/main" val="3039804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58F409-4E87-6A46-8237-73E4BA894E7B}" type="datetime1">
              <a:rPr lang="en-US" smtClean="0"/>
              <a:t>12/6/11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F1E7FA-85C5-1840-AE98-1BE04E84CD65}" type="slidenum">
              <a:rPr lang="en-US" smtClean="0"/>
              <a:t>‹#›</a:t>
            </a:fld>
            <a:endParaRPr lang="en-US"/>
          </a:p>
        </p:txBody>
      </p:sp>
    </p:spTree>
    <p:extLst>
      <p:ext uri="{BB962C8B-B14F-4D97-AF65-F5344CB8AC3E}">
        <p14:creationId xmlns:p14="http://schemas.microsoft.com/office/powerpoint/2010/main" val="3373546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E1E50F-ABD1-B740-B736-54A59A2E3F1D}" type="datetime1">
              <a:rPr lang="en-US" smtClean="0"/>
              <a:t>12/6/11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F1E7FA-85C5-1840-AE98-1BE04E84CD65}" type="slidenum">
              <a:rPr lang="en-US" smtClean="0"/>
              <a:t>‹#›</a:t>
            </a:fld>
            <a:endParaRPr lang="en-US"/>
          </a:p>
        </p:txBody>
      </p:sp>
    </p:spTree>
    <p:extLst>
      <p:ext uri="{BB962C8B-B14F-4D97-AF65-F5344CB8AC3E}">
        <p14:creationId xmlns:p14="http://schemas.microsoft.com/office/powerpoint/2010/main" val="1570870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5DF42A-A1AA-9F4B-A17F-E35CCBF9B5DC}" type="datetime1">
              <a:rPr lang="en-US" smtClean="0"/>
              <a:t>12/6/11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F1E7FA-85C5-1840-AE98-1BE04E84CD65}" type="slidenum">
              <a:rPr lang="en-US" smtClean="0"/>
              <a:t>‹#›</a:t>
            </a:fld>
            <a:endParaRPr lang="en-US"/>
          </a:p>
        </p:txBody>
      </p:sp>
    </p:spTree>
    <p:extLst>
      <p:ext uri="{BB962C8B-B14F-4D97-AF65-F5344CB8AC3E}">
        <p14:creationId xmlns:p14="http://schemas.microsoft.com/office/powerpoint/2010/main" val="3978187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E9CA00-C701-A14B-AC43-F056F7D9A4FD}" type="datetime1">
              <a:rPr lang="en-US" smtClean="0"/>
              <a:t>12/6/11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F1E7FA-85C5-1840-AE98-1BE04E84CD65}" type="slidenum">
              <a:rPr lang="en-US" smtClean="0"/>
              <a:t>‹#›</a:t>
            </a:fld>
            <a:endParaRPr lang="en-US"/>
          </a:p>
        </p:txBody>
      </p:sp>
    </p:spTree>
    <p:extLst>
      <p:ext uri="{BB962C8B-B14F-4D97-AF65-F5344CB8AC3E}">
        <p14:creationId xmlns:p14="http://schemas.microsoft.com/office/powerpoint/2010/main" val="771951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1FAA0D-5762-8E42-8E2B-3203B1AFA68B}" type="datetime1">
              <a:rPr lang="en-US" smtClean="0"/>
              <a:t>12/6/11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F1E7FA-85C5-1840-AE98-1BE04E84CD65}" type="slidenum">
              <a:rPr lang="en-US" smtClean="0"/>
              <a:t>‹#›</a:t>
            </a:fld>
            <a:endParaRPr lang="en-US"/>
          </a:p>
        </p:txBody>
      </p:sp>
    </p:spTree>
    <p:extLst>
      <p:ext uri="{BB962C8B-B14F-4D97-AF65-F5344CB8AC3E}">
        <p14:creationId xmlns:p14="http://schemas.microsoft.com/office/powerpoint/2010/main" val="318333928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A01F0C-A314-6B40-9DDB-AF32E88A9F5E}" type="datetime1">
              <a:rPr lang="en-US" smtClean="0"/>
              <a:t>12/6/11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F1E7FA-85C5-1840-AE98-1BE04E84CD65}" type="slidenum">
              <a:rPr lang="en-US" smtClean="0"/>
              <a:t>‹#›</a:t>
            </a:fld>
            <a:endParaRPr lang="en-US"/>
          </a:p>
        </p:txBody>
      </p:sp>
    </p:spTree>
    <p:extLst>
      <p:ext uri="{BB962C8B-B14F-4D97-AF65-F5344CB8AC3E}">
        <p14:creationId xmlns:p14="http://schemas.microsoft.com/office/powerpoint/2010/main" val="1432960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24.png"/><Relationship Id="rId5" Type="http://schemas.openxmlformats.org/officeDocument/2006/relationships/image" Target="../media/image9.png"/><Relationship Id="rId6" Type="http://schemas.openxmlformats.org/officeDocument/2006/relationships/image" Target="../media/image25.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26.png"/><Relationship Id="rId5" Type="http://schemas.openxmlformats.org/officeDocument/2006/relationships/image" Target="../media/image27.jpeg"/><Relationship Id="rId6" Type="http://schemas.openxmlformats.org/officeDocument/2006/relationships/image" Target="../media/image28.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9" Type="http://schemas.openxmlformats.org/officeDocument/2006/relationships/image" Target="../media/image41.png"/><Relationship Id="rId20" Type="http://schemas.openxmlformats.org/officeDocument/2006/relationships/image" Target="../media/image52.png"/><Relationship Id="rId21" Type="http://schemas.openxmlformats.org/officeDocument/2006/relationships/image" Target="../media/image53.png"/><Relationship Id="rId22" Type="http://schemas.openxmlformats.org/officeDocument/2006/relationships/image" Target="../media/image54.png"/><Relationship Id="rId23" Type="http://schemas.openxmlformats.org/officeDocument/2006/relationships/image" Target="../media/image55.png"/><Relationship Id="rId24" Type="http://schemas.openxmlformats.org/officeDocument/2006/relationships/image" Target="../media/image56.png"/><Relationship Id="rId25" Type="http://schemas.openxmlformats.org/officeDocument/2006/relationships/image" Target="../media/image57.png"/><Relationship Id="rId26" Type="http://schemas.openxmlformats.org/officeDocument/2006/relationships/image" Target="../media/image58.png"/><Relationship Id="rId27" Type="http://schemas.openxmlformats.org/officeDocument/2006/relationships/image" Target="../media/image59.png"/><Relationship Id="rId28" Type="http://schemas.openxmlformats.org/officeDocument/2006/relationships/image" Target="../media/image60.png"/><Relationship Id="rId29" Type="http://schemas.openxmlformats.org/officeDocument/2006/relationships/image" Target="../media/image61.png"/><Relationship Id="rId30" Type="http://schemas.openxmlformats.org/officeDocument/2006/relationships/image" Target="../media/image62.png"/><Relationship Id="rId31" Type="http://schemas.openxmlformats.org/officeDocument/2006/relationships/image" Target="../media/image63.png"/><Relationship Id="rId10" Type="http://schemas.openxmlformats.org/officeDocument/2006/relationships/image" Target="../media/image42.png"/><Relationship Id="rId11" Type="http://schemas.openxmlformats.org/officeDocument/2006/relationships/image" Target="../media/image43.png"/><Relationship Id="rId12" Type="http://schemas.openxmlformats.org/officeDocument/2006/relationships/image" Target="../media/image44.png"/><Relationship Id="rId13" Type="http://schemas.openxmlformats.org/officeDocument/2006/relationships/image" Target="../media/image45.png"/><Relationship Id="rId14" Type="http://schemas.openxmlformats.org/officeDocument/2006/relationships/image" Target="../media/image46.png"/><Relationship Id="rId15" Type="http://schemas.openxmlformats.org/officeDocument/2006/relationships/image" Target="../media/image47.png"/><Relationship Id="rId16" Type="http://schemas.openxmlformats.org/officeDocument/2006/relationships/image" Target="../media/image48.png"/><Relationship Id="rId17" Type="http://schemas.openxmlformats.org/officeDocument/2006/relationships/image" Target="../media/image49.png"/><Relationship Id="rId18" Type="http://schemas.openxmlformats.org/officeDocument/2006/relationships/image" Target="../media/image50.png"/><Relationship Id="rId19"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8.png"/><Relationship Id="rId6" Type="http://schemas.openxmlformats.org/officeDocument/2006/relationships/image" Target="../media/image53.png"/><Relationship Id="rId7" Type="http://schemas.openxmlformats.org/officeDocument/2006/relationships/image" Target="../media/image66.png"/><Relationship Id="rId8"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1" Type="http://schemas.openxmlformats.org/officeDocument/2006/relationships/slideLayout" Target="../slideLayouts/slideLayout6.xml"/><Relationship Id="rId2" Type="http://schemas.openxmlformats.org/officeDocument/2006/relationships/image" Target="../media/image7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2.png"/><Relationship Id="rId5" Type="http://schemas.openxmlformats.org/officeDocument/2006/relationships/image" Target="../media/image38.png"/><Relationship Id="rId6"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2.png"/><Relationship Id="rId5" Type="http://schemas.openxmlformats.org/officeDocument/2006/relationships/image" Target="../media/image38.png"/><Relationship Id="rId6" Type="http://schemas.openxmlformats.org/officeDocument/2006/relationships/image" Target="../media/image41.png"/><Relationship Id="rId7" Type="http://schemas.openxmlformats.org/officeDocument/2006/relationships/image" Target="../media/image82.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2.png"/><Relationship Id="rId5" Type="http://schemas.openxmlformats.org/officeDocument/2006/relationships/image" Target="../media/image38.png"/><Relationship Id="rId6" Type="http://schemas.openxmlformats.org/officeDocument/2006/relationships/image" Target="../media/image41.png"/><Relationship Id="rId7" Type="http://schemas.openxmlformats.org/officeDocument/2006/relationships/image" Target="../media/image82.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2.png"/><Relationship Id="rId5" Type="http://schemas.openxmlformats.org/officeDocument/2006/relationships/image" Target="../media/image38.png"/><Relationship Id="rId6" Type="http://schemas.openxmlformats.org/officeDocument/2006/relationships/image" Target="../media/image41.png"/><Relationship Id="rId7" Type="http://schemas.openxmlformats.org/officeDocument/2006/relationships/image" Target="../media/image82.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1" Type="http://schemas.openxmlformats.org/officeDocument/2006/relationships/slideLayout" Target="../slideLayouts/slideLayout6.xml"/><Relationship Id="rId2"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6.xml"/><Relationship Id="rId2"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82.png"/><Relationship Id="rId5" Type="http://schemas.openxmlformats.org/officeDocument/2006/relationships/image" Target="../media/image93.png"/><Relationship Id="rId1" Type="http://schemas.openxmlformats.org/officeDocument/2006/relationships/slideLayout" Target="../slideLayouts/slideLayout6.xml"/><Relationship Id="rId2"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jpeg"/><Relationship Id="rId6" Type="http://schemas.microsoft.com/office/2007/relationships/hdphoto" Target="../media/hdphoto1.wdp"/><Relationship Id="rId7" Type="http://schemas.openxmlformats.org/officeDocument/2006/relationships/image" Target="../media/image98.jpeg"/><Relationship Id="rId8" Type="http://schemas.microsoft.com/office/2007/relationships/hdphoto" Target="../media/hdphoto2.wdp"/><Relationship Id="rId9" Type="http://schemas.openxmlformats.org/officeDocument/2006/relationships/image" Target="../media/image99.jpeg"/><Relationship Id="rId10"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55.xml.rels><?xml version="1.0" encoding="UTF-8" standalone="yes"?>
<Relationships xmlns="http://schemas.openxmlformats.org/package/2006/relationships"><Relationship Id="rId11" Type="http://schemas.openxmlformats.org/officeDocument/2006/relationships/image" Target="../media/image100.png"/><Relationship Id="rId12" Type="http://schemas.openxmlformats.org/officeDocument/2006/relationships/image" Target="../media/image101.jpeg"/><Relationship Id="rId13"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image" Target="../media/image94.png"/><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jpeg"/><Relationship Id="rId6" Type="http://schemas.microsoft.com/office/2007/relationships/hdphoto" Target="../media/hdphoto4.wdp"/><Relationship Id="rId7" Type="http://schemas.openxmlformats.org/officeDocument/2006/relationships/image" Target="../media/image98.jpeg"/><Relationship Id="rId8" Type="http://schemas.microsoft.com/office/2007/relationships/hdphoto" Target="../media/hdphoto5.wdp"/><Relationship Id="rId9" Type="http://schemas.openxmlformats.org/officeDocument/2006/relationships/image" Target="../media/image99.jpeg"/><Relationship Id="rId10" Type="http://schemas.microsoft.com/office/2007/relationships/hdphoto" Target="../media/hdphoto6.wdp"/></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61.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1.png"/><Relationship Id="rId4" Type="http://schemas.openxmlformats.org/officeDocument/2006/relationships/image" Target="../media/image86.png"/><Relationship Id="rId5" Type="http://schemas.openxmlformats.org/officeDocument/2006/relationships/image" Target="../media/image10.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1.png"/><Relationship Id="rId9" Type="http://schemas.openxmlformats.org/officeDocument/2006/relationships/image" Target="../media/image43.png"/><Relationship Id="rId10" Type="http://schemas.openxmlformats.org/officeDocument/2006/relationships/image" Target="../media/image4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tags" Target="../tags/tag1.xml"/><Relationship Id="rId2"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Beyond the Piece of Cardboard: Learning to Adjust Photographs</a:t>
            </a:r>
            <a:endParaRPr lang="en-US" dirty="0"/>
          </a:p>
        </p:txBody>
      </p:sp>
      <p:sp>
        <p:nvSpPr>
          <p:cNvPr id="3" name="Subtitle 2"/>
          <p:cNvSpPr>
            <a:spLocks noGrp="1"/>
          </p:cNvSpPr>
          <p:nvPr>
            <p:ph type="subTitle" idx="1"/>
          </p:nvPr>
        </p:nvSpPr>
        <p:spPr>
          <a:xfrm>
            <a:off x="0" y="3886200"/>
            <a:ext cx="9144000" cy="2135094"/>
          </a:xfrm>
        </p:spPr>
        <p:txBody>
          <a:bodyPr>
            <a:normAutofit fontScale="85000" lnSpcReduction="10000"/>
          </a:bodyPr>
          <a:lstStyle/>
          <a:p>
            <a:r>
              <a:rPr lang="en-US" dirty="0" smtClean="0"/>
              <a:t>Sylvain Paris, Adobe (</a:t>
            </a:r>
            <a:r>
              <a:rPr lang="en-US" dirty="0" err="1" smtClean="0"/>
              <a:t>sparis@adobe.com</a:t>
            </a:r>
            <a:r>
              <a:rPr lang="en-US" dirty="0" smtClean="0"/>
              <a:t>)</a:t>
            </a:r>
          </a:p>
          <a:p>
            <a:endParaRPr lang="en-US" dirty="0" smtClean="0"/>
          </a:p>
          <a:p>
            <a:r>
              <a:rPr lang="en-US" i="1" dirty="0" smtClean="0"/>
              <a:t>with </a:t>
            </a:r>
            <a:r>
              <a:rPr lang="en-US" i="1" dirty="0" smtClean="0"/>
              <a:t>Mathieu </a:t>
            </a:r>
            <a:r>
              <a:rPr lang="en-US" i="1" dirty="0" err="1" smtClean="0"/>
              <a:t>Aubry</a:t>
            </a:r>
            <a:r>
              <a:rPr lang="en-US" i="1" dirty="0" smtClean="0"/>
              <a:t> (ENS/INRIA), </a:t>
            </a:r>
            <a:r>
              <a:rPr lang="en-US" i="1" dirty="0" err="1" smtClean="0"/>
              <a:t>Soonmin</a:t>
            </a:r>
            <a:r>
              <a:rPr lang="en-US" i="1" dirty="0" smtClean="0"/>
              <a:t> </a:t>
            </a:r>
            <a:r>
              <a:rPr lang="en-US" i="1" dirty="0" err="1" smtClean="0"/>
              <a:t>Bae</a:t>
            </a:r>
            <a:r>
              <a:rPr lang="en-US" i="1" dirty="0" smtClean="0"/>
              <a:t> (MIT), </a:t>
            </a:r>
            <a:r>
              <a:rPr lang="en-US" i="1" dirty="0" smtClean="0"/>
              <a:t/>
            </a:r>
            <a:br>
              <a:rPr lang="en-US" i="1" dirty="0" smtClean="0"/>
            </a:br>
            <a:r>
              <a:rPr lang="en-US" i="1" dirty="0" smtClean="0"/>
              <a:t>Vladimir </a:t>
            </a:r>
            <a:r>
              <a:rPr lang="en-US" i="1" dirty="0" err="1" smtClean="0"/>
              <a:t>Bychkovsky</a:t>
            </a:r>
            <a:r>
              <a:rPr lang="en-US" i="1" dirty="0" smtClean="0"/>
              <a:t> (MIT), </a:t>
            </a:r>
            <a:r>
              <a:rPr lang="en-US" i="1" dirty="0" smtClean="0"/>
              <a:t>Eric </a:t>
            </a:r>
            <a:r>
              <a:rPr lang="en-US" i="1" dirty="0"/>
              <a:t>Chan (Adobe</a:t>
            </a:r>
            <a:r>
              <a:rPr lang="en-US" i="1" dirty="0" smtClean="0"/>
              <a:t>),</a:t>
            </a:r>
            <a:br>
              <a:rPr lang="en-US" i="1" dirty="0" smtClean="0"/>
            </a:br>
            <a:r>
              <a:rPr lang="en-US" i="1" dirty="0" smtClean="0"/>
              <a:t>Sam </a:t>
            </a:r>
            <a:r>
              <a:rPr lang="en-US" i="1" dirty="0" err="1" smtClean="0"/>
              <a:t>Hasinoff</a:t>
            </a:r>
            <a:r>
              <a:rPr lang="en-US" i="1" dirty="0" smtClean="0"/>
              <a:t> (Google), Jan </a:t>
            </a:r>
            <a:r>
              <a:rPr lang="en-US" i="1" dirty="0" err="1" smtClean="0"/>
              <a:t>Kautz</a:t>
            </a:r>
            <a:r>
              <a:rPr lang="en-US" i="1" dirty="0" smtClean="0"/>
              <a:t> (UCL), </a:t>
            </a:r>
            <a:r>
              <a:rPr lang="en-US" i="1" dirty="0" err="1" smtClean="0"/>
              <a:t>Frédo</a:t>
            </a:r>
            <a:r>
              <a:rPr lang="en-US" i="1" dirty="0" smtClean="0"/>
              <a:t> </a:t>
            </a:r>
            <a:r>
              <a:rPr lang="en-US" i="1" dirty="0" smtClean="0"/>
              <a:t>Durand (MIT), </a:t>
            </a:r>
            <a:endParaRPr lang="en-US" i="1" dirty="0"/>
          </a:p>
        </p:txBody>
      </p:sp>
    </p:spTree>
    <p:extLst>
      <p:ext uri="{BB962C8B-B14F-4D97-AF65-F5344CB8AC3E}">
        <p14:creationId xmlns:p14="http://schemas.microsoft.com/office/powerpoint/2010/main" val="28913143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2" name="Rectangle 2"/>
          <p:cNvSpPr>
            <a:spLocks noGrp="1" noChangeArrowheads="1"/>
          </p:cNvSpPr>
          <p:nvPr>
            <p:ph type="title"/>
          </p:nvPr>
        </p:nvSpPr>
        <p:spPr>
          <a:xfrm>
            <a:off x="457200" y="0"/>
            <a:ext cx="8229600" cy="1143000"/>
          </a:xfrm>
        </p:spPr>
        <p:txBody>
          <a:bodyPr/>
          <a:lstStyle/>
          <a:p>
            <a:r>
              <a:rPr lang="en-US" altLang="ko-KR"/>
              <a:t>Tonal Aspects of Look</a:t>
            </a:r>
          </a:p>
        </p:txBody>
      </p:sp>
      <p:pic>
        <p:nvPicPr>
          <p:cNvPr id="1024004" name="Picture 4" descr="newstorm"/>
          <p:cNvPicPr>
            <a:picLocks noChangeAspect="1" noChangeArrowheads="1"/>
          </p:cNvPicPr>
          <p:nvPr/>
        </p:nvPicPr>
        <p:blipFill>
          <a:blip r:embed="rId3"/>
          <a:srcRect/>
          <a:stretch>
            <a:fillRect/>
          </a:stretch>
        </p:blipFill>
        <p:spPr bwMode="auto">
          <a:xfrm>
            <a:off x="179389" y="1131888"/>
            <a:ext cx="3883025" cy="3198813"/>
          </a:xfrm>
          <a:prstGeom prst="rect">
            <a:avLst/>
          </a:prstGeom>
          <a:noFill/>
          <a:ln w="38100">
            <a:solidFill>
              <a:schemeClr val="tx1"/>
            </a:solidFill>
            <a:miter lim="800000"/>
            <a:headEnd/>
            <a:tailEnd/>
          </a:ln>
        </p:spPr>
      </p:pic>
      <p:pic>
        <p:nvPicPr>
          <p:cNvPr id="1024005" name="Picture 5" descr="ruins"/>
          <p:cNvPicPr>
            <a:picLocks noChangeAspect="1" noChangeArrowheads="1"/>
          </p:cNvPicPr>
          <p:nvPr/>
        </p:nvPicPr>
        <p:blipFill>
          <a:blip r:embed="rId4"/>
          <a:srcRect/>
          <a:stretch>
            <a:fillRect/>
          </a:stretch>
        </p:blipFill>
        <p:spPr bwMode="auto">
          <a:xfrm>
            <a:off x="4213226" y="1131888"/>
            <a:ext cx="4765675" cy="3198813"/>
          </a:xfrm>
          <a:prstGeom prst="rect">
            <a:avLst/>
          </a:prstGeom>
          <a:noFill/>
          <a:ln w="38100">
            <a:solidFill>
              <a:schemeClr val="tx1"/>
            </a:solidFill>
            <a:miter lim="800000"/>
            <a:headEnd/>
            <a:tailEnd/>
          </a:ln>
        </p:spPr>
      </p:pic>
      <p:sp>
        <p:nvSpPr>
          <p:cNvPr id="1024006" name="Text Box 6"/>
          <p:cNvSpPr txBox="1">
            <a:spLocks noChangeArrowheads="1"/>
          </p:cNvSpPr>
          <p:nvPr/>
        </p:nvSpPr>
        <p:spPr bwMode="auto">
          <a:xfrm>
            <a:off x="1041400" y="4362450"/>
            <a:ext cx="2160588" cy="373659"/>
          </a:xfrm>
          <a:prstGeom prst="rect">
            <a:avLst/>
          </a:prstGeom>
          <a:noFill/>
          <a:ln w="9525">
            <a:noFill/>
            <a:miter lim="800000"/>
            <a:headEnd/>
            <a:tailEnd/>
          </a:ln>
          <a:effectLst/>
        </p:spPr>
        <p:txBody>
          <a:bodyPr lIns="91435" tIns="45718" rIns="91435" bIns="45718">
            <a:prstTxWarp prst="textNoShape">
              <a:avLst/>
            </a:prstTxWarp>
            <a:spAutoFit/>
          </a:bodyPr>
          <a:lstStyle/>
          <a:p>
            <a:pPr algn="ctr" defTabSz="914353" fontAlgn="base" latinLnBrk="1">
              <a:spcBef>
                <a:spcPct val="50000"/>
              </a:spcBef>
              <a:spcAft>
                <a:spcPct val="0"/>
              </a:spcAft>
            </a:pPr>
            <a:r>
              <a:rPr kumimoji="1" lang="en-US" altLang="ko-KR" dirty="0" err="1">
                <a:solidFill>
                  <a:srgbClr val="000000"/>
                </a:solidFill>
              </a:rPr>
              <a:t>Ansel</a:t>
            </a:r>
            <a:r>
              <a:rPr kumimoji="1" lang="en-US" altLang="ko-KR" dirty="0">
                <a:solidFill>
                  <a:srgbClr val="000000"/>
                </a:solidFill>
              </a:rPr>
              <a:t> Adams</a:t>
            </a:r>
          </a:p>
        </p:txBody>
      </p:sp>
      <p:sp>
        <p:nvSpPr>
          <p:cNvPr id="1024007" name="Text Box 7"/>
          <p:cNvSpPr txBox="1">
            <a:spLocks noChangeArrowheads="1"/>
          </p:cNvSpPr>
          <p:nvPr/>
        </p:nvSpPr>
        <p:spPr bwMode="auto">
          <a:xfrm>
            <a:off x="5514975" y="4362450"/>
            <a:ext cx="2160588" cy="373659"/>
          </a:xfrm>
          <a:prstGeom prst="rect">
            <a:avLst/>
          </a:prstGeom>
          <a:noFill/>
          <a:ln w="9525">
            <a:noFill/>
            <a:miter lim="800000"/>
            <a:headEnd/>
            <a:tailEnd/>
          </a:ln>
          <a:effectLst/>
        </p:spPr>
        <p:txBody>
          <a:bodyPr lIns="91435" tIns="45718" rIns="91435" bIns="45718">
            <a:prstTxWarp prst="textNoShape">
              <a:avLst/>
            </a:prstTxWarp>
            <a:spAutoFit/>
          </a:bodyPr>
          <a:lstStyle/>
          <a:p>
            <a:pPr algn="ctr" defTabSz="914353" fontAlgn="base" latinLnBrk="1">
              <a:spcBef>
                <a:spcPct val="50000"/>
              </a:spcBef>
              <a:spcAft>
                <a:spcPct val="0"/>
              </a:spcAft>
            </a:pPr>
            <a:r>
              <a:rPr kumimoji="1" lang="en-US" altLang="ko-KR" dirty="0" err="1">
                <a:solidFill>
                  <a:srgbClr val="000000"/>
                </a:solidFill>
              </a:rPr>
              <a:t>Kenro</a:t>
            </a:r>
            <a:r>
              <a:rPr kumimoji="1" lang="en-US" altLang="ko-KR" dirty="0">
                <a:solidFill>
                  <a:srgbClr val="000000"/>
                </a:solidFill>
              </a:rPr>
              <a:t> </a:t>
            </a:r>
            <a:r>
              <a:rPr kumimoji="1" lang="en-US" altLang="ko-KR" dirty="0" err="1">
                <a:solidFill>
                  <a:srgbClr val="000000"/>
                </a:solidFill>
              </a:rPr>
              <a:t>Izu</a:t>
            </a:r>
            <a:endParaRPr kumimoji="1" lang="en-US" altLang="ko-KR" dirty="0">
              <a:solidFill>
                <a:srgbClr val="000000"/>
              </a:solidFill>
            </a:endParaRPr>
          </a:p>
        </p:txBody>
      </p:sp>
    </p:spTree>
    <p:extLst>
      <p:ext uri="{BB962C8B-B14F-4D97-AF65-F5344CB8AC3E}">
        <p14:creationId xmlns:p14="http://schemas.microsoft.com/office/powerpoint/2010/main" val="123096782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50" name="Rectangle 2"/>
          <p:cNvSpPr>
            <a:spLocks noGrp="1" noChangeArrowheads="1"/>
          </p:cNvSpPr>
          <p:nvPr>
            <p:ph type="title"/>
          </p:nvPr>
        </p:nvSpPr>
        <p:spPr>
          <a:xfrm>
            <a:off x="457200" y="1156"/>
            <a:ext cx="8229600" cy="1143000"/>
          </a:xfrm>
        </p:spPr>
        <p:txBody>
          <a:bodyPr>
            <a:normAutofit fontScale="90000"/>
          </a:bodyPr>
          <a:lstStyle/>
          <a:p>
            <a:r>
              <a:rPr lang="en-US" altLang="ko-KR" dirty="0"/>
              <a:t>Tonal aspects of </a:t>
            </a:r>
            <a:r>
              <a:rPr lang="en-US" altLang="ko-KR" dirty="0" smtClean="0"/>
              <a:t>Look: Global </a:t>
            </a:r>
            <a:r>
              <a:rPr lang="en-US" altLang="ko-KR" dirty="0"/>
              <a:t>Contrast</a:t>
            </a:r>
          </a:p>
        </p:txBody>
      </p:sp>
      <p:sp>
        <p:nvSpPr>
          <p:cNvPr id="1026052" name="Rectangle 4"/>
          <p:cNvSpPr>
            <a:spLocks noChangeArrowheads="1"/>
          </p:cNvSpPr>
          <p:nvPr/>
        </p:nvSpPr>
        <p:spPr bwMode="auto">
          <a:xfrm>
            <a:off x="179388" y="5044644"/>
            <a:ext cx="8785225" cy="504825"/>
          </a:xfrm>
          <a:prstGeom prst="rect">
            <a:avLst/>
          </a:prstGeom>
          <a:gradFill rotWithShape="1">
            <a:gsLst>
              <a:gs pos="0">
                <a:srgbClr val="DDDDDD"/>
              </a:gs>
              <a:gs pos="100000">
                <a:srgbClr val="DDDDDD">
                  <a:gamma/>
                  <a:shade val="29804"/>
                  <a:invGamma/>
                </a:srgbClr>
              </a:gs>
            </a:gsLst>
            <a:lin ang="0" scaled="1"/>
          </a:gradFill>
          <a:ln w="9525">
            <a:noFill/>
            <a:miter lim="800000"/>
            <a:headEnd/>
            <a:tailEnd/>
          </a:ln>
          <a:effectLst/>
        </p:spPr>
        <p:txBody>
          <a:bodyPr wrap="none" lIns="91435" tIns="45718" rIns="91435" bIns="45718" anchor="ctr">
            <a:prstTxWarp prst="textNoShape">
              <a:avLst/>
            </a:prstTxWarp>
          </a:bodyPr>
          <a:lstStyle/>
          <a:p>
            <a:pPr algn="ctr" defTabSz="914353" fontAlgn="base" latinLnBrk="1">
              <a:spcBef>
                <a:spcPct val="20000"/>
              </a:spcBef>
              <a:spcAft>
                <a:spcPct val="0"/>
              </a:spcAft>
              <a:buFontTx/>
              <a:buChar char="•"/>
            </a:pPr>
            <a:endParaRPr kumimoji="1" lang="en-US" sz="2800" dirty="0">
              <a:solidFill>
                <a:srgbClr val="000000"/>
              </a:solidFill>
            </a:endParaRPr>
          </a:p>
        </p:txBody>
      </p:sp>
      <p:pic>
        <p:nvPicPr>
          <p:cNvPr id="1026053" name="Picture 5" descr="newstorm"/>
          <p:cNvPicPr>
            <a:picLocks noChangeAspect="1" noChangeArrowheads="1"/>
          </p:cNvPicPr>
          <p:nvPr/>
        </p:nvPicPr>
        <p:blipFill>
          <a:blip r:embed="rId3"/>
          <a:srcRect/>
          <a:stretch>
            <a:fillRect/>
          </a:stretch>
        </p:blipFill>
        <p:spPr bwMode="auto">
          <a:xfrm>
            <a:off x="179389" y="1136219"/>
            <a:ext cx="3883025" cy="3198813"/>
          </a:xfrm>
          <a:prstGeom prst="rect">
            <a:avLst/>
          </a:prstGeom>
          <a:noFill/>
          <a:ln w="38100">
            <a:solidFill>
              <a:schemeClr val="tx1"/>
            </a:solidFill>
            <a:miter lim="800000"/>
            <a:headEnd/>
            <a:tailEnd/>
          </a:ln>
        </p:spPr>
      </p:pic>
      <p:pic>
        <p:nvPicPr>
          <p:cNvPr id="1026054" name="Picture 6" descr="ruins"/>
          <p:cNvPicPr>
            <a:picLocks noChangeAspect="1" noChangeArrowheads="1"/>
          </p:cNvPicPr>
          <p:nvPr/>
        </p:nvPicPr>
        <p:blipFill>
          <a:blip r:embed="rId4"/>
          <a:srcRect/>
          <a:stretch>
            <a:fillRect/>
          </a:stretch>
        </p:blipFill>
        <p:spPr bwMode="auto">
          <a:xfrm>
            <a:off x="4211639" y="1136219"/>
            <a:ext cx="4765675" cy="3198813"/>
          </a:xfrm>
          <a:prstGeom prst="rect">
            <a:avLst/>
          </a:prstGeom>
          <a:noFill/>
          <a:ln w="38100">
            <a:solidFill>
              <a:schemeClr val="tx1"/>
            </a:solidFill>
            <a:miter lim="800000"/>
            <a:headEnd/>
            <a:tailEnd/>
          </a:ln>
        </p:spPr>
      </p:pic>
      <p:sp>
        <p:nvSpPr>
          <p:cNvPr id="1026055" name="Text Box 7"/>
          <p:cNvSpPr txBox="1">
            <a:spLocks noChangeArrowheads="1"/>
          </p:cNvSpPr>
          <p:nvPr/>
        </p:nvSpPr>
        <p:spPr bwMode="auto">
          <a:xfrm>
            <a:off x="1041400" y="4363606"/>
            <a:ext cx="2160588" cy="373659"/>
          </a:xfrm>
          <a:prstGeom prst="rect">
            <a:avLst/>
          </a:prstGeom>
          <a:noFill/>
          <a:ln w="9525">
            <a:noFill/>
            <a:miter lim="800000"/>
            <a:headEnd/>
            <a:tailEnd/>
          </a:ln>
          <a:effectLst/>
        </p:spPr>
        <p:txBody>
          <a:bodyPr lIns="91435" tIns="45718" rIns="91435" bIns="45718">
            <a:prstTxWarp prst="textNoShape">
              <a:avLst/>
            </a:prstTxWarp>
            <a:spAutoFit/>
          </a:bodyPr>
          <a:lstStyle/>
          <a:p>
            <a:pPr algn="ctr" defTabSz="914353" fontAlgn="base" latinLnBrk="1">
              <a:spcBef>
                <a:spcPct val="50000"/>
              </a:spcBef>
              <a:spcAft>
                <a:spcPct val="0"/>
              </a:spcAft>
            </a:pPr>
            <a:r>
              <a:rPr kumimoji="1" lang="en-US" altLang="ko-KR" dirty="0" err="1">
                <a:solidFill>
                  <a:srgbClr val="000000"/>
                </a:solidFill>
              </a:rPr>
              <a:t>Ansel</a:t>
            </a:r>
            <a:r>
              <a:rPr kumimoji="1" lang="en-US" altLang="ko-KR" dirty="0">
                <a:solidFill>
                  <a:srgbClr val="000000"/>
                </a:solidFill>
              </a:rPr>
              <a:t> Adams</a:t>
            </a:r>
          </a:p>
        </p:txBody>
      </p:sp>
      <p:sp>
        <p:nvSpPr>
          <p:cNvPr id="1026056" name="Text Box 8"/>
          <p:cNvSpPr txBox="1">
            <a:spLocks noChangeArrowheads="1"/>
          </p:cNvSpPr>
          <p:nvPr/>
        </p:nvSpPr>
        <p:spPr bwMode="auto">
          <a:xfrm>
            <a:off x="5514975" y="4363606"/>
            <a:ext cx="2160588" cy="373659"/>
          </a:xfrm>
          <a:prstGeom prst="rect">
            <a:avLst/>
          </a:prstGeom>
          <a:noFill/>
          <a:ln w="9525">
            <a:noFill/>
            <a:miter lim="800000"/>
            <a:headEnd/>
            <a:tailEnd/>
          </a:ln>
          <a:effectLst/>
        </p:spPr>
        <p:txBody>
          <a:bodyPr lIns="91435" tIns="45718" rIns="91435" bIns="45718">
            <a:prstTxWarp prst="textNoShape">
              <a:avLst/>
            </a:prstTxWarp>
            <a:spAutoFit/>
          </a:bodyPr>
          <a:lstStyle/>
          <a:p>
            <a:pPr algn="ctr" defTabSz="914353" fontAlgn="base" latinLnBrk="1">
              <a:spcBef>
                <a:spcPct val="50000"/>
              </a:spcBef>
              <a:spcAft>
                <a:spcPct val="0"/>
              </a:spcAft>
            </a:pPr>
            <a:r>
              <a:rPr kumimoji="1" lang="en-US" altLang="ko-KR" dirty="0" err="1">
                <a:solidFill>
                  <a:srgbClr val="000000"/>
                </a:solidFill>
              </a:rPr>
              <a:t>Kenro</a:t>
            </a:r>
            <a:r>
              <a:rPr kumimoji="1" lang="en-US" altLang="ko-KR" dirty="0">
                <a:solidFill>
                  <a:srgbClr val="000000"/>
                </a:solidFill>
              </a:rPr>
              <a:t> </a:t>
            </a:r>
            <a:r>
              <a:rPr kumimoji="1" lang="en-US" altLang="ko-KR" dirty="0" err="1">
                <a:solidFill>
                  <a:srgbClr val="000000"/>
                </a:solidFill>
              </a:rPr>
              <a:t>Izu</a:t>
            </a:r>
            <a:endParaRPr kumimoji="1" lang="en-US" altLang="ko-KR" dirty="0">
              <a:solidFill>
                <a:srgbClr val="000000"/>
              </a:solidFill>
            </a:endParaRPr>
          </a:p>
        </p:txBody>
      </p:sp>
      <p:sp>
        <p:nvSpPr>
          <p:cNvPr id="1026057" name="Rectangle 9"/>
          <p:cNvSpPr>
            <a:spLocks noChangeArrowheads="1"/>
          </p:cNvSpPr>
          <p:nvPr/>
        </p:nvSpPr>
        <p:spPr bwMode="auto">
          <a:xfrm>
            <a:off x="250825" y="1580718"/>
            <a:ext cx="1079500" cy="1079500"/>
          </a:xfrm>
          <a:prstGeom prst="rect">
            <a:avLst/>
          </a:prstGeom>
          <a:noFill/>
          <a:ln w="63500">
            <a:solidFill>
              <a:srgbClr val="FF9999"/>
            </a:solidFill>
            <a:miter lim="800000"/>
            <a:headEnd/>
            <a:tailEnd/>
          </a:ln>
          <a:effectLst>
            <a:outerShdw blurRad="63500" dist="38099" dir="2700000" algn="ctr" rotWithShape="0">
              <a:schemeClr val="tx2">
                <a:alpha val="74998"/>
              </a:schemeClr>
            </a:outerShdw>
          </a:effectLst>
        </p:spPr>
        <p:txBody>
          <a:bodyPr wrap="none" lIns="91435" tIns="45718" rIns="91435" bIns="45718" anchor="ctr">
            <a:prstTxWarp prst="textNoShape">
              <a:avLst/>
            </a:prstTxWarp>
          </a:bodyPr>
          <a:lstStyle/>
          <a:p>
            <a:pPr algn="ctr" defTabSz="914353" fontAlgn="base" latinLnBrk="1">
              <a:spcBef>
                <a:spcPct val="20000"/>
              </a:spcBef>
              <a:spcAft>
                <a:spcPct val="0"/>
              </a:spcAft>
              <a:buFontTx/>
              <a:buChar char="•"/>
            </a:pPr>
            <a:endParaRPr kumimoji="1" lang="en-US" sz="2800" dirty="0">
              <a:solidFill>
                <a:srgbClr val="000000"/>
              </a:solidFill>
            </a:endParaRPr>
          </a:p>
        </p:txBody>
      </p:sp>
      <p:sp>
        <p:nvSpPr>
          <p:cNvPr id="1026058" name="Rectangle 10"/>
          <p:cNvSpPr>
            <a:spLocks noChangeArrowheads="1"/>
          </p:cNvSpPr>
          <p:nvPr/>
        </p:nvSpPr>
        <p:spPr bwMode="auto">
          <a:xfrm>
            <a:off x="2771775" y="1291793"/>
            <a:ext cx="1079500" cy="1079500"/>
          </a:xfrm>
          <a:prstGeom prst="rect">
            <a:avLst/>
          </a:prstGeom>
          <a:noFill/>
          <a:ln w="63500">
            <a:solidFill>
              <a:srgbClr val="66FFFF"/>
            </a:solidFill>
            <a:miter lim="800000"/>
            <a:headEnd/>
            <a:tailEnd/>
          </a:ln>
          <a:effectLst>
            <a:outerShdw blurRad="63500" dist="53882" dir="2700000" algn="ctr" rotWithShape="0">
              <a:schemeClr val="tx1">
                <a:alpha val="50000"/>
              </a:schemeClr>
            </a:outerShdw>
          </a:effectLst>
        </p:spPr>
        <p:txBody>
          <a:bodyPr wrap="none" lIns="91435" tIns="45718" rIns="91435" bIns="45718" anchor="ctr">
            <a:prstTxWarp prst="textNoShape">
              <a:avLst/>
            </a:prstTxWarp>
          </a:bodyPr>
          <a:lstStyle/>
          <a:p>
            <a:pPr algn="ctr" defTabSz="914353" fontAlgn="base" latinLnBrk="1">
              <a:spcBef>
                <a:spcPct val="20000"/>
              </a:spcBef>
              <a:spcAft>
                <a:spcPct val="0"/>
              </a:spcAft>
              <a:buFontTx/>
              <a:buChar char="•"/>
            </a:pPr>
            <a:endParaRPr kumimoji="1" lang="en-US" sz="2800" dirty="0">
              <a:solidFill>
                <a:srgbClr val="000000"/>
              </a:solidFill>
            </a:endParaRPr>
          </a:p>
        </p:txBody>
      </p:sp>
      <p:sp>
        <p:nvSpPr>
          <p:cNvPr id="1026059" name="Text Box 11"/>
          <p:cNvSpPr txBox="1">
            <a:spLocks noChangeArrowheads="1"/>
          </p:cNvSpPr>
          <p:nvPr/>
        </p:nvSpPr>
        <p:spPr bwMode="auto">
          <a:xfrm>
            <a:off x="107950" y="5031944"/>
            <a:ext cx="4464050" cy="525142"/>
          </a:xfrm>
          <a:prstGeom prst="rect">
            <a:avLst/>
          </a:prstGeom>
          <a:noFill/>
          <a:ln w="9525">
            <a:noFill/>
            <a:miter lim="800000"/>
            <a:headEnd/>
            <a:tailEnd/>
          </a:ln>
          <a:effectLst/>
        </p:spPr>
        <p:txBody>
          <a:bodyPr lIns="91435" tIns="45718" rIns="91435" bIns="45718">
            <a:prstTxWarp prst="textNoShape">
              <a:avLst/>
            </a:prstTxWarp>
            <a:spAutoFit/>
          </a:bodyPr>
          <a:lstStyle/>
          <a:p>
            <a:pPr algn="ctr" defTabSz="914353" fontAlgn="base" latinLnBrk="1">
              <a:spcBef>
                <a:spcPct val="50000"/>
              </a:spcBef>
              <a:spcAft>
                <a:spcPct val="0"/>
              </a:spcAft>
            </a:pPr>
            <a:r>
              <a:rPr kumimoji="1" lang="en-US" altLang="ko-KR" sz="2800" b="1" dirty="0">
                <a:solidFill>
                  <a:srgbClr val="000000"/>
                </a:solidFill>
              </a:rPr>
              <a:t>High Global Contrast</a:t>
            </a:r>
          </a:p>
        </p:txBody>
      </p:sp>
      <p:sp>
        <p:nvSpPr>
          <p:cNvPr id="1026060" name="Text Box 12"/>
          <p:cNvSpPr txBox="1">
            <a:spLocks noChangeArrowheads="1"/>
          </p:cNvSpPr>
          <p:nvPr/>
        </p:nvSpPr>
        <p:spPr bwMode="auto">
          <a:xfrm>
            <a:off x="4787900" y="5021554"/>
            <a:ext cx="3816350" cy="1169547"/>
          </a:xfrm>
          <a:prstGeom prst="rect">
            <a:avLst/>
          </a:prstGeom>
          <a:noFill/>
          <a:ln w="9525">
            <a:noFill/>
            <a:miter lim="800000"/>
            <a:headEnd/>
            <a:tailEnd/>
          </a:ln>
          <a:effectLst/>
        </p:spPr>
        <p:txBody>
          <a:bodyPr lIns="91435" tIns="45718" rIns="91435" bIns="45718">
            <a:prstTxWarp prst="textNoShape">
              <a:avLst/>
            </a:prstTxWarp>
            <a:spAutoFit/>
          </a:bodyPr>
          <a:lstStyle/>
          <a:p>
            <a:pPr algn="ctr" defTabSz="914353" fontAlgn="base" latinLnBrk="1">
              <a:spcBef>
                <a:spcPct val="50000"/>
              </a:spcBef>
              <a:spcAft>
                <a:spcPct val="0"/>
              </a:spcAft>
            </a:pPr>
            <a:r>
              <a:rPr kumimoji="1" lang="en-US" altLang="ko-KR" sz="2800" b="1" dirty="0">
                <a:solidFill>
                  <a:srgbClr val="FFFFFF"/>
                </a:solidFill>
              </a:rPr>
              <a:t>Low Global Contrast</a:t>
            </a:r>
          </a:p>
          <a:p>
            <a:pPr algn="ctr" defTabSz="914353" fontAlgn="base" latinLnBrk="1">
              <a:spcBef>
                <a:spcPct val="50000"/>
              </a:spcBef>
              <a:spcAft>
                <a:spcPct val="0"/>
              </a:spcAft>
            </a:pPr>
            <a:endParaRPr kumimoji="1" lang="en-US" altLang="ko-KR" sz="2800" b="1" dirty="0">
              <a:solidFill>
                <a:srgbClr val="000000"/>
              </a:solidFill>
            </a:endParaRPr>
          </a:p>
        </p:txBody>
      </p:sp>
    </p:spTree>
    <p:extLst>
      <p:ext uri="{BB962C8B-B14F-4D97-AF65-F5344CB8AC3E}">
        <p14:creationId xmlns:p14="http://schemas.microsoft.com/office/powerpoint/2010/main" val="260529427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noGrp="1" noChangeArrowheads="1"/>
          </p:cNvSpPr>
          <p:nvPr>
            <p:ph type="title"/>
          </p:nvPr>
        </p:nvSpPr>
        <p:spPr>
          <a:xfrm>
            <a:off x="457200" y="0"/>
            <a:ext cx="8229600" cy="1143000"/>
          </a:xfrm>
        </p:spPr>
        <p:txBody>
          <a:bodyPr>
            <a:normAutofit fontScale="90000"/>
          </a:bodyPr>
          <a:lstStyle/>
          <a:p>
            <a:r>
              <a:rPr lang="en-US" altLang="ko-KR" dirty="0"/>
              <a:t>Tonal aspects of </a:t>
            </a:r>
            <a:r>
              <a:rPr lang="en-US" altLang="ko-KR" dirty="0" smtClean="0"/>
              <a:t>Look: Local </a:t>
            </a:r>
            <a:r>
              <a:rPr lang="en-US" altLang="ko-KR" dirty="0"/>
              <a:t>Contrast</a:t>
            </a:r>
          </a:p>
        </p:txBody>
      </p:sp>
      <p:sp>
        <p:nvSpPr>
          <p:cNvPr id="1028100" name="Rectangle 4"/>
          <p:cNvSpPr>
            <a:spLocks noChangeArrowheads="1"/>
          </p:cNvSpPr>
          <p:nvPr/>
        </p:nvSpPr>
        <p:spPr bwMode="auto">
          <a:xfrm>
            <a:off x="179388" y="5038726"/>
            <a:ext cx="8785225" cy="504825"/>
          </a:xfrm>
          <a:prstGeom prst="rect">
            <a:avLst/>
          </a:prstGeom>
          <a:gradFill rotWithShape="1">
            <a:gsLst>
              <a:gs pos="0">
                <a:srgbClr val="DDDDDD"/>
              </a:gs>
              <a:gs pos="100000">
                <a:srgbClr val="DDDDDD">
                  <a:gamma/>
                  <a:shade val="29804"/>
                  <a:invGamma/>
                </a:srgbClr>
              </a:gs>
            </a:gsLst>
            <a:lin ang="0" scaled="1"/>
          </a:gradFill>
          <a:ln w="9525">
            <a:noFill/>
            <a:miter lim="800000"/>
            <a:headEnd/>
            <a:tailEnd/>
          </a:ln>
          <a:effectLst/>
        </p:spPr>
        <p:txBody>
          <a:bodyPr wrap="none" lIns="91435" tIns="45718" rIns="91435" bIns="45718" anchor="ctr">
            <a:prstTxWarp prst="textNoShape">
              <a:avLst/>
            </a:prstTxWarp>
          </a:bodyPr>
          <a:lstStyle/>
          <a:p>
            <a:pPr algn="ctr" defTabSz="914353" fontAlgn="base" latinLnBrk="1">
              <a:spcBef>
                <a:spcPct val="20000"/>
              </a:spcBef>
              <a:spcAft>
                <a:spcPct val="0"/>
              </a:spcAft>
              <a:buFontTx/>
              <a:buChar char="•"/>
            </a:pPr>
            <a:endParaRPr kumimoji="1" lang="en-US" sz="2800" dirty="0">
              <a:solidFill>
                <a:srgbClr val="000000"/>
              </a:solidFill>
            </a:endParaRPr>
          </a:p>
        </p:txBody>
      </p:sp>
      <p:pic>
        <p:nvPicPr>
          <p:cNvPr id="1028101" name="Picture 5" descr="newstorm"/>
          <p:cNvPicPr>
            <a:picLocks noChangeAspect="1" noChangeArrowheads="1"/>
          </p:cNvPicPr>
          <p:nvPr/>
        </p:nvPicPr>
        <p:blipFill>
          <a:blip r:embed="rId3"/>
          <a:srcRect/>
          <a:stretch>
            <a:fillRect/>
          </a:stretch>
        </p:blipFill>
        <p:spPr bwMode="auto">
          <a:xfrm>
            <a:off x="179389" y="1138238"/>
            <a:ext cx="3883025" cy="3198813"/>
          </a:xfrm>
          <a:prstGeom prst="rect">
            <a:avLst/>
          </a:prstGeom>
          <a:noFill/>
          <a:ln w="38100">
            <a:solidFill>
              <a:schemeClr val="tx1"/>
            </a:solidFill>
            <a:miter lim="800000"/>
            <a:headEnd/>
            <a:tailEnd/>
          </a:ln>
        </p:spPr>
      </p:pic>
      <p:pic>
        <p:nvPicPr>
          <p:cNvPr id="1028102" name="Picture 6" descr="ruins"/>
          <p:cNvPicPr>
            <a:picLocks noChangeAspect="1" noChangeArrowheads="1"/>
          </p:cNvPicPr>
          <p:nvPr/>
        </p:nvPicPr>
        <p:blipFill>
          <a:blip r:embed="rId4"/>
          <a:srcRect/>
          <a:stretch>
            <a:fillRect/>
          </a:stretch>
        </p:blipFill>
        <p:spPr bwMode="auto">
          <a:xfrm>
            <a:off x="4211639" y="1138238"/>
            <a:ext cx="4765675" cy="3198813"/>
          </a:xfrm>
          <a:prstGeom prst="rect">
            <a:avLst/>
          </a:prstGeom>
          <a:noFill/>
          <a:ln w="38100">
            <a:solidFill>
              <a:schemeClr val="tx1"/>
            </a:solidFill>
            <a:miter lim="800000"/>
            <a:headEnd/>
            <a:tailEnd/>
          </a:ln>
        </p:spPr>
      </p:pic>
      <p:sp>
        <p:nvSpPr>
          <p:cNvPr id="1028103" name="Text Box 7"/>
          <p:cNvSpPr txBox="1">
            <a:spLocks noChangeArrowheads="1"/>
          </p:cNvSpPr>
          <p:nvPr/>
        </p:nvSpPr>
        <p:spPr bwMode="auto">
          <a:xfrm>
            <a:off x="71439" y="5038725"/>
            <a:ext cx="4932362" cy="488950"/>
          </a:xfrm>
          <a:prstGeom prst="rect">
            <a:avLst/>
          </a:prstGeom>
          <a:noFill/>
          <a:ln w="9525">
            <a:noFill/>
            <a:miter lim="800000"/>
            <a:headEnd/>
            <a:tailEnd/>
          </a:ln>
          <a:effectLst/>
        </p:spPr>
        <p:txBody>
          <a:bodyPr lIns="91435" tIns="45718" rIns="91435" bIns="45718">
            <a:prstTxWarp prst="textNoShape">
              <a:avLst/>
            </a:prstTxWarp>
            <a:spAutoFit/>
          </a:bodyPr>
          <a:lstStyle/>
          <a:p>
            <a:pPr algn="ctr" defTabSz="914353" fontAlgn="base" latinLnBrk="1">
              <a:spcBef>
                <a:spcPct val="50000"/>
              </a:spcBef>
              <a:spcAft>
                <a:spcPct val="0"/>
              </a:spcAft>
            </a:pPr>
            <a:r>
              <a:rPr kumimoji="1" lang="en-US" altLang="ko-KR" sz="2600" b="1" dirty="0">
                <a:solidFill>
                  <a:srgbClr val="000000"/>
                </a:solidFill>
              </a:rPr>
              <a:t>Variable amount of texture</a:t>
            </a:r>
          </a:p>
        </p:txBody>
      </p:sp>
      <p:sp>
        <p:nvSpPr>
          <p:cNvPr id="1028104" name="Text Box 8"/>
          <p:cNvSpPr txBox="1">
            <a:spLocks noChangeArrowheads="1"/>
          </p:cNvSpPr>
          <p:nvPr/>
        </p:nvSpPr>
        <p:spPr bwMode="auto">
          <a:xfrm>
            <a:off x="4932363" y="5038725"/>
            <a:ext cx="3816350" cy="488950"/>
          </a:xfrm>
          <a:prstGeom prst="rect">
            <a:avLst/>
          </a:prstGeom>
          <a:noFill/>
          <a:ln w="9525">
            <a:noFill/>
            <a:miter lim="800000"/>
            <a:headEnd/>
            <a:tailEnd/>
          </a:ln>
          <a:effectLst/>
        </p:spPr>
        <p:txBody>
          <a:bodyPr lIns="91435" tIns="45718" rIns="91435" bIns="45718">
            <a:prstTxWarp prst="textNoShape">
              <a:avLst/>
            </a:prstTxWarp>
            <a:spAutoFit/>
          </a:bodyPr>
          <a:lstStyle/>
          <a:p>
            <a:pPr algn="ctr" defTabSz="914353" fontAlgn="base" latinLnBrk="1">
              <a:spcBef>
                <a:spcPct val="50000"/>
              </a:spcBef>
              <a:spcAft>
                <a:spcPct val="0"/>
              </a:spcAft>
            </a:pPr>
            <a:r>
              <a:rPr kumimoji="1" lang="en-US" altLang="ko-KR" sz="2600" b="1" dirty="0">
                <a:solidFill>
                  <a:srgbClr val="FFFFFF"/>
                </a:solidFill>
              </a:rPr>
              <a:t>Texture everywhere</a:t>
            </a:r>
            <a:endParaRPr kumimoji="1" lang="en-US" altLang="ko-KR" sz="2600" b="1" dirty="0">
              <a:solidFill>
                <a:srgbClr val="000000"/>
              </a:solidFill>
            </a:endParaRPr>
          </a:p>
        </p:txBody>
      </p:sp>
      <p:sp>
        <p:nvSpPr>
          <p:cNvPr id="1028105" name="Rectangle 9"/>
          <p:cNvSpPr>
            <a:spLocks noChangeArrowheads="1"/>
          </p:cNvSpPr>
          <p:nvPr/>
        </p:nvSpPr>
        <p:spPr bwMode="auto">
          <a:xfrm>
            <a:off x="1835150" y="3167062"/>
            <a:ext cx="1079500" cy="1079500"/>
          </a:xfrm>
          <a:prstGeom prst="rect">
            <a:avLst/>
          </a:prstGeom>
          <a:noFill/>
          <a:ln w="63500">
            <a:solidFill>
              <a:srgbClr val="FF9999"/>
            </a:solidFill>
            <a:miter lim="800000"/>
            <a:headEnd/>
            <a:tailEnd/>
          </a:ln>
          <a:effectLst>
            <a:outerShdw blurRad="63500" dist="38099" dir="2700000" algn="ctr" rotWithShape="0">
              <a:schemeClr val="tx2">
                <a:alpha val="74998"/>
              </a:schemeClr>
            </a:outerShdw>
          </a:effectLst>
        </p:spPr>
        <p:txBody>
          <a:bodyPr wrap="none" lIns="91435" tIns="45718" rIns="91435" bIns="45718" anchor="ctr">
            <a:prstTxWarp prst="textNoShape">
              <a:avLst/>
            </a:prstTxWarp>
          </a:bodyPr>
          <a:lstStyle/>
          <a:p>
            <a:pPr algn="ctr" defTabSz="914353" fontAlgn="base" latinLnBrk="1">
              <a:spcBef>
                <a:spcPct val="20000"/>
              </a:spcBef>
              <a:spcAft>
                <a:spcPct val="0"/>
              </a:spcAft>
              <a:buFontTx/>
              <a:buChar char="•"/>
            </a:pPr>
            <a:endParaRPr kumimoji="1" lang="en-US" sz="2800" dirty="0">
              <a:solidFill>
                <a:srgbClr val="000000"/>
              </a:solidFill>
            </a:endParaRPr>
          </a:p>
        </p:txBody>
      </p:sp>
      <p:sp>
        <p:nvSpPr>
          <p:cNvPr id="1028106" name="Rectangle 10"/>
          <p:cNvSpPr>
            <a:spLocks noChangeArrowheads="1"/>
          </p:cNvSpPr>
          <p:nvPr/>
        </p:nvSpPr>
        <p:spPr bwMode="auto">
          <a:xfrm>
            <a:off x="1403351" y="1295400"/>
            <a:ext cx="1079500" cy="1079500"/>
          </a:xfrm>
          <a:prstGeom prst="rect">
            <a:avLst/>
          </a:prstGeom>
          <a:noFill/>
          <a:ln w="63500">
            <a:solidFill>
              <a:srgbClr val="66FFFF"/>
            </a:solidFill>
            <a:miter lim="800000"/>
            <a:headEnd/>
            <a:tailEnd/>
          </a:ln>
          <a:effectLst>
            <a:outerShdw blurRad="63500" dist="53882" dir="2700000" algn="ctr" rotWithShape="0">
              <a:schemeClr val="tx1">
                <a:alpha val="50000"/>
              </a:schemeClr>
            </a:outerShdw>
          </a:effectLst>
        </p:spPr>
        <p:txBody>
          <a:bodyPr wrap="none" lIns="91435" tIns="45718" rIns="91435" bIns="45718" anchor="ctr">
            <a:prstTxWarp prst="textNoShape">
              <a:avLst/>
            </a:prstTxWarp>
          </a:bodyPr>
          <a:lstStyle/>
          <a:p>
            <a:pPr algn="ctr" defTabSz="914353" fontAlgn="base" latinLnBrk="1">
              <a:spcBef>
                <a:spcPct val="20000"/>
              </a:spcBef>
              <a:spcAft>
                <a:spcPct val="0"/>
              </a:spcAft>
              <a:buFontTx/>
              <a:buChar char="•"/>
            </a:pPr>
            <a:endParaRPr kumimoji="1" lang="en-US" sz="2800" dirty="0">
              <a:solidFill>
                <a:srgbClr val="000000"/>
              </a:solidFill>
            </a:endParaRPr>
          </a:p>
        </p:txBody>
      </p:sp>
      <p:sp>
        <p:nvSpPr>
          <p:cNvPr id="1028107" name="Text Box 11"/>
          <p:cNvSpPr txBox="1">
            <a:spLocks noChangeArrowheads="1"/>
          </p:cNvSpPr>
          <p:nvPr/>
        </p:nvSpPr>
        <p:spPr bwMode="auto">
          <a:xfrm>
            <a:off x="1041400" y="4362450"/>
            <a:ext cx="2160588" cy="373659"/>
          </a:xfrm>
          <a:prstGeom prst="rect">
            <a:avLst/>
          </a:prstGeom>
          <a:noFill/>
          <a:ln w="9525">
            <a:noFill/>
            <a:miter lim="800000"/>
            <a:headEnd/>
            <a:tailEnd/>
          </a:ln>
          <a:effectLst/>
        </p:spPr>
        <p:txBody>
          <a:bodyPr lIns="91435" tIns="45718" rIns="91435" bIns="45718">
            <a:prstTxWarp prst="textNoShape">
              <a:avLst/>
            </a:prstTxWarp>
            <a:spAutoFit/>
          </a:bodyPr>
          <a:lstStyle/>
          <a:p>
            <a:pPr algn="ctr" defTabSz="914353" fontAlgn="base" latinLnBrk="1">
              <a:spcBef>
                <a:spcPct val="50000"/>
              </a:spcBef>
              <a:spcAft>
                <a:spcPct val="0"/>
              </a:spcAft>
            </a:pPr>
            <a:r>
              <a:rPr kumimoji="1" lang="en-US" altLang="ko-KR" dirty="0" err="1">
                <a:solidFill>
                  <a:srgbClr val="000000"/>
                </a:solidFill>
              </a:rPr>
              <a:t>Ansel</a:t>
            </a:r>
            <a:r>
              <a:rPr kumimoji="1" lang="en-US" altLang="ko-KR" dirty="0">
                <a:solidFill>
                  <a:srgbClr val="000000"/>
                </a:solidFill>
              </a:rPr>
              <a:t> Adams</a:t>
            </a:r>
          </a:p>
        </p:txBody>
      </p:sp>
      <p:sp>
        <p:nvSpPr>
          <p:cNvPr id="1028108" name="Text Box 12"/>
          <p:cNvSpPr txBox="1">
            <a:spLocks noChangeArrowheads="1"/>
          </p:cNvSpPr>
          <p:nvPr/>
        </p:nvSpPr>
        <p:spPr bwMode="auto">
          <a:xfrm>
            <a:off x="5514975" y="4362450"/>
            <a:ext cx="2160588" cy="373659"/>
          </a:xfrm>
          <a:prstGeom prst="rect">
            <a:avLst/>
          </a:prstGeom>
          <a:noFill/>
          <a:ln w="9525">
            <a:noFill/>
            <a:miter lim="800000"/>
            <a:headEnd/>
            <a:tailEnd/>
          </a:ln>
          <a:effectLst/>
        </p:spPr>
        <p:txBody>
          <a:bodyPr lIns="91435" tIns="45718" rIns="91435" bIns="45718">
            <a:prstTxWarp prst="textNoShape">
              <a:avLst/>
            </a:prstTxWarp>
            <a:spAutoFit/>
          </a:bodyPr>
          <a:lstStyle/>
          <a:p>
            <a:pPr algn="ctr" defTabSz="914353" fontAlgn="base" latinLnBrk="1">
              <a:spcBef>
                <a:spcPct val="50000"/>
              </a:spcBef>
              <a:spcAft>
                <a:spcPct val="0"/>
              </a:spcAft>
            </a:pPr>
            <a:r>
              <a:rPr kumimoji="1" lang="en-US" altLang="ko-KR" dirty="0" err="1">
                <a:solidFill>
                  <a:srgbClr val="000000"/>
                </a:solidFill>
              </a:rPr>
              <a:t>Kenro</a:t>
            </a:r>
            <a:r>
              <a:rPr kumimoji="1" lang="en-US" altLang="ko-KR" dirty="0">
                <a:solidFill>
                  <a:srgbClr val="000000"/>
                </a:solidFill>
              </a:rPr>
              <a:t> </a:t>
            </a:r>
            <a:r>
              <a:rPr kumimoji="1" lang="en-US" altLang="ko-KR" dirty="0" err="1">
                <a:solidFill>
                  <a:srgbClr val="000000"/>
                </a:solidFill>
              </a:rPr>
              <a:t>Izu</a:t>
            </a:r>
            <a:endParaRPr kumimoji="1" lang="en-US" altLang="ko-KR" dirty="0">
              <a:solidFill>
                <a:srgbClr val="000000"/>
              </a:solidFill>
            </a:endParaRPr>
          </a:p>
        </p:txBody>
      </p:sp>
    </p:spTree>
    <p:extLst>
      <p:ext uri="{BB962C8B-B14F-4D97-AF65-F5344CB8AC3E}">
        <p14:creationId xmlns:p14="http://schemas.microsoft.com/office/powerpoint/2010/main" val="13568910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23092"/>
            <a:ext cx="7772400" cy="3186544"/>
          </a:xfrm>
        </p:spPr>
        <p:txBody>
          <a:bodyPr>
            <a:normAutofit/>
          </a:bodyPr>
          <a:lstStyle/>
          <a:p>
            <a:r>
              <a:rPr lang="en-US" dirty="0" smtClean="0"/>
              <a:t>Our approach:</a:t>
            </a:r>
            <a:br>
              <a:rPr lang="en-US" dirty="0" smtClean="0"/>
            </a:br>
            <a:r>
              <a:rPr lang="en-US" dirty="0" smtClean="0"/>
              <a:t/>
            </a:r>
            <a:br>
              <a:rPr lang="en-US" dirty="0" smtClean="0"/>
            </a:br>
            <a:r>
              <a:rPr lang="en-US" dirty="0" smtClean="0"/>
              <a:t>Match global and local contrasts</a:t>
            </a:r>
            <a:endParaRPr lang="en-US" dirty="0"/>
          </a:p>
        </p:txBody>
      </p:sp>
    </p:spTree>
    <p:extLst>
      <p:ext uri="{BB962C8B-B14F-4D97-AF65-F5344CB8AC3E}">
        <p14:creationId xmlns:p14="http://schemas.microsoft.com/office/powerpoint/2010/main" val="23321024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6" name="Rectangle 2"/>
          <p:cNvSpPr>
            <a:spLocks noGrp="1" noChangeArrowheads="1"/>
          </p:cNvSpPr>
          <p:nvPr>
            <p:ph type="title"/>
          </p:nvPr>
        </p:nvSpPr>
        <p:spPr/>
        <p:txBody>
          <a:bodyPr>
            <a:normAutofit fontScale="90000"/>
          </a:bodyPr>
          <a:lstStyle/>
          <a:p>
            <a:r>
              <a:rPr lang="en-US" altLang="ko-KR" dirty="0"/>
              <a:t>Related </a:t>
            </a:r>
            <a:r>
              <a:rPr lang="en-US" altLang="ko-KR" dirty="0" smtClean="0"/>
              <a:t>Work: </a:t>
            </a:r>
            <a:r>
              <a:rPr lang="en-US" altLang="ko-KR" dirty="0"/>
              <a:t/>
            </a:r>
            <a:br>
              <a:rPr lang="en-US" altLang="ko-KR" dirty="0"/>
            </a:br>
            <a:r>
              <a:rPr lang="en-US" altLang="ko-KR" dirty="0" smtClean="0"/>
              <a:t>Scale</a:t>
            </a:r>
            <a:r>
              <a:rPr lang="en-US" altLang="ko-KR" dirty="0"/>
              <a:t>/Frequency Manipulation</a:t>
            </a:r>
          </a:p>
        </p:txBody>
      </p:sp>
      <p:sp>
        <p:nvSpPr>
          <p:cNvPr id="1030147" name="Rectangle 3"/>
          <p:cNvSpPr>
            <a:spLocks noGrp="1" noChangeArrowheads="1"/>
          </p:cNvSpPr>
          <p:nvPr>
            <p:ph type="body" idx="1"/>
          </p:nvPr>
        </p:nvSpPr>
        <p:spPr>
          <a:xfrm>
            <a:off x="457200" y="1773238"/>
            <a:ext cx="5627688" cy="4525962"/>
          </a:xfrm>
        </p:spPr>
        <p:txBody>
          <a:bodyPr/>
          <a:lstStyle/>
          <a:p>
            <a:pPr>
              <a:lnSpc>
                <a:spcPct val="80000"/>
              </a:lnSpc>
            </a:pPr>
            <a:r>
              <a:rPr lang="en-US" altLang="ko-KR" sz="2800" dirty="0"/>
              <a:t>Used for audio visual equalizer</a:t>
            </a:r>
            <a:r>
              <a:rPr lang="en-US" altLang="ko-KR" dirty="0"/>
              <a:t> </a:t>
            </a:r>
          </a:p>
          <a:p>
            <a:pPr lvl="1">
              <a:lnSpc>
                <a:spcPct val="80000"/>
              </a:lnSpc>
            </a:pPr>
            <a:r>
              <a:rPr lang="en-US" altLang="ko-KR" dirty="0"/>
              <a:t>controls sound ambiance</a:t>
            </a:r>
          </a:p>
          <a:p>
            <a:pPr lvl="1">
              <a:lnSpc>
                <a:spcPct val="80000"/>
              </a:lnSpc>
            </a:pPr>
            <a:endParaRPr lang="en-US" altLang="ko-KR" dirty="0"/>
          </a:p>
          <a:p>
            <a:pPr lvl="1">
              <a:lnSpc>
                <a:spcPct val="80000"/>
              </a:lnSpc>
            </a:pPr>
            <a:endParaRPr lang="en-US" altLang="ko-KR" sz="2300" dirty="0"/>
          </a:p>
          <a:p>
            <a:pPr lvl="1">
              <a:lnSpc>
                <a:spcPct val="80000"/>
              </a:lnSpc>
            </a:pPr>
            <a:endParaRPr lang="en-US" altLang="ko-KR" sz="2300" dirty="0"/>
          </a:p>
          <a:p>
            <a:pPr lvl="1">
              <a:lnSpc>
                <a:spcPct val="80000"/>
              </a:lnSpc>
            </a:pPr>
            <a:endParaRPr lang="en-US" altLang="ko-KR" sz="2300" dirty="0"/>
          </a:p>
          <a:p>
            <a:pPr>
              <a:lnSpc>
                <a:spcPct val="80000"/>
              </a:lnSpc>
            </a:pPr>
            <a:r>
              <a:rPr lang="en-US" altLang="ko-KR" sz="2800" dirty="0"/>
              <a:t>Not really used yet for images</a:t>
            </a:r>
          </a:p>
          <a:p>
            <a:pPr lvl="1">
              <a:lnSpc>
                <a:spcPct val="80000"/>
              </a:lnSpc>
            </a:pPr>
            <a:r>
              <a:rPr lang="en-US" altLang="ko-KR" dirty="0"/>
              <a:t>Exception: Kai’s Power Tools</a:t>
            </a:r>
          </a:p>
        </p:txBody>
      </p:sp>
      <p:grpSp>
        <p:nvGrpSpPr>
          <p:cNvPr id="2" name="Group 4"/>
          <p:cNvGrpSpPr>
            <a:grpSpLocks/>
          </p:cNvGrpSpPr>
          <p:nvPr/>
        </p:nvGrpSpPr>
        <p:grpSpPr bwMode="auto">
          <a:xfrm>
            <a:off x="5864957" y="1704410"/>
            <a:ext cx="2962260" cy="2852240"/>
            <a:chOff x="3650" y="1350"/>
            <a:chExt cx="1769" cy="1490"/>
          </a:xfrm>
        </p:grpSpPr>
        <p:pic>
          <p:nvPicPr>
            <p:cNvPr id="1030149" name="Picture 5" descr="frequency_v5"/>
            <p:cNvPicPr>
              <a:picLocks noChangeAspect="1" noChangeArrowheads="1"/>
            </p:cNvPicPr>
            <p:nvPr/>
          </p:nvPicPr>
          <p:blipFill>
            <a:blip r:embed="rId3"/>
            <a:srcRect b="50069"/>
            <a:stretch>
              <a:fillRect/>
            </a:stretch>
          </p:blipFill>
          <p:spPr bwMode="auto">
            <a:xfrm>
              <a:off x="3650" y="1350"/>
              <a:ext cx="1769" cy="1490"/>
            </a:xfrm>
            <a:prstGeom prst="rect">
              <a:avLst/>
            </a:prstGeom>
            <a:noFill/>
            <a:ln w="19050">
              <a:noFill/>
              <a:miter lim="800000"/>
              <a:headEnd/>
              <a:tailEnd/>
            </a:ln>
          </p:spPr>
        </p:pic>
        <p:sp>
          <p:nvSpPr>
            <p:cNvPr id="1030150" name="Text Box 6"/>
            <p:cNvSpPr txBox="1">
              <a:spLocks noChangeArrowheads="1"/>
            </p:cNvSpPr>
            <p:nvPr/>
          </p:nvSpPr>
          <p:spPr bwMode="auto">
            <a:xfrm>
              <a:off x="3651" y="2581"/>
              <a:ext cx="1768" cy="259"/>
            </a:xfrm>
            <a:prstGeom prst="rect">
              <a:avLst/>
            </a:prstGeom>
            <a:solidFill>
              <a:srgbClr val="000000">
                <a:alpha val="20000"/>
              </a:srgbClr>
            </a:solidFill>
            <a:ln w="9525">
              <a:noFill/>
              <a:miter lim="800000"/>
              <a:headEnd/>
              <a:tailEnd/>
            </a:ln>
            <a:effectLst/>
          </p:spPr>
          <p:txBody>
            <a:bodyPr>
              <a:prstTxWarp prst="textNoShape">
                <a:avLst/>
              </a:prstTxWarp>
            </a:bodyPr>
            <a:lstStyle/>
            <a:p>
              <a:pPr algn="r">
                <a:spcBef>
                  <a:spcPct val="50000"/>
                </a:spcBef>
                <a:buFontTx/>
                <a:buNone/>
              </a:pPr>
              <a:r>
                <a:rPr lang="en-US" altLang="ko-KR" sz="2000" dirty="0" err="1">
                  <a:solidFill>
                    <a:schemeClr val="bg1"/>
                  </a:solidFill>
                </a:rPr>
                <a:t>WinAmp</a:t>
              </a:r>
              <a:endParaRPr lang="en-US" altLang="ko-KR" sz="2000" dirty="0">
                <a:solidFill>
                  <a:schemeClr val="bg1"/>
                </a:solidFill>
              </a:endParaRPr>
            </a:p>
          </p:txBody>
        </p:sp>
      </p:grpSp>
    </p:spTree>
    <p:extLst>
      <p:ext uri="{BB962C8B-B14F-4D97-AF65-F5344CB8AC3E}">
        <p14:creationId xmlns:p14="http://schemas.microsoft.com/office/powerpoint/2010/main" val="241819212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p:txBody>
          <a:bodyPr/>
          <a:lstStyle/>
          <a:p>
            <a:r>
              <a:rPr lang="en-US" altLang="ko-KR" dirty="0"/>
              <a:t>Related </a:t>
            </a:r>
            <a:r>
              <a:rPr lang="en-US" altLang="ko-KR" dirty="0" smtClean="0"/>
              <a:t>Work: </a:t>
            </a:r>
            <a:r>
              <a:rPr lang="en-US" altLang="ko-KR" dirty="0"/>
              <a:t>Tone Mapping</a:t>
            </a:r>
          </a:p>
        </p:txBody>
      </p:sp>
      <p:sp>
        <p:nvSpPr>
          <p:cNvPr id="1034243" name="Rectangle 3"/>
          <p:cNvSpPr>
            <a:spLocks noGrp="1" noChangeArrowheads="1"/>
          </p:cNvSpPr>
          <p:nvPr>
            <p:ph type="body" idx="1"/>
          </p:nvPr>
        </p:nvSpPr>
        <p:spPr>
          <a:xfrm>
            <a:off x="107951" y="1700213"/>
            <a:ext cx="8793594" cy="4608512"/>
          </a:xfrm>
        </p:spPr>
        <p:txBody>
          <a:bodyPr/>
          <a:lstStyle/>
          <a:p>
            <a:r>
              <a:rPr lang="en-US" altLang="ko-KR" dirty="0"/>
              <a:t>Reduce global contrast</a:t>
            </a:r>
          </a:p>
          <a:p>
            <a:pPr lvl="1">
              <a:buFont typeface="Arial" charset="0"/>
              <a:buNone/>
            </a:pPr>
            <a:r>
              <a:rPr lang="en-US" altLang="ko-KR" sz="1500" dirty="0">
                <a:solidFill>
                  <a:schemeClr val="bg1">
                    <a:lumMod val="50000"/>
                  </a:schemeClr>
                </a:solidFill>
              </a:rPr>
              <a:t>[</a:t>
            </a:r>
            <a:r>
              <a:rPr lang="en-US" altLang="ko-KR" sz="1500" dirty="0" err="1">
                <a:solidFill>
                  <a:schemeClr val="bg1">
                    <a:lumMod val="50000"/>
                  </a:schemeClr>
                </a:solidFill>
              </a:rPr>
              <a:t>Pattanaik</a:t>
            </a:r>
            <a:r>
              <a:rPr lang="en-US" altLang="ko-KR" sz="1500" dirty="0">
                <a:solidFill>
                  <a:schemeClr val="bg1">
                    <a:lumMod val="50000"/>
                  </a:schemeClr>
                </a:solidFill>
              </a:rPr>
              <a:t> 98;Tumblin 99;Ashikhmin 02</a:t>
            </a:r>
            <a:r>
              <a:rPr lang="en-US" altLang="ko-KR" sz="1500" dirty="0" smtClean="0">
                <a:solidFill>
                  <a:schemeClr val="bg1">
                    <a:lumMod val="50000"/>
                  </a:schemeClr>
                </a:solidFill>
              </a:rPr>
              <a:t>; </a:t>
            </a:r>
            <a:br>
              <a:rPr lang="en-US" altLang="ko-KR" sz="1500" dirty="0" smtClean="0">
                <a:solidFill>
                  <a:schemeClr val="bg1">
                    <a:lumMod val="50000"/>
                  </a:schemeClr>
                </a:solidFill>
              </a:rPr>
            </a:br>
            <a:r>
              <a:rPr lang="en-US" altLang="ko-KR" sz="1500" dirty="0" smtClean="0">
                <a:solidFill>
                  <a:schemeClr val="bg1">
                    <a:lumMod val="50000"/>
                  </a:schemeClr>
                </a:solidFill>
              </a:rPr>
              <a:t>Durand </a:t>
            </a:r>
            <a:r>
              <a:rPr lang="en-US" altLang="ko-KR" sz="1500" dirty="0">
                <a:solidFill>
                  <a:schemeClr val="bg1">
                    <a:lumMod val="50000"/>
                  </a:schemeClr>
                </a:solidFill>
              </a:rPr>
              <a:t>02;Fattal 02;Reinhard 02;Li </a:t>
            </a:r>
            <a:r>
              <a:rPr lang="en-US" altLang="ko-KR" sz="1500" dirty="0" smtClean="0">
                <a:solidFill>
                  <a:schemeClr val="bg1">
                    <a:lumMod val="50000"/>
                  </a:schemeClr>
                </a:solidFill>
              </a:rPr>
              <a:t>05…]</a:t>
            </a:r>
            <a:endParaRPr lang="en-US" altLang="ko-KR" sz="1500" dirty="0">
              <a:solidFill>
                <a:schemeClr val="bg1">
                  <a:lumMod val="50000"/>
                </a:schemeClr>
              </a:solidFill>
            </a:endParaRPr>
          </a:p>
          <a:p>
            <a:pPr>
              <a:lnSpc>
                <a:spcPct val="80000"/>
              </a:lnSpc>
            </a:pPr>
            <a:r>
              <a:rPr lang="en-US" altLang="ko-KR" sz="2800" dirty="0"/>
              <a:t>Seeks neutral reproduction</a:t>
            </a:r>
          </a:p>
          <a:p>
            <a:pPr lvl="1">
              <a:buFont typeface="Arial" charset="0"/>
              <a:buBlip>
                <a:blip r:embed="rId3"/>
              </a:buBlip>
            </a:pPr>
            <a:r>
              <a:rPr lang="en-US" altLang="ko-KR" dirty="0"/>
              <a:t>Little control over look</a:t>
            </a:r>
          </a:p>
          <a:p>
            <a:pPr lvl="1">
              <a:buFont typeface="Arial" charset="0"/>
              <a:buNone/>
            </a:pPr>
            <a:r>
              <a:rPr lang="en-US" altLang="ko-KR" dirty="0"/>
              <a:t>     </a:t>
            </a:r>
            <a:endParaRPr lang="en-US" altLang="ko-KR" sz="1900" dirty="0"/>
          </a:p>
          <a:p>
            <a:pPr>
              <a:buFontTx/>
              <a:buNone/>
            </a:pPr>
            <a:r>
              <a:rPr lang="en-US" altLang="ko-KR" dirty="0"/>
              <a:t>In contrast, </a:t>
            </a:r>
            <a:r>
              <a:rPr lang="en-US" altLang="ko-KR" dirty="0" smtClean="0"/>
              <a:t>we </a:t>
            </a:r>
            <a:r>
              <a:rPr lang="en-US" altLang="ko-KR" dirty="0"/>
              <a:t>want to achieve particular </a:t>
            </a:r>
            <a:r>
              <a:rPr lang="en-US" altLang="ko-KR" dirty="0" smtClean="0"/>
              <a:t>looks.</a:t>
            </a:r>
            <a:endParaRPr lang="en-US" altLang="ko-KR" dirty="0"/>
          </a:p>
        </p:txBody>
      </p:sp>
      <p:grpSp>
        <p:nvGrpSpPr>
          <p:cNvPr id="2" name="Group 4"/>
          <p:cNvGrpSpPr>
            <a:grpSpLocks/>
          </p:cNvGrpSpPr>
          <p:nvPr/>
        </p:nvGrpSpPr>
        <p:grpSpPr bwMode="auto">
          <a:xfrm>
            <a:off x="5186363" y="1630363"/>
            <a:ext cx="3529012" cy="1771650"/>
            <a:chOff x="3016" y="2365"/>
            <a:chExt cx="1941" cy="974"/>
          </a:xfrm>
        </p:grpSpPr>
        <p:pic>
          <p:nvPicPr>
            <p:cNvPr id="1034245" name="Picture 5"/>
            <p:cNvPicPr>
              <a:picLocks noChangeAspect="1" noChangeArrowheads="1"/>
            </p:cNvPicPr>
            <p:nvPr/>
          </p:nvPicPr>
          <p:blipFill>
            <a:blip r:embed="rId4"/>
            <a:srcRect/>
            <a:stretch>
              <a:fillRect/>
            </a:stretch>
          </p:blipFill>
          <p:spPr bwMode="auto">
            <a:xfrm>
              <a:off x="3515" y="2365"/>
              <a:ext cx="1442" cy="974"/>
            </a:xfrm>
            <a:prstGeom prst="rect">
              <a:avLst/>
            </a:prstGeom>
            <a:noFill/>
            <a:ln w="19050">
              <a:solidFill>
                <a:schemeClr val="tx1"/>
              </a:solidFill>
              <a:miter lim="800000"/>
              <a:headEnd/>
              <a:tailEnd/>
            </a:ln>
            <a:effectLst/>
          </p:spPr>
        </p:pic>
        <p:pic>
          <p:nvPicPr>
            <p:cNvPr id="1034246" name="Picture 6"/>
            <p:cNvPicPr>
              <a:picLocks noChangeAspect="1" noChangeArrowheads="1"/>
            </p:cNvPicPr>
            <p:nvPr/>
          </p:nvPicPr>
          <p:blipFill>
            <a:blip r:embed="rId5"/>
            <a:srcRect/>
            <a:stretch>
              <a:fillRect/>
            </a:stretch>
          </p:blipFill>
          <p:spPr bwMode="auto">
            <a:xfrm>
              <a:off x="3016" y="2387"/>
              <a:ext cx="423" cy="286"/>
            </a:xfrm>
            <a:prstGeom prst="rect">
              <a:avLst/>
            </a:prstGeom>
            <a:noFill/>
            <a:ln w="19050">
              <a:solidFill>
                <a:schemeClr val="tx1"/>
              </a:solidFill>
              <a:miter lim="800000"/>
              <a:headEnd/>
              <a:tailEnd/>
            </a:ln>
            <a:effectLst/>
          </p:spPr>
        </p:pic>
        <p:pic>
          <p:nvPicPr>
            <p:cNvPr id="1034247" name="Picture 7"/>
            <p:cNvPicPr>
              <a:picLocks noChangeAspect="1" noChangeArrowheads="1"/>
            </p:cNvPicPr>
            <p:nvPr/>
          </p:nvPicPr>
          <p:blipFill>
            <a:blip r:embed="rId6"/>
            <a:srcRect/>
            <a:stretch>
              <a:fillRect/>
            </a:stretch>
          </p:blipFill>
          <p:spPr bwMode="auto">
            <a:xfrm>
              <a:off x="3016" y="2704"/>
              <a:ext cx="422" cy="286"/>
            </a:xfrm>
            <a:prstGeom prst="rect">
              <a:avLst/>
            </a:prstGeom>
            <a:noFill/>
            <a:ln w="19050">
              <a:solidFill>
                <a:schemeClr val="tx1"/>
              </a:solidFill>
              <a:miter lim="800000"/>
              <a:headEnd/>
              <a:tailEnd/>
            </a:ln>
            <a:effectLst/>
          </p:spPr>
        </p:pic>
        <p:pic>
          <p:nvPicPr>
            <p:cNvPr id="1034248" name="Picture 8"/>
            <p:cNvPicPr>
              <a:picLocks noChangeAspect="1" noChangeArrowheads="1"/>
            </p:cNvPicPr>
            <p:nvPr/>
          </p:nvPicPr>
          <p:blipFill>
            <a:blip r:embed="rId7"/>
            <a:srcRect/>
            <a:stretch>
              <a:fillRect/>
            </a:stretch>
          </p:blipFill>
          <p:spPr bwMode="auto">
            <a:xfrm>
              <a:off x="3016" y="3022"/>
              <a:ext cx="423" cy="286"/>
            </a:xfrm>
            <a:prstGeom prst="rect">
              <a:avLst/>
            </a:prstGeom>
            <a:noFill/>
            <a:ln w="19050">
              <a:solidFill>
                <a:schemeClr val="tx1"/>
              </a:solidFill>
              <a:miter lim="800000"/>
              <a:headEnd/>
              <a:tailEnd/>
            </a:ln>
            <a:effectLst/>
          </p:spPr>
        </p:pic>
      </p:grpSp>
      <p:sp>
        <p:nvSpPr>
          <p:cNvPr id="1034249" name="Text Box 9"/>
          <p:cNvSpPr txBox="1">
            <a:spLocks noChangeArrowheads="1"/>
          </p:cNvSpPr>
          <p:nvPr/>
        </p:nvSpPr>
        <p:spPr bwMode="auto">
          <a:xfrm>
            <a:off x="7019925" y="3419476"/>
            <a:ext cx="1695450" cy="320675"/>
          </a:xfrm>
          <a:prstGeom prst="rect">
            <a:avLst/>
          </a:prstGeom>
          <a:noFill/>
          <a:ln w="9525">
            <a:noFill/>
            <a:miter lim="800000"/>
            <a:headEnd/>
            <a:tailEnd/>
          </a:ln>
          <a:effectLst/>
        </p:spPr>
        <p:txBody>
          <a:bodyPr lIns="91435" tIns="45718" rIns="91435" bIns="45718">
            <a:prstTxWarp prst="textNoShape">
              <a:avLst/>
            </a:prstTxWarp>
            <a:spAutoFit/>
          </a:bodyPr>
          <a:lstStyle/>
          <a:p>
            <a:pPr>
              <a:spcBef>
                <a:spcPct val="50000"/>
              </a:spcBef>
              <a:buFontTx/>
              <a:buNone/>
            </a:pPr>
            <a:r>
              <a:rPr lang="en-US" altLang="ko-KR" sz="1500" dirty="0"/>
              <a:t>[Durand 02]</a:t>
            </a:r>
          </a:p>
        </p:txBody>
      </p:sp>
    </p:spTree>
    <p:extLst>
      <p:ext uri="{BB962C8B-B14F-4D97-AF65-F5344CB8AC3E}">
        <p14:creationId xmlns:p14="http://schemas.microsoft.com/office/powerpoint/2010/main" val="239041113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9" name="Rectangle 9"/>
          <p:cNvSpPr>
            <a:spLocks noChangeArrowheads="1"/>
          </p:cNvSpPr>
          <p:nvPr/>
        </p:nvSpPr>
        <p:spPr bwMode="auto">
          <a:xfrm>
            <a:off x="107951" y="765175"/>
            <a:ext cx="8785225" cy="503238"/>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sp>
        <p:nvSpPr>
          <p:cNvPr id="778265" name="Text Box 25"/>
          <p:cNvSpPr txBox="1">
            <a:spLocks noChangeArrowheads="1"/>
          </p:cNvSpPr>
          <p:nvPr/>
        </p:nvSpPr>
        <p:spPr bwMode="auto">
          <a:xfrm>
            <a:off x="53976" y="4334887"/>
            <a:ext cx="1655763" cy="830993"/>
          </a:xfrm>
          <a:prstGeom prst="rect">
            <a:avLst/>
          </a:prstGeom>
          <a:noFill/>
          <a:ln w="9525">
            <a:noFill/>
            <a:miter lim="800000"/>
            <a:headEnd/>
            <a:tailEnd/>
          </a:ln>
          <a:effectLst/>
        </p:spPr>
        <p:txBody>
          <a:bodyPr lIns="91435" tIns="45718" rIns="91435" bIns="45718">
            <a:prstTxWarp prst="textNoShape">
              <a:avLst/>
            </a:prstTxWarp>
            <a:spAutoFit/>
          </a:bodyPr>
          <a:lstStyle/>
          <a:p>
            <a:pPr>
              <a:spcBef>
                <a:spcPct val="50000"/>
              </a:spcBef>
              <a:buFontTx/>
              <a:buNone/>
            </a:pPr>
            <a:r>
              <a:rPr lang="en-US" altLang="ko-KR" sz="2400" b="1" i="1" dirty="0">
                <a:latin typeface="Times New Roman" charset="0"/>
              </a:rPr>
              <a:t>Input</a:t>
            </a:r>
            <a:br>
              <a:rPr lang="en-US" altLang="ko-KR" sz="2400" b="1" i="1" dirty="0">
                <a:latin typeface="Times New Roman" charset="0"/>
              </a:rPr>
            </a:br>
            <a:r>
              <a:rPr lang="en-US" altLang="ko-KR" sz="2400" b="1" i="1" dirty="0">
                <a:latin typeface="Times New Roman" charset="0"/>
              </a:rPr>
              <a:t>Image</a:t>
            </a:r>
          </a:p>
        </p:txBody>
      </p:sp>
      <p:sp>
        <p:nvSpPr>
          <p:cNvPr id="778267" name="Rectangle 27"/>
          <p:cNvSpPr>
            <a:spLocks noChangeArrowheads="1"/>
          </p:cNvSpPr>
          <p:nvPr/>
        </p:nvSpPr>
        <p:spPr bwMode="auto">
          <a:xfrm>
            <a:off x="1619250" y="2349500"/>
            <a:ext cx="142875" cy="863600"/>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pic>
        <p:nvPicPr>
          <p:cNvPr id="778270" name="Picture 30" descr="input"/>
          <p:cNvPicPr>
            <a:picLocks noChangeAspect="1" noChangeArrowheads="1"/>
          </p:cNvPicPr>
          <p:nvPr/>
        </p:nvPicPr>
        <p:blipFill>
          <a:blip r:embed="rId3"/>
          <a:srcRect/>
          <a:stretch>
            <a:fillRect/>
          </a:stretch>
        </p:blipFill>
        <p:spPr bwMode="auto">
          <a:xfrm>
            <a:off x="179388" y="1777320"/>
            <a:ext cx="3087976" cy="2590904"/>
          </a:xfrm>
          <a:prstGeom prst="rect">
            <a:avLst/>
          </a:prstGeom>
          <a:noFill/>
          <a:ln w="63500">
            <a:solidFill>
              <a:schemeClr val="tx1"/>
            </a:solidFill>
            <a:miter lim="800000"/>
            <a:headEnd/>
            <a:tailEnd/>
          </a:ln>
          <a:effectLst/>
        </p:spPr>
      </p:pic>
      <p:sp>
        <p:nvSpPr>
          <p:cNvPr id="778281" name="Rectangle 41"/>
          <p:cNvSpPr>
            <a:spLocks noChangeArrowheads="1"/>
          </p:cNvSpPr>
          <p:nvPr/>
        </p:nvSpPr>
        <p:spPr bwMode="auto">
          <a:xfrm>
            <a:off x="14288" y="-315912"/>
            <a:ext cx="8229600" cy="1255713"/>
          </a:xfrm>
          <a:prstGeom prst="rect">
            <a:avLst/>
          </a:prstGeom>
          <a:noFill/>
          <a:ln w="9525">
            <a:noFill/>
            <a:miter lim="800000"/>
            <a:headEnd/>
            <a:tailEnd/>
          </a:ln>
          <a:effectLst/>
        </p:spPr>
        <p:txBody>
          <a:bodyPr lIns="91435" tIns="45718" rIns="91435" bIns="45718" anchor="ctr">
            <a:prstTxWarp prst="textNoShape">
              <a:avLst/>
            </a:prstTxWarp>
          </a:bodyPr>
          <a:lstStyle/>
          <a:p>
            <a:pPr algn="l">
              <a:spcBef>
                <a:spcPct val="0"/>
              </a:spcBef>
              <a:buFontTx/>
              <a:buNone/>
            </a:pPr>
            <a:r>
              <a:rPr lang="en-US" altLang="ko-KR" sz="2600" b="1" dirty="0" smtClean="0">
                <a:solidFill>
                  <a:srgbClr val="004731"/>
                </a:solidFill>
                <a:effectLst>
                  <a:outerShdw blurRad="38100" dist="38100" dir="2700000" algn="tl">
                    <a:srgbClr val="DDDDDD"/>
                  </a:outerShdw>
                </a:effectLst>
              </a:rPr>
              <a:t>Pipeline</a:t>
            </a:r>
            <a:endParaRPr lang="en-US" altLang="ko-KR" sz="2600" b="1" dirty="0">
              <a:solidFill>
                <a:srgbClr val="004731"/>
              </a:solidFill>
              <a:effectLst>
                <a:outerShdw blurRad="38100" dist="38100" dir="2700000" algn="tl">
                  <a:srgbClr val="DDDDDD"/>
                </a:outerShdw>
              </a:effectLst>
            </a:endParaRPr>
          </a:p>
        </p:txBody>
      </p:sp>
      <p:sp>
        <p:nvSpPr>
          <p:cNvPr id="778282" name="Line 20"/>
          <p:cNvSpPr>
            <a:spLocks/>
          </p:cNvSpPr>
          <p:nvPr/>
        </p:nvSpPr>
        <p:spPr bwMode="auto">
          <a:xfrm>
            <a:off x="0" y="620713"/>
            <a:ext cx="1403350" cy="0"/>
          </a:xfrm>
          <a:prstGeom prst="line">
            <a:avLst/>
          </a:prstGeom>
          <a:noFill/>
          <a:ln w="25400" cap="rnd">
            <a:solidFill>
              <a:srgbClr val="B8AE68"/>
            </a:solidFill>
            <a:prstDash val="sysDot"/>
            <a:round/>
            <a:headEnd/>
            <a:tailEnd/>
          </a:ln>
        </p:spPr>
        <p:txBody>
          <a:bodyPr lIns="91435" tIns="45718" rIns="91435" bIns="45718">
            <a:prstTxWarp prst="textNoShape">
              <a:avLst/>
            </a:prstTxWarp>
          </a:bodyPr>
          <a:lstStyle/>
          <a:p>
            <a:endParaRPr lang="en-US"/>
          </a:p>
        </p:txBody>
      </p:sp>
      <p:pic>
        <p:nvPicPr>
          <p:cNvPr id="43" name="Picture 6" descr="ruins"/>
          <p:cNvPicPr>
            <a:picLocks noChangeAspect="1" noChangeArrowheads="1"/>
          </p:cNvPicPr>
          <p:nvPr/>
        </p:nvPicPr>
        <p:blipFill>
          <a:blip r:embed="rId4"/>
          <a:srcRect/>
          <a:stretch>
            <a:fillRect/>
          </a:stretch>
        </p:blipFill>
        <p:spPr bwMode="auto">
          <a:xfrm>
            <a:off x="6295293" y="177514"/>
            <a:ext cx="2682021" cy="1800224"/>
          </a:xfrm>
          <a:prstGeom prst="rect">
            <a:avLst/>
          </a:prstGeom>
          <a:noFill/>
          <a:ln w="38100">
            <a:solidFill>
              <a:schemeClr val="tx1"/>
            </a:solidFill>
            <a:miter lim="800000"/>
            <a:headEnd/>
            <a:tailEnd/>
          </a:ln>
        </p:spPr>
      </p:pic>
      <p:sp>
        <p:nvSpPr>
          <p:cNvPr id="44" name="Text Box 25"/>
          <p:cNvSpPr txBox="1">
            <a:spLocks noChangeArrowheads="1"/>
          </p:cNvSpPr>
          <p:nvPr/>
        </p:nvSpPr>
        <p:spPr bwMode="auto">
          <a:xfrm>
            <a:off x="6295293" y="1977738"/>
            <a:ext cx="1655763" cy="461661"/>
          </a:xfrm>
          <a:prstGeom prst="rect">
            <a:avLst/>
          </a:prstGeom>
          <a:noFill/>
          <a:ln w="9525">
            <a:noFill/>
            <a:miter lim="800000"/>
            <a:headEnd/>
            <a:tailEnd/>
          </a:ln>
          <a:effectLst/>
        </p:spPr>
        <p:txBody>
          <a:bodyPr lIns="91435" tIns="45718" rIns="91435" bIns="45718">
            <a:prstTxWarp prst="textNoShape">
              <a:avLst/>
            </a:prstTxWarp>
            <a:spAutoFit/>
          </a:bodyPr>
          <a:lstStyle/>
          <a:p>
            <a:pPr>
              <a:spcBef>
                <a:spcPct val="50000"/>
              </a:spcBef>
              <a:buFontTx/>
              <a:buNone/>
            </a:pPr>
            <a:r>
              <a:rPr lang="en-US" altLang="ko-KR" sz="2400" b="1" i="1" dirty="0" smtClean="0">
                <a:latin typeface="Times New Roman" charset="0"/>
              </a:rPr>
              <a:t>Model</a:t>
            </a:r>
            <a:endParaRPr lang="en-US" altLang="ko-KR" sz="2400" b="1" i="1" dirty="0">
              <a:latin typeface="Times New Roman" charset="0"/>
            </a:endParaRPr>
          </a:p>
        </p:txBody>
      </p:sp>
    </p:spTree>
    <p:extLst>
      <p:ext uri="{BB962C8B-B14F-4D97-AF65-F5344CB8AC3E}">
        <p14:creationId xmlns:p14="http://schemas.microsoft.com/office/powerpoint/2010/main" val="260452563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9" name="Rectangle 9"/>
          <p:cNvSpPr>
            <a:spLocks noChangeArrowheads="1"/>
          </p:cNvSpPr>
          <p:nvPr/>
        </p:nvSpPr>
        <p:spPr bwMode="auto">
          <a:xfrm>
            <a:off x="107951" y="765175"/>
            <a:ext cx="8785225" cy="503238"/>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pic>
        <p:nvPicPr>
          <p:cNvPr id="778271" name="Picture 31" descr="base"/>
          <p:cNvPicPr>
            <a:picLocks noChangeAspect="1" noChangeArrowheads="1"/>
          </p:cNvPicPr>
          <p:nvPr/>
        </p:nvPicPr>
        <p:blipFill>
          <a:blip r:embed="rId3"/>
          <a:srcRect/>
          <a:stretch>
            <a:fillRect/>
          </a:stretch>
        </p:blipFill>
        <p:spPr bwMode="auto">
          <a:xfrm>
            <a:off x="2746086" y="133471"/>
            <a:ext cx="3419186" cy="2870920"/>
          </a:xfrm>
          <a:prstGeom prst="rect">
            <a:avLst/>
          </a:prstGeom>
          <a:noFill/>
          <a:ln w="38100">
            <a:noFill/>
            <a:miter lim="800000"/>
            <a:headEnd/>
            <a:tailEnd/>
          </a:ln>
        </p:spPr>
      </p:pic>
      <p:pic>
        <p:nvPicPr>
          <p:cNvPr id="778272" name="Picture 32" descr="detail"/>
          <p:cNvPicPr>
            <a:picLocks noChangeAspect="1" noChangeArrowheads="1"/>
          </p:cNvPicPr>
          <p:nvPr/>
        </p:nvPicPr>
        <p:blipFill>
          <a:blip r:embed="rId4"/>
          <a:srcRect/>
          <a:stretch>
            <a:fillRect/>
          </a:stretch>
        </p:blipFill>
        <p:spPr bwMode="auto">
          <a:xfrm>
            <a:off x="2746086" y="3800069"/>
            <a:ext cx="3419186" cy="2870920"/>
          </a:xfrm>
          <a:prstGeom prst="rect">
            <a:avLst/>
          </a:prstGeom>
          <a:noFill/>
          <a:ln w="38100">
            <a:noFill/>
            <a:miter lim="800000"/>
            <a:headEnd/>
            <a:tailEnd/>
          </a:ln>
        </p:spPr>
      </p:pic>
      <p:sp>
        <p:nvSpPr>
          <p:cNvPr id="778281" name="Rectangle 41"/>
          <p:cNvSpPr>
            <a:spLocks noChangeArrowheads="1"/>
          </p:cNvSpPr>
          <p:nvPr/>
        </p:nvSpPr>
        <p:spPr bwMode="auto">
          <a:xfrm>
            <a:off x="14288" y="-315912"/>
            <a:ext cx="8229600" cy="1255713"/>
          </a:xfrm>
          <a:prstGeom prst="rect">
            <a:avLst/>
          </a:prstGeom>
          <a:noFill/>
          <a:ln w="9525">
            <a:noFill/>
            <a:miter lim="800000"/>
            <a:headEnd/>
            <a:tailEnd/>
          </a:ln>
          <a:effectLst/>
        </p:spPr>
        <p:txBody>
          <a:bodyPr lIns="91435" tIns="45718" rIns="91435" bIns="45718" anchor="ctr">
            <a:prstTxWarp prst="textNoShape">
              <a:avLst/>
            </a:prstTxWarp>
          </a:bodyPr>
          <a:lstStyle/>
          <a:p>
            <a:pPr algn="l">
              <a:spcBef>
                <a:spcPct val="0"/>
              </a:spcBef>
              <a:buFontTx/>
              <a:buNone/>
            </a:pPr>
            <a:r>
              <a:rPr lang="en-US" altLang="ko-KR" sz="2600" b="1" dirty="0" smtClean="0">
                <a:solidFill>
                  <a:srgbClr val="004731"/>
                </a:solidFill>
                <a:effectLst>
                  <a:outerShdw blurRad="38100" dist="38100" dir="2700000" algn="tl">
                    <a:srgbClr val="DDDDDD"/>
                  </a:outerShdw>
                </a:effectLst>
              </a:rPr>
              <a:t>Pipeline</a:t>
            </a:r>
            <a:endParaRPr lang="en-US" altLang="ko-KR" sz="2600" b="1" dirty="0">
              <a:solidFill>
                <a:srgbClr val="004731"/>
              </a:solidFill>
              <a:effectLst>
                <a:outerShdw blurRad="38100" dist="38100" dir="2700000" algn="tl">
                  <a:srgbClr val="DDDDDD"/>
                </a:outerShdw>
              </a:effectLst>
            </a:endParaRPr>
          </a:p>
        </p:txBody>
      </p:sp>
      <p:sp>
        <p:nvSpPr>
          <p:cNvPr id="778282" name="Line 20"/>
          <p:cNvSpPr>
            <a:spLocks/>
          </p:cNvSpPr>
          <p:nvPr/>
        </p:nvSpPr>
        <p:spPr bwMode="auto">
          <a:xfrm>
            <a:off x="0" y="620713"/>
            <a:ext cx="1403350" cy="0"/>
          </a:xfrm>
          <a:prstGeom prst="line">
            <a:avLst/>
          </a:prstGeom>
          <a:noFill/>
          <a:ln w="25400" cap="rnd">
            <a:solidFill>
              <a:srgbClr val="B8AE68"/>
            </a:solidFill>
            <a:prstDash val="sysDot"/>
            <a:round/>
            <a:headEnd/>
            <a:tailEnd/>
          </a:ln>
        </p:spPr>
        <p:txBody>
          <a:bodyPr lIns="91435" tIns="45718" rIns="91435" bIns="45718">
            <a:prstTxWarp prst="textNoShape">
              <a:avLst/>
            </a:prstTxWarp>
          </a:bodyPr>
          <a:lstStyle/>
          <a:p>
            <a:endParaRPr lang="en-US"/>
          </a:p>
        </p:txBody>
      </p:sp>
      <p:grpSp>
        <p:nvGrpSpPr>
          <p:cNvPr id="2" name="Group 2"/>
          <p:cNvGrpSpPr>
            <a:grpSpLocks/>
          </p:cNvGrpSpPr>
          <p:nvPr/>
        </p:nvGrpSpPr>
        <p:grpSpPr bwMode="auto">
          <a:xfrm>
            <a:off x="1690688" y="2253944"/>
            <a:ext cx="1657350" cy="2303462"/>
            <a:chOff x="1156" y="1389"/>
            <a:chExt cx="1044" cy="1451"/>
          </a:xfrm>
        </p:grpSpPr>
        <p:sp>
          <p:nvSpPr>
            <p:cNvPr id="778243" name="AutoShape 3"/>
            <p:cNvSpPr>
              <a:spLocks noChangeArrowheads="1"/>
            </p:cNvSpPr>
            <p:nvPr/>
          </p:nvSpPr>
          <p:spPr bwMode="auto">
            <a:xfrm rot="16200000" flipV="1">
              <a:off x="1247" y="1298"/>
              <a:ext cx="862" cy="1044"/>
            </a:xfrm>
            <a:custGeom>
              <a:avLst/>
              <a:gdLst>
                <a:gd name="G0" fmla="+- 14182 0 0"/>
                <a:gd name="G1" fmla="+- 1717 0 0"/>
                <a:gd name="G2" fmla="+- 12158 0 1717"/>
                <a:gd name="G3" fmla="+- G2 0 1717"/>
                <a:gd name="G4" fmla="*/ G3 32768 32059"/>
                <a:gd name="G5" fmla="*/ G4 1 2"/>
                <a:gd name="G6" fmla="+- 21600 0 14182"/>
                <a:gd name="G7" fmla="*/ G6 1717 6079"/>
                <a:gd name="G8" fmla="+- G7 14182 0"/>
                <a:gd name="T0" fmla="*/ 14182 w 21600"/>
                <a:gd name="T1" fmla="*/ 0 h 21600"/>
                <a:gd name="T2" fmla="*/ 14182 w 21600"/>
                <a:gd name="T3" fmla="*/ 12158 h 21600"/>
                <a:gd name="T4" fmla="*/ 4459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182" y="0"/>
                  </a:lnTo>
                  <a:lnTo>
                    <a:pt x="14182" y="1717"/>
                  </a:lnTo>
                  <a:lnTo>
                    <a:pt x="12427" y="1717"/>
                  </a:lnTo>
                  <a:cubicBezTo>
                    <a:pt x="5564" y="1717"/>
                    <a:pt x="0" y="6392"/>
                    <a:pt x="0" y="12158"/>
                  </a:cubicBezTo>
                  <a:lnTo>
                    <a:pt x="0" y="21600"/>
                  </a:lnTo>
                  <a:lnTo>
                    <a:pt x="8917" y="21600"/>
                  </a:lnTo>
                  <a:lnTo>
                    <a:pt x="8917" y="12158"/>
                  </a:lnTo>
                  <a:cubicBezTo>
                    <a:pt x="8917" y="11210"/>
                    <a:pt x="10488" y="10441"/>
                    <a:pt x="12427" y="10441"/>
                  </a:cubicBezTo>
                  <a:lnTo>
                    <a:pt x="14182" y="10441"/>
                  </a:lnTo>
                  <a:lnTo>
                    <a:pt x="14182" y="12158"/>
                  </a:lnTo>
                  <a:close/>
                </a:path>
              </a:pathLst>
            </a:custGeom>
            <a:solidFill>
              <a:schemeClr val="accent1"/>
            </a:solidFill>
            <a:ln w="38100">
              <a:solidFill>
                <a:schemeClr val="accent2"/>
              </a:solidFill>
              <a:miter lim="800000"/>
              <a:headEnd/>
              <a:tailEnd/>
            </a:ln>
            <a:effectLst/>
          </p:spPr>
          <p:txBody>
            <a:bodyPr wrap="none" anchor="ctr">
              <a:prstTxWarp prst="textNoShape">
                <a:avLst/>
              </a:prstTxWarp>
            </a:bodyPr>
            <a:lstStyle/>
            <a:p>
              <a:endParaRPr lang="en-US"/>
            </a:p>
          </p:txBody>
        </p:sp>
        <p:sp>
          <p:nvSpPr>
            <p:cNvPr id="778244" name="AutoShape 4"/>
            <p:cNvSpPr>
              <a:spLocks noChangeArrowheads="1"/>
            </p:cNvSpPr>
            <p:nvPr/>
          </p:nvSpPr>
          <p:spPr bwMode="auto">
            <a:xfrm rot="5400000">
              <a:off x="1247" y="1887"/>
              <a:ext cx="862" cy="1044"/>
            </a:xfrm>
            <a:custGeom>
              <a:avLst/>
              <a:gdLst>
                <a:gd name="G0" fmla="+- 14182 0 0"/>
                <a:gd name="G1" fmla="+- 1717 0 0"/>
                <a:gd name="G2" fmla="+- 12158 0 1717"/>
                <a:gd name="G3" fmla="+- G2 0 1717"/>
                <a:gd name="G4" fmla="*/ G3 32768 32059"/>
                <a:gd name="G5" fmla="*/ G4 1 2"/>
                <a:gd name="G6" fmla="+- 21600 0 14182"/>
                <a:gd name="G7" fmla="*/ G6 1717 6079"/>
                <a:gd name="G8" fmla="+- G7 14182 0"/>
                <a:gd name="T0" fmla="*/ 14182 w 21600"/>
                <a:gd name="T1" fmla="*/ 0 h 21600"/>
                <a:gd name="T2" fmla="*/ 14182 w 21600"/>
                <a:gd name="T3" fmla="*/ 12158 h 21600"/>
                <a:gd name="T4" fmla="*/ 4459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182" y="0"/>
                  </a:lnTo>
                  <a:lnTo>
                    <a:pt x="14182" y="1717"/>
                  </a:lnTo>
                  <a:lnTo>
                    <a:pt x="12427" y="1717"/>
                  </a:lnTo>
                  <a:cubicBezTo>
                    <a:pt x="5564" y="1717"/>
                    <a:pt x="0" y="6392"/>
                    <a:pt x="0" y="12158"/>
                  </a:cubicBezTo>
                  <a:lnTo>
                    <a:pt x="0" y="21600"/>
                  </a:lnTo>
                  <a:lnTo>
                    <a:pt x="8917" y="21600"/>
                  </a:lnTo>
                  <a:lnTo>
                    <a:pt x="8917" y="12158"/>
                  </a:lnTo>
                  <a:cubicBezTo>
                    <a:pt x="8917" y="11210"/>
                    <a:pt x="10488" y="10441"/>
                    <a:pt x="12427" y="10441"/>
                  </a:cubicBezTo>
                  <a:lnTo>
                    <a:pt x="14182" y="10441"/>
                  </a:lnTo>
                  <a:lnTo>
                    <a:pt x="14182" y="12158"/>
                  </a:lnTo>
                  <a:close/>
                </a:path>
              </a:pathLst>
            </a:custGeom>
            <a:solidFill>
              <a:schemeClr val="accent1"/>
            </a:solidFill>
            <a:ln w="38100">
              <a:solidFill>
                <a:schemeClr val="accent2"/>
              </a:solidFill>
              <a:miter lim="800000"/>
              <a:headEnd/>
              <a:tailEnd/>
            </a:ln>
            <a:effectLst/>
          </p:spPr>
          <p:txBody>
            <a:bodyPr wrap="none" anchor="ctr">
              <a:prstTxWarp prst="textNoShape">
                <a:avLst/>
              </a:prstTxWarp>
            </a:bodyPr>
            <a:lstStyle/>
            <a:p>
              <a:endParaRPr lang="en-US"/>
            </a:p>
          </p:txBody>
        </p:sp>
      </p:grpSp>
      <p:grpSp>
        <p:nvGrpSpPr>
          <p:cNvPr id="3" name="Group 5"/>
          <p:cNvGrpSpPr>
            <a:grpSpLocks/>
          </p:cNvGrpSpPr>
          <p:nvPr/>
        </p:nvGrpSpPr>
        <p:grpSpPr bwMode="auto">
          <a:xfrm>
            <a:off x="1690688" y="2253944"/>
            <a:ext cx="1657350" cy="2303462"/>
            <a:chOff x="1156" y="1389"/>
            <a:chExt cx="1044" cy="1451"/>
          </a:xfrm>
        </p:grpSpPr>
        <p:sp>
          <p:nvSpPr>
            <p:cNvPr id="778246" name="AutoShape 6"/>
            <p:cNvSpPr>
              <a:spLocks noChangeArrowheads="1"/>
            </p:cNvSpPr>
            <p:nvPr/>
          </p:nvSpPr>
          <p:spPr bwMode="auto">
            <a:xfrm rot="16200000" flipV="1">
              <a:off x="1247" y="1298"/>
              <a:ext cx="862" cy="1044"/>
            </a:xfrm>
            <a:custGeom>
              <a:avLst/>
              <a:gdLst>
                <a:gd name="G0" fmla="+- 14182 0 0"/>
                <a:gd name="G1" fmla="+- 1717 0 0"/>
                <a:gd name="G2" fmla="+- 12158 0 1717"/>
                <a:gd name="G3" fmla="+- G2 0 1717"/>
                <a:gd name="G4" fmla="*/ G3 32768 32059"/>
                <a:gd name="G5" fmla="*/ G4 1 2"/>
                <a:gd name="G6" fmla="+- 21600 0 14182"/>
                <a:gd name="G7" fmla="*/ G6 1717 6079"/>
                <a:gd name="G8" fmla="+- G7 14182 0"/>
                <a:gd name="T0" fmla="*/ 14182 w 21600"/>
                <a:gd name="T1" fmla="*/ 0 h 21600"/>
                <a:gd name="T2" fmla="*/ 14182 w 21600"/>
                <a:gd name="T3" fmla="*/ 12158 h 21600"/>
                <a:gd name="T4" fmla="*/ 4459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182" y="0"/>
                  </a:lnTo>
                  <a:lnTo>
                    <a:pt x="14182" y="1717"/>
                  </a:lnTo>
                  <a:lnTo>
                    <a:pt x="12427" y="1717"/>
                  </a:lnTo>
                  <a:cubicBezTo>
                    <a:pt x="5564" y="1717"/>
                    <a:pt x="0" y="6392"/>
                    <a:pt x="0" y="12158"/>
                  </a:cubicBezTo>
                  <a:lnTo>
                    <a:pt x="0" y="21600"/>
                  </a:lnTo>
                  <a:lnTo>
                    <a:pt x="8917" y="21600"/>
                  </a:lnTo>
                  <a:lnTo>
                    <a:pt x="8917" y="12158"/>
                  </a:lnTo>
                  <a:cubicBezTo>
                    <a:pt x="8917" y="11210"/>
                    <a:pt x="10488" y="10441"/>
                    <a:pt x="12427" y="10441"/>
                  </a:cubicBezTo>
                  <a:lnTo>
                    <a:pt x="14182" y="10441"/>
                  </a:lnTo>
                  <a:lnTo>
                    <a:pt x="14182" y="12158"/>
                  </a:lnTo>
                  <a:close/>
                </a:path>
              </a:pathLst>
            </a:custGeom>
            <a:gradFill rotWithShape="1">
              <a:gsLst>
                <a:gs pos="0">
                  <a:srgbClr val="DDDDDD"/>
                </a:gs>
                <a:gs pos="100000">
                  <a:srgbClr val="DDDDDD">
                    <a:gamma/>
                    <a:tint val="0"/>
                    <a:invGamma/>
                  </a:srgbClr>
                </a:gs>
              </a:gsLst>
              <a:lin ang="5400000" scaled="1"/>
            </a:gradFill>
            <a:ln w="19050">
              <a:noFill/>
              <a:miter lim="800000"/>
              <a:headEnd/>
              <a:tailEnd/>
            </a:ln>
            <a:effectLst/>
          </p:spPr>
          <p:txBody>
            <a:bodyPr wrap="none" anchor="ctr">
              <a:prstTxWarp prst="textNoShape">
                <a:avLst/>
              </a:prstTxWarp>
            </a:bodyPr>
            <a:lstStyle/>
            <a:p>
              <a:endParaRPr lang="en-US"/>
            </a:p>
          </p:txBody>
        </p:sp>
        <p:sp>
          <p:nvSpPr>
            <p:cNvPr id="778247" name="AutoShape 7"/>
            <p:cNvSpPr>
              <a:spLocks noChangeArrowheads="1"/>
            </p:cNvSpPr>
            <p:nvPr/>
          </p:nvSpPr>
          <p:spPr bwMode="auto">
            <a:xfrm rot="5400000">
              <a:off x="1247" y="1887"/>
              <a:ext cx="862" cy="1044"/>
            </a:xfrm>
            <a:custGeom>
              <a:avLst/>
              <a:gdLst>
                <a:gd name="G0" fmla="+- 14182 0 0"/>
                <a:gd name="G1" fmla="+- 1717 0 0"/>
                <a:gd name="G2" fmla="+- 12158 0 1717"/>
                <a:gd name="G3" fmla="+- G2 0 1717"/>
                <a:gd name="G4" fmla="*/ G3 32768 32059"/>
                <a:gd name="G5" fmla="*/ G4 1 2"/>
                <a:gd name="G6" fmla="+- 21600 0 14182"/>
                <a:gd name="G7" fmla="*/ G6 1717 6079"/>
                <a:gd name="G8" fmla="+- G7 14182 0"/>
                <a:gd name="T0" fmla="*/ 14182 w 21600"/>
                <a:gd name="T1" fmla="*/ 0 h 21600"/>
                <a:gd name="T2" fmla="*/ 14182 w 21600"/>
                <a:gd name="T3" fmla="*/ 12158 h 21600"/>
                <a:gd name="T4" fmla="*/ 4459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182" y="0"/>
                  </a:lnTo>
                  <a:lnTo>
                    <a:pt x="14182" y="1717"/>
                  </a:lnTo>
                  <a:lnTo>
                    <a:pt x="12427" y="1717"/>
                  </a:lnTo>
                  <a:cubicBezTo>
                    <a:pt x="5564" y="1717"/>
                    <a:pt x="0" y="6392"/>
                    <a:pt x="0" y="12158"/>
                  </a:cubicBezTo>
                  <a:lnTo>
                    <a:pt x="0" y="21600"/>
                  </a:lnTo>
                  <a:lnTo>
                    <a:pt x="8917" y="21600"/>
                  </a:lnTo>
                  <a:lnTo>
                    <a:pt x="8917" y="12158"/>
                  </a:lnTo>
                  <a:cubicBezTo>
                    <a:pt x="8917" y="11210"/>
                    <a:pt x="10488" y="10441"/>
                    <a:pt x="12427" y="10441"/>
                  </a:cubicBezTo>
                  <a:lnTo>
                    <a:pt x="14182" y="10441"/>
                  </a:lnTo>
                  <a:lnTo>
                    <a:pt x="14182" y="12158"/>
                  </a:lnTo>
                  <a:close/>
                </a:path>
              </a:pathLst>
            </a:custGeom>
            <a:gradFill rotWithShape="1">
              <a:gsLst>
                <a:gs pos="0">
                  <a:srgbClr val="DDDDDD"/>
                </a:gs>
                <a:gs pos="100000">
                  <a:srgbClr val="DDDDDD">
                    <a:gamma/>
                    <a:tint val="0"/>
                    <a:invGamma/>
                  </a:srgbClr>
                </a:gs>
              </a:gsLst>
              <a:lin ang="5400000" scaled="1"/>
            </a:gradFill>
            <a:ln w="19050">
              <a:noFill/>
              <a:miter lim="800000"/>
              <a:headEnd/>
              <a:tailEnd/>
            </a:ln>
            <a:effectLst/>
          </p:spPr>
          <p:txBody>
            <a:bodyPr wrap="none" anchor="ctr">
              <a:prstTxWarp prst="textNoShape">
                <a:avLst/>
              </a:prstTxWarp>
            </a:bodyPr>
            <a:lstStyle/>
            <a:p>
              <a:endParaRPr lang="en-US"/>
            </a:p>
          </p:txBody>
        </p:sp>
      </p:grpSp>
      <p:sp>
        <p:nvSpPr>
          <p:cNvPr id="778265" name="Text Box 25"/>
          <p:cNvSpPr txBox="1">
            <a:spLocks noChangeArrowheads="1"/>
          </p:cNvSpPr>
          <p:nvPr/>
        </p:nvSpPr>
        <p:spPr bwMode="auto">
          <a:xfrm>
            <a:off x="53976" y="3962544"/>
            <a:ext cx="1655763" cy="830993"/>
          </a:xfrm>
          <a:prstGeom prst="rect">
            <a:avLst/>
          </a:prstGeom>
          <a:noFill/>
          <a:ln w="9525">
            <a:noFill/>
            <a:miter lim="800000"/>
            <a:headEnd/>
            <a:tailEnd/>
          </a:ln>
          <a:effectLst/>
        </p:spPr>
        <p:txBody>
          <a:bodyPr lIns="91435" tIns="45718" rIns="91435" bIns="45718">
            <a:prstTxWarp prst="textNoShape">
              <a:avLst/>
            </a:prstTxWarp>
            <a:spAutoFit/>
          </a:bodyPr>
          <a:lstStyle/>
          <a:p>
            <a:pPr>
              <a:spcBef>
                <a:spcPct val="50000"/>
              </a:spcBef>
              <a:buFontTx/>
              <a:buNone/>
            </a:pPr>
            <a:r>
              <a:rPr lang="en-US" altLang="ko-KR" sz="2400" b="1" i="1" dirty="0">
                <a:latin typeface="Times New Roman" charset="0"/>
              </a:rPr>
              <a:t>Input</a:t>
            </a:r>
            <a:br>
              <a:rPr lang="en-US" altLang="ko-KR" sz="2400" b="1" i="1" dirty="0">
                <a:latin typeface="Times New Roman" charset="0"/>
              </a:rPr>
            </a:br>
            <a:r>
              <a:rPr lang="en-US" altLang="ko-KR" sz="2400" b="1" i="1" dirty="0">
                <a:latin typeface="Times New Roman" charset="0"/>
              </a:rPr>
              <a:t>Image</a:t>
            </a:r>
          </a:p>
        </p:txBody>
      </p:sp>
      <p:sp>
        <p:nvSpPr>
          <p:cNvPr id="778267" name="Rectangle 27"/>
          <p:cNvSpPr>
            <a:spLocks noChangeArrowheads="1"/>
          </p:cNvSpPr>
          <p:nvPr/>
        </p:nvSpPr>
        <p:spPr bwMode="auto">
          <a:xfrm>
            <a:off x="1619250" y="2941331"/>
            <a:ext cx="142875" cy="863600"/>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pic>
        <p:nvPicPr>
          <p:cNvPr id="778270" name="Picture 30" descr="input"/>
          <p:cNvPicPr>
            <a:picLocks noChangeAspect="1" noChangeArrowheads="1"/>
          </p:cNvPicPr>
          <p:nvPr/>
        </p:nvPicPr>
        <p:blipFill>
          <a:blip r:embed="rId5"/>
          <a:srcRect/>
          <a:stretch>
            <a:fillRect/>
          </a:stretch>
        </p:blipFill>
        <p:spPr bwMode="auto">
          <a:xfrm>
            <a:off x="179388" y="2793694"/>
            <a:ext cx="1439862" cy="1208087"/>
          </a:xfrm>
          <a:prstGeom prst="rect">
            <a:avLst/>
          </a:prstGeom>
          <a:noFill/>
          <a:ln w="63500">
            <a:solidFill>
              <a:schemeClr val="tx1"/>
            </a:solidFill>
            <a:miter lim="800000"/>
            <a:headEnd/>
            <a:tailEnd/>
          </a:ln>
          <a:effectLst/>
        </p:spPr>
      </p:pic>
      <p:sp>
        <p:nvSpPr>
          <p:cNvPr id="778258" name="Rectangle 18"/>
          <p:cNvSpPr>
            <a:spLocks noChangeArrowheads="1"/>
          </p:cNvSpPr>
          <p:nvPr/>
        </p:nvSpPr>
        <p:spPr bwMode="auto">
          <a:xfrm>
            <a:off x="1598619" y="3173102"/>
            <a:ext cx="1441410" cy="400105"/>
          </a:xfrm>
          <a:prstGeom prst="rect">
            <a:avLst/>
          </a:prstGeom>
          <a:noFill/>
          <a:ln w="9525">
            <a:noFill/>
            <a:miter lim="800000"/>
            <a:headEnd/>
            <a:tailEnd/>
          </a:ln>
          <a:effectLst/>
        </p:spPr>
        <p:txBody>
          <a:bodyPr wrap="none" lIns="91435" tIns="45718" rIns="91435" bIns="45718">
            <a:prstTxWarp prst="textNoShape">
              <a:avLst/>
            </a:prstTxWarp>
            <a:spAutoFit/>
          </a:bodyPr>
          <a:lstStyle/>
          <a:p>
            <a:pPr algn="l">
              <a:buFontTx/>
              <a:buNone/>
            </a:pPr>
            <a:r>
              <a:rPr lang="en-US" altLang="ko-KR" sz="2000" b="1" dirty="0" smtClean="0"/>
              <a:t>Decompose</a:t>
            </a:r>
            <a:endParaRPr lang="en-US" sz="2000" b="1" dirty="0"/>
          </a:p>
        </p:txBody>
      </p:sp>
      <p:sp>
        <p:nvSpPr>
          <p:cNvPr id="43" name="Rectangle 23"/>
          <p:cNvSpPr>
            <a:spLocks noChangeArrowheads="1"/>
          </p:cNvSpPr>
          <p:nvPr/>
        </p:nvSpPr>
        <p:spPr bwMode="auto">
          <a:xfrm>
            <a:off x="6165272" y="3800069"/>
            <a:ext cx="2628358" cy="1015659"/>
          </a:xfrm>
          <a:prstGeom prst="rect">
            <a:avLst/>
          </a:prstGeom>
          <a:noFill/>
          <a:ln w="9525">
            <a:noFill/>
            <a:miter lim="800000"/>
            <a:headEnd/>
            <a:tailEnd/>
          </a:ln>
          <a:effectLst/>
        </p:spPr>
        <p:txBody>
          <a:bodyPr wrap="none" lIns="91435" tIns="45718" rIns="91435" bIns="45718">
            <a:prstTxWarp prst="textNoShape">
              <a:avLst/>
            </a:prstTxWarp>
            <a:spAutoFit/>
          </a:bodyPr>
          <a:lstStyle/>
          <a:p>
            <a:pPr algn="l">
              <a:buFontTx/>
              <a:buNone/>
            </a:pPr>
            <a:r>
              <a:rPr lang="en-US" altLang="ko-KR" sz="2000" b="1" i="1" dirty="0"/>
              <a:t>Local </a:t>
            </a:r>
            <a:r>
              <a:rPr lang="en-US" altLang="ko-KR" sz="2000" b="1" i="1" dirty="0" smtClean="0"/>
              <a:t>contrast</a:t>
            </a:r>
          </a:p>
          <a:p>
            <a:pPr algn="l">
              <a:buFontTx/>
              <a:buNone/>
            </a:pPr>
            <a:r>
              <a:rPr lang="en-US" sz="2000" b="1" i="1" dirty="0" smtClean="0"/>
              <a:t>(small-scale variations</a:t>
            </a:r>
          </a:p>
          <a:p>
            <a:pPr algn="l">
              <a:buFontTx/>
              <a:buNone/>
            </a:pPr>
            <a:r>
              <a:rPr lang="en-US" sz="2000" b="1" i="1" dirty="0" smtClean="0"/>
              <a:t>“texture”)</a:t>
            </a:r>
            <a:endParaRPr lang="en-US" sz="2000" b="1" i="1" dirty="0"/>
          </a:p>
        </p:txBody>
      </p:sp>
      <p:sp>
        <p:nvSpPr>
          <p:cNvPr id="44" name="Rectangle 24"/>
          <p:cNvSpPr>
            <a:spLocks noChangeArrowheads="1"/>
          </p:cNvSpPr>
          <p:nvPr/>
        </p:nvSpPr>
        <p:spPr bwMode="auto">
          <a:xfrm>
            <a:off x="6165272" y="165013"/>
            <a:ext cx="3045139" cy="1015659"/>
          </a:xfrm>
          <a:prstGeom prst="rect">
            <a:avLst/>
          </a:prstGeom>
          <a:noFill/>
          <a:ln w="9525">
            <a:noFill/>
            <a:miter lim="800000"/>
            <a:headEnd/>
            <a:tailEnd/>
          </a:ln>
          <a:effectLst/>
        </p:spPr>
        <p:txBody>
          <a:bodyPr wrap="none" lIns="91435" tIns="45718" rIns="91435" bIns="45718">
            <a:prstTxWarp prst="textNoShape">
              <a:avLst/>
            </a:prstTxWarp>
            <a:spAutoFit/>
          </a:bodyPr>
          <a:lstStyle/>
          <a:p>
            <a:pPr algn="l">
              <a:buFontTx/>
              <a:buNone/>
            </a:pPr>
            <a:r>
              <a:rPr lang="en-US" altLang="ko-KR" sz="2000" b="1" i="1" dirty="0"/>
              <a:t>Global </a:t>
            </a:r>
            <a:r>
              <a:rPr lang="en-US" altLang="ko-KR" sz="2000" b="1" i="1" dirty="0" smtClean="0"/>
              <a:t>contrast</a:t>
            </a:r>
          </a:p>
          <a:p>
            <a:pPr algn="l">
              <a:buFontTx/>
              <a:buNone/>
            </a:pPr>
            <a:r>
              <a:rPr lang="en-US" sz="2000" b="1" i="1" dirty="0" smtClean="0"/>
              <a:t>(large-scale variations</a:t>
            </a:r>
          </a:p>
          <a:p>
            <a:pPr algn="l">
              <a:buFontTx/>
              <a:buNone/>
            </a:pPr>
            <a:r>
              <a:rPr lang="en-US" sz="2000" b="1" i="1" dirty="0" smtClean="0"/>
              <a:t>“input minus the texture”)</a:t>
            </a:r>
            <a:endParaRPr lang="en-US" sz="2000" b="1" i="1" dirty="0"/>
          </a:p>
        </p:txBody>
      </p:sp>
      <p:sp>
        <p:nvSpPr>
          <p:cNvPr id="45" name="TextBox 44"/>
          <p:cNvSpPr txBox="1"/>
          <p:nvPr/>
        </p:nvSpPr>
        <p:spPr>
          <a:xfrm>
            <a:off x="53976" y="6053777"/>
            <a:ext cx="2486453" cy="646331"/>
          </a:xfrm>
          <a:prstGeom prst="rect">
            <a:avLst/>
          </a:prstGeom>
          <a:noFill/>
        </p:spPr>
        <p:txBody>
          <a:bodyPr wrap="none" rtlCol="0">
            <a:spAutoFit/>
          </a:bodyPr>
          <a:lstStyle/>
          <a:p>
            <a:r>
              <a:rPr lang="en-US" dirty="0" smtClean="0"/>
              <a:t>Made fast in</a:t>
            </a:r>
            <a:br>
              <a:rPr lang="en-US" dirty="0" smtClean="0"/>
            </a:br>
            <a:r>
              <a:rPr lang="en-US" dirty="0" smtClean="0">
                <a:solidFill>
                  <a:schemeClr val="bg1">
                    <a:lumMod val="50000"/>
                  </a:schemeClr>
                </a:solidFill>
              </a:rPr>
              <a:t>[ECCV’06, SIGGRAPH’07]</a:t>
            </a:r>
            <a:endParaRPr lang="en-US" dirty="0">
              <a:solidFill>
                <a:schemeClr val="bg1">
                  <a:lumMod val="50000"/>
                </a:schemeClr>
              </a:solidFill>
            </a:endParaRPr>
          </a:p>
        </p:txBody>
      </p:sp>
    </p:spTree>
    <p:extLst>
      <p:ext uri="{BB962C8B-B14F-4D97-AF65-F5344CB8AC3E}">
        <p14:creationId xmlns:p14="http://schemas.microsoft.com/office/powerpoint/2010/main" val="18616065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697471" y="2026633"/>
            <a:ext cx="1657350" cy="2303462"/>
            <a:chOff x="1156" y="1389"/>
            <a:chExt cx="1044" cy="1451"/>
          </a:xfrm>
        </p:grpSpPr>
        <p:sp>
          <p:nvSpPr>
            <p:cNvPr id="778243" name="AutoShape 3"/>
            <p:cNvSpPr>
              <a:spLocks noChangeArrowheads="1"/>
            </p:cNvSpPr>
            <p:nvPr/>
          </p:nvSpPr>
          <p:spPr bwMode="auto">
            <a:xfrm rot="16200000" flipV="1">
              <a:off x="1247" y="1298"/>
              <a:ext cx="862" cy="1044"/>
            </a:xfrm>
            <a:custGeom>
              <a:avLst/>
              <a:gdLst>
                <a:gd name="G0" fmla="+- 14182 0 0"/>
                <a:gd name="G1" fmla="+- 1717 0 0"/>
                <a:gd name="G2" fmla="+- 12158 0 1717"/>
                <a:gd name="G3" fmla="+- G2 0 1717"/>
                <a:gd name="G4" fmla="*/ G3 32768 32059"/>
                <a:gd name="G5" fmla="*/ G4 1 2"/>
                <a:gd name="G6" fmla="+- 21600 0 14182"/>
                <a:gd name="G7" fmla="*/ G6 1717 6079"/>
                <a:gd name="G8" fmla="+- G7 14182 0"/>
                <a:gd name="T0" fmla="*/ 14182 w 21600"/>
                <a:gd name="T1" fmla="*/ 0 h 21600"/>
                <a:gd name="T2" fmla="*/ 14182 w 21600"/>
                <a:gd name="T3" fmla="*/ 12158 h 21600"/>
                <a:gd name="T4" fmla="*/ 4459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182" y="0"/>
                  </a:lnTo>
                  <a:lnTo>
                    <a:pt x="14182" y="1717"/>
                  </a:lnTo>
                  <a:lnTo>
                    <a:pt x="12427" y="1717"/>
                  </a:lnTo>
                  <a:cubicBezTo>
                    <a:pt x="5564" y="1717"/>
                    <a:pt x="0" y="6392"/>
                    <a:pt x="0" y="12158"/>
                  </a:cubicBezTo>
                  <a:lnTo>
                    <a:pt x="0" y="21600"/>
                  </a:lnTo>
                  <a:lnTo>
                    <a:pt x="8917" y="21600"/>
                  </a:lnTo>
                  <a:lnTo>
                    <a:pt x="8917" y="12158"/>
                  </a:lnTo>
                  <a:cubicBezTo>
                    <a:pt x="8917" y="11210"/>
                    <a:pt x="10488" y="10441"/>
                    <a:pt x="12427" y="10441"/>
                  </a:cubicBezTo>
                  <a:lnTo>
                    <a:pt x="14182" y="10441"/>
                  </a:lnTo>
                  <a:lnTo>
                    <a:pt x="14182" y="12158"/>
                  </a:lnTo>
                  <a:close/>
                </a:path>
              </a:pathLst>
            </a:custGeom>
            <a:solidFill>
              <a:schemeClr val="accent1"/>
            </a:solidFill>
            <a:ln w="38100">
              <a:solidFill>
                <a:schemeClr val="accent2"/>
              </a:solidFill>
              <a:miter lim="800000"/>
              <a:headEnd/>
              <a:tailEnd/>
            </a:ln>
            <a:effectLst/>
          </p:spPr>
          <p:txBody>
            <a:bodyPr wrap="none" anchor="ctr">
              <a:prstTxWarp prst="textNoShape">
                <a:avLst/>
              </a:prstTxWarp>
            </a:bodyPr>
            <a:lstStyle/>
            <a:p>
              <a:endParaRPr lang="en-US"/>
            </a:p>
          </p:txBody>
        </p:sp>
        <p:sp>
          <p:nvSpPr>
            <p:cNvPr id="778244" name="AutoShape 4"/>
            <p:cNvSpPr>
              <a:spLocks noChangeArrowheads="1"/>
            </p:cNvSpPr>
            <p:nvPr/>
          </p:nvSpPr>
          <p:spPr bwMode="auto">
            <a:xfrm rot="5400000">
              <a:off x="1247" y="1887"/>
              <a:ext cx="862" cy="1044"/>
            </a:xfrm>
            <a:custGeom>
              <a:avLst/>
              <a:gdLst>
                <a:gd name="G0" fmla="+- 14182 0 0"/>
                <a:gd name="G1" fmla="+- 1717 0 0"/>
                <a:gd name="G2" fmla="+- 12158 0 1717"/>
                <a:gd name="G3" fmla="+- G2 0 1717"/>
                <a:gd name="G4" fmla="*/ G3 32768 32059"/>
                <a:gd name="G5" fmla="*/ G4 1 2"/>
                <a:gd name="G6" fmla="+- 21600 0 14182"/>
                <a:gd name="G7" fmla="*/ G6 1717 6079"/>
                <a:gd name="G8" fmla="+- G7 14182 0"/>
                <a:gd name="T0" fmla="*/ 14182 w 21600"/>
                <a:gd name="T1" fmla="*/ 0 h 21600"/>
                <a:gd name="T2" fmla="*/ 14182 w 21600"/>
                <a:gd name="T3" fmla="*/ 12158 h 21600"/>
                <a:gd name="T4" fmla="*/ 4459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182" y="0"/>
                  </a:lnTo>
                  <a:lnTo>
                    <a:pt x="14182" y="1717"/>
                  </a:lnTo>
                  <a:lnTo>
                    <a:pt x="12427" y="1717"/>
                  </a:lnTo>
                  <a:cubicBezTo>
                    <a:pt x="5564" y="1717"/>
                    <a:pt x="0" y="6392"/>
                    <a:pt x="0" y="12158"/>
                  </a:cubicBezTo>
                  <a:lnTo>
                    <a:pt x="0" y="21600"/>
                  </a:lnTo>
                  <a:lnTo>
                    <a:pt x="8917" y="21600"/>
                  </a:lnTo>
                  <a:lnTo>
                    <a:pt x="8917" y="12158"/>
                  </a:lnTo>
                  <a:cubicBezTo>
                    <a:pt x="8917" y="11210"/>
                    <a:pt x="10488" y="10441"/>
                    <a:pt x="12427" y="10441"/>
                  </a:cubicBezTo>
                  <a:lnTo>
                    <a:pt x="14182" y="10441"/>
                  </a:lnTo>
                  <a:lnTo>
                    <a:pt x="14182" y="12158"/>
                  </a:lnTo>
                  <a:close/>
                </a:path>
              </a:pathLst>
            </a:custGeom>
            <a:solidFill>
              <a:schemeClr val="accent1"/>
            </a:solidFill>
            <a:ln w="38100">
              <a:solidFill>
                <a:schemeClr val="accent2"/>
              </a:solidFill>
              <a:miter lim="800000"/>
              <a:headEnd/>
              <a:tailEnd/>
            </a:ln>
            <a:effectLst/>
          </p:spPr>
          <p:txBody>
            <a:bodyPr wrap="none" anchor="ctr">
              <a:prstTxWarp prst="textNoShape">
                <a:avLst/>
              </a:prstTxWarp>
            </a:bodyPr>
            <a:lstStyle/>
            <a:p>
              <a:endParaRPr lang="en-US"/>
            </a:p>
          </p:txBody>
        </p:sp>
      </p:grpSp>
      <p:grpSp>
        <p:nvGrpSpPr>
          <p:cNvPr id="3" name="Group 5"/>
          <p:cNvGrpSpPr>
            <a:grpSpLocks/>
          </p:cNvGrpSpPr>
          <p:nvPr/>
        </p:nvGrpSpPr>
        <p:grpSpPr bwMode="auto">
          <a:xfrm>
            <a:off x="1697471" y="2026633"/>
            <a:ext cx="1657350" cy="2303462"/>
            <a:chOff x="1156" y="1389"/>
            <a:chExt cx="1044" cy="1451"/>
          </a:xfrm>
        </p:grpSpPr>
        <p:sp>
          <p:nvSpPr>
            <p:cNvPr id="778246" name="AutoShape 6"/>
            <p:cNvSpPr>
              <a:spLocks noChangeArrowheads="1"/>
            </p:cNvSpPr>
            <p:nvPr/>
          </p:nvSpPr>
          <p:spPr bwMode="auto">
            <a:xfrm rot="16200000" flipV="1">
              <a:off x="1247" y="1298"/>
              <a:ext cx="862" cy="1044"/>
            </a:xfrm>
            <a:custGeom>
              <a:avLst/>
              <a:gdLst>
                <a:gd name="G0" fmla="+- 14182 0 0"/>
                <a:gd name="G1" fmla="+- 1717 0 0"/>
                <a:gd name="G2" fmla="+- 12158 0 1717"/>
                <a:gd name="G3" fmla="+- G2 0 1717"/>
                <a:gd name="G4" fmla="*/ G3 32768 32059"/>
                <a:gd name="G5" fmla="*/ G4 1 2"/>
                <a:gd name="G6" fmla="+- 21600 0 14182"/>
                <a:gd name="G7" fmla="*/ G6 1717 6079"/>
                <a:gd name="G8" fmla="+- G7 14182 0"/>
                <a:gd name="T0" fmla="*/ 14182 w 21600"/>
                <a:gd name="T1" fmla="*/ 0 h 21600"/>
                <a:gd name="T2" fmla="*/ 14182 w 21600"/>
                <a:gd name="T3" fmla="*/ 12158 h 21600"/>
                <a:gd name="T4" fmla="*/ 4459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182" y="0"/>
                  </a:lnTo>
                  <a:lnTo>
                    <a:pt x="14182" y="1717"/>
                  </a:lnTo>
                  <a:lnTo>
                    <a:pt x="12427" y="1717"/>
                  </a:lnTo>
                  <a:cubicBezTo>
                    <a:pt x="5564" y="1717"/>
                    <a:pt x="0" y="6392"/>
                    <a:pt x="0" y="12158"/>
                  </a:cubicBezTo>
                  <a:lnTo>
                    <a:pt x="0" y="21600"/>
                  </a:lnTo>
                  <a:lnTo>
                    <a:pt x="8917" y="21600"/>
                  </a:lnTo>
                  <a:lnTo>
                    <a:pt x="8917" y="12158"/>
                  </a:lnTo>
                  <a:cubicBezTo>
                    <a:pt x="8917" y="11210"/>
                    <a:pt x="10488" y="10441"/>
                    <a:pt x="12427" y="10441"/>
                  </a:cubicBezTo>
                  <a:lnTo>
                    <a:pt x="14182" y="10441"/>
                  </a:lnTo>
                  <a:lnTo>
                    <a:pt x="14182" y="12158"/>
                  </a:lnTo>
                  <a:close/>
                </a:path>
              </a:pathLst>
            </a:custGeom>
            <a:gradFill rotWithShape="1">
              <a:gsLst>
                <a:gs pos="0">
                  <a:srgbClr val="DDDDDD"/>
                </a:gs>
                <a:gs pos="100000">
                  <a:srgbClr val="DDDDDD">
                    <a:gamma/>
                    <a:tint val="0"/>
                    <a:invGamma/>
                  </a:srgbClr>
                </a:gs>
              </a:gsLst>
              <a:lin ang="5400000" scaled="1"/>
            </a:gradFill>
            <a:ln w="19050">
              <a:noFill/>
              <a:miter lim="800000"/>
              <a:headEnd/>
              <a:tailEnd/>
            </a:ln>
            <a:effectLst/>
          </p:spPr>
          <p:txBody>
            <a:bodyPr wrap="none" anchor="ctr">
              <a:prstTxWarp prst="textNoShape">
                <a:avLst/>
              </a:prstTxWarp>
            </a:bodyPr>
            <a:lstStyle/>
            <a:p>
              <a:endParaRPr lang="en-US"/>
            </a:p>
          </p:txBody>
        </p:sp>
        <p:sp>
          <p:nvSpPr>
            <p:cNvPr id="778247" name="AutoShape 7"/>
            <p:cNvSpPr>
              <a:spLocks noChangeArrowheads="1"/>
            </p:cNvSpPr>
            <p:nvPr/>
          </p:nvSpPr>
          <p:spPr bwMode="auto">
            <a:xfrm rot="5400000">
              <a:off x="1247" y="1887"/>
              <a:ext cx="862" cy="1044"/>
            </a:xfrm>
            <a:custGeom>
              <a:avLst/>
              <a:gdLst>
                <a:gd name="G0" fmla="+- 14182 0 0"/>
                <a:gd name="G1" fmla="+- 1717 0 0"/>
                <a:gd name="G2" fmla="+- 12158 0 1717"/>
                <a:gd name="G3" fmla="+- G2 0 1717"/>
                <a:gd name="G4" fmla="*/ G3 32768 32059"/>
                <a:gd name="G5" fmla="*/ G4 1 2"/>
                <a:gd name="G6" fmla="+- 21600 0 14182"/>
                <a:gd name="G7" fmla="*/ G6 1717 6079"/>
                <a:gd name="G8" fmla="+- G7 14182 0"/>
                <a:gd name="T0" fmla="*/ 14182 w 21600"/>
                <a:gd name="T1" fmla="*/ 0 h 21600"/>
                <a:gd name="T2" fmla="*/ 14182 w 21600"/>
                <a:gd name="T3" fmla="*/ 12158 h 21600"/>
                <a:gd name="T4" fmla="*/ 4459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182" y="0"/>
                  </a:lnTo>
                  <a:lnTo>
                    <a:pt x="14182" y="1717"/>
                  </a:lnTo>
                  <a:lnTo>
                    <a:pt x="12427" y="1717"/>
                  </a:lnTo>
                  <a:cubicBezTo>
                    <a:pt x="5564" y="1717"/>
                    <a:pt x="0" y="6392"/>
                    <a:pt x="0" y="12158"/>
                  </a:cubicBezTo>
                  <a:lnTo>
                    <a:pt x="0" y="21600"/>
                  </a:lnTo>
                  <a:lnTo>
                    <a:pt x="8917" y="21600"/>
                  </a:lnTo>
                  <a:lnTo>
                    <a:pt x="8917" y="12158"/>
                  </a:lnTo>
                  <a:cubicBezTo>
                    <a:pt x="8917" y="11210"/>
                    <a:pt x="10488" y="10441"/>
                    <a:pt x="12427" y="10441"/>
                  </a:cubicBezTo>
                  <a:lnTo>
                    <a:pt x="14182" y="10441"/>
                  </a:lnTo>
                  <a:lnTo>
                    <a:pt x="14182" y="12158"/>
                  </a:lnTo>
                  <a:close/>
                </a:path>
              </a:pathLst>
            </a:custGeom>
            <a:gradFill rotWithShape="1">
              <a:gsLst>
                <a:gs pos="0">
                  <a:srgbClr val="DDDDDD"/>
                </a:gs>
                <a:gs pos="100000">
                  <a:srgbClr val="DDDDDD">
                    <a:gamma/>
                    <a:tint val="0"/>
                    <a:invGamma/>
                  </a:srgbClr>
                </a:gs>
              </a:gsLst>
              <a:lin ang="5400000" scaled="1"/>
            </a:gradFill>
            <a:ln w="19050">
              <a:noFill/>
              <a:miter lim="800000"/>
              <a:headEnd/>
              <a:tailEnd/>
            </a:ln>
            <a:effectLst/>
          </p:spPr>
          <p:txBody>
            <a:bodyPr wrap="none" anchor="ctr">
              <a:prstTxWarp prst="textNoShape">
                <a:avLst/>
              </a:prstTxWarp>
            </a:bodyPr>
            <a:lstStyle/>
            <a:p>
              <a:endParaRPr lang="en-US"/>
            </a:p>
          </p:txBody>
        </p:sp>
      </p:grpSp>
      <p:sp>
        <p:nvSpPr>
          <p:cNvPr id="778248" name="Rectangle 8"/>
          <p:cNvSpPr>
            <a:spLocks noChangeArrowheads="1"/>
          </p:cNvSpPr>
          <p:nvPr/>
        </p:nvSpPr>
        <p:spPr bwMode="auto">
          <a:xfrm>
            <a:off x="7019926" y="5516564"/>
            <a:ext cx="2124075" cy="1341437"/>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sp>
        <p:nvSpPr>
          <p:cNvPr id="778249" name="Rectangle 9"/>
          <p:cNvSpPr>
            <a:spLocks noChangeArrowheads="1"/>
          </p:cNvSpPr>
          <p:nvPr/>
        </p:nvSpPr>
        <p:spPr bwMode="auto">
          <a:xfrm>
            <a:off x="114734" y="1129695"/>
            <a:ext cx="8785225" cy="503238"/>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sp>
        <p:nvSpPr>
          <p:cNvPr id="778253" name="AutoShape 13"/>
          <p:cNvSpPr>
            <a:spLocks noChangeArrowheads="1"/>
          </p:cNvSpPr>
          <p:nvPr/>
        </p:nvSpPr>
        <p:spPr bwMode="auto">
          <a:xfrm>
            <a:off x="3461184" y="913795"/>
            <a:ext cx="1909763" cy="1003300"/>
          </a:xfrm>
          <a:prstGeom prst="rightArrow">
            <a:avLst>
              <a:gd name="adj1" fmla="val 78481"/>
              <a:gd name="adj2" fmla="val 47966"/>
            </a:avLst>
          </a:prstGeom>
          <a:gradFill rotWithShape="1">
            <a:gsLst>
              <a:gs pos="0">
                <a:srgbClr val="DDDDDD">
                  <a:gamma/>
                  <a:tint val="0"/>
                  <a:invGamma/>
                </a:srgbClr>
              </a:gs>
              <a:gs pos="100000">
                <a:srgbClr val="DDDDDD"/>
              </a:gs>
            </a:gsLst>
            <a:lin ang="0" scaled="1"/>
          </a:gradFill>
          <a:ln w="19050">
            <a:solidFill>
              <a:schemeClr val="accent2"/>
            </a:solidFill>
            <a:miter lim="800000"/>
            <a:headEnd/>
            <a:tailEnd/>
          </a:ln>
          <a:effectLst/>
        </p:spPr>
        <p:txBody>
          <a:bodyPr wrap="none" lIns="91435" tIns="45718" rIns="91435" bIns="45718" anchor="ctr">
            <a:prstTxWarp prst="textNoShape">
              <a:avLst/>
            </a:prstTxWarp>
          </a:bodyPr>
          <a:lstStyle/>
          <a:p>
            <a:endParaRPr lang="en-US"/>
          </a:p>
        </p:txBody>
      </p:sp>
      <p:sp>
        <p:nvSpPr>
          <p:cNvPr id="778254" name="Text Box 14"/>
          <p:cNvSpPr txBox="1">
            <a:spLocks noChangeArrowheads="1"/>
          </p:cNvSpPr>
          <p:nvPr/>
        </p:nvSpPr>
        <p:spPr bwMode="auto">
          <a:xfrm>
            <a:off x="3504208" y="1023334"/>
            <a:ext cx="1800225" cy="762000"/>
          </a:xfrm>
          <a:prstGeom prst="rect">
            <a:avLst/>
          </a:prstGeom>
          <a:noFill/>
          <a:ln w="19050">
            <a:noFill/>
            <a:miter lim="800000"/>
            <a:headEnd/>
            <a:tailEnd/>
          </a:ln>
          <a:effectLst/>
        </p:spPr>
        <p:txBody>
          <a:bodyPr wrap="none" lIns="91435" tIns="45718" rIns="91435" bIns="45718" anchor="ctr">
            <a:prstTxWarp prst="textNoShape">
              <a:avLst/>
            </a:prstTxWarp>
          </a:bodyPr>
          <a:lstStyle/>
          <a:p>
            <a:pPr>
              <a:spcBef>
                <a:spcPct val="50000"/>
              </a:spcBef>
              <a:buFontTx/>
              <a:buNone/>
            </a:pPr>
            <a:r>
              <a:rPr lang="en-US" altLang="ko-KR" sz="2000" b="1" dirty="0" smtClean="0"/>
              <a:t>Histogram</a:t>
            </a:r>
            <a:br>
              <a:rPr lang="en-US" altLang="ko-KR" sz="2000" b="1" dirty="0" smtClean="0"/>
            </a:br>
            <a:r>
              <a:rPr lang="en-US" altLang="ko-KR" sz="2000" b="1" dirty="0" smtClean="0"/>
              <a:t>transfer</a:t>
            </a:r>
            <a:endParaRPr lang="en-US" altLang="ko-KR" sz="2000" b="1" dirty="0"/>
          </a:p>
        </p:txBody>
      </p:sp>
      <p:sp>
        <p:nvSpPr>
          <p:cNvPr id="778259" name="AutoShape 19"/>
          <p:cNvSpPr>
            <a:spLocks noChangeArrowheads="1"/>
          </p:cNvSpPr>
          <p:nvPr/>
        </p:nvSpPr>
        <p:spPr bwMode="auto">
          <a:xfrm>
            <a:off x="3380221" y="4496783"/>
            <a:ext cx="1981200" cy="1003300"/>
          </a:xfrm>
          <a:prstGeom prst="rightArrow">
            <a:avLst>
              <a:gd name="adj1" fmla="val 78481"/>
              <a:gd name="adj2" fmla="val 49760"/>
            </a:avLst>
          </a:prstGeom>
          <a:gradFill rotWithShape="1">
            <a:gsLst>
              <a:gs pos="0">
                <a:srgbClr val="DDDDDD">
                  <a:gamma/>
                  <a:tint val="0"/>
                  <a:invGamma/>
                </a:srgbClr>
              </a:gs>
              <a:gs pos="100000">
                <a:srgbClr val="DDDDDD"/>
              </a:gs>
            </a:gsLst>
            <a:lin ang="0" scaled="1"/>
          </a:gradFill>
          <a:ln w="19050">
            <a:solidFill>
              <a:schemeClr val="accent2"/>
            </a:solidFill>
            <a:miter lim="800000"/>
            <a:headEnd/>
            <a:tailEnd/>
          </a:ln>
          <a:effectLst/>
        </p:spPr>
        <p:txBody>
          <a:bodyPr wrap="none" lIns="91435" tIns="45718" rIns="91435" bIns="45718" anchor="ctr">
            <a:prstTxWarp prst="textNoShape">
              <a:avLst/>
            </a:prstTxWarp>
          </a:bodyPr>
          <a:lstStyle/>
          <a:p>
            <a:endParaRPr lang="en-US"/>
          </a:p>
        </p:txBody>
      </p:sp>
      <p:sp>
        <p:nvSpPr>
          <p:cNvPr id="778263" name="Rectangle 23"/>
          <p:cNvSpPr>
            <a:spLocks noChangeArrowheads="1"/>
          </p:cNvSpPr>
          <p:nvPr/>
        </p:nvSpPr>
        <p:spPr bwMode="auto">
          <a:xfrm>
            <a:off x="3046812" y="5532638"/>
            <a:ext cx="2042649" cy="461661"/>
          </a:xfrm>
          <a:prstGeom prst="rect">
            <a:avLst/>
          </a:prstGeom>
          <a:noFill/>
          <a:ln w="9525">
            <a:noFill/>
            <a:miter lim="800000"/>
            <a:headEnd/>
            <a:tailEnd/>
          </a:ln>
          <a:effectLst/>
        </p:spPr>
        <p:txBody>
          <a:bodyPr wrap="none" lIns="91435" tIns="45718" rIns="91435" bIns="45718">
            <a:prstTxWarp prst="textNoShape">
              <a:avLst/>
            </a:prstTxWarp>
            <a:spAutoFit/>
          </a:bodyPr>
          <a:lstStyle/>
          <a:p>
            <a:pPr algn="l">
              <a:buFontTx/>
              <a:buNone/>
            </a:pPr>
            <a:r>
              <a:rPr lang="en-US" altLang="ko-KR" sz="2400" b="1" i="1" dirty="0">
                <a:solidFill>
                  <a:srgbClr val="990000"/>
                </a:solidFill>
              </a:rPr>
              <a:t>Local contrast</a:t>
            </a:r>
            <a:endParaRPr lang="en-US" sz="2400" b="1" i="1" dirty="0">
              <a:solidFill>
                <a:srgbClr val="990000"/>
              </a:solidFill>
            </a:endParaRPr>
          </a:p>
        </p:txBody>
      </p:sp>
      <p:sp>
        <p:nvSpPr>
          <p:cNvPr id="778264" name="Rectangle 24"/>
          <p:cNvSpPr>
            <a:spLocks noChangeArrowheads="1"/>
          </p:cNvSpPr>
          <p:nvPr/>
        </p:nvSpPr>
        <p:spPr bwMode="auto">
          <a:xfrm>
            <a:off x="2951097" y="415340"/>
            <a:ext cx="2219981" cy="461661"/>
          </a:xfrm>
          <a:prstGeom prst="rect">
            <a:avLst/>
          </a:prstGeom>
          <a:noFill/>
          <a:ln w="9525">
            <a:noFill/>
            <a:miter lim="800000"/>
            <a:headEnd/>
            <a:tailEnd/>
          </a:ln>
          <a:effectLst/>
        </p:spPr>
        <p:txBody>
          <a:bodyPr wrap="none" lIns="91435" tIns="45718" rIns="91435" bIns="45718">
            <a:prstTxWarp prst="textNoShape">
              <a:avLst/>
            </a:prstTxWarp>
            <a:spAutoFit/>
          </a:bodyPr>
          <a:lstStyle/>
          <a:p>
            <a:pPr algn="l">
              <a:buFontTx/>
              <a:buNone/>
            </a:pPr>
            <a:r>
              <a:rPr lang="en-US" altLang="ko-KR" sz="2400" b="1" i="1" dirty="0">
                <a:solidFill>
                  <a:srgbClr val="990000"/>
                </a:solidFill>
              </a:rPr>
              <a:t>Global contrast</a:t>
            </a:r>
            <a:endParaRPr lang="en-US" sz="2400" b="1" i="1" dirty="0">
              <a:solidFill>
                <a:srgbClr val="990000"/>
              </a:solidFill>
            </a:endParaRPr>
          </a:p>
        </p:txBody>
      </p:sp>
      <p:sp>
        <p:nvSpPr>
          <p:cNvPr id="778265" name="Text Box 25"/>
          <p:cNvSpPr txBox="1">
            <a:spLocks noChangeArrowheads="1"/>
          </p:cNvSpPr>
          <p:nvPr/>
        </p:nvSpPr>
        <p:spPr bwMode="auto">
          <a:xfrm>
            <a:off x="60759" y="3741134"/>
            <a:ext cx="1655763" cy="830993"/>
          </a:xfrm>
          <a:prstGeom prst="rect">
            <a:avLst/>
          </a:prstGeom>
          <a:noFill/>
          <a:ln w="9525">
            <a:noFill/>
            <a:miter lim="800000"/>
            <a:headEnd/>
            <a:tailEnd/>
          </a:ln>
          <a:effectLst/>
        </p:spPr>
        <p:txBody>
          <a:bodyPr lIns="91435" tIns="45718" rIns="91435" bIns="45718">
            <a:prstTxWarp prst="textNoShape">
              <a:avLst/>
            </a:prstTxWarp>
            <a:spAutoFit/>
          </a:bodyPr>
          <a:lstStyle/>
          <a:p>
            <a:pPr>
              <a:spcBef>
                <a:spcPct val="50000"/>
              </a:spcBef>
              <a:buFontTx/>
              <a:buNone/>
            </a:pPr>
            <a:r>
              <a:rPr lang="en-US" altLang="ko-KR" sz="2400" b="1" i="1" dirty="0">
                <a:latin typeface="Times New Roman" charset="0"/>
              </a:rPr>
              <a:t>Input</a:t>
            </a:r>
            <a:br>
              <a:rPr lang="en-US" altLang="ko-KR" sz="2400" b="1" i="1" dirty="0">
                <a:latin typeface="Times New Roman" charset="0"/>
              </a:rPr>
            </a:br>
            <a:r>
              <a:rPr lang="en-US" altLang="ko-KR" sz="2400" b="1" i="1" dirty="0">
                <a:latin typeface="Times New Roman" charset="0"/>
              </a:rPr>
              <a:t>Image</a:t>
            </a:r>
          </a:p>
        </p:txBody>
      </p:sp>
      <p:sp>
        <p:nvSpPr>
          <p:cNvPr id="778267" name="Rectangle 27"/>
          <p:cNvSpPr>
            <a:spLocks noChangeArrowheads="1"/>
          </p:cNvSpPr>
          <p:nvPr/>
        </p:nvSpPr>
        <p:spPr bwMode="auto">
          <a:xfrm>
            <a:off x="1626033" y="2714020"/>
            <a:ext cx="142875" cy="863600"/>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sp>
        <p:nvSpPr>
          <p:cNvPr id="778268" name="Rectangle 28"/>
          <p:cNvSpPr>
            <a:spLocks noChangeArrowheads="1"/>
          </p:cNvSpPr>
          <p:nvPr/>
        </p:nvSpPr>
        <p:spPr bwMode="auto">
          <a:xfrm>
            <a:off x="3346883" y="985233"/>
            <a:ext cx="142875" cy="863600"/>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sp>
        <p:nvSpPr>
          <p:cNvPr id="778269" name="Rectangle 29"/>
          <p:cNvSpPr>
            <a:spLocks noChangeArrowheads="1"/>
          </p:cNvSpPr>
          <p:nvPr/>
        </p:nvSpPr>
        <p:spPr bwMode="auto">
          <a:xfrm>
            <a:off x="3346883" y="4585683"/>
            <a:ext cx="142875" cy="863600"/>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pic>
        <p:nvPicPr>
          <p:cNvPr id="778270" name="Picture 30" descr="input"/>
          <p:cNvPicPr>
            <a:picLocks noChangeAspect="1" noChangeArrowheads="1"/>
          </p:cNvPicPr>
          <p:nvPr/>
        </p:nvPicPr>
        <p:blipFill>
          <a:blip r:embed="rId3"/>
          <a:srcRect/>
          <a:stretch>
            <a:fillRect/>
          </a:stretch>
        </p:blipFill>
        <p:spPr bwMode="auto">
          <a:xfrm>
            <a:off x="186171" y="2566383"/>
            <a:ext cx="1439862" cy="1208087"/>
          </a:xfrm>
          <a:prstGeom prst="rect">
            <a:avLst/>
          </a:prstGeom>
          <a:noFill/>
          <a:ln w="63500">
            <a:solidFill>
              <a:schemeClr val="tx1"/>
            </a:solidFill>
            <a:miter lim="800000"/>
            <a:headEnd/>
            <a:tailEnd/>
          </a:ln>
          <a:effectLst/>
        </p:spPr>
      </p:pic>
      <p:pic>
        <p:nvPicPr>
          <p:cNvPr id="778271" name="Picture 31" descr="base"/>
          <p:cNvPicPr>
            <a:picLocks noChangeAspect="1" noChangeArrowheads="1"/>
          </p:cNvPicPr>
          <p:nvPr/>
        </p:nvPicPr>
        <p:blipFill>
          <a:blip r:embed="rId4"/>
          <a:srcRect/>
          <a:stretch>
            <a:fillRect/>
          </a:stretch>
        </p:blipFill>
        <p:spPr bwMode="auto">
          <a:xfrm>
            <a:off x="2337233" y="958245"/>
            <a:ext cx="1089025" cy="914400"/>
          </a:xfrm>
          <a:prstGeom prst="rect">
            <a:avLst/>
          </a:prstGeom>
          <a:noFill/>
          <a:ln w="38100">
            <a:noFill/>
            <a:miter lim="800000"/>
            <a:headEnd/>
            <a:tailEnd/>
          </a:ln>
        </p:spPr>
      </p:pic>
      <p:pic>
        <p:nvPicPr>
          <p:cNvPr id="778272" name="Picture 32" descr="detail"/>
          <p:cNvPicPr>
            <a:picLocks noChangeAspect="1" noChangeArrowheads="1"/>
          </p:cNvPicPr>
          <p:nvPr/>
        </p:nvPicPr>
        <p:blipFill>
          <a:blip r:embed="rId5"/>
          <a:srcRect/>
          <a:stretch>
            <a:fillRect/>
          </a:stretch>
        </p:blipFill>
        <p:spPr bwMode="auto">
          <a:xfrm>
            <a:off x="2337233" y="4542820"/>
            <a:ext cx="1089025" cy="914400"/>
          </a:xfrm>
          <a:prstGeom prst="rect">
            <a:avLst/>
          </a:prstGeom>
          <a:noFill/>
          <a:ln w="38100">
            <a:noFill/>
            <a:miter lim="800000"/>
            <a:headEnd/>
            <a:tailEnd/>
          </a:ln>
        </p:spPr>
      </p:pic>
      <p:sp>
        <p:nvSpPr>
          <p:cNvPr id="778273" name="Text Box 33"/>
          <p:cNvSpPr txBox="1">
            <a:spLocks noChangeArrowheads="1"/>
          </p:cNvSpPr>
          <p:nvPr/>
        </p:nvSpPr>
        <p:spPr bwMode="auto">
          <a:xfrm>
            <a:off x="3493058" y="4606320"/>
            <a:ext cx="1931988" cy="762000"/>
          </a:xfrm>
          <a:prstGeom prst="rect">
            <a:avLst/>
          </a:prstGeom>
          <a:noFill/>
          <a:ln w="19050">
            <a:noFill/>
            <a:miter lim="800000"/>
            <a:headEnd/>
            <a:tailEnd/>
          </a:ln>
          <a:effectLst/>
        </p:spPr>
        <p:txBody>
          <a:bodyPr wrap="none" lIns="91435" tIns="45718" rIns="91435" bIns="45718" anchor="ctr">
            <a:prstTxWarp prst="textNoShape">
              <a:avLst/>
            </a:prstTxWarp>
          </a:bodyPr>
          <a:lstStyle/>
          <a:p>
            <a:pPr>
              <a:spcBef>
                <a:spcPct val="50000"/>
              </a:spcBef>
              <a:buFontTx/>
              <a:buNone/>
            </a:pPr>
            <a:r>
              <a:rPr lang="en-US" altLang="ko-KR" sz="2000" b="1" dirty="0" smtClean="0"/>
              <a:t>“Histogram</a:t>
            </a:r>
            <a:br>
              <a:rPr lang="en-US" altLang="ko-KR" sz="2000" b="1" dirty="0" smtClean="0"/>
            </a:br>
            <a:r>
              <a:rPr lang="en-US" altLang="ko-KR" sz="2000" b="1" dirty="0" smtClean="0"/>
              <a:t>transfer”</a:t>
            </a:r>
            <a:endParaRPr lang="en-US" altLang="ko-KR" sz="2000" b="1" dirty="0"/>
          </a:p>
        </p:txBody>
      </p:sp>
      <p:pic>
        <p:nvPicPr>
          <p:cNvPr id="778279" name="Picture 39" descr="newdetail"/>
          <p:cNvPicPr>
            <a:picLocks noChangeAspect="1" noChangeArrowheads="1"/>
          </p:cNvPicPr>
          <p:nvPr/>
        </p:nvPicPr>
        <p:blipFill>
          <a:blip r:embed="rId6"/>
          <a:srcRect/>
          <a:stretch>
            <a:fillRect/>
          </a:stretch>
        </p:blipFill>
        <p:spPr bwMode="auto">
          <a:xfrm>
            <a:off x="5425045" y="3706499"/>
            <a:ext cx="3474913" cy="2917711"/>
          </a:xfrm>
          <a:prstGeom prst="rect">
            <a:avLst/>
          </a:prstGeom>
          <a:noFill/>
          <a:ln w="38100">
            <a:noFill/>
            <a:miter lim="800000"/>
            <a:headEnd/>
            <a:tailEnd/>
          </a:ln>
        </p:spPr>
      </p:pic>
      <p:pic>
        <p:nvPicPr>
          <p:cNvPr id="778280" name="Picture 40" descr="outbase"/>
          <p:cNvPicPr>
            <a:picLocks noChangeAspect="1" noChangeArrowheads="1"/>
          </p:cNvPicPr>
          <p:nvPr/>
        </p:nvPicPr>
        <p:blipFill>
          <a:blip r:embed="rId7"/>
          <a:srcRect/>
          <a:stretch>
            <a:fillRect/>
          </a:stretch>
        </p:blipFill>
        <p:spPr bwMode="auto">
          <a:xfrm>
            <a:off x="5425045" y="145014"/>
            <a:ext cx="3474913" cy="2917711"/>
          </a:xfrm>
          <a:prstGeom prst="rect">
            <a:avLst/>
          </a:prstGeom>
          <a:noFill/>
          <a:ln w="38100">
            <a:noFill/>
            <a:miter lim="800000"/>
            <a:headEnd/>
            <a:tailEnd/>
          </a:ln>
        </p:spPr>
      </p:pic>
      <p:sp>
        <p:nvSpPr>
          <p:cNvPr id="778281" name="Rectangle 41"/>
          <p:cNvSpPr>
            <a:spLocks noChangeArrowheads="1"/>
          </p:cNvSpPr>
          <p:nvPr/>
        </p:nvSpPr>
        <p:spPr bwMode="auto">
          <a:xfrm>
            <a:off x="14288" y="-315912"/>
            <a:ext cx="8229600" cy="1255713"/>
          </a:xfrm>
          <a:prstGeom prst="rect">
            <a:avLst/>
          </a:prstGeom>
          <a:noFill/>
          <a:ln w="9525">
            <a:noFill/>
            <a:miter lim="800000"/>
            <a:headEnd/>
            <a:tailEnd/>
          </a:ln>
          <a:effectLst/>
        </p:spPr>
        <p:txBody>
          <a:bodyPr lIns="91435" tIns="45718" rIns="91435" bIns="45718" anchor="ctr">
            <a:prstTxWarp prst="textNoShape">
              <a:avLst/>
            </a:prstTxWarp>
          </a:bodyPr>
          <a:lstStyle/>
          <a:p>
            <a:pPr algn="l">
              <a:spcBef>
                <a:spcPct val="0"/>
              </a:spcBef>
              <a:buFontTx/>
              <a:buNone/>
            </a:pPr>
            <a:r>
              <a:rPr lang="en-US" altLang="ko-KR" sz="2600" b="1" dirty="0" smtClean="0">
                <a:solidFill>
                  <a:srgbClr val="004731"/>
                </a:solidFill>
                <a:effectLst>
                  <a:outerShdw blurRad="38100" dist="38100" dir="2700000" algn="tl">
                    <a:srgbClr val="DDDDDD"/>
                  </a:outerShdw>
                </a:effectLst>
              </a:rPr>
              <a:t>Pipeline</a:t>
            </a:r>
            <a:endParaRPr lang="en-US" altLang="ko-KR" sz="2600" b="1" dirty="0">
              <a:solidFill>
                <a:srgbClr val="004731"/>
              </a:solidFill>
              <a:effectLst>
                <a:outerShdw blurRad="38100" dist="38100" dir="2700000" algn="tl">
                  <a:srgbClr val="DDDDDD"/>
                </a:outerShdw>
              </a:effectLst>
            </a:endParaRPr>
          </a:p>
        </p:txBody>
      </p:sp>
      <p:sp>
        <p:nvSpPr>
          <p:cNvPr id="778282" name="Line 20"/>
          <p:cNvSpPr>
            <a:spLocks/>
          </p:cNvSpPr>
          <p:nvPr/>
        </p:nvSpPr>
        <p:spPr bwMode="auto">
          <a:xfrm>
            <a:off x="0" y="620713"/>
            <a:ext cx="1403350" cy="0"/>
          </a:xfrm>
          <a:prstGeom prst="line">
            <a:avLst/>
          </a:prstGeom>
          <a:noFill/>
          <a:ln w="25400" cap="rnd">
            <a:solidFill>
              <a:srgbClr val="B8AE68"/>
            </a:solidFill>
            <a:prstDash val="sysDot"/>
            <a:round/>
            <a:headEnd/>
            <a:tailEnd/>
          </a:ln>
        </p:spPr>
        <p:txBody>
          <a:bodyPr lIns="91435" tIns="45718" rIns="91435" bIns="45718">
            <a:prstTxWarp prst="textNoShape">
              <a:avLst/>
            </a:prstTxWarp>
          </a:bodyPr>
          <a:lstStyle/>
          <a:p>
            <a:endParaRPr lang="en-US"/>
          </a:p>
        </p:txBody>
      </p:sp>
      <p:sp>
        <p:nvSpPr>
          <p:cNvPr id="778258" name="Rectangle 18"/>
          <p:cNvSpPr>
            <a:spLocks noChangeArrowheads="1"/>
          </p:cNvSpPr>
          <p:nvPr/>
        </p:nvSpPr>
        <p:spPr bwMode="auto">
          <a:xfrm>
            <a:off x="1605402" y="2945791"/>
            <a:ext cx="1441410" cy="400105"/>
          </a:xfrm>
          <a:prstGeom prst="rect">
            <a:avLst/>
          </a:prstGeom>
          <a:noFill/>
          <a:ln w="9525">
            <a:noFill/>
            <a:miter lim="800000"/>
            <a:headEnd/>
            <a:tailEnd/>
          </a:ln>
          <a:effectLst/>
        </p:spPr>
        <p:txBody>
          <a:bodyPr wrap="none" lIns="91435" tIns="45718" rIns="91435" bIns="45718">
            <a:prstTxWarp prst="textNoShape">
              <a:avLst/>
            </a:prstTxWarp>
            <a:spAutoFit/>
          </a:bodyPr>
          <a:lstStyle/>
          <a:p>
            <a:pPr algn="l">
              <a:buFontTx/>
              <a:buNone/>
            </a:pPr>
            <a:r>
              <a:rPr lang="en-US" altLang="ko-KR" sz="2000" b="1" dirty="0" smtClean="0"/>
              <a:t>Decompose</a:t>
            </a:r>
            <a:endParaRPr lang="en-US" sz="2000" b="1" dirty="0"/>
          </a:p>
        </p:txBody>
      </p:sp>
      <p:sp>
        <p:nvSpPr>
          <p:cNvPr id="6" name="TextBox 5"/>
          <p:cNvSpPr txBox="1"/>
          <p:nvPr/>
        </p:nvSpPr>
        <p:spPr>
          <a:xfrm>
            <a:off x="248714" y="6298301"/>
            <a:ext cx="2320542" cy="369332"/>
          </a:xfrm>
          <a:prstGeom prst="rect">
            <a:avLst/>
          </a:prstGeom>
          <a:noFill/>
        </p:spPr>
        <p:txBody>
          <a:bodyPr wrap="none" rtlCol="0">
            <a:spAutoFit/>
          </a:bodyPr>
          <a:lstStyle/>
          <a:p>
            <a:r>
              <a:rPr lang="en-US" dirty="0" smtClean="0"/>
              <a:t>User study in </a:t>
            </a:r>
            <a:r>
              <a:rPr lang="en-US" dirty="0" smtClean="0">
                <a:solidFill>
                  <a:schemeClr val="bg1">
                    <a:lumMod val="50000"/>
                  </a:schemeClr>
                </a:solidFill>
              </a:rPr>
              <a:t>[ICCP’11]</a:t>
            </a:r>
            <a:endParaRPr lang="en-US" dirty="0">
              <a:solidFill>
                <a:schemeClr val="bg1">
                  <a:lumMod val="50000"/>
                </a:schemeClr>
              </a:solidFill>
            </a:endParaRPr>
          </a:p>
        </p:txBody>
      </p:sp>
    </p:spTree>
    <p:extLst>
      <p:ext uri="{BB962C8B-B14F-4D97-AF65-F5344CB8AC3E}">
        <p14:creationId xmlns:p14="http://schemas.microsoft.com/office/powerpoint/2010/main" val="181156212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0" name="Picture 20" descr="output1"/>
          <p:cNvPicPr preferRelativeResize="0">
            <a:picLocks noChangeAspect="1" noChangeArrowheads="1"/>
          </p:cNvPicPr>
          <p:nvPr/>
        </p:nvPicPr>
        <p:blipFill>
          <a:blip r:embed="rId3"/>
          <a:srcRect/>
          <a:stretch>
            <a:fillRect/>
          </a:stretch>
        </p:blipFill>
        <p:spPr bwMode="auto">
          <a:xfrm>
            <a:off x="6253340" y="1662112"/>
            <a:ext cx="2809842" cy="2355849"/>
          </a:xfrm>
          <a:prstGeom prst="rect">
            <a:avLst/>
          </a:prstGeom>
          <a:noFill/>
          <a:ln w="38100">
            <a:noFill/>
            <a:miter lim="800000"/>
            <a:headEnd/>
            <a:tailEnd/>
          </a:ln>
        </p:spPr>
      </p:pic>
      <p:grpSp>
        <p:nvGrpSpPr>
          <p:cNvPr id="2" name="Group 2"/>
          <p:cNvGrpSpPr>
            <a:grpSpLocks/>
          </p:cNvGrpSpPr>
          <p:nvPr/>
        </p:nvGrpSpPr>
        <p:grpSpPr bwMode="auto">
          <a:xfrm>
            <a:off x="1690688" y="1662113"/>
            <a:ext cx="1657350" cy="2303462"/>
            <a:chOff x="1156" y="1389"/>
            <a:chExt cx="1044" cy="1451"/>
          </a:xfrm>
        </p:grpSpPr>
        <p:sp>
          <p:nvSpPr>
            <p:cNvPr id="778243" name="AutoShape 3"/>
            <p:cNvSpPr>
              <a:spLocks noChangeArrowheads="1"/>
            </p:cNvSpPr>
            <p:nvPr/>
          </p:nvSpPr>
          <p:spPr bwMode="auto">
            <a:xfrm rot="16200000" flipV="1">
              <a:off x="1247" y="1298"/>
              <a:ext cx="862" cy="1044"/>
            </a:xfrm>
            <a:custGeom>
              <a:avLst/>
              <a:gdLst>
                <a:gd name="G0" fmla="+- 14182 0 0"/>
                <a:gd name="G1" fmla="+- 1717 0 0"/>
                <a:gd name="G2" fmla="+- 12158 0 1717"/>
                <a:gd name="G3" fmla="+- G2 0 1717"/>
                <a:gd name="G4" fmla="*/ G3 32768 32059"/>
                <a:gd name="G5" fmla="*/ G4 1 2"/>
                <a:gd name="G6" fmla="+- 21600 0 14182"/>
                <a:gd name="G7" fmla="*/ G6 1717 6079"/>
                <a:gd name="G8" fmla="+- G7 14182 0"/>
                <a:gd name="T0" fmla="*/ 14182 w 21600"/>
                <a:gd name="T1" fmla="*/ 0 h 21600"/>
                <a:gd name="T2" fmla="*/ 14182 w 21600"/>
                <a:gd name="T3" fmla="*/ 12158 h 21600"/>
                <a:gd name="T4" fmla="*/ 4459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182" y="0"/>
                  </a:lnTo>
                  <a:lnTo>
                    <a:pt x="14182" y="1717"/>
                  </a:lnTo>
                  <a:lnTo>
                    <a:pt x="12427" y="1717"/>
                  </a:lnTo>
                  <a:cubicBezTo>
                    <a:pt x="5564" y="1717"/>
                    <a:pt x="0" y="6392"/>
                    <a:pt x="0" y="12158"/>
                  </a:cubicBezTo>
                  <a:lnTo>
                    <a:pt x="0" y="21600"/>
                  </a:lnTo>
                  <a:lnTo>
                    <a:pt x="8917" y="21600"/>
                  </a:lnTo>
                  <a:lnTo>
                    <a:pt x="8917" y="12158"/>
                  </a:lnTo>
                  <a:cubicBezTo>
                    <a:pt x="8917" y="11210"/>
                    <a:pt x="10488" y="10441"/>
                    <a:pt x="12427" y="10441"/>
                  </a:cubicBezTo>
                  <a:lnTo>
                    <a:pt x="14182" y="10441"/>
                  </a:lnTo>
                  <a:lnTo>
                    <a:pt x="14182" y="12158"/>
                  </a:lnTo>
                  <a:close/>
                </a:path>
              </a:pathLst>
            </a:custGeom>
            <a:solidFill>
              <a:schemeClr val="accent1"/>
            </a:solidFill>
            <a:ln w="38100">
              <a:solidFill>
                <a:schemeClr val="accent2"/>
              </a:solidFill>
              <a:miter lim="800000"/>
              <a:headEnd/>
              <a:tailEnd/>
            </a:ln>
            <a:effectLst/>
          </p:spPr>
          <p:txBody>
            <a:bodyPr wrap="none" anchor="ctr">
              <a:prstTxWarp prst="textNoShape">
                <a:avLst/>
              </a:prstTxWarp>
            </a:bodyPr>
            <a:lstStyle/>
            <a:p>
              <a:endParaRPr lang="en-US"/>
            </a:p>
          </p:txBody>
        </p:sp>
        <p:sp>
          <p:nvSpPr>
            <p:cNvPr id="778244" name="AutoShape 4"/>
            <p:cNvSpPr>
              <a:spLocks noChangeArrowheads="1"/>
            </p:cNvSpPr>
            <p:nvPr/>
          </p:nvSpPr>
          <p:spPr bwMode="auto">
            <a:xfrm rot="5400000">
              <a:off x="1247" y="1887"/>
              <a:ext cx="862" cy="1044"/>
            </a:xfrm>
            <a:custGeom>
              <a:avLst/>
              <a:gdLst>
                <a:gd name="G0" fmla="+- 14182 0 0"/>
                <a:gd name="G1" fmla="+- 1717 0 0"/>
                <a:gd name="G2" fmla="+- 12158 0 1717"/>
                <a:gd name="G3" fmla="+- G2 0 1717"/>
                <a:gd name="G4" fmla="*/ G3 32768 32059"/>
                <a:gd name="G5" fmla="*/ G4 1 2"/>
                <a:gd name="G6" fmla="+- 21600 0 14182"/>
                <a:gd name="G7" fmla="*/ G6 1717 6079"/>
                <a:gd name="G8" fmla="+- G7 14182 0"/>
                <a:gd name="T0" fmla="*/ 14182 w 21600"/>
                <a:gd name="T1" fmla="*/ 0 h 21600"/>
                <a:gd name="T2" fmla="*/ 14182 w 21600"/>
                <a:gd name="T3" fmla="*/ 12158 h 21600"/>
                <a:gd name="T4" fmla="*/ 4459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182" y="0"/>
                  </a:lnTo>
                  <a:lnTo>
                    <a:pt x="14182" y="1717"/>
                  </a:lnTo>
                  <a:lnTo>
                    <a:pt x="12427" y="1717"/>
                  </a:lnTo>
                  <a:cubicBezTo>
                    <a:pt x="5564" y="1717"/>
                    <a:pt x="0" y="6392"/>
                    <a:pt x="0" y="12158"/>
                  </a:cubicBezTo>
                  <a:lnTo>
                    <a:pt x="0" y="21600"/>
                  </a:lnTo>
                  <a:lnTo>
                    <a:pt x="8917" y="21600"/>
                  </a:lnTo>
                  <a:lnTo>
                    <a:pt x="8917" y="12158"/>
                  </a:lnTo>
                  <a:cubicBezTo>
                    <a:pt x="8917" y="11210"/>
                    <a:pt x="10488" y="10441"/>
                    <a:pt x="12427" y="10441"/>
                  </a:cubicBezTo>
                  <a:lnTo>
                    <a:pt x="14182" y="10441"/>
                  </a:lnTo>
                  <a:lnTo>
                    <a:pt x="14182" y="12158"/>
                  </a:lnTo>
                  <a:close/>
                </a:path>
              </a:pathLst>
            </a:custGeom>
            <a:solidFill>
              <a:schemeClr val="accent1"/>
            </a:solidFill>
            <a:ln w="38100">
              <a:solidFill>
                <a:schemeClr val="accent2"/>
              </a:solidFill>
              <a:miter lim="800000"/>
              <a:headEnd/>
              <a:tailEnd/>
            </a:ln>
            <a:effectLst/>
          </p:spPr>
          <p:txBody>
            <a:bodyPr wrap="none" anchor="ctr">
              <a:prstTxWarp prst="textNoShape">
                <a:avLst/>
              </a:prstTxWarp>
            </a:bodyPr>
            <a:lstStyle/>
            <a:p>
              <a:endParaRPr lang="en-US"/>
            </a:p>
          </p:txBody>
        </p:sp>
      </p:grpSp>
      <p:grpSp>
        <p:nvGrpSpPr>
          <p:cNvPr id="3" name="Group 5"/>
          <p:cNvGrpSpPr>
            <a:grpSpLocks/>
          </p:cNvGrpSpPr>
          <p:nvPr/>
        </p:nvGrpSpPr>
        <p:grpSpPr bwMode="auto">
          <a:xfrm>
            <a:off x="1690688" y="1662113"/>
            <a:ext cx="1657350" cy="2303462"/>
            <a:chOff x="1156" y="1389"/>
            <a:chExt cx="1044" cy="1451"/>
          </a:xfrm>
        </p:grpSpPr>
        <p:sp>
          <p:nvSpPr>
            <p:cNvPr id="778246" name="AutoShape 6"/>
            <p:cNvSpPr>
              <a:spLocks noChangeArrowheads="1"/>
            </p:cNvSpPr>
            <p:nvPr/>
          </p:nvSpPr>
          <p:spPr bwMode="auto">
            <a:xfrm rot="16200000" flipV="1">
              <a:off x="1247" y="1298"/>
              <a:ext cx="862" cy="1044"/>
            </a:xfrm>
            <a:custGeom>
              <a:avLst/>
              <a:gdLst>
                <a:gd name="G0" fmla="+- 14182 0 0"/>
                <a:gd name="G1" fmla="+- 1717 0 0"/>
                <a:gd name="G2" fmla="+- 12158 0 1717"/>
                <a:gd name="G3" fmla="+- G2 0 1717"/>
                <a:gd name="G4" fmla="*/ G3 32768 32059"/>
                <a:gd name="G5" fmla="*/ G4 1 2"/>
                <a:gd name="G6" fmla="+- 21600 0 14182"/>
                <a:gd name="G7" fmla="*/ G6 1717 6079"/>
                <a:gd name="G8" fmla="+- G7 14182 0"/>
                <a:gd name="T0" fmla="*/ 14182 w 21600"/>
                <a:gd name="T1" fmla="*/ 0 h 21600"/>
                <a:gd name="T2" fmla="*/ 14182 w 21600"/>
                <a:gd name="T3" fmla="*/ 12158 h 21600"/>
                <a:gd name="T4" fmla="*/ 4459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182" y="0"/>
                  </a:lnTo>
                  <a:lnTo>
                    <a:pt x="14182" y="1717"/>
                  </a:lnTo>
                  <a:lnTo>
                    <a:pt x="12427" y="1717"/>
                  </a:lnTo>
                  <a:cubicBezTo>
                    <a:pt x="5564" y="1717"/>
                    <a:pt x="0" y="6392"/>
                    <a:pt x="0" y="12158"/>
                  </a:cubicBezTo>
                  <a:lnTo>
                    <a:pt x="0" y="21600"/>
                  </a:lnTo>
                  <a:lnTo>
                    <a:pt x="8917" y="21600"/>
                  </a:lnTo>
                  <a:lnTo>
                    <a:pt x="8917" y="12158"/>
                  </a:lnTo>
                  <a:cubicBezTo>
                    <a:pt x="8917" y="11210"/>
                    <a:pt x="10488" y="10441"/>
                    <a:pt x="12427" y="10441"/>
                  </a:cubicBezTo>
                  <a:lnTo>
                    <a:pt x="14182" y="10441"/>
                  </a:lnTo>
                  <a:lnTo>
                    <a:pt x="14182" y="12158"/>
                  </a:lnTo>
                  <a:close/>
                </a:path>
              </a:pathLst>
            </a:custGeom>
            <a:gradFill rotWithShape="1">
              <a:gsLst>
                <a:gs pos="0">
                  <a:srgbClr val="DDDDDD"/>
                </a:gs>
                <a:gs pos="100000">
                  <a:srgbClr val="DDDDDD">
                    <a:gamma/>
                    <a:tint val="0"/>
                    <a:invGamma/>
                  </a:srgbClr>
                </a:gs>
              </a:gsLst>
              <a:lin ang="5400000" scaled="1"/>
            </a:gradFill>
            <a:ln w="19050">
              <a:noFill/>
              <a:miter lim="800000"/>
              <a:headEnd/>
              <a:tailEnd/>
            </a:ln>
            <a:effectLst/>
          </p:spPr>
          <p:txBody>
            <a:bodyPr wrap="none" anchor="ctr">
              <a:prstTxWarp prst="textNoShape">
                <a:avLst/>
              </a:prstTxWarp>
            </a:bodyPr>
            <a:lstStyle/>
            <a:p>
              <a:endParaRPr lang="en-US"/>
            </a:p>
          </p:txBody>
        </p:sp>
        <p:sp>
          <p:nvSpPr>
            <p:cNvPr id="778247" name="AutoShape 7"/>
            <p:cNvSpPr>
              <a:spLocks noChangeArrowheads="1"/>
            </p:cNvSpPr>
            <p:nvPr/>
          </p:nvSpPr>
          <p:spPr bwMode="auto">
            <a:xfrm rot="5400000">
              <a:off x="1247" y="1887"/>
              <a:ext cx="862" cy="1044"/>
            </a:xfrm>
            <a:custGeom>
              <a:avLst/>
              <a:gdLst>
                <a:gd name="G0" fmla="+- 14182 0 0"/>
                <a:gd name="G1" fmla="+- 1717 0 0"/>
                <a:gd name="G2" fmla="+- 12158 0 1717"/>
                <a:gd name="G3" fmla="+- G2 0 1717"/>
                <a:gd name="G4" fmla="*/ G3 32768 32059"/>
                <a:gd name="G5" fmla="*/ G4 1 2"/>
                <a:gd name="G6" fmla="+- 21600 0 14182"/>
                <a:gd name="G7" fmla="*/ G6 1717 6079"/>
                <a:gd name="G8" fmla="+- G7 14182 0"/>
                <a:gd name="T0" fmla="*/ 14182 w 21600"/>
                <a:gd name="T1" fmla="*/ 0 h 21600"/>
                <a:gd name="T2" fmla="*/ 14182 w 21600"/>
                <a:gd name="T3" fmla="*/ 12158 h 21600"/>
                <a:gd name="T4" fmla="*/ 4459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182" y="0"/>
                  </a:lnTo>
                  <a:lnTo>
                    <a:pt x="14182" y="1717"/>
                  </a:lnTo>
                  <a:lnTo>
                    <a:pt x="12427" y="1717"/>
                  </a:lnTo>
                  <a:cubicBezTo>
                    <a:pt x="5564" y="1717"/>
                    <a:pt x="0" y="6392"/>
                    <a:pt x="0" y="12158"/>
                  </a:cubicBezTo>
                  <a:lnTo>
                    <a:pt x="0" y="21600"/>
                  </a:lnTo>
                  <a:lnTo>
                    <a:pt x="8917" y="21600"/>
                  </a:lnTo>
                  <a:lnTo>
                    <a:pt x="8917" y="12158"/>
                  </a:lnTo>
                  <a:cubicBezTo>
                    <a:pt x="8917" y="11210"/>
                    <a:pt x="10488" y="10441"/>
                    <a:pt x="12427" y="10441"/>
                  </a:cubicBezTo>
                  <a:lnTo>
                    <a:pt x="14182" y="10441"/>
                  </a:lnTo>
                  <a:lnTo>
                    <a:pt x="14182" y="12158"/>
                  </a:lnTo>
                  <a:close/>
                </a:path>
              </a:pathLst>
            </a:custGeom>
            <a:gradFill rotWithShape="1">
              <a:gsLst>
                <a:gs pos="0">
                  <a:srgbClr val="DDDDDD"/>
                </a:gs>
                <a:gs pos="100000">
                  <a:srgbClr val="DDDDDD">
                    <a:gamma/>
                    <a:tint val="0"/>
                    <a:invGamma/>
                  </a:srgbClr>
                </a:gs>
              </a:gsLst>
              <a:lin ang="5400000" scaled="1"/>
            </a:gradFill>
            <a:ln w="19050">
              <a:noFill/>
              <a:miter lim="800000"/>
              <a:headEnd/>
              <a:tailEnd/>
            </a:ln>
            <a:effectLst/>
          </p:spPr>
          <p:txBody>
            <a:bodyPr wrap="none" anchor="ctr">
              <a:prstTxWarp prst="textNoShape">
                <a:avLst/>
              </a:prstTxWarp>
            </a:bodyPr>
            <a:lstStyle/>
            <a:p>
              <a:endParaRPr lang="en-US"/>
            </a:p>
          </p:txBody>
        </p:sp>
      </p:grpSp>
      <p:sp>
        <p:nvSpPr>
          <p:cNvPr id="778249" name="Rectangle 9"/>
          <p:cNvSpPr>
            <a:spLocks noChangeArrowheads="1"/>
          </p:cNvSpPr>
          <p:nvPr/>
        </p:nvSpPr>
        <p:spPr bwMode="auto">
          <a:xfrm>
            <a:off x="107951" y="765175"/>
            <a:ext cx="8785225" cy="503238"/>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sp>
        <p:nvSpPr>
          <p:cNvPr id="778253" name="AutoShape 13"/>
          <p:cNvSpPr>
            <a:spLocks noChangeArrowheads="1"/>
          </p:cNvSpPr>
          <p:nvPr/>
        </p:nvSpPr>
        <p:spPr bwMode="auto">
          <a:xfrm>
            <a:off x="3454401" y="549275"/>
            <a:ext cx="1909763" cy="1003300"/>
          </a:xfrm>
          <a:prstGeom prst="rightArrow">
            <a:avLst>
              <a:gd name="adj1" fmla="val 78481"/>
              <a:gd name="adj2" fmla="val 47966"/>
            </a:avLst>
          </a:prstGeom>
          <a:gradFill rotWithShape="1">
            <a:gsLst>
              <a:gs pos="0">
                <a:srgbClr val="DDDDDD">
                  <a:gamma/>
                  <a:tint val="0"/>
                  <a:invGamma/>
                </a:srgbClr>
              </a:gs>
              <a:gs pos="100000">
                <a:srgbClr val="DDDDDD"/>
              </a:gs>
            </a:gsLst>
            <a:lin ang="0" scaled="1"/>
          </a:gradFill>
          <a:ln w="19050">
            <a:solidFill>
              <a:schemeClr val="accent2"/>
            </a:solidFill>
            <a:miter lim="800000"/>
            <a:headEnd/>
            <a:tailEnd/>
          </a:ln>
          <a:effectLst/>
        </p:spPr>
        <p:txBody>
          <a:bodyPr wrap="none" lIns="91435" tIns="45718" rIns="91435" bIns="45718" anchor="ctr">
            <a:prstTxWarp prst="textNoShape">
              <a:avLst/>
            </a:prstTxWarp>
          </a:bodyPr>
          <a:lstStyle/>
          <a:p>
            <a:endParaRPr lang="en-US"/>
          </a:p>
        </p:txBody>
      </p:sp>
      <p:sp>
        <p:nvSpPr>
          <p:cNvPr id="778254" name="Text Box 14"/>
          <p:cNvSpPr txBox="1">
            <a:spLocks noChangeArrowheads="1"/>
          </p:cNvSpPr>
          <p:nvPr/>
        </p:nvSpPr>
        <p:spPr bwMode="auto">
          <a:xfrm>
            <a:off x="3497425" y="658814"/>
            <a:ext cx="1800225" cy="762000"/>
          </a:xfrm>
          <a:prstGeom prst="rect">
            <a:avLst/>
          </a:prstGeom>
          <a:noFill/>
          <a:ln w="19050">
            <a:noFill/>
            <a:miter lim="800000"/>
            <a:headEnd/>
            <a:tailEnd/>
          </a:ln>
          <a:effectLst/>
        </p:spPr>
        <p:txBody>
          <a:bodyPr wrap="none" lIns="91435" tIns="45718" rIns="91435" bIns="45718" anchor="ctr">
            <a:prstTxWarp prst="textNoShape">
              <a:avLst/>
            </a:prstTxWarp>
          </a:bodyPr>
          <a:lstStyle/>
          <a:p>
            <a:pPr>
              <a:spcBef>
                <a:spcPct val="50000"/>
              </a:spcBef>
              <a:buFontTx/>
              <a:buNone/>
            </a:pPr>
            <a:r>
              <a:rPr lang="en-US" altLang="ko-KR" sz="2000" b="1" dirty="0" smtClean="0"/>
              <a:t>Histogram</a:t>
            </a:r>
            <a:br>
              <a:rPr lang="en-US" altLang="ko-KR" sz="2000" b="1" dirty="0" smtClean="0"/>
            </a:br>
            <a:r>
              <a:rPr lang="en-US" altLang="ko-KR" sz="2000" b="1" dirty="0" smtClean="0"/>
              <a:t>transfer</a:t>
            </a:r>
            <a:endParaRPr lang="en-US" altLang="ko-KR" sz="2000" b="1" dirty="0"/>
          </a:p>
        </p:txBody>
      </p:sp>
      <p:sp>
        <p:nvSpPr>
          <p:cNvPr id="778259" name="AutoShape 19"/>
          <p:cNvSpPr>
            <a:spLocks noChangeArrowheads="1"/>
          </p:cNvSpPr>
          <p:nvPr/>
        </p:nvSpPr>
        <p:spPr bwMode="auto">
          <a:xfrm>
            <a:off x="3373438" y="4132263"/>
            <a:ext cx="1981200" cy="1003300"/>
          </a:xfrm>
          <a:prstGeom prst="rightArrow">
            <a:avLst>
              <a:gd name="adj1" fmla="val 78481"/>
              <a:gd name="adj2" fmla="val 49760"/>
            </a:avLst>
          </a:prstGeom>
          <a:gradFill rotWithShape="1">
            <a:gsLst>
              <a:gs pos="0">
                <a:srgbClr val="DDDDDD">
                  <a:gamma/>
                  <a:tint val="0"/>
                  <a:invGamma/>
                </a:srgbClr>
              </a:gs>
              <a:gs pos="100000">
                <a:srgbClr val="DDDDDD"/>
              </a:gs>
            </a:gsLst>
            <a:lin ang="0" scaled="1"/>
          </a:gradFill>
          <a:ln w="19050">
            <a:solidFill>
              <a:schemeClr val="accent2"/>
            </a:solidFill>
            <a:miter lim="800000"/>
            <a:headEnd/>
            <a:tailEnd/>
          </a:ln>
          <a:effectLst/>
        </p:spPr>
        <p:txBody>
          <a:bodyPr wrap="none" lIns="91435" tIns="45718" rIns="91435" bIns="45718" anchor="ctr">
            <a:prstTxWarp prst="textNoShape">
              <a:avLst/>
            </a:prstTxWarp>
          </a:bodyPr>
          <a:lstStyle/>
          <a:p>
            <a:endParaRPr lang="en-US"/>
          </a:p>
        </p:txBody>
      </p:sp>
      <p:sp>
        <p:nvSpPr>
          <p:cNvPr id="778263" name="Rectangle 23"/>
          <p:cNvSpPr>
            <a:spLocks noChangeArrowheads="1"/>
          </p:cNvSpPr>
          <p:nvPr/>
        </p:nvSpPr>
        <p:spPr bwMode="auto">
          <a:xfrm>
            <a:off x="3515190" y="5181828"/>
            <a:ext cx="2042649" cy="461661"/>
          </a:xfrm>
          <a:prstGeom prst="rect">
            <a:avLst/>
          </a:prstGeom>
          <a:noFill/>
          <a:ln w="9525">
            <a:noFill/>
            <a:miter lim="800000"/>
            <a:headEnd/>
            <a:tailEnd/>
          </a:ln>
          <a:effectLst/>
        </p:spPr>
        <p:txBody>
          <a:bodyPr wrap="none" lIns="91435" tIns="45718" rIns="91435" bIns="45718">
            <a:prstTxWarp prst="textNoShape">
              <a:avLst/>
            </a:prstTxWarp>
            <a:spAutoFit/>
          </a:bodyPr>
          <a:lstStyle/>
          <a:p>
            <a:pPr algn="l">
              <a:buFontTx/>
              <a:buNone/>
            </a:pPr>
            <a:r>
              <a:rPr lang="en-US" altLang="ko-KR" sz="2400" b="1" i="1" dirty="0">
                <a:solidFill>
                  <a:srgbClr val="990000"/>
                </a:solidFill>
              </a:rPr>
              <a:t>Local contrast</a:t>
            </a:r>
            <a:endParaRPr lang="en-US" sz="2400" b="1" i="1" dirty="0">
              <a:solidFill>
                <a:srgbClr val="990000"/>
              </a:solidFill>
            </a:endParaRPr>
          </a:p>
        </p:txBody>
      </p:sp>
      <p:sp>
        <p:nvSpPr>
          <p:cNvPr id="778264" name="Rectangle 24"/>
          <p:cNvSpPr>
            <a:spLocks noChangeArrowheads="1"/>
          </p:cNvSpPr>
          <p:nvPr/>
        </p:nvSpPr>
        <p:spPr bwMode="auto">
          <a:xfrm>
            <a:off x="3419475" y="64530"/>
            <a:ext cx="2219981" cy="461661"/>
          </a:xfrm>
          <a:prstGeom prst="rect">
            <a:avLst/>
          </a:prstGeom>
          <a:noFill/>
          <a:ln w="9525">
            <a:noFill/>
            <a:miter lim="800000"/>
            <a:headEnd/>
            <a:tailEnd/>
          </a:ln>
          <a:effectLst/>
        </p:spPr>
        <p:txBody>
          <a:bodyPr wrap="none" lIns="91435" tIns="45718" rIns="91435" bIns="45718">
            <a:prstTxWarp prst="textNoShape">
              <a:avLst/>
            </a:prstTxWarp>
            <a:spAutoFit/>
          </a:bodyPr>
          <a:lstStyle/>
          <a:p>
            <a:pPr algn="l">
              <a:buFontTx/>
              <a:buNone/>
            </a:pPr>
            <a:r>
              <a:rPr lang="en-US" altLang="ko-KR" sz="2400" b="1" i="1" dirty="0">
                <a:solidFill>
                  <a:srgbClr val="990000"/>
                </a:solidFill>
              </a:rPr>
              <a:t>Global contrast</a:t>
            </a:r>
            <a:endParaRPr lang="en-US" sz="2400" b="1" i="1" dirty="0">
              <a:solidFill>
                <a:srgbClr val="990000"/>
              </a:solidFill>
            </a:endParaRPr>
          </a:p>
        </p:txBody>
      </p:sp>
      <p:sp>
        <p:nvSpPr>
          <p:cNvPr id="778265" name="Text Box 25"/>
          <p:cNvSpPr txBox="1">
            <a:spLocks noChangeArrowheads="1"/>
          </p:cNvSpPr>
          <p:nvPr/>
        </p:nvSpPr>
        <p:spPr bwMode="auto">
          <a:xfrm>
            <a:off x="53976" y="3376614"/>
            <a:ext cx="1655763" cy="830993"/>
          </a:xfrm>
          <a:prstGeom prst="rect">
            <a:avLst/>
          </a:prstGeom>
          <a:noFill/>
          <a:ln w="9525">
            <a:noFill/>
            <a:miter lim="800000"/>
            <a:headEnd/>
            <a:tailEnd/>
          </a:ln>
          <a:effectLst/>
        </p:spPr>
        <p:txBody>
          <a:bodyPr lIns="91435" tIns="45718" rIns="91435" bIns="45718">
            <a:prstTxWarp prst="textNoShape">
              <a:avLst/>
            </a:prstTxWarp>
            <a:spAutoFit/>
          </a:bodyPr>
          <a:lstStyle/>
          <a:p>
            <a:pPr>
              <a:spcBef>
                <a:spcPct val="50000"/>
              </a:spcBef>
              <a:buFontTx/>
              <a:buNone/>
            </a:pPr>
            <a:r>
              <a:rPr lang="en-US" altLang="ko-KR" sz="2400" b="1" i="1" dirty="0">
                <a:latin typeface="Times New Roman" charset="0"/>
              </a:rPr>
              <a:t>Input</a:t>
            </a:r>
            <a:br>
              <a:rPr lang="en-US" altLang="ko-KR" sz="2400" b="1" i="1" dirty="0">
                <a:latin typeface="Times New Roman" charset="0"/>
              </a:rPr>
            </a:br>
            <a:r>
              <a:rPr lang="en-US" altLang="ko-KR" sz="2400" b="1" i="1" dirty="0">
                <a:latin typeface="Times New Roman" charset="0"/>
              </a:rPr>
              <a:t>Image</a:t>
            </a:r>
          </a:p>
        </p:txBody>
      </p:sp>
      <p:sp>
        <p:nvSpPr>
          <p:cNvPr id="778267" name="Rectangle 27"/>
          <p:cNvSpPr>
            <a:spLocks noChangeArrowheads="1"/>
          </p:cNvSpPr>
          <p:nvPr/>
        </p:nvSpPr>
        <p:spPr bwMode="auto">
          <a:xfrm>
            <a:off x="1619250" y="2349500"/>
            <a:ext cx="142875" cy="863600"/>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sp>
        <p:nvSpPr>
          <p:cNvPr id="778268" name="Rectangle 28"/>
          <p:cNvSpPr>
            <a:spLocks noChangeArrowheads="1"/>
          </p:cNvSpPr>
          <p:nvPr/>
        </p:nvSpPr>
        <p:spPr bwMode="auto">
          <a:xfrm>
            <a:off x="3340100" y="620713"/>
            <a:ext cx="142875" cy="863600"/>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sp>
        <p:nvSpPr>
          <p:cNvPr id="778269" name="Rectangle 29"/>
          <p:cNvSpPr>
            <a:spLocks noChangeArrowheads="1"/>
          </p:cNvSpPr>
          <p:nvPr/>
        </p:nvSpPr>
        <p:spPr bwMode="auto">
          <a:xfrm>
            <a:off x="3340100" y="4221163"/>
            <a:ext cx="142875" cy="863600"/>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pic>
        <p:nvPicPr>
          <p:cNvPr id="778270" name="Picture 30" descr="input"/>
          <p:cNvPicPr>
            <a:picLocks noChangeAspect="1" noChangeArrowheads="1"/>
          </p:cNvPicPr>
          <p:nvPr/>
        </p:nvPicPr>
        <p:blipFill>
          <a:blip r:embed="rId4"/>
          <a:srcRect/>
          <a:stretch>
            <a:fillRect/>
          </a:stretch>
        </p:blipFill>
        <p:spPr bwMode="auto">
          <a:xfrm>
            <a:off x="179388" y="2201863"/>
            <a:ext cx="1439862" cy="1208087"/>
          </a:xfrm>
          <a:prstGeom prst="rect">
            <a:avLst/>
          </a:prstGeom>
          <a:noFill/>
          <a:ln w="63500">
            <a:solidFill>
              <a:schemeClr val="tx1"/>
            </a:solidFill>
            <a:miter lim="800000"/>
            <a:headEnd/>
            <a:tailEnd/>
          </a:ln>
          <a:effectLst/>
        </p:spPr>
      </p:pic>
      <p:pic>
        <p:nvPicPr>
          <p:cNvPr id="778271" name="Picture 31" descr="base"/>
          <p:cNvPicPr>
            <a:picLocks noChangeAspect="1" noChangeArrowheads="1"/>
          </p:cNvPicPr>
          <p:nvPr/>
        </p:nvPicPr>
        <p:blipFill>
          <a:blip r:embed="rId5"/>
          <a:srcRect/>
          <a:stretch>
            <a:fillRect/>
          </a:stretch>
        </p:blipFill>
        <p:spPr bwMode="auto">
          <a:xfrm>
            <a:off x="2330450" y="593725"/>
            <a:ext cx="1089025" cy="914400"/>
          </a:xfrm>
          <a:prstGeom prst="rect">
            <a:avLst/>
          </a:prstGeom>
          <a:noFill/>
          <a:ln w="38100">
            <a:noFill/>
            <a:miter lim="800000"/>
            <a:headEnd/>
            <a:tailEnd/>
          </a:ln>
        </p:spPr>
      </p:pic>
      <p:pic>
        <p:nvPicPr>
          <p:cNvPr id="778272" name="Picture 32" descr="detail"/>
          <p:cNvPicPr>
            <a:picLocks noChangeAspect="1" noChangeArrowheads="1"/>
          </p:cNvPicPr>
          <p:nvPr/>
        </p:nvPicPr>
        <p:blipFill>
          <a:blip r:embed="rId6"/>
          <a:srcRect/>
          <a:stretch>
            <a:fillRect/>
          </a:stretch>
        </p:blipFill>
        <p:spPr bwMode="auto">
          <a:xfrm>
            <a:off x="2330450" y="4178300"/>
            <a:ext cx="1089025" cy="914400"/>
          </a:xfrm>
          <a:prstGeom prst="rect">
            <a:avLst/>
          </a:prstGeom>
          <a:noFill/>
          <a:ln w="38100">
            <a:noFill/>
            <a:miter lim="800000"/>
            <a:headEnd/>
            <a:tailEnd/>
          </a:ln>
        </p:spPr>
      </p:pic>
      <p:sp>
        <p:nvSpPr>
          <p:cNvPr id="778273" name="Text Box 33"/>
          <p:cNvSpPr txBox="1">
            <a:spLocks noChangeArrowheads="1"/>
          </p:cNvSpPr>
          <p:nvPr/>
        </p:nvSpPr>
        <p:spPr bwMode="auto">
          <a:xfrm>
            <a:off x="3486275" y="4241800"/>
            <a:ext cx="1931988" cy="762000"/>
          </a:xfrm>
          <a:prstGeom prst="rect">
            <a:avLst/>
          </a:prstGeom>
          <a:noFill/>
          <a:ln w="19050">
            <a:noFill/>
            <a:miter lim="800000"/>
            <a:headEnd/>
            <a:tailEnd/>
          </a:ln>
          <a:effectLst/>
        </p:spPr>
        <p:txBody>
          <a:bodyPr wrap="none" lIns="91435" tIns="45718" rIns="91435" bIns="45718" anchor="ctr">
            <a:prstTxWarp prst="textNoShape">
              <a:avLst/>
            </a:prstTxWarp>
          </a:bodyPr>
          <a:lstStyle/>
          <a:p>
            <a:pPr>
              <a:spcBef>
                <a:spcPct val="50000"/>
              </a:spcBef>
              <a:buFontTx/>
              <a:buNone/>
            </a:pPr>
            <a:r>
              <a:rPr lang="en-US" altLang="ko-KR" sz="2000" b="1" dirty="0" smtClean="0"/>
              <a:t>“Histogram</a:t>
            </a:r>
            <a:br>
              <a:rPr lang="en-US" altLang="ko-KR" sz="2000" b="1" dirty="0" smtClean="0"/>
            </a:br>
            <a:r>
              <a:rPr lang="en-US" altLang="ko-KR" sz="2000" b="1" dirty="0" smtClean="0"/>
              <a:t>transfer”</a:t>
            </a:r>
            <a:endParaRPr lang="en-US" altLang="ko-KR" sz="2000" b="1" dirty="0"/>
          </a:p>
        </p:txBody>
      </p:sp>
      <p:grpSp>
        <p:nvGrpSpPr>
          <p:cNvPr id="4" name="Group 10"/>
          <p:cNvGrpSpPr>
            <a:grpSpLocks/>
          </p:cNvGrpSpPr>
          <p:nvPr/>
        </p:nvGrpSpPr>
        <p:grpSpPr bwMode="auto">
          <a:xfrm>
            <a:off x="5456385" y="1477963"/>
            <a:ext cx="928252" cy="2743200"/>
            <a:chOff x="3379" y="1298"/>
            <a:chExt cx="953" cy="1497"/>
          </a:xfrm>
        </p:grpSpPr>
        <p:sp>
          <p:nvSpPr>
            <p:cNvPr id="778251" name="AutoShape 11"/>
            <p:cNvSpPr>
              <a:spLocks noChangeArrowheads="1"/>
            </p:cNvSpPr>
            <p:nvPr/>
          </p:nvSpPr>
          <p:spPr bwMode="auto">
            <a:xfrm>
              <a:off x="3379" y="1752"/>
              <a:ext cx="953" cy="1043"/>
            </a:xfrm>
            <a:custGeom>
              <a:avLst/>
              <a:gdLst>
                <a:gd name="G0" fmla="+- 14415 0 0"/>
                <a:gd name="G1" fmla="+- 1470 0 0"/>
                <a:gd name="G2" fmla="+- 12158 0 1470"/>
                <a:gd name="G3" fmla="+- G2 0 1470"/>
                <a:gd name="G4" fmla="*/ G3 32768 32059"/>
                <a:gd name="G5" fmla="*/ G4 1 2"/>
                <a:gd name="G6" fmla="+- 21600 0 14415"/>
                <a:gd name="G7" fmla="*/ G6 1470 6079"/>
                <a:gd name="G8" fmla="+- G7 14415 0"/>
                <a:gd name="T0" fmla="*/ 14415 w 21600"/>
                <a:gd name="T1" fmla="*/ 0 h 21600"/>
                <a:gd name="T2" fmla="*/ 14415 w 21600"/>
                <a:gd name="T3" fmla="*/ 12158 h 21600"/>
                <a:gd name="T4" fmla="*/ 4711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415" y="0"/>
                  </a:lnTo>
                  <a:lnTo>
                    <a:pt x="14415" y="1470"/>
                  </a:lnTo>
                  <a:lnTo>
                    <a:pt x="12427" y="1470"/>
                  </a:lnTo>
                  <a:cubicBezTo>
                    <a:pt x="5564" y="1470"/>
                    <a:pt x="0" y="6255"/>
                    <a:pt x="0" y="12158"/>
                  </a:cubicBezTo>
                  <a:lnTo>
                    <a:pt x="0" y="21600"/>
                  </a:lnTo>
                  <a:lnTo>
                    <a:pt x="9422" y="21600"/>
                  </a:lnTo>
                  <a:lnTo>
                    <a:pt x="9422" y="12158"/>
                  </a:lnTo>
                  <a:cubicBezTo>
                    <a:pt x="9422" y="11346"/>
                    <a:pt x="10767" y="10688"/>
                    <a:pt x="12427" y="10688"/>
                  </a:cubicBezTo>
                  <a:lnTo>
                    <a:pt x="14415" y="10688"/>
                  </a:lnTo>
                  <a:lnTo>
                    <a:pt x="14415" y="12158"/>
                  </a:lnTo>
                  <a:close/>
                </a:path>
              </a:pathLst>
            </a:custGeom>
            <a:solidFill>
              <a:schemeClr val="accent1"/>
            </a:solidFill>
            <a:ln w="38100">
              <a:solidFill>
                <a:schemeClr val="accent2"/>
              </a:solidFill>
              <a:miter lim="800000"/>
              <a:headEnd/>
              <a:tailEnd/>
            </a:ln>
            <a:effectLst/>
          </p:spPr>
          <p:txBody>
            <a:bodyPr wrap="none" anchor="ctr">
              <a:prstTxWarp prst="textNoShape">
                <a:avLst/>
              </a:prstTxWarp>
            </a:bodyPr>
            <a:lstStyle/>
            <a:p>
              <a:endParaRPr lang="en-US"/>
            </a:p>
          </p:txBody>
        </p:sp>
        <p:sp>
          <p:nvSpPr>
            <p:cNvPr id="778252" name="AutoShape 12"/>
            <p:cNvSpPr>
              <a:spLocks noChangeArrowheads="1"/>
            </p:cNvSpPr>
            <p:nvPr/>
          </p:nvSpPr>
          <p:spPr bwMode="auto">
            <a:xfrm flipV="1">
              <a:off x="3379" y="1298"/>
              <a:ext cx="953" cy="1043"/>
            </a:xfrm>
            <a:custGeom>
              <a:avLst/>
              <a:gdLst>
                <a:gd name="G0" fmla="+- 14415 0 0"/>
                <a:gd name="G1" fmla="+- 1470 0 0"/>
                <a:gd name="G2" fmla="+- 12158 0 1470"/>
                <a:gd name="G3" fmla="+- G2 0 1470"/>
                <a:gd name="G4" fmla="*/ G3 32768 32059"/>
                <a:gd name="G5" fmla="*/ G4 1 2"/>
                <a:gd name="G6" fmla="+- 21600 0 14415"/>
                <a:gd name="G7" fmla="*/ G6 1470 6079"/>
                <a:gd name="G8" fmla="+- G7 14415 0"/>
                <a:gd name="T0" fmla="*/ 14415 w 21600"/>
                <a:gd name="T1" fmla="*/ 0 h 21600"/>
                <a:gd name="T2" fmla="*/ 14415 w 21600"/>
                <a:gd name="T3" fmla="*/ 12158 h 21600"/>
                <a:gd name="T4" fmla="*/ 4711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415" y="0"/>
                  </a:lnTo>
                  <a:lnTo>
                    <a:pt x="14415" y="1470"/>
                  </a:lnTo>
                  <a:lnTo>
                    <a:pt x="12427" y="1470"/>
                  </a:lnTo>
                  <a:cubicBezTo>
                    <a:pt x="5564" y="1470"/>
                    <a:pt x="0" y="6255"/>
                    <a:pt x="0" y="12158"/>
                  </a:cubicBezTo>
                  <a:lnTo>
                    <a:pt x="0" y="21600"/>
                  </a:lnTo>
                  <a:lnTo>
                    <a:pt x="9422" y="21600"/>
                  </a:lnTo>
                  <a:lnTo>
                    <a:pt x="9422" y="12158"/>
                  </a:lnTo>
                  <a:cubicBezTo>
                    <a:pt x="9422" y="11346"/>
                    <a:pt x="10767" y="10688"/>
                    <a:pt x="12427" y="10688"/>
                  </a:cubicBezTo>
                  <a:lnTo>
                    <a:pt x="14415" y="10688"/>
                  </a:lnTo>
                  <a:lnTo>
                    <a:pt x="14415" y="12158"/>
                  </a:lnTo>
                  <a:close/>
                </a:path>
              </a:pathLst>
            </a:custGeom>
            <a:solidFill>
              <a:schemeClr val="accent1"/>
            </a:solidFill>
            <a:ln w="38100">
              <a:solidFill>
                <a:schemeClr val="accent2"/>
              </a:solidFill>
              <a:miter lim="800000"/>
              <a:headEnd/>
              <a:tailEnd/>
            </a:ln>
            <a:effectLst/>
          </p:spPr>
          <p:txBody>
            <a:bodyPr wrap="none" anchor="ctr">
              <a:prstTxWarp prst="textNoShape">
                <a:avLst/>
              </a:prstTxWarp>
            </a:bodyPr>
            <a:lstStyle/>
            <a:p>
              <a:endParaRPr lang="en-US"/>
            </a:p>
          </p:txBody>
        </p:sp>
      </p:grpSp>
      <p:grpSp>
        <p:nvGrpSpPr>
          <p:cNvPr id="5" name="Group 15"/>
          <p:cNvGrpSpPr>
            <a:grpSpLocks/>
          </p:cNvGrpSpPr>
          <p:nvPr/>
        </p:nvGrpSpPr>
        <p:grpSpPr bwMode="auto">
          <a:xfrm>
            <a:off x="5456385" y="1477963"/>
            <a:ext cx="928252" cy="2743200"/>
            <a:chOff x="3379" y="1298"/>
            <a:chExt cx="953" cy="1497"/>
          </a:xfrm>
        </p:grpSpPr>
        <p:sp>
          <p:nvSpPr>
            <p:cNvPr id="778256" name="AutoShape 16"/>
            <p:cNvSpPr>
              <a:spLocks noChangeArrowheads="1"/>
            </p:cNvSpPr>
            <p:nvPr/>
          </p:nvSpPr>
          <p:spPr bwMode="auto">
            <a:xfrm>
              <a:off x="3379" y="1752"/>
              <a:ext cx="953" cy="1043"/>
            </a:xfrm>
            <a:custGeom>
              <a:avLst/>
              <a:gdLst>
                <a:gd name="G0" fmla="+- 14415 0 0"/>
                <a:gd name="G1" fmla="+- 1470 0 0"/>
                <a:gd name="G2" fmla="+- 12158 0 1470"/>
                <a:gd name="G3" fmla="+- G2 0 1470"/>
                <a:gd name="G4" fmla="*/ G3 32768 32059"/>
                <a:gd name="G5" fmla="*/ G4 1 2"/>
                <a:gd name="G6" fmla="+- 21600 0 14415"/>
                <a:gd name="G7" fmla="*/ G6 1470 6079"/>
                <a:gd name="G8" fmla="+- G7 14415 0"/>
                <a:gd name="T0" fmla="*/ 14415 w 21600"/>
                <a:gd name="T1" fmla="*/ 0 h 21600"/>
                <a:gd name="T2" fmla="*/ 14415 w 21600"/>
                <a:gd name="T3" fmla="*/ 12158 h 21600"/>
                <a:gd name="T4" fmla="*/ 4711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415" y="0"/>
                  </a:lnTo>
                  <a:lnTo>
                    <a:pt x="14415" y="1470"/>
                  </a:lnTo>
                  <a:lnTo>
                    <a:pt x="12427" y="1470"/>
                  </a:lnTo>
                  <a:cubicBezTo>
                    <a:pt x="5564" y="1470"/>
                    <a:pt x="0" y="6255"/>
                    <a:pt x="0" y="12158"/>
                  </a:cubicBezTo>
                  <a:lnTo>
                    <a:pt x="0" y="21600"/>
                  </a:lnTo>
                  <a:lnTo>
                    <a:pt x="9422" y="21600"/>
                  </a:lnTo>
                  <a:lnTo>
                    <a:pt x="9422" y="12158"/>
                  </a:lnTo>
                  <a:cubicBezTo>
                    <a:pt x="9422" y="11346"/>
                    <a:pt x="10767" y="10688"/>
                    <a:pt x="12427" y="10688"/>
                  </a:cubicBezTo>
                  <a:lnTo>
                    <a:pt x="14415" y="10688"/>
                  </a:lnTo>
                  <a:lnTo>
                    <a:pt x="14415" y="12158"/>
                  </a:lnTo>
                  <a:close/>
                </a:path>
              </a:pathLst>
            </a:custGeom>
            <a:gradFill rotWithShape="1">
              <a:gsLst>
                <a:gs pos="0">
                  <a:srgbClr val="DDDDDD">
                    <a:gamma/>
                    <a:tint val="15294"/>
                    <a:invGamma/>
                  </a:srgbClr>
                </a:gs>
                <a:gs pos="100000">
                  <a:srgbClr val="DDDDDD"/>
                </a:gs>
              </a:gsLst>
              <a:lin ang="0" scaled="1"/>
            </a:gradFill>
            <a:ln w="19050">
              <a:noFill/>
              <a:miter lim="800000"/>
              <a:headEnd/>
              <a:tailEnd/>
            </a:ln>
            <a:effectLst/>
          </p:spPr>
          <p:txBody>
            <a:bodyPr wrap="none" anchor="ctr">
              <a:prstTxWarp prst="textNoShape">
                <a:avLst/>
              </a:prstTxWarp>
            </a:bodyPr>
            <a:lstStyle/>
            <a:p>
              <a:endParaRPr lang="en-US"/>
            </a:p>
          </p:txBody>
        </p:sp>
        <p:sp>
          <p:nvSpPr>
            <p:cNvPr id="778257" name="AutoShape 17"/>
            <p:cNvSpPr>
              <a:spLocks noChangeArrowheads="1"/>
            </p:cNvSpPr>
            <p:nvPr/>
          </p:nvSpPr>
          <p:spPr bwMode="auto">
            <a:xfrm flipV="1">
              <a:off x="3379" y="1298"/>
              <a:ext cx="953" cy="1043"/>
            </a:xfrm>
            <a:custGeom>
              <a:avLst/>
              <a:gdLst>
                <a:gd name="G0" fmla="+- 14415 0 0"/>
                <a:gd name="G1" fmla="+- 1470 0 0"/>
                <a:gd name="G2" fmla="+- 12158 0 1470"/>
                <a:gd name="G3" fmla="+- G2 0 1470"/>
                <a:gd name="G4" fmla="*/ G3 32768 32059"/>
                <a:gd name="G5" fmla="*/ G4 1 2"/>
                <a:gd name="G6" fmla="+- 21600 0 14415"/>
                <a:gd name="G7" fmla="*/ G6 1470 6079"/>
                <a:gd name="G8" fmla="+- G7 14415 0"/>
                <a:gd name="T0" fmla="*/ 14415 w 21600"/>
                <a:gd name="T1" fmla="*/ 0 h 21600"/>
                <a:gd name="T2" fmla="*/ 14415 w 21600"/>
                <a:gd name="T3" fmla="*/ 12158 h 21600"/>
                <a:gd name="T4" fmla="*/ 4711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415" y="0"/>
                  </a:lnTo>
                  <a:lnTo>
                    <a:pt x="14415" y="1470"/>
                  </a:lnTo>
                  <a:lnTo>
                    <a:pt x="12427" y="1470"/>
                  </a:lnTo>
                  <a:cubicBezTo>
                    <a:pt x="5564" y="1470"/>
                    <a:pt x="0" y="6255"/>
                    <a:pt x="0" y="12158"/>
                  </a:cubicBezTo>
                  <a:lnTo>
                    <a:pt x="0" y="21600"/>
                  </a:lnTo>
                  <a:lnTo>
                    <a:pt x="9422" y="21600"/>
                  </a:lnTo>
                  <a:lnTo>
                    <a:pt x="9422" y="12158"/>
                  </a:lnTo>
                  <a:cubicBezTo>
                    <a:pt x="9422" y="11346"/>
                    <a:pt x="10767" y="10688"/>
                    <a:pt x="12427" y="10688"/>
                  </a:cubicBezTo>
                  <a:lnTo>
                    <a:pt x="14415" y="10688"/>
                  </a:lnTo>
                  <a:lnTo>
                    <a:pt x="14415" y="12158"/>
                  </a:lnTo>
                  <a:close/>
                </a:path>
              </a:pathLst>
            </a:custGeom>
            <a:gradFill rotWithShape="1">
              <a:gsLst>
                <a:gs pos="0">
                  <a:srgbClr val="DDDDDD">
                    <a:gamma/>
                    <a:tint val="15294"/>
                    <a:invGamma/>
                  </a:srgbClr>
                </a:gs>
                <a:gs pos="100000">
                  <a:srgbClr val="DDDDDD"/>
                </a:gs>
              </a:gsLst>
              <a:lin ang="0" scaled="1"/>
            </a:gradFill>
            <a:ln w="19050">
              <a:noFill/>
              <a:miter lim="800000"/>
              <a:headEnd/>
              <a:tailEnd/>
            </a:ln>
            <a:effectLst/>
          </p:spPr>
          <p:txBody>
            <a:bodyPr wrap="none" anchor="ctr">
              <a:prstTxWarp prst="textNoShape">
                <a:avLst/>
              </a:prstTxWarp>
            </a:bodyPr>
            <a:lstStyle/>
            <a:p>
              <a:endParaRPr lang="en-US"/>
            </a:p>
          </p:txBody>
        </p:sp>
      </p:grpSp>
      <p:sp>
        <p:nvSpPr>
          <p:cNvPr id="778274" name="Rectangle 34"/>
          <p:cNvSpPr>
            <a:spLocks noChangeArrowheads="1"/>
          </p:cNvSpPr>
          <p:nvPr/>
        </p:nvSpPr>
        <p:spPr bwMode="auto">
          <a:xfrm>
            <a:off x="4901026" y="2644627"/>
            <a:ext cx="656813" cy="400105"/>
          </a:xfrm>
          <a:prstGeom prst="rect">
            <a:avLst/>
          </a:prstGeom>
          <a:noFill/>
          <a:ln w="9525">
            <a:noFill/>
            <a:miter lim="800000"/>
            <a:headEnd/>
            <a:tailEnd/>
          </a:ln>
          <a:effectLst/>
        </p:spPr>
        <p:txBody>
          <a:bodyPr wrap="none" lIns="91435" tIns="45718" rIns="91435" bIns="45718">
            <a:prstTxWarp prst="textNoShape">
              <a:avLst/>
            </a:prstTxWarp>
            <a:spAutoFit/>
          </a:bodyPr>
          <a:lstStyle/>
          <a:p>
            <a:pPr algn="l">
              <a:buFontTx/>
              <a:buNone/>
            </a:pPr>
            <a:r>
              <a:rPr lang="en-US" altLang="ko-KR" sz="2000" b="1" dirty="0" smtClean="0"/>
              <a:t>Recombine</a:t>
            </a:r>
            <a:endParaRPr lang="en-US" sz="2000" b="1" dirty="0"/>
          </a:p>
        </p:txBody>
      </p:sp>
      <p:sp>
        <p:nvSpPr>
          <p:cNvPr id="778275" name="Rectangle 35"/>
          <p:cNvSpPr>
            <a:spLocks noChangeArrowheads="1"/>
          </p:cNvSpPr>
          <p:nvPr/>
        </p:nvSpPr>
        <p:spPr bwMode="auto">
          <a:xfrm>
            <a:off x="5364165" y="1431926"/>
            <a:ext cx="548787" cy="144463"/>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sp>
        <p:nvSpPr>
          <p:cNvPr id="778276" name="Rectangle 36"/>
          <p:cNvSpPr>
            <a:spLocks noChangeArrowheads="1"/>
          </p:cNvSpPr>
          <p:nvPr/>
        </p:nvSpPr>
        <p:spPr bwMode="auto">
          <a:xfrm>
            <a:off x="5364165" y="4105275"/>
            <a:ext cx="548787" cy="144463"/>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pic>
        <p:nvPicPr>
          <p:cNvPr id="778279" name="Picture 39" descr="newdetail"/>
          <p:cNvPicPr>
            <a:picLocks noChangeAspect="1" noChangeArrowheads="1"/>
          </p:cNvPicPr>
          <p:nvPr/>
        </p:nvPicPr>
        <p:blipFill>
          <a:blip r:embed="rId7"/>
          <a:srcRect/>
          <a:stretch>
            <a:fillRect/>
          </a:stretch>
        </p:blipFill>
        <p:spPr bwMode="auto">
          <a:xfrm>
            <a:off x="5427663" y="4178300"/>
            <a:ext cx="1089025" cy="914400"/>
          </a:xfrm>
          <a:prstGeom prst="rect">
            <a:avLst/>
          </a:prstGeom>
          <a:noFill/>
          <a:ln w="38100">
            <a:noFill/>
            <a:miter lim="800000"/>
            <a:headEnd/>
            <a:tailEnd/>
          </a:ln>
        </p:spPr>
      </p:pic>
      <p:pic>
        <p:nvPicPr>
          <p:cNvPr id="778280" name="Picture 40" descr="outbase"/>
          <p:cNvPicPr>
            <a:picLocks noChangeAspect="1" noChangeArrowheads="1"/>
          </p:cNvPicPr>
          <p:nvPr/>
        </p:nvPicPr>
        <p:blipFill>
          <a:blip r:embed="rId8"/>
          <a:srcRect/>
          <a:stretch>
            <a:fillRect/>
          </a:stretch>
        </p:blipFill>
        <p:spPr bwMode="auto">
          <a:xfrm>
            <a:off x="5427663" y="593725"/>
            <a:ext cx="1089025" cy="914400"/>
          </a:xfrm>
          <a:prstGeom prst="rect">
            <a:avLst/>
          </a:prstGeom>
          <a:noFill/>
          <a:ln w="38100">
            <a:noFill/>
            <a:miter lim="800000"/>
            <a:headEnd/>
            <a:tailEnd/>
          </a:ln>
        </p:spPr>
      </p:pic>
      <p:sp>
        <p:nvSpPr>
          <p:cNvPr id="778281" name="Rectangle 41"/>
          <p:cNvSpPr>
            <a:spLocks noChangeArrowheads="1"/>
          </p:cNvSpPr>
          <p:nvPr/>
        </p:nvSpPr>
        <p:spPr bwMode="auto">
          <a:xfrm>
            <a:off x="14288" y="-315912"/>
            <a:ext cx="8229600" cy="1255713"/>
          </a:xfrm>
          <a:prstGeom prst="rect">
            <a:avLst/>
          </a:prstGeom>
          <a:noFill/>
          <a:ln w="9525">
            <a:noFill/>
            <a:miter lim="800000"/>
            <a:headEnd/>
            <a:tailEnd/>
          </a:ln>
          <a:effectLst/>
        </p:spPr>
        <p:txBody>
          <a:bodyPr lIns="91435" tIns="45718" rIns="91435" bIns="45718" anchor="ctr">
            <a:prstTxWarp prst="textNoShape">
              <a:avLst/>
            </a:prstTxWarp>
          </a:bodyPr>
          <a:lstStyle/>
          <a:p>
            <a:pPr algn="l">
              <a:spcBef>
                <a:spcPct val="0"/>
              </a:spcBef>
              <a:buFontTx/>
              <a:buNone/>
            </a:pPr>
            <a:r>
              <a:rPr lang="en-US" altLang="ko-KR" sz="2600" b="1" dirty="0" smtClean="0">
                <a:solidFill>
                  <a:srgbClr val="004731"/>
                </a:solidFill>
                <a:effectLst>
                  <a:outerShdw blurRad="38100" dist="38100" dir="2700000" algn="tl">
                    <a:srgbClr val="DDDDDD"/>
                  </a:outerShdw>
                </a:effectLst>
              </a:rPr>
              <a:t>Pipeline</a:t>
            </a:r>
            <a:endParaRPr lang="en-US" altLang="ko-KR" sz="2600" b="1" dirty="0">
              <a:solidFill>
                <a:srgbClr val="004731"/>
              </a:solidFill>
              <a:effectLst>
                <a:outerShdw blurRad="38100" dist="38100" dir="2700000" algn="tl">
                  <a:srgbClr val="DDDDDD"/>
                </a:outerShdw>
              </a:effectLst>
            </a:endParaRPr>
          </a:p>
        </p:txBody>
      </p:sp>
      <p:sp>
        <p:nvSpPr>
          <p:cNvPr id="778282" name="Line 20"/>
          <p:cNvSpPr>
            <a:spLocks/>
          </p:cNvSpPr>
          <p:nvPr/>
        </p:nvSpPr>
        <p:spPr bwMode="auto">
          <a:xfrm>
            <a:off x="0" y="620713"/>
            <a:ext cx="1403350" cy="0"/>
          </a:xfrm>
          <a:prstGeom prst="line">
            <a:avLst/>
          </a:prstGeom>
          <a:noFill/>
          <a:ln w="25400" cap="rnd">
            <a:solidFill>
              <a:srgbClr val="B8AE68"/>
            </a:solidFill>
            <a:prstDash val="sysDot"/>
            <a:round/>
            <a:headEnd/>
            <a:tailEnd/>
          </a:ln>
        </p:spPr>
        <p:txBody>
          <a:bodyPr lIns="91435" tIns="45718" rIns="91435" bIns="45718">
            <a:prstTxWarp prst="textNoShape">
              <a:avLst/>
            </a:prstTxWarp>
          </a:bodyPr>
          <a:lstStyle/>
          <a:p>
            <a:endParaRPr lang="en-US"/>
          </a:p>
        </p:txBody>
      </p:sp>
      <p:sp>
        <p:nvSpPr>
          <p:cNvPr id="778258" name="Rectangle 18"/>
          <p:cNvSpPr>
            <a:spLocks noChangeArrowheads="1"/>
          </p:cNvSpPr>
          <p:nvPr/>
        </p:nvSpPr>
        <p:spPr bwMode="auto">
          <a:xfrm>
            <a:off x="1598619" y="2581271"/>
            <a:ext cx="1441410" cy="400105"/>
          </a:xfrm>
          <a:prstGeom prst="rect">
            <a:avLst/>
          </a:prstGeom>
          <a:noFill/>
          <a:ln w="9525">
            <a:noFill/>
            <a:miter lim="800000"/>
            <a:headEnd/>
            <a:tailEnd/>
          </a:ln>
          <a:effectLst/>
        </p:spPr>
        <p:txBody>
          <a:bodyPr wrap="none" lIns="91435" tIns="45718" rIns="91435" bIns="45718">
            <a:prstTxWarp prst="textNoShape">
              <a:avLst/>
            </a:prstTxWarp>
            <a:spAutoFit/>
          </a:bodyPr>
          <a:lstStyle/>
          <a:p>
            <a:pPr algn="l">
              <a:buFontTx/>
              <a:buNone/>
            </a:pPr>
            <a:r>
              <a:rPr lang="en-US" altLang="ko-KR" sz="2000" b="1" dirty="0" smtClean="0"/>
              <a:t>Decompose</a:t>
            </a:r>
            <a:endParaRPr lang="en-US" sz="2000" b="1" dirty="0"/>
          </a:p>
        </p:txBody>
      </p:sp>
    </p:spTree>
    <p:extLst>
      <p:ext uri="{BB962C8B-B14F-4D97-AF65-F5344CB8AC3E}">
        <p14:creationId xmlns:p14="http://schemas.microsoft.com/office/powerpoint/2010/main" val="245061970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060"/>
            <a:ext cx="8229600" cy="1143000"/>
          </a:xfrm>
        </p:spPr>
        <p:txBody>
          <a:bodyPr/>
          <a:lstStyle/>
          <a:p>
            <a:r>
              <a:rPr lang="en-US" dirty="0"/>
              <a:t>P</a:t>
            </a:r>
            <a:r>
              <a:rPr lang="en-US" dirty="0" smtClean="0"/>
              <a:t>hotos need be retouched </a:t>
            </a:r>
            <a:endParaRPr lang="en-US" dirty="0"/>
          </a:p>
        </p:txBody>
      </p:sp>
      <p:pic>
        <p:nvPicPr>
          <p:cNvPr id="6" name="Picture 5"/>
          <p:cNvPicPr>
            <a:picLocks/>
          </p:cNvPicPr>
          <p:nvPr/>
        </p:nvPicPr>
        <p:blipFill>
          <a:blip r:embed="rId2"/>
          <a:stretch>
            <a:fillRect/>
          </a:stretch>
        </p:blipFill>
        <p:spPr>
          <a:xfrm>
            <a:off x="228380" y="1374640"/>
            <a:ext cx="4160772" cy="3338150"/>
          </a:xfrm>
          <a:prstGeom prst="rect">
            <a:avLst/>
          </a:prstGeom>
        </p:spPr>
      </p:pic>
      <p:pic>
        <p:nvPicPr>
          <p:cNvPr id="7" name="Picture 6"/>
          <p:cNvPicPr>
            <a:picLocks/>
          </p:cNvPicPr>
          <p:nvPr/>
        </p:nvPicPr>
        <p:blipFill>
          <a:blip r:embed="rId3"/>
          <a:stretch>
            <a:fillRect/>
          </a:stretch>
        </p:blipFill>
        <p:spPr>
          <a:xfrm>
            <a:off x="4761579" y="1412252"/>
            <a:ext cx="4160771" cy="3348549"/>
          </a:xfrm>
          <a:prstGeom prst="rect">
            <a:avLst/>
          </a:prstGeom>
        </p:spPr>
      </p:pic>
      <p:sp>
        <p:nvSpPr>
          <p:cNvPr id="8" name="TextBox 7"/>
          <p:cNvSpPr txBox="1"/>
          <p:nvPr/>
        </p:nvSpPr>
        <p:spPr>
          <a:xfrm>
            <a:off x="393898" y="4704620"/>
            <a:ext cx="1393606" cy="369332"/>
          </a:xfrm>
          <a:prstGeom prst="rect">
            <a:avLst/>
          </a:prstGeom>
          <a:noFill/>
        </p:spPr>
        <p:txBody>
          <a:bodyPr wrap="none" rtlCol="0">
            <a:spAutoFit/>
          </a:bodyPr>
          <a:lstStyle/>
          <a:p>
            <a:r>
              <a:rPr lang="en-US" dirty="0" smtClean="0"/>
              <a:t>contact print</a:t>
            </a:r>
            <a:endParaRPr lang="en-US" dirty="0"/>
          </a:p>
        </p:txBody>
      </p:sp>
      <p:sp>
        <p:nvSpPr>
          <p:cNvPr id="9" name="TextBox 8"/>
          <p:cNvSpPr txBox="1"/>
          <p:nvPr/>
        </p:nvSpPr>
        <p:spPr>
          <a:xfrm>
            <a:off x="4925933" y="4760801"/>
            <a:ext cx="2634054" cy="369332"/>
          </a:xfrm>
          <a:prstGeom prst="rect">
            <a:avLst/>
          </a:prstGeom>
          <a:noFill/>
        </p:spPr>
        <p:txBody>
          <a:bodyPr wrap="none" rtlCol="0">
            <a:spAutoFit/>
          </a:bodyPr>
          <a:lstStyle/>
          <a:p>
            <a:r>
              <a:rPr lang="en-US" dirty="0" smtClean="0"/>
              <a:t>final </a:t>
            </a:r>
            <a:r>
              <a:rPr lang="en-US" dirty="0"/>
              <a:t>print by </a:t>
            </a:r>
            <a:r>
              <a:rPr lang="en-US" dirty="0" err="1"/>
              <a:t>Ansel</a:t>
            </a:r>
            <a:r>
              <a:rPr lang="en-US" dirty="0"/>
              <a:t> Adams </a:t>
            </a:r>
          </a:p>
        </p:txBody>
      </p:sp>
    </p:spTree>
    <p:extLst>
      <p:ext uri="{BB962C8B-B14F-4D97-AF65-F5344CB8AC3E}">
        <p14:creationId xmlns:p14="http://schemas.microsoft.com/office/powerpoint/2010/main" val="375547081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690688" y="1662113"/>
            <a:ext cx="1657350" cy="2303462"/>
            <a:chOff x="1156" y="1389"/>
            <a:chExt cx="1044" cy="1451"/>
          </a:xfrm>
        </p:grpSpPr>
        <p:sp>
          <p:nvSpPr>
            <p:cNvPr id="778243" name="AutoShape 3"/>
            <p:cNvSpPr>
              <a:spLocks noChangeArrowheads="1"/>
            </p:cNvSpPr>
            <p:nvPr/>
          </p:nvSpPr>
          <p:spPr bwMode="auto">
            <a:xfrm rot="16200000" flipV="1">
              <a:off x="1247" y="1298"/>
              <a:ext cx="862" cy="1044"/>
            </a:xfrm>
            <a:custGeom>
              <a:avLst/>
              <a:gdLst>
                <a:gd name="G0" fmla="+- 14182 0 0"/>
                <a:gd name="G1" fmla="+- 1717 0 0"/>
                <a:gd name="G2" fmla="+- 12158 0 1717"/>
                <a:gd name="G3" fmla="+- G2 0 1717"/>
                <a:gd name="G4" fmla="*/ G3 32768 32059"/>
                <a:gd name="G5" fmla="*/ G4 1 2"/>
                <a:gd name="G6" fmla="+- 21600 0 14182"/>
                <a:gd name="G7" fmla="*/ G6 1717 6079"/>
                <a:gd name="G8" fmla="+- G7 14182 0"/>
                <a:gd name="T0" fmla="*/ 14182 w 21600"/>
                <a:gd name="T1" fmla="*/ 0 h 21600"/>
                <a:gd name="T2" fmla="*/ 14182 w 21600"/>
                <a:gd name="T3" fmla="*/ 12158 h 21600"/>
                <a:gd name="T4" fmla="*/ 4459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182" y="0"/>
                  </a:lnTo>
                  <a:lnTo>
                    <a:pt x="14182" y="1717"/>
                  </a:lnTo>
                  <a:lnTo>
                    <a:pt x="12427" y="1717"/>
                  </a:lnTo>
                  <a:cubicBezTo>
                    <a:pt x="5564" y="1717"/>
                    <a:pt x="0" y="6392"/>
                    <a:pt x="0" y="12158"/>
                  </a:cubicBezTo>
                  <a:lnTo>
                    <a:pt x="0" y="21600"/>
                  </a:lnTo>
                  <a:lnTo>
                    <a:pt x="8917" y="21600"/>
                  </a:lnTo>
                  <a:lnTo>
                    <a:pt x="8917" y="12158"/>
                  </a:lnTo>
                  <a:cubicBezTo>
                    <a:pt x="8917" y="11210"/>
                    <a:pt x="10488" y="10441"/>
                    <a:pt x="12427" y="10441"/>
                  </a:cubicBezTo>
                  <a:lnTo>
                    <a:pt x="14182" y="10441"/>
                  </a:lnTo>
                  <a:lnTo>
                    <a:pt x="14182" y="12158"/>
                  </a:lnTo>
                  <a:close/>
                </a:path>
              </a:pathLst>
            </a:custGeom>
            <a:solidFill>
              <a:schemeClr val="accent1"/>
            </a:solidFill>
            <a:ln w="38100">
              <a:solidFill>
                <a:schemeClr val="accent2"/>
              </a:solidFill>
              <a:miter lim="800000"/>
              <a:headEnd/>
              <a:tailEnd/>
            </a:ln>
            <a:effectLst/>
          </p:spPr>
          <p:txBody>
            <a:bodyPr wrap="none" anchor="ctr">
              <a:prstTxWarp prst="textNoShape">
                <a:avLst/>
              </a:prstTxWarp>
            </a:bodyPr>
            <a:lstStyle/>
            <a:p>
              <a:endParaRPr lang="en-US"/>
            </a:p>
          </p:txBody>
        </p:sp>
        <p:sp>
          <p:nvSpPr>
            <p:cNvPr id="778244" name="AutoShape 4"/>
            <p:cNvSpPr>
              <a:spLocks noChangeArrowheads="1"/>
            </p:cNvSpPr>
            <p:nvPr/>
          </p:nvSpPr>
          <p:spPr bwMode="auto">
            <a:xfrm rot="5400000">
              <a:off x="1247" y="1887"/>
              <a:ext cx="862" cy="1044"/>
            </a:xfrm>
            <a:custGeom>
              <a:avLst/>
              <a:gdLst>
                <a:gd name="G0" fmla="+- 14182 0 0"/>
                <a:gd name="G1" fmla="+- 1717 0 0"/>
                <a:gd name="G2" fmla="+- 12158 0 1717"/>
                <a:gd name="G3" fmla="+- G2 0 1717"/>
                <a:gd name="G4" fmla="*/ G3 32768 32059"/>
                <a:gd name="G5" fmla="*/ G4 1 2"/>
                <a:gd name="G6" fmla="+- 21600 0 14182"/>
                <a:gd name="G7" fmla="*/ G6 1717 6079"/>
                <a:gd name="G8" fmla="+- G7 14182 0"/>
                <a:gd name="T0" fmla="*/ 14182 w 21600"/>
                <a:gd name="T1" fmla="*/ 0 h 21600"/>
                <a:gd name="T2" fmla="*/ 14182 w 21600"/>
                <a:gd name="T3" fmla="*/ 12158 h 21600"/>
                <a:gd name="T4" fmla="*/ 4459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182" y="0"/>
                  </a:lnTo>
                  <a:lnTo>
                    <a:pt x="14182" y="1717"/>
                  </a:lnTo>
                  <a:lnTo>
                    <a:pt x="12427" y="1717"/>
                  </a:lnTo>
                  <a:cubicBezTo>
                    <a:pt x="5564" y="1717"/>
                    <a:pt x="0" y="6392"/>
                    <a:pt x="0" y="12158"/>
                  </a:cubicBezTo>
                  <a:lnTo>
                    <a:pt x="0" y="21600"/>
                  </a:lnTo>
                  <a:lnTo>
                    <a:pt x="8917" y="21600"/>
                  </a:lnTo>
                  <a:lnTo>
                    <a:pt x="8917" y="12158"/>
                  </a:lnTo>
                  <a:cubicBezTo>
                    <a:pt x="8917" y="11210"/>
                    <a:pt x="10488" y="10441"/>
                    <a:pt x="12427" y="10441"/>
                  </a:cubicBezTo>
                  <a:lnTo>
                    <a:pt x="14182" y="10441"/>
                  </a:lnTo>
                  <a:lnTo>
                    <a:pt x="14182" y="12158"/>
                  </a:lnTo>
                  <a:close/>
                </a:path>
              </a:pathLst>
            </a:custGeom>
            <a:solidFill>
              <a:schemeClr val="accent1"/>
            </a:solidFill>
            <a:ln w="38100">
              <a:solidFill>
                <a:schemeClr val="accent2"/>
              </a:solidFill>
              <a:miter lim="800000"/>
              <a:headEnd/>
              <a:tailEnd/>
            </a:ln>
            <a:effectLst/>
          </p:spPr>
          <p:txBody>
            <a:bodyPr wrap="none" anchor="ctr">
              <a:prstTxWarp prst="textNoShape">
                <a:avLst/>
              </a:prstTxWarp>
            </a:bodyPr>
            <a:lstStyle/>
            <a:p>
              <a:endParaRPr lang="en-US"/>
            </a:p>
          </p:txBody>
        </p:sp>
      </p:grpSp>
      <p:grpSp>
        <p:nvGrpSpPr>
          <p:cNvPr id="3" name="Group 5"/>
          <p:cNvGrpSpPr>
            <a:grpSpLocks/>
          </p:cNvGrpSpPr>
          <p:nvPr/>
        </p:nvGrpSpPr>
        <p:grpSpPr bwMode="auto">
          <a:xfrm>
            <a:off x="1690688" y="1662113"/>
            <a:ext cx="1657350" cy="2303462"/>
            <a:chOff x="1156" y="1389"/>
            <a:chExt cx="1044" cy="1451"/>
          </a:xfrm>
        </p:grpSpPr>
        <p:sp>
          <p:nvSpPr>
            <p:cNvPr id="778246" name="AutoShape 6"/>
            <p:cNvSpPr>
              <a:spLocks noChangeArrowheads="1"/>
            </p:cNvSpPr>
            <p:nvPr/>
          </p:nvSpPr>
          <p:spPr bwMode="auto">
            <a:xfrm rot="16200000" flipV="1">
              <a:off x="1247" y="1298"/>
              <a:ext cx="862" cy="1044"/>
            </a:xfrm>
            <a:custGeom>
              <a:avLst/>
              <a:gdLst>
                <a:gd name="G0" fmla="+- 14182 0 0"/>
                <a:gd name="G1" fmla="+- 1717 0 0"/>
                <a:gd name="G2" fmla="+- 12158 0 1717"/>
                <a:gd name="G3" fmla="+- G2 0 1717"/>
                <a:gd name="G4" fmla="*/ G3 32768 32059"/>
                <a:gd name="G5" fmla="*/ G4 1 2"/>
                <a:gd name="G6" fmla="+- 21600 0 14182"/>
                <a:gd name="G7" fmla="*/ G6 1717 6079"/>
                <a:gd name="G8" fmla="+- G7 14182 0"/>
                <a:gd name="T0" fmla="*/ 14182 w 21600"/>
                <a:gd name="T1" fmla="*/ 0 h 21600"/>
                <a:gd name="T2" fmla="*/ 14182 w 21600"/>
                <a:gd name="T3" fmla="*/ 12158 h 21600"/>
                <a:gd name="T4" fmla="*/ 4459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182" y="0"/>
                  </a:lnTo>
                  <a:lnTo>
                    <a:pt x="14182" y="1717"/>
                  </a:lnTo>
                  <a:lnTo>
                    <a:pt x="12427" y="1717"/>
                  </a:lnTo>
                  <a:cubicBezTo>
                    <a:pt x="5564" y="1717"/>
                    <a:pt x="0" y="6392"/>
                    <a:pt x="0" y="12158"/>
                  </a:cubicBezTo>
                  <a:lnTo>
                    <a:pt x="0" y="21600"/>
                  </a:lnTo>
                  <a:lnTo>
                    <a:pt x="8917" y="21600"/>
                  </a:lnTo>
                  <a:lnTo>
                    <a:pt x="8917" y="12158"/>
                  </a:lnTo>
                  <a:cubicBezTo>
                    <a:pt x="8917" y="11210"/>
                    <a:pt x="10488" y="10441"/>
                    <a:pt x="12427" y="10441"/>
                  </a:cubicBezTo>
                  <a:lnTo>
                    <a:pt x="14182" y="10441"/>
                  </a:lnTo>
                  <a:lnTo>
                    <a:pt x="14182" y="12158"/>
                  </a:lnTo>
                  <a:close/>
                </a:path>
              </a:pathLst>
            </a:custGeom>
            <a:gradFill rotWithShape="1">
              <a:gsLst>
                <a:gs pos="0">
                  <a:srgbClr val="DDDDDD"/>
                </a:gs>
                <a:gs pos="100000">
                  <a:srgbClr val="DDDDDD">
                    <a:gamma/>
                    <a:tint val="0"/>
                    <a:invGamma/>
                  </a:srgbClr>
                </a:gs>
              </a:gsLst>
              <a:lin ang="5400000" scaled="1"/>
            </a:gradFill>
            <a:ln w="19050">
              <a:noFill/>
              <a:miter lim="800000"/>
              <a:headEnd/>
              <a:tailEnd/>
            </a:ln>
            <a:effectLst/>
          </p:spPr>
          <p:txBody>
            <a:bodyPr wrap="none" anchor="ctr">
              <a:prstTxWarp prst="textNoShape">
                <a:avLst/>
              </a:prstTxWarp>
            </a:bodyPr>
            <a:lstStyle/>
            <a:p>
              <a:endParaRPr lang="en-US"/>
            </a:p>
          </p:txBody>
        </p:sp>
        <p:sp>
          <p:nvSpPr>
            <p:cNvPr id="778247" name="AutoShape 7"/>
            <p:cNvSpPr>
              <a:spLocks noChangeArrowheads="1"/>
            </p:cNvSpPr>
            <p:nvPr/>
          </p:nvSpPr>
          <p:spPr bwMode="auto">
            <a:xfrm rot="5400000">
              <a:off x="1247" y="1887"/>
              <a:ext cx="862" cy="1044"/>
            </a:xfrm>
            <a:custGeom>
              <a:avLst/>
              <a:gdLst>
                <a:gd name="G0" fmla="+- 14182 0 0"/>
                <a:gd name="G1" fmla="+- 1717 0 0"/>
                <a:gd name="G2" fmla="+- 12158 0 1717"/>
                <a:gd name="G3" fmla="+- G2 0 1717"/>
                <a:gd name="G4" fmla="*/ G3 32768 32059"/>
                <a:gd name="G5" fmla="*/ G4 1 2"/>
                <a:gd name="G6" fmla="+- 21600 0 14182"/>
                <a:gd name="G7" fmla="*/ G6 1717 6079"/>
                <a:gd name="G8" fmla="+- G7 14182 0"/>
                <a:gd name="T0" fmla="*/ 14182 w 21600"/>
                <a:gd name="T1" fmla="*/ 0 h 21600"/>
                <a:gd name="T2" fmla="*/ 14182 w 21600"/>
                <a:gd name="T3" fmla="*/ 12158 h 21600"/>
                <a:gd name="T4" fmla="*/ 4459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182" y="0"/>
                  </a:lnTo>
                  <a:lnTo>
                    <a:pt x="14182" y="1717"/>
                  </a:lnTo>
                  <a:lnTo>
                    <a:pt x="12427" y="1717"/>
                  </a:lnTo>
                  <a:cubicBezTo>
                    <a:pt x="5564" y="1717"/>
                    <a:pt x="0" y="6392"/>
                    <a:pt x="0" y="12158"/>
                  </a:cubicBezTo>
                  <a:lnTo>
                    <a:pt x="0" y="21600"/>
                  </a:lnTo>
                  <a:lnTo>
                    <a:pt x="8917" y="21600"/>
                  </a:lnTo>
                  <a:lnTo>
                    <a:pt x="8917" y="12158"/>
                  </a:lnTo>
                  <a:cubicBezTo>
                    <a:pt x="8917" y="11210"/>
                    <a:pt x="10488" y="10441"/>
                    <a:pt x="12427" y="10441"/>
                  </a:cubicBezTo>
                  <a:lnTo>
                    <a:pt x="14182" y="10441"/>
                  </a:lnTo>
                  <a:lnTo>
                    <a:pt x="14182" y="12158"/>
                  </a:lnTo>
                  <a:close/>
                </a:path>
              </a:pathLst>
            </a:custGeom>
            <a:gradFill rotWithShape="1">
              <a:gsLst>
                <a:gs pos="0">
                  <a:srgbClr val="DDDDDD"/>
                </a:gs>
                <a:gs pos="100000">
                  <a:srgbClr val="DDDDDD">
                    <a:gamma/>
                    <a:tint val="0"/>
                    <a:invGamma/>
                  </a:srgbClr>
                </a:gs>
              </a:gsLst>
              <a:lin ang="5400000" scaled="1"/>
            </a:gradFill>
            <a:ln w="19050">
              <a:noFill/>
              <a:miter lim="800000"/>
              <a:headEnd/>
              <a:tailEnd/>
            </a:ln>
            <a:effectLst/>
          </p:spPr>
          <p:txBody>
            <a:bodyPr wrap="none" anchor="ctr">
              <a:prstTxWarp prst="textNoShape">
                <a:avLst/>
              </a:prstTxWarp>
            </a:bodyPr>
            <a:lstStyle/>
            <a:p>
              <a:endParaRPr lang="en-US"/>
            </a:p>
          </p:txBody>
        </p:sp>
      </p:grpSp>
      <p:sp>
        <p:nvSpPr>
          <p:cNvPr id="778248" name="Rectangle 8"/>
          <p:cNvSpPr>
            <a:spLocks noChangeArrowheads="1"/>
          </p:cNvSpPr>
          <p:nvPr/>
        </p:nvSpPr>
        <p:spPr bwMode="auto">
          <a:xfrm>
            <a:off x="7019926" y="5516564"/>
            <a:ext cx="2124075" cy="1341437"/>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sp>
        <p:nvSpPr>
          <p:cNvPr id="778249" name="Rectangle 9"/>
          <p:cNvSpPr>
            <a:spLocks noChangeArrowheads="1"/>
          </p:cNvSpPr>
          <p:nvPr/>
        </p:nvSpPr>
        <p:spPr bwMode="auto">
          <a:xfrm>
            <a:off x="107951" y="765175"/>
            <a:ext cx="8785225" cy="503238"/>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grpSp>
        <p:nvGrpSpPr>
          <p:cNvPr id="4" name="Group 10"/>
          <p:cNvGrpSpPr>
            <a:grpSpLocks/>
          </p:cNvGrpSpPr>
          <p:nvPr/>
        </p:nvGrpSpPr>
        <p:grpSpPr bwMode="auto">
          <a:xfrm>
            <a:off x="5557839" y="1477963"/>
            <a:ext cx="1949450" cy="2743200"/>
            <a:chOff x="3379" y="1298"/>
            <a:chExt cx="953" cy="1497"/>
          </a:xfrm>
        </p:grpSpPr>
        <p:sp>
          <p:nvSpPr>
            <p:cNvPr id="778251" name="AutoShape 11"/>
            <p:cNvSpPr>
              <a:spLocks noChangeArrowheads="1"/>
            </p:cNvSpPr>
            <p:nvPr/>
          </p:nvSpPr>
          <p:spPr bwMode="auto">
            <a:xfrm>
              <a:off x="3379" y="1752"/>
              <a:ext cx="953" cy="1043"/>
            </a:xfrm>
            <a:custGeom>
              <a:avLst/>
              <a:gdLst>
                <a:gd name="G0" fmla="+- 14415 0 0"/>
                <a:gd name="G1" fmla="+- 1470 0 0"/>
                <a:gd name="G2" fmla="+- 12158 0 1470"/>
                <a:gd name="G3" fmla="+- G2 0 1470"/>
                <a:gd name="G4" fmla="*/ G3 32768 32059"/>
                <a:gd name="G5" fmla="*/ G4 1 2"/>
                <a:gd name="G6" fmla="+- 21600 0 14415"/>
                <a:gd name="G7" fmla="*/ G6 1470 6079"/>
                <a:gd name="G8" fmla="+- G7 14415 0"/>
                <a:gd name="T0" fmla="*/ 14415 w 21600"/>
                <a:gd name="T1" fmla="*/ 0 h 21600"/>
                <a:gd name="T2" fmla="*/ 14415 w 21600"/>
                <a:gd name="T3" fmla="*/ 12158 h 21600"/>
                <a:gd name="T4" fmla="*/ 4711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415" y="0"/>
                  </a:lnTo>
                  <a:lnTo>
                    <a:pt x="14415" y="1470"/>
                  </a:lnTo>
                  <a:lnTo>
                    <a:pt x="12427" y="1470"/>
                  </a:lnTo>
                  <a:cubicBezTo>
                    <a:pt x="5564" y="1470"/>
                    <a:pt x="0" y="6255"/>
                    <a:pt x="0" y="12158"/>
                  </a:cubicBezTo>
                  <a:lnTo>
                    <a:pt x="0" y="21600"/>
                  </a:lnTo>
                  <a:lnTo>
                    <a:pt x="9422" y="21600"/>
                  </a:lnTo>
                  <a:lnTo>
                    <a:pt x="9422" y="12158"/>
                  </a:lnTo>
                  <a:cubicBezTo>
                    <a:pt x="9422" y="11346"/>
                    <a:pt x="10767" y="10688"/>
                    <a:pt x="12427" y="10688"/>
                  </a:cubicBezTo>
                  <a:lnTo>
                    <a:pt x="14415" y="10688"/>
                  </a:lnTo>
                  <a:lnTo>
                    <a:pt x="14415" y="12158"/>
                  </a:lnTo>
                  <a:close/>
                </a:path>
              </a:pathLst>
            </a:custGeom>
            <a:solidFill>
              <a:schemeClr val="accent1"/>
            </a:solidFill>
            <a:ln w="38100">
              <a:solidFill>
                <a:schemeClr val="accent2"/>
              </a:solidFill>
              <a:miter lim="800000"/>
              <a:headEnd/>
              <a:tailEnd/>
            </a:ln>
            <a:effectLst/>
          </p:spPr>
          <p:txBody>
            <a:bodyPr wrap="none" anchor="ctr">
              <a:prstTxWarp prst="textNoShape">
                <a:avLst/>
              </a:prstTxWarp>
            </a:bodyPr>
            <a:lstStyle/>
            <a:p>
              <a:endParaRPr lang="en-US"/>
            </a:p>
          </p:txBody>
        </p:sp>
        <p:sp>
          <p:nvSpPr>
            <p:cNvPr id="778252" name="AutoShape 12"/>
            <p:cNvSpPr>
              <a:spLocks noChangeArrowheads="1"/>
            </p:cNvSpPr>
            <p:nvPr/>
          </p:nvSpPr>
          <p:spPr bwMode="auto">
            <a:xfrm flipV="1">
              <a:off x="3379" y="1298"/>
              <a:ext cx="953" cy="1043"/>
            </a:xfrm>
            <a:custGeom>
              <a:avLst/>
              <a:gdLst>
                <a:gd name="G0" fmla="+- 14415 0 0"/>
                <a:gd name="G1" fmla="+- 1470 0 0"/>
                <a:gd name="G2" fmla="+- 12158 0 1470"/>
                <a:gd name="G3" fmla="+- G2 0 1470"/>
                <a:gd name="G4" fmla="*/ G3 32768 32059"/>
                <a:gd name="G5" fmla="*/ G4 1 2"/>
                <a:gd name="G6" fmla="+- 21600 0 14415"/>
                <a:gd name="G7" fmla="*/ G6 1470 6079"/>
                <a:gd name="G8" fmla="+- G7 14415 0"/>
                <a:gd name="T0" fmla="*/ 14415 w 21600"/>
                <a:gd name="T1" fmla="*/ 0 h 21600"/>
                <a:gd name="T2" fmla="*/ 14415 w 21600"/>
                <a:gd name="T3" fmla="*/ 12158 h 21600"/>
                <a:gd name="T4" fmla="*/ 4711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415" y="0"/>
                  </a:lnTo>
                  <a:lnTo>
                    <a:pt x="14415" y="1470"/>
                  </a:lnTo>
                  <a:lnTo>
                    <a:pt x="12427" y="1470"/>
                  </a:lnTo>
                  <a:cubicBezTo>
                    <a:pt x="5564" y="1470"/>
                    <a:pt x="0" y="6255"/>
                    <a:pt x="0" y="12158"/>
                  </a:cubicBezTo>
                  <a:lnTo>
                    <a:pt x="0" y="21600"/>
                  </a:lnTo>
                  <a:lnTo>
                    <a:pt x="9422" y="21600"/>
                  </a:lnTo>
                  <a:lnTo>
                    <a:pt x="9422" y="12158"/>
                  </a:lnTo>
                  <a:cubicBezTo>
                    <a:pt x="9422" y="11346"/>
                    <a:pt x="10767" y="10688"/>
                    <a:pt x="12427" y="10688"/>
                  </a:cubicBezTo>
                  <a:lnTo>
                    <a:pt x="14415" y="10688"/>
                  </a:lnTo>
                  <a:lnTo>
                    <a:pt x="14415" y="12158"/>
                  </a:lnTo>
                  <a:close/>
                </a:path>
              </a:pathLst>
            </a:custGeom>
            <a:solidFill>
              <a:schemeClr val="accent1"/>
            </a:solidFill>
            <a:ln w="38100">
              <a:solidFill>
                <a:schemeClr val="accent2"/>
              </a:solidFill>
              <a:miter lim="800000"/>
              <a:headEnd/>
              <a:tailEnd/>
            </a:ln>
            <a:effectLst/>
          </p:spPr>
          <p:txBody>
            <a:bodyPr wrap="none" anchor="ctr">
              <a:prstTxWarp prst="textNoShape">
                <a:avLst/>
              </a:prstTxWarp>
            </a:bodyPr>
            <a:lstStyle/>
            <a:p>
              <a:endParaRPr lang="en-US"/>
            </a:p>
          </p:txBody>
        </p:sp>
      </p:grpSp>
      <p:sp>
        <p:nvSpPr>
          <p:cNvPr id="778253" name="AutoShape 13"/>
          <p:cNvSpPr>
            <a:spLocks noChangeArrowheads="1"/>
          </p:cNvSpPr>
          <p:nvPr/>
        </p:nvSpPr>
        <p:spPr bwMode="auto">
          <a:xfrm>
            <a:off x="3454401" y="549275"/>
            <a:ext cx="1909763" cy="1003300"/>
          </a:xfrm>
          <a:prstGeom prst="rightArrow">
            <a:avLst>
              <a:gd name="adj1" fmla="val 78481"/>
              <a:gd name="adj2" fmla="val 47966"/>
            </a:avLst>
          </a:prstGeom>
          <a:gradFill rotWithShape="1">
            <a:gsLst>
              <a:gs pos="0">
                <a:srgbClr val="DDDDDD">
                  <a:gamma/>
                  <a:tint val="0"/>
                  <a:invGamma/>
                </a:srgbClr>
              </a:gs>
              <a:gs pos="100000">
                <a:srgbClr val="DDDDDD"/>
              </a:gs>
            </a:gsLst>
            <a:lin ang="0" scaled="1"/>
          </a:gradFill>
          <a:ln w="19050">
            <a:solidFill>
              <a:schemeClr val="accent2"/>
            </a:solidFill>
            <a:miter lim="800000"/>
            <a:headEnd/>
            <a:tailEnd/>
          </a:ln>
          <a:effectLst/>
        </p:spPr>
        <p:txBody>
          <a:bodyPr wrap="none" lIns="91435" tIns="45718" rIns="91435" bIns="45718" anchor="ctr">
            <a:prstTxWarp prst="textNoShape">
              <a:avLst/>
            </a:prstTxWarp>
          </a:bodyPr>
          <a:lstStyle/>
          <a:p>
            <a:endParaRPr lang="en-US"/>
          </a:p>
        </p:txBody>
      </p:sp>
      <p:sp>
        <p:nvSpPr>
          <p:cNvPr id="778254" name="Text Box 14"/>
          <p:cNvSpPr txBox="1">
            <a:spLocks noChangeArrowheads="1"/>
          </p:cNvSpPr>
          <p:nvPr/>
        </p:nvSpPr>
        <p:spPr bwMode="auto">
          <a:xfrm>
            <a:off x="3497425" y="658814"/>
            <a:ext cx="1800225" cy="762000"/>
          </a:xfrm>
          <a:prstGeom prst="rect">
            <a:avLst/>
          </a:prstGeom>
          <a:noFill/>
          <a:ln w="19050">
            <a:noFill/>
            <a:miter lim="800000"/>
            <a:headEnd/>
            <a:tailEnd/>
          </a:ln>
          <a:effectLst/>
        </p:spPr>
        <p:txBody>
          <a:bodyPr wrap="none" lIns="91435" tIns="45718" rIns="91435" bIns="45718" anchor="ctr">
            <a:prstTxWarp prst="textNoShape">
              <a:avLst/>
            </a:prstTxWarp>
          </a:bodyPr>
          <a:lstStyle/>
          <a:p>
            <a:pPr>
              <a:spcBef>
                <a:spcPct val="50000"/>
              </a:spcBef>
              <a:buFontTx/>
              <a:buNone/>
            </a:pPr>
            <a:r>
              <a:rPr lang="en-US" altLang="ko-KR" sz="2000" b="1" dirty="0" smtClean="0"/>
              <a:t>Histogram</a:t>
            </a:r>
            <a:br>
              <a:rPr lang="en-US" altLang="ko-KR" sz="2000" b="1" dirty="0" smtClean="0"/>
            </a:br>
            <a:r>
              <a:rPr lang="en-US" altLang="ko-KR" sz="2000" b="1" dirty="0" smtClean="0"/>
              <a:t>transfer</a:t>
            </a:r>
            <a:endParaRPr lang="en-US" altLang="ko-KR" sz="2000" b="1" dirty="0"/>
          </a:p>
        </p:txBody>
      </p:sp>
      <p:grpSp>
        <p:nvGrpSpPr>
          <p:cNvPr id="5" name="Group 15"/>
          <p:cNvGrpSpPr>
            <a:grpSpLocks/>
          </p:cNvGrpSpPr>
          <p:nvPr/>
        </p:nvGrpSpPr>
        <p:grpSpPr bwMode="auto">
          <a:xfrm>
            <a:off x="5557839" y="1477963"/>
            <a:ext cx="1949450" cy="2743200"/>
            <a:chOff x="3379" y="1298"/>
            <a:chExt cx="953" cy="1497"/>
          </a:xfrm>
        </p:grpSpPr>
        <p:sp>
          <p:nvSpPr>
            <p:cNvPr id="778256" name="AutoShape 16"/>
            <p:cNvSpPr>
              <a:spLocks noChangeArrowheads="1"/>
            </p:cNvSpPr>
            <p:nvPr/>
          </p:nvSpPr>
          <p:spPr bwMode="auto">
            <a:xfrm>
              <a:off x="3379" y="1752"/>
              <a:ext cx="953" cy="1043"/>
            </a:xfrm>
            <a:custGeom>
              <a:avLst/>
              <a:gdLst>
                <a:gd name="G0" fmla="+- 14415 0 0"/>
                <a:gd name="G1" fmla="+- 1470 0 0"/>
                <a:gd name="G2" fmla="+- 12158 0 1470"/>
                <a:gd name="G3" fmla="+- G2 0 1470"/>
                <a:gd name="G4" fmla="*/ G3 32768 32059"/>
                <a:gd name="G5" fmla="*/ G4 1 2"/>
                <a:gd name="G6" fmla="+- 21600 0 14415"/>
                <a:gd name="G7" fmla="*/ G6 1470 6079"/>
                <a:gd name="G8" fmla="+- G7 14415 0"/>
                <a:gd name="T0" fmla="*/ 14415 w 21600"/>
                <a:gd name="T1" fmla="*/ 0 h 21600"/>
                <a:gd name="T2" fmla="*/ 14415 w 21600"/>
                <a:gd name="T3" fmla="*/ 12158 h 21600"/>
                <a:gd name="T4" fmla="*/ 4711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415" y="0"/>
                  </a:lnTo>
                  <a:lnTo>
                    <a:pt x="14415" y="1470"/>
                  </a:lnTo>
                  <a:lnTo>
                    <a:pt x="12427" y="1470"/>
                  </a:lnTo>
                  <a:cubicBezTo>
                    <a:pt x="5564" y="1470"/>
                    <a:pt x="0" y="6255"/>
                    <a:pt x="0" y="12158"/>
                  </a:cubicBezTo>
                  <a:lnTo>
                    <a:pt x="0" y="21600"/>
                  </a:lnTo>
                  <a:lnTo>
                    <a:pt x="9422" y="21600"/>
                  </a:lnTo>
                  <a:lnTo>
                    <a:pt x="9422" y="12158"/>
                  </a:lnTo>
                  <a:cubicBezTo>
                    <a:pt x="9422" y="11346"/>
                    <a:pt x="10767" y="10688"/>
                    <a:pt x="12427" y="10688"/>
                  </a:cubicBezTo>
                  <a:lnTo>
                    <a:pt x="14415" y="10688"/>
                  </a:lnTo>
                  <a:lnTo>
                    <a:pt x="14415" y="12158"/>
                  </a:lnTo>
                  <a:close/>
                </a:path>
              </a:pathLst>
            </a:custGeom>
            <a:gradFill rotWithShape="1">
              <a:gsLst>
                <a:gs pos="0">
                  <a:srgbClr val="DDDDDD">
                    <a:gamma/>
                    <a:tint val="15294"/>
                    <a:invGamma/>
                  </a:srgbClr>
                </a:gs>
                <a:gs pos="100000">
                  <a:srgbClr val="DDDDDD"/>
                </a:gs>
              </a:gsLst>
              <a:lin ang="0" scaled="1"/>
            </a:gradFill>
            <a:ln w="19050">
              <a:noFill/>
              <a:miter lim="800000"/>
              <a:headEnd/>
              <a:tailEnd/>
            </a:ln>
            <a:effectLst/>
          </p:spPr>
          <p:txBody>
            <a:bodyPr wrap="none" anchor="ctr">
              <a:prstTxWarp prst="textNoShape">
                <a:avLst/>
              </a:prstTxWarp>
            </a:bodyPr>
            <a:lstStyle/>
            <a:p>
              <a:endParaRPr lang="en-US"/>
            </a:p>
          </p:txBody>
        </p:sp>
        <p:sp>
          <p:nvSpPr>
            <p:cNvPr id="778257" name="AutoShape 17"/>
            <p:cNvSpPr>
              <a:spLocks noChangeArrowheads="1"/>
            </p:cNvSpPr>
            <p:nvPr/>
          </p:nvSpPr>
          <p:spPr bwMode="auto">
            <a:xfrm flipV="1">
              <a:off x="3379" y="1298"/>
              <a:ext cx="953" cy="1043"/>
            </a:xfrm>
            <a:custGeom>
              <a:avLst/>
              <a:gdLst>
                <a:gd name="G0" fmla="+- 14415 0 0"/>
                <a:gd name="G1" fmla="+- 1470 0 0"/>
                <a:gd name="G2" fmla="+- 12158 0 1470"/>
                <a:gd name="G3" fmla="+- G2 0 1470"/>
                <a:gd name="G4" fmla="*/ G3 32768 32059"/>
                <a:gd name="G5" fmla="*/ G4 1 2"/>
                <a:gd name="G6" fmla="+- 21600 0 14415"/>
                <a:gd name="G7" fmla="*/ G6 1470 6079"/>
                <a:gd name="G8" fmla="+- G7 14415 0"/>
                <a:gd name="T0" fmla="*/ 14415 w 21600"/>
                <a:gd name="T1" fmla="*/ 0 h 21600"/>
                <a:gd name="T2" fmla="*/ 14415 w 21600"/>
                <a:gd name="T3" fmla="*/ 12158 h 21600"/>
                <a:gd name="T4" fmla="*/ 4711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415" y="0"/>
                  </a:lnTo>
                  <a:lnTo>
                    <a:pt x="14415" y="1470"/>
                  </a:lnTo>
                  <a:lnTo>
                    <a:pt x="12427" y="1470"/>
                  </a:lnTo>
                  <a:cubicBezTo>
                    <a:pt x="5564" y="1470"/>
                    <a:pt x="0" y="6255"/>
                    <a:pt x="0" y="12158"/>
                  </a:cubicBezTo>
                  <a:lnTo>
                    <a:pt x="0" y="21600"/>
                  </a:lnTo>
                  <a:lnTo>
                    <a:pt x="9422" y="21600"/>
                  </a:lnTo>
                  <a:lnTo>
                    <a:pt x="9422" y="12158"/>
                  </a:lnTo>
                  <a:cubicBezTo>
                    <a:pt x="9422" y="11346"/>
                    <a:pt x="10767" y="10688"/>
                    <a:pt x="12427" y="10688"/>
                  </a:cubicBezTo>
                  <a:lnTo>
                    <a:pt x="14415" y="10688"/>
                  </a:lnTo>
                  <a:lnTo>
                    <a:pt x="14415" y="12158"/>
                  </a:lnTo>
                  <a:close/>
                </a:path>
              </a:pathLst>
            </a:custGeom>
            <a:gradFill rotWithShape="1">
              <a:gsLst>
                <a:gs pos="0">
                  <a:srgbClr val="DDDDDD">
                    <a:gamma/>
                    <a:tint val="15294"/>
                    <a:invGamma/>
                  </a:srgbClr>
                </a:gs>
                <a:gs pos="100000">
                  <a:srgbClr val="DDDDDD"/>
                </a:gs>
              </a:gsLst>
              <a:lin ang="0" scaled="1"/>
            </a:gradFill>
            <a:ln w="19050">
              <a:noFill/>
              <a:miter lim="800000"/>
              <a:headEnd/>
              <a:tailEnd/>
            </a:ln>
            <a:effectLst/>
          </p:spPr>
          <p:txBody>
            <a:bodyPr wrap="none" anchor="ctr">
              <a:prstTxWarp prst="textNoShape">
                <a:avLst/>
              </a:prstTxWarp>
            </a:bodyPr>
            <a:lstStyle/>
            <a:p>
              <a:endParaRPr lang="en-US"/>
            </a:p>
          </p:txBody>
        </p:sp>
      </p:grpSp>
      <p:sp>
        <p:nvSpPr>
          <p:cNvPr id="778259" name="AutoShape 19"/>
          <p:cNvSpPr>
            <a:spLocks noChangeArrowheads="1"/>
          </p:cNvSpPr>
          <p:nvPr/>
        </p:nvSpPr>
        <p:spPr bwMode="auto">
          <a:xfrm>
            <a:off x="3373438" y="4132263"/>
            <a:ext cx="1981200" cy="1003300"/>
          </a:xfrm>
          <a:prstGeom prst="rightArrow">
            <a:avLst>
              <a:gd name="adj1" fmla="val 78481"/>
              <a:gd name="adj2" fmla="val 49760"/>
            </a:avLst>
          </a:prstGeom>
          <a:gradFill rotWithShape="1">
            <a:gsLst>
              <a:gs pos="0">
                <a:srgbClr val="DDDDDD">
                  <a:gamma/>
                  <a:tint val="0"/>
                  <a:invGamma/>
                </a:srgbClr>
              </a:gs>
              <a:gs pos="100000">
                <a:srgbClr val="DDDDDD"/>
              </a:gs>
            </a:gsLst>
            <a:lin ang="0" scaled="1"/>
          </a:gradFill>
          <a:ln w="19050">
            <a:solidFill>
              <a:schemeClr val="accent2"/>
            </a:solidFill>
            <a:miter lim="800000"/>
            <a:headEnd/>
            <a:tailEnd/>
          </a:ln>
          <a:effectLst/>
        </p:spPr>
        <p:txBody>
          <a:bodyPr wrap="none" lIns="91435" tIns="45718" rIns="91435" bIns="45718" anchor="ctr">
            <a:prstTxWarp prst="textNoShape">
              <a:avLst/>
            </a:prstTxWarp>
          </a:bodyPr>
          <a:lstStyle/>
          <a:p>
            <a:endParaRPr lang="en-US"/>
          </a:p>
        </p:txBody>
      </p:sp>
      <p:pic>
        <p:nvPicPr>
          <p:cNvPr id="778260" name="Picture 20" descr="output1"/>
          <p:cNvPicPr preferRelativeResize="0">
            <a:picLocks noChangeAspect="1" noChangeArrowheads="1"/>
          </p:cNvPicPr>
          <p:nvPr/>
        </p:nvPicPr>
        <p:blipFill>
          <a:blip r:embed="rId3"/>
          <a:srcRect/>
          <a:stretch>
            <a:fillRect/>
          </a:stretch>
        </p:blipFill>
        <p:spPr bwMode="auto">
          <a:xfrm>
            <a:off x="7667625" y="2381250"/>
            <a:ext cx="1090613" cy="914400"/>
          </a:xfrm>
          <a:prstGeom prst="rect">
            <a:avLst/>
          </a:prstGeom>
          <a:noFill/>
          <a:ln w="38100">
            <a:noFill/>
            <a:miter lim="800000"/>
            <a:headEnd/>
            <a:tailEnd/>
          </a:ln>
        </p:spPr>
      </p:pic>
      <p:sp>
        <p:nvSpPr>
          <p:cNvPr id="778261" name="AutoShape 21"/>
          <p:cNvSpPr>
            <a:spLocks noChangeArrowheads="1"/>
          </p:cNvSpPr>
          <p:nvPr/>
        </p:nvSpPr>
        <p:spPr bwMode="auto">
          <a:xfrm rot="5400000">
            <a:off x="7695048" y="3263812"/>
            <a:ext cx="784225" cy="892175"/>
          </a:xfrm>
          <a:prstGeom prst="rightArrow">
            <a:avLst>
              <a:gd name="adj1" fmla="val 66194"/>
              <a:gd name="adj2" fmla="val 56278"/>
            </a:avLst>
          </a:prstGeom>
          <a:gradFill rotWithShape="1">
            <a:gsLst>
              <a:gs pos="0">
                <a:srgbClr val="DDDDDD">
                  <a:gamma/>
                  <a:tint val="0"/>
                  <a:invGamma/>
                </a:srgbClr>
              </a:gs>
              <a:gs pos="100000">
                <a:srgbClr val="DDDDDD"/>
              </a:gs>
            </a:gsLst>
            <a:lin ang="0" scaled="1"/>
          </a:gradFill>
          <a:ln w="19050">
            <a:solidFill>
              <a:schemeClr val="accent2"/>
            </a:solidFill>
            <a:miter lim="800000"/>
            <a:headEnd/>
            <a:tailEnd/>
          </a:ln>
          <a:effectLst/>
        </p:spPr>
        <p:txBody>
          <a:bodyPr wrap="none" lIns="91435" tIns="45718" rIns="91435" bIns="45718" anchor="ctr">
            <a:prstTxWarp prst="textNoShape">
              <a:avLst/>
            </a:prstTxWarp>
          </a:bodyPr>
          <a:lstStyle/>
          <a:p>
            <a:endParaRPr lang="en-US"/>
          </a:p>
        </p:txBody>
      </p:sp>
      <p:sp>
        <p:nvSpPr>
          <p:cNvPr id="778263" name="Rectangle 23"/>
          <p:cNvSpPr>
            <a:spLocks noChangeArrowheads="1"/>
          </p:cNvSpPr>
          <p:nvPr/>
        </p:nvSpPr>
        <p:spPr bwMode="auto">
          <a:xfrm>
            <a:off x="3515190" y="5181828"/>
            <a:ext cx="2042649" cy="461661"/>
          </a:xfrm>
          <a:prstGeom prst="rect">
            <a:avLst/>
          </a:prstGeom>
          <a:noFill/>
          <a:ln w="9525">
            <a:noFill/>
            <a:miter lim="800000"/>
            <a:headEnd/>
            <a:tailEnd/>
          </a:ln>
          <a:effectLst/>
        </p:spPr>
        <p:txBody>
          <a:bodyPr wrap="none" lIns="91435" tIns="45718" rIns="91435" bIns="45718">
            <a:prstTxWarp prst="textNoShape">
              <a:avLst/>
            </a:prstTxWarp>
            <a:spAutoFit/>
          </a:bodyPr>
          <a:lstStyle/>
          <a:p>
            <a:pPr algn="l">
              <a:buFontTx/>
              <a:buNone/>
            </a:pPr>
            <a:r>
              <a:rPr lang="en-US" altLang="ko-KR" sz="2400" b="1" i="1" dirty="0">
                <a:solidFill>
                  <a:srgbClr val="990000"/>
                </a:solidFill>
              </a:rPr>
              <a:t>Local contrast</a:t>
            </a:r>
            <a:endParaRPr lang="en-US" sz="2400" b="1" i="1" dirty="0">
              <a:solidFill>
                <a:srgbClr val="990000"/>
              </a:solidFill>
            </a:endParaRPr>
          </a:p>
        </p:txBody>
      </p:sp>
      <p:sp>
        <p:nvSpPr>
          <p:cNvPr id="778264" name="Rectangle 24"/>
          <p:cNvSpPr>
            <a:spLocks noChangeArrowheads="1"/>
          </p:cNvSpPr>
          <p:nvPr/>
        </p:nvSpPr>
        <p:spPr bwMode="auto">
          <a:xfrm>
            <a:off x="3419475" y="64530"/>
            <a:ext cx="2219981" cy="461661"/>
          </a:xfrm>
          <a:prstGeom prst="rect">
            <a:avLst/>
          </a:prstGeom>
          <a:noFill/>
          <a:ln w="9525">
            <a:noFill/>
            <a:miter lim="800000"/>
            <a:headEnd/>
            <a:tailEnd/>
          </a:ln>
          <a:effectLst/>
        </p:spPr>
        <p:txBody>
          <a:bodyPr wrap="none" lIns="91435" tIns="45718" rIns="91435" bIns="45718">
            <a:prstTxWarp prst="textNoShape">
              <a:avLst/>
            </a:prstTxWarp>
            <a:spAutoFit/>
          </a:bodyPr>
          <a:lstStyle/>
          <a:p>
            <a:pPr algn="l">
              <a:buFontTx/>
              <a:buNone/>
            </a:pPr>
            <a:r>
              <a:rPr lang="en-US" altLang="ko-KR" sz="2400" b="1" i="1" dirty="0">
                <a:solidFill>
                  <a:srgbClr val="990000"/>
                </a:solidFill>
              </a:rPr>
              <a:t>Global contrast</a:t>
            </a:r>
            <a:endParaRPr lang="en-US" sz="2400" b="1" i="1" dirty="0">
              <a:solidFill>
                <a:srgbClr val="990000"/>
              </a:solidFill>
            </a:endParaRPr>
          </a:p>
        </p:txBody>
      </p:sp>
      <p:sp>
        <p:nvSpPr>
          <p:cNvPr id="778265" name="Text Box 25"/>
          <p:cNvSpPr txBox="1">
            <a:spLocks noChangeArrowheads="1"/>
          </p:cNvSpPr>
          <p:nvPr/>
        </p:nvSpPr>
        <p:spPr bwMode="auto">
          <a:xfrm>
            <a:off x="53976" y="3376614"/>
            <a:ext cx="1655763" cy="830993"/>
          </a:xfrm>
          <a:prstGeom prst="rect">
            <a:avLst/>
          </a:prstGeom>
          <a:noFill/>
          <a:ln w="9525">
            <a:noFill/>
            <a:miter lim="800000"/>
            <a:headEnd/>
            <a:tailEnd/>
          </a:ln>
          <a:effectLst/>
        </p:spPr>
        <p:txBody>
          <a:bodyPr lIns="91435" tIns="45718" rIns="91435" bIns="45718">
            <a:prstTxWarp prst="textNoShape">
              <a:avLst/>
            </a:prstTxWarp>
            <a:spAutoFit/>
          </a:bodyPr>
          <a:lstStyle/>
          <a:p>
            <a:pPr>
              <a:spcBef>
                <a:spcPct val="50000"/>
              </a:spcBef>
              <a:buFontTx/>
              <a:buNone/>
            </a:pPr>
            <a:r>
              <a:rPr lang="en-US" altLang="ko-KR" sz="2400" b="1" i="1" dirty="0">
                <a:latin typeface="Times New Roman" charset="0"/>
              </a:rPr>
              <a:t>Input</a:t>
            </a:r>
            <a:br>
              <a:rPr lang="en-US" altLang="ko-KR" sz="2400" b="1" i="1" dirty="0">
                <a:latin typeface="Times New Roman" charset="0"/>
              </a:rPr>
            </a:br>
            <a:r>
              <a:rPr lang="en-US" altLang="ko-KR" sz="2400" b="1" i="1" dirty="0">
                <a:latin typeface="Times New Roman" charset="0"/>
              </a:rPr>
              <a:t>Image</a:t>
            </a:r>
          </a:p>
        </p:txBody>
      </p:sp>
      <p:sp>
        <p:nvSpPr>
          <p:cNvPr id="778266" name="Text Box 26"/>
          <p:cNvSpPr txBox="1">
            <a:spLocks noChangeArrowheads="1"/>
          </p:cNvSpPr>
          <p:nvPr/>
        </p:nvSpPr>
        <p:spPr bwMode="auto">
          <a:xfrm>
            <a:off x="4825350" y="6288234"/>
            <a:ext cx="1871663" cy="457200"/>
          </a:xfrm>
          <a:prstGeom prst="rect">
            <a:avLst/>
          </a:prstGeom>
          <a:noFill/>
          <a:ln w="9525">
            <a:noFill/>
            <a:miter lim="800000"/>
            <a:headEnd/>
            <a:tailEnd/>
          </a:ln>
          <a:effectLst/>
        </p:spPr>
        <p:txBody>
          <a:bodyPr lIns="91435" tIns="45718" rIns="91435" bIns="45718">
            <a:prstTxWarp prst="textNoShape">
              <a:avLst/>
            </a:prstTxWarp>
            <a:spAutoFit/>
          </a:bodyPr>
          <a:lstStyle/>
          <a:p>
            <a:pPr>
              <a:spcBef>
                <a:spcPct val="50000"/>
              </a:spcBef>
              <a:buFontTx/>
              <a:buNone/>
            </a:pPr>
            <a:r>
              <a:rPr lang="en-US" altLang="ko-KR" sz="2400" b="1" i="1" dirty="0">
                <a:latin typeface="Times New Roman" charset="0"/>
              </a:rPr>
              <a:t>Result</a:t>
            </a:r>
          </a:p>
        </p:txBody>
      </p:sp>
      <p:sp>
        <p:nvSpPr>
          <p:cNvPr id="778267" name="Rectangle 27"/>
          <p:cNvSpPr>
            <a:spLocks noChangeArrowheads="1"/>
          </p:cNvSpPr>
          <p:nvPr/>
        </p:nvSpPr>
        <p:spPr bwMode="auto">
          <a:xfrm>
            <a:off x="1619250" y="2349500"/>
            <a:ext cx="142875" cy="863600"/>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sp>
        <p:nvSpPr>
          <p:cNvPr id="778268" name="Rectangle 28"/>
          <p:cNvSpPr>
            <a:spLocks noChangeArrowheads="1"/>
          </p:cNvSpPr>
          <p:nvPr/>
        </p:nvSpPr>
        <p:spPr bwMode="auto">
          <a:xfrm>
            <a:off x="3340100" y="620713"/>
            <a:ext cx="142875" cy="863600"/>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sp>
        <p:nvSpPr>
          <p:cNvPr id="778269" name="Rectangle 29"/>
          <p:cNvSpPr>
            <a:spLocks noChangeArrowheads="1"/>
          </p:cNvSpPr>
          <p:nvPr/>
        </p:nvSpPr>
        <p:spPr bwMode="auto">
          <a:xfrm>
            <a:off x="3340100" y="4221163"/>
            <a:ext cx="142875" cy="863600"/>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pic>
        <p:nvPicPr>
          <p:cNvPr id="778270" name="Picture 30" descr="input"/>
          <p:cNvPicPr>
            <a:picLocks noChangeAspect="1" noChangeArrowheads="1"/>
          </p:cNvPicPr>
          <p:nvPr/>
        </p:nvPicPr>
        <p:blipFill>
          <a:blip r:embed="rId4"/>
          <a:srcRect/>
          <a:stretch>
            <a:fillRect/>
          </a:stretch>
        </p:blipFill>
        <p:spPr bwMode="auto">
          <a:xfrm>
            <a:off x="179388" y="2201863"/>
            <a:ext cx="1439862" cy="1208087"/>
          </a:xfrm>
          <a:prstGeom prst="rect">
            <a:avLst/>
          </a:prstGeom>
          <a:noFill/>
          <a:ln w="63500">
            <a:solidFill>
              <a:schemeClr val="tx1"/>
            </a:solidFill>
            <a:miter lim="800000"/>
            <a:headEnd/>
            <a:tailEnd/>
          </a:ln>
          <a:effectLst/>
        </p:spPr>
      </p:pic>
      <p:pic>
        <p:nvPicPr>
          <p:cNvPr id="778271" name="Picture 31" descr="base"/>
          <p:cNvPicPr>
            <a:picLocks noChangeAspect="1" noChangeArrowheads="1"/>
          </p:cNvPicPr>
          <p:nvPr/>
        </p:nvPicPr>
        <p:blipFill>
          <a:blip r:embed="rId5"/>
          <a:srcRect/>
          <a:stretch>
            <a:fillRect/>
          </a:stretch>
        </p:blipFill>
        <p:spPr bwMode="auto">
          <a:xfrm>
            <a:off x="2330450" y="593725"/>
            <a:ext cx="1089025" cy="914400"/>
          </a:xfrm>
          <a:prstGeom prst="rect">
            <a:avLst/>
          </a:prstGeom>
          <a:noFill/>
          <a:ln w="38100">
            <a:noFill/>
            <a:miter lim="800000"/>
            <a:headEnd/>
            <a:tailEnd/>
          </a:ln>
        </p:spPr>
      </p:pic>
      <p:pic>
        <p:nvPicPr>
          <p:cNvPr id="778272" name="Picture 32" descr="detail"/>
          <p:cNvPicPr>
            <a:picLocks noChangeAspect="1" noChangeArrowheads="1"/>
          </p:cNvPicPr>
          <p:nvPr/>
        </p:nvPicPr>
        <p:blipFill>
          <a:blip r:embed="rId6"/>
          <a:srcRect/>
          <a:stretch>
            <a:fillRect/>
          </a:stretch>
        </p:blipFill>
        <p:spPr bwMode="auto">
          <a:xfrm>
            <a:off x="2330450" y="4178300"/>
            <a:ext cx="1089025" cy="914400"/>
          </a:xfrm>
          <a:prstGeom prst="rect">
            <a:avLst/>
          </a:prstGeom>
          <a:noFill/>
          <a:ln w="38100">
            <a:noFill/>
            <a:miter lim="800000"/>
            <a:headEnd/>
            <a:tailEnd/>
          </a:ln>
        </p:spPr>
      </p:pic>
      <p:sp>
        <p:nvSpPr>
          <p:cNvPr id="778273" name="Text Box 33"/>
          <p:cNvSpPr txBox="1">
            <a:spLocks noChangeArrowheads="1"/>
          </p:cNvSpPr>
          <p:nvPr/>
        </p:nvSpPr>
        <p:spPr bwMode="auto">
          <a:xfrm>
            <a:off x="3486275" y="4241800"/>
            <a:ext cx="1931988" cy="762000"/>
          </a:xfrm>
          <a:prstGeom prst="rect">
            <a:avLst/>
          </a:prstGeom>
          <a:noFill/>
          <a:ln w="19050">
            <a:noFill/>
            <a:miter lim="800000"/>
            <a:headEnd/>
            <a:tailEnd/>
          </a:ln>
          <a:effectLst/>
        </p:spPr>
        <p:txBody>
          <a:bodyPr wrap="none" lIns="91435" tIns="45718" rIns="91435" bIns="45718" anchor="ctr">
            <a:prstTxWarp prst="textNoShape">
              <a:avLst/>
            </a:prstTxWarp>
          </a:bodyPr>
          <a:lstStyle/>
          <a:p>
            <a:pPr>
              <a:spcBef>
                <a:spcPct val="50000"/>
              </a:spcBef>
              <a:buFontTx/>
              <a:buNone/>
            </a:pPr>
            <a:r>
              <a:rPr lang="en-US" altLang="ko-KR" sz="2000" b="1" dirty="0" smtClean="0"/>
              <a:t>“Histogram</a:t>
            </a:r>
            <a:br>
              <a:rPr lang="en-US" altLang="ko-KR" sz="2000" b="1" dirty="0" smtClean="0"/>
            </a:br>
            <a:r>
              <a:rPr lang="en-US" altLang="ko-KR" sz="2000" b="1" dirty="0" smtClean="0"/>
              <a:t>transfer”</a:t>
            </a:r>
            <a:endParaRPr lang="en-US" altLang="ko-KR" sz="2000" b="1" dirty="0"/>
          </a:p>
        </p:txBody>
      </p:sp>
      <p:sp>
        <p:nvSpPr>
          <p:cNvPr id="778274" name="Rectangle 34"/>
          <p:cNvSpPr>
            <a:spLocks noChangeArrowheads="1"/>
          </p:cNvSpPr>
          <p:nvPr/>
        </p:nvSpPr>
        <p:spPr bwMode="auto">
          <a:xfrm>
            <a:off x="5761182" y="2620730"/>
            <a:ext cx="1379394" cy="400105"/>
          </a:xfrm>
          <a:prstGeom prst="rect">
            <a:avLst/>
          </a:prstGeom>
          <a:noFill/>
          <a:ln w="9525">
            <a:noFill/>
            <a:miter lim="800000"/>
            <a:headEnd/>
            <a:tailEnd/>
          </a:ln>
          <a:effectLst/>
        </p:spPr>
        <p:txBody>
          <a:bodyPr wrap="none" lIns="91435" tIns="45718" rIns="91435" bIns="45718">
            <a:prstTxWarp prst="textNoShape">
              <a:avLst/>
            </a:prstTxWarp>
            <a:spAutoFit/>
          </a:bodyPr>
          <a:lstStyle/>
          <a:p>
            <a:pPr algn="l">
              <a:buFontTx/>
              <a:buNone/>
            </a:pPr>
            <a:r>
              <a:rPr lang="en-US" altLang="ko-KR" sz="2000" b="1" dirty="0" smtClean="0"/>
              <a:t>Recombine</a:t>
            </a:r>
            <a:endParaRPr lang="en-US" sz="2000" b="1" dirty="0"/>
          </a:p>
        </p:txBody>
      </p:sp>
      <p:sp>
        <p:nvSpPr>
          <p:cNvPr id="778275" name="Rectangle 35"/>
          <p:cNvSpPr>
            <a:spLocks noChangeArrowheads="1"/>
          </p:cNvSpPr>
          <p:nvPr/>
        </p:nvSpPr>
        <p:spPr bwMode="auto">
          <a:xfrm>
            <a:off x="5364164" y="1431926"/>
            <a:ext cx="1152525" cy="144463"/>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sp>
        <p:nvSpPr>
          <p:cNvPr id="778276" name="Rectangle 36"/>
          <p:cNvSpPr>
            <a:spLocks noChangeArrowheads="1"/>
          </p:cNvSpPr>
          <p:nvPr/>
        </p:nvSpPr>
        <p:spPr bwMode="auto">
          <a:xfrm>
            <a:off x="5364164" y="4105275"/>
            <a:ext cx="1152525" cy="144463"/>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sp>
        <p:nvSpPr>
          <p:cNvPr id="778277" name="Rectangle 37"/>
          <p:cNvSpPr>
            <a:spLocks noChangeArrowheads="1"/>
          </p:cNvSpPr>
          <p:nvPr/>
        </p:nvSpPr>
        <p:spPr bwMode="auto">
          <a:xfrm>
            <a:off x="7510899" y="3244761"/>
            <a:ext cx="1152525" cy="144463"/>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pic>
        <p:nvPicPr>
          <p:cNvPr id="778279" name="Picture 39" descr="newdetail"/>
          <p:cNvPicPr>
            <a:picLocks noChangeAspect="1" noChangeArrowheads="1"/>
          </p:cNvPicPr>
          <p:nvPr/>
        </p:nvPicPr>
        <p:blipFill>
          <a:blip r:embed="rId7"/>
          <a:srcRect/>
          <a:stretch>
            <a:fillRect/>
          </a:stretch>
        </p:blipFill>
        <p:spPr bwMode="auto">
          <a:xfrm>
            <a:off x="5427663" y="4178300"/>
            <a:ext cx="1089025" cy="914400"/>
          </a:xfrm>
          <a:prstGeom prst="rect">
            <a:avLst/>
          </a:prstGeom>
          <a:noFill/>
          <a:ln w="38100">
            <a:noFill/>
            <a:miter lim="800000"/>
            <a:headEnd/>
            <a:tailEnd/>
          </a:ln>
        </p:spPr>
      </p:pic>
      <p:pic>
        <p:nvPicPr>
          <p:cNvPr id="778280" name="Picture 40" descr="outbase"/>
          <p:cNvPicPr>
            <a:picLocks noChangeAspect="1" noChangeArrowheads="1"/>
          </p:cNvPicPr>
          <p:nvPr/>
        </p:nvPicPr>
        <p:blipFill>
          <a:blip r:embed="rId8"/>
          <a:srcRect/>
          <a:stretch>
            <a:fillRect/>
          </a:stretch>
        </p:blipFill>
        <p:spPr bwMode="auto">
          <a:xfrm>
            <a:off x="5427663" y="593725"/>
            <a:ext cx="1089025" cy="914400"/>
          </a:xfrm>
          <a:prstGeom prst="rect">
            <a:avLst/>
          </a:prstGeom>
          <a:noFill/>
          <a:ln w="38100">
            <a:noFill/>
            <a:miter lim="800000"/>
            <a:headEnd/>
            <a:tailEnd/>
          </a:ln>
        </p:spPr>
      </p:pic>
      <p:sp>
        <p:nvSpPr>
          <p:cNvPr id="778281" name="Rectangle 41"/>
          <p:cNvSpPr>
            <a:spLocks noChangeArrowheads="1"/>
          </p:cNvSpPr>
          <p:nvPr/>
        </p:nvSpPr>
        <p:spPr bwMode="auto">
          <a:xfrm>
            <a:off x="14288" y="-315912"/>
            <a:ext cx="8229600" cy="1255713"/>
          </a:xfrm>
          <a:prstGeom prst="rect">
            <a:avLst/>
          </a:prstGeom>
          <a:noFill/>
          <a:ln w="9525">
            <a:noFill/>
            <a:miter lim="800000"/>
            <a:headEnd/>
            <a:tailEnd/>
          </a:ln>
          <a:effectLst/>
        </p:spPr>
        <p:txBody>
          <a:bodyPr lIns="91435" tIns="45718" rIns="91435" bIns="45718" anchor="ctr">
            <a:prstTxWarp prst="textNoShape">
              <a:avLst/>
            </a:prstTxWarp>
          </a:bodyPr>
          <a:lstStyle/>
          <a:p>
            <a:pPr algn="l">
              <a:spcBef>
                <a:spcPct val="0"/>
              </a:spcBef>
              <a:buFontTx/>
              <a:buNone/>
            </a:pPr>
            <a:r>
              <a:rPr lang="en-US" altLang="ko-KR" sz="2600" b="1" dirty="0" smtClean="0">
                <a:solidFill>
                  <a:srgbClr val="004731"/>
                </a:solidFill>
                <a:effectLst>
                  <a:outerShdw blurRad="38100" dist="38100" dir="2700000" algn="tl">
                    <a:srgbClr val="DDDDDD"/>
                  </a:outerShdw>
                </a:effectLst>
              </a:rPr>
              <a:t>Pipeline</a:t>
            </a:r>
            <a:endParaRPr lang="en-US" altLang="ko-KR" sz="2600" b="1" dirty="0">
              <a:solidFill>
                <a:srgbClr val="004731"/>
              </a:solidFill>
              <a:effectLst>
                <a:outerShdw blurRad="38100" dist="38100" dir="2700000" algn="tl">
                  <a:srgbClr val="DDDDDD"/>
                </a:outerShdw>
              </a:effectLst>
            </a:endParaRPr>
          </a:p>
        </p:txBody>
      </p:sp>
      <p:sp>
        <p:nvSpPr>
          <p:cNvPr id="778282" name="Line 20"/>
          <p:cNvSpPr>
            <a:spLocks/>
          </p:cNvSpPr>
          <p:nvPr/>
        </p:nvSpPr>
        <p:spPr bwMode="auto">
          <a:xfrm>
            <a:off x="0" y="620713"/>
            <a:ext cx="1403350" cy="0"/>
          </a:xfrm>
          <a:prstGeom prst="line">
            <a:avLst/>
          </a:prstGeom>
          <a:noFill/>
          <a:ln w="25400" cap="rnd">
            <a:solidFill>
              <a:srgbClr val="B8AE68"/>
            </a:solidFill>
            <a:prstDash val="sysDot"/>
            <a:round/>
            <a:headEnd/>
            <a:tailEnd/>
          </a:ln>
        </p:spPr>
        <p:txBody>
          <a:bodyPr lIns="91435" tIns="45718" rIns="91435" bIns="45718">
            <a:prstTxWarp prst="textNoShape">
              <a:avLst/>
            </a:prstTxWarp>
          </a:bodyPr>
          <a:lstStyle/>
          <a:p>
            <a:endParaRPr lang="en-US"/>
          </a:p>
        </p:txBody>
      </p:sp>
      <p:sp>
        <p:nvSpPr>
          <p:cNvPr id="778258" name="Rectangle 18"/>
          <p:cNvSpPr>
            <a:spLocks noChangeArrowheads="1"/>
          </p:cNvSpPr>
          <p:nvPr/>
        </p:nvSpPr>
        <p:spPr bwMode="auto">
          <a:xfrm>
            <a:off x="1598619" y="2581271"/>
            <a:ext cx="1441410" cy="400105"/>
          </a:xfrm>
          <a:prstGeom prst="rect">
            <a:avLst/>
          </a:prstGeom>
          <a:noFill/>
          <a:ln w="9525">
            <a:noFill/>
            <a:miter lim="800000"/>
            <a:headEnd/>
            <a:tailEnd/>
          </a:ln>
          <a:effectLst/>
        </p:spPr>
        <p:txBody>
          <a:bodyPr wrap="none" lIns="91435" tIns="45718" rIns="91435" bIns="45718">
            <a:prstTxWarp prst="textNoShape">
              <a:avLst/>
            </a:prstTxWarp>
            <a:spAutoFit/>
          </a:bodyPr>
          <a:lstStyle/>
          <a:p>
            <a:pPr algn="l">
              <a:buFontTx/>
              <a:buNone/>
            </a:pPr>
            <a:r>
              <a:rPr lang="en-US" altLang="ko-KR" sz="2000" b="1" dirty="0" smtClean="0"/>
              <a:t>Decompose</a:t>
            </a:r>
            <a:endParaRPr lang="en-US" sz="2000" b="1" dirty="0"/>
          </a:p>
        </p:txBody>
      </p:sp>
      <p:pic>
        <p:nvPicPr>
          <p:cNvPr id="778262" name="Picture 22" descr="output2"/>
          <p:cNvPicPr>
            <a:picLocks noChangeAspect="1" noChangeArrowheads="1"/>
          </p:cNvPicPr>
          <p:nvPr/>
        </p:nvPicPr>
        <p:blipFill>
          <a:blip r:embed="rId9"/>
          <a:srcRect/>
          <a:stretch>
            <a:fillRect/>
          </a:stretch>
        </p:blipFill>
        <p:spPr bwMode="auto">
          <a:xfrm>
            <a:off x="5978240" y="4171861"/>
            <a:ext cx="3058968" cy="2566565"/>
          </a:xfrm>
          <a:prstGeom prst="rect">
            <a:avLst/>
          </a:prstGeom>
          <a:noFill/>
          <a:ln w="63500">
            <a:solidFill>
              <a:schemeClr val="tx1"/>
            </a:solidFill>
            <a:miter lim="800000"/>
            <a:headEnd/>
            <a:tailEnd/>
          </a:ln>
        </p:spPr>
      </p:pic>
    </p:spTree>
    <p:extLst>
      <p:ext uri="{BB962C8B-B14F-4D97-AF65-F5344CB8AC3E}">
        <p14:creationId xmlns:p14="http://schemas.microsoft.com/office/powerpoint/2010/main" val="264660951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690688" y="1662113"/>
            <a:ext cx="1657350" cy="2303462"/>
            <a:chOff x="1156" y="1389"/>
            <a:chExt cx="1044" cy="1451"/>
          </a:xfrm>
        </p:grpSpPr>
        <p:sp>
          <p:nvSpPr>
            <p:cNvPr id="778243" name="AutoShape 3"/>
            <p:cNvSpPr>
              <a:spLocks noChangeArrowheads="1"/>
            </p:cNvSpPr>
            <p:nvPr/>
          </p:nvSpPr>
          <p:spPr bwMode="auto">
            <a:xfrm rot="16200000" flipV="1">
              <a:off x="1247" y="1298"/>
              <a:ext cx="862" cy="1044"/>
            </a:xfrm>
            <a:custGeom>
              <a:avLst/>
              <a:gdLst>
                <a:gd name="G0" fmla="+- 14182 0 0"/>
                <a:gd name="G1" fmla="+- 1717 0 0"/>
                <a:gd name="G2" fmla="+- 12158 0 1717"/>
                <a:gd name="G3" fmla="+- G2 0 1717"/>
                <a:gd name="G4" fmla="*/ G3 32768 32059"/>
                <a:gd name="G5" fmla="*/ G4 1 2"/>
                <a:gd name="G6" fmla="+- 21600 0 14182"/>
                <a:gd name="G7" fmla="*/ G6 1717 6079"/>
                <a:gd name="G8" fmla="+- G7 14182 0"/>
                <a:gd name="T0" fmla="*/ 14182 w 21600"/>
                <a:gd name="T1" fmla="*/ 0 h 21600"/>
                <a:gd name="T2" fmla="*/ 14182 w 21600"/>
                <a:gd name="T3" fmla="*/ 12158 h 21600"/>
                <a:gd name="T4" fmla="*/ 4459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182" y="0"/>
                  </a:lnTo>
                  <a:lnTo>
                    <a:pt x="14182" y="1717"/>
                  </a:lnTo>
                  <a:lnTo>
                    <a:pt x="12427" y="1717"/>
                  </a:lnTo>
                  <a:cubicBezTo>
                    <a:pt x="5564" y="1717"/>
                    <a:pt x="0" y="6392"/>
                    <a:pt x="0" y="12158"/>
                  </a:cubicBezTo>
                  <a:lnTo>
                    <a:pt x="0" y="21600"/>
                  </a:lnTo>
                  <a:lnTo>
                    <a:pt x="8917" y="21600"/>
                  </a:lnTo>
                  <a:lnTo>
                    <a:pt x="8917" y="12158"/>
                  </a:lnTo>
                  <a:cubicBezTo>
                    <a:pt x="8917" y="11210"/>
                    <a:pt x="10488" y="10441"/>
                    <a:pt x="12427" y="10441"/>
                  </a:cubicBezTo>
                  <a:lnTo>
                    <a:pt x="14182" y="10441"/>
                  </a:lnTo>
                  <a:lnTo>
                    <a:pt x="14182" y="12158"/>
                  </a:lnTo>
                  <a:close/>
                </a:path>
              </a:pathLst>
            </a:custGeom>
            <a:solidFill>
              <a:schemeClr val="accent1"/>
            </a:solidFill>
            <a:ln w="38100">
              <a:solidFill>
                <a:schemeClr val="accent2"/>
              </a:solidFill>
              <a:miter lim="800000"/>
              <a:headEnd/>
              <a:tailEnd/>
            </a:ln>
            <a:effectLst/>
          </p:spPr>
          <p:txBody>
            <a:bodyPr wrap="none" anchor="ctr">
              <a:prstTxWarp prst="textNoShape">
                <a:avLst/>
              </a:prstTxWarp>
            </a:bodyPr>
            <a:lstStyle/>
            <a:p>
              <a:endParaRPr lang="en-US"/>
            </a:p>
          </p:txBody>
        </p:sp>
        <p:sp>
          <p:nvSpPr>
            <p:cNvPr id="778244" name="AutoShape 4"/>
            <p:cNvSpPr>
              <a:spLocks noChangeArrowheads="1"/>
            </p:cNvSpPr>
            <p:nvPr/>
          </p:nvSpPr>
          <p:spPr bwMode="auto">
            <a:xfrm rot="5400000">
              <a:off x="1247" y="1887"/>
              <a:ext cx="862" cy="1044"/>
            </a:xfrm>
            <a:custGeom>
              <a:avLst/>
              <a:gdLst>
                <a:gd name="G0" fmla="+- 14182 0 0"/>
                <a:gd name="G1" fmla="+- 1717 0 0"/>
                <a:gd name="G2" fmla="+- 12158 0 1717"/>
                <a:gd name="G3" fmla="+- G2 0 1717"/>
                <a:gd name="G4" fmla="*/ G3 32768 32059"/>
                <a:gd name="G5" fmla="*/ G4 1 2"/>
                <a:gd name="G6" fmla="+- 21600 0 14182"/>
                <a:gd name="G7" fmla="*/ G6 1717 6079"/>
                <a:gd name="G8" fmla="+- G7 14182 0"/>
                <a:gd name="T0" fmla="*/ 14182 w 21600"/>
                <a:gd name="T1" fmla="*/ 0 h 21600"/>
                <a:gd name="T2" fmla="*/ 14182 w 21600"/>
                <a:gd name="T3" fmla="*/ 12158 h 21600"/>
                <a:gd name="T4" fmla="*/ 4459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182" y="0"/>
                  </a:lnTo>
                  <a:lnTo>
                    <a:pt x="14182" y="1717"/>
                  </a:lnTo>
                  <a:lnTo>
                    <a:pt x="12427" y="1717"/>
                  </a:lnTo>
                  <a:cubicBezTo>
                    <a:pt x="5564" y="1717"/>
                    <a:pt x="0" y="6392"/>
                    <a:pt x="0" y="12158"/>
                  </a:cubicBezTo>
                  <a:lnTo>
                    <a:pt x="0" y="21600"/>
                  </a:lnTo>
                  <a:lnTo>
                    <a:pt x="8917" y="21600"/>
                  </a:lnTo>
                  <a:lnTo>
                    <a:pt x="8917" y="12158"/>
                  </a:lnTo>
                  <a:cubicBezTo>
                    <a:pt x="8917" y="11210"/>
                    <a:pt x="10488" y="10441"/>
                    <a:pt x="12427" y="10441"/>
                  </a:cubicBezTo>
                  <a:lnTo>
                    <a:pt x="14182" y="10441"/>
                  </a:lnTo>
                  <a:lnTo>
                    <a:pt x="14182" y="12158"/>
                  </a:lnTo>
                  <a:close/>
                </a:path>
              </a:pathLst>
            </a:custGeom>
            <a:solidFill>
              <a:schemeClr val="accent1"/>
            </a:solidFill>
            <a:ln w="38100">
              <a:solidFill>
                <a:schemeClr val="accent2"/>
              </a:solidFill>
              <a:miter lim="800000"/>
              <a:headEnd/>
              <a:tailEnd/>
            </a:ln>
            <a:effectLst/>
          </p:spPr>
          <p:txBody>
            <a:bodyPr wrap="none" anchor="ctr">
              <a:prstTxWarp prst="textNoShape">
                <a:avLst/>
              </a:prstTxWarp>
            </a:bodyPr>
            <a:lstStyle/>
            <a:p>
              <a:endParaRPr lang="en-US"/>
            </a:p>
          </p:txBody>
        </p:sp>
      </p:grpSp>
      <p:grpSp>
        <p:nvGrpSpPr>
          <p:cNvPr id="3" name="Group 5"/>
          <p:cNvGrpSpPr>
            <a:grpSpLocks/>
          </p:cNvGrpSpPr>
          <p:nvPr/>
        </p:nvGrpSpPr>
        <p:grpSpPr bwMode="auto">
          <a:xfrm>
            <a:off x="1690688" y="1662113"/>
            <a:ext cx="1657350" cy="2303462"/>
            <a:chOff x="1156" y="1389"/>
            <a:chExt cx="1044" cy="1451"/>
          </a:xfrm>
        </p:grpSpPr>
        <p:sp>
          <p:nvSpPr>
            <p:cNvPr id="778246" name="AutoShape 6"/>
            <p:cNvSpPr>
              <a:spLocks noChangeArrowheads="1"/>
            </p:cNvSpPr>
            <p:nvPr/>
          </p:nvSpPr>
          <p:spPr bwMode="auto">
            <a:xfrm rot="16200000" flipV="1">
              <a:off x="1247" y="1298"/>
              <a:ext cx="862" cy="1044"/>
            </a:xfrm>
            <a:custGeom>
              <a:avLst/>
              <a:gdLst>
                <a:gd name="G0" fmla="+- 14182 0 0"/>
                <a:gd name="G1" fmla="+- 1717 0 0"/>
                <a:gd name="G2" fmla="+- 12158 0 1717"/>
                <a:gd name="G3" fmla="+- G2 0 1717"/>
                <a:gd name="G4" fmla="*/ G3 32768 32059"/>
                <a:gd name="G5" fmla="*/ G4 1 2"/>
                <a:gd name="G6" fmla="+- 21600 0 14182"/>
                <a:gd name="G7" fmla="*/ G6 1717 6079"/>
                <a:gd name="G8" fmla="+- G7 14182 0"/>
                <a:gd name="T0" fmla="*/ 14182 w 21600"/>
                <a:gd name="T1" fmla="*/ 0 h 21600"/>
                <a:gd name="T2" fmla="*/ 14182 w 21600"/>
                <a:gd name="T3" fmla="*/ 12158 h 21600"/>
                <a:gd name="T4" fmla="*/ 4459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182" y="0"/>
                  </a:lnTo>
                  <a:lnTo>
                    <a:pt x="14182" y="1717"/>
                  </a:lnTo>
                  <a:lnTo>
                    <a:pt x="12427" y="1717"/>
                  </a:lnTo>
                  <a:cubicBezTo>
                    <a:pt x="5564" y="1717"/>
                    <a:pt x="0" y="6392"/>
                    <a:pt x="0" y="12158"/>
                  </a:cubicBezTo>
                  <a:lnTo>
                    <a:pt x="0" y="21600"/>
                  </a:lnTo>
                  <a:lnTo>
                    <a:pt x="8917" y="21600"/>
                  </a:lnTo>
                  <a:lnTo>
                    <a:pt x="8917" y="12158"/>
                  </a:lnTo>
                  <a:cubicBezTo>
                    <a:pt x="8917" y="11210"/>
                    <a:pt x="10488" y="10441"/>
                    <a:pt x="12427" y="10441"/>
                  </a:cubicBezTo>
                  <a:lnTo>
                    <a:pt x="14182" y="10441"/>
                  </a:lnTo>
                  <a:lnTo>
                    <a:pt x="14182" y="12158"/>
                  </a:lnTo>
                  <a:close/>
                </a:path>
              </a:pathLst>
            </a:custGeom>
            <a:gradFill rotWithShape="1">
              <a:gsLst>
                <a:gs pos="0">
                  <a:srgbClr val="DDDDDD"/>
                </a:gs>
                <a:gs pos="100000">
                  <a:srgbClr val="DDDDDD">
                    <a:gamma/>
                    <a:tint val="0"/>
                    <a:invGamma/>
                  </a:srgbClr>
                </a:gs>
              </a:gsLst>
              <a:lin ang="5400000" scaled="1"/>
            </a:gradFill>
            <a:ln w="19050">
              <a:noFill/>
              <a:miter lim="800000"/>
              <a:headEnd/>
              <a:tailEnd/>
            </a:ln>
            <a:effectLst/>
          </p:spPr>
          <p:txBody>
            <a:bodyPr wrap="none" anchor="ctr">
              <a:prstTxWarp prst="textNoShape">
                <a:avLst/>
              </a:prstTxWarp>
            </a:bodyPr>
            <a:lstStyle/>
            <a:p>
              <a:endParaRPr lang="en-US"/>
            </a:p>
          </p:txBody>
        </p:sp>
        <p:sp>
          <p:nvSpPr>
            <p:cNvPr id="778247" name="AutoShape 7"/>
            <p:cNvSpPr>
              <a:spLocks noChangeArrowheads="1"/>
            </p:cNvSpPr>
            <p:nvPr/>
          </p:nvSpPr>
          <p:spPr bwMode="auto">
            <a:xfrm rot="5400000">
              <a:off x="1247" y="1887"/>
              <a:ext cx="862" cy="1044"/>
            </a:xfrm>
            <a:custGeom>
              <a:avLst/>
              <a:gdLst>
                <a:gd name="G0" fmla="+- 14182 0 0"/>
                <a:gd name="G1" fmla="+- 1717 0 0"/>
                <a:gd name="G2" fmla="+- 12158 0 1717"/>
                <a:gd name="G3" fmla="+- G2 0 1717"/>
                <a:gd name="G4" fmla="*/ G3 32768 32059"/>
                <a:gd name="G5" fmla="*/ G4 1 2"/>
                <a:gd name="G6" fmla="+- 21600 0 14182"/>
                <a:gd name="G7" fmla="*/ G6 1717 6079"/>
                <a:gd name="G8" fmla="+- G7 14182 0"/>
                <a:gd name="T0" fmla="*/ 14182 w 21600"/>
                <a:gd name="T1" fmla="*/ 0 h 21600"/>
                <a:gd name="T2" fmla="*/ 14182 w 21600"/>
                <a:gd name="T3" fmla="*/ 12158 h 21600"/>
                <a:gd name="T4" fmla="*/ 4459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182" y="0"/>
                  </a:lnTo>
                  <a:lnTo>
                    <a:pt x="14182" y="1717"/>
                  </a:lnTo>
                  <a:lnTo>
                    <a:pt x="12427" y="1717"/>
                  </a:lnTo>
                  <a:cubicBezTo>
                    <a:pt x="5564" y="1717"/>
                    <a:pt x="0" y="6392"/>
                    <a:pt x="0" y="12158"/>
                  </a:cubicBezTo>
                  <a:lnTo>
                    <a:pt x="0" y="21600"/>
                  </a:lnTo>
                  <a:lnTo>
                    <a:pt x="8917" y="21600"/>
                  </a:lnTo>
                  <a:lnTo>
                    <a:pt x="8917" y="12158"/>
                  </a:lnTo>
                  <a:cubicBezTo>
                    <a:pt x="8917" y="11210"/>
                    <a:pt x="10488" y="10441"/>
                    <a:pt x="12427" y="10441"/>
                  </a:cubicBezTo>
                  <a:lnTo>
                    <a:pt x="14182" y="10441"/>
                  </a:lnTo>
                  <a:lnTo>
                    <a:pt x="14182" y="12158"/>
                  </a:lnTo>
                  <a:close/>
                </a:path>
              </a:pathLst>
            </a:custGeom>
            <a:gradFill rotWithShape="1">
              <a:gsLst>
                <a:gs pos="0">
                  <a:srgbClr val="DDDDDD"/>
                </a:gs>
                <a:gs pos="100000">
                  <a:srgbClr val="DDDDDD">
                    <a:gamma/>
                    <a:tint val="0"/>
                    <a:invGamma/>
                  </a:srgbClr>
                </a:gs>
              </a:gsLst>
              <a:lin ang="5400000" scaled="1"/>
            </a:gradFill>
            <a:ln w="19050">
              <a:noFill/>
              <a:miter lim="800000"/>
              <a:headEnd/>
              <a:tailEnd/>
            </a:ln>
            <a:effectLst/>
          </p:spPr>
          <p:txBody>
            <a:bodyPr wrap="none" anchor="ctr">
              <a:prstTxWarp prst="textNoShape">
                <a:avLst/>
              </a:prstTxWarp>
            </a:bodyPr>
            <a:lstStyle/>
            <a:p>
              <a:endParaRPr lang="en-US"/>
            </a:p>
          </p:txBody>
        </p:sp>
      </p:grpSp>
      <p:sp>
        <p:nvSpPr>
          <p:cNvPr id="778248" name="Rectangle 8"/>
          <p:cNvSpPr>
            <a:spLocks noChangeArrowheads="1"/>
          </p:cNvSpPr>
          <p:nvPr/>
        </p:nvSpPr>
        <p:spPr bwMode="auto">
          <a:xfrm>
            <a:off x="7019926" y="5516564"/>
            <a:ext cx="2124075" cy="1341437"/>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sp>
        <p:nvSpPr>
          <p:cNvPr id="778249" name="Rectangle 9"/>
          <p:cNvSpPr>
            <a:spLocks noChangeArrowheads="1"/>
          </p:cNvSpPr>
          <p:nvPr/>
        </p:nvSpPr>
        <p:spPr bwMode="auto">
          <a:xfrm>
            <a:off x="107951" y="765175"/>
            <a:ext cx="8785225" cy="503238"/>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grpSp>
        <p:nvGrpSpPr>
          <p:cNvPr id="4" name="Group 10"/>
          <p:cNvGrpSpPr>
            <a:grpSpLocks/>
          </p:cNvGrpSpPr>
          <p:nvPr/>
        </p:nvGrpSpPr>
        <p:grpSpPr bwMode="auto">
          <a:xfrm>
            <a:off x="5557839" y="1477963"/>
            <a:ext cx="1949450" cy="2743200"/>
            <a:chOff x="3379" y="1298"/>
            <a:chExt cx="953" cy="1497"/>
          </a:xfrm>
        </p:grpSpPr>
        <p:sp>
          <p:nvSpPr>
            <p:cNvPr id="778251" name="AutoShape 11"/>
            <p:cNvSpPr>
              <a:spLocks noChangeArrowheads="1"/>
            </p:cNvSpPr>
            <p:nvPr/>
          </p:nvSpPr>
          <p:spPr bwMode="auto">
            <a:xfrm>
              <a:off x="3379" y="1752"/>
              <a:ext cx="953" cy="1043"/>
            </a:xfrm>
            <a:custGeom>
              <a:avLst/>
              <a:gdLst>
                <a:gd name="G0" fmla="+- 14415 0 0"/>
                <a:gd name="G1" fmla="+- 1470 0 0"/>
                <a:gd name="G2" fmla="+- 12158 0 1470"/>
                <a:gd name="G3" fmla="+- G2 0 1470"/>
                <a:gd name="G4" fmla="*/ G3 32768 32059"/>
                <a:gd name="G5" fmla="*/ G4 1 2"/>
                <a:gd name="G6" fmla="+- 21600 0 14415"/>
                <a:gd name="G7" fmla="*/ G6 1470 6079"/>
                <a:gd name="G8" fmla="+- G7 14415 0"/>
                <a:gd name="T0" fmla="*/ 14415 w 21600"/>
                <a:gd name="T1" fmla="*/ 0 h 21600"/>
                <a:gd name="T2" fmla="*/ 14415 w 21600"/>
                <a:gd name="T3" fmla="*/ 12158 h 21600"/>
                <a:gd name="T4" fmla="*/ 4711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415" y="0"/>
                  </a:lnTo>
                  <a:lnTo>
                    <a:pt x="14415" y="1470"/>
                  </a:lnTo>
                  <a:lnTo>
                    <a:pt x="12427" y="1470"/>
                  </a:lnTo>
                  <a:cubicBezTo>
                    <a:pt x="5564" y="1470"/>
                    <a:pt x="0" y="6255"/>
                    <a:pt x="0" y="12158"/>
                  </a:cubicBezTo>
                  <a:lnTo>
                    <a:pt x="0" y="21600"/>
                  </a:lnTo>
                  <a:lnTo>
                    <a:pt x="9422" y="21600"/>
                  </a:lnTo>
                  <a:lnTo>
                    <a:pt x="9422" y="12158"/>
                  </a:lnTo>
                  <a:cubicBezTo>
                    <a:pt x="9422" y="11346"/>
                    <a:pt x="10767" y="10688"/>
                    <a:pt x="12427" y="10688"/>
                  </a:cubicBezTo>
                  <a:lnTo>
                    <a:pt x="14415" y="10688"/>
                  </a:lnTo>
                  <a:lnTo>
                    <a:pt x="14415" y="12158"/>
                  </a:lnTo>
                  <a:close/>
                </a:path>
              </a:pathLst>
            </a:custGeom>
            <a:solidFill>
              <a:schemeClr val="accent1"/>
            </a:solidFill>
            <a:ln w="38100">
              <a:solidFill>
                <a:schemeClr val="accent2"/>
              </a:solidFill>
              <a:miter lim="800000"/>
              <a:headEnd/>
              <a:tailEnd/>
            </a:ln>
            <a:effectLst/>
          </p:spPr>
          <p:txBody>
            <a:bodyPr wrap="none" anchor="ctr">
              <a:prstTxWarp prst="textNoShape">
                <a:avLst/>
              </a:prstTxWarp>
            </a:bodyPr>
            <a:lstStyle/>
            <a:p>
              <a:endParaRPr lang="en-US"/>
            </a:p>
          </p:txBody>
        </p:sp>
        <p:sp>
          <p:nvSpPr>
            <p:cNvPr id="778252" name="AutoShape 12"/>
            <p:cNvSpPr>
              <a:spLocks noChangeArrowheads="1"/>
            </p:cNvSpPr>
            <p:nvPr/>
          </p:nvSpPr>
          <p:spPr bwMode="auto">
            <a:xfrm flipV="1">
              <a:off x="3379" y="1298"/>
              <a:ext cx="953" cy="1043"/>
            </a:xfrm>
            <a:custGeom>
              <a:avLst/>
              <a:gdLst>
                <a:gd name="G0" fmla="+- 14415 0 0"/>
                <a:gd name="G1" fmla="+- 1470 0 0"/>
                <a:gd name="G2" fmla="+- 12158 0 1470"/>
                <a:gd name="G3" fmla="+- G2 0 1470"/>
                <a:gd name="G4" fmla="*/ G3 32768 32059"/>
                <a:gd name="G5" fmla="*/ G4 1 2"/>
                <a:gd name="G6" fmla="+- 21600 0 14415"/>
                <a:gd name="G7" fmla="*/ G6 1470 6079"/>
                <a:gd name="G8" fmla="+- G7 14415 0"/>
                <a:gd name="T0" fmla="*/ 14415 w 21600"/>
                <a:gd name="T1" fmla="*/ 0 h 21600"/>
                <a:gd name="T2" fmla="*/ 14415 w 21600"/>
                <a:gd name="T3" fmla="*/ 12158 h 21600"/>
                <a:gd name="T4" fmla="*/ 4711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415" y="0"/>
                  </a:lnTo>
                  <a:lnTo>
                    <a:pt x="14415" y="1470"/>
                  </a:lnTo>
                  <a:lnTo>
                    <a:pt x="12427" y="1470"/>
                  </a:lnTo>
                  <a:cubicBezTo>
                    <a:pt x="5564" y="1470"/>
                    <a:pt x="0" y="6255"/>
                    <a:pt x="0" y="12158"/>
                  </a:cubicBezTo>
                  <a:lnTo>
                    <a:pt x="0" y="21600"/>
                  </a:lnTo>
                  <a:lnTo>
                    <a:pt x="9422" y="21600"/>
                  </a:lnTo>
                  <a:lnTo>
                    <a:pt x="9422" y="12158"/>
                  </a:lnTo>
                  <a:cubicBezTo>
                    <a:pt x="9422" y="11346"/>
                    <a:pt x="10767" y="10688"/>
                    <a:pt x="12427" y="10688"/>
                  </a:cubicBezTo>
                  <a:lnTo>
                    <a:pt x="14415" y="10688"/>
                  </a:lnTo>
                  <a:lnTo>
                    <a:pt x="14415" y="12158"/>
                  </a:lnTo>
                  <a:close/>
                </a:path>
              </a:pathLst>
            </a:custGeom>
            <a:solidFill>
              <a:schemeClr val="accent1"/>
            </a:solidFill>
            <a:ln w="38100">
              <a:solidFill>
                <a:schemeClr val="accent2"/>
              </a:solidFill>
              <a:miter lim="800000"/>
              <a:headEnd/>
              <a:tailEnd/>
            </a:ln>
            <a:effectLst/>
          </p:spPr>
          <p:txBody>
            <a:bodyPr wrap="none" anchor="ctr">
              <a:prstTxWarp prst="textNoShape">
                <a:avLst/>
              </a:prstTxWarp>
            </a:bodyPr>
            <a:lstStyle/>
            <a:p>
              <a:endParaRPr lang="en-US"/>
            </a:p>
          </p:txBody>
        </p:sp>
      </p:grpSp>
      <p:sp>
        <p:nvSpPr>
          <p:cNvPr id="778253" name="AutoShape 13"/>
          <p:cNvSpPr>
            <a:spLocks noChangeArrowheads="1"/>
          </p:cNvSpPr>
          <p:nvPr/>
        </p:nvSpPr>
        <p:spPr bwMode="auto">
          <a:xfrm>
            <a:off x="3454401" y="549275"/>
            <a:ext cx="1909763" cy="1003300"/>
          </a:xfrm>
          <a:prstGeom prst="rightArrow">
            <a:avLst>
              <a:gd name="adj1" fmla="val 78481"/>
              <a:gd name="adj2" fmla="val 47966"/>
            </a:avLst>
          </a:prstGeom>
          <a:gradFill rotWithShape="1">
            <a:gsLst>
              <a:gs pos="0">
                <a:srgbClr val="DDDDDD">
                  <a:gamma/>
                  <a:tint val="0"/>
                  <a:invGamma/>
                </a:srgbClr>
              </a:gs>
              <a:gs pos="100000">
                <a:srgbClr val="DDDDDD"/>
              </a:gs>
            </a:gsLst>
            <a:lin ang="0" scaled="1"/>
          </a:gradFill>
          <a:ln w="19050">
            <a:solidFill>
              <a:schemeClr val="accent2"/>
            </a:solidFill>
            <a:miter lim="800000"/>
            <a:headEnd/>
            <a:tailEnd/>
          </a:ln>
          <a:effectLst/>
        </p:spPr>
        <p:txBody>
          <a:bodyPr wrap="none" lIns="91435" tIns="45718" rIns="91435" bIns="45718" anchor="ctr">
            <a:prstTxWarp prst="textNoShape">
              <a:avLst/>
            </a:prstTxWarp>
          </a:bodyPr>
          <a:lstStyle/>
          <a:p>
            <a:endParaRPr lang="en-US"/>
          </a:p>
        </p:txBody>
      </p:sp>
      <p:sp>
        <p:nvSpPr>
          <p:cNvPr id="778254" name="Text Box 14"/>
          <p:cNvSpPr txBox="1">
            <a:spLocks noChangeArrowheads="1"/>
          </p:cNvSpPr>
          <p:nvPr/>
        </p:nvSpPr>
        <p:spPr bwMode="auto">
          <a:xfrm>
            <a:off x="3497425" y="658814"/>
            <a:ext cx="1800225" cy="762000"/>
          </a:xfrm>
          <a:prstGeom prst="rect">
            <a:avLst/>
          </a:prstGeom>
          <a:noFill/>
          <a:ln w="19050">
            <a:noFill/>
            <a:miter lim="800000"/>
            <a:headEnd/>
            <a:tailEnd/>
          </a:ln>
          <a:effectLst/>
        </p:spPr>
        <p:txBody>
          <a:bodyPr wrap="none" lIns="91435" tIns="45718" rIns="91435" bIns="45718" anchor="ctr">
            <a:prstTxWarp prst="textNoShape">
              <a:avLst/>
            </a:prstTxWarp>
          </a:bodyPr>
          <a:lstStyle/>
          <a:p>
            <a:pPr>
              <a:spcBef>
                <a:spcPct val="50000"/>
              </a:spcBef>
              <a:buFontTx/>
              <a:buNone/>
            </a:pPr>
            <a:r>
              <a:rPr lang="en-US" altLang="ko-KR" sz="2000" b="1" dirty="0" smtClean="0"/>
              <a:t>Histogram</a:t>
            </a:r>
            <a:br>
              <a:rPr lang="en-US" altLang="ko-KR" sz="2000" b="1" dirty="0" smtClean="0"/>
            </a:br>
            <a:r>
              <a:rPr lang="en-US" altLang="ko-KR" sz="2000" b="1" dirty="0" smtClean="0"/>
              <a:t>transfer</a:t>
            </a:r>
            <a:endParaRPr lang="en-US" altLang="ko-KR" sz="2000" b="1" dirty="0"/>
          </a:p>
        </p:txBody>
      </p:sp>
      <p:grpSp>
        <p:nvGrpSpPr>
          <p:cNvPr id="5" name="Group 15"/>
          <p:cNvGrpSpPr>
            <a:grpSpLocks/>
          </p:cNvGrpSpPr>
          <p:nvPr/>
        </p:nvGrpSpPr>
        <p:grpSpPr bwMode="auto">
          <a:xfrm>
            <a:off x="5557839" y="1477963"/>
            <a:ext cx="1949450" cy="2743200"/>
            <a:chOff x="3379" y="1298"/>
            <a:chExt cx="953" cy="1497"/>
          </a:xfrm>
        </p:grpSpPr>
        <p:sp>
          <p:nvSpPr>
            <p:cNvPr id="778256" name="AutoShape 16"/>
            <p:cNvSpPr>
              <a:spLocks noChangeArrowheads="1"/>
            </p:cNvSpPr>
            <p:nvPr/>
          </p:nvSpPr>
          <p:spPr bwMode="auto">
            <a:xfrm>
              <a:off x="3379" y="1752"/>
              <a:ext cx="953" cy="1043"/>
            </a:xfrm>
            <a:custGeom>
              <a:avLst/>
              <a:gdLst>
                <a:gd name="G0" fmla="+- 14415 0 0"/>
                <a:gd name="G1" fmla="+- 1470 0 0"/>
                <a:gd name="G2" fmla="+- 12158 0 1470"/>
                <a:gd name="G3" fmla="+- G2 0 1470"/>
                <a:gd name="G4" fmla="*/ G3 32768 32059"/>
                <a:gd name="G5" fmla="*/ G4 1 2"/>
                <a:gd name="G6" fmla="+- 21600 0 14415"/>
                <a:gd name="G7" fmla="*/ G6 1470 6079"/>
                <a:gd name="G8" fmla="+- G7 14415 0"/>
                <a:gd name="T0" fmla="*/ 14415 w 21600"/>
                <a:gd name="T1" fmla="*/ 0 h 21600"/>
                <a:gd name="T2" fmla="*/ 14415 w 21600"/>
                <a:gd name="T3" fmla="*/ 12158 h 21600"/>
                <a:gd name="T4" fmla="*/ 4711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415" y="0"/>
                  </a:lnTo>
                  <a:lnTo>
                    <a:pt x="14415" y="1470"/>
                  </a:lnTo>
                  <a:lnTo>
                    <a:pt x="12427" y="1470"/>
                  </a:lnTo>
                  <a:cubicBezTo>
                    <a:pt x="5564" y="1470"/>
                    <a:pt x="0" y="6255"/>
                    <a:pt x="0" y="12158"/>
                  </a:cubicBezTo>
                  <a:lnTo>
                    <a:pt x="0" y="21600"/>
                  </a:lnTo>
                  <a:lnTo>
                    <a:pt x="9422" y="21600"/>
                  </a:lnTo>
                  <a:lnTo>
                    <a:pt x="9422" y="12158"/>
                  </a:lnTo>
                  <a:cubicBezTo>
                    <a:pt x="9422" y="11346"/>
                    <a:pt x="10767" y="10688"/>
                    <a:pt x="12427" y="10688"/>
                  </a:cubicBezTo>
                  <a:lnTo>
                    <a:pt x="14415" y="10688"/>
                  </a:lnTo>
                  <a:lnTo>
                    <a:pt x="14415" y="12158"/>
                  </a:lnTo>
                  <a:close/>
                </a:path>
              </a:pathLst>
            </a:custGeom>
            <a:gradFill rotWithShape="1">
              <a:gsLst>
                <a:gs pos="0">
                  <a:srgbClr val="DDDDDD">
                    <a:gamma/>
                    <a:tint val="15294"/>
                    <a:invGamma/>
                  </a:srgbClr>
                </a:gs>
                <a:gs pos="100000">
                  <a:srgbClr val="DDDDDD"/>
                </a:gs>
              </a:gsLst>
              <a:lin ang="0" scaled="1"/>
            </a:gradFill>
            <a:ln w="19050">
              <a:noFill/>
              <a:miter lim="800000"/>
              <a:headEnd/>
              <a:tailEnd/>
            </a:ln>
            <a:effectLst/>
          </p:spPr>
          <p:txBody>
            <a:bodyPr wrap="none" anchor="ctr">
              <a:prstTxWarp prst="textNoShape">
                <a:avLst/>
              </a:prstTxWarp>
            </a:bodyPr>
            <a:lstStyle/>
            <a:p>
              <a:endParaRPr lang="en-US"/>
            </a:p>
          </p:txBody>
        </p:sp>
        <p:sp>
          <p:nvSpPr>
            <p:cNvPr id="778257" name="AutoShape 17"/>
            <p:cNvSpPr>
              <a:spLocks noChangeArrowheads="1"/>
            </p:cNvSpPr>
            <p:nvPr/>
          </p:nvSpPr>
          <p:spPr bwMode="auto">
            <a:xfrm flipV="1">
              <a:off x="3379" y="1298"/>
              <a:ext cx="953" cy="1043"/>
            </a:xfrm>
            <a:custGeom>
              <a:avLst/>
              <a:gdLst>
                <a:gd name="G0" fmla="+- 14415 0 0"/>
                <a:gd name="G1" fmla="+- 1470 0 0"/>
                <a:gd name="G2" fmla="+- 12158 0 1470"/>
                <a:gd name="G3" fmla="+- G2 0 1470"/>
                <a:gd name="G4" fmla="*/ G3 32768 32059"/>
                <a:gd name="G5" fmla="*/ G4 1 2"/>
                <a:gd name="G6" fmla="+- 21600 0 14415"/>
                <a:gd name="G7" fmla="*/ G6 1470 6079"/>
                <a:gd name="G8" fmla="+- G7 14415 0"/>
                <a:gd name="T0" fmla="*/ 14415 w 21600"/>
                <a:gd name="T1" fmla="*/ 0 h 21600"/>
                <a:gd name="T2" fmla="*/ 14415 w 21600"/>
                <a:gd name="T3" fmla="*/ 12158 h 21600"/>
                <a:gd name="T4" fmla="*/ 4711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415" y="0"/>
                  </a:lnTo>
                  <a:lnTo>
                    <a:pt x="14415" y="1470"/>
                  </a:lnTo>
                  <a:lnTo>
                    <a:pt x="12427" y="1470"/>
                  </a:lnTo>
                  <a:cubicBezTo>
                    <a:pt x="5564" y="1470"/>
                    <a:pt x="0" y="6255"/>
                    <a:pt x="0" y="12158"/>
                  </a:cubicBezTo>
                  <a:lnTo>
                    <a:pt x="0" y="21600"/>
                  </a:lnTo>
                  <a:lnTo>
                    <a:pt x="9422" y="21600"/>
                  </a:lnTo>
                  <a:lnTo>
                    <a:pt x="9422" y="12158"/>
                  </a:lnTo>
                  <a:cubicBezTo>
                    <a:pt x="9422" y="11346"/>
                    <a:pt x="10767" y="10688"/>
                    <a:pt x="12427" y="10688"/>
                  </a:cubicBezTo>
                  <a:lnTo>
                    <a:pt x="14415" y="10688"/>
                  </a:lnTo>
                  <a:lnTo>
                    <a:pt x="14415" y="12158"/>
                  </a:lnTo>
                  <a:close/>
                </a:path>
              </a:pathLst>
            </a:custGeom>
            <a:gradFill rotWithShape="1">
              <a:gsLst>
                <a:gs pos="0">
                  <a:srgbClr val="DDDDDD">
                    <a:gamma/>
                    <a:tint val="15294"/>
                    <a:invGamma/>
                  </a:srgbClr>
                </a:gs>
                <a:gs pos="100000">
                  <a:srgbClr val="DDDDDD"/>
                </a:gs>
              </a:gsLst>
              <a:lin ang="0" scaled="1"/>
            </a:gradFill>
            <a:ln w="19050">
              <a:noFill/>
              <a:miter lim="800000"/>
              <a:headEnd/>
              <a:tailEnd/>
            </a:ln>
            <a:effectLst/>
          </p:spPr>
          <p:txBody>
            <a:bodyPr wrap="none" anchor="ctr">
              <a:prstTxWarp prst="textNoShape">
                <a:avLst/>
              </a:prstTxWarp>
            </a:bodyPr>
            <a:lstStyle/>
            <a:p>
              <a:endParaRPr lang="en-US"/>
            </a:p>
          </p:txBody>
        </p:sp>
      </p:grpSp>
      <p:sp>
        <p:nvSpPr>
          <p:cNvPr id="778259" name="AutoShape 19"/>
          <p:cNvSpPr>
            <a:spLocks noChangeArrowheads="1"/>
          </p:cNvSpPr>
          <p:nvPr/>
        </p:nvSpPr>
        <p:spPr bwMode="auto">
          <a:xfrm>
            <a:off x="3373438" y="4132263"/>
            <a:ext cx="1981200" cy="1003300"/>
          </a:xfrm>
          <a:prstGeom prst="rightArrow">
            <a:avLst>
              <a:gd name="adj1" fmla="val 78481"/>
              <a:gd name="adj2" fmla="val 49760"/>
            </a:avLst>
          </a:prstGeom>
          <a:gradFill rotWithShape="1">
            <a:gsLst>
              <a:gs pos="0">
                <a:srgbClr val="DDDDDD">
                  <a:gamma/>
                  <a:tint val="0"/>
                  <a:invGamma/>
                </a:srgbClr>
              </a:gs>
              <a:gs pos="100000">
                <a:srgbClr val="DDDDDD"/>
              </a:gs>
            </a:gsLst>
            <a:lin ang="0" scaled="1"/>
          </a:gradFill>
          <a:ln w="19050">
            <a:solidFill>
              <a:schemeClr val="accent2"/>
            </a:solidFill>
            <a:miter lim="800000"/>
            <a:headEnd/>
            <a:tailEnd/>
          </a:ln>
          <a:effectLst/>
        </p:spPr>
        <p:txBody>
          <a:bodyPr wrap="none" lIns="91435" tIns="45718" rIns="91435" bIns="45718" anchor="ctr">
            <a:prstTxWarp prst="textNoShape">
              <a:avLst/>
            </a:prstTxWarp>
          </a:bodyPr>
          <a:lstStyle/>
          <a:p>
            <a:endParaRPr lang="en-US"/>
          </a:p>
        </p:txBody>
      </p:sp>
      <p:pic>
        <p:nvPicPr>
          <p:cNvPr id="778260" name="Picture 20" descr="output1"/>
          <p:cNvPicPr preferRelativeResize="0">
            <a:picLocks noChangeAspect="1" noChangeArrowheads="1"/>
          </p:cNvPicPr>
          <p:nvPr/>
        </p:nvPicPr>
        <p:blipFill>
          <a:blip r:embed="rId3"/>
          <a:srcRect/>
          <a:stretch>
            <a:fillRect/>
          </a:stretch>
        </p:blipFill>
        <p:spPr bwMode="auto">
          <a:xfrm>
            <a:off x="7667625" y="2381250"/>
            <a:ext cx="1090613" cy="914400"/>
          </a:xfrm>
          <a:prstGeom prst="rect">
            <a:avLst/>
          </a:prstGeom>
          <a:noFill/>
          <a:ln w="38100">
            <a:noFill/>
            <a:miter lim="800000"/>
            <a:headEnd/>
            <a:tailEnd/>
          </a:ln>
        </p:spPr>
      </p:pic>
      <p:sp>
        <p:nvSpPr>
          <p:cNvPr id="778261" name="AutoShape 21"/>
          <p:cNvSpPr>
            <a:spLocks noChangeArrowheads="1"/>
          </p:cNvSpPr>
          <p:nvPr/>
        </p:nvSpPr>
        <p:spPr bwMode="auto">
          <a:xfrm rot="5400000">
            <a:off x="7694613" y="4095751"/>
            <a:ext cx="784225" cy="892175"/>
          </a:xfrm>
          <a:prstGeom prst="rightArrow">
            <a:avLst>
              <a:gd name="adj1" fmla="val 66194"/>
              <a:gd name="adj2" fmla="val 56278"/>
            </a:avLst>
          </a:prstGeom>
          <a:gradFill rotWithShape="1">
            <a:gsLst>
              <a:gs pos="0">
                <a:srgbClr val="DDDDDD">
                  <a:gamma/>
                  <a:tint val="0"/>
                  <a:invGamma/>
                </a:srgbClr>
              </a:gs>
              <a:gs pos="100000">
                <a:srgbClr val="DDDDDD"/>
              </a:gs>
            </a:gsLst>
            <a:lin ang="0" scaled="1"/>
          </a:gradFill>
          <a:ln w="19050">
            <a:solidFill>
              <a:schemeClr val="accent2"/>
            </a:solidFill>
            <a:miter lim="800000"/>
            <a:headEnd/>
            <a:tailEnd/>
          </a:ln>
          <a:effectLst/>
        </p:spPr>
        <p:txBody>
          <a:bodyPr wrap="none" lIns="91435" tIns="45718" rIns="91435" bIns="45718" anchor="ctr">
            <a:prstTxWarp prst="textNoShape">
              <a:avLst/>
            </a:prstTxWarp>
          </a:bodyPr>
          <a:lstStyle/>
          <a:p>
            <a:endParaRPr lang="en-US"/>
          </a:p>
        </p:txBody>
      </p:sp>
      <p:pic>
        <p:nvPicPr>
          <p:cNvPr id="778262" name="Picture 22" descr="output2"/>
          <p:cNvPicPr>
            <a:picLocks noChangeAspect="1" noChangeArrowheads="1"/>
          </p:cNvPicPr>
          <p:nvPr/>
        </p:nvPicPr>
        <p:blipFill>
          <a:blip r:embed="rId4"/>
          <a:srcRect/>
          <a:stretch>
            <a:fillRect/>
          </a:stretch>
        </p:blipFill>
        <p:spPr bwMode="auto">
          <a:xfrm>
            <a:off x="7380288" y="5084764"/>
            <a:ext cx="1439862" cy="1208087"/>
          </a:xfrm>
          <a:prstGeom prst="rect">
            <a:avLst/>
          </a:prstGeom>
          <a:noFill/>
          <a:ln w="63500">
            <a:solidFill>
              <a:schemeClr val="tx1"/>
            </a:solidFill>
            <a:miter lim="800000"/>
            <a:headEnd/>
            <a:tailEnd/>
          </a:ln>
        </p:spPr>
      </p:pic>
      <p:sp>
        <p:nvSpPr>
          <p:cNvPr id="778263" name="Rectangle 23"/>
          <p:cNvSpPr>
            <a:spLocks noChangeArrowheads="1"/>
          </p:cNvSpPr>
          <p:nvPr/>
        </p:nvSpPr>
        <p:spPr bwMode="auto">
          <a:xfrm>
            <a:off x="3515190" y="5181828"/>
            <a:ext cx="2042649" cy="461661"/>
          </a:xfrm>
          <a:prstGeom prst="rect">
            <a:avLst/>
          </a:prstGeom>
          <a:noFill/>
          <a:ln w="9525">
            <a:noFill/>
            <a:miter lim="800000"/>
            <a:headEnd/>
            <a:tailEnd/>
          </a:ln>
          <a:effectLst/>
        </p:spPr>
        <p:txBody>
          <a:bodyPr wrap="none" lIns="91435" tIns="45718" rIns="91435" bIns="45718">
            <a:prstTxWarp prst="textNoShape">
              <a:avLst/>
            </a:prstTxWarp>
            <a:spAutoFit/>
          </a:bodyPr>
          <a:lstStyle/>
          <a:p>
            <a:pPr algn="l">
              <a:buFontTx/>
              <a:buNone/>
            </a:pPr>
            <a:r>
              <a:rPr lang="en-US" altLang="ko-KR" sz="2400" b="1" i="1" dirty="0">
                <a:solidFill>
                  <a:srgbClr val="990000"/>
                </a:solidFill>
              </a:rPr>
              <a:t>Local contrast</a:t>
            </a:r>
            <a:endParaRPr lang="en-US" sz="2400" b="1" i="1" dirty="0">
              <a:solidFill>
                <a:srgbClr val="990000"/>
              </a:solidFill>
            </a:endParaRPr>
          </a:p>
        </p:txBody>
      </p:sp>
      <p:sp>
        <p:nvSpPr>
          <p:cNvPr id="778264" name="Rectangle 24"/>
          <p:cNvSpPr>
            <a:spLocks noChangeArrowheads="1"/>
          </p:cNvSpPr>
          <p:nvPr/>
        </p:nvSpPr>
        <p:spPr bwMode="auto">
          <a:xfrm>
            <a:off x="3419475" y="64530"/>
            <a:ext cx="2219981" cy="461661"/>
          </a:xfrm>
          <a:prstGeom prst="rect">
            <a:avLst/>
          </a:prstGeom>
          <a:noFill/>
          <a:ln w="9525">
            <a:noFill/>
            <a:miter lim="800000"/>
            <a:headEnd/>
            <a:tailEnd/>
          </a:ln>
          <a:effectLst/>
        </p:spPr>
        <p:txBody>
          <a:bodyPr wrap="none" lIns="91435" tIns="45718" rIns="91435" bIns="45718">
            <a:prstTxWarp prst="textNoShape">
              <a:avLst/>
            </a:prstTxWarp>
            <a:spAutoFit/>
          </a:bodyPr>
          <a:lstStyle/>
          <a:p>
            <a:pPr algn="l">
              <a:buFontTx/>
              <a:buNone/>
            </a:pPr>
            <a:r>
              <a:rPr lang="en-US" altLang="ko-KR" sz="2400" b="1" i="1" dirty="0">
                <a:solidFill>
                  <a:srgbClr val="990000"/>
                </a:solidFill>
              </a:rPr>
              <a:t>Global contrast</a:t>
            </a:r>
            <a:endParaRPr lang="en-US" sz="2400" b="1" i="1" dirty="0">
              <a:solidFill>
                <a:srgbClr val="990000"/>
              </a:solidFill>
            </a:endParaRPr>
          </a:p>
        </p:txBody>
      </p:sp>
      <p:sp>
        <p:nvSpPr>
          <p:cNvPr id="778265" name="Text Box 25"/>
          <p:cNvSpPr txBox="1">
            <a:spLocks noChangeArrowheads="1"/>
          </p:cNvSpPr>
          <p:nvPr/>
        </p:nvSpPr>
        <p:spPr bwMode="auto">
          <a:xfrm>
            <a:off x="53976" y="3376614"/>
            <a:ext cx="1655763" cy="830993"/>
          </a:xfrm>
          <a:prstGeom prst="rect">
            <a:avLst/>
          </a:prstGeom>
          <a:noFill/>
          <a:ln w="9525">
            <a:noFill/>
            <a:miter lim="800000"/>
            <a:headEnd/>
            <a:tailEnd/>
          </a:ln>
          <a:effectLst/>
        </p:spPr>
        <p:txBody>
          <a:bodyPr lIns="91435" tIns="45718" rIns="91435" bIns="45718">
            <a:prstTxWarp prst="textNoShape">
              <a:avLst/>
            </a:prstTxWarp>
            <a:spAutoFit/>
          </a:bodyPr>
          <a:lstStyle/>
          <a:p>
            <a:pPr>
              <a:spcBef>
                <a:spcPct val="50000"/>
              </a:spcBef>
              <a:buFontTx/>
              <a:buNone/>
            </a:pPr>
            <a:r>
              <a:rPr lang="en-US" altLang="ko-KR" sz="2400" b="1" i="1" dirty="0">
                <a:latin typeface="Times New Roman" charset="0"/>
              </a:rPr>
              <a:t>Input</a:t>
            </a:r>
            <a:br>
              <a:rPr lang="en-US" altLang="ko-KR" sz="2400" b="1" i="1" dirty="0">
                <a:latin typeface="Times New Roman" charset="0"/>
              </a:rPr>
            </a:br>
            <a:r>
              <a:rPr lang="en-US" altLang="ko-KR" sz="2400" b="1" i="1" dirty="0">
                <a:latin typeface="Times New Roman" charset="0"/>
              </a:rPr>
              <a:t>Image</a:t>
            </a:r>
          </a:p>
        </p:txBody>
      </p:sp>
      <p:sp>
        <p:nvSpPr>
          <p:cNvPr id="778266" name="Text Box 26"/>
          <p:cNvSpPr txBox="1">
            <a:spLocks noChangeArrowheads="1"/>
          </p:cNvSpPr>
          <p:nvPr/>
        </p:nvSpPr>
        <p:spPr bwMode="auto">
          <a:xfrm>
            <a:off x="7140576" y="6284913"/>
            <a:ext cx="1871663" cy="457200"/>
          </a:xfrm>
          <a:prstGeom prst="rect">
            <a:avLst/>
          </a:prstGeom>
          <a:noFill/>
          <a:ln w="9525">
            <a:noFill/>
            <a:miter lim="800000"/>
            <a:headEnd/>
            <a:tailEnd/>
          </a:ln>
          <a:effectLst/>
        </p:spPr>
        <p:txBody>
          <a:bodyPr lIns="91435" tIns="45718" rIns="91435" bIns="45718">
            <a:prstTxWarp prst="textNoShape">
              <a:avLst/>
            </a:prstTxWarp>
            <a:spAutoFit/>
          </a:bodyPr>
          <a:lstStyle/>
          <a:p>
            <a:pPr>
              <a:spcBef>
                <a:spcPct val="50000"/>
              </a:spcBef>
              <a:buFontTx/>
              <a:buNone/>
            </a:pPr>
            <a:r>
              <a:rPr lang="en-US" altLang="ko-KR" sz="2400" b="1" i="1" dirty="0">
                <a:latin typeface="Times New Roman" charset="0"/>
              </a:rPr>
              <a:t>Result</a:t>
            </a:r>
          </a:p>
        </p:txBody>
      </p:sp>
      <p:sp>
        <p:nvSpPr>
          <p:cNvPr id="778267" name="Rectangle 27"/>
          <p:cNvSpPr>
            <a:spLocks noChangeArrowheads="1"/>
          </p:cNvSpPr>
          <p:nvPr/>
        </p:nvSpPr>
        <p:spPr bwMode="auto">
          <a:xfrm>
            <a:off x="1619250" y="2349500"/>
            <a:ext cx="142875" cy="863600"/>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sp>
        <p:nvSpPr>
          <p:cNvPr id="778268" name="Rectangle 28"/>
          <p:cNvSpPr>
            <a:spLocks noChangeArrowheads="1"/>
          </p:cNvSpPr>
          <p:nvPr/>
        </p:nvSpPr>
        <p:spPr bwMode="auto">
          <a:xfrm>
            <a:off x="3340100" y="620713"/>
            <a:ext cx="142875" cy="863600"/>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sp>
        <p:nvSpPr>
          <p:cNvPr id="778269" name="Rectangle 29"/>
          <p:cNvSpPr>
            <a:spLocks noChangeArrowheads="1"/>
          </p:cNvSpPr>
          <p:nvPr/>
        </p:nvSpPr>
        <p:spPr bwMode="auto">
          <a:xfrm>
            <a:off x="3340100" y="4221163"/>
            <a:ext cx="142875" cy="863600"/>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pic>
        <p:nvPicPr>
          <p:cNvPr id="778270" name="Picture 30" descr="input"/>
          <p:cNvPicPr>
            <a:picLocks noChangeAspect="1" noChangeArrowheads="1"/>
          </p:cNvPicPr>
          <p:nvPr/>
        </p:nvPicPr>
        <p:blipFill>
          <a:blip r:embed="rId5"/>
          <a:srcRect/>
          <a:stretch>
            <a:fillRect/>
          </a:stretch>
        </p:blipFill>
        <p:spPr bwMode="auto">
          <a:xfrm>
            <a:off x="179388" y="2201863"/>
            <a:ext cx="1439862" cy="1208087"/>
          </a:xfrm>
          <a:prstGeom prst="rect">
            <a:avLst/>
          </a:prstGeom>
          <a:noFill/>
          <a:ln w="63500">
            <a:solidFill>
              <a:schemeClr val="tx1"/>
            </a:solidFill>
            <a:miter lim="800000"/>
            <a:headEnd/>
            <a:tailEnd/>
          </a:ln>
          <a:effectLst/>
        </p:spPr>
      </p:pic>
      <p:pic>
        <p:nvPicPr>
          <p:cNvPr id="778271" name="Picture 31" descr="base"/>
          <p:cNvPicPr>
            <a:picLocks noChangeAspect="1" noChangeArrowheads="1"/>
          </p:cNvPicPr>
          <p:nvPr/>
        </p:nvPicPr>
        <p:blipFill>
          <a:blip r:embed="rId6"/>
          <a:srcRect/>
          <a:stretch>
            <a:fillRect/>
          </a:stretch>
        </p:blipFill>
        <p:spPr bwMode="auto">
          <a:xfrm>
            <a:off x="2330450" y="593725"/>
            <a:ext cx="1089025" cy="914400"/>
          </a:xfrm>
          <a:prstGeom prst="rect">
            <a:avLst/>
          </a:prstGeom>
          <a:noFill/>
          <a:ln w="38100">
            <a:noFill/>
            <a:miter lim="800000"/>
            <a:headEnd/>
            <a:tailEnd/>
          </a:ln>
        </p:spPr>
      </p:pic>
      <p:pic>
        <p:nvPicPr>
          <p:cNvPr id="778272" name="Picture 32" descr="detail"/>
          <p:cNvPicPr>
            <a:picLocks noChangeAspect="1" noChangeArrowheads="1"/>
          </p:cNvPicPr>
          <p:nvPr/>
        </p:nvPicPr>
        <p:blipFill>
          <a:blip r:embed="rId7"/>
          <a:srcRect/>
          <a:stretch>
            <a:fillRect/>
          </a:stretch>
        </p:blipFill>
        <p:spPr bwMode="auto">
          <a:xfrm>
            <a:off x="2330450" y="4178300"/>
            <a:ext cx="1089025" cy="914400"/>
          </a:xfrm>
          <a:prstGeom prst="rect">
            <a:avLst/>
          </a:prstGeom>
          <a:noFill/>
          <a:ln w="38100">
            <a:noFill/>
            <a:miter lim="800000"/>
            <a:headEnd/>
            <a:tailEnd/>
          </a:ln>
        </p:spPr>
      </p:pic>
      <p:sp>
        <p:nvSpPr>
          <p:cNvPr id="778273" name="Text Box 33"/>
          <p:cNvSpPr txBox="1">
            <a:spLocks noChangeArrowheads="1"/>
          </p:cNvSpPr>
          <p:nvPr/>
        </p:nvSpPr>
        <p:spPr bwMode="auto">
          <a:xfrm>
            <a:off x="3486275" y="4241800"/>
            <a:ext cx="1931988" cy="762000"/>
          </a:xfrm>
          <a:prstGeom prst="rect">
            <a:avLst/>
          </a:prstGeom>
          <a:noFill/>
          <a:ln w="19050">
            <a:noFill/>
            <a:miter lim="800000"/>
            <a:headEnd/>
            <a:tailEnd/>
          </a:ln>
          <a:effectLst/>
        </p:spPr>
        <p:txBody>
          <a:bodyPr wrap="none" lIns="91435" tIns="45718" rIns="91435" bIns="45718" anchor="ctr">
            <a:prstTxWarp prst="textNoShape">
              <a:avLst/>
            </a:prstTxWarp>
          </a:bodyPr>
          <a:lstStyle/>
          <a:p>
            <a:pPr>
              <a:spcBef>
                <a:spcPct val="50000"/>
              </a:spcBef>
              <a:buFontTx/>
              <a:buNone/>
            </a:pPr>
            <a:r>
              <a:rPr lang="en-US" altLang="ko-KR" sz="2000" b="1" dirty="0" smtClean="0"/>
              <a:t>“Histogram</a:t>
            </a:r>
            <a:br>
              <a:rPr lang="en-US" altLang="ko-KR" sz="2000" b="1" dirty="0" smtClean="0"/>
            </a:br>
            <a:r>
              <a:rPr lang="en-US" altLang="ko-KR" sz="2000" b="1" dirty="0" smtClean="0"/>
              <a:t>transfer”</a:t>
            </a:r>
            <a:endParaRPr lang="en-US" altLang="ko-KR" sz="2000" b="1" dirty="0"/>
          </a:p>
        </p:txBody>
      </p:sp>
      <p:sp>
        <p:nvSpPr>
          <p:cNvPr id="778274" name="Rectangle 34"/>
          <p:cNvSpPr>
            <a:spLocks noChangeArrowheads="1"/>
          </p:cNvSpPr>
          <p:nvPr/>
        </p:nvSpPr>
        <p:spPr bwMode="auto">
          <a:xfrm>
            <a:off x="5761182" y="2620730"/>
            <a:ext cx="1379394" cy="400105"/>
          </a:xfrm>
          <a:prstGeom prst="rect">
            <a:avLst/>
          </a:prstGeom>
          <a:noFill/>
          <a:ln w="9525">
            <a:noFill/>
            <a:miter lim="800000"/>
            <a:headEnd/>
            <a:tailEnd/>
          </a:ln>
          <a:effectLst/>
        </p:spPr>
        <p:txBody>
          <a:bodyPr wrap="none" lIns="91435" tIns="45718" rIns="91435" bIns="45718">
            <a:prstTxWarp prst="textNoShape">
              <a:avLst/>
            </a:prstTxWarp>
            <a:spAutoFit/>
          </a:bodyPr>
          <a:lstStyle/>
          <a:p>
            <a:pPr algn="l">
              <a:buFontTx/>
              <a:buNone/>
            </a:pPr>
            <a:r>
              <a:rPr lang="en-US" altLang="ko-KR" sz="2000" b="1" dirty="0" smtClean="0"/>
              <a:t>Recombine</a:t>
            </a:r>
            <a:endParaRPr lang="en-US" sz="2000" b="1" dirty="0"/>
          </a:p>
        </p:txBody>
      </p:sp>
      <p:sp>
        <p:nvSpPr>
          <p:cNvPr id="778275" name="Rectangle 35"/>
          <p:cNvSpPr>
            <a:spLocks noChangeArrowheads="1"/>
          </p:cNvSpPr>
          <p:nvPr/>
        </p:nvSpPr>
        <p:spPr bwMode="auto">
          <a:xfrm>
            <a:off x="5364164" y="1431926"/>
            <a:ext cx="1152525" cy="144463"/>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sp>
        <p:nvSpPr>
          <p:cNvPr id="778276" name="Rectangle 36"/>
          <p:cNvSpPr>
            <a:spLocks noChangeArrowheads="1"/>
          </p:cNvSpPr>
          <p:nvPr/>
        </p:nvSpPr>
        <p:spPr bwMode="auto">
          <a:xfrm>
            <a:off x="5364164" y="4105275"/>
            <a:ext cx="1152525" cy="144463"/>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sp>
        <p:nvSpPr>
          <p:cNvPr id="778277" name="Rectangle 37"/>
          <p:cNvSpPr>
            <a:spLocks noChangeArrowheads="1"/>
          </p:cNvSpPr>
          <p:nvPr/>
        </p:nvSpPr>
        <p:spPr bwMode="auto">
          <a:xfrm>
            <a:off x="7510464" y="4076700"/>
            <a:ext cx="1152525" cy="144463"/>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sp>
        <p:nvSpPr>
          <p:cNvPr id="778278" name="Text Box 38"/>
          <p:cNvSpPr txBox="1">
            <a:spLocks noChangeArrowheads="1"/>
          </p:cNvSpPr>
          <p:nvPr/>
        </p:nvSpPr>
        <p:spPr bwMode="auto">
          <a:xfrm>
            <a:off x="7308851" y="3357563"/>
            <a:ext cx="1554163" cy="884854"/>
          </a:xfrm>
          <a:prstGeom prst="rect">
            <a:avLst/>
          </a:prstGeom>
          <a:noFill/>
          <a:ln w="9525">
            <a:noFill/>
            <a:miter lim="800000"/>
            <a:headEnd/>
            <a:tailEnd/>
          </a:ln>
          <a:effectLst/>
        </p:spPr>
        <p:txBody>
          <a:bodyPr lIns="91435" tIns="45718" rIns="91435" bIns="45718">
            <a:prstTxWarp prst="textNoShape">
              <a:avLst/>
            </a:prstTxWarp>
            <a:spAutoFit/>
          </a:bodyPr>
          <a:lstStyle/>
          <a:p>
            <a:pPr algn="ctr">
              <a:lnSpc>
                <a:spcPct val="85000"/>
              </a:lnSpc>
              <a:spcBef>
                <a:spcPct val="0"/>
              </a:spcBef>
              <a:buFontTx/>
              <a:buNone/>
            </a:pPr>
            <a:r>
              <a:rPr lang="en-US" sz="2000" b="1" dirty="0"/>
              <a:t>Soft focus</a:t>
            </a:r>
          </a:p>
          <a:p>
            <a:pPr algn="ctr">
              <a:lnSpc>
                <a:spcPct val="85000"/>
              </a:lnSpc>
              <a:spcBef>
                <a:spcPct val="0"/>
              </a:spcBef>
              <a:buFontTx/>
              <a:buNone/>
            </a:pPr>
            <a:r>
              <a:rPr lang="en-US" sz="2000" b="1" dirty="0"/>
              <a:t>Toning</a:t>
            </a:r>
          </a:p>
          <a:p>
            <a:pPr algn="ctr">
              <a:lnSpc>
                <a:spcPct val="85000"/>
              </a:lnSpc>
              <a:spcBef>
                <a:spcPct val="0"/>
              </a:spcBef>
              <a:buFontTx/>
              <a:buNone/>
            </a:pPr>
            <a:r>
              <a:rPr lang="en-US" sz="2000" b="1" dirty="0"/>
              <a:t>Grain</a:t>
            </a:r>
          </a:p>
        </p:txBody>
      </p:sp>
      <p:pic>
        <p:nvPicPr>
          <p:cNvPr id="778279" name="Picture 39" descr="newdetail"/>
          <p:cNvPicPr>
            <a:picLocks noChangeAspect="1" noChangeArrowheads="1"/>
          </p:cNvPicPr>
          <p:nvPr/>
        </p:nvPicPr>
        <p:blipFill>
          <a:blip r:embed="rId8"/>
          <a:srcRect/>
          <a:stretch>
            <a:fillRect/>
          </a:stretch>
        </p:blipFill>
        <p:spPr bwMode="auto">
          <a:xfrm>
            <a:off x="5427663" y="4178300"/>
            <a:ext cx="1089025" cy="914400"/>
          </a:xfrm>
          <a:prstGeom prst="rect">
            <a:avLst/>
          </a:prstGeom>
          <a:noFill/>
          <a:ln w="38100">
            <a:noFill/>
            <a:miter lim="800000"/>
            <a:headEnd/>
            <a:tailEnd/>
          </a:ln>
        </p:spPr>
      </p:pic>
      <p:pic>
        <p:nvPicPr>
          <p:cNvPr id="778280" name="Picture 40" descr="outbase"/>
          <p:cNvPicPr>
            <a:picLocks noChangeAspect="1" noChangeArrowheads="1"/>
          </p:cNvPicPr>
          <p:nvPr/>
        </p:nvPicPr>
        <p:blipFill>
          <a:blip r:embed="rId9"/>
          <a:srcRect/>
          <a:stretch>
            <a:fillRect/>
          </a:stretch>
        </p:blipFill>
        <p:spPr bwMode="auto">
          <a:xfrm>
            <a:off x="5427663" y="593725"/>
            <a:ext cx="1089025" cy="914400"/>
          </a:xfrm>
          <a:prstGeom prst="rect">
            <a:avLst/>
          </a:prstGeom>
          <a:noFill/>
          <a:ln w="38100">
            <a:noFill/>
            <a:miter lim="800000"/>
            <a:headEnd/>
            <a:tailEnd/>
          </a:ln>
        </p:spPr>
      </p:pic>
      <p:sp>
        <p:nvSpPr>
          <p:cNvPr id="778281" name="Rectangle 41"/>
          <p:cNvSpPr>
            <a:spLocks noChangeArrowheads="1"/>
          </p:cNvSpPr>
          <p:nvPr/>
        </p:nvSpPr>
        <p:spPr bwMode="auto">
          <a:xfrm>
            <a:off x="14288" y="-315912"/>
            <a:ext cx="8229600" cy="1255713"/>
          </a:xfrm>
          <a:prstGeom prst="rect">
            <a:avLst/>
          </a:prstGeom>
          <a:noFill/>
          <a:ln w="9525">
            <a:noFill/>
            <a:miter lim="800000"/>
            <a:headEnd/>
            <a:tailEnd/>
          </a:ln>
          <a:effectLst/>
        </p:spPr>
        <p:txBody>
          <a:bodyPr lIns="91435" tIns="45718" rIns="91435" bIns="45718" anchor="ctr">
            <a:prstTxWarp prst="textNoShape">
              <a:avLst/>
            </a:prstTxWarp>
          </a:bodyPr>
          <a:lstStyle/>
          <a:p>
            <a:pPr algn="l">
              <a:spcBef>
                <a:spcPct val="0"/>
              </a:spcBef>
              <a:buFontTx/>
              <a:buNone/>
            </a:pPr>
            <a:r>
              <a:rPr lang="en-US" altLang="ko-KR" sz="2600" b="1" dirty="0" smtClean="0">
                <a:solidFill>
                  <a:srgbClr val="004731"/>
                </a:solidFill>
                <a:effectLst>
                  <a:outerShdw blurRad="38100" dist="38100" dir="2700000" algn="tl">
                    <a:srgbClr val="DDDDDD"/>
                  </a:outerShdw>
                </a:effectLst>
              </a:rPr>
              <a:t>Pipeline</a:t>
            </a:r>
            <a:endParaRPr lang="en-US" altLang="ko-KR" sz="2600" b="1" dirty="0">
              <a:solidFill>
                <a:srgbClr val="004731"/>
              </a:solidFill>
              <a:effectLst>
                <a:outerShdw blurRad="38100" dist="38100" dir="2700000" algn="tl">
                  <a:srgbClr val="DDDDDD"/>
                </a:outerShdw>
              </a:effectLst>
            </a:endParaRPr>
          </a:p>
        </p:txBody>
      </p:sp>
      <p:sp>
        <p:nvSpPr>
          <p:cNvPr id="778282" name="Line 20"/>
          <p:cNvSpPr>
            <a:spLocks/>
          </p:cNvSpPr>
          <p:nvPr/>
        </p:nvSpPr>
        <p:spPr bwMode="auto">
          <a:xfrm>
            <a:off x="0" y="620713"/>
            <a:ext cx="1403350" cy="0"/>
          </a:xfrm>
          <a:prstGeom prst="line">
            <a:avLst/>
          </a:prstGeom>
          <a:noFill/>
          <a:ln w="25400" cap="rnd">
            <a:solidFill>
              <a:srgbClr val="B8AE68"/>
            </a:solidFill>
            <a:prstDash val="sysDot"/>
            <a:round/>
            <a:headEnd/>
            <a:tailEnd/>
          </a:ln>
        </p:spPr>
        <p:txBody>
          <a:bodyPr lIns="91435" tIns="45718" rIns="91435" bIns="45718">
            <a:prstTxWarp prst="textNoShape">
              <a:avLst/>
            </a:prstTxWarp>
          </a:bodyPr>
          <a:lstStyle/>
          <a:p>
            <a:endParaRPr lang="en-US"/>
          </a:p>
        </p:txBody>
      </p:sp>
      <p:sp>
        <p:nvSpPr>
          <p:cNvPr id="778258" name="Rectangle 18"/>
          <p:cNvSpPr>
            <a:spLocks noChangeArrowheads="1"/>
          </p:cNvSpPr>
          <p:nvPr/>
        </p:nvSpPr>
        <p:spPr bwMode="auto">
          <a:xfrm>
            <a:off x="1598619" y="2581271"/>
            <a:ext cx="1441410" cy="400105"/>
          </a:xfrm>
          <a:prstGeom prst="rect">
            <a:avLst/>
          </a:prstGeom>
          <a:noFill/>
          <a:ln w="9525">
            <a:noFill/>
            <a:miter lim="800000"/>
            <a:headEnd/>
            <a:tailEnd/>
          </a:ln>
          <a:effectLst/>
        </p:spPr>
        <p:txBody>
          <a:bodyPr wrap="none" lIns="91435" tIns="45718" rIns="91435" bIns="45718">
            <a:prstTxWarp prst="textNoShape">
              <a:avLst/>
            </a:prstTxWarp>
            <a:spAutoFit/>
          </a:bodyPr>
          <a:lstStyle/>
          <a:p>
            <a:pPr algn="l">
              <a:buFontTx/>
              <a:buNone/>
            </a:pPr>
            <a:r>
              <a:rPr lang="en-US" altLang="ko-KR" sz="2000" b="1" dirty="0" smtClean="0"/>
              <a:t>Decompose</a:t>
            </a:r>
            <a:endParaRPr lang="en-US" sz="2000" b="1" dirty="0"/>
          </a:p>
        </p:txBody>
      </p:sp>
    </p:spTree>
    <p:extLst>
      <p:ext uri="{BB962C8B-B14F-4D97-AF65-F5344CB8AC3E}">
        <p14:creationId xmlns:p14="http://schemas.microsoft.com/office/powerpoint/2010/main" val="387308081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1346" name="Rectangle 2"/>
          <p:cNvSpPr>
            <a:spLocks noChangeArrowheads="1"/>
          </p:cNvSpPr>
          <p:nvPr/>
        </p:nvSpPr>
        <p:spPr bwMode="auto">
          <a:xfrm>
            <a:off x="7524750" y="5805488"/>
            <a:ext cx="1619250" cy="1052512"/>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sp>
        <p:nvSpPr>
          <p:cNvPr id="1081347" name="Rectangle 3"/>
          <p:cNvSpPr>
            <a:spLocks noGrp="1" noChangeArrowheads="1"/>
          </p:cNvSpPr>
          <p:nvPr>
            <p:ph type="title"/>
          </p:nvPr>
        </p:nvSpPr>
        <p:spPr>
          <a:xfrm>
            <a:off x="457201" y="274638"/>
            <a:ext cx="6760633" cy="1143000"/>
          </a:xfrm>
        </p:spPr>
        <p:txBody>
          <a:bodyPr/>
          <a:lstStyle/>
          <a:p>
            <a:r>
              <a:rPr lang="en-US" altLang="ko-KR" dirty="0"/>
              <a:t>Input</a:t>
            </a:r>
          </a:p>
        </p:txBody>
      </p:sp>
      <p:sp>
        <p:nvSpPr>
          <p:cNvPr id="1081348" name="Rectangle 4"/>
          <p:cNvSpPr>
            <a:spLocks noGrp="1" noChangeArrowheads="1"/>
          </p:cNvSpPr>
          <p:nvPr>
            <p:ph type="body" idx="1"/>
          </p:nvPr>
        </p:nvSpPr>
        <p:spPr/>
        <p:txBody>
          <a:bodyPr/>
          <a:lstStyle/>
          <a:p>
            <a:endParaRPr lang="en-US"/>
          </a:p>
        </p:txBody>
      </p:sp>
      <p:pic>
        <p:nvPicPr>
          <p:cNvPr id="1081349" name="Picture 5" descr="rock2_input"/>
          <p:cNvPicPr preferRelativeResize="0">
            <a:picLocks noChangeAspect="1" noChangeArrowheads="1"/>
          </p:cNvPicPr>
          <p:nvPr/>
        </p:nvPicPr>
        <p:blipFill>
          <a:blip r:embed="rId4"/>
          <a:srcRect/>
          <a:stretch>
            <a:fillRect/>
          </a:stretch>
        </p:blipFill>
        <p:spPr bwMode="auto">
          <a:xfrm>
            <a:off x="395288" y="1268413"/>
            <a:ext cx="8235950" cy="5486400"/>
          </a:xfrm>
          <a:prstGeom prst="rect">
            <a:avLst/>
          </a:prstGeom>
          <a:noFill/>
          <a:ln w="76200">
            <a:solidFill>
              <a:srgbClr val="4D4D4D"/>
            </a:solidFill>
            <a:miter lim="800000"/>
            <a:headEnd/>
            <a:tailEnd/>
          </a:ln>
        </p:spPr>
      </p:pic>
      <p:pic>
        <p:nvPicPr>
          <p:cNvPr id="1081350" name="Picture 6" descr="newstorm"/>
          <p:cNvPicPr>
            <a:picLocks noChangeAspect="1" noChangeArrowheads="1"/>
          </p:cNvPicPr>
          <p:nvPr/>
        </p:nvPicPr>
        <p:blipFill>
          <a:blip r:embed="rId5"/>
          <a:srcRect/>
          <a:stretch>
            <a:fillRect/>
          </a:stretch>
        </p:blipFill>
        <p:spPr bwMode="auto">
          <a:xfrm>
            <a:off x="4932363" y="115888"/>
            <a:ext cx="4032250" cy="3319462"/>
          </a:xfrm>
          <a:prstGeom prst="rect">
            <a:avLst/>
          </a:prstGeom>
          <a:noFill/>
          <a:ln w="76200">
            <a:solidFill>
              <a:srgbClr val="4D4D4D"/>
            </a:solidFill>
            <a:miter lim="800000"/>
            <a:headEnd/>
            <a:tailEnd/>
          </a:ln>
        </p:spPr>
      </p:pic>
      <p:sp>
        <p:nvSpPr>
          <p:cNvPr id="1081351" name="Rectangle 7"/>
          <p:cNvSpPr>
            <a:spLocks noChangeArrowheads="1"/>
          </p:cNvSpPr>
          <p:nvPr/>
        </p:nvSpPr>
        <p:spPr bwMode="auto">
          <a:xfrm>
            <a:off x="4983163" y="-203199"/>
            <a:ext cx="8229600" cy="1255713"/>
          </a:xfrm>
          <a:prstGeom prst="rect">
            <a:avLst/>
          </a:prstGeom>
          <a:noFill/>
          <a:ln w="9525">
            <a:noFill/>
            <a:miter lim="800000"/>
            <a:headEnd/>
            <a:tailEnd/>
          </a:ln>
          <a:effectLst/>
        </p:spPr>
        <p:txBody>
          <a:bodyPr lIns="91435" tIns="45718" rIns="91435" bIns="45718" anchor="ctr">
            <a:prstTxWarp prst="textNoShape">
              <a:avLst/>
            </a:prstTxWarp>
          </a:bodyPr>
          <a:lstStyle/>
          <a:p>
            <a:pPr algn="l">
              <a:spcBef>
                <a:spcPct val="0"/>
              </a:spcBef>
              <a:buFontTx/>
              <a:buNone/>
            </a:pPr>
            <a:r>
              <a:rPr lang="en-US" altLang="ko-KR" sz="3700" b="1" dirty="0">
                <a:solidFill>
                  <a:schemeClr val="bg1"/>
                </a:solidFill>
                <a:effectLst>
                  <a:outerShdw blurRad="38100" dist="38100" dir="2700000" algn="tl">
                    <a:srgbClr val="DDDDDD"/>
                  </a:outerShdw>
                </a:effectLst>
              </a:rPr>
              <a:t>Model</a:t>
            </a:r>
          </a:p>
        </p:txBody>
      </p:sp>
      <p:pic>
        <p:nvPicPr>
          <p:cNvPr id="1081352" name="Picture 8" descr="rock2_newstorm"/>
          <p:cNvPicPr preferRelativeResize="0">
            <a:picLocks noChangeAspect="1" noChangeArrowheads="1"/>
          </p:cNvPicPr>
          <p:nvPr/>
        </p:nvPicPr>
        <p:blipFill>
          <a:blip r:embed="rId6"/>
          <a:srcRect/>
          <a:stretch>
            <a:fillRect/>
          </a:stretch>
        </p:blipFill>
        <p:spPr bwMode="auto">
          <a:xfrm>
            <a:off x="395288" y="1268413"/>
            <a:ext cx="8235950" cy="5486400"/>
          </a:xfrm>
          <a:prstGeom prst="rect">
            <a:avLst/>
          </a:prstGeom>
          <a:noFill/>
          <a:ln w="76200">
            <a:solidFill>
              <a:srgbClr val="4D4D4D"/>
            </a:solidFill>
            <a:miter lim="800000"/>
            <a:headEnd/>
            <a:tailEnd/>
          </a:ln>
        </p:spPr>
      </p:pic>
      <p:sp>
        <p:nvSpPr>
          <p:cNvPr id="1081353" name="Rectangle 9"/>
          <p:cNvSpPr>
            <a:spLocks noChangeArrowheads="1"/>
          </p:cNvSpPr>
          <p:nvPr/>
        </p:nvSpPr>
        <p:spPr bwMode="auto">
          <a:xfrm>
            <a:off x="457200" y="-74612"/>
            <a:ext cx="8229600" cy="1255713"/>
          </a:xfrm>
          <a:prstGeom prst="rect">
            <a:avLst/>
          </a:prstGeom>
          <a:noFill/>
          <a:ln w="9525">
            <a:noFill/>
            <a:miter lim="800000"/>
            <a:headEnd/>
            <a:tailEnd/>
          </a:ln>
          <a:effectLst/>
        </p:spPr>
        <p:txBody>
          <a:bodyPr lIns="91435" tIns="45718" rIns="91435" bIns="45718" anchor="ctr">
            <a:prstTxWarp prst="textNoShape">
              <a:avLst/>
            </a:prstTxWarp>
          </a:bodyPr>
          <a:lstStyle/>
          <a:p>
            <a:pPr algn="l">
              <a:spcBef>
                <a:spcPct val="0"/>
              </a:spcBef>
              <a:buFontTx/>
              <a:buNone/>
            </a:pPr>
            <a:r>
              <a:rPr lang="en-US" altLang="ko-KR" sz="3700" b="1" dirty="0">
                <a:solidFill>
                  <a:srgbClr val="004731"/>
                </a:solidFill>
                <a:effectLst>
                  <a:outerShdw blurRad="38100" dist="38100" dir="2700000" algn="tl">
                    <a:srgbClr val="DDDDDD"/>
                  </a:outerShdw>
                </a:effectLst>
              </a:rPr>
              <a:t>Result</a:t>
            </a:r>
          </a:p>
        </p:txBody>
      </p:sp>
    </p:spTree>
    <p:custDataLst>
      <p:tags r:id="rId1"/>
    </p:custDataLst>
    <p:extLst>
      <p:ext uri="{BB962C8B-B14F-4D97-AF65-F5344CB8AC3E}">
        <p14:creationId xmlns:p14="http://schemas.microsoft.com/office/powerpoint/2010/main" val="35552923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13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13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081350"/>
                                        </p:tgtEl>
                                      </p:cBhvr>
                                    </p:animEffect>
                                    <p:set>
                                      <p:cBhvr>
                                        <p:cTn id="13" dur="1" fill="hold">
                                          <p:stCondLst>
                                            <p:cond delay="499"/>
                                          </p:stCondLst>
                                        </p:cTn>
                                        <p:tgtEl>
                                          <p:spTgt spid="1081350"/>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500"/>
                                        <p:tgtEl>
                                          <p:spTgt spid="1081351"/>
                                        </p:tgtEl>
                                      </p:cBhvr>
                                    </p:animEffect>
                                    <p:set>
                                      <p:cBhvr>
                                        <p:cTn id="16" dur="1" fill="hold">
                                          <p:stCondLst>
                                            <p:cond delay="499"/>
                                          </p:stCondLst>
                                        </p:cTn>
                                        <p:tgtEl>
                                          <p:spTgt spid="108135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081347"/>
                                        </p:tgtEl>
                                      </p:cBhvr>
                                    </p:animEffect>
                                    <p:set>
                                      <p:cBhvr>
                                        <p:cTn id="19" dur="1" fill="hold">
                                          <p:stCondLst>
                                            <p:cond delay="499"/>
                                          </p:stCondLst>
                                        </p:cTn>
                                        <p:tgtEl>
                                          <p:spTgt spid="1081347"/>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081352"/>
                                        </p:tgtEl>
                                        <p:attrNameLst>
                                          <p:attrName>style.visibility</p:attrName>
                                        </p:attrNameLst>
                                      </p:cBhvr>
                                      <p:to>
                                        <p:strVal val="visible"/>
                                      </p:to>
                                    </p:set>
                                    <p:animEffect transition="in" filter="fade">
                                      <p:cBhvr>
                                        <p:cTn id="22" dur="1000"/>
                                        <p:tgtEl>
                                          <p:spTgt spid="108135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81353"/>
                                        </p:tgtEl>
                                        <p:attrNameLst>
                                          <p:attrName>style.visibility</p:attrName>
                                        </p:attrNameLst>
                                      </p:cBhvr>
                                      <p:to>
                                        <p:strVal val="visible"/>
                                      </p:to>
                                    </p:set>
                                    <p:animEffect transition="in" filter="fade">
                                      <p:cBhvr>
                                        <p:cTn id="25" dur="1000"/>
                                        <p:tgtEl>
                                          <p:spTgt spid="1081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1347" grpId="0"/>
      <p:bldP spid="1081351" grpId="0"/>
      <p:bldP spid="1081351" grpId="1"/>
      <p:bldP spid="108135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2" name="Rectangle 2"/>
          <p:cNvSpPr>
            <a:spLocks noChangeArrowheads="1"/>
          </p:cNvSpPr>
          <p:nvPr/>
        </p:nvSpPr>
        <p:spPr bwMode="auto">
          <a:xfrm>
            <a:off x="7524750" y="5805488"/>
            <a:ext cx="1619250" cy="1052512"/>
          </a:xfrm>
          <a:prstGeom prst="rect">
            <a:avLst/>
          </a:prstGeom>
          <a:solidFill>
            <a:schemeClr val="bg1"/>
          </a:solidFill>
          <a:ln w="9525">
            <a:noFill/>
            <a:miter lim="800000"/>
            <a:headEnd/>
            <a:tailEnd/>
          </a:ln>
          <a:effectLst/>
        </p:spPr>
        <p:txBody>
          <a:bodyPr wrap="none" lIns="91435" tIns="45718" rIns="91435" bIns="45718" anchor="ctr">
            <a:prstTxWarp prst="textNoShape">
              <a:avLst/>
            </a:prstTxWarp>
          </a:bodyPr>
          <a:lstStyle/>
          <a:p>
            <a:endParaRPr lang="en-US"/>
          </a:p>
        </p:txBody>
      </p:sp>
      <p:pic>
        <p:nvPicPr>
          <p:cNvPr id="1085443" name="Picture 3" descr="temple"/>
          <p:cNvPicPr>
            <a:picLocks noChangeAspect="1" noChangeArrowheads="1"/>
          </p:cNvPicPr>
          <p:nvPr/>
        </p:nvPicPr>
        <p:blipFill>
          <a:blip r:embed="rId4"/>
          <a:srcRect/>
          <a:stretch>
            <a:fillRect/>
          </a:stretch>
        </p:blipFill>
        <p:spPr bwMode="auto">
          <a:xfrm>
            <a:off x="549275" y="1255713"/>
            <a:ext cx="8199438" cy="5486400"/>
          </a:xfrm>
          <a:prstGeom prst="rect">
            <a:avLst/>
          </a:prstGeom>
          <a:noFill/>
          <a:ln w="63500">
            <a:solidFill>
              <a:srgbClr val="4D4D4D"/>
            </a:solidFill>
            <a:miter lim="800000"/>
            <a:headEnd/>
            <a:tailEnd/>
          </a:ln>
        </p:spPr>
      </p:pic>
      <p:sp>
        <p:nvSpPr>
          <p:cNvPr id="1085444" name="Rectangle 4"/>
          <p:cNvSpPr>
            <a:spLocks noChangeArrowheads="1"/>
          </p:cNvSpPr>
          <p:nvPr/>
        </p:nvSpPr>
        <p:spPr bwMode="auto">
          <a:xfrm>
            <a:off x="457200" y="-74612"/>
            <a:ext cx="8229600" cy="1255713"/>
          </a:xfrm>
          <a:prstGeom prst="rect">
            <a:avLst/>
          </a:prstGeom>
          <a:noFill/>
          <a:ln w="9525">
            <a:noFill/>
            <a:miter lim="800000"/>
            <a:headEnd/>
            <a:tailEnd/>
          </a:ln>
          <a:effectLst/>
        </p:spPr>
        <p:txBody>
          <a:bodyPr lIns="91435" tIns="45718" rIns="91435" bIns="45718" anchor="ctr">
            <a:prstTxWarp prst="textNoShape">
              <a:avLst/>
            </a:prstTxWarp>
          </a:bodyPr>
          <a:lstStyle/>
          <a:p>
            <a:pPr algn="l">
              <a:spcBef>
                <a:spcPct val="0"/>
              </a:spcBef>
              <a:buFontTx/>
              <a:buNone/>
            </a:pPr>
            <a:r>
              <a:rPr lang="en-US" altLang="ko-KR" sz="3700" b="1" dirty="0">
                <a:solidFill>
                  <a:srgbClr val="004731"/>
                </a:solidFill>
                <a:effectLst>
                  <a:outerShdw blurRad="38100" dist="38100" dir="2700000" algn="tl">
                    <a:srgbClr val="DDDDDD"/>
                  </a:outerShdw>
                </a:effectLst>
              </a:rPr>
              <a:t>Input</a:t>
            </a:r>
          </a:p>
        </p:txBody>
      </p:sp>
      <p:sp>
        <p:nvSpPr>
          <p:cNvPr id="1085445" name="Rectangle 5"/>
          <p:cNvSpPr>
            <a:spLocks noChangeArrowheads="1"/>
          </p:cNvSpPr>
          <p:nvPr/>
        </p:nvSpPr>
        <p:spPr bwMode="auto">
          <a:xfrm>
            <a:off x="7524750" y="5734050"/>
            <a:ext cx="1619250" cy="1123950"/>
          </a:xfrm>
          <a:prstGeom prst="rect">
            <a:avLst/>
          </a:prstGeom>
          <a:noFill/>
          <a:ln w="9525">
            <a:noFill/>
            <a:miter lim="800000"/>
            <a:headEnd/>
            <a:tailEnd/>
          </a:ln>
          <a:effectLst/>
        </p:spPr>
        <p:txBody>
          <a:bodyPr wrap="none" lIns="91435" tIns="45718" rIns="91435" bIns="45718" anchor="ctr">
            <a:prstTxWarp prst="textNoShape">
              <a:avLst/>
            </a:prstTxWarp>
          </a:bodyPr>
          <a:lstStyle/>
          <a:p>
            <a:endParaRPr lang="en-US"/>
          </a:p>
        </p:txBody>
      </p:sp>
      <p:pic>
        <p:nvPicPr>
          <p:cNvPr id="1085446" name="Picture 6" descr="snap"/>
          <p:cNvPicPr>
            <a:picLocks noChangeAspect="1" noChangeArrowheads="1"/>
          </p:cNvPicPr>
          <p:nvPr/>
        </p:nvPicPr>
        <p:blipFill>
          <a:blip r:embed="rId5"/>
          <a:srcRect/>
          <a:stretch>
            <a:fillRect/>
          </a:stretch>
        </p:blipFill>
        <p:spPr bwMode="auto">
          <a:xfrm>
            <a:off x="5724526" y="115888"/>
            <a:ext cx="3311525" cy="2649537"/>
          </a:xfrm>
          <a:prstGeom prst="rect">
            <a:avLst/>
          </a:prstGeom>
          <a:noFill/>
          <a:ln w="63500">
            <a:solidFill>
              <a:srgbClr val="4D4D4D"/>
            </a:solidFill>
            <a:miter lim="800000"/>
            <a:headEnd/>
            <a:tailEnd/>
          </a:ln>
        </p:spPr>
      </p:pic>
      <p:sp>
        <p:nvSpPr>
          <p:cNvPr id="1085447" name="Rectangle 7"/>
          <p:cNvSpPr>
            <a:spLocks noGrp="1" noChangeArrowheads="1"/>
          </p:cNvSpPr>
          <p:nvPr>
            <p:ph type="title"/>
          </p:nvPr>
        </p:nvSpPr>
        <p:spPr>
          <a:xfrm>
            <a:off x="5703888" y="-171449"/>
            <a:ext cx="8229600" cy="1255713"/>
          </a:xfrm>
          <a:noFill/>
          <a:ln/>
        </p:spPr>
        <p:txBody>
          <a:bodyPr/>
          <a:lstStyle/>
          <a:p>
            <a:r>
              <a:rPr lang="en-US" altLang="ko-KR">
                <a:solidFill>
                  <a:schemeClr val="bg1"/>
                </a:solidFill>
              </a:rPr>
              <a:t>Model</a:t>
            </a:r>
          </a:p>
        </p:txBody>
      </p:sp>
      <p:sp>
        <p:nvSpPr>
          <p:cNvPr id="1085448" name="Rectangle 8"/>
          <p:cNvSpPr>
            <a:spLocks noChangeArrowheads="1"/>
          </p:cNvSpPr>
          <p:nvPr/>
        </p:nvSpPr>
        <p:spPr bwMode="auto">
          <a:xfrm>
            <a:off x="457200" y="-74612"/>
            <a:ext cx="8229600" cy="1255713"/>
          </a:xfrm>
          <a:prstGeom prst="rect">
            <a:avLst/>
          </a:prstGeom>
          <a:noFill/>
          <a:ln w="9525">
            <a:noFill/>
            <a:miter lim="800000"/>
            <a:headEnd/>
            <a:tailEnd/>
          </a:ln>
          <a:effectLst/>
        </p:spPr>
        <p:txBody>
          <a:bodyPr lIns="91435" tIns="45718" rIns="91435" bIns="45718" anchor="ctr">
            <a:prstTxWarp prst="textNoShape">
              <a:avLst/>
            </a:prstTxWarp>
          </a:bodyPr>
          <a:lstStyle/>
          <a:p>
            <a:pPr algn="l">
              <a:spcBef>
                <a:spcPct val="0"/>
              </a:spcBef>
              <a:buFontTx/>
              <a:buNone/>
            </a:pPr>
            <a:r>
              <a:rPr lang="en-US" altLang="ko-KR" sz="3700" b="1" dirty="0">
                <a:solidFill>
                  <a:srgbClr val="004731"/>
                </a:solidFill>
                <a:effectLst>
                  <a:outerShdw blurRad="38100" dist="38100" dir="2700000" algn="tl">
                    <a:srgbClr val="DDDDDD"/>
                  </a:outerShdw>
                </a:effectLst>
              </a:rPr>
              <a:t>Result</a:t>
            </a:r>
          </a:p>
        </p:txBody>
      </p:sp>
      <p:pic>
        <p:nvPicPr>
          <p:cNvPr id="1085449" name="Picture 9" descr="temple_snap"/>
          <p:cNvPicPr>
            <a:picLocks noChangeAspect="1" noChangeArrowheads="1"/>
          </p:cNvPicPr>
          <p:nvPr/>
        </p:nvPicPr>
        <p:blipFill>
          <a:blip r:embed="rId6"/>
          <a:srcRect/>
          <a:stretch>
            <a:fillRect/>
          </a:stretch>
        </p:blipFill>
        <p:spPr bwMode="auto">
          <a:xfrm>
            <a:off x="549275" y="1255713"/>
            <a:ext cx="8199438" cy="5486400"/>
          </a:xfrm>
          <a:prstGeom prst="rect">
            <a:avLst/>
          </a:prstGeom>
          <a:noFill/>
          <a:ln w="63500">
            <a:solidFill>
              <a:srgbClr val="4D4D4D"/>
            </a:solidFill>
            <a:miter lim="800000"/>
            <a:headEnd/>
            <a:tailEnd/>
          </a:ln>
        </p:spPr>
      </p:pic>
    </p:spTree>
    <p:custDataLst>
      <p:tags r:id="rId1"/>
    </p:custDataLst>
    <p:extLst>
      <p:ext uri="{BB962C8B-B14F-4D97-AF65-F5344CB8AC3E}">
        <p14:creationId xmlns:p14="http://schemas.microsoft.com/office/powerpoint/2010/main" val="6377685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54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54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085446"/>
                                        </p:tgtEl>
                                      </p:cBhvr>
                                    </p:animEffect>
                                    <p:set>
                                      <p:cBhvr>
                                        <p:cTn id="13" dur="1" fill="hold">
                                          <p:stCondLst>
                                            <p:cond delay="499"/>
                                          </p:stCondLst>
                                        </p:cTn>
                                        <p:tgtEl>
                                          <p:spTgt spid="1085446"/>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500"/>
                                        <p:tgtEl>
                                          <p:spTgt spid="1085447"/>
                                        </p:tgtEl>
                                      </p:cBhvr>
                                    </p:animEffect>
                                    <p:set>
                                      <p:cBhvr>
                                        <p:cTn id="16" dur="1" fill="hold">
                                          <p:stCondLst>
                                            <p:cond delay="499"/>
                                          </p:stCondLst>
                                        </p:cTn>
                                        <p:tgtEl>
                                          <p:spTgt spid="108544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085444"/>
                                        </p:tgtEl>
                                      </p:cBhvr>
                                    </p:animEffect>
                                    <p:set>
                                      <p:cBhvr>
                                        <p:cTn id="19" dur="1" fill="hold">
                                          <p:stCondLst>
                                            <p:cond delay="499"/>
                                          </p:stCondLst>
                                        </p:cTn>
                                        <p:tgtEl>
                                          <p:spTgt spid="1085444"/>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1085448"/>
                                        </p:tgtEl>
                                        <p:attrNameLst>
                                          <p:attrName>style.visibility</p:attrName>
                                        </p:attrNameLst>
                                      </p:cBhvr>
                                      <p:to>
                                        <p:strVal val="visible"/>
                                      </p:to>
                                    </p:set>
                                    <p:animEffect transition="in" filter="fade">
                                      <p:cBhvr>
                                        <p:cTn id="22" dur="1000"/>
                                        <p:tgtEl>
                                          <p:spTgt spid="1085448"/>
                                        </p:tgtEl>
                                      </p:cBhvr>
                                    </p:animEffect>
                                  </p:childTnLst>
                                </p:cTn>
                              </p:par>
                              <p:par>
                                <p:cTn id="23" presetID="10" presetClass="entr" presetSubtype="0" fill="hold" nodeType="withEffect">
                                  <p:stCondLst>
                                    <p:cond delay="0"/>
                                  </p:stCondLst>
                                  <p:childTnLst>
                                    <p:set>
                                      <p:cBhvr>
                                        <p:cTn id="24" dur="1" fill="hold">
                                          <p:stCondLst>
                                            <p:cond delay="0"/>
                                          </p:stCondLst>
                                        </p:cTn>
                                        <p:tgtEl>
                                          <p:spTgt spid="1085449"/>
                                        </p:tgtEl>
                                        <p:attrNameLst>
                                          <p:attrName>style.visibility</p:attrName>
                                        </p:attrNameLst>
                                      </p:cBhvr>
                                      <p:to>
                                        <p:strVal val="visible"/>
                                      </p:to>
                                    </p:set>
                                    <p:animEffect transition="in" filter="fade">
                                      <p:cBhvr>
                                        <p:cTn id="25" dur="1000"/>
                                        <p:tgtEl>
                                          <p:spTgt spid="1085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44" grpId="0"/>
      <p:bldP spid="1085447" grpId="0" animBg="1"/>
      <p:bldP spid="1085447" grpId="1" animBg="1"/>
      <p:bldP spid="10854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2091"/>
          </a:xfrm>
        </p:spPr>
        <p:txBody>
          <a:bodyPr/>
          <a:lstStyle/>
          <a:p>
            <a:r>
              <a:rPr lang="en-US" dirty="0" smtClean="0"/>
              <a:t>Try it yourself!</a:t>
            </a:r>
            <a:endParaRPr lang="en-US" dirty="0"/>
          </a:p>
        </p:txBody>
      </p:sp>
      <p:sp>
        <p:nvSpPr>
          <p:cNvPr id="3" name="Content Placeholder 2"/>
          <p:cNvSpPr>
            <a:spLocks noGrp="1"/>
          </p:cNvSpPr>
          <p:nvPr>
            <p:ph idx="1"/>
          </p:nvPr>
        </p:nvSpPr>
        <p:spPr>
          <a:xfrm>
            <a:off x="457200" y="1004455"/>
            <a:ext cx="8229600" cy="5668818"/>
          </a:xfrm>
        </p:spPr>
        <p:txBody>
          <a:bodyPr>
            <a:normAutofit lnSpcReduction="10000"/>
          </a:bodyPr>
          <a:lstStyle/>
          <a:p>
            <a:r>
              <a:rPr lang="en-US" dirty="0" smtClean="0"/>
              <a:t>Slightly simplified version available</a:t>
            </a:r>
          </a:p>
          <a:p>
            <a:pPr lvl="1"/>
            <a:r>
              <a:rPr lang="en-US" dirty="0" smtClean="0"/>
              <a:t>Adobe Photoshop Elements 9</a:t>
            </a:r>
          </a:p>
          <a:p>
            <a:pPr lvl="1"/>
            <a:r>
              <a:rPr lang="en-US" dirty="0" smtClean="0"/>
              <a:t>On-line demo at: </a:t>
            </a:r>
            <a:br>
              <a:rPr lang="en-US" dirty="0" smtClean="0"/>
            </a:br>
            <a:r>
              <a:rPr lang="en-US" sz="2000" dirty="0" smtClean="0">
                <a:latin typeface="Courier"/>
                <a:cs typeface="Courier"/>
              </a:rPr>
              <a:t>http://</a:t>
            </a:r>
            <a:r>
              <a:rPr lang="en-US" sz="2000" dirty="0" err="1" smtClean="0">
                <a:latin typeface="Courier"/>
                <a:cs typeface="Courier"/>
              </a:rPr>
              <a:t>www.photoshop.com</a:t>
            </a:r>
            <a:r>
              <a:rPr lang="en-US" sz="2000" dirty="0" smtClean="0">
                <a:latin typeface="Courier"/>
                <a:cs typeface="Courier"/>
              </a:rPr>
              <a:t>/tools/</a:t>
            </a:r>
            <a:r>
              <a:rPr lang="en-US" sz="2000" dirty="0" err="1" smtClean="0">
                <a:latin typeface="Courier"/>
                <a:cs typeface="Courier"/>
              </a:rPr>
              <a:t>stylematch</a:t>
            </a:r>
            <a:endParaRPr lang="en-US" sz="2000" dirty="0" smtClean="0">
              <a:latin typeface="Courier"/>
              <a:cs typeface="Courier"/>
            </a:endParaRPr>
          </a:p>
          <a:p>
            <a:pPr lvl="1"/>
            <a:endParaRPr lang="en-US" dirty="0"/>
          </a:p>
          <a:p>
            <a:pPr lvl="1"/>
            <a:endParaRPr lang="en-US" dirty="0" smtClean="0"/>
          </a:p>
          <a:p>
            <a:pPr lvl="1"/>
            <a:endParaRPr lang="en-US" dirty="0"/>
          </a:p>
          <a:p>
            <a:pPr lvl="1"/>
            <a:endParaRPr lang="en-US" dirty="0" smtClean="0"/>
          </a:p>
          <a:p>
            <a:pPr lvl="1"/>
            <a:endParaRPr lang="en-US" dirty="0" smtClean="0"/>
          </a:p>
          <a:p>
            <a:pPr lvl="1"/>
            <a:endParaRPr lang="en-US" dirty="0"/>
          </a:p>
          <a:p>
            <a:pPr lvl="1"/>
            <a:endParaRPr lang="en-US" dirty="0" smtClean="0"/>
          </a:p>
          <a:p>
            <a:r>
              <a:rPr lang="en-US" dirty="0" smtClean="0"/>
              <a:t>Inspired “HDR Pro” in Photoshop CS5</a:t>
            </a:r>
            <a:endParaRPr lang="en-US" dirty="0"/>
          </a:p>
        </p:txBody>
      </p:sp>
      <p:pic>
        <p:nvPicPr>
          <p:cNvPr id="4" name="Picture 3" descr="Screen shot 2011-04-27 at 6.01.15 PM.pdf"/>
          <p:cNvPicPr>
            <a:picLocks noChangeAspect="1"/>
          </p:cNvPicPr>
          <p:nvPr/>
        </p:nvPicPr>
        <p:blipFill rotWithShape="1">
          <a:blip r:embed="rId2">
            <a:extLst>
              <a:ext uri="{28A0092B-C50C-407E-A947-70E740481C1C}">
                <a14:useLocalDpi xmlns:a14="http://schemas.microsoft.com/office/drawing/2010/main" val="0"/>
              </a:ext>
            </a:extLst>
          </a:blip>
          <a:srcRect l="11198" t="8929" r="12263" b="32230"/>
          <a:stretch/>
        </p:blipFill>
        <p:spPr>
          <a:xfrm>
            <a:off x="2274455" y="2997291"/>
            <a:ext cx="4976091" cy="2717710"/>
          </a:xfrm>
          <a:prstGeom prst="rect">
            <a:avLst/>
          </a:prstGeom>
        </p:spPr>
      </p:pic>
    </p:spTree>
    <p:extLst>
      <p:ext uri="{BB962C8B-B14F-4D97-AF65-F5344CB8AC3E}">
        <p14:creationId xmlns:p14="http://schemas.microsoft.com/office/powerpoint/2010/main" val="26368647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Alternative Algorithm</a:t>
            </a:r>
            <a:br>
              <a:rPr lang="en-US" dirty="0" smtClean="0"/>
            </a:br>
            <a:r>
              <a:rPr lang="en-US" sz="3100" dirty="0" smtClean="0">
                <a:solidFill>
                  <a:schemeClr val="bg1">
                    <a:lumMod val="50000"/>
                  </a:schemeClr>
                </a:solidFill>
              </a:rPr>
              <a:t>with Mathieu </a:t>
            </a:r>
            <a:r>
              <a:rPr lang="en-US" sz="3100" dirty="0" err="1" smtClean="0">
                <a:solidFill>
                  <a:schemeClr val="bg1">
                    <a:lumMod val="50000"/>
                  </a:schemeClr>
                </a:solidFill>
              </a:rPr>
              <a:t>Aubry</a:t>
            </a:r>
            <a:r>
              <a:rPr lang="en-US" sz="3100" dirty="0" smtClean="0">
                <a:solidFill>
                  <a:schemeClr val="bg1">
                    <a:lumMod val="50000"/>
                  </a:schemeClr>
                </a:solidFill>
              </a:rPr>
              <a:t>, Sam </a:t>
            </a:r>
            <a:r>
              <a:rPr lang="en-US" sz="3100" dirty="0" err="1" smtClean="0">
                <a:solidFill>
                  <a:schemeClr val="bg1">
                    <a:lumMod val="50000"/>
                  </a:schemeClr>
                </a:solidFill>
              </a:rPr>
              <a:t>Hasinoff</a:t>
            </a:r>
            <a:r>
              <a:rPr lang="en-US" sz="3100" dirty="0" smtClean="0">
                <a:solidFill>
                  <a:schemeClr val="bg1">
                    <a:lumMod val="50000"/>
                  </a:schemeClr>
                </a:solidFill>
              </a:rPr>
              <a:t>, Jan </a:t>
            </a:r>
            <a:r>
              <a:rPr lang="en-US" sz="3100" dirty="0" err="1" smtClean="0">
                <a:solidFill>
                  <a:schemeClr val="bg1">
                    <a:lumMod val="50000"/>
                  </a:schemeClr>
                </a:solidFill>
              </a:rPr>
              <a:t>Kautz</a:t>
            </a:r>
            <a:r>
              <a:rPr lang="en-US" sz="3100" dirty="0" smtClean="0">
                <a:solidFill>
                  <a:schemeClr val="bg1">
                    <a:lumMod val="50000"/>
                  </a:schemeClr>
                </a:solidFill>
              </a:rPr>
              <a:t>, </a:t>
            </a:r>
            <a:r>
              <a:rPr lang="en-US" sz="3100" dirty="0" err="1" smtClean="0">
                <a:solidFill>
                  <a:schemeClr val="bg1">
                    <a:lumMod val="50000"/>
                  </a:schemeClr>
                </a:solidFill>
              </a:rPr>
              <a:t>Frédo</a:t>
            </a:r>
            <a:r>
              <a:rPr lang="en-US" sz="3100" dirty="0" smtClean="0">
                <a:solidFill>
                  <a:schemeClr val="bg1">
                    <a:lumMod val="50000"/>
                  </a:schemeClr>
                </a:solidFill>
              </a:rPr>
              <a:t> Durand</a:t>
            </a:r>
            <a:endParaRPr lang="en-US" sz="3600" dirty="0">
              <a:solidFill>
                <a:schemeClr val="bg1">
                  <a:lumMod val="50000"/>
                </a:schemeClr>
              </a:solidFill>
            </a:endParaRPr>
          </a:p>
        </p:txBody>
      </p:sp>
      <p:sp>
        <p:nvSpPr>
          <p:cNvPr id="4" name="Curved Down Arrow 3"/>
          <p:cNvSpPr/>
          <p:nvPr/>
        </p:nvSpPr>
        <p:spPr>
          <a:xfrm>
            <a:off x="2980505" y="1880609"/>
            <a:ext cx="3563649" cy="1451292"/>
          </a:xfrm>
          <a:prstGeom prst="curvedDownArrow">
            <a:avLst>
              <a:gd name="adj1" fmla="val 50000"/>
              <a:gd name="adj2" fmla="val 5000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Curved Down Arrow 4"/>
          <p:cNvSpPr/>
          <p:nvPr/>
        </p:nvSpPr>
        <p:spPr>
          <a:xfrm rot="10800000">
            <a:off x="3005927" y="3846264"/>
            <a:ext cx="3563649" cy="1451292"/>
          </a:xfrm>
          <a:prstGeom prst="curvedDownArrow">
            <a:avLst>
              <a:gd name="adj1" fmla="val 50000"/>
              <a:gd name="adj2" fmla="val 5000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2484329" y="1785805"/>
            <a:ext cx="4571734" cy="1077218"/>
          </a:xfrm>
          <a:prstGeom prst="rect">
            <a:avLst/>
          </a:prstGeom>
          <a:noFill/>
        </p:spPr>
        <p:txBody>
          <a:bodyPr wrap="none" rtlCol="0">
            <a:spAutoFit/>
          </a:bodyPr>
          <a:lstStyle/>
          <a:p>
            <a:pPr algn="ctr"/>
            <a:r>
              <a:rPr lang="en-US" sz="3600" b="1" dirty="0" smtClean="0">
                <a:effectLst>
                  <a:glow rad="101600">
                    <a:schemeClr val="bg1">
                      <a:alpha val="75000"/>
                    </a:schemeClr>
                  </a:glow>
                </a:effectLst>
              </a:rPr>
              <a:t>GLOBAL</a:t>
            </a:r>
            <a:br>
              <a:rPr lang="en-US" sz="3600" b="1" dirty="0" smtClean="0">
                <a:effectLst>
                  <a:glow rad="101600">
                    <a:schemeClr val="bg1">
                      <a:alpha val="75000"/>
                    </a:schemeClr>
                  </a:glow>
                </a:effectLst>
              </a:rPr>
            </a:br>
            <a:r>
              <a:rPr lang="en-US" sz="2800" b="1" dirty="0" smtClean="0">
                <a:effectLst>
                  <a:glow rad="101600">
                    <a:schemeClr val="bg1">
                      <a:alpha val="75000"/>
                    </a:schemeClr>
                  </a:glow>
                </a:effectLst>
              </a:rPr>
              <a:t>(intensity histogram transfer)</a:t>
            </a:r>
            <a:endParaRPr lang="en-US" sz="3600" b="1" dirty="0">
              <a:effectLst>
                <a:glow rad="101600">
                  <a:schemeClr val="bg1">
                    <a:alpha val="75000"/>
                  </a:schemeClr>
                </a:glow>
              </a:effectLst>
            </a:endParaRPr>
          </a:p>
        </p:txBody>
      </p:sp>
      <p:sp>
        <p:nvSpPr>
          <p:cNvPr id="7" name="TextBox 6"/>
          <p:cNvSpPr txBox="1"/>
          <p:nvPr/>
        </p:nvSpPr>
        <p:spPr>
          <a:xfrm>
            <a:off x="2535174" y="4220338"/>
            <a:ext cx="4520889" cy="1077218"/>
          </a:xfrm>
          <a:prstGeom prst="rect">
            <a:avLst/>
          </a:prstGeom>
          <a:noFill/>
        </p:spPr>
        <p:txBody>
          <a:bodyPr wrap="none" rtlCol="0">
            <a:spAutoFit/>
          </a:bodyPr>
          <a:lstStyle/>
          <a:p>
            <a:pPr algn="ctr"/>
            <a:r>
              <a:rPr lang="en-US" sz="3600" b="1" dirty="0" smtClean="0">
                <a:effectLst>
                  <a:glow rad="101600">
                    <a:schemeClr val="bg1">
                      <a:alpha val="75000"/>
                    </a:schemeClr>
                  </a:glow>
                </a:effectLst>
              </a:rPr>
              <a:t>LOCAL</a:t>
            </a:r>
            <a:br>
              <a:rPr lang="en-US" sz="3600" b="1" dirty="0" smtClean="0">
                <a:effectLst>
                  <a:glow rad="101600">
                    <a:schemeClr val="bg1">
                      <a:alpha val="75000"/>
                    </a:schemeClr>
                  </a:glow>
                </a:effectLst>
              </a:rPr>
            </a:br>
            <a:r>
              <a:rPr lang="en-US" sz="2800" b="1" dirty="0" smtClean="0">
                <a:effectLst>
                  <a:glow rad="101600">
                    <a:schemeClr val="bg1">
                      <a:alpha val="75000"/>
                    </a:schemeClr>
                  </a:glow>
                </a:effectLst>
              </a:rPr>
              <a:t>(gradient histogram transfer)</a:t>
            </a:r>
            <a:endParaRPr lang="en-US" sz="3600" b="1" dirty="0">
              <a:effectLst>
                <a:glow rad="101600">
                  <a:schemeClr val="bg1">
                    <a:alpha val="75000"/>
                  </a:schemeClr>
                </a:glow>
              </a:effectLst>
            </a:endParaRPr>
          </a:p>
        </p:txBody>
      </p:sp>
      <p:sp>
        <p:nvSpPr>
          <p:cNvPr id="11" name="TextBox 10"/>
          <p:cNvSpPr txBox="1"/>
          <p:nvPr/>
        </p:nvSpPr>
        <p:spPr>
          <a:xfrm>
            <a:off x="0" y="6008861"/>
            <a:ext cx="9144000" cy="523220"/>
          </a:xfrm>
          <a:prstGeom prst="rect">
            <a:avLst/>
          </a:prstGeom>
          <a:noFill/>
        </p:spPr>
        <p:txBody>
          <a:bodyPr wrap="square" rtlCol="0">
            <a:spAutoFit/>
          </a:bodyPr>
          <a:lstStyle/>
          <a:p>
            <a:pPr algn="ctr"/>
            <a:r>
              <a:rPr lang="en-US" sz="2800" dirty="0" smtClean="0"/>
              <a:t>Advantage: no image decomposition </a:t>
            </a:r>
            <a:r>
              <a:rPr lang="en-US" sz="2400" dirty="0" smtClean="0">
                <a:latin typeface="Wingdings"/>
                <a:ea typeface="Wingdings"/>
                <a:cs typeface="Wingdings"/>
                <a:sym typeface="Wingdings"/>
              </a:rPr>
              <a:t></a:t>
            </a:r>
            <a:r>
              <a:rPr lang="en-US" sz="2800" dirty="0" smtClean="0">
                <a:sym typeface="Wingdings"/>
              </a:rPr>
              <a:t> faster, more robust</a:t>
            </a:r>
            <a:endParaRPr lang="en-US" sz="2800" dirty="0"/>
          </a:p>
        </p:txBody>
      </p:sp>
    </p:spTree>
    <p:extLst>
      <p:ext uri="{BB962C8B-B14F-4D97-AF65-F5344CB8AC3E}">
        <p14:creationId xmlns:p14="http://schemas.microsoft.com/office/powerpoint/2010/main" val="2040490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Alternative Algorithm</a:t>
            </a:r>
            <a:br>
              <a:rPr lang="en-US" dirty="0" smtClean="0"/>
            </a:br>
            <a:r>
              <a:rPr lang="en-US" sz="3100" dirty="0" smtClean="0">
                <a:solidFill>
                  <a:schemeClr val="bg1">
                    <a:lumMod val="50000"/>
                  </a:schemeClr>
                </a:solidFill>
              </a:rPr>
              <a:t>with Mathieu </a:t>
            </a:r>
            <a:r>
              <a:rPr lang="en-US" sz="3100" dirty="0" err="1" smtClean="0">
                <a:solidFill>
                  <a:schemeClr val="bg1">
                    <a:lumMod val="50000"/>
                  </a:schemeClr>
                </a:solidFill>
              </a:rPr>
              <a:t>Aubry</a:t>
            </a:r>
            <a:r>
              <a:rPr lang="en-US" sz="3100" dirty="0" smtClean="0">
                <a:solidFill>
                  <a:schemeClr val="bg1">
                    <a:lumMod val="50000"/>
                  </a:schemeClr>
                </a:solidFill>
              </a:rPr>
              <a:t>, Sam </a:t>
            </a:r>
            <a:r>
              <a:rPr lang="en-US" sz="3100" dirty="0" err="1" smtClean="0">
                <a:solidFill>
                  <a:schemeClr val="bg1">
                    <a:lumMod val="50000"/>
                  </a:schemeClr>
                </a:solidFill>
              </a:rPr>
              <a:t>Hasinoff</a:t>
            </a:r>
            <a:r>
              <a:rPr lang="en-US" sz="3100" dirty="0" smtClean="0">
                <a:solidFill>
                  <a:schemeClr val="bg1">
                    <a:lumMod val="50000"/>
                  </a:schemeClr>
                </a:solidFill>
              </a:rPr>
              <a:t>, Jan </a:t>
            </a:r>
            <a:r>
              <a:rPr lang="en-US" sz="3100" dirty="0" err="1" smtClean="0">
                <a:solidFill>
                  <a:schemeClr val="bg1">
                    <a:lumMod val="50000"/>
                  </a:schemeClr>
                </a:solidFill>
              </a:rPr>
              <a:t>Kautz</a:t>
            </a:r>
            <a:r>
              <a:rPr lang="en-US" sz="3100" dirty="0" smtClean="0">
                <a:solidFill>
                  <a:schemeClr val="bg1">
                    <a:lumMod val="50000"/>
                  </a:schemeClr>
                </a:solidFill>
              </a:rPr>
              <a:t>, </a:t>
            </a:r>
            <a:r>
              <a:rPr lang="en-US" sz="3100" dirty="0" err="1" smtClean="0">
                <a:solidFill>
                  <a:schemeClr val="bg1">
                    <a:lumMod val="50000"/>
                  </a:schemeClr>
                </a:solidFill>
              </a:rPr>
              <a:t>Frédo</a:t>
            </a:r>
            <a:r>
              <a:rPr lang="en-US" sz="3100" dirty="0" smtClean="0">
                <a:solidFill>
                  <a:schemeClr val="bg1">
                    <a:lumMod val="50000"/>
                  </a:schemeClr>
                </a:solidFill>
              </a:rPr>
              <a:t> Durand</a:t>
            </a:r>
            <a:endParaRPr lang="en-US" sz="3600" dirty="0">
              <a:solidFill>
                <a:schemeClr val="bg1">
                  <a:lumMod val="50000"/>
                </a:schemeClr>
              </a:solidFill>
            </a:endParaRPr>
          </a:p>
        </p:txBody>
      </p:sp>
      <p:sp>
        <p:nvSpPr>
          <p:cNvPr id="4" name="Curved Down Arrow 3"/>
          <p:cNvSpPr/>
          <p:nvPr/>
        </p:nvSpPr>
        <p:spPr>
          <a:xfrm>
            <a:off x="2980505" y="1880609"/>
            <a:ext cx="3563649" cy="1451292"/>
          </a:xfrm>
          <a:prstGeom prst="curvedDownArrow">
            <a:avLst>
              <a:gd name="adj1" fmla="val 50000"/>
              <a:gd name="adj2" fmla="val 5000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Curved Down Arrow 4"/>
          <p:cNvSpPr/>
          <p:nvPr/>
        </p:nvSpPr>
        <p:spPr>
          <a:xfrm rot="10800000">
            <a:off x="3005927" y="3846264"/>
            <a:ext cx="3563649" cy="1451292"/>
          </a:xfrm>
          <a:prstGeom prst="curvedDownArrow">
            <a:avLst>
              <a:gd name="adj1" fmla="val 50000"/>
              <a:gd name="adj2" fmla="val 5000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2484329" y="1785805"/>
            <a:ext cx="4571734" cy="1077218"/>
          </a:xfrm>
          <a:prstGeom prst="rect">
            <a:avLst/>
          </a:prstGeom>
          <a:noFill/>
        </p:spPr>
        <p:txBody>
          <a:bodyPr wrap="none" rtlCol="0">
            <a:spAutoFit/>
          </a:bodyPr>
          <a:lstStyle/>
          <a:p>
            <a:pPr algn="ctr"/>
            <a:r>
              <a:rPr lang="en-US" sz="3600" b="1" dirty="0" smtClean="0">
                <a:effectLst>
                  <a:glow rad="101600">
                    <a:schemeClr val="bg1">
                      <a:alpha val="75000"/>
                    </a:schemeClr>
                  </a:glow>
                </a:effectLst>
              </a:rPr>
              <a:t>GLOBAL</a:t>
            </a:r>
            <a:br>
              <a:rPr lang="en-US" sz="3600" b="1" dirty="0" smtClean="0">
                <a:effectLst>
                  <a:glow rad="101600">
                    <a:schemeClr val="bg1">
                      <a:alpha val="75000"/>
                    </a:schemeClr>
                  </a:glow>
                </a:effectLst>
              </a:rPr>
            </a:br>
            <a:r>
              <a:rPr lang="en-US" sz="2800" b="1" dirty="0" smtClean="0">
                <a:effectLst>
                  <a:glow rad="101600">
                    <a:schemeClr val="bg1">
                      <a:alpha val="75000"/>
                    </a:schemeClr>
                  </a:glow>
                </a:effectLst>
              </a:rPr>
              <a:t>(intensity histogram transfer)</a:t>
            </a:r>
            <a:endParaRPr lang="en-US" sz="3600" b="1" dirty="0">
              <a:effectLst>
                <a:glow rad="101600">
                  <a:schemeClr val="bg1">
                    <a:alpha val="75000"/>
                  </a:schemeClr>
                </a:glow>
              </a:effectLst>
            </a:endParaRPr>
          </a:p>
        </p:txBody>
      </p:sp>
      <p:sp>
        <p:nvSpPr>
          <p:cNvPr id="7" name="TextBox 6"/>
          <p:cNvSpPr txBox="1"/>
          <p:nvPr/>
        </p:nvSpPr>
        <p:spPr>
          <a:xfrm>
            <a:off x="2535174" y="4220338"/>
            <a:ext cx="4520889" cy="1077218"/>
          </a:xfrm>
          <a:prstGeom prst="rect">
            <a:avLst/>
          </a:prstGeom>
          <a:noFill/>
        </p:spPr>
        <p:txBody>
          <a:bodyPr wrap="none" rtlCol="0">
            <a:spAutoFit/>
          </a:bodyPr>
          <a:lstStyle/>
          <a:p>
            <a:pPr algn="ctr"/>
            <a:r>
              <a:rPr lang="en-US" sz="3600" b="1" dirty="0" smtClean="0">
                <a:effectLst>
                  <a:glow rad="101600">
                    <a:schemeClr val="bg1">
                      <a:alpha val="75000"/>
                    </a:schemeClr>
                  </a:glow>
                </a:effectLst>
              </a:rPr>
              <a:t>LOCAL</a:t>
            </a:r>
            <a:br>
              <a:rPr lang="en-US" sz="3600" b="1" dirty="0" smtClean="0">
                <a:effectLst>
                  <a:glow rad="101600">
                    <a:schemeClr val="bg1">
                      <a:alpha val="75000"/>
                    </a:schemeClr>
                  </a:glow>
                </a:effectLst>
              </a:rPr>
            </a:br>
            <a:r>
              <a:rPr lang="en-US" sz="2800" b="1" dirty="0" smtClean="0">
                <a:effectLst>
                  <a:glow rad="101600">
                    <a:schemeClr val="bg1">
                      <a:alpha val="75000"/>
                    </a:schemeClr>
                  </a:glow>
                </a:effectLst>
              </a:rPr>
              <a:t>(gradient histogram transfer)</a:t>
            </a:r>
            <a:endParaRPr lang="en-US" sz="3600" b="1" dirty="0">
              <a:effectLst>
                <a:glow rad="101600">
                  <a:schemeClr val="bg1">
                    <a:alpha val="75000"/>
                  </a:schemeClr>
                </a:glow>
              </a:effectLst>
            </a:endParaRPr>
          </a:p>
        </p:txBody>
      </p:sp>
      <p:sp>
        <p:nvSpPr>
          <p:cNvPr id="10" name="TextBox 9"/>
          <p:cNvSpPr txBox="1"/>
          <p:nvPr/>
        </p:nvSpPr>
        <p:spPr>
          <a:xfrm>
            <a:off x="0" y="6008861"/>
            <a:ext cx="9144000" cy="523220"/>
          </a:xfrm>
          <a:prstGeom prst="rect">
            <a:avLst/>
          </a:prstGeom>
          <a:noFill/>
        </p:spPr>
        <p:txBody>
          <a:bodyPr wrap="square" rtlCol="0">
            <a:spAutoFit/>
          </a:bodyPr>
          <a:lstStyle/>
          <a:p>
            <a:pPr algn="ctr"/>
            <a:r>
              <a:rPr lang="en-US" sz="2800" dirty="0" smtClean="0"/>
              <a:t>Advantage: no image decomposition </a:t>
            </a:r>
            <a:r>
              <a:rPr lang="en-US" sz="2400" dirty="0" smtClean="0">
                <a:latin typeface="Wingdings"/>
                <a:ea typeface="Wingdings"/>
                <a:cs typeface="Wingdings"/>
                <a:sym typeface="Wingdings"/>
              </a:rPr>
              <a:t></a:t>
            </a:r>
            <a:r>
              <a:rPr lang="en-US" sz="2800" dirty="0" smtClean="0">
                <a:sym typeface="Wingdings"/>
              </a:rPr>
              <a:t> faster, more robust</a:t>
            </a:r>
            <a:endParaRPr lang="en-US" sz="2800" dirty="0"/>
          </a:p>
        </p:txBody>
      </p:sp>
      <p:sp>
        <p:nvSpPr>
          <p:cNvPr id="3" name="Rounded Rectangular Callout 2"/>
          <p:cNvSpPr/>
          <p:nvPr/>
        </p:nvSpPr>
        <p:spPr>
          <a:xfrm>
            <a:off x="6681669" y="3145805"/>
            <a:ext cx="2337862" cy="1269868"/>
          </a:xfrm>
          <a:prstGeom prst="wedgeRoundRectCallout">
            <a:avLst>
              <a:gd name="adj1" fmla="val -94757"/>
              <a:gd name="adj2" fmla="val 79706"/>
              <a:gd name="adj3" fmla="val 16667"/>
            </a:avLst>
          </a:prstGeom>
          <a:gradFill>
            <a:gsLst>
              <a:gs pos="0">
                <a:srgbClr val="FF0000"/>
              </a:gs>
              <a:gs pos="100000">
                <a:srgbClr val="FF66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Nontrivial </a:t>
            </a:r>
            <a:r>
              <a:rPr lang="en-US" sz="2400" dirty="0" smtClean="0">
                <a:solidFill>
                  <a:schemeClr val="tx1"/>
                </a:solidFill>
              </a:rPr>
              <a:t/>
            </a:r>
            <a:br>
              <a:rPr lang="en-US" sz="2400" dirty="0" smtClean="0">
                <a:solidFill>
                  <a:schemeClr val="tx1"/>
                </a:solidFill>
              </a:rPr>
            </a:br>
            <a:r>
              <a:rPr lang="en-US" sz="2400" dirty="0" smtClean="0">
                <a:solidFill>
                  <a:schemeClr val="tx1"/>
                </a:solidFill>
              </a:rPr>
              <a:t>(cf. tech report)</a:t>
            </a:r>
            <a:endParaRPr lang="en-US" sz="2400" dirty="0">
              <a:solidFill>
                <a:schemeClr val="tx1"/>
              </a:solidFill>
            </a:endParaRPr>
          </a:p>
        </p:txBody>
      </p:sp>
    </p:spTree>
    <p:extLst>
      <p:ext uri="{BB962C8B-B14F-4D97-AF65-F5344CB8AC3E}">
        <p14:creationId xmlns:p14="http://schemas.microsoft.com/office/powerpoint/2010/main" val="4017609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86287"/>
            <a:ext cx="9144000" cy="6071713"/>
          </a:xfrm>
          <a:prstGeom prst="rect">
            <a:avLst/>
          </a:prstGeom>
        </p:spPr>
      </p:pic>
      <p:pic>
        <p:nvPicPr>
          <p:cNvPr id="6" name="Picture 5" descr="rui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924" y="0"/>
            <a:ext cx="2621076" cy="1757146"/>
          </a:xfrm>
          <a:prstGeom prst="rect">
            <a:avLst/>
          </a:prstGeom>
          <a:ln w="76200" cmpd="sng">
            <a:solidFill>
              <a:schemeClr val="bg1"/>
            </a:solidFill>
          </a:ln>
        </p:spPr>
      </p:pic>
      <p:sp>
        <p:nvSpPr>
          <p:cNvPr id="7" name="TextBox 6"/>
          <p:cNvSpPr txBox="1"/>
          <p:nvPr/>
        </p:nvSpPr>
        <p:spPr>
          <a:xfrm>
            <a:off x="8165697" y="1326847"/>
            <a:ext cx="978303" cy="461665"/>
          </a:xfrm>
          <a:prstGeom prst="rect">
            <a:avLst/>
          </a:prstGeom>
          <a:noFill/>
        </p:spPr>
        <p:txBody>
          <a:bodyPr wrap="none" rtlCol="0">
            <a:spAutoFit/>
          </a:bodyPr>
          <a:lstStyle/>
          <a:p>
            <a:pPr algn="r"/>
            <a:r>
              <a:rPr lang="en-US" sz="2400" dirty="0" smtClean="0">
                <a:effectLst>
                  <a:glow rad="101600">
                    <a:schemeClr val="bg1">
                      <a:alpha val="75000"/>
                    </a:schemeClr>
                  </a:glow>
                </a:effectLst>
              </a:rPr>
              <a:t>model</a:t>
            </a:r>
            <a:endParaRPr lang="en-US" sz="2400" dirty="0">
              <a:effectLst>
                <a:glow rad="101600">
                  <a:schemeClr val="bg1">
                    <a:alpha val="75000"/>
                  </a:schemeClr>
                </a:glow>
              </a:effectLst>
            </a:endParaRPr>
          </a:p>
        </p:txBody>
      </p:sp>
      <p:sp>
        <p:nvSpPr>
          <p:cNvPr id="8" name="TextBox 7"/>
          <p:cNvSpPr txBox="1"/>
          <p:nvPr/>
        </p:nvSpPr>
        <p:spPr>
          <a:xfrm>
            <a:off x="0" y="346208"/>
            <a:ext cx="1647957" cy="461665"/>
          </a:xfrm>
          <a:prstGeom prst="rect">
            <a:avLst/>
          </a:prstGeom>
          <a:noFill/>
        </p:spPr>
        <p:txBody>
          <a:bodyPr wrap="none" rtlCol="0">
            <a:spAutoFit/>
          </a:bodyPr>
          <a:lstStyle/>
          <a:p>
            <a:r>
              <a:rPr lang="en-US" sz="2400" dirty="0" smtClean="0">
                <a:effectLst>
                  <a:glow rad="101600">
                    <a:schemeClr val="bg1">
                      <a:alpha val="75000"/>
                    </a:schemeClr>
                  </a:glow>
                </a:effectLst>
              </a:rPr>
              <a:t>input (HDR)</a:t>
            </a:r>
            <a:endParaRPr lang="en-US" sz="2400" dirty="0">
              <a:effectLst>
                <a:glow rad="101600">
                  <a:schemeClr val="bg1">
                    <a:alpha val="75000"/>
                  </a:schemeClr>
                </a:glow>
              </a:effectLst>
            </a:endParaRPr>
          </a:p>
        </p:txBody>
      </p:sp>
    </p:spTree>
    <p:extLst>
      <p:ext uri="{BB962C8B-B14F-4D97-AF65-F5344CB8AC3E}">
        <p14:creationId xmlns:p14="http://schemas.microsoft.com/office/powerpoint/2010/main" val="429362076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tRushmore_500_to_ruins_iter_7_color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6287"/>
            <a:ext cx="9144000" cy="6071713"/>
          </a:xfrm>
          <a:prstGeom prst="rect">
            <a:avLst/>
          </a:prstGeom>
        </p:spPr>
      </p:pic>
      <p:pic>
        <p:nvPicPr>
          <p:cNvPr id="5" name="Picture 4" descr="rui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924" y="0"/>
            <a:ext cx="2621076" cy="1757146"/>
          </a:xfrm>
          <a:prstGeom prst="rect">
            <a:avLst/>
          </a:prstGeom>
          <a:ln w="76200" cmpd="sng">
            <a:solidFill>
              <a:schemeClr val="bg1"/>
            </a:solidFill>
          </a:ln>
        </p:spPr>
      </p:pic>
      <p:sp>
        <p:nvSpPr>
          <p:cNvPr id="6" name="TextBox 5"/>
          <p:cNvSpPr txBox="1"/>
          <p:nvPr/>
        </p:nvSpPr>
        <p:spPr>
          <a:xfrm>
            <a:off x="8165697" y="1326847"/>
            <a:ext cx="978303" cy="461665"/>
          </a:xfrm>
          <a:prstGeom prst="rect">
            <a:avLst/>
          </a:prstGeom>
          <a:noFill/>
        </p:spPr>
        <p:txBody>
          <a:bodyPr wrap="none" rtlCol="0">
            <a:spAutoFit/>
          </a:bodyPr>
          <a:lstStyle/>
          <a:p>
            <a:pPr algn="r"/>
            <a:r>
              <a:rPr lang="en-US" sz="2400" dirty="0" smtClean="0">
                <a:effectLst>
                  <a:glow rad="101600">
                    <a:schemeClr val="bg1">
                      <a:alpha val="75000"/>
                    </a:schemeClr>
                  </a:glow>
                </a:effectLst>
              </a:rPr>
              <a:t>model</a:t>
            </a:r>
            <a:endParaRPr lang="en-US" sz="2400" dirty="0">
              <a:effectLst>
                <a:glow rad="101600">
                  <a:schemeClr val="bg1">
                    <a:alpha val="75000"/>
                  </a:schemeClr>
                </a:glow>
              </a:effectLst>
            </a:endParaRPr>
          </a:p>
        </p:txBody>
      </p:sp>
      <p:sp>
        <p:nvSpPr>
          <p:cNvPr id="7" name="TextBox 6"/>
          <p:cNvSpPr txBox="1"/>
          <p:nvPr/>
        </p:nvSpPr>
        <p:spPr>
          <a:xfrm>
            <a:off x="0" y="346208"/>
            <a:ext cx="1038265" cy="461665"/>
          </a:xfrm>
          <a:prstGeom prst="rect">
            <a:avLst/>
          </a:prstGeom>
          <a:noFill/>
        </p:spPr>
        <p:txBody>
          <a:bodyPr wrap="none" rtlCol="0">
            <a:spAutoFit/>
          </a:bodyPr>
          <a:lstStyle/>
          <a:p>
            <a:r>
              <a:rPr lang="en-US" sz="2400" dirty="0" smtClean="0">
                <a:effectLst>
                  <a:glow rad="101600">
                    <a:schemeClr val="bg1">
                      <a:alpha val="75000"/>
                    </a:schemeClr>
                  </a:glow>
                </a:effectLst>
              </a:rPr>
              <a:t>output</a:t>
            </a:r>
            <a:endParaRPr lang="en-US" sz="2400" dirty="0">
              <a:effectLst>
                <a:glow rad="101600">
                  <a:schemeClr val="bg1">
                    <a:alpha val="75000"/>
                  </a:schemeClr>
                </a:glow>
              </a:effectLst>
            </a:endParaRPr>
          </a:p>
        </p:txBody>
      </p:sp>
    </p:spTree>
    <p:extLst>
      <p:ext uri="{BB962C8B-B14F-4D97-AF65-F5344CB8AC3E}">
        <p14:creationId xmlns:p14="http://schemas.microsoft.com/office/powerpoint/2010/main" val="112322590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Model-based adjustment is easy</a:t>
            </a:r>
          </a:p>
          <a:p>
            <a:pPr lvl="1"/>
            <a:r>
              <a:rPr lang="en-US" dirty="0" smtClean="0"/>
              <a:t>only need to have an example of the desired look</a:t>
            </a:r>
          </a:p>
          <a:p>
            <a:pPr lvl="1"/>
            <a:endParaRPr lang="en-US" dirty="0"/>
          </a:p>
          <a:p>
            <a:r>
              <a:rPr lang="en-US" dirty="0" smtClean="0"/>
              <a:t>Tonal aspects of “look” well characterized by</a:t>
            </a:r>
          </a:p>
          <a:p>
            <a:pPr lvl="1"/>
            <a:r>
              <a:rPr lang="en-US" dirty="0" smtClean="0"/>
              <a:t>0</a:t>
            </a:r>
            <a:r>
              <a:rPr lang="en-US" baseline="30000" dirty="0" smtClean="0"/>
              <a:t>th</a:t>
            </a:r>
            <a:r>
              <a:rPr lang="en-US" dirty="0" smtClean="0"/>
              <a:t> order statistics: luminance histogram</a:t>
            </a:r>
          </a:p>
          <a:p>
            <a:pPr lvl="1"/>
            <a:r>
              <a:rPr lang="en-US" dirty="0" smtClean="0"/>
              <a:t>1</a:t>
            </a:r>
            <a:r>
              <a:rPr lang="en-US" baseline="30000" dirty="0" smtClean="0"/>
              <a:t>st</a:t>
            </a:r>
            <a:r>
              <a:rPr lang="en-US" dirty="0" smtClean="0"/>
              <a:t> order statistics: “texture” histogram</a:t>
            </a:r>
            <a:endParaRPr lang="en-US" dirty="0"/>
          </a:p>
        </p:txBody>
      </p:sp>
    </p:spTree>
    <p:extLst>
      <p:ext uri="{BB962C8B-B14F-4D97-AF65-F5344CB8AC3E}">
        <p14:creationId xmlns:p14="http://schemas.microsoft.com/office/powerpoint/2010/main" val="80302155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_MG_4789-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4512"/>
          </a:xfrm>
          <a:prstGeom prst="rect">
            <a:avLst/>
          </a:prstGeom>
        </p:spPr>
      </p:pic>
      <p:sp>
        <p:nvSpPr>
          <p:cNvPr id="5" name="TextBox 4"/>
          <p:cNvSpPr txBox="1"/>
          <p:nvPr/>
        </p:nvSpPr>
        <p:spPr>
          <a:xfrm>
            <a:off x="0" y="6193905"/>
            <a:ext cx="9144000" cy="461665"/>
          </a:xfrm>
          <a:prstGeom prst="rect">
            <a:avLst/>
          </a:prstGeom>
          <a:noFill/>
        </p:spPr>
        <p:txBody>
          <a:bodyPr wrap="square" rtlCol="0">
            <a:spAutoFit/>
          </a:bodyPr>
          <a:lstStyle/>
          <a:p>
            <a:pPr algn="ctr"/>
            <a:r>
              <a:rPr lang="en-US" sz="2400" dirty="0" smtClean="0">
                <a:solidFill>
                  <a:schemeClr val="bg1"/>
                </a:solidFill>
              </a:rPr>
              <a:t>“Straight out of the camera”</a:t>
            </a:r>
            <a:endParaRPr lang="en-US" sz="2400" dirty="0">
              <a:solidFill>
                <a:schemeClr val="bg1"/>
              </a:solidFill>
            </a:endParaRPr>
          </a:p>
        </p:txBody>
      </p:sp>
    </p:spTree>
    <p:extLst>
      <p:ext uri="{BB962C8B-B14F-4D97-AF65-F5344CB8AC3E}">
        <p14:creationId xmlns:p14="http://schemas.microsoft.com/office/powerpoint/2010/main" val="2198574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Solution #2</a:t>
            </a:r>
            <a:br>
              <a:rPr lang="en-US" dirty="0" smtClean="0"/>
            </a:br>
            <a:r>
              <a:rPr lang="en-US" dirty="0" smtClean="0"/>
              <a:t>Machine Learning</a:t>
            </a:r>
            <a:endParaRPr lang="en-US" dirty="0"/>
          </a:p>
        </p:txBody>
      </p:sp>
      <p:sp>
        <p:nvSpPr>
          <p:cNvPr id="7" name="Subtitle 6"/>
          <p:cNvSpPr>
            <a:spLocks noGrp="1"/>
          </p:cNvSpPr>
          <p:nvPr>
            <p:ph type="subTitle" idx="1"/>
          </p:nvPr>
        </p:nvSpPr>
        <p:spPr/>
        <p:txBody>
          <a:bodyPr>
            <a:normAutofit fontScale="92500" lnSpcReduction="20000"/>
          </a:bodyPr>
          <a:lstStyle/>
          <a:p>
            <a:r>
              <a:rPr lang="en-US" dirty="0" smtClean="0"/>
              <a:t>with Vladimir </a:t>
            </a:r>
            <a:r>
              <a:rPr lang="en-US" dirty="0" err="1" smtClean="0"/>
              <a:t>Bychkovsky</a:t>
            </a:r>
            <a:r>
              <a:rPr lang="en-US" dirty="0" smtClean="0"/>
              <a:t>, Eric Chan,</a:t>
            </a:r>
            <a:br>
              <a:rPr lang="en-US" dirty="0" smtClean="0"/>
            </a:br>
            <a:r>
              <a:rPr lang="en-US" dirty="0" smtClean="0"/>
              <a:t>and </a:t>
            </a:r>
            <a:r>
              <a:rPr lang="en-US" dirty="0" err="1" smtClean="0"/>
              <a:t>Frédo</a:t>
            </a:r>
            <a:r>
              <a:rPr lang="en-US" dirty="0" smtClean="0"/>
              <a:t> Durand</a:t>
            </a:r>
          </a:p>
          <a:p>
            <a:endParaRPr lang="en-US" dirty="0" smtClean="0"/>
          </a:p>
          <a:p>
            <a:r>
              <a:rPr lang="en-US" dirty="0" smtClean="0"/>
              <a:t>[CVPR’11]</a:t>
            </a:r>
            <a:endParaRPr lang="en-US" dirty="0"/>
          </a:p>
        </p:txBody>
      </p:sp>
    </p:spTree>
    <p:extLst>
      <p:ext uri="{BB962C8B-B14F-4D97-AF65-F5344CB8AC3E}">
        <p14:creationId xmlns:p14="http://schemas.microsoft.com/office/powerpoint/2010/main" val="123142385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Objective: Fully Automatic Adjustment</a:t>
            </a:r>
            <a:endParaRPr lang="en-US" dirty="0"/>
          </a:p>
        </p:txBody>
      </p:sp>
      <p:sp>
        <p:nvSpPr>
          <p:cNvPr id="3" name="Content Placeholder 2"/>
          <p:cNvSpPr>
            <a:spLocks noGrp="1"/>
          </p:cNvSpPr>
          <p:nvPr>
            <p:ph idx="1"/>
          </p:nvPr>
        </p:nvSpPr>
        <p:spPr/>
        <p:txBody>
          <a:bodyPr>
            <a:normAutofit/>
          </a:bodyPr>
          <a:lstStyle/>
          <a:p>
            <a:r>
              <a:rPr lang="en-US" sz="3200" dirty="0" smtClean="0"/>
              <a:t>Input: new, unadjusted photo</a:t>
            </a:r>
          </a:p>
          <a:p>
            <a:endParaRPr lang="en-US" sz="3200" dirty="0"/>
          </a:p>
          <a:p>
            <a:r>
              <a:rPr lang="en-US" sz="3200" dirty="0" smtClean="0"/>
              <a:t>Output: adjusted photo</a:t>
            </a:r>
          </a:p>
          <a:p>
            <a:endParaRPr lang="en-US" sz="3200" dirty="0"/>
          </a:p>
          <a:p>
            <a:r>
              <a:rPr lang="en-US" sz="3200" dirty="0" smtClean="0"/>
              <a:t>We focus on global transformations, </a:t>
            </a:r>
            <a:br>
              <a:rPr lang="en-US" sz="3200" dirty="0" smtClean="0"/>
            </a:br>
            <a:r>
              <a:rPr lang="en-US" dirty="0" smtClean="0"/>
              <a:t>i.e</a:t>
            </a:r>
            <a:r>
              <a:rPr lang="en-US" sz="3200" dirty="0" smtClean="0"/>
              <a:t>. no brush, no mask…</a:t>
            </a:r>
            <a:endParaRPr lang="en-US" sz="3200" dirty="0"/>
          </a:p>
        </p:txBody>
      </p:sp>
    </p:spTree>
    <p:extLst>
      <p:ext uri="{BB962C8B-B14F-4D97-AF65-F5344CB8AC3E}">
        <p14:creationId xmlns:p14="http://schemas.microsoft.com/office/powerpoint/2010/main" val="275753125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Previous Work: </a:t>
            </a:r>
            <a:br>
              <a:rPr lang="en-US" dirty="0" smtClean="0"/>
            </a:br>
            <a:r>
              <a:rPr lang="en-US" dirty="0" smtClean="0"/>
              <a:t>Hand</a:t>
            </a:r>
            <a:r>
              <a:rPr lang="en-US" dirty="0"/>
              <a:t>-tuned </a:t>
            </a:r>
            <a:r>
              <a:rPr lang="en-US" dirty="0" smtClean="0"/>
              <a:t>Algorithms</a:t>
            </a:r>
            <a:endParaRPr lang="en-US" dirty="0"/>
          </a:p>
        </p:txBody>
      </p:sp>
      <p:sp>
        <p:nvSpPr>
          <p:cNvPr id="3" name="Content Placeholder 2"/>
          <p:cNvSpPr>
            <a:spLocks noGrp="1"/>
          </p:cNvSpPr>
          <p:nvPr>
            <p:ph idx="1"/>
          </p:nvPr>
        </p:nvSpPr>
        <p:spPr>
          <a:xfrm>
            <a:off x="457200" y="1881909"/>
            <a:ext cx="8229600" cy="4244254"/>
          </a:xfrm>
        </p:spPr>
        <p:txBody>
          <a:bodyPr>
            <a:normAutofit fontScale="92500" lnSpcReduction="10000"/>
          </a:bodyPr>
          <a:lstStyle/>
          <a:p>
            <a:r>
              <a:rPr lang="en-US" sz="3200" dirty="0"/>
              <a:t>E</a:t>
            </a:r>
            <a:r>
              <a:rPr lang="en-US" sz="3200" dirty="0" smtClean="0"/>
              <a:t>asy to understand, </a:t>
            </a:r>
            <a:br>
              <a:rPr lang="en-US" sz="3200" dirty="0" smtClean="0"/>
            </a:br>
            <a:r>
              <a:rPr lang="en-US" sz="3200" dirty="0" smtClean="0"/>
              <a:t>total control</a:t>
            </a:r>
          </a:p>
          <a:p>
            <a:endParaRPr lang="en-US" sz="3200" dirty="0" smtClean="0"/>
          </a:p>
          <a:p>
            <a:r>
              <a:rPr lang="en-US" sz="3200" dirty="0"/>
              <a:t>D</a:t>
            </a:r>
            <a:r>
              <a:rPr lang="en-US" sz="3200" dirty="0" smtClean="0"/>
              <a:t>epends on the </a:t>
            </a:r>
            <a:br>
              <a:rPr lang="en-US" sz="3200" dirty="0" smtClean="0"/>
            </a:br>
            <a:r>
              <a:rPr lang="en-US" sz="3200" dirty="0" smtClean="0"/>
              <a:t>photographic skills </a:t>
            </a:r>
            <a:br>
              <a:rPr lang="en-US" sz="3200" dirty="0" smtClean="0"/>
            </a:br>
            <a:r>
              <a:rPr lang="en-US" sz="3200" dirty="0" smtClean="0"/>
              <a:t>of developer</a:t>
            </a:r>
          </a:p>
          <a:p>
            <a:endParaRPr lang="en-US" sz="3200" dirty="0" smtClean="0"/>
          </a:p>
          <a:p>
            <a:r>
              <a:rPr lang="en-US" sz="3200" dirty="0"/>
              <a:t>P</a:t>
            </a:r>
            <a:r>
              <a:rPr lang="en-US" sz="3200" dirty="0" smtClean="0"/>
              <a:t>ainstaking to adapt </a:t>
            </a:r>
            <a:br>
              <a:rPr lang="en-US" sz="3200" dirty="0" smtClean="0"/>
            </a:br>
            <a:r>
              <a:rPr lang="en-US" sz="3200" dirty="0" smtClean="0"/>
              <a:t>to specific styles</a:t>
            </a:r>
          </a:p>
        </p:txBody>
      </p:sp>
      <p:pic>
        <p:nvPicPr>
          <p:cNvPr id="6" name="Picture 5"/>
          <p:cNvPicPr>
            <a:picLocks noChangeAspect="1"/>
          </p:cNvPicPr>
          <p:nvPr/>
        </p:nvPicPr>
        <p:blipFill>
          <a:blip r:embed="rId2"/>
          <a:stretch>
            <a:fillRect/>
          </a:stretch>
        </p:blipFill>
        <p:spPr>
          <a:xfrm>
            <a:off x="4687455" y="2088593"/>
            <a:ext cx="4178585" cy="3714298"/>
          </a:xfrm>
          <a:prstGeom prst="rect">
            <a:avLst/>
          </a:prstGeom>
        </p:spPr>
      </p:pic>
    </p:spTree>
    <p:extLst>
      <p:ext uri="{BB962C8B-B14F-4D97-AF65-F5344CB8AC3E}">
        <p14:creationId xmlns:p14="http://schemas.microsoft.com/office/powerpoint/2010/main" val="300876865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1-04-24 at 6.52.33 PM.pdf"/>
          <p:cNvPicPr>
            <a:picLocks noChangeAspect="1"/>
          </p:cNvPicPr>
          <p:nvPr/>
        </p:nvPicPr>
        <p:blipFill rotWithShape="1">
          <a:blip r:embed="rId2">
            <a:extLst>
              <a:ext uri="{28A0092B-C50C-407E-A947-70E740481C1C}">
                <a14:useLocalDpi xmlns:a14="http://schemas.microsoft.com/office/drawing/2010/main" val="0"/>
              </a:ext>
            </a:extLst>
          </a:blip>
          <a:srcRect r="14103" b="24541"/>
          <a:stretch/>
        </p:blipFill>
        <p:spPr>
          <a:xfrm>
            <a:off x="5261878" y="2736272"/>
            <a:ext cx="3707786" cy="2702147"/>
          </a:xfrm>
          <a:prstGeom prst="rect">
            <a:avLst/>
          </a:prstGeom>
        </p:spPr>
      </p:pic>
      <p:sp>
        <p:nvSpPr>
          <p:cNvPr id="3" name="Title 2"/>
          <p:cNvSpPr>
            <a:spLocks noGrp="1"/>
          </p:cNvSpPr>
          <p:nvPr>
            <p:ph type="title"/>
          </p:nvPr>
        </p:nvSpPr>
        <p:spPr/>
        <p:txBody>
          <a:bodyPr>
            <a:normAutofit fontScale="90000"/>
          </a:bodyPr>
          <a:lstStyle/>
          <a:p>
            <a:r>
              <a:rPr lang="en-US" dirty="0" smtClean="0"/>
              <a:t>Previous Work: </a:t>
            </a:r>
            <a:br>
              <a:rPr lang="en-US" dirty="0" smtClean="0"/>
            </a:br>
            <a:r>
              <a:rPr lang="en-US" dirty="0" smtClean="0"/>
              <a:t>Flickr</a:t>
            </a:r>
            <a:r>
              <a:rPr lang="en-US" dirty="0"/>
              <a:t>-based </a:t>
            </a:r>
            <a:r>
              <a:rPr lang="en-US" dirty="0" smtClean="0"/>
              <a:t>Restoration </a:t>
            </a:r>
            <a:r>
              <a:rPr lang="en-US" sz="3600" dirty="0" smtClean="0">
                <a:solidFill>
                  <a:schemeClr val="bg1">
                    <a:lumMod val="50000"/>
                  </a:schemeClr>
                </a:solidFill>
              </a:rPr>
              <a:t>[Dale 2009]</a:t>
            </a:r>
            <a:r>
              <a:rPr lang="en-US" dirty="0" smtClean="0"/>
              <a:t> </a:t>
            </a:r>
            <a:endParaRPr lang="en-US" dirty="0"/>
          </a:p>
        </p:txBody>
      </p:sp>
      <p:sp>
        <p:nvSpPr>
          <p:cNvPr id="4" name="Content Placeholder 3"/>
          <p:cNvSpPr>
            <a:spLocks noGrp="1"/>
          </p:cNvSpPr>
          <p:nvPr>
            <p:ph idx="1"/>
          </p:nvPr>
        </p:nvSpPr>
        <p:spPr>
          <a:xfrm>
            <a:off x="138545" y="1905000"/>
            <a:ext cx="8548255" cy="4221163"/>
          </a:xfrm>
        </p:spPr>
        <p:txBody>
          <a:bodyPr>
            <a:normAutofit lnSpcReduction="10000"/>
          </a:bodyPr>
          <a:lstStyle/>
          <a:p>
            <a:r>
              <a:rPr lang="en-US" sz="2800" dirty="0" smtClean="0">
                <a:solidFill>
                  <a:srgbClr val="000000"/>
                </a:solidFill>
              </a:rPr>
              <a:t>Many images (cheap to get)</a:t>
            </a:r>
          </a:p>
          <a:p>
            <a:endParaRPr lang="en-US" sz="2800" dirty="0" smtClean="0">
              <a:solidFill>
                <a:srgbClr val="000000"/>
              </a:solidFill>
            </a:endParaRPr>
          </a:p>
          <a:p>
            <a:r>
              <a:rPr lang="en-US" sz="2800" dirty="0" smtClean="0">
                <a:solidFill>
                  <a:srgbClr val="000000"/>
                </a:solidFill>
              </a:rPr>
              <a:t>Only output is available</a:t>
            </a:r>
          </a:p>
          <a:p>
            <a:pPr lvl="1"/>
            <a:r>
              <a:rPr lang="en-US" dirty="0" smtClean="0">
                <a:solidFill>
                  <a:srgbClr val="000000"/>
                </a:solidFill>
              </a:rPr>
              <a:t>Image descriptor must be </a:t>
            </a:r>
            <a:br>
              <a:rPr lang="en-US" dirty="0" smtClean="0">
                <a:solidFill>
                  <a:srgbClr val="000000"/>
                </a:solidFill>
              </a:rPr>
            </a:br>
            <a:r>
              <a:rPr lang="en-US" dirty="0" smtClean="0">
                <a:solidFill>
                  <a:srgbClr val="000000"/>
                </a:solidFill>
              </a:rPr>
              <a:t>invariant to the adjustment</a:t>
            </a:r>
          </a:p>
          <a:p>
            <a:endParaRPr lang="en-US" sz="2800" dirty="0" smtClean="0">
              <a:solidFill>
                <a:srgbClr val="000000"/>
              </a:solidFill>
            </a:endParaRPr>
          </a:p>
          <a:p>
            <a:r>
              <a:rPr lang="en-US" sz="2800" dirty="0" smtClean="0">
                <a:solidFill>
                  <a:srgbClr val="000000"/>
                </a:solidFill>
              </a:rPr>
              <a:t>Demonstrated on </a:t>
            </a:r>
            <a:br>
              <a:rPr lang="en-US" sz="2800" dirty="0" smtClean="0">
                <a:solidFill>
                  <a:srgbClr val="000000"/>
                </a:solidFill>
              </a:rPr>
            </a:br>
            <a:r>
              <a:rPr lang="en-US" sz="2800" dirty="0" smtClean="0">
                <a:solidFill>
                  <a:srgbClr val="000000"/>
                </a:solidFill>
              </a:rPr>
              <a:t>degraded images</a:t>
            </a:r>
          </a:p>
          <a:p>
            <a:pPr lvl="1"/>
            <a:r>
              <a:rPr lang="en-US" dirty="0" smtClean="0">
                <a:solidFill>
                  <a:srgbClr val="000000"/>
                </a:solidFill>
              </a:rPr>
              <a:t>Our input photos are ok.</a:t>
            </a:r>
          </a:p>
          <a:p>
            <a:pPr lvl="2"/>
            <a:endParaRPr lang="en-US" dirty="0" smtClean="0">
              <a:solidFill>
                <a:srgbClr val="7F7F7F"/>
              </a:solidFill>
            </a:endParaRPr>
          </a:p>
        </p:txBody>
      </p:sp>
    </p:spTree>
    <p:extLst>
      <p:ext uri="{BB962C8B-B14F-4D97-AF65-F5344CB8AC3E}">
        <p14:creationId xmlns:p14="http://schemas.microsoft.com/office/powerpoint/2010/main" val="388245033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4723"/>
            <a:ext cx="8229600" cy="1143000"/>
          </a:xfrm>
        </p:spPr>
        <p:txBody>
          <a:bodyPr>
            <a:normAutofit fontScale="90000"/>
          </a:bodyPr>
          <a:lstStyle/>
          <a:p>
            <a:r>
              <a:rPr lang="en-US" dirty="0" smtClean="0"/>
              <a:t>Previous Work: </a:t>
            </a:r>
            <a:br>
              <a:rPr lang="en-US" dirty="0" smtClean="0"/>
            </a:br>
            <a:r>
              <a:rPr lang="en-US" dirty="0" smtClean="0"/>
              <a:t>Machine Learning </a:t>
            </a:r>
            <a:r>
              <a:rPr lang="en-US" dirty="0"/>
              <a:t>on </a:t>
            </a:r>
            <a:r>
              <a:rPr lang="en-US" dirty="0" smtClean="0"/>
              <a:t>Synthetic Data </a:t>
            </a:r>
            <a:r>
              <a:rPr lang="en-US" sz="3600" dirty="0" smtClean="0">
                <a:solidFill>
                  <a:srgbClr val="7F7F7F"/>
                </a:solidFill>
              </a:rPr>
              <a:t>[Kang et al. 2010]</a:t>
            </a:r>
            <a:r>
              <a:rPr lang="en-US" dirty="0" smtClean="0"/>
              <a:t> </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t>	</a:t>
            </a:r>
          </a:p>
          <a:p>
            <a:r>
              <a:rPr lang="en-US" sz="2800" dirty="0" smtClean="0"/>
              <a:t>Principled</a:t>
            </a:r>
            <a:endParaRPr lang="en-US" dirty="0" smtClean="0"/>
          </a:p>
          <a:p>
            <a:r>
              <a:rPr lang="en-US" sz="2800" dirty="0"/>
              <a:t>L</a:t>
            </a:r>
            <a:r>
              <a:rPr lang="en-US" sz="2800" dirty="0" smtClean="0"/>
              <a:t>imited because of lack of data</a:t>
            </a:r>
          </a:p>
          <a:p>
            <a:pPr lvl="1"/>
            <a:r>
              <a:rPr lang="en-US" dirty="0" smtClean="0"/>
              <a:t>does not perform </a:t>
            </a:r>
            <a:br>
              <a:rPr lang="en-US" dirty="0" smtClean="0"/>
            </a:br>
            <a:r>
              <a:rPr lang="en-US" dirty="0" smtClean="0"/>
              <a:t>better than best </a:t>
            </a:r>
            <a:br>
              <a:rPr lang="en-US" dirty="0" smtClean="0"/>
            </a:br>
            <a:r>
              <a:rPr lang="en-US" dirty="0" smtClean="0"/>
              <a:t>hand-tuned algorithm</a:t>
            </a:r>
            <a:endParaRPr lang="en-US" dirty="0"/>
          </a:p>
        </p:txBody>
      </p:sp>
      <p:pic>
        <p:nvPicPr>
          <p:cNvPr id="4" name="Picture 3"/>
          <p:cNvPicPr>
            <a:picLocks noChangeAspect="1"/>
          </p:cNvPicPr>
          <p:nvPr/>
        </p:nvPicPr>
        <p:blipFill>
          <a:blip r:embed="rId2"/>
          <a:stretch>
            <a:fillRect/>
          </a:stretch>
        </p:blipFill>
        <p:spPr>
          <a:xfrm>
            <a:off x="4870195" y="3654143"/>
            <a:ext cx="4049322" cy="2567505"/>
          </a:xfrm>
          <a:prstGeom prst="rect">
            <a:avLst/>
          </a:prstGeom>
        </p:spPr>
      </p:pic>
    </p:spTree>
    <p:extLst>
      <p:ext uri="{BB962C8B-B14F-4D97-AF65-F5344CB8AC3E}">
        <p14:creationId xmlns:p14="http://schemas.microsoft.com/office/powerpoint/2010/main" val="423477663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3729"/>
            <a:ext cx="8229600" cy="1143000"/>
          </a:xfrm>
        </p:spPr>
        <p:txBody>
          <a:bodyPr>
            <a:normAutofit/>
          </a:bodyPr>
          <a:lstStyle/>
          <a:p>
            <a:r>
              <a:rPr lang="en-US" dirty="0" smtClean="0"/>
              <a:t>Our Approach: Supervised Learning</a:t>
            </a:r>
            <a:endParaRPr lang="en-US" dirty="0"/>
          </a:p>
        </p:txBody>
      </p:sp>
      <p:sp>
        <p:nvSpPr>
          <p:cNvPr id="4" name="Content Placeholder 3"/>
          <p:cNvSpPr>
            <a:spLocks noGrp="1"/>
          </p:cNvSpPr>
          <p:nvPr>
            <p:ph idx="1"/>
          </p:nvPr>
        </p:nvSpPr>
        <p:spPr>
          <a:xfrm>
            <a:off x="457200" y="1503123"/>
            <a:ext cx="8229600" cy="4239587"/>
          </a:xfrm>
        </p:spPr>
        <p:txBody>
          <a:bodyPr>
            <a:normAutofit/>
          </a:bodyPr>
          <a:lstStyle/>
          <a:p>
            <a:r>
              <a:rPr lang="en-US" sz="3200" dirty="0" smtClean="0"/>
              <a:t>A dataset of input and retouched photos</a:t>
            </a:r>
          </a:p>
          <a:p>
            <a:endParaRPr lang="en-US" sz="3200" dirty="0" smtClean="0"/>
          </a:p>
          <a:p>
            <a:r>
              <a:rPr lang="en-US" sz="3200" dirty="0" smtClean="0"/>
              <a:t>Transformation as labels</a:t>
            </a:r>
          </a:p>
          <a:p>
            <a:endParaRPr lang="en-US" sz="3200" dirty="0" smtClean="0"/>
          </a:p>
          <a:p>
            <a:r>
              <a:rPr lang="en-US" sz="3200" dirty="0" smtClean="0"/>
              <a:t>Image descriptors as features</a:t>
            </a:r>
          </a:p>
          <a:p>
            <a:endParaRPr lang="en-US" sz="3200" dirty="0" smtClean="0"/>
          </a:p>
          <a:p>
            <a:r>
              <a:rPr lang="en-US" sz="3200" dirty="0" smtClean="0"/>
              <a:t>We learn the mapping from features to labels</a:t>
            </a:r>
          </a:p>
        </p:txBody>
      </p:sp>
    </p:spTree>
    <p:extLst>
      <p:ext uri="{BB962C8B-B14F-4D97-AF65-F5344CB8AC3E}">
        <p14:creationId xmlns:p14="http://schemas.microsoft.com/office/powerpoint/2010/main" val="61368785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314874" y="1562613"/>
            <a:ext cx="939719" cy="625853"/>
          </a:xfrm>
          <a:prstGeom prst="rect">
            <a:avLst/>
          </a:prstGeom>
        </p:spPr>
      </p:pic>
      <p:pic>
        <p:nvPicPr>
          <p:cNvPr id="6" name="Picture 5"/>
          <p:cNvPicPr>
            <a:picLocks noChangeAspect="1"/>
          </p:cNvPicPr>
          <p:nvPr/>
        </p:nvPicPr>
        <p:blipFill>
          <a:blip r:embed="rId4"/>
          <a:stretch>
            <a:fillRect/>
          </a:stretch>
        </p:blipFill>
        <p:spPr>
          <a:xfrm>
            <a:off x="6314875" y="3902541"/>
            <a:ext cx="939719" cy="629612"/>
          </a:xfrm>
          <a:prstGeom prst="rect">
            <a:avLst/>
          </a:prstGeom>
        </p:spPr>
      </p:pic>
      <p:pic>
        <p:nvPicPr>
          <p:cNvPr id="7" name="Picture 6"/>
          <p:cNvPicPr>
            <a:picLocks noChangeAspect="1"/>
          </p:cNvPicPr>
          <p:nvPr/>
        </p:nvPicPr>
        <p:blipFill>
          <a:blip r:embed="rId5"/>
          <a:stretch>
            <a:fillRect/>
          </a:stretch>
        </p:blipFill>
        <p:spPr>
          <a:xfrm>
            <a:off x="6313414" y="3127887"/>
            <a:ext cx="939719" cy="623973"/>
          </a:xfrm>
          <a:prstGeom prst="rect">
            <a:avLst/>
          </a:prstGeom>
        </p:spPr>
      </p:pic>
      <p:pic>
        <p:nvPicPr>
          <p:cNvPr id="8" name="Picture 7"/>
          <p:cNvPicPr>
            <a:picLocks noChangeAspect="1"/>
          </p:cNvPicPr>
          <p:nvPr/>
        </p:nvPicPr>
        <p:blipFill>
          <a:blip r:embed="rId6"/>
          <a:stretch>
            <a:fillRect/>
          </a:stretch>
        </p:blipFill>
        <p:spPr>
          <a:xfrm>
            <a:off x="5235865" y="3908178"/>
            <a:ext cx="939719" cy="625853"/>
          </a:xfrm>
          <a:prstGeom prst="rect">
            <a:avLst/>
          </a:prstGeom>
        </p:spPr>
      </p:pic>
      <p:pic>
        <p:nvPicPr>
          <p:cNvPr id="9" name="Picture 8"/>
          <p:cNvPicPr>
            <a:picLocks noChangeAspect="1"/>
          </p:cNvPicPr>
          <p:nvPr/>
        </p:nvPicPr>
        <p:blipFill>
          <a:blip r:embed="rId7"/>
          <a:stretch>
            <a:fillRect/>
          </a:stretch>
        </p:blipFill>
        <p:spPr>
          <a:xfrm>
            <a:off x="7395342" y="2305328"/>
            <a:ext cx="939719" cy="625853"/>
          </a:xfrm>
          <a:prstGeom prst="rect">
            <a:avLst/>
          </a:prstGeom>
        </p:spPr>
      </p:pic>
      <p:pic>
        <p:nvPicPr>
          <p:cNvPr id="10" name="Picture 9"/>
          <p:cNvPicPr>
            <a:picLocks noChangeAspect="1"/>
          </p:cNvPicPr>
          <p:nvPr/>
        </p:nvPicPr>
        <p:blipFill>
          <a:blip r:embed="rId8"/>
          <a:stretch>
            <a:fillRect/>
          </a:stretch>
        </p:blipFill>
        <p:spPr>
          <a:xfrm>
            <a:off x="7399675" y="3902540"/>
            <a:ext cx="939719" cy="631491"/>
          </a:xfrm>
          <a:prstGeom prst="rect">
            <a:avLst/>
          </a:prstGeom>
        </p:spPr>
      </p:pic>
      <p:pic>
        <p:nvPicPr>
          <p:cNvPr id="12" name="Picture 11"/>
          <p:cNvPicPr>
            <a:picLocks noChangeAspect="1"/>
          </p:cNvPicPr>
          <p:nvPr/>
        </p:nvPicPr>
        <p:blipFill>
          <a:blip r:embed="rId9"/>
          <a:stretch>
            <a:fillRect/>
          </a:stretch>
        </p:blipFill>
        <p:spPr>
          <a:xfrm>
            <a:off x="5235865" y="5411322"/>
            <a:ext cx="939719" cy="625853"/>
          </a:xfrm>
          <a:prstGeom prst="rect">
            <a:avLst/>
          </a:prstGeom>
        </p:spPr>
      </p:pic>
      <p:pic>
        <p:nvPicPr>
          <p:cNvPr id="13" name="Picture 12"/>
          <p:cNvPicPr>
            <a:picLocks noChangeAspect="1"/>
          </p:cNvPicPr>
          <p:nvPr/>
        </p:nvPicPr>
        <p:blipFill>
          <a:blip r:embed="rId10"/>
          <a:stretch>
            <a:fillRect/>
          </a:stretch>
        </p:blipFill>
        <p:spPr>
          <a:xfrm>
            <a:off x="6314874" y="2305328"/>
            <a:ext cx="939719" cy="625853"/>
          </a:xfrm>
          <a:prstGeom prst="rect">
            <a:avLst/>
          </a:prstGeom>
        </p:spPr>
      </p:pic>
      <p:pic>
        <p:nvPicPr>
          <p:cNvPr id="14" name="Picture 13"/>
          <p:cNvPicPr>
            <a:picLocks noChangeAspect="1"/>
          </p:cNvPicPr>
          <p:nvPr/>
        </p:nvPicPr>
        <p:blipFill>
          <a:blip r:embed="rId11"/>
          <a:stretch>
            <a:fillRect/>
          </a:stretch>
        </p:blipFill>
        <p:spPr>
          <a:xfrm>
            <a:off x="5235865" y="6150679"/>
            <a:ext cx="939719" cy="625853"/>
          </a:xfrm>
          <a:prstGeom prst="rect">
            <a:avLst/>
          </a:prstGeom>
        </p:spPr>
      </p:pic>
      <p:pic>
        <p:nvPicPr>
          <p:cNvPr id="15" name="Picture 14"/>
          <p:cNvPicPr>
            <a:picLocks noChangeAspect="1"/>
          </p:cNvPicPr>
          <p:nvPr/>
        </p:nvPicPr>
        <p:blipFill>
          <a:blip r:embed="rId12"/>
          <a:stretch>
            <a:fillRect/>
          </a:stretch>
        </p:blipFill>
        <p:spPr>
          <a:xfrm>
            <a:off x="5235866" y="4680237"/>
            <a:ext cx="939719" cy="623973"/>
          </a:xfrm>
          <a:prstGeom prst="rect">
            <a:avLst/>
          </a:prstGeom>
        </p:spPr>
      </p:pic>
      <p:pic>
        <p:nvPicPr>
          <p:cNvPr id="16" name="Picture 15"/>
          <p:cNvPicPr>
            <a:picLocks noChangeAspect="1"/>
          </p:cNvPicPr>
          <p:nvPr/>
        </p:nvPicPr>
        <p:blipFill>
          <a:blip r:embed="rId13"/>
          <a:stretch>
            <a:fillRect/>
          </a:stretch>
        </p:blipFill>
        <p:spPr>
          <a:xfrm>
            <a:off x="5235865" y="2309356"/>
            <a:ext cx="939719" cy="625853"/>
          </a:xfrm>
          <a:prstGeom prst="rect">
            <a:avLst/>
          </a:prstGeom>
        </p:spPr>
      </p:pic>
      <p:pic>
        <p:nvPicPr>
          <p:cNvPr id="17" name="Picture 16"/>
          <p:cNvPicPr>
            <a:picLocks noChangeAspect="1"/>
          </p:cNvPicPr>
          <p:nvPr/>
        </p:nvPicPr>
        <p:blipFill>
          <a:blip r:embed="rId14"/>
          <a:stretch>
            <a:fillRect/>
          </a:stretch>
        </p:blipFill>
        <p:spPr>
          <a:xfrm>
            <a:off x="7393882" y="1562611"/>
            <a:ext cx="939719" cy="623973"/>
          </a:xfrm>
          <a:prstGeom prst="rect">
            <a:avLst/>
          </a:prstGeom>
        </p:spPr>
      </p:pic>
      <p:pic>
        <p:nvPicPr>
          <p:cNvPr id="18" name="Picture 17"/>
          <p:cNvPicPr>
            <a:picLocks noChangeAspect="1"/>
          </p:cNvPicPr>
          <p:nvPr/>
        </p:nvPicPr>
        <p:blipFill>
          <a:blip r:embed="rId15"/>
          <a:stretch>
            <a:fillRect/>
          </a:stretch>
        </p:blipFill>
        <p:spPr>
          <a:xfrm>
            <a:off x="7392421" y="3127887"/>
            <a:ext cx="939719" cy="623973"/>
          </a:xfrm>
          <a:prstGeom prst="rect">
            <a:avLst/>
          </a:prstGeom>
        </p:spPr>
      </p:pic>
      <p:pic>
        <p:nvPicPr>
          <p:cNvPr id="20" name="Picture 19"/>
          <p:cNvPicPr>
            <a:picLocks noChangeAspect="1"/>
          </p:cNvPicPr>
          <p:nvPr/>
        </p:nvPicPr>
        <p:blipFill>
          <a:blip r:embed="rId16"/>
          <a:stretch>
            <a:fillRect/>
          </a:stretch>
        </p:blipFill>
        <p:spPr>
          <a:xfrm>
            <a:off x="7395342" y="4680238"/>
            <a:ext cx="939719" cy="625853"/>
          </a:xfrm>
          <a:prstGeom prst="rect">
            <a:avLst/>
          </a:prstGeom>
        </p:spPr>
      </p:pic>
      <p:pic>
        <p:nvPicPr>
          <p:cNvPr id="21" name="Picture 20"/>
          <p:cNvPicPr>
            <a:picLocks noChangeAspect="1"/>
          </p:cNvPicPr>
          <p:nvPr/>
        </p:nvPicPr>
        <p:blipFill>
          <a:blip r:embed="rId17"/>
          <a:stretch>
            <a:fillRect/>
          </a:stretch>
        </p:blipFill>
        <p:spPr>
          <a:xfrm>
            <a:off x="6314875" y="4680238"/>
            <a:ext cx="939719" cy="625853"/>
          </a:xfrm>
          <a:prstGeom prst="rect">
            <a:avLst/>
          </a:prstGeom>
        </p:spPr>
      </p:pic>
      <p:pic>
        <p:nvPicPr>
          <p:cNvPr id="22" name="Picture 21"/>
          <p:cNvPicPr>
            <a:picLocks noChangeAspect="1"/>
          </p:cNvPicPr>
          <p:nvPr/>
        </p:nvPicPr>
        <p:blipFill>
          <a:blip r:embed="rId18"/>
          <a:stretch>
            <a:fillRect/>
          </a:stretch>
        </p:blipFill>
        <p:spPr>
          <a:xfrm>
            <a:off x="6314874" y="5413442"/>
            <a:ext cx="939719" cy="623973"/>
          </a:xfrm>
          <a:prstGeom prst="rect">
            <a:avLst/>
          </a:prstGeom>
        </p:spPr>
      </p:pic>
      <p:pic>
        <p:nvPicPr>
          <p:cNvPr id="23" name="Picture 22"/>
          <p:cNvPicPr>
            <a:picLocks noChangeAspect="1"/>
          </p:cNvPicPr>
          <p:nvPr/>
        </p:nvPicPr>
        <p:blipFill>
          <a:blip r:embed="rId19"/>
          <a:stretch>
            <a:fillRect/>
          </a:stretch>
        </p:blipFill>
        <p:spPr>
          <a:xfrm>
            <a:off x="7395343" y="6146651"/>
            <a:ext cx="939719" cy="625853"/>
          </a:xfrm>
          <a:prstGeom prst="rect">
            <a:avLst/>
          </a:prstGeom>
        </p:spPr>
      </p:pic>
      <p:pic>
        <p:nvPicPr>
          <p:cNvPr id="24" name="Picture 23"/>
          <p:cNvPicPr>
            <a:picLocks noChangeAspect="1"/>
          </p:cNvPicPr>
          <p:nvPr/>
        </p:nvPicPr>
        <p:blipFill>
          <a:blip r:embed="rId20"/>
          <a:stretch>
            <a:fillRect/>
          </a:stretch>
        </p:blipFill>
        <p:spPr>
          <a:xfrm>
            <a:off x="6314875" y="6146650"/>
            <a:ext cx="939719" cy="623973"/>
          </a:xfrm>
          <a:prstGeom prst="rect">
            <a:avLst/>
          </a:prstGeom>
        </p:spPr>
      </p:pic>
      <p:pic>
        <p:nvPicPr>
          <p:cNvPr id="25" name="Picture 24"/>
          <p:cNvPicPr>
            <a:picLocks noChangeAspect="1"/>
          </p:cNvPicPr>
          <p:nvPr/>
        </p:nvPicPr>
        <p:blipFill>
          <a:blip r:embed="rId21"/>
          <a:stretch>
            <a:fillRect/>
          </a:stretch>
        </p:blipFill>
        <p:spPr>
          <a:xfrm>
            <a:off x="5235865" y="1566641"/>
            <a:ext cx="939719" cy="625853"/>
          </a:xfrm>
          <a:prstGeom prst="rect">
            <a:avLst/>
          </a:prstGeom>
        </p:spPr>
      </p:pic>
      <p:pic>
        <p:nvPicPr>
          <p:cNvPr id="26" name="Picture 25"/>
          <p:cNvPicPr>
            <a:picLocks noChangeAspect="1"/>
          </p:cNvPicPr>
          <p:nvPr/>
        </p:nvPicPr>
        <p:blipFill>
          <a:blip r:embed="rId22"/>
          <a:stretch>
            <a:fillRect/>
          </a:stretch>
        </p:blipFill>
        <p:spPr>
          <a:xfrm>
            <a:off x="5240700" y="3131916"/>
            <a:ext cx="939719" cy="625853"/>
          </a:xfrm>
          <a:prstGeom prst="rect">
            <a:avLst/>
          </a:prstGeom>
        </p:spPr>
      </p:pic>
      <p:pic>
        <p:nvPicPr>
          <p:cNvPr id="27" name="Picture 26"/>
          <p:cNvPicPr>
            <a:picLocks noChangeAspect="1"/>
          </p:cNvPicPr>
          <p:nvPr/>
        </p:nvPicPr>
        <p:blipFill>
          <a:blip r:embed="rId23"/>
          <a:stretch>
            <a:fillRect/>
          </a:stretch>
        </p:blipFill>
        <p:spPr>
          <a:xfrm>
            <a:off x="7390316" y="5411322"/>
            <a:ext cx="939719" cy="625853"/>
          </a:xfrm>
          <a:prstGeom prst="rect">
            <a:avLst/>
          </a:prstGeom>
        </p:spPr>
      </p:pic>
      <p:pic>
        <p:nvPicPr>
          <p:cNvPr id="29" name="Picture 28"/>
          <p:cNvPicPr>
            <a:picLocks noChangeAspect="1"/>
          </p:cNvPicPr>
          <p:nvPr/>
        </p:nvPicPr>
        <p:blipFill>
          <a:blip r:embed="rId6"/>
          <a:stretch>
            <a:fillRect/>
          </a:stretch>
        </p:blipFill>
        <p:spPr>
          <a:xfrm>
            <a:off x="8468455" y="2309356"/>
            <a:ext cx="939719" cy="625853"/>
          </a:xfrm>
          <a:prstGeom prst="rect">
            <a:avLst/>
          </a:prstGeom>
        </p:spPr>
      </p:pic>
      <p:pic>
        <p:nvPicPr>
          <p:cNvPr id="30" name="Picture 29"/>
          <p:cNvPicPr>
            <a:picLocks noChangeAspect="1"/>
          </p:cNvPicPr>
          <p:nvPr/>
        </p:nvPicPr>
        <p:blipFill>
          <a:blip r:embed="rId9"/>
          <a:stretch>
            <a:fillRect/>
          </a:stretch>
        </p:blipFill>
        <p:spPr>
          <a:xfrm>
            <a:off x="8466994" y="3131916"/>
            <a:ext cx="939719" cy="625853"/>
          </a:xfrm>
          <a:prstGeom prst="rect">
            <a:avLst/>
          </a:prstGeom>
        </p:spPr>
      </p:pic>
      <p:pic>
        <p:nvPicPr>
          <p:cNvPr id="31" name="Picture 30"/>
          <p:cNvPicPr>
            <a:picLocks noChangeAspect="1"/>
          </p:cNvPicPr>
          <p:nvPr/>
        </p:nvPicPr>
        <p:blipFill>
          <a:blip r:embed="rId11"/>
          <a:stretch>
            <a:fillRect/>
          </a:stretch>
        </p:blipFill>
        <p:spPr>
          <a:xfrm>
            <a:off x="8468455" y="1566641"/>
            <a:ext cx="939719" cy="625853"/>
          </a:xfrm>
          <a:prstGeom prst="rect">
            <a:avLst/>
          </a:prstGeom>
        </p:spPr>
      </p:pic>
      <p:pic>
        <p:nvPicPr>
          <p:cNvPr id="32" name="Picture 31"/>
          <p:cNvPicPr>
            <a:picLocks noChangeAspect="1"/>
          </p:cNvPicPr>
          <p:nvPr/>
        </p:nvPicPr>
        <p:blipFill>
          <a:blip r:embed="rId12"/>
          <a:stretch>
            <a:fillRect/>
          </a:stretch>
        </p:blipFill>
        <p:spPr>
          <a:xfrm>
            <a:off x="8466995" y="4684265"/>
            <a:ext cx="939719" cy="623973"/>
          </a:xfrm>
          <a:prstGeom prst="rect">
            <a:avLst/>
          </a:prstGeom>
        </p:spPr>
      </p:pic>
      <p:pic>
        <p:nvPicPr>
          <p:cNvPr id="33" name="Picture 32"/>
          <p:cNvPicPr>
            <a:picLocks noChangeAspect="1"/>
          </p:cNvPicPr>
          <p:nvPr/>
        </p:nvPicPr>
        <p:blipFill>
          <a:blip r:embed="rId13"/>
          <a:stretch>
            <a:fillRect/>
          </a:stretch>
        </p:blipFill>
        <p:spPr>
          <a:xfrm>
            <a:off x="8468454" y="3906569"/>
            <a:ext cx="939719" cy="625853"/>
          </a:xfrm>
          <a:prstGeom prst="rect">
            <a:avLst/>
          </a:prstGeom>
        </p:spPr>
      </p:pic>
      <p:pic>
        <p:nvPicPr>
          <p:cNvPr id="34" name="Picture 33"/>
          <p:cNvPicPr>
            <a:picLocks noChangeAspect="1"/>
          </p:cNvPicPr>
          <p:nvPr/>
        </p:nvPicPr>
        <p:blipFill>
          <a:blip r:embed="rId21"/>
          <a:stretch>
            <a:fillRect/>
          </a:stretch>
        </p:blipFill>
        <p:spPr>
          <a:xfrm>
            <a:off x="8468455" y="6150679"/>
            <a:ext cx="939719" cy="625853"/>
          </a:xfrm>
          <a:prstGeom prst="rect">
            <a:avLst/>
          </a:prstGeom>
        </p:spPr>
      </p:pic>
      <p:pic>
        <p:nvPicPr>
          <p:cNvPr id="35" name="Picture 34"/>
          <p:cNvPicPr>
            <a:picLocks noChangeAspect="1"/>
          </p:cNvPicPr>
          <p:nvPr/>
        </p:nvPicPr>
        <p:blipFill>
          <a:blip r:embed="rId22"/>
          <a:stretch>
            <a:fillRect/>
          </a:stretch>
        </p:blipFill>
        <p:spPr>
          <a:xfrm>
            <a:off x="8471829" y="5415656"/>
            <a:ext cx="939719" cy="625853"/>
          </a:xfrm>
          <a:prstGeom prst="rect">
            <a:avLst/>
          </a:prstGeom>
        </p:spPr>
      </p:pic>
      <p:pic>
        <p:nvPicPr>
          <p:cNvPr id="43" name="Picture 42"/>
          <p:cNvPicPr>
            <a:picLocks noChangeAspect="1"/>
          </p:cNvPicPr>
          <p:nvPr/>
        </p:nvPicPr>
        <p:blipFill>
          <a:blip r:embed="rId24"/>
          <a:stretch>
            <a:fillRect/>
          </a:stretch>
        </p:blipFill>
        <p:spPr>
          <a:xfrm>
            <a:off x="8471829" y="43567"/>
            <a:ext cx="939719" cy="625853"/>
          </a:xfrm>
          <a:prstGeom prst="rect">
            <a:avLst/>
          </a:prstGeom>
        </p:spPr>
      </p:pic>
      <p:pic>
        <p:nvPicPr>
          <p:cNvPr id="44" name="Picture 43"/>
          <p:cNvPicPr>
            <a:picLocks noChangeAspect="1"/>
          </p:cNvPicPr>
          <p:nvPr/>
        </p:nvPicPr>
        <p:blipFill>
          <a:blip r:embed="rId25"/>
          <a:stretch>
            <a:fillRect/>
          </a:stretch>
        </p:blipFill>
        <p:spPr>
          <a:xfrm>
            <a:off x="8466508" y="790748"/>
            <a:ext cx="939719" cy="625853"/>
          </a:xfrm>
          <a:prstGeom prst="rect">
            <a:avLst/>
          </a:prstGeom>
        </p:spPr>
      </p:pic>
      <p:pic>
        <p:nvPicPr>
          <p:cNvPr id="45" name="Picture 44"/>
          <p:cNvPicPr>
            <a:picLocks noChangeAspect="1"/>
          </p:cNvPicPr>
          <p:nvPr/>
        </p:nvPicPr>
        <p:blipFill>
          <a:blip r:embed="rId26"/>
          <a:stretch>
            <a:fillRect/>
          </a:stretch>
        </p:blipFill>
        <p:spPr>
          <a:xfrm>
            <a:off x="5240700" y="43567"/>
            <a:ext cx="939719" cy="623973"/>
          </a:xfrm>
          <a:prstGeom prst="rect">
            <a:avLst/>
          </a:prstGeom>
        </p:spPr>
      </p:pic>
      <p:pic>
        <p:nvPicPr>
          <p:cNvPr id="46" name="Picture 45"/>
          <p:cNvPicPr>
            <a:picLocks noChangeAspect="1"/>
          </p:cNvPicPr>
          <p:nvPr/>
        </p:nvPicPr>
        <p:blipFill>
          <a:blip r:embed="rId27"/>
          <a:stretch>
            <a:fillRect/>
          </a:stretch>
        </p:blipFill>
        <p:spPr>
          <a:xfrm>
            <a:off x="6313414" y="43567"/>
            <a:ext cx="939719" cy="625853"/>
          </a:xfrm>
          <a:prstGeom prst="rect">
            <a:avLst/>
          </a:prstGeom>
        </p:spPr>
      </p:pic>
      <p:pic>
        <p:nvPicPr>
          <p:cNvPr id="47" name="Picture 46"/>
          <p:cNvPicPr>
            <a:picLocks noChangeAspect="1"/>
          </p:cNvPicPr>
          <p:nvPr/>
        </p:nvPicPr>
        <p:blipFill>
          <a:blip r:embed="rId28"/>
          <a:stretch>
            <a:fillRect/>
          </a:stretch>
        </p:blipFill>
        <p:spPr>
          <a:xfrm>
            <a:off x="7399675" y="790748"/>
            <a:ext cx="939719" cy="625853"/>
          </a:xfrm>
          <a:prstGeom prst="rect">
            <a:avLst/>
          </a:prstGeom>
        </p:spPr>
      </p:pic>
      <p:pic>
        <p:nvPicPr>
          <p:cNvPr id="48" name="Picture 47"/>
          <p:cNvPicPr>
            <a:picLocks noChangeAspect="1"/>
          </p:cNvPicPr>
          <p:nvPr/>
        </p:nvPicPr>
        <p:blipFill>
          <a:blip r:embed="rId29"/>
          <a:stretch>
            <a:fillRect/>
          </a:stretch>
        </p:blipFill>
        <p:spPr>
          <a:xfrm>
            <a:off x="6314875" y="790748"/>
            <a:ext cx="939719" cy="625853"/>
          </a:xfrm>
          <a:prstGeom prst="rect">
            <a:avLst/>
          </a:prstGeom>
        </p:spPr>
      </p:pic>
      <p:pic>
        <p:nvPicPr>
          <p:cNvPr id="49" name="Picture 48"/>
          <p:cNvPicPr>
            <a:picLocks noChangeAspect="1"/>
          </p:cNvPicPr>
          <p:nvPr/>
        </p:nvPicPr>
        <p:blipFill>
          <a:blip r:embed="rId30"/>
          <a:stretch>
            <a:fillRect/>
          </a:stretch>
        </p:blipFill>
        <p:spPr>
          <a:xfrm>
            <a:off x="5240700" y="790748"/>
            <a:ext cx="939719" cy="625853"/>
          </a:xfrm>
          <a:prstGeom prst="rect">
            <a:avLst/>
          </a:prstGeom>
        </p:spPr>
      </p:pic>
      <p:pic>
        <p:nvPicPr>
          <p:cNvPr id="19" name="Picture 18"/>
          <p:cNvPicPr>
            <a:picLocks noChangeAspect="1"/>
          </p:cNvPicPr>
          <p:nvPr/>
        </p:nvPicPr>
        <p:blipFill>
          <a:blip r:embed="rId31"/>
          <a:stretch>
            <a:fillRect/>
          </a:stretch>
        </p:blipFill>
        <p:spPr>
          <a:xfrm>
            <a:off x="7395342" y="43567"/>
            <a:ext cx="939719" cy="625853"/>
          </a:xfrm>
          <a:prstGeom prst="rect">
            <a:avLst/>
          </a:prstGeom>
        </p:spPr>
      </p:pic>
      <p:sp>
        <p:nvSpPr>
          <p:cNvPr id="2" name="Title 1"/>
          <p:cNvSpPr>
            <a:spLocks noGrp="1"/>
          </p:cNvSpPr>
          <p:nvPr>
            <p:ph type="title"/>
          </p:nvPr>
        </p:nvSpPr>
        <p:spPr>
          <a:xfrm>
            <a:off x="457200" y="198903"/>
            <a:ext cx="5881137" cy="1143000"/>
          </a:xfrm>
        </p:spPr>
        <p:txBody>
          <a:bodyPr/>
          <a:lstStyle/>
          <a:p>
            <a:r>
              <a:rPr lang="en-US" dirty="0" smtClean="0"/>
              <a:t>Our Dataset</a:t>
            </a:r>
            <a:endParaRPr lang="en-US" dirty="0"/>
          </a:p>
        </p:txBody>
      </p:sp>
      <p:sp>
        <p:nvSpPr>
          <p:cNvPr id="28" name="Rectangle 27"/>
          <p:cNvSpPr/>
          <p:nvPr/>
        </p:nvSpPr>
        <p:spPr>
          <a:xfrm>
            <a:off x="4803710" y="0"/>
            <a:ext cx="2223058" cy="6858000"/>
          </a:xfrm>
          <a:prstGeom prst="rect">
            <a:avLst/>
          </a:prstGeom>
          <a:gradFill>
            <a:gsLst>
              <a:gs pos="0">
                <a:schemeClr val="bg1">
                  <a:alpha val="0"/>
                </a:schemeClr>
              </a:gs>
              <a:gs pos="100000">
                <a:schemeClr val="bg1"/>
              </a:gs>
              <a:gs pos="65000">
                <a:schemeClr val="bg1"/>
              </a:gs>
            </a:gsLst>
            <a:lin ang="10800000" scaled="0"/>
          </a:gradFill>
          <a:ln>
            <a:noFill/>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524465"/>
            <a:ext cx="5881137" cy="4756150"/>
          </a:xfrm>
        </p:spPr>
        <p:txBody>
          <a:bodyPr>
            <a:normAutofit/>
          </a:bodyPr>
          <a:lstStyle/>
          <a:p>
            <a:r>
              <a:rPr lang="en-US" sz="2800" dirty="0" smtClean="0"/>
              <a:t>5000 photos in RAW format</a:t>
            </a:r>
          </a:p>
          <a:p>
            <a:endParaRPr lang="en-US" sz="2800" dirty="0" smtClean="0"/>
          </a:p>
          <a:p>
            <a:r>
              <a:rPr lang="en-US" sz="2800" dirty="0" smtClean="0"/>
              <a:t>5 students retouched</a:t>
            </a:r>
            <a:br>
              <a:rPr lang="en-US" sz="2800" dirty="0" smtClean="0"/>
            </a:br>
            <a:r>
              <a:rPr lang="en-US" sz="2800" dirty="0" smtClean="0"/>
              <a:t>them by hand</a:t>
            </a:r>
          </a:p>
          <a:p>
            <a:pPr lvl="1"/>
            <a:r>
              <a:rPr lang="en-US" sz="2400" dirty="0" smtClean="0"/>
              <a:t>Trained a the Visual School of Art </a:t>
            </a:r>
            <a:br>
              <a:rPr lang="en-US" sz="2400" dirty="0" smtClean="0"/>
            </a:br>
            <a:r>
              <a:rPr lang="en-US" sz="2400" dirty="0" smtClean="0"/>
              <a:t>in New York</a:t>
            </a:r>
          </a:p>
          <a:p>
            <a:pPr lvl="1"/>
            <a:r>
              <a:rPr lang="en-US" sz="2400" dirty="0" smtClean="0"/>
              <a:t>Paid for their work </a:t>
            </a:r>
            <a:br>
              <a:rPr lang="en-US" sz="2400" dirty="0" smtClean="0"/>
            </a:br>
            <a:r>
              <a:rPr lang="en-US" sz="2400" dirty="0" smtClean="0"/>
              <a:t>(5000 photos in 2 months)</a:t>
            </a:r>
          </a:p>
          <a:p>
            <a:pPr marL="0" indent="0">
              <a:buNone/>
            </a:pPr>
            <a:endParaRPr lang="en-US" b="1" dirty="0" smtClean="0"/>
          </a:p>
        </p:txBody>
      </p:sp>
    </p:spTree>
    <p:extLst>
      <p:ext uri="{BB962C8B-B14F-4D97-AF65-F5344CB8AC3E}">
        <p14:creationId xmlns:p14="http://schemas.microsoft.com/office/powerpoint/2010/main" val="338599509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It is available on</a:t>
            </a:r>
            <a:r>
              <a:rPr lang="en-US" dirty="0"/>
              <a:t>-line.</a:t>
            </a:r>
            <a:br>
              <a:rPr lang="en-US" dirty="0"/>
            </a:br>
            <a:r>
              <a:rPr lang="en-US" sz="2200" dirty="0">
                <a:latin typeface="Courier"/>
                <a:cs typeface="Courier"/>
              </a:rPr>
              <a:t>http://</a:t>
            </a:r>
            <a:r>
              <a:rPr lang="en-US" sz="2200" dirty="0" err="1">
                <a:latin typeface="Courier"/>
                <a:cs typeface="Courier"/>
              </a:rPr>
              <a:t>groups.csail.mit.edu</a:t>
            </a:r>
            <a:r>
              <a:rPr lang="en-US" sz="2200" dirty="0">
                <a:latin typeface="Courier"/>
                <a:cs typeface="Courier"/>
              </a:rPr>
              <a:t>/graphics/</a:t>
            </a:r>
            <a:r>
              <a:rPr lang="en-US" sz="2200" dirty="0" err="1">
                <a:latin typeface="Courier"/>
                <a:cs typeface="Courier"/>
              </a:rPr>
              <a:t>fivek_dataset</a:t>
            </a:r>
            <a:r>
              <a:rPr lang="en-US" sz="2200" dirty="0">
                <a:latin typeface="Courier"/>
                <a:cs typeface="Courier"/>
              </a:rPr>
              <a:t>/</a:t>
            </a:r>
          </a:p>
        </p:txBody>
      </p:sp>
      <p:pic>
        <p:nvPicPr>
          <p:cNvPr id="4" name="Picture 3" descr="Screen shot 2011-08-27 at 5.42.02 P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2420"/>
            <a:ext cx="9144000" cy="4832150"/>
          </a:xfrm>
          <a:prstGeom prst="rect">
            <a:avLst/>
          </a:prstGeom>
        </p:spPr>
      </p:pic>
      <p:sp>
        <p:nvSpPr>
          <p:cNvPr id="6" name="Rectangle 5"/>
          <p:cNvSpPr/>
          <p:nvPr/>
        </p:nvSpPr>
        <p:spPr>
          <a:xfrm rot="16200000">
            <a:off x="3691581" y="1475856"/>
            <a:ext cx="1690563" cy="9073719"/>
          </a:xfrm>
          <a:prstGeom prst="rect">
            <a:avLst/>
          </a:prstGeom>
          <a:gradFill>
            <a:gsLst>
              <a:gs pos="0">
                <a:schemeClr val="bg1">
                  <a:alpha val="0"/>
                </a:schemeClr>
              </a:gs>
              <a:gs pos="100000">
                <a:schemeClr val="bg1"/>
              </a:gs>
              <a:gs pos="65000">
                <a:schemeClr val="bg1"/>
              </a:gs>
            </a:gsLst>
            <a:lin ang="10800000" scaled="0"/>
          </a:gradFill>
          <a:ln>
            <a:noFill/>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553771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21014886">
            <a:off x="54580" y="390514"/>
            <a:ext cx="63500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stretch>
            <a:fillRect/>
          </a:stretch>
        </p:blipFill>
        <p:spPr>
          <a:xfrm rot="680740">
            <a:off x="3198724" y="1465616"/>
            <a:ext cx="63500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stretch>
            <a:fillRect/>
          </a:stretch>
        </p:blipFill>
        <p:spPr>
          <a:xfrm rot="21313483">
            <a:off x="-23517" y="2877871"/>
            <a:ext cx="6350000" cy="421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a:stretch>
            <a:fillRect/>
          </a:stretch>
        </p:blipFill>
        <p:spPr>
          <a:xfrm rot="356248">
            <a:off x="2435117" y="219488"/>
            <a:ext cx="63500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6"/>
          <a:stretch>
            <a:fillRect/>
          </a:stretch>
        </p:blipFill>
        <p:spPr>
          <a:xfrm rot="404234">
            <a:off x="2794000" y="3657403"/>
            <a:ext cx="63500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7"/>
          <a:stretch>
            <a:fillRect/>
          </a:stretch>
        </p:blipFill>
        <p:spPr>
          <a:xfrm rot="21333119">
            <a:off x="-359995" y="-78486"/>
            <a:ext cx="4216400" cy="635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8"/>
          <a:stretch>
            <a:fillRect/>
          </a:stretch>
        </p:blipFill>
        <p:spPr>
          <a:xfrm rot="21366629">
            <a:off x="1708601" y="1030674"/>
            <a:ext cx="5608111" cy="37350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419622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92056"/>
            <a:ext cx="8229600" cy="1143000"/>
          </a:xfrm>
        </p:spPr>
        <p:txBody>
          <a:bodyPr>
            <a:normAutofit/>
          </a:bodyPr>
          <a:lstStyle/>
          <a:p>
            <a:r>
              <a:rPr lang="en-US" dirty="0" smtClean="0"/>
              <a:t>Tags from Mech. Turks</a:t>
            </a:r>
            <a:endParaRPr lang="en-US" dirty="0"/>
          </a:p>
        </p:txBody>
      </p:sp>
      <p:pic>
        <p:nvPicPr>
          <p:cNvPr id="7" name="Picture 6" descr="Screen shot 2011-04-25 at 3.29.09 P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18" y="300182"/>
            <a:ext cx="6684471" cy="5020556"/>
          </a:xfrm>
          <a:prstGeom prst="rect">
            <a:avLst/>
          </a:prstGeom>
        </p:spPr>
      </p:pic>
    </p:spTree>
    <p:extLst>
      <p:ext uri="{BB962C8B-B14F-4D97-AF65-F5344CB8AC3E}">
        <p14:creationId xmlns:p14="http://schemas.microsoft.com/office/powerpoint/2010/main" val="30811598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_MG_478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4512"/>
          </a:xfrm>
          <a:prstGeom prst="rect">
            <a:avLst/>
          </a:prstGeom>
        </p:spPr>
      </p:pic>
      <p:sp>
        <p:nvSpPr>
          <p:cNvPr id="4" name="TextBox 3"/>
          <p:cNvSpPr txBox="1"/>
          <p:nvPr/>
        </p:nvSpPr>
        <p:spPr>
          <a:xfrm>
            <a:off x="0" y="6193905"/>
            <a:ext cx="9144000" cy="461665"/>
          </a:xfrm>
          <a:prstGeom prst="rect">
            <a:avLst/>
          </a:prstGeom>
          <a:noFill/>
        </p:spPr>
        <p:txBody>
          <a:bodyPr wrap="square" rtlCol="0">
            <a:spAutoFit/>
          </a:bodyPr>
          <a:lstStyle/>
          <a:p>
            <a:pPr algn="ctr"/>
            <a:r>
              <a:rPr lang="en-US" sz="2400" dirty="0" smtClean="0">
                <a:solidFill>
                  <a:schemeClr val="bg1"/>
                </a:solidFill>
              </a:rPr>
              <a:t>After adjustment</a:t>
            </a:r>
            <a:endParaRPr lang="en-US" sz="2400" dirty="0">
              <a:solidFill>
                <a:schemeClr val="bg1"/>
              </a:solidFill>
            </a:endParaRPr>
          </a:p>
        </p:txBody>
      </p:sp>
    </p:spTree>
    <p:extLst>
      <p:ext uri="{BB962C8B-B14F-4D97-AF65-F5344CB8AC3E}">
        <p14:creationId xmlns:p14="http://schemas.microsoft.com/office/powerpoint/2010/main" val="13049250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722" y="5443679"/>
            <a:ext cx="8229600" cy="1143000"/>
          </a:xfrm>
        </p:spPr>
        <p:txBody>
          <a:bodyPr/>
          <a:lstStyle/>
          <a:p>
            <a:r>
              <a:rPr lang="en-US" dirty="0" smtClean="0"/>
              <a:t>Examples from our dataset</a:t>
            </a:r>
            <a:endParaRPr lang="en-US" dirty="0"/>
          </a:p>
        </p:txBody>
      </p:sp>
      <p:pic>
        <p:nvPicPr>
          <p:cNvPr id="4" name="Picture 3" descr="input.png"/>
          <p:cNvPicPr>
            <a:picLocks noChangeAspect="1"/>
          </p:cNvPicPr>
          <p:nvPr/>
        </p:nvPicPr>
        <p:blipFill>
          <a:blip r:embed="rId2"/>
          <a:stretch>
            <a:fillRect/>
          </a:stretch>
        </p:blipFill>
        <p:spPr>
          <a:xfrm>
            <a:off x="322346" y="532865"/>
            <a:ext cx="2629229" cy="17484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damian.png"/>
          <p:cNvPicPr>
            <a:picLocks noChangeAspect="1"/>
          </p:cNvPicPr>
          <p:nvPr/>
        </p:nvPicPr>
        <p:blipFill>
          <a:blip r:embed="rId3"/>
          <a:stretch>
            <a:fillRect/>
          </a:stretch>
        </p:blipFill>
        <p:spPr>
          <a:xfrm>
            <a:off x="3375988" y="927715"/>
            <a:ext cx="2629229" cy="1748437"/>
          </a:xfrm>
          <a:prstGeom prst="rect">
            <a:avLst/>
          </a:prstGeom>
        </p:spPr>
      </p:pic>
      <p:pic>
        <p:nvPicPr>
          <p:cNvPr id="6" name="Picture 5" descr="david.png"/>
          <p:cNvPicPr>
            <a:picLocks noChangeAspect="1"/>
          </p:cNvPicPr>
          <p:nvPr/>
        </p:nvPicPr>
        <p:blipFill>
          <a:blip r:embed="rId4"/>
          <a:stretch>
            <a:fillRect/>
          </a:stretch>
        </p:blipFill>
        <p:spPr>
          <a:xfrm>
            <a:off x="6111093" y="927715"/>
            <a:ext cx="2629229" cy="1748437"/>
          </a:xfrm>
          <a:prstGeom prst="rect">
            <a:avLst/>
          </a:prstGeom>
        </p:spPr>
      </p:pic>
      <p:pic>
        <p:nvPicPr>
          <p:cNvPr id="7" name="Picture 6" descr="jaime.png"/>
          <p:cNvPicPr>
            <a:picLocks noChangeAspect="1"/>
          </p:cNvPicPr>
          <p:nvPr/>
        </p:nvPicPr>
        <p:blipFill>
          <a:blip r:embed="rId5"/>
          <a:stretch>
            <a:fillRect/>
          </a:stretch>
        </p:blipFill>
        <p:spPr>
          <a:xfrm>
            <a:off x="643913" y="2933471"/>
            <a:ext cx="2629229" cy="1748437"/>
          </a:xfrm>
          <a:prstGeom prst="rect">
            <a:avLst/>
          </a:prstGeom>
        </p:spPr>
      </p:pic>
      <p:pic>
        <p:nvPicPr>
          <p:cNvPr id="8" name="Picture 7" descr="lanola.png"/>
          <p:cNvPicPr>
            <a:picLocks noChangeAspect="1"/>
          </p:cNvPicPr>
          <p:nvPr/>
        </p:nvPicPr>
        <p:blipFill>
          <a:blip r:embed="rId6"/>
          <a:stretch>
            <a:fillRect/>
          </a:stretch>
        </p:blipFill>
        <p:spPr>
          <a:xfrm>
            <a:off x="3370285" y="2933471"/>
            <a:ext cx="2629229" cy="1748437"/>
          </a:xfrm>
          <a:prstGeom prst="rect">
            <a:avLst/>
          </a:prstGeom>
        </p:spPr>
      </p:pic>
      <p:pic>
        <p:nvPicPr>
          <p:cNvPr id="9" name="Picture 8" descr="todd.png"/>
          <p:cNvPicPr>
            <a:picLocks noChangeAspect="1"/>
          </p:cNvPicPr>
          <p:nvPr/>
        </p:nvPicPr>
        <p:blipFill>
          <a:blip r:embed="rId7"/>
          <a:stretch>
            <a:fillRect/>
          </a:stretch>
        </p:blipFill>
        <p:spPr>
          <a:xfrm>
            <a:off x="6111093" y="2933471"/>
            <a:ext cx="2629229" cy="1748437"/>
          </a:xfrm>
          <a:prstGeom prst="rect">
            <a:avLst/>
          </a:prstGeom>
        </p:spPr>
      </p:pic>
      <p:sp>
        <p:nvSpPr>
          <p:cNvPr id="12" name="TextBox 11"/>
          <p:cNvSpPr txBox="1"/>
          <p:nvPr/>
        </p:nvSpPr>
        <p:spPr>
          <a:xfrm>
            <a:off x="3375988" y="540542"/>
            <a:ext cx="1672243" cy="369328"/>
          </a:xfrm>
          <a:prstGeom prst="rect">
            <a:avLst/>
          </a:prstGeom>
          <a:noFill/>
        </p:spPr>
        <p:txBody>
          <a:bodyPr wrap="none" lIns="91435" tIns="45718" rIns="91435" bIns="45718" rtlCol="0">
            <a:spAutoFit/>
          </a:bodyPr>
          <a:lstStyle/>
          <a:p>
            <a:r>
              <a:rPr lang="en-US" dirty="0" smtClean="0"/>
              <a:t>photographer A</a:t>
            </a:r>
            <a:endParaRPr lang="en-US" dirty="0"/>
          </a:p>
        </p:txBody>
      </p:sp>
      <p:sp>
        <p:nvSpPr>
          <p:cNvPr id="13" name="TextBox 12"/>
          <p:cNvSpPr txBox="1"/>
          <p:nvPr/>
        </p:nvSpPr>
        <p:spPr>
          <a:xfrm>
            <a:off x="6116329" y="532865"/>
            <a:ext cx="1672243" cy="369328"/>
          </a:xfrm>
          <a:prstGeom prst="rect">
            <a:avLst/>
          </a:prstGeom>
          <a:noFill/>
        </p:spPr>
        <p:txBody>
          <a:bodyPr wrap="none" lIns="91435" tIns="45718" rIns="91435" bIns="45718" rtlCol="0">
            <a:spAutoFit/>
          </a:bodyPr>
          <a:lstStyle/>
          <a:p>
            <a:r>
              <a:rPr lang="en-US" dirty="0" smtClean="0"/>
              <a:t>photographer B</a:t>
            </a:r>
            <a:endParaRPr lang="en-US" dirty="0"/>
          </a:p>
        </p:txBody>
      </p:sp>
      <p:sp>
        <p:nvSpPr>
          <p:cNvPr id="14" name="TextBox 13"/>
          <p:cNvSpPr txBox="1"/>
          <p:nvPr/>
        </p:nvSpPr>
        <p:spPr>
          <a:xfrm>
            <a:off x="665434" y="4690302"/>
            <a:ext cx="1672243" cy="369328"/>
          </a:xfrm>
          <a:prstGeom prst="rect">
            <a:avLst/>
          </a:prstGeom>
          <a:noFill/>
        </p:spPr>
        <p:txBody>
          <a:bodyPr wrap="none" lIns="91435" tIns="45718" rIns="91435" bIns="45718" rtlCol="0">
            <a:spAutoFit/>
          </a:bodyPr>
          <a:lstStyle/>
          <a:p>
            <a:r>
              <a:rPr lang="en-US" dirty="0" smtClean="0"/>
              <a:t>photographer C</a:t>
            </a:r>
            <a:endParaRPr lang="en-US" dirty="0"/>
          </a:p>
        </p:txBody>
      </p:sp>
      <p:sp>
        <p:nvSpPr>
          <p:cNvPr id="15" name="TextBox 14"/>
          <p:cNvSpPr txBox="1"/>
          <p:nvPr/>
        </p:nvSpPr>
        <p:spPr>
          <a:xfrm>
            <a:off x="3397769" y="4682623"/>
            <a:ext cx="1685067" cy="369328"/>
          </a:xfrm>
          <a:prstGeom prst="rect">
            <a:avLst/>
          </a:prstGeom>
          <a:noFill/>
        </p:spPr>
        <p:txBody>
          <a:bodyPr wrap="none" lIns="91435" tIns="45718" rIns="91435" bIns="45718" rtlCol="0">
            <a:spAutoFit/>
          </a:bodyPr>
          <a:lstStyle/>
          <a:p>
            <a:r>
              <a:rPr lang="en-US" dirty="0" smtClean="0"/>
              <a:t>photographer D</a:t>
            </a:r>
            <a:endParaRPr lang="en-US" dirty="0"/>
          </a:p>
        </p:txBody>
      </p:sp>
      <p:sp>
        <p:nvSpPr>
          <p:cNvPr id="16" name="TextBox 15"/>
          <p:cNvSpPr txBox="1"/>
          <p:nvPr/>
        </p:nvSpPr>
        <p:spPr>
          <a:xfrm>
            <a:off x="6138108" y="4685617"/>
            <a:ext cx="1650464" cy="369328"/>
          </a:xfrm>
          <a:prstGeom prst="rect">
            <a:avLst/>
          </a:prstGeom>
          <a:noFill/>
        </p:spPr>
        <p:txBody>
          <a:bodyPr wrap="none" lIns="91435" tIns="45718" rIns="91435" bIns="45718" rtlCol="0">
            <a:spAutoFit/>
          </a:bodyPr>
          <a:lstStyle/>
          <a:p>
            <a:r>
              <a:rPr lang="en-US" dirty="0" smtClean="0"/>
              <a:t>photographer E</a:t>
            </a:r>
            <a:endParaRPr lang="en-US" dirty="0"/>
          </a:p>
        </p:txBody>
      </p:sp>
      <p:sp>
        <p:nvSpPr>
          <p:cNvPr id="17" name="TextBox 16"/>
          <p:cNvSpPr txBox="1"/>
          <p:nvPr/>
        </p:nvSpPr>
        <p:spPr>
          <a:xfrm rot="21246905">
            <a:off x="719723" y="103872"/>
            <a:ext cx="1487484" cy="369328"/>
          </a:xfrm>
          <a:prstGeom prst="rect">
            <a:avLst/>
          </a:prstGeom>
          <a:noFill/>
        </p:spPr>
        <p:txBody>
          <a:bodyPr wrap="none" lIns="91435" tIns="45718" rIns="91435" bIns="45718" rtlCol="0">
            <a:spAutoFit/>
          </a:bodyPr>
          <a:lstStyle/>
          <a:p>
            <a:r>
              <a:rPr lang="en-US" dirty="0" smtClean="0"/>
              <a:t>“input photo”</a:t>
            </a:r>
            <a:endParaRPr lang="en-US" dirty="0"/>
          </a:p>
        </p:txBody>
      </p:sp>
    </p:spTree>
    <p:extLst>
      <p:ext uri="{BB962C8B-B14F-4D97-AF65-F5344CB8AC3E}">
        <p14:creationId xmlns:p14="http://schemas.microsoft.com/office/powerpoint/2010/main" val="247043763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nput.png"/>
          <p:cNvPicPr>
            <a:picLocks noChangeAspect="1"/>
          </p:cNvPicPr>
          <p:nvPr/>
        </p:nvPicPr>
        <p:blipFill>
          <a:blip r:embed="rId2"/>
          <a:stretch>
            <a:fillRect/>
          </a:stretch>
        </p:blipFill>
        <p:spPr>
          <a:xfrm>
            <a:off x="308336" y="536965"/>
            <a:ext cx="2629229" cy="17528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p:cNvSpPr txBox="1"/>
          <p:nvPr/>
        </p:nvSpPr>
        <p:spPr>
          <a:xfrm rot="21246905">
            <a:off x="736549" y="116679"/>
            <a:ext cx="1487484" cy="369328"/>
          </a:xfrm>
          <a:prstGeom prst="rect">
            <a:avLst/>
          </a:prstGeom>
          <a:noFill/>
        </p:spPr>
        <p:txBody>
          <a:bodyPr wrap="none" lIns="91435" tIns="45718" rIns="91435" bIns="45718" rtlCol="0">
            <a:spAutoFit/>
          </a:bodyPr>
          <a:lstStyle/>
          <a:p>
            <a:r>
              <a:rPr lang="en-US" dirty="0" smtClean="0"/>
              <a:t>“input photo”</a:t>
            </a:r>
            <a:endParaRPr lang="en-US" dirty="0"/>
          </a:p>
        </p:txBody>
      </p:sp>
      <p:pic>
        <p:nvPicPr>
          <p:cNvPr id="12" name="Picture 11" descr="damian.png"/>
          <p:cNvPicPr>
            <a:picLocks noChangeAspect="1"/>
          </p:cNvPicPr>
          <p:nvPr/>
        </p:nvPicPr>
        <p:blipFill>
          <a:blip r:embed="rId3"/>
          <a:stretch>
            <a:fillRect/>
          </a:stretch>
        </p:blipFill>
        <p:spPr>
          <a:xfrm>
            <a:off x="3266026" y="892612"/>
            <a:ext cx="2629229" cy="1752820"/>
          </a:xfrm>
          <a:prstGeom prst="rect">
            <a:avLst/>
          </a:prstGeom>
        </p:spPr>
      </p:pic>
      <p:pic>
        <p:nvPicPr>
          <p:cNvPr id="13" name="Picture 12" descr="david.png"/>
          <p:cNvPicPr>
            <a:picLocks noChangeAspect="1"/>
          </p:cNvPicPr>
          <p:nvPr/>
        </p:nvPicPr>
        <p:blipFill>
          <a:blip r:embed="rId4"/>
          <a:stretch>
            <a:fillRect/>
          </a:stretch>
        </p:blipFill>
        <p:spPr>
          <a:xfrm>
            <a:off x="6016790" y="892612"/>
            <a:ext cx="2629229" cy="1752820"/>
          </a:xfrm>
          <a:prstGeom prst="rect">
            <a:avLst/>
          </a:prstGeom>
        </p:spPr>
      </p:pic>
      <p:pic>
        <p:nvPicPr>
          <p:cNvPr id="14" name="Picture 13" descr="jaime.png"/>
          <p:cNvPicPr>
            <a:picLocks noChangeAspect="1"/>
          </p:cNvPicPr>
          <p:nvPr/>
        </p:nvPicPr>
        <p:blipFill>
          <a:blip r:embed="rId5"/>
          <a:stretch>
            <a:fillRect/>
          </a:stretch>
        </p:blipFill>
        <p:spPr>
          <a:xfrm>
            <a:off x="500824" y="3105438"/>
            <a:ext cx="2629229" cy="1752820"/>
          </a:xfrm>
          <a:prstGeom prst="rect">
            <a:avLst/>
          </a:prstGeom>
        </p:spPr>
      </p:pic>
      <p:pic>
        <p:nvPicPr>
          <p:cNvPr id="15" name="Picture 14" descr="lanola.png"/>
          <p:cNvPicPr>
            <a:picLocks noChangeAspect="1"/>
          </p:cNvPicPr>
          <p:nvPr/>
        </p:nvPicPr>
        <p:blipFill>
          <a:blip r:embed="rId6"/>
          <a:stretch>
            <a:fillRect/>
          </a:stretch>
        </p:blipFill>
        <p:spPr>
          <a:xfrm>
            <a:off x="3280461" y="3105438"/>
            <a:ext cx="2629229" cy="1752820"/>
          </a:xfrm>
          <a:prstGeom prst="rect">
            <a:avLst/>
          </a:prstGeom>
        </p:spPr>
      </p:pic>
      <p:pic>
        <p:nvPicPr>
          <p:cNvPr id="16" name="Picture 15" descr="todd.png"/>
          <p:cNvPicPr>
            <a:picLocks noChangeAspect="1"/>
          </p:cNvPicPr>
          <p:nvPr/>
        </p:nvPicPr>
        <p:blipFill>
          <a:blip r:embed="rId7"/>
          <a:stretch>
            <a:fillRect/>
          </a:stretch>
        </p:blipFill>
        <p:spPr>
          <a:xfrm>
            <a:off x="6031226" y="3105438"/>
            <a:ext cx="2629229" cy="1752820"/>
          </a:xfrm>
          <a:prstGeom prst="rect">
            <a:avLst/>
          </a:prstGeom>
        </p:spPr>
      </p:pic>
      <p:sp>
        <p:nvSpPr>
          <p:cNvPr id="17" name="TextBox 16"/>
          <p:cNvSpPr txBox="1"/>
          <p:nvPr/>
        </p:nvSpPr>
        <p:spPr>
          <a:xfrm>
            <a:off x="3272391" y="516596"/>
            <a:ext cx="1672243" cy="369328"/>
          </a:xfrm>
          <a:prstGeom prst="rect">
            <a:avLst/>
          </a:prstGeom>
          <a:noFill/>
        </p:spPr>
        <p:txBody>
          <a:bodyPr wrap="none" lIns="91435" tIns="45718" rIns="91435" bIns="45718" rtlCol="0">
            <a:spAutoFit/>
          </a:bodyPr>
          <a:lstStyle/>
          <a:p>
            <a:r>
              <a:rPr lang="en-US" dirty="0" smtClean="0"/>
              <a:t>photographer A</a:t>
            </a:r>
            <a:endParaRPr lang="en-US" dirty="0"/>
          </a:p>
        </p:txBody>
      </p:sp>
      <p:sp>
        <p:nvSpPr>
          <p:cNvPr id="18" name="TextBox 17"/>
          <p:cNvSpPr txBox="1"/>
          <p:nvPr/>
        </p:nvSpPr>
        <p:spPr>
          <a:xfrm>
            <a:off x="6028743" y="530262"/>
            <a:ext cx="1672243" cy="369328"/>
          </a:xfrm>
          <a:prstGeom prst="rect">
            <a:avLst/>
          </a:prstGeom>
          <a:noFill/>
        </p:spPr>
        <p:txBody>
          <a:bodyPr wrap="none" lIns="91435" tIns="45718" rIns="91435" bIns="45718" rtlCol="0">
            <a:spAutoFit/>
          </a:bodyPr>
          <a:lstStyle/>
          <a:p>
            <a:r>
              <a:rPr lang="en-US" dirty="0" smtClean="0"/>
              <a:t>photographer B</a:t>
            </a:r>
            <a:endParaRPr lang="en-US" dirty="0"/>
          </a:p>
        </p:txBody>
      </p:sp>
      <p:sp>
        <p:nvSpPr>
          <p:cNvPr id="19" name="TextBox 18"/>
          <p:cNvSpPr txBox="1"/>
          <p:nvPr/>
        </p:nvSpPr>
        <p:spPr>
          <a:xfrm>
            <a:off x="503380" y="4865750"/>
            <a:ext cx="1672243" cy="369328"/>
          </a:xfrm>
          <a:prstGeom prst="rect">
            <a:avLst/>
          </a:prstGeom>
          <a:noFill/>
        </p:spPr>
        <p:txBody>
          <a:bodyPr wrap="none" lIns="91435" tIns="45718" rIns="91435" bIns="45718" rtlCol="0">
            <a:spAutoFit/>
          </a:bodyPr>
          <a:lstStyle/>
          <a:p>
            <a:r>
              <a:rPr lang="en-US" dirty="0" smtClean="0"/>
              <a:t>photographer C</a:t>
            </a:r>
            <a:endParaRPr lang="en-US" dirty="0"/>
          </a:p>
        </p:txBody>
      </p:sp>
      <p:sp>
        <p:nvSpPr>
          <p:cNvPr id="20" name="TextBox 19"/>
          <p:cNvSpPr txBox="1"/>
          <p:nvPr/>
        </p:nvSpPr>
        <p:spPr>
          <a:xfrm>
            <a:off x="3283752" y="4858072"/>
            <a:ext cx="1685067" cy="369328"/>
          </a:xfrm>
          <a:prstGeom prst="rect">
            <a:avLst/>
          </a:prstGeom>
          <a:noFill/>
        </p:spPr>
        <p:txBody>
          <a:bodyPr wrap="none" lIns="91435" tIns="45718" rIns="91435" bIns="45718" rtlCol="0">
            <a:spAutoFit/>
          </a:bodyPr>
          <a:lstStyle/>
          <a:p>
            <a:r>
              <a:rPr lang="en-US" dirty="0" smtClean="0"/>
              <a:t>photographer D</a:t>
            </a:r>
            <a:endParaRPr lang="en-US" dirty="0"/>
          </a:p>
        </p:txBody>
      </p:sp>
      <p:sp>
        <p:nvSpPr>
          <p:cNvPr id="21" name="TextBox 20"/>
          <p:cNvSpPr txBox="1"/>
          <p:nvPr/>
        </p:nvSpPr>
        <p:spPr>
          <a:xfrm>
            <a:off x="6064122" y="4850394"/>
            <a:ext cx="1650464" cy="369328"/>
          </a:xfrm>
          <a:prstGeom prst="rect">
            <a:avLst/>
          </a:prstGeom>
          <a:noFill/>
        </p:spPr>
        <p:txBody>
          <a:bodyPr wrap="none" lIns="91435" tIns="45718" rIns="91435" bIns="45718" rtlCol="0">
            <a:spAutoFit/>
          </a:bodyPr>
          <a:lstStyle/>
          <a:p>
            <a:r>
              <a:rPr lang="en-US" dirty="0" smtClean="0"/>
              <a:t>photographer E</a:t>
            </a:r>
            <a:endParaRPr lang="en-US" dirty="0"/>
          </a:p>
        </p:txBody>
      </p:sp>
      <p:sp>
        <p:nvSpPr>
          <p:cNvPr id="22" name="Title 1"/>
          <p:cNvSpPr>
            <a:spLocks noGrp="1"/>
          </p:cNvSpPr>
          <p:nvPr>
            <p:ph type="title"/>
          </p:nvPr>
        </p:nvSpPr>
        <p:spPr>
          <a:xfrm>
            <a:off x="510722" y="5443679"/>
            <a:ext cx="8229600" cy="1143000"/>
          </a:xfrm>
        </p:spPr>
        <p:txBody>
          <a:bodyPr/>
          <a:lstStyle/>
          <a:p>
            <a:r>
              <a:rPr lang="en-US" dirty="0" smtClean="0"/>
              <a:t>Examples from our dataset</a:t>
            </a:r>
            <a:endParaRPr lang="en-US" dirty="0"/>
          </a:p>
        </p:txBody>
      </p:sp>
    </p:spTree>
    <p:extLst>
      <p:ext uri="{BB962C8B-B14F-4D97-AF65-F5344CB8AC3E}">
        <p14:creationId xmlns:p14="http://schemas.microsoft.com/office/powerpoint/2010/main" val="143715068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Remapping Curve</a:t>
            </a:r>
            <a:endParaRPr lang="en-US" dirty="0"/>
          </a:p>
        </p:txBody>
      </p:sp>
      <p:sp>
        <p:nvSpPr>
          <p:cNvPr id="4" name="Content Placeholder 3"/>
          <p:cNvSpPr>
            <a:spLocks noGrp="1"/>
          </p:cNvSpPr>
          <p:nvPr>
            <p:ph idx="1"/>
          </p:nvPr>
        </p:nvSpPr>
        <p:spPr/>
        <p:txBody>
          <a:bodyPr>
            <a:noAutofit/>
          </a:bodyPr>
          <a:lstStyle/>
          <a:p>
            <a:r>
              <a:rPr lang="en-US" sz="2400" dirty="0" smtClean="0"/>
              <a:t>We focus on luminance, </a:t>
            </a:r>
            <a:br>
              <a:rPr lang="en-US" sz="2400" dirty="0" smtClean="0"/>
            </a:br>
            <a:r>
              <a:rPr lang="en-US" sz="2400" dirty="0" smtClean="0"/>
              <a:t>e.g. brightness / contrast.</a:t>
            </a:r>
          </a:p>
          <a:p>
            <a:endParaRPr lang="en-US" sz="2400" dirty="0" smtClean="0"/>
          </a:p>
          <a:p>
            <a:r>
              <a:rPr lang="en-US" sz="2400" dirty="0" smtClean="0"/>
              <a:t>output luminance = f(input luminance)</a:t>
            </a:r>
          </a:p>
          <a:p>
            <a:pPr lvl="1"/>
            <a:r>
              <a:rPr lang="en-US" sz="2000" dirty="0" smtClean="0"/>
              <a:t>extracted from the image only</a:t>
            </a:r>
          </a:p>
          <a:p>
            <a:pPr lvl="1"/>
            <a:r>
              <a:rPr lang="en-US" sz="2000" dirty="0" smtClean="0"/>
              <a:t>does not assume a specific software</a:t>
            </a:r>
          </a:p>
          <a:p>
            <a:pPr lvl="1"/>
            <a:endParaRPr lang="en-US" sz="2000" dirty="0"/>
          </a:p>
          <a:p>
            <a:r>
              <a:rPr lang="en-US" sz="2800" b="1" dirty="0" smtClean="0"/>
              <a:t>brightness &amp; contrast </a:t>
            </a:r>
            <a:r>
              <a:rPr lang="en-US" sz="2800" b="1" dirty="0"/>
              <a:t>explain </a:t>
            </a:r>
            <a:r>
              <a:rPr lang="en-US" sz="2800" b="1" dirty="0" smtClean="0"/>
              <a:t/>
            </a:r>
            <a:br>
              <a:rPr lang="en-US" sz="2800" b="1" dirty="0" smtClean="0"/>
            </a:br>
            <a:r>
              <a:rPr lang="en-US" sz="2800" b="1" dirty="0" smtClean="0"/>
              <a:t>~</a:t>
            </a:r>
            <a:r>
              <a:rPr lang="en-US" sz="2800" b="1" dirty="0"/>
              <a:t>95</a:t>
            </a:r>
            <a:r>
              <a:rPr lang="en-US" sz="2800" b="1" dirty="0" smtClean="0"/>
              <a:t>% </a:t>
            </a:r>
            <a:r>
              <a:rPr lang="en-US" sz="2800" b="1" dirty="0"/>
              <a:t>of expert’s adjustments</a:t>
            </a:r>
            <a:endParaRPr lang="en-US" sz="2800" b="1" dirty="0" smtClean="0"/>
          </a:p>
          <a:p>
            <a:pPr lvl="1"/>
            <a:r>
              <a:rPr lang="en-US" sz="2400" b="1" dirty="0" smtClean="0"/>
              <a:t>brightness alone </a:t>
            </a:r>
            <a:r>
              <a:rPr lang="en-US" sz="2400" b="1" dirty="0"/>
              <a:t>explains 80 to 90</a:t>
            </a:r>
            <a:r>
              <a:rPr lang="en-US" sz="2400" b="1" dirty="0" smtClean="0"/>
              <a:t>%.</a:t>
            </a:r>
          </a:p>
          <a:p>
            <a:pPr lvl="1"/>
            <a:endParaRPr lang="en-US" sz="2000" dirty="0" smtClean="0"/>
          </a:p>
        </p:txBody>
      </p:sp>
      <p:pic>
        <p:nvPicPr>
          <p:cNvPr id="5" name="Picture 4" descr="Screen shot 2011-04-04 at 3.57.50 P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4701" y="1831109"/>
            <a:ext cx="3162300" cy="3143250"/>
          </a:xfrm>
          <a:prstGeom prst="rect">
            <a:avLst/>
          </a:prstGeom>
        </p:spPr>
      </p:pic>
    </p:spTree>
    <p:extLst>
      <p:ext uri="{BB962C8B-B14F-4D97-AF65-F5344CB8AC3E}">
        <p14:creationId xmlns:p14="http://schemas.microsoft.com/office/powerpoint/2010/main" val="151183515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Image Descriptor</a:t>
            </a:r>
            <a:endParaRPr lang="en-US" dirty="0"/>
          </a:p>
        </p:txBody>
      </p:sp>
      <p:sp>
        <p:nvSpPr>
          <p:cNvPr id="4" name="Content Placeholder 3"/>
          <p:cNvSpPr>
            <a:spLocks noGrp="1"/>
          </p:cNvSpPr>
          <p:nvPr>
            <p:ph idx="1"/>
          </p:nvPr>
        </p:nvSpPr>
        <p:spPr/>
        <p:txBody>
          <a:bodyPr>
            <a:normAutofit/>
          </a:bodyPr>
          <a:lstStyle/>
          <a:p>
            <a:r>
              <a:rPr lang="en-US" sz="2800" dirty="0"/>
              <a:t>Ideally, correlates with the adjustment.</a:t>
            </a:r>
          </a:p>
          <a:p>
            <a:pPr marL="0" indent="0">
              <a:buNone/>
            </a:pPr>
            <a:endParaRPr lang="en-US" sz="2400" dirty="0"/>
          </a:p>
          <a:p>
            <a:r>
              <a:rPr lang="en-US" sz="2800" dirty="0"/>
              <a:t>We tried many descriptors:</a:t>
            </a:r>
          </a:p>
          <a:p>
            <a:pPr lvl="1"/>
            <a:r>
              <a:rPr lang="en-US" sz="2400" dirty="0"/>
              <a:t>Luminance, color, and gradient distributions</a:t>
            </a:r>
          </a:p>
          <a:p>
            <a:pPr lvl="1"/>
            <a:r>
              <a:rPr lang="en-US" sz="2400" dirty="0"/>
              <a:t>Global and local (3x3, 5x5, center / surround…)</a:t>
            </a:r>
          </a:p>
          <a:p>
            <a:pPr lvl="1"/>
            <a:r>
              <a:rPr lang="en-US" sz="2400" dirty="0" smtClean="0"/>
              <a:t>Scene descriptor (GIST) </a:t>
            </a:r>
            <a:endParaRPr lang="en-US" sz="2400" dirty="0"/>
          </a:p>
          <a:p>
            <a:endParaRPr lang="en-US" sz="2800" dirty="0" smtClean="0"/>
          </a:p>
          <a:p>
            <a:r>
              <a:rPr lang="en-US" sz="2800" dirty="0" smtClean="0"/>
              <a:t>The </a:t>
            </a:r>
            <a:r>
              <a:rPr lang="en-US" sz="2800" dirty="0"/>
              <a:t>winner is:</a:t>
            </a:r>
            <a:r>
              <a:rPr lang="en-US" sz="2800" dirty="0" smtClean="0"/>
              <a:t> global luminance distribution </a:t>
            </a:r>
            <a:r>
              <a:rPr lang="en-US" sz="2800" dirty="0"/>
              <a:t>+ </a:t>
            </a:r>
            <a:r>
              <a:rPr lang="en-US" sz="2800" dirty="0" smtClean="0"/>
              <a:t>faces</a:t>
            </a:r>
            <a:endParaRPr lang="en-US" sz="2800" dirty="0"/>
          </a:p>
        </p:txBody>
      </p:sp>
    </p:spTree>
    <p:extLst>
      <p:ext uri="{BB962C8B-B14F-4D97-AF65-F5344CB8AC3E}">
        <p14:creationId xmlns:p14="http://schemas.microsoft.com/office/powerpoint/2010/main" val="205181957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about Scene Descriptors</a:t>
            </a:r>
            <a:endParaRPr lang="en-US" dirty="0"/>
          </a:p>
        </p:txBody>
      </p:sp>
      <p:sp>
        <p:nvSpPr>
          <p:cNvPr id="3" name="Content Placeholder 2"/>
          <p:cNvSpPr>
            <a:spLocks noGrp="1"/>
          </p:cNvSpPr>
          <p:nvPr>
            <p:ph idx="1"/>
          </p:nvPr>
        </p:nvSpPr>
        <p:spPr/>
        <p:txBody>
          <a:bodyPr>
            <a:normAutofit/>
          </a:bodyPr>
          <a:lstStyle/>
          <a:p>
            <a:r>
              <a:rPr lang="en-US" sz="2800" dirty="0" smtClean="0"/>
              <a:t>Scene descriptors are meant to recognize scenes, e.g. street</a:t>
            </a:r>
            <a:r>
              <a:rPr lang="en-US" sz="2800" dirty="0"/>
              <a:t> </a:t>
            </a:r>
            <a:r>
              <a:rPr lang="en-US" sz="2800" dirty="0" smtClean="0"/>
              <a:t>or forest.</a:t>
            </a:r>
          </a:p>
          <a:p>
            <a:pPr lvl="1"/>
            <a:r>
              <a:rPr lang="en-US" sz="2400" dirty="0" smtClean="0"/>
              <a:t>Good with millions of images, e.g. Flickr.</a:t>
            </a:r>
          </a:p>
          <a:p>
            <a:endParaRPr lang="en-US" sz="2800" dirty="0" smtClean="0"/>
          </a:p>
          <a:p>
            <a:r>
              <a:rPr lang="en-US" sz="2800" dirty="0" smtClean="0"/>
              <a:t>Time of the day, lighting conditions, mood </a:t>
            </a:r>
            <a:br>
              <a:rPr lang="en-US" sz="2800" dirty="0" smtClean="0"/>
            </a:br>
            <a:r>
              <a:rPr lang="en-US" sz="2800" dirty="0" smtClean="0"/>
              <a:t>matter more to us than the type of scene.</a:t>
            </a:r>
          </a:p>
          <a:p>
            <a:pPr lvl="1"/>
            <a:r>
              <a:rPr lang="en-US" sz="2400" dirty="0" smtClean="0"/>
              <a:t>Scene descriptors do not help us.</a:t>
            </a:r>
          </a:p>
          <a:p>
            <a:pPr lvl="1"/>
            <a:r>
              <a:rPr lang="en-US" sz="2400" dirty="0" smtClean="0"/>
              <a:t>Complimentary problem: we want to be sensitive to criteria to which scene descriptors are invariant.</a:t>
            </a:r>
            <a:endParaRPr lang="en-US" sz="2400" dirty="0"/>
          </a:p>
        </p:txBody>
      </p:sp>
    </p:spTree>
    <p:extLst>
      <p:ext uri="{BB962C8B-B14F-4D97-AF65-F5344CB8AC3E}">
        <p14:creationId xmlns:p14="http://schemas.microsoft.com/office/powerpoint/2010/main" val="393761204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Algorithms</a:t>
            </a:r>
            <a:endParaRPr lang="en-US" dirty="0"/>
          </a:p>
        </p:txBody>
      </p:sp>
      <p:sp>
        <p:nvSpPr>
          <p:cNvPr id="3" name="Content Placeholder 2"/>
          <p:cNvSpPr>
            <a:spLocks noGrp="1"/>
          </p:cNvSpPr>
          <p:nvPr>
            <p:ph idx="1"/>
          </p:nvPr>
        </p:nvSpPr>
        <p:spPr/>
        <p:txBody>
          <a:bodyPr>
            <a:normAutofit/>
          </a:bodyPr>
          <a:lstStyle/>
          <a:p>
            <a:r>
              <a:rPr lang="en-US" sz="2400" dirty="0" smtClean="0"/>
              <a:t>We tested Nearest Neighbor, Least Squares, LASSO (Sparse Least Squares), Gaussian Process Regression (GPR).</a:t>
            </a:r>
          </a:p>
          <a:p>
            <a:endParaRPr lang="en-US" sz="2400" dirty="0" smtClean="0"/>
          </a:p>
          <a:p>
            <a:r>
              <a:rPr lang="en-US" sz="2400" dirty="0" smtClean="0"/>
              <a:t>All perform more or less the same</a:t>
            </a:r>
          </a:p>
          <a:p>
            <a:pPr lvl="1"/>
            <a:r>
              <a:rPr lang="en-US" sz="2400" dirty="0" smtClean="0"/>
              <a:t>GPR is best and safely extrapolates</a:t>
            </a:r>
          </a:p>
          <a:p>
            <a:pPr lvl="2"/>
            <a:r>
              <a:rPr lang="en-US" sz="2000" b="1" dirty="0" smtClean="0"/>
              <a:t>goes back to neutral adjustment instead of exaggerating</a:t>
            </a:r>
          </a:p>
        </p:txBody>
      </p:sp>
    </p:spTree>
    <p:extLst>
      <p:ext uri="{BB962C8B-B14F-4D97-AF65-F5344CB8AC3E}">
        <p14:creationId xmlns:p14="http://schemas.microsoft.com/office/powerpoint/2010/main" val="256397282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Extrapolation</a:t>
            </a:r>
            <a:endParaRPr lang="en-US" dirty="0"/>
          </a:p>
        </p:txBody>
      </p:sp>
      <p:pic>
        <p:nvPicPr>
          <p:cNvPr id="5" name="Picture 4"/>
          <p:cNvPicPr>
            <a:picLocks noChangeAspect="1"/>
          </p:cNvPicPr>
          <p:nvPr/>
        </p:nvPicPr>
        <p:blipFill>
          <a:blip r:embed="rId3"/>
          <a:stretch>
            <a:fillRect/>
          </a:stretch>
        </p:blipFill>
        <p:spPr>
          <a:xfrm>
            <a:off x="1046525" y="3677041"/>
            <a:ext cx="939719" cy="623973"/>
          </a:xfrm>
          <a:prstGeom prst="rect">
            <a:avLst/>
          </a:prstGeom>
        </p:spPr>
      </p:pic>
      <p:pic>
        <p:nvPicPr>
          <p:cNvPr id="8" name="Picture 7"/>
          <p:cNvPicPr>
            <a:picLocks noChangeAspect="1"/>
          </p:cNvPicPr>
          <p:nvPr/>
        </p:nvPicPr>
        <p:blipFill>
          <a:blip r:embed="rId4"/>
          <a:stretch>
            <a:fillRect/>
          </a:stretch>
        </p:blipFill>
        <p:spPr>
          <a:xfrm>
            <a:off x="0" y="3675161"/>
            <a:ext cx="939719" cy="625853"/>
          </a:xfrm>
          <a:prstGeom prst="rect">
            <a:avLst/>
          </a:prstGeom>
        </p:spPr>
      </p:pic>
      <p:pic>
        <p:nvPicPr>
          <p:cNvPr id="12" name="Picture 11"/>
          <p:cNvPicPr>
            <a:picLocks noChangeAspect="1"/>
          </p:cNvPicPr>
          <p:nvPr/>
        </p:nvPicPr>
        <p:blipFill>
          <a:blip r:embed="rId5"/>
          <a:stretch>
            <a:fillRect/>
          </a:stretch>
        </p:blipFill>
        <p:spPr>
          <a:xfrm>
            <a:off x="3139576" y="3677041"/>
            <a:ext cx="939719" cy="625853"/>
          </a:xfrm>
          <a:prstGeom prst="rect">
            <a:avLst/>
          </a:prstGeom>
        </p:spPr>
      </p:pic>
      <p:pic>
        <p:nvPicPr>
          <p:cNvPr id="13" name="Picture 12"/>
          <p:cNvPicPr>
            <a:picLocks noChangeAspect="1"/>
          </p:cNvPicPr>
          <p:nvPr/>
        </p:nvPicPr>
        <p:blipFill>
          <a:blip r:embed="rId6"/>
          <a:stretch>
            <a:fillRect/>
          </a:stretch>
        </p:blipFill>
        <p:spPr>
          <a:xfrm>
            <a:off x="2093050" y="3677041"/>
            <a:ext cx="939719" cy="625853"/>
          </a:xfrm>
          <a:prstGeom prst="rect">
            <a:avLst/>
          </a:prstGeom>
        </p:spPr>
      </p:pic>
      <p:cxnSp>
        <p:nvCxnSpPr>
          <p:cNvPr id="17" name="Straight Arrow Connector 16"/>
          <p:cNvCxnSpPr/>
          <p:nvPr/>
        </p:nvCxnSpPr>
        <p:spPr>
          <a:xfrm>
            <a:off x="181422" y="4613034"/>
            <a:ext cx="850537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825366" y="4710485"/>
            <a:ext cx="2349522" cy="594480"/>
            <a:chOff x="749349" y="3940807"/>
            <a:chExt cx="2860086" cy="594480"/>
          </a:xfrm>
        </p:grpSpPr>
        <p:sp>
          <p:nvSpPr>
            <p:cNvPr id="25" name="Left-Right Arrow 24"/>
            <p:cNvSpPr/>
            <p:nvPr/>
          </p:nvSpPr>
          <p:spPr>
            <a:xfrm>
              <a:off x="749349" y="3965136"/>
              <a:ext cx="2860086" cy="570151"/>
            </a:xfrm>
            <a:prstGeom prst="leftRightArrow">
              <a:avLst>
                <a:gd name="adj1" fmla="val 75806"/>
                <a:gd name="adj2" fmla="val 50000"/>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261607" y="3940807"/>
              <a:ext cx="1833805" cy="523220"/>
            </a:xfrm>
            <a:prstGeom prst="rect">
              <a:avLst/>
            </a:prstGeom>
            <a:noFill/>
          </p:spPr>
          <p:txBody>
            <a:bodyPr wrap="none" rtlCol="0">
              <a:spAutoFit/>
            </a:bodyPr>
            <a:lstStyle/>
            <a:p>
              <a:pPr algn="ctr"/>
              <a:r>
                <a:rPr lang="en-US" sz="2800" dirty="0" smtClean="0"/>
                <a:t>training set</a:t>
              </a:r>
              <a:endParaRPr lang="en-US" sz="2800" dirty="0"/>
            </a:p>
          </p:txBody>
        </p:sp>
      </p:grpSp>
      <p:sp>
        <p:nvSpPr>
          <p:cNvPr id="20" name="TextBox 19"/>
          <p:cNvSpPr txBox="1"/>
          <p:nvPr/>
        </p:nvSpPr>
        <p:spPr>
          <a:xfrm>
            <a:off x="127910" y="4729913"/>
            <a:ext cx="658579" cy="523220"/>
          </a:xfrm>
          <a:prstGeom prst="rect">
            <a:avLst/>
          </a:prstGeom>
          <a:noFill/>
        </p:spPr>
        <p:txBody>
          <a:bodyPr wrap="none" rtlCol="0">
            <a:spAutoFit/>
          </a:bodyPr>
          <a:lstStyle/>
          <a:p>
            <a:pPr algn="ctr"/>
            <a:r>
              <a:rPr lang="en-US" sz="2800" dirty="0" smtClean="0"/>
              <a:t>-10</a:t>
            </a:r>
            <a:endParaRPr lang="en-US" sz="2800" dirty="0"/>
          </a:p>
        </p:txBody>
      </p:sp>
      <p:sp>
        <p:nvSpPr>
          <p:cNvPr id="21" name="TextBox 20"/>
          <p:cNvSpPr txBox="1"/>
          <p:nvPr/>
        </p:nvSpPr>
        <p:spPr>
          <a:xfrm>
            <a:off x="3245155" y="4729913"/>
            <a:ext cx="727483" cy="523220"/>
          </a:xfrm>
          <a:prstGeom prst="rect">
            <a:avLst/>
          </a:prstGeom>
          <a:noFill/>
        </p:spPr>
        <p:txBody>
          <a:bodyPr wrap="none" rtlCol="0">
            <a:spAutoFit/>
          </a:bodyPr>
          <a:lstStyle/>
          <a:p>
            <a:pPr algn="ctr"/>
            <a:r>
              <a:rPr lang="en-US" sz="2800" dirty="0"/>
              <a:t>+</a:t>
            </a:r>
            <a:r>
              <a:rPr lang="en-US" sz="2800" dirty="0" smtClean="0"/>
              <a:t>10</a:t>
            </a:r>
            <a:endParaRPr lang="en-US" sz="2800" dirty="0"/>
          </a:p>
        </p:txBody>
      </p:sp>
      <p:cxnSp>
        <p:nvCxnSpPr>
          <p:cNvPr id="23" name="Straight Connector 22"/>
          <p:cNvCxnSpPr>
            <a:endCxn id="20" idx="0"/>
          </p:cNvCxnSpPr>
          <p:nvPr/>
        </p:nvCxnSpPr>
        <p:spPr>
          <a:xfrm flipH="1">
            <a:off x="457200" y="4509370"/>
            <a:ext cx="1" cy="220543"/>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609436" y="4509370"/>
            <a:ext cx="0" cy="220543"/>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99492" y="4613035"/>
            <a:ext cx="1272078" cy="400110"/>
          </a:xfrm>
          <a:prstGeom prst="rect">
            <a:avLst/>
          </a:prstGeom>
          <a:noFill/>
        </p:spPr>
        <p:txBody>
          <a:bodyPr wrap="none" rtlCol="0">
            <a:spAutoFit/>
          </a:bodyPr>
          <a:lstStyle/>
          <a:p>
            <a:pPr algn="ctr"/>
            <a:r>
              <a:rPr lang="en-US" sz="2000" dirty="0" smtClean="0"/>
              <a:t>brightness</a:t>
            </a:r>
            <a:endParaRPr lang="en-US" sz="2000" dirty="0"/>
          </a:p>
        </p:txBody>
      </p:sp>
    </p:spTree>
    <p:extLst>
      <p:ext uri="{BB962C8B-B14F-4D97-AF65-F5344CB8AC3E}">
        <p14:creationId xmlns:p14="http://schemas.microsoft.com/office/powerpoint/2010/main" val="29108353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Extrapolation</a:t>
            </a:r>
            <a:endParaRPr lang="en-US" dirty="0"/>
          </a:p>
        </p:txBody>
      </p:sp>
      <p:pic>
        <p:nvPicPr>
          <p:cNvPr id="5" name="Picture 4"/>
          <p:cNvPicPr>
            <a:picLocks noChangeAspect="1"/>
          </p:cNvPicPr>
          <p:nvPr/>
        </p:nvPicPr>
        <p:blipFill>
          <a:blip r:embed="rId3"/>
          <a:stretch>
            <a:fillRect/>
          </a:stretch>
        </p:blipFill>
        <p:spPr>
          <a:xfrm>
            <a:off x="1046525" y="3677041"/>
            <a:ext cx="939719" cy="623973"/>
          </a:xfrm>
          <a:prstGeom prst="rect">
            <a:avLst/>
          </a:prstGeom>
        </p:spPr>
      </p:pic>
      <p:pic>
        <p:nvPicPr>
          <p:cNvPr id="8" name="Picture 7"/>
          <p:cNvPicPr>
            <a:picLocks noChangeAspect="1"/>
          </p:cNvPicPr>
          <p:nvPr/>
        </p:nvPicPr>
        <p:blipFill>
          <a:blip r:embed="rId4"/>
          <a:stretch>
            <a:fillRect/>
          </a:stretch>
        </p:blipFill>
        <p:spPr>
          <a:xfrm>
            <a:off x="0" y="3675161"/>
            <a:ext cx="939719" cy="625853"/>
          </a:xfrm>
          <a:prstGeom prst="rect">
            <a:avLst/>
          </a:prstGeom>
        </p:spPr>
      </p:pic>
      <p:pic>
        <p:nvPicPr>
          <p:cNvPr id="12" name="Picture 11"/>
          <p:cNvPicPr>
            <a:picLocks noChangeAspect="1"/>
          </p:cNvPicPr>
          <p:nvPr/>
        </p:nvPicPr>
        <p:blipFill>
          <a:blip r:embed="rId5"/>
          <a:stretch>
            <a:fillRect/>
          </a:stretch>
        </p:blipFill>
        <p:spPr>
          <a:xfrm>
            <a:off x="3139576" y="3677041"/>
            <a:ext cx="939719" cy="625853"/>
          </a:xfrm>
          <a:prstGeom prst="rect">
            <a:avLst/>
          </a:prstGeom>
        </p:spPr>
      </p:pic>
      <p:pic>
        <p:nvPicPr>
          <p:cNvPr id="13" name="Picture 12"/>
          <p:cNvPicPr>
            <a:picLocks noChangeAspect="1"/>
          </p:cNvPicPr>
          <p:nvPr/>
        </p:nvPicPr>
        <p:blipFill>
          <a:blip r:embed="rId6"/>
          <a:stretch>
            <a:fillRect/>
          </a:stretch>
        </p:blipFill>
        <p:spPr>
          <a:xfrm>
            <a:off x="2093050" y="3677041"/>
            <a:ext cx="939719" cy="625853"/>
          </a:xfrm>
          <a:prstGeom prst="rect">
            <a:avLst/>
          </a:prstGeom>
        </p:spPr>
      </p:pic>
      <p:cxnSp>
        <p:nvCxnSpPr>
          <p:cNvPr id="17" name="Straight Arrow Connector 16"/>
          <p:cNvCxnSpPr/>
          <p:nvPr/>
        </p:nvCxnSpPr>
        <p:spPr>
          <a:xfrm>
            <a:off x="181422" y="4613034"/>
            <a:ext cx="850537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825366" y="4710485"/>
            <a:ext cx="2349522" cy="594480"/>
            <a:chOff x="749349" y="3940807"/>
            <a:chExt cx="2860086" cy="594480"/>
          </a:xfrm>
        </p:grpSpPr>
        <p:sp>
          <p:nvSpPr>
            <p:cNvPr id="25" name="Left-Right Arrow 24"/>
            <p:cNvSpPr/>
            <p:nvPr/>
          </p:nvSpPr>
          <p:spPr>
            <a:xfrm>
              <a:off x="749349" y="3965136"/>
              <a:ext cx="2860086" cy="570151"/>
            </a:xfrm>
            <a:prstGeom prst="leftRightArrow">
              <a:avLst>
                <a:gd name="adj1" fmla="val 75806"/>
                <a:gd name="adj2" fmla="val 50000"/>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261607" y="3940807"/>
              <a:ext cx="1833805" cy="523220"/>
            </a:xfrm>
            <a:prstGeom prst="rect">
              <a:avLst/>
            </a:prstGeom>
            <a:noFill/>
          </p:spPr>
          <p:txBody>
            <a:bodyPr wrap="none" rtlCol="0">
              <a:spAutoFit/>
            </a:bodyPr>
            <a:lstStyle/>
            <a:p>
              <a:pPr algn="ctr"/>
              <a:r>
                <a:rPr lang="en-US" sz="2800" dirty="0" smtClean="0"/>
                <a:t>training set</a:t>
              </a:r>
              <a:endParaRPr lang="en-US" sz="2800" dirty="0"/>
            </a:p>
          </p:txBody>
        </p:sp>
      </p:grpSp>
      <p:sp>
        <p:nvSpPr>
          <p:cNvPr id="20" name="TextBox 19"/>
          <p:cNvSpPr txBox="1"/>
          <p:nvPr/>
        </p:nvSpPr>
        <p:spPr>
          <a:xfrm>
            <a:off x="127910" y="4729913"/>
            <a:ext cx="658579" cy="523220"/>
          </a:xfrm>
          <a:prstGeom prst="rect">
            <a:avLst/>
          </a:prstGeom>
          <a:noFill/>
        </p:spPr>
        <p:txBody>
          <a:bodyPr wrap="none" rtlCol="0">
            <a:spAutoFit/>
          </a:bodyPr>
          <a:lstStyle/>
          <a:p>
            <a:pPr algn="ctr"/>
            <a:r>
              <a:rPr lang="en-US" sz="2800" dirty="0" smtClean="0"/>
              <a:t>-10</a:t>
            </a:r>
            <a:endParaRPr lang="en-US" sz="2800" dirty="0"/>
          </a:p>
        </p:txBody>
      </p:sp>
      <p:sp>
        <p:nvSpPr>
          <p:cNvPr id="21" name="TextBox 20"/>
          <p:cNvSpPr txBox="1"/>
          <p:nvPr/>
        </p:nvSpPr>
        <p:spPr>
          <a:xfrm>
            <a:off x="3245155" y="4729913"/>
            <a:ext cx="727483" cy="523220"/>
          </a:xfrm>
          <a:prstGeom prst="rect">
            <a:avLst/>
          </a:prstGeom>
          <a:noFill/>
        </p:spPr>
        <p:txBody>
          <a:bodyPr wrap="none" rtlCol="0">
            <a:spAutoFit/>
          </a:bodyPr>
          <a:lstStyle/>
          <a:p>
            <a:pPr algn="ctr"/>
            <a:r>
              <a:rPr lang="en-US" sz="2800" dirty="0"/>
              <a:t>+</a:t>
            </a:r>
            <a:r>
              <a:rPr lang="en-US" sz="2800" dirty="0" smtClean="0"/>
              <a:t>10</a:t>
            </a:r>
            <a:endParaRPr lang="en-US" sz="2800" dirty="0"/>
          </a:p>
        </p:txBody>
      </p:sp>
      <p:cxnSp>
        <p:nvCxnSpPr>
          <p:cNvPr id="23" name="Straight Connector 22"/>
          <p:cNvCxnSpPr>
            <a:endCxn id="20" idx="0"/>
          </p:cNvCxnSpPr>
          <p:nvPr/>
        </p:nvCxnSpPr>
        <p:spPr>
          <a:xfrm flipH="1">
            <a:off x="457200" y="4509370"/>
            <a:ext cx="1" cy="220543"/>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609436" y="4509370"/>
            <a:ext cx="0" cy="220543"/>
          </a:xfrm>
          <a:prstGeom prst="line">
            <a:avLst/>
          </a:prstGeom>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7"/>
          <a:stretch>
            <a:fillRect/>
          </a:stretch>
        </p:blipFill>
        <p:spPr>
          <a:xfrm>
            <a:off x="5278084" y="1592689"/>
            <a:ext cx="926118" cy="616795"/>
          </a:xfrm>
          <a:prstGeom prst="rect">
            <a:avLst/>
          </a:prstGeom>
        </p:spPr>
      </p:pic>
      <p:sp>
        <p:nvSpPr>
          <p:cNvPr id="29" name="TextBox 28"/>
          <p:cNvSpPr txBox="1"/>
          <p:nvPr/>
        </p:nvSpPr>
        <p:spPr>
          <a:xfrm>
            <a:off x="4619261" y="2209484"/>
            <a:ext cx="2243773" cy="1138773"/>
          </a:xfrm>
          <a:prstGeom prst="rect">
            <a:avLst/>
          </a:prstGeom>
          <a:noFill/>
        </p:spPr>
        <p:txBody>
          <a:bodyPr wrap="none" rtlCol="0">
            <a:spAutoFit/>
          </a:bodyPr>
          <a:lstStyle/>
          <a:p>
            <a:pPr algn="ctr"/>
            <a:r>
              <a:rPr lang="en-US" sz="2800" dirty="0" smtClean="0"/>
              <a:t>outlier photo</a:t>
            </a:r>
          </a:p>
          <a:p>
            <a:pPr algn="ctr"/>
            <a:r>
              <a:rPr lang="en-US" sz="2000" dirty="0" smtClean="0"/>
              <a:t>(very different from</a:t>
            </a:r>
            <a:br>
              <a:rPr lang="en-US" sz="2000" dirty="0" smtClean="0"/>
            </a:br>
            <a:r>
              <a:rPr lang="en-US" sz="2000" dirty="0" smtClean="0"/>
              <a:t>any training photo)</a:t>
            </a:r>
            <a:endParaRPr lang="en-US" sz="2000" dirty="0"/>
          </a:p>
        </p:txBody>
      </p:sp>
      <p:sp>
        <p:nvSpPr>
          <p:cNvPr id="22" name="TextBox 21"/>
          <p:cNvSpPr txBox="1"/>
          <p:nvPr/>
        </p:nvSpPr>
        <p:spPr>
          <a:xfrm>
            <a:off x="7899492" y="4613035"/>
            <a:ext cx="1272078" cy="400110"/>
          </a:xfrm>
          <a:prstGeom prst="rect">
            <a:avLst/>
          </a:prstGeom>
          <a:noFill/>
        </p:spPr>
        <p:txBody>
          <a:bodyPr wrap="none" rtlCol="0">
            <a:spAutoFit/>
          </a:bodyPr>
          <a:lstStyle/>
          <a:p>
            <a:pPr algn="ctr"/>
            <a:r>
              <a:rPr lang="en-US" sz="2000" dirty="0" smtClean="0"/>
              <a:t>brightness</a:t>
            </a:r>
            <a:endParaRPr lang="en-US" sz="2000" dirty="0"/>
          </a:p>
        </p:txBody>
      </p:sp>
    </p:spTree>
    <p:extLst>
      <p:ext uri="{BB962C8B-B14F-4D97-AF65-F5344CB8AC3E}">
        <p14:creationId xmlns:p14="http://schemas.microsoft.com/office/powerpoint/2010/main" val="1610643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Extrapolation</a:t>
            </a:r>
            <a:endParaRPr lang="en-US" dirty="0"/>
          </a:p>
        </p:txBody>
      </p:sp>
      <p:pic>
        <p:nvPicPr>
          <p:cNvPr id="5" name="Picture 4"/>
          <p:cNvPicPr>
            <a:picLocks noChangeAspect="1"/>
          </p:cNvPicPr>
          <p:nvPr/>
        </p:nvPicPr>
        <p:blipFill>
          <a:blip r:embed="rId3"/>
          <a:stretch>
            <a:fillRect/>
          </a:stretch>
        </p:blipFill>
        <p:spPr>
          <a:xfrm>
            <a:off x="1046525" y="3677041"/>
            <a:ext cx="939719" cy="623973"/>
          </a:xfrm>
          <a:prstGeom prst="rect">
            <a:avLst/>
          </a:prstGeom>
        </p:spPr>
      </p:pic>
      <p:pic>
        <p:nvPicPr>
          <p:cNvPr id="8" name="Picture 7"/>
          <p:cNvPicPr>
            <a:picLocks noChangeAspect="1"/>
          </p:cNvPicPr>
          <p:nvPr/>
        </p:nvPicPr>
        <p:blipFill>
          <a:blip r:embed="rId4"/>
          <a:stretch>
            <a:fillRect/>
          </a:stretch>
        </p:blipFill>
        <p:spPr>
          <a:xfrm>
            <a:off x="0" y="3675161"/>
            <a:ext cx="939719" cy="625853"/>
          </a:xfrm>
          <a:prstGeom prst="rect">
            <a:avLst/>
          </a:prstGeom>
        </p:spPr>
      </p:pic>
      <p:pic>
        <p:nvPicPr>
          <p:cNvPr id="12" name="Picture 11"/>
          <p:cNvPicPr>
            <a:picLocks noChangeAspect="1"/>
          </p:cNvPicPr>
          <p:nvPr/>
        </p:nvPicPr>
        <p:blipFill>
          <a:blip r:embed="rId5"/>
          <a:stretch>
            <a:fillRect/>
          </a:stretch>
        </p:blipFill>
        <p:spPr>
          <a:xfrm>
            <a:off x="3139576" y="3677041"/>
            <a:ext cx="939719" cy="625853"/>
          </a:xfrm>
          <a:prstGeom prst="rect">
            <a:avLst/>
          </a:prstGeom>
        </p:spPr>
      </p:pic>
      <p:pic>
        <p:nvPicPr>
          <p:cNvPr id="13" name="Picture 12"/>
          <p:cNvPicPr>
            <a:picLocks noChangeAspect="1"/>
          </p:cNvPicPr>
          <p:nvPr/>
        </p:nvPicPr>
        <p:blipFill>
          <a:blip r:embed="rId6"/>
          <a:stretch>
            <a:fillRect/>
          </a:stretch>
        </p:blipFill>
        <p:spPr>
          <a:xfrm>
            <a:off x="2093050" y="3677041"/>
            <a:ext cx="939719" cy="625853"/>
          </a:xfrm>
          <a:prstGeom prst="rect">
            <a:avLst/>
          </a:prstGeom>
        </p:spPr>
      </p:pic>
      <p:cxnSp>
        <p:nvCxnSpPr>
          <p:cNvPr id="17" name="Straight Arrow Connector 16"/>
          <p:cNvCxnSpPr/>
          <p:nvPr/>
        </p:nvCxnSpPr>
        <p:spPr>
          <a:xfrm>
            <a:off x="181422" y="4613034"/>
            <a:ext cx="850537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825366" y="4710485"/>
            <a:ext cx="2349522" cy="594480"/>
            <a:chOff x="749349" y="3940807"/>
            <a:chExt cx="2860086" cy="594480"/>
          </a:xfrm>
        </p:grpSpPr>
        <p:sp>
          <p:nvSpPr>
            <p:cNvPr id="25" name="Left-Right Arrow 24"/>
            <p:cNvSpPr/>
            <p:nvPr/>
          </p:nvSpPr>
          <p:spPr>
            <a:xfrm>
              <a:off x="749349" y="3965136"/>
              <a:ext cx="2860086" cy="570151"/>
            </a:xfrm>
            <a:prstGeom prst="leftRightArrow">
              <a:avLst>
                <a:gd name="adj1" fmla="val 75806"/>
                <a:gd name="adj2" fmla="val 50000"/>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261607" y="3940807"/>
              <a:ext cx="1833805" cy="523220"/>
            </a:xfrm>
            <a:prstGeom prst="rect">
              <a:avLst/>
            </a:prstGeom>
            <a:noFill/>
          </p:spPr>
          <p:txBody>
            <a:bodyPr wrap="none" rtlCol="0">
              <a:spAutoFit/>
            </a:bodyPr>
            <a:lstStyle/>
            <a:p>
              <a:pPr algn="ctr"/>
              <a:r>
                <a:rPr lang="en-US" sz="2800" dirty="0" smtClean="0"/>
                <a:t>training set</a:t>
              </a:r>
              <a:endParaRPr lang="en-US" sz="2800" dirty="0"/>
            </a:p>
          </p:txBody>
        </p:sp>
      </p:grpSp>
      <p:sp>
        <p:nvSpPr>
          <p:cNvPr id="20" name="TextBox 19"/>
          <p:cNvSpPr txBox="1"/>
          <p:nvPr/>
        </p:nvSpPr>
        <p:spPr>
          <a:xfrm>
            <a:off x="127910" y="4729913"/>
            <a:ext cx="658579" cy="523220"/>
          </a:xfrm>
          <a:prstGeom prst="rect">
            <a:avLst/>
          </a:prstGeom>
          <a:noFill/>
        </p:spPr>
        <p:txBody>
          <a:bodyPr wrap="none" rtlCol="0">
            <a:spAutoFit/>
          </a:bodyPr>
          <a:lstStyle/>
          <a:p>
            <a:pPr algn="ctr"/>
            <a:r>
              <a:rPr lang="en-US" sz="2800" dirty="0" smtClean="0"/>
              <a:t>-10</a:t>
            </a:r>
            <a:endParaRPr lang="en-US" sz="2800" dirty="0"/>
          </a:p>
        </p:txBody>
      </p:sp>
      <p:sp>
        <p:nvSpPr>
          <p:cNvPr id="21" name="TextBox 20"/>
          <p:cNvSpPr txBox="1"/>
          <p:nvPr/>
        </p:nvSpPr>
        <p:spPr>
          <a:xfrm>
            <a:off x="3245155" y="4729913"/>
            <a:ext cx="727483" cy="523220"/>
          </a:xfrm>
          <a:prstGeom prst="rect">
            <a:avLst/>
          </a:prstGeom>
          <a:noFill/>
        </p:spPr>
        <p:txBody>
          <a:bodyPr wrap="none" rtlCol="0">
            <a:spAutoFit/>
          </a:bodyPr>
          <a:lstStyle/>
          <a:p>
            <a:pPr algn="ctr"/>
            <a:r>
              <a:rPr lang="en-US" sz="2800" dirty="0"/>
              <a:t>+</a:t>
            </a:r>
            <a:r>
              <a:rPr lang="en-US" sz="2800" dirty="0" smtClean="0"/>
              <a:t>10</a:t>
            </a:r>
            <a:endParaRPr lang="en-US" sz="2800" dirty="0"/>
          </a:p>
        </p:txBody>
      </p:sp>
      <p:cxnSp>
        <p:nvCxnSpPr>
          <p:cNvPr id="23" name="Straight Connector 22"/>
          <p:cNvCxnSpPr>
            <a:endCxn id="20" idx="0"/>
          </p:cNvCxnSpPr>
          <p:nvPr/>
        </p:nvCxnSpPr>
        <p:spPr>
          <a:xfrm flipH="1">
            <a:off x="457200" y="4509370"/>
            <a:ext cx="1" cy="220543"/>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609436" y="4509370"/>
            <a:ext cx="0" cy="220543"/>
          </a:xfrm>
          <a:prstGeom prst="line">
            <a:avLst/>
          </a:prstGeom>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7"/>
          <a:stretch>
            <a:fillRect/>
          </a:stretch>
        </p:blipFill>
        <p:spPr>
          <a:xfrm>
            <a:off x="5278084" y="1592689"/>
            <a:ext cx="926118" cy="616795"/>
          </a:xfrm>
          <a:prstGeom prst="rect">
            <a:avLst/>
          </a:prstGeom>
        </p:spPr>
      </p:pic>
      <p:cxnSp>
        <p:nvCxnSpPr>
          <p:cNvPr id="27" name="Straight Connector 26"/>
          <p:cNvCxnSpPr/>
          <p:nvPr/>
        </p:nvCxnSpPr>
        <p:spPr>
          <a:xfrm>
            <a:off x="7480991" y="4509370"/>
            <a:ext cx="0" cy="220543"/>
          </a:xfrm>
          <a:prstGeom prst="line">
            <a:avLst/>
          </a:prstGeom>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619261" y="2209484"/>
            <a:ext cx="2243773" cy="1138773"/>
          </a:xfrm>
          <a:prstGeom prst="rect">
            <a:avLst/>
          </a:prstGeom>
          <a:noFill/>
        </p:spPr>
        <p:txBody>
          <a:bodyPr wrap="none" rtlCol="0">
            <a:spAutoFit/>
          </a:bodyPr>
          <a:lstStyle/>
          <a:p>
            <a:pPr algn="ctr"/>
            <a:r>
              <a:rPr lang="en-US" sz="2800" dirty="0" smtClean="0"/>
              <a:t>outlier photo</a:t>
            </a:r>
          </a:p>
          <a:p>
            <a:pPr algn="ctr"/>
            <a:r>
              <a:rPr lang="en-US" sz="2000" dirty="0" smtClean="0"/>
              <a:t>(very different from</a:t>
            </a:r>
            <a:br>
              <a:rPr lang="en-US" sz="2000" dirty="0" smtClean="0"/>
            </a:br>
            <a:r>
              <a:rPr lang="en-US" sz="2000" dirty="0" smtClean="0"/>
              <a:t>any training photo)</a:t>
            </a:r>
            <a:endParaRPr lang="en-US" sz="2000" dirty="0"/>
          </a:p>
        </p:txBody>
      </p:sp>
      <p:sp>
        <p:nvSpPr>
          <p:cNvPr id="30" name="Rounded Rectangular Callout 29"/>
          <p:cNvSpPr/>
          <p:nvPr/>
        </p:nvSpPr>
        <p:spPr>
          <a:xfrm>
            <a:off x="6894041" y="1394876"/>
            <a:ext cx="1904934" cy="1629215"/>
          </a:xfrm>
          <a:prstGeom prst="wedgeRoundRectCallout">
            <a:avLst>
              <a:gd name="adj1" fmla="val -18684"/>
              <a:gd name="adj2" fmla="val 135830"/>
              <a:gd name="adj3" fmla="val 16667"/>
            </a:avLst>
          </a:prstGeom>
          <a:gradFill>
            <a:gsLst>
              <a:gs pos="0">
                <a:srgbClr val="FF6600"/>
              </a:gs>
              <a:gs pos="100000">
                <a:srgbClr val="FFC9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Linear extrapolation</a:t>
            </a:r>
          </a:p>
          <a:p>
            <a:pPr algn="ctr"/>
            <a:r>
              <a:rPr lang="en-US" sz="2000" b="1" dirty="0" smtClean="0">
                <a:solidFill>
                  <a:srgbClr val="000000"/>
                </a:solidFill>
                <a:sym typeface="Wingdings"/>
              </a:rPr>
              <a:t>out </a:t>
            </a:r>
            <a:r>
              <a:rPr lang="en-US" sz="2000" b="1" dirty="0">
                <a:solidFill>
                  <a:srgbClr val="000000"/>
                </a:solidFill>
                <a:sym typeface="Wingdings"/>
              </a:rPr>
              <a:t>of </a:t>
            </a:r>
            <a:r>
              <a:rPr lang="en-US" sz="2000" b="1" dirty="0" smtClean="0">
                <a:solidFill>
                  <a:srgbClr val="000000"/>
                </a:solidFill>
                <a:sym typeface="Wingdings"/>
              </a:rPr>
              <a:t>range</a:t>
            </a:r>
            <a:endParaRPr lang="en-US" sz="2000" b="1" dirty="0">
              <a:solidFill>
                <a:srgbClr val="000000"/>
              </a:solidFill>
              <a:sym typeface="Wingdings"/>
            </a:endParaRPr>
          </a:p>
          <a:p>
            <a:pPr algn="ctr"/>
            <a:r>
              <a:rPr lang="en-US" sz="3600" b="1" dirty="0" smtClean="0">
                <a:solidFill>
                  <a:srgbClr val="000000"/>
                </a:solidFill>
                <a:sym typeface="Wingdings"/>
              </a:rPr>
              <a:t></a:t>
            </a:r>
          </a:p>
        </p:txBody>
      </p:sp>
      <p:sp>
        <p:nvSpPr>
          <p:cNvPr id="22" name="TextBox 21"/>
          <p:cNvSpPr txBox="1"/>
          <p:nvPr/>
        </p:nvSpPr>
        <p:spPr>
          <a:xfrm>
            <a:off x="7899492" y="4613035"/>
            <a:ext cx="1272078" cy="400110"/>
          </a:xfrm>
          <a:prstGeom prst="rect">
            <a:avLst/>
          </a:prstGeom>
          <a:noFill/>
        </p:spPr>
        <p:txBody>
          <a:bodyPr wrap="none" rtlCol="0">
            <a:spAutoFit/>
          </a:bodyPr>
          <a:lstStyle/>
          <a:p>
            <a:pPr algn="ctr"/>
            <a:r>
              <a:rPr lang="en-US" sz="2000" dirty="0" smtClean="0"/>
              <a:t>brightness</a:t>
            </a:r>
            <a:endParaRPr lang="en-US" sz="2000" dirty="0"/>
          </a:p>
        </p:txBody>
      </p:sp>
    </p:spTree>
    <p:extLst>
      <p:ext uri="{BB962C8B-B14F-4D97-AF65-F5344CB8AC3E}">
        <p14:creationId xmlns:p14="http://schemas.microsoft.com/office/powerpoint/2010/main" val="3610334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Extrapolation</a:t>
            </a:r>
            <a:endParaRPr lang="en-US" dirty="0"/>
          </a:p>
        </p:txBody>
      </p:sp>
      <p:pic>
        <p:nvPicPr>
          <p:cNvPr id="5" name="Picture 4"/>
          <p:cNvPicPr>
            <a:picLocks noChangeAspect="1"/>
          </p:cNvPicPr>
          <p:nvPr/>
        </p:nvPicPr>
        <p:blipFill>
          <a:blip r:embed="rId3"/>
          <a:stretch>
            <a:fillRect/>
          </a:stretch>
        </p:blipFill>
        <p:spPr>
          <a:xfrm>
            <a:off x="1046525" y="3677041"/>
            <a:ext cx="939719" cy="623973"/>
          </a:xfrm>
          <a:prstGeom prst="rect">
            <a:avLst/>
          </a:prstGeom>
        </p:spPr>
      </p:pic>
      <p:pic>
        <p:nvPicPr>
          <p:cNvPr id="8" name="Picture 7"/>
          <p:cNvPicPr>
            <a:picLocks noChangeAspect="1"/>
          </p:cNvPicPr>
          <p:nvPr/>
        </p:nvPicPr>
        <p:blipFill>
          <a:blip r:embed="rId4"/>
          <a:stretch>
            <a:fillRect/>
          </a:stretch>
        </p:blipFill>
        <p:spPr>
          <a:xfrm>
            <a:off x="0" y="3675161"/>
            <a:ext cx="939719" cy="625853"/>
          </a:xfrm>
          <a:prstGeom prst="rect">
            <a:avLst/>
          </a:prstGeom>
        </p:spPr>
      </p:pic>
      <p:pic>
        <p:nvPicPr>
          <p:cNvPr id="12" name="Picture 11"/>
          <p:cNvPicPr>
            <a:picLocks noChangeAspect="1"/>
          </p:cNvPicPr>
          <p:nvPr/>
        </p:nvPicPr>
        <p:blipFill>
          <a:blip r:embed="rId5"/>
          <a:stretch>
            <a:fillRect/>
          </a:stretch>
        </p:blipFill>
        <p:spPr>
          <a:xfrm>
            <a:off x="3139576" y="3677041"/>
            <a:ext cx="939719" cy="625853"/>
          </a:xfrm>
          <a:prstGeom prst="rect">
            <a:avLst/>
          </a:prstGeom>
        </p:spPr>
      </p:pic>
      <p:pic>
        <p:nvPicPr>
          <p:cNvPr id="13" name="Picture 12"/>
          <p:cNvPicPr>
            <a:picLocks noChangeAspect="1"/>
          </p:cNvPicPr>
          <p:nvPr/>
        </p:nvPicPr>
        <p:blipFill>
          <a:blip r:embed="rId6"/>
          <a:stretch>
            <a:fillRect/>
          </a:stretch>
        </p:blipFill>
        <p:spPr>
          <a:xfrm>
            <a:off x="2093050" y="3677041"/>
            <a:ext cx="939719" cy="625853"/>
          </a:xfrm>
          <a:prstGeom prst="rect">
            <a:avLst/>
          </a:prstGeom>
        </p:spPr>
      </p:pic>
      <p:cxnSp>
        <p:nvCxnSpPr>
          <p:cNvPr id="17" name="Straight Arrow Connector 16"/>
          <p:cNvCxnSpPr/>
          <p:nvPr/>
        </p:nvCxnSpPr>
        <p:spPr>
          <a:xfrm>
            <a:off x="181422" y="4613034"/>
            <a:ext cx="850537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825366" y="4710485"/>
            <a:ext cx="2349522" cy="594480"/>
            <a:chOff x="749349" y="3940807"/>
            <a:chExt cx="2860086" cy="594480"/>
          </a:xfrm>
        </p:grpSpPr>
        <p:sp>
          <p:nvSpPr>
            <p:cNvPr id="25" name="Left-Right Arrow 24"/>
            <p:cNvSpPr/>
            <p:nvPr/>
          </p:nvSpPr>
          <p:spPr>
            <a:xfrm>
              <a:off x="749349" y="3965136"/>
              <a:ext cx="2860086" cy="570151"/>
            </a:xfrm>
            <a:prstGeom prst="leftRightArrow">
              <a:avLst>
                <a:gd name="adj1" fmla="val 75806"/>
                <a:gd name="adj2" fmla="val 50000"/>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261607" y="3940807"/>
              <a:ext cx="1833805" cy="523220"/>
            </a:xfrm>
            <a:prstGeom prst="rect">
              <a:avLst/>
            </a:prstGeom>
            <a:noFill/>
          </p:spPr>
          <p:txBody>
            <a:bodyPr wrap="none" rtlCol="0">
              <a:spAutoFit/>
            </a:bodyPr>
            <a:lstStyle/>
            <a:p>
              <a:pPr algn="ctr"/>
              <a:r>
                <a:rPr lang="en-US" sz="2800" dirty="0" smtClean="0"/>
                <a:t>training set</a:t>
              </a:r>
              <a:endParaRPr lang="en-US" sz="2800" dirty="0"/>
            </a:p>
          </p:txBody>
        </p:sp>
      </p:grpSp>
      <p:sp>
        <p:nvSpPr>
          <p:cNvPr id="20" name="TextBox 19"/>
          <p:cNvSpPr txBox="1"/>
          <p:nvPr/>
        </p:nvSpPr>
        <p:spPr>
          <a:xfrm>
            <a:off x="127910" y="4729913"/>
            <a:ext cx="658579" cy="523220"/>
          </a:xfrm>
          <a:prstGeom prst="rect">
            <a:avLst/>
          </a:prstGeom>
          <a:noFill/>
        </p:spPr>
        <p:txBody>
          <a:bodyPr wrap="none" rtlCol="0">
            <a:spAutoFit/>
          </a:bodyPr>
          <a:lstStyle/>
          <a:p>
            <a:pPr algn="ctr"/>
            <a:r>
              <a:rPr lang="en-US" sz="2800" dirty="0" smtClean="0"/>
              <a:t>-10</a:t>
            </a:r>
            <a:endParaRPr lang="en-US" sz="2800" dirty="0"/>
          </a:p>
        </p:txBody>
      </p:sp>
      <p:sp>
        <p:nvSpPr>
          <p:cNvPr id="21" name="TextBox 20"/>
          <p:cNvSpPr txBox="1"/>
          <p:nvPr/>
        </p:nvSpPr>
        <p:spPr>
          <a:xfrm>
            <a:off x="3245155" y="4729913"/>
            <a:ext cx="727483" cy="523220"/>
          </a:xfrm>
          <a:prstGeom prst="rect">
            <a:avLst/>
          </a:prstGeom>
          <a:noFill/>
        </p:spPr>
        <p:txBody>
          <a:bodyPr wrap="none" rtlCol="0">
            <a:spAutoFit/>
          </a:bodyPr>
          <a:lstStyle/>
          <a:p>
            <a:pPr algn="ctr"/>
            <a:r>
              <a:rPr lang="en-US" sz="2800" dirty="0"/>
              <a:t>+</a:t>
            </a:r>
            <a:r>
              <a:rPr lang="en-US" sz="2800" dirty="0" smtClean="0"/>
              <a:t>10</a:t>
            </a:r>
            <a:endParaRPr lang="en-US" sz="2800" dirty="0"/>
          </a:p>
        </p:txBody>
      </p:sp>
      <p:cxnSp>
        <p:nvCxnSpPr>
          <p:cNvPr id="23" name="Straight Connector 22"/>
          <p:cNvCxnSpPr>
            <a:endCxn id="20" idx="0"/>
          </p:cNvCxnSpPr>
          <p:nvPr/>
        </p:nvCxnSpPr>
        <p:spPr>
          <a:xfrm flipH="1">
            <a:off x="457200" y="4509370"/>
            <a:ext cx="1" cy="220543"/>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609436" y="4509370"/>
            <a:ext cx="0" cy="220543"/>
          </a:xfrm>
          <a:prstGeom prst="line">
            <a:avLst/>
          </a:prstGeom>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7"/>
          <a:stretch>
            <a:fillRect/>
          </a:stretch>
        </p:blipFill>
        <p:spPr>
          <a:xfrm>
            <a:off x="5278084" y="1592689"/>
            <a:ext cx="926118" cy="616795"/>
          </a:xfrm>
          <a:prstGeom prst="rect">
            <a:avLst/>
          </a:prstGeom>
        </p:spPr>
      </p:pic>
      <p:cxnSp>
        <p:nvCxnSpPr>
          <p:cNvPr id="27" name="Straight Connector 26"/>
          <p:cNvCxnSpPr/>
          <p:nvPr/>
        </p:nvCxnSpPr>
        <p:spPr>
          <a:xfrm>
            <a:off x="7480991" y="4509370"/>
            <a:ext cx="0" cy="220543"/>
          </a:xfrm>
          <a:prstGeom prst="line">
            <a:avLst/>
          </a:prstGeom>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619261" y="2209484"/>
            <a:ext cx="2243773" cy="1138773"/>
          </a:xfrm>
          <a:prstGeom prst="rect">
            <a:avLst/>
          </a:prstGeom>
          <a:noFill/>
        </p:spPr>
        <p:txBody>
          <a:bodyPr wrap="none" rtlCol="0">
            <a:spAutoFit/>
          </a:bodyPr>
          <a:lstStyle/>
          <a:p>
            <a:pPr algn="ctr"/>
            <a:r>
              <a:rPr lang="en-US" sz="2800" dirty="0" smtClean="0"/>
              <a:t>outlier photo</a:t>
            </a:r>
          </a:p>
          <a:p>
            <a:pPr algn="ctr"/>
            <a:r>
              <a:rPr lang="en-US" sz="2000" dirty="0" smtClean="0"/>
              <a:t>(very different from</a:t>
            </a:r>
            <a:br>
              <a:rPr lang="en-US" sz="2000" dirty="0" smtClean="0"/>
            </a:br>
            <a:r>
              <a:rPr lang="en-US" sz="2000" dirty="0" smtClean="0"/>
              <a:t>any training photo)</a:t>
            </a:r>
            <a:endParaRPr lang="en-US" sz="2000" dirty="0"/>
          </a:p>
        </p:txBody>
      </p:sp>
      <p:sp>
        <p:nvSpPr>
          <p:cNvPr id="30" name="Rounded Rectangular Callout 29"/>
          <p:cNvSpPr/>
          <p:nvPr/>
        </p:nvSpPr>
        <p:spPr>
          <a:xfrm>
            <a:off x="6894041" y="1394876"/>
            <a:ext cx="1904934" cy="1629215"/>
          </a:xfrm>
          <a:prstGeom prst="wedgeRoundRectCallout">
            <a:avLst>
              <a:gd name="adj1" fmla="val -18684"/>
              <a:gd name="adj2" fmla="val 135830"/>
              <a:gd name="adj3" fmla="val 16667"/>
            </a:avLst>
          </a:prstGeom>
          <a:gradFill>
            <a:gsLst>
              <a:gs pos="0">
                <a:srgbClr val="FF6600"/>
              </a:gs>
              <a:gs pos="100000">
                <a:srgbClr val="FFC9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Linear extrapolation</a:t>
            </a:r>
          </a:p>
          <a:p>
            <a:pPr algn="ctr"/>
            <a:r>
              <a:rPr lang="en-US" sz="2000" b="1" dirty="0" smtClean="0">
                <a:solidFill>
                  <a:srgbClr val="000000"/>
                </a:solidFill>
                <a:sym typeface="Wingdings"/>
              </a:rPr>
              <a:t>out </a:t>
            </a:r>
            <a:r>
              <a:rPr lang="en-US" sz="2000" b="1" dirty="0">
                <a:solidFill>
                  <a:srgbClr val="000000"/>
                </a:solidFill>
                <a:sym typeface="Wingdings"/>
              </a:rPr>
              <a:t>of </a:t>
            </a:r>
            <a:r>
              <a:rPr lang="en-US" sz="2000" b="1" dirty="0" smtClean="0">
                <a:solidFill>
                  <a:srgbClr val="000000"/>
                </a:solidFill>
                <a:sym typeface="Wingdings"/>
              </a:rPr>
              <a:t>range</a:t>
            </a:r>
            <a:endParaRPr lang="en-US" sz="2000" b="1" dirty="0">
              <a:solidFill>
                <a:srgbClr val="000000"/>
              </a:solidFill>
              <a:sym typeface="Wingdings"/>
            </a:endParaRPr>
          </a:p>
          <a:p>
            <a:pPr algn="ctr"/>
            <a:r>
              <a:rPr lang="en-US" sz="3600" b="1" dirty="0" smtClean="0">
                <a:solidFill>
                  <a:srgbClr val="000000"/>
                </a:solidFill>
                <a:sym typeface="Wingdings"/>
              </a:rPr>
              <a:t></a:t>
            </a:r>
          </a:p>
        </p:txBody>
      </p:sp>
      <p:sp>
        <p:nvSpPr>
          <p:cNvPr id="31" name="Rounded Rectangular Callout 30"/>
          <p:cNvSpPr/>
          <p:nvPr/>
        </p:nvSpPr>
        <p:spPr>
          <a:xfrm>
            <a:off x="2929099" y="1394876"/>
            <a:ext cx="1653841" cy="1629216"/>
          </a:xfrm>
          <a:prstGeom prst="wedgeRoundRectCallout">
            <a:avLst>
              <a:gd name="adj1" fmla="val -105904"/>
              <a:gd name="adj2" fmla="val 139008"/>
              <a:gd name="adj3" fmla="val 16667"/>
            </a:avLst>
          </a:prstGeom>
          <a:gradFill>
            <a:gsLst>
              <a:gs pos="0">
                <a:srgbClr val="00D202"/>
              </a:gs>
              <a:gs pos="100000">
                <a:srgbClr val="01FF05"/>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GPR</a:t>
            </a:r>
          </a:p>
          <a:p>
            <a:pPr algn="ctr"/>
            <a:r>
              <a:rPr lang="en-US" sz="2000" b="1" dirty="0" smtClean="0">
                <a:solidFill>
                  <a:srgbClr val="000000"/>
                </a:solidFill>
                <a:sym typeface="Wingdings"/>
              </a:rPr>
              <a:t>average </a:t>
            </a:r>
            <a:r>
              <a:rPr lang="en-US" sz="2000" b="1" dirty="0">
                <a:solidFill>
                  <a:srgbClr val="000000"/>
                </a:solidFill>
                <a:sym typeface="Wingdings"/>
              </a:rPr>
              <a:t>of training </a:t>
            </a:r>
            <a:r>
              <a:rPr lang="en-US" sz="2000" b="1" dirty="0" smtClean="0">
                <a:solidFill>
                  <a:srgbClr val="000000"/>
                </a:solidFill>
                <a:sym typeface="Wingdings"/>
              </a:rPr>
              <a:t>set</a:t>
            </a:r>
          </a:p>
          <a:p>
            <a:pPr algn="ctr"/>
            <a:r>
              <a:rPr lang="en-US" sz="3600" b="1" dirty="0" smtClean="0">
                <a:solidFill>
                  <a:srgbClr val="000000"/>
                </a:solidFill>
                <a:sym typeface="Wingdings"/>
              </a:rPr>
              <a:t></a:t>
            </a:r>
          </a:p>
        </p:txBody>
      </p:sp>
      <p:cxnSp>
        <p:nvCxnSpPr>
          <p:cNvPr id="33" name="Straight Connector 32"/>
          <p:cNvCxnSpPr/>
          <p:nvPr/>
        </p:nvCxnSpPr>
        <p:spPr>
          <a:xfrm>
            <a:off x="1986768" y="4509370"/>
            <a:ext cx="0" cy="220543"/>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99492" y="4613035"/>
            <a:ext cx="1272078" cy="400110"/>
          </a:xfrm>
          <a:prstGeom prst="rect">
            <a:avLst/>
          </a:prstGeom>
          <a:noFill/>
        </p:spPr>
        <p:txBody>
          <a:bodyPr wrap="none" rtlCol="0">
            <a:spAutoFit/>
          </a:bodyPr>
          <a:lstStyle/>
          <a:p>
            <a:pPr algn="ctr"/>
            <a:r>
              <a:rPr lang="en-US" sz="2000" dirty="0" smtClean="0"/>
              <a:t>brightness</a:t>
            </a:r>
            <a:endParaRPr lang="en-US" sz="2000" dirty="0"/>
          </a:p>
        </p:txBody>
      </p:sp>
    </p:spTree>
    <p:extLst>
      <p:ext uri="{BB962C8B-B14F-4D97-AF65-F5344CB8AC3E}">
        <p14:creationId xmlns:p14="http://schemas.microsoft.com/office/powerpoint/2010/main" val="4266914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991"/>
            <a:ext cx="8229600" cy="1143000"/>
          </a:xfrm>
        </p:spPr>
        <p:txBody>
          <a:bodyPr/>
          <a:lstStyle/>
          <a:p>
            <a:r>
              <a:rPr lang="en-US" dirty="0" smtClean="0"/>
              <a:t>Printing photos in the darkroom</a:t>
            </a:r>
            <a:endParaRPr lang="en-US" dirty="0"/>
          </a:p>
        </p:txBody>
      </p:sp>
      <p:sp>
        <p:nvSpPr>
          <p:cNvPr id="3" name="Content Placeholder 2"/>
          <p:cNvSpPr>
            <a:spLocks noGrp="1"/>
          </p:cNvSpPr>
          <p:nvPr>
            <p:ph idx="1"/>
          </p:nvPr>
        </p:nvSpPr>
        <p:spPr>
          <a:xfrm>
            <a:off x="104588" y="1202571"/>
            <a:ext cx="4702914" cy="4525963"/>
          </a:xfrm>
        </p:spPr>
        <p:txBody>
          <a:bodyPr>
            <a:normAutofit fontScale="77500" lnSpcReduction="20000"/>
          </a:bodyPr>
          <a:lstStyle/>
          <a:p>
            <a:r>
              <a:rPr lang="en-US" dirty="0" smtClean="0"/>
              <a:t>choice of paper</a:t>
            </a:r>
          </a:p>
          <a:p>
            <a:pPr lvl="1"/>
            <a:r>
              <a:rPr lang="en-US" dirty="0" smtClean="0"/>
              <a:t>grade paper, </a:t>
            </a:r>
            <a:br>
              <a:rPr lang="en-US" dirty="0" smtClean="0"/>
            </a:br>
            <a:r>
              <a:rPr lang="en-US" dirty="0" smtClean="0"/>
              <a:t>properties vary with light color</a:t>
            </a:r>
          </a:p>
          <a:p>
            <a:pPr lvl="1"/>
            <a:endParaRPr lang="en-US" dirty="0"/>
          </a:p>
          <a:p>
            <a:r>
              <a:rPr lang="en-US" dirty="0" smtClean="0"/>
              <a:t>projecting negative onto paper</a:t>
            </a:r>
          </a:p>
          <a:p>
            <a:pPr lvl="1"/>
            <a:r>
              <a:rPr lang="en-US" dirty="0" smtClean="0"/>
              <a:t>dodging and burning</a:t>
            </a:r>
          </a:p>
          <a:p>
            <a:pPr lvl="1"/>
            <a:endParaRPr lang="en-US" dirty="0" smtClean="0"/>
          </a:p>
          <a:p>
            <a:r>
              <a:rPr lang="en-US" dirty="0" smtClean="0"/>
              <a:t>finishing the print</a:t>
            </a:r>
            <a:endParaRPr lang="en-US" dirty="0"/>
          </a:p>
          <a:p>
            <a:pPr lvl="1"/>
            <a:r>
              <a:rPr lang="en-US" dirty="0"/>
              <a:t>choice of </a:t>
            </a:r>
            <a:r>
              <a:rPr lang="en-US" dirty="0" smtClean="0"/>
              <a:t>chemicals, </a:t>
            </a:r>
            <a:r>
              <a:rPr lang="en-US" dirty="0"/>
              <a:t>possibly painting them</a:t>
            </a:r>
          </a:p>
          <a:p>
            <a:pPr lvl="1"/>
            <a:endParaRPr lang="en-US" dirty="0"/>
          </a:p>
          <a:p>
            <a:r>
              <a:rPr lang="en-US" dirty="0" smtClean="0"/>
              <a:t>critical process to get top prints</a:t>
            </a:r>
          </a:p>
          <a:p>
            <a:pPr lvl="1"/>
            <a:r>
              <a:rPr lang="en-US" dirty="0" smtClean="0"/>
              <a:t>tedious, error-prone</a:t>
            </a:r>
            <a:endParaRPr lang="en-US" dirty="0"/>
          </a:p>
        </p:txBody>
      </p:sp>
      <p:pic>
        <p:nvPicPr>
          <p:cNvPr id="7" name="Picture 6"/>
          <p:cNvPicPr>
            <a:picLocks/>
          </p:cNvPicPr>
          <p:nvPr/>
        </p:nvPicPr>
        <p:blipFill rotWithShape="1">
          <a:blip r:embed="rId2"/>
          <a:srcRect l="2813" t="32196" r="54305" b="42751"/>
          <a:stretch/>
        </p:blipFill>
        <p:spPr>
          <a:xfrm>
            <a:off x="4930214" y="1417638"/>
            <a:ext cx="3825791" cy="3814450"/>
          </a:xfrm>
          <a:prstGeom prst="rect">
            <a:avLst/>
          </a:prstGeom>
        </p:spPr>
      </p:pic>
      <p:sp>
        <p:nvSpPr>
          <p:cNvPr id="8" name="TextBox 7"/>
          <p:cNvSpPr txBox="1"/>
          <p:nvPr/>
        </p:nvSpPr>
        <p:spPr>
          <a:xfrm>
            <a:off x="6866965" y="1043398"/>
            <a:ext cx="2014945" cy="830997"/>
          </a:xfrm>
          <a:prstGeom prst="rect">
            <a:avLst/>
          </a:prstGeom>
          <a:solidFill>
            <a:srgbClr val="FFFFFF"/>
          </a:solidFill>
          <a:effectLst>
            <a:glow rad="101600">
              <a:schemeClr val="bg1"/>
            </a:glow>
            <a:softEdge rad="177800"/>
          </a:effectLst>
        </p:spPr>
        <p:txBody>
          <a:bodyPr wrap="none" rtlCol="0">
            <a:spAutoFit/>
          </a:bodyPr>
          <a:lstStyle>
            <a:defPPr>
              <a:defRPr lang="en-US"/>
            </a:defPPr>
            <a:lvl1pPr>
              <a:defRPr sz="2800" b="1"/>
            </a:lvl1pPr>
          </a:lstStyle>
          <a:p>
            <a:r>
              <a:rPr lang="en-US" sz="2400" dirty="0" smtClean="0"/>
              <a:t>projector with</a:t>
            </a:r>
            <a:br>
              <a:rPr lang="en-US" sz="2400" dirty="0" smtClean="0"/>
            </a:br>
            <a:r>
              <a:rPr lang="en-US" sz="2400" dirty="0" smtClean="0"/>
              <a:t>negative</a:t>
            </a:r>
            <a:endParaRPr lang="en-US" sz="2400" dirty="0"/>
          </a:p>
        </p:txBody>
      </p:sp>
      <p:sp>
        <p:nvSpPr>
          <p:cNvPr id="10" name="TextBox 9"/>
          <p:cNvSpPr txBox="1"/>
          <p:nvPr/>
        </p:nvSpPr>
        <p:spPr>
          <a:xfrm>
            <a:off x="5731576" y="4614169"/>
            <a:ext cx="931265" cy="461665"/>
          </a:xfrm>
          <a:prstGeom prst="rect">
            <a:avLst/>
          </a:prstGeom>
          <a:solidFill>
            <a:srgbClr val="FFFFFF"/>
          </a:solidFill>
          <a:effectLst>
            <a:glow rad="101600">
              <a:schemeClr val="bg1"/>
            </a:glow>
            <a:softEdge rad="177800"/>
          </a:effectLst>
        </p:spPr>
        <p:txBody>
          <a:bodyPr wrap="none" rtlCol="0">
            <a:spAutoFit/>
          </a:bodyPr>
          <a:lstStyle>
            <a:defPPr>
              <a:defRPr lang="en-US"/>
            </a:defPPr>
            <a:lvl1pPr>
              <a:defRPr sz="2800" b="1"/>
            </a:lvl1pPr>
          </a:lstStyle>
          <a:p>
            <a:r>
              <a:rPr lang="en-US" sz="2400" dirty="0"/>
              <a:t>paper</a:t>
            </a:r>
          </a:p>
        </p:txBody>
      </p:sp>
      <p:sp>
        <p:nvSpPr>
          <p:cNvPr id="11" name="TextBox 10"/>
          <p:cNvSpPr txBox="1"/>
          <p:nvPr/>
        </p:nvSpPr>
        <p:spPr>
          <a:xfrm>
            <a:off x="7646926" y="3073943"/>
            <a:ext cx="1497074" cy="830997"/>
          </a:xfrm>
          <a:prstGeom prst="rect">
            <a:avLst/>
          </a:prstGeom>
          <a:solidFill>
            <a:srgbClr val="FFFFFF"/>
          </a:solidFill>
          <a:effectLst>
            <a:glow rad="101600">
              <a:schemeClr val="bg1"/>
            </a:glow>
            <a:softEdge rad="177800"/>
          </a:effectLst>
        </p:spPr>
        <p:txBody>
          <a:bodyPr wrap="none" rtlCol="0">
            <a:spAutoFit/>
          </a:bodyPr>
          <a:lstStyle/>
          <a:p>
            <a:r>
              <a:rPr lang="en-US" sz="2400" b="1" dirty="0" smtClean="0"/>
              <a:t>piece of</a:t>
            </a:r>
            <a:br>
              <a:rPr lang="en-US" sz="2400" b="1" dirty="0" smtClean="0"/>
            </a:br>
            <a:r>
              <a:rPr lang="en-US" sz="2400" b="1" dirty="0" smtClean="0"/>
              <a:t>cardboard</a:t>
            </a:r>
            <a:endParaRPr lang="en-US" sz="2400" b="1" dirty="0"/>
          </a:p>
        </p:txBody>
      </p:sp>
    </p:spTree>
    <p:extLst>
      <p:ext uri="{BB962C8B-B14F-4D97-AF65-F5344CB8AC3E}">
        <p14:creationId xmlns:p14="http://schemas.microsoft.com/office/powerpoint/2010/main" val="77219235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Results</a:t>
            </a:r>
            <a:endParaRPr lang="en-US" dirty="0"/>
          </a:p>
        </p:txBody>
      </p:sp>
      <p:sp>
        <p:nvSpPr>
          <p:cNvPr id="6" name="Subtitle 5"/>
          <p:cNvSpPr>
            <a:spLocks noGrp="1"/>
          </p:cNvSpPr>
          <p:nvPr>
            <p:ph idx="1"/>
          </p:nvPr>
        </p:nvSpPr>
        <p:spPr/>
        <p:txBody>
          <a:bodyPr/>
          <a:lstStyle/>
          <a:p>
            <a:pPr algn="l"/>
            <a:r>
              <a:rPr lang="en-US" dirty="0" smtClean="0"/>
              <a:t>We selected one of the experts and seek to </a:t>
            </a:r>
            <a:r>
              <a:rPr lang="en-US" smtClean="0"/>
              <a:t>predict his adjustments.</a:t>
            </a:r>
            <a:endParaRPr lang="en-US" dirty="0" smtClean="0"/>
          </a:p>
          <a:p>
            <a:pPr algn="l"/>
            <a:r>
              <a:rPr lang="en-US" dirty="0" smtClean="0"/>
              <a:t>Dataset split into training and testing sets</a:t>
            </a:r>
          </a:p>
          <a:p>
            <a:pPr algn="l"/>
            <a:r>
              <a:rPr lang="en-US" dirty="0" smtClean="0"/>
              <a:t>Input: test photo never seen before</a:t>
            </a:r>
          </a:p>
          <a:p>
            <a:pPr algn="l"/>
            <a:r>
              <a:rPr lang="en-US" dirty="0" smtClean="0"/>
              <a:t>Goal: reproduce the expert’s version (hidden from the algorithm)</a:t>
            </a:r>
          </a:p>
          <a:p>
            <a:pPr lvl="1"/>
            <a:r>
              <a:rPr lang="en-US" dirty="0" smtClean="0"/>
              <a:t>L2 norm in CIE Lab</a:t>
            </a:r>
            <a:endParaRPr lang="en-US" dirty="0"/>
          </a:p>
        </p:txBody>
      </p:sp>
    </p:spTree>
    <p:extLst>
      <p:ext uri="{BB962C8B-B14F-4D97-AF65-F5344CB8AC3E}">
        <p14:creationId xmlns:p14="http://schemas.microsoft.com/office/powerpoint/2010/main" val="26793146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4376" y="332365"/>
            <a:ext cx="3873499" cy="2579751"/>
          </a:xfrm>
          <a:prstGeom prst="rect">
            <a:avLst/>
          </a:prstGeom>
        </p:spPr>
      </p:pic>
      <p:pic>
        <p:nvPicPr>
          <p:cNvPr id="3" name="Picture 2"/>
          <p:cNvPicPr>
            <a:picLocks noChangeAspect="1"/>
          </p:cNvPicPr>
          <p:nvPr/>
        </p:nvPicPr>
        <p:blipFill>
          <a:blip r:embed="rId3"/>
          <a:stretch>
            <a:fillRect/>
          </a:stretch>
        </p:blipFill>
        <p:spPr>
          <a:xfrm>
            <a:off x="4716708" y="332365"/>
            <a:ext cx="3873502" cy="2579752"/>
          </a:xfrm>
          <a:prstGeom prst="rect">
            <a:avLst/>
          </a:prstGeom>
        </p:spPr>
      </p:pic>
      <p:pic>
        <p:nvPicPr>
          <p:cNvPr id="4" name="Picture 3"/>
          <p:cNvPicPr>
            <a:picLocks noChangeAspect="1"/>
          </p:cNvPicPr>
          <p:nvPr/>
        </p:nvPicPr>
        <p:blipFill>
          <a:blip r:embed="rId4"/>
          <a:stretch>
            <a:fillRect/>
          </a:stretch>
        </p:blipFill>
        <p:spPr>
          <a:xfrm>
            <a:off x="554376" y="3101292"/>
            <a:ext cx="3873499" cy="2579750"/>
          </a:xfrm>
          <a:prstGeom prst="rect">
            <a:avLst/>
          </a:prstGeom>
        </p:spPr>
      </p:pic>
      <p:pic>
        <p:nvPicPr>
          <p:cNvPr id="14" name="Picture 13"/>
          <p:cNvPicPr>
            <a:picLocks noChangeAspect="1"/>
          </p:cNvPicPr>
          <p:nvPr/>
        </p:nvPicPr>
        <p:blipFill>
          <a:blip r:embed="rId5"/>
          <a:stretch>
            <a:fillRect/>
          </a:stretch>
        </p:blipFill>
        <p:spPr>
          <a:xfrm>
            <a:off x="4716708" y="3083207"/>
            <a:ext cx="3873502" cy="2579752"/>
          </a:xfrm>
          <a:prstGeom prst="rect">
            <a:avLst/>
          </a:prstGeom>
        </p:spPr>
      </p:pic>
      <p:sp>
        <p:nvSpPr>
          <p:cNvPr id="5" name="Title 4"/>
          <p:cNvSpPr>
            <a:spLocks noGrp="1"/>
          </p:cNvSpPr>
          <p:nvPr>
            <p:ph type="title"/>
          </p:nvPr>
        </p:nvSpPr>
        <p:spPr>
          <a:xfrm>
            <a:off x="0" y="5715000"/>
            <a:ext cx="9144000" cy="1143000"/>
          </a:xfrm>
        </p:spPr>
        <p:txBody>
          <a:bodyPr>
            <a:normAutofit/>
          </a:bodyPr>
          <a:lstStyle/>
          <a:p>
            <a:r>
              <a:rPr lang="en-US" sz="3600" dirty="0" smtClean="0"/>
              <a:t>Sample result</a:t>
            </a:r>
            <a:endParaRPr lang="en-US" sz="3600" dirty="0"/>
          </a:p>
        </p:txBody>
      </p:sp>
      <p:sp>
        <p:nvSpPr>
          <p:cNvPr id="10" name="TextBox 9"/>
          <p:cNvSpPr txBox="1"/>
          <p:nvPr/>
        </p:nvSpPr>
        <p:spPr>
          <a:xfrm>
            <a:off x="554377" y="332366"/>
            <a:ext cx="684803" cy="369332"/>
          </a:xfrm>
          <a:prstGeom prst="rect">
            <a:avLst/>
          </a:prstGeom>
          <a:noFill/>
        </p:spPr>
        <p:txBody>
          <a:bodyPr wrap="none" rtlCol="0">
            <a:spAutoFit/>
          </a:bodyPr>
          <a:lstStyle/>
          <a:p>
            <a:pPr algn="r"/>
            <a:r>
              <a:rPr lang="en-US" dirty="0" smtClean="0">
                <a:effectLst>
                  <a:glow rad="127000">
                    <a:schemeClr val="bg1">
                      <a:alpha val="67000"/>
                    </a:schemeClr>
                  </a:glow>
                </a:effectLst>
              </a:rPr>
              <a:t>input</a:t>
            </a:r>
            <a:endParaRPr lang="en-US" dirty="0">
              <a:effectLst>
                <a:glow rad="127000">
                  <a:schemeClr val="bg1">
                    <a:alpha val="67000"/>
                  </a:schemeClr>
                </a:glow>
              </a:effectLst>
            </a:endParaRPr>
          </a:p>
        </p:txBody>
      </p:sp>
      <p:sp>
        <p:nvSpPr>
          <p:cNvPr id="11" name="TextBox 10"/>
          <p:cNvSpPr txBox="1"/>
          <p:nvPr/>
        </p:nvSpPr>
        <p:spPr>
          <a:xfrm>
            <a:off x="554377" y="3083208"/>
            <a:ext cx="1815145" cy="369332"/>
          </a:xfrm>
          <a:prstGeom prst="rect">
            <a:avLst/>
          </a:prstGeom>
          <a:noFill/>
        </p:spPr>
        <p:txBody>
          <a:bodyPr wrap="none" rtlCol="0">
            <a:spAutoFit/>
          </a:bodyPr>
          <a:lstStyle/>
          <a:p>
            <a:pPr algn="r"/>
            <a:r>
              <a:rPr lang="en-US" dirty="0" smtClean="0">
                <a:effectLst>
                  <a:glow rad="127000">
                    <a:schemeClr val="bg1">
                      <a:alpha val="67000"/>
                    </a:schemeClr>
                  </a:glow>
                </a:effectLst>
              </a:rPr>
              <a:t>Adobe </a:t>
            </a:r>
            <a:r>
              <a:rPr lang="en-US" dirty="0" err="1" smtClean="0">
                <a:effectLst>
                  <a:glow rad="127000">
                    <a:schemeClr val="bg1">
                      <a:alpha val="67000"/>
                    </a:schemeClr>
                  </a:glow>
                </a:effectLst>
              </a:rPr>
              <a:t>Lightroom</a:t>
            </a:r>
            <a:endParaRPr lang="en-US" dirty="0">
              <a:effectLst>
                <a:glow rad="127000">
                  <a:schemeClr val="bg1">
                    <a:alpha val="67000"/>
                  </a:schemeClr>
                </a:glow>
              </a:effectLst>
            </a:endParaRPr>
          </a:p>
        </p:txBody>
      </p:sp>
      <p:sp>
        <p:nvSpPr>
          <p:cNvPr id="12" name="TextBox 11"/>
          <p:cNvSpPr txBox="1"/>
          <p:nvPr/>
        </p:nvSpPr>
        <p:spPr>
          <a:xfrm>
            <a:off x="4716708" y="332366"/>
            <a:ext cx="1679328" cy="369332"/>
          </a:xfrm>
          <a:prstGeom prst="rect">
            <a:avLst/>
          </a:prstGeom>
          <a:noFill/>
        </p:spPr>
        <p:txBody>
          <a:bodyPr wrap="none" rtlCol="0">
            <a:spAutoFit/>
          </a:bodyPr>
          <a:lstStyle/>
          <a:p>
            <a:pPr algn="r"/>
            <a:r>
              <a:rPr lang="en-US" dirty="0" smtClean="0">
                <a:effectLst>
                  <a:glow rad="127000">
                    <a:schemeClr val="bg1">
                      <a:alpha val="67000"/>
                    </a:schemeClr>
                  </a:glow>
                </a:effectLst>
              </a:rPr>
              <a:t>expert’s version</a:t>
            </a:r>
            <a:endParaRPr lang="en-US" dirty="0">
              <a:effectLst>
                <a:glow rad="127000">
                  <a:schemeClr val="bg1">
                    <a:alpha val="67000"/>
                  </a:schemeClr>
                </a:glow>
              </a:effectLst>
            </a:endParaRPr>
          </a:p>
        </p:txBody>
      </p:sp>
      <p:sp>
        <p:nvSpPr>
          <p:cNvPr id="13" name="TextBox 12"/>
          <p:cNvSpPr txBox="1"/>
          <p:nvPr/>
        </p:nvSpPr>
        <p:spPr>
          <a:xfrm>
            <a:off x="4716707" y="3083208"/>
            <a:ext cx="1246180" cy="369332"/>
          </a:xfrm>
          <a:prstGeom prst="rect">
            <a:avLst/>
          </a:prstGeom>
          <a:noFill/>
        </p:spPr>
        <p:txBody>
          <a:bodyPr wrap="none" rtlCol="0">
            <a:spAutoFit/>
          </a:bodyPr>
          <a:lstStyle/>
          <a:p>
            <a:pPr algn="r"/>
            <a:r>
              <a:rPr lang="en-US" dirty="0" smtClean="0">
                <a:effectLst>
                  <a:glow rad="127000">
                    <a:schemeClr val="bg1">
                      <a:alpha val="67000"/>
                    </a:schemeClr>
                  </a:glow>
                </a:effectLst>
              </a:rPr>
              <a:t>our version</a:t>
            </a:r>
            <a:endParaRPr lang="en-US" dirty="0">
              <a:effectLst>
                <a:glow rad="127000">
                  <a:schemeClr val="bg1">
                    <a:alpha val="67000"/>
                  </a:schemeClr>
                </a:glow>
              </a:effectLst>
            </a:endParaRPr>
          </a:p>
        </p:txBody>
      </p:sp>
    </p:spTree>
    <p:extLst>
      <p:ext uri="{BB962C8B-B14F-4D97-AF65-F5344CB8AC3E}">
        <p14:creationId xmlns:p14="http://schemas.microsoft.com/office/powerpoint/2010/main" val="264716596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5715000"/>
            <a:ext cx="9144000" cy="1143000"/>
          </a:xfrm>
        </p:spPr>
        <p:txBody>
          <a:bodyPr>
            <a:normAutofit/>
          </a:bodyPr>
          <a:lstStyle/>
          <a:p>
            <a:r>
              <a:rPr lang="en-US" sz="3600" dirty="0" smtClean="0"/>
              <a:t>Sample result (representative performance)</a:t>
            </a:r>
            <a:endParaRPr lang="en-US" sz="3600" dirty="0"/>
          </a:p>
        </p:txBody>
      </p:sp>
      <p:pic>
        <p:nvPicPr>
          <p:cNvPr id="6" name="Picture 5"/>
          <p:cNvPicPr>
            <a:picLocks noChangeAspect="1"/>
          </p:cNvPicPr>
          <p:nvPr/>
        </p:nvPicPr>
        <p:blipFill>
          <a:blip r:embed="rId2"/>
          <a:stretch>
            <a:fillRect/>
          </a:stretch>
        </p:blipFill>
        <p:spPr>
          <a:xfrm>
            <a:off x="554376" y="332366"/>
            <a:ext cx="3873500" cy="2579751"/>
          </a:xfrm>
          <a:prstGeom prst="rect">
            <a:avLst/>
          </a:prstGeom>
        </p:spPr>
      </p:pic>
      <p:pic>
        <p:nvPicPr>
          <p:cNvPr id="7" name="Picture 6"/>
          <p:cNvPicPr>
            <a:picLocks noChangeAspect="1"/>
          </p:cNvPicPr>
          <p:nvPr/>
        </p:nvPicPr>
        <p:blipFill>
          <a:blip r:embed="rId3"/>
          <a:stretch>
            <a:fillRect/>
          </a:stretch>
        </p:blipFill>
        <p:spPr>
          <a:xfrm>
            <a:off x="4716707" y="332366"/>
            <a:ext cx="3873500" cy="2579751"/>
          </a:xfrm>
          <a:prstGeom prst="rect">
            <a:avLst/>
          </a:prstGeom>
        </p:spPr>
      </p:pic>
      <p:pic>
        <p:nvPicPr>
          <p:cNvPr id="8" name="Picture 7"/>
          <p:cNvPicPr>
            <a:picLocks noChangeAspect="1"/>
          </p:cNvPicPr>
          <p:nvPr/>
        </p:nvPicPr>
        <p:blipFill>
          <a:blip r:embed="rId4"/>
          <a:stretch>
            <a:fillRect/>
          </a:stretch>
        </p:blipFill>
        <p:spPr>
          <a:xfrm>
            <a:off x="554376" y="3101292"/>
            <a:ext cx="3873500" cy="2579751"/>
          </a:xfrm>
          <a:prstGeom prst="rect">
            <a:avLst/>
          </a:prstGeom>
        </p:spPr>
      </p:pic>
      <p:pic>
        <p:nvPicPr>
          <p:cNvPr id="9" name="Picture 8"/>
          <p:cNvPicPr>
            <a:picLocks noChangeAspect="1"/>
          </p:cNvPicPr>
          <p:nvPr/>
        </p:nvPicPr>
        <p:blipFill>
          <a:blip r:embed="rId5"/>
          <a:stretch>
            <a:fillRect/>
          </a:stretch>
        </p:blipFill>
        <p:spPr>
          <a:xfrm>
            <a:off x="4716708" y="3083208"/>
            <a:ext cx="3873500" cy="2579751"/>
          </a:xfrm>
          <a:prstGeom prst="rect">
            <a:avLst/>
          </a:prstGeom>
        </p:spPr>
      </p:pic>
      <p:sp>
        <p:nvSpPr>
          <p:cNvPr id="10" name="TextBox 9"/>
          <p:cNvSpPr txBox="1"/>
          <p:nvPr/>
        </p:nvSpPr>
        <p:spPr>
          <a:xfrm>
            <a:off x="554377" y="332366"/>
            <a:ext cx="684803" cy="369332"/>
          </a:xfrm>
          <a:prstGeom prst="rect">
            <a:avLst/>
          </a:prstGeom>
          <a:noFill/>
        </p:spPr>
        <p:txBody>
          <a:bodyPr wrap="none" rtlCol="0">
            <a:spAutoFit/>
          </a:bodyPr>
          <a:lstStyle/>
          <a:p>
            <a:pPr algn="r"/>
            <a:r>
              <a:rPr lang="en-US" dirty="0" smtClean="0">
                <a:effectLst>
                  <a:glow rad="127000">
                    <a:schemeClr val="bg1">
                      <a:alpha val="67000"/>
                    </a:schemeClr>
                  </a:glow>
                </a:effectLst>
              </a:rPr>
              <a:t>input</a:t>
            </a:r>
            <a:endParaRPr lang="en-US" dirty="0">
              <a:effectLst>
                <a:glow rad="127000">
                  <a:schemeClr val="bg1">
                    <a:alpha val="67000"/>
                  </a:schemeClr>
                </a:glow>
              </a:effectLst>
            </a:endParaRPr>
          </a:p>
        </p:txBody>
      </p:sp>
      <p:sp>
        <p:nvSpPr>
          <p:cNvPr id="11" name="TextBox 10"/>
          <p:cNvSpPr txBox="1"/>
          <p:nvPr/>
        </p:nvSpPr>
        <p:spPr>
          <a:xfrm>
            <a:off x="554377" y="3083208"/>
            <a:ext cx="1815145" cy="369332"/>
          </a:xfrm>
          <a:prstGeom prst="rect">
            <a:avLst/>
          </a:prstGeom>
          <a:noFill/>
        </p:spPr>
        <p:txBody>
          <a:bodyPr wrap="none" rtlCol="0">
            <a:spAutoFit/>
          </a:bodyPr>
          <a:lstStyle/>
          <a:p>
            <a:pPr algn="r"/>
            <a:r>
              <a:rPr lang="en-US" dirty="0" smtClean="0">
                <a:effectLst>
                  <a:glow rad="127000">
                    <a:schemeClr val="bg1">
                      <a:alpha val="67000"/>
                    </a:schemeClr>
                  </a:glow>
                </a:effectLst>
              </a:rPr>
              <a:t>Adobe </a:t>
            </a:r>
            <a:r>
              <a:rPr lang="en-US" dirty="0" err="1" smtClean="0">
                <a:effectLst>
                  <a:glow rad="127000">
                    <a:schemeClr val="bg1">
                      <a:alpha val="67000"/>
                    </a:schemeClr>
                  </a:glow>
                </a:effectLst>
              </a:rPr>
              <a:t>Lightroom</a:t>
            </a:r>
            <a:endParaRPr lang="en-US" dirty="0">
              <a:effectLst>
                <a:glow rad="127000">
                  <a:schemeClr val="bg1">
                    <a:alpha val="67000"/>
                  </a:schemeClr>
                </a:glow>
              </a:effectLst>
            </a:endParaRPr>
          </a:p>
        </p:txBody>
      </p:sp>
      <p:sp>
        <p:nvSpPr>
          <p:cNvPr id="12" name="TextBox 11"/>
          <p:cNvSpPr txBox="1"/>
          <p:nvPr/>
        </p:nvSpPr>
        <p:spPr>
          <a:xfrm>
            <a:off x="4716708" y="332366"/>
            <a:ext cx="1679328" cy="369332"/>
          </a:xfrm>
          <a:prstGeom prst="rect">
            <a:avLst/>
          </a:prstGeom>
          <a:noFill/>
        </p:spPr>
        <p:txBody>
          <a:bodyPr wrap="none" rtlCol="0">
            <a:spAutoFit/>
          </a:bodyPr>
          <a:lstStyle/>
          <a:p>
            <a:pPr algn="r"/>
            <a:r>
              <a:rPr lang="en-US" dirty="0" smtClean="0">
                <a:effectLst>
                  <a:glow rad="127000">
                    <a:schemeClr val="bg1">
                      <a:alpha val="67000"/>
                    </a:schemeClr>
                  </a:glow>
                </a:effectLst>
              </a:rPr>
              <a:t>expert’s version</a:t>
            </a:r>
            <a:endParaRPr lang="en-US" dirty="0">
              <a:effectLst>
                <a:glow rad="127000">
                  <a:schemeClr val="bg1">
                    <a:alpha val="67000"/>
                  </a:schemeClr>
                </a:glow>
              </a:effectLst>
            </a:endParaRPr>
          </a:p>
        </p:txBody>
      </p:sp>
      <p:sp>
        <p:nvSpPr>
          <p:cNvPr id="13" name="TextBox 12"/>
          <p:cNvSpPr txBox="1"/>
          <p:nvPr/>
        </p:nvSpPr>
        <p:spPr>
          <a:xfrm>
            <a:off x="4716707" y="3083208"/>
            <a:ext cx="1246180" cy="369332"/>
          </a:xfrm>
          <a:prstGeom prst="rect">
            <a:avLst/>
          </a:prstGeom>
          <a:noFill/>
        </p:spPr>
        <p:txBody>
          <a:bodyPr wrap="none" rtlCol="0">
            <a:spAutoFit/>
          </a:bodyPr>
          <a:lstStyle/>
          <a:p>
            <a:pPr algn="r"/>
            <a:r>
              <a:rPr lang="en-US" dirty="0" smtClean="0">
                <a:effectLst>
                  <a:glow rad="127000">
                    <a:schemeClr val="bg1">
                      <a:alpha val="67000"/>
                    </a:schemeClr>
                  </a:glow>
                </a:effectLst>
              </a:rPr>
              <a:t>our version</a:t>
            </a:r>
            <a:endParaRPr lang="en-US" dirty="0">
              <a:effectLst>
                <a:glow rad="127000">
                  <a:schemeClr val="bg1">
                    <a:alpha val="67000"/>
                  </a:schemeClr>
                </a:glow>
              </a:effectLst>
            </a:endParaRPr>
          </a:p>
        </p:txBody>
      </p:sp>
    </p:spTree>
    <p:extLst>
      <p:ext uri="{BB962C8B-B14F-4D97-AF65-F5344CB8AC3E}">
        <p14:creationId xmlns:p14="http://schemas.microsoft.com/office/powerpoint/2010/main" val="194327559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642937" y="3022266"/>
            <a:ext cx="3873500" cy="2579751"/>
          </a:xfrm>
          <a:prstGeom prst="rect">
            <a:avLst/>
          </a:prstGeom>
        </p:spPr>
      </p:pic>
      <p:pic>
        <p:nvPicPr>
          <p:cNvPr id="3" name="Picture 2"/>
          <p:cNvPicPr>
            <a:picLocks noChangeAspect="1"/>
          </p:cNvPicPr>
          <p:nvPr/>
        </p:nvPicPr>
        <p:blipFill>
          <a:blip r:embed="rId3"/>
          <a:stretch>
            <a:fillRect/>
          </a:stretch>
        </p:blipFill>
        <p:spPr>
          <a:xfrm>
            <a:off x="4656726" y="298180"/>
            <a:ext cx="3873500" cy="2579751"/>
          </a:xfrm>
          <a:prstGeom prst="rect">
            <a:avLst/>
          </a:prstGeom>
        </p:spPr>
      </p:pic>
      <p:pic>
        <p:nvPicPr>
          <p:cNvPr id="2" name="Picture 1"/>
          <p:cNvPicPr>
            <a:picLocks noChangeAspect="1"/>
          </p:cNvPicPr>
          <p:nvPr/>
        </p:nvPicPr>
        <p:blipFill>
          <a:blip r:embed="rId4"/>
          <a:stretch>
            <a:fillRect/>
          </a:stretch>
        </p:blipFill>
        <p:spPr>
          <a:xfrm>
            <a:off x="589840" y="298180"/>
            <a:ext cx="3873500" cy="2579751"/>
          </a:xfrm>
          <a:prstGeom prst="rect">
            <a:avLst/>
          </a:prstGeom>
        </p:spPr>
      </p:pic>
      <p:pic>
        <p:nvPicPr>
          <p:cNvPr id="14" name="Picture 13"/>
          <p:cNvPicPr>
            <a:picLocks noChangeAspect="1"/>
          </p:cNvPicPr>
          <p:nvPr/>
        </p:nvPicPr>
        <p:blipFill>
          <a:blip r:embed="rId5"/>
          <a:stretch>
            <a:fillRect/>
          </a:stretch>
        </p:blipFill>
        <p:spPr>
          <a:xfrm>
            <a:off x="589840" y="3022266"/>
            <a:ext cx="3873500" cy="2579751"/>
          </a:xfrm>
          <a:prstGeom prst="rect">
            <a:avLst/>
          </a:prstGeom>
        </p:spPr>
      </p:pic>
      <p:sp>
        <p:nvSpPr>
          <p:cNvPr id="5" name="Title 4"/>
          <p:cNvSpPr>
            <a:spLocks noGrp="1"/>
          </p:cNvSpPr>
          <p:nvPr>
            <p:ph type="title"/>
          </p:nvPr>
        </p:nvSpPr>
        <p:spPr>
          <a:xfrm>
            <a:off x="0" y="5694377"/>
            <a:ext cx="9144000" cy="1143000"/>
          </a:xfrm>
        </p:spPr>
        <p:txBody>
          <a:bodyPr>
            <a:noAutofit/>
          </a:bodyPr>
          <a:lstStyle/>
          <a:p>
            <a:r>
              <a:rPr lang="en-US" sz="3200" dirty="0" smtClean="0"/>
              <a:t>“Failure”, did not recognize it as a night picture, </a:t>
            </a:r>
            <a:br>
              <a:rPr lang="en-US" sz="3200" dirty="0" smtClean="0"/>
            </a:br>
            <a:r>
              <a:rPr lang="en-US" sz="3200" dirty="0" smtClean="0"/>
              <a:t>yet does not do anything wrong</a:t>
            </a:r>
            <a:endParaRPr lang="en-US" sz="3200" dirty="0"/>
          </a:p>
        </p:txBody>
      </p:sp>
      <p:sp>
        <p:nvSpPr>
          <p:cNvPr id="16" name="TextBox 15"/>
          <p:cNvSpPr txBox="1"/>
          <p:nvPr/>
        </p:nvSpPr>
        <p:spPr>
          <a:xfrm>
            <a:off x="599074" y="298180"/>
            <a:ext cx="684803" cy="369332"/>
          </a:xfrm>
          <a:prstGeom prst="rect">
            <a:avLst/>
          </a:prstGeom>
          <a:noFill/>
        </p:spPr>
        <p:txBody>
          <a:bodyPr wrap="none" rtlCol="0">
            <a:spAutoFit/>
          </a:bodyPr>
          <a:lstStyle/>
          <a:p>
            <a:pPr algn="r"/>
            <a:r>
              <a:rPr lang="en-US" dirty="0" smtClean="0">
                <a:effectLst>
                  <a:glow rad="127000">
                    <a:schemeClr val="bg1">
                      <a:alpha val="67000"/>
                    </a:schemeClr>
                  </a:glow>
                </a:effectLst>
              </a:rPr>
              <a:t>input</a:t>
            </a:r>
            <a:endParaRPr lang="en-US" dirty="0">
              <a:effectLst>
                <a:glow rad="127000">
                  <a:schemeClr val="bg1">
                    <a:alpha val="67000"/>
                  </a:schemeClr>
                </a:glow>
              </a:effectLst>
            </a:endParaRPr>
          </a:p>
        </p:txBody>
      </p:sp>
      <p:sp>
        <p:nvSpPr>
          <p:cNvPr id="17" name="TextBox 16"/>
          <p:cNvSpPr txBox="1"/>
          <p:nvPr/>
        </p:nvSpPr>
        <p:spPr>
          <a:xfrm>
            <a:off x="599074" y="3011169"/>
            <a:ext cx="1815145" cy="369332"/>
          </a:xfrm>
          <a:prstGeom prst="rect">
            <a:avLst/>
          </a:prstGeom>
          <a:noFill/>
        </p:spPr>
        <p:txBody>
          <a:bodyPr wrap="none" rtlCol="0">
            <a:spAutoFit/>
          </a:bodyPr>
          <a:lstStyle/>
          <a:p>
            <a:pPr algn="r"/>
            <a:r>
              <a:rPr lang="en-US" dirty="0" smtClean="0">
                <a:effectLst>
                  <a:glow rad="127000">
                    <a:schemeClr val="bg1">
                      <a:alpha val="67000"/>
                    </a:schemeClr>
                  </a:glow>
                </a:effectLst>
              </a:rPr>
              <a:t>Adobe </a:t>
            </a:r>
            <a:r>
              <a:rPr lang="en-US" dirty="0" err="1" smtClean="0">
                <a:effectLst>
                  <a:glow rad="127000">
                    <a:schemeClr val="bg1">
                      <a:alpha val="67000"/>
                    </a:schemeClr>
                  </a:glow>
                </a:effectLst>
              </a:rPr>
              <a:t>Lightroom</a:t>
            </a:r>
            <a:endParaRPr lang="en-US" dirty="0">
              <a:effectLst>
                <a:glow rad="127000">
                  <a:schemeClr val="bg1">
                    <a:alpha val="67000"/>
                  </a:schemeClr>
                </a:glow>
              </a:effectLst>
            </a:endParaRPr>
          </a:p>
        </p:txBody>
      </p:sp>
      <p:sp>
        <p:nvSpPr>
          <p:cNvPr id="18" name="TextBox 17"/>
          <p:cNvSpPr txBox="1"/>
          <p:nvPr/>
        </p:nvSpPr>
        <p:spPr>
          <a:xfrm>
            <a:off x="4656726" y="284060"/>
            <a:ext cx="1679328" cy="369332"/>
          </a:xfrm>
          <a:prstGeom prst="rect">
            <a:avLst/>
          </a:prstGeom>
          <a:noFill/>
        </p:spPr>
        <p:txBody>
          <a:bodyPr wrap="none" rtlCol="0">
            <a:spAutoFit/>
          </a:bodyPr>
          <a:lstStyle/>
          <a:p>
            <a:pPr algn="r"/>
            <a:r>
              <a:rPr lang="en-US" dirty="0" smtClean="0">
                <a:effectLst>
                  <a:glow rad="127000">
                    <a:schemeClr val="bg1">
                      <a:alpha val="67000"/>
                    </a:schemeClr>
                  </a:glow>
                </a:effectLst>
              </a:rPr>
              <a:t>expert’s version</a:t>
            </a:r>
            <a:endParaRPr lang="en-US" dirty="0">
              <a:effectLst>
                <a:glow rad="127000">
                  <a:schemeClr val="bg1">
                    <a:alpha val="67000"/>
                  </a:schemeClr>
                </a:glow>
              </a:effectLst>
            </a:endParaRPr>
          </a:p>
        </p:txBody>
      </p:sp>
      <p:sp>
        <p:nvSpPr>
          <p:cNvPr id="19" name="TextBox 18"/>
          <p:cNvSpPr txBox="1"/>
          <p:nvPr/>
        </p:nvSpPr>
        <p:spPr>
          <a:xfrm>
            <a:off x="4656726" y="3011169"/>
            <a:ext cx="1246180" cy="369332"/>
          </a:xfrm>
          <a:prstGeom prst="rect">
            <a:avLst/>
          </a:prstGeom>
          <a:noFill/>
        </p:spPr>
        <p:txBody>
          <a:bodyPr wrap="none" rtlCol="0">
            <a:spAutoFit/>
          </a:bodyPr>
          <a:lstStyle/>
          <a:p>
            <a:pPr algn="r"/>
            <a:r>
              <a:rPr lang="en-US" dirty="0" smtClean="0">
                <a:effectLst>
                  <a:glow rad="127000">
                    <a:schemeClr val="bg1">
                      <a:alpha val="67000"/>
                    </a:schemeClr>
                  </a:glow>
                </a:effectLst>
              </a:rPr>
              <a:t>our version</a:t>
            </a:r>
            <a:endParaRPr lang="en-US" dirty="0">
              <a:effectLst>
                <a:glow rad="127000">
                  <a:schemeClr val="bg1">
                    <a:alpha val="67000"/>
                  </a:schemeClr>
                </a:glow>
              </a:effectLst>
            </a:endParaRPr>
          </a:p>
        </p:txBody>
      </p:sp>
    </p:spTree>
    <p:extLst>
      <p:ext uri="{BB962C8B-B14F-4D97-AF65-F5344CB8AC3E}">
        <p14:creationId xmlns:p14="http://schemas.microsoft.com/office/powerpoint/2010/main" val="194702826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605" y="-60178"/>
            <a:ext cx="8229600" cy="1143000"/>
          </a:xfrm>
        </p:spPr>
        <p:txBody>
          <a:bodyPr/>
          <a:lstStyle/>
          <a:p>
            <a:r>
              <a:rPr lang="en-US" dirty="0" smtClean="0"/>
              <a:t>Learning User Preferences</a:t>
            </a:r>
            <a:endParaRPr lang="en-US" dirty="0"/>
          </a:p>
        </p:txBody>
      </p:sp>
      <p:sp>
        <p:nvSpPr>
          <p:cNvPr id="3" name="Content Placeholder 2"/>
          <p:cNvSpPr>
            <a:spLocks noGrp="1"/>
          </p:cNvSpPr>
          <p:nvPr>
            <p:ph idx="1"/>
          </p:nvPr>
        </p:nvSpPr>
        <p:spPr>
          <a:xfrm>
            <a:off x="457200" y="1046712"/>
            <a:ext cx="8229600" cy="4525963"/>
          </a:xfrm>
        </p:spPr>
        <p:txBody>
          <a:bodyPr>
            <a:noAutofit/>
          </a:bodyPr>
          <a:lstStyle/>
          <a:p>
            <a:pPr marL="514350" indent="-514350">
              <a:buFont typeface="+mj-lt"/>
              <a:buAutoNum type="arabicPeriod"/>
            </a:pPr>
            <a:r>
              <a:rPr lang="en-US" sz="2800" dirty="0" smtClean="0"/>
              <a:t>Train the algorithm off-line on 2500 photos</a:t>
            </a:r>
          </a:p>
          <a:p>
            <a:pPr marL="514350" indent="-514350">
              <a:buFont typeface="+mj-lt"/>
              <a:buAutoNum type="arabicPeriod"/>
            </a:pPr>
            <a:r>
              <a:rPr lang="en-US" sz="2800" dirty="0" smtClean="0"/>
              <a:t>User gives a few examples (3+) and we learn preferences from them.</a:t>
            </a:r>
          </a:p>
          <a:p>
            <a:pPr marL="514350" indent="-514350">
              <a:buFont typeface="+mj-lt"/>
              <a:buAutoNum type="arabicPeriod"/>
            </a:pPr>
            <a:endParaRPr lang="en-US" sz="2800" dirty="0"/>
          </a:p>
          <a:p>
            <a:pPr marL="0" indent="0">
              <a:buNone/>
            </a:pPr>
            <a:endParaRPr lang="en-US" sz="2800" dirty="0" smtClean="0"/>
          </a:p>
        </p:txBody>
      </p:sp>
      <p:pic>
        <p:nvPicPr>
          <p:cNvPr id="5" name="Picture 4"/>
          <p:cNvPicPr>
            <a:picLocks noChangeAspect="1"/>
          </p:cNvPicPr>
          <p:nvPr/>
        </p:nvPicPr>
        <p:blipFill>
          <a:blip r:embed="rId2"/>
          <a:stretch>
            <a:fillRect/>
          </a:stretch>
        </p:blipFill>
        <p:spPr>
          <a:xfrm>
            <a:off x="464687" y="2592570"/>
            <a:ext cx="1206500" cy="803529"/>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3362905" y="2589369"/>
            <a:ext cx="1206500" cy="808355"/>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6205081" y="2592570"/>
            <a:ext cx="1206500" cy="803529"/>
          </a:xfrm>
          <a:prstGeom prst="rect">
            <a:avLst/>
          </a:prstGeom>
          <a:ln>
            <a:solidFill>
              <a:schemeClr val="tx1"/>
            </a:solidFill>
          </a:ln>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39905" y="2592570"/>
            <a:ext cx="1206500" cy="803529"/>
          </a:xfrm>
          <a:prstGeom prst="rect">
            <a:avLst/>
          </a:prstGeom>
          <a:ln>
            <a:solidFill>
              <a:schemeClr val="tx1"/>
            </a:solidFill>
          </a:ln>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4638124" y="2589369"/>
            <a:ext cx="1206500" cy="808355"/>
          </a:xfrm>
          <a:prstGeom prst="rect">
            <a:avLst/>
          </a:prstGeom>
          <a:ln>
            <a:solidFill>
              <a:schemeClr val="tx1"/>
            </a:solidFill>
          </a:ln>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7480300" y="2592570"/>
            <a:ext cx="1206500" cy="803529"/>
          </a:xfrm>
          <a:prstGeom prst="rect">
            <a:avLst/>
          </a:prstGeom>
          <a:ln>
            <a:solidFill>
              <a:schemeClr val="tx1"/>
            </a:solidFill>
          </a:ln>
        </p:spPr>
      </p:pic>
      <p:sp>
        <p:nvSpPr>
          <p:cNvPr id="11" name="Right Arrow 10"/>
          <p:cNvSpPr/>
          <p:nvPr/>
        </p:nvSpPr>
        <p:spPr>
          <a:xfrm>
            <a:off x="1597432" y="2867515"/>
            <a:ext cx="224171" cy="288140"/>
          </a:xfrm>
          <a:prstGeom prst="rightArrow">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ight Arrow 11"/>
          <p:cNvSpPr/>
          <p:nvPr/>
        </p:nvSpPr>
        <p:spPr>
          <a:xfrm>
            <a:off x="4489888" y="2867515"/>
            <a:ext cx="224171" cy="288140"/>
          </a:xfrm>
          <a:prstGeom prst="rightArrow">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a:off x="7334307" y="2807976"/>
            <a:ext cx="224171" cy="288140"/>
          </a:xfrm>
          <a:prstGeom prst="rightArrow">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188285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605" y="-60178"/>
            <a:ext cx="8229600" cy="1143000"/>
          </a:xfrm>
        </p:spPr>
        <p:txBody>
          <a:bodyPr/>
          <a:lstStyle/>
          <a:p>
            <a:r>
              <a:rPr lang="en-US" dirty="0" smtClean="0"/>
              <a:t>Learning User Preferences</a:t>
            </a:r>
            <a:endParaRPr lang="en-US" dirty="0"/>
          </a:p>
        </p:txBody>
      </p:sp>
      <p:sp>
        <p:nvSpPr>
          <p:cNvPr id="3" name="Content Placeholder 2"/>
          <p:cNvSpPr>
            <a:spLocks noGrp="1"/>
          </p:cNvSpPr>
          <p:nvPr>
            <p:ph idx="1"/>
          </p:nvPr>
        </p:nvSpPr>
        <p:spPr>
          <a:xfrm>
            <a:off x="457200" y="1046712"/>
            <a:ext cx="8229600" cy="4525963"/>
          </a:xfrm>
        </p:spPr>
        <p:txBody>
          <a:bodyPr>
            <a:noAutofit/>
          </a:bodyPr>
          <a:lstStyle/>
          <a:p>
            <a:pPr marL="514350" indent="-514350">
              <a:buFont typeface="+mj-lt"/>
              <a:buAutoNum type="arabicPeriod"/>
            </a:pPr>
            <a:r>
              <a:rPr lang="en-US" sz="2800" dirty="0" smtClean="0"/>
              <a:t>Train the algorithm off-line on 2500 photos</a:t>
            </a:r>
          </a:p>
          <a:p>
            <a:pPr marL="514350" indent="-514350">
              <a:buFont typeface="+mj-lt"/>
              <a:buAutoNum type="arabicPeriod"/>
            </a:pPr>
            <a:r>
              <a:rPr lang="en-US" sz="2800" dirty="0" smtClean="0"/>
              <a:t>User gives a few examples (3+) and we learn preferences from them.</a:t>
            </a:r>
          </a:p>
          <a:p>
            <a:pPr marL="514350" indent="-514350">
              <a:buFont typeface="+mj-lt"/>
              <a:buAutoNum type="arabicPeriod"/>
            </a:pPr>
            <a:endParaRPr lang="en-US" sz="2800" dirty="0"/>
          </a:p>
          <a:p>
            <a:pPr marL="0" indent="0">
              <a:buNone/>
            </a:pPr>
            <a:endParaRPr lang="en-US" sz="2800" dirty="0" smtClean="0"/>
          </a:p>
          <a:p>
            <a:pPr marL="514350" indent="-514350">
              <a:buFont typeface="+mj-lt"/>
              <a:buAutoNum type="arabicPeriod"/>
            </a:pPr>
            <a:r>
              <a:rPr lang="en-US" sz="2800" dirty="0" smtClean="0"/>
              <a:t>Our algorithm adapts and apply the user’s style</a:t>
            </a:r>
            <a:endParaRPr lang="en-US" sz="2800" dirty="0"/>
          </a:p>
        </p:txBody>
      </p:sp>
      <p:pic>
        <p:nvPicPr>
          <p:cNvPr id="5" name="Picture 4"/>
          <p:cNvPicPr>
            <a:picLocks noChangeAspect="1"/>
          </p:cNvPicPr>
          <p:nvPr/>
        </p:nvPicPr>
        <p:blipFill>
          <a:blip r:embed="rId2"/>
          <a:stretch>
            <a:fillRect/>
          </a:stretch>
        </p:blipFill>
        <p:spPr>
          <a:xfrm>
            <a:off x="464687" y="2592570"/>
            <a:ext cx="1206500" cy="803529"/>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3362905" y="2589369"/>
            <a:ext cx="1206500" cy="808355"/>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6205081" y="2592570"/>
            <a:ext cx="1206500" cy="803529"/>
          </a:xfrm>
          <a:prstGeom prst="rect">
            <a:avLst/>
          </a:prstGeom>
          <a:ln>
            <a:solidFill>
              <a:schemeClr val="tx1"/>
            </a:solidFill>
          </a:ln>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39905" y="2592570"/>
            <a:ext cx="1206500" cy="803529"/>
          </a:xfrm>
          <a:prstGeom prst="rect">
            <a:avLst/>
          </a:prstGeom>
          <a:ln>
            <a:solidFill>
              <a:schemeClr val="tx1"/>
            </a:solidFill>
          </a:ln>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4638124" y="2589369"/>
            <a:ext cx="1206500" cy="808355"/>
          </a:xfrm>
          <a:prstGeom prst="rect">
            <a:avLst/>
          </a:prstGeom>
          <a:ln>
            <a:solidFill>
              <a:schemeClr val="tx1"/>
            </a:solidFill>
          </a:ln>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7480300" y="2592570"/>
            <a:ext cx="1206500" cy="803529"/>
          </a:xfrm>
          <a:prstGeom prst="rect">
            <a:avLst/>
          </a:prstGeom>
          <a:ln>
            <a:solidFill>
              <a:schemeClr val="tx1"/>
            </a:solidFill>
          </a:ln>
        </p:spPr>
      </p:pic>
      <p:sp>
        <p:nvSpPr>
          <p:cNvPr id="11" name="Right Arrow 10"/>
          <p:cNvSpPr/>
          <p:nvPr/>
        </p:nvSpPr>
        <p:spPr>
          <a:xfrm>
            <a:off x="1597432" y="2867515"/>
            <a:ext cx="224171" cy="288140"/>
          </a:xfrm>
          <a:prstGeom prst="rightArrow">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ight Arrow 11"/>
          <p:cNvSpPr/>
          <p:nvPr/>
        </p:nvSpPr>
        <p:spPr>
          <a:xfrm>
            <a:off x="4489888" y="2867515"/>
            <a:ext cx="224171" cy="288140"/>
          </a:xfrm>
          <a:prstGeom prst="rightArrow">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a:off x="7334307" y="2807976"/>
            <a:ext cx="224171" cy="288140"/>
          </a:xfrm>
          <a:prstGeom prst="rightArrow">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11"/>
          <a:stretch>
            <a:fillRect/>
          </a:stretch>
        </p:blipFill>
        <p:spPr>
          <a:xfrm>
            <a:off x="2041252" y="4100169"/>
            <a:ext cx="2222500" cy="1480185"/>
          </a:xfrm>
          <a:prstGeom prst="rect">
            <a:avLst/>
          </a:prstGeom>
          <a:ln>
            <a:solidFill>
              <a:srgbClr val="000000"/>
            </a:solidFill>
          </a:ln>
        </p:spPr>
      </p:pic>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Lst>
          </a:blip>
          <a:stretch>
            <a:fillRect/>
          </a:stretch>
        </p:blipFill>
        <p:spPr>
          <a:xfrm>
            <a:off x="5093831" y="4092490"/>
            <a:ext cx="2222500" cy="1480185"/>
          </a:xfrm>
          <a:prstGeom prst="rect">
            <a:avLst/>
          </a:prstGeom>
          <a:ln>
            <a:solidFill>
              <a:srgbClr val="000000"/>
            </a:solidFill>
          </a:ln>
        </p:spPr>
      </p:pic>
      <p:sp>
        <p:nvSpPr>
          <p:cNvPr id="17" name="Right Arrow 16"/>
          <p:cNvSpPr/>
          <p:nvPr/>
        </p:nvSpPr>
        <p:spPr>
          <a:xfrm>
            <a:off x="4186558" y="4614260"/>
            <a:ext cx="1111331" cy="554936"/>
          </a:xfrm>
          <a:prstGeom prst="rightArrow">
            <a:avLst>
              <a:gd name="adj1" fmla="val 75574"/>
              <a:gd name="adj2" fmla="val 28571"/>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18" name="TextBox 17"/>
          <p:cNvSpPr txBox="1"/>
          <p:nvPr/>
        </p:nvSpPr>
        <p:spPr>
          <a:xfrm>
            <a:off x="4140378" y="4671985"/>
            <a:ext cx="1353335" cy="369332"/>
          </a:xfrm>
          <a:prstGeom prst="rect">
            <a:avLst/>
          </a:prstGeom>
          <a:noFill/>
        </p:spPr>
        <p:txBody>
          <a:bodyPr wrap="square" rtlCol="0">
            <a:spAutoFit/>
          </a:bodyPr>
          <a:lstStyle/>
          <a:p>
            <a:r>
              <a:rPr lang="en-US" dirty="0" smtClean="0">
                <a:solidFill>
                  <a:srgbClr val="000000"/>
                </a:solidFill>
              </a:rPr>
              <a:t>automatic</a:t>
            </a:r>
            <a:endParaRPr lang="en-US" dirty="0">
              <a:solidFill>
                <a:srgbClr val="000000"/>
              </a:solidFill>
            </a:endParaRPr>
          </a:p>
        </p:txBody>
      </p:sp>
    </p:spTree>
    <p:extLst>
      <p:ext uri="{BB962C8B-B14F-4D97-AF65-F5344CB8AC3E}">
        <p14:creationId xmlns:p14="http://schemas.microsoft.com/office/powerpoint/2010/main" val="167025152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Photographers are consistent</a:t>
            </a:r>
          </a:p>
          <a:p>
            <a:pPr lvl="1"/>
            <a:r>
              <a:rPr lang="en-US" dirty="0" smtClean="0"/>
              <a:t>makes it possible to use machine learning</a:t>
            </a:r>
          </a:p>
          <a:p>
            <a:r>
              <a:rPr lang="en-US" dirty="0" smtClean="0"/>
              <a:t>Brightness &amp; contrast explain</a:t>
            </a:r>
            <a:br>
              <a:rPr lang="en-US" dirty="0" smtClean="0"/>
            </a:br>
            <a:r>
              <a:rPr lang="en-US" dirty="0" smtClean="0"/>
              <a:t>most tonal adjustments</a:t>
            </a:r>
          </a:p>
          <a:p>
            <a:r>
              <a:rPr lang="en-US" dirty="0" smtClean="0"/>
              <a:t>Appearance-based features are useful</a:t>
            </a:r>
          </a:p>
          <a:p>
            <a:r>
              <a:rPr lang="en-US" dirty="0" smtClean="0"/>
              <a:t>Failsafe prediction is important in practice</a:t>
            </a:r>
            <a:endParaRPr lang="en-US" dirty="0"/>
          </a:p>
        </p:txBody>
      </p:sp>
    </p:spTree>
    <p:extLst>
      <p:ext uri="{BB962C8B-B14F-4D97-AF65-F5344CB8AC3E}">
        <p14:creationId xmlns:p14="http://schemas.microsoft.com/office/powerpoint/2010/main" val="10094901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Discussion</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4783708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Tones </a:t>
            </a:r>
            <a:r>
              <a:rPr lang="en-US" dirty="0" err="1" smtClean="0"/>
              <a:t>vs</a:t>
            </a:r>
            <a:r>
              <a:rPr lang="en-US" dirty="0" smtClean="0"/>
              <a:t> Colors</a:t>
            </a:r>
            <a:endParaRPr lang="en-US" dirty="0"/>
          </a:p>
        </p:txBody>
      </p:sp>
      <p:sp>
        <p:nvSpPr>
          <p:cNvPr id="3" name="Content Placeholder 2"/>
          <p:cNvSpPr>
            <a:spLocks noGrp="1"/>
          </p:cNvSpPr>
          <p:nvPr>
            <p:ph idx="1"/>
          </p:nvPr>
        </p:nvSpPr>
        <p:spPr>
          <a:xfrm>
            <a:off x="90711" y="1600200"/>
            <a:ext cx="5675921" cy="4525963"/>
          </a:xfrm>
        </p:spPr>
        <p:txBody>
          <a:bodyPr>
            <a:normAutofit fontScale="92500" lnSpcReduction="20000"/>
          </a:bodyPr>
          <a:lstStyle/>
          <a:p>
            <a:r>
              <a:rPr lang="en-US" dirty="0" smtClean="0"/>
              <a:t>Tones are comparatively easier</a:t>
            </a:r>
          </a:p>
          <a:p>
            <a:pPr lvl="1"/>
            <a:r>
              <a:rPr lang="en-US" dirty="0" smtClean="0"/>
              <a:t>e.g. mid-day sky can almost be anything from black to white but must be blue</a:t>
            </a:r>
          </a:p>
          <a:p>
            <a:r>
              <a:rPr lang="en-US" dirty="0" smtClean="0"/>
              <a:t>Colors conflate physical white balance and “subjective temperature”</a:t>
            </a:r>
          </a:p>
          <a:p>
            <a:pPr lvl="1"/>
            <a:r>
              <a:rPr lang="en-US" dirty="0" smtClean="0"/>
              <a:t>white balance: is this object white?</a:t>
            </a:r>
          </a:p>
          <a:p>
            <a:pPr lvl="2"/>
            <a:r>
              <a:rPr lang="en-US" dirty="0" smtClean="0"/>
              <a:t>still an open problem</a:t>
            </a:r>
          </a:p>
          <a:p>
            <a:pPr lvl="1"/>
            <a:r>
              <a:rPr lang="en-US" dirty="0" smtClean="0"/>
              <a:t>temperature: warm (red) or </a:t>
            </a:r>
            <a:br>
              <a:rPr lang="en-US" dirty="0" smtClean="0"/>
            </a:br>
            <a:r>
              <a:rPr lang="en-US" dirty="0" smtClean="0"/>
              <a:t>cold (blue) rendition </a:t>
            </a:r>
            <a:endParaRPr lang="en-US" dirty="0"/>
          </a:p>
        </p:txBody>
      </p:sp>
      <p:pic>
        <p:nvPicPr>
          <p:cNvPr id="4" name="Picture 3"/>
          <p:cNvPicPr>
            <a:picLocks noChangeAspect="1"/>
          </p:cNvPicPr>
          <p:nvPr/>
        </p:nvPicPr>
        <p:blipFill>
          <a:blip r:embed="rId2"/>
          <a:stretch>
            <a:fillRect/>
          </a:stretch>
        </p:blipFill>
        <p:spPr>
          <a:xfrm>
            <a:off x="5766632" y="1612008"/>
            <a:ext cx="3203142" cy="4361612"/>
          </a:xfrm>
          <a:prstGeom prst="rect">
            <a:avLst/>
          </a:prstGeom>
        </p:spPr>
      </p:pic>
      <p:sp>
        <p:nvSpPr>
          <p:cNvPr id="5" name="TextBox 4"/>
          <p:cNvSpPr txBox="1"/>
          <p:nvPr/>
        </p:nvSpPr>
        <p:spPr>
          <a:xfrm>
            <a:off x="6811580" y="5983626"/>
            <a:ext cx="1390124" cy="369332"/>
          </a:xfrm>
          <a:prstGeom prst="rect">
            <a:avLst/>
          </a:prstGeom>
          <a:noFill/>
        </p:spPr>
        <p:txBody>
          <a:bodyPr wrap="none" rtlCol="0">
            <a:spAutoFit/>
          </a:bodyPr>
          <a:lstStyle/>
          <a:p>
            <a:pPr algn="ctr"/>
            <a:r>
              <a:rPr lang="en-US" dirty="0" err="1" smtClean="0"/>
              <a:t>Ansel</a:t>
            </a:r>
            <a:r>
              <a:rPr lang="en-US" dirty="0" smtClean="0"/>
              <a:t> Adams</a:t>
            </a:r>
            <a:endParaRPr lang="en-US" dirty="0"/>
          </a:p>
        </p:txBody>
      </p:sp>
    </p:spTree>
    <p:extLst>
      <p:ext uri="{BB962C8B-B14F-4D97-AF65-F5344CB8AC3E}">
        <p14:creationId xmlns:p14="http://schemas.microsoft.com/office/powerpoint/2010/main" val="16962557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84729"/>
          </a:xfrm>
        </p:spPr>
        <p:txBody>
          <a:bodyPr>
            <a:normAutofit fontScale="90000"/>
          </a:bodyPr>
          <a:lstStyle/>
          <a:p>
            <a:r>
              <a:rPr lang="en-US" dirty="0" smtClean="0"/>
              <a:t>Are we stealing photographers’ jobs? No!</a:t>
            </a:r>
            <a:endParaRPr lang="en-US" dirty="0"/>
          </a:p>
        </p:txBody>
      </p:sp>
      <p:sp>
        <p:nvSpPr>
          <p:cNvPr id="3" name="Content Placeholder 2"/>
          <p:cNvSpPr>
            <a:spLocks noGrp="1"/>
          </p:cNvSpPr>
          <p:nvPr>
            <p:ph idx="1"/>
          </p:nvPr>
        </p:nvSpPr>
        <p:spPr>
          <a:xfrm>
            <a:off x="457200" y="984728"/>
            <a:ext cx="8229600" cy="5141435"/>
          </a:xfrm>
        </p:spPr>
        <p:txBody>
          <a:bodyPr/>
          <a:lstStyle/>
          <a:p>
            <a:r>
              <a:rPr lang="en-US" dirty="0" smtClean="0"/>
              <a:t>Machine learning finds repeated patterns </a:t>
            </a:r>
            <a:br>
              <a:rPr lang="en-US" dirty="0" smtClean="0"/>
            </a:br>
            <a:r>
              <a:rPr lang="en-US" dirty="0" smtClean="0"/>
              <a:t>and reproduces them.</a:t>
            </a:r>
          </a:p>
          <a:p>
            <a:pPr lvl="1"/>
            <a:r>
              <a:rPr lang="en-US" dirty="0" smtClean="0"/>
              <a:t>Does the repetitive tedious task</a:t>
            </a:r>
          </a:p>
          <a:p>
            <a:pPr lvl="1"/>
            <a:r>
              <a:rPr lang="en-US" dirty="0" smtClean="0">
                <a:sym typeface="Wingdings"/>
              </a:rPr>
              <a:t>Does not do the one-of-a-kind adjustment</a:t>
            </a:r>
          </a:p>
          <a:p>
            <a:pPr lvl="2"/>
            <a:r>
              <a:rPr lang="en-US" dirty="0" smtClean="0">
                <a:sym typeface="Wingdings"/>
              </a:rPr>
              <a:t>It never will. The artist remains in charge.</a:t>
            </a:r>
          </a:p>
          <a:p>
            <a:pPr marL="0" indent="0">
              <a:buNone/>
            </a:pPr>
            <a:endParaRPr lang="en-US" dirty="0"/>
          </a:p>
        </p:txBody>
      </p:sp>
      <p:pic>
        <p:nvPicPr>
          <p:cNvPr id="5" name="Picture 4"/>
          <p:cNvPicPr>
            <a:picLocks noChangeAspect="1"/>
          </p:cNvPicPr>
          <p:nvPr/>
        </p:nvPicPr>
        <p:blipFill>
          <a:blip r:embed="rId2"/>
          <a:stretch>
            <a:fillRect/>
          </a:stretch>
        </p:blipFill>
        <p:spPr>
          <a:xfrm>
            <a:off x="1877733" y="3818120"/>
            <a:ext cx="5388535" cy="2873885"/>
          </a:xfrm>
          <a:prstGeom prst="rect">
            <a:avLst/>
          </a:prstGeom>
        </p:spPr>
      </p:pic>
    </p:spTree>
    <p:extLst>
      <p:ext uri="{BB962C8B-B14F-4D97-AF65-F5344CB8AC3E}">
        <p14:creationId xmlns:p14="http://schemas.microsoft.com/office/powerpoint/2010/main" val="3884413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348"/>
            <a:ext cx="8229600" cy="1143000"/>
          </a:xfrm>
        </p:spPr>
        <p:txBody>
          <a:bodyPr/>
          <a:lstStyle/>
          <a:p>
            <a:r>
              <a:rPr lang="en-US" dirty="0" smtClean="0"/>
              <a:t>The digital era: Photoshop</a:t>
            </a:r>
            <a:endParaRPr lang="en-US" dirty="0"/>
          </a:p>
        </p:txBody>
      </p:sp>
      <p:sp>
        <p:nvSpPr>
          <p:cNvPr id="3" name="Content Placeholder 2"/>
          <p:cNvSpPr>
            <a:spLocks noGrp="1"/>
          </p:cNvSpPr>
          <p:nvPr>
            <p:ph idx="1"/>
          </p:nvPr>
        </p:nvSpPr>
        <p:spPr>
          <a:xfrm>
            <a:off x="196273" y="1164214"/>
            <a:ext cx="8490527" cy="4525963"/>
          </a:xfrm>
        </p:spPr>
        <p:txBody>
          <a:bodyPr>
            <a:normAutofit/>
          </a:bodyPr>
          <a:lstStyle/>
          <a:p>
            <a:r>
              <a:rPr lang="en-US" sz="2800" dirty="0" smtClean="0"/>
              <a:t>Zoom</a:t>
            </a:r>
          </a:p>
          <a:p>
            <a:r>
              <a:rPr lang="en-US" sz="2800" dirty="0" smtClean="0"/>
              <a:t>Unlimited undo</a:t>
            </a:r>
          </a:p>
          <a:p>
            <a:r>
              <a:rPr lang="en-US" sz="2800" dirty="0" smtClean="0"/>
              <a:t>Accurate selection</a:t>
            </a:r>
          </a:p>
          <a:p>
            <a:r>
              <a:rPr lang="en-US" sz="2800" dirty="0" smtClean="0"/>
              <a:t>Preview</a:t>
            </a:r>
          </a:p>
          <a:p>
            <a:r>
              <a:rPr lang="en-US" sz="2800" dirty="0" smtClean="0"/>
              <a:t>HDR</a:t>
            </a:r>
          </a:p>
          <a:p>
            <a:r>
              <a:rPr lang="en-US" sz="2800" dirty="0" smtClean="0"/>
              <a:t>Panorama</a:t>
            </a:r>
          </a:p>
          <a:p>
            <a:r>
              <a:rPr lang="en-US" sz="2800" dirty="0"/>
              <a:t>A</a:t>
            </a:r>
            <a:r>
              <a:rPr lang="en-US" sz="2800" dirty="0" smtClean="0"/>
              <a:t>nd more…</a:t>
            </a:r>
          </a:p>
        </p:txBody>
      </p:sp>
      <p:pic>
        <p:nvPicPr>
          <p:cNvPr id="6" name="Picture 5" descr="Screen shot 2011-04-26 at 2.26.04 P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1791" y="1164214"/>
            <a:ext cx="5253182" cy="3939887"/>
          </a:xfrm>
          <a:prstGeom prst="rect">
            <a:avLst/>
          </a:prstGeom>
        </p:spPr>
      </p:pic>
    </p:spTree>
    <p:extLst>
      <p:ext uri="{BB962C8B-B14F-4D97-AF65-F5344CB8AC3E}">
        <p14:creationId xmlns:p14="http://schemas.microsoft.com/office/powerpoint/2010/main" val="136107503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a:latin typeface="+mn-lt"/>
                <a:ea typeface="+mn-ea"/>
                <a:cs typeface="+mn-cs"/>
              </a:rPr>
              <a:t>User Studies</a:t>
            </a:r>
            <a:r>
              <a:rPr lang="en-US" sz="3600" i="1" dirty="0" smtClean="0">
                <a:latin typeface="Times"/>
                <a:cs typeface="Times"/>
              </a:rPr>
              <a:t/>
            </a:r>
            <a:br>
              <a:rPr lang="en-US" sz="3600" i="1" dirty="0" smtClean="0">
                <a:latin typeface="Times"/>
                <a:cs typeface="Times"/>
              </a:rPr>
            </a:br>
            <a:r>
              <a:rPr lang="en-US" sz="3600" i="1" dirty="0" smtClean="0">
                <a:latin typeface="Times"/>
                <a:cs typeface="Times"/>
              </a:rPr>
              <a:t>Does </a:t>
            </a:r>
            <a:r>
              <a:rPr lang="en-US" sz="3600" i="1" dirty="0">
                <a:latin typeface="Times"/>
                <a:cs typeface="Times"/>
              </a:rPr>
              <a:t>this adjustment make the picture look good?</a:t>
            </a:r>
          </a:p>
        </p:txBody>
      </p:sp>
      <p:sp>
        <p:nvSpPr>
          <p:cNvPr id="3" name="Content Placeholder 2"/>
          <p:cNvSpPr>
            <a:spLocks noGrp="1"/>
          </p:cNvSpPr>
          <p:nvPr>
            <p:ph idx="1"/>
          </p:nvPr>
        </p:nvSpPr>
        <p:spPr/>
        <p:txBody>
          <a:bodyPr>
            <a:noAutofit/>
          </a:bodyPr>
          <a:lstStyle/>
          <a:p>
            <a:r>
              <a:rPr lang="en-US" sz="2400" dirty="0" smtClean="0"/>
              <a:t>Different task, we seek to answer “Is this what a photographer would have done?”</a:t>
            </a:r>
          </a:p>
          <a:p>
            <a:r>
              <a:rPr lang="en-US" sz="2400" dirty="0" smtClean="0"/>
              <a:t>Many ways to make a picture look good</a:t>
            </a:r>
          </a:p>
          <a:p>
            <a:pPr lvl="1"/>
            <a:r>
              <a:rPr lang="en-US" sz="2000" dirty="0" smtClean="0"/>
              <a:t>not ideal for research, comparisons</a:t>
            </a:r>
          </a:p>
          <a:p>
            <a:r>
              <a:rPr lang="en-US" sz="2400" dirty="0" smtClean="0"/>
              <a:t>User studies are difficult</a:t>
            </a:r>
          </a:p>
          <a:p>
            <a:pPr lvl="1"/>
            <a:r>
              <a:rPr lang="en-US" sz="2000" dirty="0" smtClean="0"/>
              <a:t>dependencies on the protocol, </a:t>
            </a:r>
            <a:br>
              <a:rPr lang="en-US" sz="2000" dirty="0" smtClean="0"/>
            </a:br>
            <a:r>
              <a:rPr lang="en-US" sz="2000" dirty="0" smtClean="0"/>
              <a:t>image content, viewer’s background…</a:t>
            </a:r>
          </a:p>
          <a:p>
            <a:pPr lvl="1"/>
            <a:r>
              <a:rPr lang="en-US" sz="2000" dirty="0" smtClean="0"/>
              <a:t>biases, e.g. contrasted images stand out</a:t>
            </a:r>
          </a:p>
          <a:p>
            <a:r>
              <a:rPr lang="en-US" sz="2400" dirty="0" smtClean="0"/>
              <a:t>Yet, it’s a legitimate question for the</a:t>
            </a:r>
            <a:br>
              <a:rPr lang="en-US" sz="2400" dirty="0" smtClean="0"/>
            </a:br>
            <a:r>
              <a:rPr lang="en-US" sz="2400" dirty="0" smtClean="0"/>
              <a:t> “I am feeling lucky” button</a:t>
            </a:r>
          </a:p>
          <a:p>
            <a:pPr lvl="1"/>
            <a:r>
              <a:rPr lang="en-US" sz="2000" dirty="0" smtClean="0"/>
              <a:t>subtle, not easy</a:t>
            </a:r>
          </a:p>
        </p:txBody>
      </p:sp>
      <p:pic>
        <p:nvPicPr>
          <p:cNvPr id="5" name="Picture 4"/>
          <p:cNvPicPr>
            <a:picLocks noChangeAspect="1"/>
          </p:cNvPicPr>
          <p:nvPr/>
        </p:nvPicPr>
        <p:blipFill rotWithShape="1">
          <a:blip r:embed="rId2"/>
          <a:srcRect l="26076" t="15594" r="15536" b="3483"/>
          <a:stretch/>
        </p:blipFill>
        <p:spPr>
          <a:xfrm>
            <a:off x="5624051" y="3171748"/>
            <a:ext cx="3351487" cy="3343154"/>
          </a:xfrm>
          <a:prstGeom prst="rect">
            <a:avLst/>
          </a:prstGeom>
          <a:ln>
            <a:solidFill>
              <a:srgbClr val="000000"/>
            </a:solidFill>
          </a:ln>
        </p:spPr>
      </p:pic>
    </p:spTree>
    <p:extLst>
      <p:ext uri="{BB962C8B-B14F-4D97-AF65-F5344CB8AC3E}">
        <p14:creationId xmlns:p14="http://schemas.microsoft.com/office/powerpoint/2010/main" val="24990155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66830"/>
            <a:ext cx="8229600" cy="5159333"/>
          </a:xfrm>
        </p:spPr>
        <p:txBody>
          <a:bodyPr>
            <a:normAutofit/>
          </a:bodyPr>
          <a:lstStyle/>
          <a:p>
            <a:r>
              <a:rPr lang="en-US" sz="2400" dirty="0" smtClean="0"/>
              <a:t>Smarter-than-cardboard tools that reproduce a photographer’s look from a model or from a training set.</a:t>
            </a:r>
          </a:p>
          <a:p>
            <a:r>
              <a:rPr lang="en-US" sz="2400" dirty="0" smtClean="0"/>
              <a:t>Some insights into photography.</a:t>
            </a:r>
          </a:p>
          <a:p>
            <a:r>
              <a:rPr lang="en-US" sz="2400" dirty="0" smtClean="0"/>
              <a:t>More needs to be done!</a:t>
            </a:r>
          </a:p>
          <a:p>
            <a:endParaRPr lang="en-US" sz="2400" dirty="0"/>
          </a:p>
        </p:txBody>
      </p:sp>
      <p:pic>
        <p:nvPicPr>
          <p:cNvPr id="14" name="Picture 13"/>
          <p:cNvPicPr>
            <a:picLocks noChangeAspect="1"/>
          </p:cNvPicPr>
          <p:nvPr/>
        </p:nvPicPr>
        <p:blipFill>
          <a:blip r:embed="rId2"/>
          <a:stretch>
            <a:fillRect/>
          </a:stretch>
        </p:blipFill>
        <p:spPr>
          <a:xfrm rot="309471">
            <a:off x="6762513" y="2482155"/>
            <a:ext cx="939719" cy="625853"/>
          </a:xfrm>
          <a:prstGeom prst="rect">
            <a:avLst/>
          </a:prstGeom>
          <a:ln w="38100" cmpd="sng">
            <a:solidFill>
              <a:schemeClr val="bg1">
                <a:lumMod val="95000"/>
              </a:schemeClr>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457200" y="0"/>
            <a:ext cx="8229600" cy="865818"/>
          </a:xfrm>
        </p:spPr>
        <p:txBody>
          <a:bodyPr/>
          <a:lstStyle/>
          <a:p>
            <a:r>
              <a:rPr lang="en-US" dirty="0" smtClean="0"/>
              <a:t>Conclusion</a:t>
            </a:r>
            <a:endParaRPr lang="en-US" dirty="0"/>
          </a:p>
        </p:txBody>
      </p:sp>
      <p:pic>
        <p:nvPicPr>
          <p:cNvPr id="4" name="Picture 3" descr="MtRushmore_500_to_ruins_iter_7_color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437" y="4333610"/>
            <a:ext cx="3090037" cy="2051817"/>
          </a:xfrm>
          <a:prstGeom prst="rect">
            <a:avLst/>
          </a:prstGeom>
        </p:spPr>
      </p:pic>
      <p:pic>
        <p:nvPicPr>
          <p:cNvPr id="8" name="Picture 7"/>
          <p:cNvPicPr>
            <a:picLocks noChangeAspect="1"/>
          </p:cNvPicPr>
          <p:nvPr/>
        </p:nvPicPr>
        <p:blipFill>
          <a:blip r:embed="rId4"/>
          <a:stretch>
            <a:fillRect/>
          </a:stretch>
        </p:blipFill>
        <p:spPr>
          <a:xfrm>
            <a:off x="5298912" y="4333610"/>
            <a:ext cx="3057161" cy="2036069"/>
          </a:xfrm>
          <a:prstGeom prst="rect">
            <a:avLst/>
          </a:prstGeom>
        </p:spPr>
      </p:pic>
      <p:pic>
        <p:nvPicPr>
          <p:cNvPr id="9" name="Picture 8" descr="ruin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0706" y="2993924"/>
            <a:ext cx="1668614" cy="1118624"/>
          </a:xfrm>
          <a:prstGeom prst="rect">
            <a:avLst/>
          </a:prstGeom>
          <a:ln w="76200" cmpd="sng">
            <a:solidFill>
              <a:schemeClr val="bg1">
                <a:lumMod val="95000"/>
              </a:scheme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6"/>
          <a:stretch>
            <a:fillRect/>
          </a:stretch>
        </p:blipFill>
        <p:spPr>
          <a:xfrm rot="21147882">
            <a:off x="5133239" y="2836995"/>
            <a:ext cx="939719" cy="623973"/>
          </a:xfrm>
          <a:prstGeom prst="rect">
            <a:avLst/>
          </a:prstGeom>
          <a:ln w="38100" cmpd="sng">
            <a:solidFill>
              <a:schemeClr val="bg1">
                <a:lumMod val="95000"/>
              </a:schemeClr>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7"/>
          <a:stretch>
            <a:fillRect/>
          </a:stretch>
        </p:blipFill>
        <p:spPr>
          <a:xfrm rot="21291331">
            <a:off x="5981538" y="2585384"/>
            <a:ext cx="939719" cy="623973"/>
          </a:xfrm>
          <a:prstGeom prst="rect">
            <a:avLst/>
          </a:prstGeom>
          <a:ln w="38100" cmpd="sng">
            <a:solidFill>
              <a:schemeClr val="bg1">
                <a:lumMod val="95000"/>
              </a:schemeClr>
            </a:solidFill>
          </a:ln>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8"/>
          <a:stretch>
            <a:fillRect/>
          </a:stretch>
        </p:blipFill>
        <p:spPr>
          <a:xfrm rot="21132549">
            <a:off x="6292654" y="3521456"/>
            <a:ext cx="939719" cy="625853"/>
          </a:xfrm>
          <a:prstGeom prst="rect">
            <a:avLst/>
          </a:prstGeom>
          <a:ln w="38100" cmpd="sng">
            <a:solidFill>
              <a:schemeClr val="bg1">
                <a:lumMod val="95000"/>
              </a:schemeClr>
            </a:solidFill>
          </a:ln>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9"/>
          <a:stretch>
            <a:fillRect/>
          </a:stretch>
        </p:blipFill>
        <p:spPr>
          <a:xfrm rot="231842">
            <a:off x="7525833" y="2896430"/>
            <a:ext cx="939719" cy="625853"/>
          </a:xfrm>
          <a:prstGeom prst="rect">
            <a:avLst/>
          </a:prstGeom>
          <a:ln w="38100" cmpd="sng">
            <a:solidFill>
              <a:schemeClr val="bg1">
                <a:lumMod val="95000"/>
              </a:schemeClr>
            </a:solidFill>
          </a:ln>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10"/>
          <a:stretch>
            <a:fillRect/>
          </a:stretch>
        </p:blipFill>
        <p:spPr>
          <a:xfrm rot="326290">
            <a:off x="7155781" y="3419054"/>
            <a:ext cx="939719" cy="625853"/>
          </a:xfrm>
          <a:prstGeom prst="rect">
            <a:avLst/>
          </a:prstGeom>
          <a:ln w="38100" cmpd="sng">
            <a:solidFill>
              <a:schemeClr val="bg1">
                <a:lumMod val="95000"/>
              </a:schemeClr>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11"/>
          <a:stretch>
            <a:fillRect/>
          </a:stretch>
        </p:blipFill>
        <p:spPr>
          <a:xfrm rot="21359902">
            <a:off x="5485595" y="3375933"/>
            <a:ext cx="939719" cy="631491"/>
          </a:xfrm>
          <a:prstGeom prst="rect">
            <a:avLst/>
          </a:prstGeom>
          <a:ln w="38100" cmpd="sng">
            <a:solidFill>
              <a:schemeClr val="bg1">
                <a:lumMod val="95000"/>
              </a:schemeClr>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12"/>
          <a:stretch>
            <a:fillRect/>
          </a:stretch>
        </p:blipFill>
        <p:spPr>
          <a:xfrm rot="339193">
            <a:off x="6311774" y="3000720"/>
            <a:ext cx="1035546" cy="689674"/>
          </a:xfrm>
          <a:prstGeom prst="rect">
            <a:avLst/>
          </a:prstGeom>
          <a:ln w="38100" cmpd="sng">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76418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digital era: Photoshop</a:t>
            </a:r>
            <a:endParaRPr lang="en-US" dirty="0"/>
          </a:p>
        </p:txBody>
      </p:sp>
      <p:sp>
        <p:nvSpPr>
          <p:cNvPr id="3" name="Content Placeholder 2"/>
          <p:cNvSpPr>
            <a:spLocks noGrp="1"/>
          </p:cNvSpPr>
          <p:nvPr>
            <p:ph idx="1"/>
          </p:nvPr>
        </p:nvSpPr>
        <p:spPr>
          <a:xfrm>
            <a:off x="196273" y="1600200"/>
            <a:ext cx="8490527" cy="4525963"/>
          </a:xfrm>
        </p:spPr>
        <p:txBody>
          <a:bodyPr>
            <a:normAutofit/>
          </a:bodyPr>
          <a:lstStyle/>
          <a:p>
            <a:r>
              <a:rPr lang="en-US" sz="2800" dirty="0" smtClean="0"/>
              <a:t>Zoom</a:t>
            </a:r>
          </a:p>
          <a:p>
            <a:r>
              <a:rPr lang="en-US" sz="2800" dirty="0" smtClean="0"/>
              <a:t>Unlimited undo</a:t>
            </a:r>
          </a:p>
          <a:p>
            <a:r>
              <a:rPr lang="en-US" sz="2800" dirty="0" smtClean="0"/>
              <a:t>Accurate selection</a:t>
            </a:r>
          </a:p>
          <a:p>
            <a:r>
              <a:rPr lang="en-US" sz="2800" dirty="0" smtClean="0"/>
              <a:t>Preview</a:t>
            </a:r>
          </a:p>
          <a:p>
            <a:r>
              <a:rPr lang="en-US" sz="2800" dirty="0" smtClean="0"/>
              <a:t>HDR</a:t>
            </a:r>
          </a:p>
          <a:p>
            <a:r>
              <a:rPr lang="en-US" sz="2800" dirty="0" smtClean="0"/>
              <a:t>Panorama</a:t>
            </a:r>
          </a:p>
          <a:p>
            <a:r>
              <a:rPr lang="en-US" sz="2800" dirty="0"/>
              <a:t>A</a:t>
            </a:r>
            <a:r>
              <a:rPr lang="en-US" sz="2800" dirty="0" smtClean="0"/>
              <a:t>nd more…</a:t>
            </a:r>
          </a:p>
        </p:txBody>
      </p:sp>
      <p:pic>
        <p:nvPicPr>
          <p:cNvPr id="6" name="Picture 5" descr="Screen shot 2011-04-26 at 2.26.04 P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1791" y="2036186"/>
            <a:ext cx="5253182" cy="3939887"/>
          </a:xfrm>
          <a:prstGeom prst="rect">
            <a:avLst/>
          </a:prstGeom>
        </p:spPr>
      </p:pic>
      <p:sp>
        <p:nvSpPr>
          <p:cNvPr id="7" name="Explosion 1 6"/>
          <p:cNvSpPr/>
          <p:nvPr/>
        </p:nvSpPr>
        <p:spPr>
          <a:xfrm>
            <a:off x="1950748" y="-895653"/>
            <a:ext cx="9427325" cy="10699538"/>
          </a:xfrm>
          <a:prstGeom prst="irregularSeal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smtClean="0">
              <a:solidFill>
                <a:schemeClr val="tx1"/>
              </a:solidFill>
            </a:endParaRPr>
          </a:p>
          <a:p>
            <a:pPr algn="ctr"/>
            <a:endParaRPr lang="en-US" sz="2400" dirty="0">
              <a:solidFill>
                <a:schemeClr val="tx1"/>
              </a:solidFill>
            </a:endParaRPr>
          </a:p>
          <a:p>
            <a:pPr algn="ctr"/>
            <a:endParaRPr lang="en-US" sz="2400" dirty="0" smtClean="0">
              <a:solidFill>
                <a:schemeClr val="tx1"/>
              </a:solidFill>
            </a:endParaRPr>
          </a:p>
          <a:p>
            <a:pPr algn="ctr"/>
            <a:r>
              <a:rPr lang="en-US" sz="2400" dirty="0" smtClean="0">
                <a:solidFill>
                  <a:schemeClr val="tx1"/>
                </a:solidFill>
              </a:rPr>
              <a:t>Photoshop is only </a:t>
            </a:r>
            <a:br>
              <a:rPr lang="en-US" sz="2400" dirty="0" smtClean="0">
                <a:solidFill>
                  <a:schemeClr val="tx1"/>
                </a:solidFill>
              </a:rPr>
            </a:br>
            <a:r>
              <a:rPr lang="en-US" sz="2400" dirty="0" smtClean="0">
                <a:solidFill>
                  <a:schemeClr val="tx1"/>
                </a:solidFill>
              </a:rPr>
              <a:t>a better piece of cardboard.</a:t>
            </a:r>
          </a:p>
          <a:p>
            <a:pPr algn="ctr"/>
            <a:endParaRPr lang="en-US" sz="3200" b="1" dirty="0">
              <a:solidFill>
                <a:schemeClr val="tx1"/>
              </a:solidFill>
            </a:endParaRPr>
          </a:p>
          <a:p>
            <a:pPr algn="ctr"/>
            <a:r>
              <a:rPr lang="en-US" sz="3600" b="1" dirty="0" smtClean="0">
                <a:solidFill>
                  <a:schemeClr val="tx1"/>
                </a:solidFill>
              </a:rPr>
              <a:t>We need algorithms </a:t>
            </a:r>
            <a:br>
              <a:rPr lang="en-US" sz="3600" b="1" dirty="0" smtClean="0">
                <a:solidFill>
                  <a:schemeClr val="tx1"/>
                </a:solidFill>
              </a:rPr>
            </a:br>
            <a:r>
              <a:rPr lang="en-US" sz="3600" b="1" dirty="0" smtClean="0">
                <a:solidFill>
                  <a:schemeClr val="tx1"/>
                </a:solidFill>
              </a:rPr>
              <a:t>that</a:t>
            </a:r>
            <a:r>
              <a:rPr lang="en-US" sz="3600" b="1" dirty="0">
                <a:solidFill>
                  <a:schemeClr val="tx1"/>
                </a:solidFill>
              </a:rPr>
              <a:t> </a:t>
            </a:r>
            <a:r>
              <a:rPr lang="en-US" sz="3600" b="1" dirty="0" smtClean="0">
                <a:solidFill>
                  <a:schemeClr val="tx1"/>
                </a:solidFill>
              </a:rPr>
              <a:t>help users make </a:t>
            </a:r>
            <a:br>
              <a:rPr lang="en-US" sz="3600" b="1" dirty="0" smtClean="0">
                <a:solidFill>
                  <a:schemeClr val="tx1"/>
                </a:solidFill>
              </a:rPr>
            </a:br>
            <a:r>
              <a:rPr lang="en-US" sz="3600" b="1" dirty="0" smtClean="0">
                <a:solidFill>
                  <a:schemeClr val="tx1"/>
                </a:solidFill>
              </a:rPr>
              <a:t>better pictures!</a:t>
            </a:r>
            <a:endParaRPr lang="en-US" sz="3600" b="1" dirty="0">
              <a:solidFill>
                <a:schemeClr val="tx1"/>
              </a:solidFill>
            </a:endParaRPr>
          </a:p>
        </p:txBody>
      </p:sp>
      <p:pic>
        <p:nvPicPr>
          <p:cNvPr id="8" name="Picture 7"/>
          <p:cNvPicPr>
            <a:picLocks/>
          </p:cNvPicPr>
          <p:nvPr/>
        </p:nvPicPr>
        <p:blipFill>
          <a:blip r:embed="rId3"/>
          <a:stretch>
            <a:fillRect/>
          </a:stretch>
        </p:blipFill>
        <p:spPr>
          <a:xfrm>
            <a:off x="323163" y="475478"/>
            <a:ext cx="4107271" cy="31211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8052798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Solution #1</a:t>
            </a:r>
            <a:br>
              <a:rPr lang="en-US" dirty="0" smtClean="0"/>
            </a:br>
            <a:r>
              <a:rPr lang="en-US" dirty="0" smtClean="0"/>
              <a:t>Model-based Adjustment</a:t>
            </a:r>
            <a:endParaRPr lang="en-US" dirty="0"/>
          </a:p>
        </p:txBody>
      </p:sp>
      <p:sp>
        <p:nvSpPr>
          <p:cNvPr id="7" name="Subtitle 6"/>
          <p:cNvSpPr>
            <a:spLocks noGrp="1"/>
          </p:cNvSpPr>
          <p:nvPr>
            <p:ph type="subTitle" idx="1"/>
          </p:nvPr>
        </p:nvSpPr>
        <p:spPr/>
        <p:txBody>
          <a:bodyPr/>
          <a:lstStyle/>
          <a:p>
            <a:r>
              <a:rPr lang="en-US" dirty="0" smtClean="0"/>
              <a:t>with </a:t>
            </a:r>
            <a:r>
              <a:rPr lang="en-US" dirty="0" err="1" smtClean="0"/>
              <a:t>Soonmin</a:t>
            </a:r>
            <a:r>
              <a:rPr lang="en-US" dirty="0"/>
              <a:t> </a:t>
            </a:r>
            <a:r>
              <a:rPr lang="en-US" dirty="0" err="1" smtClean="0"/>
              <a:t>Bae</a:t>
            </a:r>
            <a:r>
              <a:rPr lang="en-US" dirty="0"/>
              <a:t> </a:t>
            </a:r>
            <a:r>
              <a:rPr lang="en-US" dirty="0" smtClean="0"/>
              <a:t>and </a:t>
            </a:r>
            <a:r>
              <a:rPr lang="en-US" dirty="0" err="1" smtClean="0"/>
              <a:t>Frédo</a:t>
            </a:r>
            <a:r>
              <a:rPr lang="en-US" dirty="0" smtClean="0"/>
              <a:t> Durand</a:t>
            </a:r>
          </a:p>
          <a:p>
            <a:endParaRPr lang="en-US" dirty="0"/>
          </a:p>
          <a:p>
            <a:r>
              <a:rPr lang="en-US" dirty="0" smtClean="0"/>
              <a:t>[SIGGRAPH’06]</a:t>
            </a:r>
            <a:endParaRPr lang="en-US" dirty="0"/>
          </a:p>
        </p:txBody>
      </p:sp>
    </p:spTree>
    <p:extLst>
      <p:ext uri="{BB962C8B-B14F-4D97-AF65-F5344CB8AC3E}">
        <p14:creationId xmlns:p14="http://schemas.microsoft.com/office/powerpoint/2010/main" val="79289154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6" name="Rectangle 2"/>
          <p:cNvSpPr>
            <a:spLocks noGrp="1" noChangeArrowheads="1"/>
          </p:cNvSpPr>
          <p:nvPr>
            <p:ph type="title"/>
          </p:nvPr>
        </p:nvSpPr>
        <p:spPr>
          <a:xfrm>
            <a:off x="457200" y="20638"/>
            <a:ext cx="8229600" cy="1143000"/>
          </a:xfrm>
        </p:spPr>
        <p:txBody>
          <a:bodyPr/>
          <a:lstStyle/>
          <a:p>
            <a:r>
              <a:rPr lang="en-US" altLang="ko-KR" dirty="0" smtClean="0"/>
              <a:t>Scenario</a:t>
            </a:r>
            <a:endParaRPr lang="en-US" altLang="ko-KR" dirty="0"/>
          </a:p>
        </p:txBody>
      </p:sp>
      <p:pic>
        <p:nvPicPr>
          <p:cNvPr id="1019908" name="Picture 4" descr="rock_gray"/>
          <p:cNvPicPr>
            <a:picLocks noChangeAspect="1" noChangeArrowheads="1"/>
          </p:cNvPicPr>
          <p:nvPr/>
        </p:nvPicPr>
        <p:blipFill>
          <a:blip r:embed="rId4"/>
          <a:srcRect/>
          <a:stretch>
            <a:fillRect/>
          </a:stretch>
        </p:blipFill>
        <p:spPr bwMode="auto">
          <a:xfrm>
            <a:off x="1726150" y="1163638"/>
            <a:ext cx="3612571" cy="2408381"/>
          </a:xfrm>
          <a:prstGeom prst="rect">
            <a:avLst/>
          </a:prstGeom>
          <a:noFill/>
          <a:ln w="101600">
            <a:noFill/>
            <a:miter lim="800000"/>
            <a:headEnd/>
            <a:tailEnd/>
          </a:ln>
        </p:spPr>
      </p:pic>
      <p:pic>
        <p:nvPicPr>
          <p:cNvPr id="1019909" name="Picture 5" descr="newstorm"/>
          <p:cNvPicPr>
            <a:picLocks noChangeAspect="1" noChangeArrowheads="1"/>
          </p:cNvPicPr>
          <p:nvPr/>
        </p:nvPicPr>
        <p:blipFill>
          <a:blip r:embed="rId5"/>
          <a:srcRect/>
          <a:stretch>
            <a:fillRect/>
          </a:stretch>
        </p:blipFill>
        <p:spPr bwMode="auto">
          <a:xfrm>
            <a:off x="6002586" y="3254947"/>
            <a:ext cx="2945141" cy="2425410"/>
          </a:xfrm>
          <a:prstGeom prst="rect">
            <a:avLst/>
          </a:prstGeom>
          <a:noFill/>
          <a:ln w="101600">
            <a:noFill/>
            <a:miter lim="800000"/>
            <a:headEnd/>
            <a:tailEnd/>
          </a:ln>
        </p:spPr>
      </p:pic>
      <p:sp>
        <p:nvSpPr>
          <p:cNvPr id="1019910" name="Text Box 6"/>
          <p:cNvSpPr txBox="1">
            <a:spLocks noChangeArrowheads="1"/>
          </p:cNvSpPr>
          <p:nvPr/>
        </p:nvSpPr>
        <p:spPr bwMode="auto">
          <a:xfrm>
            <a:off x="193356" y="2053735"/>
            <a:ext cx="1532794" cy="507827"/>
          </a:xfrm>
          <a:prstGeom prst="rect">
            <a:avLst/>
          </a:prstGeom>
          <a:noFill/>
          <a:ln w="9525">
            <a:noFill/>
            <a:miter lim="800000"/>
            <a:headEnd/>
            <a:tailEnd/>
          </a:ln>
          <a:effectLst/>
        </p:spPr>
        <p:txBody>
          <a:bodyPr wrap="none" lIns="91435" tIns="45718" rIns="91435" bIns="45718">
            <a:prstTxWarp prst="textNoShape">
              <a:avLst/>
            </a:prstTxWarp>
            <a:spAutoFit/>
          </a:bodyPr>
          <a:lstStyle/>
          <a:p>
            <a:pPr algn="l">
              <a:buFontTx/>
              <a:buNone/>
            </a:pPr>
            <a:r>
              <a:rPr lang="en-US" altLang="ko-KR" sz="2700" dirty="0" smtClean="0"/>
              <a:t> We </a:t>
            </a:r>
            <a:r>
              <a:rPr lang="en-US" altLang="ko-KR" sz="2700" dirty="0"/>
              <a:t>want</a:t>
            </a:r>
          </a:p>
        </p:txBody>
      </p:sp>
      <p:sp>
        <p:nvSpPr>
          <p:cNvPr id="1019911" name="Text Box 7"/>
          <p:cNvSpPr txBox="1">
            <a:spLocks noChangeArrowheads="1"/>
          </p:cNvSpPr>
          <p:nvPr/>
        </p:nvSpPr>
        <p:spPr bwMode="auto">
          <a:xfrm>
            <a:off x="3532436" y="4203481"/>
            <a:ext cx="2470150" cy="503238"/>
          </a:xfrm>
          <a:prstGeom prst="rect">
            <a:avLst/>
          </a:prstGeom>
          <a:noFill/>
          <a:ln w="9525">
            <a:noFill/>
            <a:miter lim="800000"/>
            <a:headEnd/>
            <a:tailEnd/>
          </a:ln>
          <a:effectLst/>
        </p:spPr>
        <p:txBody>
          <a:bodyPr wrap="none" lIns="91435" tIns="45718" rIns="91435" bIns="45718">
            <a:prstTxWarp prst="textNoShape">
              <a:avLst/>
            </a:prstTxWarp>
            <a:spAutoFit/>
          </a:bodyPr>
          <a:lstStyle/>
          <a:p>
            <a:pPr algn="l">
              <a:buFontTx/>
              <a:buNone/>
            </a:pPr>
            <a:r>
              <a:rPr lang="en-US" altLang="ko-KR" sz="2700" dirty="0">
                <a:solidFill>
                  <a:srgbClr val="000000"/>
                </a:solidFill>
              </a:rPr>
              <a:t>with the look of</a:t>
            </a:r>
          </a:p>
        </p:txBody>
      </p:sp>
    </p:spTree>
    <p:custDataLst>
      <p:tags r:id="rId1"/>
    </p:custDataLst>
    <p:extLst>
      <p:ext uri="{BB962C8B-B14F-4D97-AF65-F5344CB8AC3E}">
        <p14:creationId xmlns:p14="http://schemas.microsoft.com/office/powerpoint/2010/main" val="32505357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99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1990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19911"/>
                                        </p:tgtEl>
                                        <p:attrNameLst>
                                          <p:attrName>style.visibility</p:attrName>
                                        </p:attrNameLst>
                                      </p:cBhvr>
                                      <p:to>
                                        <p:strVal val="visible"/>
                                      </p:to>
                                    </p:set>
                                    <p:animEffect transition="in" filter="fade">
                                      <p:cBhvr>
                                        <p:cTn id="13" dur="500"/>
                                        <p:tgtEl>
                                          <p:spTgt spid="1019911"/>
                                        </p:tgtEl>
                                      </p:cBhvr>
                                    </p:animEffect>
                                  </p:childTnLst>
                                </p:cTn>
                              </p:par>
                              <p:par>
                                <p:cTn id="14" presetID="10" presetClass="entr" presetSubtype="0" fill="hold" nodeType="withEffect">
                                  <p:stCondLst>
                                    <p:cond delay="0"/>
                                  </p:stCondLst>
                                  <p:childTnLst>
                                    <p:set>
                                      <p:cBhvr>
                                        <p:cTn id="15" dur="1" fill="hold">
                                          <p:stCondLst>
                                            <p:cond delay="0"/>
                                          </p:stCondLst>
                                        </p:cTn>
                                        <p:tgtEl>
                                          <p:spTgt spid="1019909"/>
                                        </p:tgtEl>
                                        <p:attrNameLst>
                                          <p:attrName>style.visibility</p:attrName>
                                        </p:attrNameLst>
                                      </p:cBhvr>
                                      <p:to>
                                        <p:strVal val="visible"/>
                                      </p:to>
                                    </p:set>
                                    <p:animEffect transition="in" filter="fade">
                                      <p:cBhvr>
                                        <p:cTn id="16" dur="500"/>
                                        <p:tgtEl>
                                          <p:spTgt spid="1019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910" grpId="0"/>
      <p:bldP spid="10199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2|4.1"/>
</p:tagLst>
</file>

<file path=ppt/tags/tag2.xml><?xml version="1.0" encoding="utf-8"?>
<p:tagLst xmlns:a="http://schemas.openxmlformats.org/drawingml/2006/main" xmlns:r="http://schemas.openxmlformats.org/officeDocument/2006/relationships" xmlns:p="http://schemas.openxmlformats.org/presentationml/2006/main">
  <p:tag name="TIMING" val="|2.7|3"/>
</p:tagLst>
</file>

<file path=ppt/tags/tag3.xml><?xml version="1.0" encoding="utf-8"?>
<p:tagLst xmlns:a="http://schemas.openxmlformats.org/drawingml/2006/main" xmlns:r="http://schemas.openxmlformats.org/officeDocument/2006/relationships" xmlns:p="http://schemas.openxmlformats.org/presentationml/2006/main">
  <p:tag name="TIMING" val="|5.9|3.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15952</TotalTime>
  <Words>2032</Words>
  <Application>Microsoft Macintosh PowerPoint</Application>
  <PresentationFormat>On-screen Show (4:3)</PresentationFormat>
  <Paragraphs>449</Paragraphs>
  <Slides>61</Slides>
  <Notes>19</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Beyond the Piece of Cardboard: Learning to Adjust Photographs</vt:lpstr>
      <vt:lpstr>Photos need be retouched </vt:lpstr>
      <vt:lpstr>PowerPoint Presentation</vt:lpstr>
      <vt:lpstr>PowerPoint Presentation</vt:lpstr>
      <vt:lpstr>Printing photos in the darkroom</vt:lpstr>
      <vt:lpstr>The digital era: Photoshop</vt:lpstr>
      <vt:lpstr>The digital era: Photoshop</vt:lpstr>
      <vt:lpstr>Solution #1 Model-based Adjustment</vt:lpstr>
      <vt:lpstr>Scenario</vt:lpstr>
      <vt:lpstr>Tonal Aspects of Look</vt:lpstr>
      <vt:lpstr>Tonal aspects of Look: Global Contrast</vt:lpstr>
      <vt:lpstr>Tonal aspects of Look: Local Contrast</vt:lpstr>
      <vt:lpstr>Our approach:  Match global and local contrasts</vt:lpstr>
      <vt:lpstr>Related Work:  Scale/Frequency Manipulation</vt:lpstr>
      <vt:lpstr>Related Work: Tone Mapping</vt:lpstr>
      <vt:lpstr>PowerPoint Presentation</vt:lpstr>
      <vt:lpstr>PowerPoint Presentation</vt:lpstr>
      <vt:lpstr>PowerPoint Presentation</vt:lpstr>
      <vt:lpstr>PowerPoint Presentation</vt:lpstr>
      <vt:lpstr>PowerPoint Presentation</vt:lpstr>
      <vt:lpstr>PowerPoint Presentation</vt:lpstr>
      <vt:lpstr>Input</vt:lpstr>
      <vt:lpstr>Model</vt:lpstr>
      <vt:lpstr>Try it yourself!</vt:lpstr>
      <vt:lpstr>Alternative Algorithm with Mathieu Aubry, Sam Hasinoff, Jan Kautz, Frédo Durand</vt:lpstr>
      <vt:lpstr>Alternative Algorithm with Mathieu Aubry, Sam Hasinoff, Jan Kautz, Frédo Durand</vt:lpstr>
      <vt:lpstr>PowerPoint Presentation</vt:lpstr>
      <vt:lpstr>PowerPoint Presentation</vt:lpstr>
      <vt:lpstr>Summary</vt:lpstr>
      <vt:lpstr>Solution #2 Machine Learning</vt:lpstr>
      <vt:lpstr>Objective: Fully Automatic Adjustment</vt:lpstr>
      <vt:lpstr>Previous Work:  Hand-tuned Algorithms</vt:lpstr>
      <vt:lpstr>Previous Work:  Flickr-based Restoration [Dale 2009] </vt:lpstr>
      <vt:lpstr>Previous Work:  Machine Learning on Synthetic Data [Kang et al. 2010] </vt:lpstr>
      <vt:lpstr>Our Approach: Supervised Learning</vt:lpstr>
      <vt:lpstr>Our Dataset</vt:lpstr>
      <vt:lpstr>It is available on-line. http://groups.csail.mit.edu/graphics/fivek_dataset/</vt:lpstr>
      <vt:lpstr>PowerPoint Presentation</vt:lpstr>
      <vt:lpstr>Tags from Mech. Turks</vt:lpstr>
      <vt:lpstr>Examples from our dataset</vt:lpstr>
      <vt:lpstr>Examples from our dataset</vt:lpstr>
      <vt:lpstr>Remapping Curve</vt:lpstr>
      <vt:lpstr>Image Descriptor</vt:lpstr>
      <vt:lpstr>Discussion about Scene Descriptors</vt:lpstr>
      <vt:lpstr>Learning Algorithms</vt:lpstr>
      <vt:lpstr>More on Extrapolation</vt:lpstr>
      <vt:lpstr>More on Extrapolation</vt:lpstr>
      <vt:lpstr>More on Extrapolation</vt:lpstr>
      <vt:lpstr>More on Extrapolation</vt:lpstr>
      <vt:lpstr>Results</vt:lpstr>
      <vt:lpstr>Sample result</vt:lpstr>
      <vt:lpstr>Sample result (representative performance)</vt:lpstr>
      <vt:lpstr>“Failure”, did not recognize it as a night picture,  yet does not do anything wrong</vt:lpstr>
      <vt:lpstr>Learning User Preferences</vt:lpstr>
      <vt:lpstr>Learning User Preferences</vt:lpstr>
      <vt:lpstr>Summary</vt:lpstr>
      <vt:lpstr>Discussion</vt:lpstr>
      <vt:lpstr>Tones vs Colors</vt:lpstr>
      <vt:lpstr>Are we stealing photographers’ jobs? No!</vt:lpstr>
      <vt:lpstr>User Studies Does this adjustment make the picture look good?</vt:lpstr>
      <vt:lpstr>Conclusion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to Adjust Photographs</dc:title>
  <dc:creator>Adobe Systems</dc:creator>
  <cp:lastModifiedBy>Adobe Systems</cp:lastModifiedBy>
  <cp:revision>77</cp:revision>
  <dcterms:created xsi:type="dcterms:W3CDTF">2011-04-26T18:16:30Z</dcterms:created>
  <dcterms:modified xsi:type="dcterms:W3CDTF">2011-12-06T23:01:46Z</dcterms:modified>
</cp:coreProperties>
</file>